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08" r:id="rId2"/>
    <p:sldId id="824" r:id="rId3"/>
    <p:sldId id="788" r:id="rId4"/>
    <p:sldId id="845" r:id="rId5"/>
    <p:sldId id="844" r:id="rId6"/>
    <p:sldId id="850" r:id="rId7"/>
    <p:sldId id="846" r:id="rId8"/>
    <p:sldId id="859" r:id="rId9"/>
    <p:sldId id="848" r:id="rId10"/>
    <p:sldId id="792" r:id="rId11"/>
    <p:sldId id="827" r:id="rId12"/>
    <p:sldId id="757" r:id="rId13"/>
    <p:sldId id="796" r:id="rId14"/>
    <p:sldId id="811" r:id="rId15"/>
    <p:sldId id="795" r:id="rId16"/>
    <p:sldId id="790" r:id="rId17"/>
    <p:sldId id="841" r:id="rId18"/>
    <p:sldId id="728" r:id="rId19"/>
    <p:sldId id="832" r:id="rId20"/>
    <p:sldId id="838" r:id="rId21"/>
    <p:sldId id="820" r:id="rId22"/>
    <p:sldId id="804" r:id="rId23"/>
    <p:sldId id="833" r:id="rId24"/>
    <p:sldId id="864" r:id="rId25"/>
    <p:sldId id="860" r:id="rId26"/>
    <p:sldId id="854" r:id="rId27"/>
    <p:sldId id="856" r:id="rId28"/>
    <p:sldId id="863" r:id="rId29"/>
    <p:sldId id="857" r:id="rId30"/>
    <p:sldId id="858" r:id="rId31"/>
    <p:sldId id="818" r:id="rId32"/>
    <p:sldId id="810" r:id="rId33"/>
    <p:sldId id="805" r:id="rId34"/>
    <p:sldId id="276" r:id="rId35"/>
  </p:sldIdLst>
  <p:sldSz cx="9144000" cy="6858000" type="screen4x3"/>
  <p:notesSz cx="6973888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33CC33"/>
    <a:srgbClr val="FF0000"/>
    <a:srgbClr val="FF3300"/>
    <a:srgbClr val="FA5236"/>
    <a:srgbClr val="33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53" autoAdjust="0"/>
    <p:restoredTop sz="99747" autoAdjust="0"/>
  </p:normalViewPr>
  <p:slideViewPr>
    <p:cSldViewPr>
      <p:cViewPr>
        <p:scale>
          <a:sx n="103" d="100"/>
          <a:sy n="103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AD8626-43C5-4215-8F35-79BDB0FB1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547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9700" y="0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7850"/>
            <a:ext cx="55768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9700" y="8772525"/>
            <a:ext cx="302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15" tIns="46308" rIns="92615" bIns="463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A9D7AB7-0FE4-445A-9AF2-F9DD9B52B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38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CE7C0-357D-409A-9736-D9A7C2F9FFF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66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CDC992-9B04-4B3C-9775-9164413CD346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887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CDC992-9B04-4B3C-9775-9164413CD34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887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1400" smtClean="0">
              <a:solidFill>
                <a:schemeClr val="bg1"/>
              </a:solidFill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8188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50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90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4700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19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91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63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3500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6EA24-FB5B-46D5-A437-4673547F038B}" type="slidenum">
              <a:rPr lang="en-US" altLang="en-US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414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0264-1B0F-48C6-8964-4388B98BC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0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19DD-061A-4623-9C7A-7D27F2C8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3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AB33-9E34-4786-9A3D-9F4EE920A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01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86DE8-CFDF-43AB-A7EC-3A8F9C6C8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7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1C717-AF7A-4DC6-90D4-030E1A716A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6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0D3C-8256-4EA7-BFE5-8DF99AFBB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37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A51B-2321-4810-ABB0-476517693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903C-6276-4F06-A5EC-DFC252AA8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77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73A3-D23C-4AA9-AB23-B9B18371E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94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6F54-AF8E-4402-A609-77EC9D9F0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E659A-E67D-4F73-9E46-0170127DE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3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D35B7-164B-4BDA-8435-F6440E984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11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431D-2E5C-46B2-9509-A0241DEFE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32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9E0FE-6A37-4A00-BEA5-D63014F79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98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2BB3597-7D40-4CC9-A4E8-06D4EFD7F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Drough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Drought  Outlook  Discussion    </a:t>
            </a:r>
            <a:br>
              <a:rPr lang="en-US" altLang="en-US" sz="4000" dirty="0" smtClean="0"/>
            </a:br>
            <a:r>
              <a:rPr lang="en-US" altLang="en-US" sz="4000" dirty="0" smtClean="0"/>
              <a:t>January 2018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27432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Climate Prediction Center/NCEP/NOAA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2800" dirty="0" smtClean="0">
                <a:hlinkClick r:id="rId3"/>
              </a:rPr>
              <a:t>http://www.cpc.ncep.noaa.gov/products/Drought</a:t>
            </a:r>
            <a:endParaRPr lang="en-US" altLang="en-US" sz="2800" dirty="0" smtClean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438400" y="56388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Phone: 1-877-680-3341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Pwd:    858747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2D848FF-6D97-4167-B3CC-57FCF4541E2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 smtClean="0"/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638800" y="11113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Recent US Temperatures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105400" y="609600"/>
            <a:ext cx="4033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December </a:t>
            </a:r>
            <a:r>
              <a:rPr lang="en-US" altLang="en-US" sz="1600" dirty="0">
                <a:latin typeface="Times New Roman" pitchFamily="18" charset="0"/>
              </a:rPr>
              <a:t>mean </a:t>
            </a:r>
            <a:r>
              <a:rPr lang="en-US" altLang="en-US" sz="1600" dirty="0" smtClean="0">
                <a:latin typeface="Times New Roman" pitchFamily="18" charset="0"/>
              </a:rPr>
              <a:t>T is warm in the south west and south, but cool in the northeast and northwest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So far, </a:t>
            </a:r>
            <a:r>
              <a:rPr lang="en-US" altLang="en-US" sz="1600" dirty="0" smtClean="0">
                <a:latin typeface="Times New Roman" pitchFamily="18" charset="0"/>
              </a:rPr>
              <a:t>in January, it is a much cooler east and </a:t>
            </a:r>
            <a:r>
              <a:rPr lang="en-US" altLang="en-US" sz="1600" dirty="0" err="1" smtClean="0">
                <a:latin typeface="Times New Roman" pitchFamily="18" charset="0"/>
              </a:rPr>
              <a:t>midwest</a:t>
            </a:r>
            <a:r>
              <a:rPr lang="en-US" altLang="en-US" sz="1600" dirty="0" smtClean="0">
                <a:latin typeface="Times New Roman" pitchFamily="18" charset="0"/>
              </a:rPr>
              <a:t> and northeast, and a warm west!!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4098" name="Picture 2" descr="http://www.cpc.ncep.noaa.gov/products/tanal/30day/mean/20171231.30day.mean.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991154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cpc.ncep.noaa.gov/products/tanal/mon2day.C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91154" y="3903133"/>
            <a:ext cx="4152846" cy="27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4667250" y="0"/>
            <a:ext cx="447675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Most of the CA reservoirs are at satisfactory levels, except for the Lake Oroville near northern Sierra Nevada.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Earlier fires in CA! due to the dry downslope disastrous Santa Ana winds have made the situation worse for the recent flooding there due to early January storms.  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959423"/>
            <a:ext cx="2983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https://fsapps.nwcg.gov/afm/index.php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1" y="6397823"/>
            <a:ext cx="464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http://cdec.water.ca.gov/cgi-progs/products/rescond.pdf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41718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FIRE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186369"/>
            <a:ext cx="1359891" cy="12205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" y="104775"/>
            <a:ext cx="4562278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419600" cy="33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4953000" y="2057400"/>
            <a:ext cx="1981200" cy="3142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534988"/>
          </a:xfrm>
        </p:spPr>
        <p:txBody>
          <a:bodyPr/>
          <a:lstStyle/>
          <a:p>
            <a:r>
              <a:rPr lang="en-US" altLang="en-US" sz="2800" smtClean="0"/>
              <a:t>Streamflow (USGS)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0"/>
            <a:ext cx="381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3E67D-6992-482B-8B99-46C3D8C727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12292" name="Picture 9" descr="[color code fo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[color code for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[color code for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[color code for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[color code for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 descr="[color code for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5" descr="[color code for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6" descr="[color code for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7450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5"/>
          <p:cNvSpPr txBox="1">
            <a:spLocks noChangeArrowheads="1"/>
          </p:cNvSpPr>
          <p:nvPr/>
        </p:nvSpPr>
        <p:spPr bwMode="auto">
          <a:xfrm>
            <a:off x="4800600" y="457200"/>
            <a:ext cx="43513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Compared </a:t>
            </a:r>
            <a:r>
              <a:rPr lang="en-US" altLang="en-US" sz="1600" dirty="0" smtClean="0">
                <a:latin typeface="Times New Roman" pitchFamily="18" charset="0"/>
              </a:rPr>
              <a:t>to  </a:t>
            </a:r>
            <a:r>
              <a:rPr lang="en-US" altLang="en-US" sz="1600" dirty="0">
                <a:latin typeface="Times New Roman" pitchFamily="18" charset="0"/>
              </a:rPr>
              <a:t>(top left panel), the stream flows </a:t>
            </a:r>
            <a:r>
              <a:rPr lang="en-US" altLang="en-US" sz="1600" b="1" u="sng" dirty="0" smtClean="0">
                <a:latin typeface="Times New Roman" pitchFamily="18" charset="0"/>
              </a:rPr>
              <a:t>actually look worse in December so far</a:t>
            </a:r>
            <a:r>
              <a:rPr lang="en-US" altLang="en-US" sz="1600" dirty="0" smtClean="0">
                <a:latin typeface="Times New Roman" pitchFamily="18" charset="0"/>
              </a:rPr>
              <a:t> particularly  across the southern states &amp; along the Atlantic coastal states.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The weaker streamflow in the Northern Plains Drought area in MT, NS &amp;  SD is all but gone.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New weaker streamflow development along coastal OR/CA, and southern CA and AZ.  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2301" name="Picture 31" descr="map lege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0"/>
            <a:ext cx="4785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1"/>
          <p:cNvSpPr txBox="1">
            <a:spLocks noChangeArrowheads="1"/>
          </p:cNvSpPr>
          <p:nvPr/>
        </p:nvSpPr>
        <p:spPr bwMode="auto">
          <a:xfrm>
            <a:off x="4920895" y="3576935"/>
            <a:ext cx="4179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  <a:latin typeface="Times New Roman" pitchFamily="18" charset="0"/>
              </a:rPr>
              <a:t>Map shows only  below normal 7-day average streamflow compared to historical streamflow for the day of </a:t>
            </a:r>
            <a:r>
              <a:rPr lang="en-US" altLang="en-US" sz="1200" b="1" dirty="0" smtClean="0">
                <a:solidFill>
                  <a:srgbClr val="FF0000"/>
                </a:solidFill>
                <a:latin typeface="Times New Roman" pitchFamily="18" charset="0"/>
              </a:rPr>
              <a:t>year.</a:t>
            </a:r>
            <a:endParaRPr lang="en-US" altLang="en-US" sz="1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306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00775"/>
            <a:ext cx="41798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309" y="4048780"/>
            <a:ext cx="213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One month ago (left)  &amp; Now (below)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1371600" cy="342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962400" y="304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14399" y="4157990"/>
            <a:ext cx="762001" cy="342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low normal 7-day average streamflow condition ma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18" y="4051794"/>
            <a:ext cx="2123653" cy="13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u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85563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371600" y="571500"/>
            <a:ext cx="0" cy="358649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10000"/>
            <a:ext cx="47855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low normal 7-day average streamflow condition ma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4" y="4856823"/>
            <a:ext cx="2101056" cy="13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47964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817CA4-6823-4FAC-A1F5-F61DE39962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44155"/>
              </p:ext>
            </p:extLst>
          </p:nvPr>
        </p:nvGraphicFramePr>
        <p:xfrm>
          <a:off x="457200" y="289560"/>
          <a:ext cx="8305800" cy="5974080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EL NIÑO/SOUTHERN OSCILLATION (ENSO)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DIAGNOSTIC DISCUSSION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issued by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CLIMATE PREDICTION CENTER/NCEP/NWS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and the International Research Institute for Climate and Society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15 January  2018</a:t>
                      </a:r>
                      <a:endParaRPr kumimoji="0" lang="en-US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ENSO Alert System Status: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,arial,serif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i="0" u="sng" kern="120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La Niña Advisory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,arial,serif"/>
                          <a:cs typeface="Arial" pitchFamily="34" charset="0"/>
                        </a:rPr>
                        <a:t> !!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kumimoji="0" lang="en-US" altLang="en-US" sz="2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Synopsis: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,arial"/>
                          <a:cs typeface="Arial" pitchFamily="34" charset="0"/>
                        </a:rPr>
                        <a:t> </a:t>
                      </a:r>
                      <a:r>
                        <a:rPr lang="en-US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altLang="en-US" sz="1600" b="1" dirty="0" smtClean="0">
                          <a:solidFill>
                            <a:schemeClr val="tx2"/>
                          </a:solidFill>
                          <a:latin typeface="Trebuchet MS" pitchFamily="34" charset="0"/>
                          <a:cs typeface="Arial" pitchFamily="34" charset="0"/>
                        </a:rPr>
                        <a:t>La Niña</a:t>
                      </a:r>
                      <a:r>
                        <a:rPr lang="en-US" altLang="en-US" sz="1600" b="1" dirty="0" smtClean="0">
                          <a:solidFill>
                            <a:schemeClr val="tx2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altLang="en-US" sz="1600" b="1" dirty="0" smtClean="0">
                          <a:solidFill>
                            <a:schemeClr val="tx2"/>
                          </a:solidFill>
                          <a:latin typeface="Trebuchet MS" pitchFamily="34" charset="0"/>
                          <a:cs typeface="Arial" pitchFamily="34" charset="0"/>
                        </a:rPr>
                        <a:t>conditions are present.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ClrTx/>
                        <a:buSzTx/>
                        <a:buFont typeface="Wingdings 2" pitchFamily="18" charset="2"/>
                        <a:buNone/>
                      </a:pPr>
                      <a:r>
                        <a:rPr lang="en-US" altLang="en-US" sz="1600" b="1" dirty="0" smtClean="0">
                          <a:solidFill>
                            <a:schemeClr val="tx2"/>
                          </a:solidFill>
                          <a:latin typeface="Trebuchet MS" pitchFamily="34" charset="0"/>
                          <a:cs typeface="Arial" pitchFamily="34" charset="0"/>
                        </a:rPr>
                        <a:t>Equatorial sea surface temperatures (SSTs) are below average across the central and eastern Pacific Ocean. 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La Niña is likely (~85-95%) through Northern Hemisphere winter, with a transition to ENSO-neutral </a:t>
                      </a:r>
                      <a:r>
                        <a:rPr lang="en-US" altLang="en-US" sz="1600" b="1" u="sng" dirty="0" smtClean="0">
                          <a:solidFill>
                            <a:srgbClr val="0033CC"/>
                          </a:solidFill>
                          <a:latin typeface="Trebuchet MS" pitchFamily="34" charset="0"/>
                        </a:rPr>
                        <a:t>expected </a:t>
                      </a:r>
                      <a:r>
                        <a:rPr lang="en-US" altLang="en-US" sz="1600" b="1" dirty="0" smtClean="0">
                          <a:solidFill>
                            <a:schemeClr val="tx1"/>
                          </a:solidFill>
                          <a:latin typeface="Trebuchet MS" pitchFamily="34" charset="0"/>
                        </a:rPr>
                        <a:t>during the spring.</a:t>
                      </a:r>
                      <a:endParaRPr lang="en-US" altLang="en-US" sz="1600" b="1" dirty="0" smtClean="0">
                        <a:solidFill>
                          <a:schemeClr val="tx1"/>
                        </a:solidFill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9050" marR="19050" marT="19050" marB="1905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3EABD1-E029-4830-B240-4C69B4CE636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18435" name="Picture 3" descr="http://www.cpc.ncep.noaa.gov/www_images/ENSO_by_season_bann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8575" y="6505575"/>
            <a:ext cx="5991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</a:rPr>
              <a:t>http://www.cpc.ncep.noaa.gov/products/analysis_monitoring/ensostuff/ensoyears.shtml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772400" y="5543112"/>
            <a:ext cx="0" cy="5528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2733675"/>
            <a:ext cx="8745970" cy="279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5000" r="8630" b="10834"/>
          <a:stretch>
            <a:fillRect/>
          </a:stretch>
        </p:blipFill>
        <p:spPr bwMode="auto">
          <a:xfrm>
            <a:off x="76200" y="838200"/>
            <a:ext cx="3886200" cy="5181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534150"/>
            <a:ext cx="6858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526022-F0BE-4BFF-A923-CA25245AC1F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 smtClean="0"/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Latest values of SST indices in the various Nino Regions.</a:t>
            </a:r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198438" y="6069013"/>
            <a:ext cx="3992562" cy="46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SSTs have fallen across the central and east Pacific</a:t>
            </a:r>
            <a:r>
              <a:rPr lang="en-US" altLang="en-US" sz="1200" b="1" dirty="0">
                <a:latin typeface="Verdana" pitchFamily="34" charset="0"/>
                <a:sym typeface="Verdana" pitchFamily="34" charset="0"/>
              </a:rPr>
              <a:t> </a:t>
            </a:r>
            <a:r>
              <a:rPr lang="en-US" altLang="en-US" sz="1200" b="1" dirty="0" smtClean="0">
                <a:latin typeface="Verdana" pitchFamily="34" charset="0"/>
                <a:sym typeface="Verdana" pitchFamily="34" charset="0"/>
              </a:rPr>
              <a:t>since late summer.</a:t>
            </a:r>
            <a:endParaRPr lang="en-US" altLang="en-US" sz="1200" b="1" dirty="0"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564063" y="76200"/>
            <a:ext cx="4503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4564062" y="253425"/>
            <a:ext cx="45037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itchFamily="18" charset="0"/>
              </a:rPr>
              <a:t>The sub surface cold anomaly has suddenly become less  cold in the last month.</a:t>
            </a:r>
            <a:endParaRPr lang="en-US" altLang="en-US" sz="1600" dirty="0"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1400" y="1447800"/>
            <a:ext cx="381000" cy="426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2499" r="6471" b="53333"/>
          <a:stretch>
            <a:fillRect/>
          </a:stretch>
        </p:blipFill>
        <p:spPr bwMode="auto">
          <a:xfrm>
            <a:off x="4408718" y="3352800"/>
            <a:ext cx="4735281" cy="303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5000" r="6471" b="58333"/>
          <a:stretch>
            <a:fillRect/>
          </a:stretch>
        </p:blipFill>
        <p:spPr bwMode="auto">
          <a:xfrm>
            <a:off x="4343400" y="990600"/>
            <a:ext cx="4800598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953948"/>
            <a:ext cx="4145828" cy="28580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72" y="771213"/>
            <a:ext cx="4191000" cy="2766531"/>
          </a:xfrm>
          <a:prstGeom prst="rect">
            <a:avLst/>
          </a:prstGeom>
        </p:spPr>
      </p:pic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63000" y="6550025"/>
            <a:ext cx="3810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BD1C32-DD72-4C3C-9C99-10BF0BD26B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44475" y="45720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latin typeface="Times New Roman" pitchFamily="18" charset="0"/>
              </a:rPr>
              <a:t>Mid- Dec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9525" y="0"/>
            <a:ext cx="4410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itchFamily="18" charset="0"/>
              </a:rPr>
              <a:t>ENSO Forecasts</a:t>
            </a:r>
          </a:p>
        </p:txBody>
      </p:sp>
      <p:sp>
        <p:nvSpPr>
          <p:cNvPr id="20489" name="TextBox 1"/>
          <p:cNvSpPr txBox="1">
            <a:spLocks noChangeArrowheads="1"/>
          </p:cNvSpPr>
          <p:nvPr/>
        </p:nvSpPr>
        <p:spPr bwMode="auto">
          <a:xfrm>
            <a:off x="4953000" y="335280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NMME </a:t>
            </a:r>
            <a:r>
              <a:rPr lang="en-US" altLang="en-US" sz="1800" dirty="0" smtClean="0">
                <a:latin typeface="Times New Roman" pitchFamily="18" charset="0"/>
              </a:rPr>
              <a:t>Models’ – Nino 3.4 forecasts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0" y="3581400"/>
            <a:ext cx="341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latin typeface="Times New Roman" pitchFamily="18" charset="0"/>
              </a:rPr>
              <a:t>Early Jan  </a:t>
            </a:r>
            <a:r>
              <a:rPr lang="en-US" altLang="en-US" sz="1800" dirty="0">
                <a:latin typeface="Times New Roman" pitchFamily="18" charset="0"/>
              </a:rPr>
              <a:t>CPC/IRI forecast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3461544"/>
            <a:ext cx="0" cy="1796256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53774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12549" r="11514" b="10980"/>
          <a:stretch>
            <a:fillRect/>
          </a:stretch>
        </p:blipFill>
        <p:spPr bwMode="auto">
          <a:xfrm>
            <a:off x="4648200" y="3461544"/>
            <a:ext cx="4495800" cy="316785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3200400" y="3461544"/>
            <a:ext cx="0" cy="1921410"/>
          </a:xfrm>
          <a:prstGeom prst="straightConnector1">
            <a:avLst/>
          </a:prstGeom>
          <a:ln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600200" y="123204"/>
            <a:ext cx="6324600" cy="3282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509757" y="3575734"/>
            <a:ext cx="6324600" cy="32822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34500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</a:t>
            </a:r>
            <a:r>
              <a:rPr lang="en-US" dirty="0" smtClean="0"/>
              <a:t> a La Nina</a:t>
            </a:r>
          </a:p>
          <a:p>
            <a:r>
              <a:rPr lang="en-US" dirty="0"/>
              <a:t>d</a:t>
            </a:r>
            <a:r>
              <a:rPr lang="en-US" dirty="0" smtClean="0"/>
              <a:t>evelops…</a:t>
            </a:r>
          </a:p>
          <a:p>
            <a:r>
              <a:rPr lang="en-US" dirty="0" smtClean="0"/>
              <a:t>&amp; its normal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1095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Dec-Feb</a:t>
            </a:r>
          </a:p>
          <a:p>
            <a:r>
              <a:rPr lang="en-US" b="1" dirty="0" smtClean="0"/>
              <a:t>Expected</a:t>
            </a:r>
          </a:p>
          <a:p>
            <a:r>
              <a:rPr lang="en-US" b="1" dirty="0" smtClean="0"/>
              <a:t>Impacts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8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657600" y="76200"/>
            <a:ext cx="1752600" cy="1447800"/>
          </a:xfrm>
        </p:spPr>
        <p:txBody>
          <a:bodyPr/>
          <a:lstStyle/>
          <a:p>
            <a:r>
              <a:rPr lang="en-US" altLang="en-US" sz="2800" smtClean="0"/>
              <a:t> </a:t>
            </a:r>
            <a:r>
              <a:rPr lang="en-US" altLang="en-US" sz="2400" smtClean="0"/>
              <a:t>NMME     T &amp; P</a:t>
            </a:r>
            <a:br>
              <a:rPr lang="en-US" altLang="en-US" sz="2400" smtClean="0"/>
            </a:br>
            <a:r>
              <a:rPr lang="en-US" altLang="en-US" sz="2400" smtClean="0"/>
              <a:t>EnsMean forecasts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4343400" y="1981200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Feb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4191000" y="4278868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FMA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52400" y="6019800"/>
            <a:ext cx="8963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>
                <a:latin typeface="Times New Roman" pitchFamily="18" charset="0"/>
              </a:rPr>
              <a:t>The monthly </a:t>
            </a:r>
            <a:r>
              <a:rPr lang="en-US" altLang="en-US" sz="1600" dirty="0" smtClean="0">
                <a:latin typeface="Times New Roman" pitchFamily="18" charset="0"/>
              </a:rPr>
              <a:t>(Feb) and seasonal (FMA) T are for more warmth across much of the country except in the north and northwest. Overall, models are predicting/implying somewhat typical La Nina Impact for </a:t>
            </a:r>
            <a:r>
              <a:rPr lang="en-US" altLang="en-US" sz="1600" dirty="0" err="1" smtClean="0">
                <a:latin typeface="Times New Roman" pitchFamily="18" charset="0"/>
              </a:rPr>
              <a:t>Precip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for next month and next 3-month season, even though La Nina is expected to be weakening.</a:t>
            </a:r>
            <a:endParaRPr lang="en-US" altLang="en-US" sz="1600" dirty="0">
              <a:latin typeface="Times New Roman" pitchFamily="18" charset="0"/>
            </a:endParaRPr>
          </a:p>
        </p:txBody>
      </p:sp>
      <p:pic>
        <p:nvPicPr>
          <p:cNvPr id="17410" name="Picture 2" descr="http://www.cpc.ncep.noaa.gov/products/NMME/prob/images/prob_ensemble_tmp2m_us_le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cpc.ncep.noaa.gov/products/NMME/prob/images/prob_ensemble_prate_us_lea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1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cpc.ncep.noaa.gov/products/NMME/prob/images/prob_ensemble_prate_us_seas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55135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cpc.ncep.noaa.gov/products/NMME/prob/images/prob_ensemble_tmp2m_us_season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5" y="3048000"/>
            <a:ext cx="3819236" cy="29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r>
              <a:rPr lang="en-US" sz="1800" dirty="0" smtClean="0"/>
              <a:t>The agreement/uncertainty  among the diff. NMME models’ forecasts for </a:t>
            </a:r>
            <a:br>
              <a:rPr lang="en-US" sz="1800" dirty="0" smtClean="0"/>
            </a:br>
            <a:r>
              <a:rPr lang="en-US" sz="1800" dirty="0" smtClean="0"/>
              <a:t>Feb-Mar-Apr Precipitation!!!  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5400" y="2438400"/>
            <a:ext cx="4572000" cy="1905000"/>
          </a:xfrm>
          <a:prstGeom prst="straightConnector1">
            <a:avLst/>
          </a:prstGeom>
          <a:ln w="22225">
            <a:solidFill>
              <a:srgbClr val="33CC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381125"/>
            <a:ext cx="89344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715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agreement among the models in their </a:t>
            </a:r>
            <a:r>
              <a:rPr lang="en-US" dirty="0" err="1" smtClean="0"/>
              <a:t>fcst</a:t>
            </a:r>
            <a:r>
              <a:rPr lang="en-US" dirty="0" smtClean="0"/>
              <a:t> over the south/east/upper </a:t>
            </a:r>
            <a:r>
              <a:rPr lang="en-US" dirty="0" err="1" smtClean="0"/>
              <a:t>midwest</a:t>
            </a:r>
            <a:r>
              <a:rPr lang="en-US" dirty="0" smtClean="0"/>
              <a:t>. Even over CA, there is disagreement!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United States Drought Monit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" y="0"/>
            <a:ext cx="4178300" cy="329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United States Drought Monit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41338"/>
            <a:ext cx="1892300" cy="151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United States Drought Monit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2024063"/>
            <a:ext cx="1998121" cy="1370708"/>
          </a:xfrm>
          <a:prstGeom prst="rect">
            <a:avLst/>
          </a:prstGeom>
          <a:noFill/>
          <a:ln>
            <a:noFill/>
          </a:ln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810000" cy="609600"/>
          </a:xfrm>
        </p:spPr>
        <p:txBody>
          <a:bodyPr/>
          <a:lstStyle/>
          <a:p>
            <a:r>
              <a:rPr lang="en-US" altLang="en-US" sz="3600" smtClean="0"/>
              <a:t>Drought Monitor </a:t>
            </a: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420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27B267-4DAF-4BA3-A8A7-3FE4EDB1567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781800" y="358140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pic>
        <p:nvPicPr>
          <p:cNvPr id="3079" name="Picture 14" descr="United States Drought Moni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-8610600"/>
            <a:ext cx="5029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4084637" y="1654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Previous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4117975" y="4157663"/>
            <a:ext cx="911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Times New Roman" pitchFamily="18" charset="0"/>
              </a:rPr>
              <a:t>Latest/Recent</a:t>
            </a:r>
            <a:endParaRPr lang="en-US" altLang="en-US" sz="1800" b="1" dirty="0">
              <a:latin typeface="Times New Roman" pitchFamily="18" charset="0"/>
            </a:endParaRPr>
          </a:p>
        </p:txBody>
      </p:sp>
      <p:pic>
        <p:nvPicPr>
          <p:cNvPr id="3082" name="Picture 13" descr="United States Drought Mon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572000"/>
            <a:ext cx="3746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5029200" y="3770055"/>
            <a:ext cx="4114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The Long term drought  in the Northern Plains is ongoing and will probably stay that way until the start of the next rainy season</a:t>
            </a:r>
            <a:r>
              <a:rPr lang="en-US" altLang="en-US" sz="1600" dirty="0">
                <a:latin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</a:rPr>
              <a:t>(beginning in late Apr/May 2018)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dirty="0" smtClean="0">
                <a:latin typeface="Times New Roman" pitchFamily="18" charset="0"/>
              </a:rPr>
              <a:t>Short term drought is rapidly developing and spreading across the southern tier states – consistent with the developing La Nina and the accompanying rainfall deficit in these regions – which was forecast earlier. </a:t>
            </a:r>
          </a:p>
        </p:txBody>
      </p:sp>
      <p:pic>
        <p:nvPicPr>
          <p:cNvPr id="3084" name="Picture 15" descr="United States Drought Moni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-73152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5" descr="United States Drought Moni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-7162800"/>
            <a:ext cx="5260975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United States Drought Moni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11658600"/>
            <a:ext cx="20113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1219200" y="685800"/>
            <a:ext cx="4495800" cy="2286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United States Drought Moni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1658600"/>
            <a:ext cx="3029353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791200" y="914400"/>
            <a:ext cx="2057400" cy="1524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9941" y="16764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2800" y="56828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219200" y="800100"/>
            <a:ext cx="0" cy="32385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United States Drought Monitor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4771"/>
            <a:ext cx="4217988" cy="3387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2089150" y="2895600"/>
            <a:ext cx="5835650" cy="2255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534150"/>
            <a:ext cx="4572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0B5A81-06C2-4E17-9668-C6A05AF3ECC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 smtClean="0"/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6121400"/>
            <a:ext cx="236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4191000" y="6015038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 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3962400" y="1730376"/>
            <a:ext cx="106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Dec 31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810000" y="452437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Released  Dec 21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9000" y="296863"/>
            <a:ext cx="6048375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Previous 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(Jan) /Seasonal (JFM)  </a:t>
            </a:r>
          </a:p>
          <a:p>
            <a:pPr>
              <a:defRPr/>
            </a:pPr>
            <a:r>
              <a:rPr lang="en-US" altLang="en-US" sz="2400" kern="0" dirty="0" smtClean="0"/>
              <a:t>Precipitation outlook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376707"/>
            <a:ext cx="990600" cy="29461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5322888"/>
            <a:ext cx="3276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cpc.ncep.noaa.gov/products/predictions/long_range/lead14/off15_prc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2" y="123824"/>
            <a:ext cx="3794847" cy="37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pc.ncep.noaa.gov/products/predictions/long_range/lead01/off01_prc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4067175" cy="369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0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534150"/>
            <a:ext cx="3810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93CBF8-CB1C-4E44-BF2A-9C0506748D69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90998" y="296863"/>
            <a:ext cx="4953002" cy="1066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400" kern="0" dirty="0" smtClean="0"/>
              <a:t>CPC’s official </a:t>
            </a:r>
            <a:br>
              <a:rPr lang="en-US" altLang="en-US" sz="2400" kern="0" dirty="0" smtClean="0"/>
            </a:br>
            <a:r>
              <a:rPr lang="en-US" altLang="en-US" sz="2400" kern="0" dirty="0" smtClean="0"/>
              <a:t>Monthly (Jan) /Seasonal (JFM)  </a:t>
            </a:r>
          </a:p>
          <a:p>
            <a:pPr>
              <a:defRPr/>
            </a:pPr>
            <a:r>
              <a:rPr lang="en-US" altLang="en-US" sz="2400" kern="0" dirty="0" smtClean="0"/>
              <a:t>Temperature outlook</a:t>
            </a:r>
          </a:p>
        </p:txBody>
      </p:sp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4114800" y="1752600"/>
            <a:ext cx="125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Dec 31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  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886200" y="4746625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Made </a:t>
            </a:r>
            <a:r>
              <a:rPr lang="en-US" altLang="en-US" sz="1800" dirty="0" smtClean="0">
                <a:latin typeface="Times New Roman" pitchFamily="18" charset="0"/>
              </a:rPr>
              <a:t>  Dec 21</a:t>
            </a:r>
            <a:r>
              <a:rPr lang="en-US" altLang="en-US" sz="1800" baseline="30000" dirty="0" smtClean="0">
                <a:latin typeface="Times New Roman" pitchFamily="18" charset="0"/>
              </a:rPr>
              <a:t>st</a:t>
            </a:r>
            <a:r>
              <a:rPr lang="en-US" altLang="en-US" sz="1800" dirty="0" smtClean="0">
                <a:latin typeface="Times New Roman" pitchFamily="18" charset="0"/>
              </a:rPr>
              <a:t>  </a:t>
            </a:r>
            <a:endParaRPr lang="en-US" altLang="en-US" sz="1800" dirty="0">
              <a:latin typeface="Times New Roman" pitchFamily="18" charset="0"/>
            </a:endParaRPr>
          </a:p>
        </p:txBody>
      </p:sp>
      <p:cxnSp>
        <p:nvCxnSpPr>
          <p:cNvPr id="3" name="Straight Arrow Connector 2"/>
          <p:cNvCxnSpPr>
            <a:endCxn id="9218" idx="2"/>
          </p:cNvCxnSpPr>
          <p:nvPr/>
        </p:nvCxnSpPr>
        <p:spPr>
          <a:xfrm flipH="1" flipV="1">
            <a:off x="2051627" y="4057477"/>
            <a:ext cx="5773" cy="3621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0" y="4038600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Relatively a good T </a:t>
            </a:r>
            <a:r>
              <a:rPr lang="en-US" altLang="en-US" sz="1800" dirty="0" err="1" smtClean="0">
                <a:latin typeface="Times New Roman" pitchFamily="18" charset="0"/>
              </a:rPr>
              <a:t>fcst</a:t>
            </a:r>
            <a:r>
              <a:rPr lang="en-US" altLang="en-US" sz="1800" dirty="0" smtClean="0">
                <a:latin typeface="Times New Roman" pitchFamily="18" charset="0"/>
              </a:rPr>
              <a:t> for  so far, but it is only mid-January now.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9218" name="Picture 2" descr="Latest 30 Day Temperature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6" y="0"/>
            <a:ext cx="4126345" cy="40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pc.ncep.noaa.gov/products/predictions/long_range/lead01/off01_te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42576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114800" y="9144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458200" y="1143000"/>
            <a:ext cx="0" cy="1371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www.cpc.ncep.noaa.gov/products/tanal/mon2day.C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153" y="4684931"/>
            <a:ext cx="3310175" cy="21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5212" y="6480175"/>
            <a:ext cx="458788" cy="382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3F39C5-1A70-4791-98B0-27DA09AE055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 smtClean="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94325" y="93663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itchFamily="18" charset="0"/>
              </a:rPr>
              <a:t>Next 7 days </a:t>
            </a:r>
            <a:r>
              <a:rPr lang="en-US" altLang="en-US" sz="2400" b="1">
                <a:latin typeface="Times New Roman" pitchFamily="18" charset="0"/>
              </a:rPr>
              <a:t>QPF Forecast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105400" y="766763"/>
            <a:ext cx="3962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In the next 7 days, the </a:t>
            </a:r>
            <a:r>
              <a:rPr lang="en-US" altLang="en-US" sz="1800" dirty="0" smtClean="0">
                <a:latin typeface="Times New Roman" pitchFamily="18" charset="0"/>
              </a:rPr>
              <a:t>Pacific NW,  Northern/central CA is expected to get some rain. Big hole in the middle of the </a:t>
            </a:r>
            <a:r>
              <a:rPr lang="en-US" altLang="en-US" sz="1800" dirty="0" smtClean="0">
                <a:latin typeface="Times New Roman" pitchFamily="18" charset="0"/>
              </a:rPr>
              <a:t>country (from yesterday’s run!), which got filled a bit today!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143000" y="3733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itchFamily="18" charset="0"/>
              </a:rPr>
              <a:t>GFS Model Guidance for next 16 days</a:t>
            </a:r>
            <a:r>
              <a:rPr lang="en-US" altLang="en-US" sz="1800">
                <a:latin typeface="Times New Roman" pitchFamily="18" charset="0"/>
              </a:rPr>
              <a:t>.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0" y="4448850"/>
            <a:ext cx="3771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latin typeface="Times New Roman" pitchFamily="18" charset="0"/>
              </a:rPr>
              <a:t>Reinforcement of </a:t>
            </a:r>
            <a:r>
              <a:rPr lang="en-US" altLang="en-US" sz="1800" dirty="0" err="1" smtClean="0">
                <a:latin typeface="Times New Roman" pitchFamily="18" charset="0"/>
              </a:rPr>
              <a:t>precip</a:t>
            </a:r>
            <a:r>
              <a:rPr lang="en-US" altLang="en-US" sz="1800" dirty="0" smtClean="0">
                <a:latin typeface="Times New Roman" pitchFamily="18" charset="0"/>
              </a:rPr>
              <a:t> forecast over the next seven days in the coastal west, and in the southeast. 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8" y="474266"/>
            <a:ext cx="1943102" cy="6687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1659666"/>
            <a:ext cx="1366548" cy="550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wpc.ncep.noaa.gov/qpf/p168i.gif?1516115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" y="1"/>
            <a:ext cx="4646468" cy="34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fs_namer_384_precip_pt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048000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Rainy Season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25582" y="1828800"/>
            <a:ext cx="2493818" cy="16764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700337"/>
            <a:ext cx="13430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" y="3505200"/>
            <a:ext cx="2514600" cy="160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2493818" cy="16002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534150"/>
            <a:ext cx="685800" cy="247650"/>
          </a:xfrm>
        </p:spPr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3" name="Picture 2" descr="C:\Users\muthuvel.chelliah\Desktop\Drought-temporary\spi3.ensemble.L1-3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4300" y="0"/>
            <a:ext cx="24003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uthuvel.chelliah\Desktop\Drought-temporary\spi6.ensemble.L1-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6"/>
          <a:stretch/>
        </p:blipFill>
        <p:spPr bwMode="auto">
          <a:xfrm>
            <a:off x="2438400" y="0"/>
            <a:ext cx="231409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uthuvel.chelliah\Desktop\Drought-temporary\spi12.ensemble.L1-3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724400" y="0"/>
            <a:ext cx="24003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24700" y="152400"/>
            <a:ext cx="2019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33CC"/>
                </a:solidFill>
              </a:rPr>
              <a:t>SPI3, SPI6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0033CC"/>
                </a:solidFill>
              </a:rPr>
              <a:t>&amp; SPI12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33CC"/>
                </a:solidFill>
              </a:rPr>
              <a:t>Forecasts </a:t>
            </a:r>
            <a:r>
              <a:rPr lang="en-US" altLang="en-US" sz="1600" b="1" dirty="0">
                <a:solidFill>
                  <a:srgbClr val="0033CC"/>
                </a:solidFill>
              </a:rPr>
              <a:t>from 6NMME Models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(uses obs. P up to past </a:t>
            </a:r>
            <a:r>
              <a:rPr lang="en-US" altLang="en-US" sz="1600" dirty="0" smtClean="0">
                <a:solidFill>
                  <a:srgbClr val="0033CC"/>
                </a:solidFill>
              </a:rPr>
              <a:t>month, </a:t>
            </a:r>
            <a:r>
              <a:rPr lang="en-US" altLang="en-US" sz="1600" dirty="0">
                <a:solidFill>
                  <a:srgbClr val="0033CC"/>
                </a:solidFill>
              </a:rPr>
              <a:t>and forecast months’ P from NMME models</a:t>
            </a:r>
            <a:r>
              <a:rPr lang="en-US" altLang="en-US" sz="1600" dirty="0" smtClean="0">
                <a:solidFill>
                  <a:srgbClr val="0033CC"/>
                </a:solidFill>
              </a:rPr>
              <a:t>)</a:t>
            </a:r>
            <a:endParaRPr lang="en-US" altLang="en-US" sz="4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5200" y="2682657"/>
            <a:ext cx="1752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latin typeface="Times New Roman" pitchFamily="18" charset="0"/>
                <a:sym typeface="Wingdings" pitchFamily="2" charset="2"/>
              </a:rPr>
              <a:t>In the past these NMME models and their forecasts always did not extend/intensify the Northern plains drought, and ended it repeatedly prematurely!! 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dirty="0" smtClean="0">
              <a:latin typeface="Times New Roman" pitchFamily="18" charset="0"/>
              <a:sym typeface="Wingdings" pitchFamily="2" charset="2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latin typeface="Times New Roman" pitchFamily="18" charset="0"/>
                <a:sym typeface="Wingdings" pitchFamily="2" charset="2"/>
              </a:rPr>
              <a:t>The goodness and skill of these SPI’s forecasts depend directly on these models’ skill in predicting </a:t>
            </a:r>
            <a:r>
              <a:rPr lang="en-US" altLang="en-US" sz="1400" dirty="0" err="1" smtClean="0">
                <a:latin typeface="Times New Roman" pitchFamily="18" charset="0"/>
                <a:sym typeface="Wingdings" pitchFamily="2" charset="2"/>
              </a:rPr>
              <a:t>precip</a:t>
            </a:r>
            <a:r>
              <a:rPr lang="en-US" altLang="en-US" sz="1400" dirty="0" smtClean="0">
                <a:latin typeface="Times New Roman" pitchFamily="18" charset="0"/>
                <a:sym typeface="Wingdings" pitchFamily="2" charset="2"/>
              </a:rPr>
              <a:t>!!!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084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33CC"/>
                </a:solidFill>
              </a:rPr>
              <a:t>SPI3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19400" y="2321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SPI6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1160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33CC"/>
                </a:solidFill>
              </a:rPr>
              <a:t>SPI12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5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1266" name="Picture 2" descr="C:\Users\muthuvel.chelliah\Desktop\Drought-temporary\spi3.ensemble.L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981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SPI3 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Forecast</a:t>
            </a:r>
          </a:p>
          <a:p>
            <a:r>
              <a:rPr lang="en-US" dirty="0" smtClean="0"/>
              <a:t>MEAN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981200"/>
            <a:ext cx="152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SPI3 </a:t>
            </a:r>
          </a:p>
          <a:p>
            <a:r>
              <a:rPr lang="en-US" dirty="0" smtClean="0"/>
              <a:t>Ensemble</a:t>
            </a:r>
          </a:p>
          <a:p>
            <a:r>
              <a:rPr lang="en-US" dirty="0" smtClean="0"/>
              <a:t>Forecast</a:t>
            </a:r>
          </a:p>
          <a:p>
            <a:r>
              <a:rPr lang="en-US" dirty="0" smtClean="0"/>
              <a:t>SPREAD</a:t>
            </a:r>
          </a:p>
          <a:p>
            <a:endParaRPr lang="en-US" dirty="0" smtClean="0"/>
          </a:p>
          <a:p>
            <a:r>
              <a:rPr lang="en-US" dirty="0" smtClean="0"/>
              <a:t>-Sometimes, over  large areas, the </a:t>
            </a:r>
          </a:p>
          <a:p>
            <a:r>
              <a:rPr lang="en-US" dirty="0" smtClean="0"/>
              <a:t>spread is as large as the 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1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(We introduced this last month!)</a:t>
            </a:r>
          </a:p>
          <a:p>
            <a:r>
              <a:rPr lang="en-US" dirty="0" smtClean="0"/>
              <a:t>Next 3 slides are probabilistic drought forecasts (Drs. </a:t>
            </a:r>
            <a:r>
              <a:rPr lang="en-US" dirty="0" err="1" smtClean="0"/>
              <a:t>Kingtse</a:t>
            </a:r>
            <a:r>
              <a:rPr lang="en-US" dirty="0" smtClean="0"/>
              <a:t> Mo &amp; Li Xu at CPC)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Making use of the agreement(disagreement) in the 60 ensemble members of the 6 NMME models (10 members each) – their respective SPI6 forecasts(based on models’ </a:t>
            </a:r>
            <a:r>
              <a:rPr lang="en-US" dirty="0" err="1" smtClean="0"/>
              <a:t>Precip</a:t>
            </a:r>
            <a:r>
              <a:rPr lang="en-US" dirty="0" smtClean="0"/>
              <a:t> forecast) – as compared to the grand mean - converting them to probabilities.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For ex: At each grid point: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all ensemble members agree – 100% probability.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If only half of the members agree – 50% probability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These plots will be modified further (instead of just D1-to–D1 &amp; above) in the upcoming months – Done NOW!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No past skill scores developed yet. But will be made available soon.!!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"/>
            <a:ext cx="4502347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99" y="185738"/>
            <a:ext cx="4428502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DA51B-2321-4810-ABB0-47651769321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15362" name="Picture 2" descr="C:\Users\muthuvel.chelliah\Downloads\spi6_opn_3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" y="76200"/>
            <a:ext cx="445245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"/>
            <a:ext cx="448887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C:\Users\muthuvel.chelliah\Downloads\spi6_opn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0"/>
            <a:ext cx="426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uthuvel.chelliah\Downloads\spi6_opn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04800"/>
            <a:ext cx="42671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ted States Monthly Drought Outl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1074"/>
            <a:ext cx="4495800" cy="34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533400"/>
          </a:xfrm>
        </p:spPr>
        <p:txBody>
          <a:bodyPr/>
          <a:lstStyle/>
          <a:p>
            <a:r>
              <a:rPr lang="en-US" altLang="en-US" sz="3200" dirty="0" smtClean="0"/>
              <a:t>(</a:t>
            </a:r>
            <a:r>
              <a:rPr lang="en-US" altLang="en-US" sz="3200" dirty="0" err="1" smtClean="0"/>
              <a:t>Prev</a:t>
            </a:r>
            <a:r>
              <a:rPr lang="en-US" altLang="en-US" sz="3200" dirty="0" smtClean="0"/>
              <a:t>) Seasonal/Monthly Drought outlooks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1738" y="6534150"/>
            <a:ext cx="32226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A769D63-4577-4144-9136-6021AF00BF6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/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419600" y="990600"/>
            <a:ext cx="2111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Seasonal O</a:t>
            </a:r>
            <a:r>
              <a:rPr lang="en-US" altLang="en-US" sz="1800" dirty="0" smtClean="0">
                <a:latin typeface="Times New Roman" pitchFamily="18" charset="0"/>
              </a:rPr>
              <a:t>utlook (Mid Dec 2017 -    Mar 2018)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 smtClean="0">
                <a:latin typeface="Times New Roman" pitchFamily="18" charset="0"/>
              </a:rPr>
              <a:t>12/21/17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7162800" y="2133600"/>
            <a:ext cx="1898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Monthly </a:t>
            </a:r>
            <a:r>
              <a:rPr lang="en-US" altLang="en-US" sz="1800" dirty="0" smtClean="0">
                <a:latin typeface="Times New Roman" pitchFamily="18" charset="0"/>
              </a:rPr>
              <a:t>outlook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Times New Roman" pitchFamily="18" charset="0"/>
              </a:rPr>
              <a:t>(January 2018) </a:t>
            </a:r>
            <a:endParaRPr lang="en-US" altLang="en-US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issued </a:t>
            </a:r>
            <a:r>
              <a:rPr lang="en-US" altLang="en-US" sz="1800" dirty="0" smtClean="0">
                <a:latin typeface="Times New Roman" pitchFamily="18" charset="0"/>
              </a:rPr>
              <a:t>12/31/17</a:t>
            </a:r>
            <a:endParaRPr lang="en-US" altLang="en-US" sz="1800" dirty="0">
              <a:latin typeface="Times New Roman" pitchFamily="18" charset="0"/>
            </a:endParaRPr>
          </a:p>
        </p:txBody>
      </p:sp>
      <p:pic>
        <p:nvPicPr>
          <p:cNvPr id="2" name="Picture 2" descr="United States Seasonal Drought Ou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299"/>
            <a:ext cx="4419600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343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overall drought development in the recent months and ongoing of the same, was correctly forecast earlier.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nline image 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nline image 6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nline image 1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29400" y="301111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FMA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14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 2018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248888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official</a:t>
            </a:r>
          </a:p>
          <a:p>
            <a:r>
              <a:rPr lang="en-US" dirty="0" smtClean="0"/>
              <a:t>Drought Outlook  Tendency Format!!</a:t>
            </a:r>
            <a:endParaRPr lang="en-US" dirty="0"/>
          </a:p>
        </p:txBody>
      </p:sp>
      <p:pic>
        <p:nvPicPr>
          <p:cNvPr id="16386" name="Picture 2" descr="C:\Users\muthuvel.chelliah\Downloads\spi6_month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4952999" cy="36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muthuvel.chelliah\Downloads\spi6_season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62" y="3505200"/>
            <a:ext cx="4559537" cy="3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3DD565-F21E-4232-94DA-E1AE99298D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1046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N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LDAS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rought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F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orecast </a:t>
            </a:r>
            <a:r>
              <a:rPr lang="en-US" altLang="en-US" sz="1400" dirty="0">
                <a:solidFill>
                  <a:srgbClr val="7FB444"/>
                </a:solidFill>
                <a:latin typeface="Times New Roman" pitchFamily="18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</a:rPr>
              <a:t>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</a:rPr>
              <a:t>The system developed by Princeton University and University of Washington was transitioned to NCEP/EMC as the experimental forecast system.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Forecast using </a:t>
            </a:r>
            <a:r>
              <a:rPr lang="en-US" altLang="en-US" sz="2000" dirty="0" smtClean="0">
                <a:solidFill>
                  <a:srgbClr val="0101DF"/>
                </a:solidFill>
                <a:latin typeface="Times New Roman" pitchFamily="18" charset="0"/>
              </a:rPr>
              <a:t>201711 </a:t>
            </a:r>
            <a:r>
              <a:rPr lang="en-US" altLang="en-US" sz="2000" dirty="0">
                <a:solidFill>
                  <a:srgbClr val="0101DF"/>
                </a:solidFill>
                <a:latin typeface="Times New Roman" pitchFamily="18" charset="0"/>
              </a:rPr>
              <a:t>Initial Condition- Soil Moisture Percentile forecast </a:t>
            </a:r>
            <a:endParaRPr lang="en-US" altLang="en-US" sz="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stCxn id="10" idx="2"/>
          </p:cNvCxnSpPr>
          <p:nvPr/>
        </p:nvCxnSpPr>
        <p:spPr>
          <a:xfrm flipH="1">
            <a:off x="1828800" y="2047875"/>
            <a:ext cx="114300" cy="3276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1752600"/>
            <a:ext cx="838200" cy="2952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36806" y="1914525"/>
            <a:ext cx="63794" cy="3571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67600" y="1976437"/>
            <a:ext cx="38100" cy="343376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0698294">
            <a:off x="2733567" y="3504606"/>
            <a:ext cx="484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AVAILABLE/UPDATED THIS MONTH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C4035D-9F99-458E-AF84-329270F2B5D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76200" y="0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Hydrological Monitoring and Seasonal Forecasting @ MSU (Michigan State </a:t>
            </a:r>
            <a:r>
              <a:rPr lang="en-US" altLang="en-US" sz="1800" b="1" dirty="0" smtClean="0">
                <a:latin typeface="Times New Roman" pitchFamily="18" charset="0"/>
              </a:rPr>
              <a:t>University ) NLDAS model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6953250" y="1009650"/>
            <a:ext cx="2190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Monthly Soil Moisture Percentile Prediction issued on </a:t>
            </a:r>
            <a:r>
              <a:rPr lang="en-US" altLang="en-US" sz="1800" b="1" dirty="0" smtClean="0">
                <a:latin typeface="Times New Roman" pitchFamily="18" charset="0"/>
              </a:rPr>
              <a:t>201801</a:t>
            </a:r>
            <a:endParaRPr lang="en-US" altLang="en-US" sz="1800" b="1" dirty="0">
              <a:latin typeface="Times New Roman" pitchFamily="18" charset="0"/>
            </a:endParaRP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15163" y="2438400"/>
            <a:ext cx="1762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The inter quartile range suggest </a:t>
            </a:r>
            <a:r>
              <a:rPr lang="en-US" altLang="en-US" sz="1800" u="sng" dirty="0">
                <a:latin typeface="Times New Roman" pitchFamily="18" charset="0"/>
              </a:rPr>
              <a:t>greater uncertainty </a:t>
            </a:r>
            <a:r>
              <a:rPr lang="en-US" altLang="en-US" sz="1800" dirty="0">
                <a:latin typeface="Times New Roman" pitchFamily="18" charset="0"/>
              </a:rPr>
              <a:t>about the forecast in these </a:t>
            </a:r>
            <a:r>
              <a:rPr lang="en-US" altLang="en-US" sz="1800" u="sng" dirty="0">
                <a:latin typeface="Times New Roman" pitchFamily="18" charset="0"/>
              </a:rPr>
              <a:t>shaded</a:t>
            </a:r>
            <a:r>
              <a:rPr lang="en-US" altLang="en-US" sz="1800" dirty="0">
                <a:latin typeface="Times New Roman" pitchFamily="18" charset="0"/>
              </a:rPr>
              <a:t> regions.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6600" y="1447800"/>
            <a:ext cx="76200" cy="3657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" y="621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http://drought.geo.msu.edu/research/forecast/smi.monthly.php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657600" y="1919287"/>
            <a:ext cx="0" cy="3429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62800" y="48768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not much uncertainty for the two major drought regions in the south..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5715000"/>
            <a:ext cx="609600" cy="304800"/>
          </a:xfrm>
          <a:prstGeom prst="rect">
            <a:avLst/>
          </a:prstGeom>
          <a:noFill/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80755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4667250" cy="574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86800" y="6550025"/>
            <a:ext cx="4572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E99104-E9CA-448A-9438-257E986D4F0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240213" y="76200"/>
            <a:ext cx="490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Times New Roman" pitchFamily="18" charset="0"/>
              </a:rPr>
              <a:t>NASA GEOS5 Forecasts 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330700" y="1001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Times New Roman" pitchFamily="18" charset="0"/>
              </a:rPr>
              <a:t>Precip</a:t>
            </a:r>
            <a:endParaRPr lang="en-US" altLang="en-US" sz="1800" dirty="0">
              <a:latin typeface="Times New Roman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638800" y="2590800"/>
            <a:ext cx="2895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itchFamily="18" charset="0"/>
              </a:rPr>
              <a:t>Soil Moisture Percentile </a:t>
            </a:r>
          </a:p>
        </p:txBody>
      </p:sp>
      <p:sp>
        <p:nvSpPr>
          <p:cNvPr id="2" name="Oval 1"/>
          <p:cNvSpPr/>
          <p:nvPr/>
        </p:nvSpPr>
        <p:spPr>
          <a:xfrm>
            <a:off x="2695575" y="1600200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33675" y="3233738"/>
            <a:ext cx="3524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95575" y="4848225"/>
            <a:ext cx="390525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11338" y="3962400"/>
            <a:ext cx="474662" cy="381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65700" y="4648200"/>
            <a:ext cx="6731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514600"/>
            <a:ext cx="609600" cy="909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1600200"/>
            <a:ext cx="304800" cy="17954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473902" y="3505200"/>
            <a:ext cx="116898" cy="2040731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1000" y="446088"/>
            <a:ext cx="381000" cy="925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43434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00374"/>
            <a:ext cx="4654550" cy="34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2057400" cy="533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9110663" cy="6400800"/>
          </a:xfrm>
        </p:spPr>
        <p:txBody>
          <a:bodyPr/>
          <a:lstStyle/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Current ENSO status and forecast.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 2" pitchFamily="18" charset="2"/>
              <a:buNone/>
            </a:pPr>
            <a:r>
              <a:rPr lang="en-US" altLang="en-US" sz="1600" dirty="0" smtClean="0">
                <a:cs typeface="Arial" pitchFamily="34" charset="0"/>
              </a:rPr>
              <a:t>ENSO status – La Nina Advisory.</a:t>
            </a:r>
            <a:r>
              <a:rPr lang="en-US" altLang="en-US" sz="16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altLang="en-US" sz="1600" dirty="0">
                <a:solidFill>
                  <a:srgbClr val="0033CC"/>
                </a:solidFill>
                <a:cs typeface="Arial" pitchFamily="34" charset="0"/>
              </a:rPr>
              <a:t>La Niña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>
                <a:solidFill>
                  <a:srgbClr val="0033CC"/>
                </a:solidFill>
                <a:cs typeface="Arial" pitchFamily="34" charset="0"/>
              </a:rPr>
              <a:t>conditions are present</a:t>
            </a:r>
            <a:r>
              <a:rPr lang="en-US" altLang="en-US" sz="1600" dirty="0" smtClean="0">
                <a:solidFill>
                  <a:schemeClr val="tx2"/>
                </a:solidFill>
                <a:cs typeface="Arial" pitchFamily="34" charset="0"/>
              </a:rPr>
              <a:t>. Equatorial </a:t>
            </a:r>
            <a:r>
              <a:rPr lang="en-US" altLang="en-US" sz="1600" dirty="0">
                <a:solidFill>
                  <a:schemeClr val="tx2"/>
                </a:solidFill>
                <a:cs typeface="Arial" pitchFamily="34" charset="0"/>
              </a:rPr>
              <a:t>sea surface temperatures (SSTs) are below average across the central and eastern Pacific Ocean. </a:t>
            </a:r>
            <a:r>
              <a:rPr lang="en-US" altLang="en-US" sz="1600" dirty="0"/>
              <a:t>La Niña is likely (~85-95%) through Northern Hemisphere winter, </a:t>
            </a:r>
            <a:r>
              <a:rPr lang="en-US" altLang="en-US" sz="1600" dirty="0">
                <a:solidFill>
                  <a:srgbClr val="0033CC"/>
                </a:solidFill>
              </a:rPr>
              <a:t>with a transition to ENSO-neutral </a:t>
            </a:r>
            <a:r>
              <a:rPr lang="en-US" altLang="en-US" sz="1600" u="sng" dirty="0">
                <a:solidFill>
                  <a:srgbClr val="0033CC"/>
                </a:solidFill>
              </a:rPr>
              <a:t>expected </a:t>
            </a:r>
            <a:r>
              <a:rPr lang="en-US" altLang="en-US" sz="1600" dirty="0">
                <a:solidFill>
                  <a:srgbClr val="0033CC"/>
                </a:solidFill>
              </a:rPr>
              <a:t>during the spring</a:t>
            </a:r>
            <a:r>
              <a:rPr lang="en-US" altLang="en-US" sz="1600" dirty="0" smtClean="0">
                <a:solidFill>
                  <a:srgbClr val="0033CC"/>
                </a:solidFill>
              </a:rPr>
              <a:t>.</a:t>
            </a:r>
            <a:r>
              <a:rPr lang="en-US" altLang="en-US" sz="1600" dirty="0" smtClean="0">
                <a:solidFill>
                  <a:srgbClr val="0033CC"/>
                </a:solidFill>
                <a:cs typeface="Arial" pitchFamily="34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1" dirty="0" smtClean="0">
                <a:solidFill>
                  <a:srgbClr val="FF0000"/>
                </a:solidFill>
              </a:rPr>
              <a:t>Current Drought conditions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:</a:t>
            </a: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The S/L term Northern Plains drought in the eastern MT/Dakotas region due to deficit in 2017 rainfall season continues to stay/exist, until probably the onset of 2018 rainy season(Apr-) in these regions, even though in the very short term, some improvement may be noticed locally.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Recently, there is a general emergence/spread of major rainfall shortfall and hence dry/short term drought conditions across the central-southern tier states, particularly in the UT/CO/AZ/NM corridor combined with the S/L term drought conditions in far southern CA, as well as the short term drought near OK/AR/LA, further east and up along the Atlantic coastal states.. </a:t>
            </a:r>
            <a:endParaRPr lang="en-US" altLang="en-US" sz="1600" b="1" dirty="0" smtClean="0">
              <a:solidFill>
                <a:srgbClr val="FF0000"/>
              </a:solidFill>
            </a:endParaRPr>
          </a:p>
          <a:p>
            <a:pPr marL="346075" indent="-346075" eaLnBrk="1" hangingPunct="1">
              <a:lnSpc>
                <a:spcPct val="80000"/>
              </a:lnSpc>
              <a:spcBef>
                <a:spcPts val="475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Prediction: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According </a:t>
            </a:r>
            <a:r>
              <a:rPr lang="en-US" altLang="en-US" sz="1600" dirty="0"/>
              <a:t>to a consensus of </a:t>
            </a:r>
            <a:r>
              <a:rPr lang="en-US" altLang="en-US" sz="1600" dirty="0" smtClean="0"/>
              <a:t>model forecasts - the ongoing La Nina is expected to produce the typical canonical Temperature impacts over the southeast, at least through the NH winter, but some uncertainty still exists for the </a:t>
            </a:r>
            <a:r>
              <a:rPr lang="en-US" altLang="en-US" sz="1600" dirty="0" err="1" smtClean="0"/>
              <a:t>Precip</a:t>
            </a:r>
            <a:r>
              <a:rPr lang="en-US" altLang="en-US" sz="1600" dirty="0" smtClean="0"/>
              <a:t> forecast/impact  even for southern/central CA, and for the adjoining UT/CO/AZ/NM drought region. Developments in Spring season will be crucial, as to whether ENSO neutral or a second </a:t>
            </a:r>
            <a:r>
              <a:rPr lang="en-US" altLang="en-US" sz="1600" dirty="0" err="1" smtClean="0"/>
              <a:t>LaNina</a:t>
            </a:r>
            <a:r>
              <a:rPr lang="en-US" altLang="en-US" sz="1600" dirty="0" smtClean="0"/>
              <a:t> will follow later in summer and fall with its associated impacts!!</a:t>
            </a:r>
          </a:p>
          <a:p>
            <a:pPr lvl="1" eaLnBrk="1" hangingPunct="1">
              <a:lnSpc>
                <a:spcPct val="80000"/>
              </a:lnSpc>
              <a:spcBef>
                <a:spcPts val="475"/>
              </a:spcBef>
              <a:buFont typeface="Arial" pitchFamily="34" charset="0"/>
              <a:buChar char="•"/>
              <a:defRPr/>
            </a:pPr>
            <a:r>
              <a:rPr lang="en-US" altLang="en-US" sz="1600" dirty="0" smtClean="0"/>
              <a:t>In the immediate short term, in the next few weeks, according to the models, the Pacific Northwest, and the </a:t>
            </a:r>
            <a:r>
              <a:rPr lang="en-US" altLang="en-US" sz="1600" dirty="0" smtClean="0"/>
              <a:t>central/</a:t>
            </a:r>
            <a:r>
              <a:rPr lang="en-US" altLang="en-US" sz="1600" dirty="0" err="1" smtClean="0"/>
              <a:t>uppersoutheast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is expected to get good rainfall, but the rainfall totals over northern/central CA will be consequential, not just in the short term, but for throughout this year, since the rainfall season here will soon be fading away after February/March.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thuvel.chelliah\Desktop\Drought-temporary\us.4panel.fordrought.briefing.recent.1,2,3months.rain.to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5775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00600" y="3124200"/>
            <a:ext cx="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962400" y="3124200"/>
            <a:ext cx="8382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962400" y="3200400"/>
            <a:ext cx="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5000" y="7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amounts during last 7, 30, 60 &amp; 90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1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thuvel.chelliah\Desktop\Drought-temporary\us.4panel.fordrought.briefing.recent.1,2,3months.rain.a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5775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E659A-E67D-4F73-9E46-0170127DE6A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609600" y="4572000"/>
            <a:ext cx="9144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714500"/>
            <a:ext cx="2758940" cy="876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2691102">
            <a:off x="2161508" y="1797897"/>
            <a:ext cx="592278" cy="8621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691102">
            <a:off x="2567776" y="4334931"/>
            <a:ext cx="397360" cy="1263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691102">
            <a:off x="3095281" y="1412448"/>
            <a:ext cx="241719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267200" y="3124200"/>
            <a:ext cx="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429000" y="3124200"/>
            <a:ext cx="838200" cy="381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29000" y="3200400"/>
            <a:ext cx="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7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ANOM during last 7, 30, 60 &amp; 90 days.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54273" y="1752600"/>
            <a:ext cx="1289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Large P deficits developing and accumulating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cross much of the south over the past 7, 30, 60, and 90 days and beyond?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 rot="2691102">
            <a:off x="6453976" y="1556470"/>
            <a:ext cx="397360" cy="1263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136712" flipV="1">
            <a:off x="4191308" y="1442928"/>
            <a:ext cx="295341" cy="6039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D35B7-164B-4BDA-8435-F6440E98459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696200" y="990600"/>
            <a:ext cx="144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Except for remnants of Harvey and Irma in/near Texas and Florida, longer term deficits exist over much of the country, not to mention the missed rainfall season in the northern plains.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76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precipitation ANOM during last 4, 5, 6, and 7 months.</a:t>
            </a:r>
            <a:endParaRPr lang="en-US" dirty="0"/>
          </a:p>
        </p:txBody>
      </p:sp>
      <p:pic>
        <p:nvPicPr>
          <p:cNvPr id="4098" name="Picture 2" descr="C:\Users\muthuvel.chelliah\Desktop\Drought-temporary\us.4panel.fordrought.briefing.recent.4,5,6,7months.rain.an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76200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5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pc.ncep.noaa.gov/products/Drought/Figures/index/spi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2" y="304800"/>
            <a:ext cx="506234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8DAFBA-0425-49D9-A8CB-9D2CA6FA9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200400" cy="12890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033CC"/>
                </a:solidFill>
              </a:rPr>
              <a:t>The Standardized Precipitation Index </a:t>
            </a:r>
            <a:r>
              <a:rPr lang="en-US" altLang="en-US" sz="3200" smtClean="0">
                <a:solidFill>
                  <a:srgbClr val="0033CC"/>
                </a:solidFill>
              </a:rPr>
              <a:t>SPI</a:t>
            </a:r>
            <a:r>
              <a:rPr lang="en-US" altLang="en-US" smtClean="0">
                <a:solidFill>
                  <a:srgbClr val="0033CC"/>
                </a:solidFill>
              </a:rPr>
              <a:t/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z="2000" smtClean="0">
                <a:solidFill>
                  <a:srgbClr val="0033CC"/>
                </a:solidFill>
              </a:rPr>
              <a:t>(</a:t>
            </a:r>
            <a:r>
              <a:rPr lang="en-US" altLang="en-US" sz="2000" b="1" smtClean="0">
                <a:solidFill>
                  <a:srgbClr val="0033CC"/>
                </a:solidFill>
              </a:rPr>
              <a:t>based on Observed P</a:t>
            </a:r>
            <a:r>
              <a:rPr lang="en-US" altLang="en-US" sz="2000" smtClean="0">
                <a:solidFill>
                  <a:srgbClr val="0033CC"/>
                </a:solidFill>
              </a:rPr>
              <a:t>)</a:t>
            </a:r>
            <a:endParaRPr lang="en-US" altLang="en-US" smtClean="0">
              <a:solidFill>
                <a:srgbClr val="0033CC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2"/>
          <p:cNvSpPr/>
          <p:nvPr/>
        </p:nvSpPr>
        <p:spPr>
          <a:xfrm>
            <a:off x="914400" y="3200400"/>
            <a:ext cx="609600" cy="351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410200" y="1752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areas of short term rainfall deficit (SPI3 !) developing quickly –across much of the central and southern tier states.</a:t>
            </a:r>
          </a:p>
          <a:p>
            <a:endParaRPr lang="en-US" dirty="0"/>
          </a:p>
          <a:p>
            <a:r>
              <a:rPr lang="en-US" dirty="0" smtClean="0"/>
              <a:t>How long will this last or continue? And /or how much of this continue/persist to long term?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219200" y="1981200"/>
            <a:ext cx="5867400" cy="990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1905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-Last Month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1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8DAFBA-0425-49D9-A8CB-9D2CA6FA9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52400"/>
            <a:ext cx="3200400" cy="128905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rgbClr val="0033CC"/>
                </a:solidFill>
              </a:rPr>
              <a:t>The Standardized Precipitation Index </a:t>
            </a:r>
            <a:r>
              <a:rPr lang="en-US" altLang="en-US" sz="3200" smtClean="0">
                <a:solidFill>
                  <a:srgbClr val="0033CC"/>
                </a:solidFill>
              </a:rPr>
              <a:t>SPI</a:t>
            </a:r>
            <a:r>
              <a:rPr lang="en-US" altLang="en-US" smtClean="0">
                <a:solidFill>
                  <a:srgbClr val="0033CC"/>
                </a:solidFill>
              </a:rPr>
              <a:t/>
            </a:r>
            <a:br>
              <a:rPr lang="en-US" altLang="en-US" smtClean="0">
                <a:solidFill>
                  <a:srgbClr val="0033CC"/>
                </a:solidFill>
              </a:rPr>
            </a:br>
            <a:r>
              <a:rPr lang="en-US" altLang="en-US" sz="2000" smtClean="0">
                <a:solidFill>
                  <a:srgbClr val="0033CC"/>
                </a:solidFill>
              </a:rPr>
              <a:t>(</a:t>
            </a:r>
            <a:r>
              <a:rPr lang="en-US" altLang="en-US" sz="2000" b="1" smtClean="0">
                <a:solidFill>
                  <a:srgbClr val="0033CC"/>
                </a:solidFill>
              </a:rPr>
              <a:t>based on Observed P</a:t>
            </a:r>
            <a:r>
              <a:rPr lang="en-US" altLang="en-US" sz="2000" smtClean="0">
                <a:solidFill>
                  <a:srgbClr val="0033CC"/>
                </a:solidFill>
              </a:rPr>
              <a:t>)</a:t>
            </a:r>
            <a:endParaRPr lang="en-US" altLang="en-US" smtClean="0">
              <a:solidFill>
                <a:srgbClr val="0033CC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4958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3962401" y="19050"/>
            <a:ext cx="1295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----- NOW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3200400"/>
            <a:ext cx="609600" cy="351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371600" y="1752605"/>
            <a:ext cx="5715000" cy="12191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www.cpc.ncep.noaa.gov/products/Drought/Figures/index/spi_pl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57200"/>
            <a:ext cx="488575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10200" y="17526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areas of short term rainfall deficit (SPI3 !) developing quickly –across much of the central and southern tier states.</a:t>
            </a:r>
          </a:p>
          <a:p>
            <a:endParaRPr lang="en-US" dirty="0"/>
          </a:p>
          <a:p>
            <a:r>
              <a:rPr lang="en-US" dirty="0" smtClean="0"/>
              <a:t>How long will this last or continue? And /or how much of this continue/persist to long term?</a:t>
            </a:r>
          </a:p>
          <a:p>
            <a:endParaRPr lang="en-US" dirty="0"/>
          </a:p>
          <a:p>
            <a:r>
              <a:rPr lang="en-US" dirty="0" smtClean="0"/>
              <a:t>It depends on when where the ‘rainfall season’ is and</a:t>
            </a:r>
          </a:p>
          <a:p>
            <a:r>
              <a:rPr lang="en-US" dirty="0" smtClean="0"/>
              <a:t>Second blip to the La Nina after the current ongoing La Nina!! </a:t>
            </a:r>
          </a:p>
        </p:txBody>
      </p:sp>
    </p:spTree>
    <p:extLst>
      <p:ext uri="{BB962C8B-B14F-4D97-AF65-F5344CB8AC3E}">
        <p14:creationId xmlns:p14="http://schemas.microsoft.com/office/powerpoint/2010/main" val="31643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DA51B-2321-4810-ABB0-47651769321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5122" name="Picture 2" descr="C:\Users\muthuvel.chelliah\Desktop\Drought-temporary\4panel_GM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286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971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 major drought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38645</TotalTime>
  <Words>1525</Words>
  <Application>Microsoft Office PowerPoint</Application>
  <PresentationFormat>On-screen Show (4:3)</PresentationFormat>
  <Paragraphs>192</Paragraphs>
  <Slides>34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Drought  Outlook  Discussion     January 2018 </vt:lpstr>
      <vt:lpstr>Drought Monitor </vt:lpstr>
      <vt:lpstr>(Prev) Seasonal/Monthly Drought outlooks</vt:lpstr>
      <vt:lpstr>PowerPoint Presentation</vt:lpstr>
      <vt:lpstr>PowerPoint Presentation</vt:lpstr>
      <vt:lpstr>PowerPoint Presentation</vt:lpstr>
      <vt:lpstr>The Standardized Precipitation Index SPI (based on Observed P)</vt:lpstr>
      <vt:lpstr>The Standardized Precipitation Index SPI (based on Observed P)</vt:lpstr>
      <vt:lpstr>PowerPoint Presentation</vt:lpstr>
      <vt:lpstr>PowerPoint Presentation</vt:lpstr>
      <vt:lpstr>PowerPoint Presentation</vt:lpstr>
      <vt:lpstr>Streamflow (USGS)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NMME     T &amp; P EnsMean forecasts</vt:lpstr>
      <vt:lpstr>The agreement/uncertainty  among the diff. NMME models’ forecasts for  Feb-Mar-Apr Precipitation!!!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kingtsemo</dc:creator>
  <cp:lastModifiedBy>Muthuvel Chelliah</cp:lastModifiedBy>
  <cp:revision>3880</cp:revision>
  <cp:lastPrinted>2014-07-10T13:24:01Z</cp:lastPrinted>
  <dcterms:created xsi:type="dcterms:W3CDTF">2008-10-04T17:35:30Z</dcterms:created>
  <dcterms:modified xsi:type="dcterms:W3CDTF">2018-01-16T15:50:28Z</dcterms:modified>
</cp:coreProperties>
</file>