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808" r:id="rId2"/>
    <p:sldId id="824" r:id="rId3"/>
    <p:sldId id="788" r:id="rId4"/>
    <p:sldId id="844" r:id="rId5"/>
    <p:sldId id="845" r:id="rId6"/>
    <p:sldId id="850" r:id="rId7"/>
    <p:sldId id="868" r:id="rId8"/>
    <p:sldId id="867" r:id="rId9"/>
    <p:sldId id="870" r:id="rId10"/>
    <p:sldId id="833" r:id="rId11"/>
    <p:sldId id="859" r:id="rId12"/>
    <p:sldId id="871" r:id="rId13"/>
    <p:sldId id="792" r:id="rId14"/>
    <p:sldId id="827" r:id="rId15"/>
    <p:sldId id="757" r:id="rId16"/>
    <p:sldId id="796" r:id="rId17"/>
    <p:sldId id="811" r:id="rId18"/>
    <p:sldId id="795" r:id="rId19"/>
    <p:sldId id="790" r:id="rId20"/>
    <p:sldId id="841" r:id="rId21"/>
    <p:sldId id="728" r:id="rId22"/>
    <p:sldId id="832" r:id="rId23"/>
    <p:sldId id="838" r:id="rId24"/>
    <p:sldId id="820" r:id="rId25"/>
    <p:sldId id="804" r:id="rId26"/>
    <p:sldId id="864" r:id="rId27"/>
    <p:sldId id="866" r:id="rId28"/>
    <p:sldId id="810" r:id="rId29"/>
    <p:sldId id="872" r:id="rId30"/>
    <p:sldId id="874" r:id="rId31"/>
    <p:sldId id="873" r:id="rId32"/>
    <p:sldId id="276" r:id="rId33"/>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6600CC"/>
    <a:srgbClr val="33CC33"/>
    <a:srgbClr val="FF3300"/>
    <a:srgbClr val="FA5236"/>
    <a:srgbClr val="33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3" autoAdjust="0"/>
    <p:restoredTop sz="74869" autoAdjust="0"/>
  </p:normalViewPr>
  <p:slideViewPr>
    <p:cSldViewPr>
      <p:cViewPr>
        <p:scale>
          <a:sx n="103" d="100"/>
          <a:sy n="103" d="100"/>
        </p:scale>
        <p:origin x="-294" y="-36"/>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1" name="Rectangle 3"/>
          <p:cNvSpPr>
            <a:spLocks noGrp="1" noChangeArrowheads="1"/>
          </p:cNvSpPr>
          <p:nvPr>
            <p:ph type="dt" sz="quarter"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109572" name="Rectangle 4"/>
          <p:cNvSpPr>
            <a:spLocks noGrp="1" noChangeArrowheads="1"/>
          </p:cNvSpPr>
          <p:nvPr>
            <p:ph type="ftr" sz="quarter" idx="2"/>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109573" name="Rectangle 5"/>
          <p:cNvSpPr>
            <a:spLocks noGrp="1" noChangeArrowheads="1"/>
          </p:cNvSpPr>
          <p:nvPr>
            <p:ph type="sldNum" sz="quarter" idx="3"/>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5AD8626-43C5-4215-8F35-79BDB0FB1B62}" type="slidenum">
              <a:rPr lang="en-US" altLang="en-US"/>
              <a:pPr>
                <a:defRPr/>
              </a:pPr>
              <a:t>‹#›</a:t>
            </a:fld>
            <a:endParaRPr lang="en-US" altLang="en-US"/>
          </a:p>
        </p:txBody>
      </p:sp>
    </p:spTree>
    <p:extLst>
      <p:ext uri="{BB962C8B-B14F-4D97-AF65-F5344CB8AC3E}">
        <p14:creationId xmlns:p14="http://schemas.microsoft.com/office/powerpoint/2010/main" val="361454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27651" name="Rectangle 3"/>
          <p:cNvSpPr>
            <a:spLocks noGrp="1" noChangeArrowheads="1"/>
          </p:cNvSpPr>
          <p:nvPr>
            <p:ph type="dt"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7792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98500" y="4387850"/>
            <a:ext cx="5576888" cy="4156075"/>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27655" name="Rectangle 7"/>
          <p:cNvSpPr>
            <a:spLocks noGrp="1" noChangeArrowheads="1"/>
          </p:cNvSpPr>
          <p:nvPr>
            <p:ph type="sldNum" sz="quarter" idx="5"/>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A9D7AB7-0FE4-445A-9AF2-F9DD9B52BCC7}" type="slidenum">
              <a:rPr lang="en-US" altLang="en-US"/>
              <a:pPr>
                <a:defRPr/>
              </a:pPr>
              <a:t>‹#›</a:t>
            </a:fld>
            <a:endParaRPr lang="en-US" altLang="en-US"/>
          </a:p>
        </p:txBody>
      </p:sp>
    </p:spTree>
    <p:extLst>
      <p:ext uri="{BB962C8B-B14F-4D97-AF65-F5344CB8AC3E}">
        <p14:creationId xmlns:p14="http://schemas.microsoft.com/office/powerpoint/2010/main" val="3578638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3ECE7C0-357D-409A-9736-D9A7C2F9FFF9}"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16766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11</a:t>
            </a:fld>
            <a:endParaRPr lang="en-US" altLang="en-US" smtClean="0"/>
          </a:p>
        </p:txBody>
      </p:sp>
    </p:spTree>
    <p:extLst>
      <p:ext uri="{BB962C8B-B14F-4D97-AF65-F5344CB8AC3E}">
        <p14:creationId xmlns:p14="http://schemas.microsoft.com/office/powerpoint/2010/main" val="72887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12</a:t>
            </a:fld>
            <a:endParaRPr lang="en-US" altLang="en-US" smtClean="0"/>
          </a:p>
        </p:txBody>
      </p:sp>
    </p:spTree>
    <p:extLst>
      <p:ext uri="{BB962C8B-B14F-4D97-AF65-F5344CB8AC3E}">
        <p14:creationId xmlns:p14="http://schemas.microsoft.com/office/powerpoint/2010/main" val="72887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en-US" sz="1400" smtClean="0">
              <a:solidFill>
                <a:schemeClr val="bg1"/>
              </a:solidFill>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D66EA24-FB5B-46D5-A437-4673547F038B}" type="slidenum">
              <a:rPr lang="en-US" altLang="en-US" smtClean="0"/>
              <a:pPr eaLnBrk="1" hangingPunct="1">
                <a:spcBef>
                  <a:spcPct val="0"/>
                </a:spcBef>
              </a:pPr>
              <a:t>32</a:t>
            </a:fld>
            <a:endParaRPr lang="en-US" altLang="en-US" smtClean="0"/>
          </a:p>
        </p:txBody>
      </p:sp>
    </p:spTree>
    <p:extLst>
      <p:ext uri="{BB962C8B-B14F-4D97-AF65-F5344CB8AC3E}">
        <p14:creationId xmlns:p14="http://schemas.microsoft.com/office/powerpoint/2010/main" val="197414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B00264-1B0F-48C6-8964-4388B98BCFE2}" type="slidenum">
              <a:rPr lang="en-US" altLang="en-US"/>
              <a:pPr>
                <a:defRPr/>
              </a:pPr>
              <a:t>‹#›</a:t>
            </a:fld>
            <a:endParaRPr lang="en-US" altLang="en-US"/>
          </a:p>
        </p:txBody>
      </p:sp>
    </p:spTree>
    <p:extLst>
      <p:ext uri="{BB962C8B-B14F-4D97-AF65-F5344CB8AC3E}">
        <p14:creationId xmlns:p14="http://schemas.microsoft.com/office/powerpoint/2010/main" val="300110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D919DD-061A-4623-9C7A-7D27F2C844E2}" type="slidenum">
              <a:rPr lang="en-US" altLang="en-US"/>
              <a:pPr>
                <a:defRPr/>
              </a:pPr>
              <a:t>‹#›</a:t>
            </a:fld>
            <a:endParaRPr lang="en-US" altLang="en-US"/>
          </a:p>
        </p:txBody>
      </p:sp>
    </p:spTree>
    <p:extLst>
      <p:ext uri="{BB962C8B-B14F-4D97-AF65-F5344CB8AC3E}">
        <p14:creationId xmlns:p14="http://schemas.microsoft.com/office/powerpoint/2010/main" val="187134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57AB33-9E34-4786-9A3D-9F4EE920ADC1}" type="slidenum">
              <a:rPr lang="en-US" altLang="en-US"/>
              <a:pPr>
                <a:defRPr/>
              </a:pPr>
              <a:t>‹#›</a:t>
            </a:fld>
            <a:endParaRPr lang="en-US" altLang="en-US"/>
          </a:p>
        </p:txBody>
      </p:sp>
    </p:spTree>
    <p:extLst>
      <p:ext uri="{BB962C8B-B14F-4D97-AF65-F5344CB8AC3E}">
        <p14:creationId xmlns:p14="http://schemas.microsoft.com/office/powerpoint/2010/main" val="401501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4586DE8-CFDF-43AB-A7EC-3A8F9C6C86F7}" type="slidenum">
              <a:rPr lang="en-US" altLang="en-US"/>
              <a:pPr>
                <a:defRPr/>
              </a:pPr>
              <a:t>‹#›</a:t>
            </a:fld>
            <a:endParaRPr lang="en-US" altLang="en-US"/>
          </a:p>
        </p:txBody>
      </p:sp>
    </p:spTree>
    <p:extLst>
      <p:ext uri="{BB962C8B-B14F-4D97-AF65-F5344CB8AC3E}">
        <p14:creationId xmlns:p14="http://schemas.microsoft.com/office/powerpoint/2010/main" val="196637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1351C717-AF7A-4DC6-90D4-030E1A716AFD}" type="slidenum">
              <a:rPr lang="en-US" altLang="en-US"/>
              <a:pPr>
                <a:defRPr/>
              </a:pPr>
              <a:t>‹#›</a:t>
            </a:fld>
            <a:endParaRPr lang="en-US" altLang="en-US"/>
          </a:p>
        </p:txBody>
      </p:sp>
    </p:spTree>
    <p:extLst>
      <p:ext uri="{BB962C8B-B14F-4D97-AF65-F5344CB8AC3E}">
        <p14:creationId xmlns:p14="http://schemas.microsoft.com/office/powerpoint/2010/main" val="216126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962E0D3C-8256-4EA7-BFE5-8DF99AFBBED3}" type="slidenum">
              <a:rPr lang="en-US" altLang="en-US"/>
              <a:pPr>
                <a:defRPr/>
              </a:pPr>
              <a:t>‹#›</a:t>
            </a:fld>
            <a:endParaRPr lang="en-US" altLang="en-US"/>
          </a:p>
        </p:txBody>
      </p:sp>
    </p:spTree>
    <p:extLst>
      <p:ext uri="{BB962C8B-B14F-4D97-AF65-F5344CB8AC3E}">
        <p14:creationId xmlns:p14="http://schemas.microsoft.com/office/powerpoint/2010/main" val="264737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7DA51B-2321-4810-ABB0-476517693214}" type="slidenum">
              <a:rPr lang="en-US" altLang="en-US"/>
              <a:pPr>
                <a:defRPr/>
              </a:pPr>
              <a:t>‹#›</a:t>
            </a:fld>
            <a:endParaRPr lang="en-US" altLang="en-US"/>
          </a:p>
        </p:txBody>
      </p:sp>
    </p:spTree>
    <p:extLst>
      <p:ext uri="{BB962C8B-B14F-4D97-AF65-F5344CB8AC3E}">
        <p14:creationId xmlns:p14="http://schemas.microsoft.com/office/powerpoint/2010/main" val="5323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2B903C-6276-4F06-A5EC-DFC252AA81DC}" type="slidenum">
              <a:rPr lang="en-US" altLang="en-US"/>
              <a:pPr>
                <a:defRPr/>
              </a:pPr>
              <a:t>‹#›</a:t>
            </a:fld>
            <a:endParaRPr lang="en-US" altLang="en-US"/>
          </a:p>
        </p:txBody>
      </p:sp>
    </p:spTree>
    <p:extLst>
      <p:ext uri="{BB962C8B-B14F-4D97-AF65-F5344CB8AC3E}">
        <p14:creationId xmlns:p14="http://schemas.microsoft.com/office/powerpoint/2010/main" val="302347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7673A3-D23C-4AA9-AB23-B9B18371E12E}" type="slidenum">
              <a:rPr lang="en-US" altLang="en-US"/>
              <a:pPr>
                <a:defRPr/>
              </a:pPr>
              <a:t>‹#›</a:t>
            </a:fld>
            <a:endParaRPr lang="en-US" altLang="en-US"/>
          </a:p>
        </p:txBody>
      </p:sp>
    </p:spTree>
    <p:extLst>
      <p:ext uri="{BB962C8B-B14F-4D97-AF65-F5344CB8AC3E}">
        <p14:creationId xmlns:p14="http://schemas.microsoft.com/office/powerpoint/2010/main" val="59294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6AE6F54-AF8E-4402-A609-77EC9D9F0250}" type="slidenum">
              <a:rPr lang="en-US" altLang="en-US"/>
              <a:pPr>
                <a:defRPr/>
              </a:pPr>
              <a:t>‹#›</a:t>
            </a:fld>
            <a:endParaRPr lang="en-US" altLang="en-US"/>
          </a:p>
        </p:txBody>
      </p:sp>
    </p:spTree>
    <p:extLst>
      <p:ext uri="{BB962C8B-B14F-4D97-AF65-F5344CB8AC3E}">
        <p14:creationId xmlns:p14="http://schemas.microsoft.com/office/powerpoint/2010/main" val="113119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9FE659A-E67D-4F73-9E46-0170127DE6AC}" type="slidenum">
              <a:rPr lang="en-US" altLang="en-US"/>
              <a:pPr>
                <a:defRPr/>
              </a:pPr>
              <a:t>‹#›</a:t>
            </a:fld>
            <a:endParaRPr lang="en-US" altLang="en-US"/>
          </a:p>
        </p:txBody>
      </p:sp>
    </p:spTree>
    <p:extLst>
      <p:ext uri="{BB962C8B-B14F-4D97-AF65-F5344CB8AC3E}">
        <p14:creationId xmlns:p14="http://schemas.microsoft.com/office/powerpoint/2010/main" val="117673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0D35B7-164B-4BDA-8435-F6440E98459E}" type="slidenum">
              <a:rPr lang="en-US" altLang="en-US"/>
              <a:pPr>
                <a:defRPr/>
              </a:pPr>
              <a:t>‹#›</a:t>
            </a:fld>
            <a:endParaRPr lang="en-US" altLang="en-US"/>
          </a:p>
        </p:txBody>
      </p:sp>
    </p:spTree>
    <p:extLst>
      <p:ext uri="{BB962C8B-B14F-4D97-AF65-F5344CB8AC3E}">
        <p14:creationId xmlns:p14="http://schemas.microsoft.com/office/powerpoint/2010/main" val="346011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F2431D-2E5C-46B2-9509-A0241DEFE45A}" type="slidenum">
              <a:rPr lang="en-US" altLang="en-US"/>
              <a:pPr>
                <a:defRPr/>
              </a:pPr>
              <a:t>‹#›</a:t>
            </a:fld>
            <a:endParaRPr lang="en-US" altLang="en-US"/>
          </a:p>
        </p:txBody>
      </p:sp>
    </p:spTree>
    <p:extLst>
      <p:ext uri="{BB962C8B-B14F-4D97-AF65-F5344CB8AC3E}">
        <p14:creationId xmlns:p14="http://schemas.microsoft.com/office/powerpoint/2010/main" val="378632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79E0FE-6A37-4A00-BEA5-D63014F796DC}" type="slidenum">
              <a:rPr lang="en-US" altLang="en-US"/>
              <a:pPr>
                <a:defRPr/>
              </a:pPr>
              <a:t>‹#›</a:t>
            </a:fld>
            <a:endParaRPr lang="en-US" altLang="en-US"/>
          </a:p>
        </p:txBody>
      </p:sp>
    </p:spTree>
    <p:extLst>
      <p:ext uri="{BB962C8B-B14F-4D97-AF65-F5344CB8AC3E}">
        <p14:creationId xmlns:p14="http://schemas.microsoft.com/office/powerpoint/2010/main" val="191798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BB3597-7D40-4CC9-A4E8-06D4EFD7F8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Drough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gif"/><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gif"/><Relationship Id="rId1" Type="http://schemas.openxmlformats.org/officeDocument/2006/relationships/slideLayout" Target="../slideLayouts/slideLayout7.xml"/><Relationship Id="rId4" Type="http://schemas.openxmlformats.org/officeDocument/2006/relationships/image" Target="../media/image63.gif"/></Relationships>
</file>

<file path=ppt/slides/_rels/slide26.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838200"/>
            <a:ext cx="8610600" cy="1470025"/>
          </a:xfrm>
        </p:spPr>
        <p:txBody>
          <a:bodyPr/>
          <a:lstStyle/>
          <a:p>
            <a:pPr eaLnBrk="1" hangingPunct="1"/>
            <a:r>
              <a:rPr lang="en-US" altLang="en-US" sz="4000" dirty="0" smtClean="0"/>
              <a:t>Drought  Outlook  Discussion    </a:t>
            </a:r>
            <a:br>
              <a:rPr lang="en-US" altLang="en-US" sz="4000" dirty="0" smtClean="0"/>
            </a:br>
            <a:r>
              <a:rPr lang="en-US" altLang="en-US" sz="4000" dirty="0" smtClean="0"/>
              <a:t>March 2018 </a:t>
            </a:r>
          </a:p>
        </p:txBody>
      </p:sp>
      <p:sp>
        <p:nvSpPr>
          <p:cNvPr id="2051" name="Rectangle 3"/>
          <p:cNvSpPr>
            <a:spLocks noGrp="1" noChangeArrowheads="1"/>
          </p:cNvSpPr>
          <p:nvPr>
            <p:ph type="subTitle" idx="1"/>
          </p:nvPr>
        </p:nvSpPr>
        <p:spPr>
          <a:xfrm>
            <a:off x="457200" y="2971800"/>
            <a:ext cx="8229600" cy="2743200"/>
          </a:xfrm>
        </p:spPr>
        <p:txBody>
          <a:bodyPr/>
          <a:lstStyle/>
          <a:p>
            <a:pPr eaLnBrk="1" hangingPunct="1"/>
            <a:endParaRPr lang="en-US" altLang="en-US" dirty="0" smtClean="0"/>
          </a:p>
          <a:p>
            <a:pPr eaLnBrk="1" hangingPunct="1"/>
            <a:r>
              <a:rPr lang="en-US" altLang="en-US" dirty="0" smtClean="0"/>
              <a:t>Climate Prediction Center/NCEP/NOAA</a:t>
            </a:r>
          </a:p>
          <a:p>
            <a:pPr eaLnBrk="1" hangingPunct="1"/>
            <a:endParaRPr lang="en-US" altLang="en-US" dirty="0" smtClean="0"/>
          </a:p>
          <a:p>
            <a:pPr eaLnBrk="1" hangingPunct="1"/>
            <a:r>
              <a:rPr lang="en-US" altLang="en-US" sz="2800" dirty="0" smtClean="0">
                <a:hlinkClick r:id="rId3"/>
              </a:rPr>
              <a:t>http://www.cpc.ncep.noaa.gov/products/Drought</a:t>
            </a:r>
            <a:endParaRPr lang="en-US" altLang="en-US" sz="2800" dirty="0" smtClean="0"/>
          </a:p>
        </p:txBody>
      </p:sp>
      <p:sp>
        <p:nvSpPr>
          <p:cNvPr id="2052" name="TextBox 1"/>
          <p:cNvSpPr txBox="1">
            <a:spLocks noChangeArrowheads="1"/>
          </p:cNvSpPr>
          <p:nvPr/>
        </p:nvSpPr>
        <p:spPr bwMode="auto">
          <a:xfrm>
            <a:off x="2438400" y="56388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rgbClr val="FF0000"/>
                </a:solidFill>
                <a:latin typeface="Times New Roman" pitchFamily="18" charset="0"/>
              </a:rPr>
              <a:t>Phone: 1-877-680-3341</a:t>
            </a:r>
          </a:p>
          <a:p>
            <a:pPr eaLnBrk="1" hangingPunct="1">
              <a:spcBef>
                <a:spcPct val="0"/>
              </a:spcBef>
              <a:buFontTx/>
              <a:buNone/>
            </a:pPr>
            <a:r>
              <a:rPr lang="en-US" altLang="en-US" sz="2800" dirty="0" err="1">
                <a:solidFill>
                  <a:srgbClr val="FF0000"/>
                </a:solidFill>
                <a:latin typeface="Times New Roman" pitchFamily="18" charset="0"/>
              </a:rPr>
              <a:t>Pwd</a:t>
            </a:r>
            <a:r>
              <a:rPr lang="en-US" altLang="en-US" sz="2800" dirty="0">
                <a:solidFill>
                  <a:srgbClr val="FF0000"/>
                </a:solidFill>
                <a:latin typeface="Times New Roman" pitchFamily="18" charset="0"/>
              </a:rPr>
              <a:t>:    </a:t>
            </a:r>
            <a:r>
              <a:rPr lang="en-US" altLang="en-US" sz="2800" dirty="0" smtClean="0">
                <a:solidFill>
                  <a:srgbClr val="FF0000"/>
                </a:solidFill>
                <a:latin typeface="Times New Roman" pitchFamily="18" charset="0"/>
              </a:rPr>
              <a:t>858747#</a:t>
            </a:r>
            <a:endParaRPr lang="en-US" altLang="en-US" sz="2800" dirty="0">
              <a:solidFill>
                <a:srgbClr val="FF0000"/>
              </a:solidFill>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10</a:t>
            </a:fld>
            <a:endParaRPr lang="en-US"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1597"/>
            <a:ext cx="85725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95600" y="-76200"/>
            <a:ext cx="2438400" cy="307777"/>
          </a:xfrm>
          <a:prstGeom prst="rect">
            <a:avLst/>
          </a:prstGeom>
          <a:noFill/>
        </p:spPr>
        <p:txBody>
          <a:bodyPr wrap="square" rtlCol="0">
            <a:spAutoFit/>
          </a:bodyPr>
          <a:lstStyle/>
          <a:p>
            <a:pPr algn="ctr"/>
            <a:r>
              <a:rPr lang="en-US" sz="1400" dirty="0" smtClean="0"/>
              <a:t>Rainy Season</a:t>
            </a:r>
            <a:endParaRPr lang="en-US" sz="1400" dirty="0"/>
          </a:p>
        </p:txBody>
      </p:sp>
      <p:sp>
        <p:nvSpPr>
          <p:cNvPr id="9" name="Rectangle 8"/>
          <p:cNvSpPr/>
          <p:nvPr/>
        </p:nvSpPr>
        <p:spPr>
          <a:xfrm>
            <a:off x="2895600" y="228600"/>
            <a:ext cx="2590800" cy="152102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700337"/>
            <a:ext cx="13430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04800" y="3505200"/>
            <a:ext cx="2514600"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5105400"/>
            <a:ext cx="2493818"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598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11</a:t>
            </a:fld>
            <a:endParaRPr lang="en-US" altLang="en-US" sz="1400" smtClean="0"/>
          </a:p>
        </p:txBody>
      </p:sp>
      <p:sp>
        <p:nvSpPr>
          <p:cNvPr id="6147" name="Rectangle 2"/>
          <p:cNvSpPr>
            <a:spLocks noGrp="1" noChangeArrowheads="1"/>
          </p:cNvSpPr>
          <p:nvPr>
            <p:ph type="title"/>
          </p:nvPr>
        </p:nvSpPr>
        <p:spPr>
          <a:xfrm>
            <a:off x="5334000" y="152400"/>
            <a:ext cx="3200400" cy="1289050"/>
          </a:xfrm>
        </p:spPr>
        <p:txBody>
          <a:bodyPr/>
          <a:lstStyle/>
          <a:p>
            <a:pPr eaLnBrk="1" hangingPunct="1"/>
            <a:r>
              <a:rPr lang="en-US" altLang="en-US" sz="2000" dirty="0" smtClean="0">
                <a:solidFill>
                  <a:srgbClr val="0033CC"/>
                </a:solidFill>
              </a:rPr>
              <a:t>The Standardized Precipitation Index </a:t>
            </a:r>
            <a:r>
              <a:rPr lang="en-US" altLang="en-US" sz="3200" dirty="0" smtClean="0">
                <a:solidFill>
                  <a:srgbClr val="0033CC"/>
                </a:solidFill>
              </a:rPr>
              <a:t>SPI</a:t>
            </a:r>
            <a:r>
              <a:rPr lang="en-US" altLang="en-US" dirty="0" smtClean="0">
                <a:solidFill>
                  <a:srgbClr val="0033CC"/>
                </a:solidFill>
              </a:rPr>
              <a:t/>
            </a:r>
            <a:br>
              <a:rPr lang="en-US" altLang="en-US" dirty="0" smtClean="0">
                <a:solidFill>
                  <a:srgbClr val="0033CC"/>
                </a:solidFill>
              </a:rPr>
            </a:br>
            <a:r>
              <a:rPr lang="en-US" altLang="en-US" sz="2000" dirty="0" smtClean="0">
                <a:solidFill>
                  <a:srgbClr val="0033CC"/>
                </a:solidFill>
              </a:rPr>
              <a:t>(</a:t>
            </a:r>
            <a:r>
              <a:rPr lang="en-US" altLang="en-US" sz="2000" b="1" dirty="0" smtClean="0">
                <a:solidFill>
                  <a:srgbClr val="0033CC"/>
                </a:solidFill>
              </a:rPr>
              <a:t>based on Observed P</a:t>
            </a:r>
            <a:r>
              <a:rPr lang="en-US" altLang="en-US" sz="2000" dirty="0" smtClean="0">
                <a:solidFill>
                  <a:srgbClr val="0033CC"/>
                </a:solidFill>
              </a:rPr>
              <a:t>)</a:t>
            </a:r>
            <a:endParaRPr lang="en-US" altLang="en-US" dirty="0"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8" name="TextBox 7"/>
          <p:cNvSpPr txBox="1"/>
          <p:nvPr/>
        </p:nvSpPr>
        <p:spPr>
          <a:xfrm>
            <a:off x="3200401" y="19050"/>
            <a:ext cx="1828799" cy="369332"/>
          </a:xfrm>
          <a:prstGeom prst="rect">
            <a:avLst/>
          </a:prstGeom>
          <a:noFill/>
        </p:spPr>
        <p:txBody>
          <a:bodyPr wrap="square" rtlCol="0">
            <a:spAutoFit/>
          </a:bodyPr>
          <a:lstStyle/>
          <a:p>
            <a:r>
              <a:rPr lang="en-US" b="1" dirty="0" smtClean="0">
                <a:solidFill>
                  <a:srgbClr val="FF0000"/>
                </a:solidFill>
              </a:rPr>
              <a:t>----- Last Month</a:t>
            </a:r>
          </a:p>
        </p:txBody>
      </p:sp>
      <p:sp>
        <p:nvSpPr>
          <p:cNvPr id="3" name="Rectangle 2"/>
          <p:cNvSpPr/>
          <p:nvPr/>
        </p:nvSpPr>
        <p:spPr>
          <a:xfrm>
            <a:off x="914400" y="3200400"/>
            <a:ext cx="609600" cy="351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10200" y="1752600"/>
            <a:ext cx="3048000" cy="2862322"/>
          </a:xfrm>
          <a:prstGeom prst="rect">
            <a:avLst/>
          </a:prstGeom>
          <a:noFill/>
        </p:spPr>
        <p:txBody>
          <a:bodyPr wrap="square" rtlCol="0">
            <a:spAutoFit/>
          </a:bodyPr>
          <a:lstStyle/>
          <a:p>
            <a:r>
              <a:rPr lang="en-US" dirty="0" smtClean="0"/>
              <a:t>Large areas of short term rainfall deficit (SPI3 !) developing quickly –across much of the central and southern tier states.</a:t>
            </a:r>
          </a:p>
          <a:p>
            <a:endParaRPr lang="en-US" dirty="0" smtClean="0"/>
          </a:p>
          <a:p>
            <a:r>
              <a:rPr lang="en-US" dirty="0" smtClean="0"/>
              <a:t>-situation improved since last month.</a:t>
            </a:r>
          </a:p>
          <a:p>
            <a:endParaRPr lang="en-US" dirty="0"/>
          </a:p>
          <a:p>
            <a:endParaRPr lang="en-US" dirty="0" smtClean="0"/>
          </a:p>
        </p:txBody>
      </p:sp>
      <p:pic>
        <p:nvPicPr>
          <p:cNvPr id="7172" name="Picture 4" descr="http://www.cpc.ncep.noaa.gov/products/Drought/Figures/index/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0149"/>
            <a:ext cx="4953000" cy="64116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1371600" y="1905000"/>
            <a:ext cx="403860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37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12</a:t>
            </a:fld>
            <a:endParaRPr lang="en-US" altLang="en-US" sz="1400" smtClean="0"/>
          </a:p>
        </p:txBody>
      </p:sp>
      <p:sp>
        <p:nvSpPr>
          <p:cNvPr id="6147" name="Rectangle 2"/>
          <p:cNvSpPr>
            <a:spLocks noGrp="1" noChangeArrowheads="1"/>
          </p:cNvSpPr>
          <p:nvPr>
            <p:ph type="title"/>
          </p:nvPr>
        </p:nvSpPr>
        <p:spPr>
          <a:xfrm>
            <a:off x="5334000" y="152400"/>
            <a:ext cx="3200400" cy="1289050"/>
          </a:xfrm>
        </p:spPr>
        <p:txBody>
          <a:bodyPr/>
          <a:lstStyle/>
          <a:p>
            <a:pPr eaLnBrk="1" hangingPunct="1"/>
            <a:r>
              <a:rPr lang="en-US" altLang="en-US" sz="2000" dirty="0" smtClean="0">
                <a:solidFill>
                  <a:srgbClr val="0033CC"/>
                </a:solidFill>
              </a:rPr>
              <a:t>The Standardized Precipitation Index </a:t>
            </a:r>
            <a:r>
              <a:rPr lang="en-US" altLang="en-US" sz="3200" dirty="0" smtClean="0">
                <a:solidFill>
                  <a:srgbClr val="0033CC"/>
                </a:solidFill>
              </a:rPr>
              <a:t>SPI</a:t>
            </a:r>
            <a:r>
              <a:rPr lang="en-US" altLang="en-US" dirty="0" smtClean="0">
                <a:solidFill>
                  <a:srgbClr val="0033CC"/>
                </a:solidFill>
              </a:rPr>
              <a:t/>
            </a:r>
            <a:br>
              <a:rPr lang="en-US" altLang="en-US" dirty="0" smtClean="0">
                <a:solidFill>
                  <a:srgbClr val="0033CC"/>
                </a:solidFill>
              </a:rPr>
            </a:br>
            <a:r>
              <a:rPr lang="en-US" altLang="en-US" sz="2000" dirty="0" smtClean="0">
                <a:solidFill>
                  <a:srgbClr val="0033CC"/>
                </a:solidFill>
              </a:rPr>
              <a:t>(</a:t>
            </a:r>
            <a:r>
              <a:rPr lang="en-US" altLang="en-US" sz="2000" b="1" dirty="0" smtClean="0">
                <a:solidFill>
                  <a:srgbClr val="0033CC"/>
                </a:solidFill>
              </a:rPr>
              <a:t>based on Observed P</a:t>
            </a:r>
            <a:r>
              <a:rPr lang="en-US" altLang="en-US" sz="2000" dirty="0" smtClean="0">
                <a:solidFill>
                  <a:srgbClr val="0033CC"/>
                </a:solidFill>
              </a:rPr>
              <a:t>)</a:t>
            </a:r>
            <a:endParaRPr lang="en-US" altLang="en-US" dirty="0"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8" name="TextBox 7"/>
          <p:cNvSpPr txBox="1"/>
          <p:nvPr/>
        </p:nvSpPr>
        <p:spPr>
          <a:xfrm>
            <a:off x="3886201" y="19050"/>
            <a:ext cx="1508315" cy="369332"/>
          </a:xfrm>
          <a:prstGeom prst="rect">
            <a:avLst/>
          </a:prstGeom>
          <a:noFill/>
        </p:spPr>
        <p:txBody>
          <a:bodyPr wrap="square" rtlCol="0">
            <a:spAutoFit/>
          </a:bodyPr>
          <a:lstStyle/>
          <a:p>
            <a:r>
              <a:rPr lang="en-US" b="1" dirty="0" smtClean="0">
                <a:solidFill>
                  <a:srgbClr val="FF0000"/>
                </a:solidFill>
              </a:rPr>
              <a:t>----- NOW</a:t>
            </a:r>
          </a:p>
        </p:txBody>
      </p:sp>
      <p:sp>
        <p:nvSpPr>
          <p:cNvPr id="3" name="Rectangle 2"/>
          <p:cNvSpPr/>
          <p:nvPr/>
        </p:nvSpPr>
        <p:spPr>
          <a:xfrm>
            <a:off x="914400" y="3200400"/>
            <a:ext cx="609600" cy="351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10200" y="1752600"/>
            <a:ext cx="3048000" cy="2862322"/>
          </a:xfrm>
          <a:prstGeom prst="rect">
            <a:avLst/>
          </a:prstGeom>
          <a:noFill/>
        </p:spPr>
        <p:txBody>
          <a:bodyPr wrap="square" rtlCol="0">
            <a:spAutoFit/>
          </a:bodyPr>
          <a:lstStyle/>
          <a:p>
            <a:r>
              <a:rPr lang="en-US" dirty="0" smtClean="0"/>
              <a:t>Large areas of short term rainfall deficit (SPI3 !) developing quickly –across much of the central and southern tier states.</a:t>
            </a:r>
          </a:p>
          <a:p>
            <a:endParaRPr lang="en-US" dirty="0" smtClean="0"/>
          </a:p>
          <a:p>
            <a:r>
              <a:rPr lang="en-US" dirty="0" smtClean="0"/>
              <a:t>-situation improved since last month.</a:t>
            </a:r>
          </a:p>
          <a:p>
            <a:endParaRPr lang="en-US" dirty="0"/>
          </a:p>
          <a:p>
            <a:endParaRPr lang="en-US" dirty="0" smtClean="0"/>
          </a:p>
        </p:txBody>
      </p:sp>
      <p:cxnSp>
        <p:nvCxnSpPr>
          <p:cNvPr id="5" name="Straight Arrow Connector 4"/>
          <p:cNvCxnSpPr/>
          <p:nvPr/>
        </p:nvCxnSpPr>
        <p:spPr>
          <a:xfrm flipH="1" flipV="1">
            <a:off x="1371600" y="1905000"/>
            <a:ext cx="403860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http://www.cpc.ncep.noaa.gov/products/Drought/Figures/index/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88382"/>
            <a:ext cx="5238941" cy="639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64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xfrm>
            <a:off x="8763000" y="655320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13</a:t>
            </a:fld>
            <a:endParaRPr lang="en-US" altLang="en-US" sz="1400" dirty="0" smtClean="0"/>
          </a:p>
        </p:txBody>
      </p:sp>
      <p:sp>
        <p:nvSpPr>
          <p:cNvPr id="7171" name="TextBox 1"/>
          <p:cNvSpPr txBox="1">
            <a:spLocks noChangeArrowheads="1"/>
          </p:cNvSpPr>
          <p:nvPr/>
        </p:nvSpPr>
        <p:spPr bwMode="auto">
          <a:xfrm>
            <a:off x="5638800" y="111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latin typeface="Times New Roman" pitchFamily="18" charset="0"/>
              </a:rPr>
              <a:t>Recent US Temperatures</a:t>
            </a:r>
          </a:p>
        </p:txBody>
      </p:sp>
      <p:sp>
        <p:nvSpPr>
          <p:cNvPr id="7172" name="TextBox 2"/>
          <p:cNvSpPr txBox="1">
            <a:spLocks noChangeArrowheads="1"/>
          </p:cNvSpPr>
          <p:nvPr/>
        </p:nvSpPr>
        <p:spPr bwMode="auto">
          <a:xfrm>
            <a:off x="5105400" y="609600"/>
            <a:ext cx="40338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February </a:t>
            </a:r>
            <a:r>
              <a:rPr lang="en-US" altLang="en-US" sz="1600" dirty="0">
                <a:latin typeface="Times New Roman" pitchFamily="18" charset="0"/>
              </a:rPr>
              <a:t>mean </a:t>
            </a:r>
            <a:r>
              <a:rPr lang="en-US" altLang="en-US" sz="1600" dirty="0" smtClean="0">
                <a:latin typeface="Times New Roman" pitchFamily="18" charset="0"/>
              </a:rPr>
              <a:t>T is generally warm in the south and cold in the northern Plains.</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a:latin typeface="Times New Roman" pitchFamily="18" charset="0"/>
              </a:rPr>
              <a:t>So far, </a:t>
            </a:r>
            <a:r>
              <a:rPr lang="en-US" altLang="en-US" sz="1600" dirty="0" smtClean="0">
                <a:latin typeface="Times New Roman" pitchFamily="18" charset="0"/>
              </a:rPr>
              <a:t>in March, even the southwest is a little colder than normal.</a:t>
            </a:r>
            <a:endParaRPr lang="en-US" altLang="en-US" sz="1600" dirty="0">
              <a:latin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9006"/>
            <a:ext cx="4648200" cy="651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352800"/>
            <a:ext cx="4262438" cy="320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4297152" y="0"/>
            <a:ext cx="48468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400" dirty="0" smtClean="0">
                <a:latin typeface="Times New Roman" pitchFamily="18" charset="0"/>
              </a:rPr>
              <a:t>Most of the CA reservoirs are still at satisfactory levels, except for the Lake Oroville near northern Sierra Nevada. Decent snow amounts in the Sierra Nevada (?), ID, western MT. Not much snow on ground ND/SD.  </a:t>
            </a:r>
            <a:endParaRPr lang="en-US" altLang="en-US" sz="1400" dirty="0">
              <a:latin typeface="Times New Roman" pitchFamily="18" charset="0"/>
            </a:endParaRPr>
          </a:p>
        </p:txBody>
      </p:sp>
      <p:sp>
        <p:nvSpPr>
          <p:cNvPr id="2" name="Rectangle 1"/>
          <p:cNvSpPr/>
          <p:nvPr/>
        </p:nvSpPr>
        <p:spPr>
          <a:xfrm>
            <a:off x="4941291" y="6550223"/>
            <a:ext cx="2983509" cy="307777"/>
          </a:xfrm>
          <a:prstGeom prst="rect">
            <a:avLst/>
          </a:prstGeom>
        </p:spPr>
        <p:txBody>
          <a:bodyPr wrap="none">
            <a:spAutoFit/>
          </a:bodyPr>
          <a:lstStyle/>
          <a:p>
            <a:r>
              <a:rPr lang="en-US" sz="1400" dirty="0"/>
              <a:t>https://fsapps.nwcg.gov/afm/index.php</a:t>
            </a:r>
          </a:p>
        </p:txBody>
      </p:sp>
      <p:sp>
        <p:nvSpPr>
          <p:cNvPr id="3" name="Rectangle 2"/>
          <p:cNvSpPr/>
          <p:nvPr/>
        </p:nvSpPr>
        <p:spPr>
          <a:xfrm>
            <a:off x="76201" y="6397823"/>
            <a:ext cx="4648199" cy="307777"/>
          </a:xfrm>
          <a:prstGeom prst="rect">
            <a:avLst/>
          </a:prstGeom>
        </p:spPr>
        <p:txBody>
          <a:bodyPr wrap="square">
            <a:spAutoFit/>
          </a:bodyPr>
          <a:lstStyle/>
          <a:p>
            <a:r>
              <a:rPr lang="en-US" sz="1400" dirty="0"/>
              <a:t>http://cdec.water.ca.gov/cgi-progs/products/rescond.pdf</a:t>
            </a:r>
          </a:p>
        </p:txBody>
      </p:sp>
      <p:sp>
        <p:nvSpPr>
          <p:cNvPr id="4" name="TextBox 3"/>
          <p:cNvSpPr txBox="1"/>
          <p:nvPr/>
        </p:nvSpPr>
        <p:spPr>
          <a:xfrm>
            <a:off x="7772400" y="4171890"/>
            <a:ext cx="1143000" cy="400110"/>
          </a:xfrm>
          <a:prstGeom prst="rect">
            <a:avLst/>
          </a:prstGeom>
          <a:noFill/>
        </p:spPr>
        <p:txBody>
          <a:bodyPr wrap="square" rtlCol="0">
            <a:spAutoFit/>
          </a:bodyPr>
          <a:lstStyle/>
          <a:p>
            <a:r>
              <a:rPr lang="en-US" sz="2000" b="1" dirty="0" smtClean="0">
                <a:solidFill>
                  <a:srgbClr val="FF0000"/>
                </a:solidFill>
              </a:rPr>
              <a:t>FIRE</a:t>
            </a:r>
            <a:endParaRPr lang="en-US" sz="2000" b="1" dirty="0">
              <a:solidFill>
                <a:srgbClr val="FF000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1"/>
            <a:ext cx="4075637"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0"/>
            <a:ext cx="453769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1" y="117765"/>
            <a:ext cx="4396508" cy="628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27216"/>
            <a:ext cx="4567238" cy="260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62800" y="4267200"/>
            <a:ext cx="1981200" cy="307777"/>
          </a:xfrm>
          <a:prstGeom prst="rect">
            <a:avLst/>
          </a:prstGeom>
          <a:noFill/>
        </p:spPr>
        <p:txBody>
          <a:bodyPr wrap="square" rtlCol="0">
            <a:spAutoFit/>
          </a:bodyPr>
          <a:lstStyle/>
          <a:p>
            <a:r>
              <a:rPr lang="en-US" sz="1400" dirty="0" smtClean="0"/>
              <a:t>Snow Water Equivalent.</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3089"/>
            <a:ext cx="4785562" cy="30611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86200"/>
            <a:ext cx="4785562" cy="2924175"/>
          </a:xfrm>
          <a:prstGeom prst="rect">
            <a:avLst/>
          </a:prstGeom>
          <a:noFill/>
          <a:extLst>
            <a:ext uri="{909E8E84-426E-40DD-AFC4-6F175D3DCCD1}">
              <a14:hiddenFill xmlns:a14="http://schemas.microsoft.com/office/drawing/2010/main">
                <a:solidFill>
                  <a:srgbClr val="FFFFFF"/>
                </a:solidFill>
              </a14:hiddenFill>
            </a:ext>
          </a:extLst>
        </p:spPr>
      </p:pic>
      <p:sp>
        <p:nvSpPr>
          <p:cNvPr id="12290" name="Title 1"/>
          <p:cNvSpPr>
            <a:spLocks noGrp="1"/>
          </p:cNvSpPr>
          <p:nvPr>
            <p:ph type="title"/>
          </p:nvPr>
        </p:nvSpPr>
        <p:spPr>
          <a:xfrm>
            <a:off x="5105400" y="0"/>
            <a:ext cx="3810000" cy="534988"/>
          </a:xfrm>
        </p:spPr>
        <p:txBody>
          <a:bodyPr/>
          <a:lstStyle/>
          <a:p>
            <a:r>
              <a:rPr lang="en-US" altLang="en-US" sz="2800" dirty="0" smtClean="0"/>
              <a:t>Streamflow (USGS)</a:t>
            </a:r>
          </a:p>
        </p:txBody>
      </p:sp>
      <p:sp>
        <p:nvSpPr>
          <p:cNvPr id="12291" name="Slide Number Placeholder 3"/>
          <p:cNvSpPr>
            <a:spLocks noGrp="1"/>
          </p:cNvSpPr>
          <p:nvPr>
            <p:ph type="sldNum" sz="quarter" idx="12"/>
          </p:nvPr>
        </p:nvSpPr>
        <p:spPr>
          <a:xfrm>
            <a:off x="8763000" y="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9D3E67D-6992-482B-8B99-46C3D8C727D1}" type="slidenum">
              <a:rPr lang="en-US" altLang="en-US" sz="1400" smtClean="0"/>
              <a:pPr eaLnBrk="1" hangingPunct="1">
                <a:spcBef>
                  <a:spcPct val="0"/>
                </a:spcBef>
                <a:buFontTx/>
                <a:buNone/>
              </a:pPr>
              <a:t>15</a:t>
            </a:fld>
            <a:endParaRPr lang="en-US" altLang="en-US" sz="1400" smtClean="0"/>
          </a:p>
        </p:txBody>
      </p:sp>
      <p:pic>
        <p:nvPicPr>
          <p:cNvPr id="12292" name="Picture 9" descr="[color code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color code f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color code f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color code f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descr="[color code f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color code f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color code f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color code fo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5"/>
          <p:cNvSpPr txBox="1">
            <a:spLocks noChangeArrowheads="1"/>
          </p:cNvSpPr>
          <p:nvPr/>
        </p:nvSpPr>
        <p:spPr bwMode="auto">
          <a:xfrm>
            <a:off x="4800600" y="457200"/>
            <a:ext cx="43513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Look at the southwest (CA/NV/AZ/NM) and southeast/</a:t>
            </a:r>
            <a:r>
              <a:rPr lang="en-US" altLang="en-US" sz="1600" dirty="0" err="1" smtClean="0">
                <a:latin typeface="Times New Roman" pitchFamily="18" charset="0"/>
              </a:rPr>
              <a:t>midwest</a:t>
            </a:r>
            <a:r>
              <a:rPr lang="en-US" altLang="en-US" sz="1600" dirty="0" smtClean="0">
                <a:latin typeface="Times New Roman" pitchFamily="18" charset="0"/>
              </a:rPr>
              <a:t>/</a:t>
            </a:r>
            <a:r>
              <a:rPr lang="en-US" altLang="en-US" sz="1600" dirty="0" err="1" smtClean="0">
                <a:latin typeface="Times New Roman" pitchFamily="18" charset="0"/>
              </a:rPr>
              <a:t>midAtlantic</a:t>
            </a:r>
            <a:r>
              <a:rPr lang="en-US" altLang="en-US" sz="1600" dirty="0" smtClean="0">
                <a:latin typeface="Times New Roman" pitchFamily="18" charset="0"/>
              </a:rPr>
              <a:t> states in January and February.  The west has gotten much worse, while a total flip flop in the east from Jan to Feb. </a:t>
            </a:r>
          </a:p>
          <a:p>
            <a:pPr eaLnBrk="1" hangingPunct="1">
              <a:spcBef>
                <a:spcPct val="0"/>
              </a:spcBef>
            </a:pPr>
            <a:endParaRPr lang="en-US" altLang="en-US" sz="1600" dirty="0" smtClean="0">
              <a:latin typeface="Times New Roman" pitchFamily="18" charset="0"/>
            </a:endParaRPr>
          </a:p>
          <a:p>
            <a:pPr eaLnBrk="1" hangingPunct="1">
              <a:spcBef>
                <a:spcPct val="0"/>
              </a:spcBef>
            </a:pPr>
            <a:r>
              <a:rPr lang="en-US" altLang="en-US" sz="1600" dirty="0" smtClean="0">
                <a:latin typeface="Times New Roman" pitchFamily="18" charset="0"/>
              </a:rPr>
              <a:t>Little change in the northwest except in OR.</a:t>
            </a:r>
            <a:endParaRPr lang="en-US" altLang="en-US" sz="1600" dirty="0">
              <a:latin typeface="Times New Roman" pitchFamily="18" charset="0"/>
            </a:endParaRPr>
          </a:p>
        </p:txBody>
      </p:sp>
      <p:pic>
        <p:nvPicPr>
          <p:cNvPr id="12301" name="Picture 31" descr="map legen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952750"/>
            <a:ext cx="47855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Box 1"/>
          <p:cNvSpPr txBox="1">
            <a:spLocks noChangeArrowheads="1"/>
          </p:cNvSpPr>
          <p:nvPr/>
        </p:nvSpPr>
        <p:spPr bwMode="auto">
          <a:xfrm>
            <a:off x="4920895" y="3576935"/>
            <a:ext cx="4179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dirty="0">
                <a:solidFill>
                  <a:srgbClr val="FF0000"/>
                </a:solidFill>
                <a:latin typeface="Times New Roman" pitchFamily="18" charset="0"/>
              </a:rPr>
              <a:t>Map shows only  below normal </a:t>
            </a:r>
            <a:r>
              <a:rPr lang="en-US" altLang="en-US" sz="1200" b="1" u="sng" dirty="0">
                <a:solidFill>
                  <a:srgbClr val="FF0000"/>
                </a:solidFill>
                <a:latin typeface="Times New Roman" pitchFamily="18" charset="0"/>
              </a:rPr>
              <a:t>7-day average streamflow </a:t>
            </a:r>
            <a:r>
              <a:rPr lang="en-US" altLang="en-US" sz="1200" b="1" dirty="0">
                <a:solidFill>
                  <a:srgbClr val="FF0000"/>
                </a:solidFill>
                <a:latin typeface="Times New Roman" pitchFamily="18" charset="0"/>
              </a:rPr>
              <a:t>compared to historical streamflow for the day of </a:t>
            </a:r>
            <a:r>
              <a:rPr lang="en-US" altLang="en-US" sz="1200" b="1" dirty="0" smtClean="0">
                <a:solidFill>
                  <a:srgbClr val="FF0000"/>
                </a:solidFill>
                <a:latin typeface="Times New Roman" pitchFamily="18" charset="0"/>
              </a:rPr>
              <a:t>year.</a:t>
            </a:r>
            <a:endParaRPr lang="en-US" altLang="en-US" sz="1200" dirty="0">
              <a:solidFill>
                <a:srgbClr val="FF0000"/>
              </a:solidFill>
              <a:latin typeface="Times New Roman" pitchFamily="18" charset="0"/>
            </a:endParaRPr>
          </a:p>
        </p:txBody>
      </p:sp>
      <p:pic>
        <p:nvPicPr>
          <p:cNvPr id="12306"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6200775"/>
            <a:ext cx="417988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69309" y="4048780"/>
            <a:ext cx="2131473" cy="523220"/>
          </a:xfrm>
          <a:prstGeom prst="rect">
            <a:avLst/>
          </a:prstGeom>
          <a:noFill/>
        </p:spPr>
        <p:txBody>
          <a:bodyPr wrap="square" rtlCol="0">
            <a:spAutoFit/>
          </a:bodyPr>
          <a:lstStyle/>
          <a:p>
            <a:pPr algn="ctr"/>
            <a:r>
              <a:rPr lang="en-US" sz="1400" dirty="0" smtClean="0">
                <a:solidFill>
                  <a:srgbClr val="FF0000"/>
                </a:solidFill>
              </a:rPr>
              <a:t>One month ago (left)  &amp; Now (below)</a:t>
            </a:r>
            <a:endParaRPr lang="en-US" sz="1400" dirty="0">
              <a:solidFill>
                <a:srgbClr val="FF0000"/>
              </a:solidFill>
            </a:endParaRPr>
          </a:p>
        </p:txBody>
      </p:sp>
      <p:cxnSp>
        <p:nvCxnSpPr>
          <p:cNvPr id="7" name="Straight Arrow Connector 6"/>
          <p:cNvCxnSpPr/>
          <p:nvPr/>
        </p:nvCxnSpPr>
        <p:spPr>
          <a:xfrm>
            <a:off x="3276600" y="1828800"/>
            <a:ext cx="0" cy="3733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descr="below normal 7-day average streamflow condition map"/>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00600" y="4055911"/>
            <a:ext cx="2236344" cy="143048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80599" y="4769792"/>
            <a:ext cx="2063401" cy="132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Arrow Connector 27"/>
          <p:cNvCxnSpPr/>
          <p:nvPr/>
        </p:nvCxnSpPr>
        <p:spPr>
          <a:xfrm>
            <a:off x="304800" y="1219200"/>
            <a:ext cx="0" cy="3733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xfrm>
            <a:off x="8686800" y="6553200"/>
            <a:ext cx="44796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2817CA4-6823-4FAC-A1F5-F61DE3996292}" type="slidenum">
              <a:rPr lang="en-US" altLang="en-US" sz="1400" smtClean="0"/>
              <a:pPr eaLnBrk="1" hangingPunct="1">
                <a:spcBef>
                  <a:spcPct val="0"/>
                </a:spcBef>
                <a:buFontTx/>
                <a:buNone/>
              </a:pPr>
              <a:t>16</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977569817"/>
              </p:ext>
            </p:extLst>
          </p:nvPr>
        </p:nvGraphicFramePr>
        <p:xfrm>
          <a:off x="457200" y="289560"/>
          <a:ext cx="8305800" cy="6461760"/>
        </p:xfrm>
        <a:graphic>
          <a:graphicData uri="http://schemas.openxmlformats.org/drawingml/2006/table">
            <a:tbl>
              <a:tblPr/>
              <a:tblGrid>
                <a:gridCol w="8305800"/>
              </a:tblGrid>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EL NIÑO/SOUTHERN OSCILLATION (ENSO)</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DIAGNOSTIC DISCUSSION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5621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verdana,arial,serif"/>
                          <a:cs typeface="Arial" pitchFamily="34" charset="0"/>
                        </a:rPr>
                        <a:t>issued by</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2000" b="0" i="0" u="none" strike="noStrike" cap="none" normalizeH="0" baseline="0" dirty="0" smtClean="0">
                          <a:ln>
                            <a:noFill/>
                          </a:ln>
                          <a:solidFill>
                            <a:schemeClr val="tx1"/>
                          </a:solidFill>
                          <a:effectLst/>
                          <a:latin typeface="Arial" pitchFamily="34" charset="0"/>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CLIMATE PREDICTION CENTER/NCEP/NWS</a:t>
                      </a:r>
                      <a:br>
                        <a:rPr kumimoji="0" lang="en-US" altLang="en-US" sz="2000" b="0" i="0" u="none" strike="noStrike" cap="none" normalizeH="0" baseline="0" dirty="0" smtClean="0">
                          <a:ln>
                            <a:noFill/>
                          </a:ln>
                          <a:solidFill>
                            <a:schemeClr val="tx1"/>
                          </a:solidFill>
                          <a:effectLst/>
                          <a:latin typeface="verdana,arial,serif"/>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and the International Research Institute for Climate and Society</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FF0000"/>
                          </a:solidFill>
                          <a:effectLst/>
                          <a:latin typeface="verdana,arial,serif"/>
                          <a:cs typeface="Arial" pitchFamily="34" charset="0"/>
                        </a:rPr>
                        <a:t>12 March  2018</a:t>
                      </a:r>
                      <a:endParaRPr kumimoji="0" lang="en-US" altLang="en-US" sz="2000" b="1" i="0" u="sng"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762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ENSO Alert System Status: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verdana,arial,serif"/>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i="0" u="sng" kern="1200" dirty="0" smtClean="0">
                          <a:solidFill>
                            <a:schemeClr val="accent2"/>
                          </a:solidFill>
                          <a:effectLst/>
                          <a:latin typeface="Arial" pitchFamily="34" charset="0"/>
                          <a:ea typeface="+mn-ea"/>
                          <a:cs typeface="+mn-cs"/>
                        </a:rPr>
                        <a:t>La Niña Advisory</a:t>
                      </a:r>
                      <a:r>
                        <a:rPr kumimoji="0" lang="en-US" altLang="en-US" sz="2000" b="1" i="0" u="none" strike="noStrike" cap="none" normalizeH="0" baseline="0" dirty="0" smtClean="0">
                          <a:ln>
                            <a:noFill/>
                          </a:ln>
                          <a:solidFill>
                            <a:srgbClr val="0033CC"/>
                          </a:solidFill>
                          <a:effectLst/>
                          <a:latin typeface="verdana,arial,serif"/>
                          <a:cs typeface="Arial" pitchFamily="34" charset="0"/>
                        </a:rPr>
                        <a:t> !!</a:t>
                      </a:r>
                      <a:endParaRPr kumimoji="0" lang="en-US" altLang="en-US" sz="2000" b="0" i="0" u="none" strike="noStrike" cap="none" normalizeH="0" baseline="0" dirty="0" smtClean="0">
                        <a:ln>
                          <a:noFill/>
                        </a:ln>
                        <a:solidFill>
                          <a:srgbClr val="0033CC"/>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2573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eaLnBrk="1" hangingPunct="1">
                        <a:spcBef>
                          <a:spcPct val="50000"/>
                        </a:spcBef>
                        <a:buClrTx/>
                        <a:buSzTx/>
                        <a:buFont typeface="Wingdings 2" pitchFamily="18" charset="2"/>
                        <a:buNone/>
                      </a:pPr>
                      <a:r>
                        <a:rPr kumimoji="0" lang="en-US" altLang="en-US" sz="2000" b="0" i="0" u="sng" strike="noStrike" cap="none" normalizeH="0" baseline="0" dirty="0" smtClean="0">
                          <a:ln>
                            <a:noFill/>
                          </a:ln>
                          <a:solidFill>
                            <a:schemeClr val="tx1"/>
                          </a:solidFill>
                          <a:effectLst/>
                          <a:latin typeface="verdana,arial"/>
                          <a:cs typeface="Arial" pitchFamily="34" charset="0"/>
                        </a:rPr>
                        <a:t>Synopsis:</a:t>
                      </a:r>
                      <a:r>
                        <a:rPr kumimoji="0" lang="en-US" altLang="en-US" sz="2000" b="0" i="0" u="none" strike="noStrike" cap="none" normalizeH="0" baseline="0" dirty="0" smtClean="0">
                          <a:ln>
                            <a:noFill/>
                          </a:ln>
                          <a:solidFill>
                            <a:schemeClr val="tx1"/>
                          </a:solidFill>
                          <a:effectLst/>
                          <a:latin typeface="verdana,arial"/>
                          <a:cs typeface="Arial" pitchFamily="34" charset="0"/>
                        </a:rPr>
                        <a:t> </a:t>
                      </a:r>
                      <a:r>
                        <a:rPr lang="en-US" altLang="en-US" sz="1600" b="1" dirty="0" smtClean="0">
                          <a:solidFill>
                            <a:srgbClr val="0033CC"/>
                          </a:solidFill>
                          <a:latin typeface="Trebuchet MS" pitchFamily="34" charset="0"/>
                          <a:cs typeface="Arial" pitchFamily="34" charset="0"/>
                        </a:rPr>
                        <a:t>La Niña</a:t>
                      </a:r>
                      <a:r>
                        <a:rPr lang="en-US" altLang="en-US" sz="1600" b="1" dirty="0" smtClean="0">
                          <a:solidFill>
                            <a:srgbClr val="0033CC"/>
                          </a:solidFill>
                          <a:latin typeface="Trebuchet MS" pitchFamily="34" charset="0"/>
                        </a:rPr>
                        <a:t> </a:t>
                      </a:r>
                      <a:r>
                        <a:rPr lang="en-US" altLang="en-US" sz="1600" b="1" dirty="0" smtClean="0">
                          <a:solidFill>
                            <a:srgbClr val="0033CC"/>
                          </a:solidFill>
                          <a:latin typeface="Trebuchet MS" pitchFamily="34" charset="0"/>
                          <a:cs typeface="Arial" pitchFamily="34" charset="0"/>
                        </a:rPr>
                        <a:t>conditions are present.*  </a:t>
                      </a:r>
                    </a:p>
                    <a:p>
                      <a:pPr eaLnBrk="1" hangingPunct="1">
                        <a:spcBef>
                          <a:spcPct val="50000"/>
                        </a:spcBef>
                        <a:buClrTx/>
                        <a:buSzTx/>
                        <a:buFont typeface="Wingdings 2" pitchFamily="18" charset="2"/>
                        <a:buNone/>
                      </a:pPr>
                      <a:r>
                        <a:rPr lang="en-US" altLang="en-US" sz="1600" b="1" dirty="0" smtClean="0">
                          <a:solidFill>
                            <a:srgbClr val="0033CC"/>
                          </a:solidFill>
                          <a:latin typeface="Trebuchet MS" pitchFamily="34" charset="0"/>
                          <a:cs typeface="Arial" pitchFamily="34" charset="0"/>
                        </a:rPr>
                        <a:t>Equatorial sea surface temperatures (SSTs) are below average across the central and eastern Pacific Ocean.</a:t>
                      </a:r>
                    </a:p>
                    <a:p>
                      <a:pPr eaLnBrk="1" hangingPunct="1">
                        <a:spcBef>
                          <a:spcPct val="50000"/>
                        </a:spcBef>
                        <a:buClrTx/>
                        <a:buSzTx/>
                        <a:buFont typeface="Wingdings 2" pitchFamily="18" charset="2"/>
                        <a:buNone/>
                      </a:pPr>
                      <a:r>
                        <a:rPr lang="en-US" altLang="en-US" sz="1600" b="1" u="sng" dirty="0" smtClean="0">
                          <a:solidFill>
                            <a:srgbClr val="0033CC"/>
                          </a:solidFill>
                          <a:latin typeface="Trebuchet MS" pitchFamily="34" charset="0"/>
                        </a:rPr>
                        <a:t>A transition from La Niña to ENSO-neutral is most likely (~55% chance) during the March-May season</a:t>
                      </a:r>
                      <a:r>
                        <a:rPr lang="en-US" altLang="en-US" sz="1600" b="1" dirty="0" smtClean="0">
                          <a:solidFill>
                            <a:srgbClr val="0033CC"/>
                          </a:solidFill>
                          <a:latin typeface="Trebuchet MS" pitchFamily="34" charset="0"/>
                        </a:rPr>
                        <a:t>, with neutral conditions likely to continue into the second half of the year.</a:t>
                      </a:r>
                      <a:endParaRPr lang="en-US" altLang="en-US" sz="1600" b="1" dirty="0" smtClean="0">
                        <a:solidFill>
                          <a:srgbClr val="0033CC"/>
                        </a:solidFill>
                        <a:latin typeface="Trebuchet MS"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8686800" y="6557962"/>
            <a:ext cx="457200" cy="30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53EABD1-E029-4830-B240-4C69B4CE6361}" type="slidenum">
              <a:rPr lang="en-US" altLang="en-US" sz="1400" smtClean="0"/>
              <a:pPr eaLnBrk="1" hangingPunct="1">
                <a:spcBef>
                  <a:spcPct val="0"/>
                </a:spcBef>
                <a:buFontTx/>
                <a:buNone/>
              </a:pPr>
              <a:t>17</a:t>
            </a:fld>
            <a:endParaRPr lang="en-US" altLang="en-US" sz="1400" dirty="0" smtClean="0"/>
          </a:p>
        </p:txBody>
      </p:sp>
      <p:pic>
        <p:nvPicPr>
          <p:cNvPr id="18435" name="Picture 3" descr="http://www.cpc.ncep.noaa.gov/www_images/ENSO_by_season_ba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7"/>
          <p:cNvSpPr>
            <a:spLocks noChangeArrowheads="1"/>
          </p:cNvSpPr>
          <p:nvPr/>
        </p:nvSpPr>
        <p:spPr bwMode="auto">
          <a:xfrm>
            <a:off x="28575" y="6505575"/>
            <a:ext cx="599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latin typeface="Times New Roman" pitchFamily="18" charset="0"/>
              </a:rPr>
              <a:t>http://www.cpc.ncep.noaa.gov/products/analysis_monitoring/ensostuff/ensoyears.shtml</a:t>
            </a:r>
          </a:p>
        </p:txBody>
      </p:sp>
      <p:cxnSp>
        <p:nvCxnSpPr>
          <p:cNvPr id="3" name="Straight Arrow Connector 2"/>
          <p:cNvCxnSpPr/>
          <p:nvPr/>
        </p:nvCxnSpPr>
        <p:spPr>
          <a:xfrm flipV="1">
            <a:off x="1295400" y="5746128"/>
            <a:ext cx="0" cy="552888"/>
          </a:xfrm>
          <a:prstGeom prst="straightConnector1">
            <a:avLst/>
          </a:prstGeom>
          <a:ln w="15875">
            <a:solidFill>
              <a:srgbClr val="0033CC"/>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733675"/>
            <a:ext cx="8896350" cy="3012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47800" y="5867400"/>
            <a:ext cx="3095625" cy="369332"/>
          </a:xfrm>
          <a:prstGeom prst="rect">
            <a:avLst/>
          </a:prstGeom>
          <a:noFill/>
        </p:spPr>
        <p:txBody>
          <a:bodyPr wrap="square" rtlCol="0">
            <a:spAutoFit/>
          </a:bodyPr>
          <a:lstStyle/>
          <a:p>
            <a:r>
              <a:rPr lang="en-US" dirty="0" smtClean="0"/>
              <a:t>La Nina on its way out!</a:t>
            </a:r>
            <a:endParaRPr lang="en-US" dirty="0"/>
          </a:p>
        </p:txBody>
      </p:sp>
      <p:sp>
        <p:nvSpPr>
          <p:cNvPr id="8" name="TextBox 7"/>
          <p:cNvSpPr txBox="1"/>
          <p:nvPr/>
        </p:nvSpPr>
        <p:spPr>
          <a:xfrm>
            <a:off x="6705600" y="5410200"/>
            <a:ext cx="2409825" cy="307777"/>
          </a:xfrm>
          <a:prstGeom prst="rect">
            <a:avLst/>
          </a:prstGeom>
          <a:noFill/>
        </p:spPr>
        <p:txBody>
          <a:bodyPr wrap="square" rtlCol="0">
            <a:spAutoFit/>
          </a:bodyPr>
          <a:lstStyle/>
          <a:p>
            <a:r>
              <a:rPr lang="en-US" sz="1400" dirty="0" smtClean="0">
                <a:solidFill>
                  <a:srgbClr val="0033CC"/>
                </a:solidFill>
              </a:rPr>
              <a:t>Next month will be font blue!</a:t>
            </a:r>
            <a:endParaRPr lang="en-US" sz="1400" dirty="0">
              <a:solidFill>
                <a:srgbClr val="0033CC"/>
              </a:solidFill>
            </a:endParaRPr>
          </a:p>
        </p:txBody>
      </p:sp>
      <p:cxnSp>
        <p:nvCxnSpPr>
          <p:cNvPr id="6" name="Straight Arrow Connector 5"/>
          <p:cNvCxnSpPr/>
          <p:nvPr/>
        </p:nvCxnSpPr>
        <p:spPr>
          <a:xfrm>
            <a:off x="6934200" y="5486400"/>
            <a:ext cx="1905000" cy="0"/>
          </a:xfrm>
          <a:prstGeom prst="straightConnector1">
            <a:avLst/>
          </a:prstGeom>
          <a:ln>
            <a:solidFill>
              <a:srgbClr val="0033CC"/>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p:cNvPicPr>
          <p:nvPr/>
        </p:nvPicPr>
        <p:blipFill>
          <a:blip r:embed="rId2">
            <a:extLst>
              <a:ext uri="{28A0092B-C50C-407E-A947-70E740481C1C}">
                <a14:useLocalDpi xmlns:a14="http://schemas.microsoft.com/office/drawing/2010/main" val="0"/>
              </a:ext>
            </a:extLst>
          </a:blip>
          <a:srcRect l="7552" t="5000" r="8630" b="10834"/>
          <a:stretch>
            <a:fillRect/>
          </a:stretch>
        </p:blipFill>
        <p:spPr bwMode="auto">
          <a:xfrm>
            <a:off x="6927" y="798513"/>
            <a:ext cx="3886200" cy="518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8" name="Slide Number Placeholder 3"/>
          <p:cNvSpPr>
            <a:spLocks noGrp="1"/>
          </p:cNvSpPr>
          <p:nvPr>
            <p:ph type="sldNum" sz="quarter" idx="12"/>
          </p:nvPr>
        </p:nvSpPr>
        <p:spPr>
          <a:xfrm>
            <a:off x="8382000" y="6534150"/>
            <a:ext cx="6858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C526022-F0BE-4BFF-A923-CA25245AC1F9}" type="slidenum">
              <a:rPr lang="en-US" altLang="en-US" sz="1400" smtClean="0"/>
              <a:pPr eaLnBrk="1" hangingPunct="1">
                <a:spcBef>
                  <a:spcPct val="0"/>
                </a:spcBef>
                <a:buFontTx/>
                <a:buNone/>
              </a:pPr>
              <a:t>18</a:t>
            </a:fld>
            <a:endParaRPr lang="en-US" altLang="en-US" sz="1400" dirty="0" smtClean="0"/>
          </a:p>
        </p:txBody>
      </p:sp>
      <p:sp>
        <p:nvSpPr>
          <p:cNvPr id="19459" name="TextBox 1"/>
          <p:cNvSpPr txBox="1">
            <a:spLocks noChangeArrowheads="1"/>
          </p:cNvSpPr>
          <p:nvPr/>
        </p:nvSpPr>
        <p:spPr bwMode="auto">
          <a:xfrm>
            <a:off x="228600" y="1524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latin typeface="Times New Roman" pitchFamily="18" charset="0"/>
              </a:rPr>
              <a:t>Latest values of SST indices in the various Nino Regions.</a:t>
            </a:r>
          </a:p>
        </p:txBody>
      </p:sp>
      <p:sp>
        <p:nvSpPr>
          <p:cNvPr id="19460" name="Rectangle 1"/>
          <p:cNvSpPr>
            <a:spLocks noChangeArrowheads="1"/>
          </p:cNvSpPr>
          <p:nvPr/>
        </p:nvSpPr>
        <p:spPr bwMode="auto">
          <a:xfrm>
            <a:off x="198438" y="6069013"/>
            <a:ext cx="3992562" cy="46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01000"/>
              </a:lnSpc>
              <a:spcBef>
                <a:spcPct val="0"/>
              </a:spcBef>
              <a:buClr>
                <a:srgbClr val="000000"/>
              </a:buClr>
              <a:buNone/>
            </a:pPr>
            <a:r>
              <a:rPr lang="en-US" altLang="en-US" sz="1200" dirty="0" smtClean="0">
                <a:latin typeface="Verdana" pitchFamily="34" charset="0"/>
                <a:sym typeface="Verdana" pitchFamily="34" charset="0"/>
              </a:rPr>
              <a:t>SST </a:t>
            </a:r>
            <a:r>
              <a:rPr lang="en-US" altLang="en-US" sz="1200" dirty="0" err="1" smtClean="0">
                <a:latin typeface="Verdana" pitchFamily="34" charset="0"/>
                <a:sym typeface="Verdana" pitchFamily="34" charset="0"/>
              </a:rPr>
              <a:t>anoms</a:t>
            </a:r>
            <a:r>
              <a:rPr lang="en-US" altLang="en-US" sz="1200" dirty="0" smtClean="0">
                <a:latin typeface="Verdana" pitchFamily="34" charset="0"/>
                <a:sym typeface="Verdana" pitchFamily="34" charset="0"/>
              </a:rPr>
              <a:t> across the basin have increased!</a:t>
            </a:r>
          </a:p>
          <a:p>
            <a:pPr eaLnBrk="1" hangingPunct="1">
              <a:lnSpc>
                <a:spcPct val="101000"/>
              </a:lnSpc>
              <a:spcBef>
                <a:spcPct val="0"/>
              </a:spcBef>
              <a:buClr>
                <a:srgbClr val="000000"/>
              </a:buClr>
              <a:buNone/>
            </a:pPr>
            <a:r>
              <a:rPr lang="en-US" altLang="en-US" sz="1200" dirty="0" err="1" smtClean="0">
                <a:latin typeface="Verdana" pitchFamily="34" charset="0"/>
                <a:sym typeface="Verdana" pitchFamily="34" charset="0"/>
              </a:rPr>
              <a:t>ie</a:t>
            </a:r>
            <a:r>
              <a:rPr lang="en-US" altLang="en-US" sz="1200" dirty="0" smtClean="0">
                <a:latin typeface="Verdana" pitchFamily="34" charset="0"/>
                <a:sym typeface="Verdana" pitchFamily="34" charset="0"/>
              </a:rPr>
              <a:t>., become less cold!!</a:t>
            </a:r>
            <a:endParaRPr lang="en-US" altLang="en-US" sz="1200" dirty="0">
              <a:latin typeface="Verdana" pitchFamily="34" charset="0"/>
              <a:sym typeface="Verdana" pitchFamily="34" charset="0"/>
            </a:endParaRPr>
          </a:p>
        </p:txBody>
      </p:sp>
      <p:sp>
        <p:nvSpPr>
          <p:cNvPr id="19461" name="Rectangle 6"/>
          <p:cNvSpPr>
            <a:spLocks noChangeArrowheads="1"/>
          </p:cNvSpPr>
          <p:nvPr/>
        </p:nvSpPr>
        <p:spPr bwMode="auto">
          <a:xfrm>
            <a:off x="4564063" y="76200"/>
            <a:ext cx="4503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400" dirty="0">
              <a:latin typeface="Times New Roman" pitchFamily="18" charset="0"/>
            </a:endParaRPr>
          </a:p>
        </p:txBody>
      </p:sp>
      <p:sp>
        <p:nvSpPr>
          <p:cNvPr id="19462" name="Rectangle 13"/>
          <p:cNvSpPr>
            <a:spLocks noChangeArrowheads="1"/>
          </p:cNvSpPr>
          <p:nvPr/>
        </p:nvSpPr>
        <p:spPr bwMode="auto">
          <a:xfrm>
            <a:off x="4564062" y="376535"/>
            <a:ext cx="4503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dirty="0" smtClean="0">
                <a:latin typeface="Times New Roman" pitchFamily="18" charset="0"/>
              </a:rPr>
              <a:t>The sub surface heat </a:t>
            </a:r>
            <a:r>
              <a:rPr lang="en-US" altLang="en-US" sz="1600" dirty="0" err="1" smtClean="0">
                <a:latin typeface="Times New Roman" pitchFamily="18" charset="0"/>
              </a:rPr>
              <a:t>anom</a:t>
            </a:r>
            <a:r>
              <a:rPr lang="en-US" altLang="en-US" sz="1600" dirty="0" smtClean="0">
                <a:latin typeface="Times New Roman" pitchFamily="18" charset="0"/>
              </a:rPr>
              <a:t> has changed sign! .</a:t>
            </a:r>
            <a:endParaRPr lang="en-US" altLang="en-US" sz="1600" dirty="0">
              <a:latin typeface="Times New Roman" pitchFamily="18" charset="0"/>
            </a:endParaRPr>
          </a:p>
        </p:txBody>
      </p:sp>
      <p:sp>
        <p:nvSpPr>
          <p:cNvPr id="3" name="Rounded Rectangle 2"/>
          <p:cNvSpPr/>
          <p:nvPr/>
        </p:nvSpPr>
        <p:spPr>
          <a:xfrm>
            <a:off x="3505200" y="1447800"/>
            <a:ext cx="381000" cy="426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p:cNvPicPr>
          <p:nvPr/>
        </p:nvPicPr>
        <p:blipFill>
          <a:blip r:embed="rId3">
            <a:extLst>
              <a:ext uri="{28A0092B-C50C-407E-A947-70E740481C1C}">
                <a14:useLocalDpi xmlns:a14="http://schemas.microsoft.com/office/drawing/2010/main" val="0"/>
              </a:ext>
            </a:extLst>
          </a:blip>
          <a:srcRect l="4315" t="5000" r="6471" b="58333"/>
          <a:stretch>
            <a:fillRect/>
          </a:stretch>
        </p:blipFill>
        <p:spPr bwMode="auto">
          <a:xfrm>
            <a:off x="4408718" y="850900"/>
            <a:ext cx="4735282"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p:cNvPicPr>
          <p:nvPr/>
        </p:nvPicPr>
        <p:blipFill>
          <a:blip r:embed="rId4">
            <a:extLst>
              <a:ext uri="{28A0092B-C50C-407E-A947-70E740481C1C}">
                <a14:useLocalDpi xmlns:a14="http://schemas.microsoft.com/office/drawing/2010/main" val="0"/>
              </a:ext>
            </a:extLst>
          </a:blip>
          <a:srcRect l="6471" t="2499" r="6471" b="58333"/>
          <a:stretch>
            <a:fillRect/>
          </a:stretch>
        </p:blipFill>
        <p:spPr bwMode="auto">
          <a:xfrm>
            <a:off x="4408719" y="3389312"/>
            <a:ext cx="4702954" cy="31335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29400" y="1752600"/>
            <a:ext cx="1600200" cy="276999"/>
          </a:xfrm>
          <a:prstGeom prst="rect">
            <a:avLst/>
          </a:prstGeom>
          <a:noFill/>
        </p:spPr>
        <p:txBody>
          <a:bodyPr wrap="square" rtlCol="0">
            <a:spAutoFit/>
          </a:bodyPr>
          <a:lstStyle/>
          <a:p>
            <a:r>
              <a:rPr lang="en-US" sz="1200" dirty="0" smtClean="0"/>
              <a:t>Relatively short lived! </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6BD1C32-DD72-4C3C-9C99-10BF0BD26BA6}" type="slidenum">
              <a:rPr lang="en-US" altLang="en-US" sz="1400" smtClean="0"/>
              <a:pPr eaLnBrk="1" hangingPunct="1">
                <a:spcBef>
                  <a:spcPct val="0"/>
                </a:spcBef>
                <a:buFontTx/>
                <a:buNone/>
              </a:pPr>
              <a:t>19</a:t>
            </a:fld>
            <a:endParaRPr lang="en-US" altLang="en-US" sz="1400" smtClean="0"/>
          </a:p>
        </p:txBody>
      </p:sp>
      <p:sp>
        <p:nvSpPr>
          <p:cNvPr id="20483" name="TextBox 1"/>
          <p:cNvSpPr txBox="1">
            <a:spLocks noChangeArrowheads="1"/>
          </p:cNvSpPr>
          <p:nvPr/>
        </p:nvSpPr>
        <p:spPr bwMode="auto">
          <a:xfrm>
            <a:off x="244475" y="457200"/>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Feb  </a:t>
            </a:r>
            <a:r>
              <a:rPr lang="en-US" altLang="en-US" sz="1800" dirty="0">
                <a:latin typeface="Times New Roman" pitchFamily="18" charset="0"/>
              </a:rPr>
              <a:t>CPC/IRI forecast</a:t>
            </a:r>
          </a:p>
        </p:txBody>
      </p:sp>
      <p:sp>
        <p:nvSpPr>
          <p:cNvPr id="20484" name="TextBox 11"/>
          <p:cNvSpPr txBox="1">
            <a:spLocks noChangeArrowheads="1"/>
          </p:cNvSpPr>
          <p:nvPr/>
        </p:nvSpPr>
        <p:spPr bwMode="auto">
          <a:xfrm>
            <a:off x="9525" y="0"/>
            <a:ext cx="441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latin typeface="Times New Roman" pitchFamily="18" charset="0"/>
              </a:rPr>
              <a:t>ENSO Forecasts</a:t>
            </a:r>
          </a:p>
        </p:txBody>
      </p:sp>
      <p:sp>
        <p:nvSpPr>
          <p:cNvPr id="20489" name="TextBox 1"/>
          <p:cNvSpPr txBox="1">
            <a:spLocks noChangeArrowheads="1"/>
          </p:cNvSpPr>
          <p:nvPr/>
        </p:nvSpPr>
        <p:spPr bwMode="auto">
          <a:xfrm>
            <a:off x="4953000" y="2982912"/>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NMME </a:t>
            </a:r>
            <a:r>
              <a:rPr lang="en-US" altLang="en-US" sz="1800" dirty="0" smtClean="0">
                <a:latin typeface="Times New Roman" pitchFamily="18" charset="0"/>
              </a:rPr>
              <a:t>Models’ – Nino 3.4 forecasts</a:t>
            </a:r>
            <a:endParaRPr lang="en-US" altLang="en-US" sz="1800" dirty="0">
              <a:latin typeface="Times New Roman" pitchFamily="18" charset="0"/>
            </a:endParaRPr>
          </a:p>
        </p:txBody>
      </p:sp>
      <p:sp>
        <p:nvSpPr>
          <p:cNvPr id="14" name="TextBox 1"/>
          <p:cNvSpPr txBox="1">
            <a:spLocks noChangeArrowheads="1"/>
          </p:cNvSpPr>
          <p:nvPr/>
        </p:nvSpPr>
        <p:spPr bwMode="auto">
          <a:xfrm>
            <a:off x="0" y="3668712"/>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Mar  </a:t>
            </a:r>
            <a:r>
              <a:rPr lang="en-US" altLang="en-US" sz="1800" dirty="0">
                <a:latin typeface="Times New Roman" pitchFamily="18" charset="0"/>
              </a:rPr>
              <a:t>CPC/IRI forecast</a:t>
            </a:r>
          </a:p>
        </p:txBody>
      </p:sp>
      <p:pic>
        <p:nvPicPr>
          <p:cNvPr id="6146" name="Picture 2" descr="https://iri.columbia.edu/wp-content/uploads/2018/02/fig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792452"/>
            <a:ext cx="4229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8200" y="6135469"/>
            <a:ext cx="4477616" cy="646331"/>
          </a:xfrm>
          <a:prstGeom prst="rect">
            <a:avLst/>
          </a:prstGeom>
          <a:noFill/>
        </p:spPr>
        <p:txBody>
          <a:bodyPr wrap="square" rtlCol="0">
            <a:spAutoFit/>
          </a:bodyPr>
          <a:lstStyle/>
          <a:p>
            <a:r>
              <a:rPr lang="en-US" u="sng" dirty="0" smtClean="0"/>
              <a:t>This upcoming summer/fall</a:t>
            </a:r>
            <a:r>
              <a:rPr lang="en-US" u="sng" dirty="0"/>
              <a:t> </a:t>
            </a:r>
            <a:r>
              <a:rPr lang="en-US" u="sng" dirty="0" smtClean="0"/>
              <a:t>-  ENSO Neutral or  El Nino</a:t>
            </a:r>
            <a:r>
              <a:rPr lang="en-US" u="sng" dirty="0"/>
              <a:t> </a:t>
            </a:r>
            <a:r>
              <a:rPr lang="en-US" u="sng" dirty="0" smtClean="0"/>
              <a:t> ? (La Nina out of question?)</a:t>
            </a:r>
            <a:endParaRPr lang="en-US" u="sng" dirty="0"/>
          </a:p>
        </p:txBody>
      </p:sp>
      <p:cxnSp>
        <p:nvCxnSpPr>
          <p:cNvPr id="4" name="Straight Arrow Connector 3"/>
          <p:cNvCxnSpPr/>
          <p:nvPr/>
        </p:nvCxnSpPr>
        <p:spPr>
          <a:xfrm flipH="1" flipV="1">
            <a:off x="3413125" y="6135469"/>
            <a:ext cx="1158875" cy="18913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4343400" cy="2755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77616" cy="30043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pc.ncep.noaa.gov/products/NMME/current/images/nino34.rescaling.ENSME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65488"/>
            <a:ext cx="4477616" cy="286998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2971800" y="3352800"/>
            <a:ext cx="228600" cy="22098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United States Drought Moni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1618" y="609600"/>
            <a:ext cx="1907382" cy="1371600"/>
          </a:xfrm>
          <a:prstGeom prst="rect">
            <a:avLst/>
          </a:prstGeom>
          <a:noFill/>
          <a:ln>
            <a:noFill/>
          </a:ln>
        </p:spPr>
      </p:pic>
      <p:pic>
        <p:nvPicPr>
          <p:cNvPr id="30" name="Picture 29" descr="United States Drought Monit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4" y="3476626"/>
            <a:ext cx="4181044" cy="3228974"/>
          </a:xfrm>
          <a:prstGeom prst="rect">
            <a:avLst/>
          </a:prstGeom>
          <a:noFill/>
          <a:ln>
            <a:noFill/>
          </a:ln>
        </p:spPr>
      </p:pic>
      <p:pic>
        <p:nvPicPr>
          <p:cNvPr id="29" name="Picture 28" descr="United States Drought Monit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44" y="34925"/>
            <a:ext cx="4181043" cy="3317875"/>
          </a:xfrm>
          <a:prstGeom prst="rect">
            <a:avLst/>
          </a:prstGeom>
          <a:noFill/>
          <a:ln>
            <a:noFill/>
          </a:ln>
        </p:spPr>
      </p:pic>
      <p:pic>
        <p:nvPicPr>
          <p:cNvPr id="26" name="Picture 25" descr="United States Drought Monit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2385" y="2024062"/>
            <a:ext cx="1951615" cy="1452563"/>
          </a:xfrm>
          <a:prstGeom prst="rect">
            <a:avLst/>
          </a:prstGeom>
          <a:noFill/>
          <a:ln>
            <a:noFill/>
          </a:ln>
        </p:spPr>
      </p:pic>
      <p:sp>
        <p:nvSpPr>
          <p:cNvPr id="3076" name="Title 1"/>
          <p:cNvSpPr>
            <a:spLocks noGrp="1"/>
          </p:cNvSpPr>
          <p:nvPr>
            <p:ph type="title"/>
          </p:nvPr>
        </p:nvSpPr>
        <p:spPr>
          <a:xfrm>
            <a:off x="5105400" y="0"/>
            <a:ext cx="3810000" cy="609600"/>
          </a:xfrm>
        </p:spPr>
        <p:txBody>
          <a:bodyPr/>
          <a:lstStyle/>
          <a:p>
            <a:r>
              <a:rPr lang="en-US" altLang="en-US" sz="3600" smtClean="0"/>
              <a:t>Drought Monitor </a:t>
            </a:r>
          </a:p>
        </p:txBody>
      </p:sp>
      <p:sp>
        <p:nvSpPr>
          <p:cNvPr id="3077" name="Slide Number Placeholder 3"/>
          <p:cNvSpPr>
            <a:spLocks noGrp="1"/>
          </p:cNvSpPr>
          <p:nvPr>
            <p:ph type="sldNum" sz="quarter" idx="12"/>
          </p:nvPr>
        </p:nvSpPr>
        <p:spPr>
          <a:xfrm>
            <a:off x="6934200" y="63420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D27B267-4DAF-4BA3-A8A7-3FE4EDB1567C}" type="slidenum">
              <a:rPr lang="en-US" altLang="en-US" sz="1400" smtClean="0"/>
              <a:pPr eaLnBrk="1" hangingPunct="1">
                <a:spcBef>
                  <a:spcPct val="0"/>
                </a:spcBef>
                <a:buFontTx/>
                <a:buNone/>
              </a:pPr>
              <a:t>2</a:t>
            </a:fld>
            <a:endParaRPr lang="en-US" altLang="en-US" sz="1400" dirty="0" smtClean="0"/>
          </a:p>
        </p:txBody>
      </p:sp>
      <p:sp>
        <p:nvSpPr>
          <p:cNvPr id="3078" name="TextBox 5"/>
          <p:cNvSpPr txBox="1">
            <a:spLocks noChangeArrowheads="1"/>
          </p:cNvSpPr>
          <p:nvPr/>
        </p:nvSpPr>
        <p:spPr bwMode="auto">
          <a:xfrm>
            <a:off x="6781800" y="3581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pic>
        <p:nvPicPr>
          <p:cNvPr id="3079" name="Picture 14" descr="United States Drought Moni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388" y="-861060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
          <p:cNvSpPr txBox="1">
            <a:spLocks noChangeArrowheads="1"/>
          </p:cNvSpPr>
          <p:nvPr/>
        </p:nvSpPr>
        <p:spPr bwMode="auto">
          <a:xfrm>
            <a:off x="4191000" y="1654175"/>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Previous</a:t>
            </a:r>
          </a:p>
        </p:txBody>
      </p:sp>
      <p:sp>
        <p:nvSpPr>
          <p:cNvPr id="3081" name="TextBox 17"/>
          <p:cNvSpPr txBox="1">
            <a:spLocks noChangeArrowheads="1"/>
          </p:cNvSpPr>
          <p:nvPr/>
        </p:nvSpPr>
        <p:spPr bwMode="auto">
          <a:xfrm>
            <a:off x="4194175" y="4157663"/>
            <a:ext cx="91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smtClean="0">
                <a:latin typeface="Times New Roman" pitchFamily="18" charset="0"/>
              </a:rPr>
              <a:t>Latest/Recent</a:t>
            </a:r>
            <a:endParaRPr lang="en-US" altLang="en-US" sz="1800" b="1" dirty="0">
              <a:latin typeface="Times New Roman" pitchFamily="18" charset="0"/>
            </a:endParaRPr>
          </a:p>
        </p:txBody>
      </p:sp>
      <p:pic>
        <p:nvPicPr>
          <p:cNvPr id="3082" name="Picture 13" descr="United States Drought Moni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572000"/>
            <a:ext cx="3746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1"/>
          <p:cNvSpPr txBox="1">
            <a:spLocks noChangeArrowheads="1"/>
          </p:cNvSpPr>
          <p:nvPr/>
        </p:nvSpPr>
        <p:spPr bwMode="auto">
          <a:xfrm>
            <a:off x="5029200" y="3770055"/>
            <a:ext cx="4114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In the South the drought associated with the ongoing (but soon ending!) La Nina, is probably at its worst in Feb/Mar, even though in the southeast it has gotten better (in LA/AR/TN/MS/AL/GA/FL’s western pan handle) due to recent rains.</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smtClean="0">
                <a:latin typeface="Times New Roman" pitchFamily="18" charset="0"/>
              </a:rPr>
              <a:t>In the north, in eastern MT, ND, SD, the short/long term drought remains</a:t>
            </a:r>
            <a:r>
              <a:rPr lang="en-US" altLang="en-US" sz="1600" dirty="0">
                <a:latin typeface="Times New Roman" pitchFamily="18" charset="0"/>
              </a:rPr>
              <a:t> </a:t>
            </a:r>
            <a:r>
              <a:rPr lang="en-US" altLang="en-US" sz="1600" dirty="0" smtClean="0">
                <a:latin typeface="Times New Roman" pitchFamily="18" charset="0"/>
              </a:rPr>
              <a:t>in a muted form (frozen solid ground there now!) </a:t>
            </a:r>
            <a:endParaRPr lang="en-US" altLang="en-US" sz="1600" dirty="0">
              <a:latin typeface="Times New Roman" pitchFamily="18" charset="0"/>
            </a:endParaRPr>
          </a:p>
        </p:txBody>
      </p:sp>
      <p:pic>
        <p:nvPicPr>
          <p:cNvPr id="3084" name="Picture 15" descr="United States Drought Mon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1188" y="-73152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5" descr="United States Drought Mon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3588" y="-71628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descr="United States Drought Moni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25" y="-11658600"/>
            <a:ext cx="20113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flipV="1">
            <a:off x="1219200" y="685800"/>
            <a:ext cx="4495800" cy="228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United States Drought Monito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576" y="-11658600"/>
            <a:ext cx="3029353" cy="234086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6019800" y="914400"/>
            <a:ext cx="1828800" cy="1371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59941" y="1676400"/>
            <a:ext cx="556563" cy="369332"/>
          </a:xfrm>
          <a:prstGeom prst="rect">
            <a:avLst/>
          </a:prstGeom>
          <a:noFill/>
        </p:spPr>
        <p:txBody>
          <a:bodyPr wrap="none" rtlCol="0">
            <a:spAutoFit/>
          </a:bodyPr>
          <a:lstStyle/>
          <a:p>
            <a:r>
              <a:rPr lang="en-US" dirty="0" smtClean="0"/>
              <a:t>Dec</a:t>
            </a:r>
            <a:endParaRPr lang="en-US" dirty="0"/>
          </a:p>
        </p:txBody>
      </p:sp>
      <p:sp>
        <p:nvSpPr>
          <p:cNvPr id="27" name="TextBox 26"/>
          <p:cNvSpPr txBox="1"/>
          <p:nvPr/>
        </p:nvSpPr>
        <p:spPr>
          <a:xfrm>
            <a:off x="7162800" y="568280"/>
            <a:ext cx="492443" cy="369332"/>
          </a:xfrm>
          <a:prstGeom prst="rect">
            <a:avLst/>
          </a:prstGeom>
          <a:noFill/>
        </p:spPr>
        <p:txBody>
          <a:bodyPr wrap="none" rtlCol="0">
            <a:spAutoFit/>
          </a:bodyPr>
          <a:lstStyle/>
          <a:p>
            <a:r>
              <a:rPr lang="en-US" dirty="0" smtClean="0"/>
              <a:t>Jan</a:t>
            </a:r>
            <a:endParaRPr lang="en-US" dirty="0"/>
          </a:p>
        </p:txBody>
      </p:sp>
      <p:cxnSp>
        <p:nvCxnSpPr>
          <p:cNvPr id="4" name="Straight Arrow Connector 3"/>
          <p:cNvCxnSpPr/>
          <p:nvPr/>
        </p:nvCxnSpPr>
        <p:spPr>
          <a:xfrm flipH="1">
            <a:off x="1670252" y="2819400"/>
            <a:ext cx="6406948" cy="23316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90600" y="1693862"/>
            <a:ext cx="164306" cy="31101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600200" y="123204"/>
            <a:ext cx="6324600" cy="3282266"/>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1509757" y="3575734"/>
            <a:ext cx="6324600" cy="3282266"/>
          </a:xfrm>
          <a:prstGeom prst="rect">
            <a:avLst/>
          </a:prstGeom>
        </p:spPr>
      </p:pic>
      <p:sp>
        <p:nvSpPr>
          <p:cNvPr id="4" name="TextBox 3"/>
          <p:cNvSpPr txBox="1"/>
          <p:nvPr/>
        </p:nvSpPr>
        <p:spPr>
          <a:xfrm>
            <a:off x="152400" y="4345001"/>
            <a:ext cx="1351652" cy="923330"/>
          </a:xfrm>
          <a:prstGeom prst="rect">
            <a:avLst/>
          </a:prstGeom>
          <a:noFill/>
        </p:spPr>
        <p:txBody>
          <a:bodyPr wrap="none" rtlCol="0">
            <a:spAutoFit/>
          </a:bodyPr>
          <a:lstStyle/>
          <a:p>
            <a:r>
              <a:rPr lang="en-US" b="1" dirty="0" smtClean="0"/>
              <a:t>If</a:t>
            </a:r>
            <a:r>
              <a:rPr lang="en-US" dirty="0" smtClean="0"/>
              <a:t> a La Nina</a:t>
            </a:r>
          </a:p>
          <a:p>
            <a:r>
              <a:rPr lang="en-US" dirty="0"/>
              <a:t>d</a:t>
            </a:r>
            <a:r>
              <a:rPr lang="en-US" dirty="0" smtClean="0"/>
              <a:t>evelops…</a:t>
            </a:r>
          </a:p>
          <a:p>
            <a:r>
              <a:rPr lang="en-US" dirty="0" smtClean="0"/>
              <a:t>&amp; its normal</a:t>
            </a:r>
            <a:endParaRPr lang="en-US" dirty="0"/>
          </a:p>
        </p:txBody>
      </p:sp>
      <p:sp>
        <p:nvSpPr>
          <p:cNvPr id="5" name="TextBox 4"/>
          <p:cNvSpPr txBox="1"/>
          <p:nvPr/>
        </p:nvSpPr>
        <p:spPr>
          <a:xfrm>
            <a:off x="228600" y="762000"/>
            <a:ext cx="1095172" cy="923330"/>
          </a:xfrm>
          <a:prstGeom prst="rect">
            <a:avLst/>
          </a:prstGeom>
          <a:noFill/>
        </p:spPr>
        <p:txBody>
          <a:bodyPr wrap="none" rtlCol="0">
            <a:spAutoFit/>
          </a:bodyPr>
          <a:lstStyle/>
          <a:p>
            <a:r>
              <a:rPr lang="en-US" b="1" dirty="0" smtClean="0"/>
              <a:t>Dec-Feb</a:t>
            </a:r>
          </a:p>
          <a:p>
            <a:r>
              <a:rPr lang="en-US" b="1" dirty="0" smtClean="0"/>
              <a:t>Expected</a:t>
            </a:r>
          </a:p>
          <a:p>
            <a:r>
              <a:rPr lang="en-US" b="1" dirty="0" smtClean="0"/>
              <a:t>Impacts</a:t>
            </a:r>
            <a:endParaRPr lang="en-US" b="1" dirty="0"/>
          </a:p>
        </p:txBody>
      </p:sp>
    </p:spTree>
    <p:extLst>
      <p:ext uri="{BB962C8B-B14F-4D97-AF65-F5344CB8AC3E}">
        <p14:creationId xmlns:p14="http://schemas.microsoft.com/office/powerpoint/2010/main" val="256898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7600" y="76200"/>
            <a:ext cx="1752600" cy="1447800"/>
          </a:xfrm>
        </p:spPr>
        <p:txBody>
          <a:bodyPr/>
          <a:lstStyle/>
          <a:p>
            <a:r>
              <a:rPr lang="en-US" altLang="en-US" sz="2800" smtClean="0"/>
              <a:t> </a:t>
            </a:r>
            <a:r>
              <a:rPr lang="en-US" altLang="en-US" sz="2400" smtClean="0"/>
              <a:t>NMME     T &amp; P</a:t>
            </a:r>
            <a:br>
              <a:rPr lang="en-US" altLang="en-US" sz="2400" smtClean="0"/>
            </a:br>
            <a:r>
              <a:rPr lang="en-US" altLang="en-US" sz="2400" smtClean="0"/>
              <a:t>EnsMean forecasts</a:t>
            </a:r>
          </a:p>
        </p:txBody>
      </p:sp>
      <p:sp>
        <p:nvSpPr>
          <p:cNvPr id="21507" name="Rectangle 1"/>
          <p:cNvSpPr>
            <a:spLocks noChangeArrowheads="1"/>
          </p:cNvSpPr>
          <p:nvPr/>
        </p:nvSpPr>
        <p:spPr bwMode="auto">
          <a:xfrm>
            <a:off x="4343400" y="1981200"/>
            <a:ext cx="543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Apr</a:t>
            </a:r>
            <a:endParaRPr lang="en-US" altLang="en-US" sz="1800" dirty="0">
              <a:latin typeface="Times New Roman" pitchFamily="18" charset="0"/>
            </a:endParaRPr>
          </a:p>
        </p:txBody>
      </p:sp>
      <p:sp>
        <p:nvSpPr>
          <p:cNvPr id="21508" name="Rectangle 2"/>
          <p:cNvSpPr>
            <a:spLocks noChangeArrowheads="1"/>
          </p:cNvSpPr>
          <p:nvPr/>
        </p:nvSpPr>
        <p:spPr bwMode="auto">
          <a:xfrm>
            <a:off x="4191000" y="4278868"/>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AMJ</a:t>
            </a:r>
            <a:endParaRPr lang="en-US" altLang="en-US" sz="1800" dirty="0">
              <a:latin typeface="Times New Roman" pitchFamily="18" charset="0"/>
            </a:endParaRPr>
          </a:p>
        </p:txBody>
      </p:sp>
      <p:sp>
        <p:nvSpPr>
          <p:cNvPr id="21509" name="TextBox 3"/>
          <p:cNvSpPr txBox="1">
            <a:spLocks noChangeArrowheads="1"/>
          </p:cNvSpPr>
          <p:nvPr/>
        </p:nvSpPr>
        <p:spPr bwMode="auto">
          <a:xfrm>
            <a:off x="152400" y="6019800"/>
            <a:ext cx="8963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a:latin typeface="Times New Roman" pitchFamily="18" charset="0"/>
              </a:rPr>
              <a:t>The monthly </a:t>
            </a:r>
            <a:r>
              <a:rPr lang="en-US" altLang="en-US" sz="1600" dirty="0" smtClean="0">
                <a:latin typeface="Times New Roman" pitchFamily="18" charset="0"/>
              </a:rPr>
              <a:t>(Apr) and seasonal (AMJ) T are for more warmth across much of the country especially in the drought southwest. Overall, models are predicting/implying somewhat typical La Nina Impact for </a:t>
            </a:r>
            <a:r>
              <a:rPr lang="en-US" altLang="en-US" sz="1600" dirty="0" err="1" smtClean="0">
                <a:latin typeface="Times New Roman" pitchFamily="18" charset="0"/>
              </a:rPr>
              <a:t>Precip</a:t>
            </a:r>
            <a:r>
              <a:rPr lang="en-US" altLang="en-US" sz="1600" dirty="0">
                <a:latin typeface="Times New Roman" pitchFamily="18" charset="0"/>
              </a:rPr>
              <a:t> </a:t>
            </a:r>
            <a:r>
              <a:rPr lang="en-US" altLang="en-US" sz="1600" dirty="0" smtClean="0">
                <a:latin typeface="Times New Roman" pitchFamily="18" charset="0"/>
              </a:rPr>
              <a:t>for next month and next 3-month season, even though La Nina is expected to be weakening.</a:t>
            </a:r>
            <a:endParaRPr lang="en-US" altLang="en-US" sz="1600" dirty="0">
              <a:latin typeface="Times New Roman" pitchFamily="18" charset="0"/>
            </a:endParaRPr>
          </a:p>
        </p:txBody>
      </p:sp>
      <p:pic>
        <p:nvPicPr>
          <p:cNvPr id="2050" name="Picture 2" descr="http://www.cpc.ncep.noaa.gov/products/NMME/prob/images/prob_ensemble_prate_us_lea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pc.ncep.noaa.gov/products/NMME/prob/images/prob_ensemble_tmp2m_us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pc.ncep.noaa.gov/products/NMME/prob/images/prob_ensemble_prate_us_seas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000376"/>
            <a:ext cx="3810000" cy="29730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pc.ncep.noaa.gov/products/NMME/prob/images/prob_ensemble_tmp2m_us_seas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53194"/>
            <a:ext cx="3810000" cy="294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lstStyle/>
          <a:p>
            <a:r>
              <a:rPr lang="en-US" sz="1800" dirty="0" smtClean="0"/>
              <a:t>The agreement/uncertainty  among the diff. NMME models’ forecasts for </a:t>
            </a:r>
            <a:br>
              <a:rPr lang="en-US" sz="1800" dirty="0" smtClean="0"/>
            </a:br>
            <a:r>
              <a:rPr lang="en-US" sz="1800" dirty="0" smtClean="0"/>
              <a:t>Apr-May-June Precipitation!!!  </a:t>
            </a:r>
            <a:endParaRPr lang="en-US" sz="1800" dirty="0"/>
          </a:p>
        </p:txBody>
      </p:sp>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22</a:t>
            </a:fld>
            <a:endParaRPr lang="en-US" altLang="en-US"/>
          </a:p>
        </p:txBody>
      </p:sp>
      <p:cxnSp>
        <p:nvCxnSpPr>
          <p:cNvPr id="5" name="Straight Arrow Connector 4"/>
          <p:cNvCxnSpPr/>
          <p:nvPr/>
        </p:nvCxnSpPr>
        <p:spPr>
          <a:xfrm>
            <a:off x="1295400" y="2438400"/>
            <a:ext cx="4572000" cy="1905000"/>
          </a:xfrm>
          <a:prstGeom prst="straightConnector1">
            <a:avLst/>
          </a:prstGeom>
          <a:ln w="2222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9003736"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046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xfrm>
            <a:off x="8686800" y="6534150"/>
            <a:ext cx="4572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50B5A81-06C2-4E17-9668-C6A05AF3ECCE}" type="slidenum">
              <a:rPr lang="en-US" altLang="en-US" sz="1400" smtClean="0"/>
              <a:pPr eaLnBrk="1" hangingPunct="1">
                <a:spcBef>
                  <a:spcPct val="0"/>
                </a:spcBef>
                <a:buFontTx/>
                <a:buNone/>
              </a:pPr>
              <a:t>23</a:t>
            </a:fld>
            <a:endParaRPr lang="en-US" altLang="en-US" sz="1400" dirty="0" smtClean="0"/>
          </a:p>
        </p:txBody>
      </p:sp>
      <p:sp>
        <p:nvSpPr>
          <p:cNvPr id="22531" name="TextBox 1"/>
          <p:cNvSpPr txBox="1">
            <a:spLocks noChangeArrowheads="1"/>
          </p:cNvSpPr>
          <p:nvPr/>
        </p:nvSpPr>
        <p:spPr bwMode="auto">
          <a:xfrm>
            <a:off x="1066800" y="6121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 </a:t>
            </a:r>
          </a:p>
        </p:txBody>
      </p:sp>
      <p:sp>
        <p:nvSpPr>
          <p:cNvPr id="22532" name="TextBox 1"/>
          <p:cNvSpPr txBox="1">
            <a:spLocks noChangeArrowheads="1"/>
          </p:cNvSpPr>
          <p:nvPr/>
        </p:nvSpPr>
        <p:spPr bwMode="auto">
          <a:xfrm>
            <a:off x="4191000" y="601503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sp>
        <p:nvSpPr>
          <p:cNvPr id="22533" name="TextBox 1"/>
          <p:cNvSpPr txBox="1">
            <a:spLocks noChangeArrowheads="1"/>
          </p:cNvSpPr>
          <p:nvPr/>
        </p:nvSpPr>
        <p:spPr bwMode="auto">
          <a:xfrm>
            <a:off x="3962400" y="1730376"/>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Feb 28</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22534" name="TextBox 9"/>
          <p:cNvSpPr txBox="1">
            <a:spLocks noChangeArrowheads="1"/>
          </p:cNvSpPr>
          <p:nvPr/>
        </p:nvSpPr>
        <p:spPr bwMode="auto">
          <a:xfrm>
            <a:off x="3810000" y="4524375"/>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Feb 15</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16" name="Title 1"/>
          <p:cNvSpPr txBox="1">
            <a:spLocks/>
          </p:cNvSpPr>
          <p:nvPr/>
        </p:nvSpPr>
        <p:spPr>
          <a:xfrm>
            <a:off x="3429000" y="296863"/>
            <a:ext cx="6048375"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Previous CPC’s official </a:t>
            </a:r>
            <a:br>
              <a:rPr lang="en-US" altLang="en-US" sz="2400" kern="0" dirty="0" smtClean="0"/>
            </a:br>
            <a:r>
              <a:rPr lang="en-US" altLang="en-US" sz="2400" kern="0" dirty="0" smtClean="0"/>
              <a:t>Monthly (Mar) /Seasonal (MAM)  </a:t>
            </a:r>
          </a:p>
          <a:p>
            <a:pPr>
              <a:defRPr/>
            </a:pPr>
            <a:r>
              <a:rPr lang="en-US" altLang="en-US" sz="2400" kern="0" dirty="0" smtClean="0"/>
              <a:t>Precipitation outlook</a:t>
            </a:r>
          </a:p>
        </p:txBody>
      </p:sp>
      <p:cxnSp>
        <p:nvCxnSpPr>
          <p:cNvPr id="3" name="Straight Arrow Connector 2"/>
          <p:cNvCxnSpPr/>
          <p:nvPr/>
        </p:nvCxnSpPr>
        <p:spPr>
          <a:xfrm flipV="1">
            <a:off x="1905000" y="2376707"/>
            <a:ext cx="990600" cy="29461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5322888"/>
            <a:ext cx="3276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descr="http://www.cpc.ncep.noaa.gov/products/predictions/long_range/lead14/off15_prc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 y="47624"/>
            <a:ext cx="3919537" cy="38541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pc.ncep.noaa.gov/products/predictions/long_range/lead01/off01_prc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13780"/>
            <a:ext cx="4267200" cy="419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058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8763000" y="6534150"/>
            <a:ext cx="381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F93CBF8-CB1C-4E44-BF2A-9C0506748D69}" type="slidenum">
              <a:rPr lang="en-US" altLang="en-US" sz="1400" smtClean="0"/>
              <a:pPr eaLnBrk="1" hangingPunct="1">
                <a:spcBef>
                  <a:spcPct val="0"/>
                </a:spcBef>
                <a:buFontTx/>
                <a:buNone/>
              </a:pPr>
              <a:t>24</a:t>
            </a:fld>
            <a:endParaRPr lang="en-US" altLang="en-US" sz="1400" dirty="0" smtClean="0"/>
          </a:p>
        </p:txBody>
      </p:sp>
      <p:sp>
        <p:nvSpPr>
          <p:cNvPr id="5" name="Title 1"/>
          <p:cNvSpPr txBox="1">
            <a:spLocks/>
          </p:cNvSpPr>
          <p:nvPr/>
        </p:nvSpPr>
        <p:spPr>
          <a:xfrm>
            <a:off x="4190998" y="296863"/>
            <a:ext cx="4953002" cy="1066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CPC’s official </a:t>
            </a:r>
            <a:br>
              <a:rPr lang="en-US" altLang="en-US" sz="2400" kern="0" dirty="0" smtClean="0"/>
            </a:br>
            <a:r>
              <a:rPr lang="en-US" altLang="en-US" sz="2400" kern="0" dirty="0" smtClean="0"/>
              <a:t>Monthly (Mar) /Seasonal (MAM)  </a:t>
            </a:r>
          </a:p>
          <a:p>
            <a:pPr>
              <a:defRPr/>
            </a:pPr>
            <a:r>
              <a:rPr lang="en-US" altLang="en-US" sz="2400" kern="0" dirty="0" smtClean="0"/>
              <a:t>Temperature outlook</a:t>
            </a:r>
          </a:p>
        </p:txBody>
      </p:sp>
      <p:sp>
        <p:nvSpPr>
          <p:cNvPr id="23556" name="TextBox 1"/>
          <p:cNvSpPr txBox="1">
            <a:spLocks noChangeArrowheads="1"/>
          </p:cNvSpPr>
          <p:nvPr/>
        </p:nvSpPr>
        <p:spPr bwMode="auto">
          <a:xfrm>
            <a:off x="3810000" y="1676400"/>
            <a:ext cx="125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p>
          <a:p>
            <a:pPr eaLnBrk="1" hangingPunct="1">
              <a:spcBef>
                <a:spcPct val="0"/>
              </a:spcBef>
              <a:buFontTx/>
              <a:buNone/>
            </a:pPr>
            <a:r>
              <a:rPr lang="en-US" altLang="en-US" sz="1800" dirty="0" smtClean="0">
                <a:latin typeface="Times New Roman" pitchFamily="18" charset="0"/>
              </a:rPr>
              <a:t>Feb 28</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23557" name="TextBox 9"/>
          <p:cNvSpPr txBox="1">
            <a:spLocks noChangeArrowheads="1"/>
          </p:cNvSpPr>
          <p:nvPr/>
        </p:nvSpPr>
        <p:spPr bwMode="auto">
          <a:xfrm>
            <a:off x="4038600" y="3505200"/>
            <a:ext cx="99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r>
              <a:rPr lang="en-US" altLang="en-US" sz="1800" dirty="0" smtClean="0">
                <a:latin typeface="Times New Roman" pitchFamily="18" charset="0"/>
              </a:rPr>
              <a:t>  Feb 15</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23561" name="TextBox 3"/>
          <p:cNvSpPr txBox="1">
            <a:spLocks noChangeArrowheads="1"/>
          </p:cNvSpPr>
          <p:nvPr/>
        </p:nvSpPr>
        <p:spPr bwMode="auto">
          <a:xfrm>
            <a:off x="0" y="3849469"/>
            <a:ext cx="403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Relatively a good T </a:t>
            </a:r>
            <a:r>
              <a:rPr lang="en-US" altLang="en-US" sz="1800" dirty="0" err="1" smtClean="0">
                <a:latin typeface="Times New Roman" pitchFamily="18" charset="0"/>
              </a:rPr>
              <a:t>fcst</a:t>
            </a:r>
            <a:r>
              <a:rPr lang="en-US" altLang="en-US" sz="1800" dirty="0" smtClean="0">
                <a:latin typeface="Times New Roman" pitchFamily="18" charset="0"/>
              </a:rPr>
              <a:t> overall for  so far, except in the southwest!</a:t>
            </a:r>
            <a:endParaRPr lang="en-US" altLang="en-US" sz="1800" dirty="0">
              <a:latin typeface="Times New Roman" pitchFamily="18" charset="0"/>
            </a:endParaRPr>
          </a:p>
        </p:txBody>
      </p:sp>
      <p:cxnSp>
        <p:nvCxnSpPr>
          <p:cNvPr id="4" name="Straight Arrow Connector 3"/>
          <p:cNvCxnSpPr/>
          <p:nvPr/>
        </p:nvCxnSpPr>
        <p:spPr>
          <a:xfrm flipH="1">
            <a:off x="4114800" y="914400"/>
            <a:ext cx="38100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58200" y="1143000"/>
            <a:ext cx="0" cy="117973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a:off x="2514600" y="2514600"/>
            <a:ext cx="1392382" cy="2590800"/>
          </a:xfrm>
          <a:prstGeom prst="arc">
            <a:avLst>
              <a:gd name="adj1" fmla="val 16200000"/>
              <a:gd name="adj2" fmla="val 541845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22" name="Picture 2" descr="http://www.cpc.ncep.noaa.gov/products/predictions/long_range/lead14/off15_te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18"/>
            <a:ext cx="3646883" cy="35860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pc.ncep.noaa.gov/products/predictions/long_range/lead01/off01_te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85794"/>
            <a:ext cx="4267200" cy="419598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8" y="4532736"/>
            <a:ext cx="3093892" cy="232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xfrm>
            <a:off x="8685212" y="6553200"/>
            <a:ext cx="458788" cy="38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13F39C5-1A70-4791-98B0-27DA09AE0557}" type="slidenum">
              <a:rPr lang="en-US" altLang="en-US" sz="1400" smtClean="0"/>
              <a:pPr eaLnBrk="1" hangingPunct="1">
                <a:spcBef>
                  <a:spcPct val="0"/>
                </a:spcBef>
                <a:buFontTx/>
                <a:buNone/>
              </a:pPr>
              <a:t>25</a:t>
            </a:fld>
            <a:endParaRPr lang="en-US" altLang="en-US" sz="1400" dirty="0" smtClean="0"/>
          </a:p>
        </p:txBody>
      </p:sp>
      <p:sp>
        <p:nvSpPr>
          <p:cNvPr id="24579" name="TextBox 2"/>
          <p:cNvSpPr txBox="1">
            <a:spLocks noChangeArrowheads="1"/>
          </p:cNvSpPr>
          <p:nvPr/>
        </p:nvSpPr>
        <p:spPr bwMode="auto">
          <a:xfrm>
            <a:off x="5394325" y="93663"/>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latin typeface="Times New Roman" pitchFamily="18" charset="0"/>
              </a:rPr>
              <a:t>Next 7 days </a:t>
            </a:r>
            <a:r>
              <a:rPr lang="en-US" altLang="en-US" sz="2400" b="1">
                <a:latin typeface="Times New Roman" pitchFamily="18" charset="0"/>
              </a:rPr>
              <a:t>QPF Forecast</a:t>
            </a:r>
          </a:p>
        </p:txBody>
      </p:sp>
      <p:sp>
        <p:nvSpPr>
          <p:cNvPr id="24580" name="TextBox 3"/>
          <p:cNvSpPr txBox="1">
            <a:spLocks noChangeArrowheads="1"/>
          </p:cNvSpPr>
          <p:nvPr/>
        </p:nvSpPr>
        <p:spPr bwMode="auto">
          <a:xfrm>
            <a:off x="4800600" y="766763"/>
            <a:ext cx="4267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In the next 7 days, the </a:t>
            </a:r>
            <a:r>
              <a:rPr lang="en-US" altLang="en-US" sz="1800" dirty="0" smtClean="0">
                <a:latin typeface="Times New Roman" pitchFamily="18" charset="0"/>
              </a:rPr>
              <a:t>Pacific NW,  CA is expected to get some decent rain. </a:t>
            </a:r>
            <a:r>
              <a:rPr lang="en-US" altLang="en-US" sz="1800" u="sng" dirty="0" smtClean="0">
                <a:latin typeface="Times New Roman" pitchFamily="18" charset="0"/>
              </a:rPr>
              <a:t>Big hole in </a:t>
            </a:r>
            <a:r>
              <a:rPr lang="en-US" altLang="en-US" sz="1800" u="sng" dirty="0" err="1" smtClean="0">
                <a:latin typeface="Times New Roman" pitchFamily="18" charset="0"/>
              </a:rPr>
              <a:t>precip</a:t>
            </a:r>
            <a:r>
              <a:rPr lang="en-US" altLang="en-US" sz="1800" u="sng" dirty="0" smtClean="0">
                <a:latin typeface="Times New Roman" pitchFamily="18" charset="0"/>
              </a:rPr>
              <a:t> around NW Texas and vicinity, where there is ongoing drought!</a:t>
            </a:r>
            <a:r>
              <a:rPr lang="en-US" altLang="en-US" sz="1800" dirty="0" smtClean="0">
                <a:latin typeface="Times New Roman" pitchFamily="18" charset="0"/>
              </a:rPr>
              <a:t>  Modest rain in TN valley, and the interior Midwest – inconsequential!! Not much over FL !!</a:t>
            </a:r>
            <a:endParaRPr lang="en-US" altLang="en-US" sz="1800" dirty="0">
              <a:latin typeface="Times New Roman" pitchFamily="18" charset="0"/>
            </a:endParaRPr>
          </a:p>
        </p:txBody>
      </p:sp>
      <p:sp>
        <p:nvSpPr>
          <p:cNvPr id="24581" name="TextBox 4"/>
          <p:cNvSpPr txBox="1">
            <a:spLocks noChangeArrowheads="1"/>
          </p:cNvSpPr>
          <p:nvPr/>
        </p:nvSpPr>
        <p:spPr bwMode="auto">
          <a:xfrm>
            <a:off x="1143000" y="37338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1">
                <a:latin typeface="Times New Roman" pitchFamily="18" charset="0"/>
              </a:rPr>
              <a:t>GFS Model Guidance for next 16 days</a:t>
            </a:r>
            <a:r>
              <a:rPr lang="en-US" altLang="en-US" sz="1800">
                <a:latin typeface="Times New Roman" pitchFamily="18" charset="0"/>
              </a:rPr>
              <a:t>.</a:t>
            </a:r>
          </a:p>
        </p:txBody>
      </p:sp>
      <p:sp>
        <p:nvSpPr>
          <p:cNvPr id="24582" name="TextBox 3"/>
          <p:cNvSpPr txBox="1">
            <a:spLocks noChangeArrowheads="1"/>
          </p:cNvSpPr>
          <p:nvPr/>
        </p:nvSpPr>
        <p:spPr bwMode="auto">
          <a:xfrm>
            <a:off x="0" y="4448850"/>
            <a:ext cx="3771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800" dirty="0" smtClean="0">
                <a:latin typeface="Times New Roman" pitchFamily="18" charset="0"/>
              </a:rPr>
              <a:t>Reinforcement of </a:t>
            </a:r>
            <a:r>
              <a:rPr lang="en-US" altLang="en-US" sz="1800" dirty="0" err="1" smtClean="0">
                <a:latin typeface="Times New Roman" pitchFamily="18" charset="0"/>
              </a:rPr>
              <a:t>precip</a:t>
            </a:r>
            <a:r>
              <a:rPr lang="en-US" altLang="en-US" sz="1800" dirty="0" smtClean="0">
                <a:latin typeface="Times New Roman" pitchFamily="18" charset="0"/>
              </a:rPr>
              <a:t> forecast over the next seven days.  Expected rain in CA, amounts not enough in any way to offset the accrued deficits here, as the rainy season is slowly fading away!  Similar arguments around the four states corner region.</a:t>
            </a:r>
            <a:endParaRPr lang="en-US" altLang="en-US" sz="1800" dirty="0">
              <a:latin typeface="Times New Roman" pitchFamily="18" charset="0"/>
            </a:endParaRPr>
          </a:p>
        </p:txBody>
      </p:sp>
      <p:sp>
        <p:nvSpPr>
          <p:cNvPr id="2" name="Rectangle 1"/>
          <p:cNvSpPr/>
          <p:nvPr/>
        </p:nvSpPr>
        <p:spPr>
          <a:xfrm>
            <a:off x="533398" y="474266"/>
            <a:ext cx="1943102" cy="6687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1659666"/>
            <a:ext cx="1366548" cy="550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www.wpc.ncep.noaa.gov/qpf/p168i.gif?15208758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199"/>
            <a:ext cx="4648200" cy="34830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wpc.ncep.noaa.gov/qpf/p168i.gif?1520950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800601" cy="35972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fs_namer_384_precip_pto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937162"/>
            <a:ext cx="4922982" cy="3692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muthuvel.chelliah\Desktop\Drought-temporary\spi6.ensemble.L1-3.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471"/>
          <a:stretch/>
        </p:blipFill>
        <p:spPr bwMode="auto">
          <a:xfrm>
            <a:off x="2524126" y="476250"/>
            <a:ext cx="2214130" cy="6076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58200" y="6534150"/>
            <a:ext cx="685800" cy="247650"/>
          </a:xfrm>
        </p:spPr>
        <p:txBody>
          <a:bodyPr/>
          <a:lstStyle/>
          <a:p>
            <a:pPr>
              <a:defRPr/>
            </a:pPr>
            <a:fld id="{AE0D35B7-164B-4BDA-8435-F6440E98459E}" type="slidenum">
              <a:rPr lang="en-US" altLang="en-US" smtClean="0"/>
              <a:pPr>
                <a:defRPr/>
              </a:pPr>
              <a:t>26</a:t>
            </a:fld>
            <a:endParaRPr lang="en-US" altLang="en-US" dirty="0"/>
          </a:p>
        </p:txBody>
      </p:sp>
      <p:sp>
        <p:nvSpPr>
          <p:cNvPr id="6" name="Rectangle 2"/>
          <p:cNvSpPr txBox="1">
            <a:spLocks noChangeArrowheads="1"/>
          </p:cNvSpPr>
          <p:nvPr/>
        </p:nvSpPr>
        <p:spPr bwMode="auto">
          <a:xfrm>
            <a:off x="4953000" y="533400"/>
            <a:ext cx="4038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dirty="0" smtClean="0">
                <a:solidFill>
                  <a:srgbClr val="0033CC"/>
                </a:solidFill>
              </a:rPr>
              <a:t>SPI3, SPI6</a:t>
            </a:r>
          </a:p>
          <a:p>
            <a:pPr algn="ctr" eaLnBrk="1" hangingPunct="1">
              <a:spcBef>
                <a:spcPct val="0"/>
              </a:spcBef>
              <a:buFontTx/>
              <a:buNone/>
            </a:pPr>
            <a:r>
              <a:rPr lang="en-US" altLang="en-US" sz="2000" dirty="0" smtClean="0">
                <a:solidFill>
                  <a:srgbClr val="0033CC"/>
                </a:solidFill>
              </a:rPr>
              <a:t>&amp; SPI12</a:t>
            </a:r>
          </a:p>
          <a:p>
            <a:pPr algn="ctr" eaLnBrk="1" hangingPunct="1">
              <a:spcBef>
                <a:spcPct val="0"/>
              </a:spcBef>
              <a:buFontTx/>
              <a:buNone/>
            </a:pPr>
            <a:r>
              <a:rPr lang="en-US" altLang="en-US" sz="1600" b="1" dirty="0" smtClean="0">
                <a:solidFill>
                  <a:srgbClr val="0033CC"/>
                </a:solidFill>
              </a:rPr>
              <a:t>Forecasts </a:t>
            </a:r>
            <a:r>
              <a:rPr lang="en-US" altLang="en-US" sz="1600" b="1" dirty="0">
                <a:solidFill>
                  <a:srgbClr val="0033CC"/>
                </a:solidFill>
              </a:rPr>
              <a:t>from 6NMME Models</a:t>
            </a:r>
          </a:p>
          <a:p>
            <a:pPr algn="ctr" eaLnBrk="1" hangingPunct="1">
              <a:spcBef>
                <a:spcPct val="0"/>
              </a:spcBef>
              <a:buFontTx/>
              <a:buNone/>
            </a:pPr>
            <a:r>
              <a:rPr lang="en-US" altLang="en-US" sz="1600" dirty="0">
                <a:solidFill>
                  <a:srgbClr val="0033CC"/>
                </a:solidFill>
              </a:rPr>
              <a:t>(uses obs. P up to past </a:t>
            </a:r>
            <a:r>
              <a:rPr lang="en-US" altLang="en-US" sz="1600" dirty="0" smtClean="0">
                <a:solidFill>
                  <a:srgbClr val="0033CC"/>
                </a:solidFill>
              </a:rPr>
              <a:t>month, </a:t>
            </a:r>
            <a:r>
              <a:rPr lang="en-US" altLang="en-US" sz="1600" dirty="0">
                <a:solidFill>
                  <a:srgbClr val="0033CC"/>
                </a:solidFill>
              </a:rPr>
              <a:t>and forecast months’ P from NMME models</a:t>
            </a:r>
            <a:r>
              <a:rPr lang="en-US" altLang="en-US" sz="1600" dirty="0" smtClean="0">
                <a:solidFill>
                  <a:srgbClr val="0033CC"/>
                </a:solidFill>
              </a:rPr>
              <a:t>)</a:t>
            </a:r>
            <a:endParaRPr lang="en-US" altLang="en-US" sz="4400" dirty="0">
              <a:solidFill>
                <a:srgbClr val="0033CC"/>
              </a:solidFill>
            </a:endParaRPr>
          </a:p>
        </p:txBody>
      </p:sp>
      <p:sp>
        <p:nvSpPr>
          <p:cNvPr id="7" name="TextBox 6"/>
          <p:cNvSpPr txBox="1">
            <a:spLocks noChangeArrowheads="1"/>
          </p:cNvSpPr>
          <p:nvPr/>
        </p:nvSpPr>
        <p:spPr bwMode="auto">
          <a:xfrm>
            <a:off x="4953000" y="2590800"/>
            <a:ext cx="3810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600" dirty="0" smtClean="0">
                <a:latin typeface="Times New Roman" pitchFamily="18" charset="0"/>
                <a:sym typeface="Wingdings" pitchFamily="2" charset="2"/>
              </a:rPr>
              <a:t>In the past these NMME models and their forecasts always did not extend/intensify the Northern plains drought, and ended it repeatedly prematurely!! </a:t>
            </a:r>
          </a:p>
          <a:p>
            <a:pPr eaLnBrk="1" hangingPunct="1">
              <a:spcBef>
                <a:spcPct val="0"/>
              </a:spcBef>
            </a:pPr>
            <a:endParaRPr lang="en-US" altLang="en-US" sz="1600" dirty="0" smtClean="0">
              <a:latin typeface="Times New Roman" pitchFamily="18" charset="0"/>
              <a:sym typeface="Wingdings" pitchFamily="2" charset="2"/>
            </a:endParaRPr>
          </a:p>
          <a:p>
            <a:pPr marL="0" indent="0" eaLnBrk="1" hangingPunct="1">
              <a:spcBef>
                <a:spcPct val="0"/>
              </a:spcBef>
              <a:buNone/>
            </a:pPr>
            <a:r>
              <a:rPr lang="en-US" altLang="en-US" sz="1600" dirty="0" smtClean="0">
                <a:latin typeface="Times New Roman" pitchFamily="18" charset="0"/>
                <a:sym typeface="Wingdings" pitchFamily="2" charset="2"/>
              </a:rPr>
              <a:t>The goodness and skill of these SPI’s forecasts depend directly on these models’ skill in predicting </a:t>
            </a:r>
            <a:r>
              <a:rPr lang="en-US" altLang="en-US" sz="1600" dirty="0" err="1" smtClean="0">
                <a:latin typeface="Times New Roman" pitchFamily="18" charset="0"/>
                <a:sym typeface="Wingdings" pitchFamily="2" charset="2"/>
              </a:rPr>
              <a:t>precip</a:t>
            </a:r>
            <a:r>
              <a:rPr lang="en-US" altLang="en-US" sz="1600" dirty="0" smtClean="0">
                <a:latin typeface="Times New Roman" pitchFamily="18" charset="0"/>
                <a:sym typeface="Wingdings" pitchFamily="2" charset="2"/>
              </a:rPr>
              <a:t>!!!</a:t>
            </a:r>
          </a:p>
          <a:p>
            <a:pPr marL="0" indent="0" eaLnBrk="1" hangingPunct="1">
              <a:spcBef>
                <a:spcPct val="0"/>
              </a:spcBef>
              <a:buNone/>
            </a:pPr>
            <a:endParaRPr lang="en-US" altLang="en-US" sz="1600" dirty="0">
              <a:latin typeface="Times New Roman" pitchFamily="18" charset="0"/>
              <a:sym typeface="Wingdings" pitchFamily="2" charset="2"/>
            </a:endParaRPr>
          </a:p>
          <a:p>
            <a:pPr marL="0" indent="0" eaLnBrk="1" hangingPunct="1">
              <a:spcBef>
                <a:spcPct val="0"/>
              </a:spcBef>
              <a:buNone/>
            </a:pPr>
            <a:r>
              <a:rPr lang="en-US" altLang="en-US" sz="1600" dirty="0" smtClean="0">
                <a:latin typeface="Times New Roman" pitchFamily="18" charset="0"/>
                <a:sym typeface="Wingdings" pitchFamily="2" charset="2"/>
              </a:rPr>
              <a:t>The NMME models indicate that by May </a:t>
            </a:r>
            <a:r>
              <a:rPr lang="en-US" altLang="en-US" sz="1600" dirty="0">
                <a:latin typeface="Times New Roman" pitchFamily="18" charset="0"/>
                <a:sym typeface="Wingdings" pitchFamily="2" charset="2"/>
              </a:rPr>
              <a:t>m</a:t>
            </a:r>
            <a:r>
              <a:rPr lang="en-US" altLang="en-US" sz="1600" dirty="0" smtClean="0">
                <a:latin typeface="Times New Roman" pitchFamily="18" charset="0"/>
                <a:sym typeface="Wingdings" pitchFamily="2" charset="2"/>
              </a:rPr>
              <a:t>uch of the short term deficit (SPI3) may have eased and gone, while the longer term rainfall deficits/drought will continue to stay!  But the spread suggests there is great uncertainty in these.  </a:t>
            </a:r>
          </a:p>
        </p:txBody>
      </p:sp>
      <p:sp>
        <p:nvSpPr>
          <p:cNvPr id="9" name="Rectangle 8"/>
          <p:cNvSpPr/>
          <p:nvPr/>
        </p:nvSpPr>
        <p:spPr>
          <a:xfrm>
            <a:off x="2819400" y="533400"/>
            <a:ext cx="633507" cy="369332"/>
          </a:xfrm>
          <a:prstGeom prst="rect">
            <a:avLst/>
          </a:prstGeom>
        </p:spPr>
        <p:txBody>
          <a:bodyPr wrap="none">
            <a:spAutoFit/>
          </a:bodyPr>
          <a:lstStyle/>
          <a:p>
            <a:r>
              <a:rPr lang="en-US" altLang="en-US" dirty="0" smtClean="0">
                <a:solidFill>
                  <a:srgbClr val="0033CC"/>
                </a:solidFill>
              </a:rPr>
              <a:t>SPI6</a:t>
            </a:r>
            <a:endParaRPr lang="en-US" dirty="0"/>
          </a:p>
        </p:txBody>
      </p:sp>
      <p:pic>
        <p:nvPicPr>
          <p:cNvPr id="1028" name="Picture 4" descr="C:\Users\muthuvel.chelliah\Desktop\Drought-temporary\spi3.ensemble.L1-3.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30018" y="476250"/>
            <a:ext cx="2281237" cy="6076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28600" y="545068"/>
            <a:ext cx="633507" cy="369332"/>
          </a:xfrm>
          <a:prstGeom prst="rect">
            <a:avLst/>
          </a:prstGeom>
        </p:spPr>
        <p:txBody>
          <a:bodyPr wrap="none">
            <a:spAutoFit/>
          </a:bodyPr>
          <a:lstStyle/>
          <a:p>
            <a:r>
              <a:rPr lang="en-US" altLang="en-US" dirty="0">
                <a:solidFill>
                  <a:srgbClr val="0033CC"/>
                </a:solidFill>
              </a:rPr>
              <a:t>SPI3</a:t>
            </a:r>
            <a:endParaRPr lang="en-US" dirty="0"/>
          </a:p>
        </p:txBody>
      </p:sp>
    </p:spTree>
    <p:extLst>
      <p:ext uri="{BB962C8B-B14F-4D97-AF65-F5344CB8AC3E}">
        <p14:creationId xmlns:p14="http://schemas.microsoft.com/office/powerpoint/2010/main" val="881659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077"/>
            <a:ext cx="8153400" cy="586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63DD565-F21E-4232-94DA-E1AE99298D7E}" type="slidenum">
              <a:rPr lang="en-US" altLang="en-US" sz="1400" smtClean="0"/>
              <a:pPr eaLnBrk="1" hangingPunct="1">
                <a:spcBef>
                  <a:spcPct val="0"/>
                </a:spcBef>
                <a:buFontTx/>
                <a:buNone/>
              </a:pPr>
              <a:t>27</a:t>
            </a:fld>
            <a:endParaRPr lang="en-US" altLang="en-US" sz="1400" dirty="0" smtClean="0"/>
          </a:p>
        </p:txBody>
      </p:sp>
      <p:sp>
        <p:nvSpPr>
          <p:cNvPr id="26628" name="Rectangle 3"/>
          <p:cNvSpPr>
            <a:spLocks noChangeArrowheads="1"/>
          </p:cNvSpPr>
          <p:nvPr/>
        </p:nvSpPr>
        <p:spPr bwMode="auto">
          <a:xfrm>
            <a:off x="228600" y="0"/>
            <a:ext cx="8915400" cy="1046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400" dirty="0">
                <a:solidFill>
                  <a:srgbClr val="7FB444"/>
                </a:solidFill>
                <a:latin typeface="Times New Roman" pitchFamily="18" charset="0"/>
              </a:rPr>
              <a:t>N</a:t>
            </a:r>
            <a:r>
              <a:rPr lang="en-US" altLang="en-US" sz="1400" dirty="0">
                <a:solidFill>
                  <a:srgbClr val="000000"/>
                </a:solidFill>
                <a:latin typeface="Times New Roman" pitchFamily="18" charset="0"/>
              </a:rPr>
              <a:t>LDAS </a:t>
            </a:r>
            <a:r>
              <a:rPr lang="en-US" altLang="en-US" sz="1400" dirty="0">
                <a:solidFill>
                  <a:srgbClr val="7FB444"/>
                </a:solidFill>
                <a:latin typeface="Times New Roman" pitchFamily="18" charset="0"/>
              </a:rPr>
              <a:t>D</a:t>
            </a:r>
            <a:r>
              <a:rPr lang="en-US" altLang="en-US" sz="1400" dirty="0">
                <a:solidFill>
                  <a:srgbClr val="000000"/>
                </a:solidFill>
                <a:latin typeface="Times New Roman" pitchFamily="18" charset="0"/>
              </a:rPr>
              <a:t>rought </a:t>
            </a:r>
            <a:r>
              <a:rPr lang="en-US" altLang="en-US" sz="1400" dirty="0">
                <a:solidFill>
                  <a:srgbClr val="7FB444"/>
                </a:solidFill>
                <a:latin typeface="Times New Roman" pitchFamily="18" charset="0"/>
              </a:rPr>
              <a:t>F</a:t>
            </a:r>
            <a:r>
              <a:rPr lang="en-US" altLang="en-US" sz="1400" dirty="0">
                <a:solidFill>
                  <a:srgbClr val="000000"/>
                </a:solidFill>
                <a:latin typeface="Times New Roman" pitchFamily="18" charset="0"/>
              </a:rPr>
              <a:t>orecast </a:t>
            </a:r>
            <a:r>
              <a:rPr lang="en-US" altLang="en-US" sz="1400" dirty="0">
                <a:solidFill>
                  <a:srgbClr val="7FB444"/>
                </a:solidFill>
                <a:latin typeface="Times New Roman" pitchFamily="18" charset="0"/>
              </a:rPr>
              <a:t>A</a:t>
            </a:r>
            <a:r>
              <a:rPr lang="en-US" altLang="en-US" sz="1400" dirty="0">
                <a:solidFill>
                  <a:srgbClr val="000000"/>
                </a:solidFill>
                <a:latin typeface="Times New Roman" pitchFamily="18" charset="0"/>
              </a:rPr>
              <a:t>nalysis</a:t>
            </a:r>
          </a:p>
          <a:p>
            <a:pPr>
              <a:spcBef>
                <a:spcPct val="0"/>
              </a:spcBef>
              <a:buFontTx/>
              <a:buNone/>
            </a:pPr>
            <a:r>
              <a:rPr lang="en-US" altLang="en-US" sz="1400" dirty="0">
                <a:solidFill>
                  <a:srgbClr val="FF0000"/>
                </a:solidFill>
                <a:latin typeface="Times New Roman" pitchFamily="18" charset="0"/>
              </a:rPr>
              <a:t>The system developed by Princeton University and University of Washington was transitioned to NCEP/EMC as the experimental forecast system.</a:t>
            </a:r>
            <a:endParaRPr lang="en-US" altLang="en-US" sz="600" dirty="0">
              <a:solidFill>
                <a:srgbClr val="000000"/>
              </a:solidFill>
              <a:latin typeface="Times New Roman" pitchFamily="18" charset="0"/>
            </a:endParaRPr>
          </a:p>
          <a:p>
            <a:pPr algn="ctr">
              <a:spcBef>
                <a:spcPct val="0"/>
              </a:spcBef>
              <a:buFontTx/>
              <a:buNone/>
            </a:pPr>
            <a:r>
              <a:rPr lang="en-US" altLang="en-US" sz="2000" dirty="0">
                <a:solidFill>
                  <a:srgbClr val="0101DF"/>
                </a:solidFill>
                <a:latin typeface="Times New Roman" pitchFamily="18" charset="0"/>
              </a:rPr>
              <a:t>Forecast using </a:t>
            </a:r>
            <a:r>
              <a:rPr lang="en-US" altLang="en-US" sz="2000" dirty="0" smtClean="0">
                <a:solidFill>
                  <a:srgbClr val="0101DF"/>
                </a:solidFill>
                <a:latin typeface="Times New Roman" pitchFamily="18" charset="0"/>
              </a:rPr>
              <a:t>201803 </a:t>
            </a:r>
            <a:r>
              <a:rPr lang="en-US" altLang="en-US" sz="2000" dirty="0">
                <a:solidFill>
                  <a:srgbClr val="0101DF"/>
                </a:solidFill>
                <a:latin typeface="Times New Roman" pitchFamily="18" charset="0"/>
              </a:rPr>
              <a:t>Initial Condition- Soil Moisture Percentile forecast </a:t>
            </a:r>
            <a:endParaRPr lang="en-US" altLang="en-US" sz="600" dirty="0">
              <a:solidFill>
                <a:srgbClr val="000000"/>
              </a:solidFill>
              <a:latin typeface="Times New Roman" pitchFamily="18" charset="0"/>
            </a:endParaRPr>
          </a:p>
        </p:txBody>
      </p:sp>
      <p:cxnSp>
        <p:nvCxnSpPr>
          <p:cNvPr id="3" name="Straight Arrow Connector 2"/>
          <p:cNvCxnSpPr/>
          <p:nvPr/>
        </p:nvCxnSpPr>
        <p:spPr>
          <a:xfrm>
            <a:off x="1447800" y="2133600"/>
            <a:ext cx="76200" cy="3810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9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1"/>
          <p:cNvSpPr>
            <a:spLocks noGrp="1"/>
          </p:cNvSpPr>
          <p:nvPr>
            <p:ph type="sldNum" sz="quarter" idx="12"/>
          </p:nvPr>
        </p:nvSpPr>
        <p:spPr>
          <a:xfrm>
            <a:off x="6553200" y="63246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2C4035D-9F99-458E-AF84-329270F2B5D1}" type="slidenum">
              <a:rPr lang="en-US" altLang="en-US" sz="1400" smtClean="0"/>
              <a:pPr eaLnBrk="1" hangingPunct="1">
                <a:spcBef>
                  <a:spcPct val="0"/>
                </a:spcBef>
                <a:buFontTx/>
                <a:buNone/>
              </a:pPr>
              <a:t>28</a:t>
            </a:fld>
            <a:endParaRPr lang="en-US" altLang="en-US" sz="1400" smtClean="0"/>
          </a:p>
        </p:txBody>
      </p:sp>
      <p:sp>
        <p:nvSpPr>
          <p:cNvPr id="27652" name="TextBox 2"/>
          <p:cNvSpPr txBox="1">
            <a:spLocks noChangeArrowheads="1"/>
          </p:cNvSpPr>
          <p:nvPr/>
        </p:nvSpPr>
        <p:spPr bwMode="auto">
          <a:xfrm>
            <a:off x="76200" y="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Hydrological Monitoring and Seasonal Forecasting @ MSU (Michigan State </a:t>
            </a:r>
            <a:r>
              <a:rPr lang="en-US" altLang="en-US" sz="1800" b="1" dirty="0" smtClean="0">
                <a:latin typeface="Times New Roman" pitchFamily="18" charset="0"/>
              </a:rPr>
              <a:t>University ) NLDAS model</a:t>
            </a:r>
            <a:endParaRPr lang="en-US" altLang="en-US" sz="1800" dirty="0">
              <a:latin typeface="Times New Roman" pitchFamily="18" charset="0"/>
            </a:endParaRPr>
          </a:p>
        </p:txBody>
      </p:sp>
      <p:sp>
        <p:nvSpPr>
          <p:cNvPr id="27653" name="TextBox 3"/>
          <p:cNvSpPr txBox="1">
            <a:spLocks noChangeArrowheads="1"/>
          </p:cNvSpPr>
          <p:nvPr/>
        </p:nvSpPr>
        <p:spPr bwMode="auto">
          <a:xfrm>
            <a:off x="6953250" y="1009650"/>
            <a:ext cx="219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Monthly Soil Moisture Percentile Prediction issued on </a:t>
            </a:r>
            <a:r>
              <a:rPr lang="en-US" altLang="en-US" sz="1800" b="1" dirty="0" smtClean="0">
                <a:latin typeface="Times New Roman" pitchFamily="18" charset="0"/>
              </a:rPr>
              <a:t>201803</a:t>
            </a:r>
            <a:endParaRPr lang="en-US" altLang="en-US" sz="1800" b="1" dirty="0">
              <a:latin typeface="Times New Roman" pitchFamily="18" charset="0"/>
            </a:endParaRPr>
          </a:p>
        </p:txBody>
      </p:sp>
      <p:sp>
        <p:nvSpPr>
          <p:cNvPr id="27654" name="TextBox 9"/>
          <p:cNvSpPr txBox="1">
            <a:spLocks noChangeArrowheads="1"/>
          </p:cNvSpPr>
          <p:nvPr/>
        </p:nvSpPr>
        <p:spPr bwMode="auto">
          <a:xfrm>
            <a:off x="7015163" y="2438400"/>
            <a:ext cx="1762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The inter quartile range suggest </a:t>
            </a:r>
            <a:r>
              <a:rPr lang="en-US" altLang="en-US" sz="1800" u="sng" dirty="0">
                <a:latin typeface="Times New Roman" pitchFamily="18" charset="0"/>
              </a:rPr>
              <a:t>greater uncertainty </a:t>
            </a:r>
            <a:r>
              <a:rPr lang="en-US" altLang="en-US" sz="1800" dirty="0">
                <a:latin typeface="Times New Roman" pitchFamily="18" charset="0"/>
              </a:rPr>
              <a:t>about the forecast in these </a:t>
            </a:r>
            <a:r>
              <a:rPr lang="en-US" altLang="en-US" sz="1800" u="sng" dirty="0">
                <a:latin typeface="Times New Roman" pitchFamily="18" charset="0"/>
              </a:rPr>
              <a:t>shaded</a:t>
            </a:r>
            <a:r>
              <a:rPr lang="en-US" altLang="en-US" sz="1800" dirty="0">
                <a:latin typeface="Times New Roman" pitchFamily="18" charset="0"/>
              </a:rPr>
              <a:t> regions.</a:t>
            </a:r>
          </a:p>
        </p:txBody>
      </p:sp>
      <p:cxnSp>
        <p:nvCxnSpPr>
          <p:cNvPr id="5" name="Straight Arrow Connector 4"/>
          <p:cNvCxnSpPr/>
          <p:nvPr/>
        </p:nvCxnSpPr>
        <p:spPr>
          <a:xfrm>
            <a:off x="3276600" y="1447800"/>
            <a:ext cx="76200" cy="3657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200" y="621268"/>
            <a:ext cx="6400800" cy="369332"/>
          </a:xfrm>
          <a:prstGeom prst="rect">
            <a:avLst/>
          </a:prstGeom>
        </p:spPr>
        <p:txBody>
          <a:bodyPr wrap="square">
            <a:spAutoFit/>
          </a:bodyPr>
          <a:lstStyle/>
          <a:p>
            <a:r>
              <a:rPr lang="en-US" dirty="0"/>
              <a:t>http://drought.geo.msu.edu/research/forecast/smi.monthly.php</a:t>
            </a:r>
          </a:p>
        </p:txBody>
      </p:sp>
      <p:cxnSp>
        <p:nvCxnSpPr>
          <p:cNvPr id="12" name="Straight Arrow Connector 11"/>
          <p:cNvCxnSpPr/>
          <p:nvPr/>
        </p:nvCxnSpPr>
        <p:spPr>
          <a:xfrm>
            <a:off x="3657600" y="1919287"/>
            <a:ext cx="0" cy="3429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257800" y="5715000"/>
            <a:ext cx="609600" cy="3048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429000" y="2209800"/>
            <a:ext cx="76200" cy="34056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43338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85850"/>
            <a:ext cx="80962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2"/>
          </p:nvPr>
        </p:nvSpPr>
        <p:spPr>
          <a:xfrm>
            <a:off x="8686800" y="6550025"/>
            <a:ext cx="4572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FE99104-E9CA-448A-9438-257E986D4F07}" type="slidenum">
              <a:rPr lang="en-US" altLang="en-US" sz="1400" smtClean="0"/>
              <a:pPr eaLnBrk="1" hangingPunct="1">
                <a:spcBef>
                  <a:spcPct val="0"/>
                </a:spcBef>
                <a:buFontTx/>
                <a:buNone/>
              </a:pPr>
              <a:t>29</a:t>
            </a:fld>
            <a:endParaRPr lang="en-US" altLang="en-US" sz="1400" smtClean="0"/>
          </a:p>
        </p:txBody>
      </p:sp>
      <p:sp>
        <p:nvSpPr>
          <p:cNvPr id="28675" name="TextBox 2"/>
          <p:cNvSpPr txBox="1">
            <a:spLocks noChangeArrowheads="1"/>
          </p:cNvSpPr>
          <p:nvPr/>
        </p:nvSpPr>
        <p:spPr bwMode="auto">
          <a:xfrm>
            <a:off x="4240213" y="76200"/>
            <a:ext cx="4903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latin typeface="Times New Roman" pitchFamily="18" charset="0"/>
              </a:rPr>
              <a:t>NASA </a:t>
            </a:r>
            <a:r>
              <a:rPr lang="en-US" altLang="en-US" sz="1800" b="1" dirty="0" smtClean="0">
                <a:latin typeface="Times New Roman" pitchFamily="18" charset="0"/>
              </a:rPr>
              <a:t>GEOS5(Still 5?) </a:t>
            </a:r>
            <a:r>
              <a:rPr lang="en-US" altLang="en-US" sz="1800" b="1" dirty="0">
                <a:latin typeface="Times New Roman" pitchFamily="18" charset="0"/>
              </a:rPr>
              <a:t>Forecasts  </a:t>
            </a:r>
          </a:p>
        </p:txBody>
      </p:sp>
      <p:sp>
        <p:nvSpPr>
          <p:cNvPr id="28676" name="TextBox 3"/>
          <p:cNvSpPr txBox="1">
            <a:spLocks noChangeArrowheads="1"/>
          </p:cNvSpPr>
          <p:nvPr/>
        </p:nvSpPr>
        <p:spPr bwMode="auto">
          <a:xfrm>
            <a:off x="4254500" y="609600"/>
            <a:ext cx="121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err="1" smtClean="0">
                <a:latin typeface="Times New Roman" pitchFamily="18" charset="0"/>
              </a:rPr>
              <a:t>Precip</a:t>
            </a:r>
            <a:r>
              <a:rPr lang="en-US" altLang="en-US" sz="1800" dirty="0" smtClean="0">
                <a:latin typeface="Times New Roman" pitchFamily="18" charset="0"/>
              </a:rPr>
              <a:t> </a:t>
            </a:r>
            <a:r>
              <a:rPr lang="en-US" altLang="en-US" sz="1800" dirty="0" err="1" smtClean="0">
                <a:latin typeface="Times New Roman" pitchFamily="18" charset="0"/>
              </a:rPr>
              <a:t>Fcst</a:t>
            </a:r>
            <a:endParaRPr lang="en-US" altLang="en-US" sz="1800" dirty="0">
              <a:latin typeface="Times New Roman" pitchFamily="18" charset="0"/>
            </a:endParaRPr>
          </a:p>
        </p:txBody>
      </p:sp>
      <p:sp>
        <p:nvSpPr>
          <p:cNvPr id="28677" name="TextBox 4"/>
          <p:cNvSpPr txBox="1">
            <a:spLocks noChangeArrowheads="1"/>
          </p:cNvSpPr>
          <p:nvPr/>
        </p:nvSpPr>
        <p:spPr bwMode="auto">
          <a:xfrm>
            <a:off x="5638800" y="2828925"/>
            <a:ext cx="2895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Soil Moisture </a:t>
            </a:r>
            <a:r>
              <a:rPr lang="en-US" altLang="en-US" sz="1800" dirty="0" err="1" smtClean="0">
                <a:latin typeface="Times New Roman" pitchFamily="18" charset="0"/>
              </a:rPr>
              <a:t>Fcst</a:t>
            </a:r>
            <a:r>
              <a:rPr lang="en-US" altLang="en-US" sz="1800" dirty="0" smtClean="0">
                <a:latin typeface="Times New Roman" pitchFamily="18" charset="0"/>
              </a:rPr>
              <a:t> Percentile </a:t>
            </a:r>
            <a:endParaRPr lang="en-US" altLang="en-US" sz="1800" dirty="0">
              <a:latin typeface="Times New Roman" pitchFamily="18" charset="0"/>
            </a:endParaRPr>
          </a:p>
        </p:txBody>
      </p:sp>
      <p:sp>
        <p:nvSpPr>
          <p:cNvPr id="2" name="Oval 1"/>
          <p:cNvSpPr/>
          <p:nvPr/>
        </p:nvSpPr>
        <p:spPr>
          <a:xfrm>
            <a:off x="2695575" y="1600200"/>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733675" y="3233738"/>
            <a:ext cx="3524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695575" y="4848225"/>
            <a:ext cx="3905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811338" y="3962400"/>
            <a:ext cx="474662"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4965700" y="4648200"/>
            <a:ext cx="6731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V="1">
            <a:off x="2590800" y="2514600"/>
            <a:ext cx="609600" cy="909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1600200"/>
            <a:ext cx="304800" cy="17954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473902" y="3505200"/>
            <a:ext cx="116898" cy="204073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1000" y="446088"/>
            <a:ext cx="381000" cy="925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76800" y="1186656"/>
            <a:ext cx="4214636" cy="923330"/>
          </a:xfrm>
          <a:prstGeom prst="rect">
            <a:avLst/>
          </a:prstGeom>
          <a:noFill/>
        </p:spPr>
        <p:txBody>
          <a:bodyPr wrap="square" rtlCol="0">
            <a:spAutoFit/>
          </a:bodyPr>
          <a:lstStyle/>
          <a:p>
            <a:r>
              <a:rPr lang="en-US" u="sng" dirty="0" smtClean="0"/>
              <a:t>New </a:t>
            </a:r>
            <a:r>
              <a:rPr lang="en-US" u="sng" dirty="0" err="1" smtClean="0"/>
              <a:t>Fcst</a:t>
            </a:r>
            <a:r>
              <a:rPr lang="en-US" u="sng" dirty="0" smtClean="0"/>
              <a:t>  System this month from NASA..</a:t>
            </a:r>
          </a:p>
          <a:p>
            <a:r>
              <a:rPr lang="en-US" u="sng" dirty="0" smtClean="0"/>
              <a:t>Will keep watching this…</a:t>
            </a:r>
          </a:p>
          <a:p>
            <a:r>
              <a:rPr lang="en-US" u="sng" dirty="0" smtClean="0"/>
              <a:t>The soil moisture (%) maps are too patchy!</a:t>
            </a:r>
            <a:endParaRPr lang="en-US" u="sng" dirty="0"/>
          </a:p>
        </p:txBody>
      </p:sp>
      <p:cxnSp>
        <p:nvCxnSpPr>
          <p:cNvPr id="8" name="Elbow Connector 7"/>
          <p:cNvCxnSpPr/>
          <p:nvPr/>
        </p:nvCxnSpPr>
        <p:spPr>
          <a:xfrm rot="10800000" flipV="1">
            <a:off x="4495800" y="1648321"/>
            <a:ext cx="368300" cy="1171078"/>
          </a:xfrm>
          <a:prstGeom prst="bentConnector2">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6019800"/>
            <a:ext cx="4093465" cy="830997"/>
          </a:xfrm>
          <a:prstGeom prst="rect">
            <a:avLst/>
          </a:prstGeom>
          <a:noFill/>
        </p:spPr>
        <p:txBody>
          <a:bodyPr wrap="square" rtlCol="0">
            <a:spAutoFit/>
          </a:bodyPr>
          <a:lstStyle/>
          <a:p>
            <a:r>
              <a:rPr lang="en-US" sz="1600" dirty="0" smtClean="0"/>
              <a:t>Less rain in CA is </a:t>
            </a:r>
            <a:r>
              <a:rPr lang="en-US" sz="1600" dirty="0" err="1" smtClean="0"/>
              <a:t>fcst</a:t>
            </a:r>
            <a:r>
              <a:rPr lang="en-US" sz="1600" dirty="0" smtClean="0"/>
              <a:t> in Feb (happened)</a:t>
            </a:r>
          </a:p>
          <a:p>
            <a:r>
              <a:rPr lang="en-US" sz="1600" dirty="0" smtClean="0"/>
              <a:t>More rain in CA is </a:t>
            </a:r>
            <a:r>
              <a:rPr lang="en-US" sz="1600" dirty="0" err="1" smtClean="0"/>
              <a:t>fcst</a:t>
            </a:r>
            <a:r>
              <a:rPr lang="en-US" sz="1600" dirty="0" smtClean="0"/>
              <a:t> in March (happening)</a:t>
            </a:r>
          </a:p>
          <a:p>
            <a:r>
              <a:rPr lang="en-US" sz="1600" dirty="0" smtClean="0"/>
              <a:t>Near normal rain in CA is </a:t>
            </a:r>
            <a:r>
              <a:rPr lang="en-US" sz="1600" dirty="0" err="1" smtClean="0"/>
              <a:t>fcst</a:t>
            </a:r>
            <a:r>
              <a:rPr lang="en-US" sz="1600" dirty="0" smtClean="0"/>
              <a:t> in April! </a:t>
            </a:r>
            <a:endParaRPr lang="en-US" sz="1600" dirty="0"/>
          </a:p>
        </p:txBody>
      </p:sp>
      <p:cxnSp>
        <p:nvCxnSpPr>
          <p:cNvPr id="14" name="Elbow Connector 13"/>
          <p:cNvCxnSpPr/>
          <p:nvPr/>
        </p:nvCxnSpPr>
        <p:spPr>
          <a:xfrm rot="10800000" flipH="1">
            <a:off x="304799" y="3216708"/>
            <a:ext cx="304800" cy="3187988"/>
          </a:xfrm>
          <a:prstGeom prst="bentConnector4">
            <a:avLst>
              <a:gd name="adj1" fmla="val -75000"/>
              <a:gd name="adj2" fmla="val 8442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2209800" y="3505200"/>
            <a:ext cx="4953000" cy="2286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266" name="Picture 2" descr="C:\Users\muthuvel.chelliah\Downloads\GEOS5_2018feb25_S2S-2_1_Panom_con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22064" cy="5943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182" y="3233738"/>
            <a:ext cx="4785818" cy="337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065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0"/>
            <a:ext cx="8229600" cy="533400"/>
          </a:xfrm>
        </p:spPr>
        <p:txBody>
          <a:bodyPr/>
          <a:lstStyle/>
          <a:p>
            <a:r>
              <a:rPr lang="en-US" altLang="en-US" sz="3200" dirty="0" smtClean="0"/>
              <a:t>(</a:t>
            </a:r>
            <a:r>
              <a:rPr lang="en-US" altLang="en-US" sz="3200" dirty="0" err="1" smtClean="0"/>
              <a:t>Prev</a:t>
            </a:r>
            <a:r>
              <a:rPr lang="en-US" altLang="en-US" sz="3200" dirty="0" smtClean="0"/>
              <a:t>) Seasonal/Monthly Drought outlooks</a:t>
            </a:r>
          </a:p>
        </p:txBody>
      </p:sp>
      <p:sp>
        <p:nvSpPr>
          <p:cNvPr id="4099" name="Slide Number Placeholder 3"/>
          <p:cNvSpPr>
            <a:spLocks noGrp="1"/>
          </p:cNvSpPr>
          <p:nvPr>
            <p:ph type="sldNum" sz="quarter" idx="12"/>
          </p:nvPr>
        </p:nvSpPr>
        <p:spPr>
          <a:xfrm>
            <a:off x="8821738" y="6534150"/>
            <a:ext cx="32226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A769D63-4577-4144-9136-6021AF00BF6F}" type="slidenum">
              <a:rPr lang="en-US" altLang="en-US" sz="1400" smtClean="0"/>
              <a:pPr eaLnBrk="1" hangingPunct="1">
                <a:spcBef>
                  <a:spcPct val="0"/>
                </a:spcBef>
                <a:buFontTx/>
                <a:buNone/>
              </a:pPr>
              <a:t>3</a:t>
            </a:fld>
            <a:endParaRPr lang="en-US" altLang="en-US" sz="1400" dirty="0" smtClean="0"/>
          </a:p>
        </p:txBody>
      </p:sp>
      <p:sp>
        <p:nvSpPr>
          <p:cNvPr id="4100" name="TextBox 2"/>
          <p:cNvSpPr txBox="1">
            <a:spLocks noChangeArrowheads="1"/>
          </p:cNvSpPr>
          <p:nvPr/>
        </p:nvSpPr>
        <p:spPr bwMode="auto">
          <a:xfrm>
            <a:off x="4419600" y="990600"/>
            <a:ext cx="211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Seasonal O</a:t>
            </a:r>
            <a:r>
              <a:rPr lang="en-US" altLang="en-US" sz="1800" dirty="0" smtClean="0">
                <a:latin typeface="Times New Roman" pitchFamily="18" charset="0"/>
              </a:rPr>
              <a:t>utlook (Mid Feb 2018 -   May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02/15/18</a:t>
            </a:r>
            <a:endParaRPr lang="en-US" altLang="en-US" sz="1800" dirty="0">
              <a:latin typeface="Times New Roman" pitchFamily="18" charset="0"/>
            </a:endParaRPr>
          </a:p>
        </p:txBody>
      </p:sp>
      <p:sp>
        <p:nvSpPr>
          <p:cNvPr id="4101" name="TextBox 9"/>
          <p:cNvSpPr txBox="1">
            <a:spLocks noChangeArrowheads="1"/>
          </p:cNvSpPr>
          <p:nvPr/>
        </p:nvSpPr>
        <p:spPr bwMode="auto">
          <a:xfrm>
            <a:off x="7162800" y="2133600"/>
            <a:ext cx="18986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Monthly </a:t>
            </a:r>
            <a:r>
              <a:rPr lang="en-US" altLang="en-US" sz="1800" dirty="0" smtClean="0">
                <a:latin typeface="Times New Roman" pitchFamily="18" charset="0"/>
              </a:rPr>
              <a:t>outlook</a:t>
            </a:r>
          </a:p>
          <a:p>
            <a:pPr eaLnBrk="1" hangingPunct="1">
              <a:spcBef>
                <a:spcPct val="0"/>
              </a:spcBef>
              <a:buFontTx/>
              <a:buNone/>
            </a:pPr>
            <a:r>
              <a:rPr lang="en-US" altLang="en-US" sz="1800" dirty="0" smtClean="0">
                <a:latin typeface="Times New Roman" pitchFamily="18" charset="0"/>
              </a:rPr>
              <a:t>(March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02/28/18</a:t>
            </a:r>
            <a:endParaRPr lang="en-US" altLang="en-US" sz="1800" dirty="0">
              <a:latin typeface="Times New Roman" pitchFamily="18" charset="0"/>
            </a:endParaRPr>
          </a:p>
        </p:txBody>
      </p:sp>
      <p:sp>
        <p:nvSpPr>
          <p:cNvPr id="4" name="TextBox 3"/>
          <p:cNvSpPr txBox="1"/>
          <p:nvPr/>
        </p:nvSpPr>
        <p:spPr>
          <a:xfrm>
            <a:off x="609600" y="4343400"/>
            <a:ext cx="3810000" cy="2308324"/>
          </a:xfrm>
          <a:prstGeom prst="rect">
            <a:avLst/>
          </a:prstGeom>
          <a:noFill/>
        </p:spPr>
        <p:txBody>
          <a:bodyPr wrap="square" rtlCol="0">
            <a:spAutoFit/>
          </a:bodyPr>
          <a:lstStyle/>
          <a:p>
            <a:r>
              <a:rPr lang="en-US" dirty="0" smtClean="0"/>
              <a:t>The general improvement in the drought conditions forecast last month, across the south(east of Texas) has occurred.  On the other hand, it has gotten worse in the southwest, OR, as was expected/forecast. FL, southern GA, SC is also getting dry (next slides). </a:t>
            </a:r>
            <a:endParaRPr lang="en-US" dirty="0"/>
          </a:p>
        </p:txBody>
      </p:sp>
      <p:pic>
        <p:nvPicPr>
          <p:cNvPr id="2" name="Picture 2" descr="United States Seasonal Drought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28926"/>
            <a:ext cx="4343400" cy="33562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United States Monthly Drought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4191001" cy="3238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30</a:t>
            </a:fld>
            <a:endParaRPr lang="en-US"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153400" cy="6088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 y="6172200"/>
            <a:ext cx="7315200" cy="646331"/>
          </a:xfrm>
          <a:prstGeom prst="rect">
            <a:avLst/>
          </a:prstGeom>
          <a:noFill/>
        </p:spPr>
        <p:txBody>
          <a:bodyPr wrap="square" rtlCol="0">
            <a:spAutoFit/>
          </a:bodyPr>
          <a:lstStyle/>
          <a:p>
            <a:r>
              <a:rPr lang="en-US" dirty="0" smtClean="0"/>
              <a:t>Exptl. Probability Drought Outlook  from </a:t>
            </a:r>
            <a:r>
              <a:rPr lang="en-US" dirty="0" err="1" smtClean="0"/>
              <a:t>Kingtse</a:t>
            </a:r>
            <a:r>
              <a:rPr lang="en-US" dirty="0"/>
              <a:t> </a:t>
            </a:r>
            <a:r>
              <a:rPr lang="en-US" dirty="0" smtClean="0"/>
              <a:t>Mo and Li Xu based on NMME ensemble members. </a:t>
            </a:r>
            <a:endParaRPr lang="en-US" dirty="0"/>
          </a:p>
        </p:txBody>
      </p:sp>
    </p:spTree>
    <p:extLst>
      <p:ext uri="{BB962C8B-B14F-4D97-AF65-F5344CB8AC3E}">
        <p14:creationId xmlns:p14="http://schemas.microsoft.com/office/powerpoint/2010/main" val="163237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31</a:t>
            </a:fld>
            <a:endParaRPr lang="en-US"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9338"/>
            <a:ext cx="4343400" cy="364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75878"/>
            <a:ext cx="4800599" cy="337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67201" y="228600"/>
            <a:ext cx="4876800" cy="923330"/>
          </a:xfrm>
          <a:prstGeom prst="rect">
            <a:avLst/>
          </a:prstGeom>
          <a:noFill/>
        </p:spPr>
        <p:txBody>
          <a:bodyPr wrap="square" rtlCol="0">
            <a:spAutoFit/>
          </a:bodyPr>
          <a:lstStyle/>
          <a:p>
            <a:r>
              <a:rPr lang="en-US" dirty="0" smtClean="0"/>
              <a:t>Exptl. Categorical Monthly (April)/Seasonal(AMJ) </a:t>
            </a:r>
          </a:p>
          <a:p>
            <a:r>
              <a:rPr lang="en-US" dirty="0" smtClean="0"/>
              <a:t>Drought Outlook  from </a:t>
            </a:r>
            <a:r>
              <a:rPr lang="en-US" dirty="0" err="1" smtClean="0"/>
              <a:t>Kingtse</a:t>
            </a:r>
            <a:r>
              <a:rPr lang="en-US" dirty="0"/>
              <a:t> </a:t>
            </a:r>
            <a:r>
              <a:rPr lang="en-US" dirty="0" smtClean="0"/>
              <a:t>Mo and Li Xu in the CPC drought outlook format </a:t>
            </a:r>
            <a:endParaRPr lang="en-US" dirty="0"/>
          </a:p>
        </p:txBody>
      </p:sp>
    </p:spTree>
    <p:extLst>
      <p:ext uri="{BB962C8B-B14F-4D97-AF65-F5344CB8AC3E}">
        <p14:creationId xmlns:p14="http://schemas.microsoft.com/office/powerpoint/2010/main" val="1105439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81400" y="0"/>
            <a:ext cx="2057400" cy="457200"/>
          </a:xfrm>
        </p:spPr>
        <p:txBody>
          <a:bodyPr/>
          <a:lstStyle/>
          <a:p>
            <a:pPr eaLnBrk="1" hangingPunct="1"/>
            <a:r>
              <a:rPr lang="en-US" altLang="en-US" sz="3200" dirty="0" smtClean="0"/>
              <a:t>Summary</a:t>
            </a:r>
          </a:p>
        </p:txBody>
      </p:sp>
      <p:sp>
        <p:nvSpPr>
          <p:cNvPr id="26627" name="Rectangle 3"/>
          <p:cNvSpPr>
            <a:spLocks noGrp="1" noChangeArrowheads="1"/>
          </p:cNvSpPr>
          <p:nvPr>
            <p:ph idx="1"/>
          </p:nvPr>
        </p:nvSpPr>
        <p:spPr>
          <a:xfrm>
            <a:off x="0" y="381000"/>
            <a:ext cx="9110663" cy="6477000"/>
          </a:xfrm>
        </p:spPr>
        <p:txBody>
          <a:bodyPr/>
          <a:lstStyle/>
          <a:p>
            <a:pPr marL="346075" indent="-346075" eaLnBrk="1" hangingPunct="1">
              <a:lnSpc>
                <a:spcPct val="80000"/>
              </a:lnSpc>
              <a:spcBef>
                <a:spcPts val="475"/>
              </a:spcBef>
              <a:buFontTx/>
              <a:buNone/>
              <a:defRPr/>
            </a:pPr>
            <a:r>
              <a:rPr lang="en-US" altLang="en-US" sz="1800" b="1" dirty="0" smtClean="0">
                <a:solidFill>
                  <a:srgbClr val="FF0000"/>
                </a:solidFill>
              </a:rPr>
              <a:t>Current ENSO status and forecast.</a:t>
            </a:r>
          </a:p>
          <a:p>
            <a:pPr eaLnBrk="1" hangingPunct="1">
              <a:spcBef>
                <a:spcPct val="50000"/>
              </a:spcBef>
              <a:buClrTx/>
              <a:buSzTx/>
              <a:buFont typeface="Wingdings 2" pitchFamily="18" charset="2"/>
              <a:buNone/>
            </a:pPr>
            <a:r>
              <a:rPr lang="en-US" sz="1400" u="sng" kern="1200" dirty="0" smtClean="0">
                <a:latin typeface="Trebuchet MS" panose="020B0603020202020204" pitchFamily="34" charset="0"/>
              </a:rPr>
              <a:t>La </a:t>
            </a:r>
            <a:r>
              <a:rPr lang="en-US" sz="1400" u="sng" kern="1200" dirty="0">
                <a:latin typeface="Trebuchet MS" panose="020B0603020202020204" pitchFamily="34" charset="0"/>
              </a:rPr>
              <a:t>Niña Advisory</a:t>
            </a:r>
            <a:r>
              <a:rPr lang="en-US" altLang="en-US" sz="1400" dirty="0">
                <a:latin typeface="Trebuchet MS" panose="020B0603020202020204" pitchFamily="34" charset="0"/>
                <a:cs typeface="Arial" pitchFamily="34" charset="0"/>
              </a:rPr>
              <a:t> </a:t>
            </a:r>
            <a:r>
              <a:rPr lang="en-US" altLang="en-US" sz="1400" dirty="0" smtClean="0">
                <a:latin typeface="Trebuchet MS" panose="020B0603020202020204" pitchFamily="34" charset="0"/>
                <a:cs typeface="Arial" pitchFamily="34" charset="0"/>
              </a:rPr>
              <a:t>!! </a:t>
            </a:r>
            <a:r>
              <a:rPr lang="en-US" altLang="en-US" sz="1400" dirty="0">
                <a:latin typeface="Trebuchet MS" pitchFamily="34" charset="0"/>
                <a:cs typeface="Arial" pitchFamily="34" charset="0"/>
              </a:rPr>
              <a:t>La Niña</a:t>
            </a:r>
            <a:r>
              <a:rPr lang="en-US" altLang="en-US" sz="1400" dirty="0">
                <a:latin typeface="Trebuchet MS" pitchFamily="34" charset="0"/>
              </a:rPr>
              <a:t> </a:t>
            </a:r>
            <a:r>
              <a:rPr lang="en-US" altLang="en-US" sz="1400" dirty="0">
                <a:latin typeface="Trebuchet MS" pitchFamily="34" charset="0"/>
                <a:cs typeface="Arial" pitchFamily="34" charset="0"/>
              </a:rPr>
              <a:t>conditions are present.*  </a:t>
            </a:r>
            <a:r>
              <a:rPr lang="en-US" altLang="en-US" sz="1400" dirty="0" smtClean="0">
                <a:latin typeface="Trebuchet MS" pitchFamily="34" charset="0"/>
                <a:cs typeface="Arial" pitchFamily="34" charset="0"/>
              </a:rPr>
              <a:t>Equatorial </a:t>
            </a:r>
            <a:r>
              <a:rPr lang="en-US" altLang="en-US" sz="1400" dirty="0">
                <a:latin typeface="Trebuchet MS" pitchFamily="34" charset="0"/>
                <a:cs typeface="Arial" pitchFamily="34" charset="0"/>
              </a:rPr>
              <a:t>sea surface temperatures (SSTs) are below average across the central and eastern Pacific Ocean</a:t>
            </a:r>
            <a:r>
              <a:rPr lang="en-US" altLang="en-US" sz="1400" dirty="0" smtClean="0">
                <a:latin typeface="Trebuchet MS" pitchFamily="34" charset="0"/>
                <a:cs typeface="Arial" pitchFamily="34" charset="0"/>
              </a:rPr>
              <a:t>. </a:t>
            </a:r>
            <a:r>
              <a:rPr lang="en-US" altLang="en-US" sz="1400" u="sng" dirty="0" smtClean="0">
                <a:latin typeface="Trebuchet MS" pitchFamily="34" charset="0"/>
              </a:rPr>
              <a:t>A </a:t>
            </a:r>
            <a:r>
              <a:rPr lang="en-US" altLang="en-US" sz="1400" u="sng" dirty="0">
                <a:latin typeface="Trebuchet MS" pitchFamily="34" charset="0"/>
              </a:rPr>
              <a:t>transition from La Niña to ENSO-neutral is most likely (~55% chance) during the March-May season</a:t>
            </a:r>
            <a:r>
              <a:rPr lang="en-US" altLang="en-US" sz="1400" dirty="0">
                <a:latin typeface="Trebuchet MS" pitchFamily="34" charset="0"/>
              </a:rPr>
              <a:t>, with neutral conditions likely to continue into the second half of the year</a:t>
            </a:r>
            <a:r>
              <a:rPr lang="en-US" altLang="en-US" sz="1400" dirty="0" smtClean="0">
                <a:latin typeface="Trebuchet MS" pitchFamily="34" charset="0"/>
              </a:rPr>
              <a:t>.</a:t>
            </a:r>
            <a:endParaRPr lang="en-US" altLang="en-US" sz="1400" dirty="0">
              <a:cs typeface="Arial" pitchFamily="34" charset="0"/>
            </a:endParaRPr>
          </a:p>
          <a:p>
            <a:pPr lvl="0" eaLnBrk="1" hangingPunct="1">
              <a:spcBef>
                <a:spcPct val="50000"/>
              </a:spcBef>
              <a:buNone/>
            </a:pPr>
            <a:r>
              <a:rPr lang="en-US" altLang="en-US" sz="1600" b="1" dirty="0" smtClean="0">
                <a:solidFill>
                  <a:srgbClr val="FF0000"/>
                </a:solidFill>
              </a:rPr>
              <a:t>Current Drought conditions</a:t>
            </a:r>
            <a:r>
              <a:rPr lang="en-US" altLang="en-US" sz="1800" b="1" dirty="0" smtClean="0">
                <a:solidFill>
                  <a:srgbClr val="FF0000"/>
                </a:solidFill>
              </a:rPr>
              <a:t>:</a:t>
            </a:r>
            <a:endParaRPr lang="en-US" altLang="en-US" sz="1800" dirty="0" smtClean="0"/>
          </a:p>
          <a:p>
            <a:pPr marL="457200" lvl="1" indent="0">
              <a:buNone/>
            </a:pPr>
            <a:r>
              <a:rPr lang="en-US" sz="1400" dirty="0" smtClean="0">
                <a:latin typeface="Trebuchet MS" panose="020B0603020202020204" pitchFamily="34" charset="0"/>
              </a:rPr>
              <a:t>- The </a:t>
            </a:r>
            <a:r>
              <a:rPr lang="en-US" sz="1400" dirty="0">
                <a:latin typeface="Trebuchet MS" panose="020B0603020202020204" pitchFamily="34" charset="0"/>
              </a:rPr>
              <a:t>S/L term Northern Plains drought in the eastern MT/Dakotas region due to deficit in 2017 rainfall season continues </a:t>
            </a:r>
            <a:r>
              <a:rPr lang="en-US" sz="1400" dirty="0" smtClean="0">
                <a:latin typeface="Trebuchet MS" panose="020B0603020202020204" pitchFamily="34" charset="0"/>
              </a:rPr>
              <a:t>to exist in a muted state, </a:t>
            </a:r>
            <a:r>
              <a:rPr lang="en-US" sz="1400" dirty="0">
                <a:latin typeface="Trebuchet MS" panose="020B0603020202020204" pitchFamily="34" charset="0"/>
              </a:rPr>
              <a:t>until </a:t>
            </a:r>
            <a:r>
              <a:rPr lang="en-US" sz="1400" dirty="0" smtClean="0">
                <a:latin typeface="Trebuchet MS" panose="020B0603020202020204" pitchFamily="34" charset="0"/>
              </a:rPr>
              <a:t>(hopefully!) </a:t>
            </a:r>
            <a:r>
              <a:rPr lang="en-US" sz="1400" dirty="0">
                <a:latin typeface="Trebuchet MS" panose="020B0603020202020204" pitchFamily="34" charset="0"/>
              </a:rPr>
              <a:t>the onset of 2018 rainy season(Apr-) in these </a:t>
            </a:r>
            <a:r>
              <a:rPr lang="en-US" sz="1400" dirty="0" smtClean="0">
                <a:latin typeface="Trebuchet MS" panose="020B0603020202020204" pitchFamily="34" charset="0"/>
              </a:rPr>
              <a:t>regions.</a:t>
            </a:r>
            <a:endParaRPr lang="en-US" sz="1400" dirty="0">
              <a:latin typeface="Trebuchet MS" panose="020B0603020202020204" pitchFamily="34" charset="0"/>
            </a:endParaRPr>
          </a:p>
          <a:p>
            <a:pPr marL="457200" lvl="1" indent="0">
              <a:buNone/>
            </a:pPr>
            <a:r>
              <a:rPr lang="en-US" sz="1400" dirty="0" smtClean="0">
                <a:latin typeface="Trebuchet MS" panose="020B0603020202020204" pitchFamily="34" charset="0"/>
              </a:rPr>
              <a:t>- Across </a:t>
            </a:r>
            <a:r>
              <a:rPr lang="en-US" sz="1400" dirty="0">
                <a:latin typeface="Trebuchet MS" panose="020B0603020202020204" pitchFamily="34" charset="0"/>
              </a:rPr>
              <a:t>the </a:t>
            </a:r>
            <a:r>
              <a:rPr lang="en-US" sz="1400" dirty="0" smtClean="0">
                <a:latin typeface="Trebuchet MS" panose="020B0603020202020204" pitchFamily="34" charset="0"/>
              </a:rPr>
              <a:t>southern United States, the drought regions and severity are probably at a maximum during the last two months (Jan and Feb) over the South, West, and Southwest. To the extent the drought here are probably and partly a consequence of the ongoing La Nina, observations show and models  predict that the La Nina is on its way out. But, the recent rains did alleviate and relieve the short term drought in the Midwest, and parts of southeast.</a:t>
            </a:r>
          </a:p>
          <a:p>
            <a:pPr marL="457200" lvl="1" indent="0">
              <a:buNone/>
            </a:pPr>
            <a:r>
              <a:rPr lang="en-US" sz="1400" dirty="0" smtClean="0">
                <a:latin typeface="Trebuchet MS" panose="020B0603020202020204" pitchFamily="34" charset="0"/>
              </a:rPr>
              <a:t>- Examination of  longer term rainfall accumulations maps reveal many areas of long term deficits exist across the country, especially in the south, which has to be taken into account, as the short term, monthly and seasonal forecasts of expected rainfall are considered.    </a:t>
            </a:r>
          </a:p>
          <a:p>
            <a:pPr marL="0" lvl="1" indent="0">
              <a:buNone/>
            </a:pPr>
            <a:r>
              <a:rPr lang="en-US" altLang="en-US" sz="1800" b="1" dirty="0" smtClean="0">
                <a:solidFill>
                  <a:srgbClr val="FF0000"/>
                </a:solidFill>
              </a:rPr>
              <a:t>Prediction:</a:t>
            </a:r>
          </a:p>
          <a:p>
            <a:pPr marL="457200" lvl="1" indent="0" eaLnBrk="1" hangingPunct="1">
              <a:spcBef>
                <a:spcPts val="475"/>
              </a:spcBef>
              <a:buNone/>
              <a:defRPr/>
            </a:pPr>
            <a:r>
              <a:rPr lang="en-US" altLang="en-US" sz="1400" dirty="0" smtClean="0">
                <a:latin typeface="Trebuchet MS" panose="020B0603020202020204" pitchFamily="34" charset="0"/>
              </a:rPr>
              <a:t>- </a:t>
            </a:r>
            <a:r>
              <a:rPr lang="en-US" sz="1400" dirty="0">
                <a:latin typeface="Trebuchet MS" panose="020B0603020202020204" pitchFamily="34" charset="0"/>
              </a:rPr>
              <a:t>As the current La Nina is expected to transition to neutral </a:t>
            </a:r>
            <a:r>
              <a:rPr lang="en-US" sz="1400" dirty="0" smtClean="0">
                <a:latin typeface="Trebuchet MS" panose="020B0603020202020204" pitchFamily="34" charset="0"/>
              </a:rPr>
              <a:t>conditions in the next couple of months, so </a:t>
            </a:r>
            <a:r>
              <a:rPr lang="en-US" sz="1400" dirty="0">
                <a:latin typeface="Trebuchet MS" panose="020B0603020202020204" pitchFamily="34" charset="0"/>
              </a:rPr>
              <a:t>will be </a:t>
            </a:r>
            <a:r>
              <a:rPr lang="en-US" sz="1400" dirty="0" smtClean="0">
                <a:latin typeface="Trebuchet MS" panose="020B0603020202020204" pitchFamily="34" charset="0"/>
              </a:rPr>
              <a:t>the associated </a:t>
            </a:r>
            <a:r>
              <a:rPr lang="en-US" sz="1400" dirty="0">
                <a:latin typeface="Trebuchet MS" panose="020B0603020202020204" pitchFamily="34" charset="0"/>
              </a:rPr>
              <a:t>rainfall </a:t>
            </a:r>
            <a:r>
              <a:rPr lang="en-US" sz="1400" dirty="0" smtClean="0">
                <a:latin typeface="Trebuchet MS" panose="020B0603020202020204" pitchFamily="34" charset="0"/>
              </a:rPr>
              <a:t>impact across the United States. </a:t>
            </a:r>
            <a:r>
              <a:rPr lang="en-US" sz="1400" dirty="0">
                <a:latin typeface="Trebuchet MS" panose="020B0603020202020204" pitchFamily="34" charset="0"/>
              </a:rPr>
              <a:t>Hence there is uncertainty in the rainfall </a:t>
            </a:r>
            <a:r>
              <a:rPr lang="en-US" sz="1400" dirty="0" smtClean="0">
                <a:latin typeface="Trebuchet MS" panose="020B0603020202020204" pitchFamily="34" charset="0"/>
              </a:rPr>
              <a:t>amounts, </a:t>
            </a:r>
            <a:r>
              <a:rPr lang="en-US" sz="1400" dirty="0">
                <a:latin typeface="Trebuchet MS" panose="020B0603020202020204" pitchFamily="34" charset="0"/>
              </a:rPr>
              <a:t>especially considering the </a:t>
            </a:r>
            <a:r>
              <a:rPr lang="en-US" sz="1400" dirty="0" smtClean="0">
                <a:latin typeface="Trebuchet MS" panose="020B0603020202020204" pitchFamily="34" charset="0"/>
              </a:rPr>
              <a:t>nature and reliability </a:t>
            </a:r>
            <a:r>
              <a:rPr lang="en-US" sz="1400" dirty="0">
                <a:latin typeface="Trebuchet MS" panose="020B0603020202020204" pitchFamily="34" charset="0"/>
              </a:rPr>
              <a:t>of these forecasts in the spring season</a:t>
            </a:r>
            <a:r>
              <a:rPr lang="en-US" sz="1400" dirty="0" smtClean="0">
                <a:latin typeface="Trebuchet MS" panose="020B0603020202020204" pitchFamily="34" charset="0"/>
              </a:rPr>
              <a:t>. Last year, around this time, all models prematurely ended the Northern plains soil moisture dryness and did not forecast the drought looming bigger. There are large accumulated deficits and drought in the South and southwest, which will continue to persist, and may even expand into most of CA, parts of OR, </a:t>
            </a:r>
            <a:r>
              <a:rPr lang="en-US" sz="1400" smtClean="0">
                <a:latin typeface="Trebuchet MS" panose="020B0603020202020204" pitchFamily="34" charset="0"/>
              </a:rPr>
              <a:t>NV, the </a:t>
            </a:r>
            <a:r>
              <a:rPr lang="en-US" sz="1400" dirty="0" smtClean="0">
                <a:latin typeface="Trebuchet MS" panose="020B0603020202020204" pitchFamily="34" charset="0"/>
              </a:rPr>
              <a:t>four corner states, northern Texas and vicinity. Northern Plains Drought may improve, while the drought in FL, and coastal Atlantic states great uncertainty awaits. Persist is a good option here.</a:t>
            </a:r>
            <a:endParaRPr lang="en-US" altLang="en-US" sz="1400" dirty="0" smtClean="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550025"/>
            <a:ext cx="381000" cy="307975"/>
          </a:xfrm>
        </p:spPr>
        <p:txBody>
          <a:bodyPr/>
          <a:lstStyle/>
          <a:p>
            <a:pPr>
              <a:defRPr/>
            </a:pPr>
            <a:fld id="{29FE659A-E67D-4F73-9E46-0170127DE6AC}" type="slidenum">
              <a:rPr lang="en-US" altLang="en-US" smtClean="0"/>
              <a:pPr>
                <a:defRPr/>
              </a:pPr>
              <a:t>4</a:t>
            </a:fld>
            <a:endParaRPr lang="en-US" altLang="en-US" dirty="0"/>
          </a:p>
        </p:txBody>
      </p:sp>
      <p:sp>
        <p:nvSpPr>
          <p:cNvPr id="4" name="Rectangle 3"/>
          <p:cNvSpPr/>
          <p:nvPr/>
        </p:nvSpPr>
        <p:spPr>
          <a:xfrm>
            <a:off x="609600" y="4572000"/>
            <a:ext cx="914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rot="2691102">
            <a:off x="2161508" y="1797897"/>
            <a:ext cx="592278" cy="8621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91102">
            <a:off x="2567776" y="4334931"/>
            <a:ext cx="397360" cy="12633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91102">
            <a:off x="3095281" y="1412448"/>
            <a:ext cx="241719"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cxnSp>
        <p:nvCxnSpPr>
          <p:cNvPr id="15" name="Straight Arrow Connector 14"/>
          <p:cNvCxnSpPr/>
          <p:nvPr/>
        </p:nvCxnSpPr>
        <p:spPr>
          <a:xfrm flipV="1">
            <a:off x="42672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290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290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7, 30, 60 &amp; 90 days.</a:t>
            </a:r>
            <a:endParaRPr lang="en-US" dirty="0"/>
          </a:p>
        </p:txBody>
      </p:sp>
      <p:sp>
        <p:nvSpPr>
          <p:cNvPr id="6" name="TextBox 5"/>
          <p:cNvSpPr txBox="1"/>
          <p:nvPr/>
        </p:nvSpPr>
        <p:spPr>
          <a:xfrm>
            <a:off x="7543800" y="1752600"/>
            <a:ext cx="1600201" cy="4278094"/>
          </a:xfrm>
          <a:prstGeom prst="rect">
            <a:avLst/>
          </a:prstGeom>
          <a:noFill/>
        </p:spPr>
        <p:txBody>
          <a:bodyPr wrap="square" rtlCol="0">
            <a:spAutoFit/>
          </a:bodyPr>
          <a:lstStyle/>
          <a:p>
            <a:r>
              <a:rPr lang="en-US" sz="1600" dirty="0" smtClean="0"/>
              <a:t>Recent above normal rains</a:t>
            </a:r>
            <a:r>
              <a:rPr lang="en-US" sz="1600" dirty="0"/>
              <a:t> </a:t>
            </a:r>
            <a:r>
              <a:rPr lang="en-US" sz="1600" dirty="0" smtClean="0"/>
              <a:t>from eastern Texas extending northeastward across eastern OK, AR, LA,  TN, KY, WV has greatly eased the dry conditions here. </a:t>
            </a:r>
          </a:p>
          <a:p>
            <a:endParaRPr lang="en-US" sz="1600" dirty="0"/>
          </a:p>
          <a:p>
            <a:r>
              <a:rPr lang="en-US" sz="1600" dirty="0" smtClean="0"/>
              <a:t>But from NW Texas, KS, and further west, the drought has gotten worse.</a:t>
            </a:r>
            <a:endParaRPr lang="en-US" sz="1600" dirty="0"/>
          </a:p>
        </p:txBody>
      </p:sp>
      <p:sp>
        <p:nvSpPr>
          <p:cNvPr id="20" name="Oval 19"/>
          <p:cNvSpPr/>
          <p:nvPr/>
        </p:nvSpPr>
        <p:spPr>
          <a:xfrm rot="21136712" flipV="1">
            <a:off x="4191308" y="1442928"/>
            <a:ext cx="295341" cy="6039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934200" y="1981200"/>
            <a:ext cx="6858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943600" y="1981200"/>
            <a:ext cx="1676402" cy="2069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124200" y="2063999"/>
            <a:ext cx="4499266" cy="2050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71599" y="76200"/>
            <a:ext cx="679546"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71599"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1714500"/>
            <a:ext cx="1638895" cy="909158"/>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uthuvel.chelliah\Desktop\Drought-temporary\us.4panel.fordrought.briefing.recent.1wk.and.1,2,3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04800" y="1714500"/>
            <a:ext cx="1531870" cy="876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691102">
            <a:off x="5920576" y="1327870"/>
            <a:ext cx="397360" cy="12633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755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uthuvel.chelliah\Desktop\Drought-temporary\us.4panel.fordrought.briefing.recent.1wk.and.1,2,3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5</a:t>
            </a:fld>
            <a:endParaRPr lang="en-US" altLang="en-US"/>
          </a:p>
        </p:txBody>
      </p:sp>
      <p:cxnSp>
        <p:nvCxnSpPr>
          <p:cNvPr id="4" name="Straight Arrow Connector 3"/>
          <p:cNvCxnSpPr/>
          <p:nvPr/>
        </p:nvCxnSpPr>
        <p:spPr>
          <a:xfrm flipV="1">
            <a:off x="41910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528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3528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05000" y="76200"/>
            <a:ext cx="5791200" cy="369332"/>
          </a:xfrm>
          <a:prstGeom prst="rect">
            <a:avLst/>
          </a:prstGeom>
          <a:noFill/>
        </p:spPr>
        <p:txBody>
          <a:bodyPr wrap="square" rtlCol="0">
            <a:spAutoFit/>
          </a:bodyPr>
          <a:lstStyle/>
          <a:p>
            <a:r>
              <a:rPr lang="en-US" dirty="0" smtClean="0"/>
              <a:t>Total precipitation Percent during last 7, 30, 60 &amp; 90 days.</a:t>
            </a:r>
            <a:endParaRPr lang="en-US" dirty="0"/>
          </a:p>
        </p:txBody>
      </p:sp>
      <p:sp>
        <p:nvSpPr>
          <p:cNvPr id="8" name="Rectangle 7"/>
          <p:cNvSpPr/>
          <p:nvPr/>
        </p:nvSpPr>
        <p:spPr>
          <a:xfrm>
            <a:off x="3733398"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21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6</a:t>
            </a:fld>
            <a:endParaRPr lang="en-US" altLang="en-US"/>
          </a:p>
        </p:txBody>
      </p:sp>
      <p:sp>
        <p:nvSpPr>
          <p:cNvPr id="3" name="TextBox 2"/>
          <p:cNvSpPr txBox="1"/>
          <p:nvPr/>
        </p:nvSpPr>
        <p:spPr>
          <a:xfrm>
            <a:off x="7696200" y="990600"/>
            <a:ext cx="1447800" cy="3785652"/>
          </a:xfrm>
          <a:prstGeom prst="rect">
            <a:avLst/>
          </a:prstGeom>
          <a:noFill/>
        </p:spPr>
        <p:txBody>
          <a:bodyPr wrap="square" rtlCol="0">
            <a:spAutoFit/>
          </a:bodyPr>
          <a:lstStyle/>
          <a:p>
            <a:r>
              <a:rPr lang="en-US" sz="1600" dirty="0" smtClean="0"/>
              <a:t>Except for remnants of Harvey and Irma in/near Texas and Florida, longer term deficits exist over much of the country, not to mention the missed rainfall season in the northern plains.</a:t>
            </a:r>
            <a:endParaRPr lang="en-US" sz="1600" dirty="0"/>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4, 5, 6, and 7 months.</a:t>
            </a:r>
            <a:endParaRPr lang="en-US" dirty="0"/>
          </a:p>
        </p:txBody>
      </p:sp>
      <p:sp>
        <p:nvSpPr>
          <p:cNvPr id="7" name="Rectangle 6"/>
          <p:cNvSpPr/>
          <p:nvPr/>
        </p:nvSpPr>
        <p:spPr>
          <a:xfrm>
            <a:off x="2971800" y="76200"/>
            <a:ext cx="686202" cy="409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C:\Users\muthuvel.chelliah\Desktop\Drought-temporary\us.4panel.fordrought.briefing.recent.4,5,6,7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5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uthuvel.chelliah\Desktop\Drought-temporary\us.4panel.fordrought.briefing.recent.4,5,6,7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7</a:t>
            </a:fld>
            <a:endParaRPr lang="en-US" altLang="en-US"/>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Percent during last 4, 5, 6, and 7 months.</a:t>
            </a:r>
            <a:endParaRPr lang="en-US" dirty="0"/>
          </a:p>
        </p:txBody>
      </p:sp>
      <p:sp>
        <p:nvSpPr>
          <p:cNvPr id="6" name="Rectangle 5"/>
          <p:cNvSpPr/>
          <p:nvPr/>
        </p:nvSpPr>
        <p:spPr>
          <a:xfrm>
            <a:off x="2971800"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334000" y="2100408"/>
            <a:ext cx="838200" cy="1252392"/>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10200" y="3352800"/>
            <a:ext cx="838200" cy="16002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00200" y="4724400"/>
            <a:ext cx="381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00200" y="1981200"/>
            <a:ext cx="3810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1905000" y="2095500"/>
            <a:ext cx="838200" cy="138112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790700" y="3505200"/>
            <a:ext cx="952500" cy="13335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143000" y="2362200"/>
            <a:ext cx="457200" cy="990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914400" y="3476625"/>
            <a:ext cx="685800" cy="147637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19400" y="3200400"/>
            <a:ext cx="3429000" cy="369332"/>
          </a:xfrm>
          <a:prstGeom prst="rect">
            <a:avLst/>
          </a:prstGeom>
          <a:noFill/>
        </p:spPr>
        <p:txBody>
          <a:bodyPr wrap="square" rtlCol="0">
            <a:spAutoFit/>
          </a:bodyPr>
          <a:lstStyle/>
          <a:p>
            <a:r>
              <a:rPr lang="en-US" dirty="0" smtClean="0"/>
              <a:t>Note growing Precipitation deficits</a:t>
            </a:r>
            <a:endParaRPr lang="en-US" dirty="0"/>
          </a:p>
        </p:txBody>
      </p:sp>
    </p:spTree>
    <p:extLst>
      <p:ext uri="{BB962C8B-B14F-4D97-AF65-F5344CB8AC3E}">
        <p14:creationId xmlns:p14="http://schemas.microsoft.com/office/powerpoint/2010/main" val="53039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8</a:t>
            </a:fld>
            <a:endParaRPr lang="en-US" altLang="en-US"/>
          </a:p>
        </p:txBody>
      </p:sp>
      <p:sp>
        <p:nvSpPr>
          <p:cNvPr id="4" name="TextBox 3"/>
          <p:cNvSpPr txBox="1"/>
          <p:nvPr/>
        </p:nvSpPr>
        <p:spPr>
          <a:xfrm>
            <a:off x="1143000" y="76200"/>
            <a:ext cx="6705600" cy="369332"/>
          </a:xfrm>
          <a:prstGeom prst="rect">
            <a:avLst/>
          </a:prstGeom>
          <a:noFill/>
        </p:spPr>
        <p:txBody>
          <a:bodyPr wrap="square" rtlCol="0">
            <a:spAutoFit/>
          </a:bodyPr>
          <a:lstStyle/>
          <a:p>
            <a:r>
              <a:rPr lang="en-US" dirty="0" smtClean="0"/>
              <a:t>Total precipitation Percent during last 9 months, 1 yr, 1.5yrs, &amp; 2 yrs.</a:t>
            </a:r>
            <a:endParaRPr lang="en-US" dirty="0"/>
          </a:p>
        </p:txBody>
      </p:sp>
      <p:sp>
        <p:nvSpPr>
          <p:cNvPr id="3" name="TextBox 2"/>
          <p:cNvSpPr txBox="1"/>
          <p:nvPr/>
        </p:nvSpPr>
        <p:spPr>
          <a:xfrm>
            <a:off x="7696200" y="2743200"/>
            <a:ext cx="1447800" cy="3046988"/>
          </a:xfrm>
          <a:prstGeom prst="rect">
            <a:avLst/>
          </a:prstGeom>
          <a:noFill/>
        </p:spPr>
        <p:txBody>
          <a:bodyPr wrap="square" rtlCol="0">
            <a:spAutoFit/>
          </a:bodyPr>
          <a:lstStyle/>
          <a:p>
            <a:r>
              <a:rPr lang="en-US" sz="1600" dirty="0" smtClean="0"/>
              <a:t>There are many long term rainfall deficit regions in the country, particularly  deficits in  UT/AZ,  </a:t>
            </a:r>
            <a:r>
              <a:rPr lang="en-US" sz="1600" dirty="0"/>
              <a:t>southern CA,</a:t>
            </a:r>
            <a:r>
              <a:rPr lang="en-US" sz="1600" dirty="0" smtClean="0"/>
              <a:t>  and parts of NM/CO are long term.  </a:t>
            </a:r>
            <a:endParaRPr lang="en-US" sz="1600" dirty="0"/>
          </a:p>
        </p:txBody>
      </p:sp>
      <p:sp>
        <p:nvSpPr>
          <p:cNvPr id="6" name="Rectangle 5"/>
          <p:cNvSpPr/>
          <p:nvPr/>
        </p:nvSpPr>
        <p:spPr>
          <a:xfrm>
            <a:off x="2971800" y="76201"/>
            <a:ext cx="68620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muthuvel.chelliah\Desktop\Drought-temporary\us.4panel.fordrought.briefing.recent.9,12,18,24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80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2" descr="C:\Users\muthuvel.chelliah\Desktop\Drought-temporary\us.4panel.fordrought.briefing.recent.2,3,4,5yr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9</a:t>
            </a:fld>
            <a:endParaRPr lang="en-US" altLang="en-US"/>
          </a:p>
        </p:txBody>
      </p:sp>
      <p:sp>
        <p:nvSpPr>
          <p:cNvPr id="4" name="TextBox 3"/>
          <p:cNvSpPr txBox="1"/>
          <p:nvPr/>
        </p:nvSpPr>
        <p:spPr>
          <a:xfrm>
            <a:off x="1143000" y="76200"/>
            <a:ext cx="6705600" cy="369332"/>
          </a:xfrm>
          <a:prstGeom prst="rect">
            <a:avLst/>
          </a:prstGeom>
          <a:noFill/>
        </p:spPr>
        <p:txBody>
          <a:bodyPr wrap="square" rtlCol="0">
            <a:spAutoFit/>
          </a:bodyPr>
          <a:lstStyle/>
          <a:p>
            <a:r>
              <a:rPr lang="en-US" dirty="0" smtClean="0"/>
              <a:t>Total precipitation Percent during last  2, 3, 4 &amp; 5 years.</a:t>
            </a:r>
            <a:endParaRPr lang="en-US" dirty="0"/>
          </a:p>
        </p:txBody>
      </p:sp>
      <p:sp>
        <p:nvSpPr>
          <p:cNvPr id="5" name="Rectangle 4"/>
          <p:cNvSpPr/>
          <p:nvPr/>
        </p:nvSpPr>
        <p:spPr>
          <a:xfrm>
            <a:off x="2971800" y="76201"/>
            <a:ext cx="68620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 y="3200400"/>
            <a:ext cx="7239000" cy="369332"/>
          </a:xfrm>
          <a:prstGeom prst="rect">
            <a:avLst/>
          </a:prstGeom>
          <a:noFill/>
        </p:spPr>
        <p:txBody>
          <a:bodyPr wrap="square" rtlCol="0">
            <a:spAutoFit/>
          </a:bodyPr>
          <a:lstStyle/>
          <a:p>
            <a:r>
              <a:rPr lang="en-US" dirty="0" smtClean="0"/>
              <a:t>Precipitation in some areas have generally been deficient for last few years.</a:t>
            </a:r>
            <a:endParaRPr lang="en-US" dirty="0"/>
          </a:p>
        </p:txBody>
      </p:sp>
      <p:cxnSp>
        <p:nvCxnSpPr>
          <p:cNvPr id="7" name="Straight Arrow Connector 6"/>
          <p:cNvCxnSpPr/>
          <p:nvPr/>
        </p:nvCxnSpPr>
        <p:spPr>
          <a:xfrm flipH="1" flipV="1">
            <a:off x="914400" y="2362200"/>
            <a:ext cx="7620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14400" y="3537466"/>
            <a:ext cx="838200" cy="1644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52600" y="3581400"/>
            <a:ext cx="152400" cy="5450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15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40096</TotalTime>
  <Words>1677</Words>
  <Application>Microsoft Office PowerPoint</Application>
  <PresentationFormat>On-screen Show (4:3)</PresentationFormat>
  <Paragraphs>183</Paragraphs>
  <Slides>32</Slides>
  <Notes>4</Notes>
  <HiddenSlides>5</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Drought  Outlook  Discussion     March 2018 </vt:lpstr>
      <vt:lpstr>Drought Monitor </vt:lpstr>
      <vt:lpstr>(Prev) Seasonal/Monthly Drought outlooks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Standardized Precipitation Index SPI (based on Observed P)</vt:lpstr>
      <vt:lpstr>The Standardized Precipitation Index SPI (based on Observed P)</vt:lpstr>
      <vt:lpstr>PowerPoint Presentation</vt:lpstr>
      <vt:lpstr>PowerPoint Presentation</vt:lpstr>
      <vt:lpstr>Streamflow (USGS)</vt:lpstr>
      <vt:lpstr>PowerPoint Presentation</vt:lpstr>
      <vt:lpstr>PowerPoint Presentation</vt:lpstr>
      <vt:lpstr>PowerPoint Presentation</vt:lpstr>
      <vt:lpstr>PowerPoint Presentation</vt:lpstr>
      <vt:lpstr>PowerPoint Presentation</vt:lpstr>
      <vt:lpstr> NMME     T &amp; P EnsMean forecasts</vt:lpstr>
      <vt:lpstr>The agreement/uncertainty  among the diff. NMME models’ forecasts for  Apr-May-June Precipitation!!!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CPC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kingtsemo</dc:creator>
  <cp:lastModifiedBy>Muthuvel Chelliah</cp:lastModifiedBy>
  <cp:revision>4047</cp:revision>
  <cp:lastPrinted>2014-07-10T13:24:01Z</cp:lastPrinted>
  <dcterms:created xsi:type="dcterms:W3CDTF">2008-10-04T17:35:30Z</dcterms:created>
  <dcterms:modified xsi:type="dcterms:W3CDTF">2018-03-13T16:09:28Z</dcterms:modified>
</cp:coreProperties>
</file>