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808" r:id="rId2"/>
    <p:sldId id="824" r:id="rId3"/>
    <p:sldId id="788" r:id="rId4"/>
    <p:sldId id="834" r:id="rId5"/>
    <p:sldId id="842" r:id="rId6"/>
    <p:sldId id="845" r:id="rId7"/>
    <p:sldId id="844" r:id="rId8"/>
    <p:sldId id="835" r:id="rId9"/>
    <p:sldId id="792" r:id="rId10"/>
    <p:sldId id="827" r:id="rId11"/>
    <p:sldId id="843" r:id="rId12"/>
    <p:sldId id="757" r:id="rId13"/>
    <p:sldId id="796" r:id="rId14"/>
    <p:sldId id="811" r:id="rId15"/>
    <p:sldId id="795" r:id="rId16"/>
    <p:sldId id="790" r:id="rId17"/>
    <p:sldId id="841" r:id="rId18"/>
    <p:sldId id="728" r:id="rId19"/>
    <p:sldId id="832" r:id="rId20"/>
    <p:sldId id="838" r:id="rId21"/>
    <p:sldId id="820" r:id="rId22"/>
    <p:sldId id="804" r:id="rId23"/>
    <p:sldId id="833" r:id="rId24"/>
    <p:sldId id="802" r:id="rId25"/>
    <p:sldId id="818" r:id="rId26"/>
    <p:sldId id="810" r:id="rId27"/>
    <p:sldId id="805" r:id="rId28"/>
    <p:sldId id="839" r:id="rId29"/>
    <p:sldId id="276" r:id="rId30"/>
  </p:sldIdLst>
  <p:sldSz cx="9144000" cy="6858000" type="screen4x3"/>
  <p:notesSz cx="6973888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CC"/>
    <a:srgbClr val="FF0000"/>
    <a:srgbClr val="FF3300"/>
    <a:srgbClr val="FA5236"/>
    <a:srgbClr val="3399FF"/>
    <a:srgbClr val="FF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3" autoAdjust="0"/>
    <p:restoredTop sz="99747" autoAdjust="0"/>
  </p:normalViewPr>
  <p:slideViewPr>
    <p:cSldViewPr>
      <p:cViewPr varScale="1">
        <p:scale>
          <a:sx n="97" d="100"/>
          <a:sy n="97" d="100"/>
        </p:scale>
        <p:origin x="-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970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970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5AD8626-43C5-4215-8F35-79BDB0FB1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547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970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387850"/>
            <a:ext cx="557688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970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A9D7AB7-0FE4-445A-9AF2-F9DD9B52B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38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50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90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470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ECE7C0-357D-409A-9736-D9A7C2F9FFF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50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90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470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CDC992-9B04-4B3C-9775-9164413CD346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50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90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470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6EA24-FB5B-46D5-A437-4673547F038B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00264-1B0F-48C6-8964-4388B98BC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10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919DD-061A-4623-9C7A-7D27F2C84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34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AB33-9E34-4786-9A3D-9F4EE920A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01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86DE8-CFDF-43AB-A7EC-3A8F9C6C8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37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C717-AF7A-4DC6-90D4-030E1A716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26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E0D3C-8256-4EA7-BFE5-8DF99AFBB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37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DA51B-2321-4810-ABB0-476517693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38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B903C-6276-4F06-A5EC-DFC252AA8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7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73A3-D23C-4AA9-AB23-B9B18371E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4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6F54-AF8E-4402-A609-77EC9D9F0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19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E659A-E67D-4F73-9E46-0170127DE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73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D35B7-164B-4BDA-8435-F6440E984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11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2431D-2E5C-46B2-9509-A0241DEFE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32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9E0FE-6A37-4A00-BEA5-D63014F79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98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2BB3597-7D40-4CC9-A4E8-06D4EFD7F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Drough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gif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c.ncep.noaa.gov/products/analysis_monitoring/enso_advisory/enso-alert-readme.s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Drought  Outlook  Discussion    </a:t>
            </a:r>
            <a:br>
              <a:rPr lang="en-US" altLang="en-US" sz="4000" dirty="0" smtClean="0"/>
            </a:br>
            <a:r>
              <a:rPr lang="en-US" altLang="en-US" sz="4000" dirty="0" smtClean="0"/>
              <a:t>October 2017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8229600" cy="27432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Climate Prediction Center/NCEP/NOAA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2800" dirty="0" smtClean="0">
                <a:hlinkClick r:id="rId3"/>
              </a:rPr>
              <a:t>http://www.cpc.ncep.noaa.gov/products/Drought</a:t>
            </a:r>
            <a:endParaRPr lang="en-US" altLang="en-US" sz="2800" dirty="0" smtClean="0"/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2438400" y="563880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Phone: 1-877-680-3341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Pwd:    858747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667250" y="76200"/>
            <a:ext cx="44767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Times New Roman" pitchFamily="18" charset="0"/>
              </a:rPr>
              <a:t>In CA, with the rainy season still far away, while most of the reservoirs are at satisfactory levels, </a:t>
            </a:r>
            <a:r>
              <a:rPr lang="en-US" altLang="en-US" sz="1800" dirty="0" smtClean="0">
                <a:latin typeface="Times New Roman" pitchFamily="18" charset="0"/>
              </a:rPr>
              <a:t>except Oroville which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800" dirty="0" smtClean="0">
                <a:latin typeface="Times New Roman" pitchFamily="18" charset="0"/>
              </a:rPr>
              <a:t>     was purposely lowered to fix spillway &amp;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</a:rPr>
              <a:t>    Lake Perris.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Media reports about severe fire incidences in the west, particularly in WA, OR, western MT, end even in northern CA.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800" y="2511623"/>
            <a:ext cx="2983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https://fsapps.nwcg.gov/afm/index.php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1" y="6169223"/>
            <a:ext cx="464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http://cdec.water.ca.gov/cgi-progs/products/rescond.pdf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1766" y="3048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76200"/>
            <a:ext cx="4528598" cy="60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95800" cy="621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09" y="3048000"/>
            <a:ext cx="4427891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38519"/>
            <a:ext cx="3962400" cy="390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static01.nyt.com/images/2017/10/11/world/11Firescene3/11Firescene3-superJum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70504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9028"/>
            <a:ext cx="4953000" cy="341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40" y="28575"/>
            <a:ext cx="436276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3200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Death Toll at 40 so far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3628417"/>
            <a:ext cx="2508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Over 6500 homes </a:t>
            </a:r>
            <a:r>
              <a:rPr lang="en-US" b="1" dirty="0" smtClean="0">
                <a:solidFill>
                  <a:schemeClr val="bg1"/>
                </a:solidFill>
              </a:rPr>
              <a:t>burnt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79015" y="0"/>
            <a:ext cx="1507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October 2017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4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" y="3810000"/>
            <a:ext cx="4733924" cy="300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3810000" cy="534988"/>
          </a:xfrm>
        </p:spPr>
        <p:txBody>
          <a:bodyPr/>
          <a:lstStyle/>
          <a:p>
            <a:r>
              <a:rPr lang="en-US" altLang="en-US" sz="2800" smtClean="0"/>
              <a:t>Streamflow (USGS)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D3E67D-6992-482B-8B99-46C3D8C727D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pic>
        <p:nvPicPr>
          <p:cNvPr id="12292" name="Picture 9" descr="[color code for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[color code for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[color code for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 descr="[color code for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 descr="[color code for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4" descr="[color code for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5" descr="[color code for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6" descr="[color code for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4800600" y="457200"/>
            <a:ext cx="43513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latin typeface="Times New Roman" pitchFamily="18" charset="0"/>
              </a:rPr>
              <a:t>Compared </a:t>
            </a:r>
            <a:r>
              <a:rPr lang="en-US" altLang="en-US" sz="1600" dirty="0" smtClean="0">
                <a:latin typeface="Times New Roman" pitchFamily="18" charset="0"/>
              </a:rPr>
              <a:t>to July </a:t>
            </a:r>
            <a:r>
              <a:rPr lang="en-US" altLang="en-US" sz="1600" dirty="0">
                <a:latin typeface="Times New Roman" pitchFamily="18" charset="0"/>
              </a:rPr>
              <a:t>(top left panel), the stream flows </a:t>
            </a:r>
            <a:r>
              <a:rPr lang="en-US" altLang="en-US" sz="1600" b="1" u="sng" dirty="0" smtClean="0">
                <a:latin typeface="Times New Roman" pitchFamily="18" charset="0"/>
              </a:rPr>
              <a:t>actually look better in August &amp; September so far</a:t>
            </a:r>
            <a:r>
              <a:rPr lang="en-US" altLang="en-US" sz="1600" dirty="0" smtClean="0">
                <a:latin typeface="Times New Roman" pitchFamily="18" charset="0"/>
              </a:rPr>
              <a:t> in the drought regions of northern Plains.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latin typeface="Times New Roman" pitchFamily="18" charset="0"/>
              </a:rPr>
              <a:t>Harvey’ impact can be seen along river flows in TX, LA, and southern Gulf states. </a:t>
            </a:r>
            <a:endParaRPr lang="en-US" altLang="en-US" sz="1600" dirty="0">
              <a:latin typeface="Times New Roman" pitchFamily="18" charset="0"/>
            </a:endParaRPr>
          </a:p>
        </p:txBody>
      </p:sp>
      <p:pic>
        <p:nvPicPr>
          <p:cNvPr id="12301" name="Picture 31" descr="map lege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0"/>
            <a:ext cx="487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Box 1"/>
          <p:cNvSpPr txBox="1">
            <a:spLocks noChangeArrowheads="1"/>
          </p:cNvSpPr>
          <p:nvPr/>
        </p:nvSpPr>
        <p:spPr bwMode="auto">
          <a:xfrm>
            <a:off x="4920895" y="3087687"/>
            <a:ext cx="4179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  <a:latin typeface="Times New Roman" pitchFamily="18" charset="0"/>
              </a:rPr>
              <a:t>Map shows only  below normal 7-day average streamflow compared to historical streamflow for the day of year (United States)</a:t>
            </a:r>
            <a:endParaRPr lang="en-US" altLang="en-US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306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00775"/>
            <a:ext cx="41798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9309" y="3896380"/>
            <a:ext cx="213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One month ago (left)  &amp; Now (below)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04801"/>
            <a:ext cx="1676400" cy="533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u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" y="32426"/>
            <a:ext cx="4838700" cy="30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elow normal 7-day average streamflow condition ma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18" y="3741349"/>
            <a:ext cx="2242782" cy="14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962400" y="304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00825" y="3733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571500"/>
            <a:ext cx="0" cy="358649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990600" y="5292018"/>
            <a:ext cx="609600" cy="6515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667000" y="4876800"/>
            <a:ext cx="533400" cy="533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657600" y="5025318"/>
            <a:ext cx="457200" cy="5372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229100" y="4038600"/>
            <a:ext cx="419100" cy="533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4" y="4743067"/>
            <a:ext cx="2233257" cy="14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817CA4-6823-4FAC-A1F5-F61DE39962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27896"/>
              </p:ext>
            </p:extLst>
          </p:nvPr>
        </p:nvGraphicFramePr>
        <p:xfrm>
          <a:off x="609600" y="381000"/>
          <a:ext cx="7924800" cy="5913120"/>
        </p:xfrm>
        <a:graphic>
          <a:graphicData uri="http://schemas.openxmlformats.org/drawingml/2006/table">
            <a:tbl>
              <a:tblPr/>
              <a:tblGrid>
                <a:gridCol w="7924800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EL NIÑO/SOUTHERN OSCILLATION (ENSO)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DIAGNOSTIC DISCUSSION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issued by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CLIMATE PREDICTION CENTER/NCEP/NWS</a:t>
                      </a:r>
                      <a:b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</a:b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and the International Research Institute for Climate and Society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12 October  </a:t>
                      </a:r>
                      <a:r>
                        <a:rPr kumimoji="0" lang="en-US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2017</a:t>
                      </a:r>
                      <a:endParaRPr kumimoji="0" lang="en-US" alt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ENSO Alert System Status: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(Surprise from last month’s status!)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i="0" u="sng" kern="120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hlinkClick r:id="rId2"/>
                        </a:rPr>
                        <a:t>La Niña Watch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 !!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"/>
                          <a:cs typeface="Arial" pitchFamily="34" charset="0"/>
                        </a:rPr>
                        <a:t>Synopsis: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"/>
                          <a:cs typeface="Arial" pitchFamily="34" charset="0"/>
                        </a:rPr>
                        <a:t> </a:t>
                      </a:r>
                      <a:r>
                        <a:rPr 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La Niña conditions are favored (~55-65%) during the Northern Hemisphere fall and winter 2017-18. </a:t>
                      </a:r>
                      <a:endParaRPr lang="en-US" sz="2000" b="1" i="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3EABD1-E029-4830-B240-4C69B4CE636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pic>
        <p:nvPicPr>
          <p:cNvPr id="18435" name="Picture 3" descr="http://www.cpc.ncep.noaa.gov/www_images/ENSO_by_season_bann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28575" y="6505575"/>
            <a:ext cx="599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itchFamily="18" charset="0"/>
              </a:rPr>
              <a:t>http://www.cpc.ncep.noaa.gov/products/analysis_monitoring/ensostuff/ensoyears.shtml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86075"/>
            <a:ext cx="81361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25" y="3682268"/>
            <a:ext cx="4603675" cy="27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23913"/>
            <a:ext cx="39243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534150"/>
            <a:ext cx="6858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526022-F0BE-4BFF-A923-CA25245AC1F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 smtClean="0"/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Latest values of SST indices in the various Nino Regions.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198438" y="6069013"/>
            <a:ext cx="4572000" cy="83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1200" b="1" dirty="0" smtClean="0">
                <a:latin typeface="Verdana" pitchFamily="34" charset="0"/>
                <a:sym typeface="Verdana" pitchFamily="34" charset="0"/>
              </a:rPr>
              <a:t>SSTs have fallen across the central and east Pacific.  As well as the –</a:t>
            </a:r>
            <a:r>
              <a:rPr lang="en-US" altLang="en-US" sz="1200" b="1" dirty="0" err="1" smtClean="0">
                <a:latin typeface="Verdana" pitchFamily="34" charset="0"/>
                <a:sym typeface="Verdana" pitchFamily="34" charset="0"/>
              </a:rPr>
              <a:t>ve</a:t>
            </a:r>
            <a:r>
              <a:rPr lang="en-US" altLang="en-US" sz="1200" b="1" dirty="0" smtClean="0">
                <a:latin typeface="Verdana" pitchFamily="34" charset="0"/>
                <a:sym typeface="Verdana" pitchFamily="34" charset="0"/>
              </a:rPr>
              <a:t> upper ocean heat content, and –</a:t>
            </a:r>
            <a:r>
              <a:rPr lang="en-US" altLang="en-US" sz="1200" b="1" dirty="0" err="1" smtClean="0">
                <a:latin typeface="Verdana" pitchFamily="34" charset="0"/>
                <a:sym typeface="Verdana" pitchFamily="34" charset="0"/>
              </a:rPr>
              <a:t>ve</a:t>
            </a:r>
            <a:r>
              <a:rPr lang="en-US" altLang="en-US" sz="1200" b="1" dirty="0" smtClean="0">
                <a:latin typeface="Verdana" pitchFamily="34" charset="0"/>
                <a:sym typeface="Verdana" pitchFamily="34" charset="0"/>
              </a:rPr>
              <a:t> subsurface anomalies. Will it continue or will it flip ??? </a:t>
            </a:r>
            <a:endParaRPr lang="en-US" altLang="en-US" sz="1200" b="1" dirty="0"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564063" y="76200"/>
            <a:ext cx="4503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4564062" y="253425"/>
            <a:ext cx="45037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Trebuchet MS" pitchFamily="34" charset="0"/>
              </a:rPr>
              <a:t>Since mid-July, </a:t>
            </a:r>
            <a:r>
              <a:rPr lang="en-US" altLang="en-US" sz="1600" b="1" dirty="0" smtClean="0">
                <a:latin typeface="Trebuchet MS" pitchFamily="34" charset="0"/>
              </a:rPr>
              <a:t>sub surface anomalies </a:t>
            </a:r>
            <a:r>
              <a:rPr lang="en-US" altLang="en-US" sz="1600" b="1" dirty="0">
                <a:latin typeface="Trebuchet MS" pitchFamily="34" charset="0"/>
              </a:rPr>
              <a:t>have decreased and are negative</a:t>
            </a:r>
            <a:endParaRPr lang="en-US" altLang="en-US" sz="1600" dirty="0">
              <a:latin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1400" y="2438400"/>
            <a:ext cx="5334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25" y="1023803"/>
            <a:ext cx="4603675" cy="255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550025"/>
            <a:ext cx="3810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BD1C32-DD72-4C3C-9C99-10BF0BD26B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44475" y="685800"/>
            <a:ext cx="341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Times New Roman" pitchFamily="18" charset="0"/>
              </a:rPr>
              <a:t>Early- </a:t>
            </a:r>
            <a:r>
              <a:rPr lang="en-US" altLang="en-US" sz="1800" b="1" u="sng" dirty="0" smtClean="0">
                <a:latin typeface="Times New Roman" pitchFamily="18" charset="0"/>
              </a:rPr>
              <a:t>Sep</a:t>
            </a:r>
            <a:r>
              <a:rPr lang="en-US" altLang="en-US" sz="1800" b="1" u="sng" dirty="0" smtClean="0">
                <a:latin typeface="Times New Roman" pitchFamily="18" charset="0"/>
              </a:rPr>
              <a:t>  </a:t>
            </a:r>
            <a:r>
              <a:rPr lang="en-US" altLang="en-US" sz="1800" dirty="0">
                <a:latin typeface="Times New Roman" pitchFamily="18" charset="0"/>
              </a:rPr>
              <a:t>CPC/IRI forecast</a:t>
            </a:r>
          </a:p>
        </p:txBody>
      </p: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9525" y="0"/>
            <a:ext cx="4410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itchFamily="18" charset="0"/>
              </a:rPr>
              <a:t>ENSO Forecasts</a:t>
            </a:r>
          </a:p>
        </p:txBody>
      </p:sp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4953000" y="33528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NMME </a:t>
            </a:r>
            <a:r>
              <a:rPr lang="en-US" altLang="en-US" sz="1800" dirty="0" smtClean="0">
                <a:latin typeface="Times New Roman" pitchFamily="18" charset="0"/>
              </a:rPr>
              <a:t>Models’ – Nino 3.4 forecasts</a:t>
            </a:r>
            <a:endParaRPr lang="en-US" altLang="en-US" sz="1800" dirty="0">
              <a:latin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" y="1066800"/>
            <a:ext cx="426869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5995" y="3862387"/>
            <a:ext cx="341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Times New Roman" pitchFamily="18" charset="0"/>
              </a:rPr>
              <a:t>Early- </a:t>
            </a:r>
            <a:r>
              <a:rPr lang="en-US" altLang="en-US" sz="1800" b="1" u="sng" dirty="0" smtClean="0">
                <a:latin typeface="Times New Roman" pitchFamily="18" charset="0"/>
              </a:rPr>
              <a:t>Oct</a:t>
            </a:r>
            <a:r>
              <a:rPr lang="en-US" altLang="en-US" sz="1800" b="1" u="sng" dirty="0" smtClean="0">
                <a:latin typeface="Times New Roman" pitchFamily="18" charset="0"/>
              </a:rPr>
              <a:t>  </a:t>
            </a:r>
            <a:r>
              <a:rPr lang="en-US" altLang="en-US" sz="1800" dirty="0">
                <a:latin typeface="Times New Roman" pitchFamily="18" charset="0"/>
              </a:rPr>
              <a:t>CPC/IRI forecast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" y="4255688"/>
            <a:ext cx="4227831" cy="254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5105400"/>
            <a:ext cx="1681162" cy="152400"/>
          </a:xfrm>
          <a:prstGeom prst="rect">
            <a:avLst/>
          </a:prstGeom>
          <a:noFill/>
          <a:ln>
            <a:solidFill>
              <a:srgbClr val="0033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5800" y="3537744"/>
            <a:ext cx="304800" cy="1872456"/>
          </a:xfrm>
          <a:prstGeom prst="straightConnector1">
            <a:avLst/>
          </a:prstGeom>
          <a:ln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7238" y="4876800"/>
            <a:ext cx="1604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Probs</a:t>
            </a:r>
            <a:r>
              <a:rPr lang="en-US" sz="1200" b="1" dirty="0" smtClean="0"/>
              <a:t> slightly higher</a:t>
            </a:r>
            <a:endParaRPr lang="en-US" sz="12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7135"/>
            <a:ext cx="436798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48100"/>
            <a:ext cx="436798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600200" y="123204"/>
            <a:ext cx="6324600" cy="3282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509757" y="3575734"/>
            <a:ext cx="6324600" cy="3282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345001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If</a:t>
            </a:r>
            <a:r>
              <a:rPr lang="en-US" dirty="0" smtClean="0"/>
              <a:t> a La Nina</a:t>
            </a:r>
          </a:p>
          <a:p>
            <a:r>
              <a:rPr lang="en-US" dirty="0"/>
              <a:t>d</a:t>
            </a:r>
            <a:r>
              <a:rPr lang="en-US" dirty="0" smtClean="0"/>
              <a:t>evelops…</a:t>
            </a:r>
          </a:p>
          <a:p>
            <a:r>
              <a:rPr lang="en-US" dirty="0" smtClean="0"/>
              <a:t>&amp; its normal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1095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Dec-Feb</a:t>
            </a:r>
          </a:p>
          <a:p>
            <a:r>
              <a:rPr lang="en-US" b="1" dirty="0" smtClean="0"/>
              <a:t>Expected</a:t>
            </a:r>
          </a:p>
          <a:p>
            <a:r>
              <a:rPr lang="en-US" b="1" dirty="0" smtClean="0"/>
              <a:t>Impacts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89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657600" y="76200"/>
            <a:ext cx="1752600" cy="1447800"/>
          </a:xfrm>
        </p:spPr>
        <p:txBody>
          <a:bodyPr/>
          <a:lstStyle/>
          <a:p>
            <a:r>
              <a:rPr lang="en-US" altLang="en-US" sz="2800" smtClean="0"/>
              <a:t> </a:t>
            </a:r>
            <a:r>
              <a:rPr lang="en-US" altLang="en-US" sz="2400" smtClean="0"/>
              <a:t>NMME     T &amp; P</a:t>
            </a:r>
            <a:br>
              <a:rPr lang="en-US" altLang="en-US" sz="2400" smtClean="0"/>
            </a:br>
            <a:r>
              <a:rPr lang="en-US" altLang="en-US" sz="2400" smtClean="0"/>
              <a:t>EnsMean forecasts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4343400" y="1981200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Nov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4191000" y="4278868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NDJ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52400" y="6273800"/>
            <a:ext cx="8963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latin typeface="Times New Roman" pitchFamily="18" charset="0"/>
              </a:rPr>
              <a:t>The monthly </a:t>
            </a:r>
            <a:r>
              <a:rPr lang="en-US" altLang="en-US" sz="1600" dirty="0" smtClean="0">
                <a:latin typeface="Times New Roman" pitchFamily="18" charset="0"/>
              </a:rPr>
              <a:t>(</a:t>
            </a:r>
            <a:r>
              <a:rPr lang="en-US" altLang="en-US" sz="1600" dirty="0" smtClean="0">
                <a:latin typeface="Times New Roman" pitchFamily="18" charset="0"/>
              </a:rPr>
              <a:t>Nov</a:t>
            </a:r>
            <a:r>
              <a:rPr lang="en-US" altLang="en-US" sz="1600" dirty="0" smtClean="0">
                <a:latin typeface="Times New Roman" pitchFamily="18" charset="0"/>
              </a:rPr>
              <a:t>) </a:t>
            </a:r>
            <a:r>
              <a:rPr lang="en-US" altLang="en-US" sz="1600" dirty="0" smtClean="0">
                <a:latin typeface="Times New Roman" pitchFamily="18" charset="0"/>
              </a:rPr>
              <a:t>and seasonal </a:t>
            </a:r>
            <a:r>
              <a:rPr lang="en-US" altLang="en-US" sz="1600" dirty="0" smtClean="0">
                <a:latin typeface="Times New Roman" pitchFamily="18" charset="0"/>
              </a:rPr>
              <a:t>(NDJ) </a:t>
            </a:r>
            <a:r>
              <a:rPr lang="en-US" altLang="en-US" sz="1600" dirty="0" smtClean="0">
                <a:latin typeface="Times New Roman" pitchFamily="18" charset="0"/>
              </a:rPr>
              <a:t>T are for more warmth across the country.  Very little tropical boundary forcing.  Some precipitation hope in the west, but not in core drought region? </a:t>
            </a:r>
            <a:endParaRPr lang="en-US" altLang="en-US" sz="1600" dirty="0">
              <a:latin typeface="Times New Roman" pitchFamily="18" charset="0"/>
            </a:endParaRPr>
          </a:p>
        </p:txBody>
      </p:sp>
      <p:pic>
        <p:nvPicPr>
          <p:cNvPr id="15362" name="Picture 2" descr="http://www.cpc.ncep.noaa.gov/products/NMME/prob/images/prob_ensemble_tmp2m_us_lea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4"/>
            <a:ext cx="3814763" cy="29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cpc.ncep.noaa.gov/products/NMME/prob/images/prob_ensemble_prate_us_lea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16" y="44005"/>
            <a:ext cx="3814763" cy="294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cpc.ncep.noaa.gov/products/NMME/prob/images/prob_ensemble_tmp2m_us_season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200400"/>
            <a:ext cx="3871651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cpc.ncep.noaa.gov/products/NMME/prob/images/prob_ensemble_prate_us_season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81" y="3200401"/>
            <a:ext cx="3809998" cy="29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3400"/>
          </a:xfrm>
        </p:spPr>
        <p:txBody>
          <a:bodyPr/>
          <a:lstStyle/>
          <a:p>
            <a:r>
              <a:rPr lang="en-US" sz="1800" dirty="0" smtClean="0"/>
              <a:t>The agreement/uncertainty  </a:t>
            </a:r>
            <a:r>
              <a:rPr lang="en-US" sz="1800" dirty="0" smtClean="0"/>
              <a:t>among the diff. models’ </a:t>
            </a:r>
            <a:r>
              <a:rPr lang="en-US" sz="1800" dirty="0" smtClean="0"/>
              <a:t>forecasts </a:t>
            </a:r>
            <a:br>
              <a:rPr lang="en-US" sz="1800" dirty="0" smtClean="0"/>
            </a:br>
            <a:r>
              <a:rPr lang="en-US" sz="1800" dirty="0" smtClean="0"/>
              <a:t>for </a:t>
            </a:r>
            <a:r>
              <a:rPr lang="en-US" sz="1800" dirty="0" smtClean="0"/>
              <a:t>Nov-Dec-Jan Precipitation</a:t>
            </a:r>
            <a:r>
              <a:rPr lang="en-US" sz="1800" dirty="0" smtClean="0"/>
              <a:t>!!! 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E659A-E67D-4F73-9E46-0170127DE6A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14600" y="2514600"/>
            <a:ext cx="1447800" cy="152400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24000" y="2286000"/>
            <a:ext cx="1828800" cy="198120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8263"/>
            <a:ext cx="88392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0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d States Drought Moni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2470"/>
            <a:ext cx="2000717" cy="167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nited States Drought Moni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2024063"/>
            <a:ext cx="2034742" cy="16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3810000" cy="609600"/>
          </a:xfrm>
        </p:spPr>
        <p:txBody>
          <a:bodyPr/>
          <a:lstStyle/>
          <a:p>
            <a:r>
              <a:rPr lang="en-US" altLang="en-US" sz="3600" smtClean="0"/>
              <a:t>Drought Monitor </a:t>
            </a: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420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27B267-4DAF-4BA3-A8A7-3FE4EDB1567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6781800" y="35814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pic>
        <p:nvPicPr>
          <p:cNvPr id="3079" name="Picture 14" descr="United States Drought Moni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-8610600"/>
            <a:ext cx="5029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4084637" y="1654175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Previous</a:t>
            </a:r>
          </a:p>
        </p:txBody>
      </p:sp>
      <p:sp>
        <p:nvSpPr>
          <p:cNvPr id="3081" name="TextBox 17"/>
          <p:cNvSpPr txBox="1">
            <a:spLocks noChangeArrowheads="1"/>
          </p:cNvSpPr>
          <p:nvPr/>
        </p:nvSpPr>
        <p:spPr bwMode="auto">
          <a:xfrm>
            <a:off x="4117975" y="4157663"/>
            <a:ext cx="835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Latest</a:t>
            </a:r>
          </a:p>
        </p:txBody>
      </p:sp>
      <p:pic>
        <p:nvPicPr>
          <p:cNvPr id="3082" name="Picture 13" descr="United States Drought Moni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572000"/>
            <a:ext cx="3746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4664075" y="3581400"/>
            <a:ext cx="44037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The 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</a:rPr>
              <a:t>major </a:t>
            </a:r>
            <a:r>
              <a:rPr lang="en-US" altLang="en-US" sz="1800" dirty="0">
                <a:latin typeface="Times New Roman" pitchFamily="18" charset="0"/>
              </a:rPr>
              <a:t>Drought </a:t>
            </a:r>
            <a:r>
              <a:rPr lang="en-US" altLang="en-US" sz="1800" dirty="0" smtClean="0">
                <a:latin typeface="Times New Roman" pitchFamily="18" charset="0"/>
              </a:rPr>
              <a:t>region in </a:t>
            </a:r>
            <a:r>
              <a:rPr lang="en-US" altLang="en-US" sz="1800" dirty="0" smtClean="0">
                <a:latin typeface="Times New Roman" pitchFamily="18" charset="0"/>
              </a:rPr>
              <a:t>the western/central Dakotas, </a:t>
            </a:r>
            <a:r>
              <a:rPr lang="en-US" altLang="en-US" sz="1800" dirty="0" smtClean="0">
                <a:latin typeface="Times New Roman" pitchFamily="18" charset="0"/>
              </a:rPr>
              <a:t>Montana </a:t>
            </a:r>
            <a:r>
              <a:rPr lang="en-US" altLang="en-US" sz="1800" dirty="0" smtClean="0">
                <a:latin typeface="Times New Roman" pitchFamily="18" charset="0"/>
              </a:rPr>
              <a:t>and moderate drought in Washington and Oregon, seems to be slightly getting better (as compared to previous couple of months), but the drought per say, still persists in these regions.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Another major news story- Northern CA fires (no drought! Will get </a:t>
            </a:r>
            <a:r>
              <a:rPr lang="en-US" altLang="en-US" sz="1800" dirty="0" smtClean="0">
                <a:latin typeface="Times New Roman" pitchFamily="18" charset="0"/>
              </a:rPr>
              <a:t>to it in a few slides!!)</a:t>
            </a:r>
            <a:endParaRPr lang="en-US" altLang="en-US" sz="1800" dirty="0">
              <a:latin typeface="Times New Roman" pitchFamily="18" charset="0"/>
            </a:endParaRPr>
          </a:p>
        </p:txBody>
      </p:sp>
      <p:pic>
        <p:nvPicPr>
          <p:cNvPr id="3084" name="Picture 15" descr="United States Drought Moni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-7315200"/>
            <a:ext cx="5260975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5" descr="United States Drought Moni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-7162800"/>
            <a:ext cx="5260975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United States Drought Moni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11658600"/>
            <a:ext cx="201136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1219200" y="685800"/>
            <a:ext cx="4495800" cy="228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United States Drought Moni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11658600"/>
            <a:ext cx="3029353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411628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5791200" y="914400"/>
            <a:ext cx="2057400" cy="15240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59941" y="1676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62800" y="56828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</a:t>
            </a:r>
            <a:endParaRPr lang="en-US" dirty="0"/>
          </a:p>
        </p:txBody>
      </p:sp>
      <p:pic>
        <p:nvPicPr>
          <p:cNvPr id="24" name="Picture 23" descr="United States Drought Monitor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" y="3451860"/>
            <a:ext cx="4112260" cy="3177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atest 30 Day Precipitation Out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7152"/>
            <a:ext cx="3957637" cy="38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Latest 90 Day Precipitation Outl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82714"/>
            <a:ext cx="3806620" cy="37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0B5A81-06C2-4E17-9668-C6A05AF3ECC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066800" y="61214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4191000" y="6015038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3962400" y="1730376"/>
            <a:ext cx="106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Released </a:t>
            </a:r>
            <a:r>
              <a:rPr lang="en-US" altLang="en-US" sz="1800" dirty="0" smtClean="0">
                <a:latin typeface="Times New Roman" pitchFamily="18" charset="0"/>
              </a:rPr>
              <a:t>Sep</a:t>
            </a:r>
            <a:r>
              <a:rPr lang="en-US" altLang="en-US" sz="1800" dirty="0" smtClean="0">
                <a:latin typeface="Times New Roman" pitchFamily="18" charset="0"/>
              </a:rPr>
              <a:t> 30</a:t>
            </a:r>
            <a:r>
              <a:rPr lang="en-US" altLang="en-US" sz="1800" baseline="30000" dirty="0" smtClean="0">
                <a:latin typeface="Times New Roman" pitchFamily="18" charset="0"/>
              </a:rPr>
              <a:t>th</a:t>
            </a:r>
            <a:r>
              <a:rPr lang="en-US" altLang="en-US" sz="1800" dirty="0" smtClean="0">
                <a:latin typeface="Times New Roman" pitchFamily="18" charset="0"/>
              </a:rPr>
              <a:t> 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3810000" y="4524375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Released </a:t>
            </a:r>
            <a:r>
              <a:rPr lang="en-US" altLang="en-US" sz="1800" dirty="0" smtClean="0">
                <a:latin typeface="Times New Roman" pitchFamily="18" charset="0"/>
              </a:rPr>
              <a:t> Sep </a:t>
            </a:r>
            <a:r>
              <a:rPr lang="en-US" altLang="en-US" sz="1800" dirty="0" smtClean="0">
                <a:latin typeface="Times New Roman" pitchFamily="18" charset="0"/>
              </a:rPr>
              <a:t>21</a:t>
            </a:r>
            <a:r>
              <a:rPr lang="en-US" altLang="en-US" sz="1800" baseline="30000" dirty="0" smtClean="0">
                <a:latin typeface="Times New Roman" pitchFamily="18" charset="0"/>
              </a:rPr>
              <a:t>st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29000" y="296863"/>
            <a:ext cx="6048375" cy="1066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400" kern="0" dirty="0" smtClean="0"/>
              <a:t>CPC’s official </a:t>
            </a:r>
            <a:br>
              <a:rPr lang="en-US" altLang="en-US" sz="2400" kern="0" dirty="0" smtClean="0"/>
            </a:br>
            <a:r>
              <a:rPr lang="en-US" altLang="en-US" sz="2400" kern="0" dirty="0" smtClean="0"/>
              <a:t>Monthly </a:t>
            </a:r>
            <a:r>
              <a:rPr lang="en-US" altLang="en-US" sz="2400" kern="0" dirty="0" smtClean="0"/>
              <a:t>(</a:t>
            </a:r>
            <a:r>
              <a:rPr lang="en-US" altLang="en-US" sz="2400" kern="0" dirty="0" smtClean="0"/>
              <a:t>Oct</a:t>
            </a:r>
            <a:r>
              <a:rPr lang="en-US" altLang="en-US" sz="2400" kern="0" dirty="0" smtClean="0"/>
              <a:t>) </a:t>
            </a:r>
            <a:r>
              <a:rPr lang="en-US" altLang="en-US" sz="2400" kern="0" dirty="0" smtClean="0"/>
              <a:t>/Seasonal </a:t>
            </a:r>
            <a:r>
              <a:rPr lang="en-US" altLang="en-US" sz="2400" kern="0" dirty="0" smtClean="0"/>
              <a:t>(OND)  </a:t>
            </a:r>
            <a:endParaRPr lang="en-US" altLang="en-US" sz="2400" kern="0" dirty="0" smtClean="0"/>
          </a:p>
          <a:p>
            <a:pPr>
              <a:defRPr/>
            </a:pPr>
            <a:r>
              <a:rPr lang="en-US" altLang="en-US" sz="2400" kern="0" dirty="0" smtClean="0"/>
              <a:t>Precipitation outlook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2376707"/>
            <a:ext cx="990600" cy="2946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5322888"/>
            <a:ext cx="3276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0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Latest 90 Day Temperature Out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722898"/>
            <a:ext cx="4205288" cy="413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05550"/>
            <a:ext cx="685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F93CBF8-CB1C-4E44-BF2A-9C0506748D6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0" y="296863"/>
            <a:ext cx="6048375" cy="1066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400" kern="0" dirty="0" smtClean="0"/>
              <a:t>CPC’s official </a:t>
            </a:r>
            <a:br>
              <a:rPr lang="en-US" altLang="en-US" sz="2400" kern="0" dirty="0" smtClean="0"/>
            </a:br>
            <a:r>
              <a:rPr lang="en-US" altLang="en-US" sz="2400" kern="0" dirty="0" smtClean="0"/>
              <a:t>Monthly </a:t>
            </a:r>
            <a:r>
              <a:rPr lang="en-US" altLang="en-US" sz="2400" kern="0" dirty="0" smtClean="0"/>
              <a:t>(</a:t>
            </a:r>
            <a:r>
              <a:rPr lang="en-US" altLang="en-US" sz="2400" kern="0" dirty="0" smtClean="0"/>
              <a:t>Oct</a:t>
            </a:r>
            <a:r>
              <a:rPr lang="en-US" altLang="en-US" sz="2400" kern="0" dirty="0" smtClean="0"/>
              <a:t>) </a:t>
            </a:r>
            <a:r>
              <a:rPr lang="en-US" altLang="en-US" sz="2400" kern="0" dirty="0" smtClean="0"/>
              <a:t>/Seasonal </a:t>
            </a:r>
            <a:r>
              <a:rPr lang="en-US" altLang="en-US" sz="2400" kern="0" dirty="0" smtClean="0"/>
              <a:t>(OND)  </a:t>
            </a:r>
            <a:endParaRPr lang="en-US" altLang="en-US" sz="2400" kern="0" dirty="0" smtClean="0"/>
          </a:p>
          <a:p>
            <a:pPr>
              <a:defRPr/>
            </a:pPr>
            <a:r>
              <a:rPr lang="en-US" altLang="en-US" sz="2400" kern="0" dirty="0" smtClean="0"/>
              <a:t>Temperature outlook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4229100" y="1792288"/>
            <a:ext cx="1257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Made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Sep 30</a:t>
            </a:r>
            <a:r>
              <a:rPr lang="en-US" altLang="en-US" sz="1800" baseline="30000" dirty="0" smtClean="0">
                <a:latin typeface="Times New Roman" pitchFamily="18" charset="0"/>
              </a:rPr>
              <a:t>th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3581400" y="4746625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Made </a:t>
            </a:r>
            <a:r>
              <a:rPr lang="en-US" altLang="en-US" sz="1800" dirty="0" smtClean="0">
                <a:latin typeface="Times New Roman" pitchFamily="18" charset="0"/>
              </a:rPr>
              <a:t>21</a:t>
            </a:r>
            <a:r>
              <a:rPr lang="en-US" altLang="en-US" sz="1800" baseline="30000" dirty="0" smtClean="0">
                <a:latin typeface="Times New Roman" pitchFamily="18" charset="0"/>
              </a:rPr>
              <a:t>st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</a:rPr>
              <a:t>Sep</a:t>
            </a:r>
            <a:endParaRPr lang="en-US" altLang="en-US" sz="1800" dirty="0">
              <a:latin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52600" y="3276600"/>
            <a:ext cx="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304800" y="4267200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Relatively a good T </a:t>
            </a:r>
            <a:r>
              <a:rPr lang="en-US" altLang="en-US" sz="1800" dirty="0" err="1" smtClean="0">
                <a:latin typeface="Times New Roman" pitchFamily="18" charset="0"/>
              </a:rPr>
              <a:t>fcst</a:t>
            </a:r>
            <a:r>
              <a:rPr lang="en-US" altLang="en-US" sz="1800" dirty="0" smtClean="0">
                <a:latin typeface="Times New Roman" pitchFamily="18" charset="0"/>
              </a:rPr>
              <a:t> for </a:t>
            </a:r>
            <a:r>
              <a:rPr lang="en-US" altLang="en-US" sz="1800" dirty="0" smtClean="0">
                <a:latin typeface="Times New Roman" pitchFamily="18" charset="0"/>
              </a:rPr>
              <a:t>October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</a:rPr>
              <a:t>so far. </a:t>
            </a:r>
            <a:r>
              <a:rPr lang="en-US" altLang="en-US" sz="1800" dirty="0" smtClean="0">
                <a:latin typeface="Times New Roman" pitchFamily="18" charset="0"/>
                <a:sym typeface="Wingdings" panose="05000000000000000000" pitchFamily="2" charset="2"/>
              </a:rPr>
              <a:t> </a:t>
            </a:r>
            <a:endParaRPr lang="en-US" altLang="en-US" sz="1800" dirty="0">
              <a:latin typeface="Times New Roman" pitchFamily="18" charset="0"/>
            </a:endParaRPr>
          </a:p>
        </p:txBody>
      </p:sp>
      <p:pic>
        <p:nvPicPr>
          <p:cNvPr id="18434" name="Picture 2" descr="Latest 30 Day Temperature Outl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7476"/>
            <a:ext cx="4088105" cy="40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3" y="3365499"/>
            <a:ext cx="4656667" cy="34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48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480175"/>
            <a:ext cx="458788" cy="38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3F39C5-1A70-4791-98B0-27DA09AE0557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394325" y="93663"/>
            <a:ext cx="327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Next 7 days </a:t>
            </a:r>
            <a:r>
              <a:rPr lang="en-US" altLang="en-US" sz="2400" b="1">
                <a:latin typeface="Times New Roman" pitchFamily="18" charset="0"/>
              </a:rPr>
              <a:t>QPF Forecast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105400" y="766763"/>
            <a:ext cx="396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In the next 7 days, the </a:t>
            </a:r>
            <a:r>
              <a:rPr lang="en-US" altLang="en-US" sz="1800" dirty="0" smtClean="0">
                <a:latin typeface="Times New Roman" pitchFamily="18" charset="0"/>
              </a:rPr>
              <a:t>Pacific NW, Montana, the Dakotas seems to get some relief. Some improvement in drought may be expected. </a:t>
            </a:r>
            <a:r>
              <a:rPr lang="en-US" altLang="en-US" sz="1800" u="sng" dirty="0" smtClean="0">
                <a:latin typeface="Times New Roman" pitchFamily="18" charset="0"/>
              </a:rPr>
              <a:t> </a:t>
            </a:r>
            <a:r>
              <a:rPr lang="en-US" altLang="en-US" sz="1800" u="sng" dirty="0">
                <a:latin typeface="Times New Roman" pitchFamily="18" charset="0"/>
              </a:rPr>
              <a:t>Also the GFS is indicating a major (temporary) change in circulation in the northwest in the second week, with early cold and more </a:t>
            </a:r>
            <a:r>
              <a:rPr lang="en-US" altLang="en-US" sz="1800" u="sng" dirty="0" err="1">
                <a:latin typeface="Times New Roman" pitchFamily="18" charset="0"/>
              </a:rPr>
              <a:t>precip</a:t>
            </a:r>
            <a:r>
              <a:rPr lang="en-US" altLang="en-US" sz="1800" u="sng" dirty="0">
                <a:latin typeface="Times New Roman" pitchFamily="18" charset="0"/>
              </a:rPr>
              <a:t> in the Pacific NW, and in drought area</a:t>
            </a:r>
            <a:r>
              <a:rPr lang="en-US" altLang="en-US" sz="1800" dirty="0">
                <a:latin typeface="Times New Roman" pitchFamily="18" charset="0"/>
              </a:rPr>
              <a:t>s  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143000" y="37338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GFS Model Guidance for next 16 days</a:t>
            </a:r>
            <a:r>
              <a:rPr lang="en-US" altLang="en-US" sz="1800">
                <a:latin typeface="Times New Roman" pitchFamily="18" charset="0"/>
              </a:rPr>
              <a:t>.</a:t>
            </a:r>
          </a:p>
        </p:txBody>
      </p:sp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0" y="4343400"/>
            <a:ext cx="37719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Times New Roman" pitchFamily="18" charset="0"/>
              </a:rPr>
              <a:t>According to the GFS</a:t>
            </a:r>
            <a:r>
              <a:rPr lang="en-US" altLang="en-US" sz="1800" dirty="0" smtClean="0">
                <a:latin typeface="Times New Roman" pitchFamily="18" charset="0"/>
              </a:rPr>
              <a:t>,.. Reinforcement </a:t>
            </a:r>
            <a:r>
              <a:rPr lang="en-US" altLang="en-US" sz="1800" dirty="0">
                <a:latin typeface="Times New Roman" pitchFamily="18" charset="0"/>
              </a:rPr>
              <a:t>and more </a:t>
            </a:r>
            <a:r>
              <a:rPr lang="en-US" altLang="en-US" sz="1800" dirty="0" err="1">
                <a:latin typeface="Times New Roman" pitchFamily="18" charset="0"/>
              </a:rPr>
              <a:t>precip</a:t>
            </a:r>
            <a:r>
              <a:rPr lang="en-US" altLang="en-US" sz="1800" dirty="0">
                <a:latin typeface="Times New Roman" pitchFamily="18" charset="0"/>
              </a:rPr>
              <a:t> as noted in the QPF above in the northern drought area(MT/ND/SD) and in the </a:t>
            </a:r>
            <a:r>
              <a:rPr lang="en-US" altLang="en-US" sz="1800" dirty="0" smtClean="0">
                <a:latin typeface="Times New Roman" pitchFamily="18" charset="0"/>
              </a:rPr>
              <a:t>southwest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Only CA, NV, and NV seems to be dry in these model forecasts..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8" y="474266"/>
            <a:ext cx="1943102" cy="668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91200" y="4876800"/>
            <a:ext cx="1143000" cy="417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D35B7-164B-4BDA-8435-F6440E98459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9075"/>
            <a:ext cx="85725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400" y="0"/>
            <a:ext cx="2667000" cy="502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Rainy Season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819400" y="5029200"/>
            <a:ext cx="2667000" cy="1752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2700337"/>
            <a:ext cx="13430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5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muthuvel.chelliah\Desktop\Drought-temporary\spi6.ensemble.L1-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90800" y="0"/>
            <a:ext cx="2571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muthuvel.chelliah\Desktop\Drought-temporary\spi3.ensemble.L1-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259CD3-F13A-413F-A099-6187F54864D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5410200" y="2209800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NMME Ensemble Mean (6 models)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SPI Forecasts for MJJ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Left Panels:   SPI3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Right Panels: SPI6</a:t>
            </a:r>
          </a:p>
        </p:txBody>
      </p:sp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5181600" y="0"/>
            <a:ext cx="396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33CC"/>
                </a:solidFill>
              </a:rPr>
              <a:t>SPI3 &amp; SPI6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33CC"/>
                </a:solidFill>
              </a:rPr>
              <a:t>Forecasts from 6NMME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33CC"/>
                </a:solidFill>
              </a:rPr>
              <a:t>(uses obs. P up to past </a:t>
            </a:r>
            <a:r>
              <a:rPr lang="en-US" altLang="en-US" sz="2000" dirty="0" smtClean="0">
                <a:solidFill>
                  <a:srgbClr val="0033CC"/>
                </a:solidFill>
              </a:rPr>
              <a:t>month(Aug), </a:t>
            </a:r>
            <a:r>
              <a:rPr lang="en-US" altLang="en-US" sz="2000" dirty="0">
                <a:solidFill>
                  <a:srgbClr val="0033CC"/>
                </a:solidFill>
              </a:rPr>
              <a:t>and forecast months’ P from NMME models)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33CC"/>
                </a:solidFill>
              </a:rPr>
              <a:t/>
            </a:r>
            <a:br>
              <a:rPr lang="en-US" altLang="en-US" sz="2000" dirty="0">
                <a:solidFill>
                  <a:srgbClr val="0033CC"/>
                </a:solidFill>
              </a:rPr>
            </a:br>
            <a:endParaRPr lang="en-US" altLang="en-US" sz="4400" dirty="0">
              <a:solidFill>
                <a:srgbClr val="0033CC"/>
              </a:solidFill>
            </a:endParaRPr>
          </a:p>
        </p:txBody>
      </p:sp>
      <p:sp>
        <p:nvSpPr>
          <p:cNvPr id="25607" name="TextBox 3"/>
          <p:cNvSpPr txBox="1">
            <a:spLocks noChangeArrowheads="1"/>
          </p:cNvSpPr>
          <p:nvPr/>
        </p:nvSpPr>
        <p:spPr bwMode="auto">
          <a:xfrm>
            <a:off x="76200" y="111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  <a:latin typeface="Times New Roman" pitchFamily="18" charset="0"/>
              </a:rPr>
              <a:t>SPI3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5608" name="TextBox 4"/>
          <p:cNvSpPr txBox="1">
            <a:spLocks noChangeArrowheads="1"/>
          </p:cNvSpPr>
          <p:nvPr/>
        </p:nvSpPr>
        <p:spPr bwMode="auto">
          <a:xfrm>
            <a:off x="2743200" y="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  <a:latin typeface="Times New Roman" pitchFamily="18" charset="0"/>
              </a:rPr>
              <a:t>SPI6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5609" name="TextBox 6"/>
          <p:cNvSpPr txBox="1">
            <a:spLocks noChangeArrowheads="1"/>
          </p:cNvSpPr>
          <p:nvPr/>
        </p:nvSpPr>
        <p:spPr bwMode="auto">
          <a:xfrm>
            <a:off x="5181600" y="3505200"/>
            <a:ext cx="3886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Times New Roman" pitchFamily="18" charset="0"/>
              </a:rPr>
              <a:t>In general, SPI3 can be somewhat more trusted than SPI6, to the extent the NMME models have any skill at all in the 1-3 months.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Times New Roman" pitchFamily="18" charset="0"/>
                <a:sym typeface="Wingdings" pitchFamily="2" charset="2"/>
              </a:rPr>
              <a:t>Having said that, the northern (Plains) MT/ND/SD drought, will </a:t>
            </a:r>
            <a:r>
              <a:rPr lang="en-US" altLang="en-US" sz="1800" dirty="0" smtClean="0">
                <a:latin typeface="Times New Roman" pitchFamily="18" charset="0"/>
                <a:sym typeface="Wingdings" pitchFamily="2" charset="2"/>
              </a:rPr>
              <a:t>likely improve in </a:t>
            </a:r>
            <a:r>
              <a:rPr lang="en-US" altLang="en-US" sz="1800" dirty="0">
                <a:latin typeface="Times New Roman" pitchFamily="18" charset="0"/>
                <a:sym typeface="Wingdings" pitchFamily="2" charset="2"/>
              </a:rPr>
              <a:t>the short term </a:t>
            </a:r>
            <a:r>
              <a:rPr lang="en-US" altLang="en-US" sz="1800" dirty="0" smtClean="0">
                <a:latin typeface="Times New Roman" pitchFamily="18" charset="0"/>
                <a:sym typeface="Wingdings" pitchFamily="2" charset="2"/>
              </a:rPr>
              <a:t>(with the expected rain in the next 1-2 weeks) </a:t>
            </a:r>
            <a:r>
              <a:rPr lang="en-US" altLang="en-US" sz="1800" dirty="0">
                <a:latin typeface="Times New Roman" pitchFamily="18" charset="0"/>
                <a:sym typeface="Wingdings" pitchFamily="2" charset="2"/>
              </a:rPr>
              <a:t>but  getting better after </a:t>
            </a:r>
            <a:r>
              <a:rPr lang="en-US" altLang="en-US" sz="1800" dirty="0" smtClean="0">
                <a:latin typeface="Times New Roman" pitchFamily="18" charset="0"/>
                <a:sym typeface="Wingdings" pitchFamily="2" charset="2"/>
              </a:rPr>
              <a:t>that, according to these models.</a:t>
            </a:r>
            <a:endParaRPr lang="en-US" altLang="en-US" sz="1800" dirty="0">
              <a:latin typeface="Times New Roman" pitchFamily="18" charset="0"/>
              <a:sym typeface="Wingdings" pitchFamily="2" charset="2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85800" y="762000"/>
            <a:ext cx="0" cy="441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6" y="947737"/>
            <a:ext cx="7974424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3DD565-F21E-4232-94DA-E1AE99298D7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228600" y="0"/>
            <a:ext cx="8915400" cy="1046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7FB444"/>
                </a:solidFill>
                <a:latin typeface="Times New Roman" pitchFamily="18" charset="0"/>
              </a:rPr>
              <a:t>N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</a:rPr>
              <a:t>LDAS </a:t>
            </a:r>
            <a:r>
              <a:rPr lang="en-US" altLang="en-US" sz="1400" dirty="0">
                <a:solidFill>
                  <a:srgbClr val="7FB444"/>
                </a:solidFill>
                <a:latin typeface="Times New Roman" pitchFamily="18" charset="0"/>
              </a:rPr>
              <a:t>D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</a:rPr>
              <a:t>rought </a:t>
            </a:r>
            <a:r>
              <a:rPr lang="en-US" altLang="en-US" sz="1400" dirty="0">
                <a:solidFill>
                  <a:srgbClr val="7FB444"/>
                </a:solidFill>
                <a:latin typeface="Times New Roman" pitchFamily="18" charset="0"/>
              </a:rPr>
              <a:t>F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</a:rPr>
              <a:t>orecast </a:t>
            </a:r>
            <a:r>
              <a:rPr lang="en-US" altLang="en-US" sz="1400" dirty="0">
                <a:solidFill>
                  <a:srgbClr val="7FB444"/>
                </a:solidFill>
                <a:latin typeface="Times New Roman" pitchFamily="18" charset="0"/>
              </a:rPr>
              <a:t>A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</a:rPr>
              <a:t>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The system developed by Princeton University and University of Washington was transitioned to NCEP/EMC as the experimental forecast system.</a:t>
            </a:r>
            <a:endParaRPr lang="en-US" altLang="en-US" sz="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101DF"/>
                </a:solidFill>
                <a:latin typeface="Times New Roman" pitchFamily="18" charset="0"/>
              </a:rPr>
              <a:t>Forecast using </a:t>
            </a:r>
            <a:r>
              <a:rPr lang="en-US" altLang="en-US" sz="2000" dirty="0" smtClean="0">
                <a:solidFill>
                  <a:srgbClr val="0101DF"/>
                </a:solidFill>
                <a:latin typeface="Times New Roman" pitchFamily="18" charset="0"/>
              </a:rPr>
              <a:t>201710 </a:t>
            </a:r>
            <a:r>
              <a:rPr lang="en-US" altLang="en-US" sz="2000" dirty="0">
                <a:solidFill>
                  <a:srgbClr val="0101DF"/>
                </a:solidFill>
                <a:latin typeface="Times New Roman" pitchFamily="18" charset="0"/>
              </a:rPr>
              <a:t>Initial Condition- Soil Moisture Percentile forecast </a:t>
            </a:r>
            <a:endParaRPr lang="en-US" altLang="en-US" sz="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10" idx="2"/>
          </p:cNvCxnSpPr>
          <p:nvPr/>
        </p:nvCxnSpPr>
        <p:spPr>
          <a:xfrm flipH="1">
            <a:off x="1905000" y="1981200"/>
            <a:ext cx="114300" cy="3276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00200" y="1685925"/>
            <a:ext cx="838200" cy="2952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635" name="TextBox 1"/>
          <p:cNvSpPr txBox="1">
            <a:spLocks noChangeArrowheads="1"/>
          </p:cNvSpPr>
          <p:nvPr/>
        </p:nvSpPr>
        <p:spPr bwMode="auto">
          <a:xfrm>
            <a:off x="228600" y="6488668"/>
            <a:ext cx="8786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itchFamily="18" charset="0"/>
              </a:rPr>
              <a:t>General improvement in SM conditions over the next couple of months is forecast </a:t>
            </a:r>
            <a:r>
              <a:rPr lang="en-US" altLang="en-US" sz="1400" dirty="0" smtClean="0">
                <a:latin typeface="Times New Roman" pitchFamily="18" charset="0"/>
              </a:rPr>
              <a:t>by NCEP’s </a:t>
            </a:r>
            <a:r>
              <a:rPr lang="en-US" altLang="en-US" sz="1400" dirty="0">
                <a:latin typeface="Times New Roman" pitchFamily="18" charset="0"/>
              </a:rPr>
              <a:t>NLDAS models.</a:t>
            </a:r>
            <a:r>
              <a:rPr lang="en-US" altLang="en-US" sz="1800" dirty="0">
                <a:latin typeface="Times New Roman" pitchFamily="18" charset="0"/>
              </a:rPr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91000" y="1685925"/>
            <a:ext cx="63794" cy="35718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77000" y="1671637"/>
            <a:ext cx="38100" cy="343376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C4035D-9F99-458E-AF84-329270F2B5D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76200" y="0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Hydrological Monitoring and Seasonal Forecasting @ MSU (Michigan State </a:t>
            </a:r>
            <a:r>
              <a:rPr lang="en-US" altLang="en-US" sz="1800" b="1" dirty="0" smtClean="0">
                <a:latin typeface="Times New Roman" pitchFamily="18" charset="0"/>
              </a:rPr>
              <a:t>University ) NLDAS model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6953250" y="1009650"/>
            <a:ext cx="219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Monthly Soil Moisture Percentile Prediction issued on </a:t>
            </a:r>
            <a:r>
              <a:rPr lang="en-US" altLang="en-US" sz="1800" b="1" dirty="0" smtClean="0">
                <a:latin typeface="Times New Roman" pitchFamily="18" charset="0"/>
              </a:rPr>
              <a:t>201710</a:t>
            </a:r>
            <a:endParaRPr lang="en-US" altLang="en-US" sz="1800" b="1" dirty="0">
              <a:latin typeface="Times New Roman" pitchFamily="18" charset="0"/>
            </a:endParaRP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015163" y="3482975"/>
            <a:ext cx="17621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The inter quartile range suggest </a:t>
            </a:r>
            <a:r>
              <a:rPr lang="en-US" altLang="en-US" sz="1800" u="sng">
                <a:latin typeface="Times New Roman" pitchFamily="18" charset="0"/>
              </a:rPr>
              <a:t>greater uncertainty </a:t>
            </a:r>
            <a:r>
              <a:rPr lang="en-US" altLang="en-US" sz="1800">
                <a:latin typeface="Times New Roman" pitchFamily="18" charset="0"/>
              </a:rPr>
              <a:t>about the forecast in these shaded regions.</a:t>
            </a:r>
          </a:p>
        </p:txBody>
      </p:sp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76200" y="1446212"/>
            <a:ext cx="1828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Times New Roman" pitchFamily="18" charset="0"/>
              </a:rPr>
              <a:t>N/S Dakota &amp; Vicinity: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latin typeface="Times New Roman" pitchFamily="18" charset="0"/>
              </a:rPr>
              <a:t>Drought likely to get better in the next couple of months, season, but uncertainty exists.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6600" y="1447800"/>
            <a:ext cx="76200" cy="3657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200" y="6212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http://drought.geo.msu.edu/research/forecast/smi.monthly.php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1919287"/>
            <a:ext cx="0" cy="3429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5387"/>
            <a:ext cx="8001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43434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550025"/>
            <a:ext cx="4572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E99104-E9CA-448A-9438-257E986D4F07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240213" y="76200"/>
            <a:ext cx="490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NASA GEOS5 Forecasts  -  </a:t>
            </a:r>
            <a:r>
              <a:rPr lang="en-US" altLang="en-US" sz="1800" b="1" dirty="0" smtClean="0">
                <a:latin typeface="Times New Roman" pitchFamily="18" charset="0"/>
              </a:rPr>
              <a:t>Oct/Nov/Dec </a:t>
            </a:r>
            <a:r>
              <a:rPr lang="en-US" altLang="en-US" sz="1800" b="1" dirty="0">
                <a:latin typeface="Times New Roman" pitchFamily="18" charset="0"/>
              </a:rPr>
              <a:t>2017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4191000" y="10017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Precip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5638800" y="2862263"/>
            <a:ext cx="2895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Soil Moisture Percentile </a:t>
            </a:r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4965700" y="625475"/>
            <a:ext cx="4178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This model predicts more rain in the northwest and higher SM percentiles in the south.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95575" y="1600200"/>
            <a:ext cx="352425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33675" y="3233738"/>
            <a:ext cx="352425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95575" y="4848225"/>
            <a:ext cx="390525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86375" y="3657600"/>
            <a:ext cx="352425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11338" y="3962400"/>
            <a:ext cx="474662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5700" y="4648200"/>
            <a:ext cx="6731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72" y="3233738"/>
            <a:ext cx="471979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438150"/>
            <a:ext cx="4230688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D35B7-164B-4BDA-8435-F6440E98459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23554" name="Picture 2" descr="C:\Users\muthuvel.chelliah\Downloads\seasonal_drought_DRAFT1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5" y="57198"/>
            <a:ext cx="8707125" cy="67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0"/>
            <a:ext cx="2057400" cy="533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Summary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10663" cy="6400800"/>
          </a:xfrm>
        </p:spPr>
        <p:txBody>
          <a:bodyPr/>
          <a:lstStyle/>
          <a:p>
            <a:pPr marL="346075" indent="-346075" eaLnBrk="1" hangingPunct="1">
              <a:lnSpc>
                <a:spcPct val="80000"/>
              </a:lnSpc>
              <a:spcBef>
                <a:spcPts val="475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FF0000"/>
                </a:solidFill>
              </a:rPr>
              <a:t>Current ENSO status and forecast.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 smtClean="0">
                <a:latin typeface="verdana,arial"/>
                <a:cs typeface="Arial" pitchFamily="34" charset="0"/>
              </a:rPr>
              <a:t>ENSO status – La Nina Watch</a:t>
            </a:r>
            <a:r>
              <a:rPr lang="en-US" altLang="en-US" sz="1800" dirty="0" smtClean="0">
                <a:cs typeface="Arial" pitchFamily="34" charset="0"/>
              </a:rPr>
              <a:t>. </a:t>
            </a:r>
            <a:r>
              <a:rPr lang="en-US" altLang="en-US" sz="1800" dirty="0">
                <a:cs typeface="Arial" pitchFamily="34" charset="0"/>
              </a:rPr>
              <a:t>Equatorial sea surface temperatures (SSTs) are near-average across most of the Pacific Ocean</a:t>
            </a:r>
            <a:r>
              <a:rPr lang="en-US" altLang="en-US" sz="1800" dirty="0" smtClean="0">
                <a:cs typeface="Arial" pitchFamily="34" charset="0"/>
              </a:rPr>
              <a:t>. </a:t>
            </a:r>
            <a:r>
              <a:rPr lang="en-US" sz="1800" kern="1200" dirty="0"/>
              <a:t>There is an increasing chance (~55-60%) of La Niña during the Northern Hemisphere fall and winter 2017-18. </a:t>
            </a:r>
            <a:endParaRPr lang="en-US" altLang="en-US" sz="1800" dirty="0" smtClean="0"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FF0000"/>
                </a:solidFill>
              </a:rPr>
              <a:t>Current Drought conditions:</a:t>
            </a:r>
            <a:endParaRPr lang="en-US" altLang="en-US" sz="1800" dirty="0" smtClean="0"/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800" dirty="0" smtClean="0"/>
              <a:t>The drought that has emerged quickly and recently since June across N/S Dakotas, eastern Montana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continues. But recent rains in that region has contained further intensification of the drought in that region. </a:t>
            </a:r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800" dirty="0" smtClean="0"/>
              <a:t>The dryness that has developed recently in the Pacific Northwest and western Montana is of some concern, thus possibly signaling the short term drought development in those regions. </a:t>
            </a:r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800" dirty="0" smtClean="0"/>
              <a:t>The </a:t>
            </a:r>
            <a:r>
              <a:rPr lang="en-US" altLang="en-US" sz="1800" dirty="0" err="1" smtClean="0"/>
              <a:t>precip</a:t>
            </a:r>
            <a:r>
              <a:rPr lang="en-US" altLang="en-US" sz="1800" dirty="0" smtClean="0"/>
              <a:t> deficit that has developed previously (last month) in the Northeast, looks ok now, due to </a:t>
            </a:r>
            <a:r>
              <a:rPr lang="en-US" altLang="en-US" sz="1800" dirty="0" err="1" smtClean="0"/>
              <a:t>precip</a:t>
            </a:r>
            <a:r>
              <a:rPr lang="en-US" altLang="en-US" sz="1800" dirty="0" smtClean="0"/>
              <a:t> activity from hurricane remnants along east coast. </a:t>
            </a:r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endParaRPr lang="en-US" altLang="en-US" sz="1800" dirty="0" smtClean="0"/>
          </a:p>
          <a:p>
            <a:pPr marL="346075" indent="-346075" eaLnBrk="1" hangingPunct="1">
              <a:lnSpc>
                <a:spcPct val="80000"/>
              </a:lnSpc>
              <a:spcBef>
                <a:spcPts val="475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FF0000"/>
                </a:solidFill>
              </a:rPr>
              <a:t>Prediction:</a:t>
            </a:r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800" dirty="0" smtClean="0"/>
              <a:t>The possibly developing La Nina, may be too early to be of any impact in the next month or two. </a:t>
            </a:r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800" dirty="0" smtClean="0"/>
              <a:t>But the upcoming model forecast rains, and the expected circulation change coming up in the Northwest is likely to lessen/mitigate the drought conditions there – at least not further intensify - in the short term.</a:t>
            </a:r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800" dirty="0" smtClean="0"/>
              <a:t>Next Drought Briefing Tuesday</a:t>
            </a:r>
            <a:r>
              <a:rPr lang="en-US" altLang="en-US" sz="1800" smtClean="0"/>
              <a:t>, October 17.</a:t>
            </a:r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ted States Monthly Drought Out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82282"/>
            <a:ext cx="4343400" cy="33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533400"/>
          </a:xfrm>
        </p:spPr>
        <p:txBody>
          <a:bodyPr/>
          <a:lstStyle/>
          <a:p>
            <a:r>
              <a:rPr lang="en-US" altLang="en-US" sz="3200" smtClean="0"/>
              <a:t>(Prev) Monthly/Seasonal outlook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1738" y="6361113"/>
            <a:ext cx="3222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769D63-4577-4144-9136-6021AF00BF6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4594225" y="1203325"/>
            <a:ext cx="1806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Seasonal O</a:t>
            </a:r>
            <a:r>
              <a:rPr lang="en-US" altLang="en-US" sz="1800" dirty="0" smtClean="0">
                <a:latin typeface="Times New Roman" pitchFamily="18" charset="0"/>
              </a:rPr>
              <a:t>utlook </a:t>
            </a:r>
            <a:r>
              <a:rPr lang="en-US" altLang="en-US" sz="1800" dirty="0" smtClean="0">
                <a:latin typeface="Times New Roman" pitchFamily="18" charset="0"/>
              </a:rPr>
              <a:t>(</a:t>
            </a:r>
            <a:r>
              <a:rPr lang="en-US" altLang="en-US" sz="1800" dirty="0" smtClean="0">
                <a:latin typeface="Times New Roman" pitchFamily="18" charset="0"/>
              </a:rPr>
              <a:t>OND</a:t>
            </a:r>
            <a:r>
              <a:rPr lang="en-US" altLang="en-US" sz="1800" dirty="0" smtClean="0">
                <a:latin typeface="Times New Roman" pitchFamily="18" charset="0"/>
              </a:rPr>
              <a:t>’17</a:t>
            </a:r>
            <a:r>
              <a:rPr lang="en-US" altLang="en-US" sz="1800" dirty="0" smtClean="0">
                <a:latin typeface="Times New Roman" pitchFamily="18" charset="0"/>
              </a:rPr>
              <a:t>) </a:t>
            </a:r>
            <a:endParaRPr lang="en-US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issued </a:t>
            </a:r>
            <a:r>
              <a:rPr lang="en-US" altLang="en-US" sz="1800" dirty="0">
                <a:latin typeface="Times New Roman" pitchFamily="18" charset="0"/>
              </a:rPr>
              <a:t>9</a:t>
            </a:r>
            <a:r>
              <a:rPr lang="en-US" altLang="en-US" sz="1800" dirty="0" smtClean="0">
                <a:latin typeface="Times New Roman" pitchFamily="18" charset="0"/>
              </a:rPr>
              <a:t>/21/17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7286624" y="2428610"/>
            <a:ext cx="17748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Monthly </a:t>
            </a:r>
            <a:r>
              <a:rPr lang="en-US" altLang="en-US" sz="1800" dirty="0" smtClean="0">
                <a:latin typeface="Times New Roman" pitchFamily="18" charset="0"/>
              </a:rPr>
              <a:t>outlook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(</a:t>
            </a:r>
            <a:r>
              <a:rPr lang="en-US" altLang="en-US" sz="1800" dirty="0" smtClean="0">
                <a:latin typeface="Times New Roman" pitchFamily="18" charset="0"/>
              </a:rPr>
              <a:t>October </a:t>
            </a:r>
            <a:r>
              <a:rPr lang="en-US" altLang="en-US" sz="1800" dirty="0" smtClean="0">
                <a:latin typeface="Times New Roman" pitchFamily="18" charset="0"/>
              </a:rPr>
              <a:t>17</a:t>
            </a:r>
            <a:r>
              <a:rPr lang="en-US" altLang="en-US" sz="1800" dirty="0" smtClean="0">
                <a:latin typeface="Times New Roman" pitchFamily="18" charset="0"/>
              </a:rPr>
              <a:t>) </a:t>
            </a:r>
            <a:endParaRPr lang="en-US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issued </a:t>
            </a:r>
            <a:r>
              <a:rPr lang="en-US" altLang="en-US" sz="1800" dirty="0">
                <a:latin typeface="Times New Roman" pitchFamily="18" charset="0"/>
              </a:rPr>
              <a:t>9</a:t>
            </a:r>
            <a:r>
              <a:rPr lang="en-US" altLang="en-US" sz="1800" dirty="0" smtClean="0">
                <a:latin typeface="Times New Roman" pitchFamily="18" charset="0"/>
              </a:rPr>
              <a:t>/30/17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4104" name="TextBox 1"/>
          <p:cNvSpPr txBox="1">
            <a:spLocks noChangeArrowheads="1"/>
          </p:cNvSpPr>
          <p:nvPr/>
        </p:nvSpPr>
        <p:spPr bwMode="auto">
          <a:xfrm>
            <a:off x="24318" y="4191000"/>
            <a:ext cx="477628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The major Northern Plains drought, </a:t>
            </a:r>
            <a:r>
              <a:rPr lang="en-US" altLang="en-US" sz="1800" dirty="0" smtClean="0">
                <a:latin typeface="Times New Roman" pitchFamily="18" charset="0"/>
              </a:rPr>
              <a:t>the major drought story in the US, the past few months, is slightly getting better, only a tad better, in terms of severity areas, and overall drought coverage areas, as was forecast.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The monthly outlook called for 2 regions of dryness, possible drought development in the mid-Atlantic states centered around MD and in the </a:t>
            </a:r>
            <a:r>
              <a:rPr lang="en-US" altLang="en-US" sz="1800" dirty="0" err="1" smtClean="0">
                <a:latin typeface="Times New Roman" pitchFamily="18" charset="0"/>
              </a:rPr>
              <a:t>midwest</a:t>
            </a:r>
            <a:r>
              <a:rPr lang="en-US" altLang="en-US" sz="1800" dirty="0" smtClean="0">
                <a:latin typeface="Times New Roman" pitchFamily="18" charset="0"/>
              </a:rPr>
              <a:t> near MO and AR.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 </a:t>
            </a:r>
            <a:endParaRPr lang="en-US" altLang="en-US" sz="1800" dirty="0">
              <a:latin typeface="Times New Roman" pitchFamily="18" charset="0"/>
            </a:endParaRPr>
          </a:p>
        </p:txBody>
      </p:sp>
      <p:pic>
        <p:nvPicPr>
          <p:cNvPr id="2052" name="Picture 4" descr="United States Seasonal Drought Outl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" y="649691"/>
            <a:ext cx="4319081" cy="333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cpc.ncep.noaa.gov/products/Precip_Monitoring/Figures/NAMS/p.7day.fig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23164"/>
            <a:ext cx="3960018" cy="29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pc.ncep.noaa.gov/products/Precip_Monitoring/Figures/NAMS/p.30day.fig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955982"/>
            <a:ext cx="3915734" cy="29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pc.ncep.noaa.gov/products/Precip_Monitoring/Figures/NAMS/p.90day.fig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32" y="988110"/>
            <a:ext cx="4004186" cy="282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pc.ncep.noaa.gov/products/Precip_Monitoring/Figures/NAMS/p.180day.fig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9175"/>
            <a:ext cx="3868519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itle 4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923925"/>
          </a:xfrm>
        </p:spPr>
        <p:txBody>
          <a:bodyPr>
            <a:spAutoFit/>
          </a:bodyPr>
          <a:lstStyle/>
          <a:p>
            <a:r>
              <a:rPr lang="en-US" altLang="en-US" sz="1800" b="1" dirty="0" smtClean="0"/>
              <a:t>Recent Precipitation Anomalies</a:t>
            </a:r>
            <a:br>
              <a:rPr lang="en-US" altLang="en-US" sz="1800" b="1" dirty="0" smtClean="0"/>
            </a:br>
            <a:r>
              <a:rPr lang="en-US" altLang="en-US" sz="1800" b="1" u="sng" dirty="0" smtClean="0"/>
              <a:t>6 months, 3 months, 1 month and 7days</a:t>
            </a:r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r>
              <a:rPr lang="en-US" altLang="en-US" sz="1800" b="1" dirty="0" smtClean="0"/>
              <a:t>-These maps pretty much tell the story behind the current/recent drought </a:t>
            </a:r>
          </a:p>
        </p:txBody>
      </p:sp>
      <p:sp>
        <p:nvSpPr>
          <p:cNvPr id="51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6381750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6AE68F-2926-43AD-B310-BA643597F46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1800" y="685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3400" y="685800"/>
            <a:ext cx="1371600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Box 10"/>
          <p:cNvSpPr txBox="1">
            <a:spLocks noChangeArrowheads="1"/>
          </p:cNvSpPr>
          <p:nvPr/>
        </p:nvSpPr>
        <p:spPr bwMode="auto">
          <a:xfrm>
            <a:off x="533400" y="3048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6 mon</a:t>
            </a:r>
          </a:p>
        </p:txBody>
      </p:sp>
      <p:sp>
        <p:nvSpPr>
          <p:cNvPr id="5131" name="TextBox 22"/>
          <p:cNvSpPr txBox="1">
            <a:spLocks noChangeArrowheads="1"/>
          </p:cNvSpPr>
          <p:nvPr/>
        </p:nvSpPr>
        <p:spPr bwMode="auto">
          <a:xfrm>
            <a:off x="5029200" y="3016250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3 mon</a:t>
            </a:r>
          </a:p>
        </p:txBody>
      </p:sp>
      <p:sp>
        <p:nvSpPr>
          <p:cNvPr id="5132" name="TextBox 23"/>
          <p:cNvSpPr txBox="1">
            <a:spLocks noChangeArrowheads="1"/>
          </p:cNvSpPr>
          <p:nvPr/>
        </p:nvSpPr>
        <p:spPr bwMode="auto">
          <a:xfrm>
            <a:off x="304800" y="59436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1 mon</a:t>
            </a:r>
          </a:p>
        </p:txBody>
      </p:sp>
      <p:sp>
        <p:nvSpPr>
          <p:cNvPr id="5133" name="TextBox 24"/>
          <p:cNvSpPr txBox="1">
            <a:spLocks noChangeArrowheads="1"/>
          </p:cNvSpPr>
          <p:nvPr/>
        </p:nvSpPr>
        <p:spPr bwMode="auto">
          <a:xfrm>
            <a:off x="5029200" y="59547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7 dy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1447800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4000" y="4419600"/>
            <a:ext cx="500063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38800" y="13716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00" y="15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-Last Month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8540" y="3962400"/>
            <a:ext cx="9040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Some rains lately, but not good enough</a:t>
            </a:r>
            <a:r>
              <a:rPr lang="en-US" sz="1400" dirty="0"/>
              <a:t>!</a:t>
            </a:r>
            <a:endParaRPr lang="en-US" sz="14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07132" y="4343400"/>
            <a:ext cx="2031468" cy="2286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72000" y="4495800"/>
            <a:ext cx="1905000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848600" y="1295400"/>
            <a:ext cx="500063" cy="30480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5401255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Harvey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7467600" y="52555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Irma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672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cpc.ncep.noaa.gov/products/Precip_Monitoring/Figures/NAMS/p.90day.fig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78" y="872479"/>
            <a:ext cx="4002197" cy="296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0-Day Precipitation Anomaly (millimeter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" y="3962400"/>
            <a:ext cx="390707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7-day Precipitation Anomaly (millimeter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78" y="3886200"/>
            <a:ext cx="3998954" cy="296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itle 4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923925"/>
          </a:xfrm>
        </p:spPr>
        <p:txBody>
          <a:bodyPr>
            <a:spAutoFit/>
          </a:bodyPr>
          <a:lstStyle/>
          <a:p>
            <a:r>
              <a:rPr lang="en-US" altLang="en-US" sz="1800" b="1" dirty="0" smtClean="0"/>
              <a:t>Recent Precipitation Anomalies</a:t>
            </a:r>
            <a:br>
              <a:rPr lang="en-US" altLang="en-US" sz="1800" b="1" dirty="0" smtClean="0"/>
            </a:br>
            <a:r>
              <a:rPr lang="en-US" altLang="en-US" sz="1800" b="1" u="sng" dirty="0" smtClean="0"/>
              <a:t>6 months, 3 months, 1 month and 7days</a:t>
            </a:r>
            <a:r>
              <a:rPr lang="en-US" altLang="en-US" sz="1800" b="1" dirty="0" smtClean="0"/>
              <a:t/>
            </a:r>
            <a:br>
              <a:rPr lang="en-US" altLang="en-US" sz="1800" b="1" dirty="0" smtClean="0"/>
            </a:br>
            <a:r>
              <a:rPr lang="en-US" altLang="en-US" sz="1800" b="1" dirty="0" smtClean="0"/>
              <a:t>-These maps pretty much tell the story behind the current/recent drought </a:t>
            </a:r>
          </a:p>
        </p:txBody>
      </p:sp>
      <p:sp>
        <p:nvSpPr>
          <p:cNvPr id="51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6381750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6AE68F-2926-43AD-B310-BA643597F46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1800" y="685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3400" y="685800"/>
            <a:ext cx="1371600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Box 10"/>
          <p:cNvSpPr txBox="1">
            <a:spLocks noChangeArrowheads="1"/>
          </p:cNvSpPr>
          <p:nvPr/>
        </p:nvSpPr>
        <p:spPr bwMode="auto">
          <a:xfrm>
            <a:off x="533400" y="3048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6 mon</a:t>
            </a:r>
          </a:p>
        </p:txBody>
      </p:sp>
      <p:sp>
        <p:nvSpPr>
          <p:cNvPr id="5131" name="TextBox 22"/>
          <p:cNvSpPr txBox="1">
            <a:spLocks noChangeArrowheads="1"/>
          </p:cNvSpPr>
          <p:nvPr/>
        </p:nvSpPr>
        <p:spPr bwMode="auto">
          <a:xfrm>
            <a:off x="5029200" y="3016250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3 mon</a:t>
            </a:r>
          </a:p>
        </p:txBody>
      </p:sp>
      <p:sp>
        <p:nvSpPr>
          <p:cNvPr id="5132" name="TextBox 23"/>
          <p:cNvSpPr txBox="1">
            <a:spLocks noChangeArrowheads="1"/>
          </p:cNvSpPr>
          <p:nvPr/>
        </p:nvSpPr>
        <p:spPr bwMode="auto">
          <a:xfrm>
            <a:off x="304800" y="59436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1 mon</a:t>
            </a:r>
          </a:p>
        </p:txBody>
      </p:sp>
      <p:sp>
        <p:nvSpPr>
          <p:cNvPr id="5133" name="TextBox 24"/>
          <p:cNvSpPr txBox="1">
            <a:spLocks noChangeArrowheads="1"/>
          </p:cNvSpPr>
          <p:nvPr/>
        </p:nvSpPr>
        <p:spPr bwMode="auto">
          <a:xfrm>
            <a:off x="5029200" y="59547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7 dy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1447800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52500" y="4419600"/>
            <a:ext cx="1071563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38800" y="13716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48600" y="15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----- NOW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48600" y="1295400"/>
            <a:ext cx="500063" cy="30480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80" name="Picture 8" descr="180-Day Precipitation Anomaly (millimeter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956656"/>
            <a:ext cx="3876675" cy="29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757013" y="4381500"/>
            <a:ext cx="1071563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763000" y="-152400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16781" y="14478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E659A-E67D-4F73-9E46-0170127DE6A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218" name="Picture 2" descr="C:\Users\muthuvel.chelliah\Desktop\Drought-temporary\us.4panel.fordrought.briefing.recent.1,2,3months.rain.to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1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muthuvel.chelliah\Desktop\Drought-temporary\us.4panel.fordrought.briefing.recent.1,2,3months.rain.an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5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E659A-E67D-4F73-9E46-0170127DE6A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609600" y="4572000"/>
            <a:ext cx="381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1524000"/>
            <a:ext cx="381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8251" y="1524000"/>
            <a:ext cx="381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1905000"/>
            <a:ext cx="51475" cy="259080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979251" y="1714500"/>
            <a:ext cx="3745149" cy="285750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75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8DAFBA-0425-49D9-A8CB-9D2CA6FA9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152400"/>
            <a:ext cx="3200400" cy="128905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rgbClr val="0033CC"/>
                </a:solidFill>
              </a:rPr>
              <a:t>The Standardized Precipitation Index </a:t>
            </a:r>
            <a:r>
              <a:rPr lang="en-US" altLang="en-US" sz="3200" smtClean="0">
                <a:solidFill>
                  <a:srgbClr val="0033CC"/>
                </a:solidFill>
              </a:rPr>
              <a:t>SPI</a:t>
            </a:r>
            <a:r>
              <a:rPr lang="en-US" altLang="en-US" smtClean="0">
                <a:solidFill>
                  <a:srgbClr val="0033CC"/>
                </a:solidFill>
              </a:rPr>
              <a:t/>
            </a:r>
            <a:br>
              <a:rPr lang="en-US" altLang="en-US" smtClean="0">
                <a:solidFill>
                  <a:srgbClr val="0033CC"/>
                </a:solidFill>
              </a:rPr>
            </a:br>
            <a:r>
              <a:rPr lang="en-US" altLang="en-US" sz="2000" smtClean="0">
                <a:solidFill>
                  <a:srgbClr val="0033CC"/>
                </a:solidFill>
              </a:rPr>
              <a:t>(</a:t>
            </a:r>
            <a:r>
              <a:rPr lang="en-US" altLang="en-US" sz="2000" b="1" smtClean="0">
                <a:solidFill>
                  <a:srgbClr val="0033CC"/>
                </a:solidFill>
              </a:rPr>
              <a:t>based on Observed P</a:t>
            </a:r>
            <a:r>
              <a:rPr lang="en-US" altLang="en-US" sz="2000" smtClean="0">
                <a:solidFill>
                  <a:srgbClr val="0033CC"/>
                </a:solidFill>
              </a:rPr>
              <a:t>)</a:t>
            </a:r>
            <a:endParaRPr lang="en-US" altLang="en-US" smtClean="0">
              <a:solidFill>
                <a:srgbClr val="0033CC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4495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5870575" y="1524000"/>
            <a:ext cx="3197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800" dirty="0" smtClean="0">
                <a:latin typeface="Times New Roman" pitchFamily="18" charset="0"/>
              </a:rPr>
              <a:t>The three month SPI, with its large negative values in the Northern Plains drought area and the Pacific NW, looks worse than it actually is! Is it?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9081" y="19050"/>
            <a:ext cx="140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----- NOW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066800"/>
            <a:ext cx="838200" cy="304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cpc.ncep.noaa.gov/products/Drought/Figures/index/spi_pl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518007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26" y="3481387"/>
            <a:ext cx="4346012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cpc.ncep.noaa.gov/products/tanal/30day/mean/20170930.30day.mean.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46482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53475" y="6381750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D848FF-6D97-4167-B3CC-57FCF4541E2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5638800" y="11113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Recent US Temperatures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105400" y="609600"/>
            <a:ext cx="403383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latin typeface="Times New Roman" pitchFamily="18" charset="0"/>
              </a:rPr>
              <a:t>September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>
                <a:latin typeface="Times New Roman" pitchFamily="18" charset="0"/>
              </a:rPr>
              <a:t>mean </a:t>
            </a:r>
            <a:r>
              <a:rPr lang="en-US" altLang="en-US" sz="1600" dirty="0" smtClean="0">
                <a:latin typeface="Times New Roman" pitchFamily="18" charset="0"/>
              </a:rPr>
              <a:t>T is kind of  bit warm overall, but generally mixed overall,  not extreme in any way!</a:t>
            </a:r>
            <a:endParaRPr lang="en-US" altLang="en-US" sz="160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latin typeface="Times New Roman" pitchFamily="18" charset="0"/>
              </a:rPr>
              <a:t>So far, </a:t>
            </a:r>
            <a:r>
              <a:rPr lang="en-US" altLang="en-US" sz="1600" dirty="0" smtClean="0">
                <a:latin typeface="Times New Roman" pitchFamily="18" charset="0"/>
              </a:rPr>
              <a:t>in </a:t>
            </a:r>
            <a:r>
              <a:rPr lang="en-US" altLang="en-US" sz="1600" dirty="0" smtClean="0">
                <a:latin typeface="Times New Roman" pitchFamily="18" charset="0"/>
              </a:rPr>
              <a:t>October</a:t>
            </a:r>
            <a:r>
              <a:rPr lang="en-US" altLang="en-US" sz="1600" dirty="0" smtClean="0">
                <a:latin typeface="Times New Roman" pitchFamily="18" charset="0"/>
              </a:rPr>
              <a:t>, (just a </a:t>
            </a:r>
            <a:r>
              <a:rPr lang="en-US" altLang="en-US" sz="1600" dirty="0" smtClean="0">
                <a:latin typeface="Times New Roman" pitchFamily="18" charset="0"/>
              </a:rPr>
              <a:t>complete reversal of the first 15 days in September) </a:t>
            </a:r>
            <a:r>
              <a:rPr lang="en-US" altLang="en-US" sz="1600" dirty="0" smtClean="0">
                <a:latin typeface="Times New Roman" pitchFamily="18" charset="0"/>
              </a:rPr>
              <a:t>the </a:t>
            </a:r>
            <a:r>
              <a:rPr lang="en-US" altLang="en-US" sz="1600" dirty="0" smtClean="0">
                <a:latin typeface="Times New Roman" pitchFamily="18" charset="0"/>
              </a:rPr>
              <a:t>coolness in the </a:t>
            </a:r>
            <a:r>
              <a:rPr lang="en-US" altLang="en-US" sz="1600" dirty="0" smtClean="0">
                <a:latin typeface="Times New Roman" pitchFamily="18" charset="0"/>
              </a:rPr>
              <a:t>West and warmth in the east..</a:t>
            </a:r>
            <a:endParaRPr lang="en-US" altLang="en-US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36943</TotalTime>
  <Words>1259</Words>
  <Application>Microsoft Office PowerPoint</Application>
  <PresentationFormat>On-screen Show (4:3)</PresentationFormat>
  <Paragraphs>174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Drought  Outlook  Discussion     October 2017 </vt:lpstr>
      <vt:lpstr>Drought Monitor </vt:lpstr>
      <vt:lpstr>(Prev) Monthly/Seasonal outlook</vt:lpstr>
      <vt:lpstr>Recent Precipitation Anomalies 6 months, 3 months, 1 month and 7days -These maps pretty much tell the story behind the current/recent drought </vt:lpstr>
      <vt:lpstr>Recent Precipitation Anomalies 6 months, 3 months, 1 month and 7days -These maps pretty much tell the story behind the current/recent drought </vt:lpstr>
      <vt:lpstr>PowerPoint Presentation</vt:lpstr>
      <vt:lpstr>PowerPoint Presentation</vt:lpstr>
      <vt:lpstr>The Standardized Precipitation Index SPI (based on Observed P)</vt:lpstr>
      <vt:lpstr>PowerPoint Presentation</vt:lpstr>
      <vt:lpstr>PowerPoint Presentation</vt:lpstr>
      <vt:lpstr>PowerPoint Presentation</vt:lpstr>
      <vt:lpstr>Streamflow (USGS)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NMME     T &amp; P EnsMean forecasts</vt:lpstr>
      <vt:lpstr>The agreement/uncertainty  among the diff. models’ forecasts  for Nov-Dec-Jan Precipitation!!!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CPC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kingtsemo</dc:creator>
  <cp:lastModifiedBy>Muthuvel Chelliah</cp:lastModifiedBy>
  <cp:revision>3648</cp:revision>
  <cp:lastPrinted>2014-07-10T13:24:01Z</cp:lastPrinted>
  <dcterms:created xsi:type="dcterms:W3CDTF">2008-10-04T17:35:30Z</dcterms:created>
  <dcterms:modified xsi:type="dcterms:W3CDTF">2017-10-16T20:11:28Z</dcterms:modified>
</cp:coreProperties>
</file>