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808" r:id="rId2"/>
    <p:sldId id="824" r:id="rId3"/>
    <p:sldId id="837" r:id="rId4"/>
    <p:sldId id="788" r:id="rId5"/>
    <p:sldId id="834" r:id="rId6"/>
    <p:sldId id="835" r:id="rId7"/>
    <p:sldId id="792" r:id="rId8"/>
    <p:sldId id="827" r:id="rId9"/>
    <p:sldId id="757" r:id="rId10"/>
    <p:sldId id="796" r:id="rId11"/>
    <p:sldId id="811" r:id="rId12"/>
    <p:sldId id="795" r:id="rId13"/>
    <p:sldId id="790" r:id="rId14"/>
    <p:sldId id="841" r:id="rId15"/>
    <p:sldId id="728" r:id="rId16"/>
    <p:sldId id="832" r:id="rId17"/>
    <p:sldId id="836" r:id="rId18"/>
    <p:sldId id="609" r:id="rId19"/>
    <p:sldId id="838" r:id="rId20"/>
    <p:sldId id="820" r:id="rId21"/>
    <p:sldId id="804" r:id="rId22"/>
    <p:sldId id="833" r:id="rId23"/>
    <p:sldId id="802" r:id="rId24"/>
    <p:sldId id="818" r:id="rId25"/>
    <p:sldId id="810" r:id="rId26"/>
    <p:sldId id="805" r:id="rId27"/>
    <p:sldId id="839" r:id="rId28"/>
    <p:sldId id="276" r:id="rId29"/>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0000"/>
    <a:srgbClr val="0033CC"/>
    <a:srgbClr val="FF3300"/>
    <a:srgbClr val="FA5236"/>
    <a:srgbClr val="3399FF"/>
    <a:srgbClr val="FF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3" autoAdjust="0"/>
    <p:restoredTop sz="99747" autoAdjust="0"/>
  </p:normalViewPr>
  <p:slideViewPr>
    <p:cSldViewPr>
      <p:cViewPr varScale="1">
        <p:scale>
          <a:sx n="95" d="100"/>
          <a:sy n="95" d="100"/>
        </p:scale>
        <p:origin x="-102" y="-156"/>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28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pc.ncep.noaa.gov/products/analysis_monitoring/enso_advisory/enso-alert-readm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gif"/></Relationships>
</file>

<file path=ppt/slides/_rels/slide1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gi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Discussion    </a:t>
            </a:r>
            <a:br>
              <a:rPr lang="en-US" altLang="en-US" sz="4000" dirty="0" smtClean="0"/>
            </a:br>
            <a:r>
              <a:rPr lang="en-US" altLang="en-US" sz="4000" dirty="0" smtClean="0"/>
              <a:t>September 2017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FF0000"/>
                </a:solidFill>
                <a:latin typeface="Times New Roman" pitchFamily="18" charset="0"/>
              </a:rPr>
              <a:t>Phone: 1-877-680-3341</a:t>
            </a:r>
          </a:p>
          <a:p>
            <a:pPr eaLnBrk="1" hangingPunct="1">
              <a:spcBef>
                <a:spcPct val="0"/>
              </a:spcBef>
              <a:buFontTx/>
              <a:buNone/>
            </a:pPr>
            <a:r>
              <a:rPr lang="en-US" altLang="en-US" sz="2800">
                <a:solidFill>
                  <a:srgbClr val="FF0000"/>
                </a:solidFill>
                <a:latin typeface="Times New Roman" pitchFamily="18" charset="0"/>
              </a:rPr>
              <a:t>Pwd:    858747</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10</a:t>
            </a:fld>
            <a:endParaRPr lang="en-US" altLang="en-US" sz="1400" smtClean="0"/>
          </a:p>
        </p:txBody>
      </p:sp>
      <p:graphicFrame>
        <p:nvGraphicFramePr>
          <p:cNvPr id="5" name="Table 4"/>
          <p:cNvGraphicFramePr>
            <a:graphicFrameLocks noGrp="1"/>
          </p:cNvGraphicFramePr>
          <p:nvPr>
            <p:extLst>
              <p:ext uri="{D42A27DB-BD31-4B8C-83A1-F6EECF244321}">
                <p14:modId xmlns:p14="http://schemas.microsoft.com/office/powerpoint/2010/main" val="754783826"/>
              </p:ext>
            </p:extLst>
          </p:nvPr>
        </p:nvGraphicFramePr>
        <p:xfrm>
          <a:off x="609600" y="381000"/>
          <a:ext cx="7924800" cy="5913120"/>
        </p:xfrm>
        <a:graphic>
          <a:graphicData uri="http://schemas.openxmlformats.org/drawingml/2006/table">
            <a:tbl>
              <a:tblPr/>
              <a:tblGrid>
                <a:gridCol w="7924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14 September  2017</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(Surprise from last month’s status!)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0" u="sng" kern="1200" dirty="0" smtClean="0">
                          <a:solidFill>
                            <a:schemeClr val="accent2"/>
                          </a:solidFill>
                          <a:effectLst/>
                          <a:latin typeface="Arial" pitchFamily="34" charset="0"/>
                          <a:ea typeface="+mn-ea"/>
                          <a:cs typeface="+mn-cs"/>
                          <a:hlinkClick r:id="rId2"/>
                        </a:rPr>
                        <a:t>La Niña Watch</a:t>
                      </a:r>
                      <a:r>
                        <a:rPr kumimoji="0" lang="en-US" altLang="en-US" sz="2000" b="1" i="0" u="none" strike="noStrike" cap="none" normalizeH="0" baseline="0" dirty="0" smtClean="0">
                          <a:ln>
                            <a:noFill/>
                          </a:ln>
                          <a:solidFill>
                            <a:srgbClr val="0033CC"/>
                          </a:solidFill>
                          <a:effectLst/>
                          <a:latin typeface="verdana,arial,serif"/>
                          <a:cs typeface="Arial" pitchFamily="34" charset="0"/>
                        </a:rPr>
                        <a:t> !!</a:t>
                      </a:r>
                      <a:endParaRPr kumimoji="0" lang="en-US" altLang="en-US" sz="2000" b="0" i="0" u="none" strike="noStrike" cap="none" normalizeH="0" baseline="0" dirty="0" smtClean="0">
                        <a:ln>
                          <a:noFill/>
                        </a:ln>
                        <a:solidFill>
                          <a:srgbClr val="0033CC"/>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sz="2800" b="1" i="0" kern="1200" dirty="0" smtClean="0">
                          <a:solidFill>
                            <a:schemeClr val="tx1"/>
                          </a:solidFill>
                          <a:effectLst/>
                          <a:latin typeface="Arial" pitchFamily="34" charset="0"/>
                          <a:ea typeface="+mn-ea"/>
                          <a:cs typeface="+mn-cs"/>
                        </a:rPr>
                        <a:t> </a:t>
                      </a:r>
                      <a:r>
                        <a:rPr lang="en-US" sz="2000" b="1" i="0" kern="1200" dirty="0" smtClean="0">
                          <a:solidFill>
                            <a:schemeClr val="tx1"/>
                          </a:solidFill>
                          <a:effectLst/>
                          <a:latin typeface="Trebuchet MS" panose="020B0603020202020204" pitchFamily="34" charset="0"/>
                          <a:ea typeface="+mn-ea"/>
                          <a:cs typeface="+mn-cs"/>
                        </a:rPr>
                        <a:t>There is an increasing chance (~55-60%) of La Niña during the Northern Hemisphere fall and winter 2017-18.</a:t>
                      </a:r>
                      <a:r>
                        <a:rPr lang="en-US" sz="2800" b="1" i="0" kern="1200" dirty="0" smtClean="0">
                          <a:solidFill>
                            <a:schemeClr val="tx1"/>
                          </a:solidFill>
                          <a:effectLst/>
                          <a:latin typeface="Arial" pitchFamily="34" charset="0"/>
                          <a:ea typeface="+mn-ea"/>
                          <a:cs typeface="+mn-cs"/>
                        </a:rPr>
                        <a:t> </a:t>
                      </a: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11</a:t>
            </a:fld>
            <a:endParaRPr lang="en-US" altLang="en-US" sz="140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graphicFrame>
        <p:nvGraphicFramePr>
          <p:cNvPr id="2" name="Table 1"/>
          <p:cNvGraphicFramePr>
            <a:graphicFrameLocks noGrp="1"/>
          </p:cNvGraphicFramePr>
          <p:nvPr>
            <p:extLst>
              <p:ext uri="{D42A27DB-BD31-4B8C-83A1-F6EECF244321}">
                <p14:modId xmlns:p14="http://schemas.microsoft.com/office/powerpoint/2010/main" val="464284990"/>
              </p:ext>
            </p:extLst>
          </p:nvPr>
        </p:nvGraphicFramePr>
        <p:xfrm>
          <a:off x="914400" y="2895600"/>
          <a:ext cx="7488238" cy="2667018"/>
        </p:xfrm>
        <a:graphic>
          <a:graphicData uri="http://schemas.openxmlformats.org/drawingml/2006/table">
            <a:tbl>
              <a:tblPr/>
              <a:tblGrid>
                <a:gridCol w="576263"/>
                <a:gridCol w="576262"/>
                <a:gridCol w="576263"/>
                <a:gridCol w="574675"/>
                <a:gridCol w="576262"/>
                <a:gridCol w="576263"/>
                <a:gridCol w="576262"/>
                <a:gridCol w="576263"/>
                <a:gridCol w="576262"/>
                <a:gridCol w="574675"/>
                <a:gridCol w="576263"/>
                <a:gridCol w="576262"/>
                <a:gridCol w="576263"/>
              </a:tblGrid>
              <a:tr h="2286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verdana,arial"/>
                          <a:cs typeface="Arial" pitchFamily="34" charset="0"/>
                        </a:rPr>
                        <a:t>Year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DJF</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JFM</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FMA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MAM</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AMJ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MJJ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JJA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JAS</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ASO</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SON</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OND</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NDJ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2010</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2011</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2012</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2013</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2014</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2015</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2016</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2017</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verdana,arial"/>
                          <a:cs typeface="Arial" pitchFamily="34" charset="0"/>
                        </a:rPr>
                        <a:t>-0.4</a:t>
                      </a:r>
                      <a:endParaRPr kumimoji="0" lang="en-US" altLang="en-US" sz="1400" b="1"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-0.1</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0.2</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0.4</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0.4</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0.2</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-0.1</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12</a:t>
            </a:fld>
            <a:endParaRPr lang="en-US" altLang="en-US" sz="140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4572000" cy="8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b="1" dirty="0" smtClean="0">
                <a:latin typeface="Verdana" pitchFamily="34" charset="0"/>
                <a:sym typeface="Verdana" pitchFamily="34" charset="0"/>
              </a:rPr>
              <a:t>SSTs have fallen across the central and east Pacific.  As well as the –</a:t>
            </a:r>
            <a:r>
              <a:rPr lang="en-US" altLang="en-US" sz="1200" b="1" dirty="0" err="1" smtClean="0">
                <a:latin typeface="Verdana" pitchFamily="34" charset="0"/>
                <a:sym typeface="Verdana" pitchFamily="34" charset="0"/>
              </a:rPr>
              <a:t>ve</a:t>
            </a:r>
            <a:r>
              <a:rPr lang="en-US" altLang="en-US" sz="1200" b="1" dirty="0" smtClean="0">
                <a:latin typeface="Verdana" pitchFamily="34" charset="0"/>
                <a:sym typeface="Verdana" pitchFamily="34" charset="0"/>
              </a:rPr>
              <a:t> upper ocean heat content, and –</a:t>
            </a:r>
            <a:r>
              <a:rPr lang="en-US" altLang="en-US" sz="1200" b="1" dirty="0" err="1" smtClean="0">
                <a:latin typeface="Verdana" pitchFamily="34" charset="0"/>
                <a:sym typeface="Verdana" pitchFamily="34" charset="0"/>
              </a:rPr>
              <a:t>ve</a:t>
            </a:r>
            <a:r>
              <a:rPr lang="en-US" altLang="en-US" sz="1200" b="1" dirty="0" smtClean="0">
                <a:latin typeface="Verdana" pitchFamily="34" charset="0"/>
                <a:sym typeface="Verdana" pitchFamily="34" charset="0"/>
              </a:rPr>
              <a:t> subsurface anomalies. Will it continue or will it flip ??? </a:t>
            </a:r>
            <a:endParaRPr lang="en-US" altLang="en-US" sz="1200" b="1"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latin typeface="Times New Roman" pitchFamily="18" charset="0"/>
              </a:rPr>
              <a:t>Negative subsurface temperature anomalies were present from March 2016 through December 2016. Positive anomalies were present from mid-January through March 2017. Recently the anomalies have been near zero.</a:t>
            </a:r>
          </a:p>
        </p:txBody>
      </p:sp>
      <p:sp>
        <p:nvSpPr>
          <p:cNvPr id="1946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8513"/>
            <a:ext cx="4149540" cy="529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11239"/>
            <a:ext cx="4600575" cy="2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916364"/>
            <a:ext cx="4572000" cy="204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657600" y="2514600"/>
            <a:ext cx="533400"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13</a:t>
            </a:fld>
            <a:endParaRPr lang="en-US" altLang="en-US" sz="1400" smtClean="0"/>
          </a:p>
        </p:txBody>
      </p:sp>
      <p:sp>
        <p:nvSpPr>
          <p:cNvPr id="20483" name="TextBox 1"/>
          <p:cNvSpPr txBox="1">
            <a:spLocks noChangeArrowheads="1"/>
          </p:cNvSpPr>
          <p:nvPr/>
        </p:nvSpPr>
        <p:spPr bwMode="auto">
          <a:xfrm>
            <a:off x="244475" y="6858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a:latin typeface="Times New Roman" pitchFamily="18" charset="0"/>
              </a:rPr>
              <a:t>Early- </a:t>
            </a:r>
            <a:r>
              <a:rPr lang="en-US" altLang="en-US" sz="1800" b="1" u="sng" dirty="0" smtClean="0">
                <a:latin typeface="Times New Roman" pitchFamily="18" charset="0"/>
              </a:rPr>
              <a:t>Aug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latin typeface="Times New Roman" pitchFamily="18" charset="0"/>
              </a:rPr>
              <a:t>ENSO Forecasts</a:t>
            </a:r>
          </a:p>
        </p:txBody>
      </p:sp>
      <p:sp>
        <p:nvSpPr>
          <p:cNvPr id="20489" name="TextBox 1"/>
          <p:cNvSpPr txBox="1">
            <a:spLocks noChangeArrowheads="1"/>
          </p:cNvSpPr>
          <p:nvPr/>
        </p:nvSpPr>
        <p:spPr bwMode="auto">
          <a:xfrm>
            <a:off x="4953000" y="33528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NMME - Ensemble Mean</a:t>
            </a:r>
          </a:p>
        </p:txBody>
      </p:sp>
      <p:pic>
        <p:nvPicPr>
          <p:cNvPr id="11" name="Pictur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995" y="1055688"/>
            <a:ext cx="4155005" cy="2601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 y="4241800"/>
            <a:ext cx="4268697" cy="260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
          <p:cNvSpPr txBox="1">
            <a:spLocks noChangeArrowheads="1"/>
          </p:cNvSpPr>
          <p:nvPr/>
        </p:nvSpPr>
        <p:spPr bwMode="auto">
          <a:xfrm>
            <a:off x="35995" y="3862387"/>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a:latin typeface="Times New Roman" pitchFamily="18" charset="0"/>
              </a:rPr>
              <a:t>Early- </a:t>
            </a:r>
            <a:r>
              <a:rPr lang="en-US" altLang="en-US" sz="1800" b="1" u="sng" dirty="0" smtClean="0">
                <a:latin typeface="Times New Roman" pitchFamily="18" charset="0"/>
              </a:rPr>
              <a:t>Sep  </a:t>
            </a:r>
            <a:r>
              <a:rPr lang="en-US" altLang="en-US" sz="1800" dirty="0">
                <a:latin typeface="Times New Roman" pitchFamily="18" charset="0"/>
              </a:rPr>
              <a:t>CPC/IRI forecast</a:t>
            </a:r>
          </a:p>
        </p:txBody>
      </p:sp>
      <p:pic>
        <p:nvPicPr>
          <p:cNvPr id="10244" name="Picture 4" descr="http://iri.columbia.edu/wp-content/uploads/2017/08/figure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9537"/>
            <a:ext cx="4343399" cy="2976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p:cNvPicPr>
          <p:nvPr/>
        </p:nvPicPr>
        <p:blipFill>
          <a:blip r:embed="rId5">
            <a:extLst>
              <a:ext uri="{28A0092B-C50C-407E-A947-70E740481C1C}">
                <a14:useLocalDpi xmlns:a14="http://schemas.microsoft.com/office/drawing/2010/main" val="0"/>
              </a:ext>
            </a:extLst>
          </a:blip>
          <a:srcRect l="7880" t="12549" r="11514" b="10980"/>
          <a:stretch>
            <a:fillRect/>
          </a:stretch>
        </p:blipFill>
        <p:spPr bwMode="auto">
          <a:xfrm>
            <a:off x="4038600" y="3766344"/>
            <a:ext cx="4105275" cy="309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3657600" y="3537744"/>
            <a:ext cx="0" cy="805656"/>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951037" y="3537744"/>
            <a:ext cx="334963" cy="177442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46" name="Picture 6" descr="http://iri.columbia.edu/wp-content/uploads/2017/09/nino34.rescaling.ENSME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311922"/>
            <a:ext cx="4343399" cy="29432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95601" y="3733800"/>
            <a:ext cx="1524000" cy="523220"/>
          </a:xfrm>
          <a:prstGeom prst="rect">
            <a:avLst/>
          </a:prstGeom>
          <a:noFill/>
        </p:spPr>
        <p:txBody>
          <a:bodyPr wrap="square" rtlCol="0">
            <a:spAutoFit/>
          </a:bodyPr>
          <a:lstStyle/>
          <a:p>
            <a:r>
              <a:rPr lang="en-US" sz="1400" b="1" dirty="0" smtClean="0">
                <a:solidFill>
                  <a:srgbClr val="FF0000"/>
                </a:solidFill>
              </a:rPr>
              <a:t>What a   change in 1 month ?</a:t>
            </a:r>
            <a:endParaRPr lang="en-US" sz="1400" b="1" dirty="0">
              <a:solidFill>
                <a:srgbClr val="FF0000"/>
              </a:solidFill>
            </a:endParaRPr>
          </a:p>
        </p:txBody>
      </p:sp>
      <p:sp>
        <p:nvSpPr>
          <p:cNvPr id="2" name="Rectangle 1"/>
          <p:cNvSpPr/>
          <p:nvPr/>
        </p:nvSpPr>
        <p:spPr>
          <a:xfrm>
            <a:off x="7620000" y="3311922"/>
            <a:ext cx="609600" cy="345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600200" y="123204"/>
            <a:ext cx="6324600" cy="328226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1509757" y="3575734"/>
            <a:ext cx="6324600" cy="3282266"/>
          </a:xfrm>
          <a:prstGeom prst="rect">
            <a:avLst/>
          </a:prstGeom>
        </p:spPr>
      </p:pic>
      <p:sp>
        <p:nvSpPr>
          <p:cNvPr id="4" name="TextBox 3"/>
          <p:cNvSpPr txBox="1"/>
          <p:nvPr/>
        </p:nvSpPr>
        <p:spPr>
          <a:xfrm>
            <a:off x="152400" y="4345001"/>
            <a:ext cx="1351652" cy="923330"/>
          </a:xfrm>
          <a:prstGeom prst="rect">
            <a:avLst/>
          </a:prstGeom>
          <a:noFill/>
        </p:spPr>
        <p:txBody>
          <a:bodyPr wrap="none" rtlCol="0">
            <a:spAutoFit/>
          </a:bodyPr>
          <a:lstStyle/>
          <a:p>
            <a:r>
              <a:rPr lang="en-US" b="1" dirty="0" smtClean="0"/>
              <a:t>If</a:t>
            </a:r>
            <a:r>
              <a:rPr lang="en-US" dirty="0" smtClean="0"/>
              <a:t> a La Nina</a:t>
            </a:r>
          </a:p>
          <a:p>
            <a:r>
              <a:rPr lang="en-US" dirty="0"/>
              <a:t>d</a:t>
            </a:r>
            <a:r>
              <a:rPr lang="en-US" dirty="0" smtClean="0"/>
              <a:t>evelops…</a:t>
            </a:r>
          </a:p>
          <a:p>
            <a:r>
              <a:rPr lang="en-US" dirty="0" smtClean="0"/>
              <a:t>&amp; its normal</a:t>
            </a:r>
            <a:endParaRPr lang="en-US" dirty="0"/>
          </a:p>
        </p:txBody>
      </p:sp>
      <p:sp>
        <p:nvSpPr>
          <p:cNvPr id="5" name="TextBox 4"/>
          <p:cNvSpPr txBox="1"/>
          <p:nvPr/>
        </p:nvSpPr>
        <p:spPr>
          <a:xfrm>
            <a:off x="228600" y="762000"/>
            <a:ext cx="1095172" cy="923330"/>
          </a:xfrm>
          <a:prstGeom prst="rect">
            <a:avLst/>
          </a:prstGeom>
          <a:noFill/>
        </p:spPr>
        <p:txBody>
          <a:bodyPr wrap="none" rtlCol="0">
            <a:spAutoFit/>
          </a:bodyPr>
          <a:lstStyle/>
          <a:p>
            <a:r>
              <a:rPr lang="en-US" b="1" dirty="0" smtClean="0"/>
              <a:t>Dec-Feb</a:t>
            </a:r>
          </a:p>
          <a:p>
            <a:r>
              <a:rPr lang="en-US" b="1" dirty="0" smtClean="0"/>
              <a:t>Expected</a:t>
            </a:r>
          </a:p>
          <a:p>
            <a:r>
              <a:rPr lang="en-US" b="1" dirty="0" smtClean="0"/>
              <a:t>Impacts</a:t>
            </a:r>
            <a:endParaRPr lang="en-US" b="1" dirty="0"/>
          </a:p>
        </p:txBody>
      </p:sp>
    </p:spTree>
    <p:extLst>
      <p:ext uri="{BB962C8B-B14F-4D97-AF65-F5344CB8AC3E}">
        <p14:creationId xmlns:p14="http://schemas.microsoft.com/office/powerpoint/2010/main" val="2568985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58709" y="1981200"/>
            <a:ext cx="518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Oct</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OND</a:t>
            </a:r>
            <a:endParaRPr lang="en-US" altLang="en-US" sz="1800" dirty="0">
              <a:latin typeface="Times New Roman" pitchFamily="18" charset="0"/>
            </a:endParaRPr>
          </a:p>
        </p:txBody>
      </p:sp>
      <p:sp>
        <p:nvSpPr>
          <p:cNvPr id="21509" name="TextBox 3"/>
          <p:cNvSpPr txBox="1">
            <a:spLocks noChangeArrowheads="1"/>
          </p:cNvSpPr>
          <p:nvPr/>
        </p:nvSpPr>
        <p:spPr bwMode="auto">
          <a:xfrm>
            <a:off x="152400" y="6273800"/>
            <a:ext cx="8963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The monthly </a:t>
            </a:r>
            <a:r>
              <a:rPr lang="en-US" altLang="en-US" sz="1600" dirty="0" smtClean="0">
                <a:latin typeface="Times New Roman" pitchFamily="18" charset="0"/>
              </a:rPr>
              <a:t>(Oct) and seasonal (OND) T are for more warmth across the country.  Very little tropical boundary forcing.  Some precipitation hope in the west, but not in core drought region? </a:t>
            </a:r>
            <a:endParaRPr lang="en-US" altLang="en-US" sz="1600" dirty="0">
              <a:latin typeface="Times New Roman" pitchFamily="18" charset="0"/>
            </a:endParaRPr>
          </a:p>
        </p:txBody>
      </p:sp>
      <p:pic>
        <p:nvPicPr>
          <p:cNvPr id="11266" name="Picture 2" descr="http://www.cpc.ncep.noaa.gov/products/NMME/prob/images/prob_ensemble_tmp2m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55"/>
            <a:ext cx="3886200" cy="30020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pc.ncep.noaa.gov/products/NMME/prob/images/prob_ensemble_tmp2m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3210377"/>
            <a:ext cx="3895725" cy="30094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cpc.ncep.noaa.gov/products/NMME/prob/images/prob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3276600"/>
            <a:ext cx="3641781" cy="281327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cpc.ncep.noaa.gov/products/NMME/prob/images/prob_ensemble_prate_us_le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681" y="44005"/>
            <a:ext cx="3592744" cy="2775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z="1800" dirty="0" smtClean="0"/>
              <a:t>Look at the uncertainty among the diff. models’ forecasts even for October!!!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16</a:t>
            </a:fld>
            <a:endParaRPr lang="en-US" altLang="en-US"/>
          </a:p>
        </p:txBody>
      </p:sp>
      <p:cxnSp>
        <p:nvCxnSpPr>
          <p:cNvPr id="5" name="Straight Arrow Connector 4"/>
          <p:cNvCxnSpPr/>
          <p:nvPr/>
        </p:nvCxnSpPr>
        <p:spPr>
          <a:xfrm>
            <a:off x="3429000" y="3197351"/>
            <a:ext cx="4114800" cy="1374649"/>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338263"/>
            <a:ext cx="87058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2514600" y="2514600"/>
            <a:ext cx="1447800" cy="15240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24000" y="2286000"/>
            <a:ext cx="1828800" cy="19812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Less uncertainty and slightly more agreement  </a:t>
            </a:r>
            <a:br>
              <a:rPr lang="en-US" sz="1800" dirty="0" smtClean="0"/>
            </a:br>
            <a:r>
              <a:rPr lang="en-US" sz="1800" dirty="0" smtClean="0"/>
              <a:t>among the diff. models’ </a:t>
            </a:r>
            <a:r>
              <a:rPr lang="en-US" sz="1800" dirty="0" err="1" smtClean="0"/>
              <a:t>fcsts</a:t>
            </a:r>
            <a:r>
              <a:rPr lang="en-US" sz="1800" dirty="0" smtClean="0"/>
              <a:t> </a:t>
            </a:r>
            <a:r>
              <a:rPr lang="en-US" sz="1800" dirty="0"/>
              <a:t>f</a:t>
            </a:r>
            <a:r>
              <a:rPr lang="en-US" sz="1800" dirty="0" smtClean="0"/>
              <a:t>or Oct-Nov-Dec!!!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17</a:t>
            </a:fld>
            <a:endParaRPr lang="en-US" altLang="en-US"/>
          </a:p>
        </p:txBody>
      </p:sp>
      <p:cxnSp>
        <p:nvCxnSpPr>
          <p:cNvPr id="5" name="Straight Arrow Connector 4"/>
          <p:cNvCxnSpPr/>
          <p:nvPr/>
        </p:nvCxnSpPr>
        <p:spPr>
          <a:xfrm>
            <a:off x="3429000" y="3197351"/>
            <a:ext cx="4114800" cy="1374649"/>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514600" y="2514600"/>
            <a:ext cx="1447800" cy="15240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24000" y="2286000"/>
            <a:ext cx="1828800" cy="19812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04913"/>
            <a:ext cx="89344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673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18</a:t>
            </a:fld>
            <a:endParaRPr lang="en-US" altLang="en-US" sz="140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810001" y="17557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July 31st </a:t>
            </a:r>
            <a:endParaRPr lang="en-US" altLang="en-US" sz="1800" dirty="0">
              <a:latin typeface="Times New Roman" pitchFamily="18" charset="0"/>
            </a:endParaRPr>
          </a:p>
        </p:txBody>
      </p:sp>
      <p:sp>
        <p:nvSpPr>
          <p:cNvPr id="22534" name="TextBox 9"/>
          <p:cNvSpPr txBox="1">
            <a:spLocks noChangeArrowheads="1"/>
          </p:cNvSpPr>
          <p:nvPr/>
        </p:nvSpPr>
        <p:spPr bwMode="auto">
          <a:xfrm>
            <a:off x="3962400" y="4524375"/>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20th  July</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(Aug) /Seasonal (ASO)  </a:t>
            </a:r>
          </a:p>
          <a:p>
            <a:pPr>
              <a:defRPr/>
            </a:pPr>
            <a:r>
              <a:rPr lang="en-US" altLang="en-US" sz="2400" kern="0" dirty="0" smtClean="0"/>
              <a:t>Precipitation outlook</a:t>
            </a:r>
          </a:p>
        </p:txBody>
      </p:sp>
      <p:cxnSp>
        <p:nvCxnSpPr>
          <p:cNvPr id="3" name="Straight Arrow Connector 2"/>
          <p:cNvCxnSpPr/>
          <p:nvPr/>
        </p:nvCxnSpPr>
        <p:spPr>
          <a:xfrm flipH="1" flipV="1">
            <a:off x="1752600" y="2065338"/>
            <a:ext cx="152400" cy="3257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05000" y="5105400"/>
            <a:ext cx="5181600" cy="2174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0"/>
            <a:ext cx="3874128" cy="38094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test 90 Day Precipitation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85050"/>
            <a:ext cx="4040383" cy="397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19</a:t>
            </a:fld>
            <a:endParaRPr lang="en-US" altLang="en-US" sz="140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Aug 31st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17th  August</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(Sep) /Seasonal (SON)  </a:t>
            </a:r>
          </a:p>
          <a:p>
            <a:pPr>
              <a:defRPr/>
            </a:pPr>
            <a:r>
              <a:rPr lang="en-US" altLang="en-US" sz="2400" kern="0" dirty="0" smtClean="0"/>
              <a:t>Precipitation outlook</a:t>
            </a:r>
          </a:p>
        </p:txBody>
      </p:sp>
      <p:cxnSp>
        <p:nvCxnSpPr>
          <p:cNvPr id="3" name="Straight Arrow Connector 2"/>
          <p:cNvCxnSpPr/>
          <p:nvPr/>
        </p:nvCxnSpPr>
        <p:spPr>
          <a:xfrm flipH="1" flipV="1">
            <a:off x="1752600" y="2065338"/>
            <a:ext cx="152400" cy="3257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05000" y="5105400"/>
            <a:ext cx="5181600" cy="2174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67"/>
            <a:ext cx="3866059" cy="380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78336"/>
            <a:ext cx="4038600" cy="397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05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ted States Drought Moni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 y="53817"/>
            <a:ext cx="4000967" cy="33531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ited States Drought Moni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25" y="568280"/>
            <a:ext cx="2034742" cy="164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United States Drought Mo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068014"/>
            <a:ext cx="2057400" cy="158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084637" y="16541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Previous</a:t>
            </a:r>
          </a:p>
        </p:txBody>
      </p:sp>
      <p:sp>
        <p:nvSpPr>
          <p:cNvPr id="3081" name="TextBox 17"/>
          <p:cNvSpPr txBox="1">
            <a:spLocks noChangeArrowheads="1"/>
          </p:cNvSpPr>
          <p:nvPr/>
        </p:nvSpPr>
        <p:spPr bwMode="auto">
          <a:xfrm>
            <a:off x="3962400" y="4157663"/>
            <a:ext cx="835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Latest</a:t>
            </a:r>
          </a:p>
        </p:txBody>
      </p:sp>
      <p:pic>
        <p:nvPicPr>
          <p:cNvPr id="3082" name="Picture 13" descr="United States Drought Moni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664075" y="3581400"/>
            <a:ext cx="4403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Currently </a:t>
            </a:r>
            <a:r>
              <a:rPr lang="en-US" altLang="en-US" sz="1800" dirty="0" smtClean="0">
                <a:latin typeface="Times New Roman" pitchFamily="18" charset="0"/>
              </a:rPr>
              <a:t>a) a major </a:t>
            </a:r>
            <a:r>
              <a:rPr lang="en-US" altLang="en-US" sz="1800" dirty="0">
                <a:latin typeface="Times New Roman" pitchFamily="18" charset="0"/>
              </a:rPr>
              <a:t>Drought </a:t>
            </a:r>
            <a:r>
              <a:rPr lang="en-US" altLang="en-US" sz="1800" dirty="0" smtClean="0">
                <a:latin typeface="Times New Roman" pitchFamily="18" charset="0"/>
              </a:rPr>
              <a:t>region in the Dakotas and eastern Montana and weakly extending into NE/IA  possibly a developing one in the Pacific Northwest and small areas of minor isolated droughts in the middle of the country. </a:t>
            </a:r>
            <a:endParaRPr lang="en-US" altLang="en-US" sz="1800" dirty="0">
              <a:latin typeface="Times New Roman" pitchFamily="18" charset="0"/>
            </a:endParaRPr>
          </a:p>
        </p:txBody>
      </p:sp>
      <p:pic>
        <p:nvPicPr>
          <p:cNvPr id="3084"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219" y="3581400"/>
            <a:ext cx="3938587" cy="298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flipH="1" flipV="1">
            <a:off x="5791200" y="914400"/>
            <a:ext cx="2057400" cy="15240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9941" y="1752600"/>
            <a:ext cx="607859" cy="369332"/>
          </a:xfrm>
          <a:prstGeom prst="rect">
            <a:avLst/>
          </a:prstGeom>
          <a:noFill/>
        </p:spPr>
        <p:txBody>
          <a:bodyPr wrap="none" rtlCol="0">
            <a:spAutoFit/>
          </a:bodyPr>
          <a:lstStyle/>
          <a:p>
            <a:r>
              <a:rPr lang="en-US" dirty="0" smtClean="0"/>
              <a:t>June</a:t>
            </a:r>
            <a:endParaRPr lang="en-US" dirty="0"/>
          </a:p>
        </p:txBody>
      </p:sp>
      <p:sp>
        <p:nvSpPr>
          <p:cNvPr id="27" name="TextBox 26"/>
          <p:cNvSpPr txBox="1"/>
          <p:nvPr/>
        </p:nvSpPr>
        <p:spPr>
          <a:xfrm>
            <a:off x="7162800" y="568280"/>
            <a:ext cx="569387" cy="369332"/>
          </a:xfrm>
          <a:prstGeom prst="rect">
            <a:avLst/>
          </a:prstGeom>
          <a:noFill/>
        </p:spPr>
        <p:txBody>
          <a:bodyPr wrap="none" rtlCol="0">
            <a:spAutoFit/>
          </a:bodyPr>
          <a:lstStyle/>
          <a:p>
            <a:r>
              <a:rPr lang="en-US" dirty="0" smtClean="0"/>
              <a:t>July</a:t>
            </a:r>
            <a:endParaRPr lang="en-US" dirty="0"/>
          </a:p>
        </p:txBody>
      </p:sp>
      <p:sp>
        <p:nvSpPr>
          <p:cNvPr id="3" name="TextBox 2"/>
          <p:cNvSpPr txBox="1"/>
          <p:nvPr/>
        </p:nvSpPr>
        <p:spPr>
          <a:xfrm>
            <a:off x="5243512" y="5715000"/>
            <a:ext cx="2787943" cy="646331"/>
          </a:xfrm>
          <a:prstGeom prst="rect">
            <a:avLst/>
          </a:prstGeom>
          <a:noFill/>
        </p:spPr>
        <p:txBody>
          <a:bodyPr wrap="none" rtlCol="0">
            <a:spAutoFit/>
          </a:bodyPr>
          <a:lstStyle/>
          <a:p>
            <a:r>
              <a:rPr lang="en-US" b="1" dirty="0" smtClean="0">
                <a:solidFill>
                  <a:srgbClr val="00B050"/>
                </a:solidFill>
              </a:rPr>
              <a:t>…and then the Northwest </a:t>
            </a:r>
          </a:p>
          <a:p>
            <a:r>
              <a:rPr lang="en-US" b="1" dirty="0" smtClean="0">
                <a:solidFill>
                  <a:srgbClr val="00B050"/>
                </a:solidFill>
              </a:rPr>
              <a:t>gets a pattern change…..</a:t>
            </a:r>
            <a:endParaRPr lang="en-US"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20</a:t>
            </a:fld>
            <a:endParaRPr lang="en-US" altLang="en-US" sz="1400" smtClean="0"/>
          </a:p>
        </p:txBody>
      </p:sp>
      <p:sp>
        <p:nvSpPr>
          <p:cNvPr id="5"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(Sep) /Seasonal (SON)  </a:t>
            </a:r>
          </a:p>
          <a:p>
            <a:pPr>
              <a:defRPr/>
            </a:pPr>
            <a:r>
              <a:rPr lang="en-US" altLang="en-US" sz="2400" kern="0" dirty="0" smtClean="0"/>
              <a:t>Temperature outlook</a:t>
            </a:r>
          </a:p>
        </p:txBody>
      </p:sp>
      <p:sp>
        <p:nvSpPr>
          <p:cNvPr id="23556" name="TextBox 1"/>
          <p:cNvSpPr txBox="1">
            <a:spLocks noChangeArrowheads="1"/>
          </p:cNvSpPr>
          <p:nvPr/>
        </p:nvSpPr>
        <p:spPr bwMode="auto">
          <a:xfrm>
            <a:off x="4229100" y="1792288"/>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Aug 31th </a:t>
            </a:r>
            <a:endParaRPr lang="en-US" altLang="en-US" sz="1800" dirty="0">
              <a:latin typeface="Times New Roman" pitchFamily="18" charset="0"/>
            </a:endParaRPr>
          </a:p>
        </p:txBody>
      </p:sp>
      <p:sp>
        <p:nvSpPr>
          <p:cNvPr id="23557" name="TextBox 9"/>
          <p:cNvSpPr txBox="1">
            <a:spLocks noChangeArrowheads="1"/>
          </p:cNvSpPr>
          <p:nvPr/>
        </p:nvSpPr>
        <p:spPr bwMode="auto">
          <a:xfrm>
            <a:off x="3581400" y="4746625"/>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17</a:t>
            </a:r>
            <a:r>
              <a:rPr lang="en-US" altLang="en-US" sz="1800" baseline="30000" dirty="0" smtClean="0">
                <a:latin typeface="Times New Roman" pitchFamily="18" charset="0"/>
              </a:rPr>
              <a:t>th</a:t>
            </a:r>
            <a:r>
              <a:rPr lang="en-US" altLang="en-US" sz="1800" dirty="0" smtClean="0">
                <a:latin typeface="Times New Roman" pitchFamily="18" charset="0"/>
              </a:rPr>
              <a:t>  Aug</a:t>
            </a:r>
            <a:endParaRPr lang="en-US" altLang="en-US" sz="1800" dirty="0">
              <a:latin typeface="Times New Roman" pitchFamily="18" charset="0"/>
            </a:endParaRPr>
          </a:p>
        </p:txBody>
      </p:sp>
      <p:cxnSp>
        <p:nvCxnSpPr>
          <p:cNvPr id="3" name="Straight Arrow Connector 2"/>
          <p:cNvCxnSpPr/>
          <p:nvPr/>
        </p:nvCxnSpPr>
        <p:spPr>
          <a:xfrm>
            <a:off x="1752600" y="3276600"/>
            <a:ext cx="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1" name="TextBox 3"/>
          <p:cNvSpPr txBox="1">
            <a:spLocks noChangeArrowheads="1"/>
          </p:cNvSpPr>
          <p:nvPr/>
        </p:nvSpPr>
        <p:spPr bwMode="auto">
          <a:xfrm>
            <a:off x="304800" y="42672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Relatively a good T </a:t>
            </a:r>
            <a:r>
              <a:rPr lang="en-US" altLang="en-US" sz="1800" dirty="0" err="1" smtClean="0">
                <a:latin typeface="Times New Roman" pitchFamily="18" charset="0"/>
              </a:rPr>
              <a:t>fcst</a:t>
            </a:r>
            <a:r>
              <a:rPr lang="en-US" altLang="en-US" sz="1800" dirty="0" smtClean="0">
                <a:latin typeface="Times New Roman" pitchFamily="18" charset="0"/>
              </a:rPr>
              <a:t> for September so far. </a:t>
            </a:r>
            <a:r>
              <a:rPr lang="en-US" altLang="en-US" sz="1800" dirty="0" smtClean="0">
                <a:latin typeface="Times New Roman" pitchFamily="18" charset="0"/>
                <a:sym typeface="Wingdings" panose="05000000000000000000" pitchFamily="2" charset="2"/>
              </a:rPr>
              <a:t> </a:t>
            </a:r>
            <a:endParaRPr lang="en-US" altLang="en-US" sz="1800" dirty="0">
              <a:latin typeface="Times New Roman" pitchFamily="18" charset="0"/>
            </a:endParaRPr>
          </a:p>
        </p:txBody>
      </p:sp>
      <p:pic>
        <p:nvPicPr>
          <p:cNvPr id="1026" name="Picture 2" descr="Latest 30 Day Tempera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7737" cy="4147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test 9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512161"/>
            <a:ext cx="4419600" cy="4345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33" y="3365499"/>
            <a:ext cx="4656667" cy="349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48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Slide Number Placeholder 1"/>
          <p:cNvSpPr>
            <a:spLocks noGrp="1"/>
          </p:cNvSpPr>
          <p:nvPr>
            <p:ph type="sldNum" sz="quarter" idx="12"/>
          </p:nvPr>
        </p:nvSpPr>
        <p:spPr>
          <a:xfrm>
            <a:off x="8229600" y="6480175"/>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21</a:t>
            </a:fld>
            <a:endParaRPr lang="en-US" altLang="en-US" sz="140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5105400" y="766763"/>
            <a:ext cx="396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the </a:t>
            </a:r>
            <a:r>
              <a:rPr lang="en-US" altLang="en-US" sz="1800" dirty="0" smtClean="0">
                <a:latin typeface="Times New Roman" pitchFamily="18" charset="0"/>
              </a:rPr>
              <a:t>Pacific NW, Montana, the Dakotas seems to get some relief. Some improvement in drought may be expected. </a:t>
            </a:r>
            <a:r>
              <a:rPr lang="en-US" altLang="en-US" sz="1800" u="sng" dirty="0" smtClean="0">
                <a:latin typeface="Times New Roman" pitchFamily="18" charset="0"/>
              </a:rPr>
              <a:t> </a:t>
            </a:r>
            <a:r>
              <a:rPr lang="en-US" altLang="en-US" sz="1800" u="sng" dirty="0">
                <a:latin typeface="Times New Roman" pitchFamily="18" charset="0"/>
              </a:rPr>
              <a:t>Also the GFS is indicating a major (temporary) change in circulation in the northwest in the second week, with early cold and more </a:t>
            </a:r>
            <a:r>
              <a:rPr lang="en-US" altLang="en-US" sz="1800" u="sng" dirty="0" err="1">
                <a:latin typeface="Times New Roman" pitchFamily="18" charset="0"/>
              </a:rPr>
              <a:t>precip</a:t>
            </a:r>
            <a:r>
              <a:rPr lang="en-US" altLang="en-US" sz="1800" u="sng" dirty="0">
                <a:latin typeface="Times New Roman" pitchFamily="18" charset="0"/>
              </a:rPr>
              <a:t> in the Pacific NW, and in drought area</a:t>
            </a:r>
            <a:r>
              <a:rPr lang="en-US" altLang="en-US" sz="1800" dirty="0">
                <a:latin typeface="Times New Roman" pitchFamily="18" charset="0"/>
              </a:rPr>
              <a:t>s  </a:t>
            </a: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343400"/>
            <a:ext cx="3771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According to the GFS</a:t>
            </a:r>
            <a:r>
              <a:rPr lang="en-US" altLang="en-US" sz="1800" dirty="0" smtClean="0">
                <a:latin typeface="Times New Roman" pitchFamily="18" charset="0"/>
              </a:rPr>
              <a:t>,.. Reinforcement </a:t>
            </a:r>
            <a:r>
              <a:rPr lang="en-US" altLang="en-US" sz="1800" dirty="0">
                <a:latin typeface="Times New Roman" pitchFamily="18" charset="0"/>
              </a:rPr>
              <a:t>and more </a:t>
            </a:r>
            <a:r>
              <a:rPr lang="en-US" altLang="en-US" sz="1800" dirty="0" err="1">
                <a:latin typeface="Times New Roman" pitchFamily="18" charset="0"/>
              </a:rPr>
              <a:t>precip</a:t>
            </a:r>
            <a:r>
              <a:rPr lang="en-US" altLang="en-US" sz="1800" dirty="0">
                <a:latin typeface="Times New Roman" pitchFamily="18" charset="0"/>
              </a:rPr>
              <a:t> as noted in the QPF above in the northern drought area(MT/ND/SD) and in the </a:t>
            </a:r>
            <a:r>
              <a:rPr lang="en-US" altLang="en-US" sz="1800" dirty="0" smtClean="0">
                <a:latin typeface="Times New Roman" pitchFamily="18" charset="0"/>
              </a:rPr>
              <a:t>southwest</a:t>
            </a:r>
          </a:p>
          <a:p>
            <a:pPr eaLnBrk="1" hangingPunct="1">
              <a:spcBef>
                <a:spcPct val="0"/>
              </a:spcBef>
            </a:pPr>
            <a:r>
              <a:rPr lang="en-US" altLang="en-US" sz="1800" dirty="0" smtClean="0">
                <a:latin typeface="Times New Roman" pitchFamily="18" charset="0"/>
              </a:rPr>
              <a:t>Only CA, NV, and NV seems to be dry in these model forecasts.. </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4876800"/>
            <a:ext cx="1143000" cy="417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22</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9075"/>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19400" y="0"/>
            <a:ext cx="2667000" cy="502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0"/>
            <a:ext cx="2438400" cy="307777"/>
          </a:xfrm>
          <a:prstGeom prst="rect">
            <a:avLst/>
          </a:prstGeom>
          <a:noFill/>
        </p:spPr>
        <p:txBody>
          <a:bodyPr wrap="square" rtlCol="0">
            <a:spAutoFit/>
          </a:bodyPr>
          <a:lstStyle/>
          <a:p>
            <a:pPr algn="ctr"/>
            <a:r>
              <a:rPr lang="en-US" sz="1400" dirty="0" smtClean="0"/>
              <a:t>Rainy Season</a:t>
            </a:r>
            <a:endParaRPr lang="en-US" sz="1400" dirty="0"/>
          </a:p>
        </p:txBody>
      </p:sp>
      <p:sp>
        <p:nvSpPr>
          <p:cNvPr id="9" name="Rectangle 8"/>
          <p:cNvSpPr/>
          <p:nvPr/>
        </p:nvSpPr>
        <p:spPr>
          <a:xfrm>
            <a:off x="2819400" y="5029200"/>
            <a:ext cx="2667000" cy="1752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1111"/>
          <a:stretch/>
        </p:blipFill>
        <p:spPr bwMode="auto">
          <a:xfrm>
            <a:off x="2667000" y="11113"/>
            <a:ext cx="2514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38100" y="11113"/>
            <a:ext cx="2571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A259CD3-F13A-413F-A099-6187F54864DA}" type="slidenum">
              <a:rPr lang="en-US" altLang="en-US" sz="1400" smtClean="0"/>
              <a:pPr eaLnBrk="1" hangingPunct="1">
                <a:spcBef>
                  <a:spcPct val="0"/>
                </a:spcBef>
                <a:buFontTx/>
                <a:buNone/>
              </a:pPr>
              <a:t>23</a:t>
            </a:fld>
            <a:endParaRPr lang="en-US" altLang="en-US" sz="1400" smtClean="0"/>
          </a:p>
        </p:txBody>
      </p:sp>
      <p:sp>
        <p:nvSpPr>
          <p:cNvPr id="25605" name="TextBox 2"/>
          <p:cNvSpPr txBox="1">
            <a:spLocks noChangeArrowheads="1"/>
          </p:cNvSpPr>
          <p:nvPr/>
        </p:nvSpPr>
        <p:spPr bwMode="auto">
          <a:xfrm>
            <a:off x="5410200" y="22098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Ensemble Mean (6 models) </a:t>
            </a:r>
          </a:p>
          <a:p>
            <a:pPr eaLnBrk="1" hangingPunct="1">
              <a:spcBef>
                <a:spcPct val="0"/>
              </a:spcBef>
              <a:buFontTx/>
              <a:buNone/>
            </a:pPr>
            <a:r>
              <a:rPr lang="en-US" altLang="en-US" sz="1800" dirty="0">
                <a:latin typeface="Times New Roman" pitchFamily="18" charset="0"/>
              </a:rPr>
              <a:t>SPI Forecasts for MJJ</a:t>
            </a:r>
          </a:p>
          <a:p>
            <a:pPr eaLnBrk="1" hangingPunct="1">
              <a:spcBef>
                <a:spcPct val="0"/>
              </a:spcBef>
              <a:buFontTx/>
              <a:buNone/>
            </a:pPr>
            <a:r>
              <a:rPr lang="en-US" altLang="en-US" sz="1800" dirty="0">
                <a:latin typeface="Times New Roman" pitchFamily="18" charset="0"/>
              </a:rPr>
              <a:t>Left Panels:   SPI3 </a:t>
            </a:r>
          </a:p>
          <a:p>
            <a:pPr eaLnBrk="1" hangingPunct="1">
              <a:spcBef>
                <a:spcPct val="0"/>
              </a:spcBef>
              <a:buFontTx/>
              <a:buNone/>
            </a:pPr>
            <a:r>
              <a:rPr lang="en-US" altLang="en-US" sz="1800" dirty="0">
                <a:latin typeface="Times New Roman" pitchFamily="18" charset="0"/>
              </a:rPr>
              <a:t>Right Panels: SPI6</a:t>
            </a:r>
          </a:p>
        </p:txBody>
      </p:sp>
      <p:sp>
        <p:nvSpPr>
          <p:cNvPr id="25606" name="Rectangle 2"/>
          <p:cNvSpPr txBox="1">
            <a:spLocks noChangeArrowheads="1"/>
          </p:cNvSpPr>
          <p:nvPr/>
        </p:nvSpPr>
        <p:spPr bwMode="auto">
          <a:xfrm>
            <a:off x="5181600" y="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a:solidFill>
                  <a:srgbClr val="0033CC"/>
                </a:solidFill>
              </a:rPr>
              <a:t>SPI3 &amp; SPI6</a:t>
            </a:r>
          </a:p>
          <a:p>
            <a:pPr algn="ctr" eaLnBrk="1" hangingPunct="1">
              <a:spcBef>
                <a:spcPct val="0"/>
              </a:spcBef>
              <a:buFontTx/>
              <a:buNone/>
            </a:pPr>
            <a:r>
              <a:rPr lang="en-US" altLang="en-US" sz="2000" b="1" dirty="0">
                <a:solidFill>
                  <a:srgbClr val="0033CC"/>
                </a:solidFill>
              </a:rPr>
              <a:t>Forecasts from 6NMME Models</a:t>
            </a:r>
          </a:p>
          <a:p>
            <a:pPr algn="ctr" eaLnBrk="1" hangingPunct="1">
              <a:spcBef>
                <a:spcPct val="0"/>
              </a:spcBef>
              <a:buFontTx/>
              <a:buNone/>
            </a:pPr>
            <a:r>
              <a:rPr lang="en-US" altLang="en-US" sz="2000" dirty="0">
                <a:solidFill>
                  <a:srgbClr val="0033CC"/>
                </a:solidFill>
              </a:rPr>
              <a:t>(uses obs. P up to past </a:t>
            </a:r>
            <a:r>
              <a:rPr lang="en-US" altLang="en-US" sz="2000" dirty="0" smtClean="0">
                <a:solidFill>
                  <a:srgbClr val="0033CC"/>
                </a:solidFill>
              </a:rPr>
              <a:t>month(Aug), </a:t>
            </a:r>
            <a:r>
              <a:rPr lang="en-US" altLang="en-US" sz="2000" dirty="0">
                <a:solidFill>
                  <a:srgbClr val="0033CC"/>
                </a:solidFill>
              </a:rPr>
              <a:t>and forecast months’ P from NMME models)</a:t>
            </a:r>
          </a:p>
          <a:p>
            <a:pPr eaLnBrk="1" hangingPunct="1">
              <a:spcBef>
                <a:spcPct val="0"/>
              </a:spcBef>
              <a:buFontTx/>
              <a:buNone/>
            </a:pPr>
            <a:r>
              <a:rPr lang="en-US" altLang="en-US" sz="2000" dirty="0">
                <a:solidFill>
                  <a:srgbClr val="0033CC"/>
                </a:solidFill>
              </a:rPr>
              <a:t/>
            </a:r>
            <a:br>
              <a:rPr lang="en-US" altLang="en-US" sz="2000" dirty="0">
                <a:solidFill>
                  <a:srgbClr val="0033CC"/>
                </a:solidFill>
              </a:rPr>
            </a:br>
            <a:endParaRPr lang="en-US" altLang="en-US" sz="4400" dirty="0">
              <a:solidFill>
                <a:srgbClr val="0033CC"/>
              </a:solidFill>
            </a:endParaRPr>
          </a:p>
        </p:txBody>
      </p:sp>
      <p:sp>
        <p:nvSpPr>
          <p:cNvPr id="25607" name="TextBox 3"/>
          <p:cNvSpPr txBox="1">
            <a:spLocks noChangeArrowheads="1"/>
          </p:cNvSpPr>
          <p:nvPr/>
        </p:nvSpPr>
        <p:spPr bwMode="auto">
          <a:xfrm>
            <a:off x="76200" y="11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33CC"/>
                </a:solidFill>
                <a:latin typeface="Times New Roman" pitchFamily="18" charset="0"/>
              </a:rPr>
              <a:t>SPI3</a:t>
            </a:r>
            <a:endParaRPr lang="en-US" altLang="en-US" sz="1800">
              <a:latin typeface="Times New Roman" pitchFamily="18" charset="0"/>
            </a:endParaRPr>
          </a:p>
        </p:txBody>
      </p:sp>
      <p:sp>
        <p:nvSpPr>
          <p:cNvPr id="25608" name="TextBox 4"/>
          <p:cNvSpPr txBox="1">
            <a:spLocks noChangeArrowheads="1"/>
          </p:cNvSpPr>
          <p:nvPr/>
        </p:nvSpPr>
        <p:spPr bwMode="auto">
          <a:xfrm>
            <a:off x="2743200" y="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33CC"/>
                </a:solidFill>
                <a:latin typeface="Times New Roman" pitchFamily="18" charset="0"/>
              </a:rPr>
              <a:t>SPI6</a:t>
            </a:r>
            <a:endParaRPr lang="en-US" altLang="en-US" sz="1800">
              <a:latin typeface="Times New Roman" pitchFamily="18" charset="0"/>
            </a:endParaRPr>
          </a:p>
        </p:txBody>
      </p:sp>
      <p:sp>
        <p:nvSpPr>
          <p:cNvPr id="25609" name="TextBox 6"/>
          <p:cNvSpPr txBox="1">
            <a:spLocks noChangeArrowheads="1"/>
          </p:cNvSpPr>
          <p:nvPr/>
        </p:nvSpPr>
        <p:spPr bwMode="auto">
          <a:xfrm>
            <a:off x="5181600" y="350520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In general, SPI3 can be somewhat more trusted than SPI6, to the extent the NMME models have any skill at all in the 1-3 months.</a:t>
            </a:r>
          </a:p>
          <a:p>
            <a:pPr eaLnBrk="1" hangingPunct="1">
              <a:spcBef>
                <a:spcPct val="0"/>
              </a:spcBef>
            </a:pPr>
            <a:endParaRPr lang="en-US" altLang="en-US" sz="1800" dirty="0">
              <a:latin typeface="Times New Roman" pitchFamily="18" charset="0"/>
              <a:sym typeface="Wingdings" pitchFamily="2" charset="2"/>
            </a:endParaRPr>
          </a:p>
          <a:p>
            <a:pPr eaLnBrk="1" hangingPunct="1">
              <a:spcBef>
                <a:spcPct val="0"/>
              </a:spcBef>
            </a:pPr>
            <a:r>
              <a:rPr lang="en-US" altLang="en-US" sz="1800" dirty="0">
                <a:latin typeface="Times New Roman" pitchFamily="18" charset="0"/>
                <a:sym typeface="Wingdings" pitchFamily="2" charset="2"/>
              </a:rPr>
              <a:t>Having said that, the northern (Plains) MT/ND/SD drought, will </a:t>
            </a:r>
            <a:r>
              <a:rPr lang="en-US" altLang="en-US" sz="1800" dirty="0" smtClean="0">
                <a:latin typeface="Times New Roman" pitchFamily="18" charset="0"/>
                <a:sym typeface="Wingdings" pitchFamily="2" charset="2"/>
              </a:rPr>
              <a:t>likely improve in </a:t>
            </a:r>
            <a:r>
              <a:rPr lang="en-US" altLang="en-US" sz="1800" dirty="0">
                <a:latin typeface="Times New Roman" pitchFamily="18" charset="0"/>
                <a:sym typeface="Wingdings" pitchFamily="2" charset="2"/>
              </a:rPr>
              <a:t>the short term </a:t>
            </a:r>
            <a:r>
              <a:rPr lang="en-US" altLang="en-US" sz="1800" dirty="0" smtClean="0">
                <a:latin typeface="Times New Roman" pitchFamily="18" charset="0"/>
                <a:sym typeface="Wingdings" pitchFamily="2" charset="2"/>
              </a:rPr>
              <a:t>(with the expected rain in the next 1-2 weeks) </a:t>
            </a:r>
            <a:r>
              <a:rPr lang="en-US" altLang="en-US" sz="1800" dirty="0">
                <a:latin typeface="Times New Roman" pitchFamily="18" charset="0"/>
                <a:sym typeface="Wingdings" pitchFamily="2" charset="2"/>
              </a:rPr>
              <a:t>but  getting better after </a:t>
            </a:r>
            <a:r>
              <a:rPr lang="en-US" altLang="en-US" sz="1800" dirty="0" smtClean="0">
                <a:latin typeface="Times New Roman" pitchFamily="18" charset="0"/>
                <a:sym typeface="Wingdings" pitchFamily="2" charset="2"/>
              </a:rPr>
              <a:t>that, according to these models.</a:t>
            </a:r>
            <a:endParaRPr lang="en-US" altLang="en-US" sz="1800" dirty="0">
              <a:latin typeface="Times New Roman" pitchFamily="18" charset="0"/>
              <a:sym typeface="Wingdings" pitchFamily="2" charset="2"/>
            </a:endParaRPr>
          </a:p>
        </p:txBody>
      </p:sp>
      <p:cxnSp>
        <p:nvCxnSpPr>
          <p:cNvPr id="3" name="Straight Arrow Connector 2"/>
          <p:cNvCxnSpPr/>
          <p:nvPr/>
        </p:nvCxnSpPr>
        <p:spPr>
          <a:xfrm>
            <a:off x="838200" y="762000"/>
            <a:ext cx="228600" cy="449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90513"/>
            <a:ext cx="878205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24</a:t>
            </a:fld>
            <a:endParaRPr lang="en-US" altLang="en-US" sz="140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201709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9" name="Straight Arrow Connector 8"/>
          <p:cNvCxnSpPr>
            <a:stCxn id="10" idx="2"/>
          </p:cNvCxnSpPr>
          <p:nvPr/>
        </p:nvCxnSpPr>
        <p:spPr>
          <a:xfrm>
            <a:off x="2019300" y="1362075"/>
            <a:ext cx="114300" cy="38195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0200" y="1066800"/>
            <a:ext cx="838200" cy="2952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26635" name="TextBox 1"/>
          <p:cNvSpPr txBox="1">
            <a:spLocks noChangeArrowheads="1"/>
          </p:cNvSpPr>
          <p:nvPr/>
        </p:nvSpPr>
        <p:spPr bwMode="auto">
          <a:xfrm>
            <a:off x="228600" y="6488668"/>
            <a:ext cx="8786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latin typeface="Times New Roman" pitchFamily="18" charset="0"/>
              </a:rPr>
              <a:t>General improvement in SM conditions over the next couple of months is forecast </a:t>
            </a:r>
            <a:r>
              <a:rPr lang="en-US" altLang="en-US" sz="1400" dirty="0" smtClean="0">
                <a:latin typeface="Times New Roman" pitchFamily="18" charset="0"/>
              </a:rPr>
              <a:t>by NCEP’s </a:t>
            </a:r>
            <a:r>
              <a:rPr lang="en-US" altLang="en-US" sz="1400" dirty="0">
                <a:latin typeface="Times New Roman" pitchFamily="18" charset="0"/>
              </a:rPr>
              <a:t>NLDAS models.</a:t>
            </a:r>
            <a:r>
              <a:rPr lang="en-US" altLang="en-US" sz="1800" dirty="0">
                <a:latin typeface="Times New Roman" pitchFamily="18" charset="0"/>
              </a:rPr>
              <a:t> </a:t>
            </a:r>
          </a:p>
        </p:txBody>
      </p:sp>
      <p:cxnSp>
        <p:nvCxnSpPr>
          <p:cNvPr id="15" name="Straight Arrow Connector 14"/>
          <p:cNvCxnSpPr/>
          <p:nvPr/>
        </p:nvCxnSpPr>
        <p:spPr>
          <a:xfrm>
            <a:off x="4648200" y="1214437"/>
            <a:ext cx="0" cy="4043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1214437"/>
            <a:ext cx="76200" cy="39671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25</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953250" y="1009650"/>
            <a:ext cx="219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201709</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3482975"/>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The inter quartile range suggest </a:t>
            </a:r>
            <a:r>
              <a:rPr lang="en-US" altLang="en-US" sz="1800" u="sng">
                <a:latin typeface="Times New Roman" pitchFamily="18" charset="0"/>
              </a:rPr>
              <a:t>greater uncertainty </a:t>
            </a:r>
            <a:r>
              <a:rPr lang="en-US" altLang="en-US" sz="1800">
                <a:latin typeface="Times New Roman" pitchFamily="18" charset="0"/>
              </a:rPr>
              <a:t>about the forecast in these shaded regions.</a:t>
            </a:r>
          </a:p>
        </p:txBody>
      </p:sp>
      <p:sp>
        <p:nvSpPr>
          <p:cNvPr id="25607" name="TextBox 12"/>
          <p:cNvSpPr txBox="1">
            <a:spLocks noChangeArrowheads="1"/>
          </p:cNvSpPr>
          <p:nvPr/>
        </p:nvSpPr>
        <p:spPr bwMode="auto">
          <a:xfrm>
            <a:off x="76200" y="1446212"/>
            <a:ext cx="182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defRPr/>
            </a:pPr>
            <a:r>
              <a:rPr lang="en-US" altLang="en-US" sz="1800" dirty="0" smtClean="0">
                <a:latin typeface="Times New Roman" pitchFamily="18" charset="0"/>
              </a:rPr>
              <a:t>N/S Dakota &amp; Vicinity:</a:t>
            </a:r>
          </a:p>
          <a:p>
            <a:pPr marL="0" indent="0" eaLnBrk="1" hangingPunct="1">
              <a:spcBef>
                <a:spcPct val="0"/>
              </a:spcBef>
              <a:buFontTx/>
              <a:buNone/>
              <a:defRPr/>
            </a:pPr>
            <a:r>
              <a:rPr lang="en-US" altLang="en-US" sz="1800" dirty="0" smtClean="0">
                <a:latin typeface="Times New Roman" pitchFamily="18" charset="0"/>
              </a:rPr>
              <a:t>Drought likely to get better in the next couple of months, season, but uncertainty exists. </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195387"/>
            <a:ext cx="429577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181099"/>
            <a:ext cx="79057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26</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GEOS5 Forecasts  -  </a:t>
            </a:r>
            <a:r>
              <a:rPr lang="en-US" altLang="en-US" sz="1800" b="1" dirty="0" smtClean="0">
                <a:latin typeface="Times New Roman" pitchFamily="18" charset="0"/>
              </a:rPr>
              <a:t>Aug/Sep/Oct </a:t>
            </a:r>
            <a:r>
              <a:rPr lang="en-US" altLang="en-US" sz="1800" b="1" dirty="0">
                <a:latin typeface="Times New Roman" pitchFamily="18" charset="0"/>
              </a:rPr>
              <a:t>2017</a:t>
            </a:r>
          </a:p>
        </p:txBody>
      </p:sp>
      <p:sp>
        <p:nvSpPr>
          <p:cNvPr id="28676" name="TextBox 3"/>
          <p:cNvSpPr txBox="1">
            <a:spLocks noChangeArrowheads="1"/>
          </p:cNvSpPr>
          <p:nvPr/>
        </p:nvSpPr>
        <p:spPr bwMode="auto">
          <a:xfrm>
            <a:off x="4191000" y="10017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Precip</a:t>
            </a:r>
          </a:p>
        </p:txBody>
      </p:sp>
      <p:sp>
        <p:nvSpPr>
          <p:cNvPr id="28677" name="TextBox 4"/>
          <p:cNvSpPr txBox="1">
            <a:spLocks noChangeArrowheads="1"/>
          </p:cNvSpPr>
          <p:nvPr/>
        </p:nvSpPr>
        <p:spPr bwMode="auto">
          <a:xfrm>
            <a:off x="5638800" y="2862263"/>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Soil Moisture Percentile </a:t>
            </a:r>
          </a:p>
        </p:txBody>
      </p:sp>
      <p:sp>
        <p:nvSpPr>
          <p:cNvPr id="28678" name="TextBox 1"/>
          <p:cNvSpPr txBox="1">
            <a:spLocks noChangeArrowheads="1"/>
          </p:cNvSpPr>
          <p:nvPr/>
        </p:nvSpPr>
        <p:spPr bwMode="auto">
          <a:xfrm>
            <a:off x="4965700" y="625475"/>
            <a:ext cx="4178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This model predicts more rain in the northwest and higher SM percentiles in the south.</a:t>
            </a:r>
            <a:endParaRPr lang="en-US" altLang="en-US" sz="1800" dirty="0">
              <a:latin typeface="Times New Roman" pitchFamily="18" charset="0"/>
            </a:endParaRP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286375" y="36576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4079875"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19537"/>
            <a:ext cx="4767262" cy="34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27</a:t>
            </a:fld>
            <a:endParaRPr lang="en-US" altLang="en-US"/>
          </a:p>
        </p:txBody>
      </p:sp>
      <p:pic>
        <p:nvPicPr>
          <p:cNvPr id="3074" name="Picture 2" descr="C:\Users\david.miskus\Downloads\seasonal_drought_DRAFT2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4" y="0"/>
            <a:ext cx="88798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59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5334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457200"/>
            <a:ext cx="9110663" cy="6400800"/>
          </a:xfrm>
        </p:spPr>
        <p:txBody>
          <a:bodyPr/>
          <a:lstStyle/>
          <a:p>
            <a:pPr marL="346075" indent="-346075" eaLnBrk="1" hangingPunct="1">
              <a:lnSpc>
                <a:spcPct val="80000"/>
              </a:lnSpc>
              <a:spcBef>
                <a:spcPts val="475"/>
              </a:spcBef>
              <a:buFontTx/>
              <a:buNone/>
              <a:defRPr/>
            </a:pPr>
            <a:r>
              <a:rPr lang="en-US" altLang="en-US" sz="1800" b="1" dirty="0" smtClean="0">
                <a:solidFill>
                  <a:srgbClr val="FF0000"/>
                </a:solidFill>
              </a:rPr>
              <a:t>Current ENSO status and forecast.</a:t>
            </a:r>
          </a:p>
          <a:p>
            <a:pPr eaLnBrk="1" hangingPunct="1">
              <a:spcBef>
                <a:spcPct val="50000"/>
              </a:spcBef>
            </a:pPr>
            <a:r>
              <a:rPr lang="en-US" altLang="en-US" sz="1600" dirty="0" smtClean="0">
                <a:latin typeface="verdana,arial"/>
                <a:cs typeface="Arial" pitchFamily="34" charset="0"/>
              </a:rPr>
              <a:t>ENSO status – La Nina Watch</a:t>
            </a:r>
            <a:r>
              <a:rPr lang="en-US" altLang="en-US" sz="1800" dirty="0" smtClean="0">
                <a:cs typeface="Arial" pitchFamily="34" charset="0"/>
              </a:rPr>
              <a:t>. </a:t>
            </a:r>
            <a:r>
              <a:rPr lang="en-US" altLang="en-US" sz="1800" dirty="0">
                <a:cs typeface="Arial" pitchFamily="34" charset="0"/>
              </a:rPr>
              <a:t>Equatorial sea surface temperatures (SSTs) are near-average across most of the Pacific Ocean</a:t>
            </a:r>
            <a:r>
              <a:rPr lang="en-US" altLang="en-US" sz="1800" dirty="0" smtClean="0">
                <a:cs typeface="Arial" pitchFamily="34" charset="0"/>
              </a:rPr>
              <a:t>. </a:t>
            </a:r>
            <a:r>
              <a:rPr lang="en-US" sz="1800" kern="1200" dirty="0"/>
              <a:t>There is an increasing chance (~55-60%) of La Niña during the Northern Hemisphere fall and winter 2017-18. </a:t>
            </a:r>
            <a:endParaRPr lang="en-US" altLang="en-US" sz="1800" dirty="0" smtClean="0">
              <a:cs typeface="Arial" pitchFamily="34" charset="0"/>
            </a:endParaRPr>
          </a:p>
          <a:p>
            <a:pPr eaLnBrk="1" hangingPunct="1">
              <a:spcBef>
                <a:spcPct val="50000"/>
              </a:spcBef>
            </a:pPr>
            <a:r>
              <a:rPr lang="en-US" altLang="en-US" sz="1800" b="1" dirty="0" smtClean="0">
                <a:solidFill>
                  <a:srgbClr val="FF0000"/>
                </a:solidFill>
              </a:rPr>
              <a:t>Current Drought conditions:</a:t>
            </a:r>
            <a:endParaRPr lang="en-US" altLang="en-US" sz="1800" dirty="0" smtClean="0"/>
          </a:p>
          <a:p>
            <a:pPr lvl="1" eaLnBrk="1" hangingPunct="1">
              <a:lnSpc>
                <a:spcPct val="80000"/>
              </a:lnSpc>
              <a:spcBef>
                <a:spcPts val="475"/>
              </a:spcBef>
              <a:buFont typeface="Arial" pitchFamily="34" charset="0"/>
              <a:buChar char="•"/>
              <a:defRPr/>
            </a:pPr>
            <a:r>
              <a:rPr lang="en-US" altLang="en-US" sz="1800" dirty="0" smtClean="0"/>
              <a:t>The drought that has emerged quickly and recently since June across N/S Dakotas, eastern Montana</a:t>
            </a:r>
            <a:r>
              <a:rPr lang="en-US" altLang="en-US" sz="1800" dirty="0"/>
              <a:t> </a:t>
            </a:r>
            <a:r>
              <a:rPr lang="en-US" altLang="en-US" sz="1800" dirty="0" smtClean="0"/>
              <a:t>continues. But recent rains in that region has contained further intensification of the drought in that region. </a:t>
            </a:r>
          </a:p>
          <a:p>
            <a:pPr lvl="1" eaLnBrk="1" hangingPunct="1">
              <a:lnSpc>
                <a:spcPct val="80000"/>
              </a:lnSpc>
              <a:spcBef>
                <a:spcPts val="475"/>
              </a:spcBef>
              <a:buFont typeface="Arial" pitchFamily="34" charset="0"/>
              <a:buChar char="•"/>
              <a:defRPr/>
            </a:pPr>
            <a:r>
              <a:rPr lang="en-US" altLang="en-US" sz="1800" dirty="0" smtClean="0"/>
              <a:t>The dryness that has developed recently in the Pacific Northwest and western Montana is of some concern, thus possibly signaling the short term drought development in those regions. </a:t>
            </a:r>
          </a:p>
          <a:p>
            <a:pPr lvl="1" eaLnBrk="1" hangingPunct="1">
              <a:lnSpc>
                <a:spcPct val="80000"/>
              </a:lnSpc>
              <a:spcBef>
                <a:spcPts val="475"/>
              </a:spcBef>
              <a:buFont typeface="Arial" pitchFamily="34" charset="0"/>
              <a:buChar char="•"/>
              <a:defRPr/>
            </a:pPr>
            <a:r>
              <a:rPr lang="en-US" altLang="en-US" sz="1800" dirty="0" smtClean="0"/>
              <a:t>The </a:t>
            </a:r>
            <a:r>
              <a:rPr lang="en-US" altLang="en-US" sz="1800" dirty="0" err="1" smtClean="0"/>
              <a:t>precip</a:t>
            </a:r>
            <a:r>
              <a:rPr lang="en-US" altLang="en-US" sz="1800" dirty="0" smtClean="0"/>
              <a:t> deficit that has developed previously (last month) in the Northeast, looks ok now, due to </a:t>
            </a:r>
            <a:r>
              <a:rPr lang="en-US" altLang="en-US" sz="1800" dirty="0" err="1" smtClean="0"/>
              <a:t>precip</a:t>
            </a:r>
            <a:r>
              <a:rPr lang="en-US" altLang="en-US" sz="1800" dirty="0" smtClean="0"/>
              <a:t> activity from hurricane remnants along east coast. </a:t>
            </a:r>
          </a:p>
          <a:p>
            <a:pPr lvl="1" eaLnBrk="1" hangingPunct="1">
              <a:lnSpc>
                <a:spcPct val="80000"/>
              </a:lnSpc>
              <a:spcBef>
                <a:spcPts val="475"/>
              </a:spcBef>
              <a:buFont typeface="Arial" pitchFamily="34" charset="0"/>
              <a:buChar char="•"/>
              <a:defRPr/>
            </a:pPr>
            <a:endParaRPr lang="en-US" altLang="en-US" sz="1800" dirty="0" smtClean="0"/>
          </a:p>
          <a:p>
            <a:pPr marL="346075" indent="-346075" eaLnBrk="1" hangingPunct="1">
              <a:lnSpc>
                <a:spcPct val="80000"/>
              </a:lnSpc>
              <a:spcBef>
                <a:spcPts val="475"/>
              </a:spcBef>
              <a:buFontTx/>
              <a:buNone/>
              <a:defRPr/>
            </a:pPr>
            <a:r>
              <a:rPr lang="en-US" altLang="en-US" sz="1800" b="1" dirty="0" smtClean="0">
                <a:solidFill>
                  <a:srgbClr val="FF0000"/>
                </a:solidFill>
              </a:rPr>
              <a:t>Prediction:</a:t>
            </a:r>
          </a:p>
          <a:p>
            <a:pPr lvl="1" eaLnBrk="1" hangingPunct="1">
              <a:lnSpc>
                <a:spcPct val="80000"/>
              </a:lnSpc>
              <a:spcBef>
                <a:spcPts val="475"/>
              </a:spcBef>
              <a:buFont typeface="Arial" pitchFamily="34" charset="0"/>
              <a:buChar char="•"/>
              <a:defRPr/>
            </a:pPr>
            <a:r>
              <a:rPr lang="en-US" altLang="en-US" sz="1800" dirty="0" smtClean="0"/>
              <a:t>The possibly developing La Nina, may be too early to be of any impact in the next month or two. </a:t>
            </a:r>
          </a:p>
          <a:p>
            <a:pPr lvl="1" eaLnBrk="1" hangingPunct="1">
              <a:lnSpc>
                <a:spcPct val="80000"/>
              </a:lnSpc>
              <a:spcBef>
                <a:spcPts val="475"/>
              </a:spcBef>
              <a:buFont typeface="Arial" pitchFamily="34" charset="0"/>
              <a:buChar char="•"/>
              <a:defRPr/>
            </a:pPr>
            <a:r>
              <a:rPr lang="en-US" altLang="en-US" sz="1800" dirty="0" smtClean="0"/>
              <a:t>But the upcoming model forecast rains, and the expected circulation change coming up in the Northwest is likely to lessen/mitigate the drought conditions there – at least not further intensify - in the short term.</a:t>
            </a:r>
          </a:p>
          <a:p>
            <a:pPr lvl="1" eaLnBrk="1" hangingPunct="1">
              <a:lnSpc>
                <a:spcPct val="80000"/>
              </a:lnSpc>
              <a:spcBef>
                <a:spcPts val="475"/>
              </a:spcBef>
              <a:buFont typeface="Arial" pitchFamily="34" charset="0"/>
              <a:buChar char="•"/>
              <a:defRPr/>
            </a:pPr>
            <a:endParaRPr lang="en-US" altLang="en-US" sz="1800" dirty="0"/>
          </a:p>
          <a:p>
            <a:pPr lvl="1" eaLnBrk="1" hangingPunct="1">
              <a:lnSpc>
                <a:spcPct val="80000"/>
              </a:lnSpc>
              <a:spcBef>
                <a:spcPts val="475"/>
              </a:spcBef>
              <a:buFont typeface="Arial" pitchFamily="34" charset="0"/>
              <a:buChar char="•"/>
              <a:defRPr/>
            </a:pPr>
            <a:r>
              <a:rPr lang="en-US" altLang="en-US" sz="1800" dirty="0" smtClean="0"/>
              <a:t>Next Drought Briefing Tuesday</a:t>
            </a:r>
            <a:r>
              <a:rPr lang="en-US" altLang="en-US" sz="1800" smtClean="0"/>
              <a:t>, October 17.</a:t>
            </a:r>
            <a:endParaRPr lang="en-US" alt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a:t>
            </a:fld>
            <a:endParaRPr lang="en-US"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658" y="2745528"/>
            <a:ext cx="5476875" cy="410400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rot="300000">
            <a:off x="389468" y="762000"/>
            <a:ext cx="4190999" cy="14478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13933" y="397453"/>
            <a:ext cx="2127505" cy="369332"/>
          </a:xfrm>
          <a:prstGeom prst="rect">
            <a:avLst/>
          </a:prstGeom>
          <a:noFill/>
        </p:spPr>
        <p:txBody>
          <a:bodyPr wrap="none" rtlCol="0">
            <a:spAutoFit/>
          </a:bodyPr>
          <a:lstStyle/>
          <a:p>
            <a:r>
              <a:rPr lang="en-US" dirty="0" smtClean="0">
                <a:solidFill>
                  <a:srgbClr val="6600CC"/>
                </a:solidFill>
              </a:rPr>
              <a:t>Current Precipitation</a:t>
            </a:r>
            <a:endParaRPr lang="en-US" dirty="0">
              <a:solidFill>
                <a:srgbClr val="6600CC"/>
              </a:solidFill>
            </a:endParaRPr>
          </a:p>
        </p:txBody>
      </p:sp>
    </p:spTree>
    <p:extLst>
      <p:ext uri="{BB962C8B-B14F-4D97-AF65-F5344CB8AC3E}">
        <p14:creationId xmlns:p14="http://schemas.microsoft.com/office/powerpoint/2010/main" val="33493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smtClean="0"/>
              <a:t>(Prev) Monthly/Seasonal outlook</a:t>
            </a:r>
          </a:p>
        </p:txBody>
      </p:sp>
      <p:sp>
        <p:nvSpPr>
          <p:cNvPr id="4099" name="Slide Number Placeholder 3"/>
          <p:cNvSpPr>
            <a:spLocks noGrp="1"/>
          </p:cNvSpPr>
          <p:nvPr>
            <p:ph type="sldNum" sz="quarter" idx="12"/>
          </p:nvPr>
        </p:nvSpPr>
        <p:spPr>
          <a:xfrm>
            <a:off x="8821738" y="6361113"/>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4</a:t>
            </a:fld>
            <a:endParaRPr lang="en-US" altLang="en-US" sz="1400" smtClean="0"/>
          </a:p>
        </p:txBody>
      </p:sp>
      <p:sp>
        <p:nvSpPr>
          <p:cNvPr id="4100" name="TextBox 2"/>
          <p:cNvSpPr txBox="1">
            <a:spLocks noChangeArrowheads="1"/>
          </p:cNvSpPr>
          <p:nvPr/>
        </p:nvSpPr>
        <p:spPr bwMode="auto">
          <a:xfrm>
            <a:off x="4594225" y="1203325"/>
            <a:ext cx="18065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(SON’17)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8/17/17</a:t>
            </a:r>
            <a:endParaRPr lang="en-US" altLang="en-US" sz="1800" dirty="0">
              <a:latin typeface="Times New Roman" pitchFamily="18" charset="0"/>
            </a:endParaRPr>
          </a:p>
        </p:txBody>
      </p:sp>
      <p:sp>
        <p:nvSpPr>
          <p:cNvPr id="4101" name="TextBox 9"/>
          <p:cNvSpPr txBox="1">
            <a:spLocks noChangeArrowheads="1"/>
          </p:cNvSpPr>
          <p:nvPr/>
        </p:nvSpPr>
        <p:spPr bwMode="auto">
          <a:xfrm>
            <a:off x="7286624" y="2428610"/>
            <a:ext cx="1774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(Sep’17)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8</a:t>
            </a:r>
            <a:r>
              <a:rPr lang="en-US" altLang="en-US" sz="1800" dirty="0" smtClean="0">
                <a:latin typeface="Times New Roman" pitchFamily="18" charset="0"/>
              </a:rPr>
              <a:t>/31/17</a:t>
            </a:r>
            <a:endParaRPr lang="en-US" altLang="en-US" sz="1800" dirty="0">
              <a:latin typeface="Times New Roman" pitchFamily="18" charset="0"/>
            </a:endParaRPr>
          </a:p>
        </p:txBody>
      </p:sp>
      <p:sp>
        <p:nvSpPr>
          <p:cNvPr id="3" name="Oval 2"/>
          <p:cNvSpPr/>
          <p:nvPr/>
        </p:nvSpPr>
        <p:spPr>
          <a:xfrm rot="18585465">
            <a:off x="6215856" y="4725194"/>
            <a:ext cx="981075" cy="465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17" name="Oval 16"/>
          <p:cNvSpPr/>
          <p:nvPr/>
        </p:nvSpPr>
        <p:spPr>
          <a:xfrm rot="18811137">
            <a:off x="6813550" y="4575175"/>
            <a:ext cx="1717675" cy="403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4104" name="TextBox 1"/>
          <p:cNvSpPr txBox="1">
            <a:spLocks noChangeArrowheads="1"/>
          </p:cNvSpPr>
          <p:nvPr/>
        </p:nvSpPr>
        <p:spPr bwMode="auto">
          <a:xfrm>
            <a:off x="457200" y="4432300"/>
            <a:ext cx="396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The major Northern Plains drought, now slightly extended into the pacific NW continues to be  major drought story! What is going to happen to this? What do the various models say? </a:t>
            </a:r>
            <a:endParaRPr lang="en-US" altLang="en-US" sz="1800" dirty="0">
              <a:latin typeface="Times New Roman" pitchFamily="18" charset="0"/>
            </a:endParaRPr>
          </a:p>
        </p:txBody>
      </p:sp>
      <p:pic>
        <p:nvPicPr>
          <p:cNvPr id="4" name="Picture 4" descr="http://www.cpc.ncep.noaa.gov/products/expert_assessment/month_drou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503546"/>
            <a:ext cx="4343400" cy="33544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ted States Seasonal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33400"/>
            <a:ext cx="4467225" cy="3451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cpc.ncep.noaa.gov/products/Precip_Monitoring/Figures/NAMS/p.7day.fi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23164"/>
            <a:ext cx="3960018" cy="2934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pc.ncep.noaa.gov/products/Precip_Monitoring/Figures/NAMS/p.30day.fi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3955982"/>
            <a:ext cx="3915734" cy="2902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pc.ncep.noaa.gov/products/Precip_Monitoring/Figures/NAMS/p.90day.fig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32" y="988110"/>
            <a:ext cx="4004186" cy="28218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cpc.ncep.noaa.gov/products/Precip_Monitoring/Figures/NAMS/p.180day.fig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19175"/>
            <a:ext cx="3868519" cy="2867025"/>
          </a:xfrm>
          <a:prstGeom prst="rect">
            <a:avLst/>
          </a:prstGeom>
          <a:noFill/>
          <a:extLst>
            <a:ext uri="{909E8E84-426E-40DD-AFC4-6F175D3DCCD1}">
              <a14:hiddenFill xmlns:a14="http://schemas.microsoft.com/office/drawing/2010/main">
                <a:solidFill>
                  <a:srgbClr val="FFFFFF"/>
                </a:solidFill>
              </a14:hiddenFill>
            </a:ext>
          </a:extLst>
        </p:spPr>
      </p:pic>
      <p:sp>
        <p:nvSpPr>
          <p:cNvPr id="5126" name="Title 4"/>
          <p:cNvSpPr>
            <a:spLocks noGrp="1"/>
          </p:cNvSpPr>
          <p:nvPr>
            <p:ph type="title"/>
          </p:nvPr>
        </p:nvSpPr>
        <p:spPr>
          <a:xfrm>
            <a:off x="457200" y="-9525"/>
            <a:ext cx="8229600" cy="923925"/>
          </a:xfrm>
        </p:spPr>
        <p:txBody>
          <a:bodyPr>
            <a:spAutoFit/>
          </a:bodyPr>
          <a:lstStyle/>
          <a:p>
            <a:r>
              <a:rPr lang="en-US" altLang="en-US" sz="1800" b="1" dirty="0" smtClean="0"/>
              <a:t>Recent Precipitation Anomalies</a:t>
            </a:r>
            <a:br>
              <a:rPr lang="en-US" altLang="en-US" sz="1800" b="1" dirty="0" smtClean="0"/>
            </a:br>
            <a:r>
              <a:rPr lang="en-US" altLang="en-US" sz="1800" b="1" u="sng" dirty="0" smtClean="0"/>
              <a:t>6 months, 3 months, 1 month and 7days</a:t>
            </a:r>
            <a:r>
              <a:rPr lang="en-US" altLang="en-US" sz="1800" b="1" dirty="0" smtClean="0"/>
              <a:t/>
            </a:r>
            <a:br>
              <a:rPr lang="en-US" altLang="en-US" sz="1800" b="1" dirty="0" smtClean="0"/>
            </a:br>
            <a:r>
              <a:rPr lang="en-US" altLang="en-US" sz="1800" b="1" dirty="0" smtClean="0"/>
              <a:t>-These maps pretty much tell the story behind the current/recent drought </a:t>
            </a:r>
          </a:p>
        </p:txBody>
      </p:sp>
      <p:sp>
        <p:nvSpPr>
          <p:cNvPr id="5127" name="Slide Number Placeholder 3"/>
          <p:cNvSpPr>
            <a:spLocks noGrp="1"/>
          </p:cNvSpPr>
          <p:nvPr>
            <p:ph type="sldNum" sz="quarter" idx="12"/>
          </p:nvPr>
        </p:nvSpPr>
        <p:spPr>
          <a:xfrm>
            <a:off x="8763000" y="638175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D6AE68F-2926-43AD-B310-BA643597F465}" type="slidenum">
              <a:rPr lang="en-US" altLang="en-US" sz="1400" smtClean="0"/>
              <a:pPr eaLnBrk="1" hangingPunct="1">
                <a:spcBef>
                  <a:spcPct val="0"/>
                </a:spcBef>
                <a:buFontTx/>
                <a:buNone/>
              </a:pPr>
              <a:t>5</a:t>
            </a:fld>
            <a:endParaRPr lang="en-US" altLang="en-US" sz="1400" smtClean="0"/>
          </a:p>
        </p:txBody>
      </p:sp>
      <p:cxnSp>
        <p:nvCxnSpPr>
          <p:cNvPr id="3" name="Straight Arrow Connector 2"/>
          <p:cNvCxnSpPr/>
          <p:nvPr/>
        </p:nvCxnSpPr>
        <p:spPr>
          <a:xfrm>
            <a:off x="2971800" y="6858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685800"/>
            <a:ext cx="13716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0" name="TextBox 10"/>
          <p:cNvSpPr txBox="1">
            <a:spLocks noChangeArrowheads="1"/>
          </p:cNvSpPr>
          <p:nvPr/>
        </p:nvSpPr>
        <p:spPr bwMode="auto">
          <a:xfrm>
            <a:off x="533400" y="3048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6 mon</a:t>
            </a:r>
          </a:p>
        </p:txBody>
      </p:sp>
      <p:sp>
        <p:nvSpPr>
          <p:cNvPr id="5131" name="TextBox 22"/>
          <p:cNvSpPr txBox="1">
            <a:spLocks noChangeArrowheads="1"/>
          </p:cNvSpPr>
          <p:nvPr/>
        </p:nvSpPr>
        <p:spPr bwMode="auto">
          <a:xfrm>
            <a:off x="5029200" y="30162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3 mon</a:t>
            </a:r>
          </a:p>
        </p:txBody>
      </p:sp>
      <p:sp>
        <p:nvSpPr>
          <p:cNvPr id="5132" name="TextBox 23"/>
          <p:cNvSpPr txBox="1">
            <a:spLocks noChangeArrowheads="1"/>
          </p:cNvSpPr>
          <p:nvPr/>
        </p:nvSpPr>
        <p:spPr bwMode="auto">
          <a:xfrm>
            <a:off x="3048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1 mon</a:t>
            </a:r>
          </a:p>
        </p:txBody>
      </p:sp>
      <p:sp>
        <p:nvSpPr>
          <p:cNvPr id="5133" name="TextBox 24"/>
          <p:cNvSpPr txBox="1">
            <a:spLocks noChangeArrowheads="1"/>
          </p:cNvSpPr>
          <p:nvPr/>
        </p:nvSpPr>
        <p:spPr bwMode="auto">
          <a:xfrm>
            <a:off x="5029200" y="59547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7 dy</a:t>
            </a:r>
          </a:p>
        </p:txBody>
      </p:sp>
      <p:sp>
        <p:nvSpPr>
          <p:cNvPr id="5" name="Rectangle 4"/>
          <p:cNvSpPr/>
          <p:nvPr/>
        </p:nvSpPr>
        <p:spPr>
          <a:xfrm>
            <a:off x="1295400" y="14478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524000" y="4419600"/>
            <a:ext cx="500063"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638800" y="13716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7848600" y="152400"/>
            <a:ext cx="1219200" cy="369332"/>
          </a:xfrm>
          <a:prstGeom prst="rect">
            <a:avLst/>
          </a:prstGeom>
          <a:noFill/>
        </p:spPr>
        <p:txBody>
          <a:bodyPr wrap="square" rtlCol="0">
            <a:spAutoFit/>
          </a:bodyPr>
          <a:lstStyle/>
          <a:p>
            <a:r>
              <a:rPr lang="en-US" b="1" dirty="0" smtClean="0">
                <a:solidFill>
                  <a:srgbClr val="FF0000"/>
                </a:solidFill>
              </a:rPr>
              <a:t>----- NOW</a:t>
            </a:r>
            <a:endParaRPr lang="en-US" b="1" dirty="0">
              <a:solidFill>
                <a:srgbClr val="FF0000"/>
              </a:solidFill>
            </a:endParaRPr>
          </a:p>
        </p:txBody>
      </p:sp>
      <p:sp>
        <p:nvSpPr>
          <p:cNvPr id="2" name="TextBox 1"/>
          <p:cNvSpPr txBox="1"/>
          <p:nvPr/>
        </p:nvSpPr>
        <p:spPr>
          <a:xfrm>
            <a:off x="3928540" y="3962400"/>
            <a:ext cx="904092" cy="1169551"/>
          </a:xfrm>
          <a:prstGeom prst="rect">
            <a:avLst/>
          </a:prstGeom>
          <a:noFill/>
        </p:spPr>
        <p:txBody>
          <a:bodyPr wrap="square" rtlCol="0">
            <a:spAutoFit/>
          </a:bodyPr>
          <a:lstStyle/>
          <a:p>
            <a:r>
              <a:rPr lang="en-US" sz="1400" dirty="0" smtClean="0"/>
              <a:t>Some rains lately, but not good enough</a:t>
            </a:r>
            <a:r>
              <a:rPr lang="en-US" sz="1400" dirty="0"/>
              <a:t>!</a:t>
            </a:r>
            <a:endParaRPr lang="en-US" sz="1400" dirty="0" smtClean="0"/>
          </a:p>
        </p:txBody>
      </p:sp>
      <p:cxnSp>
        <p:nvCxnSpPr>
          <p:cNvPr id="6" name="Straight Arrow Connector 5"/>
          <p:cNvCxnSpPr/>
          <p:nvPr/>
        </p:nvCxnSpPr>
        <p:spPr>
          <a:xfrm flipH="1">
            <a:off x="2007132" y="4343400"/>
            <a:ext cx="2031468"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72000" y="4495800"/>
            <a:ext cx="19050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848600" y="1295400"/>
            <a:ext cx="500063" cy="30480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1981200" y="5401255"/>
            <a:ext cx="533400" cy="230832"/>
          </a:xfrm>
          <a:prstGeom prst="rect">
            <a:avLst/>
          </a:prstGeom>
          <a:noFill/>
        </p:spPr>
        <p:txBody>
          <a:bodyPr wrap="square" rtlCol="0">
            <a:spAutoFit/>
          </a:bodyPr>
          <a:lstStyle/>
          <a:p>
            <a:r>
              <a:rPr lang="en-US" sz="900" dirty="0" smtClean="0"/>
              <a:t>Harvey</a:t>
            </a:r>
            <a:endParaRPr lang="en-US" sz="900" dirty="0"/>
          </a:p>
        </p:txBody>
      </p:sp>
      <p:sp>
        <p:nvSpPr>
          <p:cNvPr id="25" name="TextBox 24"/>
          <p:cNvSpPr txBox="1"/>
          <p:nvPr/>
        </p:nvSpPr>
        <p:spPr>
          <a:xfrm>
            <a:off x="7467600" y="5255568"/>
            <a:ext cx="533400" cy="230832"/>
          </a:xfrm>
          <a:prstGeom prst="rect">
            <a:avLst/>
          </a:prstGeom>
          <a:noFill/>
        </p:spPr>
        <p:txBody>
          <a:bodyPr wrap="square" rtlCol="0">
            <a:spAutoFit/>
          </a:bodyPr>
          <a:lstStyle/>
          <a:p>
            <a:r>
              <a:rPr lang="en-US" sz="900" dirty="0" smtClean="0"/>
              <a:t>Irma</a:t>
            </a:r>
            <a:endParaRPr lang="en-US" sz="900" dirty="0"/>
          </a:p>
        </p:txBody>
      </p:sp>
    </p:spTree>
    <p:extLst>
      <p:ext uri="{BB962C8B-B14F-4D97-AF65-F5344CB8AC3E}">
        <p14:creationId xmlns:p14="http://schemas.microsoft.com/office/powerpoint/2010/main" val="4167262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6</a:t>
            </a:fld>
            <a:endParaRPr lang="en-US" altLang="en-US" sz="1400" smtClean="0"/>
          </a:p>
        </p:txBody>
      </p:sp>
      <p:sp>
        <p:nvSpPr>
          <p:cNvPr id="6147" name="Rectangle 2"/>
          <p:cNvSpPr>
            <a:spLocks noGrp="1" noChangeArrowheads="1"/>
          </p:cNvSpPr>
          <p:nvPr>
            <p:ph type="title"/>
          </p:nvPr>
        </p:nvSpPr>
        <p:spPr>
          <a:xfrm>
            <a:off x="5791200" y="152400"/>
            <a:ext cx="3200400" cy="1289050"/>
          </a:xfrm>
        </p:spPr>
        <p:txBody>
          <a:bodyPr/>
          <a:lstStyle/>
          <a:p>
            <a:pPr eaLnBrk="1" hangingPunct="1"/>
            <a:r>
              <a:rPr lang="en-US" altLang="en-US" sz="2000" smtClean="0">
                <a:solidFill>
                  <a:srgbClr val="0033CC"/>
                </a:solidFill>
              </a:rPr>
              <a:t>The Standardized Precipitation Index </a:t>
            </a:r>
            <a:r>
              <a:rPr lang="en-US" altLang="en-US" sz="3200" smtClean="0">
                <a:solidFill>
                  <a:srgbClr val="0033CC"/>
                </a:solidFill>
              </a:rPr>
              <a:t>SPI</a:t>
            </a:r>
            <a:r>
              <a:rPr lang="en-US" altLang="en-US" smtClean="0">
                <a:solidFill>
                  <a:srgbClr val="0033CC"/>
                </a:solidFill>
              </a:rPr>
              <a:t/>
            </a:r>
            <a:br>
              <a:rPr lang="en-US" altLang="en-US" smtClean="0">
                <a:solidFill>
                  <a:srgbClr val="0033CC"/>
                </a:solidFill>
              </a:rPr>
            </a:br>
            <a:r>
              <a:rPr lang="en-US" altLang="en-US" sz="2000" smtClean="0">
                <a:solidFill>
                  <a:srgbClr val="0033CC"/>
                </a:solidFill>
              </a:rPr>
              <a:t>(</a:t>
            </a:r>
            <a:r>
              <a:rPr lang="en-US" altLang="en-US" sz="2000" b="1" smtClean="0">
                <a:solidFill>
                  <a:srgbClr val="0033CC"/>
                </a:solidFill>
              </a:rPr>
              <a:t>based on Observed P</a:t>
            </a:r>
            <a:r>
              <a:rPr lang="en-US" altLang="en-US" sz="2000" smtClean="0">
                <a:solidFill>
                  <a:srgbClr val="0033CC"/>
                </a:solidFill>
              </a:rPr>
              <a:t>)</a:t>
            </a:r>
            <a:endParaRPr lang="en-US" altLang="en-US"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6149" name="TextBox 1"/>
          <p:cNvSpPr txBox="1">
            <a:spLocks noChangeArrowheads="1"/>
          </p:cNvSpPr>
          <p:nvPr/>
        </p:nvSpPr>
        <p:spPr bwMode="auto">
          <a:xfrm>
            <a:off x="5870575" y="1524000"/>
            <a:ext cx="31972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800" dirty="0" smtClean="0">
                <a:latin typeface="Times New Roman" pitchFamily="18" charset="0"/>
              </a:rPr>
              <a:t>The three month SPI, with its large negative values in the Northern Plains drought area and the Pacific NW, looks worse than it actually is! Is it?</a:t>
            </a:r>
            <a:endParaRPr lang="en-US" altLang="en-US" sz="1800" dirty="0">
              <a:latin typeface="Times New Roman" pitchFamily="18" charset="0"/>
            </a:endParaRPr>
          </a:p>
        </p:txBody>
      </p:sp>
      <p:sp>
        <p:nvSpPr>
          <p:cNvPr id="8" name="TextBox 7"/>
          <p:cNvSpPr txBox="1"/>
          <p:nvPr/>
        </p:nvSpPr>
        <p:spPr>
          <a:xfrm>
            <a:off x="4079081" y="19050"/>
            <a:ext cx="1407319" cy="369332"/>
          </a:xfrm>
          <a:prstGeom prst="rect">
            <a:avLst/>
          </a:prstGeom>
          <a:noFill/>
        </p:spPr>
        <p:txBody>
          <a:bodyPr wrap="square" rtlCol="0">
            <a:spAutoFit/>
          </a:bodyPr>
          <a:lstStyle/>
          <a:p>
            <a:r>
              <a:rPr lang="en-US" b="1" dirty="0" smtClean="0">
                <a:solidFill>
                  <a:srgbClr val="FF0000"/>
                </a:solidFill>
              </a:rPr>
              <a:t>----- NOW</a:t>
            </a:r>
            <a:endParaRPr lang="en-US" b="1" dirty="0">
              <a:solidFill>
                <a:srgbClr val="FF0000"/>
              </a:solidFill>
            </a:endParaRPr>
          </a:p>
        </p:txBody>
      </p:sp>
      <p:pic>
        <p:nvPicPr>
          <p:cNvPr id="3074"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050"/>
            <a:ext cx="5283089" cy="683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066800"/>
            <a:ext cx="838200" cy="3048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63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53475" y="638175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7</a:t>
            </a:fld>
            <a:endParaRPr lang="en-US" altLang="en-US" sz="140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August </a:t>
            </a:r>
            <a:r>
              <a:rPr lang="en-US" altLang="en-US" sz="1600" dirty="0">
                <a:latin typeface="Times New Roman" pitchFamily="18" charset="0"/>
              </a:rPr>
              <a:t>mean T was generally </a:t>
            </a:r>
            <a:r>
              <a:rPr lang="en-US" altLang="en-US" sz="1600" dirty="0" smtClean="0">
                <a:latin typeface="Times New Roman" pitchFamily="18" charset="0"/>
              </a:rPr>
              <a:t>cooler over the eastern 2/3 of the country</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a:latin typeface="Times New Roman" pitchFamily="18" charset="0"/>
              </a:rPr>
              <a:t>So far, </a:t>
            </a:r>
            <a:r>
              <a:rPr lang="en-US" altLang="en-US" sz="1600" dirty="0" smtClean="0">
                <a:latin typeface="Times New Roman" pitchFamily="18" charset="0"/>
              </a:rPr>
              <a:t>in September, the coolness in the Midwest and east continues, but the west continues to be warmer than normal.</a:t>
            </a:r>
            <a:endParaRPr lang="en-US" altLang="en-US" sz="1600" dirty="0">
              <a:latin typeface="Times New Roman" pitchFamily="18" charset="0"/>
            </a:endParaRPr>
          </a:p>
        </p:txBody>
      </p:sp>
      <p:cxnSp>
        <p:nvCxnSpPr>
          <p:cNvPr id="3" name="Straight Arrow Connector 2"/>
          <p:cNvCxnSpPr/>
          <p:nvPr/>
        </p:nvCxnSpPr>
        <p:spPr>
          <a:xfrm>
            <a:off x="3581400" y="5334000"/>
            <a:ext cx="1143000" cy="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24" name="Picture 4" descr="http://www.cpc.ncep.noaa.gov/products/tanal/30day/mean/20170831.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7"/>
            <a:ext cx="4679207" cy="6143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52800"/>
            <a:ext cx="40290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667250" y="76200"/>
            <a:ext cx="4476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In CA, with the rainy season still far away, while most of the reservoirs are at satisfactory levels, </a:t>
            </a:r>
            <a:r>
              <a:rPr lang="en-US" altLang="en-US" sz="1800" dirty="0" smtClean="0">
                <a:latin typeface="Times New Roman" pitchFamily="18" charset="0"/>
              </a:rPr>
              <a:t>except Oroville which</a:t>
            </a:r>
          </a:p>
          <a:p>
            <a:pPr marL="0" indent="0" eaLnBrk="1" hangingPunct="1">
              <a:spcBef>
                <a:spcPct val="0"/>
              </a:spcBef>
              <a:buNone/>
            </a:pPr>
            <a:r>
              <a:rPr lang="en-US" altLang="en-US" sz="1800" dirty="0" smtClean="0">
                <a:latin typeface="Times New Roman" pitchFamily="18" charset="0"/>
              </a:rPr>
              <a:t>     was purposely lowered to fix spillway &amp;</a:t>
            </a:r>
          </a:p>
          <a:p>
            <a:pPr marL="0" indent="0" eaLnBrk="1" hangingPunct="1">
              <a:spcBef>
                <a:spcPct val="0"/>
              </a:spcBef>
              <a:buNone/>
            </a:pPr>
            <a:r>
              <a:rPr lang="en-US" altLang="en-US" sz="1800" dirty="0">
                <a:latin typeface="Times New Roman" pitchFamily="18" charset="0"/>
              </a:rPr>
              <a:t> </a:t>
            </a:r>
            <a:r>
              <a:rPr lang="en-US" altLang="en-US" sz="1800" dirty="0" smtClean="0">
                <a:latin typeface="Times New Roman" pitchFamily="18" charset="0"/>
              </a:rPr>
              <a:t>    Lake Perris.</a:t>
            </a:r>
          </a:p>
          <a:p>
            <a:pPr eaLnBrk="1" hangingPunct="1">
              <a:spcBef>
                <a:spcPct val="0"/>
              </a:spcBef>
            </a:pPr>
            <a:r>
              <a:rPr lang="en-US" altLang="en-US" sz="1800" dirty="0" smtClean="0">
                <a:latin typeface="Times New Roman" pitchFamily="18" charset="0"/>
              </a:rPr>
              <a:t>Media reports about severe fire incidences in the west, particularly in WA, OR, western MT, end even in northern CA.</a:t>
            </a:r>
            <a:endParaRPr lang="en-US" altLang="en-US" sz="1800" dirty="0">
              <a:latin typeface="Times New Roman" pitchFamily="18" charset="0"/>
            </a:endParaRPr>
          </a:p>
        </p:txBody>
      </p:sp>
      <p:sp>
        <p:nvSpPr>
          <p:cNvPr id="2" name="Rectangle 1"/>
          <p:cNvSpPr/>
          <p:nvPr/>
        </p:nvSpPr>
        <p:spPr>
          <a:xfrm>
            <a:off x="5638800" y="25116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1692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4931766" y="304800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4528598" cy="609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93924"/>
            <a:ext cx="4419600" cy="334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9</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457200"/>
            <a:ext cx="4351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Compared </a:t>
            </a:r>
            <a:r>
              <a:rPr lang="en-US" altLang="en-US" sz="1600" dirty="0" smtClean="0">
                <a:latin typeface="Times New Roman" pitchFamily="18" charset="0"/>
              </a:rPr>
              <a:t>to July </a:t>
            </a:r>
            <a:r>
              <a:rPr lang="en-US" altLang="en-US" sz="1600" dirty="0">
                <a:latin typeface="Times New Roman" pitchFamily="18" charset="0"/>
              </a:rPr>
              <a:t>(top left panel), the stream flows </a:t>
            </a:r>
            <a:r>
              <a:rPr lang="en-US" altLang="en-US" sz="1600" b="1" u="sng" dirty="0" smtClean="0">
                <a:latin typeface="Times New Roman" pitchFamily="18" charset="0"/>
              </a:rPr>
              <a:t>actually look better in August &amp; September so far</a:t>
            </a:r>
            <a:r>
              <a:rPr lang="en-US" altLang="en-US" sz="1600" dirty="0" smtClean="0">
                <a:latin typeface="Times New Roman" pitchFamily="18" charset="0"/>
              </a:rPr>
              <a:t> in the drought regions of northern Plains.</a:t>
            </a:r>
          </a:p>
          <a:p>
            <a:pPr eaLnBrk="1" hangingPunct="1">
              <a:spcBef>
                <a:spcPct val="0"/>
              </a:spcBef>
            </a:pPr>
            <a:r>
              <a:rPr lang="en-US" altLang="en-US" sz="1600" dirty="0" smtClean="0">
                <a:latin typeface="Times New Roman" pitchFamily="18" charset="0"/>
              </a:rPr>
              <a:t>Harvey’ impact can be seen along river flows in TX, LA, and southern Gulf states. </a:t>
            </a:r>
            <a:endParaRPr lang="en-US" altLang="en-US" sz="1600" dirty="0">
              <a:latin typeface="Times New Roman" pitchFamily="18" charset="0"/>
            </a:endParaRP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87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087687"/>
            <a:ext cx="417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7-day average streamflow compared to historical streamflow for the day of year (United States)</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5" y="-7413"/>
            <a:ext cx="4838700" cy="3095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low normal 7-day average streamflow condition ma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10125" y="3639732"/>
            <a:ext cx="2166144" cy="1385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9309" y="38963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sp>
        <p:nvSpPr>
          <p:cNvPr id="8" name="Oval 7"/>
          <p:cNvSpPr/>
          <p:nvPr/>
        </p:nvSpPr>
        <p:spPr>
          <a:xfrm>
            <a:off x="8686800" y="4800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962400"/>
            <a:ext cx="1295400"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 y="3762900"/>
            <a:ext cx="4838700" cy="3095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8000" y="4766167"/>
            <a:ext cx="2242782" cy="143460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962400" y="304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038600" y="4065825"/>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538807" y="4758618"/>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42869" y="3733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91200" y="3962400"/>
            <a:ext cx="1676400" cy="990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838200"/>
            <a:ext cx="0" cy="3581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36696</TotalTime>
  <Words>1374</Words>
  <Application>Microsoft Office PowerPoint</Application>
  <PresentationFormat>On-screen Show (4:3)</PresentationFormat>
  <Paragraphs>283</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Drought  Outlook  Discussion     September 2017 </vt:lpstr>
      <vt:lpstr>Drought Monitor </vt:lpstr>
      <vt:lpstr>PowerPoint Presentation</vt:lpstr>
      <vt:lpstr>(Prev) Monthly/Seasonal outlook</vt:lpstr>
      <vt:lpstr>Recent Precipitation Anomalies 6 months, 3 months, 1 month and 7days -These maps pretty much tell the story behind the current/recent drought </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 NMME     T &amp; P EnsMean forecasts</vt:lpstr>
      <vt:lpstr>Look at the uncertainty among the diff. models’ forecasts even for October!!!  </vt:lpstr>
      <vt:lpstr>Less uncertainty and slightly more agreement   among the diff. models’ fcsts for Oct-Nov-Dec!!!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3592</cp:revision>
  <cp:lastPrinted>2014-07-10T13:24:01Z</cp:lastPrinted>
  <dcterms:created xsi:type="dcterms:W3CDTF">2008-10-04T17:35:30Z</dcterms:created>
  <dcterms:modified xsi:type="dcterms:W3CDTF">2017-09-21T21:18:01Z</dcterms:modified>
</cp:coreProperties>
</file>