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808" r:id="rId2"/>
    <p:sldId id="824" r:id="rId3"/>
    <p:sldId id="788" r:id="rId4"/>
    <p:sldId id="844" r:id="rId5"/>
    <p:sldId id="845" r:id="rId6"/>
    <p:sldId id="850" r:id="rId7"/>
    <p:sldId id="868" r:id="rId8"/>
    <p:sldId id="867" r:id="rId9"/>
    <p:sldId id="833" r:id="rId10"/>
    <p:sldId id="871" r:id="rId11"/>
    <p:sldId id="792" r:id="rId12"/>
    <p:sldId id="827" r:id="rId13"/>
    <p:sldId id="757" r:id="rId14"/>
    <p:sldId id="796" r:id="rId15"/>
    <p:sldId id="811" r:id="rId16"/>
    <p:sldId id="795" r:id="rId17"/>
    <p:sldId id="790" r:id="rId18"/>
    <p:sldId id="728" r:id="rId19"/>
    <p:sldId id="832" r:id="rId20"/>
    <p:sldId id="838" r:id="rId21"/>
    <p:sldId id="820" r:id="rId22"/>
    <p:sldId id="804" r:id="rId23"/>
    <p:sldId id="864" r:id="rId24"/>
    <p:sldId id="866" r:id="rId25"/>
    <p:sldId id="810" r:id="rId26"/>
    <p:sldId id="872" r:id="rId27"/>
    <p:sldId id="874" r:id="rId28"/>
    <p:sldId id="876" r:id="rId29"/>
    <p:sldId id="276" r:id="rId30"/>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33CC"/>
    <a:srgbClr val="FF0000"/>
    <a:srgbClr val="6600CC"/>
    <a:srgbClr val="33CC33"/>
    <a:srgbClr val="FF3300"/>
    <a:srgbClr val="FA523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3" autoAdjust="0"/>
    <p:restoredTop sz="74869" autoAdjust="0"/>
  </p:normalViewPr>
  <p:slideViewPr>
    <p:cSldViewPr>
      <p:cViewPr>
        <p:scale>
          <a:sx n="103" d="100"/>
          <a:sy n="103" d="100"/>
        </p:scale>
        <p:origin x="-294" y="-108"/>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29</a:t>
            </a:fld>
            <a:endParaRPr lang="en-US" altLang="en-US"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Support Briefing</a:t>
            </a:r>
            <a:br>
              <a:rPr lang="en-US" altLang="en-US" sz="4000" dirty="0" smtClean="0"/>
            </a:br>
            <a:r>
              <a:rPr lang="en-US" altLang="en-US" sz="1800" dirty="0" smtClean="0"/>
              <a:t>(formerly Drought Outlook Discussion)    </a:t>
            </a:r>
            <a:br>
              <a:rPr lang="en-US" altLang="en-US" sz="1800" dirty="0" smtClean="0"/>
            </a:br>
            <a:r>
              <a:rPr lang="en-US" altLang="en-US" sz="4000" dirty="0" smtClean="0"/>
              <a:t>April 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FF0000"/>
                </a:solidFill>
                <a:latin typeface="Times New Roman" pitchFamily="18" charset="0"/>
              </a:rPr>
              <a:t>Phone: 1-877-680-3341</a:t>
            </a:r>
          </a:p>
          <a:p>
            <a:pPr eaLnBrk="1" hangingPunct="1">
              <a:spcBef>
                <a:spcPct val="0"/>
              </a:spcBef>
              <a:buFontTx/>
              <a:buNone/>
            </a:pPr>
            <a:r>
              <a:rPr lang="en-US" altLang="en-US" sz="2800" dirty="0" err="1">
                <a:solidFill>
                  <a:srgbClr val="FF0000"/>
                </a:solidFill>
                <a:latin typeface="Times New Roman" pitchFamily="18" charset="0"/>
              </a:rPr>
              <a:t>Pwd</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858747#</a:t>
            </a:r>
            <a:endParaRPr lang="en-US" altLang="en-US" sz="2800" dirty="0">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10</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886201" y="19050"/>
            <a:ext cx="1508315" cy="369332"/>
          </a:xfrm>
          <a:prstGeom prst="rect">
            <a:avLst/>
          </a:prstGeom>
          <a:noFill/>
        </p:spPr>
        <p:txBody>
          <a:bodyPr wrap="square" rtlCol="0">
            <a:spAutoFit/>
          </a:bodyPr>
          <a:lstStyle/>
          <a:p>
            <a:r>
              <a:rPr lang="en-US" b="1" dirty="0" smtClean="0">
                <a:solidFill>
                  <a:srgbClr val="FF0000"/>
                </a:solidFill>
              </a:rPr>
              <a:t>----- NOW</a:t>
            </a:r>
          </a:p>
        </p:txBody>
      </p:sp>
      <p:sp>
        <p:nvSpPr>
          <p:cNvPr id="3" name="Rectangle 2"/>
          <p:cNvSpPr/>
          <p:nvPr/>
        </p:nvSpPr>
        <p:spPr>
          <a:xfrm>
            <a:off x="914400" y="3200400"/>
            <a:ext cx="6096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447800"/>
            <a:ext cx="3048000" cy="4278094"/>
          </a:xfrm>
          <a:prstGeom prst="rect">
            <a:avLst/>
          </a:prstGeom>
          <a:noFill/>
        </p:spPr>
        <p:txBody>
          <a:bodyPr wrap="square" rtlCol="0">
            <a:spAutoFit/>
          </a:bodyPr>
          <a:lstStyle/>
          <a:p>
            <a:r>
              <a:rPr lang="en-US" sz="1600" dirty="0" smtClean="0"/>
              <a:t>Very interesting graphic &amp; details for the drought across the US based on the more generalized </a:t>
            </a:r>
            <a:r>
              <a:rPr lang="en-US" sz="1600" dirty="0" err="1" smtClean="0"/>
              <a:t>precip</a:t>
            </a:r>
            <a:r>
              <a:rPr lang="en-US" sz="1600" dirty="0" smtClean="0"/>
              <a:t> deficit/excess, the Standardized Precipitation Index (SPI). </a:t>
            </a:r>
          </a:p>
          <a:p>
            <a:endParaRPr lang="en-US" sz="1600" dirty="0"/>
          </a:p>
          <a:p>
            <a:r>
              <a:rPr lang="en-US" sz="1600" dirty="0" smtClean="0"/>
              <a:t>Based on this measure, </a:t>
            </a:r>
            <a:r>
              <a:rPr lang="en-US" sz="1600" u="sng" dirty="0" smtClean="0"/>
              <a:t>severe drought (D3+D4 areas and worse)</a:t>
            </a:r>
            <a:r>
              <a:rPr lang="en-US" sz="1600" dirty="0" smtClean="0"/>
              <a:t> exists mainly in that large contiguous region in the middle of the country including large parts of KS, OK, northern TX, eastern CO, northeastern NM.  Small pockets of severe drought  </a:t>
            </a:r>
          </a:p>
          <a:p>
            <a:r>
              <a:rPr lang="en-US" sz="1600" dirty="0"/>
              <a:t>a</a:t>
            </a:r>
            <a:r>
              <a:rPr lang="en-US" sz="1600" dirty="0" smtClean="0"/>
              <a:t>lso in southeastern US and  </a:t>
            </a:r>
            <a:r>
              <a:rPr lang="en-US" sz="1600" dirty="0"/>
              <a:t>i</a:t>
            </a:r>
            <a:r>
              <a:rPr lang="en-US" sz="1600" dirty="0" smtClean="0"/>
              <a:t>n MN/IA.</a:t>
            </a:r>
          </a:p>
        </p:txBody>
      </p:sp>
      <p:pic>
        <p:nvPicPr>
          <p:cNvPr id="5122"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04800"/>
            <a:ext cx="5003483" cy="6477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10" idx="1"/>
          </p:cNvCxnSpPr>
          <p:nvPr/>
        </p:nvCxnSpPr>
        <p:spPr>
          <a:xfrm flipH="1" flipV="1">
            <a:off x="3657600" y="1752600"/>
            <a:ext cx="1752600" cy="18342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1"/>
          </p:cNvCxnSpPr>
          <p:nvPr/>
        </p:nvCxnSpPr>
        <p:spPr>
          <a:xfrm flipH="1" flipV="1">
            <a:off x="1371600" y="1752600"/>
            <a:ext cx="4038600" cy="18342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6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11</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Overall March Mean T across the US was cooler in slightly more parts of the country than in places which were warmer.</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But so </a:t>
            </a:r>
            <a:r>
              <a:rPr lang="en-US" altLang="en-US" sz="1600" dirty="0">
                <a:latin typeface="Times New Roman" pitchFamily="18" charset="0"/>
              </a:rPr>
              <a:t>far, </a:t>
            </a:r>
            <a:r>
              <a:rPr lang="en-US" altLang="en-US" sz="1600" dirty="0" smtClean="0">
                <a:latin typeface="Times New Roman" pitchFamily="18" charset="0"/>
              </a:rPr>
              <a:t>in April, it is more cooler, particularly in the north central states bordering Canada.</a:t>
            </a:r>
            <a:endParaRPr lang="en-US" altLang="en-US" sz="1600" dirty="0">
              <a:latin typeface="Times New Roman" pitchFamily="18" charset="0"/>
            </a:endParaRPr>
          </a:p>
        </p:txBody>
      </p:sp>
      <p:pic>
        <p:nvPicPr>
          <p:cNvPr id="1026" name="Picture 2" descr="http://www.cpc.ncep.noaa.gov/products/tanal/30day/mean/20180331.30day.mea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3" y="228600"/>
            <a:ext cx="487508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652" y="3505200"/>
            <a:ext cx="4375968" cy="313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5460"/>
            <a:ext cx="4191000" cy="278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TextBox 1"/>
          <p:cNvSpPr txBox="1">
            <a:spLocks noChangeArrowheads="1"/>
          </p:cNvSpPr>
          <p:nvPr/>
        </p:nvSpPr>
        <p:spPr bwMode="auto">
          <a:xfrm>
            <a:off x="4297152" y="0"/>
            <a:ext cx="48468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400" dirty="0" smtClean="0">
                <a:latin typeface="Times New Roman" pitchFamily="18" charset="0"/>
              </a:rPr>
              <a:t>Most of the CA reservoirs </a:t>
            </a:r>
            <a:r>
              <a:rPr lang="en-US" altLang="en-US" sz="1400" u="sng" dirty="0" smtClean="0">
                <a:latin typeface="Times New Roman" pitchFamily="18" charset="0"/>
              </a:rPr>
              <a:t>are at better than satisfactory levels</a:t>
            </a:r>
            <a:r>
              <a:rPr lang="en-US" altLang="en-US" sz="1400" dirty="0" smtClean="0">
                <a:latin typeface="Times New Roman" pitchFamily="18" charset="0"/>
              </a:rPr>
              <a:t>, except for the Lake Oroville near northern Sierra Nevada. Snow amounts in Dakotas, MN are below normal ? (see </a:t>
            </a:r>
            <a:r>
              <a:rPr lang="en-US" altLang="en-US" sz="1400" dirty="0" err="1" smtClean="0">
                <a:latin typeface="Times New Roman" pitchFamily="18" charset="0"/>
              </a:rPr>
              <a:t>precip</a:t>
            </a:r>
            <a:r>
              <a:rPr lang="en-US" altLang="en-US" sz="1400" dirty="0" smtClean="0">
                <a:latin typeface="Times New Roman" pitchFamily="18" charset="0"/>
              </a:rPr>
              <a:t> deficits earlier in this region!) .  </a:t>
            </a:r>
            <a:endParaRPr lang="en-US" altLang="en-US" sz="14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3978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7772400" y="417189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4" y="157193"/>
            <a:ext cx="4421656" cy="63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232" y="914400"/>
            <a:ext cx="440861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412" y="2713112"/>
            <a:ext cx="2210988" cy="41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6096000" y="4495800"/>
            <a:ext cx="16764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85562" cy="2924175"/>
          </a:xfrm>
          <a:prstGeom prst="rect">
            <a:avLst/>
          </a:prstGeom>
          <a:noFill/>
          <a:extLst>
            <a:ext uri="{909E8E84-426E-40DD-AFC4-6F175D3DCCD1}">
              <a14:hiddenFill xmlns:a14="http://schemas.microsoft.com/office/drawing/2010/main">
                <a:solidFill>
                  <a:srgbClr val="FFFFFF"/>
                </a:solidFill>
              </a14:hiddenFill>
            </a:ext>
          </a:extLst>
        </p:spPr>
      </p:pic>
      <p:sp>
        <p:nvSpPr>
          <p:cNvPr id="12290" name="Title 1"/>
          <p:cNvSpPr>
            <a:spLocks noGrp="1"/>
          </p:cNvSpPr>
          <p:nvPr>
            <p:ph type="title"/>
          </p:nvPr>
        </p:nvSpPr>
        <p:spPr>
          <a:xfrm>
            <a:off x="5105400" y="0"/>
            <a:ext cx="3810000" cy="534988"/>
          </a:xfrm>
        </p:spPr>
        <p:txBody>
          <a:bodyPr/>
          <a:lstStyle/>
          <a:p>
            <a:r>
              <a:rPr lang="en-US" altLang="en-US" sz="2800" dirty="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13</a:t>
            </a:fld>
            <a:endParaRPr lang="en-US" altLang="en-US" sz="1400" smtClean="0"/>
          </a:p>
        </p:txBody>
      </p:sp>
      <p:pic>
        <p:nvPicPr>
          <p:cNvPr id="12292" name="Picture 9"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792540"/>
            <a:ext cx="4351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Streamflow conditions across CA have overall improved.</a:t>
            </a:r>
          </a:p>
          <a:p>
            <a:pPr eaLnBrk="1" hangingPunct="1">
              <a:spcBef>
                <a:spcPct val="0"/>
              </a:spcBef>
            </a:pPr>
            <a:r>
              <a:rPr lang="en-US" altLang="en-US" sz="1600" dirty="0" smtClean="0">
                <a:latin typeface="Times New Roman" pitchFamily="18" charset="0"/>
              </a:rPr>
              <a:t>Worsened in four (AZ/NM/CO/NM) corner states, northern TX, OK, MO, and along the Atlantic coastal states.</a:t>
            </a:r>
          </a:p>
          <a:p>
            <a:pPr marL="0" indent="0" eaLnBrk="1" hangingPunct="1">
              <a:spcBef>
                <a:spcPct val="0"/>
              </a:spcBef>
              <a:buNone/>
            </a:pPr>
            <a:endParaRPr lang="en-US" altLang="en-US" sz="1600" dirty="0" smtClean="0">
              <a:latin typeface="Times New Roman" pitchFamily="18" charset="0"/>
            </a:endParaRPr>
          </a:p>
        </p:txBody>
      </p:sp>
      <p:pic>
        <p:nvPicPr>
          <p:cNvPr id="12301" name="Picture 31" descr="map lege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576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a:t>
            </a:r>
            <a:r>
              <a:rPr lang="en-US" altLang="en-US" sz="1200" b="1" u="sng" dirty="0">
                <a:solidFill>
                  <a:srgbClr val="FF0000"/>
                </a:solidFill>
                <a:latin typeface="Times New Roman" pitchFamily="18" charset="0"/>
              </a:rPr>
              <a:t>7-day average streamflow </a:t>
            </a:r>
            <a:r>
              <a:rPr lang="en-US" altLang="en-US" sz="1200" b="1" dirty="0">
                <a:solidFill>
                  <a:srgbClr val="FF0000"/>
                </a:solidFill>
                <a:latin typeface="Times New Roman" pitchFamily="18" charset="0"/>
              </a:rPr>
              <a:t>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69309" y="40487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pic>
        <p:nvPicPr>
          <p:cNvPr id="307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46999" y="4007792"/>
            <a:ext cx="2063401" cy="132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807766"/>
            <a:ext cx="4785562" cy="30026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low normal 7-day average streamflow condition m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57899" y="4685414"/>
            <a:ext cx="2086101" cy="133438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a:off x="381000" y="1219200"/>
            <a:ext cx="76200" cy="413340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81400" y="1828800"/>
            <a:ext cx="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14</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812490606"/>
              </p:ext>
            </p:extLst>
          </p:nvPr>
        </p:nvGraphicFramePr>
        <p:xfrm>
          <a:off x="457200" y="289560"/>
          <a:ext cx="8305800" cy="591312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12 April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0" u="sng" kern="1200" dirty="0" smtClean="0">
                          <a:solidFill>
                            <a:schemeClr val="accent2"/>
                          </a:solidFill>
                          <a:effectLst/>
                          <a:latin typeface="Arial" pitchFamily="34" charset="0"/>
                          <a:ea typeface="+mn-ea"/>
                          <a:cs typeface="+mn-cs"/>
                        </a:rPr>
                        <a:t>La Niña Advisory</a:t>
                      </a:r>
                      <a:r>
                        <a:rPr kumimoji="0" lang="en-US" altLang="en-US" sz="2000" b="1" i="0" u="none" strike="noStrike" cap="none" normalizeH="0" baseline="0" dirty="0" smtClean="0">
                          <a:ln>
                            <a:noFill/>
                          </a:ln>
                          <a:solidFill>
                            <a:srgbClr val="0033CC"/>
                          </a:solidFill>
                          <a:effectLst/>
                          <a:latin typeface="verdana,arial,serif"/>
                          <a:cs typeface="Arial" pitchFamily="34" charset="0"/>
                        </a:rPr>
                        <a:t> !!</a:t>
                      </a:r>
                      <a:endParaRPr kumimoji="0" lang="en-US" altLang="en-US" sz="2000" b="0" i="0" u="none" strike="noStrike" cap="none" normalizeH="0" baseline="0" dirty="0" smtClean="0">
                        <a:ln>
                          <a:noFill/>
                        </a:ln>
                        <a:solidFill>
                          <a:srgbClr val="0033CC"/>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altLang="en-US" sz="1600" b="1" dirty="0" smtClean="0">
                          <a:solidFill>
                            <a:srgbClr val="0033CC"/>
                          </a:solidFill>
                          <a:latin typeface="Trebuchet MS" pitchFamily="34" charset="0"/>
                          <a:cs typeface="Arial" pitchFamily="34" charset="0"/>
                        </a:rPr>
                        <a:t>La Niña</a:t>
                      </a:r>
                      <a:r>
                        <a:rPr lang="en-US" altLang="en-US" sz="1600" b="1" dirty="0" smtClean="0">
                          <a:solidFill>
                            <a:srgbClr val="0033CC"/>
                          </a:solidFill>
                          <a:latin typeface="Trebuchet MS" pitchFamily="34" charset="0"/>
                        </a:rPr>
                        <a:t> </a:t>
                      </a:r>
                      <a:r>
                        <a:rPr lang="en-US" altLang="en-US" sz="1600" b="1" dirty="0" smtClean="0">
                          <a:solidFill>
                            <a:srgbClr val="0033CC"/>
                          </a:solidFill>
                          <a:latin typeface="Trebuchet MS" pitchFamily="34" charset="0"/>
                          <a:cs typeface="Arial" pitchFamily="34" charset="0"/>
                        </a:rPr>
                        <a:t>conditions are present.*  </a:t>
                      </a:r>
                    </a:p>
                    <a:p>
                      <a:pPr eaLnBrk="1" hangingPunct="1">
                        <a:spcBef>
                          <a:spcPct val="50000"/>
                        </a:spcBef>
                        <a:buClrTx/>
                        <a:buSzTx/>
                        <a:buFont typeface="Wingdings 2" pitchFamily="18" charset="2"/>
                        <a:buNone/>
                      </a:pPr>
                      <a:r>
                        <a:rPr lang="en-US" sz="1600" b="1" i="0" kern="1200" dirty="0" smtClean="0">
                          <a:solidFill>
                            <a:srgbClr val="0033CC"/>
                          </a:solidFill>
                          <a:effectLst/>
                          <a:latin typeface="Arial" pitchFamily="34" charset="0"/>
                          <a:ea typeface="+mn-ea"/>
                          <a:cs typeface="+mn-cs"/>
                        </a:rPr>
                        <a:t>La Niña is expected to transition to ENSO-neutral during April-May, with ENSO-neutral then likely (greater than 50% chance) to continue through the Northern Hemisphere summer 2018.</a:t>
                      </a:r>
                      <a:endParaRPr lang="en-US" altLang="en-US" sz="1600" b="1" dirty="0" smtClean="0">
                        <a:solidFill>
                          <a:srgbClr val="0033CC"/>
                        </a:solidFill>
                        <a:latin typeface="Trebuchet MS"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15</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cxnSp>
        <p:nvCxnSpPr>
          <p:cNvPr id="3" name="Straight Arrow Connector 2"/>
          <p:cNvCxnSpPr/>
          <p:nvPr/>
        </p:nvCxnSpPr>
        <p:spPr>
          <a:xfrm flipV="1">
            <a:off x="1752600" y="5638800"/>
            <a:ext cx="0" cy="552888"/>
          </a:xfrm>
          <a:prstGeom prst="straightConnector1">
            <a:avLst/>
          </a:prstGeom>
          <a:ln w="158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57375" y="5683872"/>
            <a:ext cx="3095625" cy="369332"/>
          </a:xfrm>
          <a:prstGeom prst="rect">
            <a:avLst/>
          </a:prstGeom>
          <a:noFill/>
        </p:spPr>
        <p:txBody>
          <a:bodyPr wrap="square" rtlCol="0">
            <a:spAutoFit/>
          </a:bodyPr>
          <a:lstStyle/>
          <a:p>
            <a:r>
              <a:rPr lang="en-US" dirty="0" smtClean="0"/>
              <a:t>La Nina on its way out!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7924800" cy="27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rcRect l="4315" t="5000" r="6471" b="58333"/>
          <a:stretch>
            <a:fillRect/>
          </a:stretch>
        </p:blipFill>
        <p:spPr bwMode="auto">
          <a:xfrm>
            <a:off x="4343400" y="774700"/>
            <a:ext cx="4735281"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p:nvPicPr>
        <p:blipFill>
          <a:blip r:embed="rId3">
            <a:extLst>
              <a:ext uri="{28A0092B-C50C-407E-A947-70E740481C1C}">
                <a14:useLocalDpi xmlns:a14="http://schemas.microsoft.com/office/drawing/2010/main" val="0"/>
              </a:ext>
            </a:extLst>
          </a:blip>
          <a:srcRect l="7552" t="5000" r="8630" b="10834"/>
          <a:stretch>
            <a:fillRect/>
          </a:stretch>
        </p:blipFill>
        <p:spPr bwMode="auto">
          <a:xfrm>
            <a:off x="76200" y="838200"/>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3"/>
          <p:cNvSpPr>
            <a:spLocks noGrp="1"/>
          </p:cNvSpPr>
          <p:nvPr>
            <p:ph type="sldNum" sz="quarter" idx="12"/>
          </p:nvPr>
        </p:nvSpPr>
        <p:spPr>
          <a:xfrm>
            <a:off x="8382000" y="6534150"/>
            <a:ext cx="6858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16</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3992562" cy="4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dirty="0" smtClean="0">
                <a:latin typeface="Verdana" pitchFamily="34" charset="0"/>
                <a:sym typeface="Verdana" pitchFamily="34" charset="0"/>
              </a:rPr>
              <a:t>SST </a:t>
            </a:r>
            <a:r>
              <a:rPr lang="en-US" altLang="en-US" sz="1200" dirty="0" err="1" smtClean="0">
                <a:latin typeface="Verdana" pitchFamily="34" charset="0"/>
                <a:sym typeface="Verdana" pitchFamily="34" charset="0"/>
              </a:rPr>
              <a:t>anoms</a:t>
            </a:r>
            <a:r>
              <a:rPr lang="en-US" altLang="en-US" sz="1200" dirty="0" smtClean="0">
                <a:latin typeface="Verdana" pitchFamily="34" charset="0"/>
                <a:sym typeface="Verdana" pitchFamily="34" charset="0"/>
              </a:rPr>
              <a:t> across the basin have increased!</a:t>
            </a:r>
          </a:p>
          <a:p>
            <a:pPr eaLnBrk="1" hangingPunct="1">
              <a:lnSpc>
                <a:spcPct val="101000"/>
              </a:lnSpc>
              <a:spcBef>
                <a:spcPct val="0"/>
              </a:spcBef>
              <a:buClr>
                <a:srgbClr val="000000"/>
              </a:buClr>
              <a:buNone/>
            </a:pPr>
            <a:r>
              <a:rPr lang="en-US" altLang="en-US" sz="1200" dirty="0" err="1" smtClean="0">
                <a:latin typeface="Verdana" pitchFamily="34" charset="0"/>
                <a:sym typeface="Verdana" pitchFamily="34" charset="0"/>
              </a:rPr>
              <a:t>ie</a:t>
            </a:r>
            <a:r>
              <a:rPr lang="en-US" altLang="en-US" sz="1200" dirty="0" smtClean="0">
                <a:latin typeface="Verdana" pitchFamily="34" charset="0"/>
                <a:sym typeface="Verdana" pitchFamily="34" charset="0"/>
              </a:rPr>
              <a:t>., become less cold!!</a:t>
            </a:r>
            <a:endParaRPr lang="en-US" altLang="en-US" sz="1200"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564062" y="376535"/>
            <a:ext cx="4503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heat </a:t>
            </a:r>
            <a:r>
              <a:rPr lang="en-US" altLang="en-US" sz="1600" dirty="0" err="1" smtClean="0">
                <a:latin typeface="Times New Roman" pitchFamily="18" charset="0"/>
              </a:rPr>
              <a:t>anom</a:t>
            </a:r>
            <a:r>
              <a:rPr lang="en-US" altLang="en-US" sz="1600" dirty="0" smtClean="0">
                <a:latin typeface="Times New Roman" pitchFamily="18" charset="0"/>
              </a:rPr>
              <a:t> has changed sign! .</a:t>
            </a:r>
            <a:endParaRPr lang="en-US" altLang="en-US" sz="1600" dirty="0">
              <a:latin typeface="Times New Roman" pitchFamily="18" charset="0"/>
            </a:endParaRPr>
          </a:p>
        </p:txBody>
      </p:sp>
      <p:sp>
        <p:nvSpPr>
          <p:cNvPr id="3" name="Rounded Rectangle 2"/>
          <p:cNvSpPr/>
          <p:nvPr/>
        </p:nvSpPr>
        <p:spPr>
          <a:xfrm>
            <a:off x="3505200" y="1447800"/>
            <a:ext cx="381000" cy="426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1856601"/>
            <a:ext cx="1600200" cy="276999"/>
          </a:xfrm>
          <a:prstGeom prst="rect">
            <a:avLst/>
          </a:prstGeom>
          <a:noFill/>
        </p:spPr>
        <p:txBody>
          <a:bodyPr wrap="square" rtlCol="0">
            <a:spAutoFit/>
          </a:bodyPr>
          <a:lstStyle/>
          <a:p>
            <a:r>
              <a:rPr lang="en-US" sz="1200" dirty="0" smtClean="0"/>
              <a:t>Relatively short lived! </a:t>
            </a:r>
            <a:endParaRPr lang="en-US" sz="1200" dirty="0"/>
          </a:p>
        </p:txBody>
      </p:sp>
      <p:pic>
        <p:nvPicPr>
          <p:cNvPr id="17" name="Picture 16"/>
          <p:cNvPicPr>
            <a:picLocks/>
          </p:cNvPicPr>
          <p:nvPr/>
        </p:nvPicPr>
        <p:blipFill>
          <a:blip r:embed="rId4">
            <a:extLst>
              <a:ext uri="{28A0092B-C50C-407E-A947-70E740481C1C}">
                <a14:useLocalDpi xmlns:a14="http://schemas.microsoft.com/office/drawing/2010/main" val="0"/>
              </a:ext>
            </a:extLst>
          </a:blip>
          <a:srcRect l="6471" t="2499" r="6471" b="58333"/>
          <a:stretch>
            <a:fillRect/>
          </a:stretch>
        </p:blipFill>
        <p:spPr bwMode="auto">
          <a:xfrm>
            <a:off x="4343400" y="3657600"/>
            <a:ext cx="4735281" cy="2819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17</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Mar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4953000" y="2982912"/>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Apr  </a:t>
            </a:r>
            <a:r>
              <a:rPr lang="en-US" altLang="en-US" sz="1800" dirty="0">
                <a:latin typeface="Times New Roman" pitchFamily="18" charset="0"/>
              </a:rPr>
              <a:t>CPC/IRI forecast</a:t>
            </a:r>
          </a:p>
        </p:txBody>
      </p:sp>
      <p:sp>
        <p:nvSpPr>
          <p:cNvPr id="2" name="TextBox 1"/>
          <p:cNvSpPr txBox="1"/>
          <p:nvPr/>
        </p:nvSpPr>
        <p:spPr>
          <a:xfrm>
            <a:off x="4648200" y="6135469"/>
            <a:ext cx="4477616" cy="646331"/>
          </a:xfrm>
          <a:prstGeom prst="rect">
            <a:avLst/>
          </a:prstGeom>
          <a:noFill/>
        </p:spPr>
        <p:txBody>
          <a:bodyPr wrap="square" rtlCol="0">
            <a:spAutoFit/>
          </a:bodyPr>
          <a:lstStyle/>
          <a:p>
            <a:r>
              <a:rPr lang="en-US" u="sng" dirty="0" smtClean="0"/>
              <a:t>This upcoming summer/fall</a:t>
            </a:r>
            <a:r>
              <a:rPr lang="en-US" u="sng" dirty="0"/>
              <a:t> </a:t>
            </a:r>
            <a:r>
              <a:rPr lang="en-US" u="sng" dirty="0" smtClean="0"/>
              <a:t>-  ENSO Neutral or  El Nino</a:t>
            </a:r>
            <a:r>
              <a:rPr lang="en-US" u="sng" dirty="0"/>
              <a:t> </a:t>
            </a:r>
            <a:r>
              <a:rPr lang="en-US" u="sng" dirty="0" smtClean="0"/>
              <a:t> ? (La Nina out of question?)</a:t>
            </a:r>
            <a:endParaRPr lang="en-US" u="sng" dirty="0"/>
          </a:p>
        </p:txBody>
      </p:sp>
      <p:cxnSp>
        <p:nvCxnSpPr>
          <p:cNvPr id="4" name="Straight Arrow Connector 3"/>
          <p:cNvCxnSpPr/>
          <p:nvPr/>
        </p:nvCxnSpPr>
        <p:spPr>
          <a:xfrm flipH="1" flipV="1">
            <a:off x="3413125" y="6135469"/>
            <a:ext cx="1158875" cy="1891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4343400" cy="2755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77616" cy="3004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895600"/>
            <a:ext cx="4495800" cy="3276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s://iri.columbia.edu/wp-content/uploads/2018/04/fig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8600"/>
            <a:ext cx="4343400" cy="2819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7010400" y="1143000"/>
            <a:ext cx="228600" cy="31242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May</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MJJ</a:t>
            </a:r>
            <a:endParaRPr lang="en-US" altLang="en-US" sz="1800" dirty="0">
              <a:latin typeface="Times New Roman" pitchFamily="18" charset="0"/>
            </a:endParaRPr>
          </a:p>
        </p:txBody>
      </p:sp>
      <p:sp>
        <p:nvSpPr>
          <p:cNvPr id="21509" name="TextBox 3"/>
          <p:cNvSpPr txBox="1">
            <a:spLocks noChangeArrowheads="1"/>
          </p:cNvSpPr>
          <p:nvPr/>
        </p:nvSpPr>
        <p:spPr bwMode="auto">
          <a:xfrm>
            <a:off x="152400" y="5943600"/>
            <a:ext cx="8963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As the La Nina is weakening and transitioning to neutral conditions, the </a:t>
            </a:r>
            <a:r>
              <a:rPr lang="en-US" altLang="en-US" sz="1600" dirty="0">
                <a:latin typeface="Times New Roman" pitchFamily="18" charset="0"/>
              </a:rPr>
              <a:t>monthly </a:t>
            </a:r>
            <a:r>
              <a:rPr lang="en-US" altLang="en-US" sz="1600" dirty="0" smtClean="0">
                <a:latin typeface="Times New Roman" pitchFamily="18" charset="0"/>
              </a:rPr>
              <a:t>(May) and seasonal (MJJ) T are for more warmth across much of the country especially in the drought southwest, which could be the trend</a:t>
            </a:r>
            <a:r>
              <a:rPr lang="en-US" altLang="en-US" sz="1600" dirty="0">
                <a:latin typeface="Times New Roman" pitchFamily="18" charset="0"/>
              </a:rPr>
              <a:t>. </a:t>
            </a:r>
            <a:r>
              <a:rPr lang="en-US" altLang="en-US" sz="1600" dirty="0" smtClean="0">
                <a:latin typeface="Times New Roman" pitchFamily="18" charset="0"/>
              </a:rPr>
              <a:t>Weak/Nil </a:t>
            </a:r>
            <a:r>
              <a:rPr lang="en-US" altLang="en-US" sz="1600" dirty="0">
                <a:latin typeface="Times New Roman" pitchFamily="18" charset="0"/>
              </a:rPr>
              <a:t>boundary </a:t>
            </a:r>
            <a:r>
              <a:rPr lang="en-US" altLang="en-US" sz="1600" dirty="0" smtClean="0">
                <a:latin typeface="Times New Roman" pitchFamily="18" charset="0"/>
              </a:rPr>
              <a:t>forcing -&gt; less </a:t>
            </a:r>
            <a:r>
              <a:rPr lang="en-US" altLang="en-US" sz="1600" dirty="0" err="1" smtClean="0">
                <a:latin typeface="Times New Roman" pitchFamily="18" charset="0"/>
              </a:rPr>
              <a:t>Precip</a:t>
            </a:r>
            <a:r>
              <a:rPr lang="en-US" altLang="en-US" sz="1600" dirty="0" smtClean="0">
                <a:latin typeface="Times New Roman" pitchFamily="18" charset="0"/>
              </a:rPr>
              <a:t> skill in forecast ? </a:t>
            </a:r>
            <a:endParaRPr lang="en-US" altLang="en-US" sz="1600" dirty="0">
              <a:latin typeface="Times New Roman" pitchFamily="18" charset="0"/>
            </a:endParaRPr>
          </a:p>
        </p:txBody>
      </p:sp>
      <p:pic>
        <p:nvPicPr>
          <p:cNvPr id="6146" name="Picture 2" descr="http://www.cpc.ncep.noaa.gov/products/NMME/prob/images/prob_ensemble_tmp2m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75"/>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pc.ncep.noaa.gov/products/NMME/prob/images/prob_ensemble_prate_us_seas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3076575"/>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cpc.ncep.noaa.gov/products/NMME/prob/images/prob_ensemble_tmp2m_us_le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294322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cpc.ncep.noaa.gov/products/NMME/prob/images/prob_ensemble_prate_us_le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3810000"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sz="1800" dirty="0" smtClean="0"/>
              <a:t>The agreement/uncertainty  among the diff. NMME models’ forecasts for </a:t>
            </a:r>
            <a:br>
              <a:rPr lang="en-US" sz="1800" dirty="0" smtClean="0"/>
            </a:br>
            <a:r>
              <a:rPr lang="en-US" sz="1800" dirty="0" smtClean="0"/>
              <a:t>May-June-July Precipitation!!!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19</a:t>
            </a:fld>
            <a:endParaRPr lang="en-US" altLang="en-US"/>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143000"/>
            <a:ext cx="8801100" cy="407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962400" y="2133600"/>
            <a:ext cx="2590800" cy="2057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5" y="3505200"/>
            <a:ext cx="4143665" cy="2935545"/>
          </a:xfrm>
          <a:prstGeom prst="rect">
            <a:avLst/>
          </a:prstGeom>
          <a:noFill/>
          <a:ln>
            <a:noFill/>
          </a:ln>
        </p:spPr>
      </p:pic>
      <p:pic>
        <p:nvPicPr>
          <p:cNvPr id="28" name="Picture 27"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057400"/>
            <a:ext cx="2059782" cy="1554018"/>
          </a:xfrm>
          <a:prstGeom prst="rect">
            <a:avLst/>
          </a:prstGeom>
          <a:noFill/>
          <a:ln>
            <a:noFill/>
          </a:ln>
        </p:spPr>
      </p:pic>
      <p:pic>
        <p:nvPicPr>
          <p:cNvPr id="30" name="Picture 29" descr="United States Drought Monit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4" y="47626"/>
            <a:ext cx="4181044" cy="3228974"/>
          </a:xfrm>
          <a:prstGeom prst="rect">
            <a:avLst/>
          </a:prstGeom>
          <a:noFill/>
          <a:ln>
            <a:noFill/>
          </a:ln>
        </p:spPr>
      </p:pic>
      <p:pic>
        <p:nvPicPr>
          <p:cNvPr id="29" name="Picture 28" descr="United States Drought Monit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33400"/>
            <a:ext cx="1960563" cy="1600200"/>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3810000" y="13335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94175"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4876800" y="3581400"/>
            <a:ext cx="4267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La Nina, which  was probably at its peak in N/D/J/F months, is on its way out, but its </a:t>
            </a:r>
            <a:r>
              <a:rPr lang="en-US" altLang="en-US" sz="1600" dirty="0" err="1" smtClean="0">
                <a:latin typeface="Times New Roman" pitchFamily="18" charset="0"/>
              </a:rPr>
              <a:t>precip</a:t>
            </a:r>
            <a:r>
              <a:rPr lang="en-US" altLang="en-US" sz="1600" dirty="0" smtClean="0">
                <a:latin typeface="Times New Roman" pitchFamily="18" charset="0"/>
              </a:rPr>
              <a:t>/drought impacts in the south/west is not waning, but getting worse!</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In the north, while WA, ID, and western MT has done well, in eastern MT, ND, SD, the short/long term drought continues to remain in a muted form, but is, and should be, gradually getting better with the hopeful arrival of this year’s (normal ?) rainy season.</a:t>
            </a:r>
            <a:endParaRPr lang="en-US" altLang="en-US" sz="1600" dirty="0">
              <a:latin typeface="Times New Roman" pitchFamily="18" charset="0"/>
            </a:endParaRPr>
          </a:p>
        </p:txBody>
      </p:sp>
      <p:pic>
        <p:nvPicPr>
          <p:cNvPr id="3084"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219200" y="685800"/>
            <a:ext cx="4495800" cy="228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6019800" y="914400"/>
            <a:ext cx="1828800" cy="1371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59941" y="1676400"/>
            <a:ext cx="492443" cy="369332"/>
          </a:xfrm>
          <a:prstGeom prst="rect">
            <a:avLst/>
          </a:prstGeom>
          <a:noFill/>
        </p:spPr>
        <p:txBody>
          <a:bodyPr wrap="none" rtlCol="0">
            <a:spAutoFit/>
          </a:bodyPr>
          <a:lstStyle/>
          <a:p>
            <a:r>
              <a:rPr lang="en-US" dirty="0" smtClean="0"/>
              <a:t>Jan</a:t>
            </a:r>
            <a:endParaRPr lang="en-US" dirty="0"/>
          </a:p>
        </p:txBody>
      </p:sp>
      <p:sp>
        <p:nvSpPr>
          <p:cNvPr id="27" name="TextBox 26"/>
          <p:cNvSpPr txBox="1"/>
          <p:nvPr/>
        </p:nvSpPr>
        <p:spPr>
          <a:xfrm>
            <a:off x="7162800" y="568280"/>
            <a:ext cx="530915" cy="369332"/>
          </a:xfrm>
          <a:prstGeom prst="rect">
            <a:avLst/>
          </a:prstGeom>
          <a:noFill/>
        </p:spPr>
        <p:txBody>
          <a:bodyPr wrap="none" rtlCol="0">
            <a:spAutoFit/>
          </a:bodyPr>
          <a:lstStyle/>
          <a:p>
            <a:r>
              <a:rPr lang="en-US" dirty="0" smtClean="0"/>
              <a:t>Feb</a:t>
            </a:r>
            <a:endParaRPr lang="en-US" dirty="0"/>
          </a:p>
        </p:txBody>
      </p:sp>
      <p:cxnSp>
        <p:nvCxnSpPr>
          <p:cNvPr id="4" name="Straight Arrow Connector 3"/>
          <p:cNvCxnSpPr/>
          <p:nvPr/>
        </p:nvCxnSpPr>
        <p:spPr>
          <a:xfrm flipH="1">
            <a:off x="1670252" y="2819400"/>
            <a:ext cx="6406948" cy="2153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0600" y="1693862"/>
            <a:ext cx="164306" cy="3110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9522" y="157141"/>
            <a:ext cx="569387" cy="369332"/>
          </a:xfrm>
          <a:prstGeom prst="rect">
            <a:avLst/>
          </a:prstGeom>
          <a:noFill/>
        </p:spPr>
        <p:txBody>
          <a:bodyPr wrap="none" rtlCol="0">
            <a:spAutoFit/>
          </a:bodyPr>
          <a:lstStyle/>
          <a:p>
            <a:r>
              <a:rPr lang="en-US" dirty="0" smtClean="0"/>
              <a:t>Mar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20</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Mar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Mar 15</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(Apr) /Seasonal (AMJ)  </a:t>
            </a:r>
          </a:p>
          <a:p>
            <a:pPr>
              <a:defRPr/>
            </a:pPr>
            <a:r>
              <a:rPr lang="en-US" altLang="en-US" sz="2400" kern="0" dirty="0" smtClean="0"/>
              <a:t>Precipitation outlook</a:t>
            </a:r>
          </a:p>
        </p:txBody>
      </p:sp>
      <p:cxnSp>
        <p:nvCxnSpPr>
          <p:cNvPr id="3" name="Straight Arrow Connector 2"/>
          <p:cNvCxnSpPr/>
          <p:nvPr/>
        </p:nvCxnSpPr>
        <p:spPr>
          <a:xfrm flipV="1">
            <a:off x="1905000" y="2376707"/>
            <a:ext cx="990600" cy="29461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3276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4"/>
            <a:ext cx="4038600" cy="39711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test 90 Day Precipitation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6584"/>
            <a:ext cx="4257675" cy="418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58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21</a:t>
            </a:fld>
            <a:endParaRPr lang="en-US" altLang="en-US" sz="1400" dirty="0" smtClean="0"/>
          </a:p>
        </p:txBody>
      </p:sp>
      <p:sp>
        <p:nvSpPr>
          <p:cNvPr id="5" name="Title 1"/>
          <p:cNvSpPr txBox="1">
            <a:spLocks/>
          </p:cNvSpPr>
          <p:nvPr/>
        </p:nvSpPr>
        <p:spPr>
          <a:xfrm>
            <a:off x="4190998" y="296863"/>
            <a:ext cx="4953002"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(Apr) /Seasonal (AMJ)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Mar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038600" y="35052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Mar 15</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3561" name="TextBox 3"/>
          <p:cNvSpPr txBox="1">
            <a:spLocks noChangeArrowheads="1"/>
          </p:cNvSpPr>
          <p:nvPr/>
        </p:nvSpPr>
        <p:spPr bwMode="auto">
          <a:xfrm>
            <a:off x="0" y="3657600"/>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Relatively a good T </a:t>
            </a:r>
            <a:r>
              <a:rPr lang="en-US" altLang="en-US" sz="1800" dirty="0" err="1" smtClean="0">
                <a:latin typeface="Times New Roman" pitchFamily="18" charset="0"/>
              </a:rPr>
              <a:t>fcst</a:t>
            </a:r>
            <a:r>
              <a:rPr lang="en-US" altLang="en-US" sz="1800" dirty="0" smtClean="0">
                <a:latin typeface="Times New Roman" pitchFamily="18" charset="0"/>
              </a:rPr>
              <a:t> overall for  </a:t>
            </a:r>
            <a:endParaRPr lang="en-US" altLang="en-US" sz="1800" dirty="0" smtClean="0">
              <a:latin typeface="Times New Roman" pitchFamily="18" charset="0"/>
            </a:endParaRPr>
          </a:p>
          <a:p>
            <a:pPr eaLnBrk="1" hangingPunct="1">
              <a:spcBef>
                <a:spcPct val="0"/>
              </a:spcBef>
              <a:buFontTx/>
              <a:buNone/>
            </a:pPr>
            <a:r>
              <a:rPr lang="en-US" altLang="en-US" sz="1800" dirty="0" smtClean="0">
                <a:latin typeface="Times New Roman" pitchFamily="18" charset="0"/>
              </a:rPr>
              <a:t>so far.</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Latest 30 Day Temperature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657600" cy="35965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atest 9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5313"/>
            <a:ext cx="4181475" cy="4111687"/>
          </a:xfrm>
          <a:prstGeom prst="rect">
            <a:avLst/>
          </a:prstGeom>
          <a:noFill/>
          <a:extLst>
            <a:ext uri="{909E8E84-426E-40DD-AFC4-6F175D3DCCD1}">
              <a14:hiddenFill xmlns:a14="http://schemas.microsoft.com/office/drawing/2010/main">
                <a:solidFill>
                  <a:srgbClr val="FFFFFF"/>
                </a:solidFill>
              </a14:hiddenFill>
            </a:ext>
          </a:extLst>
        </p:spPr>
      </p:pic>
      <p:sp>
        <p:nvSpPr>
          <p:cNvPr id="6" name="Arc 5"/>
          <p:cNvSpPr/>
          <p:nvPr/>
        </p:nvSpPr>
        <p:spPr>
          <a:xfrm>
            <a:off x="2514600"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01613"/>
            <a:ext cx="3505200" cy="250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22</a:t>
            </a:fld>
            <a:endParaRPr lang="en-US" altLang="en-US" sz="1400" dirty="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4800600" y="766763"/>
            <a:ext cx="426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a:t>
            </a:r>
            <a:r>
              <a:rPr lang="en-US" altLang="en-US" sz="1800" dirty="0" smtClean="0">
                <a:latin typeface="Times New Roman" pitchFamily="18" charset="0"/>
              </a:rPr>
              <a:t> western OK, eastern TX, western KS, Gulf coast states are expected to receive good rainfall, thus helping the drought situation there.</a:t>
            </a:r>
            <a:endParaRPr lang="en-US" altLang="en-US" sz="1800" dirty="0">
              <a:latin typeface="Times New Roman" pitchFamily="18" charset="0"/>
            </a:endParaRP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448850"/>
            <a:ext cx="3771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Further reinforcement of </a:t>
            </a:r>
            <a:r>
              <a:rPr lang="en-US" altLang="en-US" sz="1800" dirty="0" err="1" smtClean="0">
                <a:latin typeface="Times New Roman" pitchFamily="18" charset="0"/>
              </a:rPr>
              <a:t>precip</a:t>
            </a:r>
            <a:r>
              <a:rPr lang="en-US" altLang="en-US" sz="1800" dirty="0" smtClean="0">
                <a:latin typeface="Times New Roman" pitchFamily="18" charset="0"/>
              </a:rPr>
              <a:t> forecast over the next seven days. Over 5” is expected in western KS.</a:t>
            </a:r>
          </a:p>
          <a:p>
            <a:pPr eaLnBrk="1" hangingPunct="1">
              <a:spcBef>
                <a:spcPct val="0"/>
              </a:spcBef>
            </a:pPr>
            <a:r>
              <a:rPr lang="en-US" altLang="en-US" sz="1800" dirty="0" smtClean="0">
                <a:latin typeface="Times New Roman" pitchFamily="18" charset="0"/>
              </a:rPr>
              <a:t>Not much rain over the southwest. In AZ/NM and far southern CA drought region.</a:t>
            </a:r>
            <a:endParaRPr lang="en-US" altLang="en-US" sz="1800" dirty="0">
              <a:latin typeface="Times New Roman" pitchFamily="18" charset="0"/>
            </a:endParaRP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wpc.ncep.noaa.gov/qpf/p168i.gif?1523973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7756"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fs_namer_384_precip_pt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3124199"/>
            <a:ext cx="4940300"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muthuvel.chelliah\Desktop\Drought-temporary\spi6.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1975"/>
          <a:stretch/>
        </p:blipFill>
        <p:spPr bwMode="auto">
          <a:xfrm>
            <a:off x="2559050" y="0"/>
            <a:ext cx="247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1493"/>
          <a:stretch/>
        </p:blipFill>
        <p:spPr bwMode="auto">
          <a:xfrm>
            <a:off x="0" y="0"/>
            <a:ext cx="2494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23</a:t>
            </a:fld>
            <a:endParaRPr lang="en-US" altLang="en-US" dirty="0"/>
          </a:p>
        </p:txBody>
      </p:sp>
      <p:sp>
        <p:nvSpPr>
          <p:cNvPr id="6" name="Rectangle 2"/>
          <p:cNvSpPr txBox="1">
            <a:spLocks noChangeArrowheads="1"/>
          </p:cNvSpPr>
          <p:nvPr/>
        </p:nvSpPr>
        <p:spPr bwMode="auto">
          <a:xfrm>
            <a:off x="4953000" y="5334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5105400" y="2590800"/>
            <a:ext cx="3810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smtClean="0">
                <a:latin typeface="Times New Roman" pitchFamily="18" charset="0"/>
                <a:sym typeface="Wingdings" pitchFamily="2" charset="2"/>
              </a:rPr>
              <a:t>In the past these NMME models and their forecasts always did not extend/intensify the Northern plains drought, and ended it repeatedly prematurely!! </a:t>
            </a:r>
          </a:p>
          <a:p>
            <a:pPr eaLnBrk="1" hangingPunct="1">
              <a:spcBef>
                <a:spcPct val="0"/>
              </a:spcBef>
            </a:pPr>
            <a:endParaRPr lang="en-US" altLang="en-US" sz="1600" dirty="0" smtClean="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The goodness and skill of these SPI’s forecasts depend directly on these models’ skill in predicting </a:t>
            </a:r>
            <a:r>
              <a:rPr lang="en-US" altLang="en-US" sz="1600" dirty="0" err="1" smtClean="0">
                <a:latin typeface="Times New Roman" pitchFamily="18" charset="0"/>
                <a:sym typeface="Wingdings" pitchFamily="2" charset="2"/>
              </a:rPr>
              <a:t>precip</a:t>
            </a:r>
            <a:r>
              <a:rPr lang="en-US" altLang="en-US" sz="1600" dirty="0" smtClean="0">
                <a:latin typeface="Times New Roman" pitchFamily="18" charset="0"/>
                <a:sym typeface="Wingdings" pitchFamily="2" charset="2"/>
              </a:rPr>
              <a:t>!!!</a:t>
            </a:r>
          </a:p>
          <a:p>
            <a:pPr marL="0" indent="0" eaLnBrk="1" hangingPunct="1">
              <a:spcBef>
                <a:spcPct val="0"/>
              </a:spcBef>
              <a:buNone/>
            </a:pPr>
            <a:endParaRPr lang="en-US" altLang="en-US" sz="1600" dirty="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The NMME models indicate that by June </a:t>
            </a:r>
            <a:r>
              <a:rPr lang="en-US" altLang="en-US" sz="1600" dirty="0">
                <a:latin typeface="Times New Roman" pitchFamily="18" charset="0"/>
                <a:sym typeface="Wingdings" pitchFamily="2" charset="2"/>
              </a:rPr>
              <a:t>m</a:t>
            </a:r>
            <a:r>
              <a:rPr lang="en-US" altLang="en-US" sz="1600" dirty="0" smtClean="0">
                <a:latin typeface="Times New Roman" pitchFamily="18" charset="0"/>
                <a:sym typeface="Wingdings" pitchFamily="2" charset="2"/>
              </a:rPr>
              <a:t>uch of the short term deficit (SPI3), across the US south,  may have eased and gone, while the longer term rainfall deficits/drought(SPI6) may continue to improve, but will not go away!</a:t>
            </a: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24</a:t>
            </a:fld>
            <a:endParaRPr lang="en-US" altLang="en-US" sz="1400" dirty="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201804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3" name="Straight Arrow Connector 2"/>
          <p:cNvCxnSpPr/>
          <p:nvPr/>
        </p:nvCxnSpPr>
        <p:spPr>
          <a:xfrm>
            <a:off x="1447800" y="2133600"/>
            <a:ext cx="76200" cy="3810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94964"/>
            <a:ext cx="8115300" cy="586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1752600" y="1828800"/>
            <a:ext cx="4800600" cy="762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19050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52900" y="19050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29400" y="1866900"/>
            <a:ext cx="0" cy="37719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9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25</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953250" y="1009650"/>
            <a:ext cx="219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201803</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24384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4" y="990600"/>
            <a:ext cx="4638675" cy="580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028699"/>
            <a:ext cx="894453" cy="576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26</a:t>
            </a:fld>
            <a:endParaRPr lang="en-US" altLang="en-US" sz="1400" smtClean="0"/>
          </a:p>
        </p:txBody>
      </p:sp>
      <p:sp>
        <p:nvSpPr>
          <p:cNvPr id="28675" name="TextBox 2"/>
          <p:cNvSpPr txBox="1">
            <a:spLocks noChangeArrowheads="1"/>
          </p:cNvSpPr>
          <p:nvPr/>
        </p:nvSpPr>
        <p:spPr bwMode="auto">
          <a:xfrm>
            <a:off x="4240213" y="762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1371600" y="-76200"/>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smtClean="0">
                <a:latin typeface="Times New Roman" pitchFamily="18" charset="0"/>
              </a:rPr>
              <a:t>Precip</a:t>
            </a:r>
            <a:r>
              <a:rPr lang="en-US" altLang="en-US" sz="1800" dirty="0" smtClean="0">
                <a:latin typeface="Times New Roman" pitchFamily="18" charset="0"/>
              </a:rPr>
              <a:t> Forecast</a:t>
            </a:r>
            <a:endParaRPr lang="en-US" altLang="en-US" sz="1800" dirty="0">
              <a:latin typeface="Times New Roman" pitchFamily="18" charset="0"/>
            </a:endParaRPr>
          </a:p>
        </p:txBody>
      </p:sp>
      <p:sp>
        <p:nvSpPr>
          <p:cNvPr id="28677" name="TextBox 4"/>
          <p:cNvSpPr txBox="1">
            <a:spLocks noChangeArrowheads="1"/>
          </p:cNvSpPr>
          <p:nvPr/>
        </p:nvSpPr>
        <p:spPr bwMode="auto">
          <a:xfrm>
            <a:off x="4876800" y="2828925"/>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a:t>
            </a:r>
            <a:r>
              <a:rPr lang="en-US" altLang="en-US" sz="1800" dirty="0" smtClean="0">
                <a:latin typeface="Times New Roman" pitchFamily="18" charset="0"/>
              </a:rPr>
              <a:t>Forecast Percentile </a:t>
            </a:r>
            <a:endParaRPr lang="en-US" altLang="en-US" sz="1800" dirty="0">
              <a:latin typeface="Times New Roman" pitchFamily="18" charset="0"/>
            </a:endParaRP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33675" y="3233738"/>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1338" y="3962400"/>
            <a:ext cx="474662"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1600200"/>
            <a:ext cx="304800" cy="17954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73902" y="3505200"/>
            <a:ext cx="116898" cy="20407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1000" y="446088"/>
            <a:ext cx="381000" cy="925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76800" y="1186656"/>
            <a:ext cx="4214636" cy="646331"/>
          </a:xfrm>
          <a:prstGeom prst="rect">
            <a:avLst/>
          </a:prstGeom>
          <a:noFill/>
        </p:spPr>
        <p:txBody>
          <a:bodyPr wrap="square" rtlCol="0">
            <a:spAutoFit/>
          </a:bodyPr>
          <a:lstStyle/>
          <a:p>
            <a:r>
              <a:rPr lang="en-US" u="sng" dirty="0" smtClean="0"/>
              <a:t>NASA still adjusting to their new global forecast system</a:t>
            </a:r>
            <a:endParaRPr lang="en-US" u="sng" dirty="0"/>
          </a:p>
        </p:txBody>
      </p:sp>
      <p:sp>
        <p:nvSpPr>
          <p:cNvPr id="7" name="TextBox 6"/>
          <p:cNvSpPr txBox="1"/>
          <p:nvPr/>
        </p:nvSpPr>
        <p:spPr>
          <a:xfrm>
            <a:off x="152400" y="6019800"/>
            <a:ext cx="4093465" cy="830997"/>
          </a:xfrm>
          <a:prstGeom prst="rect">
            <a:avLst/>
          </a:prstGeom>
          <a:noFill/>
        </p:spPr>
        <p:txBody>
          <a:bodyPr wrap="square" rtlCol="0">
            <a:spAutoFit/>
          </a:bodyPr>
          <a:lstStyle/>
          <a:p>
            <a:r>
              <a:rPr lang="en-US" sz="1600" dirty="0" smtClean="0"/>
              <a:t>Less rain in CA is </a:t>
            </a:r>
            <a:r>
              <a:rPr lang="en-US" sz="1600" dirty="0" err="1" smtClean="0"/>
              <a:t>fcst</a:t>
            </a:r>
            <a:r>
              <a:rPr lang="en-US" sz="1600" dirty="0" smtClean="0"/>
              <a:t> in Feb (happened)</a:t>
            </a:r>
          </a:p>
          <a:p>
            <a:r>
              <a:rPr lang="en-US" sz="1600" dirty="0" smtClean="0"/>
              <a:t>More rain in CA is </a:t>
            </a:r>
            <a:r>
              <a:rPr lang="en-US" sz="1600" dirty="0" err="1" smtClean="0"/>
              <a:t>fcst</a:t>
            </a:r>
            <a:r>
              <a:rPr lang="en-US" sz="1600" dirty="0" smtClean="0"/>
              <a:t> in March (happening)</a:t>
            </a:r>
          </a:p>
          <a:p>
            <a:r>
              <a:rPr lang="en-US" sz="1600" dirty="0" smtClean="0"/>
              <a:t>Near normal rain in CA is </a:t>
            </a:r>
            <a:r>
              <a:rPr lang="en-US" sz="1600" dirty="0" err="1" smtClean="0"/>
              <a:t>fcst</a:t>
            </a:r>
            <a:r>
              <a:rPr lang="en-US" sz="1600" dirty="0" smtClean="0"/>
              <a:t> in April! </a:t>
            </a:r>
            <a:endParaRPr lang="en-US" sz="1600" dirty="0"/>
          </a:p>
        </p:txBody>
      </p:sp>
      <p:cxnSp>
        <p:nvCxnSpPr>
          <p:cNvPr id="14" name="Elbow Connector 13"/>
          <p:cNvCxnSpPr/>
          <p:nvPr/>
        </p:nvCxnSpPr>
        <p:spPr>
          <a:xfrm rot="10800000" flipH="1">
            <a:off x="304799" y="3216708"/>
            <a:ext cx="304800" cy="3187988"/>
          </a:xfrm>
          <a:prstGeom prst="bentConnector4">
            <a:avLst>
              <a:gd name="adj1" fmla="val -75000"/>
              <a:gd name="adj2" fmla="val 8442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2209800" y="3505200"/>
            <a:ext cx="4953000" cy="228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0671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614" y="3233738"/>
            <a:ext cx="5235827" cy="362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6600" y="1648321"/>
            <a:ext cx="762000" cy="369332"/>
          </a:xfrm>
          <a:prstGeom prst="rect">
            <a:avLst/>
          </a:prstGeom>
          <a:noFill/>
        </p:spPr>
        <p:txBody>
          <a:bodyPr wrap="square" rtlCol="0">
            <a:spAutoFit/>
          </a:bodyPr>
          <a:lstStyle/>
          <a:p>
            <a:r>
              <a:rPr lang="en-US" dirty="0" smtClean="0"/>
              <a:t>April</a:t>
            </a:r>
            <a:endParaRPr lang="en-US" dirty="0"/>
          </a:p>
        </p:txBody>
      </p:sp>
      <p:sp>
        <p:nvSpPr>
          <p:cNvPr id="26" name="TextBox 25"/>
          <p:cNvSpPr txBox="1"/>
          <p:nvPr/>
        </p:nvSpPr>
        <p:spPr>
          <a:xfrm>
            <a:off x="3276600" y="3583462"/>
            <a:ext cx="727364" cy="369332"/>
          </a:xfrm>
          <a:prstGeom prst="rect">
            <a:avLst/>
          </a:prstGeom>
          <a:noFill/>
        </p:spPr>
        <p:txBody>
          <a:bodyPr wrap="square" rtlCol="0">
            <a:spAutoFit/>
          </a:bodyPr>
          <a:lstStyle/>
          <a:p>
            <a:r>
              <a:rPr lang="en-US" dirty="0" smtClean="0"/>
              <a:t>May</a:t>
            </a:r>
            <a:endParaRPr lang="en-US" dirty="0"/>
          </a:p>
        </p:txBody>
      </p:sp>
      <p:sp>
        <p:nvSpPr>
          <p:cNvPr id="27" name="TextBox 26"/>
          <p:cNvSpPr txBox="1"/>
          <p:nvPr/>
        </p:nvSpPr>
        <p:spPr>
          <a:xfrm>
            <a:off x="3352800" y="5166993"/>
            <a:ext cx="570814" cy="369332"/>
          </a:xfrm>
          <a:prstGeom prst="rect">
            <a:avLst/>
          </a:prstGeom>
          <a:noFill/>
        </p:spPr>
        <p:txBody>
          <a:bodyPr wrap="square" rtlCol="0">
            <a:spAutoFit/>
          </a:bodyPr>
          <a:lstStyle/>
          <a:p>
            <a:r>
              <a:rPr lang="en-US" dirty="0" smtClean="0"/>
              <a:t>Jun</a:t>
            </a:r>
            <a:endParaRPr lang="en-US" dirty="0"/>
          </a:p>
        </p:txBody>
      </p:sp>
      <p:sp>
        <p:nvSpPr>
          <p:cNvPr id="28" name="TextBox 27"/>
          <p:cNvSpPr txBox="1"/>
          <p:nvPr/>
        </p:nvSpPr>
        <p:spPr>
          <a:xfrm>
            <a:off x="6096000" y="4464091"/>
            <a:ext cx="446682" cy="369332"/>
          </a:xfrm>
          <a:prstGeom prst="rect">
            <a:avLst/>
          </a:prstGeom>
          <a:noFill/>
        </p:spPr>
        <p:txBody>
          <a:bodyPr wrap="square" rtlCol="0">
            <a:spAutoFit/>
          </a:bodyPr>
          <a:lstStyle/>
          <a:p>
            <a:r>
              <a:rPr lang="en-US" dirty="0" smtClean="0"/>
              <a:t>IC</a:t>
            </a:r>
            <a:endParaRPr lang="en-US" dirty="0"/>
          </a:p>
        </p:txBody>
      </p:sp>
      <p:sp>
        <p:nvSpPr>
          <p:cNvPr id="29" name="TextBox 28"/>
          <p:cNvSpPr txBox="1"/>
          <p:nvPr/>
        </p:nvSpPr>
        <p:spPr>
          <a:xfrm>
            <a:off x="8324818" y="4525565"/>
            <a:ext cx="762000" cy="369332"/>
          </a:xfrm>
          <a:prstGeom prst="rect">
            <a:avLst/>
          </a:prstGeom>
          <a:noFill/>
        </p:spPr>
        <p:txBody>
          <a:bodyPr wrap="square" rtlCol="0">
            <a:spAutoFit/>
          </a:bodyPr>
          <a:lstStyle/>
          <a:p>
            <a:r>
              <a:rPr lang="en-US" dirty="0" smtClean="0"/>
              <a:t>April</a:t>
            </a:r>
            <a:endParaRPr lang="en-US" dirty="0"/>
          </a:p>
        </p:txBody>
      </p:sp>
      <p:sp>
        <p:nvSpPr>
          <p:cNvPr id="30" name="TextBox 29"/>
          <p:cNvSpPr txBox="1"/>
          <p:nvPr/>
        </p:nvSpPr>
        <p:spPr>
          <a:xfrm>
            <a:off x="3429000" y="1800721"/>
            <a:ext cx="762000" cy="369332"/>
          </a:xfrm>
          <a:prstGeom prst="rect">
            <a:avLst/>
          </a:prstGeom>
          <a:noFill/>
        </p:spPr>
        <p:txBody>
          <a:bodyPr wrap="square" rtlCol="0">
            <a:spAutoFit/>
          </a:bodyPr>
          <a:lstStyle/>
          <a:p>
            <a:r>
              <a:rPr lang="en-US" dirty="0" smtClean="0"/>
              <a:t>April</a:t>
            </a:r>
            <a:endParaRPr lang="en-US" dirty="0"/>
          </a:p>
        </p:txBody>
      </p:sp>
      <p:sp>
        <p:nvSpPr>
          <p:cNvPr id="31" name="TextBox 30"/>
          <p:cNvSpPr txBox="1"/>
          <p:nvPr/>
        </p:nvSpPr>
        <p:spPr>
          <a:xfrm>
            <a:off x="5867401" y="6183868"/>
            <a:ext cx="674126" cy="369332"/>
          </a:xfrm>
          <a:prstGeom prst="rect">
            <a:avLst/>
          </a:prstGeom>
          <a:noFill/>
        </p:spPr>
        <p:txBody>
          <a:bodyPr wrap="square" rtlCol="0">
            <a:spAutoFit/>
          </a:bodyPr>
          <a:lstStyle/>
          <a:p>
            <a:r>
              <a:rPr lang="en-US" dirty="0" smtClean="0"/>
              <a:t>May</a:t>
            </a:r>
            <a:endParaRPr lang="en-US" dirty="0"/>
          </a:p>
        </p:txBody>
      </p:sp>
      <p:sp>
        <p:nvSpPr>
          <p:cNvPr id="32" name="TextBox 31"/>
          <p:cNvSpPr txBox="1"/>
          <p:nvPr/>
        </p:nvSpPr>
        <p:spPr>
          <a:xfrm>
            <a:off x="8514163" y="6250632"/>
            <a:ext cx="570814" cy="369332"/>
          </a:xfrm>
          <a:prstGeom prst="rect">
            <a:avLst/>
          </a:prstGeom>
          <a:noFill/>
        </p:spPr>
        <p:txBody>
          <a:bodyPr wrap="square" rtlCol="0">
            <a:spAutoFit/>
          </a:bodyPr>
          <a:lstStyle/>
          <a:p>
            <a:r>
              <a:rPr lang="en-US" dirty="0" smtClean="0"/>
              <a:t>Jun</a:t>
            </a:r>
            <a:endParaRPr lang="en-US" dirty="0"/>
          </a:p>
        </p:txBody>
      </p:sp>
    </p:spTree>
    <p:extLst>
      <p:ext uri="{BB962C8B-B14F-4D97-AF65-F5344CB8AC3E}">
        <p14:creationId xmlns:p14="http://schemas.microsoft.com/office/powerpoint/2010/main" val="2479065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27</a:t>
            </a:fld>
            <a:endParaRPr lang="en-US" altLang="en-US"/>
          </a:p>
        </p:txBody>
      </p:sp>
      <p:sp>
        <p:nvSpPr>
          <p:cNvPr id="4" name="TextBox 3"/>
          <p:cNvSpPr txBox="1"/>
          <p:nvPr/>
        </p:nvSpPr>
        <p:spPr>
          <a:xfrm>
            <a:off x="152400" y="6172200"/>
            <a:ext cx="7581900" cy="523220"/>
          </a:xfrm>
          <a:prstGeom prst="rect">
            <a:avLst/>
          </a:prstGeom>
          <a:noFill/>
        </p:spPr>
        <p:txBody>
          <a:bodyPr wrap="square" rtlCol="0">
            <a:spAutoFit/>
          </a:bodyPr>
          <a:lstStyle/>
          <a:p>
            <a:r>
              <a:rPr lang="en-US" sz="1400" dirty="0" smtClean="0"/>
              <a:t>Exptl. Probability Drought Outlook  from </a:t>
            </a:r>
            <a:r>
              <a:rPr lang="en-US" sz="1400" dirty="0" err="1" smtClean="0"/>
              <a:t>Kingtse</a:t>
            </a:r>
            <a:r>
              <a:rPr lang="en-US" sz="1400" dirty="0"/>
              <a:t> </a:t>
            </a:r>
            <a:r>
              <a:rPr lang="en-US" sz="1400" dirty="0" smtClean="0"/>
              <a:t>Mo and Li Xu based on NMME ensemble members’ </a:t>
            </a:r>
            <a:r>
              <a:rPr lang="en-US" sz="1400" dirty="0" err="1" smtClean="0"/>
              <a:t>Precip</a:t>
            </a:r>
            <a:r>
              <a:rPr lang="en-US" sz="1400" dirty="0" smtClean="0"/>
              <a:t> forecast . </a:t>
            </a:r>
            <a:endParaRPr lang="en-US" sz="1400" dirty="0"/>
          </a:p>
        </p:txBody>
      </p:sp>
      <p:pic>
        <p:nvPicPr>
          <p:cNvPr id="5" name="Picture 4" descr="C:\Users\li.xu\Documents\png\scp48637\GM_above_4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7581900" cy="611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7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AutoShape 2" descr="Inline image 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3" name="AutoShape 4" descr="Inline image 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4" name="AutoShape 6" descr="Inline image 6"/>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5" name="AutoShape 2" descr="Inline image 10"/>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6" name="TextBox 2"/>
          <p:cNvSpPr txBox="1">
            <a:spLocks noChangeArrowheads="1"/>
          </p:cNvSpPr>
          <p:nvPr/>
        </p:nvSpPr>
        <p:spPr bwMode="auto">
          <a:xfrm>
            <a:off x="6019800" y="2847798"/>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MJJ </a:t>
            </a:r>
            <a:r>
              <a:rPr lang="en-US" altLang="en-US" sz="1800" b="1" dirty="0">
                <a:solidFill>
                  <a:srgbClr val="000000"/>
                </a:solidFill>
                <a:latin typeface="Times New Roman" pitchFamily="18" charset="0"/>
                <a:cs typeface="Arial" charset="0"/>
              </a:rPr>
              <a:t>2018</a:t>
            </a:r>
          </a:p>
        </p:txBody>
      </p:sp>
      <p:sp>
        <p:nvSpPr>
          <p:cNvPr id="209927" name="TextBox 8"/>
          <p:cNvSpPr txBox="1">
            <a:spLocks noChangeArrowheads="1"/>
          </p:cNvSpPr>
          <p:nvPr/>
        </p:nvSpPr>
        <p:spPr bwMode="auto">
          <a:xfrm>
            <a:off x="4474436" y="1347171"/>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May </a:t>
            </a:r>
            <a:r>
              <a:rPr lang="en-US" altLang="en-US" sz="1800" b="1" dirty="0">
                <a:solidFill>
                  <a:srgbClr val="000000"/>
                </a:solidFill>
                <a:latin typeface="Times New Roman" pitchFamily="18" charset="0"/>
                <a:cs typeface="Arial" charset="0"/>
              </a:rPr>
              <a:t>2018</a:t>
            </a:r>
          </a:p>
        </p:txBody>
      </p:sp>
      <p:sp>
        <p:nvSpPr>
          <p:cNvPr id="209928" name="TextBox 6"/>
          <p:cNvSpPr txBox="1">
            <a:spLocks noChangeArrowheads="1"/>
          </p:cNvSpPr>
          <p:nvPr/>
        </p:nvSpPr>
        <p:spPr bwMode="auto">
          <a:xfrm>
            <a:off x="469633" y="4114800"/>
            <a:ext cx="2044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000000"/>
                </a:solidFill>
                <a:latin typeface="Times New Roman" pitchFamily="18" charset="0"/>
                <a:cs typeface="Arial" charset="0"/>
              </a:rPr>
              <a:t>In the official</a:t>
            </a:r>
          </a:p>
          <a:p>
            <a:pPr eaLnBrk="1" hangingPunct="1">
              <a:spcBef>
                <a:spcPct val="0"/>
              </a:spcBef>
              <a:buFontTx/>
              <a:buNone/>
            </a:pPr>
            <a:r>
              <a:rPr lang="en-US" altLang="en-US" sz="1800" b="1" dirty="0">
                <a:solidFill>
                  <a:srgbClr val="000000"/>
                </a:solidFill>
                <a:latin typeface="Times New Roman" pitchFamily="18" charset="0"/>
                <a:cs typeface="Arial" charset="0"/>
              </a:rPr>
              <a:t>Drought Outlook  Tendency Format!!</a:t>
            </a:r>
          </a:p>
        </p:txBody>
      </p:sp>
      <p:pic>
        <p:nvPicPr>
          <p:cNvPr id="3074" name="Picture 2" descr="C:\Users\li.xu\Documents\png\scp46865\spi6_mon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7774"/>
            <a:ext cx="4446662" cy="32450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i.xu\Documents\png\scp46108\spi6_sea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4184"/>
            <a:ext cx="4938175" cy="36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62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381000"/>
            <a:ext cx="9110663" cy="6477000"/>
          </a:xfrm>
        </p:spPr>
        <p:txBody>
          <a:bodyPr/>
          <a:lstStyle/>
          <a:p>
            <a:pPr marL="346075" indent="-346075" eaLnBrk="1" hangingPunct="1">
              <a:lnSpc>
                <a:spcPct val="80000"/>
              </a:lnSpc>
              <a:spcBef>
                <a:spcPts val="475"/>
              </a:spcBef>
              <a:buFontTx/>
              <a:buNone/>
              <a:defRPr/>
            </a:pPr>
            <a:r>
              <a:rPr lang="en-US" altLang="en-US" sz="1800" b="1" dirty="0" smtClean="0">
                <a:solidFill>
                  <a:srgbClr val="FF0000"/>
                </a:solidFill>
              </a:rPr>
              <a:t>Current ENSO status and forecast.                                                                               </a:t>
            </a:r>
            <a:r>
              <a:rPr lang="en-US" sz="1400" u="sng" kern="1200" dirty="0" smtClean="0">
                <a:latin typeface="Trebuchet MS" panose="020B0603020202020204" pitchFamily="34" charset="0"/>
              </a:rPr>
              <a:t>La </a:t>
            </a:r>
            <a:r>
              <a:rPr lang="en-US" sz="1400" u="sng" kern="1200" dirty="0">
                <a:latin typeface="Trebuchet MS" panose="020B0603020202020204" pitchFamily="34" charset="0"/>
              </a:rPr>
              <a:t>Niña Advisory</a:t>
            </a:r>
            <a:r>
              <a:rPr lang="en-US" altLang="en-US" sz="1400" dirty="0">
                <a:latin typeface="Trebuchet MS" panose="020B0603020202020204" pitchFamily="34" charset="0"/>
                <a:cs typeface="Arial" pitchFamily="34" charset="0"/>
              </a:rPr>
              <a:t> </a:t>
            </a:r>
            <a:r>
              <a:rPr lang="en-US" altLang="en-US" sz="1400" dirty="0" smtClean="0">
                <a:latin typeface="Trebuchet MS" panose="020B0603020202020204" pitchFamily="34" charset="0"/>
                <a:cs typeface="Arial" pitchFamily="34" charset="0"/>
              </a:rPr>
              <a:t>!! </a:t>
            </a:r>
            <a:r>
              <a:rPr lang="en-US" altLang="en-US" sz="1400" dirty="0">
                <a:latin typeface="Trebuchet MS" pitchFamily="34" charset="0"/>
                <a:cs typeface="Arial" pitchFamily="34" charset="0"/>
              </a:rPr>
              <a:t>La Niña</a:t>
            </a:r>
            <a:r>
              <a:rPr lang="en-US" altLang="en-US" sz="1400" dirty="0">
                <a:latin typeface="Trebuchet MS" pitchFamily="34" charset="0"/>
              </a:rPr>
              <a:t> </a:t>
            </a:r>
            <a:r>
              <a:rPr lang="en-US" altLang="en-US" sz="1400" dirty="0">
                <a:latin typeface="Trebuchet MS" pitchFamily="34" charset="0"/>
                <a:cs typeface="Arial" pitchFamily="34" charset="0"/>
              </a:rPr>
              <a:t>conditions are present</a:t>
            </a:r>
            <a:r>
              <a:rPr lang="en-US" altLang="en-US" sz="1400" dirty="0" smtClean="0">
                <a:latin typeface="Trebuchet MS" pitchFamily="34" charset="0"/>
                <a:cs typeface="Arial" pitchFamily="34" charset="0"/>
              </a:rPr>
              <a:t>.</a:t>
            </a:r>
            <a:r>
              <a:rPr lang="en-US" sz="1400" kern="1200" dirty="0">
                <a:latin typeface="Trebuchet MS" panose="020B0603020202020204" pitchFamily="34" charset="0"/>
              </a:rPr>
              <a:t> La Niña is </a:t>
            </a:r>
            <a:r>
              <a:rPr lang="en-US" sz="1400" u="sng" kern="1200" dirty="0">
                <a:latin typeface="Trebuchet MS" panose="020B0603020202020204" pitchFamily="34" charset="0"/>
              </a:rPr>
              <a:t>expected to transition to ENSO-neutral during April-May, </a:t>
            </a:r>
            <a:r>
              <a:rPr lang="en-US" sz="1400" kern="1200" dirty="0">
                <a:latin typeface="Trebuchet MS" panose="020B0603020202020204" pitchFamily="34" charset="0"/>
              </a:rPr>
              <a:t>with </a:t>
            </a:r>
            <a:r>
              <a:rPr lang="en-US" sz="1400" kern="1200" dirty="0" smtClean="0">
                <a:latin typeface="Trebuchet MS" panose="020B0603020202020204" pitchFamily="34" charset="0"/>
              </a:rPr>
              <a:t>ENSO-neutral </a:t>
            </a:r>
            <a:r>
              <a:rPr lang="en-US" sz="1400" kern="1200" dirty="0">
                <a:latin typeface="Trebuchet MS" panose="020B0603020202020204" pitchFamily="34" charset="0"/>
              </a:rPr>
              <a:t>then likely (greater than 50% chance) to continue through the Northern Hemisphere summer 2018</a:t>
            </a:r>
            <a:r>
              <a:rPr lang="en-US" sz="1400" kern="1200" dirty="0" smtClean="0">
                <a:latin typeface="Trebuchet MS" panose="020B0603020202020204" pitchFamily="34" charset="0"/>
              </a:rPr>
              <a:t>.</a:t>
            </a:r>
          </a:p>
          <a:p>
            <a:pPr eaLnBrk="1" hangingPunct="1">
              <a:spcBef>
                <a:spcPct val="50000"/>
              </a:spcBef>
              <a:buNone/>
            </a:pPr>
            <a:r>
              <a:rPr lang="en-US" altLang="en-US" sz="1400" b="1" dirty="0" smtClean="0">
                <a:latin typeface="Trebuchet MS" pitchFamily="34" charset="0"/>
                <a:cs typeface="Arial" pitchFamily="34" charset="0"/>
              </a:rPr>
              <a:t> </a:t>
            </a: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800" dirty="0" smtClean="0"/>
          </a:p>
          <a:p>
            <a:pPr lvl="1">
              <a:buFontTx/>
              <a:buChar char="-"/>
            </a:pPr>
            <a:r>
              <a:rPr lang="en-US" sz="1400" dirty="0" smtClean="0">
                <a:latin typeface="Trebuchet MS" panose="020B0603020202020204" pitchFamily="34" charset="0"/>
              </a:rPr>
              <a:t>The </a:t>
            </a:r>
            <a:r>
              <a:rPr lang="en-US" sz="1400" dirty="0">
                <a:latin typeface="Trebuchet MS" panose="020B0603020202020204" pitchFamily="34" charset="0"/>
              </a:rPr>
              <a:t>S/L term Northern Plains drought in the eastern </a:t>
            </a:r>
            <a:r>
              <a:rPr lang="en-US" sz="1400" dirty="0" smtClean="0">
                <a:latin typeface="Trebuchet MS" panose="020B0603020202020204" pitchFamily="34" charset="0"/>
              </a:rPr>
              <a:t>MT/large parts of Dakotas </a:t>
            </a:r>
            <a:r>
              <a:rPr lang="en-US" sz="1400" dirty="0">
                <a:latin typeface="Trebuchet MS" panose="020B0603020202020204" pitchFamily="34" charset="0"/>
              </a:rPr>
              <a:t>region due to deficit in 2017 rainfall season </a:t>
            </a:r>
            <a:r>
              <a:rPr lang="en-US" sz="1400" dirty="0" smtClean="0">
                <a:latin typeface="Trebuchet MS" panose="020B0603020202020204" pitchFamily="34" charset="0"/>
              </a:rPr>
              <a:t>– which existed in a muted state during winter, is beginning to thaw and improve for better. But dryness is developing in parts of neighboring states MN/IA and vicinity.   </a:t>
            </a:r>
          </a:p>
          <a:p>
            <a:pPr lvl="1">
              <a:buFontTx/>
              <a:buChar char="-"/>
            </a:pPr>
            <a:r>
              <a:rPr lang="en-US" sz="1400" dirty="0" smtClean="0">
                <a:latin typeface="Trebuchet MS" panose="020B0603020202020204" pitchFamily="34" charset="0"/>
              </a:rPr>
              <a:t>Across </a:t>
            </a:r>
            <a:r>
              <a:rPr lang="en-US" sz="1400" dirty="0">
                <a:latin typeface="Trebuchet MS" panose="020B0603020202020204" pitchFamily="34" charset="0"/>
              </a:rPr>
              <a:t>the </a:t>
            </a:r>
            <a:r>
              <a:rPr lang="en-US" sz="1400" dirty="0" smtClean="0">
                <a:latin typeface="Trebuchet MS" panose="020B0603020202020204" pitchFamily="34" charset="0"/>
              </a:rPr>
              <a:t>southern/southwestern United States (except CA), the drought regions and severity </a:t>
            </a:r>
            <a:r>
              <a:rPr lang="en-US" sz="1400" i="1" dirty="0" smtClean="0">
                <a:latin typeface="Trebuchet MS" panose="020B0603020202020204" pitchFamily="34" charset="0"/>
              </a:rPr>
              <a:t>[which I said last month(March) were probably at a maximum during the previous two months (Jan and Feb)] </a:t>
            </a:r>
            <a:r>
              <a:rPr lang="en-US" sz="1400" dirty="0" smtClean="0">
                <a:latin typeface="Trebuchet MS" panose="020B0603020202020204" pitchFamily="34" charset="0"/>
              </a:rPr>
              <a:t>– now continued to increase/get worse  in March and early April. To the extent the drought here are probably and partly a consequence of the ongoing La Nina, observations show and models  predict that the La Nina is on its way out.  But in California, the recent rains have considerably improved the short term rainfall deficits, improving the many reservoirs’ water levels in northern and central parts of the state</a:t>
            </a:r>
            <a:r>
              <a:rPr lang="en-US" sz="1400" dirty="0" smtClean="0">
                <a:latin typeface="Trebuchet MS" panose="020B0603020202020204" pitchFamily="34" charset="0"/>
              </a:rPr>
              <a:t>.  Examination </a:t>
            </a:r>
            <a:r>
              <a:rPr lang="en-US" sz="1400" dirty="0" smtClean="0">
                <a:latin typeface="Trebuchet MS" panose="020B0603020202020204" pitchFamily="34" charset="0"/>
              </a:rPr>
              <a:t>of  longer term rainfall accumulations maps reveal many areas of long term deficits exist across the country, especially in the south/west, which has to be taken into account, as the short term, monthly and seasonal forecasts of expected rainfall are considered.    </a:t>
            </a:r>
          </a:p>
          <a:p>
            <a:pPr marL="0" lvl="1" indent="0">
              <a:buNone/>
            </a:pPr>
            <a:r>
              <a:rPr lang="en-US" altLang="en-US" sz="1800" b="1" dirty="0" smtClean="0">
                <a:solidFill>
                  <a:srgbClr val="FF0000"/>
                </a:solidFill>
              </a:rPr>
              <a:t>Prediction:</a:t>
            </a:r>
          </a:p>
          <a:p>
            <a:pPr marL="457200" lvl="1" indent="0" eaLnBrk="1" hangingPunct="1">
              <a:spcBef>
                <a:spcPts val="475"/>
              </a:spcBef>
              <a:buNone/>
              <a:defRPr/>
            </a:pPr>
            <a:r>
              <a:rPr lang="en-US" altLang="en-US" sz="1400" dirty="0" smtClean="0">
                <a:latin typeface="Trebuchet MS" panose="020B0603020202020204" pitchFamily="34" charset="0"/>
              </a:rPr>
              <a:t>- </a:t>
            </a:r>
            <a:r>
              <a:rPr lang="en-US" sz="1400" dirty="0">
                <a:latin typeface="Trebuchet MS" panose="020B0603020202020204" pitchFamily="34" charset="0"/>
              </a:rPr>
              <a:t>As the current La Nina is expected to transition to neutral </a:t>
            </a:r>
            <a:r>
              <a:rPr lang="en-US" sz="1400" dirty="0" smtClean="0">
                <a:latin typeface="Trebuchet MS" panose="020B0603020202020204" pitchFamily="34" charset="0"/>
              </a:rPr>
              <a:t>conditions in the next couple of months, and continue to stay neutral through summer, so </a:t>
            </a:r>
            <a:r>
              <a:rPr lang="en-US" sz="1400" dirty="0">
                <a:latin typeface="Trebuchet MS" panose="020B0603020202020204" pitchFamily="34" charset="0"/>
              </a:rPr>
              <a:t>will </a:t>
            </a:r>
            <a:r>
              <a:rPr lang="en-US" sz="1400" dirty="0" smtClean="0">
                <a:latin typeface="Trebuchet MS" panose="020B0603020202020204" pitchFamily="34" charset="0"/>
              </a:rPr>
              <a:t>be the skill/reliability of the various models’ rainfall forecast,  due to lack of boundary forcing and associated forecast volatility/spread. The Northern plains drought in eastern MT and the Dakotas may improve, while in MN there is a possibility of emerging mild drought conditions during the upcoming season. In the short term </a:t>
            </a:r>
            <a:r>
              <a:rPr lang="en-US" sz="1400" dirty="0" smtClean="0">
                <a:latin typeface="Trebuchet MS" panose="020B0603020202020204" pitchFamily="34" charset="0"/>
              </a:rPr>
              <a:t>in northern/central</a:t>
            </a:r>
            <a:r>
              <a:rPr lang="en-US" sz="1400" dirty="0" smtClean="0">
                <a:latin typeface="Trebuchet MS" panose="020B0603020202020204" pitchFamily="34" charset="0"/>
              </a:rPr>
              <a:t> </a:t>
            </a:r>
            <a:r>
              <a:rPr lang="en-US" sz="1400" dirty="0" smtClean="0">
                <a:latin typeface="Trebuchet MS" panose="020B0603020202020204" pitchFamily="34" charset="0"/>
              </a:rPr>
              <a:t>CA drought </a:t>
            </a:r>
            <a:r>
              <a:rPr lang="en-US" sz="1400" dirty="0" smtClean="0">
                <a:latin typeface="Trebuchet MS" panose="020B0603020202020204" pitchFamily="34" charset="0"/>
              </a:rPr>
              <a:t>may</a:t>
            </a:r>
            <a:r>
              <a:rPr lang="en-US" sz="1400" dirty="0" smtClean="0">
                <a:latin typeface="Trebuchet MS" panose="020B0603020202020204" pitchFamily="34" charset="0"/>
              </a:rPr>
              <a:t> </a:t>
            </a:r>
            <a:r>
              <a:rPr lang="en-US" sz="1400" dirty="0" smtClean="0">
                <a:latin typeface="Trebuchet MS" panose="020B0603020202020204" pitchFamily="34" charset="0"/>
              </a:rPr>
              <a:t>further improve, but in the longer term the higher forecast temperatures in CA and elsewhere in the west/south of US will increase evaporation levels leading to dryer soil moisture conditions. The longer term rainfall deficits and the existing drought conditions in these already severe drought regions in the south will likely continue/persist through the </a:t>
            </a:r>
            <a:r>
              <a:rPr lang="en-US" sz="1400" dirty="0" smtClean="0">
                <a:latin typeface="Trebuchet MS" panose="020B0603020202020204" pitchFamily="34" charset="0"/>
              </a:rPr>
              <a:t>season. Due to expected rains in the short term, in OK/KS drought may improve but will remain, </a:t>
            </a:r>
            <a:r>
              <a:rPr lang="en-US" sz="1400" dirty="0" smtClean="0">
                <a:latin typeface="Trebuchet MS" panose="020B0603020202020204" pitchFamily="34" charset="0"/>
              </a:rPr>
              <a:t>while the drought in the Atlantic coastal states may improve. ***</a:t>
            </a:r>
            <a:endParaRPr lang="en-US" altLang="en-US" sz="14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ted States Seasonal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29935"/>
            <a:ext cx="4343401" cy="3356265"/>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March 2018 -   June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03/15/18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(April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03/31/18</a:t>
            </a:r>
            <a:endParaRPr lang="en-US" altLang="en-US" sz="1800" dirty="0">
              <a:latin typeface="Times New Roman" pitchFamily="18" charset="0"/>
            </a:endParaRPr>
          </a:p>
        </p:txBody>
      </p:sp>
      <p:sp>
        <p:nvSpPr>
          <p:cNvPr id="4" name="TextBox 3"/>
          <p:cNvSpPr txBox="1"/>
          <p:nvPr/>
        </p:nvSpPr>
        <p:spPr>
          <a:xfrm>
            <a:off x="-1" y="3962400"/>
            <a:ext cx="4703345"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Almost the western half of the southern tier states of United </a:t>
            </a:r>
            <a:r>
              <a:rPr lang="en-US" sz="1600" dirty="0"/>
              <a:t>States, </a:t>
            </a:r>
            <a:r>
              <a:rPr lang="en-US" sz="1600" dirty="0" smtClean="0"/>
              <a:t>except </a:t>
            </a:r>
            <a:r>
              <a:rPr lang="en-US" sz="1600" dirty="0"/>
              <a:t>parts of northern CA and </a:t>
            </a:r>
            <a:r>
              <a:rPr lang="en-US" sz="1600" dirty="0" smtClean="0"/>
              <a:t>AZ,  </a:t>
            </a:r>
            <a:r>
              <a:rPr lang="en-US" sz="1600" dirty="0"/>
              <a:t>was </a:t>
            </a:r>
            <a:r>
              <a:rPr lang="en-US" sz="1600" dirty="0" smtClean="0"/>
              <a:t>forecast to continue to remain/continue in the grip of drought.  Recall, at this same time last year, the (later major) Northern Plains drought was lurking behind the scenes!!</a:t>
            </a:r>
          </a:p>
          <a:p>
            <a:pPr marL="285750" indent="-285750">
              <a:buFont typeface="Arial" panose="020B0604020202020204" pitchFamily="34" charset="0"/>
              <a:buChar char="•"/>
            </a:pPr>
            <a:r>
              <a:rPr lang="en-US" sz="1600" dirty="0" smtClean="0"/>
              <a:t>Improved drought conditions  (monthly) forecast in eastern Kansas, seems to be in question.</a:t>
            </a:r>
          </a:p>
          <a:p>
            <a:pPr marL="285750" indent="-285750">
              <a:buFont typeface="Arial" panose="020B0604020202020204" pitchFamily="34" charset="0"/>
              <a:buChar char="•"/>
            </a:pPr>
            <a:r>
              <a:rPr lang="en-US" sz="1600" dirty="0" smtClean="0"/>
              <a:t>Parts of the Atlantic coastal southeast will continue experience some S/L dryness!</a:t>
            </a:r>
            <a:endParaRPr lang="en-US" sz="1600" dirty="0"/>
          </a:p>
        </p:txBody>
      </p:sp>
      <p:pic>
        <p:nvPicPr>
          <p:cNvPr id="2052" name="Picture 4" descr="United States Monthly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345" y="3056930"/>
            <a:ext cx="4364456" cy="337253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3657600" y="4419600"/>
            <a:ext cx="29718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thuvel.chelliah\Desktop\Drought-temporary\us.4panel.fordrought.briefing.recent.1wk.and.1,2,3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sp>
        <p:nvSpPr>
          <p:cNvPr id="2" name="Oval 1"/>
          <p:cNvSpPr/>
          <p:nvPr/>
        </p:nvSpPr>
        <p:spPr>
          <a:xfrm rot="2691102">
            <a:off x="2574356" y="1788546"/>
            <a:ext cx="465422" cy="9705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91102">
            <a:off x="2567776" y="4334931"/>
            <a:ext cx="397360" cy="126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7, 30, 60 &amp; 90 days.</a:t>
            </a:r>
            <a:endParaRPr lang="en-US" dirty="0"/>
          </a:p>
        </p:txBody>
      </p:sp>
      <p:sp>
        <p:nvSpPr>
          <p:cNvPr id="6" name="TextBox 5"/>
          <p:cNvSpPr txBox="1"/>
          <p:nvPr/>
        </p:nvSpPr>
        <p:spPr>
          <a:xfrm>
            <a:off x="7543800" y="685800"/>
            <a:ext cx="1600201" cy="6001643"/>
          </a:xfrm>
          <a:prstGeom prst="rect">
            <a:avLst/>
          </a:prstGeom>
          <a:noFill/>
        </p:spPr>
        <p:txBody>
          <a:bodyPr wrap="square" rtlCol="0">
            <a:spAutoFit/>
          </a:bodyPr>
          <a:lstStyle/>
          <a:p>
            <a:r>
              <a:rPr lang="en-US" sz="1600" dirty="0" smtClean="0"/>
              <a:t>A </a:t>
            </a:r>
            <a:r>
              <a:rPr lang="en-US" sz="1600" u="sng" dirty="0" smtClean="0"/>
              <a:t>dry-wet-dry 3-cell pattern </a:t>
            </a:r>
            <a:r>
              <a:rPr lang="en-US" sz="1600" dirty="0" smtClean="0"/>
              <a:t>continues to dominate the south central-eastern US, while CA overall had a decent rainfall the past couple of months. </a:t>
            </a:r>
          </a:p>
          <a:p>
            <a:endParaRPr lang="en-US" sz="1600" dirty="0" smtClean="0"/>
          </a:p>
          <a:p>
            <a:r>
              <a:rPr lang="en-US" sz="1600" dirty="0" smtClean="0"/>
              <a:t>Rainfall in the Pacific NW and interior areas including ID and western MT had good rainfall. </a:t>
            </a:r>
          </a:p>
          <a:p>
            <a:endParaRPr lang="en-US" sz="1600" dirty="0" smtClean="0"/>
          </a:p>
          <a:p>
            <a:r>
              <a:rPr lang="en-US" sz="1600" u="sng" dirty="0" smtClean="0"/>
              <a:t>Eastern ND and the MN are beginning to develop some dryness</a:t>
            </a:r>
            <a:r>
              <a:rPr lang="en-US" sz="1600" dirty="0" smtClean="0"/>
              <a:t>.</a:t>
            </a:r>
            <a:endParaRPr lang="en-US" sz="1600" dirty="0"/>
          </a:p>
        </p:txBody>
      </p:sp>
      <p:sp>
        <p:nvSpPr>
          <p:cNvPr id="20" name="Oval 19"/>
          <p:cNvSpPr/>
          <p:nvPr/>
        </p:nvSpPr>
        <p:spPr>
          <a:xfrm rot="21136712" flipV="1">
            <a:off x="4079045" y="1588810"/>
            <a:ext cx="292921" cy="621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8" idx="5"/>
          </p:cNvCxnSpPr>
          <p:nvPr/>
        </p:nvCxnSpPr>
        <p:spPr>
          <a:xfrm flipH="1">
            <a:off x="2323999" y="914400"/>
            <a:ext cx="5524601" cy="122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599"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1676399" y="2057400"/>
            <a:ext cx="1295199" cy="103464"/>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flipV="1">
            <a:off x="4267200" y="1899718"/>
            <a:ext cx="3276600" cy="5386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33400" y="2438400"/>
            <a:ext cx="7010400" cy="228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uthuvel.chelliah\Desktop\Drought-temporary\us.4panel.fordrought.briefing.recent.1wk.and.1,2,3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1910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5000" y="76200"/>
            <a:ext cx="5791200" cy="369332"/>
          </a:xfrm>
          <a:prstGeom prst="rect">
            <a:avLst/>
          </a:prstGeom>
          <a:noFill/>
        </p:spPr>
        <p:txBody>
          <a:bodyPr wrap="square" rtlCol="0">
            <a:spAutoFit/>
          </a:bodyPr>
          <a:lstStyle/>
          <a:p>
            <a:r>
              <a:rPr lang="en-US" dirty="0" smtClean="0"/>
              <a:t>Total precipitation Percent during last 7, 30, 60 &amp; 90 days.</a:t>
            </a:r>
            <a:endParaRPr lang="en-US" dirty="0"/>
          </a:p>
        </p:txBody>
      </p:sp>
      <p:sp>
        <p:nvSpPr>
          <p:cNvPr id="8" name="Rectangle 7"/>
          <p:cNvSpPr/>
          <p:nvPr/>
        </p:nvSpPr>
        <p:spPr>
          <a:xfrm>
            <a:off x="3733398"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2050" idx="0"/>
          </p:cNvCxnSpPr>
          <p:nvPr/>
        </p:nvCxnSpPr>
        <p:spPr>
          <a:xfrm flipH="1">
            <a:off x="1600200" y="485775"/>
            <a:ext cx="2209800" cy="164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50" idx="0"/>
          </p:cNvCxnSpPr>
          <p:nvPr/>
        </p:nvCxnSpPr>
        <p:spPr>
          <a:xfrm flipH="1">
            <a:off x="1600200" y="485775"/>
            <a:ext cx="2209800" cy="439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6200" y="610612"/>
            <a:ext cx="1371600" cy="3046988"/>
          </a:xfrm>
          <a:prstGeom prst="rect">
            <a:avLst/>
          </a:prstGeom>
          <a:noFill/>
        </p:spPr>
        <p:txBody>
          <a:bodyPr wrap="square" rtlCol="0">
            <a:spAutoFit/>
          </a:bodyPr>
          <a:lstStyle/>
          <a:p>
            <a:r>
              <a:rPr lang="en-US" sz="1600" dirty="0" smtClean="0"/>
              <a:t>Note percent of </a:t>
            </a:r>
            <a:r>
              <a:rPr lang="en-US" sz="1600" dirty="0" err="1" smtClean="0"/>
              <a:t>precip</a:t>
            </a:r>
            <a:r>
              <a:rPr lang="en-US" sz="1600" dirty="0" smtClean="0"/>
              <a:t> deficits in around northern TX,</a:t>
            </a:r>
          </a:p>
          <a:p>
            <a:endParaRPr lang="en-US" sz="1600" dirty="0" smtClean="0"/>
          </a:p>
          <a:p>
            <a:r>
              <a:rPr lang="en-US" sz="1600" dirty="0" smtClean="0"/>
              <a:t>Also keep an eye on developing dryness in MN and vicinity.</a:t>
            </a:r>
            <a:endParaRPr lang="en-US" sz="1600" dirty="0"/>
          </a:p>
        </p:txBody>
      </p:sp>
      <p:cxnSp>
        <p:nvCxnSpPr>
          <p:cNvPr id="16" name="Straight Arrow Connector 15"/>
          <p:cNvCxnSpPr/>
          <p:nvPr/>
        </p:nvCxnSpPr>
        <p:spPr>
          <a:xfrm flipH="1" flipV="1">
            <a:off x="5715000" y="1295401"/>
            <a:ext cx="2057400" cy="13858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3" name="TextBox 2"/>
          <p:cNvSpPr txBox="1"/>
          <p:nvPr/>
        </p:nvSpPr>
        <p:spPr>
          <a:xfrm>
            <a:off x="7696200" y="990600"/>
            <a:ext cx="1447800" cy="3785652"/>
          </a:xfrm>
          <a:prstGeom prst="rect">
            <a:avLst/>
          </a:prstGeom>
          <a:noFill/>
        </p:spPr>
        <p:txBody>
          <a:bodyPr wrap="square" rtlCol="0">
            <a:spAutoFit/>
          </a:bodyPr>
          <a:lstStyle/>
          <a:p>
            <a:r>
              <a:rPr lang="en-US" sz="1600" dirty="0" smtClean="0"/>
              <a:t>Except for remnants of Harvey and Irma in/near Texas and Florida, longer term deficits exist over much of the country, not to mention the missed rainfall season in the northern plains.</a:t>
            </a:r>
            <a:endParaRPr lang="en-US" sz="1600" dirty="0"/>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4, 5, 6, and 7 months.</a:t>
            </a:r>
            <a:endParaRPr lang="en-US" dirty="0"/>
          </a:p>
        </p:txBody>
      </p:sp>
      <p:sp>
        <p:nvSpPr>
          <p:cNvPr id="7" name="Rectangle 6"/>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C:\Users\muthuvel.chelliah\Desktop\Drought-temporary\us.4panel.fordrought.briefing.recent.4,5,6,7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uthuvel.chelliah\Desktop\Drought-temporary\us.4panel.fordrought.briefing.recent.4,5,6,7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7</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4, 5, 6, and 7 months.</a:t>
            </a:r>
            <a:endParaRPr lang="en-US" dirty="0"/>
          </a:p>
        </p:txBody>
      </p:sp>
      <p:sp>
        <p:nvSpPr>
          <p:cNvPr id="6" name="Rectangle 5"/>
          <p:cNvSpPr/>
          <p:nvPr/>
        </p:nvSpPr>
        <p:spPr>
          <a:xfrm>
            <a:off x="2971800"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334000" y="2100408"/>
            <a:ext cx="838200" cy="125239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3352800"/>
            <a:ext cx="914400" cy="14859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447800" y="47244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19812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1905000" y="2095500"/>
            <a:ext cx="838200" cy="13811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90700" y="3505200"/>
            <a:ext cx="952500" cy="13335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143000" y="2362200"/>
            <a:ext cx="457200" cy="990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990600" y="3476625"/>
            <a:ext cx="609600" cy="136207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3200400"/>
            <a:ext cx="3429000" cy="369332"/>
          </a:xfrm>
          <a:prstGeom prst="rect">
            <a:avLst/>
          </a:prstGeom>
          <a:noFill/>
        </p:spPr>
        <p:txBody>
          <a:bodyPr wrap="square" rtlCol="0">
            <a:spAutoFit/>
          </a:bodyPr>
          <a:lstStyle/>
          <a:p>
            <a:r>
              <a:rPr lang="en-US" dirty="0" smtClean="0"/>
              <a:t>Note Precipitation deficits</a:t>
            </a:r>
            <a:endParaRPr lang="en-US" dirty="0"/>
          </a:p>
        </p:txBody>
      </p:sp>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8</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96200" y="2743200"/>
            <a:ext cx="1447800" cy="3046988"/>
          </a:xfrm>
          <a:prstGeom prst="rect">
            <a:avLst/>
          </a:prstGeom>
          <a:noFill/>
        </p:spPr>
        <p:txBody>
          <a:bodyPr wrap="square" rtlCol="0">
            <a:spAutoFit/>
          </a:bodyPr>
          <a:lstStyle/>
          <a:p>
            <a:r>
              <a:rPr lang="en-US" sz="1600" dirty="0" smtClean="0"/>
              <a:t>There are many long term rainfall deficit regions in the country, particularly  deficits in  UT/AZ,  </a:t>
            </a:r>
            <a:r>
              <a:rPr lang="en-US" sz="1600" dirty="0"/>
              <a:t>southern CA,</a:t>
            </a:r>
            <a:r>
              <a:rPr lang="en-US" sz="1600" dirty="0" smtClean="0"/>
              <a:t>  and parts of NM/CO are long term.  </a:t>
            </a:r>
            <a:endParaRPr lang="en-US" sz="1600" dirty="0"/>
          </a:p>
        </p:txBody>
      </p:sp>
      <p:sp>
        <p:nvSpPr>
          <p:cNvPr id="6" name="Rectangle 5"/>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9</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76200"/>
            <a:ext cx="2971800" cy="307777"/>
          </a:xfrm>
          <a:prstGeom prst="rect">
            <a:avLst/>
          </a:prstGeom>
          <a:noFill/>
        </p:spPr>
        <p:txBody>
          <a:bodyPr wrap="square" rtlCol="0">
            <a:spAutoFit/>
          </a:bodyPr>
          <a:lstStyle/>
          <a:p>
            <a:pPr algn="ctr"/>
            <a:r>
              <a:rPr lang="en-US" sz="1400" dirty="0" smtClean="0"/>
              <a:t>Rainy Season across the US</a:t>
            </a:r>
            <a:endParaRPr lang="en-US" sz="1400" dirty="0"/>
          </a:p>
        </p:txBody>
      </p:sp>
      <p:sp>
        <p:nvSpPr>
          <p:cNvPr id="9" name="Rectangle 8"/>
          <p:cNvSpPr/>
          <p:nvPr/>
        </p:nvSpPr>
        <p:spPr>
          <a:xfrm>
            <a:off x="2798618" y="228600"/>
            <a:ext cx="2687782" cy="15210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98618" y="1752599"/>
            <a:ext cx="2687782" cy="17103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5105400"/>
            <a:ext cx="2493818"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40656</TotalTime>
  <Words>1706</Words>
  <Application>Microsoft Office PowerPoint</Application>
  <PresentationFormat>On-screen Show (4:3)</PresentationFormat>
  <Paragraphs>177</Paragraphs>
  <Slides>29</Slides>
  <Notes>3</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Drought  Outlook  Support Briefing (formerly Drought Outlook Discussion)     April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 NMME     T &amp; P EnsMean forecasts</vt:lpstr>
      <vt:lpstr>The agreement/uncertainty  among the diff. NMME models’ forecasts for  May-June-July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4142</cp:revision>
  <cp:lastPrinted>2014-07-10T13:24:01Z</cp:lastPrinted>
  <dcterms:created xsi:type="dcterms:W3CDTF">2008-10-04T17:35:30Z</dcterms:created>
  <dcterms:modified xsi:type="dcterms:W3CDTF">2018-04-17T14:36:11Z</dcterms:modified>
</cp:coreProperties>
</file>