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37"/>
  </p:notesMasterIdLst>
  <p:handoutMasterIdLst>
    <p:handoutMasterId r:id="rId38"/>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881" r:id="rId17"/>
    <p:sldId id="889" r:id="rId18"/>
    <p:sldId id="757" r:id="rId19"/>
    <p:sldId id="796" r:id="rId20"/>
    <p:sldId id="795" r:id="rId21"/>
    <p:sldId id="890" r:id="rId22"/>
    <p:sldId id="790" r:id="rId23"/>
    <p:sldId id="878" r:id="rId24"/>
    <p:sldId id="877" r:id="rId25"/>
    <p:sldId id="728" r:id="rId26"/>
    <p:sldId id="832" r:id="rId27"/>
    <p:sldId id="898" r:id="rId28"/>
    <p:sldId id="915" r:id="rId29"/>
    <p:sldId id="916" r:id="rId30"/>
    <p:sldId id="914" r:id="rId31"/>
    <p:sldId id="913" r:id="rId32"/>
    <p:sldId id="899" r:id="rId33"/>
    <p:sldId id="888" r:id="rId34"/>
    <p:sldId id="804" r:id="rId35"/>
    <p:sldId id="883"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A5236"/>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3631" autoAdjust="0"/>
  </p:normalViewPr>
  <p:slideViewPr>
    <p:cSldViewPr>
      <p:cViewPr varScale="1">
        <p:scale>
          <a:sx n="95" d="100"/>
          <a:sy n="95" d="100"/>
        </p:scale>
        <p:origin x="-660" y="-9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4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32</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4/15/2019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4/15/2019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xmlns=""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xmlns=""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gif"/><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gif"/><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gif"/><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gif"/><Relationship Id="rId1" Type="http://schemas.openxmlformats.org/officeDocument/2006/relationships/slideLayout" Target="../slideLayouts/slideLayout7.xml"/><Relationship Id="rId4" Type="http://schemas.openxmlformats.org/officeDocument/2006/relationships/image" Target="../media/image109.gif"/></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3810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 April 2019 </a:t>
            </a:r>
          </a:p>
        </p:txBody>
      </p:sp>
      <p:sp>
        <p:nvSpPr>
          <p:cNvPr id="2051" name="Rectangle 3"/>
          <p:cNvSpPr>
            <a:spLocks noGrp="1" noChangeArrowheads="1"/>
          </p:cNvSpPr>
          <p:nvPr>
            <p:ph type="subTitle" idx="1"/>
          </p:nvPr>
        </p:nvSpPr>
        <p:spPr>
          <a:xfrm>
            <a:off x="381000" y="22860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17526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1-877-680-3341</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285750" y="231577"/>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 y="3500437"/>
            <a:ext cx="2514600" cy="16811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750" y="1840636"/>
            <a:ext cx="2535382"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0" y="0"/>
            <a:ext cx="2743199"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60515" y="1676400"/>
            <a:ext cx="2749685" cy="3411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153400" y="152400"/>
            <a:ext cx="990600" cy="1815882"/>
          </a:xfrm>
          <a:prstGeom prst="rect">
            <a:avLst/>
          </a:prstGeom>
          <a:noFill/>
        </p:spPr>
        <p:txBody>
          <a:bodyPr wrap="square" rtlCol="0">
            <a:spAutoFit/>
          </a:bodyPr>
          <a:lstStyle/>
          <a:p>
            <a:r>
              <a:rPr lang="en-US" sz="1400" dirty="0" smtClean="0"/>
              <a:t>Upcoming rainfall season MJJ in the Northern Plains? Remember 2017!! </a:t>
            </a:r>
            <a:endParaRPr lang="en-US" sz="1400" dirty="0"/>
          </a:p>
        </p:txBody>
      </p:sp>
      <p:sp>
        <p:nvSpPr>
          <p:cNvPr id="21" name="Rectangle 20"/>
          <p:cNvSpPr/>
          <p:nvPr/>
        </p:nvSpPr>
        <p:spPr>
          <a:xfrm>
            <a:off x="3488871" y="1905000"/>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05200" y="3657600"/>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352800" y="233361"/>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47625"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2760731" y="0"/>
            <a:ext cx="2725669" cy="159618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0" y="3464074"/>
            <a:ext cx="2757214"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650" y="384909"/>
            <a:ext cx="2495550" cy="612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073"/>
          <a:stretch/>
        </p:blipFill>
        <p:spPr bwMode="auto">
          <a:xfrm>
            <a:off x="1714500" y="385465"/>
            <a:ext cx="2552700" cy="616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886200" y="2057400"/>
            <a:ext cx="2362200" cy="228600"/>
            <a:chOff x="3886200" y="2057400"/>
            <a:chExt cx="2362200" cy="228600"/>
          </a:xfrm>
        </p:grpSpPr>
        <p:cxnSp>
          <p:nvCxnSpPr>
            <p:cNvPr id="4" name="Straight Arrow Connector 3"/>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810000" y="4267200"/>
            <a:ext cx="2362200" cy="228600"/>
            <a:chOff x="3886200" y="2057400"/>
            <a:chExt cx="2362200" cy="228600"/>
          </a:xfrm>
        </p:grpSpPr>
        <p:cxnSp>
          <p:nvCxnSpPr>
            <p:cNvPr id="32" name="Straight Arrow Connector 31"/>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886200" y="6400800"/>
            <a:ext cx="2362200" cy="228600"/>
            <a:chOff x="3886200" y="2057400"/>
            <a:chExt cx="2362200" cy="228600"/>
          </a:xfrm>
        </p:grpSpPr>
        <p:cxnSp>
          <p:nvCxnSpPr>
            <p:cNvPr id="21" name="Straight Arrow Connector 20"/>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10" name="TextBox 9"/>
          <p:cNvSpPr txBox="1"/>
          <p:nvPr/>
        </p:nvSpPr>
        <p:spPr>
          <a:xfrm>
            <a:off x="3657600" y="533400"/>
            <a:ext cx="762000" cy="369332"/>
          </a:xfrm>
          <a:prstGeom prst="rect">
            <a:avLst/>
          </a:prstGeom>
          <a:noFill/>
        </p:spPr>
        <p:txBody>
          <a:bodyPr wrap="square" rtlCol="0">
            <a:spAutoFit/>
          </a:bodyPr>
          <a:lstStyle/>
          <a:p>
            <a:r>
              <a:rPr lang="en-US" b="1" dirty="0" smtClean="0">
                <a:solidFill>
                  <a:srgbClr val="FF0000"/>
                </a:solidFill>
              </a:rPr>
              <a:t>AMJ</a:t>
            </a:r>
            <a:endParaRPr lang="en-US" b="1" dirty="0">
              <a:solidFill>
                <a:srgbClr val="FF0000"/>
              </a:solidFill>
            </a:endParaRPr>
          </a:p>
        </p:txBody>
      </p:sp>
      <p:sp>
        <p:nvSpPr>
          <p:cNvPr id="34" name="TextBox 33"/>
          <p:cNvSpPr txBox="1"/>
          <p:nvPr/>
        </p:nvSpPr>
        <p:spPr>
          <a:xfrm>
            <a:off x="6400800" y="540154"/>
            <a:ext cx="838200" cy="369332"/>
          </a:xfrm>
          <a:prstGeom prst="rect">
            <a:avLst/>
          </a:prstGeom>
          <a:noFill/>
        </p:spPr>
        <p:txBody>
          <a:bodyPr wrap="square" rtlCol="0">
            <a:spAutoFit/>
          </a:bodyPr>
          <a:lstStyle/>
          <a:p>
            <a:r>
              <a:rPr lang="en-US" b="1" dirty="0" smtClean="0">
                <a:solidFill>
                  <a:srgbClr val="FF0000"/>
                </a:solidFill>
              </a:rPr>
              <a:t>MJJ</a:t>
            </a:r>
            <a:endParaRPr lang="en-US" b="1" dirty="0">
              <a:solidFill>
                <a:srgbClr val="FF0000"/>
              </a:solidFill>
            </a:endParaRPr>
          </a:p>
        </p:txBody>
      </p:sp>
      <p:cxnSp>
        <p:nvCxnSpPr>
          <p:cNvPr id="13" name="Straight Arrow Connector 12"/>
          <p:cNvCxnSpPr/>
          <p:nvPr/>
        </p:nvCxnSpPr>
        <p:spPr>
          <a:xfrm flipH="1">
            <a:off x="6172200" y="5410200"/>
            <a:ext cx="1295400" cy="11430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467600" y="2057400"/>
            <a:ext cx="1600200" cy="3693319"/>
          </a:xfrm>
          <a:prstGeom prst="rect">
            <a:avLst/>
          </a:prstGeom>
          <a:noFill/>
        </p:spPr>
        <p:txBody>
          <a:bodyPr wrap="square" rtlCol="0">
            <a:spAutoFit/>
          </a:bodyPr>
          <a:lstStyle/>
          <a:p>
            <a:r>
              <a:rPr lang="en-US" u="sng" dirty="0" smtClean="0"/>
              <a:t>Next 2-3 months is critical for signs </a:t>
            </a:r>
            <a:r>
              <a:rPr lang="en-US" dirty="0" smtClean="0"/>
              <a:t>of any developing dryness in the Northern Plains and the southeast Gulf coast – especially with the ongoing El Nino impacts!! </a:t>
            </a:r>
            <a:endParaRPr lang="en-US" dirty="0"/>
          </a:p>
        </p:txBody>
      </p:sp>
      <p:cxnSp>
        <p:nvCxnSpPr>
          <p:cNvPr id="36" name="Straight Arrow Connector 35"/>
          <p:cNvCxnSpPr/>
          <p:nvPr/>
        </p:nvCxnSpPr>
        <p:spPr>
          <a:xfrm flipH="1">
            <a:off x="6324600" y="5638800"/>
            <a:ext cx="1295400" cy="60960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300" y="6515100"/>
            <a:ext cx="53340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752433"/>
            <a:ext cx="396240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a:t>
            </a:r>
            <a:r>
              <a:rPr lang="en-US" sz="1600" dirty="0" err="1" smtClean="0"/>
              <a:t>mo</a:t>
            </a:r>
            <a:r>
              <a:rPr lang="en-US" sz="1600" dirty="0" smtClean="0"/>
              <a:t>) dryness is developing along Gulf coast and in southern TX.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6m-9m time scale, drought in OR/WA continues.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~12m-24m and longer, rainfall deficits remain in the AZ/NM/UT/CO states area.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1" y="1219200"/>
            <a:ext cx="3048000" cy="2462213"/>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12" name="Straight Arrow Connector 11"/>
          <p:cNvCxnSpPr/>
          <p:nvPr/>
        </p:nvCxnSpPr>
        <p:spPr>
          <a:xfrm flipH="1" flipV="1">
            <a:off x="990602" y="3681414"/>
            <a:ext cx="4571998" cy="17287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752600" y="1981200"/>
            <a:ext cx="3810000" cy="2057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8382"/>
            <a:ext cx="5061722" cy="629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The </a:t>
            </a:r>
            <a:r>
              <a:rPr lang="en-US" altLang="en-US" sz="1600" dirty="0" err="1" smtClean="0">
                <a:latin typeface="Times New Roman" pitchFamily="18" charset="0"/>
              </a:rPr>
              <a:t>NorthernPlains</a:t>
            </a:r>
            <a:r>
              <a:rPr lang="en-US" altLang="en-US" sz="1600" dirty="0" smtClean="0">
                <a:latin typeface="Times New Roman" pitchFamily="18" charset="0"/>
              </a:rPr>
              <a:t> Temps. are not that warm at least so far! How will it be in the upcoming months!! </a:t>
            </a:r>
            <a:endParaRPr lang="en-US" altLang="en-US" sz="1600" dirty="0" smtClean="0">
              <a:latin typeface="Times New Roman" pitchFamily="18" charset="0"/>
            </a:endParaRPr>
          </a:p>
          <a:p>
            <a:pPr eaLnBrk="1" hangingPunct="1">
              <a:spcBef>
                <a:spcPct val="0"/>
              </a:spcBef>
              <a:buNone/>
            </a:pPr>
            <a:endParaRPr lang="en-US" altLang="en-US" sz="1600" dirty="0">
              <a:latin typeface="Times New Roman" pitchFamily="18" charset="0"/>
            </a:endParaRPr>
          </a:p>
        </p:txBody>
      </p:sp>
      <p:pic>
        <p:nvPicPr>
          <p:cNvPr id="8194" name="Picture 2" descr="https://www.cpc.ncep.noaa.gov/products/tanal/30day/mean/2019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6" y="152400"/>
            <a:ext cx="4624744" cy="62722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00400"/>
            <a:ext cx="42957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4395280"/>
            <a:ext cx="2414588" cy="200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8" name="Rectangle 7"/>
          <p:cNvSpPr/>
          <p:nvPr/>
        </p:nvSpPr>
        <p:spPr>
          <a:xfrm>
            <a:off x="5975845" y="3840911"/>
            <a:ext cx="2971800" cy="276999"/>
          </a:xfrm>
          <a:prstGeom prst="rect">
            <a:avLst/>
          </a:prstGeom>
        </p:spPr>
        <p:txBody>
          <a:bodyPr wrap="square">
            <a:spAutoFit/>
          </a:bodyPr>
          <a:lstStyle/>
          <a:p>
            <a:r>
              <a:rPr lang="en-US" sz="1200" dirty="0"/>
              <a:t>Reservoir Storage Summary for River </a:t>
            </a:r>
            <a:r>
              <a:rPr lang="en-US" sz="1200" dirty="0" smtClean="0"/>
              <a:t>Basins</a:t>
            </a:r>
            <a:endParaRPr lang="en-US" sz="1200" dirty="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2888964" y="48570"/>
            <a:ext cx="6223783" cy="307777"/>
          </a:xfrm>
          <a:prstGeom prst="rect">
            <a:avLst/>
          </a:prstGeom>
          <a:noFill/>
        </p:spPr>
        <p:txBody>
          <a:bodyPr wrap="square" rtlCol="0">
            <a:spAutoFit/>
          </a:bodyPr>
          <a:lstStyle/>
          <a:p>
            <a:r>
              <a:rPr lang="en-US" sz="1400" dirty="0" smtClean="0"/>
              <a:t>Water Reservoir Levels in some Western/Southern States!   And Snow Depth!!</a:t>
            </a:r>
            <a:endParaRPr lang="en-US" sz="14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763" y="35634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31567"/>
            <a:ext cx="4190998" cy="614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7" y="4117910"/>
            <a:ext cx="3052763" cy="1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8408"/>
            <a:ext cx="4533900" cy="300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457200"/>
            <a:ext cx="43513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Streamflow very good  in Texas &amp; eastward.!</a:t>
            </a:r>
          </a:p>
          <a:p>
            <a:pPr eaLnBrk="1" hangingPunct="1">
              <a:spcBef>
                <a:spcPct val="0"/>
              </a:spcBef>
            </a:pPr>
            <a:r>
              <a:rPr lang="en-US" altLang="en-US" sz="1600" dirty="0" smtClean="0">
                <a:latin typeface="Times New Roman" pitchFamily="18" charset="0"/>
              </a:rPr>
              <a:t>Washington and Oregon stream flows slightly worse than last month. </a:t>
            </a:r>
          </a:p>
          <a:p>
            <a:pPr eaLnBrk="1" hangingPunct="1">
              <a:spcBef>
                <a:spcPct val="0"/>
              </a:spcBef>
            </a:pPr>
            <a:r>
              <a:rPr lang="en-US" altLang="en-US" sz="1600" dirty="0" smtClean="0">
                <a:latin typeface="Times New Roman" pitchFamily="18" charset="0"/>
              </a:rPr>
              <a:t>New weakened </a:t>
            </a:r>
            <a:r>
              <a:rPr lang="en-US" altLang="en-US" sz="1600" dirty="0" err="1" smtClean="0">
                <a:latin typeface="Times New Roman" pitchFamily="18" charset="0"/>
              </a:rPr>
              <a:t>streamflows</a:t>
            </a:r>
            <a:r>
              <a:rPr lang="en-US" altLang="en-US" sz="1600" dirty="0" smtClean="0">
                <a:latin typeface="Times New Roman" pitchFamily="18" charset="0"/>
              </a:rPr>
              <a:t> along/near Gulf coast in February and in March.</a:t>
            </a: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7012527"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12301" name="Picture 31" descr="map lege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642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9600" y="2438400"/>
            <a:ext cx="2743200" cy="177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20546049">
            <a:off x="2246192" y="5566200"/>
            <a:ext cx="1155961" cy="27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4"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4361417"/>
            <a:ext cx="3429000" cy="2108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low normal 7-day average streamflow condition ma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47983" y="4470562"/>
            <a:ext cx="2557917" cy="1636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2554044623"/>
              </p:ext>
            </p:extLst>
          </p:nvPr>
        </p:nvGraphicFramePr>
        <p:xfrm>
          <a:off x="381000" y="609600"/>
          <a:ext cx="8305800" cy="560832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11  April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Advisory</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sz="1400" b="1" i="0" dirty="0" smtClean="0">
                          <a:solidFill>
                            <a:srgbClr val="000000"/>
                          </a:solidFill>
                          <a:effectLst/>
                          <a:latin typeface="verdana"/>
                        </a:rPr>
                        <a:t> </a:t>
                      </a:r>
                      <a:r>
                        <a:rPr lang="en-US" sz="1400" b="1"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 weak El Nino is likely to continue through the Northern Hemisphere summer 2019 (65% chance) and possibly fall (50-55% chance).</a:t>
                      </a:r>
                      <a:endParaRPr lang="en-US" sz="1400" b="1" i="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90550"/>
            <a:ext cx="3886200"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19</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505200" y="914400"/>
            <a:ext cx="304800" cy="502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Up-Down Arrow 6"/>
          <p:cNvSpPr/>
          <p:nvPr/>
        </p:nvSpPr>
        <p:spPr>
          <a:xfrm>
            <a:off x="4038600" y="2630487"/>
            <a:ext cx="152400" cy="1600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7924800" y="1295400"/>
            <a:ext cx="381000" cy="35205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19" name="Straight Arrow Connector 18"/>
          <p:cNvCxnSpPr/>
          <p:nvPr/>
        </p:nvCxnSpPr>
        <p:spPr>
          <a:xfrm>
            <a:off x="3505200" y="2438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05200" y="4038600"/>
            <a:ext cx="3429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438400"/>
            <a:ext cx="3962400" cy="2165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3505200" y="990600"/>
            <a:ext cx="304800"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1" y="419100"/>
            <a:ext cx="4000500" cy="205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199" y="4603750"/>
            <a:ext cx="3962401" cy="1949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81400"/>
            <a:ext cx="411518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3" y="68236"/>
            <a:ext cx="4067060" cy="3077854"/>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257800" y="4860320"/>
            <a:ext cx="1133644" cy="369332"/>
          </a:xfrm>
          <a:prstGeom prst="rect">
            <a:avLst/>
          </a:prstGeom>
          <a:noFill/>
        </p:spPr>
        <p:txBody>
          <a:bodyPr wrap="none" rtlCol="0">
            <a:spAutoFit/>
          </a:bodyPr>
          <a:lstStyle/>
          <a:p>
            <a:r>
              <a:rPr lang="en-US" dirty="0" smtClean="0"/>
              <a:t>December</a:t>
            </a:r>
            <a:endParaRPr lang="en-US" dirty="0"/>
          </a:p>
        </p:txBody>
      </p:sp>
      <p:sp>
        <p:nvSpPr>
          <p:cNvPr id="26" name="TextBox 25"/>
          <p:cNvSpPr txBox="1"/>
          <p:nvPr/>
        </p:nvSpPr>
        <p:spPr>
          <a:xfrm>
            <a:off x="5257800" y="2971472"/>
            <a:ext cx="902811" cy="369332"/>
          </a:xfrm>
          <a:prstGeom prst="rect">
            <a:avLst/>
          </a:prstGeom>
          <a:noFill/>
        </p:spPr>
        <p:txBody>
          <a:bodyPr wrap="none" rtlCol="0">
            <a:spAutoFit/>
          </a:bodyPr>
          <a:lstStyle/>
          <a:p>
            <a:r>
              <a:rPr lang="en-US" dirty="0" smtClean="0"/>
              <a:t>January</a:t>
            </a:r>
            <a:endParaRPr lang="en-US" dirty="0"/>
          </a:p>
        </p:txBody>
      </p:sp>
      <p:pic>
        <p:nvPicPr>
          <p:cNvPr id="29" name="Picture 28" descr="United States Drought Monito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0245" y="5229652"/>
            <a:ext cx="2182922" cy="1519516"/>
          </a:xfrm>
          <a:prstGeom prst="rect">
            <a:avLst/>
          </a:prstGeom>
          <a:noFill/>
          <a:ln>
            <a:noFill/>
          </a:ln>
        </p:spPr>
      </p:pic>
      <p:pic>
        <p:nvPicPr>
          <p:cNvPr id="1026" name="Picture 2" descr="https://droughtmonitor.unl.edu/data/png/20190108/20190108_usdm.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8200" y="3352800"/>
            <a:ext cx="2237214" cy="16002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350301" y="823086"/>
            <a:ext cx="1018227" cy="369332"/>
          </a:xfrm>
          <a:prstGeom prst="rect">
            <a:avLst/>
          </a:prstGeom>
          <a:noFill/>
        </p:spPr>
        <p:txBody>
          <a:bodyPr wrap="none" rtlCol="0">
            <a:spAutoFit/>
          </a:bodyPr>
          <a:lstStyle/>
          <a:p>
            <a:r>
              <a:rPr lang="en-US" dirty="0" smtClean="0"/>
              <a:t>February</a:t>
            </a:r>
            <a:endParaRPr lang="en-US" dirty="0"/>
          </a:p>
        </p:txBody>
      </p:sp>
      <p:pic>
        <p:nvPicPr>
          <p:cNvPr id="20" name="Picture 19" descr="United States Drought Monito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85044" y="1282407"/>
            <a:ext cx="2200370" cy="1613193"/>
          </a:xfrm>
          <a:prstGeom prst="rect">
            <a:avLst/>
          </a:prstGeom>
          <a:noFill/>
          <a:ln>
            <a:noFill/>
          </a:ln>
        </p:spPr>
      </p:pic>
      <p:sp>
        <p:nvSpPr>
          <p:cNvPr id="3" name="TextBox 2"/>
          <p:cNvSpPr txBox="1"/>
          <p:nvPr/>
        </p:nvSpPr>
        <p:spPr>
          <a:xfrm>
            <a:off x="6939658" y="533400"/>
            <a:ext cx="2128142" cy="578619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sequence of drought monitor maps, month apart, over the last 5 months, shows the gradual and steady improvement in the drought conditions . </a:t>
            </a:r>
          </a:p>
          <a:p>
            <a:endParaRPr lang="en-US" sz="1600" dirty="0"/>
          </a:p>
          <a:p>
            <a:r>
              <a:rPr lang="en-US" sz="1600" dirty="0" smtClean="0"/>
              <a:t>According to the DM: </a:t>
            </a:r>
            <a:endParaRPr lang="en-US" sz="1600" dirty="0"/>
          </a:p>
          <a:p>
            <a:pPr marL="285750" indent="-285750">
              <a:buFont typeface="Arial" panose="020B0604020202020204" pitchFamily="34" charset="0"/>
              <a:buChar char="•"/>
            </a:pPr>
            <a:r>
              <a:rPr lang="en-US" sz="1600" dirty="0" smtClean="0"/>
              <a:t>California </a:t>
            </a:r>
            <a:r>
              <a:rPr lang="en-US" sz="1600" dirty="0" smtClean="0"/>
              <a:t>is </a:t>
            </a:r>
            <a:r>
              <a:rPr lang="en-US" sz="1600" dirty="0" smtClean="0"/>
              <a:t>almost virtually drought free, as well as Florida, another big </a:t>
            </a:r>
            <a:r>
              <a:rPr lang="en-US" sz="1600" dirty="0"/>
              <a:t>s</a:t>
            </a:r>
            <a:r>
              <a:rPr lang="en-US" sz="1600" dirty="0" smtClean="0"/>
              <a:t>tate, where drought related impacts are huge.</a:t>
            </a:r>
          </a:p>
          <a:p>
            <a:endParaRPr lang="en-US" dirty="0"/>
          </a:p>
          <a:p>
            <a:pPr marL="285750" indent="-285750">
              <a:buFont typeface="Arial" panose="020B0604020202020204" pitchFamily="34" charset="0"/>
              <a:buChar char="•"/>
            </a:pPr>
            <a:r>
              <a:rPr lang="en-US" sz="1600" dirty="0" smtClean="0"/>
              <a:t>Drought Development in the southeast along the coast. But Was it forecast? </a:t>
            </a:r>
            <a:endParaRPr lang="en-US" sz="1600" dirty="0"/>
          </a:p>
        </p:txBody>
      </p:sp>
      <p:sp>
        <p:nvSpPr>
          <p:cNvPr id="21" name="TextBox 20"/>
          <p:cNvSpPr txBox="1"/>
          <p:nvPr/>
        </p:nvSpPr>
        <p:spPr>
          <a:xfrm>
            <a:off x="3477573" y="849868"/>
            <a:ext cx="787395" cy="369332"/>
          </a:xfrm>
          <a:prstGeom prst="rect">
            <a:avLst/>
          </a:prstGeom>
          <a:noFill/>
        </p:spPr>
        <p:txBody>
          <a:bodyPr wrap="none" rtlCol="0">
            <a:spAutoFit/>
          </a:bodyPr>
          <a:lstStyle/>
          <a:p>
            <a:r>
              <a:rPr lang="en-US" dirty="0" smtClean="0"/>
              <a:t>March</a:t>
            </a:r>
            <a:endParaRPr lang="en-US" dirty="0"/>
          </a:p>
        </p:txBody>
      </p:sp>
      <p:sp>
        <p:nvSpPr>
          <p:cNvPr id="3081" name="TextBox 17"/>
          <p:cNvSpPr txBox="1">
            <a:spLocks noChangeArrowheads="1"/>
          </p:cNvSpPr>
          <p:nvPr/>
        </p:nvSpPr>
        <p:spPr bwMode="auto">
          <a:xfrm>
            <a:off x="3505200" y="4133850"/>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5" name="TextBox 4"/>
          <p:cNvSpPr txBox="1"/>
          <p:nvPr/>
        </p:nvSpPr>
        <p:spPr>
          <a:xfrm>
            <a:off x="1873250" y="5715000"/>
            <a:ext cx="1098550" cy="338554"/>
          </a:xfrm>
          <a:prstGeom prst="rect">
            <a:avLst/>
          </a:prstGeom>
          <a:noFill/>
        </p:spPr>
        <p:txBody>
          <a:bodyPr wrap="square" rtlCol="0">
            <a:spAutoFit/>
          </a:bodyPr>
          <a:lstStyle/>
          <a:p>
            <a:r>
              <a:rPr lang="en-US" sz="800" b="1" dirty="0" smtClean="0">
                <a:solidFill>
                  <a:srgbClr val="FF0000"/>
                </a:solidFill>
              </a:rPr>
              <a:t>Will this go away before end of  April?</a:t>
            </a:r>
            <a:endParaRPr lang="en-US" sz="800" b="1" dirty="0">
              <a:solidFill>
                <a:srgbClr val="FF0000"/>
              </a:solidFill>
            </a:endParaRPr>
          </a:p>
        </p:txBody>
      </p:sp>
      <p:cxnSp>
        <p:nvCxnSpPr>
          <p:cNvPr id="7" name="Straight Arrow Connector 6"/>
          <p:cNvCxnSpPr/>
          <p:nvPr/>
        </p:nvCxnSpPr>
        <p:spPr>
          <a:xfrm flipV="1">
            <a:off x="2422525" y="5562600"/>
            <a:ext cx="92075" cy="3216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20</a:t>
            </a:fld>
            <a:endParaRPr lang="en-US" altLang="en-US" dirty="0"/>
          </a:p>
        </p:txBody>
      </p:sp>
      <p:sp>
        <p:nvSpPr>
          <p:cNvPr id="5" name="TextBox 4"/>
          <p:cNvSpPr txBox="1"/>
          <p:nvPr/>
        </p:nvSpPr>
        <p:spPr>
          <a:xfrm>
            <a:off x="4648200" y="1676400"/>
            <a:ext cx="4361872" cy="646331"/>
          </a:xfrm>
          <a:prstGeom prst="rect">
            <a:avLst/>
          </a:prstGeom>
          <a:noFill/>
        </p:spPr>
        <p:txBody>
          <a:bodyPr wrap="square" rtlCol="0">
            <a:spAutoFit/>
          </a:bodyPr>
          <a:lstStyle/>
          <a:p>
            <a:r>
              <a:rPr lang="en-US" dirty="0" smtClean="0"/>
              <a:t>Where are we in the EL Nino cycle? Near peak? Will it strengthen further?</a:t>
            </a:r>
            <a:endParaRPr lang="en-US" dirty="0" smtClean="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29200" y="4876800"/>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pic>
        <p:nvPicPr>
          <p:cNvPr id="8" name="Picture 7"/>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508000"/>
            <a:ext cx="3962400" cy="6045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279900" y="2819400"/>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ri.columbia.edu/wp-content/uploads/2019/04/fig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962400"/>
            <a:ext cx="41910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iri.columbia.edu/wp-content/uploads/2019/03/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 y="838199"/>
            <a:ext cx="4114801" cy="2743201"/>
          </a:xfrm>
          <a:prstGeom prst="rect">
            <a:avLst/>
          </a:prstGeom>
          <a:noFill/>
          <a:extLst>
            <a:ext uri="{909E8E84-426E-40DD-AFC4-6F175D3DCCD1}">
              <a14:hiddenFill xmlns:a14="http://schemas.microsoft.com/office/drawing/2010/main">
                <a:solidFill>
                  <a:srgbClr val="FFFFFF"/>
                </a:solidFill>
              </a14:hiddenFill>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21</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March </a:t>
            </a:r>
            <a:r>
              <a:rPr lang="en-US" altLang="en-US" sz="1800" dirty="0" smtClean="0">
                <a:latin typeface="Times New Roman" pitchFamily="18" charset="0"/>
              </a:rPr>
              <a:t>CPC/IRI </a:t>
            </a:r>
            <a:r>
              <a:rPr lang="en-US" altLang="en-US" sz="1800" dirty="0">
                <a:latin typeface="Times New Roman" pitchFamily="18" charset="0"/>
              </a:rPr>
              <a:t>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76200" y="3505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April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219200" y="33528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19200" y="16764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292" name="Picture 4" descr="https://iri.columbia.edu/wp-content/uploads/2019/02/figur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930" y="76200"/>
            <a:ext cx="4605670" cy="283981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762000" y="45720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00600" y="5782270"/>
            <a:ext cx="3657600" cy="923330"/>
          </a:xfrm>
          <a:prstGeom prst="rect">
            <a:avLst/>
          </a:prstGeom>
          <a:noFill/>
        </p:spPr>
        <p:txBody>
          <a:bodyPr wrap="square" rtlCol="0">
            <a:spAutoFit/>
          </a:bodyPr>
          <a:lstStyle/>
          <a:p>
            <a:r>
              <a:rPr lang="en-US" dirty="0" smtClean="0"/>
              <a:t>A renewed kick upward this past month in </a:t>
            </a:r>
            <a:r>
              <a:rPr lang="en-US" dirty="0" err="1" smtClean="0"/>
              <a:t>ElNino</a:t>
            </a:r>
            <a:r>
              <a:rPr lang="en-US" dirty="0" smtClean="0"/>
              <a:t> continuance probability through Spring.</a:t>
            </a:r>
            <a:endParaRPr lang="en-US" dirty="0"/>
          </a:p>
        </p:txBody>
      </p:sp>
      <p:pic>
        <p:nvPicPr>
          <p:cNvPr id="3076" name="Picture 4" descr="https://iri.columbia.edu/wp-content/uploads/2019/03/figure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5930" y="3048000"/>
            <a:ext cx="4605670" cy="28176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22</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10000" y="1730376"/>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Mar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133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Mar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br>
              <a:rPr lang="en-US" altLang="en-US" sz="2400" kern="0" dirty="0" smtClean="0"/>
            </a:br>
            <a:r>
              <a:rPr lang="en-US" altLang="en-US" sz="2400" kern="0" dirty="0" smtClean="0"/>
              <a:t>Monthly (Apr)/Seasonal (AMJ)  </a:t>
            </a:r>
          </a:p>
          <a:p>
            <a:pPr>
              <a:defRPr/>
            </a:pPr>
            <a:r>
              <a:rPr lang="en-US" altLang="en-US" sz="2400" kern="0" dirty="0" smtClean="0"/>
              <a:t>Precipitation outlook</a:t>
            </a:r>
          </a:p>
        </p:txBody>
      </p:sp>
      <p:sp>
        <p:nvSpPr>
          <p:cNvPr id="6" name="TextBox 5"/>
          <p:cNvSpPr txBox="1"/>
          <p:nvPr/>
        </p:nvSpPr>
        <p:spPr>
          <a:xfrm>
            <a:off x="56361" y="37454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876550" y="3657600"/>
            <a:ext cx="781050" cy="646331"/>
          </a:xfrm>
          <a:prstGeom prst="rect">
            <a:avLst/>
          </a:prstGeom>
          <a:noFill/>
        </p:spPr>
        <p:txBody>
          <a:bodyPr wrap="square" rtlCol="0">
            <a:spAutoFit/>
          </a:bodyPr>
          <a:lstStyle/>
          <a:p>
            <a:r>
              <a:rPr lang="en-US" sz="3600" dirty="0" smtClean="0">
                <a:sym typeface="Wingdings" panose="05000000000000000000" pitchFamily="2" charset="2"/>
              </a:rPr>
              <a:t></a:t>
            </a:r>
            <a:endParaRPr lang="en-US" sz="3600" dirty="0"/>
          </a:p>
        </p:txBody>
      </p:sp>
      <p:cxnSp>
        <p:nvCxnSpPr>
          <p:cNvPr id="3" name="Straight Arrow Connector 2"/>
          <p:cNvCxnSpPr/>
          <p:nvPr/>
        </p:nvCxnSpPr>
        <p:spPr>
          <a:xfrm flipH="1" flipV="1">
            <a:off x="3676650" y="2786576"/>
            <a:ext cx="100180" cy="1545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3733800" cy="366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21359"/>
            <a:ext cx="3962400" cy="387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91000"/>
            <a:ext cx="374828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23</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(Apr)/Seasonal (AMJ)  </a:t>
            </a:r>
          </a:p>
          <a:p>
            <a:pPr>
              <a:defRPr/>
            </a:pPr>
            <a:r>
              <a:rPr lang="en-US" altLang="en-US" sz="2400" kern="0" dirty="0" smtClean="0"/>
              <a:t>Temperature outlook</a:t>
            </a:r>
          </a:p>
        </p:txBody>
      </p:sp>
      <p:sp>
        <p:nvSpPr>
          <p:cNvPr id="23556" name="TextBox 1"/>
          <p:cNvSpPr txBox="1">
            <a:spLocks noChangeArrowheads="1"/>
          </p:cNvSpPr>
          <p:nvPr/>
        </p:nvSpPr>
        <p:spPr bwMode="auto">
          <a:xfrm>
            <a:off x="38481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Mar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343400" y="41542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Mar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593068"/>
            <a:ext cx="3148619" cy="369332"/>
          </a:xfrm>
          <a:prstGeom prst="rect">
            <a:avLst/>
          </a:prstGeom>
          <a:noFill/>
        </p:spPr>
        <p:txBody>
          <a:bodyPr wrap="none" rtlCol="0">
            <a:spAutoFit/>
          </a:bodyPr>
          <a:lstStyle/>
          <a:p>
            <a:r>
              <a:rPr lang="en-US" dirty="0" smtClean="0"/>
              <a:t>Observed so far this month!! </a:t>
            </a:r>
            <a:r>
              <a:rPr lang="en-US" b="1" dirty="0" smtClean="0">
                <a:solidFill>
                  <a:srgbClr val="FF0000"/>
                </a:solidFill>
                <a:sym typeface="Wingdings" panose="05000000000000000000" pitchFamily="2" charset="2"/>
              </a:rPr>
              <a:t> </a:t>
            </a:r>
            <a:endParaRPr lang="en-US" b="1" dirty="0">
              <a:solidFill>
                <a:srgbClr val="FF0000"/>
              </a:solidFill>
            </a:endParaRPr>
          </a:p>
        </p:txBody>
      </p:sp>
      <p:cxnSp>
        <p:nvCxnSpPr>
          <p:cNvPr id="13" name="Straight Arrow Connector 12"/>
          <p:cNvCxnSpPr/>
          <p:nvPr/>
        </p:nvCxnSpPr>
        <p:spPr>
          <a:xfrm flipV="1">
            <a:off x="3733800" y="2322731"/>
            <a:ext cx="457198" cy="1868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descr="https://www.cpc.ncep.noaa.gov/products/predictions/long_range/lead01/off0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816154"/>
            <a:ext cx="3800475" cy="37370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cpc.ncep.noaa.gov/products/predictions/long_range/lead14/off15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61044"/>
            <a:ext cx="3581401" cy="35216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927088"/>
            <a:ext cx="3657600" cy="285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May</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MJJ</a:t>
            </a:r>
          </a:p>
        </p:txBody>
      </p:sp>
      <p:sp>
        <p:nvSpPr>
          <p:cNvPr id="21509" name="TextBox 3"/>
          <p:cNvSpPr txBox="1">
            <a:spLocks noChangeArrowheads="1"/>
          </p:cNvSpPr>
          <p:nvPr/>
        </p:nvSpPr>
        <p:spPr bwMode="auto">
          <a:xfrm>
            <a:off x="2056901" y="6091857"/>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Forecast is based on  El Nino conditions!! El Nino is </a:t>
            </a:r>
            <a:r>
              <a:rPr lang="en-US" altLang="en-US" sz="1600" dirty="0" smtClean="0">
                <a:latin typeface="Times New Roman" pitchFamily="18" charset="0"/>
              </a:rPr>
              <a:t>expected to continue through </a:t>
            </a:r>
            <a:r>
              <a:rPr lang="en-US" altLang="en-US" sz="1600" dirty="0" smtClean="0">
                <a:latin typeface="Times New Roman" pitchFamily="18" charset="0"/>
              </a:rPr>
              <a:t>Spring.</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24</a:t>
            </a:fld>
            <a:endParaRPr lang="en-US" altLang="en-US" sz="1400" dirty="0" smtClean="0"/>
          </a:p>
        </p:txBody>
      </p:sp>
      <p:cxnSp>
        <p:nvCxnSpPr>
          <p:cNvPr id="3" name="Straight Arrow Connector 2"/>
          <p:cNvCxnSpPr>
            <a:stCxn id="21508" idx="2"/>
          </p:cNvCxnSpPr>
          <p:nvPr/>
        </p:nvCxnSpPr>
        <p:spPr>
          <a:xfrm>
            <a:off x="4475694" y="4407932"/>
            <a:ext cx="2839506" cy="316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38600" y="4572000"/>
            <a:ext cx="1143000" cy="1569660"/>
          </a:xfrm>
          <a:prstGeom prst="rect">
            <a:avLst/>
          </a:prstGeom>
          <a:noFill/>
        </p:spPr>
        <p:txBody>
          <a:bodyPr wrap="square" rtlCol="0">
            <a:spAutoFit/>
          </a:bodyPr>
          <a:lstStyle/>
          <a:p>
            <a:r>
              <a:rPr lang="en-US" sz="1600" dirty="0" smtClean="0"/>
              <a:t>If </a:t>
            </a:r>
            <a:r>
              <a:rPr lang="en-US" sz="1600" dirty="0" smtClean="0"/>
              <a:t>this verifies </a:t>
            </a:r>
            <a:r>
              <a:rPr lang="en-US" sz="1600" dirty="0" smtClean="0"/>
              <a:t>will very much help conditions here.</a:t>
            </a:r>
            <a:endParaRPr lang="en-US" sz="1600" dirty="0"/>
          </a:p>
        </p:txBody>
      </p:sp>
      <p:pic>
        <p:nvPicPr>
          <p:cNvPr id="6146"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835" y="68472"/>
            <a:ext cx="3908166" cy="301905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79958" cy="29972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2" y="3076967"/>
            <a:ext cx="3865886" cy="298639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834" y="3124568"/>
            <a:ext cx="3908165" cy="3019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Mar-Apr-May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17324" cy="610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li.xu\Documents\png\scp02972\spi3.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1175"/>
          <a:stretch/>
        </p:blipFill>
        <p:spPr bwMode="auto">
          <a:xfrm>
            <a:off x="0" y="0"/>
            <a:ext cx="25112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i.xu\Documents\png\scp01872\spi6.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2514600" y="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li.xu\Documents\png\scp02816\spi12.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1322"/>
          <a:stretch/>
        </p:blipFill>
        <p:spPr bwMode="auto">
          <a:xfrm>
            <a:off x="5105400" y="0"/>
            <a:ext cx="2503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26</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2554545"/>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spTree>
    <p:extLst>
      <p:ext uri="{BB962C8B-B14F-4D97-AF65-F5344CB8AC3E}">
        <p14:creationId xmlns:p14="http://schemas.microsoft.com/office/powerpoint/2010/main" val="2309259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27</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85800"/>
            <a:ext cx="5464874" cy="369332"/>
          </a:xfrm>
          <a:prstGeom prst="rect">
            <a:avLst/>
          </a:prstGeom>
          <a:noFill/>
        </p:spPr>
        <p:txBody>
          <a:bodyPr wrap="square" rtlCol="0">
            <a:spAutoFit/>
          </a:bodyPr>
          <a:lstStyle/>
          <a:p>
            <a:pPr algn="ctr"/>
            <a:r>
              <a:rPr lang="en-US" dirty="0" smtClean="0"/>
              <a:t>Predicted Monthly Soil Moisture Percentile</a:t>
            </a:r>
            <a:endParaRPr lang="en-US" dirty="0"/>
          </a:p>
        </p:txBody>
      </p:sp>
      <p:sp>
        <p:nvSpPr>
          <p:cNvPr id="18" name="TextBox 17"/>
          <p:cNvSpPr txBox="1"/>
          <p:nvPr/>
        </p:nvSpPr>
        <p:spPr>
          <a:xfrm>
            <a:off x="6096000" y="685800"/>
            <a:ext cx="2971800" cy="523220"/>
          </a:xfrm>
          <a:prstGeom prst="rect">
            <a:avLst/>
          </a:prstGeom>
          <a:noFill/>
        </p:spPr>
        <p:txBody>
          <a:bodyPr wrap="square" rtlCol="0">
            <a:spAutoFit/>
          </a:bodyPr>
          <a:lstStyle/>
          <a:p>
            <a:pPr algn="ctr"/>
            <a:r>
              <a:rPr lang="en-US" sz="1400" dirty="0" smtClean="0"/>
              <a:t>With Soil Moisture Percentile</a:t>
            </a:r>
          </a:p>
          <a:p>
            <a:pPr algn="ctr"/>
            <a:r>
              <a:rPr lang="en-US" sz="1400" dirty="0" smtClean="0"/>
              <a:t>Initial Conditions: </a:t>
            </a:r>
            <a:r>
              <a:rPr lang="en-US" sz="1400" dirty="0"/>
              <a:t>3</a:t>
            </a:r>
            <a:r>
              <a:rPr lang="en-US" sz="1400" dirty="0" smtClean="0"/>
              <a:t>/5/2019</a:t>
            </a:r>
            <a:endParaRPr lang="en-US" sz="1400" dirty="0"/>
          </a:p>
        </p:txBody>
      </p:sp>
      <p:sp>
        <p:nvSpPr>
          <p:cNvPr id="6" name="Rectangle 5"/>
          <p:cNvSpPr/>
          <p:nvPr/>
        </p:nvSpPr>
        <p:spPr>
          <a:xfrm>
            <a:off x="1676400" y="4191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5410200" y="6043136"/>
            <a:ext cx="30745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43000"/>
            <a:ext cx="3124200" cy="235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783131"/>
            <a:ext cx="2906362" cy="227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106762" y="3505200"/>
            <a:ext cx="2662908" cy="307777"/>
          </a:xfrm>
          <a:prstGeom prst="rect">
            <a:avLst/>
          </a:prstGeom>
        </p:spPr>
        <p:txBody>
          <a:bodyPr wrap="none">
            <a:spAutoFit/>
          </a:bodyPr>
          <a:lstStyle/>
          <a:p>
            <a:pPr algn="ctr"/>
            <a:r>
              <a:rPr lang="en-US" sz="1400" dirty="0" smtClean="0"/>
              <a:t>Latest Initial </a:t>
            </a:r>
            <a:r>
              <a:rPr lang="en-US" sz="1400" dirty="0"/>
              <a:t>Conditions: 4</a:t>
            </a:r>
            <a:r>
              <a:rPr lang="en-US" sz="1400" dirty="0" smtClean="0"/>
              <a:t>/2/2019</a:t>
            </a:r>
            <a:endParaRPr lang="en-US" sz="1400" dirty="0"/>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1009650"/>
            <a:ext cx="704850"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990600"/>
            <a:ext cx="4648200" cy="576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82000" y="4913293"/>
            <a:ext cx="762000" cy="954107"/>
          </a:xfrm>
          <a:prstGeom prst="rect">
            <a:avLst/>
          </a:prstGeom>
          <a:noFill/>
        </p:spPr>
        <p:txBody>
          <a:bodyPr wrap="square" rtlCol="0">
            <a:spAutoFit/>
          </a:bodyPr>
          <a:lstStyle/>
          <a:p>
            <a:r>
              <a:rPr lang="en-US" sz="1400" dirty="0" smtClean="0"/>
              <a:t>Before</a:t>
            </a:r>
          </a:p>
          <a:p>
            <a:r>
              <a:rPr lang="en-US" sz="1400" dirty="0" smtClean="0"/>
              <a:t>Recent Rains</a:t>
            </a:r>
          </a:p>
          <a:p>
            <a:r>
              <a:rPr lang="en-US" sz="1400" dirty="0" smtClean="0"/>
              <a:t>Here!!</a:t>
            </a:r>
            <a:endParaRPr lang="en-US" sz="1400" dirty="0"/>
          </a:p>
        </p:txBody>
      </p:sp>
      <p:cxnSp>
        <p:nvCxnSpPr>
          <p:cNvPr id="8" name="Curved Connector 7"/>
          <p:cNvCxnSpPr/>
          <p:nvPr/>
        </p:nvCxnSpPr>
        <p:spPr>
          <a:xfrm>
            <a:off x="8001000" y="5334000"/>
            <a:ext cx="483781" cy="381000"/>
          </a:xfrm>
          <a:prstGeom prst="curvedConnector3">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19400" y="4922585"/>
            <a:ext cx="838200" cy="553998"/>
          </a:xfrm>
          <a:prstGeom prst="rect">
            <a:avLst/>
          </a:prstGeom>
          <a:noFill/>
        </p:spPr>
        <p:txBody>
          <a:bodyPr wrap="square" rtlCol="0">
            <a:spAutoFit/>
          </a:bodyPr>
          <a:lstStyle/>
          <a:p>
            <a:r>
              <a:rPr lang="en-US" sz="1000" dirty="0" smtClean="0">
                <a:solidFill>
                  <a:srgbClr val="FF0000"/>
                </a:solidFill>
              </a:rPr>
              <a:t>Developing  dryness  here by June</a:t>
            </a:r>
            <a:endParaRPr lang="en-US" sz="1000" dirty="0">
              <a:solidFill>
                <a:srgbClr val="FF0000"/>
              </a:solidFill>
            </a:endParaRPr>
          </a:p>
        </p:txBody>
      </p:sp>
      <p:cxnSp>
        <p:nvCxnSpPr>
          <p:cNvPr id="21" name="Straight Arrow Connector 20"/>
          <p:cNvCxnSpPr/>
          <p:nvPr/>
        </p:nvCxnSpPr>
        <p:spPr>
          <a:xfrm flipH="1">
            <a:off x="1981200" y="5105400"/>
            <a:ext cx="903638" cy="2849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1"/>
          </p:cNvCxnSpPr>
          <p:nvPr/>
        </p:nvCxnSpPr>
        <p:spPr>
          <a:xfrm flipH="1">
            <a:off x="2362200" y="5199584"/>
            <a:ext cx="457200" cy="5154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8301318" cy="641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28</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419600" y="685800"/>
            <a:ext cx="35052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Recent 30 days mean SM percentile.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dryness </a:t>
            </a:r>
            <a:r>
              <a:rPr lang="en-US" sz="1600" dirty="0" smtClean="0"/>
              <a:t>in the southeast Gulf coast is evident</a:t>
            </a:r>
            <a:r>
              <a:rPr lang="en-US" sz="1600" dirty="0" smtClean="0"/>
              <a:t>. </a:t>
            </a:r>
            <a:r>
              <a:rPr lang="en-US" sz="1600" dirty="0" smtClean="0"/>
              <a:t>Quite a bit of variability  among models.</a:t>
            </a:r>
            <a:endParaRPr lang="en-US" sz="1600" dirty="0"/>
          </a:p>
        </p:txBody>
      </p:sp>
    </p:spTree>
    <p:extLst>
      <p:ext uri="{BB962C8B-B14F-4D97-AF65-F5344CB8AC3E}">
        <p14:creationId xmlns:p14="http://schemas.microsoft.com/office/powerpoint/2010/main" val="1345455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0" y="3270087"/>
            <a:ext cx="50482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262"/>
            <a:ext cx="4082197"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xmlns="" id="{CD8AD868-76B1-2145-B9F4-ECA14814B9C8}"/>
              </a:ext>
            </a:extLst>
          </p:cNvPr>
          <p:cNvGrpSpPr/>
          <p:nvPr/>
        </p:nvGrpSpPr>
        <p:grpSpPr>
          <a:xfrm>
            <a:off x="4152585" y="4343399"/>
            <a:ext cx="4972069" cy="2563357"/>
            <a:chOff x="4230411" y="1421437"/>
            <a:chExt cx="5402321" cy="2592338"/>
          </a:xfrm>
        </p:grpSpPr>
        <p:sp>
          <p:nvSpPr>
            <p:cNvPr id="5" name="TextBox 4">
              <a:extLst>
                <a:ext uri="{FF2B5EF4-FFF2-40B4-BE49-F238E27FC236}">
                  <a16:creationId xmlns:a16="http://schemas.microsoft.com/office/drawing/2014/main" xmlns="" id="{CFE2D9E5-33FE-3E4A-AFA5-C875E35D214A}"/>
                </a:ext>
              </a:extLst>
            </p:cNvPr>
            <p:cNvSpPr txBox="1"/>
            <p:nvPr/>
          </p:nvSpPr>
          <p:spPr>
            <a:xfrm>
              <a:off x="6219148" y="1421438"/>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IC </a:t>
              </a:r>
              <a:endParaRPr lang="en-US" sz="1600" dirty="0">
                <a:solidFill>
                  <a:prstClr val="black"/>
                </a:solidFill>
                <a:latin typeface="Calibri" panose="020F0502020204030204"/>
                <a:cs typeface="+mn-cs"/>
              </a:endParaRPr>
            </a:p>
          </p:txBody>
        </p:sp>
        <p:sp>
          <p:nvSpPr>
            <p:cNvPr id="6" name="TextBox 5">
              <a:extLst>
                <a:ext uri="{FF2B5EF4-FFF2-40B4-BE49-F238E27FC236}">
                  <a16:creationId xmlns:a16="http://schemas.microsoft.com/office/drawing/2014/main" xmlns="" id="{319E0F0E-2592-D34A-B18A-57A07F775E22}"/>
                </a:ext>
              </a:extLst>
            </p:cNvPr>
            <p:cNvSpPr txBox="1"/>
            <p:nvPr/>
          </p:nvSpPr>
          <p:spPr>
            <a:xfrm>
              <a:off x="8991599" y="1421437"/>
              <a:ext cx="641133" cy="342382"/>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4</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sp>
          <p:nvSpPr>
            <p:cNvPr id="7" name="TextBox 6">
              <a:extLst>
                <a:ext uri="{FF2B5EF4-FFF2-40B4-BE49-F238E27FC236}">
                  <a16:creationId xmlns:a16="http://schemas.microsoft.com/office/drawing/2014/main" xmlns="" id="{07498369-5733-544C-8D1E-E02736107FC3}"/>
                </a:ext>
              </a:extLst>
            </p:cNvPr>
            <p:cNvSpPr txBox="1"/>
            <p:nvPr/>
          </p:nvSpPr>
          <p:spPr>
            <a:xfrm>
              <a:off x="4230411" y="342900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8" name="TextBox 7">
              <a:extLst>
                <a:ext uri="{FF2B5EF4-FFF2-40B4-BE49-F238E27FC236}">
                  <a16:creationId xmlns:a16="http://schemas.microsoft.com/office/drawing/2014/main" xmlns="" id="{18620C73-BEBF-7344-A3EA-FFCEEE382E8A}"/>
                </a:ext>
              </a:extLst>
            </p:cNvPr>
            <p:cNvSpPr txBox="1"/>
            <p:nvPr/>
          </p:nvSpPr>
          <p:spPr>
            <a:xfrm>
              <a:off x="8991599" y="3433457"/>
              <a:ext cx="641133" cy="342382"/>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6</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grpSp>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a16="http://schemas.microsoft.com/office/drawing/2014/main" xmlns="" id="{18620C73-BEBF-7344-A3EA-FFCEEE382E8A}"/>
              </a:ext>
            </a:extLst>
          </p:cNvPr>
          <p:cNvSpPr txBox="1"/>
          <p:nvPr/>
        </p:nvSpPr>
        <p:spPr>
          <a:xfrm>
            <a:off x="5982935" y="6173747"/>
            <a:ext cx="59007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5</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sp>
        <p:nvSpPr>
          <p:cNvPr id="3" name="TextBox 2"/>
          <p:cNvSpPr txBox="1"/>
          <p:nvPr/>
        </p:nvSpPr>
        <p:spPr>
          <a:xfrm>
            <a:off x="3132431" y="1837376"/>
            <a:ext cx="906169" cy="307777"/>
          </a:xfrm>
          <a:prstGeom prst="rect">
            <a:avLst/>
          </a:prstGeom>
          <a:noFill/>
        </p:spPr>
        <p:txBody>
          <a:bodyPr wrap="square" rtlCol="0">
            <a:spAutoFit/>
          </a:bodyPr>
          <a:lstStyle/>
          <a:p>
            <a:r>
              <a:rPr lang="en-US" sz="1400" b="1" dirty="0" smtClean="0"/>
              <a:t>Apr 2019</a:t>
            </a:r>
            <a:endParaRPr lang="en-US" sz="1400" b="1" dirty="0"/>
          </a:p>
        </p:txBody>
      </p:sp>
      <p:sp>
        <p:nvSpPr>
          <p:cNvPr id="13" name="TextBox 12"/>
          <p:cNvSpPr txBox="1"/>
          <p:nvPr/>
        </p:nvSpPr>
        <p:spPr>
          <a:xfrm>
            <a:off x="3048001" y="3959423"/>
            <a:ext cx="982998" cy="307777"/>
          </a:xfrm>
          <a:prstGeom prst="rect">
            <a:avLst/>
          </a:prstGeom>
          <a:noFill/>
        </p:spPr>
        <p:txBody>
          <a:bodyPr wrap="square" rtlCol="0">
            <a:spAutoFit/>
          </a:bodyPr>
          <a:lstStyle/>
          <a:p>
            <a:r>
              <a:rPr lang="en-US" sz="1400" b="1" dirty="0" smtClean="0"/>
              <a:t>May 2019</a:t>
            </a:r>
            <a:endParaRPr lang="en-US" sz="1400" b="1" dirty="0"/>
          </a:p>
        </p:txBody>
      </p:sp>
      <p:sp>
        <p:nvSpPr>
          <p:cNvPr id="14" name="TextBox 13"/>
          <p:cNvSpPr txBox="1"/>
          <p:nvPr/>
        </p:nvSpPr>
        <p:spPr>
          <a:xfrm>
            <a:off x="3048001" y="5788223"/>
            <a:ext cx="990599" cy="307777"/>
          </a:xfrm>
          <a:prstGeom prst="rect">
            <a:avLst/>
          </a:prstGeom>
          <a:noFill/>
        </p:spPr>
        <p:txBody>
          <a:bodyPr wrap="square" rtlCol="0">
            <a:spAutoFit/>
          </a:bodyPr>
          <a:lstStyle/>
          <a:p>
            <a:r>
              <a:rPr lang="en-US" sz="1400" b="1" dirty="0" smtClean="0"/>
              <a:t>Jun 2019</a:t>
            </a:r>
            <a:endParaRPr lang="en-US" sz="1400" b="1" dirty="0"/>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152400"/>
            <a:ext cx="1610888" cy="369332"/>
          </a:xfrm>
          <a:prstGeom prst="rect">
            <a:avLst/>
          </a:prstGeom>
          <a:solidFill>
            <a:schemeClr val="bg1"/>
          </a:solidFill>
        </p:spPr>
        <p:txBody>
          <a:bodyPr wrap="square" rtlCol="0">
            <a:spAutoFit/>
          </a:bodyPr>
          <a:lstStyle/>
          <a:p>
            <a:r>
              <a:rPr lang="en-US" b="1" dirty="0" smtClean="0"/>
              <a:t> Precipitation</a:t>
            </a:r>
          </a:p>
        </p:txBody>
      </p:sp>
    </p:spTree>
    <p:extLst>
      <p:ext uri="{BB962C8B-B14F-4D97-AF65-F5344CB8AC3E}">
        <p14:creationId xmlns:p14="http://schemas.microsoft.com/office/powerpoint/2010/main" val="3069823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537028" y="9906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March 2019 -  June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3/21/19</a:t>
            </a:r>
            <a:endParaRPr lang="en-US" altLang="en-US" sz="1800" dirty="0">
              <a:latin typeface="Times New Roman" pitchFamily="18" charset="0"/>
            </a:endParaRPr>
          </a:p>
        </p:txBody>
      </p:sp>
      <p:sp>
        <p:nvSpPr>
          <p:cNvPr id="4101" name="TextBox 9"/>
          <p:cNvSpPr txBox="1">
            <a:spLocks noChangeArrowheads="1"/>
          </p:cNvSpPr>
          <p:nvPr/>
        </p:nvSpPr>
        <p:spPr bwMode="auto">
          <a:xfrm>
            <a:off x="6934775"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April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3</a:t>
            </a:r>
            <a:r>
              <a:rPr lang="en-US" altLang="en-US" sz="1800" dirty="0" smtClean="0">
                <a:latin typeface="Times New Roman" pitchFamily="18" charset="0"/>
              </a:rPr>
              <a:t>/31/19</a:t>
            </a:r>
            <a:endParaRPr lang="en-US" altLang="en-US" sz="1800" dirty="0">
              <a:latin typeface="Times New Roman" pitchFamily="18" charset="0"/>
            </a:endParaRPr>
          </a:p>
        </p:txBody>
      </p:sp>
      <p:sp>
        <p:nvSpPr>
          <p:cNvPr id="8" name="TextBox 7"/>
          <p:cNvSpPr txBox="1"/>
          <p:nvPr/>
        </p:nvSpPr>
        <p:spPr>
          <a:xfrm>
            <a:off x="4533900" y="381000"/>
            <a:ext cx="4527549" cy="369332"/>
          </a:xfrm>
          <a:prstGeom prst="rect">
            <a:avLst/>
          </a:prstGeom>
          <a:noFill/>
        </p:spPr>
        <p:txBody>
          <a:bodyPr wrap="square" rtlCol="0">
            <a:spAutoFit/>
          </a:bodyPr>
          <a:lstStyle/>
          <a:p>
            <a:r>
              <a:rPr lang="en-US" sz="1400" dirty="0" smtClean="0"/>
              <a:t>(New Seasonal Drought Outlook to be released in 2 days!)</a:t>
            </a:r>
            <a:r>
              <a:rPr lang="en-US" dirty="0" smtClean="0"/>
              <a:t> </a:t>
            </a:r>
            <a:endParaRPr lang="en-US" dirty="0"/>
          </a:p>
        </p:txBody>
      </p:sp>
      <p:sp>
        <p:nvSpPr>
          <p:cNvPr id="2" name="TextBox 1"/>
          <p:cNvSpPr txBox="1"/>
          <p:nvPr/>
        </p:nvSpPr>
        <p:spPr>
          <a:xfrm>
            <a:off x="685800" y="4495800"/>
            <a:ext cx="3733800" cy="1200329"/>
          </a:xfrm>
          <a:prstGeom prst="rect">
            <a:avLst/>
          </a:prstGeom>
          <a:noFill/>
        </p:spPr>
        <p:txBody>
          <a:bodyPr wrap="square" rtlCol="0">
            <a:spAutoFit/>
          </a:bodyPr>
          <a:lstStyle/>
          <a:p>
            <a:r>
              <a:rPr lang="en-US" dirty="0" smtClean="0"/>
              <a:t>General improvement in the drought conditions overall has been forecast by both Monthly and Seasonal Drought Outlooks. </a:t>
            </a:r>
            <a:endParaRPr lang="en-US" dirty="0"/>
          </a:p>
        </p:txBody>
      </p:sp>
      <p:cxnSp>
        <p:nvCxnSpPr>
          <p:cNvPr id="11" name="Straight Arrow Connector 10"/>
          <p:cNvCxnSpPr/>
          <p:nvPr/>
        </p:nvCxnSpPr>
        <p:spPr>
          <a:xfrm>
            <a:off x="685800" y="1905000"/>
            <a:ext cx="0" cy="296718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0"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859" y="3124200"/>
            <a:ext cx="4354590" cy="33649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0" y="565666"/>
            <a:ext cx="4327490" cy="334397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20782838" flipV="1">
            <a:off x="6710149" y="5111049"/>
            <a:ext cx="1112276" cy="3106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772400" y="4984462"/>
            <a:ext cx="196027" cy="369332"/>
          </a:xfrm>
          <a:prstGeom prst="rect">
            <a:avLst/>
          </a:prstGeom>
          <a:noFill/>
        </p:spPr>
        <p:txBody>
          <a:bodyPr wrap="square" rtlCol="0">
            <a:spAutoFit/>
          </a:bodyPr>
          <a:lstStyle/>
          <a:p>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915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i.xu\Documents\png\scp58808\GM_spi3-12_month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52" r="6805" b="5737"/>
          <a:stretch/>
        </p:blipFill>
        <p:spPr bwMode="auto">
          <a:xfrm>
            <a:off x="0" y="0"/>
            <a:ext cx="4267201" cy="365059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876800" y="152400"/>
            <a:ext cx="3810000" cy="609600"/>
          </a:xfrm>
        </p:spPr>
        <p:txBody>
          <a:bodyPr>
            <a:normAutofit fontScale="90000"/>
          </a:bodyPr>
          <a:lstStyle/>
          <a:p>
            <a:r>
              <a:rPr lang="en-US" sz="2400" dirty="0"/>
              <a:t>M</a:t>
            </a:r>
            <a:r>
              <a:rPr lang="en-US" sz="2400" dirty="0" smtClean="0"/>
              <a:t>onthly Drought Tendency in Probability</a:t>
            </a:r>
            <a:endParaRPr lang="en-US" sz="2400" dirty="0"/>
          </a:p>
        </p:txBody>
      </p:sp>
      <p:sp>
        <p:nvSpPr>
          <p:cNvPr id="2" name="TextBox 1"/>
          <p:cNvSpPr txBox="1"/>
          <p:nvPr/>
        </p:nvSpPr>
        <p:spPr>
          <a:xfrm>
            <a:off x="229017" y="5257800"/>
            <a:ext cx="3733801" cy="923330"/>
          </a:xfrm>
          <a:prstGeom prst="rect">
            <a:avLst/>
          </a:prstGeom>
          <a:noFill/>
        </p:spPr>
        <p:txBody>
          <a:bodyPr wrap="square" rtlCol="0">
            <a:spAutoFit/>
          </a:bodyPr>
          <a:lstStyle/>
          <a:p>
            <a:r>
              <a:rPr lang="en-US" dirty="0" smtClean="0"/>
              <a:t>Based on NMME models’ (dis)agreement in their </a:t>
            </a:r>
            <a:r>
              <a:rPr lang="en-US" dirty="0" smtClean="0"/>
              <a:t>precipitation  </a:t>
            </a:r>
            <a:r>
              <a:rPr lang="en-US" dirty="0" smtClean="0"/>
              <a:t>forecasts’ computed SPI!! </a:t>
            </a:r>
            <a:endParaRPr lang="en-US" dirty="0"/>
          </a:p>
        </p:txBody>
      </p:sp>
      <p:pic>
        <p:nvPicPr>
          <p:cNvPr id="6" name="Picture 5" descr="C:\Users\li.xu\Documents\png\scp28742\GM_spi3-12_month_4x3.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99" r="7776"/>
          <a:stretch/>
        </p:blipFill>
        <p:spPr bwMode="auto">
          <a:xfrm>
            <a:off x="4267201" y="2437924"/>
            <a:ext cx="4800600" cy="4420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3654623"/>
            <a:ext cx="3048000" cy="307777"/>
          </a:xfrm>
          <a:prstGeom prst="rect">
            <a:avLst/>
          </a:prstGeom>
          <a:noFill/>
        </p:spPr>
        <p:txBody>
          <a:bodyPr wrap="square" rtlCol="0">
            <a:spAutoFit/>
          </a:bodyPr>
          <a:lstStyle/>
          <a:p>
            <a:r>
              <a:rPr lang="en-US" sz="1400" dirty="0" smtClean="0"/>
              <a:t>made last month for this month(April) </a:t>
            </a:r>
            <a:endParaRPr lang="en-US" sz="1400" dirty="0"/>
          </a:p>
        </p:txBody>
      </p:sp>
      <p:sp>
        <p:nvSpPr>
          <p:cNvPr id="7" name="TextBox 6"/>
          <p:cNvSpPr txBox="1"/>
          <p:nvPr/>
        </p:nvSpPr>
        <p:spPr>
          <a:xfrm>
            <a:off x="5181600" y="2133600"/>
            <a:ext cx="3048000" cy="307777"/>
          </a:xfrm>
          <a:prstGeom prst="rect">
            <a:avLst/>
          </a:prstGeom>
          <a:noFill/>
        </p:spPr>
        <p:txBody>
          <a:bodyPr wrap="square" rtlCol="0">
            <a:spAutoFit/>
          </a:bodyPr>
          <a:lstStyle/>
          <a:p>
            <a:r>
              <a:rPr lang="en-US" sz="1400" dirty="0" smtClean="0"/>
              <a:t>made this month for next month(May) </a:t>
            </a:r>
            <a:endParaRPr lang="en-US" sz="1400" dirty="0"/>
          </a:p>
        </p:txBody>
      </p:sp>
    </p:spTree>
    <p:extLst>
      <p:ext uri="{BB962C8B-B14F-4D97-AF65-F5344CB8AC3E}">
        <p14:creationId xmlns:p14="http://schemas.microsoft.com/office/powerpoint/2010/main" val="830681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7" name="Title 1"/>
          <p:cNvSpPr txBox="1">
            <a:spLocks/>
          </p:cNvSpPr>
          <p:nvPr/>
        </p:nvSpPr>
        <p:spPr>
          <a:xfrm>
            <a:off x="457200" y="0"/>
            <a:ext cx="8229600" cy="312738"/>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smtClean="0"/>
              <a:t>Seasonal Drought Tendency in Probability</a:t>
            </a:r>
            <a:endParaRPr lang="en-US" sz="2000" kern="0" dirty="0"/>
          </a:p>
        </p:txBody>
      </p:sp>
      <p:sp>
        <p:nvSpPr>
          <p:cNvPr id="9" name="TextBox 8"/>
          <p:cNvSpPr txBox="1"/>
          <p:nvPr/>
        </p:nvSpPr>
        <p:spPr>
          <a:xfrm>
            <a:off x="533400" y="6444006"/>
            <a:ext cx="7772400" cy="369332"/>
          </a:xfrm>
          <a:prstGeom prst="rect">
            <a:avLst/>
          </a:prstGeom>
          <a:noFill/>
        </p:spPr>
        <p:txBody>
          <a:bodyPr wrap="square" rtlCol="0">
            <a:spAutoFit/>
          </a:bodyPr>
          <a:lstStyle/>
          <a:p>
            <a:r>
              <a:rPr lang="en-US" dirty="0" smtClean="0"/>
              <a:t>Based on NMME models’ (dis)agreement in their </a:t>
            </a:r>
            <a:r>
              <a:rPr lang="en-US" dirty="0" err="1" smtClean="0"/>
              <a:t>precip</a:t>
            </a:r>
            <a:r>
              <a:rPr lang="en-US" dirty="0" smtClean="0"/>
              <a:t> forecasts’ computed SPI!! </a:t>
            </a:r>
            <a:endParaRPr lang="en-US" dirty="0"/>
          </a:p>
        </p:txBody>
      </p:sp>
      <p:pic>
        <p:nvPicPr>
          <p:cNvPr id="10" name="Picture 9" descr="C:\Users\li.xu\Documents\png\scp03158\ENS_spi3-12_4x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575" y="381000"/>
            <a:ext cx="7846243" cy="606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457200"/>
            <a:ext cx="8915399" cy="63246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a:solidFill>
                  <a:srgbClr val="000000"/>
                </a:solidFill>
                <a:latin typeface="Trebuchet MS" panose="020B0603020202020204" pitchFamily="34" charset="0"/>
              </a:rPr>
              <a:t>Weak </a:t>
            </a:r>
            <a:r>
              <a:rPr lang="en-US" sz="1300" kern="1200" dirty="0">
                <a:latin typeface="Trebuchet MS" panose="020B0603020202020204" pitchFamily="34" charset="0"/>
                <a:ea typeface="Verdana" panose="020B0604030504040204" pitchFamily="34" charset="0"/>
                <a:cs typeface="Verdana" panose="020B0604030504040204" pitchFamily="34" charset="0"/>
              </a:rPr>
              <a:t>A weak El Nino is likely to continue through the Northern Hemisphere summer 2019 (65% chance) and possibly fall (50-55% chance</a:t>
            </a:r>
            <a:r>
              <a:rPr lang="en-US" sz="1300" kern="1200" dirty="0" smtClean="0">
                <a:latin typeface="Trebuchet MS" panose="020B0603020202020204" pitchFamily="34" charset="0"/>
                <a:ea typeface="Verdana" panose="020B0604030504040204" pitchFamily="34" charset="0"/>
                <a:cs typeface="Verdana" panose="020B0604030504040204" pitchFamily="34" charset="0"/>
              </a:rPr>
              <a:t>).</a:t>
            </a:r>
            <a:endParaRPr lang="en-US" sz="1300" dirty="0" smtClean="0">
              <a:solidFill>
                <a:srgbClr val="000000"/>
              </a:solidFill>
              <a:latin typeface="Trebuchet MS" panose="020B0603020202020204" pitchFamily="34" charset="0"/>
            </a:endParaRPr>
          </a:p>
          <a:p>
            <a:pPr marL="573088" indent="-573088" eaLnBrk="1" hangingPunct="1">
              <a:spcBef>
                <a:spcPct val="50000"/>
              </a:spcBef>
              <a:buNone/>
            </a:pPr>
            <a:r>
              <a:rPr lang="en-US" altLang="en-US" sz="1600" b="1" dirty="0" smtClean="0">
                <a:solidFill>
                  <a:srgbClr val="FF0000"/>
                </a:solidFill>
              </a:rPr>
              <a:t>Current </a:t>
            </a:r>
            <a:r>
              <a:rPr lang="en-US" altLang="en-US" sz="1600" b="1" dirty="0" smtClean="0">
                <a:solidFill>
                  <a:srgbClr val="FF0000"/>
                </a:solidFill>
              </a:rPr>
              <a:t>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According to the </a:t>
            </a:r>
            <a:r>
              <a:rPr lang="en-US" sz="1300" dirty="0" smtClean="0">
                <a:latin typeface="Trebuchet MS" panose="020B0603020202020204" pitchFamily="34" charset="0"/>
              </a:rPr>
              <a:t>two weekly Drought Monitors in April,  D0-D1 drought conditions have begun </a:t>
            </a:r>
            <a:r>
              <a:rPr lang="en-US" sz="1300" dirty="0">
                <a:latin typeface="Trebuchet MS" panose="020B0603020202020204" pitchFamily="34" charset="0"/>
              </a:rPr>
              <a:t>to develop along the Gulf Coast and in large parts of </a:t>
            </a:r>
            <a:r>
              <a:rPr lang="en-US" sz="1300" dirty="0" smtClean="0">
                <a:latin typeface="Trebuchet MS" panose="020B0603020202020204" pitchFamily="34" charset="0"/>
              </a:rPr>
              <a:t>Texas,  </a:t>
            </a:r>
            <a:r>
              <a:rPr lang="en-US" sz="1300" dirty="0" smtClean="0">
                <a:latin typeface="Trebuchet MS" panose="020B0603020202020204" pitchFamily="34" charset="0"/>
              </a:rPr>
              <a:t>consistent with 2-3 months rainfall </a:t>
            </a:r>
            <a:r>
              <a:rPr lang="en-US" sz="1300" dirty="0" smtClean="0">
                <a:latin typeface="Trebuchet MS" panose="020B0603020202020204" pitchFamily="34" charset="0"/>
              </a:rPr>
              <a:t>deficits </a:t>
            </a:r>
            <a:r>
              <a:rPr lang="en-US" sz="1300" dirty="0" smtClean="0">
                <a:latin typeface="Trebuchet MS" panose="020B0603020202020204" pitchFamily="34" charset="0"/>
              </a:rPr>
              <a:t>in the region. </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Slowly</a:t>
            </a:r>
            <a:r>
              <a:rPr lang="en-US" sz="1300" dirty="0">
                <a:latin typeface="Trebuchet MS" panose="020B0603020202020204" pitchFamily="34" charset="0"/>
              </a:rPr>
              <a:t>, but steadily the </a:t>
            </a:r>
            <a:r>
              <a:rPr lang="en-US" sz="1300" dirty="0" smtClean="0">
                <a:latin typeface="Trebuchet MS" panose="020B0603020202020204" pitchFamily="34" charset="0"/>
              </a:rPr>
              <a:t> </a:t>
            </a:r>
            <a:r>
              <a:rPr lang="en-US" sz="1300" dirty="0">
                <a:latin typeface="Trebuchet MS" panose="020B0603020202020204" pitchFamily="34" charset="0"/>
              </a:rPr>
              <a:t>recent winter rains </a:t>
            </a:r>
            <a:r>
              <a:rPr lang="en-US" sz="1300" dirty="0" smtClean="0">
                <a:latin typeface="Trebuchet MS" panose="020B0603020202020204" pitchFamily="34" charset="0"/>
              </a:rPr>
              <a:t>has made a big  dent thus leading to marked improvement and even elimination of drought in some areas over </a:t>
            </a:r>
            <a:r>
              <a:rPr lang="en-US" sz="1300" dirty="0">
                <a:latin typeface="Trebuchet MS" panose="020B0603020202020204" pitchFamily="34" charset="0"/>
              </a:rPr>
              <a:t>the </a:t>
            </a:r>
            <a:r>
              <a:rPr lang="en-US" sz="1300" dirty="0" smtClean="0">
                <a:latin typeface="Trebuchet MS" panose="020B0603020202020204" pitchFamily="34" charset="0"/>
              </a:rPr>
              <a:t>western states and parts of the Southwest. </a:t>
            </a:r>
          </a:p>
          <a:p>
            <a:pPr marL="573088" lvl="1" indent="-231775">
              <a:buFontTx/>
              <a:buChar char="-"/>
            </a:pPr>
            <a:r>
              <a:rPr lang="en-US" sz="1300" dirty="0" smtClean="0">
                <a:latin typeface="Trebuchet MS" panose="020B0603020202020204" pitchFamily="34" charset="0"/>
              </a:rPr>
              <a:t>Compared to previous couple of months, the state reservoirs are </a:t>
            </a:r>
            <a:r>
              <a:rPr lang="en-US" sz="1300" dirty="0" smtClean="0">
                <a:latin typeface="Trebuchet MS" panose="020B0603020202020204" pitchFamily="34" charset="0"/>
              </a:rPr>
              <a:t>more full,  </a:t>
            </a:r>
            <a:r>
              <a:rPr lang="en-US" sz="1300" dirty="0" smtClean="0">
                <a:latin typeface="Trebuchet MS" panose="020B0603020202020204" pitchFamily="34" charset="0"/>
              </a:rPr>
              <a:t>stream flow has now improved in California and near the four corner states area, but slightly worsened in the far northwest and over parts of Oregon and Washington states. Small pockets of weakness in streamflow are also emerging along/near the Gulf coast, consistent with below normal rainfall in the region over the past 3-4 months. </a:t>
            </a:r>
          </a:p>
          <a:p>
            <a:pPr marL="573088" lvl="1" indent="-231775">
              <a:buFontTx/>
              <a:buChar char="-"/>
            </a:pPr>
            <a:r>
              <a:rPr lang="en-US" sz="1300" dirty="0" smtClean="0">
                <a:latin typeface="Trebuchet MS" panose="020B0603020202020204" pitchFamily="34" charset="0"/>
              </a:rPr>
              <a:t>However, in the 12m-24m </a:t>
            </a:r>
            <a:r>
              <a:rPr lang="en-US" sz="1300" dirty="0">
                <a:latin typeface="Trebuchet MS" panose="020B0603020202020204" pitchFamily="34" charset="0"/>
              </a:rPr>
              <a:t>and </a:t>
            </a:r>
            <a:r>
              <a:rPr lang="en-US" sz="1300" dirty="0" smtClean="0">
                <a:latin typeface="Trebuchet MS" panose="020B0603020202020204" pitchFamily="34" charset="0"/>
              </a:rPr>
              <a:t>even longer </a:t>
            </a:r>
            <a:r>
              <a:rPr lang="en-US" sz="1300" dirty="0" smtClean="0">
                <a:latin typeface="Trebuchet MS" panose="020B0603020202020204" pitchFamily="34" charset="0"/>
              </a:rPr>
              <a:t>time </a:t>
            </a:r>
            <a:r>
              <a:rPr lang="en-US" sz="1300" dirty="0" smtClean="0">
                <a:latin typeface="Trebuchet MS" panose="020B0603020202020204" pitchFamily="34" charset="0"/>
              </a:rPr>
              <a:t>scales, </a:t>
            </a:r>
            <a:r>
              <a:rPr lang="en-US" sz="1300" dirty="0">
                <a:latin typeface="Trebuchet MS" panose="020B0603020202020204" pitchFamily="34" charset="0"/>
              </a:rPr>
              <a:t>rainfall deficits </a:t>
            </a:r>
            <a:r>
              <a:rPr lang="en-US" sz="1300" dirty="0" smtClean="0">
                <a:latin typeface="Trebuchet MS" panose="020B0603020202020204" pitchFamily="34" charset="0"/>
              </a:rPr>
              <a:t>still </a:t>
            </a:r>
            <a:r>
              <a:rPr lang="en-US" sz="1300" dirty="0" smtClean="0">
                <a:latin typeface="Trebuchet MS" panose="020B0603020202020204" pitchFamily="34" charset="0"/>
              </a:rPr>
              <a:t>remain </a:t>
            </a:r>
            <a:r>
              <a:rPr lang="en-US" sz="1300" dirty="0" smtClean="0">
                <a:latin typeface="Trebuchet MS" panose="020B0603020202020204" pitchFamily="34" charset="0"/>
              </a:rPr>
              <a:t>over large areas in the </a:t>
            </a:r>
            <a:r>
              <a:rPr lang="en-US" sz="1300" dirty="0" smtClean="0">
                <a:latin typeface="Trebuchet MS" panose="020B0603020202020204" pitchFamily="34" charset="0"/>
              </a:rPr>
              <a:t>southwest and west, which is not completely reflected in the drought monitor! </a:t>
            </a:r>
            <a:endParaRPr lang="en-US" sz="1300" dirty="0" smtClean="0">
              <a:latin typeface="Trebuchet MS" panose="020B0603020202020204" pitchFamily="34" charset="0"/>
            </a:endParaRPr>
          </a:p>
          <a:p>
            <a:pPr marL="52388" lvl="1" indent="0">
              <a:buNone/>
            </a:pPr>
            <a:r>
              <a:rPr lang="en-US" altLang="en-US" sz="1800" b="1" dirty="0" smtClean="0">
                <a:solidFill>
                  <a:srgbClr val="FF0000"/>
                </a:solidFill>
              </a:rPr>
              <a:t>Prediction</a:t>
            </a:r>
            <a:r>
              <a:rPr lang="en-US" altLang="en-US" sz="1800" b="1" dirty="0" smtClean="0">
                <a:solidFill>
                  <a:srgbClr val="FF0000"/>
                </a:solidFill>
              </a:rPr>
              <a:t>:</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The relative dry conditions in portions of Northern Plains at </a:t>
            </a:r>
            <a:r>
              <a:rPr lang="en-US" sz="1300" dirty="0" smtClean="0">
                <a:latin typeface="Trebuchet MS" panose="020B0603020202020204" pitchFamily="34" charset="0"/>
              </a:rPr>
              <a:t>this time is somewhat similar to the conditions that existed in 2017 prior to the drought that followed later. Hence rainfall as well as temperature forecasts on all time scales (from week/s to season)  have to be watched with great care, so a repeat of 2017 does not happen this year, given that the rainfall season(MJJ) in this region is coming up. At this point development of D0/D1 conditions is probably likely within the next month!  </a:t>
            </a:r>
          </a:p>
          <a:p>
            <a:pPr marL="627063" lvl="1" eaLnBrk="1" hangingPunct="1">
              <a:spcBef>
                <a:spcPts val="475"/>
              </a:spcBef>
              <a:buFontTx/>
              <a:buChar char="-"/>
              <a:defRPr/>
            </a:pPr>
            <a:r>
              <a:rPr lang="en-US" sz="1300" dirty="0" smtClean="0">
                <a:latin typeface="Trebuchet MS" panose="020B0603020202020204" pitchFamily="34" charset="0"/>
              </a:rPr>
              <a:t>The ongoing </a:t>
            </a:r>
            <a:r>
              <a:rPr lang="en-US" sz="1300" dirty="0" smtClean="0">
                <a:latin typeface="Trebuchet MS" panose="020B0603020202020204" pitchFamily="34" charset="0"/>
              </a:rPr>
              <a:t>weak El </a:t>
            </a:r>
            <a:r>
              <a:rPr lang="en-US" sz="1300" dirty="0" smtClean="0">
                <a:latin typeface="Trebuchet MS" panose="020B0603020202020204" pitchFamily="34" charset="0"/>
              </a:rPr>
              <a:t>Nino conditions </a:t>
            </a:r>
            <a:r>
              <a:rPr lang="en-US" sz="1300" dirty="0" smtClean="0">
                <a:latin typeface="Trebuchet MS" panose="020B0603020202020204" pitchFamily="34" charset="0"/>
              </a:rPr>
              <a:t>to continue in that form through the </a:t>
            </a:r>
            <a:r>
              <a:rPr lang="en-US" sz="1300" dirty="0" smtClean="0">
                <a:latin typeface="Trebuchet MS" panose="020B0603020202020204" pitchFamily="34" charset="0"/>
              </a:rPr>
              <a:t>Spring/Summer </a:t>
            </a:r>
            <a:r>
              <a:rPr lang="en-US" sz="1300" dirty="0" smtClean="0">
                <a:latin typeface="Trebuchet MS" panose="020B0603020202020204" pitchFamily="34" charset="0"/>
              </a:rPr>
              <a:t>season, </a:t>
            </a:r>
            <a:r>
              <a:rPr lang="en-US" sz="1300" dirty="0" smtClean="0">
                <a:latin typeface="Trebuchet MS" panose="020B0603020202020204" pitchFamily="34" charset="0"/>
              </a:rPr>
              <a:t>if </a:t>
            </a:r>
            <a:r>
              <a:rPr lang="en-US" sz="1300" dirty="0" smtClean="0">
                <a:latin typeface="Trebuchet MS" panose="020B0603020202020204" pitchFamily="34" charset="0"/>
              </a:rPr>
              <a:t>it has the </a:t>
            </a:r>
            <a:r>
              <a:rPr lang="en-US" sz="1300" dirty="0" smtClean="0">
                <a:latin typeface="Trebuchet MS" panose="020B0603020202020204" pitchFamily="34" charset="0"/>
              </a:rPr>
              <a:t>typical </a:t>
            </a:r>
            <a:r>
              <a:rPr lang="en-US" sz="1300" dirty="0" smtClean="0">
                <a:latin typeface="Trebuchet MS" panose="020B0603020202020204" pitchFamily="34" charset="0"/>
              </a:rPr>
              <a:t>canonical rainfall impacts </a:t>
            </a:r>
            <a:r>
              <a:rPr lang="en-US" sz="1300" dirty="0" smtClean="0">
                <a:latin typeface="Trebuchet MS" panose="020B0603020202020204" pitchFamily="34" charset="0"/>
              </a:rPr>
              <a:t>from southeastern Texas eastward (LA?) </a:t>
            </a:r>
            <a:r>
              <a:rPr lang="en-US" sz="1300" dirty="0" smtClean="0">
                <a:latin typeface="Trebuchet MS" panose="020B0603020202020204" pitchFamily="34" charset="0"/>
              </a:rPr>
              <a:t>will considerably ease and even remove the drought conditions here for the upcoming season (MJJ), but for the month of May, it may stay but improve! </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Overall, short term improvement is expected in the drought conditions over much of the western states especially OR and CA and in the four corner states of AZ/NM/UT/CO region, but the longer term drought is </a:t>
            </a:r>
            <a:r>
              <a:rPr lang="en-US" sz="1300" dirty="0" smtClean="0">
                <a:latin typeface="Trebuchet MS" panose="020B0603020202020204" pitchFamily="34" charset="0"/>
              </a:rPr>
              <a:t>likely </a:t>
            </a:r>
            <a:r>
              <a:rPr lang="en-US" sz="1300" dirty="0" smtClean="0">
                <a:latin typeface="Trebuchet MS" panose="020B0603020202020204" pitchFamily="34" charset="0"/>
              </a:rPr>
              <a:t>to </a:t>
            </a:r>
            <a:r>
              <a:rPr lang="en-US" sz="1300" dirty="0" smtClean="0">
                <a:latin typeface="Trebuchet MS" panose="020B0603020202020204" pitchFamily="34" charset="0"/>
              </a:rPr>
              <a:t>persist  but improve</a:t>
            </a:r>
            <a:r>
              <a:rPr lang="en-US" sz="1300" dirty="0" smtClean="0">
                <a:latin typeface="Trebuchet MS" panose="020B0603020202020204" pitchFamily="34" charset="0"/>
              </a:rPr>
              <a:t>.</a:t>
            </a:r>
          </a:p>
          <a:p>
            <a:pPr marL="341313" lvl="1" indent="0" eaLnBrk="1" hangingPunct="1">
              <a:spcBef>
                <a:spcPts val="475"/>
              </a:spcBef>
              <a:buNone/>
              <a:defRPr/>
            </a:pPr>
            <a:r>
              <a:rPr lang="en-US" sz="1300" dirty="0">
                <a:latin typeface="Trebuchet MS" panose="020B0603020202020204" pitchFamily="34" charset="0"/>
              </a:rPr>
              <a:t>	</a:t>
            </a:r>
            <a:r>
              <a:rPr lang="en-US" sz="1300" dirty="0" smtClean="0">
                <a:latin typeface="Trebuchet MS" panose="020B0603020202020204" pitchFamily="34" charset="0"/>
              </a:rPr>
              <a:t>			</a:t>
            </a:r>
            <a:r>
              <a:rPr lang="en-US" sz="1300" dirty="0" smtClean="0">
                <a:latin typeface="Trebuchet MS" panose="020B0603020202020204" pitchFamily="34" charset="0"/>
              </a:rPr>
              <a:t> **</a:t>
            </a:r>
            <a:r>
              <a:rPr lang="en-US" sz="1300" dirty="0" smtClean="0">
                <a:latin typeface="Trebuchet MS" panose="020B0603020202020204" pitchFamily="34" charset="0"/>
              </a:rPr>
              <a:t>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33</a:t>
            </a:fld>
            <a:endParaRPr lang="en-US" altLang="en-US" sz="1400" dirty="0" smtClean="0"/>
          </a:p>
        </p:txBody>
      </p:sp>
      <p:sp>
        <p:nvSpPr>
          <p:cNvPr id="24579" name="TextBox 2"/>
          <p:cNvSpPr txBox="1">
            <a:spLocks noChangeArrowheads="1"/>
          </p:cNvSpPr>
          <p:nvPr/>
        </p:nvSpPr>
        <p:spPr bwMode="auto">
          <a:xfrm>
            <a:off x="4804276"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9812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sp>
        <p:nvSpPr>
          <p:cNvPr id="2" name="Oval 1"/>
          <p:cNvSpPr/>
          <p:nvPr/>
        </p:nvSpPr>
        <p:spPr>
          <a:xfrm rot="918850">
            <a:off x="379982" y="453444"/>
            <a:ext cx="514032" cy="1249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ttps://www.wpc.ncep.noaa.gov/qpf/p168i.gif?1555385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 y="76200"/>
            <a:ext cx="4421185" cy="33129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13682"/>
            <a:ext cx="4495800" cy="4249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9882150">
            <a:off x="533590" y="1567605"/>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882150">
            <a:off x="522062" y="4297361"/>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muthuvel.chelliah\Desktop\Drought-Temporary\us.4panel.fordrought.briefing.recent.1wk,2wk,1,2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5038136">
            <a:off x="2169675" y="1687749"/>
            <a:ext cx="449673" cy="15127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5038136">
            <a:off x="2355362" y="4532413"/>
            <a:ext cx="435244" cy="15127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72400" y="1905000"/>
            <a:ext cx="1143000" cy="2800767"/>
          </a:xfrm>
          <a:prstGeom prst="rect">
            <a:avLst/>
          </a:prstGeom>
          <a:noFill/>
        </p:spPr>
        <p:txBody>
          <a:bodyPr wrap="square" rtlCol="0">
            <a:spAutoFit/>
          </a:bodyPr>
          <a:lstStyle/>
          <a:p>
            <a:r>
              <a:rPr lang="en-US" sz="1600" dirty="0" smtClean="0"/>
              <a:t>Developing dryness along the Gulf coast  and south central TX.</a:t>
            </a:r>
          </a:p>
          <a:p>
            <a:endParaRPr lang="en-US" sz="1600" dirty="0"/>
          </a:p>
          <a:p>
            <a:r>
              <a:rPr lang="en-US" sz="1600" dirty="0" smtClean="0"/>
              <a:t>Big deficits in western WA and OR.   </a:t>
            </a:r>
            <a:endParaRPr lang="en-US" sz="160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24000" y="48006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86518" y="914400"/>
            <a:ext cx="1447800" cy="369332"/>
          </a:xfrm>
          <a:prstGeom prst="rect">
            <a:avLst/>
          </a:prstGeom>
          <a:noFill/>
        </p:spPr>
        <p:txBody>
          <a:bodyPr wrap="square" rtlCol="0">
            <a:spAutoFit/>
          </a:bodyPr>
          <a:lstStyle/>
          <a:p>
            <a:r>
              <a:rPr lang="en-US" b="1" dirty="0" smtClean="0"/>
              <a:t>NOW !</a:t>
            </a:r>
            <a:endParaRPr lang="en-US" b="1" dirty="0"/>
          </a:p>
        </p:txBody>
      </p: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5038136">
            <a:off x="2169675" y="1687749"/>
            <a:ext cx="449673" cy="15127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Users\muthuvel.chelliah\Desktop\Drought-Temporary\us.4panel.fordrought.briefing.recent.3,4,5,6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a:stCxn id="4" idx="1"/>
          </p:cNvCxnSpPr>
          <p:nvPr/>
        </p:nvCxnSpPr>
        <p:spPr>
          <a:xfrm flipV="1">
            <a:off x="3276600" y="2466977"/>
            <a:ext cx="2514600" cy="41500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791200" y="2057400"/>
            <a:ext cx="685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Users\muthuvel.chelliah\Desktop\Drought-Temporary\us.4panel.fordrought.briefing.recent.3,4,5,6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11" name="Rectangle 10"/>
          <p:cNvSpPr/>
          <p:nvPr/>
        </p:nvSpPr>
        <p:spPr>
          <a:xfrm>
            <a:off x="5638800" y="48768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76600" y="6324600"/>
            <a:ext cx="5257800" cy="584775"/>
          </a:xfrm>
          <a:prstGeom prst="rect">
            <a:avLst/>
          </a:prstGeom>
          <a:noFill/>
        </p:spPr>
        <p:txBody>
          <a:bodyPr wrap="square" rtlCol="0">
            <a:spAutoFit/>
          </a:bodyPr>
          <a:lstStyle/>
          <a:p>
            <a:r>
              <a:rPr lang="en-US" sz="1600" u="sng" dirty="0" smtClean="0"/>
              <a:t>“Need </a:t>
            </a:r>
            <a:r>
              <a:rPr lang="en-US" sz="1600" u="sng" dirty="0" smtClean="0"/>
              <a:t>to keep an eye for possible developing drought here </a:t>
            </a:r>
            <a:r>
              <a:rPr lang="en-US" sz="1600" u="sng" dirty="0" smtClean="0"/>
              <a:t>and in </a:t>
            </a:r>
            <a:r>
              <a:rPr lang="en-US" sz="1600" u="sng" dirty="0" smtClean="0"/>
              <a:t>general along the Gulf coast</a:t>
            </a:r>
            <a:r>
              <a:rPr lang="en-US" sz="1600" u="sng" dirty="0" smtClean="0"/>
              <a:t>.”</a:t>
            </a:r>
            <a:endParaRPr lang="en-US" sz="1600" u="sng" dirty="0"/>
          </a:p>
        </p:txBody>
      </p:sp>
      <p:cxnSp>
        <p:nvCxnSpPr>
          <p:cNvPr id="8" name="Straight Arrow Connector 7"/>
          <p:cNvCxnSpPr>
            <a:stCxn id="4" idx="1"/>
          </p:cNvCxnSpPr>
          <p:nvPr/>
        </p:nvCxnSpPr>
        <p:spPr>
          <a:xfrm flipV="1">
            <a:off x="3276600" y="5210177"/>
            <a:ext cx="2819400" cy="14068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20680975">
            <a:off x="6172200" y="5029199"/>
            <a:ext cx="1066800" cy="242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6372225"/>
            <a:ext cx="2438400" cy="307777"/>
          </a:xfrm>
          <a:prstGeom prst="rect">
            <a:avLst/>
          </a:prstGeom>
          <a:noFill/>
        </p:spPr>
        <p:txBody>
          <a:bodyPr wrap="square" rtlCol="0">
            <a:spAutoFit/>
          </a:bodyPr>
          <a:lstStyle/>
          <a:p>
            <a:r>
              <a:rPr lang="en-US" sz="1400" dirty="0" smtClean="0"/>
              <a:t>I made this remark last month:</a:t>
            </a:r>
            <a:endParaRPr lang="en-US" sz="1400" dirty="0"/>
          </a:p>
        </p:txBody>
      </p:sp>
      <p:sp>
        <p:nvSpPr>
          <p:cNvPr id="13" name="TextBox 12"/>
          <p:cNvSpPr txBox="1"/>
          <p:nvPr/>
        </p:nvSpPr>
        <p:spPr>
          <a:xfrm>
            <a:off x="8153400" y="3048000"/>
            <a:ext cx="990600" cy="2677656"/>
          </a:xfrm>
          <a:prstGeom prst="rect">
            <a:avLst/>
          </a:prstGeom>
          <a:noFill/>
        </p:spPr>
        <p:txBody>
          <a:bodyPr wrap="square" rtlCol="0">
            <a:spAutoFit/>
          </a:bodyPr>
          <a:lstStyle/>
          <a:p>
            <a:r>
              <a:rPr lang="en-US" sz="1400" u="sng" dirty="0" smtClean="0">
                <a:solidFill>
                  <a:srgbClr val="FF0000"/>
                </a:solidFill>
              </a:rPr>
              <a:t>Caution:</a:t>
            </a:r>
          </a:p>
          <a:p>
            <a:r>
              <a:rPr lang="en-US" sz="1400" dirty="0" smtClean="0"/>
              <a:t>In 2017 Northern Plains Drought here started with similar deficits at about this time. </a:t>
            </a:r>
            <a:endParaRPr lang="en-US" sz="1400" dirty="0"/>
          </a:p>
        </p:txBody>
      </p:sp>
      <p:cxnSp>
        <p:nvCxnSpPr>
          <p:cNvPr id="15" name="Straight Arrow Connector 14"/>
          <p:cNvCxnSpPr/>
          <p:nvPr/>
        </p:nvCxnSpPr>
        <p:spPr>
          <a:xfrm flipH="1" flipV="1">
            <a:off x="5905500" y="1295400"/>
            <a:ext cx="2400300" cy="1752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905500" y="3048000"/>
            <a:ext cx="24003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953000" y="1981200"/>
            <a:ext cx="5334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953000" y="4800600"/>
            <a:ext cx="762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Users\muthuvel.chelliah\Desktop\Drought-Temporary\us.4panel.fordrought.briefing.recent.9,12,18,24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3962400"/>
            <a:ext cx="1447800" cy="2246769"/>
          </a:xfrm>
          <a:prstGeom prst="rect">
            <a:avLst/>
          </a:prstGeom>
          <a:noFill/>
        </p:spPr>
        <p:txBody>
          <a:bodyPr wrap="square" rtlCol="0">
            <a:spAutoFit/>
          </a:bodyPr>
          <a:lstStyle/>
          <a:p>
            <a:r>
              <a:rPr lang="en-US" sz="1400" dirty="0" smtClean="0"/>
              <a:t>Long term rainfall deficits </a:t>
            </a:r>
            <a:r>
              <a:rPr lang="en-US" sz="1400" dirty="0" smtClean="0"/>
              <a:t>&gt;</a:t>
            </a:r>
            <a:r>
              <a:rPr lang="en-US" sz="1400" dirty="0" smtClean="0"/>
              <a:t>1 year still exist in the </a:t>
            </a:r>
            <a:r>
              <a:rPr lang="en-US" sz="1400" dirty="0" smtClean="0"/>
              <a:t>southwest.</a:t>
            </a:r>
          </a:p>
          <a:p>
            <a:r>
              <a:rPr lang="en-US" sz="1400" dirty="0" smtClean="0"/>
              <a:t>Does this really matter or not? Since it does not matter much  to Drought Monitor!!</a:t>
            </a:r>
            <a:endParaRPr lang="en-US" sz="1400" u="sng" dirty="0" smtClean="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04800" y="1676400"/>
            <a:ext cx="1257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a:off x="5562600" y="1371600"/>
            <a:ext cx="2438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000" y="44958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828800" y="1371600"/>
            <a:ext cx="6096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24800" y="1066800"/>
            <a:ext cx="1219200" cy="1600438"/>
          </a:xfrm>
          <a:prstGeom prst="rect">
            <a:avLst/>
          </a:prstGeom>
          <a:noFill/>
        </p:spPr>
        <p:txBody>
          <a:bodyPr wrap="square" rtlCol="0">
            <a:spAutoFit/>
          </a:bodyPr>
          <a:lstStyle/>
          <a:p>
            <a:r>
              <a:rPr lang="en-US" sz="1400" dirty="0" smtClean="0"/>
              <a:t>Rainfall Data issues? Few observations, rugged terrain, interpolation problems!!  </a:t>
            </a:r>
            <a:endParaRPr lang="en-US" sz="1400"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muthuvel.chelliah\Desktop\Drought-Temporary\us.4panel.fordrought.briefing.recent.2,3,4,5yr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4001095"/>
          </a:xfrm>
          <a:prstGeom prst="rect">
            <a:avLst/>
          </a:prstGeom>
          <a:noFill/>
        </p:spPr>
        <p:txBody>
          <a:bodyPr wrap="square" rtlCol="0">
            <a:spAutoFit/>
          </a:bodyPr>
          <a:lstStyle/>
          <a:p>
            <a:r>
              <a:rPr lang="en-US" sz="1600" dirty="0" smtClean="0"/>
              <a:t>Still longer term rainfall deficit variability in play?  Especially in the southwest</a:t>
            </a:r>
            <a:r>
              <a:rPr lang="en-US" sz="1600" dirty="0" smtClean="0"/>
              <a:t>!</a:t>
            </a:r>
          </a:p>
          <a:p>
            <a:endParaRPr lang="en-US" sz="1600" dirty="0"/>
          </a:p>
          <a:p>
            <a:r>
              <a:rPr lang="en-US" sz="1600" dirty="0" smtClean="0"/>
              <a:t>Will these deficits ever go away, OR is these part of the new norm??</a:t>
            </a:r>
            <a:endParaRPr lang="en-US" sz="1600" dirty="0" smtClean="0"/>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3900" y="1676400"/>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49193</TotalTime>
  <Words>1611</Words>
  <Application>Microsoft Office PowerPoint</Application>
  <PresentationFormat>On-screen Show (4:3)</PresentationFormat>
  <Paragraphs>225</Paragraphs>
  <Slides>34</Slides>
  <Notes>3</Notes>
  <HiddenSlides>3</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Default Design</vt:lpstr>
      <vt:lpstr>Office Theme</vt:lpstr>
      <vt:lpstr>Drought  Outlook  Support Briefing (formerly Drought Outlook Discussion)      April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Mar-Apr-May Precipitation!!!  </vt:lpstr>
      <vt:lpstr>PowerPoint Presentation</vt:lpstr>
      <vt:lpstr>PowerPoint Presentation</vt:lpstr>
      <vt:lpstr>PowerPoint Presentation</vt:lpstr>
      <vt:lpstr>PowerPoint Presentation</vt:lpstr>
      <vt:lpstr>Monthly Drought Tendency in Probability</vt:lpstr>
      <vt:lpstr>PowerPoint Presentation</vt:lpstr>
      <vt:lpstr>Summary</vt:lpstr>
      <vt:lpstr>PowerPoint Presentation</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5132</cp:revision>
  <cp:lastPrinted>2014-07-10T13:24:01Z</cp:lastPrinted>
  <dcterms:created xsi:type="dcterms:W3CDTF">2008-10-04T17:35:30Z</dcterms:created>
  <dcterms:modified xsi:type="dcterms:W3CDTF">2019-04-16T03:56:35Z</dcterms:modified>
</cp:coreProperties>
</file>