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0"/>
  </p:notesMasterIdLst>
  <p:handoutMasterIdLst>
    <p:handoutMasterId r:id="rId41"/>
  </p:handoutMasterIdLst>
  <p:sldIdLst>
    <p:sldId id="808" r:id="rId2"/>
    <p:sldId id="824" r:id="rId3"/>
    <p:sldId id="911" r:id="rId4"/>
    <p:sldId id="939" r:id="rId5"/>
    <p:sldId id="896" r:id="rId6"/>
    <p:sldId id="938" r:id="rId7"/>
    <p:sldId id="850" r:id="rId8"/>
    <p:sldId id="868" r:id="rId9"/>
    <p:sldId id="867" r:id="rId10"/>
    <p:sldId id="893" r:id="rId11"/>
    <p:sldId id="833" r:id="rId12"/>
    <p:sldId id="891" r:id="rId13"/>
    <p:sldId id="900" r:id="rId14"/>
    <p:sldId id="936" r:id="rId15"/>
    <p:sldId id="937" r:id="rId16"/>
    <p:sldId id="946" r:id="rId17"/>
    <p:sldId id="889" r:id="rId18"/>
    <p:sldId id="757" r:id="rId19"/>
    <p:sldId id="922" r:id="rId20"/>
    <p:sldId id="928" r:id="rId21"/>
    <p:sldId id="796" r:id="rId22"/>
    <p:sldId id="795" r:id="rId23"/>
    <p:sldId id="890" r:id="rId24"/>
    <p:sldId id="790" r:id="rId25"/>
    <p:sldId id="877" r:id="rId26"/>
    <p:sldId id="878" r:id="rId27"/>
    <p:sldId id="804" r:id="rId28"/>
    <p:sldId id="943" r:id="rId29"/>
    <p:sldId id="944" r:id="rId30"/>
    <p:sldId id="942" r:id="rId31"/>
    <p:sldId id="947" r:id="rId32"/>
    <p:sldId id="728" r:id="rId33"/>
    <p:sldId id="935" r:id="rId34"/>
    <p:sldId id="926" r:id="rId35"/>
    <p:sldId id="915" r:id="rId36"/>
    <p:sldId id="945" r:id="rId37"/>
    <p:sldId id="883" r:id="rId38"/>
    <p:sldId id="918" r:id="rId39"/>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33CC"/>
    <a:srgbClr val="FF3300"/>
    <a:srgbClr val="FA5236"/>
    <a:srgbClr val="6600CC"/>
    <a:srgbClr val="A88000"/>
    <a:srgbClr val="9A7500"/>
    <a:srgbClr val="C89800"/>
    <a:srgbClr val="33CC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54" autoAdjust="0"/>
    <p:restoredTop sz="99289" autoAdjust="0"/>
  </p:normalViewPr>
  <p:slideViewPr>
    <p:cSldViewPr>
      <p:cViewPr>
        <p:scale>
          <a:sx n="107" d="100"/>
          <a:sy n="107" d="100"/>
        </p:scale>
        <p:origin x="-162" y="-198"/>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40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17</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22</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24</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36</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cpc.ncep.noaa.gov/products/Drought/briefing_prcp.shtml"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fsapps.nwcg.gov/" TargetMode="External"/><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gif"/><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51.gif"/><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gif"/><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gif"/><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gif"/><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27.xml.rels><?xml version="1.0" encoding="UTF-8" standalone="yes"?>
<Relationships xmlns="http://schemas.openxmlformats.org/package/2006/relationships"><Relationship Id="rId3" Type="http://schemas.openxmlformats.org/officeDocument/2006/relationships/image" Target="../media/image86.gif"/><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 Id="rId5" Type="http://schemas.openxmlformats.org/officeDocument/2006/relationships/image" Target="../media/image95.png"/><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jpg"/></Relationships>
</file>

<file path=ppt/slides/_rels/slide3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hyperlink" Target="http://drought.geo.msu.edu/research/forecast/smi.monthly.php" TargetMode="External"/><Relationship Id="rId7" Type="http://schemas.openxmlformats.org/officeDocument/2006/relationships/image" Target="../media/image105.pn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07.gi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8.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6858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a:t>
            </a:r>
            <a:r>
              <a:rPr lang="en-US" altLang="en-US" sz="4000" dirty="0" smtClean="0"/>
              <a:t>pril 2021 </a:t>
            </a:r>
            <a:r>
              <a:rPr lang="en-US" altLang="en-US" sz="4000" dirty="0"/>
              <a:t/>
            </a:r>
            <a:br>
              <a:rPr lang="en-US" altLang="en-US" sz="4000" dirty="0"/>
            </a:br>
            <a:endParaRPr lang="en-US" altLang="en-US" sz="4000" dirty="0"/>
          </a:p>
        </p:txBody>
      </p:sp>
      <p:sp>
        <p:nvSpPr>
          <p:cNvPr id="2051" name="Rectangle 3"/>
          <p:cNvSpPr>
            <a:spLocks noGrp="1" noChangeArrowheads="1"/>
          </p:cNvSpPr>
          <p:nvPr>
            <p:ph type="subTitle" idx="1"/>
          </p:nvPr>
        </p:nvSpPr>
        <p:spPr>
          <a:xfrm>
            <a:off x="381000" y="32004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584775"/>
          </a:xfrm>
          <a:prstGeom prst="rect">
            <a:avLst/>
          </a:prstGeom>
          <a:noFill/>
        </p:spPr>
        <p:txBody>
          <a:bodyPr wrap="square" rtlCol="0">
            <a:spAutoFit/>
          </a:bodyPr>
          <a:lstStyle/>
          <a:p>
            <a:r>
              <a:rPr lang="en-US" sz="1600" dirty="0" smtClean="0"/>
              <a:t>Total precipitation </a:t>
            </a:r>
            <a:r>
              <a:rPr lang="en-US" sz="1600" b="1" dirty="0" smtClean="0"/>
              <a:t>Percent </a:t>
            </a:r>
            <a:r>
              <a:rPr lang="en-US" sz="1600" dirty="0" smtClean="0"/>
              <a:t>during last 2 </a:t>
            </a:r>
            <a:r>
              <a:rPr lang="en-US" sz="1600" dirty="0" err="1" smtClean="0"/>
              <a:t>yrs</a:t>
            </a:r>
            <a:r>
              <a:rPr lang="en-US" sz="1600" dirty="0" smtClean="0"/>
              <a:t>, 3 </a:t>
            </a:r>
            <a:r>
              <a:rPr lang="en-US" sz="1600" dirty="0" err="1" smtClean="0"/>
              <a:t>yrs</a:t>
            </a:r>
            <a:r>
              <a:rPr lang="en-US" sz="1600" dirty="0" smtClean="0"/>
              <a:t>, 4 </a:t>
            </a:r>
            <a:r>
              <a:rPr lang="en-US" sz="1600" dirty="0" err="1" smtClean="0"/>
              <a:t>yrs</a:t>
            </a:r>
            <a:r>
              <a:rPr lang="en-US" sz="1600" dirty="0" smtClean="0"/>
              <a:t>, &amp; 5 yrs.</a:t>
            </a:r>
            <a:r>
              <a:rPr lang="en-US" sz="1600" b="1" u="sng" dirty="0"/>
              <a:t> .</a:t>
            </a:r>
            <a:r>
              <a:rPr lang="en-US" sz="1600" b="1" u="sng" dirty="0">
                <a:solidFill>
                  <a:srgbClr val="FF0000"/>
                </a:solidFill>
              </a:rPr>
              <a:t>–Only Deficit </a:t>
            </a:r>
            <a:r>
              <a:rPr lang="en-US" sz="1600" b="1" u="sng" dirty="0" smtClean="0">
                <a:solidFill>
                  <a:srgbClr val="FF0000"/>
                </a:solidFill>
              </a:rPr>
              <a:t>Areas shown!! </a:t>
            </a:r>
            <a:r>
              <a:rPr lang="en-US" sz="1600" b="1" u="sng" dirty="0">
                <a:solidFill>
                  <a:srgbClr val="FF0000"/>
                </a:solidFill>
              </a:rPr>
              <a:t>&lt;=90%</a:t>
            </a:r>
          </a:p>
          <a:p>
            <a:endParaRPr lang="en-US" sz="1600" dirty="0"/>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962400" y="4495800"/>
            <a:ext cx="1447800" cy="914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117975" y="1676400"/>
            <a:ext cx="121285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8825" y="1752600"/>
            <a:ext cx="838200" cy="7202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838200" y="4495800"/>
            <a:ext cx="758825" cy="8001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2"/>
              </a:rPr>
              <a:t>https://www.cpc.ncep.noaa.gov/products/Drought/briefing_prcp.shtml</a:t>
            </a:r>
            <a:r>
              <a:rPr lang="en-US" sz="1400" dirty="0">
                <a:solidFill>
                  <a:srgbClr val="6600CC"/>
                </a:solidFill>
              </a:rPr>
              <a:t> </a:t>
            </a:r>
          </a:p>
        </p:txBody>
      </p:sp>
      <p:sp>
        <p:nvSpPr>
          <p:cNvPr id="3" name="TextBox 2"/>
          <p:cNvSpPr txBox="1"/>
          <p:nvPr/>
        </p:nvSpPr>
        <p:spPr>
          <a:xfrm>
            <a:off x="7620000" y="2472894"/>
            <a:ext cx="1447800" cy="3754874"/>
          </a:xfrm>
          <a:prstGeom prst="rect">
            <a:avLst/>
          </a:prstGeom>
          <a:noFill/>
        </p:spPr>
        <p:txBody>
          <a:bodyPr wrap="square" rtlCol="0">
            <a:spAutoFit/>
          </a:bodyPr>
          <a:lstStyle/>
          <a:p>
            <a:r>
              <a:rPr lang="en-US" sz="1400" dirty="0" smtClean="0"/>
              <a:t>In these long time ranges (2-5 </a:t>
            </a:r>
            <a:r>
              <a:rPr lang="en-US" sz="1400" dirty="0" err="1" smtClean="0"/>
              <a:t>yrs</a:t>
            </a:r>
            <a:r>
              <a:rPr lang="en-US" sz="1400" dirty="0" smtClean="0"/>
              <a:t>), there is a general dearth/lack of precipitation in the southwest US. – where the current severe drought ravages!!. At the end of this current ongoing La Nina the long term situation will get even worse!! </a:t>
            </a:r>
            <a:endParaRPr lang="en-US" sz="1400" dirty="0"/>
          </a:p>
        </p:txBody>
      </p:sp>
      <p:pic>
        <p:nvPicPr>
          <p:cNvPr id="7170" name="Picture 2" descr="US 4 panel 2-5 year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7620000" cy="58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95275"/>
            <a:ext cx="85725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11</a:t>
            </a:fld>
            <a:endParaRPr lang="en-US" altLang="en-US" dirty="0"/>
          </a:p>
        </p:txBody>
      </p:sp>
      <p:sp>
        <p:nvSpPr>
          <p:cNvPr id="4" name="TextBox 3"/>
          <p:cNvSpPr txBox="1"/>
          <p:nvPr/>
        </p:nvSpPr>
        <p:spPr>
          <a:xfrm>
            <a:off x="2895600" y="-2977"/>
            <a:ext cx="2971800" cy="307777"/>
          </a:xfrm>
          <a:prstGeom prst="rect">
            <a:avLst/>
          </a:prstGeom>
          <a:noFill/>
        </p:spPr>
        <p:txBody>
          <a:bodyPr wrap="square" rtlCol="0">
            <a:spAutoFit/>
          </a:bodyPr>
          <a:lstStyle/>
          <a:p>
            <a:pPr algn="ctr"/>
            <a:r>
              <a:rPr lang="en-US" sz="1400" dirty="0"/>
              <a:t>Rainy (3-month)Season 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1336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667001" y="1899083"/>
            <a:ext cx="2743200" cy="1677554"/>
          </a:xfrm>
          <a:prstGeom prst="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848600" y="2971800"/>
            <a:ext cx="1295400" cy="3323987"/>
          </a:xfrm>
          <a:prstGeom prst="rect">
            <a:avLst/>
          </a:prstGeom>
        </p:spPr>
        <p:txBody>
          <a:bodyPr wrap="square">
            <a:spAutoFit/>
          </a:bodyPr>
          <a:lstStyle/>
          <a:p>
            <a:r>
              <a:rPr lang="en-US" sz="1400" dirty="0"/>
              <a:t>East  vs  West</a:t>
            </a:r>
            <a:r>
              <a:rPr lang="en-US" sz="1400" dirty="0" smtClean="0"/>
              <a:t>!</a:t>
            </a:r>
          </a:p>
          <a:p>
            <a:endParaRPr lang="en-US" sz="1400" dirty="0" smtClean="0"/>
          </a:p>
          <a:p>
            <a:r>
              <a:rPr lang="en-US" sz="1400" dirty="0" smtClean="0"/>
              <a:t>More darker colors in west/central =&gt; </a:t>
            </a:r>
            <a:r>
              <a:rPr lang="en-US" sz="1400" b="1" u="sng" dirty="0" smtClean="0">
                <a:solidFill>
                  <a:srgbClr val="A88000"/>
                </a:solidFill>
              </a:rPr>
              <a:t>narrow rainy season </a:t>
            </a:r>
            <a:r>
              <a:rPr lang="en-US" sz="1400" dirty="0" smtClean="0"/>
              <a:t>(months)</a:t>
            </a:r>
            <a:endParaRPr lang="en-US" sz="1400" dirty="0"/>
          </a:p>
          <a:p>
            <a:endParaRPr lang="en-US" sz="1400" dirty="0"/>
          </a:p>
          <a:p>
            <a:r>
              <a:rPr lang="en-US" sz="1400" dirty="0" smtClean="0"/>
              <a:t>Overall, more white space in the east =&gt; </a:t>
            </a:r>
            <a:r>
              <a:rPr lang="en-US" sz="1400" b="1" u="sng" dirty="0" smtClean="0">
                <a:solidFill>
                  <a:srgbClr val="33CC33"/>
                </a:solidFill>
              </a:rPr>
              <a:t>distributed rainfall season </a:t>
            </a:r>
            <a:r>
              <a:rPr lang="en-US" sz="1400" dirty="0" smtClean="0"/>
              <a:t>(except ~FL).</a:t>
            </a:r>
            <a:endParaRPr lang="en-US" sz="14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0" y="1"/>
            <a:ext cx="9153728" cy="6857999"/>
            <a:chOff x="0" y="1"/>
            <a:chExt cx="9153728"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2" y="1"/>
              <a:ext cx="2666998" cy="170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2" y="1666877"/>
              <a:ext cx="2666997"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86401" y="3429000"/>
              <a:ext cx="2666997"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284062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688631" y="1676400"/>
            <a:ext cx="2721570" cy="17347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88630" y="-19353"/>
            <a:ext cx="2721570" cy="168622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692894" y="3407373"/>
            <a:ext cx="2717308" cy="164975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153400" y="4038600"/>
            <a:ext cx="990600" cy="1754326"/>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a:t>
            </a:r>
            <a:r>
              <a:rPr lang="en-US" sz="1200" b="1" dirty="0" err="1" smtClean="0">
                <a:solidFill>
                  <a:srgbClr val="FF0000"/>
                </a:solidFill>
              </a:rPr>
              <a:t>climo</a:t>
            </a:r>
            <a:r>
              <a:rPr lang="en-US" sz="1200" b="1" dirty="0" smtClean="0">
                <a:solidFill>
                  <a:srgbClr val="FF0000"/>
                </a:solidFill>
              </a:rPr>
              <a:t>!! </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https://www.cpc.ncep.noaa.gov/products/precip/CWlink/ENSO/composites/lanina.mjj.preci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80875"/>
            <a:ext cx="4445862" cy="63771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www.cpc.ncep.noaa.gov/products/precip/CWlink/ENSO/composites/lanina.mjj.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863" y="480874"/>
            <a:ext cx="4698136" cy="63771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763001" y="6553200"/>
            <a:ext cx="380999" cy="238125"/>
          </a:xfrm>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a:t>
              </a:r>
              <a:r>
                <a:rPr lang="en-US" sz="2400" b="1" kern="1200" dirty="0" smtClean="0">
                  <a:solidFill>
                    <a:srgbClr val="FF0000"/>
                  </a:solidFill>
                  <a:effectLst/>
                  <a:latin typeface="Times New Roman"/>
                  <a:ea typeface="Times New Roman"/>
                  <a:cs typeface="Arial"/>
                </a:rPr>
                <a:t>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5" name="TextBox 14"/>
            <p:cNvSpPr txBox="1"/>
            <p:nvPr/>
          </p:nvSpPr>
          <p:spPr>
            <a:xfrm>
              <a:off x="3874363" y="480875"/>
              <a:ext cx="1143000" cy="523220"/>
            </a:xfrm>
            <a:prstGeom prst="rect">
              <a:avLst/>
            </a:prstGeom>
            <a:noFill/>
          </p:spPr>
          <p:txBody>
            <a:bodyPr wrap="square" rtlCol="0">
              <a:spAutoFit/>
            </a:bodyPr>
            <a:lstStyle/>
            <a:p>
              <a:r>
                <a:rPr lang="en-US" sz="2800" b="1" dirty="0" smtClean="0">
                  <a:solidFill>
                    <a:srgbClr val="FF0000"/>
                  </a:solidFill>
                </a:rPr>
                <a:t>MJJ</a:t>
              </a:r>
              <a:endParaRPr lang="en-US" sz="2800" b="1" dirty="0">
                <a:solidFill>
                  <a:srgbClr val="FF0000"/>
                </a:solidFill>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grpSp>
      <p:sp>
        <p:nvSpPr>
          <p:cNvPr id="5" name="Rectangle 4"/>
          <p:cNvSpPr/>
          <p:nvPr/>
        </p:nvSpPr>
        <p:spPr>
          <a:xfrm>
            <a:off x="76200" y="2971800"/>
            <a:ext cx="8991600" cy="1752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910242" y="3048000"/>
            <a:ext cx="966558" cy="1492716"/>
          </a:xfrm>
          <a:prstGeom prst="rect">
            <a:avLst/>
          </a:prstGeom>
          <a:noFill/>
        </p:spPr>
        <p:txBody>
          <a:bodyPr wrap="square" rtlCol="0">
            <a:spAutoFit/>
          </a:bodyPr>
          <a:lstStyle/>
          <a:p>
            <a:r>
              <a:rPr lang="en-US" sz="1300" b="1" dirty="0" smtClean="0">
                <a:solidFill>
                  <a:srgbClr val="FF3300"/>
                </a:solidFill>
              </a:rPr>
              <a:t>With expected ENSO-neutral conditions,  this row is relevant!!</a:t>
            </a:r>
            <a:endParaRPr lang="en-US" sz="1300" b="1" dirty="0">
              <a:solidFill>
                <a:srgbClr val="FF3300"/>
              </a:solidFill>
            </a:endParaRPr>
          </a:p>
        </p:txBody>
      </p:sp>
    </p:spTree>
    <p:extLst>
      <p:ext uri="{BB962C8B-B14F-4D97-AF65-F5344CB8AC3E}">
        <p14:creationId xmlns:p14="http://schemas.microsoft.com/office/powerpoint/2010/main" val="392121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2570202"/>
            <a:ext cx="5638800" cy="553998"/>
          </a:xfrm>
          <a:prstGeom prst="rect">
            <a:avLst/>
          </a:prstGeom>
          <a:noFill/>
        </p:spPr>
        <p:txBody>
          <a:bodyPr wrap="square" rtlCol="0">
            <a:spAutoFit/>
          </a:bodyPr>
          <a:lstStyle/>
          <a:p>
            <a:r>
              <a:rPr lang="en-US" sz="1500" b="1" dirty="0" smtClean="0">
                <a:solidFill>
                  <a:srgbClr val="00B050"/>
                </a:solidFill>
              </a:rPr>
              <a:t>Short-term situation has gotten slightly better in the west, but long term situation is, and will stay worse -- as we said last month!! </a:t>
            </a:r>
            <a:endParaRPr lang="en-US" sz="1500" b="1" dirty="0">
              <a:solidFill>
                <a:srgbClr val="00B050"/>
              </a:solidFill>
            </a:endParaRPr>
          </a:p>
        </p:txBody>
      </p:sp>
      <p:pic>
        <p:nvPicPr>
          <p:cNvPr id="14" name="Picture 2" descr="https://www.cpc.ncep.noaa.gov/products/Drought/Figures/index/spi_plot.gif"/>
          <p:cNvPicPr>
            <a:picLocks noChangeAspect="1" noChangeArrowheads="1"/>
          </p:cNvPicPr>
          <p:nvPr/>
        </p:nvPicPr>
        <p:blipFill rotWithShape="1">
          <a:blip r:embed="rId3">
            <a:extLst>
              <a:ext uri="{28A0092B-C50C-407E-A947-70E740481C1C}">
                <a14:useLocalDpi xmlns:a14="http://schemas.microsoft.com/office/drawing/2010/main" val="0"/>
              </a:ext>
            </a:extLst>
          </a:blip>
          <a:srcRect b="11555"/>
          <a:stretch/>
        </p:blipFill>
        <p:spPr bwMode="auto">
          <a:xfrm>
            <a:off x="61740" y="19050"/>
            <a:ext cx="5332255" cy="683895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
        <p:nvSpPr>
          <p:cNvPr id="9" name="Rectangle 8"/>
          <p:cNvSpPr/>
          <p:nvPr/>
        </p:nvSpPr>
        <p:spPr>
          <a:xfrm>
            <a:off x="76200" y="3657600"/>
            <a:ext cx="10668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70363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791200" cy="6824709"/>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a:t>
            </a:r>
            <a:endParaRPr lang="en-US" sz="1600" b="1" u="sng" dirty="0">
              <a:solidFill>
                <a:srgbClr val="FF0000"/>
              </a:solidFill>
            </a:endParaRPr>
          </a:p>
        </p:txBody>
      </p:sp>
      <p:sp>
        <p:nvSpPr>
          <p:cNvPr id="8" name="TextBox 7"/>
          <p:cNvSpPr txBox="1"/>
          <p:nvPr/>
        </p:nvSpPr>
        <p:spPr>
          <a:xfrm>
            <a:off x="7391399" y="3300968"/>
            <a:ext cx="1508315" cy="369332"/>
          </a:xfrm>
          <a:prstGeom prst="rect">
            <a:avLst/>
          </a:prstGeom>
          <a:noFill/>
        </p:spPr>
        <p:txBody>
          <a:bodyPr wrap="square" rtlCol="0">
            <a:spAutoFit/>
          </a:bodyPr>
          <a:lstStyle/>
          <a:p>
            <a:r>
              <a:rPr lang="en-US" b="1" dirty="0">
                <a:solidFill>
                  <a:srgbClr val="FF0000"/>
                </a:solidFill>
              </a:rPr>
              <a:t>----- NOW</a:t>
            </a: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13" name="Rectangle 12"/>
          <p:cNvSpPr/>
          <p:nvPr/>
        </p:nvSpPr>
        <p:spPr>
          <a:xfrm>
            <a:off x="838200" y="1219200"/>
            <a:ext cx="7620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533400"/>
            <a:ext cx="2895600" cy="3962400"/>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514600" y="1600200"/>
            <a:ext cx="381000" cy="584775"/>
          </a:xfrm>
          <a:prstGeom prst="rect">
            <a:avLst/>
          </a:prstGeom>
          <a:noFill/>
        </p:spPr>
        <p:txBody>
          <a:bodyPr wrap="square" rtlCol="0">
            <a:spAutoFit/>
          </a:bodyPr>
          <a:lstStyle/>
          <a:p>
            <a:r>
              <a:rPr lang="en-US" sz="3200" dirty="0" smtClean="0">
                <a:solidFill>
                  <a:srgbClr val="FA5236"/>
                </a:solidFill>
              </a:rPr>
              <a:t>S</a:t>
            </a:r>
            <a:endParaRPr lang="en-US" sz="3200" dirty="0">
              <a:solidFill>
                <a:srgbClr val="FA5236"/>
              </a:solidFill>
            </a:endParaRPr>
          </a:p>
        </p:txBody>
      </p:sp>
      <p:sp>
        <p:nvSpPr>
          <p:cNvPr id="16" name="TextBox 15"/>
          <p:cNvSpPr txBox="1"/>
          <p:nvPr/>
        </p:nvSpPr>
        <p:spPr>
          <a:xfrm>
            <a:off x="2514600" y="3606225"/>
            <a:ext cx="381000" cy="584775"/>
          </a:xfrm>
          <a:prstGeom prst="rect">
            <a:avLst/>
          </a:prstGeom>
          <a:noFill/>
        </p:spPr>
        <p:txBody>
          <a:bodyPr wrap="square" rtlCol="0">
            <a:spAutoFit/>
          </a:bodyPr>
          <a:lstStyle/>
          <a:p>
            <a:r>
              <a:rPr lang="en-US" sz="3200" dirty="0" smtClean="0">
                <a:solidFill>
                  <a:srgbClr val="FA5236"/>
                </a:solidFill>
              </a:rPr>
              <a:t>L</a:t>
            </a:r>
            <a:endParaRPr lang="en-US" sz="3200" dirty="0">
              <a:solidFill>
                <a:srgbClr val="FA5236"/>
              </a:solidFill>
            </a:endParaRPr>
          </a:p>
        </p:txBody>
      </p: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www.cpc.ncep.noaa.gov/products/tanal/30day/mean/202103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876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257800" y="127263"/>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6" name="TextBox 5"/>
          <p:cNvSpPr txBox="1"/>
          <p:nvPr/>
        </p:nvSpPr>
        <p:spPr>
          <a:xfrm>
            <a:off x="5029200" y="1720334"/>
            <a:ext cx="3886200" cy="923330"/>
          </a:xfrm>
          <a:prstGeom prst="rect">
            <a:avLst/>
          </a:prstGeom>
          <a:noFill/>
        </p:spPr>
        <p:txBody>
          <a:bodyPr wrap="square" rtlCol="0">
            <a:spAutoFit/>
          </a:bodyPr>
          <a:lstStyle/>
          <a:p>
            <a:r>
              <a:rPr lang="en-US" dirty="0" smtClean="0"/>
              <a:t>Such </a:t>
            </a:r>
            <a:r>
              <a:rPr lang="en-US" b="1" dirty="0" smtClean="0">
                <a:solidFill>
                  <a:srgbClr val="0033CC"/>
                </a:solidFill>
              </a:rPr>
              <a:t>swings</a:t>
            </a:r>
            <a:r>
              <a:rPr lang="en-US" dirty="0" smtClean="0"/>
              <a:t> in </a:t>
            </a:r>
            <a:r>
              <a:rPr lang="en-US" dirty="0" smtClean="0">
                <a:solidFill>
                  <a:srgbClr val="FF0000"/>
                </a:solidFill>
              </a:rPr>
              <a:t>winter </a:t>
            </a:r>
            <a:r>
              <a:rPr lang="en-US" dirty="0" smtClean="0"/>
              <a:t>Temperatures </a:t>
            </a:r>
          </a:p>
          <a:p>
            <a:r>
              <a:rPr lang="en-US" u="sng" dirty="0" smtClean="0"/>
              <a:t>Even in the midst of La Nina!!</a:t>
            </a:r>
          </a:p>
          <a:p>
            <a:r>
              <a:rPr lang="en-US" u="sng" dirty="0" smtClean="0"/>
              <a:t>From  Jan –&gt; Feb -&gt; Mar</a:t>
            </a:r>
            <a:endParaRPr lang="en-US" u="sng" dirty="0"/>
          </a:p>
        </p:txBody>
      </p:sp>
      <p:sp>
        <p:nvSpPr>
          <p:cNvPr id="16" name="TextBox 15"/>
          <p:cNvSpPr txBox="1"/>
          <p:nvPr/>
        </p:nvSpPr>
        <p:spPr>
          <a:xfrm>
            <a:off x="7162800" y="2983468"/>
            <a:ext cx="1981200" cy="369332"/>
          </a:xfrm>
          <a:prstGeom prst="rect">
            <a:avLst/>
          </a:prstGeom>
          <a:noFill/>
        </p:spPr>
        <p:txBody>
          <a:bodyPr wrap="square" rtlCol="0">
            <a:spAutoFit/>
          </a:bodyPr>
          <a:lstStyle/>
          <a:p>
            <a:r>
              <a:rPr lang="en-US" dirty="0" smtClean="0"/>
              <a:t>So far this month !!</a:t>
            </a:r>
            <a:endParaRPr lang="en-US" dirty="0"/>
          </a:p>
        </p:txBody>
      </p:sp>
      <p:sp>
        <p:nvSpPr>
          <p:cNvPr id="7" name="TextBox 6"/>
          <p:cNvSpPr txBox="1"/>
          <p:nvPr/>
        </p:nvSpPr>
        <p:spPr>
          <a:xfrm>
            <a:off x="3352800" y="5638800"/>
            <a:ext cx="1143000" cy="738664"/>
          </a:xfrm>
          <a:prstGeom prst="rect">
            <a:avLst/>
          </a:prstGeom>
          <a:noFill/>
        </p:spPr>
        <p:txBody>
          <a:bodyPr wrap="square" rtlCol="0">
            <a:spAutoFit/>
          </a:bodyPr>
          <a:lstStyle/>
          <a:p>
            <a:r>
              <a:rPr lang="en-US" sz="1400" b="1" dirty="0" smtClean="0">
                <a:solidFill>
                  <a:srgbClr val="0033CC"/>
                </a:solidFill>
              </a:rPr>
              <a:t>Remember, the TX freeze!!</a:t>
            </a:r>
            <a:endParaRPr lang="en-US" sz="1400" b="1" dirty="0">
              <a:solidFill>
                <a:srgbClr val="0033CC"/>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1" y="3348514"/>
            <a:ext cx="4081462" cy="3173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9788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684"/>
          <a:stretch/>
        </p:blipFill>
        <p:spPr bwMode="auto">
          <a:xfrm>
            <a:off x="19974" y="28281"/>
            <a:ext cx="4443761" cy="5991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9411" y="4724400"/>
            <a:ext cx="2384025" cy="1824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4907" y="45868"/>
            <a:ext cx="1476375" cy="301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63736" y="14796"/>
            <a:ext cx="2318064" cy="294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13865" y="14796"/>
            <a:ext cx="2316555" cy="294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932659" y="378023"/>
            <a:ext cx="1941557" cy="307777"/>
          </a:xfrm>
          <a:prstGeom prst="rect">
            <a:avLst/>
          </a:prstGeom>
        </p:spPr>
        <p:txBody>
          <a:bodyPr wrap="none">
            <a:spAutoFit/>
          </a:bodyPr>
          <a:lstStyle/>
          <a:p>
            <a:r>
              <a:rPr lang="en-US" sz="1400" dirty="0">
                <a:hlinkClick r:id="rId8"/>
              </a:rPr>
              <a:t>https://fsapps.nwcg.gov/</a:t>
            </a:r>
            <a:endParaRPr lang="en-US" sz="1400" dirty="0"/>
          </a:p>
        </p:txBody>
      </p:sp>
      <p:sp>
        <p:nvSpPr>
          <p:cNvPr id="16" name="Slide Number Placeholder 3"/>
          <p:cNvSpPr>
            <a:spLocks noGrp="1"/>
          </p:cNvSpPr>
          <p:nvPr>
            <p:ph type="sldNum" sz="quarter" idx="12"/>
          </p:nvPr>
        </p:nvSpPr>
        <p:spPr>
          <a:xfrm>
            <a:off x="88392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15" name="TextBox 14"/>
          <p:cNvSpPr txBox="1"/>
          <p:nvPr/>
        </p:nvSpPr>
        <p:spPr>
          <a:xfrm>
            <a:off x="7256859" y="5107619"/>
            <a:ext cx="507833" cy="369332"/>
          </a:xfrm>
          <a:prstGeom prst="rect">
            <a:avLst/>
          </a:prstGeom>
          <a:noFill/>
        </p:spPr>
        <p:txBody>
          <a:bodyPr wrap="square" rtlCol="0">
            <a:spAutoFit/>
          </a:bodyPr>
          <a:lstStyle/>
          <a:p>
            <a:r>
              <a:rPr lang="en-US" dirty="0"/>
              <a:t>TX</a:t>
            </a:r>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4648200" y="4724400"/>
            <a:ext cx="507833" cy="369332"/>
          </a:xfrm>
          <a:prstGeom prst="rect">
            <a:avLst/>
          </a:prstGeom>
          <a:noFill/>
        </p:spPr>
        <p:txBody>
          <a:bodyPr wrap="square" rtlCol="0">
            <a:spAutoFit/>
          </a:bodyPr>
          <a:lstStyle/>
          <a:p>
            <a:r>
              <a:rPr lang="en-US" dirty="0" smtClean="0"/>
              <a:t>CO</a:t>
            </a:r>
            <a:endParaRPr lang="en-US" dirty="0"/>
          </a:p>
        </p:txBody>
      </p:sp>
      <p:cxnSp>
        <p:nvCxnSpPr>
          <p:cNvPr id="9" name="Straight Arrow Connector 8"/>
          <p:cNvCxnSpPr/>
          <p:nvPr/>
        </p:nvCxnSpPr>
        <p:spPr>
          <a:xfrm>
            <a:off x="6824547" y="2911214"/>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983380" y="134779"/>
            <a:ext cx="1236820" cy="276999"/>
          </a:xfrm>
          <a:prstGeom prst="rect">
            <a:avLst/>
          </a:prstGeom>
          <a:noFill/>
        </p:spPr>
        <p:txBody>
          <a:bodyPr wrap="square" rtlCol="0">
            <a:spAutoFit/>
          </a:bodyPr>
          <a:lstStyle/>
          <a:p>
            <a:r>
              <a:rPr lang="en-US" sz="1200" b="1" dirty="0">
                <a:solidFill>
                  <a:srgbClr val="FF0000"/>
                </a:solidFill>
              </a:rPr>
              <a:t>1</a:t>
            </a:r>
            <a:r>
              <a:rPr lang="en-US" sz="1200" b="1" dirty="0" smtClean="0">
                <a:solidFill>
                  <a:srgbClr val="FF0000"/>
                </a:solidFill>
              </a:rPr>
              <a:t> MONTH ago</a:t>
            </a:r>
            <a:endParaRPr lang="en-US" sz="1200" b="1" dirty="0">
              <a:solidFill>
                <a:srgbClr val="FF0000"/>
              </a:solidFill>
            </a:endParaRPr>
          </a:p>
        </p:txBody>
      </p:sp>
      <p:sp>
        <p:nvSpPr>
          <p:cNvPr id="11" name="TextBox 10"/>
          <p:cNvSpPr txBox="1"/>
          <p:nvPr/>
        </p:nvSpPr>
        <p:spPr>
          <a:xfrm>
            <a:off x="2510612" y="4909066"/>
            <a:ext cx="2078115" cy="584775"/>
          </a:xfrm>
          <a:prstGeom prst="rect">
            <a:avLst/>
          </a:prstGeom>
          <a:noFill/>
        </p:spPr>
        <p:txBody>
          <a:bodyPr wrap="square" rtlCol="0">
            <a:spAutoFit/>
          </a:bodyPr>
          <a:lstStyle/>
          <a:p>
            <a:r>
              <a:rPr lang="en-US" sz="1600" dirty="0" smtClean="0">
                <a:solidFill>
                  <a:srgbClr val="FF0000"/>
                </a:solidFill>
              </a:rPr>
              <a:t>Many CA  reservoirs are at low levels”!! </a:t>
            </a:r>
            <a:endParaRPr lang="en-US" sz="1600" dirty="0">
              <a:solidFill>
                <a:srgbClr val="FF0000"/>
              </a:solidFill>
            </a:endParaRPr>
          </a:p>
        </p:txBody>
      </p:sp>
      <p:sp>
        <p:nvSpPr>
          <p:cNvPr id="9217" name="TextBox 9216"/>
          <p:cNvSpPr txBox="1"/>
          <p:nvPr/>
        </p:nvSpPr>
        <p:spPr>
          <a:xfrm>
            <a:off x="6324600" y="5923746"/>
            <a:ext cx="677405" cy="477054"/>
          </a:xfrm>
          <a:prstGeom prst="rect">
            <a:avLst/>
          </a:prstGeom>
          <a:noFill/>
        </p:spPr>
        <p:txBody>
          <a:bodyPr wrap="square" rtlCol="0">
            <a:spAutoFit/>
          </a:bodyPr>
          <a:lstStyle/>
          <a:p>
            <a:r>
              <a:rPr lang="en-US" sz="1600" b="1" dirty="0" smtClean="0"/>
              <a:t>86 %</a:t>
            </a:r>
          </a:p>
          <a:p>
            <a:r>
              <a:rPr lang="en-US" sz="900" b="1" dirty="0"/>
              <a:t>o</a:t>
            </a:r>
            <a:r>
              <a:rPr lang="en-US" sz="900" b="1" dirty="0" smtClean="0"/>
              <a:t>f  AVG!</a:t>
            </a:r>
            <a:endParaRPr lang="en-US" sz="900" b="1" dirty="0"/>
          </a:p>
        </p:txBody>
      </p:sp>
      <p:sp>
        <p:nvSpPr>
          <p:cNvPr id="26" name="TextBox 25"/>
          <p:cNvSpPr txBox="1"/>
          <p:nvPr/>
        </p:nvSpPr>
        <p:spPr>
          <a:xfrm>
            <a:off x="5715000" y="105019"/>
            <a:ext cx="1202473" cy="276999"/>
          </a:xfrm>
          <a:prstGeom prst="rect">
            <a:avLst/>
          </a:prstGeom>
          <a:noFill/>
        </p:spPr>
        <p:txBody>
          <a:bodyPr wrap="square" rtlCol="0">
            <a:spAutoFit/>
          </a:bodyPr>
          <a:lstStyle/>
          <a:p>
            <a:r>
              <a:rPr lang="en-US" sz="1200" b="1" dirty="0" smtClean="0">
                <a:solidFill>
                  <a:srgbClr val="FF0000"/>
                </a:solidFill>
              </a:rPr>
              <a:t>THIS MONTH</a:t>
            </a:r>
            <a:endParaRPr lang="en-US" sz="1200" b="1" dirty="0">
              <a:solidFill>
                <a:srgbClr val="FF0000"/>
              </a:solidFill>
            </a:endParaRPr>
          </a:p>
        </p:txBody>
      </p:sp>
      <p:sp>
        <p:nvSpPr>
          <p:cNvPr id="3" name="TextBox 2"/>
          <p:cNvSpPr txBox="1"/>
          <p:nvPr/>
        </p:nvSpPr>
        <p:spPr>
          <a:xfrm>
            <a:off x="19974" y="5943600"/>
            <a:ext cx="4648200" cy="954107"/>
          </a:xfrm>
          <a:prstGeom prst="rect">
            <a:avLst/>
          </a:prstGeom>
          <a:noFill/>
        </p:spPr>
        <p:txBody>
          <a:bodyPr wrap="square" rtlCol="0">
            <a:spAutoFit/>
          </a:bodyPr>
          <a:lstStyle/>
          <a:p>
            <a:r>
              <a:rPr lang="en-US" sz="1400" b="1" dirty="0" smtClean="0">
                <a:solidFill>
                  <a:srgbClr val="0033CC"/>
                </a:solidFill>
              </a:rPr>
              <a:t>If </a:t>
            </a:r>
            <a:r>
              <a:rPr lang="en-US" sz="1400" b="1" dirty="0" smtClean="0">
                <a:solidFill>
                  <a:srgbClr val="0033CC"/>
                </a:solidFill>
              </a:rPr>
              <a:t>La Nina continues </a:t>
            </a:r>
            <a:r>
              <a:rPr lang="en-US" sz="1400" b="1" dirty="0" smtClean="0">
                <a:solidFill>
                  <a:srgbClr val="0033CC"/>
                </a:solidFill>
              </a:rPr>
              <a:t>reappears later </a:t>
            </a:r>
            <a:r>
              <a:rPr lang="en-US" sz="1400" b="1" dirty="0" smtClean="0">
                <a:solidFill>
                  <a:srgbClr val="0033CC"/>
                </a:solidFill>
              </a:rPr>
              <a:t>this year, it will be a major </a:t>
            </a:r>
            <a:r>
              <a:rPr lang="en-US" sz="1400" b="1" dirty="0" smtClean="0">
                <a:solidFill>
                  <a:srgbClr val="0033CC"/>
                </a:solidFill>
              </a:rPr>
              <a:t>problem for  water in the western states!!!!    </a:t>
            </a:r>
          </a:p>
          <a:p>
            <a:r>
              <a:rPr lang="en-US" sz="1400" b="1" dirty="0" smtClean="0">
                <a:solidFill>
                  <a:srgbClr val="FF0000"/>
                </a:solidFill>
              </a:rPr>
              <a:t>ALARM/WARNING!! for this year’s Fire Season for the US West/Southwest states even before that La Nina !!</a:t>
            </a:r>
            <a:endParaRPr lang="en-US" sz="1400" b="1" dirty="0">
              <a:solidFill>
                <a:srgbClr val="FF0000"/>
              </a:solidFill>
            </a:endParaRPr>
          </a:p>
        </p:txBody>
      </p:sp>
      <p:pic>
        <p:nvPicPr>
          <p:cNvPr id="12296" name="Picture 8" descr="Forecast Fire Danger Rating Continental Ma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25936" y="2997940"/>
            <a:ext cx="2318064" cy="172646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Forecast Fire Danger Rating Continental Ma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10345" y="2995308"/>
            <a:ext cx="2321598" cy="17290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17473" y="4758822"/>
            <a:ext cx="2212947" cy="1844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79319" y="6625401"/>
            <a:ext cx="2941146" cy="165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2057400"/>
            <a:ext cx="341645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4114800"/>
            <a:ext cx="3416452" cy="2185352"/>
          </a:xfrm>
          <a:prstGeom prst="rect">
            <a:avLst/>
          </a:prstGeom>
          <a:noFill/>
          <a:extLst>
            <a:ext uri="{909E8E84-426E-40DD-AFC4-6F175D3DCCD1}">
              <a14:hiddenFill xmlns:a14="http://schemas.microsoft.com/office/drawing/2010/main">
                <a:solidFill>
                  <a:srgbClr val="FFFFFF"/>
                </a:solidFill>
              </a14:hiddenFill>
            </a:ext>
          </a:extLst>
        </p:spPr>
      </p:pic>
      <p:pic>
        <p:nvPicPr>
          <p:cNvPr id="12306"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18</a:t>
            </a:fld>
            <a:endParaRPr lang="en-US" altLang="en-US" sz="1400"/>
          </a:p>
        </p:txBody>
      </p:sp>
      <p:pic>
        <p:nvPicPr>
          <p:cNvPr id="12292" name="Picture 9"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Same data source  USGS:</a:t>
            </a:r>
          </a:p>
          <a:p>
            <a:pPr eaLnBrk="1" hangingPunct="1">
              <a:spcBef>
                <a:spcPct val="0"/>
              </a:spcBef>
            </a:pPr>
            <a:endParaRPr lang="en-US" altLang="en-US" sz="1600" dirty="0">
              <a:latin typeface="Times New Roman" pitchFamily="18" charset="0"/>
            </a:endParaRPr>
          </a:p>
          <a:p>
            <a:pPr eaLnBrk="1" hangingPunct="1">
              <a:spcBef>
                <a:spcPct val="0"/>
              </a:spcBef>
            </a:pPr>
            <a:r>
              <a:rPr lang="en-US" altLang="en-US" sz="1600" dirty="0" smtClean="0">
                <a:latin typeface="Times New Roman" pitchFamily="18" charset="0"/>
              </a:rPr>
              <a:t>Look at the monthly maps for Northeast vs weekly maps in the bottom!!</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908744" y="2999939"/>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a:solidFill>
                  <a:srgbClr val="FF0000"/>
                </a:solidFill>
              </a:rPr>
              <a:t>Now (below)</a:t>
            </a: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pic>
        <p:nvPicPr>
          <p:cNvPr id="12301" name="Picture 31" descr="map legen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6396597"/>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876800" y="2819400"/>
            <a:ext cx="1818027" cy="159579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Left Bracket 3"/>
          <p:cNvSpPr/>
          <p:nvPr/>
        </p:nvSpPr>
        <p:spPr>
          <a:xfrm>
            <a:off x="457200" y="323850"/>
            <a:ext cx="142875" cy="4277316"/>
          </a:xfrm>
          <a:prstGeom prst="leftBracket">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 idx="1"/>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797451" y="4495800"/>
            <a:ext cx="954364" cy="1015663"/>
          </a:xfrm>
          <a:prstGeom prst="rect">
            <a:avLst/>
          </a:prstGeom>
          <a:noFill/>
        </p:spPr>
        <p:txBody>
          <a:bodyPr wrap="square" rtlCol="0">
            <a:spAutoFit/>
          </a:bodyPr>
          <a:lstStyle/>
          <a:p>
            <a:r>
              <a:rPr lang="en-US" u="sng" dirty="0" smtClean="0"/>
              <a:t>Note:</a:t>
            </a:r>
          </a:p>
          <a:p>
            <a:r>
              <a:rPr lang="en-US" sz="1400" dirty="0" smtClean="0"/>
              <a:t>CA,</a:t>
            </a:r>
          </a:p>
          <a:p>
            <a:r>
              <a:rPr lang="en-US" sz="1400" dirty="0" smtClean="0"/>
              <a:t>TX,</a:t>
            </a:r>
          </a:p>
          <a:p>
            <a:r>
              <a:rPr lang="en-US" sz="1400" dirty="0" smtClean="0"/>
              <a:t>Northeast</a:t>
            </a:r>
            <a:endParaRPr lang="en-US" sz="1400" dirty="0"/>
          </a:p>
        </p:txBody>
      </p:sp>
      <p:sp>
        <p:nvSpPr>
          <p:cNvPr id="29" name="Arc 28"/>
          <p:cNvSpPr/>
          <p:nvPr/>
        </p:nvSpPr>
        <p:spPr>
          <a:xfrm flipH="1">
            <a:off x="76200" y="609599"/>
            <a:ext cx="704850" cy="4588329"/>
          </a:xfrm>
          <a:prstGeom prst="arc">
            <a:avLst>
              <a:gd name="adj1" fmla="val 16002720"/>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4648200" y="4495800"/>
            <a:ext cx="1845423" cy="1384995"/>
          </a:xfrm>
          <a:prstGeom prst="rect">
            <a:avLst/>
          </a:prstGeom>
          <a:noFill/>
        </p:spPr>
        <p:txBody>
          <a:bodyPr wrap="square" rtlCol="0">
            <a:spAutoFit/>
          </a:bodyPr>
          <a:lstStyle/>
          <a:p>
            <a:r>
              <a:rPr lang="en-US" sz="1400" dirty="0" smtClean="0"/>
              <a:t>Overall, similar streamflow conditions in the south and west . </a:t>
            </a:r>
            <a:r>
              <a:rPr lang="en-US" sz="1400" u="sng" dirty="0" smtClean="0"/>
              <a:t>The white areas in maps (left) indicate no data or frozen land.</a:t>
            </a:r>
            <a:endParaRPr lang="en-US" sz="1400" u="sng" dirty="0"/>
          </a:p>
        </p:txBody>
      </p:sp>
      <p:pic>
        <p:nvPicPr>
          <p:cNvPr id="13314" name="Picture 2" descr="u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0999" y="0"/>
            <a:ext cx="3416452" cy="2057400"/>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Arrow Connector 34"/>
          <p:cNvCxnSpPr/>
          <p:nvPr/>
        </p:nvCxnSpPr>
        <p:spPr>
          <a:xfrm>
            <a:off x="5570911" y="3874532"/>
            <a:ext cx="2277689" cy="1611868"/>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4" name="Arc 33"/>
          <p:cNvSpPr/>
          <p:nvPr/>
        </p:nvSpPr>
        <p:spPr>
          <a:xfrm>
            <a:off x="3022326" y="2823839"/>
            <a:ext cx="711474" cy="1896836"/>
          </a:xfrm>
          <a:prstGeom prst="arc">
            <a:avLst>
              <a:gd name="adj1" fmla="val 16002720"/>
              <a:gd name="adj2" fmla="val 5583542"/>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315"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95152" y="2496133"/>
            <a:ext cx="2681780" cy="1747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18614" y="4243864"/>
            <a:ext cx="2525386" cy="1633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6709755" y="3086100"/>
            <a:ext cx="1900845" cy="1515066"/>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882283" y="3276600"/>
            <a:ext cx="13716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057400" y="4267200"/>
            <a:ext cx="13716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8" name="Picture 6" descr="https://www.cpc.ncep.noaa.gov/products/Drought/Figures/smp/ens_smp_delta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93" y="3102768"/>
            <a:ext cx="4428054" cy="288055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www.cpc.ncep.noaa.gov/products/Drought/Figures/smp/ens_smp_delta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73158"/>
            <a:ext cx="4572000" cy="2974193"/>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s://www.cpc.ncep.noaa.gov/products/Drought/Figures/smp/ens_smp_delta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36250"/>
            <a:ext cx="4417697" cy="28738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649069"/>
            <a:ext cx="3962400" cy="646331"/>
          </a:xfrm>
          <a:prstGeom prst="rect">
            <a:avLst/>
          </a:prstGeom>
          <a:noFill/>
        </p:spPr>
        <p:txBody>
          <a:bodyPr wrap="square" rtlCol="0">
            <a:spAutoFit/>
          </a:bodyPr>
          <a:lstStyle/>
          <a:p>
            <a:r>
              <a:rPr lang="en-US" dirty="0"/>
              <a:t>NCEP  Ensemble mean NLDAS2 models’ Soil Moisture tendency/trend</a:t>
            </a:r>
          </a:p>
        </p:txBody>
      </p:sp>
      <p:sp>
        <p:nvSpPr>
          <p:cNvPr id="3" name="TextBox 2"/>
          <p:cNvSpPr txBox="1"/>
          <p:nvPr/>
        </p:nvSpPr>
        <p:spPr>
          <a:xfrm>
            <a:off x="3657600" y="1524000"/>
            <a:ext cx="838200" cy="369332"/>
          </a:xfrm>
          <a:prstGeom prst="rect">
            <a:avLst/>
          </a:prstGeom>
          <a:noFill/>
        </p:spPr>
        <p:txBody>
          <a:bodyPr wrap="square" rtlCol="0">
            <a:spAutoFit/>
          </a:bodyPr>
          <a:lstStyle/>
          <a:p>
            <a:r>
              <a:rPr lang="en-US" dirty="0"/>
              <a:t>7 days</a:t>
            </a:r>
          </a:p>
        </p:txBody>
      </p:sp>
      <p:sp>
        <p:nvSpPr>
          <p:cNvPr id="7" name="TextBox 6"/>
          <p:cNvSpPr txBox="1"/>
          <p:nvPr/>
        </p:nvSpPr>
        <p:spPr>
          <a:xfrm>
            <a:off x="8077200" y="2819400"/>
            <a:ext cx="990600" cy="369332"/>
          </a:xfrm>
          <a:prstGeom prst="rect">
            <a:avLst/>
          </a:prstGeom>
          <a:noFill/>
        </p:spPr>
        <p:txBody>
          <a:bodyPr wrap="square" rtlCol="0">
            <a:spAutoFit/>
          </a:bodyPr>
          <a:lstStyle/>
          <a:p>
            <a:r>
              <a:rPr lang="en-US" dirty="0"/>
              <a:t>14 days</a:t>
            </a:r>
          </a:p>
        </p:txBody>
      </p:sp>
      <p:sp>
        <p:nvSpPr>
          <p:cNvPr id="8" name="TextBox 7"/>
          <p:cNvSpPr txBox="1"/>
          <p:nvPr/>
        </p:nvSpPr>
        <p:spPr>
          <a:xfrm>
            <a:off x="3505200" y="4343400"/>
            <a:ext cx="990600" cy="369332"/>
          </a:xfrm>
          <a:prstGeom prst="rect">
            <a:avLst/>
          </a:prstGeom>
          <a:noFill/>
        </p:spPr>
        <p:txBody>
          <a:bodyPr wrap="square" rtlCol="0">
            <a:spAutoFit/>
          </a:bodyPr>
          <a:lstStyle/>
          <a:p>
            <a:r>
              <a:rPr lang="en-US" dirty="0"/>
              <a:t>30 days</a:t>
            </a:r>
          </a:p>
        </p:txBody>
      </p:sp>
      <p:sp>
        <p:nvSpPr>
          <p:cNvPr id="4" name="TextBox 3"/>
          <p:cNvSpPr txBox="1"/>
          <p:nvPr/>
        </p:nvSpPr>
        <p:spPr>
          <a:xfrm>
            <a:off x="4918969" y="5466546"/>
            <a:ext cx="3733800" cy="954107"/>
          </a:xfrm>
          <a:prstGeom prst="rect">
            <a:avLst/>
          </a:prstGeom>
          <a:noFill/>
        </p:spPr>
        <p:txBody>
          <a:bodyPr wrap="square" rtlCol="0">
            <a:spAutoFit/>
          </a:bodyPr>
          <a:lstStyle/>
          <a:p>
            <a:r>
              <a:rPr lang="en-US" sz="1400" dirty="0" smtClean="0"/>
              <a:t>These NLDAS based SM tendency mas are a few days old!! But note the change in the middle part of the country!! Upper </a:t>
            </a:r>
            <a:r>
              <a:rPr lang="en-US" sz="1400" dirty="0"/>
              <a:t>M</a:t>
            </a:r>
            <a:r>
              <a:rPr lang="en-US" sz="1400" dirty="0" smtClean="0"/>
              <a:t>idwest consistently dry!!</a:t>
            </a:r>
            <a:endParaRPr lang="en-US" sz="1400" dirty="0" smtClean="0"/>
          </a:p>
        </p:txBody>
      </p:sp>
      <p:sp>
        <p:nvSpPr>
          <p:cNvPr id="12" name="TextBox 11"/>
          <p:cNvSpPr txBox="1"/>
          <p:nvPr/>
        </p:nvSpPr>
        <p:spPr>
          <a:xfrm>
            <a:off x="8343900" y="0"/>
            <a:ext cx="800100" cy="369332"/>
          </a:xfrm>
          <a:prstGeom prst="rect">
            <a:avLst/>
          </a:prstGeom>
          <a:noFill/>
        </p:spPr>
        <p:txBody>
          <a:bodyPr wrap="square" rtlCol="0">
            <a:spAutoFit/>
          </a:bodyPr>
          <a:lstStyle/>
          <a:p>
            <a:r>
              <a:rPr lang="en-US" b="1" dirty="0"/>
              <a:t>[Now]</a:t>
            </a:r>
          </a:p>
        </p:txBody>
      </p:sp>
      <p:sp>
        <p:nvSpPr>
          <p:cNvPr id="13" name="Slide Number Placeholder 3"/>
          <p:cNvSpPr>
            <a:spLocks noGrp="1"/>
          </p:cNvSpPr>
          <p:nvPr>
            <p:ph type="sldNum" sz="quarter" idx="12"/>
          </p:nvPr>
        </p:nvSpPr>
        <p:spPr>
          <a:xfrm>
            <a:off x="8743950" y="6553200"/>
            <a:ext cx="400050" cy="218025"/>
          </a:xfrm>
        </p:spPr>
        <p:txBody>
          <a:bodyPr/>
          <a:lstStyle/>
          <a:p>
            <a:pPr>
              <a:defRPr/>
            </a:pPr>
            <a:fld id="{467DA51B-2321-4810-ABB0-476517693214}" type="slidenum">
              <a:rPr lang="en-US" altLang="en-US" smtClean="0"/>
              <a:pPr>
                <a:defRPr/>
              </a:pPr>
              <a:t>19</a:t>
            </a:fld>
            <a:endParaRPr lang="en-US" altLang="en-US" dirty="0"/>
          </a:p>
        </p:txBody>
      </p:sp>
    </p:spTree>
    <p:extLst>
      <p:ext uri="{BB962C8B-B14F-4D97-AF65-F5344CB8AC3E}">
        <p14:creationId xmlns:p14="http://schemas.microsoft.com/office/powerpoint/2010/main" val="23039161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a:xfrm>
            <a:off x="2386709" y="-15250"/>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pPr eaLnBrk="1" hangingPunct="1">
                <a:spcBef>
                  <a:spcPct val="0"/>
                </a:spcBef>
                <a:buFontTx/>
                <a:buNone/>
              </a:pPr>
              <a:t>2</a:t>
            </a:fld>
            <a:endParaRPr lang="en-US" altLang="en-US" sz="1400" dirty="0"/>
          </a:p>
        </p:txBody>
      </p:sp>
      <p:sp>
        <p:nvSpPr>
          <p:cNvPr id="26" name="TextBox 25"/>
          <p:cNvSpPr txBox="1"/>
          <p:nvPr/>
        </p:nvSpPr>
        <p:spPr>
          <a:xfrm>
            <a:off x="5687596" y="7772400"/>
            <a:ext cx="1018227" cy="369332"/>
          </a:xfrm>
          <a:prstGeom prst="rect">
            <a:avLst/>
          </a:prstGeom>
          <a:noFill/>
        </p:spPr>
        <p:txBody>
          <a:bodyPr wrap="none" rtlCol="0">
            <a:spAutoFit/>
          </a:bodyPr>
          <a:lstStyle/>
          <a:p>
            <a:r>
              <a:rPr lang="en-US" dirty="0"/>
              <a:t>February</a:t>
            </a:r>
          </a:p>
        </p:txBody>
      </p:sp>
      <p:pic>
        <p:nvPicPr>
          <p:cNvPr id="20" name="Picture 19"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2163" y="7513790"/>
            <a:ext cx="2200370" cy="1613193"/>
          </a:xfrm>
          <a:prstGeom prst="rect">
            <a:avLst/>
          </a:prstGeom>
          <a:noFill/>
          <a:ln>
            <a:noFill/>
          </a:ln>
        </p:spPr>
      </p:pic>
      <p:sp>
        <p:nvSpPr>
          <p:cNvPr id="3" name="TextBox 2"/>
          <p:cNvSpPr txBox="1"/>
          <p:nvPr/>
        </p:nvSpPr>
        <p:spPr>
          <a:xfrm>
            <a:off x="6196709" y="1183243"/>
            <a:ext cx="2947291" cy="5293757"/>
          </a:xfrm>
          <a:prstGeom prst="rect">
            <a:avLst/>
          </a:prstGeom>
          <a:noFill/>
        </p:spPr>
        <p:txBody>
          <a:bodyPr wrap="square" rtlCol="0">
            <a:spAutoFit/>
          </a:bodyPr>
          <a:lstStyle/>
          <a:p>
            <a:pPr marL="285750" indent="-285750">
              <a:buFont typeface="Arial" panose="020B0604020202020204" pitchFamily="34" charset="0"/>
              <a:buChar char="•"/>
            </a:pPr>
            <a:r>
              <a:rPr lang="en-US" sz="1300" dirty="0" smtClean="0">
                <a:latin typeface="Trebuchet MS" panose="020B0603020202020204" pitchFamily="34" charset="0"/>
              </a:rPr>
              <a:t>Over the last </a:t>
            </a:r>
            <a:r>
              <a:rPr lang="en-US" sz="1300" dirty="0" smtClean="0">
                <a:latin typeface="Trebuchet MS" panose="020B0603020202020204" pitchFamily="34" charset="0"/>
              </a:rPr>
              <a:t>4-5 </a:t>
            </a:r>
            <a:r>
              <a:rPr lang="en-US" sz="1300" dirty="0" smtClean="0">
                <a:latin typeface="Trebuchet MS" panose="020B0603020202020204" pitchFamily="34" charset="0"/>
              </a:rPr>
              <a:t>months, </a:t>
            </a:r>
            <a:r>
              <a:rPr lang="en-US" sz="1300" u="sng" dirty="0" smtClean="0">
                <a:latin typeface="Trebuchet MS" panose="020B0603020202020204" pitchFamily="34" charset="0"/>
              </a:rPr>
              <a:t>drought area &amp; severity has overall generally </a:t>
            </a:r>
            <a:r>
              <a:rPr lang="en-US" sz="1300" u="sng" dirty="0" smtClean="0">
                <a:latin typeface="Trebuchet MS" panose="020B0603020202020204" pitchFamily="34" charset="0"/>
              </a:rPr>
              <a:t>remained about </a:t>
            </a:r>
            <a:r>
              <a:rPr lang="en-US" sz="1300" u="sng" dirty="0" smtClean="0">
                <a:latin typeface="Trebuchet MS" panose="020B0603020202020204" pitchFamily="34" charset="0"/>
              </a:rPr>
              <a:t>the same. </a:t>
            </a:r>
            <a:r>
              <a:rPr lang="en-US" sz="1300" dirty="0" smtClean="0">
                <a:latin typeface="Trebuchet MS" panose="020B0603020202020204" pitchFamily="34" charset="0"/>
              </a:rPr>
              <a:t>The worse drought conditions are in the border areas of </a:t>
            </a:r>
            <a:r>
              <a:rPr lang="en-US" sz="1300" dirty="0" smtClean="0">
                <a:latin typeface="Trebuchet MS" panose="020B0603020202020204" pitchFamily="34" charset="0"/>
              </a:rPr>
              <a:t>southwest states  CA, AZ</a:t>
            </a:r>
            <a:r>
              <a:rPr lang="en-US" sz="1300" dirty="0" smtClean="0">
                <a:latin typeface="Trebuchet MS" panose="020B0603020202020204" pitchFamily="34" charset="0"/>
              </a:rPr>
              <a:t>, NV, UT, CO, </a:t>
            </a:r>
            <a:r>
              <a:rPr lang="en-US" sz="1300" dirty="0" smtClean="0">
                <a:latin typeface="Trebuchet MS" panose="020B0603020202020204" pitchFamily="34" charset="0"/>
              </a:rPr>
              <a:t>and </a:t>
            </a:r>
            <a:r>
              <a:rPr lang="en-US" sz="1300" dirty="0" smtClean="0">
                <a:latin typeface="Trebuchet MS" panose="020B0603020202020204" pitchFamily="34" charset="0"/>
              </a:rPr>
              <a:t>western TX. These are regions are part of the  long term drought.</a:t>
            </a:r>
          </a:p>
          <a:p>
            <a:pPr marL="285750" indent="-285750">
              <a:buFont typeface="Arial" panose="020B0604020202020204" pitchFamily="34" charset="0"/>
              <a:buChar char="•"/>
            </a:pPr>
            <a:endParaRPr lang="en-US" sz="1300" dirty="0" smtClean="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The drought </a:t>
            </a:r>
            <a:r>
              <a:rPr lang="en-US" sz="1300" dirty="0" smtClean="0">
                <a:latin typeface="Trebuchet MS" panose="020B0603020202020204" pitchFamily="34" charset="0"/>
              </a:rPr>
              <a:t>OR, in </a:t>
            </a:r>
            <a:r>
              <a:rPr lang="en-US" sz="1300" dirty="0" smtClean="0">
                <a:latin typeface="Trebuchet MS" panose="020B0603020202020204" pitchFamily="34" charset="0"/>
              </a:rPr>
              <a:t>the Dakotas, MT, </a:t>
            </a:r>
            <a:r>
              <a:rPr lang="en-US" sz="1300" dirty="0" smtClean="0">
                <a:latin typeface="Trebuchet MS" panose="020B0603020202020204" pitchFamily="34" charset="0"/>
              </a:rPr>
              <a:t>ID, Wyoming</a:t>
            </a:r>
            <a:r>
              <a:rPr lang="en-US" sz="1300" dirty="0" smtClean="0">
                <a:latin typeface="Trebuchet MS" panose="020B0603020202020204" pitchFamily="34" charset="0"/>
              </a:rPr>
              <a:t>, Nebraska, Kansas and vicinity which developed in the last year continues to hang in there. Next months rain crucial! </a:t>
            </a:r>
          </a:p>
          <a:p>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About </a:t>
            </a:r>
            <a:r>
              <a:rPr lang="en-US" sz="1300" dirty="0">
                <a:latin typeface="Trebuchet MS" panose="020B0603020202020204" pitchFamily="34" charset="0"/>
              </a:rPr>
              <a:t>5</a:t>
            </a:r>
            <a:r>
              <a:rPr lang="en-US" sz="1300" dirty="0" smtClean="0">
                <a:latin typeface="Trebuchet MS" panose="020B0603020202020204" pitchFamily="34" charset="0"/>
              </a:rPr>
              <a:t>0 </a:t>
            </a:r>
            <a:r>
              <a:rPr lang="en-US" sz="1300" dirty="0" smtClean="0">
                <a:latin typeface="Trebuchet MS" panose="020B0603020202020204" pitchFamily="34" charset="0"/>
              </a:rPr>
              <a:t>%  of the country is experiencing category D1 or worse drought condition (next side!)</a:t>
            </a:r>
          </a:p>
          <a:p>
            <a:pPr marL="285750" indent="-285750">
              <a:buFont typeface="Arial" panose="020B0604020202020204" pitchFamily="34" charset="0"/>
              <a:buChar char="•"/>
            </a:pP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Drought </a:t>
            </a:r>
            <a:r>
              <a:rPr lang="en-US" sz="1300" dirty="0" smtClean="0">
                <a:latin typeface="Trebuchet MS" panose="020B0603020202020204" pitchFamily="34" charset="0"/>
              </a:rPr>
              <a:t>in parts of the New England states trying to make a come back ?  Parts of MI/IN/OH/PA ?? </a:t>
            </a:r>
          </a:p>
        </p:txBody>
      </p:sp>
      <p:sp>
        <p:nvSpPr>
          <p:cNvPr id="3081" name="TextBox 17"/>
          <p:cNvSpPr txBox="1">
            <a:spLocks noChangeArrowheads="1"/>
          </p:cNvSpPr>
          <p:nvPr/>
        </p:nvSpPr>
        <p:spPr bwMode="auto">
          <a:xfrm>
            <a:off x="1547905" y="3516868"/>
            <a:ext cx="17286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5" name="TextBox 24"/>
          <p:cNvSpPr txBox="1"/>
          <p:nvPr/>
        </p:nvSpPr>
        <p:spPr>
          <a:xfrm>
            <a:off x="4530650" y="4631593"/>
            <a:ext cx="1133644" cy="369332"/>
          </a:xfrm>
          <a:prstGeom prst="rect">
            <a:avLst/>
          </a:prstGeom>
          <a:noFill/>
        </p:spPr>
        <p:txBody>
          <a:bodyPr wrap="none" rtlCol="0">
            <a:spAutoFit/>
          </a:bodyPr>
          <a:lstStyle/>
          <a:p>
            <a:r>
              <a:rPr lang="en-US" dirty="0" smtClean="0"/>
              <a:t>December</a:t>
            </a:r>
            <a:endParaRPr lang="en-US" dirty="0"/>
          </a:p>
        </p:txBody>
      </p:sp>
      <p:sp>
        <p:nvSpPr>
          <p:cNvPr id="2" name="TextBox 1"/>
          <p:cNvSpPr txBox="1"/>
          <p:nvPr/>
        </p:nvSpPr>
        <p:spPr>
          <a:xfrm>
            <a:off x="6196710" y="0"/>
            <a:ext cx="2871092" cy="1015663"/>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a:t>
            </a:r>
            <a:endParaRPr lang="en-US" sz="1200" b="1" u="sng" dirty="0">
              <a:solidFill>
                <a:srgbClr val="FF0000"/>
              </a:solidFill>
            </a:endParaRPr>
          </a:p>
        </p:txBody>
      </p:sp>
      <p:sp>
        <p:nvSpPr>
          <p:cNvPr id="24" name="TextBox 23"/>
          <p:cNvSpPr txBox="1"/>
          <p:nvPr/>
        </p:nvSpPr>
        <p:spPr>
          <a:xfrm>
            <a:off x="4530650" y="2528449"/>
            <a:ext cx="902811" cy="369332"/>
          </a:xfrm>
          <a:prstGeom prst="rect">
            <a:avLst/>
          </a:prstGeom>
          <a:noFill/>
        </p:spPr>
        <p:txBody>
          <a:bodyPr wrap="none" rtlCol="0">
            <a:spAutoFit/>
          </a:bodyPr>
          <a:lstStyle/>
          <a:p>
            <a:r>
              <a:rPr lang="en-US" dirty="0" smtClean="0"/>
              <a:t>January</a:t>
            </a:r>
            <a:endParaRPr lang="en-US" dirty="0"/>
          </a:p>
        </p:txBody>
      </p:sp>
      <p:pic>
        <p:nvPicPr>
          <p:cNvPr id="27" name="Picture 26"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1481" y="5000925"/>
            <a:ext cx="2295229" cy="1704675"/>
          </a:xfrm>
          <a:prstGeom prst="rect">
            <a:avLst/>
          </a:prstGeom>
          <a:noFill/>
          <a:ln>
            <a:noFill/>
          </a:ln>
        </p:spPr>
      </p:pic>
      <p:sp>
        <p:nvSpPr>
          <p:cNvPr id="29" name="TextBox 28"/>
          <p:cNvSpPr txBox="1"/>
          <p:nvPr/>
        </p:nvSpPr>
        <p:spPr>
          <a:xfrm>
            <a:off x="4588358" y="457200"/>
            <a:ext cx="1018227" cy="369332"/>
          </a:xfrm>
          <a:prstGeom prst="rect">
            <a:avLst/>
          </a:prstGeom>
          <a:noFill/>
        </p:spPr>
        <p:txBody>
          <a:bodyPr wrap="none" rtlCol="0">
            <a:spAutoFit/>
          </a:bodyPr>
          <a:lstStyle/>
          <a:p>
            <a:r>
              <a:rPr lang="en-US" dirty="0" smtClean="0"/>
              <a:t>February</a:t>
            </a:r>
            <a:endParaRPr lang="en-US" dirty="0"/>
          </a:p>
        </p:txBody>
      </p:sp>
      <p:pic>
        <p:nvPicPr>
          <p:cNvPr id="30" name="Picture 29"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199" y="2924699"/>
            <a:ext cx="2286001" cy="1695797"/>
          </a:xfrm>
          <a:prstGeom prst="rect">
            <a:avLst/>
          </a:prstGeom>
          <a:noFill/>
          <a:ln>
            <a:noFill/>
          </a:ln>
        </p:spPr>
      </p:pic>
      <p:pic>
        <p:nvPicPr>
          <p:cNvPr id="21" name="Picture 20"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67995" y="914400"/>
            <a:ext cx="2304205" cy="1585897"/>
          </a:xfrm>
          <a:prstGeom prst="rect">
            <a:avLst/>
          </a:prstGeom>
          <a:noFill/>
          <a:ln>
            <a:noFill/>
          </a:ln>
        </p:spPr>
      </p:pic>
      <p:sp>
        <p:nvSpPr>
          <p:cNvPr id="4" name="TextBox 3"/>
          <p:cNvSpPr txBox="1"/>
          <p:nvPr/>
        </p:nvSpPr>
        <p:spPr>
          <a:xfrm>
            <a:off x="1447800" y="247658"/>
            <a:ext cx="914400" cy="369332"/>
          </a:xfrm>
          <a:prstGeom prst="rect">
            <a:avLst/>
          </a:prstGeom>
          <a:noFill/>
        </p:spPr>
        <p:txBody>
          <a:bodyPr wrap="square" rtlCol="0">
            <a:spAutoFit/>
          </a:bodyPr>
          <a:lstStyle/>
          <a:p>
            <a:r>
              <a:rPr lang="en-US" dirty="0" smtClean="0"/>
              <a:t>March</a:t>
            </a:r>
            <a:endParaRPr lang="en-US" dirty="0"/>
          </a:p>
        </p:txBody>
      </p:sp>
      <p:pic>
        <p:nvPicPr>
          <p:cNvPr id="31" name="Picture 30"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641866"/>
            <a:ext cx="3810000" cy="2887630"/>
          </a:xfrm>
          <a:prstGeom prst="rect">
            <a:avLst/>
          </a:prstGeom>
          <a:noFill/>
          <a:ln>
            <a:noFill/>
          </a:ln>
        </p:spPr>
      </p:pic>
      <p:sp>
        <p:nvSpPr>
          <p:cNvPr id="23" name="TextBox 22"/>
          <p:cNvSpPr txBox="1"/>
          <p:nvPr/>
        </p:nvSpPr>
        <p:spPr>
          <a:xfrm>
            <a:off x="914400" y="3505200"/>
            <a:ext cx="762000" cy="369332"/>
          </a:xfrm>
          <a:prstGeom prst="rect">
            <a:avLst/>
          </a:prstGeom>
          <a:noFill/>
        </p:spPr>
        <p:txBody>
          <a:bodyPr wrap="square" rtlCol="0">
            <a:spAutoFit/>
          </a:bodyPr>
          <a:lstStyle/>
          <a:p>
            <a:r>
              <a:rPr lang="en-US" dirty="0" smtClean="0"/>
              <a:t>April</a:t>
            </a:r>
            <a:endParaRPr lang="en-US" dirty="0"/>
          </a:p>
        </p:txBody>
      </p:sp>
      <p:pic>
        <p:nvPicPr>
          <p:cNvPr id="32" name="Picture 31" descr="United States Drought Monito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095" y="3874532"/>
            <a:ext cx="3791905" cy="2678668"/>
          </a:xfrm>
          <a:prstGeom prst="rect">
            <a:avLst/>
          </a:prstGeom>
          <a:noFill/>
          <a:ln>
            <a:noFill/>
          </a:ln>
        </p:spPr>
      </p:pic>
      <p:sp>
        <p:nvSpPr>
          <p:cNvPr id="19" name="Rectangle 18"/>
          <p:cNvSpPr/>
          <p:nvPr/>
        </p:nvSpPr>
        <p:spPr>
          <a:xfrm>
            <a:off x="914400" y="1312493"/>
            <a:ext cx="914400" cy="516307"/>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14400" y="4572000"/>
            <a:ext cx="914400" cy="516307"/>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7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038600"/>
            <a:ext cx="36576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76200"/>
            <a:ext cx="8229600" cy="457200"/>
          </a:xfrm>
        </p:spPr>
        <p:txBody>
          <a:bodyPr/>
          <a:lstStyle/>
          <a:p>
            <a:r>
              <a:rPr lang="en-US" sz="3600" dirty="0" smtClean="0"/>
              <a:t>Snow cover &amp; Soil Moisture Anomalies</a:t>
            </a:r>
            <a:endParaRPr lang="en-US" sz="3600" dirty="0"/>
          </a:p>
        </p:txBody>
      </p:sp>
      <p:sp>
        <p:nvSpPr>
          <p:cNvPr id="7" name="AutoShape 6" descr="https://www.nohrsc.noaa.gov/snow_model/images/full/National/nsm_swe/202001/nsm_swe_2020010305_National.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https://www.nohrsc.noaa.gov/snow_model/images/full/National/nsm_swe/202001/nsm_swe_2020011305_National.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4" descr="https://www.nohrsc.noaa.gov/snow_model/images/full/National/nsm_swe/202001/nsm_swe_2020011305_National.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Slide Number Placeholder 3"/>
          <p:cNvSpPr>
            <a:spLocks noGrp="1"/>
          </p:cNvSpPr>
          <p:nvPr>
            <p:ph type="sldNum" sz="quarter" idx="12"/>
          </p:nvPr>
        </p:nvSpPr>
        <p:spPr>
          <a:xfrm>
            <a:off x="8686800" y="6618687"/>
            <a:ext cx="457200" cy="239313"/>
          </a:xfrm>
        </p:spPr>
        <p:txBody>
          <a:bodyPr/>
          <a:lstStyle/>
          <a:p>
            <a:pPr>
              <a:defRPr/>
            </a:pPr>
            <a:fld id="{467DA51B-2321-4810-ABB0-476517693214}" type="slidenum">
              <a:rPr lang="en-US" altLang="en-US" smtClean="0"/>
              <a:pPr>
                <a:defRPr/>
              </a:pPr>
              <a:t>20</a:t>
            </a:fld>
            <a:endParaRPr lang="en-US" altLang="en-US" dirty="0"/>
          </a:p>
        </p:txBody>
      </p:sp>
      <p:sp>
        <p:nvSpPr>
          <p:cNvPr id="3" name="TextBox 2"/>
          <p:cNvSpPr txBox="1"/>
          <p:nvPr/>
        </p:nvSpPr>
        <p:spPr>
          <a:xfrm>
            <a:off x="155575" y="3429000"/>
            <a:ext cx="3273425" cy="381000"/>
          </a:xfrm>
          <a:prstGeom prst="rect">
            <a:avLst/>
          </a:prstGeom>
          <a:noFill/>
        </p:spPr>
        <p:txBody>
          <a:bodyPr wrap="square" rtlCol="0">
            <a:spAutoFit/>
          </a:bodyPr>
          <a:lstStyle/>
          <a:p>
            <a:r>
              <a:rPr lang="en-US" dirty="0" smtClean="0"/>
              <a:t>Last month ~ this time</a:t>
            </a:r>
            <a:endParaRPr lang="en-US" dirty="0"/>
          </a:p>
        </p:txBody>
      </p:sp>
      <p:sp>
        <p:nvSpPr>
          <p:cNvPr id="13" name="TextBox 12"/>
          <p:cNvSpPr txBox="1"/>
          <p:nvPr/>
        </p:nvSpPr>
        <p:spPr>
          <a:xfrm>
            <a:off x="4419600" y="3432699"/>
            <a:ext cx="2465557" cy="381000"/>
          </a:xfrm>
          <a:prstGeom prst="rect">
            <a:avLst/>
          </a:prstGeom>
          <a:noFill/>
        </p:spPr>
        <p:txBody>
          <a:bodyPr wrap="square" rtlCol="0">
            <a:spAutoFit/>
          </a:bodyPr>
          <a:lstStyle/>
          <a:p>
            <a:r>
              <a:rPr lang="en-US" dirty="0" smtClean="0"/>
              <a:t>Now </a:t>
            </a:r>
            <a:endParaRPr lang="en-US" dirty="0"/>
          </a:p>
        </p:txBody>
      </p:sp>
      <p:sp>
        <p:nvSpPr>
          <p:cNvPr id="14" name="TextBox 13"/>
          <p:cNvSpPr txBox="1"/>
          <p:nvPr/>
        </p:nvSpPr>
        <p:spPr>
          <a:xfrm>
            <a:off x="7772400" y="1562100"/>
            <a:ext cx="1153403" cy="923330"/>
          </a:xfrm>
          <a:prstGeom prst="rect">
            <a:avLst/>
          </a:prstGeom>
          <a:noFill/>
        </p:spPr>
        <p:txBody>
          <a:bodyPr wrap="square" rtlCol="0">
            <a:spAutoFit/>
          </a:bodyPr>
          <a:lstStyle/>
          <a:p>
            <a:r>
              <a:rPr lang="en-US" dirty="0" smtClean="0"/>
              <a:t>Snow cover</a:t>
            </a:r>
          </a:p>
          <a:p>
            <a:endParaRPr lang="en-US"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8955"/>
            <a:ext cx="3657600" cy="2498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800600" y="4343400"/>
            <a:ext cx="14478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315200" y="4572000"/>
            <a:ext cx="6096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030729" y="3429000"/>
            <a:ext cx="1189471" cy="954107"/>
          </a:xfrm>
          <a:prstGeom prst="rect">
            <a:avLst/>
          </a:prstGeom>
          <a:noFill/>
        </p:spPr>
        <p:txBody>
          <a:bodyPr wrap="square" rtlCol="0">
            <a:spAutoFit/>
          </a:bodyPr>
          <a:lstStyle/>
          <a:p>
            <a:r>
              <a:rPr lang="en-US" sz="1400" dirty="0" smtClean="0"/>
              <a:t>Look further for areas of drought development</a:t>
            </a:r>
            <a:endParaRPr lang="en-US" sz="1400" dirty="0"/>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7554" y="533400"/>
            <a:ext cx="4296860" cy="2895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774003"/>
            <a:ext cx="4129088" cy="2855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438400" y="3124200"/>
            <a:ext cx="1295400" cy="923330"/>
          </a:xfrm>
          <a:prstGeom prst="rect">
            <a:avLst/>
          </a:prstGeom>
          <a:noFill/>
        </p:spPr>
        <p:txBody>
          <a:bodyPr wrap="square" rtlCol="0">
            <a:spAutoFit/>
          </a:bodyPr>
          <a:lstStyle/>
          <a:p>
            <a:r>
              <a:rPr lang="en-US" b="1" dirty="0" smtClean="0">
                <a:solidFill>
                  <a:srgbClr val="FF0000"/>
                </a:solidFill>
              </a:rPr>
              <a:t>SLIDE</a:t>
            </a:r>
          </a:p>
          <a:p>
            <a:r>
              <a:rPr lang="en-US" b="1" dirty="0" smtClean="0">
                <a:solidFill>
                  <a:srgbClr val="FF0000"/>
                </a:solidFill>
              </a:rPr>
              <a:t>NOT SHOWN!</a:t>
            </a:r>
            <a:endParaRPr lang="en-US" b="1" dirty="0">
              <a:solidFill>
                <a:srgbClr val="FF0000"/>
              </a:solidFill>
            </a:endParaRPr>
          </a:p>
        </p:txBody>
      </p:sp>
    </p:spTree>
    <p:extLst>
      <p:ext uri="{BB962C8B-B14F-4D97-AF65-F5344CB8AC3E}">
        <p14:creationId xmlns:p14="http://schemas.microsoft.com/office/powerpoint/2010/main" val="405225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21</a:t>
            </a:fld>
            <a:endParaRPr lang="en-US" alt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2563878613"/>
              </p:ext>
            </p:extLst>
          </p:nvPr>
        </p:nvGraphicFramePr>
        <p:xfrm>
          <a:off x="381000" y="152400"/>
          <a:ext cx="8305800" cy="6139068"/>
        </p:xfrm>
        <a:graphic>
          <a:graphicData uri="http://schemas.openxmlformats.org/drawingml/2006/table">
            <a:tbl>
              <a:tblPr/>
              <a:tblGrid>
                <a:gridCol w="8305800">
                  <a:extLst>
                    <a:ext uri="{9D8B030D-6E8A-4147-A177-3AD203B41FA5}">
                      <a16:colId xmlns:a16="http://schemas.microsoft.com/office/drawing/2014/main" xmlns="" val="20000"/>
                    </a:ext>
                  </a:extLst>
                </a:gridCol>
              </a:tblGrid>
              <a:tr h="704022">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0"/>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1"/>
                  </a:ext>
                </a:extLst>
              </a:tr>
              <a:tr h="1697935">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verdana,arial,serif"/>
                          <a:cs typeface="Arial" pitchFamily="34" charset="0"/>
                        </a:rPr>
                        <a:t>issued by</a:t>
                      </a:r>
                      <a:r>
                        <a:rPr kumimoji="0" lang="en-US" altLang="en-US" sz="2000" b="0" i="0" u="none" strike="noStrike" cap="none" normalizeH="0" baseline="0" dirty="0">
                          <a:ln>
                            <a:noFill/>
                          </a:ln>
                          <a:solidFill>
                            <a:schemeClr val="tx1"/>
                          </a:solidFill>
                          <a:effectLst/>
                          <a:latin typeface="Arial" pitchFamily="34" charset="0"/>
                          <a:cs typeface="Arial" pitchFamily="34" charset="0"/>
                        </a:rPr>
                        <a:t/>
                      </a:r>
                      <a:br>
                        <a:rPr kumimoji="0" lang="en-US" altLang="en-US" sz="2000" b="0" i="0" u="none" strike="noStrike" cap="none" normalizeH="0" baseline="0" dirty="0">
                          <a:ln>
                            <a:noFill/>
                          </a:ln>
                          <a:solidFill>
                            <a:schemeClr val="tx1"/>
                          </a:solidFill>
                          <a:effectLst/>
                          <a:latin typeface="Arial" pitchFamily="34" charset="0"/>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a:ln>
                            <a:noFill/>
                          </a:ln>
                          <a:solidFill>
                            <a:schemeClr val="tx1"/>
                          </a:solidFill>
                          <a:effectLst/>
                          <a:latin typeface="verdana,arial,serif"/>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2"/>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0033CC"/>
                          </a:solidFill>
                          <a:effectLst/>
                          <a:latin typeface="verdana,arial,serif"/>
                          <a:cs typeface="Arial" pitchFamily="34" charset="0"/>
                        </a:rPr>
                        <a:t>8 April 2021</a:t>
                      </a:r>
                      <a:endParaRPr kumimoji="0" lang="en-US" altLang="en-US" sz="2000" b="1" i="0" u="sng" strike="noStrike" cap="none" normalizeH="0" baseline="0" dirty="0">
                        <a:ln>
                          <a:noFill/>
                        </a:ln>
                        <a:solidFill>
                          <a:srgbClr val="0033CC"/>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3"/>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4"/>
                  </a:ext>
                </a:extLst>
              </a:tr>
              <a:tr h="836543">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smtClean="0">
                          <a:ln>
                            <a:noFill/>
                          </a:ln>
                          <a:solidFill>
                            <a:srgbClr val="0033CC"/>
                          </a:solidFill>
                          <a:effectLst/>
                          <a:latin typeface="Arial" pitchFamily="34" charset="0"/>
                          <a:ea typeface="+mn-ea"/>
                          <a:cs typeface="+mn-cs"/>
                        </a:rPr>
                        <a:t>La Nina Advisory</a:t>
                      </a:r>
                      <a:endParaRPr kumimoji="0" lang="en-US" altLang="en-US" sz="2800" b="1" i="0" u="sng" strike="noStrike" kern="1200" cap="none" normalizeH="0" baseline="0" dirty="0">
                        <a:ln>
                          <a:noFill/>
                        </a:ln>
                        <a:solidFill>
                          <a:srgbClr val="0033CC"/>
                        </a:solidFill>
                        <a:effectLst/>
                        <a:latin typeface="Arial" pitchFamily="34" charset="0"/>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5"/>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6"/>
                  </a:ext>
                </a:extLst>
              </a:tr>
              <a:tr h="136663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indent="0" algn="l" defTabSz="914400" rtl="0" eaLnBrk="1" fontAlgn="auto" latinLnBrk="0" hangingPunct="1">
                        <a:lnSpc>
                          <a:spcPct val="100000"/>
                        </a:lnSpc>
                        <a:spcBef>
                          <a:spcPct val="50000"/>
                        </a:spcBef>
                        <a:spcAft>
                          <a:spcPts val="0"/>
                        </a:spcAft>
                        <a:buClrTx/>
                        <a:buSzTx/>
                        <a:buFont typeface="Wingdings 2" pitchFamily="18" charset="2"/>
                        <a:buNone/>
                        <a:tabLst/>
                        <a:defRPr/>
                      </a:pPr>
                      <a:r>
                        <a:rPr kumimoji="0" lang="en-US" altLang="en-US" sz="1800" b="0" i="0" u="sng" strike="noStrike" cap="none" normalizeH="0" baseline="0" dirty="0">
                          <a:ln>
                            <a:noFill/>
                          </a:ln>
                          <a:solidFill>
                            <a:schemeClr val="tx1"/>
                          </a:solidFill>
                          <a:effectLst/>
                          <a:latin typeface="verdana,arial"/>
                          <a:cs typeface="Arial" pitchFamily="34" charset="0"/>
                        </a:rPr>
                        <a:t>Synopsis</a:t>
                      </a:r>
                      <a:r>
                        <a:rPr kumimoji="0" lang="en-US" altLang="en-US" sz="1800" b="0" i="0" u="sng" strike="noStrike" cap="none" normalizeH="0" baseline="0" dirty="0" smtClean="0">
                          <a:ln>
                            <a:noFill/>
                          </a:ln>
                          <a:solidFill>
                            <a:schemeClr val="tx1"/>
                          </a:solidFill>
                          <a:effectLst/>
                          <a:latin typeface="verdana,arial"/>
                          <a:cs typeface="Arial" pitchFamily="34" charset="0"/>
                        </a:rPr>
                        <a:t>: </a:t>
                      </a:r>
                      <a:r>
                        <a:rPr lang="en-US" sz="1800" b="1" i="0" kern="1200" dirty="0" smtClean="0">
                          <a:solidFill>
                            <a:srgbClr val="0033CC"/>
                          </a:solidFill>
                          <a:effectLst/>
                          <a:latin typeface="Arial" pitchFamily="34" charset="0"/>
                          <a:ea typeface="+mn-ea"/>
                          <a:cs typeface="+mn-cs"/>
                        </a:rPr>
                        <a:t>A transition from La Niña to ENSO-Neutral is likely in the next month or so, </a:t>
                      </a:r>
                      <a:r>
                        <a:rPr lang="en-US" sz="1800" b="1" i="0" u="sng" kern="1200" dirty="0" smtClean="0">
                          <a:solidFill>
                            <a:srgbClr val="0033CC"/>
                          </a:solidFill>
                          <a:effectLst/>
                          <a:latin typeface="Arial" pitchFamily="34" charset="0"/>
                          <a:ea typeface="+mn-ea"/>
                          <a:cs typeface="+mn-cs"/>
                        </a:rPr>
                        <a:t>with an 80% chance of ENSO-neutral during May-July 2021.</a:t>
                      </a:r>
                      <a:r>
                        <a:rPr lang="en-US" sz="1800" b="1" i="0" kern="1200" dirty="0" smtClean="0">
                          <a:solidFill>
                            <a:srgbClr val="0033CC"/>
                          </a:solidFill>
                          <a:effectLst/>
                          <a:latin typeface="Arial" pitchFamily="34" charset="0"/>
                          <a:ea typeface="+mn-ea"/>
                          <a:cs typeface="+mn-cs"/>
                        </a:rPr>
                        <a:t> </a:t>
                      </a:r>
                    </a:p>
                    <a:p>
                      <a:pPr marL="0" marR="0" indent="0" algn="ctr" defTabSz="914400" rtl="0" eaLnBrk="1" fontAlgn="auto" latinLnBrk="0" hangingPunct="1">
                        <a:lnSpc>
                          <a:spcPct val="100000"/>
                        </a:lnSpc>
                        <a:spcBef>
                          <a:spcPct val="50000"/>
                        </a:spcBef>
                        <a:spcAft>
                          <a:spcPts val="0"/>
                        </a:spcAft>
                        <a:buClrTx/>
                        <a:buSzTx/>
                        <a:buFont typeface="Wingdings 2" pitchFamily="18" charset="2"/>
                        <a:buNone/>
                        <a:tabLst/>
                        <a:defRPr/>
                      </a:pPr>
                      <a:r>
                        <a:rPr lang="en-US" sz="1800" b="1" i="0" kern="1200" dirty="0" smtClean="0">
                          <a:solidFill>
                            <a:srgbClr val="0033CC"/>
                          </a:solidFill>
                          <a:effectLst/>
                          <a:latin typeface="Arial" pitchFamily="34" charset="0"/>
                          <a:ea typeface="+mn-ea"/>
                          <a:cs typeface="+mn-cs"/>
                        </a:rPr>
                        <a:t>--------</a:t>
                      </a:r>
                    </a:p>
                    <a:p>
                      <a:pPr marL="0" marR="0" indent="0" algn="ctr" defTabSz="914400" rtl="0" eaLnBrk="1" fontAlgn="auto" latinLnBrk="0" hangingPunct="1">
                        <a:lnSpc>
                          <a:spcPct val="100000"/>
                        </a:lnSpc>
                        <a:spcBef>
                          <a:spcPct val="50000"/>
                        </a:spcBef>
                        <a:spcAft>
                          <a:spcPts val="0"/>
                        </a:spcAft>
                        <a:buClrTx/>
                        <a:buSzTx/>
                        <a:buFont typeface="Wingdings 2" pitchFamily="18" charset="2"/>
                        <a:buNone/>
                        <a:tabLst/>
                        <a:defRPr/>
                      </a:pPr>
                      <a:r>
                        <a:rPr lang="en-US" sz="1800" b="1" i="0" kern="1200" dirty="0" smtClean="0">
                          <a:solidFill>
                            <a:srgbClr val="0033CC"/>
                          </a:solidFill>
                          <a:effectLst/>
                          <a:latin typeface="Arial" pitchFamily="34" charset="0"/>
                          <a:ea typeface="+mn-ea"/>
                          <a:cs typeface="+mn-cs"/>
                        </a:rPr>
                        <a:t>La Niña </a:t>
                      </a:r>
                      <a:r>
                        <a:rPr lang="en-US" sz="1800" b="1" i="0" kern="1200" dirty="0" smtClean="0">
                          <a:solidFill>
                            <a:srgbClr val="0033CC"/>
                          </a:solidFill>
                          <a:effectLst/>
                          <a:latin typeface="Arial" pitchFamily="34" charset="0"/>
                          <a:ea typeface="+mn-ea"/>
                          <a:cs typeface="+mn-cs"/>
                        </a:rPr>
                        <a:t>conditions continued </a:t>
                      </a:r>
                      <a:r>
                        <a:rPr lang="en-US" sz="1800" b="1" i="0" kern="1200" dirty="0" smtClean="0">
                          <a:solidFill>
                            <a:srgbClr val="0033CC"/>
                          </a:solidFill>
                          <a:effectLst/>
                          <a:latin typeface="Arial" pitchFamily="34" charset="0"/>
                          <a:ea typeface="+mn-ea"/>
                          <a:cs typeface="+mn-cs"/>
                        </a:rPr>
                        <a:t>during March…</a:t>
                      </a: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xmlns="" val="10007"/>
                  </a:ext>
                </a:extLst>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68802" y="646112"/>
            <a:ext cx="4350798" cy="60594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22</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733800" y="954088"/>
            <a:ext cx="609600" cy="56753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675523" y="2590800"/>
            <a:ext cx="3949502" cy="198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p:cNvPicPr>
          <p:nvPr/>
        </p:nvPicPr>
        <p:blipFill>
          <a:blip r:embed="rId5">
            <a:extLst>
              <a:ext uri="{28A0092B-C50C-407E-A947-70E740481C1C}">
                <a14:useLocalDpi xmlns:a14="http://schemas.microsoft.com/office/drawing/2010/main" val="0"/>
              </a:ext>
            </a:extLst>
          </a:blip>
          <a:srcRect l="6471" t="2499" r="6471" b="53333"/>
          <a:stretch>
            <a:fillRect/>
          </a:stretch>
        </p:blipFill>
        <p:spPr bwMode="auto">
          <a:xfrm>
            <a:off x="4675522" y="4571999"/>
            <a:ext cx="3949503" cy="228304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p:cNvPicPr>
          <p:nvPr/>
        </p:nvPicPr>
        <p:blipFill>
          <a:blip r:embed="rId6">
            <a:extLst>
              <a:ext uri="{28A0092B-C50C-407E-A947-70E740481C1C}">
                <a14:useLocalDpi xmlns:a14="http://schemas.microsoft.com/office/drawing/2010/main" val="0"/>
              </a:ext>
            </a:extLst>
          </a:blip>
          <a:srcRect l="4315" t="5000" r="6471" b="58333"/>
          <a:stretch>
            <a:fillRect/>
          </a:stretch>
        </p:blipFill>
        <p:spPr bwMode="auto">
          <a:xfrm>
            <a:off x="4675523" y="323056"/>
            <a:ext cx="3949503" cy="198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23</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sp>
        <p:nvSpPr>
          <p:cNvPr id="4" name="TextBox 3"/>
          <p:cNvSpPr txBox="1"/>
          <p:nvPr/>
        </p:nvSpPr>
        <p:spPr>
          <a:xfrm>
            <a:off x="4571999" y="1371600"/>
            <a:ext cx="4344879" cy="1323439"/>
          </a:xfrm>
          <a:prstGeom prst="rect">
            <a:avLst/>
          </a:prstGeom>
          <a:noFill/>
        </p:spPr>
        <p:txBody>
          <a:bodyPr wrap="square" rtlCol="0">
            <a:spAutoFit/>
          </a:bodyPr>
          <a:lstStyle/>
          <a:p>
            <a:r>
              <a:rPr lang="en-US" sz="1600" dirty="0" smtClean="0"/>
              <a:t>The current La Nina conditions is on its way </a:t>
            </a:r>
            <a:r>
              <a:rPr lang="en-US" sz="1600" dirty="0" smtClean="0"/>
              <a:t>out in a hurry!!</a:t>
            </a:r>
            <a:endParaRPr lang="en-US" sz="1600" dirty="0" smtClean="0"/>
          </a:p>
          <a:p>
            <a:endParaRPr lang="en-US" sz="1600" dirty="0"/>
          </a:p>
          <a:p>
            <a:r>
              <a:rPr lang="en-US" sz="1600" dirty="0" smtClean="0"/>
              <a:t>But the forecast suggests that the La Nina will </a:t>
            </a:r>
            <a:r>
              <a:rPr lang="en-US" sz="1600" dirty="0" smtClean="0"/>
              <a:t>likely come </a:t>
            </a:r>
            <a:r>
              <a:rPr lang="en-US" sz="1600" dirty="0" smtClean="0"/>
              <a:t>back later in the year? Will it?? </a:t>
            </a:r>
            <a:endParaRPr lang="en-US" sz="1600" dirty="0"/>
          </a:p>
        </p:txBody>
      </p:sp>
      <p:cxnSp>
        <p:nvCxnSpPr>
          <p:cNvPr id="6" name="Straight Arrow Connector 5"/>
          <p:cNvCxnSpPr/>
          <p:nvPr/>
        </p:nvCxnSpPr>
        <p:spPr>
          <a:xfrm flipV="1">
            <a:off x="3861297" y="3962399"/>
            <a:ext cx="4368303" cy="1447799"/>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524000" y="1371600"/>
            <a:ext cx="381000" cy="45720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623347" y="4572000"/>
            <a:ext cx="1" cy="9906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p:cNvPicPr>
          <p:nvPr/>
        </p:nvPicPr>
        <p:blipFill>
          <a:blip r:embed="rId2">
            <a:extLst>
              <a:ext uri="{28A0092B-C50C-407E-A947-70E740481C1C}">
                <a14:useLocalDpi xmlns:a14="http://schemas.microsoft.com/office/drawing/2010/main" val="0"/>
              </a:ext>
            </a:extLst>
          </a:blip>
          <a:srcRect l="6471" t="3000" r="1079" b="69667"/>
          <a:stretch>
            <a:fillRect/>
          </a:stretch>
        </p:blipFill>
        <p:spPr bwMode="auto">
          <a:xfrm>
            <a:off x="4268679" y="3373638"/>
            <a:ext cx="4787900" cy="2188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p:cNvPicPr>
          <p:nvPr/>
        </p:nvPicPr>
        <p:blipFill>
          <a:blip r:embed="rId3">
            <a:extLst>
              <a:ext uri="{28A0092B-C50C-407E-A947-70E740481C1C}">
                <a14:useLocalDpi xmlns:a14="http://schemas.microsoft.com/office/drawing/2010/main" val="0"/>
              </a:ext>
            </a:extLst>
          </a:blip>
          <a:srcRect l="3236" t="1666" r="2158" b="10001"/>
          <a:stretch>
            <a:fillRect/>
          </a:stretch>
        </p:blipFill>
        <p:spPr bwMode="auto">
          <a:xfrm>
            <a:off x="76200" y="230080"/>
            <a:ext cx="4114800" cy="63231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24</a:t>
            </a:fld>
            <a:endParaRPr lang="en-US" altLang="en-US" sz="1400"/>
          </a:p>
        </p:txBody>
      </p:sp>
      <p:sp>
        <p:nvSpPr>
          <p:cNvPr id="20484" name="TextBox 11"/>
          <p:cNvSpPr txBox="1">
            <a:spLocks noChangeArrowheads="1"/>
          </p:cNvSpPr>
          <p:nvPr/>
        </p:nvSpPr>
        <p:spPr bwMode="auto">
          <a:xfrm>
            <a:off x="9525" y="0"/>
            <a:ext cx="441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imes New Roman" pitchFamily="18" charset="0"/>
              </a:rPr>
              <a:t>ENSO 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048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March </a:t>
            </a:r>
            <a:r>
              <a:rPr lang="en-US" altLang="en-US" sz="1800" dirty="0">
                <a:latin typeface="Times New Roman" pitchFamily="18" charset="0"/>
              </a:rPr>
              <a:t>CPC/IRI forecast</a:t>
            </a: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
          <p:cNvSpPr txBox="1">
            <a:spLocks noChangeArrowheads="1"/>
          </p:cNvSpPr>
          <p:nvPr/>
        </p:nvSpPr>
        <p:spPr bwMode="auto">
          <a:xfrm>
            <a:off x="0" y="3276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April  </a:t>
            </a:r>
            <a:r>
              <a:rPr lang="en-US" altLang="en-US" sz="1800" dirty="0">
                <a:latin typeface="Times New Roman" pitchFamily="18" charset="0"/>
              </a:rPr>
              <a:t>CPC/IRI forecast</a:t>
            </a:r>
          </a:p>
        </p:txBody>
      </p:sp>
      <p:sp>
        <p:nvSpPr>
          <p:cNvPr id="2" name="TextBox 1"/>
          <p:cNvSpPr txBox="1"/>
          <p:nvPr/>
        </p:nvSpPr>
        <p:spPr>
          <a:xfrm>
            <a:off x="53266" y="6343080"/>
            <a:ext cx="8610600" cy="307777"/>
          </a:xfrm>
          <a:prstGeom prst="rect">
            <a:avLst/>
          </a:prstGeom>
          <a:noFill/>
        </p:spPr>
        <p:txBody>
          <a:bodyPr wrap="square" rtlCol="0">
            <a:spAutoFit/>
          </a:bodyPr>
          <a:lstStyle/>
          <a:p>
            <a:r>
              <a:rPr lang="en-US" sz="1400" b="1" u="sng" dirty="0" smtClean="0">
                <a:solidFill>
                  <a:srgbClr val="0033CC"/>
                </a:solidFill>
              </a:rPr>
              <a:t>La Nina is on its way </a:t>
            </a:r>
            <a:r>
              <a:rPr lang="en-US" sz="1400" b="1" u="sng" dirty="0" smtClean="0">
                <a:solidFill>
                  <a:srgbClr val="0033CC"/>
                </a:solidFill>
              </a:rPr>
              <a:t>out </a:t>
            </a:r>
            <a:r>
              <a:rPr lang="en-US" sz="1400" b="1" u="sng" dirty="0" err="1" smtClean="0">
                <a:solidFill>
                  <a:srgbClr val="0033CC"/>
                </a:solidFill>
              </a:rPr>
              <a:t>temporariy</a:t>
            </a:r>
            <a:r>
              <a:rPr lang="en-US" sz="1400" b="1" u="sng" dirty="0" smtClean="0">
                <a:solidFill>
                  <a:srgbClr val="0033CC"/>
                </a:solidFill>
              </a:rPr>
              <a:t>? </a:t>
            </a:r>
            <a:r>
              <a:rPr lang="en-US" sz="1400" b="1" u="sng" dirty="0" smtClean="0">
                <a:solidFill>
                  <a:srgbClr val="0033CC"/>
                </a:solidFill>
              </a:rPr>
              <a:t>Only to come back later in the </a:t>
            </a:r>
            <a:r>
              <a:rPr lang="en-US" sz="1400" b="1" u="sng" dirty="0" smtClean="0">
                <a:solidFill>
                  <a:srgbClr val="0033CC"/>
                </a:solidFill>
              </a:rPr>
              <a:t>year?  </a:t>
            </a:r>
            <a:endParaRPr lang="en-US" sz="1400" b="1" u="sng" dirty="0" smtClean="0">
              <a:solidFill>
                <a:srgbClr val="0033CC"/>
              </a:solidFill>
            </a:endParaRPr>
          </a:p>
        </p:txBody>
      </p:sp>
      <p:pic>
        <p:nvPicPr>
          <p:cNvPr id="14338" name="Picture 2" descr="https://iri.columbia.edu/wp-content/uploads/2021/03/figur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56" y="609600"/>
            <a:ext cx="4114430" cy="274295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H="1">
            <a:off x="1524000" y="3130034"/>
            <a:ext cx="304800" cy="1746766"/>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4340" name="Picture 4" descr="https://iri.columbia.edu/wp-content/uploads/2021/02/figure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7642" y="304800"/>
            <a:ext cx="4346358" cy="269244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s://iri.columbia.edu/wp-content/uploads/2021/04/figur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612229"/>
            <a:ext cx="41148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iri.columbia.edu/wp-content/uploads/2021/03/figure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97642" y="3130034"/>
            <a:ext cx="4346358" cy="28744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cpc.ncep.noaa.gov/products/predictions/long_range/lead14/off15_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97"/>
            <a:ext cx="3657600" cy="3596555"/>
          </a:xfrm>
          <a:prstGeom prst="rect">
            <a:avLst/>
          </a:prstGeom>
          <a:noFill/>
          <a:extLst>
            <a:ext uri="{909E8E84-426E-40DD-AFC4-6F175D3DCCD1}">
              <a14:hiddenFill xmlns:a14="http://schemas.microsoft.com/office/drawing/2010/main">
                <a:solidFill>
                  <a:srgbClr val="FFFFFF"/>
                </a:solidFill>
              </a14:hiddenFill>
            </a:ext>
          </a:extLst>
        </p:spPr>
      </p:pic>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25</a:t>
            </a:fld>
            <a:endParaRPr lang="en-US" altLang="en-US" sz="1400" dirty="0"/>
          </a:p>
        </p:txBody>
      </p:sp>
      <p:sp>
        <p:nvSpPr>
          <p:cNvPr id="5" name="Title 1"/>
          <p:cNvSpPr txBox="1">
            <a:spLocks/>
          </p:cNvSpPr>
          <p:nvPr/>
        </p:nvSpPr>
        <p:spPr>
          <a:xfrm>
            <a:off x="4190998" y="152400"/>
            <a:ext cx="4953002"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Month) </a:t>
            </a:r>
          </a:p>
          <a:p>
            <a:pPr>
              <a:defRPr/>
            </a:pPr>
            <a:r>
              <a:rPr lang="en-US" altLang="en-US" sz="2400" kern="0" dirty="0"/>
              <a:t>CPC’s official </a:t>
            </a:r>
          </a:p>
          <a:p>
            <a:pPr>
              <a:defRPr/>
            </a:pPr>
            <a:r>
              <a:rPr lang="en-US" altLang="en-US" sz="2400" kern="0" dirty="0"/>
              <a:t>Temperature </a:t>
            </a:r>
            <a:r>
              <a:rPr lang="en-US" altLang="en-US" sz="2400" kern="0" dirty="0" smtClean="0"/>
              <a:t>OUTLOOK</a:t>
            </a:r>
            <a:r>
              <a:rPr lang="en-US" altLang="en-US" sz="2400" kern="0" dirty="0" smtClean="0"/>
              <a:t>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Apr</a:t>
            </a:r>
            <a:r>
              <a:rPr lang="en-US" altLang="en-US" sz="2400" kern="0" dirty="0" smtClean="0"/>
              <a:t>)/</a:t>
            </a:r>
            <a:r>
              <a:rPr lang="en-US" altLang="en-US" sz="2400" kern="0" dirty="0"/>
              <a:t>Seasonal </a:t>
            </a:r>
            <a:r>
              <a:rPr lang="en-US" altLang="en-US" sz="2400" kern="0" dirty="0" smtClean="0"/>
              <a:t>(</a:t>
            </a:r>
            <a:r>
              <a:rPr lang="en-US" altLang="en-US" sz="2400" b="1" u="sng" kern="0" dirty="0" smtClean="0"/>
              <a:t>AMJ</a:t>
            </a:r>
            <a:r>
              <a:rPr lang="en-US" altLang="en-US" sz="2400" kern="0" dirty="0" smtClean="0"/>
              <a:t>)  </a:t>
            </a:r>
            <a:endParaRPr lang="en-US" altLang="en-US" sz="2400" kern="0" dirty="0"/>
          </a:p>
        </p:txBody>
      </p:sp>
      <p:cxnSp>
        <p:nvCxnSpPr>
          <p:cNvPr id="4" name="Straight Arrow Connector 3"/>
          <p:cNvCxnSpPr/>
          <p:nvPr/>
        </p:nvCxnSpPr>
        <p:spPr>
          <a:xfrm flipH="1">
            <a:off x="3982226" y="1524000"/>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8229600" y="1603801"/>
            <a:ext cx="76200" cy="68219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200" y="3593068"/>
            <a:ext cx="3321743"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b="1" dirty="0" smtClean="0">
                <a:solidFill>
                  <a:srgbClr val="FF0000"/>
                </a:solidFill>
                <a:sym typeface="Wingdings" panose="05000000000000000000" pitchFamily="2" charset="2"/>
              </a:rPr>
              <a:t> </a:t>
            </a:r>
            <a:endParaRPr lang="en-US" b="1" dirty="0">
              <a:solidFill>
                <a:srgbClr val="FF0000"/>
              </a:solidFill>
            </a:endParaRPr>
          </a:p>
        </p:txBody>
      </p:sp>
      <p:sp>
        <p:nvSpPr>
          <p:cNvPr id="23557" name="TextBox 9"/>
          <p:cNvSpPr txBox="1">
            <a:spLocks noChangeArrowheads="1"/>
          </p:cNvSpPr>
          <p:nvPr/>
        </p:nvSpPr>
        <p:spPr bwMode="auto">
          <a:xfrm>
            <a:off x="7315200" y="2209800"/>
            <a:ext cx="16913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r>
              <a:rPr lang="en-US" altLang="en-US" sz="1800" dirty="0" smtClean="0">
                <a:latin typeface="Times New Roman" pitchFamily="18" charset="0"/>
              </a:rPr>
              <a:t>Mar 18</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sp>
        <p:nvSpPr>
          <p:cNvPr id="23556" name="TextBox 1"/>
          <p:cNvSpPr txBox="1">
            <a:spLocks noChangeArrowheads="1"/>
          </p:cNvSpPr>
          <p:nvPr/>
        </p:nvSpPr>
        <p:spPr bwMode="auto">
          <a:xfrm>
            <a:off x="3217046" y="268068"/>
            <a:ext cx="125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endParaRPr lang="en-US" altLang="en-US" sz="1800" dirty="0" smtClean="0">
              <a:latin typeface="Times New Roman" pitchFamily="18" charset="0"/>
            </a:endParaRPr>
          </a:p>
          <a:p>
            <a:pPr eaLnBrk="1" hangingPunct="1">
              <a:spcBef>
                <a:spcPct val="0"/>
              </a:spcBef>
              <a:buFontTx/>
              <a:buNone/>
            </a:pPr>
            <a:r>
              <a:rPr lang="en-US" altLang="en-US" sz="1800" dirty="0" smtClean="0">
                <a:latin typeface="Times New Roman" pitchFamily="18" charset="0"/>
              </a:rPr>
              <a:t>Mar 31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pic>
        <p:nvPicPr>
          <p:cNvPr id="3078" name="Picture 6" descr="https://www.cpc.ncep.noaa.gov/products/predictions/long_range/lead01/off01_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534379"/>
            <a:ext cx="4038600" cy="39711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86200"/>
            <a:ext cx="3787445" cy="2944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cpc.ncep.noaa.gov/products/predictions/long_range/lead14/off15_prc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56" y="14967"/>
            <a:ext cx="3810942" cy="37473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2181" y="3886200"/>
            <a:ext cx="1521819" cy="2462213"/>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dirty="0" smtClean="0"/>
              <a:t>Why? </a:t>
            </a:r>
            <a:r>
              <a:rPr lang="en-US" sz="1400" b="1" dirty="0" smtClean="0">
                <a:sym typeface="Wingdings" panose="05000000000000000000" pitchFamily="2" charset="2"/>
              </a:rPr>
              <a:t>  (</a:t>
            </a:r>
            <a:r>
              <a:rPr lang="en-US" sz="1400" b="1" dirty="0" err="1" smtClean="0">
                <a:sym typeface="Wingdings" panose="05000000000000000000" pitchFamily="2" charset="2"/>
              </a:rPr>
              <a:t>becoz</a:t>
            </a:r>
            <a:r>
              <a:rPr lang="en-US" sz="1400" b="1" dirty="0" smtClean="0">
                <a:sym typeface="Wingdings" panose="05000000000000000000" pitchFamily="2" charset="2"/>
              </a:rPr>
              <a:t> they r mostly based on GFS’    2-wk </a:t>
            </a:r>
            <a:r>
              <a:rPr lang="en-US" sz="1400" b="1" dirty="0" err="1" smtClean="0">
                <a:sym typeface="Wingdings" panose="05000000000000000000" pitchFamily="2" charset="2"/>
              </a:rPr>
              <a:t>fcsts</a:t>
            </a:r>
            <a:r>
              <a:rPr lang="en-US" sz="1400" b="1" dirty="0" smtClean="0">
                <a:sym typeface="Wingdings" panose="05000000000000000000" pitchFamily="2" charset="2"/>
              </a:rPr>
              <a:t>).  We still have many days to go in the month.</a:t>
            </a:r>
            <a:endParaRPr lang="en-US" sz="1400" b="1" u="sng" dirty="0"/>
          </a:p>
        </p:txBody>
      </p:sp>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26</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8077200" y="2173069"/>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Mar 18</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4514515" y="76200"/>
            <a:ext cx="4601776"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Apr</a:t>
            </a:r>
            <a:r>
              <a:rPr lang="en-US" altLang="en-US" sz="2400" kern="0" dirty="0" smtClean="0"/>
              <a:t>)/</a:t>
            </a:r>
            <a:r>
              <a:rPr lang="en-US" altLang="en-US" sz="2400" kern="0" dirty="0"/>
              <a:t>Seasonal </a:t>
            </a:r>
            <a:r>
              <a:rPr lang="en-US" altLang="en-US" sz="2400" kern="0" dirty="0" smtClean="0"/>
              <a:t>(</a:t>
            </a:r>
            <a:r>
              <a:rPr lang="en-US" altLang="en-US" sz="2400" b="1" u="sng" kern="0" dirty="0" smtClean="0"/>
              <a:t>AMJ</a:t>
            </a:r>
            <a:r>
              <a:rPr lang="en-US" altLang="en-US" sz="2400" kern="0" dirty="0" smtClean="0"/>
              <a:t>)  </a:t>
            </a:r>
            <a:endParaRPr lang="en-US" altLang="en-US" sz="2400" kern="0" dirty="0"/>
          </a:p>
        </p:txBody>
      </p:sp>
      <p:sp>
        <p:nvSpPr>
          <p:cNvPr id="6" name="TextBox 5"/>
          <p:cNvSpPr txBox="1"/>
          <p:nvPr/>
        </p:nvSpPr>
        <p:spPr>
          <a:xfrm>
            <a:off x="449934" y="3766066"/>
            <a:ext cx="3321743"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dirty="0"/>
          </a:p>
        </p:txBody>
      </p:sp>
      <p:cxnSp>
        <p:nvCxnSpPr>
          <p:cNvPr id="18" name="Straight Arrow Connector 17"/>
          <p:cNvCxnSpPr/>
          <p:nvPr/>
        </p:nvCxnSpPr>
        <p:spPr>
          <a:xfrm>
            <a:off x="8153400" y="1600200"/>
            <a:ext cx="0" cy="118150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3276600" y="5334000"/>
            <a:ext cx="381000" cy="304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33" name="TextBox 1"/>
          <p:cNvSpPr txBox="1">
            <a:spLocks noChangeArrowheads="1"/>
          </p:cNvSpPr>
          <p:nvPr/>
        </p:nvSpPr>
        <p:spPr bwMode="auto">
          <a:xfrm>
            <a:off x="3238500" y="228600"/>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Mar 31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Arc 4"/>
          <p:cNvSpPr/>
          <p:nvPr/>
        </p:nvSpPr>
        <p:spPr>
          <a:xfrm>
            <a:off x="3294520" y="1230966"/>
            <a:ext cx="748053" cy="4849128"/>
          </a:xfrm>
          <a:prstGeom prst="arc">
            <a:avLst>
              <a:gd name="adj1" fmla="val 16138290"/>
              <a:gd name="adj2" fmla="val 5545064"/>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952750" y="5851494"/>
            <a:ext cx="5715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2" name="Picture 4" descr="https://www.cpc.ncep.noaa.gov/products/predictions/long_range/lead01/off01_prc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9222" y="2781709"/>
            <a:ext cx="3867069" cy="380252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29" y="4099681"/>
            <a:ext cx="3795556" cy="2484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5" name="Straight Arrow Connector 24"/>
          <p:cNvCxnSpPr/>
          <p:nvPr/>
        </p:nvCxnSpPr>
        <p:spPr>
          <a:xfrm flipH="1" flipV="1">
            <a:off x="3771677" y="1230966"/>
            <a:ext cx="952723" cy="13862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12"/>
          </p:nvPr>
        </p:nvSpPr>
        <p:spPr>
          <a:xfrm>
            <a:off x="8685212" y="6553200"/>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27</a:t>
            </a:fld>
            <a:endParaRPr lang="en-US" altLang="en-US" sz="1400" dirty="0"/>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352238"/>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440400" y="4038600"/>
            <a:ext cx="3349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a:latin typeface="Times New Roman" pitchFamily="18" charset="0"/>
              </a:rPr>
              <a:t>GFS Model Guidance </a:t>
            </a:r>
            <a:r>
              <a:rPr lang="en-US" altLang="en-US" sz="1800" b="1" dirty="0" smtClean="0">
                <a:latin typeface="Times New Roman" pitchFamily="18" charset="0"/>
              </a:rPr>
              <a:t>for the </a:t>
            </a:r>
          </a:p>
          <a:p>
            <a:pPr algn="r" eaLnBrk="1" hangingPunct="1">
              <a:spcBef>
                <a:spcPct val="0"/>
              </a:spcBef>
              <a:buFontTx/>
              <a:buNone/>
            </a:pPr>
            <a:r>
              <a:rPr lang="en-US" altLang="en-US" sz="1800" b="1" dirty="0" smtClean="0">
                <a:latin typeface="Times New Roman" pitchFamily="18" charset="0"/>
              </a:rPr>
              <a:t>next </a:t>
            </a:r>
            <a:r>
              <a:rPr lang="en-US" altLang="en-US" sz="1800" b="1" dirty="0">
                <a:latin typeface="Times New Roman" pitchFamily="18" charset="0"/>
              </a:rPr>
              <a:t>16 days</a:t>
            </a:r>
            <a:r>
              <a:rPr lang="en-US" altLang="en-US" sz="1800" dirty="0">
                <a:latin typeface="Times New Roman" pitchFamily="18" charset="0"/>
              </a:rPr>
              <a:t>.</a:t>
            </a:r>
          </a:p>
        </p:txBody>
      </p:sp>
      <p:sp>
        <p:nvSpPr>
          <p:cNvPr id="24579" name="TextBox 2"/>
          <p:cNvSpPr txBox="1">
            <a:spLocks noChangeArrowheads="1"/>
          </p:cNvSpPr>
          <p:nvPr/>
        </p:nvSpPr>
        <p:spPr bwMode="auto">
          <a:xfrm>
            <a:off x="4419600" y="475778"/>
            <a:ext cx="31375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NCEP/WPC </a:t>
            </a:r>
            <a:r>
              <a:rPr lang="en-US" altLang="en-US" sz="1600" b="1" dirty="0">
                <a:latin typeface="Times New Roman" pitchFamily="18" charset="0"/>
              </a:rPr>
              <a:t>Next 7 days QPF Forecast</a:t>
            </a:r>
          </a:p>
        </p:txBody>
      </p:sp>
      <p:sp>
        <p:nvSpPr>
          <p:cNvPr id="3" name="TextBox 2"/>
          <p:cNvSpPr txBox="1"/>
          <p:nvPr/>
        </p:nvSpPr>
        <p:spPr>
          <a:xfrm>
            <a:off x="4942437" y="1700543"/>
            <a:ext cx="4201563" cy="584775"/>
          </a:xfrm>
          <a:prstGeom prst="rect">
            <a:avLst/>
          </a:prstGeom>
          <a:noFill/>
        </p:spPr>
        <p:txBody>
          <a:bodyPr wrap="square" rtlCol="0">
            <a:spAutoFit/>
          </a:bodyPr>
          <a:lstStyle/>
          <a:p>
            <a:r>
              <a:rPr lang="en-US" sz="1600" dirty="0" smtClean="0"/>
              <a:t>Actual Precip </a:t>
            </a:r>
            <a:r>
              <a:rPr lang="en-US" sz="1600" dirty="0" smtClean="0"/>
              <a:t>amounts </a:t>
            </a:r>
            <a:r>
              <a:rPr lang="en-US" sz="1600" dirty="0" smtClean="0"/>
              <a:t>and </a:t>
            </a:r>
            <a:r>
              <a:rPr lang="en-US" sz="1600" dirty="0" smtClean="0"/>
              <a:t>region </a:t>
            </a:r>
            <a:r>
              <a:rPr lang="en-US" sz="1600" dirty="0" smtClean="0"/>
              <a:t>generally varies </a:t>
            </a:r>
            <a:r>
              <a:rPr lang="en-US" sz="1600" dirty="0" smtClean="0"/>
              <a:t>highly from one model run to next!! </a:t>
            </a:r>
            <a:endParaRPr lang="en-US" sz="1600" dirty="0"/>
          </a:p>
        </p:txBody>
      </p:sp>
      <p:sp>
        <p:nvSpPr>
          <p:cNvPr id="4" name="TextBox 3"/>
          <p:cNvSpPr txBox="1"/>
          <p:nvPr/>
        </p:nvSpPr>
        <p:spPr>
          <a:xfrm>
            <a:off x="155575" y="5267860"/>
            <a:ext cx="3425823" cy="830997"/>
          </a:xfrm>
          <a:prstGeom prst="rect">
            <a:avLst/>
          </a:prstGeom>
          <a:noFill/>
        </p:spPr>
        <p:txBody>
          <a:bodyPr wrap="square" rtlCol="0">
            <a:spAutoFit/>
          </a:bodyPr>
          <a:lstStyle/>
          <a:p>
            <a:r>
              <a:rPr lang="en-US" sz="1600" dirty="0" smtClean="0"/>
              <a:t>Almost n</a:t>
            </a:r>
            <a:r>
              <a:rPr lang="en-US" sz="1600" dirty="0" smtClean="0"/>
              <a:t>o </a:t>
            </a:r>
            <a:r>
              <a:rPr lang="en-US" sz="1600" dirty="0" smtClean="0"/>
              <a:t>rain along the </a:t>
            </a:r>
            <a:r>
              <a:rPr lang="en-US" sz="1600" dirty="0" smtClean="0"/>
              <a:t>Pacific west coast, and southwest  states for the next couple of weeks. </a:t>
            </a:r>
            <a:endParaRPr lang="en-US" sz="1600" dirty="0"/>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257800" y="5554662"/>
            <a:ext cx="3810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4281473" y="880269"/>
            <a:ext cx="914400" cy="37306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9" name="Picture 5" descr="https://www.wpc.ncep.noaa.gov/qpf/p168i.gif?16182645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7" y="0"/>
            <a:ext cx="4455186"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7564" y="2286000"/>
            <a:ext cx="4686436"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Muthuvel.Chelliah\Desktop\Drought-Temporary\mod.redonly.us.4panel.fordrought.briefing.recent.1wk,2wk,3wks,1mon.rain.fcst_tot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199"/>
            <a:ext cx="8686800" cy="671055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28</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a:t>
            </a:r>
            <a:r>
              <a:rPr lang="en-US" b="1" u="sng" dirty="0" smtClean="0">
                <a:solidFill>
                  <a:srgbClr val="FF0000"/>
                </a:solidFill>
              </a:rPr>
              <a:t>12 </a:t>
            </a:r>
            <a:r>
              <a:rPr lang="en-US" b="1" u="sng" dirty="0" smtClean="0">
                <a:solidFill>
                  <a:srgbClr val="FF0000"/>
                </a:solidFill>
              </a:rPr>
              <a:t>Apr</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Muthuvel.Chelliah\Desktop\Drought-Temporary\mod.redonly.us.4panel.fordrought.briefing.recent.1wk,2wk,3wks,1mon.rain.fcst_ano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199"/>
            <a:ext cx="8610600" cy="665168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29</a:t>
            </a:fld>
            <a:endParaRPr lang="en-US" altLang="en-US" dirty="0"/>
          </a:p>
        </p:txBody>
      </p:sp>
      <p:cxnSp>
        <p:nvCxnSpPr>
          <p:cNvPr id="4" name="Straight Arrow Connector 3"/>
          <p:cNvCxnSpPr/>
          <p:nvPr/>
        </p:nvCxnSpPr>
        <p:spPr>
          <a:xfrm flipV="1">
            <a:off x="2819400" y="2560268"/>
            <a:ext cx="228600" cy="15636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3810000" y="1600200"/>
            <a:ext cx="228600" cy="2365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09600" y="2066917"/>
            <a:ext cx="457200" cy="5028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209800" y="680621"/>
            <a:ext cx="228600" cy="228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a:t>
            </a:r>
            <a:r>
              <a:rPr lang="en-US" b="1" u="sng" dirty="0" smtClean="0">
                <a:solidFill>
                  <a:srgbClr val="FF0000"/>
                </a:solidFill>
              </a:rPr>
              <a:t>12 </a:t>
            </a:r>
            <a:r>
              <a:rPr lang="en-US" b="1" u="sng" dirty="0" smtClean="0">
                <a:solidFill>
                  <a:srgbClr val="FF0000"/>
                </a:solidFill>
              </a:rPr>
              <a:t>Apr</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229600" cy="533400"/>
          </a:xfrm>
        </p:spPr>
        <p:txBody>
          <a:bodyPr/>
          <a:lstStyle/>
          <a:p>
            <a:r>
              <a:rPr lang="en-US" altLang="en-US" sz="3200" dirty="0"/>
              <a:t>(</a:t>
            </a:r>
            <a:r>
              <a:rPr lang="en-US" altLang="en-US" sz="3200" dirty="0" err="1"/>
              <a:t>Prev</a:t>
            </a:r>
            <a:r>
              <a:rPr lang="en-US" altLang="en-US" sz="3200" dirty="0"/>
              <a:t>) 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a:p>
        </p:txBody>
      </p:sp>
      <p:sp>
        <p:nvSpPr>
          <p:cNvPr id="4100" name="TextBox 2"/>
          <p:cNvSpPr txBox="1">
            <a:spLocks noChangeArrowheads="1"/>
          </p:cNvSpPr>
          <p:nvPr/>
        </p:nvSpPr>
        <p:spPr bwMode="auto">
          <a:xfrm>
            <a:off x="4495800" y="1066800"/>
            <a:ext cx="274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Seasonal Outlook </a:t>
            </a:r>
          </a:p>
          <a:p>
            <a:pPr eaLnBrk="1" hangingPunct="1">
              <a:spcBef>
                <a:spcPct val="0"/>
              </a:spcBef>
              <a:buFontTx/>
              <a:buNone/>
            </a:pPr>
            <a:r>
              <a:rPr lang="en-US" altLang="en-US" sz="1600" dirty="0">
                <a:latin typeface="Times New Roman" pitchFamily="18" charset="0"/>
              </a:rPr>
              <a:t>(Mid </a:t>
            </a:r>
            <a:r>
              <a:rPr lang="en-US" altLang="en-US" sz="1600" dirty="0" smtClean="0">
                <a:latin typeface="Times New Roman" pitchFamily="18" charset="0"/>
              </a:rPr>
              <a:t>Mar 2021- Jun 2021)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03/18/21</a:t>
            </a:r>
            <a:endParaRPr lang="en-US" altLang="en-US" sz="1600" dirty="0">
              <a:latin typeface="Times New Roman" pitchFamily="18" charset="0"/>
            </a:endParaRPr>
          </a:p>
        </p:txBody>
      </p:sp>
      <p:sp>
        <p:nvSpPr>
          <p:cNvPr id="4101" name="TextBox 9"/>
          <p:cNvSpPr txBox="1">
            <a:spLocks noChangeArrowheads="1"/>
          </p:cNvSpPr>
          <p:nvPr/>
        </p:nvSpPr>
        <p:spPr bwMode="auto">
          <a:xfrm>
            <a:off x="6896675" y="2598003"/>
            <a:ext cx="2209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outlook</a:t>
            </a:r>
          </a:p>
          <a:p>
            <a:pPr eaLnBrk="1" hangingPunct="1">
              <a:spcBef>
                <a:spcPct val="0"/>
              </a:spcBef>
              <a:buFontTx/>
              <a:buNone/>
            </a:pPr>
            <a:r>
              <a:rPr lang="en-US" altLang="en-US" sz="1600" dirty="0">
                <a:latin typeface="Times New Roman" pitchFamily="18" charset="0"/>
              </a:rPr>
              <a:t>(for </a:t>
            </a:r>
            <a:r>
              <a:rPr lang="en-US" altLang="en-US" sz="1600" dirty="0" smtClean="0">
                <a:latin typeface="Times New Roman" pitchFamily="18" charset="0"/>
              </a:rPr>
              <a:t>April</a:t>
            </a:r>
            <a:r>
              <a:rPr lang="en-US" altLang="en-US" sz="1600" dirty="0" smtClean="0">
                <a:latin typeface="Times New Roman" pitchFamily="18" charset="0"/>
              </a:rPr>
              <a:t> </a:t>
            </a:r>
            <a:r>
              <a:rPr lang="en-US" altLang="en-US" sz="1600" dirty="0" smtClean="0">
                <a:latin typeface="Times New Roman" pitchFamily="18" charset="0"/>
              </a:rPr>
              <a:t>2020)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03/31/21</a:t>
            </a:r>
            <a:endParaRPr lang="en-US" altLang="en-US" sz="1600" dirty="0">
              <a:latin typeface="Times New Roman" pitchFamily="18" charset="0"/>
            </a:endParaRPr>
          </a:p>
        </p:txBody>
      </p:sp>
      <p:sp>
        <p:nvSpPr>
          <p:cNvPr id="8" name="TextBox 7"/>
          <p:cNvSpPr txBox="1"/>
          <p:nvPr/>
        </p:nvSpPr>
        <p:spPr>
          <a:xfrm>
            <a:off x="4343400" y="438835"/>
            <a:ext cx="4762500" cy="553998"/>
          </a:xfrm>
          <a:prstGeom prst="rect">
            <a:avLst/>
          </a:prstGeom>
          <a:noFill/>
        </p:spPr>
        <p:txBody>
          <a:bodyPr wrap="square" rtlCol="0">
            <a:spAutoFit/>
          </a:bodyPr>
          <a:lstStyle/>
          <a:p>
            <a:pPr algn="ctr"/>
            <a:r>
              <a:rPr lang="en-US" sz="1500" u="sng" dirty="0">
                <a:solidFill>
                  <a:srgbClr val="FF0000"/>
                </a:solidFill>
              </a:rPr>
              <a:t>(New </a:t>
            </a:r>
            <a:r>
              <a:rPr lang="en-US" sz="1500" u="sng" dirty="0" smtClean="0">
                <a:solidFill>
                  <a:srgbClr val="FF0000"/>
                </a:solidFill>
              </a:rPr>
              <a:t>Seasonal+ </a:t>
            </a:r>
            <a:r>
              <a:rPr lang="en-US" sz="1500" u="sng" dirty="0">
                <a:solidFill>
                  <a:srgbClr val="FF0000"/>
                </a:solidFill>
              </a:rPr>
              <a:t>Drought Outlook to be released in 2 days</a:t>
            </a:r>
            <a:r>
              <a:rPr lang="en-US" sz="1500" u="sng" dirty="0" smtClean="0">
                <a:solidFill>
                  <a:srgbClr val="FF0000"/>
                </a:solidFill>
              </a:rPr>
              <a:t>!)</a:t>
            </a:r>
          </a:p>
          <a:p>
            <a:pPr algn="ctr"/>
            <a:r>
              <a:rPr lang="en-US" sz="1300" u="sng" dirty="0" smtClean="0">
                <a:solidFill>
                  <a:srgbClr val="FF0000"/>
                </a:solidFill>
              </a:rPr>
              <a:t>(New Monthly Drought Outlook to be released end of this month</a:t>
            </a:r>
            <a:r>
              <a:rPr lang="en-US" sz="1500" u="sng" dirty="0" smtClean="0">
                <a:solidFill>
                  <a:srgbClr val="FF0000"/>
                </a:solidFill>
              </a:rPr>
              <a:t>) </a:t>
            </a:r>
            <a:endParaRPr lang="en-US" sz="1500" u="sng" dirty="0">
              <a:solidFill>
                <a:srgbClr val="FF0000"/>
              </a:solidFill>
            </a:endParaRPr>
          </a:p>
        </p:txBody>
      </p:sp>
      <p:sp>
        <p:nvSpPr>
          <p:cNvPr id="2" name="TextBox 1"/>
          <p:cNvSpPr txBox="1"/>
          <p:nvPr/>
        </p:nvSpPr>
        <p:spPr>
          <a:xfrm>
            <a:off x="152400" y="4267200"/>
            <a:ext cx="4114800" cy="1384995"/>
          </a:xfrm>
          <a:prstGeom prst="rect">
            <a:avLst/>
          </a:prstGeom>
          <a:noFill/>
        </p:spPr>
        <p:txBody>
          <a:bodyPr wrap="square" rtlCol="0">
            <a:spAutoFit/>
          </a:bodyPr>
          <a:lstStyle/>
          <a:p>
            <a:pPr marL="285750" lvl="1" indent="-285750">
              <a:buFont typeface="Arial" panose="020B0604020202020204" pitchFamily="34" charset="0"/>
              <a:buChar char="•"/>
            </a:pPr>
            <a:r>
              <a:rPr lang="en-US" sz="1400" dirty="0" smtClean="0"/>
              <a:t>Similar looking Monthly and seasonal outlooks, except in </a:t>
            </a:r>
            <a:r>
              <a:rPr lang="en-US" sz="1400" dirty="0" smtClean="0"/>
              <a:t>the northeast! </a:t>
            </a:r>
          </a:p>
          <a:p>
            <a:pPr marL="285750" lvl="1" indent="-285750">
              <a:buFont typeface="Arial" panose="020B0604020202020204" pitchFamily="34" charset="0"/>
              <a:buChar char="•"/>
            </a:pPr>
            <a:endParaRPr lang="en-US" sz="1400" dirty="0" smtClean="0"/>
          </a:p>
          <a:p>
            <a:pPr marL="285750" lvl="1" indent="-285750">
              <a:buFont typeface="Arial" panose="020B0604020202020204" pitchFamily="34" charset="0"/>
              <a:buChar char="•"/>
            </a:pPr>
            <a:r>
              <a:rPr lang="en-US" sz="1400" dirty="0" smtClean="0"/>
              <a:t>Also  compare  West vs East.</a:t>
            </a:r>
          </a:p>
          <a:p>
            <a:pPr marL="285750" lvl="1" indent="-285750">
              <a:buFont typeface="Arial" panose="020B0604020202020204" pitchFamily="34" charset="0"/>
              <a:buChar char="•"/>
            </a:pPr>
            <a:endParaRPr lang="en-US" sz="1400" dirty="0"/>
          </a:p>
          <a:p>
            <a:pPr marL="285750" lvl="1" indent="-285750">
              <a:buFont typeface="Arial" panose="020B0604020202020204" pitchFamily="34" charset="0"/>
              <a:buChar char="•"/>
            </a:pPr>
            <a:endParaRPr lang="en-US" sz="1400" dirty="0"/>
          </a:p>
        </p:txBody>
      </p:sp>
      <p:pic>
        <p:nvPicPr>
          <p:cNvPr id="3" name="Picture 2" descr="United States Monthly Drought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9252" y="3352800"/>
            <a:ext cx="4144748" cy="32027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United States Seasonal Drought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6" y="508583"/>
            <a:ext cx="4402584" cy="3401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30</a:t>
            </a:fld>
            <a:endParaRPr lang="en-US" altLang="en-US" dirty="0"/>
          </a:p>
        </p:txBody>
      </p:sp>
      <p:pic>
        <p:nvPicPr>
          <p:cNvPr id="11267" name="Picture 3" descr="C:\Users\Muthuvel.Chelliah\Desktop\Drought-Temporary\mod.redonly.us.4panel.fordrought.briefing.future.including.future.EC.fcst.perc4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8581748" cy="6629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419600" y="33528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609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82411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Muthuvel.Chelliah\Desktop\Drought-Temporary\mod.redonly.us.4panel.fordrought.briefing.future.including.future.EC.fcst.perc6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4056"/>
            <a:ext cx="8229600" cy="635736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31</a:t>
            </a:fld>
            <a:endParaRPr lang="en-US" altLang="en-US" dirty="0"/>
          </a:p>
        </p:txBody>
      </p: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https://www.cpc.ncep.noaa.gov/products/NMME/prob/images/prob_ensemble_prate_us_season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3844" y="3221219"/>
            <a:ext cx="3887197" cy="3002860"/>
          </a:xfrm>
          <a:prstGeom prst="rect">
            <a:avLst/>
          </a:prstGeom>
          <a:noFill/>
          <a:extLst>
            <a:ext uri="{909E8E84-426E-40DD-AFC4-6F175D3DCCD1}">
              <a14:hiddenFill xmlns:a14="http://schemas.microsoft.com/office/drawing/2010/main">
                <a:solidFill>
                  <a:srgbClr val="FFFFFF"/>
                </a:solidFill>
              </a14:hiddenFill>
            </a:ext>
          </a:extLst>
        </p:spPr>
      </p:pic>
      <p:sp>
        <p:nvSpPr>
          <p:cNvPr id="21507" name="Rectangle 1"/>
          <p:cNvSpPr>
            <a:spLocks noChangeArrowheads="1"/>
          </p:cNvSpPr>
          <p:nvPr/>
        </p:nvSpPr>
        <p:spPr bwMode="auto">
          <a:xfrm>
            <a:off x="4255120" y="1967345"/>
            <a:ext cx="6335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May</a:t>
            </a:r>
            <a:endParaRPr lang="en-US" altLang="en-US" sz="1800" b="1" dirty="0">
              <a:latin typeface="Times New Roman" pitchFamily="18" charset="0"/>
            </a:endParaRPr>
          </a:p>
        </p:txBody>
      </p:sp>
      <p:sp>
        <p:nvSpPr>
          <p:cNvPr id="21508" name="Rectangle 2"/>
          <p:cNvSpPr>
            <a:spLocks noChangeArrowheads="1"/>
          </p:cNvSpPr>
          <p:nvPr/>
        </p:nvSpPr>
        <p:spPr bwMode="auto">
          <a:xfrm>
            <a:off x="4191000" y="4202668"/>
            <a:ext cx="6335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MJJ</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32</a:t>
            </a:fld>
            <a:endParaRPr lang="en-US" altLang="en-US" sz="1400" dirty="0"/>
          </a:p>
        </p:txBody>
      </p:sp>
      <p:sp>
        <p:nvSpPr>
          <p:cNvPr id="21506" name="Title 1"/>
          <p:cNvSpPr>
            <a:spLocks noGrp="1"/>
          </p:cNvSpPr>
          <p:nvPr>
            <p:ph type="title"/>
          </p:nvPr>
        </p:nvSpPr>
        <p:spPr>
          <a:xfrm>
            <a:off x="3581400" y="76200"/>
            <a:ext cx="1752600" cy="1524000"/>
          </a:xfrm>
        </p:spPr>
        <p:txBody>
          <a:bodyPr/>
          <a:lstStyle/>
          <a:p>
            <a:r>
              <a:rPr lang="en-US" altLang="en-US" sz="2800" dirty="0"/>
              <a:t> </a:t>
            </a:r>
            <a:r>
              <a:rPr lang="en-US" altLang="en-US" sz="2000" dirty="0"/>
              <a:t>NMME T &amp; P</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901243" y="2362200"/>
            <a:ext cx="1204157" cy="1169551"/>
          </a:xfrm>
          <a:prstGeom prst="rect">
            <a:avLst/>
          </a:prstGeom>
          <a:noFill/>
        </p:spPr>
        <p:txBody>
          <a:bodyPr wrap="square" rtlCol="0">
            <a:spAutoFit/>
          </a:bodyPr>
          <a:lstStyle/>
          <a:p>
            <a:r>
              <a:rPr lang="en-US" sz="1400" dirty="0" smtClean="0"/>
              <a:t>Much of the country is </a:t>
            </a:r>
            <a:r>
              <a:rPr lang="en-US" sz="1400" dirty="0" err="1" smtClean="0"/>
              <a:t>fcst</a:t>
            </a:r>
            <a:r>
              <a:rPr lang="en-US" sz="1400" dirty="0" smtClean="0"/>
              <a:t> to be warm. The </a:t>
            </a:r>
            <a:r>
              <a:rPr lang="en-US" sz="1400" dirty="0" smtClean="0"/>
              <a:t>south is WARM+</a:t>
            </a:r>
            <a:endParaRPr lang="en-US" sz="1400" dirty="0"/>
          </a:p>
        </p:txBody>
      </p: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122" name="Picture 2" descr="https://www.cpc.ncep.noaa.gov/products/NMME/prob/images/prob_ensemble_prate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3844" y="0"/>
            <a:ext cx="3887197" cy="300286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www.cpc.ncep.noaa.gov/products/NMME/prob/images/prob_ensemble_tmp2m_us_lead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94" y="0"/>
            <a:ext cx="3864006" cy="298494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www.cpc.ncep.noaa.gov/products/NMME/prob/images/prob_ensemble_tmp2m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31" y="3276600"/>
            <a:ext cx="3881349" cy="2998342"/>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791374" y="4571999"/>
            <a:ext cx="1462470" cy="1384995"/>
          </a:xfrm>
          <a:prstGeom prst="rect">
            <a:avLst/>
          </a:prstGeom>
          <a:noFill/>
        </p:spPr>
        <p:txBody>
          <a:bodyPr wrap="square" rtlCol="0">
            <a:spAutoFit/>
          </a:bodyPr>
          <a:lstStyle/>
          <a:p>
            <a:r>
              <a:rPr lang="en-US" sz="1400" dirty="0" smtClean="0"/>
              <a:t>With No ENSO signal!! </a:t>
            </a:r>
          </a:p>
          <a:p>
            <a:r>
              <a:rPr lang="en-US" sz="1400" dirty="0" smtClean="0"/>
              <a:t>Will the drought expand/redevelop further in the NW?</a:t>
            </a:r>
            <a:endParaRPr lang="en-US" sz="1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21732"/>
            <a:ext cx="8991600" cy="6219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33</a:t>
            </a:fld>
            <a:endParaRPr lang="en-US" altLang="en-US" dirty="0"/>
          </a:p>
        </p:txBody>
      </p:sp>
      <p:sp>
        <p:nvSpPr>
          <p:cNvPr id="4" name="TextBox 3"/>
          <p:cNvSpPr txBox="1"/>
          <p:nvPr/>
        </p:nvSpPr>
        <p:spPr>
          <a:xfrm>
            <a:off x="76200" y="152400"/>
            <a:ext cx="8763000" cy="369332"/>
          </a:xfrm>
          <a:prstGeom prst="rect">
            <a:avLst/>
          </a:prstGeom>
          <a:noFill/>
        </p:spPr>
        <p:txBody>
          <a:bodyPr wrap="square" rtlCol="0">
            <a:spAutoFit/>
          </a:bodyPr>
          <a:lstStyle/>
          <a:p>
            <a:r>
              <a:rPr lang="en-US" dirty="0" smtClean="0"/>
              <a:t>Agreement/Disagreement among the various NMME models’ MJJ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457950"/>
            <a:ext cx="609600" cy="323850"/>
          </a:xfrm>
        </p:spPr>
        <p:txBody>
          <a:bodyPr/>
          <a:lstStyle/>
          <a:p>
            <a:pPr>
              <a:defRPr/>
            </a:pPr>
            <a:fld id="{AE0D35B7-164B-4BDA-8435-F6440E98459E}" type="slidenum">
              <a:rPr lang="en-US" altLang="en-US" smtClean="0"/>
              <a:pPr>
                <a:defRPr/>
              </a:pPr>
              <a:t>34</a:t>
            </a:fld>
            <a:endParaRPr lang="en-US" alt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6150" y="2253264"/>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6252" y="-2978"/>
            <a:ext cx="9067799" cy="307777"/>
          </a:xfrm>
          <a:prstGeom prst="rect">
            <a:avLst/>
          </a:prstGeom>
          <a:noFill/>
        </p:spPr>
        <p:txBody>
          <a:bodyPr wrap="square" rtlCol="0">
            <a:spAutoFit/>
          </a:bodyPr>
          <a:lstStyle/>
          <a:p>
            <a:r>
              <a:rPr lang="en-US" sz="1400" dirty="0" smtClean="0"/>
              <a:t>SPI6 </a:t>
            </a:r>
            <a:r>
              <a:rPr lang="en-US" sz="1400" dirty="0" err="1" smtClean="0"/>
              <a:t>Fcst</a:t>
            </a:r>
            <a:r>
              <a:rPr lang="en-US" sz="1400" dirty="0" smtClean="0"/>
              <a:t> made from last month(background)                   compared with this month(foreground, red border)</a:t>
            </a:r>
            <a:endParaRPr lang="en-US" sz="1400" dirty="0"/>
          </a:p>
        </p:txBody>
      </p:sp>
      <p:sp>
        <p:nvSpPr>
          <p:cNvPr id="4" name="TextBox 3"/>
          <p:cNvSpPr txBox="1"/>
          <p:nvPr/>
        </p:nvSpPr>
        <p:spPr>
          <a:xfrm>
            <a:off x="7162800" y="2187714"/>
            <a:ext cx="1135390" cy="707886"/>
          </a:xfrm>
          <a:prstGeom prst="rect">
            <a:avLst/>
          </a:prstGeom>
          <a:noFill/>
        </p:spPr>
        <p:txBody>
          <a:bodyPr wrap="square" rtlCol="0">
            <a:spAutoFit/>
          </a:bodyPr>
          <a:lstStyle/>
          <a:p>
            <a:r>
              <a:rPr lang="en-US" sz="1600" dirty="0"/>
              <a:t>     </a:t>
            </a:r>
            <a:r>
              <a:rPr lang="en-US" sz="1600" dirty="0" smtClean="0"/>
              <a:t>  </a:t>
            </a:r>
            <a:r>
              <a:rPr lang="en-US" sz="1200" dirty="0" smtClean="0"/>
              <a:t>Forecast </a:t>
            </a:r>
            <a:r>
              <a:rPr lang="en-US" sz="1200" dirty="0"/>
              <a:t>uncertain in Hatched areas.</a:t>
            </a:r>
          </a:p>
        </p:txBody>
      </p:sp>
      <p:sp>
        <p:nvSpPr>
          <p:cNvPr id="3" name="TextBox 2"/>
          <p:cNvSpPr txBox="1"/>
          <p:nvPr/>
        </p:nvSpPr>
        <p:spPr>
          <a:xfrm>
            <a:off x="7229475" y="3246090"/>
            <a:ext cx="1827228" cy="1169551"/>
          </a:xfrm>
          <a:prstGeom prst="rect">
            <a:avLst/>
          </a:prstGeom>
          <a:noFill/>
        </p:spPr>
        <p:txBody>
          <a:bodyPr wrap="square" rtlCol="0">
            <a:spAutoFit/>
          </a:bodyPr>
          <a:lstStyle/>
          <a:p>
            <a:r>
              <a:rPr lang="en-US" sz="1400" u="sng" dirty="0" smtClean="0"/>
              <a:t>No change/relief to drought in the south and west! Possible expansion of drought in the Northwest. </a:t>
            </a:r>
            <a:endParaRPr lang="en-US" sz="1400" u="sng" dirty="0"/>
          </a:p>
        </p:txBody>
      </p:sp>
      <p:sp>
        <p:nvSpPr>
          <p:cNvPr id="6" name="Rectangle 5"/>
          <p:cNvSpPr/>
          <p:nvPr/>
        </p:nvSpPr>
        <p:spPr>
          <a:xfrm>
            <a:off x="30334" y="6031468"/>
            <a:ext cx="2027066" cy="646331"/>
          </a:xfrm>
          <a:prstGeom prst="rect">
            <a:avLst/>
          </a:prstGeom>
        </p:spPr>
        <p:txBody>
          <a:bodyPr wrap="square">
            <a:spAutoFit/>
          </a:bodyPr>
          <a:lstStyle/>
          <a:p>
            <a:r>
              <a:rPr lang="en-US" b="1" dirty="0">
                <a:solidFill>
                  <a:srgbClr val="6600CC"/>
                </a:solidFill>
              </a:rPr>
              <a:t>SPI6 </a:t>
            </a:r>
            <a:r>
              <a:rPr lang="en-US" b="1" dirty="0" err="1">
                <a:solidFill>
                  <a:srgbClr val="6600CC"/>
                </a:solidFill>
              </a:rPr>
              <a:t>Fcst</a:t>
            </a:r>
            <a:r>
              <a:rPr lang="en-US" b="1" dirty="0">
                <a:solidFill>
                  <a:srgbClr val="6600CC"/>
                </a:solidFill>
              </a:rPr>
              <a:t> made from </a:t>
            </a:r>
            <a:r>
              <a:rPr lang="en-US" b="1" u="sng" dirty="0">
                <a:solidFill>
                  <a:srgbClr val="6600CC"/>
                </a:solidFill>
              </a:rPr>
              <a:t>last</a:t>
            </a:r>
            <a:r>
              <a:rPr lang="en-US" b="1" dirty="0">
                <a:solidFill>
                  <a:srgbClr val="6600CC"/>
                </a:solidFill>
              </a:rPr>
              <a:t> </a:t>
            </a:r>
            <a:r>
              <a:rPr lang="en-US" b="1" dirty="0" smtClean="0">
                <a:solidFill>
                  <a:srgbClr val="6600CC"/>
                </a:solidFill>
              </a:rPr>
              <a:t>month</a:t>
            </a:r>
            <a:endParaRPr lang="en-US" b="1" dirty="0">
              <a:solidFill>
                <a:srgbClr val="6600CC"/>
              </a:solidFill>
            </a:endParaRPr>
          </a:p>
        </p:txBody>
      </p:sp>
      <p:sp>
        <p:nvSpPr>
          <p:cNvPr id="17" name="Rectangle 16"/>
          <p:cNvSpPr/>
          <p:nvPr/>
        </p:nvSpPr>
        <p:spPr>
          <a:xfrm>
            <a:off x="2895600" y="6488668"/>
            <a:ext cx="3733801" cy="369332"/>
          </a:xfrm>
          <a:prstGeom prst="rect">
            <a:avLst/>
          </a:prstGeom>
        </p:spPr>
        <p:txBody>
          <a:bodyPr wrap="square">
            <a:spAutoFit/>
          </a:bodyPr>
          <a:lstStyle/>
          <a:p>
            <a:r>
              <a:rPr lang="en-US" b="1" dirty="0">
                <a:solidFill>
                  <a:srgbClr val="6600CC"/>
                </a:solidFill>
              </a:rPr>
              <a:t>SPI6 </a:t>
            </a:r>
            <a:r>
              <a:rPr lang="en-US" b="1" dirty="0" err="1">
                <a:solidFill>
                  <a:srgbClr val="6600CC"/>
                </a:solidFill>
              </a:rPr>
              <a:t>Fcst</a:t>
            </a:r>
            <a:r>
              <a:rPr lang="en-US" b="1" dirty="0">
                <a:solidFill>
                  <a:srgbClr val="6600CC"/>
                </a:solidFill>
              </a:rPr>
              <a:t> made from </a:t>
            </a:r>
            <a:r>
              <a:rPr lang="en-US" b="1" u="sng" dirty="0" smtClean="0">
                <a:solidFill>
                  <a:srgbClr val="6600CC"/>
                </a:solidFill>
              </a:rPr>
              <a:t>this</a:t>
            </a:r>
            <a:r>
              <a:rPr lang="en-US" b="1" dirty="0" smtClean="0">
                <a:solidFill>
                  <a:srgbClr val="6600CC"/>
                </a:solidFill>
              </a:rPr>
              <a:t> month</a:t>
            </a:r>
            <a:endParaRPr lang="en-US" b="1" dirty="0">
              <a:solidFill>
                <a:srgbClr val="6600CC"/>
              </a:solidFill>
            </a:endParaRPr>
          </a:p>
        </p:txBody>
      </p:sp>
      <p:sp>
        <p:nvSpPr>
          <p:cNvPr id="19" name="Rectangle 18"/>
          <p:cNvSpPr/>
          <p:nvPr/>
        </p:nvSpPr>
        <p:spPr>
          <a:xfrm>
            <a:off x="6255428" y="6553200"/>
            <a:ext cx="342901" cy="24721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6197471"/>
            <a:ext cx="4533901" cy="314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9">
            <a:extLst>
              <a:ext uri="{FF2B5EF4-FFF2-40B4-BE49-F238E27FC236}">
                <a16:creationId xmlns="" xmlns:a16="http://schemas.microsoft.com/office/drawing/2014/main" xmlns:lc="http://schemas.openxmlformats.org/drawingml/2006/lockedCanvas" id="{0635B9DB-562A-D94A-B3D6-27570F43A255}"/>
              </a:ext>
            </a:extLst>
          </p:cNvPr>
          <p:cNvPicPr>
            <a:picLocks noChangeAspect="1"/>
          </p:cNvPicPr>
          <p:nvPr/>
        </p:nvPicPr>
        <p:blipFill rotWithShape="1">
          <a:blip r:embed="rId4"/>
          <a:srcRect l="32841" t="2692" r="33119"/>
          <a:stretch/>
        </p:blipFill>
        <p:spPr>
          <a:xfrm>
            <a:off x="0" y="344649"/>
            <a:ext cx="2400299" cy="5598951"/>
          </a:xfrm>
          <a:prstGeom prst="rect">
            <a:avLst/>
          </a:prstGeom>
        </p:spPr>
      </p:pic>
      <p:sp>
        <p:nvSpPr>
          <p:cNvPr id="13" name="Rectangle 12"/>
          <p:cNvSpPr/>
          <p:nvPr/>
        </p:nvSpPr>
        <p:spPr>
          <a:xfrm>
            <a:off x="2433590" y="304800"/>
            <a:ext cx="4729210" cy="5851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229475" y="304800"/>
            <a:ext cx="1874576" cy="1815882"/>
          </a:xfrm>
          <a:prstGeom prst="rect">
            <a:avLst/>
          </a:prstGeom>
          <a:noFill/>
        </p:spPr>
        <p:txBody>
          <a:bodyPr wrap="square" rtlCol="0">
            <a:spAutoFit/>
          </a:bodyPr>
          <a:lstStyle/>
          <a:p>
            <a:r>
              <a:rPr lang="en-US" sz="1400" dirty="0" smtClean="0"/>
              <a:t>Why is there so fewer hatched areas in SPI6 </a:t>
            </a:r>
            <a:r>
              <a:rPr lang="en-US" sz="1400" dirty="0" err="1" smtClean="0"/>
              <a:t>fcst</a:t>
            </a:r>
            <a:r>
              <a:rPr lang="en-US" sz="1400" dirty="0" smtClean="0"/>
              <a:t> from NMME models’ based </a:t>
            </a:r>
            <a:r>
              <a:rPr lang="en-US" sz="1400" dirty="0" err="1" smtClean="0"/>
              <a:t>fcst</a:t>
            </a:r>
            <a:r>
              <a:rPr lang="en-US" sz="1400" dirty="0" smtClean="0"/>
              <a:t> this month as compared to last month (left 2 columns) ? </a:t>
            </a:r>
            <a:r>
              <a:rPr lang="en-US" sz="1400" dirty="0" err="1" smtClean="0"/>
              <a:t>Fcsts</a:t>
            </a:r>
            <a:r>
              <a:rPr lang="en-US" sz="1400" dirty="0" smtClean="0"/>
              <a:t> more confident now?</a:t>
            </a:r>
            <a:endParaRPr lang="en-US" sz="1400" dirty="0"/>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361949"/>
            <a:ext cx="4593504" cy="5669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V="1">
            <a:off x="1905000" y="1524000"/>
            <a:ext cx="685800" cy="12954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935333" y="2743200"/>
            <a:ext cx="731667" cy="13716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089088" y="4114800"/>
            <a:ext cx="609600" cy="12192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752600" y="6031468"/>
            <a:ext cx="0" cy="48032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35</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3"/>
              </a:rPr>
              <a:t>http://</a:t>
            </a:r>
            <a:r>
              <a:rPr lang="en-US" sz="1600" dirty="0" smtClean="0">
                <a:hlinkClick r:id="rId3"/>
              </a:rPr>
              <a:t>drought.geo.msu.edu/research/forecast/smi.monthly.php</a:t>
            </a:r>
            <a:endParaRPr lang="en-US" sz="1600" dirty="0"/>
          </a:p>
        </p:txBody>
      </p:sp>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xmlns="" id="{293FC43A-D8E4-4892-8460-9D1B6806C5CC}"/>
              </a:ext>
            </a:extLst>
          </p:cNvPr>
          <p:cNvSpPr/>
          <p:nvPr/>
        </p:nvSpPr>
        <p:spPr>
          <a:xfrm>
            <a:off x="5741470" y="543580"/>
            <a:ext cx="2205978" cy="523220"/>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a:p>
            <a:pPr algn="ctr"/>
            <a:r>
              <a:rPr lang="en-US" sz="1400" dirty="0" smtClean="0"/>
              <a:t>04/06/2021</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20653607">
            <a:off x="-68049" y="3392936"/>
            <a:ext cx="5392255" cy="369332"/>
          </a:xfrm>
          <a:prstGeom prst="rect">
            <a:avLst/>
          </a:prstGeom>
          <a:noFill/>
        </p:spPr>
        <p:txBody>
          <a:bodyPr wrap="square" rtlCol="0">
            <a:spAutoFit/>
          </a:bodyPr>
          <a:lstStyle/>
          <a:p>
            <a:pPr algn="ctr"/>
            <a:r>
              <a:rPr lang="en-US" b="1" dirty="0" smtClean="0"/>
              <a:t>MSU   stopped     updating      06/10/20  </a:t>
            </a:r>
            <a:r>
              <a:rPr lang="en-US" b="1" dirty="0" smtClean="0">
                <a:sym typeface="Wingdings" panose="05000000000000000000" pitchFamily="2" charset="2"/>
              </a:rPr>
              <a:t></a:t>
            </a:r>
            <a:endParaRPr lang="en-US" b="1" dirty="0"/>
          </a:p>
        </p:txBody>
      </p:sp>
      <p:sp>
        <p:nvSpPr>
          <p:cNvPr id="20" name="TextBox 9"/>
          <p:cNvSpPr txBox="1">
            <a:spLocks noChangeArrowheads="1"/>
          </p:cNvSpPr>
          <p:nvPr/>
        </p:nvSpPr>
        <p:spPr bwMode="auto">
          <a:xfrm>
            <a:off x="42035" y="6334780"/>
            <a:ext cx="39731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p>
        </p:txBody>
      </p:sp>
      <p:sp>
        <p:nvSpPr>
          <p:cNvPr id="4" name="TextBox 3"/>
          <p:cNvSpPr txBox="1"/>
          <p:nvPr/>
        </p:nvSpPr>
        <p:spPr>
          <a:xfrm>
            <a:off x="4982099" y="3812612"/>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1670" y="1024463"/>
            <a:ext cx="3505577" cy="2642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006" y="1195841"/>
            <a:ext cx="4309093" cy="5233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36" y="1195841"/>
            <a:ext cx="715274" cy="5233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descr="Daily Soil Moisture Pecenti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91670" y="4120389"/>
            <a:ext cx="3505577" cy="2557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2115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76200" y="228600"/>
            <a:ext cx="8763000" cy="6553200"/>
          </a:xfrm>
        </p:spPr>
        <p:txBody>
          <a:bodyPr/>
          <a:lstStyle/>
          <a:p>
            <a:pPr marL="571500" indent="-571500" eaLnBrk="1" fontAlgn="auto" hangingPunct="1">
              <a:spcBef>
                <a:spcPct val="50000"/>
              </a:spcBef>
              <a:spcAft>
                <a:spcPts val="0"/>
              </a:spcAft>
              <a:buNone/>
              <a:defRPr/>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Drought </a:t>
            </a:r>
            <a:r>
              <a:rPr lang="en-US" altLang="en-US" sz="1600" b="1" dirty="0" smtClean="0">
                <a:solidFill>
                  <a:srgbClr val="FF0000"/>
                </a:solidFill>
                <a:latin typeface="Trebuchet MS" panose="020B0603020202020204" pitchFamily="34" charset="0"/>
              </a:rPr>
              <a:t>conditions</a:t>
            </a:r>
            <a:r>
              <a:rPr lang="en-US" altLang="en-US" sz="1800" b="1" dirty="0" smtClean="0">
                <a:solidFill>
                  <a:srgbClr val="FF0000"/>
                </a:solidFill>
                <a:latin typeface="Trebuchet MS" panose="020B0603020202020204" pitchFamily="34" charset="0"/>
              </a:rPr>
              <a:t>:</a:t>
            </a:r>
            <a:endParaRPr lang="en-US" altLang="en-US" sz="1300" dirty="0">
              <a:latin typeface="Trebuchet MS" panose="020B0603020202020204" pitchFamily="34" charset="0"/>
            </a:endParaRPr>
          </a:p>
          <a:p>
            <a:pPr marL="285750" indent="-285750">
              <a:buFont typeface="Arial" panose="020B0604020202020204" pitchFamily="34" charset="0"/>
              <a:buChar char="•"/>
            </a:pPr>
            <a:r>
              <a:rPr lang="en-US" sz="1300" dirty="0">
                <a:latin typeface="Trebuchet MS" panose="020B0603020202020204" pitchFamily="34" charset="0"/>
              </a:rPr>
              <a:t>Over the last 4-5 months, </a:t>
            </a:r>
            <a:r>
              <a:rPr lang="en-US" sz="1300" u="sng" dirty="0">
                <a:latin typeface="Trebuchet MS" panose="020B0603020202020204" pitchFamily="34" charset="0"/>
              </a:rPr>
              <a:t>drought area &amp; severity has overall generally remained about the same. </a:t>
            </a:r>
            <a:r>
              <a:rPr lang="en-US" sz="1300" dirty="0">
                <a:latin typeface="Trebuchet MS" panose="020B0603020202020204" pitchFamily="34" charset="0"/>
              </a:rPr>
              <a:t>The worse drought conditions are in the border areas of southwest states  CA, AZ, NV, UT, CO, and western TX. These are regions are part of the  long term drought</a:t>
            </a:r>
            <a:r>
              <a:rPr lang="en-US" sz="1300" dirty="0" smtClean="0">
                <a:latin typeface="Trebuchet MS" panose="020B0603020202020204" pitchFamily="34" charset="0"/>
              </a:rPr>
              <a:t>.</a:t>
            </a: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a:latin typeface="Trebuchet MS" panose="020B0603020202020204" pitchFamily="34" charset="0"/>
              </a:rPr>
              <a:t>The drought OR, in the Dakotas, MT, ID, Wyoming, Nebraska, Kansas and vicinity which developed in the last year continues to hang in there. Next months rain crucial! </a:t>
            </a:r>
          </a:p>
          <a:p>
            <a:pPr marL="285750" indent="-285750">
              <a:buFont typeface="Arial" panose="020B0604020202020204" pitchFamily="34" charset="0"/>
              <a:buChar char="•"/>
            </a:pPr>
            <a:r>
              <a:rPr lang="en-US" sz="1300" dirty="0">
                <a:latin typeface="Trebuchet MS" panose="020B0603020202020204" pitchFamily="34" charset="0"/>
              </a:rPr>
              <a:t>About 50 %  of the country is experiencing category D1 or worse drought condition (next side</a:t>
            </a:r>
            <a:r>
              <a:rPr lang="en-US" sz="1300" dirty="0" smtClean="0">
                <a:latin typeface="Trebuchet MS" panose="020B0603020202020204" pitchFamily="34" charset="0"/>
              </a:rPr>
              <a:t>!)</a:t>
            </a: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a:latin typeface="Trebuchet MS" panose="020B0603020202020204" pitchFamily="34" charset="0"/>
              </a:rPr>
              <a:t>Drought in parts of the New England states trying to make a come back ?  </a:t>
            </a:r>
            <a:r>
              <a:rPr lang="en-US" sz="1300" dirty="0" smtClean="0">
                <a:latin typeface="Trebuchet MS" panose="020B0603020202020204" pitchFamily="34" charset="0"/>
              </a:rPr>
              <a:t>Mixed signal here.</a:t>
            </a:r>
            <a:endParaRPr lang="en-US" sz="1300" dirty="0" smtClean="0">
              <a:latin typeface="Trebuchet MS" panose="020B0603020202020204" pitchFamily="34" charset="0"/>
            </a:endParaRPr>
          </a:p>
          <a:p>
            <a:r>
              <a:rPr lang="en-US" sz="1300" dirty="0" smtClean="0">
                <a:latin typeface="Trebuchet MS" panose="020B0603020202020204" pitchFamily="34" charset="0"/>
              </a:rPr>
              <a:t>Some/many </a:t>
            </a:r>
            <a:r>
              <a:rPr lang="en-US" sz="1300" dirty="0">
                <a:latin typeface="Trebuchet MS" panose="020B0603020202020204" pitchFamily="34" charset="0"/>
              </a:rPr>
              <a:t>of California reservoirs levels are  below their historical average </a:t>
            </a:r>
            <a:r>
              <a:rPr lang="en-US" sz="1300" dirty="0" smtClean="0">
                <a:latin typeface="Trebuchet MS" panose="020B0603020202020204" pitchFamily="34" charset="0"/>
              </a:rPr>
              <a:t>levels.  If a second year La Nina remerge later this year (hope not!) it will </a:t>
            </a:r>
            <a:r>
              <a:rPr lang="en-US" sz="1300" dirty="0" smtClean="0">
                <a:latin typeface="Trebuchet MS" panose="020B0603020202020204" pitchFamily="34" charset="0"/>
              </a:rPr>
              <a:t>worsen </a:t>
            </a:r>
            <a:r>
              <a:rPr lang="en-US" sz="1300" dirty="0" smtClean="0">
                <a:latin typeface="Trebuchet MS" panose="020B0603020202020204" pitchFamily="34" charset="0"/>
              </a:rPr>
              <a:t>the water situation much further! </a:t>
            </a:r>
          </a:p>
          <a:p>
            <a:pPr marL="0" indent="0">
              <a:buNone/>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ENSO status and </a:t>
            </a:r>
            <a:r>
              <a:rPr lang="en-US" altLang="en-US" sz="1600" b="1" dirty="0" smtClean="0">
                <a:solidFill>
                  <a:srgbClr val="FF0000"/>
                </a:solidFill>
                <a:latin typeface="Trebuchet MS" panose="020B0603020202020204" pitchFamily="34" charset="0"/>
              </a:rPr>
              <a:t>forecast: </a:t>
            </a:r>
            <a:endParaRPr lang="en-US" altLang="en-US" sz="1600" b="1" dirty="0">
              <a:solidFill>
                <a:srgbClr val="FF0000"/>
              </a:solidFill>
              <a:latin typeface="Trebuchet MS" panose="020B0603020202020204" pitchFamily="34" charset="0"/>
            </a:endParaRPr>
          </a:p>
          <a:p>
            <a:pPr eaLnBrk="1" fontAlgn="auto" hangingPunct="1">
              <a:spcBef>
                <a:spcPct val="50000"/>
              </a:spcBef>
              <a:spcAft>
                <a:spcPts val="0"/>
              </a:spcAft>
              <a:defRPr/>
            </a:pPr>
            <a:r>
              <a:rPr lang="en-US" sz="1300" b="1" kern="1200" dirty="0" smtClean="0">
                <a:solidFill>
                  <a:srgbClr val="0033CC"/>
                </a:solidFill>
                <a:latin typeface="Trebuchet MS" panose="020B0603020202020204" pitchFamily="34" charset="0"/>
              </a:rPr>
              <a:t>La Nina conditions were present in March. </a:t>
            </a:r>
            <a:r>
              <a:rPr lang="en-US" sz="1400" b="1" kern="1200" dirty="0">
                <a:solidFill>
                  <a:srgbClr val="0033CC"/>
                </a:solidFill>
                <a:latin typeface="Arial" pitchFamily="34" charset="0"/>
              </a:rPr>
              <a:t>A transition from La Niña to ENSO-Neutral is likely in the next month or so, </a:t>
            </a:r>
            <a:r>
              <a:rPr lang="en-US" sz="1400" b="1" u="sng" kern="1200" dirty="0">
                <a:solidFill>
                  <a:srgbClr val="0033CC"/>
                </a:solidFill>
                <a:latin typeface="Arial" pitchFamily="34" charset="0"/>
              </a:rPr>
              <a:t>with an 80% chance of ENSO-neutral during May-July 2021</a:t>
            </a:r>
            <a:r>
              <a:rPr lang="en-US" sz="1400" b="1" u="sng" kern="1200" dirty="0" smtClean="0">
                <a:solidFill>
                  <a:srgbClr val="0033CC"/>
                </a:solidFill>
                <a:latin typeface="Arial" pitchFamily="34" charset="0"/>
              </a:rPr>
              <a:t>.</a:t>
            </a:r>
          </a:p>
          <a:p>
            <a:pPr marL="0" indent="0" eaLnBrk="1" fontAlgn="auto" hangingPunct="1">
              <a:spcBef>
                <a:spcPct val="50000"/>
              </a:spcBef>
              <a:spcAft>
                <a:spcPts val="0"/>
              </a:spcAft>
              <a:buNone/>
              <a:defRPr/>
            </a:pPr>
            <a:r>
              <a:rPr lang="en-US" altLang="en-US" sz="1600" b="1" dirty="0" smtClean="0">
                <a:solidFill>
                  <a:srgbClr val="FF0000"/>
                </a:solidFill>
              </a:rPr>
              <a:t>Prediction</a:t>
            </a:r>
            <a:r>
              <a:rPr lang="en-US" altLang="en-US" sz="1600" b="1" dirty="0" smtClean="0">
                <a:solidFill>
                  <a:srgbClr val="FF0000"/>
                </a:solidFill>
              </a:rPr>
              <a:t>: </a:t>
            </a:r>
          </a:p>
          <a:p>
            <a:pPr marL="346075" lvl="1" indent="-346075"/>
            <a:r>
              <a:rPr lang="en-US" sz="1300" kern="1200" dirty="0">
                <a:solidFill>
                  <a:srgbClr val="002060"/>
                </a:solidFill>
                <a:latin typeface="Trebuchet MS" panose="020B0603020202020204" pitchFamily="34" charset="0"/>
              </a:rPr>
              <a:t>Sub-surface </a:t>
            </a:r>
            <a:r>
              <a:rPr lang="en-US" sz="1300" kern="1200" dirty="0" smtClean="0">
                <a:solidFill>
                  <a:srgbClr val="002060"/>
                </a:solidFill>
                <a:latin typeface="Trebuchet MS" panose="020B0603020202020204" pitchFamily="34" charset="0"/>
              </a:rPr>
              <a:t>conditions </a:t>
            </a:r>
            <a:r>
              <a:rPr lang="en-US" sz="1300" kern="1200" dirty="0">
                <a:solidFill>
                  <a:srgbClr val="002060"/>
                </a:solidFill>
                <a:latin typeface="Trebuchet MS" panose="020B0603020202020204" pitchFamily="34" charset="0"/>
              </a:rPr>
              <a:t>in the </a:t>
            </a:r>
            <a:r>
              <a:rPr lang="en-US" sz="1300" kern="1200" dirty="0" smtClean="0">
                <a:solidFill>
                  <a:srgbClr val="002060"/>
                </a:solidFill>
                <a:latin typeface="Trebuchet MS" panose="020B0603020202020204" pitchFamily="34" charset="0"/>
              </a:rPr>
              <a:t>tropical </a:t>
            </a:r>
            <a:r>
              <a:rPr lang="en-US" sz="1300" kern="1200" dirty="0">
                <a:solidFill>
                  <a:srgbClr val="002060"/>
                </a:solidFill>
                <a:latin typeface="Trebuchet MS" panose="020B0603020202020204" pitchFamily="34" charset="0"/>
              </a:rPr>
              <a:t>eq. Pacific </a:t>
            </a:r>
            <a:r>
              <a:rPr lang="en-US" sz="1300" kern="1200" dirty="0" smtClean="0">
                <a:solidFill>
                  <a:srgbClr val="002060"/>
                </a:solidFill>
                <a:latin typeface="Trebuchet MS" panose="020B0603020202020204" pitchFamily="34" charset="0"/>
              </a:rPr>
              <a:t>recently changed/expanded in a hurry into central and east Pacific to warm conditions. </a:t>
            </a:r>
            <a:endParaRPr lang="en-US" sz="1300" kern="1200" dirty="0" smtClean="0">
              <a:solidFill>
                <a:srgbClr val="002060"/>
              </a:solidFill>
              <a:latin typeface="Trebuchet MS" panose="020B0603020202020204" pitchFamily="34" charset="0"/>
            </a:endParaRPr>
          </a:p>
          <a:p>
            <a:pPr marL="346075" lvl="1" indent="-346075"/>
            <a:r>
              <a:rPr lang="en-US" sz="1300" kern="1200" dirty="0" smtClean="0">
                <a:latin typeface="Trebuchet MS" panose="020B0603020202020204" pitchFamily="34" charset="0"/>
              </a:rPr>
              <a:t>With the likely transition to ENSO neutral conditions during the forecast season, how good will be the model forecasts made in this spring months? It is not clear how long the SST conditions will stay in ENSO neutral phase before reverting to La Nina conditions again (later in the year!), as the models are forecasting.</a:t>
            </a:r>
          </a:p>
          <a:p>
            <a:pPr marL="346075" lvl="1" indent="-346075"/>
            <a:r>
              <a:rPr lang="en-US" sz="1300" kern="1200" dirty="0" smtClean="0">
                <a:latin typeface="Trebuchet MS" panose="020B0603020202020204" pitchFamily="34" charset="0"/>
              </a:rPr>
              <a:t>The S/L term drought in the south and west is so entrenched, it is likely that those conditions will probably stay the same through the forecast season, especially when the forecast temperatures across the country are so warm, particularly in the southwest.  </a:t>
            </a:r>
            <a:r>
              <a:rPr lang="en-US" sz="1300" kern="1200" dirty="0" smtClean="0">
                <a:latin typeface="Trebuchet MS" panose="020B0603020202020204" pitchFamily="34" charset="0"/>
              </a:rPr>
              <a:t>These conditions are not very helpful to the fire season for the region this year. The onset of North American monsoon later in the forecast season, if occurs early, may help.</a:t>
            </a:r>
            <a:endParaRPr lang="en-US" sz="1300" kern="1200" dirty="0" smtClean="0">
              <a:latin typeface="Trebuchet MS" panose="020B0603020202020204" pitchFamily="34" charset="0"/>
            </a:endParaRPr>
          </a:p>
          <a:p>
            <a:pPr marL="346075" lvl="1" indent="-346075"/>
            <a:r>
              <a:rPr lang="en-US" sz="1300" dirty="0" smtClean="0">
                <a:latin typeface="Trebuchet MS" panose="020B0603020202020204" pitchFamily="34" charset="0"/>
              </a:rPr>
              <a:t>With the beginning of the dry </a:t>
            </a:r>
            <a:r>
              <a:rPr lang="en-US" sz="1300" dirty="0" smtClean="0">
                <a:latin typeface="Trebuchet MS" panose="020B0603020202020204" pitchFamily="34" charset="0"/>
              </a:rPr>
              <a:t>season along the Pacific coast, drought may expand further up north into the remaining parts of WA, OR, ID and MT, and the</a:t>
            </a:r>
            <a:r>
              <a:rPr lang="en-US" sz="1300" dirty="0" smtClean="0">
                <a:latin typeface="Trebuchet MS" panose="020B0603020202020204" pitchFamily="34" charset="0"/>
              </a:rPr>
              <a:t> drought in the Northern Great Plains is likely to persist, even though </a:t>
            </a:r>
            <a:r>
              <a:rPr lang="en-US" sz="1300" dirty="0" smtClean="0">
                <a:latin typeface="Trebuchet MS" panose="020B0603020202020204" pitchFamily="34" charset="0"/>
              </a:rPr>
              <a:t>a short term relief is possible along the far northern and eastern parts of this region.</a:t>
            </a:r>
            <a:endParaRPr lang="en-US" sz="1300" dirty="0">
              <a:latin typeface="Trebuchet MS" panose="020B0603020202020204" pitchFamily="34" charset="0"/>
            </a:endParaRPr>
          </a:p>
          <a:p>
            <a:pPr marL="346075" lvl="1" indent="-346075"/>
            <a:r>
              <a:rPr lang="en-US" sz="1300" dirty="0" smtClean="0">
                <a:latin typeface="Trebuchet MS" panose="020B0603020202020204" pitchFamily="34" charset="0"/>
              </a:rPr>
              <a:t>The drought in the northeast is tricky (remember last year!) and the rainfall trend for the season may help end the drought here. Drought conditions are unlikely to develop in the southeast.</a:t>
            </a:r>
          </a:p>
          <a:p>
            <a:pPr marL="0" lvl="1" indent="0">
              <a:buNone/>
            </a:pPr>
            <a:r>
              <a:rPr lang="en-US" sz="1300" dirty="0">
                <a:latin typeface="Trebuchet MS" panose="020B0603020202020204" pitchFamily="34" charset="0"/>
              </a:rPr>
              <a:t>	</a:t>
            </a:r>
            <a:r>
              <a:rPr lang="en-US" sz="1300" dirty="0" smtClean="0">
                <a:latin typeface="Trebuchet MS" panose="020B0603020202020204" pitchFamily="34" charset="0"/>
              </a:rPr>
              <a:t>		</a:t>
            </a:r>
            <a:r>
              <a:rPr lang="en-US" sz="1300" dirty="0" smtClean="0">
                <a:latin typeface="Trebuchet MS" panose="020B0603020202020204" pitchFamily="34" charset="0"/>
              </a:rPr>
              <a:t>     </a:t>
            </a:r>
            <a:r>
              <a:rPr lang="en-US" sz="1300" dirty="0" smtClean="0">
                <a:latin typeface="Trebuchet MS" panose="020B0603020202020204" pitchFamily="34" charset="0"/>
              </a:rPr>
              <a:t>	*********************</a:t>
            </a:r>
          </a:p>
        </p:txBody>
      </p:sp>
    </p:spTree>
    <p:extLst>
      <p:ext uri="{BB962C8B-B14F-4D97-AF65-F5344CB8AC3E}">
        <p14:creationId xmlns:p14="http://schemas.microsoft.com/office/powerpoint/2010/main" val="42580396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87362"/>
          </a:xfrm>
        </p:spPr>
        <p:txBody>
          <a:bodyPr/>
          <a:lstStyle/>
          <a:p>
            <a:r>
              <a:rPr lang="en-US" sz="2000" dirty="0"/>
              <a:t>Miscellaneous maps</a:t>
            </a:r>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37</a:t>
            </a:fld>
            <a:endParaRPr lang="en-US" altLang="en-US" dirty="0"/>
          </a:p>
        </p:txBody>
      </p:sp>
      <p:pic>
        <p:nvPicPr>
          <p:cNvPr id="1028" name="Picture 4" descr="Image result for meteorological reg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277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2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38</a:t>
            </a:fld>
            <a:endParaRPr lang="en-US" altLang="en-US" dirty="0"/>
          </a:p>
        </p:txBody>
      </p:sp>
      <p:pic>
        <p:nvPicPr>
          <p:cNvPr id="2050" name="Picture 2" descr="File:Map of USA showing state nam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620000" cy="46291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6038"/>
            <a:ext cx="8229600" cy="4873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000" kern="0" dirty="0"/>
              <a:t>Miscellaneous maps</a:t>
            </a:r>
          </a:p>
        </p:txBody>
      </p:sp>
    </p:spTree>
    <p:extLst>
      <p:ext uri="{BB962C8B-B14F-4D97-AF65-F5344CB8AC3E}">
        <p14:creationId xmlns:p14="http://schemas.microsoft.com/office/powerpoint/2010/main" val="628145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7000"/>
            <a:ext cx="304800" cy="307975"/>
          </a:xfrm>
        </p:spPr>
        <p:txBody>
          <a:bodyPr/>
          <a:lstStyle/>
          <a:p>
            <a:pPr>
              <a:defRPr/>
            </a:pPr>
            <a:fld id="{AE0D35B7-164B-4BDA-8435-F6440E98459E}" type="slidenum">
              <a:rPr lang="en-US" altLang="en-US" smtClean="0"/>
              <a:pPr>
                <a:defRPr/>
              </a:pPr>
              <a:t>4</a:t>
            </a:fld>
            <a:endParaRPr lang="en-US" altLang="en-US" dirty="0"/>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3053"/>
          <a:stretch/>
        </p:blipFill>
        <p:spPr bwMode="auto">
          <a:xfrm>
            <a:off x="306280" y="76200"/>
            <a:ext cx="7237520" cy="367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1766" y="2438400"/>
            <a:ext cx="1169128" cy="1699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a:off x="2057400" y="5105400"/>
            <a:ext cx="4419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186613" y="4343400"/>
            <a:ext cx="1957388" cy="2308324"/>
          </a:xfrm>
          <a:prstGeom prst="rect">
            <a:avLst/>
          </a:prstGeom>
          <a:noFill/>
        </p:spPr>
        <p:txBody>
          <a:bodyPr wrap="square" rtlCol="0">
            <a:spAutoFit/>
          </a:bodyPr>
          <a:lstStyle/>
          <a:p>
            <a:r>
              <a:rPr lang="en-US" sz="1600" dirty="0" smtClean="0">
                <a:solidFill>
                  <a:srgbClr val="FF0000"/>
                </a:solidFill>
              </a:rPr>
              <a:t>Has the recent drought  area % and severity reached a peak and is beginning to come down? (coincident with the ending La Nina? </a:t>
            </a:r>
          </a:p>
          <a:p>
            <a:r>
              <a:rPr lang="en-US" sz="1600" dirty="0" smtClean="0">
                <a:solidFill>
                  <a:srgbClr val="FF0000"/>
                </a:solidFill>
              </a:rPr>
              <a:t>What about D4??)</a:t>
            </a:r>
            <a:endParaRPr lang="en-US" sz="1600" dirty="0">
              <a:solidFill>
                <a:srgbClr val="FF0000"/>
              </a:solidFill>
            </a:endParaRPr>
          </a:p>
        </p:txBody>
      </p:sp>
      <p:cxnSp>
        <p:nvCxnSpPr>
          <p:cNvPr id="13" name="Straight Connector 12"/>
          <p:cNvCxnSpPr/>
          <p:nvPr/>
        </p:nvCxnSpPr>
        <p:spPr>
          <a:xfrm flipH="1">
            <a:off x="1981200" y="4267200"/>
            <a:ext cx="4419600" cy="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581775" y="4478179"/>
            <a:ext cx="476250" cy="246221"/>
          </a:xfrm>
          <a:prstGeom prst="rect">
            <a:avLst/>
          </a:prstGeom>
          <a:noFill/>
        </p:spPr>
        <p:txBody>
          <a:bodyPr wrap="square" rtlCol="0">
            <a:spAutoFit/>
          </a:bodyPr>
          <a:lstStyle/>
          <a:p>
            <a:r>
              <a:rPr lang="en-US" sz="1000" b="1" dirty="0" smtClean="0">
                <a:solidFill>
                  <a:srgbClr val="FF0000"/>
                </a:solidFill>
              </a:rPr>
              <a:t>50%</a:t>
            </a:r>
            <a:endParaRPr lang="en-US" sz="1000" b="1" dirty="0">
              <a:solidFill>
                <a:srgbClr val="FF0000"/>
              </a:solidFill>
            </a:endParaRPr>
          </a:p>
        </p:txBody>
      </p:sp>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5100" y="2971800"/>
            <a:ext cx="57150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p:nvCxnSpPr>
        <p:spPr>
          <a:xfrm flipH="1">
            <a:off x="2057400" y="4722920"/>
            <a:ext cx="4419600" cy="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2971800"/>
            <a:ext cx="464820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p:nvPr/>
        </p:nvCxnSpPr>
        <p:spPr>
          <a:xfrm flipH="1" flipV="1">
            <a:off x="6096000" y="4554379"/>
            <a:ext cx="1014413" cy="1236821"/>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5</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3720827"/>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b="1" dirty="0">
                <a:solidFill>
                  <a:srgbClr val="FF0000"/>
                </a:solidFill>
              </a:rPr>
              <a:t>30 Days</a:t>
            </a: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0" name="Straight Arrow Connector 9"/>
          <p:cNvCxnSpPr/>
          <p:nvPr/>
        </p:nvCxnSpPr>
        <p:spPr>
          <a:xfrm flipH="1">
            <a:off x="8229600" y="6508071"/>
            <a:ext cx="659867" cy="2501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219200" y="1524000"/>
            <a:ext cx="1019210" cy="516307"/>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12" name="Arc 11"/>
          <p:cNvSpPr/>
          <p:nvPr/>
        </p:nvSpPr>
        <p:spPr>
          <a:xfrm>
            <a:off x="6248400" y="2424499"/>
            <a:ext cx="990600" cy="2743200"/>
          </a:xfrm>
          <a:prstGeom prst="arc">
            <a:avLst>
              <a:gd name="adj1" fmla="val 15913266"/>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6</a:t>
            </a:fld>
            <a:endParaRPr lang="en-US" altLang="en-US" dirty="0"/>
          </a:p>
        </p:txBody>
      </p:sp>
      <p:sp>
        <p:nvSpPr>
          <p:cNvPr id="5" name="TextBox 4"/>
          <p:cNvSpPr txBox="1"/>
          <p:nvPr/>
        </p:nvSpPr>
        <p:spPr>
          <a:xfrm>
            <a:off x="0" y="76200"/>
            <a:ext cx="8382000" cy="369332"/>
          </a:xfrm>
          <a:prstGeom prst="rect">
            <a:avLst/>
          </a:prstGeom>
          <a:noFill/>
        </p:spPr>
        <p:txBody>
          <a:bodyPr wrap="square" rtlCol="0">
            <a:spAutoFit/>
          </a:bodyPr>
          <a:lstStyle/>
          <a:p>
            <a:r>
              <a:rPr lang="en-US" dirty="0"/>
              <a:t>Precipitation </a:t>
            </a:r>
            <a:r>
              <a:rPr lang="en-US" b="1" dirty="0"/>
              <a:t>Percent </a:t>
            </a:r>
            <a:r>
              <a:rPr lang="en-US" dirty="0"/>
              <a:t>during last 7, 14, 30, &amp; 60 days</a:t>
            </a:r>
            <a:r>
              <a:rPr lang="en-US" b="1" u="sng" dirty="0" smtClean="0"/>
              <a:t>.</a:t>
            </a:r>
            <a:r>
              <a:rPr lang="en-US" sz="1600" b="1" u="sng" dirty="0" smtClean="0">
                <a:solidFill>
                  <a:srgbClr val="FF0000"/>
                </a:solidFill>
              </a:rPr>
              <a:t>–Only Deficit Areas shown!! &lt;=90%</a:t>
            </a:r>
            <a:endParaRPr lang="en-US" sz="1600" b="1" u="sng" dirty="0">
              <a:solidFill>
                <a:srgbClr val="FF0000"/>
              </a:solidFill>
            </a:endParaRPr>
          </a:p>
        </p:txBody>
      </p:sp>
      <p:sp>
        <p:nvSpPr>
          <p:cNvPr id="8" name="Rectangle 7"/>
          <p:cNvSpPr/>
          <p:nvPr/>
        </p:nvSpPr>
        <p:spPr>
          <a:xfrm>
            <a:off x="1295400" y="76201"/>
            <a:ext cx="81922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b="1" dirty="0">
                <a:solidFill>
                  <a:srgbClr val="0033CC"/>
                </a:solidFill>
              </a:rPr>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620000" y="1960126"/>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15" name="Rectangle 14"/>
          <p:cNvSpPr/>
          <p:nvPr/>
        </p:nvSpPr>
        <p:spPr>
          <a:xfrm>
            <a:off x="1219200" y="1524000"/>
            <a:ext cx="1019210" cy="516307"/>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9" name="TextBox 8"/>
          <p:cNvSpPr txBox="1"/>
          <p:nvPr/>
        </p:nvSpPr>
        <p:spPr>
          <a:xfrm>
            <a:off x="2133600" y="3255879"/>
            <a:ext cx="609600" cy="369332"/>
          </a:xfrm>
          <a:prstGeom prst="rect">
            <a:avLst/>
          </a:prstGeom>
          <a:noFill/>
        </p:spPr>
        <p:txBody>
          <a:bodyPr wrap="square" rtlCol="0">
            <a:spAutoFit/>
          </a:bodyPr>
          <a:lstStyle/>
          <a:p>
            <a:r>
              <a:rPr lang="en-US" b="1" dirty="0">
                <a:solidFill>
                  <a:srgbClr val="0033CC"/>
                </a:solidFill>
              </a:rPr>
              <a:t>5 M</a:t>
            </a:r>
          </a:p>
        </p:txBody>
      </p:sp>
      <p:sp>
        <p:nvSpPr>
          <p:cNvPr id="10" name="TextBox 9"/>
          <p:cNvSpPr txBox="1"/>
          <p:nvPr/>
        </p:nvSpPr>
        <p:spPr>
          <a:xfrm>
            <a:off x="2126673" y="457077"/>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1266885"/>
            <a:ext cx="1371600" cy="3539430"/>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 </a:t>
            </a:r>
            <a:r>
              <a:rPr lang="en-US" sz="1600" b="1" dirty="0">
                <a:solidFill>
                  <a:srgbClr val="FF0000"/>
                </a:solidFill>
              </a:rPr>
              <a:t>it is the </a:t>
            </a:r>
            <a:r>
              <a:rPr lang="en-US" sz="1600" b="1" u="sng" dirty="0">
                <a:solidFill>
                  <a:srgbClr val="FF0000"/>
                </a:solidFill>
              </a:rPr>
              <a:t>% of </a:t>
            </a:r>
            <a:r>
              <a:rPr lang="en-US" sz="1600" b="1" u="sng" dirty="0" smtClean="0">
                <a:solidFill>
                  <a:srgbClr val="FF0000"/>
                </a:solidFill>
              </a:rPr>
              <a:t>normal </a:t>
            </a:r>
            <a:r>
              <a:rPr lang="en-US" sz="1600" b="1" dirty="0" err="1" smtClean="0">
                <a:solidFill>
                  <a:srgbClr val="FF0000"/>
                </a:solidFill>
              </a:rPr>
              <a:t>precip</a:t>
            </a:r>
            <a:r>
              <a:rPr lang="en-US" sz="1600" b="1" dirty="0" smtClean="0">
                <a:solidFill>
                  <a:srgbClr val="FF0000"/>
                </a:solidFill>
              </a:rPr>
              <a:t>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1219200"/>
            <a:ext cx="1371600" cy="3587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953000" y="4267200"/>
            <a:ext cx="1066800" cy="592507"/>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8866"/>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xmlns="" id="{A05FD4BC-C7FC-4C6C-9D72-5231D55A8AB1}"/>
              </a:ext>
            </a:extLst>
          </p:cNvPr>
          <p:cNvCxnSpPr/>
          <p:nvPr/>
        </p:nvCxnSpPr>
        <p:spPr>
          <a:xfrm>
            <a:off x="5181600" y="5105400"/>
            <a:ext cx="228600" cy="1524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C338C7F5-818B-46B7-A930-90C49BE86381}"/>
              </a:ext>
            </a:extLst>
          </p:cNvPr>
          <p:cNvCxnSpPr>
            <a:cxnSpLocks/>
          </p:cNvCxnSpPr>
          <p:nvPr/>
        </p:nvCxnSpPr>
        <p:spPr>
          <a:xfrm>
            <a:off x="5114925" y="2286000"/>
            <a:ext cx="295275" cy="2286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0" y="76200"/>
            <a:ext cx="8839200" cy="369332"/>
          </a:xfrm>
          <a:prstGeom prst="rect">
            <a:avLst/>
          </a:prstGeom>
          <a:noFill/>
        </p:spPr>
        <p:txBody>
          <a:bodyPr wrap="square" rtlCol="0">
            <a:spAutoFit/>
          </a:bodyPr>
          <a:lstStyle/>
          <a:p>
            <a:r>
              <a:rPr lang="en-US" dirty="0"/>
              <a:t>Total precipitation </a:t>
            </a:r>
            <a:r>
              <a:rPr lang="en-US" b="1" dirty="0"/>
              <a:t>Percent</a:t>
            </a:r>
            <a:r>
              <a:rPr lang="en-US" dirty="0"/>
              <a:t> during last 3, 4, 5, and 6  </a:t>
            </a:r>
            <a:r>
              <a:rPr lang="en-US" dirty="0" smtClean="0"/>
              <a:t>months</a:t>
            </a:r>
            <a:r>
              <a:rPr lang="en-US" b="1" u="sng" dirty="0" smtClean="0">
                <a:solidFill>
                  <a:srgbClr val="FF0000"/>
                </a:solidFill>
              </a:rPr>
              <a:t>–Only </a:t>
            </a:r>
            <a:r>
              <a:rPr lang="en-US" b="1" u="sng" dirty="0">
                <a:solidFill>
                  <a:srgbClr val="FF0000"/>
                </a:solidFill>
              </a:rPr>
              <a:t>Deficit Areas!! &lt;=90</a:t>
            </a:r>
            <a:r>
              <a:rPr lang="en-US" b="1" u="sng" dirty="0" smtClean="0">
                <a:solidFill>
                  <a:srgbClr val="FF0000"/>
                </a:solidFill>
              </a:rPr>
              <a:t>%</a:t>
            </a:r>
            <a:endParaRPr lang="en-US" b="1" u="sng" dirty="0">
              <a:solidFill>
                <a:srgbClr val="FF0000"/>
              </a:solidFill>
            </a:endParaRPr>
          </a:p>
        </p:txBody>
      </p:sp>
      <p:sp>
        <p:nvSpPr>
          <p:cNvPr id="6" name="Rectangle 5"/>
          <p:cNvSpPr/>
          <p:nvPr/>
        </p:nvSpPr>
        <p:spPr>
          <a:xfrm>
            <a:off x="1828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a:solidFill>
                  <a:srgbClr val="0033CC"/>
                </a:solidFill>
              </a:rPr>
              <a:t>3M</a:t>
            </a: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95249" y="762000"/>
            <a:ext cx="1454068" cy="2169825"/>
          </a:xfrm>
          <a:prstGeom prst="rect">
            <a:avLst/>
          </a:prstGeom>
          <a:noFill/>
        </p:spPr>
        <p:txBody>
          <a:bodyPr wrap="square" rtlCol="0">
            <a:spAutoFit/>
          </a:bodyPr>
          <a:lstStyle/>
          <a:p>
            <a:r>
              <a:rPr lang="en-US" sz="1500" dirty="0"/>
              <a:t>In these interim time scale 3-6 months, </a:t>
            </a:r>
            <a:r>
              <a:rPr lang="en-US" sz="1500" u="sng" dirty="0"/>
              <a:t>we need to pay attention </a:t>
            </a:r>
            <a:r>
              <a:rPr lang="en-US" sz="1500" dirty="0"/>
              <a:t>to regions, which are </a:t>
            </a:r>
            <a:r>
              <a:rPr lang="en-US" sz="1500" dirty="0" smtClean="0"/>
              <a:t>dark-brown, red &amp; dark red </a:t>
            </a:r>
            <a:r>
              <a:rPr lang="en-US" sz="1500" b="1" dirty="0">
                <a:solidFill>
                  <a:srgbClr val="FF0000"/>
                </a:solidFill>
              </a:rPr>
              <a:t>(&lt;50</a:t>
            </a:r>
            <a:r>
              <a:rPr lang="en-US" sz="1500" b="1" dirty="0" smtClean="0">
                <a:solidFill>
                  <a:srgbClr val="FF0000"/>
                </a:solidFill>
              </a:rPr>
              <a:t>%).</a:t>
            </a:r>
            <a:endParaRPr lang="en-US" sz="1600" dirty="0"/>
          </a:p>
        </p:txBody>
      </p:sp>
      <p:sp>
        <p:nvSpPr>
          <p:cNvPr id="8" name="TextBox 7"/>
          <p:cNvSpPr txBox="1"/>
          <p:nvPr/>
        </p:nvSpPr>
        <p:spPr>
          <a:xfrm>
            <a:off x="7695249" y="3008025"/>
            <a:ext cx="1448751" cy="1708160"/>
          </a:xfrm>
          <a:prstGeom prst="rect">
            <a:avLst/>
          </a:prstGeom>
          <a:noFill/>
        </p:spPr>
        <p:txBody>
          <a:bodyPr wrap="square" rtlCol="0">
            <a:spAutoFit/>
          </a:bodyPr>
          <a:lstStyle/>
          <a:p>
            <a:r>
              <a:rPr lang="en-US" sz="1500" u="sng" dirty="0" smtClean="0">
                <a:solidFill>
                  <a:srgbClr val="FF0000"/>
                </a:solidFill>
              </a:rPr>
              <a:t>While accrued  precipitation deficits are real &amp; objective, </a:t>
            </a:r>
          </a:p>
          <a:p>
            <a:r>
              <a:rPr lang="en-US" sz="1500" u="sng" dirty="0" smtClean="0">
                <a:solidFill>
                  <a:srgbClr val="FF0000"/>
                </a:solidFill>
              </a:rPr>
              <a:t>droughts are subjective declarations!! </a:t>
            </a:r>
            <a:endParaRPr lang="en-US" sz="1500" u="sng" dirty="0">
              <a:solidFill>
                <a:srgbClr val="FF0000"/>
              </a:solidFill>
            </a:endParaRPr>
          </a:p>
        </p:txBody>
      </p:sp>
      <p:sp>
        <p:nvSpPr>
          <p:cNvPr id="4" name="TextBox 3"/>
          <p:cNvSpPr txBox="1"/>
          <p:nvPr/>
        </p:nvSpPr>
        <p:spPr>
          <a:xfrm>
            <a:off x="7695249" y="4800600"/>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sp>
        <p:nvSpPr>
          <p:cNvPr id="3" name="TextBox 2"/>
          <p:cNvSpPr txBox="1"/>
          <p:nvPr/>
        </p:nvSpPr>
        <p:spPr>
          <a:xfrm>
            <a:off x="1066800" y="6019800"/>
            <a:ext cx="5867400" cy="738664"/>
          </a:xfrm>
          <a:prstGeom prst="rect">
            <a:avLst/>
          </a:prstGeom>
          <a:noFill/>
        </p:spPr>
        <p:txBody>
          <a:bodyPr wrap="square" rtlCol="0">
            <a:spAutoFit/>
          </a:bodyPr>
          <a:lstStyle/>
          <a:p>
            <a:r>
              <a:rPr lang="en-US" sz="1400" dirty="0" smtClean="0"/>
              <a:t>With these various rainfall deficits in diff. time ranges, where and how exactly does one declare drought? Other factors (T/SM/E, etc..) do matter, but is cumulative precip. Are deficits/</a:t>
            </a:r>
            <a:r>
              <a:rPr lang="en-US" sz="1400" dirty="0" err="1" smtClean="0"/>
              <a:t>percent_of_normal</a:t>
            </a:r>
            <a:r>
              <a:rPr lang="en-US" sz="1400" dirty="0" smtClean="0"/>
              <a:t>  ultimately more important?   </a:t>
            </a:r>
            <a:endParaRPr lang="en-US" sz="1400" dirty="0"/>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95249" y="5867400"/>
            <a:ext cx="1448751" cy="830997"/>
          </a:xfrm>
          <a:prstGeom prst="rect">
            <a:avLst/>
          </a:prstGeom>
          <a:noFill/>
        </p:spPr>
        <p:txBody>
          <a:bodyPr wrap="square" rtlCol="0">
            <a:spAutoFit/>
          </a:bodyPr>
          <a:lstStyle/>
          <a:p>
            <a:r>
              <a:rPr lang="en-US" sz="1200" dirty="0" smtClean="0"/>
              <a:t>In general, West suffers more from frequent and lasting droughts. </a:t>
            </a:r>
            <a:endParaRPr lang="en-US" sz="1200" dirty="0"/>
          </a:p>
        </p:txBody>
      </p:sp>
      <p:sp>
        <p:nvSpPr>
          <p:cNvPr id="20" name="TextBox 19"/>
          <p:cNvSpPr txBox="1"/>
          <p:nvPr/>
        </p:nvSpPr>
        <p:spPr>
          <a:xfrm>
            <a:off x="1828800" y="3288268"/>
            <a:ext cx="609600" cy="369332"/>
          </a:xfrm>
          <a:prstGeom prst="rect">
            <a:avLst/>
          </a:prstGeom>
          <a:noFill/>
        </p:spPr>
        <p:txBody>
          <a:bodyPr wrap="square" rtlCol="0">
            <a:spAutoFit/>
          </a:bodyPr>
          <a:lstStyle/>
          <a:p>
            <a:r>
              <a:rPr lang="en-US" b="1" dirty="0">
                <a:solidFill>
                  <a:srgbClr val="0033CC"/>
                </a:solidFill>
              </a:rPr>
              <a:t>5</a:t>
            </a:r>
            <a:r>
              <a:rPr lang="en-US" b="1" dirty="0" smtClean="0">
                <a:solidFill>
                  <a:srgbClr val="0033CC"/>
                </a:solidFill>
              </a:rPr>
              <a:t> </a:t>
            </a:r>
            <a:r>
              <a:rPr lang="en-US" b="1" dirty="0">
                <a:solidFill>
                  <a:srgbClr val="0033CC"/>
                </a:solidFill>
              </a:rPr>
              <a:t>M</a:t>
            </a:r>
          </a:p>
        </p:txBody>
      </p:sp>
      <p:sp>
        <p:nvSpPr>
          <p:cNvPr id="23" name="Rectangle 22"/>
          <p:cNvSpPr/>
          <p:nvPr/>
        </p:nvSpPr>
        <p:spPr>
          <a:xfrm>
            <a:off x="4953000" y="4267200"/>
            <a:ext cx="1066800" cy="592507"/>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a16="http://schemas.microsoft.com/office/drawing/2014/main" xmlns="" id="{FD86DCD3-F2DF-4A12-B2DA-8A876D98DD4D}"/>
              </a:ext>
            </a:extLst>
          </p:cNvPr>
          <p:cNvSpPr/>
          <p:nvPr/>
        </p:nvSpPr>
        <p:spPr>
          <a:xfrm>
            <a:off x="304800" y="4495800"/>
            <a:ext cx="1295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5486400" y="545068"/>
            <a:ext cx="609600" cy="369332"/>
          </a:xfrm>
          <a:prstGeom prst="rect">
            <a:avLst/>
          </a:prstGeom>
          <a:noFill/>
        </p:spPr>
        <p:txBody>
          <a:bodyPr wrap="square" rtlCol="0">
            <a:spAutoFit/>
          </a:bodyPr>
          <a:lstStyle/>
          <a:p>
            <a:r>
              <a:rPr lang="en-US" b="1" dirty="0">
                <a:solidFill>
                  <a:srgbClr val="FF0000"/>
                </a:solidFill>
              </a:rPr>
              <a:t>1 Y</a:t>
            </a:r>
          </a:p>
        </p:txBody>
      </p:sp>
      <p:sp>
        <p:nvSpPr>
          <p:cNvPr id="12" name="TextBox 11"/>
          <p:cNvSpPr txBox="1"/>
          <p:nvPr/>
        </p:nvSpPr>
        <p:spPr>
          <a:xfrm>
            <a:off x="1905000" y="3288268"/>
            <a:ext cx="762000" cy="369332"/>
          </a:xfrm>
          <a:prstGeom prst="rect">
            <a:avLst/>
          </a:prstGeom>
          <a:noFill/>
        </p:spPr>
        <p:txBody>
          <a:bodyPr wrap="square" rtlCol="0">
            <a:spAutoFit/>
          </a:bodyPr>
          <a:lstStyle/>
          <a:p>
            <a:r>
              <a:rPr lang="en-US" b="1" dirty="0">
                <a:solidFill>
                  <a:srgbClr val="FF0000"/>
                </a:solidFill>
              </a:rPr>
              <a:t>1.5 Y</a:t>
            </a:r>
          </a:p>
        </p:txBody>
      </p:sp>
      <p:sp>
        <p:nvSpPr>
          <p:cNvPr id="13" name="TextBox 12"/>
          <p:cNvSpPr txBox="1"/>
          <p:nvPr/>
        </p:nvSpPr>
        <p:spPr>
          <a:xfrm>
            <a:off x="2057400" y="5450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2" name="Rounded Rectangle 14">
            <a:extLst>
              <a:ext uri="{FF2B5EF4-FFF2-40B4-BE49-F238E27FC236}">
                <a16:creationId xmlns:a16="http://schemas.microsoft.com/office/drawing/2014/main" xmlns="" id="{90D022DE-3CFC-4479-975F-220CF58E671A}"/>
              </a:ext>
            </a:extLst>
          </p:cNvPr>
          <p:cNvSpPr/>
          <p:nvPr/>
        </p:nvSpPr>
        <p:spPr>
          <a:xfrm>
            <a:off x="4038600" y="4495800"/>
            <a:ext cx="914400" cy="723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4">
            <a:extLst>
              <a:ext uri="{FF2B5EF4-FFF2-40B4-BE49-F238E27FC236}">
                <a16:creationId xmlns:a16="http://schemas.microsoft.com/office/drawing/2014/main" xmlns="" id="{90D022DE-3CFC-4479-975F-220CF58E671A}"/>
              </a:ext>
            </a:extLst>
          </p:cNvPr>
          <p:cNvSpPr/>
          <p:nvPr/>
        </p:nvSpPr>
        <p:spPr>
          <a:xfrm>
            <a:off x="4038600" y="1752600"/>
            <a:ext cx="1295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20000" y="1143000"/>
            <a:ext cx="1524000" cy="3539430"/>
          </a:xfrm>
          <a:prstGeom prst="rect">
            <a:avLst/>
          </a:prstGeom>
          <a:noFill/>
        </p:spPr>
        <p:txBody>
          <a:bodyPr wrap="square" rtlCol="0">
            <a:spAutoFit/>
          </a:bodyPr>
          <a:lstStyle/>
          <a:p>
            <a:r>
              <a:rPr lang="en-US" sz="1600" b="1" u="sng" dirty="0" smtClean="0"/>
              <a:t>Tinderbox </a:t>
            </a:r>
            <a:r>
              <a:rPr lang="en-US" sz="1600" b="1" dirty="0" smtClean="0"/>
              <a:t>areas</a:t>
            </a:r>
            <a:r>
              <a:rPr lang="en-US" sz="1600" dirty="0" smtClean="0"/>
              <a:t>, where some form of longer term rainfall</a:t>
            </a:r>
          </a:p>
          <a:p>
            <a:r>
              <a:rPr lang="en-US" sz="1600" dirty="0"/>
              <a:t>d</a:t>
            </a:r>
            <a:r>
              <a:rPr lang="en-US" sz="1600" dirty="0" smtClean="0"/>
              <a:t>eficiencies already, exist !!</a:t>
            </a:r>
          </a:p>
          <a:p>
            <a:endParaRPr lang="en-US" sz="1600" dirty="0"/>
          </a:p>
          <a:p>
            <a:r>
              <a:rPr lang="en-US" sz="1600" dirty="0" smtClean="0"/>
              <a:t>-Almost all are in the southwest!</a:t>
            </a:r>
          </a:p>
          <a:p>
            <a:endParaRPr lang="en-US" sz="1600" dirty="0" smtClean="0"/>
          </a:p>
          <a:p>
            <a:r>
              <a:rPr lang="en-US" sz="1600" dirty="0" smtClean="0"/>
              <a:t>-This &amp; </a:t>
            </a:r>
            <a:r>
              <a:rPr lang="en-US" sz="1600" dirty="0"/>
              <a:t>N</a:t>
            </a:r>
            <a:r>
              <a:rPr lang="en-US" sz="1600" dirty="0" smtClean="0"/>
              <a:t>ext slide!!</a:t>
            </a:r>
            <a:endParaRPr lang="en-US" sz="1600" dirty="0"/>
          </a:p>
        </p:txBody>
      </p:sp>
      <p:sp>
        <p:nvSpPr>
          <p:cNvPr id="18" name="Rounded Rectangle 14">
            <a:extLst>
              <a:ext uri="{FF2B5EF4-FFF2-40B4-BE49-F238E27FC236}">
                <a16:creationId xmlns:a16="http://schemas.microsoft.com/office/drawing/2014/main" xmlns="" id="{FD86DCD3-F2DF-4A12-B2DA-8A876D98DD4D}"/>
              </a:ext>
            </a:extLst>
          </p:cNvPr>
          <p:cNvSpPr/>
          <p:nvPr/>
        </p:nvSpPr>
        <p:spPr>
          <a:xfrm>
            <a:off x="4953000" y="4343400"/>
            <a:ext cx="457200" cy="1066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4">
            <a:extLst>
              <a:ext uri="{FF2B5EF4-FFF2-40B4-BE49-F238E27FC236}">
                <a16:creationId xmlns:a16="http://schemas.microsoft.com/office/drawing/2014/main" xmlns="" id="{FD86DCD3-F2DF-4A12-B2DA-8A876D98DD4D}"/>
              </a:ext>
            </a:extLst>
          </p:cNvPr>
          <p:cNvSpPr/>
          <p:nvPr/>
        </p:nvSpPr>
        <p:spPr>
          <a:xfrm>
            <a:off x="1295400" y="5029200"/>
            <a:ext cx="533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4">
            <a:extLst>
              <a:ext uri="{FF2B5EF4-FFF2-40B4-BE49-F238E27FC236}">
                <a16:creationId xmlns:a16="http://schemas.microsoft.com/office/drawing/2014/main" xmlns="" id="{FD86DCD3-F2DF-4A12-B2DA-8A876D98DD4D}"/>
              </a:ext>
            </a:extLst>
          </p:cNvPr>
          <p:cNvSpPr/>
          <p:nvPr/>
        </p:nvSpPr>
        <p:spPr>
          <a:xfrm>
            <a:off x="914400" y="1905000"/>
            <a:ext cx="7620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4">
            <a:extLst>
              <a:ext uri="{FF2B5EF4-FFF2-40B4-BE49-F238E27FC236}">
                <a16:creationId xmlns:a16="http://schemas.microsoft.com/office/drawing/2014/main" xmlns="" id="{FD86DCD3-F2DF-4A12-B2DA-8A876D98DD4D}"/>
              </a:ext>
            </a:extLst>
          </p:cNvPr>
          <p:cNvSpPr/>
          <p:nvPr/>
        </p:nvSpPr>
        <p:spPr>
          <a:xfrm>
            <a:off x="5105400" y="2209800"/>
            <a:ext cx="3048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90071</TotalTime>
  <Words>2336</Words>
  <Application>Microsoft Office PowerPoint</Application>
  <PresentationFormat>On-screen Show (4:3)</PresentationFormat>
  <Paragraphs>292</Paragraphs>
  <Slides>38</Slides>
  <Notes>8</Notes>
  <HiddenSlides>3</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Default Design</vt:lpstr>
      <vt:lpstr>Drought  Outlook  Support Briefing   April 2021  </vt:lpstr>
      <vt:lpstr>Drought Monitor </vt:lpstr>
      <vt:lpstr>(Prev)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Streamflow (USGS)</vt:lpstr>
      <vt:lpstr>PowerPoint Presentation</vt:lpstr>
      <vt:lpstr>Snow cover &amp; Soil Moisture Anomalies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 for</vt:lpstr>
      <vt:lpstr>PowerPoint Presentation</vt:lpstr>
      <vt:lpstr>PowerPoint Presentation</vt:lpstr>
      <vt:lpstr>PowerPoint Presentation</vt:lpstr>
      <vt:lpstr>Summary</vt:lpstr>
      <vt:lpstr>Miscellaneous maps</vt:lpstr>
      <vt:lpstr>PowerPoint Presentation</vt:lpstr>
    </vt:vector>
  </TitlesOfParts>
  <Company>CPC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7251</cp:revision>
  <cp:lastPrinted>2021-02-15T18:18:07Z</cp:lastPrinted>
  <dcterms:created xsi:type="dcterms:W3CDTF">2008-10-04T17:35:30Z</dcterms:created>
  <dcterms:modified xsi:type="dcterms:W3CDTF">2021-04-13T03:14:51Z</dcterms:modified>
</cp:coreProperties>
</file>