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9"/>
  </p:notesMasterIdLst>
  <p:handoutMasterIdLst>
    <p:handoutMasterId r:id="rId40"/>
  </p:handoutMasterIdLst>
  <p:sldIdLst>
    <p:sldId id="808" r:id="rId2"/>
    <p:sldId id="824" r:id="rId3"/>
    <p:sldId id="911" r:id="rId4"/>
    <p:sldId id="939" r:id="rId5"/>
    <p:sldId id="896" r:id="rId6"/>
    <p:sldId id="938" r:id="rId7"/>
    <p:sldId id="850" r:id="rId8"/>
    <p:sldId id="868" r:id="rId9"/>
    <p:sldId id="867" r:id="rId10"/>
    <p:sldId id="893" r:id="rId11"/>
    <p:sldId id="833" r:id="rId12"/>
    <p:sldId id="891" r:id="rId13"/>
    <p:sldId id="900" r:id="rId14"/>
    <p:sldId id="936" r:id="rId15"/>
    <p:sldId id="937" r:id="rId16"/>
    <p:sldId id="960" r:id="rId17"/>
    <p:sldId id="963" r:id="rId18"/>
    <p:sldId id="889" r:id="rId19"/>
    <p:sldId id="757" r:id="rId20"/>
    <p:sldId id="962" r:id="rId21"/>
    <p:sldId id="795" r:id="rId22"/>
    <p:sldId id="890" r:id="rId23"/>
    <p:sldId id="790" r:id="rId24"/>
    <p:sldId id="877" r:id="rId25"/>
    <p:sldId id="878" r:id="rId26"/>
    <p:sldId id="804" r:id="rId27"/>
    <p:sldId id="943" r:id="rId28"/>
    <p:sldId id="944" r:id="rId29"/>
    <p:sldId id="956" r:id="rId30"/>
    <p:sldId id="947" r:id="rId31"/>
    <p:sldId id="961" r:id="rId32"/>
    <p:sldId id="728" r:id="rId33"/>
    <p:sldId id="935" r:id="rId34"/>
    <p:sldId id="926" r:id="rId35"/>
    <p:sldId id="915" r:id="rId36"/>
    <p:sldId id="959" r:id="rId37"/>
    <p:sldId id="945" r:id="rId38"/>
  </p:sldIdLst>
  <p:sldSz cx="9144000" cy="6858000" type="screen4x3"/>
  <p:notesSz cx="7102475" cy="9388475"/>
  <p:defaultTextStyle>
    <a:defPPr>
      <a:defRPr lang="en-US"/>
    </a:defPPr>
    <a:lvl1pPr algn="l" rtl="0" fontAlgn="base">
      <a:spcBef>
        <a:spcPct val="0"/>
      </a:spcBef>
      <a:spcAft>
        <a:spcPct val="0"/>
      </a:spcAft>
      <a:defRPr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kern="1200">
        <a:solidFill>
          <a:schemeClr val="tx1"/>
        </a:solidFill>
        <a:latin typeface="Times New Roman" pitchFamily="18" charset="0"/>
        <a:ea typeface="+mn-ea"/>
        <a:cs typeface="Arial" pitchFamily="34" charset="0"/>
      </a:defRPr>
    </a:lvl5pPr>
    <a:lvl6pPr marL="2286000" algn="l" defTabSz="914400" rtl="0" eaLnBrk="1" latinLnBrk="0" hangingPunct="1">
      <a:defRPr kern="1200">
        <a:solidFill>
          <a:schemeClr val="tx1"/>
        </a:solidFill>
        <a:latin typeface="Times New Roman" pitchFamily="18" charset="0"/>
        <a:ea typeface="+mn-ea"/>
        <a:cs typeface="Arial" pitchFamily="34" charset="0"/>
      </a:defRPr>
    </a:lvl6pPr>
    <a:lvl7pPr marL="2743200" algn="l" defTabSz="914400" rtl="0" eaLnBrk="1" latinLnBrk="0" hangingPunct="1">
      <a:defRPr kern="1200">
        <a:solidFill>
          <a:schemeClr val="tx1"/>
        </a:solidFill>
        <a:latin typeface="Times New Roman" pitchFamily="18" charset="0"/>
        <a:ea typeface="+mn-ea"/>
        <a:cs typeface="Arial" pitchFamily="34" charset="0"/>
      </a:defRPr>
    </a:lvl7pPr>
    <a:lvl8pPr marL="3200400" algn="l" defTabSz="914400" rtl="0" eaLnBrk="1" latinLnBrk="0" hangingPunct="1">
      <a:defRPr kern="1200">
        <a:solidFill>
          <a:schemeClr val="tx1"/>
        </a:solidFill>
        <a:latin typeface="Times New Roman" pitchFamily="18" charset="0"/>
        <a:ea typeface="+mn-ea"/>
        <a:cs typeface="Arial" pitchFamily="34" charset="0"/>
      </a:defRPr>
    </a:lvl8pPr>
    <a:lvl9pPr marL="3657600" algn="l" defTabSz="914400" rtl="0" eaLnBrk="1" latinLnBrk="0" hangingPunct="1">
      <a:defRPr kern="1200">
        <a:solidFill>
          <a:schemeClr val="tx1"/>
        </a:solidFill>
        <a:latin typeface="Times New Roman" pitchFamily="18"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40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FF0000"/>
    <a:srgbClr val="33CC33"/>
    <a:srgbClr val="008000"/>
    <a:srgbClr val="9A7500"/>
    <a:srgbClr val="6600CC"/>
    <a:srgbClr val="FF3300"/>
    <a:srgbClr val="FA5236"/>
    <a:srgbClr val="A88000"/>
    <a:srgbClr val="C898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454" autoAdjust="0"/>
    <p:restoredTop sz="96252" autoAdjust="0"/>
  </p:normalViewPr>
  <p:slideViewPr>
    <p:cSldViewPr>
      <p:cViewPr varScale="1">
        <p:scale>
          <a:sx n="106" d="100"/>
          <a:sy n="106" d="100"/>
        </p:scale>
        <p:origin x="114" y="180"/>
      </p:cViewPr>
      <p:guideLst>
        <p:guide orient="horz" pos="2160"/>
        <p:guide pos="2880"/>
        <p:guide pos="4032"/>
      </p:guideLst>
    </p:cSldViewPr>
  </p:slideViewPr>
  <p:outlineViewPr>
    <p:cViewPr>
      <p:scale>
        <a:sx n="33" d="100"/>
        <a:sy n="33" d="100"/>
      </p:scale>
      <p:origin x="0" y="1056"/>
    </p:cViewPr>
  </p:outlineViewPr>
  <p:notesTextViewPr>
    <p:cViewPr>
      <p:scale>
        <a:sx n="100" d="100"/>
        <a:sy n="100" d="100"/>
      </p:scale>
      <p:origin x="0" y="0"/>
    </p:cViewPr>
  </p:notesTextViewPr>
  <p:sorterViewPr>
    <p:cViewPr>
      <p:scale>
        <a:sx n="100" d="100"/>
        <a:sy n="100" d="100"/>
      </p:scale>
      <p:origin x="0" y="-915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0"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1" name="Rectangle 3"/>
          <p:cNvSpPr>
            <a:spLocks noGrp="1" noChangeArrowheads="1"/>
          </p:cNvSpPr>
          <p:nvPr>
            <p:ph type="dt" sz="quarter" idx="1"/>
          </p:nvPr>
        </p:nvSpPr>
        <p:spPr bwMode="auto">
          <a:xfrm>
            <a:off x="4022526"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109572" name="Rectangle 4"/>
          <p:cNvSpPr>
            <a:spLocks noGrp="1" noChangeArrowheads="1"/>
          </p:cNvSpPr>
          <p:nvPr>
            <p:ph type="ftr" sz="quarter" idx="2"/>
          </p:nvPr>
        </p:nvSpPr>
        <p:spPr bwMode="auto">
          <a:xfrm>
            <a:off x="0"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3" name="Rectangle 5"/>
          <p:cNvSpPr>
            <a:spLocks noGrp="1" noChangeArrowheads="1"/>
          </p:cNvSpPr>
          <p:nvPr>
            <p:ph type="sldNum" sz="quarter" idx="3"/>
          </p:nvPr>
        </p:nvSpPr>
        <p:spPr bwMode="auto">
          <a:xfrm>
            <a:off x="4022526"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lgn="r">
              <a:defRPr sz="1200">
                <a:latin typeface="Arial" pitchFamily="34" charset="0"/>
              </a:defRPr>
            </a:lvl1pPr>
          </a:lstStyle>
          <a:p>
            <a:pPr>
              <a:defRPr/>
            </a:pPr>
            <a:fld id="{B5AD8626-43C5-4215-8F35-79BDB0FB1B62}" type="slidenum">
              <a:rPr lang="en-US" altLang="en-US"/>
              <a:pPr>
                <a:defRPr/>
              </a:pPr>
              <a:t>‹#›</a:t>
            </a:fld>
            <a:endParaRPr lang="en-US" altLang="en-US" dirty="0"/>
          </a:p>
        </p:txBody>
      </p:sp>
    </p:spTree>
    <p:extLst>
      <p:ext uri="{BB962C8B-B14F-4D97-AF65-F5344CB8AC3E}">
        <p14:creationId xmlns:p14="http://schemas.microsoft.com/office/powerpoint/2010/main" val="36145473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1" name="Rectangle 3"/>
          <p:cNvSpPr>
            <a:spLocks noGrp="1" noChangeArrowheads="1"/>
          </p:cNvSpPr>
          <p:nvPr>
            <p:ph type="dt" idx="1"/>
          </p:nvPr>
        </p:nvSpPr>
        <p:spPr bwMode="auto">
          <a:xfrm>
            <a:off x="4022526"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30724" name="Rectangle 4"/>
          <p:cNvSpPr>
            <a:spLocks noGrp="1" noRot="1" noChangeAspect="1" noChangeArrowheads="1" noTextEdit="1"/>
          </p:cNvSpPr>
          <p:nvPr>
            <p:ph type="sldImg" idx="2"/>
          </p:nvPr>
        </p:nvSpPr>
        <p:spPr bwMode="auto">
          <a:xfrm>
            <a:off x="1203325" y="703263"/>
            <a:ext cx="4695825" cy="35210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p:cNvSpPr>
            <a:spLocks noGrp="1" noChangeArrowheads="1"/>
          </p:cNvSpPr>
          <p:nvPr>
            <p:ph type="body" sz="quarter" idx="3"/>
          </p:nvPr>
        </p:nvSpPr>
        <p:spPr bwMode="auto">
          <a:xfrm>
            <a:off x="711379" y="4460252"/>
            <a:ext cx="5679717" cy="4224652"/>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p:cNvSpPr>
            <a:spLocks noGrp="1" noChangeArrowheads="1"/>
          </p:cNvSpPr>
          <p:nvPr>
            <p:ph type="ftr" sz="quarter" idx="4"/>
          </p:nvPr>
        </p:nvSpPr>
        <p:spPr bwMode="auto">
          <a:xfrm>
            <a:off x="0"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5" name="Rectangle 7"/>
          <p:cNvSpPr>
            <a:spLocks noGrp="1" noChangeArrowheads="1"/>
          </p:cNvSpPr>
          <p:nvPr>
            <p:ph type="sldNum" sz="quarter" idx="5"/>
          </p:nvPr>
        </p:nvSpPr>
        <p:spPr bwMode="auto">
          <a:xfrm>
            <a:off x="4022526"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lgn="r">
              <a:defRPr sz="1200">
                <a:latin typeface="Arial" pitchFamily="34" charset="0"/>
              </a:defRPr>
            </a:lvl1pPr>
          </a:lstStyle>
          <a:p>
            <a:pPr>
              <a:defRPr/>
            </a:pPr>
            <a:fld id="{BA9D7AB7-0FE4-445A-9AF2-F9DD9B52BCC7}" type="slidenum">
              <a:rPr lang="en-US" altLang="en-US"/>
              <a:pPr>
                <a:defRPr/>
              </a:pPr>
              <a:t>‹#›</a:t>
            </a:fld>
            <a:endParaRPr lang="en-US" altLang="en-US" dirty="0"/>
          </a:p>
        </p:txBody>
      </p:sp>
    </p:spTree>
    <p:extLst>
      <p:ext uri="{BB962C8B-B14F-4D97-AF65-F5344CB8AC3E}">
        <p14:creationId xmlns:p14="http://schemas.microsoft.com/office/powerpoint/2010/main" val="357863802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3ECE7C0-357D-409A-9736-D9A7C2F9FFF9}" type="slidenum">
              <a:rPr lang="en-US" altLang="en-US" smtClean="0"/>
              <a:pPr eaLnBrk="1" hangingPunct="1">
                <a:spcBef>
                  <a:spcPct val="0"/>
                </a:spcBef>
              </a:pPr>
              <a:t>1</a:t>
            </a:fld>
            <a:endParaRPr lang="en-US" altLang="en-US"/>
          </a:p>
        </p:txBody>
      </p:sp>
    </p:spTree>
    <p:extLst>
      <p:ext uri="{BB962C8B-B14F-4D97-AF65-F5344CB8AC3E}">
        <p14:creationId xmlns:p14="http://schemas.microsoft.com/office/powerpoint/2010/main" val="167665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a:t>
            </a:fld>
            <a:endParaRPr lang="en-US" altLang="en-US" dirty="0"/>
          </a:p>
        </p:txBody>
      </p:sp>
    </p:spTree>
    <p:extLst>
      <p:ext uri="{BB962C8B-B14F-4D97-AF65-F5344CB8AC3E}">
        <p14:creationId xmlns:p14="http://schemas.microsoft.com/office/powerpoint/2010/main" val="1084388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14</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15</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18</a:t>
            </a:fld>
            <a:endParaRPr lang="en-US" altLang="en-US" dirty="0"/>
          </a:p>
        </p:txBody>
      </p:sp>
    </p:spTree>
    <p:extLst>
      <p:ext uri="{BB962C8B-B14F-4D97-AF65-F5344CB8AC3E}">
        <p14:creationId xmlns:p14="http://schemas.microsoft.com/office/powerpoint/2010/main" val="134560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21</a:t>
            </a:fld>
            <a:endParaRPr lang="en-US" altLang="en-US" dirty="0"/>
          </a:p>
        </p:txBody>
      </p:sp>
    </p:spTree>
    <p:extLst>
      <p:ext uri="{BB962C8B-B14F-4D97-AF65-F5344CB8AC3E}">
        <p14:creationId xmlns:p14="http://schemas.microsoft.com/office/powerpoint/2010/main" val="23785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23</a:t>
            </a:fld>
            <a:endParaRPr lang="en-US" altLang="en-US" dirty="0"/>
          </a:p>
        </p:txBody>
      </p:sp>
    </p:spTree>
    <p:extLst>
      <p:ext uri="{BB962C8B-B14F-4D97-AF65-F5344CB8AC3E}">
        <p14:creationId xmlns:p14="http://schemas.microsoft.com/office/powerpoint/2010/main" val="2699916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endParaRPr lang="en-US" altLang="en-US" sz="1400" dirty="0">
              <a:solidFill>
                <a:schemeClr val="bg1"/>
              </a:solidFill>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D66EA24-FB5B-46D5-A437-4673547F038B}" type="slidenum">
              <a:rPr lang="en-US" altLang="en-US" smtClean="0"/>
              <a:pPr eaLnBrk="1" hangingPunct="1">
                <a:spcBef>
                  <a:spcPct val="0"/>
                </a:spcBef>
              </a:pPr>
              <a:t>37</a:t>
            </a:fld>
            <a:endParaRPr lang="en-US" altLang="en-US" dirty="0"/>
          </a:p>
        </p:txBody>
      </p:sp>
    </p:spTree>
    <p:extLst>
      <p:ext uri="{BB962C8B-B14F-4D97-AF65-F5344CB8AC3E}">
        <p14:creationId xmlns:p14="http://schemas.microsoft.com/office/powerpoint/2010/main" val="1974146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B00264-1B0F-48C6-8964-4388B98BCFE2}" type="slidenum">
              <a:rPr lang="en-US" altLang="en-US"/>
              <a:pPr>
                <a:defRPr/>
              </a:pPr>
              <a:t>‹#›</a:t>
            </a:fld>
            <a:endParaRPr lang="en-US" altLang="en-US" dirty="0"/>
          </a:p>
        </p:txBody>
      </p:sp>
    </p:spTree>
    <p:extLst>
      <p:ext uri="{BB962C8B-B14F-4D97-AF65-F5344CB8AC3E}">
        <p14:creationId xmlns:p14="http://schemas.microsoft.com/office/powerpoint/2010/main" val="3001103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2D919DD-061A-4623-9C7A-7D27F2C844E2}" type="slidenum">
              <a:rPr lang="en-US" altLang="en-US"/>
              <a:pPr>
                <a:defRPr/>
              </a:pPr>
              <a:t>‹#›</a:t>
            </a:fld>
            <a:endParaRPr lang="en-US" altLang="en-US" dirty="0"/>
          </a:p>
        </p:txBody>
      </p:sp>
    </p:spTree>
    <p:extLst>
      <p:ext uri="{BB962C8B-B14F-4D97-AF65-F5344CB8AC3E}">
        <p14:creationId xmlns:p14="http://schemas.microsoft.com/office/powerpoint/2010/main" val="1871348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A57AB33-9E34-4786-9A3D-9F4EE920ADC1}" type="slidenum">
              <a:rPr lang="en-US" altLang="en-US"/>
              <a:pPr>
                <a:defRPr/>
              </a:pPr>
              <a:t>‹#›</a:t>
            </a:fld>
            <a:endParaRPr lang="en-US" altLang="en-US" dirty="0"/>
          </a:p>
        </p:txBody>
      </p:sp>
    </p:spTree>
    <p:extLst>
      <p:ext uri="{BB962C8B-B14F-4D97-AF65-F5344CB8AC3E}">
        <p14:creationId xmlns:p14="http://schemas.microsoft.com/office/powerpoint/2010/main" val="4015016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D4586DE8-CFDF-43AB-A7EC-3A8F9C6C86F7}" type="slidenum">
              <a:rPr lang="en-US" altLang="en-US"/>
              <a:pPr>
                <a:defRPr/>
              </a:pPr>
              <a:t>‹#›</a:t>
            </a:fld>
            <a:endParaRPr lang="en-US" altLang="en-US" dirty="0"/>
          </a:p>
        </p:txBody>
      </p:sp>
    </p:spTree>
    <p:extLst>
      <p:ext uri="{BB962C8B-B14F-4D97-AF65-F5344CB8AC3E}">
        <p14:creationId xmlns:p14="http://schemas.microsoft.com/office/powerpoint/2010/main" val="1966372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1351C717-AF7A-4DC6-90D4-030E1A716AFD}" type="slidenum">
              <a:rPr lang="en-US" altLang="en-US"/>
              <a:pPr>
                <a:defRPr/>
              </a:pPr>
              <a:t>‹#›</a:t>
            </a:fld>
            <a:endParaRPr lang="en-US" altLang="en-US" dirty="0"/>
          </a:p>
        </p:txBody>
      </p:sp>
    </p:spTree>
    <p:extLst>
      <p:ext uri="{BB962C8B-B14F-4D97-AF65-F5344CB8AC3E}">
        <p14:creationId xmlns:p14="http://schemas.microsoft.com/office/powerpoint/2010/main" val="2161263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962E0D3C-8256-4EA7-BFE5-8DF99AFBBED3}" type="slidenum">
              <a:rPr lang="en-US" altLang="en-US"/>
              <a:pPr>
                <a:defRPr/>
              </a:pPr>
              <a:t>‹#›</a:t>
            </a:fld>
            <a:endParaRPr lang="en-US" altLang="en-US" dirty="0"/>
          </a:p>
        </p:txBody>
      </p:sp>
    </p:spTree>
    <p:extLst>
      <p:ext uri="{BB962C8B-B14F-4D97-AF65-F5344CB8AC3E}">
        <p14:creationId xmlns:p14="http://schemas.microsoft.com/office/powerpoint/2010/main" val="2647374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67DA51B-2321-4810-ABB0-476517693214}" type="slidenum">
              <a:rPr lang="en-US" altLang="en-US"/>
              <a:pPr>
                <a:defRPr/>
              </a:pPr>
              <a:t>‹#›</a:t>
            </a:fld>
            <a:endParaRPr lang="en-US" altLang="en-US" dirty="0"/>
          </a:p>
        </p:txBody>
      </p:sp>
    </p:spTree>
    <p:extLst>
      <p:ext uri="{BB962C8B-B14F-4D97-AF65-F5344CB8AC3E}">
        <p14:creationId xmlns:p14="http://schemas.microsoft.com/office/powerpoint/2010/main" val="532384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02B903C-6276-4F06-A5EC-DFC252AA81DC}" type="slidenum">
              <a:rPr lang="en-US" altLang="en-US"/>
              <a:pPr>
                <a:defRPr/>
              </a:pPr>
              <a:t>‹#›</a:t>
            </a:fld>
            <a:endParaRPr lang="en-US" altLang="en-US" dirty="0"/>
          </a:p>
        </p:txBody>
      </p:sp>
    </p:spTree>
    <p:extLst>
      <p:ext uri="{BB962C8B-B14F-4D97-AF65-F5344CB8AC3E}">
        <p14:creationId xmlns:p14="http://schemas.microsoft.com/office/powerpoint/2010/main" val="3023477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77673A3-D23C-4AA9-AB23-B9B18371E12E}" type="slidenum">
              <a:rPr lang="en-US" altLang="en-US"/>
              <a:pPr>
                <a:defRPr/>
              </a:pPr>
              <a:t>‹#›</a:t>
            </a:fld>
            <a:endParaRPr lang="en-US" altLang="en-US" dirty="0"/>
          </a:p>
        </p:txBody>
      </p:sp>
    </p:spTree>
    <p:extLst>
      <p:ext uri="{BB962C8B-B14F-4D97-AF65-F5344CB8AC3E}">
        <p14:creationId xmlns:p14="http://schemas.microsoft.com/office/powerpoint/2010/main" val="592943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F6AE6F54-AF8E-4402-A609-77EC9D9F0250}" type="slidenum">
              <a:rPr lang="en-US" altLang="en-US"/>
              <a:pPr>
                <a:defRPr/>
              </a:pPr>
              <a:t>‹#›</a:t>
            </a:fld>
            <a:endParaRPr lang="en-US" altLang="en-US" dirty="0"/>
          </a:p>
        </p:txBody>
      </p:sp>
    </p:spTree>
    <p:extLst>
      <p:ext uri="{BB962C8B-B14F-4D97-AF65-F5344CB8AC3E}">
        <p14:creationId xmlns:p14="http://schemas.microsoft.com/office/powerpoint/2010/main" val="113119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29FE659A-E67D-4F73-9E46-0170127DE6AC}" type="slidenum">
              <a:rPr lang="en-US" altLang="en-US"/>
              <a:pPr>
                <a:defRPr/>
              </a:pPr>
              <a:t>‹#›</a:t>
            </a:fld>
            <a:endParaRPr lang="en-US" altLang="en-US" dirty="0"/>
          </a:p>
        </p:txBody>
      </p:sp>
    </p:spTree>
    <p:extLst>
      <p:ext uri="{BB962C8B-B14F-4D97-AF65-F5344CB8AC3E}">
        <p14:creationId xmlns:p14="http://schemas.microsoft.com/office/powerpoint/2010/main" val="1176739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AE0D35B7-164B-4BDA-8435-F6440E98459E}" type="slidenum">
              <a:rPr lang="en-US" altLang="en-US"/>
              <a:pPr>
                <a:defRPr/>
              </a:pPr>
              <a:t>‹#›</a:t>
            </a:fld>
            <a:endParaRPr lang="en-US" altLang="en-US" dirty="0"/>
          </a:p>
        </p:txBody>
      </p:sp>
    </p:spTree>
    <p:extLst>
      <p:ext uri="{BB962C8B-B14F-4D97-AF65-F5344CB8AC3E}">
        <p14:creationId xmlns:p14="http://schemas.microsoft.com/office/powerpoint/2010/main" val="3460116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5F2431D-2E5C-46B2-9509-A0241DEFE45A}" type="slidenum">
              <a:rPr lang="en-US" altLang="en-US"/>
              <a:pPr>
                <a:defRPr/>
              </a:pPr>
              <a:t>‹#›</a:t>
            </a:fld>
            <a:endParaRPr lang="en-US" altLang="en-US" dirty="0"/>
          </a:p>
        </p:txBody>
      </p:sp>
    </p:spTree>
    <p:extLst>
      <p:ext uri="{BB962C8B-B14F-4D97-AF65-F5344CB8AC3E}">
        <p14:creationId xmlns:p14="http://schemas.microsoft.com/office/powerpoint/2010/main" val="3786327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079E0FE-6A37-4A00-BEA5-D63014F796DC}" type="slidenum">
              <a:rPr lang="en-US" altLang="en-US"/>
              <a:pPr>
                <a:defRPr/>
              </a:pPr>
              <a:t>‹#›</a:t>
            </a:fld>
            <a:endParaRPr lang="en-US" altLang="en-US" dirty="0"/>
          </a:p>
        </p:txBody>
      </p:sp>
    </p:spTree>
    <p:extLst>
      <p:ext uri="{BB962C8B-B14F-4D97-AF65-F5344CB8AC3E}">
        <p14:creationId xmlns:p14="http://schemas.microsoft.com/office/powerpoint/2010/main" val="1917987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lt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lt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32BB3597-7D40-4CC9-A4E8-06D4EFD7F8BB}"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pc.ncep.noaa.gov/products/Drough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hyperlink" Target="https://www.nytimes.com/2022/02/14/climate/western-drought-megadrought.htm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gif"/><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54.gif"/><Relationship Id="rId7" Type="http://schemas.openxmlformats.org/officeDocument/2006/relationships/image" Target="../media/image58.png"/><Relationship Id="rId12" Type="http://schemas.openxmlformats.org/officeDocument/2006/relationships/image" Target="../media/image63.gif"/><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gif"/><Relationship Id="rId9"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origin.cpc.ncep.noaa.gov/products/analysis_monitoring/ensostuff/ONI_change.shtml"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26.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image" Target="../media/image81.png"/><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2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6.xml"/><Relationship Id="rId5" Type="http://schemas.openxmlformats.org/officeDocument/2006/relationships/image" Target="../media/image92.png"/><Relationship Id="rId4" Type="http://schemas.openxmlformats.org/officeDocument/2006/relationships/image" Target="../media/image91.png"/></Relationships>
</file>

<file path=ppt/slides/_rels/slide3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 Id="rId5" Type="http://schemas.openxmlformats.org/officeDocument/2006/relationships/image" Target="../media/image97.png"/><Relationship Id="rId4" Type="http://schemas.openxmlformats.org/officeDocument/2006/relationships/image" Target="../media/image96.png"/></Relationships>
</file>

<file path=ppt/slides/_rels/slide35.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9.png"/><Relationship Id="rId7" Type="http://schemas.openxmlformats.org/officeDocument/2006/relationships/image" Target="../media/image102.png"/><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hyperlink" Target="http://drought.geo.msu.edu/research/forecast/smi.monthly.php" TargetMode="External"/><Relationship Id="rId9" Type="http://schemas.openxmlformats.org/officeDocument/2006/relationships/image" Target="../media/image104.gif"/></Relationships>
</file>

<file path=ppt/slides/_rels/slide36.xml.rels><?xml version="1.0" encoding="UTF-8" standalone="yes"?>
<Relationships xmlns="http://schemas.openxmlformats.org/package/2006/relationships"><Relationship Id="rId3" Type="http://schemas.openxmlformats.org/officeDocument/2006/relationships/hyperlink" Target="https://www.tandfonline.com/journals/tato20" TargetMode="External"/><Relationship Id="rId2" Type="http://schemas.openxmlformats.org/officeDocument/2006/relationships/image" Target="../media/image105.png"/><Relationship Id="rId1" Type="http://schemas.openxmlformats.org/officeDocument/2006/relationships/slideLayout" Target="../slideLayouts/slideLayout7.xml"/><Relationship Id="rId5" Type="http://schemas.openxmlformats.org/officeDocument/2006/relationships/image" Target="../media/image106.png"/><Relationship Id="rId4" Type="http://schemas.openxmlformats.org/officeDocument/2006/relationships/hyperlink" Target="https://doi.org/10.1080/07055900.1997.9649597"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8.gif"/><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28600" y="685800"/>
            <a:ext cx="8610600" cy="1851025"/>
          </a:xfrm>
        </p:spPr>
        <p:txBody>
          <a:bodyPr/>
          <a:lstStyle/>
          <a:p>
            <a:pPr eaLnBrk="1" hangingPunct="1"/>
            <a:r>
              <a:rPr lang="en-US" altLang="en-US" sz="4000" dirty="0"/>
              <a:t>Drought  Outlook  Support Briefing</a:t>
            </a:r>
            <a:br>
              <a:rPr lang="en-US" altLang="en-US" sz="4000" dirty="0"/>
            </a:br>
            <a:r>
              <a:rPr lang="en-US" altLang="en-US" sz="1800" dirty="0"/>
              <a:t/>
            </a:r>
            <a:br>
              <a:rPr lang="en-US" altLang="en-US" sz="1800" dirty="0"/>
            </a:br>
            <a:r>
              <a:rPr lang="en-US" altLang="en-US" sz="4000" dirty="0"/>
              <a:t> </a:t>
            </a:r>
            <a:r>
              <a:rPr lang="en-US" altLang="en-US" sz="4000" dirty="0" smtClean="0"/>
              <a:t>April 2022 </a:t>
            </a:r>
            <a:r>
              <a:rPr lang="en-US" altLang="en-US" sz="4000" dirty="0"/>
              <a:t/>
            </a:r>
            <a:br>
              <a:rPr lang="en-US" altLang="en-US" sz="4000" dirty="0"/>
            </a:br>
            <a:endParaRPr lang="en-US" altLang="en-US" sz="4000" dirty="0"/>
          </a:p>
        </p:txBody>
      </p:sp>
      <p:sp>
        <p:nvSpPr>
          <p:cNvPr id="2051" name="Rectangle 3"/>
          <p:cNvSpPr>
            <a:spLocks noGrp="1" noChangeArrowheads="1"/>
          </p:cNvSpPr>
          <p:nvPr>
            <p:ph type="subTitle" idx="1"/>
          </p:nvPr>
        </p:nvSpPr>
        <p:spPr>
          <a:xfrm>
            <a:off x="304800" y="2743200"/>
            <a:ext cx="8229600" cy="1219200"/>
          </a:xfrm>
        </p:spPr>
        <p:txBody>
          <a:bodyPr/>
          <a:lstStyle/>
          <a:p>
            <a:pPr eaLnBrk="1" hangingPunct="1"/>
            <a:r>
              <a:rPr lang="en-US" altLang="en-US" dirty="0" smtClean="0"/>
              <a:t>Climate </a:t>
            </a:r>
            <a:r>
              <a:rPr lang="en-US" altLang="en-US" dirty="0"/>
              <a:t>Prediction Center/NCEP/NOAA</a:t>
            </a:r>
          </a:p>
          <a:p>
            <a:pPr eaLnBrk="1" hangingPunct="1"/>
            <a:r>
              <a:rPr lang="en-US" altLang="en-US" sz="2800" dirty="0">
                <a:hlinkClick r:id="rId3"/>
              </a:rPr>
              <a:t>http://www.cpc.ncep.noaa.gov/products/Drought</a:t>
            </a:r>
            <a:endParaRPr lang="en-US" altLang="en-US" sz="2800" dirty="0"/>
          </a:p>
        </p:txBody>
      </p:sp>
      <p:sp>
        <p:nvSpPr>
          <p:cNvPr id="2" name="TextBox 1"/>
          <p:cNvSpPr txBox="1"/>
          <p:nvPr/>
        </p:nvSpPr>
        <p:spPr>
          <a:xfrm>
            <a:off x="0" y="3886200"/>
            <a:ext cx="9144000" cy="2800767"/>
          </a:xfrm>
          <a:prstGeom prst="rect">
            <a:avLst/>
          </a:prstGeom>
          <a:noFill/>
        </p:spPr>
        <p:txBody>
          <a:bodyPr wrap="square" rtlCol="0">
            <a:spAutoFit/>
          </a:bodyPr>
          <a:lstStyle/>
          <a:p>
            <a:r>
              <a:rPr lang="en-US" sz="1600" u="sng" dirty="0" smtClean="0">
                <a:solidFill>
                  <a:srgbClr val="0033CC"/>
                </a:solidFill>
              </a:rPr>
              <a:t>Points to ponder:</a:t>
            </a:r>
          </a:p>
          <a:p>
            <a:pPr marL="285750" indent="-285750">
              <a:buFont typeface="Arial" panose="020B0604020202020204" pitchFamily="34" charset="0"/>
              <a:buChar char="•"/>
            </a:pPr>
            <a:r>
              <a:rPr lang="en-US" sz="1600" dirty="0" smtClean="0"/>
              <a:t>Often, there is a disconnect between the Short term (S) and Long term (L) drought in regions. </a:t>
            </a:r>
          </a:p>
          <a:p>
            <a:pPr marL="285750" indent="-285750">
              <a:buFont typeface="Arial" panose="020B0604020202020204" pitchFamily="34" charset="0"/>
              <a:buChar char="•"/>
            </a:pPr>
            <a:r>
              <a:rPr lang="en-US" sz="1600" dirty="0" smtClean="0">
                <a:solidFill>
                  <a:srgbClr val="0033CC"/>
                </a:solidFill>
              </a:rPr>
              <a:t>Places/regions experiencing Short term drought may (not) be ok in the Long term and vice versa!! </a:t>
            </a:r>
          </a:p>
          <a:p>
            <a:pPr marL="285750" indent="-285750">
              <a:buFont typeface="Arial" panose="020B0604020202020204" pitchFamily="34" charset="0"/>
              <a:buChar char="•"/>
            </a:pPr>
            <a:r>
              <a:rPr lang="en-US" sz="1600" dirty="0" smtClean="0"/>
              <a:t>This duality is difficult to reconcile, to convey and even be understood by the public at large. </a:t>
            </a:r>
          </a:p>
          <a:p>
            <a:pPr marL="285750" indent="-285750">
              <a:buFont typeface="Arial" panose="020B0604020202020204" pitchFamily="34" charset="0"/>
              <a:buChar char="•"/>
            </a:pPr>
            <a:r>
              <a:rPr lang="en-US" sz="1600" dirty="0" smtClean="0">
                <a:solidFill>
                  <a:srgbClr val="0033CC"/>
                </a:solidFill>
              </a:rPr>
              <a:t>Public/Forecaster focus tends to be more on the Short term Drought (for good reasons!!) </a:t>
            </a:r>
          </a:p>
          <a:p>
            <a:pPr marL="285750" indent="-285750">
              <a:buFont typeface="Arial" panose="020B0604020202020204" pitchFamily="34" charset="0"/>
              <a:buChar char="•"/>
            </a:pPr>
            <a:r>
              <a:rPr lang="en-US" sz="1600" dirty="0" smtClean="0">
                <a:solidFill>
                  <a:srgbClr val="0033CC"/>
                </a:solidFill>
              </a:rPr>
              <a:t>More importantly the very definitions and timescales associated with S/L term droughts and the declarations in the USDM are by themselves subjective!! </a:t>
            </a:r>
          </a:p>
          <a:p>
            <a:pPr marL="285750" indent="-285750">
              <a:buFont typeface="Arial" panose="020B0604020202020204" pitchFamily="34" charset="0"/>
              <a:buChar char="•"/>
            </a:pPr>
            <a:endParaRPr lang="en-US" sz="1600" dirty="0">
              <a:solidFill>
                <a:srgbClr val="0033CC"/>
              </a:solidFill>
            </a:endParaRPr>
          </a:p>
          <a:p>
            <a:pPr marL="285750" indent="-285750">
              <a:buFont typeface="Arial" panose="020B0604020202020204" pitchFamily="34" charset="0"/>
              <a:buChar char="•"/>
            </a:pPr>
            <a:r>
              <a:rPr lang="en-US" sz="1600" dirty="0" smtClean="0">
                <a:solidFill>
                  <a:srgbClr val="FF0000"/>
                </a:solidFill>
              </a:rPr>
              <a:t>Is the ongoing La Nina going to extend up into the third year winter this year</a:t>
            </a:r>
            <a:r>
              <a:rPr lang="en-US" sz="1600" dirty="0" smtClean="0">
                <a:solidFill>
                  <a:srgbClr val="FF0000"/>
                </a:solidFill>
              </a:rPr>
              <a:t>? </a:t>
            </a:r>
          </a:p>
          <a:p>
            <a:pPr marL="285750" indent="-285750">
              <a:buFont typeface="Arial" panose="020B0604020202020204" pitchFamily="34" charset="0"/>
              <a:buChar char="•"/>
            </a:pPr>
            <a:r>
              <a:rPr lang="en-US" sz="1600" dirty="0" smtClean="0">
                <a:solidFill>
                  <a:srgbClr val="FF0000"/>
                </a:solidFill>
              </a:rPr>
              <a:t>How is 2022 southwest monsoon going to be? As active as last year, or as bad as the year before! </a:t>
            </a:r>
          </a:p>
          <a:p>
            <a:pPr marL="285750" indent="-285750">
              <a:buFont typeface="Arial" panose="020B0604020202020204" pitchFamily="34" charset="0"/>
              <a:buChar char="•"/>
            </a:pPr>
            <a:r>
              <a:rPr lang="en-US" sz="1600" dirty="0" smtClean="0">
                <a:solidFill>
                  <a:srgbClr val="FF0000"/>
                </a:solidFill>
              </a:rPr>
              <a:t>Drought </a:t>
            </a:r>
            <a:r>
              <a:rPr lang="en-US" sz="1600" dirty="0">
                <a:solidFill>
                  <a:srgbClr val="FF0000"/>
                </a:solidFill>
              </a:rPr>
              <a:t>f</a:t>
            </a:r>
            <a:r>
              <a:rPr lang="en-US" sz="1600" dirty="0" smtClean="0">
                <a:solidFill>
                  <a:srgbClr val="FF0000"/>
                </a:solidFill>
              </a:rPr>
              <a:t>orecast season MJJ includes July which includes the first month of the monsoon seaso</a:t>
            </a:r>
            <a:r>
              <a:rPr lang="en-US" sz="1600" dirty="0" smtClean="0">
                <a:solidFill>
                  <a:srgbClr val="FF0000"/>
                </a:solidFill>
              </a:rPr>
              <a:t>n!</a:t>
            </a:r>
            <a:r>
              <a:rPr lang="en-US" sz="1600" dirty="0" smtClean="0">
                <a:solidFill>
                  <a:srgbClr val="FF0000"/>
                </a:solidFill>
              </a:rPr>
              <a:t> </a:t>
            </a:r>
            <a:endParaRPr lang="en-US" sz="1600" dirty="0">
              <a:solidFill>
                <a:srgbClr val="FF0000"/>
              </a:solidFill>
            </a:endParaRP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US 4 panel 2-5 year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9" y="461932"/>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10</a:t>
            </a:fld>
            <a:endParaRPr lang="en-US" altLang="en-US"/>
          </a:p>
        </p:txBody>
      </p:sp>
      <p:sp>
        <p:nvSpPr>
          <p:cNvPr id="4" name="TextBox 3"/>
          <p:cNvSpPr txBox="1"/>
          <p:nvPr/>
        </p:nvSpPr>
        <p:spPr>
          <a:xfrm>
            <a:off x="0" y="76200"/>
            <a:ext cx="9067800" cy="338554"/>
          </a:xfrm>
          <a:prstGeom prst="rect">
            <a:avLst/>
          </a:prstGeom>
          <a:noFill/>
        </p:spPr>
        <p:txBody>
          <a:bodyPr wrap="square" rtlCol="0">
            <a:spAutoFit/>
          </a:bodyPr>
          <a:lstStyle/>
          <a:p>
            <a:r>
              <a:rPr lang="en-US" sz="1600" dirty="0" smtClean="0"/>
              <a:t>Total precipitation </a:t>
            </a:r>
            <a:r>
              <a:rPr lang="en-US" sz="1600" b="1" dirty="0" smtClean="0"/>
              <a:t>Percent (of normal) </a:t>
            </a:r>
            <a:r>
              <a:rPr lang="en-US" sz="1600" dirty="0" smtClean="0"/>
              <a:t>during last 2, 3, 4, &amp; 5 yrs.</a:t>
            </a:r>
            <a:r>
              <a:rPr lang="en-US" sz="1600" b="1" u="sng" dirty="0"/>
              <a:t> .</a:t>
            </a:r>
            <a:r>
              <a:rPr lang="en-US" sz="1600" b="1" u="sng" dirty="0">
                <a:solidFill>
                  <a:srgbClr val="FF0000"/>
                </a:solidFill>
              </a:rPr>
              <a:t>–Only Deficit </a:t>
            </a:r>
            <a:r>
              <a:rPr lang="en-US" sz="1600" b="1" u="sng" dirty="0" smtClean="0">
                <a:solidFill>
                  <a:srgbClr val="FF0000"/>
                </a:solidFill>
              </a:rPr>
              <a:t>Areas </a:t>
            </a:r>
            <a:r>
              <a:rPr lang="en-US" sz="1600" b="1" u="sng" dirty="0">
                <a:solidFill>
                  <a:srgbClr val="FF0000"/>
                </a:solidFill>
              </a:rPr>
              <a:t>&lt;=90</a:t>
            </a:r>
            <a:r>
              <a:rPr lang="en-US" sz="1600" b="1" u="sng" dirty="0" smtClean="0">
                <a:solidFill>
                  <a:srgbClr val="FF0000"/>
                </a:solidFill>
              </a:rPr>
              <a:t>% shown !!</a:t>
            </a:r>
            <a:endParaRPr lang="en-US" sz="1600" b="1" u="sng" dirty="0">
              <a:solidFill>
                <a:srgbClr val="FF0000"/>
              </a:solidFill>
            </a:endParaRPr>
          </a:p>
        </p:txBody>
      </p:sp>
      <p:sp>
        <p:nvSpPr>
          <p:cNvPr id="6" name="Rectangle 5"/>
          <p:cNvSpPr/>
          <p:nvPr/>
        </p:nvSpPr>
        <p:spPr>
          <a:xfrm>
            <a:off x="1597024" y="76201"/>
            <a:ext cx="765175"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4038600" y="4419600"/>
            <a:ext cx="1600200" cy="990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117975" y="1676400"/>
            <a:ext cx="121285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261084" y="1447800"/>
            <a:ext cx="1415316" cy="10250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0825" y="3276600"/>
            <a:ext cx="609600" cy="369332"/>
          </a:xfrm>
          <a:prstGeom prst="rect">
            <a:avLst/>
          </a:prstGeom>
          <a:noFill/>
        </p:spPr>
        <p:txBody>
          <a:bodyPr wrap="square" rtlCol="0">
            <a:spAutoFit/>
          </a:bodyPr>
          <a:lstStyle/>
          <a:p>
            <a:r>
              <a:rPr lang="en-US" dirty="0"/>
              <a:t>2 Y</a:t>
            </a:r>
          </a:p>
        </p:txBody>
      </p:sp>
      <p:sp>
        <p:nvSpPr>
          <p:cNvPr id="11" name="TextBox 10"/>
          <p:cNvSpPr txBox="1"/>
          <p:nvPr/>
        </p:nvSpPr>
        <p:spPr>
          <a:xfrm>
            <a:off x="5185352" y="485775"/>
            <a:ext cx="609600" cy="369332"/>
          </a:xfrm>
          <a:prstGeom prst="rect">
            <a:avLst/>
          </a:prstGeom>
          <a:noFill/>
        </p:spPr>
        <p:txBody>
          <a:bodyPr wrap="square" rtlCol="0">
            <a:spAutoFit/>
          </a:bodyPr>
          <a:lstStyle/>
          <a:p>
            <a:r>
              <a:rPr lang="en-US" dirty="0"/>
              <a:t>3 Y</a:t>
            </a:r>
          </a:p>
        </p:txBody>
      </p:sp>
      <p:sp>
        <p:nvSpPr>
          <p:cNvPr id="12" name="TextBox 11"/>
          <p:cNvSpPr txBox="1"/>
          <p:nvPr/>
        </p:nvSpPr>
        <p:spPr>
          <a:xfrm>
            <a:off x="1597025" y="3235880"/>
            <a:ext cx="762000" cy="369332"/>
          </a:xfrm>
          <a:prstGeom prst="rect">
            <a:avLst/>
          </a:prstGeom>
          <a:noFill/>
        </p:spPr>
        <p:txBody>
          <a:bodyPr wrap="square" rtlCol="0">
            <a:spAutoFit/>
          </a:bodyPr>
          <a:lstStyle/>
          <a:p>
            <a:r>
              <a:rPr lang="en-US" dirty="0"/>
              <a:t>4 Y</a:t>
            </a:r>
          </a:p>
        </p:txBody>
      </p:sp>
      <p:sp>
        <p:nvSpPr>
          <p:cNvPr id="13" name="TextBox 12"/>
          <p:cNvSpPr txBox="1"/>
          <p:nvPr/>
        </p:nvSpPr>
        <p:spPr>
          <a:xfrm>
            <a:off x="1751734" y="545068"/>
            <a:ext cx="609600" cy="369332"/>
          </a:xfrm>
          <a:prstGeom prst="rect">
            <a:avLst/>
          </a:prstGeom>
          <a:noFill/>
        </p:spPr>
        <p:txBody>
          <a:bodyPr wrap="square" rtlCol="0">
            <a:spAutoFit/>
          </a:bodyPr>
          <a:lstStyle/>
          <a:p>
            <a:r>
              <a:rPr lang="en-US" dirty="0"/>
              <a:t>5 Y</a:t>
            </a:r>
          </a:p>
        </p:txBody>
      </p:sp>
      <p:sp>
        <p:nvSpPr>
          <p:cNvPr id="17" name="Rounded Rectangle 16"/>
          <p:cNvSpPr/>
          <p:nvPr/>
        </p:nvSpPr>
        <p:spPr>
          <a:xfrm>
            <a:off x="261083" y="4191000"/>
            <a:ext cx="1415317" cy="1219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3" name="TextBox 2"/>
          <p:cNvSpPr txBox="1"/>
          <p:nvPr/>
        </p:nvSpPr>
        <p:spPr>
          <a:xfrm>
            <a:off x="7564615" y="539859"/>
            <a:ext cx="1447800" cy="1815882"/>
          </a:xfrm>
          <a:prstGeom prst="rect">
            <a:avLst/>
          </a:prstGeom>
          <a:noFill/>
        </p:spPr>
        <p:txBody>
          <a:bodyPr wrap="square" rtlCol="0">
            <a:spAutoFit/>
          </a:bodyPr>
          <a:lstStyle/>
          <a:p>
            <a:r>
              <a:rPr lang="en-US" sz="1400" dirty="0" smtClean="0"/>
              <a:t>In these long time ranges (2-5 </a:t>
            </a:r>
            <a:r>
              <a:rPr lang="en-US" sz="1400" dirty="0" err="1" smtClean="0"/>
              <a:t>yrs</a:t>
            </a:r>
            <a:r>
              <a:rPr lang="en-US" sz="1400" dirty="0" smtClean="0"/>
              <a:t>), there is a general dearth/lack of precipitation in the southwest US.</a:t>
            </a:r>
          </a:p>
        </p:txBody>
      </p:sp>
      <p:sp>
        <p:nvSpPr>
          <p:cNvPr id="14" name="TextBox 13"/>
          <p:cNvSpPr txBox="1"/>
          <p:nvPr/>
        </p:nvSpPr>
        <p:spPr>
          <a:xfrm>
            <a:off x="76200" y="5909846"/>
            <a:ext cx="7524206" cy="338554"/>
          </a:xfrm>
          <a:prstGeom prst="rect">
            <a:avLst/>
          </a:prstGeom>
          <a:noFill/>
        </p:spPr>
        <p:txBody>
          <a:bodyPr wrap="square" rtlCol="0">
            <a:spAutoFit/>
          </a:bodyPr>
          <a:lstStyle/>
          <a:p>
            <a:r>
              <a:rPr lang="en-US" sz="1600" dirty="0" smtClean="0">
                <a:solidFill>
                  <a:srgbClr val="FF0000"/>
                </a:solidFill>
              </a:rPr>
              <a:t>Ongoing long </a:t>
            </a:r>
            <a:r>
              <a:rPr lang="en-US" sz="1600" dirty="0">
                <a:solidFill>
                  <a:srgbClr val="FF0000"/>
                </a:solidFill>
              </a:rPr>
              <a:t>t</a:t>
            </a:r>
            <a:r>
              <a:rPr lang="en-US" sz="1600" dirty="0" smtClean="0">
                <a:solidFill>
                  <a:srgbClr val="FF0000"/>
                </a:solidFill>
              </a:rPr>
              <a:t>erm drought in the </a:t>
            </a:r>
            <a:r>
              <a:rPr lang="en-US" sz="1600" dirty="0" err="1" smtClean="0">
                <a:solidFill>
                  <a:srgbClr val="FF0000"/>
                </a:solidFill>
              </a:rPr>
              <a:t>SouthWest</a:t>
            </a:r>
            <a:r>
              <a:rPr lang="en-US" sz="1600" dirty="0" smtClean="0">
                <a:solidFill>
                  <a:srgbClr val="FF0000"/>
                </a:solidFill>
              </a:rPr>
              <a:t>!! </a:t>
            </a:r>
            <a:r>
              <a:rPr lang="en-US" sz="1600" dirty="0" smtClean="0">
                <a:solidFill>
                  <a:srgbClr val="FF0000"/>
                </a:solidFill>
              </a:rPr>
              <a:t>  3</a:t>
            </a:r>
            <a:r>
              <a:rPr lang="en-US" sz="1600" baseline="30000" dirty="0" smtClean="0">
                <a:solidFill>
                  <a:srgbClr val="FF0000"/>
                </a:solidFill>
              </a:rPr>
              <a:t>rd</a:t>
            </a:r>
            <a:r>
              <a:rPr lang="en-US" sz="1600" dirty="0" smtClean="0">
                <a:solidFill>
                  <a:srgbClr val="FF0000"/>
                </a:solidFill>
              </a:rPr>
              <a:t> year La Nina(?) will make it worse!!.  </a:t>
            </a:r>
            <a:endParaRPr lang="en-US" sz="1600" dirty="0">
              <a:solidFill>
                <a:srgbClr val="FF0000"/>
              </a:solidFill>
            </a:endParaRPr>
          </a:p>
        </p:txBody>
      </p:sp>
      <p:sp>
        <p:nvSpPr>
          <p:cNvPr id="5" name="TextBox 4"/>
          <p:cNvSpPr txBox="1"/>
          <p:nvPr/>
        </p:nvSpPr>
        <p:spPr>
          <a:xfrm>
            <a:off x="7600406" y="2402919"/>
            <a:ext cx="1467394" cy="4185761"/>
          </a:xfrm>
          <a:prstGeom prst="rect">
            <a:avLst/>
          </a:prstGeom>
          <a:noFill/>
        </p:spPr>
        <p:txBody>
          <a:bodyPr wrap="square" rtlCol="0">
            <a:spAutoFit/>
          </a:bodyPr>
          <a:lstStyle/>
          <a:p>
            <a:r>
              <a:rPr lang="en-US" sz="1400" dirty="0" smtClean="0">
                <a:solidFill>
                  <a:srgbClr val="FF0000"/>
                </a:solidFill>
              </a:rPr>
              <a:t>Weather Blog News Today: </a:t>
            </a:r>
          </a:p>
          <a:p>
            <a:r>
              <a:rPr lang="en-US" sz="1400" dirty="0" smtClean="0">
                <a:solidFill>
                  <a:srgbClr val="FF0000"/>
                </a:solidFill>
              </a:rPr>
              <a:t>A </a:t>
            </a:r>
            <a:r>
              <a:rPr lang="en-US" sz="1400" dirty="0">
                <a:solidFill>
                  <a:srgbClr val="FF0000"/>
                </a:solidFill>
              </a:rPr>
              <a:t>recent study from the University of California, Los Angeles now claims the current drought that started in 2000 for the </a:t>
            </a:r>
            <a:r>
              <a:rPr lang="en-US" sz="1400" dirty="0">
                <a:solidFill>
                  <a:srgbClr val="FF0000"/>
                </a:solidFill>
                <a:hlinkClick r:id="rId4"/>
              </a:rPr>
              <a:t>American Southwest is now the driest 22 years since 800 A.D</a:t>
            </a:r>
            <a:r>
              <a:rPr lang="en-US" sz="1400" dirty="0">
                <a:solidFill>
                  <a:srgbClr val="FF0000"/>
                </a:solidFill>
              </a:rPr>
              <a:t>. Researchers said climate change is to blame. Their proof? Tree rings.</a:t>
            </a:r>
          </a:p>
        </p:txBody>
      </p:sp>
    </p:spTree>
    <p:extLst>
      <p:ext uri="{BB962C8B-B14F-4D97-AF65-F5344CB8AC3E}">
        <p14:creationId xmlns:p14="http://schemas.microsoft.com/office/powerpoint/2010/main" val="809112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99" y="121043"/>
            <a:ext cx="8839201" cy="6736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8763000" y="6553200"/>
            <a:ext cx="381000" cy="304800"/>
          </a:xfrm>
        </p:spPr>
        <p:txBody>
          <a:bodyPr/>
          <a:lstStyle/>
          <a:p>
            <a:pPr>
              <a:defRPr/>
            </a:pPr>
            <a:fld id="{AE0D35B7-164B-4BDA-8435-F6440E98459E}" type="slidenum">
              <a:rPr lang="en-US" altLang="en-US" smtClean="0"/>
              <a:pPr>
                <a:defRPr/>
              </a:pPr>
              <a:t>11</a:t>
            </a:fld>
            <a:endParaRPr lang="en-US" altLang="en-US" dirty="0"/>
          </a:p>
        </p:txBody>
      </p:sp>
      <p:sp>
        <p:nvSpPr>
          <p:cNvPr id="4" name="TextBox 3"/>
          <p:cNvSpPr txBox="1"/>
          <p:nvPr/>
        </p:nvSpPr>
        <p:spPr>
          <a:xfrm>
            <a:off x="2133600" y="4495800"/>
            <a:ext cx="1295400" cy="738664"/>
          </a:xfrm>
          <a:prstGeom prst="rect">
            <a:avLst/>
          </a:prstGeom>
          <a:noFill/>
        </p:spPr>
        <p:txBody>
          <a:bodyPr wrap="square" rtlCol="0">
            <a:spAutoFit/>
          </a:bodyPr>
          <a:lstStyle/>
          <a:p>
            <a:pPr algn="ctr"/>
            <a:r>
              <a:rPr lang="en-US" sz="1400" dirty="0"/>
              <a:t>Rainy (3-month)Season across the US</a:t>
            </a:r>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0975" y="2324100"/>
            <a:ext cx="134302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2667000" y="1752600"/>
            <a:ext cx="2819400" cy="1752600"/>
          </a:xfrm>
          <a:prstGeom prst="rect">
            <a:avLst/>
          </a:prstGeom>
          <a:noFill/>
          <a:ln w="412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924800" y="3076813"/>
            <a:ext cx="1219199" cy="3339376"/>
          </a:xfrm>
          <a:prstGeom prst="rect">
            <a:avLst/>
          </a:prstGeom>
        </p:spPr>
        <p:txBody>
          <a:bodyPr wrap="square">
            <a:spAutoFit/>
          </a:bodyPr>
          <a:lstStyle/>
          <a:p>
            <a:r>
              <a:rPr lang="en-US" sz="1400" dirty="0"/>
              <a:t>East  vs  West</a:t>
            </a:r>
            <a:r>
              <a:rPr lang="en-US" sz="1400" dirty="0" smtClean="0"/>
              <a:t>!</a:t>
            </a:r>
          </a:p>
          <a:p>
            <a:endParaRPr lang="en-US" sz="1400" dirty="0" smtClean="0"/>
          </a:p>
          <a:p>
            <a:r>
              <a:rPr lang="en-US" sz="1300" dirty="0" smtClean="0"/>
              <a:t>More darker colors in west/central =&gt; </a:t>
            </a:r>
            <a:r>
              <a:rPr lang="en-US" sz="1300" b="1" u="sng" dirty="0" smtClean="0">
                <a:solidFill>
                  <a:srgbClr val="A88000"/>
                </a:solidFill>
              </a:rPr>
              <a:t>narrow rainy season </a:t>
            </a:r>
            <a:r>
              <a:rPr lang="en-US" sz="1300" dirty="0" smtClean="0"/>
              <a:t>(months)</a:t>
            </a:r>
            <a:endParaRPr lang="en-US" sz="1300" dirty="0"/>
          </a:p>
          <a:p>
            <a:endParaRPr lang="en-US" sz="1300" dirty="0"/>
          </a:p>
          <a:p>
            <a:r>
              <a:rPr lang="en-US" sz="1300" dirty="0" smtClean="0"/>
              <a:t>Overall, more white space in the east =&gt; </a:t>
            </a:r>
            <a:r>
              <a:rPr lang="en-US" sz="1300" b="1" u="sng" dirty="0" smtClean="0">
                <a:solidFill>
                  <a:srgbClr val="33CC33"/>
                </a:solidFill>
              </a:rPr>
              <a:t>distributed rainfall season </a:t>
            </a:r>
            <a:r>
              <a:rPr lang="en-US" sz="1300" dirty="0" smtClean="0"/>
              <a:t>(except ~FL).</a:t>
            </a:r>
            <a:endParaRPr lang="en-US" sz="1300" dirty="0"/>
          </a:p>
        </p:txBody>
      </p:sp>
      <p:sp>
        <p:nvSpPr>
          <p:cNvPr id="5" name="Rounded Rectangle 4"/>
          <p:cNvSpPr/>
          <p:nvPr/>
        </p:nvSpPr>
        <p:spPr>
          <a:xfrm>
            <a:off x="1752600" y="3733800"/>
            <a:ext cx="762000" cy="1447800"/>
          </a:xfrm>
          <a:prstGeom prst="roundRect">
            <a:avLst/>
          </a:prstGeom>
          <a:no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015287" y="227737"/>
            <a:ext cx="962025" cy="1754326"/>
          </a:xfrm>
          <a:prstGeom prst="rect">
            <a:avLst/>
          </a:prstGeom>
          <a:noFill/>
        </p:spPr>
        <p:txBody>
          <a:bodyPr wrap="square" rtlCol="0">
            <a:spAutoFit/>
          </a:bodyPr>
          <a:lstStyle/>
          <a:p>
            <a:r>
              <a:rPr lang="en-US" sz="1200" b="1" u="sng" dirty="0" smtClean="0"/>
              <a:t>AMJ:</a:t>
            </a:r>
            <a:r>
              <a:rPr lang="en-US" sz="1200" dirty="0" smtClean="0"/>
              <a:t> </a:t>
            </a:r>
          </a:p>
          <a:p>
            <a:r>
              <a:rPr lang="en-US" sz="1200" b="1" dirty="0" smtClean="0"/>
              <a:t>End</a:t>
            </a:r>
            <a:r>
              <a:rPr lang="en-US" sz="1200" dirty="0" smtClean="0"/>
              <a:t> of rainy season in w. coast.</a:t>
            </a:r>
          </a:p>
          <a:p>
            <a:r>
              <a:rPr lang="en-US" sz="1200" b="1" dirty="0" smtClean="0"/>
              <a:t>Begin</a:t>
            </a:r>
            <a:r>
              <a:rPr lang="en-US" sz="1200" dirty="0" smtClean="0"/>
              <a:t> of rainy season in northern &amp; central high plains. </a:t>
            </a:r>
            <a:endParaRPr lang="en-US" sz="1200" dirty="0"/>
          </a:p>
        </p:txBody>
      </p:sp>
    </p:spTree>
    <p:extLst>
      <p:ext uri="{BB962C8B-B14F-4D97-AF65-F5344CB8AC3E}">
        <p14:creationId xmlns:p14="http://schemas.microsoft.com/office/powerpoint/2010/main" val="1977598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Arrow Connector 28"/>
          <p:cNvCxnSpPr/>
          <p:nvPr/>
        </p:nvCxnSpPr>
        <p:spPr>
          <a:xfrm>
            <a:off x="609600" y="6324600"/>
            <a:ext cx="2819400" cy="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12</a:t>
            </a:fld>
            <a:endParaRPr lang="en-US" altLang="en-US" dirty="0"/>
          </a:p>
        </p:txBody>
      </p:sp>
      <p:grpSp>
        <p:nvGrpSpPr>
          <p:cNvPr id="3" name="Group 2"/>
          <p:cNvGrpSpPr/>
          <p:nvPr/>
        </p:nvGrpSpPr>
        <p:grpSpPr>
          <a:xfrm>
            <a:off x="1" y="76200"/>
            <a:ext cx="8991600" cy="6705599"/>
            <a:chOff x="0" y="1"/>
            <a:chExt cx="9144001" cy="6857999"/>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2666999"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66876"/>
              <a:ext cx="2667000" cy="174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11167"/>
              <a:ext cx="2666999" cy="1645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5057132"/>
              <a:ext cx="2666999" cy="1800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0516" y="1"/>
              <a:ext cx="2749686"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1" y="1666876"/>
              <a:ext cx="2743200" cy="1744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1" y="3429000"/>
              <a:ext cx="27432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7001" y="5046376"/>
              <a:ext cx="2743200" cy="1811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10197" y="47018"/>
              <a:ext cx="2743203" cy="1705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10198" y="1666877"/>
              <a:ext cx="2743202" cy="1777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10199" y="3429000"/>
              <a:ext cx="2743199" cy="162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10200" y="5029200"/>
              <a:ext cx="27432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38872" y="2680797"/>
              <a:ext cx="1305128" cy="610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8305800" y="6488668"/>
              <a:ext cx="838201" cy="369332"/>
            </a:xfrm>
            <a:prstGeom prst="rect">
              <a:avLst/>
            </a:prstGeom>
            <a:noFill/>
          </p:spPr>
          <p:txBody>
            <a:bodyPr wrap="square" rtlCol="0">
              <a:spAutoFit/>
            </a:bodyPr>
            <a:lstStyle/>
            <a:p>
              <a:r>
                <a:rPr lang="en-US" sz="900" dirty="0"/>
                <a:t>Adapted from Rich Tinker.</a:t>
              </a:r>
            </a:p>
          </p:txBody>
        </p:sp>
        <p:sp>
          <p:nvSpPr>
            <p:cNvPr id="18" name="Rectangle 17"/>
            <p:cNvSpPr/>
            <p:nvPr/>
          </p:nvSpPr>
          <p:spPr>
            <a:xfrm>
              <a:off x="8305800" y="6488668"/>
              <a:ext cx="838200" cy="3693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2667002" y="1668149"/>
            <a:ext cx="2662754" cy="172025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660515" y="41074"/>
            <a:ext cx="2659511" cy="162707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2666998" y="3352800"/>
            <a:ext cx="2667002" cy="164083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31" name="TextBox 30"/>
          <p:cNvSpPr txBox="1"/>
          <p:nvPr/>
        </p:nvSpPr>
        <p:spPr>
          <a:xfrm>
            <a:off x="8153400" y="3657600"/>
            <a:ext cx="990600" cy="2492990"/>
          </a:xfrm>
          <a:prstGeom prst="rect">
            <a:avLst/>
          </a:prstGeom>
          <a:noFill/>
        </p:spPr>
        <p:txBody>
          <a:bodyPr wrap="square" rtlCol="0">
            <a:spAutoFit/>
          </a:bodyPr>
          <a:lstStyle/>
          <a:p>
            <a:r>
              <a:rPr lang="en-US" sz="1200" b="1" dirty="0" smtClean="0"/>
              <a:t> </a:t>
            </a:r>
            <a:r>
              <a:rPr lang="en-US" sz="1200" b="1" dirty="0" smtClean="0">
                <a:solidFill>
                  <a:srgbClr val="FF0000"/>
                </a:solidFill>
              </a:rPr>
              <a:t>*********</a:t>
            </a:r>
          </a:p>
          <a:p>
            <a:r>
              <a:rPr lang="en-US" sz="1200" b="1" dirty="0" smtClean="0">
                <a:solidFill>
                  <a:srgbClr val="FF0000"/>
                </a:solidFill>
              </a:rPr>
              <a:t>EAST vs</a:t>
            </a:r>
          </a:p>
          <a:p>
            <a:r>
              <a:rPr lang="en-US" sz="1200" b="1" dirty="0" smtClean="0">
                <a:solidFill>
                  <a:srgbClr val="FF0000"/>
                </a:solidFill>
              </a:rPr>
              <a:t>CTR/WEST </a:t>
            </a:r>
          </a:p>
          <a:p>
            <a:r>
              <a:rPr lang="en-US" sz="1200" b="1" dirty="0" smtClean="0">
                <a:solidFill>
                  <a:srgbClr val="FF0000"/>
                </a:solidFill>
              </a:rPr>
              <a:t>Drought Behavior  is loosely tied to rainfall climo!! And the limited rainy season in the west</a:t>
            </a:r>
          </a:p>
          <a:p>
            <a:r>
              <a:rPr lang="en-US" sz="1200" b="1" dirty="0">
                <a:solidFill>
                  <a:srgbClr val="FF0000"/>
                </a:solidFill>
              </a:rPr>
              <a:t> </a:t>
            </a:r>
            <a:r>
              <a:rPr lang="en-US" sz="1200" b="1" dirty="0" smtClean="0">
                <a:solidFill>
                  <a:srgbClr val="FF0000"/>
                </a:solidFill>
              </a:rPr>
              <a:t>*********</a:t>
            </a:r>
            <a:endParaRPr lang="en-US" sz="1200" b="1" dirty="0">
              <a:solidFill>
                <a:srgbClr val="FF0000"/>
              </a:solidFill>
            </a:endParaRPr>
          </a:p>
        </p:txBody>
      </p:sp>
      <p:sp>
        <p:nvSpPr>
          <p:cNvPr id="20" name="Arc 19"/>
          <p:cNvSpPr/>
          <p:nvPr/>
        </p:nvSpPr>
        <p:spPr>
          <a:xfrm>
            <a:off x="8153400" y="762000"/>
            <a:ext cx="347764" cy="1524000"/>
          </a:xfrm>
          <a:prstGeom prst="arc">
            <a:avLst>
              <a:gd name="adj1" fmla="val 15446771"/>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p:cNvSpPr txBox="1"/>
          <p:nvPr/>
        </p:nvSpPr>
        <p:spPr>
          <a:xfrm>
            <a:off x="8017508" y="184888"/>
            <a:ext cx="1126492" cy="2123658"/>
          </a:xfrm>
          <a:prstGeom prst="rect">
            <a:avLst/>
          </a:prstGeom>
          <a:noFill/>
        </p:spPr>
        <p:txBody>
          <a:bodyPr wrap="square" rtlCol="0">
            <a:spAutoFit/>
          </a:bodyPr>
          <a:lstStyle/>
          <a:p>
            <a:r>
              <a:rPr lang="en-US" sz="1200" dirty="0" smtClean="0"/>
              <a:t>For the forecast season </a:t>
            </a:r>
            <a:r>
              <a:rPr lang="en-US" sz="1200" dirty="0" smtClean="0"/>
              <a:t>MJJ, </a:t>
            </a:r>
            <a:r>
              <a:rPr lang="en-US" sz="1200" u="sng" dirty="0" smtClean="0">
                <a:solidFill>
                  <a:srgbClr val="FF0000"/>
                </a:solidFill>
              </a:rPr>
              <a:t>we are </a:t>
            </a:r>
            <a:r>
              <a:rPr lang="en-US" sz="1200" u="sng" dirty="0" smtClean="0">
                <a:solidFill>
                  <a:srgbClr val="FF0000"/>
                </a:solidFill>
              </a:rPr>
              <a:t>entering the rainy season for the northern Great Plains and states to the south </a:t>
            </a:r>
            <a:r>
              <a:rPr lang="en-US" sz="1200" u="sng" dirty="0" err="1" smtClean="0">
                <a:solidFill>
                  <a:srgbClr val="FF0000"/>
                </a:solidFill>
              </a:rPr>
              <a:t>oninto</a:t>
            </a:r>
            <a:r>
              <a:rPr lang="en-US" sz="1200" u="sng" dirty="0" smtClean="0">
                <a:solidFill>
                  <a:srgbClr val="FF0000"/>
                </a:solidFill>
              </a:rPr>
              <a:t> southwest.</a:t>
            </a:r>
            <a:endParaRPr lang="en-US" sz="1200" dirty="0"/>
          </a:p>
        </p:txBody>
      </p:sp>
    </p:spTree>
    <p:extLst>
      <p:ext uri="{BB962C8B-B14F-4D97-AF65-F5344CB8AC3E}">
        <p14:creationId xmlns:p14="http://schemas.microsoft.com/office/powerpoint/2010/main" val="8497874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5665694" y="1371600"/>
            <a:ext cx="1058955" cy="4038600"/>
            <a:chOff x="5665694" y="1371600"/>
            <a:chExt cx="1058955" cy="4038600"/>
          </a:xfrm>
        </p:grpSpPr>
        <p:cxnSp>
          <p:nvCxnSpPr>
            <p:cNvPr id="17" name="Straight Arrow Connector 16"/>
            <p:cNvCxnSpPr/>
            <p:nvPr/>
          </p:nvCxnSpPr>
          <p:spPr>
            <a:xfrm>
              <a:off x="6702237" y="1371600"/>
              <a:ext cx="0" cy="4038600"/>
            </a:xfrm>
            <a:prstGeom prst="straightConnector1">
              <a:avLst/>
            </a:prstGeom>
            <a:ln w="19050">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5715001" y="1524001"/>
              <a:ext cx="987236" cy="15880"/>
            </a:xfrm>
            <a:prstGeom prst="straightConnector1">
              <a:avLst/>
            </a:prstGeom>
            <a:ln w="19050">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5791201" y="3159730"/>
              <a:ext cx="933448" cy="0"/>
            </a:xfrm>
            <a:prstGeom prst="straightConnector1">
              <a:avLst/>
            </a:prstGeom>
            <a:ln w="19050">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7168" name="Straight Arrow Connector 7167"/>
            <p:cNvCxnSpPr/>
            <p:nvPr/>
          </p:nvCxnSpPr>
          <p:spPr>
            <a:xfrm flipH="1" flipV="1">
              <a:off x="5665694" y="4778348"/>
              <a:ext cx="1058955" cy="22252"/>
            </a:xfrm>
            <a:prstGeom prst="straightConnector1">
              <a:avLst/>
            </a:prstGeom>
            <a:ln w="19050">
              <a:solidFill>
                <a:srgbClr val="0033CC"/>
              </a:solidFill>
              <a:tailEnd type="triangle"/>
            </a:ln>
          </p:spPr>
          <p:style>
            <a:lnRef idx="1">
              <a:schemeClr val="accent1"/>
            </a:lnRef>
            <a:fillRef idx="0">
              <a:schemeClr val="accent1"/>
            </a:fillRef>
            <a:effectRef idx="0">
              <a:schemeClr val="accent1"/>
            </a:effectRef>
            <a:fontRef idx="minor">
              <a:schemeClr val="tx1"/>
            </a:fontRef>
          </p:style>
        </p:cxnSp>
      </p:grpSp>
      <p:pic>
        <p:nvPicPr>
          <p:cNvPr id="8196" name="Picture 4" descr="https://www.cpc.ncep.noaa.gov/products/precip/CWlink/ENSO/composites/lanina.mjj.tem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5367" y="473764"/>
            <a:ext cx="4578634" cy="5927035"/>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76200" y="1066800"/>
            <a:ext cx="304800" cy="4876800"/>
            <a:chOff x="76200" y="1066800"/>
            <a:chExt cx="304800" cy="4876800"/>
          </a:xfrm>
        </p:grpSpPr>
        <p:sp>
          <p:nvSpPr>
            <p:cNvPr id="3" name="TextBox 2"/>
            <p:cNvSpPr txBox="1"/>
            <p:nvPr/>
          </p:nvSpPr>
          <p:spPr>
            <a:xfrm>
              <a:off x="76200" y="1313795"/>
              <a:ext cx="228600" cy="4401205"/>
            </a:xfrm>
            <a:prstGeom prst="rect">
              <a:avLst/>
            </a:prstGeom>
            <a:noFill/>
          </p:spPr>
          <p:txBody>
            <a:bodyPr wrap="square" rtlCol="0">
              <a:spAutoFit/>
            </a:bodyPr>
            <a:lstStyle/>
            <a:p>
              <a:r>
                <a:rPr lang="en-US" sz="2000" b="1" dirty="0" smtClean="0"/>
                <a:t>1</a:t>
              </a:r>
            </a:p>
            <a:p>
              <a:endParaRPr lang="en-US" sz="2000" b="1" dirty="0"/>
            </a:p>
            <a:p>
              <a:endParaRPr lang="en-US" sz="2000" b="1" dirty="0" smtClean="0"/>
            </a:p>
            <a:p>
              <a:endParaRPr lang="en-US" sz="2000" b="1" dirty="0"/>
            </a:p>
            <a:p>
              <a:endParaRPr lang="en-US" sz="2000" b="1" dirty="0" smtClean="0"/>
            </a:p>
            <a:p>
              <a:r>
                <a:rPr lang="en-US" sz="2000" b="1" dirty="0" smtClean="0"/>
                <a:t>+</a:t>
              </a:r>
            </a:p>
            <a:p>
              <a:endParaRPr lang="en-US" sz="2000" b="1" dirty="0"/>
            </a:p>
            <a:p>
              <a:r>
                <a:rPr lang="en-US" sz="2000" b="1" dirty="0" smtClean="0"/>
                <a:t>1</a:t>
              </a:r>
            </a:p>
            <a:p>
              <a:endParaRPr lang="en-US" sz="2000" b="1" dirty="0"/>
            </a:p>
            <a:p>
              <a:endParaRPr lang="en-US" sz="2000" b="1" dirty="0" smtClean="0"/>
            </a:p>
            <a:p>
              <a:endParaRPr lang="en-US" sz="2000" b="1" dirty="0" smtClean="0"/>
            </a:p>
            <a:p>
              <a:r>
                <a:rPr lang="en-US" sz="2000" b="1" dirty="0" smtClean="0"/>
                <a:t>=</a:t>
              </a:r>
            </a:p>
            <a:p>
              <a:endParaRPr lang="en-US" sz="2000" b="1" dirty="0"/>
            </a:p>
            <a:p>
              <a:r>
                <a:rPr lang="en-US" sz="2000" b="1" dirty="0" smtClean="0"/>
                <a:t>2</a:t>
              </a:r>
              <a:endParaRPr lang="en-US" sz="2000" b="1" dirty="0"/>
            </a:p>
          </p:txBody>
        </p:sp>
        <p:sp>
          <p:nvSpPr>
            <p:cNvPr id="4" name="Rectangle 3"/>
            <p:cNvSpPr/>
            <p:nvPr/>
          </p:nvSpPr>
          <p:spPr>
            <a:xfrm>
              <a:off x="76200" y="1066800"/>
              <a:ext cx="304800" cy="4876800"/>
            </a:xfrm>
            <a:prstGeom prst="rect">
              <a:avLst/>
            </a:prstGeom>
            <a:noFill/>
            <a:ln w="31750">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pic>
        <p:nvPicPr>
          <p:cNvPr id="8194" name="Picture 2" descr="https://www.cpc.ncep.noaa.gov/products/precip/CWlink/ENSO/composites/lanina.mjj.preci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85" y="484188"/>
            <a:ext cx="4570583" cy="591661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6200" y="2819401"/>
            <a:ext cx="8915400" cy="15677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839201" y="6400800"/>
            <a:ext cx="380999" cy="238125"/>
          </a:xfrm>
        </p:spPr>
        <p:txBody>
          <a:bodyPr/>
          <a:lstStyle/>
          <a:p>
            <a:pPr>
              <a:defRPr/>
            </a:pPr>
            <a:fld id="{AE0D35B7-164B-4BDA-8435-F6440E98459E}" type="slidenum">
              <a:rPr lang="en-US" altLang="en-US" smtClean="0"/>
              <a:pPr>
                <a:defRPr/>
              </a:pPr>
              <a:t>13</a:t>
            </a:fld>
            <a:endParaRPr lang="en-US" altLang="en-US" dirty="0"/>
          </a:p>
        </p:txBody>
      </p:sp>
      <p:grpSp>
        <p:nvGrpSpPr>
          <p:cNvPr id="22" name="Group 21"/>
          <p:cNvGrpSpPr/>
          <p:nvPr/>
        </p:nvGrpSpPr>
        <p:grpSpPr>
          <a:xfrm>
            <a:off x="22326600" y="6629400"/>
            <a:ext cx="5029200" cy="6710995"/>
            <a:chOff x="0" y="161925"/>
            <a:chExt cx="5153025" cy="6534150"/>
          </a:xfrm>
        </p:grpSpPr>
        <p:pic>
          <p:nvPicPr>
            <p:cNvPr id="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6688"/>
              <a:ext cx="2600325"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161925"/>
              <a:ext cx="2562225" cy="653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 name="Group 6"/>
          <p:cNvGrpSpPr/>
          <p:nvPr/>
        </p:nvGrpSpPr>
        <p:grpSpPr>
          <a:xfrm>
            <a:off x="0" y="-4465"/>
            <a:ext cx="9126983" cy="1376065"/>
            <a:chOff x="0" y="-4465"/>
            <a:chExt cx="9126983" cy="1376065"/>
          </a:xfrm>
        </p:grpSpPr>
        <p:sp>
          <p:nvSpPr>
            <p:cNvPr id="29" name="TextBox 27"/>
            <p:cNvSpPr txBox="1"/>
            <p:nvPr/>
          </p:nvSpPr>
          <p:spPr>
            <a:xfrm>
              <a:off x="0" y="-4465"/>
              <a:ext cx="9126983" cy="461665"/>
            </a:xfrm>
            <a:prstGeom prst="rect">
              <a:avLst/>
            </a:prstGeom>
            <a:solidFill>
              <a:schemeClr val="bg1"/>
            </a:solidFill>
          </p:spPr>
          <p:txBody>
            <a:bodyPr wrap="square" rtlCol="0">
              <a:spAutoFit/>
            </a:bodyPr>
            <a:lstStyle/>
            <a:p>
              <a:pPr marL="0" marR="0" algn="ctr" fontAlgn="base">
                <a:spcBef>
                  <a:spcPts val="0"/>
                </a:spcBef>
                <a:spcAft>
                  <a:spcPts val="0"/>
                </a:spcAft>
              </a:pPr>
              <a:r>
                <a:rPr lang="en-US" sz="2400" b="1" dirty="0" smtClean="0">
                  <a:solidFill>
                    <a:srgbClr val="FF0000"/>
                  </a:solidFill>
                  <a:latin typeface="Times New Roman"/>
                  <a:ea typeface="Times New Roman"/>
                  <a:cs typeface="Arial"/>
                </a:rPr>
                <a:t>La Nina</a:t>
              </a:r>
              <a:r>
                <a:rPr lang="en-US" sz="2400" b="1" kern="1200" dirty="0" smtClean="0">
                  <a:solidFill>
                    <a:srgbClr val="FF0000"/>
                  </a:solidFill>
                  <a:effectLst/>
                  <a:latin typeface="Times New Roman"/>
                  <a:ea typeface="Times New Roman"/>
                  <a:cs typeface="Arial"/>
                </a:rPr>
                <a:t> </a:t>
              </a:r>
              <a:r>
                <a:rPr lang="en-US" sz="2400" kern="1200" dirty="0" smtClean="0">
                  <a:solidFill>
                    <a:srgbClr val="FF0000"/>
                  </a:solidFill>
                  <a:effectLst/>
                  <a:latin typeface="Times New Roman"/>
                  <a:ea typeface="Times New Roman"/>
                  <a:cs typeface="Arial"/>
                </a:rPr>
                <a:t>P</a:t>
              </a:r>
              <a:r>
                <a:rPr lang="en-US" sz="2400" kern="1200" dirty="0" smtClean="0">
                  <a:solidFill>
                    <a:srgbClr val="000000"/>
                  </a:solidFill>
                  <a:effectLst/>
                  <a:latin typeface="Times New Roman"/>
                  <a:ea typeface="Times New Roman"/>
                  <a:cs typeface="Arial"/>
                </a:rPr>
                <a:t>recip/</a:t>
              </a:r>
              <a:r>
                <a:rPr lang="en-US" sz="2400" kern="1200" dirty="0" smtClean="0">
                  <a:solidFill>
                    <a:srgbClr val="FF0000"/>
                  </a:solidFill>
                  <a:effectLst/>
                  <a:latin typeface="Times New Roman"/>
                  <a:ea typeface="Times New Roman"/>
                  <a:cs typeface="Arial"/>
                </a:rPr>
                <a:t>T</a:t>
              </a:r>
              <a:r>
                <a:rPr lang="en-US" sz="2400" kern="1200" dirty="0" smtClean="0">
                  <a:solidFill>
                    <a:srgbClr val="000000"/>
                  </a:solidFill>
                  <a:effectLst/>
                  <a:latin typeface="Times New Roman"/>
                  <a:ea typeface="Times New Roman"/>
                  <a:cs typeface="Arial"/>
                </a:rPr>
                <a:t>emperature   </a:t>
              </a:r>
              <a:r>
                <a:rPr lang="en-US" sz="2400" kern="1200" dirty="0">
                  <a:solidFill>
                    <a:srgbClr val="000000"/>
                  </a:solidFill>
                  <a:effectLst/>
                  <a:latin typeface="Times New Roman"/>
                  <a:ea typeface="Times New Roman"/>
                  <a:cs typeface="Arial"/>
                </a:rPr>
                <a:t>COMPOSITES &amp; Trend </a:t>
              </a:r>
              <a:r>
                <a:rPr lang="en-US" sz="2400" kern="1200" dirty="0" smtClean="0">
                  <a:solidFill>
                    <a:srgbClr val="000000"/>
                  </a:solidFill>
                  <a:effectLst/>
                  <a:latin typeface="Times New Roman"/>
                  <a:ea typeface="Times New Roman"/>
                  <a:cs typeface="Arial"/>
                </a:rPr>
                <a:t>map</a:t>
              </a:r>
              <a:endParaRPr lang="en-US" sz="2400" dirty="0">
                <a:effectLst/>
                <a:latin typeface="Times New Roman"/>
                <a:ea typeface="Times New Roman"/>
              </a:endParaRPr>
            </a:p>
          </p:txBody>
        </p:sp>
        <p:sp>
          <p:nvSpPr>
            <p:cNvPr id="18" name="TextBox 17"/>
            <p:cNvSpPr txBox="1"/>
            <p:nvPr/>
          </p:nvSpPr>
          <p:spPr>
            <a:xfrm>
              <a:off x="2076450" y="838200"/>
              <a:ext cx="342899" cy="523220"/>
            </a:xfrm>
            <a:prstGeom prst="rect">
              <a:avLst/>
            </a:prstGeom>
            <a:noFill/>
          </p:spPr>
          <p:txBody>
            <a:bodyPr wrap="square" rtlCol="0">
              <a:spAutoFit/>
            </a:bodyPr>
            <a:lstStyle/>
            <a:p>
              <a:r>
                <a:rPr lang="en-US" sz="2800" b="1" dirty="0">
                  <a:solidFill>
                    <a:srgbClr val="FF0000"/>
                  </a:solidFill>
                </a:rPr>
                <a:t>P</a:t>
              </a:r>
            </a:p>
          </p:txBody>
        </p:sp>
        <p:sp>
          <p:nvSpPr>
            <p:cNvPr id="19" name="TextBox 18"/>
            <p:cNvSpPr txBox="1"/>
            <p:nvPr/>
          </p:nvSpPr>
          <p:spPr>
            <a:xfrm>
              <a:off x="6553200" y="848380"/>
              <a:ext cx="342899" cy="523220"/>
            </a:xfrm>
            <a:prstGeom prst="rect">
              <a:avLst/>
            </a:prstGeom>
            <a:noFill/>
          </p:spPr>
          <p:txBody>
            <a:bodyPr wrap="square" rtlCol="0">
              <a:spAutoFit/>
            </a:bodyPr>
            <a:lstStyle/>
            <a:p>
              <a:r>
                <a:rPr lang="en-US" sz="2800" b="1" dirty="0" smtClean="0">
                  <a:solidFill>
                    <a:srgbClr val="FF0000"/>
                  </a:solidFill>
                </a:rPr>
                <a:t>T</a:t>
              </a:r>
              <a:endParaRPr lang="en-US" sz="2800" b="1" dirty="0">
                <a:solidFill>
                  <a:srgbClr val="FF0000"/>
                </a:solidFill>
              </a:endParaRPr>
            </a:p>
          </p:txBody>
        </p:sp>
        <p:sp>
          <p:nvSpPr>
            <p:cNvPr id="15" name="TextBox 14"/>
            <p:cNvSpPr txBox="1"/>
            <p:nvPr/>
          </p:nvSpPr>
          <p:spPr>
            <a:xfrm>
              <a:off x="4038600" y="480875"/>
              <a:ext cx="1143000" cy="523220"/>
            </a:xfrm>
            <a:prstGeom prst="rect">
              <a:avLst/>
            </a:prstGeom>
            <a:noFill/>
          </p:spPr>
          <p:txBody>
            <a:bodyPr wrap="square" rtlCol="0">
              <a:spAutoFit/>
            </a:bodyPr>
            <a:lstStyle/>
            <a:p>
              <a:r>
                <a:rPr lang="en-US" sz="2800" b="1" dirty="0" smtClean="0">
                  <a:solidFill>
                    <a:srgbClr val="FF0000"/>
                  </a:solidFill>
                </a:rPr>
                <a:t>MJJ</a:t>
              </a:r>
              <a:endParaRPr lang="en-US" sz="2800" b="1" dirty="0">
                <a:solidFill>
                  <a:srgbClr val="FF0000"/>
                </a:solidFill>
              </a:endParaRPr>
            </a:p>
          </p:txBody>
        </p:sp>
      </p:grpSp>
      <p:sp>
        <p:nvSpPr>
          <p:cNvPr id="7194" name="TextBox 7193"/>
          <p:cNvSpPr txBox="1"/>
          <p:nvPr/>
        </p:nvSpPr>
        <p:spPr>
          <a:xfrm>
            <a:off x="3886200" y="4876800"/>
            <a:ext cx="725828" cy="861774"/>
          </a:xfrm>
          <a:prstGeom prst="rect">
            <a:avLst/>
          </a:prstGeom>
          <a:noFill/>
        </p:spPr>
        <p:txBody>
          <a:bodyPr wrap="square" rtlCol="0">
            <a:spAutoFit/>
          </a:bodyPr>
          <a:lstStyle/>
          <a:p>
            <a:r>
              <a:rPr lang="en-US" sz="1000" dirty="0" smtClean="0"/>
              <a:t>Look at frequency along southeast!</a:t>
            </a:r>
          </a:p>
          <a:p>
            <a:r>
              <a:rPr lang="en-US" sz="1000" dirty="0" smtClean="0"/>
              <a:t>Over 70%</a:t>
            </a:r>
          </a:p>
        </p:txBody>
      </p:sp>
      <p:cxnSp>
        <p:nvCxnSpPr>
          <p:cNvPr id="10" name="Straight Arrow Connector 9"/>
          <p:cNvCxnSpPr/>
          <p:nvPr/>
        </p:nvCxnSpPr>
        <p:spPr>
          <a:xfrm flipH="1" flipV="1">
            <a:off x="1066800" y="5105400"/>
            <a:ext cx="1066800" cy="63317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2209800" y="5029200"/>
            <a:ext cx="914400" cy="70937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1214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2" descr="https://www.cpc.ncep.noaa.gov/products/Drought/Figures/index/spi_plo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6" y="19050"/>
            <a:ext cx="5252091" cy="66865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75260" y="2209800"/>
            <a:ext cx="4876800" cy="523220"/>
          </a:xfrm>
          <a:prstGeom prst="rect">
            <a:avLst/>
          </a:prstGeom>
          <a:noFill/>
        </p:spPr>
        <p:txBody>
          <a:bodyPr wrap="square" rtlCol="0">
            <a:spAutoFit/>
          </a:bodyPr>
          <a:lstStyle/>
          <a:p>
            <a:r>
              <a:rPr lang="en-US" sz="1400" dirty="0" smtClean="0"/>
              <a:t>Don’t let the short term improvement in the southwest fool you!</a:t>
            </a:r>
          </a:p>
          <a:p>
            <a:r>
              <a:rPr lang="en-US" sz="1400" dirty="0" smtClean="0"/>
              <a:t>There is an ongoing long term drought here. </a:t>
            </a:r>
            <a:endParaRPr lang="en-US" sz="1400" dirty="0"/>
          </a:p>
        </p:txBody>
      </p:sp>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14</a:t>
            </a:fld>
            <a:endParaRPr lang="en-US" altLang="en-US" sz="1400" dirty="0"/>
          </a:p>
        </p:txBody>
      </p:sp>
      <p:sp>
        <p:nvSpPr>
          <p:cNvPr id="6147" name="Rectangle 2"/>
          <p:cNvSpPr>
            <a:spLocks noGrp="1" noChangeArrowheads="1"/>
          </p:cNvSpPr>
          <p:nvPr>
            <p:ph type="title"/>
          </p:nvPr>
        </p:nvSpPr>
        <p:spPr>
          <a:xfrm>
            <a:off x="5334000"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685800" y="449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10" name="TextBox 9"/>
          <p:cNvSpPr txBox="1"/>
          <p:nvPr/>
        </p:nvSpPr>
        <p:spPr>
          <a:xfrm>
            <a:off x="5433290" y="1219200"/>
            <a:ext cx="3558309" cy="2246769"/>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13" name="TextBox 12"/>
          <p:cNvSpPr txBox="1"/>
          <p:nvPr/>
        </p:nvSpPr>
        <p:spPr>
          <a:xfrm>
            <a:off x="3352801" y="19050"/>
            <a:ext cx="2041716" cy="369332"/>
          </a:xfrm>
          <a:prstGeom prst="rect">
            <a:avLst/>
          </a:prstGeom>
          <a:noFill/>
        </p:spPr>
        <p:txBody>
          <a:bodyPr wrap="square" rtlCol="0">
            <a:spAutoFit/>
          </a:bodyPr>
          <a:lstStyle/>
          <a:p>
            <a:r>
              <a:rPr lang="en-US" b="1" dirty="0">
                <a:solidFill>
                  <a:srgbClr val="FF0000"/>
                </a:solidFill>
              </a:rPr>
              <a:t>----- </a:t>
            </a:r>
            <a:r>
              <a:rPr lang="en-US" b="1" dirty="0" smtClean="0">
                <a:solidFill>
                  <a:srgbClr val="FF0000"/>
                </a:solidFill>
              </a:rPr>
              <a:t>Last Month</a:t>
            </a:r>
            <a:endParaRPr lang="en-US" b="1" dirty="0">
              <a:solidFill>
                <a:srgbClr val="FF0000"/>
              </a:solidFill>
            </a:endParaRPr>
          </a:p>
        </p:txBody>
      </p:sp>
      <p:sp>
        <p:nvSpPr>
          <p:cNvPr id="9" name="Rectangle 8"/>
          <p:cNvSpPr/>
          <p:nvPr/>
        </p:nvSpPr>
        <p:spPr>
          <a:xfrm>
            <a:off x="76200" y="2895600"/>
            <a:ext cx="1143000" cy="1066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667000" y="2895600"/>
            <a:ext cx="1157654" cy="1066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7036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www.cpc.ncep.noaa.gov/products/Drought/Figures/index/spi_plo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99859" cy="6858000"/>
          </a:xfrm>
          <a:prstGeom prst="rect">
            <a:avLst/>
          </a:prstGeom>
          <a:noFill/>
          <a:extLst>
            <a:ext uri="{909E8E84-426E-40DD-AFC4-6F175D3DCCD1}">
              <a14:hiddenFill xmlns:a14="http://schemas.microsoft.com/office/drawing/2010/main">
                <a:solidFill>
                  <a:srgbClr val="FFFFFF"/>
                </a:solidFill>
              </a14:hiddenFill>
            </a:ext>
          </a:extLst>
        </p:spPr>
      </p:pic>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15</a:t>
            </a:fld>
            <a:endParaRPr lang="en-US" altLang="en-US" sz="1400" dirty="0"/>
          </a:p>
        </p:txBody>
      </p:sp>
      <p:sp>
        <p:nvSpPr>
          <p:cNvPr id="6147" name="Rectangle 2"/>
          <p:cNvSpPr>
            <a:spLocks noGrp="1" noChangeArrowheads="1"/>
          </p:cNvSpPr>
          <p:nvPr>
            <p:ph type="title"/>
          </p:nvPr>
        </p:nvSpPr>
        <p:spPr>
          <a:xfrm>
            <a:off x="5638800"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685800" y="449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10" name="TextBox 9"/>
          <p:cNvSpPr txBox="1"/>
          <p:nvPr/>
        </p:nvSpPr>
        <p:spPr>
          <a:xfrm>
            <a:off x="5791200" y="1219200"/>
            <a:ext cx="3200399" cy="2462213"/>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3" name="TextBox 2"/>
          <p:cNvSpPr txBox="1"/>
          <p:nvPr/>
        </p:nvSpPr>
        <p:spPr>
          <a:xfrm>
            <a:off x="6172201" y="3883981"/>
            <a:ext cx="2971799" cy="2554545"/>
          </a:xfrm>
          <a:prstGeom prst="rect">
            <a:avLst/>
          </a:prstGeom>
          <a:noFill/>
        </p:spPr>
        <p:txBody>
          <a:bodyPr wrap="square" rtlCol="0">
            <a:spAutoFit/>
          </a:bodyPr>
          <a:lstStyle/>
          <a:p>
            <a:r>
              <a:rPr lang="en-US" sz="1600" dirty="0" smtClean="0">
                <a:solidFill>
                  <a:srgbClr val="FF0000"/>
                </a:solidFill>
              </a:rPr>
              <a:t>How does one negotiate and reconcile </a:t>
            </a:r>
            <a:r>
              <a:rPr lang="en-US" sz="1600" u="sng" dirty="0" smtClean="0">
                <a:solidFill>
                  <a:srgbClr val="FF0000"/>
                </a:solidFill>
              </a:rPr>
              <a:t>declaring short term vs long term </a:t>
            </a:r>
            <a:r>
              <a:rPr lang="en-US" sz="1600" dirty="0" smtClean="0">
                <a:solidFill>
                  <a:srgbClr val="FF0000"/>
                </a:solidFill>
              </a:rPr>
              <a:t>drought when </a:t>
            </a:r>
            <a:r>
              <a:rPr lang="en-US" sz="1600" dirty="0" err="1">
                <a:solidFill>
                  <a:srgbClr val="FF0000"/>
                </a:solidFill>
              </a:rPr>
              <a:t>p</a:t>
            </a:r>
            <a:r>
              <a:rPr lang="en-US" sz="1600" dirty="0" err="1" smtClean="0">
                <a:solidFill>
                  <a:srgbClr val="FF0000"/>
                </a:solidFill>
              </a:rPr>
              <a:t>recip</a:t>
            </a:r>
            <a:r>
              <a:rPr lang="en-US" sz="1600" dirty="0" smtClean="0">
                <a:solidFill>
                  <a:srgbClr val="FF0000"/>
                </a:solidFill>
              </a:rPr>
              <a:t>. deficiencies patterns  differ on many different time scales locally!!  </a:t>
            </a:r>
          </a:p>
          <a:p>
            <a:endParaRPr lang="en-US" sz="1600" dirty="0">
              <a:solidFill>
                <a:srgbClr val="FF0000"/>
              </a:solidFill>
            </a:endParaRPr>
          </a:p>
          <a:p>
            <a:r>
              <a:rPr lang="en-US" sz="1600" b="1" u="sng" dirty="0" smtClean="0">
                <a:solidFill>
                  <a:srgbClr val="FF0000"/>
                </a:solidFill>
              </a:rPr>
              <a:t>What is the cutoff delineating time between short VS long term drought!! Not so clear!!  </a:t>
            </a:r>
            <a:endParaRPr lang="en-US" sz="1600" b="1" u="sng" dirty="0">
              <a:solidFill>
                <a:srgbClr val="FF0000"/>
              </a:solidFill>
            </a:endParaRPr>
          </a:p>
        </p:txBody>
      </p:sp>
      <p:sp>
        <p:nvSpPr>
          <p:cNvPr id="17" name="TextBox 16"/>
          <p:cNvSpPr txBox="1"/>
          <p:nvPr/>
        </p:nvSpPr>
        <p:spPr>
          <a:xfrm>
            <a:off x="4130484" y="19050"/>
            <a:ext cx="1584516" cy="369332"/>
          </a:xfrm>
          <a:prstGeom prst="rect">
            <a:avLst/>
          </a:prstGeom>
          <a:noFill/>
        </p:spPr>
        <p:txBody>
          <a:bodyPr wrap="square" rtlCol="0">
            <a:spAutoFit/>
          </a:bodyPr>
          <a:lstStyle/>
          <a:p>
            <a:r>
              <a:rPr lang="en-US" b="1" dirty="0">
                <a:solidFill>
                  <a:srgbClr val="FF0000"/>
                </a:solidFill>
              </a:rPr>
              <a:t>----- </a:t>
            </a:r>
            <a:r>
              <a:rPr lang="en-US" b="1" dirty="0" smtClean="0">
                <a:solidFill>
                  <a:srgbClr val="FF0000"/>
                </a:solidFill>
              </a:rPr>
              <a:t>NOW</a:t>
            </a:r>
            <a:endParaRPr lang="en-US" b="1" dirty="0">
              <a:solidFill>
                <a:srgbClr val="FF0000"/>
              </a:solidFill>
            </a:endParaRPr>
          </a:p>
        </p:txBody>
      </p:sp>
      <p:sp>
        <p:nvSpPr>
          <p:cNvPr id="4" name="TextBox 3"/>
          <p:cNvSpPr txBox="1"/>
          <p:nvPr/>
        </p:nvSpPr>
        <p:spPr>
          <a:xfrm>
            <a:off x="2382715" y="1654890"/>
            <a:ext cx="914400" cy="584775"/>
          </a:xfrm>
          <a:prstGeom prst="rect">
            <a:avLst/>
          </a:prstGeom>
          <a:noFill/>
        </p:spPr>
        <p:txBody>
          <a:bodyPr wrap="square" rtlCol="0">
            <a:spAutoFit/>
          </a:bodyPr>
          <a:lstStyle/>
          <a:p>
            <a:r>
              <a:rPr lang="en-US" sz="3200" dirty="0" smtClean="0">
                <a:solidFill>
                  <a:srgbClr val="FA5236"/>
                </a:solidFill>
              </a:rPr>
              <a:t>S</a:t>
            </a:r>
            <a:r>
              <a:rPr lang="en-US" sz="1000" dirty="0" smtClean="0">
                <a:solidFill>
                  <a:srgbClr val="FA5236"/>
                </a:solidFill>
              </a:rPr>
              <a:t>hort</a:t>
            </a:r>
            <a:endParaRPr lang="en-US" sz="3200" dirty="0">
              <a:solidFill>
                <a:srgbClr val="FA5236"/>
              </a:solidFill>
            </a:endParaRPr>
          </a:p>
        </p:txBody>
      </p:sp>
      <p:sp>
        <p:nvSpPr>
          <p:cNvPr id="16" name="TextBox 15"/>
          <p:cNvSpPr txBox="1"/>
          <p:nvPr/>
        </p:nvSpPr>
        <p:spPr>
          <a:xfrm>
            <a:off x="2362200" y="3693240"/>
            <a:ext cx="656734" cy="584775"/>
          </a:xfrm>
          <a:prstGeom prst="rect">
            <a:avLst/>
          </a:prstGeom>
          <a:noFill/>
        </p:spPr>
        <p:txBody>
          <a:bodyPr wrap="square" rtlCol="0">
            <a:spAutoFit/>
          </a:bodyPr>
          <a:lstStyle/>
          <a:p>
            <a:r>
              <a:rPr lang="en-US" sz="3200" dirty="0" smtClean="0">
                <a:solidFill>
                  <a:srgbClr val="FA5236"/>
                </a:solidFill>
              </a:rPr>
              <a:t>L</a:t>
            </a:r>
            <a:r>
              <a:rPr lang="en-US" sz="1000" dirty="0" smtClean="0">
                <a:solidFill>
                  <a:srgbClr val="FA5236"/>
                </a:solidFill>
              </a:rPr>
              <a:t>ong</a:t>
            </a:r>
            <a:endParaRPr lang="en-US" sz="3200" dirty="0">
              <a:solidFill>
                <a:srgbClr val="FA5236"/>
              </a:solidFill>
            </a:endParaRPr>
          </a:p>
        </p:txBody>
      </p:sp>
      <p:sp>
        <p:nvSpPr>
          <p:cNvPr id="5" name="TextBox 4"/>
          <p:cNvSpPr txBox="1"/>
          <p:nvPr/>
        </p:nvSpPr>
        <p:spPr>
          <a:xfrm>
            <a:off x="0" y="2209800"/>
            <a:ext cx="5345037" cy="461665"/>
          </a:xfrm>
          <a:prstGeom prst="rect">
            <a:avLst/>
          </a:prstGeom>
          <a:noFill/>
        </p:spPr>
        <p:txBody>
          <a:bodyPr wrap="square" rtlCol="0">
            <a:spAutoFit/>
          </a:bodyPr>
          <a:lstStyle/>
          <a:p>
            <a:r>
              <a:rPr lang="en-US" sz="1200" dirty="0" smtClean="0"/>
              <a:t>The </a:t>
            </a:r>
            <a:r>
              <a:rPr lang="en-US" sz="1200" u="sng" dirty="0" smtClean="0"/>
              <a:t>short term drought </a:t>
            </a:r>
            <a:r>
              <a:rPr lang="en-US" sz="1200" dirty="0" smtClean="0"/>
              <a:t>has somewhat shifted/extended from southwest to northwest and the northern Plains.  But the </a:t>
            </a:r>
            <a:r>
              <a:rPr lang="en-US" sz="1200" u="sng" dirty="0" smtClean="0"/>
              <a:t>long term drought in the southwest remains</a:t>
            </a:r>
            <a:r>
              <a:rPr lang="en-US" sz="1200" dirty="0" smtClean="0"/>
              <a:t>.</a:t>
            </a:r>
            <a:endParaRPr lang="en-US" sz="1200" dirty="0"/>
          </a:p>
        </p:txBody>
      </p:sp>
      <p:sp>
        <p:nvSpPr>
          <p:cNvPr id="2" name="Rectangle 1"/>
          <p:cNvSpPr/>
          <p:nvPr/>
        </p:nvSpPr>
        <p:spPr>
          <a:xfrm>
            <a:off x="381000" y="4343400"/>
            <a:ext cx="1524000" cy="609600"/>
          </a:xfrm>
          <a:prstGeom prst="rect">
            <a:avLst/>
          </a:prstGeom>
          <a:noFill/>
          <a:ln w="28575">
            <a:solidFill>
              <a:srgbClr val="9A75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1676400" y="4492883"/>
            <a:ext cx="457200" cy="0"/>
          </a:xfrm>
          <a:prstGeom prst="straightConnector1">
            <a:avLst/>
          </a:prstGeom>
          <a:ln w="31750">
            <a:solidFill>
              <a:srgbClr val="FF00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133600" y="4278015"/>
            <a:ext cx="3276601" cy="276999"/>
          </a:xfrm>
          <a:prstGeom prst="rect">
            <a:avLst/>
          </a:prstGeom>
          <a:noFill/>
        </p:spPr>
        <p:txBody>
          <a:bodyPr wrap="square" rtlCol="0">
            <a:spAutoFit/>
          </a:bodyPr>
          <a:lstStyle/>
          <a:p>
            <a:r>
              <a:rPr lang="en-US" sz="1200" dirty="0" smtClean="0"/>
              <a:t>                </a:t>
            </a:r>
            <a:r>
              <a:rPr lang="en-US" sz="1200" b="1" dirty="0" smtClean="0"/>
              <a:t>At exactly where does drought begin? </a:t>
            </a:r>
            <a:endParaRPr lang="en-US" sz="1200" b="1" dirty="0"/>
          </a:p>
        </p:txBody>
      </p:sp>
      <p:cxnSp>
        <p:nvCxnSpPr>
          <p:cNvPr id="14" name="Straight Arrow Connector 13"/>
          <p:cNvCxnSpPr/>
          <p:nvPr/>
        </p:nvCxnSpPr>
        <p:spPr>
          <a:xfrm flipH="1">
            <a:off x="2209801" y="4375578"/>
            <a:ext cx="656724" cy="12022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838200" y="3681413"/>
            <a:ext cx="2362200" cy="11827"/>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9781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16</a:t>
            </a:fld>
            <a:endParaRPr lang="en-US" altLang="en-US" sz="1400" dirty="0"/>
          </a:p>
        </p:txBody>
      </p:sp>
      <p:sp>
        <p:nvSpPr>
          <p:cNvPr id="7171" name="TextBox 1"/>
          <p:cNvSpPr txBox="1">
            <a:spLocks noChangeArrowheads="1"/>
          </p:cNvSpPr>
          <p:nvPr/>
        </p:nvSpPr>
        <p:spPr bwMode="auto">
          <a:xfrm>
            <a:off x="5334000" y="990600"/>
            <a:ext cx="3124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dirty="0">
                <a:latin typeface="Times New Roman" pitchFamily="18" charset="0"/>
              </a:rPr>
              <a:t>Recent US </a:t>
            </a:r>
            <a:r>
              <a:rPr lang="en-US" altLang="en-US" sz="1800" b="1" dirty="0" smtClean="0">
                <a:latin typeface="Times New Roman" pitchFamily="18" charset="0"/>
              </a:rPr>
              <a:t>Temperatures</a:t>
            </a:r>
          </a:p>
        </p:txBody>
      </p:sp>
      <p:sp>
        <p:nvSpPr>
          <p:cNvPr id="16" name="TextBox 15"/>
          <p:cNvSpPr txBox="1"/>
          <p:nvPr/>
        </p:nvSpPr>
        <p:spPr>
          <a:xfrm>
            <a:off x="7133492" y="3163363"/>
            <a:ext cx="1981200" cy="369332"/>
          </a:xfrm>
          <a:prstGeom prst="rect">
            <a:avLst/>
          </a:prstGeom>
          <a:noFill/>
        </p:spPr>
        <p:txBody>
          <a:bodyPr wrap="square" rtlCol="0">
            <a:spAutoFit/>
          </a:bodyPr>
          <a:lstStyle/>
          <a:p>
            <a:r>
              <a:rPr lang="en-US" dirty="0" smtClean="0"/>
              <a:t>So far this month !!</a:t>
            </a:r>
            <a:endParaRPr lang="en-US" dirty="0"/>
          </a:p>
        </p:txBody>
      </p:sp>
      <p:sp>
        <p:nvSpPr>
          <p:cNvPr id="5" name="AutoShape 4" descr="image.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png"/>
          <p:cNvSpPr>
            <a:spLocks noChangeAspect="1" noChangeArrowheads="1"/>
          </p:cNvSpPr>
          <p:nvPr/>
        </p:nvSpPr>
        <p:spPr bwMode="auto">
          <a:xfrm>
            <a:off x="5617436" y="3810000"/>
            <a:ext cx="1516056" cy="15160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5020800" y="1733073"/>
            <a:ext cx="3810000" cy="1477328"/>
          </a:xfrm>
          <a:prstGeom prst="rect">
            <a:avLst/>
          </a:prstGeom>
          <a:noFill/>
        </p:spPr>
        <p:txBody>
          <a:bodyPr wrap="square" rtlCol="0">
            <a:spAutoFit/>
          </a:bodyPr>
          <a:lstStyle/>
          <a:p>
            <a:r>
              <a:rPr lang="en-US" dirty="0" smtClean="0"/>
              <a:t>So far in March, temps. looking similar to February.</a:t>
            </a:r>
          </a:p>
          <a:p>
            <a:endParaRPr lang="en-US" dirty="0" smtClean="0"/>
          </a:p>
          <a:p>
            <a:r>
              <a:rPr lang="en-US" dirty="0" smtClean="0"/>
              <a:t>There </a:t>
            </a:r>
            <a:r>
              <a:rPr lang="en-US" dirty="0"/>
              <a:t>is a lot more going on than just </a:t>
            </a:r>
            <a:r>
              <a:rPr lang="en-US" dirty="0" smtClean="0"/>
              <a:t>La Nina!!</a:t>
            </a:r>
            <a:endParaRPr lang="en-US" dirty="0"/>
          </a:p>
        </p:txBody>
      </p:sp>
      <p:pic>
        <p:nvPicPr>
          <p:cNvPr id="9218" name="Picture 2" descr="https://www.cpc.ncep.noaa.gov/products/tanal/30day/mean/20220228.30day.mean.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378"/>
            <a:ext cx="4953000" cy="65031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5133242" y="3543300"/>
            <a:ext cx="4000500" cy="3009900"/>
          </a:xfrm>
          <a:prstGeom prst="rect">
            <a:avLst/>
          </a:prstGeom>
        </p:spPr>
      </p:pic>
      <p:sp>
        <p:nvSpPr>
          <p:cNvPr id="11" name="TextBox 10"/>
          <p:cNvSpPr txBox="1"/>
          <p:nvPr/>
        </p:nvSpPr>
        <p:spPr>
          <a:xfrm>
            <a:off x="6629400" y="76200"/>
            <a:ext cx="2514600" cy="646331"/>
          </a:xfrm>
          <a:prstGeom prst="rect">
            <a:avLst/>
          </a:prstGeom>
          <a:noFill/>
        </p:spPr>
        <p:txBody>
          <a:bodyPr wrap="square" rtlCol="0">
            <a:spAutoFit/>
          </a:bodyPr>
          <a:lstStyle/>
          <a:p>
            <a:r>
              <a:rPr lang="en-US" i="1" dirty="0" smtClean="0">
                <a:solidFill>
                  <a:srgbClr val="FF0000"/>
                </a:solidFill>
              </a:rPr>
              <a:t>Slide from last month..</a:t>
            </a:r>
          </a:p>
          <a:p>
            <a:r>
              <a:rPr lang="en-US" i="1" dirty="0" smtClean="0">
                <a:solidFill>
                  <a:srgbClr val="FF0000"/>
                </a:solidFill>
              </a:rPr>
              <a:t>-Slide not shown now.</a:t>
            </a:r>
            <a:endParaRPr lang="en-US" i="1" dirty="0">
              <a:solidFill>
                <a:srgbClr val="FF0000"/>
              </a:solidFill>
            </a:endParaRPr>
          </a:p>
        </p:txBody>
      </p:sp>
    </p:spTree>
    <p:extLst>
      <p:ext uri="{BB962C8B-B14F-4D97-AF65-F5344CB8AC3E}">
        <p14:creationId xmlns:p14="http://schemas.microsoft.com/office/powerpoint/2010/main" val="38998066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17</a:t>
            </a:fld>
            <a:endParaRPr lang="en-US" altLang="en-US" sz="1400" dirty="0"/>
          </a:p>
        </p:txBody>
      </p:sp>
      <p:sp>
        <p:nvSpPr>
          <p:cNvPr id="7171" name="TextBox 1"/>
          <p:cNvSpPr txBox="1">
            <a:spLocks noChangeArrowheads="1"/>
          </p:cNvSpPr>
          <p:nvPr/>
        </p:nvSpPr>
        <p:spPr bwMode="auto">
          <a:xfrm>
            <a:off x="5334355" y="845756"/>
            <a:ext cx="3124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dirty="0">
                <a:latin typeface="Times New Roman" pitchFamily="18" charset="0"/>
              </a:rPr>
              <a:t>Recent US </a:t>
            </a:r>
            <a:r>
              <a:rPr lang="en-US" altLang="en-US" sz="1800" b="1" dirty="0" smtClean="0">
                <a:latin typeface="Times New Roman" pitchFamily="18" charset="0"/>
              </a:rPr>
              <a:t>Temperatures</a:t>
            </a:r>
          </a:p>
        </p:txBody>
      </p:sp>
      <p:sp>
        <p:nvSpPr>
          <p:cNvPr id="16" name="TextBox 15"/>
          <p:cNvSpPr txBox="1"/>
          <p:nvPr/>
        </p:nvSpPr>
        <p:spPr>
          <a:xfrm>
            <a:off x="7133492" y="3163363"/>
            <a:ext cx="1981200" cy="369332"/>
          </a:xfrm>
          <a:prstGeom prst="rect">
            <a:avLst/>
          </a:prstGeom>
          <a:noFill/>
        </p:spPr>
        <p:txBody>
          <a:bodyPr wrap="square" rtlCol="0">
            <a:spAutoFit/>
          </a:bodyPr>
          <a:lstStyle/>
          <a:p>
            <a:r>
              <a:rPr lang="en-US" dirty="0" smtClean="0"/>
              <a:t>So far this month !!</a:t>
            </a:r>
            <a:endParaRPr lang="en-US" dirty="0"/>
          </a:p>
        </p:txBody>
      </p:sp>
      <p:sp>
        <p:nvSpPr>
          <p:cNvPr id="5" name="AutoShape 4" descr="image.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png"/>
          <p:cNvSpPr>
            <a:spLocks noChangeAspect="1" noChangeArrowheads="1"/>
          </p:cNvSpPr>
          <p:nvPr/>
        </p:nvSpPr>
        <p:spPr bwMode="auto">
          <a:xfrm>
            <a:off x="5617436" y="3810000"/>
            <a:ext cx="1516056" cy="15160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5020022" y="1149723"/>
            <a:ext cx="3810000" cy="2031325"/>
          </a:xfrm>
          <a:prstGeom prst="rect">
            <a:avLst/>
          </a:prstGeom>
          <a:noFill/>
        </p:spPr>
        <p:txBody>
          <a:bodyPr wrap="square" rtlCol="0">
            <a:spAutoFit/>
          </a:bodyPr>
          <a:lstStyle/>
          <a:p>
            <a:r>
              <a:rPr lang="en-US" dirty="0" smtClean="0"/>
              <a:t>So far in </a:t>
            </a:r>
            <a:r>
              <a:rPr lang="en-US" dirty="0" smtClean="0"/>
              <a:t>April</a:t>
            </a:r>
            <a:r>
              <a:rPr lang="en-US" dirty="0" smtClean="0"/>
              <a:t>, </a:t>
            </a:r>
            <a:r>
              <a:rPr lang="en-US" dirty="0" smtClean="0"/>
              <a:t>temps. </a:t>
            </a:r>
            <a:r>
              <a:rPr lang="en-US" dirty="0" smtClean="0"/>
              <a:t>across much of the northern 2/3</a:t>
            </a:r>
            <a:r>
              <a:rPr lang="en-US" baseline="30000" dirty="0" smtClean="0"/>
              <a:t>rd</a:t>
            </a:r>
            <a:r>
              <a:rPr lang="en-US" dirty="0" smtClean="0"/>
              <a:t> of country is cold, warm along south and northeast. Lot different than last month/March! </a:t>
            </a:r>
            <a:endParaRPr lang="en-US" dirty="0" smtClean="0"/>
          </a:p>
          <a:p>
            <a:endParaRPr lang="en-US" dirty="0" smtClean="0"/>
          </a:p>
          <a:p>
            <a:r>
              <a:rPr lang="en-US" dirty="0" smtClean="0"/>
              <a:t>There </a:t>
            </a:r>
            <a:r>
              <a:rPr lang="en-US" dirty="0"/>
              <a:t>is a lot more going on than just </a:t>
            </a:r>
            <a:r>
              <a:rPr lang="en-US" dirty="0" smtClean="0"/>
              <a:t>La Nina!!</a:t>
            </a:r>
            <a:endParaRPr lang="en-US" dirty="0"/>
          </a:p>
        </p:txBody>
      </p:sp>
      <p:sp>
        <p:nvSpPr>
          <p:cNvPr id="8" name="TextBox 7"/>
          <p:cNvSpPr txBox="1"/>
          <p:nvPr/>
        </p:nvSpPr>
        <p:spPr>
          <a:xfrm>
            <a:off x="8077200" y="76200"/>
            <a:ext cx="1066800" cy="381000"/>
          </a:xfrm>
          <a:prstGeom prst="rect">
            <a:avLst/>
          </a:prstGeom>
          <a:noFill/>
        </p:spPr>
        <p:txBody>
          <a:bodyPr wrap="square" rtlCol="0">
            <a:spAutoFit/>
          </a:bodyPr>
          <a:lstStyle/>
          <a:p>
            <a:r>
              <a:rPr lang="en-US" b="1" dirty="0" smtClean="0">
                <a:solidFill>
                  <a:srgbClr val="FF0000"/>
                </a:solidFill>
              </a:rPr>
              <a:t>Now..</a:t>
            </a:r>
            <a:endParaRPr lang="en-US" b="1" dirty="0">
              <a:solidFill>
                <a:srgbClr val="FF0000"/>
              </a:solidFill>
            </a:endParaRPr>
          </a:p>
        </p:txBody>
      </p:sp>
      <p:pic>
        <p:nvPicPr>
          <p:cNvPr id="10242" name="Picture 2" descr="https://www.cpc.ncep.noaa.gov/products/tanal/30day/mean/20220331.30day.mean.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37"/>
            <a:ext cx="5020800" cy="68500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3"/>
          <a:stretch>
            <a:fillRect/>
          </a:stretch>
        </p:blipFill>
        <p:spPr>
          <a:xfrm>
            <a:off x="5062262" y="3449566"/>
            <a:ext cx="4078720" cy="3152634"/>
          </a:xfrm>
          <a:prstGeom prst="rect">
            <a:avLst/>
          </a:prstGeom>
        </p:spPr>
      </p:pic>
    </p:spTree>
    <p:extLst>
      <p:ext uri="{BB962C8B-B14F-4D97-AF65-F5344CB8AC3E}">
        <p14:creationId xmlns:p14="http://schemas.microsoft.com/office/powerpoint/2010/main" val="39376688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491" y="-76200"/>
            <a:ext cx="4749410" cy="6534037"/>
          </a:xfrm>
          <a:prstGeom prst="rect">
            <a:avLst/>
          </a:prstGeom>
        </p:spPr>
      </p:pic>
      <p:pic>
        <p:nvPicPr>
          <p:cNvPr id="2" name="Picture 1"/>
          <p:cNvPicPr>
            <a:picLocks noChangeAspect="1"/>
          </p:cNvPicPr>
          <p:nvPr/>
        </p:nvPicPr>
        <p:blipFill>
          <a:blip r:embed="rId4"/>
          <a:stretch>
            <a:fillRect/>
          </a:stretch>
        </p:blipFill>
        <p:spPr>
          <a:xfrm>
            <a:off x="4953000" y="0"/>
            <a:ext cx="2110978" cy="2669456"/>
          </a:xfrm>
          <a:prstGeom prst="rect">
            <a:avLst/>
          </a:prstGeom>
        </p:spPr>
      </p:pic>
      <p:pic>
        <p:nvPicPr>
          <p:cNvPr id="4" name="Picture 3"/>
          <p:cNvPicPr>
            <a:picLocks noChangeAspect="1"/>
          </p:cNvPicPr>
          <p:nvPr/>
        </p:nvPicPr>
        <p:blipFill>
          <a:blip r:embed="rId5"/>
          <a:stretch>
            <a:fillRect/>
          </a:stretch>
        </p:blipFill>
        <p:spPr>
          <a:xfrm>
            <a:off x="7040783" y="7714"/>
            <a:ext cx="2131958" cy="2655044"/>
          </a:xfrm>
          <a:prstGeom prst="rect">
            <a:avLst/>
          </a:prstGeom>
        </p:spPr>
      </p:pic>
      <p:sp>
        <p:nvSpPr>
          <p:cNvPr id="3" name="Rectangle 2"/>
          <p:cNvSpPr/>
          <p:nvPr/>
        </p:nvSpPr>
        <p:spPr>
          <a:xfrm>
            <a:off x="7171539" y="3546379"/>
            <a:ext cx="1743861" cy="3577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rgbClr val="0033CC"/>
                </a:solidFill>
              </a:rPr>
              <a:t>Last month</a:t>
            </a:r>
            <a:endParaRPr lang="en-US" sz="1400" dirty="0">
              <a:solidFill>
                <a:srgbClr val="0033CC"/>
              </a:solidFill>
            </a:endParaRPr>
          </a:p>
        </p:txBody>
      </p:sp>
      <p:sp>
        <p:nvSpPr>
          <p:cNvPr id="17" name="Rectangle 16"/>
          <p:cNvSpPr/>
          <p:nvPr/>
        </p:nvSpPr>
        <p:spPr>
          <a:xfrm>
            <a:off x="5685669" y="5128943"/>
            <a:ext cx="791331" cy="4061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rgbClr val="0033CC"/>
                </a:solidFill>
              </a:rPr>
              <a:t>This month</a:t>
            </a:r>
            <a:endParaRPr lang="en-US" sz="1400" dirty="0">
              <a:solidFill>
                <a:srgbClr val="0033CC"/>
              </a:solidFill>
            </a:endParaRPr>
          </a:p>
        </p:txBody>
      </p:sp>
      <p:sp>
        <p:nvSpPr>
          <p:cNvPr id="16" name="Slide Number Placeholder 3"/>
          <p:cNvSpPr>
            <a:spLocks noGrp="1"/>
          </p:cNvSpPr>
          <p:nvPr>
            <p:ph type="sldNum" sz="quarter" idx="12"/>
          </p:nvPr>
        </p:nvSpPr>
        <p:spPr>
          <a:xfrm>
            <a:off x="88392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18</a:t>
            </a:fld>
            <a:endParaRPr lang="en-US" altLang="en-US" sz="1400" dirty="0"/>
          </a:p>
        </p:txBody>
      </p:sp>
      <p:sp>
        <p:nvSpPr>
          <p:cNvPr id="13" name="Arc 12"/>
          <p:cNvSpPr/>
          <p:nvPr/>
        </p:nvSpPr>
        <p:spPr>
          <a:xfrm>
            <a:off x="5979319" y="2209800"/>
            <a:ext cx="2555081" cy="533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 name="Straight Arrow Connector 8"/>
          <p:cNvCxnSpPr/>
          <p:nvPr/>
        </p:nvCxnSpPr>
        <p:spPr>
          <a:xfrm>
            <a:off x="7075251" y="4472472"/>
            <a:ext cx="172440" cy="26844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3360" y="5453270"/>
            <a:ext cx="1531118" cy="646331"/>
          </a:xfrm>
          <a:prstGeom prst="rect">
            <a:avLst/>
          </a:prstGeom>
          <a:noFill/>
        </p:spPr>
        <p:txBody>
          <a:bodyPr wrap="square" rtlCol="0">
            <a:spAutoFit/>
          </a:bodyPr>
          <a:lstStyle/>
          <a:p>
            <a:r>
              <a:rPr lang="en-US" sz="1200" dirty="0" smtClean="0">
                <a:solidFill>
                  <a:srgbClr val="FF0000"/>
                </a:solidFill>
              </a:rPr>
              <a:t>Most CA water reservoirs are drastically low!</a:t>
            </a:r>
            <a:endParaRPr lang="en-US" sz="1200" dirty="0">
              <a:solidFill>
                <a:srgbClr val="FF0000"/>
              </a:solidFill>
            </a:endParaRPr>
          </a:p>
        </p:txBody>
      </p:sp>
      <p:sp>
        <p:nvSpPr>
          <p:cNvPr id="10" name="TextBox 9"/>
          <p:cNvSpPr txBox="1"/>
          <p:nvPr/>
        </p:nvSpPr>
        <p:spPr>
          <a:xfrm>
            <a:off x="20250" y="6385831"/>
            <a:ext cx="4563232" cy="523220"/>
          </a:xfrm>
          <a:prstGeom prst="rect">
            <a:avLst/>
          </a:prstGeom>
          <a:noFill/>
        </p:spPr>
        <p:txBody>
          <a:bodyPr wrap="square" rtlCol="0">
            <a:spAutoFit/>
          </a:bodyPr>
          <a:lstStyle/>
          <a:p>
            <a:r>
              <a:rPr lang="en-US" sz="1400" dirty="0" smtClean="0"/>
              <a:t>Third year of </a:t>
            </a:r>
            <a:r>
              <a:rPr lang="en-US" sz="1400" dirty="0" smtClean="0"/>
              <a:t>La </a:t>
            </a:r>
            <a:r>
              <a:rPr lang="en-US" sz="1400" dirty="0" smtClean="0"/>
              <a:t>Nina </a:t>
            </a:r>
            <a:r>
              <a:rPr lang="en-US" sz="1400" dirty="0" smtClean="0"/>
              <a:t>(if it comes!) this </a:t>
            </a:r>
            <a:r>
              <a:rPr lang="en-US" sz="1400" dirty="0" smtClean="0"/>
              <a:t>coming </a:t>
            </a:r>
            <a:r>
              <a:rPr lang="en-US" sz="1400" dirty="0" smtClean="0"/>
              <a:t>winter, will make drought conditions even worse for CA!!!</a:t>
            </a:r>
            <a:endParaRPr lang="en-US" sz="1400" dirty="0"/>
          </a:p>
        </p:txBody>
      </p:sp>
      <p:sp>
        <p:nvSpPr>
          <p:cNvPr id="15" name="Rectangle 14"/>
          <p:cNvSpPr/>
          <p:nvPr/>
        </p:nvSpPr>
        <p:spPr>
          <a:xfrm>
            <a:off x="4800600" y="6477000"/>
            <a:ext cx="4572000" cy="276999"/>
          </a:xfrm>
          <a:prstGeom prst="rect">
            <a:avLst/>
          </a:prstGeom>
        </p:spPr>
        <p:txBody>
          <a:bodyPr>
            <a:spAutoFit/>
          </a:bodyPr>
          <a:lstStyle/>
          <a:p>
            <a:endParaRPr lang="en-US" sz="1200" dirty="0"/>
          </a:p>
        </p:txBody>
      </p:sp>
      <p:pic>
        <p:nvPicPr>
          <p:cNvPr id="18" name="Picture 17"/>
          <p:cNvPicPr>
            <a:picLocks noChangeAspect="1"/>
          </p:cNvPicPr>
          <p:nvPr/>
        </p:nvPicPr>
        <p:blipFill>
          <a:blip r:embed="rId6"/>
          <a:stretch>
            <a:fillRect/>
          </a:stretch>
        </p:blipFill>
        <p:spPr>
          <a:xfrm>
            <a:off x="4944521" y="2677170"/>
            <a:ext cx="2523079" cy="2003747"/>
          </a:xfrm>
          <a:prstGeom prst="rect">
            <a:avLst/>
          </a:prstGeom>
        </p:spPr>
      </p:pic>
      <p:pic>
        <p:nvPicPr>
          <p:cNvPr id="20" name="Picture 19"/>
          <p:cNvPicPr>
            <a:picLocks noChangeAspect="1"/>
          </p:cNvPicPr>
          <p:nvPr/>
        </p:nvPicPr>
        <p:blipFill>
          <a:blip r:embed="rId7"/>
          <a:stretch>
            <a:fillRect/>
          </a:stretch>
        </p:blipFill>
        <p:spPr>
          <a:xfrm>
            <a:off x="4921724" y="4784918"/>
            <a:ext cx="793276" cy="1717722"/>
          </a:xfrm>
          <a:prstGeom prst="rect">
            <a:avLst/>
          </a:prstGeom>
        </p:spPr>
      </p:pic>
      <p:sp>
        <p:nvSpPr>
          <p:cNvPr id="6" name="TextBox 5"/>
          <p:cNvSpPr txBox="1"/>
          <p:nvPr/>
        </p:nvSpPr>
        <p:spPr>
          <a:xfrm>
            <a:off x="8257304" y="76200"/>
            <a:ext cx="886696" cy="338554"/>
          </a:xfrm>
          <a:prstGeom prst="rect">
            <a:avLst/>
          </a:prstGeom>
          <a:noFill/>
        </p:spPr>
        <p:txBody>
          <a:bodyPr wrap="square" rtlCol="0">
            <a:spAutoFit/>
          </a:bodyPr>
          <a:lstStyle/>
          <a:p>
            <a:r>
              <a:rPr lang="en-US" sz="1600" dirty="0" smtClean="0"/>
              <a:t>March</a:t>
            </a:r>
            <a:endParaRPr lang="en-US" sz="1600" dirty="0"/>
          </a:p>
        </p:txBody>
      </p:sp>
      <p:sp>
        <p:nvSpPr>
          <p:cNvPr id="14" name="TextBox 13"/>
          <p:cNvSpPr txBox="1"/>
          <p:nvPr/>
        </p:nvSpPr>
        <p:spPr>
          <a:xfrm>
            <a:off x="6248400" y="76200"/>
            <a:ext cx="685800" cy="338554"/>
          </a:xfrm>
          <a:prstGeom prst="rect">
            <a:avLst/>
          </a:prstGeom>
          <a:noFill/>
        </p:spPr>
        <p:txBody>
          <a:bodyPr wrap="square" rtlCol="0">
            <a:spAutoFit/>
          </a:bodyPr>
          <a:lstStyle/>
          <a:p>
            <a:r>
              <a:rPr lang="en-US" sz="1600" dirty="0" smtClean="0"/>
              <a:t>April</a:t>
            </a:r>
            <a:endParaRPr lang="en-US" sz="1600" dirty="0"/>
          </a:p>
        </p:txBody>
      </p:sp>
      <p:pic>
        <p:nvPicPr>
          <p:cNvPr id="22" name="Picture 21"/>
          <p:cNvPicPr>
            <a:picLocks noChangeAspect="1"/>
          </p:cNvPicPr>
          <p:nvPr/>
        </p:nvPicPr>
        <p:blipFill>
          <a:blip r:embed="rId8"/>
          <a:stretch>
            <a:fillRect/>
          </a:stretch>
        </p:blipFill>
        <p:spPr>
          <a:xfrm>
            <a:off x="6550819" y="4659362"/>
            <a:ext cx="2593181" cy="1877640"/>
          </a:xfrm>
          <a:prstGeom prst="rect">
            <a:avLst/>
          </a:prstGeom>
        </p:spPr>
      </p:pic>
    </p:spTree>
    <p:extLst>
      <p:ext uri="{BB962C8B-B14F-4D97-AF65-F5344CB8AC3E}">
        <p14:creationId xmlns:p14="http://schemas.microsoft.com/office/powerpoint/2010/main" val="28923733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t="22349"/>
          <a:stretch/>
        </p:blipFill>
        <p:spPr>
          <a:xfrm>
            <a:off x="3841356" y="2557768"/>
            <a:ext cx="2618364" cy="1639069"/>
          </a:xfrm>
          <a:prstGeom prst="rect">
            <a:avLst/>
          </a:prstGeom>
        </p:spPr>
      </p:pic>
      <p:pic>
        <p:nvPicPr>
          <p:cNvPr id="10242" name="Picture 2" descr="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608" y="2145838"/>
            <a:ext cx="3349625" cy="211878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555" y="0"/>
            <a:ext cx="3354678" cy="2145838"/>
          </a:xfrm>
          <a:prstGeom prst="rect">
            <a:avLst/>
          </a:prstGeom>
          <a:noFill/>
          <a:extLst>
            <a:ext uri="{909E8E84-426E-40DD-AFC4-6F175D3DCCD1}">
              <a14:hiddenFill xmlns:a14="http://schemas.microsoft.com/office/drawing/2010/main">
                <a:solidFill>
                  <a:srgbClr val="FFFFFF"/>
                </a:solidFill>
              </a14:hiddenFill>
            </a:ext>
          </a:extLst>
        </p:spPr>
      </p:pic>
      <p:pic>
        <p:nvPicPr>
          <p:cNvPr id="12306" name="Picture 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4883" y="6106747"/>
            <a:ext cx="4179888"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0" name="Title 1"/>
          <p:cNvSpPr>
            <a:spLocks noGrp="1"/>
          </p:cNvSpPr>
          <p:nvPr>
            <p:ph type="title"/>
          </p:nvPr>
        </p:nvSpPr>
        <p:spPr>
          <a:xfrm>
            <a:off x="5105400" y="0"/>
            <a:ext cx="3810000" cy="534988"/>
          </a:xfrm>
        </p:spPr>
        <p:txBody>
          <a:bodyPr/>
          <a:lstStyle/>
          <a:p>
            <a:r>
              <a:rPr lang="en-US" altLang="en-US" sz="2800" dirty="0"/>
              <a:t>Streamflow (USGS)</a:t>
            </a:r>
          </a:p>
        </p:txBody>
      </p:sp>
      <p:sp>
        <p:nvSpPr>
          <p:cNvPr id="12291" name="Slide Number Placeholder 3"/>
          <p:cNvSpPr>
            <a:spLocks noGrp="1"/>
          </p:cNvSpPr>
          <p:nvPr>
            <p:ph type="sldNum" sz="quarter" idx="12"/>
          </p:nvPr>
        </p:nvSpPr>
        <p:spPr>
          <a:xfrm>
            <a:off x="8763000" y="0"/>
            <a:ext cx="381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19D3E67D-6992-482B-8B99-46C3D8C727D1}" type="slidenum">
              <a:rPr lang="en-US" altLang="en-US" sz="1400" smtClean="0"/>
              <a:pPr eaLnBrk="1" hangingPunct="1">
                <a:spcBef>
                  <a:spcPct val="0"/>
                </a:spcBef>
                <a:buFontTx/>
                <a:buNone/>
              </a:pPr>
              <a:t>19</a:t>
            </a:fld>
            <a:endParaRPr lang="en-US" altLang="en-US" sz="1400"/>
          </a:p>
        </p:txBody>
      </p:sp>
      <p:pic>
        <p:nvPicPr>
          <p:cNvPr id="12292" name="Picture 9" descr="[color code f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0" descr="[color code f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1" descr="[color code fo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2" descr="[color code fo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3" descr="[color code fo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Box 5"/>
          <p:cNvSpPr txBox="1">
            <a:spLocks noChangeArrowheads="1"/>
          </p:cNvSpPr>
          <p:nvPr/>
        </p:nvSpPr>
        <p:spPr bwMode="auto">
          <a:xfrm>
            <a:off x="4419600" y="786825"/>
            <a:ext cx="435133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1600" dirty="0" smtClean="0">
                <a:latin typeface="Times New Roman" pitchFamily="18" charset="0"/>
              </a:rPr>
              <a:t>Most US east  droughts are relatively short lived (as compared to US west). However, if you recall,  the drought over the New England states last year was a real surprise!!</a:t>
            </a:r>
          </a:p>
        </p:txBody>
      </p:sp>
      <p:sp>
        <p:nvSpPr>
          <p:cNvPr id="12304" name="TextBox 1"/>
          <p:cNvSpPr txBox="1">
            <a:spLocks noChangeArrowheads="1"/>
          </p:cNvSpPr>
          <p:nvPr/>
        </p:nvSpPr>
        <p:spPr bwMode="auto">
          <a:xfrm>
            <a:off x="4751815" y="2027006"/>
            <a:ext cx="431385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b="1" dirty="0">
                <a:solidFill>
                  <a:srgbClr val="FF0000"/>
                </a:solidFill>
                <a:latin typeface="Times New Roman" pitchFamily="18" charset="0"/>
              </a:rPr>
              <a:t>Map shows only  below normal </a:t>
            </a:r>
            <a:r>
              <a:rPr lang="en-US" altLang="en-US" sz="1400" b="1" u="sng" dirty="0">
                <a:solidFill>
                  <a:srgbClr val="FF0000"/>
                </a:solidFill>
                <a:latin typeface="Times New Roman" pitchFamily="18" charset="0"/>
              </a:rPr>
              <a:t>7-day average streamflow </a:t>
            </a:r>
            <a:r>
              <a:rPr lang="en-US" altLang="en-US" sz="1200" b="1" dirty="0">
                <a:solidFill>
                  <a:srgbClr val="FF0000"/>
                </a:solidFill>
                <a:latin typeface="Times New Roman" pitchFamily="18" charset="0"/>
              </a:rPr>
              <a:t>compared to historical streamflow for the day of year.</a:t>
            </a:r>
            <a:endParaRPr lang="en-US" altLang="en-US" sz="1200" dirty="0">
              <a:solidFill>
                <a:srgbClr val="FF0000"/>
              </a:solidFill>
              <a:latin typeface="Times New Roman" pitchFamily="18" charset="0"/>
            </a:endParaRPr>
          </a:p>
        </p:txBody>
      </p:sp>
      <p:sp>
        <p:nvSpPr>
          <p:cNvPr id="2" name="TextBox 1"/>
          <p:cNvSpPr txBox="1"/>
          <p:nvPr/>
        </p:nvSpPr>
        <p:spPr>
          <a:xfrm>
            <a:off x="6270697" y="2676135"/>
            <a:ext cx="2131473" cy="738664"/>
          </a:xfrm>
          <a:prstGeom prst="rect">
            <a:avLst/>
          </a:prstGeom>
          <a:noFill/>
        </p:spPr>
        <p:txBody>
          <a:bodyPr wrap="square" rtlCol="0">
            <a:spAutoFit/>
          </a:bodyPr>
          <a:lstStyle/>
          <a:p>
            <a:pPr algn="ctr"/>
            <a:r>
              <a:rPr lang="en-US" sz="1400" b="1" dirty="0">
                <a:solidFill>
                  <a:srgbClr val="FF0000"/>
                </a:solidFill>
              </a:rPr>
              <a:t>One month ago (left)  &amp; </a:t>
            </a:r>
          </a:p>
          <a:p>
            <a:pPr algn="ctr"/>
            <a:endParaRPr lang="en-US" sz="1400" b="1" dirty="0">
              <a:solidFill>
                <a:srgbClr val="FF0000"/>
              </a:solidFill>
            </a:endParaRPr>
          </a:p>
          <a:p>
            <a:pPr algn="ctr"/>
            <a:r>
              <a:rPr lang="en-US" sz="1400" b="1" dirty="0" smtClean="0">
                <a:solidFill>
                  <a:srgbClr val="FF0000"/>
                </a:solidFill>
              </a:rPr>
              <a:t>                     Now </a:t>
            </a:r>
            <a:r>
              <a:rPr lang="en-US" sz="1400" b="1" dirty="0">
                <a:solidFill>
                  <a:srgbClr val="FF0000"/>
                </a:solidFill>
              </a:rPr>
              <a:t>(below)</a:t>
            </a:r>
          </a:p>
        </p:txBody>
      </p:sp>
      <p:sp>
        <p:nvSpPr>
          <p:cNvPr id="30" name="Slide Number Placeholder 3"/>
          <p:cNvSpPr txBox="1">
            <a:spLocks/>
          </p:cNvSpPr>
          <p:nvPr/>
        </p:nvSpPr>
        <p:spPr bwMode="auto">
          <a:xfrm>
            <a:off x="8763000" y="6553200"/>
            <a:ext cx="381000" cy="3048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20000"/>
              </a:spcBef>
              <a:spcAft>
                <a:spcPct val="0"/>
              </a:spcAft>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19</a:t>
            </a:fld>
            <a:endParaRPr lang="en-US" altLang="en-US" sz="1400" dirty="0"/>
          </a:p>
        </p:txBody>
      </p:sp>
      <p:cxnSp>
        <p:nvCxnSpPr>
          <p:cNvPr id="9" name="Straight Arrow Connector 8"/>
          <p:cNvCxnSpPr/>
          <p:nvPr/>
        </p:nvCxnSpPr>
        <p:spPr>
          <a:xfrm>
            <a:off x="9372600" y="6096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457200" y="390525"/>
            <a:ext cx="142875" cy="4762"/>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57200" y="2462508"/>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457200" y="4648200"/>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52400" y="3429000"/>
            <a:ext cx="0" cy="30960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801687" y="4290865"/>
            <a:ext cx="2607425" cy="1815882"/>
          </a:xfrm>
          <a:prstGeom prst="rect">
            <a:avLst/>
          </a:prstGeom>
          <a:noFill/>
        </p:spPr>
        <p:txBody>
          <a:bodyPr wrap="square" rtlCol="0">
            <a:spAutoFit/>
          </a:bodyPr>
          <a:lstStyle/>
          <a:p>
            <a:r>
              <a:rPr lang="en-US" sz="1400" u="sng" dirty="0" smtClean="0"/>
              <a:t>Streamflow is only a partial indicator, as it is highly managed.</a:t>
            </a:r>
          </a:p>
          <a:p>
            <a:endParaRPr lang="en-US" sz="1400" u="sng" dirty="0" smtClean="0"/>
          </a:p>
          <a:p>
            <a:r>
              <a:rPr lang="en-US" sz="1400" u="sng" dirty="0" smtClean="0"/>
              <a:t>Look along the Pacific coastal states.  If sometimes, the various indicators are confusing, go back to % of rainfall deficit maps – to reinforce!! </a:t>
            </a:r>
          </a:p>
        </p:txBody>
      </p:sp>
      <p:pic>
        <p:nvPicPr>
          <p:cNvPr id="12301" name="Picture 31" descr="map legend"/>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3400" y="6400800"/>
            <a:ext cx="3200400" cy="46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5" name="Straight Arrow Connector 34"/>
          <p:cNvCxnSpPr/>
          <p:nvPr/>
        </p:nvCxnSpPr>
        <p:spPr>
          <a:xfrm>
            <a:off x="5867400" y="3738603"/>
            <a:ext cx="2667000" cy="1610993"/>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11266" name="Picture 2" descr="u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1544" y="4264627"/>
            <a:ext cx="3361422" cy="2059974"/>
          </a:xfrm>
          <a:prstGeom prst="rect">
            <a:avLst/>
          </a:prstGeom>
          <a:noFill/>
          <a:extLst>
            <a:ext uri="{909E8E84-426E-40DD-AFC4-6F175D3DCCD1}">
              <a14:hiddenFill xmlns:a14="http://schemas.microsoft.com/office/drawing/2010/main">
                <a:solidFill>
                  <a:srgbClr val="FFFFFF"/>
                </a:solidFill>
              </a14:hiddenFill>
            </a:ext>
          </a:extLst>
        </p:spPr>
      </p:pic>
      <p:cxnSp>
        <p:nvCxnSpPr>
          <p:cNvPr id="37" name="Straight Arrow Connector 36"/>
          <p:cNvCxnSpPr/>
          <p:nvPr/>
        </p:nvCxnSpPr>
        <p:spPr>
          <a:xfrm>
            <a:off x="3013398" y="1066800"/>
            <a:ext cx="1" cy="4306037"/>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13"/>
          <a:stretch>
            <a:fillRect/>
          </a:stretch>
        </p:blipFill>
        <p:spPr>
          <a:xfrm>
            <a:off x="6459720" y="3967060"/>
            <a:ext cx="2601241" cy="170634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78548" y="838200"/>
            <a:ext cx="2913052" cy="5693866"/>
          </a:xfrm>
          <a:prstGeom prst="rect">
            <a:avLst/>
          </a:prstGeom>
          <a:noFill/>
        </p:spPr>
        <p:txBody>
          <a:bodyPr wrap="square" rtlCol="0">
            <a:spAutoFit/>
          </a:bodyPr>
          <a:lstStyle/>
          <a:p>
            <a:pPr marL="285750" indent="-285750">
              <a:buFont typeface="Arial" panose="020B0604020202020204" pitchFamily="34" charset="0"/>
              <a:buChar char="•"/>
            </a:pPr>
            <a:r>
              <a:rPr lang="en-US" sz="1300" dirty="0" smtClean="0">
                <a:latin typeface="Trebuchet MS" panose="020B0603020202020204" pitchFamily="34" charset="0"/>
              </a:rPr>
              <a:t>As the winter rainfall season is coming to a close </a:t>
            </a:r>
            <a:r>
              <a:rPr lang="en-US" sz="1300" dirty="0" smtClean="0">
                <a:latin typeface="Trebuchet MS" panose="020B0603020202020204" pitchFamily="34" charset="0"/>
              </a:rPr>
              <a:t>along </a:t>
            </a:r>
            <a:r>
              <a:rPr lang="en-US" sz="1300" dirty="0">
                <a:latin typeface="Trebuchet MS" panose="020B0603020202020204" pitchFamily="34" charset="0"/>
              </a:rPr>
              <a:t>t</a:t>
            </a:r>
            <a:r>
              <a:rPr lang="en-US" sz="1300" dirty="0" smtClean="0">
                <a:latin typeface="Trebuchet MS" panose="020B0603020202020204" pitchFamily="34" charset="0"/>
              </a:rPr>
              <a:t>he </a:t>
            </a:r>
            <a:r>
              <a:rPr lang="en-US" sz="1300" dirty="0">
                <a:latin typeface="Trebuchet MS" panose="020B0603020202020204" pitchFamily="34" charset="0"/>
              </a:rPr>
              <a:t>P</a:t>
            </a:r>
            <a:r>
              <a:rPr lang="en-US" sz="1300" dirty="0" smtClean="0">
                <a:latin typeface="Trebuchet MS" panose="020B0603020202020204" pitchFamily="34" charset="0"/>
              </a:rPr>
              <a:t>acific West, the severe drought has also expanded further from last month. The excess winter snowfall in/near the Great Lakes region has slightly improved the drought conditions in the region.</a:t>
            </a:r>
          </a:p>
          <a:p>
            <a:endParaRPr lang="en-US" sz="1300" dirty="0" smtClean="0">
              <a:latin typeface="Trebuchet MS" panose="020B0603020202020204" pitchFamily="34" charset="0"/>
            </a:endParaRPr>
          </a:p>
          <a:p>
            <a:pPr marL="285750" indent="-285750">
              <a:buFont typeface="Arial" panose="020B0604020202020204" pitchFamily="34" charset="0"/>
              <a:buChar char="•"/>
            </a:pPr>
            <a:r>
              <a:rPr lang="en-US" sz="1300" dirty="0" smtClean="0">
                <a:latin typeface="Trebuchet MS" panose="020B0603020202020204" pitchFamily="34" charset="0"/>
              </a:rPr>
              <a:t>Besides this, elsewhere in the west, in the west central mountain and vicinity, and the southwest the overall drought situation has remained the same from last month. </a:t>
            </a:r>
            <a:endParaRPr lang="en-US" sz="1300" dirty="0" smtClean="0">
              <a:latin typeface="Trebuchet MS" panose="020B0603020202020204" pitchFamily="34" charset="0"/>
            </a:endParaRPr>
          </a:p>
          <a:p>
            <a:endParaRPr lang="en-US" sz="1300" dirty="0">
              <a:latin typeface="Trebuchet MS" panose="020B0603020202020204" pitchFamily="34" charset="0"/>
            </a:endParaRPr>
          </a:p>
          <a:p>
            <a:pPr marL="285750" indent="-285750">
              <a:buFont typeface="Arial" panose="020B0604020202020204" pitchFamily="34" charset="0"/>
              <a:buChar char="•"/>
            </a:pPr>
            <a:r>
              <a:rPr lang="en-US" sz="1300" dirty="0" smtClean="0">
                <a:latin typeface="Trebuchet MS" panose="020B0603020202020204" pitchFamily="34" charset="0"/>
              </a:rPr>
              <a:t>The short and temporary drought conditions along the mid-Atlantic coastal regions, and </a:t>
            </a:r>
            <a:r>
              <a:rPr lang="en-US" sz="1300" dirty="0" smtClean="0">
                <a:latin typeface="Trebuchet MS" panose="020B0603020202020204" pitchFamily="34" charset="0"/>
              </a:rPr>
              <a:t>east coast droughts (unlike the southern/western US droughts) generally do not last long.  </a:t>
            </a:r>
            <a:r>
              <a:rPr lang="en-US" sz="1300" dirty="0" smtClean="0">
                <a:latin typeface="Trebuchet MS" panose="020B0603020202020204" pitchFamily="34" charset="0"/>
              </a:rPr>
              <a:t>Hence these droughts go back and forth in intensity and extent, and need not be of much concern, even though their short term effects do matter. </a:t>
            </a:r>
            <a:endParaRPr lang="en-US" sz="1300" dirty="0" smtClean="0">
              <a:latin typeface="Trebuchet MS" panose="020B0603020202020204" pitchFamily="34" charset="0"/>
            </a:endParaRPr>
          </a:p>
        </p:txBody>
      </p:sp>
      <p:sp>
        <p:nvSpPr>
          <p:cNvPr id="3076" name="Title 1"/>
          <p:cNvSpPr>
            <a:spLocks noGrp="1"/>
          </p:cNvSpPr>
          <p:nvPr>
            <p:ph type="title"/>
          </p:nvPr>
        </p:nvSpPr>
        <p:spPr>
          <a:xfrm>
            <a:off x="1226571" y="22177"/>
            <a:ext cx="3810000" cy="457200"/>
          </a:xfrm>
        </p:spPr>
        <p:txBody>
          <a:bodyPr/>
          <a:lstStyle/>
          <a:p>
            <a:r>
              <a:rPr lang="en-US" altLang="en-US" sz="3600" dirty="0"/>
              <a:t>Drought Monitor </a:t>
            </a:r>
          </a:p>
        </p:txBody>
      </p:sp>
      <p:sp>
        <p:nvSpPr>
          <p:cNvPr id="3077" name="Slide Number Placeholder 3"/>
          <p:cNvSpPr>
            <a:spLocks noGrp="1"/>
          </p:cNvSpPr>
          <p:nvPr>
            <p:ph type="sldNum" sz="quarter" idx="12"/>
          </p:nvPr>
        </p:nvSpPr>
        <p:spPr>
          <a:xfrm>
            <a:off x="8839201" y="6476999"/>
            <a:ext cx="304799"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CD27B267-4DAF-4BA3-A8A7-3FE4EDB1567C}" type="slidenum">
              <a:rPr lang="en-US" altLang="en-US" sz="1400" smtClean="0">
                <a:solidFill>
                  <a:srgbClr val="FF0000"/>
                </a:solidFill>
              </a:rPr>
              <a:pPr eaLnBrk="1" hangingPunct="1">
                <a:spcBef>
                  <a:spcPct val="0"/>
                </a:spcBef>
                <a:buFontTx/>
                <a:buNone/>
              </a:pPr>
              <a:t>2</a:t>
            </a:fld>
            <a:endParaRPr lang="en-US" altLang="en-US" sz="1400" dirty="0">
              <a:solidFill>
                <a:srgbClr val="FF0000"/>
              </a:solidFill>
            </a:endParaRPr>
          </a:p>
        </p:txBody>
      </p:sp>
      <p:sp>
        <p:nvSpPr>
          <p:cNvPr id="3081" name="TextBox 17"/>
          <p:cNvSpPr txBox="1">
            <a:spLocks noChangeArrowheads="1"/>
          </p:cNvSpPr>
          <p:nvPr/>
        </p:nvSpPr>
        <p:spPr bwMode="auto">
          <a:xfrm>
            <a:off x="1395505" y="3745469"/>
            <a:ext cx="19474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(Recent/Latest)</a:t>
            </a:r>
            <a:endParaRPr lang="en-US" altLang="en-US" sz="1800" b="1" dirty="0">
              <a:latin typeface="Times New Roman" pitchFamily="18" charset="0"/>
            </a:endParaRPr>
          </a:p>
        </p:txBody>
      </p:sp>
      <p:sp>
        <p:nvSpPr>
          <p:cNvPr id="2" name="TextBox 1"/>
          <p:cNvSpPr txBox="1"/>
          <p:nvPr/>
        </p:nvSpPr>
        <p:spPr>
          <a:xfrm>
            <a:off x="5501141" y="0"/>
            <a:ext cx="3642859" cy="830997"/>
          </a:xfrm>
          <a:prstGeom prst="rect">
            <a:avLst/>
          </a:prstGeom>
          <a:noFill/>
        </p:spPr>
        <p:txBody>
          <a:bodyPr wrap="square" rtlCol="0">
            <a:spAutoFit/>
          </a:bodyPr>
          <a:lstStyle/>
          <a:p>
            <a:r>
              <a:rPr lang="en-US" sz="1200" b="1" u="sng" dirty="0" smtClean="0">
                <a:solidFill>
                  <a:srgbClr val="FF0000"/>
                </a:solidFill>
              </a:rPr>
              <a:t>Monitoring is important because, unlike US T/P </a:t>
            </a:r>
            <a:r>
              <a:rPr lang="en-US" sz="1200" b="1" u="sng" dirty="0" err="1" smtClean="0">
                <a:solidFill>
                  <a:srgbClr val="FF0000"/>
                </a:solidFill>
              </a:rPr>
              <a:t>fcsts</a:t>
            </a:r>
            <a:r>
              <a:rPr lang="en-US" sz="1200" b="1" u="sng" dirty="0" smtClean="0">
                <a:solidFill>
                  <a:srgbClr val="FF0000"/>
                </a:solidFill>
              </a:rPr>
              <a:t>,  for drought forecasts, we have to know where we are, before we can tell where we are going!! Drought forecasts are  tendency forecasts.</a:t>
            </a:r>
            <a:endParaRPr lang="en-US" sz="1200" b="1" u="sng" dirty="0">
              <a:solidFill>
                <a:srgbClr val="FF0000"/>
              </a:solidFill>
            </a:endParaRPr>
          </a:p>
        </p:txBody>
      </p:sp>
      <p:sp>
        <p:nvSpPr>
          <p:cNvPr id="18" name="TextBox 17"/>
          <p:cNvSpPr txBox="1"/>
          <p:nvPr/>
        </p:nvSpPr>
        <p:spPr>
          <a:xfrm>
            <a:off x="4357644" y="4876801"/>
            <a:ext cx="1295400" cy="369332"/>
          </a:xfrm>
          <a:prstGeom prst="rect">
            <a:avLst/>
          </a:prstGeom>
          <a:noFill/>
        </p:spPr>
        <p:txBody>
          <a:bodyPr wrap="square" rtlCol="0">
            <a:spAutoFit/>
          </a:bodyPr>
          <a:lstStyle/>
          <a:p>
            <a:r>
              <a:rPr lang="en-US" dirty="0" smtClean="0"/>
              <a:t>December</a:t>
            </a:r>
            <a:endParaRPr lang="en-US" dirty="0"/>
          </a:p>
        </p:txBody>
      </p:sp>
      <p:sp>
        <p:nvSpPr>
          <p:cNvPr id="10" name="TextBox 9"/>
          <p:cNvSpPr txBox="1"/>
          <p:nvPr/>
        </p:nvSpPr>
        <p:spPr>
          <a:xfrm>
            <a:off x="1858221" y="5983418"/>
            <a:ext cx="228600" cy="307777"/>
          </a:xfrm>
          <a:prstGeom prst="rect">
            <a:avLst/>
          </a:prstGeom>
          <a:noFill/>
        </p:spPr>
        <p:txBody>
          <a:bodyPr wrap="square" rtlCol="0">
            <a:spAutoFit/>
          </a:bodyPr>
          <a:lstStyle/>
          <a:p>
            <a:r>
              <a:rPr lang="en-US" sz="1400" dirty="0" smtClean="0">
                <a:solidFill>
                  <a:srgbClr val="C00000"/>
                </a:solidFill>
              </a:rPr>
              <a:t>?</a:t>
            </a:r>
            <a:endParaRPr lang="en-US" sz="1400" dirty="0">
              <a:solidFill>
                <a:srgbClr val="C00000"/>
              </a:solidFill>
            </a:endParaRPr>
          </a:p>
        </p:txBody>
      </p:sp>
      <p:pic>
        <p:nvPicPr>
          <p:cNvPr id="17" name="Picture 16" descr="United States Drought Monito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95644" y="5207213"/>
            <a:ext cx="2347956" cy="1650787"/>
          </a:xfrm>
          <a:prstGeom prst="rect">
            <a:avLst/>
          </a:prstGeom>
          <a:noFill/>
          <a:ln>
            <a:noFill/>
          </a:ln>
        </p:spPr>
      </p:pic>
      <p:sp>
        <p:nvSpPr>
          <p:cNvPr id="24" name="TextBox 23"/>
          <p:cNvSpPr txBox="1"/>
          <p:nvPr/>
        </p:nvSpPr>
        <p:spPr>
          <a:xfrm>
            <a:off x="411229" y="3733801"/>
            <a:ext cx="1112771" cy="369332"/>
          </a:xfrm>
          <a:prstGeom prst="rect">
            <a:avLst/>
          </a:prstGeom>
          <a:noFill/>
        </p:spPr>
        <p:txBody>
          <a:bodyPr wrap="square" rtlCol="0">
            <a:spAutoFit/>
          </a:bodyPr>
          <a:lstStyle/>
          <a:p>
            <a:r>
              <a:rPr lang="en-US" dirty="0"/>
              <a:t> </a:t>
            </a:r>
            <a:r>
              <a:rPr lang="en-US" dirty="0" smtClean="0"/>
              <a:t>   </a:t>
            </a:r>
            <a:r>
              <a:rPr lang="en-US" dirty="0"/>
              <a:t> </a:t>
            </a:r>
            <a:r>
              <a:rPr lang="en-US" dirty="0" smtClean="0"/>
              <a:t>April</a:t>
            </a:r>
            <a:endParaRPr lang="en-US" dirty="0"/>
          </a:p>
        </p:txBody>
      </p:sp>
      <p:pic>
        <p:nvPicPr>
          <p:cNvPr id="25" name="Picture 24" descr="United States Drought Monito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10759" y="3105156"/>
            <a:ext cx="2361298" cy="1787891"/>
          </a:xfrm>
          <a:prstGeom prst="rect">
            <a:avLst/>
          </a:prstGeom>
          <a:noFill/>
          <a:ln>
            <a:noFill/>
          </a:ln>
        </p:spPr>
      </p:pic>
      <p:sp>
        <p:nvSpPr>
          <p:cNvPr id="21" name="TextBox 20"/>
          <p:cNvSpPr txBox="1"/>
          <p:nvPr/>
        </p:nvSpPr>
        <p:spPr>
          <a:xfrm>
            <a:off x="4434341" y="2735824"/>
            <a:ext cx="914400" cy="369332"/>
          </a:xfrm>
          <a:prstGeom prst="rect">
            <a:avLst/>
          </a:prstGeom>
          <a:noFill/>
        </p:spPr>
        <p:txBody>
          <a:bodyPr wrap="square" rtlCol="0">
            <a:spAutoFit/>
          </a:bodyPr>
          <a:lstStyle/>
          <a:p>
            <a:r>
              <a:rPr lang="en-US" dirty="0" smtClean="0"/>
              <a:t>January</a:t>
            </a:r>
            <a:endParaRPr lang="en-US" dirty="0"/>
          </a:p>
        </p:txBody>
      </p:sp>
      <p:pic>
        <p:nvPicPr>
          <p:cNvPr id="27" name="Picture 26" descr="United States Drought Monito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95643" y="978932"/>
            <a:ext cx="2380313" cy="1864362"/>
          </a:xfrm>
          <a:prstGeom prst="rect">
            <a:avLst/>
          </a:prstGeom>
          <a:noFill/>
          <a:ln>
            <a:noFill/>
          </a:ln>
        </p:spPr>
      </p:pic>
      <p:sp>
        <p:nvSpPr>
          <p:cNvPr id="20" name="TextBox 19"/>
          <p:cNvSpPr txBox="1"/>
          <p:nvPr/>
        </p:nvSpPr>
        <p:spPr>
          <a:xfrm>
            <a:off x="4318581" y="627312"/>
            <a:ext cx="1066800" cy="369332"/>
          </a:xfrm>
          <a:prstGeom prst="rect">
            <a:avLst/>
          </a:prstGeom>
          <a:noFill/>
        </p:spPr>
        <p:txBody>
          <a:bodyPr wrap="square" rtlCol="0">
            <a:spAutoFit/>
          </a:bodyPr>
          <a:lstStyle/>
          <a:p>
            <a:r>
              <a:rPr lang="en-US" dirty="0" smtClean="0"/>
              <a:t>February</a:t>
            </a:r>
            <a:endParaRPr lang="en-US" dirty="0"/>
          </a:p>
        </p:txBody>
      </p:sp>
      <p:pic>
        <p:nvPicPr>
          <p:cNvPr id="26" name="Picture 25" descr="United States Drought Monito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10" y="884052"/>
            <a:ext cx="3571391" cy="2770267"/>
          </a:xfrm>
          <a:prstGeom prst="rect">
            <a:avLst/>
          </a:prstGeom>
          <a:noFill/>
          <a:ln>
            <a:noFill/>
          </a:ln>
        </p:spPr>
      </p:pic>
      <p:sp>
        <p:nvSpPr>
          <p:cNvPr id="19" name="TextBox 18"/>
          <p:cNvSpPr txBox="1"/>
          <p:nvPr/>
        </p:nvSpPr>
        <p:spPr>
          <a:xfrm>
            <a:off x="1249429" y="533400"/>
            <a:ext cx="1112771" cy="369332"/>
          </a:xfrm>
          <a:prstGeom prst="rect">
            <a:avLst/>
          </a:prstGeom>
          <a:noFill/>
        </p:spPr>
        <p:txBody>
          <a:bodyPr wrap="square" rtlCol="0">
            <a:spAutoFit/>
          </a:bodyPr>
          <a:lstStyle/>
          <a:p>
            <a:r>
              <a:rPr lang="en-US" dirty="0"/>
              <a:t> </a:t>
            </a:r>
            <a:r>
              <a:rPr lang="en-US" dirty="0" smtClean="0"/>
              <a:t>   March</a:t>
            </a:r>
            <a:endParaRPr lang="en-US" dirty="0"/>
          </a:p>
        </p:txBody>
      </p:sp>
      <p:pic>
        <p:nvPicPr>
          <p:cNvPr id="28" name="Picture 27" descr="United States Drought Monito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74" y="4083025"/>
            <a:ext cx="3583275" cy="2698775"/>
          </a:xfrm>
          <a:prstGeom prst="rect">
            <a:avLst/>
          </a:prstGeom>
          <a:noFill/>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467DA51B-2321-4810-ABB0-476517693214}" type="slidenum">
              <a:rPr lang="en-US" altLang="en-US" smtClean="0"/>
              <a:pPr>
                <a:defRPr/>
              </a:pPr>
              <a:t>20</a:t>
            </a:fld>
            <a:endParaRPr lang="en-US" altLang="en-US" dirty="0"/>
          </a:p>
        </p:txBody>
      </p:sp>
      <p:sp>
        <p:nvSpPr>
          <p:cNvPr id="6" name="TextBox 5"/>
          <p:cNvSpPr txBox="1"/>
          <p:nvPr/>
        </p:nvSpPr>
        <p:spPr>
          <a:xfrm>
            <a:off x="381000" y="304800"/>
            <a:ext cx="8153400" cy="4462760"/>
          </a:xfrm>
          <a:prstGeom prst="rect">
            <a:avLst/>
          </a:prstGeom>
          <a:noFill/>
        </p:spPr>
        <p:txBody>
          <a:bodyPr wrap="square" rtlCol="0">
            <a:spAutoFit/>
          </a:bodyPr>
          <a:lstStyle/>
          <a:p>
            <a:pPr lvl="0" algn="ctr"/>
            <a:r>
              <a:rPr lang="en-US" altLang="en-US" b="1" dirty="0">
                <a:latin typeface="verdana,arial,serif"/>
              </a:rPr>
              <a:t>EL NIÑO/SOUTHERN OSCILLATION (ENSO</a:t>
            </a:r>
            <a:r>
              <a:rPr lang="en-US" altLang="en-US" b="1" dirty="0" smtClean="0">
                <a:latin typeface="verdana,arial,serif"/>
              </a:rPr>
              <a:t>)</a:t>
            </a:r>
          </a:p>
          <a:p>
            <a:pPr lvl="0" algn="ctr"/>
            <a:endParaRPr lang="en-US" altLang="en-US" b="1" dirty="0">
              <a:latin typeface="verdana,arial,serif"/>
            </a:endParaRPr>
          </a:p>
          <a:p>
            <a:pPr algn="ctr"/>
            <a:r>
              <a:rPr lang="en-US" altLang="en-US" b="1" dirty="0">
                <a:latin typeface="verdana,arial,serif"/>
              </a:rPr>
              <a:t>DIAGNOSTIC </a:t>
            </a:r>
            <a:r>
              <a:rPr lang="en-US" altLang="en-US" b="1" dirty="0" smtClean="0">
                <a:latin typeface="verdana,arial,serif"/>
              </a:rPr>
              <a:t>DISCUSSION</a:t>
            </a:r>
          </a:p>
          <a:p>
            <a:pPr algn="ctr"/>
            <a:endParaRPr lang="en-US" altLang="en-US" b="1" dirty="0">
              <a:latin typeface="verdana,arial,serif"/>
            </a:endParaRPr>
          </a:p>
          <a:p>
            <a:pPr algn="ctr"/>
            <a:r>
              <a:rPr lang="en-US" altLang="en-US" dirty="0">
                <a:latin typeface="verdana,arial,serif"/>
              </a:rPr>
              <a:t>issued by</a:t>
            </a:r>
            <a:r>
              <a:rPr lang="en-US" altLang="en-US" dirty="0">
                <a:latin typeface="Arial" pitchFamily="34" charset="0"/>
              </a:rPr>
              <a:t/>
            </a:r>
            <a:br>
              <a:rPr lang="en-US" altLang="en-US" dirty="0">
                <a:latin typeface="Arial" pitchFamily="34" charset="0"/>
              </a:rPr>
            </a:br>
            <a:r>
              <a:rPr lang="en-US" altLang="en-US" dirty="0">
                <a:latin typeface="verdana,arial,serif"/>
              </a:rPr>
              <a:t>CLIMATE PREDICTION CENTER/NCEP/NWS</a:t>
            </a:r>
            <a:br>
              <a:rPr lang="en-US" altLang="en-US" dirty="0">
                <a:latin typeface="verdana,arial,serif"/>
              </a:rPr>
            </a:br>
            <a:r>
              <a:rPr lang="en-US" altLang="en-US" dirty="0">
                <a:latin typeface="verdana,arial,serif"/>
              </a:rPr>
              <a:t>and the International Research Institute for Climate and Society</a:t>
            </a:r>
            <a:endParaRPr lang="en-US" altLang="en-US" dirty="0">
              <a:latin typeface="Arial" pitchFamily="34" charset="0"/>
            </a:endParaRPr>
          </a:p>
          <a:p>
            <a:pPr algn="ctr"/>
            <a:endParaRPr lang="en-US" altLang="en-US" dirty="0">
              <a:latin typeface="Arial" pitchFamily="34" charset="0"/>
            </a:endParaRPr>
          </a:p>
          <a:p>
            <a:pPr algn="ctr"/>
            <a:r>
              <a:rPr lang="en-US" altLang="en-US" b="1" u="sng" dirty="0" smtClean="0">
                <a:solidFill>
                  <a:srgbClr val="0033CC"/>
                </a:solidFill>
                <a:latin typeface="verdana,arial,serif"/>
              </a:rPr>
              <a:t>14 April </a:t>
            </a:r>
            <a:r>
              <a:rPr lang="en-US" altLang="en-US" b="1" u="sng" dirty="0">
                <a:solidFill>
                  <a:srgbClr val="0033CC"/>
                </a:solidFill>
                <a:latin typeface="verdana,arial,serif"/>
              </a:rPr>
              <a:t>2022</a:t>
            </a:r>
            <a:endParaRPr lang="en-US" altLang="en-US" b="1" u="sng" dirty="0">
              <a:solidFill>
                <a:srgbClr val="0033CC"/>
              </a:solidFill>
              <a:latin typeface="Arial" pitchFamily="34" charset="0"/>
            </a:endParaRPr>
          </a:p>
          <a:p>
            <a:pPr lvl="0" algn="ctr"/>
            <a:endParaRPr lang="en-US" altLang="en-US" b="1" dirty="0" smtClean="0">
              <a:latin typeface="verdana,arial,serif"/>
            </a:endParaRPr>
          </a:p>
          <a:p>
            <a:pPr lvl="0" algn="ctr"/>
            <a:r>
              <a:rPr lang="en-US" altLang="en-US" b="1" dirty="0">
                <a:latin typeface="verdana,arial,serif"/>
              </a:rPr>
              <a:t>ENSO Alert System Status: </a:t>
            </a:r>
          </a:p>
          <a:p>
            <a:pPr lvl="0" algn="ctr"/>
            <a:r>
              <a:rPr lang="en-US" altLang="en-US" sz="2400" b="1" u="sng" dirty="0">
                <a:solidFill>
                  <a:srgbClr val="0033CC"/>
                </a:solidFill>
                <a:latin typeface="Arial" pitchFamily="34" charset="0"/>
              </a:rPr>
              <a:t>La Nina </a:t>
            </a:r>
            <a:r>
              <a:rPr lang="en-US" altLang="en-US" sz="2400" b="1" u="sng" dirty="0" smtClean="0">
                <a:solidFill>
                  <a:srgbClr val="0033CC"/>
                </a:solidFill>
                <a:latin typeface="Arial" pitchFamily="34" charset="0"/>
              </a:rPr>
              <a:t>Advisory</a:t>
            </a:r>
          </a:p>
          <a:p>
            <a:pPr lvl="0" algn="ctr"/>
            <a:endParaRPr lang="en-US" altLang="en-US" sz="800" b="1" u="sng" dirty="0">
              <a:solidFill>
                <a:srgbClr val="0033CC"/>
              </a:solidFill>
              <a:latin typeface="Arial" pitchFamily="34" charset="0"/>
            </a:endParaRPr>
          </a:p>
          <a:p>
            <a:pPr algn="ctr"/>
            <a:r>
              <a:rPr lang="en-US" altLang="en-US" b="1" u="sng" dirty="0">
                <a:solidFill>
                  <a:srgbClr val="0033CC"/>
                </a:solidFill>
              </a:rPr>
              <a:t>Synopsis</a:t>
            </a:r>
            <a:r>
              <a:rPr lang="en-US" altLang="en-US" b="1" dirty="0">
                <a:solidFill>
                  <a:srgbClr val="0033CC"/>
                </a:solidFill>
              </a:rPr>
              <a:t>: </a:t>
            </a:r>
            <a:r>
              <a:rPr lang="en-US" b="1" dirty="0">
                <a:solidFill>
                  <a:srgbClr val="0033CC"/>
                </a:solidFill>
              </a:rPr>
              <a:t>La Niña </a:t>
            </a:r>
            <a:r>
              <a:rPr lang="en-US" b="1" dirty="0" smtClean="0">
                <a:solidFill>
                  <a:srgbClr val="0033CC"/>
                </a:solidFill>
              </a:rPr>
              <a:t>is favored </a:t>
            </a:r>
            <a:r>
              <a:rPr lang="en-US" b="1" dirty="0">
                <a:solidFill>
                  <a:srgbClr val="0033CC"/>
                </a:solidFill>
              </a:rPr>
              <a:t>to continue through the Northern Hemisphere summer (59% chance during June-August 2022), with a 50-55% chance through the fall.</a:t>
            </a:r>
            <a:endParaRPr lang="en-US" altLang="en-US" dirty="0">
              <a:solidFill>
                <a:srgbClr val="0033CC"/>
              </a:solidFill>
              <a:latin typeface="Arial" pitchFamily="34" charset="0"/>
            </a:endParaRPr>
          </a:p>
        </p:txBody>
      </p:sp>
      <p:sp>
        <p:nvSpPr>
          <p:cNvPr id="7" name="TextBox 6"/>
          <p:cNvSpPr txBox="1"/>
          <p:nvPr/>
        </p:nvSpPr>
        <p:spPr>
          <a:xfrm>
            <a:off x="304800" y="4876800"/>
            <a:ext cx="8458200" cy="415498"/>
          </a:xfrm>
          <a:prstGeom prst="rect">
            <a:avLst/>
          </a:prstGeom>
          <a:noFill/>
        </p:spPr>
        <p:txBody>
          <a:bodyPr wrap="square" rtlCol="0">
            <a:spAutoFit/>
          </a:bodyPr>
          <a:lstStyle/>
          <a:p>
            <a:r>
              <a:rPr lang="en-US" sz="1050" dirty="0">
                <a:solidFill>
                  <a:srgbClr val="000000"/>
                </a:solidFill>
                <a:latin typeface="verdana" panose="020B0604030504040204" pitchFamily="34" charset="0"/>
              </a:rPr>
              <a:t>CPC’s Oceanic Niño Index (ONI) [3 month running mean of ERSST.v5 SST anomalies in the Niño 3.4 region (5</a:t>
            </a:r>
            <a:r>
              <a:rPr lang="en-US" sz="1050" baseline="30000" dirty="0">
                <a:solidFill>
                  <a:srgbClr val="000000"/>
                </a:solidFill>
                <a:latin typeface="verdana" panose="020B0604030504040204" pitchFamily="34" charset="0"/>
              </a:rPr>
              <a:t>o</a:t>
            </a:r>
            <a:r>
              <a:rPr lang="en-US" sz="1050" dirty="0">
                <a:solidFill>
                  <a:srgbClr val="000000"/>
                </a:solidFill>
                <a:latin typeface="verdana" panose="020B0604030504040204" pitchFamily="34" charset="0"/>
              </a:rPr>
              <a:t>N-5</a:t>
            </a:r>
            <a:r>
              <a:rPr lang="en-US" sz="1050" baseline="30000" dirty="0">
                <a:solidFill>
                  <a:srgbClr val="000000"/>
                </a:solidFill>
                <a:latin typeface="verdana" panose="020B0604030504040204" pitchFamily="34" charset="0"/>
              </a:rPr>
              <a:t>o</a:t>
            </a:r>
            <a:r>
              <a:rPr lang="en-US" sz="1050" dirty="0">
                <a:solidFill>
                  <a:srgbClr val="000000"/>
                </a:solidFill>
                <a:latin typeface="verdana" panose="020B0604030504040204" pitchFamily="34" charset="0"/>
              </a:rPr>
              <a:t>S, 120</a:t>
            </a:r>
            <a:r>
              <a:rPr lang="en-US" sz="1050" baseline="30000" dirty="0">
                <a:solidFill>
                  <a:srgbClr val="000000"/>
                </a:solidFill>
                <a:latin typeface="verdana" panose="020B0604030504040204" pitchFamily="34" charset="0"/>
              </a:rPr>
              <a:t>o</a:t>
            </a:r>
            <a:r>
              <a:rPr lang="en-US" sz="1050" dirty="0">
                <a:solidFill>
                  <a:srgbClr val="000000"/>
                </a:solidFill>
                <a:latin typeface="verdana" panose="020B0604030504040204" pitchFamily="34" charset="0"/>
              </a:rPr>
              <a:t>-170</a:t>
            </a:r>
            <a:r>
              <a:rPr lang="en-US" sz="1050" baseline="30000" dirty="0">
                <a:solidFill>
                  <a:srgbClr val="000000"/>
                </a:solidFill>
                <a:latin typeface="verdana" panose="020B0604030504040204" pitchFamily="34" charset="0"/>
              </a:rPr>
              <a:t>o</a:t>
            </a:r>
            <a:r>
              <a:rPr lang="en-US" sz="1050" dirty="0">
                <a:solidFill>
                  <a:srgbClr val="000000"/>
                </a:solidFill>
                <a:latin typeface="verdana" panose="020B0604030504040204" pitchFamily="34" charset="0"/>
              </a:rPr>
              <a:t>W)], based on </a:t>
            </a:r>
            <a:r>
              <a:rPr lang="en-US" sz="1050" dirty="0">
                <a:solidFill>
                  <a:srgbClr val="FF0000"/>
                </a:solidFill>
                <a:latin typeface="verdana" panose="020B0604030504040204" pitchFamily="34" charset="0"/>
                <a:hlinkClick r:id="rId2"/>
              </a:rPr>
              <a:t>centered 30-year base periods updated every 5 years</a:t>
            </a:r>
            <a:r>
              <a:rPr lang="en-US" sz="1050" dirty="0">
                <a:solidFill>
                  <a:srgbClr val="000000"/>
                </a:solidFill>
                <a:latin typeface="verdana" panose="020B0604030504040204" pitchFamily="34" charset="0"/>
              </a:rPr>
              <a:t>.</a:t>
            </a:r>
            <a:endParaRPr lang="en-US" sz="1050" dirty="0"/>
          </a:p>
        </p:txBody>
      </p:sp>
      <p:pic>
        <p:nvPicPr>
          <p:cNvPr id="3" name="Picture 2"/>
          <p:cNvPicPr>
            <a:picLocks noChangeAspect="1"/>
          </p:cNvPicPr>
          <p:nvPr/>
        </p:nvPicPr>
        <p:blipFill>
          <a:blip r:embed="rId3"/>
          <a:stretch>
            <a:fillRect/>
          </a:stretch>
        </p:blipFill>
        <p:spPr>
          <a:xfrm>
            <a:off x="414528" y="5292298"/>
            <a:ext cx="7728036" cy="1190798"/>
          </a:xfrm>
          <a:prstGeom prst="rect">
            <a:avLst/>
          </a:prstGeom>
        </p:spPr>
      </p:pic>
    </p:spTree>
    <p:extLst>
      <p:ext uri="{BB962C8B-B14F-4D97-AF65-F5344CB8AC3E}">
        <p14:creationId xmlns:p14="http://schemas.microsoft.com/office/powerpoint/2010/main" val="12716792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p:cNvPicPr>
          <p:nvPr/>
        </p:nvPicPr>
        <p:blipFill>
          <a:blip r:embed="rId3">
            <a:extLst>
              <a:ext uri="{28A0092B-C50C-407E-A947-70E740481C1C}">
                <a14:useLocalDpi xmlns:a14="http://schemas.microsoft.com/office/drawing/2010/main" val="0"/>
              </a:ext>
            </a:extLst>
          </a:blip>
          <a:srcRect l="7552" t="5000" r="8630" b="10834"/>
          <a:stretch>
            <a:fillRect/>
          </a:stretch>
        </p:blipFill>
        <p:spPr bwMode="auto">
          <a:xfrm>
            <a:off x="0" y="746226"/>
            <a:ext cx="4234198" cy="603557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9458"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0C526022-F0BE-4BFF-A923-CA25245AC1F9}" type="slidenum">
              <a:rPr lang="en-US" altLang="en-US" sz="1400" smtClean="0"/>
              <a:pPr eaLnBrk="1" hangingPunct="1">
                <a:spcBef>
                  <a:spcPct val="0"/>
                </a:spcBef>
                <a:buFontTx/>
                <a:buNone/>
              </a:pPr>
              <a:t>21</a:t>
            </a:fld>
            <a:endParaRPr lang="en-US" altLang="en-US" sz="1400" dirty="0"/>
          </a:p>
        </p:txBody>
      </p:sp>
      <p:sp>
        <p:nvSpPr>
          <p:cNvPr id="19459" name="TextBox 1"/>
          <p:cNvSpPr txBox="1">
            <a:spLocks noChangeArrowheads="1"/>
          </p:cNvSpPr>
          <p:nvPr/>
        </p:nvSpPr>
        <p:spPr bwMode="auto">
          <a:xfrm>
            <a:off x="228600" y="0"/>
            <a:ext cx="3733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a:latin typeface="Times New Roman" pitchFamily="18" charset="0"/>
              </a:rPr>
              <a:t>Latest values of SST indices in the various Nino Regions.</a:t>
            </a:r>
          </a:p>
        </p:txBody>
      </p:sp>
      <p:sp>
        <p:nvSpPr>
          <p:cNvPr id="19461" name="Rectangle 6"/>
          <p:cNvSpPr>
            <a:spLocks noChangeArrowheads="1"/>
          </p:cNvSpPr>
          <p:nvPr/>
        </p:nvSpPr>
        <p:spPr bwMode="auto">
          <a:xfrm>
            <a:off x="4564063" y="76200"/>
            <a:ext cx="45037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dirty="0">
              <a:latin typeface="Times New Roman" pitchFamily="18" charset="0"/>
            </a:endParaRPr>
          </a:p>
        </p:txBody>
      </p:sp>
      <p:cxnSp>
        <p:nvCxnSpPr>
          <p:cNvPr id="5" name="Straight Arrow Connector 4"/>
          <p:cNvCxnSpPr/>
          <p:nvPr/>
        </p:nvCxnSpPr>
        <p:spPr>
          <a:xfrm flipH="1">
            <a:off x="7239000" y="2667000"/>
            <a:ext cx="533400" cy="0"/>
          </a:xfrm>
          <a:prstGeom prst="straightConnector1">
            <a:avLst/>
          </a:prstGeom>
          <a:ln>
            <a:solidFill>
              <a:srgbClr val="0033CC"/>
            </a:solidFill>
            <a:tailEnd type="arrow"/>
          </a:ln>
        </p:spPr>
        <p:style>
          <a:lnRef idx="1">
            <a:schemeClr val="accent1"/>
          </a:lnRef>
          <a:fillRef idx="0">
            <a:schemeClr val="accent1"/>
          </a:fillRef>
          <a:effectRef idx="0">
            <a:schemeClr val="accent1"/>
          </a:effectRef>
          <a:fontRef idx="minor">
            <a:schemeClr val="tx1"/>
          </a:fontRef>
        </p:style>
      </p:cxnSp>
      <p:sp>
        <p:nvSpPr>
          <p:cNvPr id="3" name="Rounded Rectangle 2"/>
          <p:cNvSpPr/>
          <p:nvPr/>
        </p:nvSpPr>
        <p:spPr>
          <a:xfrm>
            <a:off x="3657600" y="954088"/>
            <a:ext cx="533400" cy="582771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p:cNvCxnSpPr/>
          <p:nvPr/>
        </p:nvCxnSpPr>
        <p:spPr>
          <a:xfrm>
            <a:off x="8077200" y="1447800"/>
            <a:ext cx="304800" cy="0"/>
          </a:xfrm>
          <a:prstGeom prst="straightConnector1">
            <a:avLst/>
          </a:prstGeom>
          <a:ln w="22225">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7441226" y="978983"/>
            <a:ext cx="762000" cy="646112"/>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8305800" y="1295400"/>
            <a:ext cx="228600" cy="329696"/>
          </a:xfrm>
          <a:prstGeom prst="straightConnector1">
            <a:avLst/>
          </a:prstGeom>
          <a:ln w="19050">
            <a:solidFill>
              <a:srgbClr val="0033CC"/>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2"/>
          <p:cNvPicPr>
            <a:picLocks/>
          </p:cNvPicPr>
          <p:nvPr/>
        </p:nvPicPr>
        <p:blipFill>
          <a:blip r:embed="rId4">
            <a:extLst>
              <a:ext uri="{28A0092B-C50C-407E-A947-70E740481C1C}">
                <a14:useLocalDpi xmlns:a14="http://schemas.microsoft.com/office/drawing/2010/main" val="0"/>
              </a:ext>
            </a:extLst>
          </a:blip>
          <a:srcRect l="6471" t="2499" r="6471" b="53333"/>
          <a:stretch>
            <a:fillRect/>
          </a:stretch>
        </p:blipFill>
        <p:spPr bwMode="auto">
          <a:xfrm>
            <a:off x="4748639" y="2118361"/>
            <a:ext cx="3969028" cy="243733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p:cNvPicPr>
          <p:nvPr/>
        </p:nvPicPr>
        <p:blipFill>
          <a:blip r:embed="rId5">
            <a:extLst>
              <a:ext uri="{28A0092B-C50C-407E-A947-70E740481C1C}">
                <a14:useLocalDpi xmlns:a14="http://schemas.microsoft.com/office/drawing/2010/main" val="0"/>
              </a:ext>
            </a:extLst>
          </a:blip>
          <a:srcRect l="6471" t="2499" r="6471" b="53333"/>
          <a:stretch>
            <a:fillRect/>
          </a:stretch>
        </p:blipFill>
        <p:spPr bwMode="auto">
          <a:xfrm>
            <a:off x="4733931" y="4616450"/>
            <a:ext cx="3962400" cy="22415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p:cNvPicPr>
          <p:nvPr/>
        </p:nvPicPr>
        <p:blipFill>
          <a:blip r:embed="rId6">
            <a:extLst>
              <a:ext uri="{28A0092B-C50C-407E-A947-70E740481C1C}">
                <a14:useLocalDpi xmlns:a14="http://schemas.microsoft.com/office/drawing/2010/main" val="0"/>
              </a:ext>
            </a:extLst>
          </a:blip>
          <a:srcRect l="4315" t="5000" r="6471" b="58333"/>
          <a:stretch>
            <a:fillRect/>
          </a:stretch>
        </p:blipFill>
        <p:spPr bwMode="auto">
          <a:xfrm>
            <a:off x="4733931" y="119166"/>
            <a:ext cx="3983736" cy="1938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63000" y="6473825"/>
            <a:ext cx="381000" cy="384175"/>
          </a:xfrm>
        </p:spPr>
        <p:txBody>
          <a:bodyPr/>
          <a:lstStyle/>
          <a:p>
            <a:pPr>
              <a:defRPr/>
            </a:pPr>
            <a:fld id="{AE0D35B7-164B-4BDA-8435-F6440E98459E}" type="slidenum">
              <a:rPr lang="en-US" altLang="en-US" smtClean="0"/>
              <a:pPr>
                <a:defRPr/>
              </a:pPr>
              <a:t>22</a:t>
            </a:fld>
            <a:endParaRPr lang="en-US" altLang="en-US" dirty="0"/>
          </a:p>
        </p:txBody>
      </p:sp>
      <p:sp>
        <p:nvSpPr>
          <p:cNvPr id="3" name="Rectangle 2"/>
          <p:cNvSpPr/>
          <p:nvPr/>
        </p:nvSpPr>
        <p:spPr>
          <a:xfrm>
            <a:off x="4724400" y="228600"/>
            <a:ext cx="4285672" cy="646331"/>
          </a:xfrm>
          <a:prstGeom prst="rect">
            <a:avLst/>
          </a:prstGeom>
        </p:spPr>
        <p:txBody>
          <a:bodyPr wrap="square">
            <a:spAutoFit/>
          </a:bodyPr>
          <a:lstStyle/>
          <a:p>
            <a:r>
              <a:rPr lang="en-US" altLang="en-US" dirty="0">
                <a:effectLst>
                  <a:outerShdw blurRad="38100" dist="38100" dir="2700000" algn="tl">
                    <a:srgbClr val="000000"/>
                  </a:outerShdw>
                </a:effectLst>
                <a:latin typeface="Trebuchet MS" pitchFamily="34" charset="0"/>
              </a:rPr>
              <a:t>Sub-Surface Temperature Departures in the Equatorial Pacific</a:t>
            </a:r>
            <a:endParaRPr lang="en-US" dirty="0"/>
          </a:p>
        </p:txBody>
      </p:sp>
      <p:sp>
        <p:nvSpPr>
          <p:cNvPr id="10" name="Rectangle 9"/>
          <p:cNvSpPr>
            <a:spLocks noChangeArrowheads="1"/>
          </p:cNvSpPr>
          <p:nvPr/>
        </p:nvSpPr>
        <p:spPr bwMode="auto">
          <a:xfrm>
            <a:off x="5068391" y="3060700"/>
            <a:ext cx="3109912" cy="338137"/>
          </a:xfrm>
          <a:prstGeom prst="rect">
            <a:avLst/>
          </a:prstGeom>
          <a:noFill/>
          <a:ln>
            <a:noFill/>
          </a:ln>
        </p:spPr>
        <p:txBody>
          <a:bodyPr>
            <a:spAutoFit/>
          </a:bodyPr>
          <a:lstStyle>
            <a:defPPr>
              <a:defRPr lang="en-US"/>
            </a:defPPr>
            <a:lvl1pPr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8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8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8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800" kern="1200">
                <a:solidFill>
                  <a:schemeClr val="tx1"/>
                </a:solidFill>
                <a:latin typeface="Times New Roman" pitchFamily="18" charset="0"/>
                <a:ea typeface="MS PGothic" pitchFamily="34" charset="-128"/>
                <a:cs typeface="+mn-cs"/>
              </a:defRPr>
            </a:lvl9pPr>
          </a:lstStyle>
          <a:p>
            <a:pPr eaLnBrk="1" hangingPunct="1">
              <a:defRPr/>
            </a:pPr>
            <a:r>
              <a:rPr lang="en-US" altLang="en-US" sz="1600" b="1" dirty="0">
                <a:solidFill>
                  <a:schemeClr val="tx1">
                    <a:lumMod val="65000"/>
                    <a:lumOff val="35000"/>
                  </a:schemeClr>
                </a:solidFill>
                <a:latin typeface="Trebuchet MS" pitchFamily="34" charset="0"/>
              </a:rPr>
              <a:t>Most recent pentad analysis</a:t>
            </a:r>
          </a:p>
        </p:txBody>
      </p:sp>
      <p:cxnSp>
        <p:nvCxnSpPr>
          <p:cNvPr id="6" name="Straight Arrow Connector 5"/>
          <p:cNvCxnSpPr/>
          <p:nvPr/>
        </p:nvCxnSpPr>
        <p:spPr>
          <a:xfrm flipV="1">
            <a:off x="3861297" y="3962399"/>
            <a:ext cx="4368303" cy="1447799"/>
          </a:xfrm>
          <a:prstGeom prst="straightConnector1">
            <a:avLst/>
          </a:prstGeom>
          <a:ln w="22225">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524000" y="1371600"/>
            <a:ext cx="381000" cy="4572000"/>
          </a:xfrm>
          <a:prstGeom prst="straightConnector1">
            <a:avLst/>
          </a:prstGeom>
          <a:ln w="158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6623347" y="4572000"/>
            <a:ext cx="1" cy="990600"/>
          </a:xfrm>
          <a:prstGeom prst="straightConnector1">
            <a:avLst/>
          </a:prstGeom>
          <a:ln w="15875">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666672" y="1066800"/>
            <a:ext cx="4343400" cy="1754326"/>
          </a:xfrm>
          <a:prstGeom prst="rect">
            <a:avLst/>
          </a:prstGeom>
          <a:noFill/>
        </p:spPr>
        <p:txBody>
          <a:bodyPr wrap="square" rtlCol="0">
            <a:spAutoFit/>
          </a:bodyPr>
          <a:lstStyle/>
          <a:p>
            <a:r>
              <a:rPr lang="en-US" dirty="0" smtClean="0"/>
              <a:t>The subsurface cold anomalies in east Pacific are </a:t>
            </a:r>
            <a:r>
              <a:rPr lang="en-US" dirty="0" smtClean="0"/>
              <a:t>slowly strengthening and expanding in space and volume.</a:t>
            </a:r>
            <a:endParaRPr lang="en-US" dirty="0" smtClean="0"/>
          </a:p>
          <a:p>
            <a:endParaRPr lang="en-US" dirty="0" smtClean="0"/>
          </a:p>
          <a:p>
            <a:r>
              <a:rPr lang="en-US" dirty="0" smtClean="0"/>
              <a:t>Warm waters in the WP/CP that strengthened earlier have recently </a:t>
            </a:r>
            <a:r>
              <a:rPr lang="en-US" dirty="0" smtClean="0"/>
              <a:t>stalled.</a:t>
            </a:r>
            <a:endParaRPr lang="en-US" dirty="0"/>
          </a:p>
        </p:txBody>
      </p:sp>
      <p:cxnSp>
        <p:nvCxnSpPr>
          <p:cNvPr id="11" name="Straight Arrow Connector 10"/>
          <p:cNvCxnSpPr/>
          <p:nvPr/>
        </p:nvCxnSpPr>
        <p:spPr>
          <a:xfrm flipH="1">
            <a:off x="3200400" y="1014755"/>
            <a:ext cx="96715" cy="4624045"/>
          </a:xfrm>
          <a:prstGeom prst="straightConnector1">
            <a:avLst/>
          </a:prstGeom>
          <a:ln w="22225">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3329353" y="4572000"/>
            <a:ext cx="3414347" cy="1043989"/>
          </a:xfrm>
          <a:prstGeom prst="straightConnector1">
            <a:avLst/>
          </a:prstGeom>
          <a:ln w="22225">
            <a:solidFill>
              <a:srgbClr val="0033CC"/>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466060" y="5637325"/>
            <a:ext cx="4519628" cy="1169551"/>
          </a:xfrm>
          <a:prstGeom prst="rect">
            <a:avLst/>
          </a:prstGeom>
          <a:noFill/>
        </p:spPr>
        <p:txBody>
          <a:bodyPr wrap="square" rtlCol="0">
            <a:spAutoFit/>
          </a:bodyPr>
          <a:lstStyle/>
          <a:p>
            <a:r>
              <a:rPr lang="en-US" sz="1400" i="1" u="sng" dirty="0" smtClean="0"/>
              <a:t>Last month we said: </a:t>
            </a:r>
          </a:p>
          <a:p>
            <a:r>
              <a:rPr lang="en-US" sz="1400" dirty="0" smtClean="0"/>
              <a:t>It is not clear which way, the subsurface waters will go in the next few/many months!! That’s why the 50/50 chance</a:t>
            </a:r>
            <a:r>
              <a:rPr lang="en-US" sz="1400" dirty="0" smtClean="0"/>
              <a:t>…</a:t>
            </a:r>
          </a:p>
          <a:p>
            <a:r>
              <a:rPr lang="en-US" sz="1400" dirty="0" smtClean="0"/>
              <a:t> </a:t>
            </a:r>
            <a:endParaRPr lang="en-US" sz="1400" dirty="0" smtClean="0"/>
          </a:p>
          <a:p>
            <a:r>
              <a:rPr lang="en-US" sz="1400" dirty="0" smtClean="0"/>
              <a:t>But NOW</a:t>
            </a:r>
            <a:r>
              <a:rPr lang="en-US" sz="1400" dirty="0" smtClean="0"/>
              <a:t>, it looks like La Nina odd are higher!! </a:t>
            </a:r>
            <a:endParaRPr lang="en-US" sz="1400" dirty="0"/>
          </a:p>
        </p:txBody>
      </p:sp>
      <p:pic>
        <p:nvPicPr>
          <p:cNvPr id="17" name="Picture 16"/>
          <p:cNvPicPr>
            <a:picLocks/>
          </p:cNvPicPr>
          <p:nvPr/>
        </p:nvPicPr>
        <p:blipFill>
          <a:blip r:embed="rId2">
            <a:extLst>
              <a:ext uri="{28A0092B-C50C-407E-A947-70E740481C1C}">
                <a14:useLocalDpi xmlns:a14="http://schemas.microsoft.com/office/drawing/2010/main" val="0"/>
              </a:ext>
            </a:extLst>
          </a:blip>
          <a:srcRect l="6471" t="3000" r="1079" b="69667"/>
          <a:stretch>
            <a:fillRect/>
          </a:stretch>
        </p:blipFill>
        <p:spPr bwMode="auto">
          <a:xfrm>
            <a:off x="4349750" y="3340583"/>
            <a:ext cx="4787900" cy="229674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p:cNvPicPr>
          <p:nvPr/>
        </p:nvPicPr>
        <p:blipFill>
          <a:blip r:embed="rId3">
            <a:extLst>
              <a:ext uri="{28A0092B-C50C-407E-A947-70E740481C1C}">
                <a14:useLocalDpi xmlns:a14="http://schemas.microsoft.com/office/drawing/2010/main" val="0"/>
              </a:ext>
            </a:extLst>
          </a:blip>
          <a:srcRect l="3236" t="1666" r="2158" b="10001"/>
          <a:stretch>
            <a:fillRect/>
          </a:stretch>
        </p:blipFill>
        <p:spPr bwMode="auto">
          <a:xfrm>
            <a:off x="0" y="95768"/>
            <a:ext cx="4259002" cy="660983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79365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05000" y="4572000"/>
            <a:ext cx="1524000" cy="457200"/>
          </a:xfrm>
          <a:prstGeom prst="rect">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https://iri.columbia.edu/wp-content/uploads/2022/04/figur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502" y="3618737"/>
            <a:ext cx="4176120" cy="278408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
          <p:cNvSpPr txBox="1">
            <a:spLocks noChangeArrowheads="1"/>
          </p:cNvSpPr>
          <p:nvPr/>
        </p:nvSpPr>
        <p:spPr bwMode="auto">
          <a:xfrm>
            <a:off x="0" y="32766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smtClean="0">
                <a:latin typeface="Times New Roman" pitchFamily="18" charset="0"/>
              </a:rPr>
              <a:t>Early- April  </a:t>
            </a:r>
            <a:r>
              <a:rPr lang="en-US" altLang="en-US" sz="1800" dirty="0">
                <a:latin typeface="Times New Roman" pitchFamily="18" charset="0"/>
              </a:rPr>
              <a:t>CPC/IRI forecast</a:t>
            </a:r>
          </a:p>
        </p:txBody>
      </p:sp>
      <p:sp>
        <p:nvSpPr>
          <p:cNvPr id="20482" name="Slide Number Placeholder 1"/>
          <p:cNvSpPr>
            <a:spLocks noGrp="1"/>
          </p:cNvSpPr>
          <p:nvPr>
            <p:ph type="sldNum" sz="quarter" idx="12"/>
          </p:nvPr>
        </p:nvSpPr>
        <p:spPr>
          <a:xfrm>
            <a:off x="8763000" y="6550025"/>
            <a:ext cx="381000"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B6BD1C32-DD72-4C3C-9C99-10BF0BD26BA6}" type="slidenum">
              <a:rPr lang="en-US" altLang="en-US" sz="1400" smtClean="0"/>
              <a:pPr eaLnBrk="1" hangingPunct="1">
                <a:spcBef>
                  <a:spcPct val="0"/>
                </a:spcBef>
                <a:buFontTx/>
                <a:buNone/>
              </a:pPr>
              <a:t>23</a:t>
            </a:fld>
            <a:endParaRPr lang="en-US" altLang="en-US" sz="1400"/>
          </a:p>
        </p:txBody>
      </p:sp>
      <p:sp>
        <p:nvSpPr>
          <p:cNvPr id="20484" name="TextBox 11"/>
          <p:cNvSpPr txBox="1">
            <a:spLocks noChangeArrowheads="1"/>
          </p:cNvSpPr>
          <p:nvPr/>
        </p:nvSpPr>
        <p:spPr bwMode="auto">
          <a:xfrm>
            <a:off x="9525" y="0"/>
            <a:ext cx="44100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dirty="0">
                <a:latin typeface="Times New Roman" pitchFamily="18" charset="0"/>
              </a:rPr>
              <a:t>ENSO Forecasts</a:t>
            </a:r>
          </a:p>
        </p:txBody>
      </p:sp>
      <p:cxnSp>
        <p:nvCxnSpPr>
          <p:cNvPr id="5" name="Straight Arrow Connector 4"/>
          <p:cNvCxnSpPr/>
          <p:nvPr/>
        </p:nvCxnSpPr>
        <p:spPr>
          <a:xfrm>
            <a:off x="7124700" y="10668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1"/>
          <p:cNvSpPr txBox="1">
            <a:spLocks noChangeArrowheads="1"/>
          </p:cNvSpPr>
          <p:nvPr/>
        </p:nvSpPr>
        <p:spPr bwMode="auto">
          <a:xfrm>
            <a:off x="76200" y="3048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a:latin typeface="Times New Roman" pitchFamily="18" charset="0"/>
              </a:rPr>
              <a:t>Early- </a:t>
            </a:r>
            <a:r>
              <a:rPr lang="en-US" altLang="en-US" sz="1800" b="1" u="sng" dirty="0" smtClean="0">
                <a:latin typeface="Times New Roman" pitchFamily="18" charset="0"/>
              </a:rPr>
              <a:t>March </a:t>
            </a:r>
            <a:r>
              <a:rPr lang="en-US" altLang="en-US" sz="1800" dirty="0">
                <a:latin typeface="Times New Roman" pitchFamily="18" charset="0"/>
              </a:rPr>
              <a:t>CPC/IRI forecast</a:t>
            </a:r>
          </a:p>
        </p:txBody>
      </p:sp>
      <p:cxnSp>
        <p:nvCxnSpPr>
          <p:cNvPr id="7" name="Straight Arrow Connector 6"/>
          <p:cNvCxnSpPr/>
          <p:nvPr/>
        </p:nvCxnSpPr>
        <p:spPr>
          <a:xfrm flipV="1">
            <a:off x="1524000" y="457200"/>
            <a:ext cx="381000" cy="16764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Elbow Connector 9"/>
          <p:cNvCxnSpPr/>
          <p:nvPr/>
        </p:nvCxnSpPr>
        <p:spPr>
          <a:xfrm>
            <a:off x="4190999" y="304800"/>
            <a:ext cx="914400" cy="9144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Elbow Connector 11"/>
          <p:cNvCxnSpPr/>
          <p:nvPr/>
        </p:nvCxnSpPr>
        <p:spPr>
          <a:xfrm rot="16200000" flipH="1">
            <a:off x="6362700" y="4466940"/>
            <a:ext cx="990600" cy="304800"/>
          </a:xfrm>
          <a:prstGeom prst="bent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629400" y="3697069"/>
            <a:ext cx="1828800" cy="830997"/>
          </a:xfrm>
          <a:prstGeom prst="rect">
            <a:avLst/>
          </a:prstGeom>
          <a:noFill/>
        </p:spPr>
        <p:txBody>
          <a:bodyPr wrap="square" rtlCol="0">
            <a:spAutoFit/>
          </a:bodyPr>
          <a:lstStyle/>
          <a:p>
            <a:r>
              <a:rPr lang="en-US" sz="1200" dirty="0" smtClean="0"/>
              <a:t>Dynamical, Statistical, CPC-Consolidated </a:t>
            </a:r>
            <a:r>
              <a:rPr lang="en-US" sz="1200" dirty="0" err="1" smtClean="0"/>
              <a:t>fcsts</a:t>
            </a:r>
            <a:r>
              <a:rPr lang="en-US" sz="1200" dirty="0" smtClean="0"/>
              <a:t> are coming together!! But still at ~ -0.5C ! </a:t>
            </a:r>
            <a:endParaRPr lang="en-US" sz="1200" dirty="0"/>
          </a:p>
        </p:txBody>
      </p:sp>
      <p:pic>
        <p:nvPicPr>
          <p:cNvPr id="11266" name="Picture 2" descr="https://iri.columbia.edu/wp-content/uploads/2022/03/figure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6502" y="631855"/>
            <a:ext cx="4176120" cy="2698689"/>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s://iri.columbia.edu/wp-content/uploads/2022/02/figure4.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45316" y="137666"/>
            <a:ext cx="4192588" cy="3032555"/>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Straight Arrow Connector 17"/>
          <p:cNvCxnSpPr/>
          <p:nvPr/>
        </p:nvCxnSpPr>
        <p:spPr>
          <a:xfrm flipH="1">
            <a:off x="1600200" y="3059668"/>
            <a:ext cx="304800" cy="1512332"/>
          </a:xfrm>
          <a:prstGeom prst="straightConnector1">
            <a:avLst/>
          </a:prstGeom>
          <a:ln w="15875">
            <a:solidFill>
              <a:srgbClr val="0033CC"/>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1955302" y="2989731"/>
            <a:ext cx="364257" cy="1887069"/>
          </a:xfrm>
          <a:prstGeom prst="straightConnector1">
            <a:avLst/>
          </a:prstGeom>
          <a:ln w="15875">
            <a:solidFill>
              <a:srgbClr val="0033CC"/>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1200547" y="3015734"/>
            <a:ext cx="323453" cy="1327666"/>
          </a:xfrm>
          <a:prstGeom prst="straightConnector1">
            <a:avLst/>
          </a:prstGeom>
          <a:ln w="15875">
            <a:solidFill>
              <a:srgbClr val="0033CC"/>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65176" y="6370025"/>
            <a:ext cx="8229600" cy="523220"/>
          </a:xfrm>
          <a:prstGeom prst="rect">
            <a:avLst/>
          </a:prstGeom>
          <a:noFill/>
        </p:spPr>
        <p:txBody>
          <a:bodyPr wrap="square" rtlCol="0">
            <a:spAutoFit/>
          </a:bodyPr>
          <a:lstStyle/>
          <a:p>
            <a:r>
              <a:rPr lang="en-US" sz="1400" dirty="0" smtClean="0"/>
              <a:t>As compared to last month, the odds of La Nina (for next several months) has slightly increased !! </a:t>
            </a:r>
          </a:p>
          <a:p>
            <a:r>
              <a:rPr lang="en-US" sz="1400" dirty="0" smtClean="0"/>
              <a:t>But spread/uncertainty (also towards neutral!) is still there.</a:t>
            </a:r>
            <a:endParaRPr lang="en-US" sz="1400" dirty="0"/>
          </a:p>
        </p:txBody>
      </p:sp>
      <p:pic>
        <p:nvPicPr>
          <p:cNvPr id="20" name="Picture 19"/>
          <p:cNvPicPr>
            <a:picLocks/>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45316" y="3276600"/>
            <a:ext cx="4192588" cy="312621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p:cNvSpPr>
            <a:spLocks noGrp="1"/>
          </p:cNvSpPr>
          <p:nvPr>
            <p:ph type="sldNum" sz="quarter" idx="12"/>
          </p:nvPr>
        </p:nvSpPr>
        <p:spPr>
          <a:xfrm>
            <a:off x="8763000" y="6534150"/>
            <a:ext cx="3810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FF93CBF8-CB1C-4E44-BF2A-9C0506748D69}" type="slidenum">
              <a:rPr lang="en-US" altLang="en-US" sz="1400" smtClean="0"/>
              <a:pPr eaLnBrk="1" hangingPunct="1">
                <a:spcBef>
                  <a:spcPct val="0"/>
                </a:spcBef>
                <a:buFontTx/>
                <a:buNone/>
              </a:pPr>
              <a:t>24</a:t>
            </a:fld>
            <a:endParaRPr lang="en-US" altLang="en-US" sz="1400" dirty="0"/>
          </a:p>
        </p:txBody>
      </p:sp>
      <p:sp>
        <p:nvSpPr>
          <p:cNvPr id="5" name="Title 1"/>
          <p:cNvSpPr txBox="1">
            <a:spLocks/>
          </p:cNvSpPr>
          <p:nvPr/>
        </p:nvSpPr>
        <p:spPr>
          <a:xfrm>
            <a:off x="4270120" y="152400"/>
            <a:ext cx="4873879" cy="1524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 (Last </a:t>
            </a:r>
            <a:r>
              <a:rPr lang="en-US" altLang="en-US" sz="2400" kern="0" dirty="0" smtClean="0"/>
              <a:t>Month’s) </a:t>
            </a:r>
            <a:endParaRPr lang="en-US" altLang="en-US" sz="2400" kern="0" dirty="0"/>
          </a:p>
          <a:p>
            <a:pPr>
              <a:defRPr/>
            </a:pPr>
            <a:r>
              <a:rPr lang="en-US" altLang="en-US" sz="2400" kern="0" dirty="0"/>
              <a:t>CPC’s official </a:t>
            </a:r>
          </a:p>
          <a:p>
            <a:pPr>
              <a:defRPr/>
            </a:pPr>
            <a:r>
              <a:rPr lang="en-US" altLang="en-US" sz="2400" kern="0" dirty="0"/>
              <a:t>Temperature </a:t>
            </a:r>
            <a:r>
              <a:rPr lang="en-US" altLang="en-US" sz="2400" kern="0" dirty="0" smtClean="0"/>
              <a:t>OUTLOOK  </a:t>
            </a:r>
            <a:r>
              <a:rPr lang="en-US" altLang="en-US" sz="2400" kern="0" dirty="0"/>
              <a:t>for</a:t>
            </a:r>
            <a:br>
              <a:rPr lang="en-US" altLang="en-US" sz="2400" kern="0" dirty="0"/>
            </a:br>
            <a:r>
              <a:rPr lang="en-US" altLang="en-US" sz="2400" kern="0" dirty="0"/>
              <a:t>Monthly </a:t>
            </a:r>
            <a:r>
              <a:rPr lang="en-US" altLang="en-US" sz="2400" kern="0" dirty="0" smtClean="0"/>
              <a:t>(</a:t>
            </a:r>
            <a:r>
              <a:rPr lang="en-US" altLang="en-US" sz="2400" b="1" u="sng" kern="0" dirty="0" smtClean="0"/>
              <a:t>April</a:t>
            </a:r>
            <a:r>
              <a:rPr lang="en-US" altLang="en-US" sz="2400" kern="0" dirty="0" smtClean="0"/>
              <a:t>)/</a:t>
            </a:r>
            <a:r>
              <a:rPr lang="en-US" altLang="en-US" sz="2400" kern="0" dirty="0"/>
              <a:t>Seasonal </a:t>
            </a:r>
            <a:r>
              <a:rPr lang="en-US" altLang="en-US" sz="2400" kern="0" dirty="0" smtClean="0"/>
              <a:t>(</a:t>
            </a:r>
            <a:r>
              <a:rPr lang="en-US" altLang="en-US" sz="2400" b="1" u="sng" kern="0" dirty="0" smtClean="0"/>
              <a:t>AMJ</a:t>
            </a:r>
            <a:r>
              <a:rPr lang="en-US" altLang="en-US" sz="2400" kern="0" dirty="0" smtClean="0"/>
              <a:t>)  </a:t>
            </a:r>
            <a:endParaRPr lang="en-US" altLang="en-US" sz="2400" kern="0" dirty="0"/>
          </a:p>
        </p:txBody>
      </p:sp>
      <p:cxnSp>
        <p:nvCxnSpPr>
          <p:cNvPr id="4" name="Straight Arrow Connector 3"/>
          <p:cNvCxnSpPr/>
          <p:nvPr/>
        </p:nvCxnSpPr>
        <p:spPr>
          <a:xfrm flipH="1">
            <a:off x="3810001" y="1676400"/>
            <a:ext cx="513574"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8382000" y="1676400"/>
            <a:ext cx="0" cy="6858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189" y="3225951"/>
            <a:ext cx="3482043" cy="369332"/>
          </a:xfrm>
          <a:prstGeom prst="rect">
            <a:avLst/>
          </a:prstGeom>
          <a:noFill/>
        </p:spPr>
        <p:txBody>
          <a:bodyPr wrap="none" rtlCol="0">
            <a:spAutoFit/>
          </a:bodyPr>
          <a:lstStyle/>
          <a:p>
            <a:r>
              <a:rPr lang="en-US" dirty="0"/>
              <a:t>Observed so far this month</a:t>
            </a:r>
            <a:r>
              <a:rPr lang="en-US" dirty="0" smtClean="0"/>
              <a:t>!! </a:t>
            </a:r>
            <a:r>
              <a:rPr lang="en-US" dirty="0" smtClean="0">
                <a:sym typeface="Wingdings" panose="05000000000000000000" pitchFamily="2" charset="2"/>
              </a:rPr>
              <a:t>   </a:t>
            </a:r>
            <a:endParaRPr lang="en-US" b="1" dirty="0">
              <a:solidFill>
                <a:srgbClr val="FF0000"/>
              </a:solidFill>
            </a:endParaRPr>
          </a:p>
        </p:txBody>
      </p:sp>
      <p:sp>
        <p:nvSpPr>
          <p:cNvPr id="19" name="TextBox 9"/>
          <p:cNvSpPr txBox="1">
            <a:spLocks noChangeArrowheads="1"/>
          </p:cNvSpPr>
          <p:nvPr/>
        </p:nvSpPr>
        <p:spPr bwMode="auto">
          <a:xfrm>
            <a:off x="7848600" y="2477869"/>
            <a:ext cx="1295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 Jan 20</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7" name="AutoShape 4" descr="https://www.cpc.ncep.noaa.gov/products/predictions/long_range/lead14/off15_temp.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2"/>
          <a:stretch>
            <a:fillRect/>
          </a:stretch>
        </p:blipFill>
        <p:spPr>
          <a:xfrm>
            <a:off x="27116" y="7937"/>
            <a:ext cx="4051604" cy="3269525"/>
          </a:xfrm>
          <a:prstGeom prst="rect">
            <a:avLst/>
          </a:prstGeom>
        </p:spPr>
      </p:pic>
      <p:pic>
        <p:nvPicPr>
          <p:cNvPr id="3" name="Picture 2"/>
          <p:cNvPicPr>
            <a:picLocks noChangeAspect="1"/>
          </p:cNvPicPr>
          <p:nvPr/>
        </p:nvPicPr>
        <p:blipFill>
          <a:blip r:embed="rId3"/>
          <a:stretch>
            <a:fillRect/>
          </a:stretch>
        </p:blipFill>
        <p:spPr>
          <a:xfrm>
            <a:off x="4800601" y="3122373"/>
            <a:ext cx="4343400" cy="3474720"/>
          </a:xfrm>
          <a:prstGeom prst="rect">
            <a:avLst/>
          </a:prstGeom>
        </p:spPr>
      </p:pic>
      <p:pic>
        <p:nvPicPr>
          <p:cNvPr id="6" name="Picture 5"/>
          <p:cNvPicPr>
            <a:picLocks noChangeAspect="1"/>
          </p:cNvPicPr>
          <p:nvPr/>
        </p:nvPicPr>
        <p:blipFill>
          <a:blip r:embed="rId4"/>
          <a:stretch>
            <a:fillRect/>
          </a:stretch>
        </p:blipFill>
        <p:spPr>
          <a:xfrm>
            <a:off x="0" y="3541070"/>
            <a:ext cx="4078720" cy="3152634"/>
          </a:xfrm>
          <a:prstGeom prst="rect">
            <a:avLst/>
          </a:prstGeom>
        </p:spPr>
      </p:pic>
    </p:spTree>
    <p:extLst>
      <p:ext uri="{BB962C8B-B14F-4D97-AF65-F5344CB8AC3E}">
        <p14:creationId xmlns:p14="http://schemas.microsoft.com/office/powerpoint/2010/main" val="26238463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50B5A81-06C2-4E17-9668-C6A05AF3ECCE}" type="slidenum">
              <a:rPr lang="en-US" altLang="en-US" sz="1400" smtClean="0"/>
              <a:pPr eaLnBrk="1" hangingPunct="1">
                <a:spcBef>
                  <a:spcPct val="0"/>
                </a:spcBef>
                <a:buFontTx/>
                <a:buNone/>
              </a:pPr>
              <a:t>25</a:t>
            </a:fld>
            <a:endParaRPr lang="en-US" altLang="en-US" sz="1400" dirty="0"/>
          </a:p>
        </p:txBody>
      </p:sp>
      <p:sp>
        <p:nvSpPr>
          <p:cNvPr id="22531" name="TextBox 1"/>
          <p:cNvSpPr txBox="1">
            <a:spLocks noChangeArrowheads="1"/>
          </p:cNvSpPr>
          <p:nvPr/>
        </p:nvSpPr>
        <p:spPr bwMode="auto">
          <a:xfrm>
            <a:off x="1066800" y="61214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a:latin typeface="Times New Roman" pitchFamily="18" charset="0"/>
              </a:rPr>
              <a:t> </a:t>
            </a:r>
          </a:p>
        </p:txBody>
      </p:sp>
      <p:sp>
        <p:nvSpPr>
          <p:cNvPr id="22532" name="TextBox 1"/>
          <p:cNvSpPr txBox="1">
            <a:spLocks noChangeArrowheads="1"/>
          </p:cNvSpPr>
          <p:nvPr/>
        </p:nvSpPr>
        <p:spPr bwMode="auto">
          <a:xfrm>
            <a:off x="4191000" y="6015038"/>
            <a:ext cx="327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latin typeface="Times New Roman" pitchFamily="18" charset="0"/>
              </a:rPr>
              <a:t> </a:t>
            </a:r>
          </a:p>
        </p:txBody>
      </p:sp>
      <p:sp>
        <p:nvSpPr>
          <p:cNvPr id="22534" name="TextBox 9"/>
          <p:cNvSpPr txBox="1">
            <a:spLocks noChangeArrowheads="1"/>
          </p:cNvSpPr>
          <p:nvPr/>
        </p:nvSpPr>
        <p:spPr bwMode="auto">
          <a:xfrm>
            <a:off x="8077200" y="2173069"/>
            <a:ext cx="106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Jan 20</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16" name="Title 1"/>
          <p:cNvSpPr txBox="1">
            <a:spLocks/>
          </p:cNvSpPr>
          <p:nvPr/>
        </p:nvSpPr>
        <p:spPr>
          <a:xfrm>
            <a:off x="3657600" y="76200"/>
            <a:ext cx="5458692" cy="188414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Previous(Last month)  </a:t>
            </a:r>
          </a:p>
          <a:p>
            <a:pPr>
              <a:defRPr/>
            </a:pPr>
            <a:r>
              <a:rPr lang="en-US" altLang="en-US" sz="2400" kern="0" dirty="0"/>
              <a:t>CPC’s official </a:t>
            </a:r>
          </a:p>
          <a:p>
            <a:pPr>
              <a:defRPr/>
            </a:pPr>
            <a:r>
              <a:rPr lang="en-US" altLang="en-US" sz="2400" kern="0" dirty="0"/>
              <a:t>Precipitation </a:t>
            </a:r>
            <a:r>
              <a:rPr lang="en-US" altLang="en-US" sz="2400" kern="0" dirty="0" smtClean="0"/>
              <a:t>OUTLOOK  </a:t>
            </a:r>
            <a:r>
              <a:rPr lang="en-US" altLang="en-US" sz="2400" kern="0" dirty="0"/>
              <a:t>for</a:t>
            </a:r>
            <a:br>
              <a:rPr lang="en-US" altLang="en-US" sz="2400" kern="0" dirty="0"/>
            </a:br>
            <a:r>
              <a:rPr lang="en-US" altLang="en-US" sz="2400" kern="0" dirty="0"/>
              <a:t>Monthly </a:t>
            </a:r>
            <a:r>
              <a:rPr lang="en-US" altLang="en-US" sz="2400" kern="0" dirty="0" smtClean="0"/>
              <a:t>(</a:t>
            </a:r>
            <a:r>
              <a:rPr lang="en-US" altLang="en-US" sz="2400" b="1" u="sng" kern="0" dirty="0" smtClean="0"/>
              <a:t>April</a:t>
            </a:r>
            <a:r>
              <a:rPr lang="en-US" altLang="en-US" sz="2400" kern="0" dirty="0" smtClean="0"/>
              <a:t>)/</a:t>
            </a:r>
            <a:r>
              <a:rPr lang="en-US" altLang="en-US" sz="2400" kern="0" dirty="0"/>
              <a:t>Seasonal </a:t>
            </a:r>
            <a:r>
              <a:rPr lang="en-US" altLang="en-US" sz="2400" kern="0" dirty="0" smtClean="0"/>
              <a:t>(</a:t>
            </a:r>
            <a:r>
              <a:rPr lang="en-US" altLang="en-US" sz="2400" b="1" u="sng" kern="0" dirty="0" smtClean="0"/>
              <a:t>AMJ</a:t>
            </a:r>
            <a:r>
              <a:rPr lang="en-US" altLang="en-US" sz="2400" kern="0" dirty="0" smtClean="0"/>
              <a:t>)  </a:t>
            </a:r>
            <a:endParaRPr lang="en-US" altLang="en-US" sz="2400" kern="0" dirty="0"/>
          </a:p>
        </p:txBody>
      </p:sp>
      <p:sp>
        <p:nvSpPr>
          <p:cNvPr id="6" name="TextBox 5"/>
          <p:cNvSpPr txBox="1"/>
          <p:nvPr/>
        </p:nvSpPr>
        <p:spPr>
          <a:xfrm>
            <a:off x="447436" y="3276600"/>
            <a:ext cx="3070071" cy="369332"/>
          </a:xfrm>
          <a:prstGeom prst="rect">
            <a:avLst/>
          </a:prstGeom>
          <a:noFill/>
        </p:spPr>
        <p:txBody>
          <a:bodyPr wrap="none" rtlCol="0">
            <a:spAutoFit/>
          </a:bodyPr>
          <a:lstStyle/>
          <a:p>
            <a:r>
              <a:rPr lang="en-US" dirty="0"/>
              <a:t>Observed so far this month</a:t>
            </a:r>
            <a:r>
              <a:rPr lang="en-US" dirty="0" smtClean="0"/>
              <a:t>!!</a:t>
            </a:r>
            <a:r>
              <a:rPr lang="en-US" dirty="0" smtClean="0">
                <a:sym typeface="Wingdings" panose="05000000000000000000" pitchFamily="2" charset="2"/>
              </a:rPr>
              <a:t> </a:t>
            </a:r>
            <a:r>
              <a:rPr lang="en-US" dirty="0" smtClean="0"/>
              <a:t> </a:t>
            </a:r>
            <a:r>
              <a:rPr lang="en-US" dirty="0" smtClean="0">
                <a:sym typeface="Wingdings" panose="05000000000000000000" pitchFamily="2" charset="2"/>
              </a:rPr>
              <a:t> </a:t>
            </a:r>
            <a:endParaRPr lang="en-US" dirty="0"/>
          </a:p>
        </p:txBody>
      </p:sp>
      <p:cxnSp>
        <p:nvCxnSpPr>
          <p:cNvPr id="18" name="Straight Arrow Connector 17"/>
          <p:cNvCxnSpPr/>
          <p:nvPr/>
        </p:nvCxnSpPr>
        <p:spPr>
          <a:xfrm>
            <a:off x="8153400" y="1600200"/>
            <a:ext cx="0" cy="118150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2971245" y="2552290"/>
            <a:ext cx="476250" cy="229419"/>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Arc 1"/>
          <p:cNvSpPr/>
          <p:nvPr/>
        </p:nvSpPr>
        <p:spPr>
          <a:xfrm>
            <a:off x="3657600" y="1600200"/>
            <a:ext cx="533400" cy="36576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Arc 3"/>
          <p:cNvSpPr/>
          <p:nvPr/>
        </p:nvSpPr>
        <p:spPr>
          <a:xfrm>
            <a:off x="3619500" y="1752600"/>
            <a:ext cx="953590" cy="38862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2" name="Straight Arrow Connector 21"/>
          <p:cNvCxnSpPr/>
          <p:nvPr/>
        </p:nvCxnSpPr>
        <p:spPr>
          <a:xfrm flipH="1" flipV="1">
            <a:off x="2952750" y="5851494"/>
            <a:ext cx="571500" cy="228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1570172" y="1990310"/>
            <a:ext cx="30028" cy="349609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905338" y="2362200"/>
            <a:ext cx="2011852" cy="584775"/>
          </a:xfrm>
          <a:prstGeom prst="rect">
            <a:avLst/>
          </a:prstGeom>
          <a:noFill/>
        </p:spPr>
        <p:txBody>
          <a:bodyPr wrap="square" rtlCol="0">
            <a:spAutoFit/>
          </a:bodyPr>
          <a:lstStyle/>
          <a:p>
            <a:r>
              <a:rPr lang="en-US" sz="1600" dirty="0" smtClean="0"/>
              <a:t>Very similar looking!</a:t>
            </a:r>
          </a:p>
          <a:p>
            <a:r>
              <a:rPr lang="en-US" sz="1600" dirty="0" smtClean="0"/>
              <a:t>Based on La Nina !!!!</a:t>
            </a:r>
            <a:endParaRPr lang="en-US" sz="1600" dirty="0"/>
          </a:p>
        </p:txBody>
      </p:sp>
      <p:cxnSp>
        <p:nvCxnSpPr>
          <p:cNvPr id="25" name="Straight Arrow Connector 24"/>
          <p:cNvCxnSpPr/>
          <p:nvPr/>
        </p:nvCxnSpPr>
        <p:spPr>
          <a:xfrm flipH="1" flipV="1">
            <a:off x="3620367" y="1154650"/>
            <a:ext cx="952723" cy="13862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647140" y="3594318"/>
            <a:ext cx="1189970" cy="2677656"/>
          </a:xfrm>
          <a:prstGeom prst="rect">
            <a:avLst/>
          </a:prstGeom>
          <a:noFill/>
        </p:spPr>
        <p:txBody>
          <a:bodyPr wrap="square" rtlCol="0">
            <a:spAutoFit/>
          </a:bodyPr>
          <a:lstStyle/>
          <a:p>
            <a:r>
              <a:rPr lang="en-US" sz="1400" b="1" dirty="0" smtClean="0"/>
              <a:t>Monthly P/T forecasts verified at mid-month are </a:t>
            </a:r>
            <a:r>
              <a:rPr lang="en-US" sz="1400" b="1" u="sng" dirty="0" smtClean="0"/>
              <a:t>generally good! </a:t>
            </a:r>
            <a:r>
              <a:rPr lang="en-US" sz="1400" b="1" u="sng" dirty="0" err="1" smtClean="0"/>
              <a:t>Becoz</a:t>
            </a:r>
            <a:r>
              <a:rPr lang="en-US" sz="1400" b="1" u="sng" dirty="0" smtClean="0"/>
              <a:t> of good skill </a:t>
            </a:r>
            <a:r>
              <a:rPr lang="en-US" sz="1400" b="1" u="sng" dirty="0" err="1" smtClean="0"/>
              <a:t>upto</a:t>
            </a:r>
            <a:r>
              <a:rPr lang="en-US" sz="1400" b="1" u="sng" dirty="0" smtClean="0"/>
              <a:t> 2 wks.</a:t>
            </a:r>
          </a:p>
          <a:p>
            <a:endParaRPr lang="en-US" sz="1400" b="1" u="sng" dirty="0"/>
          </a:p>
          <a:p>
            <a:r>
              <a:rPr lang="en-US" sz="1400" b="1" u="sng" dirty="0" smtClean="0"/>
              <a:t>But so far </a:t>
            </a:r>
            <a:r>
              <a:rPr lang="en-US" sz="1400" b="1" u="sng" dirty="0" smtClean="0">
                <a:sym typeface="Wingdings" panose="05000000000000000000" pitchFamily="2" charset="2"/>
              </a:rPr>
              <a:t>, esp. along the west ! </a:t>
            </a:r>
            <a:r>
              <a:rPr lang="en-US" sz="1400" b="1" u="sng" dirty="0" smtClean="0"/>
              <a:t> </a:t>
            </a:r>
            <a:endParaRPr lang="en-US" sz="1400" b="1" u="sng" dirty="0"/>
          </a:p>
        </p:txBody>
      </p:sp>
      <p:pic>
        <p:nvPicPr>
          <p:cNvPr id="5" name="Picture 4"/>
          <p:cNvPicPr>
            <a:picLocks noChangeAspect="1"/>
          </p:cNvPicPr>
          <p:nvPr/>
        </p:nvPicPr>
        <p:blipFill>
          <a:blip r:embed="rId2"/>
          <a:stretch>
            <a:fillRect/>
          </a:stretch>
        </p:blipFill>
        <p:spPr>
          <a:xfrm>
            <a:off x="39189" y="0"/>
            <a:ext cx="3750025" cy="3063545"/>
          </a:xfrm>
          <a:prstGeom prst="rect">
            <a:avLst/>
          </a:prstGeom>
        </p:spPr>
      </p:pic>
      <p:pic>
        <p:nvPicPr>
          <p:cNvPr id="9" name="Picture 8"/>
          <p:cNvPicPr>
            <a:picLocks noChangeAspect="1"/>
          </p:cNvPicPr>
          <p:nvPr/>
        </p:nvPicPr>
        <p:blipFill>
          <a:blip r:embed="rId3"/>
          <a:stretch>
            <a:fillRect/>
          </a:stretch>
        </p:blipFill>
        <p:spPr>
          <a:xfrm>
            <a:off x="4791230" y="2994434"/>
            <a:ext cx="4329612" cy="3479768"/>
          </a:xfrm>
          <a:prstGeom prst="rect">
            <a:avLst/>
          </a:prstGeom>
        </p:spPr>
      </p:pic>
      <p:pic>
        <p:nvPicPr>
          <p:cNvPr id="12" name="Picture 11"/>
          <p:cNvPicPr>
            <a:picLocks noChangeAspect="1"/>
          </p:cNvPicPr>
          <p:nvPr/>
        </p:nvPicPr>
        <p:blipFill>
          <a:blip r:embed="rId4"/>
          <a:stretch>
            <a:fillRect/>
          </a:stretch>
        </p:blipFill>
        <p:spPr>
          <a:xfrm>
            <a:off x="0" y="3629526"/>
            <a:ext cx="3664552" cy="2385512"/>
          </a:xfrm>
          <a:prstGeom prst="rect">
            <a:avLst/>
          </a:prstGeom>
        </p:spPr>
      </p:pic>
    </p:spTree>
    <p:extLst>
      <p:ext uri="{BB962C8B-B14F-4D97-AF65-F5344CB8AC3E}">
        <p14:creationId xmlns:p14="http://schemas.microsoft.com/office/powerpoint/2010/main" val="11357557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3564146"/>
            <a:ext cx="425552" cy="3144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578" name="Slide Number Placeholder 1"/>
          <p:cNvSpPr>
            <a:spLocks noGrp="1"/>
          </p:cNvSpPr>
          <p:nvPr>
            <p:ph type="sldNum" sz="quarter" idx="12"/>
          </p:nvPr>
        </p:nvSpPr>
        <p:spPr>
          <a:xfrm>
            <a:off x="78581" y="6517213"/>
            <a:ext cx="458788" cy="382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13F39C5-1A70-4791-98B0-27DA09AE0557}" type="slidenum">
              <a:rPr lang="en-US" altLang="en-US" sz="1400" smtClean="0"/>
              <a:pPr eaLnBrk="1" hangingPunct="1">
                <a:spcBef>
                  <a:spcPct val="0"/>
                </a:spcBef>
                <a:buFontTx/>
                <a:buNone/>
              </a:pPr>
              <a:t>26</a:t>
            </a:fld>
            <a:endParaRPr lang="en-US" altLang="en-US" sz="1400" dirty="0"/>
          </a:p>
        </p:txBody>
      </p:sp>
      <p:sp>
        <p:nvSpPr>
          <p:cNvPr id="7" name="AutoShape 7" descr="https://www.wpc.ncep.noaa.gov/qpf/p168i.gif?157410126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9" descr="https://www.wpc.ncep.noaa.gov/qpf/p168i.gif?157410126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581" name="TextBox 4"/>
          <p:cNvSpPr txBox="1">
            <a:spLocks noChangeArrowheads="1"/>
          </p:cNvSpPr>
          <p:nvPr/>
        </p:nvSpPr>
        <p:spPr bwMode="auto">
          <a:xfrm>
            <a:off x="480385" y="3846700"/>
            <a:ext cx="33496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1800" b="1" dirty="0">
                <a:latin typeface="Times New Roman" pitchFamily="18" charset="0"/>
              </a:rPr>
              <a:t>GFS Model Guidance </a:t>
            </a:r>
            <a:r>
              <a:rPr lang="en-US" altLang="en-US" sz="1800" b="1" dirty="0" smtClean="0">
                <a:latin typeface="Times New Roman" pitchFamily="18" charset="0"/>
              </a:rPr>
              <a:t>for the </a:t>
            </a:r>
          </a:p>
          <a:p>
            <a:pPr algn="r" eaLnBrk="1" hangingPunct="1">
              <a:spcBef>
                <a:spcPct val="0"/>
              </a:spcBef>
              <a:buFontTx/>
              <a:buNone/>
            </a:pPr>
            <a:r>
              <a:rPr lang="en-US" altLang="en-US" sz="1800" b="1" dirty="0" smtClean="0">
                <a:latin typeface="Times New Roman" pitchFamily="18" charset="0"/>
              </a:rPr>
              <a:t>next </a:t>
            </a:r>
            <a:r>
              <a:rPr lang="en-US" altLang="en-US" sz="1800" b="1" dirty="0">
                <a:latin typeface="Times New Roman" pitchFamily="18" charset="0"/>
              </a:rPr>
              <a:t>16 days</a:t>
            </a:r>
            <a:r>
              <a:rPr lang="en-US" altLang="en-US" sz="1800" dirty="0">
                <a:latin typeface="Times New Roman" pitchFamily="18" charset="0"/>
              </a:rPr>
              <a:t>.</a:t>
            </a:r>
          </a:p>
        </p:txBody>
      </p:sp>
      <p:sp>
        <p:nvSpPr>
          <p:cNvPr id="24579" name="TextBox 2"/>
          <p:cNvSpPr txBox="1">
            <a:spLocks noChangeArrowheads="1"/>
          </p:cNvSpPr>
          <p:nvPr/>
        </p:nvSpPr>
        <p:spPr bwMode="auto">
          <a:xfrm>
            <a:off x="4708928" y="460361"/>
            <a:ext cx="329207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b="1" dirty="0" smtClean="0">
                <a:latin typeface="Times New Roman" pitchFamily="18" charset="0"/>
              </a:rPr>
              <a:t>NCEP/WPC </a:t>
            </a:r>
            <a:r>
              <a:rPr lang="en-US" altLang="en-US" sz="1600" b="1" dirty="0">
                <a:latin typeface="Times New Roman" pitchFamily="18" charset="0"/>
              </a:rPr>
              <a:t>Next 7 days </a:t>
            </a:r>
            <a:r>
              <a:rPr lang="en-US" altLang="en-US" sz="1600" b="1" dirty="0" smtClean="0">
                <a:latin typeface="Times New Roman" pitchFamily="18" charset="0"/>
              </a:rPr>
              <a:t>QPF (Quantitative Precipitation  Forecast)</a:t>
            </a:r>
            <a:endParaRPr lang="en-US" altLang="en-US" sz="1600" b="1" dirty="0">
              <a:latin typeface="Times New Roman" pitchFamily="18" charset="0"/>
            </a:endParaRPr>
          </a:p>
        </p:txBody>
      </p:sp>
      <p:cxnSp>
        <p:nvCxnSpPr>
          <p:cNvPr id="16" name="Straight Arrow Connector 15"/>
          <p:cNvCxnSpPr/>
          <p:nvPr/>
        </p:nvCxnSpPr>
        <p:spPr>
          <a:xfrm flipV="1">
            <a:off x="2667000" y="2362200"/>
            <a:ext cx="766596" cy="55026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457200" y="1751448"/>
            <a:ext cx="381000" cy="53455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1411286" y="213803"/>
            <a:ext cx="341314" cy="39579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5257800" y="5554662"/>
            <a:ext cx="381000" cy="3127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400800" y="4267200"/>
            <a:ext cx="94913" cy="28109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8001000" y="5929579"/>
            <a:ext cx="76200" cy="3127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8382000" y="4361765"/>
            <a:ext cx="401947" cy="14345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8194" name="Picture 2" descr="https://www.wpc.ncep.noaa.gov/qpf/p168i.gif?16503009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3" y="17990"/>
            <a:ext cx="4755522" cy="333481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4407929" y="2560304"/>
            <a:ext cx="4739119" cy="4201870"/>
          </a:xfrm>
          <a:prstGeom prst="rect">
            <a:avLst/>
          </a:prstGeom>
        </p:spPr>
      </p:pic>
      <p:sp>
        <p:nvSpPr>
          <p:cNvPr id="4" name="TextBox 3"/>
          <p:cNvSpPr txBox="1"/>
          <p:nvPr/>
        </p:nvSpPr>
        <p:spPr>
          <a:xfrm>
            <a:off x="78581" y="4576763"/>
            <a:ext cx="3711442" cy="1600438"/>
          </a:xfrm>
          <a:prstGeom prst="rect">
            <a:avLst/>
          </a:prstGeom>
          <a:noFill/>
        </p:spPr>
        <p:txBody>
          <a:bodyPr wrap="square" rtlCol="0">
            <a:spAutoFit/>
          </a:bodyPr>
          <a:lstStyle/>
          <a:p>
            <a:r>
              <a:rPr lang="en-US" sz="1400" dirty="0" smtClean="0"/>
              <a:t>A good amount of rain is forecast/expected along the Pacific Northwest in WA/OR/northern CA,  as well as over ND, MN, and over MO and adjacent regions. </a:t>
            </a:r>
          </a:p>
          <a:p>
            <a:endParaRPr lang="en-US" sz="1400" dirty="0"/>
          </a:p>
          <a:p>
            <a:r>
              <a:rPr lang="en-US" sz="1400" dirty="0" smtClean="0"/>
              <a:t>Mid Atlantic states will get relief from the dry conditions.</a:t>
            </a:r>
            <a:endParaRPr lang="en-US" sz="14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36576"/>
            <a:ext cx="8731682" cy="6821424"/>
          </a:xfrm>
          <a:prstGeom prst="rect">
            <a:avLst/>
          </a:prstGeom>
        </p:spPr>
      </p:pic>
      <p:sp>
        <p:nvSpPr>
          <p:cNvPr id="2" name="Slide Number Placeholder 1"/>
          <p:cNvSpPr>
            <a:spLocks noGrp="1"/>
          </p:cNvSpPr>
          <p:nvPr>
            <p:ph type="sldNum" sz="quarter" idx="12"/>
          </p:nvPr>
        </p:nvSpPr>
        <p:spPr>
          <a:xfrm>
            <a:off x="8693951" y="6396037"/>
            <a:ext cx="430814" cy="314325"/>
          </a:xfrm>
        </p:spPr>
        <p:txBody>
          <a:bodyPr/>
          <a:lstStyle/>
          <a:p>
            <a:pPr>
              <a:defRPr/>
            </a:pPr>
            <a:fld id="{AE0D35B7-164B-4BDA-8435-F6440E98459E}" type="slidenum">
              <a:rPr lang="en-US" altLang="en-US" smtClean="0"/>
              <a:pPr>
                <a:defRPr/>
              </a:pPr>
              <a:t>27</a:t>
            </a:fld>
            <a:endParaRPr lang="en-US" altLang="en-US" dirty="0"/>
          </a:p>
        </p:txBody>
      </p:sp>
      <p:sp>
        <p:nvSpPr>
          <p:cNvPr id="3" name="Rectangle 2"/>
          <p:cNvSpPr/>
          <p:nvPr/>
        </p:nvSpPr>
        <p:spPr>
          <a:xfrm>
            <a:off x="228600" y="3197423"/>
            <a:ext cx="8534400" cy="369332"/>
          </a:xfrm>
          <a:prstGeom prst="rect">
            <a:avLst/>
          </a:prstGeom>
        </p:spPr>
        <p:txBody>
          <a:bodyPr wrap="square">
            <a:spAutoFit/>
          </a:bodyPr>
          <a:lstStyle/>
          <a:p>
            <a:r>
              <a:rPr lang="en-US" u="sng" dirty="0" smtClean="0">
                <a:solidFill>
                  <a:srgbClr val="FF0000"/>
                </a:solidFill>
              </a:rPr>
              <a:t>From European Center (</a:t>
            </a:r>
            <a:r>
              <a:rPr lang="en-US" u="sng" dirty="0">
                <a:solidFill>
                  <a:srgbClr val="FF0000"/>
                </a:solidFill>
              </a:rPr>
              <a:t>EC) </a:t>
            </a:r>
            <a:r>
              <a:rPr lang="en-US" u="sng" dirty="0" smtClean="0">
                <a:solidFill>
                  <a:srgbClr val="FF0000"/>
                </a:solidFill>
              </a:rPr>
              <a:t>Precip forecast </a:t>
            </a:r>
            <a:r>
              <a:rPr lang="en-US" u="sng" dirty="0">
                <a:solidFill>
                  <a:srgbClr val="FF0000"/>
                </a:solidFill>
              </a:rPr>
              <a:t>(</a:t>
            </a:r>
            <a:r>
              <a:rPr lang="en-US" b="1" u="sng" dirty="0" smtClean="0">
                <a:solidFill>
                  <a:srgbClr val="FF0000"/>
                </a:solidFill>
              </a:rPr>
              <a:t>made yesterday, </a:t>
            </a:r>
            <a:r>
              <a:rPr lang="en-US" b="1" u="sng" dirty="0" smtClean="0">
                <a:solidFill>
                  <a:srgbClr val="FF0000"/>
                </a:solidFill>
              </a:rPr>
              <a:t>18 Apr</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Tree>
    <p:extLst>
      <p:ext uri="{BB962C8B-B14F-4D97-AF65-F5344CB8AC3E}">
        <p14:creationId xmlns:p14="http://schemas.microsoft.com/office/powerpoint/2010/main" val="1063544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93951" y="6396037"/>
            <a:ext cx="430814" cy="314325"/>
          </a:xfrm>
        </p:spPr>
        <p:txBody>
          <a:bodyPr/>
          <a:lstStyle/>
          <a:p>
            <a:pPr>
              <a:defRPr/>
            </a:pPr>
            <a:fld id="{AE0D35B7-164B-4BDA-8435-F6440E98459E}" type="slidenum">
              <a:rPr lang="en-US" altLang="en-US" smtClean="0"/>
              <a:pPr>
                <a:defRPr/>
              </a:pPr>
              <a:t>28</a:t>
            </a:fld>
            <a:endParaRPr lang="en-US" altLang="en-US" dirty="0"/>
          </a:p>
        </p:txBody>
      </p:sp>
      <p:sp>
        <p:nvSpPr>
          <p:cNvPr id="15" name="Rectangle 14"/>
          <p:cNvSpPr/>
          <p:nvPr/>
        </p:nvSpPr>
        <p:spPr>
          <a:xfrm>
            <a:off x="152400" y="3124200"/>
            <a:ext cx="8610600" cy="369332"/>
          </a:xfrm>
          <a:prstGeom prst="rect">
            <a:avLst/>
          </a:prstGeom>
        </p:spPr>
        <p:txBody>
          <a:bodyPr wrap="square">
            <a:spAutoFit/>
          </a:bodyPr>
          <a:lstStyle/>
          <a:p>
            <a:r>
              <a:rPr lang="en-US" u="sng" dirty="0" smtClean="0">
                <a:solidFill>
                  <a:srgbClr val="FF0000"/>
                </a:solidFill>
              </a:rPr>
              <a:t>From European Center (</a:t>
            </a:r>
            <a:r>
              <a:rPr lang="en-US" u="sng" dirty="0">
                <a:solidFill>
                  <a:srgbClr val="FF0000"/>
                </a:solidFill>
              </a:rPr>
              <a:t>EC) </a:t>
            </a:r>
            <a:r>
              <a:rPr lang="en-US" u="sng" dirty="0" smtClean="0">
                <a:solidFill>
                  <a:srgbClr val="FF0000"/>
                </a:solidFill>
              </a:rPr>
              <a:t>Precip forecast </a:t>
            </a:r>
            <a:r>
              <a:rPr lang="en-US" u="sng" dirty="0">
                <a:solidFill>
                  <a:srgbClr val="FF0000"/>
                </a:solidFill>
              </a:rPr>
              <a:t>(</a:t>
            </a:r>
            <a:r>
              <a:rPr lang="en-US" b="1" u="sng" dirty="0" smtClean="0">
                <a:solidFill>
                  <a:srgbClr val="FF0000"/>
                </a:solidFill>
              </a:rPr>
              <a:t>made yesterday, </a:t>
            </a:r>
            <a:r>
              <a:rPr lang="en-US" b="1" u="sng" dirty="0" smtClean="0">
                <a:solidFill>
                  <a:srgbClr val="FF0000"/>
                </a:solidFill>
              </a:rPr>
              <a:t>18 Apr</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cxnSp>
        <p:nvCxnSpPr>
          <p:cNvPr id="6" name="Straight Arrow Connector 5"/>
          <p:cNvCxnSpPr/>
          <p:nvPr/>
        </p:nvCxnSpPr>
        <p:spPr>
          <a:xfrm flipV="1">
            <a:off x="1905000" y="6248400"/>
            <a:ext cx="0" cy="304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1371600" y="6243637"/>
            <a:ext cx="0" cy="304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181100" y="6329659"/>
            <a:ext cx="381000" cy="307777"/>
          </a:xfrm>
          <a:prstGeom prst="rect">
            <a:avLst/>
          </a:prstGeom>
          <a:noFill/>
        </p:spPr>
        <p:txBody>
          <a:bodyPr wrap="square" rtlCol="0">
            <a:spAutoFit/>
          </a:bodyPr>
          <a:lstStyle/>
          <a:p>
            <a:r>
              <a:rPr lang="en-US" sz="1400" dirty="0" smtClean="0"/>
              <a:t>20</a:t>
            </a:r>
            <a:endParaRPr lang="en-US" sz="1400" dirty="0"/>
          </a:p>
        </p:txBody>
      </p:sp>
      <p:sp>
        <p:nvSpPr>
          <p:cNvPr id="10" name="Rectangle 9"/>
          <p:cNvSpPr/>
          <p:nvPr/>
        </p:nvSpPr>
        <p:spPr>
          <a:xfrm>
            <a:off x="1731523" y="6363771"/>
            <a:ext cx="364202" cy="307777"/>
          </a:xfrm>
          <a:prstGeom prst="rect">
            <a:avLst/>
          </a:prstGeom>
        </p:spPr>
        <p:txBody>
          <a:bodyPr wrap="none">
            <a:spAutoFit/>
          </a:bodyPr>
          <a:lstStyle/>
          <a:p>
            <a:r>
              <a:rPr lang="en-US" sz="1400" dirty="0" smtClean="0"/>
              <a:t>40</a:t>
            </a:r>
            <a:endParaRPr lang="en-US" sz="1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 y="0"/>
            <a:ext cx="8817864" cy="6858000"/>
          </a:xfrm>
          <a:prstGeom prst="rect">
            <a:avLst/>
          </a:prstGeom>
        </p:spPr>
      </p:pic>
    </p:spTree>
    <p:extLst>
      <p:ext uri="{BB962C8B-B14F-4D97-AF65-F5344CB8AC3E}">
        <p14:creationId xmlns:p14="http://schemas.microsoft.com/office/powerpoint/2010/main" val="2004194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 y="24384"/>
            <a:ext cx="8832697" cy="6823259"/>
          </a:xfrm>
          <a:prstGeom prst="rect">
            <a:avLst/>
          </a:prstGeom>
        </p:spPr>
      </p:pic>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29</a:t>
            </a:fld>
            <a:endParaRPr lang="en-US" altLang="en-US" dirty="0"/>
          </a:p>
        </p:txBody>
      </p:sp>
      <p:sp>
        <p:nvSpPr>
          <p:cNvPr id="7" name="Rectangle 6"/>
          <p:cNvSpPr/>
          <p:nvPr/>
        </p:nvSpPr>
        <p:spPr>
          <a:xfrm>
            <a:off x="4572000" y="32766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33400" y="5334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H="1" flipV="1">
            <a:off x="685800" y="685800"/>
            <a:ext cx="1143000" cy="38862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1828800" y="3390900"/>
            <a:ext cx="2603331" cy="11811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266700" y="6488668"/>
            <a:ext cx="8610600" cy="369332"/>
          </a:xfrm>
          <a:prstGeom prst="rect">
            <a:avLst/>
          </a:prstGeom>
        </p:spPr>
        <p:txBody>
          <a:bodyPr wrap="square">
            <a:spAutoFit/>
          </a:bodyPr>
          <a:lstStyle/>
          <a:p>
            <a:r>
              <a:rPr lang="en-US" u="sng" dirty="0" smtClean="0">
                <a:solidFill>
                  <a:srgbClr val="FF0000"/>
                </a:solidFill>
              </a:rPr>
              <a:t>From European Center (</a:t>
            </a:r>
            <a:r>
              <a:rPr lang="en-US" u="sng" dirty="0">
                <a:solidFill>
                  <a:srgbClr val="FF0000"/>
                </a:solidFill>
              </a:rPr>
              <a:t>EC) </a:t>
            </a:r>
            <a:r>
              <a:rPr lang="en-US" u="sng" dirty="0" smtClean="0">
                <a:solidFill>
                  <a:srgbClr val="FF0000"/>
                </a:solidFill>
              </a:rPr>
              <a:t>Precip forecast </a:t>
            </a:r>
            <a:r>
              <a:rPr lang="en-US" u="sng" dirty="0">
                <a:solidFill>
                  <a:srgbClr val="FF0000"/>
                </a:solidFill>
              </a:rPr>
              <a:t>(</a:t>
            </a:r>
            <a:r>
              <a:rPr lang="en-US" b="1" u="sng" dirty="0" smtClean="0">
                <a:solidFill>
                  <a:srgbClr val="FF0000"/>
                </a:solidFill>
              </a:rPr>
              <a:t>made yesterday, </a:t>
            </a:r>
            <a:r>
              <a:rPr lang="en-US" b="1" u="sng" dirty="0" smtClean="0">
                <a:solidFill>
                  <a:srgbClr val="FF0000"/>
                </a:solidFill>
              </a:rPr>
              <a:t>18 Apr</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Tree>
    <p:extLst>
      <p:ext uri="{BB962C8B-B14F-4D97-AF65-F5344CB8AC3E}">
        <p14:creationId xmlns:p14="http://schemas.microsoft.com/office/powerpoint/2010/main" val="37292934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228600" y="0"/>
            <a:ext cx="8763000" cy="533400"/>
          </a:xfrm>
        </p:spPr>
        <p:txBody>
          <a:bodyPr/>
          <a:lstStyle/>
          <a:p>
            <a:r>
              <a:rPr lang="en-US" altLang="en-US" sz="3200" dirty="0"/>
              <a:t>(</a:t>
            </a:r>
            <a:r>
              <a:rPr lang="en-US" altLang="en-US" sz="3200" dirty="0" smtClean="0"/>
              <a:t>Previous) </a:t>
            </a:r>
            <a:r>
              <a:rPr lang="en-US" altLang="en-US" sz="3200" dirty="0"/>
              <a:t>Seasonal/Monthly Drought outlooks</a:t>
            </a:r>
          </a:p>
        </p:txBody>
      </p:sp>
      <p:sp>
        <p:nvSpPr>
          <p:cNvPr id="4099" name="Slide Number Placeholder 3"/>
          <p:cNvSpPr>
            <a:spLocks noGrp="1"/>
          </p:cNvSpPr>
          <p:nvPr>
            <p:ph type="sldNum" sz="quarter" idx="12"/>
          </p:nvPr>
        </p:nvSpPr>
        <p:spPr>
          <a:xfrm>
            <a:off x="8821738" y="6534150"/>
            <a:ext cx="3222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A769D63-4577-4144-9136-6021AF00BF6F}" type="slidenum">
              <a:rPr lang="en-US" altLang="en-US" sz="1400" smtClean="0"/>
              <a:pPr eaLnBrk="1" hangingPunct="1">
                <a:spcBef>
                  <a:spcPct val="0"/>
                </a:spcBef>
                <a:buFontTx/>
                <a:buNone/>
              </a:pPr>
              <a:t>3</a:t>
            </a:fld>
            <a:endParaRPr lang="en-US" altLang="en-US" sz="1400" dirty="0"/>
          </a:p>
        </p:txBody>
      </p:sp>
      <p:sp>
        <p:nvSpPr>
          <p:cNvPr id="4100" name="TextBox 2"/>
          <p:cNvSpPr txBox="1">
            <a:spLocks noChangeArrowheads="1"/>
          </p:cNvSpPr>
          <p:nvPr/>
        </p:nvSpPr>
        <p:spPr bwMode="auto">
          <a:xfrm>
            <a:off x="4347287" y="1768505"/>
            <a:ext cx="31203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smtClean="0">
                <a:latin typeface="Times New Roman" pitchFamily="18" charset="0"/>
              </a:rPr>
              <a:t>Updated Seasonal </a:t>
            </a:r>
            <a:r>
              <a:rPr lang="en-US" altLang="en-US" sz="1600" dirty="0">
                <a:latin typeface="Times New Roman" pitchFamily="18" charset="0"/>
              </a:rPr>
              <a:t>Outlook </a:t>
            </a:r>
            <a:endParaRPr lang="en-US" altLang="en-US" sz="1600" dirty="0" smtClean="0">
              <a:latin typeface="Times New Roman" pitchFamily="18" charset="0"/>
            </a:endParaRPr>
          </a:p>
          <a:p>
            <a:pPr eaLnBrk="1" hangingPunct="1">
              <a:spcBef>
                <a:spcPct val="0"/>
              </a:spcBef>
              <a:buFontTx/>
              <a:buNone/>
            </a:pPr>
            <a:r>
              <a:rPr lang="en-US" altLang="en-US" sz="1600" dirty="0" smtClean="0">
                <a:latin typeface="Times New Roman" pitchFamily="18" charset="0"/>
              </a:rPr>
              <a:t>(1 Apr. – 30 Jun 30,  2022) </a:t>
            </a:r>
            <a:endParaRPr lang="en-US" altLang="en-US" sz="1600" dirty="0">
              <a:latin typeface="Times New Roman" pitchFamily="18" charset="0"/>
            </a:endParaRPr>
          </a:p>
          <a:p>
            <a:pPr eaLnBrk="1" hangingPunct="1">
              <a:spcBef>
                <a:spcPct val="0"/>
              </a:spcBef>
              <a:buFontTx/>
              <a:buNone/>
            </a:pPr>
            <a:r>
              <a:rPr lang="en-US" altLang="en-US" sz="1600" dirty="0">
                <a:latin typeface="Times New Roman" pitchFamily="18" charset="0"/>
              </a:rPr>
              <a:t>issued  3</a:t>
            </a:r>
            <a:r>
              <a:rPr lang="en-US" altLang="en-US" sz="1600" dirty="0" smtClean="0">
                <a:latin typeface="Times New Roman" pitchFamily="18" charset="0"/>
              </a:rPr>
              <a:t>/31/22</a:t>
            </a:r>
            <a:endParaRPr lang="en-US" altLang="en-US" sz="1600" dirty="0">
              <a:latin typeface="Times New Roman" pitchFamily="18" charset="0"/>
            </a:endParaRPr>
          </a:p>
        </p:txBody>
      </p:sp>
      <p:sp>
        <p:nvSpPr>
          <p:cNvPr id="4101" name="TextBox 9"/>
          <p:cNvSpPr txBox="1">
            <a:spLocks noChangeArrowheads="1"/>
          </p:cNvSpPr>
          <p:nvPr/>
        </p:nvSpPr>
        <p:spPr bwMode="auto">
          <a:xfrm>
            <a:off x="5996553" y="2844225"/>
            <a:ext cx="31146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a:latin typeface="Times New Roman" pitchFamily="18" charset="0"/>
              </a:rPr>
              <a:t>Monthly </a:t>
            </a:r>
            <a:r>
              <a:rPr lang="en-US" altLang="en-US" sz="1600" dirty="0" smtClean="0">
                <a:latin typeface="Times New Roman" pitchFamily="18" charset="0"/>
              </a:rPr>
              <a:t>outlook (for April 2022) </a:t>
            </a:r>
            <a:endParaRPr lang="en-US" altLang="en-US" sz="1600" dirty="0">
              <a:latin typeface="Times New Roman" pitchFamily="18" charset="0"/>
            </a:endParaRPr>
          </a:p>
          <a:p>
            <a:pPr eaLnBrk="1" hangingPunct="1">
              <a:spcBef>
                <a:spcPct val="0"/>
              </a:spcBef>
              <a:buFontTx/>
              <a:buNone/>
            </a:pPr>
            <a:r>
              <a:rPr lang="en-US" altLang="en-US" sz="1600" dirty="0">
                <a:latin typeface="Times New Roman" pitchFamily="18" charset="0"/>
              </a:rPr>
              <a:t>issued 3</a:t>
            </a:r>
            <a:r>
              <a:rPr lang="en-US" altLang="en-US" sz="1600" dirty="0" smtClean="0">
                <a:latin typeface="Times New Roman" pitchFamily="18" charset="0"/>
              </a:rPr>
              <a:t>/31/22</a:t>
            </a:r>
            <a:endParaRPr lang="en-US" altLang="en-US" sz="1600" dirty="0">
              <a:latin typeface="Times New Roman" pitchFamily="18" charset="0"/>
            </a:endParaRPr>
          </a:p>
        </p:txBody>
      </p:sp>
      <p:sp>
        <p:nvSpPr>
          <p:cNvPr id="8" name="TextBox 7"/>
          <p:cNvSpPr txBox="1"/>
          <p:nvPr/>
        </p:nvSpPr>
        <p:spPr>
          <a:xfrm>
            <a:off x="4411603" y="606204"/>
            <a:ext cx="4723688" cy="1015663"/>
          </a:xfrm>
          <a:prstGeom prst="rect">
            <a:avLst/>
          </a:prstGeom>
          <a:noFill/>
        </p:spPr>
        <p:txBody>
          <a:bodyPr wrap="square" rtlCol="0">
            <a:spAutoFit/>
          </a:bodyPr>
          <a:lstStyle/>
          <a:p>
            <a:pPr algn="ctr"/>
            <a:r>
              <a:rPr lang="en-US" sz="1500" u="sng" dirty="0" smtClean="0">
                <a:solidFill>
                  <a:srgbClr val="FF0000"/>
                </a:solidFill>
              </a:rPr>
              <a:t>New </a:t>
            </a:r>
            <a:r>
              <a:rPr lang="en-US" sz="1500" b="1" u="sng" dirty="0" smtClean="0">
                <a:solidFill>
                  <a:srgbClr val="FF0000"/>
                </a:solidFill>
              </a:rPr>
              <a:t>Seasonal+</a:t>
            </a:r>
            <a:r>
              <a:rPr lang="en-US" sz="1500" u="sng" dirty="0" smtClean="0">
                <a:solidFill>
                  <a:srgbClr val="FF0000"/>
                </a:solidFill>
              </a:rPr>
              <a:t> </a:t>
            </a:r>
            <a:r>
              <a:rPr lang="en-US" sz="1500" u="sng" dirty="0">
                <a:solidFill>
                  <a:srgbClr val="FF0000"/>
                </a:solidFill>
              </a:rPr>
              <a:t>Drought Outlook to be released in 2 days</a:t>
            </a:r>
            <a:r>
              <a:rPr lang="en-US" sz="1500" u="sng" dirty="0" smtClean="0">
                <a:solidFill>
                  <a:srgbClr val="FF0000"/>
                </a:solidFill>
              </a:rPr>
              <a:t>!</a:t>
            </a:r>
          </a:p>
          <a:p>
            <a:pPr algn="ctr"/>
            <a:endParaRPr lang="en-US" sz="1500" u="sng" dirty="0" smtClean="0">
              <a:solidFill>
                <a:srgbClr val="FF0000"/>
              </a:solidFill>
            </a:endParaRPr>
          </a:p>
          <a:p>
            <a:pPr algn="ctr"/>
            <a:r>
              <a:rPr lang="en-US" sz="1500" u="sng" dirty="0" smtClean="0">
                <a:solidFill>
                  <a:srgbClr val="FF0000"/>
                </a:solidFill>
              </a:rPr>
              <a:t>New </a:t>
            </a:r>
            <a:r>
              <a:rPr lang="en-US" sz="1500" b="1" u="sng" dirty="0" smtClean="0">
                <a:solidFill>
                  <a:srgbClr val="FF0000"/>
                </a:solidFill>
              </a:rPr>
              <a:t>Monthly</a:t>
            </a:r>
            <a:r>
              <a:rPr lang="en-US" sz="1500" u="sng" dirty="0" smtClean="0">
                <a:solidFill>
                  <a:srgbClr val="FF0000"/>
                </a:solidFill>
              </a:rPr>
              <a:t> Drought Outlook to be released end of this month) </a:t>
            </a:r>
            <a:endParaRPr lang="en-US" sz="1500" u="sng" dirty="0">
              <a:solidFill>
                <a:srgbClr val="FF0000"/>
              </a:solidFill>
            </a:endParaRPr>
          </a:p>
        </p:txBody>
      </p:sp>
      <p:sp>
        <p:nvSpPr>
          <p:cNvPr id="3" name="AutoShape 2" descr="United States Seasonal Drought Outl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7" name="Straight Arrow Connector 6"/>
          <p:cNvCxnSpPr/>
          <p:nvPr/>
        </p:nvCxnSpPr>
        <p:spPr>
          <a:xfrm>
            <a:off x="4259540" y="4979757"/>
            <a:ext cx="2293660" cy="27804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AutoShape 2" descr="United States Monthly Drought Outloo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extBox 3"/>
          <p:cNvSpPr txBox="1"/>
          <p:nvPr/>
        </p:nvSpPr>
        <p:spPr>
          <a:xfrm>
            <a:off x="1" y="4368772"/>
            <a:ext cx="4724400" cy="1323439"/>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It is the classic great West versus East drought paradigm !!</a:t>
            </a:r>
          </a:p>
          <a:p>
            <a:pPr marL="285750" indent="-285750">
              <a:buFont typeface="Arial" panose="020B0604020202020204" pitchFamily="34" charset="0"/>
              <a:buChar char="•"/>
            </a:pPr>
            <a:r>
              <a:rPr lang="en-US" sz="1600" dirty="0" smtClean="0"/>
              <a:t>US East droughts are different than West droughts!!</a:t>
            </a:r>
          </a:p>
          <a:p>
            <a:pPr marL="285750" indent="-285750">
              <a:buFont typeface="Arial" panose="020B0604020202020204" pitchFamily="34" charset="0"/>
              <a:buChar char="•"/>
            </a:pPr>
            <a:r>
              <a:rPr lang="en-US" sz="1600" dirty="0" smtClean="0"/>
              <a:t>This is mainly related to the rainfall climatology! – Of course ENSO impact matters! </a:t>
            </a:r>
          </a:p>
        </p:txBody>
      </p:sp>
      <p:pic>
        <p:nvPicPr>
          <p:cNvPr id="1026" name="Picture 2" descr="United States Monthly Drought Outl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3413689"/>
            <a:ext cx="4038244" cy="31204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ited States Seasonal Drought Outl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41338"/>
            <a:ext cx="4390971" cy="3393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15937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862566" cy="6846332"/>
          </a:xfrm>
          <a:prstGeom prst="rect">
            <a:avLst/>
          </a:prstGeom>
        </p:spPr>
      </p:pic>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30</a:t>
            </a:fld>
            <a:endParaRPr lang="en-US" altLang="en-US" dirty="0"/>
          </a:p>
        </p:txBody>
      </p:sp>
      <p:sp>
        <p:nvSpPr>
          <p:cNvPr id="6" name="Rectangle 5"/>
          <p:cNvSpPr/>
          <p:nvPr/>
        </p:nvSpPr>
        <p:spPr>
          <a:xfrm>
            <a:off x="4800600" y="35814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006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7200" y="35814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57200" y="3810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V="1">
            <a:off x="2819400" y="5105400"/>
            <a:ext cx="3200400" cy="12192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52400" y="6477000"/>
            <a:ext cx="8610600" cy="369332"/>
          </a:xfrm>
          <a:prstGeom prst="rect">
            <a:avLst/>
          </a:prstGeom>
        </p:spPr>
        <p:txBody>
          <a:bodyPr wrap="square">
            <a:spAutoFit/>
          </a:bodyPr>
          <a:lstStyle/>
          <a:p>
            <a:r>
              <a:rPr lang="en-US" u="sng" dirty="0" smtClean="0">
                <a:solidFill>
                  <a:srgbClr val="FF0000"/>
                </a:solidFill>
              </a:rPr>
              <a:t>From European Center (</a:t>
            </a:r>
            <a:r>
              <a:rPr lang="en-US" u="sng" dirty="0">
                <a:solidFill>
                  <a:srgbClr val="FF0000"/>
                </a:solidFill>
              </a:rPr>
              <a:t>EC) </a:t>
            </a:r>
            <a:r>
              <a:rPr lang="en-US" u="sng" dirty="0" smtClean="0">
                <a:solidFill>
                  <a:srgbClr val="FF0000"/>
                </a:solidFill>
              </a:rPr>
              <a:t>Precip forecast </a:t>
            </a:r>
            <a:r>
              <a:rPr lang="en-US" u="sng" dirty="0">
                <a:solidFill>
                  <a:srgbClr val="FF0000"/>
                </a:solidFill>
              </a:rPr>
              <a:t>(</a:t>
            </a:r>
            <a:r>
              <a:rPr lang="en-US" b="1" u="sng" dirty="0" smtClean="0">
                <a:solidFill>
                  <a:srgbClr val="FF0000"/>
                </a:solidFill>
              </a:rPr>
              <a:t>made yesterday, </a:t>
            </a:r>
            <a:r>
              <a:rPr lang="en-US" b="1" u="sng" dirty="0" smtClean="0">
                <a:solidFill>
                  <a:srgbClr val="FF0000"/>
                </a:solidFill>
              </a:rPr>
              <a:t>18 Apr</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Tree>
    <p:extLst>
      <p:ext uri="{BB962C8B-B14F-4D97-AF65-F5344CB8AC3E}">
        <p14:creationId xmlns:p14="http://schemas.microsoft.com/office/powerpoint/2010/main" val="28905104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6658"/>
            <a:ext cx="8382000" cy="646331"/>
          </a:xfrm>
          <a:prstGeom prst="rect">
            <a:avLst/>
          </a:prstGeom>
          <a:noFill/>
        </p:spPr>
        <p:txBody>
          <a:bodyPr wrap="square" rtlCol="0">
            <a:spAutoFit/>
          </a:bodyPr>
          <a:lstStyle/>
          <a:p>
            <a:r>
              <a:rPr lang="en-US" dirty="0" smtClean="0"/>
              <a:t>Week-4 Soil Moisture Percentile (SMP) </a:t>
            </a:r>
            <a:r>
              <a:rPr lang="en-US" dirty="0" err="1" smtClean="0"/>
              <a:t>Fcst</a:t>
            </a:r>
            <a:r>
              <a:rPr lang="en-US" dirty="0" smtClean="0"/>
              <a:t> based on VIC model forced with ECMWF-extended precipitation forecast! </a:t>
            </a:r>
            <a:endParaRPr lang="en-US" dirty="0"/>
          </a:p>
        </p:txBody>
      </p:sp>
      <p:sp>
        <p:nvSpPr>
          <p:cNvPr id="6" name="Rectangle 5"/>
          <p:cNvSpPr/>
          <p:nvPr/>
        </p:nvSpPr>
        <p:spPr>
          <a:xfrm>
            <a:off x="114300" y="6237295"/>
            <a:ext cx="8915400" cy="523220"/>
          </a:xfrm>
          <a:prstGeom prst="rect">
            <a:avLst/>
          </a:prstGeom>
        </p:spPr>
        <p:txBody>
          <a:bodyPr wrap="square">
            <a:spAutoFit/>
          </a:bodyPr>
          <a:lstStyle/>
          <a:p>
            <a:r>
              <a:rPr lang="en-US" sz="1400" dirty="0" smtClean="0"/>
              <a:t>(From Drs. Li Xu and Yun Fan)  More detail at From: https</a:t>
            </a:r>
            <a:r>
              <a:rPr lang="en-US" sz="1400" dirty="0"/>
              <a:t>://www.cpc.ncep.noaa.gov/products/people/lxu/flashd/flash_prediction.html</a:t>
            </a:r>
          </a:p>
        </p:txBody>
      </p:sp>
      <p:sp>
        <p:nvSpPr>
          <p:cNvPr id="7" name="TextBox 6"/>
          <p:cNvSpPr txBox="1"/>
          <p:nvPr/>
        </p:nvSpPr>
        <p:spPr>
          <a:xfrm>
            <a:off x="2133600" y="3776646"/>
            <a:ext cx="609600" cy="461665"/>
          </a:xfrm>
          <a:prstGeom prst="rect">
            <a:avLst/>
          </a:prstGeom>
          <a:noFill/>
        </p:spPr>
        <p:txBody>
          <a:bodyPr wrap="square" rtlCol="0">
            <a:spAutoFit/>
          </a:bodyPr>
          <a:lstStyle/>
          <a:p>
            <a:r>
              <a:rPr lang="en-US" sz="2400" dirty="0" smtClean="0"/>
              <a:t>??</a:t>
            </a:r>
            <a:endParaRPr lang="en-US" sz="2400" dirty="0"/>
          </a:p>
        </p:txBody>
      </p:sp>
      <p:sp>
        <p:nvSpPr>
          <p:cNvPr id="2" name="TextBox 1"/>
          <p:cNvSpPr txBox="1"/>
          <p:nvPr/>
        </p:nvSpPr>
        <p:spPr>
          <a:xfrm>
            <a:off x="7315200" y="1197727"/>
            <a:ext cx="1714500" cy="646331"/>
          </a:xfrm>
          <a:prstGeom prst="rect">
            <a:avLst/>
          </a:prstGeom>
          <a:noFill/>
        </p:spPr>
        <p:txBody>
          <a:bodyPr wrap="square" rtlCol="0">
            <a:spAutoFit/>
          </a:bodyPr>
          <a:lstStyle/>
          <a:p>
            <a:r>
              <a:rPr lang="en-US" dirty="0" smtClean="0"/>
              <a:t>Now</a:t>
            </a:r>
            <a:r>
              <a:rPr lang="en-US" dirty="0"/>
              <a:t>:</a:t>
            </a:r>
            <a:r>
              <a:rPr lang="en-US" dirty="0" smtClean="0"/>
              <a:t> Yesterday’s IC</a:t>
            </a:r>
            <a:endParaRPr lang="en-US" dirty="0"/>
          </a:p>
        </p:txBody>
      </p:sp>
      <p:sp>
        <p:nvSpPr>
          <p:cNvPr id="3" name="Rectangle 2"/>
          <p:cNvSpPr/>
          <p:nvPr/>
        </p:nvSpPr>
        <p:spPr>
          <a:xfrm>
            <a:off x="7285561" y="1143000"/>
            <a:ext cx="1744139" cy="7486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172200" y="1306828"/>
            <a:ext cx="685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width:700p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7088"/>
            <a:ext cx="7258050" cy="5636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91730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1"/>
          <p:cNvSpPr>
            <a:spLocks noChangeArrowheads="1"/>
          </p:cNvSpPr>
          <p:nvPr/>
        </p:nvSpPr>
        <p:spPr bwMode="auto">
          <a:xfrm>
            <a:off x="4255120" y="1828800"/>
            <a:ext cx="6335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May</a:t>
            </a:r>
            <a:endParaRPr lang="en-US" altLang="en-US" sz="1800" b="1" dirty="0">
              <a:latin typeface="Times New Roman" pitchFamily="18" charset="0"/>
            </a:endParaRPr>
          </a:p>
        </p:txBody>
      </p:sp>
      <p:sp>
        <p:nvSpPr>
          <p:cNvPr id="21508" name="Rectangle 2"/>
          <p:cNvSpPr>
            <a:spLocks noChangeArrowheads="1"/>
          </p:cNvSpPr>
          <p:nvPr/>
        </p:nvSpPr>
        <p:spPr bwMode="auto">
          <a:xfrm>
            <a:off x="4114800" y="3962400"/>
            <a:ext cx="6335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MJJ</a:t>
            </a:r>
            <a:endParaRPr lang="en-US" altLang="en-US" sz="1800" b="1" dirty="0">
              <a:latin typeface="Times New Roman" pitchFamily="18" charset="0"/>
            </a:endParaRPr>
          </a:p>
        </p:txBody>
      </p:sp>
      <p:sp>
        <p:nvSpPr>
          <p:cNvPr id="12"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32</a:t>
            </a:fld>
            <a:endParaRPr lang="en-US" altLang="en-US" sz="1400" dirty="0"/>
          </a:p>
        </p:txBody>
      </p:sp>
      <p:cxnSp>
        <p:nvCxnSpPr>
          <p:cNvPr id="13" name="Straight Arrow Connector 12"/>
          <p:cNvCxnSpPr/>
          <p:nvPr/>
        </p:nvCxnSpPr>
        <p:spPr>
          <a:xfrm flipV="1">
            <a:off x="6172200" y="4495800"/>
            <a:ext cx="838200" cy="457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3657600" y="2438400"/>
            <a:ext cx="457200" cy="45720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733800" y="2895600"/>
            <a:ext cx="381000" cy="609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2133600" y="4800600"/>
            <a:ext cx="1790700" cy="38100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8610600" y="4595972"/>
            <a:ext cx="152400" cy="1797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8229600" y="4990705"/>
            <a:ext cx="152400" cy="1797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7790895" y="1000957"/>
            <a:ext cx="228600" cy="15240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506" name="Title 1"/>
          <p:cNvSpPr>
            <a:spLocks noGrp="1"/>
          </p:cNvSpPr>
          <p:nvPr>
            <p:ph type="title"/>
          </p:nvPr>
        </p:nvSpPr>
        <p:spPr>
          <a:xfrm>
            <a:off x="3657600" y="66902"/>
            <a:ext cx="1752600" cy="1583852"/>
          </a:xfrm>
        </p:spPr>
        <p:txBody>
          <a:bodyPr/>
          <a:lstStyle/>
          <a:p>
            <a:r>
              <a:rPr lang="en-US" altLang="en-US" sz="2800" dirty="0"/>
              <a:t> </a:t>
            </a:r>
            <a:r>
              <a:rPr lang="en-US" altLang="en-US" sz="2000" dirty="0"/>
              <a:t>NMME T &amp; P</a:t>
            </a:r>
            <a:br>
              <a:rPr lang="en-US" altLang="en-US" sz="2000" dirty="0"/>
            </a:br>
            <a:r>
              <a:rPr lang="en-US" altLang="en-US" sz="2000" dirty="0" err="1" smtClean="0"/>
              <a:t>Ens.Mean</a:t>
            </a:r>
            <a:r>
              <a:rPr lang="en-US" altLang="en-US" sz="2000" dirty="0" smtClean="0"/>
              <a:t> forecasts</a:t>
            </a:r>
            <a:br>
              <a:rPr lang="en-US" altLang="en-US" sz="2000" dirty="0" smtClean="0"/>
            </a:br>
            <a:r>
              <a:rPr lang="en-US" altLang="en-US" sz="2000" dirty="0" smtClean="0"/>
              <a:t>for</a:t>
            </a:r>
            <a:endParaRPr lang="en-US" altLang="en-US" sz="2000" dirty="0"/>
          </a:p>
        </p:txBody>
      </p:sp>
      <p:pic>
        <p:nvPicPr>
          <p:cNvPr id="15362" name="Picture 2" descr="https://www.cpc.ncep.noaa.gov/products/NMME/prob/images/prob_ensemble_tmp2m_us_lead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1" y="-4682"/>
            <a:ext cx="3950773" cy="3051972"/>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ttps://www.cpc.ncep.noaa.gov/products/NMME/prob/images/prob_ensemble_prate_us_lea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3938"/>
            <a:ext cx="3877309" cy="2995221"/>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https://www.cpc.ncep.noaa.gov/products/NMME/prob/images/prob_ensemble_tmp2m_us_season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31270"/>
            <a:ext cx="3959664" cy="3058841"/>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https://www.cpc.ncep.noaa.gov/products/NMME/prob/images/prob_ensemble_prate_us_season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3297517"/>
            <a:ext cx="3877309" cy="29952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763000" y="6534150"/>
            <a:ext cx="381000" cy="323850"/>
          </a:xfrm>
        </p:spPr>
        <p:txBody>
          <a:bodyPr/>
          <a:lstStyle/>
          <a:p>
            <a:pPr>
              <a:defRPr/>
            </a:pPr>
            <a:fld id="{29FE659A-E67D-4F73-9E46-0170127DE6AC}" type="slidenum">
              <a:rPr lang="en-US" altLang="en-US" smtClean="0"/>
              <a:pPr>
                <a:defRPr/>
              </a:pPr>
              <a:t>33</a:t>
            </a:fld>
            <a:endParaRPr lang="en-US" altLang="en-US" dirty="0"/>
          </a:p>
        </p:txBody>
      </p:sp>
      <p:sp>
        <p:nvSpPr>
          <p:cNvPr id="4" name="TextBox 3"/>
          <p:cNvSpPr txBox="1"/>
          <p:nvPr/>
        </p:nvSpPr>
        <p:spPr>
          <a:xfrm>
            <a:off x="76200" y="0"/>
            <a:ext cx="9067800" cy="369332"/>
          </a:xfrm>
          <a:prstGeom prst="rect">
            <a:avLst/>
          </a:prstGeom>
          <a:noFill/>
        </p:spPr>
        <p:txBody>
          <a:bodyPr wrap="square" rtlCol="0">
            <a:spAutoFit/>
          </a:bodyPr>
          <a:lstStyle/>
          <a:p>
            <a:r>
              <a:rPr lang="en-US" dirty="0" smtClean="0"/>
              <a:t>Agreement/Disagreement among the various NMME models’ </a:t>
            </a:r>
            <a:r>
              <a:rPr lang="en-US" b="1" u="sng" dirty="0" smtClean="0"/>
              <a:t>MJJ</a:t>
            </a:r>
            <a:r>
              <a:rPr lang="en-US" dirty="0" smtClean="0"/>
              <a:t> seasonal Precip. Forecast.</a:t>
            </a:r>
            <a:endParaRPr lang="en-US" dirty="0"/>
          </a:p>
        </p:txBody>
      </p:sp>
      <p:cxnSp>
        <p:nvCxnSpPr>
          <p:cNvPr id="5" name="Straight Arrow Connector 4"/>
          <p:cNvCxnSpPr/>
          <p:nvPr/>
        </p:nvCxnSpPr>
        <p:spPr>
          <a:xfrm flipH="1" flipV="1">
            <a:off x="7772400" y="3962400"/>
            <a:ext cx="762000" cy="381000"/>
          </a:xfrm>
          <a:prstGeom prst="straightConnector1">
            <a:avLst/>
          </a:prstGeom>
          <a:ln w="15875">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458200" y="4191000"/>
            <a:ext cx="381000" cy="338554"/>
          </a:xfrm>
          <a:prstGeom prst="rect">
            <a:avLst/>
          </a:prstGeom>
          <a:noFill/>
        </p:spPr>
        <p:txBody>
          <a:bodyPr wrap="square" rtlCol="0">
            <a:spAutoFit/>
          </a:bodyPr>
          <a:lstStyle/>
          <a:p>
            <a:r>
              <a:rPr lang="en-US" sz="1600" dirty="0" smtClean="0"/>
              <a:t>??</a:t>
            </a:r>
            <a:endParaRPr lang="en-US" sz="1600" dirty="0"/>
          </a:p>
        </p:txBody>
      </p:sp>
      <p:pic>
        <p:nvPicPr>
          <p:cNvPr id="7" name="Picture 6"/>
          <p:cNvPicPr>
            <a:picLocks noChangeAspect="1"/>
          </p:cNvPicPr>
          <p:nvPr/>
        </p:nvPicPr>
        <p:blipFill>
          <a:blip r:embed="rId2"/>
          <a:stretch>
            <a:fillRect/>
          </a:stretch>
        </p:blipFill>
        <p:spPr>
          <a:xfrm>
            <a:off x="0" y="405908"/>
            <a:ext cx="9067800" cy="6218223"/>
          </a:xfrm>
          <a:prstGeom prst="rect">
            <a:avLst/>
          </a:prstGeom>
        </p:spPr>
      </p:pic>
    </p:spTree>
    <p:extLst>
      <p:ext uri="{BB962C8B-B14F-4D97-AF65-F5344CB8AC3E}">
        <p14:creationId xmlns:p14="http://schemas.microsoft.com/office/powerpoint/2010/main" val="16150743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458200" y="6457950"/>
            <a:ext cx="609600" cy="323850"/>
          </a:xfrm>
        </p:spPr>
        <p:txBody>
          <a:bodyPr/>
          <a:lstStyle/>
          <a:p>
            <a:pPr>
              <a:defRPr/>
            </a:pPr>
            <a:fld id="{AE0D35B7-164B-4BDA-8435-F6440E98459E}" type="slidenum">
              <a:rPr lang="en-US" altLang="en-US" smtClean="0"/>
              <a:pPr>
                <a:defRPr/>
              </a:pPr>
              <a:t>34</a:t>
            </a:fld>
            <a:endParaRPr lang="en-US" altLang="en-US" dirty="0"/>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6150" y="2253264"/>
            <a:ext cx="247650" cy="17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36252" y="-2978"/>
            <a:ext cx="9067799" cy="307777"/>
          </a:xfrm>
          <a:prstGeom prst="rect">
            <a:avLst/>
          </a:prstGeom>
          <a:noFill/>
        </p:spPr>
        <p:txBody>
          <a:bodyPr wrap="square" rtlCol="0">
            <a:spAutoFit/>
          </a:bodyPr>
          <a:lstStyle/>
          <a:p>
            <a:r>
              <a:rPr lang="en-US" sz="1400" b="1" dirty="0" smtClean="0">
                <a:solidFill>
                  <a:schemeClr val="accent6">
                    <a:lumMod val="75000"/>
                  </a:schemeClr>
                </a:solidFill>
              </a:rPr>
              <a:t>(From NMME)                               </a:t>
            </a:r>
            <a:r>
              <a:rPr lang="en-US" sz="1400" dirty="0" smtClean="0"/>
              <a:t>compared with this month(foreground, red border)</a:t>
            </a:r>
            <a:endParaRPr lang="en-US" sz="1400" dirty="0"/>
          </a:p>
        </p:txBody>
      </p:sp>
      <p:sp>
        <p:nvSpPr>
          <p:cNvPr id="4" name="TextBox 3"/>
          <p:cNvSpPr txBox="1"/>
          <p:nvPr/>
        </p:nvSpPr>
        <p:spPr>
          <a:xfrm>
            <a:off x="7162800" y="2187714"/>
            <a:ext cx="1447800" cy="769441"/>
          </a:xfrm>
          <a:prstGeom prst="rect">
            <a:avLst/>
          </a:prstGeom>
          <a:noFill/>
        </p:spPr>
        <p:txBody>
          <a:bodyPr wrap="square" rtlCol="0">
            <a:spAutoFit/>
          </a:bodyPr>
          <a:lstStyle/>
          <a:p>
            <a:r>
              <a:rPr lang="en-US" sz="1600" dirty="0"/>
              <a:t>     </a:t>
            </a:r>
            <a:r>
              <a:rPr lang="en-US" sz="1600" dirty="0" smtClean="0"/>
              <a:t>  </a:t>
            </a:r>
            <a:r>
              <a:rPr lang="en-US" sz="1400" dirty="0" smtClean="0"/>
              <a:t>Forecast </a:t>
            </a:r>
            <a:r>
              <a:rPr lang="en-US" sz="1400" dirty="0"/>
              <a:t>uncertain in Hatched areas.</a:t>
            </a:r>
          </a:p>
        </p:txBody>
      </p:sp>
      <p:sp>
        <p:nvSpPr>
          <p:cNvPr id="6" name="Rectangle 5"/>
          <p:cNvSpPr/>
          <p:nvPr/>
        </p:nvSpPr>
        <p:spPr>
          <a:xfrm>
            <a:off x="30334" y="6135469"/>
            <a:ext cx="2027066" cy="646331"/>
          </a:xfrm>
          <a:prstGeom prst="rect">
            <a:avLst/>
          </a:prstGeom>
        </p:spPr>
        <p:txBody>
          <a:bodyPr wrap="square">
            <a:spAutoFit/>
          </a:bodyPr>
          <a:lstStyle/>
          <a:p>
            <a:r>
              <a:rPr lang="en-US" b="1" dirty="0">
                <a:solidFill>
                  <a:srgbClr val="6600CC"/>
                </a:solidFill>
              </a:rPr>
              <a:t>SPI6 </a:t>
            </a:r>
            <a:r>
              <a:rPr lang="en-US" b="1" dirty="0" err="1">
                <a:solidFill>
                  <a:srgbClr val="6600CC"/>
                </a:solidFill>
              </a:rPr>
              <a:t>Fcst</a:t>
            </a:r>
            <a:r>
              <a:rPr lang="en-US" b="1" dirty="0">
                <a:solidFill>
                  <a:srgbClr val="6600CC"/>
                </a:solidFill>
              </a:rPr>
              <a:t> made from </a:t>
            </a:r>
            <a:r>
              <a:rPr lang="en-US" b="1" u="sng" dirty="0">
                <a:solidFill>
                  <a:srgbClr val="6600CC"/>
                </a:solidFill>
              </a:rPr>
              <a:t>last</a:t>
            </a:r>
            <a:r>
              <a:rPr lang="en-US" b="1" dirty="0">
                <a:solidFill>
                  <a:srgbClr val="6600CC"/>
                </a:solidFill>
              </a:rPr>
              <a:t> </a:t>
            </a:r>
            <a:r>
              <a:rPr lang="en-US" b="1" dirty="0" smtClean="0">
                <a:solidFill>
                  <a:srgbClr val="6600CC"/>
                </a:solidFill>
              </a:rPr>
              <a:t>month</a:t>
            </a:r>
            <a:endParaRPr lang="en-US" b="1" dirty="0">
              <a:solidFill>
                <a:srgbClr val="6600CC"/>
              </a:solidFill>
            </a:endParaRPr>
          </a:p>
        </p:txBody>
      </p:sp>
      <p:sp>
        <p:nvSpPr>
          <p:cNvPr id="17" name="Rectangle 16"/>
          <p:cNvSpPr/>
          <p:nvPr/>
        </p:nvSpPr>
        <p:spPr>
          <a:xfrm>
            <a:off x="2895599" y="6488668"/>
            <a:ext cx="4343401" cy="369332"/>
          </a:xfrm>
          <a:prstGeom prst="rect">
            <a:avLst/>
          </a:prstGeom>
        </p:spPr>
        <p:txBody>
          <a:bodyPr wrap="square">
            <a:spAutoFit/>
          </a:bodyPr>
          <a:lstStyle/>
          <a:p>
            <a:r>
              <a:rPr lang="en-US" b="1" dirty="0" smtClean="0">
                <a:solidFill>
                  <a:srgbClr val="6600CC"/>
                </a:solidFill>
              </a:rPr>
              <a:t>SPI6  &amp; SPI12 </a:t>
            </a:r>
            <a:r>
              <a:rPr lang="en-US" b="1" dirty="0" err="1">
                <a:solidFill>
                  <a:srgbClr val="6600CC"/>
                </a:solidFill>
              </a:rPr>
              <a:t>Fcst</a:t>
            </a:r>
            <a:r>
              <a:rPr lang="en-US" b="1" dirty="0">
                <a:solidFill>
                  <a:srgbClr val="6600CC"/>
                </a:solidFill>
              </a:rPr>
              <a:t> made from </a:t>
            </a:r>
            <a:r>
              <a:rPr lang="en-US" b="1" u="sng" dirty="0" smtClean="0">
                <a:solidFill>
                  <a:srgbClr val="6600CC"/>
                </a:solidFill>
              </a:rPr>
              <a:t>this</a:t>
            </a:r>
            <a:r>
              <a:rPr lang="en-US" b="1" dirty="0" smtClean="0">
                <a:solidFill>
                  <a:srgbClr val="6600CC"/>
                </a:solidFill>
              </a:rPr>
              <a:t> month</a:t>
            </a:r>
            <a:endParaRPr lang="en-US" b="1" dirty="0">
              <a:solidFill>
                <a:srgbClr val="6600CC"/>
              </a:solidFill>
            </a:endParaRPr>
          </a:p>
        </p:txBody>
      </p:sp>
      <p:sp>
        <p:nvSpPr>
          <p:cNvPr id="19" name="Rectangle 18"/>
          <p:cNvSpPr/>
          <p:nvPr/>
        </p:nvSpPr>
        <p:spPr>
          <a:xfrm>
            <a:off x="7124699" y="6553200"/>
            <a:ext cx="342901" cy="247219"/>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4100" y="6197471"/>
            <a:ext cx="4533901" cy="314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2433590" y="304800"/>
            <a:ext cx="4729210" cy="585174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7229475" y="304800"/>
            <a:ext cx="1874576" cy="1815882"/>
          </a:xfrm>
          <a:prstGeom prst="rect">
            <a:avLst/>
          </a:prstGeom>
          <a:noFill/>
        </p:spPr>
        <p:txBody>
          <a:bodyPr wrap="square" rtlCol="0">
            <a:spAutoFit/>
          </a:bodyPr>
          <a:lstStyle/>
          <a:p>
            <a:r>
              <a:rPr lang="en-US" sz="1400" dirty="0" smtClean="0"/>
              <a:t>Why is there so fewer hatched areas in SPI6 </a:t>
            </a:r>
            <a:r>
              <a:rPr lang="en-US" sz="1400" dirty="0" err="1" smtClean="0"/>
              <a:t>fcst</a:t>
            </a:r>
            <a:r>
              <a:rPr lang="en-US" sz="1400" dirty="0" smtClean="0"/>
              <a:t> from NMME models’ based </a:t>
            </a:r>
            <a:r>
              <a:rPr lang="en-US" sz="1400" dirty="0" err="1" smtClean="0"/>
              <a:t>fcst</a:t>
            </a:r>
            <a:r>
              <a:rPr lang="en-US" sz="1400" dirty="0" smtClean="0"/>
              <a:t> this month as compared to last month (left 2 columns) ? </a:t>
            </a:r>
            <a:r>
              <a:rPr lang="en-US" sz="1400" dirty="0" err="1" smtClean="0"/>
              <a:t>Fcsts</a:t>
            </a:r>
            <a:r>
              <a:rPr lang="en-US" sz="1400" dirty="0" smtClean="0"/>
              <a:t> more confident now?</a:t>
            </a:r>
            <a:endParaRPr lang="en-US" sz="1400" dirty="0"/>
          </a:p>
        </p:txBody>
      </p:sp>
      <p:cxnSp>
        <p:nvCxnSpPr>
          <p:cNvPr id="9" name="Straight Arrow Connector 8"/>
          <p:cNvCxnSpPr/>
          <p:nvPr/>
        </p:nvCxnSpPr>
        <p:spPr>
          <a:xfrm flipV="1">
            <a:off x="1752600" y="6217786"/>
            <a:ext cx="0" cy="480327"/>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296150" y="3429000"/>
            <a:ext cx="1695449" cy="1815882"/>
          </a:xfrm>
          <a:prstGeom prst="rect">
            <a:avLst/>
          </a:prstGeom>
          <a:noFill/>
        </p:spPr>
        <p:txBody>
          <a:bodyPr wrap="square" rtlCol="0">
            <a:spAutoFit/>
          </a:bodyPr>
          <a:lstStyle/>
          <a:p>
            <a:r>
              <a:rPr lang="en-US" sz="1400" dirty="0" smtClean="0"/>
              <a:t>These maps are based on NMME models’ precip forecast uncertainty/certainty (among ensemble members) over the next 3 months</a:t>
            </a:r>
            <a:endParaRPr lang="en-US" sz="1400" dirty="0"/>
          </a:p>
        </p:txBody>
      </p:sp>
      <p:cxnSp>
        <p:nvCxnSpPr>
          <p:cNvPr id="14" name="Straight Arrow Connector 13"/>
          <p:cNvCxnSpPr>
            <a:endCxn id="17" idx="1"/>
          </p:cNvCxnSpPr>
          <p:nvPr/>
        </p:nvCxnSpPr>
        <p:spPr>
          <a:xfrm>
            <a:off x="1752600" y="6488668"/>
            <a:ext cx="1142999" cy="184666"/>
          </a:xfrm>
          <a:prstGeom prst="straightConnector1">
            <a:avLst/>
          </a:prstGeom>
          <a:ln w="28575">
            <a:solidFill>
              <a:schemeClr val="accent6">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3124200" y="1219200"/>
            <a:ext cx="76200" cy="43434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7086600" y="6217786"/>
            <a:ext cx="76200" cy="29401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a:srcRect r="50932"/>
          <a:stretch/>
        </p:blipFill>
        <p:spPr>
          <a:xfrm>
            <a:off x="6577" y="312441"/>
            <a:ext cx="2279423" cy="5776564"/>
          </a:xfrm>
          <a:prstGeom prst="rect">
            <a:avLst/>
          </a:prstGeom>
        </p:spPr>
      </p:pic>
      <p:pic>
        <p:nvPicPr>
          <p:cNvPr id="3" name="Picture 2"/>
          <p:cNvPicPr>
            <a:picLocks noChangeAspect="1"/>
          </p:cNvPicPr>
          <p:nvPr/>
        </p:nvPicPr>
        <p:blipFill>
          <a:blip r:embed="rId5"/>
          <a:stretch>
            <a:fillRect/>
          </a:stretch>
        </p:blipFill>
        <p:spPr>
          <a:xfrm>
            <a:off x="2444396" y="314227"/>
            <a:ext cx="4680303" cy="5774778"/>
          </a:xfrm>
          <a:prstGeom prst="rect">
            <a:avLst/>
          </a:prstGeom>
        </p:spPr>
      </p:pic>
      <p:cxnSp>
        <p:nvCxnSpPr>
          <p:cNvPr id="7" name="Straight Arrow Connector 6"/>
          <p:cNvCxnSpPr/>
          <p:nvPr/>
        </p:nvCxnSpPr>
        <p:spPr>
          <a:xfrm flipV="1">
            <a:off x="1905000" y="1524000"/>
            <a:ext cx="828675" cy="12954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2124028" y="4407546"/>
            <a:ext cx="609600" cy="12192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1988600" y="2893219"/>
            <a:ext cx="731667" cy="13716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209596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729547" y="1222075"/>
            <a:ext cx="4255585" cy="5020102"/>
          </a:xfrm>
          <a:prstGeom prst="rect">
            <a:avLst/>
          </a:prstGeom>
        </p:spPr>
      </p:pic>
      <p:sp>
        <p:nvSpPr>
          <p:cNvPr id="2" name="Slide Number Placeholder 1"/>
          <p:cNvSpPr>
            <a:spLocks noGrp="1"/>
          </p:cNvSpPr>
          <p:nvPr>
            <p:ph type="sldNum" sz="quarter" idx="12"/>
          </p:nvPr>
        </p:nvSpPr>
        <p:spPr>
          <a:xfrm>
            <a:off x="8458200" y="6534150"/>
            <a:ext cx="685800" cy="247650"/>
          </a:xfrm>
        </p:spPr>
        <p:txBody>
          <a:bodyPr/>
          <a:lstStyle/>
          <a:p>
            <a:pPr>
              <a:defRPr/>
            </a:pPr>
            <a:fld id="{AE0D35B7-164B-4BDA-8435-F6440E98459E}" type="slidenum">
              <a:rPr lang="en-US" altLang="en-US" smtClean="0"/>
              <a:pPr>
                <a:defRPr/>
              </a:pPr>
              <a:t>35</a:t>
            </a:fld>
            <a:endParaRPr lang="en-US" alt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5524500" cy="41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1" y="728246"/>
            <a:ext cx="5464874" cy="338554"/>
          </a:xfrm>
          <a:prstGeom prst="rect">
            <a:avLst/>
          </a:prstGeom>
          <a:noFill/>
        </p:spPr>
        <p:txBody>
          <a:bodyPr wrap="square" rtlCol="0">
            <a:spAutoFit/>
          </a:bodyPr>
          <a:lstStyle/>
          <a:p>
            <a:pPr algn="ctr"/>
            <a:r>
              <a:rPr lang="en-US" sz="1600" dirty="0"/>
              <a:t>Predicted Monthly Soil Moisture Percentile</a:t>
            </a:r>
          </a:p>
        </p:txBody>
      </p:sp>
      <p:sp>
        <p:nvSpPr>
          <p:cNvPr id="6" name="Rectangle 5"/>
          <p:cNvSpPr/>
          <p:nvPr/>
        </p:nvSpPr>
        <p:spPr>
          <a:xfrm>
            <a:off x="0" y="423446"/>
            <a:ext cx="5741470" cy="338554"/>
          </a:xfrm>
          <a:prstGeom prst="rect">
            <a:avLst/>
          </a:prstGeom>
        </p:spPr>
        <p:txBody>
          <a:bodyPr wrap="square">
            <a:spAutoFit/>
          </a:bodyPr>
          <a:lstStyle/>
          <a:p>
            <a:r>
              <a:rPr lang="en-US" sz="1600" dirty="0">
                <a:hlinkClick r:id="rId4"/>
              </a:rPr>
              <a:t>http://</a:t>
            </a:r>
            <a:r>
              <a:rPr lang="en-US" sz="1600" dirty="0" smtClean="0">
                <a:hlinkClick r:id="rId4"/>
              </a:rPr>
              <a:t>drought.geo.msu.edu/research/forecast/smi.monthly.php</a:t>
            </a:r>
            <a:endParaRPr lang="en-US" sz="1600" dirty="0"/>
          </a:p>
        </p:txBody>
      </p:sp>
      <p:pic>
        <p:nvPicPr>
          <p:cNvPr id="1946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324" y="1019175"/>
            <a:ext cx="4295775"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035" y="998570"/>
            <a:ext cx="671084" cy="220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a:extLst>
              <a:ext uri="{FF2B5EF4-FFF2-40B4-BE49-F238E27FC236}">
                <a16:creationId xmlns:a16="http://schemas.microsoft.com/office/drawing/2014/main" id="{293FC43A-D8E4-4892-8460-9D1B6806C5CC}"/>
              </a:ext>
            </a:extLst>
          </p:cNvPr>
          <p:cNvSpPr/>
          <p:nvPr/>
        </p:nvSpPr>
        <p:spPr>
          <a:xfrm>
            <a:off x="5741470" y="543580"/>
            <a:ext cx="2205978" cy="523220"/>
          </a:xfrm>
          <a:prstGeom prst="rect">
            <a:avLst/>
          </a:prstGeom>
        </p:spPr>
        <p:txBody>
          <a:bodyPr wrap="square">
            <a:spAutoFit/>
          </a:bodyPr>
          <a:lstStyle/>
          <a:p>
            <a:pPr algn="ctr"/>
            <a:r>
              <a:rPr lang="en-US" sz="1400" b="1" dirty="0" smtClean="0"/>
              <a:t>Latest Initial </a:t>
            </a:r>
            <a:r>
              <a:rPr lang="en-US" sz="1400" b="1" dirty="0"/>
              <a:t>Conditions</a:t>
            </a:r>
            <a:r>
              <a:rPr lang="en-US" sz="1400" dirty="0"/>
              <a:t>: </a:t>
            </a:r>
          </a:p>
          <a:p>
            <a:pPr algn="ctr"/>
            <a:r>
              <a:rPr lang="en-US" sz="1400" dirty="0" smtClean="0"/>
              <a:t>12/21/2021</a:t>
            </a:r>
            <a:endParaRPr lang="en-US" sz="1400" dirty="0"/>
          </a:p>
        </p:txBody>
      </p:sp>
      <p:cxnSp>
        <p:nvCxnSpPr>
          <p:cNvPr id="19" name="Straight Arrow Connector 18"/>
          <p:cNvCxnSpPr/>
          <p:nvPr/>
        </p:nvCxnSpPr>
        <p:spPr>
          <a:xfrm>
            <a:off x="838200" y="1981200"/>
            <a:ext cx="76200" cy="33629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TextBox 9"/>
          <p:cNvSpPr txBox="1">
            <a:spLocks noChangeArrowheads="1"/>
          </p:cNvSpPr>
          <p:nvPr/>
        </p:nvSpPr>
        <p:spPr bwMode="auto">
          <a:xfrm>
            <a:off x="42035" y="6334780"/>
            <a:ext cx="49400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latin typeface="Times New Roman" pitchFamily="18" charset="0"/>
              </a:rPr>
              <a:t>The inter quartile range suggest </a:t>
            </a:r>
            <a:r>
              <a:rPr lang="en-US" altLang="en-US" sz="1400" u="sng" dirty="0">
                <a:latin typeface="Times New Roman" pitchFamily="18" charset="0"/>
              </a:rPr>
              <a:t>greater uncertainty </a:t>
            </a:r>
            <a:r>
              <a:rPr lang="en-US" altLang="en-US" sz="1400" dirty="0">
                <a:latin typeface="Times New Roman" pitchFamily="18" charset="0"/>
              </a:rPr>
              <a:t>about the forecast in these </a:t>
            </a:r>
            <a:r>
              <a:rPr lang="en-US" altLang="en-US" sz="1400" u="sng" dirty="0">
                <a:latin typeface="Times New Roman" pitchFamily="18" charset="0"/>
              </a:rPr>
              <a:t>shaded</a:t>
            </a:r>
            <a:r>
              <a:rPr lang="en-US" altLang="en-US" sz="1400" dirty="0">
                <a:latin typeface="Times New Roman" pitchFamily="18" charset="0"/>
              </a:rPr>
              <a:t> regions</a:t>
            </a:r>
            <a:r>
              <a:rPr lang="en-US" altLang="en-US" sz="1400" dirty="0" smtClean="0">
                <a:latin typeface="Times New Roman" pitchFamily="18" charset="0"/>
              </a:rPr>
              <a:t>.  Lots of uncertainty regions!! </a:t>
            </a:r>
            <a:r>
              <a:rPr lang="en-US" altLang="en-US" sz="1400" dirty="0" smtClean="0">
                <a:latin typeface="Times New Roman" pitchFamily="18" charset="0"/>
                <a:sym typeface="Wingdings" panose="05000000000000000000" pitchFamily="2" charset="2"/>
              </a:rPr>
              <a:t></a:t>
            </a:r>
            <a:endParaRPr lang="en-US" altLang="en-US" sz="1400" dirty="0">
              <a:latin typeface="Times New Roman" pitchFamily="18" charset="0"/>
            </a:endParaRPr>
          </a:p>
        </p:txBody>
      </p:sp>
      <p:sp>
        <p:nvSpPr>
          <p:cNvPr id="4" name="TextBox 3"/>
          <p:cNvSpPr txBox="1"/>
          <p:nvPr/>
        </p:nvSpPr>
        <p:spPr>
          <a:xfrm>
            <a:off x="4982099" y="3812612"/>
            <a:ext cx="4072266" cy="307777"/>
          </a:xfrm>
          <a:prstGeom prst="rect">
            <a:avLst/>
          </a:prstGeom>
          <a:noFill/>
        </p:spPr>
        <p:txBody>
          <a:bodyPr wrap="square" rtlCol="0">
            <a:spAutoFit/>
          </a:bodyPr>
          <a:lstStyle/>
          <a:p>
            <a:r>
              <a:rPr lang="en-US" sz="1400" dirty="0" smtClean="0"/>
              <a:t>CPC’s soil moisture percentile – Leaky bucket Model </a:t>
            </a:r>
            <a:endParaRPr lang="en-US" sz="1400" dirty="0"/>
          </a:p>
        </p:txBody>
      </p:sp>
      <p:pic>
        <p:nvPicPr>
          <p:cNvPr id="12" name="Picture 11"/>
          <p:cNvPicPr>
            <a:picLocks noChangeAspect="1"/>
          </p:cNvPicPr>
          <p:nvPr/>
        </p:nvPicPr>
        <p:blipFill>
          <a:blip r:embed="rId7"/>
          <a:stretch>
            <a:fillRect/>
          </a:stretch>
        </p:blipFill>
        <p:spPr>
          <a:xfrm>
            <a:off x="54265" y="1198331"/>
            <a:ext cx="654763" cy="5067590"/>
          </a:xfrm>
          <a:prstGeom prst="rect">
            <a:avLst/>
          </a:prstGeom>
        </p:spPr>
      </p:pic>
      <p:pic>
        <p:nvPicPr>
          <p:cNvPr id="5" name="Picture 4"/>
          <p:cNvPicPr>
            <a:picLocks noChangeAspect="1"/>
          </p:cNvPicPr>
          <p:nvPr/>
        </p:nvPicPr>
        <p:blipFill>
          <a:blip r:embed="rId8"/>
          <a:stretch>
            <a:fillRect/>
          </a:stretch>
        </p:blipFill>
        <p:spPr>
          <a:xfrm>
            <a:off x="5199095" y="1138336"/>
            <a:ext cx="3541032" cy="2650523"/>
          </a:xfrm>
          <a:prstGeom prst="rect">
            <a:avLst/>
          </a:prstGeom>
        </p:spPr>
      </p:pic>
      <p:sp>
        <p:nvSpPr>
          <p:cNvPr id="21" name="TextBox 20"/>
          <p:cNvSpPr txBox="1"/>
          <p:nvPr/>
        </p:nvSpPr>
        <p:spPr>
          <a:xfrm rot="20653607">
            <a:off x="655549" y="2785300"/>
            <a:ext cx="6613017" cy="830997"/>
          </a:xfrm>
          <a:prstGeom prst="rect">
            <a:avLst/>
          </a:prstGeom>
          <a:noFill/>
        </p:spPr>
        <p:txBody>
          <a:bodyPr wrap="square" rtlCol="0">
            <a:spAutoFit/>
          </a:bodyPr>
          <a:lstStyle/>
          <a:p>
            <a:pPr algn="ctr"/>
            <a:r>
              <a:rPr lang="en-US" sz="2400" b="1" dirty="0" smtClean="0"/>
              <a:t>MSU   Soil Moisture Percentile forecast NOT available this month,      NOT updated!  </a:t>
            </a:r>
            <a:endParaRPr lang="en-US" sz="2400" b="1" dirty="0"/>
          </a:p>
        </p:txBody>
      </p:sp>
      <p:sp>
        <p:nvSpPr>
          <p:cNvPr id="7" name="TextBox 6"/>
          <p:cNvSpPr txBox="1"/>
          <p:nvPr/>
        </p:nvSpPr>
        <p:spPr>
          <a:xfrm>
            <a:off x="7543800" y="76200"/>
            <a:ext cx="1510565" cy="307777"/>
          </a:xfrm>
          <a:prstGeom prst="rect">
            <a:avLst/>
          </a:prstGeom>
          <a:noFill/>
        </p:spPr>
        <p:txBody>
          <a:bodyPr wrap="square" rtlCol="0">
            <a:spAutoFit/>
          </a:bodyPr>
          <a:lstStyle/>
          <a:p>
            <a:r>
              <a:rPr lang="en-US" sz="1400" dirty="0" smtClean="0">
                <a:solidFill>
                  <a:srgbClr val="FF0000"/>
                </a:solidFill>
              </a:rPr>
              <a:t>Slide not shown!!</a:t>
            </a:r>
            <a:endParaRPr lang="en-US" sz="1400" dirty="0">
              <a:solidFill>
                <a:srgbClr val="FF0000"/>
              </a:solidFill>
            </a:endParaRPr>
          </a:p>
        </p:txBody>
      </p:sp>
      <p:pic>
        <p:nvPicPr>
          <p:cNvPr id="10242" name="Picture 2" descr="Daily Soil Moisture Pecentil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99096" y="4144141"/>
            <a:ext cx="3555512" cy="2448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6211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24900" y="6553200"/>
            <a:ext cx="381000" cy="304800"/>
          </a:xfrm>
        </p:spPr>
        <p:txBody>
          <a:bodyPr/>
          <a:lstStyle/>
          <a:p>
            <a:pPr>
              <a:defRPr/>
            </a:pPr>
            <a:fld id="{AE0D35B7-164B-4BDA-8435-F6440E98459E}" type="slidenum">
              <a:rPr lang="en-US" altLang="en-US" smtClean="0"/>
              <a:pPr>
                <a:defRPr/>
              </a:pPr>
              <a:t>36</a:t>
            </a:fld>
            <a:endParaRPr lang="en-US" altLang="en-US" dirty="0"/>
          </a:p>
        </p:txBody>
      </p:sp>
      <p:pic>
        <p:nvPicPr>
          <p:cNvPr id="8194" name="Picture 2" descr="https://marine.copernicus.eu/sites/default/files/images/omi/GLOBAL_OMI_TEMPSAL_sst_trend-hq.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099" b="19230"/>
          <a:stretch/>
        </p:blipFill>
        <p:spPr bwMode="auto">
          <a:xfrm>
            <a:off x="0" y="13651"/>
            <a:ext cx="4648200" cy="20056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648200" y="81243"/>
            <a:ext cx="4457700" cy="1646605"/>
          </a:xfrm>
          <a:prstGeom prst="rect">
            <a:avLst/>
          </a:prstGeom>
          <a:noFill/>
        </p:spPr>
        <p:txBody>
          <a:bodyPr wrap="square" rtlCol="0">
            <a:spAutoFit/>
          </a:bodyPr>
          <a:lstStyle/>
          <a:p>
            <a:pPr algn="ctr"/>
            <a:r>
              <a:rPr lang="en-US" sz="1500" b="1" dirty="0" smtClean="0"/>
              <a:t>BONUS Topic: Discussion continues!! Explanation for the </a:t>
            </a:r>
            <a:r>
              <a:rPr lang="en-US" sz="1500" b="1" dirty="0"/>
              <a:t>m</a:t>
            </a:r>
            <a:r>
              <a:rPr lang="en-US" sz="1500" b="1" dirty="0" smtClean="0"/>
              <a:t>ultiyear DROUGHT in the Southwest (CA/AZ/NM/NV/UT/CO &amp; vicinity)!!</a:t>
            </a:r>
            <a:endParaRPr lang="en-US" sz="1500" b="1" dirty="0"/>
          </a:p>
          <a:p>
            <a:pPr algn="ctr"/>
            <a:r>
              <a:rPr lang="en-US" sz="1400" b="1" dirty="0" smtClean="0">
                <a:solidFill>
                  <a:srgbClr val="0033CC"/>
                </a:solidFill>
              </a:rPr>
              <a:t>More  La </a:t>
            </a:r>
            <a:r>
              <a:rPr lang="en-US" sz="1400" b="1" dirty="0" smtClean="0">
                <a:solidFill>
                  <a:srgbClr val="0033CC"/>
                </a:solidFill>
              </a:rPr>
              <a:t>Nina’s </a:t>
            </a:r>
            <a:r>
              <a:rPr lang="en-US" sz="1400" b="1" dirty="0" smtClean="0">
                <a:solidFill>
                  <a:srgbClr val="0033CC"/>
                </a:solidFill>
              </a:rPr>
              <a:t>lately  ?</a:t>
            </a:r>
          </a:p>
          <a:p>
            <a:pPr algn="ctr"/>
            <a:r>
              <a:rPr lang="en-US" sz="1400" b="1" dirty="0" smtClean="0">
                <a:solidFill>
                  <a:srgbClr val="0033CC"/>
                </a:solidFill>
              </a:rPr>
              <a:t>More frequent La </a:t>
            </a:r>
            <a:r>
              <a:rPr lang="en-US" sz="1400" b="1" dirty="0" err="1" smtClean="0">
                <a:solidFill>
                  <a:srgbClr val="0033CC"/>
                </a:solidFill>
              </a:rPr>
              <a:t>Ninas</a:t>
            </a:r>
            <a:r>
              <a:rPr lang="en-US" sz="1400" b="1" dirty="0" smtClean="0">
                <a:solidFill>
                  <a:srgbClr val="0033CC"/>
                </a:solidFill>
              </a:rPr>
              <a:t> lately ?</a:t>
            </a:r>
          </a:p>
          <a:p>
            <a:pPr algn="ctr"/>
            <a:r>
              <a:rPr lang="en-US" sz="1400" b="1" u="sng" dirty="0" smtClean="0">
                <a:solidFill>
                  <a:srgbClr val="0033CC"/>
                </a:solidFill>
              </a:rPr>
              <a:t>YES!! The stats in the table below (bottom left) are from the  Official CPC ENSO declarations page/table! </a:t>
            </a:r>
            <a:endParaRPr lang="en-US" sz="1400" b="1" u="sng" dirty="0">
              <a:solidFill>
                <a:srgbClr val="0033CC"/>
              </a:solidFill>
            </a:endParaRPr>
          </a:p>
        </p:txBody>
      </p:sp>
      <p:sp>
        <p:nvSpPr>
          <p:cNvPr id="4" name="TextBox 3"/>
          <p:cNvSpPr txBox="1"/>
          <p:nvPr/>
        </p:nvSpPr>
        <p:spPr>
          <a:xfrm>
            <a:off x="47105" y="2157746"/>
            <a:ext cx="6248400" cy="3877985"/>
          </a:xfrm>
          <a:prstGeom prst="rect">
            <a:avLst/>
          </a:prstGeom>
          <a:noFill/>
        </p:spPr>
        <p:txBody>
          <a:bodyPr wrap="square" rtlCol="0">
            <a:spAutoFit/>
          </a:bodyPr>
          <a:lstStyle/>
          <a:p>
            <a:pPr marL="285750" indent="-285750">
              <a:buFont typeface="Arial" panose="020B0604020202020204" pitchFamily="34" charset="0"/>
              <a:buChar char="•"/>
            </a:pPr>
            <a:r>
              <a:rPr lang="en-US" sz="1200" dirty="0" smtClean="0"/>
              <a:t>Compared to other regions of the globe, the SST warming/trend in the central eq. Pacific (Nino 3.4) is relatively much small. (See Fig. above) – </a:t>
            </a:r>
            <a:r>
              <a:rPr lang="en-US" sz="1200" b="1" dirty="0" smtClean="0"/>
              <a:t>Why is this ?</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b="1" dirty="0" smtClean="0"/>
              <a:t>Does nature try to compensate for the warming else/everywhere by producing more La </a:t>
            </a:r>
            <a:r>
              <a:rPr lang="en-US" sz="1200" b="1" dirty="0" err="1" smtClean="0"/>
              <a:t>Ninas</a:t>
            </a:r>
            <a:r>
              <a:rPr lang="en-US" sz="1200" b="1" dirty="0" smtClean="0"/>
              <a:t> in the central eq. Pacific?  - Just my thought ! Let’s check !!! </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dirty="0" smtClean="0"/>
              <a:t>Since the 1997 monster El Nino (stronger than the famous 1982/83 event), just a quick count of </a:t>
            </a:r>
            <a:r>
              <a:rPr lang="en-US" sz="1200" b="1" dirty="0" smtClean="0"/>
              <a:t>CPC’s Nino 3.4 index++ </a:t>
            </a:r>
            <a:r>
              <a:rPr lang="en-US" sz="1200" dirty="0" smtClean="0"/>
              <a:t>values for the three month overlapping seasons, (Data at CPC site only available only from 1950!)</a:t>
            </a:r>
          </a:p>
          <a:p>
            <a:pPr marL="285750" indent="-285750">
              <a:buFont typeface="Arial" panose="020B0604020202020204" pitchFamily="34" charset="0"/>
              <a:buChar char="•"/>
            </a:pPr>
            <a:r>
              <a:rPr lang="en-US" sz="1400" dirty="0" smtClean="0"/>
              <a:t>                      </a:t>
            </a:r>
            <a:r>
              <a:rPr lang="en-US" sz="1250" b="1" dirty="0" smtClean="0"/>
              <a:t>(25 years)  </a:t>
            </a:r>
            <a:r>
              <a:rPr lang="en-US" sz="1250" b="1" dirty="0" smtClean="0"/>
              <a:t>(</a:t>
            </a:r>
            <a:r>
              <a:rPr lang="en-US" sz="1250" b="1" dirty="0" smtClean="0"/>
              <a:t>47 years</a:t>
            </a:r>
            <a:r>
              <a:rPr lang="en-US" sz="1250" b="1" dirty="0" smtClean="0"/>
              <a:t>)  (72 years)</a:t>
            </a:r>
            <a:endParaRPr lang="en-US" sz="1250" b="1" dirty="0" smtClean="0"/>
          </a:p>
          <a:p>
            <a:r>
              <a:rPr lang="en-US" sz="1250" dirty="0" smtClean="0"/>
              <a:t>	      </a:t>
            </a:r>
            <a:r>
              <a:rPr lang="en-US" sz="1250" b="1" dirty="0" smtClean="0"/>
              <a:t>1997-2021  </a:t>
            </a:r>
            <a:r>
              <a:rPr lang="en-US" sz="1250" b="1" dirty="0" smtClean="0"/>
              <a:t>1950-1996    1950-2021</a:t>
            </a:r>
            <a:endParaRPr lang="en-US" sz="1250" b="1" dirty="0" smtClean="0"/>
          </a:p>
          <a:p>
            <a:r>
              <a:rPr lang="en-US" sz="1300" dirty="0"/>
              <a:t> </a:t>
            </a:r>
            <a:r>
              <a:rPr lang="en-US" sz="1300" dirty="0" smtClean="0"/>
              <a:t>  </a:t>
            </a:r>
            <a:r>
              <a:rPr lang="en-US" sz="1300" dirty="0" smtClean="0">
                <a:solidFill>
                  <a:srgbClr val="0033CC"/>
                </a:solidFill>
              </a:rPr>
              <a:t>La Nina(DJF)          </a:t>
            </a:r>
            <a:r>
              <a:rPr lang="en-US" sz="1300" dirty="0" smtClean="0">
                <a:solidFill>
                  <a:srgbClr val="0033CC"/>
                </a:solidFill>
              </a:rPr>
              <a:t>11</a:t>
            </a:r>
            <a:r>
              <a:rPr lang="en-US" sz="1300" dirty="0" smtClean="0">
                <a:solidFill>
                  <a:srgbClr val="0033CC"/>
                </a:solidFill>
              </a:rPr>
              <a:t>	              </a:t>
            </a:r>
            <a:r>
              <a:rPr lang="en-US" sz="1300" dirty="0" smtClean="0">
                <a:solidFill>
                  <a:srgbClr val="0033CC"/>
                </a:solidFill>
              </a:rPr>
              <a:t>16          27</a:t>
            </a:r>
            <a:endParaRPr lang="en-US" sz="1300" dirty="0" smtClean="0">
              <a:solidFill>
                <a:srgbClr val="0033CC"/>
              </a:solidFill>
            </a:endParaRPr>
          </a:p>
          <a:p>
            <a:r>
              <a:rPr lang="en-US" sz="1300" dirty="0"/>
              <a:t> </a:t>
            </a:r>
            <a:r>
              <a:rPr lang="en-US" sz="1300" dirty="0" smtClean="0"/>
              <a:t>  </a:t>
            </a:r>
            <a:r>
              <a:rPr lang="en-US" sz="1300" b="1" dirty="0" smtClean="0">
                <a:solidFill>
                  <a:srgbClr val="FF0000"/>
                </a:solidFill>
              </a:rPr>
              <a:t>El Nino(DJF)           </a:t>
            </a:r>
            <a:r>
              <a:rPr lang="en-US" sz="1300" b="1" dirty="0" smtClean="0">
                <a:solidFill>
                  <a:srgbClr val="FF0000"/>
                </a:solidFill>
              </a:rPr>
              <a:t>9</a:t>
            </a:r>
            <a:r>
              <a:rPr lang="en-US" sz="1300" b="1" dirty="0" smtClean="0">
                <a:solidFill>
                  <a:srgbClr val="FF0000"/>
                </a:solidFill>
              </a:rPr>
              <a:t>	              </a:t>
            </a:r>
            <a:r>
              <a:rPr lang="en-US" sz="1300" b="1" dirty="0" smtClean="0">
                <a:solidFill>
                  <a:srgbClr val="FF0000"/>
                </a:solidFill>
              </a:rPr>
              <a:t>17          26</a:t>
            </a:r>
            <a:endParaRPr lang="en-US" sz="1300" b="1" dirty="0" smtClean="0">
              <a:solidFill>
                <a:srgbClr val="FF0000"/>
              </a:solidFill>
            </a:endParaRPr>
          </a:p>
          <a:p>
            <a:r>
              <a:rPr lang="en-US" sz="1300" dirty="0" smtClean="0"/>
              <a:t>   </a:t>
            </a:r>
          </a:p>
          <a:p>
            <a:r>
              <a:rPr lang="en-US" sz="1300" dirty="0" smtClean="0">
                <a:solidFill>
                  <a:srgbClr val="0033CC"/>
                </a:solidFill>
              </a:rPr>
              <a:t>La Nina(all 3mos)      </a:t>
            </a:r>
            <a:r>
              <a:rPr lang="en-US" sz="1300" dirty="0" smtClean="0">
                <a:solidFill>
                  <a:srgbClr val="0033CC"/>
                </a:solidFill>
              </a:rPr>
              <a:t>106              150          256</a:t>
            </a:r>
            <a:endParaRPr lang="en-US" sz="1300" dirty="0" smtClean="0">
              <a:solidFill>
                <a:srgbClr val="0033CC"/>
              </a:solidFill>
            </a:endParaRPr>
          </a:p>
          <a:p>
            <a:r>
              <a:rPr lang="en-US" sz="1300" dirty="0" smtClean="0">
                <a:solidFill>
                  <a:srgbClr val="FF0000"/>
                </a:solidFill>
              </a:rPr>
              <a:t>El Nino(all 3mos)       </a:t>
            </a:r>
            <a:r>
              <a:rPr lang="en-US" sz="1300" dirty="0" smtClean="0">
                <a:solidFill>
                  <a:srgbClr val="FF0000"/>
                </a:solidFill>
              </a:rPr>
              <a:t>77               166          243</a:t>
            </a:r>
            <a:endParaRPr lang="en-US" sz="1300" dirty="0" smtClean="0">
              <a:solidFill>
                <a:srgbClr val="FF0000"/>
              </a:solidFill>
            </a:endParaRPr>
          </a:p>
          <a:p>
            <a:r>
              <a:rPr lang="en-US" sz="900" dirty="0" smtClean="0"/>
              <a:t>(Overlapping 3month seasons)</a:t>
            </a:r>
          </a:p>
          <a:p>
            <a:endParaRPr lang="en-US" sz="900" dirty="0" smtClean="0"/>
          </a:p>
          <a:p>
            <a:r>
              <a:rPr lang="en-US" sz="1000" dirty="0" smtClean="0"/>
              <a:t>Look at Ratios of La </a:t>
            </a:r>
            <a:r>
              <a:rPr lang="en-US" sz="1000" dirty="0" err="1" smtClean="0"/>
              <a:t>Ninas</a:t>
            </a:r>
            <a:r>
              <a:rPr lang="en-US" sz="1000" dirty="0" smtClean="0"/>
              <a:t> (vs El </a:t>
            </a:r>
            <a:r>
              <a:rPr lang="en-US" sz="1000" dirty="0" err="1" smtClean="0"/>
              <a:t>Ninos</a:t>
            </a:r>
            <a:r>
              <a:rPr lang="en-US" sz="1000" dirty="0" smtClean="0"/>
              <a:t>) in the shorter </a:t>
            </a:r>
          </a:p>
          <a:p>
            <a:r>
              <a:rPr lang="en-US" sz="1000" dirty="0" smtClean="0"/>
              <a:t>recent (25 yr) period vs the longer (47 yr) earlier period!!</a:t>
            </a:r>
            <a:endParaRPr lang="en-US" sz="1000" dirty="0"/>
          </a:p>
        </p:txBody>
      </p:sp>
      <p:cxnSp>
        <p:nvCxnSpPr>
          <p:cNvPr id="7" name="Straight Connector 6"/>
          <p:cNvCxnSpPr/>
          <p:nvPr/>
        </p:nvCxnSpPr>
        <p:spPr>
          <a:xfrm>
            <a:off x="1981200" y="4038600"/>
            <a:ext cx="0" cy="1447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895699" y="3681172"/>
            <a:ext cx="2524180" cy="2585323"/>
          </a:xfrm>
          <a:prstGeom prst="rect">
            <a:avLst/>
          </a:prstGeom>
          <a:noFill/>
        </p:spPr>
        <p:txBody>
          <a:bodyPr wrap="square" rtlCol="0">
            <a:spAutoFit/>
          </a:bodyPr>
          <a:lstStyle/>
          <a:p>
            <a:r>
              <a:rPr lang="en-US" sz="1350" u="sng" dirty="0" smtClean="0">
                <a:solidFill>
                  <a:srgbClr val="0033CC"/>
                </a:solidFill>
              </a:rPr>
              <a:t>***Analysis of CPC’s official Nino 3.4 index data over the last 70 years shows that the more frequent La Nina’s in recent decades contributed to less rainfall in the southwest (See La Nina precip composites!, slide#13) and hence the ongoing long term drought in the Southwest!! Hence the long term southwest drought is unlikely to go away any time soon***</a:t>
            </a:r>
            <a:endParaRPr lang="en-US" sz="1350" u="sng" dirty="0">
              <a:solidFill>
                <a:srgbClr val="0033CC"/>
              </a:solidFill>
            </a:endParaRPr>
          </a:p>
        </p:txBody>
      </p:sp>
      <p:sp>
        <p:nvSpPr>
          <p:cNvPr id="14" name="Rectangle 13"/>
          <p:cNvSpPr/>
          <p:nvPr/>
        </p:nvSpPr>
        <p:spPr>
          <a:xfrm>
            <a:off x="3921645" y="3681172"/>
            <a:ext cx="2412357" cy="265361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124200" y="6312662"/>
            <a:ext cx="5105400" cy="523220"/>
          </a:xfrm>
          <a:prstGeom prst="rect">
            <a:avLst/>
          </a:prstGeom>
          <a:noFill/>
        </p:spPr>
        <p:txBody>
          <a:bodyPr wrap="square" rtlCol="0">
            <a:spAutoFit/>
          </a:bodyPr>
          <a:lstStyle/>
          <a:p>
            <a:r>
              <a:rPr lang="en-US" sz="1400" dirty="0" smtClean="0">
                <a:solidFill>
                  <a:srgbClr val="0033CC"/>
                </a:solidFill>
              </a:rPr>
              <a:t>*** The strong/weak annual monsoon rains in the southwest is just a minor modulator riding on this bigger/long-term signal. ***</a:t>
            </a:r>
            <a:endParaRPr lang="en-US" sz="1400" dirty="0">
              <a:solidFill>
                <a:srgbClr val="0033CC"/>
              </a:solidFill>
            </a:endParaRPr>
          </a:p>
        </p:txBody>
      </p:sp>
      <p:sp>
        <p:nvSpPr>
          <p:cNvPr id="6" name="TextBox 5"/>
          <p:cNvSpPr txBox="1"/>
          <p:nvPr/>
        </p:nvSpPr>
        <p:spPr>
          <a:xfrm>
            <a:off x="30480" y="6181857"/>
            <a:ext cx="3155372" cy="692497"/>
          </a:xfrm>
          <a:prstGeom prst="rect">
            <a:avLst/>
          </a:prstGeom>
          <a:noFill/>
        </p:spPr>
        <p:txBody>
          <a:bodyPr wrap="square" rtlCol="0">
            <a:spAutoFit/>
          </a:bodyPr>
          <a:lstStyle/>
          <a:p>
            <a:r>
              <a:rPr lang="en-US" sz="1200" b="1" dirty="0" smtClean="0"/>
              <a:t>++</a:t>
            </a:r>
            <a:r>
              <a:rPr lang="en-US" sz="900" dirty="0" smtClean="0"/>
              <a:t> Barnston, Chelliah and Goldenberg (1997):</a:t>
            </a:r>
            <a:r>
              <a:rPr lang="en-US" sz="900" b="1" dirty="0"/>
              <a:t>Documentation of a highly ENSO‐related </a:t>
            </a:r>
            <a:r>
              <a:rPr lang="en-US" sz="900" b="1" dirty="0" err="1"/>
              <a:t>sst</a:t>
            </a:r>
            <a:r>
              <a:rPr lang="en-US" sz="900" b="1" dirty="0"/>
              <a:t> region in the equatorial </a:t>
            </a:r>
            <a:r>
              <a:rPr lang="en-US" sz="900" b="1" dirty="0" smtClean="0"/>
              <a:t>pacific</a:t>
            </a:r>
            <a:r>
              <a:rPr lang="en-US" sz="900" dirty="0" smtClean="0"/>
              <a:t>, </a:t>
            </a:r>
            <a:r>
              <a:rPr lang="en-US" sz="900" b="1" dirty="0">
                <a:hlinkClick r:id="rId3"/>
              </a:rPr>
              <a:t/>
            </a:r>
            <a:br>
              <a:rPr lang="en-US" sz="900" b="1" dirty="0">
                <a:hlinkClick r:id="rId3"/>
              </a:rPr>
            </a:br>
            <a:r>
              <a:rPr lang="en-US" sz="900" b="1" dirty="0">
                <a:hlinkClick r:id="rId3"/>
              </a:rPr>
              <a:t>Atmosphere-Ocean </a:t>
            </a:r>
            <a:r>
              <a:rPr lang="en-US" sz="900" b="1" dirty="0" smtClean="0"/>
              <a:t> </a:t>
            </a:r>
            <a:r>
              <a:rPr lang="en-US" sz="900" dirty="0" smtClean="0"/>
              <a:t>Volume </a:t>
            </a:r>
            <a:r>
              <a:rPr lang="en-US" sz="900" dirty="0"/>
              <a:t>35, </a:t>
            </a:r>
            <a:r>
              <a:rPr lang="en-US" sz="900" dirty="0" smtClean="0"/>
              <a:t>1997. </a:t>
            </a:r>
            <a:r>
              <a:rPr lang="en-US" sz="900" dirty="0">
                <a:hlinkClick r:id="rId4"/>
              </a:rPr>
              <a:t>https://</a:t>
            </a:r>
            <a:r>
              <a:rPr lang="en-US" sz="900" dirty="0" smtClean="0">
                <a:hlinkClick r:id="rId4"/>
              </a:rPr>
              <a:t>doi.org/10.1080/07055900.1997.9649597</a:t>
            </a:r>
            <a:endParaRPr lang="en-US" sz="900" dirty="0"/>
          </a:p>
        </p:txBody>
      </p:sp>
      <p:cxnSp>
        <p:nvCxnSpPr>
          <p:cNvPr id="10" name="Straight Connector 9"/>
          <p:cNvCxnSpPr/>
          <p:nvPr/>
        </p:nvCxnSpPr>
        <p:spPr>
          <a:xfrm>
            <a:off x="6172200" y="3124200"/>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0480" y="6166168"/>
            <a:ext cx="3155372" cy="313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8724900" y="5791200"/>
            <a:ext cx="0" cy="304800"/>
          </a:xfrm>
          <a:prstGeom prst="straightConnector1">
            <a:avLst/>
          </a:prstGeom>
          <a:ln w="12700">
            <a:solidFill>
              <a:srgbClr val="0033CC"/>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5"/>
          <a:stretch>
            <a:fillRect/>
          </a:stretch>
        </p:blipFill>
        <p:spPr>
          <a:xfrm>
            <a:off x="6360045" y="1727848"/>
            <a:ext cx="2759075" cy="4631946"/>
          </a:xfrm>
          <a:prstGeom prst="rect">
            <a:avLst/>
          </a:prstGeom>
        </p:spPr>
      </p:pic>
      <p:cxnSp>
        <p:nvCxnSpPr>
          <p:cNvPr id="16" name="Straight Connector 15"/>
          <p:cNvCxnSpPr/>
          <p:nvPr/>
        </p:nvCxnSpPr>
        <p:spPr>
          <a:xfrm>
            <a:off x="2819400" y="4038600"/>
            <a:ext cx="0" cy="1447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4940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581400" y="17585"/>
            <a:ext cx="2057400" cy="287215"/>
          </a:xfrm>
        </p:spPr>
        <p:txBody>
          <a:bodyPr/>
          <a:lstStyle/>
          <a:p>
            <a:pPr eaLnBrk="1" hangingPunct="1"/>
            <a:r>
              <a:rPr lang="en-US" altLang="en-US" sz="2000" dirty="0"/>
              <a:t>Summary</a:t>
            </a:r>
          </a:p>
        </p:txBody>
      </p:sp>
      <p:sp>
        <p:nvSpPr>
          <p:cNvPr id="26627" name="Rectangle 3"/>
          <p:cNvSpPr>
            <a:spLocks noGrp="1" noChangeArrowheads="1"/>
          </p:cNvSpPr>
          <p:nvPr>
            <p:ph idx="1"/>
          </p:nvPr>
        </p:nvSpPr>
        <p:spPr>
          <a:xfrm>
            <a:off x="76200" y="380999"/>
            <a:ext cx="8763000" cy="6492089"/>
          </a:xfrm>
        </p:spPr>
        <p:txBody>
          <a:bodyPr/>
          <a:lstStyle/>
          <a:p>
            <a:pPr marL="571500" indent="-571500" eaLnBrk="1" fontAlgn="auto" hangingPunct="1">
              <a:spcBef>
                <a:spcPct val="50000"/>
              </a:spcBef>
              <a:spcAft>
                <a:spcPts val="0"/>
              </a:spcAft>
              <a:buNone/>
              <a:defRPr/>
            </a:pPr>
            <a:r>
              <a:rPr lang="en-US" altLang="en-US" sz="1600" b="1" dirty="0" smtClean="0">
                <a:solidFill>
                  <a:srgbClr val="FF0000"/>
                </a:solidFill>
                <a:latin typeface="Trebuchet MS" panose="020B0603020202020204" pitchFamily="34" charset="0"/>
              </a:rPr>
              <a:t>Current </a:t>
            </a:r>
            <a:r>
              <a:rPr lang="en-US" altLang="en-US" sz="1600" b="1" dirty="0">
                <a:solidFill>
                  <a:srgbClr val="FF0000"/>
                </a:solidFill>
                <a:latin typeface="Trebuchet MS" panose="020B0603020202020204" pitchFamily="34" charset="0"/>
              </a:rPr>
              <a:t>Drought </a:t>
            </a:r>
            <a:r>
              <a:rPr lang="en-US" altLang="en-US" sz="1600" b="1" dirty="0" smtClean="0">
                <a:solidFill>
                  <a:srgbClr val="FF0000"/>
                </a:solidFill>
                <a:latin typeface="Trebuchet MS" panose="020B0603020202020204" pitchFamily="34" charset="0"/>
              </a:rPr>
              <a:t>conditions:</a:t>
            </a:r>
          </a:p>
          <a:p>
            <a:pPr marL="285750" indent="-285750">
              <a:buFont typeface="Arial" panose="020B0604020202020204" pitchFamily="34" charset="0"/>
              <a:buChar char="•"/>
            </a:pPr>
            <a:r>
              <a:rPr lang="en-US" sz="1300" dirty="0">
                <a:latin typeface="Trebuchet MS" panose="020B0603020202020204" pitchFamily="34" charset="0"/>
              </a:rPr>
              <a:t>As the winter rainfall season is coming to a close along the Pacific West, the severe drought has also expanded further from last month. The excess winter snowfall in/near the Great Lakes region has slightly improved the drought conditions in the region.</a:t>
            </a:r>
          </a:p>
          <a:p>
            <a:pPr marL="285750" indent="-285750">
              <a:buFont typeface="Arial" panose="020B0604020202020204" pitchFamily="34" charset="0"/>
              <a:buChar char="•"/>
            </a:pPr>
            <a:r>
              <a:rPr lang="en-US" sz="1300" dirty="0">
                <a:latin typeface="Trebuchet MS" panose="020B0603020202020204" pitchFamily="34" charset="0"/>
              </a:rPr>
              <a:t>Besides this, elsewhere in the west, in the west central mountain and vicinity, and the southwest the overall drought situation has remained the same from last month. </a:t>
            </a:r>
            <a:endParaRPr lang="en-US" sz="1300" dirty="0" smtClean="0">
              <a:latin typeface="Trebuchet MS" panose="020B0603020202020204" pitchFamily="34" charset="0"/>
            </a:endParaRPr>
          </a:p>
          <a:p>
            <a:pPr marL="285750" indent="-285750">
              <a:buFont typeface="Arial" panose="020B0604020202020204" pitchFamily="34" charset="0"/>
              <a:buChar char="•"/>
            </a:pPr>
            <a:r>
              <a:rPr lang="en-US" sz="1300" dirty="0">
                <a:latin typeface="Trebuchet MS" panose="020B0603020202020204" pitchFamily="34" charset="0"/>
              </a:rPr>
              <a:t>The short and temporary drought conditions along the mid-Atlantic coastal regions, and east coast droughts (unlike the southern/western US droughts) generally do not last long.  Hence these droughts go back and forth in intensity and extent, and need not be of much concern, even though their short term effects do matter. </a:t>
            </a:r>
            <a:endParaRPr lang="en-US" sz="1300" dirty="0" smtClean="0">
              <a:latin typeface="Trebuchet MS" panose="020B0603020202020204" pitchFamily="34" charset="0"/>
            </a:endParaRPr>
          </a:p>
          <a:p>
            <a:pPr marL="285750" indent="-285750">
              <a:buFont typeface="Arial" panose="020B0604020202020204" pitchFamily="34" charset="0"/>
              <a:buChar char="•"/>
            </a:pPr>
            <a:r>
              <a:rPr lang="en-US" sz="1300" dirty="0">
                <a:latin typeface="Trebuchet MS" panose="020B0603020202020204" pitchFamily="34" charset="0"/>
              </a:rPr>
              <a:t>Most CA water reservoirs are drastically low</a:t>
            </a:r>
            <a:r>
              <a:rPr lang="en-US" sz="1300" dirty="0" smtClean="0">
                <a:latin typeface="Trebuchet MS" panose="020B0603020202020204" pitchFamily="34" charset="0"/>
              </a:rPr>
              <a:t>! </a:t>
            </a:r>
            <a:r>
              <a:rPr lang="en-US" sz="1300" dirty="0" smtClean="0">
                <a:latin typeface="Trebuchet MS" panose="020B0603020202020204" pitchFamily="34" charset="0"/>
              </a:rPr>
              <a:t>This </a:t>
            </a:r>
            <a:r>
              <a:rPr lang="en-US" sz="1300" dirty="0">
                <a:latin typeface="Trebuchet MS" panose="020B0603020202020204" pitchFamily="34" charset="0"/>
              </a:rPr>
              <a:t>is particularly consequential as the rainy season is </a:t>
            </a:r>
            <a:r>
              <a:rPr lang="en-US" sz="1300" dirty="0" smtClean="0">
                <a:latin typeface="Trebuchet MS" panose="020B0603020202020204" pitchFamily="34" charset="0"/>
              </a:rPr>
              <a:t>just about to end.</a:t>
            </a:r>
            <a:endParaRPr lang="en-US" sz="1300" dirty="0">
              <a:latin typeface="Trebuchet MS" panose="020B0603020202020204" pitchFamily="34" charset="0"/>
            </a:endParaRPr>
          </a:p>
          <a:p>
            <a:pPr marL="0" indent="0">
              <a:buNone/>
            </a:pPr>
            <a:r>
              <a:rPr lang="en-US" altLang="en-US" sz="1600" b="1" dirty="0" smtClean="0">
                <a:solidFill>
                  <a:srgbClr val="FF0000"/>
                </a:solidFill>
                <a:latin typeface="Trebuchet MS" panose="020B0603020202020204" pitchFamily="34" charset="0"/>
              </a:rPr>
              <a:t>Current </a:t>
            </a:r>
            <a:r>
              <a:rPr lang="en-US" altLang="en-US" sz="1600" b="1" dirty="0">
                <a:solidFill>
                  <a:srgbClr val="FF0000"/>
                </a:solidFill>
                <a:latin typeface="Trebuchet MS" panose="020B0603020202020204" pitchFamily="34" charset="0"/>
              </a:rPr>
              <a:t>ENSO status and </a:t>
            </a:r>
            <a:r>
              <a:rPr lang="en-US" altLang="en-US" sz="1600" b="1" dirty="0" smtClean="0">
                <a:solidFill>
                  <a:srgbClr val="FF0000"/>
                </a:solidFill>
                <a:latin typeface="Trebuchet MS" panose="020B0603020202020204" pitchFamily="34" charset="0"/>
              </a:rPr>
              <a:t>forecast</a:t>
            </a:r>
            <a:r>
              <a:rPr lang="en-US" altLang="en-US" sz="1200" b="1" dirty="0" smtClean="0">
                <a:solidFill>
                  <a:srgbClr val="FF0000"/>
                </a:solidFill>
                <a:latin typeface="Trebuchet MS" panose="020B0603020202020204" pitchFamily="34" charset="0"/>
              </a:rPr>
              <a:t>: </a:t>
            </a:r>
            <a:r>
              <a:rPr lang="en-US" sz="1400" b="1" dirty="0">
                <a:solidFill>
                  <a:srgbClr val="0033CC"/>
                </a:solidFill>
              </a:rPr>
              <a:t>La Niña is favored to continue through the Northern Hemisphere summer (59% chance during June-August 2022), with a 50-55% chance through the fall</a:t>
            </a:r>
            <a:r>
              <a:rPr lang="en-US" sz="1400" b="1" dirty="0" smtClean="0">
                <a:solidFill>
                  <a:srgbClr val="0033CC"/>
                </a:solidFill>
              </a:rPr>
              <a:t>.</a:t>
            </a:r>
            <a:endParaRPr lang="en-US" sz="1300" b="1" i="1" kern="1200" dirty="0" smtClean="0">
              <a:solidFill>
                <a:srgbClr val="0033CC"/>
              </a:solidFill>
              <a:latin typeface="Trebuchet MS" panose="020B0603020202020204" pitchFamily="34" charset="0"/>
            </a:endParaRPr>
          </a:p>
          <a:p>
            <a:pPr marL="0" indent="0">
              <a:buNone/>
            </a:pPr>
            <a:r>
              <a:rPr lang="en-US" altLang="en-US" sz="1600" b="1" dirty="0" smtClean="0">
                <a:solidFill>
                  <a:srgbClr val="FF0000"/>
                </a:solidFill>
              </a:rPr>
              <a:t>Prediction: </a:t>
            </a:r>
            <a:r>
              <a:rPr lang="en-US" sz="1300" kern="1200" dirty="0" smtClean="0">
                <a:solidFill>
                  <a:srgbClr val="002060"/>
                </a:solidFill>
                <a:latin typeface="Trebuchet MS" panose="020B0603020202020204" pitchFamily="34" charset="0"/>
              </a:rPr>
              <a:t> </a:t>
            </a:r>
          </a:p>
          <a:p>
            <a:pPr marL="346075" lvl="1" indent="-346075"/>
            <a:r>
              <a:rPr lang="en-US" sz="1250" kern="1200" dirty="0" smtClean="0">
                <a:latin typeface="Trebuchet MS" panose="020B0603020202020204" pitchFamily="34" charset="0"/>
              </a:rPr>
              <a:t>It appears that the La Nina may not be gone after all, and may continue to stay through the next forecast season MJJ and possibly beyond. With this, we can </a:t>
            </a:r>
            <a:r>
              <a:rPr lang="en-US" sz="1250" kern="1200" dirty="0" smtClean="0">
                <a:latin typeface="Trebuchet MS" panose="020B0603020202020204" pitchFamily="34" charset="0"/>
              </a:rPr>
              <a:t>continue</a:t>
            </a:r>
            <a:r>
              <a:rPr lang="en-US" sz="1250" kern="1200" dirty="0" smtClean="0">
                <a:latin typeface="Trebuchet MS" panose="020B0603020202020204" pitchFamily="34" charset="0"/>
              </a:rPr>
              <a:t> to expect the canonical impacts for the season. The </a:t>
            </a:r>
            <a:r>
              <a:rPr lang="en-US" sz="1250" kern="1200" dirty="0" smtClean="0">
                <a:latin typeface="Trebuchet MS" panose="020B0603020202020204" pitchFamily="34" charset="0"/>
              </a:rPr>
              <a:t>observed T/P anomalies even during the past peak La Nina conditions in the winter months resembled only weakly similar/like the forecasts or the past La Nina composites. </a:t>
            </a:r>
            <a:endParaRPr lang="en-US" sz="1250" kern="1200" dirty="0" smtClean="0">
              <a:latin typeface="Trebuchet MS" panose="020B0603020202020204" pitchFamily="34" charset="0"/>
            </a:endParaRPr>
          </a:p>
          <a:p>
            <a:pPr marL="346075" lvl="1" indent="-346075"/>
            <a:r>
              <a:rPr lang="en-US" sz="1250" kern="1200" dirty="0" smtClean="0">
                <a:solidFill>
                  <a:srgbClr val="002060"/>
                </a:solidFill>
                <a:latin typeface="Trebuchet MS" panose="020B0603020202020204" pitchFamily="34" charset="0"/>
              </a:rPr>
              <a:t>In </a:t>
            </a:r>
            <a:r>
              <a:rPr lang="en-US" sz="1250" kern="1200" dirty="0" smtClean="0">
                <a:solidFill>
                  <a:srgbClr val="002060"/>
                </a:solidFill>
                <a:latin typeface="Trebuchet MS" panose="020B0603020202020204" pitchFamily="34" charset="0"/>
              </a:rPr>
              <a:t>spite of these, especially </a:t>
            </a:r>
            <a:r>
              <a:rPr lang="en-US" sz="1250" kern="1200" dirty="0">
                <a:solidFill>
                  <a:srgbClr val="002060"/>
                </a:solidFill>
                <a:latin typeface="Trebuchet MS" panose="020B0603020202020204" pitchFamily="34" charset="0"/>
              </a:rPr>
              <a:t>as the winter rainy season is coming to an </a:t>
            </a:r>
            <a:r>
              <a:rPr lang="en-US" sz="1250" kern="1200" dirty="0" smtClean="0">
                <a:solidFill>
                  <a:srgbClr val="002060"/>
                </a:solidFill>
                <a:latin typeface="Trebuchet MS" panose="020B0603020202020204" pitchFamily="34" charset="0"/>
              </a:rPr>
              <a:t>end along the west coast states, </a:t>
            </a:r>
            <a:r>
              <a:rPr lang="en-US" sz="1250" kern="1200" dirty="0">
                <a:solidFill>
                  <a:srgbClr val="002060"/>
                </a:solidFill>
                <a:latin typeface="Trebuchet MS" panose="020B0603020202020204" pitchFamily="34" charset="0"/>
              </a:rPr>
              <a:t>the long term </a:t>
            </a:r>
            <a:r>
              <a:rPr lang="en-US" sz="1250" kern="1200" dirty="0" smtClean="0">
                <a:solidFill>
                  <a:srgbClr val="002060"/>
                </a:solidFill>
                <a:latin typeface="Trebuchet MS" panose="020B0603020202020204" pitchFamily="34" charset="0"/>
              </a:rPr>
              <a:t>existing drought </a:t>
            </a:r>
            <a:r>
              <a:rPr lang="en-US" sz="1250" kern="1200" dirty="0">
                <a:solidFill>
                  <a:srgbClr val="002060"/>
                </a:solidFill>
                <a:latin typeface="Trebuchet MS" panose="020B0603020202020204" pitchFamily="34" charset="0"/>
              </a:rPr>
              <a:t>in the western and southwestern states will continue to stay and </a:t>
            </a:r>
            <a:r>
              <a:rPr lang="en-US" sz="1250" kern="1200" dirty="0" smtClean="0">
                <a:solidFill>
                  <a:srgbClr val="002060"/>
                </a:solidFill>
                <a:latin typeface="Trebuchet MS" panose="020B0603020202020204" pitchFamily="34" charset="0"/>
              </a:rPr>
              <a:t>persist during  </a:t>
            </a:r>
            <a:r>
              <a:rPr lang="en-US" sz="1250" kern="1200" dirty="0" smtClean="0">
                <a:solidFill>
                  <a:srgbClr val="002060"/>
                </a:solidFill>
                <a:latin typeface="Trebuchet MS" panose="020B0603020202020204" pitchFamily="34" charset="0"/>
              </a:rPr>
              <a:t>MJJ. </a:t>
            </a:r>
            <a:endParaRPr lang="en-US" sz="1250" kern="1200" dirty="0" smtClean="0">
              <a:latin typeface="Trebuchet MS" panose="020B0603020202020204" pitchFamily="34" charset="0"/>
            </a:endParaRPr>
          </a:p>
          <a:p>
            <a:pPr marL="346075" lvl="1" indent="-346075"/>
            <a:r>
              <a:rPr lang="en-US" sz="1250" kern="1200" dirty="0" smtClean="0">
                <a:latin typeface="Trebuchet MS" panose="020B0603020202020204" pitchFamily="34" charset="0"/>
              </a:rPr>
              <a:t>MJJ </a:t>
            </a:r>
            <a:r>
              <a:rPr lang="en-US" sz="1250" kern="1200" dirty="0" smtClean="0">
                <a:latin typeface="Trebuchet MS" panose="020B0603020202020204" pitchFamily="34" charset="0"/>
              </a:rPr>
              <a:t>is the </a:t>
            </a:r>
            <a:r>
              <a:rPr lang="en-US" sz="1250" kern="1200" dirty="0" smtClean="0">
                <a:latin typeface="Trebuchet MS" panose="020B0603020202020204" pitchFamily="34" charset="0"/>
              </a:rPr>
              <a:t>rainy </a:t>
            </a:r>
            <a:r>
              <a:rPr lang="en-US" sz="1250" kern="1200" dirty="0" smtClean="0">
                <a:latin typeface="Trebuchet MS" panose="020B0603020202020204" pitchFamily="34" charset="0"/>
              </a:rPr>
              <a:t>season in the northern Great Plains and the upper central Plains, and we may expect improvement or even removal of drought in some of these regions</a:t>
            </a:r>
            <a:r>
              <a:rPr lang="en-US" sz="1250" kern="1200" dirty="0" smtClean="0">
                <a:latin typeface="Trebuchet MS" panose="020B0603020202020204" pitchFamily="34" charset="0"/>
              </a:rPr>
              <a:t>. But the NMME models do not support this and predicts below normal rainfall, and hence the drought in these regions may persist and may even get worse. </a:t>
            </a:r>
            <a:endParaRPr lang="en-US" sz="1250" kern="1200" dirty="0" smtClean="0">
              <a:latin typeface="Trebuchet MS" panose="020B0603020202020204" pitchFamily="34" charset="0"/>
            </a:endParaRPr>
          </a:p>
          <a:p>
            <a:pPr marL="346075" lvl="1" indent="-346075"/>
            <a:r>
              <a:rPr lang="en-US" sz="1250" kern="1200" dirty="0" smtClean="0">
                <a:latin typeface="Trebuchet MS" panose="020B0603020202020204" pitchFamily="34" charset="0"/>
              </a:rPr>
              <a:t>In the southeastern Gulf/Atlantic coastal  states, only </a:t>
            </a:r>
            <a:r>
              <a:rPr lang="en-US" sz="1250" kern="1200" dirty="0" smtClean="0">
                <a:latin typeface="Trebuchet MS" panose="020B0603020202020204" pitchFamily="34" charset="0"/>
              </a:rPr>
              <a:t>weak, temporary </a:t>
            </a:r>
            <a:r>
              <a:rPr lang="en-US" sz="1250" kern="1200" dirty="0" smtClean="0">
                <a:latin typeface="Trebuchet MS" panose="020B0603020202020204" pitchFamily="34" charset="0"/>
              </a:rPr>
              <a:t>and short term dryness drought conditions exists now.  For the forecast season </a:t>
            </a:r>
            <a:r>
              <a:rPr lang="en-US" sz="1250" kern="1200" dirty="0" smtClean="0">
                <a:latin typeface="Trebuchet MS" panose="020B0603020202020204" pitchFamily="34" charset="0"/>
              </a:rPr>
              <a:t>MJJ, </a:t>
            </a:r>
            <a:r>
              <a:rPr lang="en-US" sz="1250" kern="1200" dirty="0" smtClean="0">
                <a:latin typeface="Trebuchet MS" panose="020B0603020202020204" pitchFamily="34" charset="0"/>
              </a:rPr>
              <a:t>even though the climatology is favorable, the removal of those conditions depends on </a:t>
            </a:r>
            <a:r>
              <a:rPr lang="en-US" sz="1250" kern="1200" dirty="0" smtClean="0">
                <a:latin typeface="Trebuchet MS" panose="020B0603020202020204" pitchFamily="34" charset="0"/>
              </a:rPr>
              <a:t>the nature and strength </a:t>
            </a:r>
            <a:r>
              <a:rPr lang="en-US" sz="1250" kern="1200" dirty="0" smtClean="0">
                <a:latin typeface="Trebuchet MS" panose="020B0603020202020204" pitchFamily="34" charset="0"/>
              </a:rPr>
              <a:t>of the </a:t>
            </a:r>
            <a:r>
              <a:rPr lang="en-US" sz="1250" kern="1200" dirty="0" smtClean="0">
                <a:latin typeface="Trebuchet MS" panose="020B0603020202020204" pitchFamily="34" charset="0"/>
              </a:rPr>
              <a:t>La </a:t>
            </a:r>
            <a:r>
              <a:rPr lang="en-US" sz="1250" kern="1200" dirty="0" smtClean="0">
                <a:latin typeface="Trebuchet MS" panose="020B0603020202020204" pitchFamily="34" charset="0"/>
              </a:rPr>
              <a:t>Nina conditions. </a:t>
            </a:r>
            <a:r>
              <a:rPr lang="en-US" sz="1250" kern="1200" dirty="0" smtClean="0">
                <a:latin typeface="Trebuchet MS" panose="020B0603020202020204" pitchFamily="34" charset="0"/>
              </a:rPr>
              <a:t>The short term rainfall and the NMME models forecast for the season seem to indicate the existing drought conditions </a:t>
            </a:r>
            <a:r>
              <a:rPr lang="en-US" sz="1250" kern="1200" dirty="0" smtClean="0">
                <a:latin typeface="Trebuchet MS" panose="020B0603020202020204" pitchFamily="34" charset="0"/>
              </a:rPr>
              <a:t>in MS eastward onto and </a:t>
            </a:r>
            <a:r>
              <a:rPr lang="en-US" sz="1250" kern="1200" dirty="0" smtClean="0">
                <a:latin typeface="Trebuchet MS" panose="020B0603020202020204" pitchFamily="34" charset="0"/>
              </a:rPr>
              <a:t>along the Atlantic coastal states will likely go away by the end of the forecast season.</a:t>
            </a:r>
          </a:p>
          <a:p>
            <a:pPr marL="346075" lvl="1" indent="-346075"/>
            <a:r>
              <a:rPr lang="en-US" sz="1250" kern="1200" dirty="0" smtClean="0">
                <a:latin typeface="Trebuchet MS" panose="020B0603020202020204" pitchFamily="34" charset="0"/>
              </a:rPr>
              <a:t>However, the near 50% chance of weak La Nina conditions  in the upcoming months makes the forecast that much difficult especially in these transition months. </a:t>
            </a:r>
            <a:r>
              <a:rPr lang="en-US" sz="1250" kern="1200" dirty="0" smtClean="0">
                <a:latin typeface="Trebuchet MS" panose="020B0603020202020204" pitchFamily="34" charset="0"/>
              </a:rPr>
              <a:t>*************</a:t>
            </a:r>
            <a:endParaRPr lang="en-US" sz="1250" kern="1200" dirty="0" smtClean="0">
              <a:latin typeface="Trebuchet MS" panose="020B0603020202020204" pitchFamily="34" charset="0"/>
            </a:endParaRPr>
          </a:p>
          <a:p>
            <a:pPr marL="3489325" lvl="8" indent="-346075"/>
            <a:r>
              <a:rPr lang="en-US" sz="450" kern="1200" dirty="0" smtClean="0">
                <a:latin typeface="Trebuchet MS" panose="020B0603020202020204" pitchFamily="34" charset="0"/>
              </a:rPr>
              <a:t> </a:t>
            </a:r>
            <a:endParaRPr lang="en-US" sz="500" dirty="0" smtClean="0">
              <a:latin typeface="Trebuchet MS" panose="020B0603020202020204" pitchFamily="34" charset="0"/>
            </a:endParaRPr>
          </a:p>
        </p:txBody>
      </p:sp>
    </p:spTree>
    <p:extLst>
      <p:ext uri="{BB962C8B-B14F-4D97-AF65-F5344CB8AC3E}">
        <p14:creationId xmlns:p14="http://schemas.microsoft.com/office/powerpoint/2010/main" val="42580396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33053" b="24174"/>
          <a:stretch/>
        </p:blipFill>
        <p:spPr bwMode="auto">
          <a:xfrm>
            <a:off x="5171" y="49406"/>
            <a:ext cx="7108933" cy="3150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8839199" y="6616486"/>
            <a:ext cx="234733" cy="239149"/>
          </a:xfrm>
        </p:spPr>
        <p:txBody>
          <a:bodyPr/>
          <a:lstStyle/>
          <a:p>
            <a:pPr>
              <a:defRPr/>
            </a:pPr>
            <a:fld id="{AE0D35B7-164B-4BDA-8435-F6440E98459E}" type="slidenum">
              <a:rPr lang="en-US" altLang="en-US" smtClean="0"/>
              <a:pPr>
                <a:defRPr/>
              </a:pPr>
              <a:t>4</a:t>
            </a:fld>
            <a:endParaRPr lang="en-US" alt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52850"/>
            <a:ext cx="1169128" cy="1699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flipH="1">
            <a:off x="2057400" y="5105400"/>
            <a:ext cx="4419600"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2057400" y="4722920"/>
            <a:ext cx="4419600" cy="0"/>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012049" y="3220827"/>
            <a:ext cx="1957388" cy="830997"/>
          </a:xfrm>
          <a:prstGeom prst="rect">
            <a:avLst/>
          </a:prstGeom>
          <a:noFill/>
        </p:spPr>
        <p:txBody>
          <a:bodyPr wrap="square" rtlCol="0">
            <a:spAutoFit/>
          </a:bodyPr>
          <a:lstStyle/>
          <a:p>
            <a:r>
              <a:rPr lang="en-US" sz="1600" dirty="0" smtClean="0">
                <a:solidFill>
                  <a:srgbClr val="FF0000"/>
                </a:solidFill>
              </a:rPr>
              <a:t>The recent drought has somewhat stagnated ?</a:t>
            </a:r>
            <a:endParaRPr lang="en-US" sz="1600" dirty="0">
              <a:solidFill>
                <a:srgbClr val="FF0000"/>
              </a:solidFill>
            </a:endParaRPr>
          </a:p>
        </p:txBody>
      </p:sp>
      <p:cxnSp>
        <p:nvCxnSpPr>
          <p:cNvPr id="28" name="Straight Arrow Connector 27"/>
          <p:cNvCxnSpPr/>
          <p:nvPr/>
        </p:nvCxnSpPr>
        <p:spPr>
          <a:xfrm>
            <a:off x="5029200" y="3752850"/>
            <a:ext cx="762000" cy="725329"/>
          </a:xfrm>
          <a:prstGeom prst="straightConnector1">
            <a:avLst/>
          </a:prstGeom>
          <a:ln w="222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718" y="6089818"/>
            <a:ext cx="6711553" cy="738664"/>
          </a:xfrm>
          <a:prstGeom prst="rect">
            <a:avLst/>
          </a:prstGeom>
          <a:noFill/>
        </p:spPr>
        <p:txBody>
          <a:bodyPr wrap="square" rtlCol="0">
            <a:spAutoFit/>
          </a:bodyPr>
          <a:lstStyle/>
          <a:p>
            <a:r>
              <a:rPr lang="en-US" sz="1400" i="1" u="sng" dirty="0" smtClean="0"/>
              <a:t>Last month we said:  As </a:t>
            </a:r>
            <a:r>
              <a:rPr lang="en-US" sz="1400" i="1" u="sng" dirty="0" smtClean="0"/>
              <a:t>the La Nina is slowly weakening and is on its way out,  </a:t>
            </a:r>
          </a:p>
          <a:p>
            <a:r>
              <a:rPr lang="en-US" sz="1400" i="1" u="sng" dirty="0" smtClean="0"/>
              <a:t>have we seen the  worst of the current drought status over the US for now? </a:t>
            </a:r>
            <a:endParaRPr lang="en-US" sz="1400" i="1" u="sng" dirty="0" smtClean="0"/>
          </a:p>
          <a:p>
            <a:r>
              <a:rPr lang="en-US" sz="1400" dirty="0" smtClean="0"/>
              <a:t>Now: Well, Looks like the La Nina is not going away yet! And Drought is expanding!!</a:t>
            </a:r>
            <a:endParaRPr lang="en-US" sz="1400" dirty="0"/>
          </a:p>
        </p:txBody>
      </p:sp>
      <p:cxnSp>
        <p:nvCxnSpPr>
          <p:cNvPr id="13" name="Straight Connector 12"/>
          <p:cNvCxnSpPr/>
          <p:nvPr/>
        </p:nvCxnSpPr>
        <p:spPr>
          <a:xfrm flipH="1">
            <a:off x="1686490" y="4478179"/>
            <a:ext cx="4535359" cy="28239"/>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5029200" y="4267199"/>
            <a:ext cx="609600" cy="29750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359139" y="4626088"/>
            <a:ext cx="1834933" cy="307777"/>
          </a:xfrm>
          <a:prstGeom prst="rect">
            <a:avLst/>
          </a:prstGeom>
          <a:noFill/>
        </p:spPr>
        <p:txBody>
          <a:bodyPr wrap="square" rtlCol="0">
            <a:spAutoFit/>
          </a:bodyPr>
          <a:lstStyle/>
          <a:p>
            <a:r>
              <a:rPr lang="en-US" sz="1400" dirty="0" smtClean="0"/>
              <a:t>Current drought!</a:t>
            </a:r>
            <a:endParaRPr lang="en-US" sz="1400" dirty="0"/>
          </a:p>
        </p:txBody>
      </p:sp>
      <p:sp>
        <p:nvSpPr>
          <p:cNvPr id="10" name="TextBox 9"/>
          <p:cNvSpPr txBox="1"/>
          <p:nvPr/>
        </p:nvSpPr>
        <p:spPr>
          <a:xfrm>
            <a:off x="6396374" y="3200400"/>
            <a:ext cx="2586857" cy="1384995"/>
          </a:xfrm>
          <a:prstGeom prst="rect">
            <a:avLst/>
          </a:prstGeom>
          <a:noFill/>
        </p:spPr>
        <p:txBody>
          <a:bodyPr wrap="square" rtlCol="0">
            <a:spAutoFit/>
          </a:bodyPr>
          <a:lstStyle/>
          <a:p>
            <a:r>
              <a:rPr lang="en-US" sz="1400" dirty="0" smtClean="0"/>
              <a:t>Every </a:t>
            </a:r>
            <a:r>
              <a:rPr lang="en-US" sz="1400" dirty="0"/>
              <a:t>drought is different</a:t>
            </a:r>
            <a:r>
              <a:rPr lang="en-US" sz="1400" dirty="0" smtClean="0"/>
              <a:t>.!</a:t>
            </a:r>
          </a:p>
          <a:p>
            <a:endParaRPr lang="en-US" sz="1400" dirty="0" smtClean="0"/>
          </a:p>
          <a:p>
            <a:r>
              <a:rPr lang="en-US" sz="1400" dirty="0" smtClean="0"/>
              <a:t>Every situation is different!!</a:t>
            </a:r>
          </a:p>
          <a:p>
            <a:r>
              <a:rPr lang="en-US" sz="1400" dirty="0" smtClean="0"/>
              <a:t> </a:t>
            </a:r>
          </a:p>
          <a:p>
            <a:r>
              <a:rPr lang="en-US" sz="1400" dirty="0" smtClean="0"/>
              <a:t>D3/D4 areas have decreased. </a:t>
            </a:r>
          </a:p>
          <a:p>
            <a:r>
              <a:rPr lang="en-US" sz="1400" dirty="0" smtClean="0"/>
              <a:t>But, D0/D1/D2 areas increased.</a:t>
            </a:r>
            <a:endParaRPr lang="en-US" sz="1400" dirty="0"/>
          </a:p>
        </p:txBody>
      </p:sp>
      <p:pic>
        <p:nvPicPr>
          <p:cNvPr id="24" name="Picture 23" descr="Drought Monitor for usdm"/>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14104" y="281219"/>
            <a:ext cx="2029896" cy="1776181"/>
          </a:xfrm>
          <a:prstGeom prst="rect">
            <a:avLst/>
          </a:prstGeom>
          <a:noFill/>
          <a:ln>
            <a:noFill/>
          </a:ln>
        </p:spPr>
      </p:pic>
      <p:cxnSp>
        <p:nvCxnSpPr>
          <p:cNvPr id="18" name="Straight Arrow Connector 17"/>
          <p:cNvCxnSpPr/>
          <p:nvPr/>
        </p:nvCxnSpPr>
        <p:spPr>
          <a:xfrm flipV="1">
            <a:off x="6588933" y="838200"/>
            <a:ext cx="525171" cy="33110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297068" y="2954064"/>
            <a:ext cx="4532232" cy="307777"/>
          </a:xfrm>
          <a:prstGeom prst="rect">
            <a:avLst/>
          </a:prstGeom>
          <a:noFill/>
        </p:spPr>
        <p:txBody>
          <a:bodyPr wrap="square" rtlCol="0">
            <a:spAutoFit/>
          </a:bodyPr>
          <a:lstStyle/>
          <a:p>
            <a:r>
              <a:rPr lang="en-US" sz="1400" b="1" i="1" dirty="0" smtClean="0">
                <a:solidFill>
                  <a:srgbClr val="C00000"/>
                </a:solidFill>
              </a:rPr>
              <a:t>Time series since 2000 spilt into 2 (above &amp; below) panels.</a:t>
            </a:r>
            <a:endParaRPr lang="en-US" sz="1400" b="1" i="1" dirty="0">
              <a:solidFill>
                <a:srgbClr val="C00000"/>
              </a:solidFill>
            </a:endParaRPr>
          </a:p>
        </p:txBody>
      </p:sp>
      <p:pic>
        <p:nvPicPr>
          <p:cNvPr id="1638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9300" y="3091543"/>
            <a:ext cx="571500" cy="23604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4" name="Straight Arrow Connector 13"/>
          <p:cNvCxnSpPr/>
          <p:nvPr/>
        </p:nvCxnSpPr>
        <p:spPr>
          <a:xfrm flipH="1">
            <a:off x="5410200" y="4343400"/>
            <a:ext cx="1066800" cy="45720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6"/>
          <a:stretch>
            <a:fillRect/>
          </a:stretch>
        </p:blipFill>
        <p:spPr>
          <a:xfrm>
            <a:off x="1343654" y="3199396"/>
            <a:ext cx="4554398" cy="2905662"/>
          </a:xfrm>
          <a:prstGeom prst="rect">
            <a:avLst/>
          </a:prstGeom>
        </p:spPr>
      </p:pic>
      <p:pic>
        <p:nvPicPr>
          <p:cNvPr id="22" name="Picture 21" descr="United States Drought Monito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79433" y="4883021"/>
            <a:ext cx="2354477" cy="1757566"/>
          </a:xfrm>
          <a:prstGeom prst="rect">
            <a:avLst/>
          </a:prstGeom>
          <a:noFill/>
          <a:ln>
            <a:noFill/>
          </a:ln>
        </p:spPr>
      </p:pic>
    </p:spTree>
    <p:extLst>
      <p:ext uri="{BB962C8B-B14F-4D97-AF65-F5344CB8AC3E}">
        <p14:creationId xmlns:p14="http://schemas.microsoft.com/office/powerpoint/2010/main" val="34336382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435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a:xfrm>
            <a:off x="8763000" y="6550025"/>
            <a:ext cx="381000" cy="307975"/>
          </a:xfrm>
        </p:spPr>
        <p:txBody>
          <a:bodyPr/>
          <a:lstStyle/>
          <a:p>
            <a:pPr>
              <a:defRPr/>
            </a:pPr>
            <a:fld id="{29FE659A-E67D-4F73-9E46-0170127DE6AC}" type="slidenum">
              <a:rPr lang="en-US" altLang="en-US" smtClean="0"/>
              <a:pPr>
                <a:defRPr/>
              </a:pPr>
              <a:t>5</a:t>
            </a:fld>
            <a:endParaRPr lang="en-US" altLang="en-US" dirty="0"/>
          </a:p>
        </p:txBody>
      </p:sp>
      <p:sp>
        <p:nvSpPr>
          <p:cNvPr id="18" name="TextBox 17"/>
          <p:cNvSpPr txBox="1"/>
          <p:nvPr/>
        </p:nvSpPr>
        <p:spPr>
          <a:xfrm>
            <a:off x="1143000" y="76200"/>
            <a:ext cx="5791200" cy="369332"/>
          </a:xfrm>
          <a:prstGeom prst="rect">
            <a:avLst/>
          </a:prstGeom>
          <a:noFill/>
        </p:spPr>
        <p:txBody>
          <a:bodyPr wrap="square" rtlCol="0">
            <a:spAutoFit/>
          </a:bodyPr>
          <a:lstStyle/>
          <a:p>
            <a:r>
              <a:rPr lang="en-US" dirty="0"/>
              <a:t>Precipitation </a:t>
            </a:r>
            <a:r>
              <a:rPr lang="en-US" b="1" dirty="0"/>
              <a:t>ANOM</a:t>
            </a:r>
            <a:r>
              <a:rPr lang="en-US" dirty="0"/>
              <a:t> during last 7, 14, 30, &amp; 60 days.</a:t>
            </a:r>
          </a:p>
        </p:txBody>
      </p:sp>
      <p:cxnSp>
        <p:nvCxnSpPr>
          <p:cNvPr id="23" name="Straight Connector 22"/>
          <p:cNvCxnSpPr/>
          <p:nvPr/>
        </p:nvCxnSpPr>
        <p:spPr>
          <a:xfrm>
            <a:off x="2971599" y="76200"/>
            <a:ext cx="679546" cy="304800"/>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4384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696200" y="3720827"/>
            <a:ext cx="1371600" cy="2893100"/>
          </a:xfrm>
          <a:prstGeom prst="rect">
            <a:avLst/>
          </a:prstGeom>
          <a:noFill/>
        </p:spPr>
        <p:txBody>
          <a:bodyPr wrap="square" rtlCol="0">
            <a:spAutoFit/>
          </a:bodyPr>
          <a:lstStyle/>
          <a:p>
            <a:r>
              <a:rPr lang="en-US" sz="1400" dirty="0"/>
              <a:t>These maps in this and following slides, </a:t>
            </a:r>
            <a:r>
              <a:rPr lang="en-US" sz="1400" dirty="0" smtClean="0"/>
              <a:t>including          </a:t>
            </a:r>
            <a:r>
              <a:rPr lang="en-US" sz="1400" dirty="0" smtClean="0">
                <a:solidFill>
                  <a:srgbClr val="FF0000"/>
                </a:solidFill>
              </a:rPr>
              <a:t>a) Total, </a:t>
            </a:r>
            <a:endParaRPr lang="en-US" sz="1400" dirty="0">
              <a:solidFill>
                <a:srgbClr val="FF0000"/>
              </a:solidFill>
            </a:endParaRPr>
          </a:p>
          <a:p>
            <a:r>
              <a:rPr lang="en-US" sz="1400" dirty="0">
                <a:solidFill>
                  <a:srgbClr val="FF0000"/>
                </a:solidFill>
              </a:rPr>
              <a:t>b</a:t>
            </a:r>
            <a:r>
              <a:rPr lang="en-US" sz="1400" dirty="0" smtClean="0">
                <a:solidFill>
                  <a:srgbClr val="FF0000"/>
                </a:solidFill>
              </a:rPr>
              <a:t>) </a:t>
            </a:r>
            <a:r>
              <a:rPr lang="en-US" sz="1400" dirty="0" err="1">
                <a:solidFill>
                  <a:srgbClr val="FF0000"/>
                </a:solidFill>
              </a:rPr>
              <a:t>Anom</a:t>
            </a:r>
            <a:r>
              <a:rPr lang="en-US" sz="1400" dirty="0">
                <a:solidFill>
                  <a:srgbClr val="FF0000"/>
                </a:solidFill>
              </a:rPr>
              <a:t> and </a:t>
            </a:r>
            <a:endParaRPr lang="en-US" sz="1400" dirty="0" smtClean="0">
              <a:solidFill>
                <a:srgbClr val="FF0000"/>
              </a:solidFill>
            </a:endParaRPr>
          </a:p>
          <a:p>
            <a:r>
              <a:rPr lang="en-US" sz="1400" dirty="0" smtClean="0">
                <a:solidFill>
                  <a:srgbClr val="FF0000"/>
                </a:solidFill>
              </a:rPr>
              <a:t>c) </a:t>
            </a:r>
            <a:r>
              <a:rPr lang="en-US" sz="1400" dirty="0">
                <a:solidFill>
                  <a:srgbClr val="FF0000"/>
                </a:solidFill>
              </a:rPr>
              <a:t>Percent of </a:t>
            </a:r>
            <a:r>
              <a:rPr lang="en-US" sz="1400" dirty="0" smtClean="0">
                <a:solidFill>
                  <a:srgbClr val="FF0000"/>
                </a:solidFill>
              </a:rPr>
              <a:t>Normal precip</a:t>
            </a:r>
            <a:r>
              <a:rPr lang="en-US" sz="1400" dirty="0">
                <a:solidFill>
                  <a:srgbClr val="FF0000"/>
                </a:solidFill>
              </a:rPr>
              <a:t>.  </a:t>
            </a:r>
            <a:r>
              <a:rPr lang="en-US" sz="1400" dirty="0"/>
              <a:t>in these and other longer time </a:t>
            </a:r>
            <a:r>
              <a:rPr lang="en-US" sz="1400" dirty="0" smtClean="0"/>
              <a:t>ranges are now (routinely) daily </a:t>
            </a:r>
            <a:r>
              <a:rPr lang="en-US" sz="1400" dirty="0"/>
              <a:t>updated at: </a:t>
            </a:r>
          </a:p>
        </p:txBody>
      </p:sp>
      <p:sp>
        <p:nvSpPr>
          <p:cNvPr id="20" name="TextBox 19"/>
          <p:cNvSpPr txBox="1"/>
          <p:nvPr/>
        </p:nvSpPr>
        <p:spPr>
          <a:xfrm>
            <a:off x="5410200" y="3200400"/>
            <a:ext cx="914400" cy="369332"/>
          </a:xfrm>
          <a:prstGeom prst="rect">
            <a:avLst/>
          </a:prstGeom>
          <a:noFill/>
        </p:spPr>
        <p:txBody>
          <a:bodyPr wrap="square" rtlCol="0">
            <a:spAutoFit/>
          </a:bodyPr>
          <a:lstStyle/>
          <a:p>
            <a:r>
              <a:rPr lang="en-US" b="1" dirty="0">
                <a:solidFill>
                  <a:srgbClr val="FF0000"/>
                </a:solidFill>
              </a:rPr>
              <a:t>7 Days</a:t>
            </a:r>
          </a:p>
        </p:txBody>
      </p:sp>
      <p:sp>
        <p:nvSpPr>
          <p:cNvPr id="21" name="TextBox 20"/>
          <p:cNvSpPr txBox="1"/>
          <p:nvPr/>
        </p:nvSpPr>
        <p:spPr>
          <a:xfrm>
            <a:off x="5410200" y="533400"/>
            <a:ext cx="1066800" cy="369332"/>
          </a:xfrm>
          <a:prstGeom prst="rect">
            <a:avLst/>
          </a:prstGeom>
          <a:noFill/>
        </p:spPr>
        <p:txBody>
          <a:bodyPr wrap="square" rtlCol="0">
            <a:spAutoFit/>
          </a:bodyPr>
          <a:lstStyle/>
          <a:p>
            <a:r>
              <a:rPr lang="en-US" b="1" dirty="0">
                <a:solidFill>
                  <a:srgbClr val="FF0000"/>
                </a:solidFill>
              </a:rPr>
              <a:t>14 Days</a:t>
            </a:r>
          </a:p>
        </p:txBody>
      </p:sp>
      <p:sp>
        <p:nvSpPr>
          <p:cNvPr id="22" name="TextBox 21"/>
          <p:cNvSpPr txBox="1"/>
          <p:nvPr/>
        </p:nvSpPr>
        <p:spPr>
          <a:xfrm>
            <a:off x="1620625" y="3200400"/>
            <a:ext cx="952359" cy="369332"/>
          </a:xfrm>
          <a:prstGeom prst="rect">
            <a:avLst/>
          </a:prstGeom>
          <a:noFill/>
        </p:spPr>
        <p:txBody>
          <a:bodyPr wrap="square" rtlCol="0">
            <a:spAutoFit/>
          </a:bodyPr>
          <a:lstStyle/>
          <a:p>
            <a:r>
              <a:rPr lang="en-US" b="1" dirty="0">
                <a:solidFill>
                  <a:srgbClr val="FF0000"/>
                </a:solidFill>
              </a:rPr>
              <a:t>30 </a:t>
            </a:r>
            <a:r>
              <a:rPr lang="en-US" b="1" dirty="0" smtClean="0">
                <a:solidFill>
                  <a:srgbClr val="FF0000"/>
                </a:solidFill>
              </a:rPr>
              <a:t>Day</a:t>
            </a:r>
            <a:endParaRPr lang="en-US" b="1" dirty="0">
              <a:solidFill>
                <a:srgbClr val="FF0000"/>
              </a:solidFill>
            </a:endParaRPr>
          </a:p>
        </p:txBody>
      </p:sp>
      <p:sp>
        <p:nvSpPr>
          <p:cNvPr id="25" name="TextBox 24"/>
          <p:cNvSpPr txBox="1"/>
          <p:nvPr/>
        </p:nvSpPr>
        <p:spPr>
          <a:xfrm>
            <a:off x="1617276" y="533400"/>
            <a:ext cx="952359" cy="369332"/>
          </a:xfrm>
          <a:prstGeom prst="rect">
            <a:avLst/>
          </a:prstGeom>
          <a:noFill/>
        </p:spPr>
        <p:txBody>
          <a:bodyPr wrap="square" rtlCol="0">
            <a:spAutoFit/>
          </a:bodyPr>
          <a:lstStyle/>
          <a:p>
            <a:r>
              <a:rPr lang="en-US" b="1" dirty="0">
                <a:solidFill>
                  <a:srgbClr val="FF0000"/>
                </a:solidFill>
              </a:rPr>
              <a:t>60 Days</a:t>
            </a:r>
          </a:p>
        </p:txBody>
      </p:sp>
      <p:sp>
        <p:nvSpPr>
          <p:cNvPr id="2" name="Oval 1"/>
          <p:cNvSpPr/>
          <p:nvPr/>
        </p:nvSpPr>
        <p:spPr>
          <a:xfrm>
            <a:off x="533400" y="4909828"/>
            <a:ext cx="113791"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81708" y="66264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cxnSp>
        <p:nvCxnSpPr>
          <p:cNvPr id="10" name="Straight Arrow Connector 9"/>
          <p:cNvCxnSpPr/>
          <p:nvPr/>
        </p:nvCxnSpPr>
        <p:spPr>
          <a:xfrm flipH="1">
            <a:off x="8229600" y="6508071"/>
            <a:ext cx="659867" cy="25016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592482" y="186188"/>
            <a:ext cx="1447800" cy="2893100"/>
          </a:xfrm>
          <a:prstGeom prst="rect">
            <a:avLst/>
          </a:prstGeom>
          <a:noFill/>
        </p:spPr>
        <p:txBody>
          <a:bodyPr wrap="square" rtlCol="0">
            <a:spAutoFit/>
          </a:bodyPr>
          <a:lstStyle/>
          <a:p>
            <a:r>
              <a:rPr lang="en-US" sz="1400" dirty="0" smtClean="0"/>
              <a:t>This and next few slides show Precip deficit (excess).</a:t>
            </a:r>
          </a:p>
          <a:p>
            <a:r>
              <a:rPr lang="en-US" sz="1400" b="1" dirty="0" smtClean="0"/>
              <a:t>Droughts, for the MOST part, begin and end with precip!! </a:t>
            </a:r>
            <a:r>
              <a:rPr lang="en-US" sz="1400" dirty="0" smtClean="0"/>
              <a:t>Lately, Temps are becoming (secondarily) important as well.</a:t>
            </a:r>
            <a:endParaRPr lang="en-US" sz="1400" dirty="0"/>
          </a:p>
        </p:txBody>
      </p:sp>
      <p:cxnSp>
        <p:nvCxnSpPr>
          <p:cNvPr id="11" name="Straight Arrow Connector 10"/>
          <p:cNvCxnSpPr/>
          <p:nvPr/>
        </p:nvCxnSpPr>
        <p:spPr>
          <a:xfrm flipH="1" flipV="1">
            <a:off x="1563079" y="2243822"/>
            <a:ext cx="545562" cy="4993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5181600" y="2362200"/>
            <a:ext cx="170320" cy="3810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2895600" y="5040868"/>
            <a:ext cx="685800" cy="521732"/>
            <a:chOff x="2819400" y="2286000"/>
            <a:chExt cx="685800" cy="521732"/>
          </a:xfrm>
        </p:grpSpPr>
        <p:sp>
          <p:nvSpPr>
            <p:cNvPr id="35" name="TextBox 34"/>
            <p:cNvSpPr txBox="1"/>
            <p:nvPr/>
          </p:nvSpPr>
          <p:spPr>
            <a:xfrm>
              <a:off x="3200400" y="2438400"/>
              <a:ext cx="304800" cy="369332"/>
            </a:xfrm>
            <a:prstGeom prst="rect">
              <a:avLst/>
            </a:prstGeom>
            <a:noFill/>
          </p:spPr>
          <p:txBody>
            <a:bodyPr wrap="square" rtlCol="0">
              <a:spAutoFit/>
            </a:bodyPr>
            <a:lstStyle/>
            <a:p>
              <a:r>
                <a:rPr lang="en-US" dirty="0" smtClean="0"/>
                <a:t>?</a:t>
              </a:r>
              <a:endParaRPr lang="en-US" dirty="0"/>
            </a:p>
          </p:txBody>
        </p:sp>
        <p:cxnSp>
          <p:nvCxnSpPr>
            <p:cNvPr id="36" name="Straight Arrow Connector 35"/>
            <p:cNvCxnSpPr>
              <a:stCxn id="35" idx="0"/>
            </p:cNvCxnSpPr>
            <p:nvPr/>
          </p:nvCxnSpPr>
          <p:spPr>
            <a:xfrm flipH="1" flipV="1">
              <a:off x="2971600" y="2286000"/>
              <a:ext cx="381200" cy="152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2819400" y="2667000"/>
              <a:ext cx="3810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058429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0775"/>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a:xfrm>
            <a:off x="8892386" y="6553002"/>
            <a:ext cx="251614" cy="304998"/>
          </a:xfrm>
        </p:spPr>
        <p:txBody>
          <a:bodyPr/>
          <a:lstStyle/>
          <a:p>
            <a:pPr>
              <a:defRPr/>
            </a:pPr>
            <a:fld id="{29FE659A-E67D-4F73-9E46-0170127DE6AC}" type="slidenum">
              <a:rPr lang="en-US" altLang="en-US" smtClean="0"/>
              <a:pPr>
                <a:defRPr/>
              </a:pPr>
              <a:t>6</a:t>
            </a:fld>
            <a:endParaRPr lang="en-US" altLang="en-US" dirty="0"/>
          </a:p>
        </p:txBody>
      </p:sp>
      <p:sp>
        <p:nvSpPr>
          <p:cNvPr id="5" name="TextBox 4"/>
          <p:cNvSpPr txBox="1"/>
          <p:nvPr/>
        </p:nvSpPr>
        <p:spPr>
          <a:xfrm>
            <a:off x="0" y="76200"/>
            <a:ext cx="9144000" cy="338554"/>
          </a:xfrm>
          <a:prstGeom prst="rect">
            <a:avLst/>
          </a:prstGeom>
          <a:noFill/>
        </p:spPr>
        <p:txBody>
          <a:bodyPr wrap="square" rtlCol="0">
            <a:spAutoFit/>
          </a:bodyPr>
          <a:lstStyle/>
          <a:p>
            <a:r>
              <a:rPr lang="en-US" sz="1600" dirty="0"/>
              <a:t>Precipitation </a:t>
            </a:r>
            <a:r>
              <a:rPr lang="en-US" sz="1600" b="1" dirty="0" smtClean="0"/>
              <a:t>Percent </a:t>
            </a:r>
            <a:r>
              <a:rPr lang="en-US" sz="1400" b="1" dirty="0" smtClean="0"/>
              <a:t>(of normal) </a:t>
            </a:r>
            <a:r>
              <a:rPr lang="en-US" sz="1600" dirty="0"/>
              <a:t>during last 7, 14, 30, &amp; 60 </a:t>
            </a:r>
            <a:r>
              <a:rPr lang="en-US" sz="1600" dirty="0" smtClean="0"/>
              <a:t>days -  </a:t>
            </a:r>
            <a:r>
              <a:rPr lang="en-US" sz="1600" b="1" u="sng" dirty="0" smtClean="0">
                <a:solidFill>
                  <a:srgbClr val="FF0000"/>
                </a:solidFill>
              </a:rPr>
              <a:t>Only Deficit Areas &lt;=90% shown !</a:t>
            </a:r>
            <a:endParaRPr lang="en-US" sz="1600" b="1" u="sng" dirty="0">
              <a:solidFill>
                <a:srgbClr val="FF0000"/>
              </a:solidFill>
            </a:endParaRPr>
          </a:p>
        </p:txBody>
      </p:sp>
      <p:sp>
        <p:nvSpPr>
          <p:cNvPr id="8" name="Rectangle 7"/>
          <p:cNvSpPr/>
          <p:nvPr/>
        </p:nvSpPr>
        <p:spPr>
          <a:xfrm>
            <a:off x="11430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143701" y="3200400"/>
            <a:ext cx="914400" cy="369332"/>
          </a:xfrm>
          <a:prstGeom prst="rect">
            <a:avLst/>
          </a:prstGeom>
          <a:noFill/>
        </p:spPr>
        <p:txBody>
          <a:bodyPr wrap="square" rtlCol="0">
            <a:spAutoFit/>
          </a:bodyPr>
          <a:lstStyle/>
          <a:p>
            <a:r>
              <a:rPr lang="en-US" b="1" dirty="0">
                <a:solidFill>
                  <a:srgbClr val="0033CC"/>
                </a:solidFill>
              </a:rPr>
              <a:t>7 Days</a:t>
            </a:r>
          </a:p>
        </p:txBody>
      </p:sp>
      <p:sp>
        <p:nvSpPr>
          <p:cNvPr id="18" name="TextBox 17"/>
          <p:cNvSpPr txBox="1"/>
          <p:nvPr/>
        </p:nvSpPr>
        <p:spPr>
          <a:xfrm>
            <a:off x="5143701" y="468868"/>
            <a:ext cx="1066800" cy="369332"/>
          </a:xfrm>
          <a:prstGeom prst="rect">
            <a:avLst/>
          </a:prstGeom>
          <a:noFill/>
        </p:spPr>
        <p:txBody>
          <a:bodyPr wrap="square" rtlCol="0">
            <a:spAutoFit/>
          </a:bodyPr>
          <a:lstStyle/>
          <a:p>
            <a:r>
              <a:rPr lang="en-US" b="1" dirty="0">
                <a:solidFill>
                  <a:srgbClr val="0033CC"/>
                </a:solidFill>
              </a:rPr>
              <a:t>14 Days</a:t>
            </a:r>
          </a:p>
        </p:txBody>
      </p:sp>
      <p:sp>
        <p:nvSpPr>
          <p:cNvPr id="20" name="TextBox 19"/>
          <p:cNvSpPr txBox="1"/>
          <p:nvPr/>
        </p:nvSpPr>
        <p:spPr>
          <a:xfrm>
            <a:off x="1638441" y="3200400"/>
            <a:ext cx="952359" cy="369332"/>
          </a:xfrm>
          <a:prstGeom prst="rect">
            <a:avLst/>
          </a:prstGeom>
          <a:noFill/>
        </p:spPr>
        <p:txBody>
          <a:bodyPr wrap="square" rtlCol="0">
            <a:spAutoFit/>
          </a:bodyPr>
          <a:lstStyle/>
          <a:p>
            <a:r>
              <a:rPr lang="en-US" b="1" dirty="0">
                <a:solidFill>
                  <a:srgbClr val="0033CC"/>
                </a:solidFill>
              </a:rPr>
              <a:t>30 days</a:t>
            </a:r>
          </a:p>
        </p:txBody>
      </p:sp>
      <p:sp>
        <p:nvSpPr>
          <p:cNvPr id="21" name="TextBox 20"/>
          <p:cNvSpPr txBox="1"/>
          <p:nvPr/>
        </p:nvSpPr>
        <p:spPr>
          <a:xfrm>
            <a:off x="1676400" y="457200"/>
            <a:ext cx="952359" cy="369332"/>
          </a:xfrm>
          <a:prstGeom prst="rect">
            <a:avLst/>
          </a:prstGeom>
          <a:noFill/>
        </p:spPr>
        <p:txBody>
          <a:bodyPr wrap="square" rtlCol="0">
            <a:spAutoFit/>
          </a:bodyPr>
          <a:lstStyle/>
          <a:p>
            <a:r>
              <a:rPr lang="en-US" b="1" dirty="0">
                <a:solidFill>
                  <a:srgbClr val="0033CC"/>
                </a:solidFill>
              </a:rPr>
              <a:t>60 Days</a:t>
            </a:r>
          </a:p>
        </p:txBody>
      </p:sp>
      <p:sp>
        <p:nvSpPr>
          <p:cNvPr id="23" name="Rectangle 22"/>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TextBox 5"/>
          <p:cNvSpPr txBox="1"/>
          <p:nvPr/>
        </p:nvSpPr>
        <p:spPr>
          <a:xfrm>
            <a:off x="7571748" y="1322963"/>
            <a:ext cx="1524000" cy="3754874"/>
          </a:xfrm>
          <a:prstGeom prst="rect">
            <a:avLst/>
          </a:prstGeom>
          <a:noFill/>
        </p:spPr>
        <p:txBody>
          <a:bodyPr wrap="square" rtlCol="0">
            <a:spAutoFit/>
          </a:bodyPr>
          <a:lstStyle/>
          <a:p>
            <a:r>
              <a:rPr lang="en-US" sz="1400" dirty="0" smtClean="0">
                <a:solidFill>
                  <a:srgbClr val="FF0000"/>
                </a:solidFill>
              </a:rPr>
              <a:t>This plot shows only the rainfall deficient regions &lt;= 90% of normal.  </a:t>
            </a:r>
          </a:p>
          <a:p>
            <a:r>
              <a:rPr lang="en-US" sz="1400" dirty="0" smtClean="0">
                <a:solidFill>
                  <a:srgbClr val="FF0000"/>
                </a:solidFill>
              </a:rPr>
              <a:t>--  </a:t>
            </a:r>
            <a:r>
              <a:rPr lang="en-US" sz="1400" u="sng" dirty="0" smtClean="0">
                <a:solidFill>
                  <a:srgbClr val="FF0000"/>
                </a:solidFill>
              </a:rPr>
              <a:t>This shows more clearly</a:t>
            </a:r>
            <a:r>
              <a:rPr lang="en-US" sz="1400" dirty="0" smtClean="0">
                <a:solidFill>
                  <a:srgbClr val="FF0000"/>
                </a:solidFill>
              </a:rPr>
              <a:t>  possible/likely  drought developing region in the future unless there is above normal rainfall in these regions in the future, to offset these shortfalls.</a:t>
            </a:r>
            <a:endParaRPr lang="en-US" sz="1400" dirty="0">
              <a:solidFill>
                <a:srgbClr val="FF0000"/>
              </a:solidFill>
            </a:endParaRPr>
          </a:p>
        </p:txBody>
      </p:sp>
      <p:sp>
        <p:nvSpPr>
          <p:cNvPr id="2" name="TextBox 1"/>
          <p:cNvSpPr txBox="1"/>
          <p:nvPr/>
        </p:nvSpPr>
        <p:spPr>
          <a:xfrm>
            <a:off x="854533" y="1457980"/>
            <a:ext cx="533400" cy="523220"/>
          </a:xfrm>
          <a:prstGeom prst="rect">
            <a:avLst/>
          </a:prstGeom>
          <a:noFill/>
        </p:spPr>
        <p:txBody>
          <a:bodyPr wrap="square" rtlCol="0">
            <a:spAutoFit/>
          </a:bodyPr>
          <a:lstStyle/>
          <a:p>
            <a:r>
              <a:rPr lang="en-US" sz="2800" dirty="0" smtClean="0">
                <a:sym typeface="Wingdings" panose="05000000000000000000" pitchFamily="2" charset="2"/>
              </a:rPr>
              <a:t> </a:t>
            </a:r>
            <a:endParaRPr lang="en-US" sz="2800" dirty="0"/>
          </a:p>
        </p:txBody>
      </p:sp>
      <p:sp>
        <p:nvSpPr>
          <p:cNvPr id="4" name="AutoShape 2" descr="US 4 panel 1wk - 2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US 4 panel 1wk - 2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Oval 18"/>
          <p:cNvSpPr/>
          <p:nvPr/>
        </p:nvSpPr>
        <p:spPr>
          <a:xfrm>
            <a:off x="1387933" y="1322963"/>
            <a:ext cx="745667" cy="113443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29975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94272"/>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915400" y="6553002"/>
            <a:ext cx="152400" cy="304998"/>
          </a:xfrm>
        </p:spPr>
        <p:txBody>
          <a:bodyPr/>
          <a:lstStyle/>
          <a:p>
            <a:pPr>
              <a:defRPr/>
            </a:pPr>
            <a:fld id="{AE0D35B7-164B-4BDA-8435-F6440E98459E}" type="slidenum">
              <a:rPr lang="en-US" altLang="en-US" smtClean="0"/>
              <a:pPr>
                <a:defRPr/>
              </a:pPr>
              <a:t>7</a:t>
            </a:fld>
            <a:endParaRPr lang="en-US" altLang="en-US" dirty="0"/>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a:t>Total precipitation </a:t>
            </a:r>
            <a:r>
              <a:rPr lang="en-US" b="1" dirty="0"/>
              <a:t>ANOM</a:t>
            </a:r>
            <a:r>
              <a:rPr lang="en-US" dirty="0"/>
              <a:t> during last 3, 4, 5, and 6 months.</a:t>
            </a:r>
          </a:p>
        </p:txBody>
      </p:sp>
      <p:sp>
        <p:nvSpPr>
          <p:cNvPr id="7" name="Rectangle 6"/>
          <p:cNvSpPr/>
          <p:nvPr/>
        </p:nvSpPr>
        <p:spPr>
          <a:xfrm>
            <a:off x="2971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486400" y="3276600"/>
            <a:ext cx="609600" cy="369332"/>
          </a:xfrm>
          <a:prstGeom prst="rect">
            <a:avLst/>
          </a:prstGeom>
          <a:noFill/>
        </p:spPr>
        <p:txBody>
          <a:bodyPr wrap="square" rtlCol="0">
            <a:spAutoFit/>
          </a:bodyPr>
          <a:lstStyle/>
          <a:p>
            <a:r>
              <a:rPr lang="en-US" b="1" dirty="0">
                <a:solidFill>
                  <a:srgbClr val="0033CC"/>
                </a:solidFill>
              </a:rPr>
              <a:t>3 M</a:t>
            </a:r>
          </a:p>
        </p:txBody>
      </p:sp>
      <p:sp>
        <p:nvSpPr>
          <p:cNvPr id="8" name="TextBox 7"/>
          <p:cNvSpPr txBox="1"/>
          <p:nvPr/>
        </p:nvSpPr>
        <p:spPr>
          <a:xfrm>
            <a:off x="5631873" y="488084"/>
            <a:ext cx="609600" cy="369332"/>
          </a:xfrm>
          <a:prstGeom prst="rect">
            <a:avLst/>
          </a:prstGeom>
          <a:noFill/>
        </p:spPr>
        <p:txBody>
          <a:bodyPr wrap="square" rtlCol="0">
            <a:spAutoFit/>
          </a:bodyPr>
          <a:lstStyle/>
          <a:p>
            <a:r>
              <a:rPr lang="en-US" b="1" dirty="0">
                <a:solidFill>
                  <a:srgbClr val="0033CC"/>
                </a:solidFill>
              </a:rPr>
              <a:t>4 M</a:t>
            </a:r>
          </a:p>
        </p:txBody>
      </p:sp>
      <p:sp>
        <p:nvSpPr>
          <p:cNvPr id="9" name="TextBox 8"/>
          <p:cNvSpPr txBox="1"/>
          <p:nvPr/>
        </p:nvSpPr>
        <p:spPr>
          <a:xfrm>
            <a:off x="2057400" y="3255879"/>
            <a:ext cx="685800" cy="369332"/>
          </a:xfrm>
          <a:prstGeom prst="rect">
            <a:avLst/>
          </a:prstGeom>
          <a:noFill/>
        </p:spPr>
        <p:txBody>
          <a:bodyPr wrap="square" rtlCol="0">
            <a:spAutoFit/>
          </a:bodyPr>
          <a:lstStyle/>
          <a:p>
            <a:r>
              <a:rPr lang="en-US" b="1" dirty="0" smtClean="0">
                <a:solidFill>
                  <a:srgbClr val="0033CC"/>
                </a:solidFill>
              </a:rPr>
              <a:t> 5 M</a:t>
            </a:r>
            <a:endParaRPr lang="en-US" b="1" dirty="0">
              <a:solidFill>
                <a:srgbClr val="0033CC"/>
              </a:solidFill>
            </a:endParaRPr>
          </a:p>
        </p:txBody>
      </p:sp>
      <p:sp>
        <p:nvSpPr>
          <p:cNvPr id="10" name="TextBox 9"/>
          <p:cNvSpPr txBox="1"/>
          <p:nvPr/>
        </p:nvSpPr>
        <p:spPr>
          <a:xfrm>
            <a:off x="2126673" y="457077"/>
            <a:ext cx="609600" cy="369332"/>
          </a:xfrm>
          <a:prstGeom prst="rect">
            <a:avLst/>
          </a:prstGeom>
          <a:noFill/>
        </p:spPr>
        <p:txBody>
          <a:bodyPr wrap="square" rtlCol="0">
            <a:spAutoFit/>
          </a:bodyPr>
          <a:lstStyle/>
          <a:p>
            <a:r>
              <a:rPr lang="en-US" b="1" dirty="0">
                <a:solidFill>
                  <a:srgbClr val="0033CC"/>
                </a:solidFill>
              </a:rPr>
              <a:t>6 M</a:t>
            </a:r>
          </a:p>
        </p:txBody>
      </p:sp>
      <p:sp>
        <p:nvSpPr>
          <p:cNvPr id="11" name="Rectangle 10"/>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Rectangle 5"/>
          <p:cNvSpPr/>
          <p:nvPr/>
        </p:nvSpPr>
        <p:spPr>
          <a:xfrm>
            <a:off x="7696200" y="609600"/>
            <a:ext cx="1371600" cy="3539430"/>
          </a:xfrm>
          <a:prstGeom prst="rect">
            <a:avLst/>
          </a:prstGeom>
        </p:spPr>
        <p:txBody>
          <a:bodyPr wrap="square">
            <a:spAutoFit/>
          </a:bodyPr>
          <a:lstStyle/>
          <a:p>
            <a:r>
              <a:rPr lang="en-US" sz="1600" dirty="0">
                <a:solidFill>
                  <a:srgbClr val="FF0000"/>
                </a:solidFill>
              </a:rPr>
              <a:t>While the </a:t>
            </a:r>
            <a:r>
              <a:rPr lang="en-US" sz="1600" dirty="0" smtClean="0">
                <a:solidFill>
                  <a:srgbClr val="FF0000"/>
                </a:solidFill>
              </a:rPr>
              <a:t>Precipitation </a:t>
            </a:r>
            <a:r>
              <a:rPr lang="en-US" sz="1600" dirty="0">
                <a:solidFill>
                  <a:srgbClr val="FF0000"/>
                </a:solidFill>
              </a:rPr>
              <a:t>anomalies deficit  may seem large in some regions (compared to others), </a:t>
            </a:r>
            <a:r>
              <a:rPr lang="en-US" sz="1600" b="1" dirty="0">
                <a:solidFill>
                  <a:srgbClr val="FF0000"/>
                </a:solidFill>
              </a:rPr>
              <a:t>it is the </a:t>
            </a:r>
            <a:r>
              <a:rPr lang="en-US" sz="1600" b="1" u="sng" dirty="0">
                <a:solidFill>
                  <a:srgbClr val="FF0000"/>
                </a:solidFill>
              </a:rPr>
              <a:t>% of </a:t>
            </a:r>
            <a:r>
              <a:rPr lang="en-US" sz="1600" b="1" u="sng" dirty="0" smtClean="0">
                <a:solidFill>
                  <a:srgbClr val="FF0000"/>
                </a:solidFill>
              </a:rPr>
              <a:t>normal </a:t>
            </a:r>
            <a:r>
              <a:rPr lang="en-US" sz="1600" b="1" dirty="0" err="1" smtClean="0">
                <a:solidFill>
                  <a:srgbClr val="FF0000"/>
                </a:solidFill>
              </a:rPr>
              <a:t>precip</a:t>
            </a:r>
            <a:r>
              <a:rPr lang="en-US" sz="1600" b="1" dirty="0" smtClean="0">
                <a:solidFill>
                  <a:srgbClr val="FF0000"/>
                </a:solidFill>
              </a:rPr>
              <a:t> </a:t>
            </a:r>
            <a:r>
              <a:rPr lang="en-US" sz="1600" b="1" dirty="0">
                <a:solidFill>
                  <a:srgbClr val="FF0000"/>
                </a:solidFill>
              </a:rPr>
              <a:t>(next slide) </a:t>
            </a:r>
            <a:r>
              <a:rPr lang="en-US" sz="1600" b="1" dirty="0" smtClean="0">
                <a:solidFill>
                  <a:srgbClr val="FF0000"/>
                </a:solidFill>
              </a:rPr>
              <a:t>that </a:t>
            </a:r>
            <a:r>
              <a:rPr lang="en-US" sz="1600" b="1" dirty="0">
                <a:solidFill>
                  <a:srgbClr val="FF0000"/>
                </a:solidFill>
              </a:rPr>
              <a:t>matters more!! </a:t>
            </a:r>
          </a:p>
        </p:txBody>
      </p:sp>
      <p:sp>
        <p:nvSpPr>
          <p:cNvPr id="12" name="Rounded Rectangle 11"/>
          <p:cNvSpPr/>
          <p:nvPr/>
        </p:nvSpPr>
        <p:spPr>
          <a:xfrm>
            <a:off x="7696200" y="609600"/>
            <a:ext cx="1371600" cy="35871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flipH="1">
            <a:off x="6934200" y="2133600"/>
            <a:ext cx="152400"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6934200" y="4800600"/>
            <a:ext cx="760396" cy="99060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7" name="Group 26"/>
          <p:cNvGrpSpPr/>
          <p:nvPr/>
        </p:nvGrpSpPr>
        <p:grpSpPr>
          <a:xfrm>
            <a:off x="6934200" y="4648200"/>
            <a:ext cx="2209800" cy="1981200"/>
            <a:chOff x="6934200" y="4648200"/>
            <a:chExt cx="2209800" cy="1981200"/>
          </a:xfrm>
        </p:grpSpPr>
        <p:pic>
          <p:nvPicPr>
            <p:cNvPr id="13" name="Picture 12"/>
            <p:cNvPicPr>
              <a:picLocks noChangeAspect="1"/>
            </p:cNvPicPr>
            <p:nvPr/>
          </p:nvPicPr>
          <p:blipFill>
            <a:blip r:embed="rId4"/>
            <a:stretch>
              <a:fillRect/>
            </a:stretch>
          </p:blipFill>
          <p:spPr>
            <a:xfrm>
              <a:off x="7696200" y="5612617"/>
              <a:ext cx="1446196" cy="1016783"/>
            </a:xfrm>
            <a:prstGeom prst="rect">
              <a:avLst/>
            </a:prstGeom>
          </p:spPr>
        </p:pic>
        <p:sp>
          <p:nvSpPr>
            <p:cNvPr id="14" name="TextBox 13"/>
            <p:cNvSpPr txBox="1"/>
            <p:nvPr/>
          </p:nvSpPr>
          <p:spPr>
            <a:xfrm>
              <a:off x="7543800" y="5060107"/>
              <a:ext cx="1600200" cy="600164"/>
            </a:xfrm>
            <a:prstGeom prst="rect">
              <a:avLst/>
            </a:prstGeom>
            <a:noFill/>
          </p:spPr>
          <p:txBody>
            <a:bodyPr wrap="square" rtlCol="0">
              <a:spAutoFit/>
            </a:bodyPr>
            <a:lstStyle/>
            <a:p>
              <a:r>
                <a:rPr lang="en-US" sz="1100" dirty="0" smtClean="0"/>
                <a:t>Typical </a:t>
              </a:r>
              <a:r>
                <a:rPr lang="en-US" sz="1100" b="1" u="sng" dirty="0" smtClean="0"/>
                <a:t>JFM</a:t>
              </a:r>
              <a:r>
                <a:rPr lang="en-US" sz="1100" dirty="0" smtClean="0"/>
                <a:t> Precip composite during </a:t>
              </a:r>
            </a:p>
            <a:p>
              <a:r>
                <a:rPr lang="en-US" sz="1100" dirty="0" smtClean="0"/>
                <a:t>La Nina–to be expected!</a:t>
              </a:r>
              <a:endParaRPr lang="en-US" sz="1100" dirty="0"/>
            </a:p>
          </p:txBody>
        </p:sp>
        <p:sp>
          <p:nvSpPr>
            <p:cNvPr id="24" name="TextBox 23"/>
            <p:cNvSpPr txBox="1"/>
            <p:nvPr/>
          </p:nvSpPr>
          <p:spPr>
            <a:xfrm>
              <a:off x="6934200" y="4648200"/>
              <a:ext cx="1500986" cy="261610"/>
            </a:xfrm>
            <a:prstGeom prst="rect">
              <a:avLst/>
            </a:prstGeom>
            <a:noFill/>
          </p:spPr>
          <p:txBody>
            <a:bodyPr wrap="square" rtlCol="0">
              <a:spAutoFit/>
            </a:bodyPr>
            <a:lstStyle/>
            <a:p>
              <a:r>
                <a:rPr lang="en-US" sz="1100" dirty="0" smtClean="0"/>
                <a:t>But ~ this happened!!</a:t>
              </a:r>
              <a:endParaRPr lang="en-US" sz="1100" dirty="0"/>
            </a:p>
          </p:txBody>
        </p:sp>
      </p:grpSp>
      <p:grpSp>
        <p:nvGrpSpPr>
          <p:cNvPr id="30" name="Group 29"/>
          <p:cNvGrpSpPr/>
          <p:nvPr/>
        </p:nvGrpSpPr>
        <p:grpSpPr>
          <a:xfrm>
            <a:off x="5181600" y="6035838"/>
            <a:ext cx="1272649" cy="593562"/>
            <a:chOff x="5181600" y="6035838"/>
            <a:chExt cx="1272649" cy="593562"/>
          </a:xfrm>
        </p:grpSpPr>
        <p:pic>
          <p:nvPicPr>
            <p:cNvPr id="28" name="Picture 27" descr="https://www.cpc.ncep.noaa.gov/products/predictions/long_range/lead01/off01_prcp.gif"/>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86400" y="6035838"/>
              <a:ext cx="967849" cy="593562"/>
            </a:xfrm>
            <a:prstGeom prst="rect">
              <a:avLst/>
            </a:prstGeom>
            <a:noFill/>
            <a:ln>
              <a:noFill/>
            </a:ln>
          </p:spPr>
        </p:pic>
        <p:sp>
          <p:nvSpPr>
            <p:cNvPr id="29" name="TextBox 28"/>
            <p:cNvSpPr txBox="1"/>
            <p:nvPr/>
          </p:nvSpPr>
          <p:spPr>
            <a:xfrm>
              <a:off x="5181600" y="6172200"/>
              <a:ext cx="457200" cy="276999"/>
            </a:xfrm>
            <a:prstGeom prst="rect">
              <a:avLst/>
            </a:prstGeom>
            <a:noFill/>
          </p:spPr>
          <p:txBody>
            <a:bodyPr wrap="square" rtlCol="0">
              <a:spAutoFit/>
            </a:bodyPr>
            <a:lstStyle/>
            <a:p>
              <a:r>
                <a:rPr lang="en-US" sz="1200" dirty="0" err="1"/>
                <a:t>F</a:t>
              </a:r>
              <a:r>
                <a:rPr lang="en-US" sz="1200" dirty="0" err="1" smtClean="0"/>
                <a:t>cst</a:t>
              </a:r>
              <a:endParaRPr lang="en-US" sz="1200" dirty="0"/>
            </a:p>
          </p:txBody>
        </p:sp>
      </p:grpSp>
      <p:sp>
        <p:nvSpPr>
          <p:cNvPr id="4" name="Rectangle 3"/>
          <p:cNvSpPr/>
          <p:nvPr/>
        </p:nvSpPr>
        <p:spPr>
          <a:xfrm>
            <a:off x="3962400" y="3886200"/>
            <a:ext cx="1828800" cy="609600"/>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1852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500" fill="hold"/>
                                        <p:tgtEl>
                                          <p:spTgt spid="30"/>
                                        </p:tgtEl>
                                        <p:attrNameLst>
                                          <p:attrName>ppt_x</p:attrName>
                                        </p:attrNameLst>
                                      </p:cBhvr>
                                      <p:tavLst>
                                        <p:tav tm="0">
                                          <p:val>
                                            <p:strVal val="#ppt_x"/>
                                          </p:val>
                                        </p:tav>
                                        <p:tav tm="100000">
                                          <p:val>
                                            <p:strVal val="#ppt_x"/>
                                          </p:val>
                                        </p:tav>
                                      </p:tavLst>
                                    </p:anim>
                                    <p:anim calcmode="lin" valueType="num">
                                      <p:cBhvr additive="base">
                                        <p:cTn id="1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65137"/>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555182" y="6534150"/>
            <a:ext cx="588818" cy="323850"/>
          </a:xfrm>
        </p:spPr>
        <p:txBody>
          <a:bodyPr/>
          <a:lstStyle/>
          <a:p>
            <a:pPr>
              <a:defRPr/>
            </a:pPr>
            <a:fld id="{AE0D35B7-164B-4BDA-8435-F6440E98459E}" type="slidenum">
              <a:rPr lang="en-US" altLang="en-US" smtClean="0"/>
              <a:pPr>
                <a:defRPr/>
              </a:pPr>
              <a:t>8</a:t>
            </a:fld>
            <a:endParaRPr lang="en-US" altLang="en-US" dirty="0"/>
          </a:p>
        </p:txBody>
      </p:sp>
      <p:sp>
        <p:nvSpPr>
          <p:cNvPr id="5" name="TextBox 4"/>
          <p:cNvSpPr txBox="1"/>
          <p:nvPr/>
        </p:nvSpPr>
        <p:spPr>
          <a:xfrm>
            <a:off x="0" y="76200"/>
            <a:ext cx="9144000" cy="338554"/>
          </a:xfrm>
          <a:prstGeom prst="rect">
            <a:avLst/>
          </a:prstGeom>
          <a:noFill/>
        </p:spPr>
        <p:txBody>
          <a:bodyPr wrap="square" rtlCol="0">
            <a:spAutoFit/>
          </a:bodyPr>
          <a:lstStyle/>
          <a:p>
            <a:r>
              <a:rPr lang="en-US" sz="1600" dirty="0"/>
              <a:t>Total precipitation </a:t>
            </a:r>
            <a:r>
              <a:rPr lang="en-US" sz="1600" b="1" dirty="0"/>
              <a:t>Percent</a:t>
            </a:r>
            <a:r>
              <a:rPr lang="en-US" sz="1600" dirty="0"/>
              <a:t> </a:t>
            </a:r>
            <a:r>
              <a:rPr lang="en-US" sz="1400" b="1" dirty="0" smtClean="0"/>
              <a:t>(of normal) </a:t>
            </a:r>
            <a:r>
              <a:rPr lang="en-US" sz="1600" dirty="0" smtClean="0"/>
              <a:t>during </a:t>
            </a:r>
            <a:r>
              <a:rPr lang="en-US" sz="1600" dirty="0"/>
              <a:t>last 3, 4, 5, and 6  </a:t>
            </a:r>
            <a:r>
              <a:rPr lang="en-US" sz="1600" dirty="0" smtClean="0"/>
              <a:t>months</a:t>
            </a:r>
            <a:r>
              <a:rPr lang="en-US" sz="1600" b="1" u="sng" dirty="0">
                <a:solidFill>
                  <a:srgbClr val="FF0000"/>
                </a:solidFill>
              </a:rPr>
              <a:t> </a:t>
            </a:r>
            <a:r>
              <a:rPr lang="en-US" sz="1600" b="1" u="sng" dirty="0" smtClean="0">
                <a:solidFill>
                  <a:srgbClr val="FF0000"/>
                </a:solidFill>
              </a:rPr>
              <a:t>Only </a:t>
            </a:r>
            <a:r>
              <a:rPr lang="en-US" sz="1600" b="1" u="sng" dirty="0">
                <a:solidFill>
                  <a:srgbClr val="FF0000"/>
                </a:solidFill>
              </a:rPr>
              <a:t>Deficit </a:t>
            </a:r>
            <a:r>
              <a:rPr lang="en-US" sz="1600" b="1" u="sng" dirty="0" smtClean="0">
                <a:solidFill>
                  <a:srgbClr val="FF0000"/>
                </a:solidFill>
              </a:rPr>
              <a:t>Areas </a:t>
            </a:r>
            <a:r>
              <a:rPr lang="en-US" sz="1600" b="1" u="sng" dirty="0">
                <a:solidFill>
                  <a:srgbClr val="FF0000"/>
                </a:solidFill>
              </a:rPr>
              <a:t>&lt;=90</a:t>
            </a:r>
            <a:r>
              <a:rPr lang="en-US" sz="1600" b="1" u="sng" dirty="0" smtClean="0">
                <a:solidFill>
                  <a:srgbClr val="FF0000"/>
                </a:solidFill>
              </a:rPr>
              <a:t>% shown!!</a:t>
            </a:r>
            <a:endParaRPr lang="en-US" sz="1600" b="1" u="sng" dirty="0">
              <a:solidFill>
                <a:srgbClr val="FF0000"/>
              </a:solidFill>
            </a:endParaRPr>
          </a:p>
        </p:txBody>
      </p:sp>
      <p:sp>
        <p:nvSpPr>
          <p:cNvPr id="6" name="Rectangle 5"/>
          <p:cNvSpPr/>
          <p:nvPr/>
        </p:nvSpPr>
        <p:spPr>
          <a:xfrm>
            <a:off x="1600200" y="39881"/>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334000" y="3276600"/>
            <a:ext cx="609600" cy="369332"/>
          </a:xfrm>
          <a:prstGeom prst="rect">
            <a:avLst/>
          </a:prstGeom>
          <a:noFill/>
        </p:spPr>
        <p:txBody>
          <a:bodyPr wrap="square" rtlCol="0">
            <a:spAutoFit/>
          </a:bodyPr>
          <a:lstStyle/>
          <a:p>
            <a:r>
              <a:rPr lang="en-US" b="1" dirty="0">
                <a:solidFill>
                  <a:srgbClr val="0033CC"/>
                </a:solidFill>
              </a:rPr>
              <a:t>3M</a:t>
            </a:r>
          </a:p>
        </p:txBody>
      </p:sp>
      <p:sp>
        <p:nvSpPr>
          <p:cNvPr id="19" name="TextBox 18"/>
          <p:cNvSpPr txBox="1"/>
          <p:nvPr/>
        </p:nvSpPr>
        <p:spPr>
          <a:xfrm>
            <a:off x="5181600" y="488084"/>
            <a:ext cx="609600" cy="369332"/>
          </a:xfrm>
          <a:prstGeom prst="rect">
            <a:avLst/>
          </a:prstGeom>
          <a:noFill/>
        </p:spPr>
        <p:txBody>
          <a:bodyPr wrap="square" rtlCol="0">
            <a:spAutoFit/>
          </a:bodyPr>
          <a:lstStyle/>
          <a:p>
            <a:r>
              <a:rPr lang="en-US" b="1" dirty="0">
                <a:solidFill>
                  <a:srgbClr val="0033CC"/>
                </a:solidFill>
              </a:rPr>
              <a:t>4 M</a:t>
            </a:r>
          </a:p>
        </p:txBody>
      </p:sp>
      <p:sp>
        <p:nvSpPr>
          <p:cNvPr id="22" name="TextBox 21"/>
          <p:cNvSpPr txBox="1"/>
          <p:nvPr/>
        </p:nvSpPr>
        <p:spPr>
          <a:xfrm>
            <a:off x="1676400" y="508866"/>
            <a:ext cx="609600" cy="369332"/>
          </a:xfrm>
          <a:prstGeom prst="rect">
            <a:avLst/>
          </a:prstGeom>
          <a:noFill/>
        </p:spPr>
        <p:txBody>
          <a:bodyPr wrap="square" rtlCol="0">
            <a:spAutoFit/>
          </a:bodyPr>
          <a:lstStyle/>
          <a:p>
            <a:r>
              <a:rPr lang="en-US" b="1" dirty="0">
                <a:solidFill>
                  <a:srgbClr val="0033CC"/>
                </a:solidFill>
              </a:rPr>
              <a:t>6 M</a:t>
            </a:r>
          </a:p>
        </p:txBody>
      </p:sp>
      <p:sp>
        <p:nvSpPr>
          <p:cNvPr id="7" name="TextBox 6"/>
          <p:cNvSpPr txBox="1"/>
          <p:nvPr/>
        </p:nvSpPr>
        <p:spPr>
          <a:xfrm>
            <a:off x="7695249" y="762000"/>
            <a:ext cx="1454068" cy="2169825"/>
          </a:xfrm>
          <a:prstGeom prst="rect">
            <a:avLst/>
          </a:prstGeom>
          <a:noFill/>
        </p:spPr>
        <p:txBody>
          <a:bodyPr wrap="square" rtlCol="0">
            <a:spAutoFit/>
          </a:bodyPr>
          <a:lstStyle/>
          <a:p>
            <a:r>
              <a:rPr lang="en-US" sz="1500" dirty="0"/>
              <a:t>In these interim time scale 3-6 months, </a:t>
            </a:r>
            <a:r>
              <a:rPr lang="en-US" sz="1500" u="sng" dirty="0"/>
              <a:t>we need to pay attention </a:t>
            </a:r>
            <a:r>
              <a:rPr lang="en-US" sz="1500" dirty="0"/>
              <a:t>to regions, which are </a:t>
            </a:r>
            <a:r>
              <a:rPr lang="en-US" sz="1500" dirty="0" smtClean="0"/>
              <a:t>dark-brown, red &amp; dark red </a:t>
            </a:r>
            <a:r>
              <a:rPr lang="en-US" sz="1500" b="1" dirty="0">
                <a:solidFill>
                  <a:srgbClr val="FF0000"/>
                </a:solidFill>
              </a:rPr>
              <a:t>(&lt;50</a:t>
            </a:r>
            <a:r>
              <a:rPr lang="en-US" sz="1500" b="1" dirty="0" smtClean="0">
                <a:solidFill>
                  <a:srgbClr val="FF0000"/>
                </a:solidFill>
              </a:rPr>
              <a:t>%).</a:t>
            </a:r>
            <a:endParaRPr lang="en-US" sz="1600" dirty="0"/>
          </a:p>
        </p:txBody>
      </p:sp>
      <p:sp>
        <p:nvSpPr>
          <p:cNvPr id="8" name="TextBox 7"/>
          <p:cNvSpPr txBox="1"/>
          <p:nvPr/>
        </p:nvSpPr>
        <p:spPr>
          <a:xfrm>
            <a:off x="7695249" y="3008025"/>
            <a:ext cx="1448751" cy="1708160"/>
          </a:xfrm>
          <a:prstGeom prst="rect">
            <a:avLst/>
          </a:prstGeom>
          <a:noFill/>
        </p:spPr>
        <p:txBody>
          <a:bodyPr wrap="square" rtlCol="0">
            <a:spAutoFit/>
          </a:bodyPr>
          <a:lstStyle/>
          <a:p>
            <a:r>
              <a:rPr lang="en-US" sz="1500" u="sng" dirty="0" smtClean="0">
                <a:solidFill>
                  <a:srgbClr val="FF0000"/>
                </a:solidFill>
              </a:rPr>
              <a:t>While accrued  precipitation deficits are real &amp; objective, </a:t>
            </a:r>
          </a:p>
          <a:p>
            <a:r>
              <a:rPr lang="en-US" sz="1500" u="sng" dirty="0" smtClean="0">
                <a:solidFill>
                  <a:srgbClr val="FF0000"/>
                </a:solidFill>
              </a:rPr>
              <a:t>droughts are subjective declarations!! </a:t>
            </a:r>
            <a:endParaRPr lang="en-US" sz="1500" u="sng" dirty="0">
              <a:solidFill>
                <a:srgbClr val="FF0000"/>
              </a:solidFill>
            </a:endParaRPr>
          </a:p>
        </p:txBody>
      </p:sp>
      <p:sp>
        <p:nvSpPr>
          <p:cNvPr id="4" name="TextBox 3"/>
          <p:cNvSpPr txBox="1"/>
          <p:nvPr/>
        </p:nvSpPr>
        <p:spPr>
          <a:xfrm>
            <a:off x="7695249" y="4800600"/>
            <a:ext cx="1448751" cy="1015663"/>
          </a:xfrm>
          <a:prstGeom prst="rect">
            <a:avLst/>
          </a:prstGeom>
          <a:noFill/>
        </p:spPr>
        <p:txBody>
          <a:bodyPr wrap="square" rtlCol="0">
            <a:spAutoFit/>
          </a:bodyPr>
          <a:lstStyle/>
          <a:p>
            <a:r>
              <a:rPr lang="en-US" sz="1400" dirty="0" smtClean="0"/>
              <a:t>East  vs  West!</a:t>
            </a:r>
          </a:p>
          <a:p>
            <a:r>
              <a:rPr lang="en-US" sz="1600" b="1" dirty="0" smtClean="0">
                <a:solidFill>
                  <a:srgbClr val="FF0000"/>
                </a:solidFill>
              </a:rPr>
              <a:t>Broad vs Narrow </a:t>
            </a:r>
          </a:p>
          <a:p>
            <a:r>
              <a:rPr lang="en-US" sz="1400" dirty="0" smtClean="0"/>
              <a:t>rainfall season.</a:t>
            </a:r>
          </a:p>
        </p:txBody>
      </p:sp>
      <p:cxnSp>
        <p:nvCxnSpPr>
          <p:cNvPr id="11" name="Straight Connector 10"/>
          <p:cNvCxnSpPr/>
          <p:nvPr/>
        </p:nvCxnSpPr>
        <p:spPr>
          <a:xfrm>
            <a:off x="4800600" y="445532"/>
            <a:ext cx="21336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695249" y="5867400"/>
            <a:ext cx="1448751" cy="830997"/>
          </a:xfrm>
          <a:prstGeom prst="rect">
            <a:avLst/>
          </a:prstGeom>
          <a:noFill/>
        </p:spPr>
        <p:txBody>
          <a:bodyPr wrap="square" rtlCol="0">
            <a:spAutoFit/>
          </a:bodyPr>
          <a:lstStyle/>
          <a:p>
            <a:r>
              <a:rPr lang="en-US" sz="1200" dirty="0" smtClean="0"/>
              <a:t>In general, West suffers more from frequent and lasting droughts. </a:t>
            </a:r>
            <a:endParaRPr lang="en-US" sz="1200" dirty="0"/>
          </a:p>
        </p:txBody>
      </p:sp>
      <p:sp>
        <p:nvSpPr>
          <p:cNvPr id="20" name="TextBox 19"/>
          <p:cNvSpPr txBox="1"/>
          <p:nvPr/>
        </p:nvSpPr>
        <p:spPr>
          <a:xfrm>
            <a:off x="1828800" y="3288268"/>
            <a:ext cx="609600" cy="369332"/>
          </a:xfrm>
          <a:prstGeom prst="rect">
            <a:avLst/>
          </a:prstGeom>
          <a:noFill/>
        </p:spPr>
        <p:txBody>
          <a:bodyPr wrap="square" rtlCol="0">
            <a:spAutoFit/>
          </a:bodyPr>
          <a:lstStyle/>
          <a:p>
            <a:r>
              <a:rPr lang="en-US" b="1" dirty="0">
                <a:solidFill>
                  <a:srgbClr val="0033CC"/>
                </a:solidFill>
              </a:rPr>
              <a:t>5</a:t>
            </a:r>
            <a:r>
              <a:rPr lang="en-US" b="1" dirty="0" smtClean="0">
                <a:solidFill>
                  <a:srgbClr val="0033CC"/>
                </a:solidFill>
              </a:rPr>
              <a:t> </a:t>
            </a:r>
            <a:r>
              <a:rPr lang="en-US" b="1" dirty="0">
                <a:solidFill>
                  <a:srgbClr val="0033CC"/>
                </a:solidFill>
              </a:rPr>
              <a:t>M</a:t>
            </a:r>
          </a:p>
        </p:txBody>
      </p:sp>
      <p:sp>
        <p:nvSpPr>
          <p:cNvPr id="23" name="TextBox 22"/>
          <p:cNvSpPr txBox="1"/>
          <p:nvPr/>
        </p:nvSpPr>
        <p:spPr>
          <a:xfrm>
            <a:off x="6854631" y="1752600"/>
            <a:ext cx="841569" cy="1169551"/>
          </a:xfrm>
          <a:prstGeom prst="rect">
            <a:avLst/>
          </a:prstGeom>
          <a:noFill/>
        </p:spPr>
        <p:txBody>
          <a:bodyPr wrap="square" rtlCol="0">
            <a:spAutoFit/>
          </a:bodyPr>
          <a:lstStyle/>
          <a:p>
            <a:r>
              <a:rPr lang="en-US" sz="1400" dirty="0" smtClean="0"/>
              <a:t>Not so bad along coast!</a:t>
            </a:r>
          </a:p>
          <a:p>
            <a:r>
              <a:rPr lang="en-US" sz="1400" dirty="0"/>
              <a:t>i</a:t>
            </a:r>
            <a:r>
              <a:rPr lang="en-US" sz="1400" dirty="0" smtClean="0"/>
              <a:t>n %</a:t>
            </a:r>
            <a:endParaRPr lang="en-US" sz="1400" dirty="0"/>
          </a:p>
        </p:txBody>
      </p:sp>
      <p:sp>
        <p:nvSpPr>
          <p:cNvPr id="24" name="TextBox 23"/>
          <p:cNvSpPr txBox="1"/>
          <p:nvPr/>
        </p:nvSpPr>
        <p:spPr>
          <a:xfrm>
            <a:off x="990600" y="4571256"/>
            <a:ext cx="419100" cy="523220"/>
          </a:xfrm>
          <a:prstGeom prst="rect">
            <a:avLst/>
          </a:prstGeom>
          <a:noFill/>
        </p:spPr>
        <p:txBody>
          <a:bodyPr wrap="square" rtlCol="0">
            <a:spAutoFit/>
          </a:bodyPr>
          <a:lstStyle/>
          <a:p>
            <a:r>
              <a:rPr lang="en-US" sz="2800" dirty="0" smtClean="0">
                <a:sym typeface="Wingdings" panose="05000000000000000000" pitchFamily="2" charset="2"/>
              </a:rPr>
              <a:t> </a:t>
            </a:r>
            <a:endParaRPr lang="en-US" sz="2800" dirty="0"/>
          </a:p>
        </p:txBody>
      </p:sp>
      <p:sp>
        <p:nvSpPr>
          <p:cNvPr id="10" name="Oval 9"/>
          <p:cNvSpPr/>
          <p:nvPr/>
        </p:nvSpPr>
        <p:spPr>
          <a:xfrm>
            <a:off x="5105400" y="4114800"/>
            <a:ext cx="609600" cy="146670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08549" y="6089089"/>
            <a:ext cx="7379898" cy="584775"/>
          </a:xfrm>
          <a:prstGeom prst="rect">
            <a:avLst/>
          </a:prstGeom>
          <a:noFill/>
        </p:spPr>
        <p:txBody>
          <a:bodyPr wrap="square" rtlCol="0">
            <a:spAutoFit/>
          </a:bodyPr>
          <a:lstStyle/>
          <a:p>
            <a:r>
              <a:rPr lang="en-US" sz="1600" dirty="0" smtClean="0"/>
              <a:t>Short term(S) Drought is generally declared when rainfall deficits exist in the 3-6 months time range. { Long term deficits beyond 1 or 2 years is Long term L drought! }</a:t>
            </a:r>
            <a:endParaRPr lang="en-US" sz="1600" dirty="0"/>
          </a:p>
        </p:txBody>
      </p:sp>
      <p:sp>
        <p:nvSpPr>
          <p:cNvPr id="3" name="AutoShape 2" descr="US 4 panel 3-6 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4" descr="US 4 panel 3-6 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6" descr="US 4 panel 3-6 months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8" descr="US 4 panel 3-6 months "/>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10" descr="US 4 panel 3-6 months "/>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12" descr="US 4 panel 3-6 months "/>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Oval 25"/>
          <p:cNvSpPr/>
          <p:nvPr/>
        </p:nvSpPr>
        <p:spPr>
          <a:xfrm>
            <a:off x="1371600" y="1447800"/>
            <a:ext cx="609600" cy="146670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03944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US 4 panel 9-24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65138"/>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1" name="Rounded Rectangle 14">
            <a:extLst>
              <a:ext uri="{FF2B5EF4-FFF2-40B4-BE49-F238E27FC236}">
                <a16:creationId xmlns:a16="http://schemas.microsoft.com/office/drawing/2014/main" id="{FD86DCD3-F2DF-4A12-B2DA-8A876D98DD4D}"/>
              </a:ext>
            </a:extLst>
          </p:cNvPr>
          <p:cNvSpPr/>
          <p:nvPr/>
        </p:nvSpPr>
        <p:spPr>
          <a:xfrm>
            <a:off x="304800" y="4495800"/>
            <a:ext cx="914400" cy="53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9</a:t>
            </a:fld>
            <a:endParaRPr lang="en-US" altLang="en-US"/>
          </a:p>
        </p:txBody>
      </p:sp>
      <p:sp>
        <p:nvSpPr>
          <p:cNvPr id="4" name="TextBox 3"/>
          <p:cNvSpPr txBox="1"/>
          <p:nvPr/>
        </p:nvSpPr>
        <p:spPr>
          <a:xfrm>
            <a:off x="0" y="76200"/>
            <a:ext cx="9067800" cy="615553"/>
          </a:xfrm>
          <a:prstGeom prst="rect">
            <a:avLst/>
          </a:prstGeom>
          <a:noFill/>
        </p:spPr>
        <p:txBody>
          <a:bodyPr wrap="square" rtlCol="0">
            <a:spAutoFit/>
          </a:bodyPr>
          <a:lstStyle/>
          <a:p>
            <a:r>
              <a:rPr lang="en-US" sz="1600" dirty="0"/>
              <a:t>Total precipitation </a:t>
            </a:r>
            <a:r>
              <a:rPr lang="en-US" sz="1600" b="1" dirty="0"/>
              <a:t>Percent</a:t>
            </a:r>
            <a:r>
              <a:rPr lang="en-US" sz="1600" dirty="0"/>
              <a:t> during last 9 months, 1 yr, 1.5yrs, &amp; 2 yrs</a:t>
            </a:r>
            <a:r>
              <a:rPr lang="en-US" sz="1600" dirty="0" smtClean="0"/>
              <a:t>.</a:t>
            </a:r>
            <a:r>
              <a:rPr lang="en-US" sz="1600" b="1" u="sng" dirty="0"/>
              <a:t> .</a:t>
            </a:r>
            <a:r>
              <a:rPr lang="en-US" sz="1600" b="1" u="sng" dirty="0">
                <a:solidFill>
                  <a:srgbClr val="FF0000"/>
                </a:solidFill>
              </a:rPr>
              <a:t>–</a:t>
            </a:r>
            <a:r>
              <a:rPr lang="en-US" sz="1400" b="1" u="sng" dirty="0">
                <a:solidFill>
                  <a:srgbClr val="FF0000"/>
                </a:solidFill>
              </a:rPr>
              <a:t>Only Deficit </a:t>
            </a:r>
            <a:r>
              <a:rPr lang="en-US" sz="1400" b="1" u="sng" dirty="0" smtClean="0">
                <a:solidFill>
                  <a:srgbClr val="FF0000"/>
                </a:solidFill>
              </a:rPr>
              <a:t>Areas shown!! </a:t>
            </a:r>
            <a:r>
              <a:rPr lang="en-US" sz="1400" b="1" u="sng" dirty="0">
                <a:solidFill>
                  <a:srgbClr val="FF0000"/>
                </a:solidFill>
              </a:rPr>
              <a:t>&lt;=90%</a:t>
            </a:r>
          </a:p>
          <a:p>
            <a:endParaRPr lang="en-US" dirty="0"/>
          </a:p>
        </p:txBody>
      </p:sp>
      <p:sp>
        <p:nvSpPr>
          <p:cNvPr id="6" name="Rectangle 5"/>
          <p:cNvSpPr/>
          <p:nvPr/>
        </p:nvSpPr>
        <p:spPr>
          <a:xfrm>
            <a:off x="16002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4000" y="3288268"/>
            <a:ext cx="609600" cy="369332"/>
          </a:xfrm>
          <a:prstGeom prst="rect">
            <a:avLst/>
          </a:prstGeom>
          <a:noFill/>
        </p:spPr>
        <p:txBody>
          <a:bodyPr wrap="square" rtlCol="0">
            <a:spAutoFit/>
          </a:bodyPr>
          <a:lstStyle/>
          <a:p>
            <a:r>
              <a:rPr lang="en-US" b="1" dirty="0">
                <a:solidFill>
                  <a:srgbClr val="FF0000"/>
                </a:solidFill>
              </a:rPr>
              <a:t>9 M</a:t>
            </a:r>
          </a:p>
        </p:txBody>
      </p:sp>
      <p:sp>
        <p:nvSpPr>
          <p:cNvPr id="11" name="TextBox 10"/>
          <p:cNvSpPr txBox="1"/>
          <p:nvPr/>
        </p:nvSpPr>
        <p:spPr>
          <a:xfrm>
            <a:off x="1698170" y="3222517"/>
            <a:ext cx="816430" cy="369332"/>
          </a:xfrm>
          <a:prstGeom prst="rect">
            <a:avLst/>
          </a:prstGeom>
          <a:noFill/>
        </p:spPr>
        <p:txBody>
          <a:bodyPr wrap="square" rtlCol="0">
            <a:spAutoFit/>
          </a:bodyPr>
          <a:lstStyle/>
          <a:p>
            <a:r>
              <a:rPr lang="en-US" b="1" dirty="0" smtClean="0">
                <a:solidFill>
                  <a:srgbClr val="FF0000"/>
                </a:solidFill>
              </a:rPr>
              <a:t>1.5 Y</a:t>
            </a:r>
            <a:endParaRPr lang="en-US" b="1" dirty="0">
              <a:solidFill>
                <a:srgbClr val="FF0000"/>
              </a:solidFill>
            </a:endParaRPr>
          </a:p>
        </p:txBody>
      </p:sp>
      <p:sp>
        <p:nvSpPr>
          <p:cNvPr id="13" name="TextBox 12"/>
          <p:cNvSpPr txBox="1"/>
          <p:nvPr/>
        </p:nvSpPr>
        <p:spPr>
          <a:xfrm>
            <a:off x="2057400" y="545068"/>
            <a:ext cx="609600" cy="369332"/>
          </a:xfrm>
          <a:prstGeom prst="rect">
            <a:avLst/>
          </a:prstGeom>
          <a:noFill/>
        </p:spPr>
        <p:txBody>
          <a:bodyPr wrap="square" rtlCol="0">
            <a:spAutoFit/>
          </a:bodyPr>
          <a:lstStyle/>
          <a:p>
            <a:r>
              <a:rPr lang="en-US" b="1" dirty="0">
                <a:solidFill>
                  <a:srgbClr val="FF0000"/>
                </a:solidFill>
              </a:rPr>
              <a:t>2 Y</a:t>
            </a:r>
          </a:p>
        </p:txBody>
      </p:sp>
      <p:sp>
        <p:nvSpPr>
          <p:cNvPr id="14" name="Rectangle 13"/>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7" name="TextBox 6"/>
          <p:cNvSpPr txBox="1"/>
          <p:nvPr/>
        </p:nvSpPr>
        <p:spPr>
          <a:xfrm>
            <a:off x="7620000" y="1143000"/>
            <a:ext cx="1524000" cy="3785652"/>
          </a:xfrm>
          <a:prstGeom prst="rect">
            <a:avLst/>
          </a:prstGeom>
          <a:noFill/>
        </p:spPr>
        <p:txBody>
          <a:bodyPr wrap="square" rtlCol="0">
            <a:spAutoFit/>
          </a:bodyPr>
          <a:lstStyle/>
          <a:p>
            <a:r>
              <a:rPr lang="en-US" sz="1600" b="1" u="sng" dirty="0" smtClean="0"/>
              <a:t>Tinderbox </a:t>
            </a:r>
            <a:r>
              <a:rPr lang="en-US" sz="1600" b="1" dirty="0" smtClean="0"/>
              <a:t>areas</a:t>
            </a:r>
            <a:r>
              <a:rPr lang="en-US" sz="1600" dirty="0" smtClean="0"/>
              <a:t>, where some form of longer term rainfall</a:t>
            </a:r>
          </a:p>
          <a:p>
            <a:r>
              <a:rPr lang="en-US" sz="1600" dirty="0"/>
              <a:t>d</a:t>
            </a:r>
            <a:r>
              <a:rPr lang="en-US" sz="1600" dirty="0" smtClean="0"/>
              <a:t>eficiencies already, exist !!</a:t>
            </a:r>
          </a:p>
          <a:p>
            <a:endParaRPr lang="en-US" sz="1600" dirty="0"/>
          </a:p>
          <a:p>
            <a:r>
              <a:rPr lang="en-US" sz="1600" dirty="0" smtClean="0"/>
              <a:t>-Almost all are in the west!, all part of the long term drought</a:t>
            </a:r>
          </a:p>
          <a:p>
            <a:endParaRPr lang="en-US" sz="1600" dirty="0" smtClean="0"/>
          </a:p>
          <a:p>
            <a:r>
              <a:rPr lang="en-US" sz="1600" dirty="0" smtClean="0"/>
              <a:t>-This &amp; </a:t>
            </a:r>
            <a:r>
              <a:rPr lang="en-US" sz="1600" dirty="0"/>
              <a:t>N</a:t>
            </a:r>
            <a:r>
              <a:rPr lang="en-US" sz="1600" dirty="0" smtClean="0"/>
              <a:t>ext slide!!</a:t>
            </a:r>
            <a:endParaRPr lang="en-US" sz="1600" dirty="0"/>
          </a:p>
        </p:txBody>
      </p:sp>
      <p:sp>
        <p:nvSpPr>
          <p:cNvPr id="20" name="Rounded Rectangle 14">
            <a:extLst>
              <a:ext uri="{FF2B5EF4-FFF2-40B4-BE49-F238E27FC236}">
                <a16:creationId xmlns:a16="http://schemas.microsoft.com/office/drawing/2014/main" id="{FD86DCD3-F2DF-4A12-B2DA-8A876D98DD4D}"/>
              </a:ext>
            </a:extLst>
          </p:cNvPr>
          <p:cNvSpPr/>
          <p:nvPr/>
        </p:nvSpPr>
        <p:spPr>
          <a:xfrm>
            <a:off x="304800" y="1447800"/>
            <a:ext cx="1371600" cy="1219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utoShape 2" descr="US 4 panel 9-24 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US 4 panel 9-24 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TextBox 22"/>
          <p:cNvSpPr txBox="1"/>
          <p:nvPr/>
        </p:nvSpPr>
        <p:spPr>
          <a:xfrm>
            <a:off x="5410200" y="533400"/>
            <a:ext cx="609600" cy="369332"/>
          </a:xfrm>
          <a:prstGeom prst="rect">
            <a:avLst/>
          </a:prstGeom>
          <a:noFill/>
        </p:spPr>
        <p:txBody>
          <a:bodyPr wrap="square" rtlCol="0">
            <a:spAutoFit/>
          </a:bodyPr>
          <a:lstStyle/>
          <a:p>
            <a:r>
              <a:rPr lang="en-US" b="1" dirty="0">
                <a:solidFill>
                  <a:srgbClr val="FF0000"/>
                </a:solidFill>
              </a:rPr>
              <a:t>1</a:t>
            </a:r>
            <a:r>
              <a:rPr lang="en-US" b="1" dirty="0" smtClean="0">
                <a:solidFill>
                  <a:srgbClr val="FF0000"/>
                </a:solidFill>
              </a:rPr>
              <a:t> </a:t>
            </a:r>
            <a:r>
              <a:rPr lang="en-US" b="1" dirty="0">
                <a:solidFill>
                  <a:srgbClr val="FF0000"/>
                </a:solidFill>
              </a:rPr>
              <a:t>Y</a:t>
            </a:r>
          </a:p>
        </p:txBody>
      </p:sp>
      <p:sp>
        <p:nvSpPr>
          <p:cNvPr id="25" name="Oval 24"/>
          <p:cNvSpPr/>
          <p:nvPr/>
        </p:nvSpPr>
        <p:spPr>
          <a:xfrm>
            <a:off x="5105400" y="4203335"/>
            <a:ext cx="609600" cy="146670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0" y="6034475"/>
            <a:ext cx="7620000" cy="307777"/>
          </a:xfrm>
          <a:prstGeom prst="rect">
            <a:avLst/>
          </a:prstGeom>
          <a:noFill/>
        </p:spPr>
        <p:txBody>
          <a:bodyPr wrap="square" rtlCol="0">
            <a:spAutoFit/>
          </a:bodyPr>
          <a:lstStyle/>
          <a:p>
            <a:r>
              <a:rPr lang="en-US" sz="1400" dirty="0" smtClean="0">
                <a:solidFill>
                  <a:srgbClr val="FF0000"/>
                </a:solidFill>
              </a:rPr>
              <a:t>The character and even location/spatial extent of the short/S and long/L –term droughts are different!!!</a:t>
            </a:r>
            <a:endParaRPr lang="en-US" sz="1400" dirty="0">
              <a:solidFill>
                <a:srgbClr val="FF0000"/>
              </a:solidFill>
            </a:endParaRPr>
          </a:p>
        </p:txBody>
      </p:sp>
    </p:spTree>
    <p:extLst>
      <p:ext uri="{BB962C8B-B14F-4D97-AF65-F5344CB8AC3E}">
        <p14:creationId xmlns:p14="http://schemas.microsoft.com/office/powerpoint/2010/main" val="3048805981"/>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100676</TotalTime>
  <Words>3431</Words>
  <Application>Microsoft Office PowerPoint</Application>
  <PresentationFormat>On-screen Show (4:3)</PresentationFormat>
  <Paragraphs>367</Paragraphs>
  <Slides>37</Slides>
  <Notes>8</Notes>
  <HiddenSlides>3</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MS PGothic</vt:lpstr>
      <vt:lpstr>Arial</vt:lpstr>
      <vt:lpstr>Times New Roman</vt:lpstr>
      <vt:lpstr>Trebuchet MS</vt:lpstr>
      <vt:lpstr>verdana</vt:lpstr>
      <vt:lpstr>verdana,arial,serif</vt:lpstr>
      <vt:lpstr>Wingdings</vt:lpstr>
      <vt:lpstr>Default Design</vt:lpstr>
      <vt:lpstr>Drought  Outlook  Support Briefing   April 2022  </vt:lpstr>
      <vt:lpstr>Drought Monitor </vt:lpstr>
      <vt:lpstr>(Previous) Seasonal/Monthly Drought outlooks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Standardized Precipitation Index SPI (based on Observed P)</vt:lpstr>
      <vt:lpstr>The Standardized Precipitation Index SPI (based on Observed P)</vt:lpstr>
      <vt:lpstr>PowerPoint Presentation</vt:lpstr>
      <vt:lpstr>PowerPoint Presentation</vt:lpstr>
      <vt:lpstr>PowerPoint Presentation</vt:lpstr>
      <vt:lpstr>Streamflow (USGS)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NMME T &amp; P Ens.Mean forecasts for</vt:lpstr>
      <vt:lpstr>PowerPoint Presentation</vt:lpstr>
      <vt:lpstr>PowerPoint Presentation</vt:lpstr>
      <vt:lpstr>PowerPoint Presentation</vt:lpstr>
      <vt:lpstr>PowerPoint Presentation</vt:lpstr>
      <vt:lpstr>Summary</vt:lpstr>
    </vt:vector>
  </TitlesOfParts>
  <Company>CPC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kingtsemo</dc:creator>
  <cp:lastModifiedBy>Muthuvel Chelliah</cp:lastModifiedBy>
  <cp:revision>8480</cp:revision>
  <cp:lastPrinted>2021-02-15T18:18:07Z</cp:lastPrinted>
  <dcterms:created xsi:type="dcterms:W3CDTF">2008-10-04T17:35:30Z</dcterms:created>
  <dcterms:modified xsi:type="dcterms:W3CDTF">2022-04-19T03:56:18Z</dcterms:modified>
</cp:coreProperties>
</file>