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3"/>
  </p:notesMasterIdLst>
  <p:handoutMasterIdLst>
    <p:handoutMasterId r:id="rId44"/>
  </p:handoutMasterIdLst>
  <p:sldIdLst>
    <p:sldId id="808" r:id="rId2"/>
    <p:sldId id="978" r:id="rId3"/>
    <p:sldId id="824" r:id="rId4"/>
    <p:sldId id="939" r:id="rId5"/>
    <p:sldId id="911" r:id="rId6"/>
    <p:sldId id="896" r:id="rId7"/>
    <p:sldId id="938" r:id="rId8"/>
    <p:sldId id="850" r:id="rId9"/>
    <p:sldId id="868" r:id="rId10"/>
    <p:sldId id="867" r:id="rId11"/>
    <p:sldId id="972" r:id="rId12"/>
    <p:sldId id="833" r:id="rId13"/>
    <p:sldId id="891" r:id="rId14"/>
    <p:sldId id="973" r:id="rId15"/>
    <p:sldId id="936" r:id="rId16"/>
    <p:sldId id="937" r:id="rId17"/>
    <p:sldId id="975" r:id="rId18"/>
    <p:sldId id="979" r:id="rId19"/>
    <p:sldId id="889" r:id="rId20"/>
    <p:sldId id="980" r:id="rId21"/>
    <p:sldId id="969" r:id="rId22"/>
    <p:sldId id="757" r:id="rId23"/>
    <p:sldId id="962" r:id="rId24"/>
    <p:sldId id="795" r:id="rId25"/>
    <p:sldId id="890" r:id="rId26"/>
    <p:sldId id="790" r:id="rId27"/>
    <p:sldId id="877" r:id="rId28"/>
    <p:sldId id="878" r:id="rId29"/>
    <p:sldId id="804" r:id="rId30"/>
    <p:sldId id="943" r:id="rId31"/>
    <p:sldId id="944" r:id="rId32"/>
    <p:sldId id="956" r:id="rId33"/>
    <p:sldId id="947" r:id="rId34"/>
    <p:sldId id="977" r:id="rId35"/>
    <p:sldId id="974" r:id="rId36"/>
    <p:sldId id="728" r:id="rId37"/>
    <p:sldId id="935" r:id="rId38"/>
    <p:sldId id="926" r:id="rId39"/>
    <p:sldId id="915" r:id="rId40"/>
    <p:sldId id="959" r:id="rId41"/>
    <p:sldId id="945" r:id="rId42"/>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6600CC"/>
    <a:srgbClr val="0033CC"/>
    <a:srgbClr val="008000"/>
    <a:srgbClr val="33CC33"/>
    <a:srgbClr val="9A7500"/>
    <a:srgbClr val="FF3300"/>
    <a:srgbClr val="FA5236"/>
    <a:srgbClr val="A88000"/>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54" autoAdjust="0"/>
    <p:restoredTop sz="94869" autoAdjust="0"/>
  </p:normalViewPr>
  <p:slideViewPr>
    <p:cSldViewPr>
      <p:cViewPr varScale="1">
        <p:scale>
          <a:sx n="112" d="100"/>
          <a:sy n="112" d="100"/>
        </p:scale>
        <p:origin x="480" y="84"/>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49321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3</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16</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19</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24</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26</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41</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hyperlink" Target="https://www.fireweatheravalanche.org/fire/current-list-of-us-wildfires" TargetMode="External"/><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gif"/><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gif"/><Relationship Id="rId4" Type="http://schemas.openxmlformats.org/officeDocument/2006/relationships/image" Target="../media/image62.png"/><Relationship Id="rId9" Type="http://schemas.openxmlformats.org/officeDocument/2006/relationships/image" Target="../media/image67.gif"/></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origin.cpc.ncep.noaa.gov/products/analysis_monitoring/ensostuff/ONI_change.s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gif"/><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gif"/><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 Id="rId5" Type="http://schemas.openxmlformats.org/officeDocument/2006/relationships/image" Target="../media/image100.png"/><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hyperlink" Target="http://drought.geo.msu.edu/research/forecast/smi.monthly.php" TargetMode="External"/><Relationship Id="rId7" Type="http://schemas.openxmlformats.org/officeDocument/2006/relationships/image" Target="../media/image110.gif"/><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1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13.png"/><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hyperlink" Target="https://doi.org/10.1080/07055900.1997.9649597"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6700" y="76200"/>
            <a:ext cx="8610600" cy="1600200"/>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April 2023 </a:t>
            </a:r>
            <a:endParaRPr lang="en-US" altLang="en-US" sz="4000" dirty="0"/>
          </a:p>
        </p:txBody>
      </p:sp>
      <p:sp>
        <p:nvSpPr>
          <p:cNvPr id="2051" name="Rectangle 3"/>
          <p:cNvSpPr>
            <a:spLocks noGrp="1" noChangeArrowheads="1"/>
          </p:cNvSpPr>
          <p:nvPr>
            <p:ph type="subTitle" idx="1"/>
          </p:nvPr>
        </p:nvSpPr>
        <p:spPr>
          <a:xfrm>
            <a:off x="457200" y="169545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2933700"/>
            <a:ext cx="9144000" cy="3447098"/>
          </a:xfrm>
          <a:prstGeom prst="rect">
            <a:avLst/>
          </a:prstGeom>
          <a:noFill/>
        </p:spPr>
        <p:txBody>
          <a:bodyPr wrap="square" rtlCol="0">
            <a:spAutoFit/>
          </a:bodyPr>
          <a:lstStyle/>
          <a:p>
            <a:r>
              <a:rPr lang="en-US" sz="1400" u="sng" dirty="0" smtClean="0">
                <a:solidFill>
                  <a:srgbClr val="0033CC"/>
                </a:solidFill>
              </a:rPr>
              <a:t>Points to ponder:</a:t>
            </a:r>
          </a:p>
          <a:p>
            <a:pPr marL="285750" indent="-285750">
              <a:buFont typeface="Arial" panose="020B0604020202020204" pitchFamily="34" charset="0"/>
              <a:buChar char="•"/>
            </a:pPr>
            <a:r>
              <a:rPr lang="en-US" sz="1200" u="sng" dirty="0" smtClean="0"/>
              <a:t>Often, there is a disconnect between the Short term (S) and Long term (L) drought in regions</a:t>
            </a:r>
            <a:r>
              <a:rPr lang="en-US" sz="1200" dirty="0" smtClean="0"/>
              <a:t>, and even with the short term (S) drought, the 3-month and 6-month signals are not quite consistent!  With Long term (L) drought, it is even more trickier, as it is open ended, from 1 year and beyond!!! </a:t>
            </a:r>
          </a:p>
          <a:p>
            <a:pPr marL="285750" indent="-285750">
              <a:buFont typeface="Arial" panose="020B0604020202020204" pitchFamily="34" charset="0"/>
              <a:buChar char="•"/>
            </a:pPr>
            <a:r>
              <a:rPr lang="en-US" sz="1200" dirty="0" smtClean="0">
                <a:solidFill>
                  <a:srgbClr val="0033CC"/>
                </a:solidFill>
              </a:rPr>
              <a:t>Places/regions experiencing Short term drought may (not) be ok in the Long term </a:t>
            </a:r>
            <a:r>
              <a:rPr lang="en-US" sz="1200" u="sng" dirty="0" smtClean="0">
                <a:solidFill>
                  <a:srgbClr val="0033CC"/>
                </a:solidFill>
              </a:rPr>
              <a:t>and vice versa</a:t>
            </a:r>
            <a:r>
              <a:rPr lang="en-US" sz="1200" dirty="0" smtClean="0">
                <a:solidFill>
                  <a:srgbClr val="0033CC"/>
                </a:solidFill>
              </a:rPr>
              <a:t>!! </a:t>
            </a:r>
          </a:p>
          <a:p>
            <a:pPr marL="285750" indent="-285750">
              <a:buFont typeface="Arial" panose="020B0604020202020204" pitchFamily="34" charset="0"/>
              <a:buChar char="•"/>
            </a:pPr>
            <a:r>
              <a:rPr lang="en-US" sz="1200" dirty="0" smtClean="0"/>
              <a:t>This duality is difficult to reconcile, to convey and even be understood well by the public at large. </a:t>
            </a:r>
          </a:p>
          <a:p>
            <a:pPr marL="285750" indent="-285750">
              <a:buFont typeface="Arial" panose="020B0604020202020204" pitchFamily="34" charset="0"/>
              <a:buChar char="•"/>
            </a:pPr>
            <a:r>
              <a:rPr lang="en-US" sz="1200" u="sng" dirty="0" smtClean="0">
                <a:solidFill>
                  <a:srgbClr val="0033CC"/>
                </a:solidFill>
              </a:rPr>
              <a:t>Public/Forecaster generally tends to focus more on the Short term Drought (for good reasons!!)</a:t>
            </a:r>
            <a:r>
              <a:rPr lang="en-US" sz="1200" dirty="0" smtClean="0">
                <a:solidFill>
                  <a:srgbClr val="0033CC"/>
                </a:solidFill>
              </a:rPr>
              <a:t> </a:t>
            </a:r>
          </a:p>
          <a:p>
            <a:pPr marL="285750" indent="-285750">
              <a:buFont typeface="Arial" panose="020B0604020202020204" pitchFamily="34" charset="0"/>
              <a:buChar char="•"/>
            </a:pPr>
            <a:r>
              <a:rPr lang="en-US" sz="1200" dirty="0" smtClean="0"/>
              <a:t>More importantly the very definitions and timescales associated with S/L term droughts and the declarations in the USDM are by themselves subjective!!</a:t>
            </a:r>
          </a:p>
          <a:p>
            <a:endParaRPr lang="en-US" sz="1200" dirty="0" smtClean="0"/>
          </a:p>
          <a:p>
            <a:pPr marL="285750" indent="-285750">
              <a:buFont typeface="Arial" panose="020B0604020202020204" pitchFamily="34" charset="0"/>
              <a:buChar char="•"/>
            </a:pPr>
            <a:r>
              <a:rPr lang="en-US" sz="1200" dirty="0" smtClean="0"/>
              <a:t>The S/L term drought conditions in large parts of California, a year ago, even just a few months ago, has now </a:t>
            </a:r>
            <a:r>
              <a:rPr lang="en-US" sz="1200" dirty="0" smtClean="0"/>
              <a:t>mostly gone. Major </a:t>
            </a:r>
            <a:r>
              <a:rPr lang="en-US" sz="1200" dirty="0"/>
              <a:t>improvements in drought conditions are </a:t>
            </a:r>
            <a:r>
              <a:rPr lang="en-US" sz="1200" dirty="0" smtClean="0"/>
              <a:t>also noted </a:t>
            </a:r>
            <a:r>
              <a:rPr lang="en-US" sz="1200" dirty="0"/>
              <a:t>recently in large parts </a:t>
            </a:r>
            <a:r>
              <a:rPr lang="en-US" sz="1200" dirty="0" smtClean="0"/>
              <a:t>of  UT/AZ/NM/CO</a:t>
            </a:r>
            <a:r>
              <a:rPr lang="en-US" sz="1200" dirty="0"/>
              <a:t> </a:t>
            </a:r>
            <a:r>
              <a:rPr lang="en-US" sz="1200" dirty="0" smtClean="0"/>
              <a:t>also.</a:t>
            </a:r>
            <a:endParaRPr lang="en-US" sz="1200" dirty="0" smtClean="0"/>
          </a:p>
          <a:p>
            <a:pPr marL="285750" indent="-285750">
              <a:buFont typeface="Arial" panose="020B0604020202020204" pitchFamily="34" charset="0"/>
              <a:buChar char="•"/>
            </a:pPr>
            <a:r>
              <a:rPr lang="en-US" sz="1200" dirty="0" smtClean="0"/>
              <a:t>It may take a long time for drought to develop, but those conditions can end very quickly! Forecast models are yet to (seasonal) correctly forecast these changes in advance! </a:t>
            </a:r>
          </a:p>
          <a:p>
            <a:pPr marL="285750" indent="-285750">
              <a:buFont typeface="Arial" panose="020B0604020202020204" pitchFamily="34" charset="0"/>
              <a:buChar char="•"/>
            </a:pPr>
            <a:r>
              <a:rPr lang="en-US" sz="1200" dirty="0" smtClean="0"/>
              <a:t>Short term  vs Long term drought need to be clearly distinguished and shown to the public</a:t>
            </a:r>
            <a:r>
              <a:rPr lang="en-US" sz="1200" dirty="0" smtClean="0"/>
              <a:t>!!</a:t>
            </a:r>
          </a:p>
          <a:p>
            <a:pPr marL="285750" indent="-285750">
              <a:buFont typeface="Arial" panose="020B0604020202020204" pitchFamily="34" charset="0"/>
              <a:buChar char="•"/>
            </a:pPr>
            <a:r>
              <a:rPr lang="en-US" sz="1200" dirty="0"/>
              <a:t>Subjective(delayed) USDM vs Objective(real time) map! A few days or recent heavy precip can change the USDM a lot!</a:t>
            </a:r>
            <a:endParaRPr lang="en-US" sz="1200" dirty="0" smtClean="0"/>
          </a:p>
          <a:p>
            <a:pPr marL="285750" indent="-285750">
              <a:buFont typeface="Arial" panose="020B0604020202020204" pitchFamily="34" charset="0"/>
              <a:buChar char="•"/>
            </a:pPr>
            <a:r>
              <a:rPr lang="en-US" sz="1200" dirty="0" smtClean="0"/>
              <a:t>New objective AI/Deep-Learning</a:t>
            </a:r>
            <a:r>
              <a:rPr lang="en-US" sz="1200" dirty="0" smtClean="0"/>
              <a:t> based Experimental ODI (objective drought indicator, runs daily) compared with Official USDM (US Drought Monitor, produced weekly by USDM authors). </a:t>
            </a:r>
            <a:endParaRPr lang="en-US" sz="1200" dirty="0" smtClean="0"/>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3016"/>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id="{FD86DCD3-F2DF-4A12-B2DA-8A876D98DD4D}"/>
              </a:ext>
            </a:extLst>
          </p:cNvPr>
          <p:cNvSpPr/>
          <p:nvPr/>
        </p:nvSpPr>
        <p:spPr>
          <a:xfrm>
            <a:off x="1371600" y="4312637"/>
            <a:ext cx="685800" cy="13699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1828800" y="4688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166321"/>
            <a:ext cx="1752600" cy="15006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sp>
        <p:nvSpPr>
          <p:cNvPr id="18" name="Rounded Rectangle 14">
            <a:extLst>
              <a:ext uri="{FF2B5EF4-FFF2-40B4-BE49-F238E27FC236}">
                <a16:creationId xmlns:a16="http://schemas.microsoft.com/office/drawing/2014/main" id="{FD86DCD3-F2DF-4A12-B2DA-8A876D98DD4D}"/>
              </a:ext>
            </a:extLst>
          </p:cNvPr>
          <p:cNvSpPr/>
          <p:nvPr/>
        </p:nvSpPr>
        <p:spPr>
          <a:xfrm>
            <a:off x="5105400" y="3886200"/>
            <a:ext cx="762000" cy="17695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4">
            <a:extLst>
              <a:ext uri="{FF2B5EF4-FFF2-40B4-BE49-F238E27FC236}">
                <a16:creationId xmlns:a16="http://schemas.microsoft.com/office/drawing/2014/main" id="{FD86DCD3-F2DF-4A12-B2DA-8A876D98DD4D}"/>
              </a:ext>
            </a:extLst>
          </p:cNvPr>
          <p:cNvSpPr/>
          <p:nvPr/>
        </p:nvSpPr>
        <p:spPr>
          <a:xfrm>
            <a:off x="5105400" y="1447800"/>
            <a:ext cx="762000" cy="14647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9" y="471461"/>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11</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962400" y="3958683"/>
            <a:ext cx="1832552" cy="16801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038600" y="1214741"/>
            <a:ext cx="1676400" cy="161162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61084" y="1447800"/>
            <a:ext cx="1415316" cy="10250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457200"/>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261085" y="4206389"/>
            <a:ext cx="1533142"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3" name="TextBox 2"/>
          <p:cNvSpPr txBox="1"/>
          <p:nvPr/>
        </p:nvSpPr>
        <p:spPr>
          <a:xfrm>
            <a:off x="7559345" y="990600"/>
            <a:ext cx="1536758" cy="5478423"/>
          </a:xfrm>
          <a:prstGeom prst="rect">
            <a:avLst/>
          </a:prstGeom>
          <a:noFill/>
        </p:spPr>
        <p:txBody>
          <a:bodyPr wrap="square" rtlCol="0">
            <a:spAutoFit/>
          </a:bodyPr>
          <a:lstStyle/>
          <a:p>
            <a:r>
              <a:rPr lang="en-US" sz="1400" dirty="0" smtClean="0"/>
              <a:t>In spite of the recent deluges/floods in California, there still exists a small longer term rainfall deficit in CA and parts of the southwest/ western  US. </a:t>
            </a:r>
          </a:p>
          <a:p>
            <a:endParaRPr lang="en-US" sz="1400" dirty="0"/>
          </a:p>
          <a:p>
            <a:r>
              <a:rPr lang="en-US" sz="1400" dirty="0" smtClean="0"/>
              <a:t>However, currently, most CA reservoirs are nearing or in excess of their historical averages.</a:t>
            </a:r>
          </a:p>
          <a:p>
            <a:endParaRPr lang="en-US" sz="1400" dirty="0"/>
          </a:p>
          <a:p>
            <a:r>
              <a:rPr lang="en-US" sz="1400" dirty="0" smtClean="0"/>
              <a:t>BTW, Not sure if the longer term (20+years) since 2000’s has officially ended! </a:t>
            </a:r>
            <a:r>
              <a:rPr lang="en-US" sz="1400" dirty="0" smtClean="0">
                <a:sym typeface="Wingdings" panose="05000000000000000000" pitchFamily="2" charset="2"/>
              </a:rPr>
              <a:t> </a:t>
            </a:r>
            <a:endParaRPr lang="en-US" sz="1400" dirty="0" smtClean="0"/>
          </a:p>
        </p:txBody>
      </p:sp>
    </p:spTree>
    <p:extLst>
      <p:ext uri="{BB962C8B-B14F-4D97-AF65-F5344CB8AC3E}">
        <p14:creationId xmlns:p14="http://schemas.microsoft.com/office/powerpoint/2010/main" val="837436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839201"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12</a:t>
            </a:fld>
            <a:endParaRPr lang="en-US" altLang="en-US" dirty="0"/>
          </a:p>
        </p:txBody>
      </p:sp>
      <p:sp>
        <p:nvSpPr>
          <p:cNvPr id="4" name="TextBox 3"/>
          <p:cNvSpPr txBox="1"/>
          <p:nvPr/>
        </p:nvSpPr>
        <p:spPr>
          <a:xfrm>
            <a:off x="7696200" y="609600"/>
            <a:ext cx="1219200" cy="954107"/>
          </a:xfrm>
          <a:prstGeom prst="rect">
            <a:avLst/>
          </a:prstGeom>
          <a:noFill/>
        </p:spPr>
        <p:txBody>
          <a:bodyPr wrap="square" rtlCol="0">
            <a:spAutoFit/>
          </a:bodyPr>
          <a:lstStyle/>
          <a:p>
            <a:pPr algn="ctr"/>
            <a:r>
              <a:rPr lang="en-US" sz="1400" dirty="0" smtClean="0"/>
              <a:t>Rainy/dry </a:t>
            </a:r>
          </a:p>
          <a:p>
            <a:pPr algn="ctr"/>
            <a:r>
              <a:rPr lang="en-US" sz="1400" dirty="0" smtClean="0"/>
              <a:t>(</a:t>
            </a:r>
            <a:r>
              <a:rPr lang="en-US" sz="1400" dirty="0"/>
              <a:t>3-month</a:t>
            </a:r>
            <a:r>
              <a:rPr lang="en-US" sz="1400" dirty="0" smtClean="0"/>
              <a:t>) Seasons </a:t>
            </a:r>
            <a:r>
              <a:rPr lang="en-US" sz="1400" dirty="0"/>
              <a:t>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4765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590800" y="1752600"/>
            <a:ext cx="2819400" cy="1828800"/>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353068"/>
            <a:ext cx="1219199" cy="3123932"/>
          </a:xfrm>
          <a:prstGeom prst="rect">
            <a:avLst/>
          </a:prstGeom>
        </p:spPr>
        <p:txBody>
          <a:bodyPr wrap="square">
            <a:spAutoFit/>
          </a:bodyPr>
          <a:lstStyle/>
          <a:p>
            <a:r>
              <a:rPr lang="en-US" sz="1400" dirty="0"/>
              <a:t>East  vs  West</a:t>
            </a:r>
            <a:r>
              <a:rPr lang="en-US" sz="1400" dirty="0" smtClean="0"/>
              <a:t>!</a:t>
            </a:r>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1277779"/>
            <a:ext cx="609600" cy="246221"/>
          </a:xfrm>
          <a:prstGeom prst="rect">
            <a:avLst/>
          </a:prstGeom>
          <a:noFill/>
        </p:spPr>
        <p:txBody>
          <a:bodyPr wrap="square" rtlCol="0">
            <a:spAutoFit/>
          </a:bodyPr>
          <a:lstStyle/>
          <a:p>
            <a:r>
              <a:rPr lang="en-US" sz="1000" dirty="0" smtClean="0"/>
              <a:t>MOST</a:t>
            </a:r>
            <a:endParaRPr lang="en-US" sz="1000" dirty="0"/>
          </a:p>
        </p:txBody>
      </p:sp>
      <p:sp>
        <p:nvSpPr>
          <p:cNvPr id="9" name="Rectangle 8"/>
          <p:cNvSpPr/>
          <p:nvPr/>
        </p:nvSpPr>
        <p:spPr>
          <a:xfrm>
            <a:off x="838200" y="588646"/>
            <a:ext cx="625492" cy="261610"/>
          </a:xfrm>
          <a:prstGeom prst="rect">
            <a:avLst/>
          </a:prstGeom>
        </p:spPr>
        <p:txBody>
          <a:bodyPr wrap="none">
            <a:spAutoFit/>
          </a:bodyPr>
          <a:lstStyle/>
          <a:p>
            <a:r>
              <a:rPr lang="en-US" sz="1100" dirty="0" smtClean="0"/>
              <a:t>LEAST</a:t>
            </a:r>
            <a:endParaRPr lang="en-US" sz="1100" dirty="0"/>
          </a:p>
        </p:txBody>
      </p:sp>
      <p:sp>
        <p:nvSpPr>
          <p:cNvPr id="13" name="Rectangle 12"/>
          <p:cNvSpPr/>
          <p:nvPr/>
        </p:nvSpPr>
        <p:spPr>
          <a:xfrm>
            <a:off x="1600200" y="1109990"/>
            <a:ext cx="647934" cy="261610"/>
          </a:xfrm>
          <a:prstGeom prst="rect">
            <a:avLst/>
          </a:prstGeom>
        </p:spPr>
        <p:txBody>
          <a:bodyPr wrap="none">
            <a:spAutoFit/>
          </a:bodyPr>
          <a:lstStyle/>
          <a:p>
            <a:r>
              <a:rPr lang="en-US" sz="1100" dirty="0" smtClean="0"/>
              <a:t>MIXED</a:t>
            </a:r>
            <a:endParaRPr lang="en-US" sz="11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276600" y="1905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0" y="4364142"/>
            <a:ext cx="762000" cy="436458"/>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71800" y="5943599"/>
            <a:ext cx="762000" cy="558999"/>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67400" y="1143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6600" y="6182549"/>
            <a:ext cx="2133600" cy="476250"/>
          </a:xfrm>
        </p:spPr>
        <p:txBody>
          <a:bodyPr/>
          <a:lstStyle/>
          <a:p>
            <a:pPr>
              <a:defRPr/>
            </a:pPr>
            <a:fld id="{AE0D35B7-164B-4BDA-8435-F6440E98459E}" type="slidenum">
              <a:rPr lang="en-US" altLang="en-US" smtClean="0"/>
              <a:pPr>
                <a:defRPr/>
              </a:pPr>
              <a:t>13</a:t>
            </a:fld>
            <a:endParaRPr lang="en-US" altLang="en-US" dirty="0"/>
          </a:p>
        </p:txBody>
      </p:sp>
      <p:grpSp>
        <p:nvGrpSpPr>
          <p:cNvPr id="3" name="Group 2"/>
          <p:cNvGrpSpPr/>
          <p:nvPr/>
        </p:nvGrpSpPr>
        <p:grpSpPr>
          <a:xfrm>
            <a:off x="1" y="76200"/>
            <a:ext cx="9143998" cy="6705599"/>
            <a:chOff x="0" y="1"/>
            <a:chExt cx="9298983"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10616"/>
              <a:ext cx="2743203" cy="174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3855" y="293799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616175" y="1676400"/>
            <a:ext cx="2717826" cy="17246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24035" y="76200"/>
            <a:ext cx="2695991" cy="16298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622549" y="3406771"/>
            <a:ext cx="2700667" cy="162424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7848600" y="609600"/>
            <a:ext cx="1219200" cy="738664"/>
          </a:xfrm>
          <a:prstGeom prst="rect">
            <a:avLst/>
          </a:prstGeom>
          <a:noFill/>
        </p:spPr>
        <p:txBody>
          <a:bodyPr wrap="square" rtlCol="0">
            <a:spAutoFit/>
          </a:bodyPr>
          <a:lstStyle/>
          <a:p>
            <a:pPr algn="ctr"/>
            <a:r>
              <a:rPr lang="en-US" sz="1400" dirty="0" smtClean="0"/>
              <a:t>Rainy/dry </a:t>
            </a:r>
          </a:p>
          <a:p>
            <a:pPr algn="ctr"/>
            <a:r>
              <a:rPr lang="en-US" sz="1400" dirty="0" smtClean="0"/>
              <a:t>Months </a:t>
            </a:r>
          </a:p>
          <a:p>
            <a:pPr algn="ctr"/>
            <a:r>
              <a:rPr lang="en-US" sz="1400" dirty="0" smtClean="0"/>
              <a:t>across </a:t>
            </a:r>
            <a:r>
              <a:rPr lang="en-US" sz="1400" dirty="0"/>
              <a:t>the US</a:t>
            </a:r>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www.cpc.ncep.noaa.gov/products/precip/CWlink/ENSO/composites/elnino.mjj.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1707" y="480875"/>
            <a:ext cx="4463952" cy="5986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cpc.ncep.noaa.gov/products/precip/CWlink/ENSO/composites/elnino.mjj.preci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0875"/>
            <a:ext cx="4575507" cy="5986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0" y="2895600"/>
            <a:ext cx="8915400" cy="16001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839201" y="6467475"/>
            <a:ext cx="380999" cy="238125"/>
          </a:xfrm>
        </p:spPr>
        <p:txBody>
          <a:bodyPr/>
          <a:lstStyle/>
          <a:p>
            <a:pPr>
              <a:defRPr/>
            </a:pPr>
            <a:fld id="{AE0D35B7-164B-4BDA-8435-F6440E98459E}" type="slidenum">
              <a:rPr lang="en-US" altLang="en-US" smtClean="0"/>
              <a:pPr>
                <a:defRPr/>
              </a:pPr>
              <a:t>14</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El Nino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16529" y="480875"/>
              <a:ext cx="962487" cy="523220"/>
            </a:xfrm>
            <a:prstGeom prst="rect">
              <a:avLst/>
            </a:prstGeom>
            <a:noFill/>
          </p:spPr>
          <p:txBody>
            <a:bodyPr wrap="square" rtlCol="0">
              <a:spAutoFit/>
            </a:bodyPr>
            <a:lstStyle/>
            <a:p>
              <a:r>
                <a:rPr lang="en-US" sz="2800" b="1" dirty="0" smtClean="0">
                  <a:solidFill>
                    <a:srgbClr val="FF0000"/>
                  </a:solidFill>
                </a:rPr>
                <a:t>MJJ</a:t>
              </a:r>
              <a:endParaRPr lang="en-US" sz="2800" b="1" dirty="0">
                <a:solidFill>
                  <a:srgbClr val="FF0000"/>
                </a:solidFill>
              </a:endParaRPr>
            </a:p>
          </p:txBody>
        </p:sp>
      </p:grpSp>
      <p:cxnSp>
        <p:nvCxnSpPr>
          <p:cNvPr id="10" name="Straight Arrow Connector 9"/>
          <p:cNvCxnSpPr/>
          <p:nvPr/>
        </p:nvCxnSpPr>
        <p:spPr>
          <a:xfrm flipH="1" flipV="1">
            <a:off x="1143000" y="5232802"/>
            <a:ext cx="990600" cy="4638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76450" y="1981200"/>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828800" y="19812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828800" y="36576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076450" y="3557826"/>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828800" y="5232802"/>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016529" y="1255455"/>
            <a:ext cx="1165071" cy="1815882"/>
          </a:xfrm>
          <a:prstGeom prst="rect">
            <a:avLst/>
          </a:prstGeom>
          <a:noFill/>
        </p:spPr>
        <p:txBody>
          <a:bodyPr wrap="square" rtlCol="0">
            <a:spAutoFit/>
          </a:bodyPr>
          <a:lstStyle/>
          <a:p>
            <a:pPr algn="ctr"/>
            <a:r>
              <a:rPr lang="en-US" sz="1600" b="1" dirty="0" err="1" smtClean="0">
                <a:solidFill>
                  <a:srgbClr val="FF0000"/>
                </a:solidFill>
              </a:rPr>
              <a:t>Transitio-ning</a:t>
            </a:r>
            <a:r>
              <a:rPr lang="en-US" sz="1600" b="1" dirty="0" smtClean="0">
                <a:solidFill>
                  <a:srgbClr val="FF0000"/>
                </a:solidFill>
              </a:rPr>
              <a:t> to </a:t>
            </a:r>
            <a:r>
              <a:rPr lang="en-US" sz="1600" b="1" dirty="0" err="1" smtClean="0">
                <a:solidFill>
                  <a:srgbClr val="FF0000"/>
                </a:solidFill>
              </a:rPr>
              <a:t>ElNINO</a:t>
            </a:r>
            <a:r>
              <a:rPr lang="en-US" sz="1600" b="1" dirty="0" smtClean="0">
                <a:solidFill>
                  <a:srgbClr val="FF0000"/>
                </a:solidFill>
              </a:rPr>
              <a:t> conditions</a:t>
            </a:r>
          </a:p>
          <a:p>
            <a:pPr algn="ctr"/>
            <a:endParaRPr lang="en-US" sz="1600" b="1" dirty="0" smtClean="0">
              <a:solidFill>
                <a:srgbClr val="FF0000"/>
              </a:solidFill>
            </a:endParaRPr>
          </a:p>
          <a:p>
            <a:pPr algn="ctr"/>
            <a:endParaRPr lang="en-US" sz="1600" b="1" dirty="0" smtClean="0">
              <a:solidFill>
                <a:srgbClr val="FF0000"/>
              </a:solidFill>
            </a:endParaRPr>
          </a:p>
          <a:p>
            <a:pPr algn="ctr"/>
            <a:endParaRPr lang="en-US" sz="1600" b="1" dirty="0" smtClean="0">
              <a:solidFill>
                <a:srgbClr val="FF0000"/>
              </a:solidFill>
            </a:endParaRPr>
          </a:p>
        </p:txBody>
      </p:sp>
      <p:sp>
        <p:nvSpPr>
          <p:cNvPr id="4" name="TextBox 3"/>
          <p:cNvSpPr txBox="1"/>
          <p:nvPr/>
        </p:nvSpPr>
        <p:spPr>
          <a:xfrm>
            <a:off x="2020485" y="5512001"/>
            <a:ext cx="378630" cy="369332"/>
          </a:xfrm>
          <a:prstGeom prst="rect">
            <a:avLst/>
          </a:prstGeom>
          <a:noFill/>
        </p:spPr>
        <p:txBody>
          <a:bodyPr wrap="none" rtlCol="0">
            <a:spAutoFit/>
          </a:bodyPr>
          <a:lstStyle/>
          <a:p>
            <a:r>
              <a:rPr lang="en-US" dirty="0" smtClean="0">
                <a:sym typeface="Wingdings" panose="05000000000000000000" pitchFamily="2" charset="2"/>
              </a:rPr>
              <a:t></a:t>
            </a:r>
            <a:endParaRPr lang="en-US" dirty="0"/>
          </a:p>
        </p:txBody>
      </p:sp>
    </p:spTree>
    <p:extLst>
      <p:ext uri="{BB962C8B-B14F-4D97-AF65-F5344CB8AC3E}">
        <p14:creationId xmlns:p14="http://schemas.microsoft.com/office/powerpoint/2010/main" val="191721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5476009" cy="683895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486401"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585691"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9" name="Rectangle 8"/>
          <p:cNvSpPr/>
          <p:nvPr/>
        </p:nvSpPr>
        <p:spPr>
          <a:xfrm>
            <a:off x="76200" y="2971800"/>
            <a:ext cx="13716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28546" y="2971800"/>
            <a:ext cx="1310054"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p:cNvCxnSpPr/>
          <p:nvPr/>
        </p:nvCxnSpPr>
        <p:spPr>
          <a:xfrm>
            <a:off x="76200" y="609600"/>
            <a:ext cx="76200" cy="3048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036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57" y="0"/>
            <a:ext cx="5774364"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16</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533400" y="4496077"/>
            <a:ext cx="204332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441643" y="1649181"/>
            <a:ext cx="6858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456176" y="3655001"/>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2" name="Rectangle 1"/>
          <p:cNvSpPr/>
          <p:nvPr/>
        </p:nvSpPr>
        <p:spPr>
          <a:xfrm>
            <a:off x="533401" y="4419600"/>
            <a:ext cx="1752599"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762000" y="4492883"/>
            <a:ext cx="1371600" cy="2917"/>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33600" y="4278015"/>
            <a:ext cx="32766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2286001" y="4419600"/>
            <a:ext cx="533399" cy="762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33400" y="3595787"/>
            <a:ext cx="2819400" cy="58937"/>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81000" y="1610942"/>
            <a:ext cx="3048000" cy="7728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200" y="76200"/>
            <a:ext cx="990600" cy="430887"/>
          </a:xfrm>
          <a:prstGeom prst="rect">
            <a:avLst/>
          </a:prstGeom>
          <a:noFill/>
        </p:spPr>
        <p:txBody>
          <a:bodyPr wrap="square" rtlCol="0">
            <a:spAutoFit/>
          </a:bodyPr>
          <a:lstStyle/>
          <a:p>
            <a:r>
              <a:rPr lang="en-US" sz="1100" dirty="0" smtClean="0">
                <a:solidFill>
                  <a:srgbClr val="FF0000"/>
                </a:solidFill>
              </a:rPr>
              <a:t>Compare with last month</a:t>
            </a:r>
            <a:endParaRPr lang="en-US" sz="1100" dirty="0">
              <a:solidFill>
                <a:srgbClr val="FF0000"/>
              </a:solidFill>
            </a:endParaRPr>
          </a:p>
        </p:txBody>
      </p:sp>
      <p:cxnSp>
        <p:nvCxnSpPr>
          <p:cNvPr id="13" name="Straight Arrow Connector 12"/>
          <p:cNvCxnSpPr/>
          <p:nvPr/>
        </p:nvCxnSpPr>
        <p:spPr>
          <a:xfrm>
            <a:off x="762000" y="1688227"/>
            <a:ext cx="914399" cy="7501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1676399" y="1688227"/>
            <a:ext cx="1676401" cy="7501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0" y="2361455"/>
            <a:ext cx="5334000" cy="307777"/>
          </a:xfrm>
          <a:prstGeom prst="rect">
            <a:avLst/>
          </a:prstGeom>
          <a:noFill/>
        </p:spPr>
        <p:txBody>
          <a:bodyPr wrap="square" rtlCol="0">
            <a:spAutoFit/>
          </a:bodyPr>
          <a:lstStyle/>
          <a:p>
            <a:r>
              <a:rPr lang="en-US" sz="1400" dirty="0" smtClean="0"/>
              <a:t>   No S-term drought here! Also big impact on L-term drought in west!</a:t>
            </a:r>
            <a:endParaRPr lang="en-US" sz="1400" dirty="0"/>
          </a:p>
        </p:txBody>
      </p: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486401" y="1492393"/>
            <a:ext cx="3628292" cy="307777"/>
          </a:xfrm>
          <a:prstGeom prst="rect">
            <a:avLst/>
          </a:prstGeom>
          <a:noFill/>
        </p:spPr>
        <p:txBody>
          <a:bodyPr wrap="square" rtlCol="0">
            <a:spAutoFit/>
          </a:bodyPr>
          <a:lstStyle/>
          <a:p>
            <a:r>
              <a:rPr lang="en-US" sz="1400" dirty="0" smtClean="0"/>
              <a:t>.</a:t>
            </a:r>
            <a:endParaRPr lang="en-US" sz="1400" dirty="0"/>
          </a:p>
        </p:txBody>
      </p:sp>
      <p:sp>
        <p:nvSpPr>
          <p:cNvPr id="7" name="TextBox 6"/>
          <p:cNvSpPr txBox="1"/>
          <p:nvPr/>
        </p:nvSpPr>
        <p:spPr>
          <a:xfrm>
            <a:off x="5617436" y="1676400"/>
            <a:ext cx="3221764" cy="830997"/>
          </a:xfrm>
          <a:prstGeom prst="rect">
            <a:avLst/>
          </a:prstGeom>
          <a:noFill/>
        </p:spPr>
        <p:txBody>
          <a:bodyPr wrap="square" rtlCol="0">
            <a:spAutoFit/>
          </a:bodyPr>
          <a:lstStyle/>
          <a:p>
            <a:r>
              <a:rPr lang="en-US" sz="1600" dirty="0" smtClean="0"/>
              <a:t>Large intraseasonal variability from one month to next across US even within the La Nina DJF Winter!</a:t>
            </a:r>
            <a:endParaRPr lang="en-US" sz="1600" dirty="0"/>
          </a:p>
        </p:txBody>
      </p:sp>
      <p:pic>
        <p:nvPicPr>
          <p:cNvPr id="2" name="Picture 2" descr="https://www.cpc.ncep.noaa.gov/products/tanal/30day/mean/20230228.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2"/>
            <a:ext cx="5143500" cy="67532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5104667" y="3565492"/>
            <a:ext cx="4057650" cy="2990850"/>
          </a:xfrm>
          <a:prstGeom prst="rect">
            <a:avLst/>
          </a:prstGeom>
        </p:spPr>
      </p:pic>
      <p:sp>
        <p:nvSpPr>
          <p:cNvPr id="13" name="TextBox 12"/>
          <p:cNvSpPr txBox="1"/>
          <p:nvPr/>
        </p:nvSpPr>
        <p:spPr>
          <a:xfrm>
            <a:off x="7315200" y="76200"/>
            <a:ext cx="1828800" cy="830997"/>
          </a:xfrm>
          <a:prstGeom prst="rect">
            <a:avLst/>
          </a:prstGeom>
          <a:noFill/>
        </p:spPr>
        <p:txBody>
          <a:bodyPr wrap="square" rtlCol="0">
            <a:spAutoFit/>
          </a:bodyPr>
          <a:lstStyle/>
          <a:p>
            <a:r>
              <a:rPr lang="en-US" sz="1600" dirty="0" smtClean="0">
                <a:solidFill>
                  <a:srgbClr val="FF0000"/>
                </a:solidFill>
              </a:rPr>
              <a:t>Slide From briefing</a:t>
            </a:r>
          </a:p>
          <a:p>
            <a:r>
              <a:rPr lang="en-US" sz="1600" dirty="0" smtClean="0">
                <a:solidFill>
                  <a:srgbClr val="FF0000"/>
                </a:solidFill>
              </a:rPr>
              <a:t>Last </a:t>
            </a:r>
            <a:r>
              <a:rPr lang="en-US" sz="1600" dirty="0" smtClean="0">
                <a:solidFill>
                  <a:srgbClr val="FF0000"/>
                </a:solidFill>
              </a:rPr>
              <a:t>Month at this time of month!</a:t>
            </a:r>
            <a:endParaRPr lang="en-US" sz="1600" dirty="0">
              <a:solidFill>
                <a:srgbClr val="FF0000"/>
              </a:solidFill>
            </a:endParaRPr>
          </a:p>
        </p:txBody>
      </p:sp>
    </p:spTree>
    <p:extLst>
      <p:ext uri="{BB962C8B-B14F-4D97-AF65-F5344CB8AC3E}">
        <p14:creationId xmlns:p14="http://schemas.microsoft.com/office/powerpoint/2010/main" val="26490851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2590800"/>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486401" y="1492393"/>
            <a:ext cx="3628292" cy="307777"/>
          </a:xfrm>
          <a:prstGeom prst="rect">
            <a:avLst/>
          </a:prstGeom>
          <a:noFill/>
        </p:spPr>
        <p:txBody>
          <a:bodyPr wrap="square" rtlCol="0">
            <a:spAutoFit/>
          </a:bodyPr>
          <a:lstStyle/>
          <a:p>
            <a:r>
              <a:rPr lang="en-US" sz="1400" dirty="0" smtClean="0"/>
              <a:t>.</a:t>
            </a:r>
            <a:endParaRPr lang="en-US" sz="1400" dirty="0"/>
          </a:p>
        </p:txBody>
      </p:sp>
      <p:sp>
        <p:nvSpPr>
          <p:cNvPr id="12" name="TextBox 11"/>
          <p:cNvSpPr txBox="1"/>
          <p:nvPr/>
        </p:nvSpPr>
        <p:spPr>
          <a:xfrm>
            <a:off x="8153400" y="76200"/>
            <a:ext cx="990600" cy="369332"/>
          </a:xfrm>
          <a:prstGeom prst="rect">
            <a:avLst/>
          </a:prstGeom>
          <a:noFill/>
        </p:spPr>
        <p:txBody>
          <a:bodyPr wrap="square" rtlCol="0">
            <a:spAutoFit/>
          </a:bodyPr>
          <a:lstStyle/>
          <a:p>
            <a:r>
              <a:rPr lang="en-US" dirty="0" smtClean="0">
                <a:solidFill>
                  <a:srgbClr val="FF0000"/>
                </a:solidFill>
              </a:rPr>
              <a:t>NOW</a:t>
            </a:r>
            <a:endParaRPr lang="en-US" dirty="0">
              <a:solidFill>
                <a:srgbClr val="FF0000"/>
              </a:solidFill>
            </a:endParaRPr>
          </a:p>
        </p:txBody>
      </p:sp>
      <p:pic>
        <p:nvPicPr>
          <p:cNvPr id="12290" name="Picture 2" descr="https://www.cpc.ncep.noaa.gov/products/tanal/30day/mean/202303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174"/>
            <a:ext cx="4978062" cy="65360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124450" y="2980262"/>
            <a:ext cx="4019550" cy="3000375"/>
          </a:xfrm>
          <a:prstGeom prst="rect">
            <a:avLst/>
          </a:prstGeom>
        </p:spPr>
      </p:pic>
    </p:spTree>
    <p:extLst>
      <p:ext uri="{BB962C8B-B14F-4D97-AF65-F5344CB8AC3E}">
        <p14:creationId xmlns:p14="http://schemas.microsoft.com/office/powerpoint/2010/main" val="19692096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22023" y="7937"/>
            <a:ext cx="4590018" cy="6773863"/>
          </a:xfrm>
          <a:prstGeom prst="rect">
            <a:avLst/>
          </a:prstGeom>
        </p:spPr>
      </p:pic>
      <p:pic>
        <p:nvPicPr>
          <p:cNvPr id="19" name="Picture 18"/>
          <p:cNvPicPr>
            <a:picLocks noChangeAspect="1"/>
          </p:cNvPicPr>
          <p:nvPr/>
        </p:nvPicPr>
        <p:blipFill>
          <a:blip r:embed="rId4"/>
          <a:stretch>
            <a:fillRect/>
          </a:stretch>
        </p:blipFill>
        <p:spPr>
          <a:xfrm>
            <a:off x="4649519" y="30339"/>
            <a:ext cx="4478152" cy="3586440"/>
          </a:xfrm>
          <a:prstGeom prst="rect">
            <a:avLst/>
          </a:prstGeom>
        </p:spPr>
      </p:pic>
      <p:sp>
        <p:nvSpPr>
          <p:cNvPr id="16" name="Slide Number Placeholder 3"/>
          <p:cNvSpPr>
            <a:spLocks noGrp="1"/>
          </p:cNvSpPr>
          <p:nvPr>
            <p:ph type="sldNum" sz="quarter" idx="12"/>
          </p:nvPr>
        </p:nvSpPr>
        <p:spPr>
          <a:xfrm>
            <a:off x="8839200" y="66294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360" y="5638800"/>
            <a:ext cx="1531118" cy="1015663"/>
          </a:xfrm>
          <a:prstGeom prst="rect">
            <a:avLst/>
          </a:prstGeom>
          <a:noFill/>
        </p:spPr>
        <p:txBody>
          <a:bodyPr wrap="square" rtlCol="0">
            <a:spAutoFit/>
          </a:bodyPr>
          <a:lstStyle/>
          <a:p>
            <a:r>
              <a:rPr lang="en-US" sz="1200" dirty="0">
                <a:solidFill>
                  <a:srgbClr val="FF0000"/>
                </a:solidFill>
              </a:rPr>
              <a:t>M</a:t>
            </a:r>
            <a:r>
              <a:rPr lang="en-US" sz="1200" dirty="0" smtClean="0">
                <a:solidFill>
                  <a:srgbClr val="FF0000"/>
                </a:solidFill>
              </a:rPr>
              <a:t>any </a:t>
            </a:r>
            <a:r>
              <a:rPr lang="en-US" sz="1200" dirty="0" smtClean="0">
                <a:solidFill>
                  <a:srgbClr val="FF0000"/>
                </a:solidFill>
              </a:rPr>
              <a:t>CA water reservoirs are </a:t>
            </a:r>
            <a:r>
              <a:rPr lang="en-US" sz="1200" dirty="0" smtClean="0">
                <a:solidFill>
                  <a:srgbClr val="FF0000"/>
                </a:solidFill>
              </a:rPr>
              <a:t>AT or ABOVE their </a:t>
            </a:r>
            <a:r>
              <a:rPr lang="en-US" sz="1200" dirty="0" smtClean="0">
                <a:solidFill>
                  <a:srgbClr val="FF0000"/>
                </a:solidFill>
              </a:rPr>
              <a:t>historical average capacity levels </a:t>
            </a:r>
            <a:r>
              <a:rPr lang="en-US" sz="1200" dirty="0" smtClean="0">
                <a:solidFill>
                  <a:srgbClr val="FF0000"/>
                </a:solidFill>
              </a:rPr>
              <a:t>! </a:t>
            </a:r>
            <a:r>
              <a:rPr lang="en-US" sz="1200" dirty="0" smtClean="0">
                <a:solidFill>
                  <a:srgbClr val="FF0000"/>
                </a:solidFill>
                <a:sym typeface="Wingdings" panose="05000000000000000000" pitchFamily="2" charset="2"/>
              </a:rPr>
              <a:t> </a:t>
            </a:r>
            <a:endParaRPr lang="en-US" sz="1200" dirty="0">
              <a:solidFill>
                <a:srgbClr val="FF0000"/>
              </a:solidFill>
            </a:endParaRPr>
          </a:p>
        </p:txBody>
      </p:sp>
      <p:sp>
        <p:nvSpPr>
          <p:cNvPr id="15" name="Rectangle 14"/>
          <p:cNvSpPr/>
          <p:nvPr/>
        </p:nvSpPr>
        <p:spPr>
          <a:xfrm>
            <a:off x="4648200" y="6629400"/>
            <a:ext cx="4572000" cy="276999"/>
          </a:xfrm>
          <a:prstGeom prst="rect">
            <a:avLst/>
          </a:prstGeom>
        </p:spPr>
        <p:txBody>
          <a:bodyPr>
            <a:spAutoFit/>
          </a:bodyPr>
          <a:lstStyle/>
          <a:p>
            <a:endParaRPr lang="en-US" sz="1200" dirty="0"/>
          </a:p>
        </p:txBody>
      </p:sp>
      <p:sp>
        <p:nvSpPr>
          <p:cNvPr id="12" name="TextBox 11"/>
          <p:cNvSpPr txBox="1"/>
          <p:nvPr/>
        </p:nvSpPr>
        <p:spPr>
          <a:xfrm>
            <a:off x="3352800" y="2325469"/>
            <a:ext cx="1295400" cy="646331"/>
          </a:xfrm>
          <a:prstGeom prst="rect">
            <a:avLst/>
          </a:prstGeom>
          <a:noFill/>
        </p:spPr>
        <p:txBody>
          <a:bodyPr wrap="square" rtlCol="0">
            <a:spAutoFit/>
          </a:bodyPr>
          <a:lstStyle/>
          <a:p>
            <a:r>
              <a:rPr lang="en-US" sz="1200" b="1" dirty="0" smtClean="0">
                <a:solidFill>
                  <a:srgbClr val="0033CC"/>
                </a:solidFill>
              </a:rPr>
              <a:t>% of Capacity</a:t>
            </a:r>
          </a:p>
          <a:p>
            <a:r>
              <a:rPr lang="en-US" sz="1200" b="1" dirty="0" smtClean="0">
                <a:solidFill>
                  <a:srgbClr val="008000"/>
                </a:solidFill>
              </a:rPr>
              <a:t>% of Hist. Avg.</a:t>
            </a:r>
          </a:p>
          <a:p>
            <a:r>
              <a:rPr lang="en-US" sz="1200" b="1" dirty="0" smtClean="0"/>
              <a:t>    of  Reservoirs.</a:t>
            </a:r>
            <a:endParaRPr lang="en-US" sz="1200" b="1" dirty="0"/>
          </a:p>
        </p:txBody>
      </p:sp>
      <p:sp>
        <p:nvSpPr>
          <p:cNvPr id="8" name="AutoShape 2" descr="Outlook Month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Outlook Month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2" descr="Outlook Month 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TextBox 30"/>
          <p:cNvSpPr txBox="1"/>
          <p:nvPr/>
        </p:nvSpPr>
        <p:spPr>
          <a:xfrm>
            <a:off x="5715000" y="-86910"/>
            <a:ext cx="3408680" cy="369332"/>
          </a:xfrm>
          <a:prstGeom prst="rect">
            <a:avLst/>
          </a:prstGeom>
          <a:noFill/>
        </p:spPr>
        <p:txBody>
          <a:bodyPr wrap="square" rtlCol="0">
            <a:spAutoFit/>
          </a:bodyPr>
          <a:lstStyle/>
          <a:p>
            <a:r>
              <a:rPr lang="en-US" dirty="0"/>
              <a:t> </a:t>
            </a:r>
            <a:r>
              <a:rPr lang="en-US" dirty="0" smtClean="0"/>
              <a:t>    Snow Water Equivalent</a:t>
            </a:r>
            <a:endParaRPr lang="en-US" dirty="0"/>
          </a:p>
        </p:txBody>
      </p:sp>
      <p:pic>
        <p:nvPicPr>
          <p:cNvPr id="24" name="Picture 23"/>
          <p:cNvPicPr>
            <a:picLocks noChangeAspect="1"/>
          </p:cNvPicPr>
          <p:nvPr/>
        </p:nvPicPr>
        <p:blipFill>
          <a:blip r:embed="rId5"/>
          <a:stretch>
            <a:fillRect/>
          </a:stretch>
        </p:blipFill>
        <p:spPr>
          <a:xfrm>
            <a:off x="4776685" y="228600"/>
            <a:ext cx="790575" cy="533400"/>
          </a:xfrm>
          <a:prstGeom prst="rect">
            <a:avLst/>
          </a:prstGeom>
        </p:spPr>
      </p:pic>
      <p:sp>
        <p:nvSpPr>
          <p:cNvPr id="4" name="AutoShape 2"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8" name="Straight Arrow Connector 27"/>
          <p:cNvCxnSpPr/>
          <p:nvPr/>
        </p:nvCxnSpPr>
        <p:spPr>
          <a:xfrm flipH="1">
            <a:off x="5567260" y="1752600"/>
            <a:ext cx="757340" cy="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873023" y="3392486"/>
            <a:ext cx="3270977" cy="276999"/>
          </a:xfrm>
          <a:prstGeom prst="rect">
            <a:avLst/>
          </a:prstGeom>
        </p:spPr>
        <p:txBody>
          <a:bodyPr wrap="square">
            <a:spAutoFit/>
          </a:bodyPr>
          <a:lstStyle/>
          <a:p>
            <a:r>
              <a:rPr lang="en-US" sz="1200" dirty="0"/>
              <a:t>https://www.nrcs.usda.gov/wps/portal/wcc/home/</a:t>
            </a:r>
          </a:p>
        </p:txBody>
      </p:sp>
      <p:sp>
        <p:nvSpPr>
          <p:cNvPr id="17" name="AutoShape 2" descr="data:image/png;base64,iVBORw0KGgoAAAANSUhEUgAABXgAAAPoCAYAAABkvZZOAAAAAXNSR0IArs4c6QAAIABJREFUeF7snXd4VNXWxtecMzUzk94TUikJhBJqKEJEioCKBZSqCIhSBBSDXL1y79X7XZGAVEGkCwgIAkEFAUGQDoFQAgktJIT0Ppl+5pzzPXtgwiQkZJJMCrrO8/jEnLP32mv/9iF/vLPmXYI5c+ZEQz1dLMuyNE3T9RT+LxeWYRhOJBJRTXFjpcDGqHq3a3Y09hufwOd6FXX7dGoGyfPM/y33zT532bHNuGE5CpVOzt874FY68bfL1ns40h26uHSCYt+XIM9rABQ35P4cl07sds7vVea2R4eL5nU/HdQeXLwM8NGG5IbK47VzK9udbT4g+75raC6YGMol6T8BDoIkpQAMlEbcrbio5adpAE3y2MsjMjEUbDoQAOmMEngWINRFBWOerZfcQ3KuuhY5uNEaB1edce8qR5LICE8+KP1iu6zc3ODS9PS2xXq90mRJcODAFU7NmiWsNZlMP23YsCG7oc4W10ECSAAJIAEkgASQABJAAkgACSABJIAEkEBjExDUl8CL4m7Nj5ZhGJNIJBLWfGb9z4iLi5ug5k0vPvvjsmSPtq101iv++fG8AHVmrkR7K02pzkxxYBTFGrEHGCWeYGC1QOszQeo9APKbzwSzKNxQl/OSd7r+Gja5pEjmfcO85pmfXeHSERdIOuMKS06fb6g8WmfGewbmJXvvbz/misu1fwYFRh53U7aRsWT9kniNMP1237yiVv9Ja6h86ryOQUcBJQAQSbk6x7IlwO4lvuZhr8zI7H5jX7irKlfiqC2SchxtZDQybeH9AI2Pz80zW7d+OcaWcA01ZubMmc40TXuzLJstEomCYmNjLzXU2rgOEkACSAAJIAEkgASQABJAAkgACSABJPD3IYACbxM666Zawbt8+fIv3N3d44eMGN5SEBXRkm7RTCVwdzbQni6GiviKP/uyY27PnzOLBVkq7X2Q5B8DZ5MGhJHL4ZZlLKsBCmjgaSnw9YXfadGkqF8ipuaWSDxSytb4dEh7+PC7JNixoBl06FsEUS8W1tf6FeOSKt7TAX1y6KI5XkGjjGXlujzPw41FFJ/XbXsiODiaRV+8KhCwEnitn3iUZird1NmOHe7+qdy2dL5PU+MWExPTgaZpZ0te8+bNO9rUcsR8kAASQAJIAAkgASSABJAAEkACSAAJIIGnn0C9CLxYvVvzF4NlWd5kMnESiaRJWVp88803c/39/fc+//zzhwCgWKPRjKbdnSMFJt6PE/C+lIOMoZwcOIGbs5jPLeKMJSl6VdgFmTo6IUOfDaJzoyGi92FIIERYPVBFv0cG0MZmCuDFFOWSWuzQJT6DEgFnT7HXecF7Xfe0n35fLXHOLDuJ/Wu8oShHDKM+vQdzX2oHU5cmg1eQseYnVbsZpIrXP/Oqz3WHXXzwaKZM4BWYWDplEU8pAv9ZlNwi+nbtov/FZ1Uh8FrvesSpJQHbln4V2pRIfPTRRxFCodDdkhPDMNkXLly4ffTo0TJricbKNyYmxpvjONPChQvzGysHXBcJIAEkgASQABJAAkgACSABJIAEkAASsA8BFHjtw7FOUQwGAysUCimapgV1CmTnyXv27OlTUFDQbMKECZurCs0wjDvLsh7kP5qm8zSSvA+yZmwps2I4ORTa+Q+DrMCxkJf/S2RQs7Zj3T07NTdxHC+4f+CmLPPCeUbqwRmI2KvsE59O0XWr6nWOnRy1K3L6Ha3YKa9czjO6dzHbMqydEwzNI0uhzxv5sOidllCUI4XP916pNbrdi/3KzX1lZpU2FKSK96bhrNyxx1XatblIQHEclX/FwJsut9H5iXsxOomS3x85tpx/ca3z+itNtEHgJdttaiJvdHS0sFu3blECgaDMdoXjOL1arU5csWKFurGOiIi7NE2H8TxvOnv27JmmIDg3FgtcFwkgASSABJAAEkACSAAJIAEkgASQwF+BgN0FXqzerflr0VStGb7++uu1H3744QRbd6RWqyfkRB8N0fVILFcZe+1fEGjIB3HIc8Nl7SeNNVevGgtFUpHMTXRp+Qa+zXt9NPmXUujCa/tLlcP+fOCXW4vLed7Ubj92/fC68cZFgDY9S8tC/PB/AeDiZQS5koFbCY4wYd5d87PvPgqBC797wqpLZ2qxHAARjaPfeFQlnJ8pAVW+GGatq7KBW8/EnaHZqt8dWFkGbRLyvEbStaio+afpo08t6k5xJtEfEcOTzM3Y8HpEwEaBl0xoaiLvrFmz3EUiUUQlx5k6b9681IY+Zou4a1nXZDLlL1iwILGh88D1kAASQAJIAAkgASSABJAAEkACSAAJIAH7EaizwEsE3Yrp0DTdpGwG7IerdpFUKpWYpmlOLpdX+tXspthcbf369W86OTmlvvrqq3/aumuWZR1KBHmztS1uuxQPOVHO3zZjF7gxV14O7zFvnI52EHBsoVLu4OUB579cJWg9+Rm1tMRNfm7eSioouCBL89ZRs1+v4kgnf3XfC/eftL7LvClRJpDRQt7AbXHsdYs7uMENVIVioIU8zN2ZCAUZYvh6UjjMWJEEy6aFwRc/P6rWXTi+FZgYCnoPy4HuQ2vmx2upCLYkl3VbAtmpUvgxNhhGf3YHIno9Epgr24BBQwFFmxuVjT6xoMeWXh+dspXz325cDQTepiTykiZrpLmatQ+v9dmxLFucl5eXvGHDBn1dz3TKlCkKmUzmb2noRiqFFy5cWO6DhorirmVNhmES0aqhrieA85EAEkACSAAJIAEkgASQABJAAkgACTQegToLvE1RnGw8nOVXvnr1qsfdu3dbGI1GOcdxlFKpzA8JCbnbqlWrcmJiU2P4008/9cvKyuo+bdq0L2xhmZ6e3oGiqFI/P787ZLyaU0UbWe1bJb3PaTVdrpdVo+btjgx2cx/p69k11CSm3CUlt9MpfUEOF9gxUsCLTeyJ7+aVhgQXaB1vtXTktLTEGJypkmX6ObIKbbEh9L6qotjrtOmllpeocXCtWdRNmP1cR/AK1IJvCzUc2dwMOg/KAc9meshJlZkbqu1b7f+Y7+6/X2kLngE6aNWlBJ4bU97S4UkbJ+Jul0E5UJglhYIsCRTnSMHZSw9uPgZw9dHDmLn3bOFGxqC4awOpGgq8vgV3HKOT9sT/sHzhuzZEr7chs2fPjqIoSvqkBYhNgslkSq6rwPrBBx80l0gk/tZrEc9fi8hblbhLxqNVQ729AhgYCSABJIAEkAASQAJIAAkgASSABJBAgxCok8DbVBuDNQg5GxbZu3dvj/z8/Fbjx49fbzQaBZs3b57o7e19afDgwecrCDGcSCQqa7xlQ+h6GRIXF/dMenr6AIqiCqZMmbK4ukUMBkPotZRLEy8mJEQAKxB07dhld7s2HdeSeVqttqeJ1nfTOxe00bW6y/IihmWNLJV728dNl+Hpwkgoyq1tM2OLMVE6iqL4jOOJwvyMXXnKXvHp8p8kLZ15g5AGoErcodjoE8LL7gQ4SdJ8ysReXdvb+fJ1b/kfbTk8N9MtVAUzuneGgNakalYAxMaX2CR8Mqg9SGQs+LfUlPnuWm8q5tmO4OxpgBFzUiE0UvPYfi3+uta+ukTcnbQgGTZ/3hxej0kB7yA9+DQ3VMeqsudDEjaG3/UI11/37/rAMgKvygnUUOAlQV4+/52zY17KC99//32Vnsj1jbsy0bWyNTmOU8+fPz++LvlUJSYTkZeiqGLiufuk+GjVUBf6OBcJIAEkgASQABJAAkgACSABJIAEkEDjEqi1wNtUG4M1Ls5HqxNbhoMHD/YZNmzYoa1bt75AURT32muv7duyZcuIwYMH7/Hw8DB/LdticdFYtha5ubmygwcPPpuTk9NfJpOd7NChw5EePXpUa1dQxGbHnL92un0+f0/Ubq3uOtnL5Ved2gcqw3PaRLSmS9slsVSeUi8udJXTrEgCnCCvOFOdozaoOlNfHLufe5ERZH0f0cbnmRCd2EXMCVzTihx7n0+X7oXAIaHgHt4WzHYWl86C8GgB5GmHQBr5XXo11F9yq5kzEXv1Ri/hz+0nnC29myyGxe9FwJh/3oL4A24wcHxmmUXCn9vdyvnuWo5IV0rD3Jfag1FPm5uv3UuSQUC4Dr6LCYHbF5zBK0gDClcTUBRf5qtrbctA7B2s16nFi/fq2RXtz7UYmIWeu9XAq4XA2yrronvUrd82blyxfEEtjsYuU4htgqOjY+fqgnEcd3v+/PlPtCKpKsacOXOiq4tv63O0arCVFI5DAkgACSABJIAEkAASQAJIAAkgASTQtAjUWuBtarYCTQsrgEXgfemll37fvXv3IFJZ+sorr+zbvn37688//3yctcDbGOJuQkKCb0JCwoCioqL2QqFw89ChQ08HBQWJbeFYaMj59rfkbS6ytrriFjPhUZMxAEj+hySUlRhMbf79QJAll0AtFWZukXin7TR4i5vrVdr7IPUdArnNxkDu1Y8hVOwCTMR/IZXVABW0ByKGDwKJ1AUYMpfnARYtAr70HUgUOUI5v2fH2Pd77Y58/7pOrCiEnFQx5GdI4Le1fmVNznLTxI/57lqSyrgpheXTw8DRzQhhXYvh0PfNYOzcW2Yf3aPbfMHV2wD/2n3VPJyIuXcuOcOKi2fNv5+OcwVHd6bcWraAqzDmjVNLuv7cafwVrURZZw/WWiz/9EyphcBLNjfqxELvH5YvDG+sjdoqvmZnZ5+prQ+vrWvYwgCtGmyhhGOQABJAAkgACSABJIAEkAASQAJIAAk0PQI1FngZhuEAgPxHNQVbgaaH9FFGu3fv7llUVNRi/PjxG8jdNWvWTPL19b04ePDgsq9jkwrehhZ4V61a9QHDMK7+/v6HXnzxxb1VNYGqjG164d3Vv5zd7tZiJqR5D4TiysakbgDPvD/Btcs6MDd5ujoHgsnPtvPAbEWgTQPxvW3gmbMfvFyjoFDkBKaCM+DiEADaHlLwHvcOcMRowaU5aM0C72LgSyeWF3jpAqWE2jQ9cm+HSRdZSmQ051FRCKxK4H23fRREv5EBV4+7matz+46+D8e2+5kreZdNawH+LTTwyoxywnXZPq+dVMKqWWEgIE4QPJjtGqprqFYJJCd1nnTA1W3tdnR//1xTfoebRG61FHi73j6kbJd6/H9r1qzZ1Rj7eJL4SpqgMQyTbzAYslesWKGubX72FHhJDmjVUNuTwHlIAAkgASSABJAAEkACSAAJIAEkgAQaj0CNBd7GS7VxVyYVyxRFCR6KICAUCimaps2/V3UlJia637lzpxXDMA6kyZqTk1NecHDw3ZYtWxZZ5lgLvAzDiAQCgYKmaaNWq70vFouVFEU5kN/ttfs1a9ZMlkgk+WPGjNnH87yeoqhyVbFPWufSjQvfn045pOiyFq5LfR9U2FZ15Z8EZdLnEEpJgAsYDZnN3oD8ysambwe3zL3gadIB7RQO6o6dAV4IBTcvGUgU3mBITATBsSLI0w5+VBFM4kivhrpqjk0I3t9u3IWyuJUJgRUtGogFw7UTbvD67Dtw7aQzPD8hCzJuymDHwmBgGQrCowrhvUXmZnFVXhZ7htICEXQf+ridhcXu4Qkhwu+f9wzKS/bZHzn2sqM2X+FdfM/tpm/Hsqpne533XyJOLQVepbZAMvjSJv32pfP7NhSHmTNnOotEoiCGYVKlUmmHqtadN2/eUXvkFBMT06EmH9DYsiZaNdhCCccgASSABJAAEkACSAAJIAEkgASQABJoOgRQ4LXhLCqzo7BuMGfx0SXNwkg4juPMwi+pzCVzdTodEWk5uVxu9pW1vqqr4GVZtjlN07dtSNOmIV9//fXamTNnTiIV2BRFPVGktQ74x6nD2+67nTdFfgO3bFoIAPS5IGS1QMmDoFqBuugCyO/vAM/8U+DauReY/D2AZotBIugBGSX9IJ2iSee0R5frxsERN7jh1NnQgVfK7lYlBK6dE2xushbcTgMbPgsFuaMJ8u5Lof2zBTDyH+nm+cR2oTKxtrLNkipeaysI6zHEp9fNTwcRvQrh1ZmVVwEDQK/kn4M9VRlepGhSaDIIeAHNqqVOLBF8beX7txlXS4GX8Ol3dbsiKOfafoqizKL9d999t9He3EiDM0s1rlwuJ/9enatbw14Cr62CcnX5WD9Hq4aa0MKxSAAJIAEkgASQABJAAkgACSABJIAEGp8ACrzVnIE9vIafFMNkMhmIECwQCISVpcJxHA0AJRRFKer6uuzbt69LZmZm53Hjxq0UCitdrtIldv+8cxcMuZ1X0W+3rvlUnM/qgZLGQaDsHrga80GakgIC0ftwxaM3qKzHKpe8275EEAD7OrxdXgzd+j9/kMq5Su0V5r7UDlp2KoFjO/xgdeIpSDyhrI21QlkepIqXNGHz9H/kn3t0u6/Z5oFcO2L94dx+D4g9klAVp263DgSmeIQX5DkHmL+iT5qu3XNvabrp0yFN5eBe66/t2/tcGj1eHQReknvb9NPe5KeY0QtbZF3O2LZsvt0ak5G4NbFJIOKpyWRKXrhwYaUV7XVhXZM8qlsHrRqqI4TPkQASQAJIAAkgASSABJAAEkACSAAJNB0CKPA+PAtSkfug+JYzV4o+tGOo1obB1qOsTORlGMYdABKNRqNaIBB4OTg4KCuLp9frVRKJxKEqEdjWHOLi4noWFBSEjR07drUt/skJCQkvXrqS8F6z/+XerMpvlzRGAxp4Wlq+wtbWnKzHiXdD0JBQcA9vC+ZK5/g/QHxCBznaIY/sGRwPdAvMvzXM9WC70eWFU1JVu/nzUPjywKUq19692M/87JWZGbXJ77E5lniWB10HF8Dlo86QdMYJsu/Kwa+FGmZ+d7Mma714YW1rmUEtNwklfJHcw/BHm9ceNHr7O191FHit0TXPviLrmHL4+I9LY2PqgnTcuHFST09P8u/X29YPX4hoGh8fn3z06NHHKvnrkotlrj0FXoZhshcuXGj20MYLCSABJIAEkAASQAJIAAkgASSABJAAEmjaBFDgfXg+FpuFhmx4VhP7BYPBoCUib11ep+TkZLeDBw9+PHny5A9FIlGlJbx6vb7DrbSkgUnXb3Y3yTRsyzW5SZX57ZJq2+tfRAWUJoUoOEZMuXS5VRz+6cnHrBRszZcIxUF7IGLsKKAsc8wN1hYBX/rOowZr4nQPBfXjhPCdXaY/qJQl18ENnnD2V0/4bEeirevZbRwRlq/86Qw3zj34Wn6rrsXQ9plic3XwlE7dILR9CcxaV2OhrPuNfUFBBTd8t/b44JTdcn1aA9lR4CUIet74WR6Qd/N/W5cv3FMbJLNmzXIXiUQRNZ2rUqni69JQrbr17CXworhbHWl8jgSQABJAAkgACSABJIAEkAASQAJIoGkRaFSBl2EYjlTNkoLZh1jM/29Ldam9MFrlQEI26No8z3sLBIJsW/dSF7uIhIQEX5VKpbx8+fL455577ss2bdoUW69bYsx/537m/Wcu37jowCnVAv9p2rvuvaC0qtyufhIVlHdiqrvIIdxcjcioE4Sez23Ii/jPyVo1CqtS4F0MfOnERwIvWUsZO73LrxETk1Ryd/VC8bUOotI8KafX0bKwTiX621eUtLM7I4+MLmtkZyvf6sbpOJ6bEl9y1zxu8aSWkHFLAd7BWgiPKob20cXwfyPblwm6xIuX2DV8OSocXpxyvyZ2EM8lbm8u4ED2e7s3sHqXsLazwEtCDj+1zFeuyuqzYcOGKv/9RUdHC7t06eIuEAj8WZZVk4pWcq9bt25Rtammr2/h1B4Cb33nWN2/MXyOBJAAEkACSAAJIAEkgASQABJAAkgACdScQKMJvERYrUrIfdKzmm/xyTMMBgMrkUiIz22DXzzPOwkEghJbF65trlu3bn2poKCgC03TpTqdrkVISMj6l19+uawyVK/Xd487tvUTrVeOOng8ZDxJ2CW5EjH29IjxETwzxaralgcB9W8+avuviSJHYG3ZU0V7B2LR8EIouIW1fTD/7DEQnSiBPMNQSLWO57LkzY5nvV4vuLn8E5cfF3zu6BbeQcMU5olphaOJ02lonmUFsubt7O5hq+d4duCxwuvmXGKejYQug/Lg9dn3zb9bBF3izXvnkjOsuHgW/tzuBoc2+8HQafeg88BygnpVfF45/23be+6tdBeCn7VbYz1bzqJJj7GzwPvC5U3u3vrCbBchF0M8cYVCoZplWT3DMPpLly6pW7duLZXJZP5CoZCIu2WV7kT8JL+T+7XhVd/Ny2JiYrxpmg6rTW6WOSjw1oUezkUCSAAJIAEkgASQABJAAkgACSABJNA4BBpT4DVVZRNgS6WqtaUC+X+TyQRisZh0MKqRf+5D710gfc4a+ghYlhXTNG20Zd3a5rl8+fIvXF1d44cPH76bVEsfP3487JlnnrlpLa7v37//NZUgf3SbfRnlm5ZVkVjVAu9/+Kjtv1Qr8BJ7h6z9EMBpQMEDUBJ3KPbsD+k8AwLZPgh0VoP8ThYoSuXAGp3BIH34nKKBL2uwtvQrBbTrk3dg9w6hlBLQmsRTTsnq64IfSnZxc7w+EHh06F+Sq0mnpvzaxylPk0F5yP24FUOOlXjKm3FrL/5b9v3lL812F70DXzF+0XdbqfXYuX02lT4X8rrxcMqP4p3XlskWDPxZJRc78+UEXjKZCI9Xj7tCQYasrLmahdnKmaGQlSIHEyMAXakIXo9JAb+WOggI15mHEGuHNj3NFdKjTyzowVJmHZE50/L5+6nuYVm2vBP2GmNpQlYx3tVm3W2uLrdXLpXGsaPA6118TzHk2g7GQy76pF5zrurfDssmx8bG2p2rPcRdkjLHcer58+fHNwYbXBMJIAEkgASQABJAAkgACSABJIAEkAASqB2BxhR4ba7gJeKmyWTihEIhEWLtXm1b28rY2iEHIPvhOI5UqdpsCVGbHJcsWbI4MjLym+7duydVJaaTPZw8ebL5/Zx7X7c5mnbB1j1d/TQqKP/4VDehQ7i52pbRXBR6Pvd9XsS/T1Rr0ZC+G4KUoeDu/LCZWsFZEBoLIM/nYTO19B0QrGgB7i7tgSGxLc/DskbIblHP0+eaD7gGl484Qvu+qgN9XFuLDWrxwfPfKL+88y+6tXtX039bfMW6BLbVrU9aKA5ybs0SsZaIuiRWN78BzPpL/3X4/NkfSolo+9mREcrooFcN5Flq8XWaPP/l1nrp+11jNXP/GKV8u8M/tRFePcw2FI8JvOTmvSRZmWhrgTepfRTIHFjo80YGRL+eB/95rQNEj8iA39YFwJBJaXDjvCPcvOgKn++6OPrOnk5ben1krqaWG4plGonzAwG4gS4i7vZOPZIiFArL2UHwPO95S+7faX/7MYVEFCXpZDsH2L0qurptikx6Wrh7kb/YxAh9+gxRmQQ0V6Tw1BUofbXVza3q+dBLG72C9TlfS6XSBq+Srg8B1V7iLuHFcdzt+fPnP6hKxwsJIAEkgASQABJAAkgACSABJIAEkAASeCoIPFHgrc/GY9XZMFjWJhW5QqGQIhW25J69BN7G8N61rElRZDvVVwxXx+hJb9jKlStnh4eH7+3Zs2fik8RdEqOgoECyc9eOHX0O0Ekm3wKbhDNzk7XPowJLk0PlnFFIu3S9UxT+6Ylqm6yR6t/7eyAisEIztVuLgA9+BxJJlW5Vz9szk+hjERNScx2bFVr2TgRefeY1+a9J62Tt2w0rJeLtP8P+xyiVXqzQ1aesOtoi8E7o+O9yAiq5T0RgEs9a4O3i2994NHWXhFT3WtaqVOCt7BAOb/aA58bkmR+djnOFTZ+3gLZ98uFMpjdIIljgJQDBEtWoXnqXH3rPPtmYfyl63Pg1uEth4jaZTPZbxTyydWxMsUjZwplR3zJwUFSo8Gx9ObAXW59Cb6eUI/4e2txSmVGrcDSWgoAC6uqpEyzD8dqendr/wgjFEoNA1Ibj+BYqmYsuz9GXPdPi+TKbk5Ccq665zgFqtcSpysr4zqnH/Htmnfmpsj039FnMmzfvaF3XtIf3riWH7OzsMxs2bNDXNSecjwSQABJAAkgACSABJIAEkAASQAJIAAk0HIEnCry1qRq1NXVbbBhsjfWkcZbqX4qieIvQWRfhtLY51YZlbRlt3LhxjFKpzHjxxRcPVSfuWvazZt3qTV3nKdTU82k1+vr4Qx9doKXmZnnVXlUKvIuBD574BIF3MfCR6mny7dGflHkHk8WIwCthdCKBxIFLzDklJALvPwL+wbuFdNKQexbrBTLWYtFgSZKIu6nFycKKFg1TuszTHL27SxLoEsbuv/W9hFQFE5sGWuhkKvPgrXanVgNIle/hO15wobkniNpyoM4TO4sTRcXddKnwZv9qK55rspStY1tlXXSPSI/nnVj1TU+ZcHlV8/R6fXNS6cpxnF6j0fioKPmYXLlb6OWgPoy9hd5nE39yjii5eYmm6Ys0TRcKhcJCgUCgIx7SJL+RI0futc5Tr9c3AwD/Ekbw1vpnYrIGXd7s2kydmaoDkbdWJJPlOfoJggtvu5dIFIV7Or2Ta5nb48a+4C6FVysVtW3lZ69x9hB4Z82aFUZRVHFd/Xfro7rYXpwwDhJAAkgACSABJIAEkAASQAJIAAkgASRQNYHqKnh5MtWWatOaQm4IkZWIqpbqX2uxtLbCaU33aBlfG//c2swh6+3atevZ0tJSv1GjRm2wVdwl83744Yf/Br4iaeb08a2U2u7T1nn3d0OQIhTcnB82Uys4A0JjEeT5DAaz2FnZc+6Oo8ajIEb6S+SEBOt1drnf7i4TUZTI1ctwg7/Prj8/V/FZx6U6qYETsppSoTyiu7m6kwi9y87GyOf0+lZtsWYIcg4zVazoJWOJ8Ks1lgpytRn0+91iNesSPnd4ocXb+uYe3Q21EngNGgr+70AEMJMouH9R6enhTuWKm5UA9TkP/xybCA6ONjWlg/FhPeGt/9yAPm/k28raepxSWyAJz7wobpF9xVFOmX5RioSnRCJRjWMR0VcF4mEFUpeAu+6tBPkyD22h0kurFyvMVhbWl8JQIvasSwaMAAAgAElEQVQsvqegORNVKnPTFzu46q3HEVHWp+S+07rec+6+dWKhn49CNKlijKoEXutxuaW69ZxQct1bRsWS+wzDuDIM09zBweFcid445KRX1wFXgnsXkvW8tPn3LeNqw9Gec+wh8JJ8Zs6c6SyVSjvUJTe0Z6gLPZyLBJAAEkACSAAJIAEkgASQABJAAkig8QhU68Fbm8rTmmyHVI1RFGX2+KzPy8qSgSLrWDcZq491H4rL5tDEZkIikdTIO7g2IvSxY8daXb9+fejEiRP/VxNxl+S4a9euccpQeoDP2qQb9cHDOiaxd8jcB4G8FuQ8D7TYE4q8+kGZvUNlz1sau9Np2W/LTrV64XpZrMObPeLG9w9yDgg1MIU54itpR6RbMtZTH/vNBgehHObnLmGfcevLD+j8fqmlund2z1Xqf/8xSjmszfs64s1bca9ECP7XkVHK2c98q1538QsHuwq8WX0VoPAwegpK5A8E3i94+OcY2wTeGd27gJOHAaYuTQavIJsa81nvrd/V7QqP0iydi0kd5+joaLPX8pPeBSL0GkDQhREIQ0wc5WsUCGiVzIXJk3tRItbI+pTcp6UmnUZKcdeEwOp0vCjQxIO/iRKJSmTOjFYoUwSr0pOJ2JpbqvmeokXH3R3EqyuuaYvAW907m6kzfZHk2c4nIuO8u5ej/OXqxjfUc3sJvDExMR1omnauS95oz1AXejgXCSABJIAEkAASQAJIAAkgASSABJBA4xF4osCr0+mIX2mxUCgUUBQVRLxjBQKBxp7pkqoxiqKa2zNmY8eqbfWtdd41rXBOS0tT7tmz54spU6ZMq4m4O23atAk0TUvu3bvnefP2jW7er7APvGPr4TLyOm5lyZS7ltDV2TtYP3daMyLsomKUPsm3c2pZajO6d/nl0B8mujhbxjMGKsXZqN1w6b/yOYGfcnKRAtTNvNVT9vZyztNnC+RiR35+vzhVjuY+9fmxsUrr7c3ts6nUIvZamq5ZGrN9f/lLh9pYNETePeon4DmBWupkyHRrXqKO/a4FpEY7gccgrafhnlMul6aBjhl58Ga/6i0aiLj76bbLsGxaGIyYcxfa9CzzBbblmEaeXhLkalLPVSqV6baMr+0YlmUVJpPJi2VZb1JEKxKJbotEojK/5LJztxrn4OBQrQexPQResrZOp3ue/GwK3rskD4ZhshcuXJhcW96Wefao3iWx9Hr9pcWLFxfXNR+cjwSQABJAAkgACSABJIAEkAASQAJIAAk0LIEqBd7KGpoR4ZJl2WKxWOxia5qkkpX43wIAZamatcTmOI7W6/XFDg4O5QQ3W2M35DhL0zeyJsdxAvKD7In8rCio1rXquTbVuxYRbNiwYXtqUp08Z86cuRRFSfV6vfhq4tW2np3FWoGEs80yoIYHYOT17NzCgdcfCrc8LQWzBYgtl/LrqZGHW76ZVtZgbcNnQZBxU77n28Vyl+YR5sZpmsRTTmJPf3ODKJFngMESV3vjgtIhpI0aRFKb16ssp8earPEcwIoZoRDQRgNh3UoHqa/6KQwlnFKnUmQ7+0k5AV3sqCsW6IoL5Ef27JBJnfqzJo2LqIRy04G7XgtTR9wEd/8nV+MScXfJ6fPw53Y32LU0GBg9DZOXXIeIXtWKvDJGKxx+YXWwr1QwxhbGTXWMvQTeprQ/e4m7ZE/2qN4lccjf9tjY2EtP4kTEZJFIFMQwTCqKwU3pjcJckAASQAJIAAkgASSABJAAEkACSODvTKBKgbcqkZHYDQiFwiqZWawQiAhalS0BEUt5nifVwFKapptsx3ayl4fitHm/NE1XarNAWFnEXmshuzYvlsFg0EokEoeaziUimEaj8XrrrbdW1qSC1yLwkvU2HNnQaZt6C7XwxX+plFI5X6rXCN7d/ZHjlezrQi+FB7fljRUl3o6eZc3Ulp1cK0spTBUuevGL0mxVLjV6+xSnHHUeFTt4bumgVs8Z9984LN50cads1SsLzPH0rI57bcmnmtLCAAXHiimXZinF4cPOl1kzPGnPTvM+6LGlR8yDBmt3EuTw5ej2MPZfNw/MnewppQRl51KacNRF6heiLSfw3kpQygJamZuu1ZSr9fhyAi9rFMCsvp1g6rIkSDjk0uzq/qACrYGT+jXXywJaqDM6v5oOQW3MwrPUqBaK9iwOdmD1shyhUyEIKPIy8XD+gDu8OjMNOg+svGrSIu5aktj3nTcknXGGWeuqrfpUMBrRsItrQrwlglF12XNTmPtXFHifZIdgEVHPnz+fePTo0cd8jSueSUxMjHddG6xZYpJmekToJU3b8vLyij08PJxjY2PLGi9ai8n2spdoCu8Y5oAEkAASQAJIAAkgASSABJAAEkACSOBpJlCpwPskewCO41wFAgErEAjMzav+yldtKmnrwkOv16uIuCsQCKpW0J+wwMqVK2fzPM9PmTLF3GjKlssi8G5O3uw65ciUVu08wtlVwxaWEEGWCLgkxvs9J+iIWHvw5lEJEXPJPfJ7zL7Plf2b9zaSe+T32/mpdK+gbsxPib9IP+7zvubDX+cqp0S9rY30izCLVJlpnPTl/Vd5UfOW5t+ZxEShp3B7XsTI80+0KZBeDXHVH3k7sFyDtZxUMfGiPdDHtbW1wGvZM6spEdJyJxOTe09C7lkLvrZwqWxMmcBLKndn9uwMS07Hk3GjTi6MuObfNeOyR3sVXDvpCDfilXD3qiMUZklg4Nvp8Pz43CrXXDa1Bfi10MCrMzPLjako7pKHC8e3goHjM6ur3hVwJsFb8d+08BYLRtd2r01p3l9R4H1SQ7M5c+ZEE/41sUywp8hb8eyJGO3p6ekOAN7Wfum1EXijo6OFnTp1Mlvy2MOeoim9p5gLEkACSAAJIAEkgASQABJAAkgACSCBxiJQqcDL87zpSSIjx3GO5BvxFEWx9qxebSwIVa1bUx/cuuRvMBjyRCKRrK4N5xYtWvTN888//6/w8PB8W/IhAm+JoUS+In55+0AHP9h4bzO9+OXPzRW3/zwwT/FaxAt6ItCSCt2vji2Tf95/jlpj1Ag+/PVfygEtow2XMxNFlQm8PYO6GK0FYZ4FuHtbqhybXqS15MXzHAh2fc1Hzf49UeQIVdpCOP7SIyg1a5xDuQZrD4MM9BY7iiiKWGaUXYbTv7oZT+zyojwCdMCbBPK3v0ixhUV1YxiO4w9kG1XwTkQPGDzRLEpLWb1wiL+j/09RUx55yRLx+aevA6CkQASjP0mFgAeVvFVeu5f4wv2bcnj/m1vmMZWJu9dOKuG3tX5Pqt5tm36aeN9Ch4yzCj8pNba6/Twtz/+iAq96/vz55g8ILBcRaTmOIxYI5nMEgNR58+Y98px+woHVp8Bb1bI1FXinTJmiUCgUYZa/cfa0qXha3mXMEwkgASSABJAAEkACSAAJIAEkgASQQH0QqFTgJQ4KNE2XE80qLk6sGogQXBM7gPrYgL1jVuY9bO81KsYjX4km92iadq7LWhs3bpzk4eGRMnjw4N9tjUMEXo1G0+zmveuB1zSJ/JbcLYKvh3xeWpnAS0TdL/rPKZ13bKmCVOZmq3Moi4hrbdHwUe8pGnI/xDWQ3XN9v6Sdd2vTt0MXqPJveLu8c13N6b20pdIMJ0dOaOCMJ/5bSgReigYeaKjUl9fly/d7bOr5jwf2DNVdpMpVXSSG3HsyGDzpHgx5t+zr5dVNLXt+J8EBVs0KAwcnBkRiDjoOyIdBE3LKnu9e7Ff2//vWBA6f8B4RpyU7uk3+E7b8LwBunneGFyalQ9cXinyKUpQKfYmkVOamL3Zw1evFisq/ch9/wBl2LQ4ETbHY7Llb8aqmepeIu71Tj6QIhcKrTaWJmM28qxlYXwLvtm3bhtqS44gRI+JsGVfTMeTvJ8dxapqmixmGUYtEIgUABFnimEym/AULFiQS8ZZUz1ble9sY4i7JkfzdIjmR/ye+vMTeoWJVLrF0IGNEIpGUNNO0/uAQBd6avjE4HgkgASSABJAAEkACSAAJIAEkgASQQOUEHhN4G9qWoKkdTGMIvLX13bVm9/PPPz+jUqk6jR49enFNmBKBNyUlJULNFTqlud7QrTiz3qEqgZdU8A6LeEk/a/+/lGqDpuwDgHe7vqklNg6WdYm1g5rRCnJLc2li1bD89DoHUgnsmd3FceT+RF4Y2pzjGRnF3D3DO7luSgeGhap8eWsk7lpXuSaeUFZnZVAlJ1JRq1UJoc/wXJg3th3MO3QBFM6PVxjP6N7l1VFjjbnOAYLsCyfo2+eOC2DQ+HQYOCEnODfRpe29s4zMoL4uZTXXjLSsHQ+CFiZKKC11cGUL5Z7i88375ZXLoTBTBK6+zGN5kX398H8hMGNlEngGVtqUjQi8fe//GfdXE3cJi4f+0n4TJ05cWdWZHTt2rFWfPn1u2Pruf/3112t9fX33Vjc+Nze3R2Bg4N6hQ4c+qtCubpKdnhPBlOf5VGt/3cqqZu3VZM0eaRPB+ty5c5cs3sEWu4mKsS3iLvEbJs+wYZs96GMMJIAEkAASQAJIAAkgASSABJAAEvi7EqhM4OVEIhH1VwXysAkc2Z6l4RbV2Putq6h++PDh1klJSe9Mmzbtg5qem0Xg1QlLHFMU1/XWAu+TPHjJOhV9eck9UslLKn3/03+2esXpdQ5lAm/YUGOotods6NKdej3LC0tFcl24MdPBJEnVZUT0E1bmy1sjcZcsbqNHbbWMiMBLrn2rgyxWDPDKzAzLvP6JP7Y69e2XHv3fmqJOT0sVXkhIYCDimUIY+Y/01ulnHcMzL0ikRvVeobpo7caNG+9Yrzdu3DhniUQSyHFc12zngGk/d5pQWG0+ZMDaOcGQek0JAgFAYOtSmDDvrvW8N85+4xMgNH5E07TapnhP2aBVq1bNNBgMXn5+fr+/9tprh63TX7NmzWStVhsiEonyWrduHVed0EvE3Q8//HCCLQiWLl36Vf/+/WNttTyxJWZdxlQm8BKRVCqVdqhLXHvOJZXJpaWll1asWKGuSuC1VP+Syl+ydmxs7CV75oCxkAASQAJIAAkgASSABJAAEkACSAAJ/J0ImAXeh6InETwbXeysb/h1FVPrIz9bctqzZ08fX1/ftK5du5bz5CTVjYWFhVFTp079pDa5PUngLdVrBO/u/sjxSvZ1oZfCg9vyxooSb0dPizBeqcD7wc+fmb15B7V6zkgE4lXnvncwWzT0WWY06YOo3gcyL8G1U0rQa2hgWYGDSRss6/cqZfLTmIVJiy/vQG8X0yX3t9Q3fTs+sQFb2Z5t8Ki1mY9F4AX+QZXyvjWBsDrRbBHR5fahZr7FqX6/ff+dUObdjCl2DcyXvjQ5q7UhUxaWcUEk5Jhv5Tzz/cqVK4uqW+/NKTPevRzYc/LlwF7Vji2LRfx9T+11h6t/usLcnYnk/qDLm11b6TKXSaXS29Wt+TQ/v3btmmd8fHy/goKC59zc3A537tz59zZt2uRaBNujR4+GJSUlvUT2WJXQWxNxNzk52e3gwYMfT58+fXZT4UaqehmGyTcYDNlEQLXk1ZSqeC05sSybbF19XBVDIvaiwNtU3jDMAwkgASSABJAAEkACSAAJIAEkgASeRgJmgbcxbAkaC1ZDNk6zZY+2iLtpaWnKH3/88TsHB4ckg8EQKJFI0uRyeaparW7h6uoaP2rUqFp7hFoLvE6tqHqr/uRVYrEqx0XSc/n+m5ByWQHj/5cKejUFe5Z2EQ6aQLlSBjHrpNYxDkYjabw2wKGF+EDk5CSV3N22nCzVu6UFIug+1Laq2KoOyLrJWYWGZwpDifiF+HWR23p+cFZx+aBbewnDBxbcKHXQFS9bs2bNdlvO3HrMiPc/2nc5sFdgkn/X3BrN3bXYl1Tz9gwLLWlbcvNXZ6nwWI3mP+WDf/rpp+cyMjL6kc8EHBwc0q3tG6oSemsi7hI8cXFxPQsKCsLGjx+/tiniOnPmzAmLFUJTq+KtCS+9Xn8JLRpqQgzHIgEkgASQABJAAkgACSABJIAEkAASKE9A8PHHH/ciDdP+as3SKh40aRxnMpk4iURCN5WXwBZx15Ir8Ri9fv360MmTJ88/d+5cUGZmZmBgYOCtyMjIzLrshwi85+PP9/bsJi6hxcDXJVZ1c9XJcsfnv9yaW/zyrFsQt9zHbDfg4iMBhdIHOjyrd9YVOHB3ToOXbHtu+6Luzju7TH+82Vhli5DqXdIUjcTzba4GoYiHtOtKeGZ4JgyfVWatUF1+5udPEHct818/vTTCIJSVyBhNkoM6f9m6desO2hS7ikFjpsyM5QXUoHS3UEOaZziV5h5mbrpX3SX/56D2vhI+ldGoHhN366sxWHU5NfTzQ4cOte3fv//Vyta1Fnp1Ol0rW20ZLLHWrVs33s3N7UZj+O/awtFaGI2OjhZGRUX1smVeUx5TmQVFU84Xc0MCSAAJIAEkgASQABJAAkgACSABJNAUCDzmwdsUkrJ3DgaDgRUKhRRN02WNwey9Rm3i1bSaeNeuXc+Wlpb6vfXWW5s5jhNQFFVnQbbPs30OenSQaKXOtKk2e6jJHG2+STzhnW+oq2OXnoefV/qY5w4anwObv2gLzcJYEAhoTyHLD6TSlfc82hQeC3s1yeb4p+NczZW7ROzduSAQ7lxxge/vHLd5PhlYhbgbmJ/sbC269ri5z6VN+tm1q1evXlaj+NUMnjhxYrRerBhiEXuLlN4OVU3JU/qpn0/alXs07sebFcekp6ePiYmJGW7P3J7mWETojY6OTq7pHpqa/24l+afOmzfPbNnyNFfwWu8LBd6avqU4HgkgASSABJAAEkACSAAJIAEkgASQAMDfQuCtSaVsQ74Utclr48aNY5RKZcZLL710XCgU1kmU/e3wvh0dZ7qVBg6S21QxWlc2LMfwhyewLS+Vuuk0kxZdM8f77qMQaNunGDr2LQaKBhBJOWdtnrLYwaO0xuutnh0CqYlKoGge/Jpr4L1F5RqcPTFeJeJur6S97s2K7kh4nt8vYk3Rm3rPNls/jDi9JGDbkq9Ca5xfDSYQsVcgEJgbUFVy9TWJZX28lA5vVfawplYENUir3oZu27ZtaFOqOm6K/rsV4ZtMpvwFCxaYfZhnz57tT1FU83o7oAYKzDBM9oULF25brCcaaFlcBgkgASSABJAAEkACSAAJIAEkgASQwFNN4O8i8HIikYhqaidV0wpeS/4rV66c3aZNm5979ux5l6ZpfW32deri8S3pQScNbf4NtjUxq80ilcyh/zu6w5/a0NIiXqgGnhOAm68Brp92gstH3WHxyfg6LfNxv0j4dPtVuJckg4hetgvE1uLuQy/fXsIicXhG/IbVq1d/bclp7JSZlxmRRFHf4q4tDMaNGyf18PBw5jjOmaZpZ4qipNbz6kPkTUlJcb53755PQUGBj1QqVffu3TtBqVQytuT7pDH79u3rcvv27REmk8m5pjYKdV27qvnEfzcnJydy0qRJy+trjbrGJQ3XcnNzL3l6erozDNNaIpEY6xqzKcznOE6tVquTrZvINYW8MAckgASQABJAAkgACSABJIAEkAASQAJNlcDfReA1NWWP4doIvUuWLFk8bNiwhX5+fuk1fbmu3Lr46eX8Ex0jt2qv1HRuXcY7nA/3VJ8e47Ovw9uXwaChLBW7kJsmhk9f6AQzVibWSJi1TuZmvBx2LQ6AOZttt3Ug863FXWLv8NtaP5i1Lvn1U0s9+aw7nXfs2KGry54bYi4Re729vaMqrlVbkffKlSs+2dnZ3kVFRb4ajcZbr9f7GAwGH4qi9BKJJEsmk2UxDKNQqVQd5XJ5speXV0KHDh0uBgUFqWq7X0uutc25tus+ad7SpUvnBwYGxjVVD17r3HmelwgEAkN9cGiMmDzPmziOux0bG5vdGOvjmkgACSABJIAEkAASQAJIAAkgASSABJ4mAoKYmJhnaJpuMo3H6gNebawQ6iOPqmLWJr/vvvtuemBg4B8DBw6stMFUVWulpaW5/X7s4KZu8QVnG3KPZC3lknfbHw8ck3XfNTT3sbVn9+0Izl56+GTr9bJnuxf7wSszbWuStnuJL/A8wKszbW86Zy3ukkUfVu96+wfwz17bdWPrsvljGppRbdabNWuWu0gkiqg4d9WqVR+WlJT0nD179msVn+Xl5Ulv377tk5eX56NSqbx1Op2vwWDwNhqNPmKxOEsikWTLZLJMR0fHbA8Pj6zmzZtneXh4PFYt/vvvv0fcv3+/Y0lJSaRIJMp3d3e/GB4entC2bdsaCXMrVqz4OCgo6EhJSYnZm3nkyJF7a8PC3nPWrVs3AQD48ePHr7N3bHvGM5lMlFAo5OwZs7FjsSxbHBsbe6mx88D1kQASQAJIAAkgASSABJAAEkACSAAJNHUCfxeBt0laNJCXg2VZc6O0mjSAI1+V//nnnz+bNGnSKJlM9qBZmY3Xjh07PvPoAyHu/71jbs7UUFe56t3KFl07JxhSLjvCyE9TzFW8X45uDTl35TBxfnKVVb1Lp7aAtGuOsPDoBZg3JhxenXkPWnbW2LSniuKuVfVux7t/uHVKOfrf1atX/2hTrEYeNGfOHOLV+5hfL2kSZjKZvIRCYY5CobhB07RBp9OZq3E5jpOSalypVJoll8uzXVxcMr29vbPbtWuXVXE7xAqA53k9+SkSichPk9FoVJNxixcvLrbYRRw+fLhHdnZ2tEql6kREUWdn54SQkJCEHj16pDwJ0YYNG97UaDRBU6dO/Xzr1q0vkbENJfCuWbNmclFRUe+YmJiRVeVI7BrS0tJeGjBgwPywsLCCRj7uSpdnWZZ9+Hfkr/BhXSrLss4Mw6SS96sp8sackAASQAJIAAkgASSABJAAEkACSAAJNCUCfwuLBoPBoOU4TiCVSp15njeSilmhUEgRUdUijJBD4TiOpyhK0JAVzbWp3iUiGMdx3Ouvv75VJBIpa/JCbfxh/fbWXxmzZX2KzA3DGup6YvUuSeLzYREQ0LoUnNwYcHRj4OpxF8hLl8GMlUngGVi5t+jcl9pBi07FIBLzkHDYHb76PcGm/ZC1xn1xBwLCH9kvPKzeJWLy0PPfObkWpg1dv359je0vbFrfzoNiYmI6EB/eqsImJSW537x5s5XJZJK4ubllBQQEZIWEhJiFs4dfhTeLtTRNm+/p9Xrzz0uXLqlr0+xqypQpilOnTrXLzc0doFarezIM4+bk5JQQEBCQ0LdvX3NTMHLt2bOnT0pKypshISHfv/zyy8fIvYYWeG21hiAMDx06NLspWzawLCumafqp9+HFyl07/4HAcEgACSABJIAEkAASQAJIAAkgASTwlyfwtxB4KztFUjlrMpk4oVBIhK2yqjci+DawwFvj6uIlS5YsHDhw4D/CwsJqJObk5+f77/5l56ruF4vPVcpEAxTQwNNSMFcV1/UiVbvaLkm55ap3V0xvDuk3FfDlb4++em2xVxAIHix5dJsfLDl9HkhVb+o1JZD7ga1LoUWkCsKiSs2CL/HtXTYtDL74+QrEPNsR/FqqYeaqm9XmXJmVg1X1rqO2QDLo0mbt9qVf9as2VhMZ8PHHH/cSCATCKt5zs1hrMpnUEonExLKsnmEYfXFxsX7Dhg21atBX021HRESE5uXlDdFqtb2NRmOEUqlMMBgMXnK5PHXcuHHfW8drSA9e0twtMzOzs1arDWJZVsrzvKK6Jm9N2bKB4zhXiqIa9IObmr4Ltow3mUz5CxYsKPsgwJY5OAYJIAEkgASQABJAAkgACSABJIAEkMDfmcDfVuCtQgxr8K8521LBm5ubK0tPT3cvKChwv3//fqTJZFKMGzdugVgsFtfk5Y2/dG7SzdKLA9rtKC7n28vqgcraDwGcBhQ8ACVxh2LP/pBO0bUXep0WTI7UCtwoqTDPJNSK5Zt6/uOUOVcisB7a2AzmH44HhQsL95JksOGzUJi7M9H87PJRN3jmtWx4bkxecO51l0yXYJWhMIeG5LOOcDtBWSb4Sh1M4BWkgwnz7trMwHot60lW1bvhGec9O9/+ffWmlcsW2xy3EQfGxMR40zQdVjEFlmWTm2iDKrmrq+sLQUFBmn79+uVTFCW15N6Q4i5Zk6zn4+MTx/O8QC6X5xcUFIQVFxf3qE7ktVg2TJ8+/eNGPPrHluZ5PkAgENxrSjnVNBdSUX727Nkztakcr+laOB4JIAEkgASQABJAAkgACSABJIAEkMBfhQAKvFYn2Vg+lhVF3k2bNo3Q6/XuBoPBjWEYdwAQkAZWEokkXywW548YMWKLRCKpsdfmkVMH1qkir/HNPzaWE4HSd0OQMhTcnduCieAoOAtCYwHk+QyBtNq+6MqvPuy1tftHJ/wL73iWa6pGRNyrJ1yhy8A8GDQxx2zNYLFLWPtJMFw74Qpf/3mh9/XdjkF5SclGoaylysFVkO7eQp7lHKjKV/ppISdVbBZ8+7yRb52fkDVQDga1yMGoEUmNapGM0YiS/LqUb+hW0Xt37zc+cOuCE8xal0xiDbz8g1NA/o3xq1evbvLNnYgVglKp7GBdvUsEstLS0ksrVqww2y409eujjz6KEAqF7rGxsT/ExMSMaqh8ibj77LPPfnby5MnJ06ZN+4ysu27duvFubm437ty5M75t27ZL+/fvf7mqfLZt2/a8Vqv1Gz9+/NqGyrm6dfR6vZ/RaIzked7PyclpVXXjm+JzhmESFy5cWO7fdVPME3NCAkgACSABJIAEkAASQAJIAAkgASTQlAigwFvhNIhfr0QicWiIQyI2ERWbq61cuXK2TCbL9vX1vapQKHICAgIKvby8iFhHEY9gi3dwTfMzGAzBcX/8ON9tVka613NQYpnPaoC6vwciAkcBRe5xHBCfBP72YuCD34FEkSOYq5ptvcT3vBVOcc94p4p6Kv5o/Xp5kXT3Yj+4Ee8EXoFayLwth9Y9ioDnAV6dmVkx/ujjCzy2fPN1BLk/ceLEcIqiuhZLXF7maSo00yWE10iUUkddsUpmVNMSk1boYFCbbadIoLMAACAASURBVCUEHJcFAiqfAy7PyaDSpLm1HHyg/aiy/YJF4D2wzgtO7fUENx8DTF9ptnYgAvHwM98oty5b0NHW/TbWuOjoaGHXrl07UBSlsOTAcZz63Llzl56m6keyj27dukWtXbt2ukqlau/s7HwmJCTkTHR0dFJ9sbVUClssGiZOnLjSshZpTNe/f//Y48ePj9LpdIEeHh5/RkVFHbN4FlvGJScnux08ePDj6dOnz66vPG2JqzboR3JCOpSjBEECNycNSEQKLitfIdObPpVKpbetY5Qw+m9BIpI6cfQ4ct9gMIRKJJI7tqzTUGMYhsleuHCh+cMWvJAAEkACSAAJIAEkgASQABJAAkgACSAB2wigwGvFiQhkpALySQ2rbMNq26iKfr/Hjh1rdfHixfd9fHwOPYxADR8+/BBN03WuxlRxBaN+2LlxdLdfjBdEzo9EW4vA22wE0KzKQQKslOY5ENz5Vs+EvK+9IHF5UNVry+W85K3WvMZJkuHSIvNom9dyys05HecKv6wKgM4D8uCVmRkwd2g7MBkF8L/9j1VJBuYnOz9zfe/vm1csjqm47ujRox0dHBy6AoArx3EFFEUVmEymArVanb9jx45HTdMeThz5fszmP9q81irbOUAN07p2hagXsuH8fi/oMigHnhuVAz7NDWQoEXc73P3TLywrYefmbxbPsWW/jTlm1qxZYSKRyNuSw9MsjM2aNctdJBJFlJaWio4cOdItKysrymAw+Lm6up5t0aLFmaioqFR7sD5y5EjEpUuXPrC2YKhoC0GqeBmGcXZycrrDMIxMpVK10Ov1LYRCYcGMGTM+sM7DIgaHh4c3SsVpKbAxgh4RLYQdWhXSzbzM7z57+77CuHp3qSMl/tw6VyLuOiyYkUXuaT9dEUxxcI1VSFsJCzVnFWLxanvwtUcM0mANALJ5nnePj49Pfpo+rLDH/jEGEkACSAAJIAEkgASQABJAAkgACSCB2hBAgfchNSLsarXaVLlc3rw2IGszpzL/3W3btg21xCooKGjn4eGR/Prrr++oTXzrObdzrq8+emOvc9ROeKx50f3dECT1kPp6dvGlRQoZn3daQxnvNDfRrsUZlFd8nlM70Fa3vuJIJ//Sq695/Ro57kK5sYWZInD1Zcz3rO0RvvsoBFKuOMK8g49ZIYw4vSRg25KvQqtb05bnY6fMvLyp9+xCeLtlLwhoXQI9XsqFgePN4jNpqOZXlOIUkH/L4KrOBpozHXwaxF2S+5w5c6It+ycfTMyfPz/eFh5NdczMmTOdRSJRkOXDldTUVMf4+PhuOTk5USzLytzd3c+2a9fuTERERPkPDmzYUFxc3DPp6ekDRCJR4bvvvrvIesqaNWsm+/r6xg8ePPg8uf/111+vFgqFxZ6eniesx6nVar+JEyeusL5nsXQYOnToSRvSsOsQUn1rCPKcLps+4rGmatp533vQeSX7FWLxr2RRa3HXkgR7+56Cbh6g1sQs9Tv/x5/L2rdvf9vT0/OxD0jsmrQNwfR6/SXLe0D+JptMpmS0bLABHA5BAkgACSABJIAEkAASQAJIAAkggb81gb+VwMswDPfwtDmKomhrewSWZdNpmm7WkG8DEXh37tz5anp6+tjZs2cPr7j21q1bX9Lr9fq33377YF3y0ul07c7nH/wgTZckilwOtyrGMhSCMGNjq86OIQqKNzGUY0BbJrT/MOPRqYvFd345Bp2+gevuvaC0uhyU8z7ssbXHRw+aqVmuscHPwIxvr0LngcXw7Qeh0D66CLoPLQR1MQ3vdegBm1OPWw+3p7hL4pYJvAm/O0FkvxLv4nsK36I7kmb5t0xSRlcoZrS/SE36o0+D5641pwoC7+358+ffr+58nobnFYVeknNiYqLX1atXu+Xl5UXRNK3z8vI607lz57NBQUGqqvZEGhMePny4f3Z29gAnJ6f4yMjIg5GRkY9ZgVjbNBDbhf37938ulUrTJk+ePL86XqTiePXq1cs//PDDd6sba+/npHpXNOEFTyLSVhZbv/+UK3csQQUmk4elcrfiuITl33slL9/k50iLqYKiQlGHiLbvdOrUKd3eudYkHqngpWmaVPEGWebNmzfvaE1i4FgkgASQABJAAkgACSABJIAEkAASQAJ/NwJ/N4HXJBKJhOSQif8tx3HEX5YSCATFQqHQtaEPn1g0/Pjjj6+QdbOysoZaf3Wc3CMCLxGB33zzzX11za3QkPPtzrPr3Tx6QWGLmVBO6CI2DaUHhke0HvM6TdEUsDqK1t4yOVxavJ7NK9pX2PV7qNYP1fXH/q0EKUEuJ0KG3b/j3ba82Ph2y57w4pS74BOsh8tHXeC9RQ98Pz94pjN0HpgLo/9pbvpmb3HXwoyIvHc9wwW+hXdpmucSFPqivSaT6fT69esbVcyqy5laC7zZ2dlnNmzYoK9LvKY2tzKhl+R45syZoFu3bkUVFhZ2k0gkGT4+Pmf69u17VqlUmqvEExISfBMSEgaUlJR09vLyOtSvX7+D1VWmWmwa4uLieubl5bXTaDStZsyYMdMWJqTSOC4u7j8V7RtsmVvbMU+q3rWOyWXmSSlfj3LvReGNFMnV1du9bscd8Go+dGBO23feyHFtFWK2KdnZ8rkubkrnzwYMGJBQ29zqYx4KvPVBFWMiASSABJAAEkACSAAJIAEkgASQwF+JwN9N4OVEIpG5mVhTuIjI/OOPP5otGYqLi8PCw8P3RkdHlzUYWr9+/VixWFw8evTon+2RLxF5j4nXC/KOg2vEF3DHMRzKvpKd/0tkkH+bse5ytwCRQC0SqlIzC66v2+LoPO7EtYrVu46/9AgyBmar9G1TzF8Pd97er1Vu3kCnPMeAkoTFc5TQbUgOjPzkkXj6+bAICGhdCqUFYrh90RmWnDZ/Hd76qi9x17LGhAkTnlOpVKcq8+m1B1uMUT8EqhJ6yWpHjx4NT0lJiSouLo5ydHS8zLKshGEY12bNmh0cOnRoucrwJ2VnsWnw8fHJOHny5GSWZZUvv/zyZ4GBgdVWrZO4pML4yJEjM6ZPn/5J/VAoH1Wn0w1kh3R/WdK/W7at693Zd8QpadMeL3V6lqTViBdzI6e9WanVxb7IoZ0UIsnRHj16XJPJZAdsjV+f41DgrU+6GBsJIAEkgASQABJAAkgACSABJIAE/goE/vICb2U+t411cA8tIsw2EYsWLdrdrFmzTeT/NRqNl1arbTl9+vSypmJbtmx5sbCwsMv7778/1575EpE3+YX1xYmfQah1NW/mv7xb5t3x8gyIaM+KFXKdjr3BpiQcMXXdUL5613nhe1F3HTvqXbQ5AiddoYwTG3QSVi+67NW/JEEjzITF77aF//4SD1u/DILcNAfoMigXeB7g1ZmZEH/AGb6LCYO3v7hptml4eNW3uGtPfhir8QgQsZesLpVKzT9ZljX/JL69Bw4c6CQSiQx9+/Z9zGO6uoytfXh/+OGHoTk5Of07duy4rE+fPjeqm2t5TiqLL1y4MHbq1Klf2DqntuOIwGvq3uYN6Rv906qLQWwYbmz72VPRzMcQPvblnNDBfUuqm/Pn2FltBCVaafeQVitkMtlv1Y2v7+co8NY3YYyPBJAAEkACSAAJIAEkgASQABJAAk87gb+0wNuUxF1ix0BMf8kLQ74S7uPjE1dYWNie/O7q6npZo9H4qVSqzo6Ojud1Op2vm5vbhVGjRsXVxwtGRN7C548ZEvffV+SeMzpKDEqJpykkIzo6Os5oNNL5nc+/+ueOeFnweMi0rt6VHe4RcCP7fd+rfj3jeUpoIrl5qtJd3dQ5jkm+nVPhy1HhUJAlgwV/XIQvR7cGTbEITCYBzDvwqJGaddM1AOhy+3eP9ql/frpmzZp62Wt98MOYTY/ArFmz3Gmabk5RlLSm2VksGizzYmNjf/Dx8dk5ZsyYXTWJRSqKk5OTh7z33nsLajKvNmOJBy/v6+4ve//1x5qsPcmGwda1Ls78X8t7vxwpHj58+FRb59h7HPHjZRgmdfHixcSTFy8kgASQABJAAkgACSABJIAEkAASQAJIoAoCfxmBl+M4V5Zl8wGAVMgSGwZix2D2220KV0WBl/jtbtu2bShpEz9y5Mi9JEeTyQSHDh3q6ufnl1VZQyh77kPFFLzFUPo2BepcF4bWK0LoDhtJtV5paen4M8bd/e6nZwq6rIMyuwiytmzziLYXZW/Sdzw6PBJs7yXJICBcB9dOKuGH/wuBkHYqmDDvLszo3sXaiiEwP9k5zT3sMaFm4OUfnALyb4x/2pqcVXYW7777bvtVq1Zdtuc5YSzbCURHRwujoqL8rRt0VTd748aNbxBbh4kTJ64kY1euXDlbo9G07dy58/9Z26VUF8fynFQSp6end5s4ceIKW+fUdlyxWj1OPKJfJ1HP9uTvnvn6ZeT0ltXZMNi6XtK7/w64cuAP2fBXX/tMIpE88M1uwAsF3gaEjUshASSABJAAEkACSAAJIAEkgASQwFNN4C8h8BoMBq1YLBYLBIImI+hWfCusq4nPnTsXdOzYsXnTp09/TiwWuzRm3kTcMhqN7Q0CHZeeffflazevBhi8c40VxV2yH8Wyyd0ONn83vVDu+aBJ2+4lvvDbugB4/5trcGCdr/le54EF4N9SBz8uCIR/bLlObhELBiFj2MULqEHpbqGGP1u/orLwGXZ6uauiJLPPhg0bnuoqvbemTPuoVOoyRcLoT21dFjvmqf6r8JQnP2XKFIVcLm9OrBsq20pKSorz2bNne+fm5vaRyWRpkyZNWmoZFxsb+6NCoYifPHny/NpiiIuL61VQUNBi/Pjx62sbw5Z5RTT3pnTU8+2FrYPL/j196x8V9d79M2dsmW/LmOy4w+4Hp80NeX3M6KNKoGNtmWPPMQzDZC9cuLDcB032jI+xkAASQAJIAAkgASSABJAAEkACSAAJ/BUIPPUCL2lUxvO8XigUyprygSxduvT/WJZ153leKJFI0miaTpw4ceJ3QqHQvTHzLmULPjCIS8MOHN7vzihLTUHvcOkVm6qR/ARqqVD23ZSOuyPfT2RoiRZI4zTvYK25cdrzEzLgt7V+UJIvhqlLk+H4Lg9QF4lg3BepFf11J06cODPZr/OEE+Ev5UuNauHL59eIty2b360xGdhj7Temf7zueKsX2rurs+Tt0k79vHnF4jI/ZXvExxg1JxATE+NNUVRz6w9QVqxY8Q+GYdw9PDz+jIqKOhYSElIvHyzs3Lmzv06ncxs7duy2mmdu24wiAfu5bOZIIe3pYrCesTqwZ9d30k6esy1K9aMOTPw4xCdPq+zUOuLV6kfbdwQKvPblidGQABJAAkgACSABJIAEkAASQAJI4K9J4KkXeE0mk0EoFEqa8vGQ6t1169bNMRgMRFg6NXz48ONCobCosXI2GAyh5CvXJWz+p6XtroVcV59Wp+8Er26byjdUs85PcsvfSf/be61+bT/+gXA0rUtXmLw4ySzsAvAQ9WIe/LbOHzr2y4erx11h7s7EqpqnjZwec3Nrjw8yvIvvKZ69tuvG1mXzn/qK1zemzz6yr8NYaamDm2H08QUeW775OqKxzhfXfUSA2DZ06tSpuUgk8iZ3Fy1atNTLy+twfflbW7MnDdsEAgFvsWCx97kUcf/P3n1ANXn1fwB/kpABIewlW8ABIohsUcFttYp7D0RwFbcg/Vs7bK0KIqKIIqg4cRQVrdqKtWgdgCiIylBkyJQdSEJ2/ufmfR/fGBkBUdH+cs57rMl97nPvJ5H3nC+//K7goOqOgDLZee/+EG5UkpyiOevWmQ4fNtfa+uLNh7o6Dxi4wNra+k0riK7eS1vzQcj7MbXhXiAAAiAAAiAAAiAAAiAAAiAAAp+jwGcX8IpEItSKgYZ61yopKTUTiURJd4aXbc0QHx8/Ea11ypQpp6lUqsrHXjcKdjlK9VOKWDm9ecVkHYYFqU7yf7deoXXcdMech9/HHrS2Jq1jX9k8F0wmpvT6+n/B0UoXZ0zHuBnDJARs2Kxy7EyoJTZiXik2ZU15a+Eumn/Wyg0RZdq9JpFEApJZbe6eo1GRnf46/Mc2bO1+cwLW55wavL4SvT40+4Ja7/KM9bGxscndZX3/9nWsWbNGg0KhoEPYVNG/w9raWmcPD4/9H7rX9fHjx2cpKyvXTps2Lakr3wNUhdyspbpV+f98pO1S6l4U0hInLbXRsDJjm3q5M1WN9Xn6TnYcjZ4mb1X3dnQNdckPNK/OWW24aOHCGR29tqvGi8VibkhISJe1neiqdcE8IAACIAACIAACIAACIAACIAACINBdBD6rgFcgEIhJJBJqacAkEomi7oLY2jpkw1005uDBgysZDEbxjBkzLpBIJNLHXP/r5lfBJZznVtn5T9VFVK5Q2QjjsgswFXYBRqdbYGxuJUbrtQorMvTG6mTXpfLAWo90b2gPJsEUuzpg0f8OEEOHqp3YYolt+/OdA9eGPUvQ7FmWsfzw4cP3W9ujv7+/D3otJiYm7mM6fIh7LViwwIipZ/lHopO/tMIRAt4Podw1cwYHB5tLJBLjzMxM07t37y7X0tJK/9DVvIcPH16kra39wtvb+07X7ALDuFyutdC8xwrq6hnSz9zlmQG9618UqSx49HumWCLBbiz7PwuT4YMarGdOeOvfc0fv/+xognb5kQv6wx2cN9FotPyOXt8V46GCtysUYQ4QAAEQAAEQAAEQAAEQAAEQAIEvWeCzCniFQqHmp2xtoMgHgcfjiahU6pvw9urVq87l5eVOjY2NTmpqaul+fn77RSKR6GMFvEwmU+nGDdEPJVUsNxGRKNId+rJmQOT9fCIJe1P53Py7vn51w2ux6TysWnaPjIil9ijYzTIdWlGqZVn15rXrcXrYk9ta2PrD7xx+pMxrJE9Kj5XE7905RBGvL2HMokWLXEsM7SJv9J/JQvuBFg3d+1318fGh6ejoWKH+1x+rmjc2NnaFiYlJ6pgxYx52hQ6bzR5KcOu3mDxnTIGAzSH+PndNrx7Odk0EEklCIBIwp8ClFf8E7zBx+3ZFOVVDrdO/DMtPTNLIi0swHNHXLh0dsoa3d+mKPSg6h0gkyg0NDZVWx8MDBEAABEAABEAABEAABEAABEAABEDgXYHPJuAVi8UkiURCJpFI3O76RqID39DaSCQSITIy8ic+n2+MQl0zM7OnI0eOLJZIJCz0PxKJxP9Yezh0qM6Hx5s0ntVM12ZY05kCVoaS3oi4atuf7hajNWhuWzmoiarJVTF42Ng458qbCj2NMyP7FDKnK9/tO+F/FbroguM/mknXPv9H6fXyD/viO5r2xXf3H4uKiP5Ye/zU9/Hz85uSZ+QU/o/1xAKz6lyNIbmXk07sCw/61OuC+7ctsH79eh0SiWT1+PFji49RzXvgwIENffv2veLl5ZXTFe9NI7f5jHL4mmw84DVw7N9EopIl6Fc3TkFLK+58u8PENfj9Al60zpMu3vZjvL+uoDdw68Qa9B5KdexUVQolpiv2oMgclZWVKXFxcd32574ie4AxIAACIAACIAACIAACIAACIAACIPAhBT6bgPc/LXeVhB8S433nlq3elQ14Fy5cuJdMJiu97/wdvb6xsZHy23m1E2LyQhWWqJ7Iq+LTUMhLIP4ocTtz5SlZDROhgPe4x7f3HAtvWvWtvqdOMn0hrUIll+uqP9KawMww98x7c98w3z5Y/6H12Gif/1Xzyi1qSlqUjmrNK69jx47VdnS9n/P42SuDTtSp6tmIiMRaw5LMTceOHfvPYXTw6NYC6BA2Nzc3YwzDzPFqXj6fb4gWvW7dusVdvfh9+/ZtdnR0PO7m5lb0PnNL+2kzqD+q/rRU+kuZSzNW9GaXV1Nn3zn3BP39zyXBFuYjhjT0mTn+vVo0oLlSft5riBEJmPPMiY0kK1MWO3CPkYYSdcn7rF/Ra4VCYc3OnTu77MA4Re8L40AABEAABEAABEAABEAABEAABEDgcxL4bAJesVhM6M4Hqsm3ZsA/BLt27To0adKklRYWFpyP/cFgMpnjE24qfVP/eiaJQMYkRDJRTNEm8wjEnyRuZ36XBrzqO1c4/mHtm1/LMGRqN5Wrm9a+NGjIfUjV6OvIyzAf8r9w99sxA7C5m19itoObZPdh0PBKtVLDVBoK93t138D+1b3kU5Fhyz/2XrvD/fz9/QcJhULakSNHbnaH9cAaFBdYsWKFKp1Ot8rKyrLBD14LCQk5HxQUNEXxWRQbuWfPnl+HDx8eYWtr+1qxK1oe1YSJAsmLv9ZDoevNDVvN2CUVVMNBjkxMLCEwTHvw9J36s9XNjNv9tkDq1n1G+B1cN31TJn+3xrJK8uXJS23mpiVKe3A3H0rUID1+eYFOp99+n/W3d61EIhGmpqamJCcnd+tf7LW3D3gdBEAABEAABEAABEAABEAABEAABD60QLcOeFHLA7FYjPpHEslkMvFDY3R2ftnWDLJzREVFoa9kXx4+fPj/gtLO3qQT1zU3N4+58PDpsrLMuXRVCzs2mkLAfqSkN+JYte2Pd4rVTo+3yuPNwh72HPG/w5Ne5Shj2+fZYWSKGLN2q8OWhb/E0IFql/cbY8En3vpq+ZjHp9R1G8srqtUMe6C5tVhV2fF7Q+Z1YqlwCQh0C4HAwEADIpFoRSAQlHbt2hVrYGBw+UMcwhYRERHu7e39g7m5eWN7G0f/jlsaQyQS83nmequGrFpMpD3Kl4a0Peys2RiBgBFJpDc9ttubPzX6hKGJs30ju6aWTKJRxRZD3Zny17xIuqVJpdOFzF49KrN1qZWcLbF6VLbgBI1IbPUgxfbu297rAoHgaVhYmPQQOXiAAAiAAAiAAAiAAAiAAAiAAAiAAAi0LtAtA16BQCDGMExMJBLRWWSE7vgGooPS0LrEYjEKoQmyB6uh548cOTJXXV29fMqUKX9/yvVXccoPHj3y1Fy9nzVTzFciabq8rB/Ui6KilG+rx6RrsC46LXuEvcygY0XPVDDzfhzM0oGNnd9tiEIijN1AxlgNStKQF7VnGONbjlfwWpc+0BtQfDcDBbr+/v4D0B5jYmLe7tf7KTcO9waBTgqgtg2Ojo5WZDLZ4EMewrZ79+5DixcvXsZgMATyS8UPM0NVutgAKxuilvpbPWiFL8vUKbmvjgnIJI/RG78x0S6r19cwNebRNdU7Ve2afytF3cx9YGPZwycMc3fHFkPnypwXKpeuXBEfO3+Wp+vQr8nDxbWWlFfyjC4hHu4kdYuXbd++Pbkr54O5QAAEQAAEQAAEQAAEQAAEQAAEQOBLF+iWAS+qiO2uwS76QLTWjgH/sJw/f34Yk8nssWjRolPd4QNUx3t94HjCEROvZCydRMPE6AC1Z7zFmLS/btxmc6yiQAXrYcGR/llZQMcMLNhY2XNVLOjYEyzM1xaLuP8AW+3uPGGB30tNVg35tYYJF6p1u8M7C2v4kAJr1qzRoFAo6BC23l19CBsKbrNzcx3L8/JfTPb23vzfnyuW6E+xWGzFU6fPJXK4xZiJrpryqlnv9NHl33hgILx6l08wN8Dcxo9VN28SGRgP6CdtlbLiwmzGV32n8CZYT5e2Z2jkMgkBiXMZqzw2cZyM3YW7/tmiHHlvmwpup0pVkxyedrHxcvIxxvGyOOIAA2dh3MzL0pB30bmJaj5OAc34XDlYc03Cyye1Tw+f1q/NeUkft2F5ifDyXUwdU+qyQwUh4P2Qn2qYGwRAAARAAARAAARAAARAAARA4EsU6K4BrwiV7nZH8NbaMeBrvXXrVp/s7GxvPz+/Xz/FwWqtmaGQ98T5I8ZjErSfqV8e2vvvXCOsOPkyGZv4TRE2Yl71W9fhFb3o+QNrLbGMv3Xt/y8yz7747v5jURHRqGIXqnW746cT1vQhBIKDg80lEonx6dOnp9TW1jp7eHjsx/v04vfLyMgwlH+utbWg6lzUWqF2oCU/bWOo5dghns+IBEKjpIcWOuwNkxRVYqSv3ClKPXuwUH/d1uYR5b9SRa+rxVxxmDJtGiZSxkQokM0oT1OKmHisCYWy5Y2lxGknvNRZ/CYCCnFRwCs7X2rBbfLNewmMb6Ztqd9wwZfhZ7AYi689g811W8apaColXss9T42aHP+m7zYKeG9izAo0x8UpS/sMDFhYrs8Wq5H+Sj+vrKz8R0f9RSJRg0AgKNq9e3dDR6+F8SAAAiAAAiAAAiAAAiAAAiAAAiAAAv8R6HTAe+HChcH5+fkBgYGBs7oaEx2ug3pgdvW8XTFfW9W7xcXFjISEhLB169YtQW0mulPf4HpRZWD11D/0bng32muqGmLFvTzLMJ+fi2RNzGpyNYp1+r4VtKjymBTzqmwt21f3C0/v3TmuKwxhDhD43AR8fHxoOjo6Vk+ePLGTr+ZFbRxKS0vnODs7/+jl5ZXb3t54PJ5Bs576ZqVvptXGu08esOD6yWcSTrMSHubiwW1L89TnF1Gfn7mig7/GfFVKm+Y0WG2+/2JhcsF1siqFITn8YI8yXsEb//gw1dHITfjLX0F0vIIXvxaFv7/8FUjf7LiVW/E0VzWm+ZjQR30+8eTrE4Qp7ovYaB75a2QD3ld/32c82htnNG6FXwPx97uJnQl4oVq3vU8LvA4CIAACIAACIAACIAACIAACIAAC7Qt0OuBFU4eHh0cyGIzHfn5+Me3fSvERrYWoISEhiQ4ODptHjRqVpfhsXTuyveB2//790q8qL1myZBuqQhYIBELUS/i/PYUlfD6fQCQSCR8z/EUVg02kqh/FBHGzoFlX44TBqDKJleM7FXPzb+8YKCaQSkq0LXlCJRpJv6EEowo4DSSJ8M7JyF3fda0kzAYCn5/A+vXrdUgkktWZM2dmoGre5uZmKyUlpRoajVayfPnyEEV3xOLzx0tGOo6+sDXceGxcaJ6mlTmvvWuzok/qPjt+sYfFV161smO/3fR/YmtM+U3o216LBvxa1Kqhl461CFX6Vua+UIl6EEo7UX6cYMOwlTj39uSy+E3Eu0V/pD1ExAAAIABJREFUkSubyoh4RbBswIvmQVW8KhIilVJS/XzUqFHftrcH+dch4O2oGIwHARAAARAAARAAARAAARAAARAAgXcF3ivgRe0I0tLSfjI3N4+ZPn36X10F3FKIGhYWFkcmk6tWrVrVZb0eO7NeFNi213ohNjZ2ibKycvmMGTMuXrlyZYShoWGxi4vLW9WyYrGYSyQSaZ1ZQ0evQRXRTCbTTCQSuZ5xX+XUqKL9JkwyaHilWqnxn6+Bz7ofYXo6Yoeln5+fl0QioYlEosy4uLjKjt4PxoPAlyyADmFzc3MzzsjIGHT79u0NYrGYLpFIlKhUajGdTi/y8fE5psj+mRLhz7cKcy0tZ46v6j1lbH1b11xbsN5KWUtD4LV7c7H8uOGYeo+OBryoL2/wtWWq340IZRuqGaNDLbGi1AwGt6FRqZHCFm0r2kYc128qt4nXSBjac5TgTFYcLXRcNEs+4EXXpW7dZ1T7e7KmkMliTfWetKitfQgEgsqwsLB2q5wV8YMxIAACIAACIAACIAACIAACIAACIAAC/xF4r4AXTYAqVkUikbJIJFLT1dW97ebmdsvCwuK9+inKh6j/Pcl+oJ6eXsqMGTM63OexK9/s9ip40b3QetGfFRUV3lpaWrfYbLY5j8czwwMgIyOjx15eXn+SyWSDrlyb/FxCobBGIpGgQKUGvYYqrf+ym+FcqGcrDZNQoEsQS+7XqerZaHKq1VG4+yHXA3ODwJcksGLFClU6nW5FIpE00L7S0tLMnz9/PqChocExICBAenBaWw/UquFe7tNdSh52TW6bAspbGlt654Hqdf/gvoO3Br5sLQTuTMCbXnpfCQ9t8fvWFZZQ0X8feLqHgv7sb+XCe1GTQ2ov4MWvP27p5T5h2MgoXV3dSy3tBcLd9j4R8DoIgAAIgAAIgAAIgAAIgAAIgAAIdE7gvQPeiIiI3ZMmTdosEolIqampQ6uqqjyVlZWLlyxZsqczS2qpQva/PS5nL168eKGWlpb0ZPhP+Wgv5P3veucHBgZOl10nCoDKy8vNqqqq7JlMpq6RkVF6VwTisvcQi8WoGrcyLS2tMjk5+a0DlXx8fDS4arp76+n6/WQDXTg07VN+muDen7tAYGCgAZFItML7hp86dcqbQCBIZs+e3WLQKbvf1PT05ZUk4bBxfxx5Ju+QsjXSsPBqsnZtzgu1iQkHskyHub857Ex2bGcC3ss55ygovF035PtmfC4U8GbVZhJjn0dRvuv1g0itjzEHHdDWVosG2XXcXhDYD8stTh0xYkSY/F4g3P3cP+WwfhAAARAAARAAARAAARAAARAAge4s8F4BL6repVKpDSoqKq9lNymRSEQNDQ02HelJia5vrf3BgQMH1vL5fINVq1Zt7A6YirRpaG+dOTk51CdPnkysqKhwe59AHN0HtWBAfYtRb1+xWJyNniOTyeahoaGZLa1j6dKl9tHR0Y/bWyO8DgIgoJgAatvg6OhohVflR0ZG/uzh4bHfwcGhxcpcfNbs7GzdB48eRs9KvZBHNNTloud5TWzS1TmrevVwGdDotnllOepzy62tp/SdNeH1gOXzq+RXJB/woter8l4qN1XVUCyHuDIV2wGG4RW8Wj1NeC9vp6r3HOzMJBKJb13eUosGfED5wQTTvzaHCHx9fZfJ3xP12l2yYc0vmITgezAs3FDRNcE4EAABEAABEAABEAABEAABEAABEACB9gU6HfAePXp0HoPBKMvPz19vamr65pA1Pp9Pb2hoGEAmk2usra0vKXKqfHvL3LFjx+WhQ4eucnd3L2xv7Md4vb0KXkXXIJFIUGsLWkJCglddXV2vjgbieAsGIpGoRCKR+srfF/X5FQgENTwerzIqKkraZxceIAACH05gzZo1GhQKxerx48e97969u1yRVg379u07OftEJIsxcWj58/N/aN77fpfFyANb84wHO0v/zb76+z7j0d44I42eJtJqW6+w797qw+tcwTNz6WGmJrur5kYWqTjloZqll3sDmUKRKLJj2YC3/EkOXa2HAU9VR/OtbwG0FfDybzwwSFi4RsXGxmazk5PTK9l7SgPebwOT6evnkjm7ThlE/xoC7WAUeVNgDAiAAAiAAAiAAAiAAAiAAAiAAAgoINCpgPf8+fPDmpqajCQSCZHH4+ktXbp0p+y9EhMTPcrLyz3Qcx0NLeXXvHPnzuMqKip5K1as+EWB/XyUISLUj4JEInXVzcRiMSk6OnqDtbV1YnuBeEstGIKCgpyIRKJqW+vhcrmZu3fvfq/eyF21X5gHBL50geDgYPOTJ08GEIlEYnutGo4ePbp3UPA3qkUFBZLmugbyV8fC8uV9TnvNtB30/eriuryXykVJd7QmnY+WHlSG2ji48mlmc3wWClDlrex1uUm3NfWsenLw5xurashqejqC1uzR65yaOrKBTW9OfWk5VdDMJer1snjTwgFd11bAi15P9wnuzXlZquLm4XGTTiDuxe9VU1OTo2RucJ2+aXEdeo61ab8phLxf+r8C2B8IgAAIgAAIgAAIgAAIgAAIgMDHEuhQwLtnz55fMQwTkcnkJhTc7tu373tnZ+djLi4uRfILPnz4sG9TU5ONvb19bGuhJaqExTBMeoI7hmFEMpn81veBd+3adUhDQ+OutrZ2nre3992PhdLefbo64EX3u3XrVp/s7GzvJUuWbJMPj1ELBj6fX9laJS7qAdpSBa/sPkQiUUNrLRva2y+8DgIg0HEBHx8f2unTp694enoeaqtVw8WLF3+qampwHzh7cpV9aNAL+TuddPW2o2qqC6f9cUzafgVV9N7a8KslRU1VaDZ8UJ2Jjh7ZQF1Tqf+cSdLDFPHHn+u3WHBrmWTvuLC8hLmrrA0cbBorM7LVNC1NOMO3BL5VBYyuEfD5xCv+G3tNOhqeV19USk3bc9hozK7vC2TnrMUEvNeYQNpKoqVHcz2TdHboTPupo8aKNanKk/ExdXV11uRhjktps0ZLD3hEj5ZC3iVLliyUn/fgwYNHO64PV4AACIAACIAACIAACIAACIAACIDAv0egQwHvrl27YkQiESMwMHAWIkIB7Lp16xa3xhUWFnZER0cnaeHChafkx7TV5iA5Odn60aNHG3x8fJYfPXo0Yu3atcu721vSVW0aZPeFehpbW1tf8PLykoY8eAuGsLCwt4IbeQvU/9PV1dUNP+SpJSs45Ki7fYJgPf8SAUtVVdW49lo1FBcXT9fQ07EnzxvLIDvZSKtc8QfqwcupqKYSCBim69CvCfXm1bSxaiZTaRJduz7NqIoXjXXbFPBWv9+bq38yf/3giRqzuFRlWVlKChqDniu7k64x/+HlFvtz/z5rZW/rBZNfW44bzjzp4m0/4UJ0tpqRQatVvy29h9cWrLfSFBMJ/UzMmpXExAcYUaIqMdI1VgmY8U4/YNmQd8n61Y+pY9wpsnOK65g04eP8u9HbQuf9Sz4vsE0QAAEQAAEQAAEQAAEQAAEQAAEQ6LBARwPeN4FuWlqa+YMHDxZ88803Wzp811YOVPvzzz8d8/Pzx5FIpOZly5btPHv27Fgej8eYP3/+uc7c40Ne0xUHraE5UOUyXsW8f//+kBEjRhy1tra+kpaWVpmcnPxW/8u29rN+/fq+6IAnVO0rFApza2trWXp6ejoYhhmIRCJWWFiY9Cvd8AABEPi4AqampuEEAkHSXqsGJiYMoW2YJyBqq/NbWmH9y1eUsjtpapWpmYyqjGwGCnyVe+jxDQbaNpbfSdcwGuwsDVCZr0qpo6O3FaBgeGDAwnLT4YOasmJO6z4IOWDuHLSsyM5/VnVrAlkH43Vrnj1XGR7xQ3HS8k09jQY5NtrMn1LbUbHz4xdZqxob8NznTGWqGOnxSFamrfYARyGvhMdjMXaueSvYxu/JDj1uIHpRMjsmJqbFULqja4PxIAACIAACIAACIAACIAACIAACIPClCSgc8MoHuhcvXvRsaGgw8/HxOdYZFNmANDExcXBxcfE4FRWVUltb26tubm7Slg979uzZMWrUqFBra+s2K1g7c//3veZ9A175648ePTpHVVX19dSpU//qTLXtihUrVFVUVMzT09NzOxIMv68DXA8CINC2QHBwsFdkZOTPHh4e+1tr1SAUCjXZatRfVDb7VSnqmX0qUevvVT/2FfEFBNeNy6U/M3PPXNZHfw6L+OEFOpgN9epNGLvQRrOPBWd4xA/vtNKRvxer/DX5wkT/fvPTL2VWZ+Up31z9o+XMv+OfonECNoeIkUgSMo2q0KFt2ScvaqeHHjTtPX3ca/nqYkX3yPopxgJraCqTcHjR0KpBUTUYBwIgAAIgAAIgAAIgAAIgAAIg8G8TIKirq19t7yA01IpBJBLRdXV1r8oGuu21aGgLE7U4SExMHFNWVjaOwWBkubi4XLW1tX2NX5OUlGSXl5c3JSAg4Mfu+Ka8T4sG+XA3KSmpf0FBwYilS5fuxveKTp3vjvuGNYEACHRMAAW8GRkZhnfv3l3eWquG5uZmZ66h1irKQGsWZaRzpaJ3QFW6xoOdmU7r/KTXHDB2d11Wej8Vr95V1tEW/rE4qM/8B4kKV7+e/3qxteu3y0uMPJxYKT/vNRSJxcSnh84aqpkbcXpPHlujaqzP6zVlbAORRFIo6EVzPE+4pu8UuOSVzdxJHaoG5p65bk7UUudKWM1kftqz5we37xynqA2MAwEQAAEQAAEQAAEQAAEQAAEQAIF/iwChV69ev7x+/dp5xYoV21ra9M2bN21fvHgxaunSpeEtvd6RkFckEkmYTCbx2rVrX79+/fprXV3dv4cMGXLV3Ny8saW5UU9akUikGhAQ8H13e0M6W8Hb0nUtGULA293ecVgPCHROAG+fcurUKe+2WjU0NzePFYvFdKGu2nBFK3nRgWuoUtfjx3XFqB8vWmG0iburvrMdE1Xvor+jgBUjEt7p0dvabtJDY3rwmhpJHlvWl6IxMRZDnMVCEcF+6ZxSVIlb+MctdS6zkWQ9c0KLLRVampdTXad057tQU1ZpJXXKlSM5nZHk/Xlfk3/t/v6DEXujO3M9XAMCIAACIAACIAACIAACIAACIAACX6qAtEVDTEzMN6ampvfHjBnzqKWNtvf14vZCXh6PJyotLVW7d+/ehOrq6mEGBgZXJ0yYcJXBYLR5eE9cXNwCJpPZf/Xq1YHd7Q1AYbVYLJaQyWTUQ/etB6ru/W9fXfw19Hdpr10ymawkOzg6OnqNhYXFX6NGjXqCnheLxVw+n5+7e/fuhvb2HBgYaEAikfqicRAIt6cFr4PApxMICgpyIhKJqu39LEUr5IrF7nwb02nKC8e3+Isv+V2c9pppW5uVp+a4dnGR2+aVbx20ho89M2y27fCIH1/iIXBbErU5+bQbyzf1mpl85klzTZ3S/V/2GQmbuSR0jfWcidUSCYY9OXRG3yvk22J6D90OHcCG2ko8iTltiLd96Og7wtoSa8grLBsTFxfXbruJjs4N40EABEAABEAABEAABEAABEAABEDgcxUgBAYGDsjLy+t148aN9atWrQpuaSOJiYlDamtrLX19feNa26h8yIuHnDk5OYbp6enjm5qa7IyMjK5OmzYtqT0s1N+3oKBggYWFxbFJkybdam/8p3od7ZFIJBJIJBIBX4NEIqESCASeImtKSEgYwWKx9BcuXHgKHY5GIBBKt2/frlBwIRvuonuJRCJptV5oaKjCX+9WZI0wBgRA4P0FvLy8lFxdXd0yMzNNW2rVcOHChcGTJ0++g9+JTRD7Yl979KUMsmOL8ktVSVbGrR5Shq7Zo2br0XfW1xXVj3MZc1MvPpZfsXw/3fZ2dMZrVv/h+7bk0/W0BSlbo94JeJ8dPqM/dEfHA150345WFEt/vuWXqvKup5DEpVXZ0dtC57W3fngdBEAABEAABEAABEAABEAABEAABP5NAoQ1a9Zo0Gi0AXFxcfPV1NRKpkyZ0mLv1/Dw8Mi5c+cG6unpSb8G3NIDD3lR8Pnw4UOLp0+fjuNwOMZmZmZXvb2934QXbQHv27fvezqdXtTZw9s+9pvXQssFdJK9elvrQAfWvXz50q66utp91apV3wqFwpqampr8uLg4riLrlw93Za/hcrmZilT/KnIfGAMCINB1AuggRDU1NSfZVg23bt3q8+jRowChUKgbGBg4S/ZuTEwYgulqqBKrmYVigcBSZefqirZWk7I10jBz/0kTEllJ7F/4zwP5sR0JVu9+H2ZMZqiKXAKXVqT+us/wzvfhVh4/rcmXtmi49rc6v5FD6jNzvMItGuTX0pGKYk7Ub+oo2BXXNOyMiYlRuJdw171zMBMIgAAIgAAIgAAIgAAIgAAIgAAIdG8BaeUpquJtaGjQP3bsWPjatWtXtLTk+Pj4iRKJhDBnzpzEtraEQl4ajfZMIpHQraysro4ZM+ahogSRkZE/mJqaXp84ceJ9Ra/pDuPwamWJRKImEolqlZWVleXXhdpNsNlscx6PZ0alUotlQ+yOtFfAA/nW9o0qgZuamjKjoqLarPjrDm6wBhD4twngv5xBrRpQYWpzc7ONpqbmDT8/v4MtWXC5XCsajZaPXmMKuAdaC3kP9R7mrGFhyiYQCBhZTVWgrK0hHBn1S2Fng9Wyew/pqVv3mU65cjhHyOUSry3cYCXk8Qmmnm5MhmkPntWk0QofstbSvhStKOYcuqQpSHmyKzY29ti/7bMC+wUBEAABEAABEAABEAABEAABEAABRQWkAS8eGrZ1CFBVVZXyyZMnQ9euXRvQ3uQ3btzoPXLkyOftjZN9PSEhYSSHw9GdP39+fEeu605jWzt4LTY2djmRSOTZ2tredHFxeacFQ0cC3qCgIDcikUhra99isZiVlpaWmZycLOxOPrAWEAABDFu/fr0OiUSyun379oBHjx6t8/T0/NnR0bFEEZvWQt6/12wxV9HVlvbDdd30TdmNbzb3NHCxb7JdOK1Gdt7rS7+1MB7qyrSZO6m2vfsdd5poP/nSwWxVQwPpvKc9Z/b32vldgYFzf3Z71yryensVxeIGFpm9/ajk4I6dQxSZD8aAAAiAAAiAAAiAAAiAAAiAAAiAwL9V4E3vWFTFSyKRNMLDw6MWLFiwVltb+50+socPH/bR1tZ+6e3t/U9bYKiitaXDx1q7piPhcXd+o1rbd3uH0Cka8AYFBRkTiUQrRQxEIlFDaGgofJ1ZESwYAwIfWQD15HVzczPGMMw8MjLyx969eyeOHj06Q5FltFXJK3t9/KApdmOP787VtDTl488fGzDOYVrSiScqulrt/vInec3PZlrWFhy7pXOr0fWKVt0qsgd8TFutGnh/pmjyr6XsPxgREd2ROWEsCIAACIAACIAACIAACIAACIAACPzbBN4EvHgV7/nz570aGxtNfHx8jstjZGRkGLZ0QBA+TiAQVDY3N5fi7QE2bNhgq6SkpNMeakxMTICZmdldRQOO9ub7VK+3VMF74sSJyVwu18DPz2+/7Lo6GsDihzQRCAQlRfeH3o+wsDDp4WvwAAEQ6H4CPj4+NF1d3b6HDx/+TktLK3fq1Kk32ltlc3PzGNF490nUUa5tHqgYpes4yHGNbzGq6EVzlt1/RE/9Za/plCtHctq7B3q98Orf6k+PJuhPOBP55tsY7VXdKjKv7Ji2QmP2llgdzssSr2PHjrVbbdzR+8J4EAABEAABEAABEAABEAABEAABEPiSBN4EvGhTeBXvnj17to8cOTLMxsZGWrkl+4iOjl7bq1evpOHDhz9Fz4vFYi6RSKxMSUkplW8JgMILfX19p7ZCyevXrzsUFxd7+Pv7R37usPIB7/79+4PQnpYvXx6C/kSBq0gkqiSTyeYCgaCoI4ehrV271opKpaKKP+nj6tWrziNHjkynUCiS1tw6GiJ/7v6wfhD4XAXQL8Pi4+NXYhgmmT9//um29qFowJu6dZ9R9ZNcOk1LXYD68aJD2DCxBHPbvLJcUacj1iMd56VfziDTlcX4NR05IA2/5ojNKMeeX3nWeIV9Vyx/75ZCY96NBwaCpNTk6JCw5YquFcaBAAiAAAiAAAiAAAiAAAiAAAiAwL9V4K2AF6/i/fPPPwe+evXK3d/ff588DN5uAIWHGIZVhoaGtllF1l5bgfDw8L2zZ8/eaGBgwPnc3wTZFg0ogC0qKhq9YsWKrWhf71NNi4JyAwMDN9wHBccSiYTM5XJ70un0p1ZWVn+OGDHinao8Lpeb2ZEQ+XP3h/WDwOcqgFfoJyQkfFVfX9+nrV94KRrwIgtmQQnlytzVfefcP591fvwia9fvVr4ych/4Vg/dP3w3WFZl5qgteHTlnRYRf/pvtDAd7tFgPXtiHW4rDYoxDHPbFKBQUNxYVkk+aj3SZV7G1Qey7SJk3yvZ0JgT9Zu6uLQqO3pb6LzP9f2EdYMACIAACIAACIAACIAACIAACIDAxxR4K+BFN8areKOior6l0WjVKioqb6p4y8vLJ65bt26xUCis2blzp7SCV5EHPqf82OPHj89SVlaunTZtWpIi83TnMS21Z5Dtvfs+YSvyO3fu3EK0fw6Ho8/j8TRQVfDFixeHvnz50sfS0vLopEmTbt26dauPp6dnHu6E3qf09PRcOGytO39yYG0g8B8BdPgamUy2Rd9qeP78+cSAgICfWrKRD3gvTlnapzItS2NZ6f3UlsajXrxee37KT/Lb2GdB5lVpiFuRlkmvfpyromFlxi2/95Dx9NBZoynX4rK0+li81Xu9pTC3owHvrQ3bTJ//dkXfv+jOA/n1NW2MHER2tmY9r6+uqHmaR/dcubiGcyCh+mDY7nH4WH9//zESiSQzNjb2NXxWQAAEQAAEQAAEQAAEQAAEQAAEQAAE3hV4J+DFq3jR0NOnT3vLXjJr1qxEiUQiTE1NTelIaLhixQpVNTU1J9m5Hj58aHL//v3FAQEBP37ub0xL4S7aU1RU1EZzc/Ob48aNe9DZdgmBgYEGJBKpb2ho6DkTE5MTaF70PqA/79y5Y5GZmbkoICBgc2xs7HIOh2NBJpOrbWxsEvGgF71fQqEwNywsrOZzd4b1g8CXLoCq9fX09HTu37/vlpaW9kOPHj3e9OTF/93LBryv/r7PeLQ3zmjS+ejcQ728nBe/SH4nRL301SJbugqdUP40V4WurSmsLy2naBob8jVNDXlNr6vJDaWVZLV+vRo1rcw5nju/fSVrjIe5YpGI8OzwOSP/ojtp6LnqrFz60G0bi9UtTN4c4Nbae3Ool6eToYdT/VdxYS9lxzQfuqQvfPYSVQOr1tfXix9UFNdP/eNoNqrgFWY+942JiclcErwhgmikNx5raGJJONx6iUBwV8Jk/wOB75f+LwH2BwIgAAIgAAIgAAIgAAIgAAIg0BGBdwJe/GIU9JJIJCUymawqEAhoRCIR/U+1s2FhcHCwOToxHp8/KSnJvrCw0HPJkiV7OrLg7ja2tXA3Li5uAZvNNv/mm2+2oDV3pkUDHu7ie5atCMafO3XqlDeBQJBUVFR4o+rq5OTkvjk5ORPR63jvX3mz7du3J3c3R1gPCIDA2wIzZszwSEtLm4aela3cRwEvv6/pwvIejNdW3qMaULDLZzeTeo71rC77J00LD3mLTv6u/3jnQX0Ri8OZOP7rk2lpaX309fVrzczM3vplT35+vpmps71D/ImTxvIBMR7wmo0azLy2cENfm3mTKlBrhhsrvutZkZalxm9sJBNISuL5j37PJCvT3vTpxXeSn5ikkRl13FCJrixGITT+PD/5IYP3RwpJxW+CkGRlykLPH9Z18pzh7yuUcHlcAo16CbVoWBq84bnqtv8cEieuZVJEhWWqovxSiSi/FMMD34M7d38Hnx0QAAEQAAEQAAEQAAEQAAEQAAEQ+DcLtBrwfgiUoKAgNxQU43NHRESETZgw4WcLCwvUz/eze7QU7l68eNGzoKBggYWFxTHUNgFt6n3CXdm2C/Hx8dLgdvbs2ZdkscLDwyNpNFrx8uXLQ/HnUZ9eQ0PDu/n5+X46OjpJCxcuPIW/BgHvZ/dRgwX/CwXQL9nwAxmVlJSMY2JiQhgMRv68efPO5+XlLb1+K3kKw9KEbTlhZLWN7/Tqc16zBqCA9lDPIa46GprNKNjtaWp21MXF5U0VcGuMPB7P8tbTjJ81Jg5rcAhY8KYVgmw7BhQkqxoZNA/f+9PLygeP6Y8ijpjoO9oxlbXVRBmRx03XNOf+Iz//lTmre/WZ+XX1w/BYY/fvVxebDh/UJCwsp3P2/8ZWMjVQVwmYwcSvSRi70GbQlrXF6un5SsKsF1YECfab0mB7Z+X541r89gEKfLlxv+sJcov8Y2Nj4ZdW/8J/I7BlEAABEAABEAABEAABEAABEACB/wh81IBXtv0DujlefSofWHa3N0ckEonEYrEEwzAiKiT77/qIZDIZ/f3NIzw8PJpMJtfq6OikNjU1mfn7++95n3AXhbQCgQCFPA2o7UJ5eXkfdDNFvPbs2bODRqOViMVisrq6+kvZayDg7W6fMFgPCLQtgB/CdujQoZWNjY1OWlpaOeZO9g6ifj2bKQy6KD/6tBGPw1VynzS+saeWbkXuw4zLLQW7CQkJw21sbNiWlpY5FAqlUfauBWWlE++kpy6anX09E39eNuBFAWzvmROqym6nqJuTVGj5GU+0vn544R/hy1Kdoqc5wmsL1vVbyXxyF78WHa52efJSG7qxARf9fw2q4BWwOUTWDzGWFA1GDf0733rZ+99c/ZO5jm0ftp3/rGp+UqoBeo0yyrXNQzybgvboHgwNt4XPDwiAAAiAAAiAAAiAAAiAAAiAAAj8mwU+asCLoNeuXWtFpVKN0X8XFBRoXL58efPq1avXyx8Q1p3eFBTwkkgkUntriouL862vr3cWCoU6VCr1VUBAwNKQkJD09q6TfR1vy4A8srOzvVGbBbztApfLNTUwMLjeWsCL90weMGDAnatXr27T0NBI5fF42tbW1pe8vLzefD0aAt6OvCPrX38VAAAgAElEQVQwFgS6hwB+CBtazcGDB1f2te8/9AWzVmnUVO9y3UZ+fPbTbDfLMUOcsLpGPq2Bs4VGo+XLrryurs767G+/baMy6CSnIR61vXQMQmk02jPZMacTftuv5dSfMfCXtdL+urIBLx7AZuw6ZPb12K+a7t34q4eOnp6kv+egRiVLE9HjghdN6XuPGHxT9ei+pJmnmrorRq3sn3R1VRMD3oi9Pxblnf/TVJhXbCBRIgrp/XtVWU4YWUIkkdAvzqQPPBCem5b4WBFxYeZzDe7xazeid+0OVGQ8jAEBEAABEAABEAABEAABEAABEACBL1Xgowe8eCUagUBQ+m9QsYrL5aKDdkRCodAA9ZH9lNgikUgiFotFaA1EIlHqo0i4i695z549oRKJRLJ69eogsVicHxISUqrofmR77qKA9+HDh0GyHijolQ1qZedNTEz0KC4unkgikVgEAkHIZrNtXVxctuAhsezYzh74pug+YBwIgMCHEdiwYYOtkpKSDmrX0sRh+2r17in5auiwP+kS4gEmJvwhi1XbW5z1QuLi4HgcraCsrEzDyMioQahMsXtRWWpTwePQRp/anYtaJ2jwxJiTee94VQrliuxqL/1xLaaBJNbFKEoijEDEeg5zbxj41Uji8fkreywuuH3/utc8xx4O/Rptt294meQ+06Ok5rXQ2Lo330RLh1bCZoqLHmVh89atJCbuiiIYz51QSlFT5av1NKFo6emZ6tn35RN0Nbml/6Qpcarqq/tMHVMse2/UszfvzO+6409FvFBEkLVpv2n0ryGWioyFMSAAAiAAAiAAAiAAAiAAAiAAAiDwpQp89IAXQcpWoqG/h4aGnlBVVc1C/81ms+02bNgw71OACwQCafsF+dYLiq4lKipqE5fLtaDRaAUrVqzYWllZmRIXF4e+ntzuQzbclW3N0JZHeHj4XgaDkeXn5xeTm5urff369Y26urp32Gy2PnoOzSNfvYsWwuVyM3fv3v1Z9j1uFxIGgMAXLID/ggxt8XFO9lrL3r0cGEoUX/T33NLi43ceP1LTNzURiYUCrCL7hYqavg7fZIAd23mjf2nSr5H6PccMqe8zc0IdGo+qc2v/TtMa6eR6S5WgFCnLxpQIdjXpqKlUpmWo9LK0qnxdUGz4LDdHf9jsadzCzKdYGYNUNyZme4FEKCRwgiIdCvPzX5eVlumVlZSo8vkColgk4puamfJ09PUooiH2JQwtDcN+08dTiYZ60gPVJBIJlvJzhMRxle9Tqoaa9Bdq+CPl572GGJGAocPcFHkrIeRVRAnGgAAIgAAIgAAIgAAIgAAIgAAIfMkCnyTgRSGFm5vbYAS7a9euQ3iVKt6KoLGxcfDGjRulB4p9rAc6MI1IJKJiXYVNrl696vz06dNNQUFBk/67l6MEAqFp7dq1AWKxmKVoewbZwBtV7j558mRWQEDAT215oHGPHj1aKduyAfXdHTVqVGhycrKvQCBQI5PJjajFg6whVO9+rE8U3AcEPowA+nmBYZgemUzWw+/A5XJNeCa6wdfv3NIcGLCwPGnJt30MPZwbvjq6Mx8FucVJd7TYFVXU+ZlXM8jKNLyPOIYqZlO+D7ecPHb8CypPcCQzM5Pt7u5eiOblcDguZDI5n0wm14lEItWEixcO2A8eRDHatT73hMtEB9uF0yvw+4uz8lWxGiaF19xcxmY2mmibGBJsbfvzn2RkqEjEEhrdY4Ck/wY/AUFDlY+ukQa8v+yVOK70eSfgRa/jh7NZeY9S6BdREPJ+mM8azAoCIAACIAACIAACIAACIAACIPB5CCgcZnbldvDD1mTDXdn522pF0JXrkJ2Lx+OJqFRqu312Za/B2yig53r06JFYV1dnr6ys/NrX1/egou0Z5FtWoLn27NmzzcjI6MbUqVP/Qn9vyQNV55LJ5Ho6nf4a9eRFFbw3btz4xsTE5C9vb++7+DXokDcymSw9sAg9oHr3Q32CYF4Q+HgC6GcomUw2J5FIGkKhUJPH4018QRWNYIwbXPVob5yRRk9Tzovzf+j7F/7zAK2q7P4jel1eIa2/z9Ra+VXGe0zrP3LnpqKbi4OtMA6XQKMpvxgyaNABfX39t3r4op93JSUlaycd3EGo11ZhFifd1Xhnx9X1yhKKkphZW0/g1zLJuvXN2tho50I1NXU1rUED6PqO/aXVuiW30pS49fXVvSe93aJBdr6TLt72Ey5EZ6sZGQjak+VE/aYuzHzuGxMT8+aAuPaugddBAARAAARAAARAAARAAARAAARA4EsR+CQBb3BwsPmuXbv++tT9dmXfRNR7F/1d0QpeFHY8ePDgOwKBILC2tt7/7NmzIGNj4+P4AWiKtmfAe2rKf6COHj06h8vl6i1dunS3/Gtnz54dXVtbO0BDQyO3urp6EDqhHv1PVVU1z9fX9xA+HoW7YWFhbw5X+1I+tLAPEAABDFu2fu1uJQrZU0IlqzRpKIt/2x5hTlFVEUlEYmzI9o351/2CbeZlXHmgaWkqrZpt6SE9RE0swVBLBPSn64Ylr3NCYs3SY05pW1halLk5OJ6kUChpJBJJ2momLi4u1H3ZAh2LH5YXtfce/DZqXj+tJj5D2dWuxnnHhoLnCX+YCThcOiYWk1R66NVbjh/21iFr8vOV3n6g+mBntPHkS7Ft/gwT5ZeqNh++lBe9LfSTtPZpzwFeBwEQAAEQAAEQAAEQAAEQAAEQAIEPLfBJAl4dHZ0dampq2IwZM6596A12ZP6OVvGiKlptbe3HM2bM+BO/j1gs5vL5/FxFe9wGBgYOQFV4La0zKSmp/5MnT9b0799/96hRo56gMeie6E+89QI6XK1Pnz7PevXqVSQUCllkMhndn5WZmclKTk4WdmT/MBYEQODzEFiyZMlCJff+P1MnDCkhaqtLA9xnRxO0K1Iz1Ew83Zl9Zo6vO2IzyrHnWM8ar13fvXWQGRp7fem3lmRlZVHV4xzV4RE/vry5+kfLmX/HP5Xd/f3gEPMX567qDnAY0NDHstc9VaJS1PXr1+eLNVXHjrhx9Hl7Us92HTEuO3FJu7S2Wtm3+E4KGi9gc4gEEhFTov2vTURb81yZt6ZXn+njq9tq1QABb3vvBLwOAiAAAiAAAiAAAiAAAiAAAiDwpQt8koBXS0srRl9fv9jb2/tOdwJGh6zJH7D23wA1t2/fvm++2oxaS+DrxquQJRKJUCKRFIWEhJR2ZE94u4q2romOjl5Do9GqKBQKi81mG/j5+R2UHQ+Vuh0Rh7Eg8PkLoICXMm14MHWUa6Xsbm58s7mngYt9k+3CaTVt7fKo3diB/CYWyb/wzoMzw2bbopBX165Ps/w1nOo6pTvfhZqynuZrjBs67E7B46f3sosLA6c9u5bR2vyv/r7PMB3m3iSuY1JO2o61Gzd/VtnF8xeMF79IlraLONTLyxn9if+9rXVWP8lTvrnyB8uZyaffCp/fWSe0aPj8P9SwAxAAARAAARAAARAAARAAARAAgU4LfKqAN8Hc3Pyf0aNHd6t+ieigNTKZrIRroiBXQ0PjHovF6oPOBUItEBoaGjzkW0vweLzSjIyMoo5WzMr20UT3PHv27BgWi2Wsr6//rF+/ftnm5uaN+FoSEhJGFBUVzTU0NLyIt4GAkLfTn3u4EAQ+a4HWAl60qfhBU+zGHt+d21JrhhcXr2tk7Dtm1FRUqqLZx4Jl6D6QiVozuG1eWd4WSMq2fYb1V25rjnR023k0/tQWv6oH91saX5XxTOWM16yBamZGnIVZfzxKW7vVlJ3yWOK2bCHz1C+h6OcoNurgttzyew8Z6L/dNgW0eV805saK73r2cHVo7Lfw3f7B+BqgB+9n/XGGxYMACIAACIAACIAACIAACIAACLynwEcPeFGoeeTIkTN2dnbnPDw83jrE5z338t6Xywa8sgfAoercR48eqTx9+tRszpw5F2pra1m6urqorYJBdXV1blxcnLQ/paIP+WAXvy4nJ0fn6tWrOzQ1NVObmpqsSSRSk7q6eo6BgUG2q6trTklJiUa/fv2qWrsPVPIq+g7AOBD4vAVaC3ivzFndq/jmPR2NnibsOffPZ8nvcp/2gEEEJSUJVU1VqG3Xt5FXxyTLt2ZoTSbWyN19wdTpoZf/uLZq0InQvB4uA9jyY7NiTuum/bqvp6qRAXfWnXPS+x/q4eo6e/7cVKVJXvSrO/cZc+saKNw6JrnvzK8rFQl4WRXV5Atf+/ab//DyO78Q5N94YCCubaAJH7+4Cz14P+/PNKweBEAABEAABEAABEAABEAABECg8wIfPeANCgoyjoqKOuPp6bm3f//+b329uPPb6Jor8RYN6AC17Oxsb9TnFvXUDQkJkfaPfN9Ha8Gu7LxJSUn2hYWFnkuWLNnz6NEjo8LCQuva2lobFotlP3DgwJ1eXl45+Pjc3Fxt2dYR6HkIed/3XYLrQaD7C7QU8DaWVZIvT15qMzct8fH+Hi5uvSaPfj0y6pdC+d2cHTWvX1X6E42+syeWj4z6+Z3X0Xg012ErL7c1zbn/4NdfGzyzH0NIOMkjSBbq+k4ut/OfVS0/d0VaJv3e9+FmnJp6yuRLMc9UDfUF/2wKMaE8LlA20NFp/OfZE4N5DxIz4+zHOhi6DmCOPri9QBHtf/4vxERFV0fguNb3rf/PaFq3u5+ExQmKiYmJU2QeGAMCIAACIAACIAACIAACIAACIAACX6LARw94165da3XgwIGE6dOnbzI0NGR1F1T59gx79uzZamdnd9zDwyM5LCyszVPc29uDfLCLAmRPT8+81q47cuTIAhqN1iDbiuHo0aPzVFRUyqdPn34TXRcfHz+xvLx8spWVVay3t/dd2bkaGxvTo6Kiuo1tez7wOgiAQMcEUMBLHu70A23mqDcHqKVsjTSUbbcQqWnv4bV7c15L/XifHv1N5+53YZYalmbsoSHBhS1V4+YnJmlcW7Cu30rmE+nPl2tOk+2UMdJuDUN9/3pTbcmwyC0thrOox+7wyJ/ynh46YzDhbNRzVvlrcqLLVOd5s2fPupFyN1p3wcQqPBw+ajfWwcB1AHNMTNtBr0ggIBy1HePom3czXV6KtWm/afSvIZYdE4TRIAACIAACIAACIAACIAACIAACIPDlCHz0gDcwMHBAREREgnwf209JKhvu4tW7aD2oglckEuWGhoZ2utJ4xYoVqmpqak5oPnxuPp+vx2Awcnx9faWHtckGvii4raiomEAikVg2NjZxo0aNeozG7N+/P8jGxiYRBcOocjc5OXmBurr6y+bmZl3UH9jX1/cwboh6AoeHh3er9hef8v2Fe4PAlyiw9NvAE0RjPRuVFdOYaH8nXbztJ1yIzlYzMhDg+41QsR6y4MmfqS31461/+YpyaerSfgSMKDH2dGkYHvFDkbxTys97DR/uPWK24uWdB4fMhzgtX7LkqxflpbselhWYTr1x8klLrgljF9oM2rK2+OmRc3pGgxwbbeZPqb0+dI6NHkPjVX/b/ufjjsVtXlyRmooOY/t71U+9+sxSrFVD6vb9PUQ8HnHQD2vKZO/LOXRJk3fv8fLDhw+32Bf4S3zvYU8gAAIgAAIgAAIgAAIgAAIgAAIgICvw0QPeBQsWfH3u3Lmtq1evXt0d3grZcBeFqGhN1tbWl7y8vKRVu5WVlSkd7bEruy9UsUylUo1l5zYwMKi+fv36xlWrVgWhcPfBgwff0en0JyjALS8vlx5EhB4lJSWLpk2btsjCwqIhIiIigk6n53A4nJ4YhhHQgW94QJyYmOhRXFw8cdWqVRvRdahn8I4dO+50B19YAwiAwIcT8Pf3n6FkZxVcbqJJeBJ7usfky4fetHBR9K7oELO6F0Uq6OA156BlRfKtF1Bf36Jrt/TMjI1KJ3890ZcpFgbHnz0zdHHh7dSW7nFs4NcDOFU11GWlKamomnfxi+QH6PC1237f2k4aMnzvo6dP3Jt0GZZNvGaisramQN3cmKtIL150rzjbMQNn3zn3mKqhJkJ/FzewyOztRyUHd+wcouh+YRwIgAAIgAAIgAAIgAAIgAAIgAAIfGkCHzXgRdWsxcXFX9+6dWtlQEDApk+BifrsEolECbo3CleHDx8urXRFlbNsNtvAz8/vIL6uruhnGxQU5HbmzJkZbDZb38/PLwafe8+ePTtGjRoVam1tXYPCX21t7ce1tbX2XC7X1MDA4Dpqz5CRkWHo4OBQXlxczDh79uwhbW3tq+7u7r+ja+TtIiIiwkePHr0Vf00gEDwNCwt7Z9ynMId7ggAIfDgBVMmr7Pt1n9/8N5qbDR9U57Z5ZXlH74ZaNjyJPmWo72zfWJ9XoGI8xEVaFYw/sqKOm3qP/SreSM/gaCNRsurqnWSvQaHB+S21dkDX3Phmc08DF/sm9LO27N5DtVH7txZeHjF/gLmSyu8DBw48dOTYsUSKpbHQdMwQ6c8oRQPezAMn9RqeFyp77fpO2pqC92eKJv9ayv6DERHRHd0zjAcBEAABEAABEAABEAABEAABEACBL0Xgowa869ev10lLS5uUlZU1ffny5ds+BSKPxxNRqVQSClUFAoE6mUxmylbO4n1vRSJRQ2ho6DuntndkzXh7BhQeo+tke+oePnzYV1tbO49MJvPpdHojfqhbcnJyX7x6GL8Xei41NTVk48aN0nnkH/hcsr14hUJhzc6dO592ZL0wFgRA4PMTWLp0qT3R1uKISsAMJurDW3zjrtbwiB9f6tr1aW5pN7U5+TRtayuu/GuoZcP5sQvsx53cnf0q6a4Gep1b16DErW8gc8uqlcc6OCerEpQiWULBgrsVheN0PJ1rWjpoDV3HY3GI8a6THHyeXX94ecaK3raLZ1ZWXfjLsCklK+urr77axmazh0pGOc3LyMqS8BtZSkN3BL9SVP6U+xS78ScjctUtTPjsLbE6vKLygCNHjtxS9HoYBwIgAAIgAAIgAAIgAAIgAAIgAAJfmsBHDXiDg4PNr1+/PqmoqGjIkiVL9n4KTNS+4Pbt2/1kA9WcnJyJXC7XxMDAIAmFsGKxmJWWlpaZnJwsfJ814u0ZWgp4UVuF8vJyDw6H05dAIEgkEgnB0dExRD7cRfePjY31a2pqslu7du0q+fWgeWpra/vi7RpkX09JSbnzvnt4n/3DtSAAAh9HAK/iJVmZsqqz8pRvrv7RsqVqXvTa2WEzHVy//abAaYP/O73FI7UGDDIfM7SGVVJBZb+uptH1dbmqJj14AhabqFrTRB45aIivQCDwzFWRzKhpZglb6tuL7zg9LMaAW8dUGvDN/NcXJvr3W7JkicSlhxnT2dn5QVNTk1YVv7k/pZ8FL+vsZV1jR7smLUuzd0LnlvTqXhbR6opLaT0H2nN42S+pIr6QNtzLK0pu7G0CgZD4cfThLiAAAiAAAiAAAiAAAiAAAiAAAiDwaQU+asCLDlj7/fffv66tre3l6+t75FNsXSQSie7cuWODB7z4GvDKWRQANzU1ZUZFRbE6ur41a9ZokMlkc3SdQCAoolAofYlEIg0FvE1NTcZLlix5E0Kgg9KuXLkSJhQK9V1dXddyOBzGuHHjHnTknmiOixcvxpuZmUXKVgfjc4jF4vyQkJDSjswJY0EABD4/AdkqXnz1eDXvzL/j36rkRwenld5O1SQp00RjDu3IV9HVfvOLrIzIY/pqFsZcTUtzrlYfCx4+F7OghHJlon//qWPGRyuJxWVlmpRvHtxLUZv6x9HstrTwatsXF//UGixQMZ86+qsmKyurfIFAQKliNvQRatBFdE11YUV2nooShSLRterZYtWx/D1KHj5R1enVs5lCJmPiWiaBIsFY5iamGTLjLhMIhDftdj6/dxRWDAIgAAIgAAIgAAIgAAIgAAIgAAKKC3zUgHfjxo2Dz507N4HP59PnzZv3m+LLfP+RKLgVi8WEs2fPTiYQCISKiopRDg4OkfIVs1wuN3P37t0NHbkjHuySSCSNpKQkexReyIe1qOeuSCRi6Ovr/+nm5nYLHZwWFhZ2REdHJ2nhwoWnOnI/2bEoPH716pW/qalpjHzIiyqRQ0JC0js7N1wHAiDw+QjIVvHiqz43ep6Na/CKEtPhg5pkd3LMccIAx1WLSh7uPmTisNKntL/v9Hb7dce7TbYfZu9caqKlvYpJEB6OP3dODx2g1pbQy9//0sg5maj3dfye55JN0YNnek9mW1tbS0PhKQlTXdzUBmNjLMcLNEyNeXV1laTAv5epbBj7a5OTsbtw1z9blCPvbVPB51elqkkOT7vYeLswiYyet9WwE59YeF36s3rRiXHq/vZ+ecudlxf8dzwEvJ/PRxdWCgIgAAIgAAIgAAIgAAIgAAIg8J4CHy3gDQ4O9kJrRQFoYWGh55IlS/a859o7dDmq3EXhbl1dnb22tnYWunjWrFlvfYVXJBLlhoaGvvO15dZuhAe7xcXF5qmpqUOrqqo8lZWVi4lEoqCxsdFJTU0t3c/Pbz+6PiQk5LyKisoz1JIBwzASmUyuJJFIjRQK5fWyZcvCO7QZucEttYBAQ7qij/D7rAuuBQEQ+HgC8lW8r/6+z3i0N85o0vnoXNlVnHT1tqNqqgun/XFMGrT+FfCDOa+2gTIuPuJ5W6tFB6fp8iSYLUM3lE8hD7l6/9aYQTu/fdHaQWv4XL/PXtXbeq53lf/XU5StShp7cJqZvIX/zKdl1WQxfrD5WThtsD/7Re4j2rIHiygcIYewtfd20cgh05uU1RkifI700vtKGeWpSjPtFvGCry1T/W5EKHv75UC1WQMXN9cIaghXn5wh/jn32l8y64eA9+N99OBOIAACIAACIAACIAACIAACIAACn1jgowe8aL8RERFhEyZM+BlVsX7I/aMD1dAp7mQyWQkPeNH9UKXrfyt6WSQSqUEgELBqa2tZcXFxCvWARHMEBgYakEikvgcPHlzV3NxspqurexuvzMX3dOTIkQUSiYTq6+sbg57btWvXoXXr1i1OS0szz87OHurj43OsK/aPAl7Z4BrNicLrzlQjd8V6YA4QAIFPIyBfxXuol5ezfJXtxSlL+3AqqqkEAoYp99Djj5k0sab4wnXNuxkPtTzDN+dZTRrd4s/lZ0cTtCsv/W3oaWIVSyAQKpPznnyrO3lkdWsHreEC6PC2P+av6Rtz769qa0xZ5+ajBLoWQaU6Ojta11V1MHnu6JXM356fpPSl9sG23/4/+uLey/m9lfsQ1A31+JomRrzyxlLiL38F0rd/dUDaNgcPeMP+/p7uoexOuFifiK0w9ZfMdp95HQLeT/O5g7uCAAiAAAiAAAiAAAiAAAiAAAh8WoGPHvDeunWrT1lZmfRgsZb6xnYVh0gkkqC5SCQSQSAQCNPT03s+fvx4hrq6+ouZM2eeep/WBT4+PjR9fX2nqKioLbq6uqkzZsz4s6V1V1RU0M+cObNtzZo10sPRTp8+7V1SUjIvMDBwelftE58HzY3/d0VFxTgHB4dvU1JSznf1fWA+EACB7ivQUi/elkJetINTbpPtxGIJccqYsa/Jjc0nBVSy182sR7bKViacEZE/FcnvEvXhvTppqf304aMjlZWV/8gtLT75hF1LlK8QbknnzqadxvNGfqU6yt5JVcLhKqkRyaW+f/v2GKLhRfPQGiKREIliZlMtcevLLaQ1Q79nm/J6kHlNLBKFThedY58X9dKxFk2wns5Hc+OtGxwMXYS9qb0xHkkgSS27Ta5orsD2j96fvsxhGfoWBlTwdt+PKawMBEAABEAABEAABEAABEAABECgiwU+SsCLql3v3LnjjQ424/P5OlQqtZzH45msXr16PdpPeHj4XgaDkeXn5yetdO3MQyQS0VBVLoFAkB4MJBQKsfj4+EVsNtucx+OZUanUYjqdXoSqZt/38LGgoCCnS5cujW9oaDBrrwo3KirqOwcHh5NFRUX98Spb+dYQ7e33ypUrri4uLo91dXXbrTC+ePGiJ1rXrFmz1nW0l3B764DXQQAEur8AquKlTBthSxnYpx5fbYz5YBf/ojtpsqs/4zmzP42uIh5l48CXmOrzCA1N3MLMJ/oFr16p1Iv4vOERP+YbD3V+67DJePvxzl62A+JMTU1/axSLliVlpI4cELy0SL7Hb4tK38cOWjp/YROdTq9nMBjVUy9P7T3RbCJ/MH2wSh2riU7SU+V+lxFIXeWxiYN68LLrmUqFzx6r7Mz+VenXWbENhmrGYtl5UWVvwIU5jEF0dwJRn85zJw8gniuPr7ow5QJqwQMBb/f/qMIKQQAEQAAEQAAEQAAEQAAEQAAEukjggwe8KNw9ePDgYbRea2vrS+hQM9SqQFVV9TGRSBSKRCIyi8VyNDQ0/K2zFb3o8DQCgUAjEAjNxcXFjLq6OkZFRYVRQUHBJBcXlxgXF5e3qtEqKytTOtKOQdY6ODjYHMMwc7zdQnvvw6lTp7xRtTI+rjN7DAkJuUAmkytoNFqRtrb2Yxsbm0xbW9vXLd0brWv16tVTQ0NDM9tbG7wOAiDwZQos+TYwmebtSSO79mtGlbfHHMY5K6koi5ZXpKXI7jhpwlJ7BotHbuipV1/2T5qWsdvABh0ancTOfqlZq61Sr2dnzfL4ZX0pfs15jxmOhgRK0pAhQ/ZyudwBxcrYyqzcbJW2qnjvbAo17r94VpVjcZPVABVtej8bG2kPdBTwTu41uWaIylDt+ma2mpqtGSsgcS4DD3jRGNR791RqtMquqXGN8u8UquRFz/UQ6JKKuUXYSLtJ3NN3o+gJM8/90ZmA18fHxzwuLu6dyuUv8xMCuwIBEAABEAABEAABEAABEAABEPiSBD5owIuHuyiUlG1jEBsbu5zP52tzuVwrhKmhofGPr6/voc7ACgSCSiKRqE0ikcio/UNmZuZyEonUpKWllV5ZWTkR9bwVi8Ws92nJgK8LHapGo9EGxMXFLdDQ0CieNGnSrfbWfP/+/Z4ZGRlzNTU1paFGZwJeFNqOGzcuKC0tbTifz1fncrkWaC51dfVME+sECpkAACAASURBVBOTLBSao7/j6xo7dmwEVO+2987A6yDwZQss/TYwlNTPwlN57lg26p+bHh5r2lRcrhJQ//guvvP7Y/ztKirKKVS7XszxJ3a/EItE2P4ezu5kmrLYrqeVEsnOqqbw3gOGuqEBvzTzqaqxmZl4hJNrBGrRgOZgEoSHr+dm0QYGLCxvrYr3UG8vZ259o9LaoECR1wAnaj8bm6dqamocPOAdo/eVRn5BgY6+ez+mfMB7Oecc5UVNDmndkO+bZd8tFPzuubtVJdL7ZBOT00CcfsxTo4r3Ggsfso/jb78wnU6nnyQQCAcVfYdR1TNGozhL6li7DkZERCt6HYwDARAAARAAARAAARAAARAAARAAge4g8MECXtm2DMuXLw+R32xiYqJH796986ytrWs6C4GCWwzDUMBrdf78+WGvX792xu+FDh4rKyubYWPz/+zdB1RT5/s48ORmQkIIS7YMBwiK4AAcrThQ6q5W64YigiIFEUFbu63fKogMV1VEUOuqWke1Kg5sHQgoOFgOBGXvnXFzb/7n5fe9/mMaIChY/fbJOT2F3Hd+Li2HJ899XrsYDw+PQ+Hh4S+z0F5nPjc3N6azs/OQ9PR027S0tEXLly//Qd1xoqOjY/X09P5iMpmSzgZ4UfYul8tFp9vT+Xx+XktLiyUKXjs4OKRkZ2c7VldXDxSLxZZcLvcZSZIaaF1vkqGs7p6gHQiAwLsv4BsWMh0T8L7jrf2s9tLyr61IgqTn7DthGtSS8xfR0MT8zWmqM8fGssFgxKAa17UBJTE8u5Eua5bl0zA6relFqcYwTQPN2sqqgoaGelMLWxuS5HLYHJHkMo/B+hntHpVpKO9r6JR59qKgvSzeI6M+7b9y9WryQxMrrV6WVg8ZDIaM0iuvquxT0VTPR485cLR4hJ5lzw5L0SjLV+cXcmmknK7L4jZYW1imdyaDV7FuseRCio40+U7Jrg2bJr77dxdWCAIgAAIgAAIgAAIgAAIgAAIgAAL/J9AtAV4U3GUwGLY7duwIo8oydAd4c3PzE01NTct9+/Z5ofE9PT0PKM6TkZFh4uTkVNIVAc9Vq1b1ZzKZ+ihwjOboTKA2Pj5+CY7jmgKB4Fln+qF5VAXC0Rqqq6uHBgQEfI3aVFZWclNTUwdOmjTpNvr+TWsMd8e9gjFBAAT+GQFfX99A9idjlqFCMce/+NGkz8KPi50mj2tO3xxv+uDwKUN9N+cKKjhbeT9Pw8DBpjVb9riHp52OjXXLBwtnNTCsTJswPe3WQ85EYVt6ChjsxejrRjm5rKxPD8fMsxe1NPV0ZdqWZmKXtcuL0TVUGkLb2lz6/OotrT8WhfTz9fZmzPtkNmlhbPKIw+G0UBolFeX9WZbGeM2LYk7V4wING/cPX9YO7ozY0z9TtM0tLFqEGrxCwx49tqIM3sWLF8+i0+mVBEFUoP9V7t27t1LVmL4rPs/TilpZgq7hd3J1xEcvP9oVvml2Z+aHtiAAAiAAAiAAAiAAAiAAAiAAAiDwTwl0aYAXlTBgsViWjx8/7pWamjoWHXCmKnu3KzaLDlQTi8WVCQkJUYaGhmkzZsy4qjwuQRB1OI4XvGm5An9/f75AIBiCxn+dAC/qFxkZmcBisSoCAwPD1Nn/4cOHpym2Uz6YbevWrd/279//yAcffJCC9ojcGQyGEPXpqpIU6qwT2oAACLzbAr6+vp4Ma9O1LIz+m6y0esDl8xfdRWKxpKmhXpOuwRW3iEUMoXXPlnm3T/6tbvf93YcN0sJ/thwatrTAYcmc1uCoZPtxI+bjop1cLjezXi5LjNu+w6TnuBGVmga6eOPzUq7pyCF1JsMHN56ZtXyAW+TaPHvPmdXPr9zU6n33ue38ufPkuhirmM/n11BqxeVlDpze5uJHl68LrUY417O47Jc1yzsjW/uimENIcLq2rg6RnX73+R8XL5Ds0UO4ZGVdk7yxmUHWNWHyZhELYzJr5ITsBY3FqiXLqh9g+sLhmIm+nWbA7HpqPtHB87p48t2Q3bt3X+rMGqAtCIAACIAACIAACIAACIAACIAACPwTAl0S4KUCu4mJiSubmppsqHICr1tXVx2I5ubm2ri4uMSBAwf+TNWgpfp1VWCXGi84OLg3h8Mxi4+P9xWJRIa6urr3OpuJi8aKiIg4pKend6kjFxRErqmpGainp9dat7ehocECwzDcx8dnB/r+t99+G1lWVjbc19f3S+owNao+MLqO6hJHRka21uWFFwiAwL9bwMvLqw+bzfZ7UVUx8k5a+gC2kT6Oi8QMUUMD5uA7rzXbtjr3sebE/dGP25K6EvS9ZdntTO15Kb/dE0cdNmQ9L99Mo9H4MnurZRyfqSU/mw1zMXJ2qK97WqhhO3tyOSr3cHKGnw1NTqPxTXpIh4b4Fmet3mQ3Z+IksZ25dQyXy23N4BWLxZo5JS/8eIsm1abE7DGpefRMkyQIOkdbC3ff+GWnDzz73W9NnzEb1jxrluGySgPey4Ct4r7I2gYWWdfEptU3scjGZhbDWE/E6N0Tlft5+SKbRYzm9fEau37aNPTf/dMDuwcBEAABEAABEAABEAABEAABEHgfBN44wEsFFrdt2/aNjo7OAycnp7/epK6uOmg4jsuOHDkyjSRJ3qJFi47m5ubq5eXl2U6bNu1Gd2SvhoWFuWIYxo2KitqK1jdo0KAto0aNylNnrcptUE1dGxubTWitbfVHAd7GxkYLX1/fLVQbdNAaOjBOsTyDWCzOfNPs5NfZA/QBARB4fwR8fHwcGOaG3z1hyhzKnuSznVcvLarPf865Fvqf3mYfOteO2/7js452c3D4xw5MriY5c9fGAume08UCGiO6WU5+Tv/4wz4sF/vqPX3chi5+nJyGMnWpw9ZQaYa7WxJMe09zr0r9aYeFhb6h3HXEcALDZU8FHI1QNKdEIjGRmOh+pbFqQTmqEVyZkaWFi3FMU1+If3Jxf1ZH61K+/jDxmH5Z6j2tcdvWdbinjsZurcf7R8oOOHStIym4DgIgAAIgAAIgAAIgAAIgAAIg8E8LvHGAFwU/T58+PaGurs7Cy8tr39vYEEEQxNGjRz+urKwc/t86wnSxWNwnLCzs4+6oPxsSEqLPYDB6oyBvcnKybU5OTmsd3tctP7Fx48azU6dO9WwvEB4XF7esvr7emcPhvAgICPgGfd/Y2GhvaGiYNG/evFMoS5nK3n0b5jAHCIDA+yng5+f3KWvqhz/U6GvW3/wmymLm+cRstJOUdVtMnp2/pj/Ad05Jf89PWg+7zDtyVtfm00kvyydQOz4x2btfbV4+38zBruUDq36HtVnsE4002QHOOr8n8f3GDUHBXVU6xz/ytBsa6veCW1ihKch8VoKzsAEsMX5cS0vrKGovEols8D6mS08fO2Fm6T6ypu+nU6p0evVsrfX7uq8jbnP6j9ny/VODAf9XS/hNXk3f7NRryn8x8pdffml4k3GgLwiAAAiAAAiAAAiAAAiAAAiAAAh0p8AbBXipw9So7NLuXCg1Ngruoq8ZDAaDOoDs999/jw4NDV2A3u+KA9VU7cPNzY3p6upqRqPRLNH1hISEhegk+IULFx7qyn3funXLqqCgYEBtba2DVCrtwWQyqwICAn5Ac1CHxqGvIXu3K9VhLBD43xXw8fFxY4902qThObGRyrSldrun7+ihLJ4mLuxj1VKZ8VCbqaFBOH3u+YKqt6uscslndW/y3lNy7MgPoqSD+iy+//wZ5070Hgv/yrs3lduiYPGdqDjz2fGRz4h9fzzDRNJUDMNkXC73LtW2ubl5aHplURBmZ9Xs+vXnrYecvenryakkYd6vZw0mHWi75IS6c+B3c3XEB8//sSsy5gt1+0A7EAABEAABEAABEAABEAABEAABEHjbAq8d4EUBTxcXF9fExERvoVBYOH369GtvY/EowIuCu4pz7dixo/XgMpRR210BXmo+Ly8vroGBge3ly5dHFxYWjliyZElr2YY3fcXHxy9paGgYwGazK4RC4QMrK6v7w4YNe+Ux4+7e25vuAfqDAAi8ewJLliyxZ/Tv9Qsv8NPa4x6edsN/CC40dnZsbg3Abt7dEx2uRmXuKl5XtZPim3d4KT5f9pkybsLuEmP+3GuHTghsP51S7rJ2eWstX+r155qNPVsqqlnjvl5RJvn5N4YQY4aoGu/JkyczbuY8XDz34R+pXSn321Qf26Gr/IrMPhz6Sm3d15mjJeawLv7w6Zy4uLic1+kPfUAABEAABEAABEAABEAABEAABECguwVeO8C7Zs0ay9TUVLe0tLRFy5cvb80wfRsvVQFeNG9UVNQ2Dw+Pb21sbFLCw8OLunsto0ePnp2WluYfEBDwnbpzXbt2zUZV7V4UoNbS0sofO3bsH8bGxs1tjdcd5SfUXTu0AwEQeD8FPvvsMwO2tell/leLq9Fhac3F5ZweTvZNKCj7t4ze/9bSbWunuEiMHeg12nXezE92kf0sRly4lGQ0KMCzhKq7i/qdmLy4n4X7yNoBzkMaZKf/pGvTmK0fwLX1Sjiw/+QA79nlDt8Hvszgvb1+mylqrxw4VvcOHBk9t/+YmO+eGji8eZkG8W/JBpJzN9bGxcWdUnd+aAcCIAACIAACIAACIAACIAACIAACb1PgtQK8KIvV0NBwyPbt238YOnToPmdn506fdq7uJgmCkNNoNBLDMLlUKqVjGEZnsViYYv/4+HhvPT29vO46ZE3VWmfNmjX49OnTicHBwQGHDx+ehtqIxWJtkUhkQbXX0dG5j76eM2fOqa1bt66j0Wgo+7iFqt2LDkx78eLFZ1paWrfUqefbHQfIqXsfoB0IgMD7K+C7OiRHa0NAGdoBCp7eiY638K+8c/O8d1gvqwmjalHd3dLUTJ5ijV5Vu8Xv5Oocm77EfOjgwV+bOjsG3Sh+yjFyHtiIavgW30jnn/da1c8jYVOO7pNyDMstzObTGHuocWQymQ5BEBwOh9O6DsXXybO/b2EZ6uuPT9qbe3KGn42mnq6ssaiUYzpySJ3r2oBOlW5IWb/VhEbKaV1V8qFl+zFtWeYj7927d2e+vz8BsHIQAAEQAAEQAAEQAAEQAAEQAIH/ZYHXCvCGhITYnj179tPuPlitrWxdxRuC6vBWV1fbent7twYScBwvi4yMzO3um4bqD8fGxiYZGBhcq6+v74fmk0gkFhoaGoXoa5FIZMXj8bIbGhpczMzM9svlcjo6HC0iIuIAVS8YBXhR27lz555WZ71va2/qrAXagAAIvD8Cfl+G3dRcNZ/EdAS4YtauYoD3/u7DBsV/pWl/tC/ySVs7I+uaWBfc5vdmkPLNIyZO8D3952Udj/3Rufm/X9YtTLquM33f5qfibceFnCbJAS6G3aLGEZPkMAmPteBRVo6WDoNzvreFxUHlOZL/+mvxk/ynM3VsrKQea4NLM46dETaUVbDcT/78QF3pyvt5GucWBdt6Zp7LULdPR+0av92lK31eOiohIaGuo7ZwHQRAAARAAARAAARAAARAAARAAAT+CYFOB3j9/f35AoFgSHcdrCaRSAgmk/nSQrneLnXQGMqalUgkvPr6esfAwMDWR4AJgqiLiIh4K1lWKIv52LFjf2hqahbW1dWNMDIy+h0FcKmFb9u27RuRSNRn7Nixq2/cuLEsICDga2WzuLi4JTwer1ydAC8Ed/+J/zxgThD43xDwWx1yhOs3wyr94AlttCMqK1a5RAMqbWAxZnhNe9mvKVP9+5Y8zL004iN3hytpty11+vdt1Oyhh7tOm1iFSjJo4vINLBarhpJrppPehI25/cEfN9lYThhVWXXjjq64pFLO09B4oq+vX2ZsbFxhZWVVwePxzj958qS3qalpb6rviRMnZrD1hPqDNn+R33P0sEb0/rYeg4YNDvIubCuz9+y8oD51Two0e00ZV2nnPatSYGqEv+5dlDe2MJs3JLB3/ifC5XXHgH4gAAIgAAIgAAIgAAIgAAIgAAIg0N0CnQ7whoaGOu7fvz+wOw5W+285BhqDwVC5roSEhEW1tbXDtLS0MhobGwcaGxtfROUPEBIqX5CampqZnJws6240NP6KFSuE+/fvj7OwsLhhYGBQ7uTk9MpjxBEREb+izN3q6uqhI0aM2HH16tV1K1euXEytLTY2dj2LxapvqzSDTCar2rRp08O3sReYAwRA4H9bwO/rNTu4M0a7pp+9qEkFeK+tWm8hqqlnesSHP1XcPSpxkH/mssG8lN/uqVJ5/N1Wiztxh6v6DuxPpt5Jdxod831uTzFNpqokQzOT9gVzygjafs8VdosfJ6e9DPo+fMIrPn3JsPLRM25lfiGn5vEzTS02t0JLSyvP0NCwvGfPnuXa2tpi1P7Ji+cDHjVUDSO1NCTVD/IE9l6ftB7o1l7phobiMlZ2wjGDp6eSDIS9LVsmHYx5/Dp3mHhSxBfFn87b+VPEgtfpD31AAARAAARAAARAAARAAARAAARA4G0IdCrAi8oS3Llzx6MrD1bDcVyG6uqizcpkMhqHw2G0tXGUFYtq/j59+tShqKho3tChQ79zc3PLlcvlssbGxszt27e/8Ynp6qKjQPfBgweXyuVyctGiRUcV+6Wmplpev359DZfLLRIKhQ+Ki4sXmJubH0BtqIB0bGzsf1gsVp2qAC/az+3bt1PeVrBa3T1DOxAAgfdTYMmSJf7chR/53/3zBuvp6UsG4po6tukHzjXKwV20OxTgRW3m3z6pMsBb/2e67slZ/sbzFi44Xm8snK7ZIqtpqyQDd/msOkxPW6qcKaxK8cWWXyzLH+dzqp4UcKueFXJYXA1S39SYsDU0zdQ1NTKsdBvQTKPTaSU372h1FOBVHP/kdD9b60mjqx2WzKns7N2T3rynLzlyaf+u2K3hne0L7UEABEAABEAABEAABEAABEAABEDgbQmoHeBFwV0Gg2F7/PjxsU1NTYaenp5/q6HYmUWjbF2SJOXKB6Ypj7F3716UtfvhypUrfRRLHFClGlB7sVicGR0d/VbrIyIPDMN6b9u27SddXd10xfIM6NC3xsbG/gRBCNC6qUPYioqKZs+fP9/X2Ni4Ga0bZfE6ODjsR0FqxX3jOP4wMjKyqjOe0BYEQAAE2hPwDQm6p7VpRU3ekbO66FA1VW3VKdEgx3HsF8tRg90++HC+kZHRMCaTmapckuE5TTK0939WvHKYmjpBXsU1Vec84ZamZvIzvo21/Gis+5lGG9OhF7fEmXJ0BVLb2ZPL1T187biHp93wH4ILjZ0dW/+/25lX09odPXf+J7xXZ/pAWxAAARAAARAAARAAARAAARAAARB42wJqBXip4C5aXFJS0oD8/Pyxfn5+0aoWiw5GI0kSjUuif6vKyMVxnERZu22VYlAcFx1EVlNTM1BDQ6NIJBKZL1++/AfF6wRB5EZERPztVPa3AYnqEfP5fNsjR47MQ6UYuFxuSUNDwxCBQJDu4+OzQ3EN27dv/8rJyemXYcOGPUOBapIkOTwe7z7K4N2wYUPy21gvzAECIPDvFqCCvKoUnl+9pZXy07aesy8eyOpI6czQjx0MNbR2jhgx4qJi23qaLLze3pzz26p1NibDB9UM+tyrhKqdi9p1NsiL+jwI32324uAZ6aiPxhNJ2fcMzEa51A1Z6aP2//NfZ040LwR3O/opgOsgAAIgAAIgAAIgAAIgAAIgAALvikCHAV7F4C5adFZWVo/Lly8HBwYGftFWgFf5YDR0cBqGYXIajYahwC+Lxfr/p6h1IEFl7UZFRe3g8XgPfX19tyl2+acPH3Nzc2MOHjy498OHDweVlpaaTpw48WWdSWqd8fHxSwwNDR9MmjQpRdXhdBDgfVf+c4B1gMD/vkB7Qd6TM/xsBgV4lvQcM7z1QLO2Xje81/ST3nt8d/z48S9LFzRLxbPlHq6jC2qqpLWP8rn1z4u5oupaNo1Gk08/sTMPjXV7/TbTO9F7LPwr797sjPTBPmMGfTBo6B5pH7MpD7If8qef2PnKUw9tjVWamsm7+U2UxczzidmdmY8sqeQ2bzlau2vDpolUvyVLlkyQy+WZcXFx5Z0ZC9qCAAiAAAiAAAiAAAiAAAiAAAiAQHcLtBvgRcHdwsJC16qqKqGzs3MBtRhVQUrqmkQiaUGZu1wuVyiXy6UkSTKYTGa7B59du3bNZtSoUa0BAMVXW/OgEgZMJtOWTqczCYKoi4iIyOxuqI7GX7NmjZuqNigDWS6X06kSDpGRkQkhISFeim0hwNuRLlwHARDoSoG2grzqBnhztv5i8nTnYdbHkyd7U+tqpBGhBaZafW5tSzQiZTIMF0mwmecS7mcfOGFASKTYmJhvC7YbDB4+eIV3ocva5a0Hpan7Kjhw2vB++E5ynMfE4kv3Ugf38ZxR3G/eNJVlJhTHvL/7sEHhxT91p/y6/W+/XzqaW3Lhlo70j1s7dsVs2Ym8WEPs5MSTIpq8RVwrx/EbuzZFf9XRGHAdBEAABEAABEAABEAABEAABEAABN6GQJsBXhTcvXLlyqfZ2dmLmExmPY/HK/Dy8tqHFhUbG/vT2LFjo+zt7Ss6WiRJkgIajdaMYRihqu25c+eG5uTkLNPU1My1s7M7RQV62wsio4AoypwdMmSIrUwmK3rb9XdV7UNVgPfs2bOu5eXlA7y9vXejPqdOnRpRWFg4LTAwMOxdCUx3dP/gOgiAwP+mgHKQF5VouPV9tOWnyUceoB2j7xXLKygqoPq4lyb6DJg3+9OPMQzD0bXk27cO3Lt/34CjI8AXP05Oo2r9KmbRVt7P0zg906+/pKGJ6eAz58XI9auKFMf9a+0m86yE4yZLi2/dpt4n5XLa3r6jh8wNDnjMyClcSfC54b+d+72v40qf5/aeM6s7ujsnZ/jZoixi5XIRHfVD15vD9+uQZVUcrc3BL0tCkNX1bHHC7z3w3IIlcXFxUF5HHUhoAwIgAAIgAAIgAAIgAAIgAAIg0K0Cfwvwenl5cQ0MDGyPHj26qLGx0dLX1zcWreDkyZOj8vPzF1lbW+8rLy93sra2vuzu7t4aCGjvhTJ45XK5KYPBeN5WOxTMHTRoUEROTs5U1EYkEtmsXLlycVvt38WMV+VSFrdu3bLKyMiY7+/v/yPaBzp4jUaj0b29vfeg7/+Jg+E6uldwHQRA4N8loBzkpYKhSKH64SOBy9rlz/p7fqLywMe9psNcZk2Z9oWOjs49giD4f91N380YPaghLWKX1fidP+UoHuSG6uDae31SnJV4zMR+4cwSrZ4mktLbGYJx2398piiesn6rSVNxGaehsJg74+zeHHQtc8f+HnVPCjU0dHVksuQ7OiMdB48WM+mrr6WnjsP6mkvGbVvXOkYMz+6Debd+SzdwsBEp38XnV25q3d2aaKpYLuJN7nRjWKzBroio/m8yBvQFARAAARAAARAAARAAARAAARAAga4SeBngRRmxTk5OlhwOx2zXrl2BfD6/kCoroDhZQkLCopqamg8tLCwOzZw587I6CyEIomdbAd7c3Fy9ixcvrujdu/dpVL82OTnZ1s3Nrc36iv90zd329ksFeUtLS3m//PLLTjMzs19R+4qKiuEWFhanp02bdgN9D9m76vzUQBsQAIG3IfC3TN4rN7XQvDe+2mTlsT86V9YsYqgKmv42ao6jvb7pBfu+fX+WSCS9Up7mfo852zW7rg0oUV73cQ9PO+1ePUV8E0MJuvbo2DlDXdvezZMPxT5SbIsCvOh7gaWZpOjP29rjd/6Uj4Kzf32x0Qpjsmhmbq61BQknTD9buMhdTJIfZudkh2VVFpM1+YWagz//rND168//Nrfi+Bd911gLLMzEqtaorrUs85FQFH8mb9eWrXPU7QPtQAAEQAAEQAAEQAAEQAAEQAAEQKA7BVoDvGFhYWZ0Ot0S1bSNiYmJtLOz2+fu7n6vrYlTU1MtFWvydrRAuVyuQafTX8mq2rFjRyiO4/ooq5XP5+ehzFaSJMU4jldJJJIyHo/Xm8FgCBXHfpeDu9Q6qSDv4cOHp1HvDRw48Ea/fv1eZsFB9m5HPzFwHQRA4G0KKAd56/NfsM/OD7K1njymKmNLYs9eU8ZVjt/901PFNSUvXduLX1DVPMxp0LKWlpYR6bWly+k2PRtVBU+vBH1vWXQtRafvrEnl6PrBYR87oFM359/67b5ygLf4errQbOTQejlJymkYndZ/8ZyKY+PnD2DzeMS8Wyfuo9IRGQHrbN0/8ihmfjJW8vyvVK075y7yP7166GFHZlQA+U0CvGgO0f5z+kT2M46cRvtj14ZNQei9FStWCN+FckEdGcB1EAABEAABEAABEAABEAABEACB/z0BelhYmCuGYVxqa+Hh4UfCwsI+7YqtooCtVCqVovEzMzP7KgaFUSCZwWDUBQQErKPmUgx8oj+WuVyuI7qGMl5xHC94H/54Vi7VoOgol8tlMpksNzIyUuUjz11hDmOAAAiAwOsIKAZ5sxKP613/enMvS48Pqp6evmyo29e6yXLCB9WKgVEULCX/zBAM6+/oh57SKGQRQQ+ePuJPP7EzV1X93tvrt5miw9XQtbSNP5tLGxqZc2+eeCXAi9aN2uUePdNjdNQ3T3KPnDEw+9Cl/s7mPeYYA5NPPLQlR6dXTylVtsEt8qtC1AeVgEB1fzvad1cFeKl5GkNjbXZtimrNOg4NDXWsrKzM7dGjB/rg0oggiKbIyMg2n0bpaK1wHQRAAARAAARAAARAAARAAARAAATUFaCjw8HOnz8/tKioaEhDQ8MQgUCQ7uPjs0PdAdpqRxAEOlStEWXhorIOzc3NlhKJxEKxtm5cXJwvj8crmzt37mkqkBsREZH5pnP/U/3bC+7KZLKq9PT03OTkZNk/tT6YFwRAAATaE1AM8qID0c4tCLI1chlYr21pLkb9bv0Q2ztY8uhP9HVrgPdhPm+IgVkMj8dLq6PJtlzKztQX1dUz6/OLeB8lbsquznmi4bR80SuHcaIA752oPWb1T59remVdvKO8tfWucwAAIABJREFUHnT9+tpw63k3f2t9iuTEpM/64SIRQ0NHiFtPHVdN1QRODvnRQtjbQuS4bGHFyRl+NoMCPEtElbUsxdq/ymN3ZYAXT8/RFR+5eGbXpuiv0DyqDtp8H546gf8iQAAEQAAEQAAEQAAEQAAEQAAE3n8BOpvNfoqCumZmZukeHh4dZkCps2VUkgEdrnbmzJnB1MFs06dPv4b6ogPVTExMWgO61dXVDrq6uveoAK/y2O/yH8ftBXPfp32ocz+hDQiAwL9HgAryPoj/Vf+vL8P7+Jel3UKB0ZvfRvVZKXva+v9x9GoNluaXCAfzDbZrampea5JKZ9Knjxx9Pz2DkbklwRwXiRmo3bLS1BRlPRSQrcrI1l744EI6h69JKl8/7x3Wq/ivVF2unlA6P+XkvR3Gzq46fS2b+3vPLlU89A0dCmc+yqUuIybBnM7AaFxdobTX1HGVbZVgQGumSkBQc9rOnVqpbW0u7ewdJmvq2S2bfiG0Cfo8lLGLYRhfeQz0wd6mTZs6LB3R2bmhPQiAAAiAAAiAAAiAAAiAAAiAAAgoCrRm8HY1iUwm09q5c2cwj8cr8PLy2qc8vmJ92jlz5pxqb/53McjbmeCu8t42bNiQ3NXeMB4IgAAIdKWAck1eVSUQWjN403O5LpZ9NnG53Acymcyk2UDrC82wRVXHJ3rZaVuaicZt//GZqnXlHT2rkxyyvs+ca0cy2wqu5h05q3vjm83W3nmX09EYh4bPcECHvqESDdSYtU+fs4+7Lxjo/IV/gcOSOZWtQefSat7Q1X7FDHOjFqodCsZiutqt/VAJCMU1Pf39st7ApfOL7T1nVnfWsGX9XhNOVcMXXC63RrkvKslz+/btFHhqo7Oq0B4EQAAEQAAEQAAEQAAEQAAEQKCzAm0GeHEcZ9HpdC6GYU1SqbQe1dGVy+UMJpOJMRiM1sPZFF8EQaACsySGYfLjx4/PamlpEXp7e+/Nzc3Vy8vLs502bdqNzi6Oav8uBXnfJLiL9gMB3tf9KYB+IAACb0tgyZIlQ1mDbLdrLJ3R1FZ929YAb0qWYLiN/SoWi1WM1tZII7799eyZQU4hi58rZtpS60Zjoa81DXQldA6HGPVTWIGxq1NzW/ui5qYOfUOHrD367YLO86S/hBUZ2Vp0Oo1m4GTfOG7butZA8k137wGiuoZclzFuBA0dHGogrKPTaQZEUbmYM3t8Jdu1/8ugr+Kcl/y/sqLR6TRqHHWdRYcu6GM3H+7n8/mpyn1wHH8I9dbVlYR2IAACIAACIAACIAACIAACIAACbyKgMsArkUgIDofT+nit8osK5CpeR+0VA7+HDh2aWlpaOonBYDTT6XRUc1ZuYGBwo61SDB1tAB2y9i7U5n3T4C7aJwR4O7rbcB0EQOBdEPBbu/pi06gBPa6H7zD5JOlAlvKaUIBXfvWO1gdDXBbT6XQRui4SiT48mvTHKus5k0tdv/685Ijbp/3lcjl9zrWjD6hgbVNJOSv/9yvC51dv6fSbP62i1+Sxdajvk1NJwt7T3Fu/pl6oVIOFTW+C0GBLHxz5Xd964ujq8rsP+c+v3NR3dXFtsZ87pUjDc3Ilat+0dkfPk3sSDxMEYenj47MbvdfS0mJOEISZlpbWrXqMWIz1s7bjLvBoUOX7MPGY/oOdB00mHojJ7ahkQ0v4fgOitEoD0+QyhCTm1cbvyvfmcNB34ecN1gACIAACIAACIAACIAACIAACIPD6An8L8KIALkmSchaLhb3usAoB3hY6nY4ei0UB3puKAV4U6PTy8uIKhUIumofNZvMxDGOirwmCEKJ/0+l0JqprKBaLM6Ojo1/5w/911/a6/dBajYyMXF+3P3pcVyaT5UJG1+sKQj8QAIG3KeDj4zOR4+68Pu1ehpaGni4+ZKVPmeL8Kd/HmJF/ZvJHObvOpd4nCILbxMGi73Nl9McnLvTQsjBBh7PJ0QFoSX5f2i5+nPyyzjvKmjV2cWpApRHQwWoXPgvtp9lDT9JryrhKO+9ZlQJTIxzV6h3AFfJNTM0y7qWlO5N8jRqagC+Xl1QI6iuqNrpNn7RY80vv4saf9prSJdJmGpulffTnPTkkSRLLli0LV/ZqJMlhhIC7gLf2s5cHvxFPivjyphYm07FvHSr58MeCFbaqSjY0rdtjjvG4UoZ9Lyl5MS1JwGaf7eh+kCTZFB4e3lpiAl4gAAIgAAIgAAIgAAIgAAIgAAIg0F0CfwvwokAkCqx2ZkLFmrqon+LhaTk5OfqPHj2yUS7R8L5lsqrK3iVJUoyyizEMq6usrKwrKCiQOTo68lGwGsdxLpPJREFrPmqTnp6eC7UYO/NTBW1BAAT+aQHf1avu8L9b0nRg5CcOH5/encU3McSpNaV8uckC/ytTOmbkB0sV19lEyvyxBRN618kJqYGDjQhl4VpNGFVr8+mkGsVyD9fXbjKrfJCrZeLi1JpRm3vkjKHLV58/q3v8TOPpqSQDjqamnMVg0t1dhzUw5LRHj8gWO2FFI1tbW+cRw8qYTy+vFtJltBSanBgjJ8kazU1Bpcmrfur5OP6ouY5Ae3dzc7O+j4/PDmXD+vr6GYyPR7kzrUybJBduseVFFcV0KVFLYDRnTFebQ5RU0lOJOlTi4WXJBsmFFB0U1CUYtME0khDqsDRWqnNvSJJ8Eh4eXqROW2gDAiAAAiAAAiAAAiAAAiAAAiAAAq8r8EqAF8dxsrOZu9u2bfuGx+MVcbncVw6oaevwNBTsxHG84J/OyO0sWEhIiC2LxTKi+sHp6J0VhPYgAALvm4Bv0Od+7I+GLyuhSYiHe44YTTm6/dHLAO/K9b0kqdnV4z74MPiVAK9MtuBCRsrHpXlPNPxe3LqtGNRV/Lr5+9297l/+ywgz0hHRBHwJGsNpzKg6oriClFfVcQrz8+usrXvdo4skSb9d/GOrwNmhqaWiil2Xl8/X7mvVpNPHqqUfwWEJebwmFNxF/VHZiMr7uTyNgnKtnMz7VStXrlysbN7Q0DCB6CGcTxdLH7JbpCc0NTWfUG2am5sdeTxeZg0u3l3IIbUenr2k1c9tRKOgrqWor7H5qs7ev7KyspSEhASUxQwvEAABEAABEAABEAABEAABEAABEOg2gVcCvARBEAwGQ2XtXVUrOHny5Ki6ujoLLy+vfequsKGhIX379u1N6rZ/V9qFhYW5ooPm0HrgdPR35a7AOkAABLpTYOHChTwNC5PbWuuWViYtW2tlOnxwg93CGa0f5qX4f2fTfOteroeHxw+Ka8gqzN+UU19pMe1s/MMdJi6uVh6jKj3iw59mJR7XK72dIRgxYmQDmZrVg6GpcUeLxogQiUQeVH86nV5Po9HQB4YvqPcu/fVnFMe1v47rpi9aD1JDr7L0B5pPTpzXLb/7QDDz/L5s6n0U4EVfNxaVcWsu3jAQ1Tee19LSKkTvKX7o2NLS0lsxsKvKsLGx0aOyspKfkZExsKysDJdIJBYcDqeQx+MVdPQ7D0rydOdPJYwNAiAAAiAAAiAAAiAAAiAAAiCgLPAywPs62bubN2/eM3jw4NY6h6NGjcpThxfH8bLIyMhcddq+S21QDd4ePXro02g0I4IgCqCW7rt0d2AtIAAC3SXgu2rlD5xPxkxnu9hXK2bgpiz+0q4xPSt14sSJkYpz/3n71lH62CG1rmsDSqj3T89cZlOd/ZjPEQrw6RMnl2nWt3x95MiRAfX19aPkcjlGkiRTLpczSZLku7q6bnR2di5AHzZmZ2cPS8168MX8J1fuKO/v5rfRpkxNLum8emnp7fXbTNH1ptIKFs/YQIrmPjR8hgOjvE6jobrmFkmSdA0NjWJvb+89b+KUmppq+eTJE8eamprBAQEBX6saCz3dASV53kQZ+oIACIAACIAACIAACIAACIAACHRWQDHAK2OxWGrX3k1ISFhUX1/vyGazXx68Y2dnd0ox0IuCuaieL5PJRIHR1hdkv3b2FkF7EAABEPjnBLy8vCy5NpbHeGs8G7P3n9ArvnlH4L5j/bObHwdY1z96ljJ16tSXdW7FYrH57Se5G8tkIga/p7F4/M6f8tHKUWDYftHM4od7jphN9pj4yFxHLzg/P59+4sSJfaNHj/6CzWbLmEymLDU1dRybzW4pKSn5BGXL+vn5rT14+PC5geuD89FhbIoKxz087YZ/t6Lw3q5DRqRUijF5POLF1Ru69p6flFDBZRT4JZLv6t3960YphmGyoKCgFV0hefDgwWl0Ol2ueHAoNS6UZegKYRgDBEAABEAABEAABEAABEAABECgMwKvFeBFWUzXr1//QiAQpPv4+OxGEyYnJ9vm5ORMlUql+kFBQWHovZSUlOvo3y4uLq6KB7cRBJEbERHxyonsnVk0tAUBEAABEHh7Ar5rwxI05nsMYPazajgz279v/8WflpVuPWxS8/jZHx9//PHLEj1isXiYdLj9wqPrNrVm1Or0tmyuefSMJ7A0Fc34PT5nl6nrsD7mFnfHjx7zpVwu5+zZs8fbxMQkfeLEiWmo/aFDh6YWFRUtDA0NnYWCqKhs0MKFC38/d/HiMbqrXdO4betayzQ8OXVJOz1yV885fx59QGUVp6zbYlJ864626Ygh9YrZw6j9/U+C7a6cPENMnjw5sF+/flVdIbd169Z1PXr0uD579uwLiuO19/ttxYoVwvet/nxXWMEYIAACIAACIAACIAACIAACIAAC3Svw2iUawsPDfzU3N99PZTDFxcUta2hoGMLlcvP79u17cty4cVlisTgT/TEbEhKiz2Kx+lNbIUmyKTw8PL0zW0MlEoyMjFzf1xIPndkrtAUBEACBd0lg0aJFepq9zJN53/hUNZWUs36busS+t1BPVPbs+YnZs2cfo9YqEomGZuMN/vklxZzpv+3Mu+i7xrrkdqa2sJeFCD3AMWHmx1XM1JwDmpqaqahsQnR0dJyqg9Co8bZs2fLDyJEjdzs4OBSkP3zwS15dOU/DyECK0TG5jq1VS+PzEi7GYpOoxu/JGX42DDabNBhg06wc4EXj7RQ6jsTk8mRdXd2HirYSiYQnFouN/Pz8NnfWnPq9998PO1szmdv7HRUaGuoYERGR2dl5oD0IgAAIgAAIgAAIgAAIgAAIgAAItCfwMsDb2QPWDh8+PA0NjA6uuXbtms29e/d8AgMDQ3/++ecVDQ0NH4aFhc0gSfJJeHh4UVfcgtDQUCMGg2Hb0R/QXTEXjAECIAACIPCqgLe39zDO8IE7NBdPrU3fuNPk2e4jxnQZGadYpkAmk+mUk+INl27e0J9368T9P78MN8/Zf9LY78XN1NMzltpYMDVkA3v2WoFhWOX58+eHPn369BMHB4d9VlZWxRYWFo3K5uh3S3Z29rRly5a11novqqqMk8wbW1dy845W8fV0odnIofUua5cXo2uiqhrmufkr+pam3dcJqMm8oTzW48XfWlw+crxeIBCkoYCuRCIxlMlkhqgdk8ksDwwMXP269zwxMXE+juMCHx+fHSRJiisqKjINDAyEJEkKGQyGUCqVttad53K5jhs2bEh+3XmgHwiAAAiAAAiAAAiAAAiAAAiAAAioEqCHhIR8SBDEfSaT2ZPJZOqqyxQREfErm80utrOz2+vu7n5vx44dYU1NTYNQ3UTqD2WJRFIUFRX1RN0x22sXEhJiy2KxjFAbgiDqIAuqK1RhDBAAARBQX8A3KMiP/ZHrMmZ/a3HCAA97Not1zNvbO1FxhHqaLPzUlUt9tHqZt0hqG5hVDx/x56edvntm2pL+o52GFqD6uziOt9Z8T0xMXNDS0mIilUpN0BhsNrtEU1OzxNPT8wA1Zmxs7HoHB4f9bm5uuahfC42Iu6/DoKPrqjJ17+8+bHA54Jt+Y7f+kOOwZE4late894wgzndlHzabnUOj0eh8Pj9PT08vt2/fvnldVbIBHTraVjYy+p2F1oGCvdSTLeqrQ0sQAAEQAAEQAAEQAAEQAAEQAAEQaF8ABXhHYhimiWGYEZ1Of64uWExMzGZ08rmRkdGlFy9eLESlGQwMDK7PnTv3DDVGVwZiw8LCXDEM46Kx4Q9kde8StAMBEACBrhXwCwvZwXIbPIa8fi9LQNJjlUdvJKSe14ueTsy/kabFEWpJtXtZiGxmTaq498PWvtOnTDmsxWC3BoQPHjw4vqamZgSDwWiSy+VsmUymIZfL+RKJxEwoFF7x9fXdjj44RG2pDF6JRELI5XKH2y+efoE59VVZioFaz1ZdxxG6fa2aZm7+7vHusZ/257A5SaNHjz7QVQFd5X2jcg0kSbIEAkGh4jX0lIvi9+j3Io7jBSwWyzItLe1hcnKyrGvvEIwGAiAAAiAAAiAAAiAAAiAAAiDwbxOgh4aGjiJJkkDZVOpuPj4+3lsqlWoLBIJ8dJI46ufo6HhT+Q9nuVwu27hxY+tBa2/6UgzworHQY7Dh4eEpbzou9AcBEAABEOicgG/Q5zlsQv4nn88/pNyTqsNbIZfSW8qq2LKGJo6oqYluRDC5HuPcJ1LtU1JSTFNTUwMIgtB2cXGJZLPZOPrn6tWrq1gsVpG9vf25e/fueQYGBn6pPEfyrRuJDWa6jI8ORD9ua+WoJm/h+T978DQ0pEItwc8kScrnz5//8gNIdXecn58vtLa2bs3A7ehFlS6i2tXW1vbV1NQsVcxIVhwDPqzsSBSugwAIgAAIgAAIgAAIgAAIgAAIqCPQWoNXKpXWstlsHXU6nDp1akR1dbVtY2Ojnbm5+ZnHjx+H9ezZ82dUh7E7awsqlmhA65TJZFWbNm165bAcddYPbUAABEAABN5cQPn/ydSIinV46S0SzujBQwvyayqFjnb2NG05YwHVbteuXX5NTU3O6OkPf3//9dT7kZGRe/X19S96enoeQhm8WlpaTxYsWHCCuo6yeHE6feqle2ledQ31jF5TxlXaec+qFJga4VQbVKahMOm6ztgJ7hVYxuO9p0+f7olhGKZYL1gdgaSkpIEZGRk/TJkyZfHrZP4mJyfb5uTkTKUykFXMWbBhw4YCddYCbUAABEAABEAABEAABEAABEAABECgLYHWAC9JkgIMwxraY8rIyDDR0NCQnDt3LlIgEKS2tLSYBgYGrlWsO9idAV7FQ9b+u074wxh+rkEABEDgHxQICwsbgmEYX3kJqA7v8fPn+mJNYs6nk6bE0On0J1wu92U99j179nxGp9NJxfq96EC1Hj16VJ87dy7CxMTkNyoYi0ofNDQ0DBEIBOkmJibp7u7ut+Ryua5YwN2I+0ypzk44ZvD0VJKBsLdly6SDMa0ZvaWpmbyb30RZeDgMrhUyOEsPHTo0Fb3fmQAv6lNaWjqxV69e+6dNm/a3Q9vUYS8sLNQ6efLkuqCgoBWq2sMHleooQhsQAAEQAAEQAAEQAAEQAAEQAIGOBFoDvHK5nEOn0yVtNUZ/YDc2NtobGhomYRhGKy0tdedwOKVisdiaRqPhtra2eyZOnJjWnQFeLy8vrpGRkSu1Rni0taNbC9dBAARAoHsF3NzcmC4uLq50Ov2VEj+oDu/vZ87MpklwfO6nc6YrryImJmbD+PHjN1FZseiDQg0NjTypVNqDTqfLDAwMbioHY8+dOze0pKRkCBXsnbPYi0Ef52zPHje0DI3/55fh5qgkhEd8+FP0fbzlSNe5M2cdFLC5+9UJ8KIA86hRo/JQ3127dgWSJMlgs9kN3t7ee95EMSYmJnr69OlfW1hYNCqPA6WG3kQW+oIACIAACIAACIAACIAACIAACFACrYes0Wg0jMViYW2xUFm66I/kioqK0Ww2u5R65PTs2bODxo8ff04kEhVt3769qTtpUZC3R48e+jQazSg1NTUTDqfpTm0YGwRAAAQ6FvD39+cLBIIhyi3rmhv30gz1GNyqhs1cLjcTXScIQp6Tk6N75cqVLwIDA1sPUFN8CgSVNCgtLe2L3m8v2/bAgQMf1dfXD120fKlIbqJvxv5ouJTR26xpTx+3oYsfJ6c9v3pLK+37LVZDLXrl9DIx+youLm4Jj8crVzUmCuxmZWXNkslkmhKJpDdaJoZhxRiG0YODg0M6Fmi/BSozYWdnd4oKHiu37s4PRt907dAfBEAABEAABEAABEAABEAABEDg/RBozeBVtdSsrKweJSUlhoWFhcNoNBrDx8dnB2qHSjU4OTmVkCSJTj4vSktLq3qfAq0rVqwQstlsW3SSOYZhdZWVlXUJCQni9+N2wSpBAARA4N0ToEroiESiCWh1JEmycW3NOTSxtFnI5Pii91DtXCaTif3+++8jCwsLp/bo0eNmSUnJ1JUrVy5W3JE62bao/Z49exbo6em98PDwKMa5rI9RoPdaRrpOTe5jHp+jwXhx9wF/xNix9fev38yWSqWNynVwUWD37t27/jiOmzGZzApNTc3HXC73haamZn1DQwOnurr641WrVn3GYDDobyKemJi4QEtLq3jGjBlXVY0DAd430YW+IAACIAACIAACIAACIAACIAACSOBlgDcxMXGeWCzuIZFIDGUyWQ/0By+HwynncrkVnp6eBxW53ufHSkNDQx0ZDIaQ2o9cLpdt3LjxOvw4gAAIgAAIqC+g/OGgWCx2FBtqh7IG92ut5042S5j0v+6l8tns3TiOk4pPiRw+fHgaajNnzpxTyjOiAG9NTc1APT29+6quK7aPjIyMCwkJ8UHvNTU1TSKH2HxUkp3HMhfR72AY9jwzM9MqIyNDV/EQt/9m7LbW5O3Zs+f5vLy84ICAAE+Usau4xg0bNuwyNjY+7unpeUF9lb+3ROUerKysrrm7u9+DAO+bSEJfEAABEAABEAABEAABEAABEACBtgRaA7yoxi6NRpNZWFikmJiYlNvb21e0R4bjeFlkZGTu+8aKsne5XK6j4rpRJm9ERETr48PwAgEQAAEQUE9A1dMf9XRZvOZ/lheK/7ipS17LaNCmM79Go+E4LmOxWK/U6W1vFhQARrXenZyctrq5ubX5u+bkyZOjqqurzRcvXnwAjYfml+OEjMoaRu8ploCIjY1dz2Kx6m1tbU+OHj36Ebqem5urd+bMmW2hoaFzFNd06NChwYWFhatDQkI+aa+EUXv7yM/PF545c+broKCgv5V6QL97cBwviI6OrlNPHFqBAAiAAAiAAAiAAAiAAAiAAAiAgGoBuqWlZZSqx2TbAyMIIjciIqL1YJv36aWcvYvWLpFIiqKiol6e7v4+7QfWCgIgAAL/lACqiW5gYCAkSVKInorAMIzbQBJLSS7ThdkkOabBYPxCo9HKGAyGbWcDvCjLNjs7e5pyWQVVe922bds3jo6O8SNGjChqkIq+oZFyQsDVXI/q/cpkMnLPnj1fW1paJqGDQGNjY//DZDJrFi9evHH37t0/EAQhpNPpOJ/Pz1N1mNrGjRv36Orq/rlkyZJExUPY1DVH2chyuZw+b968l5nKENhVVw/agQAIgAAIgAAIgAAIgAAIgAAIqCtA53A4eVwu98myZcsi1O1UVlaW0lV1axWzwLq7FqGqjDOSJJ+Eh4cXqbt3aAcCIAACIPB3ASrg29LSYs/j8ZqlUmkuyk5F9XlJkuzbmSxYdDBZv379TreXvUut4MSJE6MbGxtNPT09W7N40Yuq97tr167V6HvFQPHWrVu/sLKyuvDs2bOpBEFoo+sMBqMuICDge+Vd7d27d3x1dfUUDodT09LS4rR69erW0g7qvmJiYiKnTJmyztraug4Cu+qqQTsQAAEQAAEQAAEQAAEQAAEQAIHOCtD79++/dvLkyTcUOyoGWqnDc9B1VK9WJpPlRkZGVnV2orba/9MBXrFYnAmPyHbV3YRxQAAEQODvAqtXrx5Jp9PVKtFw9OhRFFR1VCd7F82UnJxsm5OTM1Wx/bVr1/qWlJTYNjc3G/r4+OxWXBGq27tixYrPdu7c+a1MJtOSy+VsBoNRHxAQ8J3yyisqKjQSExN/0NfXv4/KGH322WeH1L2/SUlJA589ezbK19c3FvV5X0sbqbtfaAcCIAACIAACIAACIAACIAACIPDPCdBHjBix9IMPPnilxqFyJi0K8srlcv309PTc5ORkWVcuF9XFZbFYlujgtu6u6+vm5sZ0dHTkc7lcoUwm42MYxk9NTU3v6j11pQ+MBQIgAALvu4Cq8jiq9oQyd9H76gZ3UdvCwkKtkydPrgsKClqBvkeB1fv37wdjGNZkZGR0ce7cuaepuc6dOze0qKho0OLFi3/etm3behzHzTgcTmFAQMC3bRnv3LlzLpPJlOE4brJ06dIYde8FKs+A2irO391Pqai7NmgHAiAAAiAAAiAAAiAAAiAAAiDwvyXQesgaCq6ix0cxDKurrKys66ryC/9bVLAbEAABEACB1xFYs2aNJY1GQ/+0+ULB14KCgvH+/v7rOztHTExM9NSpU1HpBRHqGx0dvalv376HJ06cmK44FjpQ1MTEJA29j75uaGgYwmazi9oL8N69e9f06tWrfiwWixUYGPiFumtTDvCSJNkUHh7+ynrUHQvagQAIgAAIgAAIgAAIgAAIgAAIgEB7AnSUWRUREZEJTCAAAiAAAiDQHQKKpX7aG3/z5s17Vq5cuVhVGxQARgelqbqGMn8lEkkPuVzOCA4ODt6/f/9kJpOJUdmzGzZsuLBmzZoJaPzly5d7nThx4uPGxkYLX1/fLersd9u2bZ+3tLS4hIaGLlCnPWqjHOBFH6LC71p19aAdCIAACIAACIAACIAACIAACIBAZwToqEQC1KDtDBm0BQEQAAEQ6IyAv78/XyAQDOmoz38zbNOpQC4K6paUlAxBmbYymUwvLCxsuqoxtm/fHopKKOjr619F5eKdnZ2Tz507911QUFAI1X7Dhg1J+vr6xz09PbcfO3Zsek1NzUA9Pb37c+bMOUW12bFjBxpHGBgYuFZxHhSsLSkpmerh4fGlvb19RUf7gACvOkLQBgRAAARAAARAAARAAARAAARAoKsE6F01EIwDAiAAAiAAAm0JKB6o2Z4+Sm8YAAAgAElEQVQSyrIVCATpKKiL/m1iYpKem5u7tK3MXtSewWA0Ojo67hg1alTe1q1b1w0fPnxbenr6bB0dnaxZs2ZdRvOh4LGxsfHtSZMm3UXfHz58eNqLFy8WhIaGzqLWExcX59vY2OgQHBwcoBzgraioGGNnZ7fH3d39gTp3WUUN3oINGzYUqNMX2oAACIAACIAACIAACIAACIAACIBAZwQgwNsZLWgLAiAAAiDwWgJhYWFD0MGW6nRWLMfQXtkGNFZkZOS+kJCQRahMg6GhYZqVlVXe9evXl/r6+q7dtWvXej09vTvz5s07hcb5/PPPP6PRaCSNRsO2bNmyVzlovG/fvtkVFRVTVq1atVA5wFtdXe1ibGx8ZebMma0B445eEODtSAiugwAIgAAIgAAIgAAIgAAIgAAIdJUABHi7ShLGAQEQAAEQaFMgJCTElsViGXWGiArettUHBVErKytHWFhYnO7Zs+ez+/fvj0FtWSxWI0EQxMKFC3//5ZdfJldUVEzg8XgPfX19d6LrykHj2NjYdaiPUCjMLS4unjVr1ix/CwuLRmpeNE99fX1/DQ2NAk9Pz4Pq7CEpKWlAfn7+WD8/v2jUniTJJ+Hh4UXq9IU2IAACIAACIAACIAACIAACIAACINAZAQjwdkYL2oIACIAACLyWwJo1ayxpNBr6R+0XKregq6ubjjJwlTuh4C+NRiNYLFYln8/Pa2lpsURtuVxuQ3l5+VCCILRcXFy2Dh06tDwjI8PEycmpBMdxUlXmbkxMTDSPx8vj8XjFZWVl4wcNGrQFlXtQDPCKRCJLHMcxKmCrziZiY2N/Gjt2bBSq2ysWizOh3r06atAGBEAABEAABEAABEAABEAABECgswIQ4O2sGLQHARAAARDotAA60JPL5Tp2tuO2bdu+lkgkFitXrvRR7Hvo0KEpjo6Ot/r161elGIilArRpaWlfGRsbH50/f/4Z6jrK6o2JiUlQLs0QGRkZr6+vf5nNZjdWVla6mJmZXZoxYwY6sK31hTJ4m5qa2CKRaHBgYOAX6u7h+PHjY5uamgxR1i8EeNVVg3YgAAIgAAIgAAIgAAIgAAIgAAKdFYAAb2fFoD0IgAAIgECnBdzc3Jiurq4j1e2I6vDyeLyGu3fvfq6jo5Pq5eWFMnbbfMXGxv5HKpWa83i8+8uWLYsoLCzUMjExqWWxWEyqEwrwMhgMhnKJhoiIiF/NzMz2V1dXD8VxXMvDw+NH5cBxS0tLS319/dy2Dntra2HUXGVlZSkJCQlidfcP7UAABEAABEAABEAABEAABEAABEBAXQEI8KorBe1AAARAAAS6RGD16tUj6XT6y8Cr8qDowDS5XM4Si8XWcrmcPnjw4HA3N7fc9ibfvn37F6gPyvblcDiFPB6vYP78+QksFguj+kVGRsbR6XQ6CtJSgdesrKwe58+f36ChoZEvk8n4FhYWZ/Lz8+doa2tneHt7x6O+aD29evU6mpub60eVXKDKPnQEkpiYOI/P55c/fvz4647awnUQAAEQAAEQAAEQAAEQAAEQAAEQeB0BCPC+jhr0AQEQAAEQeG2B0NBQRwaDIVQ1wLVr12wyMzOXDhw4cKeVlVVxVlaW7cSJE9M6M1lqaqrlw4cPx8hkMhZ1sNqpU6dGVFVV9V28ePFeKriL/j1gwIDoBw8e+BMEoa2np3fZ29t7z8aNG38fPXp0gLOzcwFaT3Z29jRfX9/1cXFxodbW1perqqqsKioqRrPZ7NJly5aFt7c2FEC+fPly8PLly5fhOF4AdXg7cyehLQiAAAiAAAiAAAiAAAiAAAiAgDoC9DVr1rht2LAhWZ3G0AYEQAAEQAAE3lQgODi4N4fDMWtrnMTExAUtLS0mUqnUBLVhs9klmpqaJZ6engc6MzcK4H7++eeeqExDbm6u3oULF8KCgoJWozEiIyMT5s2bt/zAgQPxOjo6SfX19SNNTU1/a2hosKirqxsTFhY2HbVD2bv9+vU7XVpa2qe6utpZJBL10dTUzNLT07tfWlrq7uTktDU1NXXdgAEDNnz00Ud3VK1v586dK1BgePTo0Vc3bdr0sDN7gLYgAAIgAAIgAAIgAAIgAAIgAAIg0JEABHg7EoLrIAACIAACXSoQFhZmhmFY744GPX78+BgOh9OgpaXVmJqa+r29vX2kOtm8hw8fnobGrqio+LB3796H3d3db6Egb0xMzAYTE5OLL168mMdkMmvMzMz+0NPTKxk1alQe1UcsFus1NzebLV++/AcqexeVbtDS0nrM5XIbxGKxNpfLrafWXltba0sQhCAgIGBtW/tB5SP69+9/mM1m709OTpZ1tG+4DgIgAAIgAAIgAAIgAAIgAAIgAAKdEYAAb2e0oC0IgAAIgMAbC6xYsULI5XId2xvo0KFDUxsbG81pNBpWV1c3lslkVgsEgvSGhoYh7R10hoKyd+/eDTQ2Nr6Ixq+trbVpbm52WLVq1YI9e/Z8hmr6kiSp4evruw2VbXj69OlnGhoajwYPHnzI2dn5xcmTJ0eVlZUNXrp06ebt27eHslisOk1NzfL58+efVl5vUlLSgIyMjO8WLly4yNjYuFnVfi5cuDDo+fPnw7y8vJZFRkZWvTEeDAACIAACIAACIAACIAACIAACIAACSgIQ4IUfCRAAARAAgbcq4ObmxnR1dR3Z1qRHjx6dQKPR5LNnz74YExOz2dzc/PSMGTNelhKiaui21R+VVeBwOHXoukQiETIYDLGVldU1Nze3jC1btuxF76MgMSrbcPHixdUODg7xubm5Ez/44IMD9vb2Fag/juNaGIYRcrkc+/zzz79RNVdERMSvpqamB+bNm3eqrbXExsZucHFxWXv16tXLbxUZJgMBEAABEAABEAABEAABEAABEPjXCECA919zq2GjIAACIPBuCoSEhOgzmUxbOp3ORCs8fvz4uJaWFoOFCxceOnjw4DQ6nS6fO3fuKxm0KMhLkiSHx+PdV3XQGVVywdnZ+dqZM2e+CQoKWkntPjw8/GT//v3Xo3IPsbGxG93d3SMePXpkW11d3cfb27s1AJycnIzWI8/Kyprm7+//t4PUduzYESoSiWzbyyY+ceKEW319vWm/fv2WQWmGd/NnD1YFAiAAAiAAAiAAAiAAAiAAAv8LAhDg/V+4i7AHEAABEHjPBVBW75AhQ2yZTKZ+UlKSQ35+/hg/P7/o/Px84ZkzZ74OCgoKUbVF6hA0Nze3XFXXUakHkiTl8+fPP4OuS6VSTTab3UK1RQFeCwuL03379s1LSkoKDQwMbD2EDcdxksViYdu3b1+lr69/H2UTx8bG/kgQhFbPnj1PFxUVTe7du/eRSZMmpbRFHxUVtX3UqFETLl68+OI9vz2wfBAAARAAARAAARAAARAAARAAgXdYoDXAq7g+sVicGR0d3fpoK7xAAARAAARA4G0KrF69emRWVpbplStXggIDA79Embjl5eWj7ezs9rq7u99TXgt1EJqqLF7UNiYmBh3M9l2fPn0aqb44juuzWKwqFPytqakZuHz58nXoWmxsbPhHH320sU+fPtUEQRAMBoOB47gsLi7uSxzHBSKRyAHDsCaSJHlaWlpp/v7+P7Zlg8ZG9X6fP38e/Db9YC4QAAEQAAEQAAEQAAEQAAEQAIF/n8DfArwEQdRFRERk/vsoYMcgAAIgAAJvWwAduMZisSxxHC9AHy6GhoY6MhgMISrBMGzYsB9TUlJWGxsb/zFnzhyVdW5RALi0tNTdyclpq3IW76FDhybX1tbamZiY/Dl9+vSXmbYkSTJoNJrRkSNHBqP9ovIPqB7vpUuXAszNzS9NmzbtBgrsslgsJpXJGxERcSA0NHQBao/KN7SVMYyuV1dXc/bt2xcVHBzsv2HDhpe1g9+2LcwHAiAAAiAAAiAAAiAAAiAAAiDw7xD4W4AXx/GyyMhIlY+6/jtIYJcgAAIgAAJvS4AK6FIfLq5Zs8aSRqNZxsbG/jR27Nio27dvT9bT08tDQVdVa0IHnZmbmx9QDgBv3rw5jiAIAYfDKaDRaAwjI6OLs2fPvkCNIZfLNX799dfJZWVlKMhLR//w+fw8b2/vPaiNXC6XoZrAKNC7ZcuWxPZq7SqvKyEhYaFAIHiBDoZDv1MxDEMfnJa9LVOYBwRAAARAAARAAARAAARAAARA4N8loDKDl8qk+ndRwG5BAARAAATetkBoaKgRg8GwpcoDoQPXWCxW/507dwb36tUradCgQY8SExNjgoODl6laG8r0RcHXrVu3fkOSJDswMPAr1C4xMfFTZ2fny/369auKi4vzMTY2fjBp0qTbimPIZDLm2bNnXVD9XdRO8RqVwXv+/Hm7wsLC8agesDo22dnZBpcuXQoJDAxco9geMnnV0YM2IAACIAACIAACIAACIAACIAACryPwtwAvGoQkSXF4eHibB8e8zkTQBwRAAARAAAQ6EvDy8uIaGRm5JiYmzmMwGC0LFiw4efToUQ+JRKK1cOHCX5X7owAvytSVy+U0DofzfMqUKeusra1fqSOPDkqzs7P7XbmsAhXEVbUmqgYvuhYTE/OfcePGRdvb21eg77dv394aRFZVg3f37t3Le/bseWvChAl3IcDb0d2G6yAAAiAAAiAAAiAAAiAAAiAAAl0hoDLAC2UauoIWxgABEAABEGhPAAVzDQwMbJWfGlm1alV/JpOpjw49s7CwOIXKM6Cvx48fv9HW1rZaecxdu3YFikSingYGBn/R6XQ5qqmr2CY2NvbHMWPGbOnfv3+5qvWoCvQqBniPHz8+trm52WjRokW/tBfgPXfu3JCCggJ3f3//n6h5UOkJeCoG/jsAARAAARAAARAAARAAARAAARDoTgE69Xis4iQEQeRCvcDuZIexQQAEQAAEqHIMSKKsrCwlISFBjL52c3NjOjs7D8EwjBsfH78YlcQ1NzdPz8/PH9NeqYT8/HzhmTNnvg4KCgpR1I2Kitq+YMGClQYGBq3jK78IgpCTJClnsVhYW3clKipqb3Bw8GdtBXhPnTo1orCwcFpgYGCY4hg4jj+MjIx8pfwD3HkQAAEQAAEQAAEQAAEQAAEQAAEQ6EoB+n9PMOeiGojUwIp/aHflZDAWCIAACIAACFAC1IFq6HvlDxbR7yYul+uIrv03eDqVw+GUWltbX3F3d7/fliLK5rWysrrm7u5+D7WprKzkHjhwYHNwcLB/e/I4jpMYhtEZDAYdBXxlMhnJ4XAYVJ/Dhw/7slispzNnzrxMlWgQi8UWOjo6f8rlchY6pI06oE1xHnRY2+3bt1OSk5NlcOdBAARAAARAAARAAARAAARAAARAoDsEWks0wOEv3UELY4IACIAACLQnEBoa6shgMISojarSQIoB4MjIyISJEyeuSkpKCg0MDFzd1rgRERG/mpubH5gzZ84p1Obhw4eGV65cCQwMDFzb0d1ApRpIkqQzmUwMBXoV2+fl5dleuHDBMzAw8As0B4/Hu4faSiQS6969e8ehMhJtjS+TyarS09NzHR0d+VwuVyiTyfgo8BsZGZnb0ZrgOgiAAAiAAAiAAAiAAAiAAAiAAAh0JAAB3o6E4DoIgAAIgEC3CKxevXoknU5nosHbOtwzLCxsyL179/reuHFjWUBAwNf79++fxeFwGmfPnn1e1aIOHz48rbS01N3JyWkrOlTt2rVrNllZWVP9/f0j3mQTOI6z4uPjlzc0NAzV19e/UFtb++HKlSt9cnJy9Pv169fpEgxisTgzOjr6lcPg3mR90BcEQAAEQAAEQAAEQAAEQAAEQODfKwAB3n/vvYedgwAIgMA/KqBYAx4dRhYREZGpvCB0EJuhoeGQQ4cOzaQOUIuKitrh6ekZpKurK1VujwK6mZmZvhMmTPgPOpDt7NmzLqWlpY4+Pj471d1sSkrKdSrbFsdxVMKIj2EYX7G/qoPZ1B0ftYPDTDujBW1BAARAAARAAARAAARAAARAAATaE2itwQtZRPBDAgIgAAIg8E8IUEHe9jJaqTZbt25d16NHjxsog7e6utrG29s7XtWa0cFsTU1NNuhwNhqNJtPX18+eN2/eL4ptUYkEkiSbGAxGHY7jTdXV1U1CoZDLYrEsVQWaUV9/f38+j8fjMxgMLkEQQqlUSnK53P/H3p3ARV3n/wN/z3znAobhvuVQUMAgNE2NvK00rSx1C1HLA3Rru1zTv7+22t3aLUUtstZWQUXNq0Mt29QuLTXvPDBFRUWQQ84BZmCY6/t/fNCpkTgGmBkGfM3jsY/S+ZzP79e2Xn58fxSmU8it9UPI21oxtIcABCAAAQhAAAIQgAAEIACBxgRuqzEIIghAAAIQgIAjCphC3vT09Gerqqr68zwvio+P/8d99913tan1svIJFy9ejHzsscd+bBjmZmRkaKyxz+HDh4sGDBjQp+EJX0vHRshrqRTaQQACEIAABCAAAQhAAAIQgEBTAgh48W5AAAIQgECnEDCFvKxe77Zt2/o+8cQTh/R6vUoqlerZBjQaTX1NW61Wq1+xYoWK/QmV5k7kWnPT8+bNixKLxf6WjslKUuh0uhy2PrYfXLhmqRzaQQACEIAABCAAAQhAAAIQgEBDAQS8eCcgAAEIQAACVhBYsGDBIKFQKLNkqKKiosPsFDELoTmO80fAa4ka2kAAAhCAAAQgAAEIQAACEIBAYwIIePFeQAACEIAABKwgMHfu3AipVNrNkqGMRmN2SkrKdUvaog0EIAABCEAAAhCAAAQgAAEIQKA5AQS8eD8gAAEIQAACVhBgl7ApFIr+lgzFagKnpKQct6Qt2kAAAhCAAAQgAAEIQAACEIAABBDw4h2AAAQgAAEI2EHAVCe4ualM9XdTU1PrawbjAwEIQAACEIAABCAAAQhAAAIQaI8ATvC2Rw99IQABCEAAAg0Emgp5EeziVYEABCAAAQhAAAIQgAAEIAABWwgg4LWFKsaEAAQgAIE7WqCxkHfRokX77mgUbB4CEIAABCAAAQhAAAIQgAAEbCKAgNcmrBgUAhCAAATudIGGIS8C3jv9jcD+IQABCEAAAhCAAAQgAAEI2EYAAa9tXDEqBCAAAQhAgBYuXDjcxICAFy8EBCAAAQhAAAIQgAAEIAABCNhCAAGvLVQxJgQgAAEIQIDotoCX1eBdsmTJKcBAAAIQgAAEIAABCEAAAhCAAASsKYCA15qaGAsCEIAABCBgJjB9+nSZr6+vNxH5a7Xa7NTUVCWA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AACEIAABCAAAQhAAAIQgAAE7CiAgNeO2JgKAhCAAAQgAAEIQAACEIAABCAAAQhAAAIQgIA1BRDwWlMTY0EAAhCAAAQgAAEIQAACEIAABCAAAQhAAAIQsKMAAl47YmMqCEAAAhCAAAQgAAEIQAACEIAABCAAAQhAAALWFEDAa01NjAUBCEAAAhCAAAQgAAEIQAACEIAABCAAAQhAwI4CCHjtiI2pIAABCEAAAhCAAAQgAAEIQAACEIAABCAAAQhYUwABrzU1MRYEIAABCEAAAhCAAAQgAAEIQAACEIAABCAAATsKIOC1IzamggAEIAABCEAAAhCAAAQgAAEIQAACEIAABCBgTQEEvNbUxFgQgAAEIAABCEAAAhCAAAQgAAEIQAACEIAABOwogIDXjtiYCgIQgAAEIAABCEAAAhCAAAQgAAEIQAACEICANQUQ8FpTE2NBAAIQgAAEIAABCEAAAhCAAAQgAAEIQAACELCjAAJeO2JjKghAAAIQgAAE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KCLCSQnJ/dKS0u72MW2he1AAAIQgAAEIAABCECgywgg4O0yjxIbgQAEIAABCEAAAtYVmPnXxH/ovJR/Ele4Kdcs3Xy/dUfHaBCAAAQgAAEIQAACEICANQQQ8FpDEWNAAAIQgAAEIACBTiaQlJQ0XiAQXNPpdDkZGRlK8+VP/2vin4QCerN61FFdbZ/sMkmuv9x924gLa1I2T+1k28RyIQABCEAAAhCAAAQg0OUFEPB2+UeMDUIAAhCAAAQgAIHbBWbOn/yxNrRwkEAjrRKVKYQCA1dHJLgkqJGc4Z1r76+Nyg2uHnO40ryX84lIF5eDd3+zdtGnr8ETAhCAAAQgAAEIQAACEHAcAQS8jvMssBIIQAACEIAABCBgc4E5c+bE1fTMWVuRuOe3AFegkonE5e4yrsxVpvMrr9EHltU0thDF14Nkkl97vJ/x3qYtNl8oJoAABCAAAQhAAAIQgAAELBJAwGsRExpBAAIQgAAEIACBriMw6+Vpp28s2FDelh15bBrt5nwpbMbKlStPs/5JSUnD09PT97VlLPSBAAQgAAEIQAACEIAABNovgIC3/YYYAQIQgAAEIAABCHQ6gYYhrywr1F0Tde23Wrys7q42pEjV2Ma8V0z0Eamcf+CFxpEGqdaZK1Y8t3r16t2dDgELhgAEIAABCEAAAhCAQBcQQMDbBR4itgABCEAAAhCAAATaIsBCXk3UVaH0crBUUCvxvPHqukwW7LociOMk+T6F2qCSAPNSDuZzmAJh71VPeFCO25iMjIyitqwBfSAAAQhAAAIQgAAEIACB9gkg4G2fH3pDAAIQgAAEIACBTi1gKrHAwl5tt2KDuNjzHFchX5qWlnaKXcamicq53+iu0qjuy/xDgMtVyiVeax/RrUnZMrxTI2DxEIAABCAAAQhAAAIQ6MQCCHg78cPD0iEAAQhAAAIQgIA1BZKTk/uwYNd8zOTk5Om8RDtR+dj+EE3sldvq9soye3i67RxyTqARv5yenn7DmmvBWBCAAAQgAAEIQAACEICAZQIIeC1zQisIQAACEIAABCBwxwrMWJCwr3z6V2KDu0rbEMH163gPaa4fCWqlFUIDd3D1uxtfu2OhsHEIQAACEIAABCAAAQh0gAAC3g5Ax5QQgAAEIAABCECgswgkJSX56QLLvin78/bbTu82XD+nlEucTkf4OJ+MPromZfNU0/czXpqyiRMIfdJTNzzYWfaMdUIAAhCAAAQgAAEIQKAzCSDg7UxPC2uFAAQgAAEIQAACdhZITk4erRr46+LqsT9XWDK1x6bRbrILITNNpR5mzp98UedXrpKc77Zi9erV6ZaMgTYQgAAEIAABCEAAAhCAgOUCCHgtt0JLCEAAAhCAAAQgcEcKsAvYbizY0OwJXhOMJNdf7r5txAV2ijcpKWlWbb+slyvHHyh1+2Kwt/RKsJTn+V1rl2556Y6ExKYhAAEIQAACEIAABCBgAwEEvDZAxZAQgAAEIAABCECgqwm0JuRlp3gl+T6F2qCSgIrEPZXmFm5fDu7hfCL672lpaRldzQj7gQAEIAABCEAAAhCAQEcIIODtCHXMCQEIQAACEIAABDqhgCUhr0FNQuKIdyr2d9GGFKkabtN1931h8kMx/0TA2wlfACwZAhCAAAQgAAEIQMAhBRDwOuRjwaIgAAEIQAACEICA4wk0F/AaNCQs+II89NUk4o0kkAVQnf9YUgo54k07YSd7xcWe58wvYXO8XWJFEIAABCAAAQhAAAIQ6FwCCHg71/PCaiEAAQhAAAIQgECHCLR0ejdvK3m7hJHGcyDVn9q9sZfcDFXEBY6n+tq99bV5t4wqWZO6cWyHbACTQgACEIAABCAAAQhAoIsKIODtog8W24IABCAAAQhAAALWFGgu4K0rI1H2cgryH30zzGUfdmw3bzP59X6drkl9Scd+jp3gdboYup2IcletWrXOmuvDWBCAAAQgAAEIQAACELhTBRDw3qlPHvuGAAQgAAEIQAACrRSY9fz03BuvZlxu2M3SgJf1kx+K9RdWymWyrLCDKB2t64cAACAASURBVNXQygeA5hCAAAQgAAEIQAACEGhEAAEvXgsIQAACEIAABCAAgRYFZs+e/Uxt9NV3Kp769kJjjfO2kpdLGNX9VqLhe3Iz1BAX+Ojvp3rN+5mf5jX/eZzsbfFRoAEEIAABCEAAAhCAAARuE0DAixcCAhCAAAQgAAEIQKBFARbwVj50aKE6PrOosca3Llnz1FcTV3/JWiDV+T98+yVrDfux07zmPyfO9XOTnev+alpaWkaLC0IDCEAAAhCAAAQgAAEIQKBeAAEvXgQIQAACEIAABCAAgRYFkpOTX6safXhKUwGvaQCDmoTEEXEyMrY4aIMGLodi/RW7By1GwNtaObSHAAQgAAEIQAACELiTBRDw3slPH3uHAAQgAAEIQAACFgjMnD/5Y51fee+KxD2VFjRvVxOf9xNC1i7eEt6uQdAZAhCAAAQgAAEIQAACd5AAAt476GFjqxCAAAQgAAEIQKC1AnPmzInTBBdsKZu5s9HSDK0dz5L2CHktUUIbCEAAAhCAAAQgAAEI3BRAwIs3AQIQgAAEIAABCECgWYFZLzz9c8WUb8TakCKVvagQ8tpLGvNAAAIQgAAEIAABCHR2AQS8nf0JYv0QgAAEIAABCEDAhgLscrXa6KvvVDz17QUbTtPo0Ah57S2O+SAAAQhAAAIQgAAEOqMAAt7O+NSwZghAAAIQgAAEIGAnARbwVj50aGFLl6vZYjnS7CCF2xfDjq5ZtulZW4yPMSEAAQhAAAIQgAAEINAVBBDwdoWniD1AAAIQgAAEIAABGwl0ZMDLtuS1YoI3nysfvn79+jIbbRHDQgACEIAABCAAAQhAoFMLIODt1I8Pi4cABCAAAQhAAAK2FbhZouHKOxVPfWf3Eg1sZy774zycD8R9tPaD9StNO5310rRjPE9H1izf8Lxtd4/RIQABCEAAAhCAAAQg4PgCCHgd/xlhhRCAAAQgAAEIQKBDBWbPnp1W+dChwR1RpkFY5ST2Tn+cX7N08xCGMOOFp+do7j3/otPZ8JI1KVuGdygMJocABCAAAQhAAAIQgIADCCDgdYCHgCVAAAIQgAAEIAABRxbo6DIN7p+N8HDKjNgpEAiU2uDCaaWzdlZ4r3rCg3LcxmRkZBQ5sh3WBgEIQAACEIAABCAAAVsLIOC1tTDGhwAEIAABCEAAAp1coKMDXsYnPxTrz/6qui+zPtB1/Trew/lQ9MLVq1fv7uS8WD4EIAABCEAAAhCAAATaJYCAt1186AwBCEAAAhCAAAS6voCpDq8u5EalKWB1hF37vJ8QsnbxlnBHWAvWAAEIQAACEIAABCAAgY4SQMDbUfKYFwIQgAAEIAABCHQigeTk5OkGad2Uqgk/emuirikdZekIeR3lSWAdEIAABCAAAQhAAAIdJYCAt6PkMS8EIAABCEAAAhDoZAIz50++WDx3c76jLRshr6M9EawHAhCAAAQgAAEIQMCeAgh47amNuSAAAQhAAAIQgEAnFUhKShpeF52bVjH5m+uOuAWEvI74VLAmCEAAAhCAAAQgAAF7CCDgtYcy5oAABCAAAQhAAAJdQGDmgskf63zLe6sHnzZoQ4pUjrYlhLyO9kSwHghAAAIQgAAEIAABewgg4LWHMuaAAAQgAAEIQAACXUQgOTm5j8FD9QoLeisS91Q60racTvb0VuyK37D6w3UpjrQurAUCEIAABCAAAQhAAAK2FEDAa0tdjA0BCEAAAhCAAAS6qMDs2bNfr3zoUKI6PrPIUbYoyfWXu38+4sKaJZunOsqasA4IQAACEIAABCAAAQjYWgABr62FMT4EIAABCEAAAhDoggKzZ89+pvKhQwsdKeAVqGQin/THJWtStgzsguTYEgQgAAEIQAACEIAABBoVQMCLFwMCEIAABCAAAQhAoNUCjhjwsk34vJcQxJfIBmRkZChbvSl0gAAEIAABCEAAAhCAQCcUQMDbCR8algwBCEAAAhCAAAQ6WoAFvLXRV96peOq7Cx29FtP8rERDt09G3S0RGr+rrla8unLlytOOsjasAwIQgAAEIAABCEAAArYSQMBrK1mMCwEIQAACEIAABLq4QNLzM/KKXl2b7UjbDFvzSN8R0TlVV68Gld644XluCerxOtLjwVogAAEIQAACEIAABGwggIDXBqgYEgIQgAAEIAABCHR1gTlz5sTV9MxZW5G4p9KR9tpj6ZT4ha9s/JmtKTfXX759+3DPxYu3hDvSGrEWCEAAAhCAAAQgAAEIWFMAAa81NTEWBCAAAQhAAAIQuIMEZs6f/LFy4t5IbUiRynzbBjUJiSOekxFvT47ui6cN/r//t+EAm1OtJiHHEf/RRwndlyzZEmrPdWAuCEAAAhCAAAQgAAEI2FMAAa89tTEXBCAAAQhAAAIQ6EICDU/xGjQkdNpFIZ5qknNEwkpvUlY9SHlCzj5Bb/cVE+K8JBqRj9fXZWo1yYlImJ/fU2M03rPggw+2buxC9NgKBCAAAQhAAAIQgAAEfhNAwIuXAQIQgAAEIAABCECgzQLmp3gl2ylsXDh5R8eSng146giJ9pVRSc04utbmCVrR0XfrqAjJxXz/x8dnaWJvreHIERKdOuVXpVaP+mrZsk1zWjEcmkIAAhCAAAQgAAEIQKBTCCDg7RSPCYuEAAQgAAEIQAACjilgOsVbOn5PddgOipmWSELTSnme6L33iK9OprNiBRla2oH8h37davtdKDa4qbQttW34fcTyP/W7O/JSVVnpKafERtbw0EMB1775ZoSsvFw6fe3atUdaOz7aQwACEIAABCAAAQhAwFEFEPA66pPBuiAAAQhAAAIQgEAnEWCneEvGfR/d7Vhx2B8C3lTiq5NaDnhD08b3DpZpXarUTpyaM+hVPPE3Zn9xwlKC7oun3f/i8xsO7dhBMQ0D3tRU4pOS6KxCQYatWx+Q5+f77Fi6dPO/LR0b7SAAAQhAAAIQgAAEIODIAgh4HfnpYG0QgAAEIAABCECgEwiYTvGqnfZ4PBJOXlGxN0/rnjxMoh8rqKRmbMslGiLfmxw/b+7mn/V6TlxY5BnwyScPBGtdatVX5+w4ZSlBj6VT4iPDNxaEh5NX7K01HD5MoooKKhlrtobjx6PkP/10T/nSpZtGWzo22kEAAhCAAAQgAAEIQMBRBRDwOuqTwbogAAEIQAACEIBAJxJgp3hLH/kuWpRZ4uVZQy4cT1yVL1VUPtDyJWusNEO80tV90oR9Z823nLHu4XvOBBcXq0aeuG4pRVjK5PioiM2FNTXkwvPE+fpSxQMPUB7X4KK3zMzunt9/PygzJWXzVEvHRjsIQAACEIAABCAAAQg4ogACXkd8KlgTBCAAAQhAAAIQ6GQCplO8FYl7Kg1qEhJHxMnIaMk2WHmGxwadrYqNvXxbkJuyLDE+e96mny0Zw7wNO8n7wrMbD3MckayJNezefV/YlStBwhs3PManpaVZfEq4tWtBewhAAAIQgAAEIAABCNhaAAGvrYUxPgQgAAEIQAACELhDBNgpXuXEvZHakCJVa7ZsKs9g3iczM7zb9h/6+19/aevx1oxlastC3oWvbGwyHF6xYmL3ykqXgg8+WB/flvHRBwIQgAAEIAABCEAAAo4igIDXUZ4E1gEBCEAAAhCAAAQ6uYD5KV5Lt9JUeQbWf9PWB2KvF3rLqgJKKsqHnszXB5TXWjoua9dSyLtr16DQw4dj30xLS8tozbhoCwEIQAACEIAABCAAAUcSQMDrSE8Da4EABCAAAQhAAAKdXKC1p3ibKs9gYlAqXZx+Odkr6Ndz4R5VnEFz7c/bMy0lUnx9X9hYF43HyGEnTzbW59ChWP89e+47QEQHVq1atc7ScdEOAhCAAAQgAAEIQAACjiSAgNeRngbWAgEIQAACEIAABDq5wOzZs5+pfOjQQnV8ZpElW2msPEPDfmo1CdklaR98OOX+S69sZIGsRR+XQ7H+4+rEYUPuO3NaKtU3evqXhbyVlXJZVlbYQVy4ZhErGkEAAhCAAAQgAAEIOJgAAl4HeyBYDgQgAAEIQAACEOjMAq0JeN03PRg9QKbjJk3Yd7axPWs0JNy1i0LUapITkTA3727FlQVnDgo54p2PRfvW3Hu+uDkrYZWTOPrzkf2mjN9f7O1ZdaW5tps2jXa7ejXAl4j/z3/+s+6dzvwMsHYIQAACEIAABCAAgTtLAAHvnfW8sVsIQAACEIAABCBgUwFLA97uKybEBbjW0vRpu043taDt2yksPJy8Y2NJz9ocOUKi77+PlXHSu43+fuXqglI3Sc7cLcea25A0O0gx8Jfo3omT9h4XCg314zT1KSjwct6y5aG8pUs3T7IpEgaHAAQgAAEIQAACEICAFQUQ8FoRE0NBAAIQgAAEIACBzi7ALkpbuXJlk6FrS/tjAW9t9JV3Kp767kJTbVnd3fiI6/yIESfON9WGlWXYsYNiEhNJaGrD80TvvUd8cjKd3f7FwzEs4L3aQsDL+vp8OrLHKB8lN3L4L5daWv+yZYn+y5Ztim6pHb6HAAQgAAEIQAACEICAowgg4HWUJ4F1QAACEIAABCAAgQ4WSEpKGs6716zjBfz+NUs2T23rcmY+//S3VRN+9NZEXVM2NoaldXcbC3hTU4kPConXnaxRCMqf3v2rpWvsviyxz5/G/3glIiK/qrk+GRlj3a5eDUpIS0u7mJSU5CcQCPqkpaXtsXQetIMABCAAAQhAAAIQgIC9BRDw2lsc80EAAhCAAAQgAAEHFpg5f/JFg5vKILnmPzktLe1UW5bKxiieuzm/sb5Ou/sGR+V0C4q563rFkCEnmzzly/reKtHgFRtLBvbjw4dJVFFBJVeuTfDNGrf/vDakRGXp+lz33eMVeCJKkpy8vVShqNU11W/37kFuJ05EXnJ2rvN1cqrzcHNTuRQU+Hy3bNmmZy2dC+0gAAEIQAACEIAABCBgTwEEvPbUxlwQgAAEIAABCEDAwQVmvDRlEycQ+qSnbniwLUtlp4B1IcUbypK+zDbvb9CQ0GkXhXiqSS4tc3dVCTy1rppBslcXbDrY1DzskrWvv6bQmhpy4XnifH2pok8fecX6LWOjLr30SbO1dxuOKax2Eof8Z1K/VxduONzSvjIze3gGBxer3N1VWtZ2xYoJ3rm58uHr168va6kvvoeAowjMnz/fn+O4KLYejUZzKjU1tdET9Y6yXqwDAhCAAAQgAIG2CyDgbbsdekIAAhCAAAQgAIFOK5CUlDReIBBc0+l0ORkZGb8FPzNfnPYt8cKCNR+se6atm0t6fkZe0atrbwt4JdspbFw4eUffujDt1BES7SujEv/zU4IWvrLx5+bmYvV4OY5IJiPjL7/0Cv3q5ziv689/+ktr19d91fg+wc51ZVOn7s5rTd/9++M8DhyI++iDD9avbE0/tIVARwqYB7wGg4H9Gi8yGo36ZcuWlXbkujA3BCAAAQhAAALWF0DAa31TjAgBCEAAAhCAAAQcWoBdhKbpkfdvXmQsFpUphAIDV0ckuCSokpZqIwqHSgq8Javf3RjTlk3Menna6RsLNpSb9zWoSRi2g2KmNXJhWnUynY1cNWVgSyGv+XgZGx6OK6x2oqvPbWvVZXDiYg+ZZ/pj3o+PPlLXr19WiaX7q6pyEqenP84vXbp5iKV90A4CHS0wffp0ma+vrzcR+QuFQjlbD8/z+iNHjhzet2+fvqPXh/khAAEIQAACELCeAAJe61liJAhAAAIQgAAEINApBFjAW/nQoYXq+MwitmCBSiYSl7vLuDJXWW3fS6Vu24cqZL/0/Gj16tXprdlQw3FNfZsMeFOJr06is2IFGXosnRLfmpD3q68Gx/2kkmmUCd81W8e34frDVz0e8+jgU2W9e+cUtmZvn302wuPUqe7vrlmzZn1r+qEtBDpawPwkL1uLXq8vXbp06dmOXhfmhwAEIAABCEDAegIIeK1niZEgAAEIQAACEIBApxBoKog1X7zHptFu4hue59Ys2TzV0k01Ny4r0fBIOHlF3bow7eRhEv1YQSU1Y+kaGz9i+Z/6TZ30Q3ZgYFmlJfPt3983cme+F7U24A1LG3/PlIeOFoWGFhZYMo95m02bRrvduOF5bkkrTFo7B9pDwFYC8+bNixKLxf7m4y9atGifrebDuBCAAAQgAAEI2E8AAa/9rDETBCAAAQhAAAIQcAiBxsooNLYwrzWP+kuu+U9OS0s7ZcnCmwt46y9Z+5pCPWvIheOJq9X6G0unF50VcsT7bh0VMdJXSSNHnLitbm9zc7Y14I388E8DZ039OsvdXW1RkNxwDYsWPR23fPl6z+bWlpycPNFoNBZxHFdUW1tbtGHDBrUlfmgDAVsKDB8+XDRgwIA+pnINbK6ioqLDpjIOBoNBtWzZsixbrgFjQwACEIAABCBgGwEEvLZxxagQgAAEIAABCEDAIQUsDXcluf5y920jLqxJsc4JXhMGK9fg/r+h4T3LPb3VtU6CWkmd2kdi4OYkf9GqS9NKSxXytRvHRF966ZNjlkILNWKu58oJ98594bPjQqGhTTVIt20bHpGVFfrBhx+uSzHNu2BBwj6jURC2dOnmsPnzJ38cHn59iFYrLlKrnZyVSrmBlT7V67krEom+rKREcTo9Pf0/lq4Z7SBgTYHnnntO7urq2kcgEIgaG1en0xWZQl5W2sFoNLoj9LXmE8BYEIAABCAAAdsIIOC1jStGhQAEIAABCEAAAg4pkPTi0xeKFq5vtDwBC1+JI56TEd/WgLc2+so7FU81XxdX/m3/4EFVrvInJ+49n5kZ3i029vL1tmAdOx4V9M2ZCNdrM7/67dShJM9HLs0K86gZcP6GwU2lZeOyvWhDilTiHH/Xvnv7906a8dWRtszH+uTm+ss//3zEBVOZhgULnkoZMeLEsLi47Jply6b0DAgoLU5M3HPb6eDaWilXVeUiqayUSy5dCvY8fz7s43ff3fhaW9eAfhBoj0DDmrwNx2Ihr1AoVHIcF8W+Mw992zMv+kIAAhCAAAQgYDsBBLy2s8XIEIAABCAAAQhAwKEEZs6f/LHOr7x3RYMAUnWZZBXHyUVfTSLeSAJZANUp4qgm9LtHPVpRokFGRMZZLzzzY8WUPSIWqDa1eedj0b59s8ICnpm263R7gT7bPizqhFNdddmYw/leuwcFBV0NDAzwK1PnXAtw1XJGNTlpRP4ynZOyzE2QO/DXK/2u+ftMTfg2s63zqlQy0X//O9H93Xc3xs6bN/nxXr1yX3300YMWl2BgIe/atY/oUlK2DG/rGtAPAtYUmD9/fh+O49ybGxMhrzXFMRYEIAABCEDA+gIIeK1vihEhAAEIQAACEICAQwrMevGZiwUvrCs0ndI1LTJvK3krT5M89m3K4Y1EZxZSjzBhH11P/+jDFpRoEHVLpNf8vfznkoiXyERO5YoXcy6x2rpNIUiuBLre9f29vZ5N/uKENaA+/GjCvUqhURPlU6GbNOHH307znj/f3ZvjdNJeva7ns3kWp0wb2q9fVvkDo46dbeu8J0/29N6/v28vnU60x8WlNuTPf95e0dqxVq16wiMnx21MRkZGUWv7oj0ErC3w8ssvu8tksj4tjYuQtyUhfA8BCEAAAhDoOAEEvB1nj5khAAEIQAACEICAPQWCiOie+JEDPlQOPVpjOqXr5EW63M3k0z2Jblz6kAIEAqLYvjH8yYWavOzs7CeI6A+nU9llaqaFH6nZ+bjH6NrR8pHKOvZzZUdIpC2jkoBxdK2pzQmqZaJeqx/vP+/lLYetAfDOO08PH/ng0UsD+2fVB7m2/LASDQcO3H3XwIHnroaHXy9uy1xffx3vcehQ9MLVq1fvbkt/9IFAYwIsqOU4TiQWi+U6nU4mFArZ/+R6vb60uTq6LZVsMJ8LIS/ePQhAAAIQgIBjCiDgdcznglVBAAIQgAAEIAABaws8RkT9ZyxIGFr29Jfik4tquvncT0q/B0jJAt6wmXTj8kcUwCZlAe+Rv1adGThw4Kfu7u5n0tLScln5BSLSsjIPmqic+43uKo2+ziC4fDEnKCi55rcLy3ie6NJ7xHdPprNiBbELxhr9RKYmDPrLnz8/LpPp2nTZmfmg7MI1b++qJktCWBOSlWjYtGl0/8TEb7Pl8prSto79/vsJIYsXbwlva3/0g4C5wMKFC5st+cFC3uPHj2ft27fvtl9vCxYsGMSCYEs1jUajKiUl5bil7dEOAhCAAAQgAAH7CCDgtY8zZoEABCAAAQhAAAIdKcACnEnTFzx19/Gybybp/Su04c9SYdY7FBzxAhUUfk3uVWfINeZtymGLzJrpcXeY8B6jx+PK0sIf9E7GUolYq6srchK5FIaMlgdVTv1WydqxS9mu76CY0EQSmjZXH/CmEt89qfmAN2L5k/2eeerbi35+FdUdCdOWudPSxg945JH9xQEB5fVebf0g5G2rHPo1FGgp4GXtWTh79OjRU+Yh79y5cyOkUmk3S0WNRmN2SkpKmy5FtHQOtIMABCAAAQhAoPUCCHhbb4YeEIAABCAAAQhAoDMJsHBX0iMy5J+DXu52/y/Xf1awxZsHvHVlJKo4Sq76auLqL1kLpDr3PqQuO0gKlzDSeA4klajAy7n8G5m3yiNfFTieyk0A17dTmDycvNxjb57WLTtMIm0FlQSMbbpEA2vXfcWEuCdHHy1sa5mDjnwAW7Y8cHdsbDbddVfOmfauo6WQd86cOXErV65s92V07V0n+ju2gCUBL9sBz/P66urqUytWrKg/8f7cc8/JFQpFf0t3V1RUdDgjI0NjaXu0gwAEIAABCEDAPgIIeO3jjFkgAAEIQAACEICAVQVmvTT1MG8UnFnzwYbZTQxcf/mZh4fiUeJ4Z0GJi2+luKg6dhFdZe1Pv0I9fIaRMvDR38NadiKXOCJORkYW+mYvpyD/0b9/z25Ny9tMfr1fp2tSX9KxcQwaEhZ8TaF8DbnwPHESX6rwe4DymrtkjfULS38sety951Rxcdl5VoWxw2DffDMgTC6v9Y2PzzxqjelYyFtRoXjTNNaqVavWsb9/8cWnL4SE3FDfuOF5rqpKscQ86E1KShqu1+tzMjIy2nWK2BrrxxgdL9CaOros5NXr9VnLli0rtfSCNdMODQaDUqfT1b9zYrE4jP2V/Tg1NbX+VD8+vwswW/YjmUxW/1eDwVD/V47j3A0GQ9aSJUtwySJeGAhAAAIQsJoAAl6rUWIgCEAAAhCAAAQgYFsB02nOGS88Padm8Oln5UdiRKvf3RjDZmXfsb+aQsDABPpH+GPOz3rezbnxEr3hxslaqjhB1WI5lZuf0nXuRtrGVm1pwPtb8GMWDlui4PnxmN7jw/O1992XmW1Je0dqc/JkT+/CQu+IMWOOHhcKDe2uIcz2duhQrL9pj0eP3iVh9XkXLJj8sUKh6vfAA8dUBw7EcSzo1em4QqGQfzg8PK+uvNyNKy31+Oj999evdCQfrKVjBFoT8t4KHLOIyJ8Fju1ZcVMXrw0fPlzUp08fOQs49Xq9nF34JhAIRKxUBMdxLChWlZWVqbraiWBLTkU3PEndHn/0hQAEIAABCDABBLx4DyAAAQhAAAIQgEAnEGCXm+n8ynuLiry8eLfqitJZOyu80saHiUrd3XmZ9n/su/pt5LpeKL2k/vBS9K7XYhO9h+kCSuvYT5suPwuZQufE7mRgp3Rb2nbeVvJyCaM6VqKBtb3xPbkZaogzP/Xb0hhNfd9j6ZT4ha9s/Lmt/TuyX26uv/zAgbvvmjBh368ymdYml7uxU71Go+CQm5uq38yZO+tP+rF5a2qkoqioa7+dljxwIM7j4MFYzfvvfzyoI00wt2MItDbktcaqWcB74sSJ7IZhrqWXt1VVVR03lYywxno6egxL6xo3VhO5o9eO+SEAAQhAoPMKIODtvM8OK4cABCAAAQhA4A4SmPXiMxdvLFyX39iWJbn+8nJdkb7iOLlQgcJFlOUnqg264R7+Z4OI91HXn9C19PIz8/Hryy98QZ7mtXn9HyZlS+UXGluj5ycPRpp+3j3X16ulcFetJiHHES+TEasM4VAflUom2rRpdP/ExG+z5fKaUlstjgW6ISFFjQbIWVmh7hcvBosuXw6W6nSCg6mpm2bYah0Yt3MJdETI2x6hurq66++9916nO8nf1J4XLFgwyNJw23T6ublyDl2l7jE70d2/f/+o48ePZ5lf9Needwd9IQABCEDgdwEEvHgbIAABCEAAAhCAQCcQYCd4lRP3RmqbCPzytpK38jTJY9+mHN5IdGausH/Qk0bOO57qT/BaevlZYxTmtXnbQhWaNr53b+8qmbe3Us36Dxly8kJT42g0JPxgF4XkqUmuIxL29iblcw9SHgt72zK3rfqkpiYMSkracVwu11ilRIOl6/zyy8HeLNTleX6XUinfnp6evs/Svmh35wh0ppCXlStYvHjxga7wdCwpz9DafXbWer0stGZ1mlmNZo7jRCKRKIqV6NBoNKdQs7m1bwHaQwACEGhZAAFvy0ZoAQEIQAACEIAABDpUgNXXremZs7YicU9lUwFs7mby6Z5ENy59SAECAVHoTLpx/i2KVUSRQSBo/vKzWwEuz9notGzke5Pj583dbFE5hiXbKex6OHn7xlJ9cFpwhEQ9y6jk5XF0rUMfgtnk7GTttm3DvSdM2Ffa1AlbW6yVndrdtm3EhQ8/zEiwxfiOMKapzjRby8yZM+9bs2bNIUdYV2dcQ2cKeTtriNnwvbC0PENr3qemahy3ZgxrtJ0/f34fgUAg43lew8YzGo0asVhc//cGg0Gj0+nq/16pVGpYXWXWvon6zjmLFi3C5ZDWeCgYAwIQgICZAAJevA4QgAAEIAABCEDAwQVaOr3LAloW8IbNpBuXP6IAtp3wZ6kw6x0K7j6Lipqquau6TDJW1kFfTaL6i9cCqE4RRzXykJunfq3xkf/Qr1u80tV90oR9Z1saj5VlmL+DYoISSWhqy0pLZL9H/PJkOqtQkKGlMez1/YoVGuEcBgAAIABJREFUE3sOGHCutn//89ftNSebZ+nSKT7v3rpYz57z2mOuadPmnS4uDjN4ehacE4m0sdevR/P+/peqxWLNx0QVn61fv77MHuvoSnN0lpBXr9eXLl26tMV/RjjSs2EnVCUSSZTBYFAKhUJlSUmJ0tfXt4+l5Rks3QsLUlNSUg5b2r697Vgwy8ZoeBEe269MJqv/rj2fzvis27Nf9IUABCBgLwEEvPaSxjwQgAAEIAABCECgDQItnd41DZm7hbyqzpBrzNtUfzLq9CvUw2cYKZu7EO0PZR0WUg+f+0kZOJ7Km1tqa078svIMjw06WxUbe7nFILTJgDeV+OVJjhXwLl/+p36TJv2QHRhYdutUtYAUinfD2vCIW+xSVfXXHLpVoWL79qGKkyd7bUhPT09tsWMHNWDvLM/zTQZBq1atWmdaGgt1dTqpXCyuU23YsLT+vfP3z5YXFUXU1x52clKKe/U6Io+IOCqUSlUHN21KebaDttUpp+0sAS/D7Wy1Zps5oWqXd8VWJ3tt/c7YO7C2y8PAJBCAAAQcQAABrwM8BCwBAhCAAAQgAAEINCXQ0uldUz/VVZJWHCVX8wvR3PuQ2rkb1V+y1vBjOvVrXtbBdOo34gUqEDdyWpZdunZua7+Q6vIQudEgEXoEX1FGTzqW19yla60pz8DWeKtEg5dv7M3TuvmHSRRZQSUvjXWcEg1bt46K8PVV0ogRJ8wuhuLIy+uHWFu8yWVlIzPJ7PDyF18M9r5y5WYd3qVLt7xkiznbMiYLdquqPOeXlwf2LiiIdGpsDLm8XBYWdvrg5s3vTGXhrinUtWS++PjNYXfdtfefaWlpGZa0v5PamOqdsvBs2bJlWWzvtg7qbODbaf7ovrVOs7bX0BYhL7sMbeDAgYNYvdz2rq+p/uzUM6vNi1q8thLGuBCAwJ0ogID3Tnzq2DMEIAABCEAAAp1CwNLTu+absfRCtObKOjQV8GauuyesxHm6tziiV319XN3ZsyJf0daSmMnHGq2Py8oz3J3n6z/9mV3HLQWvv2TtawrNqyEXLU/cXb5U8dwDHXfJGjtVzC54k92qT3zxYje3b78d1Osvf/nsmEYjkctk2vqTpkS/B7wJO1933Z79k0QhdeG/GJ9SFR8U89tFbOy7Cb2G1z0ZOUqbV1UsHLb1Obd8VYlww9g3qtnPfXLhe8kHv3zmtPOJpVXuMpf6i+UaBrwmyyVLpkS+997GQEttbdlu8uT/+5gFu6dPjzGYTt82Nd/o0Svc/Pwuuaxf/15Ba9YUG/ud/4ABW74WCAQp6enpNxrrO2PGjIFr16490ty4SUlJfgKBoE9aWtqe1szvSG3ZZV5OTk7dDAZDEbvIyrzWKQv9WMkAjuOiHGnNLa2lM53s7OjTu+aWtjj5PG/evCixWOzf0jNr7/emoFcsFsuWLFlS1N7x0B8CEIDAnSyAgPdOfvrYOwQgAAEIQAACDi1g6endtm6iNWUdWCB8aGVCDD9iull9XCMJtr3LD1rw3dnGTvyydYX+94lYhYGT3dX7asU9fbPy3d3VtZas91awSjIZGRtvb9uSCBoNL9y1iULUJSQnAwm9w0j54FM3g+bU1IT+Xl6VusJCL/cxY47k3X33pSumgJcFtNsu7pNuefSt6p/zz4r+dXit86Zxb1azPTy6/RXF0aJzIvMw91xpDvdQ2EDd2rNfyZYMe0Gd+L83XF8bNKPGPBRuLOB9//2EkMWLt4RbYmmPNs8889LFdetS8209V3z8Fg8/v2ySSmsqOE53cOPGpa+Z5kxIWPi1Uukf5O5+o1QuL/lPenr6NvP1TJnyyr8MBvH9dXXOHrW1Clcvr7zN5v1tvXZrjm+vAM6aa7ZkLI1Gc8qRT3UuWLBgkLVr7Fri0lwbW1xQx34DQaFQ9G/v2lrTf9GiRfta0x5tIQABCEDgdgEEvHgjIAABCEAAAhCAgAMKtOX0bmu30ZqyDm0NeNmaRIWeTp4/9Q1yK/TxCA4s1SQ8+V1ma9f6x/a2LYmwPd0QFs6Rd2w41Z++PXKeRGXOVDJu2s1SEceORfseO9Y7YurUPVcUClWRKeBloS4La9NGL1SZ//2enCNiV7ELv/yXrU6mE7wsDDYPeB8Mu1drCofN99sw4HW0cJetlYWru3a94FFZGahp/7NteQS5vEzi63tVPmDAdvmWLW+HP/30S3NOn3742dOnR1e4uhZLo6P3SyIijrmIxbWreV65WSaTPXDhwn1vnTjxaJ5K5aWVy8sljzyyVLdlyzvDW57NsVrY44/Qd9SObVFywJp7mTt3boRUKu3G87xer9dncRwXJhQK5daco7Vj2cJs3rx53mKxOKa1a2lPe3aC2/zCuoyMDLv8s6Q9a0ZfCEAAAo4kgIDXkZ4G1gIBCEAAAhCAAARuCcyePfuZyocOLVTHZ9r8j61aWtYhc12/sFLnZ7xEEb3q6+PqMjNFvpJPS2ISjjZaoqGxh+n25eAeETc83eckf/lLUw+7tFQhz83197rnnovNjGu7kgi5uSN/3bHcEJN4P/1+WtlItGi7VPr8W3XHFQoynDsX6p6VFRY5btzPmVKprsa8RAMLbqd9/abrAP/eevNSC/VBaBMlGhYNfU7Nwt0oz1DD+nO7pOZ9zQPe3Fx/+bZtIy6kpGye6ii/WMzDVXuv6emn590lk6kWFxaGT9u5c0FFw/kjIw96R0f/pHNzK6z85ZdH/TMzH/zt19MTT/zbw80te0xGRobNf41Z06UT1tZt1fYPHz58YN++fb+VNWlVZxs3ZidbnZ2dw44fP57F1ugIz8LapS3YbyAMGDCgf0eeVLYktL5VdxqlHWz8zmN4CECg8wgg4O08zworhQAEIAABCEDgDhKwZ8BrKWv9JWtb7gmtrgh1MRoknEfI1YroiUebvWStsbF9t46KGOlbTiNHnDS7pIzoi51Do6/ne7vU1IkENQLeGOlfoW36tO/NgNcWJREaC3grq52d//WZK+cROcwQHlGqvHqpm/fYsT8XxMVl39rDzfX84+Bqp6zyHJGpRMOz36XIv3piaVWwwre+1IR5wGtuw/pV62oE+dXFHCvV8OahNc4zYh7RsFINDU/wbto02u3ChZCZaWlppyx9drZqN3369LCysugdjYWrtprTfNzY2G/r64SaB7eNzRsYeE5RUNC7yvw7Vu4hOvq7TatXr06xx1qtNcdLL70UKRKJNGKxuLu1xnSkcWxRcqDh/syD2daUBmClMYiodNmyZaVsTEc5TW3NOrwLFy4MIyL2vw77NBXwMn/zutMtBcGmyweXLFnS4f+s7DBMTAwBCNwxAgh475hHjY1CAAIQgAAEINCZBBwx4DX5WXritznviA+evGfqxO8vBwaWVbJ2q9Ifi8t2rtXWDD6Vpw0pqb+4rGdqwr3J03eebbxu781AtbUlEX4tuVnzNuPXr2TNlUTYvsYQFi4kr9geVH9aed8vUvk3lQG1ZX/POcEuj5NeCfKaFn9a3bv3tT8EvKz9P+6fVcsuUUv8399dN437Z3VzAa+p3X8fXKB669Aa55YC3t27B7kdOhT7Rlpa2lcd/U4nJyeP/vXXkYt//jnhD6dnO3ptlsw/ePAG7+Dgc1Kep11yeen29PR0h68DysoEiEQiVWe7RM2S58HaGI1GVUpKisUXM1o6rqkdC2X79+8fJRKJvNnPWRLwsj733ntvDLvMjpVnOHLkyGHTKWNHqIdsrVB8+vTpMn9//0GtNbVF+8bC24ULF/6hpEpTIa95HWH2zNh7xXGcUqfTqcrKylQoAWGLp4YxIQCBjhRAwNuR+pgbAhCAAAQgAIE7WUDGsgwi0jaGwE5G8uFlX5TN2lneFZG6r5gQN+KeC1WDBv16df/+PgHf/trduejP2y+b77Wpk7432/xeosGSkgiTeo7SZubmOz++5yWngpoS+nu/Odpd+fuFTZVE0GgMwq8/ptCaMnLh9cQZnP24C6J4QdkL20+w2QU6ThixYmK/ofefKRjYPyvftB6lRi0wXabG2pkuVDPtq7ETvOY/x07yvnN0vXNTJRrYOBkZY92uXg1KSEtLu9jUu8FqOK9cufK0rd+dpKQkv7KysG+2b/9bp35PQ0NPuQcHZ4pMYe+WLYteaq8dOz0okUiidDpdaV1dXVFNTY3ex8fH3Wg0ut8KCnOWLFnS6vIQ7KIvVqtULBbXn17uih9TIKfX61VisVij1WpVp06dUrW3dAOrLSsSiaIEAoHI5KbX60tNJRcas2RBoVwujzKvtcv66PX662KxOIyN5Uh1eE2nVlnphmXLlmW15v2YP39+H/ZutqaPI7RlIa/pZK9p36Z6yU2tz1qhuCPsH2uAAAQgUP/vpmCAAAQgAAEIQAACELCrgCgxkV7z8qI+HEdOVVW0d80aWkxEPFtFUlLS8PT09B/Zj5P+MmOl6v7T8arhv5Q6H4v2rbn3fLFdV2qjydhePHcPipa4qZV+iprqkgpXUe7EvQXakKL6k7umD7ucLXrbyJgX/vLZsT8upXUlEYZ7DOZkMr3E1VVQ7/za3o+5yrpaY6m+1NjciVm1moQcRySTkfGzbcNjrl0LUGjkNcpryV+cY+OErhkXFemhoklPHMhiJ4ptQdawRMOyZYnhRUWCmI0bN95WcsA0N7vwrLraJ0ShKD2lUJQvsSToZSdxeZ4/lZ6efqO1e0hI+L99X301T8wuL2ttX0ds36/fF92io3/a8fHH785vbn0thegthWUsxKyurj61YsWK2957NqcppBMIBDJTQCyRSEQsUGQBHAuxOrJGakc9N0tO25qvjTnKZLI+La3XdGmawWDQM2OdTpeTmpqqZP2lUmmMeSDc0lgd8T17H7RabZbp/TCtoaUSBg3Xyn7zoCu8V2zf7NdJS3upqqo63tivv9Y+Q1byo6SkRIlTwa2VQ3sIQMCaAgh4ramJsSAAAQhAAAIQgEALAgkJ9I+nnqJxAwdSfaizdy+5ffMNfb5uHf171svTTmsirwqlV7tJiBfsEWhFI3iZtoeRM+g4tcxFdf+Zy+rBZwq7ErLnmnHBAqPIoyzpizON7StkydT7Jj16ICcqKqfBvn8PeFm/5koiPNFzeN1g1/ukgYE3Dzfkq0ppyv/eFr3e+2V9Ws5Gfunw5mveNlzXkiVT770+4nhObf+sEvad565B3YKvBQW88bcXbXLru3nA++uv4bGffjpGWlHheVUgMGa7uRV/yfP8kfT09PNsLeYXnvn7Z8vj4nZznp4F55oLeidP/r+Pi4tD71UoSmql0poKjtMd3Lhx6WuWvmdTprzyr0OHnnr0ypX+nfoUr/l+p0xZ4LNx45KYpkLcadPmnS4uDjMw28LCQ9P79Okjl0gkcp1OJxOJRHJ2otOSUJD9sfGjR4+eangytbE/it7weRgMhvryIUajkTcajQKRSCTkOK5L//ddawPelkL2pt5xdkKaiFhIyGrudupPa0Lelk69dmqIRhbfsNxGW/ZnqudsNBqzU1JSrrdlDPSBAAQgYA2BLv0vANYAwhgQgAAEIAABCEDAJMDCnrq6usqMjIycNqrI/vpX2v7KK8TKM9R/jEaiuXPJaDBM+JtLvHpFReKe+pq00vOhHiQyGup65lW5HLkrxOXnu30KZ28+SRzxnOzmad+u8vHcMCaWJ5JWTNt9W91N960PRMbphW5Tpnxz9I97vRnwWlISoWHAO/V/b3MTew0x9hEN4TMKNukXH9vg1FxJBPO5jx2L9v3y+/5llY//5KqJusZCoPpPj5SnhyxZnFSp0XBCmUxfH7xZ62MKeDUaiXzHjhFxn38+Pe/gwYRcb+8c54CAbEVw8Bm1QlFiFIk0xysrA+IbXnhmHvRu3vzOVPN1sXc6Jydm7Z49z9e/d3J5mcTX96p8wIDt8i1b3g63ZA8sIN67d2ZkUVHEH06iWtLfEdsMHZqh6N79lFtRUUSVKSDneb5Pba3LEiJh4YYNS+vDbGY7ZszaIH9/Y2Jb98ECOKFQqGSlG0x/pN6SgLfhfAaDgdfr9UaR6Gb1Ab1eT10t9G1twGs6Cd0Zyw609X1qrB874ctOgrP3zHRBnHk7FlKy11kgELA2Edac29HHak/NZ/PL+tg4Wq02m52iVqvV2dY4GezodlgfBCDgWAIIeB3reWA1EIAABCAAAQg4oAALwXSKqvk6v/LeXK1EyJV6fLT6/fUr27BU2csvy4/MmcNLamtlXnojSQP9y36ZO5cMn35K42fOn7xSOXFv5B9KFfwaECTfIQ+WhV5ScUTCSm9SVj1IeUKu6wS9Xqsfi62LyNOqhp28YHJlAe84/zIaZvZzv5v/XoPXkudQXFznZF6iQankBXq9SOvjI61t2L9hSQTz78+dC/P4cvcgp7wnv6vUdStVm74Le/+pQb1CwjkjL6r28lDzD48+dc2SdVnSRqv9vr4Uw+XL3Xw3bHg0dNWqFX8oWSGVqrnAwAuKq1fvafKys+jon3z79Nl9koW8ppOpTYWzo0evcAsJObWInQ4VCAQlBoOBlQcpWbt2bf2pZdOHjVNaGvjF55+/cbWxvcyfTwGBgSS1ZJ/tbVNQQHVLlpDVT7ibAnI/v8uakyfHemRmPnhb3dxhwzb1iIs7ssbZ2ZmVVmnzx/ykZVsC3sYmNoW+UqmUa/PCHLCjRqM5xUooWLI08xDOkvZ3QhtWQ5iFvcXFxaWsLnRXOKncnudm+k0WFnKbynO0NF5z71VrTk23NA++hwAEIGCpAAJeS6XQDgIQgAAEIACBO1Jg5vzJH7NgVz34tMEUvLociPNwORpdsGbplrFNoSQlJY0XCATX2H8sZmRk1AcRs2fPfqbaafeHDw29IYqMFRqFGonx12OaioMH6/67Zg29zeZqLOCVbKewRzzcQqPuU6tIojecOkKifWVUUjOOrBYidvTD9VkxqW/tXZdrbBXwspPSJSV1znq9geN5EshknM7b+4/hLnNoLuDNzfWXb9k2LOzKzJ0XjIoaXUM3TimXKHYN7BGtl0inT9tltUvO9u/vG8nmOn26p+f27c9dPn9+WJvqMbPg1sfnamFJSWiAt3eub2lpSLHp9K5pLyzQfPDBj3yKi7uXFxd3d3F1LVE5O1dzTk5KoZOTWmwwiMo5zpCn1YorPDyKMvV62f+tXbs8u7F3aO1aCu/Rg5zt8X5duUI1M2bQbRf1WXNe5tLYKeVHHvnQKyLicppMJsu05nzWGkun0xnFYrHQWuM5wjishEJJSUmWr6+vNwvl2MnJpgJfdkmaQqHo7wjrdsQ16HQ6Vnf4t0vnHHGN9loTO+nMTuKy0g3mF9QNHz5cxMqwyGQyd71eX1+Cpbn6vtYo/WCvPWMeCECg6wgg4O06zxI7gQAEIAABCNxRAjNemrKJEwh90lM3PNjejbNTiAaDgd2Gflsgy8ad9eIzF28sXJffcA75d/2DXff3/ZdOp9vXsGQDq6Vbc08WJyr21IrKFEKBgavT6/WXLx8rDK6JvNzDU1wkDXAjkYsHGTWqbnXCmvtVpBcd0weXRplKNJjmM6hJGJHmE5/wpJEEAWX1fwSe54nee4/46mQ6K1aQVcsBNNwnm9+WZSG8Vo2P4apdFNrQIqVy0g/1F5eZPtY6wcsqlQoEN92MRhJwHPHCZuKu5gLesjKFdPW6cXdn/3VzIxe//b727ismxD05+mhhePj1NgWx5g7Llyfce+rUgFqDwak+UP722z//dsq5Le9+U0Gl+VjNtXF2rhA7OyslLi6VYienanFW1pDbTvWaj2MKeL8v3Sp581KCK/tuqOdE7VuRn1Wr9ZWCV86NUZxTHxb5SLoZV8T8XOkrDTaat3066LWaWSFv1RbX5QmfOxvvVqK9Lnyj55bqUd5PaVm7zwpSnZb23l3lInLjbR3wNmX9+ONLA8PDi94Ui8V/+OdEW56PtfvcCQEeC3yXLFlyqjG7O62ubFvenzvhHWmNi6meLivxwXGcv1gsZiUsWvUxGAxZS5Ysue20f6sGQGMIQAACrRRAwNtKMDSHAAQgAAEIQMAxBGbOn3xR51eukl0ImZmWltbof9i3tFLz0gt633KJeSBLJLgkqJGcIZFxyo0FG/5weZTLoVh/+Q/9XAz+ZeXmJRtYuNuwvUAlExVslPgrXBUCl8TreWxdBbvIg68hYdBEKmM/lmWFurOarg0D1SYD3lTiq5NsF/AaNCQ899agkOrzPeRGnUToce8lZfTfDlq1LIT3iglxmt45darhv2Q19qxYwNvHIHQPDi6pPwE9ZMjv5RvYjyWSUYrmnrFOR4JDh+r81Wqj0wVlmJPeJYB3dpVpQ9yKq8f2uVIsFDZe4sJUEqGxsUtLxU6r1z8ed/mvnx5ubm7nY9G+fbLCAtp7infTptGx69e/XHrmzBirlx5o6deHNb5nAa88KE/+Qc5cl4Xhq1UsiF2UPVP+iF+S5kjFLjGbgwW4LKzdV/ap9IWw99R/v/Ck6z8jP6l24RT8Gxf/5Doj+B81N+ryhDk1Z7mBHg/rvrqRLmPtTN/FuMbr2TgdFfAmJr7mExysny8QCP5Q7sMahu0dg13GxkptEJFQq9Xmu7i4BLd3TEfrb/oj8SyQk0qlMewUJsdxSp1Ox35TrHdXO8FsC3+EvL+rFhUVHc7IyNC09ZI+NlJ7avva4vliTAhAoOsLIODt+s8YO4QABCAAAQh0OYGkpKRZtf2yXq7tm61x3zbiwpqUzbddHGXJhhsrvWDqxwJZcbm7jCtzldX2vVRqPl52KgU1HF9aEOAsvOqtFAvE7lXxv9Q0/F5fS8LyY+TuGkG/1Wxl0aIykxQ+Q6hc5EIGg4GEgRXk4e9MEqmIhIU6qrnmREoWQgYqyXPSvTKPiBiDXiDWGTJPknDXKVLludAfgmdL9m5Jm6K993rVXH3ORSiJNNb/x2rdGaFLxFqV37AjVplTUuzrKq3wVlRHnmvy1KOmmCQ+ykgPNr+sSuEcHXG1wsWltJKdxhWJWq4/nJ9PvmPGkOxcVQxX02eqUNEjjKpVQkPR6UtGzf7PVL2kJy3ei0ZDXE0NuTs7k0yldnXKk1WXX3OiiqZCYrZm39NxQTHhOVVyeWW1JeYN2xQUBPucPNmPfv21f5MnZE193NwqXSsr3ZqcRyrVSBWKSpeSEj+L99yWNTfs89FHD3vnex5yOl71o+hE9QGuRFsoGOo+Vv96+H/qluUskD7snaDrLb/HWKotFHyU9y/JOJ/Jur3lX4rnhaXUsbHWFaSKw2Q969/BHM0l4b2KoYZdpVvE/RXD9D9VfC1i45jmzM4u1z777K7bfr1aYw/NjSEU6gVxcfudKyouf2Lrudo6fkJCwhemviwIZReONffHy9s6T0f2Yyd4WTkcdsFVwwvVDAYDuzSM7bvLXAJoK2uEvNaTRR1e61liJAhAwDIBBLyWOaEVBCAAAQhAAAIOImAKZk2lDDw2jXZryynepOen5xS9mtHoxVBNbfXYTIqUeZHOKYh+C5VMbYUamcgo09SfJGz4MQW8LmFUQwKi+svRbgW8XvdRhVBGfHQFBcSEktRFTrzcnYwGIfG7TlL1dTmVc1WursGFMm+P0BKNWEjCGwaquSq9Gf4291imxL+g8FUE1J+SbM2HNxKVnYl2NRr7//7viqxwrfAn3is2VyVsEK6y9sVVBfpNhz+stHQe+cVefkZFDdX4X7/RVJ/L/6UweW+q9BtKFQHH7+nRM+IXpZMTSQUCEup0VON0KwBvrD87vZufTz1mzCDD1uzHhdHTEwSsREN+PpFIKqo7+vYHfH+XHwulUqoPD5v6sOC9uprcDQZyHTaMRL16kbFG48ydvlSj+9+t59NUXxZih1Z4K6KbCbGb6ltV5ak4eTJOfuTIqIKWTO+KOR7k7F4qrK3yFp090/+2dzoi4ry/3LVcIpJoBEJZrVFV6q8792t/u/2xYVPAuzL/39LlkZ/XeksC+Lcu/0U61GOsnoW+5gHvm5f/Ikvwf1Z7qPJbkXnAy/Y/zvsp/YsXJjqxgHhOt79pfyr/WhTqFGHcXfapKNq5r3FRr3W1BVd1dg94WU3iiIgfK6urC/a29Jw64vuysrK7PT09T0+ePPlLNj+rDarVaiukUqlPR6ynI+Y0GAxy9sfsiajROtEdsSZHnbO2trbWycnJyVHX15nWZfpNB0svA7TV3tipdvYbH6y+sHldYVvNh3EhAIGOE0DA23H2mBkCEIAABCAAgTYINKyJ67Z9qMLpZK956enp+ywdjl2AZvCqWs6pnd2KXs04aUm/0oPkenU1Bd27hhotJ9BkQKgmocFAgisrqZdYTlKRKxml3qQ0GEjlc5H8QnyIq8sj+QODSDJkxM2w8cRREhRWk/anU6Qx1dn1SU2IN1ZznNGrSlnx3E6LLnN6yX1teADXo9UXXPEGoqJTnq5kDLkt4CVBNvn1VVebAl4W7CovOznVVUtF2Tk3jIt//GeBpWUcWPkFgUHorg8uUVY3KL1gsvxpFPVVxFHl4Ef6aQNOlHUbPTpHHxtL9SH6kSMkKiujknFNXDSnVpPw73+n+DlzSL8x6wkuavrk+r3kXyfy8peoj72z3PjO1B/OKlqoYbx9O4V160Y+V6+S5MknSVBVRcLKKplA761Tvfcfg76lOsimWrz+/tdLWe1fmYx4tjbT35u/N6aL1OrqRKLjx2Ocly9f02Sd3/Dwo90uXx5wvW/fXZF3P7bSqWzOF6dc33w2bv9Xzxdev967vu7vw+Pevcsn/juhatTxq9qQEhV7u9xfe7nPd7v/ks0uC3t84r/uUSiKndavXX7Qkl8DbWnDSjRcVWx1Z+UVWCkGNsbq3NfrA6QSbT7HSjWwEgusxi4r4/CY32zN96VbpAsj1tSftmRtw5xjDKzmrml+9nM1xipBcV0+x0o1rMn7uzMbx7kkvsqWl6w1tv9u3TLdhgzZkhkaalzbFh9b99m8efNjbA5TwMv+Xq/Xl4tEIk/ODw5mAAAgAElEQVRbz+1I4xuNRk+e57XsFC8LuWtqagolEkkALhe7/Smp1eq8rljCoyPfRbPT5TKdTqexV+BrCnbNT7TjVHFHvgmYGwK2F0DAa3tjzAABCEAAAhCAgBUF2Ale5cS9kdqQovoAyG/pFJ/V726Mac0UycnJfTSRuWvUg08bTOO01L/qPDmdfZ3C4z+jsy21Zd+zGraFuyjEqCa5ppxcpD7E+Y0ivaGWBMqzJHA/ToapTxDfoycZDn9Jzg8MJZGXD/EkIiM7afrBB0RXa0ileY4yzS9S812WGF88b9PPlqzBPOCt1qgFf/3fG67PDZpR0zcoRs9+PGf7K4ozRedEfnIf48anVlT6K3yNHxxc7bTy6Pr6UHio56P8670/1pfUFdDLpx8QF2vzacnYN6ofjhyl3XXhe0nGz9td/hXxiVEuC+Szr9Ua572+U+c7KqMk5p8Hr1myPo+tD0ZKrgQqVCNO3FAPOpvbsM/B8XS31J80fd+l7Kj/+sbPTlIbFAp1fUhoumguOZmaDGmfeorik5KI8ijGWB41TezWI4x0Bk5X+utFfWD+tpKkB443u04WxO7YQTETJhC3cyc5s4CXHWTOucYJjV7CmvfTdNqW6iCHpUyOj+65uUCtJrnRSFxVFZFCQUahkATe3qR88EHKY2GvRiORp6Ym3nP+/MD6E83NXaSWkLgwngvMrxKU+CjU1Z4Gl8E/Kmviz+a7fPRUxIZ1qfX1qNklaQ88/GGk8t/vnzB39fx4tH/J3rFccUmoU+TEdL7qma8ue7z6UvyGjNTb3ilf3yueXl7XFefPD82x5Fk21cZUg9e8ri67WG1S4Mu1LPRl/SypwWuqs8uCYDbWgp5pqjW5/3Du6IA3KuqAz6hRW466urqub4+Trfo2FvBqtVqtRCKR2GpORx1Xr9eLiEjNgl6BQBAiEokqdDqdEfV5f39iRqOREwqFNr2401HfD3usq7nLAK09/4IFCwa1VIpFo9GcslfgbO39YTwIQOCPAgh48VZAAAIQgAAEINBpBNilaFrPiv+VvPDJJbZodjGZ+7ahZ4RapzMGmebp1cvXx1mymenTp7tToOrH0uc/a1U90kupFMhKLPR8iVr8Y/N52ynMNZy8FXeRQVtKLuocEvAnie/tSTxfRwKugAQz5pFKqyM6upOcRz9AnEhAAicPMrDCC4vfISqJpuu6J+i2gM39s5G96+QV1arhJ69zsuZLNJgC3qKqYuGUrc+5qXU1go/Gp1SxgJcFuczqhftn1bKw9puL+6RP3/NU7YrDa53fHfdmtVziwr/4yZvuQzzG8DwvoOuGLH5kn741n5/9Svb/hr2g/utXb7hO9nqZouWP1pOzgPf/LcqrFQj/wQ/a+r+z5qF0U89Ekusvd/9slKzqwUNGTeyVPzyLo9MpivXt9x+6GLaDYp4e7eYi1nKigIDyahbwpqYSP3EinXd1JYOnJ/0hlBg8mPoNGkTGu+8m3cnSGFe9e5je2U2m7el5rWLG0GP1wWpz74sp4E1MJOGuXSQLDiZxbCzx165x3MmLIt0+XV1+zVhqNiT2fSNmyJOTztbGxAiotFQgycoyinQ6qhs5kuoankLeuXNI31Wr5pWcODH+elPrYuGuauni38JY+Q/9uqlGnqhvbx7UxsZ+Gxkz7DOn6ldX3XYBoeRykEL28WMhQr3QSfnWf347Icz6Xr44QOnpkyd1U5Q4GaXaWrFLtSAvM16794dki35To7E1s4C3Rw9yZpeovXkpwZW1Geo5UftW5GfVan2lgIW959SHRT6SbsYVMT9X+kqDjeZtnw56rcZ08pf1ff3CJNfhXn+qYyd62Une9fn/cu7tMki/tPfuqhu5bmp7n+Bla3r44eWefn6F1z086rZJpdLLlvwzyF5tGgt42dws2GSltdnFa3diwMnzvBvP83Ke5+t/7XAch/8uJiKUaLDtr0x7Brxz586NkEql3ZrbkXntanayvbS0NJtdLmdbBYwOAQjYSgD/R2YrWYwLAQhAAAIQgIDVBWa88PQcgVPd34pf3vpbiMJq8Equ+Wm0YUVBohz/t9d+sH6lJRPPXJBwpCRph5aXN143t6kxfp5EMf4PUmmPOdRkHVODmoTXd1BMaCIJjUYS1OaTi7OEhJUZJHjtBTIIhUQ/rCXukQSqE3qQ5tAukkUEk9jTlQQiJzKc+oW4n/OosmwWnamv13vrw04Fqxf9f/bOAzqqMn3j763TZzLpvRMIJECkFykiKCA2OlgQwXWxS1n/ruu6ursKiGBDXRUVBcUGNhBEBKW3AAkdQhpJyKROn1v/5xty4xAmzEwKCeHeczyRzFef704gv3nu83YdVJN6rFoEwFHUQ/hIKPJs47luCfB+lfODomdUBrdo21saycH73MZXtOMzbnMi2IsA8MJtb2peHPmMVafU1M+HIHBKSKIbnJ6tzCcGJ/ZjEeAdlNiH2XRyq2JBzNsgxTj8CXj/JfZf86NfgBeNG750av+acb8fY1LPm+v3aQMcCBD3P3gR8PZbBcfptZB4WwqEdIkwKo1KRszNtbH794O1shLsSON+/aB2zBio8YS2w4fDDb17Q/ULL0ABQQDwPAI5AErllXN3PTVEEQ0pKRCSng78pk2gKi4GorpaQ5qybHm1NzeuPRoD3QcITN8/JMJIUgzwrBXCwkT43/84fuZMsKnVIC5dCqLkQv7kk7FdvvrqIevBg7dfAnhRDAMar3P6thBPuOvtHkWgtqoyltfH5DnVHB9UPev7Aw1d6qrsTqFMTLmVD6+95Bd5/Y8DE5mEMrMnbNfNnz/w81WL/HKMe1uPBHj9eU82t01eHtjbAvCidSPHdFbWerq9gd7GAG/9e43neYJA74rr70JuVUEQ1KIo1l6PkNvbiQuCoMdxvP5n8fV3V7TujlvTMTt//vxIgiDcf2eieRiG4WiaJr0VHmxslwjyYhhW/MorrzTryY3WVVEeXVZAVqAxBWTAK98bsgKyArICsgKyArIC14QCM+dNWW/rczzaduPh6oYLRk5QBLFCPxxnxM+FPbpixYrtvjY1c8HUz2ru/jPqwVd7z9cPPQUpVbshOLg/VPVcCpc59iTAGzcJ8Au/gJKtAQrngSBKQfj3HBBIAbCDm0EMNQDWZShYeRHEHz4GTa0TGMwATE0I1FhuhcKG4Ba5goMNQQma4TXuYmaVe4BkKsEU1UgOrWdEg9luw+Zu+DOioSHgffqnf+peG/svC4ppQGMjuJtXlU8uHfeSRXIAX7Ca8HlD5tiQ2zc5OIFfd2yDoquut/ifbmu5svOUMPf579nwEStNGS9s9yuiQb0vPVz3Wy9N1T0/X2CjK+wIYKs2QHywDbQEAJ67C6iTVeDo/zkcc7+2HhLCCkMigjCRtlh410031R7DsIsA3Ol0xx8Qd9wB9U7gm2+GrO7dofa11yAvkPP1bOt0Ar5+PSTY7aARRSDy87vp8uYe3UWpL3cMN5xDArz3ItDvJEnCzCnDg3H83bcwmD2btyDAi1zIs2ZdjJlYtmxa1qefPn+mtLSzRRprwqTn+6h7HHSIaoatnvzLSX/2Ib0fpK/+9GmsjX7RzK7Ht90pZmePO96Uca4XwCtp4wl6IyNhcVM0a8k+LQl4UcQBijeoc/6iZXYY9y/LshzK40XOZhzHRUEQRJIkUV4x4Dju/p0ZgXCXy8UrFIoOC8Q5jjOi6IqWvAev17E4jqvAcbymvLy8IiwsrAvKwm2tDFxPuIv09nQKz5kzR6vX63sHcg6oIBvDMCdQcUJUmA3l+aL+SqXS/ZXnefdXtKfWhNaBrFluKysgKwDoIUP5khWQFZAVkBWQFZAVkBVo3wo8+OCDEx2Djr1ivnXXZTmtDVeOIC9RYXznw9cvOnlRrMN77713uGG7Bx+9fwEXY5pXef/6o03dfe7fIVHkAct8Bc41HKN4LSQytRAdfAOQhu4g8JVAOg+BmGkH8c4bgSHV4Hz736DSpYKFxIAwh0N11UA4j1MgEl4cpp6uYOp8mIGNMdWimILTS0FMmg1eHbMI8EZiyWpUCK2qmiVfOraAnNVtJjO4T6rtSg7ep374hy45OJFD8Q0N94XAr5W1Y+WWcmL+kMdsr//yqf7W0IkCVRXBL9z2Ykn637c36ihuOJYqN8mo/aWfseqBH4v5ICuDXLpjUyA0va6Q2vavQbtuKziD34b9Ul+kg/7LYZ0rfmdCXniu8FR5ebEdvdavH1hffhniHnsMSqTCabfeCj07dwbr66/DmaaesdSvrjAavPPulP7Hn/zCb0drvfM4E3ihGpTncoC2mJVw60jemZ3NCtXVYBozBgqsViX5zjsTey1dunKPNOewmz7oEjH+c4vtri3nm7v+5vRHxdtqi1Ng/Y9zL3sf+Rr3egO8kh7p6b+H9+u3Ib+tIe+VAC/P86kYhlWhqAKCIC752YqAJwK4PM+zAOBSKBRRgiBgqEiZ55lLYNTXfdBRXud53v2BUkeNdGBZlqIoCp25fPmhAAK2PM+XIZcshmGoiJob6i5ZsqTCszsCpBIs9WPYgJs0hLgILr/66qvuaJ25c+d2oSgqMuBB/ezgGfOAurAsm19TU+OUox78FFBuJivQggrIgLcFxZSHkhWQFZAVkBWQFZAVaB0FZs2aNcyRdWpJ7V2/+/XoqGZ7D6Nmb3oJIHihYAaTF4JfeP/99z+WVvfgk/csBlwczRus2orZ310GZ/3dhb0A6IOPQpfBP8CRhn1cVUAWroZecZOABBEwggeI0AFW+hGIz8wE24kcILZVg8kyFIqAAPAGdT3HdAPetZARPw1wusQD8C4DMWlW44CXPtU11F4RQzt4Af57biZ+T9RjQlZSJLO64m03qPDM4EURDajw2r03THCgQmoN94ScvMjp+6+RC6zLd61Qoyzet3atUI/vdpszPFxledMyMyCQSudF6YK+H5ps+uvXOcgph+IMkNtVmrfyBKhRsTnsFdjjmelLb0+LZFYaUv73v307du0CLWrvDfCOGQM9kpPB/tZb4M5sbuyqg7ei0kemMer/yaeje2R3yS+19zle7s99IjmPg+2gIQQgrFaAIFuoJsJo5eLinGU333yxyFpeXkzop5/eEfvee2+7M3PTu26N6XHrSp113kcn/JmntdsE/XNOn60bHikoLu7q176l9fTpA2q9HlBxq1a/zGbg9u0DN/BvD9fo0W8Gd+6c96ZSqQzofdGSa/cBeBHYtQqCEOwJeQOBtgh4IrfrtRRxgNbcHEDbkV28gZx9S96n1+JYreXGbYoWnhAXxSxcuHBhPwKsw4YNI/v169cfw7Cr8jNYWrsgCGcWLVrUaJZ8U/Yo95EVkBXwrYAMeH1rJLeQFZAVkBWQFZAVkBVoYwUeeOCBrlzX0tXV03/2+9FRwmRQEg4VSZ0P0+p/7v/d+++//wzaxsz5Uz+z9Tna2zb4SGlLbGvH7dC95xtwQpMIlwDR+piGKQjfXrzwGlAULAOidwLYnHFQ5SvDFfVB4/AsYObtWXHm05ZwQ/cqtb6X00kZ7M7K3UAy1WCKaqTQ12PaFalwsFekwMZjTsoq/OfkA+S08Plit6BgQduj3PLX7+frjpQdIyO0YcKqyctrs0tzyPnrX3QXwpKuxWOet0iwFzl7R6UNc6E/Iyfve3tXqrtHduXeu+tVs5W6YHu95oGACkzRJSEqw5pR6aanPj/oGWcgzd0Y4EWv2x4Z2H9QN7M9KyvXHb9gtwOB/hs37s+Ihttvh+7R0eB4913vgBfFL2zYAPE2mxsS46GhUDNy5EXg6u3eOHs2NvzLjX2jzs35NmAnK9qfBPJTFk8a+MRjX+72zALetSsj47PPpvI//vh0QVrazugefX4wmv+7rL4IWkvcq00dA0VpiKsmpJw5PcAdf5GdPdqvqIimztdR+t155yvhSUnlLykUikbzult7r94ALwKcHMcJnlEDPM+jgmOUKIomFFUQyLrqYg2Qu/ea+N2Sb4HcYY8ide4f7QhyX+vRDTLcDeSuB0AxBsi9ihy7JpOppq0cq14gbr6UodswuiGwHTa9taeDuOmjyD1lBWQFAlXgmvhLONBNye1lBWQFZAVkBWQFZAU6lgIPPPBAmBhb82vFX9dWNmVnhu8Ghyry4hQig+/n4iq6VE/b6M6wbezaPRm6sjVA37gR3G7KK105z0BSUBZY4ibDJY9koj4opkGbAiFBmRfzWhGQdZqgInIUFPp07DoBL90A8YINtIIpU5N801QiuOwQVpS7g7SK1eDEOI7syhRHjLo8q1da7yOKFZ3wI70icCpR5FyC2xlL0pjAuU7h0X0dtYTCO8j0tWdvr5fyefZAAS91PkRj+H5ot4q/frsXjekZZ4D+/MdXoP1+GziNHhEN0tzUgYRQxechyVr1wQuoyFr//lA7evSlRdbuugsyQ0KA+eAD8Aok6wqohWbWRULs2QNkZSWYxjaSaRyoe9ebTtotvWIz8iOjx43bcTIs7GKWclW1Lv6jj25LOnR4CBMedQbE0Eqzdd7HTY4Oacr5+epjXDPSXeiNqNWoyvcPEtf/OC9gyO1rjo70evfuG4IHDdq8yWCgf2rLfTUEvMh9SpIk3tIwti7SwX07UxQV3pZ79jV3a4DMjhbd0BIQ3Nc5dKTXPTNvr/a+PCEugs6LFi3aPX/+/J4oKoGm6VQcx91PuVzta/fu3du3bt2Kol7kS1ZAVuAqKSAD3qsktDyNrICsgKyArICsgKxA8xSYOXfa8fK5q5vlhFOeSAhydimoudJKKnaA7uxbEBfcD2pQtYJOT0DJldpfCfCix/NL1kOCWFegiw6H6oibwa+MWlRQTZcCodpOwFs23K5OVJHEzbHZWJeueowBhtu3vgDbw9uLHHdCo9WukYOXPJ4exjniCYFXu//dhxNWEaeKxIierAVH4REtdDUJ8JaEqnUb+3WveuCn3WgZl8QZiEAc3QPkicqLRda8LTPttWkDZ85YvQfHAYKCLi96NmECZOh0wH30EVwWc4BiGdatg4xpHpEQKNN46VIQZ8++WPTMc84WcO+ibGW33jEfjc1QW9UqFcmT0VEVXH5hlOrMhM37SbOW9nV/ej8uDGbpX0tsoaO8ZJgPzE/nQ4PbBGXynt4/kjt1amCB2RxxSSZra6zhWhvTYChR3nHHG1x0NPaPtl57Q8Db2kW00OPhdrs9X6PRpLb13hubH62xNR5Zr4Pn7mlRXvG1FFvRUCsEeK/1PVzN+68tC40tWLCgtwRxpXU888wzw67m/r3NxbJsbsMs4rZekzy/rEBHV0AGvB39hOX9yQrICsgKyArICnQQBWYumLSzYuaPgqC3t3oBmO3joHvCPXC+6CuISnsaCkIHgqUxGRuLaPBs7/l4vj/HUR/vMAlwegOotOci6RDCiqV1U0PWjZGAU4JQW1wovLfKbLU9DDme+bSe46Mia7ry+CBLkUqJkRpRFAADwQaGZIdDHUq2qI5NAbz0mRi9Zm9G55opm7NFnK93+kh67X8Q3K7RfqvguDfdUt+akDX1jt8L4uLKq/74I8vdFl033pjtduxOngzdFArgV670H/AuWwbirFmXA96muHfdwHo1xAebQEvwgNcmQo158p+An6jR0src5BDlycQk26DDx5oGd1HVZAJeDtmS6c+9FWib/6u8KUe8nJ2Dftn0rlAepmHsetFUnmTbtnWG1zMKdL6O0D4y8oz21ls/LG/rAmtIy4aAF0E7HMdb7IMdb+eFHs9GnyXhOI7cg+5Yj/Z0XY0M3dZwCV9tDWUXr/+KXy2YOXfu3FBBEFDBNiUqoiYVV0MOYgzDUIG3dvPBSnvKKPb/JOWWsgLXtgIy4L22z09evayArICsgKyArMB1o8DMeVPXVE/6JYmNrbBdjU0jZ675FGgS7oWS2Lv+zHVFc28ZAH3Q1/5fwOHGiqw1Z40S4E0zgnp0DKZIiNaAhuex80UCmGwGsVtftcC7ytnlH9kdlkYKrKH5O1F91HBBpzIf49Uus+DO1VRF4Iy+E+FQhmJXfHSSdwGGHMwE7Z/L1y6audPsvoAKXClzkoMV+dFptaN2HwYF52io2Z7pkI6+5w3wIo2iPx+ddkfPfOfR44mGEw4FJhhsDtxJkYZyI/3M/FXZM2ZAF9T/448vB7zo+3URDSGZdREau3cDWV0NpjENMo2Re3fNt8NT8ud/uiuQc6U/gMSxBISmp4Bb60PHgdyqBpP9XijwHCd8yfRM89jtRS0BeFFO8i9nfqe1Co34zh2LzFkxGdyGk7/SntnKKFc5KyqTm75mjuGC1YRLOcuo3acHv1ahTGWdUuOGgI0BXmn9dGGY1vDd0M6Hfn7Amp09Rs7mrROmPRRYQ0tpCHhZli2/WhEKgiDoMQxjMQy77L0dyPuopdteDXCJMnqvZQcv0rwjQOqWvncaGw+5wvfs2bO7pSMJZsyYoQwPD3dDXZIkQ6X5pSJmUnG1V155ZetTTz2VqlAoYq/Wnn3NI8VF+Gonvy4rICvQcgrIgLfltJRHkhWQFZAVkBWQFZAVaEUFZjw74R3rzfv6NxWCNWVpee9B5ImF0GlMHvzh2R8B3pt2wb5NPaB/1Gi4kPkKnGvK+FfqU/gFJPUxk/H3zRRFkeAFoYgigrU8tuJjXBw9lXbl5du5bdVgsjdSYK3h2P66iJHr9NiaXvGWqnitwNO4MS6vJn3CPr9iJQLVQL23azhhUyVb++ccFVXMZS5pb4AXrU/KJhYB8Ji8nkGpIUnm/EfW1uclB31xc0wmS2I//fSzHsNA/Pxz7w5gVGRt/XpIsNdFaISHQ/XNN3svsvaf/0wfkjd31R9SzIKvvbqLxr0BGfcOAnf2MbpEAWDpehAtz0Gu5LpGsSFB3w5NLXt25f66M6qPcvA1h/S65OBFgHbTqa2KpeNesmSfzyWX7/5I/drYFy0fH/hCido+NujBetCG2p6pyCcGJ/Zjv8n9Ufm3oY/Znv7ped2c/g/YERSWxvYFeFG7oDU3dz668imQAe+fJzZ9+t+T4uKEGf6eYWu1awh4HQ6HQ6VSqVprvobjiqKoQPALx/FLIk+u1vxtOc+1DHmv5bW31Zkj53pFRcWZliq2huBuZGRkf2/7KSsr252fn8/169evP4obQW5ZgiCCcBx3/6xvL5fZbN6/fPlyOcanvRyIvI4Or4AMeDv8EcsblBWQFZAVkBWQFegYCsyePXuOs1PRP21DDxSWlZgguB9clV8abPlAaxKBaaji5t7QN3k2FCT/BS60hsJsGR4U84myx5T7HLyIi8hJy9EsYO+8CbgyAWzOOKiq9TPPN5D15XxyQ6JJPSOUSk1zQz42N5cMJ9eYMqbuu8R1GsiYjbWlCyO1mp2ZXWtv235G0Doue5TbG+CVsomD6gqjVe4BkqkEU5RHYTShmqSi/9XpBlfVCYImRBg0EopHTvYObtHaUB4vQQAolSA0XCuCwF9+qUk/f0FnYKLKrLWhUGMe6TtHuVHAuwFEy9//BLxoPvL9ft0tBym9A6z2mqxDJcoocOl7gF0bDy5/dJYA75s7PlSlhibyozuPYCxOGyYB25UH16iQqxeN1T2yK4ccutsLdlOegHdQYh9GgsOec8qA158TuLRNe4G7aFUS4J00adJ3HMcJCoWCCHxHzevRnp2gLMtSFEW1aFyNpFZ73revE72W1+5rb635ektm8aI4BoqiMhquVxAE66JFi/Z7FldrzT01c+z8V155pdE6Ac0cW+4uKyAr0EABGfDKt4SsgKyArICsgKyArMA1ocCsWbOGhYXXfrd9R67yzOlyIjhW6wpbWnBYm+QfBGvpTW6/DXqYc8FwczbsoI1eQkpbYELj890GDLv9ON8lS2AxHMTs3UBuM0GFZRQUEl5gZHOnRFBy13tTMsThM/50naLg3m9fE/sv2FzvOm3uPJ79Qz4e28s6MMfkSissbDhuQ8ArRVckNCiMdnopiEmz/4SmKBphnFMVFUlwlIJmuRoOmEo1mMY2iEbwZx91MQ6hoaFhakZvcR7KdQpbK8Fk9wDKjY1Dr4DE23AI6ZJ88f7IPg7kNi2Y7NMvjWgoWgOhNYdBOzzhrnBb1vH83V+f0IYNgproOy6NBmlsHk/Am1eVTyIHb5m5HH9o7Tz934Y+Zv34wBdqyZmLIDAaZ2LmOJcU0TBvyBwbgrvJwQn8umMbFBIERjENMuD15y75s41WW0XfccdiLC4Ong2sZ+u0RoAXgd1p06b9QBBEm//u196coa1ZdK697TWQO0wGvIGo9WdblIXLsqwbaFIUlYhiCpYsWXJZkU9/Rm8sckGKZ/AsrubPeG3RRoLRbTG3PKeswPWoQJv/JX89ii7vWVZAVkBWQFZAVkBWoGkKzJ8/9VROzufaiRPVNb/+dkPyL4cOsNoBDlPaPCimdK0DWb2tNOdvkEQFA0vqgctbDkmjciCgbFZ/do8e3deuGxRjTltt19eClsQAt0VBdWu4dqX1NAXwNjVWQJoz/NXpA8vnrdrpTRO/Ae8yEJPqsog9nbPVOQqDgmb4Lp1EK4pGmP3c5cXTrnQWyNm7bh1kTJqEU6WlYVoh7kKtKAIsXQqixQMoNzaGu8jaZ5AQXAkaggPCnATVtR5F1lA/tN7CzyGsy/BYsfg/IYm1vQ4XpfwVSk+8DHGpj0FJYwX0POeUAC9y7f5l7Tz9kbJjJMrgTTYm8K+N/ZclUh9e70z2jHGQxkDQ18rasXJLOYGiGt7atUI9PuM2J4pqaD3Aa8MBCBFA2aoFv/x5r7V0m8zM3/R9+/5yOixMfLelxw50PAR4BUEQpkyZ8h1BIJ96217tDRyKoqjBMKxVct3b214DOXkEp+vao6+oYJ77fdoe7qFA9tEe2ja12NjTTz89kKZp95MXnhfP8wgYR6JIhvawP19r2L179/aWzib2Naf8uqzA9aqADHiv15OX9y0rICsgKyArICtwDSrw5JP3rPFEBvoAACAASURBVN6w4ctxixeHnN/0+/C4/KdX7y34FMLyP4T46DuhtNOTUNLa20Juy9NvQKIiHFxcLZBBvaC2cjuEoEzelpybqNBrgz4dlW5J/NpktIKWFIGoDYdqf+IBmrOOnE96JVao7w8hU9PcrlM2J4cMp78yZUzZe0lEg/UsKKv3g4azAIlMvoHGCqCxrwR30eveIhqK10KiNgVCguoKo1XuBpKpBlNUXRaxJ+CtOkHoCB7HMtNZ87INIM76O+TW1oYb4uLKL4uD8KaZBHinTQPcZlMqqm0qggurti9dBuKVits1HMtlAhKjQKSDLv8QQgK8qaONTtNzyelVvQ8UeAJenAARCLhiLq+3DF7k4F247U3NI/0ftD+/eaFWAr2oCNuotGEuFOOA1onaPf3TP3X/GrnAunzXCnXrA14nDvBtPIBNCyDiAOE1AOOKLsLejnONGPFxUFraiW8MBmx7W+6qYQZvW67F/fOknRUfYximmqZpY2vowvO82B5c0y25N1SgDo0ngV60RwBAnyG43784jiO+gAuCwFMU5S7seb1ePM9rMQwL43n+hyVLllQEokNd/MKNAGAKpF97bIuA9OLFi8va49rkNckKdDQFZMDb0U5U3o+sgKyArICsgKxAB1Vg/vypn2k0JZnffLMtfuNGOPT1t8MyCgqi9E6tvaZg9nfHTr8O0SVrISrxQShMuLd1filCebz7Z0KGOhHsfVbAicPzIbnmAAQx1UAlzoCiTk+0LGDWvB/UfXQar08bYnHnDR/aA6S/8QBNvQ3cRda+uCHBUp2gEXiaMMafq04fv/eyImtSrEDmfyEfFQ878gwkBxIroMxJDlFnd06oum/DwcbW2liRtZL1kCDWFUajw6E6okEWsRSNEM6DAnPRlFXknZYgvozTD1LlnI7Tx4TWchPHbzhEECAqlXBFsFgX0RCSmQl8ZZVevTObEbcwzhJ/its1LAinCIWacC/5vYVfQIj5COj6j+xFkuVBsG3fr0LwIDBjAFrBBlpUTK6xvkg7bw7eCG2YsGry8lrk3kWu3fnrX9ShtiNThzAowkHS3BP4Iifve3tXqgONaNA/98QNv/zwxFmTKanW9323OhGgcyhAr7pCbn+QAOUmgPGXZTzHxx+KoiiGOHu2b7HvcdtfiylTnouPiXHOpyjKrw8UWmMHEuCdPHnyD5ILszXmCWTMtnC2ojkReEQwEsdxxCfdvwc7HI5SlUoVFcj6/W2LYGhHdbw2BL0NNenIe/fn/AVBCMZxPFgQhHOLFi369cknn3S7bZVKpfsrz/Pur8iF2zC3F8FdAOgNAAxBEJfl//szf3tqg4rPvfrqq7ntaU3yWmQFOqoCMuDtqCcr70tWQFZAVkBWQFagAynw0EMP3d+vX84Lev2uyg8/hJgVK6A+027xq/cMKJi0OYeJL7OyFiBOvQqxNYfAkDwbiqJug+qWlKFsIwTlfwTRhBoEBHgRVK7aCwbLadAlTIfilgS8bifqOsi451a9FiMEXtRZGRFAXIbco37EAzR333XRC+At61dynSbNggun34IoDAMINFYArS/kjYn9+PAql3XIoVNcdKVdWrN2V2YkOGly++L8aJex0tJvFRy/DCDYAAcCLlsfWhvPAqb9GuLhD4hUcTSV1iPUVo0PVZZ3KThfffPOwvAlyf1SIs7zSqXLGRoKNSNHNl6ADRVZW78eEux1QLm0rKsmf2J5DpdYUQ9JG9Pan4JwqK/1HCiq94KOswBh2J+VRHSuqagOOycGdQdjw2Jy4cOgqKGjVwK8zT1zb/19RTTo378rruCX8fiO7dPrAW1W1obO0ljZ2aNP/jkuimX4PANgVn3GM7j5+ksiwOO5AEFud2C3br+mdOm206iN5l2EEhOZUpu+rLRTzeZNs4+1xh5bY8zRo98MjogoKY6MhMWtMb6/Y3oUWVvbnmBjHSBEpLVFfx/lOM6BYRiNYDbDMFido1TwdJMi1ylymCLgy3GcS6VSuXOpW/oSRZHDMOy6dLFez4BXEAQKx3EtgH///kC5vejeQ9m9FEUpCYLowvO8miCI+r8TW/revJrjoffBwoUL2/RJhqu5X3kuWYG2VKBF/0Jty43Ic8sKyArICsgKyArICnRcBRDgHTVq1zOnTuUI+fmgeuGFi0Wqzp6NDf9yY9+oc3O+Pey5e2xNt8RD207QLiuPhw6GGkUYMIowYBXhwCqjgPU3rxcBY2cpRj0UtSiesQkEZxOJymMuLaXC+ch+ylprCaewFnFKNLc2jnRG9FH6hH6e6/zA/HT+RcB1+VUPeKcAYS9W60WFgxdAhLffA9b5OBxQGKHOAXn1z10CvIkz4cLZd8DtfmsK4CVqtXT4m9P7Y3q1U3TaRYygFZzKbCddIXZMq2I3ff9jCGZzKLtuOfW7r116c8sWva0K09WGaUfMzLxwfsZPJ1CsBP0NJN3VCzN2TVBRIcF2x7FjALW1cGGsj6JpKK4BJZju25fV6YfzIVAzZbMHuPR+fsXrIMNXQTjPnhJUD1lxW9ZxfgcV9Wi1U3qd5wE7/i9QaBLBhisA83T0thXgVR5JVdGr7ui0+tNXj0RGntGWlaVax4x7vUdCvyoMCzE4+KpaVdHuYHH9D0+4358YVq0E+Lobjs8gcZzDcJzHcJwDh+NNu8EwJT+jx4HwxITsME1XY5XyzgHnqS4J9e+nioff6fvrT/fnFxd3Lfd1L7T165mZmyOHDFm3W6fTfdLWa5EA74QJEzZSFOVq6/V4zi/lvFIU5QH8m7dCl8tVrFAoYps3Ssv0drlcvEKhaPPc45bZTWCjXK97Rx8wCIJAeMvODURBNAaO4+4PvDrC1dCl3BH2JO9BVqA9KiAD3vZ4KvKaZAVkBWQFZAVkBWQFLlFg9uzZt/Tvf3Sh3b4T37MHDIsWQZ7U4OOVY/rlRJpKiWqDKiQ/KkIkBC42uqKirDxIfbqkyp5vPg412mKOqQKKrQaarQEK9aWCgKWMwNLBwChCgEXfc1UC1bAdbcTZr95aryUpXHBUc5TKSLKAAXCMgIdnqqwFWy1GVTDJKoNIVh8fGEDx5Y6k10LiSCMW16kHQVBGjjuyB/CNJ4ErDYHz3pycV/O2kWIFMv4L7orhh+dBcthQqIkeB5c8jq7b1Dfe3vt4GR9s8fqoadRbc3qp/3LvGagyY0SXRIY7cDyc6JJYgocYmG/GzEjHnIxyZP+BqpLHlngtxCbt2ZtbNv9TAChRc73W2g+hdvkrIbzneUia8wy48HKjlrGYMaORd378MTCzZ19egA19gFBdrVNHRFSapdzeP/7I6uwN8DYsNof+7BXwehSEa+y8UN8Ln2r7JtympDCBxAWVg7XitUL+B0CmPAI2SgNi5R4gmUowRY2FgrYAvAjOG5bdE527bwwbFlZkDY/KT8JxVisodZbwt2fWf+BS/uhHPYqOJtJKjUOglXbq7NkSsqToZpxWZYgiECLv3IFHRhwUevQjncahUVXK+8bWv7clfZjfs8PPvloYJYHiq3mfBzIXgtyofVhYvvamm378TqVS/RxI/9ZoKwHeKVOmfNse3aRShmtLuYsFQUC/30ZjGFaFYZijNTT1d8z2ljfs77pbol3duaIIguuJN+SzLKukKApFLDTr6mj3DvrgZenSpWeaJYrcWVZAVsCnAtfTD1yfYsgNZAVkBWQFZAVkBWQF2qcCs2bNioiOrtw0ceJa8+TJkLl5M2R7rvTjT0f3OF8Wqh7cN7dq6NBst7OyslKn2L+/qyYnJyXConZx5ZM3FfIhFreD7aIzFyiXCSh7MSiYSqBwEkRvTl8JnjlreXLuj//UbSv/A9eQGliU9R+X3hVMzj0xlyhn/qyDgjJOUaGq6WvmGC5YTfjiMc9bUEErlIP66cGvVe/d9apZp9S4bbu+AK9q9cD02lMHQ2O7OnlSANwcCWx1f2D2PttdATEpVlGkcWNcXk36hH2XZeS29kl6xgq4i6xFgyuoJ9jUsVAPcqNee3QglZFWw50u0AmEw+UMOu1wpeeZHD3OuiGw8cuxqfqkiaC8fajXX/zWpt8yRMA47paJk0Rb0P6qxlyznjCVMGsUvN7mEkWA7EdBzVRCTf81cAy1ObcSwofrIfzuEaAUXRQZqtTiLFPNrlkDzoceuhTwfvLp6B4lFhXY1AyrsaiUFEspDUFmBw4YdVLtqJXWgpzDqg0QH2wDLQGA14ZCjVQIz1dBuCudkbtvAhYekqImwabAiw9X4YQCmPDh4Hb1ov2dXgpiUl1cRw96hL41zvww86vZ27gI3FNbBkZwHHVEE+ZI1i+be1mMhtTPuXpDEp4YayHiI2yiRsFt/ceu2MpcRsO7gIgeFFzdbwTBqUYPaLRAYnsHvAjsZmWtpyMiSt1ZwTabMjM6unp1ewK8kyZN2tyeH/lui1ze1ni/NBwTFdoiCMKdoX69XdeLi5fjOJIgCKolPlDwlW18rd5DgiA4Fy1atPtaXb+8blmBa0UBGfBeKyclr1NWQFZAVkBWQFbgOldgwYIpW2fM+JF69FFrypNPQmHv3mDzlAS5LVNSir0+vr1jV2bPg6fiVBUh5srS27afQv2uBOY8x5UA74+HNys35GxVvX3Pv6t/35mt/eTcZ+Sy8S/WIlh7fqfNEDNQU/vC568bHx47tTa7NIc8U5FPDE7sx36T+6MSAd+nf3peN6f/A/asmIz6aIUrAd7Qd+7uY4suLj1h3RscczcQGA5A0CAe/ypTWVR5P63s082CEZjI5uaS4eQaU8bUfZcVqboat0xjWb0I7uoXz6133XJni4KFU0VhzNGTKrGyVsGTVU5KnUBo/u9Br0XWLB982/Wnt15SM8E1tuFPplfa+xxv9NF8CfCmDo/U4yQKbWVxgWC4vS+ZRE/AW/g5hHUOBtVII0SmdgZRL4aSB/dXIFhacuedcE7Syx398f3ghHNPfbHPU0NlTnIwXRCpN9+20+1aRhdyWY9NgdD0zIuRGZ6F8NA95qsgXGNn5NmXNBmDHA4GS5xrs2EEiDgBohvw+uEGbs17QL9hQCJys+sso6I1D0w8iek0lf7Ox9rsOEbgQCqVgj99kBP43OE0zGYLdlya6+tP79ZpYzCcV40a9X6URuPKMRpdKOO2imXZVAxlUSiV7cKtJjl4J06c+D1JXpdxsK1z+H6OyvN8KkEQ7eJe8HPJLdqso0NeVKSPpunI5jqVOyrY9byZUNYwyhletmyZO3NYvmQFZAVaXgEZ8La8pvKIsgKyArICsgKyArICraDA009P//ctt+wa9+uveUpU1OuJJ6BRx5+36SsqDSkFheGh23b0IE48+vXOK4E51F965J5UEuLLIVsy39zxoSqGjyNGdbqJEY0u9vGv/hE0PXy6mJWQwYR0UdgXfvk/Y/ceKbaM8n7q3PA9dk/AOyixD7Pp1FbF0nEvXZLR2xjgVe/MSFUfTVFXzP7uiKcLlHMCtnPpeA0/8H6ONNB1Tk4BsG9fE/sv2JxL6aFdZPY1hLsNz4M3WxXC0fwIakBGYcPXOKcTP/ntxnjuWF5seVUhWCvOObq8dvgggppElY5W70+PtIzae1m/C+8bu+k6K4KNI8LcGpt+q1UVvmejbUJluVSkDcVKVGeDoU8/EIPtoHHmqoxGA2VdsMB8iCAuDUNGDt7sLvmlDcGyZxSDlJN87zSozxBF4HXp0ksL4V2pYJ2vtwrq67ICWfM62U9/E4cHdQFgCeArz4GLrYHyqDEX86jb8op85+EemqmTz5PpiRWtuQ7Hu992Fi12unQPSa375hmvHwy05vyeY2MYj02/d/5gTQRmIgF+FkiiKyhpLZYSy4vH8vQGgZhxtdZypXk8iqxtuV6dpG11DugxexzHlRiGaTmOc5IkWYX+3FbraYt5O2pUA3KkMgxzgiTJWJIkQ5uq7fUAdi/7+18GvU29XeR+sgI+FZABr0+J5AayArICsgKyArICsgLtQYH77rsvJD7eurVv328dy5ZB/GefQaOPhF9pvUtemzr42F8+35m4DjK8gbmae+HY6df7x1iOJ2sFlsZD+p6p+W7ZfwwI8OZV5ZPzQp7BiQybZfbX8wwv3rLAksKmkcWmcnL56ffIp1Kf4HUqjSgkWOxSRMO8IXNsCO4mByfw645tUHSP7MpJMQ2NAV7lkZQYze5MfeVD6457Ojl5BsiCwok0cceD9TEIIspHaEeA1xfc9XUvHVv9XWJwcnw4bQhWOXhWNGUfx8r37GD6Go1OQtTQmFaLMTXHWMtNB845M/Pq837Dl8/qcS7UzNsgH0SBIYLi+lYrsCzLr/fP7T7itH0bmtczVoJzAR5zqr9x0oha5+23H8+rqNBrCwsjQwwGuwM5wRsCXlSgrXo/aDgLkO5IiihwadLAmbEfOl12Hy0D0TILWgS4G74bklJ1ZG/o2OFO1UkLiKVWECsrAbeawRE2F/Yi8O1L09Z+PXrhI4N1y+ZdtSrp5mVrUw+uSoED+28/ExV1IqS0tIvfzuHGtKBph9ZgKA8KDi5SnDw5+OyVNRNh6rS/D4xe9ZDboc7uPxZMJMVYUW601M/+9+VJ7QHyIsBLEAQ9fvz47wmC8JqD3dr3x/U6fsPYCZZlyxDgJQgi6HrSpKO5eDmOqzCbzWUGgyG2OWfZUWNJ/L23A3X0zp8/H2UbR8ouYH8VlttdjwrIgPd6PHV5z7ICsgKyArICsgLXqAIzZ84ckJV17p133vktcc0ayAkJufhYfCDXe+/fccM5ldmiwX5TeQNzu8v6W6p2PxJMqdM5URQxznaI2PhDD5yMrXD+Ze08/ZGyY6SG0ECCJl58ocdzrq69Y21fbtxoyKspwB/uO8MRlHTRWStdCAxbWTtWbiknUFTDmztXqCdk3ObMis3gGgO8irzoYP36QfGmR79yFwdDl+QCPbamV3yF+v4QMjXN7dZlc3LIcPorU8aUvW3u5Gwu3EWP7R///IeM+JHD9A5BQQoE5aaX+19+Q9TFJplG/H3KMbRnx+c/dxVKyhVCebVKoBmHIFqADksTNE/cc7jho//f3Hp/Ol5QFtZ1y6nfG2oZ9uXolFSWNLpYSrC7SMyuddhoF0WF0DxVyRDsuTnf1hcLK1oDoTWHQZv5X8gXBYAjz0By2CCoSRRAf1sKhHTJvOiezt4N5LZqMNlbwFkbtObmzkRVryDc9jo94zEBB1wAhuN4EQfstedAZJ6AvZ6Zx4G8D1qqLcri1Z8eFi8ynEB2iqu5dfZ91QYgFC01fmPjVP14IKq4gCH25m63gN1h/3TlktOebQmCJwmCUUZEnDGKIukqLk5vNOJj6PCVPcKji5XKYEGkIpUO7kyZbuVHrzZS1M8NdwdEr3pol689Xm3IixyjAID+wymKcrvKEeBVKpVBt99++0d1BcjckRgorqE9Fl2rf4/yPN+UwmvIEdmUfr7OsimvewN4LpfLrlAo1E0ZT+7T9gqwLEvhOG5qDth1/73NshxFUXJmCvq3jYej98knn3R/+IF+Zrn/3cPz7q+eeguCYF20aNH+tr8b5BXICrQ/BWTA2/7ORF6RrICsgKyArICsgKzAFRR44on7/nLixE8vpqdXmhcsAHdRo0CvLb9lpW79wxk28M7jjCeY+/UCVGz5cKZeYP5KOGtphSBQhCiI2I+fObEjxu8cm89upV8d9ZL18G/5xk/sH3J/y5zLKHgVvrRgKT6CHoUPGXCDhVD+6agsM5fjT//0T92/Ri6wLt+5Qv1I94f5Dw+tVIxNvoXvGd2N/bcweh8Q/GUOTLJSrzB8cEuP8ie+2uc5nvsXHifgx764IcFSnaAReJowxp+rTh+/96oXWfOmeUsA3mOr1mVEjhypx/ShOON0YShsNvvNT/gak806+bXZOYog/SUxFHze+WChuFxPDcmqz8VtuLa3Q7MGjBg5gsBe++Yyl6l+Y78EZ3peJRNvqi+EpN6XHu4ZzYDgOsrvTZoFF06/BVEoIiTlr1B64mWIS5oNZfrtEIsiHwgRCHM4VNfeDC1yHgjwKiMn4ELOPOOMRwVC5EQCgBEEghcW/Q3A9XjbAd7gL0d2doPC0hC9+sYxdsXYG4863v4qfcLg4YbEHhmX5GMH+v70t32ZuYb7Ru887tq422j+Yn9y7pGbnDghKjBcpEUMsMjoc4IxycKAwylUFoXAkexRpQ1Bb1bWhs5979ihUT86MdfTgWua+dZACfLGxh4Pv9jPf7jrfq+eKdayH35frgNisb97aql2Euz98ssv71KpVIa77777M8+xUWEoDMOQm7RdFgBDoFYQBHe8gSAICNqiD84cvuBtOwO8ggTaGzvX1gB9ZrOZJghC0Gg0AX8A2lL3X0cdRxTFeAzDLosICmS/rXHmgcx/rbcVBOHMokWLmvRvv2t97/L6ZQV8KSADXl8Kya/LCsgKyArICsgKyAq0OwXmzp32zoEDaycqlQ5mxQo42ZQF/vhj34zfjpcpFaGFLhID3BYF1VUD4fyeaTO72U1PqDkqlMJUKhFBne/eKCFY9Xn+uYNPEUfNx7FwOgxW37u8OlIfLpz+3WR4u/oN4cHQhyBzUNwlGbtP/fAP3ai0Ya7RnUcwr21+X78i5zOqe1S6+OadL3GUQ409uu624ujbhUvAJAK4pT9CAp0XHeMIL7MqIoWq8JGXA8Pm5Lo2RS9/+zQX8uau/CaJCI6IDR48RGRtdqJi/0E4V8y7rLmHHJNevj+3IeD1Z12n124K+uXBBRnTH5tsKXv4f/WuXH/6ukFdHeBNnAkXzr4DUeh7EuBNfQxKUPZxY+eBvs8zgBEqEBrCel/zI8BrTJsB+dtfVo3td1rftS8FgovFs3cwwi+nwIw/DPUOb59jfTssVdDaGUHncD+mbx2QU0YXRmqZ+DKfgE9xKtZAFUforDcdcP9SHfnuQz0UaT0xPNjgQH+mRw90vwe5vPPacSV8z/isTAepUTFmZy326HfTdY8P+ru9d+wArsRcjE/4bJihzHIe1yr04ooJ68yo38yv79RbXeb630seHfh/9ik9Zrqktq/fvtIyLn0i88Pxr+iP97+l+mji92a90iBWAG9fAyZ3nIJQYlI6f94Zh2tULKbVsBhN8kRSlJVIjXfvj9l2ILzmy8NRCPSWFqe5Xfbh4ecMMTG5KrpPSpnm4fGX/RxBkLeiIs4WElcJmMOuYV00SLEMvvSWXne8+WUwnVf6ZksXXavLNkUZryLDMBiO45g3mChl8E6dOvX7hmvmeZ5G/URRZNA4LMuin18VAvpkiyDCSJJEj0MTAFCL47jTF1z1V5OmtENQDK21LdfQlHX7k7HaUhEGtbW15LZt2/oyDKMRBAHX6XQVI0aMOEjT9FWNceF5XiuKIsoc7nCAWRCEYBzH66OBAr0nZLgbqGKXt9+9e/f2rVu3drh7q/nKyCPICgCqeytfsgKyArICsgKyArICsgLXngLz5k39g6a/ijh4kNOtWAEnAt3Bli09Ov90oFqnjix0kiIQteFQbR4JRbnP9k8s+nl+LB4x3P1LsWjfhf/wZVcA7gJEpzlrHZUchb6vj6dc6Ksp16khFZggioAFpyns3tYh8gC1ZXadMvriv704BsNFAcPGP3YPT3WLL+42/UChlKVatBYSdSkQGhYcquRDzE7TYQaYSjBFjW37Ylr+atwcyIuKrG154X89BLVBI2IEXivqBasmypWqrykfNntkk2Mo3FENZZXG3i8KZxoWTvNnX6hAm/kI6DL+C24gf3geJIcNhZroceD1l30E6qt/zkrgTNGhIFIUy53jyMTDFyJugfqz9jWvBHiFgRlnCxZNyzTy55U4y9DVtGhj5zgPEpT7cXyfV+gnd6Wrgm/U4dHBPMYLCr6kHGMKTzOkPkrBO8vd0Ft1KDVE0Dg5zEkTgsHOSODX+OXYVI09S4+FhzD8mUI9T5idVFgij+IwpIltiz/tKpptaqBJbOrESVh8lzSHBHOtjAVDIBcB3jlrp+pGd7nbhWDt/uJd5Bs7/qN+645VFgRr0VgICC/d/pLqqcH/cGw7t4k6XXGcGJI0kl1z5GPlP25aZPOExai9J+D1KUJdAwR6+eMFRqm96uG7r/gBEWpPD+3VaLyDr3lbw8UbiEv1SoBXWrsoigoMw9w/zxq7ApnTlyaBvu4JSVHMhCAIBALSOI43uaikzWYromk6GcMwK8/zZlEU9RRFdRJFsZogCA7DMPeHFy11XUk/BOsFQRB9uX19reX7778fGBISUj5o0KAzqO1vv/3WzeFwqMeMGbPPV9+Wel0URQTedC2tX0utr7njoA9F/M2yRtEDNputTKPRgCAIQShm4HorstdcvRv2R/nHr776am5LjyuPJyvQURSQAW9HOUl5H7ICsgKyArICsgLXmQIPPfTQ/aNG7Xrmgw9yDDNnQsngwXCJe9aXHO++G9Y7uZtdmTbY5nb4HdoD5NZKMFUPgPPbHrynNy/0wIEFnMpUsWv/O4GGsnyI6eqqrTjm0AQlKRy0DufNhazCXsnS6jCKEVgRa5i/K63BE/AiuCuINA4EDuOffZyvCZvsilCvK8+Yuq8AuT2L10FGwjTAyQvBakHt4Hitgzm9FMSk2S1TtMuXLi31uj+QNwWUum6gCmk4p8Dz2On9p4MunDmvBZyA2K6J5qTuibUoGqGp11FwVM4N7tJj2NhBDmLR+gOBjvNngTaMeHL4y2G0HudU4QSL7gNvY9Wc1gfR+s46TZQBx2lMtBZVYLWlxwRaVW0J7qSu8dbnA/PT+cgxji4UgUCVhBnUQ8fU0mMGuSGk3VRBMiu+y3Rq/7DW3r3tkszZK+0HOW41k6eUkl2T3KBSdDJq/nRhMJmZWmx7fVUPvqhYS/bqxgslFTyU1zoFXHTwimqSYLUaul/fWuXtQ93ACF3M3qOxdN9u9Y/HOlf+lCzanCH0XUOPE5Gh1skQlhIKhPrzwysUvWL6c//+dYFGcvB6rhEBa9BangAAIABJREFU4H//Ol/zyuh3rRLgnb/+L9rJ3Wc4EQxGbl1PwDsk6WZmw4lvFcvv+rz+fd4UwBvoubdE+5Z28QYCW/0BvAAQhj6r8rXXQOb1NVZzX+d5XimKogpFNyCYKEFgz3G9uX0FQdBjGMb6CyAdDkepSqVyu/abc/nSrs6RjbJGm/RTrrS0VLNx48a7U1NT90jr5HkeTp48OeqWW275JCEhIaC/HwPdK4Lu6IMCURQrMQwLaw/RHxzHubOmW+Ly13mLALAoigL60AABexnotoT6f47BsmzukiVLKlp2VHk0WYGOo0CT/gLpONuXdyIrICsgKyArICsgK3CtKiABXlHMsX34IcQE4uK12QBftw4yhgwNM/IxplqkgZAfEfT6SovD/JR9/4m1veLKqWmhVGonHqdocXVyqp5my7nwZNZ6Iduui+qrNpdl23XqEIpBTl57OUc5q3gquIt3By8a31LuUoGSo0WSJIBSAFfLw6TVH7ns6VOd2Levif0XbM5FLt56wFtu1AoaB8OrnczpZSAmzbq2AC/aswR5EUQU8kt1uqXzLsnAzQJNyEDQRTd2DxYeOKJFr8X36u4zRsDXfbwTLCWrP/9C3DL7mYzbVyecaIqL132f2Ah8YeyWbpi7hJX3CwF9u0mvU4ZFULhUbkwUoeZsAQhcLWdMVFtw8s+sZmkUqeie/ofBSQbrreFkelKNFH+A2nDHz4Xb31/bGdepOVvQgaqaKZtP0kVhWuWx5BDzLXsadTdHvfl4X93fZh3BDLpLCgBK8woWWzCmVFgxinTHN/BFZWqhoMyIxUdayfhI9/ujscu5cU+UcKYwRP3IRLerSgK86P8bRjRIYyC4O+PLcfr/3rrcimAu+j5y9CKn7uIx77nP2jPO4f+Gv2z7+eRaRXJIF/6bnJWKrOi+HIppYJRamxTR4Ov82/L1lnTx+gKFDffpD+D115XY2NwoYqCxiIjW1r0uDoDCMKzCV3xDHYBEUQ9+O39RVnFLRQ34OjuUm1wXQxHw7+glJSXaTZs23dUQ8J46dWrUqFGjWg3wiqJoEEUxWBRFlJPszqbleT6VIIj6D4Va+x5obHyGYQiapt1nje5RqZ1CoUCxI35fyJXMcVwVRVHhjXVC7yEAQE8G2NoD3PZ7c9dQQ3QOCxcuvCxH/xragrxUWYFWVyDgvzxafUXyBLICsgKyArICsgKyArICfiiAAG96et7L8fEXat9/PzAXrwR4p00DvPh8mEEUMUDFvJZ8baqxzIJcnAbRs5DZDaKS7jyuoNi0l9MLjIhHDaGq89YwkTe8pMpDS63J4dWFP7Ch3Z9VNlp8hWcBK/3DFVVTrA8BQzDOqDtxO3R9EHATJcCLslyL10KiNhnCjKF6pah1OCqPscBUgylqzLUT0eB5fNGLHxks6NzZnuDpIkV/bgh4PR/hR68XHczRvnD4WerO/vfZ0GP96Huozc+n1tFShisChK/98aLqrZ0vqyXwh9o98NXt+hm9H3WgfoIowJrff7Ns3LfDefR/XyQQLgfZe0fZTikWw4/brb4JBgS8HLIlE30DZSz/cuZ3WqvQiO/cscicFZPBbTj5Kz1//Ys6qcNrd7wvdo+6Ae5dfTtWaj4P/+r9LHfXgFvMG8/+Sn168GvVe3e9atYpNW7brgR4UZG34HPTozRPTL8sL5g7di5cKCg12n/91UgoNRwo1BhOq3G28qTI1n1Ygcay9Txe5korrsVNBmXk17O76158ZG8g+/S3LXuiQMd8+1tnzbMz3FXNfQFeBHKf/XmO9uNJP5ij9bH1ERPoDDuFpvPSOXvOj16zuMzYBct54rkRi21Lt7+kRk7fxNi+5msB8KK9tJSL1xckbHhuPjJ4EbkSAgFejWXKIgcqAqcYhrWMZdLfG9DPdv46MP0czg0MSZLEA3Hc+nN2zcnjbRjRsHnz5gyGYZRjxoxxvzebetUV7EPd0fsV7VmBCuCRJIlc1IwgCKj4nfvns7uRICDgywQKOtEZof4URbnvIfRnVAiwKYAdObx5nmclwCutLVB9UcyCIAjVFEUledMPOZcFQVBjGCYGut+mnsf12s/lchUvXbq0zT84uF71l/d9bSggA95r45zkVcoKyArICsgKyArICnhRYPbs2TNomr1Trd7Q02S6AP/9L5zzV6i1ayExJQVCMjOBN5s16m07cWKLaCm0e4BUFJlQtR+0R/4GnVE8QHB/qOq5FNxFnfbNhM5JM6EkdDBYLKdAmfM36DRwLeT4mv/IB1lJJu19IXTndPcvs2xODhlOf2XKmLLX7cB01QAJH0FmOEcaCJznK3RirfgA5Pqbt+pr/rZ43Q0s86bFap6856A0v+X5/w26YcSNzlFDh7uLcSEgm12yl5QKaqHv3fPxSGNubQ7mWWRLekxfynB9+dZ3rf/ZMl/jCf5KLcW45+P8tSUX6PdX7WW+X18qomzcC/tWB6Xddaoy9Y3qo4HqIQFeBHI3ndqqWDruJUv2+Vxy+e6P1K+NfdHy8YEvlGjMB9PmAK4IU9IGFbb57E9wsjgHbghKF38s+E54duTj5qd/el43p/8DdgSFpTVIgNcfKMvsOJxApMRUolgE1J/ZsLOz517YQ8c1NnW22ZWUZw4+Ny3KMzM30D37am955q2Bulce3YnaXQnwNiySJo2LzvqZDQ9r0Rl6Ql/0OnLyPvbddN3Lo9+xLvvjJfW1CnhbwsXrDyBseFaNAd6mAEpf94H759lFFyqCXQG5JBsbG43X3GxahmEYmqaRw7JFLwS1AwHk/kJmf9s13AwqsrZ169Z+LMuqUZE1g8FgGj58eHZzi6w1ZT1NcT5L83iCXo7j3EDZ30gNSROWZYMoivIaheMv5EVAkSAIBJhDvd04yBGOMqFRTEiL3ljyYF4VMJvN+5cvX97sp3lkeWUFOrICMuDtyKcr701WQFZAVkBWQFbgOlBgwYJJ3/Xvvyl+4cKauLV+AFZJEqcT8PXrISG/IDSK4QC/0LWiyHLr5QWwNveCvqFDoFICu1L/ih2gO/chxPRZASdYCxA7b4ceQ3+DeoDZmPQIMHq6g43x56rTx+8tktyk9FpIHJOAx3eJMGIgYsKR4goHyga2X0NF1rztPWrZnH6KIf1YjKSrhMpane3Aae2gabfbRvTqK27N20RpaZ24Yt8bKqkIF/qeK79C+WXB56Tk4PV0eUpQ8Mkbn7ct++PFesA7tst4FxpHyn3lWA4r2ndO994KEDbvjHG7zKpOfKFTBn/K3Pjr7n2KcGADeZtIgPfNHR+qUkMT+dGdRzAWpw2TgO3Kg2tUyNWLxswMzRReHfimuK9sD5ZnOQUDErozPxb8jA1K7MP8cvoiHPacWwK86HveYhVYmx0HghAppeJiUK+Py/n976nstj1hVN8eNcrJo477at/U163Pv9db9dcJJ4moEEtjgDcttCsvQXxpHslxjQqxNczjldp4urobOrWvFNHAm60K4Wh+BDUgo1FXfVP329R+zXXxtiTgbQlweiUdWmp8f+AiaiMIAkOSJHKNBjVcF3q8niTJ4Kaem499cpLj1Nf4LMtSFEUF9PPG15jeXjebzagQmKDRaOo/PGrKOJJbG0HMpkD2xtzeja2lsbNGucnooQR/ozVQbIcgCDxFUV4L5XnGNaC1NHSwC4Lg5Hm+lCTJOG+OdLQv5GC+GmfZlHPrqH1Yli1bsmRJwAV1O6oe8r5kBbwpIANe+b6QFZAVkBWQFZAVkBW4phWYO3fa8blzV5fdeiv0/OQTOBoR4T+w++abrl2//E2lrcw4UAg4gDIKXPoeYNfGg7uifN77EJn3LiTcfADqC9d4iuXp4t02HG4Y+D0cpnTgV74jcgcDAUAo3Y+9ui/0vcR1RL97bgqiILzSIjoVCsyixpeuqrZZrrEia95uKv2GAYmKU3G0w5EQVKGLrp181w0KBHiltr4iGhoC3ke/m65DIPf3c79QUkRD96g+rJWx4Dvyf6XKLOfxpaNXWNMrBqpWfhPD/LzFyTuqzqk5zorjioVCl3kbi2ImQX4gUQ2egDevKp9EkLbMXI4/tHae/m9DH7N+fOALteTMRRAYJe2O7zaOuffrOfoLVhP+RNbT/JaiX/EkYzz//ekfyO6RXTkppsET8LoLo02ZUkqmJ5VzTid++IuX4+3mk1pRcOFBMb1rMu5+pggnCJ+glyssM/jK0W3uDwDrfz7KUIwdVEn1TCv1BLzNHfdK/Zlaq9JsUFV5RjRwZ4uChVNFYdzRPJVQZVZgBq1FqKgJ0i1+3O0ubuvL8uzbCcEiObMp62gK3EXzNObg9QecNmWdUh+n0+lSKpVSAnWThwpknQgAoaJWDSGvIAilOI43u1Baw00EsjbUl+M4I0mS1U0W4yp1DBTM+lqWr/GQE1oQBLExiFxXwC2UIIgLnnMhECuKYhqGYVZRFK0oJgLltPI8Ss/wLymkoZvX5XKZENSlaRrl6V52BXrmvrSRXw9MARnyBqaX3Pr6U0AGvNffmcs7lhWQFZAVkBWQFegwCsyePTstJaX46/vu21D5+OOQOmoUVN52G/j9C/TChQk9Nh0RqZRVhftFAeDIM5AcNghqou+AKiQScu8mPwSFyX+BMm+iHXoKUsKHQTVqv/MuyMxcCKd1aeDX45p1gFcEHhAzFAkliFCmSU5crY69c4aJETggRBEwnKewD95VsjXzLPtQRi9ah9TX3ecau9SfTsvcp7lPl1J6vFICvAjW0QatM1DA2/Cxfulx/ls73+VCma1Dkkayaw5/pHxY9zzx0ZpI9sdNZRimrqIEzkZQiiViyryf7IIdyqMCcEdLgBe5dv+ydp7+SNkxEmXwJhsT+NfG/ssSqQ+vB/aeMQ52k0JFasLpD3PewawuC1ZSVYg9fsNfnB8efxcfn3GbE0U1eALe0E/uSlcHD9EQceGWnPJNLjxme6ixp9rtyKvYZSVJ202mnlOea7Sw2tW8LWxLP+9Cdk9lFSP6nL0agNd2Mt+IUwRXcr6EWHsiuxJoCvgzRTogCRceEeKgstJMVL8M93sYXZb5bwxsa8iLIhqcH353LgjI5U05m2sQ8JqVSiVyXvq8pMf50R45jgMUKYC+ooJjgbpHXS6XHcdxmmVZh1qt1gmCgOAf583Z63NhV2jQFNCHsmlxHK+/L5szv7e+SD+e580YhrEkSfZkGKbI051aB1LdBfGuFKHR1HvN1368gV5/C8uhYm4ul6sCZfsieIvGQrEbCOhL86IPFZCTG527r7Wg1yUnr6QRmgMAKhvLkW7KmfuzDrlNYArIkDcwveTW15cCMuC9vs5b3q2sgKyArICsgKxAh1Jg9uzZtw0adHjhqFF7yz/4ACLKykDx3HPg1yPZqNDa4sXx3e1d0hz7KjabUcZuyl+h9MTLEJf6GJQUrYGwK7l3kZBbBkCfm3bBPvT/+2ZCl6QH4XzoILjksfuGgqOIhtINEM+aQcfWghoEECgjMJowgkk/e4fxPPutffxg0Hfte9HZe/A3wLfuDuKVw2LPmrNyy4+t6RVvqYrXCjyNG+PyatIn7KuPd2iPh6vd0ivWetOBYrQ2xc7e0UWn/pq4N3n0zptz1nS+s0d4yJDMG0hRFEU6NIh9avscXIpoQO0bFllDGa4NM3jfumOVRa80uEE3cviir6hY1+mK44Qb8B75WDk36d/Ca6+YiPW/sYQiXMSYqgO4sf/H0GPx/prTS0FMCsAd7S2DFzl4F257U/NI/wftz29eqJVALyrCNiptmOvW1BGM3aTX2QwY9vQPs8kXb13KLd++mHgoaTb/ScHbwoTMywEv2odxzcjOYFJqTgpHlXFzNXbpfFFBwNOvYeLQv32WqwjS++UYb817wxOgtjbgRXBX0znR/SFOBfD2ld994xI5DieHZJWRYcb6Qk8N99seIK/z9TVhVH7ZMqVS6VehoLriVu7CVk15RB5pcAUHb7OzbdH40hpxHEWlEvW/W4qiqGEYxuxPITKHw1GqUqla1GHrdDrzFQpFrCiK+RiGJbaH4m+ISXoWI/P3PSnlGqP2yOkquVMR/K77njtCoSGYRUAXvY7ORSqU5tnOG1BH9xoCn2q12j8LrL+b8GjnEf2AXLt+zYNiF1q6iBkCtjiOow8hdDzPFwiCUKtUKiO8belah7t194I7H5thGAxB/pbMym7CbdCsLjLkbZZ8cucOrIAMeDvw4cpbkxWQFZAVkBWQFejoCsyaNSu9U6fiL+699+eq7GzQvPoqJKxaBcf82TcCvJ9/jkXV2iYk/ER+5S7O5gl4tw2HXo25d1H+LlMBVPlWMErZvIfnQXLoIKiJueui+7exq+hrSFIEK6K0SUBSRh6vPiyIbDUFCkoJDmdtIWcDXecQ0ATZACMFwGsjgT2wD1wDyDuonAKtqiB9OAh9Y81uuJKbS4bBmorOt+0rIlQgtDdHb9Camztbzg8yahgLjmmrzTY2Rreu15xdkjYL6DNpYwf1U6jNpRqtgQZfgBf1Qy7fn0+to7UKvbhiwjpz79gBblerVHQNAV+U6Trhs2EGFNGACrSN7TKeefu9bfyHb3wTpAglcWXcATJ++n4+qAdYTi8DMWkW5EruaF/3jjcHb4Q2TFg1eXktcu8i1+789S+6HWQjU4cwKMJB5AEQ4P3nwRfIUZ3HCaM63y4u37EIX77zVaKxiAZpHcitXfFOTL/4x7QcaGl3fqcb8C7FxKEL2h7wNgSnsaBQqwDzC9r40hq9zhSUGumEKDfQrX3360zDwxPqCxk6QOSKwVUPvn2N19aQ1/Hfj6IUFZYXFAqF1ycCPNffUkCpJSIaJCCH4B9ijJ6QSALPkjsUtcEwjMYwDEUlWD0LkSFIh/ZIEAQlCIIZAUqWZS0qlUrVUvuVNETOXYfDUY3jeChJkij7tsXuSV/32ZVe9xVX0JyxvfVFsBadV0MA72ue9hYnwfN8KkEQfn0w4mtvjb3e2D3or8u4qfO2dD9vMNfbB0St5dRu6f1c4bzkTN6rJbY8zzWjgAx4r5mjkhcqKyArICsgKyArICvgTYGnnpr+8tixO0d37XquesgQ6LVxI2SrVH/m2l5JtS++gJCcHCIqJPpO3YlHvtmFIG3YUKhxlgF94mXoFDoAqvqugqPSGObjoDq5GOJrD0NQz9fh2JH50EVy8GY/BqmGTLAmP+Q9zgGN4aoC8sDD/fpRijSStYmYLr4WYm/iwVFIAZ1UIJ7fdkhUxoCz8+PAcE7AMBxZ90BEEDJ+Ghzbv3pKOt39Yb2ACQJjdDn4GlIhfvk+lZSm5q0sy0HUsfIu47MLKY1/+2/tOwoB3qOuByE7cejJlLKc2LORmW4nr3RNT1CGPJSsiUZ/NlaeNWrTky6J10AOXvRa3A2Zza6cvRMsJe/970k9Eb87JKS3hivfeTzIco7jCC0URY0Bv6MOJMAbqHa2C7SaUIUraK0aAVqMMdtEUah0qkNc9YWAPCMaPMc3LYnurO7pCg2+NdqGvl+x00ZSjptMPSb/3e91B7pef9q3NjC1v/FFD6HGCqLFrsFoErT/mdPsLN3WXnNjurk27jbCpn3rtTS9yZe2LQk7vQFef8e/2jDS33X50s/b6605dlPW05778DxfIwhCNUVRSe1lna19fh0F7ra2Tu3lfpDWITt529uJyOtpawVkwNvWJyDPLysgKyArICsgKyAr0CwFpk+fro+PZ7Y/9thXlbNmQed774XSoUPB7XD1dZ07B4q9e0FXY1bF7j6QrjPddjA3qCfY1LHw/+ydB3hT1fvHz93Zq+netIyWFgplg4AMFfghIihLVBRRUZy4Bz9ERUFFUXEjCoqgMkREFBTZsqGlZZRSutt0ZI87/88JpL9Q2iZpE6j+730eHzD3jPd8z0lLPnnv96UPTANdYX8P4D37Hogp/BQkkmGApvSAHrAO5OweC7p1eQacP78cQEiJ9F4OWqzwfPTxvim1Ox6IU6R0BXQNgiBICeg0pQCk3xEPTMVnwZmNPwic7ASr7QEE/UDgzkys3Q9wuh4YIoaAkn2fTM4Qrr8bJWslctaJ4ohGheB/rhKGPjeJq9t1HM1ZeQIYz7CumBuOV6S9sOeaWzd4A96m9sIb8ML7jSFvsAHvQWdt/fHvFibaTafkAk9jNVtK1JWnax3D91+02fDnagnwwkxdgAAAwXzjy1zpkvGshMIIKRB4gPCCU8AJh1MRTvkEvNDWw7owM9sVxTKClhI08X3qM8Y/7VeRNX/W1Jo2zu9+SwIUqZaMH3q8Nf199aG37O3sOnxaqnxxxjFfbQO9DyEvNaxXrXc/ctSA04GO4297vtwgsb2/tl4H8EW++gQb0DQGvP6Ofy2y+2CmZGutKHzpCu9feiT/ss+/LXnR+jPmv7HNtdh7Xzr6e259jdPUfRHutka19tNHhLztZy/ESK69AiLgvfZ7IEYgKiAqICogKiAqICrQBgVgNuTJk0c34vjx3uXllQT00u3dW9KiD27j6RhGQErLibhiVmFlUowNWaSfm58oMucL0tyXQEr4IFBXsgbEwr7KNGBhjACvPwTCpLHA7jIAalQB2N3cMiCgq/2le+KppcOieed9BEI5EQSQQB6lB0BYBEZ82Q2QKgr8/epHQtSsnZaC9wClSAUWBAEYGQHqI0cAN6zN+So7qUZ2VxiW0pEH9XIFVlmBJWgcIK1fhsBZZMiBxauEkj03c5QsxxU5ckV1xvw91zTDU/3W7Oxf0+4pqFXGmJrSpjHghW28IW9rAC/PX6xxhqKXU1aYwXsU2NxQj7HZUQRDAS6R8HtHzBh0aM8u9KZHe9dqo5Vs3e2/twj6mgK8sECftcYl5RjO/Rg4TmGsQv8/cAvBr6nSrpTEAAS2hReEwLbzAGgTZBYUv1gsr7kMXo92+nce7Is5gEQ2emAlOXpgyICkP29HJuecmvnrcBfZw7f/7U/7QNtAwMtcqADyByaEZJ2Oj9d19sTElRuUeI/OTMhg9baDUc61v78XFhbW4hdAoYBY3oA3kPGvBeQLJL5Az1OzP5s5zu1hHSjovRaxBmvNvsa5FnvfUkyh1Lq5sS9ZjkCP4Ca+rvOl4NW/35JGwfDyvvor8n9GaMeyaNGiQ/73EFuKCvx7FRAB7793b8WViQqICogKiAqICvy/UEAQBPgBbGNhYd4gubwaKSujqYwMiftR9kAuhgF4cZlCwSdZjZ5+E+ddX1u9k9dlLADnrGeAFHruwnsRQ0E9GQaY04tActZScMp0HChixjXvvVvzc4+kmE6Twg++gpOMfQbGWGyoy2IF8ugwgKCLwbBPugFcRoAjH3zEx9y/01r0BeCgJQOhARwm+Z/dAgTFed/1TDTXJsp5Y6Q6qVcGmj5xiMCfd+ACFwUOLPoUFO8ey8rDERtKzOf7rdnst7dsIFr501b13ZjU067J4HDy8GZ9ExNkGNFRgbkLo3lfw3NWZeoemZTz+5OvJsHXR779YpGvOTmGRQp37ItiHU4pPBPyMI0lfkCvaug/CfsaAOMwAs7tYdv4Klv2Xdd1T70S1uumEWyHQY5a4+RtLULF7uRwWJin4Srd6YqWRLMaRSrihkXmkwLGW/D6qP4XvVY5F0BKd9hTIm9we5i6L0EAoPQ7ICSPk53DL1lqHKe3+8w8V6y8vouKGqmmOiW6z2koM09b0pwrq5a6fvizm+TesadRhazhPeNrn/y9H2rA6x1HyGH1toNR9A/bP9Zqtc1mO4cKYnkA78SJE9cF4kN7LSAf9IulKArz94wEs11r7CjasmdwrU0VoPMUVAsUOAdTi7asK5hxwLFCGUtz5+3fBHdpmqZJkiSDvS/taTye5wsWLVp0mf1Te4pPjEVU4GoqIALeq6m2OJeogKiAqICogKiAqEDQFfAAXpPJpJ/2y4TszcXbCRUlFzaOW2QeEJvBrj29nZx+qehVn6h0dtP4t8wW2oYMWTNbXWY1oCtHv2y5vfNwGrZb8vcG+bIb3rMpolC68qhd+fD6MUWpj/LlMGhYWO38F+4MXiH5HlBe8TPQa3oAS/wkUNPSolwGgNv+nJDeY/Zd6P6X8yRFv/YlCEk3xHyhHMUkBaDjxAug98uRoPrgaVB6dB2wMydcEj0ob8kXFhbeqvs9KzE86d5oZWY/jKsEaM3xUpC32oZY8npymN5mQdD5Qr81P191wKtdOGcAB3DETikdG3o9cKS1Gz7zwOIB2/KPuLOpJ/yyIt/XOHnfbkzSdk7WR2V3cxddK911ALdX1xs63HRdCcAwgZBQbtDb0rU8cdBAhZpmu281+J2VCveidAPISJx6Obw9uwQIyff9r3hb6XqQpEgBYZpM4IbAHusNf/1/IdyXfgsSdAagoAwapVWpo13JiXZZVWet9p1n3N60KUCi7AqkYb7WGYz7J2lT/fFFn6fJHr7tHKpRGoIxpvcY1heWDQiG564/cYUcVm87GMWt3/GFSqVqNsssVCALAl6WZfnp06f/7I8WnjbXAvAGEl8o2rpcLjtFUbJAxm7LvnkXoPPM6bGRuBaAVxAElmVZEMgXAYFo1Zq2bdHX13xNjf1vgrtw/S6Xy0BRVLgvLf7J9/fv3797x44d7t/74iUq8P9dARHw/n8/AeL6RQVEBUQFRAVEBf7hCngA78dHP47amLeu639Tn8TqlAWut4+vkLw1eI7t/m1vKr4dM98Sr4rg/7vnC3e2aLo+icurKcJuSOrLfJn7s2TxkDm2qZtfVj6ReT+TTPbnudh6pvRvs2pZ2s27hIs8zn3tGgW6oxLAJ0wG5cajQJX5BjjfnHzubNsF/RLMeR0UfH2kuvPURLbHk3H0gQXnJIYjAlaXV4JKY4qE1CmMgKAUimmLgbRTLlr4BXClPMEdpLSgxQ8scPy6rT0SneVp4UyNQlKb1wGYCkfxShwFNnSfM2L414aM/+6+qhYNvjx3Az1qyS8PGSykxBh8AV5ouZC/elNG5sxJDRmyHMNgzWqSAAAgAElEQVSA3x6fJlGmAKuAMKgmtpcxbdCseqGwQofGRxjxhKgmbSPWp904uNJxxj5sH/Drkc9mAe+7QEie+T/AC/er/BeQKNiBXBAut97wRxfyc5A0BgP6tBTAsgwAnx/OkF1QJjJshNSlLdSpOi5+ek82ptINAEp30bpQX9DyYve8JamSh287g4VrLyuO19a5rybchbEKDhdmfXV5X+VrD7a5iFtTa6e3HYziN/y1WqlU7mzqPixqRdO0QyqVRrdVu8b9V65c+R+YKTplypSf/Bn7Wj3OfS2zdz26cBwXCQCwYRgWUFHHYELIawl4g7kOf86aP21CeS6a8nxujxo0p5OvWF0uVylBEHoURSX+aP1PbMOybM1bb72V+0+MXYxZVCAUCoiANxSqimOKCogKiAqICogKiApcNQU8gPfXwl81nx7+NG1epzmKAjqX+6lyC/bZjc9e9kEdZulCsNsY8I5M6k2vO7OD+uqG1+1l5Qo5l2xyPyrft/P1kuv38u4CXLDImmEX0NkvAJkkCjgHbQInWlpkzvP9kgy7H9ITsjSWs+ESDC0kO06+4Or+YBJfsf8EWlO+rqau4LheGgMIwCOYXCMV9L0x7sxqi9UbDPoSEgJGlxngBe/1i3XmddGhtRqJ9MZDJWkv7L7qRdaCDXjBwmlpyY7S8FtP/3YZGOOKqzRYQmSDLUBTgDdnzSKJhfuejBkeYUHqXFLDPguOH0tkEyJTjaRDJyH69DFLbh7cpH0E9OU9sH+HcMMxsA9gQMAkFz1ym7t8ZefCPfKMc+nvwNt6w589TloKMqYPvJglvOFshsTe7w5SiOvA84mUrXJfHkZvKpRMWfJavjfgnb1+inJUl1tdY9Nuoz1zeL9mdpqQGd/frDpafsDtHfzezV9bYNt3dr0i/WDvQlmPmD7sl7f95H4vwHZ393rY4RkLAt6dL7yVIJ91SyGaGN0kLPe1rqbu0zuOJDNHTknkT0z1mbXdmvGbnHPvcb3r591hipdmFiBS6n/f6ARpAgh4hY079ygUilXeQzocDgeO4xYMw2QoiiqCNF3DMBAA/fDDD7fCF/wFvNcqc9cXrAq2Nk2Nx3Ec3AMdhmHFgc7Xlvi9i7/xPI9AW5lrkcHbljUEqpe/7UMRk8vlElAU5RpnKodiLn/XGWg7X7HCbGy73V4kl8tTAx37n9SeYZjct99+u8WnqP5J6xFjFRVoqwIi4G2rgmJ/UQFRAVEBUQFRAVGBa6qAB/DCID7Y90HXOTvnJHfXpPG/TXnbqJHIG8AchLvvH/lB2tii4Y3Bs20Q7nbRJXJf522heui6g2W3LaxXyuQ8LHq1vT/XWxILHLDIWsfHgNuuwdcFId6+yfdkCMxsVGAFBPqt8i6MQpG3seSxZpaKq6i1GA9hqjQQru0FEBRFMGOOwJvPAMaXPUNLcwuF2rCwn4Yl1z32o1/Zp77WEej9UABeGMN9w7qFU0N7OhECN3Hny9WuM6U4NSy7TnrzdQ1Fq3K//jFZn95RF9mrG8fYnciepZPkMbdaWUondwrn6jR0RKXlzIcc67FN0K4dkyp39FDxNRY50T2lRjJ9bANQZJ1O9Jdbhw+yK8p5XW9gpvTAGDHyYqG7JsFQM9m5AgOQii0ggbcBhQAA6muc5vSG58kDeF0ugHxZOV7WZcYUpKwOAD6BsiEYEPa+8q5wV8KtynGzZpq8wa0H2jb1GgS5cM4nrnvZUW4uRedsnKZcOOpjy7u7XpG/OHyxbcnuBbJJ3e52VlhK0S3566ilY1daUQyFcAR4AK9k8shCIjO1zYDXYy/B1hjljrxCpXJwT7d/cSiuk8BRew44GwoxcgXFCsdnP0VK59xejsVFOEIxp2Ppdzqkoq5UCbDFcPxQg1QPAPIusubPukIdV3MxNJVN6U+8wW7DcVxCawBvMOOANgEAAJ7neffPGxRF4Wd2FMOwkH52by974K1lsGOC7wue5zGKoi7T0hcwDeb+tnUsP2OFP5PVbZ2rPfeHEPvNN99strhte45djE1UIFQKhPSXRKiCFscVFRAVEBUQFRAVEBUQFfAo4AG8D/32UMezhrORK66fT6w/tF/y1vn3sG3T3qr3WDOcqivCvxu7oAHqePpD2wYLY0fKLNUYtGp4cccq9X+SxrNZ3ZItEPBCiwZzPpCq0oDf4McDeF2GWRTv4txYEJWiLC5/ldNmbzZG3QTqLGdASux4gLF2QCIcQmAU4As+F1wdHwWHfdkzNLf7iJ2k9J+N72F4dM3+a3FCQgV4wXPf5I/MWdPZs6bfMyedHn56XXKK9XysIMHrDtYl2atz7ApKXaYISyc5ZayEqatfTaZOYAjBTuMCTrN0RLXtbCPbBOpMnFqQujj91nvSlC894M7Uhtfhr/6bhMbu1rss5xWKNN5qzgeArgWG6DGgRcuLxtm5JetBkjIF6DWZF+02av8GeEvj0HXu8wBBMNs4a5hcDpL+g4Kw5FjAQ8AbP2kyasIxRoggnYIggH0L3hOmd7+BGD3iHmxv3T5GQSqF5QeXSj0ZvDsKfyMav+Z9RiAAfnbLA4rHrnvZ5g14x3Qe7/pk9xLFXSkPCBnhWQiKo4JcKXcdp5jivS+9A6jbhnHkdT3a7MHbA8jDYPYxz3Go/VypSnGpiFwozjGE00eBrbbhZ4jFjlvf/LqzZNKI0mDA6uZitq/YFI8cPPWlXC53Z6SHKkvTGwAFCnhhXNcC8sJH8SHIJAiiwWYlFHvva0ye53Uoitb5anct7l/aFycAQB6K+f0Eh6GYutkxgxVTc1m7TfkgX9UFBjiZP3oIgiBHECTgQrMBhnLNm0MLiiVLljRbxDWQAB977DENQRBJixcvPhZIP7GtqEB7U0AEvO1tR8R4RAVEBUQFRAVEBUQFAlLAG/ACBqjn9Z6u2HmsQPJa0evoC0nP819UfwY6qhL4+5Lv5Dp3puzeg5eYq9Gpm+cpPx75tHXBvuUyCHhf2bdcdkvMRLSLvCe27Pv5NUidQouTLH32se8aAKA/Ae6f0ifdeu5hOS7tzMP2tO0orsn4yhw9al81oQWc8RjoLIsDJM8BlFQhiK6/QBevBDbvwlz+zNO4TcSSyf0Ns3/4W6BY97xX89J9NSYjB7mDOZo05HRQ5l04Lc09znPfNPm4vtpukER/sSLLUHYTRciyHbxUSbvM24kOo0oNCvKbCDTrMKm83uq26WipqFn0B3N6y+fcmY9F6a32XUfjD//+THzcWAdhqq8VWIZFFFmMqXHRNF/r87f4GhwH+vOWrgNhrvxuMVJ1PElpKZ5MKjaohh5qyBp2F1lbBRJ1tUBe4shQqMffiYYP72LneQEp330Sqy1fZ7gdmZlw0+Rp8LF/FxzXl0WDZw2e7F6PBYO3RUMnZTdgcZmxIzV7kUprKVg8ZqUwNHyo8FvOofriP/capTP+U4+lJgTkWdqUdh7AC+9Zz17QPH3iGW5U+oRm7SU86/v1zAZSQamE5RM3mHvF9Wf9tZfwBrxwLPOT73YiunYAWHpyLZ4QZUNjwiFIC+pl//hHNZ534TO5XB5S+wnoJYthWBUM/p8CeN3vA45zPzqPIIjbMuRaXDC7UxAEt6VJawC8PwCuLetyOBwVofBqDnXcbVlzW2NrLmsXfqkA/alDnRndlrVfel+4bWNgRrevAnjwCwp4fgP1kW5rjNeiv9lsPrRs2bI2/+65++67JVFRUf3gGt54440d12It4pyiAsFSQAS8wVJSHEdUQFRAVEBUQFRAVOCaKOABvDX2Gnz4t8OvO1F7wp3d9Ga3F+g+XWIcY9c9rbay/0tmea7Pnfb/DrzXnY07edNLyls7DXXd3nk4DTN5Fx74WtYnKp2FNg7Q3mHHjnvrMzMLSk+dSor+cUcP/YUH1uf4s0gI986vBJGO4n6S+sMd1DyNo+FDC2sAuhuk3A8qilaAjupuQK/vD1BCCUDdIQRMUr4IMAR3xvVRtenRdOFQVCzaqb5aULkYGOvn5ieKQMsWsv4syWcb7bc3qkFRp+SVg54LXgaMN+B12VCAYgIgJA02CTGVuVGud/em4PRUTOBRF6rVCBwmADxmHBrbuZQ0y4tdCA94QgcYKhLURY5o2mZBv3xKOkWly4XaesJFVptOgI2y2Pstbv1q9wFNZILekbe2xhmoN3LpBpCROPWiby68oFVH4yxi+HrJGqBHrVm6pIHTNeFZKZzACUjlvnysrn5dpXbkocuyhuHZYhmAmv/qEc9VxYYDgBO8qQbTuhgwYdxztptuuLFJv11PDI2hL7RmuHvtWNXrNy2zQkDqvdFlxhL0ge8na4YljgaMFIABiSPBhtwVyIuDFgmrVn9Dm43GGvUzd531eThaaAD9kwGGCX0kOneBOAib7/5mtPZYzRGkJXuJTfnfk1tOraOWjV9tOVS6D1+65zXZwps+tr72x1NX2ktcaucJo3EGL3zd+eZX8VxR5Z9AKeMEHOsEMDQOjdbb8NQ4ORofacGSY62IhGzTlya211foJQbTfIlEElLPSJfLRVIU5T4HrQG8oSxs5c9ZgY/lQx9aj0WBL6jlz5itaQMzZmE/f0GvB0RCUB0qaEjTdD1JktrWrKelPm2FqMGOB44XqnPY2qxdCP9ZlqUEQajBcRxCVE0o1u09ZiD70pSdxbXIxg+1Jp7xeZ53MgxTg6KosS0+vE899VQUhmFd4Lgi4L1auyfOEyoFRMAbKmXFcUUFRAVEBUQFRAVEBa6KAt4evAaDIU4QzqVqNLQ7gzEnxykHQEDi40mnRoNdBq/8Ca62dlgOABdrLv3xZ3bqH9UaUD1pu89HAiGEK14NwpNngqqqP4EKxYGgHwgseQtAQtI9oLLmL9AlcgRQITjAeCdAFAdQ4eUhPwEEAQBTkw4sgvLbDqLxOrhSmQpVsU5ERbsBj8dmwp/1trYNWRylUHw9If3rwS8caO0YTfaDgJfnQdSECQ4NbldgCI8asQhjWcKNJaNzvu4mdxUif24lcQa7l6XqFBIMIygh7m0+5vbv0ISBKMtG19hq9gHCVQMMsTeDopZiU/yRHWfqe7gcFkOr2AISFSkgTJMJOHMuorDk4EDq0hh1MwwBVev2VXwNxuP+MuBrEKGPvC0ifeo0Ar5GKFDOWkJTxz//0BV51585hOrSIfRaALR/kMWB8LAOFEpxUWRNMeq4XjvXeuege9xjwMtXBi8Eo8//Olux4vZN5hhV3BXw8u2d86XWejuVGtYZKRMqkP4Jw8H3Bz5FHuu2QPhk8x/82UMHkOtXPrsLxbAWi9A1pTv0OT69bmsCa3MogMCjI7J60RN7X0fsPP87IbUCyVcnP8VGZU2yw6JuTdlLwEzdjvo0Dt5v1l6iywQXtKl4ZOALdm943RjwwiJobM5ZNVFU9aFMJtsD42UYhqJpOonjuCReo+gBOD4B6FQslhTFkSP62FGdugGk+3vmrc98EK9FiZn+tm9tO6fTaZZIJCrYP1DAe8n/FULNdvM5MRDI1VrNgtkvlFCN53kViqLuwofBvtqbzqEAvK3J2oVerxCsIwiiJkmShLq7XC47RVGyYO+B93iB7oe3Xk34OGMwCRh+cULTNCzkd83tUIKtHcuybthbXV1ds2LFCr+fwHjyySe7EAQRBeMRAW+wd0Uc72or0G5+cV/thYvziQqICogKiAqICogK/DsU8Aa8FotFazIVZApCPTh50qHUaDCmZ0/ZFb67/q7cG/DCPt+uGZF5MLa6xjboRIWvMUrWgDB5EnAJPAAsDdCwEyBGLwCZFJFLj3AspruNRSV6DBDbGGFUAgLG9f3JneF5z9Y3weaiXYiCkgsfjVtk7hGbwR4ty8Uf3Pi0yuqyISNTB9NLxi6wVJqr0WlrZqurrAZ08eiXLaM6D6e3nN5OrjqwQfHxyCV2ZRTu/oBzNQAvnEf53v3djaCD5WjykOpKTdsf2Xfru3BaWkSMTNFz7v2CPqubG9BX7TuAO/7YhyV2OFJnuvWvszkv9Euq2fVQGC5L4xDahSt7zZR0erCckyaZ3JDcnTW7BAgtWV9A+wPvYmi4FphYB8AQJ5DRJkAZtqLyEQ9mV9tGHWwo6uZr/+F9OG75LyBRsAO5IACMjAD1jbOIWwS8XyxzRt75R25jwNvY/oEojVYjURpH7F8j+DlTXqdxHHcDV1+AF96HFgeetUQpY/kf7thhgrDXkxU7r/dSps5slDy6ZxIKLRpeHLhcGNThVuSznCLhlx3bQCSfVz/+9edzAoW8ed9uTNJ2TtZHZV/c18i8UuoGfZKgjtA7bOdK1HOPPCWMzpjghADXE5/3ehoD3oc3TlNCkAsB8Qd7F8p6xPRhu0X3Zqy0Bd1TtJ2otJShnoxgb8DLlxskrre+1RG8sF4qlf7a0r66XK4op9Op4NXy6dQtQymib9cmv4jhCkoVWGrcZY8Oc9X1lPOdbwQNQrzgz9lpSxvvDNJAAW8ooFpb1uLpGyjsCsacrR0jlLEKgkAhCOL+AjPYV7ALmrU1vuasFVozbmuydmGGqCAIRU6nE5fJZEne1iGh3GO4vtaMD0E0jBHuIxzDl591e32vt2Z/vftwHGf0x0sXZu7yPK+BmdgoikoYhql8++23A/od39ZYxf6iAsFWQAS8wVZUHE9UQFRAVEBUQFRAVOCqKuANeOHEhYX5A7RaA3rqlF1mMnE4BLytyd6FYzUGvPC19z+c2Lsk2mBko+ss1v45zdopuOHeRqAznQTyBCfQTrsFkBk9CYDUhEne/9kiFKUyiDIbEZJ/o7EJoxCQFf2T8PP5PcKmc7vBS+nPc7nEOcdHB1ZI54942jpv2yLF7H4z7BD2Pr7pJeUNnYa6P+AX1BRhg5L6Mj/m/ix5Zsgc2xObX1bO7nq/0J3qhaLJZlhF+6oBXjiX9tuRcUJpl8haabRzS/e7T7b5ILw2OT1tUEd19qsvuUEaZTfLUI5Bj7+2CGifXLMPgk+oc94r/RItp1LknBPB9YM3kWnPmBqgYHO2CN6xNVcMLWIoKAEYADuGguzMTll4hxmYwXr9YZ8Z3I3X3bj4WuP78MsAzJoVljRoulrfPYV3WzTsycPqzesrNSMut2iAfb0BL16jlmGIDhei5ObYX6/HvQFvm/WHKV8CD6qLDTKXxUK6OAwFYVEAIDz4qrQA2Wo0stzKd0HW8IjSXjPmF3nsFggJ1WJGL2yXv3pTRubMSahgsUkQKUWn4yq0a0EtpVIoOZTlhMcPPoZ5CsR51tES4IUF4l4cvtjmyUSG1hNzNk5T3tR5vMviMiODk0cya06skCwe/Ym1cQavc8tuHbLt6G8Kktzsj2YQpJgxYRqSnpwtnXaT2//F9sJHybyLZrCkaIY7V2rDMztGkSN7l2PxUW7fbzbvvMr17dYSDYe8688cbWnjnUEaKOANpb1AW9YE+7YGerV2zrZk4YYyzlBCuVCO3dp9aK44mr/jMQxTzfN8mL9euxzHKS4VsbM152MbjP2FEBZakMCMWhRFg5Jd67EUAQD45SvcHrP1/d3XptpBQAszeBmGcb777rvGlsbytmXwbidC3rbsgNi3PSggAt72sAtiDKICogKiAqICogKiAm1SQBCEPp4Bvv9+xfiIiF0TvvoqP/Kpp6RFEREIu2cPqxo4EA/4sVaa3t5kn1WrRiVXVWnLjQyhr3r2q7KWgreXAqLjnyDtzqkAAwgQQFWYEpGpXU8uMWH1KoLvzVdRUyeiSO/Mn/jFh78F6WGJQiZ+neCI5K1zf52nmNTtFsfmU79JXhn5rFUpkQswS/e3MzsoCHm9Ae/ApN40fB1m97LFcg2m4JyIzum8Whm83hroXn3ouq8Hv7CrTZsKO3sBXpWpQonjdl5AWGH3J2/aIu64PLPVA1FhJq7HXgEO0VJxNXjf32JomxPB4GmLhpdjZrmq9r6fjnj6QksHTNI2k2MIqUt+BHpYZE2mSSApLcmRSSU1qqEHi1Gs6bE99g/6aDWFSSNBTT5LXx8213rnwBkNFg1t1t9rAJZhkJJz1UpGqcJREoAVxcXC1rJyALZ+zEeQ56369CyTy1EoF3gXqontZcy49dkS4HCphXoLwVfVcahGSXuyWj2AN2PCKAVfb8ERBAHpCh2fYaARBUoIii7JJl/Zx0158H4w7huLSqJ2w2WY4Qv/hDYOZ2vysZYAL7RoYP48rJQ66LkURfntgW3h2b6cSnYHsDuVGh69G85nt9tTZTJZgclpn8aTRApAQCISrrUBHFMip4s3qdXqdc3ti8vlSqEo6lxb980bQLUC8HL+es62NU5/+0NwxfM8/NzqyUwMeRG2tgDetvRtSZNQAzlPBqi/+3It2/kLo+GaGIax+PIt5jhOIgiCFEEQCHabtV8JRpYzfH9CqBtsG5TWgGd/dbyWe+3v3P7aKzQHd+E8IuD1V22xXXtVQAS87XVnxLhEBUQFRAVEBUQFRAVapcCdd94ZlpBg3VFcvE5ZUADkZWVA2q8fqNu5E+gPHwZ/t2rQJjoVF0cpdu/ujpVWhiWfm7UuV1A4m/T4NeUCWeqfIG3a7QATLHIKR0ggS4ywLf2I5Ig73zljemNG1tgh1eS4m9cji459K+TWFIPXB73kMFAm16z1c1WPDLjPtnTvZ3KYyQszeN/f84W0sK4Ihxm7HouGuYNn2yDc7aBL5DbkbaGytFngo8mv10EgfLUBr3bhnAErBz63Nyg6uy0a5PIBj0yn4jP1PB9hc5TtysVrytYZmspsdUNXP2wRvGNrFvC+C4TGRdUg5L1n9nSu/NGV+xRr5Wlq1IZgAKAmPTCaRzZdwC0QHeg6gLFOgFI6wGGSizCrucuzTqI4LBLFtKRG3906YcgcbmR23zYVAuP5i91RtKE2XEMIlReqZCYGSDC1DHxZUsJv3rYdjUN+QlznTjsTxis4XbaCQWiBMOy2SMj8rkKKpC8j0DQPLA4aYFg1Gq1HqdEDTBD0nvx2Y1JYRER8eNeOHBqtt0cePS8dpojGwlITTdCM2hfghUF5LCYUlEpYPnGD2eOz67GXgMDXSluQiauGqpuzaGCPndE4Pt9YSwBkp1Kp3BnIfsG2TqdTJ5FI6lrqZ7fb4zmOi1Mqlfuaa+d0OrNcFP4UiiDHSBe7ri2gty2Atz1CvlAB05b2rC06hCoLOtQw7lroHOj7zdM+EC2gfy5BEEpviwXPOAzDECiKEtD2AkXRi4b7LVyBzNt4GE/xwPb2BUpb1uRLr9bcb85Ow9f7yul0ugu8itm7rVFd7PNvUUAEvP+WnRTXISogKiAqICogKiAq0KDAk09O/WjcuL/6nDxZho8bB+ruuQd0BgAgy5eDoPur5eUlalf/OCyx6qUv3R8uqHNxEZzU4WJjat0WCSVrgF69D+8wYxJOdEkKR6y0gztdiPEnsbGVVbsKtTdFnFM5MAaMvu0L1Oiwgpn754HjxjwAPXg7aBO5d8bMtxytyMGf+uUVJRwvWZfA3ZA61DVn4L0N/p8Q+loZO1Jtqcbm9n6c/WTv19Lx2TdaeySm0VcD8JIl4QpJXocw7Eif2KDBXbjYhdPSUI4mrx+UqnRmGI1AIDBEd6FeNfhgSXOZrZ5D0JwtwqXXL8u69WTDqroCHkGAUPc3wOl6YIgeDS40flttiUeHpqXzYMYMBPQbJaMRlc1+eCcg1/2M8hGTOtc4uhbW8VJXwNnirX37wvXoNgzrhOKYEGZOVSfcMN4u65dZHOh4HMMiRdv3qhz1Rnd2pCImnE64rq8VPkLcoCnDIr+9/1lHB8pIyxwWQZCdRLX6s7T5oIXqNEvPAieDCdD1mMS5s5+T9HWPLc+VJsW4vaAhSKX3nlBwpVWRWFSYk2d4/ELpBRmbnmwBPI+N6NnHNbHXQAKFlQZDfDW2aLA//X68GiNDXvzM17IsgP2KuHdsNf3LXhKpqCtVAmyxrz5N3W+LRUN7gj3XEji2BfDCPbnkgwqLWgUtUzPUevgCaK05i6HoA20UYFI3hmHlLMsqcRy3QB/VluZiWVaO47jbTgVeUEvoZ4zjeEDFV73PRSDvlbaep9bo2Hg/m4s31JnhgcTeUhE8X+cfeu/CuTz+u4899pj7TEgkEvefHMe5/2zqrIiZu4Hskti2PSsQ+n9BtefVi7GJCogKiAqICogKiAr8KxV4+OG7i59/foX7Uec1a0DY1q1Av3w5OB3sxXIcgrz/weT+lrisk3RhXjITVSuQtlggcAxmSz9hNvU5VGh+vnt2p6ReoLLgZ2m4HrDatGhb4XmUD3v4rbPEwlk97xuvQwUeIKm930J/KvkTrDr1F/Lq0MW0wWkAS48uxp4ecb/Z24MXwtxUfRIHi6rB9cBia09snqecP/Jp67J9y2Uws3fZjlWq8XHjQXdtd+GddfPq6OgqmzO9sJaON1xW+Kmteqg/m5rOG/UyBpUhBmWc9a8ut+a3dczL+i+clgb/f/SoEaScLkSsD39xwldma3Pzw4zXk6t6JFqMCXIBSFBtfKExbeJFUOwyAvz8cpCJAiABKEAxOTAn3Q1OYsSVWbQQqCZ/K+05MsslBwJAeB4iTQF8/DEu/LGdQ27dmlTl7Ho+uDr4KapmzYjO2k53A3L0wIDP+vFPv4ugLTYNqZKTQOBRxuFyyiJ0telTxtV6T886neiRr19Nchny9YLZSKq6DS2x1BxVx99kliFqihZwjId6nF2CCEOeXpVLaVRXZMXRv+6LBlKSI4dkV0O7BgRDQW9JmHYAUMb4udQ2NfMGvG57hoO5ckm1+R2JROL+kuZaXRaBfwifPDwVz+pkZPYe17Mbd1WpUOLVQONpS5G1YDyCHmi8zb5nOe6a2UX4gkn+rhHuBc/z8D2A+ip65WvMYMXU3Dww8xveIwgi5BYYvtba0n2WZbU4jtc7HA4bLI4Fi6FJpVJ5S+sK1po8ewBhoiAIPIIg2pasFjz2Im3d+9bo1fi8tARyA4HV/sbidfbdZ8qTwcyyLChcDs4AACAASURBVCBJ0v3FIU3TCI7jAFqw+NLIlwUFhOgWi6VAKpVqCIKI8idOf20d/BlLbCMq0B4UEAFve9gFMQZRAVEBUQFRAVEBUYGgKjBr1qzPTp5cM5HjTOySJeDMww+DLps2gRPBnAQ+yf7e0in9+Tdfdz92zRUUK7gygwxCK/j/1o9Xp9qLDoddyK/lszcsP3jokQWd+AitNXvuzMp989+LzZw5pRp7bWa2G/DSHNpp4DtIgYkBM/c+gxw3HAbRqliwfMxaNozA6L9qfuE8Gbz397nT7p296ym6BoEvhL+fHPha1i0qnf1k/FtmBaZAF+y4r54ojZQRZXoFyhACp7DbmdjqNgFf1KCWSIpiVPJfhqT92Gf2YbNcH1Rw3LBPlwAveO6b/EFnfu6epFjrNE7eFjC8hHB3993/6War7aVACDnAMyQM0skkRFLrqjOnHynyFFlTdAQcggJgPAowuhYYosdcmcELAW/SBpBxx2SAWc4SckkYYIgwxvXuYhz96XNE2e09Nj9ytOA+A4FcTWUWB9Iftm0t4HXU1OG7XnwnI23aODIyK90NZMv2HsZOr/2Fve7VJ3Pk0eGMdywQylqXfp8lGdCtWDqkR83hFfOS0Pg9YdruMnffmr02nHAMM3Sf9MIVGdDNrakHkIddbcBrX7A8AjcY/0BR1CaVSn8NVO9gt7dw9DTs9uF9iF7pbssH53e/aYm/89dIJJJmrR2aiqEtGbzun2XXEKw2Xk9TsXiKSYXyUfdga+ByuewURclae2auxppbG1uo+/n60gFqA6EhvDxPHHiAri8oGGjscB9RFLViGCZDUVTRUlYsx3FmCKARBAlrrmBboPMH0r6ptbcEcoMJeS9lsEOwe6XXTyCL8GrbUhY0y7I1NTU1pREREalwX/ydQgS8/ioltvunKCAC3n/KTolxigqICogKiAqICogK+K3ArFmz7iou/uHtoqI6/I8/wNGbbwbdli4Fp5KSQLPFU5obfNeuHtDe4Yrr0JG0MP6N11r0mmVOFKhPHTmOVx86oRz+wfwiOMjWWc92SBp+nbHzpDF15+bck3VzVJEqvZMGSR20BBRZlICKjQGoFHN/WhWAAIwFRUAV57SgeOsKeXlbNGA1KgVZHBVGlkZdBnxr79mU50tczZfj0zhzBIm4JBQLSGCVaFz18kh6X8fRoctW9QK8A09v6p6s/L5VgPfEM/2SS36dG49GDuN5ngX6qM9QbWa9QJG1grzDsTKb9agycSpo+CAqCACcXQKE5PtALqECl2WgQljMLgPdbukNFKmdAMBJwJ46Bdi1H8ulZ+ycM/t750FfWnrfd2cWz+uTaDndQS5wElTb+6wx7YU9Pi0omprDA3iRIT3OAgwTCAnVYK/QUkymC6XkiU+/y+r77IMNa4WZyX88Oo/o9/zDx3Sdkt02C3Vnz0sq9h6Vu86XaPkjZ7TK6aMLInt1syuiw5nj3y1MtJtOyQWexjTxfeozxj9dgmKYX/PDsTUAI8IB4S6MFurLABhHxVc/Scm84h8kKBoQPA1lbCbALpLMvYNBw9QNP6dsz34Yr0HwgOwj/j8AXn8y/kK5V4GODTM+fdkIBDrm/5f2viBtUzD+amYjsywLf3egEC4LgkA4nU74BU2tTCaLhr6/HMdFYhhWdbX3qzndQm3V4CkiBwCANlWVCILEMQyD4jhOt+U90FzcPM9bBUEoRVE0tSmf5aZ0h+9HhmGKfPn1Xu09E+cTFWirAiLgbauCYn9RAVEBUQFRAVEBUYF2pwAEvCbThjd37qxWwcJqzz4Lknv0AJZJk0BNIMF+t/bGzDOWXjiq19kb95M+cKtfmaT1BUVU2Z5DSpfRggFeQJQJ0a7IXpk2dWIc7TSa8LInH+6tsRUTjz3zOeKQ6wVlSiyPcCgi4AIPEa+poAgogwR4G68BAl/ljp6dAYtbW8qMhYXTDicOrzDLwmx18giznVK6gZ/3pXCZSJylpUZ5uNt7OCjXwmlplEBLho8Zzav5YmB59JPjTY07Xv5UdBgWQzV1j2cEpOD71Ai7uT8FJAogVZ1GIrvJEameBJiE4V11pVx96V6g681cBnLr9gEQ00tZhZLIZZAy/3CBYpP5Q0lUJSA0NoDwJoBVVBGuHV8BycizTEBFuiDcLVhwYzecy1bgUjkwl+uY6hyMjxz5VXXG/D1+Z7961q369vrOp2oGKqtxpZPjABqbojNed/f1PkErzMg9svSrHj0evhMQSrlbB2e9Cd8/fykY8N9Hj3psFnK/+kFfeeCEYkCndAKNj3Tu3PobET9sgDFt0lh3xqnHbgGXSNpU6C0oZ6eFQeh9OTLhp11nFAD7ItRz+Ts+fOzcrqJel740s9K7j2vnEQXYtO+4AsdX+TsWbOeBXqtXr74Z/v+UKVN+8qd/sDNX/ZnTVxtvX07v+ELlaxqKbNm2ZvD60ujffL8lwNsez2vjvbgacN/pdJoJgpB7Z7U3p02gVg2e9wPMkqYoCmvurHksGViWZaRSKc9xHMxcbvi3AvS5ZVlWwDAsjCRJMtAz29x6HA5HhVQqjQ5kPNFzNxC1xLb/JAVEwPtP2i0xVlEBUQFRAVEBUQFRAb8UgIDX6fzpjd9/r1Rv2QIOjxoFsiHobarzkvemDqAZEjwzd8Vl2bhGo1z6+Ve3ZSBvzAsoI7PxHBB6wWxKAA17MRR4wy94jzfZCOPLn/WZ+/hDghMgKKHXIZhcDgREAC6zCdDWWlaXaG910S5fRdaUu3p0JvMTJLWzNjYJTyHc9VU4LbXyhLTXue1RqMDFHUi94VBBVLeGAnB+bVgzjaLnjRiEAyfffxFVYO+d36ztwaOaL1OisQ5NPv4scABUHtMpWWcixgEMVeirgSohCgDBDqB7I07yfE3eSZSKdAqE6iLMpY0CgrI4rQinLlsHHOt43nH5d9GPXCwc5gQIQADIexaRWHYpyIGHLX8Fsl7Dhh7JOvXseG3nIW4gajh+BDm9voY2lWxx9luz+YrsYV9jF867uVdlynQJ3rOfFSAIoHP+xlPkNYahs25ww2LPWWwqs/fkynXJitjIiLC0jm4Nqo7kIpyLrup0603uzHPY98Tna8Kzxoy0HZz93zRsSI/y7Odnl+169s34fs/NLm/Ka9dXvFf7vv39tVqhsFSHSKhKNcCfvtrztzSfw+HozfbsdJfkztGGxu3si1fpqPLatyQSSYm/Mf+bAC9cM4RHLMvy0K/TA7EuASUhmI+Bw7laKvTkr/6N2zkcjjqCICICLerV2vla088D6ILlV9uaGJrq05JFwz8B8LIsW4fjuC5YejQ1jsvlMnjPwfO80FKBP3jGMQwjYOYxx3HQH1rCsmw1fG8xDOOA1hKe95n3+w3O3ZTn8CV/XQWKonqe5+tasqSAcBVm8sI5gqEJXDtFUeH+jiVm7/qrlNjun6iACHj/ibsmxiwqICogKiAqICogKtCiAh7Ae+BApWzBAnD2iy9ArMEAyMY+vBDuemwW2CfnD4CQNycnJS4z81zpH3/2Sv3bPB6QD0wtaI3cnsfZ7YYaQhAERJ0U54SPs2uS412wUNXpdVsTWJtDAZw0QV+wymJ632IwURoaPb1NL9XKpCSBY3Yl5ap3cEIE+VddpxHnL8vs8zem4/R2n3BYu3JUd8wiBTWz110GeWUH0yKs++6I/iVrRpPwF8YwOH9jXEzdOd2hDsPKUqrzWI2tSlKhTeF2pt3ckC2tstcooozFYWdiegaUldoawGtx2pAnNr+snN1vhr1HbAYL/3/m6mc0J405aDgZB5YNXCN0SM1A/iheJzy1dYb738L3pN3Hzex+G11pq8Ye3P44WWU3gMWjX7ZAX+Mtp7eTK4/8IHV7GhNywRvwwr5uO4d3gXD2HUR76x+xZ12dSsv82RvouWv59baMhAEPq4BwMfkIFic7sPAjUH0639r3m625kgjgd4V3Vx3AD73xQD8wfAYmYKiASqQ0plE7kR+XCLfOn5xXtH1vrPu8CTwqiwgzpowdcVlmLzyTZ378NZGx2mDxOEwWE1mfMuZ/2b8ewJvZvw9+9NUPI5GB3Sp6PX1/xe7n3ozv+2z7B7xcQanC9cWGcjUglvizP1ejjc1my5LL5e7CbnaOvVcYN6gHObD7FYAXFoJDf96zMVCfYAi/1q5dOx6O728GryAIcgRBbFdj/cGYI5i+od7xeIBySxmLAcavvfQoOXxMvd19Bg+FZ2qA+lzR3J9Mao8dQFs19cwFwWiwATf04sUwTNVWPVrqz/O8CkVRn7/rfYwRCy0VUBS9ojCmpx98v13yFYY+txa73Z4rlUqh7y0Giwn6ox3MvKdpuj4QKNtc3K2BxWL2bihPojj2tVag3f1yudaCiPOLCogKiAqICogKiAr88xXwAN4zZypxngdIVRWQpKYC68qVoMEv1hvuwhXbZr86ZPiwfpxCF8MpJCbB5cIxrPegKlQh8xuywXE4hkUQFBWqck/LS86UKwl9FLQzRbg6A5LUNc4UkZbqqDx5RmOWk9L8JLU7Q7Tk+62q47mW+jMpt5wEezZkgOtuxTT2GgWuttG0wulC1r0j9Ht6W8AZnYHspPrnQd0Rq+QKj1vle/d335V4R0WpLuWKDNrxf3/c0yLT1mzLnFTsmSvKWKzofW6bDmddulp1nEtvLpPjrAtxUAqbylGv+WbQ3Ct9iy11GMyEBQrd5R8sPRYNo0fzaqF5iwZPBm+luRqdtma22sbYkY/GLTJDwAsLz8HYpoU/hGw7v5PYWfM7NnfIK8KLe+cg74z9jMXsAHl22wPI7EHTrRWWKvRcbRE2KKkv82Puz5JnhsyxecNiOE7umVzig7KHEE3mRW/e2v0Ap+uB4fzz6viIEUJt6lvmFj2JPcXUAAcQy9bbMlJunCmj6yIJBJNB/0awb8FbqM1yxBE16rCL0gNjxEjglx9v9bruyRcK/hOP33AvgHnFtN0OaFZwUX9+6ejeK9IcntUlLCq7m/ssl+46gNur6w2dJ9x4BXBvyWYhZ8WPYdWHTmj7KCP0yoUP7ff2kw7krF2LtrbFK6PI0pr3ZDLZqWsxP5zTbDbf6CIs96IIsk7AhBGu2AqOqAivjcASn7cC/l1i7lSbt/+uJ86rCXgZhtETBBGQlc210tP98zaEBeF8eb8Gsm6apmUkSdrhY+4wC7k9XcGCpK1ZE8dx8FH9EyzLJsAMVJZlC1AUxSFEFARBiuN4k9Y73nO1BKcFQVALggBhJPzTiqJolSAIRQ6Hg4XZph6rAG9rg2DuO4zzamTwCoJAIQjias0eePdpi19wILq1RROe550ulwuCeCkseBdIUTXPWkXI29aTIvZvrwqIgLe97owYl6iAqICogKiAqICoQKsV8ABeghCITp2c5unTTZeBrMZwF07k2rgz7s5xEyg9wGSO02c1AKCCtHOK336yvMCD6lM1MqeFxyC8YzErgkRFAR4j3P/eQmingFsNfGznRKu52qBwxOmFDaDOwZ6vVNACCra+t8ZyPu2OPHB0e5q273AVDlyAjjJZBYEHVwPwQqsGrCwMNPbiVX82Nf2gcqqtcfbtsNwf0nmAMjsybj3b1EYlV+dpI0wlqsLwtFqDJsHqaTNt91sDGiAv60TB3o1aUHRSAXgeAWl9TaD3aCNALxXn8iqy1v/ML5mdiPWu2rs2n2k8nwfwfp+zicqKzmAX/fWB3JPB++LWNxQTMv7jhLC33FiNLt75vnxOtye5pYc+pOb0eIJTyghm4aH5OIS5Ryty8IKa/wHegUm96d/O7KCWjF1g8cxZRp9zPP3VPZxgB3JBABgZAepjesuqtvXh+3Vd6jweNRoYm9ID+u1Kt4AEnQ0oMABQkx4Yi5geWFzm9DB5eFecs1FY5YET2IUDW4SO87ZYURQItX8DnK4FhugxoMXMZzQ3Jsqyb0yKXd0FLaTSEbJDFwQIAlK/4ze+o1BqjwwXiIwnZzbYTUCQvH/Be0L2I/fkBmKt0OAn/cehKN7pwtUTR1yI7NPd7Sfd6jfrVeho/vDTbi5bDkKY5dVqR+wbJEm6bSeu9gUBb+2wXbdwOrPT2eWC+5xITqRKVdv75EsUyf2lL8+saCqm1gJemG23bt26gDJ42wJerraecL5QAd5AYJU/62ZZFvdlzxCqtfiKLxSWFM3N2bggGQCAxzCs4ecHx3HQGuAKj3dfa/DYS9A0bSFJkgEApENLDJ7nTQiCWBEE8ft3OZwrmPsfKv/lYMbo0ZfneQxBEIkni/9Sxm6TWc0QzqMoStA0zRAEwcAic772yXOfpmm6NT68wXzPi5DX390S2/2TFBAB7z9pt8RYRQVEBUQFRAVEBUQF/FIAAt7z5/9+z8EqqV4DutKoyy7RaKyOiPBax6nTUTrjzPuO2CoNhK2imrBX1ZLZj9/jtj+YBMJTIOCFfzc7TcjDG6cpHxn4gr1XXH+23FyKTlw1VF1pKUMVlEpYPnGDGb6+Kf978tGf7lTCPtOiHhOmRj0O6rga/okzYzGDqxy8OPgr/rqEccLeil+E7w8twr+evLFesLJyCHjX1xXxDpOLtKjCLXsXvC+c7z4rlzqwqaMsPCKC7xfpftySycnBI8jvDRmTDwRkb+CXUF6NmvPiVS5+pPfmjJn5Zrm+AdLCblN3vz3g20FPXpmN68fE03e+OWjl4Gd2g9+/jgCRyQ5A4Bc/GLqcGHCYMdB/nLtoF/jlsyiw+eNE8OHhvztWHovtU7VWZZqz4ooMWW8P3sYWDd6AF2b4PrF5nvKdMfMtPA/A9O8vz/b1ZABXWQ3o3MGzbRDudtAlchvytlDdotJZaNNgJaps7xlnnLuUiQtgHu/JMTH9ecrFZW2t3d/c8rHvQPLoVBCWmX3RduHY3wDfXgFqy4geAKMT5AKN49aac1Tcg8doCHdhG7f9wxIgJN8Hms3e1q38T3fUFImU6WPwrnPuZPes+ENaU2lDOAeNC8Vn+eEZcXVlnEOdPmksiaXEuSGHG/C++r6QPefugACvZ20wy9f1zdaeSFUtgXVKrCFH9rmA6tTtCvLCL2yocYNLIRytu/BRB8uwPSd4CW3VrrxRq6hOXKsmdK06u34c72abeACvbUDOZXYrmvWDY+RgBKmYPb1J8NwawOsppLR27dpxMCB/LRoYhjlPEERyW9YZir4eywQIkfx5DLytMfhjDxDIHBBs4jjeYvHBqwF4vawIEG/v4hBYUgQiT0PbYGWitmpyr07B3ItQFlkLEeSF3rw8tFKAkkD7i8bzQH14ng8jCKLJLzT90T/QLxZgDHBcFEUR74xrf+Zqqg20TFm0aNGh1vYX+4kKtEcFRMDbHndFjElUQFRAVEBUQFRAVKBNCtx3330vnjx5eEbhhSo8/Lps0u5yCnRpldxpqKd4ucQlCdMw8D8Uw3iJVs3Wny2STfpzda4H8HpgrpW2IB6QO3v9FOWoLre6xqbdRh8q3Ycv3fOa7MVhi23P/fqAYl76UpapDKfeuPAQMjVijmBwFSHF3CmhV8wI8JvpR+S+nq8KC3fdg0yPv5sbdd04k7WmTlKFsvjvEaidLihTn84vt+XmmQwVSWMuANaJRmz/vAcGKnGH1ubUJpyvT5twwK/H9AMRDfrr8hIX58wsrPX0a+zFS5aEK9C196b90PsRd6E5CW3FNbYaeYeq3MRwSzm/sfesXL/ndNlQmJl765Hl3Wy4HPyN5Zmlxr06TK9hbJYEe71qahVI728BqxfGg1vmlAOZ6qJdw0PZfcDoWcVx/Ye7BhesjTfP/eBE4zkDAbxv/vW+fGLGzc43d74v/3T8W2Y5KRfuXz9XNb3nRAf03PWMDa0drIwdqbZUYzC794N9y2UwEzgqSmZ2A14nQEt/Akllf2dF252xBKaXOiLSL1SkTTx42V7BdvW/9khUVkRHR8YQaLK+iLmp33EaIEBYsgQIlvtALooBgXUBtHwj6Jo4FSDopfriHn/f5JlNA17Zsc4dNAfH6JQvzzl08tuNSWGdO4RFZmdyjN2JlO89jNNWa3WnW2684Lmn12gVEPKW/HUAd9bXG+A9v/fPqyF94GQc2adrKVdd14k5khdt/+UvRvHCg4fISN1Vh7x8uUHCV9dLEIWMxVLj3F9CGJ+cP8DZodhMXYhWoUDF2Hoe5CxDDh3xLEH1Sz+JvKDToTAQ82Nr1t/aPs0BXswq04f9MDFVPeuJI81ZNICfdu2Xy+Vf+Tu3x5t29erVN8M+AQBeC0EQ7i+s2ssVKAgKVtwtFfcKdA5vQAazJKH9AIZhUpfLdRTHcVicSoEgSMi8GxoD66bAIARerXncPVAtWmrfXiwsLp05CBMFmqYRCBVbU8yP4zi4r+Eoip73rDtUvtHB3gd4Zrw9qC9Zebj50aVibHxrNPGO0/uLG1/gNtgwm2EYWFROBQE8iqJGg8FgXLFiRcDZ48HUXRxLVKCtCoiAt60Kiv1FBUQFRAVEBUQFRAXapQJPPfVU1pYtW+aoUpNGxs6ZUi2PjmCM5y5IUv4z3J1xsv+1D2IubNujs5ZWSLveOaEMoAhY8sJ8KczgXX18OZUd2499dfvTck8Gr/ciIQB+dftT8snd73Vuyl9LPRS2AHHURxDfVL0MAE8gCZKeoJg+BnpqBoJttlWgd8cxwl9n1iCv9FrExHWKN0O/2fyzZ4mlf2xiuWKDuoKMN+Z3npzbYE0AABi7//1sjfY4g6gZt69e3e2/nw6G0BDsYnsHR5uQBAAQAVNSZ3nmpq0FdEKlG455e/GqtvZNdOTcEGYnVWVqR60C5XmFgADEQSodP/W61794WCcaVfBzgga3K+SMVaow2Yhj0vqK5J479fJ4GkG1Otq4p5YsOdar3tj/w7NXAN5LWbz6Nzbl3Ji7ItX80Od5gsJ5mS9yS4DX48E7Z+C9DlgwDWbl3tlzkmPZ/i9l74x5xaKUyIXHN72kvKHTUJcH8HoyfeePfNq6bN9yWVOAt2Q9SKoty4wxRdyFI7FJqCAgPH3yLBut+rEsY8rBBnBa83OPpLiMO8Lj4uOpyAgAivaeRsKqf6DHDDzuWvIuECwzQS5KAqF+W48EtiImHJfjFJlYxEizjjPGIwBlLcAQPbppiwa8Rh2jXzcpQT3vuf0NRdLsTjngeUwWHdFQJM1zjy2qCBcwFJelp5R6F1AL5Fw5V/6c5sw5okCBkkATYqwXzp5VO5UMjbIKRIbizo4LHjmOYhctNhyrtybhnRLMRHbaxYzsIF2wYBqEuc5tO2MceX/E0WQ1QhaGsYhAuAAvqKrmrmjIzpXkpMQ5M8+VNp5aeqiLQrWz5/kwNO6dYFVz97W85gAv6iQVikPZGTrNo0XUyL5NFlN0LP1Oh1TUlSoBtri5eS55kcIsUdQDXloCvCzLKjmOq6IoSrDb7RDW6FAUhUXe3IA3GFlyvjTxdb8tj3L7GtvX/WABpWCN4yvelu43zkhtKiYIvKCtQVvmaa4vzAaF9h++xm8vgDcQDbwgJWQr7vcfx3EnCIJIwjBM03gsT3Z9IIXhgp1RHsj6WmobzLMN1wgzuFEUhU9R2byLvcEvRXiel+E43mCX1Jo1eP+MZFnWJZVK3R79ngv6+4rAtzXKin3aiwIi4G0vOyHGISogKiAqICogKiAqEFQFHnvsMc3mzZvnVlRVzel+3+T6fm89d36pKmNQwoiBBle9mUgcNqCu30tzyuGkX3Qc2hvBcP7Dj5eBDtFxGEbhgpW2ghcPzSUfHfyS26LBExyEu3evHat6/aZlbiD63K8PKhZ2/IqTObsSbxZOReIlvcAN2nvAU4UDgIEpAbMSnhb2WLYhHXSdwKZz34Fu+p7C+4M+o9laJ/PZt9/zBmWsc3vWtLymFt+jaFdn+HqEuUwdrv/F1NgfNxDBvMHuiYTBDUXTEmtOJWeU746Qa0/a7NPW5EKrBsmhzmrOFiEBpNPM01KDVaJhL0R0wUrCUo01ylh7IPNG5f+QlDU4Sa/Puljgy/zLz8r8E+9yUTNldsFsJABBwUdBwZl3EGAIe6oQeseC/mMvB4IPZfchR95VPjHSpXJOWV2MGuUk6iJxe+98d+G3lgAvtGyAGbonKvPwSEU4/82kZaYoVQQPwe8nB75223GMTB1Me/vsegNfTztvi4Z3ymacL14LMittExX8wKkob+cxhEJ4RxXCU7s+tPZ/fnsOoQIctHGAhdS6z5qOglpaoqM4QioDwoE3PgTXpe50/e0E1fbR4AKEwPGZ0/X6Himc0+Cgznyzm3QaqwVMwdBkYkmFauihJjO4MbMiSrttTJLmxodzPdmrLRVJs23dG8WfLIxSPnHHsUD20LutZcEnvWtu+CKfTjBYzR+N7B7Zf6Q8plMSgnAIWnb0HGLNr7an/3fOIdP8N7s7NWdRzK4AWJ1KikhIB67WOxRzH2hTkTOYnSsQNI2Qct6Rnk84Mk6bObmpBNovSE4lajzetv6sjyyOUmh+uJ4hrer9MMtOrVZ/4U+/1rYxOMs+rnp65RU+uwiP4cpdvXrpwh5vFvDCOa1Pv99Ri5F3BDJ/S4CXYaB1JgH9Spu82glUgrYi6kDWHKy2wYJXTYH3YMXo7zhNAF4IIt0w0vOnIAiVJEnG+Dumv+1Ylq1xuVxGuVye6quPP1YWvsYI1n2vfYNDNnxp4j1+a7PLPRnCcKzGX6TAeSFo5HkekUgkGkEQaI7j4Js1ZBnerdWsNbDa11yXMtxjURQeTQC/cCJhoTwURct89fV1P1DrjcbANzw8HAL7KIZhiiQSSRacD55vlmVLSZJUMAwj8WTkw4x42O7dd99ttY2Fr/WI90UFGisgAl7xTIgKiAqICogKiAqICvxrFejSpct9tbW1t6QM6JVZaqqXwmzdkZ+8fkqqD2PDu3VuKDoFBfjjkf8mPtBnWGxyfALK0TTqRBn+tbPzsRkps9hRI+9w++FCa4bnf52tWHH7JnOMKs7tp/jOrlekH+xd6AaFC56SJwAAIABJREFUCVQnMDXiVTBQNQ4gOAMoJSWsLHkCCBoWGBxVyAMpDwsrL3yJjE2cIFC2aMc9Z9VHHZSqWcDi2RgIejsjHyOm2/48jUmAcMn/VYB/b27zdGtHuuEwvJiKDhKYsesNdr374Rwt6Vq6NzPNsZVG0k44IeA9FjbOZJSFV5drk80uQnrRLiHQy2VD04rXZGbdOwnBKGjrB4C8rEC9ffk9bPT9KjtAECCYTTjvcGJnlwJgiHrxLBg4vs47k9nd6aHsPsiomSWTtQ61VFaNk5oEDEgpwNaVgMoHPj3uDXgDDTHQ9hVcod0b8AqDpyGsmcMxGcLbKxCe2r3M0v+5bW7PXG/Ay/MCgtYzFMZw2ME3lyGxmX+V2MeAYsEJkAYIDAAo3HhMok3uQkp1ap6Mctoq9+Vh1aU/GrQjDzVpp6Dcld1PK59dKh0z7Ios1cZr48trJfZPfuimmH//gUDXDdtzVXUK23sr0irmvH8Qrs228tbeQ2ZOImUSxH0OLWYe+2P+KtA1OcPMyHP5uuk/H/fMQ5ZE6IiqMJV8d48Y7ZuvBeR/a37t3XS+tjYMIDjnyc4ly8N1rM5EQ7DbmrV4+uiXTcji5E5KUFvLqfOxFCJgB/R47PttGdPT12q13uj5uwM3jW8K7nruK//q0zdMOaeEGjPI/aVT44vee1zPfP/HLxqJbEsgsfnI4HXhOE75Gs/Lt1Xw9Ri1r7ECvU/TdD1JktpA+wWjfTAtGmA8wR4vkDX6A6s5jpNhGBbQF3gtxXApa/cUiqI4hmFdfMXrb5avr3GCcb897pU/exiMtQc6RqjjChTKthT/tbDHgBnBIugN9FSJ7VurgAh4W6uc2E9UQFRAVEBUQFRAVKDdKxAdHd3LYrG8NW3Og6W267p2ixw1pMFvtnHwbG6halpG33BPkbU6YzX6yOY7ldMi7hA6IInYmdhK24pDH0i/vO0ns0qidgMtmM07Z+M05dKbV1no07xi0YmXiBu09wpd1NcDBGFBHXsWvFk8E1kw5gNh2Z7XkUeynhW+PP0JMi7zbo67gDEzzkUcbPCabU5N1omOPPh4zw7Ubhzoah0l9cBVJAXujBBJNHBFjQZG6OHq3V27cM6A3NhBDWs1qGLqS3Up7mzXlq6bjq1MibOd1CM8RhyKv8FwNGmIfzYMTQ3KOlFN7rzEcPZgtDJOhyqi+zGZWeMlxrA4065nJkl0o2pYZabCndVr/NtElJy5vsaY8XqDT2HDkF6F1u49/E62dHD3Suo/g9yZPM5vf+1uqvrRedcD09horIMbsof6goAXevCWrgdJNWXdos2xd+EgPBETOJSn80+z0Zr1Zd4F8dzZud2mh0X0THVD8pK/coma0h8NuhsPuwtqeUNgxu5Czq/Pk2XcNQExny9DqXCnHVCA3fvKu0Lk9D+bLLSG16qosFU3Z2reWOBXsRjLCx/1UTx9xwlErWzWa5CvM0tRncrB5p+PwNOSG84NvedEomXHd/Kae1bnuQwAR9aM73P9Y1PcaVbw4gUBbJj7MRoz0GDgbs69ohiep13Eu1MHNAV52cIyBXv4VJhQZ5Z476Pz3OGw6se/CQgK+3MONGtGdBZkDolp7B43iEYEBFX+1jtJkZv2m46I/safMZprU8OVPeBMKerPhhvdwMza//LCao37KXf26qEDs+okk0Y2CfK5guL/Y+87oKsq1u+/026v6QnpCRAggVBCb1IVFRVFBMTCs/LsCj9sWJ8iyANB8VnBBmLBh6goooL03juBkN6T28sp819zk5N3CTe5JQ3/nrOWS82Z+eabPXNucvfZsz8N9/GPVRpEzg8mr+YI3lAIvdYkWwKZR0cSbVhByXGckqZpGiHkpCiqRR7THUEuiRgHosYOZT80tYZ2u91CkmSVTCaLCMTXNxiVbyD7pqVt2pq0bC6/pvZ8WxZrawW8WuzHi3PwhXtrfubglwht6XXdHI4i0Xvo0CFrdna2BquzOY7z+G/zPH9u0aJFlS1dB6m/hIBE8Ep7QEJAQkBCQEJAQkBC4P9nBLRyuXzn3Xff/R960sh/Nva3FGqtDLvrmIbbdVROOpxHp9wwaUzC4L4eZa7ZaSIeWjddiz145efdqmdOzKaPm442/O3UO64/h8neD/e+pRAVvK8MftudQ46iBDdFgIBgQf5jxLi0a/gRMWOoTy58CO8fWkxkxw6Etyf9lz174AwfCMHb5/AzyXf12xaR3cmpZlWF9hPHgdhqhTL7tXCx7A/Q82agMl1jI8VFRLkZ4Z8NeTpkMqxn/rYESkCqg8nDQid38Znqw88kp/TbFmFI4Wm1Ts3YjroozjnBoVQP4Y8cqahy2vaCmjylJsFN2eT9a2rSny24TLmLJ1VP8KY/99G50ZrcLuo7r95PMLSHaHFv2NHVuWF79K1TpqDYnDrSu60vkeDFxdMK1kFKyb5e0TZ7vIxUKtnofvmF3Sbvyfcm3D1F1jb1TqLciWpADEWEXazRDb+0EJtIAmuTolDhfy9oO0+6huDtdl4GAiDgYPfiZbxx1rrdWBXsa34R/5k8wDBr7iEqOszj19zcZX35w16KyaMbbAK8CVzcjzt0JtbxyY+phE4tIBfLU50T7MxtY04ARSHnyx8MKn54kWdveVTkb2blpE++XRbXM8XzguHCzpPk2fXfumVPHdnbVK5ibt4kr2XB8u5CbaWKo20E26ncKhhNnmcQX7LTCREgEHzVfet2+ZtbsPcxwcvFVIF1xMGGvU5V6BXhn11TE0UnLwg2nnf7Cj7/47LHVwVcxE67tU93o+VOt/IfE8/5GhdZ7LTr9ZVhWkT909f9psjDpgheXPwJx6EoKmgFtLflAOb1SZLEp8zb5Hsl9uQkCMLvvm7JWvnri4+M19tE1OCiW/7aN3W/I8klnJM/spzjOMxlX+JvHspc/Y3TOCY+Bo8QygtE5RtKPqH0CXYOoYzh3ac5ywaxHcuyFxiGSWnpWG3RvzVIWJHcFT9f8AsWscgbz/MygiA02KpBEIS8UIu7dSRx3xzu+LNh9+7duzZv3tzi568t1leK+ddBoE1+Ef91pi9lKiEgISAhICEgISAh8P8zAnfddZdi9erVe6dMmfKV7vYJ00SCV6gxM85vftcI54rsNM//JkfEXplMZn7ssccerDGZrpV3TnBi+wDxstWY6IK9h7VpIwfWMjKZzy/4AhLAWlbJOGrNNEICoTLoOdzQcr5QjWQ0oUmMA4VWAzxJI6fZJhwvqrHdfcZwsFn8XTbyttzbMu+azpJI4AgoKNQp9Ty3dBkBVkNXM82Q6MLmWkPMiBnu2piu2KsSWkrMXpbP3p8M8NsXnYLZJw9Muk6ZnuVW6nsiAhACmgQSaBpV7wJCcMezDhvHevAVEOCCc95Y+xqHLclTansNqc2IlGm1A3qUkRTZYGthAt6VCy6T692ve1tu/f5oMHmG0taOzNxZdm/DMebyeUndD35RGDHmOL+NUng8LX1e9bYa4KuNqxZoy1u3DiYMRsLldEHyNSOF5LHDrECSqOC37XL7xl2ktvf2am8iUhyEcNMK7ZbB2eHJj52XDe/tV6Vt+/eqbmCz6xACj4KXNGhA9chtHgWr8/ut6fzRs0r1szOPurfsjyIH9Kg8/PjMIfauXI2QXxYGWfl5UWOhwQ+Yeh9SwyyZMSgiCTigSWVtHl8bdrjEMQM86mR/FyZ55al9qyzu9RrLyAOn+Qhz0GSjvzGaux+15Lb+lf/4/oigtV+iZo5cOjkygk9+iqKokCqq22y27Koeh+4xT9yK/SMDuqLemjbYOL956wr78+/Falw8zusSnJrzwWyG4E0nCOKCdyGjgBL10aiekIFQSZfmxsUkT0tI1VDn5KtfS0mslvZv6VyaI7fqSVasUr6sKFiw4wZLogXbPth8gmnfEWsUqI+t0+k8JPq+BjOn9mobiEq8qVya2wOY/K7/DPD4IPM8f0p8GYCLMFIUhf2fsG+x528zbCOD/+XrpVNHrG+g+GMV+5tvvnks0PZSu78PArNmzdIsX15X98PfJRG8/hCS7ksISAhICEgISAhICPxlEcCF1j788MPvxowZcyJ2/LCb6PQEDwnq/mOfXG51vqRSqS5R2GGCV6VSJRSVlvSUpcW7iHq1Fmd10AWHjqmUYXoupnsXnx6F5pIyGa1S8aJZAhJ4gq2uZYAlSTujIhBnpwgKCERSAqIU7DnBUD1zr9mnWq8BcG+Cl+cItrJKzsjk1NJlJJxVzzCTtBxV79usrJz55iEwRPn18m12Ibd8FQEnduohqbsNJtxb6mn7+vRukHvQAOm9PR7EgV5LZz+k6Z6pkaviEADyOO0CIghkzQPgXUaOIIJTwQkuO4U4lohPjAdVeryVoqgGlUsl8PY1UJGLc7M88/ZgZ/QRjzVF9a2/tkiBHOhcS38Cw/FHFL1Gn3NuCbRP43bsv6YMC797miMmuwcv8DwcfPdzFe9wuRVGvVsVG1UTV1SrstDrFKbrtl1WHA0Tx/LzSckRh2/S6Wc/GlDxNEzeykb09ZDBttdW9GKyuzj5/HKZQAgO9f03N+zJfR89n+Jm1ibouggkr3BypmMg8A4ojruujsDF6mTl55CkKwUNjYCypUG1acr/COBA8Ih5445h1oFHy32R14H0D7VNxPJJvSzj95S40govI8WNa8ZojBe6f6RSqUIqCIftGWqv+bNroAXfAiF38Twdb30ZIb9YvkQul3v2u3g1d/S/OYuGULHz1Q+TVIIg8C0tBIXjcByHVcH43yxN0xaKolQIIXVbqYQDwQEfrwYAbeOCWIH0FdvguXXkHPwQqfiZTm5qPsGQsMG0xePhtSUIwhYMlm3Vtr0IQJEMxfPgOA5EpaqfeTW7Rm2FSShx8R5ACFlomsa/j2Ma23Tg+/VELGZmUaCfG7gfAFQyDBNTn1eTRRjrifNLiF/8wqgtXkSFglGgfViWLV20aFFIv4sCHUNqd2Uj8Pjjj6cvXry4+e8L9VOQCN4rey2l7CQEJAQkBCQEJAQkBFqAACZ4P/vssw+TkpK2Dxs2LFoMRRDEcYVCUdA4tEjw4p8XlRb3kqXGO62ni7WciyCRzMWVFxUxGeOG1zTuJwgCmIpK5MaETi57rQUf5wWFSoHKDhxX0THJLqcqrI58RXy9WpWE8zbefvee2kuIGl9T7Xvk2eQ7+20N79JDxXPmWub4EYH8tmhC6Z4uL16Eg7/pwWmnYND11UHD9NXCeDj4ewRUFSvBVsuA2sBCeJwDzOW46BICl4OC1OxaeGZVk16qTY25or8hLUk4Hy7TVMpcjAs9//PzzJ3d7+Q760e6qkDumvXjCH2FrYiMVHcSll+7xRSlThB+O/+V7OUtM7Q45h29nrb/o8+LjnJbASm2fTplnnBdyvVor/wo+8nh/9DYHkMFCrqsugr+G0ceEHPBtg2Czcm4DxxS4mJgQeMSQofd06CbpigpsseWi38G2z180ZTBxRm9rVn3TGnwskUIwfZ5i6DPQ3ceV0dHevaO6YX5vdzqImDK9Vo2ymSpmPzD0ZINkCjYQIMAyMiCnurMx5YfYVI7BUWU2N9b21U4VxgpG52TK7t6UIN1A2uzk7/PH5WTeEetnJIJBJKxvNsMxJl/g7vrE7DP24KhOXVysHi0R3vjp9d0dnfJd9oGHr/sMwCPr96RFRP++7D/6nS6X0LJJxh7hkDJXZyH85vfo6ithz8jCOIPpVIp4CP1CGFuhGnYO43zbc6iIRR7Bn94iKQKJmjdbjdW3+Lvmx5luy8rB2+iBxNdNE1fkcq71lZPBkIkemPTEmJZXLPmbAdsNts5tVqdLrb1ZScRKHEbrL2By+WqkMvlDTZD/vZYW9wPNueW5hDI+vsY4y9B8HrvW/w5IAiClSAIhyAIckEQNARBYCUuHSqGLpfLLpfLPZ77HVmEMdT8g+2HCV4vQtvTHauYWZZ1LlmypF2sqYLNWWrfugjMmTNn4IIFCwKyqZII3tbFXoomISAhICEgISAhICFwBSEwe/bsmFWrVr2oVCqrbrnlll/9pTZ06NAkpVLZUKzr0NGjrxYVxTKHD9x6Nilpe/yFiy9FZNx5U2GvGTddUgyDdbmIc9//buw2+ZrqsiOnlHgco0pN7Xnjw7iKiU/kcZqIy4rzmDnE7a1m/Vcs55xkn+MvJyWRp9QycFG5FWGufc5hdX/Uh8e5IOeaWtG7dnaGOjZOQWGC1ufF11YwjiNbDWxpvpJUqjk6JsnJRCc6ZYkZl+ThOntQQ2r0HBOb2uQR9WIn71p4ytZACHoPiAneVDWhKinZrn5ky3SFnbPCgqHvuXskT7Z8dOBFZbKhOz869VY3/m/c7/qu/3C98Ps07UujVlnUjBbN+2Oa9u7s5+xltkIyr/YENaDTOHb90XdV9xpuoxdXvgWzuj/MZ2q6k0BSfHFJKfGjraBCNmHIJYpd15/7O9l3fK8tv/PTNlW+YHLT+N+rUr967s9O2e/wh3HRO3/7TLxPmTQy/fKJA0p69jQ1Jnh3vboM9X34rmNyg67Bd1dU3ppeeqPXmcLtempUPqhHmDzqatMmjY4pH1PV+6nFxwMdX2zHF5Ypqfhoh3c/e0UlvXnJVf3THxZIcHA0Urg5fAD26ByAzo/CHlU8tKjgVLA5tlZ73fqhCQQChWnitrNNxZTlxunC1o+siCATgypohuMFa8/QVMG5pnKzPvtuotYt3EDTdEQgmDRF8CKE9ARBeE40tNfV2MohUMIQ59fR/rWtXeDKH8GHvYfxnFvDQqPhOed5z2dJY7K4icJWtb7sGuoVlJ5j8I3jhHpE3+VynZXL5Z3bax/6GieYvdhRebb2Hgx2Hs0p0NsbP7vdzsnl2J6bYEmSvKQoZ7Dz+qu2x/th4cKFAZ3a+avOUcobANsz6HS6foEquSWCV9o1EgISAhICEgISAhIC/98iMHfu3OR33313ebdu3b4fOXJk0ERfaSnM/vnnf0SVlqZ7vK/i4noOkSfL7ZO2f32Zd+7xT9aG69MSXMDX2bA6z+TpCv/ITd5/w0shFzy7ZGFcNkxoAjAKAbz/26tRHbFKNRDU4i13aZ6CrSyWCy4nSevCWXl8moNUanwW7Ap0MzSnQPbkoQLV+jMfywfLEmULT71J3t7nJVtm9OBLCoiIBC8mcH84u0Ixd+gHHpzFn2MiWCR48f1sLpnZYdlGvD7uawsr13iUrTXnTyh+qz5ubkzw4nv2Fd9lmOAHi/nq34sCnVe9GhVRijqzDdXeblH2nJOXHeOvL56WWL0xJpmUMWAtyWN7fnpkh3eBNdwfx+NdQFAqEMSY+g2DjcyFGAPp1ugpbYS7IDXRHt41NTy6b5ZnTQq27KGdNTUVXW4c77NIF1bX7vro9sz40VVqjqoCpHYIVFmEIvfb6NoR//f5JaRwoPNu3A6P8cuLo3Kix5lk+q5AAuKg4iCHyn8Fd+dHwG8RtVDHbct+eC3lp5Jja2Zs8HgON3WRLoaMXH5rZCSVMCvYfIK1Z9CvH9nNYJxuV0weE3BBNssz7yQZBeqOQKrBN0PwxhAEUWfF0o6XaOWAhwxGxdecDUVbpe+Vq8f7szXHwWQoPppOEIQC/+OtphYEQYeJK6x6bM0xcSxfRBz2MZXJZLJGYzWrFvUmqEMldsXxMFGFMegIok7M/a9wdL8jCd76ZwEfF2h4DrywC9hioTX3c3uTyq2Ze2vFwicLJBVva6F5ZcbB9gxyuTy+/vPbr12HRPBemesoZSUhICEgISAhICEgIdAKCKSnp0+sqKh44MEHH1wQbDir1To+N7fzhA0bHvHYH8THn4yi5DenE12iam7+aeVltgWc00meWvNDWPnBk2pAAhE/vL/JsONC169633fKxagDVnUGm6d3e2+C12Iupl74fapuWvgU6GbMFkxqyv3I3qkKb2uEcmsBOWfTDTqb29zwNyG2R8CKWtEaYd6IzyxYbYstFL45vkz55vj1ZrXMgJokeDkn+Y7OkZ1qVCtol5PhFHbX8+dnU1iRKxK8ovUCzh1bNOA8Fmx/UPPm+B/M2K7h+d9v0yYbMjjvPGblzLdtvrBWngAR1C+VPxHdjH34RRM2mNyFxfKmCF4c3/LKf3Iqx3180p1Y0WyBCpGwpdwJGkAykjTm1XY9nhNFG6MEzlrClz7w/iWkYOUPvZNjIu5IUEbGUcpkxl5z5rRQXvhthXHsPg9Rh+MVfg/JqDgrQi5PoCm5nJcnFlQkFUfKlMVphGxQVg0zKqeGijK68N458+3PSazdqQZBoLDvbtq1VxWQFOWzoJ9I8CZM40iUV65FCEgiOdJ0djGBRsxpHYIXz2HP+8+lmmp+iKGUPCA3xyAHCYaadId29pE9LdmnHdGXrNArwr8a27Pin98ElHv4R9eFh1V3fk0ulwdFggZjz4BxiHj31hz9HQ+fpNPjAyqgImJne3Z5ikGg7vKHZTMEbyJBEPn++l8p99vzCH290hj7AGORapt8X/YmpwRBCMNWG4Ig7CJJ0oUQiqJpOqy1sW+KEMNH3mmaZliWdRAE4aIoymOXQNMhn6IPOnWn02lWKBS6oDuG2KGlpHQww4r7CbuUtORFAUKow55Zfy9YJLI1mB3Rem0lFW/rYXmlRsL2DOLLr0BUvG3yC+tKBUfKS0JAQkBCQEJAQkBC4O+FQGJi4v1Op3P4zJkzPwhk5m63W+dwwDCrlR5VUpLGbNp0n6dgF778EbxiO3tlNUVQFCiNep47dMZQ89GGTp8OnfO/Y/N16lsE+aeVsOXLKIhJdTYUNQskSdxm5bPJGX0Gcqd6Xl/o3eX9ZEv3ZMqpLas8wzxx4p+0XbDDGyO/tmQljvLYITS2RsA+t2J/m7uW+PjAK8qZfZ537CrcyHgrZx/uv9Am2iaIJG2TBO+KH5KX3Hx9p67p4SQpcKSFL+XnF8wk7u7/grWxghcTvct2z1bPHfof65fHlig+Pfy6R32caOjK39XrOTsmlsX8cP52t4UotxdRD6Y/ya48/JpqfPgEIbrzpKot695XaJ+5s8GH1xsT+wffdq9RrTZbR+2/BKvGUGPCNiFrRkRU33SPyrjsxwtqx/lKR8YTMw/YXl/Rr7rH1/mikherci2/TM7scvVUtaOUk4f1V9Ri39wdLy9B0TP+OIb9aQu+g2TKnhmXOvx2Oio7VWCrCapsSx5wx847u70yZ7evpcbELUGRQCsUdTLwZq79K19IJhO2hxt7qTyq38odNppxjKroNeXZy5SgOC5QFGIUcp+EcVPDYOL58JevJ1krTmgQwVJhyQOqU05FxNb2/O6CL1Wzv5w7+n7Um9MHlz/1RUCKet3Pgwz6vdlL9Xr9hUDzNplM15p6HbvGPHFrRSB9qEqdJnzVTd2Mr78YtFe0/dnlKfoWELwAgP1WAyraEshc2qNNe5Fy7Ukm+8INkzZut9uhVCpjWxNXf7YQ3mPZbLYatVptbM3xm4uFVcT1inT82YdVokIwCu9g8wwGi2BjN27P83w0RVFlrREHIeSmafqyOgAtje2vvzeBKxZCFAvD1dt2eNasPk6LiOzmcsFEM0mS+TRNZ2AsnE4nyzAM7tJmY/rDpqPvSyrejl6Bthkf1xBhGCZZtMoJhNzFmUgEb9ushxRVQkBCQEJAQkBCQELgCkBg8uTJQ9evX7/8sccee6S5dEpKStQsq7uX5yO6nDyZw549O8jicBjqCqN5XTGx2YOVKYzDl0WDr/iYWLPMfTv5TGSf2u2Rfayw4rkUyD+hhdoKBQgCQEySHexm/O0EwbUP5AdE9E5PGs7EJDhRWb5SrlARtogkk6dImqlCvnjRvyEjK0v41fan0DP9Gsfbu2ervZWzYo6iBYI3wTt/272a6zrf7cQkLFbrehO8OXFj3Zvz1spfGfWlRYzRQPBaqinPX5SaMN5jHfGvXzLfmvuguksqkBTnpM2CU3j9/I3k3QNftGTFDmWxOndk8iQXJm+Ple2gVxx6VfVw/zdtb2y7X4M9eLGC1zsXPB4mgrFH75xh/7F+fOAV1cMDFto+PviyapxyGEmWyoWf8qoq0vuGg2LisMsIK/OcxYNLHl/aLKknEra97pvhOX5KVMsVpEvD7F35lbn3hLFl7vXfR3sreL3bV+6wG/TdFHbaQLh3vvIWirr992PYpiH/K8gKi7hJk3XXVAK5CIoAChwVDH/ik43WnMfvOertrRvKoyKSr3bTKTUS3JQhoX9N5k1zLlH91rdJtJtPa5DgIg2d+tVmTprbpDK4qTxE4hkulETYvvwytrGaOZT8O6JPxPJJvSzj95S40govs9zwlU/UW7clRqDE6YEcHa/k82e7oqvia6b9EnDBQ+WBLknGYzeotf8360QweARK7uKYTSl4sQ0ASZIe/+a/2tXWRO+VqEZsjZyCITU5jqtuCxVxoHuN53lsGeFwu93lrU104xyCwSLQnJtq11rqZIRQHMdxhS1RAYcyF29CFxOs3oUQRXK3PXJqyiZC9IJuzzUNBce26iOpeNsK2Y6Ni2uIUBSVIWYRKJEvEbwdu27S6BICEgISAhICEgISAm2IwOzZs7Pfe++9N3v37v3FoEGDLlPimUwmesuWLf1dLtdVLldyv8LC2wsAZlQD+D4aL5eP6q1UH1f/o2r3tubSxsTalqc2J178rTDcXlCh5N3HCY7bCWCMdkFGTg0MmlgBjBKBw0zBoBuq4cf3YuCn95OaInrj1i9KKy4sBNi2thN8cfFPGe/UTNryXuaX78efz+i5MuNUlxHnYdgt5Z+NSemaGFF3shcrchurbhtbI2AyFbfFRKu3B67YDts5iNYIScYMfsPZT+XdI/pz2Kah1KWyz/z3hzWQd1wDgkBAtwEm6DnSDK//2uMSghdc/OvnbqBEgtc7tlqmQwvGrDNjUhmTzqKCV7SFEDH2JoXFdjiPBcNXW8/8/JPuiaib/7zr0NI++gdvyKUTYxoKR7n3HI+3ffOUjm/uAAAgAElEQVRtnGn8H2eRxskKajvLa+wsknOC4mhqGJtYbuX1VrdI2GZPvVtBWTQygpEBERtlFQuduRd8OqD44UWXkMQexW/PGeGMkKCRGyi+puSUs7JobYVhzL6LOJ5I8GbcMoVGPCIwCc6Z1Pypz38z93t0Zqv45GJ8mlP97v/kxWSy07YIY5acB5JElbtsNG0bVZF923MB+72KY2AFMHGhODIYgrexn3EbPup+QxtXje0GPC3z57/bOFDUkttSosjkZq0QsJ2LQ7DeW/bcyqN+E/FqYPx2bHd9wu1m+Q3Dm1WXe8d07zoajr76fadGrlgdyFhNEbytQRgGMn5btWnL/NsydkvwCDWvULyEWZa9wDBMSkvyvZL6CoLAIISSSJLEVigOQRAcFEW1S6HIJjyOg4IHv5BBCDkFQbC3pbK5cVKNCd3G90Uv6fbISSy0iIlup9O5n6ZpDcMwWpHY/bsSvHhNMMnLsmye5Mcb1GN1RTeeO3fuSO8EAyXyJYL3il5WKTkJAQkBCQEJAQkBCYGWIIC9q7788sspBEGgqVOnft841vfffz9Yo9FUV1dXj7RaDaNLSxNZgGQHwIKCpkhejSZmmJurJeL69TQPXvz8mdh+WXYx7tnvNhpOf7U+8sIGW6TbdDtDyrohBh+3544SbPQWmzBjwlngWA/ZBxSD4I/V0TD9+YtgiKpTC3sTvbooN1QVKwlbjUwhVxIqrYGreut/xPLoQ2sGnFs98vTFi9m10+9/cnC1Ltr20Lhhqk4xBsoUlWbyRfCKeXpbI2A/XW/7hsYYeVsjiMpZrPSlayPY+387l9dwKtPlpDyE9UlKt2Ty9XHdU/QMS8sQwdcKtNHtlncKb/WCQTjX/WveNz5RGXPgFvZkYtz1va3MoMxLfEXtS1ancWWlNmQz1QCBtIgEPcFRaioxXotYJ4dYK8eqK9iiQqUqcsIYJnpYfxehVLgbFzqzPPP2YGRz0O7Espqqad8erffsTar+NTYpLEttp9PySnXD9xaIRdYKv4NkKMtMSL1qOhU7JItzlFrpgl9PgyIs+kJTxdNastcb9/X49H44PTN8XJGK5xwUCIig5GqucGW0c8TczwNSEOMXFafX/pLI2RwaQAKpigqvjTlRGFOb+W1ecxYNGJsTrwxMtJxM1QisjDTmnK3t9uz2Bmxac57NxdL83jdefi7eQFnUOndSaW3tLb8HpZTFsY2rxocZ87suU6lUPu0M7HZ7ukVX9IKj9xmrddDRoPx6oxfdOdjw5osBWUaI8+QLSlXut7+x6Ejm1UBw9EXwhkoUBjJee7TBFgokSRJt6I+L7QFatahaa+Hi6zg8SZJIVDF6j9MSL2FBEFIQQkXtRYI2hU9rkHaYGHS73aVioaLWWotA4/jzr/UXRxAEiiRJ7E9c057PLi48h/dWc/nVE7xEWz8v3rYpPM9rcFHC+nV1471P07TcV57tiZe/dWyP+/Pnz9/cHuNIY7Q9Ao0JXjxiIOsrEbxtvzbSCBICEgISAhICEgISAh2EAP4DaefOnSkHDx6cPmvWrEsIEbPZLNu4ceMImUxm43neoNGkTd2/f3YpwHuxAFfXANxZ2VTavXot6FlW8YW2quI0rVJrBUal4E3mGoKSM4IhPcluL7lWJg97hiMIAoCgkFB0UVVjn0fww7SFHocsJBCgDXdDSa7qEoJXHBATvfmn1NB9kCkye5Bz2KZfupWXpLkVw8ucm3redlrhskVM3PNRl6/eeb2BHOrWbUvUnDkjtJmZ5UZaZ6VKVBqHt4LXlzXCy1et8lguzN/2gAaTt6KiV0yjKWuE69LvclKVWv6Bik5H4OROjad9xgArrH49Aa67t/TdSOiVpleqOVLO03qZWx7XNuQuHvbQj2s0j67aWHZP39hIzTN3HKJ0GlfjdePP5Wv4CyV1eXpk0kDKR/atQhzPoMpaFX+xVCOoFfbcEyeVzRU64y+WxFs+XxFXNvMDT6GuopldepzYkhdx9QbDAb5LeYN9RdhXY7se35Snzi04p02+ZqyDkYfRMkJDVezPA8fZfHTryV+aVYA3zj8UD13c5/f5o3IS7jLJaHXdl3TWzBHnlhjcV7/2675ALCJOrFqXbOyaEhHTt6fHl7jwv5u0lu073NQTK3x6CIt5H31mYHLFtn9G0MoMHoBAnO0gHTV6ZUXmS9uDUg6H+rER/v4NmSKp6+x60ezMyg1YIes9piw/RmP8ZnRFJJ3QbJHGCnfRKzW3/qpwJ5YGXChNs7l3N935UZT22YeOBTtP29x3EgwEfU8g/RoTvH91wsPXMe1AcGiqDY6HvUMFQfA8I5g4xv9qK/K4Jbk2MwfeF8HbkrG8ScWWxPHui3/nUhQlqNVqz+dJIFdrELxY+UYQhCIQq5VAcgqmTf3+gpbsJ287lfb0h0YIyXHRvWDm21ZtOY7T0zTdcDon0HFa+/Mi0HE7qh0+xo99W/fu3Xts8+bNAT9nHZWvNG7TCEgKXml3SAhICEgISAhICEgISAj4QAD/kbRkyZKlU6ZMeTo2NtYmNsFfNn/++efRJElysbGxeQ6Hcu6hQ4+ZOG6zDsBNALxQBGDwFLBq7lKpnuySmro9tueKZ/diNS8m1r4e81umKW+yirMjiudZgmD/IHj+AIHCdQ7on1EG00YUwLplcWA10TDjBb+k160/vp1z4VRvR+qgvcoqTRwy1FQw37z76s7Gea1YAWmpqaDSG3NVVQqB/79dD8pFD96mrBEaq3m9YzZljfDmuHXm/LOF4CF4D/+hwyQ2ZA21eAjeGx8u/nygsUsm1Ogs2mi3IFO16ZeMA2tX6l/99VDJpAFxWt2c2w/5Wy9/95uzPEA1lhjL+5+klk98b59m8+A4TW1/45ql7ytsNbVMTEqkM/1xPr+TPVNvvpBq/OXjL2QPWY79ieNxLifJqFQCySPN2+HZfaZ89/7RsKsGVvsretYSD1087i8vjsqJHmeS6bPqCN6q3RxZscngHv/Kr3v9Eby4/8nV6zOz7plCAs8TyGRVcpYKcusHr1nEQnLeWN6knh0bTsXJBRYR575Oj3LbezNIEOo8jUlCoBXbuC63lpaRMiKoQm++1quKL3Z9Z1tY4uueYc2Yrohh1aZJW3wW3fO3/t73A1Hv2uWVNwXrvRv22XW9ZLZOoH9p7uFg8hHb2hZ8Hq4oqVqoUCgK/PX//43gbW2CGhNALSHf/OEf7P1671mjIAjVPM9XYVJSJpNhP9pmr9YgQhsPwHEcTdN0iz+/RSskt9utFgSB1Gq1laNHjz4gk8n8fha0xnq7XK7Cv6p6F+8HfAKJJEnPKZ+29p8W90D9PsTEdLvYWPjb3/g+y7IRDMM0+eK9qRhtrfgPJPf2bhOoX2t75yWN5x8BX8rd+me/duHChX7/xpUUvP4xllpICEgISAhICEgISAj8RRGYNWuW5sMPPzzMcVxYjx493rj22mt3eU9l7dq1IywWS0J6evpuh4O59/TpQZEWS5YZ4KAaYG5xIAQvjjd12jOD4764r0FN+0mfj7KrT4zXUcwQgXOuIxBnpEgqCgS93AmuvSREbnLAgPAyyD+pgenP5UFEfLNfoq7f+nH3/G29XNnZG+MuXuyZv3nzPT5JYZHgpSg3qQ3LU1mMcXaelImVrVt1FU+eOgUPzPneBeWUCjiCgE5ggxxDFQy5oWpWxaboWNak2Zw9taJVB20UzL1jfXj1hk+iY0feUNNtcCTIJgw53Zbj4diOT9f3Yo+dUMgG9eXlN47ej798l2zZrds5d0F60cHjWqVKgWx2B/Go8/SWxrnUnMzVrRlwY+/oEf3LE0cNqdHER7ui+/W0G1ISfKqkGjx0s1VcZzqLyijvL2fYdHt8j6G1/ubJsxyRu//bKCSvlQluDgRABKOWCVyZlus69JYySs40Sa4cB0fVKVu17eSq/2am3jBUxfN2CtwsBbyA9n+81Bw14/djjA4uefnxqGFFWiyVqkI8QNEevQGIBJKg6rJEHAJA54W4/g4TSWMBdcuuEv68/a3au3N9RcEELxdTBdYRB1u0F5pT72JbBpHYtQ097A5GuSvPjY8yrr8mSf/GM3tDRcH55UYjs/vkGoVCcdlLnsYxGxO8f3VFm2g7gFW2rXEsvC2I0VDWFStmsWKyXj18iRI8ENWmeFQeq5Hrx28xPq2FDbZCCg8PLx8yZIjH5uSPP/7o4XA4VBMmTPD7DIi+q6FgKvbpyIJxLSWoMdHqi2Rta6I3VDK1Jevkry9+RgAghiTJIn9tG9/H64DV+Vip3x5+wcHm19rtBUE4t2DBgpBOrrR2LlK84BB46qmnRtI0fVkn/KJq8eLFPq2ivBtLBG9weEutJQQkBCQEJAQkBCQE/kIIqNXqqWq1esLMmTM/8pU2VhZ9/fXXd2JPN7Vam+ZwXB9WVXVNBYCVBJhSHcxURZIXKx/XjN6Yac6LV3P2GoKzV9IEeR8goYyQRbIgECxPEK+CcnC+2XQQCOgzphLi0+2Q0ssOUYk+ib7pG/49eNe2yfk9e24M++675440lZdI8OL7KlW5HFs1mA3xDR7BwcznsraYucOWE1BnTXls91nmn3cWMQBpBAgI5LCfick85sgcqnEarWX058Nm+1UatCgf3PmfffvDhPvy70zgYgwzx+fTaQlBrVmo4/MXS8OopBifY+14+OVug5fNO+kr9p/3Ptt1/4ovYx7ncrcICMGmB55JTRg1uLbblOsvi+Xx0P3o9syEaZwH8BzZSHqc4la57QJAdFq2haZpv0RpdfE5JS+vktFqCuGlc5t4ghEi3caY1Ev8kAWhjhMiybq13QGW4oNgq9rywrPZSaP76WIGdREQy1MFmw5DwZG1pvh/HLpsbb0J3twDTsOrx+ZTM5KeRhnavmB1FsO809OI45ajEK2JFL6YstwUo4sSNpz+TTb7p5e1eMz7+99hf3jIPxyl5nJy+ppZ+jJrBblwwjzLNV1Hu3G7zw58o3zvpjfNWoUatQfBqzrQNSL8x1F/6PX6td5rWcnnz8aK3WCJXe8YWMGrH3BXiWxE3/JQ9qBj2VdhsvMlyxQKhd8ve0148Laph20oc+qoPq1BILY0d47jACHMOzF1XuyNrpaShKHm1xoEb0lJifqXX36ZhF+iinnwPA+nT58eN378+E+SkpIarG3aYu6YFOR5HpPdPrENFZtA+tWrbzuRJHlZgddA+mMP3LqPZdLnSaK2Up/Xk8p6AGjTF7SBYCC2EYu9kSSpwmuKPXiD6e/dtiXe1KGO2d79AiUD2zsvabzmERg5ciSdk5MzjaKoS2pJ1PfKmz9/fp4/DCWC1x9C0n0JAQkBCQEJAQkBCYG/LAK9e/fudfr06Q8eeeSROU1NApO869at66vVRj9x+nSOA2CQGWBGdVNF1poDA5O8ke/fvuvrsb9n8u77SIGrIk25G5SA7iKAPkgpYxwEaOUAwr/4+Fs3oaLzg6tMV604aXj7/szw5M7u3OvnnGkcH5O7X3yy0KMOnjZtzuBVqxY0WZTJm+DF7bFVg1On4V1KYwt89ARwFVYpeTtHAyKA0jKcPEbvPLrhpPapF1NYJ6Fgw9ylapZWAk8t4NPvzq450nXcqWY3jctGAkkhYBS+SUp/93Hwnz6IgR//k6Rd+OvB28591lv3rwea9YXt6E2MCdtf75mbnv/j5tjsx+4+T2qUXL/Z95dsnftGwsCnZxU3tkxokuDNA4hOzbY8sn6G5pqMSa7ru01uUH/P+m6qVvzZv7e+rHx7x+sqcd4aRgPLxr3n3FdzVHhnx3xV77j+3Me3/NdsrahW/PPXO5RTM+7mr+58o1sbGe7YRViL99gqana8Ny1TFRWuBnM4AxyQEHfWUbzjkCvtfjjalIK3uKacmvHVLIOVdcDrWe8IGZosYnXZOwgRTvTE2PtMv+T+xmw8s1n+fyMetj3x4wvaf1/7kkVFq9GTG+ZpZw28215qLSPPVeZRQ5MHsN8e+0FR167uXu9OmZ7j4s0RvNFLpvW39T5pClXBK1pNQI1CritIM6XHZzSoZC8WX+hVpclNhmSTuUX7aUdCgnHsmAIT8K4tYPZpNeErvnvT3hj2+y0RlFq1RwvUwkBy8EXw4n4dRRoGknN7tmlpAazWyrU5sq4jc2wpyVtcXKzZuHHjTY0J3jNnzowbN26cX4K3peMjhGIQQhVNkaSttX6+4iCEsCUFG6rNASb+fSn5xLFaik1Tc+d5PhEASkPNu60wxc8Ix3GY3ZW3hnVI/WkGTJ63WO3eVnMONS72ncbH+WfPno33f8S+fftOSZ68oaLZtv3wGmFlOsuyeTRNx1MUlUkQxGUFW3meP7Vw4UK/hVwlgrdt10uKLiEgISAhICEgISAh0IEIzJ07N3np0qVrxo4du7Bbt25Nerfl5zveXrWqMwAcVwMwADDUBDCpNlSS97SJcFw8MUZOhQ1xWorWKZzVETKZUUUoohGwlkNE+MBVkPhEvu38fCcdWdiLiwu/2n3qxJ+ynAGpjNtgrC1MSjHvTx1V6E3uYhhvvvmlwXl52fn799/g8+hdTg6odDpoONulVFbJ+oz4Mv5Aj2sKHQq9fy89zkV4VLrU/7wRXT/siOXOpBgIGS6YBYBch6iEqK1kUYGCPH7iWoIRWIKn5aiGjrIC+QqC524/Biqdb+9izknGnPsh0UDbNRQhkLVUVG1R4vgCD9mLL85JGk68kqjkjmtJyk3YlQNra9Kf/d99771Ur969JYLtFNkrzqG689oTvrZaKAXK2mLL4jyOfLgm8tiC9zvLosIdabddV9xvzv0l255+I2HA3MsJXpzD/pUvJJMJ28ONvVQ8VvCOdN6scDuV7ke3PCw7WLyHfmvipxZM8JqdJuLuryfqvH/mPYd9+TvoA6W76dt6znTN3fCA5rnRC22Lt72iuj7hRlTJVTO/XdxA/PvGz3hHjYkgWM59PEqeiwlerCCOH1apZ3kLx0XUOkkG0NklgFLugcssGh7Wfpyuquwetu7sT7Iu6p7Eh2cWUg8Mm8JnxXUTXt6whJ6YMsE1qEe2DSt039iyTD17+EO2hVveVj+QPJunnWHUotMv049mP+TKZfZyuVX/I3iHJOe4MSG8+PpXGpR+TRG8qr3dolS7e6RXPvRNky9B/K1tgxKZJUlZeQSKjejUYPVQWlnc2RVRQRNywa83d1PjCOd1Rk1GRg2+Xwm8fQ1U+LSa8NUfE7zkD9vXKZXKn/3NQ7wvEry33nrrOnx8nyRJ5Ha7CXxcuTUsDgLNoy3auVwuO03TboqiDKHGD8T+INTYwfRrK7IumBx8tW2NvBpbNGzatCnT7XYrJkyYsM9ffi1Zn3of2Zgm1HD+hm7x/Zaqw/3ZMLTFSxqWZS0kSUZSFOVsMQAtDCASsPWFDxuitYXNgmjh0NrFClsIQcjd8d7DNg0URWV4/m5DmBvnTi1atChoD+OQk/ibdvTloYvJWZHEXbJkSYPFFiZ3xTUS4RIEIYwkyctOdQXqqywRvH/TjSdNW0JAQkBCQEJAQuDvgMDjjz+e/sUXX8wLDw8/fcMNN2z3NWeXy5W2ZUvlvAMH7iuHBltRBwVgooK1aRDjZ/f+b8/q6oN6geI4d0SY3XzxogpoBwOCmiQoN8jCWAjvc17gyg+jmq13lFssi04DPJ2AfX/T0s7EJiQeNcTGndPJaBvzySdLG7xcb7vtmSEVFUllv/12v9+j2WIuAwZ8Gx0z9IR2Xc49TffhnCR8uikRCtwa4BAJXY21nkJwrJOAf/2SKXdNl7OkgkckQWhdlXJEzictOnk15A03kFQXQlCGuQCOAfQpqoApg+oIWR/q3JiT3yRnD0+OiMju6VFilu3cQx87XFtRknadx1NYc+D/UuPU62MYDQcgIJJ1MXyZ++YSU/dXLj2WVq/eHfPAnNrOsW696p+37mm8trhA2em1vyRyNocGkECqosJr064fU0BS9WRyBzwAR1d+G37xgzVphcdPK2765j9HDqz6Njx+cH9zxu03VPoquFZfZC3JbjqlHpoySDF9wH3kYetZTiPXoY/3LlWKat3N5zcyGpn2kp+J0ys2F5Kv/jZbPf+a/3iOtDYQvFtfVo2MHk2uufAF/dCQZ/lecf0RZtlN5/LgVKz6zDG1ULH/+fv6QdYOuWaozVOcsGoX0O4aqIidAJd5QN9asqZPdPgAFZIpCZvTTLy+5R5yRspUoU9CEr/g4FvErX2ut2EFLiZ4ReWuKU+heHDrA0obb4F/ZXzLd1F0Jk3yg8Jjh+8jy2wVxFPDZ9kwuZsalsT/98QGec+Y7hy2abAyZbY1T/8ey2ltlspZay8pVBaxfFIvy/g9Ja60wpDsD0SCF8/Xdk6meHzfk+zcnLkFI+NHWk8WHO95795/yI+UnqC9rSZErJdt/0h5vjqPxmS0L6uJX7buMX5e/LWwYvL3Zp1Cj9qT4J06der3HbDl23xIlmVLaZqOIAjictNCP6P7I9DaPHmvAfyRgX9lFS8+JbN58+YBLMvi4/WkXq+vuOqqqw4GUmStJWvAcZyRpmnPy5T2vurVu+bWIAyb2qetTfAKgmAlSRITgMntjVfj8eptFMDXSyjRrqEtiiO2xguNjsauqfHxZ+WiRYuaP111pSZ/BeaF7RSys7M1MplMw7KsgqZpDUmSGn+/i7C6Gqt1GYZRNCZ38TSxZZwvCxKz2bxv+fLlfq1JJIL3CtwsUkoSAhICEgISAhICEgKtg8Ds2bOzP/vss4d1Ol3BpEmTNvuKmp/vnpuff+yqc+feOVJaKtbuGG4FmJsA8HTAhdZ8xZ469dEszeReVT8stEfUFh/XIX4QJTdmEkhA4KraAwiOmtylyw8C3JcKMLq2MaGclrYnPje3/yVq3d69v09PT9+r//rrV/YHitIt015IP5fVzXEoZcTlxUks1RSs/j0JTuaEgaJvXcV0x1Ya+hRWwJTBBeHzVg2iXNMpAUgekSRFIjdp4ebzzjuHHYWthVFQRqmARRREc1YIj3FDIau+hCQW1bkuG9mjZG1m73un1Bm91qlKYMfLy9CF7PuOAUWhTruH5iReZ5Lrs0iPKWzNXp7I/8ngLhm8Zd8lquB69e6YRIO+qeJqJ1atSzZ2TYmI6VtHJhdu3UPby2squt483meBukCxbEm7mnN58qLt+7R7Z7/RDVItEDtwIKfUxRAyVTgf3rVnSfpE3wQ0Vv/2kxnDhjLGWHF8bzuG5n6GrRo6R3TjRSsH0bohO7Y/112fSbAyRGzL20SWmAtg8Q1fcAPp3kgkeE0vvptzULXUxBJOGUJAyaKgJnoMFJDUpYXSeBuQN5Ru6J+c1ocBQiDtvAVe3/wAMT1uGuqfluhccHgxeXPmdU6R4MUK3pt7THTO//U/2td6rOcUgpp87sxkalKnB9CwiO6gSa3iKYF2rzjzOVhZO1FuKaewVcPbOz9W4TjR+SmapV0mbDV+dk0voHhXzbSNDV9ao96cPrj8qS9arODFBO3tqx82WFiLsPqa1ScGRQ7i5+1+rpugcvDYKxj7Ansri0U/4bHpw92Y4MX/7201MbvXE2jO5ldkj4560dIvfpBnTwZL8NqfXZ6iF6i7gtmDTVk0BBPjSm8bCpHXEmVoW+Dhj8BtbTIvmDm0FullNptxwTBBrVbX/Z4J4MIqzlCV5x2FGVbgIYTcBEFEhuq/6wuaxkRva62LOJbT6cyTy+Xx/giqAJatRU3q1bSYG2+SqxLtGuRyeX0pzxYN2dD5SvtcaJ1ZeSx5JHK3tcAEAFzAWafT9WvFkA2hsMe0L0uZplTAjXOQCN62WBUppoSAhICEgISAhICEwBWBACZ433vvvTd69er1tVjBW0wMkwIul2v46dOJYzZuZCiAR8sAtmjq7mOCt05RC2AI+Tj2qFEfJKdedVH/ww9hUHXcqAFqAE0ydgIIClgbEgT7B06AxEKALg6AfjaAJP82CgAwdercAX/8cc/x0tJ0v2/zxflOuf+ZPru7jarMi+lRV7wBq3Z3rDNC7mEt7I2KBtmTPCiNnBqZVAgJAMTrqNf0NEfV9+cUZ47OYGk6E3Chd4b5WREe/SUVe++Eqv2cIh/cThIyBlrhpTeywHGHDBT9WUACAc7tlIckvmNsHaHqg+AVeJ7Y+erbwoXs+48B5yJSzw7p3+UR4RIC+MgcAkqGbt4DEfEebLp/8HhO/p5fVF3nvp1rtFeo0/voCdmEwae9FbCYED25en1m1j1T8Hl0mpDJOEwm73rlLdT3kZnHGvvdtvdm3fzy/Rmsszimy3V3C9E5XQXWwhFlOwp53kUXNUVA9wZ1+GDQxom5BkLwYusGUbEbp4uvq6RWf2Fl76xvpujHd7kRHOBCQ1PHoi/3vE+9MPgNB7Zo2FdW4LK9tbJbycPL9mICFygASgGXxBBjeQjekg39k1Ky5aQcwOauI3hvT5yGssM7cV+UrOIIkkDexOgdvac43tq0Svtsly95BVLR88/fQwyLmIiGRXaHsOxq7uLpSnj5yOvES2PnWJfv/FjVQPDG3wIRSo3wjn6Kx3NZv3ZkpvxirI7X2Gspk8bQEnIXxxMVvF8fXS/vIx+I3tj/b5jbf25eT1VP/RP7Hom9qc94jxewaDXx8ti5VpvbRmBV8rguI12Hi48xvgjeoVFDiE3nd1LLp37TcDwzGII3FHIXz+fvQPBin1VfnoXNPdcdRf555ySqFDGBiQtqNUdWdTTxdKWonYPFoT3WuV5R6llahJCcIAiszLOKRG9LCoJ57xfRsoBhGI9avbWLrPE8X0BRVEJ7/z5sPF6g8/L3UiTUefhT04cat5l+eTzPOwVBMGC7GazwpCjKowZtrbFE1ai3PUBrxf47xsGnA/HLkLaYeyCfWc358UoEb1usihRTQkBCQEJAQkBCQELgikAAe2EtXrx4+R133PF4eHi4p9BYVRV/p8tFd3c4FJqSkjR+27bpVQCfhAOkuY/Zq3AAACAASURBVP5n0WCnAMwhWzR4T3781Qt6XMg7qztzOlwG0I0ggAeEIgSAgSzAu3aAB04ARAdc4btz512dsrI26taunXcyWJAn3f1y74up6a79na86AZvXREB0shPcdhK+KEwDdiald5ergTOymAwlyfmod++0mj/+uP8MwLdJAHY1gEABhNcCFLiGjzUqIHJX1J+dx52AlCw7PLmiH2ieY8FtloPAUQTiSEQvdsPL9+/vVnsuzKLUu7iKI8bew1PCw3r2EIQys7x8537m2Dfn3GV0jxLtNSlVYRduzuxyT62MUpMeT17WzBMnFhjdJSM2exS8MbX5GtOT1/VJS7nK1nVUGlHlqpLLUiORYFBbvS0YMMF77JO1WZk3XaMCm4shVDKCjA037Xp1Ger78F0dSvDi3La/Oy1LznTW97j9FpLRqHiCJJG9AMGJTzZacx6/56gvAjoUgndf4U56zZGVioUT3vO8CBCEOn6WJEnASl4ECBKYeDq3+gw1MGY4Wn/xG3jzxo9NuMja7u07NZbNX6orZ6726W3ceO9NLv6qT6Sur5YyqDwE72ub7iVmZk7jM2Tx4JY5+ae2PsccqzpJeFsbvPnDZ7qVZz/EptcwIuImeDp9MVJEFwqaFIsw+6vXqKt7XmW/tttoF7Y+eG/PpyqPRcPopU5LuZVaGnvjJUX1FEfT4p1ZuT69qYN5TrwtGiwlgvyp35+TP9T9QbZXfHf2mQPPKryVyJjUfWXsXMv8LUs1YoE4UdXrbdGArSZ+PblVma7rjr7NXUPhAnfYpsGt0NgC8eDlzxVq2I++Lw+0sJr3fEWCd+LEiflqtfpQMFj8VdoihPQEQZiCyTdYojCY2IG2DeSLvBgrmLaBjh9su79iDm2dc73CGJpSm3IcR7dGQTBflgWtOTdszwAANEmSimD3RWu0934eA1Em+8O9JTnVE+moPT3KG/urtgWBiNd4wYIFfn2vW4Ld36XvnDlzBrbFsxLoM41fQlgslkO+LBskgvfvsguleUoISAhICEgISAj8DRGYOHHi5E2bNj35yCOPzMXTdzgcOWfPJs/6888ZxVZruJda1kkCrAkDOKgGQATAcBPAjSEVWfsfzDjm2kQAmwbgnBZgiAxgGAAoCQDMTZ1wAcQWA9wYlGWARlMtu/76N/quXv3GzlCWdPjYlcnajPORR4vL2PD+ox22/LNMxa5qFbp4lbK2MssJgJWy2yiAmopLc7ORgGWcoBBEQnzMxBUZhzvnlFcgxgJflqUCmsmAXM7QMhkBAk8K7hdQel+3M83dxSmT2SlzmsJ8UkXz+qqiSMKuldeW9HCXnhrHKqy/KVJittO6Xn/y7mtOIn0GR+B1qD1MI+vJq8zyqDsqOEbGMes+ST61bYeS4wq3Zl37Sr/0GV2UiUPSEBUX5izcvg+wBUPatSMKsPeu+fDpRDo8jFBEdnNmDEuRlxYVuBw1taVdbuw4iwYPaV1P8GoMPTVdbrqWIYAARqfi7AUAJz/bZOn3qG+FcSgE7/qTX8vOVp6kHhn0jNNcXqVEPO85znrCdEx4/9hb1Ds3rrJY3Rbils9H6kstRaRYtG0HWIr3njxG2b78Mrb0gfcv8bhtas/hImv0xS7RHMhogiJBpnYIhNNE0BoAWkMgvJ5uExDgpFhjospTMA0LxWvOKVSOakaGCCAVUXZBk2wR3LWIIDnarYmUOxqPJzhouuRklWpZ0kSfntqhPBPefRqKrDlpylLCqZ7aN4d6cPAdVqzafe6X+ZrGVhO3ZE50PrnhBa3VZWv4XnV//zvsWK0sxsUEtc3qllVaLcRz1y4x4wJ3U3re5UyO728OhOD1fHYt+ypMdr5kmUKhCNh/22q1Zm3evus2RqVKjRx2XW2krfxCgppe0FKMrrT+uJgWRVEBnX7wIkyF9iRwfGEW6Jd5z+cGy3KicrMj8O/o8UNZt/bIuTkVaWvZCDRnWdCKc8QvSPQdsbcwoetdOC2QObWVelecf1vHb4xzY8KuLQhEXHRtwYIFLX4J2hF75EoY86677lJERUVF4GJpramu9vpsC+ozHhP2e/bsOZSTk5OJPX1FdbZE8F4Ju0XKQUJAQkBCQEJAQkBCoNURwH+MHT58eFZ+fv6ge++99x08ALZlKCrSvrF69bzLvWg9GVTig+gAYAzZluF/E1mVDNA1AqAbD/C1CuAGEsCMAGSIpm0Mxy1zAszbBxAWsB8hji2TOTTXXffvXhs3PrD3UpI6cAhjYg7ow8IWp3TqNMRRW3uBwcrO/fuzbQDHIgAS3QCdagCuLQBoqiCZk4yNfS1FlbwjIlefVAbdBprgCGuAg6nxED0K0Zyb4qx7EfQo5xnzHje75/kD2Oqid7/v01Myths2b5HTiJtB0kAj4IGy27TgcLzDjhhJuy4w32uRtoogKJ6kqpP5KNedTr3O5Iw0XuS//fbTCLv9mTMA95f3mPlBZu9Zt5IGbb6eIjkAg8axZ/lKlzaxkyUsIS7GGJVI2kDPVR7bx1Tv3QVRmZ3L0u6cdLYji6yJK7R/5QvJ9uoLsUlDb6ENnWMpwUFA6fYCwZJfaer72MwjvnJsTPAGstoCEqDidLXSabPI1bE6UmHUCYySFhw1JoJgObc+KqKBhBTVvTjuDt5cfJhxVtne+qKXjfvzEo/bpsbFxGgMkaqylLlUAs9TCAHBswKliKUJgiAASB4ImgfrOQClXubQRssdCD9lmMrngbBWuZRiP0ZBsZqIy8ldceziXTbD0s4TtgaCQbBtRIJXqJCra1E1839b5wlYnYsJXkzU4ni+PHjxzxv78uKfiUXlXur+Cvle4Wfcc6MX2kIheIOxaCixuv7BIcgpCEu3HzlyKLJWEWaHmx4tHn94VVhXW/4ylUoVMEkcLH7t2T4QpV9T+QRCIrX1XIJVEXdkzsHm2hbYXQk5BDqv1ioExnGci6ZpeXPjtsa+6ChsRWUySZKEqIJujfkEuk5XUjuRsNu8eTP32GOPGRiGScaWDa2VY2lp6a6VK1c6Wyve3y0OPhHYlnMOZd9jb2WGYWJwXqINh0TwtuUqSbElBCQEJAQkBCQEJAQ6DAH8B/J33303DyFETJs2bZ2YSGkpseibb550hkqOBjYhrHZdnQlwDwlgJ+oI3jsJgHwID3cDxylcJtMKN8DDx0Lx+B037p2cioqk4oMHr2uCqA4kS1+2FBUMwK3VdSpd/9fkux4a/PXQf+4GjYEHWzUNSz/pB2RnknE4ZGxCnBNGDnPBt28JcGBOwzyNxtNGt/uHrgjNBIQI5HarWZ6nBYBXEUCCRS5PjeW4TI7ncSGePQRAeQXAzRe12nnJFsuKaICC3QA2EhO8/WZNVGiUFTKBoN0yHU9sf/cTFwWU3JCWwCAXS4E8yRmT1QedefdlWb9FT+/saO9dEVHO6SQPfPpqSs3xwliFLoaiZXoiuntvThZhcDkqTeW+fHhDIXjLTlUqLeUqmTLcQmriowmEOKDlSKCVtGA6lwfhyQkWXDbPXFap5FmWZt3YWgOhH88dcR5x1pSnXT+mwLlyfQ/+XL6OU1fXlv/jkybtGrytDTBxa6tgVCzrUijjCcD8rsAJIAgusBfyQAgUp1dTHC3wFDZc5uUUR0b8j/AlGlyYfe/B4r1W3XLt9CNcZK1HCdyalzgPPk9jtEQUuWb/8jItErwWp424/7undEdKT9DeVhPi+L4I3sfXP6+92nA9fdPoh2rEAnfBWjQEQ+7a7fb0fCZ87n9z7i3w5PXdW3W+zTc9WowtTkYf/6YiVBWvy+WK4Xk+mSAIGQBUMwxTTRBENUVRDaSB3W4fo1KpcEHLS15csSwbwfN8JP5HrVb/Gcqa1Sv98PdX/PlEkiSJcCWmUGJ1FKFV/0Xc8wIxlNxDIQFCwadxn44a1zuPKyGHxri05CWDv3XBqk6n08kqlUrPi6WmrpbiwnEc0LTH1rddL9EKAT/P3ur0QDFti2dY9Jp2u93lSqWyoahpewGDSbqFCxd6rHRmz54dQ1FURmuNLfnwtgzJtiZ4A933/mYhEbz+EJLuSwhICEgISAhICEgI/CURePLJJyNWrlz5bmJi4s7x48cfECdRWspOOnx45NUtI0f9QeJN8OK2axUAyQzDaEiajrA7HEfR5RYI/mLW3b/ppn/1JwjetXbtvICOzjcdtXVsKabf/+TgL656aoeMd2qoLV/HOeLSDRERsfLKmngr5O2lYBtbAaenNLKh8KibwwH61iult9AApZUAFl0dKS5e2Ir3FQTwyDGAaV3qfvqTx3s4ZuCK5KFPyBN0Xfo6eV4m2M/9rC48fdbcaUC2LmncCEFwuamCrYdR7QW7y7x7E9MjNd0a9swdbe5Bii0YgKKQd9E3cTbe90Sf4Ixp11NVh07q9KmJTnVCrLOpQnDBErxYkZu/t1KL+DhCpi+iMMFbl4cD5Do5Z8q96CF4rZXVClKlkFEKBUGQBOm2WGHD+RPuw/YqFlteHP9otafQC5lbEmnpdKaiqf2UkZpFaZVaz9ohBBCWOlStSiApKv4UqetaJ0Ar3VoKnM0hKI4BjOkHkJhMeF4k5J5D5NYDpLvYRgakLnLly9THK3c7ebkjoPaBPVl1rV67b7k+Ja4zDSQiCIUQ1LF/n+PYGBml1fqMc6GwQHjpP0ubL5R4vlhdXVq+VRAEBUII44sJTVIQPMUISYQQ/n8K36u/T8qVqk42mZbmARBYahgYdnMRzHwtD+eHVbwpNee2MwxzlGGYSplM5nNNeZ5XOJ3OcEzogkGTLQhCF0KvIcnkGJ7QqFV8QbmZsNlVQrUZUQQJAusuJBiZVag2CaRCfjXJ8SuQTpkocCgSERBNaBUOwqhnBZaLRCfzNqhUqp00TVc0V4AKE1d4jq1B6PpaG6yORAi5GYbRBrNHWtq2pcRUSwm9UPLviDEb5xkIbiJBh8lRf8rXUHBo3Ke1SJkm9mc1TdNh/vJsqZ1AW86hudzFcRuva6BF1toib3zKi6bpGn+Yt+V9rMpctGjRKfw3LE3TGQRBtCr7LhG9wa1eW6ipfWXQWvtZIniDW1+ptYSAhICEgISAhICEwF8Egblz5yYvXbr0yzFjxizq3r17A4lRU2P+0uXS7RcEd9Knny5qkrBq+TS9SUzMU7yt1umKabM5rRYg1o8FQtOjX3310j5GY4nCbtfXrls316OonD0bYuPioNljnE1FRMhJ4HPyBCH3FDbzdxUXg2vhQijxbnf7g08MdZNyQC538SGTNXJ05yHyKG08IngZkpORFqWyi8lzFr/+QognHI6TBp5nGYQEkmF0DoUiyWy1Ho9CqHejv0//BK12QJnNthZ7n4FGM9WzZgxTplHF7jNcrFU4v/nzEBurOq8kM2PZ1MnXMLRSzjAyBcm7AW19brFQsrtf4Zisc2HGewaXy/r38OlBNwJ0sXqgQsIQ5yPwPJH720W9tZSTCTwijElKZ8pViSaPepXniYpTuQrO4aQAAdhkhONwqj7v9JqfeqRcPVxlyStSxA7tV4uL2zVVCM4AFBMJTLNKLu81YV0u4ud/7kgX2BsIReSfsuRxRlqflIaAKAG3pYTl7Y7q+P7ZZec2/pmWeu0o0lFjUirDw3AVePht2Qco8a5Jtt8eeFZ58bftKKZvppmqMBlZZwXviCwy+9sjSAAittdNuqy7JhN5u76lWfYCAQQL5lyLQETmoewiQNMnYyTAo+7FhPBbSwEOVYOJ8CDU/KWoiNUKGpvgVppt/tp638d5Yf7Zl0IY31OVxxmfm/csmZKYhkgZBFz4sMkcmiF3cR+/BG8dubsLW7B6EZ0CSZL4xYhAEARPEAT+d8N/q3S6ZMoYnZ4bkWEHkkJw4ZgWsoZVYwWvmGff838khNvKnGq3RalyWgiBICsAiHyl00xQDLCERq0nGDqB6hTppNI6acj4KDuV0slKKGQ+lf3I4aKEKpNMqDHLUK1FRsZE2FFZtZII07mJCIOLijJ6ClyKl/O7zZFCUTlLlFUrBVZwMwSUIRd3XiOXrxbbtBehiIlAlmVtFEV1IUlSThBEfjB7KpS2giBQ9WsYSndPn0DIzpCD++jY3uP5yl0kbwNRPrvdbrdMJsNK8za98P5pTMC1xt4VBMGJEHIGckQ/lIJj9dYIHiV8e3pRi367db/DGQ9xyfN8IkEQZ6xW6zGdTtcvUKKrpcS2r42BCzYihDQkSbbgdFTLt5xYdG3kyJF0v379Mmia9vz905qXRPT6RxOTuwqFItt/y+Bb4N8DBEEo6j3knQRBXFZzIPio3n9ph9Jb6iMhICEgISAhICEgISAhcIUiMHXq1Iy1a9euffzxx2d5p+h0OtNxoSK73X7jxo23jDl1algbkbxYIfttEoBdDSBQdaTuVUVTp84buHr14hYXiBo/flkfiyWieseOqXkrVkBaaiqo2mMpzp8H+913Q66vscLCthkF4fPMF164h+zcORoIQikQBIVomnXL5VE+/njF3y8x51bH6bpcpUqOU8kIQuch+RCqJmia8/R1OA54lKRKZR+P4lGlytNxnMF58qTWNHMme/6qqz/rTI8rjMh8eIbdUWOSC1aHnGMpYdu8T9xn1ry2/97Z8/vrFsza0RRGUyAyLQKokDHEdgjWco2MpOty57kaQhftckd1DXOYS8pktErFq/Raj2L5XGE+v2T7/2PvPMCbKt82/pyVk5107zbQAi0UKJRRQGWLioACCg6Q4URBUUBc4EREUXChfxU3gohbcYCiDJFVRtlldNA90uyzv+tNmxJK2iZtWtTvnOtSIHnPO+73JG1+uc/9/FwiCqJeqVYlqKMi8OgBvWoK/thFuqqry1EhuKacwM3tM4qAQIXmKvYXRTBmPW0r6cxJAoNrIk4TmhgnF5mZUGK6emgBDhIc/ey79O7TJxKO8kqNJjoKJEmEXS+8BT1nTbFvvudxla24rGbSb2sO80fORNrX+V90reL7XqaEHlPCwjOSRWeJnS79+xh17uDXHB57sCT9mC5q8nVKUhQwjNY7eG28zfXKCpCst0MOpYdm86/D3xzf0zpqVzGTXFjWnBbuvXABXrwREkU7aCUAnA4Hc+RIKMAJkJgqII8v65cg7ugf7wq1ii8vG+PqPSC81c5d8bQ+RJua2qQTrAIER2NF1sSicqXr1c95A0Y+4c8aXS5XeJlAzToc3yf0QNLl58f1imhorB+do4rWMdV0ZHVhSM/iv+NCF968D4+NCLo72tf4ktVBiqVVSvbPfdHUwdOfqlSqn/xZbzDbeECRIAhaSZKotnbwSZKEQPIF0DvQ9QQDIgYyZluPV+fWRnEfvZqDa/44PF0ul0WpVOoDWWNL2voCvP4CyqbG4zjuDEVRHfydUyCwMxjz83deDdv5Ghs56UVRdEiSZKdpOt7f+fnSvqXz8j4PgTdRFNUkSQY9Asjf+bVlVEPDOSxduhRF6siHDwXmz5+f4c+XLIGIJ4oixnEcRVGUhON4679IbjC47OANZDfktrICsgKyArICsgKyAv8aBXr37j0pNzd3xqxZs573NemiIvze5OR7++n1sX7lzbZ04ZLEoQpTUFxMuJDz9ZZb5g/89NMXGwWN/o5z7bUv9jpyZFje6dOZVR7A+17+E6qPzj3rhpRXhE5gn+nyhdXO12DzjlylP2LfSUYo4sU303fURNIJ4uaKdYqnT05235o8Ne5xx8zEZ5xlTAE+K2egoZwtxBd1WmsdHj6JRe2+KFqheqnrTxYNaZB8A1533EOITvdDF6v1ZsXy5ddCly6ktKbsEVhTttT9++YVoePZZ7psaHQ+teuW4J0z8/R5zhPEo6Y3hGqhir//xBgazefRpGf5K0KuFnbYT7JflryifrPPW6LkyrB45qPTnVF3GL4kM2HyUDB26IiBYMdK9h/nD39cWRnLpNv7TjgQp+jVuVpx9cDjvjT2BrwWVw123ze36OYMeszRJ34AX2QpxCd+MsRQYj2Ha2m9tHri1xb0+HdH1yvu/3aqW8PbTA8IUxOWi+VMIcw5cDlVxuTD4q4r+ZtG3Gbd8Nd76s/zPiPfHr3WplHooNRpc923YB532TNzC85t3xt76utfkhJHXFatjomsDu1sKi/5+6DaZa4hQZQwbXwUE9Wnh8PYIcFvIHRkzTemkC4dwqN7pQs1Z2vowq3ZVO43J1hdbIdSwWTFq2tEtSAAHpccag5XWomw1JRQXWKs2/lcsf8oxtgcLKlS8Tnvfga2ojLnjZs/PSzVWJXWF97tUTz71V3e+gl2wIEAiVBe6LxFULV6U68kgk3UgEQRkjqvRp21u/Dki1nxYacjY6dMOkYkp2gkUbBhuQUFwi7Cdc5xDTSI8rh4p9S70yLpY6aY6ikb/Y4oKfgKTLpkCDd2r82FrfwbSFcZVKCsYMthQwRfYVIz5j68o3CGo0tCMdVh2GZz55knSvx9LXraUTkJYSBJCupIYnjYrFmHmjvfCRJfCIyjsXaujdtCsU3Zv2gVih9Qm2nTpl2jVqsvcnKVVFQlFtQ40ovCUzieUl+Qfes6ttt9fSpT+/oFK/SVZ0OjaRsImZ2K/wDLBU795tbTmufZTbuj8e+3f9PegLeh+7GtQSbSCIFk5NZqjYu3PebpvZ/BKhqGnKOiKEokSeK+imp54BrKkkEQ3FcWqj8AkOd5v+INWnPN1u2l0NBR3FrwiBx9qNIrQRClgczP3z1q72unuTVIkoSKRBViGFYoCEKCPw5t928LPtzTzY31b3re4+L1RAQgtyeO48pgr0EGvL4VbUv3brD30Ls/GfC2pbpy37ICsgKyArICsgKyApdMgcTExAUsy3aZNm3ax74mUVIiPTJ8+OM9EhO1VHtMEoHITZvmRwUD7qL53nzzwoFr1ix1g2IEeB0RO/TvFzypfrrzeisCsU8cn6gbEnYDc9aR4y5ChAAugrVbKtfTs02v2Bcfv1H3VJfPrRpCLy06cYNuesKTjlKmAEft+4dczX1f+q4StfM8l64b6AZHvgHvh+GJiWaN1VqUVFMzC3vppQSQ4nfBmrKnsYcTlkg6hZp/vuARaUjYjT7ng0A06tsDnWth8BfWzRWfK9B8eqlTyJ8q11H3J39WjeYzq9M9WJpmqJNljez5+awx0cqw2Mj+Zyl9vA0EsEjmXM5a8vdlZwCs+MiR1REREXmGsFvSaxTXDLoI8noArwfm2lgr5gG5s766SXd16nhmTNoN7J7Cv8hXtz+nfnzYi/ZHfrpb+9q4T60aUiPd+elNxqkJS8QK9hycceRgfY2jpI2lK/Cnr3up5r6vbtbfl7XQ2TO6n9udigDvnIfncVe88EieJiaCW91lWB/S5tL0XvLQYQS5S3/4I2r4568dFiUJNt39aMeEYQPNaZPGVPlznSLnr9uVe/uk+ixjieexnc+8Jll1CTXnVOlhVJfu7r1kD/1NmqiiypgQHji7XeOsqNECSAIdYuC0cdFVh95eo2FtdmLyH+tyUHvrojf6lUx856AYUePSPzb1igIhu6Yq5VAJijdQxgCj7wkObSJcAKKRQ9byZ0YCKSZqQFAQhZu1dGXunVxqzDvK+MgTGEWyeGGFmdO+dHIvHXJhYS5f6w3YvWsHvPBrSE+62Z3l6j5QJMThxaCMGAEirY2iCZogLLlmqfJvo+QqHsu4SvKZAZ//eMgfN7Gnz7DV10YrSpMYPFQfon3yztP+7JU/bRxLP4pQlpmfpWm65IEHHrhHrVYneM5DMKykoqpDDamhXSqjTycQV5bvjh2hIhP9/oJAW5VnqLFX81/s2X6BA1l11/U+vxzxZx3NtUGAF/tu2xa1Wr2uubbBfN7LvSsh8Nhet6uLohiK47hfr2lf670UkQkIhvM8L9I03aLCdmgdHrjo6QsVyvMusNXIWnMIgkjxwK3GXLPoXA8cvJSANxA3ra/1omsDZUM3lU/d2GuguT3ydd0wDONALlocx10URXWVJKmyvV4HaB2e9bIse1KhUET6C3hbq3NT7yOX4vXVcD7eLl70XGvcpCjyg+O4CoZhSrRabbo3KJYBr+8roTV6B/NnVKB9yYA3UMXk9rICsgKyArICsgKyAv8KBeLi4lYoFApu0qRJbvdbw6OwEHt5xIjFUR060G4Agpyu3jCzMeert0tWQ+qlZakbLZGKBNEf52uwAG9k5OnQwYM/MK1f/7S7eJyviAY0T5M6Xdht/llxbdTtLgRokUMXgd2b4x92bK/6ll6Ystodd4Daoj9Re2/A29c4ikVA2ANgUZuLAS8qKLcqMixsqBNgXc+qqvvE5cujic6dUbwe+lXzOCgURucnpW+4+284n9fOztUsTH7PZhcsGJrbkPAJTI51J1ULeNcpcmt+0PY1DON+Mf8poflsrVqrWp75omS1prizYGvnYz8D8Fk6wHRCbzyip5WUWF4S5gRYJgE8uh9gaSzAI0VDh37cKfV+vaQeN7hRwPvZgdV0ZlwW/+zmBRqPg9f72kEA+NnN8zWTe850fXdsPf3iNW+7NXz260f0cVIGjhNqCQHeTN1A2GT9QBrR8xrnd/vXKldc84HdO6Lh1e2/lnSZNLoe8HzcZ2yG7fgZo9NuB7VeJ+KASRmP3p3bZ/5dxVsXvpCQ9cisItqobza+wCfgRdm+T6+UztjCQRw1vf73f5S3i214Rbpx6W050umiCLKrqUwSRBA4Dt/++F/xx784FC24JLzH7f0LL3/hsgLn65/1qOqwptiwdXhKAYXZS3/dbuw7cih37t7lOw4uhI4Rg8AcOw4ugFbuqIbuU8IjM1N4UZSw4x+e0eZ+A2xN4WWMJDKYBBjgxBIxa933PuMZQj8f2cWjP16jUQlKRgrEvYscxg0BL14Qoju20oxnpZEYiYtgjsHBdhklnX4DB1VMlFj2B85mrDi5x1/Aq93Rq7v28BWc9ubxhURKYtNF0wJ897Q9usoUIuHT0WnegDe/sjDyzt/vSprSZ7Gja9Tl9XC396/VHQAAIABJREFUzF6Az/v5Wv2CQats6VED+V/3v615NnuO2/U1tecjjpm9n3SiNrN+GGwot5/DFw3+2Dq8443s5tOfK744/JrqpVHfWTQKo1RUmKdc9mv2BXnLqcV7w2JX3NPquw8akwDBbKK8ZqPHsRygVH43b5g/iv6N4zjmcZT63VErGgajmFMgmbStmOoFp/rjnm1qrJaAMwR0XS5XuUqlikF91zlVERhEtzi7388aQkGGYQrR7f7BWre//aC58jxfny/r73ne7Vp7bTSlcUM4jsCfgMLwvQoNOp3OYo/WLZl/oOdIktSF47hDqCgeAv7+nt/aa7Gpcdqyb3/XJ4qibdmyZXvq3vuNBEFEC4JQQlGUKdDYAEEQjr344ovuu1Lmzp2b4v3akAHvhTvSXkXV/L0OAm0nA95AFZPbywrICsgKyArICsgK/CsUiImJ+Z9Wqy2dMGHCZl8TLi6W3h0yZKkCZdd6ogkcogVDwBbBUA/09Ha+Iujoccai+AJPvwhEngej7yhnm162Lzoxye2KTddl1TlfccePPy6Go0cHczk5w1pVyCct7U9TcvIu9fffz3MXWWsIeNHczzqPkp75mlRpPFpHjnUHuezU7do7EpfY38l/VPNS2s8WFNeA1oTajIm6k/GA6llJL9q3VGygk9Rpwsby9+mumiwexTSU5hvs5zN4XXhKysJ+5eU8pVCEgN1uFh2Oidwrr/RTdOokEQBWIAgH/1nFas4zn6W5M7QNgfPClPesr559QOtxEXugcl7158aHTt+Pl7MlGJrPn1VfKDsZEvCvCr/ALpzPecALUEYBxLAANQTAcxLAIwcAlsQbMy14fPftUeoOImZIG3QuffzCApwg6j9MNhXR4NlnBHenfT5Gv+SqN90Qb93BD5QewLt861MqZ6WLujpssnTv3vGKMqYIFg593v7z8a/ojqFdhA05H9M9wnsLrw1Z7XRipPPnJOUR7/FRfwjO5ryzLp406Bw7FjyfivECdntV9tZtj7yQ0H+hf4AX9XN4zTemsC4dw6Iyu7uBMMr2tZeWV+zbU2MQhtyEYXW1h9yA98tXpNEJBuzvz39Uh8SHYVnfv7F9030/m/J+Sol0VoWSkoBh6pgqJvma/PKs/qya3XEgXLXk3u0H310XkXn/9NKd4+7pZ4vZXRX/RGXusechIWU2FHnAKIKr1p9vSO955xRc5Hg49s1nSltJPlV1rBC3nhnFuEruZnjHfiJy+Efl6U9uuyieIeydcV2FcItSCDfXF1OzXp4dsIu08CswaZMhzNi9Nt/X/K3C0KGSxWbehok8J+FHDwBsMZPSgQNKKbR/uFT4RTnbdZF9rzKieUcxVRWWErru+kjj048FHXzaHluVqOekCZ4P8x7Au+fswbSbttxosPE2WDbiGwsCuWhddtaMzft5jD7PcoxAj0dqE8RFv96gX9RrpcsQ04VZ9PvNuukZjztK7YX4WfMRon/cldz3J99Xzu73ot3znKev03bBMX2X+aKs7Zv+WjGwLSGva+OOUPGPbIu/2cP+/jBqrKjUpbpdnef5aJIkA44BabhelmWrFejNt52OloKv5pylzU0fuUxxHFcgoMswjETTNALyjTqJeZ6vQK+bhgXQmhsn0OcbXj8t1cd73Lp8zhZnczZ1TTfML2YY5iRN0528x28tYA5Uw5a2b8mXBf6O1ZbuYH/nIIpi7rJly9xFYefPnx/tAbTTpk1TRkdHZ/nbD2qHwL7Vat3/5ptv2mbNmqVFLl6Poxc9Fkhf/9W2/3aw69kXGfD+V69QeV2yArICsgKyArIC/48VQJWHjxw58l5YWNjJcePGbWsoBcdxxoICw5Krr35CiwDvd2X/oxHUff3Mg5paKDuQbwxELs2dqUN5tqhPT86tB/BmarLwjRWfKnrrrhC31WzEHu+4ihUEwf0hND/fwfz22wfndu2ayJw5k9lk8SV/tm7y5EcHrl27pD6iwVNkzQNrEdBF/Xjn6oZTcaJJ3VVAMQ5ri15SevJ6E1WpwrT4Jx3e0BpBYgS8y5hzBIpqWF2wWI3ArLp8oOU84F1jCgnRJTkc3XmGCXMB/EkAbBNWrpyo6NTJQJCknn327D2kSdXVDZjRfBrqihy8Y6PudC0+eYPOzlvqfze9NeZ+dnLYZJIg4tzwam3Fy4RAWiDfWiP4ns8aE0CXMIBEHEApAmwjAU5VASSX6TPeiO0445QmtgenUMUSUHGMY0n7sPJuYx4sAIKQKCUtNQd4UTTDoz/N0n5w43eWWH28iP7tDXhf3vq0qlN4mjC6ywQWGZdxDAf0mJWxYKXWc8Tjw1+0v7L1afWkHtNcpoT+lsaKax36YENY2Z6Dus7Xjaz6ZswdvTpPurYo6eohld5u3+auD1Rk7cSGn5I4h0sDokioIsLM+ZsF/PTvZeFOUUsrspI4zc1ZLHd4F5GsrSo/8+ijpqoKglVrNCDRVRTXYYogaJMJCRMwrDREClNOsuLks+KNv0zOQS5iBKIR4O3WqTO+5/VXImp67y1PvgeKmwK8R774RIlH7FUYeirFmpPFeMVuQSr52cSqk3TFaY9tcxc8a7iuyFduGlg297NWg1OUB1z0IyRJDtCIIhAxZqAXTCQoXA0kqEQMSAlWPA+QQ4KkortLCiweKK2SUSQUlBhG7Mn3NTfPXI3fDhsQ0vOBE4qs7pXN7Usgz/P7TxjZjzduNSiUX3rOQ4DXzrAD381dH9klfqjj9b/naxCw9UDZ9/Y9qXKwVuxszVESPY7O++7Qm+p5PZYwKKIBPY8eMxm7Ct6At2/sSHbL2S/pZ4atrc/pbQzwovPbGvLaHn49OQSnpgaiV1NtmwJebQmJmpqTJEkGURRRfmur4Irdbs/VaDQpwdKquX68tfTATOQ0RAAJuUEpinLxPG8SBAEB2VIcx0N4ntd5Z+42N0Ywnke3t6N+AnU6BjK2r2untYDX6XQ6VSqV+3Xa0qPORYw3jFnw8To4KwgCcoYavccSRbEDjuNnWjq+57zGvlRpbb/tcf4/Id+3pKRk5wcffHBRsUsEewmCSOU4rmT58uXHkB7+xAmg1+muXbv2b9my5YKc9vbQ81KOgT4PZGRkaBUKhZbjOCVJku6CvS+++OJ+73l5dL2Ucw3G2DLgDYaKch+yArICsgKyArICsgL/KAXQN/GffPLJ27GxsXuuueaa3Q0n53K5TCdPmh6aOPF+gweMNoxo8AalHufro8kfWFeeuV+Lsms9zleUc9tdN5CflZNlLGeLsDtjXxG2mtfjicoOEB+vxHqGZMHw0CmitdoF2dm7bJKUaWOY0Hr3b2uEi4/flFBYOKJg6FAIJWgnMWnTMHpi7APOhqAWjeFx8KJs3RkJTzk8GbxoHd7QFbX1RDks6PSObXX+k2rfQBVFM6BYhNvxkJBCtcvlwp1OnAd4Dt56a549oVMUPv/IaF1T8/FkAntHQHgeWxD7EIVhnUQcDxcruTPEkrOT8Lmml50fl6xoBDijQm8bkgDsGoByJUA5CyBYAbIs8ZNfj+swjcN1SrMaAV5JTzoPLiqnDSlJdpziMWNcH/OzE19WRGCU+4N1wyJrqJjaB3teV71/w7cWvdLgBpHIzTv7m1t0KINXq9BJ3kXZvJ9//upVthVbn1G7Ae+2Z2oBb3y/RgFvde5Z+tz2PTrGbCW2zX++S78bx5Z2fe6BM4ak+ICvGQRiMQKHLfP+SMzf3COcUmcItmozzdp2UnTn3Wzq9OTihBjc8v1Db/ZQJY50Wl1KARMPaaWM8TjEXi6hIm+Qnw3kXhsfih+23vjLJDfgRes7tPLDmJLPvotNWXnuOJtYYjswDzpGDAZz7JiLIxpiu0wKL8per46fyOOMxQ4cFLsoEKTjq3i+w738fuT4jXzploESKUD5A2vdQNe4ZmSapOSImvFb3Pm/wTiQo5hnAE/ZCF1vnQyEswZozobREi5hr68CsahLN0gePAUL62YC3g5QsvWEVHz8S3PMtP2HfEFe5f6UDiG7R4XoF81zR6UE+3AseC3BQChu9/SLAG+lxXZVpTZatAl20dt1u/n0OgWCtAsve9vmeRydt+zPO3RL+612xib1dz3x22SdyZjKj+kyk/FENMzqu9S+5cyXdFJIqrDx5Ed01/B+PIppKOV0dl8OXs9c2grystsORPBrfl5jMBhaDfbRXJtz6Db3fLD31NMfKqSFYVgEjuPnWjMGcrbSNO0urNlehycaAo3nb15qIHMLRvQEglkcx5nbKqahYXE+r329qOhaIGsPVjyCr+vaG0hzHGdFRexIkrygaGOwvnhAa27oFg5EB3/atuVr958AeL0BrrceDz30UCr6twfuor/7WxCssT790fuf3sYXyMVxHBW0dBsyvA/kjkZ7DADRHMedpShKiaB5e6wxGO9vTc1TBrztsYvyGLICsgKyArICsgKyAu2qAPpl98MPP/ygY8eOm0eOHHlRNXuXy5Vx4ED6bVOnzgxrDPA25nxFBcw8izkf4/CU0+Eo0gHEY5+UPIU7hGK8gi3CVo18E+yKCimCSgKMMUi5uYdFpbKjTRQ1zWap+iuYXn88JDKyC5PvOEEM2NAFVd+uPxZ1Wmuthc8DDeVsIe6JNUBr8M4SRu28obB3DIWn3cURDecBLxpQq62gKcpCV1d/WLN69aOOs4av9U+fnKxrOJ8s41XcvCNX6ZELOkIRL76ZvqMGQWZPOzfgLf9ItSD+eYIgevAE4SSfPT0VLjNMEi43ZkhrKt7nPz63ROU7MgL1guaFTNM2rPZPhRQ/eWR6h2lsPeC1c9Xi6XesZNr9He2klpAq/rKRD6a9J3RPGeB2tngD3s7hXYXp68fqs4t21X9I6BXbj0ew948zv1D3fzvVvcb7Bj7iePDyRW6XMjq8C7MhJ+/rO55Xe85jlVp7Yw5ez/kIzn7W69p+kVqDMHzH2j3IZezvNeHdzlFeQX419q+uInfX+SJjAodhxDPSjZtuPvT9og86n+Xio8A01QyOahxy3tZFdE7CjCQHBIFBNRsNpT9tlbr3SSu48n9j6ouHmY/mhhYsfq3bue7fnnAXWYsFxpgBdnU8uEE0gqlAgKT6tm9S9eHEhPLQbRB3My+RHIYreBwTVC7h7Es0pMdmmZWcXl8271M30ItYMXmgpGDtgs4JgWTtBqKN4iswXZsMYandQRA4wPf+BNof9wLO9BgHqVMnA0ZhErp0HAUSZL++SqRDDlrjrhdzhXBLvdtS+3ufFM2RHnrjs0+0CdxF63G983UYdSRvtVKpdDuNZs2aNbfayQ03G+NdKI6hFuQ+5ujEdaae2Xe3cmvl9/V7HKGJE98c/UfNN9krNZ+cfM39vpBo7CJM6/m4A2Xu1r+H1bl+yxzniNn9X7Svzn5afW2n6S61tr+lKcCLzkeQN3x8Vq7iil5lgejfVFvu0CkD+9kvp4wS/kZr+/QHAPnTprXzaOz8ulvxKziOS8ZxnMAwLM+7+JGf46J4hlbfEeLnWO3SrLUuWM8kEcTBcdynuxmNgWEYh6CnKIo1NE2jLwMEkiRRzq8Ow7AoSZIcoigWozpgaH+8M5qbc3639LpiGKacpumI1grd0GmN+vPAeEmSNIIgOEmSrP+5W/9zh+PCKYqqaO347p8B6PalJmI0WjNGS/X1d8x/QkRDYzB24cKFpqVLl55tuBZ/XLwNC7f5q8c/vV0LYiuQfqb2XFdbg13PWmTA2567Ko8lKyArICsgKyArICvQLgqgX4BXrVr1Vo8ePTYMGjToZMNBHQ7HkK1br7xpzpzRqsYAr3cGL3LwIucriih4v+BJNYo4QH2eL8qWxSPAW8ECtuTseGpO/OvSmtLl2KqRb4ONOguRijjJZqWkmZvH4NOTnrN0017BeRdx8xRr82T/eqIT/Cni9mafd6TOSZ0kUVSIp05JdoB6xoOS14BhSlWCwLnhJEHQPE1HOGuLn7XsuLDImicWIdMNrPX69XqWdVWsWjWF8ejaklFstt+MGJYoYVgHjCBYXBBUdbcU5oJabbICuqe+7ri46NvFIxoz7zOZbtscFtuDo5XROBT8lU9SSgMbMyLKffsjyqIdf3Khsl+/cQ6SPN93U3MXJRHMxadVHGcjQRJBoTLyhsgOThxrXtsKEBwNAS8CuhzDYJRaLSKYi2IWPr1xUYbFImrDevW0xaXHVFw+begFucEN58du3p2CadTM76++Y0waOrC6qrgYAMPEwx/qYjF8Fij0IW4dMVuVWpKeg343q2y/7as0OnuPxiUs1QYsiBF5r2kzbrsWD0lNRcJAxe59cPjT76Rrl9+502hKYLzHFEpK0izLPwktnvXGX4QS3LAAxSEUb4RE3g5asUAdCpgg4LGMja0CiBgKVEgP4EHCiMq/JYythvKOSR1ZZ7fTCKLUH/Sp+EgmuTBo0LChTmiOqh8hKdQBGqIKtNFhgO8VgGBCxhHJNyHACyDhmOQolODQu+9IzKnDYmbCCIbUcBIbV2anSsNUdERvi/bum3Nbcn37e05dTMNfBMvXoHOmTp16PRYeF+vQhLMewDslbo7QCa4gMULvfk3YmTxsacEMbHq/xTbvDF7k4F267Q4tgreeSAdUbG3xbzfrFlz+lm31vmfUgQJeNN41Bz7uGQZWwC1WnajXWiOX3H7A3/X5aiecK1Pxr653aXHyydb0g85tDsL526a182js/IYADAEdiqKiAxkPFfQiyYsMaoF08Y9rGyww2JQbNtAxkBsVRWpA7Q9YkaKoJkWvay81jEloTuzW5u96+q8rHOh+T/BAVo7jzuA4niUIgl2hUFwUDSKKIiFJkqq1sSFec+Cb06k5PXw9HyyXc1NjB3p9tGQdTZ3TEqctMjagQmw4jpsbc6O6XK79K1ascMeX/JeOf3K8QnuBXc9+Nv8b6H9p5+W1yArICsgKyArICsgK/L9QAAHe119//f2srKz3+/Tp47OgWWmp7ZNhw54nEhO1FBKlYUSDt4O3Mefr1LjHHZ5sWYYpUT1z6h7VZfqrpUGGO7A1ZYshM92I9Q7PAj0YpbE/jMJq2Bp4scdnrq6Ka+zv5S9SmdTpAnLOegDywpTVtuaLuL2rRJEJCC7fnrSQ6x8TS4eFxYIoYnD0qFnwhrhoTjyvVmBYLfyRpGqMJDmWpiPrnaaBXhAXAlVPLIJDo9FUawwGJV5UdO/O998nOrYU8HJcAc0wJ1UU1ZXhOBWNCmuLokKQJDOQJH/R3M/Pp4Ko/ewd6sMd7cINveclaZJyNLEJp0OdOt7VZU4YB2fNesyg4qVQ2h4o4K0qPqUSFBUKSldbqI018xgpRrKh0R2b1dYb8CKQ+9vcX0zOotNRqigKU4WTQlRfU3F+AUOcYeMjrA5MHZHVp4Y9vJtI1lSUD7nzyryfxtzROzyjqy3pmqGlEQMy3PCP3bijS+Un+0PWrn1ZGRoRw1dXlhC0UgkYhgHj6go8fyfmNrNhGIj8IcCwNRKO7wVhwFgJiEwcSkNZYF146ohcosfCmRioNO5LQ7LVwP6lL/OjXpr/lyeeAT0u5BZqHfsOp3D79lHl9/+vPgal4Csw6ZIhXBOmUGIanrScEAXOCixOg1C1B3iFAQQMA5yOgeqoEeAzezfQa7Kl7ZlyIDv+CN1umwrYZxtBecDcjY4ccCsW0dsErBWg+I8TUtH+rzCH4yQf32tiYbd+0yvFgydDiS4mM9Ujxa17Wx+VD77W9ayuI1upi7E9MbJXZFRMXC3IdTt4b9LdEjYbUjVj66dh5y3wfO5YcnrWk9buMZdx72ybp/M4eBcN/tjq7d5FkQ1DTOMZ9BjK5/3owPNqfyMavNcdX3UqsjA0uQzB3uRRycWKwZkthvOSkyGYZ1bH6CT8jtZq66/Lr+52e+TSlFiWxVAhr0DBXEvm2hAioUr3gd4mjHJvJUk6G+h5LZlve5zjAanBAIOoLxzH1RiGXfCe3F7wrg6yomJwgTCXNncWNhYvIUkSjWIbgrXP/r7+Ah0P5RQrFIo8URTd+cEtcL03O6Q/Xw4120krGixdunRLK053F2VD+nh/YfRfde8inVBsRaBfjrVG30DObe9rKZA3m0DWIbeVFZAVkBWQFZAVkBWQFbhkCsybNy/9zTfffGf48OGvdOvWzSdssNvt6aNGTVui0/UOONvU98KQW/acmmUdSoAEd5O0NArT6jBpbe7/sF4JA+DRrfNhRupcIdqVzCzNeYzUEHppY/n7tMep20HVTfDEF6DzGxZx6x9yNYecxH2No9gtletplF3L87mGjh3jCAyjsBMnWEkULaBUWgQMS6mpjY2IxXFcwESRqrsd82IXbCAb5csxq9fnqgcO/Lr7n3/eftrhMJa//z4kNwS8JFmtFgSFJAi0ex44Tvr8IOl07nMXwFCpetlcrhKNJDloAFzAcQ3ry3186pTonDHj42qAbC2AhAFcVgMw3gxQC14vPGrjGwbPHDIIH3oWJ6NDnfoIF1VxFmMe7IoiGrL8Kj4iiiKUFxzQ0THCBb9L288ARCVnWJtzAXsD3k33/WyqOlSVmD69Bx7WtbskYg6x+sQ2YdeOPJ4ad5dQunO3LiQuzkUkxrqwDa9Ilo/fMigVWokXOWBcdncBP6VWK+pCjVLxqXxCkrgtABUkwLNxAGE8jhfTNM3josiG8DxBU5QBXK6wSoBhBQADbGBcnAHEcD3oB4gguiB1yAqix91DANOSkiRxuMS6oODDtbY+Tz+Q7QG8NfNfHZBdxZJlLkyyRpdbQhJOm9Mm7i6QXIAVfg3pCZOB4MowrTKMwEWKF069BhB/K9hzVwCt6Qh2DAdcGQnVkSMvLeBFMRKmryF9ys2A8zzAuh9B9dfhbgrQJ2LIxkvF5IH+isMArFa0nVDxKumqol43L7ro1thAXj+Bti1d8L/+mzqOySsJMZW838+Y3FFDnM9blQRwnCjXgRh/4Wc6LBfUneOtgJMSV5ZPozFRkbVAxm6qyFpj/SDQO7Tgp5jWungdj62K0gvYQyzLVtbBG/SegSPwWne7fD2IbcpN2ZoP1ghOSZKkVygU7mJ1bXV4w0Y0X4IgEjAMq2oIJZsan+f5CoZhzO1ZbK0t9KgrygXBhOsIWqKsTfRD0DPn9gK8aLxAISfaS5QZ2pbF4dC8fEUQiKKIvtxoURSQr+uhvXRuzeu8La7jYPTZWsDrmQMCn4IgoDsDTChr9r/o3kVrRaYOl8tlRuts69dOoPsb6HtAoP03bC8D3tYqKJ8vKyArICsgKyArICvwj1MAZZG9/vrrq8eOHftUhw4dGnXaDR8+7huFIosL1gKQY5ZlXUoAIwagh7Q0CdPqOCCVmFQtOuC2H27E7s58gg81a6T5u+/F+hhHsp7iZyj6YXbSK/YXTt3eSBG32hzdWUkv2rdUbKCT1GkCgsNp6j7Sy+mbhZoyvfTaayILwBJK5ZtUv36CkJ1tJERxDMbzSoGiHKTFEmMHeF9SqyedAtBclL93sQ41eG2cg76+rcUC/O7dcAH06N59UzRFOTru2zfWnaPaty+o9Xqov4V1wIC3utts4XaKcilIkqFcLg1Gki6cpu3SX3/de8Et3U7nQ+5cNJVq+VkMk/DU1M/TSkt75VVVdfZZbb6q6jtddnZIDYDn87uTAKghACZVNb6vVaQ+49HE0E779RFJZTpj/5F511z/RKWKIAkUkwAYAZSi8agG1Cb728XJ0SP587m2kgQF63Cp/5SnTlEadZPaOkHiC4FxoFiGLy77pk94L6UqbfpNAkU6SaBpnncdwzau+gajh0yB6tISDHBcDOmc7Kp5ZR4dkXeULyzI3elZm1a7xaDRfBeFAHdp6W91ebDlJMBzcQDXe2mAPrf/LxpgST6AqQ72IeC9Jh2U49RAcQRggEWk/gK97iKwiO6X2wX2HF2+fzuF7z9T3emKHsWqKde4sxl/u+mZy/MGjWcU6gjaGV1t5XJyyEhyXXna2N0FHsDLVoBGZaBIkeb4U28A0PEgUFqgIoeAFRUsq/wbSLYSymNGQ17DffLk9xJKCBpsaOxa8M7jRW22bwZq3e8UZdFgiqTpFNBao6gMixUZswU7vpxjr1zy1R5vJ3Ow3jt89cNu2h1d+fXOmDWXz8tGz18EeBGoKSxX8WaNwhPRIAnVGBnCsnRcmNu12J6AF40XDBevY/maSDKvZK5SqSzz58M6+gCNMlIR7BVF0X3N1MFgFJzaqs+7PM/rSJJ0R/K0xdEYBAsUjiGIyfN8FUVRkW0xz7bu07OHrd0vX/NEfXuiFdCfwQTIwdalzpHt8ue6D/bYwe6vrYuseebbFEDzgGyO41R17xF7JEmKRHEUBEGgvGV0xAqCYCUIwi6K4mn0GmpvKNdQ+2AB3mDv6T+9v39aVAPP8+ibcrY933Na9QPvn77B8vxkBWQFZAVkBWQFZAX+fyqwYMGCrJUrV66+9dZbH4yIiHDnrPo6rrtu0tui2DGa4/RBgLwiIMesJEXgolhGoPzbtLQQTGcAoPVqqdxhuQDwvnBwiTTbtMKOCoyhOIjFx2/UPdXlc6t3wTHvHGDP/NFjDtGClTHniNmm5fb3zj5iuDJ0jkicyxLuvx+caFyAZ6Xk5KyavLwCBc/31AHUZuQaDOsNNTXUWYDrLoJqF+qDohfWhTTvinU7YqWhQz9NNpuj1NnZ1x5sqPPkyY8NXLv2OTf49RxhYQXqkJBzKqdTz3Xt+kf6r7/e4/X8NWm17X48iv4/evRLWXv2XJ9TWprsA/Ci8d+NALi/FOAPt/MX4AobwMIEgEeKAIwN4hrQur5MBLAjty8OEFozY862+JCVD2xHUQnHv/w5kbc7tSCJuDoyzJw8ZkSjmbd7P1hswhO2h4X0VLvHqNhhJynnsPKekx5rRtvzOiDA+/nwn7pHdZNCUqfdwpMEQ2C4hIlinvTL86uFCtNNDMT34cC1Uw8FOTixbYM0IGLO4W3bpvhRBOfDMIBkBuDii0UWAAAgAElEQVSyOt02GgAsDcC3d6E85EZGHw0EKbL3/arQtGQrhuVrqk/kYGTR8n1X37ymm/6FWdm2r38P+25DTpo4Za4TKy7WOEOrbLgLJ4WfljFZCzbllG6GBG0yhKnigSJxkjYf5yXODKwjH8j4icArjFCXewxw8hWQOtwBOZS+ls6jbNzqTb0SCTZBC5ICx0POmnWD97RpjMMFebwSEJZIqC7PgOLidVEDUmfHYDitQOGb7pzm/QuLYdiT63fpE2OD5Ppv/P2Z/TM7Uiw3K8/uKlH80HuaO+vXF+AFEIEpqFALToEAETBCr+Do2Fq4iw5/AC/BORQg8CRPKQUJcMAIgj9jF63NFVnzNXtUeC12hffrufE1NvaM492v1Vj2ycV6vb7R9+7Ae23ZGQgECYIQEqzCU75m4QvmoseQo7I9wUDLFGrdWcGMZGjdTP45ZzMMU0jTdPw/Z0Ytm0l7OWubGidQUIu+KKmpqTmj0Wg6BCMmJFDlUIzCf9lpG6gegbRHcBcA0H8l/4TIGlEUQxHcDVamtb9ayIDXX6XkdrICsgKyArICsgKyAv8aBRYuXDjk5Zdffu/BBx+c2dSkk5OTRx07FnHr/v3jWpwZeb5/BnM4fkqWpEEKFAMgiqX0/fcnYSndSiRNtAEcGANzN03FZqbNFVL43sy7x2uLxCMH7+aKdYovilaoZiQ+5Vhb9JLq4iJuA93RAR4QvKDTO7bV+U+qURbve3kP6640zsSIouF8LeD9gwSoLq+FuOczcgFEAiCmetKkHQnr1i3d3vRmfhgOkOxq3BVbRQL8kADg0iBQ2rPnUZ3RmI4dP36Fuaoq/izLqtxQ0RfcbThu9+6bYpVKq2n37uvrIO+FgHfSpMd6bdky/WRpaUoAgPeRBICFPgCvuyhcOEBmXRTDVjJjwFfUkA235Bz/fVtYiE6fFNm7m4DHRdoKt+4iHWXV5V0mjPIJbBEQPrD2+SRHzTGNJLKEMaFfdfr1C5osguZL899v+KhPRSmp7jo9EwwpPUUMqvCKw3v4Qx9BcWm5CBBdowFCJKC4jIs0TysoK+vip5vQDelDAcwEgIgBoFv0r/MRXXFhobzz18/IAoDnYwE+jQE4s/u6W1Z0jexQRvCWGtdGrUnFDxxPEGazBlwcLtGUiK9fifdY9vF2XAFS0Y+QJNhBI5xThmA4SGB0uUQB8JS7oR6MShLAyRUgdbj9POCt+L6XKaH7lPDIzBT3/hRtPUyWFW4oDxm5x29o3tI3qTrXMKBicejv+h9vyLrqmoEKRQguiYKAOYt5YM7pxbRh1xdSytqYkWAcfFm1MqemvCa/U4S70BwCu+af9sVUgg7CLMX63Mj00r+6XHMCPdc3lFLrScx3cSceOc/R9y3UBa5n9o8vwtG5isETa78UcLfDAAiFZLQUhSQVHwg3ggMoo1pkzA6VVWmAcmUkFJEhtj9Zw2mWUF70uiMFVskTClevvK1dvDVILdob1hq4ixzLqD/h2JkQ/HjBS1qtdk8wNG5tHwjyInCA4/i51vbl6/zG3LqBwqm2mFtb9tkWkQxtOd/26hs5sUmSDG2v8dpqnPa8fpFTlyTJesc+y7JEXZ5wwI7tS1G4UAa7rb8K63KHeQzDokmSdP/cuxQHcuGjLHeapo2BRO0Ea64y4A2WknI/sgKyArICsgKyArIC/xgFZs6cedUnn3zy8ty5c2c1N6mSEvjogw+eP9VcO/+e/6gDQFQUQA8RQMBeftmq7JLuAFUYCy6chaf3PY5NTVzIdFNcZUfFkOYduUZ/xL6T9GTwpusG8sih+9G5Z905m95F3NC/vQuwedqhAnDPJX/IFeSyMGfOdheCuACjCy7MoK3NngVQusHU5MmPDly7dskFrtrz66t1xUZEjLFHRKyNsduNTF7ePfm1rtgHSwA2x1FUdizHjSQBMlmtVsR4fg9pNObYMjMJnCRZsro6zhUbe0zT0LnbmIaDBq3pXF5uCjtxYuBfAAjwnlIDHN9LUU5iwoTnuu7YMSk/P797I1EbHqeqx6zrIC52qqKRvd2qnplIEBF9j2bcx8Py8v74q2PUdfMtIfp8LRlvZEFJszufWSllzpmR09Qt+ciFixE4kMpabRs7+KNnIsm0Dhd8kYAes7z6TfKv36s4NkrCjclAEgpKqDmbXlK0bWJ+7R5euHf+XYferZo7/+IvAc5fP8ujAVYmAuTvQj1OmPBwt/CnrjTv+PSHCFGh0xJaDTgUUVI5p2ZT9OayzDPH44pmL9+BAKnAAEaoQQr54Oo0yqHWnHLmkOTgAkw7yGFHfVXuBJKthvKYa2ojGtA51p9vSO9555QLYi92PL1Ciprye73LN/D1t+yMrvsf6DbaNDEcV6B7unEgFXogcINEALgMkeHNFtLzZ1TLsTyji6Cx7Vv+cOw/ctAFKjWBwO7BhIHFqGiZP3002+arlbHuNmPuKonO/T7RSDq0SpFR6Sw2LImg2JCrexd5F0VDxfOYo/lGa05+pMvKkee0CWxBSEqRZz5apiZ2zIEPTUqnjaR0NEN2iK2vyK66e/zxZueDCvdZHaRYWqUUyiqVioE93eDZ8dibHRR2dq3nfJVK9ZM/fbVXG0mSVJIkhbYF5G0C8IqBOnjbE6q1Rvu2jGRozbxaey7aS9QHuv+/pX39FwBvY4XcWqqJP+ehMXmeF2maJlwuVz5N07Eoz9ifcz1tRFHUY7VHuxTR9IwrRzIEsku+2z700EPhJEmmBrrnrR/5wh4u9XuwDHiDvaNyf7ICsgKyArICsgKyApdUgQceeMBYXFw8+Ntvv118//33P9jcZIqKYMoff0zqnZeXUQ8qmjun8ecRLHs6DaBaD5DhePXtBG3PERip0KkFSWBxwYFjbJVKwAhKRDVfRCaMJ1wpztpb41t3nDolOGfM4E57IG5TvcXHH47NzPw28ptvHtnfsN3VVy/pVlm5Uxcf31c4c0ZwKZUWKjraKPz55xm2snIwYzDo4x2OchxgKoiiXVIorOB0mmoAnpEA5uRotQLRqdNfEdnZ1wbkdrvqqpW98vN7KI8cGfoXQEofgFKaJPtaRo2Kq7HZhtJ//DHjpO81eZyq2chNjAFcUePbqeob8IaEzVGNuYEl97JpNb1m3YgrCItCH2FRYLERtp3PviZlzp7WJOD1Z9esL67JYM5aSGXHEE770KQLModty9f1/PO9rOKjR/tUADA4AMrvbRoW+zNm4G18geC3IgGe7gBwend01meJxo5mbWjsyTAqKVaKHTEURAnDqvYflMpyC2qGPTrjoHX+ysv2pLxWINpBKwHgdDiYPYXU8JNh+soN+lSXwkawEeUORSRUR404X2StMcD71zMrpchbf2tXwItiGzofGJ82setj4dqYaAzHSenhX+6GUWkThSyylxRmSnAX0pv11U26q1PHM2PSbqh3JltcNdj09WP10/rc50SPv7z1adXrO55X94rtx79/w7cWtC/o+du63sEN0g6lHCEJNf87bS/atne/IOCUImhg13MBIMDLs1hUaoKi17CUsA4dopUUCFB68gRvtzqLG3Ooo9OF0iqa27Y/yrL3dAjn5PFSYyIe7SymY5fObOTLoSbeGb/aEiEWV7BCaRVBce5cwlOSkzkgENg4QknrDSIxLfBrtn3PkCTJgJJuMAzLD+bIwXbwNgUYeJ5nJEkiLsXt58HU7L/cF9ojkiTdxRH/rcelgFyCIChEUUT1ASpQhrHL5eJwHFcolUq/tETOXZTT612Qr730lwFv65VGd+61vpfW94Du+OA4zkrTdBnP81ocx9F/ytb37F8Prf804d84citZAVkBWQFZAVkBWQFZgXZRAAHeU6dOXbl58+a5c+bMeaS5QfPysLt+/31GSkmJrwiA5s729XwuDbA0DuCY5p0fZurT+3bEJJHFAaMknGRwR6EEqmgdj+EYcBYe4yqiWMLVpdWOwNOnwTF9OvjlRMYwnrzqqjcys7NHH/Zed48eP8WYTPsTf/lFd87l6mn2RDSEheWGJyZujygqiqcZ5jaw238jBGG6JEkYSNI5ESDWDvC8CDA75+LcW/81RE7e6OiT4bm5WUePHlUKOL6ogyDsNOB4JMcwBX813VMFUetSDmmQu+t9VuNxBNFZa5J63ZsYGpbWXUAu3pKTR8HFsgWdr/Md0eDvqri/chKL3szRfvHJwiODB7/fKfXaUrV23uR6yGtZ9F7fr9+67Wh5ebCuP39n5k+7T8IAHuoUnbW0JOPe2PCw1K6CwlCos5wrwK3VTjFyyBBRsNdgh5a9xg55evaew8seyoRuB1TGrhjPRZXZfRVSC3l5Qi/r6G1n+S6l1Q1n4I5o6DElLLJ3insPz23NISvOfVluHNH2EQ3ecyn4CkxXZo6JHh+7WCGF6vBZX94K+4t2wyvjPuUR4FVE6223fzVel120i1w59iOrN+BF0PenE18r0OODO1zJLdx4t/bx4S/aX9n2jHpSj2muYmshvvHYl/QrfVeIrMWusBpi7asKpLOf5rkq/dmRgNrwLhw+W9oNFEpabVDS3fon4wPHZIhEXKQdZQr741D3jMcfOa0XiitV9PC+pQHNAXnnl34YSRSWb6Qo6hhFUSgf0WfBxED7vRTtUa4iz/OoCNa+9sh5bCko83UewzDlCoUiBDncUDwCKkTXFkXN/NmXungGdNdDwLfQ+9N/e7epK+QGwQDn6BbvYAKhYLiKA9WzvfJ3PfNCr0sMw7TB/vIl0HW3tL0MeFum3JAhQ8i+ffuGYxgWj0Bqc70wDCMhgI/yzZHTu7n2rXke5TmLomgjCMLM83wMwzAOjUYT0po+/TlXBrz+qCS3kRWQFZAVkBWQFZAV+NcosGDBgvh9+/YN27lz5/T77rvvqaYm7nK5Yo4eTZ7/88/3Bfl2PAR5N4a884M2uVsfE45hODI0AkbaCGcRBsqIWsCLDvsZDEhnXysAeUF2ZqCCBwJ4Ud833vhYv99+uyOnosKEHC/1x+TJj/b95pvZR5zOX1QA3q7Yy2wU9XlPrXaC0unchLlc6QDQWwJAZrZTDEBNWfPF25pflUplpq6//nmU7VnlcBgiKYqxrV//VgTAlCKAl1qZxdowjiDCHNW/Gg9JtmgwksOZGgum0IYJBCkS0YoihUktKajUpGrN3eOOND9z3y0sC9/uv/bNB7Ot1gi3y/PWexb3DLtvSDHZtUOZ/d0fUg98orf99ccN5wCUrdr/ls6v6fO+MQJM69ptxmIbcjdLEo9RxkK9NiEa2/XS21LHadMEQq2G3fMehYEPz9hz5Kf5nRNu5nEod2lFV7XERlbYGxZS0389OAGXMKX5+i0XObLriqwlEWyiBgSKwELyzPqhu/Nxwl05sF0O5CQu/BrSb5w5TjHc9pAm23wGM4ZESh/9/RY2Imm0MCLxaibbto/XKnTS6t2vqrwdvN8dXa9A8BZNFD3eEPCOTp3AoHPu7niPlGLog4sKmufUoXbk4A0U8KYV7TFVaqMsZfqEKm9hUJEzSuLho4HzdsD2r0yg0cdAYqqo1pCUujyXTImyOwfeOhi5OCFYDnVfG+N44aM4kCTAe3ZyYpv2/qJVKH5olw1sp0E4jitBEA45BVs7ZGMOXu9bzlsyhjfkRfNFYNc7m7KuwJkUaAxES+bS1DlOp9OpUqlUwe63vfoTBIEjCIIKxnjBLDoXCNht6RcJvtYczL780fTfDnfRGmXAe36n67J0jXv37s3NyMjQKpVKI3LCImCKHsvMzDQ6nU6XSqWKR+9nTUUyeL54QUAXx3EJuWtpmr5kDBQBX39AtD/XfWNtLtniWjNp+VxZAVkBWQFZAVkBWQFZgcYUWLhwoWn79u0jDx48OOGee+5Z2pRSRUUw55dfZiYEz7174WiDJj/bueP4QyGaBI2A3LDO4lMa0amTNB1j3FBVkkQoWEtIzOFXTwFoWlW4yWIBfvduuADWNrZ2rbZKMXbsC2H79w+GI0eGlXjDxeHD306pqoqB7OyxuehORwAOB/hFD2AmDYacjix7Lel0jrYCfKsCyEPPcwCpxRfn/rbuGu3e/ddovb5MtX37LWcA6CsAmD9b16P32bVxBCh2ADlTw9O61xb1+vtP6vCHlorSXVPzPDEJt997/yDN7aMPkxmdA47wcH2zNSX3XTv8/P3duZ7R09L+jLxixo4YrHuHqt/n74k6fqizCxWqA4g0A4xpkJ0cvBW3rKffdADX9+g24ylrLeAVMEJ7Rq+KDMX2v7VG7HDbFLHqYA6e+91v7Mgnpu3NXn9PmhvwciIhnatWMzFF1oaF1HCLigp/b1xm2dy1O33NCUHeyh97JuF8gpYglBgectasG7ynoL0grzfgvYq+S8VVGHAMU0mPbVmIX9XpOmZ8/2k2HBUpAwDviIY9hX+Rr25/Tv36uE+tyLXrAb/eEQ09YvpyNtaKb8/9lS5xFsOiwR9bh3e8kQ0U8CKIq43VmZkKh1JgOKVNaXRWaSKc8VWnQj1FzkpmvTLwG1eoxPYe6XYp0UoKV4aoMcWfHwvXPzvFXrrvMOGqri5vrUPd5x6iHN/X1xswBVkoSZLRQNLNRuW07Pq8tGchRxZN0+689NYcqEBUQzdZw6JRLe2/DnBEUxRVW2TPx9HeQK7hFDiOK6MoKrKla7zU5wUrUuFSFZ0Lppu7va+ltszGbo/rSi6udqHKCO42dmcEwzCFqLUkSRVKpTKj4f6gL4oA/aJKkujOBKMgCGQwHPXBug7QFxEcxx333EURrH4b9iMD3rZSVu5XVkBWQFZAVkBWQFbgkijw0EMPpW7ZsmXk6dOnh991110rGpsEwzDJR46YZv/885yLbhUP3sRduKH3vCRNUo4GVzCEnizRqLJwUHcKcYNY8yErWbD+2nLzruWtdKYGOmMXbjSu6kLTFcbS0iS7N1wMDS1UDRu2Ov2LLxbtru31w3CAZBfAZbYRI1ak79p1jrJYQjCAMAEg1AxwTSEAAthtdcxLAvghHODo3uCNgAAvg3Wb8VE3BC5FnocDb29Rmk+48MqjebirqkchwMQ8VOTs9nkPX6Z/esZ+TEUHdFu5YLHRtqc+ynj35WV/N5z31FmP9z64u0qzf/dMJ0CmGy4DbCUBysoBJrTztdCUqntVAEMyo7NeLex1b2xYQu9YkldYFOeyj+LFh3JFMIRLNTZBMIaqSwbfceXZg2uXJOEJ28NCeqoFKd+sKz55jmVtYol3ITUgQIr4cFw352U5Vc5up4oaju6Oaeg+JXx83+G4AVPilrxynLGdcBg61gQM2P29XiqFIuYr+4vFnvaFX4FpVNbYqIld71ZgDIVzTlJ44vel2JiMWxwN4xgaglxPH1paL62e+LWlT/yA2i8PLIX47G9u0Y3qOJYzl5fR3ZOvt35/8n3lwsvesQUCeDsX7Usa5NinCX1sSr2rnNt7NJQ/ka9X3TTqrGd8VPxvw9yP+1szrnYDXrXBIDoJTMS+XElkDIq36zskVCWPHlqAE6iQX3AP52ufh4pnzmFGWj0nuD3/83rjeT6EJMlW/QxBzrS2LAzkD3RrzEXcHoojVxvSIBhu6PaYb8MxggF4g110jmVZVqFQKJrTI5gubn+us+bmE8jzwYK7rXXKBzLnhm1l5+55RZqCu/U/1wK4c0IQBO0/IQ4IQXwAQNFEqWgdLpfLolQq9XVfvqGism5zB4ZhFpIkQ/29njzvGeh8URTdP8dR7I4MeP1VUG4nKyArICsgKyArICvwr1Bg/vz5GT///PPIoqKiPrfffvuqpiZdWsq99f77L9WDneAv0O0UlQAEDDlGJ01anPXTSXuxB/jazwyqrt71wiVwbbqzaMMNhngVw6gYl+uA6A0Xr7/+ue7Z2aMrzp6NLwd4Ng7gevdt4EOGrOt64MCgs9XV3+sBns8HMDHB18xXj8Fy8Lpw6Lw2ESItWsBcRNduNrr37Xez+97YpCzanqqgNBmiJe8cMFV5DEBlWY8eWnbgrGMJmrvG7ar/gGF34BzDYJRaLVJK2iccQ3DN9ekvqfvfS7Dt2jXBR0Em3wXfPIXqWpNjHNz9OKUA6N4foGq7aej/UpIHnI7EEiKs5WV2KLeqJE4EPEZjlyLjjQKAiKvCjDU1lp2Ey3JcLVWY9WpW5DSzc/dIHGDFGyHRU3wtIq+nXrnwwPaGrlymHEj77xO69pp1Gz6BSFdFgRaXQAJz7lnQx7usONk2UQ3FwmnHSvP0+vxq5CJOPTY+dUKXO0IkF0GqDNGux/9eRFyddmFBNV9F1pD+vh5HTl70XDKVSBwpP0FkmMbaWwJ49Y4K7ZicT9Oil99d9wVM4zu++dVvTcfNITGEKU1Ux8Yw7KGdpIkurRg8Y1g+qWybQn5iUbnS9cpn9H/VtdtQbc+tv6153bU1GEO3JSMAQJJko3eJXErAi7SrixMw/BOATKB76QE2gZ7nad8W2vvbZzCvvfbM3UXXtCAIIU05072gIN+YkzMQpzxqi27zRxwNQbVguEN37ty5bcuWLXVf8rb0Cvr3nhdohm4gK0WOXqVSGc6yLEdRFCq4d8Hva54c8Lr3cMRFPe+PQckF90SksCxbplKpYrzn7ut1x3HcGYqiOvizxqZetzLg9UdBuY2sgKyArICsgKyArMC/RoEFCxb0+e67766qrKzsNGPGjPe9J+5yuUxKpbLe5YaeaxvIi7Jev0wEsGs9t9+PGFGo5XkVvmXLzByA2ogATwxA+4pbCxf1+jEaACCVSgdeXh5vlaTnBYA57iJp48c/03PXrgnFhYURVQDP1QPeq656v8dPP007CLA6CuCFPIAYrn3mntAPYG4+wIMlrRqv04cmuDIuHBIy3B+oInNXqXsM6gCHVjkwkZuGcTYLZi+ROM4a7kKwNTT0hlPXz/0uw3Dv1bmCiio7svZH04m9eeE2RkECSQmm3qbiK6YPr3dB8i4X/vvcX5Kq91gi2GJGUXouM9937EJjgPdZqbWF6lqlz0UnF1EAKVkANdsuv/yzDmn3ONWq6wcfQXAQQewTX/6UFNo1JSw6s4dbz8Ktu0hHWXV5x6suL8AIHJi3v+jOVxXAAeJznu5vVhnTcJEqCdeVnCuzs5VQHjMa3G5lBFRVGyExxAZaqTrCQGWN5Cdd+wwehencgLfo6GFYfGABzBow3dErLp23uuzYXV/N0x8sOUJGaSPETye9WROtjxQ3Ht+smP/j0zrU5139pjpmD5rpLLGU4besm2UotZXjL16zyHp1l+Esavfxvi9Ub1//kkWn1EgNAS86/3LilvABpXOS2Uq1EnCV+HzeAzAm80bH2K43uLOU0eEv4PWOb7CxVmziB1eEtCSiQSG4tJE159RZp35Jirv7yqNkSnyTrnJ0PX5+90vdnKKGVsXFcrEp4dVXTBvSJq7dC95nN24LxTZl/+dyd329toIRL+AvjGvNa5vneSBJsskuvOeB/o7ARx30CArwaG7+giAokANNkiS2IYxp7txL+TzHcVaKotzvOy052mL/OY6zUxSFfsa32xFMWNzUpAOBu3VFtS7KmfbHtesNAH0V5AoG0Ha5XPtXrFjRZnentNvmBzjQrFmztP5k6AbYrc/mSGMA6Ihcs/725ys2x3OuJ9cX/RtB/qba+jseaufv66e5604GvIGoLreVFZAVkBWQFZAVkBX4xyuwcOHCIRs2bBhus9mibrvttjWeCRcUiCuqq6MVkZGF2WFh2HqKoup/qQ4+5K11yNbefi9gev3X2oiIA+ypU09fdLt++wtqxyMjlw10Ou+TcJwXSJJTYJgAoviSlJlpsms0LDCMVti48f4DtXP7MAwgmTEak7FRo97osm7doJMAFgJg0gXFndpuHSujAV5KAihopXZ2HIa+lw6jbkbum9qDZyFi6+Mq+wETBuJMnHPSfC3cRUaPWth67cRP0zrcF+M6kXdGKMh3xpRH9CUVnbuLrLkGd+bs4btEOc8NuuWyAsuyzzI2vlOmrarqjIGkAY41uQBUIkBFme/YBfc1EgaQWRdv8QcJUF0ejEJ1wduLchLANADg6N/duh0Mv2zm0VDt3Bty3B9G7A786GffpXe/fVK9nu7CXc+slDLnzMihjXr3ulx7j0Xv3nBvctwEB4bxOCHoLAxvsLm8i68pvgLT6GQIT+sOvMusVh49YlB0znhPjO3YR8ovPIlN+3Y8YedtsGrcMgsCvK9tf8/thkUAF8HaX05soR8ePNv+4A+LdS+PfsqqUWikB39YpJuVNd1RYivFcyvOEpeZ+nMbcr5X1rarfQ71hfrxBXjjNixMG991diQORsCVSl7gqzF9FMNGdglFOX+tOixH8wwWY7xNIii3Ro1FNESb87UlxkQbArvx1ac6di09oArhq12K6iqdcljvAuUNI5qN89j53OuxAsth/R+5p7itXLu+xHAs/ShCWWZ+lqbp1n0p0yql2/7kYBQIQ7CJIIgLPpcHUiDLn1XW5ayiIkMIdvkkvWhMSZJoQRDQrcI0QRBtWmW+sXn7iheoc0+2K3D2R1fURhAEVGzP5W9773ZtAXdR//7EfiCgThBE/RdWLZl/g7W4HZINr+XW9tvwfJZl1QqFwq96A750CMS129Tc0cultev9rwLeBx54wEhRlOmfEruC3tcwDKu/48zz/urZ34bvdegaUSgU6P3SRhCEmeM4m8vl0iiVyoSG75/+gtnmXgeCIEQRBFHaXLvmxpMBb3MKys/LCsgKyArICsgKyAr8qxR4+OGHL/v888/HcRxH33rrrV+iyeflYU/8+uud2ooKkyMpab8xM/M7OizMvCksTOF+Hh0I8u7Zc1X9LVyHDo1oIZjwuDNnEACVpEpVRYsi4Azzlh3giQMAoZf0drzRo19K3bGDoKqrr1Cch4tbaJWqwBkd3dWq0dSQOTnDTp7fdORGXhcaEnIyLCnpsG7//ltPAVxnro2eaI+jpe5dTzyGsm6ePgAvii374hUJ9uiu3UAAACAASURBVHW0AmSEAvThARwYwA4CwOaGrV27/hgb2n9RHJOYRhXxqaR4xU1ASKgcsySZ8wokcdVnbBgeK5Ufc1GMKw7HsDtAkigRYDsGUMMC7HEB3H6kdt/dUR1SbVE7pOuGJACHBkAkAGKqg12orvW7U0rpu8cP0Kb0NdNqhkyOMtDdl72zE+W2Ngp4n31Nypw9zQ14URueYbA9n8zslnA9owSnoODZIoEPsTo9xddQTIPpa0ifcrP7tleQRMBcNSraWrRcEZnSX/ihcIPUJ7mzY9kf/8feeYBHVW1vf502vab3Tg+G0ERUsF5s2BEbiMq1d0SxFywoNtSL99rALqIoNuyCSu9ID0kgCel1kqmnfc+azAnDMJM5M5kE/H9nnsdHzdl17T2TzG+/+12v6yUo+/CPcwyXFJ7nQkCLCt3nVrymnznuNvvcP17XI8BFwPvoz3MM+N+ba/6m/QHviTmjPAiEX544u12KzxEWDXYgrW+8Wjzt/KkGErQCwfiuthP7IHNUWjtN01HvfXvZQUM7beJYjbkLCAUDvBdufGu40dPGNOmSXSRNaeKt4LROHFVGFWR18PsqDPhvOeuLgBfLjXnotiP8juXUj7aM89XPElTlNfM0Gk1XgsFo2wqsh8nNUF2K2dVR7cnzPF7B7V6eGqvOfe3EGsD2FugLnHY4OBAqTOgj2VewJtDyIBYgLcbLf1hzHMfRNE1H9Xu9F9fdDgDdKnh7w6M02v0Vbn0k1aQoiia5cDeY0jGc+jHcOIK8n9Cq4dChcYQN/F8DvMca2MXlwH3OsqwDDzPwhgD+zB/o9mTPokIc21Or1YEHdAiH+Uh+L4miqCcIAt+33b7CjVcBvOEiqDxXIqBEQImAEgElAkoE/lERQA/eBQsW3Jeamrr13HPPXVtZSfx79eoL88vKRh+mvBs06HdTcfEPZq2W/yQxkfkVJ+l0Os/CfwuCULh8+cT8v/8+MwrIKwHeC9RowWA2d6hZVg0OxzNugKEHAK4Jmc28twM9ZszidLW6w7hixRV7I4WLAwd+X5CTs0Pzww8zvQrOvnlFo9490h6jyyah/8IcODMzHjKLOlWzZatoWOFsgD0XVAJ8kgt5JfGQRNDAqHioH1gDey6tNA+/M7vopkUZovNU2N9WRHJjLiWBJYHjDVzzf5eQxMp0wqodKjTU6kWAvRSAQwQ4RQDAP7OfB8ir5iA13w5kmw5qSAH2pXoAUloOWTccTbuO7lfRPPzG3Owr38oyDR7STpBqgaiqMDP68/cPu/xhr3J0x8dLc+IH5MUnjxjqjWflinW0qwUtGsZXbv302SyHbY9BFNykp00g4sZ2MHHppJ6lDjobdjgFVwM0pvwLDgAPhD/gxXZEEaC17FVNxvAiB8WAiJYM/qrbQMArKXexLtox2FkHIal9/S0a7h13ix3hbl5cNv/VzmXq41IGc2jT0MHU2Q/z4O0lwOuqbdLYO3jaYUo5DM4GAt4R5b8XDDfWgOnWS/Z5VmxMotITHXKBbuCKHg3A6/l+Vbrwx5b9Gk54KhL4gYpCAPAmhqIoClXaXp9hnuct+G9MREaSpCHYrvVPOIPX+z0eD+H7Mn+EV6Z09bozJw2J6tmolKqxhEWhQF+sAWC0Y+Y4rpGm6YS++NwPVLLF6gp0rMeO6r5Q+1FuX3a7vUWv11vllpdbTk7it14CvD0CnqHe25GAMqmNYPsmHByT6soth+UjKRtkfvvnzJlzmG2Y3DU+WuUQ4mLfeMDm//ncVwdAkcyb4zi8aZZL03RbLPdWd/vE9/sF7RsiAv8I+zUazbBw8wv3Ga4A3nARVJ4rEVAioERAiYASASUC/6gI3H333QXz58//eurUqXeLoun09evP/NfWrRNCZjkfNepLU79+a4X4eMdHer0evbrAbrdPWb584tjuAW+gQlQKUyMFsDgHIDMZYLzbYGjUeDxbSI+nqg5gnQDwfB961x5ausTEMsPJJ380aMmSR/ySM8mHi/HxFebTTnurYPHi2Rv7bkOcM6izr+93ye/T3x4Da/1JH0og5yKh4NNsSGnTAyVQUJfZArsv6kxy5/XnTUmEjGIOCFKE8tU0LG9pzCj+ryl3moeEMpWpqflEoj7hRILOHATOBhff9sgPBNk8lRPsSU6ABj2AlQR4kAAYJAIwBOSsFOGsCRykDxFA0DJQsRNguccDpXG8f1I7+XPry5J2MuPyMwozJ623UpoBHQSl5eMtdcbSz82O8Q99vAUVuujxuveLH7JZh0sPgkDpUpNa8s89tXLzh7OzyfS/EqzDdF5VW+MfbarWXwhKrROIDkulk3eAg1KD9wuXJhXc6a0Qd+5AsA46DjhGBbB5DdAFg+fz6XlDOJEHaPfYiRnfH7JVCKbgvbTwfNdzf7ymf/OiF2yo4EWP3inDL3Wi564UNbR26GAdRH17PYXq3tdXv6tDJXBKis7mD3ixfN3c8/JMZXdkqjWjPIROz7o7tlDZ45paRt02LIpDHwC2plFb/fmq3HWFl+wMXMWSDt5Z4eC9ftYDqjfmjqpeZU2ee8OmWKx2XwFeobWDYdduN3Brt1OU3bXbSDL/QeUlSZI8gln/L8QkSSJQFfxBbKRfhiOJTUC28sP8ZHsCUGMNHoONJdZ9oBcvxh/XJZIYAgBCqJwI60RcXBAE9MlEkN9HFkARD7GrgiAI+0iSLIi+BQCbzbbbZDIN7EkbweoGs7kILCcIQlys4xwOPkU6z57AUzzkwWv2/n3KaS/W77kwc/5HAF5MhjZy5MiBfXXIE+k+CVU+HDTt6X4N3CvSQWM0NiVyb0mE+52lAN5Y7R6lHSUCSgSUCCgRUCKgROCYiEBeXt55zc3NN02adMOfe/YMmfzHH1ODntz7D1ana2FGjVqqz8jYXS+KJOfxqMa0tqa4f/nlpj1HTiqUQpQlABZZATYbANpogI54gJEeo9GmV6loT1PT+D0AC5P6NjnZodGfccb/BjQ1ZcLmzecEmZO8pRsx4usCi6UGfv31xphfuw4+gkgBb6jkZbNFKYFcZz+BYLuBhlM/HgwTrjqkuED7hsVzIS1/hZg/nScEVgB2t954sCSNsLUaScGp5ey/ZHjAeb8PIDZoANxqgP8CwAzsg4CTFoow4VI3CCwNkNpp7fvlawBbZ9gBXhEOH5O8Nei7Ugh4zyzMnLTOSmn6dRCUno8zN+j3LzZ4Tn7kk02Sxy6OB60YMKmalHxtzTtXF2ZeyXXGstqmF9xuYs8bTk/a7W2b638BS9tO0A99BvaLAsCWmZCvTQO1kQEDJQJtEYGLHwB11016V6WrKLS629V0B2uHZ/fNoG475eqOUB68U4dPds5fs0D30rlPtmPitLu/ecT4r/6nuCXAi0peVPo+ceZ9HfNXv6sLB3g9jaA+eM+lo2ztx3dwhEpMOzGuZdxzJ0SdoMzzx+ak0h9KUr8vmuLztj60kpTIMRlNpRlDq9fFW4kONump644oE+269wXgtb/5ZTyU1jhJD/s9I4prtFptl9ehd3+wrBfmduf/Gu38jmY9OT6nkYwv2Bf3WPeB40GISnS+wv5ulMbP8/xuiqJiDiL944P7hKZpvKbcY5/rSOIeWFYURS3HceVNTU218fHxZoZh4jiOMwOAkSTJBFEU96HqO5Ks96HGgwpDmqbjIh2vDyQdcd1cakeOulgUxRSCIKI6sAo1XjkAVc5cw0EsOW243W6VWq0+zGM4HNDzfVYRkQK6HvgwH/OAd8aMGQk0TQ/0P6iTE/9joYwMwMtFow6X5uZyuVi0CcIElrhnNRoNHl5GnNwwEjV9uPeGAniPhZ2njEGJgBIBJQJKBJQIKBGIWQRUKtVj/fv3T83OvnbMd9/dE1K5G6zDhIRyPU3zRGpqSXp8/AEIDnhDKUQ77AAZHoCNKQBNcQAkA0Dw2dlqt8Uywr51K1UjNznZmWf+b4A0vp9/vjFqIOs/x1gAXmzvggvmDK+vz2tavfqysAmeer6osQK8nQnTACwBqjUXmTLmkyxTVr2ximgzsidcI7Cu+E5vVJ8/r1lstOVe+2ecsb+eR8i7+0ujvqN6CBg0BrJphckGLWfTnV7GHAHwNWZSFwFOEAF4Dk76QgVnjCZApAkADTq1CbD0YwG23G0HeFUIPqaeR63nLXSq0y0j7s3OumJ+tmlgPztBGzlu30GD3nOivejuFzaH/IJvd5AS4CUEoIQDzQZ32sE29NzNuhJ21nwLcbnToa7kdUglCAB1KqgZI6QmnQoudLVoXgs02wL1d+Z+Hp9Mn6AjaYPYwdng6d1T6OuHTHGfPLrAjpYNqNDdVruTTjYkCh9Nnt+WYkoSUKH7v3Xv63BsZxaM8/j77PoDX6lcMIsG3gVkzTLIEjoIi7ouxWgqnlAx+KKZVSq9LlLF4xEhqn/wnaLfMyfUVMXl10sP8xp3DRlcs9EQp2NdlnNGHmCG9ZeVUX08mFLNQKnDrXXFqo24JyFr7Iguz+FwdQKftwHvXgG2mmD1PL+sTxG+WrHeaDS+G2m7//Ty4b5ox2J+sQJmgWNB9aYoiphASFaSLQmUhAOL0c7Z7XY3oDpQLlhDH2aapj29cS1cEIR0kiQPhpoLKu0AoDYWwDsw+ZOc+GEdBP/dqbAFQaB4nicpihLQC5SiKC4Q0MUa8MbSKzkW7y2WZbUI31QqVddnd3ftyhk/Ho4IgmDDdtRqdZe1S7TjReuTF154oQ9tr+TssM4y/1TVbsAMu715EA74y49WZ8lwQLmb9vAmgGzhRHf7TQG8ka6aUl6JgBIBJQJKBJQIKBE4ZiMwZcqMrT/+uLjfyJEX1Xz//SsV0Q60uHjZgOCAN5RC9HEA0NUBZKoB6jMATiYBRggAdRRJ/ibqdH96OjpO3yMnORmCWJLkzA0NeW16fbM2KalUXLLkUa+ib8SIpRkbN15QFc28YgV4se+zz55XpNXawGhsMjc3pzV+8819R1w7j2aMR9aJFPBiC14AH38ogdwKGqDFmzAtsP2UMW/kDbslKz5hcDG7edkyzQEyXuXWD/SwrgSXvz+vefi92frs7fo2j8bgGHAVKSZMcCeaK/QNWyodsPhvDlpTOQCOAmhRA8zkOhOpNakhd74KzhxGQupotPsEqFgBsKKUh7KBLEBJK8CkcoDcw9SOsYlb5K3k5W2MS0rabvn773aV3a6mAUQSwGIzDp2SacgrsFMaA9/fShmLXv9gJSZZ666HjQsfyyEzV8Zbi3S8WG0z1O2o4VwOT03SeKgsfx+Scq6Buv0LIEVggVAnQkLieNBqUsCDCdfQf3fPiwD3jvxJk599/CFvVHxA7IPkYns7SXu10DF7+SdZq/wScoz5kBCXq6UpRxzRXKliaftpDZLvcE869VfxprRWGIYfWJGfaOAo62Un7Y3UY3cyJOYnAOWF2d29mssrvRA4Ljcz6n3WCLxjETSUBusHAS/57cqlWq32h3BjORaf+/vxRmoTgUBILpCUM/dgsCFacCSnP47jrDRNyzoERQBLkqTVX+0Wy0RzLMsmMAwTkT89y7K1DMOkyJmr3DIIbwVBSGQYxmuZEuwVDZQN1RbHcSk0TctW0frU16y/yhlhLyp2KYpqZVkW/b31DMPkBvYZeFgQTcy7i2OsDyN68t6Uxhm4x7vxupZuGIT0TcX3O8/zNAJjjuOMGHeGYbxq82j3BO63uXPneq3BjoXXzJkzUwRBQG9d9Nz+R6p2A+LYLeDFgxBU7AuCgDZCblEUXYG2HpGsi1ybBf82Ub2Lv6IpipL9nUUBvJGsilJWiYASASUCSgSUCCgR+EdG4Jpr7rhv+fJR1x84sCAO4NceKSIiB7xPigBkA0B8IoDGCHANAUCKCHgB2gmSfFkQhHEHACZVdMK/0K9AEHv22a8WGY0NFE27NbW1/VqTksotn376zCqpBYS+dXW57VVVx3V73Rbb1Whs8d9+O7Orbk8WOiNjZ5LNFu8466zXBn322VN+vr49aTWwbjSAFy00vsgGcOgBBAogtQXg3E6f3a4Xlnk/fvA1O3KLbphMEpSZAzByW37+SVu+fjvhbMu0Q132IX9ewPJvJ8L4yiw48yoCCI0QZ3To2pxxdv7TNzjYfPtOAPTVXZLVCZeHCQAVeoCvKMhJAEh2ikA7SaiNF6F0DQ9wUiXArzTAGS0Ak4+a1+QFl7ww2JLUolbpPFoizuxct8pJV2wcq+XdI9i2lhRnp3/xg5qkEcNbC8d74sgBma26pPjW/IlndGtVgN68Wz99NttZv90s1NQbhaKqAwknw8G6HyHTsR/iOCcwccOhJv5EOFjyKowsuBkElRW8QMULeF8C8d4RP2n7GvDydiCrvoLC9IuBUjVa1Yw5DsQ4ravkJUIcf/+H2/1tKaLd5fX3v3l8m6Cxm5y2akOmSaW/f6psuOPfpz/gtbnaiNuWXmW848SHHCMzTuCqbVXkpR+eYq5tP0gaGCO8Ou4dxykjJzq/2bVYdefXU72K3tvGPuC45+RHnf5l553/fvvEQZM8WG7hhte1CyZ9bTNpzGJ3gNfx0Pxcs0BNizYeR7teTwAqAi2KotRR+NkGnXawscQaIgeAhQJBEHYjtPW30cDrxj6v3pAWAP7t9BTseTwenUqlckSzF3iez4oEjITqg2XZdo7jOtRqNdowBE3kJ9WNpXdtYEK57mKA/eLz7nxzu1uLwGfRQsluYhjzBGvYF6q11Wp12MOsYOMKhNhutxv/DtCSJKmhKKpdeu9GmpAN3x+iKFoYhvHeuOB5XkdRVMR7+FgCvJigWBAEV6wPTaJ5X8eqjlzgKr03XC6XW6PRhL0ZEzg+3D/4M39Vt9w5RHLQFvD5jcr8IxKEKgpeuZFXyikRUCKgRECJgBIBJQLHdASuuOKBD7/9VjyxvV3FAjwR8nqlnEmEBrxYu1MhmpxsNnCcimtqKnd3KkTrHQAtmQCJOoCpBEE0kqKoIwBQGDCPAxjhBmivB7ikW2uDYErb/Px1GaWlo7uUu5df/uBYp9Ng0+tbTQh9jcYmTUeH1RbojZuRsc0sgd+LL55dRJKc/vPPn4gJ4JXiePHFs0f9+ecVuxoaClA5FONXNIBXGkJ3CeTeSwBI9wy+dnV+8U2XkaIoEAA8QVBWduWjL8P+ZTN3ACT7KbjeTAJotsLJ9ng4YzIJhCBoNS6SpE2c/cP3nbDpPp/9gwSXO/QA1WYACwlwtwiArg/oSdsgAMzxAGQcBHj4IMCsTIAHqo+0johxGIM0N2jQH0njJv+cq51yVslpeYPUBlbUbPmwLEnghxOiy8WILpZ0OfWsOvELJvX4gUJ8dhzFxJldbRVVpOj0OJIH5IW1EuBZjnBs2J4sujugzrTVRZpZXYe5hv+m5n9Cy0agWrdAO6kGPv5kMMYP7wS8TWuA9rRAg9eigeq0aMCfC5yN0CXWeKwFzpj7c0oKXncz0DXvDR1hyc+kCbeeUqU2s6ZxNa598yhh/H09B7yuj344jjtQo6Hz0uvJeLNLdebxUcFdjIcEeCVA2+FpJ9699CsbAt5bvrzCePbAi90Ia5dv+Eb71o7X1I+dM6/9gR9uMrx2wUftBpVRlIBwTXsVWdK4ixqXeya7aNtCzSOnPW/3h8XYVyjA+0+Huz4wE/RLstx3IEIyZG6x8I0NldyppwA11FwigYvh4tGTMfakrtPpdGq1Wq00vkjbwmRkqMRUqVQqOR6jaLNJEAQbQ6iPoLHTFijgFaDM1ZEkmRHOUgMhMEEQBoIggqoB/eODUJthGO+BTyxegiAQ6LUdi7akNjAGLperQavVpkbTLto0UBSFQLfZH8K53e4mmqbTUbHpU+J2JYLEfsLtI48H3UEoLc/zTlT0RgvLEag+//zza6KZWyzroHI3FpYjsRxTLNqKFPB6PJ42lUqFftuyXj0Bu9hBTzzWQx1OKoBX1tIphZQIKBFQIqBEQImAEoFjPQKXX/7g2s8+25grCI/uBxhr78l4EfAOGvSHuaEh5whVrCCwUFe3K2n79mEtSUkVVptt0EGXa3I5ACZZe2oQUKZ4gJNIEHIAxEQAWC0AODwAE1wAgcm+jhzlpEmPjPjtt3/va2rK6laRGwh9i4u/LigoWG9ubc3wgtbExP1mQQCmoSGnDsHvlCn3nPTBBy/91ZO4BKs7btyHg9xutWPt2km94MnbE8AbaqYIft9OBLizLvn4p/oX3zrYnDB4DMt7KtSN2yuF7e/z9TV/Xe43l0Ya4OFCmr7EwGXViHBmGgWp2UBRNQRZfdDN/kbWwJ7JAXPHPlBFbE8BOJ4GGC4CNJIAazmAVe0ApkaA+2oAHsgEmHVUAC9G5+qbHyuKv+2UmqsGjzbGCYSuYn2jUeQzOr8fiCIhuJ0UE1cO5pxMgWFEktQwAlCU0LZvP8TnZLbTNB3yy7wgCN5mSJIER1WtqaVjD6XJFvlqYa/wVtudTp4HouRlEHOugR0Nf0GG6AC9KAKlSoKW5DOgMp8cpa9eMDyj40CqRmQpylJYY8ufuqeeJGNrz4BjdIg2roRd72j8tjgnOeeKtOTiHJrR0FC9cZ94cNN3nCmtX3XR5Iei3t+eldv0nqUrMgmT3q5/+LrKWLwHJcD7ydZ31SPSx3BP/XqfXlLw+re/a8d6zUtbnlE/ft5r7U//NlP/8Olz7Qh4Zy27yYD/vfHgatof8I7LPcOzbPcS9fyLPuny7A0EvLbbnj+ZNhuq/snK3VisgdSG79o873a7a1AZSJJkRzSJs7r7sh8OOEUzH7kJvuQoVqMZXySJhULNz+VyaRmGQdjWdcAoZbLvzCeHZurezyH8XCM5jsNEbuhNS0Sj3u6JmjTUHPCaOI6VIAgVy7KSKE8vCMLvPM9zHo+H0+v1BrkArjt/ZWmd0PsVlcq4X6PZO8HqIPT097uNRbssy9aTJDmUoqi6aNvDcREE4cY4q9Vq7++39vb2BoPBYA0G9eXsZQnoSsrdaBW8OJY5c+Ysj3Zusap31113WTQazbBYtfdPa0eyx4nk0EvOPgkXB7kAOlw7/s8VwBtJtJSySgSUCCgRUCKgRECJwDEZgWnTplmamuJWfvPN8jSAjTHxM0PIG2qymzefvQfAThYX/5AfF9coSsrZpFH/y9MlN6c2bWmjO2oZAogMICCZFdjzHQCECBAq2VdnT6ef/r+C1tZU2LjxfNnJFvzHGB9fYc7K2tHlSYjjlMCvSuVSf/TR3Jiqd7HvfzLgBfjJlHz8uhRrgV5FEPv1bftH1lb/dWWAjcYBlU734hiGuV0URZZwpf5F8PF2EKi9hNgwvAJ2X1ce3HYD1byf5AKUxwMwNAAnAjQ7AF7Z1ln+hjyA01uPpkWDV8V73arU6++9vQP9XOt2N2rrqkXV0/v+TU3NepQfoO0HbZqt1B0bryVq2qvAqDbDm5ct5XIcSeJa1zr3Xd9N815lvvWEWY67T3rEWdtR3WUN8PTYp7nTMk8R/qhdI360/T3Vs6MeBaNRCwed+8QPzHe2EwSImHgtdzpsZ0zAoz0CUACUBjrJsO8V6uex/iDCftp/nFQ4dPrVFF9BGEUtJQggwsaXPmDHPjxrozbOwkXTp33u+4PFhjagBudWaaedZ4umjWB1urNokMqjunfqR2ebHx71jAstGoKpff0tGh449Vn7D3u+VOfFD+S/+Pt9dXHaaA5tGjwagx09ePl9VQb3T2soqKorN4v0a7Gayz+9HQSVoigy/n62PM9XUhSVGcnc+hrw2u32Sr1eH3aMckBGNLCU5/kCiqKi+l0nxRW9UGmaThZF8aBcFTXaXvhALwS74tzdmjmdzppo1aSR7AWpbA98aPGA+AglIs/zSJAZlmW3MwxTGM2YQtURBIEhSTKkd3E0feHeo2k6XhRFhNE9upnl3z8qZxGuBdoRyNnr2I50OMFxODwafzdYAUCWn3XgOBQFbzQ7I3gdP09d3Occ7vdAb3VUruPFFJIkh4ii2IJ7C1Xv+PmN1hsEQYRU1Uu9+pS7pHRgEO0M3G53lVqtzoi2frB6CuCNZTSVtpQIKBFQIqBEQImAEoGjEoEbb7yxaOVK+5fbt1sJgFcxqUKfvDAJ2sSJLxR++ukz6xH4DrnurcLiWy4jKa5evem/K9UVK4vB1ZgiuFuy7QB/YRKuoMm+cLAFBavjhwxZkb106axNsR48gt9wiuBo++w7iwav5YIIoInBFdD34gHy3QBScu1mBsBBAlzVFBiHoqLP++3btzHRbn/QDWDkadpNUdR+tdv9Ogswe1N4ewUct5sEqGEANugBWikUawFkuQFG2gGyZWWxj3Z9wtVDFe/NT98opFrj4GBbJXnp+6dY8Lr/c4XvcSPzxnhm/TVFe3bhJPH8UVP5rdXriFeXP0HdO/JR1+y19zOvnv9hu6uJVT/0x82aawbeybfy9cJ+2zZyTM5Q8tuyZcRdJ98i3L/0EXraoKuF4n6DCILmobR6DzHv1wc4IsnlQiuG1HPggA/iipQm9urccPOXnkuAd9jV12ioVjNDZaQ6cKOteeY/wojbp0Xlv+tZ/Xe2Z9mqeMOTN8b8PR0O8G6oWk0/+MMthnknvOlK1qWIZUwVj/+/8LJvbKjgvXbx+aZpI29zoo2DFIOX/nxS2+62EXXtBylU977812zd5OOmuXIyRtvefe0/zWR1YxntcH+u0+mq5cb1WC4nF+aEmwP6wAJAOar6WJatRACIsJbjuMpgya5CtRfKosG/vJwy4cYrPQ+0N+iuXrhYSQnXsA1UzfonYwvWLpbHK/2RJrYLbAvV06Io4qFQREmK5MYoSLlukzb1oN0jqvZkrTHpGoKqQIUqKpDRjkIQhH1yFcGRzEkURT1BED26QeXfn7TvENwJgqCjabrrZkEk4wpW1uPxEHgIQxBEhyiKHYIgOMLtW2wH4S4eJkg2HagQZhgGf9btratgY0Al9QsvvNCjnBE9jcMtt9xiMJlMI3vaztGsj8Ae11OtVscJD0qVxwAAIABJREFUguA9SI308AbrsCxbjr7NarUaD6+zg/l7+3ychWj8dgNjFK21R3exVgDv0dyJSt9KBJQIKBFQIqBEQIlATCIwffr0u778suyRpqY7KgAuCOsNGpNOfY2MH//ScaJIuP/444aSE+986vjC6ZcRJCEQwDvpFS+XcuXf7xGd9Zl2gPQgyb46G8nL25AwbNiy/kuWPBJzhW0s5xrYlslUZ+j9JGsIYa+sB2ilO8Fohhvg4tZwyeq6nzeqaxfFAWzWA4gEwLg2gH/ZABjBHyAPHvxbXmHhcstnn/VrAUhPAhjkg8ubCAB3HcDFIQ8TZs6E1LQ0OCJZB6qAAUggiO6T7UWybtXV4J47F2oiqSOV9Qe80nX/2b/M1N+JCbsyx3J7f1tpMaQkCWqjXqy31xKvbH2WvHLkDfZv93yuvnfoU3yHqFV9sGcekWsdIvIOO1HZtI44bXix8OXf31Jj00bAT6XLiYcLZ4n6JAYEiocK527ivpn3cnHFTF3Chc6ytt+KMylPpgFEFUla97cax2+oJKmjA3rRoiFz4NS0tNxRFJWR3l65Yh3tamlp6H/hhKjsGfi2dq1z7odDDU/dvC6atemuTneA1z9JGldjU2E7CHhfXfm07vULPmrHxGn+Pr34HJW8ty+9yvjs2W90vPLnbJ0/4E1zJLo/fe1/7xsMhu9iPY//a+35Q1OEbKiilOvXKkcFi+pTH7zo8fd4n/pVNjALB3n91zJUWQkEo1erw+HYr9frC3qyB/xgW64gCOVyYx1tnyzL1vZFEqpYrHMIgG/3qU4jTiQlJ2aRJsxDiI32GcFAf+AeimT/yRlrtGUCoRzOgaZpVEujMW+kB7b758yZ02eihMA5n3LKKfTxxx8/Ro7/dLTx6u16CMkx6QUeWPR0j7hcri2SVQXHcbimepqmDzvQ7GkfAZ+T5ZEcAsqJZY9/McjpRCmjRECJgBIBJQJKBJQIKBHorQhgcrXm5rTBP/44rz9Ayfre6ufIdr2Q0Aqw2ZCXtzMlJ8dE2+NyIPWSMWDOzRdJQqBa92wiVr+hqqhdPbkCoMML9gDivLLRlJR9htrago5Ro77MNxiakn7/ffrqvht7bHrq339ldlHRT/GLFz8Rc4Vi5wjRg7dGDfDaPoCTfB6LP5gB2qjYWBs0UgAsCfB7OoDdACCSDGO2DxmiIQsKtlp4nnJ9+eVDfwP4J08TKYC0kLBeiuyCBZCflwdRZf6OdHXKysBx7bVQKr9epxp60KB1ieOmrMi4/oF72tCiAevbXG2Ef5Ktkt9XWuJyMl0uK+GZ9vlE07NnveFdh0VbF2hu7f8EIcalEe9tego3NpzTb5pwx9KTmHpXLdxz4i3iL6V/ELnWDFi66wc4LrkQXjt/Dm8j6sQH7nyEHzJg4O4DSS3mzKFTEpJGFHjtD6r/3EHXV33RYD1zQ1RAVf78g5fkXUDafhw5RFNXZCWsGR26nIzG/HNPrSSp6GG8/YUPR6j+NWYfc1xBxOqu7uYTCvD2TxjMozp3c/W6rqRBx8UX8+9fvazt7fXzNK+veta7zmf1v9Dj77PrD3xRyYvlJIuGts2lxLKvv7m4p/H9/6F+4BV+URSzQiW8CoyH5AMZLk49UXb6t+3zfk2J5Op7JHAjsKz/uNFblWGYpHBzlfMcIS+WQ09ZgiCiTlwos69WiqIscsr2pEws1jjYWjkcjnatVpsk184i0jmIoqgVBAETF4YFnRLExvKonJWsM6REbXLUtJGOLxblOY5z0zR9GCCX9qC/F7ScvhAovvLKK30qSvAf13333TcS3zdyxhqqTKQ2ItIhTzQK28Ax4E0J/4OigCSC6GvN4noxDNNPEAQ8BEe1Pxnq5oDb7W5Qq9WYPMP7QnW2KIqY4BB/f6OnN6qE0TM7Ji+73b5POuTCsXc3Nv8Og9kCSc8VwBuTpVEaUSKgRECJgBIBJQJKBI5GBKZPn37KgQPFb/38c3oHwOJEgA9L+m4c7yUA5Luka/4JCaXxjY2iU5dyIJ2gCI3IE5TFyonZlqzG1avVjQiCO9WiJ7Wde24ZGR9fm+dyGVS7d58kbNs24R8Hd6U4n332vCKt1gZLljyyNfaxP30IQIUW4O09h9pGAds7yQDPHwBIjYHf38c5AAMSAEZwZnOtHq00rNYdHTbb9buamzOch8/JC0YBQHOYT2ywefsDXjvXRjy6d5Lx2szHHYXGsVy9u5K8ZftYc4OnygtGx8Vd4pk94PP2XxsXqZ4sudyb1Vz6mX/ZR/t92n56wmQPlvu8+hXtC4N/sOlpsygf8CKoXpIlwWyApNZrbl+beN3d0yAzt9MqIhjgPWhqdj+z+VE1Xu9PM2UIeP0/EPCigndc7oUie2AXZUpsJBaWfCzaOQdZ21wHtx53o/h+2cfEBYPP4fWiRnhzw6qqrI36pH1p9dzQW6/ostwQRRFWPfmKmDzld68vb+z3k7wWmc15RZZVpxNxTz3YYz9v93crhwqNrQ7tNedGAODDj9Mf8HZXurm80gsi4nIz3eFbPbKEp6FF01FVW/n5Z5/dHE393qqDX7TxyzACJcxm7/F47ARB1NE0rT2aajSPx9OiUqnQj9P7woRXmDwr1uCxpwDQ51WZAHhaRlGu3lonqd1ARaoctbLcMUmKSpZl0QO2oTcBLKqyewrEuptXJAA9XHyCJf7Cq+yiKLp6M0bh/Gh9ql1RgmUICNHWQ0p+F25eR/M5+vai9UVgcjqe51UkSeJnT0QHeWvWrPlr+fLlUfm79zQOM2bMGBitGp3jOPzbBf8OkjyIIx5OLEBv4EGR3EOyUIOVm3gy4smGqCDFQLK18bMkiSNJMo7n+drAQwPfZ3d6MPsI7EYBvLFaHaUdJQJKBJQIKBFQIqBE4KhE4IorZu395BM7A1DUAXB9Y98MAkHf24kAd9YBrPCpH8Z1ANxWBHCNCmFh559ZK6m0tAWq447jwenUw4oVk7fl5a22ZGausa5e/Un5WWe9OnTFiimb29rSev0Ldm/EJT9/XUZp6eiqk076uEijsbl++eUmPxAbix5DAd53kwGeiwHgxXX8pBBgOskwTpXFUqtpbk618/zzHMAd28P764aeowR4JUDrEGzE8wOX2RDwbm9fRS+ofFz3ZP/F7QhosRUs99r+u/Wz8t/pwJ/N2Xed4bzk6a46dyW537GdOt56Nvtt3dua23NetvvDYqwrH/AegtmdI/+TBqhv+PrbgQm5A1RafUFmWyDgffeLZ61ft3wjogIUr/ZjLek6/2OjX2OBTGCeXnczNbX4IX6AdgAYKDdbXbdR/fjmR8lZY2aJC3d9AHeOuFd8a8trxFlpZ0J64mDb8rzsLbZ7Xj55T//61qIbpnghN74Q8K6ePU9Muvq3owp4cSxJ/5k0Ujv6vFrN+eOqerKTud37U91fLU/Rz5q2uSftBNbtbcDrqWlUCXYnpVWpW7Vq9V+vvPLKG7Ecf0/bCnYV3Od7uxsABvvgA3ZDBoNH+MWaIAirKIpJJEmiKt0pCIJTjvKwu7GjJyxJkocl0/NBXuyvW/gTCfTsyRV+TIYFANrAcfZ0TbqrHwikI5lruHGhyk6lUnkPhHie390b3rLhxhCL55KCNVYKQSkRWODYAg8hYjF2/zYEQUggSTLo32I92bdSH35QDP/I8h629pXat7ske6Iopsg9yPEledv34osv9tHfrEeu8owZMxJomh4o90AMITZBEPg5RuNnbazsUPxBr29/dB2gS2puHD167NJ058WUUP7dPf1cwSRrUh+xfl/IaQ8Bte9AEBO9eW9LoaqYpulcPFjyKeRZmqZD/l2iAF45kVbKKBFQIqBEQImAEgElAsdsBC6/fNa8JUu+vc7j+WlrbBSdcqYaDPCOcAA8NxLgcfaQPyxHGI3XGDnuub0UtT1xzJgvTMnJZtdHH1H1AA9UDx68ZWh8fIXzzz+nxhiMyplDz8oUFy8bMGTIr1ZBIEmHw8x3dMS3Rgt4Q/nVdnR8kigI7ZROd04zTWd4FaYcV64WBDepUg0MUNfKm8/hfrWHAC/WTkg4YATgSYJ4jjcaL9tTVnZ6g7xWjywlAd5v6t9UI9R9vfwevaTg9Vfq6mmTiOAXQe761h9VG9p+ZlDZ66/q9Qe8oywTPMubFqtR8Sv1Kg/wHj7XzrrIa2eL7757v6OoqDpRl6kR3EbSIVk04HX/K98+PW6nfUfXBKVr+yvKf2Lu/HqqV218zaA7+GsG3Clo9SoWXO3MI2tnMKem/wsmDL5UfHf3fJi/+lliWOrxMKfoJd40cEDtF+r2Euf8xaN3VfwpJFx0qpg0vMALZw7+uZ1uPLikwXLG0bFokCapXz00xfTbSTr9/VNrqcwUR3d7wL30jwzCavSoxhXXBysnspzK/tS7w3X3TVlP6rUxUyX3JuDlbHaGarI5ExMSynBODoej8lgCvD5rAX0kgDIQnoUCAT1VUIZKmoPgF68Ld3c1PlL1mVwVL84JfU6973gRLWaApGk67C2EaD/75NTraZz9+/CHMqiw7C11qs+7tlfUlj4fV5KiqJjxGXyfBINwva1S9EEovIHvs1U6tFpy96ycPSSV8d/fsUjcF6rvcOvfHdj2b9Ptdldt3rx5/9FS7vqPBT14R44cOZCmaVTzB335VOu8x+OJkw5SIlmfvizbU8AbTPXel+OX01e4z86YfYDIGYxSRomAEgElAkoElAgoEVAiEOsIjB9/0Zvr1zdPcjiW9/g6dWRjey8eIN8tWTQANDMAe/MA7u+COHFx5abm5hcFgKdWA2zVMgynY9nTEO5mAsyqVqnU2vPPf65w6dJZ61g2/LX/yMbXu6UR8MbHHwCEuiNGLM3YuPGCqJWOofxqnc5NaGsBDJPmEUXO+3crQWgEmk5go72IdiQM9apa4wFG+NZtBZ2d/Sc1ZIjW/v33M6LObt2dRcM7FY9ocS7XZ812SmreM+Ivd79T9ZhufuGqtiR1pvDInkuNp8RPcg81juUkO4dbsufalzd+oc7WDeKXNSxQD9aP4dCmoa7CbA/vwRsK8D4lvvvufY6hQxviDdkUqBOth2VAL/ltpSWhIMdpzUoPecVfEATvcrTWNOgIFa3RJliBc3sIj837/V5UGfXA2l3A2u1ig9vZ8XOmarP4+8b+TTvfhjJTq4fyZOlBZCgi7kCLadx6b5I13g4kUCBSmr5PuOYFvH+cYja9ck/QgxeEutyOUovQ2mGi+mW2ig4XI9o6wPDI9C6bErG5TcUdqNUL1Y06dt2OXNVpo/aqxgeHwNG8UzNArdMC0eWzG6qNre9/4f3iXjT1EtlKMbauWSN+85d9SF7BAqzrdDodf/3111HxRQ42L1TEYtb7nqptQ8UMQSsC0WhgW3cKMFEU9Xg9vjvlGyrj5Cjq5F5vDgcDotl7Pa0T6zHhdXF/YM1xnBVheqR+qN3Nywctxb6ws+hpfKX6vveJ95AywO8UP+P1seonWDs8zydTFFXX14rIWO8taW4+iGzpbk+FS1qIoNTj8ew7mp670az5vffeewbaUvjsXGLmP9vdWHxqYfTUNnAct5+iKDxsRL/ww/yCpYM7SXXbU1/fSFTY0cQyFnVcLpdNo9GYQrWlAN5YRFlpQ4mAEgElAkoElAgoEThqERgy5MSSkpIzCY/nscq+HYQ3yVocwGZ9p7fuuDYAlwVgYBzCQr2+ScOy61Uez8ZWgPFlh0CwgwKwdSUJGzHi6yKGcdvWrJlU3jl+TPx1KBlb384pst4uv/zBsZ9++swq/1rRwN5QMDSf1mia2Hq4q+TfXlUr9iMpWxGSvn/wKW/CKEkFm6TKFCQYKt+vVkqg5tADCBRAasuECWVxFRXF1bt2jQ+qypQTpe4Ar399tGZ4bM9lxglJU1xNnhoSoS8+94fAUnn8GVo91LsPUmjV8G7lYzq0cdA1jLWFB7zYypEwG6ClYcGCC+nCwqrEkIC3X47Tmnkk4PWC3c7kRnhlEloO1hrViXEMrVahVBA4liXaSitEgiJBbTELAt9G7Nq3VvzP+tdsVjGfTvTY3W3X/rjdB3OB0oDQUQqalg2g59qBFgUgNKngNhWBw5AFUXnIylmrwDKGlcdlmbadozI+eeM+/2f2ZxYUSlCXLupnU40e0nWoYbvzxfFUakIjOFxq4L1X4IGwGlnQadyERm0UGlo47b8v2EbGmcMmH4pmzKHqrHn69TR8Nuah2w7LBB6uD/us/2RaCHp6uHJ99Ry/1CL4pGnaIwhCAcMwsoF1NGNEcODzReyyEAnXDqp0AcDeHcANpwKU268ckNVTNVu4+Ub7vDegX5C5FvA8XxGLQwBUwhIEkUwQRETvoWjjE4t6PsU4gbYgdru9Ra/Xd/lCB0sSFos+/dsQBCGdZVkHwzC2WF3llzPGSFXwMtvk5FhAeDwej0qlUoVoc/+cOXP2y+mvt8ug964gCJzb7a6dP3/+ESrrwP5nzZp1SiRj6g2VNh58ISDHGxCCIKgFQUC7AkrybZZ74BVuHizLJvT275ZwY+juuRSH7m4pKIC3JxFW6ioRUCKgRECJgBIBJQJHNQLTp09P/vrr5Xvq6z/fDVDkDHXVvzcGeeiqPwJZFDVYeYBDsNBiqTMDZHhaWydtAvjcejgIvrBVsnHQ61tN55zz4sDFix/aALAIy3UlYwO4uKtcb8whFm36Q96rrpo59uDBgbbU1H0mh8PcunTprJ1y+gjlV4uAd5f9b+Kj+o8If79abFNSuGLSMakPtD6I3q/2UAK1SZMeG/3TTzdva2tLidobuTvA6z92HDNaLiCwRdD7xIDP2vWUSbx351mmS9Puckrzk0Dwff3e6ni34nFddID3SJgNcG7lggVUXl6eoLPE77Yah+S1+K/Z3t9WWhIDAK8gCtBaU6Zl2Q4aRAFUWgunYXVkh9PFaNMSSVLFAMngIxFaSspBZTKKIthFUdVAHuT3iB+J89qb1jkp+rc0VcLY9nL7Sdswu7X3VbkIElq3gmHoM7BfFAC2zYK8xBOhNe0CaJazl2JRxvjTqEHmlgt5/V1X7pXaa5/56lj1pNMr/KGuf1/uX9fnkxaDi4w3O4gEq500aA8DuY5XFw3kSw+6CJ2aIhMsQCZYgYgzulWnjKgljLpeufaN44sa8D7/YbympmmuRqPp8cFZYCKZaNYIFV2xgHWR9u1//dvj8dRrtdrUYG34spp3yPFvDAdn5QASOSCrNwBvuLHLiS/P8xpU2MYS/AXO1ZeISE1RVLcWK3LGK4piliAIzbFUBMvpN9oyCNBJkuyyZ2BZdjvDMIVSezzPo7rZewjVWy9UPHMcZ2cYRvYBSazG0ht2F+HG5vF4XAiBfd60qHb1vtAypKGhYffChQtl/S0xbdo0jdVqzXj55ZcPO1wM138kz7GPlJSUMVgHvYBZlm3sDvZGCnij8VmW85kXyRyjLdsbn5nRjiVYPZZlaxsaGhrS0tKGhmpXAbyxjLjSlhIBJQJKBJQIKBFQItCnETj99NOvWr/+4Bs2266N2HGoq/69MajufU8b6AsvfGn4b7/N2GOzJfgS6/iD4MNHdPLJHxRVVm5z7d9/wcFDSl8nhQnOASbLAltHB253zgMhL0Wx8NFHc7vUvBMmvDa8vT2hedWqK8KqVkL51SLg/aPlF/KZA/d7v4xKSt1c7RAeAehO+xrvFfVY+tXqdG2aiROfP27RoqfX9WTfdAd4pcRrqEpOVGUIki2DvzevNCdpDP5QWFIvR2bR4D+bQzAbDyWKi39JMRqdKlEEYsQJm9L7P3v731Jyk0UTrys87trLqgddfFbXPtyx7J1UMX6zxZitIgg1yTWvbNbR+3M8jGmoxzC4n9aQnyGKgkDWb91NtVfUCAMuO9e1+4dn1ZbRbaSDbWXrDNVOTKhW8hIhjk6eJHqItY6Wy77bh0reik8gMXc61JW8DqkiB0TeDVBT8jJkFNwO1YwJYuZhG2pt9RsGp+tXjUqzPvv4eqkMwl3j3DsOU6pHszc8P69NEUWggec1IIhaEAUtu2kPSaXEV2hvuKhX1IHRAl7nG1+kqfZWLdRoNKujmWuoOggIpWfhVHG+REStJEm2CoLQ/2jAIv95IKwBAMxqPhBBACp8MVkZXl+mKAqtFaLyBQ+MVbgruFg+HGjtDVARrs9I9klvKOUC54wQHK0b5FhedDd2nuezQmWsj2TOWBb3EEJAnw+yGhXdBEGg927MgGvgOmGSJrVanSiNNZbr2N38Q/lRRxqzaMrHOmGdnDG0t7c3aDQaHcMwaMXCiaK4//nnnz/MukryvOU4rsrfqgF/PmbMmAwAyMFEgXPnzq2V02e0ZWbNmpWDffnX94e9DoeDS0pKQnufI2wR5PQZKbCNBgrLGUekZY7mnpUzVtwbuCaKgldOtJQySgSUCCgRUCKgRECJwD8uAkVFp/y1b9/AbLv9Da/aIZxq8o/mL7quz0lg7e/2VfSTJZd7k0VNTX/YgVfk/QGc/Kv+2IKLhP6fZqkz6ixmS4OhfsfxFbDn4spDSdeChzg+fndCTs4D+Rs3frkWYIXPY2xcB8CsTEzGBmAJC7aOHbjdOcfzzptbvHPnaQfKykaEBdTdWTR8UPsmRVGJHn+/2tuzX7Y/VzrdgGrXWPvVZmTsSho9+vPUJUse6fJTjeaNcaytR+g5vJcAkO8COMl7VXPiJZedzE86ecegyRO96/bftOPHjHno1rJht0712lWwdge55p2rC7MudGmFWpuGYCgBQde+z63tJ971zs4Dv6zMYB0uvcDxlDbB0sa5PCRr69DX17xnypkKvDpO51UyeQHvy4Q4/r4Pt4t/bMl1blmurblywQ4EvBlXQUPFK8cN0RqyVNo0Ddu8p1TMuHnzLrUVek3pimOyfHXaQE37UDDfdxd+ifK+YgV3Q8Ufk7A53vgiWaioo40v3OGzaYlmxwWvEyngZVduTXCv2MxBa/t2K6V6J3YjObKlICCK979y21M/xd4Ye18kHAoEcsHmEQ6g9AbgjWU8UfEMAJ5YqrKDzdntdjvUarXXyifalxzg3l3bqGbFf3ie30lRlCHQRzTacQWrF+yqejDwfbQPS2I552OpLd860xs2bFgWmERtxowZCTRND8QDBwT9c+fO9eaNwJ9TFFVAkqQGwfDatWvX9HYCNgTKo0ePHol99lb88IAFRcK+9slwey7cZ1pvjdO/XfStJkky7N+sfTGWYH00Nzdvj4uL61LjByujKHiP1uoo/SoRUCKgRECJgBIBJQI9isCNN95YtHTp+l9ra9HX7Mx2bCzUVf9C49jDwBAqJbE8JrDyvxb/6N5JxmszH3fUuSvJqK7693svB/6VnmAdnESKIgmtf5cLsLylEfZcdgBAg2qvEC87WVh4w/DMzFHO1avTGlpbkx0ACHg7k7FFAnj9vWklFaidayMkxWsoxWjP4fbhU7vyylljP/54jizVY3eAF1vVaod74aNkUyCBXanHWPrVDh68PDc3d5Pmu+/u2dWTDfrPALyNNMBT6QAXdX2hOeviD/pX1O5Ujft83gZ9aiL7RuroMWMevq2s+Nap9Qh3Wbeb2Pjh9UMyL+cYsarNQOgZtxindUmwVm0x8VgOfXdpTWfiQPz/bZ8+k03mrImzFum8hxWNq+w04zytoWjyQ97kXdyWvamORd9mrE16rcy57bjMYTdOo5NGFHAd5R5t8569QnPLklrrmRt6LdFXwhuXjdIMObFaP/n8g9K69zbc9d9fzkU/a/gte/IMz94my9ZE7t6UA3j5+hY19/sGLb9pj4l3uReqRWKtXq+PyivYp8TCJGWix+MhMFlZuC/2/nPxT5pzLAJeaay+JEA8whrfteywh3CBaxZKSYn+qSRJ2uSucWC5Yx3uSuPtIy/esGrncHFGwEtRFELiRqfTWaVSqWiKomiGYbyHsRzHYTIoVOLSHMexBEEcxGc8z2NSLku49nv7eeB+6isFb2/PS077sfJmldOXVAav0b/44otdh4SSapemaW/Cy+5egXXDle/JcwTL/tYdPWkrXF05n0l4GCNZXHTjZRyuq4ifS+8Hp9NZwzDMYJqmvTZVaPPC87yVJElM6JmBiT0x56ggCM5YHkzJHbDvBgkmTOz6TGFZVsswzGE3RxTAKzeiSjklAkoElAgoEVAioETgmIrAxRff8+nXX393Hsft7rpKHeqqvz/g3d6+iv627m3NrIJ3OxB8zim93oB+puh7Kv03qnr9Ae8oywQP+qTOHvC5FyTj60iLBjsJp75TSJ99CWM111B2hwEc7SIJX7xMwdbCDoCsFoCJ3ah534svLj6QZjZX6xiGFe122tPQYHG3tt5Y2dCQFzYRBs7dkbjKtKDycZ3kVytd68e54JhRBRvK8zUSuF1ayjuvu44tDQWtk5LK4saPX5izePGTm+Rsmu4A79Pls5hTk661oxftr42LvX61k9PucUrzxPalsUvr3BO/2ry8DanFxd9av/ji8R6Btr4DvAKUlorO666jAjz7vDYMYvcHCw00wNOHAV4AEQYfd1fxuB/eWo2Ad37KqBOOf+i28lbRqmlscBl4HkiT+BuRfsY+2mxwGsi8uLbG1Y7DYG2wNedcLnLrp89mO9p260XBQ1kyR7cUXnRfJUnhGDtf7q9WDK5Y91+o1aVrh067yvuAUhECqSWEtc/N45On/L69V2waWEqV/J8rRlmem71SGku0cBdhNlCUyGjU3RzoBH9XeP7cond/+1c/43O3eZVdnj82J6nGFUed6A/bCAd4nf9dYuAqa9vpVvt3JpPJa3WjvCKLAMdx6DOKhxmYBC4ilTmCDwSdKpVK9HmnIhTXEQQRMqlgOKWbHJgS2Qx7p3RPlbHBRhVq7h6PR6dSqXrsxxsuEmESbYWr3ivPeZ5PpCiqQWr8WLkO3yuTPQYa9bc60Gq1Gkm1K2doNpttg5zEZ3LaklsGPXktFotXyatSqQwsy5p9h2uP9ouDAAAgAElEQVRJBEGofLYF8XihBZNICoJQxjBMktz2sVwEn0kFANBr/sOBY5bgrs86SPocJ9E2xWe9471x5PP01lIUpRUEAWOCn/NtFEXJ8laOJFahyrIsWx8Y92D2MQrgjUW0lTaUCCgRUCKgRECJgBKBPo0AqndXr+a+2LaNYADeKpM6786iQSozZ991hvOSp7v8YeAt28eaHYKNeH7gMluhcQzXadFwkhk9Um/Jnmtf3viFOls3iF/WsEAd2ve0E/AaLviXjiGdTEubhgVey8BXC0XYMsMOsIUCqG8AuCRAhYjevPh3pU4EWBSHydho2qlOTu5H5OYmUklJFXqG8YgOh8nxzTe37A4F7YIBRVS25ugK+fWtP6qkOePcXtt/t/785BtcvzZ+qkbQjbGRVLBYPjTcFsHtrtPu3t1A3HHHKidAcmswaH3aaW+N1OnaHN9+e68sSBoa8Ko1De5G6p5919ENbDUkqtLF+YWrWpPUWYK/UllSH0tr3FO/2iuvvK/4t99uKKmtLQgL1kNt/FGjQGcygdcjuHdeLMFxv5pEsZ2y2TzCli2q9s6kfGVqgFV6gFYaQCAAMtwAIx0AuYcBo0svfXL4558/ugngvXiAfLdk0ZCV9VLO4DO3JQx5+/ENOO75ScNPSLjkKltH4blaZsBQL7xyrFtBJ1fNY3T6ZkYkOdDFD2k54e6Xd9AMI13HDDnlQHWvVNCrDv51Q7+W3QuJKn2Cauj0q72HEiRJiGjnsOqJeWLCZb/t0CT1jk0DZdcnJLx18UDjrbdsci9d0Y8ZNaSdGVPY9dkSbg19ADvLYdtjEAU3aUkf2Vp48azDAHa4NrxfhPdVGRxvfTkIBJEhM5Lsoq0DVONH1AQDvZ6/tiYSZoOHjDN6yDizh9Cqj1CRrpn5XC5Y9O4xD90W1OO3Y8a8QqtKM0nO2JQy4SPgdy057JXk8K0FLxFOgRnuudx+cS4kSe4VBMGrRI31dW5UpKFdQU89cgPnEwomcRxnldR5cmMQaTmO45ppmo6LtF5PyyO0FQSBD+ZrzXGckabprsNp7CtWe6Sn4z4W60uqXxwb2g+F8wqPxRwQGAqCsK+3vXfDjVVOQjWfv7BabpLECOAugmBDbyYzxM8AgiDK8fMsFu+BSOYWLvbhnjudTqdWq9X6l8OElWjpo9PpvDZz+FIAb7hIKs+VCCgRUCKgRECJgBKBYy4CV1zxwIc//jhqWHPz/xIBfuiCiOEArwQ3Z+W/06GnzSKqeZ8vnW54YdCPNj1lFGfsONNyUeL1wsmWcwWKUnNqdaLznYpHtQh/690HKVT6vlv5mA5hqa5hrO3aa6H0sOD0fyeXONOYRqfl0SxLAlTsFWGF3gOlE12ojASYLQLcsb3TcsFFAiyyAmw2AIgEwEltnYCuBZWXAGD1wRo7qdMdNJ5SfO+gVGMJ0dFmsZfVn9i6vvS5w9TAgYAXAeh+5y4aVcf+UFtSt16Zcb/jrYoH9Th3ycc2RzuIm5h8gxuBdzC4PUg3Qngy53OxqjRRvPtumwdgMwo66gEmdSVSQw/bU099O/+DD16UnZwplNrVbt9sFgTMJ5HqBYui2ELQNOtRq5OiTmbUfXK8ztU85ZR3ki2WOvqrrx7suq5/zL0J4HDvXIAfzJ1J+XBfrTMA/Gd/5567KQ/gtNbAZH3Tpt02nmW1XFubpeXbbzPqAVqpTiCc5b7qxq3ZCXecWk0Pzq1/PW7YCdpLb/SoLruDF90uAghS1O/6RTO4gFblFuYLpFbH15WWsY76loYBl0yI2EIBweieRd9bXa1tNAgioV79d37zuLKanFHTrEnDC3hBEIny7/Zqd/+1kW0lRLc1s6x10KXrK0nKO7mwL+2m/tmerNomPsEWEtaTTjVl/GV0qqakIIPJHNghttpM+tsnlxFWo+xENxvfezyHTP8rwTpM592rjas7aNp+WsOwyx+OOCZiu4MmjJ3tcDvLk9w/r01F0Cu2tBsJi7Hd8Oj0rZ5f1qfwXy7fDxajE1jOBCoqTcQFjDORokHbQZuMSXxDS9v6z5aSDEUnjvnlnd0ETR8WM+drn8UR1Y1VRqDmhg2kUiDiCCAgjcSeQm4H4doVBAFVwLLeH6H69FlQpJMkGXNf6ABA0RprG4NQ0EW6cs0wTKPcWEdaDq/Y41X8WEPr7sbhO1SAUHuN53kdRVGHqZfD7aFI5/1/qXxfQjuMG/p6d3R07O5N5W6gSpckSe/hM9qI4L9xv0biDR2JvUqk8cSDn1h/JkjJPUmStHAcV0+SpCoW4D7SufXkfRLKbgQTr2HiT6ltBfD2JMpKXSUCSgSUCCgRUCKgRKDPI4Dq3f37Cxf8+ONtbQB35gAU2gH+7b1+GA7woj0BqlPRqgDLI+CVrvrTvFMzu/QW7cmWK/mTLZeKCBNbhQPsU+U3M/f1e6vj3YrHdWEBLyzMg9y2VFWGwHgESoRaRoTSLA/AuT7A+5QIcLsP8EqAThLdOalOQDfZ54eKoG5JFoDdoFeX6k8t3ELPvGQn4exI6th+oINetPqchvVlL3XBI/+5o4IVYa00z0DAiwpehNyfVr+gef/gU94ENFnagfy0jMcdaIUgLSpC4kNw+0X72/vvs0yw3i5Q1Sdxd94JToAWGuAJAHh8s79P8PnnPzeqpGTMgV27xsu6Xh4c8ArQ3r7bCpAJFGX0UybuA50upx0AYRXr+1uWkQ0z5ABenP/kyQ+NXLHi2t09UfH23pvjSO/cTpj7v5TO98ND1QBzUjuV4TNrApP1DRr0R1JOzubUZcvu3HrKKQuKadrt+OWXKSWdBwsaAZ+Pu25VquHey7e+Zi06UXPJja74Qf0YPbSTpMCRRHszMfTq84g4LUPQKfHtIk0Ja2bPE0fccd129OCNZN7b3/s8wZKf7UoZOdSx9dNns1oPbLDwNQ1mIYlqNSWOFlyNZn0jlUG0DhntxoRu3O69dBK9qKHwivVhwWni/MmjGHWai7M3a0SVU/Sk19vbJi4/zFvZ8MewNN3GIQkqa0Gz7vbLah2vLhpBWIyC9qqzygmzQRYIkhLPZV7pvarvfXmTyL1EiOPv/zDimASLH4JeBO6OVz8tElmOJw16VtxaMs9sNq/161PLcVwcz/NxvmQxB7/88svB+Py8SZecr37kulrCpGfx/xEQC1+tWGM0Gt+LZL0Cy0aaSKcnff3T6sZCIRZszggRSZJECNL1pd6/XCwywYuiaEb7c4IgZB9yRLM+vWHT0N04MAkWXjXvLQCL1/NJksSY5UQTj0jr4B4jSRJv1IfkOpHAuEj7/6eUlwPieuv92l2M8L28cePGfb2RVA29f0eMGFHAMExKrNdJrlJdTtwDx+ZyubZoNJphsRgzql5pGu2ymV67TRXNHKOdWzB7HjwgQCUvHuxhuwrgjTa6Sj0lAkoElAgoEVAioETgqEVgypQZWz/44AUfCO03CqDE68MbDvBKlgWBEFOCnCebLxMezFnUBaie2X8udWriVY7TE690S5YA3Vo0wCeFANPJ+Pi9hqYmTKpmJQFeFwFuswNsogBaGgAuPACA/qhvJwLcWQewwpuopTOp2qxMgAd8SdU+zgEYkAAwjE8w/q03ajeRpxV9REwa1dYmiCK89A0l/rL9Jx8s7px7clabHpOpXZp2lzNwjthDKA9eVPAGs67ABHSH4PZzjrf3P2CeYL1DIA8ez991l8vdaTt5JwPw4BaA/l4vMoS7NO32LFny6Fa5GyRywJvdznFNNM+3ef9opygrR9OJrJw/beUCXpXKabjggmePW7z4SVmJ4uTONTblgnvnAryZAjDEDvBgNcDc1E7oe19NsGR9V101c+xnnz2xbciQ5elJSaXkTz/dvqtzX3b69l5982NF5n+fWPvOvy7PS7/gAn7ApPM0ccePEkDgoXn5LxTwHPQfM1yk0hPbBYIQ1zz1mjji9mkRwUxnYzO9+qn/pPe76F/N5aveS9MU/m22DtHwjtoWlWcnqFrtTZVlJRcZPY1jtXwZkOAWSHKIitWqv3GfMOu3v7vz47V+NmGoZcA1jaqzTqjBmHP7qgye7/7MtrtX0c1Tvt2q3ZafZlgxOonRZdm0V06so/PS7VhO9LAacLoNcuEu1gkNeEVx7N0LdxiSEiLyZQ23R5zvflPA7T3AABBL4gj6s+7Kf/LJJ+fj8yuuuOLrdt79Dnn68SxQpMiXVpmZXQfe12q1P4Trz/+5AnTlR8tncSAdPpWEArLyWzxUEr/UO53OWr1ej56VXS+84kwQhFPu9elQfYuimIJ99OZ1aV/f+L7TRxODaOvEEiAFGwPLsuUMw+RGO75I6slJIoZq7MCkUP+/KXjlQLijAXjnzJmzPJL1llv2lltuMRgMhoGRqHLltI32DC6Xq0Gr1abKKS8n7oHtcBwXsZd5qLFg4jS5Y5Uzn2BlopljNH3J9c5WAG800VXqKBFQIqBEQImAEgElAkc9Aocg71uJANv1APP2R5/YSgCHo9oIkBHwt5G/WvTwKQdNsuYFvFdSFkud1uWyii6XRwR4igLItwPkNgOc67NVCAV4H8gEmFUNgIrUTlgMwBMIeJNNAqjUT1CPXVLeoaIZPhjgLTctsjxZcnmXFxeO+NF+n7aPsZzFIvjdaV9DJ6oyhPmFq9oQ6vr72GI5fygczMd2kG6YODt3KV9Vmip0At6/aIAvWYAn/gZI9SoDL7hgzkiKYtldu8bX7No1TpaCN5Rfrd3+8CBRPI0hydO88FgUN1E0bW+hKLuTINI9nQATf+6iEE7S9KlhM8/bbMCtXw+yku2YzXWDTj/9rbglSx7uSr511Dd+1wAO984FWGYGsFEATgJggxHgdZ9txg15ACfZAC5rkhKunXPOSwMIQtR9990M9NiASZMeGPPTT8mNbW16DYBIAiS1Xnvrn+naR67YtqDo7KHDbp3CD7ruKprzCKQAQDDAwo43P6CGX3mRqBva31a5Yh3tamlp6H9hZBYNjoYmes3T89Nzzx7XWrb+2fysq3gCl9Re26RSmYyw73lO1VxypmCrvJwgVIOBJgSCd24CddpS7vj331+rtgb34zX8PrLAbLsIDDddeUSylrYnnivixHo1Q2a2ay4+/6CqMC/snpGz5hsXPpZDZq6MtxbpeLSaqPq5UevZO4SNTz/NrUuKb82feEbEfrzh+u246+VhWoKcyTBMbSgQ5w94sT273X4BSZJeP2Y5cFcBuuFWQd7z5ubm7XFxcYXySssrhbDF4XDU6PX6TKkGy7IJsbAgQMiCNg89BcXhZsJxnJumaXW4crF8jlfAPR4P+lnKglTR9N3XyuRwoNen9PVad6B6ua+gVDSx6406oeIjXd3HPntT5RlqTr0BeGfOnJlCkmRBrFXqvkOlFv/Pm+7WKpo9hjYqJEmaAKAlFvvAbrfjeK2xaCvWc410TOGSa0rtKYA30sgq5ZUIKBFQIqBEQImAEoFjJgKHIO9ZgwGePLBgweiUvDzwWg5E+nK7a7Ucp1MRhMlLDUWxmaBpLqTf65GAFy0VnjsOwGpgGBXFcZmsKOpYgIYGgPMr8Or74WOSAJ0kGHZQnYAOLRoQAEuAF0CvLtMkmxsZk34OMfvyXa7dFYKwePV5DevKXgxq0RDp3OWW57hqFcd5mD17OsQ77ljpAnA5AZKaAK5o8m8jI2Nn0tChP6dqtTZYsuQR2UreI8cxYRCAxQBwhhNAoABSWwBOPQjwbkL36me5MwpfDiHveee9kPDRR3P/DF+6L0t4PZzj/L1zAS5sBShXAaw0dv6cReBrArCoANSQkdEsnnRSk2nLlokHd+8e1+WbDPBxjsViyuK4E+wdHfG8Je4LU7+pLc3DZw7d896IicMHXnYFddz11xACLxJqMyXQOg+x5sl5jMZsFggV444b0r9uwCVnHSApVP9G9trx3pJ4XXoiW7Xz5Ry0OPC02mm23aVSWc1Uxf80ULt8MuVpnwKchwVNUqIochzw9gfFfretqkg8f7PfHDr71ezOSbX8NTHB/Mg9f4caCbtyawJzYpEs+wW5s/ElWct2tO3WOxubDNbM44kR02e7CJIUq/5cR0frUdxd/64vfksSqxs5sbGFBg/HkUBUkR72gF6l6VL1BgJet9utUqvVXTYsIWPUmWBL9GVTlxuGf2Q5VEZxHCfQ9OG3eDHBUrjr73In3JuqTum6NKp3cbwEQbTJHVeocgiPYw2IgvXF8zxLURTT0/FGU783Vax4ZZogCLa3Abn/vOUoUCXoFg18iybGx1od/zWXE69Yjx8tPHzJBVsbGhpaFy5c6D289n8hoJWj9uc4rnHDhg27A+0d5CRKi3ReOGaXy9UYeGOgu3Yi3WN4KMIwTBo6CAUqziMdr1ReEAQTSZIxOcSN5VyjmY/cmwcK4I0mukodJQJKBJQIKBFQIqBE4JiJQCfkpQwAae4FC+40RAt4UQ3qdtfqeJ6jMOkZRWlYTLIW6tr/kYAXLRUyk2g6WSWKapLnt4oAJW0Ad/3dee1deknX4NEqCwHdZn1nkrVxbZ2ATirrtWiIBxjBY+4kNbNYOzjzA6o4v5TdXn5u9bp93SdZ650FEoHjalUlJfXsTTf91AD/j73vAI+qSt//bp+WmUnvlUAooUkHQcSC2Csgri7uWlnL/lQU67qigKJiW1bdVcGCYAGxIQoqgoj0DqGkJ4T0TJ9b/883mQmTkGRKJgH3f+/z8ITknvKd95x7Z+573/N+kONqHXPrXseMWTEoKqpG+P77e1r5ngYf26X9mst+WuDzh+3Y3sKnfsYEdpE7MjN3m88//50+S5a8vjVyrUayJc968njntm4V/74yE6A/riExNrbU4HDsBafTXQZwnZ9/7amXCXFxJTqSlGiSlkgp6e3Gi98eX/DJ+S8Nix9yMQyZNYKIyRuoSM5auqlwC7BRoIh2h2w7WauIvCDE5GWfCEelisTo4RVfx1TsWZloHH0sKnqQVlJEgnMWakimbqxy+KORMm+bztirakAbHwMESSgU87wSN3aLJfmvv7SyaaAa9dq4pTfkmxf8w2PZciYOR00tXfD52gFD7rqp5TkL/XjRo3jQbTce5GLMIqPhQibCA40FE7PJJ+s1wrHSKPnnXTUmgn4S67QleAMl4EKyE0mpniD3Ao2pJ86jKoqmaTQxbfe5OFACq2Bj7G6lKsZJUVSvSCdFC5WkCRYPXzlBENAf07P7I5JHMORdMGW6EhOqoCmKcvXEtRTsWHwqwGDLd2X8Z2Nd37jPxPjRb/ell1463BkuwZK7vjbwRYwoiodfeumllheWkSZ4A3l+dzSeUDD2Ed+iKJpomkYP63SSJFOxbYqiToa7liLhRx5M317vbU0wZcMtE2zyOZXgDRdhtZ6KgIqAioCKgIqAisBZgcD06XO+XbmycCjPTzs5YsS1bqMRuphMwU00J6fqPHGX/1b/hx5ypur1v2XLiokiSJlQSJ1CQKZMKTuEqKjRJwmCUxRFIpzOwyZJ4lkkdGk6yqXV5jYpCvZHAJbxB7S5/CGzJAmMosik2WylExJkaceO8SUvvshUtgU/fHuK0Kfx+HHJ+Ze/CIWnk4qt28rL29QrK2uXbu3aeztUU3beu4/g/bYNQdyZ+jn08XRWA714r712bv7y5fO2RLblyLV27bXPDNLprPoPP1z426lWTxG3SO7a7SbJ5TI6AeYqAPd5vZuxDK6/lQOa7UDwEEit/iODTB6WDJkmV/2hEr0u9l4pYcQuWZ/cQILsZlz1ZUru5ESIG5GvJAwbKFtLK6GxsMztrGuqzrsuNJsGX7zO+nr6wKpF6U5LASpgzen9LyLzbnzYuumJnzSF3/RlBWsiYYiPU3j7NsidUqIozm9l872rfkMfXqrWaGBLk2Jpu15jqr8J9HddVxA5dENrCf14D338Vf7A26a1JFyTBAE+u/0FDST3sskESab2imkcP/P8iFs2+CJ1rdkUQ6zb9b2BZb9pS/BiGa+Xn4wKVfydJEl8JiRRxYr/ZximJfbQRv/HKx0MgYl4ybIsdWULd3uJrnzKYVRKt9e2jyAJJqEREsgkSeaQJFkRyVkIBp+u9CeKYjRN0xHZjt02jkAEU7Cell0Zn9vtrsGXBzRNx3WlnUB1g8XRN+b/n17i+GPns5zpyrUcaC7aO4/2Bi+88ML2zuqGSu6GE0eodex2+zGO48zhrN9QFPJ4nbAsG90TL0NCxSCY8kiCRzqZHd6/FEWpZlkWVc3gdDrtWq02oF+5SvAGM2NqGRUBFQEVARUBFQEVgbMSgVtuuf/OPXum3L1nz0spAPOLAIYF5a0a2cG4yFdf3T2qV68cVoG45iy2RJMCpBsIaJANut5NALRyugVEA0HTQocWEKdiRGEmAQbDwRibrU9DYSFjv/VWON52DB352EZ2rM2tBetjm5W1K6tfvw3Ra9b83eP1GvrREcHrsyfoSP0cek+d1Zg06T+DamszavbunexJ2BWZ41RCs662N23aE8NLSgbZ9Pp6cf36u7y+s80Er0Zzg0artbMNDSm2Zs/iZxWAOw4CrE8FsBuaPXcbCIALGIDhIsCnOpKKZXXGLEXD8FBbvYtgGF6JiT9XUmgZXJJIaRKWy/kzKXLofX+WFJABCV59SqL993lvyMPu+0tIidbajt1DkH6+JjM+Pi49YWi+AHEm5zc3fRDVUKAQ2rgkOe28OCH1XFm2ffcDFZ9YwdNNJpLgtQRtTrDL5XVx9ID+J88kwYvjObBsdVZsXk5s4rCBHjX5t/9YoqvQDQDtsLGe+xO/73e6l762ZuIdF/spqbu6ClrXdyx4P56urP3gyy+/TMQzmGQtsj30bGs+D1Hs1WcbEUh9G0yEoRCYSFh4bRtQ5UyEYl8hSVKivxKtbeztkZG+v7Xntdt2bLi9meO4REywFsy4z5YygiCYSZKsQ2V5d7xY8HmsYvvtKbUDkcCRwMm7vd2q0+mSu4vACmUd49pjWdbjxRuJ8Z3NbYSCS3eNA6/f33//fUtbKwX//s42cterDC6jKCqZJMmwlKmhXFvBvMTqrvmJRLuSJB0OxlYj2L7cbrfn5StN002SJDkIgugPAIeDIZFVgjdYlNVyKgIqAioCKgIqAioCZxUCM2fOzKqr6/fFV1893AAwZCjAj3sBYiK6PT+4Ab+X/fLLQ9N79+7n2SrvkOzwQsWNMCNhptI3Ol9+vvBJ6Zf6layvrXgmA17O/VU45NhCzCu5wfOANSHmOn5u3mfWancZOWv/WFMNX076kp6tr/2Y/bTyZd383Dfd0TpeW1CQWHvHHZkHfVYOJlOlxmCoj66oyI8g+RjcyAOVSkk5kj58+BcJX3758I5AZds/3xHB6ytdSzXbE0R367xPn/742OXLn9sc3hhOo2JI6LM8AxIsBqBkEqpSG6HgWm/yveB6GD58VXpu7rb07767t4nj7CXjxn3cd+XKJ7fffPMDE2SZ5D/66EWv2nhZFsumJen1uXQzwbuBBmioAXAQAHlxaN3Q3OMGBmCzCGAUAZqMDHMrZTY7iZqaeBvAcQPAxwpFzXYgASPAL3TGhYeJXpPd9OB7bpJcTVZCESWBizG7tjz7ujLs3pldIngxGrRtOPL5d5lCRXUCWOysJjOl2k0SosTzOpIkSV1yQkOvy84v41f+lEEP7VtH56bZgkOuZ0q1xO9w6SWXm95XILLk1Xe1+N6iZQPx+SLlmn9MPchFd49lA47U+drymG2ffkVaaup2X3PNNe/0zOgj30tbosA/YZJPBcuyrFGSpChZlktpms4mSZKXJMmJhGd3+qBiLEj6eq0vOiQpZVnGmIoQnVCUbT40vQmOqtp6YPqwQAUvx3Fh+c9HfsaCb1GSJBb9NkMhg4JvvXVJ31rhOA4/NDxHTyo6BUGwEgTBdkdSOVQQAgAm2AuKtO0hvKVQXoKEO6+d1TsbCF6LxbJ98eLFHX5GnW3kLt5rBEFwchwX35U5CeY+hy++eJ7fTVFULMuyLd+T/a5PEe+tvms2mDZ9db33Fr0oilaapr3fdboyovbrKopicrlcVSzLxneU7DTUXtu7PmVZPobJ8wK1pRK8gRBSz6sIqAioCKgIqAioCJyVCNx+++2X79kz+fmtWyfVAUwcBLAnTJVoV4aHKsmlA19+eaKpT15fopYvJmYXng8OuQme6fWW0j9hsKiTcq0ApOJwVEZtbNzi2frcTzdaebvyQer+9Eel+Kh864Jjd+gvT7zNddJdRhY79lOjoqcIX5/8r+berEX2pwquNs5Me9Q5IGqkh8Ssrf3NeMMNlv0cd5mcn78+JS/vN63LpZecTiO5Zs39O7symkjXjY0tTx0//oO0L7549Pfw2g5E8IbXaii1IkvuAkDvpVlwcWocpA9pfuAo+o2Gn+01UDA9aDXnqFGfnRMXVyycONFXp9HYGkhSpDZt+tOhIUO+zYuLK4V16+4qaPYqFgiAbzKSkg4l19XFC4KQfbI5Sd0KP0sGDALFImjdcNNhgB/zAG4nDYZag6LYZbu9igJ4RwYYaAEQqYTh9ZB4jsBqTFatMTNR6TP1CkEbH+0s27CVdjU01PS5OjyLhvbmBNW88olao/jZTzkQbbSwf5pcSFAk0Jq2fsOBZ1Q8WGik++d0e7IV/0gwftHtIle9tL6/dP6MFtsDRZII+3/mcuZeGXaF4ojutGzYMnt+tnykjD6nf/6eKKAWBkaqZ0u0R7pFOgIkPwmCQJ/dbk/m1RFxJstyDEmS9Ti2cMm1cL0wI41nJNpra3sRLibhxNJWTe2NBW0yut2apDvHGQqZGUrZcDD2fKooip4gCHu49f8X6qGyc+HChUi+t3ucbeSu0+l0MgyDylFtewH7PJz9z2EdAGiUZVmj1WozAcCqKEoDz/NOrVab3FE73qSWpo5IUe+uDc/LGJ9Hekcv+wBA2zYxG75UA4DS7nrBh/d0RVEYTOKGLxIlScqlKMq7gyr81dvRPac/LCsAACAASURBVMJqtRZFRUXhmDo9VII3EELqeRUBFQEVARUBFQEVgbMSgdtvv71PeXn/z9asGe8EmJMN8MOBng+0eRv8okUTTb17x5M/NK2EPO1I4p0T98GMrFnyQPM4FycmebbM7q77Rv9t7Sfc39OXihsbPyN2WFdTO20/QQ1fQfgUvOtrV7BI8I40XyR+U/0uN8I8mf+55kPt3H7fNMlyo+eL7tGjHLV48SWGxMQpTrs9vW7Tpps8dg2XXPJqb5stTvb93vNYtN/jjBmPjFm27PkWb1ij8aQhKelY7JEj44IgNM8swRs6uRvIdsFOwvnv5MPkU2QfoA3qpy8rsOsRry9u5zM3aNAP2dnZO2JWr56zY8qUV4bGxRVrN2685VBx8TkNSPDm5Gw2fPtthtXlItDrmQRIaJw27af0FStwDpAYPeXNe6onn3XDvfsBvk3H5H4mU6rG7RZll+s7BqCyDiDLkTDsQPyQu4doYvsN4qNNjVxlUYFwcvcBQR8fy/tUtSTln1AwcqvQ9eXGXHHbAZNh7l0tanDpWLmB6kS9KzfaGGHjLpO8/ZBGarIfo4blpWlvvrQlGU040Z0HxmQTUFwodY9uP2quVcw6Oi7JkwjPUXSMIdxO0PYd6EkuJZ4sIxM4l6PX0JxG/3abQHJvAEuXlPlbnnvD49+XXy/FRLOaG0KJuytlfQ+pPoUp+sxie6jGwp+o7IuExUKwMYqiiA/gtq6q0gL11x5Z6K84xvqhqNDa6w+JBSQU/mh2DL6xtJe4rquYBJoX//Nut5vlOK5FUe+bE6/tRrfxI91J7uIYQiFtQykbCra+sv+/k7uYdIvn+cOvvPJKq3u6P5ZnG7mL6xNfgsmybEaylOf5YpqmXRRFpfvibs+3uh3SFcdc1ZllQTDrD9v1V+96r1PRX6Xu5z2NauMaWZYpRVFSFUU52h1KeWwfAPQkSVKyLFv8yWNFUTJkWa7viorXZ83AcVyr+xD+nWXZoJKfdtsNLJwbgVpHRUBFQEVARUBFQEVARSAUBGbMeOTQsmWj3AAr4wA+OBpK3ciUPaoB+DB70aKb43v31hAAMtileuKFivvgluw5riG6KXb0z8VjwbFbDZOjr4M87WBiY+M35H9OPEstzt/cmMBlyE8WXB81MfYG98CoMeKs/WPMNXwlcWfaHP6XhnVUpraX/F3tCqaffoT06qA3ZVeTm5o16xWrxTK3wGLp0+I5jFYNEyZ8NHjNmvv3iCLrisz4TrUSG1tqqqvLaAq13alTn+zPsvbY0tJzauPiivQ07SZIUoSSksH233678WDn7Z05gnfo0DV5sbElXjVsoFGjJ/DKjFOetuYmgMvKAPQeQu/U0QHB+9kiBXY+HJDgveiixYlarSX6yy/ntGTivuaa59IrK/sQv/9+Qyn2k5b29AirdaSWYforkkRLivIb09hIFgNc50eoL8tCEhdgmNfawmfdcHUJAI7l88z4+CMpjY2UIAi/kwDDLAAX6/vdvJcddPu1BPDltC4NXOY+sa4tTy+CwbNuPqBPjPeQld152P5v0XjDov/biMSu+9vNLFF60qKkxxt190/3KCP9D8dbK+Og8IRAi/JPDHpQMEx9A4jvRi24x5OESq5vYqXCSgMzvN9pdTsbwzSI7xUHVEhb4WVFhuqyWh3vFilZVgjeLZJMaqbsuzd4FNRVRZCel45bSVuSLdaC5FgBNaf5bYeCsY/gHRwV5yJO1Jf3lIo3mAf4UMYRibI+X0mCIHoDQBIAlHtVZJFovqUNJCv9yUIkKniet2q12jrslyRJQ1c77G6y0D++9lR74cbvU+X5FHn+7fQUyYt+xRTVfA37k0WRHGd7+HT3nLndbgdN0zxFUebO5sdrK9Itnseee6ssUyRJxiDhFu46+aPWw3sMQRDlCxYsKO5sDGcTuet7AYXxBmOp0fY66Wxdd3RNe3EKyk6ks3uE1xrHY5GDVjkEQWQQBFERadWulzjm0LcaFbvtzS2WIQgCfdBPS4Ic7HruCEtJkmIpisLPj4CHSvAGhEgtoCKgIqAioCKgIqAicLYiMHXqY6u//lo3wOGwEADPewiunj2WxvXq9XbO448/z2VkxJGCIIAbbMqzxU9Jt6b/05EfNdazDR+9dV8v/j/9nF7v2PR0lNKs1D1I/TVjrkfd+07pk57tcH9OmSWRpE5Cwufdsnkah2QlatzF9D3ZL9veK39We336ZEYqnlRzxx2/VgFMO42YuuaaeaN++unWqsbG5CDUscEjdfHFbwyMiyvVFRScW7djx5UhbUG74ooXx2zadOOuPn02JxYWDq2rqcm15eTsiOnX7+fMb755MICtxh+F4PUQpnEAg0WALzUAJTQALwDknQC4orW/bp8lWXBReiykD24mVws307DBWQMF0zqcs5SUg8bzz18aJ4q0sGLFc2X+M/fss4W9c3KqY0+eHF2lKAJhs+1PUJShBICEzzikLLMiwAaIihp9kiA4D3moKBLhdB4yS5LAKIpMMozRqdXmNp0iHAFSUn5IKy2Nb7TbNxoBzgGCGKnwKb/QX24upxqOu2XJ7SIyp8S6FdjmGnH/X/ZxZmO3+iBj3LYHXz2XzEw+SJyoKWdd4iqNRnPMAuJs8twhvZkx+TVkjMmjynO89kkMdbTsG4PB8L0/VhZZuE1OjR9DNNldhN3lAqfTRgzIzqUuHl3OZKUElaDRn+C1uJqIe1bfFHXfuMcdw9PGiJWWcvL6DyeaqqwVpIEzKu9e/4UF/+6L4aVf/qk9VnuIfmTgIqhmFeK+ryYy1fYy+McFy8QJ2iHKPmWre+muxZr3bvjSYtSYlEgSvKMfv6fS9tBr/aIZbnrwV374JX3etABA9sTW91AjlSTJQJKkETDDYDckJvNmQLeyLIufC70YhumScrzt+JAgQUKjJ2wn2lPthYq3rzzi3tmW7GA9ZMPtv229toRKuMRTsPF0N8mLNh5I8HaWGEsQBIZhmG57IacoSpKiKDWRJtmCxfhMlRNFsba2tvbYkiVLWr1gnzlzpiY+Pr4vxiUIQjHDMJpIJuQKd7y+pJE+f9vueCnX0XrvyssUtNxBItqbJNCj3A0Xg0D10MdXkiSapmmBJMmA14yiKFrvfTkskUV7uPA8TzEME08QRIdWH/7jUAneQLOqnlcRUBFQEVARUBFQEThrEZgx46Gnf/wx7s9VVQUUwLtdUro1b13H7eWaFgXdqYG3d85OGo0L0y67zB0/YcJUsXdvM8Nx0US9vQjmFj3M+hO8PusFH6GLhO8/CqZG/TPvE6ueMioPHbzEeH3Kfc4JpnMJhkl3n3QdoP9x5FbDI73fsb5b/HDUnWmzhfcrX+EujZsCmpr+tjvvHLsLgGmjDgW44IK3BhYXD4Pjx4fvi9SkxcSUx0ya9E7OZ5/9Y/sFF7yVq9c3GL/8ck5QXr8cZzOfe+5HeQcPnnfwxIm+Vv+YZsyYM3bZsgUBEpf9EQhef8uDlRqALBbgHBkA3zcUugHqqlurZ10k5C7PhKQmPVAyBSfTG+DwNR0mWRs9+pPEnJyddF1dmm3t2ntOU1C/9x70Gjz4SIrFkmslCJDQ6xkgrc13/GOg02VZAU6pQ5vnAj16sWjrvxOETBgMx0wNDSa7212gA0gDgshRjpZuoZ+Y7yK0sWMVABe4Gjcq8UO3N1316Z/3RGq9ddSOuPuIWfxw7QFGkn9GYte/nFXg/yzR5ABSr9UpcSaWKK06agS6Xb9Zh8MxkiTJYxqNxvOCxM67Z8gM2VtSlAyINVuptERC3nEwnbpkzEnuolGnPVD5CF4fmWvjrYSPyJ216saoKX2vdV/R7wZ+e/lv9Gu/Pqd746qPrEjWfnXoU/b+L2+JuqTP1fw/hr8mfluyjitxFsKI1IuUbw68RT004knn07/fw/jIYowt0gSvY8HSOKLGstrIsuu6e7587Xc3odXVcUiSpPGSem5fW8Go2LrabyTqI9HRHduQ24utK4RMm/YwSVC7LwnP1Fppz9ezO9dAd4+T53kdy7KdvrASRRF9ViOxDFu1gYQYQRDxJEl6dkqc6QPtTCRJqpYkaT/GotFoUN08FMePXrHoza0oCr4YJGmaPu07VbDxS5LUuHDhwt3+5SdOnEiPHj06DQCygm2nJ8q1l1iwO8hdzzcMQWhlqeD3uYBY+3Y6tCQ9DHb8bre7hqIoJD09SRqDrRdsOcTI9/Is1BcVoigiIRxWUrf28MKXYhh3sNYPKsEb7Cyr5VQEVARUBFQEVARUBM46BE758P4rB+Doto4CTEo6Zqiqyu0gi3Hb7fUJjadUly4S+izPgASLASiZhKrURii41kvG2cnMzIfzsrKGUtOnD6d6945mGCbD3ejco5lbNLsVwYsK3SxdvnRB3LSWL6JI+j5zdHoUxtzswfuJVRAqOCR4nzx8tfG8mKv4CxNmut4uutv0UdVb9ADDMGXRwMVScUFKfUcK3qFDv04lCEjfufPyLZGarHHjPh7odmsat29HEhJgypSX82trc6Rt264+FKgPlnUaRo/+pF9ZWf6xoqJhDf7lr7/+6aG//HJLSXV1Tidb5M8Ggvfmox0T/zgiH8E7gwL4VAfwZ+/3ayR4U+wA82SA+9qxX/C8NMBHzg4fKq+55rnBskw2/f77DbUdrV8kePPzS5LeOPwWubRivudBabzpGuWxrJWiXbLAk4UX0YccW4l4Nk1enL+5KYFLl9fXfsw+c3SGZ+2NN10uP9nrHVcTuNyz9o8z1fDl5D/zPnBckTmSXXnsR+Hzqn9pnsv92K2BNPrw4UrysX+aSVIjKBQrK7RWyzPG11xTf5jeIwpe++xXU8205o6O1p3L5YqRZTlXp9NtDbQ22zvP83yaKIroN2gU+mX+mc5Nb2IvHNGK5PURvB/veZcbljpafHb9w3p/UtbXLhLAz66frV8w5U0bksD3rr4p6pK8a9y7Kn5n3rj6I+vyX5dGHa0/TI2IP09ZW/kpXNDvUud3BSu5xdd83PIiJNIEL8bmXrslmv95R43GwS/S6XRBqZbDwdL/Qf5sVPB2NKbuIjq6gmFHdXvK0iCSsWPiI1R3tkdWnMnx+BMrPZF0rTtJ3mDaxjEqiuLqKJlWuHOOPqSoqOwOVXyoMcmybFQUBYm6Dr77nWpRFEWSIAhU1oZ1T3S5XLv9/XYffPDBOIqicjtTUoc6nq6W909s6G/L4Gu3O15qBLqmz7b7LcajKAoXLkHr+Yx1uyWfKjrUOWvPg9c/QWcw7akEbzAoqWVUBFQEVARUBFQEVATOWgRQxfv118f+ZrGMrwV44DTF3eTJ/4pJSip0Hz06TLd584x2tnL5ttcP875x30gDVNd4VJe9l2bBxalxkD6k+VzRbzT8bK+Bgume7fRRUS+mJSSszXriiR9O5OSAzu0+qKOoOIGmEwJu5WoPUFGsYkhSK3s8OT1b6UVCFKtZjuvvYJhD0YqicRcUpNf95S+P8ABPVgCYW22LT0k5ZBw4cH3f77+/ZbeisEL7auTgpxIJ2muueXbgihXPtSRJGzfuoxydziL+8MPdnVhi1FL5+RtyGUYHiYnH4+rrk8u2br2uVfnLLnupb1nZAHHv3ks6sXw4cwSv2Xw0Ojn5X30PHRpg9SUrO81uoQVKXEOZcQDHuGaCt4kAEAWAGBfAswoAJi9rPVeBZgE9gNPS9nJfffXI3s7KIsErpqyJf7dkoeaJXisbDbRJevLQVeZzTZcqJa4jKFCSb89eaFlf+wn7c92n3L1Zi+yvF/7NeF/qvxU9naK8WnYHdXH0DUqdXCqW8SXSqOgpwrc1b+keGfCQ/MD2e+kZ8dNhSOxUmyg62QMHKtiHH46nWBPD6zNinQqQCkE9o0z9ftr+nrBocL6z2kztOb5Ur9e3UkoFwjKc83a7/RIRYDQ946IYdvTAFu+7ziwafP0guTvzkyuM8y5ZbOsT11/y2TicsJaTaw43k7j+dg6Pnj/f/l3BKi4ntq/0+b73uaEpI0W0aeA1BnukPHjRosEXn1xZo3F++J1WrqxbamLZnwJ5doaDH9bBZ2VRFOVwH3bD7TfS9TrzjY10X+G2F4hICbfdSNfzJinKIEmyqLO2z8R4/InRnug/GCI2HPztdnuDXq+PDlTX6XTWazQao3ere6DiAc9jVi6KomKCIVQDNtbFAkjSoSo3VKIZSWGCIIS29dD6gmEY9O0+7Wir3v373/9u1mg0Q7o4hIhVx/swqlDx2mvP+zpiHXXQ0Nngux3MGCNBNkfCzqbtfUEUxSiaplvtgOtsPCrBG8xsq2VUBFQEVARUBFQEVATOagSak639HgcwqR7gyRYiY8KEJcYBA7Z+zXHcnrKy2Hmff/5Em4z0/tvrfUNEcnWuAnDbQTj/s34weQbpO2PUnNARX7yunEPkN9A0p/zwwwXFY8fOOWfmzNliTk6KQhAamaajxPCJVQVEsYqVJItHiUlRZlFReJLjooGmC/RutyJXVpYTM2b8uxZgxkmACTaAbL+txQ1Mnz5zRx0+3NemKCAD+KuRO5rCWgoAhxhzmofqwIHrh5hMVdZNm25qsb8YOXJlRkJCIff11w+1k9QO1dArovv1ey/P5WIEkynPHRvbn1+/flZLUjD/KKZPf2z09u1X7Tl2bJTHi/j048wRvADLsjSalFSO6ys3NSU5AfyI/9MCbU5MBlAQDzCeAzhHAIh1AfgnL+vsEjrdAiTYJG9I8OLLBbN5f0xjY75HDd2sGO8vbWv8nr088XYXekH7fKDHmqfwuxvX63ZYN5E1QhmMN14PczI/kn61vKWUiVXC6OjL+DU1/zZMSBwFX5euUeZkPAJa7RAbSRql/fsLmCeeOGxgUyc4FU4v8NaNdK/Ly2smvnReRD2fO0LK/vR/knRW1yMsy7ab5CTSN6kmQnqUu/taM5We1KLqCkTwojXDY9/NMiyZ+pUlxZgm4+9/+exqo82NPuHNxz1jH3U8MP6pljX/8sZntFa3hThpraCeuGChfdGmubppg2a6stJGWrqD4PXF4VXzVtIWxz+MRqM+kvihiommafJMEAqRHIevLe+2ZkzK1fJ50B39hNtmd5GF4cbTWT1FUUyyLEudEYFnajxtSN52t5eHi0lbX2YAQNIw0j4JuZIkoQ9vQNUqjkMQhCKGYbLDHZOvnizLLlQfarVaTz6BM3ngFnmSJD2kZjhx4JZ4VPOiPze2geTuSy+9dPiRRx45V5ZlG0VRjYIg2Orq6mzx8fFmQRBc/urd2bNnD+mul2ahjsfr1X1GiF3/WDu6f3ZF7RoqFoHKR4LgjcR42klip2UYpoPvyKePSiV4A820el5FQEVARUBFQEVAReCsR2DGjAduKCwc/eiWLUf0AD/EAPRxADjJnJxd+oaGyo2KolBGY/KwiopcQpK0UvOWe/wHwHExSQB/Jdxug3AqydR8GSDqJJxHJ8BFN3m+Lxk0jRpBZBVYtVhJPJFkjY216qKja0mbLcF1220PO3NzoziCwDZJQFs3bKv5J/IBvq9cvp/N55uP9r6OnfJG9al6RbFSK8supaTEaP3ww0ejf/kluhJgUmPrZGvLskym6Ay7fZJLFDk+MCm5IhpglwFAIQDObQK4ttGHC6p3p0x5bcC6ddP22u2IjZMAcJF9+/6YlJn5u3bt2psrANwEgJMCcHnOAfxiysqqjrVaWWddXaoNoJECcNIAvRwAIgEgo7LV+w+dCUTo3XtvYmOjtrGmJk0E5KRBJAEkTBIGADvMzXXOiQChh/365qOzJe2JEwAGGnFdsKyTFkVWkmWc23nojNp0upetrz2eAIjWASRSABQJUM8D1DoBiHZ8nbGODJCj00NiNAUURUBVowDHrJ7yJpMliuMcUF2d1Kly47XX7jL06ZNGMoyVFUVWfv/EUqXUWUg+nr1AeKVsLj055mqpn36gUidUw7NFj7AXxVwmfXxyCf1izq9KLJMBz5dOJ8YZr4F++gTlocKbiRqhCu5Ivlfe1PQjmaFJh+/qv4N++pHSS/2/b6oqiXLMm/dYsjs+3ioqjJIyLqZhwvNjykiq+VrqzsP+9qpY7mDJm1qt9mB39uPfdr3kfjPqhftavRTqjOBFn90l29/Q+pKktY0Tz/sUvL5zqORF+4b5U/5te2XjXF1PEryeFehV8xJVDR+ZOK5Dmxv/sbhcriEEQVg5jmvX97wn1I89tQb8+2mzxbkRz4miiISPzltO7yWWkBzq0aO7CFGf4lZRlIpIel0KghDXWeK5M7mG2to14GWCiZNwQkmSxA/skF9c+MbTXfMU7mJD9SmSmV21EsAEYwRBZAVLLIcbb6B6kcIX1z1BEImyLON3j3JMjuZP4mIc6LE7YsSIOIIg0iRJsiEJfLaodxGHtgkuvUpazxfO7rBjCDQ3/vdPX9nuTmoYKCb/85FYO15PdzNFUU2hqsd9sbSj4A3JL1sleEOZdbWsioCKgIqAioCKgIrAWYvA1KmPrS4uPif/6NF3o+32/VqO0wDDNNS7XHb0jpX0enOyKMYkud2U5HBoeSQO4+JOGBsb+4Ik3UxSVC6IIibZ2EMAfCay7AFFTE+n5QtvJMjUTEJRCFBKDinw81cKFB4RsD5JSpQsgzxgQB/CYNATzdYKSJZ6fnqwUrAi0rgEgZ53BP70/b35/wQoCp5u/n8zGdjyfy/ePIFKXjxvs9mUgwePK3o9Q9ntIACYBQDGS7BN0lDUTArLSRKOBduZj94StmZyE8lSjAfJ0wYWgPLaQeDvEkGSbkaWdQKSrBQlsCTpAkHQeInv5thoWqQYhiecTgM+QGCs3vHKQFF2THgh8zzh9ZXFhHWoTjVijN5kXh4S3PsPk3uREBdXq5Vl0l1fnyo0x4QCZiyjkwGkMBVzPkIXIaxmmxOKIcCcBBAvtiZdsSwokGPwkq1AQiVFQuHtQNMCJYpYB2N9QQGo6YTg9V0enr4BYE9U8zrogKDO1ujh4ks5SO3TjFfJPhI2bHDBMZsjI6M4rrQ0qzbQBecjeCnKQc89/jSZrsmVbk66w6Ncakvwvln+MjPKOFau5GuoG+OeJQB08HE1rg833JjwN88aJcl6aVn1m4pDshF1Yjl1W9LtsKx2DX954p0uU2O+a+0PT0dH/+u2LQRFAq3p2D84UNyhnHd9+2s0+eOu7/UM820o9bpSFv14Hamxj+gfmNFqDjoieNGK4dZPrzTuqtzaosjzWS1gkjWMpT2C1z8xGyp539g8X9fdFg3t4eJaszlG+GVXNW1xIMYMSZIcEj96vf6HJsH1JnCMhnJJv4qkMoLsm2mX7S6CPFFXyDj5j7RarcfCwu129/KYUpNkeTcoE7synT1aNxJKsFADjjQhiqpFfJtF03Rf7xZ+TPBoCjWujsojgaYoCkNRVIfZ5s+UNYbT6Tyh1WqTOxtrKGSQb9s2qpbPxuuC5/kGlmUDWjp0hocoivU0TcdEan2E204krz0k67z3QU9yUyTDkejleV7UarVpNE0judtyv8drBonyM6nebY/Y9WEZSWzCnZ+eTmgYapyhXNcdtS0IAibvY8NJgNlBkrWQEsmpBG+os66WVxFQEVARUBFQEVAROGsRuPvuu59auXLl9JEjR27OyMiojYqK+s4/2KampgtkWY4qLs6fiBmwSkvzbYcOjS7D7fVxcceSGcbFxsXxrvx8kjx5so+DYSyucq4gpoY0EdUNKTY4md4AhzHZWLCKReR1kOxDZScSjB6FqlfBir8jD4fnkLxFhaxANqti8ZybBORvPefWRwMUaQH62gAOGrBcYiKjcbkalaamySebyUonCaBP0mqncc2kogxOp1YEeJQC2OYGuKAeScrk5Ko4g6GBPXqUawDItwHUsM2KUY1Gq/0pOj4+Q3G5Ul0mk53bvv2KAgBOAWBl708lO/uIOTd3m3PLlpsEqzXVlZhYFXPyZJ/q1NTDibGxbyXu3btsJ8BWfTNGaCHxaDrAnMpAHrQ33/xg/+PHR5zYvHl6q2RsoS82/6R5IgVQxwOMLwc4z6uE/c4EUM0ATEVSigBYmQFgN4CmRg+DzCRcfb0LlDoaCjdquN8sBFl0m8PprGUACmQAJD2uDsGOoDOLCTsJ57+T77MAoQiBIoGn6NUvkZelcORnny3cHMzY0aIhMaNJP+fIBeapKbPE8ea/tCh+0aoB2/hrxlwnJvVDD947cx6Wnz00S/NIxlugVUh4uuQOuCr2bhhnngokxUr1/DZ5fumDxMO9/2tbUvqg6a+JM2FZ7XcegldXM9by6cpXDbHp9WCeNuQEO2FodTAxdqWMeLDQKC5ZUxRF0W90pZ1Q6trtdlSoauXR/WdyN05usXzBNvwJ3lDaDKdsdyRZ6ywOVPOKBwoxy7znEI9XmJRDRYT+1Qc9Fivi7iNmekgfj3IVD+lYqcH93RZKrqw9SIDCUXHR/cHFs1BrWR3FcV+HM+b/hTpnikiJlC2GN0M9gQSWbz5wa7qiKOUURfWN1ByJohhQmXYmrDFwi38wSZZ8BHR7Cl9/MvdsVe/6zWOXyfsztebbrsVIxeF2ux2YgO6PYjHjS5rWVpnrvX58iVzJM20xI4piNE3TLd/x8OXH2YZxuCSv0+lEG4VGmqYJJPlDVcV31G+o8agEb6Q+odR2VARUBFQEVARUBFQEzjgCuD1u8eLFOx544IG/dhZMWZn4r8rKvIyffrpt+6lydlKjccUkJxdTRUXDTvr+npR0zFBVlexoVpX2jGKxdeyogP1vPIBJBPgmFgCTJU2wxcRknsvz95XYbA+hQtl7LMsyGmNT3e5xoiQxolb7rV4QlsiybLXw/I97DYaGpCFDvklNSdnFrVtnsNTX/3M/wAZDc+UJtiFDJp67e/fq34YN25C8Y8dV5R1hOHXqE8O2bJl2bMyY5b1lmZbtdqNiNNbRy5fnFQL0cjcT13g4KAD0E57m8YY9/TjlPZuevjt63LhPBi5fPu+Xri0kZZtgbQAAIABJREFUTHjWOx4giwKQKIBNFMA+G8DEY83k+p5EgIro5jitCsAFLMA5Ipiq9aA9SsCAkwKc30+OMbsYy3sLCXFHjgsgWwA4KgM8dgggxpuML5goWxO86KuLtXbtmlIwbNjH+YXpB4zkhddRFCmSskLKkkzIyqp/y40/LtwaiBD39Y4Eb5FxhfmZo9Oj/CN6qvdy62jzJcJDBy8xHrRvoePZNHlx/qYmg1nRb6hayyw4eJfnOWC8cSo8nP4+ACECQYHyfPFUZUra5fKUtEnkawdehvfK3yb760eJL/ZfazlZarLfeiscT0k5kDBk2LpkJHoT/nXrnmCQCKeM3GhjnPOWaswU/VA49cOp0yg43yTzc0XlcIlOdrmjDa880Cqh2/8ywRsOXlgHiV78SeVmeHw/+dUbEpTfD9gMCvVIuG3+L9VTFEXvcDjK9Xo9yfO8lmVZtrvG19XEdqIouj2GnX7KRF+sqFDked6m1+tzIxF/sMRFe1u7I9F/sG0EG2fb9rxqSvRt9qg8I62y9vqr2nw2IbIsG8JZW5gcLZx6vvF6PWudkiS5FUWRu9JWsHPiK4dErCzLBMuyJbIs49b4kIm1tn2KouhE712SJL3fjUKNqvvKS5KEak6ToigxkiSJiqI0EATRqCgKj9ue8GWDb72JokjSNO7kOnsOXCskScYQBFGKY8G4SZLEl0dIpntyT5zpI9zroSvXd6B7TKDz/pipBO+ZXkFq/yoCKgIqAioCKgIqAl1GYPbs2UmoLNq6dWvWtm3bbvnb3/72TEeNulyumLKy6FfWrLm/yeEwBdwC3+XgutyAj+C9rBFgSTyAjWLZeCI19dO0oqIPtwPk+21xdZF9+jw6qqQkm3e7OREguUGnezVDr7cQI0bMkHlep7Csw7Vz5xVHkpIWDNqz5+bDigL4YOAhYwcN+jaHYS6s6YzcxZJDh36dOmDAz71qarL2rF17T1O/fhsSDh06r7rZh3dFDMAufbMVxIQmgKtbfH1PQeFT2VoNMTGVxpQUh5Kba5AkSctWVOQV79zZMbncOZy+pHlX6QC0DIBeaY7paQUg3qs2HWkCSKYA4niA93QA18oArAAmgQNzsgLEfNJwxygC9Bl225KXCNiVfALg8UqAf6Z2pETu1Wtr2vHjI9shxE8RvFOmvDaY46yETmdja2vTIDq6UllXonM1jBqmkZOHo1QboHAzDRucNVAwLWiVsC/Jmk5XrhcEDgQh3t4xRjI4tKVRkkgwSiMQILsBFNxVqwUgZCBIm8IxTiUmBkSbLccqCEWc212oNRjO89hSFBaCAwlebH/2bEju339fZuIgm6g/p3+3XUeOn3dEZyenvr148eJWCXN0Ot3aLl9abRqwifyt5I0XDWbO6etRGLVVrOLfVII3ONT5LzakK7/sWW/guI+Dq/G/Xcrlclk0Go2xJ0bZlS33gRSQqOR1Op0Ner0+PRJjCYW48O8v3HrhxhyJ/iLRhi9+n4UGQRBJ/krrcMbnTUpmC1VxiH2hbQEARPnIuZ5c5+GMNZg6wSq4g2krUmW8XthJmE+CIAh8kdYUKImcoihos9OShDdSsXS1HSR5RVHUcRzXsgPIq0D2ENToY87zPIF+12dCcRyu3UhXrm9MUMhxXKfcbLDtqwRvV1eoWl9FQEVARUBFQEVAReCsQABJ3q+++urOqqqqYXfdddfLHQWF26937x5+28aNt9ScFYEHFcTS2FPKWBeZknIgpV+/jfHr16/a2Lb61KlPDP/++5lHGxvTrM2K40v70TToJ026jKuuzinavXuKZ8v5tGkPj1qzJrHCYimjfGRsTk6qYeDAH02rVz+2P6iwOixUi0nGACC6gyzWH2QDpCQzTC9alklCkvaJAI6KoUP1hqioaucvv8xsN3lT4JiQ4P0oH+BKI0CStzhaYCxUAJrsAL0kgGlscxI3BwHwAwtwIQCk2il9sV6KMlB01GuEeON1dqjYzsAmU0Uz2XpHDsAFbRLaNTePqtwBA9ZHyzJJVlX1bvzxx9v9koBd2s9kajIOHPg3V0LCMVi58qk9F174Vh5JiiZZpprWrZt5FHKXZ0JSkx4omQrdAgTAn+BFi0eXK7NlC70Pr+Rk4DjOo+4BAayMJIq0AmYCFAlAavLaRStAkKBoOBZIkhFkWSuKYiMtinUMx2W7MGFgQwOIP/0EHjX2+edDTGysQ6cxCkAZ9c0ENT7wA0hWECP6UFm8aZvu0/3bGuleqR4vRLm+SaPsPnrQCPTCwGsi+BKNILyufeKvDaQeEzG2f6QBp9PCKd/F4FsPvaQTFLEc3I7Qa56qseW5N1Lwt9GPo/K/5w6PfcO7X5WaFPr1nuv17O0JVaiKorhw27fftulu2TJtsVgOG43GsKwUAhG8iDAqRyVJskTKczVY4qLt7IZbL9xV0tX+uqLw88WMSkee5yWWZR3tqazDGRt6DuO2coZhfB+aAZtBYleW5QaSJKP9PWdlWXaFQxQH7NCvQCRw7Kg/WZZTAQC9dDv8DAgl1q6WRTy9dhGJDMO0fM4G0y7P8zpcJ8GU7ekywZLPwdyPIh27LMsnSJLs1IO7vT67si7RXofjuIAK5mDuQSrBG+kVobanIqAioCKgIqAioCJwxhBAkvftt99+FwO4++67X+gokNJS4t1ly+YFrZKM/IBOWRME1/YpZazBYDX07ctq8vK03EcfvdzGp9VOTp06d+SqVU9vFwSN10rg0n4UBfrLLjuPXrv2nm1ut97z4HLFFQuTRJFNXLPmpv3+ZOyMGQ+PXbbshaD8X4OLvW0pHPsbIwD+xjIMTQoC+vtioupneICntk+f/sKo5cvndaH/97MBktMALvImnttEAlRJAD8IAMkKwH0KgFECKOMAtmKiMUanGyCJosjwwk4AZpcEyYwALNUER81er7gMN8BwO0CmV+18akxI8MbGlsC6dXcVXHTRv/rRtMiuWXP/nrS0QwlW623ZRmMd27fv36t/+OGuAqyFBK/RWB1vscTXYJ3mljzrISwLEB/Bi60YjQVmhyOeF8WYVg91ubmg02o9HXhyyQmigwHQgKLwBCi4e5gGgpAVghCBJPFfM2Ery05SkuwUw8R5fnc4QD5+HDwKYWzTYLBrGKNWEGURDpzcTWfH5EpazijtsxQ7r/9woqnKWkEaOKPy7vVfWIanjRExydj9X97isZK4pM/V/OJrPrZWWspJX9lXr3zfekW/G3gst2T7G9r3bvjSggnK2vOidbz2SQxXdOJ1jUZzLLx12LoWz/MZ7pToBzQP/qmLHtCRiCZybZwpglexOmjH/Pe0ZoV+yOl0TsYRabXaoFTXLpdrDGau12g0fvYzkcPkTLWEBABumW6TmAm3VIeZSLL9kYSrQMPWQlEvSpIkUBSF2TO7fARDXLTt5EyQP6EOFLd70zRdCgBJXd3y77+9PdQ4OiuPOPI836TVaoNKkuZVW1rbEruSJB0TRTGWYZj+iqLURXpd+8YQLBkWDkaKomSgfUA4dSNdR5Kkw3ivIEkyaEsUtFjBOLwJvuIB4KwUMgTjv43j6AppGu58oJeuVqv15C8I5ejK/SjY+18wa18leEOZNbWsioCKgIqAioCKgIrAWY8AkrwffPDBfIqi3Nddd912nU53GgFUUQF3/fLLtLySkiGnqR27d4D+CcAUEiChEeCKoJO2XXDB/CE6nRWOHZtc2WyJ4Dua2yUIS1RCQnn0yZPDi0+1e2k/rVYwT5hwjWPt2lmt/FIvu+zlYQcOnO8oLh56yNfSpEn/6d/UlGAJZNMQPk41NMB/R5LkQzRFSYQgaKRmCeksAHh0K0AGP336Y2PDJ3kRixcGA5j1AHqimcxVFIA9NgC0rbjYADBcbCZ49ysAmyWGkTWiGEdTVDxoNJMERdlF2O1iGcAlODedEq/jxn00WKu1unxk7bXXzh2s0VijXC6DdevWFSa3m3PX1Oz83R+viy56M89H+IaPY3PNESNAZzSCx+Nx2LAPcoqLR1rr6vJaPdQ98ACkpqSABss4JRvxVvEjhovNt0CmJptwyXp4u/LvRLF7L2gpA9yZ/LjUN/o8O0FQCs+Xc19Xv8vViE7xzqz5jnrhiGbG5knsSVcF8e6kd2H6iD/znxxcTi78bR79zLnPKOOyJopI8E5bdQM5pe+1biRrt5f/Rr/263O6JyYttL+y6Rndgilv2pC0nf3tnYZpg2a6TljLyaO1h6gJ2RcJK/Yu0Tw56QX7Patvirpv3OMOJIUx5vYIXulYuYF/Z3U1qnidTucIkiSPcRwmDgzvcDgck5Upo65hLxl7IrwWzs5aZ4rgRTQcT76ZSvHiPiW/13D8ndh9bJOBZf/TGVJNgutNYtQAGcqqQTlZzxEUWUEIcnEUzXhe3P3RD58vK/qGomIr2Af7UMYtSZKOoqiQlXuoDpVlGZMe+dn+dNxzpLfjh4pFVwiVUPDsYtmIkWxtE1R1Ma5W1Xmep1iW7VS1igQzRVFJkiRVURTl8dvGw+12l9vt9kaTyZTmI31DnctQxoIK8kipl9v2i9cAQRCYLOuMHTg+q9V6TK/Xo/VYS9LLQAHhHDIM40YPYZqmk/Ae4z9PgepH+ry/RzSS/mgrIopiJcuy+KUqM9gXAN053x2MORoAQv4u0ZX7UbDXi0rwRnqVqu2pCKgIqAioCKgIqAj8IRAYNGjQbIvFcv2wYTOTOc69LyNDabWVu7QUHvzxx78mVVXltjyk9MzAMAFYXhzAMJFhnKwgbJcBqmsArguoJkalaEbGDu3q1U+0SvrUHHdzuwzTH4zGWm1dXbHzVLuX9jObbXHZ2Q8X7tp1eYX/ODGB3NChX+WvWfN/W5qTyeXapk9/fOzy5c/5KWhDVRsHQhLbWzCCJC/XEMRQRZJQwYsq2695gDnbfMnF2pK88fGFhpycHbG//35DQKyafXeX5gAcSgDQUADRPECfEwBfMwCZHEAyCVCtAYhtBLipSK9/fRhBXMUKQhTQdJTMMA5aURYITU1zO012hr66Wm2jx3qhvVEbDOOG2mwmF8C3LQR6IHS6cn7q1KfO+emnW4tqarJbPZz4VL7V7jJy1v6xJodsIZ7L+YDPZQcwy6qXEJncAOX8+CuJA5Zd8tr614hH8z5qRM/dH6pe1z9bdJ9mQsx1/IL8f8u/OZaxhe5ieXzyedI3pSu5Fy55jZ+28mrm0bFPSmY2ivQpeOtAbPEBRoXus+tn6yf2uoTfVr6Z+bV4PYPKXp+CF9W6/gTvhOwL+TWHV3Ko7vVh0R7Bi+dQxasUVRjJYf0sUFhByQ63nRKlg1EMu9Rz3uHwKEeD8eu1EfLT9B1Xa6ksTKj4v3OcSYLX/fKyJLGqLkr/wr1HEVH77NdSzTR3R0cKXSR3dS/e34pgl8qqdO4lXydy9fZnI6XWPhtmFy0bMA4kVNFrsvm/sudv3t89fpThJB7CbeYkSba61wcaM3p8EgSRSBBE0FYeaNNAUVREfYWDJTpwPF4lKYSDUSA8InXemxTrtJ0fnbWPc4HJp2RZrpNlGRXABiQevarMSIXWqh0flvjHtngisQsAmBhLIgii3keAoh+zIAho7xDflogMZR5DHVBXiLRAffmSmGHCOpIkqbZkdqD6XT2PZCbP80Usy2aHQmKjZYYgCFqNRsNhDIIg2PHaPJNWE5FaA94ki0qwhHAE5iAs72IkX2maJjFHZagxBEPcYptOp9OOnw80TZtRrd2eb2/InYcarFpeRUBFQEVARUBFQEVARaCnERgxYsTUsrKyp+Lj36cIQibOOef7HUlJzcqxpqYmc2Fh/6cwOVjPxtWcAIxhbtIYDA1s81Z4nqqpWdYIcN9+JDbbS9bl+5u/FUDruH2JxW4jNZomVqu1sw0NyTaAuWhHsB/gxr7JySeiBeGLnbW1WaeRV1dfPW+wohB6o7FGURSC+vDDlzY1t39UA7BZD9BIA8gEQBraFDgAsrvor4rk63N5JKlNkGWzAsAoAIoIEHcC4Npi/7EhyWu3RzfqdBadILCEzRYjGgx1ckeEamtcluQAmJIBRgkkWcvK8kEFgKoA2C4B3F81ffr8UUeONLp27hxczrL12VrtzWRTUz8PManT1etY9h/Q2Dj3dx/h3HatoNKZpnn5++//drjjdXQqyVpPrLVp0x4ftXr1o7tcLkMrQsFH8H5V/TaXHzVWfKPoAf2t6U87UshY9uWSRzU6KgbW1r9D6CkjzOv1sWtI7KV2JIOfOnyVabxpDBx2nxSR4N0if0IWyhUiqm2/2veB4ZLsS5SVhz8j37vyQ9HfosFH8CK5O/OTK4zzLllsQ6Xu/J8e1X/2p5+bUoxp8qxVN0ahyndY6hjRZ9Hw6Pnz7d8VrOJyYvtKn+97nxuaMlJEmwZeY7CvgJqAvsxyXRPrXLA010xz0+ocwn8PJQ0iJUmGPjUHypN19FMdzQF6FTo1zCLdc3cFTW511JZgd5BAUQqj4bwWIT0x8x33cSYJXsebn+UoVifoZ99c6Hk4fWe1GQ4UxRPn5Dnl6kY3Vd0QBSRRBpJ8TJLE0W3JXayDSm3hnS+rNYL8PBKeyH/21IN+d89coIf6cIksWZazSZIsCiV+3Jouy3J9KIo/URRru5rgq70YQ/Uo7kmi1y82DL3DtYgkrSiKXKgeqN6xmNrOQ7hrIdg14H3h4ElwhS8aRFEk0UuXIAgNRVGomG1RtSIJiTYgJEmyHSlMu3NrPcYaDokWLBb+5RRFMUmSJKN/dqgeuKH2h4S52+22arXaoP1f0Z+XJEkbRVE6fwuQ7sQ/0LiQ2PW+pIrYyxe8V/pehOF1J4riyVBwChSz//muYIdrUxRFORg/Xf8+g0my1nYMHRHoKsEbymyrZVUEVARUBFQEVARUBP4QCEyZMuW8LVu2LElLW+Hat++iqptuejgVgCpRFHkgRUknP/jgRU+iqJ497GRs7KIxALcQdruJd7lMPFoTJCbeaezTZ3BDWlp5lNutsYsiR3355ZydGNuVVy44h2WdMss6dQ6HSbLZYhtP+bb6oj9F8Or19RxFCZTFkuAAeFYBuHc/SU7PT0kpiyovP+Albk8ftU+92/rM0jiArQaAfxU3WyjclQMwqd1EY6HhiO0miNnZnw4oKcl2oXAMgLUC/N8RAOo0UqxPn18zq6p61VksSR61Napmi4sHn2htUdE2AsTklXMAZtAmk4aUpFpGEERFlt/iBUFXOXFiJgofzJLEWtatu/loTMzrA2R5oNFiudgpy4wMsIHu23ctxzCTivbtu7Bd0i84r+KeI3h1unr2iiteGrpixXOt7CAQmVM+vTLYxSbiqSPTom5Nf8qRQsazjx2doT3HOE65KfEeOOo65v7g5CLq4Zx3bC8U3ma4OfE2qcp1mPnVtldCgtcdcxxuXH89iwrceZNeFL4s+JzuG9tfWbL3HXJQ/CD47PrVQqIxTUKCF60ZHvtulmHJ1K8sSOj6lLoPjH/KQxS8vPEZj8ed73ff36xuC3HSWkE9ccFC+6JNc3Vo45CVNtISDMGLbdgfX5zNW0T3x6P+Vu1kdB6Lh8HFG6LHntj6vUnLfdt2pYiiaHK73eOkrOSbub9cXicxVF04BK3ocpF7ls/PcFgKDIrsJs2pwxvzr51TRlKnr+nQrpeulT6TBG8wkaNCV6qo0bKjB9Z1VN7x+OJsk0zN9J3vygN4MDH1ZJnuIHnDUfBKkpRLUVRIftaYAApJqe4gef3mWmQYxmNBc7YdHZGuqLYVRVHPMExtsDF7FZjFDMNktUea9iSJjbHwPI8+pKcRjagaxOsvGI9SSZKQIDYQBGGPlO1BpFShwc6Lf7nuJNkdDoeVZVkakzAGG1tn90FFUfSIe7Bt/dHK4Rp1uVy1+CKEZVmDIAgaVLojyY3WFDiecJX9XV1j4dTHOr64gyWHfXXallcJ3j/aalbjVRFQEVARUBFQEVARCIjAnDlzsl5//fWtOTmr6pDgnTz59WSt1qr54ovHQlI1BezotAKn7AyaicncOoslsYWY3L+/lioru4oAGOb1uttAAzTUDBtGSD7P2wsueCu3vr75uSom5gSsX3+n56F72LDVaR374nosGmKNxjRWkmjSbt/vxnYBri7R6yeOiI2t0paWHv4l+PHgOP4bD3D/SYAFyQC4W3j2CYA56QCPVnakag3cfnO7KSkXO/Pzn+/9/fc3HgWYYAN4OjXYdjF52ciRnyZ3ruItZQHeGgJwJ8EwdRxFJUiCwEiKchs3bJjiTkkZx69ePWfnKRsIF9m375wxRUU5brebw2RsDQCXlY0cuXqU0VhtX7furn3+Yxs69Kt+GRn7qNWrH9vf+Zh7juDNytoVnZ+/Pvvrrx/yvBzwP955x94nPb0xWpJkyi5ZiAWl95J/Svq7mELlMK9XPkbcnvwYxDKJ0KQ0up4tmsXMSHvEMf/4n6PsoqXlWeGvmbPFB8fNEjXpSZ6Hxrc2zTM63Fay0lpBPHf+8+LD6/+PuXPoLOnc7EnikkMfC/5J0rA8qnnvXX1T1OtXfWQ1sFHKrZ9eaZw5/B4n+vT6n58/5d+2VzbO1YVL8Mo2h7lpwUf93x14T6tEfdds/09cirN6i53W6mQgjJJCxCiSECuyGt7JmkiNaIku+M2a2GiNIQR9TGPqOFPj+OfPDZqg3bH06Swy6Zf46HP0guSSibrtdop1X1gzZPoTQViKBL5ywi3hIXjLa6KGz76jgs5J7WFLmnCjPr2eP8kbzgN05CKJbEs+q4aOFIk+Ugl/YmIilmVRIdapjQOqDgGAD4VU8/qrhrw+gk2WFC5qPb09u6M4vXHg57bHOqPZSYNEJak3eWVzTVmWMVGZNhSLjFCIw+5+uYGEvaIo5RRF9W2LRTh9e60/4tFygiTJLr1YP9PXPc6Tl4RDRa+RoqiUUF+KtLe+cFw0jYlOiZBeZHSGRzjWIOFeo756PfkSIphYw4kn0P04UL/hXCP+8+h0OuuDTXbYUSwqwRtoltTzKgIqAioCKgIqAioCfzgEMNHaf//7398SE98QDx+eUd59A/ARukAArIj22RmMHr0vIykp082yAiuKnGKzxUoGQ628cuXD+wA+zwRw6NFe0UcktlWuTpv26EiSBOXjj+dvCy52tD34PNNsLolXFKCbmvLLkaBsbvfSfklJlfFZWY+WbNkyzUM2zZ4NySkp4PFqa+9QFIHg+T16jhtmc7l+j8IyGs0oq9O5waTRjLEQRPDbzysrwb1wIXh9NZsJ3lGjUjQEsUW7ZcuV5c0E76PpAHOCJo7bV/H6ewVjIrenBgBM1Wg0iawkkSAIeyWAlUJ8/NSqmppry3zj9pG8N9/8QN8tWy6tP3r03FoADT7Ae46xY1eMsVpjivBFAZLLAwf+kNyZ725rPHuO4B0y5JvU+PgS8w8/zDpwKga011jUe9Gii+J6904hAbSKU6aUBWU3kjPi/wp5usmwrPpVzEFHzEi8V/m16WNldf3H8ov911r0tElxuw9rf6r9lPvVtsej4DWn2QEJXiRrH1h9s+nfl/5HmrfxGcqf4B2RMV6cvGwivatya8vDqs9qYUPR98z9X97iWU8+D15frD7LBiR8Ud37xub5ulAtGnxtub7cOPaXAl3hvoyxVf7z0bdye7yTNQh21iA4OCPv4IxCy/n3vs6CvQPjEshELRkX43Y6NivZl5TVXPDaxa1sQ9q7Xip+22nY/81DeYmXOWn77iyaVlIIkuSg6WgdP+7x53dqY8weJXFPHGhpQOWmeYg6/pddCdsWvJQlMY0wYPAARTPg3Er9tCtC8mbtiZiD6cP50Xex9NZDH+p0uq1nmugJJt5QygRS8XbWVkfkIBKNwRJqqIYLJZmTfzxIJAEAJoMqDWXMoZRF0gS3Zwfalu+zGWjrZRyoXqBYvLYM0JE1CG6T5zhOF6idjs6HSPB2t6IZravwBcFpR1euO7R8QMU3y7K4XoI6BEFgutsWIahA/ArhXNM0zQd7vSDBLUkS2lpF3Fqms/lAIhpfQIQ6vq6UD4fc7Ep/wdQNNaaurPFwyOG2/fE8j9eIJyFuuIdK8IaLnFpPRUBFQEVARUBFQEXgrEXg73//u/n999//asCAGckbN77eQuZFJmAkEgUCYLX5lD9tsQbg2jqA86xDh36ZSxAb2J07R1YBTKuPjz9myMnZ1SY5mIeMRNq0hUiMRGypqb9HDx26Lufrrx/fcaq9S/slJlbFUdSHeyor+1vw76e27HfcqyhWMZLUSHNcX8+Werf7oI6i4gSaTjhFigURdGEhOG69Ffz8U5fGTpiwJf7EiTzl6NGhFQAOCsBCIVZBNOcp4lPx1ten261WjVhSUm5oauJoQUA8ExoBrigDeDcOwBIdG+uIcbk4wm5n6wAS6wBuPG0r+PTpj53LMO6GDz54yY8cbY4GvY8HDVqTUF2da0Fi99Ch8wLYQ/iPoucI3gkTlvZyOKI027df6xkDRYmMLD89RFEuJF9+ebimTx/kHxrAIdUpz5ffR9wYdyuRp7sWHFIjPF1yNRxybgY9FQXP911tGWg83zPHbvch3U+1n7O/2na3IniRjJ3ebzpM7XsDPLvpn9S8X5+hRqeOUVbd8K2g4wyyf5K1YOe0s3IdJVnrqI7zwzUj9h4n6zb1vdLj/RrwcNtJeG5tvsZ1o8ak1Gss6dt4MaqJBPIImX95bvnEOyeXtGe1gLYMG97+PqNo1/HYKPI9vTm+F+ScP4OIG5gFrJlRyr49qsgCV9b/xisDksQdxch/91uyVFIVVCIrpbZR63IWGEi3xkYYtAqvLYedJb+4hCiLtff9UGledUFfjW0QmB6+r5VvtLDjUIx4pNSovXFy2HEGxLiLBRxz303QNTmeZBimPtSH9i523SPVcUwEQQi4BR5JMPQ/Dbbj9pRqiqIEnShIEIQihmGyg+2vbTlU/yqKwtA0HXLm+WD7jADxcloSu2CIX6+fKAp1O+TQbrWFAAAgAElEQVRNRFGMDnfsoZC7iFVXcAgGa6fTidYMHpsA/8Rr+DuShl3xv/aqgzmKophgYukKrsG0H04ZxN9PxY1NIHGttE2u5VX6kuhXHMw6CyeWQHXCVQYHarej8929NsOJK9SYuvLZEmrdDmLDz+CsUMaKLwi95Rs5jotVCd5Q0FPLqgioCKgIqAioCKgInPUIILlL03TakiVLnuzTZzBpt8/uvWfP5Ag8eNbTACvNAHYKYEcUQJ4DYM4JgAYK4M4cls0TMzPjdZmZB7Tr1v3pMMA7iQAvlAAkh0SIdg6wv0q1/ZLTpz86atWqJ3e63TpPvwRx6eCkpEqjzfb9Vqs1wZMgzUfwvlP6pPb9imc9yqNbUp9w/DVjrhOTa83aP9ZUw5eT8WyK8lrfVY54NllZWvEq88GJlzyq3wkx1/Fz8z6z+pd9qvdy6wVx0/j1tSvYzypf0b7Y/zuPCvR0gtdFjhnzp+F795osdrvBBTChCeDqxvb8dzvD4vrr/zFGFFnYu7fJXV8/XkfTgyRZJoj6+hIeoLqmWcH837jc3J9TXa5Eorx8UlE4/SDBm529TXf8+IiTe/ZMCTEJV88RvKjKHj36+9z6+gxeo2ngAGxEcTFPUNQoeeJEAxkTwwJBoFi3HghCC4qCvL3Z+6yKu45R7FMDNK0VGCbKs3YEoZaRZTvFcZkuknSwrNZBMrFmlwQgM0BQLBCttid76oB8Rgle26Llg+01Nvhw8N/2BH2z8hK8INxBaozvR4nj0ygibaACTKWkl4vdvYz11RPvuPg0q4V1r3+VVQo58VT1Ki6t9xek3j6BHHjrNBDthCJaAVhtonvfW6ucw+77y37ObPQ9hHUYli9BG1nbqHF+/WOqWHwkmk864RJTqlslzetsXNbxuwrY0iQDIdA6d6/y6qOvQgqWR4IXf+q39081/DYyhY7JsEuNJznZ7dDKZptTAYnR2PKAykpuST5JjxlYxQzK7eFklKePTq5vYl0LP2RMQD/sO4vKUa+/p0EUxWL0rsRt4PjQHKyHYdDrI8IFkfxBUogkSc/1g1uzvX/DNVJGkmSjLMt9QiXT/IneYAleVO9iDMEqEjuDIlR1Y6iw/j/2vgNKqiL9/qsXO3dPzhkYBoaclKCoIJIUA8GsrK7+2Z8ZMWddXdHFnAWVYFpRCSIqiCCISGbIzDA5p87dL/5P9cyDZpjQaYDd8945HsbuCl/dqve6+9at+7UekZcj5ckbLCHTXrwdJUULdGwhELxSsOsi0FhwudY59H3Oh+ph2sUaYViW7fJ5hjcNEEJ4oyPgjd9gxhnpskpyLWy1gO+9VtUudNezKFDi0uPx2CiKwpsvAXv7hopNJO6nUPvuqF6wMYV6miLQ+VDi7Kh8OKcp8GaC1+utVAneSK8itT0VARUBFQEVARUBFYGzisCDDz44EP9YXbx48SytVts4YsQ1o1etuou2WpM9oQWG7Q+w/cL6KIAoHmCAE2C3ASDdC2Al8/M9MQ7HeoMguFBq6ij7+ec/bEtOZmivd5dBpxvXDEDLCOGjcqdxYQGHI8sicrsPmUWRYwBkRFFGj1bbw1pZifzsD1qau/LKF/rt2DG1rrS0v+94OkIT+6emlljKyg6c8ODFBK8hpczwZvF9+odzPnZgX9anDs8wPpP7lX1lzQdspi5fxGQtJoAx8Tci6jJ+Udmzumd7fW3HpO0Th68xjo2Z7iOLi10F5Iioifyqmo80d2UucD55ZLrx1rSnXfnGkb5j6W0JXp2uib788pcHffHF3btaFMxRXRJfHQN1MsEcSXJkbGyZoaYm2wrwNAAkVwAc1KWnH4gjyRH88eNP7w2WRFb6veCCzwZER1doWNZGABC2L7984TSlb/sxnjmCVyHtTaZDFp7XSTzPepubm3QIZcu9e5OEXo9JXPzVH1vo4rUogCzTOMFda+iY05UAIV6maQOPy4qig8R2HRQV5ZtLhNw0pQFJ1DC+H+jnIsFru/+1Cz4c8VAQftOtw1+ILRpyY6HffhYumY5IsYHUGu2StneiHX2zQL7yqRkH2CiLQGta7EkwGfv1P1fnCyOuoDS7btZnXC3I4oYsKv/Gq31EurscydqoTPe+j77wDrnrlk4JXqwEdnzxYrredtgglVaYnYJFdg5l6rxDDpeLFueJ7PUBPzD8CrYlePFbZL3JoClOieUTGmxcWu0JAsW4aVCufx/s4Ww9GzfEZrjz2qCSb4USZ2d1+O0Ho4UlP9poQL9rtdq1nZUN5ZhspOPtqL1gyLxQEqUp/WIMZFkmKYrq8oRIuOpd/7G2kp12SZIMkSJh28MSkzZ4bPj4ezjqyGBJmfZiaSXIje35IwuC4LOW6IyQDSUGTEK1VYyeqTUcSj94XYiiaJMkyUrTdB+8oSHLskeWZbw+8X9u30Se6kHbQxTFUpIkuySDQ4npTNQJlSxsG5ui0MSWC3jN4wyxwawbQRDcoig6WJaN685xBxNTd8ShWLRgnDiOwxYVQSvOz8TnR2c4YZI2WC9mfyyxSl4leLtjdaltqgioCKgIqAioCKgInDUEsIIXZ6L+9NNPH4iNjT04cOAVo9avnx1fXd0j6AQyLYP4NBYgVgD42QxwZSPAb2aAn6IBejpZdnN8VlY0KiyMs7ac3Ft4ZNGipPSMjEYTJsYwOSrLPGbWACFWoqg4H3EW7OX1VmsFQccgZPKRS7LchCiK5yoq4htOtT8AGD/+vdz6+gzYtWviYVyWIMblJyeX6QVh9X4Fg7YWDViJqxC88WzaCVKgheAFwMpe/5jx65gExq/5E7zDLBO4DQ1fs1jdq5RvS/D27bsuIStrZ+yqVQ8GSJJ2htZJgpem3YzJVM80NGD/0XspgElHMIE8bNiazKYmCzp2LKsiGBuItr0yjNvAMC5u9OilGTTt4VaunBdA8qwzS/D27t1sWVT2jO6Dotd8uwljzJOkRzKWSJm5NFEGfxKc5AYSUdDHMETUIpao5Mqg3HPctyCj6UTooR0q83IDHHDuRF7JC730faUoygLNkkeqdBeR+ebBEqsFwASvHUQvamcxW0HwbgJbRH2v3SAL5eB1dXXfhKTeVRoVPAR8sjoTqOpEuGgGAVpSjNO5CBQX5bV/8iJlyU51AqNHKTnRzWNuuahM9HiRj+AdeRWp3X6jPu0aN+HdGgvpuZehuP6ZsreWkpsPN3J1BYdt5z1058HOYm/69OnMS1J+j820OLSyySbs3e/mNzRAnWsyBLDGOkelPYK3Kxz93zf8OrSHfn9/M5uef9rzU3vHlb5nDL48S3/MJnJSbGT/Xs2kjo245zD385+JsttLiX/sa/JX8rY3lkgRK8HgFEjZYAheWZa1wSRJ8++/NSGbtytf2Eiqd3H/fgnhMBGFlba+z77uvJQj86H0Fay6L5RxYMKIIAjRn7RpJeA5TMLjNkNJsKUoRrtLIRrKWDuqE8i693q9dSRJZiOEfIpyfHWHgjiS4+qqrUg8h7B3sf9Gjdfr9a2nYD19MfHndrub9Hp9Wldxh/L+2SZ3ledPJNZNsPPW2fpuY+nhS9DY2eZXJHAM/hdGKDOu1lERUBFQEVARUBFQEVAROIMI4CRrb7311uorrrhiSVPT6FvWrv1HiMf86imAp1IBLrYCfB0HMMbacpT9lUyAS+toul4/YUIGs2pVVDXAn2aASxvee++ihJ49k6hPyl9kF1ctOGFp8HSPD9x4cx572GJCde7BCaZ5OR85sNLV3yqhPfuDRzPeE8ZY7pA3Nf8HfVu3gHwue42gJ2uhqiqtdvZs9qg/tP36/ZSUlHQk9qef/m8ffl2jubB/dHQVI0k/HGqP4FX6ViwacB3FegH//U7+Fmtb0rfYfZBqa9EwJ2O+c0P9N2yGLk9cU7eI7aM/T8A2DTWlZqc/CX3JJe/n2u2xwrZtV/v58oazOJZlAuTGAAwRo6MrTM3NB7yStMkxfnyK0Nx8nI6OrjbU1Exv2r17owvgkYATuXUU0fTpT+UzjIstKBhX1LX1x5kleLmkdVGflj+rfzxrRVOL0vpq42jjWFSK9lMjLRfDQNMwsYwvFX6o+4IZF3sN93P9V+xN8U+AhkiGz6qfQAMNI2UsqKoVDkK/qAu9G+uWM1fEXi19WrsUpsbf5sk1pzG6KAfhTYlp2AjWdpN1BUrGhjPj7dXl1mzJLf3liPb74XfsDqvtDV9kgzE1EeJ7I4r3EkLldgJqj8lUbLxExyfyjEEn9TC2WDase2NFZgnVK4ZtXsUk9l5HaxI4JOyMkZEtGcAbLRgSsmor/9iBLpr/WLE+CW/unH5hJTD58Q35sy5p1PNkPRAmp1uWARYsANl+OxTQJghD4Q4QLsGLI6YqY8zawvRE/+gJq16rLe8rm595eE/zA8+MdPc90kzXxTJUg1kLNMMTRqOLissUiLREO903p5lMiQ1Liaz0zf2xTyev2HTEAOTHnc0z9hKlKMpOUVQaVrCFQgCGtY78KneVzV055o8dNADgMEmSPpLLZrN5cEZ1kiR1BEEYAo0Hq8AAIB0h1KmlTCTVuzg2//YCTYwW6Jg6KxcOKdLV3ARL9nQUZyseMvZYxmLVSB2Zx0RvOCrmSOCvYNjqO4tVyyeU1YGQu+3FEGq9SIwnUm2Esy6VGLAyHG8AROLCzwWXy1UVaZI3EuOMxPi6upc7WGf4C31I/txKex2t1WCfgZi8x21ihXYnzxGB53msyK7XarWDW5XwODHbiYR6KsEbidWktqEioCKgIqAioCKgInDOIIDJ3f3791+0cePGf/zf//3f4xUV/HuLF79SFXyA2Jrho1iAb+MAersAammA0XYAhxmgMAZAgwDK+aSkAk1V1XmY7CIAXihZuDAjzRX3u+mTssf1T/dc4tCRJnj66C26C6Mv58eYhyGeTPI8eGCqscR7gHy595qWpGdlT3dif3Apv7LyXeNtye+JL5bMpK5PeErM058nAxxrl+DV6ZqpKVNeGfrVV89vxW0bjWOGWiy1dFnZ4T8UDNpLsqaocrE1g1IOE72KjYNizZCpzRPaKnpxeVzfJdlQrbeCxFYNC8ue0k1JuM2jqxtp8yd4r7rqub67dk1uOH58sM9CIvwLz9M3GQAuPcu6TGlp9ZJGcxQslslCbW29z5bjyJF7CwAeSQN4OCyCV6ttpidNen3oN9889cesWY8N3rTp+mMVFS2J69q/zizBm50NOr2+XMfzLHBcnOvknF7Vqhyn5FpvCfFm8f36h3MWOvSUFuz2QguACZbVvooy2L4yIsxSqXcdOS5tDHxd/DkaoDtf+N2+U1JU2Tp9sanJXiOuHZvgW1/nyoUJ3oY1u8115hTrz/kzTihLg47v/S9yoFZIhASjjOhyRo42AUSZZETysmxvQhRNChaxyjX9hVv2MRaDtOHDnzPqKp16uWGNkUVFyJSi9Wp1vWwpA2bUkjQr7V/4ZcIF/3qkpDOCl3hr5sDp46sNKLHet5Z8BO9rINtvOzcI3o4wjF48ZQBTGWesfmjR7/5lqKooM10XYyIbzAamKpGiGs1aJFGAdDo3E5UlEKkJDqJXqo3uk9Ouv69sd1HC4RKTWFqtB4eLBoOOJ9MTnFRupg0ZdYL701Um5kDZfzQEceKZ1tk8tyUgzhQhESjhEAiZhT1JSZIM6BRKKymJy5o7wiXS6t2WdSsLHMc1KUfBzzWcO1sjHc1VuEe2JUnyYKxbfZVZvOEQzhHstmMIZO0E/QzsokKrRUSHCluMmSRJPpUpPi4fjhL3XCCwQ8XP7XY7tVot3rQJ+eI4jmQYJqxNPv/O8T2K7TIoiooOOag2Fc+EEj5Ssfq3E6nnU3u2Cq33QECnGFpVvr7QOlP3BkIA4zZUgrc7VovapoqAioCKgIqAioCKwFlD4KGHHhq9fPnySx0OR9LNN9+8FAcSGsmLrRlSOYCNKQAmFoAnAYpogEkkQBIJEMMDFJAazQZCEPScIBwTAf69Z9GilLTsbF7v9RZpKCrBp9pbVP4im6nNlcaYh6PFNcvALTmh2HWQ8veqVQBrz/5gZdVb+kH6ieh36yr0aOaXoiw3IooS2rVowO1Mn/7EkPXrbz/W0JBuBZiUl5hYGTV27EThiy9e3OaLZxHkuOK2mNojlrHFAvbXxURvgX0LhcvMy/7I8fSRmcZrku91+xPASsyKxcO8nh86FpY+reuM4J0589ERK1Y8vMvtNkXYW8+XgA4uv/z1QVVV+3UFBTeWud1MfUuMLhLARoZj0YBbGTbs20xZJizbt1/hU4nOmvXYeY2NSVZZpn22Fj//fEcbYvHME7w4DqPxiPn1A58Kx12HCX+7jFpvETn34GTjvJyPfcpxXNbtPmZYXPkhXeotQo9kfC7Wc/uIuUWTiFquGuak3yVvaNgAGbqhXIsqe4TwSp81Ns5ebPgF9pWyV1wQUSuGcB8amOT1btwV+0PalILymF7BJQfDFg2LfsyAP+qSQEohgDGLMLSShAwTCVnxCPUeKMuiCHG/vwMxRJOUnJdqMyTFNeVMHeeza0AkAQc++y7G3CPdk3HxSJ9FyfE1v5o5m4vMnTm50xMEzZ88lTmaWpXR86ImJ4FkYddWoH5rgjrXpLNv0RDunCj1SateS1XFWKh6i5GpiafIJrOWtOsYpNG5SXMCByRBiNZqQvZ6NDJwhBhl54XYJlGiOIGqifaQLr2BdOg0QBICaLVesgnRRlJ3K03TXZ7OaEtABPPjO5TxB0rs4h/22CcyEAJMFMUEkiRrAokHjxcLwQiC8HTkRxlp9a4SF1ZLYwKTJEna9+R1uewEQTQwDBMbjAo5kHG2LRMJoqm9uWslNLHhr29MgV5Y0YrxD7R8KOXC9ewMtk+F8PZXPXan3/LZILCDxaS98jzPVxMEoQk3eaEoijqSJLu0Jwo2ZkEQGiNF8kaKKA12DOGWj9TaUu5BfL+3np7AkuCAk0F29tzC2LYq4/FuSUBtqgRvuCtDra8ioCKgIqAioCKgInBOIYCTrC1cuPDxjIyMzZdeeukuJbjgSF5szfB8CkCqBmCYGTTJDFA8AtdKEojpIgguCQCfmLWQBPE6oqgrBI7bgwnG8kWLbiCwklIQqmmC0EqLyl9hsKUBtmj4teEb+remtRRObNY2GRmOE5O7Hdkf/Fr3pTZD0xN+bPycyNMNlV7t+3MzZy9n3357s60tsXjNNU8N2rdvXFN5ed8aiprcz2CwM6NGXeH+6qsXduB+FAVvV9YQesokY5VxjbeMePboLKP/RD/Z8wu7QvYqSdeUxGyfVTyva8+iISWlwDRs2Hc9vvvu8Z3duWgoqtkkCN8zALv0OCkdwAVWgGnNwSVZ8xHGMoDG9wM9JqZMN3bsov4bNtxc3dCQUazEP2jQGl9iKpOpRm+xVHLff/9oAf7/Bx+EJJPp81T8t8FwbV13jreyErx9+oAOrzvcz1NHrjTlmjPI6xJea2rpV0A76r4zvV72KPVs5iIpXpMi6HQZdqz1wDYOaUwqcX38HKwcRRTF8hpNhpNhrMy7Rx8wOHi3VC96xTuTHxM/q3yFnRA9U4x1W8id16ZuwsQmkKQMouj71z8Bmf//d+fY/dv2rNjU49iOBljbZ2bwScEW4SRr+XHQlMmCnAgg/Y4g9ReAsbEEjJ2CgKUhrnAtDBwSA7Fp0VJiboq9YssO0lXbVJd79QSfVy5Olnboy1XR3mY7CZKMjOlJ3h7TLm0mMEadXLhe4z0zRrDph9wkzcu2eGiyjoMygvT5wYR1RcKiIawAOqmMOIqiKmMtdF2UCd+mQpTVJcQ32yWzE2cCbPei6s16rAzW7usRH1PY7yOtVvtjIPG1Je6CPT4bSh/t1fFXNwZjGyGKYjpJkqWBxNFRGZ7na2maju8O9a5/n9iGgKIonz0RvjDpIQjCIYIgMPHbO5wxdFa3u4im1vixzccpn4FdjUMQBIqiqIj7Ufv3GykLia7Gorx/pvvrrjkNdLyhlquvrz8YGxub17Y+Ho8gCDZBEKwajUZP07RLEAQD3vzgeT6OZdkT+QtwXUEQ9BRFdfg8DDU+XC9S6uhIbKyEM45Q60aK4PXzHmdCSQrY0RoPde2rBG+oK0KtpyKgIqAioCKgIqAicE4i8PDDD2cuWLBg9Q033PBAXFyc74i+cgVO8tZRAE+nAuREg2a6BqJ0FDCkDDXfEiBdAEAIEniwT1Y8QuhFJMs3ugFkAmCJe+HCx505OawGe/U+cXCqOV3bU7ol5X4OIY30TOGdmo2NyxklnjgmVVI8bjFJ2rX9QXmr/cHTullZU5C+sTe89touV3x8obx8+ZN78vI2xufl/ZbkdpuA51kpNrZUs27dGtTUFO0ShHU+4hFf7Vk0dNdkKknWsrN3RPfvvyatoSHDu2nTjYcATiVQu6f/ehKregGigjji2EgBLLcAOMn8/C1JFgvBZ2fHiwjJtoqKvqZffrnjUEexXnfdvJHLlr28RcE4KWlnPP5bqx0c0NHqUDHAGOO6CelW/dwDl5mw0vryjFGUYtWwtvIt87e1S6hnMtfK2DIEoB48UCU8efwOdFKV7UEtWNE+UhGrsp8+PCnq3vSHxcVVX8LtSS/LS2teIS6LuUWmauKIZz9e1szoo8XGskYDmcyL+tEmLikrqllyu4mGBk4vikD4JyTrbsJXKK02W9/9PueTgXcHv3ngdRLwwtp84P9OQGOjBtw6GkAvA30/AZNMBEydDSBy0Lvqe+h/0xVAWqt9BC8QhLz1udflIXfPLmAtphNrDPvqYkUvpdFI+O/2xq68Lnz6Qy+5rlHvZHZ76q5adQhPAanxZZaPyHWuEbxUZYxOSG44TZFm+KOfz+PXcf6+gKxb9H/0S0zcePH3gRK87YEZ6g/otm0FothtVdWe4k8azARHQsnX6sHZqNFoYgJRDQcTn39ZbEuA1Ytt6wuCUO/1epv1en2PUNvurJ7ic4vLhDs+URQZhJBBlmW8k1tLkuQp3yW6il8URQ1CiG9NiNVV8ZDf/28l1wId8JlWKAcaV1fl2rNW6OqIPa5DEEQC3vZS2uc4rpJhmOSu+gvl/UgRnJF6joYyBqVOsDEE8swONB4FR1mW9QihoMn49mIPdjz+saoEb6Azp5ZTEVARUBFQEVARUBH4r0AgPT19dHNz89Nz5sx5vm3AgRO8uOYHcQCONDDP0kF0HIAsImhchcCjR0DnSODUAkkeIwCsgiiO9WKVJMC73MKF81yJGR6tQrRdEjuda3HFOvm1yylYkaLgzdL2FU+WPel/q8Te1v7ggV7Pcu8VvkLPyrqMlkpmVGB/24kT3xhgNlczVmsCt2/f+Cq32+CdMOGtvGXLXt6KLRpa2vrhoNLmmSJ4DYZiQ3V1NSxd+h2y2WLcTU1J7s2bRxQDbNEDNFMAEgJI9QIMdQFkec/uAsNevsvTAY7FAOjkzEwnyskxk8XFfDPPu0SzeaRz377xnZJPF1/8YR+rNd62Y8cV5RhjTPAurv6AXFr9vi9LSnsJ9PxJfn9FtaKejmfSpDkFI811XDmhqKbX1X/J/KfyNS1OYoe9kRWC97jpS0tbpfXjvRYI35Qtpg66T/KeedpRMDF6kvzvisdO+S1wUpWNNyeusIwyjkWjzBehZbUfw7Lat1Gedig8k7lILjvmQA88UCHTMblA6XVI4nYDlbdPdvaLkVFzDWKGXexTrQlHdxHEqr8k0maWQKKRJqaGN+fUuAmEwlamtl0rhM1ttNd7oFYbc4oCKqA1JUkIigaYQL4N+QxweYoEkQKQ/wUw3A1w4QQCErOgt3sr9L/2MgB7g6wlOAEPYtuL74KrrsFKUqeqdCVJAsZk1OviYkiCJpG7rpF3Nza7sZxR0hXr6SgHibxulm+WeamWlTiDrRMv55ZREDRIEo+9vgO/3FWg0SSDO2YoBGdZEXgXXZbscS9UIJ4iEt+5Lgck+agrtzDKOmlLq7ocgClNNMQum0QiL/2RoHXdUTNvcZe2C5EgeHHgCvHaOggiSFWtj9TvjEzEP/6DOa7bEZhtVbFdgt5BgUgmbeooBq/XW86yrO/0QturVQ3biJXEbd/DBBgmRP2OJKNg5sO/vUiRV2HgHEVR1Ik1Hmo7gdQLhwwKpP2zWeZMK4YjNVa73V6n1WqT8L1PkiQ+Zu9L5tWVnYUgCGaEkBmr9bHvNgCUh2vz0NGYIrFuItFGuJiHEkModTqKs3WeEmVZLqIoKujNWeUzqKu1EShOKsEbKFJqORUBFQEVARUBFQEVgf8KBAiCuDM5ObnPDTfcsNw/YK/Xm1hYmPj4ihXzAjwujwm/5/NAf14MxF2E6RUZXL8j0G6XockuMh4PI0lpEkVdJnk8CR6AfQDQVLdo0TSqPaLN39LAn+ANxv5gWe09lvcL3yAHWgbBv/sv5UoO59UoCcxSUw/El5f3qVXGPGTIih4WSxWsW/d9q2/gmSV4jcbjBo5jiCNHTM033WTcf3IusLfxNgPA28VY5QxwZzbAxc3h+uOGvzjf6wGQEwsQTwJQMkn+SdH0esHjyS0G2G0EeKsIIMnnqdzR1bfvupz09H2aNWvu3Y8J3mbTpwlLqt+nnuu9pllJUof9jYtdBWSmLl9ULC1wezhxnb/VhdIHJnNx+RFRE/lVNR9psL9xW3sPheBVLBr849Nqiwy1tQIjyz1RC94Kt1oAFKXldbqetrZpObzeSh1HcSywmEvkkNzkRSAnAyCjb5vi8OESeGDuFrDkXQK0JRpzliA4Hgd6SrJcf6QM6PMnCIjRgPf7fSRsSSUQny8TlCgR1DbQJa72RPesDdhTsGbXARMOOWFwZ8nsAMIieDFglVF6sM1kgMxrAYjfQYBxBQemKAaEZAJEBHEDa9HAv18A0RlxMktKQu2u/cTxHzd4uGbbaeOhjAZ9r2smsbF9evh+8NXs2k8Ur/nV43DtQomTGlljikRKOg9v3QdEzXrwiNYWFXZnVygEL6JAihoEXZLHXV1S2lwAACAASURBVPUdyvvIy1LNfyFLYk4MNzx5vBSFEq/D7TiE5jEcuG9uunizyz3wWAN+LfajaSmWxsyXaZre3sTXLHGM2YXl5KddisLXvHJMduyBwZ+Ho+Btr/0I//AXw1WSKjEq9gqhzIN/nUiOr6NYeJ4voGk6P9BYlSRD7REcrR6UZGeZ5dvr52wSvJjwwUQ1QsgdKAbhlsM4kSSJ7TdKEEK+U0KYzG/FlMBJzyJFIIUbazD1z+Y8BhIntjkQBEGiKAp/WGKFvsxxHJIkidNqtdpA2mhbBq8fSZLwpnB9d85ZuM+CcOu3HTdW/vM8b28luH3P/0Cen8HEEUyyymDmLhxFcDDxBxKTSvAGgpJaRkVARUBFQEVARUBF4L8GAYIgFg0fPnzb2LFjTyhWleAbGrjJ27ZdOn7PngkBKms8BFieHwDmKD3QBoDMeB4yCQl+s9bNGvJX6rp1yV5R5MjGxkQ3QFITwOSyRYvI7PaItpYYlM39U0V4SUnAsqzvfLwfAXfq1zSattP42LskGU8oXZuagP/1V+hQ7ZaUtDmprGwvJctIpuk7fQmxsF/rhg1gNZnApyrtruu8897vs3v39OO1tdH2v/5SyCtsy/BRHMA9NQAvJYFPjPhg1f/934o+2dmXuRFiI67sbDs+PP7586Hq1NdxXG8MApjOAHgJTOaTpJskiLdknq9taEnStvRwVwRvVtbOlH791lpWrHjER/C2tWhQEuj5J6rDr+FYZiXP9WAl9wHn1lPUvm0J3mGWCRxOhOefPK0jgpdhmhlJIuSmplKjLCchAAveqPBZNAA4ASG9TJJ2QafL9iMAJXBIRy1yTAwBGiOALIFcVIZAyARAJCAEcPiQC+Y+9CrEDrgDgI0CGWRAxHzQ5NdBZTMrRF/7d6ejws66F+xgofpCoMQ0UZY5xJq9vCHtdfeMn2YVEDQlB2Lb8M2kW3wK9Kt/+OS0+9l/Dt1Lfxxw5IDb80v/WW0S3QW4wnGStcW/ZEAppwe3h4ZomwvcVhoqLo4Cy/kINHoZnL9DfL+viJg+OpkkCZB4QUromeAwJsc34mRritcutl84+PnK/H63zTxxo4s8Dxvuf14jmn8n0q7wMLLR6qFMTg8WDB9dAHLW7VBAmyAIK5EAx3WGipENRla3t2csWRttJW16DWnTU0BC/d4tB82iW2qeMH7ik21DsQr1N7iiq86XKUnQ1ieURxGJ85Uybrf7srblJUnKt8aWDGQcJg7JxO8mOe4jiqKMkiTxrcfhI/L8iNQP7kiSU42NjQXR0dEBkaatydvw58kJwgkncwtEQRiJ5eLxeHZrNJqBnbWFlZmYDJMkqUvyFit7GYYR8RH2YIneU54RbncVVlVGYoztrE0P9jYmCKKZ47iMUMm97ogNt8nzPE3TdKcblN3V9/9qu63J9wiSJLuNU4vUs6i9OQjn+RTpuLxebx3LstjeINM/Vn/i1M87vBmXEUUxDQCw2jlgCyxRFHuQJBm8R38HizgcYrf1vhQiTeJ322L8X72R1XGpCKgIqAioCKgIqAic2wgQBHFo3rx5d3YUZVkZPLtq1V201ZocoKeeh4CczzIh3q4HhiCgJq0JDl1ZNmPGU0Pt9jjS40HNv/769yMAGh972779gQxeb41WFHkfeUeSrMCycW5FOZmTA3qdDpO3mFxUOAoEBMGeOO5FEB5SlgmQZaaVBJLB7UbisWOdK/88nj8sBMETJlOu2+NJcCueuN05i3FxRYYxY5bmLV/+xF+n9qMQvHfXAMxPahnrvKp33tk2sG/fIRJWznZnXLjt9sePPZffGwjwqAiwVw9gFnQ6O+XxvACSNPUgwLexAAuPAVg6JeDi4oqjLrro46yvvnpuZ1uC1z+BHo4DW29g6wX8N/Zhxv8+dXiG8Zncr+zxbJqkqHn7GUcKikXDnIz5zg3137AZujxxTd0i1j+RHa7vv7FgNB4zeb0shZAsuVwO2eWSSFmmFJ9dAMjwbTggtF82GHo2I6RtXWs8stOFURCb7bMVkSUeQUU9gDsawLcnIMORwx544OEXIbbfPYAYC3CObZA2tQbsdevkKipTiL50ulh3sIESX/qOBFcvQEABIhJkRPeUonM/dCQNTbQ2HiX0kkNgk3p7xVHvTdtL65X+T10BXRG8wsHj8Z4f/0xy1jlgyYB/7Al7/WA/3t+/jYGivQYoO88I/G0kNB7XA8MikEQEhnfBfM84xCQlIrmmWOoRY/OmZ2hF/2RrbQle3uVBRavXsyRFMXWVn8gpVzoJr9smcVwdj0neo6+BnHXbfy/Bq/uzjylq8wgv4zX8SJJkHf6Ppmm8iwCff/755fjfa6+9dkV7c+PxePCPdFaj0QT0o9vj8QzUaDS7I01YtG2vVTnaJMtyBUmS2ANTTxBEHEIoqjVTurUzX9ZwyJP2xuZ0Oo8F4l0baeIl2PsJ++wihHAyNbyb1OHV6kcqMQyDFZC4XJf2GOEeZcYEEXZIIUkyCyEUMcuS/wYbAUEQwrKMCJfICnYdKeX9LFS6XB+h9hFqvTN1r3VXP5FKshYqfko9bD+DN3va8+3urO1g1Lj4mc1xHOfLjEySOHFdgCKPcEd35uurBO+Zx1ztUUVARUBFQEVARUBFoPsQGGEymR6dM2fOgo66sNlsEzZtmjatKz/V0+v7koIBJnInT36ld1NTCsrJ+cu8ePG/t/qXbUvw6nTleofDRXk8USRAnO+XrCw3IYriOZaN9x3hxASvRuOlECJlO+eSb1s/k3pw0GPSkPhh4OC90qy1E5it1VvBxJjh68tWC0Pih8KKouVo9vrrfKrfG1Medt+W/qJLIQ39/VrXVr5s+r5+Cf3vfr80a1C82F0Er9lcqUlPP2DRam1MWlpBbF1dlnvjxhvbUV1+EgOwHVseFLfg9vfsDz54SJubm0P4e9C251eLSyuv+5e9KeVxF7Y4aG/87fnVKrYWJ+cNz+0zfQCu1gCYGIbxkJK0EwnCNzzAtUcACvQAj1R0RfAyjIO58soXB3355Qt/+hO8/yz9J+oogR6O+c3i+/QP53zswDYOSkyKshePy/81l2RDtd6K1mR7T+mmJNzm0dWNtL3zDlQpquzk5D1RcXGHY/fsmXEUIZ6RJI/ocn3RW5JkBuBGBKDkP8K/d/4t03R2vUYzs6xlbTaTjh6L+8Gw6QhACyDzCLZvBThoBBKNkmVJQjb7ejhmWwfmhDggCAbihhogbggHR3/dJZodSKqXjFLtTjcrl08FkEYDAqMsS1sAiC2QkFPJ845xFI1ykM36p8RzVYQ22iX1nhZfP/rtyw4pKlhlzJ0RvI4FXwzAxO6OmOFVB1OHnbAnCevxggne9Z/HwcXX1sGDnw4B6e8IjIkcNJZogGUoiPkEtPeOg+j0JFImSRmtekea9twNzp2vfST5J1vbv+z7zKic9JjCgnq6tqyZMHHV9KDbp4sV25YIctTPrGUALdvKyyV7kdXL26A2aRKUhBX32agsIBT71aRoXW3yNhMRs6S9ELoieCMZ9rmUcCrSBC8mJxiGOZGgsz3cuosICmaOwrGSCHT+MKGKY2JZtl0bj67ilSQJZ5p0RiIBGibJWj2Wg/LG7irGSL6PiTBs20AQRJfe1h31G+n1HOz4vF6vi2VZXbD1urv8mbrnuqOfQJT23Y0fbj+SY8ObOJIkNXEcR2k0mlxJknQIoUZRFHnleRHuRtGZwCScPlSCNxz01LoqAioCKgIqAioCKgLnFAI6ne7RhISEqJkzZ67uKLDQCd6WFs877+sUlnUYf/vt1kPXXz935O7dlxW5XBYOH12vrc125OVFUwrRNmrUm/2KiwfYSkvLTACTkUbjJqzWJFeLcnWRrNPNLATQS/fdx6fFxVUZG3iXeOv2cTqnYEdvDlru6mPIJD+rfIfqacyDC2Nuc+xt3kJ+U/aO5u+ZdwmP7r+PfjH/Cwdnr2ZeKH6IvjX9BSf28y337tQMNV/GraxeTPn8Wg9PtNycfCPqH/X/fD/uuoPgveyyN3IpyhtVVZVLSBLBARCeXbsmFbQ/B8dYgM1GgGayJclauvfjjyfEeRL26heVPa37V7/3OErM9igK1gQ2TcKvP9vra7tCgPqTok7RhhTl6z77FioQv9pTCV4ludqRaIAGHcuyhCSJwPNuG8CocoBNJoBLAvYInjnz8RGrV9+/6803o9PM8RvjHyu8i5me8qjD35bB32u3wL6FwuOblTzX/UXlK1o8ToxbW5/dtsn28NwuLDtJ8PqP6aqrnhuwdetVVZWVff1Iz2WZAAVpAJNIgFHYoREAVgHAXzKAwwXw7E6AOhrgVyNk7+sJ4y6iIS4DAAkIyo4BrDwGtDcZeF4CIqoYzC9MBmrL12BOMAHFasBBRsuNDTrBtYYth8OXVAB8PATgThYhLwIQkSzzQLPPyWZjrGi3P+H1eteSAJkMSfZFJFWMdPo9UvaQXfax399yFGnZE0cuOyJ4x/C6TPh1V/rxjNGlkXwIySKPuOP79WyPgQ77uk0Joi2HrnZkc++/U0wA7GbgEoHTTc2louLNpExTElr5jjzt2eudO19fKA2565YC1mLykU+Cx0OseOiDAbWJww1kcqacUbOR6Hf9RFkje/iyH99iHJ6DUmPxUdD1ai5LmgSlBHlCuh/J4XRbW9oD2dExP15o1gjmf2k0mg7tM84kwYsHi5VaWEHabQPvomHFkzNU8rGT5rHi1Kf4b++KJEkSDnZut9sdqj1BsGNotXlArVYPMkVRPt/ZVjuKTv07cTmEUJdJ8rrC4myvt67ia32/hyiKpSRJ4h29kK6zTfCGs65CGnA7lTqwPomhadpnGdDdV6TVzJgM7UppH86YWjc/sA859obGJzrwKSEC36+Kty6OgeM4/MyIuHVKR6pzHBceVzjWGthaRhAElmGYLr3zw8Ew2Lo8z1erBG+wqKnlVQRUBFQEVARUBFQEzkkExo4dS23fvn31kCFDvjj//POPdxRkOARvW+uBcePe65+QUOhpbEw1uFwmNjq6UiJJQXC5TJ6oqErz0qXzt2ChEMDn+QC3EVqtVcOyTtTcnOQGeF4GuKsAq0IXLvT0TE0tiVrb9CPqaxguvFPyuPaOnNsgiYgmXyt9U6YhnsdH8vWUSX6xx6dukornV1a/rpub+bKXptO9HxbfY0SEUczW9RdrYZP+vKgLpe8qvyLOi75I/KHsG/KJnKclmh7j+xESaYJ3+vSnBxcVDbbv3XtpBc9rgviye1IRjdWuAwYUJSDEUYKgFUnSi17bv5jDichwzM8enWXE/+Lxv9x7jS3fONKnhMaXQnxia4O2BG9HfrWnErw4uVqvGICeQNONLM/vQAAb3ABsPUAyB9DfCTDUCZAR0I/jKVNeGVxQcPHxp54aHH1U83LiP0seak1y1xIvTrbnb7vgP6b2VMnKOP1JYaWcv0WDMqa8vI3xvXuvzfn22ye2Amj8LC8wkf1RFsC+VIAYBIAdSjBfhMVsR2WSzK8URW0zwHY9wAASzMeTATGEj4QnGIDG24A2WIEndgA11g3kBT1E754tAIMvIrBPLyK1kuzV8vD5Ig/sunc/wOo8gGk6AJEEcJPY7oEg5suSFOsFeFAA+EYLcLPvtwhBHEcMY+LMMQ9TE64yIIZADvNrd/uO4XdE8M6EuByjV4z3ltTQVktGRI9bCs01tOiwUWxqjttbVq/bv62Qvu/5jR5IAR6mDaPplFQqSg8aqeKo1DPWzqWmagRPU1Ndr2kTTqhwsU3D1/9cnS9eMNNnXKzf9yObNyyFjo7Vg8Uo8MUFW8SG8u/qLeN2FpOa/x5yF/EUEfvD2DhNUVahmYx5tasPgzNN8J5NRWV3enJKkuRACGnaI6+DJUa7mrNw3g+HCAx2HIFYIwQyJ6HGHKjiOBw8w62L1bsAEE2SZNAbYaIoYtUvHWmP61DGJMsyixA6kX8glDbCqdPR2gzX+iKUmCKx7oKxNwg1RlyPpunTlO34fsMnEiiKspMkqSMIAq/RiF8dzZny3FAI+2CJXlmWtYIg6BUboogHHmSDrfYT1U1NTeWffPKJRyV4gwRQLa4ioCKgIqAioCKgInBuIjB9+vR+K1as+OK+++77R2cRYoJ327ZLpm/ffpXvSHow15Ah36cajfWWDRv+dkKdmph4zFBd3cOnOKQonjUaawzx8cWmw4dH+5HMWD2ZGwMwRLRYqvQu126R47xVANN8hBAmONPTq80EoZXcEkhYvTmnxw1UnDzS/tDhG3VDLeM4fFS/wL6JWlT6hGFWyiPON4/fZXip12fuZP0IzxMHJ5sz9IP4yxPu9Pxj/0hLrbccYb/WjY1fa9LYBGJN/UrUHhnY1dgxoV1Xl91hAouxYxfmNTUla/bsuWxXV2119v7q1dvOs1gykSDE+/r6rPJBU4n7EPFEzspmf6sCRe2qqHkVorM9i4bO/GpPErxKcrWZNEWl8Hp9o95qtUkA73gAHt4DECUq3sqBjm/8+Pf61NenWe++e7KmbZK1QNsIttxJ0r5FjZycXJBqtUaJTmfPCoCpZQBkK9GLvYZfPA8gnwTojwAG41QlAPAtMMxx2WQ64qmv//hPgPv6A1xkRqgvKWNXB/gLEDogk2SULBgKZJg+WgauEYHtOAHxKQiikiTIHQ3gsSP49BUJtk4oBRAJgN7RAGk0gI4G2I0AHByAQACUywBaooXgtSIAgQeI9lDUE4QgzN0zYcIyQ0afI3HGf997rDOCN1pCRldFnbFaRI5HN83W3TrwcVd+gh/57ywj5q6dYpo36l2H8rqTa0ZP/nqdUSlb6ywj5qy+0FznrCCevHCx/ZLsGdy6o0vZrw+8rX1p+EK3njJAYZPbc8dfTccgPoWD37/LpFxWk4lvMJsSWFd2LwtvSElszJl80Ykka3j+ThC8F13n+4Er8QLod3yvM1btJUzpdjfDHRWymV0STQCyxkKzbTyUncsq3uiFkyzaukSTbOYkxmX40kBZfglknZ5pghfHpCTwwgpNWZY5mqZ9G0TdcUVaVddZjJIkVREEcZrSLRKET6SwCZUs9d0zPI+TwhnwsWpBEI4ghBwEQVAMw2AP5HavQEjerlTVoeIXzlgjhXdX7YRKQGISS5blRIIgOtws76rvSL4vSZJPqR2JNkVRTMD5ZnF7gfg/d7bxcDaS1wW7EaJgJmGvpgglAuwCE4EgcO657ks+19U66GxjB8eO6+PkZsHew5Ik4WQEWoIgKrqKobvfx/MJAOXbtm2r3rBhwwnRg0rwdjfyavsqAioCKgIqAioCKgLdjsCcOXMMW7duvb2kpGTU7bff/lZXHZaWosf3778wds+eCUEr/6699pGRn3/+4pau+jj1fUy8fZMB4NIDSOSAAUeNe/b8azMA3mwn5UWLNNnZ2bJOEKoZh9CEniuco709606pb2wW9eiu+Tw+jo8Tb2G16pOHrzI9kfUK92PTL/JnFc/7POnSNT2lW9Kecyo2ADzvNX7VOI9udIOnxnWQvTP1fn5J7Veg+LWe7kF7+mhmzXrsPEGgpfLyvhVbt05v98vsjBmPn//dd4/t4zhtuyTwiBFfZxQVDWnojCTGitOXXjJnWywDcAZlwEpV7Fd7d94tDMclOHne0K5aF+OhRI2JXqz29bdBwK915Fd7cvxKcrUnBI3mkFEQWCQImTaAOxiAx3cDpAek2vVHb+LEN89zOo11t956C3QvwasMn/BTZeONhB5xJlMqLQhacLkKOIDaOoCrW5WlCsGbRwHc3Bo2/s1cCggtk3S6g+B0vvoHwMcDNZprWI4zEJIUiwAYiaKeJQQhhwOw0DBopwxj+xKQmYbAHANQchDA7pSBNgBs3CDD5svcAA31ADhpe0kSQAoBkMoDjONa7EnuZwEMEsBYFmAwDxDjAfiNAmiqUzY9Ro9eHNt7yK5evx7ZI4gg2q/+4ROfDQC//WA0mZ3smBmVnRkjEfqSPdsM1225ETl5O3p53Pc2fyJ37tqpphLbIVJ5XSFzXX5l1xV9xRQ3HyBHpFzKrzq6SHPX8PnOEwRw/Ah8jhuKnLLr1i3Vx+GzX9KhzGPQOarNiTkOlHFNrMOQGNPUY9qE0rbewTjWdW+syCyhesWQWXmiYd8PWmPdQZpBHoi2b5KvuaRY7DfS41O87/4TqA0NUOeafG768Br+7G+O2jx8p5mKXcLzfGwwyqWzQfD6349Y3eRyuao0Gk2yLMuxsizjBHBhWTicSVLXfyyiKJaRJImT0p1yhUr4BPcZ1nXprojUrls4vQQmpACgmiTJ3u3VD4TgVep1Rvp0ZbUgCAJFUdSJz6JQxnIm6ygkFrarUI7DB9O/IAiY3K2LhE9xMP12Vla578IlDzmO07V3tF5pH1t9YEIZHy6RJEns7HlxNu69UDYkgiUyA5mz9sbeHf0EEkt7ZQJ5HgU7f8GW7yp2URQ1six78JoL9FKeifPnz69ur45K8AaKpFpORUBFQEVARUBFQEXgnEVg3rx5QxcvXnyHwWCouvrqq9cHEmh1tXtYQ0PKDStXPhhU4pErr3y+3969lzYVFg4vD6SfU8u02BIkJPyclpm5NPbPP88vx0fgP/jgiphevZIohFjJITQSLxy/ynJr2sNCX+Nw8b3C131MHlbwtiQM+7d2buZ8z/zi+7VP5rzjiWezxFeK57JTEu7wKNYFdVwZ+dyxaZb7sj5t/vj4/aZgCd5Zsx7tj72FDx26wHHhhYt6GwwNsHr13EPKWLCyd/jwbzOdzihqw4bZ7Wa0nzHjifNqarK9MTHlFE1zsstlcq1c+eCB9jD74YeNY4AdYJ174DLTNcn3ujFRazIdjrLZcpv8rQnw+Dc0fM3OTL7f7e/L618Gtx+4Xy2ej+fyCGKaTqMx6VwukxegUABYwQM84bPPCGaOBw1ak9u79wbL55//65Qka1rt4A5V0MG031JWBq+3RiuKvO8XAUmyQnl5XOPs2XsrAX7IA7iF1GqtjCRpwetNcAG8LALc3ToWTPA+MwIAE7x3IgAsLrUBQB0AfCmw7GHIyDiEmpomSjx/C9Hc7EYA8QjAIBPEC0iSMCl7Aw9jVpIwbhoBxloCtDICSQL4/h2AlAtF2HlUhj0POAFekwBuPwDwbR9sTwLAtKqv8D/YnuTGQwCbkgE8vk0PgKQmgMl+auOW0WZk97mA6pXEXb7k32XOV5clch6hnqLJhJlXXckkJCQQ/zn6lZSdMcHx1p8P6v0VvB/vfFrr4uyo2HqQUl5feeQjNj/+fMG/bFuCd1jyeG5D8XL2uYu/8Hkh46vIKbpu/X9LRNjbL5amMiizmWQB9kGPa2o96ReToqu2qS736pP2DEo97MO74cOfM+yHD8fnjR+sSR85CBEaUZTemU1cPalJJqgmTmN2emQZYMECkO23QwFt8kmqz6krdcHfsi1knLIjEFRsZ5vgbS/YVm9GLDEL+Lfw2SJ1/ePHNg2iKDpomk70fz0UwieoSQygcCBWCAE0024RjuMqw1XxKg0rpA9N03H+Scc6s/bAqj2sBCdJMoLP8VDRCK5eqIQbJp5IksQKwXPuUrxdMQGLNzwIgsBqYzw3bkmS3B15DXMcR8qyjJNuHcbryV/JGcogO/J4DaWtQOqE01+o66CruNoSnudqMryOxhEsYRspz+BW6xQWt8cwzGmf+Vidi4lfQRAcLMsKPM/jZ7/w2muvden3HPCHWleTq76vIqAioCKgIqAioCKgInA2EJg3b14qQRA93nrrrecvuOCCt/v3718VaByNjY2j/vjjmhv27Rvf7k5423aw2rRv3/WZ//nP09sC7aP9cp/GJiV9k9Gjx/S6TZtuKH377Q1DevZMIilKI3OolH3qyGPkTSkv2vKNowWnYEWY+Dzg3Eqd6tf6uPazihd8Cl7s69o2idfU9AuIC6JucL1x8FHd0ur3qUAtGq6/fl7Pqqqe9evX335C3dy798aU/v1/Sna7zU6dzqbjeQa53UY+Pr6I+PTTN3a2HWO/fr8kEgSfefDgBQc4Tm8zmaoNvXr9kZGevo9avvzJPW3LY4J3q7vKpXjtKu+39auNY1Kld/K3WLF619+v9oLoq7nncv9zgpAL1K+2xR/5k1izeX2u1zvW6/EwXoC9ADC6HODahmDnGBO8MTEl8Msvdx4eNgx0NP1AD9yGVvtqcbBtdVTe6/05SRDSLAj19v0okOXdpNvd0LBnzzEbQHEWwP2IolyMKPJIllke4BOn4vXcMt4FgwBEPcD5BEA/AMAWDBtkgEoewFADQFg1mh2ZHs/FLEAPGSBGBviLIogfSYRieFF8xAVjPtPBuOkI2DoComQEtAbg+48ATINk2MJyUDjFc9Jj+oc0xZ6kZUynKnVbYiKhYyuMSXlZPYriL5pxpfRjyuQ9dq3Fa9fFeD8drO3VUyMZeNbAt7VdwKQtJmkfHv2ew9+OAffemUXDnGEvOTccX85mRPUW1xz9jO0TO1x4ZcJKW7VH65o9+TMdcLeROrlOb4w3EyQhIaBfFi//9hrnnnc+lYbcPftEgjVl7jDBe+DzVRnOiuqkPjdMoykNg3iXG/SrHoJJI0pAlr2SKaXJDgTIC14D2X7buUfwWlaPjo7dP/QLjUbzRyhr+FwkePE4Wgnbdj0i/ceJlZ2iKNooisJHc8/6hQkUTPDKshxPEESXpNaZCLi7yCMldo7jEhiGqen4megVg01qJ8uyHpO2BEHgYwa+q60aGJMvWPWNvY//G8ldZVyBzo9ibYKJ0/a8U8/EWuquPloJNT1JkjX4HiIIgsHKXJ7nLaEmSQuWHAx3bOfCRk7bMfhjcC4kwgsW40DvDf92w52H1s+UGIRQCf6boiiHJEkCx3GO5uZmD/bRDXYc/uVVgjcc9NS6KgIqAioCKgIqAioCZxWBW265RZOQkDD0+PHjsStXrnzinnvueSCYgGw227hNm6ZN37dvfGVX9UaPXpJmNDZEj2t/wwAAIABJREFUr1lzz2kEZVd1T30fE1ofxQHcU9O//9TzZZkRHnnkdjYx0Ujq9YmyRuNBLpcsAHgpikrg3O44jyyzIR0NNRqPWJqbKwlJIgNKsjZq1LLojIzdUcuWvVzYdkyYpE1MLIyprs5psNkSHbm5m2N7997Y6/vvHznNrgITvDTtzdy799JdgkCfSIwyceIbAxISjlg4zuiuq8vEWeEhPv5YzLhx82uys8FHViuXXl9k5vloN8eZubaKVZaNc+OkXaFcLX61nuPYqxbAaWCYRm10dBFTXZ1T1NJmtieYpGr+MfgTvC2vT8pr+fcHn71A+NfJhH24rTvuACY5GctwNwDDaJwc59ULQiaLULJPnSvLRTJF1XpNplEnNjBstvVJgpDFADhbE63h3xIuWaPJtOp0PZsxBqLYTDkcWxJkWUvKskCwrEs2Ggnn3Xev5QFuoiH7OAXj42lITgfQWGUo30XAvsMIyi/wwLFJHMAm8qTdwqn2JB0pdTvGZlJeXHxtdPRDzxw+nDIYZ+L2XYuGW3Ky9aRvzbQlbZ9YP8u4seRbzFz7rjh9ivTO5N+s8fo0qW1Z/34V1W+tq4K8a8R858Jdz+qm9LzVo9UOsbcQvLNJnVBhpDQkMmf8gkxpu+WkkWmitaiEG/bgHTsplpGAJGVaw/rUygWffZNlyUqLbTpazKZddD6li40CSq8DxzevQV/HMsjuQYAh2uk5eNgl/NYEda5JUHKl/sGkGDKZDX+tdN1Cg1jp/dY5v8MNMaoyRhfz+WXVcXTagq5ba7/EuUrw4mhbs6lL+Ag7/qGP/Tgpijqh7MWKWbfb3aTX60+zRQgVj//FeqGQJMHg0F0JoQRBwIpPD8MwUe3F43a7q7Ra7Wmex8HEfi6U7Wh+FFU6tiMIliA/F8YVaAzYS1iSJKa9RHOt93ygTZ1SThTFQx1Zh4TUYBeVzjShHMgY/E82IISaz5WNsEBi9/sMwH9i/2+Z4zjs9ez7ctnRJkc48+DxeLySJHFvvPHGjkBjDLZcaN+Mg+1FLa8ioCKgIqAioCKgIqAi0A0IzJ07N5+iqNgVK1aMrK+vz5s9e/bHwXQjiqKupET39tdfP1Emy2SHR6MnTnytp90eA7//fuPRYNpvv6xC8N5dAzA/KS6uMOGZZ2ZqsrPjCIpKEAmC8fmUCkI5YzTGyixrZ7zeKJ7j4nx+ncFeHs82E0l6SJq+wKfIPZmQ6/SWZsx4fMDmzbNKKyryA/ImnjnzsfP/85+nd4gifYpXbQvB68reufPydr2KMRGq9L5r18TDOMmcP8Gr0xWbSFIAu72Hzeut1gqCjkHI5CPNZLkJURTPsWy8O1gsTo5/mQiQGwuQJ1os1VqX6yhwXFMlwLTSYJOq+cfQs+cf6Xl5Gw0rVjzUakXRvQTv66+DtlcvTPAeBZqmvDxPMqJI0AjhpYwJXkomSYeo02XZASgZQAKXq8IoitiDFAvXRASgkUnSJup02SfKCMJRC8eZCIIwy4KAy7ikkhKHY86c9xoB+pIAbh1kFRshUSsAY+agJt4KhzgSQNB2bLfQlVK3o9mcmJ+ecTyq9F+/bvIv0RnBq5Rrj8ztiODF/rxPrb/OOG/Me46FO5/T+RO8OsMI2613LhHJPRnJ5rgBtCVnPeRO16DEoanAmGSpeususe7AMYcuPkYEWSK0MRbr8SInSdnrEvNvnU5UrvsNmVNjyczxY0ASRdj97hKAulJAohs07iLJ2Ht7qXMKlOAka/dYFuUkkdmnbHaEss4DqVMlFrleb771tM0c/7pJr9+YHYNSQrJnwO2cywSvMs7WbOo+r1LlCD9CyCZJkpVl2VxJkhLaI4cCwfh/vUx3k7sKflhNS5KkpT08g/HhbVuf53m8+VVPUVRvhNApRpjhEDlne97bxh4p/9qzPa5g+hcEgUAIRUmShFXv7X5f4Hm+lqbp+GDa9XtuHKdpOiuUuqHUad2QgmCsZdr2o2xqSZLk+z7VSmZir2E5HNW2JEkkQsjb9h4KZZyRrBPqPdxFEjkpHKzws2z+/PntWptFYuwqwRsJFNU2VARUBFQEVARUBFQEzgoC9957Lz5el7lq1arJDQ0NvYMleHHQbrc7vbAw/ZFVq+6rAUCnZWm+6qrnBhw+PKpx//6LyyI3yE9iALYbAd4qBqijXn/9l2F9+pwnkGRUq1IXE7wVDMvmugFoWa8v1wF4aaczx6d6DeZyu7cbKcpJ0/SFPq/hjgjeQYNWp+l01pjNm68L+IvnlCnz8w8eHGstLBx2CjZDhnyfKstk0s6dU/4KJFZ/gheTu7JMi253irOFkKw0AqS2+c56DHS6zFZCMpAeTpYpLBTds2d/qAOI1wE4CJp20TyPk6ltcwPcuy9Y313/3jUaG3vFFS8N/PLLf/7Z8nqkCV7cJk6klhsDMETEBG/Pno3kstp/ykuqX6Xxu2PMM6THshZBracUPVB4Karjy+CktUWK9EHRXMvSmgXYEwH0pAmey/xSjGOM0v2Fs8g6rpx4LONNaaTpUvR78w75u/o3iOdy1vK43KFDP6H77qs6BHBz/UlbBUwk+9srhEridjyHOt3YodFJNWz5C+s3+5eKNMGLVb9jM6/yXpI9g8NK3s/2vKhTLBpqeKPz1l+LSmIWfzKUJdLJuLwKauh9M5EmmgBHeTU07Nwv0xYTZE65yIZIUj78zU+Ggp31siWaRf1umkY4y0pQ+XcrkDk9CezF5ZB6yUhIHjEIXLW1cvVfO6QG29Ky2Ek7fDYe/gSv3eNE969+0jjnvFtdg1LyBfz/d3w717S3+gCVYIiTls58x5poipfWHF7HPPjDs0Zc/47hN7nuGvU3d7Wtlrj+yznmGkcdMX/Sk/aJuZdwuNzinf/Rvn/lKzajRi8HQvDGfH9Jgvlg3090Ol1ItjT/DQRvV08QrCBFCJnPhczpbWM9297AZ4rg9Xg8pRqNJr29uQqH4MXtYcLFarWWm0ymRLxhjF9TkvOxLJuFlX3nUrKxrtar8n4HSbBknDjsf9WGQZIkCidhEwThCABEsyzbKd8Vjmesx+PZrdFoBgY6H5EoFyph2bqmtQihjohuIZzkk9in2t/TOhJjDbeNcLDCz1V83+MYOkpSGKpVg0rwhjuzan0VARUBFQEVARUBFYH/eQSmTZt29U8//fTQ3XffPS+UwdbXyyOPHs274bffbqr1J3lnzXp0+O+/31BcXt6nNpR2O65zjAXYbARoJnGStQEDBIPFMtxNURf6fGQF4U8DgIugqItwBizfNWbM6/03bboHG8RCXNyh+Lq63gHF5HY/kBkTU2GW5bcPut0xnM0Gwl9/geuqq57tr9PZ9UuWzP/DaKxlR4/+fPCmTTcddziiAvIjxnFcf/2DI5cunX+aSnfkyM8z3W5T1K5dk3cFghv2qzWZgLJYSqJ69VoXu23b7FaltBe5XD/lAEzF2cBaL/yde5Gs080sBND7EtAFc9lsbumvv17sCzCNBRgs0bSH4vkdIsD3HMCj28MheHEcU6a8MvDgwTGlhYUjGruH4D1pefDGG+cb5NRSWFyzgHym12IHyTt0Lxyfy4yxTIcSzyFIZ7Lki+KmeJbUvOmDCCfqe/zA5KhRpplotPmmVtjqYIv9a7HUWygP1k8kfmr+nPhbwv3wUukD6Lr4x6Te+uEyVpQfPbpNuvfe6B0A+WH5wwUzVy1lJ+UlJlVGjZx0hXP5+DtP2KP4E7zBtxlEDVmEQofonr25uqhv1fL8PtdcStX+9KPWlBBF8jY74bE7ZYnn5V5TxyGdj+wGaJQI9Od7y2VOGy/3HZsLhoxkouavnWCyMOCsqIW+f5sFfGMDCJxbBtLu3f7mfE/Czb/uwwnWFIJXIWidvAu9e8XLNkzwvrn5Yy1uHxO4mKz96cgG9qEL73Lev/op478nP2PXM3pZIYSrHTXEsfpicnTmCP6bglWalnInyWLcTiAEb+J71yabncmP0DQdVDJKBeH/BYIXj0WWZa0gCHqapk/YhASxitSiYSKACVfs8anT6XwbGf4Xfi8SykElgRJN076kajRN+/r6b7ZqCIfkCnPKOq0uY4N4nicpiioURRGrP40IIWyj0PIQDfJq9diNDlZpjzcHcFehWFScJYI3ZPWoIAhRFEW1ezorVLJSmSZRFNODxT7IKQ6qeCTXvf8mGrZyUIjwUPvwer3lCxYsOBbUgIIorCp4gwBLLaoioCKgIqAioCKgInBuIvDwww+PfeONN/41fvz4+Xl5eSH9AG9o4Kbu2DFu8s6dE32elGZzpWbq1Ff7LVnyakAq1NCQURSPuPaX0QrhC5DuBZjWDOBBAKSMj9FjMrWiorctPv6Qye02N5tMVkt75OrpcUzKS0ysjIqKeuOYy2XiSkoG+rLwXnvtIyN37ZpY0qPHNiN+jaK4zIKCi/fyvCYgK4iOyF3c9sSJC/pUVfWSd++eHLT37KxZj4764ot/+qk1TypWW8bWNklXsMhjzN8aBvAPhiA0iCAkJAguCeBZDuDJsAneQYN+yI2JKYNffrnjcPcQvMp4ncTChdrsnBzCR/q1XDJ8eHyuKUubSY40TQaSNHiwX/HHpU/6ysxKvt/zwP7xUQddO3y/AcaYroGH0pdIm23vyqWeIjTEeA381LSIGKg/X95sXYseSl8sE4RGBGiG4mKrc86crIAI+2BnpPPyLSro667Pj1k29b7flbLdT/BK4G2s14oiTx2taZTu/mFvZYLeTg4emx3dsHmTNmvscCp5RH8QvJy098MvUO6MSaIhMcErS5JcV9ao2fb+cmgYcaNTu/8Xvc5aRgJDI1GQRItWJPrdchWSOA4kF5JFnoA///WuJFqKSvs+82fpfTGLsrFFw9f7VrIDk/KFl397S68oeB9f+5Lh6vwpHkz2YgL4X7+9qb8m/3LPmiPr2OcnPIwTbgEmgXvEZvpIC3+Cd1TmMA4TwgumPnciGWFXBC9pNTAJC69mo8mkuaHO6f8KwYvHj48hS5Jk6ogkCRUjtV5gCGD/So1Gc5o/daQI3k6iwCdnzIFFee6UUgjrs+kjjC0BJEmKo2la9Hg81bIsFzEMg+1QerdFKhQ1OCbZWtuJDTVZGrZyoCgq6M3iM+3Bi8cZKqno+3Ygy3qEkLOrFYrnLBgbiFZyHStdfZ9B58KFN4MoirKTJJkgSZJFluU6rOwOZlwdjUOZAz/bE9/3qSA2J4pfeumliCXebRunSvCeCytQjUFFQEVARUBFQEVARSAsBDDBu3Dhwtk6na5y1qxZP4baWEUFMWfr1qm9jh49z6dyGDBgbVS/fj/FLlnyagS8dzuLykf0yi2eqIqApSUJGIBMAMQ3A4yvyMp6qsfx42nNWPULkOq97rqtfZYte/WUo+un9zIpLzq60Tx16gja49E7DAYrcJyGKCvr492w4W8FF174SW+TqQFVVvYy79gxdWsg2HVG7l5yyfs94uJK4+vr0xp++eXOw4G0p5QxGBqTJ01akPnVV8/5qYLDTdIFkJe3Mf7gwQtaFc8Y62X5ANN0FOViJIkESdJwAO+6Ae4qCFfBm5BQGD169JL0b755anf3ErwAbb2LPy59QlvsPki9OuhVWRSBKrMRtjkFI33ExDv5W6zY8uLJQ9dYHs34VohlUuCfxbPI0eYr5TxdLDxQeDNZx1fC7YmvwO/W5ZCuyYK1TUshTzsYXuz1lavx/7N3HuBRVfn7/57bpk9m0nshgRAIHQQBQSlKEURpig1Rd10rShHXsiioCCJYV1ABdQUBRcUCooig9C6hBBIgvdfpc9v/OTMZmNQpmQH8/e99nn1wM+ee8t4zk8nnvvf9lnSonjEDBc114toD8fGnI3HudG7udYXOn43JSEi8EFGw+Ldd7nspaIBX5AEQcsBdjpYzSKURz9ZzwlPrtrFQW14ZpTAR8UxJdPd7x1MkAkTKaSF/535RHhKCkm+5wYgjGs5++5vyxIka0XLdZKu1oooW87JE7uAvpEwfyuoVHJ0xvAcT0aU7Yg0hqOLEaTj7tUksPcpxMeM+Lvzo7YcoVwZv04iGpoAXO3cf7DvNvOP87kaAF+s0uds4myuiYfaQR00Y7nYITeK/PbVF1j26C4djGox0mamtDF7V3syosL0DD2upUJ+yzd2v0/8lwOtal91uVzIMY3YVZmMYRsTFmlx5lpgF+/DHvi8fkVLbFhRob0SDJ1Gx404mk8V7anctvY7hLgCUXskiYE3Xz3GczUHUmmQbt6UTfk/h1715/+Drjl2/DMO0Wj/Bm2tit9tJP/vAkC7ZmzEC0aY9cFcQBBzhhGMHPGrlK2jneR5nlJcFYo3B7KMByLZaPM2XsVuJP2m0d/G+4nm+QhAEE8MwaQCAIzKMoigeW7p0qV9GFG/mKAFeb1SS2kgKSApICkgKSApIClzTCmDAiyf4zjvvLE5KSvrutttu8wA9W19Ofj654LffHtCWlqY6HkmeNOk/Pfftm1oc+JgG3DuGl01B7rgCgPVJziJgfRrcKX9QADtNADcWAAxucElsDQGoI++++1Dntp28l3NgMzJ2JQ8YsDH+/PneNTt3PnDSpcK0ac8OysnpZz5wYJJHh+bYsUs7nz/fz3r69JBmDoTJk1/sc/58vzpBoMmwsDzwBfDq9cXdhw37WP311y+1WJjtcu6r3CenDc5Qtli0EBJSpvryy9ca+na6gkNDwxVGY7jdbj8kANRUAEzIC8RGnzz5xf5btz551GC4P9XZ308+O5m9mYc74H0xe5ImWZHB4RgGfK5Wm60zmyNtHKe3lNsKiHcvPq2al/qJkeItclfRuv+VvkyAaEL3x8+28nw1xfOh9NryD8HC16JK9iI8HPsSv7b8dXRrzGNGVeWQugcegDYLcnkz59baYLDbrce2GEV0NfAyklcZjNrSko61586+FV6gj6mA575opGG/UFqppRoXRWrP+CCwyHZib7RgNytEjiNFu51GN9zOAWcHAwdCllEU4OtlIgyZfKZn+aaevR6aRFGslaIVDE9HhBp3zV2kCO3cwYCZryIirPZigZWsLrcojSWVirRBGWWKirOcyHLQZcbEyn0L3usPQjxBUHHIWBoj1F0cCqaSEpGOeMGwcddEU5wyVY7X4gnwtuXgxZm7Lj2wq9fImlG5oZzEUQ3v7V2lxE7g6GhlfWuAV7Wre2jIoZ71oVTsi+3R9f8i4PWkh6+AxFN/0uuXFWjpUfJgA962Crxdq9fmWoiVaM/7wBPotdlsOBeZoWkaVwtt1/H/A+C12WyMTCZrVAy3NdF8ccTzPM8AAI7W8Mu96xZ/gMFroyKH7bqorZzc4Cjn2zsWy7I0Qkhus9lOqVSqBPfhcK4zjhwhSVLRki442mP58uWOJ+mCcUiANxiqSn1KCkgKSApICkgKSApcUQVmzZoVTpJkGkEQ8lWrVj2In0abMWPGKn8nUVgovp+VNZRSKOoZtbpa9+ef9+ZZLOoWs8v8HcN5ngM0NgG5RZUARi3AQ265sywCeIQBmHQGQNkAOHEW7SdRAIvz7r77rX6tQ97LgDcy8nzo0KFrkjdufOWIv/OeNGl+r1277ssrL+/QKJNzxIgV6QaDnt6/f0pWr15b0n0BvGp1TfQtt7yT9vXX/7n0CL6n+Y0cuSIdt/nlFxyF0PIxevTyrjU1scS+fVNO4BZ33vnvgU7I63QFx8ZmxZeUJBpEMa4aYGyB00Xd/mPIkE+7WK1q44EDn6icvQUP8EYl1qlmnxqlnRQ70zI8fOqlP+BePT9WP0h3p/XG0HstWYY91OqC+co7Y2dbvixeong+6X1OEDjytbxH6XuiH2d7h0802O0X5cXGC4pF+c8ST8S9Dusq3hP/Efsu90XZbDKYgNcd7J7O6FNyOr7fpWzpPud/iz+8/hNn5mYTwNv+q9Skh93fJENMajikduPAaibg1/8ptQlloKJzBCRaCbN8AFt7RLBFdYyp6xBhiUkc3JuMy0wjbXYbX/TnYZ5n7UUpI28oQCQBlNx5E4I1mYlT6zaHVh47rR7+3ssXq89dkP/80LMdw7t00lT81ZOsyx9EAuIcsd+8jRCZsEX1X+2eaGwN8PqSwYtjHPAccJQDdvq+PHKu8YO9q5TeAN6IjyZEqupiflIzIT+2V+f/HwGv49qzLN4D+H9Eeyqut1f//2vnBxvmtqSXL8DrWtAbw1GEUOLVLgrYHsDblo4YuAuCEEXTtC0QevM8ryRJ0qtoKvfxWJYtpWk6OhBzCHYfgiAgV9EwT2P58h5rK9fX23GCtU/aGr89xfU8rcuT07q0tHTfmjVrglbLQAK8nq6Q9LqkgKSApICkgKSApMDfQoEbb7yRGjBgAH6MMvm7774blJeXN/7JJ5981t/JGwyGUYIgRObldRr1008zfYoa8G5MHBWwLrMxyMV8cT4uoyYCPO72PQ0D3kcZgDuaAN5VUQBv5AHEsDg24dSpYVWTJiUolcrMSzDaaFwXgeejVt9Vgf9NSPgloaBgZIF3c2zeyv384mKwLVkCjsxiDHirqhLg6NEx2b4C3jvv/HePkydvKjtxYqRXBd5ca9Vqy1RhYQW2TZtevORGdp/x+PGLup44MbL2woU+RfjnU6c+33vfvsnnceZwfPxfIT16bE778cfZRwF8cwV70q5fv2+7KBS1tl27NmB3S1AB7wXtet0r5+5sVHjopY5fGgbGRqvu3XsPVNgLCRWlFRd33lKfqRnI4RiHz4oWKvGs7o37t2V67BMsz9dSMllny4unx+sGacajIaFT0Relb4r/K3uFyFD2FZZ23VZblq83BdrBO3rs2z2wY7cp2G2k7+t3OzJ4gwp4bSYCdn+bCUMmUmA1ksDzSLNvnixlWDap7hPJA0Ji/Z5SomB/l/rekRmqzHvHUxf3HgYWiazA8UTNuQtsvzn/PKwI1bnyIC8toSbnoqxo9yGNrdZAlh4+obGWVzGhGWlk3r4CvaVsKqGI6giAAMzFf4Ei8XPr+p//VdFaRAN29P7zm9nav0pPUVHqCOGLqR/URWsjBVxwbc5Przj2wD+vu8+Mi7C5JvD09y9qbu50ow07ejEgXnHgM6WniIbopfd2DKfj7vG0z715/f9XwOuujQR7vdkp3rVpCT61p1CWd6MCeHKUetvPlWjXAMzwDdCgR+q0tR5PoMtfLSwWi0mhUDTcPPW3l8vnsSyrwNEFJEl65XB1nXktO7vxHhAEAbucfc2HddyccsFgHLNBUZSdJEldU6VxJrkoijRJkj7DygYnreOGOp5jILJxvd0JGMxjM0hLa/K2j/bs+0WLFv0eiHFa60MCvMFUV+pbUkBSQFJAUkBSQFLgiiswffp0eUREROcdO3YMOnPmzJ2PP/54ux4xLiiA57dvf1BXWprm1yNorQvQGuBdKALE1gP0DAXo05CXhguL7TYBDGmIaMDn/qp1OlGnXnLSjhz5YfrTT2dG6HTpHMtGOIppWCxH1PhfhaK3Y/4q1QWt3R5uYVmNz4820rSBZphKhcmUUo/7On8ezC7o557L6wvgnTr1+b61tTHnfv75cVzIxuPRNP/37rvn9tu8efZfBkNkMzfPlCkv9d6xY8aFiorkmg4dDoUOGLAhYe3axcfxINdf/2UySXKKP/+8J+DxCcOHr8iorY02HD68ogG8BsfBu2qVkJaUVK4VRdbh9kZIJlBUBEvTxkbXqbGoIthsJUpcuRz/nCRJniQRhwvR4yJtLGuWk6RI8ryKA8C8knb8EXbhAmd59NHEY+6F/zxerDYadO26PTVj5I6QrwY81rab/EoC3n63yMBqIkEXaYs7d58ycchZCjEygUJAyEhRLH4fIDJ5Et9r4UzHe4s1WxGQCA4tXiH0eWJ6lkynbTXf0FxRSZ36/Jvwvs88XPrVrTPShcgd0baiXshalAqAaIgafU6wFB0SVr79SXmiNq1ZIan2aN3aua0VWQv5/oaw8FO9P1UoFIfbO64EeBsrGCzo1d7r1N7zW4pOaG+fLZ1/pfVzf4T87+DGdrkh/XWlBuqaBfI64QgFhBD+viJgJ6pMJnMVKgjUdHHHoQRBNHoqyVPn1zrg9SbH2NMa8et4nVartVKlUuEc2UtHe/YYdsU3FK0Ur/QTDtXV1VmhoaGZ3qzdnzZtOZIFQbAuXrzYq1oX/ozt+B7o74nSeZICkgKSApICkgKSApIC17ICc+bM6bl+/fr7EULiXXfdtdnfuZrN5rTs7I6PegsgfRvHmQV7GeRuowFqKwDG5+MIAQCzCtfrAYipARheBPBFGMD5CACZHEABAOm4baNogW+/zeoXHa1nPjj3Ietyat4QMlJY2GVbDc5p3VX9dYOrFCCCiRdw8a3vy1bKXG2HhE60L0j/yoBzW3GBLuwAxY5Q/Pj/HsMKzdr8j+k30n+tUVEhogvwNoWu3gLezMxfU1NTD6q+++65v7zRraXibsOGfZwoiiLasePhZvm5U6e+0P+77+YdtVrVdr2+IGLYsDXJX3/94kE8Fi68lpx8NGbLlqccwDeQx9ixy3pmZw8ozMlZ4HBPByOioUOHw6Hz55vSUlI6gCDEOxybOEcXg1qNRqBEkaWt1gQHiHcdomgmrNZiJc/rKAANIESIoliHaFqwyWShVputXMHzHH5alQYQeZaNRgShd8QNZGcXwsyZn5sAwrnLhf9wXrR/sRaJicdieo/cHPbtyIez2tQ+mIAXO3cJUgRaLsKujSmgj4iC7kOtUJYni734kCx9Yr1ImAxIE64ViPgQY+4bAh2RcX9lVM+M0Kg+3Rwwt2DnAcpaU1OB4xmAJEVaLmsx5gPHNRz77/8iez52X9lPj03uob8xSxc1DAFnFaHmLxB5C0DZVuBXLLv6gDf63buidWzcbIqiPFZc9/S+kQBvc4WuFAz1dG0C+XoggV5b8/q7xSUEUmNv+nLBJVz0j6KCHmna4pQCuRcweBVFETtIA3yDvfHUeZ4PI0nw0L/2AAAgAElEQVSyyhuNXW0wrMNOUF/O8actdrtyHCf4ArYDeQ3wnAVBMFoslhr3vFmcQ+ttBrL7fFyff/hn+KZJQ/E3Rz0+f/Tx9ZxgR0K01T+G5UuWLDnm65x9aX9FRPRlQlJbSQFJAUkBSQFJAUkBSYFAKICdvNHR0QPee++9BYMGDfpvr169iv3tNy8PPbRjx4z0wLt4nVmwAPUqgEI1gIYHCLUBRNYCYHhmRQDYrIJZEgZpm5IA0iIA+nIAhAiAi6+VVwBMvAQ3ceEtIumrmA9z3yNf7PBdDcHmql69MI++KfJB07jE/nKS5MBgSKvfXrneAXqjZAkCzmd9pdNGA4a2GALfGDbZ4Ya9aM4i++tHsz+UfSyf3fkl20tn7tNMi1rkeNQfv44B76+/zolqKf/3ct5t66qnph6Iz8z8Tfvdd/NOebo27hEQ7m2Tko7pBg/+IvGLL5Y0gsRKZTUzbtzSXuvXv7oft2cYi3r06Le7bt/+8FGjMcweEXFePXLkiq67dt1/IdAF9CZNmt9vx47pJ6uqHk1yzjUwDt5bb32zi0JRL6Npu6KqSmmdMqW3PCMj1VEYm2V1dpZVsRxXyEREUCR+8FEUCdFg6HgJ8nJcMWO1GpUE0ckBbXneRBIEIyCUJ5KknLPbeRkAhgICcrp3FSJJRjtA5pkzFvT00wsBYJ4JQNPi3vN0Dd1f1+lKNLfc9l76+tGPH2rzvGAAXs5KwP4tiWAzqUEEArThtdC5Twl8vyIdopIBqkuUkfwvTOad1QQdbxdVaZHGqv1WkrYMq+h626yCs19vTWLNVhUIAikL1dXxdhvizDYViAKhjAyrTR03ooAgneAbg93aiwWy8kMnlXm/7dbV5eap9DfVUDHjilWkxkpSIeBod3ohAKmF+g/+s7reFdHgi57+tG3JwUsXhSvDvxptDENxC/zps+k5f3fA63JwYliG3YMYSAiC0K4iPRjYYJ2uFNAIxHX01IcvuZ2e+mrr9bYAL8/z6mCDwPbMPVjntgTzbDZbhUwma7jBGKyRnf0GGia6z5bn+TSSJIMeNcHzfBRJkmXBVcr33vH7iqIowpfPimDFieD3ntVqrVAoFDEcx1EURTWLJGpphS3d0GoKQV3FzxqALy645laDwnfdPJyhB4Ag1NRwjtqW/hzHVb755ptt39Ru53IlwNtOAaXTJQUkBSQFJAUkBSQFrl0Fnn766bRTp05dt3v37n+1J6qhqAge2bVrajrObg38ajHkfb0HwCA1QHcRgOYATnFOcIsLf21KBDCpAWwkgEUGMMctJw5zggUiwJNZADoHiMOAt0MHUKrVOSFWayhrMFwkPi9dSXbW9RfGJQ+GurqOBlx0C0PbeWmrmrlicEZrsjLT0ZcL8P5S87ZycORAcXPeH4DdvS4NTKZdujFjhvzRmibTpj07eO3aN1otnBYdnR0+ePC6+K++mu/R0dAa4MVj3333nC6HDk0oz84eVOmaS3LyUX1m5vaUH36YfSkCYMiQz3tER2dTCD/vyTKosjLZuGvXvQGPaJg2bd7AtWsX7QHABe5w9MHm0wDydhVw69Pnu/iYmOzYAwcm5TgL3FVQPXqsSdbrbzFqNOWa6OhTepq2QFnZKZlaPf0iQWioiIjjsYcPP+goMAdgQ3b7plCOU+tFcQCDH+RDKJwTxRIaoc2sKAItCEMZhDo74K8oHiMA/kAk+ZARQAb19VXykyc/AYDHGgBv873n63tj2j3PDlx768w9bZ4XDMDrXlAND356PwX1VRVQX2WG3L80MGPhxZtObepYcPaDcEUGZZGHKnldwnU1mbfPbQRucUG1s5t+TtSnp4RH9+nu+GO38I8DlLm8piJ17NCC41++nmiuz1aby8vl5iI5F9m9k9FYlhViMV1UaTvToOtmR0guOAjv+Q+B6/gMHOgW3Y9WIu0Vsd6ZxXruHHuwUXEh1d5u0dG7hn2nUCi2+no9W2r/dwG8DdDVkT2J3Y+eHsdvyKn0OzsymC7etjJ/7Xa7XRRF0hc3YCD2QaD6aAskBwPwBhNeBkKT1uYnCEIJQRAxgRijrT6CuY/xuMG4pq71uO8lURSjEUJe1QBw1wO/nxiGsdjtdoFhGAwOA3pYLBaLQqHAj2tdMwfHcdU8z0czDBMtiqIR/w+ngbUUCeHPzaxgO2ztdruSYRifi+r5cgHaWMPFRYsWXfSlL1/bSoDXV8Wk9pICkgKSApICkgKSAn8bBXDhtf79+w9Yt27dxPZENeTno1Vr177WLAIgMEKsTgEwxQE83tBdHcKeGIAPLABxOIsXRzhwAGYE8JEK4B4OIKyhqAVGQziz94lmgFepvBBitUbYP8ydzeRbzhOLum8yKpWl8vr6NMOinBnqW6MesrqcuK51YLh70XKaahrRMCfjWf7H/J1ikjKD31KxWtZT1wve7b1SyDnZt6i1wlujR7/TQ6GohU2bXmo1AkGjqVSOHr08c8OGhQc8adkW4B06dHVYfPypsK1bnyxUq6sYDOJ79vwxLiIiT/fLL482KsDWqdPupNLS1Kr6+uigPPJ5eU33/wUwpTMAjwAeKAGItwH0NQOk+F35+667nhu4bt3rbkD00zCAVBvAYMdawsI+STaZeKvV+o9Stbqaufnm9/ts2vTiXqe2OLf54wiACAVAWDRANwEg1g7wtQKgqhygKgqhuZQokg7AC2AnAB4jABbUO4v+/aABkNkBRrW69zxdw6av3z55Yd+9w27KLtV3uHTToFkfgQa8roJqw6c5HEJym4mxIsYOC9+QA59iBqOZgQiz+Yboo2G6f96eFdqlo0WXEm+n5M0L8WF37ul132d2e2jqJbeRKIqwb8HbIhFabJClHw4NyWB4+K5AWXnGSpDXCYQ6Q81xMkasPl7NECYZHzraaqzeDxRbD+UxYyBInzHeX5nwNeP0+oq0ZTKZLCBzudYBr8s5RtO0z1DdVSjIX7dZwyPKjovjz/jeXNWmAM5qtdbTNO3IBvfFFejNWFfCxXulAS9e97UKeduaF8uy5TRNR3pz3fxt4w+883asK1E4z12/9kJF7G7F7kwMOgVBwNEF4YGIb7BYLCXYMeutbrhde9fiaSyWZQ0URSkQQpc+MxuKumFoWon3HcuySSRJ1vA8j3Mc2uXGDfT7j+d5XGDN58JwnnRxf721ayAIQs7ixYsLfenL17YS4PVVMam9pICkgKSApICkgKTA30qBuXPnxhMEkeZvVIPJZOp57Fjfh/74476KwC8cQ7dPuwGo1AD3u30vw2zlEyNApAjwuNvPN8kB5DTALUYAzAn3kADGCoAJjSIasINXpcrVzTo8V4yXRcC90f/gVapuZo3mvDq3kjG9fX6Ocl7qJ0YcyeBaE45mSFZkcA8mLnDkubofX1Y8oa8wEbZa/jzzRMqr7IfnlyMMiJUVA+tbArwDBqzPCAsrIH/8cbbHR9Euu13bVrctwIvPHDhwXU+9vkil1VYYAAgaIZ44d26A+eDBOxoB3sBfw8Y9XnYlpxQCvIIzlk0AP54GeKQDwLBa96J4vs5lypTn+xw+fFtZbu51DX8gYPf3+lCAWtIZq5BoA5hQ68rFnTz5pb7btv3rrEpVKysuzqgAWBMGsD8EYLDozHfOUQNE1AD8M0cmWzKA55+kEVLB/fczYmwsjgfZIVBUpE0UcTaeDUQxmUAotsHhm0fQtM2sVHaqFUUW4RgRhHBBNu/r30REH4wsiKDqn6uMPtOqFkECvLIhE2QaS42cJhGq+eaQaN0Vg0B/swEQJeoNm0KSpxnzhr09vE2nTYuAl+fR9pnPyWzyrUTSPQKh2iPAiFg78Uu+ABGjRcJiIsBoUYp1Viuc/5TjVElgUiRDddQIKCBIZ1zD1ToIi4yM+nCyLoyMfzJQc7iWAW+D07XdjwO7Z0k26ObIlfQF2gYaYriuXxOIVYsQkmPwFAwYG6w1uO/FqwF48fhXYm2Bes/hfrDLkqKo0ED22bSvYLp3g6G3zWYTcZ4RjlrBTn13l357Cm/hLF6crUoQBH7CqztJko6nrHxZg1txPN7dCYv7IElSJoqigiRJhSAIjCAIZpIkK9wBq7fvkUDsB47jbBRFeSwEGqj90d4bae5r5nmeEUVRhR/iak+cC4bcCCHcF77WGGqHCoKQKgiCjSAInM3cYhFjq9V6bPny5UF4EvDyKiXAG4hdLvUhKSApICkgKSApIClwTSswd+7cAZs3b76ltrY2afr06Z/5Mlm73a7Nywt54+uvX/L58T3P42DAuy4TIFQJkEwD9G4APBsJAFshgFUN8JCb+wF/Z5ytcGb1MhSAnAfoWOJeaA1HNEQnV6vnnRmpvy18tnWgJt3xfU+h6G3U6c5qNl/cy52rzwEXyDVxdWj2qVHaSbEzLbiQWtM542JrC3InhLzScz7//pkPqX/EfVi7quA/yrYAL3bvXrzYo+T06aHlnjS4nFeb3OYjc1OmvNBv69bHT3vjvA0LK1CGh18Mz86+Id/T+IF+HecKd+78c8iPP2orAX4OBbigcDp455QAzEsAeK7YFafhzdihoYWKXr0cbmR9ZWWi9ddfH2mIXHA/G+8jDFYbu0zHjn2zs0xm0alUtejEieHVx451ugiwW+MEwjbCCYSvNwJEcWFhTw2qqhpDAPSEpUt1KD3dJjAMWGWycIurLrPNVqrERdgARESSclYmC7PabCUKjrPSeDYEATxNa20kqeERUjQ4gVtfJcOUqsuEYn5CQUzrDu4AAt7bjq3pohPqZalpGRq6Uy9EhUUJwNCcacsphmK7AI0IEUSeIEJCrAjthN73di8jZRhat34UHTulp8N0ipCEWEEUBFSZc5YyV58GDhUhdboIwsGLKEL9CSz4AVDEJAAsis0EIskAV7QSoG8imCwJUF0/8uoDXsWpFH345pGmEGXo897sTW/aXKuAF4MTgsDRlsEp7OOPi64JKPYZErd0Pdxdljab7ZxMJuvoaueKcgiUDoECOt7sq5ba+PuYvbfj+QLsvO0zWO0aogMuFVQN9DhXQotAjYFvCmCgK+DMdJmsGf/CcBYASkmS7OyrTp5ulHi7BnfACwApHMedEQShTiaTYYOCIzLL/WBZtrRhPc1yloNdiNDbNfmqZVvt2xuJ4+qb53klQshmtVprlUql40kGXw58nay4Uq1SGdMaYG+rPwnw+qK21FZSQFJAUkBSQFJAUkBSoBUFZs6cqfvrr78mHDx48L7HHnvsFV+FMpvNXbOyuv3zt98ealZlec4ciImNBY9uhtbGNJtP6lg2RCkIBgzdQBQtBE0TVo3mujKz+ZSOZfVKl2uyqOgsWrlyBQdwM+l8xB4DPWxQvVxoDQPe4vBVEc+ffLBRdeeXOn5pGJ/UR/lu9mr7xM4TUI/wfg5wlWvKIndUbWj0h+BNYVPsqSpnDu+Oqi/kHZQZkKLK4A5W74Oj9TvoSCZBGBV5n81UJ2N37IDqpmuLi/s9rqysXxnHqbjiYrAtWQIlra1/7NhlPbOzBxTm5Fx/KT+3aVsMKnNzrzOcOTOkyNdrd7l9JS48BgChzf5Y8q9PB1QVm2brZmb+mtqx4w7dN99EFgJsCQUoUADcVwIwtwTguQSAeV4D3ttvf7UbSfLyCxd61pw5M7jIZApt5q72NPeMjJ2RcXFn9JWVCXDs2JhsZ/vLQDgiIjeUID7uWFfXU8ZxBoSrdb/1Vl8iI0PPratcw35WtFCJzxgSOtGOoztMXA2afWqM9pRpHxXBxIpLO2wVwug0WFu+GL4om++w76pIDSzO2FqH98mjWQNDKuyFBN5/+AYCLu73VfFyxZtdttZjB3ld/SHN23/sLt/ee0rLhXS8ALwZhQcjT8f3a/NmwkMHlgxU3nZDMREfWX9ncmaoUFgXZrdxpMCLiC0DgqJTBJEXCEQSTjCNciChXyx+FLVFwMtxHCrILtTYWCBB5BFN8KBQiiLPGZAiwSKydUhENEuYc06jbSdmwe5aAEUvAF1XAEsRAH8OxEwA2x03gfXYfqB+r4IK89irH9EQ8+a9GaF07AMIIZ/3Wkt78WoDXle2riAIjutIEISjUFqwwK5LA38Ab0v6BQKmNMBsI8dxRgyMmo7jXuCovY9TB6vAE56zp8f2gw148RwCcT08fWZ7et0bjYMB+a702q/UDQN844NhmBRfgZ23ERXe6ubrZwbHcY7PaByX4L5nvB3P0z5r6XW8Zvwd4WpkeON1NRS7NOLfT4IgyARBUCOECG+elsDvCXzjQyaT4e80JvxVxVcNOI7TUxTld4G2RYsW/e7rmL62lxy8viomtZcUkBSQFJAUkBSQFPhbKoBdvMuXL//imWeeedCfBVRV2cceOHDzyOPHb6kBuAwLXUXN/OnTeY4Il52RAiJJBSuTRTS4Jt1fE1FOTin7xBN/cgDPNLgjaylnEa8P7K5Ca3g+6em1OvwIPsvG1lgsR9R4FLm8p0WhKFJzXKgpKUklUyodtLPNAyGOEEXs2JRxAKgZ6LJYgM/JgUbOWxyNoFbnag2GTo7H0M6fB3NrOb349eHDV2TU1kYbDh++rcVcsgEDNsbJZEbNzp0PtP4Yf5urcMQY6AGOqrHzFGBwHcAdl2IMPGnQ/PVzcoA9KgCsPY5FaJytyzAW9ahRb3f/4w++qKZmVYQzouGn0wD/6AAw3OuIhv79NybpdCXhP//85GHf59j4DBxv4Q54r7vu065hYaWMTlejsFhIy6+/skqT6WExPJwiKyqijMuWWdRi/DZYW7lKeKXTVwYMYnGEx41hk2248B7u/cHEly0/F68M+aN2O/nv5I3caxcnUYO1d4hDQq/jSZJnZbJU6/bKr2lXoT5c1O+J5GWml85O1jyQMN/syn/G++Od9zejtMz9IRtHPd58rR4ALwa3ZHykyVRhgsNh/Uow6B2ZtSG9qWbJdTlR2ndm7cI/nwoRqeFAKgVBAIOtDv3ry2kh0yL/DV31w4UKWyE8eXwQXW4rBLVMK66a9G193/jrue9Pb2Se2nyfw/EzqtME+5xOr6MiwUrN2jkeVZgKYF6/D+GmqL7igZpvxI253xDLb32NZ0xKVJedhT448AzqcDfA8Z8AjPUAdA3AgBQQJo0GI0mDIIoAy5aBaHgYsmgtBOgGhO+7JuKj23Wh9R3epGm6HTdSGo97tQBvg+NLbKnwj+/K+H5GICFLe/vCWvA8/xfDMJ095YK2dyysVDDco97AvisBePH6AqGR7zvKtzN8hYXe9B6MPtsa90rojB+1xzd7CIJwfE/y5fDk3sV9eQPjXWP6oy9+X+AIB/dIAH/68WbdeL0URQX95pinubS0PpwtjsFtW5Ce5/kzLpe2v59R3nwOtTZ/7BRfsmSJx4LCntbv6XUJ8HpSSHpdUkBSQFJAUkBSQFLg/4QCs2bN6rxy5coP+vXr99l1113nVxXbvDz7k1u2RHWvrS0mXLBw1apJYampSIELlDV3OzrjD7DbUUVpxcWdt9RjsOXe1vXzSCZOeDRrcCtux5/qVZQKsrL2UY89dggAHm74DoeZawkD8IUF4JkTACxatSokOTWVUWg0Z3X19alGq/WYw8mrVHa3yGTFGgClNS4ugsSAd9Ghl8nFR5yuy7m95/Pz+v6HLzYWwqjNg5hCYz7EqxNgy/g9XJw6Xvg29ytixvbJjqIaE1KmCKtGrudyKwuFMT9cz7g7NHdWf678umy5/PWOv9VgMNg64HU6YPv125oRFXWO+uGHOX813WgREefVN9zwRcamTS8e9H8TfhQB0MEK4HJiWkiAOtL/LNxPwwEOqAEW5wPgHL+ZKU2zdadNm9tr69ZRedXVs5JwNq0zogHHIfQ1ASQ1i8FoaW2BWbuzZwx4OY5U79vX46xcvjOic+ffos+d61ZWVdW3GiDZDrA1A+BFTq3+K8Ro1FvffjueSEvLotTq9DoAxgH28Z5NVmbyB2t/ZpwF+gZwBXWHNSuKFtMPxyzjXs+bQp+2OOu5DdGN4hdkfF/XFPD2091i/71qoww7gV1rdu2Pu6Y9O3jd+Jl/NtPCDfA2BbdJ5rywkKVPOorOcacuRFp/3h/D5pcpZWkxPNUhvq5pX8zogQ4HswvwFtcXEpP+d2OI0W5AS/t9Zk+ne6L/nHicurnDOHbqjfcajxTto97Z/aryhWFLTMv/fEW5aPSHRq08RJz9w8PqGzTj6HK5gPJrT0KfmBHwc84a9FDMdPHNc3Pgob7TIDO6M1AyJV95/Cjxxk9Po4jbALRqEZEcAL0NYMIgEBVqsBGhYHUA3uUgGh66eoA3dOPN4britE+VSIs/YAJ2XGnA64od8MbRFbBFttJRA9xpNxDxB9jgnEwX7GjIzLSTJKnzZs0BAGv4vRfizVjetrHb7VaGYRo9ldL03CsFePG4AdDI26X71c6fPeNpoGD02daYV0Jjm81mbnB0elp+s9e90aOF2JU2M7+96bPpRARB0OJMWddTF9hlG8gnFK6ma7eli9IaZLXZbBU0TStag/Uchw3AFOfq05/95c85rvFKS0v3rVmzJqjF3fBYEuD1+a0snSApICkgKSApICkgKfB3VGDOnDnRn3/++Ws6nS5vwoQJO/1Zw+bNmwfGxva6d9euu612u5IDsJArV3aMZ2PLmNUF85WvdNrYzO2IoRh+ND3LsIfCLsZ5aauMLjeke+YtfnS9bbcji06e3E8++ug+E0D/EICeAgCPAH6SARhLAYq0AJT8rbdupjMyorjISCtlNHLIaBQAIQRqNS2qVDLWaEwxpqaCqlYoJF7YO4taPuQjzsjWw4ztU+lVw9ezn535hOys7yre0XEcev3gq4QoksJ9nR/kXW21Mi08tfNh6t7OD/IXagrE3bl/cf31o1mXQ3P+uYm6Rzs+xqVQtzsgXnPA29wBO3ToqZSwMILftOnF4+7XZcyYZZ3z8rqzJ08Oz/X9euFxdmgAtusABhgAjARAJyvAlGp/snCd42Mo/UYcQKoZ4Ntw58/uKgfYoQN4PR9n6yYlHdMNGfJ53OefLz0JMCbD6bDefKZpPq6n9cTH/xUycOCGTt7mDnvqb9y4RV2rqw+GlJeXc336DCaPHbs598yZL9UAg+oBTkUBTFLQtFLFsnLxrbdElJ5uF9TqjnUYjGO4e9FymsJgdlHODLUT8A7kigxHlAty/6V4JPYt/sOSucS/k1bw4QwSX8+fBzeG32PtphnIuSIaHk1aYvq98mtZkjKD31KxWtZFNYDDMQ1l+SEm7PCeetfzfWuTQ8/93GNaYzDbAHgfGt5TrxjRt1FEigvYuq8dg16qS0qbcQ0uwLvu+CpZn7gB3MLtc1VPDnre3Du2P4f/OiKQ09yOAfDC7XNUN6aOsh8s3EPvvridLjUUEbek3WZ/Ku0N6g/r0UaAt7esi3jQ8hO80G0uiJwIiCCgtDyP//7POWJ1moFKH0KAwIqo9DNRGNcFICkBBDIaTMcOArmzBirMY65ORIP+xyFq7Zmu2zR0yC+e9pGvr18pwIshBM6q9PUxa1/X42v7QBRy8xX64EeR8ePbNE37nDHZHvjhOtdut9cwDKP3Vau22nsDeHmeTyZJ0q+bt/7MtT2wx5/xfD0H7z0cTRKIx+l93YO+zrWl9u1xS3o7fnvW5c+5nvaMP33iteL3vCAIOOYo2tsbOd5odK24dr39XMIF71iW1TIMo0AINfou0ZL2nq5HU4383ZM2m61w2bJlLcdQeXMhfGgjAV4fxJKaSgpICkgKSApICkgK/H0VmD59unzr1q0f+At46+vrmW3btg3t339Sjy1beqZUV0ebAYYYP/hgX8+uXfsJlx2iTrdjjLwDv7fmR5mK1IoYaLmcuimKrrzL1YvVdGWbNgW8Lbkdz5w5K/7znwX5AMVhAPkRACwDYOcA6iiAKRTAAOjShRA1mgMI4IgdoZEYeMhEEbtXDXaKqquRyYaWPvMMxLvnBpdZC9DcY1NVi3uuN8UoIwmarmUQEshlWf91VALuoMoU9lZtpfZV/UrjtiOiJrFLem40by1eT52uzkIuwIvnvM/wqfr5lJ8u5fI2B7wuB+z7F3E8BcAjHbAD9v7796bv3n3n2ZycAZcg3oQJr2YeOTK2Kj+/Z6sZvq3vSDzOHg1AFzPAk2UAt3cG6GMAeKHI1yzcy2NgwPtoBwA1B5Bkc5bMOq8AqKIBPsnBgLdXry3p3br9GvXZZ0t3OQEvPnBEg/fH8OEr0tTqGq1GU6Y5cGDSxbNnB+V5f3ZrLfHcP47o1KmPwHH/jTl/vkfF5cJvcXaAI6kIdaUB1OLSpUNRp056kWFE28KLT5LJigzOVZTPHfCW2/KJd88/pn0yboGoJNWXiqytKV5GI6BE1zl4Rvg9YRbqUbmtiMRRDS0V6rvzzn/3ONm7T9mJxIGXCxq+fndGiqUw4o7sbY54hUAcLsCL+6q31qHHv7tbgwEvjmJw9Y/h7vQN47SvjfrAWGIoJF7f8Zzqq3t+r4vVxguPfnOXpr/mRiI1aijpimh4OHM+7Cn6BjqExYrf52xB3aO7wnt3LGVLywrRsiWzebVQy+jSALEigg6xojXWDuhMFiAiGkyGaKipG3F1iqxpd/cODTnS62iIGLEmENo27eNKAN4GuBG0gmnt1cWVA+xvXATP83KSJL12fplMpgKVSpXQ3nn7Cj/weDzP40fdQ/F/i6JYQ1FUKcuyrhsu4TgHWKFQxODHlVmWvUjTdDLO0fTkuMbgxlO8hN1uj2IYpqy96/blfH808qV/f9sGuoigv+CxHfMX2psH7c3Y7V2XLxEMDe8PxxMxgXTYuq/TYrGU4PeXN2v3ps21tL+9zTzG68IF6ERRVAiCwJIkyfE87/gu29495Q/wxr+f9u/fv+/333+/9P3CG+39bSMBXn+Vk86TFJAUkBSQFJAUkBT4Wykwb968G99///2X/I1owIB3586dE+PiHrlu27ZuDV/UMOA90LNr1z6XAK/L7fiegsgAACAASURBVDgv9RMjBrl9dSPsGHRhBy92+T6RtMz0Ru5D6pfTNxgiZQmCy83rjduxNE9jnjHj81qA01EAgzUAfXmAbSRAvhzgGVw7CP/pAAAWAeB1AHjZCICdrDgrtqsJYKGIs3pXr9Yld+gAjuJZrriIf6Y+xT2S9igIAgElpnr+gUO30fj1DzL31J0w7KH+mzdbhf+7rTnvqVuniqF72FpyaDo3ixMyAjxVBrAoxjnfOSXYUXvffbUpP/74wqGqqoRLmb5TprzUd9u2f2XX1sZceqTfu03nPs6dHQHCOIDJFQCfRANMqHK6aqc2Kw7nuW8H4E0B0PAAkXYAnFhxQe4EvKtyUlPPxlx//Yb4srK0ml9+eSTbH8A7efKLfc6f71d3+PB4P9weLRd+a6w9ht1LYpxwHRd+m50IMLIO4PfOBDFeRtMa8Y03OgqxKdXkf/JuRZNjZ5uGR0yzubTB+wX/N97T+KYEjlyYGvuUZXXBKw4HO35AsGnObrmtgPhP9hTN3I4fGVflz1e6A15FeX/DjBlsLi5Wp1bXRI+asDztq1sf+TPMUKzUG8sV/H+f6iqmxlZM/GmNT5C8rWvpCfAeKtxL/Xvro+o1U76vx0AX5++eqzxNPnPDS46iNm/98YpCFHh0e9h0ys7hImuA1p1/T2ShGsosxWjWTQ/Dx0e+gNvTbwadWkQLnp8tDo2V8QP782RygoCsMt567Axw28ug0jIK8km5407BFT9URzurw34fXKQlw5cHa/BgAl7X48/t/aM9WGtv2q+/sITjuGiCICqwQ7mtuQqCEIodmwihSn9hcqDm3No8Mdi12+0WhmEi3efYljaCIKSwLJvjyYnKcZyGoigff1dcqasfmHE87aFAOMaDvQe8UcLTOr3pw9s27YW8eBxfQG8w1+ZNLrC3urjWFajPEl/GbaltMAoH+rNGXyMrsLN68eLFLdaYaK8mLZ0vAd5gqCr1KSkgKSApICkgKSApcM0pgAHvW2+99Ym/RdbwgrZvP74wN3e6vro6qgFCmsmVKzvFp6enOp7pxrDW5XY0cXVoUe6DagyzMBR1QS4X2HUJ5A7M3H/WutuxIg9gQxeAf5EANQjgcxVAMQmQ6SjYBhArAvQBgCUiwHwjwHkVAI0AVALAmyzA84dXrw5NcgFemjZSSmWh6u2Tq8VEeQ/7sPBpl5xieM7vXnxaNVA3xl5su0C4HJktzXldxROhlSbC2pZD8zLgbQwZQ0MfSh87ltR//vnKfZc3jomYOnX+gPXrlzgyVn07XIAXj/N6HMAJFUCkDWB/CMBjRQDTqnH+r2994ta4X9wfqQGoxpEYCCCmGuCiHeA1R0TDtGlzB65du7hhzr45eG+++YMulZWx6MiRCSd9mxsuJLcpEcCEC8kRAJG1AOMKmq9xTRjAIQ3Aexed4P8fqQAdGIAIEoBSKhT3ERaLwrJsmZ6uiN4Kr+U5M5ddx0sdvzQM0I1iXQ70CCZecEF/91zp++JeMLu7d90jSVztcETDa2mf2fPP2dCTT+6x4DmrVAPRuHHL4wmaF2rM0TzNW5mTxV+LfJi6+koBXgxz1xx6T7F68uZ6nLeL147dvE98d7fm3du+MKgZjTh943jtnalT+SEx1yOe41CdaONf2P889eqId0xLtz+rfW7kg/DhoS/QHRk3i2EaQK/NnwUPD6LgxElB1EUIbH4eENUZUGAcA/kExsNX4VBcSNSGfz+cD4GoucEcPpCAtwHoAkEQSBAE9HcBu+76chyHf1cQuPI7QkguiqKAszPbgrfYiYbzZQmCuNDatcL5krg/kiSNgb6ewQRS7nNtY5wIm81W6gnw8jzPkCTpVcZ5oDTCTkFP4D1QY7V1HTB0EgSB9+SE9nUuV+raN51Xe8d1ZXHjzwkv9g0fCIiJXebYjS6KIuJ5vgo7zhmGYVpYW1DcyQ17QAzk52Ig4Leve66l9g1FM1EwnM8cxwFFNfqq43HK3kY14D2xePFit++1HrtudwMJ8LZbQqkDSQFJAUkBSQFJAUmBv4MCw4YNm37w4MH7HnvssVf8ma/ZbE47fTpl5i+/6EWAoypnkbUhdatW3REWnVSvxNBrUuxMi3uublO341fFyxUzEl82f1n8psLpdgQf3I4zrJAXiR57bIcdoCIEAD8JqwKAcyTATQTAwIa6NpgtHsDOUg5gvADQnQaHWfeoCHCSAwgvWr16ImWO2KP9rOgF1Vt9Fgucqa/BBeGwI/PGsMk2V25wU9cxjpxoutZK+xnFK7l3K55O/rSuqUNTWTGwHmesXtbcHTLin/6jg1bbi7/llpKwjRtfOQLghJU0XakLCanSVFb2ymsZVnq6ik3HuT8V4MY6gAcqPZ3Z9usvZQD00wOMsTjLWWxQAlzEub4Oh+ntt782ID+/a+Hhw7cV+urgHTNmWe+TJ4dV5+X18DFHcm0yQHo4QJ8GZ/kfFEB5BcDEJtEOOTKA3RqAWhLgsAbAFArwDwIgUwDYpATIFAES+WXLoiA93Q4IlYlKZUeDe/xI+7S7fLbNVqrgOCVz7pyWf+opsBDEDm3nztuEsrJHj2AXt0xm1On1pZwiclIviNXV3bFlTbMifP7OpTUHb6fwLvwDG8drjxYfuPTXXq/Y6zgMe3de2EY/tfk+R6bpiISb+Rf6PE04WDoQ8MrB19HwxDHcHb3uty77bbZyZfanRM+wDPiw/3wwlhbCylWz4IX5wK9eA+KIaWD+eBUI5kfgBK11VOC7ogcSSCp6yX09SZHidcqwCcEePFCAt73AJ9jr9Ld/DCURQmr8KLEoinWtwRlRFEMEQbC1FtXgTYSBv3O8kue5X2c3oI9/gUUDQHVbABvHQwQDcLe1/kCMKYqijOM4U1twtq39j12b+KZHIMEeXvPVfM95C9Dcr43FYjFRFCXzFXIHqihZQzFDmTfvFxeAbnjsCp/ieoqD8Pc6BtrhejWvf1MNgzkXf3Tzdj5Wq/XY8uXLa73ZE4FqIwHeQCkp9SMpICkgKSApICkgKXBNK9C5c+f/1NbWJk2fPv0zXyZqs9miZTKZIxO0uJj9+LPPlhQCVBHOKAQ9v3o1pF7Qrte9cu7ORgVtmrodXRm8uDiVv27Hi9kh9MyZkSaAfDVANuWMYshBANMRQH1D/Vz8d8IbIsBQK8BhGiCJcLo6cc7qEBZgObdq1UvGnj2rNB9deF3x33PvOaIYXFnA2LXrKozlPmf8OL5rja62Lh0xHB4dM5waEjq9fsX515jPihYqmxbRuqy5O2TE0RGJNpmsCzN+/JepGze+vAfACSsVilRCJrPQtbU5tpZhpaer2HwcgL4mgKR2OLywg3d1d4CpNADb8D1aJgC8xQPM+Qs7eO+775khn332VkNerG8O3gkTXu+/a9d9BdXVccWeVnf5dTyndZkADzkrgzkObApd4IjjwHNq3lcFBbAkFoCIAbiDoWkGCQIIPL+bBMjj33nnXq5jR4JkmAgLRUU6susCewhgNhdrAOLR2bMgzJplo7TaMlRdvabOfc5yuYGKShx4PZkabrz9p9VHAzUHd8Dra5+CIEB+1p+hdLiAZCEyQBQB9loeBINKlNnkooqqBs5uRXqaRyoFAFd/FjZ/MgsgCYTTlSDEdQHbfiuUX42CaoSVUUeuuL3HiF7nLlZX65V5eSmnEQp/1VcNfGkfCMDr7R/TvszrWmzbABpwHAq+c9fswCCKZVklwzD2pq5RlmVLaZrGEPSqHL4+ttzWJF1g1x3U2e127JSNoiiqxc/GhtdxoT10pRy1eA3tBbwuwE8QRLUrN9cZISo4nP14PfiftpyLNpvNLJPJHJFLgTqu5nvOYDBcUKlUMZ4yl5uu1RVP4OvcA+VS5XleSZLkpYipQF0Lb/rxB4h7eg/6Csq9mac/bQK9tqZz8MeF780e43n+zJIlSy7XE/Bn8X6cIwFeP0STTpEUkBSQFJAUkBSQFPj7KZCRkfF8VVVV5xkzZnzi7ewrK61T6us1Y0NCTBvCwpgf8XnFxdY1n3227NKjshjwuuIOvO3X93ZOIHb2bLz41FO8FaBCBRBKACxAAHEiwAQEYEJORykGvMsEgE4CQBkBMAIBKAVnUbBKGuBj+5Yt02wJCXpZVVUnrwv3eJqzTFYUIopKi92ubwRQmxdZc/XkyIsFALnAMBb1iBEfdtm3b8yp6uo/OkRG3qRHeEUmHWc0hprahpWeZnZ5HE8tm75OUXY5xzFWZzQDjnTgUcuAdxkPMNsBeHEf06Y9O3jt2jf+9MXBi2Hmrbe+1efbb5877hzT26M1wIvzlp9oBfDic2akAYSGA8zhabpEzrKEACAT8c2BDz6YZUpPTyEoSsPhbFxvZ+J9u8uA98wZnlq4sFisqoqvd2ZEN55zUqcug4mUcMMdWz877n3/bbdsCfAKPE8QJInBiuNkgnDj5W7dsVY7Ksrdo1cmkIiUXX761nQeQCnKuBDKKCCbjY4LBUBIRJbqs1C4Z5b43s8A9iSw2btD8dUoqEYZlZGRq8emzX9i46XIk88/v0Wfl5f6tVwuP84wDL5DFPDDX8Db4ErEe89vR1vAF3OFOmRZlibwbmyhsBrLsuEkSdZhAEhR1KWiPRgmkCTZ+QpNsdEw/hQe8meeLMsqCIIQ3XXBmb4cx/EURSVh9y4uSCeKotXXR679mQ8+p72AVxAErSP7x0O+clvzCxSgdB/DG4Dlr2aezsM3K1iWVTEMw1IU5SjYh4+WwL97XxjyMwzj81MRgVhrQ3FBXDwt4BEpnvRq2IcBiZlw6XytwN1Ar60lLf15/7QFnfGNOpvNlnWlnbuutUmA15t3jNRGUkBSQFJAUkBSQFLgb6/AzTffPPLPP/989cknn/Q6czI/H8357bcZkVFRuXRm5u/1oogMVVVx8T///NilAl1XD/BGYKcuAKTyABE0QDcCAP+tiOMZzoAT/OJYhnQASBIB4mwAx5BS+RH1zTdPW+XyIW06WRWKMgXHqfHfWZcggigKJE3bgOMUzf6I0mpz1RZLKMuy+ksFufCmaR3wNt5Sw4Z91Lu6Wl+em3sxBqF7mfr6KJOzBWY8bcHK4GzNkJCyjBEj3g09dsxuzc3taLucbXtUDdBXBzCuwamzTgWQXw3wrCOiYfTod3ooFLWwadNLx30BvIMGrYvVaMoVW7c+5RZn4e3aHK7nMIA+DddlJwVQUwEwoUlEg6u/agrgsZ4AOiVAJL4xgABw9IhZBDhi7dXr7iK9foAVoegguHedc7DZfonhuIQQklQrdu+OrwNoec7JaZ0Hovgw0x07vggo4A0VkMPxhkEuZ7IwloslqnoTKfJIzgs8gFJPcWEd9RayCejlWBYVntmrVyYiB+AVnUY7MOchUCMF2zHWYiy9YNJGanEFQREsNWfh4p5n+GXbga16CY4qo6EdDnJv90PjdrJaTUrE/26Ofunxr/c27eGnnwbq8/OjwGpVmXhedoamIz73b5SWz/IW8PqSmRnI+V2rfeHcXY7jVDRNN4qUwVm8oig6Cq41VIrnsLvTYrFYFAqFowBiMA4P+a8Bg0ue5o4hHkLIhrNVcVuEUBnDMLGezgvW6/h6IIT8dunZ7XbsyG6X6xPnL7vD/kCtNRDg09+5uFyV2J0MADIM9l3Qsem82ltYLEDrTBME4UILznruSsDSAK3hqsZytLZX2nt9Pe1BfFOoteibtuZEUVQzZ70gCEaj0Xjmgw8+uCqg3/GZ6GnB0uuSApICkgKSApICkgKSAv8XFJg5c6Zu5cqVP48cOXJJRkaGVzmseXno7W++ea7eatVwISHFcoXCTJWWpjX64nZlAC8GYqWKU6cIaubMcAtAoQrgKAlwUgTobAM4KANIagB1qQAwDABex2mhIsC7AgAhKhRaIjbWJpaV/Sq89daRuvR0favfAzWasyEcpxAoyoYAcLwfyXEcIkQRkTKZYCUIUaiqwtDTeZAkhzSaCyqjMd7SFP56A3h79dqc1rHjIe2GDTiDd22yXq9Nqqm5tc7ZuydYGfjdiR3F/ftv7HL8eJ1RFDuGs+wg0WrVGAB+pwG2mQG6mgGyQ/GTswA9SwGwKfLfRUOG/NBJqawitm59qqFImncRDXhv3XHHouisrJtMBw/eXuH7inBu8ddJAGYVgEACxNQAjG2hyJqr589SAFRxAJ0IgCgCIAsASkSn+/tCBUCRFWBYLcDUSzcyfJ+TpzOsREbGnL4VFXq2sjJOaGnO2NUcEdW7NxWvZ+/4c4NfEQ2syUwASYrA8wj/i0BEJctOpNqLkYqziURkLCcmKA3k9u9TDHKVIpqJ6mMxVVoouzGLkodk29NGJVT1eqR7OQYMrhX9umBhJ0W3Y+oouwBaVgTRRECtNUbM7Kgrve26iyW7frTFaAxkREQciCJVZd19IIvYpYVy893QCnD3pJVvr8ty4yNtqYXl+CzVyeTuYbt6q17416ZmcNe919paNZOdnaDfs6evkSTjvL4J1tLMGgqJCbiA2FdffeXI+b3rrrs2+7YKqTWGXNjhSVFUjUuNhixeDFQdv4ew1jzPs4IglCsUiphgqtYaRPLHARfMeeK+G+IOHL/jAlFAq7X5tvexfAyq3T9b/NElUHDPn7GDdY4v4Ly96w/E/m0px7e98/JV20CMh4E6zjEWRTHc/XPH17kEsj3WtuF9HBR26W+8TdNYGvw0wcGDB7N+//33S6aIQOrgbV9BEcnbwaV2kgKSApICkgKSApICkgJXUgG9Xr8yOjo677bbbtvtaVy73a4uLFQv3rDh5bK22vbrB0qtFnwrwetp8BZfZ1Fl5bao48eP6QA0MoBEAWAAAPxJAJwSAO7GgJcCiMcPjgLAUhHgFux+FUJCsvjk5Gns8ePHDQBGum/fDXkhIeEtjtK799qk4uKu5tLSHg7QKJMZqJCQgpCIiFORNM3aLlwYUtKhwwFSrS6Mzcvr54gSUCorFSEh5bb9+2c0Kw5WXw/cwYPQqkNp/PhFvU0mff327f/McU7ISqSmPt+3qChetFqVds+w0i8xWzwpPv50ZGFhRnnXrtu76XQXuN27gaaoe2m1ulpVXx9pFQSRBXiKAlh4BOCDKGcn/y4GeC4BYF7x+PFv9dmzZ8rpyspMRwE9bx281133dWJ0dE7E5s3PHm7faryJo8BtvsgEuFEFQNFOwIuPxdh/LAJ8bANYchBgUSzAc8UtZ/i2b5b47KlTn+9/5syQs8ePD65zRXU07TU6OkfNKMdkEEnhtom/rfWpyBpntRI7V25LrCy3qGty61RkJQhKQ5Rd4KqBNY2iaVUfjqirVpgq9hGGOksRgEkbor9VxRE2ymbWAxBqEdAiUEV2t6WMLasY/s7wS3t73/tzU5mTm+Im3sATqZ0RiAKCC38hnub4gltvhYu1tUC9MSv8ehVTAyTFC3VhUF/xPJwk6UuFdHwWUH4iNd7aLbewrRMx2NXs6RajNSjAalao7FHVbDLN2v5x569ea3f0aEfl778PPEuSMV5H2eA5YRiJEKJ4nrfhO0IuJ5u3Dl6fBfn/6AR3lyfObCUIIrQ9rtH2SNcSRApGBmx75nglz/UH8DY4r+MIgqjjeb4cAzV/5xzMfNJAgE9/1yWKYixCqM0seldkQ3tjXLCGGLK7co9xvAe+ceJLsbOWtMJRKzRNB+0pGHdt8fj4/wfqZkYgYLG/176l84Lp4rVYLCX+3hxz6YQh8dKlS/Gjc1f9kADvVb8E0gQkBSQFJAUkBSQFJAWulAIqleoulUo1xpscXrPZnJad3ekJ9ziGKzXP1sfBcO7Tbs6CWkxDJixu/YwMYCwN0AsB2AkAzAlPAQAlAGzlNZqzoFBMrS8vV9QA4MfuH20RWvfvvyFWLjdpd+58oNkX1Z49f0pPTd2n3rbtiRMGQ4Qdw7du3X6Nc831l18eyfZVn169tqTHx2cx338/54T7uZMmze+1c+ekgoqKtGqc0etrv/60v/PO5wfa7TKT3a6k5HIj+uqrOUdcxcv0+iKNyaRn7XaFFWAmLm5XBbCyIYf5Hx0AbqinKDY0IiInsqQkuR4gshZgXAHAuIZMzJ8c8Q2tHRpNBTNq1Du9Nm5csN+fubd8jis3uGmGLv75590ARmgACAogoeGhvjcBYBKO/eAAFu8FeCMWQ+tgAN6uXbenpqYeUm7e/Gyj6950HX36fJdQY3kuQUiKrJn40xqHhlzW+Rgqs0OJJ51+fff75HyiY7hNlkDZa5S0mH8KyY/U87YjpYRMfzerUdgpU7WMNdSG2wBeAoB4gSTvp0m6VC1SSbwoCMALixAZOlFA5DuQ+WyXwsHThxXunP1rYr313ZgRnYqou6aKQJKAKMSK9lJe2LwOjI88Aie+eC+sS4qC16dk1hpwwsPJHCB/V0KF+V7/HLxhG0Z005WEycwcydiSSmvN6Xn17rDXHewO73e6pF+/0w73bnZ2Ykh6en6DE96TYpdf/+abIdq8vIyvCELfpusXnyGKooplWZwHyxIE0QxmSIDXe929bcnzfCJJkvnetg90O5wxiR9FJkkS59/GYEAWzHiIQM8f99dQlA0JglAlCIJcLpf7BVlFUZThyIimc3QBt4YoCdfvMIKiKL0gCCEIoSJ8HsdxFpqmGxVo9Xa9wXY2Xk3AiyE4fgCBIIgWs8GDCSD96buhQGKjG/0cx2koimq42evtVfWvXaABaDBvHPi3QkfedUAhtmse2HkLAKW+Zpi7NMKfhYsXLz7k77oCfZ4EeAOtqNSfpICkgKSApICkgKTANatAfHx8x+rq6i+8yeE1Go2D9u8fNu3gwdsdsOTaOForqPU8AqhjAELlADoEkAwAfbG7VwD4WiQIOYFQCsfz+kqAp84B0I2g6ciRK9IZxkzLZEbFpk0vHmxtrUOGfNolKipHI4qUta4uynr+fK+K3Nz+fj/GjwFvWFge/PrrZTg8cODaBIQE1e7d91wxN0RGxq7k1NQDyh9+mH0qI2Nn5OnTQxuuuTPbVq1OchhxamrOcgDnawCIOoBaEgDnQCbi4nWhDNM1SqeLpcrLO9QD/EEBlFcAfNJQ2bxtwIv1njjx5Z5//nlPfllZqt96Oq/bcSXAQSWAqWF+8TaAvmaAFDcI8XJPgJu0AAkEAM5yPgYAmAMqRaVyA+j1Z6xFRY+cC1ZEQ2LisZjevX8M+/bb53E2RJtHQlLGAJoRyJtn/ataqLeEWHPrBVWfWLvy4XF40sCdvhBJZaQ4rhefU6gm0+KN9qpa9aY3f07n+98uq8kx0yIXgTCwFb95T4TjcUAQtyACRZqtVlwQ0JXxjIu8dQ2jmUgVomLBzu0VQVWLqLhRPMCroJyaapNnZXPcoeGM5voFzIgux4i7JnGAEIsUCjtvLQLxh/VguOceOLV9NWQM7hChFcNqLMBwvCgALPsJRMMLkEVrHfZ6748SpSp67a1dXpm1wfG+/O23PvEncuJ11QaVFsNewiKjsWPXHex633nrLf/738mRtbXRvxEE0SxLECGUTVFUHUmSdlzQqq0CURLgDcTVaNzH1Qa87rPBcMRut+P836DGQ7RHRReQ5jjOyDBMKsdxZ0wmE6fT6Tq6+vUXkPni4G0KTE0mU4FKpcJ32Pw6gg3h/AGdfi2klZM4jgNfiuXh+WKgLpPJMBxu1+HN2t33TEv7J9jXp8n7MKAxBlcT7nu6cMEAvSzLXqBpOsXT2K7X8c0V7PjGLm9c4HLJkiV+53B7O6a37STA661SUjtJAUkBSQFJAUkBSYG/vQJPP/102ooVK77wJocXV+zOz1e/t3Hj/KvmlGpZcPeCWjwC2KQBOCA6SysgRJIPIRw3CmARAPaLAGqSIGIBoTSW53PtTvA48VIW6IgRK9IJggupqEipO3p0jFcu3Kio3NCYmOyI+PhTCpWqmrFYQoybNz+LLcM+HS0B3mnT5g1cu3YRDrW9Ykdk5PnQoUPXJG/ciDOA3Q9ntq1aXRKqVFZTRmNGldk8LReAFHHhc2e0AOZ16zKxqzokpFRDEJxQUxNnAlggAvzJAlAigGfAO3Lkh+mVlUlw9Ohor65Bc3GsBHT6MhHCz4UCaaShfHAJZN9eAPBYSuM8XYeDNxMgRA2QQ+H6Nc7sXWwii7QD7OB69bLa5fKuwt69s7x+tN+Xi6XTlWhuueX99PXrF3rhehmTwTBWulu3p6qLirrW4gzsB5957vqQhdNPGF5e1d1SLzepUpU4DdnC5hbLyLgIrc3Icj9fMDO2wfeIdVUiIYhxoiggEb59D+BYJw4ghAYYZXReR1fG86gCZ47xxQiKYpSCPElEcbcAX7IaSJUJEXqNyNdnQaj9SYFK/QgyB60jJg4yorQuHNAiy+ccAB7sUDR0KBR8+w5k3tw5RG4SEQnhtRYH4N0CouF57wEvbwWi+DvQy04mxsXXKeGWEWcKxoyBWpJ0EGnHgWGvRmO2uxy7vlwDb9ru3dstuqV2WVmpXF1d5HcME/qrp34kwOtJIe9edxWhw4+jI4T0GLB7d2bwWvnrfAvejLzvuSmQawfgbVZgThCEUIIgmt2oc4dmHMdV4kgTkiR13s/6cktvAKQ//bqf05Irtb19+nK+L2t0e1Q+IEXNvBnb3UHdEsxlWbacpulIX9bcnrb+7uGWxryWAS+eb6DhOc/zUSRJthnH5q6TSx/8Htm/f/++q5276z43CfC2510knSspICkgKSApICkgKfC3UmDu3LkD1qxZ82hYWFi2Nzm8Vqs17sKFqHnffTfPq6JsV0YM94JaBTqARALgbgx0EcCnAHCLSBC7kCDYRIAKBCBDAHp48MH+YlxcF4EkD7EazYAyhGQOUBQRcSTcbNaAydTRrzUiZCejo/fFGAwpNUZjggn3WVwMtiVLwONj9E0B79ixSzufP9/Pevr0kGZZvsHWtm2w/P/Yuw7oKKr3+03ZXrIppHdCCUUIXVCxAQIiilR7V1BAxQIWRLAgiJUf9o4UbcRDvAAAIABJREFUEQQVsaEgCDaKdEgCIb2X3WybnfI/3yYTNpvdbKX5nzmHQ7LzyvfuezvZve+++5nJ669/oc++fVdX5uZe6Eb4n1JV07RNZjCUK6ur00wAzwkA2/wmeDt2/DMqO3tb6rffPuJUpgZ8dfokHYbHd4CERALoBAbyNyphy/5GyF18AGB2yik/XYz3o54AdxMAXykBMmU03Yli2RoOoNAGUFMFMKFgypQ5g1eufPG0Ee3+E/ltE9VNvuP5bjpDdfR7r7y6DXFC1bVK1SA/eTKn1mAoVVVXp5gb4n6Mh2Ep0RCfJANeJYOT+wnYKjCQr2YB/mQBOrCeE9LV0gBfpZIdChJ5ViCBu5wgoofwAr5bytaTYJfbAcbYNN2fUl3QZQ2dFF1KJcfYrD2zoDwqqott4MCjFV99COkdSYiO1ESrGLWd+LewkflND+WBJFkrWg0xmnSwZf8zPnvauF8OHDlSKzcagRo7FkJUeAe8sjxW2L69V+TWrX0NgiDP1esNz3trVSJ4w4O3ayvhJHJCiS4U78pQ+g1HXU8YBoOrq88qkj3NqlMdQRBWT4QQvobl6urqjkRFRfUIdizhJrg8xeEPyRls/L7qsSxLI5hKpdJXUed93GxAstxux889mDsAP/cEd7U3bnciENeMqDJ297+1Wq2obFcFF0XgtcI1X83qVE4mk52B3BKBjxNrhGuszWuHczgcWqVS2eo96y0y142Pc8l7V4w36IUf3FRItSQEJAQkBCQEJAQkBCQEzh4CjzzySI/Kysr0NWvWPD9z5syZ/kRSW0v2zcvLvPOXX+70e3ffn3ZDL3NSDvBZfwC0Z7CTAAwBsEwAQNfPS6DJWxW/HKHTgRGWLLkAunShBIKo57XarIYmZSkmSCvWOBwKcDg6OMnZQC+KMsvV6jKlyZTV4pV3/DhYbr8d8n215UrwZmbuisrO3pK2ceOsPb7qnY77V1+9OOfQoctPHj/e1yOBNmnSEwM3bJi912bTt/FbBDilqo6NPR5RWVlkBqirAnjXL4uGRx+FhMREUCQnb04uKbm4TBDkAR3jFwQH0RizJ1bI6E4KgpkkSB0ncEYKDu8EvWVkqc22U69UXmjkeROdn/+H7q23tioAYmQAHR0AAkFRJ2Q872AEoWcJwOgiVLaOHbuwW1VVGp2XN7C4sjIz7KTiddc912/nzvFHy8u7+vAobEvw3nTTo4OWL1/8R/vrwEZC1qo0iK/XAFGjhXKKg9w4B0BSbdMYbYS35G7OdjPfzATGkQiy6U3dWI0E1DUKYH8XAB4xA/yqaFJAW9kLLqiV5eQIfE1NamNCwgn5nDnLdn23HNIsNaCprjHo6okU0to3urFu4pZ/fa1d0iKXsyd1+vz32ISMzFR5VGU0P+6qLc4EhCtXQtzTT8PJ2Fg4I4l7fMV6+HBa5KZNg/MoKvU1VCN6Ki8RvL5QDPw+x3FFFEUFfbQ/8B7b1kACjqbps5otPpRxeDr+HwzBizGgB6cgCMU2m43WaDRZnuJyVUQ6HI4DJEkmB6vexfbDSXB5w/FsqTiRYCQIApMJOvwdp0jwhgMbnucxAV6JJ1x4no8hSdKvzXBcY64JJ0NZr/7UDQfp33xSAAJJMOdPbOEu4++68NUvvnc5jmuUyWTx/rTp/owwGo3/LFu2rI2Nka9+T+d9ieA9nehKbUsISAhICEgISAhICJxTCFx66aX0wIEDB+3YsaPrvn37JkydOvVFfwKsrmavPHSo3+gdOyZhMoZz5KqiAd4fADCHBHAQABtIgDgCYDsA3IxfAQEAT1ijjcASWLJkFnTunA8rq94UVlS+5fwMeEvSU5aHetyoNBq71uHvm6tXy7fUrFEs6PKlk3TD3+fnTnYmgMGyd6YusFbai8hpBwZHVDHF5NxOq0xjUgcqfyjdwq4ofEf2crfvjRo6QgiG4O3bd0OyTldt2LLlTp++rKdjAoYMWd5VECjbjh1T2qiHfatrT6mqo6NLDByXUlVff9sxf5Ks3Xzzw0MmTLiRi4joa9brj0ZYLHEMyxr8UpKcwoEHi6pIB9EJBJK9ArAECSoeKgqAMjMsRcU6aDrWYbXmag8V18offn8PCxRDQYkRoKCBTU9XsWp1v5JDh65p9aX26qtf7qZSGZUyGaM0GqOtdXUJ1nB5I48Y8b8epaVZNfv3j/Ch9G5N8Kal7TVccslnqZ99tsRP+whXKw18L/ibtK+WBuU7fUF2Cw0EEMAoWLBF2gFmKZrauFwJ0JcBiLaJnssjRx6LTEgokD333LtOv1yzGUiKAlAqgX/77et6H8susDYO3dPKgkP3c//uimqDAFaFUm7UyJy7Loyd3bf7ENm/Zwxz6aU7jovzfK4RvBjXkiU3xJNk0hRvZJVE8Ib/aSUqZ/3xokSyjGVZniRJfOa3JPsKlcDhOE5LUVQrYgMJErSQcO2n+Wcy1P7CjSLHcUqO4xxyeevNNCRwsK9gfVxFH1j3NkTyCAklhmHylEpl71DG5A8ZFUr7WDcchGEwMQTqvdvcB/7dxuQDECxRL8bKsixaoDg/E7lfNpvNqFQq9f6Oi+d5PdF0nXZLlVDXBNZHQpqiqLByhGK7+CwgSVJgGIbA51Eoz4RwrU33zbL2MMQ+MW7EBzcUHA5HwWuvvXYOfSdoWpVhnTx/F7pUTkJAQkBCQEJAQkBCQELgbCEwa9asGJlM1mPDhg0X1dTUdLrjjjs+8ieWoiL6tr17L+t38ODlVf6UPzNlMFnWlXqAHAHgCwrgSgD4BgBuAADkaFFUh9/pX4IlS+6DmMwK4f2y54lZGQstDirG/vzx6yKfzNxQF6tI4T8ofFr1aclz6kuirmeQ4EUi95mjE3XPdvnCpKH0wtxjE3S3p8yzVNiLyALLAWpg5EjHd1XvqB/v9hA8vPsxwHs9dIOdiq5gCF6sd7ptAdqbE9dEa+7l0Ke4piYFfHsUm8lBg9Z0IUmFtYkobqs+dW37iiveyaJpe+SDD/ZWxMfHkm/lvse/e/wVpxLSdR5EQt31dXfy/abMqVAhr5Y/vPNquspSBHNy3uEvUV3K7qj4jV1b/p58cbeNJoGoiDjG6YmHtwkCbNkGcKKMgOoKSIlRMmlpHSu3b7/Nq+oaFdaZmX/HaLW1+vXrn/DDO9c72pMnPzlYpTLSeXn9i7dtu6WFwPRcoy2GY8YsioyIqIhZvnxJrnsdUQ0djvefxXLQ4HAY1ASRiB7XgiCcJGUyi4XjrApByCFLSwnunXeAAeAIddQDmkvubORjU22NWZEF9bcP/afI1S939eoru+yiWK1p2D/7uYhGBuOL+XTUwB60w5iYWG2Mja2zJCZWmw2GpnurV0N0ejrYBw4EJ4m2eTNEWCxAjRlzblg0iPh+/PGoiPLyrFlqtbrFG9gVe4ngDcdKPNWG6O/qD8HRfHwcGZs23/ldPH2x8RYCViSNmxMIOZ9FLiQxJhZiaJpm3Al9H8RIWHxRw4ukkwjUKRQKjycIgiF6m+uQaA9gs9lwh9VM03RfQRCQ3GvATJ08z+cJghATinoXcfBn/sON15loz59NCy9xtBC8zfhgwjUqGKuG9hLnBWNLgnE4HA5KLpcjMSieACJpmm6V7DZUfEX1rbipgu0FQqKGShB7it8XYRpIfG7to1LeebIllIvn+TKSJFsliPQUs5hUjSRJ47lK7Io4SARvKCtCqishICEgISAhICEgIXBeIjBr1qyueCRr+fLl4+VyuXnixImb/BlISYkwc/v28WknTvQ77WoMX/HQNKPkuDolSb7eieMoGX6WB7iTB9hMAPRENS8ARAAACmLrYMmS7tCli0OgKI7luEaqljXBwsLHyacy37fK5FG2Pxu+l6nJCEFU8JrZBmJh/p3a6emvmpHgFX/eb9pBiwTvxsp3VJcl9KO+KdrKiapfjDsQgjc7+7eIqqp0J56xsfmRf/wxvjg/f0Cxr/GH+773RGsA11//bO/t228qrKjo6NOqoHfv77IjI0vYX3+9O7c9gjc5eV/ERRet6rFq1Qu/L19e2bvBkEd8VDRPPb/zGhOqoJ8+Ol53afQEe5wihXd9Hcfdlny/XndLwgxHOX9cftKeT/aNukT4sXQdTE/9n/GZY5O1TeR7H84kOxF5jMwQHn5sLUBuJxIUvQGqc0ELB/jGRvqka/I9b/hefPFnqRwnV+zYMakNuerPnCC5u2rV8wF4+3omyXv1+iHyggt+6PLZZ6+0smr46CPomJkJzdYY/kTUXhkB7PZyNcexVJOVhdKhUETbLJYyLUAycewY8DNngpXWVCgj0hbLb1s/lI1LB8vxbQfpuOK1VfcO+6clmSH28ub7Y7rXmDRaVmU3cxFmXbbaXn/L2K2HPUVgswG5YQNEmUxA8TwQiYlgHzmydZK1UEcXjvrffz8o4u+/c16OiIgo9dSeRPCGA+VWbTiJjXCTMZ6INVGNStN0K5IYfSfx76cYla9YfN0PO0J+NsgwDIX+qSRJerXE8ZfobfZ+5VH5256C1Gg0HtHr9V39DNFjsRBIUL+6RXUiwzDoH9uK+PKrcoiFAlkr6H8sCAKPRGltbe2hmJiYbNfucU5wbgP1kjWbzUUajcajBUqwvrqexhWq0tgX1IFgiW2F23bFV/++7rc3PjxBgPfdTxH4wsT1PqrpCYJQerMXci0rxrpw4cItgfRxNspKBO/ZQF3qU0JAQkBCQEJAQkBC4KwjgH68NE3HvPvuu9PT09O3DR8+3K/kVidP0i9t3nyHsrIywyfZF45B4pH0kyd7O4+BKRSNBrtdWx8dXZiSnr43KTV1v6BUmoqtVqvl++/5FJttnAogSQGwgwRAQUsHp/8uQBQsWTIIunQhBYKw8ysqviQ+r3yJvDFujnBj3KMcTTsYhSLW6m7RINoxWHgjsajrJiMqdF0tGqalLTZvq1utytRmCRtKV1HdNINYtGmoKIww++PBi2NCH15XnPbsGdnqCHs4MPS3DU+Jv3S6KvlVV72Rs2bNgj/9aScn57veGk2Ncfv2m4/7UvDecce0QTt2TMl//PGL9e6kJCqq09U9nMSDaJOhofUCzgO+9m3F+8rZWR861Z3vFzysTVWmAkUnMAWW/VQfTTfq+9pvyQGRY22nLDd4MMmPRR7loslZt37NE/zNpCA4AKqLBGhE/+QXeIAZBwAMPv1/r732+R67d4+uKSzs7TORnquiVqvNi1GpjFBV1ccvD0McW2PjSlzEoNVOaaWcT0z8LZ5l5URl5aCWGDC5X7duoBaxxE0KUXnuvnaxTVEl7duKZIXpipjJzObqL+Rflr6meiHrU0YuxMlzc/XczJmcTR65QdfrRiNx5ewkR2SszSIIAvwx/zXhxZt/PaDXQxs8d+3q3EEuZ7mePY/7fIa42jz4s/7OdBmjUSV7771rCYDEOS7KMV4kVSSCN7wzIvqDhkKOhDci362dy2pTJAlRlexL6emL6HWdj/aIu/aO//tG8vSXEP2EKYoKiYQONtL2fH9RCYuEHM/zDoIgkLxt8SJ3OByVMpksNth+XetxHCcnCCKJ4zgTQRDVNE032O12PJ2kUigUQW0eogIU+3BV07u/JhL3WA4V9M12AOgrFNTl633XbJ2AlgMUYgsAGlSoBtWZWyVffWNxf8q0F0sYPKJRWIAqiDaXtxMONptt77loy+A6AIngDccKltqQEJAQkBCQEJAQkBA47xBAP94BAwb0JklSu3Tp0ueHDh36Zs+ePcv9GUhxMb9s585xLMfJ+IKCPh692vxpx1eZMWMW9dfrKzBxmq28PEuTkJArN5sNvCAQTH7+wJK8vH5VERHVil69vqfU6gLtr7/WxtXXd9AAKCgArQDQkQDIBICesGSJDbp0MQkAyBUbBIqK5ZeXP0WlyrsLl0QN4tTqdNPm6rUykRA8YNpBL8q/S/ty9g9GVPA+cugq/fjEB61XxExyHiHHC0lIJH8b+Dzl/WmvmN458ZLi6ri7bOqqwUZ/CV5fGJzJ+54SrQ0YsDZVqWzU/vbbrYf8iWX48LcGNTTElP3554ST7RG82dm/xfbqtalm585Junnzeke7EryIa4H1MI2qaPwZ+0X/Y5wTVPNOTnzEurl6laKJ4OXhvYJZOpLUsCOjRwszjlyvrmLKiHuT5zDb6n4h09RduU1VnyiQfH++5weOE4ygeHjqLyRwtwLYLALUAwO2OCvAcwLAdL8IXozHExnuCR9XRa1MVq2RyaxgsaS0k9CvxSbU2ZzVutup1FGp+rT4fSoUNQqKalBaLJmtlPSoHMeyiKWnzQkRP1EljWX9sSJBMh2V7KfI4gtZVPYeOVIDM2ZssyX0LVFP+HyELDa+wkRQlEDLKfhjwevCizf94pHg9WcdnU9l8vKS9Bs2DDsmk8W/I8YtEl4SwRvemRQEIQL9PEMlR8Iblf+tnW7Vov+RnCqJRFu4fEfbGx+qDkmSjCIIojCYOM9EHZZla2majjoTfXnqw520Y1m0hSW1SHhSFMUSBOHRnx6JaSx3OuMOdVPFm4oXfWkxbndC1xuB6Y+CG8vwPB9NkiTrSeXKMAwjRwNqjuNYlrUrFAqB47hIiqJaPt+FgqU/WPlTpr0YQl2rIgaBjBMTJC5ZssTvDepA2g5XWYngDReSUjsSAhICEgISAhICEgLnHQJi0jU8ovXKK6988PDDD9/pzyAYhok2m80Gu90w0mJR9ThyZIA9L+9Ck8ViCFt2+549f+xpMJTbt2275RiqeDEuVPJ27ry9w7FjF7XxAY6Pz9P277826uDBwqTjx+NlAFoSQA4A05DGgiVLIgBS9ggrKmcTjyV/CBpaLSwqmk4M0V/LD4noRuh0PeqaCN61ziRr7mSYaBkgErwiMfZYp/caPy+do38g8yXL2/kvy85ngtdTojW0UujT57uOX389e7evtZGZ+U/URRctT/nyy2cOWSyRjvYI3vT03ZEXXrhG9dNP9zQsXpwRLxK8iHO6KptFQte9PxHzG5Ift/xe+3UzwcsS7554WJ+m6AYXRVwBJAmcSpXV+N6JB/QWzkpWMeXkPYlPcJ9XvklcFX0DK9RH0Q8/s5IUakYLwA9kwBZjA9hKA9RVAVzbylKgvfH27PlDQnz88Ziffpq6v71yIsErejxjWU/+wqhOfiFzhb2zqie5rX4j+cLJaU7/zxvj72Vvjr+HM5EdLK7J/a7L7K3acGK37YuSN5Suyf2wDmL5TeW7ClTtLj3xsEb0h3ZV6npTQ4uEOqqnRSsSJHj7G0YwrgkIsZ/8fM56xx2O47H9P0nvel1xsj4WPRV5IBgz11f9a9k9w3e3Sdjnaw2dr/e3br0g6s8/L9yoVEb+KI4Bk1h9/vnnY/D38ePHr5HJZEhuaVEVh6+hcuxsjjcQBVhzArFqjuPKKYpCkjVCEAQ9SZJ6/J8gCLkgCHVIQjEM0xhskq728Gg+loz+t36RMP4QQWcaf09KxjMdg2t/6GksCAImjCu0Wq1mlUqlCSYeJHaRqON5nvA29+eBeheTh5nbs6wIBBtvBBpaQLh6EPM8b8OyJEkqkXR0m58MkiRP+OrX18aBeKRfJIEdDocgCEKpv+/TcGyoBNOGi5IUiW5RBez3cxNtFwRBsFEUJRPrI5au5KjZbK7TaDSRvjAO5L4/myZhSOrWynfZ3/hET3F/596t3YKFCxee03/XJYLX35UglZMQkBCQEJAQkBCQEPhPIjBt2jStTqfrfeDAgeStW7dOf+CBB570Z6DilxSGYfRWK1zc2EhfXlbWUfbzz/fU+FO/vTI6XU3G8OFL49aufaaVv6g/7aam7oy2WjemVVUVaQASKQDkrElYsiQFOncmYGXlLFhR9YazqYv14+Hx1DcFgCoBQIAdph389oZNxILs9fWYi9cTKSfGIBK+w+Ouhs/KnlC/k/9GUBYNrmMKZ4IsX1jhcf7Fi6GVxcDIkW/0KijoVXb48NBK1/qYDK22NgH27Lmm3aQeWm2t/OqrX+69atULfzXV955kDQn5oUM/Tv/mm1lH//e/yNS41AaNJ5W0K7EuWmigmlRMgCfjbIoFx6eqbox9ms/WDuUFoY6ocewVXjj5MD0jaamwovINuCdxCbe8/HHZ8MgJvKJyhPDYY2WsxfI1CWBjACIZgIQ6gNFFAJTHRFnesBw58rVOxcXdGYslgvPmm4wEr6XDDr3oIxxnqDQ8svtR/uKoKVYkTNFnGDcNdlev0y0v+5/87vjF/Osl95OzU5fxOoWCef7EXfKb4u9l60BpdyVcZ3d/jH/s3/sVtyQtMDUl9+MhP1+wEgQleLNo8KaGfrPgQQ0q1THZoEiwj4m7xy4SymhFsqV6rSJNnc1tqvrIqYZ2tSKJH/R+Rr8HVcmJ/VJJpcrBVe3ew3eqXll634hd5/QXQV/vkUDvr159ZfSJE92WqdXqI2Ld9hS8wRCQzZnMBZZlQS6XO/9H5Rv2FyhhLBK8+Cxvro//90cSFxNjIQGEx5YBICUQH89QSEwkupCMaTqlzbco+/AhLghCFE3TAZ8YcSfUAp3XcJcXk7/hGJF0YhiGEOcwhKRL7YbZrFQEV1LHldzFyna73RLsEXxfBCO2H6piURxgMMpDf+ZQEITUcKqLveFZW1t7QKfT5RAE4eA4zoJzjuSupxhZltXRNO0xEZ5reX/w99Q+vjewj/bIvlDez659Buvf68/c+SrDMIxaLpc7T7jg5ZpcLNzeu4HMhZgYLpj3fTDPtfYST/rCsPk9XL5kyZKWv2/+1DnTZSSC90wjLvUnISAhICEgISAhICFwziEwa9asGJlM1uPHH3/sXVBQcPE999zzpq8g8UMx+sG5Hn8zm813bNkypv/+/cP8snrw1IdabYzt2fP7tJqa1ON5eYOCIIvNJMD7HQC2RwD0ogAGRgCkKZYsSSc6d0Z7NR4IwiAIQi4BoAKCMAsAiQJBqAVBsOP37RZPXl8Y4H1B4Cm9Pk9vMnVuIR78TbLm3n54E2S1H717jMnJh2MHDFiTsG7d3H891Zw4cW6fzZvvyq+pSfWaYI+iWNnYsS/1/fHH+3Y3NkYz7RG8en2F4uqrX71gxYqFf+O4T+hXG0SvXbH/uZ1WmXrqBrMi0dhBnswv67GjAYlIVzXqjbFz+Rvjn+IFgSeQqF9YeC15kX60cEnUdG552dPU55XPkdmqC+HZ9KVCVXEKcf/9HeqxHMBcAHjgIEBc0Mrzm2+eNQS/LnKcjCgv71T/yy93t7KycJ1TijLL1eoy5WsHP3GgQvaU3QcPJ+u2Gd4rfYMaGTON/a1+FflA4mKCIIr4FVVLhTRFR4GWp9lcCd5BUVc4ttev0DyV+W2t3V6h4jgHnZvbwNO0xt69ezqLGxTuHryu8+pqzfBNxbuKT0uec3orpqq6crclz7N4siKptJdQSK5/WPSM+pRS3Xyi+x3v9ciZNpHUKYq1hsg63tDBbmnPg9ef99X5WmbZsklxFkvSbLlc7vRy9MeiwZXoFX9GchMTYCH5h/+jMjIYEuBs4YhEAkVRCo7jjIIgHJPJZOmuqkVvcYV67NhTu+gbqVQqe58tLPztN1wEqKf+mtcViffQjsGd3MXXOY474q/3bCAkVnPbqO4NOOGXl/k0KpVKVNuG9RIEQeXNAiHQjux2e5VcLo/0J4FVe237uyYCnQ/XPpvVvZg0ENX5LVZAYplglLeexmS1WsvORuI6jIXn+RZ1drPPMlo3OE+Goeewv6cC/FkHgc4FEujBvDcCIXgDVe22Y49Rv3jxYr/ydfiD1ekoIxG8pwNVqU0JAQkBCQEJAQkBCYHzDoFHH300Hr/cffHFFyMZhtHcdNNNX/oahPuXD6vVOuKXX0ZfGwjB27HjX8mi+lEut2qzsv7oEReXb/r117sO+uq/9X0bCbAuFaBeB1CoBqh0AKCncEk0gCNiyZIb6S5dkgWAWAIAxWl2giAiBYAiAMgAggAegANBsJIUVcOiJy8A7Zei0+GwayMji2SNjVlOkjdUgteTchjJOlS4HjL/QYvH61G56evoP5KkSNYhIYoJslyP87v6BHtT74oYT578xIBNmx7Y19CQaPM2LzKZVTN8+LLehw8PPXz8eL/a9gneSsWwYW/nrF0794/giW0eLJZSHUASgcQ9kppN/3JBEAiCIDoJPI/rAol4IHGuT57swN9/v8HURPAG5rvraz1ef/28PsePDzDv2TOqJVGe69jU6gL9W3lv8XmmfAJtQMT2Ku151CMHRxlmpnzKCryV/LH+U+LBlA9ZjttLraxaJgBBCdcmPmlyV9R2MaSSX5V8QWarBwoLMn9kS/L1vCCUkN26yRyYNNCd4PWlhkbifGHeHVokb5tUwac8etGK5MPCeer2CF4sr1eWamUyCxR+9qzJ3YO3OWGaoFQ6wf9PXjt39oz/7bfLN6hUqu9xgP4QvP9JINwG5XA4ypHswsSe7Y3XVVkXLlywb1RI+kMwh6vPYNpBIg2P6yOZr1QqcReSEQQBiSi/j6S79isSR6h+FjcHkHySyWQdRFsG1/KIk0wmQ6KvzdVswYAPV4zRyaH4e8Q7FJWiW3xoSIvktFImkwW9Kec+uGCU9D7WcKMgCMX+kuXtteVv8rRwqFA9EZP+EszuY7Db7ZgkrRWh3976Cub9Ekid5sRx6AFdy/N8HkEQ6fg8wvebIAh4YiDgExCe+vfHmsFb3IFY5gQy9mBUu95iwefRSy+9tD2Q/s90WYngPdOIS/1JCEgISAhICEgISAic8whER0d/EBsbe2Ls2LFeP8jh8UOapvE4rVMFIV4VFY63P/ro5VZH/70NuHfvTd26d9+sEwSSKi/v1CCXW3VWa0TD1q23Hg4cpBXpAF1iAHpxAEUKgN0EwD4jwOWFAF9HvfrqxamdOmUTAHJCEOQEkrkAdiAIQQDAnCpqoCgVKwgOguf/pXS6nDp/CV5MnsXzvEyjqSGNxuzaUAhe1+P8GjpCEEk5VG+Kqk9VNnwXAAAgAElEQVT0B0ZfVCTixKP/rmURO1e1Z+sEWU3EnWuMvtS7N9zweI+DBy8v+fffEe0ejx48eGVSUtKhiDVrFjSrWL1bNMTEnNAMGPBVz02bHvrrww+JDNcka/7PvQAWS56e42gaoIUDEeRypY3njRTL6mUUFYsTDRxXShOEHfLyUh0zZ1KWYHx3fcV15ZXvdKmpSQFPBC+qd+fnTtTE031srv7CTcn87tQ+l/6GEC0bAIcbdzsJ3pnJSziAk/B55duACt4RiY+1ZPcWk/tV2oup+xIfoj8r+5AcEXUnRxQPYZG47tw5n8QNCjNrhlOJ0QazYuK1KqaYdFVDu24SiBsC4lhdSWGxXFuLho/Sc+5PjI7q2o0nCFJo2PeTPurEBvOLU9fveuHN+/vZGUrRu/aNEvNh0IIDyJj+UD/sSSiiqFCJXgL0+lfSfc1LMPeNxocLmjYBArtcCV6bzdb7q6++SsUWpkyZ8nVgLf33SruqGt2JI/H3QFRpgSAUiv1AIP2Eu6yL8raVnUN7fqSibylJksgNt+I7UMlIkmTLs8Q1XiS7vFkFBKpKFNsN1WfUE0ntcDjwxFHIiZ7CTeyKY0YCEQDiw5H0DO0coqKievizrkJVogY7x+6x4ZzzPE8pFAr3ted1ffkzvlDL4MYEEpRo8aFSqZzJW5F0RgsakiRbNq7R9oamaXzzBMwVBkuIN31G4fDUQ0CbOf70F0y73uLBZ8SiRYsCtk4Lde4CqR/wpAXSuFRWQkBCQEJAQkBCQEJAQuB8RGDWrFld33///dcvuOCCNUOGDPHou9reh0ZXkhe9VsvLs9oc+0NccnK+y1Gp6up37LjxRN++G5JLSrrXeyvbPo5oy7CyB8BdTrUmQJUMQCYAzCUAkooBDmt79DDrtdouFM9HqQBQgZTYbC+pc5K7AEaBoq40C8JeiqKONzocb0TrdD/9C6Bol+WJiDhpuOCCDSn19akNFGWl9+6dctxoBPbvv6HF783fNeBJyYqkWoIyk9tZt1GhofQCeqC6Knhd28aySALja74SZLkSvO2pdzHJWt++33XcsMF3krUxYxan8TxEbNz46L6muLwTvJg4LzPzny7btt269733ZMnBELx2e7mKYexKAC0BgAnEcarqQS4nrHK51m6zlakx+ThGgmQiTdupgwfBPmPG77bWvru4ftB/Vxk4o+cyAUjwkiRr+PHH+/8UX8Y5RX/hRw8PN9ySeTM/SPNAi8WFq6qa5kpUDGNW1PPAPl8wVTYndT6vV8TZFxyfrkQP3j4xtzoVv67J/T4sfEZ9T/wcWF7xlmxk9G2CrLwXwXEKPiuriA9Ege7v+nQvd2oN1dOZY1/sGZHBKykaaKGah2Hxx612u85iy+xRYj9yKPKSLzelDYurdI79z0aga66AqtHPgt9J7TzHSEF09C89g42/vXo1NZfvb9oECuxCgnfLlsH1crktOj290PzVV8bU/PzqTySCtwlHzFgvCALlydMXyQpM1kbTmKwv/Fezl2gbb99giJzwRxdai56IUE8tchyXRVFUm7/peEyfJElMAlgYWiStazscDlkwalsfJDWFqkuKoryeJvFnDBhbs80Urrs2ST39acO1DG5OMAyD7RhEAjHQNtzL46aIQqHo4E87HMcpMbGjXC4P/MHV7JGM/fA8zwTqxexKNHojeL297s/YTmMZc/MHwVZdBGppIFYO1c4iGDLWl0I32Jg8xWK324tfffXVdnMxnMa58qtpieD1CyapkISAhICEgISAhICEwP8nBNCuARUob7zxxsfjx4+fk5iY2CgqhsTjmYhHe2oDJHnLy9PsCQkF9tzcHOW2bTe18dPt0+fbAQTBle7aNbY4NHzdCV4kcKtpgPkYpR0PkwJE8gA8DcDIAYZQAMOaj/P/DgCYpHoHB9DFBJBR25Rwq1gG0HkQwJ6/ALo5v0hiErGMjN1RJMkr/v13eAs5NXLk670LCnqXuicnC3RM7gQvErYF1sP07I4fNKI9Qz/DlQyqP1H16arcxX7Esnj031Wp6StBFqp3L7nkk/QVKxY2J0ZrG/WECXMHbdr0YGFjYxQmXWq5sG5xcXZLQrYbbpjdp7Y23mYwVBlKSzsd+O23L5KaCn/XRpHdteu2DhpNbdb+/cP39+ql4vV6oAPDy05YLBuzeF6pAhjlYtFQAST5jVWtviEPQMMLQj0FQENa2oEkvb4cduwYUfD334QFQMkDiLYeZi2AQALE1gOMCTjZmmvct932wNCPP166VXzNm7/w4x0/NH1T/q4KLTfEstnq3vzzWUuZfxp2UC+cfMx5bPTG+HvZm+Pv4VSqPs5NEk+K2lMWDVqBJE/QF1zAEHJ5lN3hiLEKAnVayDKMJT+fs95xhyM/ftDKtJxp8bGGtI4yldpCGfP/JKzb/hZSu3b+V3b71SZq2E09bmZY0lZZF5EWWdyAmvlXSRDuXg0H9PogWNQWwE8RvJO/eVr3Vd5vcr1CI2wYu8g4OKkH+8XRzfKbv5uPOzgwIL4b+811LxtNjJkYunpaREljFfnZqLmmiV2uYLDcm7u/VOF9g1LjJPmDJXix7pEjaYauXU86E5e9/jok/v1335gBA4ZdH9j6/v9Zulk9d0YHHywBckaD9NJZe0Sopyocx6VSFNWGxGVZNjKYBHa+MPA3SZjYDpJK6D/tK6lfONcJktuCIHSgKIoT0OOGJAMmSJt9bBsCVWD6wg/v+6PSFNsJFG9P/ftrC+Fa1263Y6K2FtshTxYNWN7b6/7gEO4yqDJu9jr3+DcykGR+Lhss4GvttjeOYAje5jWCCn/C22YVKpeD8YN2j8fhcBxYsmRJyOr5cM+la3sSwXs60ZXalhCQEJAQkBCQEJAQOC8RuO2225QGg0G5bt26qQ6HI+PWW29dEcxAbDZbFk3TZSUlqpdXrpzfJvFanz5fD3Y4VMcD8ez1HofToiEaoG/zl7OtdBNpezkNEEsBaFiA91QAqOi8CwDimpvCz/boxdpoAnhkf9uEW9qLAL7Yn5UVzfTvv4GSyy0sx1F9tmy5rbC4uGexXG7WX3fdiz1Wr35uRzAYudZxJXiRyEtXZbNI6KKX6sL8O7VotYA+qa4JsvB317LuMZw6zu8pQRbkY/lLL/2gR0JCnt5iiajfsGF2qyRhYns33PD4oC++WLCXZeVOsnvy5CcHM4zCbLUaYP/+YWWCQCj7918Xv379E06iePLkJ7r//PM3dHV1CuOJ4EVld8+eP3Xbvv3mXKtV2671g2dckdT/pCeARgtwq8tneuTdPzYBzDwAYGj5op6Ts6lLdPRJ+Pnn+1r8cQFEW4++TtsKgG00QGUVwPVBK0sxGV1+fj/jrl3XOFUurnOqVBZF8LzOyjAGxvtacRBNPsJN/s9W626UJoNI8LatJ4DdXq7mOJZyTbKmVpepKMqkYFkta7fH2Hhe0TzGUFcp1sc+K1RHjlQTM2Zss6UOztOP/XAcwRNKkHVQ2AiDhvnjyZepvo/du5eU0YJI8GJNJHlTDcUNr5Eg3BUmghcJ2nXHtihWjVlg2lFygH7uj4/UL18y3Xzvzy9pV4x+1pSij+Xn/f6B80hut5h07lB1ATU8faDjowPfKhcPnW6+YeNc3VODbrcgKSyiEwrB64owErx5eanqlJRxy5RK5c5woP9fbiPU5FSiipIkyVgkPPxJTBcIgXa+Yy8IQjxBEOWYaCocFgK+8AiEJAskwV4450y072hWMWMyrjp/FL14vJ/jOPQt9iuBoC+s2rvv73ibiWa0zmrnb0z7keDaYBgmL5BxMQxDkSQZR9N0yyZwuCwfQsGtvboMw6jlcnl7J63wxEmEr/7dPab9nStf7Yr3/W2vmWTGzZHmk2ynemjvXntxuBO8Cxcu3OJv3GernETwni3kpX4lBCQEJAQkBCQEJATOeQQyMjIm1NfX33jvvfe+FkqwZWXEMxs33qOurk5v+TBN0w5Fz54/9mFZ+YnwELyoxlybBmDRAPAUQHQ9QK0B4A5MrqUAiHEAfKEGKGkmePF7nAb1MQAwRwCQ1QL0LQa4yggg412P69O07qI+fS6tiIwcUVlYeIEiNXV/+i+/3H5ILrfpR416PX3NmmdDJncRX/E4P6p1xyc+aMXkaCLuSNTiz0j4ikf753VebZp3bJLOvaxYp/Vxfk8JspoIXvHKzt6S0avXjzGrVr3wt/t8jxu3oOuhQ5eZjhy5qCQ7e2tmx47/KL/9dtah7OytsdnZWxMACJXZbDD98MP0luR4ycndLqqsjDcyzC/Nlg2tW73++vkD//772rLCwguCPBaMBG1DAsBAGqCPANBAAGznAMylANecdJ1DJHinTbNGNzaOc34BRa/lxsYDsYKQ4/J9AJXfvwk63YUVBOHZmgProc+si+dvm7dGbOzuqPr6Stn991/1pyvBGxl5TNvYGG93OPR+JwjyTfCK3fOQnw/Wt94iS13V0B07bomLicmPsFojuH37xrea72Df03b7Twksm2JobOzqyM0zqmURP1I9pjpsg5/o7wAZzQuCAH8896bQd/ptBxQGPVf/wDPpl2/+PTpbo3YS7n8VlkXQ11UXjJoXHosGJHWRrH1vxOxG159dx4ckMBK77gTvsPT+jEgOu5YPJ8H777/Zmq5dR8xRKpWY0VG62kEAPR45jkNyyS/fUdemkNwFgHIxuRWSGqjG9KVc85dA+S9MHMuyETRNNwSj0gxm/FartUylUiW0VxfVhRzHGWmaRjN8v65wxu+uXkarA4wJk9yhY0FzQCTLshXiWLzlIPAr+CAKBaIyZxgmTi6XVwTRTUsVJGfxF38T6WFZVMS6qp+9va/OBeLXH09uhmHq5HJ5ZHs4evOYDvczxd/22rOWCAZ3135Zlq1++eWXD4Syrs5EXYngPRMoS31ICEgISAhICEgISAiclwh06tSpd0lJyVszZsyY094Atm7d2qWgoKB3ZWXldY8++uhk97JWq/WqLVtGXvvvvyNakq+h8nXkyDezN2++e09jY3TQapO2cTn9VDFlBeawb/blrZQByAUAkxLgRarpSH9XtG8AAOQy8Tj1tP0ASzsBcGqAGDYjo1J+0UXVysbG6EaWlddu3PhqMs9PLQR4pvjWWx8c8tVXs2uGDXs3au3auWEhd3Ec3o7zY+KrQYarHEj84pF+0YO3wl5Ezs+d7DyCLl6uSbL8SZDljl96+t6EnJyNMV999eR+8R6qbS+99KP4n366r7SmJsUSH380ZsiQlclr187bK5ZBotfdoiIiYshAudwKVVW7WzxpsXx29m9OUthq1cOmTTP/Df7NgaT+ygyAE9EAMhoAvTspK0AED0AQ7pYL33yz8+KYmGxLk4KWB4ulVAeQTAgC57R4wP8JIl9QKKItFBXBEYSq5eimIFhIjjNSguBwqmMIQsFTlK5VGddxNDTsVj/zTHn9jBmj2I4dHTq5vFap1RrZhoZklmVVfh8B9p/gbZ04zx3TSZPmDPj995sLiou7tVhqBIf7KTsUguCpyOgyDafnWLnhTXLSltvMcp1GKNr6F22rq6vqfO0IpxKatdlI0yMvpmkPHNEQdoZyDBlQx9KalHkzX0V/lBCuUxYNoh2DaMUgWi1g464WDK4WDQsvmWZGcrdrVBr36aFNCte64SR4//ijb9SFFw6bEMJA/19VRWUkkrI0TccEMnBvZCKSY2gx5O34fCDkWSDxnItlUeFJUVSj0Wg8otfr8Y/gab18JTJDItVisZRpNJqUQAJprleg0WiyAqnnqSzP81GCICAu7W40iupwmUzW7XTYWbQ3Dn8JPmxDnONQcQmkT+zLnXT39r4KhmgMdSyu9fH5gskE3RMEu/cR6nMhUPx8jTGQ9gIp661f9zYweeCiRYtCtFPzNcrQ70sEb+gYSi1ICEgISAhICEgISAj8RxFAq4YVK1YcfPjhh+/0NsS33nrrMfGeyWQaFBUVtemuu+56D187cuRI9NGjR7vq9XpDQsKEEevXz2r24e3UX6UyywYOXFCzZcudLkfmww3kZxkASbEA2UjuUgB75QAMB8ALAHYCoJGm6UO8Wn1xsdGIJPCACIB4CiDDZjCs19fXkwUZGRnGEyf6NFsIdBxAksNqbr5ZntzQEM+sX/9EWI9ce0qyFm5ExPZck6y599G379dZBkMZbN58r9NmIDPzn6hBg75MWrFioZP0lcls9PXXL+i3atXz7WZT9kTwjhu3oBcSu2jrEDrZKEaOpKOdBPg2BaA72nS0sVxAv+B33qnqrNVe1PBB4TOqT0uew8x6cHHEdcKctNVcNVNIzMq/lKpyNH1/uSTyasekpDmWx46M1JtZY8t3hluSnrSMibvbPu3AIEMVU06IhLprwjQNHSHU1R1QfvDBRjIzM0LQaglSEEgegBT+/DOw9W61zkrHeFSqJQW+1oK35H5IqKen70nwn0xvL+ncKYJXq63RqQxWQYiJNHOWxxW9H4gxU3I5qU6Ires4+rIiksLEdacuh9lCEhQJtFLJO/7Yn6T8bq3+7ls+OYoJ8JRKZ4a8AK8mghftF47UFtCiRcPUnxdpv73uZaNozSDec28c65kcFqLEVEmhVcP8nR+qb+9xtQ2tGsJF8D7/vCp9796utosvHjE1wMH9vy7uatXQnJwJGd92M9v7ImT88aEUjyRjn03POtw4+k9eqEwMwhonOCysVqvVPfEYWgFYrda6QMldMQJUFAqCYAjHHLEsixsKYbSxCQ4nb7V8rW33ekhG+yIwfUVos9nsSqVS4auceN9dFYsJFWmablPfn/ehv30GWg7XnCAIxaLKv736giAoCIKwB9qHWD7QOfOnH/G5hPYzWJ4gCAeS1e51QyV4PdUvLy//4+OPPw4psaE/Ywy1jETwhoqgVF9CQEJAQkBCQEJAQuA/i8C0adO0H3/88U9XXHHFq927d2+j/Fu3bt1llZWVve+7775XEYQtW7Z0PXDgwI0ymazabrcnsixrkMvleGTWIgj0ZRbL6AaW3aHJylp+oLJydD+j0UQA2H87fQC+GwtgMgDokdilAfaqAMYSAEPtACYS4CclwCb7oEEK2Levo9xiuZ8BqKbU6mhCobAQdXUfNwLMaOXlqlZnDlKrO1LV1T+FqD5sO+pzheDFyK688u2elZXp1fv2XVWWnHwwolev7ztv3Dirxbph3LgF/XbsmHSkvLyzM/mXp8ud4B07dmG34uLuwq5dY9okXQt9Dbgn2sMWkTNcIADcewhgc9KyZR1TuMST5GflS2Fep6/rkIh9+vA1hiH6EdBBniJ8XrGEnJu1zGJQdrczTJ5SLs+wN3nh8lBv3a/8tGyp7Ma4W/ldxp1kob1c6KvrBz/U/QDT0183zz02QXd7yjxLD91gJ0mABPrbb69hjx/PqamqynJidMcdD1ywf/8VZX//fV2V/+Mdld1Utm2iOn/bQAV2Ts63PTdtetBlQ8ITiWsjDX0fSVWnHtSSchtpPj6kvu7vl9oknUvLmHuRsX4AJXMkCzQJHOPYRaVe8E/D4J+mHaBkMgEJXF+xMaWVyv3z7++pT/nXQcgdfLcYqJ82DIqQ7PVV99T9UwQvvjZvyJ3WImMlecPGZ3Tovfvo1jc1XaPSWXzdvU2x3NvDHmtcsPND9ekieJ96KrrTvn0pBVdeedVT/o9LKokIIEEkCAIlEniejh+7EhG+SA1/SC/XJF+ng6A5WzPbbH1hlMlksc4nY4jkVaDjcFd3NpO75aEqcHG+CIKIFARBJQjCYbvdbiZJMsadTG4v3tOZIC1QnLyVF5PpNd8nfXlL22y2vUqlsnco/VssFhPi6G5x0mxhYaPp1nsf7rYOVqvVrFKp0Aer1XU2CV6z2ZynVqvTfdm2YMCYUFhMLhwMjr6eR8G06V4H1cgymQyTIre6Qkma6ClufHYuXry45cRWOGI/XW1IBO/pQlZqV0JAQkBCQEJAQkBC4LxH4KGHHsr6+OOPX87MzNwsl8uZoUOHtlLbIqF7+PDha6ZOnbpIHOx3333XPy8vb6zD4UiOiIj4k6Zps9lsTidJ2RCAGLlW24tpbPyVbmioOo3ELkZTTQM8lwRwXS0AHuV3EoAdAAgDQI4DgCYBKhmAAzzACwUy2ae9AabQggAglysEi6WHCeAFHmB6K4L30ks/zNq3b3GCxRJrVipX5dbXJ7Rkjg51ws8lghfHMn78/P6//HLHgaioYnVs7IlOf/45fjfHyZx2Gpdf/m73urrE+j17ri7xNm53gnfKlDmDV658MWyWFq379UbwYgK9FBNAz6jXX+8r69wZcN5ppbKBI8lODR8UPqVKlSeSJB3pmJ97g9PuAi0wXuj4vq131HVWkeB98dgEw8jo8Y7u+sHslppv6QLrIaqffiD/Q90v0N8wktlSs0axoMuXLWvBk0J6xIg34zHJ3w8/zHDDrD3FbDAEb9v2hg79JLux0RC5a9eIP6DTx+kQZ1UDRZBQnlQPR8c5SdyIPvdmZNy2NVrXWeskqesPNNJFq0dV1f/9SkvSuSuHv9ct61qTY/t7+7WyY7xGRqqgr7bUkaPbx+8ZfWWl+pWn/EpQt+uTeemk4ruEuG4ONiqm3lH4G8g61UHVI9eCT6XyqXlvInjrbWZizFeP6P8qP+RkHD4bNdeUrI3jx254TG+0m1u+780ZcItFJHsnf/O0blznS+0Tu1zBoJL3xb8+VZ8Oi4bp09M6HTum/2f06NEh+ZiH+mz5L9cXCQk/CFlcW05FvD/XmSBo/Ikj1DJ2u70YFbQGg6GT2BbHcWrceA21bX/rNysnWVSVIinFMExjqOQu9u2eBEqMJxAbAI7jsiiKcp5WOR8ub2N2jd1fGwJf48WNAJZl0SqlliRJ9LRSINknl8u92gy5bqQgSaxWq1vZSAUyN77iC+Q+EssMw5QrFIpkf+qhqpsgCLRy8LiJ7ev54Ou+PzH4KsNx3BFPauTmTQv8POK0p2EYBslqn0knvT1DccPgtddeQ4/zc/6SCN5zfoqkACUEJAQkBCQEJAQkBM4WAo899tigzz777I76+voBFEXhhzvqgQceeFqM5+TJk7r169cvmDlz5oPvv//+VKPR2E+v1/+TmJj4z6hRo1rUnna7veORI+kzcnNlOoCD2ry8pS2JuNzH9uijkJCYCH4fC/SGjSBYSav1d71c3rXlS6zDkadyOHJVMllXC0HIhZKSCm7p0o12gK0RAFlypfImBUEMcFit+OVlJwUgKwG4tg1hNWrUq9337n1fz3FW6oorJvJWq5axWCJtDQ2x7B9/TDgS7Hz17w9q1wRZwbbjTz1vx/ld644e/UrvI0eGFObnD6y95ZaHLl6zZv5Bq1VXi2Vycr7rEh1dBD//fK9Xiw0kePX6WlnXrg9WRURUaKqrk5gtW+48jUk6MOlaF7RoaP7yuZUGKK8GMOkBbqdef51Udu5MkARhpwHyhM+rVthPWo9Sz3Rcavuo6DkVSUU6MIndnpoV2uXl71Hzu6w3osr3gGkb/U3Zq9qH016wk6SKr2LKiBlHrlOjRcPUtIWWrdXr5WnqbG5T1UeKbppB7MvdvjdWFEaYb7+9dRK7jh3/iO7TZ2P8mjULmtd/rhJghwagSgYgEL17F3bQapPY7dtnHzo1D4EQvLiRsS4VwKwFEMjWHsRmMidnRWZ5+tbE+h7DCSqtK7A2mnMczHdwm2ur4RhhTJq4KC39ZpYkCDkPJKpwZXzxMrtKX/hsHUWpncra7hf8Gh31v9v+oIbd1GOCzU4hRywjCAETq71CEULkj8udidXaW4No1fDHBzf1SBlRL+fq6/m6fXUKuwUIcwGQw7tA8YNXw0n/lLynPHj9WfOBlAmXRcPtt3frfOIE++O4ceM+CaR/qaz/CJjN5jqVSoX2P/EkSWq91Qw0MZcfhLH/QZ6FkkiqGo3GMp1O18H9uL4/JGG4Q8Y+m4/tF/pzRN5X/+2NAdXeWJ+iKJ98T7g8a33FG677/s4dKmhJkkQrIl4ulwss69y386n+9RRnIGSlq3qYZdla9+R5Z4vgxeeERqNpN2ma+9i9qFkFnucFXyrqM/H8wI0bJHBpmi4kSTLLVZkcDM7nu3oX58/nGz5cb0SpHQkBCQEJAQkBCQEJAQmB8w2BBx98EP3t0jdu3Nhp9OjR21avXv04QRDClClTvt6zZ09iTk5O6euvv/5a586dPzl27NiUmTNntvjxuo61vBwe/f77O2PLy5uOqrd3hVPFyrLlMiTkSDLCSTjZ7UfUgmAnKCqKxeP7hw8fJKZPn88AFCgBRlbHxLAJVquaMJv1DoD9BMAL+wByzN7jndIJCev4+C/yOnQ4qe3e/deU3bvHVBw7NsQvFaMvLM7m/U6ddqZmZ/+m/frrxw9deeU7XUiSjfjxx/v/EmPKyNiV1KvXD4b165/wStbHx/e+yOFQCqmpz1RjvT17Rp5Gv2XsAQnOtWkAFg0ATwEk1AFcWAbwYR+A2+hXXlHJsrNpgSQJ4bnj4yFd29t+V+rzlqYEag20ILDO7wY1jlrh2bx7VM92+dIUq0jhm1S+8eRlMdc7WLZSJgg8IZMl2TmuVvZZxWdg5Ruh0l5CTU9/1fxh0TPqq+PusqmrBhvdCV5cc5MnPzlg/fo5u202HQuAFiL/JAL0Z6Oji/UORy6ZlBTPZGcb7OvWzW1OPjcqm6btVKdOz1RGRxdqtm+/6YT3deEkuGOaPIgxcdzvFMCJWjyQDeDQKKLzDPSVFBV591RCEAiwNzSAraoe+M+WspYdqtLkyUe0GbcxJG8vVgGp5XQqQlH2qQ0evfX9xmhDBMVU1KpBoHjdsH4l7PJ1sT057KPpwh52EgCRN4+voBSydm0WOAdLnNizLlbXkyPq9tfIZZEMoU4AwWEEaCgvdxTufrf0wdHgx3vo3Cd4p0zp16OgoOozfGaezfez1LdT7SlHFSJBEG0sOzzhE8ox57ONNyaco2kaFYp5ZLMAACAASURBVHttjm9jbDzPUyRJ+p3s8WyPx1P/vohOTwTX6STdkFT2h1AOFctAyFYvuMkJgtBiYjmO49BjtpqiKJU3pSq2EQhuqOBlWVanUCgotAYRBMEWqh9wqJhhfYZhGLlcLg+kLTGxHk3THdAqpjlhIxHoPIc6Z75ibsa8SiaTJYibXIFscojte5rn80m9i+OQCF5fq0W6LyEgISAhICEgISAhICHQjMCjjz4a/9Zbb62x2+1pCoXiZFRU1D8NDQ1dunXrtuHQoUNjs7Ozv7700ktbKVhRvXviRIfZ69fP8Sv7rkjwflD4dEsirEuirmfw+PvTR8frfqtd2/IBvYM8mV/WY0fDftMOen7uZOcxwFuSnrKgCrPSXkROOzA4ooopJp/K+J/tYsNFsLX2a/qrqrXkws4fW1WkmsjPN9unTp0kazJr7WUCsFGxsUVRtbVlBMuyHMCTJwBmVODxde+L4IF0gE2xAPl/TZz4VP/vv3/gsNEY75PIPtcX1YQJTw/8/vsZe0ymDgwSvDU1KbBnz6gWgtZgKNMNH76syxdfLPjH01iysv7sUF8/s2t1dWQdwKYwqnZF+wEkF3FelB7mxlkGAFCFiqRnA5Kosldf7U0kZTYIzxSMIsbF320fHn9Xyzzh2ro0+nr7FTGTmc3VX8hFywUz20AszL9Te3/KE/ZISk0pFJ2t+BXCbj+sruMY9tm8qarHOr3X+GHhPLVvghfg2muf73Xy5AWmhgad8fjx7+MAJqhQeKjT1apMpnozwDpm2LBEUq83E4JA8X/9tVKH/fXseY9Jo6lTnTiRU7xr11gP7yXRouJmGsBIAdgIgC0ygH8pgGQBoItDnZSmcFywgVBcPwY0SSjyBag/mguw6m3O/ucHO6L7XdUr/ZZcTXwvnWC31VP2Qhmv0F1b+MKk1+gYoJxJ6cTLeiRPFVlZI9fQTe8NI8sRprgOjLJLpl/kWW1pnoqVVcsdZhupjAeCd3AEDQTfQOY5Fj4z0/LG3XBArwcfBNS5TfCWlkarH364Y4fc3KLVkyZNWiMmHCIIApOF4XNHusKAQCDEDc/zekC/Hj/ITVR2kiQZRRBEYRjCPCNN4JF4giAalUplh/Z8Rs8UGXlGBt1OJ+4kb3tEG8dxcRRFVWBzwagffRHO4cQi3IRh85F+tNDwmEQr0P6a28PNhXKO447J5fJEcfyBthUqbp68u4NpM9S4MQkdEsz++P8GEx/WwbEKgoDPLLvNZjtKURSnVCr9sqVxJ3fR0oLn+bzFixeXBxvP2agnEbxnA3WpTwkBCQEJAQkBCQEJgfMWASR5xeOVK1euvKa0tHRcTEzMT+np6f8gyevqxysOsrJSeMBsVnU/fHgAk5t7oclqNTi8AYAEr6XDDv1HRfPU8zuvMTkTYTnJtwn2K2ImOf1f8dpcvdpJ9PbUDWafOTpR92yXL0waSi+Iya4q7EVkgeUANTBypOOb8jfV96c+Z30273bNrUlPWbuqOxEsWyUrKJCZp06dKAeItQOkWVGNm54uU588WckJQqYZYGgdQFcrwBQ8/tvO9WwySb6Veu219zvWrXu6xZrifJ3knJyvs6KiymDz5nudvoSeCF58ffLkJwetXz/7nyY1autr4sSnB3355S47z4MtlARhp1r9Vw3wtxogXw1QKAdQ8wCJDEAPM0A/CwAmRHO/RNLzNpKivtS9/HJ3siJ2JywsurfVd4C5nVaZcB2JGwLixgGqd3Gj4M2ChzSPd1xqVoLQovIlCCX/bP69ykujJznXpbgh0Z5FA0Z32WXvdklNPRDf2EjaNm2S0zLZQwLH1dAsKxNsts4mgHsUAE/v6dbteJLRGGsuLX0wludpDjG84YbHBq9YsciLh7E41rEKABMFgPlQ0uQABhIglQP4E2S6IlLWSyDsAwAiL7sQzH9tAdvxXCAa6iGbph1Vf5QBZJwkVekmgVQ2ChlXXF7Sa/Lck1Oo+EyR4DXaGogHNtyomzH4CUt3c6y8ouo4deOue+Rl9grQKvTCh+PXG/slX8i+sm2+aumOF52ksPh6oj6FH7/80ohyUwn52phPTIP1OfT3x75QfFm0jnx95HNCpEot1JJHHQvnzbS8cZc/BC/6ZV+BhF3YL4bZbAy10b17s6LnztUaq6rq/vKk4G0mEHEnQsXzPD7PcA038Dxv8XX8N9TY/kv1AyXWAkkw5kr6ncuYIRnjcDjMMplM4w+BFChm/o4d28WymKDqXFjD7irG9pSorortYNSPZzJ5WCCKWn/nzmaz2eVyucOTzUkw5CYq5gEgwmazHdRoNM7kfuIVTHv+jsO1HBL1NE3jhto5wfvZbDajXI4HCbxbyQQzznDUcZ0TtHdpbGw8smzZsvNOrHBOTHQ4JkRqQ0JAQkBCQEJAQkBCQEIgXAiI1gx4vG7JkiVePWVnz5596dKlS+fxPC+TyWQN2L8nFS++zjCM3mqFixsb6cvLyjrKfv75Ho+kqSeLBiTP0tU9OJHgPWDaQX9b8b5ydtaHja4/Yz9YFv/H8kjwDjAMY78tf0Pd3zCa2VqzRv5Mp/esBKHgbbbDmoICReO0aS9ZAIY0AvxsANgapdOpSZOpRy3AIyUAu1UAP0cDrDoCkOCVlMb+MjOndyss/CSGZY2nOXlcuGbZcztKpVExduzC3qtXv/CnWMIbwTtq1Ku9cnMHlOTmDnFaMIjX5Ze/l1VW1llx+PBLfNNr3x0OPmrRp/bnSABzFECWgInKACw2gCFFTf7Jl9cDTHJ6A7e+TiVe02jq1IsWUVRmppYHOA5qdbqpKYFaoBcOCb9CtP81wlOSNexp4sQnu+zdO4pXKiupo0d3R/P8DaRcHs+ZzZEWgFwVwP8cAPP2ABia1atNHrwdO84zDR68Jrm8PKvup5+8+R5/mgEQHwdwkR3gcy3AtQQgvw4dAEAmEPR8StfxBmDj/gdEugysqf2ASO4MYDGDkHeAl/3DOyK4e6zGoiMqks4VsieZyoYsGFB0gzIpM5ZSqEqNxSQStI2MiRCJ3Gnrpuiu6nqd/ZpuE5l/infSb/z+vHrp2M9Nszfdpx3ZdZx9TPaElk2Zbw6vkedWH6YuyRjmWL3vY+XTly8y3/fFOMPd/W8SeiV1IWUUwxeUHuV3/PZg8cxR/lg0BDp3Z7b8a6/dmLF69fZ12GsgFg1nivw4s2ic1t7QRkcTSA+IMUmSmQ6H4wDHcQ0ajSbFU32Hw3FCJpNlBNL2mS6LxBx6qyqVSr9V4eFeYyKxS1EUbljgkX4Wj7SfaSw89ddM8jlvifF5Koe2FiqVKkG8F6iKN9DyoWBzuvBFBThFUWq0V3CNLxRCGVWg6A/rPl5ss2kvgCfc+wsFm3O9rt1ur6JpWnYu2FZ4mmNM0Ldr1668LVu2tNm4P9exxfgkgvd8mCUpRgkBCQEJAQkBCQEJgTOKgKtKFz/seSN509LSXjGbzXF33XXXe2+99dZj0dHR/9bU1PTypOJ1HYDFYpn0zz+DL9uxY1KZ+8DcCV4kbAush2m0aBDLLsy7Q4s+pz10g1kkeBfl36V9OfsHIyouUe2brspmx8TdYxcVmfcmz2Z+q9tMpas7c5uqPpdnq3vz89OfFcpPgn369MPFAKVygGo5SX4fm5oaRzJMlM1qraEaGmR2ni9UAcw8CTC3pD2rho4d/4qKi/sgfceOz9UAjdvP6ISFsbNLLvmkm82mbfzrr+tbjiV7I3gvvHBVN5Jkbb//ftNxMYTk5IMRAwas7b5u3dwdAIEkCPM2iE9iAH6LAIhQA0xUIo8BEMkCHBAAVnMAb+0GWJgIMKf0FCl6qq3Y2Jf6GY2DFCpVJ+q55wxCRoZNoGmWUShi/bISCBZaTwRvfHyedujQDxO2br2zrLy8YyPA2x0BOscAZDcTzbsJgJoqgFta8HTFMCdnU5fY2BMRHEc2/PzzfR78jGtpgJe6AqQSABUGgNvw6w4BoCcBlADwKlD6ZIjIOQK2dAHYoTcCQ8bwdP1xkrcpOOKrdaAqvdVOKyNRfscbMubIO16d0jjtohHajNgEfmPpBh7Vuc9tfkwzY8iTFvzZFR8kgJ/b/KjmycsXm2d8faNuT+lfToLnqs7XMsuuW2lyJ3gvybiS2XR4nWL+wPkcU1umpCiHUFOWy5fvfqhoxBQo9C/RWrAzdHrrIblLkim34SkH7CkQgjcY9eDpHc253Xqoysn2yCv8+0eSpPJcI2PEGcFj3wqFopV9ij+zFS6C0J3YFfsOhRD0J/7TUcYbmd+sRHWeGCIIAo/YO39mWbaYIAi0wjhBEIQSy/E8X4NJxQRBQCU+QRBELEmSMkEQ6giCSOV5voQkSScH1R7Z7Gt8pxtfh8NhIEkSLRtaKTgxcZtKpQpoMwXVoL4Uq3a7XRBtU9AfWqFQ/Kd5umbPXDlN0yhI4DFRGsMwBK6NM618d30P41wtWrTIo+2WrzV5rtz/Ty+ccwVkKQ4JAQkBCQEJAQkBCYHzDwGR5MUPoosXL8bz3m0uJHhF8gIJXlTvHj58+BpvKl6xAZvNllJUlDB37drH2niJuhK8IlmLnrpiXfHI/OyOHzSifQO+7urXm6rqyt2WPM/iaufwfsHDWgtvhSpHFYE+qR+cfEg3MnoSq6zq1XjvvZuqAI6pAezkPff0j01KSpZxHE8olZRgMNQRFRUVnFx+QSNNJ9vlcrRr8H4lJ/8eVVur4YqLvzYYDA8Wk6Teq4doaSnYFy+GNgT32Vwp3br9mtmt25aIL798do9rHO1YNAxeter5NpYBY8e+0EOjqdf/9NNmvqoqrsE/BW81BUACQJQLZju1AEvjAWJUAIoogPua7JKB4QE0DMBsGuDFvwHeigOY3Uzwih69SmHSpCcH1tdHNh4+XKeyWBT03LnjoGvXWF6h6OD00T2dlyeC95prXkyrqsq07dw5yenzeCopXKOmSZWcWAcwuqj1RkJrkhxJ3ujok+CZ4MU2P44G+FMPEGsAGK4DyMFT/yTATkxzB2DQsXBNRxKglIDLRhPAOHgVYyJYG8ULX30lRFXe4YCIRLs6bo2y202MvMvES0zXUR2U2joLRThYhtDLbE6LBjeCF8nd274Yo3/hqmWNaMUwfcONujfHfm5K1Cfz076aokM1b9+kC1nRomHOZS+avz/6lSIzuiu3dv+nin6R3eHbYc86lNZS+G75I5zZwJSNvvn8VPGK5C7ORjAEL9YLFwF3Otf4udI2HntWKpVBW3X4wjpYEvVM4GO322sUCkV0oH2dLosG1zhOFwnpjVQOFAPX8ripwvM8dyZVx8GOg2VZkqbp5tMxoYy6/bo8z0eRJNnqZEywKmVf7zH3SLAfJD1RmX6mCc/Th+i517L7cwDV1osWLfIrX8a5N5qmiE7vJ7tzddRSXBICEgISAhICEgISAhICfiCAJK/D4bC99tpr9Z6KiwRvYmLi0YMHD06YNm3ac1u3bu3izYvXtY2yMv6DTz55qU3yGiR441IbNI8cuko/PvFBqytRi/XRexetF0TSFwlf0YMXFbyu6l4sL96flfGi/ZPixYqpKU8xn5QuUoyOvc+qrOxlvvvufSVNxOJnWa+++qymU6fo5s+HDaiCBJ2OB5tNaUdiUanMtpwi37BO64umrZROV6xsaEi1NjT8atBoBjWQpHjUvnVZb0f4/ZiW01Jk5Mg3eqlU9bBu3dx/3TuYMOHpvr/8cndeTU2q04YDr8mTn/RI7rrWjY3tPYgkgSwv//lPgHoSIIpvTeBiaRsJsDoSYA9m/SIALmoAGGUE2JACkBcNUKcG0AsAMRTANAKcebfqkLRkAf5nAyhrALimFmB8HcC6VAAztkP26HFMQRBX5O/fP7L5C6qZ7N9fptbr5W0n7jQgajQC+/ffYBGbjo8/pr3ssg87rVy5sBV53nTfNSmcezBtCd7/Y+86wKOq0vZ3+7T0SnoI3SBNEMGCi0hVFBAQFV1Xd11lRbFhL9gVRewuIoiiIOpiQ0VFQIqFHiC0ENJ7m2TKrf/zTXLjZJhk7pQE5L/3eXiAuad85z3nTnnPe94vLW2nYe3aB0+ap+aaRzmAb6MASrsD9GLQ1pUgREJRomSAowrADXbI3MhCcg4Fw/pR0G2I00ICZc/9hZI2NBJ0/jSF5WxKj6vXKEPvHi9H9oi2TaZiDbHAkPVHjgMTH9Y4d90NlrnnP+RS8MqyDDuLttMPfH+bZdn0LxuQ0PUcAfrx4mvzLnikdYMEX7M6G4jyhmLqvvTZ5Ht5S+jZWWPlfqSJOLH1Cem1rwR4+OWybb4TrXXC5Glsctu2/phEyHUVFiZGHD2aRphMDicqd9XXgyB40femS9aqxuGetsWCJSv9ISL9Jao6EzS0UMINWIZhWteh1v60JllTscW/RVEElmUV/BuVhoqihNM0jfYYXq9QYxUoIeoLkxarAPirPG+IP013jfuFw+HYzXFcturrLElSDEVRPnISdM166GheO2ut+FpLobivWld0Bbnt+d5ZVla2fdmyZV4T7YVibF3Rhk7wdgXKeh86AjoCOgI6AjoCOgJnJALuCt5XXnllYb9+/d4fM2bMHlXNO2rUqHb9ewsKyPnffXdLVHV1aisJhiAhwXs8fFXkE0dmhrmDhomw1GRW7n68WMZdwauWU+u6J2h7t+Ah4/vFT5nQouGFvmutpfms4+ab95QAOAmAX/osWvQ02aOHg25WiQKsrLiXKOJLlMd63UsIQpiTIGKUn6u/ZDbXfU0+nPWuA5WgP1atZtVYZyc/ZJvX/+9Efm0T3LxrAlfJF5EPZ71tuyT+n3YkpteULDK+2O/bBlQen04EL6pC09J2GNeufegkpfbo0W/3qKvrBjt2XO5KuIaXFnK3ueTYvpGROTF2e59Gp9OqACQ6Aa6paCZjqRZbArRgyHIgcZuRcSChvt7UWFt7LBZgkgkghQAQOYBdFMARBeBvBMDZLbmoPlcAPhAAymwAfZoAzqIBJpgBhogmUx3HcesNtbVkPsDUE6fy4RsyZG3Kjh2Ti6ZMWdBn//7R1kOHRhT7F8/JNheTJz/bLyysSiwoyC7btOkGL8nA3ssEqE0GmAMANiCIOkwOJwMsVQBucwAoDMAGGjI2EZAYIQFFklBmUOBYfxnArpBkIXvW7Erl/LuuVUhaJKYmpkM0YYCawyegukJWniu6k7i53538sB6D+G+PfcF8dGgZ8+alHzbFxHaTWCMnu3vx4lg9Fb+o9kWF7zPj32xctGmB6d7Ua6ll+Uup63pOks+2hAlFe56zL3y3LvyRl4u2nK4EL6p0nc7Yj93n0mg0fus5t4ESvP6tkT9Lu5MDLa8i4R6QCg6Vq06nsyAsLGyAKIr4flzWlQpHrRggyRmMhYK/RCRijATnqU7chGo7AEhBCwmtWKnlJEnKVZOldlS3I/Lcl7LZH+LcVwx4PxhLg/bab/Fixqb/MrxQVxK8eGSf5/kaRVHijEajked5xAr9YwMiAf191vxd12r5ruon0Pi01gt288rXc+X+TJ0J9gw43r/Mg6x1EejldAR0BHQEdAR0BHQEdAS6CgF3ghf7fOedd263WCwnkpOTc32peGtq5Bs2b550zsGDF1S6x+styVqoxyOKZQxBcMrBgxXEbbf9zAPUcgBW9pVXnoSePUVKlh3kloZvlGcKZlIXRo6VHsh4RaJpO/NewWrlw4pnyAsipsv3p78l18knhCeP/5t5vPdqq5kKVx45fFXYv3vcIZU2lTJHm44JQyMmOb8oeTL81vTnmxbkzeP+nvqYDX2DcTynG8Hr7dh/SsreiCFDvslau3b+TnUOkpNzug0d+kXC//73gFfbjrZzNWggTdcY+vU7X9q797wTAA4CoI4ND08ik5OziYMHhxQALIkDuKny/PPvGWww2MWIiOj6b7/lkzjuTsLhcJI8z5GiiJaHSwGglwJgJwBQCJrDA6TmA4xoAKhlAHb2BJirGI00ERZWTTU2Rsg2Gyp8b8/x5s0b6jXl3l5Gxs6oAQO+TUabirKynnUJCUejGxoSGr/+ep4GzDwj8+5jPGDAd1FnnfWj5ciR8+D3368s/LMW+vC+PATAyAI0kgCxABCJuMsAhQ4AlH4l0AAZMsBYAuB3ACgnANIUgHoeYBQPQEH84HmGwXdOEmJ79SevTuEM0byTtBaRUF9vVp47MY2YlfBvOSsuSXo0fy6xu7TZaxevQUnDxPeu+qJhye+vGF7b+ozLG3TOiPtt7upd1bIBE7ChkhfLnROdDZ+PfVFg+Up57YqH5J358eQjz/6OvhKn3eVuweAruK4meNuLx1+ioD3vWZU4URTFiF6ZsixvJwgiCfulKKobvkaSZKQsyyaSJHme5493dhZ7PEquKEplMASgv4RQy5F+xZvq0/14OR4zDyau9uYTfYfr6+uPR0ZG9vS1Bj3vY3yyLGPyQyTGDQzDpAiCgHGGoUesHyR+VMtxCq8h+LvmPBvpChVmqEhof+cgmPKKonAEQWBivS67Wjxycb6dBEHYg1EQ+/us+TtIfDZFUZTPhMRtwT5DHWF3Jtoz4Hh1gtffJ0YvryOgI6AjoCOgI6AjoCPQgsC5555726FDh8becsstLi9evJDQsFqtGZIkGTiOc1k73Hjjje94A62qSlzy7rvPFCkK3aLmbFbwdu8OfieN8W9SRMJmyw07eNBAzZsnigBGCWAf9fLLGVTv3n2VaqEAns6fQV8QOUo+aNsH96e/Ilc6K6nd9hwwEjHS5rpPyAcyVkkHm9YQ6+u/kub3WOZKRIJK4l4RmSRLN3HHHYedw6MukT7OW0sPNKQzW6zblQV917VaXfwVCF5Un4aFVUX+/PM/ctzxHT9+0Xm7dk3aV1bWo00ClrZzgLYDwwaiUvfii0cQ5eVOOioqXG5s3G3geRDT0sbWR0SUR61ebawPC4u2ANRTVmtSRWzseZV1dav6keSDoizXU5JkYxQljAB4kwC4Q2kmLTfLAL81APRyeRiHh0cyTU07MmT5ZsVojAOGEeX6+kQ7wJMKwH+6lOAdP35RL5KULbm551ccOzYsBF527SeqS0w8kjpkyBdp9fWJZbm5I8pstkhelj/s7nD0TEDlLkAqCZAJAJif8A8ZwFYEUB8G8HcKoNEEgCe78dF7kgK4UwJ4FenYJgCLAvCEkjg8wRqZ1WS6b9a50Snh3Qm+IbH115OiHAWaE2WSRp9EEsKTLDxAHURnpjlo+s/nWctzKSsyOAvyTISjkaqsOC5/uPuHUqLbuWyP4i+UKyZ+nYfJ1gyGFlm9lgY7sYw/5K76foh/+5NkrTPCV8kytW2VdFRflySpgabpalEU00iSZEmS9JkYSWucnUm4ILmLcQRL8GIbgRBPWAcV0pgoCZNqeZJKnUUg8jzvYFnWb+UujtOXj6pWHCRJMlEU1eYEjvua6ExySuva81VO61h9tRPMfX9jwO9WvhS0LYkacU26vlu1JHYjg1UqS5KUhu1RFHWSvZY/GHg+NwzD9BBFsYBl2TZ5C/zFBtd2MBtKLYruoJPg+YNFIGVtNpvVZDK1OeXmTzvens0zwZ4BMdAJXn9Wgl5WR0BHQEdAR0BHQEdAR8ANgbvvvjv7rbfeev28885bMmTIkFYV4fr16wccOHBgtizLHBa/88478ay416uyUvjvu+++2EqEdQXBK4olLM/zhsOH0+W5cxUHQAMFIBAvv3yAS+sZKz994jZmdrd7nBV8Ibmp9nvmgYw1oiSVUgDxxFbrJ7C5bq3SHsFLkhI5u/c45eqt08lyWzl3R4/H+R8rvqKSmXjy2+qviX7m4SLaNFQVU/wTT+RUHj06PCA/u1AuxI4Sd1199f0jPvromTaJ1C64YEW2w2Fq+P33qR38yPuT4AV49UhW1ofpNtu5daWlh0nEGuCRYoBvUs1mNp1hBsh1dQk2gG0UwP76Zk/aCSaAbAWgjgbYxAH8AgCYVI8TExMPUCxbL0VFhclms5U1GJIcf/xRarDbZ5Lh4ecRNlu03W7fIwPUVgJc0SUWDYMHf5Haq9fWlN27x1fm5l7UamcR/Dy1T/Bi22Fh1cm9em2J6tVrmyAIArNhQ0S01Tqd4PktBEGgFawCipKPJR3NnsVxCsC/SYBK858E79MEwD8wQRtaODQB7KT+xK6SXry47Jzu3XtyAMgnKUAQ2GYuEGQM0Fy4jL+oCMqm0Gy5nHJOWqO/BK+KkSiKROGRbfTa9Q/zmPWteI9gSYosLomOrrd36wbOCRNQcXjqiF5/yV0c1+mi4PUk3tT/e6pLO4uQxP6CJV88nyVZlsMJghBQUdiZcQf7DKPaVvUwDbYtrN+iWG6kKApVuH5focJKkiS2vRhCQe6qmw9IUvqhKvYLj1Bh4VenHoVxfeDmAHoq4zrBcZP4RYIk41Apj5sX6vhRIS9JEqpo8R5+d2j1PEdVra915ovcD2YcwdRVrR8kSSqnKCpcURRGEIR6o9FoDqTd9taOuypc3XhS1cie6+x0WBvtjd3hcORzHJfia77bq+9Fvdv4/PPP/xEI1qdbHZ3gPd1mRI9HR0BHQEdAR0BHQEfgL4PAqFGj6PLy8ruqq6v733jjjUvcA8/Ly4ssKChI7MiHVy1fXi689d57L7rUmEOHgik8HDotg4ii1FM8/268KHYLb2ycDDk5ktysYixlX3mlBqjudud9uVeEN0moemy+rkl4TJoVfwsoioHc0vA1/FK/Vrk//U35iGO7+G3tGmJ+j6WtCl70B57aYwTRrZshz2AwND2w6YHeVt5KljWVGWZH/oNdWbECZvW6zpmqdK9aseLDbZWV8dn/+9/8ilM56SkpB+OHDfukm7cEa+j3mpPztwZ3NeqVVy7I3r//4vLDh89vY69x8hgGDQSwUQC3FzZjjAnV6hmA7CaASXUAH2UD3EgBVNMAjVRzmVcFgHv3AfyUDGAzA8gUQEwdwEUlzb69JhmTsqWmrku22XpYq6vHVDb3IZVyHAAAIABJREFUsTkyObkwwW7PUmpquvEA3WoBJhb+6fXbOQjHxBSaLrjg/V5VVRnytm0zD0gS5bLgCN3VMcGr9nPFFU/1z8vra9+7t8YEMIMBWGUGmE0AyARAiQyQagV4VgZIagAYGA2QxgAYGYDdBEAjDyCSAHsEgNiTsHv99cOD09NjLAARBLgezSpQlBqCpJMUQ7jJNV5nk42i2RNyxsh0VIK2KvL9wcFeesxI8r8xdvPLTdWFdezBP2xcSZ6x8fbbi3Zt2AARDQ1ATZ4MbbK6+9N+MGUDIXexv9OR4O0IB38Vc/5iqpIqaF3Q4mNL+dsGlsdj6kiMIRGG/+/suAOJUa3TkZ1DIO0GO9Zg66sxd2QVEAqC1x2bUMXcEd6hjjmQuW2vDo4fyTyCINqod93XlsPhaGBZFN+TlvbaaVH2ogL3tObBRFF0uoyRCcKv74IeBK7rvcF9E0u93+Jj3KGiuSvWXKBrBP1yJUnKZxgm2982vK1z9PN+/vnnQ3DiyN9oQl/+tF7YoR+u3qKOgI6AjoCOgI6AjoCOQGgRuOuuu2LfeOON9ZMnT340IyPDS8In3/2Vl8v//Omnq/ueODGw1cLAd61AS1TSAE8lA6RwAOdGAAxsIXi/MixenCX27m0iCIKRKSpK/LHic9Pmuh+p+9NXSgRBKbJcRv9S/wn8Ur8eHs5aaq+HRv7RQ7Msj/f+pNWDF312L0iLZzMyEnbn1+ez1353ba9XL3712JPbn0x9etjTtY9ufjRtUsIkx5QhU75dtGjRm/X1/MQtWy65dO/e8TWJiUctHdse/DnmzMydUSUlvRucTnObI42BojJ+/OIB+fkDSg8evKgN2exp02Cx1LCTJr0w6OOPn/nVd19j+wKUGwCSHQAVHEA3B8B1FQBTapv9eJHgvQmPNwOASDQTvEhCqrYKqORF/sfQqlJqLotE8QcxAJ/HAjgogO42gEvrBg+mmZ49N1pWrXr2+Ml1fEfrb4lRo5b0tVjqI3fsuCy/tLTZLiL0lzaC90+l9coMgN4xACcYgAwGIAuxFQByxGZV7rhCgE/TAZrMAFVIBEgAUQJAcg3AxcUAjOKJ3dChvIXjfkoRxbJIRZFpghAUlpNpJnaaU5Gbp4agaIUxfixNfHP8UcaMJLx/l+B0EvIXj2b97eI6WLr2F66gspaRZIWsPajIF4RD+dmjoHTVKoh/+GE4ER8Pgn+tB1768OG0iG++uSCaJFNRDu339VcjeLuSAAqUUPNGvJzOajtcNKFUTlqt1uNhYWHovRLQFapYUHWKRL1nEIHOq6/BdDbh1llx+xpXMPc9MXE6nZW46cEwDPrveL1CNf/BxN1R3RY1byRFUQGdbnKzo3FZp+Aa5Xke1yrhzTO7vVi8vae4J7HsLH9trbiiTzoS4DRNo9G+5utMtmdwfRfRjIReUEdAR0BHQEdAR0BHQEdAR+AkBO64447IL7744j6n0xlx3XXXrQ4EooICYsnKlU+7JYoKpBV/6iyPAUgRAMpimlWimGStUHz11dlcVlY4C8AAScrSptqvqM11P1P3pb4PBMHK6GX6h+Mj2Fz/HXl30iu8LCvU5tp15DOFc10k5ezkh2z/SFtgj4w8asrMTNg99cupva7seWXVtX2urbl/y/0pr+95PfXs2LOtL/V5yZ6fm08cPXp0OtYrKVEW1NbGxsbEVOcRhJClqpnbG9Ho0f+Nyso6WGqzccn19bFyfv7ZXGlpz4aqqox2/RB9odORihfJw82bZx8tKupb0bPnlrQ+fTaHffnl/P2+2gRQycn3D6PHLkA0koluhLRKRg5peW0j7Z+tQhUFwJPN7Rrk6Ohi45gxr6f/+OM/C4LBwte4+vXbmNi///qMvXtHWydNurgmKQlcViSdcTU2fhSH7VosV1eWlIBz9+63w9V+1q//1yH898SJC7ObmiKh2SsZyW8kcBvMAMVhAOEiQIQXRbNKniP03kh0b6PBOk6SYShjz76PDCzlr7YxxrNlIAjgG7dSWZOKKkctvCggSwyhyUZS716bDeFFpuKEajaxDwo8AfZ+pyipu0HsYYTK3SdA7gqCt7AwzpyT05M9fDjDJEmG3TQd/0agc/tXI3hxnJ1NpLlj6U6YaCFfPEmXUCfi6syxt/h7uoSJ/qwnHCMeH28hVPEovxJMAqlQEXwtCfVO2mA8HYhS9yP6iJsWX1a73W43Go1Gf+bmVJYNdFOD5/lalmUxYVpAl5pEEOef4zi/1rKWDgVBiGQYJuDN/hZ/XwiVrYf6/KGVsft71OmwzpHQx7n0V+nsPg+oBj5T7BlwXCFfkFoWrV5GR0BHQEdAR0BHQEdAR+BMQeCee+4ZSFFU5EsvvfTuvHnz0MgTCQJXcg8tP0IdDsfAAwey5nz//ZwuJHiRBFsVjUnEkbACiBIBdiS//PJDlp49I0mCQBVjPQAUAElaJFmWaPybJAmJolhRkqrMopigKAr+tsU/ToIkBcls7lWPXy/RozQ6+pg5LS1hV3vzvH79+qirr76anjdv3s1YxuFw9DAYDC7vVnfLCs/6DGOnZs58Iio5Gf6D95xOZ7osy31qakzDRJFOKirqJWzefG1AyhdU8dbWxtVv3341mra2Xtdcc8+5FMUzlZVZ1oiIcvPHHz/VxpO3/bXsS32qkpGqFUPwtgqXXfZc9/LynuJvv00JKglMe2OaOPHFQQ0NCfSvv07N5XmTtbM9o+32na7jtkbj4MayslL45JO3wo4dG14dH388Ii4uj5Rlkiwr61n30083H2gbcyAErvZ3pcjYwr4pqS/H1oVn1EpOoJJGRtde+Nx5hSSFNhqBXdXvPJhZWvVZco9ZPMVQClgbFEJ2gly1BOToAnAMGgP506dDVWCtd1yrpiaMzcnJtOzf34vieWOp3R71M8dxvwfqc6r29hcleGUtZGuo50ELuepJToba31b9/Oqs8bcQ2kg+tZxcaIui+tnZkYUFKhw9k1H5MxehIni9zVdnkF6CIFhbyGRWC2nnjfjUkuivqamp0Gw2p/qD5aksGyjBKwhCTiBH+z3H6nQ6cRcONx9OSi4YKC6CIBgZhrEHWh/rKYpiJgiiKZg2tNbtjPWutW+1HNpZ0DStaZP5TLdnQEx0gtffFaSX1xHQEdAR0BHQEdAR0BFwQ+Cee+5JpCiqz4oVK6ZzHFc/ffr071SlEhbTolYqKoJ7KitTUvbsGctrtSgIzSSoJFg5DfDOwEWLHqN79hQpTIpOEKQiy3upsDBZAlBIluUUuz2tURAKOFFkOEXBBMb4RxVUlgHLKg6OS3apaElSIiIj80zp6YleSV6bzVY4ZMiQ6vLy8svvvvvuaz3H0x7J26fPL3EXX/z5zxER7BrPOqIomnme/9uRI1mXrFt3e0BepZMnPzu4sTGq4ccf/3VSorC+fTfGe1o4dDwPvghetXZ7Vgz+z3LfvhtTzjprg2HNmsdCmOisOY6rrnqk79GjQ4lduy5rJVNVgvfdgoeN7xc/acJyZjpceb7PuoZM41nS3QfGhR9o2k7HsSnyG9lb6+O5VNm97IXRU/kFvddYK5yF5K05IyIq+SLykZ4fW0fHzuB/rFrFflL8tOWprFf5GMuFjXl5YPvyywWW336bWlpU1K8iK+u3FHdvZP/RCrwGy9otA87ZkD3k/uoT5IizKmmTWWIMnN/kLv/b/hR22Fku7z97TQ3928vjh6RPqjYYaAUoCYgwTpbzXgMloRgc97wIu6KiIGQex4JAkzk5mdF79vQWa2ujnJJk2UwQpl8ZhgkZifxXI3hDrYj1d4X5SsTmSehKklSHG4z+9tNR+VARoO310eKbisfo2/iLiqKIx601rW+e50tYlk3yd9yhHpsnyauF8PIcf0d1tPjKemLgcDicBoPhJMLL1waC0+kswsRV/mJ6Ksr7GktHMYmiWEPTdHSo4rbb7U3+JkPDdYj9EwRRrq5jbIdl2e4AUBvMxpogCLGhfA/vCCct690Xzup7Lq51iqLqWZbNJEkykud5JG7t+J7nmQyzo/eWjr5zn+n2DK415Qtw/b6OgI6AjoCOgI6AjoCOgI5AxwggyVtYWDhs7dq1j8+dO/dOVVni+WOy5ahbAUmSw2VZLiZJzHHhOq4aZbPZYqqrTVOqqlKSv/vutoDIycDnCQnGxYMWLbqb692bIRRFIBTFTinKIYJlkVAK5ynKxtI0KA4HKYkiyQFEgKKoYh/ktWxAUSWiydTdCtCcZIpla7i0NEdZWFjYScnIkOBFD941a9aMycvL+9e99947zT3+ykrpug0bpp+Tl3dOGywmT34+tkePimcZhilub7yVlc5Xvv761oDJ8kGDvujRo8fvEZ98smBH4JhiTa0Eb3C9uNdGhfPUqU8M+fzzh3aEyp8Y2+/e/Y/oc89dE/vll/fkNzbGtGavVwnehw9NCxsVc5UTiVk1HiRy8d9o24Fk7c/Vn3AzkubZ3yt8zPREr0+sZjpCUethuXxbDnVu1Hjhq/Ilhv9kvNz0yOGrwq6Jv0bpa+6voILXk+ANHWqBtTRoyNpBEP8rVWlPdEgOIJNHRtRd8Nz5mlW8jQtXDWjMaaCMUU4D3Su1znzL5AM7lj2aoXBrkzN6OSgLIxOVewUlcieIw5KgeMI1EJD9g7fRrVnzt6iCgmSGJA1bBMGyjeO444Gh0HGtvxLBK8uygyRJQ2fg4E+b+PnRkoDtpN/qngRFZ5BynaEK9jZ+97FIksTiviBFUQ4tWCGxDQBluLmqpbxaJtQEr+d8+CIevSmYWzaE1bluTXyFr9M0jSSg5kRbOHd4eoiiKMYTF1Q6KorCtKeeDgVZ589cBFq2o+dDS5stCca0FNVUxh9LBZXYVU934TqWJMlGEEQ/tGWQJMlCURR+bvpI4Np+aKEmsH2BgHh6Jr/DOi3fd3Fd4/vZSdYsWjfTsBxJkuE8z1dSFBWuKAovSVIjvlezLIvvG62XrzXs/t6G2AuCkL9o0aKA7TB8YXMq7usE76lAXe9TR0BHQEdAR0BHQEfgjEMASd7ly5e/GBsbu3/8+PGbVXVSR0kp1B97iqJYWJZ1KV9LSoT5Gzdem9A1Cdf+nIa0tAfPiYkZbQwL6wEEIZKimAeyvLOJYXpXMszkWiyZkHBPttPZCFVVFONwDCcIAi10FZBluwJQq1DUepvJdM1RALOcmrojJjKyyDxwYN03qamp2z0n3G6323755RcXYbVu3brBe/fufey+++67XC1XVATP/O9/d8vuZCJ6zE6a9JojKQkea28B2e32sQcO9Ll+/fpbXP6sgV7Dh3+SbbFUCz/8EEw7XU/w4nhHj36nL0nysH79nIOBjt+zXlxcnuWCCz7s+9lnD//ufg8J3oS0erOq1MV7qioXSV0kbVWCV/23e30kgTNM2S41kzvBOzRyLI+E8ANpD7g2C1SLhmXLVpPr1s3dE6pxBd5OE5me/uQIa9N5FBc7nJfMkXa+8Rc6a0JB5aiXRvkkYsWDx+OrX/252wdvPu4ay+yb7x9imT2s0nbgU7rw0I+xNqHaKEsSpEmyY1wWlF16NRRQlCsLX9DXtm39EzdsuGinxWL5b9CN+Wjgr0TwooKM47hUgiDQn+aUXi0qT2Tj2lgZ4OseCjX0qA6YDPI2SF8kSaiAce9HUZQkgiBK/GlbJcecTidjtVrL4uPjk2VZjiMIIkpRECaqHv01Va/UUJO7GKs3rFqI2QhFUYw8z+ehKllRFFxTqd6ILvcxe5DeBiS8kUDD17VYPrWQxY14vMab6rGF4GpqOcbvSRyjL63rs/50voKdx1AQvDi3iqJEO53OwyzLJlAUhZh3eGmNO5Bnwb1jQRCOMwwTcBJCX+Pwdh+fMUmSokiSdKhYeKxl9NDGz3lSTUyoVZXrTzy+NqfU+/je8cILL+z2p+2/Slmd4P2rzJQep46AjoCOgI6AjoCOwGmPQJ8+fUYUFRU9M2fOnEd9KXnUweAPdkVRMAmK66WCAmLpypVP+ySIQgnGJZe83RvAEbFnj0O224F2OIyiKCZUAWwmASIFABsJIBEA8bzJtDHZZutGARgZgMtIgL4EyzoVnt8lAsilANfmYWzXXz+vf2SkvMRoNH6rJdbt27enb9y48a3rrrvuqvj4eObYsYjHP//8oTZeukOGfB43cuTPn5hMpo3ttYkE708/Tbxi374xZVr6ba/MoEHresfEnIC/IsGLYxo//pUBRmMDfPbZwyEhQ1HBm5JyoNeWLVfvlCSmjYLXklxoefTQ9LDHe6+2ogWDu5pXtWNQSV93vPFevv0g7WnRcGv6C00/V33KpZv6Susq3+P6ms5WFp61qRaceyImTLhwczDzGnxd9E3+LA2gIZxli6J5/nx7eOTZlClCoKSYRCtBPa5cuXbyAS4qUuzIsgHVuxuXjCjJzb3ARc7dfM+9I6SzKkpGJ/8S2+dsE9QfrrUc3N8kFxWardOn2XITEmo69GVsbDTQJSWx5mPHUqPGj9/WxkPafcz19Rb2558Hp+bmDlqp9dkMBrO/EsGLCkeKoqKRFNRirRMMLlrquvumtvd50qL480kuaenP/TOpK8aPsQNAIkmSSMIi5iEdhzqezvBKVdvGNdPiFxwS5bc7QSWKYiJBEKWo4MXXsU/PeUEMUdlI07SVpmk8UkMSBGFvwZZv76i/KIpYptE9QZUsy7EkSYbMnsWfNeerbCg3HSRJQkK23Fef3u6j0pwgCNxEoGw22xaDwZDC87yNZVnBl1WKL4LXZrNZTSaTbLPZzBzH4WZFsRbPZc84sR2O40y4LnmeJ/A0QGd5anv2jZtkBoOhNRFqIBj7U8fTh1nFuL1Ec+o6cjgcu8805a6Km07w+rOC9LI6AjoCOgI6AjoCOgI6Aj4QYFn2/aSkpNKZM2euU4t+8803QydMmNBG+eitmaampoG7d59z0+bNs0OqyOoo5ClTFgywWKoi9+0bW7Zr14RDAKofrJUEeCoZ4MoaACS1MHkUWi8s6wkwiwUYKgB8xwGUkCRZS3TrViUUF7/2a3O55uuaax7MTE2Vb9C6aMrKykzLly//dOLEia83NMwYu2nTtW1+bM6a9XC31FThTvwB216bpx/BuzMSYHCDVgxCWS4xsTTK4eAcdXXRQSVtwZhY1kFHRVnDKyvjrbKsCGqcixffYunVK6WNynBF2TsU3i+w55Fpxu7ydYn/lDbV/kB+XvkhjX66JsoCTx2fz6j3PMeM9e1SI1HJVxA3Jd4IKytXEJclTAL5RLLj9tvf6hQSSDvuYWaAaRzDZBKiGE4qSqECUCwbjL0pmaRkGZ6RI9L32oEkgeI4iQ03yYzB4FIo40WIMkc02jmxwkaeOJbuOhoaGVljjEprMowcXihfc41CSE0ig5lynBSjvLFYIQ4eTZZNlKCEGep4i6XBQdOCq736+kjOZuNAFFlaJA2MDCRIBEPGcBVCTEyF1X1MNTXRrMNhIASBFAVBqm9osGm2ZJAkyWQymY6YTCa/kxdWV1efHR0dvefqq6/+oiOM1eOyLMsOQXUcSZIW/FuSpCKCIPDflYGQHdrntTk5JhIhPM/XYvIkmqZj/anfWWXbIyuwv5bkW63rKxQx+CKiQtGH2kZnENShjE9LW0iWCoJQZzQau2kp31EZd+xbFMCo3HVtqHmbF0mSelAU5dVvXVEUjiAIp4/+XN81OI6LE0UxDIniYMcQTH3VfqHlWH8rQYlkZagUn4GMs+U5i5YkCe0IatCSwH0jSBCEMrQMQJIX5wnjxU17VAtjEjYk3jmOa8O94VgJgnB9lnpuEmi1LwgG686oa7fbS0PxHGiNzYtFioxrBz8r2kuCCADWM1W96/qOoRU8vZyOgI6AjoCOgI6AjoCOgI6ANgRYlv3IaDTiEc0qh8Mx0mg05kqSFD5nzpyHO2qB53lLQUHEi2vWPFKqrafASo0Zg4pdALO52uh0mpX2j7wvjwHIcgKc30KqfR4FcLg7wD0yQDUNIBIAdgLgZZg6laU+/XThVveIevbcGnvJJZ9ujohgV/sT6XPPPffF3/42ub6i4rZWMi88vNzUq9fe3xISyNc7auv0Ingv7QeQEwEw8JQQvOnpx2NPnMgMmSIrI+NYbElJch3PG1oTISHBKyXXUh+UvU0/mPGs68fqU/nzmWsT/yV+VvEhfUHkJdKFUZfIB5v2EVjmjtSHhafz57NXxl0j4uuec1ktVMCTx+9j70x7WFhR+g6NBO9HlcvJsTEzeao4Sjq1BC+u97PCGeZa5P8Ip9NCAMQSAK8CTY9VZHk/wRg/gqQLoUpRFKjNPWbmoqMEc0IMT1bWhys2npEEQhbsjFxVEd3I81wrMZeWeTzywguLqJkzZFJwsgLN8JRIkcorr1Hyz4UDGzhCZi2ijTXzVpomRIkiFdIhMBJPUE4HF0baSIYXKFaKEG1h3cQSxmKx2sPC6lzEfkVFPFNbS1fY7fYKWZZb1ddan0mHw5HAcVxZdHT0Pq113MtNnTr1c/zR3fIaiSQqEnt4XF2WZUEUxSqapnkkdTvyG1WJTlSkYVuhInzaIQLqHA4HKuq6+eOBGgg+wdRxtwAKlUoPlcMt+HYqV4CkmaIosYGqKYPBLdR1UWHrcDiOoMUHruNA21dtm9TnRVGUcIqirO2t9Y6UrUgsqsfhO4oHvaclScLvHP1omkZ1akGg8QdbT+vJp2D6kWWZkSQJiW98T8LNSRch2F6baGeBlh8kSbZ+jiuKkuaJkz/J1nwpkoNRGQeDTbB1BUFAj+fWDeBg2/NVv6P1guQ6fsbgh7V7O2eyehfH2alv2r4mRL+vI6AjoCOgI6AjoCOgI3CmIpCSkjLOYDBkTps2zeWDunLlyskEQSi+lGw2m63HoUO9/tNZidZQsVtR0Z1oampWde7aNb4Dr1pU7q6KBqijAJwkQBzaNSQD3EwAYG4LtG3A62l51KgI4/HjF+a6ewcnJh61jBv3bkViIrzg7zw///zza4YMGbJtxIgR+9W6Wo6Un14E76hsgGgR4LNcf8cfbPmsrN9SBgz4LqY9i4a+fTfFHzx4YYU//cyefcfI1asXHHI4wlpJYzXJmmrFgO3NTn7Ihr67Fc5C8tacERGVfBFppsOV5/usayh3FpJPHJkZ5t7vIz0/tqrJ2bzZO6gWDeUFEU0HDoAtKQlOyhDvzzi0li0pAecLL4DbZksTyTDLBlgsV+BJXbahIUYCqOIAnqQAMpsYpkKaNU82HTGLhRTHKOfc86/SzfOfS81mY+ILtqY3/Pbb1BPuntKecVx88VXZkydvM2dl0QrLNXJ7jhHKmvIri37r83gby4W0ytxYTrCbC+L6FDkZ40nqzSH5G/pH2GvM/Rr32bon59eUlSUdJslEv59BNb6VK1dOoSjKOWPGjK+1YOdGOmJxF6GrpV6gZTwTF2lpxz2xFSalao/gEQTBShAEHsumQ0Uoa4nP3zKeR5X9re9ZvrNUvIgnSZIm7E9RlMhTrRgNFifP+pIk5VIU1a2FoNOUMK6jGBRFiZBluaa9tedr3v1VgiLpjnPEcVyFKIq4CWORJInuTPW8GiM+h13xfuEN75bNIxfZq5K+LRtJZm+J/1Bd3dFJIl/ryhfBGwq7DNw4E0WxiGGYDF/2Eb7i9eN+l/o4+/LclWU5nGi+XL7qiLsgCPvOVHsGHKNO8PqxWvWiOgI6AjoCOgI6AjoCOgL+IDB//vwMAMA/ruu1115bMHLkyDcHDRrUYTKZqirxov37h0zYtm2mK/FaMJfJVMtERxeaYmKKzSkpObGyzBL+JalCkvf9GIA6BqA6GoCxAMTTAL0EgEt5gM0UQG3luHEnoo8dG1p45MiIVvLPYLDS06Y9E56SoswNZAwvvvjiBwkJCV9cd911fimAy8qE15cte9Ev8tIzPq0evPfcA93aIxyt1vcSSDJCNJun+H203RteJxOOHaM6Y8aDw06cGHho+/ar2iSNQpLfbg+HxMQjUVZrtHXNmid2aJ2fGTMeOHfdunlVDQ2xx7COSvBqre9PufDw3KjycptLDYRJ1vLywPU8dO8OLoKosy/s7+9/B9c41Sst7f4+DQ3nR9XVTWyxvdhIA5RXAZxfAj1e7JlyjhJlZUAIN4qNU1+fe2DL7PsGhtdd0PjjujuO+I739cRBg36KyMioZhJSTkTtlvtWbycnlcPIKwNaP9dveTE9ghDfMplMv/nuu/0SH3zwwVSGYewzZsz4Jph2Ql1XFEUaj6DjUXRMZIXtq2SvlyPSeAzdZR0SiErQFyET6rH5214gY+qoj84a76lIAOUvlqEob7fb7QzDNAVr86EoSqIoiiUdbZJomXtfRLCvMWvpw1cbf+X7wWxatSjiZX88cYP1spUkyYBWM0aj0diVuPM8b1ITBndFv1rWpSzL0SRJ1mA8LZsJukVDV0yO3oeOgI6AjoCOgI6AjoCOwJmGgCfBu3Tp0htjYmIOTZ48eYuvsRYWUtf98celZx86dKEmz9G0tD2RyckHI43GeovJhAKcJoKmnYwksYrNFi7xvMlWV5cIf/xxRasi1lcMzfeXxwJkOQAKYgF6xwJ0B4AGDmAPCbCHBxhQGheXVj969Ptxf/wxvfbo0eFtyKiZMx9JSE113BtoAp2XXnrpv+Hh4b/ddNNN/9UWr0sZJpaUiG+uWPGiJnuCjIzd3fLzB7axxdBK8HZEcNps28IpKkzkuOygiXocuzfC0RcmM2c+2Jdh7M5t26bX49wguXvkyHDbvn1jjkyZsmDo5s1XH6ys7KFpjal9TZv22LDjx4eCILDFd945xtAZhCuSuw0NfWrt9p2u487eCN4msZ545PBVYX9PfcyWHTZCRPXvpppPUVruuuLYFPmN7K31X5a/w71f/KSLFFaVxPFsqqyqi1UF8Y9Vq9g1JYuML/b7tsFMRyjueA8d+vlZ2dkbYmw2rmHVqoH1ADYzgEwBdKsFmFgIPT9IhzGWBGNcYJdpAAAgAElEQVRmFBuZHAvOvH0K88tnSjZLiz9+serXjufJQQ6B2zOS4bsYA4RLhVx3BzMpJmLTWRNzYMNHCXDNwycgMt7vY6+X7F8Tk23NW2owGFzZwvEodovHJSa0QiUTTdN0NEVRsTzPOwmCKKdpGpVpbY4rr1ix4iqO46zTp09vkzDRPQmYr3XYmfclSUqjKErTsXKn02ngOC4gZWWz+EuwI5ksSZKNpmmXwvF0sHAIteI2WEKwvfmWZfkoSZI9OnM9nC5t41FwlmX7oDdroDHJslwqSVJcRwpaLZYaWoiwQGPsrLUSaDynSz0kWQGgKRDlf7BetrgxQBBEUIlmA8ERbUHwfVJVQXe2IlvLRhSq4EVRrBZFET/w0O7EVFFRkbNs2bKAPgcCwaUr6+gK3q5EW+9LR0BHQEdAR0BHQEfg/xUCd9xxR6TBYBioDnrx4sXPjRkz5oW+fftqIh4LC+HeH3/8R1xZmXcCbvjwVYkJCcdMRmNjTHV1KlVW1p13OMKcDkd4Y1NTtM1qjW0URcapKMRJXqfaJqKKBngyGWB8HcD+LIBrSQBSAahhAdKcAM/IAEnFkZElkT177oz9/ffZuQBT6twTrY0fvzi6T5/8xRzHtVFCauu/udTLL7+8yGg0Ft1yyy0vaq2HCVBKSsSlH3ywsEP146RJLwwyGhtIRWHI48cH1ubmnl+M9hWBErxoVZBvP0gv6L3GWmn9PvzhvPuog7bdpEo2VvCF5L2548ObxIbW7+FoaXBZwj+d/hCOWnHAcuefvyI2JWV/kqKQTENDgogK7vDwcsu4ca/2Xb36SZ/J/7z1df31cwcShERNnDiXio/vGXQSN/c+VHIXX2uP4FXtH2xyA4HWD0jwureBZC3+H60f3G0f1DJ4P9+WQ50bNV74qnyJ4T8ZLze5k8VYzp3gHTPmrX5VVan1u3ZNLG5uQ01GaJBd/7743WwYM4UGxUoZmRoOPXjJtW8qtq337wDI7vCH5GD4V+b1sCE2ExopCiKFI8YK07d9eju/vWzewWAI3rG7V0T1dZS+ZjAYXEmYfJEGuDEiimIuwzDZ7liuWLFiOsdx9dOnT/9OfR0JRZqmSYqiTvnvSXeFlq/nwul02hiGwRMUicF4pWI/eASaJMk6p9OZ3NVKOV/jDOZ+Z5KBTqeziOO4lGDi+6vUxcSBuKnCMExioDGjZQISZr5sTnzNma/7gcaH9Tqz7WDiOlV10RYA+3b37PU3FlSAB/qegmsumE0Ff2P1Vb4z14cnwev5f3x+Wt7rWz63m6NFK5UXXnihywlwX1iF4v4p/0AOxSD0NnQEdAR0BHQEdAR0BHQETkcE3Ane3NzcmO+///6+22+//V5/Yi0oUF767LMHmxyOsDYE1qRJC882GBqkY8eG1R4+PLyuqSkmJCrRtrFV0gBPJQOMbgDY0gegJwWANnlmALjSBnAfCTDhMMDYhnHjXhm0bx9UFxcnNgLMcB2Hw2vo0E/jzztv00qTyeRTtdwRLosXL36KJElxzpw5j2rFDzNbV1TAqhUrXmyNx71uv34bUjIzd1q+/vqu3OjoIuOgQV8nx8WdiKqqSnPExhaGffzxU22Sxnnr113Bi6Qh+steGD2VR4L3nWM3RhGkUbo58/UGvPdz9Sccvq62gwrUpUWPGG9MecK+ve5bxh/CUSsG7uUyM3ckHD8+pBxf69VrS3rv3lvMX3557wF/25o584G+DQ2xRbm5FzHjxuVkHjp0vQb7Ae29XHTRS4M2bpy3C2vY7Xe5LE6MxoX5DQ0g3nordEPF8JcV73BI6r52fJ5ZVfCqPeRYt9JI2s7vsbQRMb77wLjwA03bXapUdW48Cd6hkWN5z/lxJ3gnTXpxcE7O347n5w+uPXkkLQTv2FkkCHYCCAVzpgOseUWGnffmAESe5JPb3IaDhKz306dVLex2jSKSBC/IFiNPUUaD8pQh0vrD5bcVgKIQcN5lXtdvR4gm1uVbxu39iDSB9F54ePgWnueNgiA0GQyGcoqi+mifDYAVK1bMNBqN1dOmTVvvT72uKouGyBRF+Z08LlTxYf8AgDH4pYQPVf+hVO9qUYMGEzeSnl3oBxpMqCGp62tTxVcniqIkiaJYoMUDtyMlbWerbHHdnA6bPb7w9HUfCUJMzsWyLO52IUmLfJnPjSwkEgmCiJMkCetUeib28tUv3g8FEYrJKwGgPhDVsJYYAy3TYo3gE8dA21freRK8oiiGefP5xu+GCxcu7PLcCMGOT0t9neDVgpJeRkdAR0BHQEdAR0BHQEcgQATmz58/Cqu+//77V4miGH7jjTe+609TxcVwy6ZNM3q7Jy/r3XtLbGLi4V7btk3P4Xlza2Znf9rVXnZ5DEBVDMDAWIBzKQA8dbiNANgrAhyyAUw9hkRVbGxpbL9+v0du2tRQD/BYIUAyD2BQ0Id3+vSnzElJxDztfXov+cYbb8wXBCFu7ty5d/nTVkWF8M7SpS+2UXBg/Vmz5o9YufLZk0jcs8/+ttvevePaWDa0159K8KKi9NFD08NGxU515li3M0jkPn1oUvSE2OucA2NmNOH9V/PvNM/PercRj/9je88evdEyKeEmBxKV/hKO/ozfW9n4+Lz4kSNXpn7++UOa/XebMbsvu6AgO/+XX65zkVnuGF599fyRgmDi16x5JCBVMLZ3ySVv9yZJMeL7729r8Y2d0Lc5/m9cyQrdCXVPiwZ1nO64qvPyeO/V1nguVVbVvP3DRoiqYvrW9Beafq76lEs39ZXWVb7H9TMPF9GmAZO6qR68M2Y8dO7XX8/b1dgY7Z1IzHqnO0Q2JkBTOAGiREKkQ4KG+FI4fHWbBGlt5qLn8gy4ODZu2k/Ps7NEOwl8HUk01QAhE/xilpV+mnZXHlw0vRpIyrVe/Ll6lu6KHXBiS1Sy0vSo0WhsVc8HQiIsX758lsViKZ86deqP/sTQmWWD8cRU40IsCIKQWlSW5mCsFiRJMlEU1QmbbL5RDGRO22s1lG1568NXUiTfo/1rlQhGiYkjFQShG0mSJVrIU1/H1TuT5P2rz2ug6x43d5DYxQ0eRVGKA91oCrR/3NxBtS5BEBZFUSoBoJBhmMzT8Slpec8GX2r0rogd3/Off/757V3RV1f3oRO8XY243p+OgI6AjoCOgI6AjsD/KwSQ4H3zzTddqt1///vfz/s7+IICYunKlU+fcK+XlHQgPDt7Q5+ffvrnHrRg8LdN/8rX0ABvDwC4gQJwMAA0AYBiyGdFgMZKgL4UAIH+pmRKSoGxtLRckKQL7c3l4usALitMTDxuHjfu3YrERHjBv75PLv3OO+/c1tjYmD1v3rx/a22roABu/emnf2S6W12MHPlBH0WhHFu3dkDAaegACceEtHqzery/3FlIqkrQpw9NjJ4Qd4NjYPRVNk+i0V1lit2olgOVfBGphXDUEJrPIkOHfn6ewxF+YuDAr7s3NUVaP/vskT0dVZox44FBubkX5e/ZM7ZVxTpt2mODNm2afeJvf3u3DyqekRyPj8+P/eGHW/b5DMBLASR4q6tTYdeuCYeab/tH8Hoj0t27QQsN/P8/0ha02krga2j1UOEsptCqYWnhoyYk3k2VIxqQ4GXZRvbKK58ZtGrVU7+2l1TPZtsX5ZQsFqBim39fSWUKR4lWk6lvnTccFEUgGmN3xSvd+xOxh39gB1afIKJpFsBeR1QJipzDJCi7bRmOt3cXl8Osiwr9JXkT6wosl+77CCIpZbHJZCpUY0A/QkVR0Dv2pA2P9uZr+fLl11gsltKpU6f+FMichrpOoGRIR3HgD34kyNBDkuM4v5P4tRylJxmG8dsrOVh8QkXchaqd9sYjCOg00PX4BItvIPVb/K7RisnOcVxPrW2gAlOWZdy0ldHDlWEYVIaHZOOgM54bdVydvXa04udvOVQey7Ks+EM6IpmN423xK8f5sgdK7GK8gc6LN7W9L5LfX3xCXV5NOHc6KIzLysq2n4k+vDrBG+pVq7enI6AjoCOgI6AjoCOgI+CGQFpa2n0NDQ0jbrnllpf9BaapqWngoUO953z//W2tBA22ERZWwY0e/e7g//3v/m3+tul/efQa/Sgb4O9I5OLvVRKgkQRYgMnWJICrOYC/OQE4GWBNOEUVEpJ0Z31zP5tpgIpKgKkn+vTZaBk+/Pu9iYnyCv9jaFsDCaeqqqpL77rrrut9tWWz2eIPHeo5/7vv5rTEBBAfnxd90UXLMj755Imdvur7uo8Ery1ua7g3X91y+07jhLi/OwZGT3MRvO4KXiQVM0zZEnrEevbhi3D0FZPW+xERlT0uvvi/yRs23PDriBFrepMkL+XlDa0oKenZUF+f1MY3dsaMB4f+/vvknLy8YW38didOXNgnKqok7oMPFm5W+x09+u0eNTXdYNeuy13er/5cwRK8qhJaJXCRSH+v8DHTE70+cVljePrsqsT7vT3/27i04DGTN4I3Li4/6uKL381cvXrBTu9J9WSw2UrCAFKIZgsT9SfWUTCZMqwAtBcFrgw2Y2EYxCQSsmwnw6qKCYPDShAOK+FQ4uV6MguOlRiEuQ9sEmBwUSXMHtNmk0cLpsOOfJ8Q21iqRNqqOYUgC1iQ87qZ6A+QjJRl2UQQhIt8xh/bLcnXXGQHTdPoL6seT0aLhhvCw8MLp0yZ8rOWfjuzjCiKJJIYHMd12u9Y9DxFotffBEGImaIo6HeOf8gWHFz/9odA8he/UJE6oWqnvfjbOy7t73hP9/IqYYd2FC3PV6SvmNEbmiTJRoIgBhIE4fq8byEe2yQ89NVOR/cDJRK19ulv+0hgI1mKSQu19hHKci3veYQWdTT22+KpXEuSZFSobEZEUcSkja5NR62XKIq0oiiOls0o9JhtvTr7GdYao69y/q4VX+0Fcv9M9eHttA/GQEDW6+gI6AjoCOgI6AjoCOgInGkIDBw48Jrjx49fE4h6F7HARGuVlclJe/eOE1QFKhK8l1320tkrVz4b8FF4/3BemQHQOwZgiARQyQD8xAAIpQBNYQAjwgAw0RRFAhA0wPsEQczmFSXT1kx2LVAAbnf5kI4c+aG5f/+9X0dGkhv96//k0h999NHEoqKi2ffcc8+Mjtrypt49++zP+8TEFCkbNvynRSUaeDSehJ+71+7bx2ZHk1SUcHPGK1b319Fa4Nlj/7AgmYi2Ae69ayEcA4/25JpDhnw1MCqqyP7DD7ccGj58Vd+oqHLWYqniSFICQeCcTqeFj4ioiPj++1v2VlVlaFaSXXnlU/137ZpYlZ8/UJPVhRoZEryyTIfv23dJqd0eLjY2zogGl6ntd5osGrwR5/ja+8VPulSZmNDOXb3rnoBNLedp0ZCZuTO5f//vIr/44v793i0iHrZ1pzKNVTwQ846OZCqFAtdwLoiYID/Zb20dEryedhIuxfb+4ZGVzhLi/uHL5fNTrlB+ObqSWHv0bfKx7utkE2lpJnifkO1APqHAQ9flgCm8HS9f3ysixlpiyi7cntSvcv+HERER3/qu8WeJZcuWXR8WFnbsiiuu2KyVDPGnfX/KIomKBHRXXaFSJrpZSoSc7A0VqdPZClue53mWZV3JD8/Uy30uBEE4rvW4vBspLHWWujFUa7m9ucOxo12BoijRaH1CEIRdURQe/+C/JUlyopcwqpRJksREZLX4+qlYC/4QjEjs8jyPSuywYBMzeo5VEIQKhmHitWKACSURz/b8vv0Zl9Y+O6ucqubFjQzsQ6vfcajiOVN9eHWCN1QrRG9HR0BHQEdAR0BHQEdAR8ALAmPHjh2wadOm5XPnzr0jUIBsNluPykrTZdXVKWl7944VSZInL7zww25ffz0332qN72SLBozaQQJ8mg7QaAYoNQJwmHSNBOgdCfCgAFBtAIgjAewEwAdAktNBli1OgGgHwJMKwH9aE02NH784uk+f/MUcx7X6ggaKyxdffHFebm7ufffee+8V3to4Wb2L4/gszWIpTKRpnqir61+MFhIA/nucqv21T/B+3FhR/03EIyceh4NNO6k4NkV+I3trPRK6HdkIaCEcA8XLW71Bg9b1jok5AUjwut83meoN0dEl4eHh5eZjx4YWOJ1mv8nFmTMfGEpRvKGmJrVh3bq5Hdo/uPd96aWv9ue4BmNJyVHm0KFNVGOjyQrwSD7AlLr33qO6Y5K1UGLQXltqkrUrr3z6fIfDVLtu3R2tBK9qqYHWDs/3WdfQk+3O5NTv5z6seJG8P32VaCJFgqZFnuPi7Z5l3T2XB8cMo9ZVLGdv7nG/9Oz+u8jrE24lupsuk3Fz5GiRQZz7hGgHcoECD10bFMGLY+xfuC3x/Lwf1vpL8C5duvSGmJiYY5MmTdokiqLMcVwb1VhXzAX2wfM8xbKs3+swmPg6gzDpjDZDQfJ2tsI22IRjwcxjV9T1VIT6Myfqmgh2baAnK03T7Sazakl25VLtdwUmnn3gBg1FUWnoVxtIIrJgYvZ3k0UQBDz1gfYL4ehzG0zf7dX1ZxMA20D1ri/Fc7BrqDPGeTq2eab68OoE7+m42vSYdAR0BHQEdAR0BHQEzhgE5s+fn/HKK6/874orrng4PT3ddUw80Mtms2VWVZkvdziMAzjOWrFx4w1MSUm/Tk6y5h5tJQ0wLxPg5lKA7WEAFbEAlxkBUg0A3WWAr0mASoKmryYkqVRSlOMOgPoKgCvaHC+fMePRbmlp9rtDkXV+48aNvbZv3/7yLbfcMjkiIqLNUc+T1bsrMgGSulFUbxpAAknKEQFsJQBXtZ8Iy8dkeT+y76KjiMbGLREcl2FnmMyQkPAq4Rjo+vFWb+TIDwcYjVaHJ8Ebyj6mTFkwoKKiO9HUFG3ftWu8RtX08lijMVaKibn7rMrKbk1O5715mBz8vfdmRHU1wXvVVY+eX1WVWr5hw01H1Pn+suIdDona147PM/899TFbdth54velS8Keyv+nS6FopsLh+b5f12eHnS+eXPbPpHrDIseIX5UtNg8Jv1DcXLuOfrD7k4QgpwKAyc2iobgSZl/it0WD5xwiwTvi6Pd5DMPsxXsWi+U7LfO8dOnSG2NiYg5Nnjx5C5bvbCWgt5hQXSrLMt+Z1gzt9Cui6lALTv6U8UXE+dMWlvWHTGyvbTzyTZKk3wn9tMSKar1TuTmgJcZgynjzctVCxql9qs9UKMg5LViHYr0EgldXkfyIIypCW6xW/LJJQWKXIAgBid1gEi9qwcfpdBZxHJfiWRatK2RZbqQoqk6SpD6iKBaKouggSZI2Go3dfLUdinXkrQ/VW1oURYVl2eRmJxGXb7lXqwh1Q0F9X2mZD9UWyPV9rTPeX33ho94/E314dYJX6+zr5XQEdAR0BHQEdAR0BHQEAkDgjjvuiHzvvfdW9uvXb+1FF12kkdzquCObzZba0AAZ27ZNn37o0EhM5NLh1V5iKF/1Tv7RYSebmj6PwYTRBsPwBgCJaGr6LVaSImg8mUkQRrmkpAGWLMkhKeoQIYrnoOqywFMhe/75H8YMHvzbByaT6Td/Y/BW/vDhw1GfffbZRxMnTryhf//+ZVimsbFx2JEjvWf+6b2LXsKvDQW4jSUImkSCV1GaAOAxHuDJ3wGiA/IBbI/gVZQm0mb7I4xl0xynI8GbknIwvn//9d2MxjrwlVwtFHM0ZsxbvePiTkQcPHhB/Z8J1NpruYoGeDI5Pb234nC8mGm1Gnmb7ZkDAKvj3n33bbJHDxMXiph8taES6mPHvpZutUaTW7fOOu7dogEJ3hFicwI3xZXALce6rdX710xHeLdoyBkRgUn1/pUyn99U+yOVYeopratcyfYLH6Q8nvGmXFLOinM/PVgMsy70O8lae2NDkhfvpVfkmtNtJW+GhYX59PFeunTpP2JjYw9efvnlW7FuZ5EHHc0H+gZ3teKvZaxyZ/nn+usB6mu9qgpFkkQBJ+X373xJktIoimr2FwniaklWp7QcuXb5OXekKg2iq9OmqjfCVMtz4lkvFMSrFpVuKPoJBHyn01nJcVxcIHX9qeMtAZmv+na73Y5EZCBJFn213d59URSdNE13yeeZZww8z6MPe4NWgtXdHsfbJh9uWrUQuST+rVUl7vmcaHluAsXbs96Z6MPr9xt/qMDU29ER0BHQEdAR0BHQEdAR+P+AABK8q1atehEzYV977bWfhWLM6AlXViZ9sGLFwkot7bWvMtVS272MQDidR4wEwcqKImFCKQL/LQj1nCxHkQA0HD5cD/Pm/Sx1715K2Gw37FZ9g91bueqqBfFpafUPMwxT428EHZV/7rnnvhoyZMj8gQPHTC4uToxft+52t/ZRfbxkGMDdFEnKJEEoIEmUDHCbAjD4MMAtFYHE0h62stxA2e27LSybetoRvOPHLx6AxO7BgxeVHjx4UUDjDgSrkxOotdcKztVTyQCTas3mG/oDNFIsO9RRWys1nXPOqqKIiLhOURl6RtPQAOLvv4NtypQF3U+cOJvfsWNyUUcEr3t91Uv58d6rrWjL4enB6/KnNpYaSc5JLz3yMt3osMuV9mrlwbNvo186vkQYnzpDtCRcUnPjH1a/E9VpmZuJO5fGZDkqXjCZTG0SOHqru3Tp0psTEhL2TZw4cTve72oFryRJbDBZ6rXg0ZG3r0qcelOqaWm7ozLelJ8hahOtLPzy+0V/T5IkA35PVolFjN+d3MExBkI4B4tDV9X3RkhpJam8ELxdhtWpIHllWc4kSfJ4V8wNEo5a7GQQh5Zkb11OtEqSZMLvhl2Bh9oHbpZJkhTFMIxLHIBrtSUppJoPgEQFM3r9MgwThmVkWUbP5CZ1k03r+tY6rlNF8p6JPrw6wat11enldAR0BHQEdAR0BHQEdAQCRGD+/PmjXnvttQXR0dF/zJo1a22AzbRWKytr+mjZssW5WttRSSlvyabQ83VTzaetiW/QK3Zu5quNzxy7PqxJbGj9rojJqS5L+Kfz1pzhkZV8CfFQ9zfto6InSBuqPmU/q3ifeTx9DZioJDh8WIB5836SwsIqnCNGCPx3393WxnvVYqlhr7zyBSY5Ge7VGr8/5RYuXPhV79438Dk573h4vqKC99mhAJdzAOcoNG2nRPF3GWAdD+AsAXi0GBPB+dMXlh06FEzh4XDSEW5J+sPsdC5OpulLalh2tk+VtZZ+VcJRS9n2yowbt7iPJJHE+vVzXEnLuvLSTvBiVMtjAI4ZAX6IioqqNlsslzoKCyOrAbKbAGYETEIFMt5rrrmv9969l9Tv2zemrCOC190/2T2pHvbpSfAqhiKTMZli66Ae7lt/AzX/nKfkd/54npjT/XZ4p+QD8bKz/mUzWc5t+PtvdUF7VXsb86wtL6WmmembtOCxZMmSf3Xr1m3XxIkTWxX3/vpZaunHWxm0ZlAURe5M71309qUoiqEoyqElTnelWijUvZ5H6tX/owpOq7rOW9yiKFbRNB2rZUxYxh8iXU2QhDHyPI/WDkR7WJwKIlHrmAMt19H694f8ct8s8adeR3Fr3YDp6nlRFCVClmVMItcYKO6hrhcqzAONSyW83dYTNuXXxow/fSuKYsQkeCRJFvuqh6S3zWYr5Tguk6IoM0EQ9Wod93iDeY9ya+8kK5yumJsz0YdXJ3h9rWz9vo6AjoCOgI6AjoCOgI5AkAigipdhmIzVq1fPrq6uHjpnzpyHg2mytrb27q1bp2Yh4aSlHSSlLMmFllfz7zTPz3q3sUlqIB49ND1MVReqbSAphf8eHTuDV19DYmpp0SPGG1OesG+v+5bJt+VQg839qG+rP6X+nfaEY8Gx2wyz4m4lepsuA5Lk5MOHQZ47t04AeIwcPTqV2L//iv2qijcmptDUq9fWuOzsHRtjYqjlWmL3t4zdbh/7xhsf3C0I/8kHeLSobf0lWQD1SQBxEkHYaYpqAlFMLwD4XQKYXxIIwdt+fJ9FATyTDnBFBcCDJf6OozPKJyYetYwatTRx/fp/l1RXp3apagjH4x/BW0MD3JkBsCvMZKowRUVNthUXv74b4MEUgPtDPFftox0WVsFdfvnzScXFfeiff77pyNKlUo+sLMIIQJ5E2qrJ1NB2wT2pHrbuTvD2M5+tkFEFYeHpSXDfDzeSl3afIl/SfTy56MeHYNnRt4h+scPEVVN+cEqEUdpQ7gw5mc06G5ketYedfbtnbMTYbDZb1bJly75pD4UlS5bckpSUtGPChAm/eyvTWUQREq9IHhAEERIP6/bGJ0lSDEVR1YE8c6EcOxIaqBJ2tzNoUddhaFV2ux3fzyxItnAcZ0arZ0VRMAEU2ldEEgRhUhTFJstyA2ImCEIJSZJRWFkLCdNZxCASRZ3tZRrI3HVGHX9JqVAlV3MfSyBrUuvcB4OZIAixqmo00HZ8ebpqWedq3w6Ho8FgMKAy9ZRdqi2Kv+tGS8CeVh2o0FcUBd8/grZhce8/FLG7vc+1ea/qzNMTbutg96JFi+q0YPpXKKMTvH+FWdJj1BHQEdAR0BHQEdAROCMQQKL3+++/n1JQUHDTnDlzHgh0UA0NDWM3b77iCn8IXvfEVJ7HxzGOHOtW+qvyJYb5PZa2Udc8e/RGy6SEmxzoMYoE8HHbHvoc8wDi29ovyHPCR4sbaz5n7k1+ngJIAZI0uAjeO+6wOQHmMuecM0jKyqqQ7PbokoiICpYgqEKWFfJiY+n3Ax27r3qiKJoLC00vr1r1QTLA+AqA19wSqDlIgKf7ABg5AJJMTKwhIyLY2kOHsmuCU4V+Fw7wWxjAATPAR4ebY0QF6gvpAA/nB9e2rxH7d3/mzAdGfvzx065kWV19XXXVw0N++unmo9XVaa1KoPZjQMX1kjiAr2MiIvIjEhL+bT18+I4cgPtTQ0/Gtx9FZuaOzMGDv46VZcWWm1sWefvt1xIZGWkyRXEix8XZXVYLrovUDKcgFHJMbI0pIqOH60isIjvQMoSozcsHIr5nHcEa5awwykwAoRy1iiEn4pHgjZes1riYaNcPfZvNVrho0aI32xvAkiVLbk1OTkazSxUAACAASURBVP51/PjxO7yVCYRQ0gKWIAhGhmHsWsr6KiNJkkWWZVqW5Vo8ccyyLCb9UicumSAIB0VReETbLsuyXaslRGeN3dd4fN0XBKGJYRgkgV2XFr9frUSNv2PWelTe15hO1/vBWFCEMrma21z7nRhQ69wHOgdoC4Dq0UDVu1rj01oOvYBZlo061RsP+L4EAK7PQ62etf7OgUr0EgSRpkW562/7Le8vfq+59vrpaA5DfXqiJfayhQsXaj4RFwg+XVlHJ3i7Em29Lx0BHQEdAR0BHQEdAR0BAEhOTkYFb7frrrtudSCAIMG7Y8fF03/9dZomJYb7sXLVpgEtFzAZlNq/O5GrvuZJ+rorFP+d9qT95+q1bLqxp/xt1Uqmr3EYPJ7xhVKcZ5HvvHMTTxBrpOnT6fL4eG4tRVG7DQaDT6/PQLDwVsfpdKYfPZp855dfLs8AOKsR4KMjf5ZDknd5LMB+EwABI0fWJR469MD+qqreVu39n3c2QDkHUMsA2GgAkwgQJQBgBnonBVD4K8Cb8QAP9gCocSWmOh0uhnGYrrzy6YGrVz/R5TGNHv12j7q6brBjx+V+eMoiSf52EmI3blxWOIBA5eb2rc7Pf3R/Z+GZnr478sSJgS41D0UJ7LBhn/ezWIqd69c3cACRloULL6b79YtTZJmRKapepGlWwLIEwcgkaZZJMsyHzYcMSPASpgbOkhpFsRazQhCs4qwvpxoraxU6qU8dUIziTvA28XXEIxtmhf194EO27IQRrckAK5oKybu/mxR+78g3G/H1H/NWs09svM7lmTh7wP22fwx+zI5lbv36oojKpmLykYtWWEd3n85jubX7XjZ9OObDE2kxyeW+CN7//ve/c9LT07dceumlu9rD3V/Sz9f8SZJkkCRJaM+aAdW96AeJqlVRFF3cCCpbJUmyEwQh4VFwlRxuIVGi/VGu+UNKhnrsvrDRcl+SpASKosrdy/ry+9Wi4gxkrFra1TKm06GMtwRmgWCijsVmsyEx5vqvP+rTjrAIRDHd2XOkKAoXqBJfK2mrYoLl1QR/3khTzGGAxC5JkkiudvnllgzRxcXhRpMWr+BgAxUEwap66gbblrf6/s5TRzFoaQvf1wPdMPDsu6ysbPuyZf/H3nVASVGl3Vehq+PknGdgYBgyImlEHBVEwAiiiFlZFRaBQUDWvLq7IgOCqAiKYhYU1wVXwRX9MaEgCpKRMJHJsWc6VVf4z9d0YdN0qK6uHnD31TlzYKZe+N59VdVd9913vzdkWfREAjs128QEr5po4rYwAhgBjABGACOAEcAIyEBgxowZpnffffeDwsLCTcXFxYqUA9XV4sNlZf3Sdu26rtXhMAYklXwlAgOiN9fQlwc7BiBuJfsGIx1zOoGVZxnPYXFcneaNk8sYm2gXG2xlzD0pTxHvNZSSV8RNEYjqdGLu3E0dCPWqGDAgXhgy5Iv/JCZq/G7/lgGXoiLt7WjYwYMFN3799Su5CEU7Edri5TnbRCFEoXHj3u5bXj5AdrIxne7qPnb7T1EI/bkKoaEdCI01nxlg1lCEYniEOiiEkhwI7fLyAlY0HFUqTZnycL8TJwbX79w5qcsSq0HgmZl7YwYP/qz7xo0LfwltIEDGjxhAUa1anr+2bsyYqozGxjvMe/Zcuy+0duSVHj16Vb+0tCMGUdR01tT00DGMjWYYq33TpnQzQqlZCF0hPPccIgsKWgiEYG2kWTCZCts5rplm2eN6gtALGk2mg6aTnLB44PsAgvekliAoEembdLSeJjVaRDo6LUiITumk41Jd9igSwbu9rswOBK3V2UEsHr3RLBG8QPrO+/zq6ArzYQr+nmzKEp74amrUXy97r8OoiRIlQrjeUk2Wtx2khmVc4fz30bW6B4aWWqRzF0b3JqKcnVxNTQ29dsPG77OM9GJfMb/yyisP5ObmfnvFFVfs8YdkOCSXd5tu8hYIXkgiqQ2F/ADVL0VRelf2R0EwgWUB/Gg0mpC24Lo9ZiE0wRdJ5EkAqzl2eVdqeKUCkSfBiL5QxspxXBxN06CY/q85fI1fDhnlCwCJiFRbuak0Hs8Yg10HoU4oWI+AX3Oo9SJR3uFwWLVarSESbctp03t+pGdNpBMRdoUlhRrXHmAo5/rjeT6foqgQFoz9z85/U7I1TPDKuQtxGYwARgAjgBHACGAEMAIqIzBlypRBH3/88bslJSUzlDZtsVgGNzcb7zhwoFj49dexfl+kgeC1Jm2PXlv1pOGpnh92AInrnRAKvHU9Fb3gGbro+D2mB3KXWZK1WVJ2ZVeoDY5K8vEjk6IfzP2H483q5fp701fy79Q/RY2Nu10gqgeJJSVP2BB67FeE4rlrrlmc1L173d+0Wq0sv2ClWPiq197OTvj++9FX7N37Qsopte0Pez3LZWYeSh458q2cdeue8ektCmULC79JPnRoVANsxb/zzpKB27d/X3fy5Mmc66+/ufO334oafZOl4/uc6ueziClNQ8XpppseubCtLe3o55/PlGGPEGrrgcuD9+/o0avy33lniV+C0F8LWVm9R3Ecz11wwU1cfHwnsX//6Lbdu8cfUTdChIzGFv3VVy/pu27dP37q1m1XvEbjINvbU+x1dWlWhN7ti9A10Qiloj59EDKZRAKhNWRsbL2o0x1xGo0aJj6+m2P3btFM05e0I8QTNH2pF/H/e8QctzmG5w8au3e36Wi6wVHZWJVg6zWyQTv29npEnCJB5hYYM1P0FLPuwKt03+QR3Is75hs9Fbyv/fKk3sp2EOXth2j4e15cb37Rd/ebHhhWagGCV/r/vvofaE+Cd0j6GHZb+T+1T1+2zqVYpwSWPGqjOte9urK1wFL5gsFgOOuFefXq1bO7dev2f2PGjDnj/vGcg1CIv2BzZ7fbSZIkWxmGiQlWVs55X2pWOfWAxKVp2ufWaW/LAzXHLyc27zIsy7aCYlcQhFiKomJJktTJaSeU7PWhjvFcE2lyxh9qGTUJXmgLiE81EvWpfS+qRdSFooT3NxehXnfB5lTt9oL15zU3rue7N5nrftaAz48gCIKrjFuFTEJSNDUWSjiOc9A0DTY0YR3Bro1g5+V0LqcNt6cwZMgMO2kfqN537Njx47Zt207vkJET5/lYBhO85+Os4JgwAhgBjABGACOAEfivR+DOO+/U7dy5c2ZDQ8MF06ZNeyWcATc3sxPMZtNVO3de6ygru+AsoldS8Er2DNDXqPhJ7NMFG1wkjy+lrj9VL5T/nRye6HzlxEMx79YvowoNReLT3T7jTh6PFmbP/psVoQf2Q9Ky2257sG9GBjM5nPGFU7euDk377rtrexw79nwmQgeMCO09Y5v5uHHP94mObtTU1PRoPnBgdFNLS8Zp2wpIChYbWxMvCLTVYDAbPvrokV39+99e+MsvW4Tp06fP++23bvO3bJkNKsPz/jiX3rsAztixK2OSko6Z3nnnuaDZuyUwp0x5pGjdut2u67mw8KHmjIzDcc3NWSgSBO+gQZvy4+Nr0Zdf3udFcIIX8Pt9EbrWgJBeg5BJPOW7O59AqH+10fhutMNRbLnssoMp//kPqkdoRRlCi9L9J4KD9ioYhH4yFV30fh/UO7FB02SPOTL45pN1+UWnbUzWDo3t3s1IuVRm3hYNYLEAJO3Ckas6Pa0bJDsGT7Wvp0XDjCGLLNvK/qnNievFbz76lhaSuS0Z+4m53hllWf3OupbB9T+vj4qK+sH7Yl69evWcbt26fTlmzBi/ymk1SBPIaM7zvJmm6Xg1vTGlREZq36SeJIQa41can5SgSMkWfx8Er+CPcAx1jE6ns0yj0eQpHdf5Vg+UlhzHCd6K8lBxkcblJnhFJfMWCBul8Xi2KUdBKWd+1FCnqkESe8aqBj5yxu6rjBzi0rueWgslahG8EF+wcQQ7Hww/udcfx3E0TdNqkbLlixYt8sjZECzK8/M8JnjPz3nBUWEEMAIYAYwARgAj8D+AwMKFC3PXrFnzj7S0tF8nTJiwI5wh8zxvaGwUptTXZ16wefOcM0hHXxYN4fTlWdfhqNNznIEhiGiX6uTIkWo0Z86uaoSuq4Dfr7qqtGdubuXzJpNpp1p9htrOyZPEY5s332tqalqSjNDmZISOnxFLWtpvMQMGbI6Nja1n7HZD5+HDxVxHRxxbWPhdKhCKjY25rdXVvV22BsOHP5S5c+eStLlz51538iT90vvvP1MTajxyy4Pyta4uP2x1itTflCkPF61b948u99+F/mEsV1zxknP37vFxwZID5ub+kjF8+Ec569b9fTtC4wtPxf/Zoeuu+8fAioqBtkgQvDfc8NSQr766e39LS6aPpF7v5SLUMxGhHBp27CP0I4XQDgtCTa0I9bEgNLs+OXnYsLS0eCIp6drWEyc+M+bkjLb+3//N8rBfsZOpw9/Pju3WZKI0IhXHN2ubLe1UR++8DueJ+tiOxLw664jrjyOSct1HgQjex76aEvVNxceMNK9Jxgxh9rDnOl/9+QnjkrH/NoOCF+wbbujzgA08d6Vykuq3wXqSAqXv67ufMlzV4y67wTTMvGHVc23d7Q2lBoPhLK/s1atXz+3Zs+fnl156qV9Fejgv9IIgRAuCUE6SpEGu8lTuPQTlQOlFkmRLKHXklvUkInz5s8ptR2k5T9yVzIGvmL3JFbdaWQzVSkCpclopFpGsJyksfW2jV5pkzU3Mu1SbELvaRG+4eKh1PYdL0CrxFA429nNF8solLj3jV3Jf+xo/eJpTFHXK8DnMQw5+bguSDJIktaIodsKP3OSVkk+xO0wykMrdZrPV6vX6tDCHhOA6e/bZZ78Lt51zXR8TvOd6BnD/GAGMAEYAI4ARwAj8zyJQXFxMDxs2bPjy5ctfufXWW+cmJSWFneShpsb2+ltvLXeRq9IRSYIX1IwOR52B5zkKIZEoK+OtM2Zk70HoFFE1ceLfU7Kzmx7V6XQRIVjkXjw1NcLy9esfNzscS9IQWp2JUM2P3nWBhBwwYLMhNfW4wWKJTddqLejgwUubJUIRzhcXv3Z83bpF1y9cuHBsZaXwt08/LaHa21PDnjfvWMaNe77QYGhNaGrKa/766zu8/IPljvrMcqNGvVPocGitO3ZMPuP6UNZa6LUmTXoq79ixYWAnclb/sbG1id2770zOy9sT7XRqOjdufHj/qR5OEbwTJ45gbLZotHnzbFU9jZOTT8R367YrIy3tKPr440f8KFTBC/ijHISsRoTgOk9pQ6hvPUI/mBD6vxhQqoPfcl6eM4mi9CLP28nY2KH2goJvEyRCPXX4mryB06OS4/KzCIqwa5pOHCAPHXOwjn5X8Y42u6a1qsyBzM2NaOgEFzaBCF4JeU9lr6vOnr8Znrr0vQ4jEysCCVycO9EhEbyg5AWP3gUXr+p8/ZenDd4E7xfLHmezjfQ0X7O6atWqeb169fq0uLg44HXofqEHe4BoSH7mdDrbSJK0QnIlQRBci06iKNZwHJdAEIRRo9HUiKLYC/xy5b74h37VIcTzPJDhFiANgOCQvEAlwlIiKyBpD0mSFEJILwgCw7LsEa1WmyIIAiR0M0NSN+/+lRA2gcbgJtUEjuOcWq3W6XA4WCC9SZJMIghiv9Pp1NE0DXGaIDmTNykoESOw9T8U72JPMk8ilIC4dCeyo5XgLpeYipQXrZKYfdUJRGbJHaN3u+CHCj6wnkp1pW2pNU5/7ahF9CqN0xMXlmUNDMNYlbYl1ZNDUIbbh1Tfg6wMSFQG6s/X9aIkvkALFaG0Fwp+8PwURVEPzyye5y0kSTaGupAX6DkbSizBxsjz/OHS0tIutxMLFlco5zHBGwpauCxGACOAEcAIYAQwAhgBlRGYP39+6rfffnvdoUOHrpk+fbrPJEdyu3Q4HKknTqT+bePG+dUIEacTmkSW4JWiAxESgU6cIKx33YWOw19NphbmmmuWaLOzxXlyxxCpcnV1aP6WLfckn1LErk5G6C/5CLX4VLNKytnMzAOp1dV9Tn/ZB5uBvLx9c1955ZVNI0eOnJOdfdHo776b3Lu8fJDqiYSuuebZwgMHLu1IS/stu7095UQw1asc3CZOfHrIt9/efKixUT1VsJx+pTLDh3+QQ1HO5O+/v8XleazVdsZOnvxEgcUSR1MU56ir69H6888TKm22WOfv7Y4vjIlpMY4YMVXYsmVWiEnafEc3YsT7vePja7QxMY16ltXZbLYo26efPigj2SHYKwD/p/PwpG6hEfpnHEL7DbDAgdCodoSua5MWOE6pph/5sfed/xg0aPodiCQclJZu01v1hLjjlY9Fc/F9nWRDW3R9VEY7+miZiMb9aT8yRPOhEryQfA0Uum/9+ozL1mFUzvWs5LMLv3sSvlI5yaKhqZNkv1j57P4MI/13X4i9/PLL8wsLCz9RmhAylGtEaVlPD0sgcFmWhaROBKiy4IdhGMbb9kEirqDPYOrUSJB8vsaqJlkB7QMubkJbFrkE/QOZQhAAHxmWP6yEL3iKAuFM0zTprYD1IJN5IPpFUXQR8DzPO9z4gAcpey7Vrf7mRCkh63A4GjUajYvwkq4BpSppz2uI4zgbTdN6pfdQsHrniuiFfuHa4Hk+TqPRNAWLU+75czUeufF5l/N13Shpy5/VSChtCYIAylzZdkuebUNCMyB4wStcbp+B7jU1kzmCTdDixYvPWvyXG+f5UA4TvOfDLOAYMAIYAYwARgAjgBH4n0ZgwYIFw999993btVpt+4033vh5OGA0N7NX79w5+opffx13+kVoyBBkiI5GilRYocZiNiPup5+QS2EDyaouuWT9npQUem2o7ahZ3uFwdC8rS3noX/96yOOF5LMYhG7sh1CnrC15bvXu0ZwcceWSJUs+7N69+6oxY8bQ33034cZffx2nuk3DDTc8OfC7726uTkkpi0pJOab9z39myiAg/aMWHV1vuvLKFwo/+OBvfhPKqYm5v7YmTnx6gM0WJSYkVMUIAil+//0t+zmOEU6e7O0nKdkpBe/NNw+Ie//9Z8K2lxg3bsUAguC4w4cvqT1xYrCKqvIm6hT5G3eWynPixLlFVSlWctisOwjWwREiEgibkRG2v/ghMhf/yUKaogVUVh1j3vy2I37k1eVtiXltL12clSF58EZ6Xmoa6sWvXnp2v5YmXC+2JpPpjGfQyy+//FC/fv0+Hjly5G+RjkVJ+0BYAImodrIqz1jA65EgCCAlzrJM8e4/HJWcUtJQDm5Op7NBo9EkyymrRhmw3kAI0ZI9hjexJHesnuXc85AACeXUiDFYG2qTu0BuQZ8ajSYV/nVfO7waBLbaiwP+sFFCjII6Hsh7JcnCeJ7XEQSRIIpiJcQUbDEm2Jx6npd7DYbSZiTLel8/4fQFOxuU7pzgeT6foqizEnLKjSdUX2F/8+RtcwK56cL9HHA6nfuXLl2q2kKCXEzUKocJXrWQxO1gBDACGAGMAEYAI4ARUIjAnDlzYnU63cAXX3zxH4MHD351xIgRZQqbclWrrBQf//TTWfr29nTVrQNCjWvq1IcKsrPJqaHWU7s8KHjr69Mzd+8ex/7ua3tQh9CgIQgd2oFQt9Nepb76zsnZE1tc/PaetDTmzeeee25VQkLCt5MnT/750KFe933xxfQ2teO98cZHh2zeXHIgP39nVkJCBTp5snfroUOjXD7ASo6ePb/PKSj43vjJJwsOKqmvZp3+/bek7d17Za28Nk8RvNdeO4o4ceICdt++K06/VA4cuLkHQiQviiQnigQnikjYt2+03+2VmZmHkocO/TDtn/98XFWbh+DjsJB5F5dcWHjfdWJsfncxytBgqD56hN+94yTpvOyuToKiRHbfj3Te0R9Q31i9U7Cx2qnXXcMkp6WJHMUIbFSyaj7MvmI9YeGtz3202QLnep7cbcoQzH81GAyncX755Zf/0r9//w8vuugixS/0wTFSXiISHp2+ogEvX4IgbPDjfd7bZ1SJSk5tuwfvGAEnq9VabjQa85WjLa+mKIpaIFt8YSWvhd9L2Ww2UKZ20DSdJQiChuO4BrA3CLUdJeV9kaZKSUGe5+Fzoo6iqF4Qi9uaAvhKVTgZNZNoycHKUwEvlfdHvoqimE0QhIugDeUItLAC7Uj3mVK1udpz4Dk2JUS4HGyA5JUWCOSU91cG7lGwz1HShiiKqQRBhGVlAPiAzYwcKxlfz8YApC/ssJF22YRM+MJ9WlpaukcJLudDHVUeJufDQHAMGAGMAEYAI4ARwAhgBP7ICIBVA7z4LV++fMWwYcOWhUPy1tQ4X37rrSVhfflWA8uxY1+KT0ysPpmVhcKynlAjFmjDbrfnt7Xprj+T6AU3gJiLEfpsN0LFAYm0W29dkJWZSU1bsWLFMw6HI7ukpOT+igrjog8/fFIx8epvbFOnLix6771F2wcN2lzQp8+X8RZLLC8IpPV3b9rQUDnX/ruhRetZ+vckazfe+PgFx49faP7552uOgRJXp2ujCIJspmkHo9VaBIrijDyvMQoCYdm06S/NNltUM8cxpxc5oE55+YDaQ4cuUX2+go/v1aSUYU1xCfm26LjEJgOdnVBfXt5J89FpBM+LVHp+YuuoO4urSOqUd/Vkq6kgjhVNzuY2nRXpBFtUSsRIXiB479rZdjy1rdJ0xb51jvQo3aOe41m5cuXDAwcOXF9UVOSyXjmfjkiTot5jDUTu+VLuylXzAlEFfalF9vmbI47jmgiCaJJIxkjMJWBEUZTWl2exGv0B6UfTNKdGW4Ha8EMqCUoVgg6H4yjDMHlgVwE/StsJMLctNE3HRxoXf+1L/tFOp9MmiiJ4rfKSX7S3PYqcGP2RekDmQn0gByXbj3DIbbdHLqiqIeGdi3iHf6V+lCqGlS4EyMQmMVy7inCsDURRjCEIol1OrMHKSB7FwVTsnl7GQOAGKy/16z0PoAgXRdHudDr9JmdbtGjRtmBxn6/nMcF7vs4MjgsjgBHACGAEMAIYgf85BIDkJUky/+WXX34yJydn64QJE0L2ArNarfm//dbjwS1bZp5Tgreo6P2E/v2/+So2NvZf59tEehK9mzc/4N6mH3MRQi8cQuj209v2Y2JqdJ4q6OLitXH9+u1+w2g07nn22Wc/zcvLWzF06E3jNm5c0Hmmb2x4I05MLDdccslbfT766HGXnUJm5sHk6ureDVOnLih6773FimwKzrX/rnJEfid4oY3LL1+dHxtblyCKhN1biavV2iijsZkxmVqZYcM+6LNv3xhWr7d0QD2jsVWXnHwMdb16Vxo5JGpbHx8b+3lWdu9qTc7cm4/mX3dFG293EARFIlrn6euLUCbSGvSIoJ21TfqaDT/k7ew7MWLKazMncj+1OF22KmN/fS8+wVJfnW2gSqXIV65c+eigQYPeDWfRSfn8+64JW74RQqmCIJwUBGGvxWJx6PX6BJ1Ol+R0OqMpikoEC1pIroYQaleLUAumgvWl3JWj5u1qotqtRjYpUVUGm0sYbySJalD06vX6iHnNSuPzVmVL5J9cYskTJ6fT2QGYePruBsNRwXm41o0K6p2XVbyJuUCEKSQh0+l0YAmi6JCsMqCykvn17jRS6l2pH57nU8K1KRFFMZ0gCEX2UuHYO/ibICmpIyRlU/v5ISUAFQQBbHZaYfHBW1EvxSUIQufixYt3KbqQzoNKmOA9DyYBh4ARwAhgBDACGAGMAEZAQmDGjBmmqKiogWvXrp2u0+kapk6dujFUdKqriYe/+eampMrKAapbB8iNZeLEv6dmZzc9otPpVPQ5ldu7vHKdnZ2Tdu4cdfnOnZPdfo4pIxB6sByhBbVTpjySR1FC5f79xdG//jrWlUQN/pabK9z5wQcfXFFZWXnbvHnzbquoIEu+/vrWzJqaQj8esvJi8SyVn789sWfPHZmffVZyxjbByy57tXdOzq9JVVV967Zuvf+I3JbPF/9dufGeWe5MghfOZWbujamu7h9QPXTTTY8OaW9PtPO87rT1xhdfyMdMWaxyajVRN0z+x/CcD2Z9L6c0lKl7cNWQT/rccshsTIyYitczluFHN+cMqtn1QUxMzBb4+0svvfTY4MGD3x4+fHi53JgjVQ7eykVRjKUoihQEwRaKh6Ra27Eh03owBawv5a5bpSuAXzDg41YIwjhU8WANFfNIkbyR9oK12Wx+lXehYhCovC/rD1+kr5w+Q/UcldOmdxme580URSkmOZX0KbcOqG3Bg1ej0Xgk0Dy7tvsedXFUoSzKQHIsSNwlN55Il4v0go0a1xPP8waKolwLe0qOSCmUPcj2kO0VQh0HkLmCILAkSSZJOw6wRUOoKOLyGAGMAEYAI4ARwAhgBDACAREAktdkMvVav379VJvNlnL33Xe/GipklZXCsm3b7hRragpV2UYnt39IRtbZGc9ec80SfXa2OFduvXNRzm63Zx09mrXw00/nemzZzx1qMFzRev31CXvBWqKpyTm+oSF5vMHQbgJyF+L0JHjNZvNV27ZNGn/w4GWqJf0ZPHhjZkxMY/RXX007S7UJlg3gyetJ8KamHo5KSqowxcbW67/99vYT3liC/26/flvjPvroCQ/C2EIiBHYAOhfZBMf8+SgtPR2Bd2bEj5oa5CgtRTJ8eM8meIMFN2HCsn4HD15sKSu78CwsgtXtqvM3T324KP3de2WpsVv+/nbv3VQPfk/eJbJJ/XDG0a/qh9SRJ7Zu9CB4nxg2bNjaCy+8MGQPzXDiANIGXsBJkmzjeZ4iSTIulMzrvvpWI6mVOyZQEAc85Ch3g7UR6fORIHkjRfz4wwL64ziuUa/Xp4F9AxCdQA7qdLpYnucdNK0sv6iaRLWabfnDgeO4c2rREOxaBWUmSZJg85Lrq6xapGhXYB1srJG+B9xYnpXQM1hcnufVuF7AxxcWQiJlxyIR/kptMuTiAQkhYeGQJMlGnuerlixZsl9u3fOtHFbwnm8zguPBCGAEMAIYAYwARgAjgBAqLi6mhw4dOnDz5s2jKyoqRs+YMeNvoQJTVUU8tfmiFgAAIABJREFUtHfvpVn79o1pDLWukvJu1etBiyWqV1xc6/cpKfRrStrpyjq1teKaN99cVHVmn4UXZGTEOyZNuvBhSDblcDhStVrtGZYXS5YseTs7O/ud8ePHN+zbN/j2r7++87Ra+tprn8my2aLRf/7zZ692g4/MZGphRo16owdFcYYvv7x3j9Uae4biCQje3r2/irNYYjq1WruOojjGZjOxVmucnedJrV7fyX7yyfx9p3pqohACW8F4/tprFw0gSb7z668vaWlpORqLEGdESCQRSm5D6OoqIHvXrkXdu3VDXZK86MQJZL3rLiTD0zU0gvfCCzfmICQm7Np13S/B0T63JUIheevnv3LBoYS+5p/zLo14ojMgeIuO/eeHuLi4twChF1988a8jRoxYM3jw4JCv53OLsP/egUwiSVIEItAzIQ/HcfVAFAaLGwgWURT1sOXeZrMd1ev1qbBtWRRFUFmf1Gg0yVIbnt6RavuuBotTznm1Sd5Ik1u+xgSqO1EUBYIgsimKOq10l/xUOY5zhmrr4G01oUS9604S5iAIooEkybRIYuNwOBq1Wm2SnDmXU8Y7iVq4JBvP8zA3lSzLtsIWfO/FGrWwUZvgVaL8V2ss/ubJ7T8sZxr9lgFPaK1W2yOsRk4praMJgnCqkVDRXyyRxlPql2VZlmGYmkWLFp3z3SpK5wUTvEqRw/UwAhgBjABGACOAEcAIRBgBIHkHDx6cv2vXrhE7duwomTNnzqxQu6ytFW4uL+998Xff3drM81TEEtOAcvfyy19rBNUr+AADMRpqrOei/MmT6InPPpthaG7OOmOrYlxczoUIdey+7777HvcVl6TifeCBBx48dizlyU8+eai+X7+tqSZTs65btz2HRJHo9d57/6iQO6aionVx6elH6agoK8cwbBVNOxqOHOk7dOvW+5u82+jT58vuHR0JVrM5pbOtLc3lMQuHRmM3TJr01wHr1j2xA6H1cQjtNiEkEgiNbEdovLlbt8d7dHQcTWxvn0qy7BVWhOI5hL6lEWpoRGhShTfB+1rlY/py2yH66YINHY8duSHqm5aPGKmvJCZTWNl3e/u+ju30U0enRMHfR8VPYqFsg6OKnLG/KKaRrSYf77Gu4/LEm9gvm9YzG2qW65f03mI20jFiJAjejIyD0d27f9H722+n7BXFFMVbT+XOWbjlxl/9/IDuD2bWMpcMlpX0zfzSx/mNFR3R/xr8p4iT15IXbyJyfPz666/fXlRUtPqCCy44Ge6YvetL5MkpnuBM6wK1fRjlxO7Pl1FOXalMIJ9eb7JXItGAbIb6bsIZkq1RofQZblkgqwVBqHU6neUajQZ8KntJRFmo/qZqE2zhjg3qh2rr4GsMSkgmz3aU1A9l7JBAj6Zp8J5W5fCRnMqlGJVzbcK44X6W/GydTmedRqNJlQLz/h3+rhY+Soj4YIB5J2KTUz6Sizlms/lwdHR0r2BxBDrvdDobPBeiwmkLFomgPkmSEbHkcu+8gOvJlQgvUodb1WzGBG+kEMbtYgQwAhgBjABGACOAEcAIoAcffLDXq6++uqJ3797/LC4uPhwqJE1NwkUNDQl3btkyp4VlmYgRX2PHvhRfUPDbC38UchdwbG1lZ3355eT8Y8eGN0u4DhiwJWno0C8+f//9Vy4UBIGeNWvWI74wl1S8w4bdOLG2toetV6+fDoJCKSoqasvJk+j+b765qaCiYmBQH+SxY1fG5OXt+0Cn0/0GnsVA8gDhU10tPrNp01zRbE6GZFGyjuuv/8dFX3+NqltaRjUjdGoHZ1HRe3mtrftNGRndxJ9+yqIQuotkWYa32UxOhOKdCD0tIjRr/9q1sbmSghcIWSBuJdLWs3M4B7/3iyriXigvMS7s/lonkLaLjt1tuiplmr3eUUWWW/dTw+LGOf9dv0b3QO4yy+O/TY66K+tJa9+oItcig9oEL8PUa4cOnTn0xx8zWzlO6DxFak9sO2VDcX4doMKGpG95/Q+j5Jfu/jWU6Brnrxr8Vberqqrju8sihUNp27tsalulaUDFd8wvby5LGTJwQEn//v1lWGrI7xG29xIEIfvalt9y+CXDJSyAbCMIoimYV2/4karTgiAIGSRJugh8ILlZlrUxDJMMZF6oytBIJ1lTMmIgFMGjVa7Fhx+CVwiVYJLaUYu8DDR2mDe545ODoZKYIQb3IkE/uHagDfA4pWma9Y6N47g4p9N5EK4ziCcUz90gOLie+WovEIVi78JxHFiDRMzuSA1yVg0fX895gGdmpAhe6Me96wKU3xETqcIiF8/zzUuXLj1rYV3OPXM+lIkYOOfD4HAMGAGMAEYAI4ARwAhgBP4bEEhMTLyUZdlHlNg0SOO3Wq3pzc36Z774YnprQ0OOK2mY2oenilfttiPRXl0dml9fn5a5efMsl+okIaHKkJV1IL5v36+bMzPRQvjbqlWr5tlstsySkpI53jGsWLFisVarPTl+/L0GknQWZGQwLo9eOCwWy8A9ey6c9u23t59ljwFKX5p2kllZR+OSk48iu930TWYmetG7favVevH27ZfcuGvXRNkvGzffPLto48akKqu15CRC242jR6/rVV9/ZcehQy8zHPfOIYTW9Y2JuTrKYsmycFw9jVAGi9AzAkIPnCZ4QYH7xJEbo4oTJzn2d/yoAVWuFNv+ju00kLYL81/vBKL3p7bPmV3tX2hArSuRwfB3T4J3SOxYdlvzh1rPdtQmeHW6FWmjR/+Q9+9/37/3VKw2CqF2CqGbIqIoknM9xsTU6JKSKo2trRk2SSFOUU7mllsXDjcNz6jX3z8xJE9d9pvdyTWbdud90WfyAbOhaxKuwTjTFhSNGNy/7x19+/ZVzWcatvXCbRIp70Y58xOsTLhbj0HJy/O8jiTJFJIkWZ7nbbCNWe6YJXWvHMVksLHAee8t9x72FCTYB1AU5XN+AQeSJGUnkVRCDMqJP5wyMFan0wnXGwPJ7YJh6qkCDWceJCzU8pcNhIFSghfGB1v+GYYR4V8p+V8kiTRpHDzPp/i77sKZ70ioeCEeafE1UGywIMIwTBxBEMrMn2UMXK4PeLCmAhHwwer6Oi8nAaWSdqU6bsuViCVfs9ls8Iw+snz58qAL8+GMI5J1McEbSXRx2xgBjABGACOAEcAIYARUQGD+/PkDX3zxxdd69+791pgxY0JS/Hl3X15OL/7ll3HMb78VqUryAmkJffXsud2YkdH81B9BxdvUZH/z4MHhtpiYWjY+vlbHMHSjKLJHU1PpNzxxW7NmzZ/MZvPQuXPn/snz70uXLn09JSXl3+PGXZfD8yg2Odn0hOf5ykridW+bhksvfS2uV6+ff6Fp2qXANBqNW6Q6d95553iDwXDGFts9e45dd/z4pbIT5TkcrfE63YYou31Qs053OEoQYkSExtZbLBsSDYYJLVbrrwkEkayvquplW726kkDouIBQewNC17ksGlKy242S2haUuN7ErKTSBSUuELkvV8wzglVDsjZLABuH4oTJDlD2ShYNM3JKLduaPtLmGAr5zY1rtb2NwzmwaaivjLGo58FrIWNjn8keMSIxafPmQYdO4TmqE6GFWQj9pQah2LCS0Si5hfv33xw/cODXZr2e3W+zafI4DuW1tyfYLJZ0Kif3YLqxOLNCf8d42fMqxQAJ19gWi9FBaMXG6AzL1wVXu8erJMrgdaZsX563ac2LtZdffvmyPn36+FQNu/1oMwiCAKKojKIoyGifJgiCk6Io1rsXt+eri+wMHsG5LRGJJEKh+mdKBKMnIUsQRAxN06cXXgKhFA5BCe2GorQ+H8ldGAPHcVESXp5Et6eNgIQhKDXh/xLBGQ5Z6DF3p+0KInVFh0rwng9WGqIoZhMEEbHkjZLXtiiKwOnDgouLdIVnFfhnC4KwOxSVvcPhYLRa7VnPNGlOQSkOxK6aVhn+rhe4LmmaJsMh4mEBCp7XoSrc/cUkLWoRBEEKglBNkmQCQRCwqKLaZ7Cv6xawcNvckKIomhhG8U61OLPZ/MXKlStP+3hH6n6NVLuY4I0UsrhdjABGACOAEcAIYAQwAiohMGfOnFiNRpP72muvPW4ymSqmTp26MZyma2qI6YcPD+m9c+f1spWhgfoDcreoaMMJmqZdyb3AoiCc+Lqyrt1uHyEIwkGtVtsSSNX19ttv31hfX3/NvHnzbpXiW7x48T8HDRr0xJgxY9xJzc6MHGwafv21eODevWNdW9u1Wht1661PZCUlUXf5GuOcOXOmGwyGLM9zLS3m9NpaYzzLxvp9qfQsz3G1jNPZoY+Lc5CiSAmdnSa7IDhIQTBTBKEREXLQJElRBw+K7OzZnzsR6tuA0ITTSdasSdujFxweF23hzKffE27PeNR6T/bTNlD2eloySEpdOAcxgGcv/Cv9Lv3NKpiJBsdJCqwaXq96wgA2DobGIrOaBC9Ca5JGj9amHDxoJGtqso+dInj/koXQwi4neK+7blFyWlrjZzExzKeec2O322FuM3U63Q8WQrgXXXVRPlPU36LkeueOVZvYT7/Nqain6M8G3BbWoo93/5BkDf7Wp2qHPtdA3rlixYpnx4wZU1pYWNgEhAC8xEvWCkD+kSQJifnOUOMC6YsQAvKmwel0ArvyS3t7O6fX6xO0Wu1IgiAs0A4QL+7+o0RRhMQ2eoqijKIoWuG8+1wHbHkGIgJ+hxd8jUbTzrJsp9VqpaOiooxAeILADkgb2IqvBFN/ddQmLTkOks6TYMOimPRw45sq2Sr4i10JiQdbt4FMZhimQhCEWNhaLxfTcMlkNefNsy2n06nRaDRnJKyUzkuqQHeyPSCmRK1We9oD2ZvwDTVGKdGb5Ecbav1IlVdybagdS6S39QeLN1QMRFGEZ43PZzbcN76sKILFEM55uDY5jhM8r9dQ2mNZlmIYxvUcgvjlKtxD6YPneRNBEEmiKO7mOK5To9HYeZ6H+ytRo9G4/PtDOTzvV3hO+Ro72H/QNB2yiAE+z5599tnPQ4nnfCuLCd7zbUZwPBgBjABGACOAEcAIYAT8IABE7/vvvz/f6XQW3nvvvSvCAaqpyTm2vLz7xK1bp9eE0w7UBYJ35Mh/boyJifnDELueY4YXEIqigNQ6FkgVs2HDhjEnTpy4b8GCBTdUVFRErVu37r1JkybdkZ+f79cGoKoK/aW5OSOzpqYXnZpabsrNPfxtfLxmlS/MgeDd2bKz8ObNN/e2OC2nCYb7e8xyXB41zyqpYqGuZIcApOpbJ/8GBBsaFX89+2juM1yrwHEzD46JamRriUdyS9mLooeRP1gOsxtqX9b9I/9Fh0kjamtqaoU77hj3Awj0TvnU6kTvJGtA4HoqeL0JXcnK4a8FH3QYqWhx3sEro29In2ODpGoQj3R+QY9XO1+vfNIQOYIXenszAaHujssvf6vv9u2TWm02oQ4h8zmxaLjttoU9MjKI0wsB/u4vs8iXauffwpIJMbLIe1/tNDz82oD/yxpbq5YnLyRX69Z2/GeSJBukhRqwIrniiiueLSgoAFUTGSnlLRC6LMuWhZvZXe3t8Gq3B/MYiirW3/UjimKMIAgx4Pvtr0yoBFa4nwVS/fOB6PVOaBfO2JSqeCXfULdSOKIJokIZ37m6Lrxj5Hme8aXyDzQWIPXgWRHMZkMOHnIXbySSnmXZFoZh4mmaBhWwSw0M3x9EUdQoIRTlxBisTDgJ13xZTkTieedvDIIgwG4PVRfkoC9YAON5Pk6j0QQVMUAMoH4nSbKtsbGx7Y033nAtJP5RD0zw/lFnDseNEcAIYAQwAhgBjMD/LAIXXHDBzEOHDt01e/bsB8MBwWKxFNTWJszbsOGJ6nDa+S8gePMRQnUURbm25QVSxWzevPmCvXv3Pjl8+PD5P/74Y+lDDz10TTDsrFZrPsuy2RqNhjIajV/4K++t4G21tVKP//h45uz8edTOygbjmvJF2qd6ftgBCc2gDfDDXVv1pEH622NHJkZdHHOJSJLRfLntMDk05lLu08a3tX9KvUt8pupZ4s6MefbepsECRcXwhw9/ZSwt/VQ8dqywEyFQUaa3vv76tUz37oRLhQuHN8ELZHKuoS8vEbhSGUjGBv/3TsgmWTZAeYmIjoxFA/RuJxFaH4/QbmPv3j9nHjv25xqWnVx+LpKsTZ36SF52tnDaj9nffFtY+41oUvHFTNGAoC+h/toAX97jW46mqaHihaRqlx/Y0JhlpBd79rdixYolo0ePfqpXr14R98wFb0m4/5Qou6SY5ZI2we7bSLUH7boJCPCS9KkqlRsblHMr705oNBqT0+kEz1/4ge3nQb1mPcYoSArWUBOJ+YtVKSkaytgDlXUv3J2zrdZwHYNymGEYWIDrcG8hV2t4Z7XDcRxYA0iqd0hK5fq/pByG393+uq66ahCk4Q7GZrPV6vX6tFDaAYsTsFjoqvi9nydALtfX1++PiYlJ0el0gyERa6BFllDGpqRsOItF/p6V7l0aEfMQ9nju1Gk0GteOEbUPURT1oihC4jdX8kjp+G8jdL1xwwSv2lcSbg8jgBHACGAEMAIYAYxAhBEAT94333xztslkqrvxxhvD2k7W2dk54OjRXnd//vmfFSejGjFife7AgV+v/yMqeD3Vu57TFoic+PHHH3O2bdv2Kk3TjfPmzbtFznSzLNvOMAxsI/d7eBO8d3x+R7e7+tzV0JsZkPDe/v+LffzwnS6lrpGOFhf32mwGH1zPxoBEzdGBCwAjVtiPE8Pixjk/qXvJMNg0WPzWvB39tccaK5QnyRj+11+/Ni5Y0MI4nb15ntfyCB0SXnqpJ9e3b37YhJMcPNROsvZ7n00UQhS6+ebFF3700eMHWFbfpQTPTTc9nJObK9wuJ8FOB+Lna+65KpnKzw4rRrVUvKDeLbBUvuDtn/38888vvfrqq5/u1q1blySeCTe7u9oKNLUJY+laDdWLV8595VkmFJWmGn6eXn2f4WMbauxqlOd5Pp+iqGNqtBVqG0DgO51O2P4eTxBEXaj1lZT3JEs9r9nz1SICxghkG1izyPXBBcWv2z+X91Bouz7WlC5MQGIt8GemKMoACyMS9lL7vqw1YCEKIRQTjs2Kkjn2VUcQhDySJMtCbS/Qcw0WJ7pCdR7ppGzw/Y4kSbgHXbscwGt46dKlh0PF6o9UHhO8f6TZwrFiBDACGAGMAEYAI4ARQAiVlJTkv/3220+lpaX9OmHChB3hglJZScz/6qu7k+vq8kMimlJTj5n699+iSUo6WZOVhc5Q/YUbU1fVBxLAU70r9RvMd3HNmjX3d3R0DCgpKZkuJ1aWZVmGYZhAZT0J3m3V20xrD6xNfnPsmycqKuoHlO5501UV/G29lbvwdyB3y22H6KcLPuyote7WPnDoamMjW0Pcn/VX+9ctn2hyDQX85sZ3mULjEH5RzzdtJw7W6x98MEPQaq2UzZbgQIgRli8/xAwadFEHQrSLnInkETmC9/eob7llwfB1657ZxfPUGUR4pMYF98PYsa/Vp6WhJXL6aCe45/V/uctMRBnCis+Xitfg6NDFWxqio63NxoOZQ4O+/PtT78I4nn/++WXXXnvtE7m5uWY541K7TKQIVrlxBiKMgUQVBAEWTpo0Gk2y0+nMQQi1y1Xmureox/A8D1YLsHvg9E4CufGpVS5cP0/POM61ete7f7VJ/2CYuxXakFzKGk4SrGD9eJ3PFwShjOd5x/nm9xtkHOBpa5QzVpZlDf4SaAXyWQ7WNiy2cBy3R6fTDZTKBnvusCzbStN0M0IIvLBPE8PB+lL7PM/z2aEqiIONDWLsinvYYrG0Go3GOLUxgfbcz2YR/H/BPgNsGEpLS/dEoq/zqU1M8J5Ps4FjwQhgBDACGAGMAEYAIyADgQULFmSuXr36lcLCwk3FxcVhqxHAQuDIkZ4PyFXxniJ2P6cTEqork5Ksn3gr/mQM4bwo4k+9KwUX6AXnlVdeecBms+XMnj17npzByHlZ8iR4//L9XzL7JPSxTsyeyFVXC9kWS9ppn1ZP79tkbZYAVgi5+kLOM7kZQrDjmkCvVT6udyU5sx3X3J+5wPlW7QrNlQkTebEijS4pubQjKupElNXaKfJ8qmPZsr3aCy4YZQYFsJwxhVOmKwjeV1/dMLKz84aw7EfkjrGmBjlKS1HtVVetSMzPL3tep9MFVA7CtdepoxYbnrqvXm4fgcqBireGSia1gp2PsrXqaJFHpF7j0Dptup8Th7Ttzr3kSKD6knpXq9UeAbKDYRhI3oNgS/eLL774wuTJkx9NT08PaQFIjXG5X9S7RE3mL95AfrL+VLJKCEV34jTw1QVSwiYllVMLx65sx71AJsBYoF+3NQDZVWSnD4KX60rSExSeQPp5kuZuP17XtQwertL9BfiA3UAoimtfcwnPFI7jOK1W+4fyEIXEjUCW6vX60/ZAvsYH9wdBEDp/Sc6UJtaCdsFD173QGyv1Hco9HCkvWTn3rLc1h686cghdP9cU3L8RvY9tNpsFFNSiKApms7ldr9ebtFotJLNLhcuZpukUd9LNarkqbZhTQRAM0C6MC+Zn586du7Zt2xbWYqqc+TjXZTDBe65nAPePEcAIYAQwAhgBjABGIEQEINnamjVrPisuLn6+b9++qhBEoOLdu/eybvv3j/a7nRSI3QED/kMlJFRXJCZaNhkMhqDKwBCH1qXF/al3PYPwR+6sXLnyIUEQjDNnznxcTtByXrAkghe8d6dtndZ96ail5Wm6NPrkSVverJ0luuKEyQ7ws5W8cRd2f63TO7GZZyxnJzlbbH296in9uITreFSZRMya1UGQZB6l0zkoq3W32LfvfkdCwuW1NH2FGSEyoiSv2Yy4n35CLsuIwMf4wlPnPzsUrKTn+VtumV80enRpfbduyGVrEelDIqxvueWRvKys4P67DoejuyM3eZZ+1hTF1ijeY7K9szmPykq20D1yzWR6govksa7+Z8HeOqNxZ4+xh52U1ife/Su+S+tXvfOEt/eu1P7y5ctfuOmmmxampaX5zB4faWyhfSlZlSdBKKlfgZwBIS0QNCRJ1tpsNvAaTfQmjCSCDdqTSDb3/13vxOBZG4hA8H4WBCLk5NzvwXCD9p1OpwWU/5FIRBSsf7XPq4GJ3Ji8CV45C2zB2g4Wv7e3Z2pq6vBgbXp/1kiEeBhkNKghW0Pp93woK9OWJeDYgs2Pv3E6nc5EOcm4AuHEcZyDpmntucASLCZ8keNwzUu+z2FcT10yJJ7nUyiKCvhdVu78QvJJURTBmsHlvQt+wh0dHXtWrlx5ThYouwRAj04wwdvViOP+MAIYAYwARgAjgBHACISJQHFxMf3DDz/svfXWW+cmJSWpptaprhZn2WyGPkePDnEcPTrCbLPFuvxYJWI3Lq7qWHKyS7FbFeYQznl1b2+2YAH5InoXLVr0+cKFC8cGqwvnHQ6HizDVarV+v39LBG95eznz4DcP5q4ZveZ4nD6Or6trzj9UY9NN++UKYyNbTSYxmcLKvtvb93Vsp6UEZ1IMj/dY1yElQfOd5GwY90zP1+21ZYTj/vuX0QhpdEajjhaEaqfNduVxhEAp3E4hdJNqxKMcfPyXCZ3gBXL33XdLt69di7oDwSsleIM+vBPB+Uok99bJv7lIYaksEOUz9hfFAPYSvlBvQ81y/ZLeW8yQ9A4I3q1bHxHkkLvQttVqvcjZJ3ea4d7ry8PDJ3jthqffHtTqNDD1xjRKQCQrkoTdSWiaYjobuazW43qKQDsz9dQr/lpatmzZi7fccsv85ORkW/DeIlcCXvApiuLc6sg2URQHSokR1exVFMVsybPRV7tOp7OMJEkgm6L8JXoKRf0XLHbYWiwIQpI/2we73W62Wq2Ver0+QafTJTmdzmiKohLhsYMQAlK+vasSUvkbSyByxpN4DxQnPLNhK78gCC0EQXRSFBULSmdfffoidCXCC9R9gZ7DwebD31i8fW/DIdU8E6IBeUhRVAYQt6D8DXRwHBclqRaDjeN8Oi9HfRuMiIXt/jqdLloal9xrHryL4b6R45vuDzOO41pomo4/F5hC/AzD6O12e4fBYEiDcQSzmDoXcQbq0+l0xmo0moAe7+77txGOpKSkFIRQFkVRUU6nE+4PSLwHzzuG47gOz/vb6XTuX7p0qeJEpucbVsHiwQRvMITweYwARgAjgBHACGAEMALnGQIXXXRR+q5du7aWlJTMUDs0lmWj29rEUXY7c3ltbT6t0dj5xMSasvj4jg81Gk0VbLWVu01O7diUtAcvBUAKwcsevPjAdkZRFO2SL5uSNj3rhELyBlOgeCdZ8+zn5MmmArM5hrbb48NOgsZxdZrDh39Df/7zvpMIvZ6GkFmTm5uoSUgY1fbzz+OqEHotBaHFFQilhd1XuPgiFBrBK5G70C8QvNak7dFrq540PNXzww4gYn2R3hKR6+1tLJWFtsqt+ylIWvfv+jW6B3KXWR7/bXLUXVlPWqVEd/X11cT33y95Va/Xb5E75k6RmynomT7E0D4sM6J/Bxlrihje/LFKE19WaxLaO7Vih1XD7Tuu07DcX6KiooImoVq2bNlKtReT5GIUTjlQboEqlyCIbJIkWZ7nbUAIchxnC+SHHSw5l9PphG2/lmDZ36FvjuP0NE27njkURZ22WQl1XLCFnWGYM7wqBUGIB6VaMP9NaXEK+gymUpa2wYM6muO4CoqigFQFdTQcJChMg30GyFHjQWPuRE68RIT6U0RLxC5g7knoeyv1PDENlIALFtsgORZgodVqqVDnwm2lIUjqSDeuFGwnB39YIORZlgVVZVqobQcqD1YGBEE4AyX2EkURtrafM6W90vEKghBNkqRfj2+41uHe9Ufoe/cbzO4CrilQ/oui+Ass1nAcx8BXBJqmA9pE+BvfuSR4PfuGZxNBEAzP87SSa1vu/AX7LiO3Hakcy7I1DMOkh1rPV3mvxZ3yRYsWRXwRVY241WoDE7xqIYnbwQhgBDACGAGMAEYAI9BFCFxMLmjZAAAgAElEQVR22WXjdu7c+djMmTMfjkSX0pd3q9XaB1Rgnh678FIOL5jhqF0iETMQt24Fh8vPUCIQ4F94cXM4HI0URYFKBwgRRVv1/Kny5JK8wbYJByJ4YRxmc2dCSwubajanAf8ikS5nwckwLa6toiwbD4qWsw5RtJJHjlTz9923oRmhzxMRuqQVoX7Wnj0rUrOyDpm+/NLZgtCzfziC9+qrS3sfOVJk+e23iypg0JKC1xMAUPPmGvry/aKKuB3tmzUGMkbc1vyh9umCDS6vPl9l4W+eBO+Q2LGsdx0lBO+pOWKjWYQu5mjyMrJ7ukZ/7/WQtCfyR2sH41jybp5JIKYG62zZsmUv33HHHbPj4+MVE5TB+ojEeciYDopPjUYT5dl+MDImEEEpCILGbe8g28vRw1v3pFICCVS4CKEYaRxyyV1vXP0RMzAujgObWg0Q4gEJwmCfAXJUpG6FqmvdLdjcS362vp9lol4UxXhpO7avMnIUt8Fi8D4PeMHfSJJ0iqKo5zgOrrMmIHfdXq69Qm1TTvlgKlaO40iCIAxKP+PkxKB2GcBPEARYiHU9XySCHLxX3YsLMKYESJQlt+9ABKR7js5S38N1LYoiq8RqAZ41wRZ85MauoNwZzwYF9RVVUZPk7ejoKIuKispTFIhXJel7FszJ0qVLw85RoUZMXdlG0AdqVwaD+8IIYAQwAhgBjABGACOAEQiOQFZW1liz2Tx7+vTpi4OXDr2EnC/uHttq051O51HwiAykigs9Cv81fCXwAdIFlGButVcqvGRzHNeuporFnypozZo10y0WS4/Zs2fPDTTOcAleaNvpdDKNjebc9vZojS81b2xsFZ2QQNbzPK9vbNTEeiZn84ztlGespQyhdfEIFdgRGukivUePnjrip5+KKtvbZ7r86879IV/Be+ONjw7ZsmXmIbM51TUWb4IXyN1y2yHak8z1tmiQxutZ1tOiYUZOqWVb00faHEMhv7lxrba3cTgHNg2dzR0oVAWvN7YWi+Vu8eqLhmjHDPPrg63mfLD//j6T3PrTR8FUx88999zqP/3pTzOjoqIipjBWc1yebcHCDyhOgYiT/g6LPaCG9bdIxbKsAZSY3jFBUiyCIEQ5pKSv8TgcjqNarbaHkrGyLMtKz1el5K77+XE62Zg7EREQa1pQOwdShvqKWfoMEEUR6hM8zzfD5wCoimmaTuV5vkkUxQqSJOF+BGVpFKgLg6mIvfvief4wRVF+CVMYB8/zcf58VCNB8EKMMG4gswE/iWAOtnigZO4967jV2DESgQtjg/Puzz6XDRDLsnadThcLZKWnyjjcviNVH+wZRFFs5jiuHlTPweZbbhze8w5etWBfQVGUARLgyW1HTjk3aQyLyaeTtMmpp0YZsGjxtKZQo025bcj5riinLWgnXOsUqR+3lQ8kVdvzv5BUzRtfTPDKueJwGYwARgAjgBHACGAEMALnEQL9+vV7qLa2dsC0adP8+maGEq7btuD0CzoQH6HaMKj1Rd8z7ki0GQou3mX9EbSbNm0qOnLkyOz58+ffFKj9YATvyJEjc/R6vaykYMePnxxeUUFd9OOPU0G94zqys38xDh7868HCwpwv4Pft2489um3bvT7Jwt+TnNlJhNbHI1TOmExm04ABjVHff7/2F4SoiCZZkz8P8gjepKQTposvfrfwn/987CepbU+CF+wWcvWF3D3ZT5/h2emL4PVXFtoF4tcqmIkGx0kKrBper3rCcFXKNHuSNZv/7rvSDwwGw3r5YzuzpM1mG8tPGHFdlxG8H3yRi77b96FOp/vETbzxCCFQwsPP6a3gzz333Cv333//dIPBAOf/cIdbmQfbr12xS8mw/CnufCVMUsNTFwjiYB6qgcD1sFrIC2bL4K8dt3UBENUkCFBpmva7E0DpRHuTkErbkerBtnOSJJMoivLrN+8mqw3+/GcjRfKyLEsxDOO6L7rKHkEQhDySJMu8PX+VWk6EOz/h1gd7Bp7nW2AhQBRFQU0vW08vY7jelS7OBBsjLJCwLFun1Wozg5VV+7zn4o/abQdrT83vaJJ1ihzvalDn2my2aqPRCMnU8qXFOmgD5qKtre3nN954Q7X8FMFwOJ/OY4L3fJoNHAtGACOAEcAIYAQwAhgBGQh069btGbPZnDVt2rQ1MooHLRLMry5oA+4s98CdkCS8QwXfdiunTTXiktOP3DLw4uBP9RfIpgGIXehDTTUxtGexWG7ctu3qS/ftG1On1dqoW2/9a05SEnGHNJ76euH+vXuLBv/887XV/sfYRiO0rAdCNhNsOE5P79A4nTP3NjYW+vVDlIuXOuXkEbzDhn2Yk5JSllpV1a9t9+5xR6BvIHhTstuN8w5eGX1D+hyblHzOMy5PgtfCtROByoKS94kjN0Yt6PFq5+uVTxo8CV5DY5F506ZF5tTUxs0xMcynSsZusVhuE6++qKgrCF775u3xxDe/Wk2I/Iu/WMEHBCFkW758+WszZsy4Ta/XC0B+wn0JSk2SJA0EQbiSjcG94U7m9Yd4qQbVm0ajMcLYJfW/hIMvFaYv0jfUORZFMZ0giJpQ6/1By+cjhIL6O8sdmz9VtXf9QOUiRfK6SURQhYJPbMTV93D/eV+zcnE838qBGp1l2TbwyQ91UTnUsUT6+4Qaz4hQxwTlA30vUdJeqHXUJHkDtQULcwih6p07d9Z5KnNnzJhhMplMvUCVDfVtNtuelStXKrLhCnXs52N5TPCej7OCY8IIYAQwAhgBjABGACMQAIGFCxcWv/jii0/Hx8fvmjp16sZwwVLzxUdKnANqmXBf2NSMK1yMgr1IlZaWri8oKHj+mmuu2S71FSliV2rfarWO3bmz6KYff7yp4rLL3kzu33/POzqd7gfPsba28vdzHDGsrKxn+1df3ePDw/Dx3giNMSE0wEVCm0yfmjo7KxoQWnjoVDtNFEIg9os/R+pNeQQvRDpmzKqCjIwDqW+88cLX8DsQvGXR62OfOjrlDA/Wx3us65DIXk+CF/4fqKyvBG2SRUN9ZYzlrrvQ8f79N8cPHPi1OT2deCyUa64D8fPFtPhM/awpLaHUU1LWUvpWPFXb9q8orfb/5NR/7rnnXps7d+49csp6lgmmWA+1vUiW9yQWzGbz4ejoaG9LAPCldRHCSo+uUngqjU/NemCVo6YPrJSwjuf54wihWL1eH3IyrEAq7HBIKrjONRpNEixwhGpzoQRzu93u0Ol0Lp/1P/LhtlOKV6pGD3XswYjQcDx4IRb3glhqV41HGr+k7JdyD4SKixrlw7l/pP79tcFxHFi9gJ9uk79Yi4uL6cGDB+e3t7e3rlmzpl6NMf1R28AE7x915nDcGAGMAEYAI4ARwAj8zyOQkpLyd4vFMio5OXk7wzAWvV5v0el0nSaTyRIbG2tJSkqyREdDDqfAR6SI1HC3NZ8rRYw/tAIRVs8///xzRqPx6LRp016W6oP1BU3TspMxBZsnX+fr6tD8lpb47omJzTXJycRT/tro6OgYc+xYr3Gffz7ztKUDQo00QqsGIvQYh5CZio8/GWU253Ry3GwKoQW/IrTdiNBuE0IigdDIdoQmtiHUSnYt4Suf4IWxT5ny8JAff7yxurx8YK2vJGtKMJZT55SnMQLyCV199ZLU7t1PLtXpdLIUjA6Ho7s9OeYhw8I7Iu57bHvj39HO7XtXJSQkHJUzLrvdTq5cuXL13Llz/ySnvGcZt1e2K8mhnLqBkmnJqe9dxsPSwHUqGAEi+ZnabLZj3gQv+HcqIRX9xR1KkjElzyMleKldx20HIVlAhL3g5xlfMLIWfJe95zsYCRXsfKB5AH9hX77NamPqbg/I5MYItd0lzboTq2VQFCXrGalGUIE+vx0OhxWeU2EkQXSFGI4/drhjBB/gc+EB7Ou5G+xZ613H+96TLC9aW1ur/1etFpReD7I+bJU2juthBDACGAGMAEYAI4ARwAhEDoE5c+bEHjp0aPyBAweKIIs3/DidThPP80b4EQTBpTgjSdJCUZTrR6PRdNI0bYGfiy+++POcnJyOCBK8pxP6hIpCsERIobanRvlgOHnbNDgcjiitVtuhRt+B2rDb7flyyMSaGjTnP/+5J6OuLt+9ffFMgtdobNVptYiw2xeSBQUdnQ7HsNqysgvsNpvJiVC7BqGtMQiR4pmEb6S9ekMjeAGn66//e7/Kyn62mTOvEbt1Q7I8jcOdI4ngTU09Zho/frU9OZkOWcGrueeqZCo/O6JbSzvmrUiOo5n7/FmNeONgtVqpVatWvTx37tx7lWAEpIqn72ygF39BEI6Bn6LUjzt5FvjEkm51HHjHgjUEJQiCiwwHOwWtVmvheb4v/A6q0XAVbTabrRaSPUF7QJqwLGvTaDQZavvVSn64Snc6hEqgK5k/teqAZ6Y/z2MlfQQjY33ZGASrA3EoWZR0J3XSdFVCs1DU0bBICmNSc3FCyXx51oH7WhTFPIRQJUVRQRegw+1Pqu9rboFIlCxZ5D4Tg8UDJC9JkhHfieEdh91u36PT6QYGiy/S54N9T/Lu3/O+hEU+URSrS0tLI251EmkczlX7mOA9V8jjfjECGAGMAEYAI4ARwAh0DQK6uLi45KysrBxBENI1Gk2mzWYzsixrrK2tHTtgwICXiouLZan5Qg1XeqHyyDDdBm3Y7XbXv3AQBNEP/vX2p3U6nYkkSdrV3OYbavw+XkSEYGSMJ8kb6a20obzow1hYls09cCBnzuefz/KwaniiEKHRYNHgVtp9RyP0k6Vnzwq6uFjzfkWFZdSBAyPF6mrYEfx/sXFxl3a0tnazIGSjEGqnELopwi+yoRO8MNbLL1+d/+c/FyUmJPSDrfURPzwVvOPGrYhPSamtTk1FpXI7bnfaVxmWzK6VW15JOW7Pb7HOtz/fE80wb8qt39HRoVmzZs0LJSUl98ut46+cRLoBSQs/3ve20+ks02g0QPyc0wNIBofDQUHCLoqiwFvVFCl7BcnSRk5iIV+g/FFsMDiOi6Np2odFjLKpVkLEyulJDgkstQNlwTqCIAieYRjwq+6SAwjSUKwggMTked4MifWCKTzhs9rtp02KohhNkmQsQRC2UPqTAUI+z/N1Xf3Z7k08wtZ/h8PRZjQaTy8qyYhdVhGe5w9TFOVt8yKrbjiFzmXCNc+45ZK8XokCwYbhcDjjx3URwgQvvgowAhgBjABGACOAEcAI/I8h8OCDDyYKghCr0WgSV61a9VhqauquiRMnyvLjVAsqeJF0q/F0vtp0q3z0JEk6Qc2r0WgggZtJLZWNWuPw1Y5E8rIsW8MwTHqk+uJ5PoGiqOZQ2q+v557avPk+/e8qXkiy9lxPhBxGSDKOUGIrQvcc79ZtQcG4ccyLe/furaXppEmVlcYChBq1+flGS0tL91ibbXRTQ8Nb8YmJk9soyuAih/ftGx0B1Y0yghfimTz5+5z8/MNpO3feczAUjJSUNZsR99NPyCrVHTfu+bSCgvJVOp1uT7D2uoLchRjYb3cnERu2bTUYDP8KFpN0vqWlhXnzzTefLykpmS63jpxy0lZmjuMO0zRdKQiC9nwgd/3FDgriSKoN1bBskIP7uSoTCb9VuSSS55iDEbjBznvjF2r5cPEHKwGtVqtoVwIkqeJ5vpYkybhgRK8UJ1z3kDxOEASGIIiT4RK9oihmw6OoK5LReWPteb3AIg7LsscipXgFxTpJkmCZ0KUkLySP1Ol00eFeZ+HWl3NvYnI3XJR918cEb2Rwxa1iBDACGAGMAEYAI4AR+EMgMH/+/NR33nnnbxDsHXfc8U5XBe10Ohs0Gk2ynP5YlrWLotgEhDTP87RStZucvgKVCeVlftGiRV+UlJRcBu15q5PDjQPq8zyv43neyTCM7ORn4NdbX5+WuXnzLB+q20oNQhqUmmrRDhq0mTGbt7Ak2bEaRNYsy2rq6pomFRYWFFksHbOio6OL8vLyGr766qshF1100W6DweCEmMxm+rq1a5e4VKhgVfA7iRzOiJUTvNDrlCkLh33yyYK9Fku8LZwoQq17xx3zM9LS6KC2Bl1F7kL8LgXv+1uPRJPUKrnjaWxs1L3zzjtLS0pK/iy3TqjlzhflbqC4QakZ6S344Vo2hIp7V5cXRTGdIIgatfqV8zz2LhOsTjBFtOQrLF0PXflZ5CYNQfkeGw6GStsRBCFaEAQr+MoDgcdxHGIYBjwOwAaKAEyC7XARBCGPJMmycOIPpS6Q2qBqJUlS56myBjsYURQTAUv4LBUEwQS2VaBWDqX9IN8X6liW7YyEQthfv/CdgKIojVpjUNpOsPsMk7tKkQ1eDxO8wTHCJTACGAGMAEYAI4ARwAj8VyMAJO/GjRun19fXD5k+ffriSA/WarV2gCegpxrXbrc7SZIEBaTF6XTSOp0ukyCIFFEUIVlOpRRTsBeHSMcuZ2swJFxjWTZj/vz5N6kZrye5AF6mnt6mwcZts9nG7tw5fMoPP0wp91UWCFkgdlNSaqpjY+0fOxyO8m3btg1rbW3tBnOAEBILCgoOiqJohvo2m03Lsqxu/Pjxuzzbq693rqqry3FAOwTh7C4RvsHi839eOcELXry7d09ogoRryvsPvWZOzp7YK698wxYXp3/YV22YC/g7SxPXR9qWwbN/rqzG6Fz9cWs0QT8jd1R1dXWG999//9mSkpIH5NZRUA4S/8UoqNflVeAeBKJXEAQR7j+J3IJAQk0s5Cv4cC0buhyQEDoMZVFPTrOAlZwEfm51tIv3cCux9UrsAbzJXzWf7cHG6yYqD6ulOAUlMJCekBfM3XfYSfDcXsRap9PZodVqGziOM8GuG3c/kIDMjhAyhqsCDoaVdN7txQ02K2cR4maz+bBnIkXYMUQQRBIoe5VcG/5igvZsNltdV5G8TqdTo9FoXAuu5/IIdG94noOdXKWlpUF3uZzLsfzR+sYE7x9txnC8GAGMAEYAI4ARwAhgBCKAAJC833333bV79uyZ3rt379fGjBmzLwLduJpkWbadYRhFhI77xRRewlzemJGK0V+7gRIbrVmzZnpTU9N1iYmJ/5o2bdrLbkLBAFlcbDbbgaioqKRQ1FfB1GShjB1Ixa++mnDdvn1jzrJRGDfuhXiJ2PVO1lZbW2ukKErQarVOT8I3PT19/6WXXrobFFzecXgmfQPC15vkTUioMsTFndQfOza8GSELiRAkatOd1c6pdpURvODB29aWhn7++Zouy9LuicPo0asK+vQ5/JZer9/i+XeHw9HdGqV9khk5sJMZMywClhb+rwqh1ayxP/uWLobQzJN77cD8r1+//pk5c+bMklsn1HJSYp2u3s4capxyyqtF+rmfMwIQydAvKCThH1+EZrhJ5eSMS40ykVBqK3lGgl2EIAi8RqPxqdb016b0d2mhDeYjmGJVDdygDaWqW7X6l9MOy7IGiqJAFXt6QVaqB76+Vqu11mg0ZslpS40ynskSPdtzP284X5/FNpvNxjCMI5TP6WCxukne1q4Ye6j+zMFiD+e8ezEMFujP4Bw5jkunadql5IfEcMuXLz+dkyGc/nDdUwhgghdfCRgBjABGACOAEcAIYAT+oAjceeeduqSkpFjw04UXEpZlD/v6sgzkLeyadzqd5YG+TEO56urqIVu2bLnH4XCkZGRkbJ00adKXasITjocgx3E0z/PgywsvZ63AmzIMQ7Isq+/KJDe+VLylpaXrGYY5OXv27Ln+8PJ8SYftrjzPO0RRbCcIIs4X2aAWWQTx+CN4u3ffkXDZZetPJCRol8uZZ4nwTU5Olr2VFUjeAweGCUlJVWJs7EmdKJJVWq2jcd++xmG7dg3vRKiTQijDgdBtLafIXs8jdIK3f/8tacnJ5Ylbt94fsUWKYFj167c19bLL/r3Rm+CFeh2In6+556pkKj+7M1g7ap+3LHwpK5agp8ltt6KiIupf//rX07Nnz54jt46ScnBvEAQBfp/55yIDvZKYA9znXKS27vsjH0EdKSkl1RyLmm2p+TyT4lJC8Ep1Gxsby+Lj4/uAipWiKFCXug5/cUYifrn4+iMr5dbvonJxCKGzEukBbgRBmGmaju+iOECpDaQhJHI7ywM3mJIcSEeGYeA5pNoCclcR3LCjIJSdPZGeD/eOBNFzIYTn+VyKosqxejcy6GOCNzK44lYxAhgBjABGACOAEcAIRByB+fPnD/RUmsAXZiBxNRpNLiQwe/vtt/u3t7dXZWZmDm9tbc1NS0vbP3bs2C+gTFtbm/2bb7657IYbbmgAcmDXrl2Ht23bxgFpnJycnLhjx47C3377bXJzc/PlCQkJX1544YVb+/Tp0yAN6vDhwwlHjhzpde21134fykCVvpAHs0bo6pdvz/5WrFixCGwMZs+e/VAwLGw2m4VhGAN4CUv+ue6EUy6yTxRFVlLkgWpPLYWYP4I3JqZGd+21K7j0dOKxYLGHc76srGzs0aNHtWaz2SYIAtnR0ZHSo0fvqOrqYRdWVjpEhKp0COXaEFpcdYrkbaIQIhFCt/aEfjMzlzY3NORaWVbvwun220pG1dXnOxobu51W/yQmViKKstMmU7thw4bHfwon3nDrBiJ4QcXryE2epZ81xYcXcrg9B65vffLVREOn4zGNRiNLNVVWVhazadOmJwItXKgZMSx8EAThDMcL09+zQO6zB8rRNA0XnwDEDPxwHEfqdDpNoCSP7oRUBNzDkfLr9beDgOO4JpqmE9WcC7Xb8kX2qNGHXKsG775gwRD8ZOHvLMtSYB0A5BhcP4IgxGm12g44J/e6UWMs/toAZSnYGkWyj/+mtgMR4sGwDEQOh4MRPEd4no8o0R3se1I48YdT18uWAZTeVqzeDQdR/3UxwRsZXHGrGAGMAEYAI4ARwAhgBCKOwJw5c2J9efKBVYDZbL4wOjr6J6vVmpOenr6lpqbmSoPBUOn++y673Z7mcDhy09PTN9x8882b3CTG4aVLlzZ5Bv7ggw8mvvPOO7eZzeZJOp0OEp2ZOzs7C2AnmFarPel0OhNnzpwpmxxU+gIih8Dtykz0LMu2MgwDiiX03HPPvZqUlPTFbbfd9kGokw5bKkVRzPC1rTXUtoKV92WXAHVuvvnR9MxMdranii1YW6Ge37RpU1FTU1PB3Xffvbaqqsq0YcOGv2u12opevYYV7N17GSmKInI4tkUjdF0TQgYeod0mhMD79/uYlGTWdP3IkZ2cEZl4knQ6HCZ6ybpnt68fMwauQ9dRHp8Wd6C5SGhuzm7fvXvckVDjU7t8IIIX+vJU8V6CotNiEKVVOwZf7dVv+0mzfeOnj+p0Op9ezN51Tpw4EfvJJ588Nnv27Ae7Ij7oQxRFLTyPlHh1BqobyF5FGlugMu5npA0IaCgPCzGQnEmv16eLoqgXBMGspn+nP7z9EI4wn7ldNUdK+/G3bVtpe1BPzmeDr/YDKHWB2NeQJJkCW8mVth/OmLzrKv3cVDMGJW11JXZwX7gXVs6wzvCw1IAhyLLVAPJRq9X2DbSgowQPqMNxXEuk1MzwTFLDC1zp2PzV87x+IWkufNfA3rtqo3yqPUzwRgZX3CpGACOAEcAIYAQwAhiBLkEASF5Q7HoqeUtLS9+fP3/+zRDABx98cGVbW1tPyBRNEAQoSExWq7WQYZjqmJiYfXfeeedboP4iSbKtoaGh6Y033ji9VdV7AIMHD57R2trKpKen/zBs2LDjzc3NnVu3bn0K8n0BSSxnwEpf+OTWiwSB4GtcngqhxYsXf9CnT5+lEyZM2CEHA6kMkEIIobiuIoag34YG+9rXX192Brl35ZUrYwoLj72i1WoP+4vfbDYz4MVrNBpdirdQjv9n702grKiu9fFT06079TzQQDPaBBBUjCjYRsVZwTgkapwlRhMlhqgIkpfk5f2Sl38QhDi8OMQYMWocolFUHJBoo4ITKAIiCMhMNz13375Dzf+1r7dYxaXurXOq6jYNnlrrLfO6ztln7++cqkt9Z59vQ98lS5aceskll7z19NNPnw+ZjrIsF8disSPr66eo27aVDCsv397V1dVU/dVXAxSEbt/1jX3WKC+7+ZgStVlbHot9AH/ZUVMTHdzUdIC0wYJzf3zsCxt/3rl163G9VqE9HwZOBK81i/dHqOqISsSFSTB123bPl5vU5//69znBYBCrsM3mzZvLX3vttV9Nnz59ptsx3fTDfd6ttnGyf4EECgQCII9SpOv6DpBIEUUxIEmSwPO8AJm6oihybnzuzT7ZurtASPlVgKvQcbiZ23w+uSW14OSKYRjbcmk/q6pawjBMia7rcCqGBfJfVVXQI+/19eE3ZoWeY7BfaJ+tRUdzzYlbYhyyeDmOg1MOBdk0KVQxNLfPQqHXg3UtwL+dGIbZS7V3C4M6JXgLgyu1ShGgCFAEKAIUAYoARaBXEcgmehcsWPBoKBTaqGlaqq6u7vZx48Y1vfrqq9eNHDmy46STTtqhKEqa1M3O2CV1+rbbbqt75JFHHjvppJMePPbYY9OFM/Jdbo+7knyoZT78kF/yBnbxqKpaxvN8Wm/wrrvuWnzhhRdeO2rUqDan+M37cDwYsoMKmTWb7UtLi3Tvnj1D0euvT99PGuCoo96qOf30xS+FQqE3s/t0dXXxy5YtO0GW5QhIKxQVFbWeccYZn9oVV8sVu0nwXnDBBUtffPHF8yDJBDId9+7de8mFF15VtWvX1+9s2fIlFOBp6e5OzWaYS3pUdWdRICDxcvwDXmzfK7+C0GdVCOUkl//7h9PrX37vlzuam4dnyGHcmShMOyeCF0Y1s3ivrDuun0nwdqe6mFsWXVU0/aRfJ8bXnqju6d7FXvLkpJKm2G42KhYbf7/kpW74+ytf/ivwy5evLQI7t9T/KnH7yf+dtLa994J/xL4/+lIZ2i1c+X+hxy59ubs4WGLs3r6T/deC/7svHA434EQOUixLliy5c/r06bNw2vvZhiTTDWROYOxDXb+XFD+T6E2lUlsjkUgdaf/DpT3J74M1ZtjclPYAXgsAACAASURBVCSpMxd2poyDKdthV+SuNzAsNFnqdwyF9hfXPm47u/gzBdegMKrvWumqqhbxPJ+WADEvcwMBspBZFuop7l+czGmO+iq5C35b5yEWi239y1/+st0pHnrfHQKU4HWHG+1FEaAIUAQoAhQBigBFoE8iYBK94Nxjjz1W1tra+k4hHZ02bVp08eLFv4cxnLJ44SMZ2rnJgMLJ1sn+WIIK9H6SvBkJCPPfzwM4jtu7cePG8pdeeumJO++8c0ohcfbDdkdHx4wVK35Yt3btWU1WewMGfFl81llP7u7fX1+QPQ5IK1RUVDSfdNJJm+HeO++8MyaZTIYnT55MpHH74osvntTR0THi+uuvXwh2Hn744ZtSqVS1KIq8JElR0FyNRqNrIat30qRJqRJVPaG6vV15ZdWqYCtCgVsQ2jYUoeRkhDo5hPYrxLa6rq7inxMuGvrkU/NW+YGTHzauuurXwwYN0qfms5VN8JoEbY8cY0wid9qLVxSdN+oHEpC1K3d9wN+3/I/h35w+L/6rN26K3n/hU7FooMgwCeHG2C52U+uX3CnDzlKeXbMw+NvT58atZDH40tTdqT4xZ/7yEoO/HyfO9evXVy1dunTG9OnTZ+O097MNTmEiyMKUZRnkYkq96Pb66Xdv27Jqyfb22H1lPC9EXkZ6o10QhOrseCRJKgItXrcEsl/4HOzxSeLwMhc44+Dax5FkcRrPMIzBhmHsdiMXk8929nxmbyC42aTu4wSvbv5bTJblrgULFnzmhD297w4BSvC6w432oghQBCgCFAGKAEWAIkARyCBQW1s71yrTsGzZspGnnnrqPh1UL8SuHcgkH3i6rmt+VLTPNebixYtP+OKLL+6YNWvWZX15QYDWbzKZvLih4ftnZBO8gpBiL7/8fyoGDmRuscbQ2NgYefPNN39QV1e3T3pC0zS0cePGs88555zHhwwZsl8GUr74161bV7lly5aRiqKEIRO4pKSkpaWlpVpRlFJJkgYwDANZS209PT3njaitjeoMwxRt3y7vVpRgEiH2Pwit/AKhcDdC3IUI7ZeBvHHw4NL/O/aG4S8s+u2nfWEOcMhdO4mGpz//u3jcwInq//5nVsTM4LXGAwTw//5nZuTyY36SemXDv8R5kx9OZ5YteO/36eJLIypHa1aC95RhZ8qvb/i3+MDFT++bp1akJR574MFWtO7rWSUlJaqiKDGGYQKZbPIDjp6vW7eu39tvv/3L6dOn/9fBwFbX9Z5kMtlkl2EJ9wzD2JXriP3B8Le3x8wUaJQLkWXY27F4Gc8PAhQ2C1iWDZp+wDH9WCzWUlpaOgL3N8dLDPn6qqqKoABcX70sOrdYGrdu4yCZB5K2ufwBSSu45/fzpShKs92GgtWPTFHC9Ka4ruuwiZVXGsSPeN3OS2ajbUMu2QWzeC9CqAYhxM+dO/dDt2PRfvkRoAQvXSEUAYoARYAiQBGgCFAEKAKeECgvL/9vlmVH3nDDDY88+OCDsxRFKREEoeuHP/zhgpKSEsnpw4R0cEmSIIMTWwvRjw+fXFlyTzzxxKUtLS1n33777TeSxNGbH+ygv2wYRqksy8e/8875k7MJXvD7oovmVA8b1vwHURT3Zffu2bMnumTJkouzCd6vvvrq7LPPPpuI4DWxMbV8NU1jTV3e1157bdzevXtHQ0ZvLBY7fuSQIcU1e/ZIX0lSWEIIPmqNuQhtKEZIexqhfr9FaHs1QulCV3BtGTCg+K6jZ4x+9Y3bD9BA5jglUFTUVhKJtPLhcLeyaVP9fkUESeYMpy0OuQt2rEXWrBq82RIN5phA7k597vvF/9+5D6RJ3f96Y1p04WWvdA8ortUhy7eucrR6+THXS6acw69O+1P8jY0visMrRmkvrP2HeOyAE1SQaZCD0fg/N3+2N/H3RZvFHuk34XC4P5C7ubK/1q5dW7Ns2bJf3HLLLb/Gib8QbRRFaQI5GRsitwshVFKIMQ8Fm6BlzXHcYIRQOrv+ULkyOulBjuNKZFneHQgEAl599+Mdn0qluoPBYLHpi0kawwYl/O9oNCp49dNN/0whTqE35XxI/MxoGUPhrFKSfm7aksyzH6Q/+AiFGxmGkdz4m6sPyD+EQqH0xhzOhZuNTIIPzrhObSD7nWGYXXPmzMEq2ulkj973jgAleL1jSC1QBCgCFAGKAEWAIkAR+FYjADINTz311HOKohQLgtB98803z21oaBi1cuXKmydPnvy/Rx55ZEs2QOaxWIRQuZsM20xWMBRE6pV/z0IBJ4RQPPuo5rx5854URXEX6RF2+GgHklMQhH1EZSEWkfUjN5lMnvP221MuyiZ4QS926NDVkWHDdj4QDof3y6zJlmhYunTpWFmWg5MnT14pSVKNruvHgN92+r354rEWXvvHP/5xSSAQiCeTyapYLDZyaP/+pWOam8t7YjFjOUIVZQjJ8xFKZ4TbEbyfjhxZeVfx70Z8uPrizxUlmIB2J534zJiKkl2homgrF9KTRlBPyVqxxm7YWi+/89716wqB9fe+91TFd7/78ZPhcPjjfPYhezdZEvpd5Hc3boF2TgQvSDNYCV3oA1m7/7fiT+nCbEdUjNQg4xdkHMxx4X5M6mb2xnZzvzljXvzP7/8h/KOjp6aG1p7Q/Sxq2ZJ44PmSwFe77gmFQjvMPtmFu+Dvn3322YDly5fffMstt/y2EJjh2oRsSlmWk4FAIH2MHuRXVFVVSEgS3LF6sx2QtIZhRDiOk6HooizLXxuGEUcIlfI8L0KoufQ4DcOAAmCa39mFhY7fSkLpur6ZZVlP2sF+kVqSJG0SRXGEGT9sJJq/L5miWwUnMO2wVxSlUhCEgm5MeZlzIMZhkyizXiHbtWBF6HBkCDRNUziO842Mzyb+vWCV713rZDcj45BulpGfsk3p9ut5cPIH9KtbW1s35yvM62SD3vcfgV75B7H/blOLFAGKAEWAIkARoAhQBCgCfQkBOIL37rvvnnHJJZfsBfJWUZRtq1ev7vnwww+XHX/88VCEbV+WGXwY9PT0dMDRV4jB7oPEqrkLRUeAEM0mc3vrQybzQcUZhjGQ47h9hBj8fc6cOW/Pnj37dDdzAZm1LMsyhdQOzapefc7y5adcunLlD3aa/l588ZzqQYMa32UYpisUCr2RHQcUWWtoaJhglVY47bTTPkOSdH5xW9sFR+zYwQYSCXXVmDEiO2hQWnM2lUoNQgjVBoPBD/LhAuRxKBSKff3112cUFxdvamtrmxAIBHYPrKw8R/nqK64SIXkNQsVjEep+HqF1/0GoJIEQ9/0siQYY4//9aNqEJ16ZszmRKGq78vLZ9afveG/P0D17ugY3NcWiqVS6OFtXNBr43dm3nfDcv3//vpv5cupz6aV/qB48uOu3giDsJyFh1y8ej99hfP+kI8SzJjTlI3izi6SBLcjm/cWiq4pAgxcyeGe+9rMokLdQfM16/0/nPdhzz3t/CNsRvNrmXVH50UWNxYg/QHfZJHqhZtmqVasGfPTRRz+76aabfgNrFf4GpCIcFwdSxwmTQt6XJCkhimKa5D7ULnifMQxThRACeYz93il2sdjJ3GiaFuY4Lr2h4eYCgljTNN0wjBRsNJmZmGBLVdUeURTT60nTtLHwX9jc8uNdlUXwgsxGOpNRVVUJxhAEIV08EOfy8zcgu6ifoiiiqqqNQFiyLFvSWxIJQFDC71+GpAS1GhgbSP8+eaVSKSkYDMJmhO1vuZ9O4xC8sI5MstmPsYHcBzuFyFDOlgUh8TdTE8C2GFv2cwG4gcyDXzUJ4N9wd999d0E2SkkwoG0PRIASvHRVUAQoAhQBigBFgCJAEaAIFAwByO598sknnz/iiCOWnH766WsNw4hxHLct+7g1fJAAh/BNcsqBenOQTQUf/3AvQzZAATVXBJNbvUC7TKq77777icGDBz952WWXvekGRFVVy1iW7fa7iIvpS/Yx1d270e/XrJlU/Pnn53SccMKi6uOPf/+NoiL+FSffTWmFSCSiqk1Nfzxm/frSUz/5pIU3jHTBs7uuu26cwLIrka4PK+voiCNdL90zZMijRUVF7+ayDeTxypUrp2/atOmoaDTaATq836mtHXDzBx/sfgKhmpMR6rwXoaFhhNQrEGocgJB0nk2Rtd/deOMkJRGWFz51zwogd+9+5q4VucacfeWMk/798q8+6emp2Jft6hQ7zv1otD1w8cXzhIED0ax87UHXmOM4vaio6BRtyokX5SN4v1N5pPbjf11Q/Nmej/etc1Nq4W+f3Bs0M3jvveAfMWv2rrUwm5npa5VogAxe8DF533OVga2N9waDwZxH/FetWjXogw8++Mktt9zyP9a4ZFmWYc3yPI99zBgHR9I28PzwPN9B0i8jEZBet5AJZxJ35rvFJEJ0XR+GENrh57MJm19QFC4QCBTrug6ZhkTr0KLLycLGF0m2ZEbSoUVVVSAM6zRNa3KT/YtDsuWbj3xH50FXWVEUOJmxj7g3iaxMNrMB+GU2G6Bwk6vfADv/sglz83fCzzFyjAs6r+WyLK+GTROI3bp54hVvkmfDTVtzPv0k23PgBNnqONnBQIZH3MRi1weeWXgnwIYMy7KOm3ck40qStEsUxVqSPta2mXcZw3HcAbxe5t9U6ebwvOTL+iUZH/DYu3fvSpq5S4Ja77WlBG/vYU1HoghQBCgCFAGKAEWAIvCtRGDmzJk1Dz300NxwOPzpj3/849V+geDHB6WV7GUYRsmX+aNp2k6O4yA7NX0999xzZ+/YseOaO+644xovMRmGAUXG9nixYdcXsv6ABMomKFpbU6d2dVVcVVSU6KiuNu4kGRdkHr67YsWlZ33yyb4sYOi/uq6uorqjIzmgrS2dUfjBUUfVvDFx4nMVFRXv5LIPtoauX3/dV198YVQLgjoqEkk1rV8vf45QNIUQdzpC7U8h1B+YuIUIbQgipIOtOEIsh5ARRChN0sH1X1f9sl7WgigfuduOEDfnRz+ZsOKTmzZ8/fV4Xz/Ux41bPPD445ctr6jgHreLF8jsZcuWndDe3n6EYRjM0UcfPWTEjB8PDJ1zYqM1g5dkLty0hSJrJsGbeHRRqbhu2+PBYDDnM/nJJ58M+fjjj6/7+c9//vvs8VRVTYJMglW31I1PXvpAESQgKXFJW5KxwDbLsgMRQk2Q4U7S19o2o7epp1IpDfRmrYW83NqEfnACAEeXFbKFobgRwzDtfmTgZrIBDYZhgvB/TiQxZFoDQRYMBitlWVYgWxjeS7liBxIbslZh48uPdzwuxpqmDbae0ID/X1XV7dC/EFJAiqIIGfxAxzSZy8+MzqlvRDYuHjjtrPNT6LnCJboLIamQ2WQA4t0swneAXBMOXtltMptK8Pvv+tnM/BsGOWXn+qVJDLIqc+fO3eUmXtqn8AhQgrfwGNMRKAIUAYoARYAiQBGgCBySCMycOXMcOD5v3rwDCKA777zze48++uhFo0aN+teECRO2tLW19ThldFRXVz8cDAYTV1555aK+CIiiKDGWZavsSBP4yI7FYpuLi4tHmb57zd417WSOKFfhHNUmxQ3IElVVDyhIB/q51oJquHaBlD357bcvql+7dl8xtlx9F06ZUtxaU/NJoKrqGbs28Xj8mlMbGuq/u3Zt8yKEymMIcTpCTCVCyrkIdYYR0q5CaDT0fQqhL1MIsa8jNDiOEGS8sZUIdZ6F0E4ge/P5D/0WIVT2blVVzbbaYaVtbec3FRdPSKxbd3Yjbtz52p133v3l/frt2VVTg+blamdqGZdVV/+AFYUxWv8ySTt+dHL0j77ffrAI3vis+/qXcuJN+WL78MMPh65ateqan//853+wawfPRSqVagkGg7B+DwoJldGmZO2y2PyYX4RQlaZpIYZhdttl8wJRx7Jsyhwrk+2X1tZmGAb88k0P1BoPEMeBQKAVNGwh+9QwjB7ww5rlCO8WwzAqQdnDz0xkS6zlhmGUAwnuRPSSzAXIRySTyZ5wOKyR9PPSVlXVIp7nY9bYIGOzEMQlrFnc4qMkbb3ET9o3S2qD03U9bMWP1F6u9nba4PlsF0ov2RpvRjsbdLMhixxOHnm+4Lfa7Tssk9kPm7l5fbFsaIO/UAOAyHfIsJ87d+5Kz8FSAwVDgBK8BYOWGqYIUAQoAhQBigBFgCJwaCNw6623povK3HPPPWkNOus1e/bsSQsWLPibpmkloih+HY1GNxYXF9+1efPmL3JFDZm8zz333CxJkkqmTp36RF9ER5blaCAQ6Mn2TZKklkAgUAYk1oMPPvjbVCrVX9O0Iq/ZuzBORn6igmVZ2Q+SJBepa8ZkZiMhhEBhodQwjA6e59MFm+DkPrTL5QcJwQt2Pho7tnjFhAmVSlHRQ6YmLxQZ4zs6flC1d2/t1a+/vi+TNpOZi8xMXehvJXhfRGjoEQhVHoVQWhv0I4T4NoRapiCUzrLLdT2LUOVQhFJfDh9e+fHRR+9KJBLbFEUpKyk5e9hLL81u9roOr7nmzpEDB7JX5rJjFpSbMmVK5w5WmR648JSmAaec0PPe7LsGTfzVtD3Xlh4xtBJxvaIla2bwyoveHYSWr1kZ4YSH8sW/YsWK4atXr75i2rRpf8zXLh6P7wyFQiA3AuR7r1/mms/odTO45Bmuo5AFq+s6bP4kzWxeyKAFksSLDi7u+LjtrFmOuq4D8RpiWXY3bn837QAbIJJZllXgPWkYhiCKYr/M33vcFpKEwpaQxevGJzd9IAZrJm1G0oJIQgNnXFirmXcsFhfjV+Yljm+4baxkJ5DxhmFAtruv64yU2DV9z0gq9BRCM9eO7MfNLHbC1qsdU76FRFKEdMzu7u6VDzzwwAH/PnKKjd7vPQSwXiq95w4diSJAEaAIUAQoAhQBigBFoJAI5CNtScYFshZ0dP/2t7/dKAhCvLS0dPuWLVsukGX5XIRQTk1M6PfSSy/d2N7efvSNN974F5IxrW0LkVUF9jVNg4rum7L1HqEYCmgjPvzww7d2dXWdXFRUtPrmm2+2zWq089OUSwC9T1VVQfszXbAqoyucLiAny3K/QCCw1y0m0A8nmxEXO7vCTqQEL/ik8Dz7xve+V75p2LBmxjBSQOye8tln8uCmJscPRZPg/StCG19CaOyV3+g0py9gSf6MkHEjQuuKEbLN9APS+GmEqm5AaO/C4cOHLh89umH06NGPP/XUU5efc86FqU8/veC0NWvOa6+p2Rxtaqpz9Cd7bhhGYa6++nfDBw40rs01bybBe9FFF63c0tlyd+Dq89qB4H3/V3cNmjB72p4jSqvEEOqd7NckMtRN9z0R5ppamyIGl5e0hXiWL19e9/nnn186bdq0PzmtS8iAB1KPZdkAtCUhGpxsk9wnJdAIbUNsSZZlBymK8jU8wyC7QGKDtsVDQJblcCAQcF1EDm+Ub1rZkYmpVGq1KIpjZVk+oMAnie3strgZuUBUQjGrWCzWWl5eni501xeurEzWtH5wdvHRg+1nIWQa0r9linJAxq5fBLxfUhw2BdZgjiKapm0AhRhZlkPmO4uE4AW94D//+c859doP9pzT8b9BgBK8dCVQBCgCFAGKAEWAIkAR+BYhkE92gRQGMyO3vb39mIqKijVdXV1HdHd3t2ia9pN8tqDw2vvvv/+Tbdu2TcYhjnLZwiUqSeKCrDfDMHJm0j7xxBOXtrS0nH377bff6GSX1D/IGMtkBO477u00hg15ALynHggEgB2A28THMO0ICfgbZEW6IXhNe3sqKsKqILA4xK7Zx4ngvQch4wZCgnfkyJH/ePbZZy8799xzFylK5a87OiorKyr2NnV2VlSTZPSKYpz70Y/+OGzAAMNRg9mUaCgfXHurePlZqsohXe5OcCN/NMVXLWCn9ZJ6+d1a7j+rlobD4Wed2sL95cuXj1izZs0Pb7755jk47a1tzCI/UOAHszgS6RA52+OSaG4GLNQRcDe+HEp9cDafrPFkZ9QWMlZN0/pxHLff5hrMM4wJ0g1+Z4TniyVTwLAHyDdBEIo0TdssCEKfIHizf9PcFDnEmUevzxj89pnFE3HGw22T6zfdD3K2UO8suzmyjoWTKQ0b3B9//PHKhoaG9D8q6NV3EaAEb9+dG+oZRYAiQBGgCFAEKAIUgYIhABILpnH4mFIUZZudFIOTA0Dy/utf/9pXqKt///7vfvDBBy869QOSd+XKlResW7du+vTp02c7tc91n5RExRlHVVWe53nbD5nFixef8MUXX9wxa9asy/LZcusXfJiaH1yZ4+ZE2WOQdSYIwtBCHE+Fj0LI0D7t3Xd/gKPBi4O1UxsbiYaKozLZuh8ixHcg1DLZWaKhYihCEkg0QAbv3r17V8myHJw8eXJaSzCVStUFg8HNXV3ylOXLzzwbMnpNv0aMWFEZi1WnOjv7pVKpon1roqSkTbzoogWD+/fXr3aKAe5DkbWGhoYJSOB/EBwxZEjtFZN31V10difLcXn1g3Fsk7RJPvTvosDGnVBYbS1Ov2XLlo1cv379hTfffPNcnPZ2bUiyxNyOYdfP1JtkWVBROLDKvNuxcAgRt7b97JdMJhsFQTjSMIw2Uq1NP/2w2nKSj8keF7eQnFd/dV2vZFm2NduOqqrtGRkiKFRX8CvH78Y2hNDQgg+eZwC7NQ9yHKIoVhXCL68Eb2azNOCH5JE1vlzZurgauA7/ZvBNz9dpTuxOOeR7rymKsm7+/PkHPB9O49D7vY8AJXh7H3M6IkWAIkARoAhQBCgCFIGDjoCV4AVn4IPKrphaIR2dNGkSL4riOQ0NDfNuu+22aW7GKgR5lI+c3bhxY/lLL730xJ133jkll79uyV07e3YyCflwMsl6wzBGBAIBxW+iN5FInDN21aorzl++fKub+SLtk11k7TWEhiQQihgIcdUIdZyJX2St/N2qqn5flJVtjEQiL5522mmfQZZztj979hh/WLRoOt/VNSAFsg2TJz8YTqUCX+g6MwwhPiJJJWxT02Bj9OhPKquruUtJ42lsbIxwpUW/CB4xqH/oF5f1avYu+Jqa/8+aYGP7/wqCgKWX2dDQMHrDhg1TbrrpprtJY7W2L8RziuuPqU3pRzZ7VkzpokgQG2zM9GaWp8M7AI5kg4RO+ji1n+8jXMzztSMhBkEeIRAIFLzQmiRJCZDgyfbb3HDrjbnNNU9eyU4vc5aP9IPNxGAwmC7E6vdlGEYNwzCOhTzzjasoSqUgCL6SkvmeJT8ycHvzWTVlowDDXHI65ntbUZSm+fPnb/B7nqk9/xGgBK//mFKLFAGKAEWAIkARoAhQBPo8AlOnTg1WVVWV6rpeCiSgLMsb3GTweg0USN7du3df1tzcfDVplmCmWJjvx7+dMvTuuuuuxRdeeOG1o0aNarOL3++PtEwRNjiuy5PgDR9lLMsG/SZ5taammZV799a2VFdXRePx7p8+/3wjiV8kba0Er9nPrhgbjs0XR4yofe+4494cOnTo87naS5JUs3Vr9W9NqYbzzru/fOTIr++HDF9N06KqqvZLJBLjRVHcGg6HP8YZ165NIpG4Vj+//kTxrAmeSAzS8VO/eag6qqI7rMWk8tl45513jty4ceN5N91003zSsaztDybBa/rhl1amaS87JjNjmPQ59YJrdl9N02BTR7D+3e+4vfpLQgyCVjmcZPA6Jkb/OOiUZrcDuQSGYUDmhujdizHefk3y/Wb4cfyf1B9oD7Hn05cGTVfQ4Xdj26mPHwRvpsifwHGca8kj0t93UhkSUvtOuLm5n+/9YL7jDkYCgJtYaB+qwUvXAEWAIkARoAhQBCgCFAGKQB9AIBQKPX/MMccsnTRpUp/JEslF9M6dO/e5MWPGzJ8yZcpHdtABIQt/h8JpfkBLmsVrHTOZTMZDodABxIVXv0xZA7mr6/tHr1kz+ezly4mISq6uToz8/Of9nfz4d09P+gjwD6LRluy28b/8pVHbvFlyspFCiL1/0KDha3m+ZIcgrA6FQovOOOOMT+0yeMGWVarhqqt+PWzQIH2qdQwofMTzfKXTuPnug5axNuXEi3qT4DWSEpf6379XF+vsTbi+v/3222M3bdp01s9+9rM/4/bJ1e5gk7x+b7zkybg0zOKJfkpD4OCvqqrE87yY3dZ8l+m6nn43FZqwdFj7jaFQyPHZBxvJZDIZCoVCOLF7aQNyFnY+ybK8RxCEaoYpXBFEJwJeVVUoLAkFOQ3DMATQiOd5XvcSL05fjEJlBZOOgM00P+QVeluLF3AllSGxmwu/31X55jvfWOY92JQ5GAkAOOuUttkfAV/+0UlBpQhQBCgCFAGKAEWAIkARoAh4RGB8SUnJ70mzeD2OidU9m+hdsGDBI1VVVW+Joth52WWXLTnYH2hOQWQIZ18Lr1nH1Jqb54zYsqV/RXt74sS1a7GIXmH8+HDx/PlHOPm+JpmE4+bo6FCoJ7tt94wZW5SVKxN2NjJZvkYQIWPGMccMTQwdulZV1baurq5PFEVhkslkePLkyZ/kGh+kGgwDDRs4kDlAY9ePjLqDQfBqu5tDyr3PxYs44Q9OuJv333rrraO+/vrrM372s5/dg9snV7uDSfDaaU56jceJhCmUNEQ+v3MRvNl9zNMP8PfeLoCHQRzuczcX8ep17qz9obAm7OsAKW/9OzznJsHsleA1s7vtZEKc1lF2rHYF4fzEA2xBxibDMEE4AZLLth8bXXneFb4QvKTY+o2j1R6JL/F4vCMSiZQV0h+L7TJN0yoQQjFVVTs4josZhtEVi8Waw+GwSondXpoFn4ahBK9PQFIzFAGKAEWAIkARoAhQBL5NCNx6660g7VDjpy5bUVHRojFjxryOm8VL8sHkx9yYRO9f/vKXeXBMn+f5tDTBHXfccY1p3/yQh6PFvaHb6DYuP/QCrWPH4/FzNU0LDd+y5eQr33yzy8kvk+DtVOPM99ffUfxxfD0/MFClLxv7QNcgsVq/fONvi15sfzdwZsnJ+p+G/VopY2OJ87+8o/jBI2b11BeNTRc79PI9ZAAAIABJREFUsyN4IVt3EUJlMYQgxY1hi4u5t7/znfjEM8+8bfny5aBLXHzssceueuqppy6fPHnyS1VVVa6O7xqGEcKVObDD4mAQvMraLSXGM2/tiegMtp7uW2+9dczWrVtP/elPf3qf05zi3D9YJG8h3hUksRRKTiYbcxLyNA+5phWS9M1XxDLbJ1VVy3geaikW5tJ1vRghxLMse4Aetnn6wevaccrQdbpvg0k7z/NAShfsUhRlqyAIw/INcDC1gXEDd5JbwrXjVzvctRSPxzdHIpE6v8Z1Y4fKMrhB7eD3oQTvwZ8D6gFFgCJAEaAIUAQoAhSBQw6BmTNnjps3b95Hs2bNOunjjz9e3dDQkCbdvFzjxo27cuvWrURavLgfTF78svbN1iW8//77/0dRlJrbb78d+9i7X754seMWN8hqSyQSjTzPp0RRHCDLchXHcZUMw3CGYbQYzc0/veTNN/sPbmo6IOPW6q9J8P7PjkfTx6//Z/BPks+1/ifw77YGcd7QX8Rnbrs/Av+9act9JbfV3qS83/lmOrsO2pl27AjeZxGqHIpQagJC6fH/67jjBi9pbPzq2muvvQsI3nA4XDNmzJj3n3322cvOPffcRW4JXk3TwhzH2WYP48xLDGkzhZ+cX83VDc6LE44t3Dby+59XaU8vWRKNRt+3I7Ts7CxZsuTY7du3n3TjjTf+H+44+drZkaLwN5AOKKRsACmJhhMrZOiSSjCQkMI4PmS3URQlJghCkZu+Zp9CYJXlD8iuHCC5YuezoiiCIAiKl3hy9TUMA6Qs2FwbNWY2tNfNMIcj8LogCCDBgH3F4/GdkUhkEHYHwoZA7Om6nhIEoYawqy/N/X5G/LbnNUic395cRf+8jk3Sn8oykKDVd9pSgrfvzAX1hCJAEaAIUAQoAhQBisAhg8Add9wxFnRIoeDYrFmzzonFYqsfeOABT2QV2HzkkUfmjh49+mXcLF4ADOeDyS9g7TLk5syZ8+bs2bPP8WsML3ZIMpZAuoFEJxgID5Zlw9lHma3+Snv3PjTzsccci66ZBO+Nm+dEf9zv/BRk5e6Umlkgdv+79ieJ3+96NGwSvFf1+6H64O6/sv8c+f9ikN1rjpdN8LYhxN+H0MBzEGrfOXBgcVIUhdUjRux65d132VGjRj0bjUaTwWCwpqOjo0OW5eDkyZNXusXaC2kgSdIR0tDq6aHplx+QNejWH9x+id890j8clx7kef4rnAzkN99887s7duw48cYbb/wL7hhO7bLXqKVSuwrHwg3DYDRNa4Pj4W4LXPXGO8HNGF7WjROucN8wjAjDMFAwzNPlJjbcARVFqRQEoRWnfaHIZoiP4zgx37vMxKDABK9KurFRaF1iIPZEURzrJEtRqLnx+xnx2x7OunVq4/R8QWY5y7LdTnb8vk+zdv1GtPftUYK39zGnI1IEKAIUAYoARYAiQBE45BGYNGkSP2HChInwEWgSnFBVe968eVgarHYAzJ49e+iCBQv+c/vtt/+EFCCnDyZSe7na21WpX7BgwUMVFRXvXXnllY+Tfqzj+AWx8TyP/P7gJtGShba6rvdwHFeaz2evBO+VG39XBEQuEL2mRAOMNyrcT/pHy+tpPchFo+Z2AyFsR/DOqK39TtWYMaqsaZ91c9weTdP2rFy58uiysrL1yWSyP5CGAwYMWH/KKaesyFVkDWdOoI3bbMmDkb1rjSl53zPlzK7WVyMM93Y+ggv6vPbaa+P37Nlz/A033PAgLi5+t4NstkAgEHBa/+a4vfEucDtGockmIHh1Xe/kOE7wMg+F0Cw2/SGRXXCLc77YSYhJGN+r3E6+8Uh8scYkSdImURRHZN5DxFnA+fDBzRAuxNwU4vkohJ+An9eTB/n80nW9kmVZrE0QL895dl+atesnmgfHFiV4Dw7udFSKAEWAIkARoAhQBCgChzwCM2bMgEyssRAIkLwzZ86cMG/evNVuAxs4cOA1kiSd75ZMcvuxTOIvfAAFg8Fx1j4Q+4wZM84oBLlrjgOZw4FAACqpp4uO2V2KosQFQYjgxkOCF8mHNw7Jmy+D96EjZveU8hED4niq9dOivzY9yY+PDpMmRI9My4CsT2zjQKohm+BdftRR/f+vvHyvrutPnHTSSZuh7dKlS8ea2bqNjY0RjuP0iooKkJXYgYtTrna4RIi1/8HM3rX6kXzq9Qj6YtuaYoN9Mh8OixcvPqGxsfHYG2644WGveHnpb7f+dV3nVFUVA4HAPqmMQpE5Vt+9jEHyHLnFS5blDsMw4qIo1rq1Af28xJlvXBIN3kL4QGITNhcQQiGSkw6apmEVCCN5/2bjqapqEc/zsULME26GtRf/c62PQj0fJHNO+swADjzP6/A+IpVsyeWXdX5J/XHTHjJ3FUXZRguquUGvb/WhBG/fmg/qDUWAIkARoAhQBCgCFIFDCoGpU6cGq6urKxFCNffee+9ESZJca3UCYXz//fd/5CaDtxAfujkmYtvzzz9/Y319/QcDBgzo6Q1y1/QjFou1BINBLZc2IinBS4IZ6QcnkLwXL1kSr9u92/aYaT4N3mdG/iFNXMA1Zf1vys4sPVnrUncpR4aHpnV4cxG87373uwOXTZjwUkNDQ5eiKGFd19mSkpKW00477TNrti4QMECUMwzjOtsc/JAkaRfP80Dm5M1qzl5HXUrqofDdv3SUsSj0i0Ba9mlUf+PD5pCi/ynX5sTixYsnNDY2HnPDDTf8tdD+ONmXJKmF53kB8IYid6qqRnCP+jvZ7q37cNyf53mWlAgi9Q8IG1VVWwRBgKz1nJtCTnYLROIFOI6TncbOvJ98y04FMi0zJoureyvL8p5AIDAAx1dLGyiOld5gyne5JR0zpyngvZMuEOnnHAFJybIsFFdz9B/G9prFmo2PW0ycsCb5rcOxlatNZo1hr69cfum6LrAsWxDtaavvlNj1Mtt9sy8lePvmvFCvKAIUAYoARYAiQBGgCHzrELj11ltLn3zyyYc7OjpOgQJWpESvV63EbMCbmprCra2tRd3d3dF4PB5NJBJFnZ2dqLGx8bdm20Jn7tp8ADflInjdVDUnwKwLIVRCsijV5uZbxHh8zNgvv5SP3bQpVpxM7vtgNQneTjXOfH/9HcUfx9fzAwNV+rKxD3SZOrtQdO3x5ncifxr2a6VH3ZK6cMMsqHifU6Jh2YQJtR9OnPhCKBR6o7u7G0gkPRKJ2Bb/g6PsqqpCQSqiAkfW+KEQkSzLG7IzunEwMkleeeknBxQyCpx5vCfiGWd8s422eVdU+ttLXFhFt9plob366qsnNjc3j7n++uv/RmK3UG0VRQFsKjmOG8Ky7O5CjVNIuyB/oKqqLooiV8hxwHamYJbM83w5rsRFFgGkQVqin36Skng4erk4/rnJDs1sqpXhns7QNC3IsqzIMAy8L/NepMSsruvluq4rkiTBhtVw67sLdHkRQlAcLRgKhYZomhbQdX0v6RqDMcBp3CKMZoBeslhtfuOIdYmdsLb4WTDbVh9I59bumYDfZpZlGS+/UflwgXfp/PnzN+BiR9sdGghQgvfQmCfqJUWAIkARoAhQBCgCFIHDHoFp06ZFt2zZcsGSJUseGTx4cPpI+BVXXPGyH4G3t7cH2tragKCN9vT0pMnaVCoVlSSpSJblqKqqUUVRiiC7U9O09H8ZhklxHBfjeb4n83+x7u7u0dXV1cuvvPLKReCXLMvAf0BWYTqbqjcuTdMGZ0sMqKraCkXv3Iyf0Znk8h1DjsViW4PB4CBcosP0Q5blYpRMnsz29Jxe29goXLZ0aRvcMwleJ3/XJJPp7MOjQ6EDCvhlSzQ8NWXKmF11dX8HgtfJbmbuOgKBABAxQ3Ha+92mM9HzNKcZnyKEPgLbhmEkDMMYz4wZNokbNrAbBQStN8he+cO1Fca/GtZGA4FHwA9rFtrLL79c39raOvr6669/1O/43dordJEpt36R9uvNOGAsIIp4nhdJ/SQp3Ihrm5TkNQwD/GZxCgPm8sENwWvKSeD4C+9g8FMQhCInHHDsWW1A0S3mmytNHOP0d6OjbPfb4hRL9n03WaxWG3Y696Q+5GpPSry6HRdnfuxwy/59hTkEnXQ3mzP5fAc9/Y8//nh1Q0OD7Qao27hpv4OPACV4D/4cUA8oAhQBigBFgCJAEaAIUAQyCMyePXvSP//5zwt37tx5w+DBgx+xI3hTqRTb1NQUbW9vh+zaokQiEQWyFgjaZDIJR/NLFEVJk7YmYavruqqqajPHcT1FRUWQFdMjCEIsEAik/xsMBnsikUisqKiop7y8PFZTU9MTDAZ1c2LMD8P77rvvrrPOOmve6NGj9xVAgWwpwzAqGYbpBvuFnkzIsjIMA47o7tORVRSlWRCEardjS5KU/pAEEgUhBHqCjDX7K5FIxMLhcJGbD1fTp0QicdGozz4786L33mvxm+BdO3x4+eLTT+8MV1b+jgQDyMKFYmkMw5SYmYqGYZSa+pZOttyQRk42k8nkudBG1/WxxvdPOkI8a0LBM3rjM+8bWMqLP80iWrRXX3311La2thHXX3/9Y05+99Z9r2vdq59engHr2Ac7DlIc/CR63WAIJCdCiCfNLjXjdPOsGoZRxDBMLN9JB5BMSCQSjcFgsAhHroU0dlVVIaMWpBPSEjVw4ZK3BCc0wCaIvEOmty/vG/DRjRQJ6B6LohgmXZ847Umxx7Fp18Zt7LnGg39/sCwLeHrOpof1GovFVj/wwAMF/7eKW/xoP/cIUILXPXa0J0WAIkARoAhQBCgCFAGKQIEQCAaDb0ej0d0sywIzWwRkbYawLTIMIwhEKmTXwn+BoIUMWyBrOY7rikajiXA4HItGoz2lpaU9FRUVsb/+9a9LTFdnzpxZw3HcKBLX4cNwy5Yt/ZYsWXLn9OnTZ9n1NQyjRtO0JM/zjsdzSca2a5tN8mqatpPjuEFe7Ra6v7Z7999ve+KJ7X4TvF3RaOCxSy8Ns/363eY1BtChBE1pHAkAN6QRrn/JZPIcbcqJF/UGwZu455kB4va9DwaDwX1FEiG2V1555bTOzs5hU6dOfRzX70K3g+wzIClwyLRC+eIHUdQX4nCDj0n0mptBQDzJsszAcfKMPdgYy6tD6va5gfdebxK8kiQFRFGU8xTDkgzDkHGydgEb0nWTL+MU1xZsYCGEWmEDUFVVeK+1sCwbtJn7Kl3X261Espv1YfZxO8cIIWI5IFw/eyuD181c48bgtZ2maRvmzZvnC4nv1Rfa338EKMHrP6bUIkWAIkARoAhQBCgCFAGKgEcEQI/35Zdfni2KYg+QtZFIpKe4uLinsrISsmuhsrntlesDbs6cOQ3WDqQkL9h97bXXTt69e/ekadOm/THX+KDBqOt6olC6edZxVVWVzCPXXiQaPE4VUXdt796bznv77ZGjurpigeOOizh1/n/JZFo+4Xeh0LbstvKqVXHU2bkvq+2hSy+tjg8e/FtBENqd7DrdNwyjRNd10B/Nm+UERKPfx2dN33qD4AUNXvn1FQFmT+uuIsTNy8blhRdeODkWiwHB+w8nzHrzfoZkhKzrXs9CsxCcyGtGHWTKI4TKgNTyi1jLNw/wfgItbUVRdgSDQdiQapVlGbL/RcMw+oFutV9+5CMg3ZJ/GU1hyORNnzIAcplUNoZknYIETyAQ0Ox+V0hjwCVkrf7l6+OWrATtVSB4szdIFEWp9LNooZt4IXYopiiKYhXJPOG2JcloxrWZq10hxiLV2c8U5ION705FUXra2tp6Fi5c2GtyUl4xpP3JEaAELzlmtAdFgCJAEaAIUAQoAhQBikAvIDBjxgwoplSXI9sopwdmZWiO42rMgmTZBC90tiN5gQCBjyKe52216R555JGf9/T0jCkvL18xYsSIFfX19V9nOwJyBoFAAMhXV5q4uNDKstwVCATShc9AaoAUJ9xx/GyXSqXGfWfVqhtApgHH7lUIjYZ2TyH0pVP71+rryz4eO/aZ8vLyD53a4tzHITwOZYI3ef9z5UDsCinlxWAwuNkOk+eff/7UeDw+6LrrrnsSB7NeblOHELL1uxB+ZEsUkBJ8uXyCo/EMwwRBQ4bn+SSQloXw38kmZK4zDAPEGvizT/7FqV+++9kkHxxdh40TpwzfXDYLQZrl819VVdAt1nMUwXKUEvC6GYBL4pKuRZBB4Hl+lKqqG3Rdh4zZ0mAwCPIMUKzNl8stwUsaC4mzoO8LMh9upCNIxjHb4s4frm2SjVz4d9C8efP2ncjAHYO2O7QRoATvoT1/1HuKAEWAIkARoAhQBCgChzUCkyZN4idOnFjrphAWHE3lOK4YCBM7gheAM0le0OplWRYywzqcPnJbWlqC77333olNTU31uq5HqqqqVhx33HEr6urqrJmj23Rdh+OwdkdhfZmzVCqlBINBIduY3/p/NvbTWbNusxdNmQYcEKYilJbSWIgQVrXvf55zTklTdfVWfuDA+3Hs52sDhJdhGHkL6BWSjADfupTUQ+G7f9noNZYD5nDzrqj08L+lEl78TT7bL7zwwhnd3d3V11577ZNu59tv30178Mz6kcELJAzskeTKBM2nPVuI+QfpBpZl08UFD8aV0RSP8Dzf4cf4ZtEtwBi0ZL2Qa9ZNLdM3IH3hf5vEuN8ZvbDOQLJFVdVdoiimsx9xC+R5WR8k5KCXcfyYYzsbbn3SdX0Yy7JbC+WXoihxQRAcT4/4MT7pBiCsZZ7n4SHJxdPBSRasoqCpVGr1Pffc0+lHHNTGoYMAJXgPnbminlIEKAIUAYoARYAiQBH41iIwderUYFVV1ShS3U3DMEIgmTBv3rxlucADktcwjBNZlu0mPZ68bt26fmvWrKlvbW2tFwShZcCAASvOOuusD8LhsJZMJttDoVB5oSYNPuCCweC4A8g7TQNpAc/FWJz8dlt0KdbR8egP33ije9T27Y4fn9cgNFpBiHkGofVO/pj3lx5//KBPJk5cHIlEXsTtk6sdFDjieT6nGbckBolfhSJ5IYM38HXj/bmyd8HHF1544cyenp6q66677mkSnw+ltkBAAvGo6zoc94cig/suJ5KtEPMPGpmkGuF+4w1xAR4Zu+nCi16IUycccf3HIczcZo46+ZBIJGCNwKmJI1iW/ZLn+bzvdq9rgzQOr+M5xU96381Go5nh7WWt4fhZyEJuJO8PO18BA1VVdWuRU7PdN0n+9qeLrLZo9i7OKjg821CC9/CcVxoVRYAiQBGgCFAEKAIUgcMSATeyDclksvHee+/dmA8Q0Py1I0tJQFy2bNnILVu21Hd2dp5YXFy8csiQIR+ceuqp60HD0c5OJrMNuf2Y1XV9M8uycEx9v4uUGCCJ0Y+2sba2V379yCMrcWxdi9AoCSHuWYS+wGkPbTbV1pa8dvrp25gBA+7D7ZOrnV/ElFc/CkHy4hC8zz///NnJZLL8mmuuecZrDIXuD+teVdWWQCAQItkIMuc4U6mesWbPkT5LfqyX7u7uDUVFRXWF0nZ2Ow+kWFjH8dI3yw5W9qV1PD/mBHyAzR6O49Ka2zhEs1fCldRvr+O5XRf5+oF0kKIorQzDVAcCgUC+tplMevg93G+TpRB+qaqa5DhO6I1nzM285Jp7RVG2CoIwzAkTmr3rhNDhe58SvIfv3NLIKAIUAYoARYAiQBGgCByWCLiQbdg2Z86cA4p0WcHxg+C12lu8ePGEXbt21UuSdERxcfGykSNHvj9+/PidmaJKLGQKA7ErSZKZJQfHl0GfkhNFEevf6JIkwZFhkK/Y7/KLTCnU4tGbmmZW7t1be8pnn8mDm5ryFsn6MUKjehDi/4XQOlx/9paXh5688MK40K/fH3D75GrXl7D0i+SVl35So7d1BtHqTevtCqtZsXjuuefOkSSp5JprrnkO/u4mK8/rHOD0t85Td3f3SkEQBvI8fxTHcR3WrHyrBqx5pN+a7W5uujAMoxmGISOEIiSEk1PGN04sQB7KstxRqEJTOD7Ytclgd0CWM449UrIyl00SDV5zTXh9hqHQGsuygxmGaQFJEF3Xy1mWzVnI0e3JBhwcD9U2GZkLmeM4eKYOuMwsei/yHaTYqKra7pSFTWozV2ykm7i51iw8gyAXoijKJkEQunRdFxmGKeJ5PgRjA6Euy/IGKs3gx8wdmjaw/vF4aIZGvaYIUAQoAhQBigBFgCJAETicETBlGxRF2SYIQlqXDv43FFfTNK0J/gaZfFCY5O67785LEM6cOXMcSdYfLq5bt24t/+STT45vbm6uhz7V1dUrJkyYsGLIkCEx0wZ8zAHxC0cyTT1Ju+OZ2WPmqqjtJmMINx6/2qVSqbpAZ+fFXCJxjCSK7B1PPGGbYf0ThEZ1IcQ/T0DwpgSBe/hHP6pkamunefUXh1ACGRAn3Wavfpj9vZK8yYWvFnOffrWRZdkdoVDoDSe/nnvuufNkWY5cffXVz0PbQ2FtAUEK+tuBQKAsUzQxZRhGWmeXRAMW7JgkEG6mn2EYQLhITrg63S/UEXIZ2EqOA4ISCqpBcS2iyyPJ2wSDmYUviQbONFZVFYpXirh9Tf1fEpLealtRFJFl2VJJklpNcpLn+WqO49py+YCT3Wvte7AIYdBaBkIQngu3Re9w5wHa4coLkNj00lbTtMEIoaZcpLMX2za/1QYJeU2yKQHrBzarGIbZ5bSR7WdM1FbfRIASvH1zXqhXFAGKAEWAIkARoAhQBCgCPiAAmblA+M6fPx+rSNfs2bMn+TDsPhOpVKo7GAxC8Ta0atWqQevXrz+xvb29PhgMbq+trV0xZcqUj7LHg6xeM8M3ny+5iIS+mmVpFwsQvQghcei6dT+7bOnSA0iTGxAa2YaQ8CIBwQvj3Hf11dXGwIF39Abx6lexL5x116OrU5mLT/luYOJROQmmfHZis+6rKufEW3DGgjbPPvvsFCC5rr766n/D/09CPOCOUYh2fh7BBrIVyBkzSy6fv5B5C8SynzEBWS0IQpFXm0DmwaYQEKy6rsM7KU6qOZ5ZA0CU7ydlgeubJEktgiCEerOIHJDaTvIATv7bFXfL1SfXxpvTGL193zCMEjckv1s/szctYPMM1mQgEFAKsbnq5GemiOZAjuN2OLX1ep/0vUmS8a4oSnNbW9vXCxcuTBcApNe3GwFK8H67559GTxGgCFAEKAIUAYoARYAiYEGgAASvFAwGD8g4W7p06dht27bVd3d3jy8tLf1g+PDhH0yaNCknCZ2dGZhKpRQ4Qh4KhbCqgff1zEu5q2vKCcuXn33KmjX7HX3+GULfaUJIXITQWnOadtTURJ+aMmWUKMtdRbFY140vvdScvYgfO//8fu0jR/5REITdbhc4TvYu2HY6su12fLt+MVb/o3DTxTw3qCaBZdcwkNbSKRqtnaLy+VflaOVXDcWBwONYfb8heM/XNE248sor0wXrSIkK3HGgHeANxKHbbMvssUizPfP5Cpsm8Lw5ZY8WAh9c3U0nrIFcBfLZzEb2Iidhp1fsNL55Hza9RFEM42ZFW+26wder1jmMT1gwE+SA0idK+vJlGEYNwzDprOreuBRFEViWBZmLUvNdwnEcZNfvUlV1BM6pFb/9NAwjwjBM3G+72fZICFvoi5vVTYupFXrmDj37lOA99OaMekwRoAhQBCgCFAGKAEWAIlAgBPwmeJ0+7KAy+1tvvXXinj176hVFqaqsrFxx9NFHrxg7duxea4iapvXTNK1VEAQJjo1zHBcmyYIzPxjBpq7roKPJ+wWhoijreJ4f5YawsfqgNjffcsGbbw6r27272/z7TQiN2I1Q6BWE1ljbPn7xxf33DhlyNytJI63EcFc0GthRXR39sq5O2XbkkY8Hg8F9xDBpvDhk0jPPPHOhKIrFkiTt85l0HJL2tcOHXYdOP641u4+RTPGoKy4yqsaipMQbHTGVURReT8lI0fUOTVW7DElJdLS2fkoyXltb29FlZWVrrrzyykUm8WDVrCWxhdMWiFTIKvW6ljLrPMWybBBnXNw2Ts8z2MFZN7jjZdr5Qhhma47CO4XjuP3eMyR+eYmzN/uaOuc4pyJyxS/Lcr9AIICFVW9nxpLMWVZbOD2x2UP/vF1hw4bn+RJN0yJQnM4wjE0MwzQnEgmR47hKQRAihmGAlEoJ7maa375CdjzLsmGwW8j3mlu/Lb/bw1RV3QCEOMMwNaasBC2m5hbZw7cfJXgP37mlkVEEKAIUAYoARYAiQBGgCBAiMHPmTPh4GkXY7YDmZjEnEiJ18+bN5atWrapvaWmpZ1k2XlNTs+Lkk0/+oKqqCiqRQxEVMZVKfRaNRgd5JcC8ECzZwWa0SpN+HCNXd++ef8PzzyeLk0kFxrkZoRE7EAotziJ4F5966vC1xxzz93A4vEzds+cPg3bvrm6rrkZSMBhXDeMDiWEuYouK/gr33c6lE5n34IMPzhJFsVPX9a8QQkZZWdmAzAc5kJQMZJC6HduuH2Rf9vvO8PONiWPbjWSKA0JXb+tCRlsX0iQ5nurp2a4lpS7IMlUUpUdRlLiqqnmL2OH4d/nll6fJXbh6S/4jkyEKRQfhe9WVRihob/M8X4kTI24b3OcGtx3OuH7FkS1VoKoqFGfapwWO40t2Gy9xwhy7nVtSX936mUgkVEEQYFMsrZGOM24ymUyGQqF00Suny61fTnZx7vuVvQrkrCzL7XBaIhgMguZ9FDYfIWM3H2Zw8sEwjB6TrDwYJK9VNgI3axYH20K2yeAGxep2zZs3b3Uhx6K2Dz0EKMF76M0Z9ZgiQBGgCFAEKAIUAYoARaCACHgleTPEBRQTYt26uWLFiuGbNm2qB73eaDS6fvDgwSvOOeccouxLp7H9JBf8Ki6V6uj4wVlvv33asZs2pbNUb0GobgtCkdcR+twazz+nTKnYNWLEI2aGbiKROEEQhM2CIOSsbu+ER/b9TAYaa1ccZ9myZSPXr19/4c033zw3l+YmkPJwrB8I8IwNlud5ILVcXalU6sRUedEtPBRGkpRuVtPWNU1QAAAgAElEQVTXGklpLc/zm0VR7HBllLATrBme55HXDQbrsCAVABiRbIZguu1L5qt1LJJnhqRtvnhAp5QkExkIRjvN2ewMRUmSNomiOAITS8dmXuIttISMW/IwlUqFgsFg0jH4/RtgZcZ6wYvQH9vmXnSYrQbdYPtNrT8uxHHcvg2ojESLr6dLnHCyk3Fx2thzstkb96FgnaqqK++5557O3hiPjnHoIEAJ3kNnrqinFAGKAEWAIkARoAhQBCgCvYSAW5IXPtqhQj1JxWynkJYsWXLs9u3b63t6esaUl5evGDFixIr6+vqvnfo53dc0DYrbCE7tcO7jHkvOZB+VI4Q2aprWDdW/IeMUPlgZhmHR3r0zfrhkyaDBTU3pD//pCNV9hVD0DYT2y1R67KKLBrQfccTvvWjs4sQFGauqqup2mWgLFix49Pbbb/8JCcHhlTzo6ek5IRgMbuJ5vlcIXTuMIBMUjrvjFB1zwhhIJsMwUjiV7DOZkTIUR8KRJ4Hjy8FgcJyTDyT3SefPLxIPMg1hwygf0QvHzRmGUXieh+fL8SoEqeo23kL4kg2AuWHzjUqNbsB9yLSH/9i9ryEWksxdczwcbVu3ODlOKmEDLzrMMBTJuw/Xtd7EBk45gFSE1bfeHB8XE2u7zImZDfPnzz9AqseNPdrn8EKAEryH13zSaCgCFAGKAEWAIkARoAhQBHxAYNasWRNJsuZ8GNLRREtLS/C99947sampqV7X9UhVVdWK4447bkVdXZ2rrNXsquaODuRpoGlawImky5C4QWvWVrZJdfv2BT998cV4NJVS4d6tCNWtR6hoCUKfWdvee9VVVai2dibDMLbZdaCN6yUea9985NPOnTuvvv3223/FcRyWlqVX8gAw5Hk+jc3BvIBkkGW5QxTFKo9+QIEjrEKB5jiQ0WoYRouiKFogEKjMJnsza7FEVdUdfpDQ2fG5lRYgJYdtxm2CZ4dhmKHZGdRAtAmCoJC8s0ikBEjm2O0aJyF5IV7wCVc2AdqS+GWSu6RjQHscgpcEz0K29bomSQle3IJ3JHPlBR+7NUcytlkY0pQayfwXTu/k1bh3KwcBci0rV67c0NDQcNB/A7zgTvsWDgFK8BYOW2qZIkARoAhQBCgCFAGKAEXgEEXgtttuqxNFsTbb/Tlz5jTMmDGj0o+iYl6gWbduXb81a9bUt7a21guC0DJgwIAVZ5111gfhcDhNfOBc2UWXcPrkauP0UYyj3SrLcjTQ1HT39H/+s9Ec53aEhq9BqGSpheBNCQL30CWXlLFDhvzCzp+nn376gvb29mMqKir2K8zmNr58xBNkH1988cUfchy3A8c+KSFiZ1PTNCDJUzjjFbpNMplsFEWxjIRYNH3KELXb3GpeZ0jmJl3XK0zNU8CGZdlqhFBLLvLfL0yc1nz2OKTt7fwE3VxJkj5jWTYSCoX6QxvAASRSIKuaNDY/3wHWsd3ESkLwmmOREL1msTVRFPNyID09PQpkS5OQx9bYNU2L5tvEgrZuYiWdW5z2JO+jDH56IBCAUw1gniWRISJZEyDhEAgEiNczTszWNvDsZG+W4JLe8JsGtnJlfwM+JuGbS9aGhOjVdb1n7ty5K0ljpO2/XQhQgvfbNd80WooARYAiQBGgCFAEKAIUAQwEpk2bFi0uLh6f3RQIXvjbpEmT+PHjx4/yu4gThmsHNAE92C1bttR3dnaeWFxcvHLo0KErzjzzzHVOtnRdb2RZNk0SeblwPtxxCA1Jko6o+eqrX16zeHGb6c9MhIavQqjkbQvBu7e8PPTElCktgYED59v5DQQv/P2KK6542Utc1r65YlQUpVQQBCIdRFwCIZfvmqaFOY5L+BWbVzuZgoJVkFqMEErqup60y+aGNSDLcrMgCEdCBq6qqi0mSenFByDUdF0PqqoKesRRP4r94fiDs+6z1pBOQojZ+aAoSqUgCK1ATIEkA2Q/MwzTyXHcBMMwdjtl0WfbBBsg0+KGoHfCyAU+rnWYcXWKrT4BWQ7yILIsxyKRSBMUBzMMIwRryS25C5jgELwkxKoTzl7u2xGc2fb80MYlXQs4GHqJOzNPWrYutWnTzNJnWfY7QNQyDKPBhlFGU12G/60oioy7TvL9/uH+Hui6vnnu3Lm7vMZN+x/eCFCC9/CeXxodRYAiQBGgCFAEKAIUAYqACwQgS5dl2VpVVXsEQQASoGf16tU92Ucj+0I2rzW8xYsXT9i1a1d9KpUaAnq9Rx555AfHHXfcTjsI4Ih9IBAocwHPvi64H+447RKJxElDv/jixsv/85+t5gCzEBr2CUJl7yC0r8Dcptraktfr61eh4cOfsvO9EARvLozcEDU4WOSbE5AgQAiBJMa+AkVe5tDPvkDMZOwBefZFWlf5myy3UhyS309fesMW6VyStrch2xKiKIaz/w64MwwDchk7AHeSrOh4PL4zEokMKgReJPF6WR9wdB1nsy0jZZGUJCmm63pZJBIJWki9NMHs5pkmxQ6HWCW16aY9DuYkc5jjd0a2K/qXz1/QamdZ1pX0EC4OOLGDHwihLjfZ8VY/HAherI2NpqamDxcuXNgnTm7gYkzb9T4ClODtfczpiBQBigBFgCJAEaAIUAQoAocRAn0pm9eEdfv27UUfffRRfXNz84kIIaa6unrFhAkTVgwZMgSy/tIXzgduvmki+fDHJTTktrYbDFk+Yfj27fEfNjR0zkZo2AcIlS2zELyrRo2qevXUU3eVlZXNsfOvNwleN5q4fhBIqqqWHcxCa06PLxRPQwjFvRIjTuP0hfskzwH4S9reGqMkSS1OuseQzSpJUgdudrSmaekMdCDhC4EnbrxeNIEhu5Fl2Tpc/xVFaUIIVVszqq3Z+KTPKBRjg4KRBONjkXq49ty2w5HOwc0wzeUDSAvgFEW09u8NHWPcdakooNghKG4xtvazwxIHXyrP4Af63w4blOD9dswzjZIiQBGgCFAEKAIUAYoARaDACOTK5gUCRVGUbTC8IAhDC0Wk5Apv1apVg9avX39ie3t7fTAY3F5bW7tiypQpH3n9iMb9QAa/SAmTeDw+uXbz5nO+fP314vcQqngPoVVmfIu/973ydaNH86GKip/bxdybBC+M70YyAeejPt9yNTNl+2IWr+k36HR+o9pweF9u5pLk2bGil0qluoPBIJDnvl7d3d0biouLR/lq1IUxt/GlUqnVwWBwnIsh93WxvqNI31ekGz1eN9e8xGnt67QOSXGw80uWZTcZvMNYlt13ksOveE07TnFnjUdcCDKXv7nGdSpASuUZ/F4Bh689SvAevnNLI6MIUAQoAhQBigBFgCJAEehlBKzZvCaxe8899+yn0XrrrbeCbmuvE70AxdKlS8du27atvru7e3woFHp75MiRn5166qnrdV1PZ5+xLAvfB6xd4Rg7KHE/lN0QGmpT08xlq1aduu3rr9nP4/GPPvvOdyJvjx9fJFdU/C0SiewjfLP9OggELxzz1kn0T3Fxy7d8NU3rx3Hc3l5e4tjDuZlzbON9qKGXuSTtq2maApq5focP7yqO4+A9NdRv2yT2QBOY5/lQduErJxt+ELyxWGxrUVHRMCgmBpnnINfgNC7ch8J+DMMoJNnqOJmzOGN7aYOz9nDa5PJBVdVIKpXqjEajxOtV07Q6juM2e4kvV1/SmEDKCHS9Sdck6e8lyEEYhgGSEE3ZG3dUnqEQK+HwtEkJ3sNzXmlUFAGKAEWAIkARoAhQBCgCfRyBWbNmTSxEcSMzbLM4jlnN20pYJBIJ7vXXXz+uubl5kqIoVZWVlSuOPvroFWPHjk0ThiRZifDBjBAK+XWM1TptCxcuvCbZ03PpL88+u7GnpOSdQL9+z8iy3BUIBEpyTW9vE7wZkqeC47h9xeGclp4fmXGZglBQJ6jPafFmMMlZxMgJn0PpPsmzkocM2y/bGZ4pjuNEmGM43g7/NQwjUUhCH+QfeJ4vLQSBTDKfiqJAIb5qkj5eZSbM/lB4DcbFLZ4Fbd3KpZASjbh4JJPJRid5jlxjZ34zgCPSM7ITjJvCgPF4vAPWEsMwjYFAYACu72a7QhVZg00nXdeHC4KwHdenTAE/kPTwvPmB867Inhsqz4A7U7QdIEAJXroOKAIUAYoARYAiQBGgCFAEKAIHAYEZM2aMEgShxq+hzcrf8GFuR1BYPxwhg0xVVR3abd68uXzVqlX1LS0t9SzLxmtqalZMnDjxvQEDBgBxi3UBMcLz/D59X7tOpDqVYOPxxx+/qrW19Yxf/OIX/x0IBNIVxFVVlXieF3M55hfBC8XMGIaJQnazYRhQbC+nDqMbyQQgU0jJpOyY3ZJLWJPqsZG5HjNmWDdEkUcXeqW7F+1YC6FlMAwTYFlW8Yv4c7OJAEfFgeBlGCbZK+DZDAJkK8MwQXPzC0i57Gawq5H9N6eNn3zxQPZuMBgcpOs6J4qiI0divhsMw4iqqsoEAgHwuYsUMxzCj9RmhqyGLFBiyQ03a8bqH2itq6q6gWGYGih6p2ka0caXaUuWZS4QCBww76RY5PgdgrXDwrOGa6+9vX1deXn5WNz2udrZ/QZn/wZkn3yg8gxeUf929Xd8eX274KDRUgQoAhQBigBFgCJAEaAIUAR6B4GZM2fWuPkIt/MO98McPjCBaOV53laGYcWKFcM3bdpU397efmI0Gv2yqKhopxMaQLYyDAPMVF5SCI64AgHgZM96v7W1dXwikThq8ODBj5l/B7aVYZic3zFtbW1Hl5eXf37FFVe8TDJWFlFRwjBMlaZpBxyXzWVT1/VBLMs64pXd3wvRC0RTRlKDVld3O9ke+0mS1Mbz/BCvmdRw1F9V1Z08zwt+6HTDJg6Ehiu3YsKQKZDHsyzb7hGafd3daNTquh5lWbYnm8w1CTCQq8gQdYYsy4yqqmwkEnHFb1gLrDnFbEfA67o+DCG0g0SmAcZxO0dOPrqVrMD9HbEbH/STFUVpi0QiVZB1nsl8BfkaosvL+xB3oHg8vjMSiQzCbQ+xAHHux4Zs9m9w9hrIJnipPAPuLNF2gICrFyCFjiJAEaAIUAQoAhQBigBFgCJAEfCGwNSpU4M1NTUTvVkpHEnw2muvHdPV1TUYyNt8PobD4apEItGSrw2QwJqmqYZhEGdlpVKp8mAwuI9swtF2vfzyyxe5xRV0QFmWreI4jog0hSxeIDYYhoHjvMSXSWywLAsaoIxdlqKdUTdF3oidox1yIqAoSiXoL7Ms2+0VJlVVW1tbWzf78V4AX7wQdn7qxAJ5DWuaJDM4X3Z6Jqs3ZiXCzaxaEmLa6dRD9nzmyq6GzF/DMGAdEGtiFyqL180mgdv1YhdDMpmMh0KhiNdnohD9NU3bQLq5qut6I8uy/QvhD+BuFqSEDVjztAOVZygE2oe3TUrwHt7zS6OjCFAEKAIUAYoARYAiQBE4hBCArF6WZetICrq4/SjHhcU8Ip2LcFRVdT/90Gy7cB8hVMbzfAfumPna+XWEPXsMsygez/O1cLzYja+apoFO4x6SgmvWcczYcEhss1+GXIKsTyJC2k18fvQp9Hr1w0dcG4A9QghkVppAVoBhmDhu3zzttkmSxIuiWOvVFhSICgQCZW7skKxBHPuGYQwwDGMvbpZrvizLjG+QLb+fLipkH0NmryAIWBITpGsx37sHdJIho9jNGijEOy2Xjm0uiRuQRTAMIyyKYl6pHbu5tvNfluVUIBAgzuDFWUukbWCzQtd1a+G8baSaunD6BORYwuFwWqe5UJcVSyrPUCiUD1+7lOA9fOeWRkYRoAhQBCgCFAGKAEWAInAIIjBt2rRoNBodBdmgOO7D0WSe53Wctl7a5CJDQGcRIdSciwD2myjyEkO+vuZR2NmzZ09yOwaQKiDtwLLsVhwb5nFdaAuZu9ZCeCS4kR6Bx/GtUG0KdSy9UP7ms2sYBhRCU4G0hCxVhmEUXAIzn13Q/CwrKxtFstFjZ88LcQhxeR3f6lMmw72cYZgdOHOV0XNNCoJgS6jJsrzHroCXoijpOQEN10wByJz6z7gEL26mr9s1AKcGcsWJg1WONnUIoc3We1BIDwj/7HlVVRWKVkZ4nt/jZjy7deb3+nHjF/TJzB2yaoBLkrTLzQYKkOOglZ0pQpeWQIHMdLOQKe6pi3yxWLOhqTyD21n/9vajBO+3d+5p5BQBigBFgCJAEaAIUAQoAn0UgUmTJvHHHXdcHY7mH5BMDMNIhQ4lFzEHR6PzZaz66Z8XwsoJHzi2O2/evKYZM2ZU8jzvilyDI7WKooTsitxlj68oSjyjX8zb+UZC8GaIDCFfITin+HvzPhBr2YR2b47vx1gZAnI/8tAvuQywDUfCOY7D1gm1i0lRlCacd4hdX1zykwRLTdMGcxyHRfCC3XwFFWFjC8g1O0I9Q+wCqcc7vTN6enpgDhWcZxYnVqcTDTnmaasgCKDj69tlFzdIgGSfTtB1vVyW5VAwGNxNMnjW5tQ+WYHMuyguCAKRPAOcoNA0LWFH2pP4ZW0LPrIsyM1z+/FeMJYbCYt8fsD7GuQVgPwFwheKc+bSuseJB57d+fPnb8BpS9tQBEwEKMFL1wJFgCJAEaAIUAQoAhQBigBFoA8iACTvxIkTv+fkGhxL9kP/02kcuJ8h5syPWPhTzuw40x5k1AmC4AsB7UTW4MSQq431gxqwHz9+/ChcqQYowmMYxjYgiG+99dbSYDA4Lp8vkiTBkeFUKBSCY922F6k2Jykh7AUrv/pmNg10wzBA6mBfNpwfWbB++ZhtB8ghXdc7GIYZwfP8fkUD85GOpP7AZgFCCIqduT7mriigViBAMTLii3T94QyQj7C1wdlQVVXPR7ziEMYZbWvQEdcDgQDYTC81wzAEyPJNJBKcKIptUNQtI7mhw+YDNMoQdqwoiti8iRtiHI7igzQPDoa4bZzeB3AfThswDAOnDnaQvFvh/QV+5MKFxJYZT66MbNx4bdZPNFfhw0IQvHZ+wvvNaQ3b9aPkrttZp/2wX1QUKooARYAiQBGgCFAEKAIUAYoARaD3EMAhCsGbvn483zCMiBtdyhwfvrr1qK2fswGE69y5cz+02nSSa8gcQ9714Ycf7mpoaNhH9s2cOXNcvgwxHH1KUpKEtL2f2PltC4hJwzBgriVN0yDDuVdkSJzikCQpwfO8nG9ugST0i6CG8URRDDv5les+SAZ40WZ20t8m9UtV1Xae58ud+mWKTkHqZV6+AjRR822S5BvH1KhNJBJBQRDg/zqd/HK671Z+JJlMtodCIUdcnMa33ncieBVFKeV5vtiUzHAipq1FIGEcq5xMtl9uNgdA6ofjuDaSGB3aHiBR4aPtgpqiBG9B4T2sjVOC97CeXhocRYAiQBGgCFAEKAIUAYrAoYrArFmzanGyujRN2+n1KLdfGGWOlveoqtojCEJKluWeRCLBl5eXj3U7BpAfoii2QzErXF1it2NZNQ+nTp0arKmpmZjLFnyEr1q1arOV2DXbOpHzOKQ8KUniNxnnFkOv/eDIOMuyMN/7XZkj4ZBt2evfsEAGQsYnTqFAIHgzhb4ga9TzZWY5Q1apLMsgSbDfcfh8A/glGeHX2nIiHV2ABUXtiKQALGOkC235uTHiRJLmis9vXNzMVy4cTGKXRMLCDaZQ5I3jOF+KRcIGEcuyYp4M3iD8VmVn4LtYfwXrMmfOnIaCGaeGD1sEev3H8bBFkgZGEaAIUAQoAhQBigBFgCJAEfARgdtuu60OpxCMoii+6ze6CSPXBymu1ITdmECiapoGOqJD/dZMtBvP1OGFe7lIWjje29LSsmHhwoWpfDhB3OPGjYsGAoGooihBnuejQFBDgSNVVYt4ns9brd4NSeKmj5u5LlSfDMkTykXMAOkN2pYkZJNXX0mLg8F4bnRYSfzEnWe//XBDHJpxZQoQJv3Kbs7gLIGONQl2ZlurHi0unk7jQEYxPNccx4VJNqP8ltnBIYyz29htKHnJIHeDqdf1ap6o0DStNNfvRUYnvVwURdlpPg/WffBx7ty5Kw/W+HTcQxcBSvAeunNHPacIUAQoAhQBigBFgCJAETiMEXA65g+heyFc/IIOCE9FUbbdc889OY84A1lKStJmH1OdNWvWRC96pDjxWsfMRfCmUqnV+WJ1Ggfm1TCMEA4xlSkSlP5mAz1QJ3mKvrAenOLPdx+XFMoQObbF6byMb9dXVdUynMxda18cgs2rnzhY+Vng0OovaXZ55l1FVGANBx83fph2QZLFfJ+4zbzN5SP4Bfecnlezv6ZpVRzHteDEjNMGZ/3ZELxqtuyCV11csxAb7oaMU8HOfLHLstyhKAqKRCJleealCU6VBAKB4bhzg4O3323gN3XevHmr/bZL7R3+CFCC9/CfYxohRYAiQBGgCFAEKAIUAYrAIYjAnXfe+T3I9rRzva8QeaQfonYxAdECdliWhczYzqqqqlJd10uzK4jPmDFjlCAINYWcSqsO74wZMyoFQThAWoI05mx/gThmWbaatFo8DqFXSGx6w7ZT8SarD2bBPz+IGr+fJxyCzSueOOuhUH7gjJ0dn67rw1iW3ZovbrdFqaw2SXyz6srm05QlnSvwAfrg2sTJ6Cf1wWnu7TZJsrGLxWItRUVFVaRju50PVVVLeJ7vIh0PMo0FQYDieNF8fZPJZGMoFOoPbXpjkwjWs67rGu46MH33+htDih9tf/ggQAnew2cuaSQUAYoARYAiQBGgCFAEKAKHEQKzZs0an/3B6jcR5RUu0mzW7Kxk+Mi+66673sfxY+bMmTUcx43CaUvSJldBm9mzZw8FjU47W6RxZ9sAfV+TyIajxDiZyV6yFUnwONhtCQk6A478kxIoFiJFg/8N4p9+xk0Sg5txce3bFXwD8kjTtATDMNVw342mMe74FpxNeZKmXPHiFlbDwQvXPwsWNX5sFJi+uchcDXMcl8CJDbeNG4IXbFuxw9EKd/IHdy7AjmEYNQzD5FwjdmOBvAVIGvA8n86azndltHlb4J2bIV8NP+fdOjZpFneW39vmzJkDGtH0oggQIUAJXiK4aGOKAEWAIkARoAhQBCgCFAGKQO8gkE1oknwo94aHbrKMsnWFSWw4FT1zE3O+auX5CF4Sv3H8Is1OBnKC47jD8lvOr8JgJu5WmQu/iVwHMumAI+84a8GpDel7AEgthmGCHMepDMMkQWfa3CiBjOmMJi4UhDMJsvT/zkeak242gP4uxJVLWxnu+S2T4IRjrjFJY7Mbx7SBO1detWfz+ZALh3wEsOm/F8kEy/MHawmr4KDLNUBaaG+brutQsDOY2VRIuwra3izLwivC83s1887xYosSvDgPMG1zAAKeFy/FlCJAEaAIUAQoAhQBigBFgCJAEfAfASjSNWHChIkg0wAf3CzLMn58fPrlqZss1lmzZtWyLFtn+iBJ0q4///nPm3F88juDNx+5C/7kIngh61hV1Q3z589vxfEbpw3M9QknnDDO6YixacspO6+vZXrjYGC2sRa/IumXg+QqCMmK6xcuwZfPXpYOM2QcutIeBg1nVVXZQCCQzlp2uvL57iKuKl3X23MVWIMNC/Cnt99vdoRiT0+PEo1GBSd8nObMnKeMDASbL1PaDyI12x+nOXIgeNPPjSzLXYFAoMQvLJzsaJoGxTSxM1dBUscwjG0kJzvg/Q16vaIoHiA94fRedfLfvO+EvZMdXdc3z507d5dTO3qfIpCNACV46ZqgCFAEKAIUAYoARYAiQBGgCPRRBCCzk2XZfpBdZGZBAQEGerXNzc2tFRUVQwutS2uFxqpR6way7MJlJB+ybgq15fIRJwPXrsgdYL9y5coNDQ0NaY1NP69p06ZFi4qKxuXSXbaOhUMgwFxBHxz5Bz/j8GoL1oR1E8Crvb7SH2fOsn39/9u7/+A4zvvO8/1zZkD8IEiRFETKNmVTNiVxLUShJN5K66IqkZPKH3b2VEldfK4Lk6iyZ5xPJgUBwt5d3VXdVeVggJCYWKZqbfmM27jWKdddynZ5U/HeOmFWUgqUKJuyaYVK6DUl0RJEgj8BEDPTv66+8LR2OJof3T3dwEz3e6pclDHdTz/P62kMi595+vtEOafReKO4xhjyysZXlxv1LeLKzbanNsGAVzaVfG/TSb/Wb6PNxqSGbD6f39D2gKoaaOfe8c8tl8s353K5d9vtV5C+yOeVZVnLUpvc87yypmmroX+zV3VN3VbHVr/fyHst6vIG6WeUL0+DtMsx6Rcg4E3/HDNCBBBAAAEEEEAAgS4VkNBvYGDgjlKpdFlC3XqrRuvV6k1quGFW3Nbrg6xU3bdv34P+e1H+IRtH0BvkuvUC3vn5+bnZ2dnV4DSJl6xSlg3mZK4l5GwU9rYKTKS2quu6G2zb/kWhUBhIoq9JtSlzUygUhsO0L4G91NUMc85aHxu25merOQ7b/x/+8Icv33PPPfeGOS+uPjTbRCzpcLfZqsx615anJeQLNXFqFMi2MqyUpNis6/qb/rGVDQTd2jblSQL5Eibu+7dVqYkW4f1qWQXHcaRfsXzeNbqe1NBVVXWDX3s3yEZ77Tyh0OzcpO/FVvdNO38vBm2b49ItQMCb7vlldAgggAACCCCAAAIpF6gu5ZD0UC3LOtVuaQKppbtt27YtiqIMvfTSSyejroatDXol5LMsa/XxXtM05VHfuoFfkNW70ka9gFfql05PT4faBCjqnEi439fXJyu437czfKtHiSVgknqSiqKUXdfdoSjKfLP6p1H7GPd5lWDsXNiwK86yDnGPqbq9oKVW4gpWq6+9srKy3NPT0xtmfJXNwupuxNbqHqy+TqO6ymtRmiFIPyV8rS6hIOMul8t6b29v5LzEdd0PaJr2Vq137dxeunTp1ObNm/eEmZcgxwa5h4IcE+RarY6R1bn1niSozH9e1/WytNFqo712gl1pP0DoHbhecKsxB3lfVhJrmpaTBy2kDLBfAzjpLxKD9I1julMg8gdWdw6XXiOAAAIIIIAAAgggkD6BykrfvWneY+AAACAASURBVEmPbHJy8ljS1wjTfvW4a2vqNlrpG2T1rvThySeffLB2BW2rur1h+h7kWAnvf/VXf3VXbRmOAJusSX3JC3INCU11XR9yHCe2kDdIaFYJVELVwG3jkXAJ9ncGMV3vYyRUMwxjo23bsnLxguM47xiGUXRdN6+qar/nSTWWaHV2m40tysroSui2uhFbbZ+C3gPShtT/rffIfdIrJoP2sV4/VlZWzJ6eHivq/dIsUK8OGoP2MUo/WgW4nuf1qqoqm5Ql+pLPzerPMAl8bdu+JOUYqi/cboDbahCtPFZWVlZ6enp6WrXT6H3btjcZhtGwFIl/nuu6m23bLuq6/nb1l1mVVf6Obdv/9Kd/+qdtl8aIOg7O614BAt7unTt6jgACCCCAAAIIIIDAewJxb0JWSyurJA8fPnyqk8gPHTq0K5/P3yp9ahQ+1wa9QUPaiYmJ/f5YZey2bcvK0qGZmZnTa20wPj6+r3YFXLOwolwub8jlctfrhCeLrVbH+oGTH7b4wZyEdNKebA0fJpRqFapU9zHqpk5hrrHWc9foeo36XG/u4uhz1IA3bP/rHS8lQ+ptsFb58mEpjvHVayPofVqv9mq781AqlS7m8/mb6vWrZu6b1idu16bZ70bQQLLdPsiTD7IRWsX5nOM4Em7uDmDT7qXfO18cZKWsX8u+wbXPm6a5LepFLcuSL2eafikg4a7nefKl23vlO+pdr9O+TI1qwnlrK0DAu7beXA0BBBBAAAEEEEAAgcQEqkPJuC8SZkO0uK/dqL3q4LPVP4j9kgtBAt7R0dEthmHslhW8EkocP358LmopiTgsZLO9epvpNQpvPM+T1aCl2msHCbyCHBN2TEED2GKx+GahUPhg2PZt21YMwwh72roe36g8gYShjuNsMk1zIc4OWpbVVnhV25cwG1I1uU+3q6r6dpzjrG6r1SP5/rH1+lcsFreoqvpulDq8lRBvyS89UDu+6hXD7QbJreya/T6H3aRM5tx1XRmXlMNZunjx4tLZs2ft4eHhvlwu12dZVsEwDCkP01f99MPKysol+f+O41zt6enZVK/sjD+OZvWag36O1DMJ8rnWbqkXz/M+qKpq0+A26Bha/X3Wat55P5sCBLzZnHdGjQACCCCAAAIIIJBCgSQC3somQFcuXLhwJckNxqJMR/Wq5Vb/IJaVvGFW4Ep5hL1798qqs/l26w5HGVv1Oc1WZ9cLDGzb1gzDcBsFvFKHWN6ToEb+dBxntQZoknV6gwQbjXa3b+W3uLj48/7+/ttaHddp7zcJPns8z9usadov4uqzPBJvGMbmuNoLMp81Yev7ynU4jrNL1/UzcfWptp2gfawXBMvqYtd1DdM0V39Hgr5k0zBZ7W4YxtVm5/jXbFS+Iuj1Wh1XL9j0PG+jrCJ1HOetZita5XPCtu0lwzCWlpeXl44ePRp4tbV83uZyuV3Nwtx6fZcvOKQ+e6N7P+ic1rYdtBxIo3rBrZzlfQn2NU271OhY/+/SRquXq89r9fdZkP5wTPYECHizN+eMGAEEEEAAAQQQQCClAnEHvEFWu6aUsqOGJRvTDQ0N7avXqWKxeK1QKAzIe7LCToK8dh4zTnLgrcKZqIFfuwGv9EvTtPdKUCRpUN12sxWmQR/lDtrXdgNeCcjkWv6K1iArIluNNekSAa3ut5r+yerUGzaUq2wyt3pfBFnJK6uyHccxcrncqlWzV3Xfkqw9K21blpUvFAr9lmXpxi+Xuq+4rrtSvcJYVuY6jiOrc5fK5fLSkSNHQgXbjcYqX06pqrqz3iZrjc6xbbtkGEa+0fth5tVvI+iK81bXbjanjuPkGq3als0uw3xhQ8Db6jeI9+sJEPByXyCAAAIIIIAAAggg0OUC9Wq0tjskWb01PT19st12OD8egUZzXCqVLuTz+a3yeHGpVLrS29u7K54rJtNKs3Amak1W2dAql8tZreoL1xtRbX+SDNuqry+Bk+M411qtqpVVza7rXs3lch9XFGV1QyzP866rqtowTKo3zmabfgWZaemv1Ej268oGLX/gt11v3h3H2aDr+g21ooP0JegxYftYKpVu2FCuEvxLrVjZDKtlP8Ncr3ZFaT0fmTNd1/tk4z2phS31XaWWcrlctnO5nKwuLui6XiiVJA81+sRFfgdkFaplWfJ5MN/b2ysrdW/Wdf1d13XlKYZBOU4CXVmZWywWr5w8eXIp6RI0ExMTOz3Pu7V248p6cxnkdzBsyBv0+GKxWCoUCg3D5RYBryM1ymuPqdT/XTFNsz/ovTs3N/dC0nMStC8c1z0CBLzdM1f0FAEEEEAAAQQQQACBugLVm43FRSRBQlyruOLqU5bbaVSHVx4J1zTtmr+RUTcYtQh5r0QMaufr1Slu5tGiH6urMCWw8WuP+m35pS08z5NV1bIa0l+xWZYVfBLeGYah6bpe99/bEq55nndZ1/UPtDNfYQLFdsJU27YNVVU36rp+MUh/pV8SSEptZH/la72+trNaMmA/3lcWIsh55XJZzeVy0v8FwzC2yHz6mw2aptmw2HPQELFBqCkbb71XAqHyOL8EuKuBbLkst5ZuLy0tzT/77LOvBxlHpx0jZW/27dsnm2LujKNvYbyDrjgP8ztVO4ZKMK1Jfi73i9xH8mSAlMGoftKi2dj9EhH8/RvHHZK9Ngh4szfnjBgBBBBAAAEEEEAgZQIjIyN9PT09tzqOIyHXTj8UkFW4y8vLZ+Q9CSpqV09VHulfWFlZOdfX17fHf4yW1budd4M0qsMrNTzl0XLDMGSX+K55NQpnopRbsCyrR9O0DaqqXtE0bTVslVDS87yiX3qhKpxdXWEXJhyKgiqP69u27ZqmmfM8T/onKzGltu5127bn8/l82/8WDzOGqAGvrBCXzw5FUT6k6/p7G0hZlmWqqioBpK2q6ooYyZg9z5P6s6tk9TaSk+DSD+LbLRvRbF7C2NS2UyqVchLQu657QVZd+uUpFEWR8E5C67pzF7TOa71+y0pt27YvSt1auY6u65frlTWofGafXu+64FF+J/xzpOTMTTfdtDPsFzK11wwzx3IvNvrCpc78S6C/Gsy2M87qc4N+mSF/91b+/j47OTl5Nq7r0042BNr+SyUbTIwSAQQQQAABBBBAAIHuEZANbiTotSzrrL8KV1ZP3XvvvRLyygoqecz73Msvv7zgPwZavUKU1UOdN9fN6vB2Xm+j96hqA7jVlYtBXo7jfFBRlHkJvxRFWdB1/RbXdc16m8b5j3/LCtpKcBnkErEe429yFaYmZ70OSLAvYw4SXEUNeK9fv764YcOG/kYbSEnQq2naBVVVb3Jd16vd3K829Lx06dKp/v7+/aZpLliW9XPTNBPZHC9ozdV6rpXwus8wjMvV78tYPM+TzQvzlS/LenRdlyC4VLn3tHw+X4z1ZmnQWBpqtMoXk1JSJsqKfWFpVsrBX3Uvq+0ty1pyXTefy+VuC1IiotL2armOoMe3mvOwAa+sHj98+PCpVu3yPgLVAgS83A8IIIAAAggggAACCCCgVK8QZXO1zrwhshLyhlnFW3l0fYvUGA0za5ZlLWqatlXX9TUJ5Gr7JuGs67obDMNYDNPveu34q5abtWPb9nbDMN4Oey3pp7TfaAMpCa7kcfRmm2jJY+/y2LqsTJVyIpqm3eJ53uZyufzvC4XCcNg+BTm+aiVkkMPfd4zneRLilsKcLEaWZd1ULpf/YWlp6a1t27btkPNt2+6Vkg9hNhprdd00BLz+GBs9ndDKoNn79XzkS869e/fuDvPFjl9upF5t3TD9k73udF03W50jTyOYpillX4pTU1NzrY7nfQSqBQh4uR8QQAABBBBAAAEEEEBA8cNDCUaqV/5C0zkCSQQh6zm6yiZWkp3c8O/SMKt4pQaxbduyyZpfBzfwkGQlreM4EuS9U10zU8LIZrVWA18gwIESkK4CqGrD2q7NmpESHX592GbHOY4jKyXPBOjSDYeUy+XLUqZArlMv5Iq6MrjRiuCw/Wt0fKlUOpfP51efVojy8jxvu6qqoQNx/1r+5+jS0lJ+8+bNH7Bt+yOqqjqycjlKf2rPSVPAK2Nr57OtUgrkhrq3MzMz/6mR8+jo6BbDMHYH/Z2TL4PCbJBW77ohavtKWYbVGsVstBbHb0q22iDgzdZ8M1oEEEAAAQQQQAABBBDoUoFGG6116XBWu11Z3anU1rsMuoo3asBYFcQ12/m+x68z67ru6mpMTdNWN8KSjdLkz3plIMLOhwRIqqrm/MBJSh2ECZilznY+n98t50lN3Mr5N9QPLZfLN+dyuVCrnP1xWJZ1StO0O+oFvEmWWQjrWHP8VkVRLkRtQ+a73RIa1df26/j6m85F7Zd/XtoCXhnXk08++aD/OxB0U7RGjq18wqzmjeMeD1ovuLouNaWS2v0tyd75BLzZm3NGjAACCCCAAAIIIIAAAl0oMD4+vi/Ox7w7hUBW4LmuK6sb31vFGmTDqspGaoOVDalCr+BtFfLW+sgmaZWSBbJRW4+8X/nZW7qub3Nd91ocga+0WxsIyf+Xn9cLfmW1qARjspFbVShrh/VsdD9IwGua5p56oZuEy1JHtVPupao57WtnLtr94qDWQ8o0GIaxHJdTqwAzruusZTtjY2PDVRuE1v3ipV5/HMc5PT09PR+lr9XXbHS+bduKv3Fg0GvI70rlPNkwTw0a8FqWdd40zW2V67DRWlBwjlsVIODlRkAAAQQQQAABBBBAAAEEukBANs/L5XK70xjy+vwSoDqOs0k2QWtUdsFxHAkyh2RjNVVVVzzPkw3VItfSbXe1YFK3jh8KVYdDjR71LpfLb+dyue2NAl7ZdKpcLquGYawGTmH67Jc7ECcp1VCppytNaLUrr1u1u1bWfu3gVv2JM9Rrdi3HcT6s6/p/jtqf6vPSWiN9YmJCShPsDHqPyD1dKpVO+RuJRrGVz9RWdaBXVlbe6enpuaVe+6VS6YKs6tc07a5SqfRuoVDYIbWYNU17V1a8y5dXtm1L+Qg1yO9K9QpeNlqLMqPZPifUB3u2qRg9AggggAACCCCAAAIIILD+AuPj47eqqrozaA3J9e9xsB7IirdKSYRivRWUlRW7sjJT8zxvSdf1srRcHYoEu9L7j/LreEp5g9XkUtPk38qhw9Co1693ngQ8qqou6Lq+23+/0k8pDXHDv+UXFxcv9Pf3S1mC1Ve9FYOV2sYbJXAKUipAgraKbymfz2+IY2x+eBc0pJQAzjTNnf7KzqB9CBoSNmovjnuquu1isagVCgXZaK6tV1C3ti6yTidLbdxGK8VruyQlUpaWlk4fPXp0tVRKO69Wq3iD3EsrKysrPT09q6v623mtrKws9/T09EobbLTWjmQ2zyXgzea8M2oEEEAAAQQQQAABBBDoYgGpIfkrv/IrO9vZSKqTh29ZVt40zVJ1HxvVkW13Q61mDu0Efe2EPrI68fr162frlT9otIp3eXn5cm9v7yZ/PH5ZB1l1K4Fu5bHxkmEYb3qed5vU/W22mjdIsBX2Hqr0aWFmZuZ0mHPDBr3t9n15efmt3t7eD4TpY7NjK7WmXVlZnM/nI+UwaQ53xc7f6LNVOQP5ouLll18+dezYsdWyJe2+Aqzild+py9XXqS2ZIl8+GYbRdn9KpdL16i9TqMPb7uxm6/xIHyzZImK0CCCAAAIIIIAAAggggEBnCkgosnXr1t1hVzh25mj+S6/K5bKuaZpnGMZ7qx4ty5LVnFdq+y6BT1Ljl6DVdd13dF0PHfY5jiO1eUOfJ+Pz6942mqd6IVi5XL6ay+U21p5TW89YvGzblkfLh1zX3SBlG365YDC+1csSRjqOM9/O4/P1xh4m6G0n5JVgrdWj+1F+h0ql0ibTNDeE3cAt7eFuraV8gTU8PNyXy+X6LMsqGIbRJzWmZVV72C8HgsxTs1W89b5Aqv2Spd2SIH4f5fOm+skMyjQEmT2O8QUIeLkXEEAAAQQQQAABBBBAAIEuF0jjBmylUsmrXu1YW2e2USgS91TK4+BSGsE0zf4wbct5mqYtSF3RMOfJsUECRn9VaKVtKSdRlnCoXumOepvWWZa1WFlRGkv5hUqd3/nLly+fm52djVwTOaiVhL26rhumaa6GgFKbWkJAf/ztBLzXrl07PTAw8F5pjKB9CnKchLyKoiwEKZMh7WUt3A1iGPcxzVbx1vsCqc4XLO9b5Ru1j9J29Urv+fn5ubX4fYraX87rHAEC3s6ZC3qCAAIIIIAAAggggAACCEQSGB0d3W2apmw8lppXbSi5uLj48/7+/tsaDTDJlby1j04HRZZNmCQYDrsxXpCAt14fyuVyMZfLFWrfqxfwVsJDN8jmT83GK7VCFUU599JLL83H9dh8UN96x8mXHZZlLZRKpfnr16/b27Zt2yKb8kn4G7Rdz/PyqqreUCIk6LlBjpMvL6QWcm9vr97seMLdIJrxHNNoFW/tqtra3xvZVE1RFCl30nY9YH8kcn9omuaYpmlwD8Qzv1lohYA3C7PMGBFAAAEEEEAAAQQQQCDVAmNjY0PVm3F182Ab1ZhtNaZLly6d2rx5855Wx0V5v1Vd0GZt2rZd8jxPl7AmxLXPRlz5WyoUCvl616ldGVgJquyQ/Xqv6cqmbfPT09PzIca1boe22kyrumNJB7xyreXlZSeXy8nK8Ib3xeTk5LF1A8vYhRut4q39ckQCX8dxrhmGsVmIXNfd7HleOc6At5aeVbwZuxkjDpeANyIcpyGAAAIIIIAAAggggAACnSLgb1DUKf1ppx9Rw9Soq16D9DVqn4K03eCY0AGvlCSQtmz7l3s91SsBUL0yUI5pZ1zdtrJQArxcLrdbgmlN065cuHDhyuDgYME0zZ3VNZzl8fhKbeLFNuYv0Km1m3XJSdWBIgFvIMbYDxofH98rK76lNIs07m9GaNv2ivyseiM0z/M+qKrqm7F34sYGz05OTspnAi8EGgoQ8HJzIIAAAggggAACCCCAAAJdLhBgJ/iuGWEnruBtNwwNix+13ER1YCtBYbOgV+obR7WWdh3HOd0tq3db+fubt7muKysxfyXsJmit2m/2vsyBzJVsKigrvQ1jdUFvSdO0JV3XN0gJjBMnTpzuhPIX7Yyzm871n4iQ3ydN01TZgFBVVUdVVSnFcEOO5jhOQdf1RGtOy6rh48ePz3EPdNNdtPZ9JeBde3OuiAACCCCAAAIIIIAAAgi0JSABhKqqO/1ao729vbuqVyG21fgan1y7WVjUmrCWZf3cNM2GNXrjGFabK14Dl0OIGvDatm0YhvHLJbyVlwSEtTWA/VWisuo5n8/vqbcxWyMvCZsWFxdPHj16NLaao3HMTRxtrGepk9rV1dXjEXPbtk/PzMzIpn281kDgySeffDDI74XruvKZ86bUzI2zW7Zta4ZhuFVtsoo3TuAUtkXAm8JJZUgIIIAAAggggAACCCCQboEw9UQ7WcLzvB5VVVfi6KNlWedN09wWR1vN2lirkDfKOGQjukKh8IHquq5Xr159Z+PGjbfUBoYSXlXq6Moj6INBrue67tL58+dPzc7OJrpiMUhfkjpmYmJif1JtN2q3Xn3kesdSsmHtZmZiYmJnkDrYjuP0ua5b8Dzvx9K7XC63PY5eyuZtuq6X/bbki5qpqam5ONqmjXQKEPCmc14ZFQIIIIAAAggggAACCKRYIC0lGVzX3RHX4/C2bV/yNz5aj6mXGri6ruutrh0kIJY6upVH9Vs1d8P7lmUNmqZ5pfoaV65c+afBwcHbqw+sfj+om9TcfeWVV86k/THx/fv3G8PDw32FQmHQtu0+qcVauwI61KT8ciOuJVmFKyGdaZpF13Xtcrm8ugL6yJEjV8bHx/cFuQYBb1j56MeHqWteLpf1XC4nHwFXFEWZ9ze89Fdlu66r1quJ3ax3nuf1q6p6Qx3oNJVFiT4znNlIgICXewMBBBBAAAEEEEAAAQQQ6EIBeZxc07RdQR4j7qTh+ZtYeZ53WdO0HbquvxtH/2zbLhmGkY+jrShtBA14pe1WIa9lWaau626Yx76lFqjneXnDMK5WX2NhYeEftmzZckdNwOv6pTAChsmZfjw86qreoBvRjY6O7jZNc6jZfRe0rSj3LufUF2g1L7LKVlGUD1ZC3dXA3t/ssboGdvXGeUGtbdve6P8u++ewijeoXjaPI+DN5rwzagQQQAABBBBAAAEEEEiBgKwy27Zt2x5ZZdgNw/E8b6PnebIi8hdx9zdgUBn3ZW9or6qesBa1lrDfYLFYvKZp2iZZGVh9kWKxWCoUCjcE2bZtL5TL5fyGDRv6a4Jc2/O88/UeG/c39pJg2DRN2SjqfTV1qf36S80oAW+YQLZV7d8wbSV6g2escXlSIpfL7a6qdd4nq3Nlxa5pmltd15XPXVmx+97vjqzilZ/LF1mykaGQRQl4a0s0+PSWZZ2iFnPGbsSAwyXgDQjFYQgggAACCCCAAAIIIIBApwoErRe5Vv2XkMOyrLOmae6UVWeO48xX/ruvuj5snP1xHGeDruvX42yznbbCrOhtdJ165RVWVlYu9fT0bPbPkRC2VCqdKhQKw7XtSODseZ5ZGxJXHyePkSuK0qPreo9hGJf992TelpaWTqVxM7V25jWJc6vLAUhYr6rqgv+YP+FuEuLR2xwdHb1T1/VflScQ6n0pUq/lKAGvtFNvA0r5bJ2enj4ZfQScmVYBAt60zizjQgABBBBAAAEEEEAAgUwJ+KvNgtTyjBNmbm7uhdqapeVy+bTUFq13nVarFaP2zbbtfsMwbqhZGbWtOM5rFfC2KtMgffBrt9Zugla9cVqzjdLkGqqqbq0ObhuNzXXdLZqmLcj70ubLL798Ku31duOY5zja8H8nJKw/fvz4nLjLz1zXHZyZmTkdxzVoIx6BJ5988sGwZXH8cg2apnlRv+CqDolZxRvPXKatFQLetM0o40EAAQQQQAABBBBAAIHMCsgGUXv37t1tGMaWtUKIsvFTEiGv4zg3x1XPNw67IAFuwGPOm6a5rbpPy8vLb23YsOEWCZrK5fLVXC63sV6fZQWgYRjbVVWdbzWmUql0XVXVK6qqaoSKrbTifV++nKmscD/H4/fx2sbd2tjY2HDtFy5BrxF1Ja+0X31u9RcBQa/NcekXIOBN/xwzQgQQQAABBBBAAAEEEMiYQJSaoVGJogS8cq24Q17XdW/TNO3nUccR93mVTc8GdV2/qqrqSqP2W4W8EuaUpcBuPr/Bb0PKJyiKck422WtUq1OOlVXErutuNU3zUqvxyWrhcrl8ptHK61bn8z4CWRBopxxOq9/1Vn7VIa+U8jh8+PCpVufwfnYECHizM9eMFAEEEEAAAQQQQAABBDIi0A0Br0xFnP10HGeXrutnOmmKZaMlRVE+2Cp4bhX81NtYzXGc057n7VFVte4Gab6DZVl3mqb5WiMXCYs9zzs7PT3dcpVvJ9nSFwTWQ2B0dHSLaZp7oly71e95qzZrVwBTqqGVWLbeJ+DN1nwzWgQQQAABBBBAAAEEEMiAQJzBaSuuqCt44w54XdfdoWnaL1r1dz3elxBVVuEahjFgGEbdLjQLf4rF4rVCoTBQfaLUyZW6w6qq5pptouY4zod1Xf/PtReVlcGqqp6bnJw8ux4mXBOBbhSo3hAvbP/bKdHgX4tSDWHVs3M8AW925pqRIoAAAggggAACCCCAQAYFZMWZYRi7w24MFJSqnYB3dHR0t2maQ0Gv1eo4KTOgaVpfq+PW+n0JY/26nY7j9LmuWzBNU3Uc56qu6+V6/bFte5O/Odry8vL53t7eG+rwBh1Dg9rEZ+fm5s6xiVpQRY5D4L8IRNloTc4ulUpePp9vK4erDYkp1cCd6Qu0dWPBiAACCCCAAAIIIIAAAggg0PkCSW2+Nj8/Pzc7Oyv1YCO9pF/33XffcFyhbLlcvixBqq7rHfVv3eqA14eSoFdRFAm3X5efua7raZqm+33331dV9eeqqm5QVXUxCrK0o+v6kpxrWdb8xYsXz7YzZ1H6wDkIpEkg6kZrcazgFcdisWgVCgXTN6VUQ5ruruhj6ai/9KIPgzMRQAABBBBAAAEEEEAAAQRaCUQNJhq1K3Vg263dOjIy0tff3z8c1wpj13XNSiB6tZXHGr4vZRB2trqeZVmuHGOapiZ/ygZqiqIYrutapmlarc6v9365XJbQ+OLy8vKZo0ePrga9vBBAILpA1I3W5Pfb/92uvbqUaKn8TGt0jH9ObU1uKbdy/PjxOVbkR5/TNJxJwJuGWWQMCCCAAAIIIIAAAggggEAAgYMHDw4WCoXhAIcGOkRWhM7MzJwOdHCTg8bGxoZ0Xd/dbjv++a7rblYUZaOiKG9qmubE1W4b7QQKeKV9x3E813Ud0zTfK9YrAY7neds0TbsUpg+V2r+njxw5ciXMeRyLAAKNBeLYaK3yZY7/hU79wtwNulCpn33DOZRq4I4l4OUeQAABBBBAAAEEEEAAAQQyIpBAkFqcmpqai4Mv7nq8svpV1/Ve27YXDcPwV8fF0dXQbVSXSQh9ctUJQdthA7V2lDkXgeYCbW605knrqqpquVxu9b8bvRqVdKhdwSvnx/VlG3PfvQIEvN07d/QcAQQQQAABBBBAAAEEEAgs0CrcrQ4IZKWvaZo7/Y3BGl0kzlAh7nq81X12HMfSdf29mpWB0WI6MGgwG8flZCXfwsLCGersxqFJGwi8X0DKygwMDOyNaiPlGFzX3ZDP5+tusOi32yTgra3BG8uTFFHHw3mdIUDA2xnzQC8QQAABBBBAAAEEEEAAgUQF5LFiXdd3aZpWqL1QvaC2VSAsbcRRg7e6L3HX4/XbLhaL1wqFwkCiwOvcOOUY1nkCuHxmBA4dOrQrn8/f2s6Ar1+/rhuGoeRyuaYlZBqFvCsrKys9PT090ofJyclj7fSFc9MhQMCbjnlkFAgggAACCCCAAAIIIIBASwFZJbtv3z4JJt7b8KvRKtwgAa+UAlhcXDwZ5+ZdQa7b9/6L7AAAIABJREFUcqA1B6ysrLzT09NzS9jz4jy+UVDT7jUox9CuIOcjEE5gfHx8X70vysK0Ip8HhmH067p+vdl5TQLe5Z6enl4C3jDq6T6WgDfd88voEEAAAQQQQAABBBBAAIH3CUgNya1bt+6WVZ/NNkkLEra6rrv00ksvnYxzB/egJSKCTm29mpVBz43ruFKpdD2fz2+Iqz1ph3IMcWrSFgLNBeL+XLIsS0rhNN0AcWVl5VJPT49sGnnDSz67/ZCZFbzcuSJAwMt9gAACCCCAAAIIIIAAAggg0FAgSMgbZy3e6o7EFahYlrXFNM2F9Z7mcrl8NZfLbYyjH0mZx9E32kAgjQJxrNytdgnyxZNlWadM09xT61l97rVr107E+RRFGucuC2Mi4M3CLDNGBBBAAAEEEEAAAQQQQKANgYmJif2tTk9yFVm7Qa/jOJ6maY6qqkarcST5/vXr1xelbma7/ZCVu4cPHz6VZF9pGwEEbhQYHR3dbZrmUBQXy7LOX7hw4d1t27btUFV1yPO8LYqinDcMw27R3tnqkjr+sdUreEul0rmnn376TJR+cU56BAh40zOXjAQBBBBAAAEEEEAAAQQQSETAD3jn5+fntm7dOui67qCu64OO45wxDGO3BJZJBrz+oNpZQWfbdsnzPFNRFLfSnqYoyoJpmtsSQWvQqAQ97VwziZIYazl+roVAtwoEeZqh0dgsy7JN0wz9BZPjOFfks7Zeu47j7NJ1/YzU4f7iF7/4Qre60u94BAh443GkFQQQQAABBBBAAAEEEEAgtQL+Ctrp6emTtYOUjdv27t27ey1WlMaxe311/yUYcV1X13U98r+NJbjRdT0vwbHneT2e5+mGLMuz7cuqqvbJ9XRdX/KvK4GNqqqFKJs0SX+PHz8+F2e949TetAwMgZgFpHb50NDQvijNNgp4mwW4cp3KJop1g2HLsnYoinLJNM0Vx3FOT09Pz0fpG+ekQyDyX2LpGD6jQAABBBBAAAEEEEAAAQQQ6BaBkZGRvoGBgb0SikjwYRjGkuM4RcuyiidPnlzat2/fg2HH0k593jCr8kqlkpPP53Xp3+Li4s/7+/tvC9NXGe/i4uJJam2GUeNYBOITkC+6CoXCcJQWLctyTdOUpwZueLmu+wFN095q1GapVOrP5/OL9d53XXez53ll+QKJsi1RZiVd5xDwpms+GQ0CCCCAAAIIIIAAAgggkFmBsbGx4UaPMzdC8TxvSFXV0CvfwoS7cm2pAyx/ymphCagVRZnXdX13bb8cx3FkSXHtz2WzpZmZmXXfKC6zNxcDz7xAlM+XarR6Ia/jOBt0Xb/eCLdcLuuapt1sGMbbdT4TenRd79E07ZK8JyV0Zmdni5mfqIwCEPBmdOIZNgIIIIAAAggggAACCCCQNoEnnnhij2EYsnlR4JfneRtVVb0a+ARFURqtxmvVhqziNQzjNtu2TxuG8aau64XaDZTqBbw8ft1KlvcRSF4gyudLTcD7vjq85XK5mMvl5HOg4cu2bcUw6pfvdV13i6Zp/hc/ZycnJ2VTNl4ZFCDgzeCkM2QEEEAAAQQQQAABBBBAII0CExMTO+vtON9srI7j5HRdL4fxCLt6N0zbtcdaljU/MzNzup02OBcBBNoXkHrj999//z7ZVDJKa/U+N4Jsulgul9/O5XLb613Ttu1+wzBWSzi4rlucmpqai9I3zul+AQLe7p9DRoAAAggggAACCCCAAAIIIKAoStRd7sMGtlFX8IadJMLdsGIcj0CyAqOjo1tM09wT5iry+eK6rqppmmea5g3h8Ntvv/2T7du3/7Nm7UmZBinFUL1Zo398bYmHYrF48siRI1IChlfGBAh4MzbhDBcBBBBAAAEEEEAAAQQQSKtAm5sgve/x6XpOsuLX87xewzAuJ+lIuJukLm0jEF1gYmJif9CzS6XSau3tfD5fN3+7cuXKPw0ODt7eqj3ZUM227au5XM6pPra2fAOfG60k0/s+AW9655aRIYAAAggggAACCCCAAAKZEpBHqO+77769lmUtlEql+b6+vj2apjWtb1kN1Gwlr+u6uqqqWxVFyamq+maSsK7rLk1NTZ1I8hq0jQAC0QTCBLytng5o9X51D+uVaqhXYmZubu6FY8eO2dFGx1ndKkDA260zR78RQAABBBBAAAEEEEAAAQSaChw6dGhXPp+/NQyT4ziy4s71PM+W/9m2rRUKhS2u696kKMqleo9Jh2k/yLGu656Zmpo6F+RYjkEAgbUViDPglZ6HCHllAzWpMy71dvVLly6d2rRp092KovTrun7RV2BTxrW9HzrlagS8nTIT9AMBBBBAAAEEEEAAAQQQQCBWgZGRkb6BgYG9sTa6Bo3Nz8/Pzc7OFtfgUlwCAQRCCsQd8Aa9vG3bC4ZhbJGavJqmDTQqE+N5Xn5xcfHFo0ePLgVtm+O6X4CAt/vnkBEggAACCCCAAAIIIIAAAgg0EJC6vKZp7tR1fbAbkCjP0A2zRB+zLDA6OrrbNM2hZgaV2rtuPp/XW1mVSiUnyHGu6xal5Ixt27e5rvu6ruvX5WemaRZd17XL5fKS53k39/T03EIt3lbq6XufgDd9c8qIEEAAAQQQQAABBBBAAAEEqgQOHDhQGBoa2tcNKJRn6IZZoo9ZFxgfH9+raVpfPQcJbBVF0RptrFZ7TtCAN6w5tXjDinX38QS83T1/9B4BBBBAAAEEEEAAAQQQQKCFwNjY2JCu67ujQjmOs7pzva7rLVfjRb2Gfx7lGdoV5HwEkheQDR3vv//+faqqGtVXC1FP973TisViqVAo5MP0WlbotlpFrCjK2cnJSanbyysDAgS8GZhkhogAAggggAACCCCAAAIIZFkgyCPVrXwk5E064KU8Q6tZ4H0EOkegXo3vKAGvbOZYGxS3GuXi4uKF3t7enkariOV8Kd8wNTU116ot3k+HAAFvOuaRUSCAAAIIIIAAAggggAACCDQQGB8f3ye1K9sBWqOA98zU1NS5dvrJuQggsHYCtU8HWJblmqaphelBlIBX2i8Wi9fy+fyGZuGw4zinp6en58P0h2O7U4CAtzvnjV4jgAACCCCAAAIIIIAAAgiEEAiz8329ZqOszAvRvdVDKc8QVozjEVh/geovkKJ8TqysrCz39PT0BhmJtO+67mqWJxuztbqe4zhXpqenTwZpm2O6W4CAt7vnj94jgAACCCCAAAIIIIAAAggEEGg34HUcx9J13QxwqciHsClSZDpORGDdBKpLwLQKXOt1Mugma7VtB10tzOfKut0aa3phAt415eZiCCCAAAIIIIAAAggggAAC6yHQbsArj0MXCoWBJPteLBZPHjly5EqS16BtBBCIV6C6TEPQ0LW6B0E2WasXHAcNk/lciXe+O7U1At5OnRn6hQACCCCAAAIIIIAAAgggEJvAwYMHB03T3Knr+mCURkul0oV8Pr81yrkhzmHX+xBYHIpAJwgcOHCgMDQ0tE/6Iqtx5U8pnxC0b7IZWrMa4Y2C3KArfxVF4XMl6GR08XEEvF08eXQdAQQQQAABBBBAAAEEEEAgnEDUoNe27ZLnebppmka4KwY/2rbthcOHD58KfgZHIoBAJwg88cQTewzD2CJ9abWy1rZtw3GcHk3T5peXl98eHBy8vdEYWrUVZOx8rgRR6v5jCHi7fw4ZAQIIIIAAAggggAACCCCAQEiBsEGv4zg367r+rv9nyMsFOlxW8k1NTc0FOpiDEECgYwT2799v3H///ftUVTWaraytDWw9z7Nt277kuq48HeBqmubJoCobqWn5fL7t3I7PlY65TRLtSNs3SqK9o3EEEEAAAQQQQAABBBBAAAEEEhTwg14JWvwVeLWXcxwnpyjKkK7rb7quu0NRlHlN01YfxY77NTk5eSzuNmkPAQSSFxgdHd1imuaeRgFvqVTyJMA1TVNLvjc3XoHPlbUWX/vrEfCuvTlXRAABBBBAAAEEEEAAAQQQ6DABCXoLhcJwvW65rqv7ga7neT3y/3VdX0piCGyIlIQqbSKwNgLj4+P7GtXTlS+RZIXv2vSEgHc9nNfzmgS866nPtRFAAAEEEEAAAQQQQAABBDpCYHx8/FZN03bVdsayrHlZ2VsTzGxSFOVyEh13XffM1NTUuSTapk0EEEhW4NChQ7vy+fytdT5H3PVYuev3gxW8yc57J7ROwNsJs0AfEEAAAQQQQAABBBBAAAEE1lWgUTDjOM5pXdd3V3euXC5vyOVy15PosATKMzMzp5NomzYRQCBZAb9MQ+1VmtXlTbZHv2ydgHctlNf3GgS86+vP1RFAAAEEEEAAAQQQQAABBNZYYGRkpK+np+dWx3HmTdPcKZsQyWPVuq4P+l1xHMdxXdfTdV3e66vuomyA5G+GFHfXXdddmpqaOhF3u7SHAAJrIzAxMbF/ba4U/CoEvMGtuvVIAt5unTn6jQACCCCAAAIIIIAAAgggEEmg3mrd2vqYEvBKod1GF5D35b1mx0TqHKvtorJxHgIdIfDEE0/sabRh43p1kIB3veTX7roEvGtnzZUQQAABBBBAAAEEEEAAAQQ6QKDZRkhhu5dE0Hvt2rUTR48eTWQTt7Dj43gEEAgn0Kied7hW4j2agDdez05sjYC3E2eFPiGAAAIIIIAAAggggAACCLQlMDY2NlRbO7etBpucbFlWrBsoSd3f6enp+aT6S7sIIJCcwIEDBwpDQ0P7krtC+JYJeMObddsZBLzdNmP0FwEEEEAAAQQQQAABBBBAoKnAWoa70pG4N1AqlUrnnn766TNMMwIIdKeAhLxbt24ddF13UGp7S43v9RwJAe966q/NtQl418aZqyCAAAIIIIAAAggggAACCKyRwFpvclRbv7fdYTqOc2V6evpku+1wPgIIdIbAWn/pVDtqAt7OuA+S7AUBb5K6tI0AAggggAACCCCAAAIIILDmAu0GvBKwWpZ11jTNndVBa6N2W23IFgWAQCaKGucg0LkC6xny8nnSufdFXD0j4I1LknYQQAABBBBAAAEEEEAAAQQ6QqDdgLdYLJ48cuTIldrBjI+P79U0ra/2547jeLqux/rv6/n5+bnZ2dliR4DSCQQQiEUgzg0ew3SIgDeMVnceG+tfQN1JQK8RQAABBBBAAAEEEEAAAQTSJHDw4MFBWX0rY5KVuLlcbneQGpj+yt164a60NTY2Niz1NGutbNtWVFUt6LoeWyBrWdapmZmZhTTNC2NBIOsCTzzxxB7DMLastQMB71qLr/31CHjX3pwrIoAAAggggAACCCCAAAIIrKHAoUOHduXz+VtrL2lZ1rymabJSd0iC4EbBrn9es3DGdV3dcZxNmqYVdV1fimF4ZycnJ8/G0A5NIIBAhwiMj4/fqmnarrXsDjW911J7/a5FwLt+9lwZAQQQQAABBBBAAAEEEEBgDQRGRkb6BgYG9lZfSsLdmZmZ02EuPzExIauCV1cGN3uVy+Wyqqq/MAxj2HVdS9M0p7LK15H/VhRFq/zZsBlCmVbKvI9A9wnI0wWFQmF4LXvOZ8laaq/ftQh418+eKyOAAAIIIIAAAggggAACCHSRQKuAV0Ljixcvnt22bdsW13UHmz2KXSqVnHw+rzcavud59he/+MUXuoiHriKAQACBdmuEB7jEDYeUSqVzTz/99Jmw53F8dwkQ8HbXfNFbBBBAAAEEEEAAAQQQQACBdRIYHR3dYprmnnqXb7QiWM6RsNc0zS3VdYBlYzZpp3ZzNgl+NU2T97SZmZn/tE5D5bIIIJCQQKNa3gldTpql3EuCuJ3SNAFvp8wE/UAAAQQQQAABBBBAAAEEEOhogUaPVwct9zA2Njak6/puf5CVMFf+Xe66rqvWruhlY6SOvh3oHAKRBBrVBI/UWICTHMc5PT09PR/gUA7pYgEC3i6ePLqOAAIIIIAAAggggAACCCCwdgJx1PKtDXmb9Z6Ad+3mlishsFYCzZ4ESKIPxWLxZKsNJJO4Lm2urQAB79p6czUEEEAAAQQQQAABBBBAAIEuFqiunxl05W7tcIOGvAS8XXyj0HUEGggcOHCgsG3btmHLshZKpdJ8LpczTNPcqev6YBJo165dO3H06NGlJNqmzc4RIODtnLmgJwgggAACCCCAAAIIIIAAAhkRCBLyEvBm5GZgmAgoipJUbV4+R7JxexHwZmOeGSUCCCCAAAIIIIAAAggggECHCTQLeW3bXjh8+PCpDusy3UEAgYQEZGXv0NDQvjibJ9yNU7Oz2yLg7ez5oXcIIIAAAggggAACCCCAAAIpFqgX8nqeZ7/77rsnZmdniykeOkNDAIEagbg3YCPgzc4tRsCbnblmpAgggAACCCCAAAIIIIAAAh0oUCfkPTs5OXm2A7tKlxBAIEGB/fv3G/fff/8+VVWNOC5DwBuHYne0QcDbHfNELxFAAAEEEEAAAQQQQAABBFIs4Ie8rusWp6am5lI8VIaGAAJNBMbHx2/VNG1XHEgEvHEodkcbBLzdMU/0EgEEEEAAAQQQQAABBBBAIOUCEvJallU8cuTIlZQPleEhgEDzkHefpmmFdpEcx7kyPT19st12OL/zBQh4O3+O6CECCCCAAAIIIIAAAggggAACCCCAQEYEDh48OFgoFIbbHe78/PwctbzbVeyO8wl4u2Oe6CUCCCCAAAIIIIAAAggggAACCCCAQAYERkZG+gYGBva2M9RSqXTu6aefPtNOG5zbPQIEvN0zV/QUAQQQQAABBBBAAAEEEEAAAQQQQCDlAocOHdqVz+dvjTpMz/Ps48ePzx07dsyO2gbndZcAAW93zRe9RQABBBBAAAEEEEAAAQQQQAABBBBIscD4+HhbNXhd1z0zNTV1LsVEDK1GgICXWwIBBBBAAAEEEEAAAQQQQAABBBBAAIEOEXjiiSf2GIaxJUp3XNctTk1NzUU5l3O6V4CAt3vnjp4jgAACCCCAAAIIIIAAAggggAACCKRMYP/+/cZ99923V9O0QtihFYvFk0eOHLkS9jyO724BAt7unj96jwACCCCAAAIIIIAAAggggAACCCCQMoGDBw8OFgqF4TDDchzn9PT09HyYczg2HQIEvOmYR0aBAAIIIIAAAggggAACCCCAAAIIIJAigYmJiZ2Kosj/mr5kUzXbtk/PzMwstDqW99MpQMCbznllVAgggAACCCCAAAIIIIAAAggggAACXS4wPj4upRr6Gg1Dwt3FxcWTR48eXeryodL9NgQIeNvA41QEEEAAAQQQQAABBBBAAAEEEEAAAQSSEjhw4EDh5ptv3quqqlF7Ddd1l1566aWTx44ds5O6Pu12hwABb3fME71EAAEEEEAAAQQQQAABBBBAAAEEEEiZgNTaNU1zp67rg47jrG6Opuv66p/FYnH1T9M0C7qu764eum3bCydOnDhNuJuyGyLicAh4I8JxGgIIIIAAAggggAACCCCAAAIIIIAAAlEEqoPdsOdbljU/MzNzOux5HJ9eAQLe9M4tI0MAAQQQQAABBBBAAAEEEEAAAQQQ6CCBqMGu1Notl8vzpVJpnnq7HTShHdIVAt4OmQi6gQACCCCAAAIIIIAAAggggAACCCCQToGowa6UYvA8T1bsLqRThlHFIUDAG4cibSCAAAIIIIAAAggggAACCCCAAAIIIKAoih/mWpZ1VkD8GrtBcWTzNEVR5l966aV5auwGVcv2cQS82Z5/Ro8AAggggAACCCCAAAIIIIAAAgggEKPA2NjYsGyaFqRJ6ukGUeKYVgIEvK2EeB8BBBBAAAEEEEAAAQQQQAABBBBAAIGAAmNjY0OKogzJCt5mq3elrq5t26cpvxAQlsMaChDwcnMggAACCCCAAAIIIIAAAggggAACCCCQgICUa8jlcrsdx7miadqVCxcuXNm6deug53lbTpw4cZoSDAmgZ7BJ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cAAW865pFRIIAAAggggAACCCCAAAIIIIAAAggggEAGBQh4MzjpDBkBBBBAAAEEEEAAAQQQQAABBBBAAAEE0iFAwJuOeWQUCCCAAAIIIIAAAggggAACCCCAAAIIIJBBAQLeDE46Q0YAAQQQQAABBBBAAAEEEEAAAQQQQACBdAgQ8KZjHhkFAggggAACCCCAAAIIIIAAAggggAACCGRQgIA3g5POkBFAAAEEEEAAAQQQQAABBBBAAAEEEEAgHQIEvOmYR0aBAAIIIIAAAggggAACCCCAAAIIIIAAAhkUIODN4KQzZAQQQAABBBBAAAEEEEAAAQQQQAABBBBIhwABbzrmkVEggAACCCCAAAIIIIAAAggggAACCCCAQAYFCHgzOOkMGQEEEEAAAQQQQAABBBBAAAEEEEAAAQTSIUDAm455ZBQIIIAAAggggAACCCCAAAIIIIAAAgggkEEB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eAOjY2NvTtb3/7Uzt27Pi/jh07ZqdjWIwCAQQQQAABBBBAAAEEEEAAAQQQQAABBBBIv4Cay+V+lsvlzuVyubf/4A/+4H+cmZlZSP+wGSECCCCAAAIIIIAAAggggAACCCCAAAIIIND9AurExMT+crmsPvPMM199/PHHH52cnDzW/cNiBAgggAACCCCAAAIIIIAAAggggAACCCCAQPoFVgNeGeZzzz03smPHjuOvvvrqTPqHzQgRQAABBBBAAAEEEEAAAQQQQAABBBBAAIHuF3gv4P3Lv/zL/aVSaeCNN954vPuHxQgQQAABBBBAAAEEEEAAAQQQQAABBBBAAIH0C6wGvM8///xHXn/99V87cODAnxw+fPhU+ofNCBFAAAEEEEAAAQQQQAABBBBAAAEEEEAAge4XWA14n3322SfvvPPO/yefz//fx44ds7t/WIwAAQQQQAABBBBAAAEEEEAAAQQQQAABBBBIv4Da19f3oq7rVx999NH/bmZmZiH9Q2aECCCAAAIIIIAAAggggAACCCCAAAIIIIBAOgRURVHuVRTl5XQMh1EggAACCCCAAAIIIIAAAggggAACCCCAAALZEZCAN7HXnXfeef+lS5c+MT8/P53YRWgYAQQQQAABBBBAAAEEEEAAAQQQQAABBBDIqEBiAe/BgwcHv/KVr/wHx3F6P//5zz8yMzNzOqPGDBsBBBBAAAEEEEAAAQQQQAABBBBAAAEEEEhEIImAd6+iKCduvvnmPykUCoUrV6587OGHH/7ahz70odcIeROZQxpFAAEEEEAAAQQQQAABBBBAAAEEEEAAgYwKxBrw3nHHHV84c+bMwXw+/4aiKNrnP//5/1Vcn3rqqa89/vjjf2RZ1jwhb0bvNIaNAAIIIIAAAggggAACCCCAAAIIIIAAArELxBrwHjp0aNeXv/zl799zzz3T+/fvv6EkAyFv7HNHgwgggAACCCCAAAIIIIAAAggggAACCCCQcYFYA96RkZG+b33rW1/bvn37id/6rd96udbWD3mLxeLJI0eOXMm4PcNHAAEEEEAAAQQQQAABBBBAAAEEEEAAAQTaEog14JWeSJmGCxcu/PNHH3302Xo9k5D3C1/4wiPT09Mn2+o5JyOAAAIIIIAAAggggAACCCCAAAIIIIAAAhkXiD3g9cs0SM1dsT19+vRNr7/++m7TNMuyqveb3/zmpyzLKr399tv/OuP2DB8BBBBAAAEEEEAAAQQQQAABBBBAAAEEEGhLIPaA1y/TUC6Xb7Jtu19RFLWvr+9113Vz165d26vr+uVcLvf/Xr169f+s0/N/rijKrYqifKutUXEyAggggAACCCCAAAIIIIAAAggggAACCCCQAYHYA17frLe39zPbt2//0SOPPLIiP3McZ1D+/P73v//wPffc86XZ2dlira+u61/VNO3Xb7nlltkNGzbM9/b2nrv11lvf/NjHPna5XC4vyfHU7s3AXckQEUAAAQQQQAABBBBAAAEEEEAAAQQQQCCQQGIBb6Cr33iQmcsut3DqAAARa0lEQVTlXnvooYf+t1OnTj1YKpW2yP8sy9rqeZ5qmubFfD5/QVVV67Of/eznCHojCHMKAggggAACCCCAAAIIIIAAAggggAACCKRKoGMC3o985CN//M477/zBHXfc8e+2b9/+7l133XXelz5//nzPW2+9teWVV1751NLS0j/7whe+8N+wSVuq7kMGgwACCCCAAAIIIIAAAggggAACCCCAAAIRBDom4B0bGxv6xje+8b8Xi8VtpVLpZtu2txmGcT6fz79bKBTOLy4u3rF58+YTjzzyyDd1XR94+eWXr/793//9Hsuyvh5h3JyCAAIIIIAAAggggAACCCCAAAIIIIAAAgh0vUDHBLy+5MGDBwd1XTdM0+x7/vnnb7t8+fLOcrm8c2ho6OW9e/e+YJpmwXGcO5555pmvGoZx6aMf/ehXH3roob8tlUrzR48eXa3TywsBBBBAAAEEEEAAAQQQQAABBBBAAAEEEMiCQMcFvNVB77Fjx37r4Ycffs2yrLN+zd3R0dHdX/rSl/79448//kdvvPFG/1/91V/994qiaHfcccd3PvGJT5y0LGuBsDcLty5jRAABBBBAAAEEEEAAAQQQQAABBBBAAIGODXjHx8f3TU9P/4eBgYEX7rzzzu88+OCDxyXoffHFF//lP/7jP/7O5z73uSl/+l544YWP/uQnP/m0H/Tu37//tOu6RcJebnAEEEAAAQQQQAABBBBAAAEEEEAAAQQQSLNAxwa8hw4d2pXP52+dnp7+Rl9f349lEj75yU8e3rFjxw+fe+65rw8ODr712c9+9i+rJ6cS9P62/OyOO+74rh/0Tk1NzaV5EhkbAggggAACCCCAAAIIIIAAAggggAACCGRToGMD3pGRkb6BgYG9Mi1PPfXU12666ab/eO3atcXl5eUn5GemaX7J87zfGBwc/NGjjz76bPX0/d3f/d3HXnvttU9blrVxZGTkXx0+fPhUNqeXUSOAAAIIIIAAAggggAACCCCAAAIIIIBAmgU6NuAV9AMHDhS2bt06+Morr3z0rbfeuv+BBx740uzsbLF6Qm655ZavWpY1UB3yVge8jz322H87OTl5Ns2TyNgQQAABBBBAAAEEEEAAAQQQQAABBBBAIJsCHR3wNpoSCX63bdu2RVGUIU3T+mSFr2y65ge7cp5foqFYLJ70N2jL5hQzagQQQAABBBBAAAEEEEAAAQQQQAABBBBIq0DXBbwHDx4cLBQKw9UT8txzz31ueXn5tlwut+AHu/77c3NzLxw7dsxO6wQyLgQQQAABBBBAAAEEEEAAAQQQQAABBBDIrkDXBbxjY2PDuq4P+lPmOM5pXdd3//Vf//WOX//1X3/VMIwlx3GKlmUVT548uUS4m92bm5EjgAACCCCAAAIIIIAAAggggAACCCCQdoGuC3j9uryu6w5K0Ds1NTWX9klifAgggAACCCCAAAIIIIAAAggggAACCCCAQD2Brgt4mUYEEEAAAQQQQAABBBBAAAEEEEAAAQQQQACBXwoQ8HInIIAAAggggAACCCCAAAIIIIAAAggggAACXSqQiYBXNmb7m7/5m089/PDDL73yyitnqMvbpXcr3UYAAQQQQAABBBBAAAEEEEAAAQQQQACBGwQyEfDefvvt/8sbb7zx2Vwu9+7Q0NC3P/nJT3716NGjS9wLCCCAAAIIIIAAAggggAACCCCAAAIIIIBANwtkIuDdt2/ff/3Tn/708/v27fv6q6+++huLi4t3mqY5e+3atT/r5smj7wgggAACCCCAAAIIIIAAAggggAACCCCQbYFMBLwTExM7n3rqqR88/vjjfyTTffbs2YHnn3/+Ny9cuPDJwcHB73z84x//xt133/3WxYsXl2ZnZ4vZviUYPQIIIIAAAggggAACCCCAAAIIIIAAAgh0i0AmAt7R0dEtX/nKV7517733/tv77rvvbPXkfOtb3/qNd9555zf7+/t/evfdd3//4x//+MszMzOnu2UC6ScCCCCAAAIIIIAAAggggAACCCCAAAIIZFcgEwHvgQMHCt/73vdmt2zZ8g+//du//Xf1pvu73/3uf/Xmm2/+pmEYVz/4wQ8+9+Mf//i72b0tGDkCCCCAAAIIIIAAAggggAACCCCAAAIIdINAJgLem2666fdXVlb+h8cee2y81aT87d/+7V0/+9nP/kVvb+9/fOONN55rdTzvI4AAAggggAACCCCAAAIIIIAAAggggAAC6yWQ+oC3p6fnqf7+/q1/+Id/+LUwyM8+++z4zp07j7766qvfC3MexyKAAAIIIIAAAggggAACCCCAAAIIIIAAAmslkOqA1zCMv7n99tt/8OlPf/rFsKDf/OY3PyXnPPTQQ/8TG6+F1eN4BBBAAAEEEEAAAQQQQAABBBBAAAEEEFgLgdQGvNu3b//00tLS50ZGRiajQErAe+nSpbsNw/jB5cuX/yRKG5yDAAIIIIAAAggggAACCCCAAAIIIIAAAggkKZDagHdsbGz4y1/+8rO/9mu/9vRdd911PgriX/zFX3z6woULdy4vL39bUZRno7TBOQgggAACCCCAAAIIIIAAAggggAACCCCAQFICqQ14Dxw4UHjxxRf/56WlpZt///d//99FBZSVvFevXjWHh4cPHTt2zI7aDuchgAACCCCAAAIIIIAAAggggAACCCCAAAJxC6Q24BWoiYmJnU899dQPHn/88T9qB+6ZZ575PzZt2nT8d3/3dydnZmYW2mmLcxFAAAEEEEAAAQQQQAABBBBAAAEEEEAAgbgEUh3w7t+/33jttdf+bOPGjRcfeeSRH7SDJit5z58//y9WVlbubacdzkUAAQQQQAABBBBAAAEEEEAAAQQQQAABBOISSHXAK0i333778C9+8YtnH3vssX/dDhoBbzt6nIsAAggggAACCCCAAAIIIIAAAggggAACSQikPuAVtE2bNn37wx/+8A8efvjhn4RF/NGPfrT9xRdf/NzmzZtP/M7v/M6/mZmZOR22DY5HAAEEEEAAAQQQQAABBBBAAAEEEEAAAQSSEMhEwPuhD33oKcH7vd/7ve+GQZRVuxcvXrz3gQceeHbPnj0/JNwNo8exCCCAAAIIIIAAAggggAACCCCAAAIIIJC0AAFvHeHqVbuf+cxnvmNZ1jzhbtK3Iu0jgAACCCCAAAIIIIAAAggggAACCCCAQFgBAt4aMX/V7t133/0nDzzwwE/Onz+/MDs7WwwLy/EIIIAAAggggAACCCCAAAIIIIAAAggggEDSAgS8FeETJ07c9Pzzz/8rwzD+v+Xl5emk4WkfAQQQQAABBBBAAAEEEEAAAQQQQAABBBBoV4CAV1GUr3/96w+/++67dyqK8oSiKD9rF5XzEUAAAQQQQAABBBBAAAEEEEAAAQQQQACBtRDIdMDr19p1HOfbKysrM2sBzjUQQAABBBBAAAEEEEAAAQQQQAABBBBAAIG4BDIT8C4uLu784z/+4z/z4fxau8PDw1984YUXvhcXKO0ggAACCCCAAAIIIIAAAggggAACCCCAAAJrJZCJgHdkZKTvz//8z/+sVCp9YmBg4JVisbh98+bNJz7zmc98p1gsnjxy5MiVtQLnOggggAACCCCAAAIIIIAAAggggAACCCCAQFwCmQh4faz9+/cbP/3pTx+56667Svfee+9Zy7LOEu7GdSvRDgIIIIAAAggggAACCCCAAAIIIIAAAgistUCmAt61xuV6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z9O0G4ETB2VuwAAAABJRU5ErkJgg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7" name="Straight Arrow Connector 26"/>
          <p:cNvCxnSpPr/>
          <p:nvPr/>
        </p:nvCxnSpPr>
        <p:spPr>
          <a:xfrm>
            <a:off x="155575" y="3392486"/>
            <a:ext cx="304800" cy="276999"/>
          </a:xfrm>
          <a:prstGeom prst="straightConnector1">
            <a:avLst/>
          </a:prstGeom>
          <a:ln w="41275">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6"/>
          <a:stretch>
            <a:fillRect/>
          </a:stretch>
        </p:blipFill>
        <p:spPr>
          <a:xfrm>
            <a:off x="4674733" y="3657510"/>
            <a:ext cx="4505427" cy="2236769"/>
          </a:xfrm>
          <a:prstGeom prst="rect">
            <a:avLst/>
          </a:prstGeom>
        </p:spPr>
      </p:pic>
      <p:sp>
        <p:nvSpPr>
          <p:cNvPr id="10" name="Rectangle 9"/>
          <p:cNvSpPr/>
          <p:nvPr/>
        </p:nvSpPr>
        <p:spPr>
          <a:xfrm>
            <a:off x="4731077" y="5867400"/>
            <a:ext cx="4572000" cy="276999"/>
          </a:xfrm>
          <a:prstGeom prst="rect">
            <a:avLst/>
          </a:prstGeom>
        </p:spPr>
        <p:txBody>
          <a:bodyPr>
            <a:spAutoFit/>
          </a:bodyPr>
          <a:lstStyle/>
          <a:p>
            <a:r>
              <a:rPr lang="en-US" sz="1200" dirty="0"/>
              <a:t>https://www.nohrsc.noaa.gov/interactive/html/map.html?</a:t>
            </a:r>
          </a:p>
        </p:txBody>
      </p:sp>
      <p:sp>
        <p:nvSpPr>
          <p:cNvPr id="22" name="TextBox 21"/>
          <p:cNvSpPr txBox="1"/>
          <p:nvPr/>
        </p:nvSpPr>
        <p:spPr>
          <a:xfrm>
            <a:off x="4679597" y="6230034"/>
            <a:ext cx="3505200" cy="646331"/>
          </a:xfrm>
          <a:prstGeom prst="rect">
            <a:avLst/>
          </a:prstGeom>
          <a:noFill/>
        </p:spPr>
        <p:txBody>
          <a:bodyPr wrap="square" rtlCol="0">
            <a:spAutoFit/>
          </a:bodyPr>
          <a:lstStyle/>
          <a:p>
            <a:r>
              <a:rPr lang="en-US" dirty="0" smtClean="0"/>
              <a:t>And all the recent record snow has not even started melting yet! </a:t>
            </a:r>
            <a:r>
              <a:rPr lang="en-US" dirty="0" smtClean="0">
                <a:sym typeface="Wingdings" panose="05000000000000000000" pitchFamily="2" charset="2"/>
              </a:rPr>
              <a:t>  </a:t>
            </a:r>
            <a:endParaRPr lang="en-US" dirty="0"/>
          </a:p>
        </p:txBody>
      </p:sp>
      <p:cxnSp>
        <p:nvCxnSpPr>
          <p:cNvPr id="29" name="Straight Arrow Connector 28"/>
          <p:cNvCxnSpPr>
            <a:endCxn id="22" idx="1"/>
          </p:cNvCxnSpPr>
          <p:nvPr/>
        </p:nvCxnSpPr>
        <p:spPr>
          <a:xfrm flipV="1">
            <a:off x="1074839" y="6553200"/>
            <a:ext cx="3604758" cy="4896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3250352"/>
            <a:ext cx="2431029" cy="1639550"/>
          </a:xfrm>
          <a:prstGeom prst="rect">
            <a:avLst/>
          </a:prstGeom>
          <a:noFill/>
          <a:ln>
            <a:noFill/>
          </a:ln>
        </p:spPr>
      </p:pic>
      <p:sp>
        <p:nvSpPr>
          <p:cNvPr id="3076" name="Title 1"/>
          <p:cNvSpPr>
            <a:spLocks noGrp="1"/>
          </p:cNvSpPr>
          <p:nvPr>
            <p:ph type="title"/>
          </p:nvPr>
        </p:nvSpPr>
        <p:spPr>
          <a:xfrm>
            <a:off x="1226571" y="22177"/>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395505" y="3645933"/>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385381" y="0"/>
            <a:ext cx="3758619"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10" name="TextBox 9"/>
          <p:cNvSpPr txBox="1"/>
          <p:nvPr/>
        </p:nvSpPr>
        <p:spPr>
          <a:xfrm>
            <a:off x="1858221" y="5983418"/>
            <a:ext cx="228600" cy="307777"/>
          </a:xfrm>
          <a:prstGeom prst="rect">
            <a:avLst/>
          </a:prstGeom>
          <a:noFill/>
        </p:spPr>
        <p:txBody>
          <a:bodyPr wrap="square" rtlCol="0">
            <a:spAutoFit/>
          </a:bodyPr>
          <a:lstStyle/>
          <a:p>
            <a:r>
              <a:rPr lang="en-US" sz="1400" dirty="0" smtClean="0">
                <a:solidFill>
                  <a:srgbClr val="C00000"/>
                </a:solidFill>
              </a:rPr>
              <a:t>?</a:t>
            </a:r>
            <a:endParaRPr lang="en-US" sz="1400" dirty="0">
              <a:solidFill>
                <a:srgbClr val="C00000"/>
              </a:solidFill>
            </a:endParaRPr>
          </a:p>
        </p:txBody>
      </p:sp>
      <p:sp>
        <p:nvSpPr>
          <p:cNvPr id="3" name="TextBox 2"/>
          <p:cNvSpPr txBox="1"/>
          <p:nvPr/>
        </p:nvSpPr>
        <p:spPr>
          <a:xfrm>
            <a:off x="5747409" y="794266"/>
            <a:ext cx="3396591" cy="6232475"/>
          </a:xfrm>
          <a:prstGeom prst="rect">
            <a:avLst/>
          </a:prstGeom>
          <a:noFill/>
        </p:spPr>
        <p:txBody>
          <a:bodyPr wrap="square" rtlCol="0">
            <a:spAutoFit/>
          </a:bodyPr>
          <a:lstStyle/>
          <a:p>
            <a:pPr marL="285750" indent="-285750">
              <a:buFont typeface="Arial" panose="020B0604020202020204" pitchFamily="34" charset="0"/>
              <a:buChar char="•"/>
            </a:pPr>
            <a:r>
              <a:rPr lang="en-US" sz="1050" dirty="0" smtClean="0">
                <a:latin typeface="Trebuchet MS" panose="020B0603020202020204" pitchFamily="34" charset="0"/>
              </a:rPr>
              <a:t>Towards the end of last year 2022, until December or so, severe drought conditions remain in the west, mild drought conditions expanded in to portions of the eastern half of the US also, covering most of the country with near high % areas of the entire US affected by drought. </a:t>
            </a:r>
          </a:p>
          <a:p>
            <a:pPr marL="285750" indent="-285750">
              <a:buFont typeface="Arial" panose="020B0604020202020204" pitchFamily="34" charset="0"/>
              <a:buChar char="•"/>
            </a:pPr>
            <a:endParaRPr lang="en-US" sz="1050" dirty="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Then with the start of winter season in CA and the west coast states deluge/excess rain over CA and vicinity during the recent weeks and months wiped out not only the short term drought in the region, but also the L-term drought as well. </a:t>
            </a:r>
            <a:r>
              <a:rPr lang="en-US" sz="1050" dirty="0" smtClean="0">
                <a:latin typeface="Trebuchet MS" panose="020B0603020202020204" pitchFamily="34" charset="0"/>
              </a:rPr>
              <a:t>Water </a:t>
            </a:r>
            <a:r>
              <a:rPr lang="en-US" sz="1050" dirty="0" smtClean="0">
                <a:latin typeface="Trebuchet MS" panose="020B0603020202020204" pitchFamily="34" charset="0"/>
              </a:rPr>
              <a:t>levels in many CA  reservoirs </a:t>
            </a:r>
            <a:r>
              <a:rPr lang="en-US" sz="1050" dirty="0" smtClean="0">
                <a:latin typeface="Trebuchet MS" panose="020B0603020202020204" pitchFamily="34" charset="0"/>
              </a:rPr>
              <a:t>are now ABOVE </a:t>
            </a:r>
            <a:r>
              <a:rPr lang="en-US" sz="1050" dirty="0" smtClean="0">
                <a:latin typeface="Trebuchet MS" panose="020B0603020202020204" pitchFamily="34" charset="0"/>
              </a:rPr>
              <a:t>their </a:t>
            </a:r>
            <a:r>
              <a:rPr lang="en-US" sz="1050" dirty="0" smtClean="0">
                <a:latin typeface="Trebuchet MS" panose="020B0603020202020204" pitchFamily="34" charset="0"/>
              </a:rPr>
              <a:t>normal levels</a:t>
            </a:r>
            <a:r>
              <a:rPr lang="en-US" sz="1050" dirty="0" smtClean="0">
                <a:latin typeface="Trebuchet MS" panose="020B0603020202020204" pitchFamily="34" charset="0"/>
              </a:rPr>
              <a:t>.</a:t>
            </a:r>
            <a:endParaRPr lang="en-US" sz="1050" dirty="0" smtClean="0">
              <a:latin typeface="Trebuchet MS" panose="020B0603020202020204" pitchFamily="34" charset="0"/>
            </a:endParaRPr>
          </a:p>
          <a:p>
            <a:pPr marL="285750" indent="-285750">
              <a:buFont typeface="Arial" panose="020B0604020202020204" pitchFamily="34" charset="0"/>
              <a:buChar char="•"/>
            </a:pPr>
            <a:endParaRPr lang="en-US" sz="1050" dirty="0" smtClean="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There is a considerable decrease and sudden drop in the areal coverage of all drought categories across the United Unites during the many weeks heavy rainfall during </a:t>
            </a:r>
            <a:r>
              <a:rPr lang="en-US" sz="1050" dirty="0" smtClean="0">
                <a:latin typeface="Trebuchet MS" panose="020B0603020202020204" pitchFamily="34" charset="0"/>
              </a:rPr>
              <a:t>recent winter and continuing!. </a:t>
            </a:r>
            <a:r>
              <a:rPr lang="en-US" sz="1050" dirty="0" smtClean="0">
                <a:latin typeface="Trebuchet MS" panose="020B0603020202020204" pitchFamily="34" charset="0"/>
              </a:rPr>
              <a:t>The area covered by &gt;D1 category drought is under 25%, a relatively small number, compared to December 2022.</a:t>
            </a:r>
          </a:p>
          <a:p>
            <a:pPr marL="285750" indent="-285750">
              <a:buFont typeface="Arial" panose="020B0604020202020204" pitchFamily="34" charset="0"/>
              <a:buChar char="•"/>
            </a:pPr>
            <a:endParaRPr lang="en-US" sz="1050" dirty="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The subjectively made, only once a week weekly issued, official  USDM map is not able to keep up with the daily heavy deluge of rains, which can change drought to floods and fill up reservoirs. </a:t>
            </a:r>
            <a:endParaRPr lang="en-US" sz="1050" dirty="0">
              <a:latin typeface="Trebuchet MS" panose="020B0603020202020204" pitchFamily="34" charset="0"/>
            </a:endParaRPr>
          </a:p>
          <a:p>
            <a:pPr marL="285750" indent="-285750">
              <a:buFont typeface="Arial" panose="020B0604020202020204" pitchFamily="34" charset="0"/>
              <a:buChar char="•"/>
            </a:pPr>
            <a:endParaRPr lang="en-US" sz="1050" dirty="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The drought in south central part of the US, covering large parts of  KS/OK/TX  has stubbornly persisted with little  improvement. </a:t>
            </a:r>
            <a:r>
              <a:rPr lang="en-US" sz="1050" dirty="0">
                <a:latin typeface="Trebuchet MS" panose="020B0603020202020204" pitchFamily="34" charset="0"/>
              </a:rPr>
              <a:t>T</a:t>
            </a:r>
            <a:r>
              <a:rPr lang="en-US" sz="1050" dirty="0" smtClean="0">
                <a:latin typeface="Trebuchet MS" panose="020B0603020202020204" pitchFamily="34" charset="0"/>
              </a:rPr>
              <a:t>he drought in this central part of the US is both short and long </a:t>
            </a:r>
            <a:r>
              <a:rPr lang="en-US" sz="1050" dirty="0" smtClean="0">
                <a:latin typeface="Trebuchet MS" panose="020B0603020202020204" pitchFamily="34" charset="0"/>
              </a:rPr>
              <a:t>term</a:t>
            </a:r>
            <a:r>
              <a:rPr lang="en-US" sz="1050" dirty="0" smtClean="0">
                <a:latin typeface="Trebuchet MS" panose="020B0603020202020204" pitchFamily="34" charset="0"/>
              </a:rPr>
              <a:t>.</a:t>
            </a:r>
          </a:p>
          <a:p>
            <a:pPr marL="285750" indent="-285750">
              <a:buFont typeface="Arial" panose="020B0604020202020204" pitchFamily="34" charset="0"/>
              <a:buChar char="•"/>
            </a:pPr>
            <a:endParaRPr lang="en-US" sz="1050" dirty="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Drought in the mid-Atlantic and FL worsened.</a:t>
            </a:r>
          </a:p>
          <a:p>
            <a:pPr marL="285750" indent="-285750">
              <a:buFont typeface="Arial" panose="020B0604020202020204" pitchFamily="34" charset="0"/>
              <a:buChar char="•"/>
            </a:pPr>
            <a:endParaRPr lang="en-US" sz="1050" dirty="0">
              <a:latin typeface="Trebuchet MS" panose="020B0603020202020204" pitchFamily="34" charset="0"/>
            </a:endParaRPr>
          </a:p>
        </p:txBody>
      </p:sp>
      <p:sp>
        <p:nvSpPr>
          <p:cNvPr id="29" name="TextBox 28"/>
          <p:cNvSpPr txBox="1"/>
          <p:nvPr/>
        </p:nvSpPr>
        <p:spPr>
          <a:xfrm>
            <a:off x="4097621" y="4801886"/>
            <a:ext cx="1129883" cy="369332"/>
          </a:xfrm>
          <a:prstGeom prst="rect">
            <a:avLst/>
          </a:prstGeom>
          <a:noFill/>
        </p:spPr>
        <p:txBody>
          <a:bodyPr wrap="square" rtlCol="0">
            <a:spAutoFit/>
          </a:bodyPr>
          <a:lstStyle/>
          <a:p>
            <a:r>
              <a:rPr lang="en-US" dirty="0" smtClean="0"/>
              <a:t>December</a:t>
            </a:r>
            <a:endParaRPr lang="en-US" dirty="0"/>
          </a:p>
        </p:txBody>
      </p:sp>
      <p:pic>
        <p:nvPicPr>
          <p:cNvPr id="31" name="Picture 30"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5144092"/>
            <a:ext cx="2452385" cy="1637708"/>
          </a:xfrm>
          <a:prstGeom prst="rect">
            <a:avLst/>
          </a:prstGeom>
          <a:noFill/>
          <a:ln>
            <a:noFill/>
          </a:ln>
        </p:spPr>
      </p:pic>
      <p:sp>
        <p:nvSpPr>
          <p:cNvPr id="23" name="TextBox 22"/>
          <p:cNvSpPr txBox="1"/>
          <p:nvPr/>
        </p:nvSpPr>
        <p:spPr>
          <a:xfrm>
            <a:off x="4097621" y="871971"/>
            <a:ext cx="1143000" cy="369332"/>
          </a:xfrm>
          <a:prstGeom prst="rect">
            <a:avLst/>
          </a:prstGeom>
          <a:noFill/>
        </p:spPr>
        <p:txBody>
          <a:bodyPr wrap="square" rtlCol="0">
            <a:spAutoFit/>
          </a:bodyPr>
          <a:lstStyle/>
          <a:p>
            <a:r>
              <a:rPr lang="en-US" dirty="0" smtClean="0"/>
              <a:t>February</a:t>
            </a:r>
            <a:endParaRPr lang="en-US" dirty="0"/>
          </a:p>
        </p:txBody>
      </p:sp>
      <p:cxnSp>
        <p:nvCxnSpPr>
          <p:cNvPr id="20" name="Straight Arrow Connector 19"/>
          <p:cNvCxnSpPr/>
          <p:nvPr/>
        </p:nvCxnSpPr>
        <p:spPr>
          <a:xfrm flipV="1">
            <a:off x="228600" y="2057400"/>
            <a:ext cx="1" cy="300620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61712" y="3657600"/>
            <a:ext cx="1014688" cy="369332"/>
          </a:xfrm>
          <a:prstGeom prst="rect">
            <a:avLst/>
          </a:prstGeom>
          <a:noFill/>
        </p:spPr>
        <p:txBody>
          <a:bodyPr wrap="square" rtlCol="0">
            <a:spAutoFit/>
          </a:bodyPr>
          <a:lstStyle/>
          <a:p>
            <a:r>
              <a:rPr lang="en-US" dirty="0" smtClean="0"/>
              <a:t>   April</a:t>
            </a:r>
            <a:endParaRPr lang="en-US" dirty="0"/>
          </a:p>
        </p:txBody>
      </p:sp>
      <p:pic>
        <p:nvPicPr>
          <p:cNvPr id="25" name="Picture 24"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1199680"/>
            <a:ext cx="2441915" cy="1787864"/>
          </a:xfrm>
          <a:prstGeom prst="rect">
            <a:avLst/>
          </a:prstGeom>
          <a:noFill/>
          <a:ln>
            <a:noFill/>
          </a:ln>
        </p:spPr>
      </p:pic>
      <p:sp>
        <p:nvSpPr>
          <p:cNvPr id="26" name="TextBox 25"/>
          <p:cNvSpPr txBox="1"/>
          <p:nvPr/>
        </p:nvSpPr>
        <p:spPr>
          <a:xfrm>
            <a:off x="4191000" y="2908702"/>
            <a:ext cx="1143000" cy="369332"/>
          </a:xfrm>
          <a:prstGeom prst="rect">
            <a:avLst/>
          </a:prstGeom>
          <a:noFill/>
        </p:spPr>
        <p:txBody>
          <a:bodyPr wrap="square" rtlCol="0">
            <a:spAutoFit/>
          </a:bodyPr>
          <a:lstStyle/>
          <a:p>
            <a:r>
              <a:rPr lang="en-US" dirty="0" smtClean="0"/>
              <a:t>January</a:t>
            </a:r>
            <a:endParaRPr lang="en-US" dirty="0"/>
          </a:p>
        </p:txBody>
      </p:sp>
      <p:pic>
        <p:nvPicPr>
          <p:cNvPr id="28" name="Picture 27"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71" y="1066800"/>
            <a:ext cx="3349115" cy="2637305"/>
          </a:xfrm>
          <a:prstGeom prst="rect">
            <a:avLst/>
          </a:prstGeom>
          <a:noFill/>
          <a:ln>
            <a:noFill/>
          </a:ln>
        </p:spPr>
      </p:pic>
      <p:sp>
        <p:nvSpPr>
          <p:cNvPr id="22" name="TextBox 21"/>
          <p:cNvSpPr txBox="1"/>
          <p:nvPr/>
        </p:nvSpPr>
        <p:spPr>
          <a:xfrm>
            <a:off x="1342179" y="762000"/>
            <a:ext cx="791421" cy="369332"/>
          </a:xfrm>
          <a:prstGeom prst="rect">
            <a:avLst/>
          </a:prstGeom>
          <a:noFill/>
        </p:spPr>
        <p:txBody>
          <a:bodyPr wrap="square" rtlCol="0">
            <a:spAutoFit/>
          </a:bodyPr>
          <a:lstStyle/>
          <a:p>
            <a:r>
              <a:rPr lang="en-US" dirty="0" smtClean="0"/>
              <a:t>March</a:t>
            </a:r>
            <a:endParaRPr lang="en-US" dirty="0"/>
          </a:p>
        </p:txBody>
      </p:sp>
      <p:pic>
        <p:nvPicPr>
          <p:cNvPr id="27" name="Picture 26"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257" y="3958295"/>
            <a:ext cx="3360001" cy="2800364"/>
          </a:xfrm>
          <a:prstGeom prst="rect">
            <a:avLst/>
          </a:prstGeom>
          <a:noFill/>
          <a:ln>
            <a:noFill/>
          </a:ln>
        </p:spPr>
      </p:pic>
      <p:cxnSp>
        <p:nvCxnSpPr>
          <p:cNvPr id="6" name="Straight Arrow Connector 5"/>
          <p:cNvCxnSpPr/>
          <p:nvPr/>
        </p:nvCxnSpPr>
        <p:spPr>
          <a:xfrm>
            <a:off x="228600" y="4899151"/>
            <a:ext cx="3349115" cy="839326"/>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3332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20</a:t>
            </a:fld>
            <a:endParaRPr lang="en-US" altLang="en-US" dirty="0"/>
          </a:p>
        </p:txBody>
      </p:sp>
      <p:pic>
        <p:nvPicPr>
          <p:cNvPr id="5" name="Picture 4"/>
          <p:cNvPicPr>
            <a:picLocks noChangeAspect="1"/>
          </p:cNvPicPr>
          <p:nvPr/>
        </p:nvPicPr>
        <p:blipFill>
          <a:blip r:embed="rId2"/>
          <a:stretch>
            <a:fillRect/>
          </a:stretch>
        </p:blipFill>
        <p:spPr>
          <a:xfrm>
            <a:off x="-27214" y="381000"/>
            <a:ext cx="5410200" cy="5569995"/>
          </a:xfrm>
          <a:prstGeom prst="rect">
            <a:avLst/>
          </a:prstGeom>
        </p:spPr>
      </p:pic>
      <p:pic>
        <p:nvPicPr>
          <p:cNvPr id="6" name="Picture 5"/>
          <p:cNvPicPr>
            <a:picLocks noChangeAspect="1"/>
          </p:cNvPicPr>
          <p:nvPr/>
        </p:nvPicPr>
        <p:blipFill>
          <a:blip r:embed="rId3"/>
          <a:stretch>
            <a:fillRect/>
          </a:stretch>
        </p:blipFill>
        <p:spPr>
          <a:xfrm>
            <a:off x="5676900" y="152400"/>
            <a:ext cx="2514599" cy="2231572"/>
          </a:xfrm>
          <a:prstGeom prst="rect">
            <a:avLst/>
          </a:prstGeom>
        </p:spPr>
      </p:pic>
      <p:pic>
        <p:nvPicPr>
          <p:cNvPr id="7" name="Picture 6"/>
          <p:cNvPicPr>
            <a:picLocks noChangeAspect="1"/>
          </p:cNvPicPr>
          <p:nvPr/>
        </p:nvPicPr>
        <p:blipFill>
          <a:blip r:embed="rId4"/>
          <a:stretch>
            <a:fillRect/>
          </a:stretch>
        </p:blipFill>
        <p:spPr>
          <a:xfrm>
            <a:off x="6667501" y="2392136"/>
            <a:ext cx="2476499" cy="2384257"/>
          </a:xfrm>
          <a:prstGeom prst="rect">
            <a:avLst/>
          </a:prstGeom>
        </p:spPr>
      </p:pic>
      <p:cxnSp>
        <p:nvCxnSpPr>
          <p:cNvPr id="9" name="Straight Arrow Connector 8"/>
          <p:cNvCxnSpPr/>
          <p:nvPr/>
        </p:nvCxnSpPr>
        <p:spPr>
          <a:xfrm flipV="1">
            <a:off x="990600" y="609600"/>
            <a:ext cx="5105400" cy="3733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322614" y="2862357"/>
            <a:ext cx="5916386" cy="1557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5"/>
          <a:stretch>
            <a:fillRect/>
          </a:stretch>
        </p:blipFill>
        <p:spPr>
          <a:xfrm>
            <a:off x="4572001" y="4561635"/>
            <a:ext cx="2215738" cy="2230244"/>
          </a:xfrm>
          <a:prstGeom prst="rect">
            <a:avLst/>
          </a:prstGeom>
        </p:spPr>
      </p:pic>
      <p:cxnSp>
        <p:nvCxnSpPr>
          <p:cNvPr id="14" name="Straight Arrow Connector 13"/>
          <p:cNvCxnSpPr/>
          <p:nvPr/>
        </p:nvCxnSpPr>
        <p:spPr>
          <a:xfrm>
            <a:off x="408214" y="3733800"/>
            <a:ext cx="4925786" cy="14536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10543" y="457200"/>
            <a:ext cx="2791918" cy="369332"/>
          </a:xfrm>
          <a:prstGeom prst="rect">
            <a:avLst/>
          </a:prstGeom>
        </p:spPr>
        <p:txBody>
          <a:bodyPr wrap="none">
            <a:spAutoFit/>
          </a:bodyPr>
          <a:lstStyle/>
          <a:p>
            <a:r>
              <a:rPr lang="en-US" sz="1200" dirty="0">
                <a:solidFill>
                  <a:schemeClr val="bg2"/>
                </a:solidFill>
              </a:rPr>
              <a:t>https://www.deanfarr.com/western_water</a:t>
            </a:r>
            <a:r>
              <a:rPr lang="en-US" dirty="0"/>
              <a:t>/</a:t>
            </a:r>
          </a:p>
        </p:txBody>
      </p:sp>
      <p:sp>
        <p:nvSpPr>
          <p:cNvPr id="20" name="TextBox 19"/>
          <p:cNvSpPr txBox="1"/>
          <p:nvPr/>
        </p:nvSpPr>
        <p:spPr>
          <a:xfrm>
            <a:off x="6844657" y="732110"/>
            <a:ext cx="1346842" cy="784830"/>
          </a:xfrm>
          <a:prstGeom prst="rect">
            <a:avLst/>
          </a:prstGeom>
          <a:noFill/>
        </p:spPr>
        <p:txBody>
          <a:bodyPr wrap="square" rtlCol="0">
            <a:spAutoFit/>
          </a:bodyPr>
          <a:lstStyle/>
          <a:p>
            <a:r>
              <a:rPr lang="en-US" sz="900" dirty="0" smtClean="0">
                <a:solidFill>
                  <a:srgbClr val="FF0000"/>
                </a:solidFill>
              </a:rPr>
              <a:t>Hydro Electric power generating turbines STOP operating  at the critical 7 million acre feet level  </a:t>
            </a:r>
            <a:endParaRPr lang="en-US" sz="900" dirty="0">
              <a:solidFill>
                <a:srgbClr val="FF0000"/>
              </a:solidFill>
            </a:endParaRPr>
          </a:p>
        </p:txBody>
      </p:sp>
      <p:cxnSp>
        <p:nvCxnSpPr>
          <p:cNvPr id="21" name="Straight Arrow Connector 20"/>
          <p:cNvCxnSpPr/>
          <p:nvPr/>
        </p:nvCxnSpPr>
        <p:spPr>
          <a:xfrm flipH="1">
            <a:off x="6131643" y="990600"/>
            <a:ext cx="726358" cy="946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583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7921" y="36098"/>
            <a:ext cx="8390279" cy="5674265"/>
          </a:xfrm>
          <a:prstGeom prst="rect">
            <a:avLst/>
          </a:prstGeom>
        </p:spPr>
      </p:pic>
      <p:sp>
        <p:nvSpPr>
          <p:cNvPr id="4" name="Rectangle 3"/>
          <p:cNvSpPr/>
          <p:nvPr/>
        </p:nvSpPr>
        <p:spPr>
          <a:xfrm>
            <a:off x="3886200" y="6280666"/>
            <a:ext cx="5244310" cy="523220"/>
          </a:xfrm>
          <a:prstGeom prst="rect">
            <a:avLst/>
          </a:prstGeom>
        </p:spPr>
        <p:txBody>
          <a:bodyPr wrap="square">
            <a:spAutoFit/>
          </a:bodyPr>
          <a:lstStyle/>
          <a:p>
            <a:pPr algn="r"/>
            <a:r>
              <a:rPr lang="en-US" sz="1400" dirty="0" smtClean="0"/>
              <a:t> </a:t>
            </a:r>
            <a:r>
              <a:rPr lang="en-US" sz="1400" dirty="0" smtClean="0">
                <a:hlinkClick r:id="rId3"/>
              </a:rPr>
              <a:t>https</a:t>
            </a:r>
            <a:r>
              <a:rPr lang="en-US" sz="1400" dirty="0">
                <a:hlinkClick r:id="rId3"/>
              </a:rPr>
              <a:t>://</a:t>
            </a:r>
            <a:r>
              <a:rPr lang="en-US" sz="1400" dirty="0" smtClean="0">
                <a:hlinkClick r:id="rId3"/>
              </a:rPr>
              <a:t>www.fireweatheravalanche.org/fire/current-list-of-us-wildfires</a:t>
            </a:r>
            <a:endParaRPr lang="en-US" sz="1400" dirty="0" smtClean="0"/>
          </a:p>
          <a:p>
            <a:pPr algn="r"/>
            <a:r>
              <a:rPr lang="en-US" sz="1400" dirty="0" smtClean="0"/>
              <a:t>(not govt. source! Not sure how good is this data?) </a:t>
            </a:r>
            <a:endParaRPr lang="en-US" sz="1400" dirty="0"/>
          </a:p>
        </p:txBody>
      </p:sp>
      <p:sp>
        <p:nvSpPr>
          <p:cNvPr id="5" name="TextBox 4"/>
          <p:cNvSpPr txBox="1"/>
          <p:nvPr/>
        </p:nvSpPr>
        <p:spPr>
          <a:xfrm>
            <a:off x="7391400" y="533400"/>
            <a:ext cx="1828800" cy="646331"/>
          </a:xfrm>
          <a:prstGeom prst="rect">
            <a:avLst/>
          </a:prstGeom>
          <a:noFill/>
        </p:spPr>
        <p:txBody>
          <a:bodyPr wrap="square" rtlCol="0">
            <a:spAutoFit/>
          </a:bodyPr>
          <a:lstStyle/>
          <a:p>
            <a:r>
              <a:rPr lang="en-US" u="sng" dirty="0" smtClean="0"/>
              <a:t>Slide Not shown </a:t>
            </a:r>
          </a:p>
          <a:p>
            <a:r>
              <a:rPr lang="en-US" u="sng" dirty="0" smtClean="0"/>
              <a:t>THIS MONTH !!</a:t>
            </a:r>
            <a:endParaRPr lang="en-US" u="sng" dirty="0"/>
          </a:p>
        </p:txBody>
      </p:sp>
      <p:cxnSp>
        <p:nvCxnSpPr>
          <p:cNvPr id="7" name="Straight Arrow Connector 6"/>
          <p:cNvCxnSpPr/>
          <p:nvPr/>
        </p:nvCxnSpPr>
        <p:spPr>
          <a:xfrm flipH="1">
            <a:off x="8458200" y="1981200"/>
            <a:ext cx="381000" cy="3810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819400" y="5811371"/>
            <a:ext cx="6019800" cy="523220"/>
          </a:xfrm>
          <a:prstGeom prst="rect">
            <a:avLst/>
          </a:prstGeom>
          <a:noFill/>
        </p:spPr>
        <p:txBody>
          <a:bodyPr wrap="square" rtlCol="0">
            <a:spAutoFit/>
          </a:bodyPr>
          <a:lstStyle/>
          <a:p>
            <a:r>
              <a:rPr lang="en-US" sz="1400" dirty="0" smtClean="0"/>
              <a:t>Note: In spite of the ongoing drought, All the fires are gone.. </a:t>
            </a:r>
          </a:p>
          <a:p>
            <a:r>
              <a:rPr lang="en-US" sz="1400" dirty="0" smtClean="0"/>
              <a:t>Of course it is getting cold.. </a:t>
            </a:r>
            <a:r>
              <a:rPr lang="en-US" sz="1400" dirty="0" smtClean="0">
                <a:sym typeface="Wingdings" panose="05000000000000000000" pitchFamily="2" charset="2"/>
              </a:rPr>
              <a:t> </a:t>
            </a:r>
            <a:endParaRPr lang="en-US" sz="1400" dirty="0"/>
          </a:p>
        </p:txBody>
      </p:sp>
      <p:cxnSp>
        <p:nvCxnSpPr>
          <p:cNvPr id="9" name="Straight Arrow Connector 8"/>
          <p:cNvCxnSpPr/>
          <p:nvPr/>
        </p:nvCxnSpPr>
        <p:spPr>
          <a:xfrm flipH="1">
            <a:off x="6091475" y="3429000"/>
            <a:ext cx="537925" cy="15344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57200" y="5819535"/>
            <a:ext cx="1828800" cy="646331"/>
          </a:xfrm>
          <a:prstGeom prst="rect">
            <a:avLst/>
          </a:prstGeom>
          <a:noFill/>
        </p:spPr>
        <p:txBody>
          <a:bodyPr wrap="square" rtlCol="0">
            <a:spAutoFit/>
          </a:bodyPr>
          <a:lstStyle/>
          <a:p>
            <a:r>
              <a:rPr lang="en-US" u="sng" dirty="0" smtClean="0"/>
              <a:t>Slide Not shown </a:t>
            </a:r>
          </a:p>
          <a:p>
            <a:r>
              <a:rPr lang="en-US" u="sng" dirty="0" smtClean="0"/>
              <a:t>THIS MONTH !!</a:t>
            </a:r>
            <a:endParaRPr lang="en-US" u="sng" dirty="0"/>
          </a:p>
        </p:txBody>
      </p:sp>
    </p:spTree>
    <p:extLst>
      <p:ext uri="{BB962C8B-B14F-4D97-AF65-F5344CB8AC3E}">
        <p14:creationId xmlns:p14="http://schemas.microsoft.com/office/powerpoint/2010/main" val="1795750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025" y="5596548"/>
            <a:ext cx="2859889"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22</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Most US east  droughts are relatively short lived (as compared to US west). However, if you recall,  the drought over the New England states last year was a real surprise!!</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22</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57600" y="4290865"/>
            <a:ext cx="2607425" cy="1815882"/>
          </a:xfrm>
          <a:prstGeom prst="rect">
            <a:avLst/>
          </a:prstGeom>
          <a:noFill/>
        </p:spPr>
        <p:txBody>
          <a:bodyPr wrap="square" rtlCol="0">
            <a:spAutoFit/>
          </a:bodyPr>
          <a:lstStyle/>
          <a:p>
            <a:r>
              <a:rPr lang="en-US" sz="1400" u="sng" dirty="0" smtClean="0"/>
              <a:t>Streamflow is only a partial indicator, as sometimes it is highly managed.</a:t>
            </a:r>
          </a:p>
          <a:p>
            <a:endParaRPr lang="en-US" sz="1400" u="sng" dirty="0" smtClean="0"/>
          </a:p>
          <a:p>
            <a:r>
              <a:rPr lang="en-US" sz="1400" u="sng" dirty="0" smtClean="0"/>
              <a:t>If sometimes, the various indicators are confusing, go back to % of rainfall deficit maps – to confirm/reinforce!! </a:t>
            </a:r>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a:xfrm flipH="1">
            <a:off x="2895600" y="3252565"/>
            <a:ext cx="106620" cy="231003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143000" y="1219200"/>
            <a:ext cx="0" cy="419100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4"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0"/>
            <a:ext cx="3367799" cy="21542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2133600"/>
            <a:ext cx="3367799" cy="20938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1"/>
          <a:stretch>
            <a:fillRect/>
          </a:stretch>
        </p:blipFill>
        <p:spPr>
          <a:xfrm>
            <a:off x="3755676" y="2541470"/>
            <a:ext cx="2590800" cy="1693273"/>
          </a:xfrm>
          <a:prstGeom prst="rect">
            <a:avLst/>
          </a:prstGeom>
        </p:spPr>
      </p:pic>
      <p:pic>
        <p:nvPicPr>
          <p:cNvPr id="14338"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4800" y="4215108"/>
            <a:ext cx="3346901" cy="20332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3"/>
          <a:stretch>
            <a:fillRect/>
          </a:stretch>
        </p:blipFill>
        <p:spPr>
          <a:xfrm>
            <a:off x="6388793" y="3741325"/>
            <a:ext cx="2650656" cy="1728078"/>
          </a:xfrm>
          <a:prstGeom prst="rect">
            <a:avLst/>
          </a:prstGeom>
        </p:spPr>
      </p:pic>
      <p:cxnSp>
        <p:nvCxnSpPr>
          <p:cNvPr id="31" name="Straight Arrow Connector 30"/>
          <p:cNvCxnSpPr/>
          <p:nvPr/>
        </p:nvCxnSpPr>
        <p:spPr>
          <a:xfrm>
            <a:off x="776198" y="410434"/>
            <a:ext cx="142263" cy="419493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555327" y="2995136"/>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cxnSp>
        <p:nvCxnSpPr>
          <p:cNvPr id="35" name="Straight Arrow Connector 34"/>
          <p:cNvCxnSpPr/>
          <p:nvPr/>
        </p:nvCxnSpPr>
        <p:spPr>
          <a:xfrm flipH="1">
            <a:off x="2948910" y="1110629"/>
            <a:ext cx="53310" cy="4165283"/>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363547" y="3797201"/>
            <a:ext cx="2789853" cy="1308199"/>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368147"/>
            <a:ext cx="2133600" cy="476250"/>
          </a:xfrm>
        </p:spPr>
        <p:txBody>
          <a:bodyPr/>
          <a:lstStyle/>
          <a:p>
            <a:pPr>
              <a:defRPr/>
            </a:pPr>
            <a:fld id="{467DA51B-2321-4810-ABB0-476517693214}" type="slidenum">
              <a:rPr lang="en-US" altLang="en-US" smtClean="0"/>
              <a:pPr>
                <a:defRPr/>
              </a:pPr>
              <a:t>23</a:t>
            </a:fld>
            <a:endParaRPr lang="en-US" altLang="en-US" dirty="0"/>
          </a:p>
        </p:txBody>
      </p:sp>
      <p:sp>
        <p:nvSpPr>
          <p:cNvPr id="6" name="TextBox 5"/>
          <p:cNvSpPr txBox="1"/>
          <p:nvPr/>
        </p:nvSpPr>
        <p:spPr>
          <a:xfrm>
            <a:off x="152400" y="76200"/>
            <a:ext cx="8839200" cy="4247317"/>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smtClean="0">
                <a:solidFill>
                  <a:srgbClr val="0033CC"/>
                </a:solidFill>
                <a:latin typeface="verdana,arial,serif"/>
              </a:rPr>
              <a:t>13 April 2023</a:t>
            </a:r>
            <a:endParaRPr lang="en-US" altLang="en-US" b="1" u="sng" dirty="0">
              <a:solidFill>
                <a:srgbClr val="0033CC"/>
              </a:solidFill>
              <a:latin typeface="Arial" pitchFamily="34" charset="0"/>
            </a:endParaRPr>
          </a:p>
          <a:p>
            <a:pPr lvl="0" algn="ctr"/>
            <a:endParaRPr lang="en-US" altLang="en-US" b="1" dirty="0" smtClean="0">
              <a:latin typeface="verdana,arial,serif"/>
            </a:endParaRPr>
          </a:p>
          <a:p>
            <a:pPr lvl="0" algn="ctr"/>
            <a:r>
              <a:rPr lang="en-US" altLang="en-US" b="1" dirty="0">
                <a:latin typeface="verdana,arial,serif"/>
              </a:rPr>
              <a:t>ENSO Alert System Status: </a:t>
            </a:r>
            <a:r>
              <a:rPr lang="en-US" b="1" u="sng" dirty="0">
                <a:solidFill>
                  <a:srgbClr val="FF0000"/>
                </a:solidFill>
              </a:rPr>
              <a:t>El Niño </a:t>
            </a:r>
            <a:r>
              <a:rPr lang="en-US" b="1" u="sng" dirty="0" smtClean="0">
                <a:solidFill>
                  <a:srgbClr val="FF0000"/>
                </a:solidFill>
              </a:rPr>
              <a:t>Watch</a:t>
            </a:r>
            <a:endParaRPr lang="en-US" altLang="en-US" b="1" dirty="0">
              <a:solidFill>
                <a:srgbClr val="FF0000"/>
              </a:solidFill>
              <a:latin typeface="verdana,arial,serif"/>
            </a:endParaRPr>
          </a:p>
          <a:p>
            <a:pPr lvl="0" algn="ctr"/>
            <a:endParaRPr lang="en-US" altLang="en-US" sz="800" b="1" u="sng" dirty="0">
              <a:solidFill>
                <a:srgbClr val="0033CC"/>
              </a:solidFill>
              <a:latin typeface="Arial" pitchFamily="34" charset="0"/>
            </a:endParaRPr>
          </a:p>
          <a:p>
            <a:pPr eaLnBrk="1" hangingPunct="1">
              <a:spcBef>
                <a:spcPct val="50000"/>
              </a:spcBef>
              <a:buFont typeface="Wingdings 2" panose="05020102010507070707" pitchFamily="18" charset="2"/>
              <a:buNone/>
            </a:pPr>
            <a:r>
              <a:rPr lang="en-US" altLang="en-US" sz="1600" b="1" u="sng" dirty="0" smtClean="0">
                <a:solidFill>
                  <a:srgbClr val="0033CC"/>
                </a:solidFill>
              </a:rPr>
              <a:t>Synopsis</a:t>
            </a:r>
            <a:r>
              <a:rPr lang="en-US" altLang="en-US" sz="1600" b="1" dirty="0" smtClean="0">
                <a:solidFill>
                  <a:srgbClr val="0033CC"/>
                </a:solidFill>
              </a:rPr>
              <a:t>:  </a:t>
            </a:r>
            <a:r>
              <a:rPr lang="en-US" sz="1600" b="1" dirty="0" smtClean="0"/>
              <a:t>ENSO-neutral </a:t>
            </a:r>
            <a:r>
              <a:rPr lang="en-US" sz="1600" b="1" dirty="0"/>
              <a:t>conditions are expected to continue through the Northern Hemisphere spring, followed by a </a:t>
            </a:r>
            <a:r>
              <a:rPr lang="en-US" sz="1600" b="1" u="sng" dirty="0"/>
              <a:t>62% chance of El Niño developing during May-July 2023</a:t>
            </a:r>
            <a:r>
              <a:rPr lang="en-US" sz="1600" b="1" dirty="0"/>
              <a:t>.</a:t>
            </a:r>
            <a:r>
              <a:rPr lang="en-US" altLang="en-US" sz="1600" b="1" dirty="0" smtClean="0">
                <a:solidFill>
                  <a:srgbClr val="0033CC"/>
                </a:solidFill>
                <a:latin typeface="Trebuchet MS" panose="020B0603020202020204" pitchFamily="34" charset="0"/>
              </a:rPr>
              <a:t> </a:t>
            </a:r>
            <a:endParaRPr lang="en-US" altLang="en-US" sz="1600" dirty="0">
              <a:solidFill>
                <a:srgbClr val="0033CC"/>
              </a:solidFill>
              <a:latin typeface="Trebuchet MS" panose="020B0603020202020204" pitchFamily="34" charset="0"/>
            </a:endParaRPr>
          </a:p>
          <a:p>
            <a:pPr>
              <a:spcBef>
                <a:spcPct val="50000"/>
              </a:spcBef>
            </a:pPr>
            <a:endParaRPr lang="en-US" sz="1600" b="1" dirty="0" smtClean="0">
              <a:solidFill>
                <a:srgbClr val="0033CC"/>
              </a:solidFill>
            </a:endParaRPr>
          </a:p>
        </p:txBody>
      </p:sp>
      <p:sp>
        <p:nvSpPr>
          <p:cNvPr id="7" name="TextBox 6"/>
          <p:cNvSpPr txBox="1"/>
          <p:nvPr/>
        </p:nvSpPr>
        <p:spPr>
          <a:xfrm>
            <a:off x="228600" y="4945832"/>
            <a:ext cx="8458200" cy="415498"/>
          </a:xfrm>
          <a:prstGeom prst="rect">
            <a:avLst/>
          </a:prstGeom>
          <a:noFill/>
        </p:spPr>
        <p:txBody>
          <a:bodyPr wrap="square" rtlCol="0">
            <a:spAutoFit/>
          </a:bodyPr>
          <a:lstStyle/>
          <a:p>
            <a:r>
              <a:rPr lang="en-US" sz="1050" dirty="0">
                <a:solidFill>
                  <a:srgbClr val="000000"/>
                </a:solidFill>
                <a:latin typeface="verdana" panose="020B0604030504040204" pitchFamily="34" charset="0"/>
              </a:rPr>
              <a:t>CPC’s Oceanic Niño Index (ONI) [3 month running mean of ERSST.v5 SST anomalies in the Niño 3.4 region (5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N-5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S, 120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-170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W)], based on </a:t>
            </a:r>
            <a:r>
              <a:rPr lang="en-US" sz="1050" dirty="0">
                <a:solidFill>
                  <a:srgbClr val="FF0000"/>
                </a:solidFill>
                <a:latin typeface="verdana" panose="020B0604030504040204" pitchFamily="34" charset="0"/>
                <a:hlinkClick r:id="rId2"/>
              </a:rPr>
              <a:t>centered 30-year base periods updated every 5 years</a:t>
            </a:r>
            <a:r>
              <a:rPr lang="en-US" sz="1050" dirty="0">
                <a:solidFill>
                  <a:srgbClr val="000000"/>
                </a:solidFill>
                <a:latin typeface="verdana" panose="020B0604030504040204" pitchFamily="34" charset="0"/>
              </a:rPr>
              <a:t>.</a:t>
            </a:r>
            <a:endParaRPr lang="en-US" sz="1050" dirty="0"/>
          </a:p>
        </p:txBody>
      </p:sp>
      <p:sp>
        <p:nvSpPr>
          <p:cNvPr id="10" name="TextBox 9"/>
          <p:cNvSpPr txBox="1"/>
          <p:nvPr/>
        </p:nvSpPr>
        <p:spPr>
          <a:xfrm>
            <a:off x="7924800" y="6127747"/>
            <a:ext cx="533400" cy="369332"/>
          </a:xfrm>
          <a:prstGeom prst="rect">
            <a:avLst/>
          </a:prstGeom>
          <a:noFill/>
        </p:spPr>
        <p:txBody>
          <a:bodyPr wrap="square" rtlCol="0">
            <a:spAutoFit/>
          </a:bodyPr>
          <a:lstStyle/>
          <a:p>
            <a:r>
              <a:rPr lang="en-US" dirty="0" smtClean="0"/>
              <a:t>?</a:t>
            </a:r>
            <a:endParaRPr lang="en-US" dirty="0"/>
          </a:p>
        </p:txBody>
      </p:sp>
      <p:pic>
        <p:nvPicPr>
          <p:cNvPr id="2" name="Picture 1"/>
          <p:cNvPicPr>
            <a:picLocks noChangeAspect="1"/>
          </p:cNvPicPr>
          <p:nvPr/>
        </p:nvPicPr>
        <p:blipFill>
          <a:blip r:embed="rId3"/>
          <a:stretch>
            <a:fillRect/>
          </a:stretch>
        </p:blipFill>
        <p:spPr>
          <a:xfrm>
            <a:off x="685800" y="5381292"/>
            <a:ext cx="7162800" cy="1400507"/>
          </a:xfrm>
          <a:prstGeom prst="rect">
            <a:avLst/>
          </a:prstGeom>
        </p:spPr>
      </p:pic>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38100" y="637949"/>
            <a:ext cx="4686300" cy="61037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24</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4038600" y="954088"/>
            <a:ext cx="609600" cy="575548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7772400" y="1295400"/>
            <a:ext cx="685800" cy="0"/>
          </a:xfrm>
          <a:prstGeom prst="straightConnector1">
            <a:avLst/>
          </a:prstGeom>
          <a:ln w="190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096000" y="1397152"/>
            <a:ext cx="2136805" cy="461665"/>
          </a:xfrm>
          <a:prstGeom prst="rect">
            <a:avLst/>
          </a:prstGeom>
          <a:noFill/>
        </p:spPr>
        <p:txBody>
          <a:bodyPr wrap="square" rtlCol="0">
            <a:spAutoFit/>
          </a:bodyPr>
          <a:lstStyle/>
          <a:p>
            <a:r>
              <a:rPr lang="en-US" sz="1200" dirty="0" smtClean="0"/>
              <a:t>Rapidly decreasing Subsurface cold water reserve…</a:t>
            </a:r>
            <a:endParaRPr lang="en-US" sz="1200" dirty="0"/>
          </a:p>
        </p:txBody>
      </p:sp>
      <p:cxnSp>
        <p:nvCxnSpPr>
          <p:cNvPr id="7" name="Straight Arrow Connector 6"/>
          <p:cNvCxnSpPr/>
          <p:nvPr/>
        </p:nvCxnSpPr>
        <p:spPr>
          <a:xfrm flipV="1">
            <a:off x="7848600" y="1213510"/>
            <a:ext cx="609600" cy="442772"/>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2"/>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798074" y="2238749"/>
            <a:ext cx="3975341" cy="220570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1"/>
          <p:cNvPicPr>
            <a:picLocks/>
          </p:cNvPicPr>
          <p:nvPr/>
        </p:nvPicPr>
        <p:blipFill>
          <a:blip r:embed="rId5">
            <a:extLst>
              <a:ext uri="{28A0092B-C50C-407E-A947-70E740481C1C}">
                <a14:useLocalDpi xmlns:a14="http://schemas.microsoft.com/office/drawing/2010/main" val="0"/>
              </a:ext>
            </a:extLst>
          </a:blip>
          <a:srcRect l="4315" t="5000" r="6471" b="58333"/>
          <a:stretch>
            <a:fillRect/>
          </a:stretch>
        </p:blipFill>
        <p:spPr bwMode="auto">
          <a:xfrm>
            <a:off x="4798074" y="230088"/>
            <a:ext cx="3975341" cy="192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798073" y="4526347"/>
            <a:ext cx="3975341" cy="221530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25</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flipV="1">
            <a:off x="3861297" y="3962399"/>
            <a:ext cx="4368303" cy="144779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24000" y="1371600"/>
            <a:ext cx="381000" cy="4572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623347" y="4572000"/>
            <a:ext cx="1" cy="9906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592515" y="1120548"/>
            <a:ext cx="4446421" cy="954107"/>
          </a:xfrm>
          <a:prstGeom prst="rect">
            <a:avLst/>
          </a:prstGeom>
          <a:noFill/>
        </p:spPr>
        <p:txBody>
          <a:bodyPr wrap="square" rtlCol="0">
            <a:spAutoFit/>
          </a:bodyPr>
          <a:lstStyle/>
          <a:p>
            <a:r>
              <a:rPr lang="en-US" sz="1400" dirty="0" smtClean="0"/>
              <a:t>The La Nina has ended. Ok, But its latent effects were lingering on until very recently!</a:t>
            </a:r>
          </a:p>
          <a:p>
            <a:r>
              <a:rPr lang="en-US" sz="1400" dirty="0" smtClean="0"/>
              <a:t>But is there transitioning neutral period, and</a:t>
            </a:r>
          </a:p>
          <a:p>
            <a:r>
              <a:rPr lang="en-US" sz="1400" dirty="0" smtClean="0"/>
              <a:t>The El Nino is here in a hurry! </a:t>
            </a:r>
            <a:r>
              <a:rPr lang="en-US" sz="1400" dirty="0" smtClean="0">
                <a:sym typeface="Wingdings" panose="05000000000000000000" pitchFamily="2" charset="2"/>
              </a:rPr>
              <a:t> </a:t>
            </a:r>
            <a:endParaRPr lang="en-US" sz="1400" dirty="0" smtClean="0"/>
          </a:p>
        </p:txBody>
      </p:sp>
      <p:cxnSp>
        <p:nvCxnSpPr>
          <p:cNvPr id="11" name="Straight Arrow Connector 10"/>
          <p:cNvCxnSpPr/>
          <p:nvPr/>
        </p:nvCxnSpPr>
        <p:spPr>
          <a:xfrm flipH="1">
            <a:off x="3200400" y="1014755"/>
            <a:ext cx="96715" cy="4624045"/>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981200" y="1340066"/>
            <a:ext cx="4572000" cy="3231934"/>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590800" y="2743200"/>
            <a:ext cx="0" cy="16764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514600" y="4495800"/>
            <a:ext cx="76200" cy="14478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590800" y="4572000"/>
            <a:ext cx="4267200" cy="15240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124200" y="1014755"/>
            <a:ext cx="4648200" cy="30238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158750" y="50800"/>
            <a:ext cx="4330998" cy="6731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Picture 2"/>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540250" y="3365500"/>
            <a:ext cx="4603750" cy="2273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
          <p:cNvSpPr txBox="1">
            <a:spLocks noChangeArrowheads="1"/>
          </p:cNvSpPr>
          <p:nvPr/>
        </p:nvSpPr>
        <p:spPr bwMode="auto">
          <a:xfrm>
            <a:off x="0" y="3490555"/>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Early-April  </a:t>
            </a:r>
            <a:r>
              <a:rPr lang="en-US" altLang="en-US" sz="1800" dirty="0" smtClean="0">
                <a:latin typeface="Times New Roman" pitchFamily="18" charset="0"/>
              </a:rPr>
              <a:t>CPC forecast</a:t>
            </a:r>
            <a:endParaRPr lang="en-US" altLang="en-US" sz="1800" dirty="0">
              <a:latin typeface="Times New Roman" pitchFamily="18" charset="0"/>
            </a:endParaRP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26</a:t>
            </a:fld>
            <a:endParaRPr lang="en-US" altLang="en-US" sz="1400"/>
          </a:p>
        </p:txBody>
      </p:sp>
      <p:sp>
        <p:nvSpPr>
          <p:cNvPr id="20484" name="TextBox 11"/>
          <p:cNvSpPr txBox="1">
            <a:spLocks noChangeArrowheads="1"/>
          </p:cNvSpPr>
          <p:nvPr/>
        </p:nvSpPr>
        <p:spPr bwMode="auto">
          <a:xfrm>
            <a:off x="9525" y="0"/>
            <a:ext cx="3190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smtClean="0">
                <a:latin typeface="Times New Roman" pitchFamily="18" charset="0"/>
              </a:rPr>
              <a:t>Official ENSO </a:t>
            </a:r>
            <a:r>
              <a:rPr lang="en-US" altLang="en-US" sz="2000" b="1" dirty="0">
                <a:latin typeface="Times New Roman" pitchFamily="18" charset="0"/>
              </a:rPr>
              <a:t>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518755"/>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Early-March </a:t>
            </a:r>
            <a:r>
              <a:rPr lang="en-US" altLang="en-US" sz="1800" dirty="0" smtClean="0">
                <a:latin typeface="Times New Roman" pitchFamily="18" charset="0"/>
              </a:rPr>
              <a:t> </a:t>
            </a:r>
            <a:endParaRPr lang="en-US" altLang="en-US" sz="1800" dirty="0">
              <a:latin typeface="Times New Roman" pitchFamily="18" charset="0"/>
            </a:endParaRP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6200000" flipH="1">
            <a:off x="6362700" y="4466940"/>
            <a:ext cx="990600" cy="304800"/>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496827" y="6336423"/>
            <a:ext cx="5235946" cy="307777"/>
          </a:xfrm>
          <a:prstGeom prst="rect">
            <a:avLst/>
          </a:prstGeom>
          <a:noFill/>
          <a:ln>
            <a:solidFill>
              <a:schemeClr val="accent1"/>
            </a:solidFill>
          </a:ln>
        </p:spPr>
        <p:txBody>
          <a:bodyPr wrap="square" rtlCol="0">
            <a:spAutoFit/>
          </a:bodyPr>
          <a:lstStyle/>
          <a:p>
            <a:r>
              <a:rPr lang="en-US" sz="1400" dirty="0" smtClean="0"/>
              <a:t>~ 62 % chance of El Nino developing during MJJ season. </a:t>
            </a:r>
          </a:p>
        </p:txBody>
      </p:sp>
      <p:cxnSp>
        <p:nvCxnSpPr>
          <p:cNvPr id="6" name="Straight Arrow Connector 5"/>
          <p:cNvCxnSpPr/>
          <p:nvPr/>
        </p:nvCxnSpPr>
        <p:spPr>
          <a:xfrm flipH="1">
            <a:off x="6705600" y="2438400"/>
            <a:ext cx="228600" cy="2180939"/>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1266" name="Picture 2" descr="https://iri.columbia.edu/wp-content/uploads/2023/03/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65" y="914400"/>
            <a:ext cx="4123135" cy="240516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ensoforecast.iri.columbia.edu/cgi-bin/sst_table_img?month=2&amp;year=20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9006" y="76200"/>
            <a:ext cx="4242593" cy="2869216"/>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p:nvPr/>
        </p:nvCxnSpPr>
        <p:spPr>
          <a:xfrm flipH="1">
            <a:off x="7162800" y="4709755"/>
            <a:ext cx="533400" cy="700445"/>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7162800" y="4862155"/>
            <a:ext cx="685800" cy="624245"/>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248400" y="5486400"/>
            <a:ext cx="2057400" cy="400110"/>
          </a:xfrm>
          <a:prstGeom prst="rect">
            <a:avLst/>
          </a:prstGeom>
          <a:noFill/>
        </p:spPr>
        <p:txBody>
          <a:bodyPr wrap="square" rtlCol="0">
            <a:spAutoFit/>
          </a:bodyPr>
          <a:lstStyle/>
          <a:p>
            <a:r>
              <a:rPr lang="en-US" sz="1000" dirty="0" smtClean="0"/>
              <a:t>Both </a:t>
            </a:r>
            <a:r>
              <a:rPr lang="en-US" sz="1000" dirty="0" err="1" smtClean="0"/>
              <a:t>Stat.Avg</a:t>
            </a:r>
            <a:r>
              <a:rPr lang="en-US" sz="1000" dirty="0"/>
              <a:t> </a:t>
            </a:r>
            <a:r>
              <a:rPr lang="en-US" sz="1000" dirty="0" smtClean="0"/>
              <a:t>&amp; CPC-consolidated</a:t>
            </a:r>
          </a:p>
          <a:p>
            <a:r>
              <a:rPr lang="en-US" sz="1000" dirty="0" smtClean="0"/>
              <a:t>are keeping it under 0.5 deg. C ??</a:t>
            </a:r>
            <a:endParaRPr lang="en-US" sz="1000" dirty="0"/>
          </a:p>
        </p:txBody>
      </p:sp>
      <p:pic>
        <p:nvPicPr>
          <p:cNvPr id="22" name="Picture 21" descr="https://iri.columbia.edu/wp-content/uploads/2023/04/figure1.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25" y="3844139"/>
            <a:ext cx="4095750" cy="2388870"/>
          </a:xfrm>
          <a:prstGeom prst="rect">
            <a:avLst/>
          </a:prstGeom>
          <a:noFill/>
          <a:ln>
            <a:noFill/>
          </a:ln>
        </p:spPr>
      </p:pic>
      <p:pic>
        <p:nvPicPr>
          <p:cNvPr id="3" name="Picture 2"/>
          <p:cNvPicPr>
            <a:picLocks noChangeAspect="1"/>
          </p:cNvPicPr>
          <p:nvPr/>
        </p:nvPicPr>
        <p:blipFill>
          <a:blip r:embed="rId6"/>
          <a:stretch>
            <a:fillRect/>
          </a:stretch>
        </p:blipFill>
        <p:spPr>
          <a:xfrm>
            <a:off x="4749006" y="3080185"/>
            <a:ext cx="4242593" cy="2987270"/>
          </a:xfrm>
          <a:prstGeom prst="rect">
            <a:avLst/>
          </a:prstGeom>
        </p:spPr>
      </p:pic>
      <p:cxnSp>
        <p:nvCxnSpPr>
          <p:cNvPr id="9" name="Straight Arrow Connector 8"/>
          <p:cNvCxnSpPr/>
          <p:nvPr/>
        </p:nvCxnSpPr>
        <p:spPr>
          <a:xfrm flipH="1" flipV="1">
            <a:off x="7696200" y="4124039"/>
            <a:ext cx="914401" cy="6765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336131" y="5334000"/>
            <a:ext cx="701768" cy="369332"/>
          </a:xfrm>
          <a:prstGeom prst="rect">
            <a:avLst/>
          </a:prstGeom>
          <a:noFill/>
        </p:spPr>
        <p:txBody>
          <a:bodyPr wrap="square" rtlCol="0">
            <a:spAutoFit/>
          </a:bodyPr>
          <a:lstStyle/>
          <a:p>
            <a:r>
              <a:rPr lang="en-US" dirty="0" smtClean="0"/>
              <a:t>E/W</a:t>
            </a:r>
            <a:endParaRPr lang="en-US" dirty="0"/>
          </a:p>
        </p:txBody>
      </p:sp>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27</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for  Monthly (</a:t>
            </a:r>
            <a:r>
              <a:rPr lang="en-US" altLang="en-US" sz="2400" b="1" u="sng" kern="0" dirty="0" smtClean="0"/>
              <a:t>Apr</a:t>
            </a:r>
            <a:r>
              <a:rPr lang="en-US" altLang="en-US" sz="2400" kern="0" dirty="0" smtClean="0"/>
              <a:t>)/</a:t>
            </a:r>
            <a:r>
              <a:rPr lang="en-US" altLang="en-US" sz="2400" kern="0" dirty="0"/>
              <a:t>Seasonal </a:t>
            </a:r>
            <a:r>
              <a:rPr lang="en-US" altLang="en-US" sz="2400" kern="0" dirty="0" smtClean="0"/>
              <a:t>(</a:t>
            </a:r>
            <a:r>
              <a:rPr lang="en-US" altLang="en-US" sz="2400" b="1" u="sng" kern="0" dirty="0" smtClean="0"/>
              <a:t>AMJ</a:t>
            </a:r>
            <a:r>
              <a:rPr lang="en-US" altLang="en-US" sz="2400" kern="0" dirty="0" smtClean="0"/>
              <a:t>)  </a:t>
            </a:r>
            <a:endParaRPr lang="en-US" altLang="en-US" sz="2400" kern="0" dirty="0"/>
          </a:p>
        </p:txBody>
      </p:sp>
      <p:cxnSp>
        <p:nvCxnSpPr>
          <p:cNvPr id="4" name="Straight Arrow Connector 3"/>
          <p:cNvCxnSpPr/>
          <p:nvPr/>
        </p:nvCxnSpPr>
        <p:spPr>
          <a:xfrm flipH="1">
            <a:off x="4419600" y="1684019"/>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89" y="3254067"/>
            <a:ext cx="3650411" cy="369332"/>
          </a:xfrm>
          <a:prstGeom prst="rect">
            <a:avLst/>
          </a:prstGeom>
          <a:noFill/>
        </p:spPr>
        <p:txBody>
          <a:bodyPr wrap="squar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b="1" dirty="0">
              <a:solidFill>
                <a:srgbClr val="FF0000"/>
              </a:solidFill>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9"/>
          <p:cNvSpPr txBox="1">
            <a:spLocks noChangeArrowheads="1"/>
          </p:cNvSpPr>
          <p:nvPr/>
        </p:nvSpPr>
        <p:spPr bwMode="auto">
          <a:xfrm>
            <a:off x="6705600" y="283106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Mar 16</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2" name="TextBox 21"/>
          <p:cNvSpPr txBox="1"/>
          <p:nvPr/>
        </p:nvSpPr>
        <p:spPr>
          <a:xfrm>
            <a:off x="4107292"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3" name="Straight Arrow Connector 2"/>
          <p:cNvCxnSpPr/>
          <p:nvPr/>
        </p:nvCxnSpPr>
        <p:spPr>
          <a:xfrm flipH="1">
            <a:off x="3429000" y="914400"/>
            <a:ext cx="228600" cy="388620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Latest 30 Day Temperature Outlook"/>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9" y="10886"/>
            <a:ext cx="3895725" cy="3009900"/>
          </a:xfrm>
          <a:prstGeom prst="rect">
            <a:avLst/>
          </a:prstGeom>
          <a:noFill/>
          <a:ln>
            <a:noFill/>
          </a:ln>
        </p:spPr>
      </p:pic>
      <p:pic>
        <p:nvPicPr>
          <p:cNvPr id="21" name="Picture 20" descr="Latest 90 Day Temperature Outlo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399" y="3254066"/>
            <a:ext cx="4038599" cy="3266201"/>
          </a:xfrm>
          <a:prstGeom prst="rect">
            <a:avLst/>
          </a:prstGeom>
          <a:noFill/>
          <a:ln>
            <a:noFill/>
          </a:ln>
        </p:spPr>
      </p:pic>
      <p:pic>
        <p:nvPicPr>
          <p:cNvPr id="23" name="Picture 22"/>
          <p:cNvPicPr>
            <a:picLocks noChangeAspect="1"/>
          </p:cNvPicPr>
          <p:nvPr/>
        </p:nvPicPr>
        <p:blipFill>
          <a:blip r:embed="rId4"/>
          <a:stretch>
            <a:fillRect/>
          </a:stretch>
        </p:blipFill>
        <p:spPr>
          <a:xfrm>
            <a:off x="16987" y="3583442"/>
            <a:ext cx="3934413" cy="2936825"/>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28</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6830292" y="267866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Mar 16</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Apr</a:t>
            </a:r>
            <a:r>
              <a:rPr lang="en-US" altLang="en-US" sz="2400" kern="0" dirty="0" smtClean="0"/>
              <a:t>)/</a:t>
            </a:r>
            <a:r>
              <a:rPr lang="en-US" altLang="en-US" sz="2400" kern="0" dirty="0"/>
              <a:t>Seasonal </a:t>
            </a:r>
            <a:r>
              <a:rPr lang="en-US" altLang="en-US" sz="2400" kern="0" dirty="0" smtClean="0"/>
              <a:t>(</a:t>
            </a:r>
            <a:r>
              <a:rPr lang="en-US" altLang="en-US" sz="2400" b="1" u="sng" kern="0" dirty="0" smtClean="0"/>
              <a:t>AMJ</a:t>
            </a:r>
            <a:r>
              <a:rPr lang="en-US" altLang="en-US" sz="2400" kern="0" dirty="0" smtClean="0"/>
              <a:t>)  </a:t>
            </a:r>
            <a:endParaRPr lang="en-US" altLang="en-US" sz="2400" kern="0" dirty="0"/>
          </a:p>
        </p:txBody>
      </p:sp>
      <p:sp>
        <p:nvSpPr>
          <p:cNvPr id="6" name="TextBox 5"/>
          <p:cNvSpPr txBox="1"/>
          <p:nvPr/>
        </p:nvSpPr>
        <p:spPr>
          <a:xfrm>
            <a:off x="152400" y="3200400"/>
            <a:ext cx="3405099" cy="461665"/>
          </a:xfrm>
          <a:prstGeom prst="rect">
            <a:avLst/>
          </a:prstGeom>
          <a:noFill/>
        </p:spPr>
        <p:txBody>
          <a:bodyPr wrap="none" rtlCol="0">
            <a:spAutoFit/>
          </a:bodyPr>
          <a:lstStyle/>
          <a:p>
            <a:r>
              <a:rPr lang="en-US" dirty="0"/>
              <a:t>Observed so far this month</a:t>
            </a:r>
            <a:r>
              <a:rPr lang="en-US" dirty="0" smtClean="0"/>
              <a:t>!!</a:t>
            </a:r>
            <a:r>
              <a:rPr lang="en-US" dirty="0" smtClean="0">
                <a:sym typeface="Wingdings" panose="05000000000000000000" pitchFamily="2" charset="2"/>
              </a:rPr>
              <a:t> </a:t>
            </a:r>
            <a:r>
              <a:rPr lang="en-US" dirty="0">
                <a:sym typeface="Wingdings" panose="05000000000000000000" pitchFamily="2" charset="2"/>
              </a:rPr>
              <a:t> </a:t>
            </a:r>
            <a:r>
              <a:rPr lang="en-US" dirty="0" smtClean="0">
                <a:sym typeface="Wingdings" panose="05000000000000000000" pitchFamily="2" charset="2"/>
              </a:rPr>
              <a:t>  </a:t>
            </a:r>
            <a:r>
              <a:rPr lang="en-US" sz="2000" dirty="0" smtClean="0">
                <a:sym typeface="Wingdings" panose="05000000000000000000" pitchFamily="2" charset="2"/>
              </a:rPr>
              <a:t> </a:t>
            </a:r>
            <a:r>
              <a:rPr lang="en-US" sz="2400" dirty="0" smtClean="0">
                <a:sym typeface="Wingdings" panose="05000000000000000000" pitchFamily="2" charset="2"/>
              </a:rPr>
              <a:t> </a:t>
            </a:r>
            <a:endParaRPr lang="en-US" sz="2400" dirty="0"/>
          </a:p>
        </p:txBody>
      </p:sp>
      <p:cxnSp>
        <p:nvCxnSpPr>
          <p:cNvPr id="18" name="Straight Arrow Connector 17"/>
          <p:cNvCxnSpPr/>
          <p:nvPr/>
        </p:nvCxnSpPr>
        <p:spPr>
          <a:xfrm>
            <a:off x="8153400" y="1600200"/>
            <a:ext cx="0" cy="816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999409" y="1196201"/>
            <a:ext cx="648791" cy="970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01944"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23" name="Straight Arrow Connector 22"/>
          <p:cNvCxnSpPr/>
          <p:nvPr/>
        </p:nvCxnSpPr>
        <p:spPr>
          <a:xfrm flipH="1">
            <a:off x="2589155" y="1447800"/>
            <a:ext cx="105554" cy="36427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33400" y="849868"/>
            <a:ext cx="0" cy="40332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Latest 30 Day Precipitation Outlook"/>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58" y="31084"/>
            <a:ext cx="4048125" cy="3128010"/>
          </a:xfrm>
          <a:prstGeom prst="rect">
            <a:avLst/>
          </a:prstGeom>
          <a:noFill/>
          <a:ln>
            <a:noFill/>
          </a:ln>
        </p:spPr>
      </p:pic>
      <p:pic>
        <p:nvPicPr>
          <p:cNvPr id="27" name="Picture 26" descr="Latest 90 Day Precipitation Outlo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3891" y="3004999"/>
            <a:ext cx="4019499" cy="3138975"/>
          </a:xfrm>
          <a:prstGeom prst="rect">
            <a:avLst/>
          </a:prstGeom>
          <a:noFill/>
          <a:ln>
            <a:noFill/>
          </a:ln>
        </p:spPr>
      </p:pic>
      <p:pic>
        <p:nvPicPr>
          <p:cNvPr id="5" name="Picture 4"/>
          <p:cNvPicPr>
            <a:picLocks noChangeAspect="1"/>
          </p:cNvPicPr>
          <p:nvPr/>
        </p:nvPicPr>
        <p:blipFill>
          <a:blip r:embed="rId4"/>
          <a:stretch>
            <a:fillRect/>
          </a:stretch>
        </p:blipFill>
        <p:spPr>
          <a:xfrm>
            <a:off x="0" y="3601990"/>
            <a:ext cx="3965059" cy="2541983"/>
          </a:xfrm>
          <a:prstGeom prst="rect">
            <a:avLst/>
          </a:prstGeom>
        </p:spPr>
      </p:pic>
      <p:cxnSp>
        <p:nvCxnSpPr>
          <p:cNvPr id="21" name="Straight Arrow Connector 20"/>
          <p:cNvCxnSpPr/>
          <p:nvPr/>
        </p:nvCxnSpPr>
        <p:spPr>
          <a:xfrm flipV="1">
            <a:off x="2362200" y="1331199"/>
            <a:ext cx="165164" cy="336173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564146"/>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29</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480385" y="3846700"/>
            <a:ext cx="3349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a:latin typeface="Times New Roman" pitchFamily="18" charset="0"/>
              </a:rPr>
              <a:t>GFS Model Guidance </a:t>
            </a:r>
            <a:r>
              <a:rPr lang="en-US" altLang="en-US" sz="1800" b="1" dirty="0" smtClean="0">
                <a:latin typeface="Times New Roman" pitchFamily="18" charset="0"/>
              </a:rPr>
              <a:t>for the </a:t>
            </a:r>
          </a:p>
          <a:p>
            <a:pPr algn="r" eaLnBrk="1" hangingPunct="1">
              <a:spcBef>
                <a:spcPct val="0"/>
              </a:spcBef>
              <a:buFontTx/>
              <a:buNone/>
            </a:pPr>
            <a:r>
              <a:rPr lang="en-US" altLang="en-US" sz="1800" b="1" dirty="0" smtClean="0">
                <a:latin typeface="Times New Roman" pitchFamily="18" charset="0"/>
              </a:rPr>
              <a:t>next </a:t>
            </a:r>
            <a:r>
              <a:rPr lang="en-US" altLang="en-US" sz="1800" b="1" dirty="0">
                <a:latin typeface="Times New Roman" pitchFamily="18" charset="0"/>
              </a:rPr>
              <a:t>16 days</a:t>
            </a:r>
            <a:r>
              <a:rPr lang="en-US" altLang="en-US" sz="1800" dirty="0">
                <a:latin typeface="Times New Roman" pitchFamily="18" charset="0"/>
              </a:rPr>
              <a:t>.</a:t>
            </a:r>
          </a:p>
        </p:txBody>
      </p:sp>
      <p:sp>
        <p:nvSpPr>
          <p:cNvPr id="24579" name="TextBox 2"/>
          <p:cNvSpPr txBox="1">
            <a:spLocks noChangeArrowheads="1"/>
          </p:cNvSpPr>
          <p:nvPr/>
        </p:nvSpPr>
        <p:spPr bwMode="auto">
          <a:xfrm>
            <a:off x="4231876" y="-2577"/>
            <a:ext cx="15593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NCEP/WPC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257800" y="5554662"/>
            <a:ext cx="3810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38200" y="5029200"/>
            <a:ext cx="2595396" cy="954107"/>
          </a:xfrm>
          <a:prstGeom prst="rect">
            <a:avLst/>
          </a:prstGeom>
          <a:noFill/>
        </p:spPr>
        <p:txBody>
          <a:bodyPr wrap="square" rtlCol="0">
            <a:spAutoFit/>
          </a:bodyPr>
          <a:lstStyle/>
          <a:p>
            <a:r>
              <a:rPr lang="en-US" sz="1400" dirty="0" smtClean="0"/>
              <a:t>Reg. California, the severe drought conditions, a year ago, a few months ago, has literally turned into a flood situation! </a:t>
            </a:r>
            <a:endParaRPr lang="en-US" sz="1400" dirty="0"/>
          </a:p>
        </p:txBody>
      </p:sp>
      <p:cxnSp>
        <p:nvCxnSpPr>
          <p:cNvPr id="26" name="Straight Arrow Connector 25"/>
          <p:cNvCxnSpPr/>
          <p:nvPr/>
        </p:nvCxnSpPr>
        <p:spPr>
          <a:xfrm flipH="1" flipV="1">
            <a:off x="2895601" y="1828800"/>
            <a:ext cx="4791023" cy="40386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https://www.wpc.ncep.noaa.gov/qpf/p168i.gif?16817761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77"/>
            <a:ext cx="4300568" cy="30157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4387951" y="2253443"/>
            <a:ext cx="4760645" cy="4455063"/>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https://www.cpc.ncep.noaa.gov/products/people/lxu/odi/img/obi.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933744"/>
            <a:ext cx="2453367" cy="1543969"/>
          </a:xfrm>
          <a:prstGeom prst="rect">
            <a:avLst/>
          </a:prstGeom>
          <a:noFill/>
          <a:ln>
            <a:noFill/>
          </a:ln>
        </p:spPr>
      </p:pic>
      <p:pic>
        <p:nvPicPr>
          <p:cNvPr id="16" name="Picture 15" descr="https://www.cpc.ncep.noaa.gov/products/people/lxu/odi/img/odi.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4907" y="2336402"/>
            <a:ext cx="2487385" cy="1537280"/>
          </a:xfrm>
          <a:prstGeom prst="rect">
            <a:avLst/>
          </a:prstGeom>
          <a:noFill/>
          <a:ln>
            <a:noFill/>
          </a:ln>
        </p:spPr>
      </p:pic>
      <p:sp>
        <p:nvSpPr>
          <p:cNvPr id="3076" name="Title 1"/>
          <p:cNvSpPr>
            <a:spLocks noGrp="1"/>
          </p:cNvSpPr>
          <p:nvPr>
            <p:ph type="title"/>
          </p:nvPr>
        </p:nvSpPr>
        <p:spPr>
          <a:xfrm>
            <a:off x="38100" y="534534"/>
            <a:ext cx="3695700" cy="876536"/>
          </a:xfrm>
        </p:spPr>
        <p:txBody>
          <a:bodyPr/>
          <a:lstStyle/>
          <a:p>
            <a:r>
              <a:rPr lang="en-US" altLang="en-US" sz="1400" u="sng" dirty="0" smtClean="0">
                <a:solidFill>
                  <a:srgbClr val="C00000"/>
                </a:solidFill>
              </a:rPr>
              <a:t>Exptl. Objective</a:t>
            </a:r>
            <a:r>
              <a:rPr lang="en-US" altLang="en-US" sz="1400" dirty="0" smtClean="0">
                <a:solidFill>
                  <a:srgbClr val="C00000"/>
                </a:solidFill>
              </a:rPr>
              <a:t> Drought Monitor </a:t>
            </a:r>
            <a:br>
              <a:rPr lang="en-US" altLang="en-US" sz="1400" dirty="0" smtClean="0">
                <a:solidFill>
                  <a:srgbClr val="C00000"/>
                </a:solidFill>
              </a:rPr>
            </a:br>
            <a:r>
              <a:rPr lang="en-US" altLang="en-US" sz="1400" dirty="0" smtClean="0">
                <a:solidFill>
                  <a:srgbClr val="C00000"/>
                </a:solidFill>
              </a:rPr>
              <a:t>(showing S/term &amp; L/Term separately) </a:t>
            </a:r>
            <a:r>
              <a:rPr lang="en-US" altLang="en-US" sz="1400" u="sng" dirty="0" smtClean="0">
                <a:solidFill>
                  <a:srgbClr val="C00000"/>
                </a:solidFill>
              </a:rPr>
              <a:t>from</a:t>
            </a:r>
            <a:r>
              <a:rPr lang="en-US" altLang="en-US" sz="1400" dirty="0" smtClean="0">
                <a:solidFill>
                  <a:srgbClr val="C00000"/>
                </a:solidFill>
              </a:rPr>
              <a:t> </a:t>
            </a:r>
            <a:br>
              <a:rPr lang="en-US" altLang="en-US" sz="1400" dirty="0" smtClean="0">
                <a:solidFill>
                  <a:srgbClr val="C00000"/>
                </a:solidFill>
              </a:rPr>
            </a:br>
            <a:r>
              <a:rPr lang="en-US" altLang="en-US" sz="1400" dirty="0" smtClean="0">
                <a:solidFill>
                  <a:srgbClr val="C00000"/>
                </a:solidFill>
              </a:rPr>
              <a:t>National Drought Mitigation Center (NDMC)  </a:t>
            </a:r>
            <a:endParaRPr lang="en-US" altLang="en-US" sz="1400" dirty="0">
              <a:solidFill>
                <a:srgbClr val="C00000"/>
              </a:solidFill>
            </a:endParaRP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3</a:t>
            </a:fld>
            <a:endParaRPr lang="en-US" altLang="en-US" sz="1400" dirty="0">
              <a:solidFill>
                <a:srgbClr val="FF0000"/>
              </a:solidFill>
            </a:endParaRPr>
          </a:p>
        </p:txBody>
      </p:sp>
      <p:sp>
        <p:nvSpPr>
          <p:cNvPr id="4" name="TextBox 3"/>
          <p:cNvSpPr txBox="1"/>
          <p:nvPr/>
        </p:nvSpPr>
        <p:spPr>
          <a:xfrm>
            <a:off x="2590800" y="60178"/>
            <a:ext cx="3200400" cy="307777"/>
          </a:xfrm>
          <a:prstGeom prst="rect">
            <a:avLst/>
          </a:prstGeom>
          <a:noFill/>
        </p:spPr>
        <p:txBody>
          <a:bodyPr wrap="square" rtlCol="0">
            <a:spAutoFit/>
          </a:bodyPr>
          <a:lstStyle/>
          <a:p>
            <a:r>
              <a:rPr lang="en-US" sz="1400" b="1" u="sng" dirty="0" smtClean="0"/>
              <a:t>New slide now included in this briefing!  </a:t>
            </a:r>
          </a:p>
        </p:txBody>
      </p:sp>
      <p:pic>
        <p:nvPicPr>
          <p:cNvPr id="5" name="Picture 4"/>
          <p:cNvPicPr>
            <a:picLocks noChangeAspect="1"/>
          </p:cNvPicPr>
          <p:nvPr/>
        </p:nvPicPr>
        <p:blipFill>
          <a:blip r:embed="rId5"/>
          <a:stretch>
            <a:fillRect/>
          </a:stretch>
        </p:blipFill>
        <p:spPr>
          <a:xfrm>
            <a:off x="15483" y="1"/>
            <a:ext cx="2346717" cy="533400"/>
          </a:xfrm>
          <a:prstGeom prst="rect">
            <a:avLst/>
          </a:prstGeom>
        </p:spPr>
      </p:pic>
      <p:sp>
        <p:nvSpPr>
          <p:cNvPr id="8" name="TextBox 7"/>
          <p:cNvSpPr txBox="1"/>
          <p:nvPr/>
        </p:nvSpPr>
        <p:spPr>
          <a:xfrm>
            <a:off x="3968930" y="4752684"/>
            <a:ext cx="1447800" cy="1754326"/>
          </a:xfrm>
          <a:prstGeom prst="rect">
            <a:avLst/>
          </a:prstGeom>
          <a:noFill/>
        </p:spPr>
        <p:txBody>
          <a:bodyPr wrap="square" rtlCol="0">
            <a:spAutoFit/>
          </a:bodyPr>
          <a:lstStyle/>
          <a:p>
            <a:r>
              <a:rPr lang="en-US" sz="1200" dirty="0" smtClean="0"/>
              <a:t>NOTE : A </a:t>
            </a:r>
            <a:r>
              <a:rPr lang="en-US" sz="1200" dirty="0" smtClean="0"/>
              <a:t>few days of heavy precip (as </a:t>
            </a:r>
            <a:r>
              <a:rPr lang="en-US" sz="1200" dirty="0" smtClean="0"/>
              <a:t>recently in CA!) </a:t>
            </a:r>
            <a:r>
              <a:rPr lang="en-US" sz="1200" dirty="0" smtClean="0"/>
              <a:t>can make big </a:t>
            </a:r>
            <a:r>
              <a:rPr lang="en-US" sz="1200" dirty="0" smtClean="0"/>
              <a:t>quick changes to the Short and even Long term drought conditions and hence the USDM.  </a:t>
            </a:r>
            <a:endParaRPr lang="en-US" sz="1200" dirty="0"/>
          </a:p>
        </p:txBody>
      </p:sp>
      <p:pic>
        <p:nvPicPr>
          <p:cNvPr id="15" name="Picture 14"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1200" y="4508964"/>
            <a:ext cx="3352800" cy="2120436"/>
          </a:xfrm>
          <a:prstGeom prst="rect">
            <a:avLst/>
          </a:prstGeom>
          <a:noFill/>
          <a:ln>
            <a:noFill/>
          </a:ln>
        </p:spPr>
      </p:pic>
      <p:sp>
        <p:nvSpPr>
          <p:cNvPr id="2" name="TextBox 1"/>
          <p:cNvSpPr txBox="1"/>
          <p:nvPr/>
        </p:nvSpPr>
        <p:spPr>
          <a:xfrm>
            <a:off x="5562600" y="0"/>
            <a:ext cx="3581400" cy="738664"/>
          </a:xfrm>
          <a:prstGeom prst="rect">
            <a:avLst/>
          </a:prstGeom>
          <a:noFill/>
        </p:spPr>
        <p:txBody>
          <a:bodyPr wrap="square" rtlCol="0">
            <a:spAutoFit/>
          </a:bodyPr>
          <a:lstStyle/>
          <a:p>
            <a:pPr algn="ctr"/>
            <a:r>
              <a:rPr lang="en-US" sz="1400" b="1" dirty="0" smtClean="0">
                <a:solidFill>
                  <a:srgbClr val="FF0000"/>
                </a:solidFill>
              </a:rPr>
              <a:t>CPC’s own </a:t>
            </a:r>
            <a:r>
              <a:rPr lang="en-US" sz="1400" b="1" u="sng" dirty="0" smtClean="0">
                <a:solidFill>
                  <a:srgbClr val="FF0000"/>
                </a:solidFill>
              </a:rPr>
              <a:t>Experimental</a:t>
            </a:r>
            <a:r>
              <a:rPr lang="en-US" sz="1400" b="1" dirty="0" smtClean="0">
                <a:solidFill>
                  <a:srgbClr val="FF0000"/>
                </a:solidFill>
              </a:rPr>
              <a:t> </a:t>
            </a:r>
            <a:endParaRPr lang="en-US" sz="1400" b="1" dirty="0" smtClean="0">
              <a:solidFill>
                <a:srgbClr val="FF0000"/>
              </a:solidFill>
            </a:endParaRPr>
          </a:p>
          <a:p>
            <a:pPr algn="ctr"/>
            <a:r>
              <a:rPr lang="en-US" sz="1400" b="1" dirty="0" smtClean="0">
                <a:solidFill>
                  <a:srgbClr val="FF0000"/>
                </a:solidFill>
              </a:rPr>
              <a:t>Objective </a:t>
            </a:r>
            <a:r>
              <a:rPr lang="en-US" sz="1400" b="1" dirty="0" smtClean="0">
                <a:solidFill>
                  <a:srgbClr val="FF0000"/>
                </a:solidFill>
              </a:rPr>
              <a:t>Drought </a:t>
            </a:r>
            <a:r>
              <a:rPr lang="en-US" sz="1400" b="1" dirty="0" smtClean="0">
                <a:solidFill>
                  <a:srgbClr val="FF0000"/>
                </a:solidFill>
              </a:rPr>
              <a:t>Indicator (</a:t>
            </a:r>
            <a:r>
              <a:rPr lang="en-US" sz="1400" b="1" dirty="0" smtClean="0">
                <a:solidFill>
                  <a:srgbClr val="FF0000"/>
                </a:solidFill>
              </a:rPr>
              <a:t>ODI) </a:t>
            </a:r>
            <a:endParaRPr lang="en-US" sz="1400" b="1" dirty="0" smtClean="0">
              <a:solidFill>
                <a:srgbClr val="FF0000"/>
              </a:solidFill>
            </a:endParaRPr>
          </a:p>
          <a:p>
            <a:pPr algn="ctr"/>
            <a:r>
              <a:rPr lang="en-US" sz="1400" b="1" dirty="0" smtClean="0">
                <a:solidFill>
                  <a:srgbClr val="FF0000"/>
                </a:solidFill>
              </a:rPr>
              <a:t>using </a:t>
            </a:r>
            <a:r>
              <a:rPr lang="en-US" sz="1400" b="1" dirty="0" smtClean="0">
                <a:solidFill>
                  <a:srgbClr val="FF0000"/>
                </a:solidFill>
              </a:rPr>
              <a:t>AI/Deep Learning </a:t>
            </a:r>
            <a:r>
              <a:rPr lang="en-US" sz="1400" b="1" dirty="0" smtClean="0">
                <a:solidFill>
                  <a:srgbClr val="FF0000"/>
                </a:solidFill>
              </a:rPr>
              <a:t>! – Updates daily !!</a:t>
            </a:r>
            <a:endParaRPr lang="en-US" sz="1400" b="1" dirty="0">
              <a:solidFill>
                <a:srgbClr val="FF0000"/>
              </a:solidFill>
            </a:endParaRPr>
          </a:p>
        </p:txBody>
      </p:sp>
      <p:sp>
        <p:nvSpPr>
          <p:cNvPr id="3" name="Rectangle 2"/>
          <p:cNvSpPr/>
          <p:nvPr/>
        </p:nvSpPr>
        <p:spPr>
          <a:xfrm>
            <a:off x="3886200" y="685810"/>
            <a:ext cx="5370196" cy="261610"/>
          </a:xfrm>
          <a:prstGeom prst="rect">
            <a:avLst/>
          </a:prstGeom>
        </p:spPr>
        <p:txBody>
          <a:bodyPr wrap="square">
            <a:spAutoFit/>
          </a:bodyPr>
          <a:lstStyle/>
          <a:p>
            <a:r>
              <a:rPr lang="en-US" sz="1100" u="sng" dirty="0">
                <a:solidFill>
                  <a:srgbClr val="FF0000"/>
                </a:solidFill>
              </a:rPr>
              <a:t>https://www.cpc.ncep.noaa.gov/products/people/lxu/odi/#deep-learning-increment-training</a:t>
            </a:r>
          </a:p>
        </p:txBody>
      </p:sp>
      <p:sp>
        <p:nvSpPr>
          <p:cNvPr id="6" name="TextBox 5"/>
          <p:cNvSpPr txBox="1"/>
          <p:nvPr/>
        </p:nvSpPr>
        <p:spPr>
          <a:xfrm>
            <a:off x="6129337" y="1759680"/>
            <a:ext cx="883921" cy="369332"/>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a:t>
            </a:r>
            <a:r>
              <a:rPr lang="en-US" sz="900" dirty="0" smtClean="0">
                <a:solidFill>
                  <a:srgbClr val="FF0000"/>
                </a:solidFill>
              </a:rPr>
              <a:t> </a:t>
            </a:r>
            <a:r>
              <a:rPr lang="en-US" sz="900" dirty="0" smtClean="0">
                <a:solidFill>
                  <a:srgbClr val="FF0000"/>
                </a:solidFill>
              </a:rPr>
              <a:t>Daily!</a:t>
            </a:r>
            <a:endParaRPr lang="en-US" sz="900" dirty="0">
              <a:solidFill>
                <a:srgbClr val="FF0000"/>
              </a:solidFill>
            </a:endParaRPr>
          </a:p>
        </p:txBody>
      </p:sp>
      <p:sp>
        <p:nvSpPr>
          <p:cNvPr id="9" name="TextBox 8"/>
          <p:cNvSpPr txBox="1"/>
          <p:nvPr/>
        </p:nvSpPr>
        <p:spPr>
          <a:xfrm>
            <a:off x="6095999" y="4267200"/>
            <a:ext cx="2971801" cy="307777"/>
          </a:xfrm>
          <a:prstGeom prst="rect">
            <a:avLst/>
          </a:prstGeom>
          <a:noFill/>
        </p:spPr>
        <p:txBody>
          <a:bodyPr wrap="square" rtlCol="0">
            <a:spAutoFit/>
          </a:bodyPr>
          <a:lstStyle/>
          <a:p>
            <a:r>
              <a:rPr lang="en-US" sz="1400" dirty="0" smtClean="0"/>
              <a:t>Official </a:t>
            </a:r>
            <a:r>
              <a:rPr lang="en-US" sz="1400" dirty="0" smtClean="0"/>
              <a:t>USDM (US Drought Monitor)  </a:t>
            </a:r>
            <a:endParaRPr lang="en-US" sz="1400" dirty="0"/>
          </a:p>
        </p:txBody>
      </p:sp>
      <p:sp>
        <p:nvSpPr>
          <p:cNvPr id="7" name="TextBox 6"/>
          <p:cNvSpPr txBox="1"/>
          <p:nvPr/>
        </p:nvSpPr>
        <p:spPr>
          <a:xfrm>
            <a:off x="0" y="1219200"/>
            <a:ext cx="4419600" cy="261610"/>
          </a:xfrm>
          <a:prstGeom prst="rect">
            <a:avLst/>
          </a:prstGeom>
          <a:noFill/>
        </p:spPr>
        <p:txBody>
          <a:bodyPr wrap="square" rtlCol="0">
            <a:spAutoFit/>
          </a:bodyPr>
          <a:lstStyle/>
          <a:p>
            <a:r>
              <a:rPr lang="en-US" sz="1100" u="sng" dirty="0"/>
              <a:t>https://droughtmonitor.unl.edu/ConditionsOutlooks/CurrentConditions.aspx</a:t>
            </a:r>
          </a:p>
        </p:txBody>
      </p:sp>
      <p:pic>
        <p:nvPicPr>
          <p:cNvPr id="19" name="Picture 18" descr="experimental objective short-term drought blend"/>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444518"/>
            <a:ext cx="3590925" cy="2518638"/>
          </a:xfrm>
          <a:prstGeom prst="rect">
            <a:avLst/>
          </a:prstGeom>
          <a:noFill/>
          <a:ln>
            <a:noFill/>
          </a:ln>
        </p:spPr>
      </p:pic>
      <p:pic>
        <p:nvPicPr>
          <p:cNvPr id="20" name="Picture 19" descr="experimental objective long-term drought blend"/>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 y="3887115"/>
            <a:ext cx="3590925" cy="2576721"/>
          </a:xfrm>
          <a:prstGeom prst="rect">
            <a:avLst/>
          </a:prstGeom>
          <a:noFill/>
          <a:ln>
            <a:noFill/>
          </a:ln>
        </p:spPr>
      </p:pic>
      <p:sp>
        <p:nvSpPr>
          <p:cNvPr id="12" name="Rectangle 11"/>
          <p:cNvSpPr/>
          <p:nvPr/>
        </p:nvSpPr>
        <p:spPr>
          <a:xfrm>
            <a:off x="6872967" y="914400"/>
            <a:ext cx="2076450" cy="1200329"/>
          </a:xfrm>
          <a:prstGeom prst="rect">
            <a:avLst/>
          </a:prstGeom>
        </p:spPr>
        <p:txBody>
          <a:bodyPr wrap="square">
            <a:spAutoFit/>
          </a:bodyPr>
          <a:lstStyle/>
          <a:p>
            <a:r>
              <a:rPr lang="en-US" sz="800" u="sng" dirty="0">
                <a:solidFill>
                  <a:srgbClr val="FF0000"/>
                </a:solidFill>
              </a:rPr>
              <a:t>Based on the CPC </a:t>
            </a:r>
            <a:r>
              <a:rPr lang="en-US" sz="800" u="sng" dirty="0" smtClean="0">
                <a:solidFill>
                  <a:srgbClr val="FF0000"/>
                </a:solidFill>
              </a:rPr>
              <a:t>P/analysis  &amp;  </a:t>
            </a:r>
          </a:p>
          <a:p>
            <a:r>
              <a:rPr lang="en-US" sz="800" dirty="0" smtClean="0">
                <a:solidFill>
                  <a:srgbClr val="FF0000"/>
                </a:solidFill>
              </a:rPr>
              <a:t> </a:t>
            </a:r>
            <a:r>
              <a:rPr lang="en-US" sz="800" u="sng" dirty="0" smtClean="0">
                <a:solidFill>
                  <a:srgbClr val="FF0000"/>
                </a:solidFill>
              </a:rPr>
              <a:t>VIC (Princeton) NLDAS model </a:t>
            </a:r>
            <a:r>
              <a:rPr lang="en-US" sz="800" u="sng" dirty="0">
                <a:solidFill>
                  <a:srgbClr val="FF0000"/>
                </a:solidFill>
              </a:rPr>
              <a:t>assimilation:</a:t>
            </a:r>
          </a:p>
          <a:p>
            <a:pPr>
              <a:buFont typeface="Arial" panose="020B0604020202020204" pitchFamily="34" charset="0"/>
              <a:buChar char="•"/>
            </a:pPr>
            <a:r>
              <a:rPr lang="en-US" sz="800" dirty="0"/>
              <a:t>Standardize Precipitation </a:t>
            </a:r>
            <a:r>
              <a:rPr lang="en-US" sz="800" dirty="0" smtClean="0"/>
              <a:t>index </a:t>
            </a:r>
            <a:r>
              <a:rPr lang="en-US" sz="800" dirty="0">
                <a:solidFill>
                  <a:srgbClr val="FF0000"/>
                </a:solidFill>
              </a:rPr>
              <a:t>(SPI)</a:t>
            </a:r>
          </a:p>
          <a:p>
            <a:pPr>
              <a:buFont typeface="Arial" panose="020B0604020202020204" pitchFamily="34" charset="0"/>
              <a:buChar char="•"/>
            </a:pPr>
            <a:r>
              <a:rPr lang="en-US" sz="800" dirty="0"/>
              <a:t>Standardize </a:t>
            </a:r>
            <a:r>
              <a:rPr lang="en-US" sz="800" dirty="0" smtClean="0"/>
              <a:t>Precipitation-</a:t>
            </a:r>
            <a:r>
              <a:rPr lang="en-US" sz="800" dirty="0" err="1" smtClean="0"/>
              <a:t>Evapo</a:t>
            </a:r>
            <a:r>
              <a:rPr lang="en-US" sz="800" dirty="0" smtClean="0"/>
              <a:t> –</a:t>
            </a:r>
          </a:p>
          <a:p>
            <a:pPr>
              <a:buFont typeface="Arial" panose="020B0604020202020204" pitchFamily="34" charset="0"/>
              <a:buChar char="•"/>
            </a:pPr>
            <a:r>
              <a:rPr lang="en-US" sz="800" dirty="0" smtClean="0"/>
              <a:t>transpiration index </a:t>
            </a:r>
            <a:r>
              <a:rPr lang="en-US" sz="800" dirty="0">
                <a:solidFill>
                  <a:srgbClr val="FF0000"/>
                </a:solidFill>
              </a:rPr>
              <a:t>(SPEI)</a:t>
            </a:r>
          </a:p>
          <a:p>
            <a:pPr>
              <a:buFont typeface="Arial" panose="020B0604020202020204" pitchFamily="34" charset="0"/>
              <a:buChar char="•"/>
            </a:pPr>
            <a:r>
              <a:rPr lang="en-US" sz="800" dirty="0" smtClean="0"/>
              <a:t>Evapotranspiration </a:t>
            </a:r>
            <a:r>
              <a:rPr lang="en-US" sz="800" dirty="0"/>
              <a:t>Stress Index </a:t>
            </a:r>
            <a:r>
              <a:rPr lang="en-US" sz="800" dirty="0">
                <a:solidFill>
                  <a:srgbClr val="FF0000"/>
                </a:solidFill>
              </a:rPr>
              <a:t>(ESI)</a:t>
            </a:r>
          </a:p>
          <a:p>
            <a:pPr>
              <a:buFont typeface="Arial" panose="020B0604020202020204" pitchFamily="34" charset="0"/>
              <a:buChar char="•"/>
            </a:pPr>
            <a:r>
              <a:rPr lang="en-US" sz="800" dirty="0"/>
              <a:t>Soil Moisture Percentile </a:t>
            </a:r>
            <a:r>
              <a:rPr lang="en-US" sz="800" dirty="0">
                <a:solidFill>
                  <a:srgbClr val="FF0000"/>
                </a:solidFill>
              </a:rPr>
              <a:t>(SMP)</a:t>
            </a:r>
          </a:p>
          <a:p>
            <a:pPr>
              <a:buFont typeface="Arial" panose="020B0604020202020204" pitchFamily="34" charset="0"/>
              <a:buChar char="•"/>
            </a:pPr>
            <a:r>
              <a:rPr lang="en-US" sz="800" dirty="0"/>
              <a:t>Standardize Runoff Index </a:t>
            </a:r>
            <a:r>
              <a:rPr lang="en-US" sz="800" dirty="0">
                <a:solidFill>
                  <a:srgbClr val="FF0000"/>
                </a:solidFill>
              </a:rPr>
              <a:t>(SRI</a:t>
            </a:r>
            <a:r>
              <a:rPr lang="en-US" sz="800" dirty="0" smtClean="0">
                <a:solidFill>
                  <a:srgbClr val="FF0000"/>
                </a:solidFill>
              </a:rPr>
              <a:t>)</a:t>
            </a:r>
            <a:endParaRPr lang="en-US" sz="800" dirty="0">
              <a:solidFill>
                <a:srgbClr val="FF0000"/>
              </a:solidFill>
            </a:endParaRPr>
          </a:p>
          <a:p>
            <a:r>
              <a:rPr lang="en-US" sz="800" dirty="0">
                <a:solidFill>
                  <a:srgbClr val="FF0000"/>
                </a:solidFill>
              </a:rPr>
              <a:t>-</a:t>
            </a:r>
            <a:r>
              <a:rPr lang="en-US" sz="800" dirty="0" smtClean="0">
                <a:solidFill>
                  <a:srgbClr val="FF0000"/>
                </a:solidFill>
              </a:rPr>
              <a:t>can be split into Short/Long Term Droughts!</a:t>
            </a:r>
            <a:endParaRPr lang="en-US" sz="800" dirty="0">
              <a:solidFill>
                <a:srgbClr val="FF0000"/>
              </a:solidFill>
            </a:endParaRPr>
          </a:p>
        </p:txBody>
      </p:sp>
      <p:cxnSp>
        <p:nvCxnSpPr>
          <p:cNvPr id="30" name="Straight Connector 29"/>
          <p:cNvCxnSpPr/>
          <p:nvPr/>
        </p:nvCxnSpPr>
        <p:spPr>
          <a:xfrm flipH="1">
            <a:off x="4377417" y="972802"/>
            <a:ext cx="42184" cy="31252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367893" y="4022459"/>
            <a:ext cx="4724399" cy="645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429125" y="2895600"/>
            <a:ext cx="2164215" cy="923330"/>
          </a:xfrm>
          <a:prstGeom prst="rect">
            <a:avLst/>
          </a:prstGeom>
          <a:noFill/>
        </p:spPr>
        <p:txBody>
          <a:bodyPr wrap="square" rtlCol="0">
            <a:spAutoFit/>
          </a:bodyPr>
          <a:lstStyle/>
          <a:p>
            <a:r>
              <a:rPr lang="en-US" u="sng" dirty="0" smtClean="0"/>
              <a:t>Expert Blended </a:t>
            </a:r>
            <a:r>
              <a:rPr lang="en-US" sz="1200" u="sng" dirty="0" smtClean="0"/>
              <a:t>method</a:t>
            </a:r>
          </a:p>
          <a:p>
            <a:r>
              <a:rPr lang="en-US" u="sng" dirty="0" smtClean="0"/>
              <a:t>Deep Learning </a:t>
            </a:r>
            <a:r>
              <a:rPr lang="en-US" sz="1200" u="sng" dirty="0" smtClean="0"/>
              <a:t>method </a:t>
            </a:r>
          </a:p>
          <a:p>
            <a:r>
              <a:rPr lang="en-US" dirty="0" smtClean="0"/>
              <a:t>Both Objective!</a:t>
            </a:r>
            <a:endParaRPr lang="en-US" dirty="0"/>
          </a:p>
        </p:txBody>
      </p:sp>
      <p:cxnSp>
        <p:nvCxnSpPr>
          <p:cNvPr id="39" name="Straight Arrow Connector 38"/>
          <p:cNvCxnSpPr/>
          <p:nvPr/>
        </p:nvCxnSpPr>
        <p:spPr>
          <a:xfrm flipV="1">
            <a:off x="5181600" y="2336402"/>
            <a:ext cx="0" cy="7686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367463" y="3373842"/>
            <a:ext cx="505504" cy="121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410200" y="3810000"/>
            <a:ext cx="3810000" cy="253916"/>
          </a:xfrm>
          <a:prstGeom prst="rect">
            <a:avLst/>
          </a:prstGeom>
          <a:noFill/>
        </p:spPr>
        <p:txBody>
          <a:bodyPr wrap="square" rtlCol="0">
            <a:spAutoFit/>
          </a:bodyPr>
          <a:lstStyle/>
          <a:p>
            <a:r>
              <a:rPr lang="en-US" sz="1050" i="1" dirty="0" smtClean="0">
                <a:solidFill>
                  <a:srgbClr val="FF0000"/>
                </a:solidFill>
              </a:rPr>
              <a:t>* A manuscript (Li Xu &amp; Muthuvel Chelliah) is under preparation</a:t>
            </a:r>
            <a:r>
              <a:rPr lang="en-US" sz="1050" dirty="0" smtClean="0"/>
              <a:t>.</a:t>
            </a:r>
            <a:endParaRPr lang="en-US" sz="1050" dirty="0"/>
          </a:p>
        </p:txBody>
      </p:sp>
      <p:sp>
        <p:nvSpPr>
          <p:cNvPr id="52" name="TextBox 51"/>
          <p:cNvSpPr txBox="1"/>
          <p:nvPr/>
        </p:nvSpPr>
        <p:spPr>
          <a:xfrm>
            <a:off x="8382000" y="3135868"/>
            <a:ext cx="883921" cy="369332"/>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a:t>
            </a:r>
            <a:r>
              <a:rPr lang="en-US" sz="900" dirty="0" smtClean="0">
                <a:solidFill>
                  <a:srgbClr val="FF0000"/>
                </a:solidFill>
              </a:rPr>
              <a:t> </a:t>
            </a:r>
            <a:r>
              <a:rPr lang="en-US" sz="900" dirty="0" smtClean="0">
                <a:solidFill>
                  <a:srgbClr val="FF0000"/>
                </a:solidFill>
              </a:rPr>
              <a:t>Daily!</a:t>
            </a:r>
            <a:endParaRPr lang="en-US" sz="900" dirty="0">
              <a:solidFill>
                <a:srgbClr val="FF0000"/>
              </a:solidFill>
            </a:endParaRPr>
          </a:p>
        </p:txBody>
      </p:sp>
      <p:sp>
        <p:nvSpPr>
          <p:cNvPr id="53" name="TextBox 52"/>
          <p:cNvSpPr txBox="1"/>
          <p:nvPr/>
        </p:nvSpPr>
        <p:spPr>
          <a:xfrm>
            <a:off x="1958883" y="3200400"/>
            <a:ext cx="936717" cy="507831"/>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a:t>
            </a:r>
            <a:r>
              <a:rPr lang="en-US" sz="900" dirty="0" smtClean="0">
                <a:solidFill>
                  <a:srgbClr val="FF0000"/>
                </a:solidFill>
              </a:rPr>
              <a:t> Weekly!</a:t>
            </a:r>
          </a:p>
          <a:p>
            <a:r>
              <a:rPr lang="en-US" sz="900" dirty="0" smtClean="0">
                <a:solidFill>
                  <a:srgbClr val="FF0000"/>
                </a:solidFill>
              </a:rPr>
              <a:t>On Monday!</a:t>
            </a:r>
            <a:endParaRPr lang="en-US" sz="900" dirty="0">
              <a:solidFill>
                <a:srgbClr val="FF0000"/>
              </a:solidFill>
            </a:endParaRPr>
          </a:p>
        </p:txBody>
      </p:sp>
      <p:sp>
        <p:nvSpPr>
          <p:cNvPr id="54" name="TextBox 53"/>
          <p:cNvSpPr txBox="1"/>
          <p:nvPr/>
        </p:nvSpPr>
        <p:spPr>
          <a:xfrm>
            <a:off x="2111283" y="5726668"/>
            <a:ext cx="883921" cy="507831"/>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a:t>
            </a:r>
            <a:r>
              <a:rPr lang="en-US" sz="900" dirty="0" smtClean="0">
                <a:solidFill>
                  <a:srgbClr val="FF0000"/>
                </a:solidFill>
              </a:rPr>
              <a:t> Weekly!</a:t>
            </a:r>
          </a:p>
          <a:p>
            <a:r>
              <a:rPr lang="en-US" sz="900" dirty="0" smtClean="0">
                <a:solidFill>
                  <a:srgbClr val="FF0000"/>
                </a:solidFill>
              </a:rPr>
              <a:t>On Monday!</a:t>
            </a:r>
            <a:endParaRPr lang="en-US" sz="900" dirty="0">
              <a:solidFill>
                <a:srgbClr val="FF0000"/>
              </a:solidFill>
            </a:endParaRPr>
          </a:p>
        </p:txBody>
      </p:sp>
      <p:sp>
        <p:nvSpPr>
          <p:cNvPr id="55" name="TextBox 54"/>
          <p:cNvSpPr txBox="1"/>
          <p:nvPr/>
        </p:nvSpPr>
        <p:spPr>
          <a:xfrm>
            <a:off x="8381999" y="5105400"/>
            <a:ext cx="883921" cy="369332"/>
          </a:xfrm>
          <a:prstGeom prst="rect">
            <a:avLst/>
          </a:prstGeom>
          <a:noFill/>
        </p:spPr>
        <p:txBody>
          <a:bodyPr wrap="square" rtlCol="0">
            <a:spAutoFit/>
          </a:bodyPr>
          <a:lstStyle/>
          <a:p>
            <a:r>
              <a:rPr lang="en-US" sz="900" dirty="0" smtClean="0">
                <a:solidFill>
                  <a:srgbClr val="FF0000"/>
                </a:solidFill>
              </a:rPr>
              <a:t>Subjective</a:t>
            </a:r>
            <a:r>
              <a:rPr lang="en-US" sz="900" dirty="0" smtClean="0">
                <a:solidFill>
                  <a:srgbClr val="FF0000"/>
                </a:solidFill>
              </a:rPr>
              <a:t> </a:t>
            </a:r>
            <a:r>
              <a:rPr lang="en-US" sz="900" dirty="0" smtClean="0">
                <a:solidFill>
                  <a:srgbClr val="FF0000"/>
                </a:solidFill>
              </a:rPr>
              <a:t>&amp;</a:t>
            </a:r>
          </a:p>
          <a:p>
            <a:r>
              <a:rPr lang="en-US" sz="900" dirty="0" smtClean="0">
                <a:solidFill>
                  <a:srgbClr val="FF0000"/>
                </a:solidFill>
              </a:rPr>
              <a:t>Runs </a:t>
            </a:r>
            <a:r>
              <a:rPr lang="en-US" sz="900" dirty="0" smtClean="0">
                <a:solidFill>
                  <a:srgbClr val="FF0000"/>
                </a:solidFill>
              </a:rPr>
              <a:t> Weekly!</a:t>
            </a:r>
            <a:endParaRPr lang="en-US" sz="900" dirty="0">
              <a:solidFill>
                <a:srgbClr val="FF0000"/>
              </a:solidFill>
            </a:endParaRPr>
          </a:p>
        </p:txBody>
      </p:sp>
      <p:sp>
        <p:nvSpPr>
          <p:cNvPr id="47" name="TextBox 46"/>
          <p:cNvSpPr txBox="1"/>
          <p:nvPr/>
        </p:nvSpPr>
        <p:spPr>
          <a:xfrm>
            <a:off x="5791201" y="6611779"/>
            <a:ext cx="3124200" cy="246221"/>
          </a:xfrm>
          <a:prstGeom prst="rect">
            <a:avLst/>
          </a:prstGeom>
          <a:noFill/>
        </p:spPr>
        <p:txBody>
          <a:bodyPr wrap="square" rtlCol="0">
            <a:spAutoFit/>
          </a:bodyPr>
          <a:lstStyle/>
          <a:p>
            <a:r>
              <a:rPr lang="en-US" sz="1000" dirty="0" smtClean="0"/>
              <a:t>*Released every Thursday, for conditions as of Tuesday!</a:t>
            </a:r>
            <a:endParaRPr lang="en-US" sz="1000" dirty="0"/>
          </a:p>
        </p:txBody>
      </p:sp>
      <p:sp>
        <p:nvSpPr>
          <p:cNvPr id="48" name="TextBox 47"/>
          <p:cNvSpPr txBox="1"/>
          <p:nvPr/>
        </p:nvSpPr>
        <p:spPr>
          <a:xfrm>
            <a:off x="152399" y="6463836"/>
            <a:ext cx="3694611" cy="400110"/>
          </a:xfrm>
          <a:prstGeom prst="rect">
            <a:avLst/>
          </a:prstGeom>
          <a:noFill/>
        </p:spPr>
        <p:txBody>
          <a:bodyPr wrap="square" rtlCol="0">
            <a:spAutoFit/>
          </a:bodyPr>
          <a:lstStyle/>
          <a:p>
            <a:r>
              <a:rPr lang="en-US" sz="1000" dirty="0" smtClean="0"/>
              <a:t>These two maps above, used to be produced at CPC(Rich Tinker!), but recently taken over by NDMC operations!  </a:t>
            </a:r>
            <a:endParaRPr lang="en-US" sz="1000" dirty="0"/>
          </a:p>
        </p:txBody>
      </p:sp>
      <p:cxnSp>
        <p:nvCxnSpPr>
          <p:cNvPr id="50" name="Straight Arrow Connector 49"/>
          <p:cNvCxnSpPr/>
          <p:nvPr/>
        </p:nvCxnSpPr>
        <p:spPr>
          <a:xfrm flipV="1">
            <a:off x="3200400" y="1600200"/>
            <a:ext cx="2971800" cy="736202"/>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3200400" y="2336402"/>
            <a:ext cx="5257800" cy="63539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533400" y="4824632"/>
            <a:ext cx="5595937" cy="53019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8761148" cy="6858001"/>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30</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a:t>
            </a:r>
            <a:r>
              <a:rPr lang="en-US" b="1" u="sng" dirty="0" smtClean="0">
                <a:solidFill>
                  <a:srgbClr val="FF0000"/>
                </a:solidFill>
              </a:rPr>
              <a:t>yesterday 17,16 Apr</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7" name="TextBox 6"/>
          <p:cNvSpPr txBox="1"/>
          <p:nvPr/>
        </p:nvSpPr>
        <p:spPr>
          <a:xfrm>
            <a:off x="4532759" y="6457890"/>
            <a:ext cx="4366901" cy="400110"/>
          </a:xfrm>
          <a:prstGeom prst="rect">
            <a:avLst/>
          </a:prstGeom>
          <a:noFill/>
        </p:spPr>
        <p:txBody>
          <a:bodyPr wrap="none" rtlCol="0">
            <a:spAutoFit/>
          </a:bodyPr>
          <a:lstStyle/>
          <a:p>
            <a:r>
              <a:rPr lang="en-US" sz="2000" dirty="0" smtClean="0"/>
              <a:t>The 3Models are: CFSV2, GEFS, &amp; EC </a:t>
            </a:r>
            <a:endParaRPr lang="en-US" sz="2000" dirty="0"/>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429000" y="2286000"/>
            <a:ext cx="247650" cy="3214643"/>
            <a:chOff x="3429000" y="2286000"/>
            <a:chExt cx="247650" cy="3214643"/>
          </a:xfrm>
        </p:grpSpPr>
        <p:cxnSp>
          <p:nvCxnSpPr>
            <p:cNvPr id="11" name="Straight Connector 10"/>
            <p:cNvCxnSpPr/>
            <p:nvPr/>
          </p:nvCxnSpPr>
          <p:spPr>
            <a:xfrm>
              <a:off x="3676650" y="2286000"/>
              <a:ext cx="0" cy="3200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429000" y="22860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429000" y="5500643"/>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5" y="0"/>
            <a:ext cx="8779029" cy="685800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31</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a:t>
            </a:r>
            <a:r>
              <a:rPr lang="en-US" b="1" u="sng" dirty="0" smtClean="0">
                <a:solidFill>
                  <a:srgbClr val="FF0000"/>
                </a:solidFill>
              </a:rPr>
              <a:t>yesterday 17,16 </a:t>
            </a:r>
            <a:r>
              <a:rPr lang="en-US" b="1" u="sng" dirty="0" smtClean="0">
                <a:solidFill>
                  <a:srgbClr val="FF0000"/>
                </a:solidFill>
              </a:rPr>
              <a:t>Apr</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
        <p:nvSpPr>
          <p:cNvPr id="7" name="TextBox 6"/>
          <p:cNvSpPr txBox="1"/>
          <p:nvPr/>
        </p:nvSpPr>
        <p:spPr>
          <a:xfrm>
            <a:off x="2629124" y="6433066"/>
            <a:ext cx="3009676" cy="276999"/>
          </a:xfrm>
          <a:prstGeom prst="rect">
            <a:avLst/>
          </a:prstGeom>
          <a:noFill/>
        </p:spPr>
        <p:txBody>
          <a:bodyPr wrap="square" rtlCol="0">
            <a:spAutoFit/>
          </a:bodyPr>
          <a:lstStyle/>
          <a:p>
            <a:r>
              <a:rPr lang="en-US" sz="1200" dirty="0" smtClean="0"/>
              <a:t>May look bad in SW, But not rainy season!! </a:t>
            </a:r>
            <a:endParaRPr lang="en-US" sz="12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3" y="-1"/>
            <a:ext cx="8831037" cy="6847643"/>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32</a:t>
            </a:fld>
            <a:endParaRPr lang="en-US" altLang="en-US" dirty="0"/>
          </a:p>
        </p:txBody>
      </p:sp>
      <p:sp>
        <p:nvSpPr>
          <p:cNvPr id="7" name="Rectangle 6"/>
          <p:cNvSpPr/>
          <p:nvPr/>
        </p:nvSpPr>
        <p:spPr>
          <a:xfrm>
            <a:off x="45720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4572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6488668"/>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a:t>
            </a:r>
            <a:r>
              <a:rPr lang="en-US" b="1" u="sng" dirty="0" smtClean="0">
                <a:solidFill>
                  <a:srgbClr val="FF0000"/>
                </a:solidFill>
              </a:rPr>
              <a:t>yesterday</a:t>
            </a:r>
            <a:r>
              <a:rPr lang="en-US" b="1" u="sng" dirty="0">
                <a:solidFill>
                  <a:srgbClr val="FF0000"/>
                </a:solidFill>
              </a:rPr>
              <a:t> </a:t>
            </a:r>
            <a:r>
              <a:rPr lang="en-US" b="1" u="sng" dirty="0" smtClean="0">
                <a:solidFill>
                  <a:srgbClr val="FF0000"/>
                </a:solidFill>
              </a:rPr>
              <a:t>17,16</a:t>
            </a:r>
            <a:r>
              <a:rPr lang="en-US" b="1" u="sng" dirty="0" smtClean="0">
                <a:solidFill>
                  <a:srgbClr val="FF0000"/>
                </a:solidFill>
              </a:rPr>
              <a:t> </a:t>
            </a:r>
            <a:r>
              <a:rPr lang="en-US" b="1" u="sng" dirty="0" smtClean="0">
                <a:solidFill>
                  <a:srgbClr val="FF0000"/>
                </a:solidFill>
              </a:rPr>
              <a:t>Apr</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3" name="Straight Arrow Connector 12"/>
          <p:cNvCxnSpPr/>
          <p:nvPr/>
        </p:nvCxnSpPr>
        <p:spPr>
          <a:xfrm flipH="1">
            <a:off x="7543800" y="5410202"/>
            <a:ext cx="838200" cy="2285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505200" y="2641538"/>
            <a:ext cx="762000" cy="1016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
            <a:ext cx="8837906" cy="6827282"/>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33</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a:t>
            </a:r>
            <a:r>
              <a:rPr lang="en-US" b="1" u="sng" dirty="0" smtClean="0">
                <a:solidFill>
                  <a:srgbClr val="FF0000"/>
                </a:solidFill>
              </a:rPr>
              <a:t>yesterday</a:t>
            </a:r>
            <a:r>
              <a:rPr lang="en-US" b="1" u="sng" dirty="0">
                <a:solidFill>
                  <a:srgbClr val="FF0000"/>
                </a:solidFill>
              </a:rPr>
              <a:t> </a:t>
            </a:r>
            <a:r>
              <a:rPr lang="en-US" b="1" u="sng" dirty="0" smtClean="0">
                <a:solidFill>
                  <a:srgbClr val="FF0000"/>
                </a:solidFill>
              </a:rPr>
              <a:t>17,16</a:t>
            </a:r>
            <a:r>
              <a:rPr lang="en-US" b="1" u="sng" dirty="0" smtClean="0">
                <a:solidFill>
                  <a:srgbClr val="FF0000"/>
                </a:solidFill>
              </a:rPr>
              <a:t> </a:t>
            </a:r>
            <a:r>
              <a:rPr lang="en-US" b="1" u="sng" dirty="0" smtClean="0">
                <a:solidFill>
                  <a:srgbClr val="FF0000"/>
                </a:solidFill>
              </a:rPr>
              <a:t>Apr</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1" name="Straight Arrow Connector 10"/>
          <p:cNvCxnSpPr/>
          <p:nvPr/>
        </p:nvCxnSpPr>
        <p:spPr>
          <a:xfrm flipH="1">
            <a:off x="7620000" y="5410202"/>
            <a:ext cx="762000" cy="3047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6324600" y="2057400"/>
            <a:ext cx="533400" cy="609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943600" y="3097964"/>
            <a:ext cx="3048000" cy="446276"/>
          </a:xfrm>
          <a:prstGeom prst="rect">
            <a:avLst/>
          </a:prstGeom>
          <a:noFill/>
        </p:spPr>
        <p:txBody>
          <a:bodyPr wrap="square" rtlCol="0">
            <a:spAutoFit/>
          </a:bodyPr>
          <a:lstStyle/>
          <a:p>
            <a:r>
              <a:rPr lang="en-US" sz="1150" b="1" dirty="0" smtClean="0">
                <a:solidFill>
                  <a:srgbClr val="0033CC"/>
                </a:solidFill>
              </a:rPr>
              <a:t>Impact of recent/next month rains on S/Term drought in the US west coast states!!</a:t>
            </a:r>
            <a:endParaRPr lang="en-US" sz="1150" b="1" dirty="0">
              <a:solidFill>
                <a:srgbClr val="0033CC"/>
              </a:solidFill>
            </a:endParaRPr>
          </a:p>
        </p:txBody>
      </p: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7" y="0"/>
            <a:ext cx="8825593" cy="6846332"/>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34</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a:t>
            </a:r>
            <a:r>
              <a:rPr lang="en-US" b="1" u="sng" dirty="0" smtClean="0">
                <a:solidFill>
                  <a:srgbClr val="FF0000"/>
                </a:solidFill>
              </a:rPr>
              <a:t>yesterday</a:t>
            </a:r>
            <a:r>
              <a:rPr lang="en-US" b="1" u="sng" dirty="0">
                <a:solidFill>
                  <a:srgbClr val="FF0000"/>
                </a:solidFill>
              </a:rPr>
              <a:t> </a:t>
            </a:r>
            <a:r>
              <a:rPr lang="en-US" b="1" u="sng" dirty="0" smtClean="0">
                <a:solidFill>
                  <a:srgbClr val="FF0000"/>
                </a:solidFill>
              </a:rPr>
              <a:t>17,16</a:t>
            </a:r>
            <a:r>
              <a:rPr lang="en-US" b="1" u="sng" dirty="0" smtClean="0">
                <a:solidFill>
                  <a:srgbClr val="FF0000"/>
                </a:solidFill>
              </a:rPr>
              <a:t> </a:t>
            </a:r>
            <a:r>
              <a:rPr lang="en-US" b="1" u="sng" dirty="0" smtClean="0">
                <a:solidFill>
                  <a:srgbClr val="FF0000"/>
                </a:solidFill>
              </a:rPr>
              <a:t>Apr</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1" name="Straight Arrow Connector 10"/>
          <p:cNvCxnSpPr/>
          <p:nvPr/>
        </p:nvCxnSpPr>
        <p:spPr>
          <a:xfrm flipH="1">
            <a:off x="7620000" y="5410202"/>
            <a:ext cx="762000" cy="3047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6324600" y="2057400"/>
            <a:ext cx="533400" cy="609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19107" y="3087107"/>
            <a:ext cx="2996293" cy="446276"/>
          </a:xfrm>
          <a:prstGeom prst="rect">
            <a:avLst/>
          </a:prstGeom>
          <a:noFill/>
        </p:spPr>
        <p:txBody>
          <a:bodyPr wrap="square" rtlCol="0">
            <a:spAutoFit/>
          </a:bodyPr>
          <a:lstStyle/>
          <a:p>
            <a:r>
              <a:rPr lang="en-US" sz="1150" b="1" dirty="0" smtClean="0">
                <a:solidFill>
                  <a:srgbClr val="0033CC"/>
                </a:solidFill>
              </a:rPr>
              <a:t>Impact of recent/next month rains on L/Term drought in the US west coast states!!</a:t>
            </a:r>
            <a:endParaRPr lang="en-US" sz="1150" b="1" dirty="0">
              <a:solidFill>
                <a:srgbClr val="0033CC"/>
              </a:solidFill>
            </a:endParaRPr>
          </a:p>
        </p:txBody>
      </p:sp>
    </p:spTree>
    <p:extLst>
      <p:ext uri="{BB962C8B-B14F-4D97-AF65-F5344CB8AC3E}">
        <p14:creationId xmlns:p14="http://schemas.microsoft.com/office/powerpoint/2010/main" val="41338040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width:70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609600"/>
            <a:ext cx="7200900" cy="55790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6658"/>
            <a:ext cx="7010400" cy="646331"/>
          </a:xfrm>
          <a:prstGeom prst="rect">
            <a:avLst/>
          </a:prstGeom>
          <a:noFill/>
        </p:spPr>
        <p:txBody>
          <a:bodyPr wrap="square" rtlCol="0">
            <a:spAutoFit/>
          </a:bodyPr>
          <a:lstStyle/>
          <a:p>
            <a:r>
              <a:rPr lang="en-US" b="1" dirty="0" smtClean="0">
                <a:solidFill>
                  <a:srgbClr val="FF0000"/>
                </a:solidFill>
              </a:rPr>
              <a:t>Week-4 Soil Moisture Percentile (SMP) </a:t>
            </a:r>
            <a:r>
              <a:rPr lang="en-US" b="1" dirty="0" err="1" smtClean="0">
                <a:solidFill>
                  <a:srgbClr val="FF0000"/>
                </a:solidFill>
              </a:rPr>
              <a:t>Fcst</a:t>
            </a:r>
            <a:r>
              <a:rPr lang="en-US" b="1" dirty="0" smtClean="0">
                <a:solidFill>
                  <a:srgbClr val="FF0000"/>
                </a:solidFill>
              </a:rPr>
              <a:t> </a:t>
            </a:r>
            <a:r>
              <a:rPr lang="en-US" dirty="0" smtClean="0"/>
              <a:t>based on VIC model forced with ECMWF-extended precipitation forecast! </a:t>
            </a:r>
            <a:endParaRPr lang="en-US" dirty="0"/>
          </a:p>
        </p:txBody>
      </p:sp>
      <p:sp>
        <p:nvSpPr>
          <p:cNvPr id="6" name="Rectangle 5"/>
          <p:cNvSpPr/>
          <p:nvPr/>
        </p:nvSpPr>
        <p:spPr>
          <a:xfrm>
            <a:off x="114300" y="6237295"/>
            <a:ext cx="8915400" cy="492443"/>
          </a:xfrm>
          <a:prstGeom prst="rect">
            <a:avLst/>
          </a:prstGeom>
        </p:spPr>
        <p:txBody>
          <a:bodyPr wrap="square">
            <a:spAutoFit/>
          </a:bodyPr>
          <a:lstStyle/>
          <a:p>
            <a:r>
              <a:rPr lang="en-US" sz="1400" dirty="0" smtClean="0"/>
              <a:t>(From Drs. Li Xu and Yun Fan)  More detail at From: </a:t>
            </a:r>
            <a:r>
              <a:rPr lang="en-US" sz="1200" dirty="0" smtClean="0"/>
              <a:t>https</a:t>
            </a:r>
            <a:r>
              <a:rPr lang="en-US" sz="1200" dirty="0"/>
              <a:t>://</a:t>
            </a:r>
            <a:r>
              <a:rPr lang="en-US" sz="1200" dirty="0" smtClean="0"/>
              <a:t>www.cpc.ncep.noaa.gov/products/people/lxu/flashd/flash_prediction.html#10</a:t>
            </a:r>
            <a:endParaRPr lang="en-US" sz="1200" dirty="0"/>
          </a:p>
        </p:txBody>
      </p:sp>
      <p:sp>
        <p:nvSpPr>
          <p:cNvPr id="2" name="TextBox 1"/>
          <p:cNvSpPr txBox="1"/>
          <p:nvPr/>
        </p:nvSpPr>
        <p:spPr>
          <a:xfrm>
            <a:off x="7315200" y="1197727"/>
            <a:ext cx="1714500" cy="646331"/>
          </a:xfrm>
          <a:prstGeom prst="rect">
            <a:avLst/>
          </a:prstGeom>
          <a:noFill/>
        </p:spPr>
        <p:txBody>
          <a:bodyPr wrap="square" rtlCol="0">
            <a:spAutoFit/>
          </a:bodyPr>
          <a:lstStyle/>
          <a:p>
            <a:r>
              <a:rPr lang="en-US" dirty="0" smtClean="0"/>
              <a:t>Now</a:t>
            </a:r>
            <a:r>
              <a:rPr lang="en-US" dirty="0"/>
              <a:t>:</a:t>
            </a:r>
            <a:r>
              <a:rPr lang="en-US" dirty="0" smtClean="0"/>
              <a:t> Based on Yesterday’s IC</a:t>
            </a:r>
            <a:endParaRPr lang="en-US" dirty="0"/>
          </a:p>
        </p:txBody>
      </p:sp>
      <p:sp>
        <p:nvSpPr>
          <p:cNvPr id="3" name="Rectangle 2"/>
          <p:cNvSpPr/>
          <p:nvPr/>
        </p:nvSpPr>
        <p:spPr>
          <a:xfrm>
            <a:off x="7323661" y="1143000"/>
            <a:ext cx="1744139" cy="748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90800" y="1066800"/>
            <a:ext cx="2209800" cy="3344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277100" y="3400138"/>
            <a:ext cx="1752600" cy="1815882"/>
          </a:xfrm>
          <a:prstGeom prst="rect">
            <a:avLst/>
          </a:prstGeom>
          <a:noFill/>
        </p:spPr>
        <p:txBody>
          <a:bodyPr wrap="square" rtlCol="0">
            <a:spAutoFit/>
          </a:bodyPr>
          <a:lstStyle/>
          <a:p>
            <a:r>
              <a:rPr lang="en-US" sz="1400" dirty="0" smtClean="0"/>
              <a:t>While not exactly mapping 1-to-1 with the drought areas, this map is generally connected to the drought areas in some ways, as it is related to soil moisture!! </a:t>
            </a:r>
            <a:endParaRPr lang="en-US" sz="1400" dirty="0"/>
          </a:p>
        </p:txBody>
      </p:sp>
      <p:sp>
        <p:nvSpPr>
          <p:cNvPr id="7" name="TextBox 6"/>
          <p:cNvSpPr txBox="1"/>
          <p:nvPr/>
        </p:nvSpPr>
        <p:spPr>
          <a:xfrm>
            <a:off x="7848600" y="6658"/>
            <a:ext cx="1295400" cy="369332"/>
          </a:xfrm>
          <a:prstGeom prst="rect">
            <a:avLst/>
          </a:prstGeom>
          <a:noFill/>
        </p:spPr>
        <p:txBody>
          <a:bodyPr wrap="square" rtlCol="0">
            <a:spAutoFit/>
          </a:bodyPr>
          <a:lstStyle/>
          <a:p>
            <a:r>
              <a:rPr lang="en-US" dirty="0" smtClean="0">
                <a:solidFill>
                  <a:srgbClr val="FF0000"/>
                </a:solidFill>
              </a:rPr>
              <a:t>This month</a:t>
            </a:r>
            <a:endParaRPr lang="en-US" dirty="0">
              <a:solidFill>
                <a:srgbClr val="FF0000"/>
              </a:solidFill>
            </a:endParaRPr>
          </a:p>
        </p:txBody>
      </p:sp>
      <p:sp>
        <p:nvSpPr>
          <p:cNvPr id="10" name="Rectangle 9"/>
          <p:cNvSpPr/>
          <p:nvPr/>
        </p:nvSpPr>
        <p:spPr>
          <a:xfrm>
            <a:off x="5257800" y="1328941"/>
            <a:ext cx="1905000" cy="3344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2236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91511" y="1981200"/>
            <a:ext cx="6335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May</a:t>
            </a:r>
            <a:endParaRPr lang="en-US" altLang="en-US" sz="1800" b="1" dirty="0">
              <a:latin typeface="Times New Roman" pitchFamily="18" charset="0"/>
            </a:endParaRPr>
          </a:p>
        </p:txBody>
      </p:sp>
      <p:sp>
        <p:nvSpPr>
          <p:cNvPr id="21508" name="Rectangle 2"/>
          <p:cNvSpPr>
            <a:spLocks noChangeArrowheads="1"/>
          </p:cNvSpPr>
          <p:nvPr/>
        </p:nvSpPr>
        <p:spPr bwMode="auto">
          <a:xfrm>
            <a:off x="4114800" y="3962400"/>
            <a:ext cx="6335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MJJ</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36</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733800" y="76200"/>
            <a:ext cx="1752600" cy="1809214"/>
          </a:xfrm>
        </p:spPr>
        <p:txBody>
          <a:bodyPr/>
          <a:lstStyle/>
          <a:p>
            <a:r>
              <a:rPr lang="en-US" altLang="en-US" sz="2800" dirty="0"/>
              <a:t> </a:t>
            </a:r>
            <a:r>
              <a:rPr lang="en-US" altLang="en-US" sz="2000" u="sng" dirty="0" smtClean="0"/>
              <a:t>NMME*</a:t>
            </a:r>
            <a:r>
              <a:rPr lang="en-US" altLang="en-US" sz="2000" dirty="0" smtClean="0"/>
              <a:t> </a:t>
            </a:r>
            <a:br>
              <a:rPr lang="en-US" altLang="en-US" sz="2000" dirty="0" smtClean="0"/>
            </a:br>
            <a:r>
              <a:rPr lang="en-US" altLang="en-US" sz="2000" dirty="0" smtClean="0"/>
              <a:t>T (left) &amp; </a:t>
            </a:r>
            <a:br>
              <a:rPr lang="en-US" altLang="en-US" sz="2000" dirty="0" smtClean="0"/>
            </a:br>
            <a:r>
              <a:rPr lang="en-US" altLang="en-US" sz="2000" dirty="0" smtClean="0"/>
              <a:t>P (right)</a:t>
            </a:r>
            <a:r>
              <a:rPr lang="en-US" altLang="en-US" sz="2000" dirty="0"/>
              <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pic>
        <p:nvPicPr>
          <p:cNvPr id="22530" name="Picture 2" descr="https://www.cpc.ncep.noaa.gov/products/NMME/prob/images/prob_ensemble_prate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7496" y="0"/>
            <a:ext cx="3959225" cy="3058501"/>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s://www.cpc.ncep.noaa.gov/products/NMME/prob/images/prob_ensemble_tmp2m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67" y="0"/>
            <a:ext cx="3970291" cy="3067050"/>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200400"/>
            <a:ext cx="3998658" cy="3088963"/>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0535" y="3200400"/>
            <a:ext cx="3945631" cy="304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67750" y="6629400"/>
            <a:ext cx="3595249" cy="276999"/>
          </a:xfrm>
          <a:prstGeom prst="rect">
            <a:avLst/>
          </a:prstGeom>
          <a:noFill/>
        </p:spPr>
        <p:txBody>
          <a:bodyPr wrap="square" rtlCol="0">
            <a:spAutoFit/>
          </a:bodyPr>
          <a:lstStyle/>
          <a:p>
            <a:r>
              <a:rPr lang="en-US" sz="1200" dirty="0" smtClean="0"/>
              <a:t>NMME* : </a:t>
            </a:r>
            <a:r>
              <a:rPr lang="en-US" sz="1200" b="1" dirty="0" smtClean="0"/>
              <a:t>N</a:t>
            </a:r>
            <a:r>
              <a:rPr lang="en-US" sz="1200" dirty="0" smtClean="0"/>
              <a:t>orth American </a:t>
            </a:r>
            <a:r>
              <a:rPr lang="en-US" sz="1200" b="1" dirty="0" smtClean="0"/>
              <a:t>M</a:t>
            </a:r>
            <a:r>
              <a:rPr lang="en-US" sz="1200" dirty="0" smtClean="0"/>
              <a:t>ulti </a:t>
            </a:r>
            <a:r>
              <a:rPr lang="en-US" sz="1200" b="1" dirty="0" smtClean="0"/>
              <a:t>M</a:t>
            </a:r>
            <a:r>
              <a:rPr lang="en-US" sz="1200" dirty="0" smtClean="0"/>
              <a:t>odels </a:t>
            </a:r>
            <a:r>
              <a:rPr lang="en-US" sz="1200" b="1" dirty="0" smtClean="0"/>
              <a:t>E</a:t>
            </a:r>
            <a:r>
              <a:rPr lang="en-US" sz="1200" dirty="0" smtClean="0"/>
              <a:t>nsemble</a:t>
            </a:r>
            <a:endParaRPr lang="en-US" sz="1200" dirty="0"/>
          </a:p>
        </p:txBody>
      </p:sp>
      <p:cxnSp>
        <p:nvCxnSpPr>
          <p:cNvPr id="5" name="Straight Arrow Connector 4"/>
          <p:cNvCxnSpPr/>
          <p:nvPr/>
        </p:nvCxnSpPr>
        <p:spPr>
          <a:xfrm flipV="1">
            <a:off x="7924800" y="3962400"/>
            <a:ext cx="1066800"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37</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MJJ</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7" name="Picture 6"/>
          <p:cNvPicPr>
            <a:picLocks noChangeAspect="1"/>
          </p:cNvPicPr>
          <p:nvPr/>
        </p:nvPicPr>
        <p:blipFill>
          <a:blip r:embed="rId2"/>
          <a:stretch>
            <a:fillRect/>
          </a:stretch>
        </p:blipFill>
        <p:spPr>
          <a:xfrm>
            <a:off x="85725" y="457200"/>
            <a:ext cx="8829675" cy="6064510"/>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19349" y="334151"/>
            <a:ext cx="4591051" cy="5822391"/>
          </a:xfrm>
          <a:prstGeom prst="rect">
            <a:avLst/>
          </a:prstGeom>
        </p:spPr>
      </p:pic>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38</a:t>
            </a:fld>
            <a:endParaRPr lang="en-US" alt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150" y="2253264"/>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252" y="-2978"/>
            <a:ext cx="9067799" cy="307777"/>
          </a:xfrm>
          <a:prstGeom prst="rect">
            <a:avLst/>
          </a:prstGeom>
          <a:noFill/>
        </p:spPr>
        <p:txBody>
          <a:bodyPr wrap="square" rtlCol="0">
            <a:spAutoFit/>
          </a:bodyPr>
          <a:lstStyle/>
          <a:p>
            <a:r>
              <a:rPr lang="en-US" sz="1400" b="1" dirty="0" smtClean="0">
                <a:solidFill>
                  <a:schemeClr val="accent6">
                    <a:lumMod val="75000"/>
                  </a:schemeClr>
                </a:solidFill>
              </a:rPr>
              <a:t>(From NMME)                               </a:t>
            </a:r>
            <a:r>
              <a:rPr lang="en-US" sz="1400" dirty="0" smtClean="0"/>
              <a:t>compared with this month(foreground, red border)</a:t>
            </a:r>
            <a:endParaRPr lang="en-US" sz="1400" dirty="0"/>
          </a:p>
        </p:txBody>
      </p:sp>
      <p:sp>
        <p:nvSpPr>
          <p:cNvPr id="4" name="TextBox 3"/>
          <p:cNvSpPr txBox="1"/>
          <p:nvPr/>
        </p:nvSpPr>
        <p:spPr>
          <a:xfrm>
            <a:off x="7162800" y="2187714"/>
            <a:ext cx="1447800" cy="769441"/>
          </a:xfrm>
          <a:prstGeom prst="rect">
            <a:avLst/>
          </a:prstGeom>
          <a:noFill/>
        </p:spPr>
        <p:txBody>
          <a:bodyPr wrap="square" rtlCol="0">
            <a:spAutoFit/>
          </a:bodyPr>
          <a:lstStyle/>
          <a:p>
            <a:r>
              <a:rPr lang="en-US" sz="1600" dirty="0"/>
              <a:t>     </a:t>
            </a:r>
            <a:r>
              <a:rPr lang="en-US" sz="1600" dirty="0" smtClean="0"/>
              <a:t>  </a:t>
            </a:r>
            <a:r>
              <a:rPr lang="en-US" sz="1400" dirty="0" smtClean="0"/>
              <a:t>Forecast </a:t>
            </a:r>
            <a:r>
              <a:rPr lang="en-US" sz="1400" dirty="0"/>
              <a:t>uncertain in Hatched areas.</a:t>
            </a:r>
          </a:p>
        </p:txBody>
      </p:sp>
      <p:sp>
        <p:nvSpPr>
          <p:cNvPr id="6" name="Rectangle 5"/>
          <p:cNvSpPr/>
          <p:nvPr/>
        </p:nvSpPr>
        <p:spPr>
          <a:xfrm>
            <a:off x="30333" y="6135469"/>
            <a:ext cx="2184181" cy="646331"/>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a:solidFill>
                  <a:srgbClr val="6600CC"/>
                </a:solidFill>
              </a:rPr>
              <a:t>last</a:t>
            </a:r>
            <a:r>
              <a:rPr lang="en-US" b="1" dirty="0">
                <a:solidFill>
                  <a:srgbClr val="6600CC"/>
                </a:solidFill>
              </a:rPr>
              <a:t> </a:t>
            </a:r>
            <a:r>
              <a:rPr lang="en-US" b="1" dirty="0" smtClean="0">
                <a:solidFill>
                  <a:srgbClr val="6600CC"/>
                </a:solidFill>
              </a:rPr>
              <a:t>month I.C.</a:t>
            </a:r>
            <a:endParaRPr lang="en-US" b="1" dirty="0">
              <a:solidFill>
                <a:srgbClr val="6600CC"/>
              </a:solidFill>
            </a:endParaRPr>
          </a:p>
        </p:txBody>
      </p:sp>
      <p:sp>
        <p:nvSpPr>
          <p:cNvPr id="17" name="Rectangle 16"/>
          <p:cNvSpPr/>
          <p:nvPr/>
        </p:nvSpPr>
        <p:spPr>
          <a:xfrm>
            <a:off x="2895599" y="6488668"/>
            <a:ext cx="4343401" cy="369332"/>
          </a:xfrm>
          <a:prstGeom prst="rect">
            <a:avLst/>
          </a:prstGeom>
        </p:spPr>
        <p:txBody>
          <a:bodyPr wrap="square">
            <a:spAutoFit/>
          </a:bodyPr>
          <a:lstStyle/>
          <a:p>
            <a:r>
              <a:rPr lang="en-US" b="1" dirty="0" smtClean="0">
                <a:solidFill>
                  <a:srgbClr val="6600CC"/>
                </a:solidFill>
              </a:rPr>
              <a:t>SPI6  &amp; SPI12 </a:t>
            </a:r>
            <a:r>
              <a:rPr lang="en-US" b="1" dirty="0" err="1">
                <a:solidFill>
                  <a:srgbClr val="6600CC"/>
                </a:solidFill>
              </a:rPr>
              <a:t>Fcst</a:t>
            </a:r>
            <a:r>
              <a:rPr lang="en-US" b="1" dirty="0">
                <a:solidFill>
                  <a:srgbClr val="6600CC"/>
                </a:solidFill>
              </a:rPr>
              <a:t> made from </a:t>
            </a:r>
            <a:r>
              <a:rPr lang="en-US" b="1" u="sng" dirty="0" smtClean="0">
                <a:solidFill>
                  <a:srgbClr val="6600CC"/>
                </a:solidFill>
              </a:rPr>
              <a:t>this</a:t>
            </a:r>
            <a:r>
              <a:rPr lang="en-US" b="1" dirty="0" smtClean="0">
                <a:solidFill>
                  <a:srgbClr val="6600CC"/>
                </a:solidFill>
              </a:rPr>
              <a:t> month</a:t>
            </a:r>
            <a:endParaRPr lang="en-US" b="1" dirty="0">
              <a:solidFill>
                <a:srgbClr val="6600CC"/>
              </a:solidFill>
            </a:endParaRPr>
          </a:p>
        </p:txBody>
      </p:sp>
      <p:sp>
        <p:nvSpPr>
          <p:cNvPr id="19" name="Rectangle 18"/>
          <p:cNvSpPr/>
          <p:nvPr/>
        </p:nvSpPr>
        <p:spPr>
          <a:xfrm>
            <a:off x="7124699" y="6553200"/>
            <a:ext cx="342901" cy="24721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4100" y="6197471"/>
            <a:ext cx="4533901" cy="31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357390" y="304800"/>
            <a:ext cx="4729210" cy="5851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229475" y="304800"/>
            <a:ext cx="1874576" cy="1815882"/>
          </a:xfrm>
          <a:prstGeom prst="rect">
            <a:avLst/>
          </a:prstGeom>
          <a:noFill/>
        </p:spPr>
        <p:txBody>
          <a:bodyPr wrap="square" rtlCol="0">
            <a:spAutoFit/>
          </a:bodyPr>
          <a:lstStyle/>
          <a:p>
            <a:r>
              <a:rPr lang="en-US" sz="1400" dirty="0" smtClean="0"/>
              <a:t>Why is there so fewer hatched areas in SPI6 </a:t>
            </a:r>
            <a:r>
              <a:rPr lang="en-US" sz="1400" dirty="0" err="1" smtClean="0"/>
              <a:t>fcst</a:t>
            </a:r>
            <a:r>
              <a:rPr lang="en-US" sz="1400" dirty="0" smtClean="0"/>
              <a:t> from NMME models’ based </a:t>
            </a:r>
            <a:r>
              <a:rPr lang="en-US" sz="1400" dirty="0" err="1" smtClean="0"/>
              <a:t>fcst</a:t>
            </a:r>
            <a:r>
              <a:rPr lang="en-US" sz="1400" dirty="0" smtClean="0"/>
              <a:t> this month as compared to last month (left 2 columns) ? </a:t>
            </a:r>
            <a:r>
              <a:rPr lang="en-US" sz="1400" dirty="0" err="1" smtClean="0"/>
              <a:t>Fcsts</a:t>
            </a:r>
            <a:r>
              <a:rPr lang="en-US" sz="1400" dirty="0" smtClean="0"/>
              <a:t> more confident now?</a:t>
            </a:r>
            <a:endParaRPr lang="en-US" sz="1400" dirty="0"/>
          </a:p>
        </p:txBody>
      </p:sp>
      <p:cxnSp>
        <p:nvCxnSpPr>
          <p:cNvPr id="9" name="Straight Arrow Connector 8"/>
          <p:cNvCxnSpPr/>
          <p:nvPr/>
        </p:nvCxnSpPr>
        <p:spPr>
          <a:xfrm flipV="1">
            <a:off x="1752600" y="6217786"/>
            <a:ext cx="0" cy="48032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96150" y="3429000"/>
            <a:ext cx="1695449" cy="1815882"/>
          </a:xfrm>
          <a:prstGeom prst="rect">
            <a:avLst/>
          </a:prstGeom>
          <a:noFill/>
        </p:spPr>
        <p:txBody>
          <a:bodyPr wrap="square" rtlCol="0">
            <a:spAutoFit/>
          </a:bodyPr>
          <a:lstStyle/>
          <a:p>
            <a:r>
              <a:rPr lang="en-US" sz="1400" dirty="0" smtClean="0"/>
              <a:t>These maps are based on NMME models’ precip forecast uncertainty/certainty (among ensemble members) over the next 3 months</a:t>
            </a:r>
            <a:endParaRPr lang="en-US" sz="1400" dirty="0"/>
          </a:p>
        </p:txBody>
      </p:sp>
      <p:cxnSp>
        <p:nvCxnSpPr>
          <p:cNvPr id="14" name="Straight Arrow Connector 13"/>
          <p:cNvCxnSpPr>
            <a:endCxn id="17" idx="1"/>
          </p:cNvCxnSpPr>
          <p:nvPr/>
        </p:nvCxnSpPr>
        <p:spPr>
          <a:xfrm>
            <a:off x="1752600" y="6488668"/>
            <a:ext cx="1142999" cy="184666"/>
          </a:xfrm>
          <a:prstGeom prst="straightConnector1">
            <a:avLst/>
          </a:prstGeom>
          <a:ln w="28575">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124200" y="1219200"/>
            <a:ext cx="76200" cy="4343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7086600" y="6217786"/>
            <a:ext cx="76200" cy="2940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562600" y="609600"/>
            <a:ext cx="381000" cy="525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6477000" y="5791200"/>
            <a:ext cx="381001" cy="76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4114800" y="5791200"/>
            <a:ext cx="381001" cy="76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5"/>
          <a:srcRect r="50607"/>
          <a:stretch/>
        </p:blipFill>
        <p:spPr>
          <a:xfrm>
            <a:off x="8924" y="366787"/>
            <a:ext cx="2277076" cy="5715558"/>
          </a:xfrm>
          <a:prstGeom prst="rect">
            <a:avLst/>
          </a:prstGeom>
        </p:spPr>
      </p:pic>
      <p:cxnSp>
        <p:nvCxnSpPr>
          <p:cNvPr id="18" name="Straight Arrow Connector 17"/>
          <p:cNvCxnSpPr/>
          <p:nvPr/>
        </p:nvCxnSpPr>
        <p:spPr>
          <a:xfrm flipV="1">
            <a:off x="2009174" y="4233230"/>
            <a:ext cx="609600" cy="1219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905000" y="1524000"/>
            <a:ext cx="828675" cy="1295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864219" y="2857643"/>
            <a:ext cx="731667" cy="13716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2044844" y="2765792"/>
            <a:ext cx="2438400" cy="369332"/>
          </a:xfrm>
          <a:prstGeom prst="rect">
            <a:avLst/>
          </a:prstGeom>
          <a:noFill/>
        </p:spPr>
        <p:txBody>
          <a:bodyPr wrap="square" rtlCol="0">
            <a:spAutoFit/>
          </a:bodyPr>
          <a:lstStyle/>
          <a:p>
            <a:r>
              <a:rPr lang="en-US" b="1" dirty="0" smtClean="0"/>
              <a:t>DATA not available !</a:t>
            </a:r>
            <a:endParaRPr lang="en-US" b="1" dirty="0"/>
          </a:p>
        </p:txBody>
      </p:sp>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39</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3"/>
              </a:rPr>
              <a:t>http://</a:t>
            </a:r>
            <a:r>
              <a:rPr lang="en-US" sz="1600" dirty="0" smtClean="0">
                <a:hlinkClick r:id="rId3"/>
              </a:rPr>
              <a:t>drought.geo.msu.edu/research/forecast/smi.monthly.php</a:t>
            </a:r>
            <a:endParaRPr lang="en-US" sz="1600" dirty="0"/>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727641" y="670801"/>
            <a:ext cx="2205978" cy="307777"/>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42035" y="63347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a:t>
            </a:r>
            <a:r>
              <a:rPr lang="en-US" altLang="en-US" sz="1400" dirty="0" smtClean="0">
                <a:latin typeface="Times New Roman" pitchFamily="18" charset="0"/>
              </a:rPr>
              <a:t>regions</a:t>
            </a:r>
            <a:r>
              <a:rPr lang="en-US" altLang="en-US" sz="1400" dirty="0">
                <a:latin typeface="Times New Roman" pitchFamily="18" charset="0"/>
              </a:rPr>
              <a:t> </a:t>
            </a:r>
            <a:r>
              <a:rPr lang="en-US" altLang="en-US" sz="1400" dirty="0" smtClean="0">
                <a:latin typeface="Times New Roman" pitchFamily="18" charset="0"/>
              </a:rPr>
              <a:t>in the ESP based forecast! </a:t>
            </a:r>
            <a:endParaRPr lang="en-US" altLang="en-US" sz="1400" dirty="0">
              <a:latin typeface="Times New Roman" pitchFamily="18" charset="0"/>
            </a:endParaRPr>
          </a:p>
        </p:txBody>
      </p:sp>
      <p:sp>
        <p:nvSpPr>
          <p:cNvPr id="4" name="TextBox 3"/>
          <p:cNvSpPr txBox="1"/>
          <p:nvPr/>
        </p:nvSpPr>
        <p:spPr>
          <a:xfrm>
            <a:off x="4982099" y="3657600"/>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cxnSp>
        <p:nvCxnSpPr>
          <p:cNvPr id="10" name="Straight Arrow Connector 9"/>
          <p:cNvCxnSpPr/>
          <p:nvPr/>
        </p:nvCxnSpPr>
        <p:spPr>
          <a:xfrm flipV="1">
            <a:off x="7162800" y="1905000"/>
            <a:ext cx="0" cy="297180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6"/>
          <a:stretch>
            <a:fillRect/>
          </a:stretch>
        </p:blipFill>
        <p:spPr>
          <a:xfrm>
            <a:off x="5347636" y="1078110"/>
            <a:ext cx="3574727" cy="2257425"/>
          </a:xfrm>
          <a:prstGeom prst="rect">
            <a:avLst/>
          </a:prstGeom>
        </p:spPr>
      </p:pic>
      <p:pic>
        <p:nvPicPr>
          <p:cNvPr id="2050" name="Picture 2" descr="Daily Soil Moisture Pecenti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8911" y="4039277"/>
            <a:ext cx="3432175" cy="26513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8"/>
          <a:stretch>
            <a:fillRect/>
          </a:stretch>
        </p:blipFill>
        <p:spPr>
          <a:xfrm>
            <a:off x="726501" y="1207353"/>
            <a:ext cx="4253409" cy="5007708"/>
          </a:xfrm>
          <a:prstGeom prst="rect">
            <a:avLst/>
          </a:prstGeom>
        </p:spPr>
      </p:pic>
      <p:pic>
        <p:nvPicPr>
          <p:cNvPr id="12" name="Picture 11"/>
          <p:cNvPicPr>
            <a:picLocks noChangeAspect="1"/>
          </p:cNvPicPr>
          <p:nvPr/>
        </p:nvPicPr>
        <p:blipFill>
          <a:blip r:embed="rId9"/>
          <a:stretch>
            <a:fillRect/>
          </a:stretch>
        </p:blipFill>
        <p:spPr>
          <a:xfrm>
            <a:off x="58489" y="1230086"/>
            <a:ext cx="638175" cy="4952294"/>
          </a:xfrm>
          <a:prstGeom prst="rect">
            <a:avLst/>
          </a:prstGeom>
        </p:spPr>
      </p:pic>
    </p:spTree>
    <p:extLst>
      <p:ext uri="{BB962C8B-B14F-4D97-AF65-F5344CB8AC3E}">
        <p14:creationId xmlns:p14="http://schemas.microsoft.com/office/powerpoint/2010/main" val="3686211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Drought Monitor for usd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76200"/>
            <a:ext cx="1981200" cy="1776181"/>
          </a:xfrm>
          <a:prstGeom prst="rect">
            <a:avLst/>
          </a:prstGeom>
          <a:noFill/>
          <a:ln>
            <a:noFill/>
          </a:ln>
        </p:spPr>
      </p:pic>
      <p:grpSp>
        <p:nvGrpSpPr>
          <p:cNvPr id="11" name="Group 10"/>
          <p:cNvGrpSpPr/>
          <p:nvPr/>
        </p:nvGrpSpPr>
        <p:grpSpPr>
          <a:xfrm>
            <a:off x="5171" y="0"/>
            <a:ext cx="7108933" cy="3212435"/>
            <a:chOff x="5171" y="49406"/>
            <a:chExt cx="7108933" cy="3212435"/>
          </a:xfrm>
        </p:grpSpPr>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47267" y="2954064"/>
              <a:ext cx="4582033"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grpSp>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4</a:t>
            </a:fld>
            <a:endParaRPr lang="en-US" alt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124589"/>
            <a:ext cx="719436" cy="1760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0574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61874" y="4891599"/>
            <a:ext cx="1503894" cy="276999"/>
          </a:xfrm>
          <a:prstGeom prst="rect">
            <a:avLst/>
          </a:prstGeom>
          <a:noFill/>
        </p:spPr>
        <p:txBody>
          <a:bodyPr wrap="square" rtlCol="0">
            <a:spAutoFit/>
          </a:bodyPr>
          <a:lstStyle/>
          <a:p>
            <a:r>
              <a:rPr lang="en-US" sz="1200" dirty="0" smtClean="0"/>
              <a:t>Current drought!</a:t>
            </a:r>
            <a:endParaRPr lang="en-US" sz="1200" dirty="0"/>
          </a:p>
        </p:txBody>
      </p:sp>
      <p:sp>
        <p:nvSpPr>
          <p:cNvPr id="10" name="TextBox 9"/>
          <p:cNvSpPr txBox="1"/>
          <p:nvPr/>
        </p:nvSpPr>
        <p:spPr>
          <a:xfrm>
            <a:off x="7094052" y="1900239"/>
            <a:ext cx="2020484" cy="954107"/>
          </a:xfrm>
          <a:prstGeom prst="rect">
            <a:avLst/>
          </a:prstGeom>
          <a:noFill/>
        </p:spPr>
        <p:txBody>
          <a:bodyPr wrap="square" rtlCol="0">
            <a:spAutoFit/>
          </a:bodyPr>
          <a:lstStyle/>
          <a:p>
            <a:r>
              <a:rPr lang="en-US" sz="1400" dirty="0" smtClean="0"/>
              <a:t>In general, The spatial details of Every </a:t>
            </a:r>
            <a:r>
              <a:rPr lang="en-US" sz="1400" dirty="0"/>
              <a:t>drought is different</a:t>
            </a:r>
            <a:r>
              <a:rPr lang="en-US" sz="1400" dirty="0" smtClean="0"/>
              <a:t>.! Every situation is different!!</a:t>
            </a:r>
          </a:p>
        </p:txBody>
      </p:sp>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56674" y="6052529"/>
            <a:ext cx="6787362" cy="692497"/>
          </a:xfrm>
          <a:prstGeom prst="rect">
            <a:avLst/>
          </a:prstGeom>
          <a:noFill/>
        </p:spPr>
        <p:txBody>
          <a:bodyPr wrap="square" rtlCol="0">
            <a:spAutoFit/>
          </a:bodyPr>
          <a:lstStyle/>
          <a:p>
            <a:r>
              <a:rPr lang="en-US" sz="1300" dirty="0" smtClean="0"/>
              <a:t>In early 2023 (interestingly coincidentally as ten years ago in 2013!) there is such a drastic decrease in the coverage of US drought areas in all categories!! This time, even the many CA reservoirs are well near their historic averages! </a:t>
            </a:r>
            <a:endParaRPr lang="en-US" sz="1300" dirty="0"/>
          </a:p>
        </p:txBody>
      </p:sp>
      <p:pic>
        <p:nvPicPr>
          <p:cNvPr id="3" name="Picture 2"/>
          <p:cNvPicPr>
            <a:picLocks noChangeAspect="1"/>
          </p:cNvPicPr>
          <p:nvPr/>
        </p:nvPicPr>
        <p:blipFill>
          <a:blip r:embed="rId5"/>
          <a:stretch>
            <a:fillRect/>
          </a:stretch>
        </p:blipFill>
        <p:spPr>
          <a:xfrm>
            <a:off x="533400" y="3131945"/>
            <a:ext cx="5179979" cy="2811655"/>
          </a:xfrm>
          <a:prstGeom prst="rect">
            <a:avLst/>
          </a:prstGeom>
        </p:spPr>
      </p:pic>
      <p:pic>
        <p:nvPicPr>
          <p:cNvPr id="163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8320" y="3012622"/>
            <a:ext cx="588365" cy="2280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7"/>
          <a:stretch>
            <a:fillRect/>
          </a:stretch>
        </p:blipFill>
        <p:spPr>
          <a:xfrm>
            <a:off x="7021136" y="3124200"/>
            <a:ext cx="2150506" cy="1774544"/>
          </a:xfrm>
          <a:prstGeom prst="rect">
            <a:avLst/>
          </a:prstGeom>
        </p:spPr>
      </p:pic>
      <p:pic>
        <p:nvPicPr>
          <p:cNvPr id="19" name="Picture 18"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47644" y="5133965"/>
            <a:ext cx="2099964" cy="1532178"/>
          </a:xfrm>
          <a:prstGeom prst="rect">
            <a:avLst/>
          </a:prstGeom>
          <a:noFill/>
          <a:ln>
            <a:noFill/>
          </a:ln>
        </p:spPr>
      </p:pic>
      <p:pic>
        <p:nvPicPr>
          <p:cNvPr id="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68" y="3150893"/>
            <a:ext cx="493763" cy="2141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40</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Nina’s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47105" y="2157746"/>
            <a:ext cx="6248400" cy="40549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equatorial Pacific?  - Just my observation from data! 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u="sng" dirty="0" smtClean="0"/>
              <a:t>(27 years)</a:t>
            </a:r>
            <a:r>
              <a:rPr lang="en-US" sz="1250" b="1" dirty="0" smtClean="0"/>
              <a:t>  </a:t>
            </a:r>
            <a:r>
              <a:rPr lang="en-US" sz="1250" b="1" u="sng" dirty="0" smtClean="0"/>
              <a:t>(47 years</a:t>
            </a:r>
            <a:r>
              <a:rPr lang="en-US" sz="1250" b="1" dirty="0" smtClean="0"/>
              <a:t>)  (74 years)</a:t>
            </a:r>
          </a:p>
          <a:p>
            <a:r>
              <a:rPr lang="en-US" sz="1250" dirty="0" smtClean="0"/>
              <a:t>	      </a:t>
            </a:r>
            <a:r>
              <a:rPr lang="en-US" sz="1250" b="1" dirty="0" smtClean="0"/>
              <a:t>1997-2023  1950-1996    1950-2023</a:t>
            </a:r>
          </a:p>
          <a:p>
            <a:r>
              <a:rPr lang="en-US" sz="1300" dirty="0"/>
              <a:t> </a:t>
            </a:r>
            <a:r>
              <a:rPr lang="en-US" sz="1300" dirty="0" smtClean="0"/>
              <a:t>  </a:t>
            </a:r>
            <a:r>
              <a:rPr lang="en-US" sz="1300" dirty="0" smtClean="0">
                <a:solidFill>
                  <a:srgbClr val="0033CC"/>
                </a:solidFill>
              </a:rPr>
              <a:t>La Nina(DJF)          12	              16          28</a:t>
            </a:r>
          </a:p>
          <a:p>
            <a:r>
              <a:rPr lang="en-US" sz="1300" dirty="0"/>
              <a:t> </a:t>
            </a:r>
            <a:r>
              <a:rPr lang="en-US" sz="1300" dirty="0" smtClean="0"/>
              <a:t>  </a:t>
            </a:r>
            <a:r>
              <a:rPr lang="en-US" sz="1300" b="1" dirty="0" smtClean="0">
                <a:solidFill>
                  <a:srgbClr val="FF0000"/>
                </a:solidFill>
              </a:rPr>
              <a:t>El Nino(DJF)           8	              17          25</a:t>
            </a:r>
          </a:p>
          <a:p>
            <a:r>
              <a:rPr lang="en-US" sz="1300" dirty="0" smtClean="0"/>
              <a:t>   </a:t>
            </a:r>
          </a:p>
          <a:p>
            <a:r>
              <a:rPr lang="en-US" sz="1300" dirty="0" smtClean="0">
                <a:solidFill>
                  <a:srgbClr val="0033CC"/>
                </a:solidFill>
              </a:rPr>
              <a:t>La Nina(all 3mos)      119              150          269</a:t>
            </a:r>
          </a:p>
          <a:p>
            <a:r>
              <a:rPr lang="en-US" sz="1300" dirty="0" smtClean="0">
                <a:solidFill>
                  <a:srgbClr val="FF0000"/>
                </a:solidFill>
              </a:rPr>
              <a:t>El Nino(all 3mos)       77               166          243</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(27 yr) period vs the longer (47 yr) earlier period!!</a:t>
            </a:r>
          </a:p>
          <a:p>
            <a:r>
              <a:rPr lang="en-US" sz="1000" dirty="0" smtClean="0"/>
              <a:t>Compare the ratios of La Nina to El Nino in the squared boxes.</a:t>
            </a:r>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95699" y="3681172"/>
            <a:ext cx="2524180"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70 years shows that the more frequent La Nina’s 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886200" y="3681172"/>
            <a:ext cx="2412357"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528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a minor modulator riding on this bigger/longer-term signal. ***</a:t>
            </a:r>
            <a:endParaRPr lang="en-US" sz="1400" dirty="0">
              <a:solidFill>
                <a:srgbClr val="0033CC"/>
              </a:solidFill>
            </a:endParaRPr>
          </a:p>
        </p:txBody>
      </p:sp>
      <p:sp>
        <p:nvSpPr>
          <p:cNvPr id="6" name="TextBox 5"/>
          <p:cNvSpPr txBox="1"/>
          <p:nvPr/>
        </p:nvSpPr>
        <p:spPr>
          <a:xfrm>
            <a:off x="30480" y="6181857"/>
            <a:ext cx="3322320"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smtClean="0"/>
              <a:t>SST </a:t>
            </a:r>
            <a:r>
              <a:rPr lang="en-US" sz="900" b="1" dirty="0"/>
              <a:t>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3622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84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828800" y="49530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28800" y="51054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05000" y="43434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5000" y="45720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295400" y="4267200"/>
            <a:ext cx="228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a:stretch>
            <a:fillRect/>
          </a:stretch>
        </p:blipFill>
        <p:spPr>
          <a:xfrm>
            <a:off x="6312130" y="1676400"/>
            <a:ext cx="2831870" cy="4666546"/>
          </a:xfrm>
          <a:prstGeom prst="rect">
            <a:avLst/>
          </a:prstGeom>
        </p:spPr>
      </p:pic>
    </p:spTree>
    <p:extLst>
      <p:ext uri="{BB962C8B-B14F-4D97-AF65-F5344CB8AC3E}">
        <p14:creationId xmlns:p14="http://schemas.microsoft.com/office/powerpoint/2010/main" val="419494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13855" y="76200"/>
            <a:ext cx="9144000" cy="6781800"/>
          </a:xfrm>
        </p:spPr>
        <p:txBody>
          <a:bodyPr/>
          <a:lstStyle/>
          <a:p>
            <a:pPr marL="571500" indent="-571500" eaLnBrk="1" fontAlgn="auto" hangingPunct="1">
              <a:spcBef>
                <a:spcPct val="50000"/>
              </a:spcBef>
              <a:spcAft>
                <a:spcPts val="0"/>
              </a:spcAft>
              <a:buNone/>
              <a:defRPr/>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Drought </a:t>
            </a:r>
            <a:r>
              <a:rPr lang="en-US" altLang="en-US" sz="1500" b="1" dirty="0" smtClean="0">
                <a:solidFill>
                  <a:srgbClr val="FF0000"/>
                </a:solidFill>
                <a:latin typeface="Trebuchet MS" panose="020B0603020202020204" pitchFamily="34" charset="0"/>
              </a:rPr>
              <a:t>conditions:</a:t>
            </a:r>
          </a:p>
          <a:p>
            <a:pPr marL="285750" indent="-285750">
              <a:buFont typeface="Arial" panose="020B0604020202020204" pitchFamily="34" charset="0"/>
              <a:buChar char="•"/>
            </a:pPr>
            <a:r>
              <a:rPr lang="en-US" sz="1200" dirty="0">
                <a:latin typeface="Trebuchet MS" panose="020B0603020202020204" pitchFamily="34" charset="0"/>
              </a:rPr>
              <a:t>Towards the end of last year 2022, until December or so, severe drought conditions remain in the west, mild drought conditions expanded in to portions of the eastern half of the US also, covering most of the country with near high % areas of the entire US affected by drought. </a:t>
            </a:r>
          </a:p>
          <a:p>
            <a:pPr marL="285750" indent="-285750">
              <a:buFont typeface="Arial" panose="020B0604020202020204" pitchFamily="34" charset="0"/>
              <a:buChar char="•"/>
            </a:pPr>
            <a:r>
              <a:rPr lang="en-US" sz="1200" dirty="0">
                <a:latin typeface="Trebuchet MS" panose="020B0603020202020204" pitchFamily="34" charset="0"/>
              </a:rPr>
              <a:t>Then with the start of winter season in CA and the west coast states deluge/excess rain over CA and vicinity during the recent weeks and months wiped out not only the short term drought in the region, but also the L-term drought as well. Water levels in many CA  reservoirs are now ABOVE their normal levels</a:t>
            </a:r>
            <a:r>
              <a:rPr lang="en-US" sz="1200" dirty="0" smtClean="0">
                <a:latin typeface="Trebuchet MS" panose="020B0603020202020204" pitchFamily="34" charset="0"/>
              </a:rPr>
              <a:t>.</a:t>
            </a:r>
            <a:endParaRPr lang="en-US" sz="1200" dirty="0">
              <a:latin typeface="Trebuchet MS" panose="020B0603020202020204" pitchFamily="34" charset="0"/>
            </a:endParaRPr>
          </a:p>
          <a:p>
            <a:pPr marL="285750" indent="-285750">
              <a:buFont typeface="Arial" panose="020B0604020202020204" pitchFamily="34" charset="0"/>
              <a:buChar char="•"/>
            </a:pPr>
            <a:r>
              <a:rPr lang="en-US" sz="1200" dirty="0">
                <a:latin typeface="Trebuchet MS" panose="020B0603020202020204" pitchFamily="34" charset="0"/>
              </a:rPr>
              <a:t>There is a considerable decrease and sudden drop in the areal coverage of all drought categories across the United Unites during the many weeks heavy rainfall during recent winter and continuing!. The area covered by &gt;D1 category drought is under 25%, a relatively small number, compared to December 2022</a:t>
            </a:r>
            <a:r>
              <a:rPr lang="en-US" sz="1200" dirty="0" smtClean="0">
                <a:latin typeface="Trebuchet MS" panose="020B0603020202020204" pitchFamily="34" charset="0"/>
              </a:rPr>
              <a:t>.</a:t>
            </a:r>
            <a:endParaRPr lang="en-US" sz="1200" dirty="0">
              <a:latin typeface="Trebuchet MS" panose="020B0603020202020204" pitchFamily="34" charset="0"/>
            </a:endParaRPr>
          </a:p>
          <a:p>
            <a:pPr marL="285750" indent="-285750">
              <a:buFont typeface="Arial" panose="020B0604020202020204" pitchFamily="34" charset="0"/>
              <a:buChar char="•"/>
            </a:pPr>
            <a:r>
              <a:rPr lang="en-US" sz="1200" dirty="0">
                <a:latin typeface="Trebuchet MS" panose="020B0603020202020204" pitchFamily="34" charset="0"/>
              </a:rPr>
              <a:t>The subjectively made, only once a week weekly issued, official  USDM map is not able to keep up with the daily heavy deluge of rains, which can change drought to floods and fill up reservoirs. </a:t>
            </a:r>
          </a:p>
          <a:p>
            <a:pPr marL="285750" indent="-285750">
              <a:buFont typeface="Arial" panose="020B0604020202020204" pitchFamily="34" charset="0"/>
              <a:buChar char="•"/>
            </a:pPr>
            <a:r>
              <a:rPr lang="en-US" sz="1200" dirty="0">
                <a:latin typeface="Trebuchet MS" panose="020B0603020202020204" pitchFamily="34" charset="0"/>
              </a:rPr>
              <a:t>The drought in south central part of the US, covering large parts of  KS/OK/TX  has stubbornly persisted with little  improvement. The drought in this central part of the US is both short and long term</a:t>
            </a:r>
            <a:r>
              <a:rPr lang="en-US" sz="1200" dirty="0" smtClean="0">
                <a:latin typeface="Trebuchet MS" panose="020B0603020202020204" pitchFamily="34" charset="0"/>
              </a:rPr>
              <a:t>.</a:t>
            </a:r>
            <a:endParaRPr lang="en-US" sz="1200" dirty="0">
              <a:latin typeface="Trebuchet MS" panose="020B0603020202020204" pitchFamily="34" charset="0"/>
            </a:endParaRPr>
          </a:p>
          <a:p>
            <a:pPr marL="285750" indent="-285750">
              <a:buFont typeface="Arial" panose="020B0604020202020204" pitchFamily="34" charset="0"/>
              <a:buChar char="•"/>
            </a:pPr>
            <a:r>
              <a:rPr lang="en-US" sz="1200" dirty="0">
                <a:latin typeface="Trebuchet MS" panose="020B0603020202020204" pitchFamily="34" charset="0"/>
              </a:rPr>
              <a:t>Drought in the mid-Atlantic and FL worsened</a:t>
            </a:r>
            <a:r>
              <a:rPr lang="en-US" sz="1200" dirty="0" smtClean="0">
                <a:latin typeface="Trebuchet MS" panose="020B0603020202020204" pitchFamily="34" charset="0"/>
              </a:rPr>
              <a:t>.</a:t>
            </a:r>
            <a:endParaRPr lang="en-US" altLang="en-US" sz="1500" b="1" dirty="0" smtClean="0">
              <a:solidFill>
                <a:srgbClr val="FF0000"/>
              </a:solidFill>
              <a:latin typeface="Trebuchet MS" panose="020B0603020202020204" pitchFamily="34" charset="0"/>
            </a:endParaRPr>
          </a:p>
          <a:p>
            <a:pPr marL="0" indent="0">
              <a:spcBef>
                <a:spcPct val="50000"/>
              </a:spcBef>
              <a:buNone/>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ENSO status and </a:t>
            </a:r>
            <a:r>
              <a:rPr lang="en-US" altLang="en-US" sz="1500" b="1" dirty="0" smtClean="0">
                <a:solidFill>
                  <a:srgbClr val="FF0000"/>
                </a:solidFill>
                <a:latin typeface="Trebuchet MS" panose="020B0603020202020204" pitchFamily="34" charset="0"/>
              </a:rPr>
              <a:t>forecast: </a:t>
            </a:r>
            <a:r>
              <a:rPr lang="en-US" sz="1200" b="1" dirty="0" smtClean="0">
                <a:latin typeface="Trebuchet MS" panose="020B0603020202020204" pitchFamily="34" charset="0"/>
              </a:rPr>
              <a:t>ENSO-neutral </a:t>
            </a:r>
            <a:r>
              <a:rPr lang="en-US" sz="1200" b="1" dirty="0">
                <a:latin typeface="Trebuchet MS" panose="020B0603020202020204" pitchFamily="34" charset="0"/>
              </a:rPr>
              <a:t>conditions are expected to continue through the Northern Hemisphere spring, followed by a </a:t>
            </a:r>
            <a:r>
              <a:rPr lang="en-US" sz="1200" b="1" u="sng" dirty="0">
                <a:latin typeface="Trebuchet MS" panose="020B0603020202020204" pitchFamily="34" charset="0"/>
              </a:rPr>
              <a:t>62% chance of El Niño developing during May-July 2023</a:t>
            </a:r>
            <a:r>
              <a:rPr lang="en-US" sz="1200" b="1" dirty="0">
                <a:latin typeface="Trebuchet MS" panose="020B0603020202020204" pitchFamily="34" charset="0"/>
              </a:rPr>
              <a:t>.</a:t>
            </a:r>
            <a:r>
              <a:rPr lang="en-US" altLang="en-US" sz="1200" b="1" dirty="0">
                <a:solidFill>
                  <a:srgbClr val="0033CC"/>
                </a:solidFill>
                <a:latin typeface="Trebuchet MS" panose="020B0603020202020204" pitchFamily="34" charset="0"/>
              </a:rPr>
              <a:t> </a:t>
            </a:r>
            <a:endParaRPr lang="en-US" altLang="en-US" sz="1200" dirty="0" smtClean="0">
              <a:latin typeface="Trebuchet MS" panose="020B0603020202020204" pitchFamily="34" charset="0"/>
            </a:endParaRPr>
          </a:p>
          <a:p>
            <a:pPr marL="0" indent="0">
              <a:spcBef>
                <a:spcPct val="50000"/>
              </a:spcBef>
              <a:buNone/>
            </a:pPr>
            <a:r>
              <a:rPr lang="en-US" altLang="en-US" sz="1500" b="1" dirty="0" smtClean="0">
                <a:solidFill>
                  <a:srgbClr val="FF0000"/>
                </a:solidFill>
                <a:latin typeface="Trebuchet MS" panose="020B0603020202020204" pitchFamily="34" charset="0"/>
              </a:rPr>
              <a:t>Prediction:  </a:t>
            </a:r>
            <a:r>
              <a:rPr lang="en-US" sz="1200" dirty="0" smtClean="0">
                <a:latin typeface="Trebuchet MS" panose="020B0603020202020204" pitchFamily="34" charset="0"/>
              </a:rPr>
              <a:t>The third year La </a:t>
            </a:r>
            <a:r>
              <a:rPr lang="en-US" sz="1200" dirty="0" smtClean="0">
                <a:latin typeface="Trebuchet MS" panose="020B0603020202020204" pitchFamily="34" charset="0"/>
              </a:rPr>
              <a:t>Nina </a:t>
            </a:r>
            <a:r>
              <a:rPr lang="en-US" sz="1200" dirty="0" smtClean="0">
                <a:latin typeface="Trebuchet MS" panose="020B0603020202020204" pitchFamily="34" charset="0"/>
              </a:rPr>
              <a:t>is gone. </a:t>
            </a:r>
            <a:r>
              <a:rPr lang="en-US" sz="1200" dirty="0" smtClean="0">
                <a:latin typeface="Trebuchet MS" panose="020B0603020202020204" pitchFamily="34" charset="0"/>
              </a:rPr>
              <a:t>The El Nino is at the door steps, waiting, in a hurry! Forecasts </a:t>
            </a:r>
            <a:r>
              <a:rPr lang="en-US" sz="1200" dirty="0" smtClean="0">
                <a:latin typeface="Trebuchet MS" panose="020B0603020202020204" pitchFamily="34" charset="0"/>
              </a:rPr>
              <a:t>skill scores </a:t>
            </a:r>
            <a:r>
              <a:rPr lang="en-US" sz="1200" dirty="0" smtClean="0">
                <a:latin typeface="Trebuchet MS" panose="020B0603020202020204" pitchFamily="34" charset="0"/>
              </a:rPr>
              <a:t>during/around </a:t>
            </a:r>
            <a:r>
              <a:rPr lang="en-US" sz="1200" dirty="0" smtClean="0">
                <a:latin typeface="Trebuchet MS" panose="020B0603020202020204" pitchFamily="34" charset="0"/>
              </a:rPr>
              <a:t>the Spring (barrier) season are generally lower, now, especially with the </a:t>
            </a:r>
            <a:r>
              <a:rPr lang="en-US" sz="1200" dirty="0" smtClean="0">
                <a:latin typeface="Trebuchet MS" panose="020B0603020202020204" pitchFamily="34" charset="0"/>
              </a:rPr>
              <a:t>very quick transitioning to El Nino conditions. </a:t>
            </a:r>
          </a:p>
          <a:p>
            <a:pPr marL="285750" indent="-285750">
              <a:buFont typeface="Arial" panose="020B0604020202020204" pitchFamily="34" charset="0"/>
              <a:buChar char="•"/>
            </a:pPr>
            <a:r>
              <a:rPr lang="en-US" sz="1200" dirty="0" smtClean="0">
                <a:latin typeface="Trebuchet MS" panose="020B0603020202020204" pitchFamily="34" charset="0"/>
              </a:rPr>
              <a:t>While </a:t>
            </a:r>
            <a:r>
              <a:rPr lang="en-US" sz="1200" dirty="0" smtClean="0">
                <a:latin typeface="Trebuchet MS" panose="020B0603020202020204" pitchFamily="34" charset="0"/>
              </a:rPr>
              <a:t>the models are lately having difficulty in predicting even during </a:t>
            </a:r>
            <a:r>
              <a:rPr lang="en-US" sz="1200" dirty="0" smtClean="0">
                <a:latin typeface="Trebuchet MS" panose="020B0603020202020204" pitchFamily="34" charset="0"/>
              </a:rPr>
              <a:t>this past winter season under La </a:t>
            </a:r>
            <a:r>
              <a:rPr lang="en-US" sz="1200" dirty="0" smtClean="0">
                <a:latin typeface="Trebuchet MS" panose="020B0603020202020204" pitchFamily="34" charset="0"/>
              </a:rPr>
              <a:t>Nina conditions </a:t>
            </a:r>
            <a:r>
              <a:rPr lang="en-US" sz="1200" dirty="0" smtClean="0">
                <a:latin typeface="Trebuchet MS" panose="020B0603020202020204" pitchFamily="34" charset="0"/>
              </a:rPr>
              <a:t>(look </a:t>
            </a:r>
            <a:r>
              <a:rPr lang="en-US" sz="1200" dirty="0" smtClean="0">
                <a:latin typeface="Trebuchet MS" panose="020B0603020202020204" pitchFamily="34" charset="0"/>
              </a:rPr>
              <a:t>at California deluge!) it will be difficult to </a:t>
            </a:r>
            <a:r>
              <a:rPr lang="en-US" sz="1200" dirty="0" smtClean="0">
                <a:latin typeface="Trebuchet MS" panose="020B0603020202020204" pitchFamily="34" charset="0"/>
              </a:rPr>
              <a:t>know whether the models </a:t>
            </a:r>
            <a:r>
              <a:rPr lang="en-US" sz="1200" dirty="0" smtClean="0">
                <a:latin typeface="Trebuchet MS" panose="020B0603020202020204" pitchFamily="34" charset="0"/>
              </a:rPr>
              <a:t>even know what will happen during the upcoming forecast season MJJ. However, it is interesting that for both the month of May and season MJJ, the NMME models are not forecasting dry/below normal rainfall conditions for especially the southern part of the country, but suggesting near to above normal rainfall, which is generally expected or consistent with El Nino conditions, even though only a transition to El Nino conditions is expected during MJJ. </a:t>
            </a:r>
          </a:p>
          <a:p>
            <a:pPr marL="285750" indent="-285750">
              <a:buFont typeface="Arial" panose="020B0604020202020204" pitchFamily="34" charset="0"/>
              <a:buChar char="•"/>
            </a:pPr>
            <a:r>
              <a:rPr lang="en-US" sz="1200" dirty="0" smtClean="0">
                <a:latin typeface="Trebuchet MS" panose="020B0603020202020204" pitchFamily="34" charset="0"/>
              </a:rPr>
              <a:t>The forecast season includes month of July, the start of SW monsoon season. Since the last two years the SW monsoon was above normal that helped the region considerably, will it continue this year also? NMME forecast does not indicate a dry SW monsoon.  Moreover, the rainy season for Northern Great Plains and central Plains is MJJ, and lot depends on the expected seasonal rainfall here. The rainfall climatology, the trend, the expected El Nino composites appear to be favorable to the northern and central plains down to TX, thus possibly helping the drought conditions in central part of the country. </a:t>
            </a:r>
          </a:p>
          <a:p>
            <a:pPr marL="285750" indent="-285750">
              <a:buFont typeface="Arial" panose="020B0604020202020204" pitchFamily="34" charset="0"/>
              <a:buChar char="•"/>
            </a:pPr>
            <a:r>
              <a:rPr lang="en-US" sz="1200" dirty="0" smtClean="0">
                <a:latin typeface="Trebuchet MS" panose="020B0603020202020204" pitchFamily="34" charset="0"/>
              </a:rPr>
              <a:t>The drought in the mid-Atlantic states and Florida will likely be gone by the end of MJJ. However, the likelihood of drought developing around the Great Lakes is there.      *****</a:t>
            </a:r>
            <a:endParaRPr lang="en-US" sz="1300" i="1" kern="1200" dirty="0">
              <a:latin typeface="Trebuchet MS" panose="020B0603020202020204" pitchFamily="34" charset="0"/>
            </a:endParaRPr>
          </a:p>
        </p:txBody>
      </p:sp>
    </p:spTree>
    <p:extLst>
      <p:ext uri="{BB962C8B-B14F-4D97-AF65-F5344CB8AC3E}">
        <p14:creationId xmlns:p14="http://schemas.microsoft.com/office/powerpoint/2010/main" val="42580396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5</a:t>
            </a:fld>
            <a:endParaRPr lang="en-US" altLang="en-US" sz="1400" dirty="0"/>
          </a:p>
        </p:txBody>
      </p:sp>
      <p:sp>
        <p:nvSpPr>
          <p:cNvPr id="4100" name="TextBox 2"/>
          <p:cNvSpPr txBox="1">
            <a:spLocks noChangeArrowheads="1"/>
          </p:cNvSpPr>
          <p:nvPr/>
        </p:nvSpPr>
        <p:spPr bwMode="auto">
          <a:xfrm>
            <a:off x="4423487" y="1768505"/>
            <a:ext cx="31203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Updated Seasonal </a:t>
            </a:r>
            <a:r>
              <a:rPr lang="en-US" altLang="en-US" sz="1400" dirty="0">
                <a:latin typeface="Times New Roman" pitchFamily="18" charset="0"/>
              </a:rPr>
              <a:t>Outlook </a:t>
            </a:r>
            <a:endParaRPr lang="en-US" altLang="en-US" sz="1400" dirty="0" smtClean="0">
              <a:latin typeface="Times New Roman" pitchFamily="18" charset="0"/>
            </a:endParaRPr>
          </a:p>
          <a:p>
            <a:pPr eaLnBrk="1" hangingPunct="1">
              <a:spcBef>
                <a:spcPct val="0"/>
              </a:spcBef>
              <a:buFontTx/>
              <a:buNone/>
            </a:pPr>
            <a:r>
              <a:rPr lang="en-US" altLang="en-US" sz="1400" dirty="0" smtClean="0">
                <a:latin typeface="Times New Roman" pitchFamily="18" charset="0"/>
              </a:rPr>
              <a:t>( 1 Apr –  30 Jun  2023)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3</a:t>
            </a:r>
            <a:r>
              <a:rPr lang="en-US" altLang="en-US" sz="1400" dirty="0" smtClean="0">
                <a:latin typeface="Times New Roman" pitchFamily="18" charset="0"/>
              </a:rPr>
              <a:t>/31/23</a:t>
            </a:r>
            <a:endParaRPr lang="en-US" altLang="en-US" sz="1400" dirty="0">
              <a:latin typeface="Times New Roman" pitchFamily="18" charset="0"/>
            </a:endParaRPr>
          </a:p>
        </p:txBody>
      </p:sp>
      <p:sp>
        <p:nvSpPr>
          <p:cNvPr id="4101" name="TextBox 9"/>
          <p:cNvSpPr txBox="1">
            <a:spLocks noChangeArrowheads="1"/>
          </p:cNvSpPr>
          <p:nvPr/>
        </p:nvSpPr>
        <p:spPr bwMode="auto">
          <a:xfrm>
            <a:off x="6172200" y="282958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Monthly </a:t>
            </a:r>
            <a:r>
              <a:rPr lang="en-US" altLang="en-US" sz="1400" dirty="0" smtClean="0">
                <a:latin typeface="Times New Roman" pitchFamily="18" charset="0"/>
              </a:rPr>
              <a:t>outlook (for April 2023)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3</a:t>
            </a:r>
            <a:r>
              <a:rPr lang="en-US" altLang="en-US" sz="1400" dirty="0" smtClean="0">
                <a:latin typeface="Times New Roman" pitchFamily="18" charset="0"/>
              </a:rPr>
              <a:t>/31/23</a:t>
            </a:r>
            <a:endParaRPr lang="en-US" altLang="en-US" sz="1400" dirty="0">
              <a:latin typeface="Times New Roman" pitchFamily="18" charset="0"/>
            </a:endParaRPr>
          </a:p>
        </p:txBody>
      </p:sp>
      <p:sp>
        <p:nvSpPr>
          <p:cNvPr id="8" name="TextBox 7"/>
          <p:cNvSpPr txBox="1"/>
          <p:nvPr/>
        </p:nvSpPr>
        <p:spPr>
          <a:xfrm>
            <a:off x="4267200" y="606204"/>
            <a:ext cx="4868091" cy="1169551"/>
          </a:xfrm>
          <a:prstGeom prst="rect">
            <a:avLst/>
          </a:prstGeom>
          <a:noFill/>
        </p:spPr>
        <p:txBody>
          <a:bodyPr wrap="square" rtlCol="0">
            <a:spAutoFit/>
          </a:bodyPr>
          <a:lstStyle/>
          <a:p>
            <a:pPr algn="ctr"/>
            <a:r>
              <a:rPr lang="en-US" sz="1400" u="sng" dirty="0" smtClean="0">
                <a:solidFill>
                  <a:srgbClr val="FF0000"/>
                </a:solidFill>
              </a:rPr>
              <a:t>New </a:t>
            </a:r>
            <a:r>
              <a:rPr lang="en-US" sz="1400" b="1" u="sng" dirty="0" smtClean="0">
                <a:solidFill>
                  <a:srgbClr val="FF0000"/>
                </a:solidFill>
              </a:rPr>
              <a:t>Seasonal+</a:t>
            </a:r>
            <a:r>
              <a:rPr lang="en-US" sz="1400" u="sng" dirty="0" smtClean="0">
                <a:solidFill>
                  <a:srgbClr val="FF0000"/>
                </a:solidFill>
              </a:rPr>
              <a:t> </a:t>
            </a:r>
            <a:r>
              <a:rPr lang="en-US" sz="1400" u="sng" dirty="0">
                <a:solidFill>
                  <a:srgbClr val="FF0000"/>
                </a:solidFill>
              </a:rPr>
              <a:t>Drought </a:t>
            </a:r>
            <a:r>
              <a:rPr lang="en-US" sz="1400" u="sng" dirty="0" smtClean="0">
                <a:solidFill>
                  <a:srgbClr val="FF0000"/>
                </a:solidFill>
              </a:rPr>
              <a:t>Outlook(SDO) </a:t>
            </a:r>
            <a:r>
              <a:rPr lang="en-US" sz="1400" u="sng" dirty="0">
                <a:solidFill>
                  <a:srgbClr val="FF0000"/>
                </a:solidFill>
              </a:rPr>
              <a:t>to be released in 2 days</a:t>
            </a:r>
            <a:r>
              <a:rPr lang="en-US" sz="1400" u="sng" dirty="0" smtClean="0">
                <a:solidFill>
                  <a:srgbClr val="FF0000"/>
                </a:solidFill>
              </a:rPr>
              <a:t>!</a:t>
            </a:r>
          </a:p>
          <a:p>
            <a:pPr algn="ctr"/>
            <a:r>
              <a:rPr lang="en-US" sz="1300" u="sng" dirty="0" smtClean="0">
                <a:solidFill>
                  <a:srgbClr val="FF0000"/>
                </a:solidFill>
              </a:rPr>
              <a:t>(reissued again at end of month for consistency with MDO!)</a:t>
            </a:r>
          </a:p>
          <a:p>
            <a:pPr algn="ctr"/>
            <a:endParaRPr lang="en-US" sz="1500" u="sng" dirty="0" smtClean="0">
              <a:solidFill>
                <a:srgbClr val="FF0000"/>
              </a:solidFill>
            </a:endParaRPr>
          </a:p>
          <a:p>
            <a:pPr algn="ctr"/>
            <a:r>
              <a:rPr lang="en-US" sz="1400" u="sng" dirty="0" smtClean="0">
                <a:solidFill>
                  <a:srgbClr val="FF0000"/>
                </a:solidFill>
              </a:rPr>
              <a:t>New </a:t>
            </a:r>
            <a:r>
              <a:rPr lang="en-US" sz="1400" b="1" u="sng" dirty="0" smtClean="0">
                <a:solidFill>
                  <a:srgbClr val="FF0000"/>
                </a:solidFill>
              </a:rPr>
              <a:t>Monthly</a:t>
            </a:r>
            <a:r>
              <a:rPr lang="en-US" sz="1400" u="sng" dirty="0" smtClean="0">
                <a:solidFill>
                  <a:srgbClr val="FF0000"/>
                </a:solidFill>
              </a:rPr>
              <a:t> Drought Outlook (MDO) to be released                 at end of this month) </a:t>
            </a:r>
            <a:endParaRPr lang="en-US" sz="14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164284" y="4648200"/>
            <a:ext cx="4183003" cy="2246769"/>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We have been saying:  </a:t>
            </a:r>
          </a:p>
          <a:p>
            <a:r>
              <a:rPr lang="en-US" sz="1400" dirty="0"/>
              <a:t>	</a:t>
            </a:r>
            <a:r>
              <a:rPr lang="en-US" sz="1400" dirty="0" smtClean="0"/>
              <a:t>The ongoing winter rainy season (DJFM) along the west coast states, combined with the weakening/slowly exiting La Nina conditions is likely to improve the overall drought conditions and hence reduce the drought areal coverage in the United States, especially in the west and southwest. </a:t>
            </a:r>
            <a:r>
              <a:rPr lang="en-US" sz="1400" dirty="0" smtClean="0"/>
              <a:t> But neither the models nor the forecasters expected this kind of quick recovery!  BUT Nevada lakes/reservoirs are still extremely low.</a:t>
            </a:r>
            <a:endParaRPr lang="en-US" sz="1400" dirty="0" smtClean="0"/>
          </a:p>
        </p:txBody>
      </p:sp>
      <p:pic>
        <p:nvPicPr>
          <p:cNvPr id="14" name="Picture 13" descr="https://www.cpc.ncep.noaa.gov/products/expert_assessment/month_drought.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3352801"/>
            <a:ext cx="4334691" cy="3200400"/>
          </a:xfrm>
          <a:prstGeom prst="rect">
            <a:avLst/>
          </a:prstGeom>
          <a:noFill/>
          <a:ln>
            <a:noFill/>
          </a:ln>
        </p:spPr>
      </p:pic>
      <p:pic>
        <p:nvPicPr>
          <p:cNvPr id="16" name="Picture 15" descr="United States Seasonal Drought Outlook"/>
          <p:cNvPicPr/>
          <p:nvPr/>
        </p:nvPicPr>
        <p:blipFill>
          <a:blip r:embed="rId3">
            <a:extLst>
              <a:ext uri="{28A0092B-C50C-407E-A947-70E740481C1C}">
                <a14:useLocalDpi xmlns:a14="http://schemas.microsoft.com/office/drawing/2010/main" val="0"/>
              </a:ext>
            </a:extLst>
          </a:blip>
          <a:srcRect/>
          <a:stretch>
            <a:fillRect/>
          </a:stretch>
        </p:blipFill>
        <p:spPr bwMode="auto">
          <a:xfrm>
            <a:off x="0" y="561975"/>
            <a:ext cx="4267200" cy="3248025"/>
          </a:xfrm>
          <a:prstGeom prst="rect">
            <a:avLst/>
          </a:prstGeom>
          <a:noFill/>
          <a:ln>
            <a:noFill/>
          </a:ln>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H="1" flipV="1">
            <a:off x="1407504" y="557757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6</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3456"/>
            <a:ext cx="762000" cy="336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55904" y="3324565"/>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20625" y="3212068"/>
            <a:ext cx="952359" cy="369332"/>
          </a:xfrm>
          <a:prstGeom prst="rect">
            <a:avLst/>
          </a:prstGeom>
          <a:noFill/>
        </p:spPr>
        <p:txBody>
          <a:bodyPr wrap="square" rtlCol="0">
            <a:spAutoFit/>
          </a:bodyPr>
          <a:lstStyle/>
          <a:p>
            <a:r>
              <a:rPr lang="en-US" b="1" dirty="0">
                <a:solidFill>
                  <a:srgbClr val="FF0000"/>
                </a:solidFill>
              </a:rPr>
              <a:t>30 </a:t>
            </a:r>
            <a:r>
              <a:rPr lang="en-US" b="1" dirty="0" smtClean="0">
                <a:solidFill>
                  <a:srgbClr val="FF0000"/>
                </a:solidFill>
              </a:rPr>
              <a:t>Days</a:t>
            </a:r>
            <a:endParaRPr lang="en-US" b="1" dirty="0">
              <a:solidFill>
                <a:srgbClr val="FF0000"/>
              </a:solidFill>
            </a:endParaRP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531" y="6553200"/>
            <a:ext cx="8862491" cy="307777"/>
          </a:xfrm>
          <a:prstGeom prst="rect">
            <a:avLst/>
          </a:prstGeom>
        </p:spPr>
        <p:txBody>
          <a:bodyPr wrap="none">
            <a:spAutoFit/>
          </a:bodyPr>
          <a:lstStyle/>
          <a:p>
            <a:r>
              <a:rPr lang="en-US" sz="1400" b="1" dirty="0"/>
              <a:t>From: Recent </a:t>
            </a:r>
            <a:r>
              <a:rPr lang="en-US" sz="1400" b="1" dirty="0" err="1" smtClean="0"/>
              <a:t>Accum</a:t>
            </a:r>
            <a:r>
              <a:rPr lang="en-US" sz="1400" b="1" dirty="0" smtClean="0"/>
              <a:t>./</a:t>
            </a:r>
            <a:r>
              <a:rPr lang="en-US" sz="1400" b="1" dirty="0" err="1" smtClean="0"/>
              <a:t>Anom</a:t>
            </a:r>
            <a:r>
              <a:rPr lang="en-US" sz="1400" b="1" dirty="0" smtClean="0"/>
              <a:t>  </a:t>
            </a:r>
            <a:r>
              <a:rPr lang="en-US" sz="1400" b="1" dirty="0"/>
              <a:t>Precipitation </a:t>
            </a:r>
            <a:r>
              <a:rPr lang="en-US" sz="1400" b="1" dirty="0">
                <a:solidFill>
                  <a:srgbClr val="6600CC"/>
                </a:solidFill>
                <a:hlinkClick r:id="rId3"/>
              </a:rPr>
              <a:t>https://www.cpc.ncep.noaa.gov/products/Drought/briefing_prcp.shtml</a:t>
            </a:r>
            <a:r>
              <a:rPr lang="en-US" sz="1400" b="1" dirty="0">
                <a:solidFill>
                  <a:srgbClr val="6600CC"/>
                </a:solidFill>
              </a:rPr>
              <a:t> </a:t>
            </a:r>
          </a:p>
        </p:txBody>
      </p:sp>
      <p:cxnSp>
        <p:nvCxnSpPr>
          <p:cNvPr id="10" name="Straight Arrow Connector 9"/>
          <p:cNvCxnSpPr>
            <a:stCxn id="5" idx="2"/>
          </p:cNvCxnSpPr>
          <p:nvPr/>
        </p:nvCxnSpPr>
        <p:spPr>
          <a:xfrm flipH="1">
            <a:off x="8229601" y="6217665"/>
            <a:ext cx="112103" cy="5405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cxnSp>
        <p:nvCxnSpPr>
          <p:cNvPr id="26" name="Straight Arrow Connector 25"/>
          <p:cNvCxnSpPr/>
          <p:nvPr/>
        </p:nvCxnSpPr>
        <p:spPr>
          <a:xfrm flipH="1" flipV="1">
            <a:off x="4876800" y="2243822"/>
            <a:ext cx="152400"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04800" y="2057400"/>
            <a:ext cx="228600"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38200" y="718066"/>
            <a:ext cx="569304" cy="1846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3633"/>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flipV="1">
            <a:off x="1447800" y="652107"/>
            <a:ext cx="1" cy="2748318"/>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81708" y="3244112"/>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447800" y="3244112"/>
            <a:ext cx="2106054" cy="29024"/>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 name="TextBox 1"/>
          <p:cNvSpPr txBox="1"/>
          <p:nvPr/>
        </p:nvSpPr>
        <p:spPr>
          <a:xfrm>
            <a:off x="698958" y="4750116"/>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7</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b="1" dirty="0">
                <a:solidFill>
                  <a:srgbClr val="0033CC"/>
                </a:solidFill>
              </a:rPr>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734379" cy="307777"/>
          </a:xfrm>
          <a:prstGeom prst="rect">
            <a:avLst/>
          </a:prstGeom>
        </p:spPr>
        <p:txBody>
          <a:bodyPr wrap="none">
            <a:spAutoFit/>
          </a:bodyPr>
          <a:lstStyle/>
          <a:p>
            <a:r>
              <a:rPr lang="en-US" sz="1400" dirty="0"/>
              <a:t>From: Recent </a:t>
            </a:r>
            <a:r>
              <a:rPr lang="en-US" sz="1400" dirty="0" err="1" smtClean="0"/>
              <a:t>Anom</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8327"/>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057400" y="3255879"/>
            <a:ext cx="685800"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10" name="TextBox 9"/>
          <p:cNvSpPr txBox="1"/>
          <p:nvPr/>
        </p:nvSpPr>
        <p:spPr>
          <a:xfrm>
            <a:off x="2126673" y="545068"/>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191217" cy="307777"/>
          </a:xfrm>
          <a:prstGeom prst="rect">
            <a:avLst/>
          </a:prstGeom>
        </p:spPr>
        <p:txBody>
          <a:bodyPr wrap="none">
            <a:spAutoFit/>
          </a:bodyPr>
          <a:lstStyle/>
          <a:p>
            <a:r>
              <a:rPr lang="en-US" sz="1400" dirty="0"/>
              <a:t>From: Recent </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70485"/>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70485"/>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04800" y="1676400"/>
            <a:ext cx="12192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22" y="478378"/>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p:cNvCxnSpPr/>
          <p:nvPr/>
        </p:nvCxnSpPr>
        <p:spPr>
          <a:xfrm flipV="1">
            <a:off x="1447800" y="652107"/>
            <a:ext cx="1" cy="2748318"/>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81708" y="3244112"/>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447800" y="3244112"/>
            <a:ext cx="2106054" cy="29024"/>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866854" y="6021005"/>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648200" y="4923674"/>
            <a:ext cx="471191" cy="170802"/>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410200" y="4923674"/>
            <a:ext cx="990600" cy="334126"/>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9</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smtClean="0">
                <a:solidFill>
                  <a:srgbClr val="0033CC"/>
                </a:solidFill>
              </a:rPr>
              <a:t>3 M</a:t>
            </a:r>
            <a:endParaRPr lang="en-US" b="1" dirty="0">
              <a:solidFill>
                <a:srgbClr val="0033CC"/>
              </a:solidFill>
            </a:endParaRP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95249" y="762000"/>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008025"/>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4800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95249" y="5867400"/>
            <a:ext cx="1448751" cy="830997"/>
          </a:xfrm>
          <a:prstGeom prst="rect">
            <a:avLst/>
          </a:prstGeom>
          <a:noFill/>
        </p:spPr>
        <p:txBody>
          <a:bodyPr wrap="square" rtlCol="0">
            <a:spAutoFit/>
          </a:bodyPr>
          <a:lstStyle/>
          <a:p>
            <a:r>
              <a:rPr lang="en-US" sz="1200" dirty="0" smtClean="0"/>
              <a:t>In general, West suffers more from frequent and lasting droughts. </a:t>
            </a:r>
            <a:endParaRPr lang="en-US" sz="1200" dirty="0"/>
          </a:p>
        </p:txBody>
      </p:sp>
      <p:sp>
        <p:nvSpPr>
          <p:cNvPr id="20" name="TextBox 19"/>
          <p:cNvSpPr txBox="1"/>
          <p:nvPr/>
        </p:nvSpPr>
        <p:spPr>
          <a:xfrm>
            <a:off x="1673226" y="3288268"/>
            <a:ext cx="765174"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7" name="TextBox 16"/>
          <p:cNvSpPr txBox="1"/>
          <p:nvPr/>
        </p:nvSpPr>
        <p:spPr>
          <a:xfrm>
            <a:off x="0" y="6092010"/>
            <a:ext cx="7488447" cy="584775"/>
          </a:xfrm>
          <a:prstGeom prst="rect">
            <a:avLst/>
          </a:prstGeom>
          <a:noFill/>
        </p:spPr>
        <p:txBody>
          <a:bodyPr wrap="square" rtlCol="0">
            <a:spAutoFit/>
          </a:bodyPr>
          <a:lstStyle/>
          <a:p>
            <a:r>
              <a:rPr lang="en-US" sz="1600" dirty="0" smtClean="0"/>
              <a:t>Short term(S) Drought is generally declared when rainfall deficits exist in the 3-6 months time range. {Long term deficits beyond 1 or 2 or more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TextBox 20"/>
          <p:cNvSpPr txBox="1"/>
          <p:nvPr/>
        </p:nvSpPr>
        <p:spPr>
          <a:xfrm>
            <a:off x="6542646" y="4923674"/>
            <a:ext cx="1189419" cy="707886"/>
          </a:xfrm>
          <a:prstGeom prst="rect">
            <a:avLst/>
          </a:prstGeom>
          <a:noFill/>
        </p:spPr>
        <p:txBody>
          <a:bodyPr wrap="square" rtlCol="0">
            <a:spAutoFit/>
          </a:bodyPr>
          <a:lstStyle/>
          <a:p>
            <a:r>
              <a:rPr lang="en-US" sz="1000" dirty="0" smtClean="0"/>
              <a:t>Hard to believe the switch lately  </a:t>
            </a:r>
            <a:r>
              <a:rPr lang="en-US" sz="1000" dirty="0" err="1" smtClean="0"/>
              <a:t>betw</a:t>
            </a:r>
            <a:r>
              <a:rPr lang="en-US" sz="1000" dirty="0" smtClean="0"/>
              <a:t>. E/W compared to last year! </a:t>
            </a:r>
            <a:endParaRPr lang="en-US" sz="1000" dirty="0"/>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114608</TotalTime>
  <Words>4003</Words>
  <Application>Microsoft Office PowerPoint</Application>
  <PresentationFormat>On-screen Show (4:3)</PresentationFormat>
  <Paragraphs>391</Paragraphs>
  <Slides>41</Slides>
  <Notes>9</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MS PGothic</vt:lpstr>
      <vt:lpstr>Arial</vt:lpstr>
      <vt:lpstr>Times New Roman</vt:lpstr>
      <vt:lpstr>Trebuchet MS</vt:lpstr>
      <vt:lpstr>verdana</vt:lpstr>
      <vt:lpstr>verdana,arial,serif</vt:lpstr>
      <vt:lpstr>Wingdings</vt:lpstr>
      <vt:lpstr>Wingdings 2</vt:lpstr>
      <vt:lpstr>Default Design</vt:lpstr>
      <vt:lpstr>Drought  Outlook  Support Briefing   April 2023 </vt:lpstr>
      <vt:lpstr>Drought Monitor </vt:lpstr>
      <vt:lpstr>Exptl. Objective Drought Monitor  (showing S/term &amp; L/Term separately) from  National Drought Mitigation Center (NDMC)  </vt:lpstr>
      <vt:lpstr>PowerPoint Presentation</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(left) &amp;  P (right) Ens.Mean forecasts for</vt:lpstr>
      <vt:lpstr>PowerPoint Presentation</vt:lpstr>
      <vt:lpstr>PowerPoint Presentation</vt:lpstr>
      <vt:lpstr>PowerPoint Presentation</vt:lpstr>
      <vt:lpstr>PowerPoint Presentation</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10016</cp:revision>
  <cp:lastPrinted>2021-02-15T18:18:07Z</cp:lastPrinted>
  <dcterms:created xsi:type="dcterms:W3CDTF">2008-10-04T17:35:30Z</dcterms:created>
  <dcterms:modified xsi:type="dcterms:W3CDTF">2023-04-18T04:39:21Z</dcterms:modified>
</cp:coreProperties>
</file>