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15" r:id="rId36"/>
    <p:sldId id="959" r:id="rId37"/>
    <p:sldId id="982" r:id="rId38"/>
    <p:sldId id="995"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00"/>
    <a:srgbClr val="0033CC"/>
    <a:srgbClr val="6600CC"/>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1419" autoAdjust="0"/>
  </p:normalViewPr>
  <p:slideViewPr>
    <p:cSldViewPr>
      <p:cViewPr varScale="1">
        <p:scale>
          <a:sx n="108" d="100"/>
          <a:sy n="108" d="100"/>
        </p:scale>
        <p:origin x="594" y="10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37</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gif"/><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gif"/><Relationship Id="rId5" Type="http://schemas.openxmlformats.org/officeDocument/2006/relationships/image" Target="../media/image62.png"/><Relationship Id="rId10" Type="http://schemas.openxmlformats.org/officeDocument/2006/relationships/image" Target="../media/image67.gif"/><Relationship Id="rId4" Type="http://schemas.openxmlformats.org/officeDocument/2006/relationships/image" Target="../media/image61.png"/><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drought.geo.msu.edu/research/forecast/smi.monthly.php" TargetMode="External"/><Relationship Id="rId7" Type="http://schemas.openxmlformats.org/officeDocument/2006/relationships/image" Target="../media/image108.gif"/><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hyperlink" Target="https://doi.org/10.1080/07055900.1997.9649597"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April 2024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 y="460311"/>
            <a:ext cx="7619048" cy="5885714"/>
          </a:xfrm>
          <a:prstGeom prst="rect">
            <a:avLst/>
          </a:prstGeom>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3147"/>
            <a:ext cx="7619048" cy="5885714"/>
          </a:xfrm>
          <a:prstGeom prst="rect">
            <a:avLst/>
          </a:prstGeom>
        </p:spPr>
      </p:pic>
      <p:sp>
        <p:nvSpPr>
          <p:cNvPr id="8" name="Rounded Rectangle 7"/>
          <p:cNvSpPr/>
          <p:nvPr/>
        </p:nvSpPr>
        <p:spPr>
          <a:xfrm>
            <a:off x="5105400" y="1214741"/>
            <a:ext cx="7620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029201" y="3958683"/>
            <a:ext cx="911224"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71600" y="3958682"/>
            <a:ext cx="838200"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90800" y="1752600"/>
            <a:ext cx="2819400" cy="1828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22551" y="1706032"/>
            <a:ext cx="2711450" cy="17136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3496" y="74473"/>
            <a:ext cx="2690312" cy="16315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08777" y="3411562"/>
            <a:ext cx="2697280" cy="15988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1676400" y="20574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035" y="492192"/>
            <a:ext cx="4552389" cy="58931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 y="480875"/>
            <a:ext cx="4491273" cy="5904512"/>
          </a:xfrm>
          <a:prstGeom prst="rect">
            <a:avLst/>
          </a:prstGeom>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P</a:t>
              </a:r>
            </a:p>
          </p:txBody>
        </p:sp>
        <p:sp>
          <p:nvSpPr>
            <p:cNvPr id="15" name="TextBox 14"/>
            <p:cNvSpPr txBox="1"/>
            <p:nvPr/>
          </p:nvSpPr>
          <p:spPr>
            <a:xfrm>
              <a:off x="4092729" y="480875"/>
              <a:ext cx="936471" cy="523220"/>
            </a:xfrm>
            <a:prstGeom prst="rect">
              <a:avLst/>
            </a:prstGeom>
            <a:noFill/>
          </p:spPr>
          <p:txBody>
            <a:bodyPr wrap="square" rtlCol="0">
              <a:spAutoFit/>
            </a:bodyPr>
            <a:lstStyle/>
            <a:p>
              <a:r>
                <a:rPr lang="en-US" sz="2800" b="1" dirty="0" smtClean="0">
                  <a:solidFill>
                    <a:srgbClr val="FF0000"/>
                  </a:solidFill>
                </a:rPr>
                <a:t>MJJ</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96428" y="2715161"/>
            <a:ext cx="1208972" cy="1323439"/>
          </a:xfrm>
          <a:prstGeom prst="rect">
            <a:avLst/>
          </a:prstGeom>
          <a:noFill/>
        </p:spPr>
        <p:txBody>
          <a:bodyPr wrap="square" rtlCol="0">
            <a:spAutoFit/>
          </a:bodyPr>
          <a:lstStyle/>
          <a:p>
            <a:pPr algn="ctr"/>
            <a:r>
              <a:rPr lang="en-US" sz="1600" b="1" dirty="0" smtClean="0">
                <a:solidFill>
                  <a:srgbClr val="FF0000"/>
                </a:solidFill>
              </a:rPr>
              <a:t>El NINO/Left</a:t>
            </a:r>
          </a:p>
          <a:p>
            <a:pPr algn="ctr"/>
            <a:endParaRPr lang="en-US" sz="1600" b="1" dirty="0">
              <a:solidFill>
                <a:srgbClr val="FF0000"/>
              </a:solidFill>
            </a:endParaRPr>
          </a:p>
          <a:p>
            <a:pPr algn="ctr"/>
            <a:r>
              <a:rPr lang="en-US" sz="1600" b="1" dirty="0" smtClean="0">
                <a:solidFill>
                  <a:srgbClr val="FF0000"/>
                </a:solidFill>
              </a:rPr>
              <a:t>La NINA /Right </a:t>
            </a:r>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5638800" cy="6858000"/>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77742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1" y="4343400"/>
            <a:ext cx="15239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7200" y="4931058"/>
            <a:ext cx="1524000" cy="21942"/>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9938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4953000" y="-1779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6972300" y="30480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cxnSp>
        <p:nvCxnSpPr>
          <p:cNvPr id="8" name="Straight Arrow Connector 7"/>
          <p:cNvCxnSpPr/>
          <p:nvPr/>
        </p:nvCxnSpPr>
        <p:spPr>
          <a:xfrm>
            <a:off x="7620000" y="667773"/>
            <a:ext cx="228600" cy="29718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14287"/>
            <a:ext cx="5143500" cy="6753225"/>
          </a:xfrm>
          <a:prstGeom prst="rect">
            <a:avLst/>
          </a:prstGeom>
        </p:spPr>
      </p:pic>
      <p:pic>
        <p:nvPicPr>
          <p:cNvPr id="2" name="Picture 1"/>
          <p:cNvPicPr>
            <a:picLocks noChangeAspect="1"/>
          </p:cNvPicPr>
          <p:nvPr/>
        </p:nvPicPr>
        <p:blipFill>
          <a:blip r:embed="rId3"/>
          <a:stretch>
            <a:fillRect/>
          </a:stretch>
        </p:blipFill>
        <p:spPr>
          <a:xfrm>
            <a:off x="4688892" y="3029084"/>
            <a:ext cx="4438650" cy="3314700"/>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22598" y="17039"/>
            <a:ext cx="4505624" cy="6356608"/>
          </a:xfrm>
          <a:prstGeom prst="rect">
            <a:avLst/>
          </a:prstGeom>
        </p:spPr>
      </p:pic>
      <p:pic>
        <p:nvPicPr>
          <p:cNvPr id="28" name="Picture 27"/>
          <p:cNvPicPr>
            <a:picLocks noChangeAspect="1"/>
          </p:cNvPicPr>
          <p:nvPr/>
        </p:nvPicPr>
        <p:blipFill>
          <a:blip r:embed="rId4"/>
          <a:stretch>
            <a:fillRect/>
          </a:stretch>
        </p:blipFill>
        <p:spPr>
          <a:xfrm>
            <a:off x="4549542" y="576156"/>
            <a:ext cx="2277074" cy="2748844"/>
          </a:xfrm>
          <a:prstGeom prst="rect">
            <a:avLst/>
          </a:prstGeom>
        </p:spPr>
      </p:pic>
      <p:pic>
        <p:nvPicPr>
          <p:cNvPr id="32" name="Picture 31"/>
          <p:cNvPicPr>
            <a:picLocks noChangeAspect="1"/>
          </p:cNvPicPr>
          <p:nvPr/>
        </p:nvPicPr>
        <p:blipFill>
          <a:blip r:embed="rId5"/>
          <a:stretch>
            <a:fillRect/>
          </a:stretch>
        </p:blipFill>
        <p:spPr>
          <a:xfrm>
            <a:off x="6751990" y="580921"/>
            <a:ext cx="2392010" cy="2772506"/>
          </a:xfrm>
          <a:prstGeom prst="rect">
            <a:avLst/>
          </a:prstGeom>
        </p:spPr>
      </p:pic>
      <p:sp>
        <p:nvSpPr>
          <p:cNvPr id="10" name="Rectangle 9"/>
          <p:cNvSpPr/>
          <p:nvPr/>
        </p:nvSpPr>
        <p:spPr>
          <a:xfrm>
            <a:off x="6735050" y="5705813"/>
            <a:ext cx="2007778" cy="461665"/>
          </a:xfrm>
          <a:prstGeom prst="rect">
            <a:avLst/>
          </a:prstGeom>
        </p:spPr>
        <p:txBody>
          <a:bodyPr wrap="square">
            <a:spAutoFit/>
          </a:bodyPr>
          <a:lstStyle/>
          <a:p>
            <a:r>
              <a:rPr lang="en-US" sz="1200" dirty="0"/>
              <a:t>https</a:t>
            </a:r>
            <a:r>
              <a:rPr lang="en-US" sz="1200" dirty="0" smtClean="0"/>
              <a:t>:/</a:t>
            </a:r>
            <a:r>
              <a:rPr lang="en-US" sz="1200" dirty="0"/>
              <a:t>www.nohrsc.noaa.gov/interactive/html/map.html?</a:t>
            </a:r>
          </a:p>
        </p:txBody>
      </p:sp>
      <p:sp>
        <p:nvSpPr>
          <p:cNvPr id="3" name="Rectangle 2"/>
          <p:cNvSpPr/>
          <p:nvPr/>
        </p:nvSpPr>
        <p:spPr>
          <a:xfrm>
            <a:off x="6610380" y="5040961"/>
            <a:ext cx="2595659" cy="400110"/>
          </a:xfrm>
          <a:prstGeom prst="rect">
            <a:avLst/>
          </a:prstGeom>
        </p:spPr>
        <p:txBody>
          <a:bodyPr wrap="square">
            <a:spAutoFit/>
          </a:bodyPr>
          <a:lstStyle/>
          <a:p>
            <a:r>
              <a:rPr lang="en-US" sz="1000" dirty="0"/>
              <a:t>https://www.nrcs.usda.gov/wps/portal/wcc/home/</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76671"/>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670534"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La NINA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6"/>
          <a:stretch>
            <a:fillRect/>
          </a:stretch>
        </p:blipFill>
        <p:spPr>
          <a:xfrm>
            <a:off x="5985528" y="3887243"/>
            <a:ext cx="715387" cy="482671"/>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739854" y="4425408"/>
            <a:ext cx="1071633" cy="1169551"/>
          </a:xfrm>
          <a:prstGeom prst="rect">
            <a:avLst/>
          </a:prstGeom>
          <a:noFill/>
        </p:spPr>
        <p:txBody>
          <a:bodyPr wrap="square" rtlCol="0">
            <a:spAutoFit/>
          </a:bodyPr>
          <a:lstStyle/>
          <a:p>
            <a:pPr algn="ctr"/>
            <a:r>
              <a:rPr lang="en-US" sz="1000" dirty="0" smtClean="0"/>
              <a:t>Water Year </a:t>
            </a:r>
          </a:p>
          <a:p>
            <a:pPr algn="ctr"/>
            <a:r>
              <a:rPr lang="en-US" sz="1000" dirty="0" smtClean="0"/>
              <a:t>(just started!), </a:t>
            </a:r>
          </a:p>
          <a:p>
            <a:pPr algn="ctr"/>
            <a:r>
              <a:rPr lang="en-US" sz="1000" dirty="0" smtClean="0"/>
              <a:t>Year-to-date Precipitation: </a:t>
            </a:r>
          </a:p>
          <a:p>
            <a:pPr algn="ctr"/>
            <a:endParaRPr lang="en-US" sz="1000" dirty="0" smtClean="0"/>
          </a:p>
          <a:p>
            <a:pPr algn="ctr"/>
            <a:r>
              <a:rPr lang="en-US" sz="1000" dirty="0" smtClean="0"/>
              <a:t>October 1, 2023 – Dec.17, 2023</a:t>
            </a:r>
            <a:endParaRPr lang="en-US" sz="10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TextBox 32"/>
          <p:cNvSpPr txBox="1"/>
          <p:nvPr/>
        </p:nvSpPr>
        <p:spPr>
          <a:xfrm>
            <a:off x="4777013" y="17039"/>
            <a:ext cx="4159896" cy="584775"/>
          </a:xfrm>
          <a:prstGeom prst="rect">
            <a:avLst/>
          </a:prstGeom>
          <a:noFill/>
        </p:spPr>
        <p:txBody>
          <a:bodyPr wrap="square" rtlCol="0">
            <a:spAutoFit/>
          </a:bodyPr>
          <a:lstStyle/>
          <a:p>
            <a:pPr algn="ctr"/>
            <a:r>
              <a:rPr lang="en-US" sz="1600" dirty="0" smtClean="0"/>
              <a:t>Western US Snow cover</a:t>
            </a:r>
          </a:p>
          <a:p>
            <a:pPr algn="ctr"/>
            <a:r>
              <a:rPr lang="en-US" sz="1600" dirty="0" smtClean="0"/>
              <a:t>This  month (better than)  Last month</a:t>
            </a:r>
            <a:endParaRPr lang="en-US" sz="1600" dirty="0"/>
          </a:p>
        </p:txBody>
      </p:sp>
      <p:sp>
        <p:nvSpPr>
          <p:cNvPr id="35" name="TextBox 34"/>
          <p:cNvSpPr txBox="1"/>
          <p:nvPr/>
        </p:nvSpPr>
        <p:spPr>
          <a:xfrm>
            <a:off x="4950161" y="2863334"/>
            <a:ext cx="633207" cy="369332"/>
          </a:xfrm>
          <a:prstGeom prst="rect">
            <a:avLst/>
          </a:prstGeom>
          <a:noFill/>
        </p:spPr>
        <p:txBody>
          <a:bodyPr wrap="square" rtlCol="0">
            <a:spAutoFit/>
          </a:bodyPr>
          <a:lstStyle/>
          <a:p>
            <a:r>
              <a:rPr lang="en-US" dirty="0" smtClean="0"/>
              <a:t>4/3</a:t>
            </a:r>
            <a:endParaRPr lang="en-US" dirty="0"/>
          </a:p>
        </p:txBody>
      </p:sp>
      <p:pic>
        <p:nvPicPr>
          <p:cNvPr id="2" name="Picture 1"/>
          <p:cNvPicPr>
            <a:picLocks noChangeAspect="1"/>
          </p:cNvPicPr>
          <p:nvPr/>
        </p:nvPicPr>
        <p:blipFill>
          <a:blip r:embed="rId7"/>
          <a:stretch>
            <a:fillRect/>
          </a:stretch>
        </p:blipFill>
        <p:spPr>
          <a:xfrm>
            <a:off x="5289362" y="3352800"/>
            <a:ext cx="3466422" cy="402071"/>
          </a:xfrm>
          <a:prstGeom prst="rect">
            <a:avLst/>
          </a:prstGeom>
        </p:spPr>
      </p:pic>
      <p:pic>
        <p:nvPicPr>
          <p:cNvPr id="18" name="Picture 17"/>
          <p:cNvPicPr>
            <a:picLocks noChangeAspect="1"/>
          </p:cNvPicPr>
          <p:nvPr/>
        </p:nvPicPr>
        <p:blipFill>
          <a:blip r:embed="rId8"/>
          <a:stretch>
            <a:fillRect/>
          </a:stretch>
        </p:blipFill>
        <p:spPr>
          <a:xfrm>
            <a:off x="4667632" y="3842266"/>
            <a:ext cx="4331951" cy="2508346"/>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582708" y="3703182"/>
            <a:ext cx="2351492" cy="2609850"/>
          </a:xfrm>
          <a:prstGeom prst="rect">
            <a:avLst/>
          </a:prstGeom>
        </p:spPr>
      </p:pic>
      <p:pic>
        <p:nvPicPr>
          <p:cNvPr id="12" name="Picture 11"/>
          <p:cNvPicPr>
            <a:picLocks noChangeAspect="1"/>
          </p:cNvPicPr>
          <p:nvPr/>
        </p:nvPicPr>
        <p:blipFill>
          <a:blip r:embed="rId3"/>
          <a:stretch>
            <a:fillRect/>
          </a:stretch>
        </p:blipFill>
        <p:spPr>
          <a:xfrm>
            <a:off x="6892764" y="1914630"/>
            <a:ext cx="2232668" cy="2492867"/>
          </a:xfrm>
          <a:prstGeom prst="rect">
            <a:avLst/>
          </a:prstGeom>
        </p:spPr>
      </p:pic>
      <p:pic>
        <p:nvPicPr>
          <p:cNvPr id="9" name="Picture 8"/>
          <p:cNvPicPr>
            <a:picLocks noChangeAspect="1"/>
          </p:cNvPicPr>
          <p:nvPr/>
        </p:nvPicPr>
        <p:blipFill>
          <a:blip r:embed="rId4"/>
          <a:stretch>
            <a:fillRect/>
          </a:stretch>
        </p:blipFill>
        <p:spPr>
          <a:xfrm>
            <a:off x="4651800" y="116818"/>
            <a:ext cx="2511000" cy="2479117"/>
          </a:xfrm>
          <a:prstGeom prst="rect">
            <a:avLst/>
          </a:prstGeom>
        </p:spPr>
      </p:pic>
      <p:pic>
        <p:nvPicPr>
          <p:cNvPr id="6" name="Picture 5"/>
          <p:cNvPicPr>
            <a:picLocks noChangeAspect="1"/>
          </p:cNvPicPr>
          <p:nvPr/>
        </p:nvPicPr>
        <p:blipFill>
          <a:blip r:embed="rId5"/>
          <a:stretch>
            <a:fillRect/>
          </a:stretch>
        </p:blipFill>
        <p:spPr>
          <a:xfrm>
            <a:off x="18568" y="1228725"/>
            <a:ext cx="4521839" cy="4562475"/>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5545922" y="639355"/>
            <a:ext cx="1346842" cy="784830"/>
          </a:xfrm>
          <a:prstGeom prst="rect">
            <a:avLst/>
          </a:prstGeom>
          <a:noFill/>
        </p:spPr>
        <p:txBody>
          <a:bodyPr wrap="square" rtlCol="0">
            <a:spAutoFit/>
          </a:bodyPr>
          <a:lstStyle/>
          <a:p>
            <a:r>
              <a:rPr lang="en-US" sz="900" dirty="0" smtClean="0">
                <a:solidFill>
                  <a:schemeClr val="bg1"/>
                </a:solidFill>
              </a:rPr>
              <a:t>Hydro Electric power generating turbines STOP operating  at the critical 7 million acre feet level  </a:t>
            </a:r>
            <a:endParaRPr lang="en-US" sz="900" dirty="0">
              <a:solidFill>
                <a:schemeClr val="bg1"/>
              </a:solidFill>
            </a:endParaRPr>
          </a:p>
        </p:txBody>
      </p: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5" name="Straight Arrow Connector 14"/>
          <p:cNvCxnSpPr/>
          <p:nvPr/>
        </p:nvCxnSpPr>
        <p:spPr>
          <a:xfrm flipV="1">
            <a:off x="762000" y="1621140"/>
            <a:ext cx="4876800" cy="260689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66800" y="3249096"/>
            <a:ext cx="7924800" cy="98134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00200" y="2971800"/>
            <a:ext cx="4495800" cy="173087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9362" y="108440"/>
            <a:ext cx="4572000" cy="923330"/>
          </a:xfrm>
          <a:prstGeom prst="rect">
            <a:avLst/>
          </a:prstGeom>
        </p:spPr>
        <p:txBody>
          <a:bodyPr>
            <a:spAutoFit/>
          </a:bodyPr>
          <a:lstStyle/>
          <a:p>
            <a:pPr algn="ctr"/>
            <a:r>
              <a:rPr lang="en-US" dirty="0">
                <a:latin typeface="Roboto"/>
              </a:rPr>
              <a:t>Reservoirs</a:t>
            </a:r>
          </a:p>
          <a:p>
            <a:pPr algn="ctr"/>
            <a:r>
              <a:rPr lang="en-US" dirty="0">
                <a:latin typeface="Roboto"/>
              </a:rPr>
              <a:t>Percent Full for Month Ending </a:t>
            </a:r>
            <a:r>
              <a:rPr lang="en-US" dirty="0" smtClean="0">
                <a:latin typeface="Roboto"/>
              </a:rPr>
              <a:t>(February </a:t>
            </a:r>
            <a:r>
              <a:rPr lang="en-US" dirty="0">
                <a:latin typeface="Roboto"/>
              </a:rPr>
              <a:t>2024), or Most Recently Available Month</a:t>
            </a:r>
            <a:endParaRPr lang="en-US" b="0" i="0" dirty="0">
              <a:effectLst/>
              <a:latin typeface="Roboto"/>
            </a:endParaRPr>
          </a:p>
        </p:txBody>
      </p: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53093" y="3794467"/>
            <a:ext cx="2690907" cy="1731582"/>
          </a:xfrm>
          <a:prstGeom prst="rect">
            <a:avLst/>
          </a:prstGeom>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80359" y="2840360"/>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849" y="0"/>
            <a:ext cx="3407209" cy="208806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p:cNvCxnSpPr/>
          <p:nvPr/>
        </p:nvCxnSpPr>
        <p:spPr>
          <a:xfrm flipH="1" flipV="1">
            <a:off x="2415059" y="1219200"/>
            <a:ext cx="30871" cy="22098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849" y="2105666"/>
            <a:ext cx="3416751" cy="218554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740" y="4267201"/>
            <a:ext cx="3380318" cy="2108080"/>
          </a:xfrm>
          <a:prstGeom prst="rect">
            <a:avLst/>
          </a:prstGeom>
        </p:spPr>
      </p:pic>
      <p:pic>
        <p:nvPicPr>
          <p:cNvPr id="11268"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7086" y="2566442"/>
            <a:ext cx="2731165" cy="1747004"/>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p:nvPr/>
        </p:nvCxnSpPr>
        <p:spPr>
          <a:xfrm flipH="1" flipV="1">
            <a:off x="5104968" y="3248105"/>
            <a:ext cx="2819832" cy="115947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18" y="3548634"/>
            <a:ext cx="3259286" cy="2390775"/>
          </a:xfrm>
          <a:prstGeom prst="rect">
            <a:avLst/>
          </a:prstGeom>
          <a:noFill/>
          <a:ln>
            <a:noFill/>
          </a:ln>
        </p:spPr>
      </p:pic>
      <p:pic>
        <p:nvPicPr>
          <p:cNvPr id="36" name="Picture 35"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71" y="789404"/>
            <a:ext cx="3253533" cy="2450465"/>
          </a:xfrm>
          <a:prstGeom prst="rect">
            <a:avLst/>
          </a:prstGeom>
          <a:noFill/>
          <a:ln>
            <a:noFill/>
          </a:ln>
        </p:spPr>
      </p:pic>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222136"/>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181601" y="0"/>
            <a:ext cx="3962400"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a:t>
            </a:r>
            <a:r>
              <a:rPr lang="en-US" sz="1200" b="1" u="sng" dirty="0" smtClean="0">
                <a:solidFill>
                  <a:srgbClr val="FF0000"/>
                </a:solidFill>
              </a:rPr>
              <a:t>forecasts as changes from the latest USDM.</a:t>
            </a:r>
            <a:endParaRPr lang="en-US" sz="1200" b="1" u="sng" dirty="0">
              <a:solidFill>
                <a:srgbClr val="FF0000"/>
              </a:solidFill>
            </a:endParaRPr>
          </a:p>
        </p:txBody>
      </p:sp>
      <p:sp>
        <p:nvSpPr>
          <p:cNvPr id="24" name="TextBox 23"/>
          <p:cNvSpPr txBox="1"/>
          <p:nvPr/>
        </p:nvSpPr>
        <p:spPr>
          <a:xfrm>
            <a:off x="228600" y="3200400"/>
            <a:ext cx="1295400" cy="369332"/>
          </a:xfrm>
          <a:prstGeom prst="rect">
            <a:avLst/>
          </a:prstGeom>
          <a:noFill/>
        </p:spPr>
        <p:txBody>
          <a:bodyPr wrap="square" rtlCol="0">
            <a:spAutoFit/>
          </a:bodyPr>
          <a:lstStyle/>
          <a:p>
            <a:r>
              <a:rPr lang="en-US" dirty="0" smtClean="0"/>
              <a:t>       </a:t>
            </a:r>
            <a:r>
              <a:rPr lang="en-US" dirty="0"/>
              <a:t> </a:t>
            </a:r>
            <a:r>
              <a:rPr lang="en-US" dirty="0" smtClean="0"/>
              <a:t> April </a:t>
            </a:r>
            <a:endParaRPr lang="en-US" dirty="0"/>
          </a:p>
        </p:txBody>
      </p:sp>
      <p:sp>
        <p:nvSpPr>
          <p:cNvPr id="22" name="TextBox 21"/>
          <p:cNvSpPr txBox="1"/>
          <p:nvPr/>
        </p:nvSpPr>
        <p:spPr>
          <a:xfrm>
            <a:off x="1226571" y="457200"/>
            <a:ext cx="1219200" cy="369332"/>
          </a:xfrm>
          <a:prstGeom prst="rect">
            <a:avLst/>
          </a:prstGeom>
          <a:noFill/>
        </p:spPr>
        <p:txBody>
          <a:bodyPr wrap="square" rtlCol="0">
            <a:spAutoFit/>
          </a:bodyPr>
          <a:lstStyle/>
          <a:p>
            <a:r>
              <a:rPr lang="en-US" dirty="0"/>
              <a:t> </a:t>
            </a:r>
            <a:r>
              <a:rPr lang="en-US" dirty="0" smtClean="0"/>
              <a:t>  March</a:t>
            </a:r>
            <a:endParaRPr lang="en-US" dirty="0"/>
          </a:p>
        </p:txBody>
      </p:sp>
      <p:sp>
        <p:nvSpPr>
          <p:cNvPr id="3" name="TextBox 2"/>
          <p:cNvSpPr txBox="1"/>
          <p:nvPr/>
        </p:nvSpPr>
        <p:spPr>
          <a:xfrm>
            <a:off x="5459637" y="762000"/>
            <a:ext cx="3684363" cy="6232475"/>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Above normal rainfall (strangely) during last year’s La Nina winter (2022/23) and (canonically, as expected) during this year’s El Nino winter (2023/24) in California, thus two back to back above normal winter rainfall seasons, has more than compensated for, and totally eliminated the both the Long &amp; Short term drought in the region. </a:t>
            </a:r>
          </a:p>
          <a:p>
            <a:pPr marL="285750" indent="-285750">
              <a:buFont typeface="Arial" panose="020B0604020202020204" pitchFamily="34" charset="0"/>
              <a:buChar char="•"/>
            </a:pPr>
            <a:r>
              <a:rPr lang="en-US" sz="1050" dirty="0" smtClean="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a:t>
            </a:r>
            <a:r>
              <a:rPr lang="en-US" sz="1050" dirty="0" smtClean="0">
                <a:latin typeface="Trebuchet MS" panose="020B0603020202020204" pitchFamily="34" charset="0"/>
              </a:rPr>
              <a:t>still very </a:t>
            </a:r>
            <a:r>
              <a:rPr lang="en-US" sz="1050" dirty="0" smtClean="0">
                <a:latin typeface="Trebuchet MS" panose="020B0603020202020204" pitchFamily="34" charset="0"/>
              </a:rPr>
              <a:t>low, and the two decade(s) long hydrological drought still exist </a:t>
            </a:r>
            <a:r>
              <a:rPr lang="en-US" sz="1050" dirty="0" smtClean="0">
                <a:latin typeface="Trebuchet MS" panose="020B0603020202020204" pitchFamily="34" charset="0"/>
              </a:rPr>
              <a:t>here in those two big lakes.</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a:latin typeface="Trebuchet MS" panose="020B0603020202020204" pitchFamily="34" charset="0"/>
              </a:rPr>
              <a:t>The </a:t>
            </a:r>
            <a:r>
              <a:rPr lang="en-US" sz="1050" dirty="0" smtClean="0">
                <a:latin typeface="Trebuchet MS" panose="020B0603020202020204" pitchFamily="34" charset="0"/>
              </a:rPr>
              <a:t>past ¾ months </a:t>
            </a:r>
            <a:r>
              <a:rPr lang="en-US" sz="1050" dirty="0">
                <a:latin typeface="Trebuchet MS" panose="020B0603020202020204" pitchFamily="34" charset="0"/>
              </a:rPr>
              <a:t>winter rains in Pacific NW </a:t>
            </a:r>
            <a:r>
              <a:rPr lang="en-US" sz="1050" dirty="0" smtClean="0">
                <a:latin typeface="Trebuchet MS" panose="020B0603020202020204" pitchFamily="34" charset="0"/>
              </a:rPr>
              <a:t>has already improved drought </a:t>
            </a:r>
            <a:r>
              <a:rPr lang="en-US" sz="1050" dirty="0">
                <a:latin typeface="Trebuchet MS" panose="020B0603020202020204" pitchFamily="34" charset="0"/>
              </a:rPr>
              <a:t>conditions in the region</a:t>
            </a:r>
            <a:r>
              <a:rPr lang="en-US" sz="1050" dirty="0" smtClean="0">
                <a:latin typeface="Trebuchet MS" panose="020B0603020202020204" pitchFamily="34" charset="0"/>
              </a:rPr>
              <a:t>. Also the above normal rains in the Gulf states and vicinity have pretty much eliminated </a:t>
            </a:r>
            <a:r>
              <a:rPr lang="en-US" sz="1050" dirty="0" smtClean="0">
                <a:latin typeface="Trebuchet MS" panose="020B0603020202020204" pitchFamily="34" charset="0"/>
              </a:rPr>
              <a:t>the severe drought in Louisiana and lower Midwest, thus leaving the entire eastern one third of  US, up and down the Atlantic coast, drought free.</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We </a:t>
            </a:r>
            <a:r>
              <a:rPr lang="en-US" sz="1050" dirty="0" smtClean="0">
                <a:latin typeface="Trebuchet MS" panose="020B0603020202020204" pitchFamily="34" charset="0"/>
              </a:rPr>
              <a:t>have been suggesting/projecting the past few months that the overall drought situation will be improving </a:t>
            </a:r>
            <a:r>
              <a:rPr lang="en-US" sz="1050" dirty="0" smtClean="0">
                <a:latin typeface="Trebuchet MS" panose="020B0603020202020204" pitchFamily="34" charset="0"/>
              </a:rPr>
              <a:t>slowly and steadily across </a:t>
            </a:r>
            <a:r>
              <a:rPr lang="en-US" sz="1050" dirty="0" smtClean="0">
                <a:latin typeface="Trebuchet MS" panose="020B0603020202020204" pitchFamily="34" charset="0"/>
              </a:rPr>
              <a:t>the entire United States, and it </a:t>
            </a:r>
            <a:r>
              <a:rPr lang="en-US" sz="1050" dirty="0" smtClean="0">
                <a:latin typeface="Trebuchet MS" panose="020B0603020202020204" pitchFamily="34" charset="0"/>
              </a:rPr>
              <a:t>is</a:t>
            </a:r>
            <a:r>
              <a:rPr lang="en-US" sz="1050" dirty="0" smtClean="0">
                <a:latin typeface="Trebuchet MS" panose="020B0603020202020204" pitchFamily="34" charset="0"/>
              </a:rPr>
              <a:t> </a:t>
            </a:r>
            <a:r>
              <a:rPr lang="en-US" sz="1050" dirty="0" smtClean="0">
                <a:latin typeface="Trebuchet MS" panose="020B0603020202020204" pitchFamily="34" charset="0"/>
              </a:rPr>
              <a:t>happening. </a:t>
            </a:r>
            <a:r>
              <a:rPr lang="en-US" sz="1050" dirty="0" smtClean="0">
                <a:latin typeface="Trebuchet MS" panose="020B0603020202020204" pitchFamily="34" charset="0"/>
              </a:rPr>
              <a:t>Now about </a:t>
            </a:r>
            <a:r>
              <a:rPr lang="en-US" sz="1050" dirty="0" smtClean="0">
                <a:latin typeface="Trebuchet MS" panose="020B0603020202020204" pitchFamily="34" charset="0"/>
              </a:rPr>
              <a:t>62</a:t>
            </a:r>
            <a:r>
              <a:rPr lang="en-US" sz="1050" dirty="0" smtClean="0">
                <a:latin typeface="Trebuchet MS" panose="020B0603020202020204" pitchFamily="34" charset="0"/>
              </a:rPr>
              <a:t>% (last month 54%) of </a:t>
            </a:r>
            <a:r>
              <a:rPr lang="en-US" sz="1050" dirty="0" smtClean="0">
                <a:latin typeface="Trebuchet MS" panose="020B0603020202020204" pitchFamily="34" charset="0"/>
              </a:rPr>
              <a:t>the lower </a:t>
            </a:r>
            <a:r>
              <a:rPr lang="en-US" sz="1050" dirty="0" smtClean="0">
                <a:latin typeface="Trebuchet MS" panose="020B0603020202020204" pitchFamily="34" charset="0"/>
              </a:rPr>
              <a:t>48 is </a:t>
            </a:r>
            <a:r>
              <a:rPr lang="en-US" sz="1050" dirty="0" smtClean="0">
                <a:latin typeface="Trebuchet MS" panose="020B0603020202020204" pitchFamily="34" charset="0"/>
              </a:rPr>
              <a:t>drought free</a:t>
            </a:r>
            <a:r>
              <a:rPr lang="en-US" sz="1050" dirty="0" smtClean="0">
                <a:latin typeface="Trebuchet MS" panose="020B0603020202020204" pitchFamily="34" charset="0"/>
              </a:rPr>
              <a:t>. But drought in western MT, and MN/IA/MO/KS persist.</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While CA is totally drought free (both ST and LT) </a:t>
            </a:r>
            <a:r>
              <a:rPr lang="en-US" sz="1050" dirty="0" smtClean="0">
                <a:latin typeface="Trebuchet MS" panose="020B0603020202020204" pitchFamily="34" charset="0"/>
              </a:rPr>
              <a:t>large parts of AZ/NM and even western parts of TX are still under drought due to long term/decadal drought as well as the </a:t>
            </a:r>
            <a:r>
              <a:rPr lang="en-US" sz="1050" dirty="0" smtClean="0">
                <a:latin typeface="Trebuchet MS" panose="020B0603020202020204" pitchFamily="34" charset="0"/>
              </a:rPr>
              <a:t>poor </a:t>
            </a:r>
            <a:r>
              <a:rPr lang="en-US" sz="1050" dirty="0" smtClean="0">
                <a:latin typeface="Trebuchet MS" panose="020B0603020202020204" pitchFamily="34" charset="0"/>
              </a:rPr>
              <a:t>SW monsoon this past </a:t>
            </a:r>
            <a:r>
              <a:rPr lang="en-US" sz="1050" dirty="0" smtClean="0">
                <a:latin typeface="Trebuchet MS" panose="020B0603020202020204" pitchFamily="34" charset="0"/>
              </a:rPr>
              <a:t>year (2023). </a:t>
            </a:r>
            <a:r>
              <a:rPr lang="en-US" sz="1050" dirty="0" smtClean="0">
                <a:latin typeface="Trebuchet MS" panose="020B0603020202020204" pitchFamily="34" charset="0"/>
              </a:rPr>
              <a:t>If the ENSO situation turns south to another La Nina later this year, it may further add to the rainfall deficits in these southwestern states. </a:t>
            </a:r>
          </a:p>
          <a:p>
            <a:pPr marL="285750" indent="-285750">
              <a:buFont typeface="Arial" panose="020B0604020202020204" pitchFamily="34" charset="0"/>
              <a:buChar char="•"/>
            </a:pPr>
            <a:r>
              <a:rPr lang="en-US" sz="1050" dirty="0" smtClean="0">
                <a:latin typeface="Trebuchet MS" panose="020B0603020202020204" pitchFamily="34" charset="0"/>
              </a:rPr>
              <a:t>For past </a:t>
            </a:r>
            <a:r>
              <a:rPr lang="en-US" sz="1050" dirty="0" smtClean="0">
                <a:latin typeface="Trebuchet MS" panose="020B0603020202020204" pitchFamily="34" charset="0"/>
              </a:rPr>
              <a:t>several </a:t>
            </a:r>
            <a:r>
              <a:rPr lang="en-US" sz="1050" dirty="0" smtClean="0">
                <a:latin typeface="Trebuchet MS" panose="020B0603020202020204" pitchFamily="34" charset="0"/>
              </a:rPr>
              <a:t>months, we have introduced </a:t>
            </a:r>
            <a:r>
              <a:rPr lang="en-US" sz="1050" dirty="0" smtClean="0">
                <a:latin typeface="Trebuchet MS" panose="020B0603020202020204" pitchFamily="34" charset="0"/>
              </a:rPr>
              <a:t>a new AI based, objective, daily updating, expt</a:t>
            </a:r>
            <a:r>
              <a:rPr lang="en-US" sz="1050" dirty="0" smtClean="0">
                <a:latin typeface="Trebuchet MS" panose="020B0603020202020204" pitchFamily="34" charset="0"/>
              </a:rPr>
              <a:t>l. USDM and</a:t>
            </a:r>
            <a:r>
              <a:rPr lang="en-US" sz="1050" dirty="0" smtClean="0">
                <a:latin typeface="Trebuchet MS" panose="020B0603020202020204" pitchFamily="34" charset="0"/>
              </a:rPr>
              <a:t> </a:t>
            </a:r>
            <a:r>
              <a:rPr lang="en-US" sz="1050" dirty="0" smtClean="0">
                <a:latin typeface="Trebuchet MS" panose="020B0603020202020204" pitchFamily="34" charset="0"/>
              </a:rPr>
              <a:t>new set of slides consolidating a few objective drought outlooks, produced experimentally at CPC.</a:t>
            </a:r>
          </a:p>
        </p:txBody>
      </p:sp>
      <p:sp>
        <p:nvSpPr>
          <p:cNvPr id="27" name="Oval 26"/>
          <p:cNvSpPr/>
          <p:nvPr/>
        </p:nvSpPr>
        <p:spPr>
          <a:xfrm rot="2633896">
            <a:off x="1901954" y="4139931"/>
            <a:ext cx="447683" cy="1169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9760" y="5191864"/>
            <a:ext cx="2249898" cy="1592042"/>
          </a:xfrm>
          <a:prstGeom prst="rect">
            <a:avLst/>
          </a:prstGeom>
          <a:noFill/>
          <a:ln>
            <a:noFill/>
          </a:ln>
        </p:spPr>
      </p:pic>
      <p:pic>
        <p:nvPicPr>
          <p:cNvPr id="28" name="Picture 27"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9613" y="3366811"/>
            <a:ext cx="2260045" cy="1568825"/>
          </a:xfrm>
          <a:prstGeom prst="rect">
            <a:avLst/>
          </a:prstGeom>
          <a:noFill/>
          <a:ln>
            <a:noFill/>
          </a:ln>
        </p:spPr>
      </p:pic>
      <p:sp>
        <p:nvSpPr>
          <p:cNvPr id="25" name="Oval 24"/>
          <p:cNvSpPr/>
          <p:nvPr/>
        </p:nvSpPr>
        <p:spPr>
          <a:xfrm rot="1223787">
            <a:off x="4799399" y="1851638"/>
            <a:ext cx="326444" cy="11419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810000" y="4865132"/>
            <a:ext cx="1219200" cy="369332"/>
          </a:xfrm>
          <a:prstGeom prst="rect">
            <a:avLst/>
          </a:prstGeom>
          <a:noFill/>
        </p:spPr>
        <p:txBody>
          <a:bodyPr wrap="square" rtlCol="0">
            <a:spAutoFit/>
          </a:bodyPr>
          <a:lstStyle/>
          <a:p>
            <a:r>
              <a:rPr lang="en-US" dirty="0" smtClean="0"/>
              <a:t>December</a:t>
            </a:r>
            <a:endParaRPr lang="en-US" dirty="0"/>
          </a:p>
        </p:txBody>
      </p:sp>
      <p:pic>
        <p:nvPicPr>
          <p:cNvPr id="32" name="Picture 3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9613" y="1498558"/>
            <a:ext cx="2268108" cy="1588578"/>
          </a:xfrm>
          <a:prstGeom prst="rect">
            <a:avLst/>
          </a:prstGeom>
          <a:noFill/>
          <a:ln>
            <a:noFill/>
          </a:ln>
        </p:spPr>
      </p:pic>
      <p:sp>
        <p:nvSpPr>
          <p:cNvPr id="7" name="TextBox 6"/>
          <p:cNvSpPr txBox="1"/>
          <p:nvPr/>
        </p:nvSpPr>
        <p:spPr>
          <a:xfrm>
            <a:off x="0" y="5983069"/>
            <a:ext cx="3299760" cy="830997"/>
          </a:xfrm>
          <a:prstGeom prst="rect">
            <a:avLst/>
          </a:prstGeom>
          <a:noFill/>
        </p:spPr>
        <p:txBody>
          <a:bodyPr wrap="square" rtlCol="0">
            <a:spAutoFit/>
          </a:bodyPr>
          <a:lstStyle/>
          <a:p>
            <a:r>
              <a:rPr lang="en-US" sz="1200" dirty="0" smtClean="0"/>
              <a:t>We have been saying and also last month  that, </a:t>
            </a:r>
            <a:r>
              <a:rPr lang="en-US" sz="1200" b="1" i="1" dirty="0" smtClean="0"/>
              <a:t>“Overall</a:t>
            </a:r>
            <a:r>
              <a:rPr lang="en-US" sz="1200" b="1" i="1" dirty="0"/>
              <a:t>, by the end of the FMA forecast season, </a:t>
            </a:r>
            <a:r>
              <a:rPr lang="en-US" sz="1200" b="1" i="1" u="sng" dirty="0"/>
              <a:t>slightly more areas of the US will likely be drought free than this </a:t>
            </a:r>
            <a:r>
              <a:rPr lang="en-US" sz="1200" b="1" i="1" u="sng" dirty="0" smtClean="0"/>
              <a:t>month” </a:t>
            </a:r>
            <a:endParaRPr lang="en-US" sz="1200" b="1" i="1" u="sng" dirty="0"/>
          </a:p>
        </p:txBody>
      </p:sp>
      <p:sp>
        <p:nvSpPr>
          <p:cNvPr id="30" name="TextBox 29"/>
          <p:cNvSpPr txBox="1"/>
          <p:nvPr/>
        </p:nvSpPr>
        <p:spPr>
          <a:xfrm>
            <a:off x="3962400" y="3048000"/>
            <a:ext cx="1219200" cy="369332"/>
          </a:xfrm>
          <a:prstGeom prst="rect">
            <a:avLst/>
          </a:prstGeom>
          <a:noFill/>
        </p:spPr>
        <p:txBody>
          <a:bodyPr wrap="square" rtlCol="0">
            <a:spAutoFit/>
          </a:bodyPr>
          <a:lstStyle/>
          <a:p>
            <a:r>
              <a:rPr lang="en-US" dirty="0" smtClean="0"/>
              <a:t>January</a:t>
            </a:r>
            <a:endParaRPr lang="en-US" dirty="0"/>
          </a:p>
        </p:txBody>
      </p:sp>
      <p:cxnSp>
        <p:nvCxnSpPr>
          <p:cNvPr id="6" name="Straight Arrow Connector 5"/>
          <p:cNvCxnSpPr/>
          <p:nvPr/>
        </p:nvCxnSpPr>
        <p:spPr>
          <a:xfrm>
            <a:off x="2046480" y="4638901"/>
            <a:ext cx="2373120" cy="14433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810000" y="1154668"/>
            <a:ext cx="1219200" cy="369332"/>
          </a:xfrm>
          <a:prstGeom prst="rect">
            <a:avLst/>
          </a:prstGeom>
          <a:noFill/>
        </p:spPr>
        <p:txBody>
          <a:bodyPr wrap="square" rtlCol="0">
            <a:spAutoFit/>
          </a:bodyPr>
          <a:lstStyle/>
          <a:p>
            <a:r>
              <a:rPr lang="en-US" dirty="0" smtClean="0"/>
              <a:t>February</a:t>
            </a:r>
            <a:endParaRPr lang="en-US" dirty="0"/>
          </a:p>
        </p:txBody>
      </p:sp>
      <p:cxnSp>
        <p:nvCxnSpPr>
          <p:cNvPr id="26" name="Straight Arrow Connector 25"/>
          <p:cNvCxnSpPr/>
          <p:nvPr/>
        </p:nvCxnSpPr>
        <p:spPr>
          <a:xfrm>
            <a:off x="1559040" y="1339334"/>
            <a:ext cx="58961" cy="253890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295400" y="3878237"/>
            <a:ext cx="511772" cy="40679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200"/>
            <a:ext cx="8839200" cy="3954929"/>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11 April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r>
              <a:rPr lang="en-US" b="1" dirty="0" smtClean="0">
                <a:solidFill>
                  <a:srgbClr val="0033CC"/>
                </a:solidFill>
              </a:rPr>
              <a:t>/</a:t>
            </a:r>
            <a:r>
              <a:rPr lang="en-US" b="1" u="sng" dirty="0" smtClean="0">
                <a:solidFill>
                  <a:srgbClr val="0033CC"/>
                </a:solidFill>
              </a:rPr>
              <a:t>La </a:t>
            </a:r>
            <a:r>
              <a:rPr lang="en-US" b="1" u="sng" dirty="0">
                <a:solidFill>
                  <a:srgbClr val="0033CC"/>
                </a:solidFill>
              </a:rPr>
              <a:t>Niña Watch</a:t>
            </a:r>
            <a:endParaRPr lang="en-US" u="sng" dirty="0">
              <a:solidFill>
                <a:srgbClr val="0033CC"/>
              </a:solidFill>
            </a:endParaRPr>
          </a:p>
          <a:p>
            <a:pPr lvl="0" algn="ctr"/>
            <a:endParaRPr lang="en-US" altLang="en-US" sz="800" b="1" u="sng" dirty="0">
              <a:solidFill>
                <a:srgbClr val="0033CC"/>
              </a:solidFill>
              <a:latin typeface="Arial" pitchFamily="34" charset="0"/>
            </a:endParaRPr>
          </a:p>
          <a:p>
            <a:pPr>
              <a:spcBef>
                <a:spcPct val="50000"/>
              </a:spcBef>
            </a:pPr>
            <a:r>
              <a:rPr lang="en-US" altLang="en-US" sz="1400" b="1" u="sng" dirty="0" smtClean="0">
                <a:solidFill>
                  <a:srgbClr val="0033CC"/>
                </a:solidFill>
              </a:rPr>
              <a:t>Synopsis</a:t>
            </a:r>
            <a:r>
              <a:rPr lang="en-US" altLang="en-US" sz="1400" b="1" dirty="0" smtClean="0">
                <a:solidFill>
                  <a:srgbClr val="0033CC"/>
                </a:solidFill>
              </a:rPr>
              <a:t>: </a:t>
            </a:r>
            <a:r>
              <a:rPr lang="en-US" b="1" dirty="0"/>
              <a:t>A transition from El Niño to ENSO-neutral is likely by April-June 2024 (85% chance), with the odds of La Niña developing by June-August 2024 (60% chance</a:t>
            </a:r>
            <a:r>
              <a:rPr lang="en-US" b="1" dirty="0" smtClean="0"/>
              <a:t>).</a:t>
            </a:r>
            <a:endParaRPr lang="en-US" dirty="0"/>
          </a:p>
        </p:txBody>
      </p:sp>
      <p:sp>
        <p:nvSpPr>
          <p:cNvPr id="7" name="TextBox 6"/>
          <p:cNvSpPr txBox="1"/>
          <p:nvPr/>
        </p:nvSpPr>
        <p:spPr>
          <a:xfrm>
            <a:off x="0" y="4680719"/>
            <a:ext cx="9142012" cy="577081"/>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a:t>
            </a:r>
            <a:r>
              <a:rPr lang="en-US" sz="1050" dirty="0" err="1" smtClean="0">
                <a:solidFill>
                  <a:srgbClr val="000000"/>
                </a:solidFill>
                <a:latin typeface="verdana" panose="020B0604030504040204" pitchFamily="34" charset="0"/>
              </a:rPr>
              <a:t>unning</a:t>
            </a:r>
            <a:r>
              <a:rPr lang="en-US" sz="1050" dirty="0" smtClean="0">
                <a:solidFill>
                  <a:srgbClr val="000000"/>
                </a:solidFill>
                <a:latin typeface="verdana" panose="020B0604030504040204" pitchFamily="34" charset="0"/>
              </a:rPr>
              <a:t> </a:t>
            </a:r>
            <a:r>
              <a:rPr lang="en-US" sz="1050" dirty="0">
                <a:solidFill>
                  <a:srgbClr val="000000"/>
                </a:solidFill>
                <a:latin typeface="verdana" panose="020B0604030504040204" pitchFamily="34" charset="0"/>
              </a:rPr>
              <a:t>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smtClean="0">
                <a:solidFill>
                  <a:srgbClr val="000000"/>
                </a:solidFill>
                <a:latin typeface="verdana" panose="020B0604030504040204" pitchFamily="34" charset="0"/>
              </a:rPr>
              <a:t>.</a:t>
            </a:r>
            <a:r>
              <a:rPr lang="en-US" sz="1050" dirty="0"/>
              <a:t> </a:t>
            </a:r>
            <a:r>
              <a:rPr lang="en-US" sz="1050" dirty="0" smtClean="0"/>
              <a:t>  For </a:t>
            </a:r>
            <a:r>
              <a:rPr lang="en-US" sz="1050" dirty="0"/>
              <a:t>historical purposes, periods of below and above normal SSTs are colored in</a:t>
            </a:r>
            <a:r>
              <a:rPr lang="en-US" sz="1050" dirty="0">
                <a:solidFill>
                  <a:srgbClr val="FF0000"/>
                </a:solidFill>
              </a:rPr>
              <a:t> </a:t>
            </a:r>
            <a:r>
              <a:rPr lang="en-US" sz="1050" dirty="0">
                <a:solidFill>
                  <a:srgbClr val="0033CC"/>
                </a:solidFill>
              </a:rPr>
              <a:t>blue</a:t>
            </a:r>
            <a:r>
              <a:rPr lang="en-US" sz="1050" dirty="0">
                <a:solidFill>
                  <a:srgbClr val="FF0000"/>
                </a:solidFill>
              </a:rPr>
              <a:t> </a:t>
            </a:r>
            <a:r>
              <a:rPr lang="en-US" sz="1050" dirty="0"/>
              <a:t>and</a:t>
            </a:r>
            <a:r>
              <a:rPr lang="en-US" sz="1050" dirty="0">
                <a:solidFill>
                  <a:srgbClr val="FF0000"/>
                </a:solidFill>
              </a:rPr>
              <a:t> red </a:t>
            </a:r>
            <a:r>
              <a:rPr lang="en-US" sz="1050" dirty="0"/>
              <a:t>when the threshold (0.5) is met </a:t>
            </a:r>
            <a:r>
              <a:rPr lang="en-US" sz="1050" u="sng" dirty="0"/>
              <a:t>for a minimum of 5 consecutive 3-month overlapping seasons</a:t>
            </a:r>
            <a:r>
              <a:rPr lang="en-US" sz="1050" dirty="0" smtClean="0">
                <a:solidFill>
                  <a:srgbClr val="FF0000"/>
                </a:solidFill>
              </a:rPr>
              <a:t>.</a:t>
            </a:r>
            <a:endParaRPr lang="en-US" sz="105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cxnSp>
        <p:nvCxnSpPr>
          <p:cNvPr id="8" name="Straight Arrow Connector 7"/>
          <p:cNvCxnSpPr/>
          <p:nvPr/>
        </p:nvCxnSpPr>
        <p:spPr>
          <a:xfrm flipH="1">
            <a:off x="6248400" y="2461468"/>
            <a:ext cx="990600" cy="357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026400" y="6189181"/>
            <a:ext cx="990600" cy="35793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990600" y="5343532"/>
            <a:ext cx="7315200" cy="1362068"/>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86311" y="155290"/>
            <a:ext cx="3949823" cy="188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7800" y="921603"/>
            <a:ext cx="2830544" cy="830997"/>
          </a:xfrm>
          <a:prstGeom prst="rect">
            <a:avLst/>
          </a:prstGeom>
          <a:noFill/>
        </p:spPr>
        <p:txBody>
          <a:bodyPr wrap="square" rtlCol="0">
            <a:spAutoFit/>
          </a:bodyPr>
          <a:lstStyle/>
          <a:p>
            <a:r>
              <a:rPr lang="en-US" sz="1200" dirty="0" smtClean="0"/>
              <a:t>The current El </a:t>
            </a:r>
            <a:r>
              <a:rPr lang="en-US" sz="1200" dirty="0" err="1" smtClean="0"/>
              <a:t>Nio</a:t>
            </a:r>
            <a:r>
              <a:rPr lang="en-US" sz="1200" dirty="0" smtClean="0"/>
              <a:t> came in a hurry after 3 back-to-back La </a:t>
            </a:r>
            <a:r>
              <a:rPr lang="en-US" sz="1200" dirty="0" err="1" smtClean="0"/>
              <a:t>Ninas</a:t>
            </a:r>
            <a:r>
              <a:rPr lang="en-US" sz="1200" dirty="0" smtClean="0"/>
              <a:t>, and is also going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467600" y="383977"/>
            <a:ext cx="1009651" cy="121383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248400"/>
            <a:ext cx="3251200" cy="589361"/>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15"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86311" y="2133600"/>
            <a:ext cx="3962400" cy="21933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86311" y="4326967"/>
            <a:ext cx="3962400" cy="20272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p:cNvPicPr>
          <p:nvPr/>
        </p:nvPicPr>
        <p:blipFill>
          <a:blip r:embed="rId7">
            <a:extLst>
              <a:ext uri="{28A0092B-C50C-407E-A947-70E740481C1C}">
                <a14:useLocalDpi xmlns:a14="http://schemas.microsoft.com/office/drawing/2010/main" val="0"/>
              </a:ext>
            </a:extLst>
          </a:blip>
          <a:srcRect l="7552" t="5000" r="8630" b="10834"/>
          <a:stretch>
            <a:fillRect/>
          </a:stretch>
        </p:blipFill>
        <p:spPr bwMode="auto">
          <a:xfrm>
            <a:off x="-1" y="652770"/>
            <a:ext cx="4584733" cy="55194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8100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219200" y="4648200"/>
            <a:ext cx="4800600" cy="1260038"/>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33928" y="83918"/>
            <a:ext cx="4057072" cy="67740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36125" y="3385919"/>
            <a:ext cx="4787900" cy="20532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2362200" y="685800"/>
            <a:ext cx="4572000" cy="3200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OAA?CPC ENSO Forecas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88" y="894961"/>
            <a:ext cx="4328539" cy="277430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980316" y="3584432"/>
            <a:ext cx="3143249" cy="461665"/>
          </a:xfrm>
          <a:prstGeom prst="rect">
            <a:avLst/>
          </a:prstGeom>
        </p:spPr>
        <p:txBody>
          <a:bodyPr wrap="square">
            <a:spAutoFit/>
          </a:bodyPr>
          <a:lstStyle/>
          <a:p>
            <a:r>
              <a:rPr lang="en-US" sz="1200" dirty="0"/>
              <a:t>https://www.cpc.ncep.noaa.gov/products/people/wwang/cfsv2fcst/images3/PacSSTSeaadj.gif</a:t>
            </a:r>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March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1870876" y="2045731"/>
            <a:ext cx="328663" cy="275486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745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April  </a:t>
            </a:r>
            <a:r>
              <a:rPr lang="en-US" altLang="en-US" sz="1800" dirty="0" smtClean="0">
                <a:latin typeface="Times New Roman" pitchFamily="18" charset="0"/>
              </a:rPr>
              <a:t>CPC/NOAA  forecast</a:t>
            </a:r>
            <a:endParaRPr lang="en-US" altLang="en-US" sz="1800" dirty="0">
              <a:latin typeface="Times New Roman"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4138243"/>
            <a:ext cx="4352402" cy="26268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463" y="2133600"/>
            <a:ext cx="4401263" cy="4724400"/>
          </a:xfrm>
          <a:prstGeom prst="rect">
            <a:avLst/>
          </a:prstGeom>
        </p:spPr>
      </p:pic>
      <p:pic>
        <p:nvPicPr>
          <p:cNvPr id="20"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8396" y="0"/>
            <a:ext cx="3895726" cy="22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Apr</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 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68" y="0"/>
            <a:ext cx="3950031" cy="30522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200400"/>
            <a:ext cx="4267200" cy="3276600"/>
          </a:xfrm>
          <a:prstGeom prst="rect">
            <a:avLst/>
          </a:prstGeom>
        </p:spPr>
      </p:pic>
      <p:sp>
        <p:nvSpPr>
          <p:cNvPr id="8" name="TextBox 7"/>
          <p:cNvSpPr txBox="1"/>
          <p:nvPr/>
        </p:nvSpPr>
        <p:spPr>
          <a:xfrm>
            <a:off x="308394" y="6349484"/>
            <a:ext cx="3349206" cy="369332"/>
          </a:xfrm>
          <a:prstGeom prst="rect">
            <a:avLst/>
          </a:prstGeom>
          <a:noFill/>
        </p:spPr>
        <p:txBody>
          <a:bodyPr wrap="square" rtlCol="0">
            <a:spAutoFit/>
          </a:bodyPr>
          <a:lstStyle/>
          <a:p>
            <a:r>
              <a:rPr lang="en-US" dirty="0" smtClean="0"/>
              <a:t>Not bad T </a:t>
            </a:r>
            <a:r>
              <a:rPr lang="en-US" dirty="0" err="1" smtClean="0"/>
              <a:t>fcst</a:t>
            </a:r>
            <a:r>
              <a:rPr lang="en-US" dirty="0" smtClean="0"/>
              <a:t> so far this month!</a:t>
            </a:r>
            <a:endParaRPr lang="en-US" dirty="0"/>
          </a:p>
        </p:txBody>
      </p:sp>
      <p:pic>
        <p:nvPicPr>
          <p:cNvPr id="15" name="Picture 14"/>
          <p:cNvPicPr>
            <a:picLocks noChangeAspect="1"/>
          </p:cNvPicPr>
          <p:nvPr/>
        </p:nvPicPr>
        <p:blipFill>
          <a:blip r:embed="rId4"/>
          <a:stretch>
            <a:fillRect/>
          </a:stretch>
        </p:blipFill>
        <p:spPr>
          <a:xfrm>
            <a:off x="7189" y="3603865"/>
            <a:ext cx="3983786" cy="2745619"/>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Apr</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5897" y="2933410"/>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6262"/>
            <a:ext cx="3859038" cy="298198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9487" y="3143166"/>
            <a:ext cx="4367618" cy="3374977"/>
          </a:xfrm>
          <a:prstGeom prst="rect">
            <a:avLst/>
          </a:prstGeom>
        </p:spPr>
      </p:pic>
      <p:sp>
        <p:nvSpPr>
          <p:cNvPr id="23" name="TextBox 22"/>
          <p:cNvSpPr txBox="1"/>
          <p:nvPr/>
        </p:nvSpPr>
        <p:spPr>
          <a:xfrm>
            <a:off x="308394" y="6349484"/>
            <a:ext cx="3349206" cy="369332"/>
          </a:xfrm>
          <a:prstGeom prst="rect">
            <a:avLst/>
          </a:prstGeom>
          <a:noFill/>
        </p:spPr>
        <p:txBody>
          <a:bodyPr wrap="square" rtlCol="0">
            <a:spAutoFit/>
          </a:bodyPr>
          <a:lstStyle/>
          <a:p>
            <a:r>
              <a:rPr lang="en-US" dirty="0" smtClean="0"/>
              <a:t>So far so good P </a:t>
            </a:r>
            <a:r>
              <a:rPr lang="en-US" dirty="0" err="1" smtClean="0"/>
              <a:t>fcst</a:t>
            </a:r>
            <a:r>
              <a:rPr lang="en-US" dirty="0" smtClean="0"/>
              <a:t> ! </a:t>
            </a:r>
            <a:r>
              <a:rPr lang="en-US" dirty="0" smtClean="0">
                <a:sym typeface="Wingdings" panose="05000000000000000000" pitchFamily="2" charset="2"/>
              </a:rPr>
              <a:t> </a:t>
            </a:r>
            <a:endParaRPr lang="en-US" dirty="0"/>
          </a:p>
        </p:txBody>
      </p:sp>
      <p:pic>
        <p:nvPicPr>
          <p:cNvPr id="7" name="Picture 6"/>
          <p:cNvPicPr>
            <a:picLocks noChangeAspect="1"/>
          </p:cNvPicPr>
          <p:nvPr/>
        </p:nvPicPr>
        <p:blipFill>
          <a:blip r:embed="rId4"/>
          <a:stretch>
            <a:fillRect/>
          </a:stretch>
        </p:blipFill>
        <p:spPr>
          <a:xfrm>
            <a:off x="15265" y="3723481"/>
            <a:ext cx="3858619" cy="2476500"/>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37330" y="2879806"/>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5720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832765" y="3581400"/>
            <a:ext cx="4324762" cy="3182139"/>
          </a:xfrm>
          <a:prstGeom prst="rect">
            <a:avLst/>
          </a:prstGeom>
        </p:spPr>
      </p:pic>
      <p:pic>
        <p:nvPicPr>
          <p:cNvPr id="10" name="Picture 9"/>
          <p:cNvPicPr>
            <a:picLocks noChangeAspect="1"/>
          </p:cNvPicPr>
          <p:nvPr/>
        </p:nvPicPr>
        <p:blipFill>
          <a:blip r:embed="rId4"/>
          <a:stretch>
            <a:fillRect/>
          </a:stretch>
        </p:blipFill>
        <p:spPr>
          <a:xfrm>
            <a:off x="4390102" y="41079"/>
            <a:ext cx="4670916" cy="177056"/>
          </a:xfrm>
          <a:prstGeom prst="rect">
            <a:avLst/>
          </a:prstGeom>
        </p:spPr>
      </p:pic>
      <p:pic>
        <p:nvPicPr>
          <p:cNvPr id="11" name="Picture 10"/>
          <p:cNvPicPr>
            <a:picLocks noChangeAspect="1"/>
          </p:cNvPicPr>
          <p:nvPr/>
        </p:nvPicPr>
        <p:blipFill>
          <a:blip r:embed="rId5"/>
          <a:stretch>
            <a:fillRect/>
          </a:stretch>
        </p:blipFill>
        <p:spPr>
          <a:xfrm>
            <a:off x="4832764" y="313711"/>
            <a:ext cx="4311235" cy="3039089"/>
          </a:xfrm>
          <a:prstGeom prst="rect">
            <a:avLst/>
          </a:prstGeom>
        </p:spPr>
      </p:pic>
      <p:pic>
        <p:nvPicPr>
          <p:cNvPr id="2" name="Picture 1"/>
          <p:cNvPicPr>
            <a:picLocks noChangeAspect="1"/>
          </p:cNvPicPr>
          <p:nvPr/>
        </p:nvPicPr>
        <p:blipFill>
          <a:blip r:embed="rId6"/>
          <a:stretch>
            <a:fillRect/>
          </a:stretch>
        </p:blipFill>
        <p:spPr>
          <a:xfrm>
            <a:off x="25892" y="27436"/>
            <a:ext cx="4273739" cy="2885032"/>
          </a:xfrm>
          <a:prstGeom prst="rect">
            <a:avLst/>
          </a:prstGeom>
        </p:spPr>
      </p:pic>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5" y="0"/>
            <a:ext cx="8779029"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11/14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207983" y="1395454"/>
            <a:ext cx="921095" cy="1030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892"/>
            <a:ext cx="8844151" cy="6832107"/>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11/14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1" y="-1"/>
            <a:ext cx="8805170" cy="6847643"/>
          </a:xfrm>
          <a:prstGeom prst="rect">
            <a:avLst/>
          </a:prstGeom>
        </p:spPr>
      </p:pic>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11/14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2017018" y="2256013"/>
            <a:ext cx="1716782" cy="16916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733800" y="4038600"/>
            <a:ext cx="2209800" cy="10528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3733800"/>
            <a:ext cx="2819400" cy="830997"/>
          </a:xfrm>
          <a:prstGeom prst="rect">
            <a:avLst/>
          </a:prstGeom>
          <a:noFill/>
        </p:spPr>
        <p:txBody>
          <a:bodyPr wrap="square" rtlCol="0">
            <a:spAutoFit/>
          </a:bodyPr>
          <a:lstStyle/>
          <a:p>
            <a:r>
              <a:rPr lang="en-US" sz="1200" dirty="0" smtClean="0"/>
              <a:t>Except here, the rest of the country looks good, in terms of rainfall, not just in this short time scale/period, but even up to 5 years, see next maps!</a:t>
            </a:r>
            <a:endParaRPr lang="en-US" sz="1200" dirty="0"/>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00" y="3976792"/>
            <a:ext cx="3538400" cy="260465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16" y="1436223"/>
            <a:ext cx="3515784" cy="2598978"/>
          </a:xfrm>
          <a:prstGeom prst="rect">
            <a:avLst/>
          </a:prstGeom>
        </p:spPr>
      </p:pic>
      <p:pic>
        <p:nvPicPr>
          <p:cNvPr id="41" name="Picture 4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8099" y="4520708"/>
            <a:ext cx="2706716" cy="1995979"/>
          </a:xfrm>
          <a:prstGeom prst="rect">
            <a:avLst/>
          </a:prstGeom>
          <a:noFill/>
          <a:ln>
            <a:no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2217" y="914400"/>
            <a:ext cx="2397146" cy="1719130"/>
          </a:xfrm>
          <a:prstGeom prst="rect">
            <a:avLst/>
          </a:prstGeom>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7"/>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551815" y="5016900"/>
            <a:ext cx="1652462" cy="954107"/>
          </a:xfrm>
          <a:prstGeom prst="rect">
            <a:avLst/>
          </a:prstGeom>
          <a:noFill/>
        </p:spPr>
        <p:txBody>
          <a:bodyPr wrap="square" rtlCol="0">
            <a:spAutoFit/>
          </a:bodyPr>
          <a:lstStyle/>
          <a:p>
            <a:r>
              <a:rPr lang="en-US" sz="1400" dirty="0" smtClean="0"/>
              <a:t>Latest Official USDM (US Drought Monitor)</a:t>
            </a:r>
          </a:p>
          <a:p>
            <a:r>
              <a:rPr lang="en-US" sz="1400" i="1" dirty="0" smtClean="0"/>
              <a:t>(about a week old!)</a:t>
            </a:r>
            <a:r>
              <a:rPr lang="en-US" sz="1400" dirty="0" smtClean="0"/>
              <a:t>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a:t>
            </a:r>
            <a:endParaRPr lang="en-US" sz="1600" b="1" u="sng"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94074" y="3233526"/>
            <a:ext cx="936717" cy="507831"/>
          </a:xfrm>
          <a:prstGeom prst="rect">
            <a:avLst/>
          </a:prstGeom>
          <a:noFill/>
        </p:spPr>
        <p:txBody>
          <a:bodyPr wrap="square" rtlCol="0">
            <a:spAutoFit/>
          </a:bodyPr>
          <a:lstStyle/>
          <a:p>
            <a:r>
              <a:rPr lang="en-US" sz="900" dirty="0" smtClean="0">
                <a:solidFill>
                  <a:srgbClr val="FF0000"/>
                </a:solidFill>
              </a:rPr>
              <a:t>Objective, but</a:t>
            </a:r>
            <a:endParaRPr lang="en-US" sz="900" dirty="0" smtClean="0">
              <a:solidFill>
                <a:srgbClr val="FF0000"/>
              </a:solidFill>
            </a:endParaRP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276899" y="5782563"/>
            <a:ext cx="883921" cy="507831"/>
          </a:xfrm>
          <a:prstGeom prst="rect">
            <a:avLst/>
          </a:prstGeom>
          <a:noFill/>
        </p:spPr>
        <p:txBody>
          <a:bodyPr wrap="square" rtlCol="0">
            <a:spAutoFit/>
          </a:bodyPr>
          <a:lstStyle/>
          <a:p>
            <a:r>
              <a:rPr lang="en-US" sz="900" dirty="0" smtClean="0">
                <a:solidFill>
                  <a:srgbClr val="FF0000"/>
                </a:solidFill>
              </a:rPr>
              <a:t>Objective, but </a:t>
            </a:r>
            <a:endParaRPr lang="en-US" sz="900" dirty="0" smtClean="0">
              <a:solidFill>
                <a:srgbClr val="FF0000"/>
              </a:solidFill>
            </a:endParaRP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9026" y="6408112"/>
            <a:ext cx="4270097" cy="461665"/>
          </a:xfrm>
          <a:prstGeom prst="rect">
            <a:avLst/>
          </a:prstGeom>
          <a:noFill/>
        </p:spPr>
        <p:txBody>
          <a:bodyPr wrap="square" rtlCol="0">
            <a:spAutoFit/>
          </a:bodyPr>
          <a:lstStyle/>
          <a:p>
            <a:r>
              <a:rPr lang="en-US" sz="1200" dirty="0" smtClean="0"/>
              <a:t>These two maps above, used to be produced at CPC(Rich Tinker!), but now recently officially moved to NDMC operations!  </a:t>
            </a:r>
            <a:endParaRPr lang="en-US" sz="1200" dirty="0"/>
          </a:p>
        </p:txBody>
      </p:sp>
      <p:sp>
        <p:nvSpPr>
          <p:cNvPr id="6" name="TextBox 5"/>
          <p:cNvSpPr txBox="1"/>
          <p:nvPr/>
        </p:nvSpPr>
        <p:spPr>
          <a:xfrm>
            <a:off x="6190909" y="185825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46176" y="4804592"/>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4092" y="2149925"/>
            <a:ext cx="2287581" cy="1787496"/>
          </a:xfrm>
          <a:prstGeom prst="rect">
            <a:avLst/>
          </a:prstGeom>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0"/>
            <a:ext cx="8860650" cy="6844852"/>
          </a:xfrm>
          <a:prstGeom prst="rect">
            <a:avLst/>
          </a:prstGeom>
        </p:spPr>
      </p:pic>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11/14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5" name="TextBox 4"/>
          <p:cNvSpPr txBox="1"/>
          <p:nvPr/>
        </p:nvSpPr>
        <p:spPr>
          <a:xfrm>
            <a:off x="5867401" y="3151178"/>
            <a:ext cx="3009500" cy="461665"/>
          </a:xfrm>
          <a:prstGeom prst="rect">
            <a:avLst/>
          </a:prstGeom>
          <a:noFill/>
        </p:spPr>
        <p:txBody>
          <a:bodyPr wrap="square" rtlCol="0">
            <a:spAutoFit/>
          </a:bodyPr>
          <a:lstStyle/>
          <a:p>
            <a:r>
              <a:rPr lang="en-US" sz="1200" dirty="0" smtClean="0">
                <a:solidFill>
                  <a:srgbClr val="008000"/>
                </a:solidFill>
              </a:rPr>
              <a:t> 2M-6M maps with the least coverage of brown/red(def. rainfall)  in a very long time!</a:t>
            </a:r>
            <a:endParaRPr lang="en-US" sz="1200" dirty="0">
              <a:solidFill>
                <a:srgbClr val="008000"/>
              </a:solidFill>
            </a:endParaRPr>
          </a:p>
        </p:txBody>
      </p:sp>
      <p:cxnSp>
        <p:nvCxnSpPr>
          <p:cNvPr id="15" name="Straight Arrow Connector 14"/>
          <p:cNvCxnSpPr/>
          <p:nvPr/>
        </p:nvCxnSpPr>
        <p:spPr>
          <a:xfrm flipH="1">
            <a:off x="6478886" y="3116088"/>
            <a:ext cx="1979115" cy="1224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11/14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1" name="TextBox 10"/>
          <p:cNvSpPr txBox="1"/>
          <p:nvPr/>
        </p:nvSpPr>
        <p:spPr>
          <a:xfrm>
            <a:off x="5867400" y="3151178"/>
            <a:ext cx="2971799" cy="461665"/>
          </a:xfrm>
          <a:prstGeom prst="rect">
            <a:avLst/>
          </a:prstGeom>
          <a:noFill/>
        </p:spPr>
        <p:txBody>
          <a:bodyPr wrap="square" rtlCol="0">
            <a:spAutoFit/>
          </a:bodyPr>
          <a:lstStyle/>
          <a:p>
            <a:r>
              <a:rPr lang="en-US" sz="1200" dirty="0" smtClean="0"/>
              <a:t> </a:t>
            </a:r>
            <a:r>
              <a:rPr lang="en-US" sz="1200" dirty="0" smtClean="0">
                <a:solidFill>
                  <a:srgbClr val="008000"/>
                </a:solidFill>
              </a:rPr>
              <a:t>3M-1year  maps with the least coverage of brown/red(def. rainfall)  in a very long time!</a:t>
            </a:r>
            <a:endParaRPr lang="en-US" sz="1200" dirty="0">
              <a:solidFill>
                <a:srgbClr val="008000"/>
              </a:solidFill>
            </a:endParaRPr>
          </a:p>
        </p:txBody>
      </p:sp>
      <p:cxnSp>
        <p:nvCxnSpPr>
          <p:cNvPr id="14" name="Straight Arrow Connector 13"/>
          <p:cNvCxnSpPr/>
          <p:nvPr/>
        </p:nvCxnSpPr>
        <p:spPr>
          <a:xfrm flipH="1">
            <a:off x="6477000" y="3149867"/>
            <a:ext cx="1143000" cy="791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 y="0"/>
            <a:ext cx="8821444"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14/15 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8000"/>
                </a:solidFill>
              </a:rPr>
              <a:t>Even thru’ up to 5 years period, the country as a whole looks good, in terms of  good rainfall!!! And lower drought coverage!!</a:t>
            </a:r>
            <a:endParaRPr lang="en-US" sz="1200" dirty="0">
              <a:solidFill>
                <a:srgbClr val="008000"/>
              </a:solidFill>
            </a:endParaRPr>
          </a:p>
        </p:txBody>
      </p:sp>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May</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MJJ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4"/>
            <a:ext cx="3959006" cy="30118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001" y="3264"/>
            <a:ext cx="3898857" cy="30118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0" y="3273000"/>
            <a:ext cx="3954950" cy="30551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001" y="3316218"/>
            <a:ext cx="3891820" cy="300643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MJJ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28113" y="415300"/>
            <a:ext cx="9039225" cy="6038850"/>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410200" y="670801"/>
            <a:ext cx="3200400"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smtClean="0"/>
              <a:t>: </a:t>
            </a:r>
            <a:r>
              <a:rPr lang="en-US" sz="1400" dirty="0"/>
              <a:t>4</a:t>
            </a:r>
            <a:r>
              <a:rPr lang="en-US" sz="1400" dirty="0" smtClean="0"/>
              <a:t>/2/24 </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807023"/>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47482" y="1210002"/>
            <a:ext cx="633019" cy="480979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40" y="4092006"/>
            <a:ext cx="3407198" cy="2427444"/>
          </a:xfrm>
          <a:prstGeom prst="rect">
            <a:avLst/>
          </a:prstGeom>
        </p:spPr>
      </p:pic>
      <p:pic>
        <p:nvPicPr>
          <p:cNvPr id="9" name="Picture 8"/>
          <p:cNvPicPr>
            <a:picLocks noChangeAspect="1"/>
          </p:cNvPicPr>
          <p:nvPr/>
        </p:nvPicPr>
        <p:blipFill>
          <a:blip r:embed="rId8"/>
          <a:stretch>
            <a:fillRect/>
          </a:stretch>
        </p:blipFill>
        <p:spPr>
          <a:xfrm>
            <a:off x="631339" y="1210002"/>
            <a:ext cx="4350759" cy="4810385"/>
          </a:xfrm>
          <a:prstGeom prst="rect">
            <a:avLst/>
          </a:prstGeom>
        </p:spPr>
      </p:pic>
      <p:pic>
        <p:nvPicPr>
          <p:cNvPr id="11" name="Picture 10"/>
          <p:cNvPicPr>
            <a:picLocks noChangeAspect="1"/>
          </p:cNvPicPr>
          <p:nvPr/>
        </p:nvPicPr>
        <p:blipFill>
          <a:blip r:embed="rId9"/>
          <a:stretch>
            <a:fillRect/>
          </a:stretch>
        </p:blipFill>
        <p:spPr>
          <a:xfrm>
            <a:off x="5374705" y="977873"/>
            <a:ext cx="3445467" cy="2740223"/>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36</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11" name="Picture 10"/>
          <p:cNvPicPr>
            <a:picLocks noChangeAspect="1"/>
          </p:cNvPicPr>
          <p:nvPr/>
        </p:nvPicPr>
        <p:blipFill>
          <a:blip r:embed="rId5"/>
          <a:stretch>
            <a:fillRect/>
          </a:stretch>
        </p:blipFill>
        <p:spPr>
          <a:xfrm>
            <a:off x="6057900" y="1723506"/>
            <a:ext cx="3114015" cy="4677294"/>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 </a:t>
            </a:r>
          </a:p>
          <a:p>
            <a:pPr marL="285750" indent="-285750">
              <a:buFont typeface="Arial" panose="020B0604020202020204" pitchFamily="34" charset="0"/>
              <a:buChar char="•"/>
            </a:pPr>
            <a:r>
              <a:rPr lang="en-US" sz="1200" dirty="0" smtClean="0">
                <a:latin typeface="Trebuchet MS" panose="020B0603020202020204" pitchFamily="34" charset="0"/>
              </a:rPr>
              <a:t>Above normal rainfall (strangely) during last year’s La Nina winter (2022/23) and (canonically, as expected) during this year’s El Nino winter (2023/24) in California, thus two back to back above normal winter rainfall seasons, has more than compensated for, and totally eliminated the both the Long &amp; Short term drought in the region. </a:t>
            </a:r>
          </a:p>
          <a:p>
            <a:pPr marL="285750" indent="-285750">
              <a:buFont typeface="Arial" panose="020B0604020202020204" pitchFamily="34" charset="0"/>
              <a:buChar char="•"/>
            </a:pPr>
            <a:r>
              <a:rPr lang="en-US" sz="1200" dirty="0" smtClean="0">
                <a:latin typeface="Trebuchet MS" panose="020B0603020202020204" pitchFamily="34" charset="0"/>
              </a:rPr>
              <a:t>Water levels in almost all CA reservoirs are now at or well above their normal levels. However, the water storage levels in the much bigger lakes, Lake Powell and Lake Mead in NV/AZ still continue to be still very low, and the two decade(s) long hydrological drought still exist here in those two big lakes.</a:t>
            </a:r>
          </a:p>
          <a:p>
            <a:pPr marL="285750" indent="-285750">
              <a:buFont typeface="Arial" panose="020B0604020202020204" pitchFamily="34" charset="0"/>
              <a:buChar char="•"/>
            </a:pPr>
            <a:r>
              <a:rPr lang="en-US" sz="1200" dirty="0" smtClean="0">
                <a:latin typeface="Trebuchet MS" panose="020B0603020202020204" pitchFamily="34" charset="0"/>
              </a:rPr>
              <a:t>The past ¾ months winter rains in Pacific NW has already improved drought conditions in the region. Also the above normal rains in the Gulf states and vicinity have pretty much eliminated the severe drought in Louisiana and lower Midwest, thus leaving the entire eastern one third of  US, up and down the Atlantic coast, drought free.</a:t>
            </a:r>
          </a:p>
          <a:p>
            <a:pPr marL="285750" indent="-285750">
              <a:buFont typeface="Arial" panose="020B0604020202020204" pitchFamily="34" charset="0"/>
              <a:buChar char="•"/>
            </a:pPr>
            <a:r>
              <a:rPr lang="en-US" sz="1200" dirty="0" smtClean="0">
                <a:latin typeface="Trebuchet MS" panose="020B0603020202020204" pitchFamily="34" charset="0"/>
              </a:rPr>
              <a:t>We have been suggesting/projecting the past few months that the overall drought situation will be improving slowly and steadily across the entire United States, and it is happening. Now about 62% (last month 54%) of the lower 48 is drought free. But drought in western MT, and MN/IA/MO/KS persist.</a:t>
            </a:r>
          </a:p>
          <a:p>
            <a:pPr marL="285750" indent="-285750">
              <a:buFont typeface="Arial" panose="020B0604020202020204" pitchFamily="34" charset="0"/>
              <a:buChar char="•"/>
            </a:pPr>
            <a:r>
              <a:rPr lang="en-US" sz="1200" dirty="0" smtClean="0">
                <a:latin typeface="Trebuchet MS" panose="020B0603020202020204" pitchFamily="34" charset="0"/>
              </a:rPr>
              <a:t>While CA is totally drought free (both ST and LT) large parts of AZ/NM and even western parts of TX are still under drought due to long term/decadal drought as well as the poor SW monsoon this past year (2023). If the ENSO situation turns south to another La Nina later this year, it may further add to the rainfall deficits in these southwestern states. </a:t>
            </a:r>
          </a:p>
          <a:p>
            <a:pPr marL="285750" indent="-285750">
              <a:buFont typeface="Arial" panose="020B0604020202020204" pitchFamily="34" charset="0"/>
              <a:buChar char="•"/>
            </a:pPr>
            <a:r>
              <a:rPr lang="en-US" sz="1200" dirty="0" smtClean="0">
                <a:latin typeface="Trebuchet MS" panose="020B0603020202020204" pitchFamily="34" charset="0"/>
              </a:rPr>
              <a:t>For past several months, we have introduced a new AI based, objective, daily updating, exptl. USDM and new set of slides consolidating a few objective drought outlooks, produced experimentally at CPC.</a:t>
            </a:r>
            <a:endParaRPr lang="en-US" altLang="en-US" sz="1200" b="1" dirty="0" smtClean="0">
              <a:solidFill>
                <a:srgbClr val="FF0000"/>
              </a:solidFill>
              <a:latin typeface="Trebuchet MS" panose="020B0603020202020204" pitchFamily="34" charset="0"/>
            </a:endParaRPr>
          </a:p>
          <a:p>
            <a:pPr eaLnBrk="1" hangingPunct="1">
              <a:spcBef>
                <a:spcPct val="50000"/>
              </a:spcBef>
              <a:buNone/>
            </a:pPr>
            <a:r>
              <a:rPr lang="en-US" altLang="en-US" sz="1500" b="1" dirty="0" smtClean="0">
                <a:solidFill>
                  <a:srgbClr val="FF0000"/>
                </a:solidFill>
                <a:latin typeface="Trebuchet MS" panose="020B0603020202020204" pitchFamily="34" charset="0"/>
              </a:rPr>
              <a:t>Current ENSO status and forecast:</a:t>
            </a:r>
            <a:r>
              <a:rPr lang="en-US" sz="1600" b="1" dirty="0"/>
              <a:t> </a:t>
            </a:r>
            <a:r>
              <a:rPr lang="en-US" sz="1200" dirty="0">
                <a:latin typeface="Trebuchet MS" panose="020B0603020202020204" pitchFamily="34" charset="0"/>
              </a:rPr>
              <a:t>A transition from El Niño to ENSO-neutral is likely by April-June 2024 (85% chance), with the odds of La Niña developing by June-August 2024 (60% chance</a:t>
            </a:r>
            <a:r>
              <a:rPr lang="en-US" sz="1200" dirty="0" smtClean="0">
                <a:latin typeface="Trebuchet MS" panose="020B0603020202020204" pitchFamily="34" charset="0"/>
              </a:rPr>
              <a:t>).</a:t>
            </a:r>
            <a:endParaRPr lang="en-US" sz="1200" dirty="0" smtClean="0">
              <a:latin typeface="Trebuchet MS" panose="020B0603020202020204" pitchFamily="34" charset="0"/>
            </a:endParaRPr>
          </a:p>
          <a:p>
            <a:pPr eaLnBrk="1" hangingPunct="1">
              <a:spcBef>
                <a:spcPct val="50000"/>
              </a:spcBef>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upcoming </a:t>
            </a:r>
            <a:r>
              <a:rPr lang="en-US" altLang="en-US" sz="1200" dirty="0" smtClean="0">
                <a:latin typeface="Trebuchet MS" panose="020B0603020202020204" pitchFamily="34" charset="0"/>
              </a:rPr>
              <a:t>MJJ </a:t>
            </a:r>
            <a:r>
              <a:rPr lang="en-US" altLang="en-US" sz="1200" dirty="0" smtClean="0">
                <a:latin typeface="Trebuchet MS" panose="020B0603020202020204" pitchFamily="34" charset="0"/>
              </a:rPr>
              <a:t>forecast season is </a:t>
            </a:r>
            <a:r>
              <a:rPr lang="en-US" altLang="en-US" sz="1200" dirty="0" smtClean="0">
                <a:latin typeface="Trebuchet MS" panose="020B0603020202020204" pitchFamily="34" charset="0"/>
              </a:rPr>
              <a:t>again going to be very </a:t>
            </a:r>
            <a:r>
              <a:rPr lang="en-US" altLang="en-US" sz="1200" dirty="0" smtClean="0">
                <a:latin typeface="Trebuchet MS" panose="020B0603020202020204" pitchFamily="34" charset="0"/>
              </a:rPr>
              <a:t>unique, with the ENSO conditions changing quickly from decaying El-Nino –to- neutral –to- developing La Nina conditions.  Just imagine the nature of resultant teleconnections going to be – and how the models are going to handle it, given it is also the transition(Spring!) season, when the models inherently have a difficult in forecast, even in normal conditions!  </a:t>
            </a:r>
          </a:p>
          <a:p>
            <a:pPr eaLnBrk="1" hangingPunct="1">
              <a:spcBef>
                <a:spcPct val="50000"/>
              </a:spcBef>
            </a:pPr>
            <a:r>
              <a:rPr lang="en-US" altLang="en-US" sz="1200" dirty="0" smtClean="0">
                <a:latin typeface="Trebuchet MS" panose="020B0603020202020204" pitchFamily="34" charset="0"/>
              </a:rPr>
              <a:t>Nevertheless</a:t>
            </a:r>
            <a:r>
              <a:rPr lang="en-US" altLang="en-US" sz="1200" dirty="0" smtClean="0">
                <a:latin typeface="Trebuchet MS" panose="020B0603020202020204" pitchFamily="34" charset="0"/>
              </a:rPr>
              <a:t>, with SST anomalies hanging around the ENSO </a:t>
            </a:r>
            <a:r>
              <a:rPr lang="en-US" altLang="en-US" sz="1200" dirty="0">
                <a:latin typeface="Trebuchet MS" panose="020B0603020202020204" pitchFamily="34" charset="0"/>
              </a:rPr>
              <a:t>neutral status</a:t>
            </a:r>
            <a:r>
              <a:rPr lang="en-US" altLang="en-US" sz="1200" dirty="0" smtClean="0">
                <a:latin typeface="Trebuchet MS" panose="020B0603020202020204" pitchFamily="34" charset="0"/>
              </a:rPr>
              <a:t>, t</a:t>
            </a:r>
            <a:r>
              <a:rPr lang="en-US" altLang="en-US" sz="1200" dirty="0" smtClean="0">
                <a:latin typeface="Trebuchet MS" panose="020B0603020202020204" pitchFamily="34" charset="0"/>
              </a:rPr>
              <a:t>he expected rainfall pattern will hover around the climatology, with good seasonal rainfall along the central United States, starting with the Northern Great Plains stretching southward, and by the end of July, seasonal rainfall may even bring relief to dry southwest, including AZ/NM. The NMME model however suggest a narrow region of less rainfall in NM/CO corridor. So, some small pocket of drought may remain in </a:t>
            </a:r>
            <a:r>
              <a:rPr lang="en-US" altLang="en-US" sz="1200" dirty="0">
                <a:latin typeface="Trebuchet MS" panose="020B0603020202020204" pitchFamily="34" charset="0"/>
              </a:rPr>
              <a:t>t</a:t>
            </a:r>
            <a:r>
              <a:rPr lang="en-US" altLang="en-US" sz="1200" dirty="0" smtClean="0">
                <a:latin typeface="Trebuchet MS" panose="020B0603020202020204" pitchFamily="34" charset="0"/>
              </a:rPr>
              <a:t>hat general area including KS. Pockets of L/term drought may persist in parts of IA/MO by end of MJJ season. </a:t>
            </a:r>
          </a:p>
          <a:p>
            <a:pPr eaLnBrk="1" hangingPunct="1">
              <a:spcBef>
                <a:spcPct val="50000"/>
              </a:spcBef>
            </a:pPr>
            <a:r>
              <a:rPr lang="en-US" altLang="en-US" sz="1200" dirty="0" smtClean="0">
                <a:latin typeface="Trebuchet MS" panose="020B0603020202020204" pitchFamily="34" charset="0"/>
              </a:rPr>
              <a:t>Barring a rapid development/transition to La Nina by the end of the forecast season MJJ, which is highly unlikely, given the already overall improving drought across US, under expected seasonal rainfall during MJJ, we expect continued further improvement to drought conditions across US. </a:t>
            </a:r>
            <a:r>
              <a:rPr lang="en-US" altLang="en-US" sz="1200" dirty="0" smtClean="0">
                <a:latin typeface="Trebuchet MS" panose="020B0603020202020204" pitchFamily="34" charset="0"/>
              </a:rPr>
              <a:t>By the end of MJJ, US may have the least area (in a while) under drought.</a:t>
            </a:r>
            <a:r>
              <a:rPr lang="en-US" altLang="en-US" sz="1200" dirty="0" smtClean="0">
                <a:latin typeface="Trebuchet MS" panose="020B0603020202020204" pitchFamily="34" charset="0"/>
              </a:rPr>
              <a:t>   </a:t>
            </a:r>
            <a:r>
              <a:rPr lang="en-US" altLang="en-US" sz="1200" dirty="0" smtClean="0">
                <a:latin typeface="Trebuchet MS" panose="020B0603020202020204" pitchFamily="34" charset="0"/>
              </a:rPr>
              <a:t>****                                                      </a:t>
            </a:r>
          </a:p>
          <a:p>
            <a:pPr eaLnBrk="1" hangingPunct="1">
              <a:spcBef>
                <a:spcPct val="50000"/>
              </a:spcBef>
            </a:pPr>
            <a:endParaRPr lang="en-US" alt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a:xfrm>
            <a:off x="1295400" y="2362200"/>
            <a:ext cx="6781800" cy="1143000"/>
          </a:xfrm>
        </p:spPr>
        <p:txBody>
          <a:bodyPr/>
          <a:lstStyle/>
          <a:p>
            <a:r>
              <a:rPr lang="en-US" dirty="0" smtClean="0"/>
              <a:t>Exptl. objective </a:t>
            </a:r>
            <a:r>
              <a:rPr lang="en-US" dirty="0"/>
              <a:t>drought </a:t>
            </a:r>
            <a:r>
              <a:rPr lang="en-US" dirty="0" smtClean="0"/>
              <a:t>forecast </a:t>
            </a:r>
            <a:r>
              <a:rPr lang="en-US" dirty="0" smtClean="0"/>
              <a:t>slides</a:t>
            </a:r>
            <a:br>
              <a:rPr lang="en-US" dirty="0" smtClean="0"/>
            </a:br>
            <a:r>
              <a:rPr lang="en-US" dirty="0" smtClean="0"/>
              <a:t>will continue next month!</a:t>
            </a:r>
            <a:br>
              <a:rPr lang="en-US" dirty="0" smtClean="0"/>
            </a:br>
            <a:r>
              <a:rPr lang="en-US" u="sng" dirty="0" smtClean="0"/>
              <a:t>(Major last minute computer/network issues!)</a:t>
            </a:r>
            <a:endParaRPr lang="en-US" u="sng" dirty="0"/>
          </a:p>
        </p:txBody>
      </p:sp>
    </p:spTree>
    <p:extLst>
      <p:ext uri="{BB962C8B-B14F-4D97-AF65-F5344CB8AC3E}">
        <p14:creationId xmlns:p14="http://schemas.microsoft.com/office/powerpoint/2010/main" val="2357797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236760" y="6578636"/>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6" y="2841159"/>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sp>
        <p:nvSpPr>
          <p:cNvPr id="9" name="TextBox 8"/>
          <p:cNvSpPr txBox="1"/>
          <p:nvPr/>
        </p:nvSpPr>
        <p:spPr>
          <a:xfrm>
            <a:off x="292862" y="5678716"/>
            <a:ext cx="6388211"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smtClean="0"/>
              <a:t>Last month drought free areas in areas was 54 %. </a:t>
            </a:r>
          </a:p>
          <a:p>
            <a:pPr marL="285750" indent="-285750">
              <a:buFont typeface="Arial" panose="020B0604020202020204" pitchFamily="34" charset="0"/>
              <a:buChar char="•"/>
            </a:pPr>
            <a:r>
              <a:rPr lang="en-US" sz="1400" b="1" dirty="0" smtClean="0"/>
              <a:t>Now it is 62 % excluding D0. Including D0</a:t>
            </a:r>
            <a:r>
              <a:rPr lang="en-US" sz="1400" b="1" dirty="0"/>
              <a:t> </a:t>
            </a:r>
            <a:r>
              <a:rPr lang="en-US" sz="1400" b="1" dirty="0" smtClean="0"/>
              <a:t>(just dry!, not drought!) it is 83 %.</a:t>
            </a:r>
          </a:p>
          <a:p>
            <a:pPr marL="285750" indent="-285750">
              <a:buFont typeface="Arial" panose="020B0604020202020204" pitchFamily="34" charset="0"/>
              <a:buChar char="•"/>
            </a:pPr>
            <a:r>
              <a:rPr lang="en-US" sz="1400" dirty="0" smtClean="0">
                <a:sym typeface="Wingdings" panose="05000000000000000000" pitchFamily="2" charset="2"/>
              </a:rPr>
              <a:t>We have been predicting, here in this briefing, for the last few months that the overall drought covered area will continue to decrease and it is happening! </a:t>
            </a: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443" y="2865521"/>
            <a:ext cx="591357" cy="2188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p:nvPr/>
        </p:nvCxnSpPr>
        <p:spPr>
          <a:xfrm>
            <a:off x="5486400" y="4750387"/>
            <a:ext cx="1194673" cy="4798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538816" y="2990037"/>
            <a:ext cx="5934075" cy="2581275"/>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971800"/>
            <a:ext cx="635231" cy="208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a:stretch>
            <a:fillRect/>
          </a:stretch>
        </p:blipFill>
        <p:spPr>
          <a:xfrm>
            <a:off x="7086277" y="3119968"/>
            <a:ext cx="1905323" cy="1798682"/>
          </a:xfrm>
          <a:prstGeom prst="rect">
            <a:avLst/>
          </a:prstGeom>
        </p:spPr>
      </p:pic>
      <p:pic>
        <p:nvPicPr>
          <p:cNvPr id="22" name="Picture 2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96100" y="5053562"/>
            <a:ext cx="2167028" cy="1471372"/>
          </a:xfrm>
          <a:prstGeom prst="rect">
            <a:avLst/>
          </a:prstGeom>
          <a:noFill/>
          <a:ln>
            <a:noFill/>
          </a:ln>
        </p:spPr>
      </p:pic>
      <p:cxnSp>
        <p:nvCxnSpPr>
          <p:cNvPr id="15" name="Straight Arrow Connector 14"/>
          <p:cNvCxnSpPr/>
          <p:nvPr/>
        </p:nvCxnSpPr>
        <p:spPr>
          <a:xfrm flipV="1">
            <a:off x="5943600" y="4038600"/>
            <a:ext cx="1752600" cy="198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a:t>
            </a:r>
            <a:r>
              <a:rPr lang="en-US" altLang="en-US" sz="1400" dirty="0" smtClean="0">
                <a:latin typeface="Times New Roman" pitchFamily="18" charset="0"/>
              </a:rPr>
              <a:t>Apr</a:t>
            </a:r>
            <a:r>
              <a:rPr lang="en-US" altLang="en-US" sz="1400" dirty="0" smtClean="0">
                <a:latin typeface="Times New Roman" pitchFamily="18" charset="0"/>
              </a:rPr>
              <a:t> </a:t>
            </a:r>
            <a:r>
              <a:rPr lang="en-US" altLang="en-US" sz="1400" dirty="0" smtClean="0">
                <a:latin typeface="Times New Roman" pitchFamily="18" charset="0"/>
              </a:rPr>
              <a:t>–  </a:t>
            </a:r>
            <a:r>
              <a:rPr lang="en-US" altLang="en-US" sz="1400" dirty="0" smtClean="0">
                <a:latin typeface="Times New Roman" pitchFamily="18" charset="0"/>
              </a:rPr>
              <a:t>30 Jun </a:t>
            </a:r>
            <a:r>
              <a:rPr lang="en-US" altLang="en-US" sz="1400" dirty="0" smtClean="0">
                <a:latin typeface="Times New Roman" pitchFamily="18" charset="0"/>
              </a:rPr>
              <a:t>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a:latin typeface="Times New Roman" pitchFamily="18" charset="0"/>
              </a:rPr>
              <a:t>3</a:t>
            </a:r>
            <a:r>
              <a:rPr lang="en-US" altLang="en-US" sz="1400" dirty="0" smtClean="0">
                <a:latin typeface="Times New Roman" pitchFamily="18" charset="0"/>
              </a:rPr>
              <a:t>/31/24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a:t>
            </a:r>
            <a:r>
              <a:rPr lang="en-US" altLang="en-US" sz="1400" dirty="0" smtClean="0">
                <a:latin typeface="Times New Roman" pitchFamily="18" charset="0"/>
              </a:rPr>
              <a:t>April</a:t>
            </a:r>
            <a:r>
              <a:rPr lang="en-US" altLang="en-US" sz="1400" dirty="0" smtClean="0">
                <a:latin typeface="Times New Roman" pitchFamily="18" charset="0"/>
              </a:rPr>
              <a:t> </a:t>
            </a:r>
            <a:r>
              <a:rPr lang="en-US" altLang="en-US" sz="1400" dirty="0" smtClean="0">
                <a:latin typeface="Times New Roman" pitchFamily="18" charset="0"/>
              </a:rPr>
              <a:t>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a:latin typeface="Times New Roman" pitchFamily="18" charset="0"/>
              </a:rPr>
              <a:t>3</a:t>
            </a:r>
            <a:r>
              <a:rPr lang="en-US" altLang="en-US" sz="1400" dirty="0" smtClean="0">
                <a:latin typeface="Times New Roman" pitchFamily="18" charset="0"/>
              </a:rPr>
              <a:t>/31/24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222682" y="3962400"/>
            <a:ext cx="3788522" cy="28446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1" y="3299694"/>
            <a:ext cx="4000870" cy="30915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2328"/>
            <a:ext cx="4191001" cy="3238501"/>
          </a:xfrm>
          <a:prstGeom prst="rect">
            <a:avLst/>
          </a:prstGeom>
        </p:spPr>
      </p:pic>
      <p:sp>
        <p:nvSpPr>
          <p:cNvPr id="14" name="Oval 13"/>
          <p:cNvSpPr/>
          <p:nvPr/>
        </p:nvSpPr>
        <p:spPr>
          <a:xfrm>
            <a:off x="1524000" y="4495800"/>
            <a:ext cx="990600" cy="914400"/>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9360"/>
            <a:ext cx="7631378" cy="6120665"/>
          </a:xfrm>
          <a:prstGeom prst="rect">
            <a:avLst/>
          </a:prstGeom>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4688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4572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4" y="452388"/>
            <a:ext cx="7619048" cy="5885714"/>
          </a:xfrm>
          <a:prstGeom prst="rect">
            <a:avLst/>
          </a:prstGeom>
        </p:spPr>
      </p:pic>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7" y="521913"/>
            <a:ext cx="7619048" cy="5885714"/>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 y="477229"/>
            <a:ext cx="7619048" cy="5885714"/>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069385" y="1910659"/>
            <a:ext cx="838200" cy="1015663"/>
          </a:xfrm>
          <a:prstGeom prst="rect">
            <a:avLst/>
          </a:prstGeom>
          <a:noFill/>
        </p:spPr>
        <p:txBody>
          <a:bodyPr wrap="square" rtlCol="0">
            <a:spAutoFit/>
          </a:bodyPr>
          <a:lstStyle/>
          <a:p>
            <a:r>
              <a:rPr lang="en-US" sz="1200" b="1" dirty="0" smtClean="0">
                <a:solidFill>
                  <a:srgbClr val="FF0000"/>
                </a:solidFill>
              </a:rPr>
              <a:t>NOT BAD AT ALL for S/Term Drought </a:t>
            </a:r>
            <a:endParaRPr lang="en-US" sz="1200" b="1" dirty="0">
              <a:solidFill>
                <a:srgbClr val="FF0000"/>
              </a:solidFill>
            </a:endParaRPr>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129510</TotalTime>
  <Words>4009</Words>
  <Application>Microsoft Office PowerPoint</Application>
  <PresentationFormat>On-screen Show (4:3)</PresentationFormat>
  <Paragraphs>378</Paragraphs>
  <Slides>38</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April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Summary</vt:lpstr>
      <vt:lpstr>Exptl. objective drought forecast slides will continue next month! (Major last minute computer/network issues!)</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11456</cp:revision>
  <cp:lastPrinted>2021-02-15T18:18:07Z</cp:lastPrinted>
  <dcterms:created xsi:type="dcterms:W3CDTF">2008-10-04T17:35:30Z</dcterms:created>
  <dcterms:modified xsi:type="dcterms:W3CDTF">2024-04-16T03:24:49Z</dcterms:modified>
</cp:coreProperties>
</file>