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808" r:id="rId2"/>
    <p:sldId id="824" r:id="rId3"/>
    <p:sldId id="788" r:id="rId4"/>
    <p:sldId id="844" r:id="rId5"/>
    <p:sldId id="845" r:id="rId6"/>
    <p:sldId id="850" r:id="rId7"/>
    <p:sldId id="868" r:id="rId8"/>
    <p:sldId id="867" r:id="rId9"/>
    <p:sldId id="833" r:id="rId10"/>
    <p:sldId id="871" r:id="rId11"/>
    <p:sldId id="881" r:id="rId12"/>
    <p:sldId id="827" r:id="rId13"/>
    <p:sldId id="889" r:id="rId14"/>
    <p:sldId id="757" r:id="rId15"/>
    <p:sldId id="796" r:id="rId16"/>
    <p:sldId id="811" r:id="rId17"/>
    <p:sldId id="795" r:id="rId18"/>
    <p:sldId id="890" r:id="rId19"/>
    <p:sldId id="790" r:id="rId20"/>
    <p:sldId id="878" r:id="rId21"/>
    <p:sldId id="877" r:id="rId22"/>
    <p:sldId id="728" r:id="rId23"/>
    <p:sldId id="886" r:id="rId24"/>
    <p:sldId id="832" r:id="rId25"/>
    <p:sldId id="804" r:id="rId26"/>
    <p:sldId id="864" r:id="rId27"/>
    <p:sldId id="887" r:id="rId28"/>
    <p:sldId id="810" r:id="rId29"/>
    <p:sldId id="872" r:id="rId30"/>
    <p:sldId id="882" r:id="rId31"/>
    <p:sldId id="879" r:id="rId32"/>
    <p:sldId id="888" r:id="rId33"/>
    <p:sldId id="883" r:id="rId34"/>
  </p:sldIdLst>
  <p:sldSz cx="9144000" cy="6858000" type="screen4x3"/>
  <p:notesSz cx="6973888" cy="9236075"/>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a:srgbClr val="FF6600"/>
    <a:srgbClr val="6600CC"/>
    <a:srgbClr val="33CC33"/>
    <a:srgbClr val="FF3300"/>
    <a:srgbClr val="FA523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53" autoAdjust="0"/>
    <p:restoredTop sz="74869" autoAdjust="0"/>
  </p:normalViewPr>
  <p:slideViewPr>
    <p:cSldViewPr>
      <p:cViewPr>
        <p:scale>
          <a:sx n="103" d="100"/>
          <a:sy n="103" d="100"/>
        </p:scale>
        <p:origin x="-162" y="-78"/>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109571" name="Rectangle 3"/>
          <p:cNvSpPr>
            <a:spLocks noGrp="1" noChangeArrowheads="1"/>
          </p:cNvSpPr>
          <p:nvPr>
            <p:ph type="dt" sz="quarter"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dirty="0"/>
          </a:p>
        </p:txBody>
      </p:sp>
      <p:sp>
        <p:nvSpPr>
          <p:cNvPr id="109572" name="Rectangle 4"/>
          <p:cNvSpPr>
            <a:spLocks noGrp="1" noChangeArrowheads="1"/>
          </p:cNvSpPr>
          <p:nvPr>
            <p:ph type="ftr" sz="quarter" idx="2"/>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109573" name="Rectangle 5"/>
          <p:cNvSpPr>
            <a:spLocks noGrp="1" noChangeArrowheads="1"/>
          </p:cNvSpPr>
          <p:nvPr>
            <p:ph type="sldNum" sz="quarter" idx="3"/>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5AD8626-43C5-4215-8F35-79BDB0FB1B62}" type="slidenum">
              <a:rPr lang="en-US" altLang="en-US"/>
              <a:pPr>
                <a:defRPr/>
              </a:pPr>
              <a:t>‹#›</a:t>
            </a:fld>
            <a:endParaRPr lang="en-US" altLang="en-US" dirty="0"/>
          </a:p>
        </p:txBody>
      </p:sp>
    </p:spTree>
    <p:extLst>
      <p:ext uri="{BB962C8B-B14F-4D97-AF65-F5344CB8AC3E}">
        <p14:creationId xmlns:p14="http://schemas.microsoft.com/office/powerpoint/2010/main" val="3614547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27651" name="Rectangle 3"/>
          <p:cNvSpPr>
            <a:spLocks noGrp="1" noChangeArrowheads="1"/>
          </p:cNvSpPr>
          <p:nvPr>
            <p:ph type="dt" idx="1"/>
          </p:nvPr>
        </p:nvSpPr>
        <p:spPr bwMode="auto">
          <a:xfrm>
            <a:off x="3949700" y="0"/>
            <a:ext cx="3022600" cy="461963"/>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lvl1pPr algn="r">
              <a:defRPr sz="1200">
                <a:latin typeface="Arial" pitchFamily="34" charset="0"/>
              </a:defRPr>
            </a:lvl1pPr>
          </a:lstStyle>
          <a:p>
            <a:pPr>
              <a:defRPr/>
            </a:pPr>
            <a:endParaRPr lang="en-US" altLang="en-US" dirty="0"/>
          </a:p>
        </p:txBody>
      </p:sp>
      <p:sp>
        <p:nvSpPr>
          <p:cNvPr id="30724" name="Rectangle 4"/>
          <p:cNvSpPr>
            <a:spLocks noGrp="1" noRot="1" noChangeAspect="1" noChangeArrowheads="1" noTextEdit="1"/>
          </p:cNvSpPr>
          <p:nvPr>
            <p:ph type="sldImg" idx="2"/>
          </p:nvPr>
        </p:nvSpPr>
        <p:spPr bwMode="auto">
          <a:xfrm>
            <a:off x="1177925" y="692150"/>
            <a:ext cx="4618038"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98500" y="4387850"/>
            <a:ext cx="5576888" cy="4156075"/>
          </a:xfrm>
          <a:prstGeom prst="rect">
            <a:avLst/>
          </a:prstGeom>
          <a:noFill/>
          <a:ln w="9525">
            <a:noFill/>
            <a:miter lim="800000"/>
            <a:headEnd/>
            <a:tailEnd/>
          </a:ln>
          <a:effectLst/>
        </p:spPr>
        <p:txBody>
          <a:bodyPr vert="horz" wrap="square" lIns="92615" tIns="46308" rIns="92615" bIns="46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defRPr sz="1200">
                <a:latin typeface="Arial" pitchFamily="34" charset="0"/>
              </a:defRPr>
            </a:lvl1pPr>
          </a:lstStyle>
          <a:p>
            <a:pPr>
              <a:defRPr/>
            </a:pPr>
            <a:endParaRPr lang="en-US" altLang="en-US" dirty="0"/>
          </a:p>
        </p:txBody>
      </p:sp>
      <p:sp>
        <p:nvSpPr>
          <p:cNvPr id="27655" name="Rectangle 7"/>
          <p:cNvSpPr>
            <a:spLocks noGrp="1" noChangeArrowheads="1"/>
          </p:cNvSpPr>
          <p:nvPr>
            <p:ph type="sldNum" sz="quarter" idx="5"/>
          </p:nvPr>
        </p:nvSpPr>
        <p:spPr bwMode="auto">
          <a:xfrm>
            <a:off x="3949700" y="8772525"/>
            <a:ext cx="3022600" cy="461963"/>
          </a:xfrm>
          <a:prstGeom prst="rect">
            <a:avLst/>
          </a:prstGeom>
          <a:noFill/>
          <a:ln w="9525">
            <a:noFill/>
            <a:miter lim="800000"/>
            <a:headEnd/>
            <a:tailEnd/>
          </a:ln>
          <a:effectLst/>
        </p:spPr>
        <p:txBody>
          <a:bodyPr vert="horz" wrap="square" lIns="92615" tIns="46308" rIns="92615" bIns="46308" numCol="1" anchor="b" anchorCtr="0" compatLnSpc="1">
            <a:prstTxWarp prst="textNoShape">
              <a:avLst/>
            </a:prstTxWarp>
          </a:bodyPr>
          <a:lstStyle>
            <a:lvl1pPr algn="r">
              <a:defRPr sz="1200">
                <a:latin typeface="Arial" pitchFamily="34" charset="0"/>
              </a:defRPr>
            </a:lvl1pPr>
          </a:lstStyle>
          <a:p>
            <a:pPr>
              <a:defRPr/>
            </a:pPr>
            <a:fld id="{BA9D7AB7-0FE4-445A-9AF2-F9DD9B52BCC7}" type="slidenum">
              <a:rPr lang="en-US" altLang="en-US"/>
              <a:pPr>
                <a:defRPr/>
              </a:pPr>
              <a:t>‹#›</a:t>
            </a:fld>
            <a:endParaRPr lang="en-US" altLang="en-US" dirty="0"/>
          </a:p>
        </p:txBody>
      </p:sp>
    </p:spTree>
    <p:extLst>
      <p:ext uri="{BB962C8B-B14F-4D97-AF65-F5344CB8AC3E}">
        <p14:creationId xmlns:p14="http://schemas.microsoft.com/office/powerpoint/2010/main" val="35786380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73ECE7C0-357D-409A-9736-D9A7C2F9FFF9}" type="slidenum">
              <a:rPr lang="en-US" altLang="en-US" smtClean="0"/>
              <a:pPr eaLnBrk="1" hangingPunct="1">
                <a:spcBef>
                  <a:spcPct val="0"/>
                </a:spcBef>
              </a:pPr>
              <a:t>1</a:t>
            </a:fld>
            <a:endParaRPr lang="en-US" altLang="en-US" smtClean="0"/>
          </a:p>
        </p:txBody>
      </p:sp>
    </p:spTree>
    <p:extLst>
      <p:ext uri="{BB962C8B-B14F-4D97-AF65-F5344CB8AC3E}">
        <p14:creationId xmlns:p14="http://schemas.microsoft.com/office/powerpoint/2010/main" val="167665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ACDC992-9B04-4B3C-9775-9164413CD346}" type="slidenum">
              <a:rPr lang="en-US" altLang="en-US" smtClean="0"/>
              <a:pPr eaLnBrk="1" hangingPunct="1">
                <a:spcBef>
                  <a:spcPct val="0"/>
                </a:spcBef>
              </a:pPr>
              <a:t>10</a:t>
            </a:fld>
            <a:endParaRPr lang="en-US" altLang="en-US" smtClean="0"/>
          </a:p>
        </p:txBody>
      </p:sp>
    </p:spTree>
    <p:extLst>
      <p:ext uri="{BB962C8B-B14F-4D97-AF65-F5344CB8AC3E}">
        <p14:creationId xmlns:p14="http://schemas.microsoft.com/office/powerpoint/2010/main" val="728873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endParaRPr lang="en-US" altLang="en-US" sz="1400" dirty="0" smtClean="0">
              <a:solidFill>
                <a:schemeClr val="bg1"/>
              </a:solidFill>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38188" indent="-282575" eaLnBrk="0" hangingPunct="0">
              <a:spcBef>
                <a:spcPct val="30000"/>
              </a:spcBef>
              <a:defRPr sz="1200">
                <a:solidFill>
                  <a:schemeClr val="tx1"/>
                </a:solidFill>
                <a:latin typeface="Arial" pitchFamily="34" charset="0"/>
              </a:defRPr>
            </a:lvl2pPr>
            <a:lvl3pPr marL="1135063" indent="-227013" eaLnBrk="0" hangingPunct="0">
              <a:spcBef>
                <a:spcPct val="30000"/>
              </a:spcBef>
              <a:defRPr sz="1200">
                <a:solidFill>
                  <a:schemeClr val="tx1"/>
                </a:solidFill>
                <a:latin typeface="Arial" pitchFamily="34" charset="0"/>
              </a:defRPr>
            </a:lvl3pPr>
            <a:lvl4pPr marL="1589088" indent="-227013" eaLnBrk="0" hangingPunct="0">
              <a:spcBef>
                <a:spcPct val="30000"/>
              </a:spcBef>
              <a:defRPr sz="1200">
                <a:solidFill>
                  <a:schemeClr val="tx1"/>
                </a:solidFill>
                <a:latin typeface="Arial" pitchFamily="34" charset="0"/>
              </a:defRPr>
            </a:lvl4pPr>
            <a:lvl5pPr marL="2044700" indent="-227013" eaLnBrk="0" hangingPunct="0">
              <a:spcBef>
                <a:spcPct val="30000"/>
              </a:spcBef>
              <a:defRPr sz="1200">
                <a:solidFill>
                  <a:schemeClr val="tx1"/>
                </a:solidFill>
                <a:latin typeface="Arial" pitchFamily="34" charset="0"/>
              </a:defRPr>
            </a:lvl5pPr>
            <a:lvl6pPr marL="2501900" indent="-227013" eaLnBrk="0" fontAlgn="base" hangingPunct="0">
              <a:spcBef>
                <a:spcPct val="30000"/>
              </a:spcBef>
              <a:spcAft>
                <a:spcPct val="0"/>
              </a:spcAft>
              <a:defRPr sz="1200">
                <a:solidFill>
                  <a:schemeClr val="tx1"/>
                </a:solidFill>
                <a:latin typeface="Arial" pitchFamily="34" charset="0"/>
              </a:defRPr>
            </a:lvl6pPr>
            <a:lvl7pPr marL="2959100" indent="-227013" eaLnBrk="0" fontAlgn="base" hangingPunct="0">
              <a:spcBef>
                <a:spcPct val="30000"/>
              </a:spcBef>
              <a:spcAft>
                <a:spcPct val="0"/>
              </a:spcAft>
              <a:defRPr sz="1200">
                <a:solidFill>
                  <a:schemeClr val="tx1"/>
                </a:solidFill>
                <a:latin typeface="Arial" pitchFamily="34" charset="0"/>
              </a:defRPr>
            </a:lvl7pPr>
            <a:lvl8pPr marL="3416300" indent="-227013" eaLnBrk="0" fontAlgn="base" hangingPunct="0">
              <a:spcBef>
                <a:spcPct val="30000"/>
              </a:spcBef>
              <a:spcAft>
                <a:spcPct val="0"/>
              </a:spcAft>
              <a:defRPr sz="1200">
                <a:solidFill>
                  <a:schemeClr val="tx1"/>
                </a:solidFill>
                <a:latin typeface="Arial" pitchFamily="34" charset="0"/>
              </a:defRPr>
            </a:lvl8pPr>
            <a:lvl9pPr marL="3873500"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D66EA24-FB5B-46D5-A437-4673547F038B}" type="slidenum">
              <a:rPr lang="en-US" altLang="en-US" smtClean="0"/>
              <a:pPr eaLnBrk="1" hangingPunct="1">
                <a:spcBef>
                  <a:spcPct val="0"/>
                </a:spcBef>
              </a:pPr>
              <a:t>32</a:t>
            </a:fld>
            <a:endParaRPr lang="en-US" altLang="en-US" dirty="0" smtClean="0"/>
          </a:p>
        </p:txBody>
      </p:sp>
    </p:spTree>
    <p:extLst>
      <p:ext uri="{BB962C8B-B14F-4D97-AF65-F5344CB8AC3E}">
        <p14:creationId xmlns:p14="http://schemas.microsoft.com/office/powerpoint/2010/main" val="1974146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FB00264-1B0F-48C6-8964-4388B98BCFE2}" type="slidenum">
              <a:rPr lang="en-US" altLang="en-US"/>
              <a:pPr>
                <a:defRPr/>
              </a:pPr>
              <a:t>‹#›</a:t>
            </a:fld>
            <a:endParaRPr lang="en-US" altLang="en-US" dirty="0"/>
          </a:p>
        </p:txBody>
      </p:sp>
    </p:spTree>
    <p:extLst>
      <p:ext uri="{BB962C8B-B14F-4D97-AF65-F5344CB8AC3E}">
        <p14:creationId xmlns:p14="http://schemas.microsoft.com/office/powerpoint/2010/main" val="3001103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2D919DD-061A-4623-9C7A-7D27F2C844E2}" type="slidenum">
              <a:rPr lang="en-US" altLang="en-US"/>
              <a:pPr>
                <a:defRPr/>
              </a:pPr>
              <a:t>‹#›</a:t>
            </a:fld>
            <a:endParaRPr lang="en-US" altLang="en-US" dirty="0"/>
          </a:p>
        </p:txBody>
      </p:sp>
    </p:spTree>
    <p:extLst>
      <p:ext uri="{BB962C8B-B14F-4D97-AF65-F5344CB8AC3E}">
        <p14:creationId xmlns:p14="http://schemas.microsoft.com/office/powerpoint/2010/main" val="1871348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A57AB33-9E34-4786-9A3D-9F4EE920ADC1}" type="slidenum">
              <a:rPr lang="en-US" altLang="en-US"/>
              <a:pPr>
                <a:defRPr/>
              </a:pPr>
              <a:t>‹#›</a:t>
            </a:fld>
            <a:endParaRPr lang="en-US" altLang="en-US" dirty="0"/>
          </a:p>
        </p:txBody>
      </p:sp>
    </p:spTree>
    <p:extLst>
      <p:ext uri="{BB962C8B-B14F-4D97-AF65-F5344CB8AC3E}">
        <p14:creationId xmlns:p14="http://schemas.microsoft.com/office/powerpoint/2010/main" val="4015016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4586DE8-CFDF-43AB-A7EC-3A8F9C6C86F7}" type="slidenum">
              <a:rPr lang="en-US" altLang="en-US"/>
              <a:pPr>
                <a:defRPr/>
              </a:pPr>
              <a:t>‹#›</a:t>
            </a:fld>
            <a:endParaRPr lang="en-US" altLang="en-US" dirty="0"/>
          </a:p>
        </p:txBody>
      </p:sp>
    </p:spTree>
    <p:extLst>
      <p:ext uri="{BB962C8B-B14F-4D97-AF65-F5344CB8AC3E}">
        <p14:creationId xmlns:p14="http://schemas.microsoft.com/office/powerpoint/2010/main" val="1966372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1351C717-AF7A-4DC6-90D4-030E1A716AFD}" type="slidenum">
              <a:rPr lang="en-US" altLang="en-US"/>
              <a:pPr>
                <a:defRPr/>
              </a:pPr>
              <a:t>‹#›</a:t>
            </a:fld>
            <a:endParaRPr lang="en-US" altLang="en-US" dirty="0"/>
          </a:p>
        </p:txBody>
      </p:sp>
    </p:spTree>
    <p:extLst>
      <p:ext uri="{BB962C8B-B14F-4D97-AF65-F5344CB8AC3E}">
        <p14:creationId xmlns:p14="http://schemas.microsoft.com/office/powerpoint/2010/main" val="2161263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962E0D3C-8256-4EA7-BFE5-8DF99AFBBED3}" type="slidenum">
              <a:rPr lang="en-US" altLang="en-US"/>
              <a:pPr>
                <a:defRPr/>
              </a:pPr>
              <a:t>‹#›</a:t>
            </a:fld>
            <a:endParaRPr lang="en-US" altLang="en-US" dirty="0"/>
          </a:p>
        </p:txBody>
      </p:sp>
    </p:spTree>
    <p:extLst>
      <p:ext uri="{BB962C8B-B14F-4D97-AF65-F5344CB8AC3E}">
        <p14:creationId xmlns:p14="http://schemas.microsoft.com/office/powerpoint/2010/main" val="264737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67DA51B-2321-4810-ABB0-476517693214}" type="slidenum">
              <a:rPr lang="en-US" altLang="en-US"/>
              <a:pPr>
                <a:defRPr/>
              </a:pPr>
              <a:t>‹#›</a:t>
            </a:fld>
            <a:endParaRPr lang="en-US" altLang="en-US" dirty="0"/>
          </a:p>
        </p:txBody>
      </p:sp>
    </p:spTree>
    <p:extLst>
      <p:ext uri="{BB962C8B-B14F-4D97-AF65-F5344CB8AC3E}">
        <p14:creationId xmlns:p14="http://schemas.microsoft.com/office/powerpoint/2010/main" val="532384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02B903C-6276-4F06-A5EC-DFC252AA81DC}" type="slidenum">
              <a:rPr lang="en-US" altLang="en-US"/>
              <a:pPr>
                <a:defRPr/>
              </a:pPr>
              <a:t>‹#›</a:t>
            </a:fld>
            <a:endParaRPr lang="en-US" altLang="en-US" dirty="0"/>
          </a:p>
        </p:txBody>
      </p:sp>
    </p:spTree>
    <p:extLst>
      <p:ext uri="{BB962C8B-B14F-4D97-AF65-F5344CB8AC3E}">
        <p14:creationId xmlns:p14="http://schemas.microsoft.com/office/powerpoint/2010/main" val="302347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77673A3-D23C-4AA9-AB23-B9B18371E12E}" type="slidenum">
              <a:rPr lang="en-US" altLang="en-US"/>
              <a:pPr>
                <a:defRPr/>
              </a:pPr>
              <a:t>‹#›</a:t>
            </a:fld>
            <a:endParaRPr lang="en-US" altLang="en-US" dirty="0"/>
          </a:p>
        </p:txBody>
      </p:sp>
    </p:spTree>
    <p:extLst>
      <p:ext uri="{BB962C8B-B14F-4D97-AF65-F5344CB8AC3E}">
        <p14:creationId xmlns:p14="http://schemas.microsoft.com/office/powerpoint/2010/main" val="592943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6AE6F54-AF8E-4402-A609-77EC9D9F0250}" type="slidenum">
              <a:rPr lang="en-US" altLang="en-US"/>
              <a:pPr>
                <a:defRPr/>
              </a:pPr>
              <a:t>‹#›</a:t>
            </a:fld>
            <a:endParaRPr lang="en-US" altLang="en-US" dirty="0"/>
          </a:p>
        </p:txBody>
      </p:sp>
    </p:spTree>
    <p:extLst>
      <p:ext uri="{BB962C8B-B14F-4D97-AF65-F5344CB8AC3E}">
        <p14:creationId xmlns:p14="http://schemas.microsoft.com/office/powerpoint/2010/main" val="113119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9FE659A-E67D-4F73-9E46-0170127DE6AC}" type="slidenum">
              <a:rPr lang="en-US" altLang="en-US"/>
              <a:pPr>
                <a:defRPr/>
              </a:pPr>
              <a:t>‹#›</a:t>
            </a:fld>
            <a:endParaRPr lang="en-US" altLang="en-US" dirty="0"/>
          </a:p>
        </p:txBody>
      </p:sp>
    </p:spTree>
    <p:extLst>
      <p:ext uri="{BB962C8B-B14F-4D97-AF65-F5344CB8AC3E}">
        <p14:creationId xmlns:p14="http://schemas.microsoft.com/office/powerpoint/2010/main" val="1176739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AE0D35B7-164B-4BDA-8435-F6440E98459E}" type="slidenum">
              <a:rPr lang="en-US" altLang="en-US"/>
              <a:pPr>
                <a:defRPr/>
              </a:pPr>
              <a:t>‹#›</a:t>
            </a:fld>
            <a:endParaRPr lang="en-US" altLang="en-US" dirty="0"/>
          </a:p>
        </p:txBody>
      </p:sp>
    </p:spTree>
    <p:extLst>
      <p:ext uri="{BB962C8B-B14F-4D97-AF65-F5344CB8AC3E}">
        <p14:creationId xmlns:p14="http://schemas.microsoft.com/office/powerpoint/2010/main" val="3460116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F2431D-2E5C-46B2-9509-A0241DEFE45A}" type="slidenum">
              <a:rPr lang="en-US" altLang="en-US"/>
              <a:pPr>
                <a:defRPr/>
              </a:pPr>
              <a:t>‹#›</a:t>
            </a:fld>
            <a:endParaRPr lang="en-US" altLang="en-US" dirty="0"/>
          </a:p>
        </p:txBody>
      </p:sp>
    </p:spTree>
    <p:extLst>
      <p:ext uri="{BB962C8B-B14F-4D97-AF65-F5344CB8AC3E}">
        <p14:creationId xmlns:p14="http://schemas.microsoft.com/office/powerpoint/2010/main" val="378632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079E0FE-6A37-4A00-BEA5-D63014F796DC}" type="slidenum">
              <a:rPr lang="en-US" altLang="en-US"/>
              <a:pPr>
                <a:defRPr/>
              </a:pPr>
              <a:t>‹#›</a:t>
            </a:fld>
            <a:endParaRPr lang="en-US" altLang="en-US" dirty="0"/>
          </a:p>
        </p:txBody>
      </p:sp>
    </p:spTree>
    <p:extLst>
      <p:ext uri="{BB962C8B-B14F-4D97-AF65-F5344CB8AC3E}">
        <p14:creationId xmlns:p14="http://schemas.microsoft.com/office/powerpoint/2010/main" val="1917987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2BB3597-7D40-4CC9-A4E8-06D4EFD7F8BB}"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Drough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gif"/><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gif"/></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image" Target="../media/image74.gif"/><Relationship Id="rId1" Type="http://schemas.openxmlformats.org/officeDocument/2006/relationships/slideLayout" Target="../slideLayouts/slideLayout7.xml"/><Relationship Id="rId4" Type="http://schemas.openxmlformats.org/officeDocument/2006/relationships/image" Target="../media/image73.gif"/></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pPr eaLnBrk="1" hangingPunct="1"/>
            <a:r>
              <a:rPr lang="en-US" altLang="en-US" sz="4000" dirty="0" smtClean="0"/>
              <a:t>Drought  Outlook  Support Briefing</a:t>
            </a:r>
            <a:br>
              <a:rPr lang="en-US" altLang="en-US" sz="4000" dirty="0" smtClean="0"/>
            </a:br>
            <a:r>
              <a:rPr lang="en-US" altLang="en-US" sz="1800" dirty="0" smtClean="0"/>
              <a:t>(formerly Drought Outlook Discussion)    </a:t>
            </a:r>
            <a:br>
              <a:rPr lang="en-US" altLang="en-US" sz="1800" dirty="0" smtClean="0"/>
            </a:br>
            <a:r>
              <a:rPr lang="en-US" altLang="en-US" sz="4000" dirty="0" smtClean="0"/>
              <a:t>August 2018 </a:t>
            </a:r>
          </a:p>
        </p:txBody>
      </p:sp>
      <p:sp>
        <p:nvSpPr>
          <p:cNvPr id="2051" name="Rectangle 3"/>
          <p:cNvSpPr>
            <a:spLocks noGrp="1" noChangeArrowheads="1"/>
          </p:cNvSpPr>
          <p:nvPr>
            <p:ph type="subTitle" idx="1"/>
          </p:nvPr>
        </p:nvSpPr>
        <p:spPr>
          <a:xfrm>
            <a:off x="457200" y="2971800"/>
            <a:ext cx="8229600" cy="2743200"/>
          </a:xfrm>
        </p:spPr>
        <p:txBody>
          <a:bodyPr/>
          <a:lstStyle/>
          <a:p>
            <a:pPr eaLnBrk="1" hangingPunct="1"/>
            <a:endParaRPr lang="en-US" altLang="en-US" dirty="0" smtClean="0"/>
          </a:p>
          <a:p>
            <a:pPr eaLnBrk="1" hangingPunct="1"/>
            <a:r>
              <a:rPr lang="en-US" altLang="en-US" dirty="0" smtClean="0"/>
              <a:t>Climate Prediction Center/NCEP/NOAA</a:t>
            </a:r>
          </a:p>
          <a:p>
            <a:pPr eaLnBrk="1" hangingPunct="1"/>
            <a:endParaRPr lang="en-US" altLang="en-US" dirty="0" smtClean="0"/>
          </a:p>
          <a:p>
            <a:pPr eaLnBrk="1" hangingPunct="1"/>
            <a:r>
              <a:rPr lang="en-US" altLang="en-US" sz="2800" dirty="0" smtClean="0">
                <a:hlinkClick r:id="rId3"/>
              </a:rPr>
              <a:t>http://www.cpc.ncep.noaa.gov/products/Drought</a:t>
            </a:r>
            <a:endParaRPr lang="en-US" altLang="en-US" sz="2800" dirty="0" smtClean="0"/>
          </a:p>
        </p:txBody>
      </p:sp>
      <p:sp>
        <p:nvSpPr>
          <p:cNvPr id="2052" name="TextBox 1"/>
          <p:cNvSpPr txBox="1">
            <a:spLocks noChangeArrowheads="1"/>
          </p:cNvSpPr>
          <p:nvPr/>
        </p:nvSpPr>
        <p:spPr bwMode="auto">
          <a:xfrm>
            <a:off x="2438400" y="5638800"/>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solidFill>
                  <a:srgbClr val="FF0000"/>
                </a:solidFill>
                <a:latin typeface="Times New Roman" pitchFamily="18" charset="0"/>
              </a:rPr>
              <a:t>Phone: 1-877-680-3341</a:t>
            </a:r>
          </a:p>
          <a:p>
            <a:pPr eaLnBrk="1" hangingPunct="1">
              <a:spcBef>
                <a:spcPct val="0"/>
              </a:spcBef>
              <a:buFontTx/>
              <a:buNone/>
            </a:pPr>
            <a:r>
              <a:rPr lang="en-US" altLang="en-US" sz="2800" dirty="0" err="1">
                <a:solidFill>
                  <a:srgbClr val="FF0000"/>
                </a:solidFill>
                <a:latin typeface="Times New Roman" pitchFamily="18" charset="0"/>
              </a:rPr>
              <a:t>Pwd</a:t>
            </a:r>
            <a:r>
              <a:rPr lang="en-US" altLang="en-US" sz="2800" dirty="0">
                <a:solidFill>
                  <a:srgbClr val="FF0000"/>
                </a:solidFill>
                <a:latin typeface="Times New Roman" pitchFamily="18" charset="0"/>
              </a:rPr>
              <a:t>:    </a:t>
            </a:r>
            <a:r>
              <a:rPr lang="en-US" altLang="en-US" sz="2800" dirty="0" smtClean="0">
                <a:solidFill>
                  <a:srgbClr val="FF0000"/>
                </a:solidFill>
                <a:latin typeface="Times New Roman" pitchFamily="18" charset="0"/>
              </a:rPr>
              <a:t>858747#</a:t>
            </a:r>
            <a:endParaRPr lang="en-US" altLang="en-US" sz="2800" dirty="0">
              <a:solidFill>
                <a:srgbClr val="FF0000"/>
              </a:solidFill>
              <a:latin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10200" y="4953000"/>
            <a:ext cx="3048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the short term (~3 </a:t>
            </a:r>
            <a:r>
              <a:rPr lang="en-US" dirty="0" err="1" smtClean="0"/>
              <a:t>mo</a:t>
            </a:r>
            <a:r>
              <a:rPr lang="en-US" dirty="0" smtClean="0"/>
              <a:t>), overall the drought looks much improved, but in the longer term ~12m, severe deficits remain.</a:t>
            </a:r>
            <a:endParaRPr lang="en-US" dirty="0"/>
          </a:p>
        </p:txBody>
      </p:sp>
      <p:sp>
        <p:nvSpPr>
          <p:cNvPr id="6146" name="Slide Number Placeholder 5"/>
          <p:cNvSpPr>
            <a:spLocks noGrp="1"/>
          </p:cNvSpPr>
          <p:nvPr>
            <p:ph type="sldNum" sz="quarter" idx="12"/>
          </p:nvPr>
        </p:nvSpPr>
        <p:spPr>
          <a:xfrm>
            <a:off x="8763000" y="65532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E8DAFBA-0425-49D9-A8CB-9D2CA6FA97A1}" type="slidenum">
              <a:rPr lang="en-US" altLang="en-US" sz="1400" smtClean="0"/>
              <a:pPr eaLnBrk="1" hangingPunct="1">
                <a:spcBef>
                  <a:spcPct val="0"/>
                </a:spcBef>
                <a:buFontTx/>
                <a:buNone/>
              </a:pPr>
              <a:t>10</a:t>
            </a:fld>
            <a:endParaRPr lang="en-US" altLang="en-US" sz="1400" dirty="0" smtClean="0"/>
          </a:p>
        </p:txBody>
      </p:sp>
      <p:sp>
        <p:nvSpPr>
          <p:cNvPr id="6147" name="Rectangle 2"/>
          <p:cNvSpPr>
            <a:spLocks noGrp="1" noChangeArrowheads="1"/>
          </p:cNvSpPr>
          <p:nvPr>
            <p:ph type="title"/>
          </p:nvPr>
        </p:nvSpPr>
        <p:spPr>
          <a:xfrm>
            <a:off x="5334000" y="0"/>
            <a:ext cx="3200400" cy="1289050"/>
          </a:xfrm>
        </p:spPr>
        <p:txBody>
          <a:bodyPr/>
          <a:lstStyle/>
          <a:p>
            <a:pPr eaLnBrk="1" hangingPunct="1"/>
            <a:r>
              <a:rPr lang="en-US" altLang="en-US" sz="2000" dirty="0" smtClean="0">
                <a:solidFill>
                  <a:srgbClr val="0033CC"/>
                </a:solidFill>
              </a:rPr>
              <a:t>The Standardized Precipitation Index </a:t>
            </a:r>
            <a:r>
              <a:rPr lang="en-US" altLang="en-US" sz="3200" dirty="0" smtClean="0">
                <a:solidFill>
                  <a:srgbClr val="0033CC"/>
                </a:solidFill>
              </a:rPr>
              <a:t>SPI</a:t>
            </a:r>
            <a:r>
              <a:rPr lang="en-US" altLang="en-US" dirty="0" smtClean="0">
                <a:solidFill>
                  <a:srgbClr val="0033CC"/>
                </a:solidFill>
              </a:rPr>
              <a:t/>
            </a:r>
            <a:br>
              <a:rPr lang="en-US" altLang="en-US" dirty="0" smtClean="0">
                <a:solidFill>
                  <a:srgbClr val="0033CC"/>
                </a:solidFill>
              </a:rPr>
            </a:br>
            <a:r>
              <a:rPr lang="en-US" altLang="en-US" sz="2000" dirty="0" smtClean="0">
                <a:solidFill>
                  <a:srgbClr val="0033CC"/>
                </a:solidFill>
              </a:rPr>
              <a:t>(</a:t>
            </a:r>
            <a:r>
              <a:rPr lang="en-US" altLang="en-US" sz="2000" b="1" dirty="0" smtClean="0">
                <a:solidFill>
                  <a:srgbClr val="0033CC"/>
                </a:solidFill>
              </a:rPr>
              <a:t>based on Observed P</a:t>
            </a:r>
            <a:r>
              <a:rPr lang="en-US" altLang="en-US" sz="2000" dirty="0" smtClean="0">
                <a:solidFill>
                  <a:srgbClr val="0033CC"/>
                </a:solidFill>
              </a:rPr>
              <a:t>)</a:t>
            </a:r>
            <a:endParaRPr lang="en-US" altLang="en-US" dirty="0" smtClean="0">
              <a:solidFill>
                <a:srgbClr val="0033CC"/>
              </a:solidFill>
            </a:endParaRPr>
          </a:p>
        </p:txBody>
      </p:sp>
      <p:sp>
        <p:nvSpPr>
          <p:cNvPr id="6148" name="Text Box 4"/>
          <p:cNvSpPr txBox="1">
            <a:spLocks noChangeArrowheads="1"/>
          </p:cNvSpPr>
          <p:nvPr/>
        </p:nvSpPr>
        <p:spPr bwMode="auto">
          <a:xfrm>
            <a:off x="685800" y="4495800"/>
            <a:ext cx="228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8" name="TextBox 7"/>
          <p:cNvSpPr txBox="1"/>
          <p:nvPr/>
        </p:nvSpPr>
        <p:spPr>
          <a:xfrm>
            <a:off x="3886201" y="19050"/>
            <a:ext cx="1508315" cy="369332"/>
          </a:xfrm>
          <a:prstGeom prst="rect">
            <a:avLst/>
          </a:prstGeom>
          <a:noFill/>
        </p:spPr>
        <p:txBody>
          <a:bodyPr wrap="square" rtlCol="0">
            <a:spAutoFit/>
          </a:bodyPr>
          <a:lstStyle/>
          <a:p>
            <a:r>
              <a:rPr lang="en-US" b="1" dirty="0" smtClean="0">
                <a:solidFill>
                  <a:srgbClr val="FF0000"/>
                </a:solidFill>
              </a:rPr>
              <a:t>----- NOW</a:t>
            </a:r>
          </a:p>
        </p:txBody>
      </p:sp>
      <p:sp>
        <p:nvSpPr>
          <p:cNvPr id="10" name="TextBox 9"/>
          <p:cNvSpPr txBox="1"/>
          <p:nvPr/>
        </p:nvSpPr>
        <p:spPr>
          <a:xfrm>
            <a:off x="5410200" y="1219200"/>
            <a:ext cx="3048000" cy="3785652"/>
          </a:xfrm>
          <a:prstGeom prst="rect">
            <a:avLst/>
          </a:prstGeom>
          <a:noFill/>
        </p:spPr>
        <p:txBody>
          <a:bodyPr wrap="square" rtlCol="0">
            <a:spAutoFit/>
          </a:bodyPr>
          <a:lstStyle/>
          <a:p>
            <a:r>
              <a:rPr lang="en-US" sz="1600" dirty="0" smtClean="0"/>
              <a:t>Very interesting graphic &amp; details for the drought across the US based on the more generalized </a:t>
            </a:r>
            <a:r>
              <a:rPr lang="en-US" sz="1600" dirty="0" err="1" smtClean="0"/>
              <a:t>precip</a:t>
            </a:r>
            <a:r>
              <a:rPr lang="en-US" sz="1600" dirty="0" smtClean="0"/>
              <a:t> deficit/excess, the Standardized Precipitation Index (SPI). </a:t>
            </a:r>
          </a:p>
          <a:p>
            <a:endParaRPr lang="en-US" sz="1600" dirty="0"/>
          </a:p>
          <a:p>
            <a:r>
              <a:rPr lang="en-US" sz="1600" dirty="0" smtClean="0"/>
              <a:t>The dark brown and red colors, indicating standardized precipitation deficits, in the </a:t>
            </a:r>
            <a:r>
              <a:rPr lang="en-US" sz="1600" dirty="0"/>
              <a:t>v</a:t>
            </a:r>
            <a:r>
              <a:rPr lang="en-US" sz="1600" dirty="0" smtClean="0"/>
              <a:t>arious time periods, approximately correspond to the appropriate short/long term drought monitor regions and their intensities </a:t>
            </a:r>
          </a:p>
        </p:txBody>
      </p:sp>
      <p:sp>
        <p:nvSpPr>
          <p:cNvPr id="6" name="Arc 5"/>
          <p:cNvSpPr/>
          <p:nvPr/>
        </p:nvSpPr>
        <p:spPr>
          <a:xfrm>
            <a:off x="381000" y="1676400"/>
            <a:ext cx="838200" cy="2057400"/>
          </a:xfrm>
          <a:prstGeom prst="arc">
            <a:avLst>
              <a:gd name="adj1" fmla="val 16200000"/>
              <a:gd name="adj2" fmla="val 5045455"/>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6" name="Picture 2" descr="http://www.cpc.ncep.noaa.gov/products/Drought/Figures/index/spi_plo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4" y="351819"/>
            <a:ext cx="5026025" cy="650618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H="1" flipV="1">
            <a:off x="990600" y="1981200"/>
            <a:ext cx="4648200" cy="3505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646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xfrm>
            <a:off x="8763000" y="6553200"/>
            <a:ext cx="381000" cy="276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11</a:t>
            </a:fld>
            <a:endParaRPr lang="en-US" altLang="en-US" sz="1400" dirty="0" smtClean="0"/>
          </a:p>
        </p:txBody>
      </p:sp>
      <p:sp>
        <p:nvSpPr>
          <p:cNvPr id="7171" name="TextBox 1"/>
          <p:cNvSpPr txBox="1">
            <a:spLocks noChangeArrowheads="1"/>
          </p:cNvSpPr>
          <p:nvPr/>
        </p:nvSpPr>
        <p:spPr bwMode="auto">
          <a:xfrm>
            <a:off x="5638800" y="111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a:latin typeface="Times New Roman" pitchFamily="18" charset="0"/>
              </a:rPr>
              <a:t>Recent US Temperatures</a:t>
            </a:r>
          </a:p>
        </p:txBody>
      </p:sp>
      <p:sp>
        <p:nvSpPr>
          <p:cNvPr id="7172" name="TextBox 2"/>
          <p:cNvSpPr txBox="1">
            <a:spLocks noChangeArrowheads="1"/>
          </p:cNvSpPr>
          <p:nvPr/>
        </p:nvSpPr>
        <p:spPr bwMode="auto">
          <a:xfrm>
            <a:off x="5105400" y="609600"/>
            <a:ext cx="40338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In July, a  pattern with warmth in the west, south and northeast. Relative cool along a northwest to southeast swath. </a:t>
            </a:r>
          </a:p>
          <a:p>
            <a:pPr eaLnBrk="1" hangingPunct="1">
              <a:spcBef>
                <a:spcPct val="0"/>
              </a:spcBef>
            </a:pPr>
            <a:endParaRPr lang="en-US" altLang="en-US" sz="1600" dirty="0">
              <a:latin typeface="Times New Roman" pitchFamily="18" charset="0"/>
            </a:endParaRPr>
          </a:p>
          <a:p>
            <a:pPr eaLnBrk="1" hangingPunct="1">
              <a:spcBef>
                <a:spcPct val="0"/>
              </a:spcBef>
            </a:pPr>
            <a:r>
              <a:rPr lang="en-US" altLang="en-US" sz="1600" dirty="0" smtClean="0">
                <a:latin typeface="Times New Roman" pitchFamily="18" charset="0"/>
              </a:rPr>
              <a:t>August so far is somewhat similar to July pattern except probably in the south.</a:t>
            </a:r>
            <a:endParaRPr lang="en-US" altLang="en-US" sz="1600" dirty="0">
              <a:latin typeface="Times New Roman" pitchFamily="18" charset="0"/>
            </a:endParaRPr>
          </a:p>
        </p:txBody>
      </p:sp>
      <p:pic>
        <p:nvPicPr>
          <p:cNvPr id="5122" name="Picture 2" descr="http://www.cpc.ncep.noaa.gov/products/tanal/30day/mean/20180731.30day.mean.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4572000" cy="675322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162300"/>
            <a:ext cx="4762500" cy="3390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292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2438400"/>
            <a:ext cx="41529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25"/>
            <a:ext cx="3876675" cy="2947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93166" y="3124200"/>
            <a:ext cx="2983509" cy="307777"/>
          </a:xfrm>
          <a:prstGeom prst="rect">
            <a:avLst/>
          </a:prstGeom>
        </p:spPr>
        <p:txBody>
          <a:bodyPr wrap="none">
            <a:spAutoFit/>
          </a:bodyPr>
          <a:lstStyle/>
          <a:p>
            <a:r>
              <a:rPr lang="en-US" sz="1400" dirty="0"/>
              <a:t>https://fsapps.nwcg.gov/afm/index.php</a:t>
            </a:r>
          </a:p>
        </p:txBody>
      </p:sp>
      <p:sp>
        <p:nvSpPr>
          <p:cNvPr id="4" name="TextBox 3"/>
          <p:cNvSpPr txBox="1"/>
          <p:nvPr/>
        </p:nvSpPr>
        <p:spPr>
          <a:xfrm>
            <a:off x="5933940" y="61882"/>
            <a:ext cx="2679700" cy="400110"/>
          </a:xfrm>
          <a:prstGeom prst="rect">
            <a:avLst/>
          </a:prstGeom>
          <a:noFill/>
        </p:spPr>
        <p:txBody>
          <a:bodyPr wrap="square" rtlCol="0">
            <a:spAutoFit/>
          </a:bodyPr>
          <a:lstStyle/>
          <a:p>
            <a:r>
              <a:rPr lang="en-US" sz="2000" b="1" dirty="0" smtClean="0">
                <a:solidFill>
                  <a:srgbClr val="FF0000"/>
                </a:solidFill>
              </a:rPr>
              <a:t>Current Active FIRE</a:t>
            </a:r>
            <a:endParaRPr lang="en-US" sz="2000" b="1" dirty="0">
              <a:solidFill>
                <a:srgbClr val="FF0000"/>
              </a:solidFill>
            </a:endParaRPr>
          </a:p>
        </p:txBody>
      </p:sp>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00" y="1676400"/>
            <a:ext cx="4152900"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978400" y="6400800"/>
            <a:ext cx="3784600" cy="276999"/>
          </a:xfrm>
          <a:prstGeom prst="rect">
            <a:avLst/>
          </a:prstGeom>
        </p:spPr>
        <p:txBody>
          <a:bodyPr wrap="square">
            <a:spAutoFit/>
          </a:bodyPr>
          <a:lstStyle/>
          <a:p>
            <a:r>
              <a:rPr lang="en-US" sz="1200" dirty="0"/>
              <a:t>https://www.fs.fed.us/science-technology/fire/information</a:t>
            </a:r>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0"/>
            <a:ext cx="3400425"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95148" y="1662668"/>
            <a:ext cx="1025313" cy="1200329"/>
          </a:xfrm>
          <a:prstGeom prst="rect">
            <a:avLst/>
          </a:prstGeom>
          <a:noFill/>
        </p:spPr>
        <p:txBody>
          <a:bodyPr wrap="square" rtlCol="0">
            <a:spAutoFit/>
          </a:bodyPr>
          <a:lstStyle/>
          <a:p>
            <a:r>
              <a:rPr lang="en-US" dirty="0" smtClean="0"/>
              <a:t>Both from USDA !?</a:t>
            </a:r>
            <a:endParaRPr lang="en-US" dirty="0"/>
          </a:p>
        </p:txBody>
      </p:sp>
      <p:sp>
        <p:nvSpPr>
          <p:cNvPr id="6" name="TextBox 5"/>
          <p:cNvSpPr txBox="1"/>
          <p:nvPr/>
        </p:nvSpPr>
        <p:spPr>
          <a:xfrm>
            <a:off x="4114800" y="461992"/>
            <a:ext cx="4953000" cy="923330"/>
          </a:xfrm>
          <a:prstGeom prst="rect">
            <a:avLst/>
          </a:prstGeom>
          <a:noFill/>
        </p:spPr>
        <p:txBody>
          <a:bodyPr wrap="square" rtlCol="0">
            <a:spAutoFit/>
          </a:bodyPr>
          <a:lstStyle/>
          <a:p>
            <a:r>
              <a:rPr lang="en-US" dirty="0" smtClean="0"/>
              <a:t>One of the worst, (or probably the worst ?) fire season in CA this year and hence damage/destruction!!</a:t>
            </a:r>
            <a:endParaRPr lang="en-US" dirty="0"/>
          </a:p>
        </p:txBody>
      </p:sp>
      <p:sp>
        <p:nvSpPr>
          <p:cNvPr id="12" name="Slide Number Placeholder 3"/>
          <p:cNvSpPr>
            <a:spLocks noGrp="1"/>
          </p:cNvSpPr>
          <p:nvPr>
            <p:ph type="sldNum" sz="quarter" idx="12"/>
          </p:nvPr>
        </p:nvSpPr>
        <p:spPr>
          <a:xfrm>
            <a:off x="8763000" y="65532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12</a:t>
            </a:fld>
            <a:endParaRPr lang="en-US" altLang="en-US" sz="1400" dirty="0" smtClean="0"/>
          </a:p>
        </p:txBody>
      </p: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06878"/>
            <a:ext cx="4114800" cy="345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8575" y="5562600"/>
            <a:ext cx="1025313" cy="1200329"/>
          </a:xfrm>
          <a:prstGeom prst="rect">
            <a:avLst/>
          </a:prstGeom>
          <a:noFill/>
        </p:spPr>
        <p:txBody>
          <a:bodyPr wrap="square" rtlCol="0">
            <a:spAutoFit/>
          </a:bodyPr>
          <a:lstStyle/>
          <a:p>
            <a:r>
              <a:rPr lang="en-US" dirty="0" smtClean="0"/>
              <a:t>from Google!</a:t>
            </a:r>
          </a:p>
          <a:p>
            <a:r>
              <a:rPr lang="en-US" dirty="0" smtClean="0"/>
              <a:t>-this morning.</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1" y="4419600"/>
            <a:ext cx="214325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400" dirty="0" smtClean="0">
                <a:latin typeface="Times New Roman" pitchFamily="18" charset="0"/>
              </a:rPr>
              <a:t>Most of the CA reservoirs </a:t>
            </a:r>
            <a:r>
              <a:rPr lang="en-US" altLang="en-US" sz="1400" u="sng" dirty="0" smtClean="0">
                <a:latin typeface="Times New Roman" pitchFamily="18" charset="0"/>
              </a:rPr>
              <a:t>continue to be at reasonably good  levels</a:t>
            </a:r>
            <a:r>
              <a:rPr lang="en-US" altLang="en-US" sz="1400" dirty="0" smtClean="0">
                <a:latin typeface="Times New Roman" pitchFamily="18" charset="0"/>
              </a:rPr>
              <a:t>, except for the Lake Oroville near northern Sierra Nevada, </a:t>
            </a:r>
            <a:r>
              <a:rPr lang="en-US" altLang="en-US" sz="1400" dirty="0">
                <a:latin typeface="Times New Roman" pitchFamily="18" charset="0"/>
              </a:rPr>
              <a:t>n</a:t>
            </a:r>
            <a:r>
              <a:rPr lang="en-US" altLang="en-US" sz="1400" dirty="0" smtClean="0">
                <a:latin typeface="Times New Roman" pitchFamily="18" charset="0"/>
              </a:rPr>
              <a:t>earing completion!</a:t>
            </a:r>
            <a:endParaRPr lang="en-US" altLang="en-US" sz="1400" dirty="0">
              <a:latin typeface="Times New Roman" pitchFamily="18" charset="0"/>
            </a:endParaRPr>
          </a:p>
        </p:txBody>
      </p:sp>
      <p:sp>
        <p:nvSpPr>
          <p:cNvPr id="2" name="Rectangle 1"/>
          <p:cNvSpPr/>
          <p:nvPr/>
        </p:nvSpPr>
        <p:spPr>
          <a:xfrm>
            <a:off x="4941291" y="6550223"/>
            <a:ext cx="2983509" cy="307777"/>
          </a:xfrm>
          <a:prstGeom prst="rect">
            <a:avLst/>
          </a:prstGeom>
        </p:spPr>
        <p:txBody>
          <a:bodyPr wrap="none">
            <a:spAutoFit/>
          </a:bodyPr>
          <a:lstStyle/>
          <a:p>
            <a:r>
              <a:rPr lang="en-US" sz="1400" dirty="0"/>
              <a:t>https://fsapps.nwcg.gov/afm/index.php</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2400"/>
            <a:ext cx="3276600" cy="4373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767" y="491099"/>
            <a:ext cx="2689058" cy="2785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737" y="491099"/>
            <a:ext cx="2481263" cy="2748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701" y="3190875"/>
            <a:ext cx="1352299"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4551978"/>
            <a:ext cx="2362244" cy="2229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76200"/>
            <a:ext cx="5791200" cy="369332"/>
          </a:xfrm>
          <a:prstGeom prst="rect">
            <a:avLst/>
          </a:prstGeom>
          <a:noFill/>
        </p:spPr>
        <p:txBody>
          <a:bodyPr wrap="square" rtlCol="0">
            <a:spAutoFit/>
          </a:bodyPr>
          <a:lstStyle/>
          <a:p>
            <a:r>
              <a:rPr lang="en-US" dirty="0" smtClean="0"/>
              <a:t>Water Reservoir Levels in some Western/Southern States!</a:t>
            </a:r>
            <a:endParaRPr lang="en-US" dirty="0"/>
          </a:p>
        </p:txBody>
      </p:sp>
      <p:sp>
        <p:nvSpPr>
          <p:cNvPr id="5" name="TextBox 4"/>
          <p:cNvSpPr txBox="1"/>
          <p:nvPr/>
        </p:nvSpPr>
        <p:spPr>
          <a:xfrm>
            <a:off x="3530767" y="2971800"/>
            <a:ext cx="507833" cy="369332"/>
          </a:xfrm>
          <a:prstGeom prst="rect">
            <a:avLst/>
          </a:prstGeom>
          <a:noFill/>
        </p:spPr>
        <p:txBody>
          <a:bodyPr wrap="square" rtlCol="0">
            <a:spAutoFit/>
          </a:bodyPr>
          <a:lstStyle/>
          <a:p>
            <a:r>
              <a:rPr lang="en-US" dirty="0" smtClean="0"/>
              <a:t>AZ</a:t>
            </a:r>
            <a:endParaRPr lang="en-US" dirty="0"/>
          </a:p>
        </p:txBody>
      </p:sp>
      <p:sp>
        <p:nvSpPr>
          <p:cNvPr id="13" name="TextBox 12"/>
          <p:cNvSpPr txBox="1"/>
          <p:nvPr/>
        </p:nvSpPr>
        <p:spPr>
          <a:xfrm>
            <a:off x="8178967" y="2939534"/>
            <a:ext cx="584033" cy="369332"/>
          </a:xfrm>
          <a:prstGeom prst="rect">
            <a:avLst/>
          </a:prstGeom>
          <a:noFill/>
        </p:spPr>
        <p:txBody>
          <a:bodyPr wrap="square" rtlCol="0">
            <a:spAutoFit/>
          </a:bodyPr>
          <a:lstStyle/>
          <a:p>
            <a:r>
              <a:rPr lang="en-US" dirty="0" smtClean="0"/>
              <a:t>NM</a:t>
            </a:r>
            <a:endParaRPr lang="en-US" dirty="0"/>
          </a:p>
        </p:txBody>
      </p:sp>
      <p:sp>
        <p:nvSpPr>
          <p:cNvPr id="14" name="TextBox 13"/>
          <p:cNvSpPr txBox="1"/>
          <p:nvPr/>
        </p:nvSpPr>
        <p:spPr>
          <a:xfrm>
            <a:off x="4323590" y="4572000"/>
            <a:ext cx="507833" cy="369332"/>
          </a:xfrm>
          <a:prstGeom prst="rect">
            <a:avLst/>
          </a:prstGeom>
          <a:noFill/>
        </p:spPr>
        <p:txBody>
          <a:bodyPr wrap="square" rtlCol="0">
            <a:spAutoFit/>
          </a:bodyPr>
          <a:lstStyle/>
          <a:p>
            <a:r>
              <a:rPr lang="en-US" dirty="0" smtClean="0"/>
              <a:t>UT</a:t>
            </a:r>
            <a:endParaRPr lang="en-US" dirty="0"/>
          </a:p>
        </p:txBody>
      </p:sp>
      <p:sp>
        <p:nvSpPr>
          <p:cNvPr id="15" name="TextBox 14"/>
          <p:cNvSpPr txBox="1"/>
          <p:nvPr/>
        </p:nvSpPr>
        <p:spPr>
          <a:xfrm>
            <a:off x="8217066" y="4038600"/>
            <a:ext cx="507833" cy="369332"/>
          </a:xfrm>
          <a:prstGeom prst="rect">
            <a:avLst/>
          </a:prstGeom>
          <a:noFill/>
        </p:spPr>
        <p:txBody>
          <a:bodyPr wrap="square" rtlCol="0">
            <a:spAutoFit/>
          </a:bodyPr>
          <a:lstStyle/>
          <a:p>
            <a:r>
              <a:rPr lang="en-US" dirty="0" smtClean="0"/>
              <a:t>TX</a:t>
            </a:r>
            <a:endParaRPr lang="en-US" dirty="0"/>
          </a:p>
        </p:txBody>
      </p:sp>
      <p:pic>
        <p:nvPicPr>
          <p:cNvPr id="717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4425" y="3923505"/>
            <a:ext cx="3838575" cy="2934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lide Number Placeholder 3"/>
          <p:cNvSpPr>
            <a:spLocks noGrp="1"/>
          </p:cNvSpPr>
          <p:nvPr>
            <p:ph type="sldNum" sz="quarter" idx="12"/>
          </p:nvPr>
        </p:nvSpPr>
        <p:spPr>
          <a:xfrm>
            <a:off x="8763000" y="65532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13</a:t>
            </a:fld>
            <a:endParaRPr lang="en-US" altLang="en-US" sz="1400" dirty="0" smtClean="0"/>
          </a:p>
        </p:txBody>
      </p:sp>
    </p:spTree>
    <p:extLst>
      <p:ext uri="{BB962C8B-B14F-4D97-AF65-F5344CB8AC3E}">
        <p14:creationId xmlns:p14="http://schemas.microsoft.com/office/powerpoint/2010/main" val="2892373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819775"/>
            <a:ext cx="4179888"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0" name="Title 1"/>
          <p:cNvSpPr>
            <a:spLocks noGrp="1"/>
          </p:cNvSpPr>
          <p:nvPr>
            <p:ph type="title"/>
          </p:nvPr>
        </p:nvSpPr>
        <p:spPr>
          <a:xfrm>
            <a:off x="5105400" y="0"/>
            <a:ext cx="3810000" cy="534988"/>
          </a:xfrm>
        </p:spPr>
        <p:txBody>
          <a:bodyPr/>
          <a:lstStyle/>
          <a:p>
            <a:r>
              <a:rPr lang="en-US" altLang="en-US" sz="2800" dirty="0" smtClean="0"/>
              <a:t>Streamflow (USGS)</a:t>
            </a:r>
          </a:p>
        </p:txBody>
      </p:sp>
      <p:sp>
        <p:nvSpPr>
          <p:cNvPr id="12291" name="Slide Number Placeholder 3"/>
          <p:cNvSpPr>
            <a:spLocks noGrp="1"/>
          </p:cNvSpPr>
          <p:nvPr>
            <p:ph type="sldNum" sz="quarter" idx="12"/>
          </p:nvPr>
        </p:nvSpPr>
        <p:spPr>
          <a:xfrm>
            <a:off x="8763000" y="0"/>
            <a:ext cx="3810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9D3E67D-6992-482B-8B99-46C3D8C727D1}" type="slidenum">
              <a:rPr lang="en-US" altLang="en-US" sz="1400" smtClean="0"/>
              <a:pPr eaLnBrk="1" hangingPunct="1">
                <a:spcBef>
                  <a:spcPct val="0"/>
                </a:spcBef>
                <a:buFontTx/>
                <a:buNone/>
              </a:pPr>
              <a:t>14</a:t>
            </a:fld>
            <a:endParaRPr lang="en-US" altLang="en-US" sz="1400" smtClean="0"/>
          </a:p>
        </p:txBody>
      </p:sp>
      <p:pic>
        <p:nvPicPr>
          <p:cNvPr id="12292" name="Picture 9" descr="[color code f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10" descr="[color code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1" descr="[color code f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12" descr="[color code f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3" descr="[color code fo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4" descr="[color code f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457450"/>
            <a:ext cx="1428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color code f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16" descr="[color code fo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2457450"/>
            <a:ext cx="142875"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5"/>
          <p:cNvSpPr txBox="1">
            <a:spLocks noChangeArrowheads="1"/>
          </p:cNvSpPr>
          <p:nvPr/>
        </p:nvSpPr>
        <p:spPr bwMode="auto">
          <a:xfrm>
            <a:off x="4800600" y="792540"/>
            <a:ext cx="43513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600" dirty="0" smtClean="0">
                <a:latin typeface="Times New Roman" pitchFamily="18" charset="0"/>
              </a:rPr>
              <a:t>Streamflow overall in the South, is slightly better in July, than in June.</a:t>
            </a:r>
          </a:p>
          <a:p>
            <a:pPr eaLnBrk="1" hangingPunct="1">
              <a:spcBef>
                <a:spcPct val="0"/>
              </a:spcBef>
            </a:pPr>
            <a:r>
              <a:rPr lang="en-US" altLang="en-US" sz="1600" dirty="0" smtClean="0">
                <a:latin typeface="Times New Roman" pitchFamily="18" charset="0"/>
              </a:rPr>
              <a:t>Same can be said in the Northeast.</a:t>
            </a:r>
          </a:p>
          <a:p>
            <a:pPr eaLnBrk="1" hangingPunct="1">
              <a:spcBef>
                <a:spcPct val="0"/>
              </a:spcBef>
            </a:pPr>
            <a:r>
              <a:rPr lang="en-US" altLang="en-US" sz="1600" dirty="0" smtClean="0">
                <a:latin typeface="Times New Roman" pitchFamily="18" charset="0"/>
              </a:rPr>
              <a:t>In the Northern Plains, conditions relatively similar in both months. </a:t>
            </a:r>
          </a:p>
        </p:txBody>
      </p:sp>
      <p:pic>
        <p:nvPicPr>
          <p:cNvPr id="12301" name="Picture 31" descr="map legen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952750"/>
            <a:ext cx="478556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Box 1"/>
          <p:cNvSpPr txBox="1">
            <a:spLocks noChangeArrowheads="1"/>
          </p:cNvSpPr>
          <p:nvPr/>
        </p:nvSpPr>
        <p:spPr bwMode="auto">
          <a:xfrm>
            <a:off x="4920895" y="3195935"/>
            <a:ext cx="4179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dirty="0">
                <a:solidFill>
                  <a:srgbClr val="FF0000"/>
                </a:solidFill>
                <a:latin typeface="Times New Roman" pitchFamily="18" charset="0"/>
              </a:rPr>
              <a:t>Map shows only  below normal </a:t>
            </a:r>
            <a:r>
              <a:rPr lang="en-US" altLang="en-US" sz="1200" b="1" u="sng" dirty="0">
                <a:solidFill>
                  <a:srgbClr val="FF0000"/>
                </a:solidFill>
                <a:latin typeface="Times New Roman" pitchFamily="18" charset="0"/>
              </a:rPr>
              <a:t>7-day average streamflow </a:t>
            </a:r>
            <a:r>
              <a:rPr lang="en-US" altLang="en-US" sz="1200" b="1" dirty="0">
                <a:solidFill>
                  <a:srgbClr val="FF0000"/>
                </a:solidFill>
                <a:latin typeface="Times New Roman" pitchFamily="18" charset="0"/>
              </a:rPr>
              <a:t>compared to historical streamflow for the day of </a:t>
            </a:r>
            <a:r>
              <a:rPr lang="en-US" altLang="en-US" sz="1200" b="1" dirty="0" smtClean="0">
                <a:solidFill>
                  <a:srgbClr val="FF0000"/>
                </a:solidFill>
                <a:latin typeface="Times New Roman" pitchFamily="18" charset="0"/>
              </a:rPr>
              <a:t>year.</a:t>
            </a:r>
            <a:endParaRPr lang="en-US" altLang="en-US" sz="1200" dirty="0">
              <a:solidFill>
                <a:srgbClr val="FF0000"/>
              </a:solidFill>
              <a:latin typeface="Times New Roman" pitchFamily="18" charset="0"/>
            </a:endParaRPr>
          </a:p>
        </p:txBody>
      </p:sp>
      <p:sp>
        <p:nvSpPr>
          <p:cNvPr id="2" name="TextBox 1"/>
          <p:cNvSpPr txBox="1"/>
          <p:nvPr/>
        </p:nvSpPr>
        <p:spPr>
          <a:xfrm>
            <a:off x="6934200" y="3667780"/>
            <a:ext cx="2131473" cy="738664"/>
          </a:xfrm>
          <a:prstGeom prst="rect">
            <a:avLst/>
          </a:prstGeom>
          <a:noFill/>
        </p:spPr>
        <p:txBody>
          <a:bodyPr wrap="square" rtlCol="0">
            <a:spAutoFit/>
          </a:bodyPr>
          <a:lstStyle/>
          <a:p>
            <a:pPr algn="ctr"/>
            <a:r>
              <a:rPr lang="en-US" sz="1400" dirty="0" smtClean="0">
                <a:solidFill>
                  <a:srgbClr val="FF0000"/>
                </a:solidFill>
              </a:rPr>
              <a:t>One month ago (left)  &amp; </a:t>
            </a:r>
          </a:p>
          <a:p>
            <a:pPr algn="ctr"/>
            <a:endParaRPr lang="en-US" sz="1400" dirty="0" smtClean="0">
              <a:solidFill>
                <a:srgbClr val="FF0000"/>
              </a:solidFill>
            </a:endParaRPr>
          </a:p>
          <a:p>
            <a:pPr algn="ctr"/>
            <a:r>
              <a:rPr lang="en-US" sz="1400" dirty="0" smtClean="0">
                <a:solidFill>
                  <a:srgbClr val="FF0000"/>
                </a:solidFill>
              </a:rPr>
              <a:t>Now (below)</a:t>
            </a:r>
            <a:endParaRPr lang="en-US" sz="1400" dirty="0">
              <a:solidFill>
                <a:srgbClr val="FF0000"/>
              </a:solidFill>
            </a:endParaRPr>
          </a:p>
        </p:txBody>
      </p:sp>
      <p:cxnSp>
        <p:nvCxnSpPr>
          <p:cNvPr id="7" name="Straight Arrow Connector 6"/>
          <p:cNvCxnSpPr/>
          <p:nvPr/>
        </p:nvCxnSpPr>
        <p:spPr>
          <a:xfrm>
            <a:off x="3581400" y="1981200"/>
            <a:ext cx="0" cy="38862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581400" y="1482118"/>
            <a:ext cx="152400" cy="499082"/>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94" name="Picture 2" descr="us"/>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09" y="76200"/>
            <a:ext cx="4768557" cy="3050233"/>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929803" y="3641078"/>
            <a:ext cx="2080597" cy="1311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410200" y="4860278"/>
            <a:ext cx="2133600" cy="778522"/>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905719" y="4707878"/>
            <a:ext cx="2019081" cy="808361"/>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 name="Picture 2" descr="u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855031"/>
            <a:ext cx="4694666" cy="30029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below normal 7-day average streamflow condition map"/>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2800" y="4459831"/>
            <a:ext cx="1962258" cy="1255169"/>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p:nvPr/>
        </p:nvCxnSpPr>
        <p:spPr>
          <a:xfrm>
            <a:off x="4191000" y="552450"/>
            <a:ext cx="0" cy="38100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95300" y="609600"/>
            <a:ext cx="0" cy="3657600"/>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Slide Number Placeholder 3"/>
          <p:cNvSpPr txBox="1">
            <a:spLocks/>
          </p:cNvSpPr>
          <p:nvPr/>
        </p:nvSpPr>
        <p:spPr bwMode="auto">
          <a:xfrm>
            <a:off x="8763000" y="6553200"/>
            <a:ext cx="381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14</a:t>
            </a:fld>
            <a:endParaRPr lang="en-US" altLang="en-US" sz="1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xfrm>
            <a:off x="8686800" y="6553200"/>
            <a:ext cx="447964"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42817CA4-6823-4FAC-A1F5-F61DE3996292}" type="slidenum">
              <a:rPr lang="en-US" altLang="en-US" sz="1400" smtClean="0"/>
              <a:pPr eaLnBrk="1" hangingPunct="1">
                <a:spcBef>
                  <a:spcPct val="0"/>
                </a:spcBef>
                <a:buFontTx/>
                <a:buNone/>
              </a:pPr>
              <a:t>15</a:t>
            </a:fld>
            <a:endParaRPr lang="en-US" altLang="en-US" sz="1400" dirty="0" smtClean="0"/>
          </a:p>
        </p:txBody>
      </p:sp>
      <p:graphicFrame>
        <p:nvGraphicFramePr>
          <p:cNvPr id="5" name="Table 4"/>
          <p:cNvGraphicFramePr>
            <a:graphicFrameLocks noGrp="1"/>
          </p:cNvGraphicFramePr>
          <p:nvPr>
            <p:extLst>
              <p:ext uri="{D42A27DB-BD31-4B8C-83A1-F6EECF244321}">
                <p14:modId xmlns:p14="http://schemas.microsoft.com/office/powerpoint/2010/main" val="3211102989"/>
              </p:ext>
            </p:extLst>
          </p:nvPr>
        </p:nvGraphicFramePr>
        <p:xfrm>
          <a:off x="457200" y="289560"/>
          <a:ext cx="8305800" cy="5913120"/>
        </p:xfrm>
        <a:graphic>
          <a:graphicData uri="http://schemas.openxmlformats.org/drawingml/2006/table">
            <a:tbl>
              <a:tblPr/>
              <a:tblGrid>
                <a:gridCol w="8305800"/>
              </a:tblGrid>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EL NIÑO/SOUTHERN OSCILLATION (ENSO)</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DIAGNOSTIC DISCUSSION</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5621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verdana,arial,serif"/>
                          <a:cs typeface="Arial" pitchFamily="34" charset="0"/>
                        </a:rPr>
                        <a:t>issued by</a:t>
                      </a:r>
                      <a:r>
                        <a:rPr kumimoji="0" lang="en-US" altLang="en-US" sz="2000" b="0" i="0" u="none" strike="noStrike" cap="none" normalizeH="0" baseline="0" dirty="0" smtClean="0">
                          <a:ln>
                            <a:noFill/>
                          </a:ln>
                          <a:solidFill>
                            <a:schemeClr val="tx1"/>
                          </a:solidFill>
                          <a:effectLst/>
                          <a:latin typeface="Arial" pitchFamily="34" charset="0"/>
                          <a:cs typeface="Arial" pitchFamily="34" charset="0"/>
                        </a:rPr>
                        <a:t/>
                      </a:r>
                      <a:br>
                        <a:rPr kumimoji="0" lang="en-US" altLang="en-US" sz="2000" b="0" i="0" u="none" strike="noStrike" cap="none" normalizeH="0" baseline="0" dirty="0" smtClean="0">
                          <a:ln>
                            <a:noFill/>
                          </a:ln>
                          <a:solidFill>
                            <a:schemeClr val="tx1"/>
                          </a:solidFill>
                          <a:effectLst/>
                          <a:latin typeface="Arial" pitchFamily="34" charset="0"/>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CLIMATE PREDICTION CENTER/NCEP/NWS</a:t>
                      </a:r>
                      <a:br>
                        <a:rPr kumimoji="0" lang="en-US" altLang="en-US" sz="2000" b="0" i="0" u="none" strike="noStrike" cap="none" normalizeH="0" baseline="0" dirty="0" smtClean="0">
                          <a:ln>
                            <a:noFill/>
                          </a:ln>
                          <a:solidFill>
                            <a:schemeClr val="tx1"/>
                          </a:solidFill>
                          <a:effectLst/>
                          <a:latin typeface="verdana,arial,serif"/>
                          <a:cs typeface="Arial" pitchFamily="34" charset="0"/>
                        </a:rPr>
                      </a:br>
                      <a:r>
                        <a:rPr kumimoji="0" lang="en-US" altLang="en-US" sz="2000" b="0" i="0" u="none" strike="noStrike" cap="none" normalizeH="0" baseline="0" dirty="0" smtClean="0">
                          <a:ln>
                            <a:noFill/>
                          </a:ln>
                          <a:solidFill>
                            <a:schemeClr val="tx1"/>
                          </a:solidFill>
                          <a:effectLst/>
                          <a:latin typeface="verdana,arial,serif"/>
                          <a:cs typeface="Arial" pitchFamily="34" charset="0"/>
                        </a:rPr>
                        <a:t>and the International Research Institute for Climate and Society</a:t>
                      </a: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sng" strike="noStrike" cap="none" normalizeH="0" baseline="0" dirty="0" smtClean="0">
                          <a:ln>
                            <a:noFill/>
                          </a:ln>
                          <a:solidFill>
                            <a:srgbClr val="FF0000"/>
                          </a:solidFill>
                          <a:effectLst/>
                          <a:latin typeface="verdana,arial,serif"/>
                          <a:cs typeface="Arial" pitchFamily="34" charset="0"/>
                        </a:rPr>
                        <a:t>9  August  2018</a:t>
                      </a:r>
                      <a:endParaRPr kumimoji="0" lang="en-US" altLang="en-US" sz="2000" b="1" i="0" u="sng"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762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6477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verdana,arial,serif"/>
                          <a:cs typeface="Arial" pitchFamily="34" charset="0"/>
                        </a:rPr>
                        <a:t>ENSO Alert System Status: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tx1"/>
                        </a:solidFill>
                        <a:effectLst/>
                        <a:latin typeface="verdana,arial,serif"/>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sng" strike="noStrike" kern="1200" cap="none" normalizeH="0" baseline="0" dirty="0" smtClean="0">
                          <a:ln>
                            <a:noFill/>
                          </a:ln>
                          <a:solidFill>
                            <a:srgbClr val="FF0000"/>
                          </a:solidFill>
                          <a:effectLst/>
                          <a:latin typeface="Arial" pitchFamily="34" charset="0"/>
                          <a:ea typeface="+mn-ea"/>
                          <a:cs typeface="+mn-cs"/>
                        </a:rPr>
                        <a:t>El Nino Watch</a:t>
                      </a:r>
                      <a:r>
                        <a:rPr kumimoji="0" lang="en-US" altLang="en-US" sz="2000" b="1" i="0" u="none" strike="noStrike" cap="none" normalizeH="0" baseline="0" dirty="0" smtClean="0">
                          <a:ln>
                            <a:noFill/>
                          </a:ln>
                          <a:solidFill>
                            <a:srgbClr val="FF0000"/>
                          </a:solidFill>
                          <a:effectLst/>
                          <a:latin typeface="verdana,arial,serif"/>
                          <a:cs typeface="Arial" pitchFamily="34" charset="0"/>
                        </a:rPr>
                        <a:t> !!</a:t>
                      </a:r>
                      <a:endParaRPr kumimoji="0" lang="en-US" altLang="en-US" sz="2000" b="0" i="0" u="none" strike="noStrike" cap="none" normalizeH="0" baseline="0" dirty="0" smtClean="0">
                        <a:ln>
                          <a:noFill/>
                        </a:ln>
                        <a:solidFill>
                          <a:srgbClr val="FF0000"/>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3429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itchFamily="34" charset="0"/>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r h="1257300">
                <a:tc>
                  <a:txBody>
                    <a:bodyPr/>
                    <a:lstStyle>
                      <a:lvl1pPr eaLnBrk="0" hangingPunct="0">
                        <a:spcBef>
                          <a:spcPct val="20000"/>
                        </a:spcBef>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eaLnBrk="1" hangingPunct="1">
                        <a:spcBef>
                          <a:spcPct val="50000"/>
                        </a:spcBef>
                        <a:buClrTx/>
                        <a:buSzTx/>
                        <a:buFont typeface="Wingdings 2" pitchFamily="18" charset="2"/>
                        <a:buNone/>
                      </a:pPr>
                      <a:r>
                        <a:rPr kumimoji="0" lang="en-US" altLang="en-US" sz="2000" b="0" i="0" u="sng" strike="noStrike" cap="none" normalizeH="0" baseline="0" dirty="0" smtClean="0">
                          <a:ln>
                            <a:noFill/>
                          </a:ln>
                          <a:solidFill>
                            <a:schemeClr val="tx1"/>
                          </a:solidFill>
                          <a:effectLst/>
                          <a:latin typeface="verdana,arial"/>
                          <a:cs typeface="Arial" pitchFamily="34" charset="0"/>
                        </a:rPr>
                        <a:t>Synopsis:</a:t>
                      </a:r>
                      <a:r>
                        <a:rPr kumimoji="0" lang="en-US" altLang="en-US" sz="2000" b="0" i="0" u="none" strike="noStrike" cap="none" normalizeH="0" baseline="0" dirty="0" smtClean="0">
                          <a:ln>
                            <a:noFill/>
                          </a:ln>
                          <a:solidFill>
                            <a:schemeClr val="tx1"/>
                          </a:solidFill>
                          <a:effectLst/>
                          <a:latin typeface="verdana,arial"/>
                          <a:cs typeface="Arial" pitchFamily="34" charset="0"/>
                        </a:rPr>
                        <a:t> </a:t>
                      </a:r>
                      <a:r>
                        <a:rPr lang="en-US" sz="2000" b="1" i="0" kern="1200" dirty="0" smtClean="0">
                          <a:solidFill>
                            <a:schemeClr val="tx1"/>
                          </a:solidFill>
                          <a:effectLst/>
                          <a:latin typeface="Arial" pitchFamily="34" charset="0"/>
                          <a:ea typeface="+mn-ea"/>
                          <a:cs typeface="+mn-cs"/>
                        </a:rPr>
                        <a:t>There is ~60% chance of El Niño in the Northern Hemisphere fall 2018 (September-November), increasing to ~70% during winter 2018-19.</a:t>
                      </a:r>
                      <a:endParaRPr lang="en-US" altLang="en-US" sz="2000" b="1" dirty="0" smtClean="0">
                        <a:solidFill>
                          <a:srgbClr val="0033CC"/>
                        </a:solidFill>
                        <a:latin typeface="+mn-lt"/>
                        <a:cs typeface="Arial" pitchFamily="34" charset="0"/>
                      </a:endParaRPr>
                    </a:p>
                  </a:txBody>
                  <a:tcPr marL="19050" marR="19050" marT="19050" marB="1905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xfrm>
            <a:off x="8686800" y="6557962"/>
            <a:ext cx="457200" cy="300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153EABD1-E029-4830-B240-4C69B4CE6361}" type="slidenum">
              <a:rPr lang="en-US" altLang="en-US" sz="1400" smtClean="0"/>
              <a:pPr eaLnBrk="1" hangingPunct="1">
                <a:spcBef>
                  <a:spcPct val="0"/>
                </a:spcBef>
                <a:buFontTx/>
                <a:buNone/>
              </a:pPr>
              <a:t>16</a:t>
            </a:fld>
            <a:endParaRPr lang="en-US" altLang="en-US" sz="1400" dirty="0" smtClean="0"/>
          </a:p>
        </p:txBody>
      </p:sp>
      <p:pic>
        <p:nvPicPr>
          <p:cNvPr id="18435" name="Picture 3" descr="http://www.cpc.ncep.noaa.gov/www_images/ENSO_by_season_bann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098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7"/>
          <p:cNvSpPr>
            <a:spLocks noChangeArrowheads="1"/>
          </p:cNvSpPr>
          <p:nvPr/>
        </p:nvSpPr>
        <p:spPr bwMode="auto">
          <a:xfrm>
            <a:off x="28575" y="6505575"/>
            <a:ext cx="599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200" b="1">
                <a:latin typeface="Times New Roman" pitchFamily="18" charset="0"/>
              </a:rPr>
              <a:t>http://www.cpc.ncep.noaa.gov/products/analysis_monitoring/ensostuff/ensoyears.shtml</a:t>
            </a:r>
          </a:p>
        </p:txBody>
      </p:sp>
      <p:sp>
        <p:nvSpPr>
          <p:cNvPr id="2" name="TextBox 1"/>
          <p:cNvSpPr txBox="1"/>
          <p:nvPr/>
        </p:nvSpPr>
        <p:spPr>
          <a:xfrm>
            <a:off x="3886200" y="5867400"/>
            <a:ext cx="5257800" cy="646331"/>
          </a:xfrm>
          <a:prstGeom prst="rect">
            <a:avLst/>
          </a:prstGeom>
          <a:noFill/>
        </p:spPr>
        <p:txBody>
          <a:bodyPr wrap="square" rtlCol="0">
            <a:spAutoFit/>
          </a:bodyPr>
          <a:lstStyle/>
          <a:p>
            <a:r>
              <a:rPr lang="en-US" dirty="0" smtClean="0"/>
              <a:t>Out of  La Nina for sure! And in Neutral Conditions!</a:t>
            </a:r>
          </a:p>
          <a:p>
            <a:r>
              <a:rPr lang="en-US" dirty="0" smtClean="0"/>
              <a:t>But for how long? Trending towards El Nino!!! </a:t>
            </a:r>
            <a:endParaRPr lang="en-US" dirty="0"/>
          </a:p>
        </p:txBody>
      </p:sp>
      <p:cxnSp>
        <p:nvCxnSpPr>
          <p:cNvPr id="5" name="Straight Arrow Connector 4"/>
          <p:cNvCxnSpPr/>
          <p:nvPr/>
        </p:nvCxnSpPr>
        <p:spPr>
          <a:xfrm flipV="1">
            <a:off x="4876800" y="5638800"/>
            <a:ext cx="0" cy="392668"/>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62" y="2819400"/>
            <a:ext cx="828732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0C526022-F0BE-4BFF-A923-CA25245AC1F9}" type="slidenum">
              <a:rPr lang="en-US" altLang="en-US" sz="1400" smtClean="0"/>
              <a:pPr eaLnBrk="1" hangingPunct="1">
                <a:spcBef>
                  <a:spcPct val="0"/>
                </a:spcBef>
                <a:buFontTx/>
                <a:buNone/>
              </a:pPr>
              <a:t>17</a:t>
            </a:fld>
            <a:endParaRPr lang="en-US" altLang="en-US" sz="1400" dirty="0" smtClean="0"/>
          </a:p>
        </p:txBody>
      </p:sp>
      <p:sp>
        <p:nvSpPr>
          <p:cNvPr id="19459" name="TextBox 1"/>
          <p:cNvSpPr txBox="1">
            <a:spLocks noChangeArrowheads="1"/>
          </p:cNvSpPr>
          <p:nvPr/>
        </p:nvSpPr>
        <p:spPr bwMode="auto">
          <a:xfrm>
            <a:off x="228600" y="152400"/>
            <a:ext cx="373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dirty="0">
                <a:latin typeface="Times New Roman" pitchFamily="18" charset="0"/>
              </a:rPr>
              <a:t>Latest values of SST indices in the various Nino Regions.</a:t>
            </a:r>
          </a:p>
        </p:txBody>
      </p:sp>
      <p:sp>
        <p:nvSpPr>
          <p:cNvPr id="19460" name="Rectangle 1"/>
          <p:cNvSpPr>
            <a:spLocks noChangeArrowheads="1"/>
          </p:cNvSpPr>
          <p:nvPr/>
        </p:nvSpPr>
        <p:spPr bwMode="auto">
          <a:xfrm>
            <a:off x="198438" y="6108072"/>
            <a:ext cx="3992562" cy="65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101000"/>
              </a:lnSpc>
              <a:spcBef>
                <a:spcPct val="0"/>
              </a:spcBef>
              <a:buClr>
                <a:srgbClr val="000000"/>
              </a:buClr>
              <a:buNone/>
            </a:pPr>
            <a:r>
              <a:rPr lang="en-US" altLang="en-US" sz="1200" dirty="0" smtClean="0">
                <a:latin typeface="Verdana" pitchFamily="34" charset="0"/>
                <a:sym typeface="Verdana" pitchFamily="34" charset="0"/>
              </a:rPr>
              <a:t>Equatorial SST’s are at near to slightly above normal levels in all three ocean basins, except in Nino 4, where it is high! </a:t>
            </a:r>
            <a:endParaRPr lang="en-US" altLang="en-US" sz="1200" dirty="0">
              <a:latin typeface="Verdana" pitchFamily="34" charset="0"/>
              <a:sym typeface="Verdana" pitchFamily="34" charset="0"/>
            </a:endParaRPr>
          </a:p>
        </p:txBody>
      </p:sp>
      <p:sp>
        <p:nvSpPr>
          <p:cNvPr id="19461" name="Rectangle 6"/>
          <p:cNvSpPr>
            <a:spLocks noChangeArrowheads="1"/>
          </p:cNvSpPr>
          <p:nvPr/>
        </p:nvSpPr>
        <p:spPr bwMode="auto">
          <a:xfrm>
            <a:off x="4564063" y="76200"/>
            <a:ext cx="4503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400" dirty="0">
              <a:latin typeface="Times New Roman" pitchFamily="18" charset="0"/>
            </a:endParaRPr>
          </a:p>
        </p:txBody>
      </p:sp>
      <p:sp>
        <p:nvSpPr>
          <p:cNvPr id="19462" name="Rectangle 13"/>
          <p:cNvSpPr>
            <a:spLocks noChangeArrowheads="1"/>
          </p:cNvSpPr>
          <p:nvPr/>
        </p:nvSpPr>
        <p:spPr bwMode="auto">
          <a:xfrm>
            <a:off x="4343400" y="76200"/>
            <a:ext cx="4724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dirty="0" smtClean="0">
                <a:latin typeface="Times New Roman" pitchFamily="18" charset="0"/>
              </a:rPr>
              <a:t>The sub surface heat </a:t>
            </a:r>
            <a:r>
              <a:rPr lang="en-US" altLang="en-US" sz="1600" dirty="0" err="1" smtClean="0">
                <a:latin typeface="Times New Roman" pitchFamily="18" charset="0"/>
              </a:rPr>
              <a:t>anom</a:t>
            </a:r>
            <a:r>
              <a:rPr lang="en-US" altLang="en-US" sz="1600" dirty="0" smtClean="0">
                <a:latin typeface="Times New Roman" pitchFamily="18" charset="0"/>
              </a:rPr>
              <a:t> is well in the +</a:t>
            </a:r>
            <a:r>
              <a:rPr lang="en-US" altLang="en-US" sz="1600" dirty="0" err="1" smtClean="0">
                <a:latin typeface="Times New Roman" pitchFamily="18" charset="0"/>
              </a:rPr>
              <a:t>ve</a:t>
            </a:r>
            <a:r>
              <a:rPr lang="en-US" altLang="en-US" sz="1600" dirty="0" smtClean="0">
                <a:latin typeface="Times New Roman" pitchFamily="18" charset="0"/>
              </a:rPr>
              <a:t> territory! .</a:t>
            </a:r>
            <a:endParaRPr lang="en-US" altLang="en-US" sz="1600" dirty="0">
              <a:latin typeface="Times New Roman" pitchFamily="18" charset="0"/>
            </a:endParaRPr>
          </a:p>
        </p:txBody>
      </p:sp>
      <p:sp>
        <p:nvSpPr>
          <p:cNvPr id="3" name="Rounded Rectangle 2"/>
          <p:cNvSpPr/>
          <p:nvPr/>
        </p:nvSpPr>
        <p:spPr>
          <a:xfrm>
            <a:off x="3657600" y="1143000"/>
            <a:ext cx="381000" cy="472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1856601"/>
            <a:ext cx="1600200" cy="276999"/>
          </a:xfrm>
          <a:prstGeom prst="rect">
            <a:avLst/>
          </a:prstGeom>
          <a:noFill/>
        </p:spPr>
        <p:txBody>
          <a:bodyPr wrap="square" rtlCol="0">
            <a:spAutoFit/>
          </a:bodyPr>
          <a:lstStyle/>
          <a:p>
            <a:r>
              <a:rPr lang="en-US" sz="1200" dirty="0" smtClean="0"/>
              <a:t>Relatively short lived! </a:t>
            </a:r>
            <a:endParaRPr lang="en-US" sz="1200" dirty="0"/>
          </a:p>
        </p:txBody>
      </p:sp>
      <p:cxnSp>
        <p:nvCxnSpPr>
          <p:cNvPr id="5" name="Straight Arrow Connector 4"/>
          <p:cNvCxnSpPr/>
          <p:nvPr/>
        </p:nvCxnSpPr>
        <p:spPr>
          <a:xfrm flipH="1">
            <a:off x="7239000" y="2667000"/>
            <a:ext cx="533400" cy="0"/>
          </a:xfrm>
          <a:prstGeom prst="straightConnector1">
            <a:avLst/>
          </a:prstGeom>
          <a:ln>
            <a:solidFill>
              <a:srgbClr val="0033CC"/>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924800" y="1295400"/>
            <a:ext cx="4572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412890"/>
            <a:ext cx="4038600" cy="2522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p:cNvPicPr>
          <p:nvPr/>
        </p:nvPicPr>
        <p:blipFill>
          <a:blip r:embed="rId3">
            <a:extLst>
              <a:ext uri="{28A0092B-C50C-407E-A947-70E740481C1C}">
                <a14:useLocalDpi xmlns:a14="http://schemas.microsoft.com/office/drawing/2010/main" val="0"/>
              </a:ext>
            </a:extLst>
          </a:blip>
          <a:srcRect l="7552" t="5000" r="8630" b="10834"/>
          <a:stretch>
            <a:fillRect/>
          </a:stretch>
        </p:blipFill>
        <p:spPr bwMode="auto">
          <a:xfrm>
            <a:off x="152400" y="838200"/>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p:cNvPicPr>
          <p:nvPr/>
        </p:nvPicPr>
        <p:blipFill>
          <a:blip r:embed="rId4">
            <a:extLst>
              <a:ext uri="{28A0092B-C50C-407E-A947-70E740481C1C}">
                <a14:useLocalDpi xmlns:a14="http://schemas.microsoft.com/office/drawing/2010/main" val="0"/>
              </a:ext>
            </a:extLst>
          </a:blip>
          <a:srcRect l="4315" t="5000" r="6471" b="58333"/>
          <a:stretch>
            <a:fillRect/>
          </a:stretch>
        </p:blipFill>
        <p:spPr bwMode="auto">
          <a:xfrm>
            <a:off x="4610099" y="381000"/>
            <a:ext cx="41910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p:cNvPicPr>
          <p:nvPr/>
        </p:nvPicPr>
        <p:blipFill>
          <a:blip r:embed="rId5">
            <a:extLst>
              <a:ext uri="{28A0092B-C50C-407E-A947-70E740481C1C}">
                <a14:useLocalDpi xmlns:a14="http://schemas.microsoft.com/office/drawing/2010/main" val="0"/>
              </a:ext>
            </a:extLst>
          </a:blip>
          <a:srcRect l="6471" t="2499" r="6471" b="53333"/>
          <a:stretch>
            <a:fillRect/>
          </a:stretch>
        </p:blipFill>
        <p:spPr bwMode="auto">
          <a:xfrm>
            <a:off x="4648200" y="4419600"/>
            <a:ext cx="4038600" cy="239395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763000" y="6473825"/>
            <a:ext cx="381000" cy="384175"/>
          </a:xfrm>
        </p:spPr>
        <p:txBody>
          <a:bodyPr/>
          <a:lstStyle/>
          <a:p>
            <a:pPr>
              <a:defRPr/>
            </a:pPr>
            <a:fld id="{AE0D35B7-164B-4BDA-8435-F6440E98459E}" type="slidenum">
              <a:rPr lang="en-US" altLang="en-US" smtClean="0"/>
              <a:pPr>
                <a:defRPr/>
              </a:pPr>
              <a:t>18</a:t>
            </a:fld>
            <a:endParaRPr lang="en-US" altLang="en-US" dirty="0"/>
          </a:p>
        </p:txBody>
      </p:sp>
      <p:pic>
        <p:nvPicPr>
          <p:cNvPr id="3" name="Picture 2"/>
          <p:cNvPicPr>
            <a:picLocks/>
          </p:cNvPicPr>
          <p:nvPr/>
        </p:nvPicPr>
        <p:blipFill>
          <a:blip r:embed="rId2">
            <a:extLst>
              <a:ext uri="{28A0092B-C50C-407E-A947-70E740481C1C}">
                <a14:useLocalDpi xmlns:a14="http://schemas.microsoft.com/office/drawing/2010/main" val="0"/>
              </a:ext>
            </a:extLst>
          </a:blip>
          <a:srcRect l="3236" t="1666" r="2158" b="10001"/>
          <a:stretch>
            <a:fillRect/>
          </a:stretch>
        </p:blipFill>
        <p:spPr bwMode="auto">
          <a:xfrm>
            <a:off x="457200" y="152400"/>
            <a:ext cx="5029200" cy="6172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791200" y="1066800"/>
            <a:ext cx="3124200" cy="2862322"/>
          </a:xfrm>
          <a:prstGeom prst="rect">
            <a:avLst/>
          </a:prstGeom>
          <a:noFill/>
        </p:spPr>
        <p:txBody>
          <a:bodyPr wrap="square" rtlCol="0">
            <a:spAutoFit/>
          </a:bodyPr>
          <a:lstStyle/>
          <a:p>
            <a:r>
              <a:rPr lang="en-US" dirty="0" smtClean="0"/>
              <a:t>In spite of  the recent, relatively weaker SST anomalies, as compared to previous month (previous slide), this is what is happening in sub surface near the equator!  Does this mean, still the same probabilities in the upcoming months/seasons for El Nino?  Models say:</a:t>
            </a:r>
          </a:p>
          <a:p>
            <a:endParaRPr lang="en-US" dirty="0"/>
          </a:p>
        </p:txBody>
      </p:sp>
    </p:spTree>
    <p:extLst>
      <p:ext uri="{BB962C8B-B14F-4D97-AF65-F5344CB8AC3E}">
        <p14:creationId xmlns:p14="http://schemas.microsoft.com/office/powerpoint/2010/main" val="222793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p:cNvSpPr>
            <a:spLocks noGrp="1"/>
          </p:cNvSpPr>
          <p:nvPr>
            <p:ph type="sldNum" sz="quarter" idx="12"/>
          </p:nvPr>
        </p:nvSpPr>
        <p:spPr>
          <a:xfrm>
            <a:off x="8763000" y="6550025"/>
            <a:ext cx="3810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6BD1C32-DD72-4C3C-9C99-10BF0BD26BA6}" type="slidenum">
              <a:rPr lang="en-US" altLang="en-US" sz="1400" smtClean="0"/>
              <a:pPr eaLnBrk="1" hangingPunct="1">
                <a:spcBef>
                  <a:spcPct val="0"/>
                </a:spcBef>
                <a:buFontTx/>
                <a:buNone/>
              </a:pPr>
              <a:t>19</a:t>
            </a:fld>
            <a:endParaRPr lang="en-US" altLang="en-US" sz="1400" smtClean="0"/>
          </a:p>
        </p:txBody>
      </p:sp>
      <p:sp>
        <p:nvSpPr>
          <p:cNvPr id="20483" name="TextBox 1"/>
          <p:cNvSpPr txBox="1">
            <a:spLocks noChangeArrowheads="1"/>
          </p:cNvSpPr>
          <p:nvPr/>
        </p:nvSpPr>
        <p:spPr bwMode="auto">
          <a:xfrm>
            <a:off x="244475" y="457200"/>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July  </a:t>
            </a:r>
            <a:r>
              <a:rPr lang="en-US" altLang="en-US" sz="1800" dirty="0">
                <a:latin typeface="Times New Roman" pitchFamily="18" charset="0"/>
              </a:rPr>
              <a:t>CPC/IRI forecast</a:t>
            </a:r>
          </a:p>
        </p:txBody>
      </p:sp>
      <p:sp>
        <p:nvSpPr>
          <p:cNvPr id="20484" name="TextBox 11"/>
          <p:cNvSpPr txBox="1">
            <a:spLocks noChangeArrowheads="1"/>
          </p:cNvSpPr>
          <p:nvPr/>
        </p:nvSpPr>
        <p:spPr bwMode="auto">
          <a:xfrm>
            <a:off x="9525" y="0"/>
            <a:ext cx="4410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800" dirty="0">
                <a:latin typeface="Times New Roman" pitchFamily="18" charset="0"/>
              </a:rPr>
              <a:t>ENSO Forecasts</a:t>
            </a:r>
          </a:p>
        </p:txBody>
      </p:sp>
      <p:sp>
        <p:nvSpPr>
          <p:cNvPr id="20489" name="TextBox 1"/>
          <p:cNvSpPr txBox="1">
            <a:spLocks noChangeArrowheads="1"/>
          </p:cNvSpPr>
          <p:nvPr/>
        </p:nvSpPr>
        <p:spPr bwMode="auto">
          <a:xfrm>
            <a:off x="5181600" y="2906712"/>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NMME </a:t>
            </a:r>
            <a:r>
              <a:rPr lang="en-US" altLang="en-US" sz="1800" dirty="0" smtClean="0">
                <a:latin typeface="Times New Roman" pitchFamily="18" charset="0"/>
              </a:rPr>
              <a:t>Models’ – Nino 3.4 forecasts</a:t>
            </a:r>
            <a:endParaRPr lang="en-US" altLang="en-US" sz="1800" dirty="0">
              <a:latin typeface="Times New Roman" pitchFamily="18" charset="0"/>
            </a:endParaRPr>
          </a:p>
        </p:txBody>
      </p:sp>
      <p:sp>
        <p:nvSpPr>
          <p:cNvPr id="14" name="TextBox 1"/>
          <p:cNvSpPr txBox="1">
            <a:spLocks noChangeArrowheads="1"/>
          </p:cNvSpPr>
          <p:nvPr/>
        </p:nvSpPr>
        <p:spPr bwMode="auto">
          <a:xfrm>
            <a:off x="0" y="3668712"/>
            <a:ext cx="341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u="sng" dirty="0" smtClean="0">
                <a:latin typeface="Times New Roman" pitchFamily="18" charset="0"/>
              </a:rPr>
              <a:t>Early- August  </a:t>
            </a:r>
            <a:r>
              <a:rPr lang="en-US" altLang="en-US" sz="1800" dirty="0">
                <a:latin typeface="Times New Roman" pitchFamily="18" charset="0"/>
              </a:rPr>
              <a:t>CPC/IRI forecast</a:t>
            </a:r>
          </a:p>
        </p:txBody>
      </p:sp>
      <p:sp>
        <p:nvSpPr>
          <p:cNvPr id="2" name="TextBox 1"/>
          <p:cNvSpPr txBox="1"/>
          <p:nvPr/>
        </p:nvSpPr>
        <p:spPr>
          <a:xfrm>
            <a:off x="4648200" y="5943600"/>
            <a:ext cx="4477616" cy="923330"/>
          </a:xfrm>
          <a:prstGeom prst="rect">
            <a:avLst/>
          </a:prstGeom>
          <a:noFill/>
        </p:spPr>
        <p:txBody>
          <a:bodyPr wrap="square" rtlCol="0">
            <a:spAutoFit/>
          </a:bodyPr>
          <a:lstStyle/>
          <a:p>
            <a:r>
              <a:rPr lang="en-US" u="sng" dirty="0" smtClean="0"/>
              <a:t>Current summer:  Neutral conditions. Afterwards, slowly trending towards El Nino in upcoming Fall and Winter!</a:t>
            </a:r>
            <a:endParaRPr lang="en-US" u="sng" dirty="0"/>
          </a:p>
        </p:txBody>
      </p:sp>
      <p:cxnSp>
        <p:nvCxnSpPr>
          <p:cNvPr id="6" name="Straight Arrow Connector 5"/>
          <p:cNvCxnSpPr/>
          <p:nvPr/>
        </p:nvCxnSpPr>
        <p:spPr>
          <a:xfrm flipV="1">
            <a:off x="7010400" y="1143000"/>
            <a:ext cx="228600" cy="31242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flipV="1">
            <a:off x="2819400" y="5943600"/>
            <a:ext cx="1752601" cy="3810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266" name="Picture 2" descr="https://iri.columbia.edu/wp-content/uploads/2018/07/fig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762000"/>
            <a:ext cx="4410075" cy="278341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124700" y="10668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5" name="Picture 14"/>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4076700"/>
            <a:ext cx="4343400" cy="26289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65088"/>
            <a:ext cx="4267200" cy="29067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descr="http://www.cpc.ncep.noaa.gov/products/NMME/current/images/nino34.rescaling.ENSME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218130"/>
            <a:ext cx="4419600" cy="2801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United States Drought Moni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2225" y="568280"/>
            <a:ext cx="2136775" cy="1412920"/>
          </a:xfrm>
          <a:prstGeom prst="rect">
            <a:avLst/>
          </a:prstGeom>
          <a:noFill/>
          <a:ln>
            <a:noFill/>
          </a:ln>
        </p:spPr>
      </p:pic>
      <p:pic>
        <p:nvPicPr>
          <p:cNvPr id="29" name="Picture 28" descr="United States Drought Monito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239522" cy="3276600"/>
          </a:xfrm>
          <a:prstGeom prst="rect">
            <a:avLst/>
          </a:prstGeom>
          <a:noFill/>
          <a:ln>
            <a:noFill/>
          </a:ln>
        </p:spPr>
      </p:pic>
      <p:pic>
        <p:nvPicPr>
          <p:cNvPr id="32" name="Picture 31" descr="United States Drought Monito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6600" y="1981200"/>
            <a:ext cx="2057400" cy="1622972"/>
          </a:xfrm>
          <a:prstGeom prst="rect">
            <a:avLst/>
          </a:prstGeom>
          <a:noFill/>
          <a:ln>
            <a:noFill/>
          </a:ln>
        </p:spPr>
      </p:pic>
      <p:sp>
        <p:nvSpPr>
          <p:cNvPr id="3076" name="Title 1"/>
          <p:cNvSpPr>
            <a:spLocks noGrp="1"/>
          </p:cNvSpPr>
          <p:nvPr>
            <p:ph type="title"/>
          </p:nvPr>
        </p:nvSpPr>
        <p:spPr>
          <a:xfrm>
            <a:off x="5105400" y="0"/>
            <a:ext cx="3810000" cy="609600"/>
          </a:xfrm>
        </p:spPr>
        <p:txBody>
          <a:bodyPr/>
          <a:lstStyle/>
          <a:p>
            <a:r>
              <a:rPr lang="en-US" altLang="en-US" sz="3600" smtClean="0"/>
              <a:t>Drought Monitor </a:t>
            </a:r>
          </a:p>
        </p:txBody>
      </p:sp>
      <p:sp>
        <p:nvSpPr>
          <p:cNvPr id="3077" name="Slide Number Placeholder 3"/>
          <p:cNvSpPr>
            <a:spLocks noGrp="1"/>
          </p:cNvSpPr>
          <p:nvPr>
            <p:ph type="sldNum" sz="quarter" idx="12"/>
          </p:nvPr>
        </p:nvSpPr>
        <p:spPr>
          <a:xfrm>
            <a:off x="6934200" y="6342063"/>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CD27B267-4DAF-4BA3-A8A7-3FE4EDB1567C}" type="slidenum">
              <a:rPr lang="en-US" altLang="en-US" sz="1400" smtClean="0"/>
              <a:pPr eaLnBrk="1" hangingPunct="1">
                <a:spcBef>
                  <a:spcPct val="0"/>
                </a:spcBef>
                <a:buFontTx/>
                <a:buNone/>
              </a:pPr>
              <a:t>2</a:t>
            </a:fld>
            <a:endParaRPr lang="en-US" altLang="en-US" sz="1400" dirty="0" smtClean="0"/>
          </a:p>
        </p:txBody>
      </p:sp>
      <p:sp>
        <p:nvSpPr>
          <p:cNvPr id="3078" name="TextBox 5"/>
          <p:cNvSpPr txBox="1">
            <a:spLocks noChangeArrowheads="1"/>
          </p:cNvSpPr>
          <p:nvPr/>
        </p:nvSpPr>
        <p:spPr bwMode="auto">
          <a:xfrm>
            <a:off x="6781800" y="35814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pic>
        <p:nvPicPr>
          <p:cNvPr id="3079" name="Picture 14" descr="United States Drought Monito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03388" y="-8610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1"/>
          <p:cNvSpPr txBox="1">
            <a:spLocks noChangeArrowheads="1"/>
          </p:cNvSpPr>
          <p:nvPr/>
        </p:nvSpPr>
        <p:spPr bwMode="auto">
          <a:xfrm>
            <a:off x="4114800" y="1333500"/>
            <a:ext cx="1158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Previous</a:t>
            </a:r>
          </a:p>
        </p:txBody>
      </p:sp>
      <p:sp>
        <p:nvSpPr>
          <p:cNvPr id="3081" name="TextBox 17"/>
          <p:cNvSpPr txBox="1">
            <a:spLocks noChangeArrowheads="1"/>
          </p:cNvSpPr>
          <p:nvPr/>
        </p:nvSpPr>
        <p:spPr bwMode="auto">
          <a:xfrm>
            <a:off x="4194175" y="4157663"/>
            <a:ext cx="9112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smtClean="0">
                <a:latin typeface="Times New Roman" pitchFamily="18" charset="0"/>
              </a:rPr>
              <a:t>Latest/Recent</a:t>
            </a:r>
            <a:endParaRPr lang="en-US" altLang="en-US" sz="1800" b="1" dirty="0">
              <a:latin typeface="Times New Roman" pitchFamily="18" charset="0"/>
            </a:endParaRPr>
          </a:p>
        </p:txBody>
      </p:sp>
      <p:pic>
        <p:nvPicPr>
          <p:cNvPr id="3082" name="Picture 13" descr="United States Drought Moni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4572000"/>
            <a:ext cx="37465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Box 1"/>
          <p:cNvSpPr txBox="1">
            <a:spLocks noChangeArrowheads="1"/>
          </p:cNvSpPr>
          <p:nvPr/>
        </p:nvSpPr>
        <p:spPr bwMode="auto">
          <a:xfrm>
            <a:off x="5029200" y="3581400"/>
            <a:ext cx="41148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pPr>
            <a:r>
              <a:rPr lang="en-US" altLang="en-US" sz="1400" dirty="0" smtClean="0">
                <a:latin typeface="Times New Roman" pitchFamily="18" charset="0"/>
              </a:rPr>
              <a:t>The drought in the south and west, that simply will not go away, and in Texas and the adjacent states to its north and east, the areas under  drought keep disappearing and emerging from one month to next. But now, TX has the most drought areas in the past 4 months.</a:t>
            </a:r>
          </a:p>
          <a:p>
            <a:pPr eaLnBrk="1" hangingPunct="1">
              <a:spcBef>
                <a:spcPct val="0"/>
              </a:spcBef>
            </a:pPr>
            <a:r>
              <a:rPr lang="en-US" altLang="en-US" sz="1400" dirty="0" smtClean="0">
                <a:latin typeface="Times New Roman" pitchFamily="18" charset="0"/>
              </a:rPr>
              <a:t>The drought in the Pacific Northwest (WA, OR) has expanded in the last couple of months.</a:t>
            </a:r>
            <a:endParaRPr lang="en-US" altLang="en-US" sz="1400" dirty="0">
              <a:latin typeface="Times New Roman" pitchFamily="18" charset="0"/>
            </a:endParaRPr>
          </a:p>
          <a:p>
            <a:pPr eaLnBrk="1" hangingPunct="1">
              <a:spcBef>
                <a:spcPct val="0"/>
              </a:spcBef>
            </a:pPr>
            <a:r>
              <a:rPr lang="en-US" altLang="en-US" sz="1400" dirty="0" smtClean="0">
                <a:latin typeface="Times New Roman" pitchFamily="18" charset="0"/>
              </a:rPr>
              <a:t>Even though ENSO has already transitioned from La Nina to neutral conditions, the drought impacts in the southwest continue to linger, since the rainfall deficits here are here for more than a year or two (see later!) </a:t>
            </a:r>
            <a:endParaRPr lang="en-US" altLang="en-US" sz="1400" dirty="0">
              <a:latin typeface="Times New Roman" pitchFamily="18" charset="0"/>
            </a:endParaRPr>
          </a:p>
        </p:txBody>
      </p:sp>
      <p:pic>
        <p:nvPicPr>
          <p:cNvPr id="3084" name="Picture 15" descr="United States Drought Moni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81188" y="-73152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5" descr="United States Drought Monito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3588" y="-7162800"/>
            <a:ext cx="5260975" cy="406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9" descr="United States Drought Monito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225" y="-11658600"/>
            <a:ext cx="201136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Arrow Connector 18"/>
          <p:cNvCxnSpPr/>
          <p:nvPr/>
        </p:nvCxnSpPr>
        <p:spPr>
          <a:xfrm flipH="1" flipV="1">
            <a:off x="1524000" y="653474"/>
            <a:ext cx="4495800" cy="284138"/>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2" descr="United States Drought Monito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5576" y="-11658600"/>
            <a:ext cx="3029353" cy="2340864"/>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p:cNvCxnSpPr/>
          <p:nvPr/>
        </p:nvCxnSpPr>
        <p:spPr>
          <a:xfrm flipH="1" flipV="1">
            <a:off x="6019800" y="914400"/>
            <a:ext cx="1828800" cy="1371600"/>
          </a:xfrm>
          <a:prstGeom prst="straightConnector1">
            <a:avLst/>
          </a:prstGeom>
          <a:ln>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162800" y="568280"/>
            <a:ext cx="607859" cy="369332"/>
          </a:xfrm>
          <a:prstGeom prst="rect">
            <a:avLst/>
          </a:prstGeom>
          <a:noFill/>
        </p:spPr>
        <p:txBody>
          <a:bodyPr wrap="none" rtlCol="0">
            <a:spAutoFit/>
          </a:bodyPr>
          <a:lstStyle/>
          <a:p>
            <a:r>
              <a:rPr lang="en-US" dirty="0" smtClean="0"/>
              <a:t>June</a:t>
            </a:r>
            <a:endParaRPr lang="en-US" dirty="0"/>
          </a:p>
        </p:txBody>
      </p:sp>
      <p:cxnSp>
        <p:nvCxnSpPr>
          <p:cNvPr id="4" name="Straight Arrow Connector 3"/>
          <p:cNvCxnSpPr/>
          <p:nvPr/>
        </p:nvCxnSpPr>
        <p:spPr>
          <a:xfrm>
            <a:off x="1600200" y="1654059"/>
            <a:ext cx="0" cy="345134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9522" y="157141"/>
            <a:ext cx="569387" cy="369332"/>
          </a:xfrm>
          <a:prstGeom prst="rect">
            <a:avLst/>
          </a:prstGeom>
          <a:noFill/>
        </p:spPr>
        <p:txBody>
          <a:bodyPr wrap="none" rtlCol="0">
            <a:spAutoFit/>
          </a:bodyPr>
          <a:lstStyle/>
          <a:p>
            <a:r>
              <a:rPr lang="en-US" dirty="0" smtClean="0"/>
              <a:t>July</a:t>
            </a:r>
            <a:endParaRPr lang="en-US" dirty="0"/>
          </a:p>
        </p:txBody>
      </p:sp>
      <p:sp>
        <p:nvSpPr>
          <p:cNvPr id="33" name="TextBox 32"/>
          <p:cNvSpPr txBox="1"/>
          <p:nvPr/>
        </p:nvSpPr>
        <p:spPr>
          <a:xfrm>
            <a:off x="8536885" y="1688068"/>
            <a:ext cx="607859" cy="369332"/>
          </a:xfrm>
          <a:prstGeom prst="rect">
            <a:avLst/>
          </a:prstGeom>
          <a:noFill/>
        </p:spPr>
        <p:txBody>
          <a:bodyPr wrap="none" rtlCol="0">
            <a:spAutoFit/>
          </a:bodyPr>
          <a:lstStyle/>
          <a:p>
            <a:r>
              <a:rPr lang="en-US" dirty="0" smtClean="0"/>
              <a:t>May</a:t>
            </a:r>
            <a:endParaRPr lang="en-US" dirty="0"/>
          </a:p>
        </p:txBody>
      </p:sp>
      <p:pic>
        <p:nvPicPr>
          <p:cNvPr id="30" name="Picture 29" descr="United States Drought Monito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05" y="3530600"/>
            <a:ext cx="4219893" cy="302260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2"/>
          </p:nvPr>
        </p:nvSpPr>
        <p:spPr>
          <a:xfrm>
            <a:off x="8686800" y="6534150"/>
            <a:ext cx="4572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350B5A81-06C2-4E17-9668-C6A05AF3ECCE}" type="slidenum">
              <a:rPr lang="en-US" altLang="en-US" sz="1400" smtClean="0"/>
              <a:pPr eaLnBrk="1" hangingPunct="1">
                <a:spcBef>
                  <a:spcPct val="0"/>
                </a:spcBef>
                <a:buFontTx/>
                <a:buNone/>
              </a:pPr>
              <a:t>20</a:t>
            </a:fld>
            <a:endParaRPr lang="en-US" altLang="en-US" sz="1400" dirty="0" smtClean="0"/>
          </a:p>
        </p:txBody>
      </p:sp>
      <p:sp>
        <p:nvSpPr>
          <p:cNvPr id="22531" name="TextBox 1"/>
          <p:cNvSpPr txBox="1">
            <a:spLocks noChangeArrowheads="1"/>
          </p:cNvSpPr>
          <p:nvPr/>
        </p:nvSpPr>
        <p:spPr bwMode="auto">
          <a:xfrm>
            <a:off x="1066800" y="6121400"/>
            <a:ext cx="2362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en-US" altLang="en-US" sz="1800">
                <a:latin typeface="Times New Roman" pitchFamily="18" charset="0"/>
              </a:rPr>
              <a:t> </a:t>
            </a:r>
          </a:p>
        </p:txBody>
      </p:sp>
      <p:sp>
        <p:nvSpPr>
          <p:cNvPr id="22532" name="TextBox 1"/>
          <p:cNvSpPr txBox="1">
            <a:spLocks noChangeArrowheads="1"/>
          </p:cNvSpPr>
          <p:nvPr/>
        </p:nvSpPr>
        <p:spPr bwMode="auto">
          <a:xfrm>
            <a:off x="4191000" y="6015038"/>
            <a:ext cx="3276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a:latin typeface="Times New Roman" pitchFamily="18" charset="0"/>
              </a:rPr>
              <a:t> </a:t>
            </a:r>
          </a:p>
        </p:txBody>
      </p:sp>
      <p:sp>
        <p:nvSpPr>
          <p:cNvPr id="22533" name="TextBox 1"/>
          <p:cNvSpPr txBox="1">
            <a:spLocks noChangeArrowheads="1"/>
          </p:cNvSpPr>
          <p:nvPr/>
        </p:nvSpPr>
        <p:spPr bwMode="auto">
          <a:xfrm>
            <a:off x="3962400" y="1730376"/>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July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2534" name="TextBox 9"/>
          <p:cNvSpPr txBox="1">
            <a:spLocks noChangeArrowheads="1"/>
          </p:cNvSpPr>
          <p:nvPr/>
        </p:nvSpPr>
        <p:spPr bwMode="auto">
          <a:xfrm>
            <a:off x="3810000" y="4524375"/>
            <a:ext cx="106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Released   July 19</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sp>
        <p:nvSpPr>
          <p:cNvPr id="16" name="Title 1"/>
          <p:cNvSpPr txBox="1">
            <a:spLocks/>
          </p:cNvSpPr>
          <p:nvPr/>
        </p:nvSpPr>
        <p:spPr>
          <a:xfrm>
            <a:off x="3962400" y="296862"/>
            <a:ext cx="5153891" cy="12271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(August) /Seasonal (ASO)  </a:t>
            </a:r>
          </a:p>
          <a:p>
            <a:pPr>
              <a:defRPr/>
            </a:pPr>
            <a:r>
              <a:rPr lang="en-US" altLang="en-US" sz="2400" kern="0" dirty="0" smtClean="0"/>
              <a:t>Precipitation outlook</a:t>
            </a:r>
          </a:p>
        </p:txBody>
      </p:sp>
      <p:cxnSp>
        <p:nvCxnSpPr>
          <p:cNvPr id="3" name="Straight Arrow Connector 2"/>
          <p:cNvCxnSpPr/>
          <p:nvPr/>
        </p:nvCxnSpPr>
        <p:spPr>
          <a:xfrm flipV="1">
            <a:off x="1905000" y="3962400"/>
            <a:ext cx="495300" cy="136048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905000" y="5322888"/>
            <a:ext cx="2819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098" name="Picture 2" descr="Latest 30 Day Precipitation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55"/>
            <a:ext cx="3989326" cy="39227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pc.ncep.noaa.gov/products/predictions/long_range/lead01/off01_prc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685506"/>
            <a:ext cx="3962400" cy="389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755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2"/>
          </p:nvPr>
        </p:nvSpPr>
        <p:spPr>
          <a:xfrm>
            <a:off x="8763000" y="6534150"/>
            <a:ext cx="3810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FF93CBF8-CB1C-4E44-BF2A-9C0506748D69}" type="slidenum">
              <a:rPr lang="en-US" altLang="en-US" sz="1400" smtClean="0"/>
              <a:pPr eaLnBrk="1" hangingPunct="1">
                <a:spcBef>
                  <a:spcPct val="0"/>
                </a:spcBef>
                <a:buFontTx/>
                <a:buNone/>
              </a:pPr>
              <a:t>21</a:t>
            </a:fld>
            <a:endParaRPr lang="en-US" altLang="en-US" sz="1400" dirty="0" smtClean="0"/>
          </a:p>
        </p:txBody>
      </p:sp>
      <p:sp>
        <p:nvSpPr>
          <p:cNvPr id="5" name="Title 1"/>
          <p:cNvSpPr txBox="1">
            <a:spLocks/>
          </p:cNvSpPr>
          <p:nvPr/>
        </p:nvSpPr>
        <p:spPr>
          <a:xfrm>
            <a:off x="4190998" y="296862"/>
            <a:ext cx="4953002" cy="1150937"/>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2400" kern="0" dirty="0" smtClean="0"/>
              <a:t>Previous CPC’s official </a:t>
            </a:r>
            <a:br>
              <a:rPr lang="en-US" altLang="en-US" sz="2400" kern="0" dirty="0" smtClean="0"/>
            </a:br>
            <a:r>
              <a:rPr lang="en-US" altLang="en-US" sz="2400" kern="0" dirty="0" smtClean="0"/>
              <a:t>Monthly (Aug) /Seasonal (ASO)  </a:t>
            </a:r>
          </a:p>
          <a:p>
            <a:pPr>
              <a:defRPr/>
            </a:pPr>
            <a:r>
              <a:rPr lang="en-US" altLang="en-US" sz="2400" kern="0" dirty="0" smtClean="0"/>
              <a:t>Temperature outlook</a:t>
            </a:r>
          </a:p>
        </p:txBody>
      </p:sp>
      <p:sp>
        <p:nvSpPr>
          <p:cNvPr id="23556" name="TextBox 1"/>
          <p:cNvSpPr txBox="1">
            <a:spLocks noChangeArrowheads="1"/>
          </p:cNvSpPr>
          <p:nvPr/>
        </p:nvSpPr>
        <p:spPr bwMode="auto">
          <a:xfrm>
            <a:off x="3810000" y="1676400"/>
            <a:ext cx="12573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p>
          <a:p>
            <a:pPr eaLnBrk="1" hangingPunct="1">
              <a:spcBef>
                <a:spcPct val="0"/>
              </a:spcBef>
              <a:buFontTx/>
              <a:buNone/>
            </a:pPr>
            <a:r>
              <a:rPr lang="en-US" altLang="en-US" sz="1800" dirty="0" smtClean="0">
                <a:latin typeface="Times New Roman" pitchFamily="18" charset="0"/>
              </a:rPr>
              <a:t>July 31</a:t>
            </a:r>
            <a:r>
              <a:rPr lang="en-US" altLang="en-US" sz="1800" baseline="30000" dirty="0" smtClean="0">
                <a:latin typeface="Times New Roman" pitchFamily="18" charset="0"/>
              </a:rPr>
              <a:t>st</a:t>
            </a:r>
            <a:r>
              <a:rPr lang="en-US" altLang="en-US" sz="1800" dirty="0" smtClean="0">
                <a:latin typeface="Times New Roman" pitchFamily="18" charset="0"/>
              </a:rPr>
              <a:t>     </a:t>
            </a:r>
            <a:endParaRPr lang="en-US" altLang="en-US" sz="1800" dirty="0">
              <a:latin typeface="Times New Roman" pitchFamily="18" charset="0"/>
            </a:endParaRPr>
          </a:p>
        </p:txBody>
      </p:sp>
      <p:sp>
        <p:nvSpPr>
          <p:cNvPr id="23557" name="TextBox 9"/>
          <p:cNvSpPr txBox="1">
            <a:spLocks noChangeArrowheads="1"/>
          </p:cNvSpPr>
          <p:nvPr/>
        </p:nvSpPr>
        <p:spPr bwMode="auto">
          <a:xfrm>
            <a:off x="4305300" y="3505200"/>
            <a:ext cx="7239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Made </a:t>
            </a:r>
            <a:r>
              <a:rPr lang="en-US" altLang="en-US" sz="1800" dirty="0" smtClean="0">
                <a:latin typeface="Times New Roman" pitchFamily="18" charset="0"/>
              </a:rPr>
              <a:t>  July 19</a:t>
            </a:r>
            <a:r>
              <a:rPr lang="en-US" altLang="en-US" sz="1800" baseline="30000" dirty="0" smtClean="0">
                <a:latin typeface="Times New Roman" pitchFamily="18" charset="0"/>
              </a:rPr>
              <a:t>th</a:t>
            </a:r>
            <a:r>
              <a:rPr lang="en-US" altLang="en-US" sz="1800" dirty="0" smtClean="0">
                <a:latin typeface="Times New Roman" pitchFamily="18" charset="0"/>
              </a:rPr>
              <a:t>    </a:t>
            </a:r>
            <a:endParaRPr lang="en-US" altLang="en-US" sz="1800" dirty="0">
              <a:latin typeface="Times New Roman" pitchFamily="18" charset="0"/>
            </a:endParaRPr>
          </a:p>
        </p:txBody>
      </p:sp>
      <p:cxnSp>
        <p:nvCxnSpPr>
          <p:cNvPr id="4" name="Straight Arrow Connector 3"/>
          <p:cNvCxnSpPr/>
          <p:nvPr/>
        </p:nvCxnSpPr>
        <p:spPr>
          <a:xfrm flipH="1">
            <a:off x="4114800" y="914400"/>
            <a:ext cx="381000" cy="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8458200" y="1143000"/>
            <a:ext cx="0" cy="117973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Arc 5"/>
          <p:cNvSpPr/>
          <p:nvPr/>
        </p:nvSpPr>
        <p:spPr>
          <a:xfrm>
            <a:off x="2722418" y="2514600"/>
            <a:ext cx="1392382" cy="2590800"/>
          </a:xfrm>
          <a:prstGeom prst="arc">
            <a:avLst>
              <a:gd name="adj1" fmla="val 16200000"/>
              <a:gd name="adj2" fmla="val 5418453"/>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 y="4033174"/>
            <a:ext cx="3829050" cy="2859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Latest 30 Day Temperature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 y="68270"/>
            <a:ext cx="3805238" cy="374173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cpc.ncep.noaa.gov/products/predictions/long_range/lead01/off01_tem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45196"/>
            <a:ext cx="4191000" cy="371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846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657600" y="76200"/>
            <a:ext cx="1752600" cy="1447800"/>
          </a:xfrm>
        </p:spPr>
        <p:txBody>
          <a:bodyPr/>
          <a:lstStyle/>
          <a:p>
            <a:r>
              <a:rPr lang="en-US" altLang="en-US" sz="2800" smtClean="0"/>
              <a:t> </a:t>
            </a:r>
            <a:r>
              <a:rPr lang="en-US" altLang="en-US" sz="2400" smtClean="0"/>
              <a:t>NMME     T &amp; P</a:t>
            </a:r>
            <a:br>
              <a:rPr lang="en-US" altLang="en-US" sz="2400" smtClean="0"/>
            </a:br>
            <a:r>
              <a:rPr lang="en-US" altLang="en-US" sz="2400" smtClean="0"/>
              <a:t>EnsMean forecasts</a:t>
            </a:r>
          </a:p>
        </p:txBody>
      </p:sp>
      <p:sp>
        <p:nvSpPr>
          <p:cNvPr id="21507" name="Rectangle 1"/>
          <p:cNvSpPr>
            <a:spLocks noChangeArrowheads="1"/>
          </p:cNvSpPr>
          <p:nvPr/>
        </p:nvSpPr>
        <p:spPr bwMode="auto">
          <a:xfrm>
            <a:off x="4343400" y="1981200"/>
            <a:ext cx="5309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Sep</a:t>
            </a:r>
            <a:endParaRPr lang="en-US" altLang="en-US" sz="1800" dirty="0">
              <a:latin typeface="Times New Roman" pitchFamily="18" charset="0"/>
            </a:endParaRPr>
          </a:p>
        </p:txBody>
      </p:sp>
      <p:sp>
        <p:nvSpPr>
          <p:cNvPr id="21508" name="Rectangle 2"/>
          <p:cNvSpPr>
            <a:spLocks noChangeArrowheads="1"/>
          </p:cNvSpPr>
          <p:nvPr/>
        </p:nvSpPr>
        <p:spPr bwMode="auto">
          <a:xfrm>
            <a:off x="4191000" y="4278868"/>
            <a:ext cx="6463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smtClean="0">
                <a:latin typeface="Times New Roman" pitchFamily="18" charset="0"/>
              </a:rPr>
              <a:t>SON</a:t>
            </a:r>
            <a:endParaRPr lang="en-US" altLang="en-US" sz="1800" dirty="0">
              <a:latin typeface="Times New Roman" pitchFamily="18" charset="0"/>
            </a:endParaRPr>
          </a:p>
        </p:txBody>
      </p:sp>
      <p:sp>
        <p:nvSpPr>
          <p:cNvPr id="21509" name="TextBox 3"/>
          <p:cNvSpPr txBox="1">
            <a:spLocks noChangeArrowheads="1"/>
          </p:cNvSpPr>
          <p:nvPr/>
        </p:nvSpPr>
        <p:spPr bwMode="auto">
          <a:xfrm>
            <a:off x="0" y="5968425"/>
            <a:ext cx="9115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600" dirty="0" smtClean="0">
                <a:latin typeface="Times New Roman" pitchFamily="18" charset="0"/>
              </a:rPr>
              <a:t>Current ENSO state is neutral.  Warm over the whole country, and wet across much of the country (except the Pacific NW)  is the forecast for the upcoming month and season, especially across the southwest!  </a:t>
            </a:r>
            <a:endParaRPr lang="en-US" altLang="en-US" sz="1600" dirty="0">
              <a:latin typeface="Times New Roman" pitchFamily="18" charset="0"/>
            </a:endParaRPr>
          </a:p>
        </p:txBody>
      </p:sp>
      <p:sp>
        <p:nvSpPr>
          <p:cNvPr id="11" name="Rectangle 10"/>
          <p:cNvSpPr/>
          <p:nvPr/>
        </p:nvSpPr>
        <p:spPr>
          <a:xfrm>
            <a:off x="6934200" y="4495800"/>
            <a:ext cx="3048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ttp://www.cpc.ncep.noaa.gov/products/NMME/prob/images/prob_ensemble_prate_us_lea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pc.ncep.noaa.gov/products/NMME/prob/images/prob_ensemble_tmp2m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cpc.ncep.noaa.gov/products/NMME/prob/images/prob_ensemble_tmp2m_us_season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1" y="3048000"/>
            <a:ext cx="3786909" cy="292538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www.cpc.ncep.noaa.gov/products/NMME/prob/images/prob_ensemble_prate_us_seaso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3048000"/>
            <a:ext cx="3810000" cy="2943225"/>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3"/>
          <p:cNvSpPr>
            <a:spLocks noGrp="1"/>
          </p:cNvSpPr>
          <p:nvPr>
            <p:ph type="sldNum" sz="quarter" idx="12"/>
          </p:nvPr>
        </p:nvSpPr>
        <p:spPr>
          <a:xfrm>
            <a:off x="8763000" y="65532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22</a:t>
            </a:fld>
            <a:endParaRPr lang="en-US" altLang="en-US" sz="1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1295400"/>
            <a:ext cx="1981200" cy="646331"/>
          </a:xfrm>
          <a:prstGeom prst="rect">
            <a:avLst/>
          </a:prstGeom>
          <a:noFill/>
        </p:spPr>
        <p:txBody>
          <a:bodyPr wrap="square" rtlCol="0">
            <a:spAutoFit/>
          </a:bodyPr>
          <a:lstStyle/>
          <a:p>
            <a:r>
              <a:rPr lang="en-US" dirty="0" smtClean="0"/>
              <a:t>Prate </a:t>
            </a:r>
            <a:r>
              <a:rPr lang="en-US" b="1" u="sng" dirty="0" smtClean="0"/>
              <a:t>ANOM </a:t>
            </a:r>
            <a:r>
              <a:rPr lang="en-US" dirty="0" smtClean="0"/>
              <a:t>forecast - NMME</a:t>
            </a:r>
            <a:endParaRPr lang="en-US" dirty="0"/>
          </a:p>
        </p:txBody>
      </p:sp>
      <p:cxnSp>
        <p:nvCxnSpPr>
          <p:cNvPr id="5" name="Straight Arrow Connector 4"/>
          <p:cNvCxnSpPr/>
          <p:nvPr/>
        </p:nvCxnSpPr>
        <p:spPr>
          <a:xfrm>
            <a:off x="1981200" y="1371600"/>
            <a:ext cx="4572000" cy="281940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7170" name="Picture 2" descr="http://www.cpc.ncep.noaa.gov/products/NMME/current/images/NMME_ensemble_prate_us_seas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4" y="2781300"/>
            <a:ext cx="4488156" cy="3467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pc.ncep.noaa.gov/products/NMME/current/images/NMME_ensemble_prate_us_lead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35433"/>
            <a:ext cx="4195685" cy="3241167"/>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bwMode="auto">
          <a:xfrm>
            <a:off x="8763000" y="6553200"/>
            <a:ext cx="381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23</a:t>
            </a:fld>
            <a:endParaRPr lang="en-US" altLang="en-US" sz="1400" dirty="0" smtClean="0"/>
          </a:p>
        </p:txBody>
      </p:sp>
    </p:spTree>
    <p:extLst>
      <p:ext uri="{BB962C8B-B14F-4D97-AF65-F5344CB8AC3E}">
        <p14:creationId xmlns:p14="http://schemas.microsoft.com/office/powerpoint/2010/main" val="2211606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533400"/>
          </a:xfrm>
        </p:spPr>
        <p:txBody>
          <a:bodyPr/>
          <a:lstStyle/>
          <a:p>
            <a:r>
              <a:rPr lang="en-US" sz="1800" dirty="0" smtClean="0"/>
              <a:t>The agreement/uncertainty  among the diff. NMME models’ forecasts for </a:t>
            </a:r>
            <a:br>
              <a:rPr lang="en-US" sz="1800" dirty="0" smtClean="0"/>
            </a:br>
            <a:r>
              <a:rPr lang="en-US" sz="1800" dirty="0" smtClean="0"/>
              <a:t>Sep-Oct-Nov Precipitation!!!  </a:t>
            </a:r>
            <a:endParaRPr lang="en-US" sz="1800" dirty="0"/>
          </a:p>
        </p:txBody>
      </p:sp>
      <p:cxnSp>
        <p:nvCxnSpPr>
          <p:cNvPr id="5" name="Straight Arrow Connector 4"/>
          <p:cNvCxnSpPr/>
          <p:nvPr/>
        </p:nvCxnSpPr>
        <p:spPr>
          <a:xfrm>
            <a:off x="1295400" y="2438400"/>
            <a:ext cx="4572000" cy="1905000"/>
          </a:xfrm>
          <a:prstGeom prst="straightConnector1">
            <a:avLst/>
          </a:prstGeom>
          <a:ln w="22225">
            <a:solidFill>
              <a:srgbClr val="33CC3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962400" y="2133600"/>
            <a:ext cx="2590800" cy="20574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429000" y="2133600"/>
            <a:ext cx="152400" cy="2286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47800" y="5983069"/>
            <a:ext cx="6629400" cy="646331"/>
          </a:xfrm>
          <a:prstGeom prst="rect">
            <a:avLst/>
          </a:prstGeom>
          <a:noFill/>
        </p:spPr>
        <p:txBody>
          <a:bodyPr wrap="square" rtlCol="0">
            <a:spAutoFit/>
          </a:bodyPr>
          <a:lstStyle/>
          <a:p>
            <a:r>
              <a:rPr lang="en-US" dirty="0" smtClean="0"/>
              <a:t>?? There is a little bit more agreement for the </a:t>
            </a:r>
            <a:r>
              <a:rPr lang="en-US" dirty="0" err="1" smtClean="0"/>
              <a:t>precip</a:t>
            </a:r>
            <a:r>
              <a:rPr lang="en-US" dirty="0" smtClean="0"/>
              <a:t> in the southwest, amongst the various models, which the ensemble mean is picking up!!</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570" y="762000"/>
            <a:ext cx="7707630" cy="5225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3"/>
          <p:cNvSpPr txBox="1">
            <a:spLocks/>
          </p:cNvSpPr>
          <p:nvPr/>
        </p:nvSpPr>
        <p:spPr bwMode="auto">
          <a:xfrm>
            <a:off x="8763000" y="6553200"/>
            <a:ext cx="3810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har char="»"/>
              <a:defRPr sz="2000" kern="1200">
                <a:solidFill>
                  <a:schemeClr val="tx1"/>
                </a:solidFill>
                <a:latin typeface="Arial" pitchFamily="34" charset="0"/>
                <a:ea typeface="+mn-ea"/>
                <a:cs typeface="Arial" pitchFamily="34" charset="0"/>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24</a:t>
            </a:fld>
            <a:endParaRPr lang="en-US" altLang="en-US" sz="1400" dirty="0" smtClean="0"/>
          </a:p>
        </p:txBody>
      </p:sp>
    </p:spTree>
    <p:extLst>
      <p:ext uri="{BB962C8B-B14F-4D97-AF65-F5344CB8AC3E}">
        <p14:creationId xmlns:p14="http://schemas.microsoft.com/office/powerpoint/2010/main" val="4028046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p:cNvSpPr>
            <a:spLocks noGrp="1"/>
          </p:cNvSpPr>
          <p:nvPr>
            <p:ph type="sldNum" sz="quarter" idx="12"/>
          </p:nvPr>
        </p:nvSpPr>
        <p:spPr>
          <a:xfrm>
            <a:off x="8685212" y="6553200"/>
            <a:ext cx="458788" cy="382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13F39C5-1A70-4791-98B0-27DA09AE0557}" type="slidenum">
              <a:rPr lang="en-US" altLang="en-US" sz="1400" smtClean="0"/>
              <a:pPr eaLnBrk="1" hangingPunct="1">
                <a:spcBef>
                  <a:spcPct val="0"/>
                </a:spcBef>
                <a:buFontTx/>
                <a:buNone/>
              </a:pPr>
              <a:t>25</a:t>
            </a:fld>
            <a:endParaRPr lang="en-US" altLang="en-US" sz="1400" dirty="0" smtClean="0"/>
          </a:p>
        </p:txBody>
      </p:sp>
      <p:sp>
        <p:nvSpPr>
          <p:cNvPr id="24579" name="TextBox 2"/>
          <p:cNvSpPr txBox="1">
            <a:spLocks noChangeArrowheads="1"/>
          </p:cNvSpPr>
          <p:nvPr/>
        </p:nvSpPr>
        <p:spPr bwMode="auto">
          <a:xfrm>
            <a:off x="4572000" y="1066800"/>
            <a:ext cx="3276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Next 7 days </a:t>
            </a:r>
            <a:r>
              <a:rPr lang="en-US" altLang="en-US" sz="2400" b="1" dirty="0">
                <a:latin typeface="Times New Roman" pitchFamily="18" charset="0"/>
              </a:rPr>
              <a:t>QPF Forecast</a:t>
            </a:r>
          </a:p>
        </p:txBody>
      </p:sp>
      <p:sp>
        <p:nvSpPr>
          <p:cNvPr id="24581" name="TextBox 4"/>
          <p:cNvSpPr txBox="1">
            <a:spLocks noChangeArrowheads="1"/>
          </p:cNvSpPr>
          <p:nvPr/>
        </p:nvSpPr>
        <p:spPr bwMode="auto">
          <a:xfrm>
            <a:off x="1143000" y="37338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2000" b="1">
                <a:latin typeface="Times New Roman" pitchFamily="18" charset="0"/>
              </a:rPr>
              <a:t>GFS Model Guidance for next 16 days</a:t>
            </a:r>
            <a:r>
              <a:rPr lang="en-US" altLang="en-US" sz="1800">
                <a:latin typeface="Times New Roman" pitchFamily="18" charset="0"/>
              </a:rPr>
              <a:t>.</a:t>
            </a:r>
          </a:p>
        </p:txBody>
      </p:sp>
      <p:sp>
        <p:nvSpPr>
          <p:cNvPr id="2" name="Rectangle 1"/>
          <p:cNvSpPr/>
          <p:nvPr/>
        </p:nvSpPr>
        <p:spPr>
          <a:xfrm>
            <a:off x="533398" y="474266"/>
            <a:ext cx="1943102" cy="668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59666"/>
            <a:ext cx="1366548" cy="55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1676400" y="2010934"/>
            <a:ext cx="304800" cy="732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114801" y="838200"/>
            <a:ext cx="685799"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00600" y="533400"/>
            <a:ext cx="3048000" cy="584775"/>
          </a:xfrm>
          <a:prstGeom prst="rect">
            <a:avLst/>
          </a:prstGeom>
          <a:noFill/>
        </p:spPr>
        <p:txBody>
          <a:bodyPr wrap="square" rtlCol="0">
            <a:spAutoFit/>
          </a:bodyPr>
          <a:lstStyle/>
          <a:p>
            <a:r>
              <a:rPr lang="en-US" sz="1600" dirty="0" smtClean="0"/>
              <a:t>This will take care of developing dryness in NE.</a:t>
            </a:r>
            <a:endParaRPr lang="en-US" sz="1600" dirty="0"/>
          </a:p>
        </p:txBody>
      </p:sp>
      <p:sp>
        <p:nvSpPr>
          <p:cNvPr id="10" name="Rectangle 9"/>
          <p:cNvSpPr/>
          <p:nvPr/>
        </p:nvSpPr>
        <p:spPr>
          <a:xfrm>
            <a:off x="5410200" y="4648200"/>
            <a:ext cx="3810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988291" y="1154545"/>
            <a:ext cx="992909" cy="1222522"/>
          </a:xfrm>
          <a:custGeom>
            <a:avLst/>
            <a:gdLst>
              <a:gd name="connsiteX0" fmla="*/ 314036 w 1145309"/>
              <a:gd name="connsiteY0" fmla="*/ 175491 h 1357746"/>
              <a:gd name="connsiteX1" fmla="*/ 184727 w 1145309"/>
              <a:gd name="connsiteY1" fmla="*/ 203200 h 1357746"/>
              <a:gd name="connsiteX2" fmla="*/ 120073 w 1145309"/>
              <a:gd name="connsiteY2" fmla="*/ 240146 h 1357746"/>
              <a:gd name="connsiteX3" fmla="*/ 110836 w 1145309"/>
              <a:gd name="connsiteY3" fmla="*/ 267855 h 1357746"/>
              <a:gd name="connsiteX4" fmla="*/ 46182 w 1145309"/>
              <a:gd name="connsiteY4" fmla="*/ 369455 h 1357746"/>
              <a:gd name="connsiteX5" fmla="*/ 27709 w 1145309"/>
              <a:gd name="connsiteY5" fmla="*/ 434110 h 1357746"/>
              <a:gd name="connsiteX6" fmla="*/ 18473 w 1145309"/>
              <a:gd name="connsiteY6" fmla="*/ 471055 h 1357746"/>
              <a:gd name="connsiteX7" fmla="*/ 0 w 1145309"/>
              <a:gd name="connsiteY7" fmla="*/ 498764 h 1357746"/>
              <a:gd name="connsiteX8" fmla="*/ 9236 w 1145309"/>
              <a:gd name="connsiteY8" fmla="*/ 868219 h 1357746"/>
              <a:gd name="connsiteX9" fmla="*/ 92364 w 1145309"/>
              <a:gd name="connsiteY9" fmla="*/ 979055 h 1357746"/>
              <a:gd name="connsiteX10" fmla="*/ 295564 w 1145309"/>
              <a:gd name="connsiteY10" fmla="*/ 1099128 h 1357746"/>
              <a:gd name="connsiteX11" fmla="*/ 360218 w 1145309"/>
              <a:gd name="connsiteY11" fmla="*/ 1145310 h 1357746"/>
              <a:gd name="connsiteX12" fmla="*/ 738909 w 1145309"/>
              <a:gd name="connsiteY12" fmla="*/ 1357746 h 1357746"/>
              <a:gd name="connsiteX13" fmla="*/ 840509 w 1145309"/>
              <a:gd name="connsiteY13" fmla="*/ 1283855 h 1357746"/>
              <a:gd name="connsiteX14" fmla="*/ 868218 w 1145309"/>
              <a:gd name="connsiteY14" fmla="*/ 1256146 h 1357746"/>
              <a:gd name="connsiteX15" fmla="*/ 923636 w 1145309"/>
              <a:gd name="connsiteY15" fmla="*/ 1154546 h 1357746"/>
              <a:gd name="connsiteX16" fmla="*/ 951345 w 1145309"/>
              <a:gd name="connsiteY16" fmla="*/ 1071419 h 1357746"/>
              <a:gd name="connsiteX17" fmla="*/ 997527 w 1145309"/>
              <a:gd name="connsiteY17" fmla="*/ 942110 h 1357746"/>
              <a:gd name="connsiteX18" fmla="*/ 1016000 w 1145309"/>
              <a:gd name="connsiteY18" fmla="*/ 886691 h 1357746"/>
              <a:gd name="connsiteX19" fmla="*/ 1071418 w 1145309"/>
              <a:gd name="connsiteY19" fmla="*/ 720437 h 1357746"/>
              <a:gd name="connsiteX20" fmla="*/ 1126836 w 1145309"/>
              <a:gd name="connsiteY20" fmla="*/ 526473 h 1357746"/>
              <a:gd name="connsiteX21" fmla="*/ 1145309 w 1145309"/>
              <a:gd name="connsiteY21" fmla="*/ 378691 h 1357746"/>
              <a:gd name="connsiteX22" fmla="*/ 1117600 w 1145309"/>
              <a:gd name="connsiteY22" fmla="*/ 221673 h 1357746"/>
              <a:gd name="connsiteX23" fmla="*/ 1016000 w 1145309"/>
              <a:gd name="connsiteY23" fmla="*/ 73891 h 1357746"/>
              <a:gd name="connsiteX24" fmla="*/ 988291 w 1145309"/>
              <a:gd name="connsiteY24" fmla="*/ 64655 h 1357746"/>
              <a:gd name="connsiteX25" fmla="*/ 886691 w 1145309"/>
              <a:gd name="connsiteY25" fmla="*/ 18473 h 1357746"/>
              <a:gd name="connsiteX26" fmla="*/ 803564 w 1145309"/>
              <a:gd name="connsiteY26" fmla="*/ 9237 h 1357746"/>
              <a:gd name="connsiteX27" fmla="*/ 498764 w 1145309"/>
              <a:gd name="connsiteY27" fmla="*/ 0 h 1357746"/>
              <a:gd name="connsiteX28" fmla="*/ 471054 w 1145309"/>
              <a:gd name="connsiteY28" fmla="*/ 9237 h 1357746"/>
              <a:gd name="connsiteX29" fmla="*/ 350982 w 1145309"/>
              <a:gd name="connsiteY29" fmla="*/ 92364 h 1357746"/>
              <a:gd name="connsiteX30" fmla="*/ 314036 w 1145309"/>
              <a:gd name="connsiteY30" fmla="*/ 147782 h 1357746"/>
              <a:gd name="connsiteX31" fmla="*/ 295564 w 1145309"/>
              <a:gd name="connsiteY31" fmla="*/ 175491 h 1357746"/>
              <a:gd name="connsiteX32" fmla="*/ 258618 w 1145309"/>
              <a:gd name="connsiteY32" fmla="*/ 212437 h 13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145309" h="1357746">
                <a:moveTo>
                  <a:pt x="314036" y="175491"/>
                </a:moveTo>
                <a:cubicBezTo>
                  <a:pt x="265568" y="181550"/>
                  <a:pt x="228593" y="181267"/>
                  <a:pt x="184727" y="203200"/>
                </a:cubicBezTo>
                <a:cubicBezTo>
                  <a:pt x="72892" y="259118"/>
                  <a:pt x="204824" y="211897"/>
                  <a:pt x="120073" y="240146"/>
                </a:cubicBezTo>
                <a:cubicBezTo>
                  <a:pt x="116994" y="249382"/>
                  <a:pt x="115666" y="259402"/>
                  <a:pt x="110836" y="267855"/>
                </a:cubicBezTo>
                <a:cubicBezTo>
                  <a:pt x="90920" y="302708"/>
                  <a:pt x="46182" y="369455"/>
                  <a:pt x="46182" y="369455"/>
                </a:cubicBezTo>
                <a:cubicBezTo>
                  <a:pt x="40024" y="391007"/>
                  <a:pt x="33607" y="412486"/>
                  <a:pt x="27709" y="434110"/>
                </a:cubicBezTo>
                <a:cubicBezTo>
                  <a:pt x="24369" y="446357"/>
                  <a:pt x="23473" y="459387"/>
                  <a:pt x="18473" y="471055"/>
                </a:cubicBezTo>
                <a:cubicBezTo>
                  <a:pt x="14100" y="481258"/>
                  <a:pt x="6158" y="489528"/>
                  <a:pt x="0" y="498764"/>
                </a:cubicBezTo>
                <a:cubicBezTo>
                  <a:pt x="3079" y="621916"/>
                  <a:pt x="-5737" y="745942"/>
                  <a:pt x="9236" y="868219"/>
                </a:cubicBezTo>
                <a:cubicBezTo>
                  <a:pt x="15367" y="918287"/>
                  <a:pt x="53141" y="954918"/>
                  <a:pt x="92364" y="979055"/>
                </a:cubicBezTo>
                <a:cubicBezTo>
                  <a:pt x="159368" y="1020288"/>
                  <a:pt x="231544" y="1053399"/>
                  <a:pt x="295564" y="1099128"/>
                </a:cubicBezTo>
                <a:cubicBezTo>
                  <a:pt x="317115" y="1114522"/>
                  <a:pt x="337341" y="1131965"/>
                  <a:pt x="360218" y="1145310"/>
                </a:cubicBezTo>
                <a:cubicBezTo>
                  <a:pt x="485238" y="1218238"/>
                  <a:pt x="612679" y="1286934"/>
                  <a:pt x="738909" y="1357746"/>
                </a:cubicBezTo>
                <a:cubicBezTo>
                  <a:pt x="772776" y="1333116"/>
                  <a:pt x="807581" y="1309727"/>
                  <a:pt x="840509" y="1283855"/>
                </a:cubicBezTo>
                <a:cubicBezTo>
                  <a:pt x="850780" y="1275785"/>
                  <a:pt x="861155" y="1267134"/>
                  <a:pt x="868218" y="1256146"/>
                </a:cubicBezTo>
                <a:cubicBezTo>
                  <a:pt x="889079" y="1223696"/>
                  <a:pt x="907210" y="1189451"/>
                  <a:pt x="923636" y="1154546"/>
                </a:cubicBezTo>
                <a:cubicBezTo>
                  <a:pt x="925815" y="1149915"/>
                  <a:pt x="945638" y="1087589"/>
                  <a:pt x="951345" y="1071419"/>
                </a:cubicBezTo>
                <a:cubicBezTo>
                  <a:pt x="966578" y="1028259"/>
                  <a:pt x="982294" y="985270"/>
                  <a:pt x="997527" y="942110"/>
                </a:cubicBezTo>
                <a:lnTo>
                  <a:pt x="1016000" y="886691"/>
                </a:lnTo>
                <a:cubicBezTo>
                  <a:pt x="1055805" y="737420"/>
                  <a:pt x="1026433" y="787914"/>
                  <a:pt x="1071418" y="720437"/>
                </a:cubicBezTo>
                <a:cubicBezTo>
                  <a:pt x="1089891" y="655782"/>
                  <a:pt x="1109961" y="591563"/>
                  <a:pt x="1126836" y="526473"/>
                </a:cubicBezTo>
                <a:cubicBezTo>
                  <a:pt x="1136165" y="490491"/>
                  <a:pt x="1142463" y="407151"/>
                  <a:pt x="1145309" y="378691"/>
                </a:cubicBezTo>
                <a:cubicBezTo>
                  <a:pt x="1140837" y="325026"/>
                  <a:pt x="1147096" y="269320"/>
                  <a:pt x="1117600" y="221673"/>
                </a:cubicBezTo>
                <a:cubicBezTo>
                  <a:pt x="1086135" y="170845"/>
                  <a:pt x="1072712" y="92794"/>
                  <a:pt x="1016000" y="73891"/>
                </a:cubicBezTo>
                <a:cubicBezTo>
                  <a:pt x="1006764" y="70812"/>
                  <a:pt x="997240" y="68490"/>
                  <a:pt x="988291" y="64655"/>
                </a:cubicBezTo>
                <a:cubicBezTo>
                  <a:pt x="954098" y="50001"/>
                  <a:pt x="922323" y="29163"/>
                  <a:pt x="886691" y="18473"/>
                </a:cubicBezTo>
                <a:cubicBezTo>
                  <a:pt x="859987" y="10462"/>
                  <a:pt x="831412" y="10563"/>
                  <a:pt x="803564" y="9237"/>
                </a:cubicBezTo>
                <a:cubicBezTo>
                  <a:pt x="702032" y="4402"/>
                  <a:pt x="600364" y="3079"/>
                  <a:pt x="498764" y="0"/>
                </a:cubicBezTo>
                <a:cubicBezTo>
                  <a:pt x="489527" y="3079"/>
                  <a:pt x="479310" y="4077"/>
                  <a:pt x="471054" y="9237"/>
                </a:cubicBezTo>
                <a:cubicBezTo>
                  <a:pt x="429774" y="35037"/>
                  <a:pt x="350982" y="92364"/>
                  <a:pt x="350982" y="92364"/>
                </a:cubicBezTo>
                <a:lnTo>
                  <a:pt x="314036" y="147782"/>
                </a:lnTo>
                <a:cubicBezTo>
                  <a:pt x="307879" y="157018"/>
                  <a:pt x="303413" y="167642"/>
                  <a:pt x="295564" y="175491"/>
                </a:cubicBezTo>
                <a:lnTo>
                  <a:pt x="258618" y="2124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5943600" y="4516582"/>
            <a:ext cx="826655" cy="1274618"/>
          </a:xfrm>
          <a:custGeom>
            <a:avLst/>
            <a:gdLst>
              <a:gd name="connsiteX0" fmla="*/ 147781 w 785091"/>
              <a:gd name="connsiteY0" fmla="*/ 341745 h 1320800"/>
              <a:gd name="connsiteX1" fmla="*/ 101600 w 785091"/>
              <a:gd name="connsiteY1" fmla="*/ 360218 h 1320800"/>
              <a:gd name="connsiteX2" fmla="*/ 64654 w 785091"/>
              <a:gd name="connsiteY2" fmla="*/ 415636 h 1320800"/>
              <a:gd name="connsiteX3" fmla="*/ 27709 w 785091"/>
              <a:gd name="connsiteY3" fmla="*/ 498763 h 1320800"/>
              <a:gd name="connsiteX4" fmla="*/ 18472 w 785091"/>
              <a:gd name="connsiteY4" fmla="*/ 563418 h 1320800"/>
              <a:gd name="connsiteX5" fmla="*/ 9236 w 785091"/>
              <a:gd name="connsiteY5" fmla="*/ 591127 h 1320800"/>
              <a:gd name="connsiteX6" fmla="*/ 0 w 785091"/>
              <a:gd name="connsiteY6" fmla="*/ 674254 h 1320800"/>
              <a:gd name="connsiteX7" fmla="*/ 27709 w 785091"/>
              <a:gd name="connsiteY7" fmla="*/ 1006763 h 1320800"/>
              <a:gd name="connsiteX8" fmla="*/ 110836 w 785091"/>
              <a:gd name="connsiteY8" fmla="*/ 1265382 h 1320800"/>
              <a:gd name="connsiteX9" fmla="*/ 138545 w 785091"/>
              <a:gd name="connsiteY9" fmla="*/ 1320800 h 1320800"/>
              <a:gd name="connsiteX10" fmla="*/ 350981 w 785091"/>
              <a:gd name="connsiteY10" fmla="*/ 1228436 h 1320800"/>
              <a:gd name="connsiteX11" fmla="*/ 397163 w 785091"/>
              <a:gd name="connsiteY11" fmla="*/ 1219200 h 1320800"/>
              <a:gd name="connsiteX12" fmla="*/ 443345 w 785091"/>
              <a:gd name="connsiteY12" fmla="*/ 1200727 h 1320800"/>
              <a:gd name="connsiteX13" fmla="*/ 508000 w 785091"/>
              <a:gd name="connsiteY13" fmla="*/ 1099127 h 1320800"/>
              <a:gd name="connsiteX14" fmla="*/ 544945 w 785091"/>
              <a:gd name="connsiteY14" fmla="*/ 1071418 h 1320800"/>
              <a:gd name="connsiteX15" fmla="*/ 572654 w 785091"/>
              <a:gd name="connsiteY15" fmla="*/ 1034473 h 1320800"/>
              <a:gd name="connsiteX16" fmla="*/ 591127 w 785091"/>
              <a:gd name="connsiteY16" fmla="*/ 997527 h 1320800"/>
              <a:gd name="connsiteX17" fmla="*/ 655781 w 785091"/>
              <a:gd name="connsiteY17" fmla="*/ 951345 h 1320800"/>
              <a:gd name="connsiteX18" fmla="*/ 775854 w 785091"/>
              <a:gd name="connsiteY18" fmla="*/ 803563 h 1320800"/>
              <a:gd name="connsiteX19" fmla="*/ 785091 w 785091"/>
              <a:gd name="connsiteY19" fmla="*/ 766618 h 1320800"/>
              <a:gd name="connsiteX20" fmla="*/ 766618 w 785091"/>
              <a:gd name="connsiteY20" fmla="*/ 267854 h 1320800"/>
              <a:gd name="connsiteX21" fmla="*/ 646545 w 785091"/>
              <a:gd name="connsiteY21" fmla="*/ 120073 h 1320800"/>
              <a:gd name="connsiteX22" fmla="*/ 508000 w 785091"/>
              <a:gd name="connsiteY22" fmla="*/ 27709 h 1320800"/>
              <a:gd name="connsiteX23" fmla="*/ 480291 w 785091"/>
              <a:gd name="connsiteY23" fmla="*/ 18473 h 1320800"/>
              <a:gd name="connsiteX24" fmla="*/ 240145 w 785091"/>
              <a:gd name="connsiteY24" fmla="*/ 0 h 1320800"/>
              <a:gd name="connsiteX25" fmla="*/ 203200 w 785091"/>
              <a:gd name="connsiteY25" fmla="*/ 9236 h 1320800"/>
              <a:gd name="connsiteX26" fmla="*/ 120072 w 785091"/>
              <a:gd name="connsiteY26" fmla="*/ 64654 h 1320800"/>
              <a:gd name="connsiteX27" fmla="*/ 18472 w 785091"/>
              <a:gd name="connsiteY27" fmla="*/ 184727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85091" h="1320800">
                <a:moveTo>
                  <a:pt x="147781" y="341745"/>
                </a:moveTo>
                <a:cubicBezTo>
                  <a:pt x="132387" y="347903"/>
                  <a:pt x="113992" y="349203"/>
                  <a:pt x="101600" y="360218"/>
                </a:cubicBezTo>
                <a:cubicBezTo>
                  <a:pt x="85006" y="374968"/>
                  <a:pt x="74583" y="395778"/>
                  <a:pt x="64654" y="415636"/>
                </a:cubicBezTo>
                <a:cubicBezTo>
                  <a:pt x="32591" y="479762"/>
                  <a:pt x="43476" y="451461"/>
                  <a:pt x="27709" y="498763"/>
                </a:cubicBezTo>
                <a:cubicBezTo>
                  <a:pt x="24630" y="520315"/>
                  <a:pt x="22742" y="542070"/>
                  <a:pt x="18472" y="563418"/>
                </a:cubicBezTo>
                <a:cubicBezTo>
                  <a:pt x="16563" y="572965"/>
                  <a:pt x="10837" y="581524"/>
                  <a:pt x="9236" y="591127"/>
                </a:cubicBezTo>
                <a:cubicBezTo>
                  <a:pt x="4653" y="618627"/>
                  <a:pt x="3079" y="646545"/>
                  <a:pt x="0" y="674254"/>
                </a:cubicBezTo>
                <a:cubicBezTo>
                  <a:pt x="9236" y="785090"/>
                  <a:pt x="10363" y="896903"/>
                  <a:pt x="27709" y="1006763"/>
                </a:cubicBezTo>
                <a:cubicBezTo>
                  <a:pt x="41287" y="1092755"/>
                  <a:pt x="73475" y="1184434"/>
                  <a:pt x="110836" y="1265382"/>
                </a:cubicBezTo>
                <a:cubicBezTo>
                  <a:pt x="119491" y="1284134"/>
                  <a:pt x="129309" y="1302327"/>
                  <a:pt x="138545" y="1320800"/>
                </a:cubicBezTo>
                <a:cubicBezTo>
                  <a:pt x="250831" y="1292727"/>
                  <a:pt x="100049" y="1332990"/>
                  <a:pt x="350981" y="1228436"/>
                </a:cubicBezTo>
                <a:cubicBezTo>
                  <a:pt x="365472" y="1222398"/>
                  <a:pt x="381769" y="1222279"/>
                  <a:pt x="397163" y="1219200"/>
                </a:cubicBezTo>
                <a:cubicBezTo>
                  <a:pt x="412557" y="1213042"/>
                  <a:pt x="431021" y="1211818"/>
                  <a:pt x="443345" y="1200727"/>
                </a:cubicBezTo>
                <a:cubicBezTo>
                  <a:pt x="578162" y="1079392"/>
                  <a:pt x="435763" y="1183404"/>
                  <a:pt x="508000" y="1099127"/>
                </a:cubicBezTo>
                <a:cubicBezTo>
                  <a:pt x="518018" y="1087439"/>
                  <a:pt x="534060" y="1082303"/>
                  <a:pt x="544945" y="1071418"/>
                </a:cubicBezTo>
                <a:cubicBezTo>
                  <a:pt x="555830" y="1060533"/>
                  <a:pt x="564495" y="1047527"/>
                  <a:pt x="572654" y="1034473"/>
                </a:cubicBezTo>
                <a:cubicBezTo>
                  <a:pt x="579952" y="1022797"/>
                  <a:pt x="581391" y="1007263"/>
                  <a:pt x="591127" y="997527"/>
                </a:cubicBezTo>
                <a:cubicBezTo>
                  <a:pt x="609854" y="978799"/>
                  <a:pt x="634230" y="966739"/>
                  <a:pt x="655781" y="951345"/>
                </a:cubicBezTo>
                <a:cubicBezTo>
                  <a:pt x="685027" y="863613"/>
                  <a:pt x="642843" y="977499"/>
                  <a:pt x="775854" y="803563"/>
                </a:cubicBezTo>
                <a:cubicBezTo>
                  <a:pt x="783565" y="793479"/>
                  <a:pt x="782012" y="778933"/>
                  <a:pt x="785091" y="766618"/>
                </a:cubicBezTo>
                <a:cubicBezTo>
                  <a:pt x="784439" y="737921"/>
                  <a:pt x="787215" y="401736"/>
                  <a:pt x="766618" y="267854"/>
                </a:cubicBezTo>
                <a:cubicBezTo>
                  <a:pt x="757349" y="207604"/>
                  <a:pt x="667795" y="140260"/>
                  <a:pt x="646545" y="120073"/>
                </a:cubicBezTo>
                <a:cubicBezTo>
                  <a:pt x="612453" y="87686"/>
                  <a:pt x="551290" y="49354"/>
                  <a:pt x="508000" y="27709"/>
                </a:cubicBezTo>
                <a:cubicBezTo>
                  <a:pt x="499292" y="23355"/>
                  <a:pt x="489975" y="19475"/>
                  <a:pt x="480291" y="18473"/>
                </a:cubicBezTo>
                <a:cubicBezTo>
                  <a:pt x="400432" y="10212"/>
                  <a:pt x="320194" y="6158"/>
                  <a:pt x="240145" y="0"/>
                </a:cubicBezTo>
                <a:cubicBezTo>
                  <a:pt x="227830" y="3079"/>
                  <a:pt x="214986" y="4522"/>
                  <a:pt x="203200" y="9236"/>
                </a:cubicBezTo>
                <a:cubicBezTo>
                  <a:pt x="162759" y="25412"/>
                  <a:pt x="145523" y="33329"/>
                  <a:pt x="120072" y="64654"/>
                </a:cubicBezTo>
                <a:cubicBezTo>
                  <a:pt x="20531" y="187167"/>
                  <a:pt x="78528" y="184727"/>
                  <a:pt x="18472" y="1847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gfs_namer_384_precip_ptot.gif"/>
          <p:cNvPicPr>
            <a:picLocks noChangeAspect="1" noChangeArrowheads="1"/>
          </p:cNvPicPr>
          <p:nvPr/>
        </p:nvPicPr>
        <p:blipFill rotWithShape="1">
          <a:blip r:embed="rId2">
            <a:extLst>
              <a:ext uri="{28A0092B-C50C-407E-A947-70E740481C1C}">
                <a14:useLocalDpi xmlns:a14="http://schemas.microsoft.com/office/drawing/2010/main" val="0"/>
              </a:ext>
            </a:extLst>
          </a:blip>
          <a:srcRect r="8373"/>
          <a:stretch/>
        </p:blipFill>
        <p:spPr bwMode="auto">
          <a:xfrm>
            <a:off x="4191000" y="2593394"/>
            <a:ext cx="4930775" cy="403600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wpc.ncep.noaa.gov/qpf/p168i.gif?15342554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881137" cy="36575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uthuvel.chelliah\Desktop\Drought-temporary\spi3.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0" y="0"/>
            <a:ext cx="2571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uthuvel.chelliah\Desktop\Drought-temporary\spi6.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1257"/>
          <a:stretch/>
        </p:blipFill>
        <p:spPr bwMode="auto">
          <a:xfrm>
            <a:off x="2598305" y="0"/>
            <a:ext cx="25070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26</a:t>
            </a:fld>
            <a:endParaRPr lang="en-US" altLang="en-US" dirty="0"/>
          </a:p>
        </p:txBody>
      </p:sp>
      <p:sp>
        <p:nvSpPr>
          <p:cNvPr id="6" name="Rectangle 2"/>
          <p:cNvSpPr txBox="1">
            <a:spLocks noChangeArrowheads="1"/>
          </p:cNvSpPr>
          <p:nvPr/>
        </p:nvSpPr>
        <p:spPr bwMode="auto">
          <a:xfrm>
            <a:off x="4953000" y="76200"/>
            <a:ext cx="4038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a:t>
            </a:r>
          </a:p>
          <a:p>
            <a:pPr algn="ctr" eaLnBrk="1" hangingPunct="1">
              <a:spcBef>
                <a:spcPct val="0"/>
              </a:spcBef>
              <a:buFontTx/>
              <a:buNone/>
            </a:pPr>
            <a:r>
              <a:rPr lang="en-US" altLang="en-US" sz="1600" b="1" dirty="0" smtClean="0">
                <a:solidFill>
                  <a:srgbClr val="0033CC"/>
                </a:solidFill>
              </a:rPr>
              <a:t>Forecasts </a:t>
            </a:r>
            <a:r>
              <a:rPr lang="en-US" altLang="en-US" sz="1600" b="1" dirty="0">
                <a:solidFill>
                  <a:srgbClr val="0033CC"/>
                </a:solidFill>
              </a:rPr>
              <a:t>from 6NMME Models</a:t>
            </a:r>
          </a:p>
          <a:p>
            <a:pPr algn="ctr" eaLnBrk="1" hangingPunct="1">
              <a:spcBef>
                <a:spcPct val="0"/>
              </a:spcBef>
              <a:buFontTx/>
              <a:buNone/>
            </a:pPr>
            <a:r>
              <a:rPr lang="en-US" altLang="en-US" sz="1600" dirty="0">
                <a:solidFill>
                  <a:srgbClr val="0033CC"/>
                </a:solidFill>
              </a:rPr>
              <a:t>(uses obs. P up to past </a:t>
            </a:r>
            <a:r>
              <a:rPr lang="en-US" altLang="en-US" sz="1600" dirty="0" smtClean="0">
                <a:solidFill>
                  <a:srgbClr val="0033CC"/>
                </a:solidFill>
              </a:rPr>
              <a:t>month, </a:t>
            </a:r>
            <a:r>
              <a:rPr lang="en-US" altLang="en-US" sz="1600" dirty="0">
                <a:solidFill>
                  <a:srgbClr val="0033CC"/>
                </a:solidFill>
              </a:rPr>
              <a:t>and forecast months’ P from NMME models</a:t>
            </a:r>
            <a:r>
              <a:rPr lang="en-US" altLang="en-US" sz="1600" dirty="0" smtClean="0">
                <a:solidFill>
                  <a:srgbClr val="0033CC"/>
                </a:solidFill>
              </a:rPr>
              <a:t>)</a:t>
            </a:r>
            <a:endParaRPr lang="en-US" altLang="en-US" sz="4400" dirty="0">
              <a:solidFill>
                <a:srgbClr val="0033CC"/>
              </a:solidFill>
            </a:endParaRPr>
          </a:p>
        </p:txBody>
      </p:sp>
      <p:sp>
        <p:nvSpPr>
          <p:cNvPr id="7" name="TextBox 6"/>
          <p:cNvSpPr txBox="1">
            <a:spLocks noChangeArrowheads="1"/>
          </p:cNvSpPr>
          <p:nvPr/>
        </p:nvSpPr>
        <p:spPr bwMode="auto">
          <a:xfrm>
            <a:off x="5105400" y="1219200"/>
            <a:ext cx="4038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indent="0" eaLnBrk="1" hangingPunct="1">
              <a:spcBef>
                <a:spcPct val="0"/>
              </a:spcBef>
              <a:buNone/>
            </a:pPr>
            <a:r>
              <a:rPr lang="en-US" altLang="en-US" sz="1800" dirty="0">
                <a:latin typeface="Times New Roman" pitchFamily="18" charset="0"/>
                <a:sym typeface="Wingdings" pitchFamily="2" charset="2"/>
              </a:rPr>
              <a:t>The goodness and skill of these SPI’s forecasts depend directly on these </a:t>
            </a:r>
            <a:r>
              <a:rPr lang="en-US" altLang="en-US" sz="1800" dirty="0" smtClean="0">
                <a:latin typeface="Times New Roman" pitchFamily="18" charset="0"/>
                <a:sym typeface="Wingdings" pitchFamily="2" charset="2"/>
              </a:rPr>
              <a:t>NMME models</a:t>
            </a:r>
            <a:r>
              <a:rPr lang="en-US" altLang="en-US" sz="1800" dirty="0">
                <a:latin typeface="Times New Roman" pitchFamily="18" charset="0"/>
                <a:sym typeface="Wingdings" pitchFamily="2" charset="2"/>
              </a:rPr>
              <a:t>’ skill in predicting </a:t>
            </a:r>
            <a:r>
              <a:rPr lang="en-US" altLang="en-US" sz="1800" dirty="0" smtClean="0">
                <a:latin typeface="Times New Roman" pitchFamily="18" charset="0"/>
                <a:sym typeface="Wingdings" pitchFamily="2" charset="2"/>
              </a:rPr>
              <a:t>precipitation!!!</a:t>
            </a:r>
            <a:endParaRPr lang="en-US" altLang="en-US" sz="1800" dirty="0">
              <a:latin typeface="Times New Roman" pitchFamily="18" charset="0"/>
              <a:sym typeface="Wingdings" pitchFamily="2" charset="2"/>
            </a:endParaRPr>
          </a:p>
          <a:p>
            <a:pPr marL="0" indent="0" eaLnBrk="1" hangingPunct="1">
              <a:spcBef>
                <a:spcPct val="0"/>
              </a:spcBef>
              <a:buNone/>
            </a:pPr>
            <a:endParaRPr lang="en-US" altLang="en-US" sz="1800" dirty="0" smtClean="0">
              <a:latin typeface="Times New Roman" pitchFamily="18" charset="0"/>
              <a:sym typeface="Wingdings" pitchFamily="2" charset="2"/>
            </a:endParaRPr>
          </a:p>
          <a:p>
            <a:pPr eaLnBrk="1" hangingPunct="1">
              <a:spcBef>
                <a:spcPct val="0"/>
              </a:spcBef>
            </a:pPr>
            <a:endParaRPr lang="en-US" altLang="en-US" sz="1800" dirty="0" smtClean="0">
              <a:latin typeface="Times New Roman" pitchFamily="18" charset="0"/>
              <a:sym typeface="Wingdings" pitchFamily="2" charset="2"/>
            </a:endParaRPr>
          </a:p>
          <a:p>
            <a:pPr marL="0" indent="0" eaLnBrk="1" hangingPunct="1">
              <a:spcBef>
                <a:spcPct val="0"/>
              </a:spcBef>
              <a:buNone/>
            </a:pPr>
            <a:r>
              <a:rPr lang="en-US" altLang="en-US" sz="1800" dirty="0" smtClean="0">
                <a:latin typeface="Times New Roman" pitchFamily="18" charset="0"/>
                <a:sym typeface="Wingdings" pitchFamily="2" charset="2"/>
              </a:rPr>
              <a:t>The NMME models indicate that by October, the short term SPI(3) will all be in the +</a:t>
            </a:r>
            <a:r>
              <a:rPr lang="en-US" altLang="en-US" sz="1800" dirty="0" err="1" smtClean="0">
                <a:latin typeface="Times New Roman" pitchFamily="18" charset="0"/>
                <a:sym typeface="Wingdings" pitchFamily="2" charset="2"/>
              </a:rPr>
              <a:t>ve</a:t>
            </a:r>
            <a:r>
              <a:rPr lang="en-US" altLang="en-US" sz="1800" dirty="0" smtClean="0">
                <a:latin typeface="Times New Roman" pitchFamily="18" charset="0"/>
                <a:sym typeface="Wingdings" pitchFamily="2" charset="2"/>
              </a:rPr>
              <a:t> territory, over the monsoon southwest, and even across entire country , but longer term dryness/drought will stay in some areas. What about  even longer term deficits ?</a:t>
            </a:r>
          </a:p>
          <a:p>
            <a:pPr marL="0" indent="0" eaLnBrk="1" hangingPunct="1">
              <a:spcBef>
                <a:spcPct val="0"/>
              </a:spcBef>
              <a:buNone/>
            </a:pPr>
            <a:endParaRPr lang="en-US" altLang="en-US" sz="1800" dirty="0">
              <a:latin typeface="Times New Roman" pitchFamily="18" charset="0"/>
              <a:sym typeface="Wingdings" pitchFamily="2" charset="2"/>
            </a:endParaRP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spTree>
    <p:extLst>
      <p:ext uri="{BB962C8B-B14F-4D97-AF65-F5344CB8AC3E}">
        <p14:creationId xmlns:p14="http://schemas.microsoft.com/office/powerpoint/2010/main" val="88165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uthuvel.chelliah\Desktop\Drought-temporary\spi12.ensemble.L1-3.gif"/>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5105400" y="0"/>
            <a:ext cx="2571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muthuvel.chelliah\Desktop\Drought-temporary\spi3.ensemble.L1-3.gif"/>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0" y="0"/>
            <a:ext cx="25717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muthuvel.chelliah\Desktop\Drought-temporary\spi6.ensemble.L1-3.gif"/>
          <p:cNvPicPr>
            <a:picLocks noChangeAspect="1" noChangeArrowheads="1"/>
          </p:cNvPicPr>
          <p:nvPr/>
        </p:nvPicPr>
        <p:blipFill rotWithShape="1">
          <a:blip r:embed="rId4">
            <a:extLst>
              <a:ext uri="{28A0092B-C50C-407E-A947-70E740481C1C}">
                <a14:useLocalDpi xmlns:a14="http://schemas.microsoft.com/office/drawing/2010/main" val="0"/>
              </a:ext>
            </a:extLst>
          </a:blip>
          <a:srcRect r="51257"/>
          <a:stretch/>
        </p:blipFill>
        <p:spPr bwMode="auto">
          <a:xfrm>
            <a:off x="2598305" y="0"/>
            <a:ext cx="250709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458200" y="6534150"/>
            <a:ext cx="685800" cy="247650"/>
          </a:xfrm>
        </p:spPr>
        <p:txBody>
          <a:bodyPr/>
          <a:lstStyle/>
          <a:p>
            <a:pPr>
              <a:defRPr/>
            </a:pPr>
            <a:fld id="{AE0D35B7-164B-4BDA-8435-F6440E98459E}" type="slidenum">
              <a:rPr lang="en-US" altLang="en-US" smtClean="0"/>
              <a:pPr>
                <a:defRPr/>
              </a:pPr>
              <a:t>27</a:t>
            </a:fld>
            <a:endParaRPr lang="en-US" altLang="en-US" dirty="0"/>
          </a:p>
        </p:txBody>
      </p:sp>
      <p:sp>
        <p:nvSpPr>
          <p:cNvPr id="6" name="Rectangle 2"/>
          <p:cNvSpPr txBox="1">
            <a:spLocks noChangeArrowheads="1"/>
          </p:cNvSpPr>
          <p:nvPr/>
        </p:nvSpPr>
        <p:spPr bwMode="auto">
          <a:xfrm>
            <a:off x="7620000" y="76200"/>
            <a:ext cx="1524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2000" dirty="0" smtClean="0">
                <a:solidFill>
                  <a:srgbClr val="0033CC"/>
                </a:solidFill>
              </a:rPr>
              <a:t>SPI3</a:t>
            </a:r>
            <a:r>
              <a:rPr lang="en-US" altLang="en-US" sz="2000" dirty="0">
                <a:solidFill>
                  <a:srgbClr val="0033CC"/>
                </a:solidFill>
              </a:rPr>
              <a:t> </a:t>
            </a:r>
            <a:r>
              <a:rPr lang="en-US" altLang="en-US" sz="2000" dirty="0" smtClean="0">
                <a:solidFill>
                  <a:srgbClr val="0033CC"/>
                </a:solidFill>
              </a:rPr>
              <a:t>&amp; SPI6 &amp; SPI12</a:t>
            </a:r>
            <a:endParaRPr lang="en-US" altLang="en-US" sz="1600" b="1" dirty="0">
              <a:solidFill>
                <a:srgbClr val="0033CC"/>
              </a:solidFill>
            </a:endParaRPr>
          </a:p>
        </p:txBody>
      </p:sp>
      <p:sp>
        <p:nvSpPr>
          <p:cNvPr id="9" name="Rectangle 8"/>
          <p:cNvSpPr/>
          <p:nvPr/>
        </p:nvSpPr>
        <p:spPr>
          <a:xfrm>
            <a:off x="2819400" y="0"/>
            <a:ext cx="633507" cy="369332"/>
          </a:xfrm>
          <a:prstGeom prst="rect">
            <a:avLst/>
          </a:prstGeom>
        </p:spPr>
        <p:txBody>
          <a:bodyPr wrap="none">
            <a:spAutoFit/>
          </a:bodyPr>
          <a:lstStyle/>
          <a:p>
            <a:r>
              <a:rPr lang="en-US" altLang="en-US" dirty="0" smtClean="0">
                <a:solidFill>
                  <a:srgbClr val="0033CC"/>
                </a:solidFill>
              </a:rPr>
              <a:t>SPI6</a:t>
            </a:r>
            <a:endParaRPr lang="en-US" dirty="0"/>
          </a:p>
        </p:txBody>
      </p:sp>
      <p:sp>
        <p:nvSpPr>
          <p:cNvPr id="15" name="Rectangle 14"/>
          <p:cNvSpPr/>
          <p:nvPr/>
        </p:nvSpPr>
        <p:spPr>
          <a:xfrm>
            <a:off x="152400" y="0"/>
            <a:ext cx="633507" cy="369332"/>
          </a:xfrm>
          <a:prstGeom prst="rect">
            <a:avLst/>
          </a:prstGeom>
        </p:spPr>
        <p:txBody>
          <a:bodyPr wrap="none">
            <a:spAutoFit/>
          </a:bodyPr>
          <a:lstStyle/>
          <a:p>
            <a:r>
              <a:rPr lang="en-US" altLang="en-US" dirty="0">
                <a:solidFill>
                  <a:srgbClr val="0033CC"/>
                </a:solidFill>
              </a:rPr>
              <a:t>SPI3</a:t>
            </a:r>
            <a:endParaRPr lang="en-US" dirty="0"/>
          </a:p>
        </p:txBody>
      </p:sp>
      <p:sp>
        <p:nvSpPr>
          <p:cNvPr id="10" name="Rectangle 9"/>
          <p:cNvSpPr/>
          <p:nvPr/>
        </p:nvSpPr>
        <p:spPr>
          <a:xfrm>
            <a:off x="5081493" y="0"/>
            <a:ext cx="748923" cy="369332"/>
          </a:xfrm>
          <a:prstGeom prst="rect">
            <a:avLst/>
          </a:prstGeom>
        </p:spPr>
        <p:txBody>
          <a:bodyPr wrap="none">
            <a:spAutoFit/>
          </a:bodyPr>
          <a:lstStyle/>
          <a:p>
            <a:r>
              <a:rPr lang="en-US" altLang="en-US" dirty="0" smtClean="0">
                <a:solidFill>
                  <a:srgbClr val="0033CC"/>
                </a:solidFill>
              </a:rPr>
              <a:t>SPI12</a:t>
            </a:r>
            <a:endParaRPr lang="en-US" dirty="0"/>
          </a:p>
        </p:txBody>
      </p:sp>
    </p:spTree>
    <p:extLst>
      <p:ext uri="{BB962C8B-B14F-4D97-AF65-F5344CB8AC3E}">
        <p14:creationId xmlns:p14="http://schemas.microsoft.com/office/powerpoint/2010/main" val="18565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1"/>
          <p:cNvSpPr>
            <a:spLocks noGrp="1"/>
          </p:cNvSpPr>
          <p:nvPr>
            <p:ph type="sldNum" sz="quarter" idx="12"/>
          </p:nvPr>
        </p:nvSpPr>
        <p:spPr>
          <a:xfrm>
            <a:off x="8763000" y="6477000"/>
            <a:ext cx="381000" cy="38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52C4035D-9F99-458E-AF84-329270F2B5D1}" type="slidenum">
              <a:rPr lang="en-US" altLang="en-US" sz="1400" smtClean="0"/>
              <a:pPr eaLnBrk="1" hangingPunct="1">
                <a:spcBef>
                  <a:spcPct val="0"/>
                </a:spcBef>
                <a:buFontTx/>
                <a:buNone/>
              </a:pPr>
              <a:t>28</a:t>
            </a:fld>
            <a:endParaRPr lang="en-US" altLang="en-US" sz="1400" dirty="0" smtClean="0"/>
          </a:p>
        </p:txBody>
      </p:sp>
      <p:sp>
        <p:nvSpPr>
          <p:cNvPr id="27652" name="TextBox 2"/>
          <p:cNvSpPr txBox="1">
            <a:spLocks noChangeArrowheads="1"/>
          </p:cNvSpPr>
          <p:nvPr/>
        </p:nvSpPr>
        <p:spPr bwMode="auto">
          <a:xfrm>
            <a:off x="76200" y="0"/>
            <a:ext cx="891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Hydrological Monitoring and Seasonal Forecasting @ MSU (Michigan State </a:t>
            </a:r>
            <a:r>
              <a:rPr lang="en-US" altLang="en-US" sz="1800" b="1" dirty="0" smtClean="0">
                <a:latin typeface="Times New Roman" pitchFamily="18" charset="0"/>
              </a:rPr>
              <a:t>University ) NLDAS model</a:t>
            </a:r>
            <a:endParaRPr lang="en-US" altLang="en-US" sz="1800" dirty="0">
              <a:latin typeface="Times New Roman" pitchFamily="18" charset="0"/>
            </a:endParaRPr>
          </a:p>
        </p:txBody>
      </p:sp>
      <p:sp>
        <p:nvSpPr>
          <p:cNvPr id="27653" name="TextBox 3"/>
          <p:cNvSpPr txBox="1">
            <a:spLocks noChangeArrowheads="1"/>
          </p:cNvSpPr>
          <p:nvPr/>
        </p:nvSpPr>
        <p:spPr bwMode="auto">
          <a:xfrm>
            <a:off x="6324600" y="457200"/>
            <a:ext cx="24526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b="1" dirty="0">
                <a:latin typeface="Times New Roman" pitchFamily="18" charset="0"/>
              </a:rPr>
              <a:t>Monthly Soil Moisture Percentile Prediction issued on </a:t>
            </a:r>
            <a:r>
              <a:rPr lang="en-US" altLang="en-US" sz="1800" b="1" dirty="0" smtClean="0">
                <a:latin typeface="Times New Roman" pitchFamily="18" charset="0"/>
              </a:rPr>
              <a:t>201808 with this IC.</a:t>
            </a:r>
            <a:endParaRPr lang="en-US" altLang="en-US" sz="1800" b="1" dirty="0">
              <a:latin typeface="Times New Roman" pitchFamily="18" charset="0"/>
            </a:endParaRPr>
          </a:p>
        </p:txBody>
      </p:sp>
      <p:sp>
        <p:nvSpPr>
          <p:cNvPr id="27654" name="TextBox 9"/>
          <p:cNvSpPr txBox="1">
            <a:spLocks noChangeArrowheads="1"/>
          </p:cNvSpPr>
          <p:nvPr/>
        </p:nvSpPr>
        <p:spPr bwMode="auto">
          <a:xfrm>
            <a:off x="7015163" y="4368800"/>
            <a:ext cx="17621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The inter quartile range suggest </a:t>
            </a:r>
            <a:r>
              <a:rPr lang="en-US" altLang="en-US" sz="1800" u="sng" dirty="0">
                <a:latin typeface="Times New Roman" pitchFamily="18" charset="0"/>
              </a:rPr>
              <a:t>greater uncertainty </a:t>
            </a:r>
            <a:r>
              <a:rPr lang="en-US" altLang="en-US" sz="1800" dirty="0">
                <a:latin typeface="Times New Roman" pitchFamily="18" charset="0"/>
              </a:rPr>
              <a:t>about the forecast in these </a:t>
            </a:r>
            <a:r>
              <a:rPr lang="en-US" altLang="en-US" sz="1800" u="sng" dirty="0">
                <a:latin typeface="Times New Roman" pitchFamily="18" charset="0"/>
              </a:rPr>
              <a:t>shaded</a:t>
            </a:r>
            <a:r>
              <a:rPr lang="en-US" altLang="en-US" sz="1800" dirty="0">
                <a:latin typeface="Times New Roman" pitchFamily="18" charset="0"/>
              </a:rPr>
              <a:t> regions.</a:t>
            </a:r>
          </a:p>
        </p:txBody>
      </p:sp>
      <p:cxnSp>
        <p:nvCxnSpPr>
          <p:cNvPr id="5" name="Straight Arrow Connector 4"/>
          <p:cNvCxnSpPr/>
          <p:nvPr/>
        </p:nvCxnSpPr>
        <p:spPr>
          <a:xfrm>
            <a:off x="3276600" y="1447800"/>
            <a:ext cx="76200" cy="36576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6200" y="621268"/>
            <a:ext cx="6400800" cy="369332"/>
          </a:xfrm>
          <a:prstGeom prst="rect">
            <a:avLst/>
          </a:prstGeom>
        </p:spPr>
        <p:txBody>
          <a:bodyPr wrap="square">
            <a:spAutoFit/>
          </a:bodyPr>
          <a:lstStyle/>
          <a:p>
            <a:r>
              <a:rPr lang="en-US" dirty="0"/>
              <a:t>http://drought.geo.msu.edu/research/forecast/smi.monthly.php</a:t>
            </a:r>
          </a:p>
        </p:txBody>
      </p:sp>
      <p:cxnSp>
        <p:nvCxnSpPr>
          <p:cNvPr id="12" name="Straight Arrow Connector 11"/>
          <p:cNvCxnSpPr/>
          <p:nvPr/>
        </p:nvCxnSpPr>
        <p:spPr>
          <a:xfrm>
            <a:off x="3657600" y="1919287"/>
            <a:ext cx="0" cy="3429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5257800" y="5715000"/>
            <a:ext cx="609600" cy="304800"/>
          </a:xfrm>
          <a:prstGeom prst="rect">
            <a:avLst/>
          </a:prstGeom>
          <a:noFill/>
          <a:ln>
            <a:solidFill>
              <a:srgbClr val="66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429000" y="2209800"/>
            <a:ext cx="76200" cy="340566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990600"/>
            <a:ext cx="4627908"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6953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578269"/>
            <a:ext cx="3357563" cy="2612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8638" y="3200400"/>
            <a:ext cx="4745362" cy="338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7650"/>
            <a:ext cx="43434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4" name="Slide Number Placeholder 1"/>
          <p:cNvSpPr>
            <a:spLocks noGrp="1"/>
          </p:cNvSpPr>
          <p:nvPr>
            <p:ph type="sldNum" sz="quarter" idx="12"/>
          </p:nvPr>
        </p:nvSpPr>
        <p:spPr>
          <a:xfrm>
            <a:off x="8686800" y="6550025"/>
            <a:ext cx="457200" cy="30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BFE99104-E9CA-448A-9438-257E986D4F07}" type="slidenum">
              <a:rPr lang="en-US" altLang="en-US" sz="1400" smtClean="0"/>
              <a:pPr eaLnBrk="1" hangingPunct="1">
                <a:spcBef>
                  <a:spcPct val="0"/>
                </a:spcBef>
                <a:buFontTx/>
                <a:buNone/>
              </a:pPr>
              <a:t>29</a:t>
            </a:fld>
            <a:endParaRPr lang="en-US" altLang="en-US" sz="1400" smtClean="0"/>
          </a:p>
        </p:txBody>
      </p:sp>
      <p:sp>
        <p:nvSpPr>
          <p:cNvPr id="28675" name="TextBox 2"/>
          <p:cNvSpPr txBox="1">
            <a:spLocks noChangeArrowheads="1"/>
          </p:cNvSpPr>
          <p:nvPr/>
        </p:nvSpPr>
        <p:spPr bwMode="auto">
          <a:xfrm>
            <a:off x="4965700" y="381000"/>
            <a:ext cx="383387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en-US" sz="1800" b="1" dirty="0">
                <a:latin typeface="Times New Roman" pitchFamily="18" charset="0"/>
              </a:rPr>
              <a:t>NASA </a:t>
            </a:r>
            <a:r>
              <a:rPr lang="en-US" altLang="en-US" sz="1800" b="1" dirty="0" smtClean="0">
                <a:latin typeface="Times New Roman" pitchFamily="18" charset="0"/>
              </a:rPr>
              <a:t>GEOS5 </a:t>
            </a:r>
            <a:r>
              <a:rPr lang="en-US" altLang="en-US" sz="1800" b="1" dirty="0">
                <a:latin typeface="Times New Roman" pitchFamily="18" charset="0"/>
              </a:rPr>
              <a:t>Forecasts  </a:t>
            </a:r>
          </a:p>
        </p:txBody>
      </p:sp>
      <p:sp>
        <p:nvSpPr>
          <p:cNvPr id="28676" name="TextBox 3"/>
          <p:cNvSpPr txBox="1">
            <a:spLocks noChangeArrowheads="1"/>
          </p:cNvSpPr>
          <p:nvPr/>
        </p:nvSpPr>
        <p:spPr bwMode="auto">
          <a:xfrm>
            <a:off x="1371600" y="-76200"/>
            <a:ext cx="161454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err="1" smtClean="0">
                <a:latin typeface="Times New Roman" pitchFamily="18" charset="0"/>
              </a:rPr>
              <a:t>Precip</a:t>
            </a:r>
            <a:r>
              <a:rPr lang="en-US" altLang="en-US" sz="1800" dirty="0" smtClean="0">
                <a:latin typeface="Times New Roman" pitchFamily="18" charset="0"/>
              </a:rPr>
              <a:t> Forecast</a:t>
            </a:r>
            <a:endParaRPr lang="en-US" altLang="en-US" sz="1800" dirty="0">
              <a:latin typeface="Times New Roman" pitchFamily="18" charset="0"/>
            </a:endParaRPr>
          </a:p>
        </p:txBody>
      </p:sp>
      <p:sp>
        <p:nvSpPr>
          <p:cNvPr id="28677" name="TextBox 4"/>
          <p:cNvSpPr txBox="1">
            <a:spLocks noChangeArrowheads="1"/>
          </p:cNvSpPr>
          <p:nvPr/>
        </p:nvSpPr>
        <p:spPr bwMode="auto">
          <a:xfrm>
            <a:off x="4876800" y="2828925"/>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Soil Moisture </a:t>
            </a:r>
            <a:r>
              <a:rPr lang="en-US" altLang="en-US" sz="1800" dirty="0" smtClean="0">
                <a:latin typeface="Times New Roman" pitchFamily="18" charset="0"/>
              </a:rPr>
              <a:t>Forecast Percentile </a:t>
            </a:r>
            <a:endParaRPr lang="en-US" altLang="en-US" sz="1800" dirty="0">
              <a:latin typeface="Times New Roman" pitchFamily="18" charset="0"/>
            </a:endParaRPr>
          </a:p>
        </p:txBody>
      </p:sp>
      <p:sp>
        <p:nvSpPr>
          <p:cNvPr id="13" name="Oval 12"/>
          <p:cNvSpPr/>
          <p:nvPr/>
        </p:nvSpPr>
        <p:spPr>
          <a:xfrm>
            <a:off x="2695575" y="4848225"/>
            <a:ext cx="390525" cy="381000"/>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108700" y="4343400"/>
            <a:ext cx="6731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V="1">
            <a:off x="2590800" y="2514600"/>
            <a:ext cx="609600" cy="9096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81400" y="3583462"/>
            <a:ext cx="609600" cy="369332"/>
          </a:xfrm>
          <a:prstGeom prst="rect">
            <a:avLst/>
          </a:prstGeom>
          <a:noFill/>
        </p:spPr>
        <p:txBody>
          <a:bodyPr wrap="square" rtlCol="0">
            <a:spAutoFit/>
          </a:bodyPr>
          <a:lstStyle/>
          <a:p>
            <a:r>
              <a:rPr lang="en-US" b="1" dirty="0" smtClean="0"/>
              <a:t>Sep</a:t>
            </a:r>
            <a:endParaRPr lang="en-US" b="1" dirty="0"/>
          </a:p>
        </p:txBody>
      </p:sp>
      <p:sp>
        <p:nvSpPr>
          <p:cNvPr id="27" name="TextBox 26"/>
          <p:cNvSpPr txBox="1"/>
          <p:nvPr/>
        </p:nvSpPr>
        <p:spPr>
          <a:xfrm>
            <a:off x="3696386" y="5345668"/>
            <a:ext cx="647014" cy="369332"/>
          </a:xfrm>
          <a:prstGeom prst="rect">
            <a:avLst/>
          </a:prstGeom>
          <a:noFill/>
        </p:spPr>
        <p:txBody>
          <a:bodyPr wrap="square" rtlCol="0">
            <a:spAutoFit/>
          </a:bodyPr>
          <a:lstStyle/>
          <a:p>
            <a:r>
              <a:rPr lang="en-US" b="1" dirty="0" smtClean="0"/>
              <a:t>Oct</a:t>
            </a:r>
            <a:endParaRPr lang="en-US" b="1" dirty="0"/>
          </a:p>
        </p:txBody>
      </p:sp>
      <p:sp>
        <p:nvSpPr>
          <p:cNvPr id="29" name="TextBox 28"/>
          <p:cNvSpPr txBox="1"/>
          <p:nvPr/>
        </p:nvSpPr>
        <p:spPr>
          <a:xfrm>
            <a:off x="8591583" y="4495800"/>
            <a:ext cx="704817" cy="369332"/>
          </a:xfrm>
          <a:prstGeom prst="rect">
            <a:avLst/>
          </a:prstGeom>
          <a:noFill/>
        </p:spPr>
        <p:txBody>
          <a:bodyPr wrap="square" rtlCol="0">
            <a:spAutoFit/>
          </a:bodyPr>
          <a:lstStyle/>
          <a:p>
            <a:r>
              <a:rPr lang="en-US" dirty="0" smtClean="0"/>
              <a:t>Aug</a:t>
            </a:r>
            <a:endParaRPr lang="en-US" dirty="0"/>
          </a:p>
        </p:txBody>
      </p:sp>
      <p:sp>
        <p:nvSpPr>
          <p:cNvPr id="30" name="TextBox 29"/>
          <p:cNvSpPr txBox="1"/>
          <p:nvPr/>
        </p:nvSpPr>
        <p:spPr>
          <a:xfrm>
            <a:off x="3733800" y="1752600"/>
            <a:ext cx="762000" cy="369332"/>
          </a:xfrm>
          <a:prstGeom prst="rect">
            <a:avLst/>
          </a:prstGeom>
          <a:noFill/>
        </p:spPr>
        <p:txBody>
          <a:bodyPr wrap="square" rtlCol="0">
            <a:spAutoFit/>
          </a:bodyPr>
          <a:lstStyle/>
          <a:p>
            <a:r>
              <a:rPr lang="en-US" b="1" dirty="0" smtClean="0"/>
              <a:t>Aug</a:t>
            </a:r>
            <a:endParaRPr lang="en-US" b="1" dirty="0"/>
          </a:p>
        </p:txBody>
      </p:sp>
      <p:sp>
        <p:nvSpPr>
          <p:cNvPr id="31" name="TextBox 30"/>
          <p:cNvSpPr txBox="1"/>
          <p:nvPr/>
        </p:nvSpPr>
        <p:spPr>
          <a:xfrm>
            <a:off x="6183874" y="5943600"/>
            <a:ext cx="674126" cy="369332"/>
          </a:xfrm>
          <a:prstGeom prst="rect">
            <a:avLst/>
          </a:prstGeom>
          <a:noFill/>
        </p:spPr>
        <p:txBody>
          <a:bodyPr wrap="square" rtlCol="0">
            <a:spAutoFit/>
          </a:bodyPr>
          <a:lstStyle/>
          <a:p>
            <a:r>
              <a:rPr lang="en-US" dirty="0" smtClean="0"/>
              <a:t>Sep</a:t>
            </a:r>
            <a:endParaRPr lang="en-US" dirty="0"/>
          </a:p>
        </p:txBody>
      </p:sp>
      <p:sp>
        <p:nvSpPr>
          <p:cNvPr id="32" name="TextBox 31"/>
          <p:cNvSpPr txBox="1"/>
          <p:nvPr/>
        </p:nvSpPr>
        <p:spPr>
          <a:xfrm>
            <a:off x="8610600" y="6019800"/>
            <a:ext cx="570814" cy="369332"/>
          </a:xfrm>
          <a:prstGeom prst="rect">
            <a:avLst/>
          </a:prstGeom>
          <a:noFill/>
        </p:spPr>
        <p:txBody>
          <a:bodyPr wrap="square" rtlCol="0">
            <a:spAutoFit/>
          </a:bodyPr>
          <a:lstStyle/>
          <a:p>
            <a:r>
              <a:rPr lang="en-US" dirty="0" smtClean="0"/>
              <a:t>Oct</a:t>
            </a:r>
            <a:endParaRPr lang="en-US" dirty="0"/>
          </a:p>
        </p:txBody>
      </p:sp>
      <p:sp>
        <p:nvSpPr>
          <p:cNvPr id="22" name="Rectangle 21"/>
          <p:cNvSpPr/>
          <p:nvPr/>
        </p:nvSpPr>
        <p:spPr>
          <a:xfrm>
            <a:off x="152400" y="4876800"/>
            <a:ext cx="1143000" cy="8704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248400" y="4343400"/>
            <a:ext cx="415498" cy="369332"/>
          </a:xfrm>
          <a:prstGeom prst="rect">
            <a:avLst/>
          </a:prstGeom>
          <a:noFill/>
        </p:spPr>
        <p:txBody>
          <a:bodyPr wrap="none" rtlCol="0">
            <a:spAutoFit/>
          </a:bodyPr>
          <a:lstStyle/>
          <a:p>
            <a:r>
              <a:rPr lang="en-US" dirty="0" smtClean="0"/>
              <a:t>IC</a:t>
            </a:r>
            <a:endParaRPr lang="en-US" dirty="0"/>
          </a:p>
        </p:txBody>
      </p:sp>
      <p:sp>
        <p:nvSpPr>
          <p:cNvPr id="4" name="TextBox 3"/>
          <p:cNvSpPr txBox="1"/>
          <p:nvPr/>
        </p:nvSpPr>
        <p:spPr>
          <a:xfrm>
            <a:off x="4619609" y="1600200"/>
            <a:ext cx="4448191" cy="923330"/>
          </a:xfrm>
          <a:prstGeom prst="rect">
            <a:avLst/>
          </a:prstGeom>
          <a:noFill/>
        </p:spPr>
        <p:txBody>
          <a:bodyPr wrap="square" rtlCol="0">
            <a:spAutoFit/>
          </a:bodyPr>
          <a:lstStyle/>
          <a:p>
            <a:r>
              <a:rPr lang="en-US" dirty="0" smtClean="0"/>
              <a:t>All models suggest/predict heavy rain in September in the southwest pretty much erasing  the short term deficits in the region.</a:t>
            </a:r>
            <a:endParaRPr lang="en-US" dirty="0"/>
          </a:p>
        </p:txBody>
      </p:sp>
    </p:spTree>
    <p:extLst>
      <p:ext uri="{BB962C8B-B14F-4D97-AF65-F5344CB8AC3E}">
        <p14:creationId xmlns:p14="http://schemas.microsoft.com/office/powerpoint/2010/main" val="24790652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228600" y="0"/>
            <a:ext cx="8229600" cy="533400"/>
          </a:xfrm>
        </p:spPr>
        <p:txBody>
          <a:bodyPr/>
          <a:lstStyle/>
          <a:p>
            <a:r>
              <a:rPr lang="en-US" altLang="en-US" sz="3200" dirty="0" smtClean="0"/>
              <a:t>(</a:t>
            </a:r>
            <a:r>
              <a:rPr lang="en-US" altLang="en-US" sz="3200" dirty="0" err="1" smtClean="0"/>
              <a:t>Prev</a:t>
            </a:r>
            <a:r>
              <a:rPr lang="en-US" altLang="en-US" sz="3200" dirty="0" smtClean="0"/>
              <a:t>) Seasonal/Monthly Drought outlooks</a:t>
            </a:r>
          </a:p>
        </p:txBody>
      </p:sp>
      <p:sp>
        <p:nvSpPr>
          <p:cNvPr id="4099" name="Slide Number Placeholder 3"/>
          <p:cNvSpPr>
            <a:spLocks noGrp="1"/>
          </p:cNvSpPr>
          <p:nvPr>
            <p:ph type="sldNum" sz="quarter" idx="12"/>
          </p:nvPr>
        </p:nvSpPr>
        <p:spPr>
          <a:xfrm>
            <a:off x="8821738" y="6534150"/>
            <a:ext cx="322262"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DA769D63-4577-4144-9136-6021AF00BF6F}" type="slidenum">
              <a:rPr lang="en-US" altLang="en-US" sz="1400" smtClean="0"/>
              <a:pPr eaLnBrk="1" hangingPunct="1">
                <a:spcBef>
                  <a:spcPct val="0"/>
                </a:spcBef>
                <a:buFontTx/>
                <a:buNone/>
              </a:pPr>
              <a:t>3</a:t>
            </a:fld>
            <a:endParaRPr lang="en-US" altLang="en-US" sz="1400" dirty="0" smtClean="0"/>
          </a:p>
        </p:txBody>
      </p:sp>
      <p:sp>
        <p:nvSpPr>
          <p:cNvPr id="4100" name="TextBox 2"/>
          <p:cNvSpPr txBox="1">
            <a:spLocks noChangeArrowheads="1"/>
          </p:cNvSpPr>
          <p:nvPr/>
        </p:nvSpPr>
        <p:spPr bwMode="auto">
          <a:xfrm>
            <a:off x="4419600" y="990600"/>
            <a:ext cx="21113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Seasonal O</a:t>
            </a:r>
            <a:r>
              <a:rPr lang="en-US" altLang="en-US" sz="1800" dirty="0" smtClean="0">
                <a:latin typeface="Times New Roman" pitchFamily="18" charset="0"/>
              </a:rPr>
              <a:t>utlook (Mid July 2018 -  October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07/19/18</a:t>
            </a:r>
            <a:endParaRPr lang="en-US" altLang="en-US" sz="1800" dirty="0">
              <a:latin typeface="Times New Roman" pitchFamily="18" charset="0"/>
            </a:endParaRPr>
          </a:p>
        </p:txBody>
      </p:sp>
      <p:sp>
        <p:nvSpPr>
          <p:cNvPr id="4101" name="TextBox 9"/>
          <p:cNvSpPr txBox="1">
            <a:spLocks noChangeArrowheads="1"/>
          </p:cNvSpPr>
          <p:nvPr/>
        </p:nvSpPr>
        <p:spPr bwMode="auto">
          <a:xfrm>
            <a:off x="7162800" y="2133600"/>
            <a:ext cx="18986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800" dirty="0">
                <a:latin typeface="Times New Roman" pitchFamily="18" charset="0"/>
              </a:rPr>
              <a:t>Monthly </a:t>
            </a:r>
            <a:r>
              <a:rPr lang="en-US" altLang="en-US" sz="1800" dirty="0" smtClean="0">
                <a:latin typeface="Times New Roman" pitchFamily="18" charset="0"/>
              </a:rPr>
              <a:t>outlook</a:t>
            </a:r>
          </a:p>
          <a:p>
            <a:pPr eaLnBrk="1" hangingPunct="1">
              <a:spcBef>
                <a:spcPct val="0"/>
              </a:spcBef>
              <a:buFontTx/>
              <a:buNone/>
            </a:pPr>
            <a:r>
              <a:rPr lang="en-US" altLang="en-US" sz="1800" dirty="0" smtClean="0">
                <a:latin typeface="Times New Roman" pitchFamily="18" charset="0"/>
              </a:rPr>
              <a:t>(for August 2018) </a:t>
            </a:r>
            <a:endParaRPr lang="en-US" altLang="en-US" sz="1800" dirty="0">
              <a:latin typeface="Times New Roman" pitchFamily="18" charset="0"/>
            </a:endParaRPr>
          </a:p>
          <a:p>
            <a:pPr eaLnBrk="1" hangingPunct="1">
              <a:spcBef>
                <a:spcPct val="0"/>
              </a:spcBef>
              <a:buFontTx/>
              <a:buNone/>
            </a:pPr>
            <a:r>
              <a:rPr lang="en-US" altLang="en-US" sz="1800" dirty="0">
                <a:latin typeface="Times New Roman" pitchFamily="18" charset="0"/>
              </a:rPr>
              <a:t>issued </a:t>
            </a:r>
            <a:r>
              <a:rPr lang="en-US" altLang="en-US" sz="1800" dirty="0" smtClean="0">
                <a:latin typeface="Times New Roman" pitchFamily="18" charset="0"/>
              </a:rPr>
              <a:t>07/31/18</a:t>
            </a:r>
            <a:endParaRPr lang="en-US" altLang="en-US" sz="1800" dirty="0">
              <a:latin typeface="Times New Roman" pitchFamily="18" charset="0"/>
            </a:endParaRPr>
          </a:p>
        </p:txBody>
      </p:sp>
      <p:sp>
        <p:nvSpPr>
          <p:cNvPr id="4" name="TextBox 3"/>
          <p:cNvSpPr txBox="1"/>
          <p:nvPr/>
        </p:nvSpPr>
        <p:spPr>
          <a:xfrm>
            <a:off x="-1" y="4145340"/>
            <a:ext cx="4267201"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As noted while the area/extent covered by drought across the south/west has relatively stayed about the same, both  the monthly and seasonal forecasts is suggesting various levels of  improvement in the  short term in  parts of the monsoon southwest and adjacent regions.</a:t>
            </a:r>
          </a:p>
          <a:p>
            <a:pPr marL="285750" indent="-285750">
              <a:buFont typeface="Arial" panose="020B0604020202020204" pitchFamily="34" charset="0"/>
              <a:buChar char="•"/>
            </a:pPr>
            <a:r>
              <a:rPr lang="en-US" sz="1600" dirty="0" smtClean="0"/>
              <a:t>Drought in WA, OR is correctly forecast to expand.  </a:t>
            </a:r>
            <a:endParaRPr lang="en-US" sz="1600" dirty="0"/>
          </a:p>
        </p:txBody>
      </p:sp>
      <p:pic>
        <p:nvPicPr>
          <p:cNvPr id="2050" name="Picture 2" descr="United States Seasonal Drought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8595"/>
            <a:ext cx="4419600" cy="34151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States Monthly Drought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238" y="3056931"/>
            <a:ext cx="4425972" cy="34200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extBox 4"/>
          <p:cNvSpPr txBox="1"/>
          <p:nvPr/>
        </p:nvSpPr>
        <p:spPr>
          <a:xfrm>
            <a:off x="152400" y="6474023"/>
            <a:ext cx="8839200" cy="307777"/>
          </a:xfrm>
          <a:prstGeom prst="rect">
            <a:avLst/>
          </a:prstGeom>
          <a:noFill/>
        </p:spPr>
        <p:txBody>
          <a:bodyPr wrap="square" rtlCol="0">
            <a:spAutoFit/>
          </a:bodyPr>
          <a:lstStyle/>
          <a:p>
            <a:r>
              <a:rPr lang="en-US" sz="1400" dirty="0" smtClean="0"/>
              <a:t>Exptl. Probability Drought Outlook  from </a:t>
            </a:r>
            <a:r>
              <a:rPr lang="en-US" sz="1400" dirty="0" err="1" smtClean="0"/>
              <a:t>Kingtse</a:t>
            </a:r>
            <a:r>
              <a:rPr lang="en-US" sz="1400" dirty="0"/>
              <a:t> </a:t>
            </a:r>
            <a:r>
              <a:rPr lang="en-US" sz="1400" dirty="0" smtClean="0"/>
              <a:t>Mo and Li Xu based on NMME ensemble members’ </a:t>
            </a:r>
            <a:r>
              <a:rPr lang="en-US" sz="1400" dirty="0" err="1" smtClean="0"/>
              <a:t>Precip</a:t>
            </a:r>
            <a:r>
              <a:rPr lang="en-US" sz="1400" dirty="0" smtClean="0"/>
              <a:t> forecast . </a:t>
            </a:r>
            <a:endParaRPr lang="en-US" sz="1400" dirty="0"/>
          </a:p>
        </p:txBody>
      </p:sp>
      <p:pic>
        <p:nvPicPr>
          <p:cNvPr id="7" name="Content Placeholder 6" descr="C:\Users\li.xu\Documents\png\scp22979\GM_above_4x3.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6200"/>
            <a:ext cx="8305800" cy="641811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3"/>
          <p:cNvSpPr>
            <a:spLocks noGrp="1"/>
          </p:cNvSpPr>
          <p:nvPr>
            <p:ph type="sldNum" sz="quarter" idx="12"/>
          </p:nvPr>
        </p:nvSpPr>
        <p:spPr>
          <a:xfrm>
            <a:off x="8763000" y="65532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30</a:t>
            </a:fld>
            <a:endParaRPr lang="en-US" altLang="en-US" sz="1400" dirty="0" smtClean="0"/>
          </a:p>
        </p:txBody>
      </p:sp>
    </p:spTree>
    <p:extLst>
      <p:ext uri="{BB962C8B-B14F-4D97-AF65-F5344CB8AC3E}">
        <p14:creationId xmlns:p14="http://schemas.microsoft.com/office/powerpoint/2010/main" val="27524684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05"/>
          <a:stretch/>
        </p:blipFill>
        <p:spPr bwMode="auto">
          <a:xfrm>
            <a:off x="4400550" y="3352800"/>
            <a:ext cx="474345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C:\Users\li.xu\Documents\png\scp40885\spi6_mont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 y="33528"/>
            <a:ext cx="4443984" cy="3243072"/>
          </a:xfrm>
          <a:prstGeom prst="rect">
            <a:avLst/>
          </a:prstGeom>
          <a:noFill/>
          <a:extLst>
            <a:ext uri="{909E8E84-426E-40DD-AFC4-6F175D3DCCD1}">
              <a14:hiddenFill xmlns:a14="http://schemas.microsoft.com/office/drawing/2010/main">
                <a:solidFill>
                  <a:srgbClr val="FFFFFF"/>
                </a:solidFill>
              </a14:hiddenFill>
            </a:ext>
          </a:extLst>
        </p:spPr>
      </p:pic>
      <p:sp>
        <p:nvSpPr>
          <p:cNvPr id="209922" name="AutoShape 2" descr="Inline image 6"/>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3" name="AutoShape 4" descr="Inline image 6"/>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4" name="AutoShape 6" descr="Inline image 6"/>
          <p:cNvSpPr>
            <a:spLocks noChangeAspect="1" noChangeArrowheads="1"/>
          </p:cNvSpPr>
          <p:nvPr/>
        </p:nvSpPr>
        <p:spPr bwMode="auto">
          <a:xfrm>
            <a:off x="460375"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5" name="AutoShape 2" descr="Inline image 10"/>
          <p:cNvSpPr>
            <a:spLocks noChangeAspect="1" noChangeArrowheads="1"/>
          </p:cNvSpPr>
          <p:nvPr/>
        </p:nvSpPr>
        <p:spPr bwMode="auto">
          <a:xfrm>
            <a:off x="612775"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latin typeface="Times New Roman" pitchFamily="18" charset="0"/>
              <a:cs typeface="Arial" charset="0"/>
            </a:endParaRPr>
          </a:p>
        </p:txBody>
      </p:sp>
      <p:sp>
        <p:nvSpPr>
          <p:cNvPr id="209928" name="TextBox 6"/>
          <p:cNvSpPr txBox="1">
            <a:spLocks noChangeArrowheads="1"/>
          </p:cNvSpPr>
          <p:nvPr/>
        </p:nvSpPr>
        <p:spPr bwMode="auto">
          <a:xfrm>
            <a:off x="469633" y="4114800"/>
            <a:ext cx="2044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dirty="0">
                <a:solidFill>
                  <a:srgbClr val="000000"/>
                </a:solidFill>
                <a:latin typeface="Times New Roman" pitchFamily="18" charset="0"/>
                <a:cs typeface="Arial" charset="0"/>
              </a:rPr>
              <a:t>In the official</a:t>
            </a:r>
          </a:p>
          <a:p>
            <a:pPr eaLnBrk="1" hangingPunct="1">
              <a:spcBef>
                <a:spcPct val="0"/>
              </a:spcBef>
              <a:buFontTx/>
              <a:buNone/>
            </a:pPr>
            <a:r>
              <a:rPr lang="en-US" altLang="en-US" sz="1800" b="1" dirty="0">
                <a:solidFill>
                  <a:srgbClr val="000000"/>
                </a:solidFill>
                <a:latin typeface="Times New Roman" pitchFamily="18" charset="0"/>
                <a:cs typeface="Arial" charset="0"/>
              </a:rPr>
              <a:t>Drought Outlook  Tendency Format!!</a:t>
            </a:r>
          </a:p>
        </p:txBody>
      </p:sp>
      <p:sp>
        <p:nvSpPr>
          <p:cNvPr id="11" name="TextBox 2"/>
          <p:cNvSpPr txBox="1">
            <a:spLocks noChangeArrowheads="1"/>
          </p:cNvSpPr>
          <p:nvPr/>
        </p:nvSpPr>
        <p:spPr bwMode="auto">
          <a:xfrm>
            <a:off x="7924800" y="5334000"/>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sz="1800" b="1" dirty="0" smtClean="0">
                <a:solidFill>
                  <a:srgbClr val="000000"/>
                </a:solidFill>
                <a:latin typeface="Times New Roman" pitchFamily="18" charset="0"/>
                <a:cs typeface="Arial" charset="0"/>
              </a:rPr>
              <a:t>SON </a:t>
            </a:r>
            <a:r>
              <a:rPr lang="en-US" altLang="en-US" sz="1800" b="1" dirty="0">
                <a:solidFill>
                  <a:srgbClr val="000000"/>
                </a:solidFill>
                <a:latin typeface="Times New Roman" pitchFamily="18" charset="0"/>
                <a:cs typeface="Arial" charset="0"/>
              </a:rPr>
              <a:t>2018</a:t>
            </a:r>
          </a:p>
        </p:txBody>
      </p:sp>
      <p:sp>
        <p:nvSpPr>
          <p:cNvPr id="12" name="TextBox 8"/>
          <p:cNvSpPr txBox="1">
            <a:spLocks noChangeArrowheads="1"/>
          </p:cNvSpPr>
          <p:nvPr/>
        </p:nvSpPr>
        <p:spPr bwMode="auto">
          <a:xfrm>
            <a:off x="3429000" y="1916112"/>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spcBef>
                <a:spcPct val="0"/>
              </a:spcBef>
              <a:buFontTx/>
              <a:buNone/>
            </a:pPr>
            <a:r>
              <a:rPr lang="en-US" altLang="en-US" b="1" dirty="0" smtClean="0">
                <a:solidFill>
                  <a:srgbClr val="000000"/>
                </a:solidFill>
                <a:latin typeface="Times New Roman" pitchFamily="18" charset="0"/>
                <a:cs typeface="Arial" charset="0"/>
              </a:rPr>
              <a:t>Sep</a:t>
            </a:r>
            <a:r>
              <a:rPr lang="en-US" altLang="en-US" sz="1800" b="1" dirty="0" smtClean="0">
                <a:solidFill>
                  <a:srgbClr val="000000"/>
                </a:solidFill>
                <a:latin typeface="Times New Roman" pitchFamily="18" charset="0"/>
                <a:cs typeface="Arial" charset="0"/>
              </a:rPr>
              <a:t> </a:t>
            </a:r>
            <a:r>
              <a:rPr lang="en-US" altLang="en-US" sz="1800" b="1" dirty="0">
                <a:solidFill>
                  <a:srgbClr val="000000"/>
                </a:solidFill>
                <a:latin typeface="Times New Roman" pitchFamily="18" charset="0"/>
                <a:cs typeface="Arial" charset="0"/>
              </a:rPr>
              <a:t>2018</a:t>
            </a:r>
          </a:p>
        </p:txBody>
      </p:sp>
      <p:sp>
        <p:nvSpPr>
          <p:cNvPr id="14" name="Slide Number Placeholder 3"/>
          <p:cNvSpPr>
            <a:spLocks noGrp="1"/>
          </p:cNvSpPr>
          <p:nvPr>
            <p:ph type="sldNum" sz="quarter" idx="12"/>
          </p:nvPr>
        </p:nvSpPr>
        <p:spPr>
          <a:xfrm>
            <a:off x="8763000" y="6553200"/>
            <a:ext cx="3810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fld id="{22D848FF-6D97-4167-B3CC-57FCF4541E2D}" type="slidenum">
              <a:rPr lang="en-US" altLang="en-US" sz="1400" smtClean="0"/>
              <a:pPr eaLnBrk="1" hangingPunct="1">
                <a:spcBef>
                  <a:spcPct val="0"/>
                </a:spcBef>
                <a:buFontTx/>
                <a:buNone/>
              </a:pPr>
              <a:t>31</a:t>
            </a:fld>
            <a:endParaRPr lang="en-US" altLang="en-US" sz="1400" dirty="0" smtClean="0"/>
          </a:p>
        </p:txBody>
      </p:sp>
    </p:spTree>
    <p:extLst>
      <p:ext uri="{BB962C8B-B14F-4D97-AF65-F5344CB8AC3E}">
        <p14:creationId xmlns:p14="http://schemas.microsoft.com/office/powerpoint/2010/main" val="3964176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581400" y="0"/>
            <a:ext cx="2057400" cy="457200"/>
          </a:xfrm>
        </p:spPr>
        <p:txBody>
          <a:bodyPr/>
          <a:lstStyle/>
          <a:p>
            <a:pPr eaLnBrk="1" hangingPunct="1"/>
            <a:r>
              <a:rPr lang="en-US" altLang="en-US" sz="3200" dirty="0" smtClean="0"/>
              <a:t>Summary</a:t>
            </a:r>
          </a:p>
        </p:txBody>
      </p:sp>
      <p:sp>
        <p:nvSpPr>
          <p:cNvPr id="26627" name="Rectangle 3"/>
          <p:cNvSpPr>
            <a:spLocks noGrp="1" noChangeArrowheads="1"/>
          </p:cNvSpPr>
          <p:nvPr>
            <p:ph idx="1"/>
          </p:nvPr>
        </p:nvSpPr>
        <p:spPr>
          <a:xfrm>
            <a:off x="76200" y="533400"/>
            <a:ext cx="8915399" cy="6477000"/>
          </a:xfrm>
        </p:spPr>
        <p:txBody>
          <a:bodyPr/>
          <a:lstStyle/>
          <a:p>
            <a:pPr marL="573088" indent="-573088" eaLnBrk="1" hangingPunct="1">
              <a:spcBef>
                <a:spcPct val="50000"/>
              </a:spcBef>
              <a:buClrTx/>
              <a:buSzTx/>
              <a:buFont typeface="Wingdings 2" pitchFamily="18" charset="2"/>
              <a:buNone/>
            </a:pPr>
            <a:r>
              <a:rPr lang="en-US" altLang="en-US" sz="1600" b="1" dirty="0" smtClean="0">
                <a:solidFill>
                  <a:srgbClr val="FF0000"/>
                </a:solidFill>
              </a:rPr>
              <a:t>Current ENSO status and forecast.</a:t>
            </a:r>
            <a:r>
              <a:rPr lang="en-US" altLang="en-US" sz="1300" b="1" dirty="0" smtClean="0">
                <a:solidFill>
                  <a:srgbClr val="FF0000"/>
                </a:solidFill>
              </a:rPr>
              <a:t> </a:t>
            </a:r>
            <a:r>
              <a:rPr lang="en-US" altLang="en-US" sz="1300" dirty="0" smtClean="0"/>
              <a:t>ENSO Alert System Status: El Nino Watch! </a:t>
            </a:r>
            <a:r>
              <a:rPr lang="en-US" sz="1300" kern="1200" dirty="0" smtClean="0"/>
              <a:t>There </a:t>
            </a:r>
            <a:r>
              <a:rPr lang="en-US" sz="1300" kern="1200" dirty="0"/>
              <a:t>is ~60% chance of El Niño in the Northern Hemisphere fall 2018 (September-November), increasing to ~70% during winter 2018-19.</a:t>
            </a:r>
            <a:r>
              <a:rPr lang="en-US" sz="1300" kern="1200" dirty="0" smtClean="0"/>
              <a:t> </a:t>
            </a:r>
            <a:r>
              <a:rPr lang="en-US" altLang="en-US" sz="1300" dirty="0" smtClean="0"/>
              <a:t> </a:t>
            </a:r>
            <a:r>
              <a:rPr lang="en-US" altLang="en-US" sz="1300" dirty="0" smtClean="0">
                <a:cs typeface="Arial" pitchFamily="34" charset="0"/>
              </a:rPr>
              <a:t> </a:t>
            </a:r>
          </a:p>
          <a:p>
            <a:pPr marL="346075" indent="-346075" eaLnBrk="1" hangingPunct="1">
              <a:lnSpc>
                <a:spcPct val="80000"/>
              </a:lnSpc>
              <a:spcBef>
                <a:spcPts val="475"/>
              </a:spcBef>
              <a:buFontTx/>
              <a:buNone/>
              <a:defRPr/>
            </a:pPr>
            <a:r>
              <a:rPr lang="en-US" altLang="en-US" sz="1600" b="1" dirty="0" smtClean="0">
                <a:solidFill>
                  <a:srgbClr val="FF0000"/>
                </a:solidFill>
              </a:rPr>
              <a:t>Current Drought conditions</a:t>
            </a:r>
            <a:r>
              <a:rPr lang="en-US" altLang="en-US" sz="1800" b="1" dirty="0" smtClean="0">
                <a:solidFill>
                  <a:srgbClr val="FF0000"/>
                </a:solidFill>
              </a:rPr>
              <a:t>:</a:t>
            </a:r>
            <a:endParaRPr lang="en-US" altLang="en-US" sz="1400" dirty="0" smtClean="0"/>
          </a:p>
          <a:p>
            <a:pPr marL="573088" lvl="1" indent="-231775">
              <a:buFontTx/>
              <a:buChar char="-"/>
            </a:pPr>
            <a:r>
              <a:rPr lang="en-US" sz="1300" dirty="0" smtClean="0">
                <a:latin typeface="Trebuchet MS" panose="020B0603020202020204" pitchFamily="34" charset="0"/>
              </a:rPr>
              <a:t>The great improvement seen in early/middle summer in the Northern Plains drought, that affected eastern Montana, and the North/South Dakotas, is a bit slowed down lately, did not completely recover, and it continues to persist in a weakened form. </a:t>
            </a:r>
          </a:p>
          <a:p>
            <a:pPr marL="573088" lvl="1" indent="-231775">
              <a:buFontTx/>
              <a:buChar char="-"/>
            </a:pPr>
            <a:r>
              <a:rPr lang="en-US" sz="1300" dirty="0" smtClean="0">
                <a:latin typeface="Trebuchet MS" panose="020B0603020202020204" pitchFamily="34" charset="0"/>
              </a:rPr>
              <a:t>The much larger and more important South/Southwest drought,</a:t>
            </a:r>
            <a:r>
              <a:rPr lang="en-US" sz="1300" dirty="0">
                <a:latin typeface="Trebuchet MS" panose="020B0603020202020204" pitchFamily="34" charset="0"/>
              </a:rPr>
              <a:t> </a:t>
            </a:r>
            <a:r>
              <a:rPr lang="en-US" sz="1300" dirty="0" smtClean="0">
                <a:latin typeface="Trebuchet MS" panose="020B0603020202020204" pitchFamily="34" charset="0"/>
              </a:rPr>
              <a:t>covering parts </a:t>
            </a:r>
            <a:r>
              <a:rPr lang="en-US" sz="1300" dirty="0">
                <a:latin typeface="Trebuchet MS" panose="020B0603020202020204" pitchFamily="34" charset="0"/>
              </a:rPr>
              <a:t>of </a:t>
            </a:r>
            <a:r>
              <a:rPr lang="en-US" sz="1300" dirty="0" smtClean="0">
                <a:latin typeface="Trebuchet MS" panose="020B0603020202020204" pitchFamily="34" charset="0"/>
              </a:rPr>
              <a:t> far southern CA, NV</a:t>
            </a:r>
            <a:r>
              <a:rPr lang="en-US" sz="1300" dirty="0">
                <a:latin typeface="Trebuchet MS" panose="020B0603020202020204" pitchFamily="34" charset="0"/>
              </a:rPr>
              <a:t>, UT, AZ, CO, NM, KS, </a:t>
            </a:r>
            <a:r>
              <a:rPr lang="en-US" sz="1300" dirty="0" smtClean="0">
                <a:latin typeface="Trebuchet MS" panose="020B0603020202020204" pitchFamily="34" charset="0"/>
              </a:rPr>
              <a:t>OK, </a:t>
            </a:r>
            <a:r>
              <a:rPr lang="en-US" sz="1300" dirty="0">
                <a:latin typeface="Trebuchet MS" panose="020B0603020202020204" pitchFamily="34" charset="0"/>
              </a:rPr>
              <a:t>parts of </a:t>
            </a:r>
            <a:r>
              <a:rPr lang="en-US" sz="1300" dirty="0" smtClean="0">
                <a:latin typeface="Trebuchet MS" panose="020B0603020202020204" pitchFamily="34" charset="0"/>
              </a:rPr>
              <a:t>TX and MO,  which is predominantly, but not exclusively, a consequence of the rainfall deficit associated with the back to back two La </a:t>
            </a:r>
            <a:r>
              <a:rPr lang="en-US" sz="1300" dirty="0" err="1" smtClean="0">
                <a:latin typeface="Trebuchet MS" panose="020B0603020202020204" pitchFamily="34" charset="0"/>
              </a:rPr>
              <a:t>Ninas</a:t>
            </a:r>
            <a:r>
              <a:rPr lang="en-US" sz="1300" dirty="0" smtClean="0">
                <a:latin typeface="Trebuchet MS" panose="020B0603020202020204" pitchFamily="34" charset="0"/>
              </a:rPr>
              <a:t> that just ended, is undergoing  changes in intensity and size, especially in the interior states of AZ/NM and along the edges. </a:t>
            </a:r>
          </a:p>
          <a:p>
            <a:pPr marL="573088" lvl="1" indent="-231775">
              <a:buFontTx/>
              <a:buChar char="-"/>
            </a:pPr>
            <a:r>
              <a:rPr lang="en-US" sz="1300" dirty="0" smtClean="0">
                <a:latin typeface="Trebuchet MS" panose="020B0603020202020204" pitchFamily="34" charset="0"/>
              </a:rPr>
              <a:t>It was pointed out last month, that dryness was developing in the Pacific Northwest. Since then, the dryness has expanded continued to expand eastward. </a:t>
            </a:r>
          </a:p>
          <a:p>
            <a:pPr marL="52388" lvl="1" indent="0">
              <a:buNone/>
            </a:pPr>
            <a:r>
              <a:rPr lang="en-US" altLang="en-US" sz="1800" b="1" dirty="0" smtClean="0">
                <a:solidFill>
                  <a:srgbClr val="FF0000"/>
                </a:solidFill>
              </a:rPr>
              <a:t>Prediction:</a:t>
            </a:r>
          </a:p>
          <a:p>
            <a:pPr marL="627063" lvl="1" eaLnBrk="1" hangingPunct="1">
              <a:spcBef>
                <a:spcPts val="475"/>
              </a:spcBef>
              <a:buFontTx/>
              <a:buChar char="-"/>
              <a:defRPr/>
            </a:pPr>
            <a:r>
              <a:rPr lang="en-US" sz="1300" dirty="0" smtClean="0">
                <a:latin typeface="Trebuchet MS" panose="020B0603020202020204" pitchFamily="34" charset="0"/>
              </a:rPr>
              <a:t>Under El Nino Watch!! In spite of the surface SST weakness, sub surface Pacific conditions are still trending towards El Nino.  El Nino conditions are expected in Fall and Winter! Consequently, in the next three months, all models indicate above normal rainfall particularly across the South and West, and an overall short term improvement in the dryness/drought conditions, except in the Pacific Northwest, southern CA, southern TX. However, a possible late season hurricane impacting the TX coast/vicinity may change this.  In those  regions of the drought where the longer term rainfall deficits exist (see longer term rainfall deficit map) , the longer term drought  will continue to exist, and have to wait until hopefully later when the El Nino is fully established. September rainfall is crucial for much of the southern/western states, and models are predicting  good rainfall amounts. </a:t>
            </a:r>
          </a:p>
          <a:p>
            <a:pPr marL="627063" lvl="1" eaLnBrk="1" hangingPunct="1">
              <a:spcBef>
                <a:spcPts val="475"/>
              </a:spcBef>
              <a:buFontTx/>
              <a:buChar char="-"/>
              <a:defRPr/>
            </a:pPr>
            <a:r>
              <a:rPr lang="en-US" sz="1300" dirty="0" smtClean="0">
                <a:latin typeface="Trebuchet MS" panose="020B0603020202020204" pitchFamily="34" charset="0"/>
              </a:rPr>
              <a:t>The Northern Plains Drought ,in some areas of the N/S Dakotas, may continue to exist in a muted form, since the previous rainfall deficits may not be completely erased. </a:t>
            </a:r>
          </a:p>
          <a:p>
            <a:pPr marL="627063" lvl="1" eaLnBrk="1" hangingPunct="1">
              <a:spcBef>
                <a:spcPts val="475"/>
              </a:spcBef>
              <a:buFontTx/>
              <a:buChar char="-"/>
              <a:defRPr/>
            </a:pPr>
            <a:r>
              <a:rPr lang="en-US" sz="1300" dirty="0" smtClean="0">
                <a:latin typeface="Trebuchet MS" panose="020B0603020202020204" pitchFamily="34" charset="0"/>
              </a:rPr>
              <a:t>In the Pacific Northwest, the accruing rainfall deficits, below normal rainfall forecast for the season, above normal temperatures are likely to enhance drought conditions there.</a:t>
            </a:r>
          </a:p>
          <a:p>
            <a:pPr marL="627063" lvl="1" eaLnBrk="1" hangingPunct="1">
              <a:spcBef>
                <a:spcPts val="475"/>
              </a:spcBef>
              <a:buFontTx/>
              <a:buChar char="-"/>
              <a:defRPr/>
            </a:pPr>
            <a:r>
              <a:rPr lang="en-US" sz="1300" dirty="0" smtClean="0">
                <a:latin typeface="Trebuchet MS" panose="020B0603020202020204" pitchFamily="34" charset="0"/>
              </a:rPr>
              <a:t>In the east, most regions will likely to be drought free, except along far </a:t>
            </a:r>
            <a:r>
              <a:rPr lang="en-US" sz="1300" dirty="0" smtClean="0">
                <a:latin typeface="Trebuchet MS" panose="020B0603020202020204" pitchFamily="34" charset="0"/>
              </a:rPr>
              <a:t>northeast.   </a:t>
            </a:r>
            <a:r>
              <a:rPr lang="en-US" sz="1300" dirty="0" smtClean="0">
                <a:latin typeface="Trebuchet MS" panose="020B0603020202020204" pitchFamily="34" charset="0"/>
              </a:rPr>
              <a:t>***END***</a:t>
            </a:r>
            <a:endParaRPr lang="en-US" altLang="en-US" sz="1300" dirty="0" smtClean="0">
              <a:latin typeface="Trebuchet MS" panose="020B0603020202020204" pitchFamily="34" charset="0"/>
            </a:endParaRPr>
          </a:p>
        </p:txBody>
      </p:sp>
    </p:spTree>
    <p:extLst>
      <p:ext uri="{BB962C8B-B14F-4D97-AF65-F5344CB8AC3E}">
        <p14:creationId xmlns:p14="http://schemas.microsoft.com/office/powerpoint/2010/main" val="907427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487362"/>
          </a:xfrm>
        </p:spPr>
        <p:txBody>
          <a:bodyPr/>
          <a:lstStyle/>
          <a:p>
            <a:r>
              <a:rPr lang="en-US" sz="2000" dirty="0" smtClean="0"/>
              <a:t>Miscellaneous maps</a:t>
            </a:r>
            <a:endParaRPr lang="en-US" sz="2000" dirty="0"/>
          </a:p>
        </p:txBody>
      </p:sp>
      <p:sp>
        <p:nvSpPr>
          <p:cNvPr id="4" name="Slide Number Placeholder 3"/>
          <p:cNvSpPr>
            <a:spLocks noGrp="1"/>
          </p:cNvSpPr>
          <p:nvPr>
            <p:ph type="sldNum" sz="quarter" idx="12"/>
          </p:nvPr>
        </p:nvSpPr>
        <p:spPr/>
        <p:txBody>
          <a:bodyPr/>
          <a:lstStyle/>
          <a:p>
            <a:pPr>
              <a:defRPr/>
            </a:pPr>
            <a:fld id="{467DA51B-2321-4810-ABB0-476517693214}" type="slidenum">
              <a:rPr lang="en-US" altLang="en-US" smtClean="0"/>
              <a:pPr>
                <a:defRPr/>
              </a:pPr>
              <a:t>33</a:t>
            </a:fld>
            <a:endParaRPr lang="en-US" altLang="en-US" dirty="0"/>
          </a:p>
        </p:txBody>
      </p:sp>
      <p:pic>
        <p:nvPicPr>
          <p:cNvPr id="1028" name="Picture 4" descr="Image result for meteorological regions 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827732"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0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763000" y="6550025"/>
            <a:ext cx="381000" cy="307975"/>
          </a:xfrm>
        </p:spPr>
        <p:txBody>
          <a:bodyPr/>
          <a:lstStyle/>
          <a:p>
            <a:pPr>
              <a:defRPr/>
            </a:pPr>
            <a:fld id="{29FE659A-E67D-4F73-9E46-0170127DE6AC}" type="slidenum">
              <a:rPr lang="en-US" altLang="en-US" smtClean="0"/>
              <a:pPr>
                <a:defRPr/>
              </a:pPr>
              <a:t>4</a:t>
            </a:fld>
            <a:endParaRPr lang="en-US" altLang="en-US" dirty="0"/>
          </a:p>
        </p:txBody>
      </p:sp>
      <p:cxnSp>
        <p:nvCxnSpPr>
          <p:cNvPr id="15" name="Straight Arrow Connector 14"/>
          <p:cNvCxnSpPr/>
          <p:nvPr/>
        </p:nvCxnSpPr>
        <p:spPr>
          <a:xfrm flipV="1">
            <a:off x="42672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4290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3000" y="76200"/>
            <a:ext cx="5791200" cy="369332"/>
          </a:xfrm>
          <a:prstGeom prst="rect">
            <a:avLst/>
          </a:prstGeom>
          <a:noFill/>
        </p:spPr>
        <p:txBody>
          <a:bodyPr wrap="square" rtlCol="0">
            <a:spAutoFit/>
          </a:bodyPr>
          <a:lstStyle/>
          <a:p>
            <a:r>
              <a:rPr lang="en-US" dirty="0" smtClean="0"/>
              <a:t>Precipitation ANOM during last 7, 14, 30, &amp; 60 days.</a:t>
            </a:r>
            <a:endParaRPr lang="en-US" dirty="0"/>
          </a:p>
        </p:txBody>
      </p:sp>
      <p:sp>
        <p:nvSpPr>
          <p:cNvPr id="6" name="TextBox 5"/>
          <p:cNvSpPr txBox="1"/>
          <p:nvPr/>
        </p:nvSpPr>
        <p:spPr>
          <a:xfrm>
            <a:off x="7543800" y="1295400"/>
            <a:ext cx="1600201" cy="3354765"/>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Plenty of rain in the Atlantic coastal states and in parts of WY OK, KS, NE, IA, and MN.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smtClean="0"/>
              <a:t>Recent monsoon rains have helped ease drought conditions in AZ, NM.</a:t>
            </a:r>
          </a:p>
          <a:p>
            <a:endParaRPr lang="en-US" sz="1600" dirty="0" smtClean="0"/>
          </a:p>
        </p:txBody>
      </p:sp>
      <p:cxnSp>
        <p:nvCxnSpPr>
          <p:cNvPr id="23" name="Straight Connector 22"/>
          <p:cNvCxnSpPr/>
          <p:nvPr/>
        </p:nvCxnSpPr>
        <p:spPr>
          <a:xfrm>
            <a:off x="2971599" y="76200"/>
            <a:ext cx="679546"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38400" y="76200"/>
            <a:ext cx="762000"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flipH="1" flipV="1">
            <a:off x="5638800" y="1371600"/>
            <a:ext cx="1905000" cy="685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638800" y="2057400"/>
            <a:ext cx="1905000" cy="2057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2057400" y="4876800"/>
            <a:ext cx="5486400" cy="304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C:\Users\muthuvel.chelliah\Desktop\Drought-temporary\us.4panel.fordrought.briefing.recent.1wk,2wk,1,2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755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29FE659A-E67D-4F73-9E46-0170127DE6AC}" type="slidenum">
              <a:rPr lang="en-US" altLang="en-US" smtClean="0"/>
              <a:pPr>
                <a:defRPr/>
              </a:pPr>
              <a:t>5</a:t>
            </a:fld>
            <a:endParaRPr lang="en-US" altLang="en-US"/>
          </a:p>
        </p:txBody>
      </p:sp>
      <p:cxnSp>
        <p:nvCxnSpPr>
          <p:cNvPr id="4" name="Straight Arrow Connector 3"/>
          <p:cNvCxnSpPr/>
          <p:nvPr/>
        </p:nvCxnSpPr>
        <p:spPr>
          <a:xfrm flipV="1">
            <a:off x="4191000" y="3124200"/>
            <a:ext cx="0" cy="5334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52800" y="3124200"/>
            <a:ext cx="8382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352800" y="3200400"/>
            <a:ext cx="0" cy="3048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438400" y="76200"/>
            <a:ext cx="5791200" cy="369332"/>
          </a:xfrm>
          <a:prstGeom prst="rect">
            <a:avLst/>
          </a:prstGeom>
          <a:noFill/>
        </p:spPr>
        <p:txBody>
          <a:bodyPr wrap="square" rtlCol="0">
            <a:spAutoFit/>
          </a:bodyPr>
          <a:lstStyle/>
          <a:p>
            <a:r>
              <a:rPr lang="en-US" dirty="0" smtClean="0"/>
              <a:t>Precipitation Percent during last 7, 14, 30, &amp; 60 days.</a:t>
            </a:r>
            <a:endParaRPr lang="en-US" dirty="0"/>
          </a:p>
        </p:txBody>
      </p:sp>
      <p:sp>
        <p:nvSpPr>
          <p:cNvPr id="8" name="Rectangle 7"/>
          <p:cNvSpPr/>
          <p:nvPr/>
        </p:nvSpPr>
        <p:spPr>
          <a:xfrm>
            <a:off x="3733398" y="76201"/>
            <a:ext cx="7624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1600200" y="485775"/>
            <a:ext cx="2209800" cy="16478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0200" y="485775"/>
            <a:ext cx="2209800" cy="4391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0" y="1981200"/>
            <a:ext cx="1600200" cy="3323987"/>
          </a:xfrm>
          <a:prstGeom prst="rect">
            <a:avLst/>
          </a:prstGeom>
          <a:noFill/>
        </p:spPr>
        <p:txBody>
          <a:bodyPr wrap="square" rtlCol="0">
            <a:spAutoFit/>
          </a:bodyPr>
          <a:lstStyle/>
          <a:p>
            <a:r>
              <a:rPr lang="en-US" sz="1400" dirty="0" smtClean="0"/>
              <a:t>This is the dry, fire season in California, and these maps tell us why! </a:t>
            </a:r>
          </a:p>
          <a:p>
            <a:endParaRPr lang="en-US" sz="1400" dirty="0"/>
          </a:p>
          <a:p>
            <a:r>
              <a:rPr lang="en-US" sz="1400" dirty="0" smtClean="0"/>
              <a:t>Also, the </a:t>
            </a:r>
            <a:r>
              <a:rPr lang="en-US" sz="1400" dirty="0" err="1" smtClean="0"/>
              <a:t>sw</a:t>
            </a:r>
            <a:r>
              <a:rPr lang="en-US" sz="1400" dirty="0" smtClean="0"/>
              <a:t> summer monsoon which started early and took off pretty good, went on a relative lull but in the last few weeks.</a:t>
            </a:r>
          </a:p>
          <a:p>
            <a:endParaRPr lang="en-US" sz="1400" dirty="0"/>
          </a:p>
          <a:p>
            <a:endParaRPr lang="en-US" sz="1400" dirty="0"/>
          </a:p>
        </p:txBody>
      </p:sp>
      <p:pic>
        <p:nvPicPr>
          <p:cNvPr id="3074" name="Picture 2" descr="C:\Users\muthuvel.chelliah\Desktop\Drought-temporary\us.4panel.fordrought.briefing.recent.1wk,2wk,1,2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2134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C:\Users\muthuvel.chelliah\Desktop\Drought-temporary\us.4panel.fordrought.briefing.recent.3,4,5,6months.rain.an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AE0D35B7-164B-4BDA-8435-F6440E98459E}" type="slidenum">
              <a:rPr lang="en-US" altLang="en-US" smtClean="0"/>
              <a:pPr>
                <a:defRPr/>
              </a:pPr>
              <a:t>6</a:t>
            </a:fld>
            <a:endParaRPr lang="en-US" altLang="en-US"/>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ANOM during last 3, 4, 5, and 6 months.</a:t>
            </a:r>
            <a:endParaRPr lang="en-US" dirty="0"/>
          </a:p>
        </p:txBody>
      </p:sp>
      <p:sp>
        <p:nvSpPr>
          <p:cNvPr id="7" name="Rectangle 6"/>
          <p:cNvSpPr/>
          <p:nvPr/>
        </p:nvSpPr>
        <p:spPr>
          <a:xfrm>
            <a:off x="2971800" y="76200"/>
            <a:ext cx="686202" cy="4095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867400" y="3276600"/>
            <a:ext cx="609600" cy="369332"/>
          </a:xfrm>
          <a:prstGeom prst="rect">
            <a:avLst/>
          </a:prstGeom>
          <a:noFill/>
        </p:spPr>
        <p:txBody>
          <a:bodyPr wrap="square" rtlCol="0">
            <a:spAutoFit/>
          </a:bodyPr>
          <a:lstStyle/>
          <a:p>
            <a:r>
              <a:rPr lang="en-US" dirty="0" smtClean="0"/>
              <a:t>3 M</a:t>
            </a:r>
            <a:endParaRPr lang="en-US" dirty="0"/>
          </a:p>
        </p:txBody>
      </p:sp>
      <p:sp>
        <p:nvSpPr>
          <p:cNvPr id="8" name="TextBox 7"/>
          <p:cNvSpPr txBox="1"/>
          <p:nvPr/>
        </p:nvSpPr>
        <p:spPr>
          <a:xfrm>
            <a:off x="6012873" y="488084"/>
            <a:ext cx="609600" cy="369332"/>
          </a:xfrm>
          <a:prstGeom prst="rect">
            <a:avLst/>
          </a:prstGeom>
          <a:noFill/>
        </p:spPr>
        <p:txBody>
          <a:bodyPr wrap="square" rtlCol="0">
            <a:spAutoFit/>
          </a:bodyPr>
          <a:lstStyle/>
          <a:p>
            <a:r>
              <a:rPr lang="en-US" dirty="0"/>
              <a:t>4</a:t>
            </a:r>
            <a:r>
              <a:rPr lang="en-US" dirty="0" smtClean="0"/>
              <a:t> M</a:t>
            </a:r>
            <a:endParaRPr lang="en-US" dirty="0"/>
          </a:p>
        </p:txBody>
      </p:sp>
      <p:sp>
        <p:nvSpPr>
          <p:cNvPr id="9" name="TextBox 8"/>
          <p:cNvSpPr txBox="1"/>
          <p:nvPr/>
        </p:nvSpPr>
        <p:spPr>
          <a:xfrm>
            <a:off x="2514600" y="3255879"/>
            <a:ext cx="609600" cy="369332"/>
          </a:xfrm>
          <a:prstGeom prst="rect">
            <a:avLst/>
          </a:prstGeom>
          <a:noFill/>
        </p:spPr>
        <p:txBody>
          <a:bodyPr wrap="square" rtlCol="0">
            <a:spAutoFit/>
          </a:bodyPr>
          <a:lstStyle/>
          <a:p>
            <a:r>
              <a:rPr lang="en-US" dirty="0"/>
              <a:t>5</a:t>
            </a:r>
            <a:r>
              <a:rPr lang="en-US" dirty="0" smtClean="0"/>
              <a:t> M</a:t>
            </a:r>
            <a:endParaRPr lang="en-US" dirty="0"/>
          </a:p>
        </p:txBody>
      </p:sp>
      <p:sp>
        <p:nvSpPr>
          <p:cNvPr id="10" name="TextBox 9"/>
          <p:cNvSpPr txBox="1"/>
          <p:nvPr/>
        </p:nvSpPr>
        <p:spPr>
          <a:xfrm>
            <a:off x="2507673" y="457077"/>
            <a:ext cx="609600" cy="369332"/>
          </a:xfrm>
          <a:prstGeom prst="rect">
            <a:avLst/>
          </a:prstGeom>
          <a:noFill/>
        </p:spPr>
        <p:txBody>
          <a:bodyPr wrap="square" rtlCol="0">
            <a:spAutoFit/>
          </a:bodyPr>
          <a:lstStyle/>
          <a:p>
            <a:r>
              <a:rPr lang="en-US" dirty="0"/>
              <a:t>6</a:t>
            </a:r>
            <a:r>
              <a:rPr lang="en-US" dirty="0" smtClean="0"/>
              <a:t> M</a:t>
            </a:r>
            <a:endParaRPr lang="en-US" dirty="0"/>
          </a:p>
        </p:txBody>
      </p:sp>
    </p:spTree>
    <p:extLst>
      <p:ext uri="{BB962C8B-B14F-4D97-AF65-F5344CB8AC3E}">
        <p14:creationId xmlns:p14="http://schemas.microsoft.com/office/powerpoint/2010/main" val="319185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uthuvel.chelliah\Desktop\Drought-temporary\us.4panel.fordrought.briefing.recent.3,4,5,6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555182" y="6534150"/>
            <a:ext cx="588818" cy="323850"/>
          </a:xfrm>
        </p:spPr>
        <p:txBody>
          <a:bodyPr/>
          <a:lstStyle/>
          <a:p>
            <a:pPr>
              <a:defRPr/>
            </a:pPr>
            <a:fld id="{AE0D35B7-164B-4BDA-8435-F6440E98459E}" type="slidenum">
              <a:rPr lang="en-US" altLang="en-US" smtClean="0"/>
              <a:pPr>
                <a:defRPr/>
              </a:pPr>
              <a:t>7</a:t>
            </a:fld>
            <a:endParaRPr lang="en-US" altLang="en-US" dirty="0"/>
          </a:p>
        </p:txBody>
      </p:sp>
      <p:sp>
        <p:nvSpPr>
          <p:cNvPr id="5" name="TextBox 4"/>
          <p:cNvSpPr txBox="1"/>
          <p:nvPr/>
        </p:nvSpPr>
        <p:spPr>
          <a:xfrm>
            <a:off x="1143000" y="76200"/>
            <a:ext cx="5791200" cy="369332"/>
          </a:xfrm>
          <a:prstGeom prst="rect">
            <a:avLst/>
          </a:prstGeom>
          <a:noFill/>
        </p:spPr>
        <p:txBody>
          <a:bodyPr wrap="square" rtlCol="0">
            <a:spAutoFit/>
          </a:bodyPr>
          <a:lstStyle/>
          <a:p>
            <a:r>
              <a:rPr lang="en-US" dirty="0" smtClean="0"/>
              <a:t>Total precipitation Percent during last 3, 4, 5, and 6  months.</a:t>
            </a:r>
            <a:endParaRPr lang="en-US" dirty="0"/>
          </a:p>
        </p:txBody>
      </p:sp>
      <p:sp>
        <p:nvSpPr>
          <p:cNvPr id="6" name="Rectangle 5"/>
          <p:cNvSpPr/>
          <p:nvPr/>
        </p:nvSpPr>
        <p:spPr>
          <a:xfrm>
            <a:off x="2971800" y="76200"/>
            <a:ext cx="686202" cy="409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67400" y="3276600"/>
            <a:ext cx="609600" cy="369332"/>
          </a:xfrm>
          <a:prstGeom prst="rect">
            <a:avLst/>
          </a:prstGeom>
          <a:noFill/>
        </p:spPr>
        <p:txBody>
          <a:bodyPr wrap="square" rtlCol="0">
            <a:spAutoFit/>
          </a:bodyPr>
          <a:lstStyle/>
          <a:p>
            <a:r>
              <a:rPr lang="en-US" dirty="0" smtClean="0"/>
              <a:t>3 M</a:t>
            </a:r>
            <a:endParaRPr lang="en-US" dirty="0"/>
          </a:p>
        </p:txBody>
      </p:sp>
      <p:sp>
        <p:nvSpPr>
          <p:cNvPr id="19" name="TextBox 18"/>
          <p:cNvSpPr txBox="1"/>
          <p:nvPr/>
        </p:nvSpPr>
        <p:spPr>
          <a:xfrm>
            <a:off x="5791200" y="488084"/>
            <a:ext cx="609600" cy="369332"/>
          </a:xfrm>
          <a:prstGeom prst="rect">
            <a:avLst/>
          </a:prstGeom>
          <a:noFill/>
        </p:spPr>
        <p:txBody>
          <a:bodyPr wrap="square" rtlCol="0">
            <a:spAutoFit/>
          </a:bodyPr>
          <a:lstStyle/>
          <a:p>
            <a:r>
              <a:rPr lang="en-US" dirty="0"/>
              <a:t>4</a:t>
            </a:r>
            <a:r>
              <a:rPr lang="en-US" dirty="0" smtClean="0"/>
              <a:t> M</a:t>
            </a:r>
            <a:endParaRPr lang="en-US" dirty="0"/>
          </a:p>
        </p:txBody>
      </p:sp>
      <p:sp>
        <p:nvSpPr>
          <p:cNvPr id="20" name="TextBox 19"/>
          <p:cNvSpPr txBox="1"/>
          <p:nvPr/>
        </p:nvSpPr>
        <p:spPr>
          <a:xfrm>
            <a:off x="2514600" y="3244334"/>
            <a:ext cx="609600" cy="369332"/>
          </a:xfrm>
          <a:prstGeom prst="rect">
            <a:avLst/>
          </a:prstGeom>
          <a:noFill/>
        </p:spPr>
        <p:txBody>
          <a:bodyPr wrap="square" rtlCol="0">
            <a:spAutoFit/>
          </a:bodyPr>
          <a:lstStyle/>
          <a:p>
            <a:r>
              <a:rPr lang="en-US" dirty="0"/>
              <a:t>5</a:t>
            </a:r>
            <a:r>
              <a:rPr lang="en-US" dirty="0" smtClean="0"/>
              <a:t> M</a:t>
            </a:r>
            <a:endParaRPr lang="en-US" dirty="0"/>
          </a:p>
        </p:txBody>
      </p:sp>
      <p:sp>
        <p:nvSpPr>
          <p:cNvPr id="22" name="TextBox 21"/>
          <p:cNvSpPr txBox="1"/>
          <p:nvPr/>
        </p:nvSpPr>
        <p:spPr>
          <a:xfrm>
            <a:off x="2514600" y="508866"/>
            <a:ext cx="609600" cy="369332"/>
          </a:xfrm>
          <a:prstGeom prst="rect">
            <a:avLst/>
          </a:prstGeom>
          <a:noFill/>
        </p:spPr>
        <p:txBody>
          <a:bodyPr wrap="square" rtlCol="0">
            <a:spAutoFit/>
          </a:bodyPr>
          <a:lstStyle/>
          <a:p>
            <a:r>
              <a:rPr lang="en-US" dirty="0"/>
              <a:t>6</a:t>
            </a:r>
            <a:r>
              <a:rPr lang="en-US" dirty="0" smtClean="0"/>
              <a:t> M</a:t>
            </a:r>
            <a:endParaRPr lang="en-US" dirty="0"/>
          </a:p>
        </p:txBody>
      </p:sp>
    </p:spTree>
    <p:extLst>
      <p:ext uri="{BB962C8B-B14F-4D97-AF65-F5344CB8AC3E}">
        <p14:creationId xmlns:p14="http://schemas.microsoft.com/office/powerpoint/2010/main" val="53039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muthuvel.chelliah\Desktop\Drought-temporary\us.4panel.fordrought.briefing.recent.9,12,18,24months.rain.perc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5775"/>
            <a:ext cx="7620000" cy="58864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686800" y="6534150"/>
            <a:ext cx="457200" cy="323850"/>
          </a:xfrm>
        </p:spPr>
        <p:txBody>
          <a:bodyPr/>
          <a:lstStyle/>
          <a:p>
            <a:pPr>
              <a:defRPr/>
            </a:pPr>
            <a:fld id="{AE0D35B7-164B-4BDA-8435-F6440E98459E}" type="slidenum">
              <a:rPr lang="en-US" altLang="en-US" smtClean="0"/>
              <a:pPr>
                <a:defRPr/>
              </a:pPr>
              <a:t>8</a:t>
            </a:fld>
            <a:endParaRPr lang="en-US" altLang="en-US"/>
          </a:p>
        </p:txBody>
      </p:sp>
      <p:sp>
        <p:nvSpPr>
          <p:cNvPr id="4" name="TextBox 3"/>
          <p:cNvSpPr txBox="1"/>
          <p:nvPr/>
        </p:nvSpPr>
        <p:spPr>
          <a:xfrm>
            <a:off x="1143000" y="76200"/>
            <a:ext cx="6705600" cy="369332"/>
          </a:xfrm>
          <a:prstGeom prst="rect">
            <a:avLst/>
          </a:prstGeom>
          <a:noFill/>
        </p:spPr>
        <p:txBody>
          <a:bodyPr wrap="square" rtlCol="0">
            <a:spAutoFit/>
          </a:bodyPr>
          <a:lstStyle/>
          <a:p>
            <a:r>
              <a:rPr lang="en-US" dirty="0" smtClean="0"/>
              <a:t>Total precipitation Percent during last 9 months, 1 yr, 1.5yrs, &amp; 2 yrs.</a:t>
            </a:r>
            <a:endParaRPr lang="en-US" dirty="0"/>
          </a:p>
        </p:txBody>
      </p:sp>
      <p:sp>
        <p:nvSpPr>
          <p:cNvPr id="3" name="TextBox 2"/>
          <p:cNvSpPr txBox="1"/>
          <p:nvPr/>
        </p:nvSpPr>
        <p:spPr>
          <a:xfrm>
            <a:off x="7647709" y="1143000"/>
            <a:ext cx="1447800" cy="4616648"/>
          </a:xfrm>
          <a:prstGeom prst="rect">
            <a:avLst/>
          </a:prstGeom>
          <a:noFill/>
        </p:spPr>
        <p:txBody>
          <a:bodyPr wrap="square" rtlCol="0">
            <a:spAutoFit/>
          </a:bodyPr>
          <a:lstStyle/>
          <a:p>
            <a:r>
              <a:rPr lang="en-US" sz="1400" dirty="0" smtClean="0"/>
              <a:t>There are many long term rainfall deficit regions in the country, particularly  deficits in  UT/AZ,  </a:t>
            </a:r>
            <a:r>
              <a:rPr lang="en-US" sz="1400" dirty="0"/>
              <a:t>southern CA,</a:t>
            </a:r>
            <a:r>
              <a:rPr lang="en-US" sz="1400" dirty="0" smtClean="0"/>
              <a:t>  and parts of NM/CO are long term</a:t>
            </a:r>
            <a:r>
              <a:rPr lang="en-US" sz="1400" dirty="0"/>
              <a:t> </a:t>
            </a:r>
            <a:r>
              <a:rPr lang="en-US" sz="1400" dirty="0" smtClean="0"/>
              <a:t>– possibly </a:t>
            </a:r>
            <a:r>
              <a:rPr lang="en-US" sz="1400" u="sng" dirty="0" smtClean="0"/>
              <a:t>a  consequence of the two back to back La Nina’s!</a:t>
            </a:r>
          </a:p>
          <a:p>
            <a:endParaRPr lang="en-US" sz="1400" u="sng" dirty="0"/>
          </a:p>
          <a:p>
            <a:r>
              <a:rPr lang="en-US" sz="1400" u="sng" dirty="0" smtClean="0"/>
              <a:t>OR</a:t>
            </a:r>
          </a:p>
          <a:p>
            <a:endParaRPr lang="en-US" sz="1400" dirty="0" smtClean="0"/>
          </a:p>
          <a:p>
            <a:r>
              <a:rPr lang="en-US" sz="1400" dirty="0" smtClean="0"/>
              <a:t>Still longer term variability in play?  Especially in the southwest!</a:t>
            </a:r>
            <a:endParaRPr lang="en-US" sz="1400" dirty="0"/>
          </a:p>
        </p:txBody>
      </p:sp>
      <p:sp>
        <p:nvSpPr>
          <p:cNvPr id="6" name="Rectangle 5"/>
          <p:cNvSpPr/>
          <p:nvPr/>
        </p:nvSpPr>
        <p:spPr>
          <a:xfrm>
            <a:off x="2971800" y="76201"/>
            <a:ext cx="686202" cy="3693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14800" y="4495800"/>
            <a:ext cx="1828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038600" y="1641906"/>
            <a:ext cx="1905000" cy="872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09600" y="1794306"/>
            <a:ext cx="1752600" cy="87269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486400" y="3276600"/>
            <a:ext cx="609600" cy="369332"/>
          </a:xfrm>
          <a:prstGeom prst="rect">
            <a:avLst/>
          </a:prstGeom>
          <a:noFill/>
        </p:spPr>
        <p:txBody>
          <a:bodyPr wrap="square" rtlCol="0">
            <a:spAutoFit/>
          </a:bodyPr>
          <a:lstStyle/>
          <a:p>
            <a:r>
              <a:rPr lang="en-US" dirty="0"/>
              <a:t>9</a:t>
            </a:r>
            <a:r>
              <a:rPr lang="en-US" dirty="0" smtClean="0"/>
              <a:t> M</a:t>
            </a:r>
            <a:endParaRPr lang="en-US" dirty="0"/>
          </a:p>
        </p:txBody>
      </p:sp>
      <p:sp>
        <p:nvSpPr>
          <p:cNvPr id="11" name="TextBox 10"/>
          <p:cNvSpPr txBox="1"/>
          <p:nvPr/>
        </p:nvSpPr>
        <p:spPr>
          <a:xfrm>
            <a:off x="5340927" y="485775"/>
            <a:ext cx="609600" cy="369332"/>
          </a:xfrm>
          <a:prstGeom prst="rect">
            <a:avLst/>
          </a:prstGeom>
          <a:noFill/>
        </p:spPr>
        <p:txBody>
          <a:bodyPr wrap="square" rtlCol="0">
            <a:spAutoFit/>
          </a:bodyPr>
          <a:lstStyle/>
          <a:p>
            <a:r>
              <a:rPr lang="en-US" dirty="0"/>
              <a:t>1</a:t>
            </a:r>
            <a:r>
              <a:rPr lang="en-US" dirty="0" smtClean="0"/>
              <a:t> Y</a:t>
            </a:r>
            <a:endParaRPr lang="en-US" dirty="0"/>
          </a:p>
        </p:txBody>
      </p:sp>
      <p:sp>
        <p:nvSpPr>
          <p:cNvPr id="12" name="TextBox 11"/>
          <p:cNvSpPr txBox="1"/>
          <p:nvPr/>
        </p:nvSpPr>
        <p:spPr>
          <a:xfrm>
            <a:off x="1752600" y="3235880"/>
            <a:ext cx="762000" cy="369332"/>
          </a:xfrm>
          <a:prstGeom prst="rect">
            <a:avLst/>
          </a:prstGeom>
          <a:noFill/>
        </p:spPr>
        <p:txBody>
          <a:bodyPr wrap="square" rtlCol="0">
            <a:spAutoFit/>
          </a:bodyPr>
          <a:lstStyle/>
          <a:p>
            <a:r>
              <a:rPr lang="en-US" dirty="0" smtClean="0"/>
              <a:t>1.5 Y</a:t>
            </a:r>
            <a:endParaRPr lang="en-US" dirty="0"/>
          </a:p>
        </p:txBody>
      </p:sp>
      <p:sp>
        <p:nvSpPr>
          <p:cNvPr id="13" name="TextBox 12"/>
          <p:cNvSpPr txBox="1"/>
          <p:nvPr/>
        </p:nvSpPr>
        <p:spPr>
          <a:xfrm>
            <a:off x="1907309" y="445532"/>
            <a:ext cx="609600" cy="369332"/>
          </a:xfrm>
          <a:prstGeom prst="rect">
            <a:avLst/>
          </a:prstGeom>
          <a:noFill/>
        </p:spPr>
        <p:txBody>
          <a:bodyPr wrap="square" rtlCol="0">
            <a:spAutoFit/>
          </a:bodyPr>
          <a:lstStyle/>
          <a:p>
            <a:r>
              <a:rPr lang="en-US" dirty="0" smtClean="0"/>
              <a:t>2 Y</a:t>
            </a:r>
            <a:endParaRPr lang="en-US" dirty="0"/>
          </a:p>
        </p:txBody>
      </p:sp>
      <p:cxnSp>
        <p:nvCxnSpPr>
          <p:cNvPr id="14" name="Straight Arrow Connector 13"/>
          <p:cNvCxnSpPr/>
          <p:nvPr/>
        </p:nvCxnSpPr>
        <p:spPr>
          <a:xfrm flipV="1">
            <a:off x="1371600" y="1295400"/>
            <a:ext cx="381000" cy="457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04800" y="4495800"/>
            <a:ext cx="18288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80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181597"/>
            <a:ext cx="8572500" cy="656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a:xfrm>
            <a:off x="8858250" y="6477000"/>
            <a:ext cx="285750" cy="381000"/>
          </a:xfrm>
        </p:spPr>
        <p:txBody>
          <a:bodyPr/>
          <a:lstStyle/>
          <a:p>
            <a:pPr>
              <a:defRPr/>
            </a:pPr>
            <a:fld id="{AE0D35B7-164B-4BDA-8435-F6440E98459E}" type="slidenum">
              <a:rPr lang="en-US" altLang="en-US" smtClean="0"/>
              <a:pPr>
                <a:defRPr/>
              </a:pPr>
              <a:t>9</a:t>
            </a:fld>
            <a:endParaRPr lang="en-US" altLang="en-US" dirty="0"/>
          </a:p>
        </p:txBody>
      </p:sp>
      <p:sp>
        <p:nvSpPr>
          <p:cNvPr id="4" name="TextBox 3"/>
          <p:cNvSpPr txBox="1"/>
          <p:nvPr/>
        </p:nvSpPr>
        <p:spPr>
          <a:xfrm>
            <a:off x="2895600" y="-76200"/>
            <a:ext cx="2971800" cy="307777"/>
          </a:xfrm>
          <a:prstGeom prst="rect">
            <a:avLst/>
          </a:prstGeom>
          <a:noFill/>
        </p:spPr>
        <p:txBody>
          <a:bodyPr wrap="square" rtlCol="0">
            <a:spAutoFit/>
          </a:bodyPr>
          <a:lstStyle/>
          <a:p>
            <a:pPr algn="ctr"/>
            <a:r>
              <a:rPr lang="en-US" sz="1400" dirty="0" smtClean="0"/>
              <a:t>Rainy Season across the US</a:t>
            </a:r>
            <a:endParaRPr lang="en-US" sz="1400" dirty="0"/>
          </a:p>
        </p:txBody>
      </p:sp>
      <p:sp>
        <p:nvSpPr>
          <p:cNvPr id="9" name="Rectangle 8"/>
          <p:cNvSpPr/>
          <p:nvPr/>
        </p:nvSpPr>
        <p:spPr>
          <a:xfrm>
            <a:off x="2798618" y="5105401"/>
            <a:ext cx="2687782"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975" y="2700337"/>
            <a:ext cx="1343025" cy="80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62600" y="194641"/>
            <a:ext cx="2514600" cy="155795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819400" y="3505200"/>
            <a:ext cx="2667000" cy="1600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75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43628</TotalTime>
  <Words>1771</Words>
  <Application>Microsoft Office PowerPoint</Application>
  <PresentationFormat>On-screen Show (4:3)</PresentationFormat>
  <Paragraphs>208</Paragraphs>
  <Slides>33</Slides>
  <Notes>3</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Default Design</vt:lpstr>
      <vt:lpstr>Drought  Outlook  Support Briefing (formerly Drought Outlook Discussion)     August 2018 </vt:lpstr>
      <vt:lpstr>Drought Monitor </vt:lpstr>
      <vt:lpstr>(Prev) Seasonal/Monthly Drought outlooks</vt:lpstr>
      <vt:lpstr>PowerPoint Presentation</vt:lpstr>
      <vt:lpstr>PowerPoint Presentation</vt:lpstr>
      <vt:lpstr>PowerPoint Presentation</vt:lpstr>
      <vt:lpstr>PowerPoint Presentation</vt:lpstr>
      <vt:lpstr>PowerPoint Presentation</vt:lpstr>
      <vt:lpstr>PowerPoint Presentation</vt:lpstr>
      <vt:lpstr>The Standardized Precipitation Index SPI (based on Observed P)</vt:lpstr>
      <vt:lpstr>PowerPoint Presentation</vt:lpstr>
      <vt:lpstr>PowerPoint Presentation</vt:lpstr>
      <vt:lpstr>PowerPoint Presentation</vt:lpstr>
      <vt:lpstr>Streamflow (USGS)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NMME     T &amp; P EnsMean forecasts</vt:lpstr>
      <vt:lpstr>PowerPoint Presentation</vt:lpstr>
      <vt:lpstr>The agreement/uncertainty  among the diff. NMME models’ forecasts for  Sep-Oct-Nov Precipitation!!!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Miscellaneous maps</vt:lpstr>
    </vt:vector>
  </TitlesOfParts>
  <Company>CPC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kingtsemo</dc:creator>
  <cp:lastModifiedBy>Muthuvel Chelliah</cp:lastModifiedBy>
  <cp:revision>4485</cp:revision>
  <cp:lastPrinted>2014-07-10T13:24:01Z</cp:lastPrinted>
  <dcterms:created xsi:type="dcterms:W3CDTF">2008-10-04T17:35:30Z</dcterms:created>
  <dcterms:modified xsi:type="dcterms:W3CDTF">2018-08-14T14:46:29Z</dcterms:modified>
</cp:coreProperties>
</file>