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handoutMasterIdLst>
    <p:handoutMasterId r:id="rId42"/>
  </p:handoutMasterIdLst>
  <p:sldIdLst>
    <p:sldId id="808" r:id="rId2"/>
    <p:sldId id="824" r:id="rId3"/>
    <p:sldId id="911" r:id="rId4"/>
    <p:sldId id="939" r:id="rId5"/>
    <p:sldId id="896" r:id="rId6"/>
    <p:sldId id="938" r:id="rId7"/>
    <p:sldId id="850" r:id="rId8"/>
    <p:sldId id="868" r:id="rId9"/>
    <p:sldId id="867" r:id="rId10"/>
    <p:sldId id="893" r:id="rId11"/>
    <p:sldId id="833" r:id="rId12"/>
    <p:sldId id="891" r:id="rId13"/>
    <p:sldId id="900" r:id="rId14"/>
    <p:sldId id="936" r:id="rId15"/>
    <p:sldId id="937" r:id="rId16"/>
    <p:sldId id="964" r:id="rId17"/>
    <p:sldId id="966" r:id="rId18"/>
    <p:sldId id="889" r:id="rId19"/>
    <p:sldId id="967" r:id="rId20"/>
    <p:sldId id="969" r:id="rId21"/>
    <p:sldId id="757" r:id="rId22"/>
    <p:sldId id="962" r:id="rId23"/>
    <p:sldId id="795" r:id="rId24"/>
    <p:sldId id="890" r:id="rId25"/>
    <p:sldId id="790" r:id="rId26"/>
    <p:sldId id="877" r:id="rId27"/>
    <p:sldId id="878" r:id="rId28"/>
    <p:sldId id="804" r:id="rId29"/>
    <p:sldId id="943" r:id="rId30"/>
    <p:sldId id="944" r:id="rId31"/>
    <p:sldId id="956" r:id="rId32"/>
    <p:sldId id="947" r:id="rId33"/>
    <p:sldId id="961" r:id="rId34"/>
    <p:sldId id="728" r:id="rId35"/>
    <p:sldId id="935" r:id="rId36"/>
    <p:sldId id="926" r:id="rId37"/>
    <p:sldId id="915" r:id="rId38"/>
    <p:sldId id="959" r:id="rId39"/>
    <p:sldId id="945" r:id="rId40"/>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8000"/>
    <a:srgbClr val="FF0000"/>
    <a:srgbClr val="33CC33"/>
    <a:srgbClr val="9A7500"/>
    <a:srgbClr val="6600CC"/>
    <a:srgbClr val="FF3300"/>
    <a:srgbClr val="FA5236"/>
    <a:srgbClr val="A88000"/>
    <a:srgbClr val="C8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54" autoAdjust="0"/>
    <p:restoredTop sz="96252" autoAdjust="0"/>
  </p:normalViewPr>
  <p:slideViewPr>
    <p:cSldViewPr>
      <p:cViewPr varScale="1">
        <p:scale>
          <a:sx n="108" d="100"/>
          <a:sy n="108" d="100"/>
        </p:scale>
        <p:origin x="114" y="126"/>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18</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23</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25</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39</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hyperlink" Target="https://www.nytimes.com/2022/02/14/climate/western-drought-megadrought.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gif"/><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fireweatheravalanche.org/fire/current-list-of-us-wildfires"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fireweatheravalanche.org/fire/current-list-of-us-wildfires"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gif"/><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gif"/><Relationship Id="rId4" Type="http://schemas.openxmlformats.org/officeDocument/2006/relationships/image" Target="../media/image60.png"/><Relationship Id="rId9" Type="http://schemas.openxmlformats.org/officeDocument/2006/relationships/image" Target="../media/image65.gif"/></Relationships>
</file>

<file path=ppt/slides/_rels/slide22.xml.rels><?xml version="1.0" encoding="UTF-8" standalone="yes"?>
<Relationships xmlns="http://schemas.openxmlformats.org/package/2006/relationships"><Relationship Id="rId3" Type="http://schemas.openxmlformats.org/officeDocument/2006/relationships/hyperlink" Target="https://origin.cpc.ncep.noaa.gov/products/analysis_monitoring/ensostuff/ONI_change.shtml" TargetMode="Externa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1.gif"/><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3.gif"/><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gif"/></Relationships>
</file>

<file path=ppt/slides/_rels/slide2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 Id="rId5" Type="http://schemas.openxmlformats.org/officeDocument/2006/relationships/image" Target="../media/image100.png"/><Relationship Id="rId4" Type="http://schemas.openxmlformats.org/officeDocument/2006/relationships/image" Target="../media/image99.png"/></Relationships>
</file>

<file path=ppt/slides/_rels/slide3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37.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7.png"/><Relationship Id="rId7" Type="http://schemas.openxmlformats.org/officeDocument/2006/relationships/image" Target="../media/image110.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hyperlink" Target="http://drought.geo.msu.edu/research/forecast/smi.monthly.php" TargetMode="External"/><Relationship Id="rId9" Type="http://schemas.openxmlformats.org/officeDocument/2006/relationships/image" Target="../media/image112.gif"/></Relationships>
</file>

<file path=ppt/slides/_rels/slide38.xml.rels><?xml version="1.0" encoding="UTF-8" standalone="yes"?>
<Relationships xmlns="http://schemas.openxmlformats.org/package/2006/relationships"><Relationship Id="rId3" Type="http://schemas.openxmlformats.org/officeDocument/2006/relationships/hyperlink" Target="https://www.tandfonline.com/journals/tato20" TargetMode="External"/><Relationship Id="rId2" Type="http://schemas.openxmlformats.org/officeDocument/2006/relationships/image" Target="../media/image113.png"/><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hyperlink" Target="https://doi.org/10.1080/07055900.1997.9649597"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cpc.ncep.noaa.gov/products/Drought/briefing_prcp.shtml"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ww.cpc.ncep.noaa.gov/products/Drought/briefing_prcp.shtml"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3810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August 2022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304800" y="23622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0" y="3581400"/>
            <a:ext cx="9144000" cy="3046988"/>
          </a:xfrm>
          <a:prstGeom prst="rect">
            <a:avLst/>
          </a:prstGeom>
          <a:noFill/>
        </p:spPr>
        <p:txBody>
          <a:bodyPr wrap="square" rtlCol="0">
            <a:spAutoFit/>
          </a:bodyPr>
          <a:lstStyle/>
          <a:p>
            <a:r>
              <a:rPr lang="en-US" sz="1600" u="sng" dirty="0" smtClean="0">
                <a:solidFill>
                  <a:srgbClr val="0033CC"/>
                </a:solidFill>
              </a:rPr>
              <a:t>Points to ponder:</a:t>
            </a:r>
          </a:p>
          <a:p>
            <a:pPr marL="285750" indent="-285750">
              <a:buFont typeface="Arial" panose="020B0604020202020204" pitchFamily="34" charset="0"/>
              <a:buChar char="•"/>
            </a:pPr>
            <a:r>
              <a:rPr lang="en-US" sz="1600" dirty="0" smtClean="0"/>
              <a:t>Often, there is a disconnect between the Short term (S) and Long term (L) drought in regions, and even for, with the short term drought, the 3-month and 6-month signals are not quite consistent!</a:t>
            </a:r>
          </a:p>
          <a:p>
            <a:pPr marL="285750" indent="-285750">
              <a:buFont typeface="Arial" panose="020B0604020202020204" pitchFamily="34" charset="0"/>
              <a:buChar char="•"/>
            </a:pPr>
            <a:r>
              <a:rPr lang="en-US" sz="1600" dirty="0" smtClean="0">
                <a:solidFill>
                  <a:srgbClr val="0033CC"/>
                </a:solidFill>
              </a:rPr>
              <a:t>Places/regions experiencing Short term drought may (not) be ok in the Long term and vice versa!! </a:t>
            </a:r>
          </a:p>
          <a:p>
            <a:pPr marL="285750" indent="-285750">
              <a:buFont typeface="Arial" panose="020B0604020202020204" pitchFamily="34" charset="0"/>
              <a:buChar char="•"/>
            </a:pPr>
            <a:r>
              <a:rPr lang="en-US" sz="1600" dirty="0" smtClean="0"/>
              <a:t>This duality is difficult to reconcile, to convey and even be understood by the public at large. </a:t>
            </a:r>
          </a:p>
          <a:p>
            <a:pPr marL="285750" indent="-285750">
              <a:buFont typeface="Arial" panose="020B0604020202020204" pitchFamily="34" charset="0"/>
              <a:buChar char="•"/>
            </a:pPr>
            <a:r>
              <a:rPr lang="en-US" sz="1600" dirty="0" smtClean="0">
                <a:solidFill>
                  <a:srgbClr val="0033CC"/>
                </a:solidFill>
              </a:rPr>
              <a:t>Public/Forecaster tends to focus more on the Short term Drought (for good reasons!!) </a:t>
            </a:r>
          </a:p>
          <a:p>
            <a:pPr marL="285750" indent="-285750">
              <a:buFont typeface="Arial" panose="020B0604020202020204" pitchFamily="34" charset="0"/>
              <a:buChar char="•"/>
            </a:pPr>
            <a:r>
              <a:rPr lang="en-US" sz="1600" dirty="0" smtClean="0">
                <a:solidFill>
                  <a:srgbClr val="0033CC"/>
                </a:solidFill>
              </a:rPr>
              <a:t>More importantly the very definitions and timescales associated with S/L term droughts and the declarations in the USDM are by themselves subjective!! </a:t>
            </a:r>
          </a:p>
          <a:p>
            <a:pPr marL="285750" indent="-285750">
              <a:buFont typeface="Arial" panose="020B0604020202020204" pitchFamily="34" charset="0"/>
              <a:buChar char="•"/>
            </a:pPr>
            <a:endParaRPr lang="en-US" sz="1600" dirty="0">
              <a:solidFill>
                <a:srgbClr val="0033CC"/>
              </a:solidFill>
            </a:endParaRPr>
          </a:p>
          <a:p>
            <a:pPr marL="285750" indent="-285750">
              <a:buFont typeface="Arial" panose="020B0604020202020204" pitchFamily="34" charset="0"/>
              <a:buChar char="•"/>
            </a:pPr>
            <a:r>
              <a:rPr lang="en-US" sz="1600" dirty="0" smtClean="0">
                <a:solidFill>
                  <a:srgbClr val="FF0000"/>
                </a:solidFill>
              </a:rPr>
              <a:t>Is the ongoing La Nina, for sure, going to extend up into the third year winter this year? The Southwest monsoon is pretty active, this year too! </a:t>
            </a:r>
          </a:p>
          <a:p>
            <a:pPr marL="285750" indent="-285750">
              <a:buFont typeface="Arial" panose="020B0604020202020204" pitchFamily="34" charset="0"/>
              <a:buChar char="•"/>
            </a:pPr>
            <a:r>
              <a:rPr lang="en-US" sz="1600" dirty="0" smtClean="0">
                <a:solidFill>
                  <a:srgbClr val="FF0000"/>
                </a:solidFill>
              </a:rPr>
              <a:t>Drought </a:t>
            </a:r>
            <a:r>
              <a:rPr lang="en-US" sz="1600" dirty="0">
                <a:solidFill>
                  <a:srgbClr val="FF0000"/>
                </a:solidFill>
              </a:rPr>
              <a:t>f</a:t>
            </a:r>
            <a:r>
              <a:rPr lang="en-US" sz="1600" dirty="0" smtClean="0">
                <a:solidFill>
                  <a:srgbClr val="FF0000"/>
                </a:solidFill>
              </a:rPr>
              <a:t>orecast season SON includes Aug/Sep which includes the SW monsoon season! </a:t>
            </a:r>
            <a:endParaRPr lang="en-US" sz="1600" dirty="0">
              <a:solidFill>
                <a:srgbClr val="FF0000"/>
              </a:solidFill>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038600" y="4419600"/>
            <a:ext cx="1600200" cy="990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117975" y="1676400"/>
            <a:ext cx="121285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61084" y="1447800"/>
            <a:ext cx="1415316" cy="10250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261083" y="4191000"/>
            <a:ext cx="1415317"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3" name="TextBox 2"/>
          <p:cNvSpPr txBox="1"/>
          <p:nvPr/>
        </p:nvSpPr>
        <p:spPr>
          <a:xfrm>
            <a:off x="7564615" y="539859"/>
            <a:ext cx="1447800" cy="1815882"/>
          </a:xfrm>
          <a:prstGeom prst="rect">
            <a:avLst/>
          </a:prstGeom>
          <a:noFill/>
        </p:spPr>
        <p:txBody>
          <a:bodyPr wrap="square" rtlCol="0">
            <a:spAutoFit/>
          </a:bodyPr>
          <a:lstStyle/>
          <a:p>
            <a:r>
              <a:rPr lang="en-US" sz="1400" dirty="0" smtClean="0"/>
              <a:t>In these long time ranges (2-5 </a:t>
            </a:r>
            <a:r>
              <a:rPr lang="en-US" sz="1400" dirty="0" err="1" smtClean="0"/>
              <a:t>yrs</a:t>
            </a:r>
            <a:r>
              <a:rPr lang="en-US" sz="1400" dirty="0" smtClean="0"/>
              <a:t>), there is a general dearth/lack of precipitation in the southwest US.</a:t>
            </a:r>
          </a:p>
        </p:txBody>
      </p:sp>
      <p:sp>
        <p:nvSpPr>
          <p:cNvPr id="14" name="TextBox 13"/>
          <p:cNvSpPr txBox="1"/>
          <p:nvPr/>
        </p:nvSpPr>
        <p:spPr>
          <a:xfrm>
            <a:off x="0" y="5986046"/>
            <a:ext cx="7524206" cy="338554"/>
          </a:xfrm>
          <a:prstGeom prst="rect">
            <a:avLst/>
          </a:prstGeom>
          <a:noFill/>
        </p:spPr>
        <p:txBody>
          <a:bodyPr wrap="square" rtlCol="0">
            <a:spAutoFit/>
          </a:bodyPr>
          <a:lstStyle/>
          <a:p>
            <a:r>
              <a:rPr lang="en-US" sz="1600" dirty="0" smtClean="0">
                <a:solidFill>
                  <a:srgbClr val="FF0000"/>
                </a:solidFill>
              </a:rPr>
              <a:t>Ongoing long </a:t>
            </a:r>
            <a:r>
              <a:rPr lang="en-US" sz="1600" dirty="0">
                <a:solidFill>
                  <a:srgbClr val="FF0000"/>
                </a:solidFill>
              </a:rPr>
              <a:t>t</a:t>
            </a:r>
            <a:r>
              <a:rPr lang="en-US" sz="1600" dirty="0" smtClean="0">
                <a:solidFill>
                  <a:srgbClr val="FF0000"/>
                </a:solidFill>
              </a:rPr>
              <a:t>erm drought in the South West!!   3</a:t>
            </a:r>
            <a:r>
              <a:rPr lang="en-US" sz="1600" baseline="30000" dirty="0" smtClean="0">
                <a:solidFill>
                  <a:srgbClr val="FF0000"/>
                </a:solidFill>
              </a:rPr>
              <a:t>rd</a:t>
            </a:r>
            <a:r>
              <a:rPr lang="en-US" sz="1600" dirty="0" smtClean="0">
                <a:solidFill>
                  <a:srgbClr val="FF0000"/>
                </a:solidFill>
              </a:rPr>
              <a:t> year La Nina(?) will make it worse!!.  </a:t>
            </a:r>
            <a:endParaRPr lang="en-US" sz="1600" dirty="0">
              <a:solidFill>
                <a:srgbClr val="FF0000"/>
              </a:solidFill>
            </a:endParaRPr>
          </a:p>
        </p:txBody>
      </p:sp>
      <p:sp>
        <p:nvSpPr>
          <p:cNvPr id="5" name="TextBox 4"/>
          <p:cNvSpPr txBox="1"/>
          <p:nvPr/>
        </p:nvSpPr>
        <p:spPr>
          <a:xfrm>
            <a:off x="7600406" y="2402919"/>
            <a:ext cx="1467394" cy="4185761"/>
          </a:xfrm>
          <a:prstGeom prst="rect">
            <a:avLst/>
          </a:prstGeom>
          <a:noFill/>
        </p:spPr>
        <p:txBody>
          <a:bodyPr wrap="square" rtlCol="0">
            <a:spAutoFit/>
          </a:bodyPr>
          <a:lstStyle/>
          <a:p>
            <a:r>
              <a:rPr lang="en-US" sz="1400" dirty="0" smtClean="0">
                <a:solidFill>
                  <a:srgbClr val="FF0000"/>
                </a:solidFill>
              </a:rPr>
              <a:t>Recent Weather </a:t>
            </a:r>
            <a:r>
              <a:rPr lang="en-US" sz="1400" dirty="0" smtClean="0">
                <a:solidFill>
                  <a:srgbClr val="FF0000"/>
                </a:solidFill>
              </a:rPr>
              <a:t>Blog </a:t>
            </a:r>
            <a:r>
              <a:rPr lang="en-US" sz="1400" dirty="0" smtClean="0">
                <a:solidFill>
                  <a:srgbClr val="FF0000"/>
                </a:solidFill>
              </a:rPr>
              <a:t>News: </a:t>
            </a:r>
            <a:endParaRPr lang="en-US" sz="1400" dirty="0" smtClean="0">
              <a:solidFill>
                <a:srgbClr val="FF0000"/>
              </a:solidFill>
            </a:endParaRPr>
          </a:p>
          <a:p>
            <a:r>
              <a:rPr lang="en-US" sz="1400" dirty="0" smtClean="0">
                <a:solidFill>
                  <a:srgbClr val="FF0000"/>
                </a:solidFill>
              </a:rPr>
              <a:t>A </a:t>
            </a:r>
            <a:r>
              <a:rPr lang="en-US" sz="1400" dirty="0">
                <a:solidFill>
                  <a:srgbClr val="FF0000"/>
                </a:solidFill>
              </a:rPr>
              <a:t>recent study from the University of California, Los Angeles now claims the current drought that started in 2000 for the </a:t>
            </a:r>
            <a:r>
              <a:rPr lang="en-US" sz="1400" dirty="0">
                <a:solidFill>
                  <a:srgbClr val="FF0000"/>
                </a:solidFill>
                <a:hlinkClick r:id="rId4"/>
              </a:rPr>
              <a:t>American Southwest is now the driest 22 years since 800 A.D</a:t>
            </a:r>
            <a:r>
              <a:rPr lang="en-US" sz="1400" dirty="0">
                <a:solidFill>
                  <a:srgbClr val="FF0000"/>
                </a:solidFill>
              </a:rPr>
              <a:t>. Researchers said climate change is to blame. Their proof? Tree </a:t>
            </a:r>
            <a:r>
              <a:rPr lang="en-US" sz="1400" dirty="0" smtClean="0">
                <a:solidFill>
                  <a:srgbClr val="FF0000"/>
                </a:solidFill>
              </a:rPr>
              <a:t>rings!</a:t>
            </a:r>
            <a:endParaRPr lang="en-US" sz="1400" dirty="0">
              <a:solidFill>
                <a:srgbClr val="FF0000"/>
              </a:solidFill>
            </a:endParaRPr>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839201" cy="673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11</a:t>
            </a:fld>
            <a:endParaRPr lang="en-US" altLang="en-US" dirty="0"/>
          </a:p>
        </p:txBody>
      </p:sp>
      <p:sp>
        <p:nvSpPr>
          <p:cNvPr id="4" name="TextBox 3"/>
          <p:cNvSpPr txBox="1"/>
          <p:nvPr/>
        </p:nvSpPr>
        <p:spPr>
          <a:xfrm>
            <a:off x="2133600" y="4495800"/>
            <a:ext cx="1295400" cy="738664"/>
          </a:xfrm>
          <a:prstGeom prst="rect">
            <a:avLst/>
          </a:prstGeom>
          <a:noFill/>
        </p:spPr>
        <p:txBody>
          <a:bodyPr wrap="square" rtlCol="0">
            <a:spAutoFit/>
          </a:bodyPr>
          <a:lstStyle/>
          <a:p>
            <a:pPr algn="ctr"/>
            <a:r>
              <a:rPr lang="en-US" sz="1400" dirty="0"/>
              <a:t>Rainy (3-month)Season 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4765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562600" y="1752600"/>
            <a:ext cx="2452687" cy="1752600"/>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800" y="3353068"/>
            <a:ext cx="1219199" cy="3123932"/>
          </a:xfrm>
          <a:prstGeom prst="rect">
            <a:avLst/>
          </a:prstGeom>
        </p:spPr>
        <p:txBody>
          <a:bodyPr wrap="square">
            <a:spAutoFit/>
          </a:bodyPr>
          <a:lstStyle/>
          <a:p>
            <a:r>
              <a:rPr lang="en-US" sz="1400" dirty="0"/>
              <a:t>East  vs  West</a:t>
            </a:r>
            <a:r>
              <a:rPr lang="en-US" sz="1400" dirty="0" smtClean="0"/>
              <a:t>!</a:t>
            </a:r>
          </a:p>
          <a:p>
            <a:r>
              <a:rPr lang="en-US" sz="1300" dirty="0" smtClean="0"/>
              <a:t>More darker colors in west/central =&gt; </a:t>
            </a:r>
            <a:r>
              <a:rPr lang="en-US" sz="1300" b="1" u="sng" dirty="0" smtClean="0">
                <a:solidFill>
                  <a:srgbClr val="A88000"/>
                </a:solidFill>
              </a:rPr>
              <a:t>narrow rainy season </a:t>
            </a:r>
            <a:r>
              <a:rPr lang="en-US" sz="1300" dirty="0" smtClean="0"/>
              <a:t>(months)</a:t>
            </a:r>
            <a:endParaRPr lang="en-US" sz="1300" dirty="0"/>
          </a:p>
          <a:p>
            <a:endParaRPr lang="en-US" sz="1300" dirty="0"/>
          </a:p>
          <a:p>
            <a:r>
              <a:rPr lang="en-US" sz="1300" dirty="0" smtClean="0"/>
              <a:t>Overall, more white space in the east =&gt; </a:t>
            </a:r>
            <a:r>
              <a:rPr lang="en-US" sz="1300" b="1" u="sng" dirty="0" smtClean="0">
                <a:solidFill>
                  <a:srgbClr val="33CC33"/>
                </a:solidFill>
              </a:rPr>
              <a:t>distributed rainfall season </a:t>
            </a:r>
            <a:r>
              <a:rPr lang="en-US" sz="1300" dirty="0" smtClean="0"/>
              <a:t>(except ~FL).</a:t>
            </a:r>
            <a:endParaRPr lang="en-US" sz="1300" dirty="0"/>
          </a:p>
        </p:txBody>
      </p:sp>
      <p:sp>
        <p:nvSpPr>
          <p:cNvPr id="5" name="Rounded Rectangle 4"/>
          <p:cNvSpPr/>
          <p:nvPr/>
        </p:nvSpPr>
        <p:spPr>
          <a:xfrm>
            <a:off x="1752600" y="3733800"/>
            <a:ext cx="762000" cy="1447800"/>
          </a:xfrm>
          <a:prstGeom prst="round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924800" y="152400"/>
            <a:ext cx="962025" cy="2400657"/>
          </a:xfrm>
          <a:prstGeom prst="rect">
            <a:avLst/>
          </a:prstGeom>
          <a:noFill/>
        </p:spPr>
        <p:txBody>
          <a:bodyPr wrap="square" rtlCol="0">
            <a:spAutoFit/>
          </a:bodyPr>
          <a:lstStyle/>
          <a:p>
            <a:r>
              <a:rPr lang="en-US" sz="1200" b="1" u="sng" dirty="0" smtClean="0"/>
              <a:t>SON:</a:t>
            </a:r>
            <a:r>
              <a:rPr lang="en-US" sz="1200" dirty="0" smtClean="0"/>
              <a:t> </a:t>
            </a:r>
          </a:p>
          <a:p>
            <a:r>
              <a:rPr lang="en-US" sz="1150" b="1" dirty="0" smtClean="0"/>
              <a:t>The season with the least/almost no green in this 3-month percentile map!! But not much  dark /brown areas also!!</a:t>
            </a:r>
            <a:endParaRPr lang="en-US" sz="115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7086600" y="6182549"/>
            <a:ext cx="2133600" cy="476250"/>
          </a:xfrm>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1" y="76200"/>
            <a:ext cx="8991600" cy="6705599"/>
            <a:chOff x="0" y="1"/>
            <a:chExt cx="9144001"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10616"/>
              <a:ext cx="2743203" cy="174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38872" y="2680797"/>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320026" y="59268"/>
            <a:ext cx="2697481" cy="16609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341489" y="3429000"/>
            <a:ext cx="2659511" cy="158143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335268" y="1731535"/>
            <a:ext cx="2667002" cy="169746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8017508" y="184888"/>
            <a:ext cx="1126492" cy="2123658"/>
          </a:xfrm>
          <a:prstGeom prst="rect">
            <a:avLst/>
          </a:prstGeom>
          <a:noFill/>
        </p:spPr>
        <p:txBody>
          <a:bodyPr wrap="square" rtlCol="0">
            <a:spAutoFit/>
          </a:bodyPr>
          <a:lstStyle/>
          <a:p>
            <a:r>
              <a:rPr lang="en-US" sz="1200" dirty="0" smtClean="0"/>
              <a:t>For the forecast season MJJ, </a:t>
            </a:r>
            <a:r>
              <a:rPr lang="en-US" sz="1200" u="sng" dirty="0" smtClean="0">
                <a:solidFill>
                  <a:srgbClr val="FF0000"/>
                </a:solidFill>
              </a:rPr>
              <a:t>we are entering the rainy season for the northern Great Plains and states to the south </a:t>
            </a:r>
            <a:r>
              <a:rPr lang="en-US" sz="1200" u="sng" dirty="0" err="1" smtClean="0">
                <a:solidFill>
                  <a:srgbClr val="FF0000"/>
                </a:solidFill>
              </a:rPr>
              <a:t>oninto</a:t>
            </a:r>
            <a:r>
              <a:rPr lang="en-US" sz="1200" u="sng" dirty="0" smtClean="0">
                <a:solidFill>
                  <a:srgbClr val="FF0000"/>
                </a:solidFill>
              </a:rPr>
              <a:t> southwest.</a:t>
            </a:r>
            <a:endParaRPr lang="en-US" sz="1200" dirty="0"/>
          </a:p>
        </p:txBody>
      </p:sp>
      <p:sp>
        <p:nvSpPr>
          <p:cNvPr id="23" name="Rectangle 22"/>
          <p:cNvSpPr/>
          <p:nvPr/>
        </p:nvSpPr>
        <p:spPr>
          <a:xfrm>
            <a:off x="3276600" y="1905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048000" y="4364142"/>
            <a:ext cx="762000" cy="436458"/>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71800" y="5943599"/>
            <a:ext cx="762000" cy="558999"/>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867400" y="1143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s://www.cpc.ncep.noaa.gov/products/precip/CWlink/ENSO/composites/lanina.son.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1271" y="463897"/>
            <a:ext cx="4505712" cy="59815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www.cpc.ncep.noaa.gov/products/precip/CWlink/ENSO/composites/lanina.son.preci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0" y="457200"/>
            <a:ext cx="4625941" cy="598827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200" y="2819401"/>
            <a:ext cx="8915400" cy="15677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839201" y="6400800"/>
            <a:ext cx="380999" cy="238125"/>
          </a:xfrm>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a:t>
              </a:r>
              <a:r>
                <a:rPr lang="en-US" sz="2400" b="1" kern="1200" dirty="0" smtClean="0">
                  <a:solidFill>
                    <a:srgbClr val="FF0000"/>
                  </a:solidFill>
                  <a:effectLst/>
                  <a:latin typeface="Times New Roman"/>
                  <a:ea typeface="Times New Roman"/>
                  <a:cs typeface="Arial"/>
                </a:rPr>
                <a:t>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sp>
          <p:nvSpPr>
            <p:cNvPr id="15" name="TextBox 14"/>
            <p:cNvSpPr txBox="1"/>
            <p:nvPr/>
          </p:nvSpPr>
          <p:spPr>
            <a:xfrm>
              <a:off x="4038600" y="480875"/>
              <a:ext cx="990600" cy="523220"/>
            </a:xfrm>
            <a:prstGeom prst="rect">
              <a:avLst/>
            </a:prstGeom>
            <a:noFill/>
          </p:spPr>
          <p:txBody>
            <a:bodyPr wrap="square" rtlCol="0">
              <a:spAutoFit/>
            </a:bodyPr>
            <a:lstStyle/>
            <a:p>
              <a:r>
                <a:rPr lang="en-US" sz="2800" b="1" dirty="0" smtClean="0">
                  <a:solidFill>
                    <a:srgbClr val="FF0000"/>
                  </a:solidFill>
                </a:rPr>
                <a:t>SON</a:t>
              </a:r>
              <a:endParaRPr lang="en-US" sz="2800" b="1" dirty="0">
                <a:solidFill>
                  <a:srgbClr val="FF0000"/>
                </a:solidFill>
              </a:endParaRPr>
            </a:p>
          </p:txBody>
        </p:sp>
      </p:grpSp>
      <p:cxnSp>
        <p:nvCxnSpPr>
          <p:cNvPr id="10" name="Straight Arrow Connector 9"/>
          <p:cNvCxnSpPr/>
          <p:nvPr/>
        </p:nvCxnSpPr>
        <p:spPr>
          <a:xfrm flipH="1" flipV="1">
            <a:off x="1066800" y="5105400"/>
            <a:ext cx="1066800" cy="6331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209800" y="5029200"/>
            <a:ext cx="914400" cy="7093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15" idx="2"/>
          </p:cNvCxnSpPr>
          <p:nvPr/>
        </p:nvCxnSpPr>
        <p:spPr>
          <a:xfrm>
            <a:off x="4533900" y="1004095"/>
            <a:ext cx="24570" cy="524430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21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5505450" cy="6863179"/>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a:p>
        </p:txBody>
      </p:sp>
      <p:sp>
        <p:nvSpPr>
          <p:cNvPr id="6147" name="Rectangle 2"/>
          <p:cNvSpPr>
            <a:spLocks noGrp="1" noChangeArrowheads="1"/>
          </p:cNvSpPr>
          <p:nvPr>
            <p:ph type="title"/>
          </p:nvPr>
        </p:nvSpPr>
        <p:spPr>
          <a:xfrm>
            <a:off x="5486401"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585691"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
        <p:nvSpPr>
          <p:cNvPr id="9" name="Rectangle 8"/>
          <p:cNvSpPr/>
          <p:nvPr/>
        </p:nvSpPr>
        <p:spPr>
          <a:xfrm>
            <a:off x="76200" y="2971800"/>
            <a:ext cx="137160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28546" y="2971800"/>
            <a:ext cx="1310054" cy="990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7036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62"/>
            <a:ext cx="5486401" cy="6917107"/>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Not so clear!!  </a:t>
            </a:r>
            <a:endParaRPr lang="en-US" sz="1600" b="1" u="sng" dirty="0">
              <a:solidFill>
                <a:srgbClr val="FF0000"/>
              </a:solidFill>
            </a:endParaRP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4" name="TextBox 3"/>
          <p:cNvSpPr txBox="1"/>
          <p:nvPr/>
        </p:nvSpPr>
        <p:spPr>
          <a:xfrm>
            <a:off x="2514600" y="1654890"/>
            <a:ext cx="6858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543666" y="3693240"/>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5" name="TextBox 4"/>
          <p:cNvSpPr txBox="1"/>
          <p:nvPr/>
        </p:nvSpPr>
        <p:spPr>
          <a:xfrm>
            <a:off x="0" y="2209800"/>
            <a:ext cx="5345037" cy="461665"/>
          </a:xfrm>
          <a:prstGeom prst="rect">
            <a:avLst/>
          </a:prstGeom>
          <a:noFill/>
        </p:spPr>
        <p:txBody>
          <a:bodyPr wrap="square" rtlCol="0">
            <a:spAutoFit/>
          </a:bodyPr>
          <a:lstStyle/>
          <a:p>
            <a:r>
              <a:rPr lang="en-US" sz="1200" dirty="0" smtClean="0"/>
              <a:t>The </a:t>
            </a:r>
            <a:r>
              <a:rPr lang="en-US" sz="1200" u="sng" dirty="0" smtClean="0"/>
              <a:t>short term </a:t>
            </a:r>
            <a:r>
              <a:rPr lang="en-US" sz="1200" dirty="0" smtClean="0"/>
              <a:t>drought in the southwest is showing mixed signals between 3/6 months SPI !  But the </a:t>
            </a:r>
            <a:r>
              <a:rPr lang="en-US" sz="1200" u="sng" dirty="0" smtClean="0"/>
              <a:t>long term drought in the southwest remains</a:t>
            </a:r>
            <a:r>
              <a:rPr lang="en-US" sz="1200" dirty="0" smtClean="0"/>
              <a:t>.</a:t>
            </a:r>
            <a:endParaRPr lang="en-US" sz="1200" dirty="0"/>
          </a:p>
        </p:txBody>
      </p:sp>
      <p:sp>
        <p:nvSpPr>
          <p:cNvPr id="2" name="Rectangle 1"/>
          <p:cNvSpPr/>
          <p:nvPr/>
        </p:nvSpPr>
        <p:spPr>
          <a:xfrm>
            <a:off x="533400" y="4419600"/>
            <a:ext cx="2043327" cy="5334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1676400" y="4492883"/>
            <a:ext cx="457200" cy="0"/>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33600" y="4278015"/>
            <a:ext cx="32766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2209801" y="4375578"/>
            <a:ext cx="656724" cy="12022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838200" y="3681413"/>
            <a:ext cx="2667000" cy="11827"/>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9818" y="6000067"/>
            <a:ext cx="5105400" cy="646331"/>
          </a:xfrm>
          <a:prstGeom prst="rect">
            <a:avLst/>
          </a:prstGeom>
          <a:noFill/>
        </p:spPr>
        <p:txBody>
          <a:bodyPr wrap="square" rtlCol="0">
            <a:spAutoFit/>
          </a:bodyPr>
          <a:lstStyle/>
          <a:p>
            <a:r>
              <a:rPr lang="en-US" dirty="0" smtClean="0"/>
              <a:t>Almost no short term drought in most of the 4- corner states area in the SW?  Quite not probably!! </a:t>
            </a:r>
            <a:endParaRPr lang="en-US" dirty="0"/>
          </a:p>
        </p:txBody>
      </p: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334355" y="84575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020022" y="1149723"/>
            <a:ext cx="3810000" cy="2031325"/>
          </a:xfrm>
          <a:prstGeom prst="rect">
            <a:avLst/>
          </a:prstGeom>
          <a:noFill/>
        </p:spPr>
        <p:txBody>
          <a:bodyPr wrap="square" rtlCol="0">
            <a:spAutoFit/>
          </a:bodyPr>
          <a:lstStyle/>
          <a:p>
            <a:r>
              <a:rPr lang="en-US" dirty="0" smtClean="0"/>
              <a:t>So far in April, temps. across much of the northern 2/3</a:t>
            </a:r>
            <a:r>
              <a:rPr lang="en-US" baseline="30000" dirty="0" smtClean="0"/>
              <a:t>rd</a:t>
            </a:r>
            <a:r>
              <a:rPr lang="en-US" dirty="0" smtClean="0"/>
              <a:t> of country is cold, warm along south and northeast. Lot different than last month/March! </a:t>
            </a:r>
          </a:p>
          <a:p>
            <a:endParaRPr lang="en-US" dirty="0" smtClean="0"/>
          </a:p>
          <a:p>
            <a:r>
              <a:rPr lang="en-US" dirty="0" smtClean="0"/>
              <a:t>There </a:t>
            </a:r>
            <a:r>
              <a:rPr lang="en-US" dirty="0"/>
              <a:t>is a lot more going on than just </a:t>
            </a:r>
            <a:r>
              <a:rPr lang="en-US" dirty="0" smtClean="0"/>
              <a:t>La Nina!!</a:t>
            </a:r>
            <a:endParaRPr lang="en-US" dirty="0"/>
          </a:p>
        </p:txBody>
      </p:sp>
      <p:sp>
        <p:nvSpPr>
          <p:cNvPr id="11" name="TextBox 10"/>
          <p:cNvSpPr txBox="1"/>
          <p:nvPr/>
        </p:nvSpPr>
        <p:spPr>
          <a:xfrm>
            <a:off x="6629400" y="76200"/>
            <a:ext cx="2514600" cy="646331"/>
          </a:xfrm>
          <a:prstGeom prst="rect">
            <a:avLst/>
          </a:prstGeom>
          <a:noFill/>
        </p:spPr>
        <p:txBody>
          <a:bodyPr wrap="square" rtlCol="0">
            <a:spAutoFit/>
          </a:bodyPr>
          <a:lstStyle/>
          <a:p>
            <a:r>
              <a:rPr lang="en-US" i="1" dirty="0" smtClean="0">
                <a:solidFill>
                  <a:srgbClr val="FF0000"/>
                </a:solidFill>
              </a:rPr>
              <a:t>Slide from last month..</a:t>
            </a:r>
          </a:p>
          <a:p>
            <a:r>
              <a:rPr lang="en-US" i="1" dirty="0" smtClean="0">
                <a:solidFill>
                  <a:srgbClr val="FF0000"/>
                </a:solidFill>
              </a:rPr>
              <a:t>To compare with now!</a:t>
            </a:r>
            <a:endParaRPr lang="en-US" i="1" dirty="0">
              <a:solidFill>
                <a:srgbClr val="FF0000"/>
              </a:solidFill>
            </a:endParaRPr>
          </a:p>
        </p:txBody>
      </p:sp>
      <p:pic>
        <p:nvPicPr>
          <p:cNvPr id="14" name="Picture 2" descr="https://www.cpc.ncep.noaa.gov/products/tanal/30day/mean/20220630.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991154" cy="6829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3"/>
          <a:stretch>
            <a:fillRect/>
          </a:stretch>
        </p:blipFill>
        <p:spPr>
          <a:xfrm>
            <a:off x="5030032" y="3485015"/>
            <a:ext cx="3933825" cy="3019425"/>
          </a:xfrm>
          <a:prstGeom prst="rect">
            <a:avLst/>
          </a:prstGeom>
        </p:spPr>
      </p:pic>
    </p:spTree>
    <p:extLst>
      <p:ext uri="{BB962C8B-B14F-4D97-AF65-F5344CB8AC3E}">
        <p14:creationId xmlns:p14="http://schemas.microsoft.com/office/powerpoint/2010/main" val="3288941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7171" name="TextBox 1"/>
          <p:cNvSpPr txBox="1">
            <a:spLocks noChangeArrowheads="1"/>
          </p:cNvSpPr>
          <p:nvPr/>
        </p:nvSpPr>
        <p:spPr bwMode="auto">
          <a:xfrm>
            <a:off x="5334355" y="84575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020022" y="1182469"/>
            <a:ext cx="3810000" cy="1754326"/>
          </a:xfrm>
          <a:prstGeom prst="rect">
            <a:avLst/>
          </a:prstGeom>
          <a:noFill/>
        </p:spPr>
        <p:txBody>
          <a:bodyPr wrap="square" rtlCol="0">
            <a:spAutoFit/>
          </a:bodyPr>
          <a:lstStyle/>
          <a:p>
            <a:r>
              <a:rPr lang="en-US" dirty="0" smtClean="0"/>
              <a:t>There </a:t>
            </a:r>
            <a:r>
              <a:rPr lang="en-US" dirty="0"/>
              <a:t>is a lot more going on than just </a:t>
            </a:r>
            <a:r>
              <a:rPr lang="en-US" dirty="0" smtClean="0"/>
              <a:t>La Nina!! These current very warm temperatures across the US and in much of the globe (heard Europe news lately?) is definitely something else and scary!</a:t>
            </a:r>
            <a:endParaRPr lang="en-US" dirty="0"/>
          </a:p>
        </p:txBody>
      </p:sp>
      <p:sp>
        <p:nvSpPr>
          <p:cNvPr id="12" name="TextBox 11"/>
          <p:cNvSpPr txBox="1"/>
          <p:nvPr/>
        </p:nvSpPr>
        <p:spPr>
          <a:xfrm>
            <a:off x="8153400" y="76200"/>
            <a:ext cx="990600" cy="369332"/>
          </a:xfrm>
          <a:prstGeom prst="rect">
            <a:avLst/>
          </a:prstGeom>
          <a:noFill/>
        </p:spPr>
        <p:txBody>
          <a:bodyPr wrap="square" rtlCol="0">
            <a:spAutoFit/>
          </a:bodyPr>
          <a:lstStyle/>
          <a:p>
            <a:r>
              <a:rPr lang="en-US" i="1" dirty="0" smtClean="0">
                <a:solidFill>
                  <a:srgbClr val="FF0000"/>
                </a:solidFill>
              </a:rPr>
              <a:t>Now</a:t>
            </a:r>
            <a:endParaRPr lang="en-US" i="1" dirty="0">
              <a:solidFill>
                <a:srgbClr val="FF0000"/>
              </a:solidFill>
            </a:endParaRPr>
          </a:p>
        </p:txBody>
      </p:sp>
      <p:pic>
        <p:nvPicPr>
          <p:cNvPr id="9218" name="Picture 2" descr="https://www.cpc.ncep.noaa.gov/products/tanal/30day/mean/20220730.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696"/>
            <a:ext cx="5020022" cy="67532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5283956" y="3490959"/>
            <a:ext cx="3876675" cy="3028950"/>
          </a:xfrm>
          <a:prstGeom prst="rect">
            <a:avLst/>
          </a:prstGeom>
        </p:spPr>
      </p:pic>
    </p:spTree>
    <p:extLst>
      <p:ext uri="{BB962C8B-B14F-4D97-AF65-F5344CB8AC3E}">
        <p14:creationId xmlns:p14="http://schemas.microsoft.com/office/powerpoint/2010/main" val="18898238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6680874" y="4131883"/>
            <a:ext cx="2463125" cy="2095951"/>
          </a:xfrm>
          <a:prstGeom prst="rect">
            <a:avLst/>
          </a:prstGeom>
        </p:spPr>
      </p:pic>
      <p:pic>
        <p:nvPicPr>
          <p:cNvPr id="18" name="Picture 17"/>
          <p:cNvPicPr>
            <a:picLocks noChangeAspect="1"/>
          </p:cNvPicPr>
          <p:nvPr/>
        </p:nvPicPr>
        <p:blipFill>
          <a:blip r:embed="rId4"/>
          <a:stretch>
            <a:fillRect/>
          </a:stretch>
        </p:blipFill>
        <p:spPr>
          <a:xfrm>
            <a:off x="-14787" y="0"/>
            <a:ext cx="4743450" cy="6477000"/>
          </a:xfrm>
          <a:prstGeom prst="rect">
            <a:avLst/>
          </a:prstGeom>
        </p:spPr>
      </p:pic>
      <p:sp>
        <p:nvSpPr>
          <p:cNvPr id="16" name="Slide Number Placeholder 3"/>
          <p:cNvSpPr>
            <a:spLocks noGrp="1"/>
          </p:cNvSpPr>
          <p:nvPr>
            <p:ph type="sldNum" sz="quarter" idx="12"/>
          </p:nvPr>
        </p:nvSpPr>
        <p:spPr>
          <a:xfrm>
            <a:off x="88392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360" y="5453270"/>
            <a:ext cx="1531118" cy="646331"/>
          </a:xfrm>
          <a:prstGeom prst="rect">
            <a:avLst/>
          </a:prstGeom>
          <a:noFill/>
        </p:spPr>
        <p:txBody>
          <a:bodyPr wrap="square" rtlCol="0">
            <a:spAutoFit/>
          </a:bodyPr>
          <a:lstStyle/>
          <a:p>
            <a:r>
              <a:rPr lang="en-US" sz="1200" dirty="0" smtClean="0">
                <a:solidFill>
                  <a:srgbClr val="FF0000"/>
                </a:solidFill>
              </a:rPr>
              <a:t>Most CA water reservoirs are drastically low!</a:t>
            </a:r>
            <a:endParaRPr lang="en-US" sz="1200" dirty="0">
              <a:solidFill>
                <a:srgbClr val="FF0000"/>
              </a:solidFill>
            </a:endParaRPr>
          </a:p>
        </p:txBody>
      </p:sp>
      <p:sp>
        <p:nvSpPr>
          <p:cNvPr id="10" name="TextBox 9"/>
          <p:cNvSpPr txBox="1"/>
          <p:nvPr/>
        </p:nvSpPr>
        <p:spPr>
          <a:xfrm>
            <a:off x="20250" y="6385831"/>
            <a:ext cx="4563232" cy="523220"/>
          </a:xfrm>
          <a:prstGeom prst="rect">
            <a:avLst/>
          </a:prstGeom>
          <a:noFill/>
        </p:spPr>
        <p:txBody>
          <a:bodyPr wrap="square" rtlCol="0">
            <a:spAutoFit/>
          </a:bodyPr>
          <a:lstStyle/>
          <a:p>
            <a:r>
              <a:rPr lang="en-US" sz="1400" dirty="0" smtClean="0"/>
              <a:t>Third year of La Nina, this coming winter, will make drought conditions even worse for CA!!!</a:t>
            </a:r>
            <a:endParaRPr lang="en-US" sz="1400" dirty="0"/>
          </a:p>
        </p:txBody>
      </p:sp>
      <p:sp>
        <p:nvSpPr>
          <p:cNvPr id="15" name="Rectangle 14"/>
          <p:cNvSpPr/>
          <p:nvPr/>
        </p:nvSpPr>
        <p:spPr>
          <a:xfrm>
            <a:off x="4800600" y="6477000"/>
            <a:ext cx="4572000" cy="276999"/>
          </a:xfrm>
          <a:prstGeom prst="rect">
            <a:avLst/>
          </a:prstGeom>
        </p:spPr>
        <p:txBody>
          <a:bodyPr>
            <a:spAutoFit/>
          </a:bodyPr>
          <a:lstStyle/>
          <a:p>
            <a:endParaRPr lang="en-US" sz="1200" dirty="0"/>
          </a:p>
        </p:txBody>
      </p:sp>
      <p:pic>
        <p:nvPicPr>
          <p:cNvPr id="19" name="Picture 18"/>
          <p:cNvPicPr>
            <a:picLocks noChangeAspect="1"/>
          </p:cNvPicPr>
          <p:nvPr/>
        </p:nvPicPr>
        <p:blipFill>
          <a:blip r:embed="rId5"/>
          <a:stretch>
            <a:fillRect/>
          </a:stretch>
        </p:blipFill>
        <p:spPr>
          <a:xfrm>
            <a:off x="7183996" y="3886200"/>
            <a:ext cx="1746785" cy="189080"/>
          </a:xfrm>
          <a:prstGeom prst="rect">
            <a:avLst/>
          </a:prstGeom>
        </p:spPr>
      </p:pic>
      <p:sp>
        <p:nvSpPr>
          <p:cNvPr id="12" name="TextBox 11"/>
          <p:cNvSpPr txBox="1"/>
          <p:nvPr/>
        </p:nvSpPr>
        <p:spPr>
          <a:xfrm>
            <a:off x="3657600" y="2218592"/>
            <a:ext cx="1295400" cy="646331"/>
          </a:xfrm>
          <a:prstGeom prst="rect">
            <a:avLst/>
          </a:prstGeom>
          <a:noFill/>
        </p:spPr>
        <p:txBody>
          <a:bodyPr wrap="square" rtlCol="0">
            <a:spAutoFit/>
          </a:bodyPr>
          <a:lstStyle/>
          <a:p>
            <a:r>
              <a:rPr lang="en-US" sz="1200" b="1" dirty="0" smtClean="0">
                <a:solidFill>
                  <a:srgbClr val="0033CC"/>
                </a:solidFill>
              </a:rPr>
              <a:t>% of Capacity</a:t>
            </a:r>
          </a:p>
          <a:p>
            <a:r>
              <a:rPr lang="en-US" sz="1200" b="1" dirty="0" smtClean="0">
                <a:solidFill>
                  <a:srgbClr val="008000"/>
                </a:solidFill>
              </a:rPr>
              <a:t>% of Hist. Avg.</a:t>
            </a:r>
          </a:p>
          <a:p>
            <a:r>
              <a:rPr lang="en-US" sz="1200" b="1" dirty="0"/>
              <a:t>o</a:t>
            </a:r>
            <a:r>
              <a:rPr lang="en-US" sz="1200" b="1" dirty="0" smtClean="0"/>
              <a:t>f </a:t>
            </a:r>
            <a:r>
              <a:rPr lang="en-US" sz="1200" b="1" dirty="0"/>
              <a:t> </a:t>
            </a:r>
            <a:r>
              <a:rPr lang="en-US" sz="1200" b="1" dirty="0" smtClean="0"/>
              <a:t>Reservoirs.</a:t>
            </a:r>
            <a:endParaRPr lang="en-US" sz="1200" b="1" dirty="0"/>
          </a:p>
        </p:txBody>
      </p:sp>
      <p:pic>
        <p:nvPicPr>
          <p:cNvPr id="8194" name="Picture 2" descr="https://www.predictiveservices.nifc.gov/outlooks/month1_outlook.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69625" y="299991"/>
            <a:ext cx="2334667" cy="180406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www.predictiveservices.nifc.gov/outlooks/month2_outlook.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2800" y="299990"/>
            <a:ext cx="2040024" cy="18164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stretch>
            <a:fillRect/>
          </a:stretch>
        </p:blipFill>
        <p:spPr>
          <a:xfrm>
            <a:off x="5050453" y="2092625"/>
            <a:ext cx="2163896" cy="1740699"/>
          </a:xfrm>
          <a:prstGeom prst="rect">
            <a:avLst/>
          </a:prstGeom>
        </p:spPr>
      </p:pic>
      <p:pic>
        <p:nvPicPr>
          <p:cNvPr id="5" name="Picture 4"/>
          <p:cNvPicPr>
            <a:picLocks noChangeAspect="1"/>
          </p:cNvPicPr>
          <p:nvPr/>
        </p:nvPicPr>
        <p:blipFill>
          <a:blip r:embed="rId9"/>
          <a:stretch>
            <a:fillRect/>
          </a:stretch>
        </p:blipFill>
        <p:spPr>
          <a:xfrm>
            <a:off x="7247691" y="2116400"/>
            <a:ext cx="1945406" cy="1716924"/>
          </a:xfrm>
          <a:prstGeom prst="rect">
            <a:avLst/>
          </a:prstGeom>
        </p:spPr>
      </p:pic>
      <p:sp>
        <p:nvSpPr>
          <p:cNvPr id="7" name="TextBox 6"/>
          <p:cNvSpPr txBox="1"/>
          <p:nvPr/>
        </p:nvSpPr>
        <p:spPr>
          <a:xfrm>
            <a:off x="6680875" y="1142096"/>
            <a:ext cx="584949" cy="307777"/>
          </a:xfrm>
          <a:prstGeom prst="rect">
            <a:avLst/>
          </a:prstGeom>
          <a:noFill/>
        </p:spPr>
        <p:txBody>
          <a:bodyPr wrap="square" rtlCol="0">
            <a:spAutoFit/>
          </a:bodyPr>
          <a:lstStyle/>
          <a:p>
            <a:r>
              <a:rPr lang="en-US" sz="1400" dirty="0" smtClean="0"/>
              <a:t>AUG</a:t>
            </a:r>
            <a:endParaRPr lang="en-US" sz="1400" dirty="0"/>
          </a:p>
        </p:txBody>
      </p:sp>
      <p:sp>
        <p:nvSpPr>
          <p:cNvPr id="23" name="TextBox 22"/>
          <p:cNvSpPr txBox="1"/>
          <p:nvPr/>
        </p:nvSpPr>
        <p:spPr>
          <a:xfrm>
            <a:off x="8723067" y="1111329"/>
            <a:ext cx="584949" cy="307777"/>
          </a:xfrm>
          <a:prstGeom prst="rect">
            <a:avLst/>
          </a:prstGeom>
          <a:noFill/>
        </p:spPr>
        <p:txBody>
          <a:bodyPr wrap="square" rtlCol="0">
            <a:spAutoFit/>
          </a:bodyPr>
          <a:lstStyle/>
          <a:p>
            <a:r>
              <a:rPr lang="en-US" sz="1400" dirty="0" smtClean="0"/>
              <a:t>SEP</a:t>
            </a:r>
            <a:endParaRPr lang="en-US" sz="1400" dirty="0"/>
          </a:p>
        </p:txBody>
      </p:sp>
      <p:sp>
        <p:nvSpPr>
          <p:cNvPr id="24" name="TextBox 23"/>
          <p:cNvSpPr txBox="1"/>
          <p:nvPr/>
        </p:nvSpPr>
        <p:spPr>
          <a:xfrm>
            <a:off x="6719343" y="2762813"/>
            <a:ext cx="584949" cy="307777"/>
          </a:xfrm>
          <a:prstGeom prst="rect">
            <a:avLst/>
          </a:prstGeom>
          <a:noFill/>
        </p:spPr>
        <p:txBody>
          <a:bodyPr wrap="square" rtlCol="0">
            <a:spAutoFit/>
          </a:bodyPr>
          <a:lstStyle/>
          <a:p>
            <a:r>
              <a:rPr lang="en-US" sz="1400" dirty="0" smtClean="0"/>
              <a:t>OCT</a:t>
            </a:r>
            <a:endParaRPr lang="en-US" sz="1400" dirty="0"/>
          </a:p>
        </p:txBody>
      </p:sp>
      <p:sp>
        <p:nvSpPr>
          <p:cNvPr id="2" name="TextBox 1"/>
          <p:cNvSpPr txBox="1"/>
          <p:nvPr/>
        </p:nvSpPr>
        <p:spPr>
          <a:xfrm>
            <a:off x="5979319" y="0"/>
            <a:ext cx="2951462" cy="369332"/>
          </a:xfrm>
          <a:prstGeom prst="rect">
            <a:avLst/>
          </a:prstGeom>
          <a:noFill/>
        </p:spPr>
        <p:txBody>
          <a:bodyPr wrap="square" rtlCol="0">
            <a:spAutoFit/>
          </a:bodyPr>
          <a:lstStyle/>
          <a:p>
            <a:r>
              <a:rPr lang="en-US" dirty="0" smtClean="0"/>
              <a:t>Fire Potential Outlook</a:t>
            </a:r>
            <a:endParaRPr lang="en-US" dirty="0"/>
          </a:p>
        </p:txBody>
      </p:sp>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1800" y="6096000"/>
            <a:ext cx="6176639" cy="523220"/>
          </a:xfrm>
          <a:prstGeom prst="rect">
            <a:avLst/>
          </a:prstGeom>
        </p:spPr>
        <p:txBody>
          <a:bodyPr wrap="square">
            <a:spAutoFit/>
          </a:bodyPr>
          <a:lstStyle/>
          <a:p>
            <a:pPr algn="r"/>
            <a:r>
              <a:rPr lang="en-US" sz="1400" dirty="0" smtClean="0"/>
              <a:t> </a:t>
            </a:r>
            <a:r>
              <a:rPr lang="en-US" sz="1400" dirty="0" smtClean="0">
                <a:hlinkClick r:id="rId2"/>
              </a:rPr>
              <a:t>https</a:t>
            </a:r>
            <a:r>
              <a:rPr lang="en-US" sz="1400" dirty="0">
                <a:hlinkClick r:id="rId2"/>
              </a:rPr>
              <a:t>://</a:t>
            </a:r>
            <a:r>
              <a:rPr lang="en-US" sz="1400" dirty="0" smtClean="0">
                <a:hlinkClick r:id="rId2"/>
              </a:rPr>
              <a:t>www.fireweatheravalanche.org/fire/current-list-of-us-wildfires</a:t>
            </a:r>
            <a:endParaRPr lang="en-US" sz="1400" dirty="0" smtClean="0"/>
          </a:p>
          <a:p>
            <a:pPr algn="r"/>
            <a:r>
              <a:rPr lang="en-US" sz="1400" dirty="0" smtClean="0"/>
              <a:t>(not govt. source! AZ in brown, NM in red? NV is green? how good is this data?) </a:t>
            </a:r>
            <a:endParaRPr lang="en-US" sz="1400" dirty="0"/>
          </a:p>
        </p:txBody>
      </p:sp>
      <p:pic>
        <p:nvPicPr>
          <p:cNvPr id="2" name="Picture 1"/>
          <p:cNvPicPr>
            <a:picLocks noChangeAspect="1"/>
          </p:cNvPicPr>
          <p:nvPr/>
        </p:nvPicPr>
        <p:blipFill>
          <a:blip r:embed="rId3"/>
          <a:stretch>
            <a:fillRect/>
          </a:stretch>
        </p:blipFill>
        <p:spPr>
          <a:xfrm>
            <a:off x="76200" y="228600"/>
            <a:ext cx="8991600" cy="5783190"/>
          </a:xfrm>
          <a:prstGeom prst="rect">
            <a:avLst/>
          </a:prstGeom>
        </p:spPr>
      </p:pic>
      <p:sp>
        <p:nvSpPr>
          <p:cNvPr id="3" name="TextBox 2"/>
          <p:cNvSpPr txBox="1"/>
          <p:nvPr/>
        </p:nvSpPr>
        <p:spPr>
          <a:xfrm>
            <a:off x="457200" y="6096000"/>
            <a:ext cx="2667000" cy="369332"/>
          </a:xfrm>
          <a:prstGeom prst="rect">
            <a:avLst/>
          </a:prstGeom>
          <a:noFill/>
        </p:spPr>
        <p:txBody>
          <a:bodyPr wrap="square" rtlCol="0">
            <a:spAutoFit/>
          </a:bodyPr>
          <a:lstStyle/>
          <a:p>
            <a:r>
              <a:rPr lang="en-US" u="sng" dirty="0" smtClean="0"/>
              <a:t>LAST MONTH !!</a:t>
            </a:r>
            <a:endParaRPr lang="en-US" u="sng" dirty="0"/>
          </a:p>
        </p:txBody>
      </p:sp>
      <p:cxnSp>
        <p:nvCxnSpPr>
          <p:cNvPr id="6" name="Straight Arrow Connector 5"/>
          <p:cNvCxnSpPr/>
          <p:nvPr/>
        </p:nvCxnSpPr>
        <p:spPr>
          <a:xfrm flipV="1">
            <a:off x="152400" y="4495800"/>
            <a:ext cx="228600" cy="5334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0" y="6465332"/>
            <a:ext cx="3124200" cy="276999"/>
          </a:xfrm>
          <a:prstGeom prst="rect">
            <a:avLst/>
          </a:prstGeom>
          <a:noFill/>
        </p:spPr>
        <p:txBody>
          <a:bodyPr wrap="square" rtlCol="0">
            <a:spAutoFit/>
          </a:bodyPr>
          <a:lstStyle/>
          <a:p>
            <a:r>
              <a:rPr lang="en-US" sz="1200" dirty="0" smtClean="0"/>
              <a:t>Compare California last month VS this month!</a:t>
            </a:r>
            <a:endParaRPr lang="en-US" sz="1200" dirty="0"/>
          </a:p>
        </p:txBody>
      </p:sp>
    </p:spTree>
    <p:extLst>
      <p:ext uri="{BB962C8B-B14F-4D97-AF65-F5344CB8AC3E}">
        <p14:creationId xmlns:p14="http://schemas.microsoft.com/office/powerpoint/2010/main" val="4281672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67400" y="784019"/>
            <a:ext cx="3263126" cy="6286336"/>
          </a:xfrm>
          <a:prstGeom prst="rect">
            <a:avLst/>
          </a:prstGeom>
          <a:noFill/>
        </p:spPr>
        <p:txBody>
          <a:bodyPr wrap="square" rtlCol="0">
            <a:spAutoFit/>
          </a:bodyPr>
          <a:lstStyle/>
          <a:p>
            <a:pPr marL="285750" indent="-285750">
              <a:buFont typeface="Arial" panose="020B0604020202020204" pitchFamily="34" charset="0"/>
              <a:buChar char="•"/>
            </a:pPr>
            <a:r>
              <a:rPr lang="en-US" sz="1150" dirty="0" smtClean="0">
                <a:latin typeface="Trebuchet MS" panose="020B0603020202020204" pitchFamily="34" charset="0"/>
              </a:rPr>
              <a:t>It used to be that for many months</a:t>
            </a:r>
            <a:r>
              <a:rPr lang="en-US" sz="1150" dirty="0" smtClean="0">
                <a:latin typeface="Trebuchet MS" panose="020B0603020202020204" pitchFamily="34" charset="0"/>
              </a:rPr>
              <a:t>, the classic East-West dipole pattern with drought in the west, and (almost) no drought in the east, has somewhat been in place.</a:t>
            </a:r>
          </a:p>
          <a:p>
            <a:pPr marL="285750" indent="-285750">
              <a:buFont typeface="Arial" panose="020B0604020202020204" pitchFamily="34" charset="0"/>
              <a:buChar char="•"/>
            </a:pPr>
            <a:endParaRPr lang="en-US" sz="1150" dirty="0">
              <a:latin typeface="Trebuchet MS" panose="020B0603020202020204" pitchFamily="34" charset="0"/>
            </a:endParaRPr>
          </a:p>
          <a:p>
            <a:pPr marL="285750" indent="-285750">
              <a:buFont typeface="Arial" panose="020B0604020202020204" pitchFamily="34" charset="0"/>
              <a:buChar char="•"/>
            </a:pPr>
            <a:r>
              <a:rPr lang="en-US" sz="1150" dirty="0" smtClean="0">
                <a:latin typeface="Trebuchet MS" panose="020B0603020202020204" pitchFamily="34" charset="0"/>
              </a:rPr>
              <a:t>But lately, in summer months, short term drought kept wavering (emerging and going away), across the Midwest, and along the Atlantic coast. Also, </a:t>
            </a:r>
            <a:r>
              <a:rPr lang="en-US" sz="1150" dirty="0" smtClean="0">
                <a:latin typeface="Trebuchet MS" panose="020B0603020202020204" pitchFamily="34" charset="0"/>
              </a:rPr>
              <a:t>lately, dryness has developed in many coastal northeastern/New England states.</a:t>
            </a:r>
            <a:endParaRPr lang="en-US" sz="1150" dirty="0" smtClean="0">
              <a:latin typeface="Trebuchet MS" panose="020B0603020202020204" pitchFamily="34" charset="0"/>
            </a:endParaRPr>
          </a:p>
          <a:p>
            <a:pPr marL="285750" indent="-285750">
              <a:buFont typeface="Arial" panose="020B0604020202020204" pitchFamily="34" charset="0"/>
              <a:buChar char="•"/>
            </a:pPr>
            <a:endParaRPr lang="en-US" sz="1150" dirty="0">
              <a:latin typeface="Trebuchet MS" panose="020B0603020202020204" pitchFamily="34" charset="0"/>
            </a:endParaRPr>
          </a:p>
          <a:p>
            <a:pPr marL="285750" indent="-285750">
              <a:buFont typeface="Arial" panose="020B0604020202020204" pitchFamily="34" charset="0"/>
              <a:buChar char="•"/>
            </a:pPr>
            <a:r>
              <a:rPr lang="en-US" sz="1150" dirty="0" smtClean="0">
                <a:latin typeface="Trebuchet MS" panose="020B0603020202020204" pitchFamily="34" charset="0"/>
              </a:rPr>
              <a:t>Notable improvements in the drought did take place in parts of WA/OR/MT/ID and the Dakotas. No obvious improvement to the drought in California, as these summer months are not </a:t>
            </a:r>
            <a:r>
              <a:rPr lang="en-US" sz="1150" dirty="0" smtClean="0">
                <a:latin typeface="Trebuchet MS" panose="020B0603020202020204" pitchFamily="34" charset="0"/>
              </a:rPr>
              <a:t>the rainfall season here.</a:t>
            </a:r>
            <a:endParaRPr lang="en-US" sz="1150" dirty="0" smtClean="0">
              <a:latin typeface="Trebuchet MS" panose="020B0603020202020204" pitchFamily="34" charset="0"/>
            </a:endParaRPr>
          </a:p>
          <a:p>
            <a:pPr marL="285750" indent="-285750">
              <a:buFont typeface="Arial" panose="020B0604020202020204" pitchFamily="34" charset="0"/>
              <a:buChar char="•"/>
            </a:pPr>
            <a:endParaRPr lang="en-US" sz="1150" dirty="0">
              <a:latin typeface="Trebuchet MS" panose="020B0603020202020204" pitchFamily="34" charset="0"/>
            </a:endParaRPr>
          </a:p>
          <a:p>
            <a:pPr marL="285750" indent="-285750">
              <a:buFont typeface="Arial" panose="020B0604020202020204" pitchFamily="34" charset="0"/>
              <a:buChar char="•"/>
            </a:pPr>
            <a:r>
              <a:rPr lang="en-US" sz="1150" dirty="0" smtClean="0">
                <a:latin typeface="Trebuchet MS" panose="020B0603020202020204" pitchFamily="34" charset="0"/>
              </a:rPr>
              <a:t>More interestingly, the summer  monsoon in the southwestern states, for the second year in a row is getting very active </a:t>
            </a:r>
            <a:r>
              <a:rPr lang="en-US" sz="1150" dirty="0" smtClean="0">
                <a:latin typeface="Trebuchet MS" panose="020B0603020202020204" pitchFamily="34" charset="0"/>
              </a:rPr>
              <a:t>with increased and above normal rainfall in the region, making great mitigating improvements to the short term drought there, and even making a dent in the long term drought. </a:t>
            </a:r>
            <a:endParaRPr lang="en-US" sz="1150" dirty="0" smtClean="0">
              <a:latin typeface="Trebuchet MS" panose="020B0603020202020204" pitchFamily="34" charset="0"/>
            </a:endParaRPr>
          </a:p>
          <a:p>
            <a:endParaRPr lang="en-US" sz="1150" dirty="0">
              <a:latin typeface="Trebuchet MS" panose="020B0603020202020204" pitchFamily="34" charset="0"/>
            </a:endParaRPr>
          </a:p>
          <a:p>
            <a:pPr marL="285750" indent="-285750">
              <a:buFont typeface="Arial" panose="020B0604020202020204" pitchFamily="34" charset="0"/>
              <a:buChar char="•"/>
            </a:pPr>
            <a:r>
              <a:rPr lang="en-US" sz="1150" dirty="0" smtClean="0">
                <a:latin typeface="Trebuchet MS" panose="020B0603020202020204" pitchFamily="34" charset="0"/>
              </a:rPr>
              <a:t>Overall, with the continued presence of La Nina from this past winter, as we have been warning, seems to have generally increased the overall severe LT Drought category areas </a:t>
            </a:r>
            <a:r>
              <a:rPr lang="en-US" sz="1150" dirty="0" smtClean="0">
                <a:latin typeface="Trebuchet MS" panose="020B0603020202020204" pitchFamily="34" charset="0"/>
              </a:rPr>
              <a:t>in TX and vicinity.</a:t>
            </a:r>
            <a:endParaRPr lang="en-US" sz="1150" dirty="0" smtClean="0">
              <a:latin typeface="Trebuchet MS" panose="020B0603020202020204" pitchFamily="34" charset="0"/>
            </a:endParaRPr>
          </a:p>
        </p:txBody>
      </p:sp>
      <p:sp>
        <p:nvSpPr>
          <p:cNvPr id="3076" name="Title 1"/>
          <p:cNvSpPr>
            <a:spLocks noGrp="1"/>
          </p:cNvSpPr>
          <p:nvPr>
            <p:ph type="title"/>
          </p:nvPr>
        </p:nvSpPr>
        <p:spPr>
          <a:xfrm>
            <a:off x="1226571" y="22177"/>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395505" y="3593069"/>
            <a:ext cx="1947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5385381" y="0"/>
            <a:ext cx="3758619" cy="830997"/>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sp>
        <p:nvSpPr>
          <p:cNvPr id="10" name="TextBox 9"/>
          <p:cNvSpPr txBox="1"/>
          <p:nvPr/>
        </p:nvSpPr>
        <p:spPr>
          <a:xfrm>
            <a:off x="1858221" y="5983418"/>
            <a:ext cx="228600" cy="307777"/>
          </a:xfrm>
          <a:prstGeom prst="rect">
            <a:avLst/>
          </a:prstGeom>
          <a:noFill/>
        </p:spPr>
        <p:txBody>
          <a:bodyPr wrap="square" rtlCol="0">
            <a:spAutoFit/>
          </a:bodyPr>
          <a:lstStyle/>
          <a:p>
            <a:r>
              <a:rPr lang="en-US" sz="1400" dirty="0" smtClean="0">
                <a:solidFill>
                  <a:srgbClr val="C00000"/>
                </a:solidFill>
              </a:rPr>
              <a:t>?</a:t>
            </a:r>
            <a:endParaRPr lang="en-US" sz="1400" dirty="0">
              <a:solidFill>
                <a:srgbClr val="C00000"/>
              </a:solidFill>
            </a:endParaRPr>
          </a:p>
        </p:txBody>
      </p:sp>
      <p:sp>
        <p:nvSpPr>
          <p:cNvPr id="24" name="TextBox 23"/>
          <p:cNvSpPr txBox="1"/>
          <p:nvPr/>
        </p:nvSpPr>
        <p:spPr>
          <a:xfrm>
            <a:off x="4119602" y="536974"/>
            <a:ext cx="1112771" cy="369332"/>
          </a:xfrm>
          <a:prstGeom prst="rect">
            <a:avLst/>
          </a:prstGeom>
          <a:noFill/>
        </p:spPr>
        <p:txBody>
          <a:bodyPr wrap="square" rtlCol="0">
            <a:spAutoFit/>
          </a:bodyPr>
          <a:lstStyle/>
          <a:p>
            <a:r>
              <a:rPr lang="en-US" dirty="0"/>
              <a:t> </a:t>
            </a:r>
            <a:r>
              <a:rPr lang="en-US" dirty="0" smtClean="0"/>
              <a:t>   </a:t>
            </a:r>
            <a:r>
              <a:rPr lang="en-US" dirty="0"/>
              <a:t> </a:t>
            </a:r>
            <a:r>
              <a:rPr lang="en-US" dirty="0" smtClean="0"/>
              <a:t>June</a:t>
            </a:r>
            <a:endParaRPr lang="en-US" dirty="0"/>
          </a:p>
        </p:txBody>
      </p:sp>
      <p:pic>
        <p:nvPicPr>
          <p:cNvPr id="28" name="Picture 27"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5017270"/>
            <a:ext cx="2420014" cy="1840730"/>
          </a:xfrm>
          <a:prstGeom prst="rect">
            <a:avLst/>
          </a:prstGeom>
          <a:noFill/>
          <a:ln>
            <a:noFill/>
          </a:ln>
        </p:spPr>
      </p:pic>
      <p:sp>
        <p:nvSpPr>
          <p:cNvPr id="22" name="TextBox 21"/>
          <p:cNvSpPr txBox="1"/>
          <p:nvPr/>
        </p:nvSpPr>
        <p:spPr>
          <a:xfrm>
            <a:off x="4206115" y="4689993"/>
            <a:ext cx="1112771" cy="369332"/>
          </a:xfrm>
          <a:prstGeom prst="rect">
            <a:avLst/>
          </a:prstGeom>
          <a:noFill/>
        </p:spPr>
        <p:txBody>
          <a:bodyPr wrap="square" rtlCol="0">
            <a:spAutoFit/>
          </a:bodyPr>
          <a:lstStyle/>
          <a:p>
            <a:r>
              <a:rPr lang="en-US" dirty="0"/>
              <a:t> </a:t>
            </a:r>
            <a:r>
              <a:rPr lang="en-US" dirty="0" smtClean="0"/>
              <a:t>   </a:t>
            </a:r>
            <a:r>
              <a:rPr lang="en-US" dirty="0"/>
              <a:t> </a:t>
            </a:r>
            <a:r>
              <a:rPr lang="en-US" dirty="0" smtClean="0"/>
              <a:t>April</a:t>
            </a:r>
            <a:endParaRPr lang="en-US" dirty="0"/>
          </a:p>
        </p:txBody>
      </p:sp>
      <p:pic>
        <p:nvPicPr>
          <p:cNvPr id="5" name="Picture 4"/>
          <p:cNvPicPr>
            <a:picLocks noChangeAspect="1"/>
          </p:cNvPicPr>
          <p:nvPr/>
        </p:nvPicPr>
        <p:blipFill>
          <a:blip r:embed="rId4"/>
          <a:stretch>
            <a:fillRect/>
          </a:stretch>
        </p:blipFill>
        <p:spPr>
          <a:xfrm>
            <a:off x="3505200" y="2900936"/>
            <a:ext cx="2411876" cy="1877703"/>
          </a:xfrm>
          <a:prstGeom prst="rect">
            <a:avLst/>
          </a:prstGeom>
        </p:spPr>
      </p:pic>
      <p:sp>
        <p:nvSpPr>
          <p:cNvPr id="18" name="TextBox 17"/>
          <p:cNvSpPr txBox="1"/>
          <p:nvPr/>
        </p:nvSpPr>
        <p:spPr>
          <a:xfrm>
            <a:off x="4105334" y="2602468"/>
            <a:ext cx="1112771" cy="369332"/>
          </a:xfrm>
          <a:prstGeom prst="rect">
            <a:avLst/>
          </a:prstGeom>
          <a:noFill/>
        </p:spPr>
        <p:txBody>
          <a:bodyPr wrap="square" rtlCol="0">
            <a:spAutoFit/>
          </a:bodyPr>
          <a:lstStyle/>
          <a:p>
            <a:r>
              <a:rPr lang="en-US" dirty="0"/>
              <a:t> </a:t>
            </a:r>
            <a:r>
              <a:rPr lang="en-US" dirty="0" smtClean="0"/>
              <a:t>   </a:t>
            </a:r>
            <a:r>
              <a:rPr lang="en-US" dirty="0"/>
              <a:t> </a:t>
            </a:r>
            <a:r>
              <a:rPr lang="en-US" dirty="0" smtClean="0"/>
              <a:t>May</a:t>
            </a:r>
            <a:endParaRPr lang="en-US" dirty="0"/>
          </a:p>
        </p:txBody>
      </p:sp>
      <p:pic>
        <p:nvPicPr>
          <p:cNvPr id="4" name="Picture 3"/>
          <p:cNvPicPr>
            <a:picLocks noChangeAspect="1"/>
          </p:cNvPicPr>
          <p:nvPr/>
        </p:nvPicPr>
        <p:blipFill>
          <a:blip r:embed="rId5"/>
          <a:stretch>
            <a:fillRect/>
          </a:stretch>
        </p:blipFill>
        <p:spPr>
          <a:xfrm>
            <a:off x="3501192" y="833968"/>
            <a:ext cx="2424022" cy="1833032"/>
          </a:xfrm>
          <a:prstGeom prst="rect">
            <a:avLst/>
          </a:prstGeom>
        </p:spPr>
      </p:pic>
      <p:pic>
        <p:nvPicPr>
          <p:cNvPr id="21" name="Picture 20"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881463"/>
            <a:ext cx="3471169" cy="2711606"/>
          </a:xfrm>
          <a:prstGeom prst="rect">
            <a:avLst/>
          </a:prstGeom>
          <a:noFill/>
          <a:ln>
            <a:noFill/>
          </a:ln>
        </p:spPr>
      </p:pic>
      <p:sp>
        <p:nvSpPr>
          <p:cNvPr id="23" name="TextBox 22"/>
          <p:cNvSpPr txBox="1"/>
          <p:nvPr/>
        </p:nvSpPr>
        <p:spPr>
          <a:xfrm>
            <a:off x="1226571" y="539263"/>
            <a:ext cx="1112771" cy="369332"/>
          </a:xfrm>
          <a:prstGeom prst="rect">
            <a:avLst/>
          </a:prstGeom>
          <a:noFill/>
        </p:spPr>
        <p:txBody>
          <a:bodyPr wrap="square" rtlCol="0">
            <a:spAutoFit/>
          </a:bodyPr>
          <a:lstStyle/>
          <a:p>
            <a:r>
              <a:rPr lang="en-US" dirty="0"/>
              <a:t> </a:t>
            </a:r>
            <a:r>
              <a:rPr lang="en-US" dirty="0" smtClean="0"/>
              <a:t>   </a:t>
            </a:r>
            <a:r>
              <a:rPr lang="en-US" dirty="0"/>
              <a:t> </a:t>
            </a:r>
            <a:r>
              <a:rPr lang="en-US" dirty="0" smtClean="0"/>
              <a:t>July</a:t>
            </a:r>
            <a:endParaRPr lang="en-US" dirty="0"/>
          </a:p>
        </p:txBody>
      </p:sp>
      <p:sp>
        <p:nvSpPr>
          <p:cNvPr id="7" name="Oval 6"/>
          <p:cNvSpPr/>
          <p:nvPr/>
        </p:nvSpPr>
        <p:spPr>
          <a:xfrm>
            <a:off x="1600200" y="1801828"/>
            <a:ext cx="604373" cy="4566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050" y="3906748"/>
            <a:ext cx="3452119" cy="2685802"/>
          </a:xfrm>
          <a:prstGeom prst="rect">
            <a:avLst/>
          </a:prstGeom>
          <a:noFill/>
          <a:ln>
            <a:noFill/>
          </a:ln>
        </p:spPr>
      </p:pic>
      <p:sp>
        <p:nvSpPr>
          <p:cNvPr id="25" name="TextBox 24"/>
          <p:cNvSpPr txBox="1"/>
          <p:nvPr/>
        </p:nvSpPr>
        <p:spPr>
          <a:xfrm>
            <a:off x="398179" y="3593068"/>
            <a:ext cx="1278221" cy="369332"/>
          </a:xfrm>
          <a:prstGeom prst="rect">
            <a:avLst/>
          </a:prstGeom>
          <a:noFill/>
        </p:spPr>
        <p:txBody>
          <a:bodyPr wrap="square" rtlCol="0">
            <a:spAutoFit/>
          </a:bodyPr>
          <a:lstStyle/>
          <a:p>
            <a:r>
              <a:rPr lang="en-US" dirty="0"/>
              <a:t> </a:t>
            </a:r>
            <a:r>
              <a:rPr lang="en-US" dirty="0" smtClean="0"/>
              <a:t>   </a:t>
            </a:r>
            <a:r>
              <a:rPr lang="en-US" dirty="0"/>
              <a:t> </a:t>
            </a:r>
            <a:r>
              <a:rPr lang="en-US" dirty="0" smtClean="0"/>
              <a:t>August</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86200" y="6280666"/>
            <a:ext cx="5244310" cy="523220"/>
          </a:xfrm>
          <a:prstGeom prst="rect">
            <a:avLst/>
          </a:prstGeom>
        </p:spPr>
        <p:txBody>
          <a:bodyPr wrap="square">
            <a:spAutoFit/>
          </a:bodyPr>
          <a:lstStyle/>
          <a:p>
            <a:pPr algn="r"/>
            <a:r>
              <a:rPr lang="en-US" sz="1400" dirty="0" smtClean="0"/>
              <a:t> </a:t>
            </a:r>
            <a:r>
              <a:rPr lang="en-US" sz="1400" dirty="0" smtClean="0">
                <a:hlinkClick r:id="rId2"/>
              </a:rPr>
              <a:t>https</a:t>
            </a:r>
            <a:r>
              <a:rPr lang="en-US" sz="1400" dirty="0">
                <a:hlinkClick r:id="rId2"/>
              </a:rPr>
              <a:t>://</a:t>
            </a:r>
            <a:r>
              <a:rPr lang="en-US" sz="1400" dirty="0" smtClean="0">
                <a:hlinkClick r:id="rId2"/>
              </a:rPr>
              <a:t>www.fireweatheravalanche.org/fire/current-list-of-us-wildfires</a:t>
            </a:r>
            <a:endParaRPr lang="en-US" sz="1400" dirty="0" smtClean="0"/>
          </a:p>
          <a:p>
            <a:pPr algn="r"/>
            <a:r>
              <a:rPr lang="en-US" sz="1400" dirty="0" smtClean="0"/>
              <a:t>(not govt. source! </a:t>
            </a:r>
            <a:r>
              <a:rPr lang="en-US" sz="1400" dirty="0" smtClean="0"/>
              <a:t>Not sure how </a:t>
            </a:r>
            <a:r>
              <a:rPr lang="en-US" sz="1400" dirty="0" smtClean="0"/>
              <a:t>good is this data?) </a:t>
            </a:r>
            <a:endParaRPr lang="en-US" sz="1400" dirty="0"/>
          </a:p>
        </p:txBody>
      </p:sp>
      <p:sp>
        <p:nvSpPr>
          <p:cNvPr id="5" name="TextBox 4"/>
          <p:cNvSpPr txBox="1"/>
          <p:nvPr/>
        </p:nvSpPr>
        <p:spPr>
          <a:xfrm>
            <a:off x="457200" y="6096000"/>
            <a:ext cx="2667000" cy="369332"/>
          </a:xfrm>
          <a:prstGeom prst="rect">
            <a:avLst/>
          </a:prstGeom>
          <a:noFill/>
        </p:spPr>
        <p:txBody>
          <a:bodyPr wrap="square" rtlCol="0">
            <a:spAutoFit/>
          </a:bodyPr>
          <a:lstStyle/>
          <a:p>
            <a:r>
              <a:rPr lang="en-US" u="sng" dirty="0" smtClean="0"/>
              <a:t>THIS MONTH !!</a:t>
            </a:r>
            <a:endParaRPr lang="en-US" u="sng" dirty="0"/>
          </a:p>
        </p:txBody>
      </p:sp>
      <p:pic>
        <p:nvPicPr>
          <p:cNvPr id="3" name="Picture 2"/>
          <p:cNvPicPr>
            <a:picLocks noChangeAspect="1"/>
          </p:cNvPicPr>
          <p:nvPr/>
        </p:nvPicPr>
        <p:blipFill>
          <a:blip r:embed="rId3"/>
          <a:stretch>
            <a:fillRect/>
          </a:stretch>
        </p:blipFill>
        <p:spPr>
          <a:xfrm>
            <a:off x="76200" y="381000"/>
            <a:ext cx="8886265" cy="5482658"/>
          </a:xfrm>
          <a:prstGeom prst="rect">
            <a:avLst/>
          </a:prstGeom>
        </p:spPr>
      </p:pic>
      <p:cxnSp>
        <p:nvCxnSpPr>
          <p:cNvPr id="7" name="Straight Arrow Connector 6"/>
          <p:cNvCxnSpPr/>
          <p:nvPr/>
        </p:nvCxnSpPr>
        <p:spPr>
          <a:xfrm flipH="1">
            <a:off x="8458200" y="1981200"/>
            <a:ext cx="381000" cy="3810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971800" y="5791200"/>
            <a:ext cx="5715000" cy="369332"/>
          </a:xfrm>
          <a:prstGeom prst="rect">
            <a:avLst/>
          </a:prstGeom>
          <a:noFill/>
        </p:spPr>
        <p:txBody>
          <a:bodyPr wrap="square" rtlCol="0">
            <a:spAutoFit/>
          </a:bodyPr>
          <a:lstStyle/>
          <a:p>
            <a:r>
              <a:rPr lang="en-US" dirty="0" smtClean="0"/>
              <a:t>Note: All these are in the center-western US!</a:t>
            </a:r>
            <a:endParaRPr lang="en-US" dirty="0"/>
          </a:p>
        </p:txBody>
      </p:sp>
    </p:spTree>
    <p:extLst>
      <p:ext uri="{BB962C8B-B14F-4D97-AF65-F5344CB8AC3E}">
        <p14:creationId xmlns:p14="http://schemas.microsoft.com/office/powerpoint/2010/main" val="1795750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5026" y="5837006"/>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21</a:t>
            </a:fld>
            <a:endParaRPr lang="en-US" altLang="en-US" sz="140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Most US east  droughts are relatively short lived (as compared to US west). However, if you recall,  the drought over the New England states last year was a real surprise!!</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270697" y="2676135"/>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smtClean="0">
                <a:solidFill>
                  <a:srgbClr val="FF0000"/>
                </a:solidFill>
              </a:rPr>
              <a:t>                     Now </a:t>
            </a:r>
            <a:r>
              <a:rPr lang="en-US" sz="1400" b="1" dirty="0">
                <a:solidFill>
                  <a:srgbClr val="FF0000"/>
                </a:solidFill>
              </a:rPr>
              <a:t>(below)</a:t>
            </a: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21</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01687" y="4290865"/>
            <a:ext cx="2607425" cy="1600438"/>
          </a:xfrm>
          <a:prstGeom prst="rect">
            <a:avLst/>
          </a:prstGeom>
          <a:noFill/>
        </p:spPr>
        <p:txBody>
          <a:bodyPr wrap="square" rtlCol="0">
            <a:spAutoFit/>
          </a:bodyPr>
          <a:lstStyle/>
          <a:p>
            <a:r>
              <a:rPr lang="en-US" sz="1400" u="sng" dirty="0" smtClean="0"/>
              <a:t>Streamflow is only a partial indicator, as it is highly managed.</a:t>
            </a:r>
          </a:p>
          <a:p>
            <a:endParaRPr lang="en-US" sz="1400" u="sng" dirty="0" smtClean="0"/>
          </a:p>
          <a:p>
            <a:r>
              <a:rPr lang="en-US" sz="1400" u="sng" dirty="0" smtClean="0"/>
              <a:t>If sometimes, the various indicators are confusing, go back to % of rainfall deficit maps – to reinforce!! </a:t>
            </a:r>
          </a:p>
        </p:txBody>
      </p:sp>
      <p:pic>
        <p:nvPicPr>
          <p:cNvPr id="12301" name="Picture 31" descr="map leg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400800"/>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6167" y="1"/>
            <a:ext cx="3380925" cy="20270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6167" y="2057400"/>
            <a:ext cx="3366434" cy="21352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1"/>
          <a:stretch>
            <a:fillRect/>
          </a:stretch>
        </p:blipFill>
        <p:spPr>
          <a:xfrm>
            <a:off x="3720814" y="2542945"/>
            <a:ext cx="2655622" cy="1705139"/>
          </a:xfrm>
          <a:prstGeom prst="rect">
            <a:avLst/>
          </a:prstGeom>
        </p:spPr>
      </p:pic>
      <p:pic>
        <p:nvPicPr>
          <p:cNvPr id="10242"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7202" y="4203278"/>
            <a:ext cx="3377066" cy="2160158"/>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Arrow Connector 36"/>
          <p:cNvCxnSpPr/>
          <p:nvPr/>
        </p:nvCxnSpPr>
        <p:spPr>
          <a:xfrm flipH="1">
            <a:off x="2895600" y="3252565"/>
            <a:ext cx="106620" cy="231003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143000" y="1219200"/>
            <a:ext cx="0" cy="419100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13"/>
          <a:stretch>
            <a:fillRect/>
          </a:stretch>
        </p:blipFill>
        <p:spPr>
          <a:xfrm>
            <a:off x="6397714" y="4070205"/>
            <a:ext cx="2764193" cy="1798686"/>
          </a:xfrm>
          <a:prstGeom prst="rect">
            <a:avLst/>
          </a:prstGeom>
        </p:spPr>
      </p:pic>
      <p:cxnSp>
        <p:nvCxnSpPr>
          <p:cNvPr id="35" name="Straight Arrow Connector 34"/>
          <p:cNvCxnSpPr/>
          <p:nvPr/>
        </p:nvCxnSpPr>
        <p:spPr>
          <a:xfrm>
            <a:off x="4564179" y="3457580"/>
            <a:ext cx="2674821" cy="172402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0794" y="5503862"/>
            <a:ext cx="7902606" cy="1277937"/>
          </a:xfrm>
          <a:prstGeom prst="rect">
            <a:avLst/>
          </a:prstGeom>
        </p:spPr>
      </p:pic>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22</a:t>
            </a:fld>
            <a:endParaRPr lang="en-US" altLang="en-US" dirty="0"/>
          </a:p>
        </p:txBody>
      </p:sp>
      <p:sp>
        <p:nvSpPr>
          <p:cNvPr id="6" name="TextBox 5"/>
          <p:cNvSpPr txBox="1"/>
          <p:nvPr/>
        </p:nvSpPr>
        <p:spPr>
          <a:xfrm>
            <a:off x="152400" y="76200"/>
            <a:ext cx="8839200" cy="4893647"/>
          </a:xfrm>
          <a:prstGeom prst="rect">
            <a:avLst/>
          </a:prstGeom>
          <a:noFill/>
        </p:spPr>
        <p:txBody>
          <a:bodyPr wrap="square" rtlCol="0">
            <a:spAutoFit/>
          </a:bodyPr>
          <a:lstStyle/>
          <a:p>
            <a:pPr lvl="0" algn="ctr"/>
            <a:r>
              <a:rPr lang="en-US" altLang="en-US" b="1" dirty="0">
                <a:latin typeface="verdana,arial,serif"/>
              </a:rPr>
              <a:t>EL NIÑO/SOUTHERN OSCILLATION (ENSO</a:t>
            </a:r>
            <a:r>
              <a:rPr lang="en-US" altLang="en-US" b="1" dirty="0" smtClean="0">
                <a:latin typeface="verdana,arial,serif"/>
              </a:rPr>
              <a:t>)</a:t>
            </a:r>
          </a:p>
          <a:p>
            <a:pPr lvl="0" algn="ctr"/>
            <a:endParaRPr lang="en-US" altLang="en-US" b="1" dirty="0">
              <a:latin typeface="verdana,arial,serif"/>
            </a:endParaRPr>
          </a:p>
          <a:p>
            <a:pPr algn="ctr"/>
            <a:r>
              <a:rPr lang="en-US" altLang="en-US" b="1" dirty="0">
                <a:latin typeface="verdana,arial,serif"/>
              </a:rPr>
              <a:t>DIAGNOSTIC </a:t>
            </a:r>
            <a:r>
              <a:rPr lang="en-US" altLang="en-US" b="1" dirty="0" smtClean="0">
                <a:latin typeface="verdana,arial,serif"/>
              </a:rPr>
              <a:t>DISCUSSION</a:t>
            </a:r>
          </a:p>
          <a:p>
            <a:pPr algn="ctr"/>
            <a:endParaRPr lang="en-US" altLang="en-US" b="1" dirty="0">
              <a:latin typeface="verdana,arial,serif"/>
            </a:endParaRPr>
          </a:p>
          <a:p>
            <a:pPr algn="ctr"/>
            <a:r>
              <a:rPr lang="en-US" altLang="en-US" dirty="0">
                <a:latin typeface="verdana,arial,serif"/>
              </a:rPr>
              <a:t>issued by</a:t>
            </a:r>
            <a:r>
              <a:rPr lang="en-US" altLang="en-US" dirty="0">
                <a:latin typeface="Arial" pitchFamily="34" charset="0"/>
              </a:rPr>
              <a:t/>
            </a:r>
            <a:br>
              <a:rPr lang="en-US" altLang="en-US" dirty="0">
                <a:latin typeface="Arial" pitchFamily="34" charset="0"/>
              </a:rPr>
            </a:br>
            <a:r>
              <a:rPr lang="en-US" altLang="en-US" dirty="0">
                <a:latin typeface="verdana,arial,serif"/>
              </a:rPr>
              <a:t>CLIMATE PREDICTION CENTER/NCEP/NWS</a:t>
            </a:r>
            <a:br>
              <a:rPr lang="en-US" altLang="en-US" dirty="0">
                <a:latin typeface="verdana,arial,serif"/>
              </a:rPr>
            </a:br>
            <a:r>
              <a:rPr lang="en-US" altLang="en-US" dirty="0">
                <a:latin typeface="verdana,arial,serif"/>
              </a:rPr>
              <a:t>and the International Research Institute for Climate and Society</a:t>
            </a:r>
            <a:endParaRPr lang="en-US" altLang="en-US" dirty="0">
              <a:latin typeface="Arial" pitchFamily="34" charset="0"/>
            </a:endParaRPr>
          </a:p>
          <a:p>
            <a:pPr algn="ctr"/>
            <a:endParaRPr lang="en-US" altLang="en-US" dirty="0">
              <a:latin typeface="Arial" pitchFamily="34" charset="0"/>
            </a:endParaRPr>
          </a:p>
          <a:p>
            <a:pPr algn="ctr"/>
            <a:r>
              <a:rPr lang="en-US" altLang="en-US" b="1" u="sng" dirty="0" smtClean="0">
                <a:solidFill>
                  <a:srgbClr val="0033CC"/>
                </a:solidFill>
                <a:latin typeface="verdana,arial,serif"/>
              </a:rPr>
              <a:t>11 August </a:t>
            </a:r>
            <a:r>
              <a:rPr lang="en-US" altLang="en-US" b="1" u="sng" dirty="0">
                <a:solidFill>
                  <a:srgbClr val="0033CC"/>
                </a:solidFill>
                <a:latin typeface="verdana,arial,serif"/>
              </a:rPr>
              <a:t>2022</a:t>
            </a:r>
            <a:endParaRPr lang="en-US" altLang="en-US" b="1" u="sng" dirty="0">
              <a:solidFill>
                <a:srgbClr val="0033CC"/>
              </a:solidFill>
              <a:latin typeface="Arial" pitchFamily="34" charset="0"/>
            </a:endParaRPr>
          </a:p>
          <a:p>
            <a:pPr lvl="0" algn="ctr"/>
            <a:endParaRPr lang="en-US" altLang="en-US" b="1" dirty="0" smtClean="0">
              <a:latin typeface="verdana,arial,serif"/>
            </a:endParaRPr>
          </a:p>
          <a:p>
            <a:pPr lvl="0" algn="ctr"/>
            <a:r>
              <a:rPr lang="en-US" altLang="en-US" b="1" dirty="0">
                <a:latin typeface="verdana,arial,serif"/>
              </a:rPr>
              <a:t>ENSO Alert System Status: </a:t>
            </a:r>
          </a:p>
          <a:p>
            <a:pPr lvl="0" algn="ctr"/>
            <a:r>
              <a:rPr lang="en-US" altLang="en-US" sz="2400" b="1" u="sng" dirty="0">
                <a:solidFill>
                  <a:srgbClr val="0033CC"/>
                </a:solidFill>
                <a:latin typeface="Arial" pitchFamily="34" charset="0"/>
              </a:rPr>
              <a:t>La Nina </a:t>
            </a:r>
            <a:r>
              <a:rPr lang="en-US" altLang="en-US" sz="2400" b="1" u="sng" dirty="0" smtClean="0">
                <a:solidFill>
                  <a:srgbClr val="0033CC"/>
                </a:solidFill>
                <a:latin typeface="Arial" pitchFamily="34" charset="0"/>
              </a:rPr>
              <a:t>Advisory</a:t>
            </a:r>
          </a:p>
          <a:p>
            <a:pPr lvl="0" algn="ctr"/>
            <a:endParaRPr lang="en-US" altLang="en-US" sz="800" b="1" u="sng" dirty="0">
              <a:solidFill>
                <a:srgbClr val="0033CC"/>
              </a:solidFill>
              <a:latin typeface="Arial" pitchFamily="34" charset="0"/>
            </a:endParaRPr>
          </a:p>
          <a:p>
            <a:pPr eaLnBrk="1" hangingPunct="1">
              <a:spcBef>
                <a:spcPct val="50000"/>
              </a:spcBef>
              <a:buFont typeface="Wingdings 2" panose="05020102010507070707" pitchFamily="18" charset="2"/>
              <a:buNone/>
            </a:pPr>
            <a:r>
              <a:rPr lang="en-US" altLang="en-US" sz="1600" b="1" u="sng" dirty="0">
                <a:solidFill>
                  <a:srgbClr val="0033CC"/>
                </a:solidFill>
              </a:rPr>
              <a:t>Synopsis</a:t>
            </a:r>
            <a:r>
              <a:rPr lang="en-US" altLang="en-US" sz="1600" b="1" dirty="0" smtClean="0">
                <a:solidFill>
                  <a:srgbClr val="0033CC"/>
                </a:solidFill>
              </a:rPr>
              <a:t>: </a:t>
            </a:r>
            <a:r>
              <a:rPr lang="en-US" sz="1600" b="1" dirty="0">
                <a:solidFill>
                  <a:srgbClr val="0033CC"/>
                </a:solidFill>
              </a:rPr>
              <a:t>La Niña is expected to continue, with chances for La Niña gradually decreasing from </a:t>
            </a:r>
            <a:r>
              <a:rPr lang="en-US" sz="1600" b="1" u="sng" dirty="0">
                <a:solidFill>
                  <a:srgbClr val="0033CC"/>
                </a:solidFill>
              </a:rPr>
              <a:t>86% in </a:t>
            </a:r>
            <a:r>
              <a:rPr lang="en-US" sz="1600" b="1" dirty="0">
                <a:solidFill>
                  <a:srgbClr val="0033CC"/>
                </a:solidFill>
              </a:rPr>
              <a:t>the coming season to 60% during December-February </a:t>
            </a:r>
            <a:r>
              <a:rPr lang="en-US" sz="1600" b="1" dirty="0" smtClean="0">
                <a:solidFill>
                  <a:srgbClr val="0033CC"/>
                </a:solidFill>
              </a:rPr>
              <a:t>2022-23.</a:t>
            </a:r>
          </a:p>
          <a:p>
            <a:pPr eaLnBrk="1" hangingPunct="1">
              <a:spcBef>
                <a:spcPct val="50000"/>
              </a:spcBef>
              <a:buFont typeface="Wingdings 2" panose="05020102010507070707" pitchFamily="18" charset="2"/>
              <a:buNone/>
            </a:pPr>
            <a:r>
              <a:rPr lang="en-US" altLang="en-US" sz="1200" b="1" i="1" u="sng" dirty="0" smtClean="0">
                <a:solidFill>
                  <a:srgbClr val="0033CC"/>
                </a:solidFill>
                <a:latin typeface="Arial" pitchFamily="34" charset="0"/>
              </a:rPr>
              <a:t>(Compare to last month: </a:t>
            </a:r>
            <a:r>
              <a:rPr lang="en-US" sz="1200" b="1" i="1" dirty="0">
                <a:solidFill>
                  <a:srgbClr val="0033CC"/>
                </a:solidFill>
                <a:latin typeface="Trebuchet MS" panose="020B0603020202020204" pitchFamily="34" charset="0"/>
              </a:rPr>
              <a:t>La Niña is favored to continue through 2022 with the odds for La Niña decreasing into the Northern Hemisphere late summer (60% chance in July-September 2022) before increasing through the Northern Hemisphere fall and early winter 2022 (62-66% chance).</a:t>
            </a:r>
            <a:endParaRPr lang="en-US" altLang="en-US" sz="1200" i="1" u="sng" dirty="0">
              <a:solidFill>
                <a:srgbClr val="0033CC"/>
              </a:solidFill>
              <a:latin typeface="Arial" pitchFamily="34" charset="0"/>
            </a:endParaRPr>
          </a:p>
        </p:txBody>
      </p:sp>
      <p:sp>
        <p:nvSpPr>
          <p:cNvPr id="7" name="TextBox 6"/>
          <p:cNvSpPr txBox="1"/>
          <p:nvPr/>
        </p:nvSpPr>
        <p:spPr>
          <a:xfrm>
            <a:off x="228600" y="4945832"/>
            <a:ext cx="8458200" cy="415498"/>
          </a:xfrm>
          <a:prstGeom prst="rect">
            <a:avLst/>
          </a:prstGeom>
          <a:noFill/>
        </p:spPr>
        <p:txBody>
          <a:bodyPr wrap="square" rtlCol="0">
            <a:spAutoFit/>
          </a:bodyPr>
          <a:lstStyle/>
          <a:p>
            <a:r>
              <a:rPr lang="en-US" sz="1050" dirty="0">
                <a:solidFill>
                  <a:srgbClr val="000000"/>
                </a:solidFill>
                <a:latin typeface="verdana" panose="020B0604030504040204" pitchFamily="34" charset="0"/>
              </a:rPr>
              <a:t>CPC’s Oceanic Niño Index (ONI) [3 month running mean of ERSST.v5 SST anomalies in the Niño 3.4 region (5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N-5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S, 120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-170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W)], based on </a:t>
            </a:r>
            <a:r>
              <a:rPr lang="en-US" sz="1050" dirty="0">
                <a:solidFill>
                  <a:srgbClr val="FF0000"/>
                </a:solidFill>
                <a:latin typeface="verdana" panose="020B0604030504040204" pitchFamily="34" charset="0"/>
                <a:hlinkClick r:id="rId3"/>
              </a:rPr>
              <a:t>centered 30-year base periods updated every 5 years</a:t>
            </a:r>
            <a:r>
              <a:rPr lang="en-US" sz="1050" dirty="0">
                <a:solidFill>
                  <a:srgbClr val="000000"/>
                </a:solidFill>
                <a:latin typeface="verdana" panose="020B0604030504040204" pitchFamily="34" charset="0"/>
              </a:rPr>
              <a:t>.</a:t>
            </a:r>
            <a:endParaRPr lang="en-US" sz="1050" dirty="0"/>
          </a:p>
        </p:txBody>
      </p:sp>
      <p:cxnSp>
        <p:nvCxnSpPr>
          <p:cNvPr id="9" name="Straight Arrow Connector 8"/>
          <p:cNvCxnSpPr/>
          <p:nvPr/>
        </p:nvCxnSpPr>
        <p:spPr>
          <a:xfrm>
            <a:off x="4648200" y="6553200"/>
            <a:ext cx="1447800" cy="0"/>
          </a:xfrm>
          <a:prstGeom prst="straightConnector1">
            <a:avLst/>
          </a:prstGeom>
          <a:ln w="15875">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134100" y="6343265"/>
            <a:ext cx="533400" cy="369332"/>
          </a:xfrm>
          <a:prstGeom prst="rect">
            <a:avLst/>
          </a:prstGeom>
          <a:noFill/>
        </p:spPr>
        <p:txBody>
          <a:bodyPr wrap="square" rtlCol="0">
            <a:spAutoFit/>
          </a:bodyPr>
          <a:lstStyle/>
          <a:p>
            <a:r>
              <a:rPr lang="en-US" dirty="0" smtClean="0"/>
              <a:t>???</a:t>
            </a:r>
            <a:endParaRPr lang="en-US" dirty="0"/>
          </a:p>
        </p:txBody>
      </p:sp>
      <p:cxnSp>
        <p:nvCxnSpPr>
          <p:cNvPr id="11" name="Straight Arrow Connector 10"/>
          <p:cNvCxnSpPr/>
          <p:nvPr/>
        </p:nvCxnSpPr>
        <p:spPr>
          <a:xfrm>
            <a:off x="6553200" y="6553200"/>
            <a:ext cx="1447800" cy="0"/>
          </a:xfrm>
          <a:prstGeom prst="straightConnector1">
            <a:avLst/>
          </a:prstGeom>
          <a:ln w="15875">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16792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1" y="646112"/>
            <a:ext cx="4564063" cy="62118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23</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962400" y="954088"/>
            <a:ext cx="609600" cy="58277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733930" y="1995919"/>
            <a:ext cx="3952870" cy="227128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96200" y="978983"/>
            <a:ext cx="685800" cy="307777"/>
          </a:xfrm>
          <a:prstGeom prst="rect">
            <a:avLst/>
          </a:prstGeom>
          <a:noFill/>
        </p:spPr>
        <p:txBody>
          <a:bodyPr wrap="square" rtlCol="0">
            <a:spAutoFit/>
          </a:bodyPr>
          <a:lstStyle/>
          <a:p>
            <a:r>
              <a:rPr lang="en-US" sz="1400" dirty="0" err="1" smtClean="0">
                <a:latin typeface="+mj-lt"/>
              </a:rPr>
              <a:t>Yo</a:t>
            </a:r>
            <a:r>
              <a:rPr lang="en-US" sz="1400" dirty="0" smtClean="0">
                <a:latin typeface="+mj-lt"/>
              </a:rPr>
              <a:t> </a:t>
            </a:r>
            <a:r>
              <a:rPr lang="en-US" sz="1400" dirty="0" err="1" smtClean="0">
                <a:latin typeface="+mj-lt"/>
              </a:rPr>
              <a:t>Yo</a:t>
            </a:r>
            <a:r>
              <a:rPr lang="en-US" sz="1400" dirty="0" smtClean="0">
                <a:latin typeface="+mj-lt"/>
              </a:rPr>
              <a:t>!</a:t>
            </a:r>
            <a:endParaRPr lang="en-US" sz="1400" dirty="0">
              <a:latin typeface="+mj-lt"/>
            </a:endParaRPr>
          </a:p>
        </p:txBody>
      </p:sp>
      <p:pic>
        <p:nvPicPr>
          <p:cNvPr id="13" name="Picture 2"/>
          <p:cNvPicPr>
            <a:picLocks/>
          </p:cNvPicPr>
          <p:nvPr/>
        </p:nvPicPr>
        <p:blipFill>
          <a:blip r:embed="rId5">
            <a:extLst>
              <a:ext uri="{28A0092B-C50C-407E-A947-70E740481C1C}">
                <a14:useLocalDpi xmlns:a14="http://schemas.microsoft.com/office/drawing/2010/main" val="0"/>
              </a:ext>
            </a:extLst>
          </a:blip>
          <a:srcRect l="6471" t="2499" r="6471" b="53333"/>
          <a:stretch>
            <a:fillRect/>
          </a:stretch>
        </p:blipFill>
        <p:spPr bwMode="auto">
          <a:xfrm>
            <a:off x="4733930" y="4302114"/>
            <a:ext cx="3978023" cy="217488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1"/>
          <p:cNvPicPr>
            <a:picLocks/>
          </p:cNvPicPr>
          <p:nvPr/>
        </p:nvPicPr>
        <p:blipFill>
          <a:blip r:embed="rId6">
            <a:extLst>
              <a:ext uri="{28A0092B-C50C-407E-A947-70E740481C1C}">
                <a14:useLocalDpi xmlns:a14="http://schemas.microsoft.com/office/drawing/2010/main" val="0"/>
              </a:ext>
            </a:extLst>
          </a:blip>
          <a:srcRect l="4315" t="5000" r="6471" b="58333"/>
          <a:stretch>
            <a:fillRect/>
          </a:stretch>
        </p:blipFill>
        <p:spPr bwMode="auto">
          <a:xfrm>
            <a:off x="4733930" y="46316"/>
            <a:ext cx="3952870" cy="193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24</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6" name="Straight Arrow Connector 5"/>
          <p:cNvCxnSpPr/>
          <p:nvPr/>
        </p:nvCxnSpPr>
        <p:spPr>
          <a:xfrm flipV="1">
            <a:off x="3861297" y="3962399"/>
            <a:ext cx="4368303" cy="1447799"/>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524000" y="1371600"/>
            <a:ext cx="381000" cy="45720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623347" y="4572000"/>
            <a:ext cx="1" cy="9906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666672" y="1066800"/>
            <a:ext cx="4343400" cy="1846659"/>
          </a:xfrm>
          <a:prstGeom prst="rect">
            <a:avLst/>
          </a:prstGeom>
          <a:noFill/>
        </p:spPr>
        <p:txBody>
          <a:bodyPr wrap="square" rtlCol="0">
            <a:spAutoFit/>
          </a:bodyPr>
          <a:lstStyle/>
          <a:p>
            <a:r>
              <a:rPr lang="en-US" sz="1600" dirty="0" smtClean="0"/>
              <a:t>This tug of war beneath the surface in the equatorial Pacific, between the warm water to the west and the cold water to the east has been going on for the past few months.  Looks like the cold begun to dominate the central and east Pacific, while the warmth has stalled in the west.</a:t>
            </a:r>
          </a:p>
          <a:p>
            <a:r>
              <a:rPr lang="en-US" dirty="0" smtClean="0"/>
              <a:t> </a:t>
            </a:r>
            <a:endParaRPr lang="en-US" dirty="0"/>
          </a:p>
        </p:txBody>
      </p:sp>
      <p:cxnSp>
        <p:nvCxnSpPr>
          <p:cNvPr id="11" name="Straight Arrow Connector 10"/>
          <p:cNvCxnSpPr/>
          <p:nvPr/>
        </p:nvCxnSpPr>
        <p:spPr>
          <a:xfrm flipH="1">
            <a:off x="3200400" y="1014755"/>
            <a:ext cx="96715" cy="4624045"/>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329353" y="4572000"/>
            <a:ext cx="3414347" cy="1043989"/>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57728" y="19694"/>
            <a:ext cx="4666672" cy="668590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756638" y="3398837"/>
            <a:ext cx="4381012" cy="1782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a:off x="2514600" y="1014755"/>
            <a:ext cx="4343400" cy="3100045"/>
          </a:xfrm>
          <a:prstGeom prst="straightConnector1">
            <a:avLst/>
          </a:prstGeom>
          <a:ln w="38100">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181600" y="5410198"/>
            <a:ext cx="3429000" cy="923330"/>
          </a:xfrm>
          <a:prstGeom prst="rect">
            <a:avLst/>
          </a:prstGeom>
          <a:noFill/>
        </p:spPr>
        <p:txBody>
          <a:bodyPr wrap="square" rtlCol="0">
            <a:spAutoFit/>
          </a:bodyPr>
          <a:lstStyle/>
          <a:p>
            <a:r>
              <a:rPr lang="en-US" dirty="0" smtClean="0"/>
              <a:t>This fast transition to cold in the subsurface is a bit of surprise!!</a:t>
            </a:r>
          </a:p>
          <a:p>
            <a:r>
              <a:rPr lang="en-US" dirty="0" smtClean="0"/>
              <a:t>Why do I say that? </a:t>
            </a:r>
            <a:endParaRPr lang="en-US" dirty="0"/>
          </a:p>
        </p:txBody>
      </p:sp>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5000" y="4572000"/>
            <a:ext cx="1524000" cy="457200"/>
          </a:xfrm>
          <a:prstGeom prst="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
          <p:cNvSpPr txBox="1">
            <a:spLocks noChangeArrowheads="1"/>
          </p:cNvSpPr>
          <p:nvPr/>
        </p:nvSpPr>
        <p:spPr bwMode="auto">
          <a:xfrm>
            <a:off x="0" y="3276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August  </a:t>
            </a:r>
            <a:r>
              <a:rPr lang="en-US" altLang="en-US" sz="1800" dirty="0">
                <a:latin typeface="Times New Roman" pitchFamily="18" charset="0"/>
              </a:rPr>
              <a:t>CPC/IRI forecast</a:t>
            </a:r>
          </a:p>
        </p:txBody>
      </p:sp>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25</a:t>
            </a:fld>
            <a:endParaRPr lang="en-US" altLang="en-US" sz="1400"/>
          </a:p>
        </p:txBody>
      </p:sp>
      <p:sp>
        <p:nvSpPr>
          <p:cNvPr id="20484" name="TextBox 11"/>
          <p:cNvSpPr txBox="1">
            <a:spLocks noChangeArrowheads="1"/>
          </p:cNvSpPr>
          <p:nvPr/>
        </p:nvSpPr>
        <p:spPr bwMode="auto">
          <a:xfrm>
            <a:off x="9525" y="0"/>
            <a:ext cx="441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imes New Roman" pitchFamily="18" charset="0"/>
              </a:rPr>
              <a:t>ENSO 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048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July </a:t>
            </a:r>
            <a:r>
              <a:rPr lang="en-US" altLang="en-US" sz="1800" dirty="0">
                <a:latin typeface="Times New Roman" pitchFamily="18" charset="0"/>
              </a:rPr>
              <a:t>CPC/IRI forecast</a:t>
            </a: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16200000" flipH="1">
            <a:off x="6362700" y="4466940"/>
            <a:ext cx="990600" cy="304800"/>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629400" y="3697069"/>
            <a:ext cx="1828800" cy="830997"/>
          </a:xfrm>
          <a:prstGeom prst="rect">
            <a:avLst/>
          </a:prstGeom>
          <a:noFill/>
        </p:spPr>
        <p:txBody>
          <a:bodyPr wrap="square" rtlCol="0">
            <a:spAutoFit/>
          </a:bodyPr>
          <a:lstStyle/>
          <a:p>
            <a:r>
              <a:rPr lang="en-US" sz="1200" dirty="0" smtClean="0"/>
              <a:t>Dynamical, Statistical, CPC-Consolidated </a:t>
            </a:r>
            <a:r>
              <a:rPr lang="en-US" sz="1200" dirty="0" err="1" smtClean="0"/>
              <a:t>fcsts</a:t>
            </a:r>
            <a:r>
              <a:rPr lang="en-US" sz="1200" dirty="0" smtClean="0"/>
              <a:t> are coming together!! But still at ~ -0.5C ! </a:t>
            </a:r>
            <a:endParaRPr lang="en-US" sz="1200" dirty="0"/>
          </a:p>
        </p:txBody>
      </p:sp>
      <p:sp>
        <p:nvSpPr>
          <p:cNvPr id="2" name="TextBox 1"/>
          <p:cNvSpPr txBox="1"/>
          <p:nvPr/>
        </p:nvSpPr>
        <p:spPr>
          <a:xfrm>
            <a:off x="0" y="6483334"/>
            <a:ext cx="8991600" cy="307777"/>
          </a:xfrm>
          <a:prstGeom prst="rect">
            <a:avLst/>
          </a:prstGeom>
          <a:noFill/>
        </p:spPr>
        <p:txBody>
          <a:bodyPr wrap="square" rtlCol="0">
            <a:spAutoFit/>
          </a:bodyPr>
          <a:lstStyle/>
          <a:p>
            <a:r>
              <a:rPr lang="en-US" sz="1400" dirty="0" smtClean="0"/>
              <a:t>The odds of La Nina for the next few months suddenly changes so FAST and for the upcoming winter are …. about 60%!</a:t>
            </a:r>
          </a:p>
        </p:txBody>
      </p:sp>
      <p:cxnSp>
        <p:nvCxnSpPr>
          <p:cNvPr id="22" name="Straight Arrow Connector 21"/>
          <p:cNvCxnSpPr/>
          <p:nvPr/>
        </p:nvCxnSpPr>
        <p:spPr>
          <a:xfrm flipH="1">
            <a:off x="1084730" y="3134777"/>
            <a:ext cx="405012" cy="1626748"/>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1428066" y="3166542"/>
            <a:ext cx="400734" cy="1862658"/>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497516" y="3142131"/>
            <a:ext cx="384420" cy="1887069"/>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2290" name="Picture 2" descr="https://iri.columbia.edu/wp-content/uploads/2022/07/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 y="635268"/>
            <a:ext cx="4190999" cy="267908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iri.columbia.edu/wp-content/uploads/2022/06/figure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24848"/>
            <a:ext cx="4261609" cy="30993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29400" y="3697069"/>
            <a:ext cx="1409700" cy="646331"/>
          </a:xfrm>
          <a:prstGeom prst="rect">
            <a:avLst/>
          </a:prstGeom>
          <a:noFill/>
        </p:spPr>
        <p:txBody>
          <a:bodyPr wrap="square" rtlCol="0">
            <a:spAutoFit/>
          </a:bodyPr>
          <a:lstStyle/>
          <a:p>
            <a:r>
              <a:rPr lang="en-US" sz="1200" dirty="0" smtClean="0"/>
              <a:t>Has the uncertainty of La Nina increased ? </a:t>
            </a:r>
            <a:endParaRPr lang="en-US" sz="1200" dirty="0"/>
          </a:p>
        </p:txBody>
      </p:sp>
      <p:pic>
        <p:nvPicPr>
          <p:cNvPr id="14338" name="Picture 2" descr="https://iri.columbia.edu/wp-content/uploads/2022/08/figur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47" y="3624921"/>
            <a:ext cx="4216244" cy="281083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iri.columbia.edu/wp-content/uploads/2022/07/figure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6800" y="3217236"/>
            <a:ext cx="4279958" cy="311269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H="1">
            <a:off x="609600" y="3048000"/>
            <a:ext cx="398930" cy="129540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14400" y="4091773"/>
            <a:ext cx="2133600" cy="276999"/>
          </a:xfrm>
          <a:prstGeom prst="rect">
            <a:avLst/>
          </a:prstGeom>
          <a:noFill/>
        </p:spPr>
        <p:txBody>
          <a:bodyPr wrap="square" rtlCol="0">
            <a:spAutoFit/>
          </a:bodyPr>
          <a:lstStyle/>
          <a:p>
            <a:r>
              <a:rPr lang="en-US" sz="1200" b="1" dirty="0" smtClean="0">
                <a:solidFill>
                  <a:srgbClr val="FF0000"/>
                </a:solidFill>
              </a:rPr>
              <a:t>How forecasts change so fast! </a:t>
            </a:r>
            <a:endParaRPr lang="en-US" sz="1200" b="1" dirty="0">
              <a:solidFill>
                <a:srgbClr val="FF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336131" y="5334000"/>
            <a:ext cx="701768" cy="369332"/>
          </a:xfrm>
          <a:prstGeom prst="rect">
            <a:avLst/>
          </a:prstGeom>
          <a:noFill/>
        </p:spPr>
        <p:txBody>
          <a:bodyPr wrap="square" rtlCol="0">
            <a:spAutoFit/>
          </a:bodyPr>
          <a:lstStyle/>
          <a:p>
            <a:r>
              <a:rPr lang="en-US" dirty="0" smtClean="0"/>
              <a:t>E/W</a:t>
            </a:r>
            <a:endParaRPr lang="en-US" dirty="0"/>
          </a:p>
        </p:txBody>
      </p:sp>
      <p:sp>
        <p:nvSpPr>
          <p:cNvPr id="2" name="TextBox 1"/>
          <p:cNvSpPr txBox="1"/>
          <p:nvPr/>
        </p:nvSpPr>
        <p:spPr>
          <a:xfrm>
            <a:off x="3489232" y="1905000"/>
            <a:ext cx="701768" cy="369332"/>
          </a:xfrm>
          <a:prstGeom prst="rect">
            <a:avLst/>
          </a:prstGeom>
          <a:noFill/>
        </p:spPr>
        <p:txBody>
          <a:bodyPr wrap="square" rtlCol="0">
            <a:spAutoFit/>
          </a:bodyPr>
          <a:lstStyle/>
          <a:p>
            <a:r>
              <a:rPr lang="en-US" dirty="0" smtClean="0"/>
              <a:t>N/S</a:t>
            </a:r>
            <a:endParaRPr lang="en-US" dirty="0"/>
          </a:p>
        </p:txBody>
      </p:sp>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26</a:t>
            </a:fld>
            <a:endParaRPr lang="en-US" altLang="en-US" sz="1400" dirty="0"/>
          </a:p>
        </p:txBody>
      </p:sp>
      <p:sp>
        <p:nvSpPr>
          <p:cNvPr id="5" name="Title 1"/>
          <p:cNvSpPr txBox="1">
            <a:spLocks/>
          </p:cNvSpPr>
          <p:nvPr/>
        </p:nvSpPr>
        <p:spPr>
          <a:xfrm>
            <a:off x="4270120" y="152400"/>
            <a:ext cx="4873879"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a:t>
            </a:r>
            <a:r>
              <a:rPr lang="en-US" altLang="en-US" sz="2400" kern="0" dirty="0" smtClean="0"/>
              <a:t>Month’s) </a:t>
            </a:r>
            <a:endParaRPr lang="en-US" altLang="en-US" sz="2400" kern="0" dirty="0"/>
          </a:p>
          <a:p>
            <a:pPr>
              <a:defRPr/>
            </a:pPr>
            <a:r>
              <a:rPr lang="en-US" altLang="en-US" sz="2400" kern="0" dirty="0"/>
              <a:t>CPC’s official </a:t>
            </a:r>
          </a:p>
          <a:p>
            <a:pPr>
              <a:defRPr/>
            </a:pPr>
            <a:r>
              <a:rPr lang="en-US" altLang="en-US" sz="2400" kern="0" dirty="0"/>
              <a:t>Temperature </a:t>
            </a:r>
            <a:r>
              <a:rPr lang="en-US" altLang="en-US" sz="2400" kern="0" dirty="0" smtClean="0"/>
              <a:t>OUTLOOK  for  Monthly (</a:t>
            </a:r>
            <a:r>
              <a:rPr lang="en-US" altLang="en-US" sz="2400" b="1" u="sng" kern="0" dirty="0" smtClean="0"/>
              <a:t>Aug</a:t>
            </a:r>
            <a:r>
              <a:rPr lang="en-US" altLang="en-US" sz="2400" kern="0" dirty="0" smtClean="0"/>
              <a:t>)/</a:t>
            </a:r>
            <a:r>
              <a:rPr lang="en-US" altLang="en-US" sz="2400" kern="0" dirty="0"/>
              <a:t>Seasonal </a:t>
            </a:r>
            <a:r>
              <a:rPr lang="en-US" altLang="en-US" sz="2400" kern="0" dirty="0" smtClean="0"/>
              <a:t>(</a:t>
            </a:r>
            <a:r>
              <a:rPr lang="en-US" altLang="en-US" sz="2400" b="1" u="sng" kern="0" dirty="0" smtClean="0"/>
              <a:t>ASO</a:t>
            </a:r>
            <a:r>
              <a:rPr lang="en-US" altLang="en-US" sz="2400" kern="0" dirty="0" smtClean="0"/>
              <a:t>)  </a:t>
            </a:r>
            <a:endParaRPr lang="en-US" altLang="en-US" sz="2400" kern="0" dirty="0"/>
          </a:p>
        </p:txBody>
      </p:sp>
      <p:cxnSp>
        <p:nvCxnSpPr>
          <p:cNvPr id="4" name="Straight Arrow Connector 3"/>
          <p:cNvCxnSpPr/>
          <p:nvPr/>
        </p:nvCxnSpPr>
        <p:spPr>
          <a:xfrm flipH="1">
            <a:off x="4419600" y="1684019"/>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89" y="3345418"/>
            <a:ext cx="3379451"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    </a:t>
            </a:r>
            <a:endParaRPr lang="en-US" b="1" dirty="0">
              <a:solidFill>
                <a:srgbClr val="FF0000"/>
              </a:solidFill>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9"/>
          <p:cNvSpPr txBox="1">
            <a:spLocks noChangeArrowheads="1"/>
          </p:cNvSpPr>
          <p:nvPr/>
        </p:nvSpPr>
        <p:spPr bwMode="auto">
          <a:xfrm>
            <a:off x="6858000" y="2431018"/>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July 21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pic>
        <p:nvPicPr>
          <p:cNvPr id="15" name="Picture 14" descr="Latest 30 Day Temperature Outlook"/>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2" y="33489"/>
            <a:ext cx="4202486" cy="3014511"/>
          </a:xfrm>
          <a:prstGeom prst="rect">
            <a:avLst/>
          </a:prstGeom>
          <a:noFill/>
          <a:ln>
            <a:noFill/>
          </a:ln>
        </p:spPr>
      </p:pic>
      <p:pic>
        <p:nvPicPr>
          <p:cNvPr id="20" name="Picture 19" descr="https://www.cpc.ncep.noaa.gov/products/predictions/long_range/lead01/off01_temp.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8857" y="2800350"/>
            <a:ext cx="4619625" cy="3569335"/>
          </a:xfrm>
          <a:prstGeom prst="rect">
            <a:avLst/>
          </a:prstGeom>
          <a:noFill/>
          <a:ln>
            <a:noFill/>
          </a:ln>
        </p:spPr>
      </p:pic>
      <p:pic>
        <p:nvPicPr>
          <p:cNvPr id="14" name="Picture 13"/>
          <p:cNvPicPr>
            <a:picLocks noChangeAspect="1"/>
          </p:cNvPicPr>
          <p:nvPr/>
        </p:nvPicPr>
        <p:blipFill>
          <a:blip r:embed="rId4"/>
          <a:stretch>
            <a:fillRect/>
          </a:stretch>
        </p:blipFill>
        <p:spPr>
          <a:xfrm>
            <a:off x="4482" y="3667125"/>
            <a:ext cx="4110318" cy="3028950"/>
          </a:xfrm>
          <a:prstGeom prst="rect">
            <a:avLst/>
          </a:prstGeom>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27</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6830292" y="2678668"/>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June 16</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Aug</a:t>
            </a:r>
            <a:r>
              <a:rPr lang="en-US" altLang="en-US" sz="2400" kern="0" dirty="0" smtClean="0"/>
              <a:t>)/</a:t>
            </a:r>
            <a:r>
              <a:rPr lang="en-US" altLang="en-US" sz="2400" kern="0" dirty="0"/>
              <a:t>Seasonal </a:t>
            </a:r>
            <a:r>
              <a:rPr lang="en-US" altLang="en-US" sz="2400" kern="0" dirty="0" smtClean="0"/>
              <a:t>(</a:t>
            </a:r>
            <a:r>
              <a:rPr lang="en-US" altLang="en-US" sz="2400" b="1" u="sng" kern="0" dirty="0" smtClean="0"/>
              <a:t>ASO</a:t>
            </a:r>
            <a:r>
              <a:rPr lang="en-US" altLang="en-US" sz="2400" kern="0" dirty="0" smtClean="0"/>
              <a:t>)  </a:t>
            </a:r>
            <a:endParaRPr lang="en-US" altLang="en-US" sz="2400" kern="0" dirty="0"/>
          </a:p>
        </p:txBody>
      </p:sp>
      <p:sp>
        <p:nvSpPr>
          <p:cNvPr id="6" name="TextBox 5"/>
          <p:cNvSpPr txBox="1"/>
          <p:nvPr/>
        </p:nvSpPr>
        <p:spPr>
          <a:xfrm>
            <a:off x="447436" y="3200400"/>
            <a:ext cx="3291286" cy="461665"/>
          </a:xfrm>
          <a:prstGeom prst="rect">
            <a:avLst/>
          </a:prstGeom>
          <a:noFill/>
        </p:spPr>
        <p:txBody>
          <a:bodyPr wrap="none" rtlCol="0">
            <a:spAutoFit/>
          </a:bodyPr>
          <a:lstStyle/>
          <a:p>
            <a:r>
              <a:rPr lang="en-US" dirty="0"/>
              <a:t>Observed so far this month</a:t>
            </a:r>
            <a:r>
              <a:rPr lang="en-US" dirty="0" smtClean="0"/>
              <a:t>!!</a:t>
            </a:r>
            <a:r>
              <a:rPr lang="en-US" dirty="0" smtClean="0">
                <a:sym typeface="Wingdings" panose="05000000000000000000" pitchFamily="2" charset="2"/>
              </a:rPr>
              <a:t> </a:t>
            </a:r>
            <a:r>
              <a:rPr lang="en-US" dirty="0" smtClean="0"/>
              <a:t> </a:t>
            </a:r>
            <a:r>
              <a:rPr lang="en-US" sz="2400" dirty="0" smtClean="0">
                <a:sym typeface="Wingdings" panose="05000000000000000000" pitchFamily="2" charset="2"/>
              </a:rPr>
              <a:t> </a:t>
            </a:r>
            <a:endParaRPr lang="en-US" sz="2400" dirty="0"/>
          </a:p>
        </p:txBody>
      </p:sp>
      <p:cxnSp>
        <p:nvCxnSpPr>
          <p:cNvPr id="18" name="Straight Arrow Connector 17"/>
          <p:cNvCxnSpPr/>
          <p:nvPr/>
        </p:nvCxnSpPr>
        <p:spPr>
          <a:xfrm>
            <a:off x="8153400" y="1600200"/>
            <a:ext cx="0" cy="8160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952750" y="5851494"/>
            <a:ext cx="5715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570172" y="1990310"/>
            <a:ext cx="30028" cy="349609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620367" y="1154650"/>
            <a:ext cx="952723" cy="13862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01944" y="2925961"/>
            <a:ext cx="1074308" cy="3754874"/>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u="sng" dirty="0" err="1" smtClean="0"/>
              <a:t>Becoz</a:t>
            </a:r>
            <a:r>
              <a:rPr lang="en-US" sz="1400" b="1" u="sng" dirty="0" smtClean="0"/>
              <a:t> of good skill </a:t>
            </a:r>
            <a:r>
              <a:rPr lang="en-US" sz="1400" b="1" u="sng" dirty="0" err="1" smtClean="0"/>
              <a:t>upto</a:t>
            </a:r>
            <a:r>
              <a:rPr lang="en-US" sz="1400" b="1" u="sng" dirty="0" smtClean="0"/>
              <a:t> 2 wks.</a:t>
            </a:r>
          </a:p>
          <a:p>
            <a:endParaRPr lang="en-US" sz="1400" b="1" u="sng" dirty="0" smtClean="0"/>
          </a:p>
          <a:p>
            <a:r>
              <a:rPr lang="en-US" sz="1400" b="1" u="sng" dirty="0" smtClean="0"/>
              <a:t>Monsoon precip above  normal so far ! </a:t>
            </a:r>
            <a:r>
              <a:rPr lang="en-US" sz="1400" b="1" u="sng" dirty="0" smtClean="0">
                <a:sym typeface="Wingdings" panose="05000000000000000000" pitchFamily="2" charset="2"/>
              </a:rPr>
              <a:t> </a:t>
            </a:r>
            <a:endParaRPr lang="en-US" sz="1400" b="1" u="sng" dirty="0"/>
          </a:p>
        </p:txBody>
      </p:sp>
      <p:cxnSp>
        <p:nvCxnSpPr>
          <p:cNvPr id="9" name="Straight Arrow Connector 8"/>
          <p:cNvCxnSpPr/>
          <p:nvPr/>
        </p:nvCxnSpPr>
        <p:spPr>
          <a:xfrm flipH="1" flipV="1">
            <a:off x="1143000" y="5105400"/>
            <a:ext cx="2835230" cy="1066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descr="Latest 30 Day Precipitation Outlook"/>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050"/>
            <a:ext cx="3901944" cy="2962747"/>
          </a:xfrm>
          <a:prstGeom prst="rect">
            <a:avLst/>
          </a:prstGeom>
          <a:noFill/>
          <a:ln>
            <a:noFill/>
          </a:ln>
        </p:spPr>
      </p:pic>
      <p:pic>
        <p:nvPicPr>
          <p:cNvPr id="24" name="Picture 23" descr="Latest 90 Day Precipitation Outlo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8842" y="3048000"/>
            <a:ext cx="4097966" cy="3356729"/>
          </a:xfrm>
          <a:prstGeom prst="rect">
            <a:avLst/>
          </a:prstGeom>
          <a:noFill/>
          <a:ln>
            <a:noFill/>
          </a:ln>
        </p:spPr>
      </p:pic>
      <p:pic>
        <p:nvPicPr>
          <p:cNvPr id="7" name="Picture 6"/>
          <p:cNvPicPr>
            <a:picLocks noChangeAspect="1"/>
          </p:cNvPicPr>
          <p:nvPr/>
        </p:nvPicPr>
        <p:blipFill>
          <a:blip r:embed="rId4"/>
          <a:stretch>
            <a:fillRect/>
          </a:stretch>
        </p:blipFill>
        <p:spPr>
          <a:xfrm>
            <a:off x="12105" y="3616078"/>
            <a:ext cx="3889840" cy="2556122"/>
          </a:xfrm>
          <a:prstGeom prst="rect">
            <a:avLst/>
          </a:prstGeom>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564146"/>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28</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480385" y="3846700"/>
            <a:ext cx="3349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a:latin typeface="Times New Roman" pitchFamily="18" charset="0"/>
              </a:rPr>
              <a:t>GFS Model Guidance </a:t>
            </a:r>
            <a:r>
              <a:rPr lang="en-US" altLang="en-US" sz="1800" b="1" dirty="0" smtClean="0">
                <a:latin typeface="Times New Roman" pitchFamily="18" charset="0"/>
              </a:rPr>
              <a:t>for the </a:t>
            </a:r>
          </a:p>
          <a:p>
            <a:pPr algn="r" eaLnBrk="1" hangingPunct="1">
              <a:spcBef>
                <a:spcPct val="0"/>
              </a:spcBef>
              <a:buFontTx/>
              <a:buNone/>
            </a:pPr>
            <a:r>
              <a:rPr lang="en-US" altLang="en-US" sz="1800" b="1" dirty="0" smtClean="0">
                <a:latin typeface="Times New Roman" pitchFamily="18" charset="0"/>
              </a:rPr>
              <a:t>next </a:t>
            </a:r>
            <a:r>
              <a:rPr lang="en-US" altLang="en-US" sz="1800" b="1" dirty="0">
                <a:latin typeface="Times New Roman" pitchFamily="18" charset="0"/>
              </a:rPr>
              <a:t>16 days</a:t>
            </a:r>
            <a:r>
              <a:rPr lang="en-US" altLang="en-US" sz="1800" dirty="0">
                <a:latin typeface="Times New Roman" pitchFamily="18" charset="0"/>
              </a:rPr>
              <a:t>.</a:t>
            </a:r>
          </a:p>
        </p:txBody>
      </p:sp>
      <p:sp>
        <p:nvSpPr>
          <p:cNvPr id="24579" name="TextBox 2"/>
          <p:cNvSpPr txBox="1">
            <a:spLocks noChangeArrowheads="1"/>
          </p:cNvSpPr>
          <p:nvPr/>
        </p:nvSpPr>
        <p:spPr bwMode="auto">
          <a:xfrm>
            <a:off x="4231876" y="-2577"/>
            <a:ext cx="15593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NCEP/WPC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257800" y="5554662"/>
            <a:ext cx="3810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0136" y="4558217"/>
            <a:ext cx="3247668" cy="646331"/>
          </a:xfrm>
          <a:prstGeom prst="rect">
            <a:avLst/>
          </a:prstGeom>
          <a:noFill/>
        </p:spPr>
        <p:txBody>
          <a:bodyPr wrap="square" rtlCol="0">
            <a:spAutoFit/>
          </a:bodyPr>
          <a:lstStyle/>
          <a:p>
            <a:r>
              <a:rPr lang="en-US" dirty="0" smtClean="0">
                <a:sym typeface="Wingdings" panose="05000000000000000000" pitchFamily="2" charset="2"/>
              </a:rPr>
              <a:t>Southwest monsoon rainfall </a:t>
            </a:r>
            <a:r>
              <a:rPr lang="en-US" dirty="0" smtClean="0">
                <a:sym typeface="Wingdings" panose="05000000000000000000" pitchFamily="2" charset="2"/>
              </a:rPr>
              <a:t>continues to kick hard</a:t>
            </a:r>
            <a:r>
              <a:rPr lang="en-US" dirty="0" smtClean="0">
                <a:sym typeface="Wingdings" panose="05000000000000000000" pitchFamily="2" charset="2"/>
              </a:rPr>
              <a:t>! </a:t>
            </a:r>
            <a:endParaRPr lang="en-US" dirty="0" smtClean="0">
              <a:sym typeface="Wingdings" panose="05000000000000000000" pitchFamily="2" charset="2"/>
            </a:endParaRPr>
          </a:p>
        </p:txBody>
      </p:sp>
      <p:pic>
        <p:nvPicPr>
          <p:cNvPr id="17412" name="Picture 4" descr="https://cms.accuweather.com/wp-content/uploads/2022/08/Screen-Shot-2022-08-12-at-8.40.53-AM.png?w=6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7938"/>
            <a:ext cx="1902271" cy="11889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02755" y="1166303"/>
            <a:ext cx="1974760" cy="461665"/>
          </a:xfrm>
          <a:prstGeom prst="rect">
            <a:avLst/>
          </a:prstGeom>
          <a:noFill/>
        </p:spPr>
        <p:txBody>
          <a:bodyPr wrap="square" rtlCol="0">
            <a:spAutoFit/>
          </a:bodyPr>
          <a:lstStyle/>
          <a:p>
            <a:r>
              <a:rPr lang="en-US" sz="1200" dirty="0" smtClean="0"/>
              <a:t>8/12 ? Flash Flooding in Las Vegas strip!</a:t>
            </a:r>
            <a:endParaRPr lang="en-US" sz="1200" dirty="0"/>
          </a:p>
        </p:txBody>
      </p:sp>
      <p:pic>
        <p:nvPicPr>
          <p:cNvPr id="9218" name="Picture 2" descr="https://www.wpc.ncep.noaa.gov/qpf/p168i.gif?16605985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36" y="70057"/>
            <a:ext cx="4241102" cy="29740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5449703" y="-2577"/>
            <a:ext cx="1793049" cy="1229765"/>
          </a:xfrm>
          <a:prstGeom prst="rect">
            <a:avLst/>
          </a:prstGeom>
        </p:spPr>
      </p:pic>
      <p:sp>
        <p:nvSpPr>
          <p:cNvPr id="24" name="TextBox 23"/>
          <p:cNvSpPr txBox="1"/>
          <p:nvPr/>
        </p:nvSpPr>
        <p:spPr>
          <a:xfrm>
            <a:off x="5449702" y="1219200"/>
            <a:ext cx="1789297" cy="276999"/>
          </a:xfrm>
          <a:prstGeom prst="rect">
            <a:avLst/>
          </a:prstGeom>
          <a:noFill/>
        </p:spPr>
        <p:txBody>
          <a:bodyPr wrap="square" rtlCol="0">
            <a:spAutoFit/>
          </a:bodyPr>
          <a:lstStyle/>
          <a:p>
            <a:r>
              <a:rPr lang="en-US" sz="1200" dirty="0" smtClean="0"/>
              <a:t>Grand Canyon Flooding!</a:t>
            </a:r>
            <a:endParaRPr lang="en-US" sz="1200" dirty="0"/>
          </a:p>
        </p:txBody>
      </p:sp>
      <p:pic>
        <p:nvPicPr>
          <p:cNvPr id="6" name="Picture 5"/>
          <p:cNvPicPr>
            <a:picLocks noChangeAspect="1"/>
          </p:cNvPicPr>
          <p:nvPr/>
        </p:nvPicPr>
        <p:blipFill>
          <a:blip r:embed="rId6"/>
          <a:stretch>
            <a:fillRect/>
          </a:stretch>
        </p:blipFill>
        <p:spPr>
          <a:xfrm>
            <a:off x="4352278" y="2077053"/>
            <a:ext cx="4785583" cy="4661390"/>
          </a:xfrm>
          <a:prstGeom prst="rect">
            <a:avLst/>
          </a:prstGeom>
        </p:spPr>
      </p:pic>
      <p:cxnSp>
        <p:nvCxnSpPr>
          <p:cNvPr id="26" name="Straight Arrow Connector 25"/>
          <p:cNvCxnSpPr/>
          <p:nvPr/>
        </p:nvCxnSpPr>
        <p:spPr>
          <a:xfrm flipH="1" flipV="1">
            <a:off x="2236515" y="5013046"/>
            <a:ext cx="3935685" cy="794426"/>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581943" y="1627968"/>
            <a:ext cx="399257" cy="2974508"/>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7"/>
          <a:stretch>
            <a:fillRect/>
          </a:stretch>
        </p:blipFill>
        <p:spPr>
          <a:xfrm>
            <a:off x="1781175" y="5356559"/>
            <a:ext cx="2105025" cy="1362075"/>
          </a:xfrm>
          <a:prstGeom prst="rect">
            <a:avLst/>
          </a:prstGeom>
        </p:spPr>
      </p:pic>
      <p:sp>
        <p:nvSpPr>
          <p:cNvPr id="13" name="TextBox 12"/>
          <p:cNvSpPr txBox="1"/>
          <p:nvPr/>
        </p:nvSpPr>
        <p:spPr>
          <a:xfrm>
            <a:off x="2927715" y="6461946"/>
            <a:ext cx="552773" cy="307777"/>
          </a:xfrm>
          <a:prstGeom prst="rect">
            <a:avLst/>
          </a:prstGeom>
          <a:noFill/>
        </p:spPr>
        <p:txBody>
          <a:bodyPr wrap="square" rtlCol="0">
            <a:spAutoFit/>
          </a:bodyPr>
          <a:lstStyle/>
          <a:p>
            <a:r>
              <a:rPr lang="en-US" sz="1400" b="1" dirty="0" smtClean="0"/>
              <a:t>JAS</a:t>
            </a:r>
            <a:endParaRPr lang="en-US" sz="1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34" y="0"/>
            <a:ext cx="8816266" cy="6858000"/>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29</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15 </a:t>
            </a:r>
            <a:r>
              <a:rPr lang="en-US" b="1" u="sng" dirty="0" smtClean="0">
                <a:solidFill>
                  <a:srgbClr val="FF0000"/>
                </a:solidFill>
              </a:rPr>
              <a:t>Aug</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347287" y="1768505"/>
            <a:ext cx="31203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smtClean="0">
                <a:latin typeface="Times New Roman" pitchFamily="18" charset="0"/>
              </a:rPr>
              <a:t>Updated Seasonal </a:t>
            </a:r>
            <a:r>
              <a:rPr lang="en-US" altLang="en-US" sz="1600" dirty="0">
                <a:latin typeface="Times New Roman" pitchFamily="18" charset="0"/>
              </a:rPr>
              <a:t>Outlook </a:t>
            </a:r>
            <a:endParaRPr lang="en-US" altLang="en-US" sz="1600" dirty="0" smtClean="0">
              <a:latin typeface="Times New Roman" pitchFamily="18" charset="0"/>
            </a:endParaRPr>
          </a:p>
          <a:p>
            <a:pPr eaLnBrk="1" hangingPunct="1">
              <a:spcBef>
                <a:spcPct val="0"/>
              </a:spcBef>
              <a:buFontTx/>
              <a:buNone/>
            </a:pPr>
            <a:r>
              <a:rPr lang="en-US" altLang="en-US" sz="1600" dirty="0" smtClean="0">
                <a:latin typeface="Times New Roman" pitchFamily="18" charset="0"/>
              </a:rPr>
              <a:t>(1 </a:t>
            </a:r>
            <a:r>
              <a:rPr lang="en-US" altLang="en-US" sz="1600" dirty="0" smtClean="0">
                <a:latin typeface="Times New Roman" pitchFamily="18" charset="0"/>
              </a:rPr>
              <a:t>Aug</a:t>
            </a:r>
            <a:r>
              <a:rPr lang="en-US" altLang="en-US" sz="1600" dirty="0" smtClean="0">
                <a:latin typeface="Times New Roman" pitchFamily="18" charset="0"/>
              </a:rPr>
              <a:t> </a:t>
            </a:r>
            <a:r>
              <a:rPr lang="en-US" altLang="en-US" sz="1600" dirty="0" smtClean="0">
                <a:latin typeface="Times New Roman" pitchFamily="18" charset="0"/>
              </a:rPr>
              <a:t>– </a:t>
            </a:r>
            <a:r>
              <a:rPr lang="en-US" altLang="en-US" sz="1600" dirty="0" smtClean="0">
                <a:latin typeface="Times New Roman" pitchFamily="18" charset="0"/>
              </a:rPr>
              <a:t>31 Oct  </a:t>
            </a:r>
            <a:r>
              <a:rPr lang="en-US" altLang="en-US" sz="1600" dirty="0" smtClean="0">
                <a:latin typeface="Times New Roman" pitchFamily="18" charset="0"/>
              </a:rPr>
              <a:t>2022)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a:latin typeface="Times New Roman" pitchFamily="18" charset="0"/>
              </a:rPr>
              <a:t>7</a:t>
            </a:r>
            <a:r>
              <a:rPr lang="en-US" altLang="en-US" sz="1600" dirty="0" smtClean="0">
                <a:latin typeface="Times New Roman" pitchFamily="18" charset="0"/>
              </a:rPr>
              <a:t>/31/22</a:t>
            </a:r>
            <a:endParaRPr lang="en-US" altLang="en-US" sz="1600" dirty="0">
              <a:latin typeface="Times New Roman" pitchFamily="18" charset="0"/>
            </a:endParaRPr>
          </a:p>
        </p:txBody>
      </p:sp>
      <p:sp>
        <p:nvSpPr>
          <p:cNvPr id="4101" name="TextBox 9"/>
          <p:cNvSpPr txBox="1">
            <a:spLocks noChangeArrowheads="1"/>
          </p:cNvSpPr>
          <p:nvPr/>
        </p:nvSpPr>
        <p:spPr bwMode="auto">
          <a:xfrm>
            <a:off x="5996553" y="2844225"/>
            <a:ext cx="31146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a:t>
            </a:r>
            <a:r>
              <a:rPr lang="en-US" altLang="en-US" sz="1600" dirty="0" smtClean="0">
                <a:latin typeface="Times New Roman" pitchFamily="18" charset="0"/>
              </a:rPr>
              <a:t>outlook (for </a:t>
            </a:r>
            <a:r>
              <a:rPr lang="en-US" altLang="en-US" sz="1600" dirty="0" smtClean="0">
                <a:latin typeface="Times New Roman" pitchFamily="18" charset="0"/>
              </a:rPr>
              <a:t>August</a:t>
            </a:r>
            <a:r>
              <a:rPr lang="en-US" altLang="en-US" sz="1600" dirty="0" smtClean="0">
                <a:latin typeface="Times New Roman" pitchFamily="18" charset="0"/>
              </a:rPr>
              <a:t> </a:t>
            </a:r>
            <a:r>
              <a:rPr lang="en-US" altLang="en-US" sz="1600" dirty="0" smtClean="0">
                <a:latin typeface="Times New Roman" pitchFamily="18" charset="0"/>
              </a:rPr>
              <a:t>2022)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a:latin typeface="Times New Roman" pitchFamily="18" charset="0"/>
              </a:rPr>
              <a:t>7</a:t>
            </a:r>
            <a:r>
              <a:rPr lang="en-US" altLang="en-US" sz="1600" dirty="0" smtClean="0">
                <a:latin typeface="Times New Roman" pitchFamily="18" charset="0"/>
              </a:rPr>
              <a:t>/31/22</a:t>
            </a:r>
            <a:endParaRPr lang="en-US" altLang="en-US" sz="1600" dirty="0">
              <a:latin typeface="Times New Roman" pitchFamily="18" charset="0"/>
            </a:endParaRPr>
          </a:p>
        </p:txBody>
      </p:sp>
      <p:sp>
        <p:nvSpPr>
          <p:cNvPr id="8" name="TextBox 7"/>
          <p:cNvSpPr txBox="1"/>
          <p:nvPr/>
        </p:nvSpPr>
        <p:spPr>
          <a:xfrm>
            <a:off x="4411603" y="606204"/>
            <a:ext cx="4723688" cy="1015663"/>
          </a:xfrm>
          <a:prstGeom prst="rect">
            <a:avLst/>
          </a:prstGeom>
          <a:noFill/>
        </p:spPr>
        <p:txBody>
          <a:bodyPr wrap="square" rtlCol="0">
            <a:spAutoFit/>
          </a:bodyPr>
          <a:lstStyle/>
          <a:p>
            <a:pPr algn="ctr"/>
            <a:r>
              <a:rPr lang="en-US" sz="1500" u="sng" dirty="0" smtClean="0">
                <a:solidFill>
                  <a:srgbClr val="FF0000"/>
                </a:solidFill>
              </a:rPr>
              <a:t>New </a:t>
            </a:r>
            <a:r>
              <a:rPr lang="en-US" sz="1500" b="1" u="sng" dirty="0" smtClean="0">
                <a:solidFill>
                  <a:srgbClr val="FF0000"/>
                </a:solidFill>
              </a:rPr>
              <a:t>Seasonal+</a:t>
            </a:r>
            <a:r>
              <a:rPr lang="en-US" sz="1500" u="sng" dirty="0" smtClean="0">
                <a:solidFill>
                  <a:srgbClr val="FF0000"/>
                </a:solidFill>
              </a:rPr>
              <a:t> </a:t>
            </a:r>
            <a:r>
              <a:rPr lang="en-US" sz="1500" u="sng" dirty="0">
                <a:solidFill>
                  <a:srgbClr val="FF0000"/>
                </a:solidFill>
              </a:rPr>
              <a:t>Drought Outlook to be released in 2 days</a:t>
            </a:r>
            <a:r>
              <a:rPr lang="en-US" sz="1500" u="sng" dirty="0" smtClean="0">
                <a:solidFill>
                  <a:srgbClr val="FF0000"/>
                </a:solidFill>
              </a:rPr>
              <a:t>!</a:t>
            </a:r>
          </a:p>
          <a:p>
            <a:pPr algn="ctr"/>
            <a:endParaRPr lang="en-US" sz="1500" u="sng" dirty="0" smtClean="0">
              <a:solidFill>
                <a:srgbClr val="FF0000"/>
              </a:solidFill>
            </a:endParaRPr>
          </a:p>
          <a:p>
            <a:pPr algn="ctr"/>
            <a:r>
              <a:rPr lang="en-US" sz="1500" u="sng" dirty="0" smtClean="0">
                <a:solidFill>
                  <a:srgbClr val="FF0000"/>
                </a:solidFill>
              </a:rPr>
              <a:t>New </a:t>
            </a:r>
            <a:r>
              <a:rPr lang="en-US" sz="1500" b="1" u="sng" dirty="0" smtClean="0">
                <a:solidFill>
                  <a:srgbClr val="FF0000"/>
                </a:solidFill>
              </a:rPr>
              <a:t>Monthly</a:t>
            </a:r>
            <a:r>
              <a:rPr lang="en-US" sz="1500" u="sng" dirty="0" smtClean="0">
                <a:solidFill>
                  <a:srgbClr val="FF0000"/>
                </a:solidFill>
              </a:rPr>
              <a:t> Drought Outlook to be released end of this month) </a:t>
            </a:r>
            <a:endParaRPr lang="en-US" sz="15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1" y="4368772"/>
            <a:ext cx="4724400"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It is the classic great West versus East drought paradigm !!</a:t>
            </a:r>
          </a:p>
          <a:p>
            <a:pPr marL="285750" indent="-285750">
              <a:buFont typeface="Arial" panose="020B0604020202020204" pitchFamily="34" charset="0"/>
              <a:buChar char="•"/>
            </a:pPr>
            <a:r>
              <a:rPr lang="en-US" sz="1600" dirty="0" smtClean="0"/>
              <a:t>US East droughts are different than West droughts!!</a:t>
            </a:r>
          </a:p>
          <a:p>
            <a:pPr marL="285750" indent="-285750">
              <a:buFont typeface="Arial" panose="020B0604020202020204" pitchFamily="34" charset="0"/>
              <a:buChar char="•"/>
            </a:pPr>
            <a:r>
              <a:rPr lang="en-US" sz="1600" dirty="0" smtClean="0"/>
              <a:t>This is mainly related to the rainfall climatology! – Of course ENSO impact matters! </a:t>
            </a:r>
          </a:p>
        </p:txBody>
      </p:sp>
      <p:pic>
        <p:nvPicPr>
          <p:cNvPr id="14" name="Picture 13" descr="https://origin.cpc.ncep.noaa.gov/products/expert_assessment/month_drought.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3429000"/>
            <a:ext cx="4240347" cy="3102292"/>
          </a:xfrm>
          <a:prstGeom prst="rect">
            <a:avLst/>
          </a:prstGeom>
          <a:noFill/>
          <a:ln>
            <a:noFill/>
          </a:ln>
        </p:spPr>
      </p:pic>
      <p:pic>
        <p:nvPicPr>
          <p:cNvPr id="15" name="Picture 14" descr="https://origin.cpc.ncep.noaa.gov/products/expert_assessment/season_drought.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533399"/>
            <a:ext cx="4259539" cy="3400961"/>
          </a:xfrm>
          <a:prstGeom prst="rect">
            <a:avLst/>
          </a:prstGeom>
          <a:noFill/>
          <a:ln>
            <a:noFill/>
          </a:ln>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372"/>
            <a:ext cx="8743595" cy="6754427"/>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30</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15 Aug</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050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8864263" cy="6847643"/>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31</a:t>
            </a:fld>
            <a:endParaRPr lang="en-US" altLang="en-US" dirty="0"/>
          </a:p>
        </p:txBody>
      </p:sp>
      <p:sp>
        <p:nvSpPr>
          <p:cNvPr id="7" name="Rectangle 6"/>
          <p:cNvSpPr/>
          <p:nvPr/>
        </p:nvSpPr>
        <p:spPr>
          <a:xfrm>
            <a:off x="4495800" y="3276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533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6488668"/>
            <a:ext cx="86106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15 </a:t>
            </a:r>
            <a:r>
              <a:rPr lang="en-US" b="1" u="sng" dirty="0" smtClean="0">
                <a:solidFill>
                  <a:srgbClr val="FF0000"/>
                </a:solidFill>
              </a:rPr>
              <a:t>Aug</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3" name="Straight Arrow Connector 12"/>
          <p:cNvCxnSpPr/>
          <p:nvPr/>
        </p:nvCxnSpPr>
        <p:spPr>
          <a:xfrm flipH="1" flipV="1">
            <a:off x="7162800" y="4800600"/>
            <a:ext cx="1219200" cy="6096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895600" y="1752600"/>
            <a:ext cx="1219200" cy="6096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5892"/>
            <a:ext cx="8829047" cy="6820439"/>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32</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810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15 </a:t>
            </a:r>
            <a:r>
              <a:rPr lang="en-US" b="1" u="sng" dirty="0" smtClean="0">
                <a:solidFill>
                  <a:srgbClr val="FF0000"/>
                </a:solidFill>
              </a:rPr>
              <a:t>Aug</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1" name="Straight Arrow Connector 10"/>
          <p:cNvCxnSpPr/>
          <p:nvPr/>
        </p:nvCxnSpPr>
        <p:spPr>
          <a:xfrm flipH="1" flipV="1">
            <a:off x="7162800" y="4800600"/>
            <a:ext cx="1219200" cy="6096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658"/>
            <a:ext cx="8382000" cy="646331"/>
          </a:xfrm>
          <a:prstGeom prst="rect">
            <a:avLst/>
          </a:prstGeom>
          <a:noFill/>
        </p:spPr>
        <p:txBody>
          <a:bodyPr wrap="square" rtlCol="0">
            <a:spAutoFit/>
          </a:bodyPr>
          <a:lstStyle/>
          <a:p>
            <a:r>
              <a:rPr lang="en-US" dirty="0" smtClean="0"/>
              <a:t>Week-4 Soil Moisture Percentile (SMP) </a:t>
            </a:r>
            <a:r>
              <a:rPr lang="en-US" dirty="0" err="1" smtClean="0"/>
              <a:t>Fcst</a:t>
            </a:r>
            <a:r>
              <a:rPr lang="en-US" dirty="0" smtClean="0"/>
              <a:t> based on VIC model forced with ECMWF-extended precipitation forecast! </a:t>
            </a:r>
            <a:endParaRPr lang="en-US" dirty="0"/>
          </a:p>
        </p:txBody>
      </p:sp>
      <p:sp>
        <p:nvSpPr>
          <p:cNvPr id="6" name="Rectangle 5"/>
          <p:cNvSpPr/>
          <p:nvPr/>
        </p:nvSpPr>
        <p:spPr>
          <a:xfrm>
            <a:off x="114300" y="6237295"/>
            <a:ext cx="8915400" cy="523220"/>
          </a:xfrm>
          <a:prstGeom prst="rect">
            <a:avLst/>
          </a:prstGeom>
        </p:spPr>
        <p:txBody>
          <a:bodyPr wrap="square">
            <a:spAutoFit/>
          </a:bodyPr>
          <a:lstStyle/>
          <a:p>
            <a:r>
              <a:rPr lang="en-US" sz="1400" dirty="0" smtClean="0"/>
              <a:t>(From Drs. Li Xu and Yun Fan)  More detail at From: https</a:t>
            </a:r>
            <a:r>
              <a:rPr lang="en-US" sz="1400" dirty="0"/>
              <a:t>://www.cpc.ncep.noaa.gov/products/people/lxu/flashd/flash_prediction.html</a:t>
            </a:r>
          </a:p>
        </p:txBody>
      </p:sp>
      <p:sp>
        <p:nvSpPr>
          <p:cNvPr id="7" name="TextBox 6"/>
          <p:cNvSpPr txBox="1"/>
          <p:nvPr/>
        </p:nvSpPr>
        <p:spPr>
          <a:xfrm>
            <a:off x="2133600" y="3776646"/>
            <a:ext cx="609600" cy="461665"/>
          </a:xfrm>
          <a:prstGeom prst="rect">
            <a:avLst/>
          </a:prstGeom>
          <a:noFill/>
        </p:spPr>
        <p:txBody>
          <a:bodyPr wrap="square" rtlCol="0">
            <a:spAutoFit/>
          </a:bodyPr>
          <a:lstStyle/>
          <a:p>
            <a:r>
              <a:rPr lang="en-US" sz="2400" dirty="0" smtClean="0"/>
              <a:t>??</a:t>
            </a:r>
            <a:endParaRPr lang="en-US" sz="2400" dirty="0"/>
          </a:p>
        </p:txBody>
      </p:sp>
      <p:sp>
        <p:nvSpPr>
          <p:cNvPr id="2" name="TextBox 1"/>
          <p:cNvSpPr txBox="1"/>
          <p:nvPr/>
        </p:nvSpPr>
        <p:spPr>
          <a:xfrm>
            <a:off x="7315200" y="1197727"/>
            <a:ext cx="1714500" cy="646331"/>
          </a:xfrm>
          <a:prstGeom prst="rect">
            <a:avLst/>
          </a:prstGeom>
          <a:noFill/>
        </p:spPr>
        <p:txBody>
          <a:bodyPr wrap="square" rtlCol="0">
            <a:spAutoFit/>
          </a:bodyPr>
          <a:lstStyle/>
          <a:p>
            <a:r>
              <a:rPr lang="en-US" dirty="0" smtClean="0"/>
              <a:t>Now</a:t>
            </a:r>
            <a:r>
              <a:rPr lang="en-US" dirty="0"/>
              <a:t>:</a:t>
            </a:r>
            <a:r>
              <a:rPr lang="en-US" dirty="0" smtClean="0"/>
              <a:t> Yesterday’s IC</a:t>
            </a:r>
            <a:endParaRPr lang="en-US" dirty="0"/>
          </a:p>
        </p:txBody>
      </p:sp>
      <p:sp>
        <p:nvSpPr>
          <p:cNvPr id="3" name="Rectangle 2"/>
          <p:cNvSpPr/>
          <p:nvPr/>
        </p:nvSpPr>
        <p:spPr>
          <a:xfrm>
            <a:off x="7285561" y="1143000"/>
            <a:ext cx="1744139" cy="7486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172200" y="1306828"/>
            <a:ext cx="685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867400" y="3681762"/>
            <a:ext cx="990600" cy="523220"/>
          </a:xfrm>
          <a:prstGeom prst="rect">
            <a:avLst/>
          </a:prstGeom>
          <a:noFill/>
        </p:spPr>
        <p:txBody>
          <a:bodyPr wrap="square" rtlCol="0">
            <a:spAutoFit/>
          </a:bodyPr>
          <a:lstStyle/>
          <a:p>
            <a:r>
              <a:rPr lang="en-US" sz="1400" dirty="0" smtClean="0"/>
              <a:t>Area of concern! </a:t>
            </a:r>
            <a:endParaRPr lang="en-US" sz="1400" dirty="0"/>
          </a:p>
        </p:txBody>
      </p:sp>
      <p:cxnSp>
        <p:nvCxnSpPr>
          <p:cNvPr id="11" name="Straight Arrow Connector 10"/>
          <p:cNvCxnSpPr/>
          <p:nvPr/>
        </p:nvCxnSpPr>
        <p:spPr>
          <a:xfrm flipH="1" flipV="1">
            <a:off x="4572000" y="3429000"/>
            <a:ext cx="1600200" cy="34764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stretch>
            <a:fillRect/>
          </a:stretch>
        </p:blipFill>
        <p:spPr>
          <a:xfrm>
            <a:off x="0" y="654867"/>
            <a:ext cx="7104418" cy="5364934"/>
          </a:xfrm>
          <a:prstGeom prst="rect">
            <a:avLst/>
          </a:prstGeom>
        </p:spPr>
      </p:pic>
    </p:spTree>
    <p:extLst>
      <p:ext uri="{BB962C8B-B14F-4D97-AF65-F5344CB8AC3E}">
        <p14:creationId xmlns:p14="http://schemas.microsoft.com/office/powerpoint/2010/main" val="699173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91511" y="1981200"/>
            <a:ext cx="543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Sep</a:t>
            </a:r>
            <a:endParaRPr lang="en-US" altLang="en-US" sz="1800" b="1" dirty="0">
              <a:latin typeface="Times New Roman" pitchFamily="18" charset="0"/>
            </a:endParaRPr>
          </a:p>
        </p:txBody>
      </p:sp>
      <p:sp>
        <p:nvSpPr>
          <p:cNvPr id="21508" name="Rectangle 2"/>
          <p:cNvSpPr>
            <a:spLocks noChangeArrowheads="1"/>
          </p:cNvSpPr>
          <p:nvPr/>
        </p:nvSpPr>
        <p:spPr bwMode="auto">
          <a:xfrm>
            <a:off x="4114800" y="3962400"/>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SON</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34</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621350" y="76200"/>
            <a:ext cx="1752600" cy="1583852"/>
          </a:xfrm>
        </p:spPr>
        <p:txBody>
          <a:bodyPr/>
          <a:lstStyle/>
          <a:p>
            <a:r>
              <a:rPr lang="en-US" altLang="en-US" sz="2800" dirty="0"/>
              <a:t> </a:t>
            </a:r>
            <a:r>
              <a:rPr lang="en-US" altLang="en-US" sz="2000" dirty="0"/>
              <a:t>NMME </a:t>
            </a:r>
            <a:r>
              <a:rPr lang="en-US" altLang="en-US" sz="2000" dirty="0" smtClean="0"/>
              <a:t/>
            </a:r>
            <a:br>
              <a:rPr lang="en-US" altLang="en-US" sz="2000" dirty="0" smtClean="0"/>
            </a:br>
            <a:r>
              <a:rPr lang="en-US" altLang="en-US" sz="2000" dirty="0" smtClean="0"/>
              <a:t>T (left) &amp; </a:t>
            </a:r>
            <a:br>
              <a:rPr lang="en-US" altLang="en-US" sz="2000" dirty="0" smtClean="0"/>
            </a:br>
            <a:r>
              <a:rPr lang="en-US" altLang="en-US" sz="2000" dirty="0" smtClean="0"/>
              <a:t>P (right)</a:t>
            </a:r>
            <a:r>
              <a:rPr lang="en-US" altLang="en-US" sz="2000" dirty="0"/>
              <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pic>
        <p:nvPicPr>
          <p:cNvPr id="18434" name="Picture 2" descr="https://www.cpc.ncep.noaa.gov/products/NMME/prob/images/th.prob_ensemble_tmp2m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7" y="0"/>
            <a:ext cx="3941378"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s://www.cpc.ncep.noaa.gov/products/NMME/prob/images/prob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0"/>
            <a:ext cx="3896557" cy="3010090"/>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6" y="3423749"/>
            <a:ext cx="3952430" cy="3053252"/>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3489794"/>
            <a:ext cx="3886200" cy="30020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35</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SON</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7" name="Picture 6"/>
          <p:cNvPicPr>
            <a:picLocks noChangeAspect="1"/>
          </p:cNvPicPr>
          <p:nvPr/>
        </p:nvPicPr>
        <p:blipFill>
          <a:blip r:embed="rId2"/>
          <a:stretch>
            <a:fillRect/>
          </a:stretch>
        </p:blipFill>
        <p:spPr>
          <a:xfrm>
            <a:off x="79158" y="391526"/>
            <a:ext cx="8912441" cy="6157880"/>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52094"/>
          <a:stretch/>
        </p:blipFill>
        <p:spPr>
          <a:xfrm>
            <a:off x="0" y="362634"/>
            <a:ext cx="2209800" cy="5713936"/>
          </a:xfrm>
          <a:prstGeom prst="rect">
            <a:avLst/>
          </a:prstGeom>
        </p:spPr>
      </p:pic>
      <p:sp>
        <p:nvSpPr>
          <p:cNvPr id="2" name="Slide Number Placeholder 1"/>
          <p:cNvSpPr>
            <a:spLocks noGrp="1"/>
          </p:cNvSpPr>
          <p:nvPr>
            <p:ph type="sldNum" sz="quarter" idx="12"/>
          </p:nvPr>
        </p:nvSpPr>
        <p:spPr>
          <a:xfrm>
            <a:off x="8458200" y="6457950"/>
            <a:ext cx="609600" cy="323850"/>
          </a:xfrm>
        </p:spPr>
        <p:txBody>
          <a:bodyPr/>
          <a:lstStyle/>
          <a:p>
            <a:pPr>
              <a:defRPr/>
            </a:pPr>
            <a:fld id="{AE0D35B7-164B-4BDA-8435-F6440E98459E}" type="slidenum">
              <a:rPr lang="en-US" altLang="en-US" smtClean="0"/>
              <a:pPr>
                <a:defRPr/>
              </a:pPr>
              <a:t>36</a:t>
            </a:fld>
            <a:endParaRPr lang="en-US" alt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6150" y="2253264"/>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6252" y="-2978"/>
            <a:ext cx="9067799" cy="307777"/>
          </a:xfrm>
          <a:prstGeom prst="rect">
            <a:avLst/>
          </a:prstGeom>
          <a:noFill/>
        </p:spPr>
        <p:txBody>
          <a:bodyPr wrap="square" rtlCol="0">
            <a:spAutoFit/>
          </a:bodyPr>
          <a:lstStyle/>
          <a:p>
            <a:r>
              <a:rPr lang="en-US" sz="1400" b="1" dirty="0" smtClean="0">
                <a:solidFill>
                  <a:schemeClr val="accent6">
                    <a:lumMod val="75000"/>
                  </a:schemeClr>
                </a:solidFill>
              </a:rPr>
              <a:t>(From NMME)                               </a:t>
            </a:r>
            <a:r>
              <a:rPr lang="en-US" sz="1400" dirty="0" smtClean="0"/>
              <a:t>compared with this month(foreground, red border)</a:t>
            </a:r>
            <a:endParaRPr lang="en-US" sz="1400" dirty="0"/>
          </a:p>
        </p:txBody>
      </p:sp>
      <p:sp>
        <p:nvSpPr>
          <p:cNvPr id="4" name="TextBox 3"/>
          <p:cNvSpPr txBox="1"/>
          <p:nvPr/>
        </p:nvSpPr>
        <p:spPr>
          <a:xfrm>
            <a:off x="7162800" y="2187714"/>
            <a:ext cx="1447800" cy="769441"/>
          </a:xfrm>
          <a:prstGeom prst="rect">
            <a:avLst/>
          </a:prstGeom>
          <a:noFill/>
        </p:spPr>
        <p:txBody>
          <a:bodyPr wrap="square" rtlCol="0">
            <a:spAutoFit/>
          </a:bodyPr>
          <a:lstStyle/>
          <a:p>
            <a:r>
              <a:rPr lang="en-US" sz="1600" dirty="0"/>
              <a:t>     </a:t>
            </a:r>
            <a:r>
              <a:rPr lang="en-US" sz="1600" dirty="0" smtClean="0"/>
              <a:t>  </a:t>
            </a:r>
            <a:r>
              <a:rPr lang="en-US" sz="1400" dirty="0" smtClean="0"/>
              <a:t>Forecast </a:t>
            </a:r>
            <a:r>
              <a:rPr lang="en-US" sz="1400" dirty="0"/>
              <a:t>uncertain in Hatched areas.</a:t>
            </a:r>
          </a:p>
        </p:txBody>
      </p:sp>
      <p:sp>
        <p:nvSpPr>
          <p:cNvPr id="6" name="Rectangle 5"/>
          <p:cNvSpPr/>
          <p:nvPr/>
        </p:nvSpPr>
        <p:spPr>
          <a:xfrm>
            <a:off x="30334" y="6135469"/>
            <a:ext cx="2027066" cy="646331"/>
          </a:xfrm>
          <a:prstGeom prst="rect">
            <a:avLst/>
          </a:prstGeom>
        </p:spPr>
        <p:txBody>
          <a:bodyPr wrap="square">
            <a:spAutoFit/>
          </a:bodyPr>
          <a:lstStyle/>
          <a:p>
            <a:r>
              <a:rPr lang="en-US" b="1" dirty="0">
                <a:solidFill>
                  <a:srgbClr val="6600CC"/>
                </a:solidFill>
              </a:rPr>
              <a:t>SPI6 </a:t>
            </a:r>
            <a:r>
              <a:rPr lang="en-US" b="1" dirty="0" err="1">
                <a:solidFill>
                  <a:srgbClr val="6600CC"/>
                </a:solidFill>
              </a:rPr>
              <a:t>Fcst</a:t>
            </a:r>
            <a:r>
              <a:rPr lang="en-US" b="1" dirty="0">
                <a:solidFill>
                  <a:srgbClr val="6600CC"/>
                </a:solidFill>
              </a:rPr>
              <a:t> made from </a:t>
            </a:r>
            <a:r>
              <a:rPr lang="en-US" b="1" u="sng" dirty="0">
                <a:solidFill>
                  <a:srgbClr val="6600CC"/>
                </a:solidFill>
              </a:rPr>
              <a:t>last</a:t>
            </a:r>
            <a:r>
              <a:rPr lang="en-US" b="1" dirty="0">
                <a:solidFill>
                  <a:srgbClr val="6600CC"/>
                </a:solidFill>
              </a:rPr>
              <a:t> </a:t>
            </a:r>
            <a:r>
              <a:rPr lang="en-US" b="1" dirty="0" smtClean="0">
                <a:solidFill>
                  <a:srgbClr val="6600CC"/>
                </a:solidFill>
              </a:rPr>
              <a:t>month</a:t>
            </a:r>
            <a:endParaRPr lang="en-US" b="1" dirty="0">
              <a:solidFill>
                <a:srgbClr val="6600CC"/>
              </a:solidFill>
            </a:endParaRPr>
          </a:p>
        </p:txBody>
      </p:sp>
      <p:sp>
        <p:nvSpPr>
          <p:cNvPr id="17" name="Rectangle 16"/>
          <p:cNvSpPr/>
          <p:nvPr/>
        </p:nvSpPr>
        <p:spPr>
          <a:xfrm>
            <a:off x="2895599" y="6488668"/>
            <a:ext cx="4343401" cy="369332"/>
          </a:xfrm>
          <a:prstGeom prst="rect">
            <a:avLst/>
          </a:prstGeom>
        </p:spPr>
        <p:txBody>
          <a:bodyPr wrap="square">
            <a:spAutoFit/>
          </a:bodyPr>
          <a:lstStyle/>
          <a:p>
            <a:r>
              <a:rPr lang="en-US" b="1" dirty="0" smtClean="0">
                <a:solidFill>
                  <a:srgbClr val="6600CC"/>
                </a:solidFill>
              </a:rPr>
              <a:t>SPI6  &amp; SPI12 </a:t>
            </a:r>
            <a:r>
              <a:rPr lang="en-US" b="1" dirty="0" err="1">
                <a:solidFill>
                  <a:srgbClr val="6600CC"/>
                </a:solidFill>
              </a:rPr>
              <a:t>Fcst</a:t>
            </a:r>
            <a:r>
              <a:rPr lang="en-US" b="1" dirty="0">
                <a:solidFill>
                  <a:srgbClr val="6600CC"/>
                </a:solidFill>
              </a:rPr>
              <a:t> made from </a:t>
            </a:r>
            <a:r>
              <a:rPr lang="en-US" b="1" u="sng" dirty="0" smtClean="0">
                <a:solidFill>
                  <a:srgbClr val="6600CC"/>
                </a:solidFill>
              </a:rPr>
              <a:t>this</a:t>
            </a:r>
            <a:r>
              <a:rPr lang="en-US" b="1" dirty="0" smtClean="0">
                <a:solidFill>
                  <a:srgbClr val="6600CC"/>
                </a:solidFill>
              </a:rPr>
              <a:t> month</a:t>
            </a:r>
            <a:endParaRPr lang="en-US" b="1" dirty="0">
              <a:solidFill>
                <a:srgbClr val="6600CC"/>
              </a:solidFill>
            </a:endParaRPr>
          </a:p>
        </p:txBody>
      </p:sp>
      <p:sp>
        <p:nvSpPr>
          <p:cNvPr id="19" name="Rectangle 18"/>
          <p:cNvSpPr/>
          <p:nvPr/>
        </p:nvSpPr>
        <p:spPr>
          <a:xfrm>
            <a:off x="7124699" y="6553200"/>
            <a:ext cx="342901" cy="24721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4100" y="6197471"/>
            <a:ext cx="4533901" cy="314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286000" y="304800"/>
            <a:ext cx="4729210" cy="5851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229475" y="304800"/>
            <a:ext cx="1874576" cy="1815882"/>
          </a:xfrm>
          <a:prstGeom prst="rect">
            <a:avLst/>
          </a:prstGeom>
          <a:noFill/>
        </p:spPr>
        <p:txBody>
          <a:bodyPr wrap="square" rtlCol="0">
            <a:spAutoFit/>
          </a:bodyPr>
          <a:lstStyle/>
          <a:p>
            <a:r>
              <a:rPr lang="en-US" sz="1400" dirty="0" smtClean="0"/>
              <a:t>Why is there so fewer hatched areas in SPI6 </a:t>
            </a:r>
            <a:r>
              <a:rPr lang="en-US" sz="1400" dirty="0" err="1" smtClean="0"/>
              <a:t>fcst</a:t>
            </a:r>
            <a:r>
              <a:rPr lang="en-US" sz="1400" dirty="0" smtClean="0"/>
              <a:t> from NMME models’ based </a:t>
            </a:r>
            <a:r>
              <a:rPr lang="en-US" sz="1400" dirty="0" err="1" smtClean="0"/>
              <a:t>fcst</a:t>
            </a:r>
            <a:r>
              <a:rPr lang="en-US" sz="1400" dirty="0" smtClean="0"/>
              <a:t> this month as compared to last month (left 2 columns) ? </a:t>
            </a:r>
            <a:r>
              <a:rPr lang="en-US" sz="1400" dirty="0" err="1" smtClean="0"/>
              <a:t>Fcsts</a:t>
            </a:r>
            <a:r>
              <a:rPr lang="en-US" sz="1400" dirty="0" smtClean="0"/>
              <a:t> more confident now?</a:t>
            </a:r>
            <a:endParaRPr lang="en-US" sz="1400" dirty="0"/>
          </a:p>
        </p:txBody>
      </p:sp>
      <p:cxnSp>
        <p:nvCxnSpPr>
          <p:cNvPr id="9" name="Straight Arrow Connector 8"/>
          <p:cNvCxnSpPr/>
          <p:nvPr/>
        </p:nvCxnSpPr>
        <p:spPr>
          <a:xfrm flipV="1">
            <a:off x="1752600" y="6217786"/>
            <a:ext cx="0" cy="48032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96150" y="3429000"/>
            <a:ext cx="1695449" cy="1815882"/>
          </a:xfrm>
          <a:prstGeom prst="rect">
            <a:avLst/>
          </a:prstGeom>
          <a:noFill/>
        </p:spPr>
        <p:txBody>
          <a:bodyPr wrap="square" rtlCol="0">
            <a:spAutoFit/>
          </a:bodyPr>
          <a:lstStyle/>
          <a:p>
            <a:r>
              <a:rPr lang="en-US" sz="1400" dirty="0" smtClean="0"/>
              <a:t>These maps are based on NMME models’ precip forecast uncertainty/certainty (among ensemble members) over the next 3 months</a:t>
            </a:r>
            <a:endParaRPr lang="en-US" sz="1400" dirty="0"/>
          </a:p>
        </p:txBody>
      </p:sp>
      <p:cxnSp>
        <p:nvCxnSpPr>
          <p:cNvPr id="14" name="Straight Arrow Connector 13"/>
          <p:cNvCxnSpPr>
            <a:endCxn id="17" idx="1"/>
          </p:cNvCxnSpPr>
          <p:nvPr/>
        </p:nvCxnSpPr>
        <p:spPr>
          <a:xfrm>
            <a:off x="1752600" y="6488668"/>
            <a:ext cx="1142999" cy="184666"/>
          </a:xfrm>
          <a:prstGeom prst="straightConnector1">
            <a:avLst/>
          </a:prstGeom>
          <a:ln w="28575">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124200" y="1219200"/>
            <a:ext cx="76200" cy="4343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7086600" y="6217786"/>
            <a:ext cx="76200" cy="29401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5"/>
          <a:stretch>
            <a:fillRect/>
          </a:stretch>
        </p:blipFill>
        <p:spPr>
          <a:xfrm>
            <a:off x="2324423" y="359175"/>
            <a:ext cx="4638951" cy="5717395"/>
          </a:xfrm>
          <a:prstGeom prst="rect">
            <a:avLst/>
          </a:prstGeom>
        </p:spPr>
      </p:pic>
      <p:cxnSp>
        <p:nvCxnSpPr>
          <p:cNvPr id="18" name="Straight Arrow Connector 17"/>
          <p:cNvCxnSpPr/>
          <p:nvPr/>
        </p:nvCxnSpPr>
        <p:spPr>
          <a:xfrm flipV="1">
            <a:off x="2009174" y="4233230"/>
            <a:ext cx="609600" cy="12192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905000" y="1524000"/>
            <a:ext cx="828675" cy="12954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864219" y="2857643"/>
            <a:ext cx="731667" cy="13716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29547" y="1222075"/>
            <a:ext cx="4255585" cy="5020102"/>
          </a:xfrm>
          <a:prstGeom prst="rect">
            <a:avLst/>
          </a:prstGeom>
        </p:spPr>
      </p:pic>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37</a:t>
            </a:fld>
            <a:endParaRPr lang="en-US"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4"/>
              </a:rPr>
              <a:t>http://</a:t>
            </a:r>
            <a:r>
              <a:rPr lang="en-US" sz="1600" dirty="0" smtClean="0">
                <a:hlinkClick r:id="rId4"/>
              </a:rPr>
              <a:t>drought.geo.msu.edu/research/forecast/smi.monthly.php</a:t>
            </a:r>
            <a:endParaRPr lang="en-US" sz="1600" dirty="0"/>
          </a:p>
        </p:txBody>
      </p:sp>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741470" y="543580"/>
            <a:ext cx="2205978" cy="523220"/>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a:p>
            <a:pPr algn="ctr"/>
            <a:r>
              <a:rPr lang="en-US" sz="1400" dirty="0" smtClean="0"/>
              <a:t>12/21/2021</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42035" y="6334780"/>
            <a:ext cx="4940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r>
              <a:rPr lang="en-US" altLang="en-US" sz="1400" dirty="0" smtClean="0">
                <a:latin typeface="Times New Roman" pitchFamily="18" charset="0"/>
              </a:rPr>
              <a:t>.  Lots of uncertainty regions!! </a:t>
            </a:r>
            <a:r>
              <a:rPr lang="en-US" altLang="en-US" sz="1400" dirty="0" smtClean="0">
                <a:latin typeface="Times New Roman" pitchFamily="18" charset="0"/>
                <a:sym typeface="Wingdings" panose="05000000000000000000" pitchFamily="2" charset="2"/>
              </a:rPr>
              <a:t></a:t>
            </a:r>
            <a:endParaRPr lang="en-US" altLang="en-US" sz="1400" dirty="0">
              <a:latin typeface="Times New Roman" pitchFamily="18" charset="0"/>
            </a:endParaRPr>
          </a:p>
        </p:txBody>
      </p:sp>
      <p:sp>
        <p:nvSpPr>
          <p:cNvPr id="4" name="TextBox 3"/>
          <p:cNvSpPr txBox="1"/>
          <p:nvPr/>
        </p:nvSpPr>
        <p:spPr>
          <a:xfrm>
            <a:off x="4982099" y="3812612"/>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pic>
        <p:nvPicPr>
          <p:cNvPr id="12" name="Picture 11"/>
          <p:cNvPicPr>
            <a:picLocks noChangeAspect="1"/>
          </p:cNvPicPr>
          <p:nvPr/>
        </p:nvPicPr>
        <p:blipFill>
          <a:blip r:embed="rId7"/>
          <a:stretch>
            <a:fillRect/>
          </a:stretch>
        </p:blipFill>
        <p:spPr>
          <a:xfrm>
            <a:off x="54265" y="1198331"/>
            <a:ext cx="654763" cy="5067590"/>
          </a:xfrm>
          <a:prstGeom prst="rect">
            <a:avLst/>
          </a:prstGeom>
        </p:spPr>
      </p:pic>
      <p:pic>
        <p:nvPicPr>
          <p:cNvPr id="5" name="Picture 4"/>
          <p:cNvPicPr>
            <a:picLocks noChangeAspect="1"/>
          </p:cNvPicPr>
          <p:nvPr/>
        </p:nvPicPr>
        <p:blipFill>
          <a:blip r:embed="rId8"/>
          <a:stretch>
            <a:fillRect/>
          </a:stretch>
        </p:blipFill>
        <p:spPr>
          <a:xfrm>
            <a:off x="5073942" y="1119187"/>
            <a:ext cx="3609617" cy="2650523"/>
          </a:xfrm>
          <a:prstGeom prst="rect">
            <a:avLst/>
          </a:prstGeom>
        </p:spPr>
      </p:pic>
      <p:sp>
        <p:nvSpPr>
          <p:cNvPr id="7" name="TextBox 6"/>
          <p:cNvSpPr txBox="1"/>
          <p:nvPr/>
        </p:nvSpPr>
        <p:spPr>
          <a:xfrm>
            <a:off x="7543800" y="76200"/>
            <a:ext cx="1510565" cy="307777"/>
          </a:xfrm>
          <a:prstGeom prst="rect">
            <a:avLst/>
          </a:prstGeom>
          <a:noFill/>
        </p:spPr>
        <p:txBody>
          <a:bodyPr wrap="square" rtlCol="0">
            <a:spAutoFit/>
          </a:bodyPr>
          <a:lstStyle/>
          <a:p>
            <a:r>
              <a:rPr lang="en-US" sz="1400" dirty="0" smtClean="0">
                <a:solidFill>
                  <a:srgbClr val="FF0000"/>
                </a:solidFill>
              </a:rPr>
              <a:t>Slide not shown!!</a:t>
            </a:r>
            <a:endParaRPr lang="en-US" sz="1400" dirty="0">
              <a:solidFill>
                <a:srgbClr val="FF0000"/>
              </a:solidFill>
            </a:endParaRPr>
          </a:p>
        </p:txBody>
      </p:sp>
      <p:sp>
        <p:nvSpPr>
          <p:cNvPr id="21" name="TextBox 20"/>
          <p:cNvSpPr txBox="1"/>
          <p:nvPr/>
        </p:nvSpPr>
        <p:spPr>
          <a:xfrm rot="20653607">
            <a:off x="655549" y="2785300"/>
            <a:ext cx="6613017" cy="830997"/>
          </a:xfrm>
          <a:prstGeom prst="rect">
            <a:avLst/>
          </a:prstGeom>
          <a:noFill/>
        </p:spPr>
        <p:txBody>
          <a:bodyPr wrap="square" rtlCol="0">
            <a:spAutoFit/>
          </a:bodyPr>
          <a:lstStyle/>
          <a:p>
            <a:pPr algn="ctr"/>
            <a:r>
              <a:rPr lang="en-US" sz="2400" b="1" dirty="0" smtClean="0"/>
              <a:t>MSU   Soil Moisture Percentile forecast NOT available this month,      NOT updated!  </a:t>
            </a:r>
            <a:endParaRPr lang="en-US" sz="2400" b="1" dirty="0"/>
          </a:p>
        </p:txBody>
      </p:sp>
      <p:pic>
        <p:nvPicPr>
          <p:cNvPr id="2050" name="Picture 2" descr="Daily Soil Moisture Pecenti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37096" y="4126897"/>
            <a:ext cx="3778304" cy="2565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211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38</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646605"/>
          </a:xfrm>
          <a:prstGeom prst="rect">
            <a:avLst/>
          </a:prstGeom>
          <a:noFill/>
        </p:spPr>
        <p:txBody>
          <a:bodyPr wrap="square" rtlCol="0">
            <a:spAutoFit/>
          </a:bodyPr>
          <a:lstStyle/>
          <a:p>
            <a:pPr algn="ctr"/>
            <a:r>
              <a:rPr lang="en-US" sz="1500" b="1" dirty="0" smtClean="0"/>
              <a:t>BONUS Topic: Discussion continues!! Explanation for the </a:t>
            </a:r>
            <a:r>
              <a:rPr lang="en-US" sz="1500" b="1" dirty="0"/>
              <a:t>m</a:t>
            </a:r>
            <a:r>
              <a:rPr lang="en-US" sz="1500" b="1" dirty="0" smtClean="0"/>
              <a:t>ultiyear DROUGHT in the Southwest (CA/AZ/NM/NV/UT/CO &amp; vicinity)!!</a:t>
            </a:r>
            <a:endParaRPr lang="en-US" sz="1500" b="1" dirty="0"/>
          </a:p>
          <a:p>
            <a:pPr algn="ctr"/>
            <a:r>
              <a:rPr lang="en-US" sz="1400" b="1" dirty="0" smtClean="0">
                <a:solidFill>
                  <a:srgbClr val="0033CC"/>
                </a:solidFill>
              </a:rPr>
              <a:t>More  La Nina’s lately  ?</a:t>
            </a:r>
          </a:p>
          <a:p>
            <a:pPr algn="ctr"/>
            <a:r>
              <a:rPr lang="en-US" sz="1400" b="1" dirty="0" smtClean="0">
                <a:solidFill>
                  <a:srgbClr val="0033CC"/>
                </a:solidFill>
              </a:rPr>
              <a:t>More frequent La </a:t>
            </a:r>
            <a:r>
              <a:rPr lang="en-US" sz="1400" b="1" dirty="0" err="1" smtClean="0">
                <a:solidFill>
                  <a:srgbClr val="0033CC"/>
                </a:solidFill>
              </a:rPr>
              <a:t>Ninas</a:t>
            </a:r>
            <a:r>
              <a:rPr lang="en-US" sz="1400" b="1" dirty="0" smtClean="0">
                <a:solidFill>
                  <a:srgbClr val="0033CC"/>
                </a:solidFill>
              </a:rPr>
              <a:t> lately ?</a:t>
            </a:r>
          </a:p>
          <a:p>
            <a:pPr algn="ctr"/>
            <a:r>
              <a:rPr lang="en-US" sz="1400" b="1" u="sng" dirty="0" smtClean="0">
                <a:solidFill>
                  <a:srgbClr val="0033CC"/>
                </a:solidFill>
              </a:rPr>
              <a:t>YES!! The stats in the table below (bottom left) are from the  Official CPC ENSO declarations page/table! </a:t>
            </a:r>
            <a:endParaRPr lang="en-US" sz="1400" b="1" u="sng" dirty="0">
              <a:solidFill>
                <a:srgbClr val="0033CC"/>
              </a:solidFill>
            </a:endParaRPr>
          </a:p>
        </p:txBody>
      </p:sp>
      <p:sp>
        <p:nvSpPr>
          <p:cNvPr id="4" name="TextBox 3"/>
          <p:cNvSpPr txBox="1"/>
          <p:nvPr/>
        </p:nvSpPr>
        <p:spPr>
          <a:xfrm>
            <a:off x="47105" y="2157746"/>
            <a:ext cx="6248400" cy="4054956"/>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Compared to other regions of the globe, the SST warming/trend in the central eq. Pacific (Nino 3.4) is relatively much small. (See Fig. above) – </a:t>
            </a:r>
            <a:r>
              <a:rPr lang="en-US" sz="1200" b="1" dirty="0" smtClean="0"/>
              <a:t>Why is this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smtClean="0"/>
              <a:t>Does nature try to compensate for the warming else/everywhere by producing more La </a:t>
            </a:r>
            <a:r>
              <a:rPr lang="en-US" sz="1200" b="1" dirty="0" err="1" smtClean="0"/>
              <a:t>Ninas</a:t>
            </a:r>
            <a:r>
              <a:rPr lang="en-US" sz="1200" b="1" dirty="0" smtClean="0"/>
              <a:t> in the equatorial Pacific?  - Just my observation from data! Let’s check !!!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smtClean="0"/>
              <a:t>Since the 1997 monster El Nino (stronger than the famous 1982/83 event), just a quick count of </a:t>
            </a:r>
            <a:r>
              <a:rPr lang="en-US" sz="1200" b="1" dirty="0" smtClean="0"/>
              <a:t>CPC’s Nino 3.4 index++ </a:t>
            </a:r>
            <a:r>
              <a:rPr lang="en-US" sz="12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250" b="1" u="sng" dirty="0" smtClean="0"/>
              <a:t>(26 years)</a:t>
            </a:r>
            <a:r>
              <a:rPr lang="en-US" sz="1250" b="1" dirty="0" smtClean="0"/>
              <a:t>  </a:t>
            </a:r>
            <a:r>
              <a:rPr lang="en-US" sz="1250" b="1" u="sng" dirty="0" smtClean="0"/>
              <a:t>(47 years</a:t>
            </a:r>
            <a:r>
              <a:rPr lang="en-US" sz="1250" b="1" dirty="0" smtClean="0"/>
              <a:t>)  (73 years)</a:t>
            </a:r>
          </a:p>
          <a:p>
            <a:r>
              <a:rPr lang="en-US" sz="1250" dirty="0" smtClean="0"/>
              <a:t>	      </a:t>
            </a:r>
            <a:r>
              <a:rPr lang="en-US" sz="1250" b="1" dirty="0" smtClean="0"/>
              <a:t>1997-2022  1950-1996    1950-2022</a:t>
            </a:r>
          </a:p>
          <a:p>
            <a:r>
              <a:rPr lang="en-US" sz="1300" dirty="0"/>
              <a:t> </a:t>
            </a:r>
            <a:r>
              <a:rPr lang="en-US" sz="1300" dirty="0" smtClean="0"/>
              <a:t>  </a:t>
            </a:r>
            <a:r>
              <a:rPr lang="en-US" sz="1300" dirty="0" smtClean="0">
                <a:solidFill>
                  <a:srgbClr val="0033CC"/>
                </a:solidFill>
              </a:rPr>
              <a:t>La Nina(DJF)          12	              16          28</a:t>
            </a:r>
          </a:p>
          <a:p>
            <a:r>
              <a:rPr lang="en-US" sz="1300" dirty="0"/>
              <a:t> </a:t>
            </a:r>
            <a:r>
              <a:rPr lang="en-US" sz="1300" dirty="0" smtClean="0"/>
              <a:t>  </a:t>
            </a:r>
            <a:r>
              <a:rPr lang="en-US" sz="1300" b="1" dirty="0" smtClean="0">
                <a:solidFill>
                  <a:srgbClr val="FF0000"/>
                </a:solidFill>
              </a:rPr>
              <a:t>El Nino(DJF)           9	              17          26</a:t>
            </a:r>
          </a:p>
          <a:p>
            <a:r>
              <a:rPr lang="en-US" sz="1300" dirty="0" smtClean="0"/>
              <a:t>   </a:t>
            </a:r>
          </a:p>
          <a:p>
            <a:r>
              <a:rPr lang="en-US" sz="1300" dirty="0" smtClean="0">
                <a:solidFill>
                  <a:srgbClr val="0033CC"/>
                </a:solidFill>
              </a:rPr>
              <a:t>La Nina(all 3mos)      </a:t>
            </a:r>
            <a:r>
              <a:rPr lang="en-US" sz="1300" dirty="0" smtClean="0">
                <a:solidFill>
                  <a:srgbClr val="0033CC"/>
                </a:solidFill>
              </a:rPr>
              <a:t>112              </a:t>
            </a:r>
            <a:r>
              <a:rPr lang="en-US" sz="1300" dirty="0" smtClean="0">
                <a:solidFill>
                  <a:srgbClr val="0033CC"/>
                </a:solidFill>
              </a:rPr>
              <a:t>150          </a:t>
            </a:r>
            <a:r>
              <a:rPr lang="en-US" sz="1300" dirty="0" smtClean="0">
                <a:solidFill>
                  <a:srgbClr val="0033CC"/>
                </a:solidFill>
              </a:rPr>
              <a:t>262</a:t>
            </a:r>
            <a:endParaRPr lang="en-US" sz="1300" dirty="0" smtClean="0">
              <a:solidFill>
                <a:srgbClr val="0033CC"/>
              </a:solidFill>
            </a:endParaRPr>
          </a:p>
          <a:p>
            <a:r>
              <a:rPr lang="en-US" sz="1300" dirty="0" smtClean="0">
                <a:solidFill>
                  <a:srgbClr val="FF0000"/>
                </a:solidFill>
              </a:rPr>
              <a:t>El Nino(all 3mos)       77               166          243</a:t>
            </a: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(26 yr) period vs the longer (47 yr) earlier period!!</a:t>
            </a:r>
          </a:p>
          <a:p>
            <a:r>
              <a:rPr lang="en-US" sz="1000" dirty="0" smtClean="0"/>
              <a:t>Compare the ratios of La Nina to El </a:t>
            </a:r>
            <a:r>
              <a:rPr lang="en-US" sz="1000" dirty="0" err="1" smtClean="0"/>
              <a:t>Nio</a:t>
            </a:r>
            <a:r>
              <a:rPr lang="en-US" sz="1000" dirty="0" smtClean="0"/>
              <a:t> in the squared boxes.</a:t>
            </a:r>
          </a:p>
          <a:p>
            <a:r>
              <a:rPr lang="en-US" sz="1000" b="1" dirty="0" smtClean="0"/>
              <a:t>And imagine what if the rest of 2022 remain in La Nina column? </a:t>
            </a:r>
            <a:endParaRPr lang="en-US" sz="1000" b="1" dirty="0"/>
          </a:p>
        </p:txBody>
      </p:sp>
      <p:cxnSp>
        <p:nvCxnSpPr>
          <p:cNvPr id="7" name="Straight Connector 6"/>
          <p:cNvCxnSpPr/>
          <p:nvPr/>
        </p:nvCxnSpPr>
        <p:spPr>
          <a:xfrm>
            <a:off x="19812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95699" y="3681172"/>
            <a:ext cx="2524180" cy="2585323"/>
          </a:xfrm>
          <a:prstGeom prst="rect">
            <a:avLst/>
          </a:prstGeom>
          <a:noFill/>
        </p:spPr>
        <p:txBody>
          <a:bodyPr wrap="square" rtlCol="0">
            <a:spAutoFit/>
          </a:bodyPr>
          <a:lstStyle/>
          <a:p>
            <a:r>
              <a:rPr lang="en-US" sz="1350" u="sng" dirty="0" smtClean="0">
                <a:solidFill>
                  <a:srgbClr val="0033CC"/>
                </a:solidFill>
              </a:rPr>
              <a:t>***Analysis of CPC’s official Nino 3.4 index data over the last 70 years shows that the more frequent La Nina’s in recent decades contributed to less rainfall in the southwest (See La Nina precip composites!, slide#13) and hence the ongoing long term drought in the Southwest!! Hence the long term southwest drought is unlikely to go away any time soon***</a:t>
            </a:r>
            <a:endParaRPr lang="en-US" sz="1350" u="sng" dirty="0">
              <a:solidFill>
                <a:srgbClr val="0033CC"/>
              </a:solidFill>
            </a:endParaRPr>
          </a:p>
        </p:txBody>
      </p:sp>
      <p:sp>
        <p:nvSpPr>
          <p:cNvPr id="14" name="Rectangle 13"/>
          <p:cNvSpPr/>
          <p:nvPr/>
        </p:nvSpPr>
        <p:spPr>
          <a:xfrm>
            <a:off x="3886200" y="3681172"/>
            <a:ext cx="2412357" cy="26536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352800" y="6312662"/>
            <a:ext cx="51054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just a minor modulator riding on this bigger/long-term signal. ***</a:t>
            </a:r>
            <a:endParaRPr lang="en-US" sz="1400" dirty="0">
              <a:solidFill>
                <a:srgbClr val="0033CC"/>
              </a:solidFill>
            </a:endParaRPr>
          </a:p>
        </p:txBody>
      </p:sp>
      <p:sp>
        <p:nvSpPr>
          <p:cNvPr id="6" name="TextBox 5"/>
          <p:cNvSpPr txBox="1"/>
          <p:nvPr/>
        </p:nvSpPr>
        <p:spPr>
          <a:xfrm>
            <a:off x="30480" y="6181857"/>
            <a:ext cx="3322320"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smtClean="0"/>
              <a:t>SST </a:t>
            </a:r>
            <a:r>
              <a:rPr lang="en-US" sz="900" b="1" dirty="0"/>
              <a:t>region in the equatorial </a:t>
            </a:r>
            <a:r>
              <a:rPr lang="en-US" sz="900" b="1" dirty="0" smtClean="0"/>
              <a:t>pacific</a:t>
            </a:r>
            <a:r>
              <a:rPr lang="en-US" sz="900" dirty="0" smtClean="0"/>
              <a:t>, </a:t>
            </a:r>
            <a:r>
              <a:rPr lang="en-US" sz="900" b="1" dirty="0">
                <a:hlinkClick r:id="rId3"/>
              </a:rPr>
              <a:t/>
            </a:r>
            <a:br>
              <a:rPr lang="en-US" sz="900" b="1" dirty="0">
                <a:hlinkClick r:id="rId3"/>
              </a:rPr>
            </a:br>
            <a:r>
              <a:rPr lang="en-US" sz="900" b="1" dirty="0">
                <a:hlinkClick r:id="rId3"/>
              </a:rPr>
              <a:t>Atmosphere-Ocean </a:t>
            </a:r>
            <a:r>
              <a:rPr lang="en-US" sz="900" b="1" dirty="0" smtClean="0"/>
              <a:t> </a:t>
            </a:r>
            <a:r>
              <a:rPr lang="en-US" sz="900" dirty="0" smtClean="0"/>
              <a:t>Volume </a:t>
            </a:r>
            <a:r>
              <a:rPr lang="en-US" sz="900" dirty="0"/>
              <a:t>35, </a:t>
            </a:r>
            <a:r>
              <a:rPr lang="en-US" sz="900" dirty="0" smtClean="0"/>
              <a:t>1997. </a:t>
            </a:r>
            <a:r>
              <a:rPr lang="en-US" sz="900" dirty="0">
                <a:hlinkClick r:id="rId4"/>
              </a:rPr>
              <a:t>https://</a:t>
            </a:r>
            <a:r>
              <a:rPr lang="en-US" sz="900" dirty="0" smtClean="0">
                <a:hlinkClick r:id="rId4"/>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24900" y="5791200"/>
            <a:ext cx="0" cy="304800"/>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194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3622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240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384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828800" y="49530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828800" y="51054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905000" y="43434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05000" y="45720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5"/>
          <a:stretch>
            <a:fillRect/>
          </a:stretch>
        </p:blipFill>
        <p:spPr>
          <a:xfrm>
            <a:off x="6312130" y="1752600"/>
            <a:ext cx="2831870" cy="4606934"/>
          </a:xfrm>
          <a:prstGeom prst="rect">
            <a:avLst/>
          </a:prstGeom>
        </p:spPr>
      </p:pic>
    </p:spTree>
    <p:extLst>
      <p:ext uri="{BB962C8B-B14F-4D97-AF65-F5344CB8AC3E}">
        <p14:creationId xmlns:p14="http://schemas.microsoft.com/office/powerpoint/2010/main" val="4194940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76200"/>
            <a:ext cx="9144000" cy="6781800"/>
          </a:xfrm>
        </p:spPr>
        <p:txBody>
          <a:bodyPr/>
          <a:lstStyle/>
          <a:p>
            <a:pPr marL="571500" indent="-571500" eaLnBrk="1" fontAlgn="auto" hangingPunct="1">
              <a:spcBef>
                <a:spcPct val="50000"/>
              </a:spcBef>
              <a:spcAft>
                <a:spcPts val="0"/>
              </a:spcAft>
              <a:buNone/>
              <a:defRPr/>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Drought </a:t>
            </a:r>
            <a:r>
              <a:rPr lang="en-US" altLang="en-US" sz="1600" b="1" dirty="0" smtClean="0">
                <a:solidFill>
                  <a:srgbClr val="FF0000"/>
                </a:solidFill>
                <a:latin typeface="Trebuchet MS" panose="020B0603020202020204" pitchFamily="34" charset="0"/>
              </a:rPr>
              <a:t>conditions:</a:t>
            </a:r>
          </a:p>
          <a:p>
            <a:pPr marL="285750" indent="-285750">
              <a:buFont typeface="Arial" panose="020B0604020202020204" pitchFamily="34" charset="0"/>
              <a:buChar char="•"/>
            </a:pPr>
            <a:r>
              <a:rPr lang="en-US" sz="1300" dirty="0">
                <a:latin typeface="Trebuchet MS" panose="020B0603020202020204" pitchFamily="34" charset="0"/>
              </a:rPr>
              <a:t>It used to be that for many months, the classic East-West dipole pattern with drought in the west, and (almost) no drought in the east, has somewhat been in place</a:t>
            </a:r>
            <a:r>
              <a:rPr lang="en-US" sz="1300" dirty="0" smtClean="0">
                <a:latin typeface="Trebuchet MS" panose="020B0603020202020204" pitchFamily="34" charset="0"/>
              </a:rPr>
              <a:t>.</a:t>
            </a: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a:latin typeface="Trebuchet MS" panose="020B0603020202020204" pitchFamily="34" charset="0"/>
              </a:rPr>
              <a:t>But lately, in summer months, short term drought kept wavering (emerging and going away), across the Midwest, and along the Atlantic coast. Also, lately, dryness has developed in many coastal northeastern/New England states</a:t>
            </a:r>
            <a:r>
              <a:rPr lang="en-US" sz="1300" dirty="0" smtClean="0">
                <a:latin typeface="Trebuchet MS" panose="020B0603020202020204" pitchFamily="34" charset="0"/>
              </a:rPr>
              <a:t>.</a:t>
            </a: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a:latin typeface="Trebuchet MS" panose="020B0603020202020204" pitchFamily="34" charset="0"/>
              </a:rPr>
              <a:t>Notable improvements in the drought did take place in parts of WA/OR/MT/ID and the Dakotas. No obvious improvement to the drought in California, as these summer months are not the rainfall season here</a:t>
            </a:r>
            <a:r>
              <a:rPr lang="en-US" sz="1300" dirty="0" smtClean="0">
                <a:latin typeface="Trebuchet MS" panose="020B0603020202020204" pitchFamily="34" charset="0"/>
              </a:rPr>
              <a:t>.</a:t>
            </a: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The </a:t>
            </a:r>
            <a:r>
              <a:rPr lang="en-US" sz="1300" dirty="0">
                <a:latin typeface="Trebuchet MS" panose="020B0603020202020204" pitchFamily="34" charset="0"/>
              </a:rPr>
              <a:t>summer  monsoon in the southwestern states, for the second year in a row is getting very active with increased and above normal rainfall in the region, making great mitigating improvements to the short term drought </a:t>
            </a:r>
            <a:r>
              <a:rPr lang="en-US" sz="1300" dirty="0" smtClean="0">
                <a:latin typeface="Trebuchet MS" panose="020B0603020202020204" pitchFamily="34" charset="0"/>
              </a:rPr>
              <a:t>there.</a:t>
            </a:r>
          </a:p>
          <a:p>
            <a:pPr marL="285750" indent="-285750">
              <a:buFont typeface="Arial" panose="020B0604020202020204" pitchFamily="34" charset="0"/>
              <a:buChar char="•"/>
            </a:pPr>
            <a:r>
              <a:rPr lang="en-US" sz="1300" dirty="0" smtClean="0">
                <a:latin typeface="Trebuchet MS" panose="020B0603020202020204" pitchFamily="34" charset="0"/>
              </a:rPr>
              <a:t>Overall</a:t>
            </a:r>
            <a:r>
              <a:rPr lang="en-US" sz="1300" dirty="0">
                <a:latin typeface="Trebuchet MS" panose="020B0603020202020204" pitchFamily="34" charset="0"/>
              </a:rPr>
              <a:t>, with the continued presence of La Nina from this past winter, as we have been warning, seems to have generally increased the overall severe LT Drought category areas in TX and vicinity</a:t>
            </a:r>
            <a:r>
              <a:rPr lang="en-US" sz="1300" dirty="0" smtClean="0">
                <a:latin typeface="Trebuchet MS" panose="020B0603020202020204" pitchFamily="34" charset="0"/>
              </a:rPr>
              <a:t>. </a:t>
            </a:r>
            <a:r>
              <a:rPr lang="en-US" sz="1300" dirty="0" smtClean="0">
                <a:latin typeface="Trebuchet MS" panose="020B0603020202020204" pitchFamily="34" charset="0"/>
              </a:rPr>
              <a:t>CA </a:t>
            </a:r>
            <a:r>
              <a:rPr lang="en-US" sz="1300" dirty="0" smtClean="0">
                <a:latin typeface="Trebuchet MS" panose="020B0603020202020204" pitchFamily="34" charset="0"/>
              </a:rPr>
              <a:t>reservoir levels continue to be worrisome</a:t>
            </a:r>
            <a:r>
              <a:rPr lang="en-US" sz="1300" dirty="0" smtClean="0">
                <a:latin typeface="Trebuchet MS" panose="020B0603020202020204" pitchFamily="34" charset="0"/>
              </a:rPr>
              <a:t>. A </a:t>
            </a:r>
            <a:r>
              <a:rPr lang="en-US" sz="1300" dirty="0">
                <a:latin typeface="Trebuchet MS" panose="020B0603020202020204" pitchFamily="34" charset="0"/>
              </a:rPr>
              <a:t>new area of </a:t>
            </a:r>
            <a:r>
              <a:rPr lang="en-US" sz="1300" dirty="0" smtClean="0">
                <a:latin typeface="Trebuchet MS" panose="020B0603020202020204" pitchFamily="34" charset="0"/>
              </a:rPr>
              <a:t>ST drought </a:t>
            </a:r>
            <a:r>
              <a:rPr lang="en-US" sz="1300" dirty="0">
                <a:latin typeface="Trebuchet MS" panose="020B0603020202020204" pitchFamily="34" charset="0"/>
              </a:rPr>
              <a:t>(</a:t>
            </a:r>
            <a:r>
              <a:rPr lang="en-US" sz="1300" dirty="0" smtClean="0">
                <a:latin typeface="Trebuchet MS" panose="020B0603020202020204" pitchFamily="34" charset="0"/>
              </a:rPr>
              <a:t>hopefully) </a:t>
            </a:r>
            <a:r>
              <a:rPr lang="en-US" sz="1300" dirty="0" smtClean="0">
                <a:latin typeface="Trebuchet MS" panose="020B0603020202020204" pitchFamily="34" charset="0"/>
              </a:rPr>
              <a:t>has </a:t>
            </a:r>
            <a:r>
              <a:rPr lang="en-US" sz="1300" dirty="0">
                <a:latin typeface="Trebuchet MS" panose="020B0603020202020204" pitchFamily="34" charset="0"/>
              </a:rPr>
              <a:t>emerged in New England area</a:t>
            </a:r>
            <a:r>
              <a:rPr lang="en-US" sz="1300" dirty="0" smtClean="0">
                <a:latin typeface="Trebuchet MS" panose="020B0603020202020204" pitchFamily="34" charset="0"/>
              </a:rPr>
              <a:t>. Will </a:t>
            </a:r>
            <a:r>
              <a:rPr lang="en-US" sz="1300" dirty="0" smtClean="0">
                <a:latin typeface="Trebuchet MS" panose="020B0603020202020204" pitchFamily="34" charset="0"/>
              </a:rPr>
              <a:t>it stay/</a:t>
            </a:r>
            <a:r>
              <a:rPr lang="en-US" sz="1300" dirty="0" err="1" smtClean="0">
                <a:latin typeface="Trebuchet MS" panose="020B0603020202020204" pitchFamily="34" charset="0"/>
              </a:rPr>
              <a:t>strenthen</a:t>
            </a:r>
            <a:r>
              <a:rPr lang="en-US" sz="1300" dirty="0" smtClean="0">
                <a:latin typeface="Trebuchet MS" panose="020B0603020202020204" pitchFamily="34" charset="0"/>
              </a:rPr>
              <a:t>?</a:t>
            </a:r>
            <a:endParaRPr lang="en-US" altLang="en-US" sz="1300" b="1" dirty="0" smtClean="0">
              <a:solidFill>
                <a:srgbClr val="FF0000"/>
              </a:solidFill>
              <a:latin typeface="Trebuchet MS" panose="020B0603020202020204" pitchFamily="34" charset="0"/>
            </a:endParaRPr>
          </a:p>
          <a:p>
            <a:pPr marL="0" indent="0">
              <a:buNone/>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ENSO status and </a:t>
            </a:r>
            <a:r>
              <a:rPr lang="en-US" altLang="en-US" sz="1600" b="1" dirty="0" smtClean="0">
                <a:solidFill>
                  <a:srgbClr val="FF0000"/>
                </a:solidFill>
                <a:latin typeface="Trebuchet MS" panose="020B0603020202020204" pitchFamily="34" charset="0"/>
              </a:rPr>
              <a:t>forecast</a:t>
            </a:r>
            <a:r>
              <a:rPr lang="en-US" altLang="en-US" sz="1300" b="1" dirty="0" smtClean="0">
                <a:solidFill>
                  <a:srgbClr val="FF0000"/>
                </a:solidFill>
                <a:latin typeface="Trebuchet MS" panose="020B0603020202020204" pitchFamily="34" charset="0"/>
              </a:rPr>
              <a:t>: </a:t>
            </a:r>
            <a:r>
              <a:rPr lang="en-US" altLang="en-US" sz="1300" b="1" dirty="0" smtClean="0">
                <a:solidFill>
                  <a:srgbClr val="0033CC"/>
                </a:solidFill>
                <a:latin typeface="Trebuchet MS" panose="020B0603020202020204" pitchFamily="34" charset="0"/>
              </a:rPr>
              <a:t>La Nina </a:t>
            </a:r>
            <a:r>
              <a:rPr lang="en-US" sz="1300" b="1" dirty="0" smtClean="0">
                <a:solidFill>
                  <a:srgbClr val="0033CC"/>
                </a:solidFill>
                <a:latin typeface="Trebuchet MS" panose="020B0603020202020204" pitchFamily="34" charset="0"/>
              </a:rPr>
              <a:t>is </a:t>
            </a:r>
            <a:r>
              <a:rPr lang="en-US" sz="1300" b="1" dirty="0">
                <a:solidFill>
                  <a:srgbClr val="0033CC"/>
                </a:solidFill>
                <a:latin typeface="Trebuchet MS" panose="020B0603020202020204" pitchFamily="34" charset="0"/>
              </a:rPr>
              <a:t>expected to continue, with chances for La Niña gradually decreasing from </a:t>
            </a:r>
            <a:r>
              <a:rPr lang="en-US" sz="1300" b="1" u="sng" dirty="0">
                <a:solidFill>
                  <a:srgbClr val="0033CC"/>
                </a:solidFill>
                <a:latin typeface="Trebuchet MS" panose="020B0603020202020204" pitchFamily="34" charset="0"/>
              </a:rPr>
              <a:t>86% in </a:t>
            </a:r>
            <a:r>
              <a:rPr lang="en-US" sz="1300" b="1" dirty="0">
                <a:solidFill>
                  <a:srgbClr val="0033CC"/>
                </a:solidFill>
                <a:latin typeface="Trebuchet MS" panose="020B0603020202020204" pitchFamily="34" charset="0"/>
              </a:rPr>
              <a:t>the coming season to 60% during December-February </a:t>
            </a:r>
            <a:r>
              <a:rPr lang="en-US" sz="1300" b="1" dirty="0" smtClean="0">
                <a:solidFill>
                  <a:srgbClr val="0033CC"/>
                </a:solidFill>
                <a:latin typeface="Trebuchet MS" panose="020B0603020202020204" pitchFamily="34" charset="0"/>
              </a:rPr>
              <a:t>2022-23.</a:t>
            </a:r>
            <a:endParaRPr lang="en-US" sz="1300" dirty="0" smtClean="0">
              <a:solidFill>
                <a:srgbClr val="0033CC"/>
              </a:solidFill>
              <a:latin typeface="Trebuchet MS" panose="020B0603020202020204" pitchFamily="34" charset="0"/>
            </a:endParaRPr>
          </a:p>
          <a:p>
            <a:pPr marL="0" indent="0">
              <a:buNone/>
            </a:pPr>
            <a:r>
              <a:rPr lang="en-US" altLang="en-US" sz="1600" b="1" dirty="0" smtClean="0">
                <a:solidFill>
                  <a:srgbClr val="FF0000"/>
                </a:solidFill>
              </a:rPr>
              <a:t>Prediction: </a:t>
            </a:r>
            <a:r>
              <a:rPr lang="en-US" sz="1300" kern="1200" dirty="0" smtClean="0">
                <a:solidFill>
                  <a:srgbClr val="002060"/>
                </a:solidFill>
                <a:latin typeface="Trebuchet MS" panose="020B0603020202020204" pitchFamily="34" charset="0"/>
              </a:rPr>
              <a:t> </a:t>
            </a:r>
          </a:p>
          <a:p>
            <a:pPr marL="346075" lvl="1" indent="-346075"/>
            <a:r>
              <a:rPr lang="en-US" sz="1300" dirty="0" smtClean="0">
                <a:latin typeface="Trebuchet MS" panose="020B0603020202020204" pitchFamily="34" charset="0"/>
              </a:rPr>
              <a:t>The La Nina has suddenly strengthened from last month. The odds of the third year La Nina continuing in some moderate form through upcoming winter have increased, The Southwest summer monsoon in the is currently quite active for the second year in a row. The North Atlantic Hurricane season is expected, still forecast, to be above normal. These are the underlying conditions, that the upcoming Drought Forecast season </a:t>
            </a:r>
            <a:r>
              <a:rPr lang="en-US" sz="1300" dirty="0" err="1" smtClean="0">
                <a:latin typeface="Trebuchet MS" panose="020B0603020202020204" pitchFamily="34" charset="0"/>
              </a:rPr>
              <a:t>fcst</a:t>
            </a:r>
            <a:r>
              <a:rPr lang="en-US" sz="1300" dirty="0" smtClean="0">
                <a:latin typeface="Trebuchet MS" panose="020B0603020202020204" pitchFamily="34" charset="0"/>
              </a:rPr>
              <a:t> (SON) depends on.</a:t>
            </a:r>
          </a:p>
          <a:p>
            <a:pPr marL="346075" lvl="1" indent="-346075"/>
            <a:r>
              <a:rPr lang="en-US" sz="1300" dirty="0" smtClean="0">
                <a:latin typeface="Trebuchet MS" panose="020B0603020202020204" pitchFamily="34" charset="0"/>
              </a:rPr>
              <a:t>The active SW monsoon has already made a big impact on the short term drought in the region, and is even making a slight dent in the long term drought. Hence we expect to see improvement in the ST drought situation, but the LT drought will continue to stay. Same is the situation in California, until the rainy season begins in late November. Continued above normal temperatures forecast for the season in the region does not help. </a:t>
            </a:r>
          </a:p>
          <a:p>
            <a:pPr marL="346075" lvl="1" indent="-346075"/>
            <a:r>
              <a:rPr lang="en-US" sz="1300" dirty="0" smtClean="0">
                <a:latin typeface="Trebuchet MS" panose="020B0603020202020204" pitchFamily="34" charset="0"/>
              </a:rPr>
              <a:t>Short term rainfall in the next couple of weeks is expected to bring a small general improvement </a:t>
            </a:r>
            <a:r>
              <a:rPr lang="en-US" sz="1300" dirty="0" smtClean="0">
                <a:latin typeface="Trebuchet MS" panose="020B0603020202020204" pitchFamily="34" charset="0"/>
              </a:rPr>
              <a:t>across the entire south</a:t>
            </a:r>
            <a:r>
              <a:rPr lang="en-US" sz="1300" dirty="0">
                <a:latin typeface="Trebuchet MS" panose="020B0603020202020204" pitchFamily="34" charset="0"/>
              </a:rPr>
              <a:t> </a:t>
            </a:r>
            <a:r>
              <a:rPr lang="en-US" sz="1300" dirty="0" smtClean="0">
                <a:latin typeface="Trebuchet MS" panose="020B0603020202020204" pitchFamily="34" charset="0"/>
              </a:rPr>
              <a:t>in a month or so, but the model forecast of below normal rainfall for SON is not looking favorable for improvement in the long term, esp. in Texas. So far, the hurricane season is curiously below normal. Florida, for the most part, may likely to remain drought free, in spite of some mild dryness there. One storm will do it.</a:t>
            </a:r>
          </a:p>
          <a:p>
            <a:pPr marL="346075" lvl="1" indent="-346075"/>
            <a:r>
              <a:rPr lang="en-US" sz="1300" kern="1200" dirty="0" smtClean="0">
                <a:latin typeface="Trebuchet MS" panose="020B0603020202020204" pitchFamily="34" charset="0"/>
              </a:rPr>
              <a:t>The dryness in the northeast may persist in the shot term, and the climatology and forecast may keep it drought free by the end of the season, except for small region around NJ/vicinity. Drought is likely to develop in Western Nebraska and along the boundaries of its western bordering states. Precipitation wise, SON is not a precipitation abundant fall season for the country as a whole, and is tough season to make a forecast in general. *****</a:t>
            </a:r>
          </a:p>
        </p:txBody>
      </p:sp>
    </p:spTree>
    <p:extLst>
      <p:ext uri="{BB962C8B-B14F-4D97-AF65-F5344CB8AC3E}">
        <p14:creationId xmlns:p14="http://schemas.microsoft.com/office/powerpoint/2010/main" val="42580396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Drought Monitor for usd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14104" y="281219"/>
            <a:ext cx="2029896" cy="1776181"/>
          </a:xfrm>
          <a:prstGeom prst="rect">
            <a:avLst/>
          </a:prstGeom>
          <a:noFill/>
          <a:ln>
            <a:noFill/>
          </a:ln>
        </p:spPr>
      </p:pic>
      <p:grpSp>
        <p:nvGrpSpPr>
          <p:cNvPr id="11" name="Group 10"/>
          <p:cNvGrpSpPr/>
          <p:nvPr/>
        </p:nvGrpSpPr>
        <p:grpSpPr>
          <a:xfrm>
            <a:off x="5171" y="0"/>
            <a:ext cx="7108933" cy="3212435"/>
            <a:chOff x="5171" y="49406"/>
            <a:chExt cx="7108933" cy="3212435"/>
          </a:xfrm>
        </p:grpSpPr>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97068" y="2954064"/>
              <a:ext cx="4532232" cy="307777"/>
            </a:xfrm>
            <a:prstGeom prst="rect">
              <a:avLst/>
            </a:prstGeom>
            <a:noFill/>
          </p:spPr>
          <p:txBody>
            <a:bodyPr wrap="square" rtlCol="0">
              <a:spAutoFit/>
            </a:bodyPr>
            <a:lstStyle/>
            <a:p>
              <a:r>
                <a:rPr lang="en-US" sz="1400" b="1" i="1" dirty="0" smtClean="0">
                  <a:solidFill>
                    <a:srgbClr val="C00000"/>
                  </a:solidFill>
                </a:rPr>
                <a:t>Time series since 2000 spilt into 2 (above &amp; below) panels.</a:t>
              </a:r>
              <a:endParaRPr lang="en-US" sz="1400" b="1" i="1" dirty="0">
                <a:solidFill>
                  <a:srgbClr val="C00000"/>
                </a:solidFill>
              </a:endParaRPr>
            </a:p>
          </p:txBody>
        </p:sp>
      </p:grpSp>
      <p:sp>
        <p:nvSpPr>
          <p:cNvPr id="2" name="Slide Number Placeholder 1"/>
          <p:cNvSpPr>
            <a:spLocks noGrp="1"/>
          </p:cNvSpPr>
          <p:nvPr>
            <p:ph type="sldNum" sz="quarter" idx="12"/>
          </p:nvPr>
        </p:nvSpPr>
        <p:spPr>
          <a:xfrm>
            <a:off x="8839199" y="6616486"/>
            <a:ext cx="234733" cy="239149"/>
          </a:xfrm>
        </p:spPr>
        <p:txBody>
          <a:bodyPr/>
          <a:lstStyle/>
          <a:p>
            <a:pPr>
              <a:defRPr/>
            </a:pPr>
            <a:fld id="{AE0D35B7-164B-4BDA-8435-F6440E98459E}" type="slidenum">
              <a:rPr lang="en-US" altLang="en-US" smtClean="0"/>
              <a:pPr>
                <a:defRPr/>
              </a:pPr>
              <a:t>4</a:t>
            </a:fld>
            <a:endParaRPr lang="en-US" alt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52851"/>
            <a:ext cx="867042" cy="1539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a:off x="2057400" y="5105400"/>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761098" y="3829150"/>
            <a:ext cx="1503894" cy="307777"/>
          </a:xfrm>
          <a:prstGeom prst="rect">
            <a:avLst/>
          </a:prstGeom>
          <a:noFill/>
        </p:spPr>
        <p:txBody>
          <a:bodyPr wrap="square" rtlCol="0">
            <a:spAutoFit/>
          </a:bodyPr>
          <a:lstStyle/>
          <a:p>
            <a:r>
              <a:rPr lang="en-US" sz="1400" dirty="0" smtClean="0"/>
              <a:t>Current drought!</a:t>
            </a:r>
            <a:endParaRPr lang="en-US" sz="1400" dirty="0"/>
          </a:p>
        </p:txBody>
      </p:sp>
      <p:sp>
        <p:nvSpPr>
          <p:cNvPr id="10" name="TextBox 9"/>
          <p:cNvSpPr txBox="1"/>
          <p:nvPr/>
        </p:nvSpPr>
        <p:spPr>
          <a:xfrm>
            <a:off x="6481419" y="3094948"/>
            <a:ext cx="2628900" cy="523220"/>
          </a:xfrm>
          <a:prstGeom prst="rect">
            <a:avLst/>
          </a:prstGeom>
          <a:noFill/>
        </p:spPr>
        <p:txBody>
          <a:bodyPr wrap="square" rtlCol="0">
            <a:spAutoFit/>
          </a:bodyPr>
          <a:lstStyle/>
          <a:p>
            <a:r>
              <a:rPr lang="en-US" sz="1400" dirty="0" smtClean="0"/>
              <a:t>Every </a:t>
            </a:r>
            <a:r>
              <a:rPr lang="en-US" sz="1400" dirty="0"/>
              <a:t>drought is different</a:t>
            </a:r>
            <a:r>
              <a:rPr lang="en-US" sz="1400" dirty="0" smtClean="0"/>
              <a:t>.!</a:t>
            </a:r>
          </a:p>
          <a:p>
            <a:r>
              <a:rPr lang="en-US" sz="1400" dirty="0" smtClean="0"/>
              <a:t>Every situation is different!!</a:t>
            </a:r>
          </a:p>
        </p:txBody>
      </p:sp>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3100" y="2971800"/>
            <a:ext cx="5715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6"/>
          <a:stretch>
            <a:fillRect/>
          </a:stretch>
        </p:blipFill>
        <p:spPr>
          <a:xfrm>
            <a:off x="843635" y="3124200"/>
            <a:ext cx="4941532" cy="2857495"/>
          </a:xfrm>
          <a:prstGeom prst="rect">
            <a:avLst/>
          </a:prstGeom>
        </p:spPr>
      </p:pic>
      <p:cxnSp>
        <p:nvCxnSpPr>
          <p:cNvPr id="14" name="Straight Arrow Connector 13"/>
          <p:cNvCxnSpPr/>
          <p:nvPr/>
        </p:nvCxnSpPr>
        <p:spPr>
          <a:xfrm flipH="1" flipV="1">
            <a:off x="5480446" y="4859116"/>
            <a:ext cx="1377554" cy="409108"/>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19639" y="4085343"/>
            <a:ext cx="2216024" cy="1858258"/>
          </a:xfrm>
          <a:prstGeom prst="rect">
            <a:avLst/>
          </a:prstGeom>
          <a:noFill/>
          <a:ln>
            <a:noFill/>
          </a:ln>
        </p:spPr>
      </p:pic>
      <p:sp>
        <p:nvSpPr>
          <p:cNvPr id="15" name="TextBox 14"/>
          <p:cNvSpPr txBox="1"/>
          <p:nvPr/>
        </p:nvSpPr>
        <p:spPr>
          <a:xfrm>
            <a:off x="0" y="6111683"/>
            <a:ext cx="7620000" cy="784830"/>
          </a:xfrm>
          <a:prstGeom prst="rect">
            <a:avLst/>
          </a:prstGeom>
          <a:noFill/>
        </p:spPr>
        <p:txBody>
          <a:bodyPr wrap="square" rtlCol="0">
            <a:spAutoFit/>
          </a:bodyPr>
          <a:lstStyle/>
          <a:p>
            <a:r>
              <a:rPr lang="en-US" sz="1500" dirty="0" smtClean="0"/>
              <a:t>Now: Well, Looks </a:t>
            </a:r>
            <a:r>
              <a:rPr lang="en-US" sz="1500" dirty="0" smtClean="0"/>
              <a:t>like, finally,  </a:t>
            </a:r>
            <a:r>
              <a:rPr lang="en-US" sz="1500" dirty="0" smtClean="0"/>
              <a:t>the La Nina </a:t>
            </a:r>
            <a:r>
              <a:rPr lang="en-US" sz="1500" dirty="0" smtClean="0"/>
              <a:t>during this upcoming winter is </a:t>
            </a:r>
            <a:r>
              <a:rPr lang="en-US" sz="1500" dirty="0" smtClean="0"/>
              <a:t>very likely to happen.</a:t>
            </a:r>
          </a:p>
          <a:p>
            <a:r>
              <a:rPr lang="en-US" sz="1500" dirty="0" smtClean="0"/>
              <a:t>How is this </a:t>
            </a:r>
            <a:r>
              <a:rPr lang="en-US" sz="1500" dirty="0" smtClean="0"/>
              <a:t>going to impact the drought in the region?</a:t>
            </a:r>
            <a:r>
              <a:rPr lang="en-US" sz="1500" dirty="0"/>
              <a:t> Already now more than 50% of the US is at drought level D1 category, and more</a:t>
            </a:r>
            <a:r>
              <a:rPr lang="en-US" sz="1500" dirty="0" smtClean="0"/>
              <a:t>.</a:t>
            </a:r>
            <a:endParaRPr lang="en-US" sz="1500" dirty="0"/>
          </a:p>
        </p:txBody>
      </p:sp>
      <p:cxnSp>
        <p:nvCxnSpPr>
          <p:cNvPr id="17" name="Straight Arrow Connector 16"/>
          <p:cNvCxnSpPr/>
          <p:nvPr/>
        </p:nvCxnSpPr>
        <p:spPr>
          <a:xfrm flipH="1" flipV="1">
            <a:off x="5473299" y="4211883"/>
            <a:ext cx="190327" cy="17223"/>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247"/>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5</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3720827"/>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b="1" dirty="0">
                <a:solidFill>
                  <a:srgbClr val="FF0000"/>
                </a:solidFill>
              </a:rPr>
              <a:t>30 </a:t>
            </a:r>
            <a:r>
              <a:rPr lang="en-US" b="1" dirty="0" smtClean="0">
                <a:solidFill>
                  <a:srgbClr val="FF0000"/>
                </a:solidFill>
              </a:rPr>
              <a:t>Day</a:t>
            </a:r>
            <a:endParaRPr lang="en-US" b="1" dirty="0">
              <a:solidFill>
                <a:srgbClr val="FF0000"/>
              </a:solidFill>
            </a:endParaRP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6264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0" name="Straight Arrow Connector 9"/>
          <p:cNvCxnSpPr/>
          <p:nvPr/>
        </p:nvCxnSpPr>
        <p:spPr>
          <a:xfrm flipH="1">
            <a:off x="8229600" y="6508071"/>
            <a:ext cx="659867" cy="2501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cxnSp>
        <p:nvCxnSpPr>
          <p:cNvPr id="11" name="Straight Arrow Connector 10"/>
          <p:cNvCxnSpPr/>
          <p:nvPr/>
        </p:nvCxnSpPr>
        <p:spPr>
          <a:xfrm flipH="1" flipV="1">
            <a:off x="1563079" y="224382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4876800" y="2243822"/>
            <a:ext cx="152400"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2895600" y="5040868"/>
            <a:ext cx="685800" cy="521732"/>
            <a:chOff x="2819400" y="2286000"/>
            <a:chExt cx="685800" cy="521732"/>
          </a:xfrm>
        </p:grpSpPr>
        <p:sp>
          <p:nvSpPr>
            <p:cNvPr id="35" name="TextBox 34"/>
            <p:cNvSpPr txBox="1"/>
            <p:nvPr/>
          </p:nvSpPr>
          <p:spPr>
            <a:xfrm>
              <a:off x="3200400" y="2438400"/>
              <a:ext cx="304800" cy="369332"/>
            </a:xfrm>
            <a:prstGeom prst="rect">
              <a:avLst/>
            </a:prstGeom>
            <a:noFill/>
          </p:spPr>
          <p:txBody>
            <a:bodyPr wrap="square" rtlCol="0">
              <a:spAutoFit/>
            </a:bodyPr>
            <a:lstStyle/>
            <a:p>
              <a:r>
                <a:rPr lang="en-US" dirty="0" smtClean="0"/>
                <a:t>?</a:t>
              </a:r>
              <a:endParaRPr lang="en-US" dirty="0"/>
            </a:p>
          </p:txBody>
        </p:sp>
        <p:cxnSp>
          <p:nvCxnSpPr>
            <p:cNvPr id="36" name="Straight Arrow Connector 35"/>
            <p:cNvCxnSpPr>
              <a:stCxn id="35" idx="0"/>
            </p:cNvCxnSpPr>
            <p:nvPr/>
          </p:nvCxnSpPr>
          <p:spPr>
            <a:xfrm flipH="1" flipV="1">
              <a:off x="2971600" y="2286000"/>
              <a:ext cx="381200"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2819400" y="2667000"/>
              <a:ext cx="381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181708" y="5983069"/>
            <a:ext cx="7186678" cy="523220"/>
          </a:xfrm>
          <a:prstGeom prst="rect">
            <a:avLst/>
          </a:prstGeom>
          <a:noFill/>
        </p:spPr>
        <p:txBody>
          <a:bodyPr wrap="square" rtlCol="0">
            <a:spAutoFit/>
          </a:bodyPr>
          <a:lstStyle/>
          <a:p>
            <a:r>
              <a:rPr lang="en-US" sz="1400" dirty="0" smtClean="0"/>
              <a:t>So far, a very good active SW monsoon, bringing considerable relief to the short term drought in the SW region! </a:t>
            </a:r>
            <a:r>
              <a:rPr lang="en-US" sz="1400" dirty="0" smtClean="0">
                <a:sym typeface="Wingdings" panose="05000000000000000000" pitchFamily="2" charset="2"/>
              </a:rPr>
              <a:t>. But long term drought?  Is </a:t>
            </a:r>
            <a:r>
              <a:rPr lang="en-US" sz="1400" dirty="0">
                <a:sym typeface="Wingdings" panose="05000000000000000000" pitchFamily="2" charset="2"/>
              </a:rPr>
              <a:t>t</a:t>
            </a:r>
            <a:r>
              <a:rPr lang="en-US" sz="1400" dirty="0" smtClean="0">
                <a:sym typeface="Wingdings" panose="05000000000000000000" pitchFamily="2" charset="2"/>
              </a:rPr>
              <a:t>wo good monsoons in a row, is making a dent ??</a:t>
            </a:r>
            <a:endParaRPr lang="en-US" sz="1400" dirty="0"/>
          </a:p>
        </p:txBody>
      </p:sp>
      <p:sp>
        <p:nvSpPr>
          <p:cNvPr id="7" name="TextBox 6"/>
          <p:cNvSpPr txBox="1"/>
          <p:nvPr/>
        </p:nvSpPr>
        <p:spPr>
          <a:xfrm>
            <a:off x="2438400" y="6371743"/>
            <a:ext cx="3124200" cy="307777"/>
          </a:xfrm>
          <a:prstGeom prst="rect">
            <a:avLst/>
          </a:prstGeom>
          <a:noFill/>
        </p:spPr>
        <p:txBody>
          <a:bodyPr wrap="square" rtlCol="0">
            <a:spAutoFit/>
          </a:bodyPr>
          <a:lstStyle/>
          <a:p>
            <a:r>
              <a:rPr lang="en-US" sz="1400" dirty="0" smtClean="0"/>
              <a:t>Even recent street flooding in Las Vegas!</a:t>
            </a:r>
            <a:endParaRPr lang="en-US" sz="1400" dirty="0"/>
          </a:p>
        </p:txBody>
      </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6</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b="1" dirty="0">
                <a:solidFill>
                  <a:srgbClr val="0033CC"/>
                </a:solidFill>
              </a:rPr>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2"/>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2" name="TextBox 1"/>
          <p:cNvSpPr txBox="1"/>
          <p:nvPr/>
        </p:nvSpPr>
        <p:spPr>
          <a:xfrm>
            <a:off x="854533" y="1457980"/>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2" descr="US 4 panel 1wk - 2month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8193"/>
            <a:ext cx="7620000" cy="58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6" y="518041"/>
            <a:ext cx="7620000" cy="58864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a:stretch>
            <a:fillRect/>
          </a:stretch>
        </p:blipFill>
        <p:spPr>
          <a:xfrm>
            <a:off x="7540871" y="4367167"/>
            <a:ext cx="1600200" cy="1177812"/>
          </a:xfrm>
          <a:prstGeom prst="rect">
            <a:avLst/>
          </a:prstGeom>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057400" y="3255879"/>
            <a:ext cx="685800"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10" name="TextBox 9"/>
          <p:cNvSpPr txBox="1"/>
          <p:nvPr/>
        </p:nvSpPr>
        <p:spPr>
          <a:xfrm>
            <a:off x="2126673" y="457077"/>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4"/>
              </a:rPr>
              <a:t>https://www.cpc.ncep.noaa.gov/products/Drought/briefing_prcp.shtml</a:t>
            </a:r>
            <a:r>
              <a:rPr lang="en-US" sz="1400" dirty="0">
                <a:solidFill>
                  <a:srgbClr val="6600CC"/>
                </a:solidFill>
              </a:rPr>
              <a:t> </a:t>
            </a:r>
          </a:p>
        </p:txBody>
      </p:sp>
      <p:sp>
        <p:nvSpPr>
          <p:cNvPr id="6" name="Rectangle 5"/>
          <p:cNvSpPr/>
          <p:nvPr/>
        </p:nvSpPr>
        <p:spPr>
          <a:xfrm>
            <a:off x="7696200" y="70485"/>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70485"/>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969221" y="3962400"/>
            <a:ext cx="1143000" cy="6096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6551720" y="3657600"/>
            <a:ext cx="2589351" cy="1971764"/>
            <a:chOff x="5671352" y="4655536"/>
            <a:chExt cx="3622976" cy="1971764"/>
          </a:xfrm>
        </p:grpSpPr>
        <p:sp>
          <p:nvSpPr>
            <p:cNvPr id="24" name="TextBox 23"/>
            <p:cNvSpPr txBox="1"/>
            <p:nvPr/>
          </p:nvSpPr>
          <p:spPr>
            <a:xfrm>
              <a:off x="5671352" y="6027136"/>
              <a:ext cx="1171234" cy="600164"/>
            </a:xfrm>
            <a:prstGeom prst="rect">
              <a:avLst/>
            </a:prstGeom>
            <a:noFill/>
          </p:spPr>
          <p:txBody>
            <a:bodyPr wrap="square" rtlCol="0">
              <a:spAutoFit/>
            </a:bodyPr>
            <a:lstStyle/>
            <a:p>
              <a:r>
                <a:rPr lang="en-US" sz="1100" dirty="0" smtClean="0">
                  <a:solidFill>
                    <a:srgbClr val="FF0000"/>
                  </a:solidFill>
                </a:rPr>
                <a:t>But ~ this happened!</a:t>
              </a:r>
            </a:p>
            <a:p>
              <a:r>
                <a:rPr lang="en-US" sz="1100" dirty="0">
                  <a:solidFill>
                    <a:srgbClr val="FF0000"/>
                  </a:solidFill>
                </a:rPr>
                <a:t> </a:t>
              </a:r>
              <a:r>
                <a:rPr lang="en-US" sz="1100" dirty="0" smtClean="0">
                  <a:solidFill>
                    <a:srgbClr val="FF0000"/>
                  </a:solidFill>
                </a:rPr>
                <a:t>    See NE!</a:t>
              </a:r>
              <a:endParaRPr lang="en-US" sz="1100" dirty="0">
                <a:solidFill>
                  <a:srgbClr val="FF0000"/>
                </a:solidFill>
              </a:endParaRPr>
            </a:p>
          </p:txBody>
        </p:sp>
        <p:sp>
          <p:nvSpPr>
            <p:cNvPr id="14" name="TextBox 13"/>
            <p:cNvSpPr txBox="1"/>
            <p:nvPr/>
          </p:nvSpPr>
          <p:spPr>
            <a:xfrm>
              <a:off x="7055355" y="4655536"/>
              <a:ext cx="2238973" cy="769441"/>
            </a:xfrm>
            <a:prstGeom prst="rect">
              <a:avLst/>
            </a:prstGeom>
            <a:noFill/>
          </p:spPr>
          <p:txBody>
            <a:bodyPr wrap="square" rtlCol="0">
              <a:spAutoFit/>
            </a:bodyPr>
            <a:lstStyle/>
            <a:p>
              <a:r>
                <a:rPr lang="en-US" sz="1100" dirty="0" smtClean="0"/>
                <a:t>Typical </a:t>
              </a:r>
              <a:r>
                <a:rPr lang="en-US" sz="1100" b="1" u="sng" dirty="0" smtClean="0"/>
                <a:t>MJJ/JJA</a:t>
              </a:r>
              <a:r>
                <a:rPr lang="en-US" sz="1100" dirty="0" smtClean="0"/>
                <a:t> Precip composite during </a:t>
              </a:r>
            </a:p>
            <a:p>
              <a:r>
                <a:rPr lang="en-US" sz="1100" dirty="0" smtClean="0"/>
                <a:t>La Nina–to be expected!</a:t>
              </a:r>
            </a:p>
            <a:p>
              <a:r>
                <a:rPr lang="en-US" sz="1100" dirty="0" smtClean="0"/>
                <a:t>But this happens!!</a:t>
              </a:r>
              <a:endParaRPr lang="en-US" sz="1100" dirty="0"/>
            </a:p>
          </p:txBody>
        </p:sp>
      </p:grpSp>
      <p:sp>
        <p:nvSpPr>
          <p:cNvPr id="19" name="Rectangle 18"/>
          <p:cNvSpPr/>
          <p:nvPr/>
        </p:nvSpPr>
        <p:spPr>
          <a:xfrm>
            <a:off x="6658988" y="4081152"/>
            <a:ext cx="729816" cy="578161"/>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435186" y="5257800"/>
            <a:ext cx="519758" cy="246221"/>
          </a:xfrm>
          <a:prstGeom prst="rect">
            <a:avLst/>
          </a:prstGeom>
          <a:noFill/>
        </p:spPr>
        <p:txBody>
          <a:bodyPr wrap="square" rtlCol="0">
            <a:spAutoFit/>
          </a:bodyPr>
          <a:lstStyle/>
          <a:p>
            <a:r>
              <a:rPr lang="en-US" sz="1000" b="1" dirty="0" smtClean="0">
                <a:solidFill>
                  <a:srgbClr val="FF0000"/>
                </a:solidFill>
              </a:rPr>
              <a:t>MJJ</a:t>
            </a:r>
            <a:endParaRPr lang="en-US" sz="1000" b="1" dirty="0">
              <a:solidFill>
                <a:srgbClr val="FF0000"/>
              </a:solidFill>
            </a:endParaRPr>
          </a:p>
        </p:txBody>
      </p:sp>
      <p:pic>
        <p:nvPicPr>
          <p:cNvPr id="17" name="Picture 16"/>
          <p:cNvPicPr>
            <a:picLocks noChangeAspect="1"/>
          </p:cNvPicPr>
          <p:nvPr/>
        </p:nvPicPr>
        <p:blipFill>
          <a:blip r:embed="rId5"/>
          <a:stretch>
            <a:fillRect/>
          </a:stretch>
        </p:blipFill>
        <p:spPr>
          <a:xfrm>
            <a:off x="7576417" y="5476049"/>
            <a:ext cx="1567583" cy="1153351"/>
          </a:xfrm>
          <a:prstGeom prst="rect">
            <a:avLst/>
          </a:prstGeom>
        </p:spPr>
      </p:pic>
      <p:sp>
        <p:nvSpPr>
          <p:cNvPr id="26" name="TextBox 25"/>
          <p:cNvSpPr txBox="1"/>
          <p:nvPr/>
        </p:nvSpPr>
        <p:spPr>
          <a:xfrm>
            <a:off x="8458200" y="6383179"/>
            <a:ext cx="519758" cy="246221"/>
          </a:xfrm>
          <a:prstGeom prst="rect">
            <a:avLst/>
          </a:prstGeom>
          <a:noFill/>
        </p:spPr>
        <p:txBody>
          <a:bodyPr wrap="square" rtlCol="0">
            <a:spAutoFit/>
          </a:bodyPr>
          <a:lstStyle/>
          <a:p>
            <a:r>
              <a:rPr lang="en-US" sz="1000" b="1" dirty="0" smtClean="0">
                <a:solidFill>
                  <a:srgbClr val="FF0000"/>
                </a:solidFill>
              </a:rPr>
              <a:t>JJA</a:t>
            </a:r>
            <a:endParaRPr lang="en-US" sz="1000" b="1" dirty="0">
              <a:solidFill>
                <a:srgbClr val="FF0000"/>
              </a:solidFill>
            </a:endParaRPr>
          </a:p>
        </p:txBody>
      </p:sp>
      <p:cxnSp>
        <p:nvCxnSpPr>
          <p:cNvPr id="20" name="Straight Arrow Connector 19"/>
          <p:cNvCxnSpPr/>
          <p:nvPr/>
        </p:nvCxnSpPr>
        <p:spPr>
          <a:xfrm flipH="1" flipV="1">
            <a:off x="6934201" y="4800600"/>
            <a:ext cx="721345" cy="77433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7010400" y="4770643"/>
            <a:ext cx="527542" cy="8983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6"/>
          <a:stretch>
            <a:fillRect/>
          </a:stretch>
        </p:blipFill>
        <p:spPr>
          <a:xfrm>
            <a:off x="4594841" y="5990091"/>
            <a:ext cx="739159" cy="639310"/>
          </a:xfrm>
          <a:prstGeom prst="rect">
            <a:avLst/>
          </a:prstGeom>
        </p:spPr>
      </p:pic>
      <p:pic>
        <p:nvPicPr>
          <p:cNvPr id="32" name="Picture 31"/>
          <p:cNvPicPr>
            <a:picLocks noChangeAspect="1"/>
          </p:cNvPicPr>
          <p:nvPr/>
        </p:nvPicPr>
        <p:blipFill>
          <a:blip r:embed="rId7"/>
          <a:stretch>
            <a:fillRect/>
          </a:stretch>
        </p:blipFill>
        <p:spPr>
          <a:xfrm>
            <a:off x="5433041" y="5993776"/>
            <a:ext cx="739159" cy="610875"/>
          </a:xfrm>
          <a:prstGeom prst="rect">
            <a:avLst/>
          </a:prstGeom>
        </p:spPr>
      </p:pic>
      <p:sp>
        <p:nvSpPr>
          <p:cNvPr id="33" name="TextBox 32"/>
          <p:cNvSpPr txBox="1"/>
          <p:nvPr/>
        </p:nvSpPr>
        <p:spPr>
          <a:xfrm>
            <a:off x="4280842" y="6383179"/>
            <a:ext cx="519758" cy="246221"/>
          </a:xfrm>
          <a:prstGeom prst="rect">
            <a:avLst/>
          </a:prstGeom>
          <a:noFill/>
        </p:spPr>
        <p:txBody>
          <a:bodyPr wrap="square" rtlCol="0">
            <a:spAutoFit/>
          </a:bodyPr>
          <a:lstStyle/>
          <a:p>
            <a:r>
              <a:rPr lang="en-US" sz="1000" b="1" dirty="0" smtClean="0">
                <a:solidFill>
                  <a:srgbClr val="FF0000"/>
                </a:solidFill>
              </a:rPr>
              <a:t>MJJ</a:t>
            </a:r>
            <a:endParaRPr lang="en-US" sz="1000" b="1" dirty="0">
              <a:solidFill>
                <a:srgbClr val="FF0000"/>
              </a:solidFill>
            </a:endParaRPr>
          </a:p>
        </p:txBody>
      </p:sp>
      <p:sp>
        <p:nvSpPr>
          <p:cNvPr id="34" name="TextBox 33"/>
          <p:cNvSpPr txBox="1"/>
          <p:nvPr/>
        </p:nvSpPr>
        <p:spPr>
          <a:xfrm>
            <a:off x="6019800" y="6400800"/>
            <a:ext cx="519758" cy="246221"/>
          </a:xfrm>
          <a:prstGeom prst="rect">
            <a:avLst/>
          </a:prstGeom>
          <a:noFill/>
        </p:spPr>
        <p:txBody>
          <a:bodyPr wrap="square" rtlCol="0">
            <a:spAutoFit/>
          </a:bodyPr>
          <a:lstStyle/>
          <a:p>
            <a:r>
              <a:rPr lang="en-US" sz="1000" b="1" dirty="0" smtClean="0">
                <a:solidFill>
                  <a:srgbClr val="FF0000"/>
                </a:solidFill>
              </a:rPr>
              <a:t>JJA</a:t>
            </a:r>
            <a:endParaRPr lang="en-US" sz="1000" b="1" dirty="0">
              <a:solidFill>
                <a:srgbClr val="FF0000"/>
              </a:solidFill>
            </a:endParaRPr>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52" y="475957"/>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a:solidFill>
                  <a:srgbClr val="0033CC"/>
                </a:solidFill>
              </a:rPr>
              <a:t>3M</a:t>
            </a: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95249" y="762000"/>
            <a:ext cx="1454068" cy="2169825"/>
          </a:xfrm>
          <a:prstGeom prst="rect">
            <a:avLst/>
          </a:prstGeom>
          <a:noFill/>
        </p:spPr>
        <p:txBody>
          <a:bodyPr wrap="square" rtlCol="0">
            <a:spAutoFit/>
          </a:bodyPr>
          <a:lstStyle/>
          <a:p>
            <a:r>
              <a:rPr lang="en-US" sz="1500" dirty="0"/>
              <a:t>In these interim time scale 3-6 months, </a:t>
            </a:r>
            <a:r>
              <a:rPr lang="en-US" sz="1500" u="sng" dirty="0"/>
              <a:t>we need to pay attention </a:t>
            </a:r>
            <a:r>
              <a:rPr lang="en-US" sz="1500" dirty="0"/>
              <a:t>to regions, which are </a:t>
            </a:r>
            <a:r>
              <a:rPr lang="en-US" sz="1500" dirty="0" smtClean="0"/>
              <a:t>dark-brown, red &amp; dark red </a:t>
            </a:r>
            <a:r>
              <a:rPr lang="en-US" sz="1500" b="1" dirty="0">
                <a:solidFill>
                  <a:srgbClr val="FF0000"/>
                </a:solidFill>
              </a:rPr>
              <a:t>(&lt;50</a:t>
            </a:r>
            <a:r>
              <a:rPr lang="en-US" sz="1500" b="1" dirty="0" smtClean="0">
                <a:solidFill>
                  <a:srgbClr val="FF0000"/>
                </a:solidFill>
              </a:rPr>
              <a:t>%).</a:t>
            </a:r>
            <a:endParaRPr lang="en-US" sz="1600" dirty="0"/>
          </a:p>
        </p:txBody>
      </p:sp>
      <p:sp>
        <p:nvSpPr>
          <p:cNvPr id="8" name="TextBox 7"/>
          <p:cNvSpPr txBox="1"/>
          <p:nvPr/>
        </p:nvSpPr>
        <p:spPr>
          <a:xfrm>
            <a:off x="7695249" y="3008025"/>
            <a:ext cx="1448751" cy="1708160"/>
          </a:xfrm>
          <a:prstGeom prst="rect">
            <a:avLst/>
          </a:prstGeom>
          <a:noFill/>
        </p:spPr>
        <p:txBody>
          <a:bodyPr wrap="square" rtlCol="0">
            <a:spAutoFit/>
          </a:bodyPr>
          <a:lstStyle/>
          <a:p>
            <a:r>
              <a:rPr lang="en-US" sz="1500" u="sng" dirty="0" smtClean="0">
                <a:solidFill>
                  <a:srgbClr val="FF0000"/>
                </a:solidFill>
              </a:rPr>
              <a:t>While accrued  precipitation deficits are real &amp; objective, </a:t>
            </a:r>
          </a:p>
          <a:p>
            <a:r>
              <a:rPr lang="en-US" sz="1500" u="sng" dirty="0" smtClean="0">
                <a:solidFill>
                  <a:srgbClr val="FF0000"/>
                </a:solidFill>
              </a:rPr>
              <a:t>droughts are subjective declarations!! </a:t>
            </a:r>
            <a:endParaRPr lang="en-US" sz="1500" u="sng" dirty="0">
              <a:solidFill>
                <a:srgbClr val="FF0000"/>
              </a:solidFill>
            </a:endParaRPr>
          </a:p>
        </p:txBody>
      </p:sp>
      <p:sp>
        <p:nvSpPr>
          <p:cNvPr id="4" name="TextBox 3"/>
          <p:cNvSpPr txBox="1"/>
          <p:nvPr/>
        </p:nvSpPr>
        <p:spPr>
          <a:xfrm>
            <a:off x="7695249" y="4800600"/>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95249" y="5867400"/>
            <a:ext cx="1448751" cy="830997"/>
          </a:xfrm>
          <a:prstGeom prst="rect">
            <a:avLst/>
          </a:prstGeom>
          <a:noFill/>
        </p:spPr>
        <p:txBody>
          <a:bodyPr wrap="square" rtlCol="0">
            <a:spAutoFit/>
          </a:bodyPr>
          <a:lstStyle/>
          <a:p>
            <a:r>
              <a:rPr lang="en-US" sz="1200" dirty="0" smtClean="0"/>
              <a:t>In general, West suffers more from frequent and lasting droughts. </a:t>
            </a:r>
            <a:endParaRPr lang="en-US" sz="1200" dirty="0"/>
          </a:p>
        </p:txBody>
      </p:sp>
      <p:sp>
        <p:nvSpPr>
          <p:cNvPr id="20" name="TextBox 19"/>
          <p:cNvSpPr txBox="1"/>
          <p:nvPr/>
        </p:nvSpPr>
        <p:spPr>
          <a:xfrm>
            <a:off x="1828800" y="3288268"/>
            <a:ext cx="609600" cy="369332"/>
          </a:xfrm>
          <a:prstGeom prst="rect">
            <a:avLst/>
          </a:prstGeom>
          <a:noFill/>
        </p:spPr>
        <p:txBody>
          <a:bodyPr wrap="square" rtlCol="0">
            <a:spAutoFit/>
          </a:bodyPr>
          <a:lstStyle/>
          <a:p>
            <a:r>
              <a:rPr lang="en-US" b="1" dirty="0">
                <a:solidFill>
                  <a:srgbClr val="0033CC"/>
                </a:solidFill>
              </a:rPr>
              <a:t>5</a:t>
            </a:r>
            <a:r>
              <a:rPr lang="en-US" b="1" dirty="0" smtClean="0">
                <a:solidFill>
                  <a:srgbClr val="0033CC"/>
                </a:solidFill>
              </a:rPr>
              <a:t> </a:t>
            </a:r>
            <a:r>
              <a:rPr lang="en-US" b="1" dirty="0">
                <a:solidFill>
                  <a:srgbClr val="0033CC"/>
                </a:solidFill>
              </a:rPr>
              <a:t>M</a:t>
            </a:r>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7" name="TextBox 16"/>
          <p:cNvSpPr txBox="1"/>
          <p:nvPr/>
        </p:nvSpPr>
        <p:spPr>
          <a:xfrm>
            <a:off x="0" y="6092010"/>
            <a:ext cx="7488447" cy="584775"/>
          </a:xfrm>
          <a:prstGeom prst="rect">
            <a:avLst/>
          </a:prstGeom>
          <a:noFill/>
        </p:spPr>
        <p:txBody>
          <a:bodyPr wrap="square" rtlCol="0">
            <a:spAutoFit/>
          </a:bodyPr>
          <a:lstStyle/>
          <a:p>
            <a:r>
              <a:rPr lang="en-US" sz="1600" dirty="0" smtClean="0"/>
              <a:t>Short term(S) Drought is generally declared when rainfall deficits exist in the 3-6 months time range. {Long term deficits beyond 1 or 2 or more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0686"/>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a16="http://schemas.microsoft.com/office/drawing/2014/main" id="{FD86DCD3-F2DF-4A12-B2DA-8A876D98DD4D}"/>
              </a:ext>
            </a:extLst>
          </p:cNvPr>
          <p:cNvSpPr/>
          <p:nvPr/>
        </p:nvSpPr>
        <p:spPr>
          <a:xfrm>
            <a:off x="304800" y="4495800"/>
            <a:ext cx="914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2057400" y="5450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7" name="TextBox 6"/>
          <p:cNvSpPr txBox="1"/>
          <p:nvPr/>
        </p:nvSpPr>
        <p:spPr>
          <a:xfrm>
            <a:off x="7620000" y="1143000"/>
            <a:ext cx="1524000" cy="3785652"/>
          </a:xfrm>
          <a:prstGeom prst="rect">
            <a:avLst/>
          </a:prstGeom>
          <a:noFill/>
        </p:spPr>
        <p:txBody>
          <a:bodyPr wrap="square" rtlCol="0">
            <a:spAutoFit/>
          </a:bodyPr>
          <a:lstStyle/>
          <a:p>
            <a:r>
              <a:rPr lang="en-US" sz="1600" b="1" u="sng" dirty="0" smtClean="0"/>
              <a:t>Tinderbox </a:t>
            </a:r>
            <a:r>
              <a:rPr lang="en-US" sz="1600" b="1" dirty="0" smtClean="0"/>
              <a:t>areas</a:t>
            </a:r>
            <a:r>
              <a:rPr lang="en-US" sz="1600" dirty="0" smtClean="0"/>
              <a:t>, where some form of longer term rainfall</a:t>
            </a:r>
          </a:p>
          <a:p>
            <a:r>
              <a:rPr lang="en-US" sz="1600" dirty="0"/>
              <a:t>d</a:t>
            </a:r>
            <a:r>
              <a:rPr lang="en-US" sz="1600" dirty="0" smtClean="0"/>
              <a:t>eficiencies already, exist !!</a:t>
            </a:r>
          </a:p>
          <a:p>
            <a:endParaRPr lang="en-US" sz="1600" dirty="0"/>
          </a:p>
          <a:p>
            <a:r>
              <a:rPr lang="en-US" sz="1600" dirty="0" smtClean="0"/>
              <a:t>-Almost all are in the west!, all part of the long term drought</a:t>
            </a:r>
          </a:p>
          <a:p>
            <a:endParaRPr lang="en-US" sz="1600" dirty="0" smtClean="0"/>
          </a:p>
          <a:p>
            <a:r>
              <a:rPr lang="en-US" sz="1600" dirty="0" smtClean="0"/>
              <a:t>-This &amp; </a:t>
            </a:r>
            <a:r>
              <a:rPr lang="en-US" sz="1600" dirty="0"/>
              <a:t>N</a:t>
            </a:r>
            <a:r>
              <a:rPr lang="en-US" sz="1600" dirty="0" smtClean="0"/>
              <a:t>ext slide!!</a:t>
            </a:r>
            <a:endParaRPr lang="en-US" sz="1600" dirty="0"/>
          </a:p>
        </p:txBody>
      </p:sp>
      <p:sp>
        <p:nvSpPr>
          <p:cNvPr id="20" name="Rounded Rectangle 14">
            <a:extLst>
              <a:ext uri="{FF2B5EF4-FFF2-40B4-BE49-F238E27FC236}">
                <a16:creationId xmlns:a16="http://schemas.microsoft.com/office/drawing/2014/main" id="{FD86DCD3-F2DF-4A12-B2DA-8A876D98DD4D}"/>
              </a:ext>
            </a:extLst>
          </p:cNvPr>
          <p:cNvSpPr/>
          <p:nvPr/>
        </p:nvSpPr>
        <p:spPr>
          <a:xfrm>
            <a:off x="304800" y="1447800"/>
            <a:ext cx="1371600"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
        <p:nvSpPr>
          <p:cNvPr id="8" name="TextBox 7"/>
          <p:cNvSpPr txBox="1"/>
          <p:nvPr/>
        </p:nvSpPr>
        <p:spPr>
          <a:xfrm>
            <a:off x="0" y="6034475"/>
            <a:ext cx="7620000" cy="307777"/>
          </a:xfrm>
          <a:prstGeom prst="rect">
            <a:avLst/>
          </a:prstGeom>
          <a:noFill/>
        </p:spPr>
        <p:txBody>
          <a:bodyPr wrap="square" rtlCol="0">
            <a:spAutoFit/>
          </a:bodyPr>
          <a:lstStyle/>
          <a:p>
            <a:r>
              <a:rPr lang="en-US" sz="1400" dirty="0" smtClean="0">
                <a:solidFill>
                  <a:srgbClr val="FF0000"/>
                </a:solidFill>
              </a:rPr>
              <a:t>The character and even location/spatial extent of the short/S and long/L –term droughts are different!!!</a:t>
            </a:r>
            <a:endParaRPr lang="en-US" sz="1400" dirty="0">
              <a:solidFill>
                <a:srgbClr val="FF0000"/>
              </a:solidFill>
            </a:endParaRPr>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104937</TotalTime>
  <Words>3806</Words>
  <Application>Microsoft Office PowerPoint</Application>
  <PresentationFormat>On-screen Show (4:3)</PresentationFormat>
  <Paragraphs>363</Paragraphs>
  <Slides>39</Slides>
  <Notes>8</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MS PGothic</vt:lpstr>
      <vt:lpstr>Arial</vt:lpstr>
      <vt:lpstr>Times New Roman</vt:lpstr>
      <vt:lpstr>Trebuchet MS</vt:lpstr>
      <vt:lpstr>verdana</vt:lpstr>
      <vt:lpstr>verdana,arial,serif</vt:lpstr>
      <vt:lpstr>Wingdings</vt:lpstr>
      <vt:lpstr>Wingdings 2</vt:lpstr>
      <vt:lpstr>Default Design</vt:lpstr>
      <vt:lpstr>Drought  Outlook  Support Briefing   August 2022  </vt:lpstr>
      <vt:lpstr>Drought Monitor </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(left) &amp;  P (right) Ens.Mean forecasts for</vt:lpstr>
      <vt:lpstr>PowerPoint Presentation</vt:lpstr>
      <vt:lpstr>PowerPoint Presentation</vt:lpstr>
      <vt:lpstr>PowerPoint Presentation</vt:lpstr>
      <vt:lpstr>PowerPoint Presentation</vt:lpstr>
      <vt:lpstr>Summary</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8962</cp:revision>
  <cp:lastPrinted>2021-02-15T18:18:07Z</cp:lastPrinted>
  <dcterms:created xsi:type="dcterms:W3CDTF">2008-10-04T17:35:30Z</dcterms:created>
  <dcterms:modified xsi:type="dcterms:W3CDTF">2022-08-16T04:08:05Z</dcterms:modified>
</cp:coreProperties>
</file>