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808" r:id="rId2"/>
    <p:sldId id="978" r:id="rId3"/>
    <p:sldId id="983" r:id="rId4"/>
    <p:sldId id="939" r:id="rId5"/>
    <p:sldId id="911" r:id="rId6"/>
    <p:sldId id="896" r:id="rId7"/>
    <p:sldId id="938" r:id="rId8"/>
    <p:sldId id="850" r:id="rId9"/>
    <p:sldId id="868" r:id="rId10"/>
    <p:sldId id="867" r:id="rId11"/>
    <p:sldId id="972" r:id="rId12"/>
    <p:sldId id="833" r:id="rId13"/>
    <p:sldId id="891" r:id="rId14"/>
    <p:sldId id="973" r:id="rId15"/>
    <p:sldId id="936" r:id="rId16"/>
    <p:sldId id="937" r:id="rId17"/>
    <p:sldId id="975" r:id="rId18"/>
    <p:sldId id="979" r:id="rId19"/>
    <p:sldId id="889" r:id="rId20"/>
    <p:sldId id="981" r:id="rId21"/>
    <p:sldId id="969" r:id="rId22"/>
    <p:sldId id="757" r:id="rId23"/>
    <p:sldId id="962" r:id="rId24"/>
    <p:sldId id="795" r:id="rId25"/>
    <p:sldId id="890" r:id="rId26"/>
    <p:sldId id="790" r:id="rId27"/>
    <p:sldId id="877" r:id="rId28"/>
    <p:sldId id="878" r:id="rId29"/>
    <p:sldId id="804" r:id="rId30"/>
    <p:sldId id="943" r:id="rId31"/>
    <p:sldId id="944" r:id="rId32"/>
    <p:sldId id="956" r:id="rId33"/>
    <p:sldId id="947" r:id="rId34"/>
    <p:sldId id="977" r:id="rId35"/>
    <p:sldId id="974" r:id="rId36"/>
    <p:sldId id="728" r:id="rId37"/>
    <p:sldId id="935" r:id="rId38"/>
    <p:sldId id="926" r:id="rId39"/>
    <p:sldId id="915" r:id="rId40"/>
    <p:sldId id="959" r:id="rId41"/>
    <p:sldId id="982" r:id="rId42"/>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00CC"/>
    <a:srgbClr val="0033CC"/>
    <a:srgbClr val="008000"/>
    <a:srgbClr val="33CC33"/>
    <a:srgbClr val="9A7500"/>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4" autoAdjust="0"/>
    <p:restoredTop sz="95700" autoAdjust="0"/>
  </p:normalViewPr>
  <p:slideViewPr>
    <p:cSldViewPr>
      <p:cViewPr varScale="1">
        <p:scale>
          <a:sx n="101" d="100"/>
          <a:sy n="101" d="100"/>
        </p:scale>
        <p:origin x="630" y="11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30</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41</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74778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16</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26</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cpc.ncep.noaa.gov/products/Drought/briefing_prcp.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fireweatheravalanche.org/fire/current-list-of-us-wildfires"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gif"/><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gif"/><Relationship Id="rId5" Type="http://schemas.openxmlformats.org/officeDocument/2006/relationships/image" Target="../media/image63.png"/><Relationship Id="rId10" Type="http://schemas.openxmlformats.org/officeDocument/2006/relationships/image" Target="../media/image68.gif"/><Relationship Id="rId4" Type="http://schemas.openxmlformats.org/officeDocument/2006/relationships/image" Target="../media/image62.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drought.geo.msu.edu/research/forecast/smi.monthly.php" TargetMode="External"/><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2.gif"/><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hyperlink" Target="https://doi.org/10.1080/07055900.1997.9649597"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7620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August 2023 </a:t>
            </a:r>
            <a:endParaRPr lang="en-US" altLang="en-US" sz="4000" dirty="0"/>
          </a:p>
        </p:txBody>
      </p:sp>
      <p:sp>
        <p:nvSpPr>
          <p:cNvPr id="2051" name="Rectangle 3"/>
          <p:cNvSpPr>
            <a:spLocks noGrp="1" noChangeArrowheads="1"/>
          </p:cNvSpPr>
          <p:nvPr>
            <p:ph type="subTitle" idx="1"/>
          </p:nvPr>
        </p:nvSpPr>
        <p:spPr>
          <a:xfrm>
            <a:off x="457200" y="169545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226237"/>
            <a:ext cx="9144000" cy="363176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1 year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p>
          <a:p>
            <a:pPr marL="285750" indent="-285750">
              <a:buFont typeface="Arial" panose="020B0604020202020204" pitchFamily="34" charset="0"/>
              <a:buChar char="•"/>
            </a:pPr>
            <a:r>
              <a:rPr lang="en-US" sz="1200" dirty="0" smtClean="0"/>
              <a:t>The S/L term drought conditions in large parts of California, a year ago, even just 6 months ago, has now mostly gone. Many/most reservoirs in CA are at or above their historical averages and even near capacity. However, the two large major reservoirs, Lake Mead and Lake Powell in the CA/AZ/UT border area are still at dangerously low levels, thus impacting hydro electric power supply and distribution to nearby states. Even the big snow melt from the record large snow amounts made only a very minor impact to the water flow to these two reservoirs.</a:t>
            </a:r>
          </a:p>
          <a:p>
            <a:pPr marL="285750" indent="-285750">
              <a:buFont typeface="Arial" panose="020B0604020202020204" pitchFamily="34" charset="0"/>
              <a:buChar char="•"/>
            </a:pPr>
            <a:r>
              <a:rPr lang="en-US" sz="1200" dirty="0" smtClean="0"/>
              <a:t>It may take a long time for drought to develop, but those conditions can end very quickly! Forecast models are yet to (seasonal) correctly forecast these changes in advance! </a:t>
            </a:r>
          </a:p>
          <a:p>
            <a:pPr marL="285750" indent="-285750">
              <a:buFont typeface="Arial" panose="020B0604020202020204" pitchFamily="34" charset="0"/>
              <a:buChar char="•"/>
            </a:pPr>
            <a:r>
              <a:rPr lang="en-US" sz="1200" dirty="0" smtClean="0"/>
              <a:t>Short term  vs Long term drought need to be clearly distinguished and shown to the public!!</a:t>
            </a:r>
          </a:p>
          <a:p>
            <a:pPr marL="285750" indent="-285750">
              <a:buFont typeface="Arial" panose="020B0604020202020204" pitchFamily="34" charset="0"/>
              <a:buChar char="•"/>
            </a:pPr>
            <a:r>
              <a:rPr lang="en-US" sz="1200" dirty="0"/>
              <a:t>Subjective(delayed) USDM vs Objective(real time) map! A few days or recent heavy precip can change the USDM a lot!</a:t>
            </a:r>
            <a:endParaRPr lang="en-US" sz="1200" dirty="0" smtClean="0"/>
          </a:p>
          <a:p>
            <a:pPr marL="285750" indent="-285750">
              <a:buFont typeface="Arial" panose="020B0604020202020204" pitchFamily="34" charset="0"/>
              <a:buChar char="•"/>
            </a:pPr>
            <a:r>
              <a:rPr lang="en-US" sz="1200" dirty="0" smtClean="0"/>
              <a:t>New objective AI/Deep-Learning based Experimental ODI (objective drought indicator, runs daily) compared with Official USDM (US Drought Monitor, produced weekly by USDM authors). </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166321"/>
            <a:ext cx="17526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105400" y="1447800"/>
            <a:ext cx="762000" cy="14647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533"/>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3962400" y="3958683"/>
            <a:ext cx="1832552" cy="16801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38600" y="1214741"/>
            <a:ext cx="1676400" cy="161162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214740"/>
            <a:ext cx="1490650" cy="152845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7" name="Rounded Rectangle 16"/>
          <p:cNvSpPr/>
          <p:nvPr/>
        </p:nvSpPr>
        <p:spPr>
          <a:xfrm>
            <a:off x="261085" y="3958682"/>
            <a:ext cx="1533142"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4"/>
              </a:rPr>
              <a:t>https://www.cpc.ncep.noaa.gov/products/Drought/briefing_prcp.shtml</a:t>
            </a:r>
            <a:r>
              <a:rPr lang="en-US" sz="1400" dirty="0">
                <a:solidFill>
                  <a:srgbClr val="6600CC"/>
                </a:solidFill>
              </a:rPr>
              <a:t> </a:t>
            </a:r>
          </a:p>
        </p:txBody>
      </p:sp>
      <p:sp>
        <p:nvSpPr>
          <p:cNvPr id="3" name="TextBox 2"/>
          <p:cNvSpPr txBox="1"/>
          <p:nvPr/>
        </p:nvSpPr>
        <p:spPr>
          <a:xfrm>
            <a:off x="7559345" y="990600"/>
            <a:ext cx="1536758" cy="5478423"/>
          </a:xfrm>
          <a:prstGeom prst="rect">
            <a:avLst/>
          </a:prstGeom>
          <a:noFill/>
        </p:spPr>
        <p:txBody>
          <a:bodyPr wrap="square" rtlCol="0">
            <a:spAutoFit/>
          </a:bodyPr>
          <a:lstStyle/>
          <a:p>
            <a:r>
              <a:rPr lang="en-US" sz="1400" dirty="0" smtClean="0"/>
              <a:t>In spite of the recent deluges/floods in California, there still exists a small longer term rainfall deficit in CA and parts of the southwest/ western  US. </a:t>
            </a:r>
          </a:p>
          <a:p>
            <a:endParaRPr lang="en-US" sz="1400" dirty="0"/>
          </a:p>
          <a:p>
            <a:r>
              <a:rPr lang="en-US" sz="1400" dirty="0" smtClean="0"/>
              <a:t>However, currently, most CA reservoirs are nearing or in excess of their historical averages.</a:t>
            </a:r>
          </a:p>
          <a:p>
            <a:endParaRPr lang="en-US" sz="1400" dirty="0"/>
          </a:p>
          <a:p>
            <a:r>
              <a:rPr lang="en-US" sz="1400" dirty="0" smtClean="0"/>
              <a:t>BTW, Not sure if the longer term (20+years) since 2000’s has officially ended! </a:t>
            </a:r>
            <a:r>
              <a:rPr lang="en-US" sz="1400" dirty="0" smtClean="0">
                <a:sym typeface="Wingdings" panose="05000000000000000000" pitchFamily="2" charset="2"/>
              </a:rPr>
              <a:t> </a:t>
            </a:r>
            <a:endParaRPr lang="en-US" sz="1400" dirty="0" smtClean="0"/>
          </a:p>
        </p:txBody>
      </p:sp>
      <p:sp>
        <p:nvSpPr>
          <p:cNvPr id="28" name="Rounded Rectangle 27"/>
          <p:cNvSpPr/>
          <p:nvPr/>
        </p:nvSpPr>
        <p:spPr>
          <a:xfrm>
            <a:off x="1785084" y="12192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828800" y="3962400"/>
            <a:ext cx="1872516" cy="1604902"/>
          </a:xfrm>
          <a:prstGeom prst="round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sp>
        <p:nvSpPr>
          <p:cNvPr id="4" name="TextBox 3"/>
          <p:cNvSpPr txBox="1"/>
          <p:nvPr/>
        </p:nvSpPr>
        <p:spPr>
          <a:xfrm>
            <a:off x="7924800" y="609600"/>
            <a:ext cx="990600" cy="1169551"/>
          </a:xfrm>
          <a:prstGeom prst="rect">
            <a:avLst/>
          </a:prstGeom>
          <a:noFill/>
        </p:spPr>
        <p:txBody>
          <a:bodyPr wrap="square" rtlCol="0">
            <a:spAutoFit/>
          </a:bodyPr>
          <a:lstStyle/>
          <a:p>
            <a:pPr algn="ctr"/>
            <a:r>
              <a:rPr lang="en-US" sz="1400" dirty="0" smtClean="0"/>
              <a:t>Rainy/dry </a:t>
            </a:r>
          </a:p>
          <a:p>
            <a:pPr algn="ctr"/>
            <a:r>
              <a:rPr lang="en-US" sz="1400" dirty="0" smtClean="0"/>
              <a:t>(</a:t>
            </a:r>
            <a:r>
              <a:rPr lang="en-US" sz="1400" dirty="0"/>
              <a:t>3-month</a:t>
            </a:r>
            <a:r>
              <a:rPr lang="en-US" sz="1400" dirty="0" smtClean="0"/>
              <a:t>) Seasons </a:t>
            </a:r>
            <a:r>
              <a:rPr lang="en-US" sz="1400" dirty="0"/>
              <a:t>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23788" y="1802249"/>
            <a:ext cx="2477212" cy="1702951"/>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600200" y="1109990"/>
            <a:ext cx="647934" cy="261610"/>
          </a:xfrm>
          <a:prstGeom prst="rect">
            <a:avLst/>
          </a:prstGeom>
        </p:spPr>
        <p:txBody>
          <a:bodyPr wrap="none">
            <a:spAutoFit/>
          </a:bodyPr>
          <a:lstStyle/>
          <a:p>
            <a:r>
              <a:rPr lang="en-US" sz="1100" dirty="0" smtClean="0"/>
              <a:t>MIXED</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 y="76200"/>
            <a:ext cx="9143998" cy="6705599"/>
            <a:chOff x="0" y="1"/>
            <a:chExt cx="9298983"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299680" y="92563"/>
            <a:ext cx="2717826" cy="16431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318486" y="3433668"/>
            <a:ext cx="2695991" cy="15446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313810" y="1712822"/>
            <a:ext cx="2700667" cy="171405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8050899" y="350261"/>
            <a:ext cx="1112521" cy="2031325"/>
          </a:xfrm>
          <a:prstGeom prst="rect">
            <a:avLst/>
          </a:prstGeom>
          <a:noFill/>
        </p:spPr>
        <p:txBody>
          <a:bodyPr wrap="square" rtlCol="0">
            <a:spAutoFit/>
          </a:bodyPr>
          <a:lstStyle/>
          <a:p>
            <a:r>
              <a:rPr lang="en-US" sz="1400" dirty="0" smtClean="0"/>
              <a:t>October is the driest month of the year for the US! </a:t>
            </a:r>
          </a:p>
          <a:p>
            <a:r>
              <a:rPr lang="en-US" sz="1400" u="sng" dirty="0" smtClean="0"/>
              <a:t>Least green in map.</a:t>
            </a:r>
          </a:p>
          <a:p>
            <a:r>
              <a:rPr lang="en-US" sz="1400" u="sng" dirty="0" smtClean="0"/>
              <a:t>Least dark brown also!!</a:t>
            </a:r>
          </a:p>
        </p:txBody>
      </p:sp>
      <p:cxnSp>
        <p:nvCxnSpPr>
          <p:cNvPr id="25" name="Straight Arrow Connector 24"/>
          <p:cNvCxnSpPr/>
          <p:nvPr/>
        </p:nvCxnSpPr>
        <p:spPr>
          <a:xfrm flipH="1">
            <a:off x="8115300" y="1905000"/>
            <a:ext cx="876299" cy="6765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334000" y="35814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791200" y="4267200"/>
            <a:ext cx="7620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www.cpc.ncep.noaa.gov/products/precip/CWlink/ENSO/composites/elnino.son.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2" y="480875"/>
            <a:ext cx="4493818" cy="5986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www.cpc.ncep.noaa.gov/products/precip/CWlink/ENSO/composites/elnino.son.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94907"/>
            <a:ext cx="4554983" cy="597256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El Nino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16529" y="480875"/>
              <a:ext cx="962487" cy="523220"/>
            </a:xfrm>
            <a:prstGeom prst="rect">
              <a:avLst/>
            </a:prstGeom>
            <a:noFill/>
          </p:spPr>
          <p:txBody>
            <a:bodyPr wrap="square" rtlCol="0">
              <a:spAutoFit/>
            </a:bodyPr>
            <a:lstStyle/>
            <a:p>
              <a:r>
                <a:rPr lang="en-US" sz="2800" b="1" dirty="0" smtClean="0">
                  <a:solidFill>
                    <a:srgbClr val="FF0000"/>
                  </a:solidFill>
                </a:rPr>
                <a:t>SON</a:t>
              </a:r>
              <a:endParaRPr lang="en-US" sz="2800" b="1" dirty="0">
                <a:solidFill>
                  <a:srgbClr val="FF0000"/>
                </a:solidFill>
              </a:endParaRPr>
            </a:p>
          </p:txBody>
        </p:sp>
      </p:grpSp>
      <p:cxnSp>
        <p:nvCxnSpPr>
          <p:cNvPr id="8" name="Straight Connector 7"/>
          <p:cNvCxnSpPr/>
          <p:nvPr/>
        </p:nvCxnSpPr>
        <p:spPr>
          <a:xfrm>
            <a:off x="2076450" y="1981200"/>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828800" y="19812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828800" y="3657600"/>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076450" y="3557826"/>
            <a:ext cx="0" cy="16764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828800" y="5232802"/>
            <a:ext cx="2476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05251" y="1419016"/>
            <a:ext cx="1123950" cy="2800767"/>
          </a:xfrm>
          <a:prstGeom prst="rect">
            <a:avLst/>
          </a:prstGeom>
          <a:noFill/>
        </p:spPr>
        <p:txBody>
          <a:bodyPr wrap="square" rtlCol="0">
            <a:spAutoFit/>
          </a:bodyPr>
          <a:lstStyle/>
          <a:p>
            <a:pPr algn="ctr"/>
            <a:r>
              <a:rPr lang="en-US" sz="1600" b="1" dirty="0" err="1" smtClean="0">
                <a:solidFill>
                  <a:srgbClr val="FF0000"/>
                </a:solidFill>
              </a:rPr>
              <a:t>Transitio-ning</a:t>
            </a:r>
            <a:r>
              <a:rPr lang="en-US" sz="1600" b="1" dirty="0" smtClean="0">
                <a:solidFill>
                  <a:srgbClr val="FF0000"/>
                </a:solidFill>
              </a:rPr>
              <a:t> to</a:t>
            </a:r>
          </a:p>
          <a:p>
            <a:pPr algn="ctr"/>
            <a:r>
              <a:rPr lang="en-US" sz="1600" b="1" dirty="0" smtClean="0">
                <a:solidFill>
                  <a:srgbClr val="FF0000"/>
                </a:solidFill>
              </a:rPr>
              <a:t>ENSO neutral and then to  El NINO conditions</a:t>
            </a:r>
          </a:p>
          <a:p>
            <a:pPr algn="ctr"/>
            <a:endParaRPr lang="en-US" sz="1600" b="1" dirty="0" smtClean="0">
              <a:solidFill>
                <a:srgbClr val="FF0000"/>
              </a:solidFill>
            </a:endParaRPr>
          </a:p>
          <a:p>
            <a:pPr algn="ctr"/>
            <a:endParaRPr lang="en-US" sz="1600" b="1" dirty="0" smtClean="0">
              <a:solidFill>
                <a:srgbClr val="FF0000"/>
              </a:solidFill>
            </a:endParaRPr>
          </a:p>
          <a:p>
            <a:pPr algn="ctr"/>
            <a:endParaRPr lang="en-US" sz="1600" b="1" dirty="0" smtClean="0">
              <a:solidFill>
                <a:srgbClr val="FF0000"/>
              </a:solidFill>
            </a:endParaRPr>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0"/>
            <a:ext cx="5299364"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3716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3100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76200" y="609600"/>
            <a:ext cx="76200" cy="3048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2361455"/>
            <a:ext cx="5334000" cy="307777"/>
          </a:xfrm>
          <a:prstGeom prst="rect">
            <a:avLst/>
          </a:prstGeom>
          <a:noFill/>
        </p:spPr>
        <p:txBody>
          <a:bodyPr wrap="square" rtlCol="0">
            <a:spAutoFit/>
          </a:bodyPr>
          <a:lstStyle/>
          <a:p>
            <a:r>
              <a:rPr lang="en-US" sz="1400" dirty="0" smtClean="0"/>
              <a:t>   No S-term drought here! Also big impact on L-term drought in west!</a:t>
            </a:r>
            <a:endParaRPr lang="en-US" sz="1400" dirty="0"/>
          </a:p>
        </p:txBody>
      </p:sp>
      <p:pic>
        <p:nvPicPr>
          <p:cNvPr id="819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48325"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2379518" y="1794164"/>
            <a:ext cx="486642" cy="2004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16</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441643" y="1701225"/>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56176" y="3655001"/>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533401" y="4419600"/>
            <a:ext cx="1752599"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762000" y="4492883"/>
            <a:ext cx="1371600" cy="2917"/>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981200" y="4278015"/>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86001" y="4419600"/>
            <a:ext cx="533399" cy="762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86000" y="3776665"/>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3" name="TextBox 12"/>
          <p:cNvSpPr txBox="1"/>
          <p:nvPr/>
        </p:nvSpPr>
        <p:spPr>
          <a:xfrm>
            <a:off x="7315200" y="76200"/>
            <a:ext cx="1828800" cy="584775"/>
          </a:xfrm>
          <a:prstGeom prst="rect">
            <a:avLst/>
          </a:prstGeom>
          <a:noFill/>
        </p:spPr>
        <p:txBody>
          <a:bodyPr wrap="square" rtlCol="0">
            <a:spAutoFit/>
          </a:bodyPr>
          <a:lstStyle/>
          <a:p>
            <a:r>
              <a:rPr lang="en-US" sz="1600" dirty="0" smtClean="0">
                <a:solidFill>
                  <a:srgbClr val="FF0000"/>
                </a:solidFill>
              </a:rPr>
              <a:t>Slide From </a:t>
            </a:r>
            <a:r>
              <a:rPr lang="en-US" sz="1600" b="1" u="sng" dirty="0" smtClean="0">
                <a:solidFill>
                  <a:srgbClr val="FF0000"/>
                </a:solidFill>
              </a:rPr>
              <a:t>Last Month’s Briefing</a:t>
            </a:r>
            <a:r>
              <a:rPr lang="en-US" sz="1600" dirty="0" smtClean="0">
                <a:solidFill>
                  <a:srgbClr val="FF0000"/>
                </a:solidFill>
              </a:rPr>
              <a:t>!</a:t>
            </a:r>
            <a:endParaRPr lang="en-US" sz="1600" dirty="0">
              <a:solidFill>
                <a:srgbClr val="FF0000"/>
              </a:solidFill>
            </a:endParaRPr>
          </a:p>
        </p:txBody>
      </p:sp>
      <p:pic>
        <p:nvPicPr>
          <p:cNvPr id="11" name="Picture 2" descr="https://www.cpc.ncep.noaa.gov/products/tanal/30day/mean/202306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4807527"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4953000" y="3562350"/>
            <a:ext cx="4179010" cy="2990850"/>
          </a:xfrm>
          <a:prstGeom prst="rect">
            <a:avLst/>
          </a:prstGeom>
        </p:spPr>
      </p:pic>
    </p:spTree>
    <p:extLst>
      <p:ext uri="{BB962C8B-B14F-4D97-AF65-F5344CB8AC3E}">
        <p14:creationId xmlns:p14="http://schemas.microsoft.com/office/powerpoint/2010/main" val="2649085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03602"/>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486401" y="1492393"/>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7" name="TextBox 6"/>
          <p:cNvSpPr txBox="1"/>
          <p:nvPr/>
        </p:nvSpPr>
        <p:spPr>
          <a:xfrm>
            <a:off x="5617436" y="1615312"/>
            <a:ext cx="3221764" cy="369332"/>
          </a:xfrm>
          <a:prstGeom prst="rect">
            <a:avLst/>
          </a:prstGeom>
          <a:noFill/>
        </p:spPr>
        <p:txBody>
          <a:bodyPr wrap="square" rtlCol="0">
            <a:spAutoFit/>
          </a:bodyPr>
          <a:lstStyle/>
          <a:p>
            <a:r>
              <a:rPr lang="en-US" dirty="0" smtClean="0"/>
              <a:t>So far, contrast from last month!</a:t>
            </a:r>
            <a:endParaRPr lang="en-US" dirty="0"/>
          </a:p>
        </p:txBody>
      </p:sp>
      <p:pic>
        <p:nvPicPr>
          <p:cNvPr id="2" name="Picture 2" descr="https://www.cpc.ncep.noaa.gov/products/tanal/30day/mean/202307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 y="0"/>
            <a:ext cx="4868006" cy="6829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029200" y="3472934"/>
            <a:ext cx="4114800" cy="298132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68373" y="5963112"/>
            <a:ext cx="4572000" cy="276999"/>
          </a:xfrm>
          <a:prstGeom prst="rect">
            <a:avLst/>
          </a:prstGeom>
        </p:spPr>
        <p:txBody>
          <a:bodyPr>
            <a:spAutoFit/>
          </a:bodyPr>
          <a:lstStyle/>
          <a:p>
            <a:r>
              <a:rPr lang="en-US" sz="1200" dirty="0"/>
              <a:t>https://www.nohrsc.noaa.gov/interactive/html/map.html?</a:t>
            </a:r>
          </a:p>
        </p:txBody>
      </p:sp>
      <p:pic>
        <p:nvPicPr>
          <p:cNvPr id="22" name="Picture 21"/>
          <p:cNvPicPr>
            <a:picLocks noChangeAspect="1"/>
          </p:cNvPicPr>
          <p:nvPr/>
        </p:nvPicPr>
        <p:blipFill>
          <a:blip r:embed="rId3"/>
          <a:stretch>
            <a:fillRect/>
          </a:stretch>
        </p:blipFill>
        <p:spPr>
          <a:xfrm>
            <a:off x="4787362" y="3016739"/>
            <a:ext cx="4398926" cy="3441390"/>
          </a:xfrm>
          <a:prstGeom prst="rect">
            <a:avLst/>
          </a:prstGeom>
        </p:spPr>
      </p:pic>
      <p:sp>
        <p:nvSpPr>
          <p:cNvPr id="7" name="Rectangle 6"/>
          <p:cNvSpPr/>
          <p:nvPr/>
        </p:nvSpPr>
        <p:spPr>
          <a:xfrm>
            <a:off x="72294" y="3105835"/>
            <a:ext cx="4519657" cy="276999"/>
          </a:xfrm>
          <a:prstGeom prst="rect">
            <a:avLst/>
          </a:prstGeom>
        </p:spPr>
        <p:txBody>
          <a:bodyPr wrap="square">
            <a:spAutoFit/>
          </a:bodyPr>
          <a:lstStyle/>
          <a:p>
            <a:r>
              <a:rPr lang="en-US" sz="1200" dirty="0"/>
              <a:t>https://cdec.water.ca.gov/cgi-progs/products/rescond.pdf</a:t>
            </a:r>
          </a:p>
        </p:txBody>
      </p:sp>
      <p:pic>
        <p:nvPicPr>
          <p:cNvPr id="2" name="Picture 1"/>
          <p:cNvPicPr>
            <a:picLocks noChangeAspect="1"/>
          </p:cNvPicPr>
          <p:nvPr/>
        </p:nvPicPr>
        <p:blipFill>
          <a:blip r:embed="rId4"/>
          <a:stretch>
            <a:fillRect/>
          </a:stretch>
        </p:blipFill>
        <p:spPr>
          <a:xfrm>
            <a:off x="5200" y="0"/>
            <a:ext cx="4752975" cy="6410325"/>
          </a:xfrm>
          <a:prstGeom prst="rect">
            <a:avLst/>
          </a:prstGeom>
        </p:spPr>
      </p:pic>
      <p:pic>
        <p:nvPicPr>
          <p:cNvPr id="30" name="Picture 29"/>
          <p:cNvPicPr>
            <a:picLocks noChangeAspect="1"/>
          </p:cNvPicPr>
          <p:nvPr/>
        </p:nvPicPr>
        <p:blipFill>
          <a:blip r:embed="rId5"/>
          <a:stretch>
            <a:fillRect/>
          </a:stretch>
        </p:blipFill>
        <p:spPr>
          <a:xfrm>
            <a:off x="4743117" y="228600"/>
            <a:ext cx="4380563" cy="2777463"/>
          </a:xfrm>
          <a:prstGeom prst="rect">
            <a:avLst/>
          </a:prstGeom>
        </p:spPr>
      </p:pic>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986" y="5257800"/>
            <a:ext cx="1624185" cy="1200329"/>
          </a:xfrm>
          <a:prstGeom prst="rect">
            <a:avLst/>
          </a:prstGeom>
          <a:noFill/>
        </p:spPr>
        <p:txBody>
          <a:bodyPr wrap="square" rtlCol="0">
            <a:spAutoFit/>
          </a:bodyPr>
          <a:lstStyle/>
          <a:p>
            <a:r>
              <a:rPr lang="en-US" sz="1200" dirty="0">
                <a:solidFill>
                  <a:srgbClr val="FF0000"/>
                </a:solidFill>
              </a:rPr>
              <a:t>M</a:t>
            </a:r>
            <a:r>
              <a:rPr lang="en-US" sz="1200" dirty="0" smtClean="0">
                <a:solidFill>
                  <a:srgbClr val="FF0000"/>
                </a:solidFill>
              </a:rPr>
              <a:t>any CA water reservoirs are AT or ABOVE their historical average/ CAPACITY levels ! </a:t>
            </a:r>
            <a:r>
              <a:rPr lang="en-US" sz="1200" dirty="0" smtClean="0">
                <a:solidFill>
                  <a:srgbClr val="FF0000"/>
                </a:solidFill>
                <a:sym typeface="Wingdings" panose="05000000000000000000" pitchFamily="2" charset="2"/>
              </a:rPr>
              <a:t></a:t>
            </a:r>
          </a:p>
          <a:p>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29193" y="220980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pic>
        <p:nvPicPr>
          <p:cNvPr id="24" name="Picture 23"/>
          <p:cNvPicPr>
            <a:picLocks noChangeAspect="1"/>
          </p:cNvPicPr>
          <p:nvPr/>
        </p:nvPicPr>
        <p:blipFill>
          <a:blip r:embed="rId6"/>
          <a:stretch>
            <a:fillRect/>
          </a:stretch>
        </p:blipFill>
        <p:spPr>
          <a:xfrm>
            <a:off x="4776685" y="228600"/>
            <a:ext cx="790575" cy="533400"/>
          </a:xfrm>
          <a:prstGeom prst="rect">
            <a:avLst/>
          </a:prstGeom>
        </p:spPr>
      </p:pic>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 name="Straight Arrow Connector 27"/>
          <p:cNvCxnSpPr/>
          <p:nvPr/>
        </p:nvCxnSpPr>
        <p:spPr>
          <a:xfrm flipH="1" flipV="1">
            <a:off x="5567260" y="1295400"/>
            <a:ext cx="1680431" cy="2286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873023" y="3021987"/>
            <a:ext cx="3270977" cy="276999"/>
          </a:xfrm>
          <a:prstGeom prst="rect">
            <a:avLst/>
          </a:prstGeom>
        </p:spPr>
        <p:txBody>
          <a:bodyPr wrap="square">
            <a:spAutoFit/>
          </a:bodyPr>
          <a:lstStyle/>
          <a:p>
            <a:r>
              <a:rPr lang="en-US" sz="1200" dirty="0"/>
              <a:t>https://www.nrcs.usda.gov/wps/portal/wcc/home/</a:t>
            </a:r>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p:cNvSpPr txBox="1"/>
          <p:nvPr/>
        </p:nvSpPr>
        <p:spPr>
          <a:xfrm>
            <a:off x="72294" y="6378413"/>
            <a:ext cx="8081106" cy="523220"/>
          </a:xfrm>
          <a:prstGeom prst="rect">
            <a:avLst/>
          </a:prstGeom>
          <a:noFill/>
        </p:spPr>
        <p:txBody>
          <a:bodyPr wrap="square" rtlCol="0">
            <a:spAutoFit/>
          </a:bodyPr>
          <a:lstStyle/>
          <a:p>
            <a:r>
              <a:rPr lang="en-US" sz="1400" dirty="0" smtClean="0">
                <a:solidFill>
                  <a:srgbClr val="FF0000"/>
                </a:solidFill>
              </a:rPr>
              <a:t>WHOEVER though that the California drought/reservoir-water-levels </a:t>
            </a:r>
            <a:r>
              <a:rPr lang="en-US" sz="1400" dirty="0" err="1" smtClean="0">
                <a:solidFill>
                  <a:srgbClr val="FF0000"/>
                </a:solidFill>
              </a:rPr>
              <a:t>wil</a:t>
            </a:r>
            <a:r>
              <a:rPr lang="en-US" sz="1400" dirty="0" smtClean="0">
                <a:solidFill>
                  <a:srgbClr val="FF0000"/>
                </a:solidFill>
              </a:rPr>
              <a:t> turn around in just ONE winter!!</a:t>
            </a:r>
          </a:p>
          <a:p>
            <a:r>
              <a:rPr lang="en-US" sz="1400" dirty="0" smtClean="0">
                <a:solidFill>
                  <a:srgbClr val="FF0000"/>
                </a:solidFill>
              </a:rPr>
              <a:t>But a very different story for the big lakes </a:t>
            </a:r>
            <a:r>
              <a:rPr lang="en-US" sz="1400" b="1" u="sng" dirty="0" smtClean="0">
                <a:solidFill>
                  <a:srgbClr val="FF0000"/>
                </a:solidFill>
              </a:rPr>
              <a:t>Lake Mead &amp; Lake Powell</a:t>
            </a:r>
            <a:r>
              <a:rPr lang="en-US" sz="1400" dirty="0" smtClean="0">
                <a:solidFill>
                  <a:srgbClr val="FF0000"/>
                </a:solidFill>
              </a:rPr>
              <a:t> in NV, see next slide! </a:t>
            </a:r>
            <a:r>
              <a:rPr lang="en-US" sz="1400" dirty="0" smtClean="0">
                <a:solidFill>
                  <a:srgbClr val="FF0000"/>
                </a:solidFill>
                <a:sym typeface="Wingdings" panose="05000000000000000000" pitchFamily="2" charset="2"/>
              </a:rPr>
              <a:t> </a:t>
            </a:r>
            <a:endParaRPr lang="en-US" sz="1400" dirty="0">
              <a:solidFill>
                <a:srgbClr val="FF0000"/>
              </a:solidFill>
            </a:endParaRPr>
          </a:p>
        </p:txBody>
      </p:sp>
      <p:pic>
        <p:nvPicPr>
          <p:cNvPr id="34" name="Picture 33"/>
          <p:cNvPicPr>
            <a:picLocks noChangeAspect="1"/>
          </p:cNvPicPr>
          <p:nvPr/>
        </p:nvPicPr>
        <p:blipFill>
          <a:blip r:embed="rId6"/>
          <a:stretch>
            <a:fillRect/>
          </a:stretch>
        </p:blipFill>
        <p:spPr>
          <a:xfrm>
            <a:off x="4772025" y="2971800"/>
            <a:ext cx="790575" cy="533400"/>
          </a:xfrm>
          <a:prstGeom prst="rect">
            <a:avLst/>
          </a:prstGeom>
        </p:spPr>
      </p:pic>
      <p:sp>
        <p:nvSpPr>
          <p:cNvPr id="32" name="TextBox 31"/>
          <p:cNvSpPr txBox="1"/>
          <p:nvPr/>
        </p:nvSpPr>
        <p:spPr>
          <a:xfrm>
            <a:off x="6172200" y="2433935"/>
            <a:ext cx="750651" cy="461665"/>
          </a:xfrm>
          <a:prstGeom prst="rect">
            <a:avLst/>
          </a:prstGeom>
          <a:noFill/>
        </p:spPr>
        <p:txBody>
          <a:bodyPr wrap="square" rtlCol="0">
            <a:spAutoFit/>
          </a:bodyPr>
          <a:lstStyle/>
          <a:p>
            <a:r>
              <a:rPr lang="en-US" sz="1200" dirty="0" smtClean="0"/>
              <a:t>SWE</a:t>
            </a:r>
          </a:p>
          <a:p>
            <a:r>
              <a:rPr lang="en-US" sz="1200" dirty="0" smtClean="0"/>
              <a:t>In June</a:t>
            </a:r>
            <a:endParaRPr lang="en-US" sz="1200" dirty="0"/>
          </a:p>
        </p:txBody>
      </p:sp>
      <p:sp>
        <p:nvSpPr>
          <p:cNvPr id="36" name="TextBox 35"/>
          <p:cNvSpPr txBox="1"/>
          <p:nvPr/>
        </p:nvSpPr>
        <p:spPr>
          <a:xfrm>
            <a:off x="5979319" y="5780829"/>
            <a:ext cx="750651" cy="461665"/>
          </a:xfrm>
          <a:prstGeom prst="rect">
            <a:avLst/>
          </a:prstGeom>
          <a:noFill/>
        </p:spPr>
        <p:txBody>
          <a:bodyPr wrap="square" rtlCol="0">
            <a:spAutoFit/>
          </a:bodyPr>
          <a:lstStyle/>
          <a:p>
            <a:r>
              <a:rPr lang="en-US" sz="1200" dirty="0" smtClean="0"/>
              <a:t>This Month</a:t>
            </a:r>
            <a:endParaRPr lang="en-US" sz="12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176718" y="3581400"/>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cxnSp>
        <p:nvCxnSpPr>
          <p:cNvPr id="20" name="Straight Arrow Connector 19"/>
          <p:cNvCxnSpPr/>
          <p:nvPr/>
        </p:nvCxnSpPr>
        <p:spPr>
          <a:xfrm flipV="1">
            <a:off x="228600" y="2057400"/>
            <a:ext cx="1" cy="30062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2750" y="3581400"/>
            <a:ext cx="1014688" cy="369332"/>
          </a:xfrm>
          <a:prstGeom prst="rect">
            <a:avLst/>
          </a:prstGeom>
          <a:noFill/>
        </p:spPr>
        <p:txBody>
          <a:bodyPr wrap="square" rtlCol="0">
            <a:spAutoFit/>
          </a:bodyPr>
          <a:lstStyle/>
          <a:p>
            <a:r>
              <a:rPr lang="en-US" dirty="0" smtClean="0"/>
              <a:t>   August </a:t>
            </a:r>
            <a:endParaRPr lang="en-US" dirty="0"/>
          </a:p>
        </p:txBody>
      </p:sp>
      <p:sp>
        <p:nvSpPr>
          <p:cNvPr id="22" name="TextBox 21"/>
          <p:cNvSpPr txBox="1"/>
          <p:nvPr/>
        </p:nvSpPr>
        <p:spPr>
          <a:xfrm>
            <a:off x="1342179" y="685800"/>
            <a:ext cx="791421" cy="369332"/>
          </a:xfrm>
          <a:prstGeom prst="rect">
            <a:avLst/>
          </a:prstGeom>
          <a:noFill/>
        </p:spPr>
        <p:txBody>
          <a:bodyPr wrap="square" rtlCol="0">
            <a:spAutoFit/>
          </a:bodyPr>
          <a:lstStyle/>
          <a:p>
            <a:r>
              <a:rPr lang="en-US" dirty="0" smtClean="0"/>
              <a:t>July</a:t>
            </a:r>
            <a:endParaRPr lang="en-US" dirty="0"/>
          </a:p>
        </p:txBody>
      </p:sp>
      <p:pic>
        <p:nvPicPr>
          <p:cNvPr id="27" name="Picture 26"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5265448"/>
            <a:ext cx="2291568" cy="1592552"/>
          </a:xfrm>
          <a:prstGeom prst="rect">
            <a:avLst/>
          </a:prstGeom>
          <a:noFill/>
          <a:ln>
            <a:noFill/>
          </a:ln>
        </p:spPr>
      </p:pic>
      <p:cxnSp>
        <p:nvCxnSpPr>
          <p:cNvPr id="6" name="Straight Arrow Connector 5"/>
          <p:cNvCxnSpPr/>
          <p:nvPr/>
        </p:nvCxnSpPr>
        <p:spPr>
          <a:xfrm>
            <a:off x="228600" y="4899151"/>
            <a:ext cx="3349115" cy="839326"/>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1" y="3285734"/>
            <a:ext cx="2286000" cy="1668955"/>
          </a:xfrm>
          <a:prstGeom prst="rect">
            <a:avLst/>
          </a:prstGeom>
          <a:noFill/>
          <a:ln>
            <a:noFill/>
          </a:ln>
        </p:spPr>
      </p:pic>
      <p:sp>
        <p:nvSpPr>
          <p:cNvPr id="3" name="TextBox 2"/>
          <p:cNvSpPr txBox="1"/>
          <p:nvPr/>
        </p:nvSpPr>
        <p:spPr>
          <a:xfrm>
            <a:off x="5504790" y="787107"/>
            <a:ext cx="3611499" cy="6070893"/>
          </a:xfrm>
          <a:prstGeom prst="rect">
            <a:avLst/>
          </a:prstGeom>
          <a:noFill/>
        </p:spPr>
        <p:txBody>
          <a:bodyPr wrap="square" rtlCol="0">
            <a:spAutoFit/>
          </a:bodyPr>
          <a:lstStyle/>
          <a:p>
            <a:pPr marL="285750" indent="-285750">
              <a:buFont typeface="Arial" panose="020B0604020202020204" pitchFamily="34" charset="0"/>
              <a:buChar char="•"/>
            </a:pPr>
            <a:r>
              <a:rPr lang="en-US" sz="1050" b="1" dirty="0" smtClean="0">
                <a:latin typeface="Trebuchet MS" panose="020B0603020202020204" pitchFamily="34" charset="0"/>
              </a:rPr>
              <a:t>Towards</a:t>
            </a:r>
            <a:r>
              <a:rPr lang="en-US" sz="1050" dirty="0" smtClean="0">
                <a:latin typeface="Trebuchet MS" panose="020B0603020202020204" pitchFamily="34" charset="0"/>
              </a:rPr>
              <a:t> the end of last year 2022, until December or so, severe drought conditions (both short and long term) remained in the west, mild drought conditions expanded in to portions of the eastern half of the US also, covering most of the country with very  high % areas of the entire US affected by drought. The situation now is now </a:t>
            </a:r>
            <a:r>
              <a:rPr lang="en-US" sz="1050" dirty="0" smtClean="0">
                <a:latin typeface="Trebuchet MS" panose="020B0603020202020204" pitchFamily="34" charset="0"/>
              </a:rPr>
              <a:t>drastically different due to the extraordinary winter season. </a:t>
            </a:r>
            <a:endParaRPr lang="en-US" sz="1050" dirty="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The </a:t>
            </a:r>
            <a:r>
              <a:rPr lang="en-US" sz="1050" b="1" dirty="0" smtClean="0">
                <a:latin typeface="Trebuchet MS" panose="020B0603020202020204" pitchFamily="34" charset="0"/>
              </a:rPr>
              <a:t>past </a:t>
            </a:r>
            <a:r>
              <a:rPr lang="en-US" sz="1050" dirty="0" smtClean="0">
                <a:latin typeface="Trebuchet MS" panose="020B0603020202020204" pitchFamily="34" charset="0"/>
              </a:rPr>
              <a:t>winter/early spring </a:t>
            </a:r>
            <a:r>
              <a:rPr lang="en-US" sz="1050" dirty="0" smtClean="0">
                <a:latin typeface="Trebuchet MS" panose="020B0603020202020204" pitchFamily="34" charset="0"/>
              </a:rPr>
              <a:t>rainy season in CA and the west coast states, wiped out not only the S-term drought but also the L-term drought in most areas. Water levels </a:t>
            </a:r>
            <a:r>
              <a:rPr lang="en-US" sz="1050" dirty="0" smtClean="0">
                <a:latin typeface="Trebuchet MS" panose="020B0603020202020204" pitchFamily="34" charset="0"/>
              </a:rPr>
              <a:t>in almost all CA </a:t>
            </a:r>
            <a:r>
              <a:rPr lang="en-US" sz="1050" dirty="0" smtClean="0">
                <a:latin typeface="Trebuchet MS" panose="020B0603020202020204" pitchFamily="34" charset="0"/>
              </a:rPr>
              <a:t>reservoirs are now ABOVE their normal levels. However, the water storage levels in the huge Lakes Powell and Lake Mead in NV continue to be historically low, </a:t>
            </a:r>
            <a:r>
              <a:rPr lang="en-US" sz="1050" dirty="0">
                <a:latin typeface="Trebuchet MS" panose="020B0603020202020204" pitchFamily="34" charset="0"/>
              </a:rPr>
              <a:t>&amp;</a:t>
            </a:r>
            <a:r>
              <a:rPr lang="en-US" sz="1050" dirty="0" smtClean="0">
                <a:latin typeface="Trebuchet MS" panose="020B0603020202020204" pitchFamily="34" charset="0"/>
              </a:rPr>
              <a:t> decade(s) long hydrological drought still lingers. Recharge into these </a:t>
            </a:r>
            <a:r>
              <a:rPr lang="en-US" sz="1050" dirty="0">
                <a:latin typeface="Trebuchet MS" panose="020B0603020202020204" pitchFamily="34" charset="0"/>
              </a:rPr>
              <a:t>2</a:t>
            </a:r>
            <a:r>
              <a:rPr lang="en-US" sz="1050" dirty="0" smtClean="0">
                <a:latin typeface="Trebuchet MS" panose="020B0603020202020204" pitchFamily="34" charset="0"/>
              </a:rPr>
              <a:t> reservoirs from subsurface stream flows has been severely impacted.</a:t>
            </a:r>
          </a:p>
          <a:p>
            <a:pPr marL="285750" indent="-285750">
              <a:buFont typeface="Arial" panose="020B0604020202020204" pitchFamily="34" charset="0"/>
              <a:buChar char="•"/>
            </a:pPr>
            <a:r>
              <a:rPr lang="en-US" sz="1050" b="1" dirty="0" smtClean="0">
                <a:latin typeface="Trebuchet MS" panose="020B0603020202020204" pitchFamily="34" charset="0"/>
              </a:rPr>
              <a:t>S/L term </a:t>
            </a:r>
            <a:r>
              <a:rPr lang="en-US" sz="1050" dirty="0" smtClean="0">
                <a:latin typeface="Trebuchet MS" panose="020B0603020202020204" pitchFamily="34" charset="0"/>
              </a:rPr>
              <a:t>droughts still remain in parts of northwestern states of WA/OR/ID/MT</a:t>
            </a:r>
            <a:r>
              <a:rPr lang="en-US" sz="1050" dirty="0" smtClean="0">
                <a:latin typeface="Trebuchet MS" panose="020B0603020202020204" pitchFamily="34" charset="0"/>
              </a:rPr>
              <a:t>. Severe drought is entrenched in eastern and central areas of NE/KS/MO. </a:t>
            </a:r>
            <a:r>
              <a:rPr lang="en-US" sz="1050" dirty="0" smtClean="0">
                <a:latin typeface="Trebuchet MS" panose="020B0603020202020204" pitchFamily="34" charset="0"/>
              </a:rPr>
              <a:t>Moderate/Severe drought also appears in MN/WI/IA/IL/IN. The relatively poor monsoon this year in the southwestern states has created short term drought conditions in AZ/NM and in parts of NV/UT/CO. </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b="1" dirty="0" smtClean="0">
                <a:latin typeface="Trebuchet MS" panose="020B0603020202020204" pitchFamily="34" charset="0"/>
              </a:rPr>
              <a:t>Area</a:t>
            </a:r>
            <a:r>
              <a:rPr lang="en-US" sz="1050" dirty="0" smtClean="0">
                <a:latin typeface="Trebuchet MS" panose="020B0603020202020204" pitchFamily="34" charset="0"/>
              </a:rPr>
              <a:t> </a:t>
            </a:r>
            <a:r>
              <a:rPr lang="en-US" sz="1050" dirty="0" smtClean="0">
                <a:latin typeface="Trebuchet MS" panose="020B0603020202020204" pitchFamily="34" charset="0"/>
              </a:rPr>
              <a:t>covered by &gt;D1 category drought is now ~ </a:t>
            </a:r>
            <a:r>
              <a:rPr lang="en-US" sz="1050" dirty="0" smtClean="0">
                <a:latin typeface="Trebuchet MS" panose="020B0603020202020204" pitchFamily="34" charset="0"/>
              </a:rPr>
              <a:t>30%, slightly higher than last month(~25%), mainly due to the poor monsoon</a:t>
            </a:r>
            <a:r>
              <a:rPr lang="en-US" sz="1050" dirty="0" smtClean="0">
                <a:latin typeface="Trebuchet MS" panose="020B0603020202020204" pitchFamily="34" charset="0"/>
              </a:rPr>
              <a:t>, so far.</a:t>
            </a:r>
            <a:r>
              <a:rPr lang="en-US" sz="1050" dirty="0" smtClean="0">
                <a:latin typeface="Trebuchet MS" panose="020B0603020202020204" pitchFamily="34" charset="0"/>
              </a:rPr>
              <a:t> The drought in TX has also spread across the state extending into LA. The eastern one third of the US is almost drought free! </a:t>
            </a:r>
          </a:p>
          <a:p>
            <a:pPr marL="285750" indent="-285750">
              <a:buFont typeface="Arial" panose="020B0604020202020204" pitchFamily="34" charset="0"/>
              <a:buChar char="•"/>
            </a:pPr>
            <a:r>
              <a:rPr lang="en-US" sz="1050" dirty="0" smtClean="0">
                <a:latin typeface="Trebuchet MS" panose="020B0603020202020204" pitchFamily="34" charset="0"/>
              </a:rPr>
              <a:t>The recent drought/heavy winds related fires, and consequent loss of lives and property in Maui is sad and unfortunate! The whole system is under review.</a:t>
            </a:r>
            <a:endParaRPr lang="en-US" sz="1050" dirty="0" smtClean="0">
              <a:latin typeface="Trebuchet MS" panose="020B0603020202020204" pitchFamily="34" charset="0"/>
            </a:endParaRPr>
          </a:p>
          <a:p>
            <a:pPr marL="285750" indent="-285750">
              <a:buFont typeface="Arial" panose="020B0604020202020204" pitchFamily="34" charset="0"/>
              <a:buChar char="•"/>
            </a:pPr>
            <a:r>
              <a:rPr lang="en-US" sz="1050" dirty="0" smtClean="0">
                <a:latin typeface="Trebuchet MS" panose="020B0603020202020204" pitchFamily="34" charset="0"/>
              </a:rPr>
              <a:t>Recently we have introduced and show here, an  exptl. version of an Objective US Drought Indicator based on AI methods, that runs daily at CPC.</a:t>
            </a:r>
            <a:endParaRPr lang="en-US" sz="1050" dirty="0" smtClean="0">
              <a:latin typeface="Trebuchet MS" panose="020B0603020202020204" pitchFamily="34" charset="0"/>
            </a:endParaRPr>
          </a:p>
        </p:txBody>
      </p:sp>
      <p:sp>
        <p:nvSpPr>
          <p:cNvPr id="29" name="TextBox 28"/>
          <p:cNvSpPr txBox="1"/>
          <p:nvPr/>
        </p:nvSpPr>
        <p:spPr>
          <a:xfrm>
            <a:off x="4171392" y="4936722"/>
            <a:ext cx="739721" cy="369332"/>
          </a:xfrm>
          <a:prstGeom prst="rect">
            <a:avLst/>
          </a:prstGeom>
          <a:noFill/>
        </p:spPr>
        <p:txBody>
          <a:bodyPr wrap="square" rtlCol="0">
            <a:spAutoFit/>
          </a:bodyPr>
          <a:lstStyle/>
          <a:p>
            <a:r>
              <a:rPr lang="en-US" dirty="0" smtClean="0"/>
              <a:t>April</a:t>
            </a:r>
            <a:endParaRPr lang="en-US" dirty="0"/>
          </a:p>
        </p:txBody>
      </p:sp>
      <p:pic>
        <p:nvPicPr>
          <p:cNvPr id="31" name="Picture 3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0933" y="1275178"/>
            <a:ext cx="2241667" cy="1746381"/>
          </a:xfrm>
          <a:prstGeom prst="rect">
            <a:avLst/>
          </a:prstGeom>
          <a:noFill/>
          <a:ln>
            <a:noFill/>
          </a:ln>
        </p:spPr>
      </p:pic>
      <p:sp>
        <p:nvSpPr>
          <p:cNvPr id="21" name="TextBox 20"/>
          <p:cNvSpPr txBox="1"/>
          <p:nvPr/>
        </p:nvSpPr>
        <p:spPr>
          <a:xfrm>
            <a:off x="4211204" y="2932591"/>
            <a:ext cx="739721" cy="369332"/>
          </a:xfrm>
          <a:prstGeom prst="rect">
            <a:avLst/>
          </a:prstGeom>
          <a:noFill/>
        </p:spPr>
        <p:txBody>
          <a:bodyPr wrap="square" rtlCol="0">
            <a:spAutoFit/>
          </a:bodyPr>
          <a:lstStyle/>
          <a:p>
            <a:r>
              <a:rPr lang="en-US" dirty="0" smtClean="0"/>
              <a:t>May</a:t>
            </a:r>
            <a:endParaRPr lang="en-US" dirty="0"/>
          </a:p>
        </p:txBody>
      </p:sp>
      <p:pic>
        <p:nvPicPr>
          <p:cNvPr id="26" name="Picture 25"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0" y="1094794"/>
            <a:ext cx="3315172" cy="2410406"/>
          </a:xfrm>
          <a:prstGeom prst="rect">
            <a:avLst/>
          </a:prstGeom>
          <a:noFill/>
          <a:ln>
            <a:noFill/>
          </a:ln>
        </p:spPr>
      </p:pic>
      <p:sp>
        <p:nvSpPr>
          <p:cNvPr id="23" name="TextBox 22"/>
          <p:cNvSpPr txBox="1"/>
          <p:nvPr/>
        </p:nvSpPr>
        <p:spPr>
          <a:xfrm>
            <a:off x="4161579" y="926068"/>
            <a:ext cx="791421" cy="369332"/>
          </a:xfrm>
          <a:prstGeom prst="rect">
            <a:avLst/>
          </a:prstGeom>
          <a:noFill/>
        </p:spPr>
        <p:txBody>
          <a:bodyPr wrap="square" rtlCol="0">
            <a:spAutoFit/>
          </a:bodyPr>
          <a:lstStyle/>
          <a:p>
            <a:r>
              <a:rPr lang="en-US" dirty="0" smtClean="0"/>
              <a:t>June</a:t>
            </a:r>
            <a:endParaRPr lang="en-US" dirty="0"/>
          </a:p>
        </p:txBody>
      </p:sp>
      <p:pic>
        <p:nvPicPr>
          <p:cNvPr id="25" name="Picture 24"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98" y="3933421"/>
            <a:ext cx="3260388" cy="2357774"/>
          </a:xfrm>
          <a:prstGeom prst="rect">
            <a:avLst/>
          </a:prstGeom>
          <a:noFill/>
          <a:ln>
            <a:noFill/>
          </a:ln>
        </p:spPr>
      </p:pic>
    </p:spTree>
    <p:extLst>
      <p:ext uri="{BB962C8B-B14F-4D97-AF65-F5344CB8AC3E}">
        <p14:creationId xmlns:p14="http://schemas.microsoft.com/office/powerpoint/2010/main" val="868333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945855" y="4471926"/>
            <a:ext cx="2147887" cy="2374406"/>
          </a:xfrm>
          <a:prstGeom prst="rect">
            <a:avLst/>
          </a:prstGeom>
        </p:spPr>
      </p:pic>
      <p:pic>
        <p:nvPicPr>
          <p:cNvPr id="7" name="Picture 6"/>
          <p:cNvPicPr>
            <a:picLocks noChangeAspect="1"/>
          </p:cNvPicPr>
          <p:nvPr/>
        </p:nvPicPr>
        <p:blipFill>
          <a:blip r:embed="rId3"/>
          <a:stretch>
            <a:fillRect/>
          </a:stretch>
        </p:blipFill>
        <p:spPr>
          <a:xfrm>
            <a:off x="7124700" y="2447889"/>
            <a:ext cx="2019300" cy="2276511"/>
          </a:xfrm>
          <a:prstGeom prst="rect">
            <a:avLst/>
          </a:prstGeom>
        </p:spPr>
      </p:pic>
      <p:pic>
        <p:nvPicPr>
          <p:cNvPr id="12" name="Picture 11"/>
          <p:cNvPicPr>
            <a:picLocks noChangeAspect="1"/>
          </p:cNvPicPr>
          <p:nvPr/>
        </p:nvPicPr>
        <p:blipFill>
          <a:blip r:embed="rId4"/>
          <a:stretch>
            <a:fillRect/>
          </a:stretch>
        </p:blipFill>
        <p:spPr>
          <a:xfrm>
            <a:off x="6091241" y="36463"/>
            <a:ext cx="2100257" cy="2319765"/>
          </a:xfrm>
          <a:prstGeom prst="rect">
            <a:avLst/>
          </a:prstGeom>
        </p:spPr>
      </p:pic>
      <p:pic>
        <p:nvPicPr>
          <p:cNvPr id="2" name="Picture 1"/>
          <p:cNvPicPr>
            <a:picLocks noChangeAspect="1"/>
          </p:cNvPicPr>
          <p:nvPr/>
        </p:nvPicPr>
        <p:blipFill>
          <a:blip r:embed="rId5"/>
          <a:stretch>
            <a:fillRect/>
          </a:stretch>
        </p:blipFill>
        <p:spPr>
          <a:xfrm>
            <a:off x="1" y="0"/>
            <a:ext cx="4836056" cy="5867399"/>
          </a:xfrm>
          <a:prstGeom prst="rect">
            <a:avLst/>
          </a:prstGeom>
        </p:spPr>
      </p:pic>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20</a:t>
            </a:fld>
            <a:endParaRPr lang="en-US" altLang="en-US" dirty="0"/>
          </a:p>
        </p:txBody>
      </p:sp>
      <p:sp>
        <p:nvSpPr>
          <p:cNvPr id="17" name="Rectangle 16"/>
          <p:cNvSpPr/>
          <p:nvPr/>
        </p:nvSpPr>
        <p:spPr>
          <a:xfrm>
            <a:off x="2710543" y="457200"/>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sp>
        <p:nvSpPr>
          <p:cNvPr id="20" name="TextBox 19"/>
          <p:cNvSpPr txBox="1"/>
          <p:nvPr/>
        </p:nvSpPr>
        <p:spPr>
          <a:xfrm>
            <a:off x="6844657" y="732110"/>
            <a:ext cx="1346842" cy="784830"/>
          </a:xfrm>
          <a:prstGeom prst="rect">
            <a:avLst/>
          </a:prstGeom>
          <a:noFill/>
        </p:spPr>
        <p:txBody>
          <a:bodyPr wrap="square" rtlCol="0">
            <a:spAutoFit/>
          </a:bodyPr>
          <a:lstStyle/>
          <a:p>
            <a:r>
              <a:rPr lang="en-US" sz="900" dirty="0" smtClean="0">
                <a:solidFill>
                  <a:srgbClr val="FF0000"/>
                </a:solidFill>
              </a:rPr>
              <a:t>Hydro Electric power generating turbines STOP operating  at the critical 7 million acre feet level  </a:t>
            </a:r>
            <a:endParaRPr lang="en-US" sz="900" dirty="0">
              <a:solidFill>
                <a:srgbClr val="FF0000"/>
              </a:solidFill>
            </a:endParaRPr>
          </a:p>
        </p:txBody>
      </p:sp>
      <p:cxnSp>
        <p:nvCxnSpPr>
          <p:cNvPr id="21" name="Straight Arrow Connector 20"/>
          <p:cNvCxnSpPr/>
          <p:nvPr/>
        </p:nvCxnSpPr>
        <p:spPr>
          <a:xfrm flipH="1">
            <a:off x="6207842" y="990600"/>
            <a:ext cx="726358" cy="9460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2900" y="3586144"/>
            <a:ext cx="5295900" cy="174785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443843" y="496145"/>
            <a:ext cx="2813957" cy="369332"/>
          </a:xfrm>
          <a:prstGeom prst="rect">
            <a:avLst/>
          </a:prstGeom>
        </p:spPr>
        <p:txBody>
          <a:bodyPr wrap="square">
            <a:spAutoFit/>
          </a:bodyPr>
          <a:lstStyle/>
          <a:p>
            <a:r>
              <a:rPr lang="en-US" sz="1200" dirty="0">
                <a:solidFill>
                  <a:schemeClr val="bg2"/>
                </a:solidFill>
              </a:rPr>
              <a:t>https://www.deanfarr.com/western_water</a:t>
            </a:r>
            <a:r>
              <a:rPr lang="en-US" dirty="0"/>
              <a:t>/</a:t>
            </a:r>
          </a:p>
        </p:txBody>
      </p:sp>
      <p:sp>
        <p:nvSpPr>
          <p:cNvPr id="5" name="Rectangle 4"/>
          <p:cNvSpPr/>
          <p:nvPr/>
        </p:nvSpPr>
        <p:spPr>
          <a:xfrm>
            <a:off x="3465" y="5867399"/>
            <a:ext cx="4797632" cy="1077218"/>
          </a:xfrm>
          <a:prstGeom prst="rect">
            <a:avLst/>
          </a:prstGeom>
        </p:spPr>
        <p:txBody>
          <a:bodyPr wrap="square">
            <a:spAutoFit/>
          </a:bodyPr>
          <a:lstStyle/>
          <a:p>
            <a:r>
              <a:rPr lang="en-US" sz="1600" b="1" dirty="0" smtClean="0">
                <a:solidFill>
                  <a:srgbClr val="FF0000"/>
                </a:solidFill>
                <a:sym typeface="Wingdings" panose="05000000000000000000" pitchFamily="2" charset="2"/>
              </a:rPr>
              <a:t>Lakes </a:t>
            </a:r>
            <a:r>
              <a:rPr lang="en-US" sz="1600" b="1" dirty="0">
                <a:solidFill>
                  <a:srgbClr val="FF0000"/>
                </a:solidFill>
                <a:sym typeface="Wingdings" panose="05000000000000000000" pitchFamily="2" charset="2"/>
              </a:rPr>
              <a:t>Mead, Powell in </a:t>
            </a:r>
            <a:r>
              <a:rPr lang="en-US" sz="1600" b="1" dirty="0" smtClean="0">
                <a:solidFill>
                  <a:srgbClr val="FF0000"/>
                </a:solidFill>
                <a:sym typeface="Wingdings" panose="05000000000000000000" pitchFamily="2" charset="2"/>
              </a:rPr>
              <a:t>NV/AZ </a:t>
            </a:r>
            <a:r>
              <a:rPr lang="en-US" sz="1600" b="1" dirty="0">
                <a:solidFill>
                  <a:srgbClr val="FF0000"/>
                </a:solidFill>
                <a:sym typeface="Wingdings" panose="05000000000000000000" pitchFamily="2" charset="2"/>
              </a:rPr>
              <a:t>are at </a:t>
            </a:r>
            <a:r>
              <a:rPr lang="en-US" sz="1600" b="1" dirty="0" smtClean="0">
                <a:solidFill>
                  <a:srgbClr val="FF0000"/>
                </a:solidFill>
                <a:sym typeface="Wingdings" panose="05000000000000000000" pitchFamily="2" charset="2"/>
              </a:rPr>
              <a:t>historic /</a:t>
            </a:r>
            <a:r>
              <a:rPr lang="en-US" sz="1600" b="1" dirty="0">
                <a:solidFill>
                  <a:srgbClr val="FF0000"/>
                </a:solidFill>
                <a:sym typeface="Wingdings" panose="05000000000000000000" pitchFamily="2" charset="2"/>
              </a:rPr>
              <a:t>dire low  levels!    HUGE consequences for electric </a:t>
            </a:r>
            <a:r>
              <a:rPr lang="en-US" sz="1600" b="1" dirty="0" smtClean="0">
                <a:solidFill>
                  <a:srgbClr val="FF0000"/>
                </a:solidFill>
                <a:sym typeface="Wingdings" panose="05000000000000000000" pitchFamily="2" charset="2"/>
              </a:rPr>
              <a:t>power for western states CA/NV/AZ/UT !! </a:t>
            </a:r>
          </a:p>
          <a:p>
            <a:r>
              <a:rPr lang="en-US" sz="1600" b="1" dirty="0" smtClean="0">
                <a:solidFill>
                  <a:srgbClr val="FF0000"/>
                </a:solidFill>
                <a:sym typeface="Wingdings" panose="05000000000000000000" pitchFamily="2" charset="2"/>
              </a:rPr>
              <a:t>Only very slight improvement in recent months!</a:t>
            </a:r>
            <a:endParaRPr lang="en-US" sz="1600" b="1" dirty="0">
              <a:solidFill>
                <a:srgbClr val="FF0000"/>
              </a:solidFill>
            </a:endParaRPr>
          </a:p>
        </p:txBody>
      </p:sp>
      <p:cxnSp>
        <p:nvCxnSpPr>
          <p:cNvPr id="10" name="Straight Arrow Connector 9"/>
          <p:cNvCxnSpPr/>
          <p:nvPr/>
        </p:nvCxnSpPr>
        <p:spPr>
          <a:xfrm flipV="1">
            <a:off x="1143000" y="2813428"/>
            <a:ext cx="6324599" cy="144667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38200" y="990603"/>
            <a:ext cx="5867400" cy="335074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91400" y="533400"/>
            <a:ext cx="1828800" cy="646331"/>
          </a:xfrm>
          <a:prstGeom prst="rect">
            <a:avLst/>
          </a:prstGeom>
          <a:noFill/>
        </p:spPr>
        <p:txBody>
          <a:bodyPr wrap="square" rtlCol="0">
            <a:spAutoFit/>
          </a:bodyPr>
          <a:lstStyle/>
          <a:p>
            <a:r>
              <a:rPr lang="en-US" u="sng" dirty="0" smtClean="0"/>
              <a:t>Slide Not shown </a:t>
            </a:r>
          </a:p>
          <a:p>
            <a:r>
              <a:rPr lang="en-US" u="sng" dirty="0" smtClean="0"/>
              <a:t>THIS MONTH !!</a:t>
            </a:r>
            <a:endParaRPr lang="en-US" u="sng" dirty="0"/>
          </a:p>
        </p:txBody>
      </p:sp>
      <p:sp>
        <p:nvSpPr>
          <p:cNvPr id="4" name="Rectangle 3"/>
          <p:cNvSpPr/>
          <p:nvPr/>
        </p:nvSpPr>
        <p:spPr>
          <a:xfrm>
            <a:off x="3886200" y="6280666"/>
            <a:ext cx="5244310" cy="523220"/>
          </a:xfrm>
          <a:prstGeom prst="rect">
            <a:avLst/>
          </a:prstGeom>
        </p:spPr>
        <p:txBody>
          <a:bodyPr wrap="square">
            <a:spAutoFit/>
          </a:bodyPr>
          <a:lstStyle/>
          <a:p>
            <a:pPr algn="r"/>
            <a:r>
              <a:rPr lang="en-US" sz="1400" dirty="0" smtClean="0"/>
              <a:t> </a:t>
            </a:r>
            <a:r>
              <a:rPr lang="en-US" sz="1400" dirty="0" smtClean="0">
                <a:hlinkClick r:id="rId2"/>
              </a:rPr>
              <a:t>https</a:t>
            </a:r>
            <a:r>
              <a:rPr lang="en-US" sz="1400" dirty="0">
                <a:hlinkClick r:id="rId2"/>
              </a:rPr>
              <a:t>://</a:t>
            </a:r>
            <a:r>
              <a:rPr lang="en-US" sz="1400" dirty="0" smtClean="0">
                <a:hlinkClick r:id="rId2"/>
              </a:rPr>
              <a:t>www.fireweatheravalanche.org/fire/current-list-of-us-wildfires</a:t>
            </a:r>
            <a:endParaRPr lang="en-US" sz="1400" dirty="0" smtClean="0"/>
          </a:p>
          <a:p>
            <a:pPr algn="r"/>
            <a:r>
              <a:rPr lang="en-US" sz="1400" dirty="0" smtClean="0"/>
              <a:t>(not govt. source! Not sure how good is this data?) </a:t>
            </a:r>
            <a:endParaRPr lang="en-US" sz="1400" dirty="0"/>
          </a:p>
        </p:txBody>
      </p:sp>
      <p:cxnSp>
        <p:nvCxnSpPr>
          <p:cNvPr id="7" name="Straight Arrow Connector 6"/>
          <p:cNvCxnSpPr/>
          <p:nvPr/>
        </p:nvCxnSpPr>
        <p:spPr>
          <a:xfrm flipH="1">
            <a:off x="8458200" y="1981200"/>
            <a:ext cx="381000" cy="38100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091475" y="3429000"/>
            <a:ext cx="537925" cy="1534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57200" y="5819535"/>
            <a:ext cx="3339310" cy="923330"/>
          </a:xfrm>
          <a:prstGeom prst="rect">
            <a:avLst/>
          </a:prstGeom>
          <a:noFill/>
        </p:spPr>
        <p:txBody>
          <a:bodyPr wrap="square" rtlCol="0">
            <a:spAutoFit/>
          </a:bodyPr>
          <a:lstStyle/>
          <a:p>
            <a:r>
              <a:rPr lang="en-US" u="sng" dirty="0" smtClean="0"/>
              <a:t>The major Fire Story is </a:t>
            </a:r>
          </a:p>
          <a:p>
            <a:r>
              <a:rPr lang="en-US" u="sng" dirty="0" smtClean="0"/>
              <a:t>HAWAII, THIS MONTH !! </a:t>
            </a:r>
            <a:r>
              <a:rPr lang="en-US" u="sng" dirty="0" smtClean="0">
                <a:sym typeface="Wingdings" panose="05000000000000000000" pitchFamily="2" charset="2"/>
              </a:rPr>
              <a:t>,</a:t>
            </a:r>
          </a:p>
          <a:p>
            <a:r>
              <a:rPr lang="en-US" u="sng" dirty="0" smtClean="0">
                <a:sym typeface="Wingdings" panose="05000000000000000000" pitchFamily="2" charset="2"/>
              </a:rPr>
              <a:t>An anomaly!! </a:t>
            </a:r>
            <a:r>
              <a:rPr lang="en-US" u="sng" dirty="0" smtClean="0"/>
              <a:t>Not shown here! </a:t>
            </a:r>
            <a:endParaRPr lang="en-US" u="sng" dirty="0"/>
          </a:p>
        </p:txBody>
      </p:sp>
      <p:pic>
        <p:nvPicPr>
          <p:cNvPr id="2" name="Picture 1"/>
          <p:cNvPicPr>
            <a:picLocks noChangeAspect="1"/>
          </p:cNvPicPr>
          <p:nvPr/>
        </p:nvPicPr>
        <p:blipFill>
          <a:blip r:embed="rId3"/>
          <a:stretch>
            <a:fillRect/>
          </a:stretch>
        </p:blipFill>
        <p:spPr>
          <a:xfrm>
            <a:off x="13536" y="0"/>
            <a:ext cx="9116974" cy="5867400"/>
          </a:xfrm>
          <a:prstGeom prst="rect">
            <a:avLst/>
          </a:prstGeom>
        </p:spPr>
      </p:pic>
    </p:spTree>
    <p:extLst>
      <p:ext uri="{BB962C8B-B14F-4D97-AF65-F5344CB8AC3E}">
        <p14:creationId xmlns:p14="http://schemas.microsoft.com/office/powerpoint/2010/main" val="1795750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05011" y="2546691"/>
            <a:ext cx="2751137" cy="1785051"/>
          </a:xfrm>
          <a:prstGeom prst="rect">
            <a:avLst/>
          </a:prstGeom>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22</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22</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143000" y="1219200"/>
            <a:ext cx="0" cy="41910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76198" y="410434"/>
            <a:ext cx="142263" cy="419493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555327" y="2953138"/>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cxnSp>
        <p:nvCxnSpPr>
          <p:cNvPr id="35" name="Straight Arrow Connector 34"/>
          <p:cNvCxnSpPr/>
          <p:nvPr/>
        </p:nvCxnSpPr>
        <p:spPr>
          <a:xfrm flipH="1">
            <a:off x="2948910" y="1110629"/>
            <a:ext cx="53310" cy="416528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0242"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076" y="0"/>
            <a:ext cx="3349625" cy="205302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076" y="2048996"/>
            <a:ext cx="3349625" cy="20991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970" y="4148163"/>
            <a:ext cx="3385402" cy="216549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3917" y="3738603"/>
            <a:ext cx="2570998" cy="16445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23</a:t>
            </a:fld>
            <a:endParaRPr lang="en-US" altLang="en-US" dirty="0"/>
          </a:p>
        </p:txBody>
      </p:sp>
      <p:sp>
        <p:nvSpPr>
          <p:cNvPr id="6" name="TextBox 5"/>
          <p:cNvSpPr txBox="1"/>
          <p:nvPr/>
        </p:nvSpPr>
        <p:spPr>
          <a:xfrm>
            <a:off x="152400" y="76200"/>
            <a:ext cx="8839200" cy="3831818"/>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10 August 2023</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r>
              <a:rPr lang="en-US" b="1" u="sng" dirty="0">
                <a:solidFill>
                  <a:srgbClr val="FF0000"/>
                </a:solidFill>
              </a:rPr>
              <a:t>El </a:t>
            </a:r>
            <a:r>
              <a:rPr lang="en-US" b="1" u="sng" dirty="0" smtClean="0">
                <a:solidFill>
                  <a:srgbClr val="FF0000"/>
                </a:solidFill>
              </a:rPr>
              <a:t>Niño Advisory</a:t>
            </a:r>
            <a:endParaRPr lang="en-US" altLang="en-US" sz="800" b="1" u="sng" dirty="0">
              <a:solidFill>
                <a:srgbClr val="0033CC"/>
              </a:solidFill>
              <a:latin typeface="Arial" pitchFamily="34" charset="0"/>
            </a:endParaRPr>
          </a:p>
          <a:p>
            <a:pPr>
              <a:spcBef>
                <a:spcPct val="50000"/>
              </a:spcBef>
            </a:pPr>
            <a:r>
              <a:rPr lang="en-US" altLang="en-US" sz="1600" b="1" u="sng" dirty="0" smtClean="0">
                <a:solidFill>
                  <a:srgbClr val="0033CC"/>
                </a:solidFill>
              </a:rPr>
              <a:t>Synopsis</a:t>
            </a:r>
            <a:r>
              <a:rPr lang="en-US" altLang="en-US" sz="1600" b="1" dirty="0" smtClean="0">
                <a:solidFill>
                  <a:srgbClr val="0033CC"/>
                </a:solidFill>
              </a:rPr>
              <a:t>: </a:t>
            </a:r>
            <a:r>
              <a:rPr lang="en-US" b="1" dirty="0"/>
              <a:t>El Niño is anticipated to continue through the Northern Hemisphere winter (with greater than 95% chance through December 2023 -February 2024).</a:t>
            </a:r>
            <a:endParaRPr lang="en-US" dirty="0"/>
          </a:p>
        </p:txBody>
      </p:sp>
      <p:sp>
        <p:nvSpPr>
          <p:cNvPr id="7" name="TextBox 6"/>
          <p:cNvSpPr txBox="1"/>
          <p:nvPr/>
        </p:nvSpPr>
        <p:spPr>
          <a:xfrm>
            <a:off x="533400" y="4722584"/>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3" name="Picture 2"/>
          <p:cNvPicPr>
            <a:picLocks noChangeAspect="1"/>
          </p:cNvPicPr>
          <p:nvPr/>
        </p:nvPicPr>
        <p:blipFill>
          <a:blip r:embed="rId3"/>
          <a:stretch>
            <a:fillRect/>
          </a:stretch>
        </p:blipFill>
        <p:spPr>
          <a:xfrm>
            <a:off x="762000" y="5147607"/>
            <a:ext cx="7315200" cy="1340542"/>
          </a:xfrm>
          <a:prstGeom prst="rect">
            <a:avLst/>
          </a:prstGeom>
        </p:spPr>
      </p:pic>
      <p:sp>
        <p:nvSpPr>
          <p:cNvPr id="5" name="TextBox 4"/>
          <p:cNvSpPr txBox="1"/>
          <p:nvPr/>
        </p:nvSpPr>
        <p:spPr>
          <a:xfrm>
            <a:off x="5334000" y="6497674"/>
            <a:ext cx="2743200" cy="307777"/>
          </a:xfrm>
          <a:prstGeom prst="rect">
            <a:avLst/>
          </a:prstGeom>
          <a:noFill/>
        </p:spPr>
        <p:txBody>
          <a:bodyPr wrap="square" rtlCol="0">
            <a:spAutoFit/>
          </a:bodyPr>
          <a:lstStyle/>
          <a:p>
            <a:r>
              <a:rPr lang="en-US" sz="1400" dirty="0" smtClean="0"/>
              <a:t>No </a:t>
            </a:r>
            <a:r>
              <a:rPr lang="en-US" sz="1400" dirty="0" smtClean="0">
                <a:solidFill>
                  <a:srgbClr val="FF0000"/>
                </a:solidFill>
              </a:rPr>
              <a:t>red</a:t>
            </a:r>
            <a:r>
              <a:rPr lang="en-US" sz="1400" dirty="0" smtClean="0"/>
              <a:t> color in this table yet !</a:t>
            </a:r>
            <a:endParaRPr lang="en-US" sz="1400" dirty="0"/>
          </a:p>
        </p:txBody>
      </p: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p:cNvPicPr>
          <p:nvPr/>
        </p:nvPicPr>
        <p:blipFill>
          <a:blip r:embed="rId3">
            <a:extLst>
              <a:ext uri="{28A0092B-C50C-407E-A947-70E740481C1C}">
                <a14:useLocalDpi xmlns:a14="http://schemas.microsoft.com/office/drawing/2010/main" val="0"/>
              </a:ext>
            </a:extLst>
          </a:blip>
          <a:srcRect l="4315" t="5000" r="6471" b="58333"/>
          <a:stretch>
            <a:fillRect/>
          </a:stretch>
        </p:blipFill>
        <p:spPr bwMode="auto">
          <a:xfrm>
            <a:off x="4794279" y="76200"/>
            <a:ext cx="3962623" cy="195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p:cNvPicPr>
          <p:nvPr/>
        </p:nvPicPr>
        <p:blipFill>
          <a:blip r:embed="rId4">
            <a:extLst>
              <a:ext uri="{28A0092B-C50C-407E-A947-70E740481C1C}">
                <a14:useLocalDpi xmlns:a14="http://schemas.microsoft.com/office/drawing/2010/main" val="0"/>
              </a:ext>
            </a:extLst>
          </a:blip>
          <a:srcRect l="7552" t="5000" r="8630" b="10834"/>
          <a:stretch>
            <a:fillRect/>
          </a:stretch>
        </p:blipFill>
        <p:spPr bwMode="auto">
          <a:xfrm>
            <a:off x="-23452" y="631165"/>
            <a:ext cx="4595452" cy="61506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0" y="1397152"/>
            <a:ext cx="2136805" cy="461665"/>
          </a:xfrm>
          <a:prstGeom prst="rect">
            <a:avLst/>
          </a:prstGeom>
          <a:noFill/>
        </p:spPr>
        <p:txBody>
          <a:bodyPr wrap="square" rtlCol="0">
            <a:spAutoFit/>
          </a:bodyPr>
          <a:lstStyle/>
          <a:p>
            <a:r>
              <a:rPr lang="en-US" sz="1200" dirty="0" smtClean="0"/>
              <a:t>Rapidly decreasing Subsurface cold water reserve…</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24</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962400" y="954088"/>
            <a:ext cx="609600" cy="57554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8077200" y="383977"/>
            <a:ext cx="384205" cy="2471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63368" y="2198342"/>
            <a:ext cx="3993535" cy="213918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63368" y="4448231"/>
            <a:ext cx="3993535" cy="186069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25</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65700" y="1481177"/>
            <a:ext cx="3962400" cy="1200329"/>
          </a:xfrm>
          <a:prstGeom prst="rect">
            <a:avLst/>
          </a:prstGeom>
          <a:noFill/>
        </p:spPr>
        <p:txBody>
          <a:bodyPr wrap="square" rtlCol="0">
            <a:spAutoFit/>
          </a:bodyPr>
          <a:lstStyle/>
          <a:p>
            <a:r>
              <a:rPr lang="en-US" dirty="0" smtClean="0"/>
              <a:t>Overall, the subsurface Ocean Temps are less warmer than 2 months ago!! </a:t>
            </a:r>
          </a:p>
          <a:p>
            <a:r>
              <a:rPr lang="en-US" dirty="0" smtClean="0"/>
              <a:t>Will the El Nino come/</a:t>
            </a:r>
            <a:r>
              <a:rPr lang="en-US" dirty="0"/>
              <a:t>h</a:t>
            </a:r>
            <a:r>
              <a:rPr lang="en-US" dirty="0" smtClean="0"/>
              <a:t>appen as we think it is going to happen?</a:t>
            </a:r>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590800" y="2743200"/>
            <a:ext cx="0" cy="16764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14600" y="4495800"/>
            <a:ext cx="76200" cy="14478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981200" y="2767231"/>
            <a:ext cx="4572000" cy="165236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6"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120650" y="47138"/>
            <a:ext cx="4222750" cy="66584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71999" y="3428197"/>
            <a:ext cx="4587875" cy="20058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2133600" y="1066800"/>
            <a:ext cx="4267200" cy="31242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3900" y="2628900"/>
            <a:ext cx="381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
          <p:cNvSpPr txBox="1">
            <a:spLocks noChangeArrowheads="1"/>
          </p:cNvSpPr>
          <p:nvPr/>
        </p:nvSpPr>
        <p:spPr bwMode="auto">
          <a:xfrm>
            <a:off x="0" y="3657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August  </a:t>
            </a:r>
            <a:r>
              <a:rPr lang="en-US" altLang="en-US" sz="1800" dirty="0" smtClean="0">
                <a:latin typeface="Times New Roman" pitchFamily="18" charset="0"/>
              </a:rPr>
              <a:t>CPC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26</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518755"/>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July</a:t>
            </a:r>
            <a:r>
              <a:rPr lang="en-US" altLang="en-US" sz="1800" dirty="0">
                <a:latin typeface="Times New Roman" pitchFamily="18" charset="0"/>
              </a:rPr>
              <a:t> CPC forecast</a:t>
            </a:r>
            <a:r>
              <a:rPr lang="en-US" altLang="en-US" sz="1800" b="1" u="sng" dirty="0" smtClean="0">
                <a:latin typeface="Times New Roman" pitchFamily="18" charset="0"/>
              </a:rPr>
              <a:t>  </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705600" y="2438400"/>
            <a:ext cx="228600" cy="2180939"/>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8194" name="Picture 2" descr="IRI ENSO Model Forecast Plumes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103" y="9526"/>
            <a:ext cx="4242593" cy="23050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45" y="840224"/>
            <a:ext cx="4167845" cy="273629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7202" y="2305018"/>
            <a:ext cx="4242593" cy="23285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4" name="Picture 2" descr="NOAA?CPC ENSO Forecast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6" y="4065032"/>
            <a:ext cx="4231865" cy="25643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
          <p:cNvPicPr>
            <a:picLocks/>
          </p:cNvPicPr>
          <p:nvPr/>
        </p:nvPicPr>
        <p:blipFill>
          <a:blip r:embed="rId7">
            <a:extLst>
              <a:ext uri="{28A0092B-C50C-407E-A947-70E740481C1C}">
                <a14:useLocalDpi xmlns:a14="http://schemas.microsoft.com/office/drawing/2010/main" val="0"/>
              </a:ext>
            </a:extLst>
          </a:blip>
          <a:srcRect l="7880" t="12549" r="11514" b="10980"/>
          <a:stretch>
            <a:fillRect/>
          </a:stretch>
        </p:blipFill>
        <p:spPr bwMode="auto">
          <a:xfrm>
            <a:off x="4510883" y="4610084"/>
            <a:ext cx="4233068" cy="224545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00800" y="5715000"/>
            <a:ext cx="1981200" cy="461665"/>
          </a:xfrm>
          <a:prstGeom prst="rect">
            <a:avLst/>
          </a:prstGeom>
          <a:noFill/>
        </p:spPr>
        <p:txBody>
          <a:bodyPr wrap="square" rtlCol="0">
            <a:spAutoFit/>
          </a:bodyPr>
          <a:lstStyle/>
          <a:p>
            <a:r>
              <a:rPr lang="en-US" sz="1200" dirty="0" smtClean="0"/>
              <a:t>Latest ensemble members (blue!) show are less bullish </a:t>
            </a:r>
            <a:endParaRPr 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36131" y="5334000"/>
            <a:ext cx="701768" cy="369332"/>
          </a:xfrm>
          <a:prstGeom prst="rect">
            <a:avLst/>
          </a:prstGeom>
          <a:noFill/>
        </p:spPr>
        <p:txBody>
          <a:bodyPr wrap="square" rtlCol="0">
            <a:spAutoFit/>
          </a:bodyPr>
          <a:lstStyle/>
          <a:p>
            <a:r>
              <a:rPr lang="en-US" dirty="0" smtClean="0"/>
              <a:t>E/W</a:t>
            </a:r>
            <a:endParaRPr lang="en-US" dirty="0"/>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Aug</a:t>
            </a:r>
            <a:r>
              <a:rPr lang="en-US" altLang="en-US" sz="2400" kern="0" dirty="0" smtClean="0"/>
              <a:t>)/</a:t>
            </a:r>
            <a:r>
              <a:rPr lang="en-US" altLang="en-US" sz="2400" kern="0" dirty="0"/>
              <a:t>Seasonal </a:t>
            </a:r>
            <a:r>
              <a:rPr lang="en-US" altLang="en-US" sz="2400" kern="0" dirty="0" smtClean="0"/>
              <a:t>(</a:t>
            </a:r>
            <a:r>
              <a:rPr lang="en-US" altLang="en-US" sz="2400" b="1" u="sng" kern="0" dirty="0" smtClean="0"/>
              <a:t>ASO</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54067"/>
            <a:ext cx="3650411" cy="646331"/>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p>
          <a:p>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705600" y="283106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July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4107292"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429000" y="914400"/>
            <a:ext cx="228600"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27" y="7936"/>
            <a:ext cx="3896501" cy="2928635"/>
          </a:xfrm>
          <a:prstGeom prst="rect">
            <a:avLst/>
          </a:prstGeom>
          <a:noFill/>
          <a:ln>
            <a:noFill/>
          </a:ln>
        </p:spPr>
      </p:pic>
      <p:pic>
        <p:nvPicPr>
          <p:cNvPr id="21" name="Picture 20" descr="https://www.cpc.ncep.noaa.gov/products/predictions/long_range/lead01/off01_tem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0993" y="3124200"/>
            <a:ext cx="3911281" cy="3197860"/>
          </a:xfrm>
          <a:prstGeom prst="rect">
            <a:avLst/>
          </a:prstGeom>
          <a:noFill/>
          <a:ln>
            <a:noFill/>
          </a:ln>
        </p:spPr>
      </p:pic>
      <p:pic>
        <p:nvPicPr>
          <p:cNvPr id="23" name="Picture 22"/>
          <p:cNvPicPr>
            <a:picLocks noChangeAspect="1"/>
          </p:cNvPicPr>
          <p:nvPr/>
        </p:nvPicPr>
        <p:blipFill>
          <a:blip r:embed="rId4"/>
          <a:stretch>
            <a:fillRect/>
          </a:stretch>
        </p:blipFill>
        <p:spPr>
          <a:xfrm>
            <a:off x="-19827" y="3570685"/>
            <a:ext cx="3896501" cy="275137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28</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827399"/>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June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Aug</a:t>
            </a:r>
            <a:r>
              <a:rPr lang="en-US" altLang="en-US" sz="2400" kern="0" dirty="0" smtClean="0"/>
              <a:t>)/</a:t>
            </a:r>
            <a:r>
              <a:rPr lang="en-US" altLang="en-US" sz="2400" kern="0" dirty="0"/>
              <a:t>Seasonal </a:t>
            </a:r>
            <a:r>
              <a:rPr lang="en-US" altLang="en-US" sz="2400" kern="0" dirty="0" smtClean="0"/>
              <a:t>(</a:t>
            </a:r>
            <a:r>
              <a:rPr lang="en-US" altLang="en-US" sz="2400" b="1" u="sng" kern="0" dirty="0" smtClean="0"/>
              <a:t>ASO</a:t>
            </a:r>
            <a:r>
              <a:rPr lang="en-US" altLang="en-US" sz="2400" kern="0" dirty="0" smtClean="0"/>
              <a:t>)  </a:t>
            </a:r>
            <a:endParaRPr lang="en-US" altLang="en-US" sz="2400" kern="0" dirty="0"/>
          </a:p>
        </p:txBody>
      </p:sp>
      <p:sp>
        <p:nvSpPr>
          <p:cNvPr id="6" name="TextBox 5"/>
          <p:cNvSpPr txBox="1"/>
          <p:nvPr/>
        </p:nvSpPr>
        <p:spPr>
          <a:xfrm>
            <a:off x="152400" y="3200400"/>
            <a:ext cx="3462807" cy="461665"/>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 </a:t>
            </a:r>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21" name="Straight Arrow Connector 20"/>
          <p:cNvCxnSpPr/>
          <p:nvPr/>
        </p:nvCxnSpPr>
        <p:spPr>
          <a:xfrm flipV="1">
            <a:off x="2362200" y="1331199"/>
            <a:ext cx="165164" cy="336173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descr="Latest 30 Day Precipitation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63" y="-1"/>
            <a:ext cx="3865461" cy="2925961"/>
          </a:xfrm>
          <a:prstGeom prst="rect">
            <a:avLst/>
          </a:prstGeom>
          <a:noFill/>
          <a:ln>
            <a:noFill/>
          </a:ln>
        </p:spPr>
      </p:pic>
      <p:pic>
        <p:nvPicPr>
          <p:cNvPr id="23" name="Picture 22" descr="Latest 90 Day Precipitation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1160" y="3196732"/>
            <a:ext cx="4122840" cy="3323746"/>
          </a:xfrm>
          <a:prstGeom prst="rect">
            <a:avLst/>
          </a:prstGeom>
          <a:noFill/>
          <a:ln>
            <a:noFill/>
          </a:ln>
        </p:spPr>
      </p:pic>
      <p:pic>
        <p:nvPicPr>
          <p:cNvPr id="7" name="Picture 6"/>
          <p:cNvPicPr>
            <a:picLocks noChangeAspect="1"/>
          </p:cNvPicPr>
          <p:nvPr/>
        </p:nvPicPr>
        <p:blipFill>
          <a:blip r:embed="rId4"/>
          <a:stretch>
            <a:fillRect/>
          </a:stretch>
        </p:blipFill>
        <p:spPr>
          <a:xfrm>
            <a:off x="-14486" y="3632169"/>
            <a:ext cx="3981403" cy="2591248"/>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29</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308077"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895601" y="1828800"/>
            <a:ext cx="4791023" cy="4038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218" name="Picture 2" descr="https://www.wpc.ncep.noaa.gov/qpf/p168i.gif?16920461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 y="43680"/>
            <a:ext cx="4313468" cy="30248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447215" y="2006070"/>
            <a:ext cx="4718908" cy="4702437"/>
          </a:xfrm>
          <a:prstGeom prst="rect">
            <a:avLst/>
          </a:prstGeom>
        </p:spPr>
      </p:pic>
      <p:sp>
        <p:nvSpPr>
          <p:cNvPr id="5" name="TextBox 4"/>
          <p:cNvSpPr txBox="1"/>
          <p:nvPr/>
        </p:nvSpPr>
        <p:spPr>
          <a:xfrm>
            <a:off x="155575" y="4648200"/>
            <a:ext cx="3502025" cy="1754326"/>
          </a:xfrm>
          <a:prstGeom prst="rect">
            <a:avLst/>
          </a:prstGeom>
          <a:noFill/>
        </p:spPr>
        <p:txBody>
          <a:bodyPr wrap="square" rtlCol="0">
            <a:spAutoFit/>
          </a:bodyPr>
          <a:lstStyle/>
          <a:p>
            <a:r>
              <a:rPr lang="en-US" dirty="0" smtClean="0"/>
              <a:t>Finally some rains in the southwest monsoon area! </a:t>
            </a:r>
          </a:p>
          <a:p>
            <a:r>
              <a:rPr lang="en-US" dirty="0" smtClean="0"/>
              <a:t>But not much in western/central TX., or potions of interior southeast. </a:t>
            </a:r>
          </a:p>
          <a:p>
            <a:r>
              <a:rPr lang="en-US" dirty="0" smtClean="0"/>
              <a:t>FL is lucky!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https://www.cpc.ncep.noaa.gov/products/people/lxu/odi/img/od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0566" y="2309088"/>
            <a:ext cx="2428875" cy="1735539"/>
          </a:xfrm>
          <a:prstGeom prst="rect">
            <a:avLst/>
          </a:prstGeom>
          <a:noFill/>
          <a:ln>
            <a:noFill/>
          </a:ln>
        </p:spPr>
      </p:pic>
      <p:pic>
        <p:nvPicPr>
          <p:cNvPr id="33" name="Picture 32" descr="https://www.cpc.ncep.noaa.gov/products/people/lxu/odi/img/obi.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699" y="919917"/>
            <a:ext cx="2415267" cy="1766927"/>
          </a:xfrm>
          <a:prstGeom prst="rect">
            <a:avLst/>
          </a:prstGeom>
          <a:noFill/>
          <a:ln>
            <a:noFill/>
          </a:ln>
        </p:spPr>
      </p:pic>
      <p:pic>
        <p:nvPicPr>
          <p:cNvPr id="40" name="Picture 3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383" y="4603821"/>
            <a:ext cx="3260388" cy="1998344"/>
          </a:xfrm>
          <a:prstGeom prst="rect">
            <a:avLst/>
          </a:prstGeom>
          <a:noFill/>
          <a:ln>
            <a:noFill/>
          </a:ln>
        </p:spPr>
      </p:pic>
      <p:sp>
        <p:nvSpPr>
          <p:cNvPr id="3076" name="Title 1"/>
          <p:cNvSpPr>
            <a:spLocks noGrp="1"/>
          </p:cNvSpPr>
          <p:nvPr>
            <p:ph type="title"/>
          </p:nvPr>
        </p:nvSpPr>
        <p:spPr>
          <a:xfrm>
            <a:off x="38100" y="53453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2590800" y="60178"/>
            <a:ext cx="3200400" cy="307777"/>
          </a:xfrm>
          <a:prstGeom prst="rect">
            <a:avLst/>
          </a:prstGeom>
          <a:noFill/>
        </p:spPr>
        <p:txBody>
          <a:bodyPr wrap="square" rtlCol="0">
            <a:spAutoFit/>
          </a:bodyPr>
          <a:lstStyle/>
          <a:p>
            <a:r>
              <a:rPr lang="en-US" sz="1400" b="1" u="sng" dirty="0" smtClean="0"/>
              <a:t>New slide now included in this briefing!  </a:t>
            </a:r>
          </a:p>
        </p:txBody>
      </p:sp>
      <p:pic>
        <p:nvPicPr>
          <p:cNvPr id="5" name="Picture 4"/>
          <p:cNvPicPr>
            <a:picLocks noChangeAspect="1"/>
          </p:cNvPicPr>
          <p:nvPr/>
        </p:nvPicPr>
        <p:blipFill>
          <a:blip r:embed="rId6"/>
          <a:stretch>
            <a:fillRect/>
          </a:stretch>
        </p:blipFill>
        <p:spPr>
          <a:xfrm>
            <a:off x="15483" y="1"/>
            <a:ext cx="2346717" cy="533400"/>
          </a:xfrm>
          <a:prstGeom prst="rect">
            <a:avLst/>
          </a:prstGeom>
        </p:spPr>
      </p:pic>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6" name="TextBox 5"/>
          <p:cNvSpPr txBox="1"/>
          <p:nvPr/>
        </p:nvSpPr>
        <p:spPr>
          <a:xfrm>
            <a:off x="6154506" y="1954153"/>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9" name="TextBox 8"/>
          <p:cNvSpPr txBox="1"/>
          <p:nvPr/>
        </p:nvSpPr>
        <p:spPr>
          <a:xfrm>
            <a:off x="5654265" y="4336276"/>
            <a:ext cx="3654064" cy="307777"/>
          </a:xfrm>
          <a:prstGeom prst="rect">
            <a:avLst/>
          </a:prstGeom>
          <a:noFill/>
        </p:spPr>
        <p:txBody>
          <a:bodyPr wrap="square" rtlCol="0">
            <a:spAutoFit/>
          </a:bodyPr>
          <a:lstStyle/>
          <a:p>
            <a:r>
              <a:rPr lang="en-US" sz="1400" dirty="0" smtClean="0"/>
              <a:t>Latest Official USDM (US Drought Monitor)  </a:t>
            </a:r>
            <a:endParaRPr lang="en-US" sz="1400" dirty="0"/>
          </a:p>
        </p:txBody>
      </p:sp>
      <p:sp>
        <p:nvSpPr>
          <p:cNvPr id="7" name="TextBox 6"/>
          <p:cNvSpPr txBox="1"/>
          <p:nvPr/>
        </p:nvSpPr>
        <p:spPr>
          <a:xfrm>
            <a:off x="0" y="1219200"/>
            <a:ext cx="4419600" cy="261610"/>
          </a:xfrm>
          <a:prstGeom prst="rect">
            <a:avLst/>
          </a:prstGeom>
          <a:noFill/>
        </p:spPr>
        <p:txBody>
          <a:bodyPr wrap="square" rtlCol="0">
            <a:spAutoFit/>
          </a:bodyPr>
          <a:lstStyle/>
          <a:p>
            <a:r>
              <a:rPr lang="en-US" sz="1100" u="sng" dirty="0"/>
              <a:t>https://droughtmonitor.unl.edu/ConditionsOutlooks/CurrentConditions.aspx</a:t>
            </a:r>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67893" y="972802"/>
            <a:ext cx="51708" cy="335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267200"/>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95600"/>
            <a:ext cx="2291441" cy="1323439"/>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200" u="sng" dirty="0"/>
              <a:t>m</a:t>
            </a:r>
            <a:r>
              <a:rPr lang="en-US" sz="1200" u="sng" dirty="0" smtClean="0"/>
              <a:t>ethods</a:t>
            </a:r>
            <a:r>
              <a:rPr lang="en-US" sz="1600" u="sng" dirty="0" smtClean="0"/>
              <a:t>. </a:t>
            </a:r>
            <a:r>
              <a:rPr lang="en-US" sz="1600" dirty="0" smtClean="0"/>
              <a:t>~ gives |||r results.</a:t>
            </a:r>
            <a:endParaRPr lang="en-US" sz="1600" dirty="0" smtClean="0"/>
          </a:p>
          <a:p>
            <a:r>
              <a:rPr lang="en-US" sz="1600" dirty="0" smtClean="0"/>
              <a:t>Both Objective! </a:t>
            </a:r>
          </a:p>
          <a:p>
            <a:r>
              <a:rPr lang="en-US" sz="1600" dirty="0" smtClean="0"/>
              <a:t>Both update daily!</a:t>
            </a:r>
            <a:endParaRPr lang="en-US" sz="1600" dirty="0"/>
          </a:p>
        </p:txBody>
      </p:sp>
      <p:sp>
        <p:nvSpPr>
          <p:cNvPr id="42" name="TextBox 41"/>
          <p:cNvSpPr txBox="1"/>
          <p:nvPr/>
        </p:nvSpPr>
        <p:spPr>
          <a:xfrm>
            <a:off x="6129336" y="4013284"/>
            <a:ext cx="3090863" cy="253916"/>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52" name="TextBox 51"/>
          <p:cNvSpPr txBox="1"/>
          <p:nvPr/>
        </p:nvSpPr>
        <p:spPr>
          <a:xfrm>
            <a:off x="8397240" y="3279136"/>
            <a:ext cx="883921" cy="369332"/>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Daily!</a:t>
            </a:r>
            <a:endParaRPr lang="en-US" sz="900" dirty="0">
              <a:solidFill>
                <a:srgbClr val="FF0000"/>
              </a:solidFill>
            </a:endParaRPr>
          </a:p>
        </p:txBody>
      </p:sp>
      <p:sp>
        <p:nvSpPr>
          <p:cNvPr id="53" name="TextBox 52"/>
          <p:cNvSpPr txBox="1"/>
          <p:nvPr/>
        </p:nvSpPr>
        <p:spPr>
          <a:xfrm>
            <a:off x="2111283" y="3225969"/>
            <a:ext cx="936717"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4" name="TextBox 53"/>
          <p:cNvSpPr txBox="1"/>
          <p:nvPr/>
        </p:nvSpPr>
        <p:spPr>
          <a:xfrm>
            <a:off x="2164079" y="5740569"/>
            <a:ext cx="883921" cy="507831"/>
          </a:xfrm>
          <a:prstGeom prst="rect">
            <a:avLst/>
          </a:prstGeom>
          <a:noFill/>
        </p:spPr>
        <p:txBody>
          <a:bodyPr wrap="square" rtlCol="0">
            <a:spAutoFit/>
          </a:bodyPr>
          <a:lstStyle/>
          <a:p>
            <a:r>
              <a:rPr lang="en-US" sz="900" dirty="0" smtClean="0">
                <a:solidFill>
                  <a:srgbClr val="FF0000"/>
                </a:solidFill>
              </a:rPr>
              <a:t>Objective &amp;</a:t>
            </a:r>
          </a:p>
          <a:p>
            <a:r>
              <a:rPr lang="en-US" sz="900" dirty="0" smtClean="0">
                <a:solidFill>
                  <a:srgbClr val="FF0000"/>
                </a:solidFill>
              </a:rPr>
              <a:t>Runs  Weekly!</a:t>
            </a:r>
          </a:p>
          <a:p>
            <a:r>
              <a:rPr lang="en-US" sz="900" dirty="0" smtClean="0">
                <a:solidFill>
                  <a:srgbClr val="FF0000"/>
                </a:solidFill>
              </a:rPr>
              <a:t>On Monday!</a:t>
            </a:r>
            <a:endParaRPr lang="en-US" sz="900" dirty="0">
              <a:solidFill>
                <a:srgbClr val="FF0000"/>
              </a:solidFill>
            </a:endParaRPr>
          </a:p>
        </p:txBody>
      </p:sp>
      <p:sp>
        <p:nvSpPr>
          <p:cNvPr id="55" name="TextBox 54"/>
          <p:cNvSpPr txBox="1"/>
          <p:nvPr/>
        </p:nvSpPr>
        <p:spPr>
          <a:xfrm>
            <a:off x="8336278" y="5200218"/>
            <a:ext cx="883921" cy="369332"/>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Runs  Weekly!</a:t>
            </a:r>
            <a:endParaRPr lang="en-US" sz="9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172537" y="6301422"/>
            <a:ext cx="3694611" cy="400110"/>
          </a:xfrm>
          <a:prstGeom prst="rect">
            <a:avLst/>
          </a:prstGeom>
          <a:noFill/>
        </p:spPr>
        <p:txBody>
          <a:bodyPr wrap="square" rtlCol="0">
            <a:spAutoFit/>
          </a:bodyPr>
          <a:lstStyle/>
          <a:p>
            <a:r>
              <a:rPr lang="en-US" sz="1000" dirty="0" smtClean="0"/>
              <a:t>These two maps above, used to be produced at CPC(Rich Tinker!), but recently officially done by NDMC operations!  </a:t>
            </a:r>
            <a:endParaRPr lang="en-US" sz="1000" dirty="0"/>
          </a:p>
        </p:txBody>
      </p:sp>
      <p:cxnSp>
        <p:nvCxnSpPr>
          <p:cNvPr id="39" name="Straight Arrow Connector 38"/>
          <p:cNvCxnSpPr/>
          <p:nvPr/>
        </p:nvCxnSpPr>
        <p:spPr>
          <a:xfrm flipV="1">
            <a:off x="5181600" y="2514600"/>
            <a:ext cx="0" cy="457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descr="experimental objective short-term drought blend"/>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1341110"/>
            <a:ext cx="3562348" cy="2531745"/>
          </a:xfrm>
          <a:prstGeom prst="rect">
            <a:avLst/>
          </a:prstGeom>
          <a:noFill/>
          <a:ln>
            <a:noFill/>
          </a:ln>
        </p:spPr>
      </p:pic>
      <p:pic>
        <p:nvPicPr>
          <p:cNvPr id="32" name="Picture 31" descr="experimental objective long-term drought blend"/>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323" y="3839637"/>
            <a:ext cx="3552825" cy="2461785"/>
          </a:xfrm>
          <a:prstGeom prst="rect">
            <a:avLst/>
          </a:prstGeom>
          <a:noFill/>
          <a:ln>
            <a:noFill/>
          </a:ln>
        </p:spPr>
      </p:pic>
      <p:cxnSp>
        <p:nvCxnSpPr>
          <p:cNvPr id="45" name="Straight Arrow Connector 44"/>
          <p:cNvCxnSpPr/>
          <p:nvPr/>
        </p:nvCxnSpPr>
        <p:spPr>
          <a:xfrm flipV="1">
            <a:off x="6429716" y="3337938"/>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7794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0"/>
            <a:ext cx="8734425"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13/14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532759" y="6457890"/>
            <a:ext cx="4366901" cy="400110"/>
          </a:xfrm>
          <a:prstGeom prst="rect">
            <a:avLst/>
          </a:prstGeom>
          <a:noFill/>
        </p:spPr>
        <p:txBody>
          <a:bodyPr wrap="none" rtlCol="0">
            <a:spAutoFit/>
          </a:bodyPr>
          <a:lstStyle/>
          <a:p>
            <a:r>
              <a:rPr lang="en-US" sz="2000" dirty="0" smtClean="0"/>
              <a:t>The 3Models are: CFSV2, GEFS, &amp; EC </a:t>
            </a:r>
            <a:endParaRPr lang="en-US" sz="2000"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0"/>
            <a:ext cx="8810625" cy="68580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31</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13/14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
            <a:ext cx="8829676"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13/14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a:off x="7543800" y="5410202"/>
            <a:ext cx="838200" cy="2285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505200" y="2641538"/>
            <a:ext cx="762000" cy="101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 y="0"/>
            <a:ext cx="8829675"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33</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13/14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flipH="1" flipV="1">
            <a:off x="6324600" y="2057400"/>
            <a:ext cx="533400" cy="609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2566" cy="6846332"/>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34</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a:t>
            </a:r>
            <a:r>
              <a:rPr lang="en-US" u="sng" dirty="0" smtClean="0">
                <a:solidFill>
                  <a:srgbClr val="FF0000"/>
                </a:solidFill>
              </a:rPr>
              <a:t>3 </a:t>
            </a:r>
            <a:r>
              <a:rPr lang="en-US" u="sng" dirty="0" smtClean="0">
                <a:solidFill>
                  <a:srgbClr val="FF0000"/>
                </a:solidFill>
              </a:rPr>
              <a:t>Models average Precip forecast </a:t>
            </a:r>
            <a:r>
              <a:rPr lang="en-US" u="sng" dirty="0">
                <a:solidFill>
                  <a:srgbClr val="FF0000"/>
                </a:solidFill>
              </a:rPr>
              <a:t>(</a:t>
            </a:r>
            <a:r>
              <a:rPr lang="en-US" b="1" u="sng" dirty="0" smtClean="0">
                <a:solidFill>
                  <a:srgbClr val="FF0000"/>
                </a:solidFill>
              </a:rPr>
              <a:t>made yesterday</a:t>
            </a:r>
            <a:r>
              <a:rPr lang="en-US" b="1" u="sng" dirty="0">
                <a:solidFill>
                  <a:srgbClr val="FF0000"/>
                </a:solidFill>
              </a:rPr>
              <a:t> </a:t>
            </a:r>
            <a:r>
              <a:rPr lang="en-US" b="1" u="sng" dirty="0" smtClean="0">
                <a:solidFill>
                  <a:srgbClr val="FF0000"/>
                </a:solidFill>
              </a:rPr>
              <a:t>13/14 Aug</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989"/>
            <a:ext cx="7313785" cy="56793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width:700px"/>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8085" y="5638800"/>
            <a:ext cx="1715915" cy="1195057"/>
          </a:xfrm>
          <a:prstGeom prst="rect">
            <a:avLst/>
          </a:prstGeom>
          <a:noFill/>
          <a:ln>
            <a:noFill/>
          </a:ln>
        </p:spPr>
      </p:pic>
      <p:sp>
        <p:nvSpPr>
          <p:cNvPr id="5" name="TextBox 4"/>
          <p:cNvSpPr txBox="1"/>
          <p:nvPr/>
        </p:nvSpPr>
        <p:spPr>
          <a:xfrm>
            <a:off x="228600" y="6658"/>
            <a:ext cx="7010400" cy="646331"/>
          </a:xfrm>
          <a:prstGeom prst="rect">
            <a:avLst/>
          </a:prstGeom>
          <a:noFill/>
        </p:spPr>
        <p:txBody>
          <a:bodyPr wrap="square" rtlCol="0">
            <a:spAutoFit/>
          </a:bodyPr>
          <a:lstStyle/>
          <a:p>
            <a:r>
              <a:rPr lang="en-US" b="1" dirty="0" smtClean="0">
                <a:solidFill>
                  <a:srgbClr val="FF0000"/>
                </a:solidFill>
              </a:rPr>
              <a:t>Week-4 Soil Moisture Percentile (SMP) </a:t>
            </a:r>
            <a:r>
              <a:rPr lang="en-US" b="1" dirty="0" err="1" smtClean="0">
                <a:solidFill>
                  <a:srgbClr val="FF0000"/>
                </a:solidFill>
              </a:rPr>
              <a:t>Fcst</a:t>
            </a:r>
            <a:r>
              <a:rPr lang="en-US" b="1" dirty="0" smtClean="0">
                <a:solidFill>
                  <a:srgbClr val="FF0000"/>
                </a:solidFill>
              </a:rPr>
              <a:t> </a:t>
            </a:r>
            <a:r>
              <a:rPr lang="en-US" dirty="0" smtClean="0"/>
              <a:t>based on VIC model forced with ECMWF-extended precipitation forecast! </a:t>
            </a:r>
            <a:endParaRPr lang="en-US" dirty="0"/>
          </a:p>
        </p:txBody>
      </p:sp>
      <p:sp>
        <p:nvSpPr>
          <p:cNvPr id="6" name="Rectangle 5"/>
          <p:cNvSpPr/>
          <p:nvPr/>
        </p:nvSpPr>
        <p:spPr>
          <a:xfrm>
            <a:off x="114300" y="6237295"/>
            <a:ext cx="8915400" cy="492443"/>
          </a:xfrm>
          <a:prstGeom prst="rect">
            <a:avLst/>
          </a:prstGeom>
        </p:spPr>
        <p:txBody>
          <a:bodyPr wrap="square">
            <a:spAutoFit/>
          </a:bodyPr>
          <a:lstStyle/>
          <a:p>
            <a:r>
              <a:rPr lang="en-US" sz="1400" dirty="0" smtClean="0"/>
              <a:t>(From Drs. Li Xu and Yun Fan)  More detail at From: </a:t>
            </a:r>
            <a:r>
              <a:rPr lang="en-US" sz="1200" dirty="0" smtClean="0"/>
              <a:t>https</a:t>
            </a:r>
            <a:r>
              <a:rPr lang="en-US" sz="1200" dirty="0"/>
              <a:t>://</a:t>
            </a:r>
            <a:r>
              <a:rPr lang="en-US" sz="1200" dirty="0" smtClean="0"/>
              <a:t>www.cpc.ncep.noaa.gov/products/people/lxu/flashd/flash_prediction.html#10</a:t>
            </a:r>
            <a:endParaRPr lang="en-US" sz="12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Based on Yesterday’s IC</a:t>
            </a:r>
            <a:endParaRPr lang="en-US" dirty="0"/>
          </a:p>
        </p:txBody>
      </p:sp>
      <p:sp>
        <p:nvSpPr>
          <p:cNvPr id="3" name="Rectangle 2"/>
          <p:cNvSpPr/>
          <p:nvPr/>
        </p:nvSpPr>
        <p:spPr>
          <a:xfrm>
            <a:off x="73236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64602" y="1066800"/>
            <a:ext cx="2286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7100" y="3400138"/>
            <a:ext cx="1752600" cy="1815882"/>
          </a:xfrm>
          <a:prstGeom prst="rect">
            <a:avLst/>
          </a:prstGeom>
          <a:noFill/>
        </p:spPr>
        <p:txBody>
          <a:bodyPr wrap="square" rtlCol="0">
            <a:spAutoFit/>
          </a:bodyPr>
          <a:lstStyle/>
          <a:p>
            <a:r>
              <a:rPr lang="en-US" sz="1400" dirty="0" smtClean="0"/>
              <a:t>While not exactly mapping 1-to-1 with the drought areas, this map is generally connected to the drought areas in some ways, as it is related to soil moisture!! </a:t>
            </a:r>
            <a:endParaRPr lang="en-US" sz="1400" dirty="0"/>
          </a:p>
        </p:txBody>
      </p:sp>
      <p:sp>
        <p:nvSpPr>
          <p:cNvPr id="7" name="TextBox 6"/>
          <p:cNvSpPr txBox="1"/>
          <p:nvPr/>
        </p:nvSpPr>
        <p:spPr>
          <a:xfrm>
            <a:off x="7848600" y="6658"/>
            <a:ext cx="1295400" cy="369332"/>
          </a:xfrm>
          <a:prstGeom prst="rect">
            <a:avLst/>
          </a:prstGeom>
          <a:noFill/>
        </p:spPr>
        <p:txBody>
          <a:bodyPr wrap="square" rtlCol="0">
            <a:spAutoFit/>
          </a:bodyPr>
          <a:lstStyle/>
          <a:p>
            <a:r>
              <a:rPr lang="en-US" dirty="0" smtClean="0">
                <a:solidFill>
                  <a:srgbClr val="FF0000"/>
                </a:solidFill>
              </a:rPr>
              <a:t>This month</a:t>
            </a:r>
            <a:endParaRPr lang="en-US" dirty="0">
              <a:solidFill>
                <a:srgbClr val="FF0000"/>
              </a:solidFill>
            </a:endParaRPr>
          </a:p>
        </p:txBody>
      </p:sp>
      <p:sp>
        <p:nvSpPr>
          <p:cNvPr id="10" name="Rectangle 9"/>
          <p:cNvSpPr/>
          <p:nvPr/>
        </p:nvSpPr>
        <p:spPr>
          <a:xfrm>
            <a:off x="5347317" y="1350107"/>
            <a:ext cx="1905000" cy="3344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323661" y="5410200"/>
            <a:ext cx="1820339" cy="261610"/>
          </a:xfrm>
          <a:prstGeom prst="rect">
            <a:avLst/>
          </a:prstGeom>
          <a:noFill/>
        </p:spPr>
        <p:txBody>
          <a:bodyPr wrap="square" rtlCol="0">
            <a:spAutoFit/>
          </a:bodyPr>
          <a:lstStyle/>
          <a:p>
            <a:r>
              <a:rPr lang="en-US" sz="1100" dirty="0" smtClean="0"/>
              <a:t>Above Slide from last month</a:t>
            </a:r>
            <a:endParaRPr lang="en-US" sz="1100" dirty="0"/>
          </a:p>
        </p:txBody>
      </p:sp>
    </p:spTree>
    <p:extLst>
      <p:ext uri="{BB962C8B-B14F-4D97-AF65-F5344CB8AC3E}">
        <p14:creationId xmlns:p14="http://schemas.microsoft.com/office/powerpoint/2010/main" val="2722236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Sep</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SON</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36</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7338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460" name="Picture 4"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6" y="5891"/>
            <a:ext cx="3860800" cy="298246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 y="-6427"/>
            <a:ext cx="3949923" cy="305131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3185203"/>
            <a:ext cx="3959225" cy="3069635"/>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180743"/>
            <a:ext cx="3851276" cy="30716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37</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SON</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57150" y="378138"/>
            <a:ext cx="8991600" cy="6090055"/>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38</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3" y="6135469"/>
            <a:ext cx="2184181"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 I.C.</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3573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562600" y="609600"/>
            <a:ext cx="381000" cy="525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64770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4114800" y="5791200"/>
            <a:ext cx="381001"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864219" y="1066800"/>
            <a:ext cx="2250581" cy="1357914"/>
          </a:xfrm>
          <a:prstGeom prst="straightConnector1">
            <a:avLst/>
          </a:prstGeom>
          <a:ln w="15875">
            <a:solidFill>
              <a:srgbClr val="FF0000"/>
            </a:solidFill>
            <a:prstDash val="lgDash"/>
            <a:headEnd type="arrow"/>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r="49895"/>
          <a:stretch/>
        </p:blipFill>
        <p:spPr>
          <a:xfrm>
            <a:off x="-4810" y="335539"/>
            <a:ext cx="2290810" cy="5801091"/>
          </a:xfrm>
          <a:prstGeom prst="rect">
            <a:avLst/>
          </a:prstGeom>
        </p:spPr>
      </p:pic>
      <p:pic>
        <p:nvPicPr>
          <p:cNvPr id="10" name="Picture 9"/>
          <p:cNvPicPr>
            <a:picLocks noChangeAspect="1"/>
          </p:cNvPicPr>
          <p:nvPr/>
        </p:nvPicPr>
        <p:blipFill>
          <a:blip r:embed="rId5"/>
          <a:stretch>
            <a:fillRect/>
          </a:stretch>
        </p:blipFill>
        <p:spPr>
          <a:xfrm>
            <a:off x="2372096" y="345727"/>
            <a:ext cx="4638304" cy="5789742"/>
          </a:xfrm>
          <a:prstGeom prst="rect">
            <a:avLst/>
          </a:prstGeom>
        </p:spPr>
      </p:pic>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44844" y="2765792"/>
            <a:ext cx="2438400" cy="369332"/>
          </a:xfrm>
          <a:prstGeom prst="rect">
            <a:avLst/>
          </a:prstGeom>
          <a:noFill/>
        </p:spPr>
        <p:txBody>
          <a:bodyPr wrap="square" rtlCol="0">
            <a:spAutoFit/>
          </a:bodyPr>
          <a:lstStyle/>
          <a:p>
            <a:r>
              <a:rPr lang="en-US" b="1" dirty="0" smtClean="0"/>
              <a:t>DATA not available !</a:t>
            </a:r>
            <a:endParaRPr lang="en-US" b="1" dirty="0"/>
          </a:p>
        </p:txBody>
      </p:sp>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39</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27641" y="670801"/>
            <a:ext cx="2205978" cy="307777"/>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0" y="62585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a:t>
            </a:r>
            <a:r>
              <a:rPr lang="en-US" altLang="en-US" sz="1400" dirty="0" smtClean="0">
                <a:latin typeface="Times New Roman" pitchFamily="18" charset="0"/>
              </a:rPr>
              <a:t>regions</a:t>
            </a:r>
            <a:r>
              <a:rPr lang="en-US" altLang="en-US" sz="1400" dirty="0">
                <a:latin typeface="Times New Roman" pitchFamily="18" charset="0"/>
              </a:rPr>
              <a:t> </a:t>
            </a:r>
            <a:r>
              <a:rPr lang="en-US" altLang="en-US" sz="1400" dirty="0" smtClean="0">
                <a:latin typeface="Times New Roman" pitchFamily="18" charset="0"/>
              </a:rPr>
              <a:t>in the ESP based forecast! </a:t>
            </a:r>
            <a:endParaRPr lang="en-US" altLang="en-US" sz="1400" dirty="0">
              <a:latin typeface="Times New Roman" pitchFamily="18" charset="0"/>
            </a:endParaRPr>
          </a:p>
        </p:txBody>
      </p:sp>
      <p:sp>
        <p:nvSpPr>
          <p:cNvPr id="4" name="TextBox 3"/>
          <p:cNvSpPr txBox="1"/>
          <p:nvPr/>
        </p:nvSpPr>
        <p:spPr>
          <a:xfrm>
            <a:off x="4982099" y="3581400"/>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cxnSp>
        <p:nvCxnSpPr>
          <p:cNvPr id="10" name="Straight Arrow Connector 9"/>
          <p:cNvCxnSpPr/>
          <p:nvPr/>
        </p:nvCxnSpPr>
        <p:spPr>
          <a:xfrm flipV="1">
            <a:off x="7162800" y="1905000"/>
            <a:ext cx="0" cy="297180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33600" y="1905000"/>
            <a:ext cx="0" cy="3352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482" name="Picture 2" descr="Daily Soil Moisture Pecenti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1454" y="3889177"/>
            <a:ext cx="3580444" cy="27658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stretch>
            <a:fillRect/>
          </a:stretch>
        </p:blipFill>
        <p:spPr>
          <a:xfrm>
            <a:off x="42035" y="1214727"/>
            <a:ext cx="691868" cy="4967652"/>
          </a:xfrm>
          <a:prstGeom prst="rect">
            <a:avLst/>
          </a:prstGeom>
        </p:spPr>
      </p:pic>
      <p:pic>
        <p:nvPicPr>
          <p:cNvPr id="5" name="Picture 4"/>
          <p:cNvPicPr>
            <a:picLocks noChangeAspect="1"/>
          </p:cNvPicPr>
          <p:nvPr/>
        </p:nvPicPr>
        <p:blipFill>
          <a:blip r:embed="rId8"/>
          <a:stretch>
            <a:fillRect/>
          </a:stretch>
        </p:blipFill>
        <p:spPr>
          <a:xfrm>
            <a:off x="5281454" y="1019175"/>
            <a:ext cx="3580444" cy="2409826"/>
          </a:xfrm>
          <a:prstGeom prst="rect">
            <a:avLst/>
          </a:prstGeom>
        </p:spPr>
      </p:pic>
      <p:pic>
        <p:nvPicPr>
          <p:cNvPr id="9" name="Picture 8"/>
          <p:cNvPicPr>
            <a:picLocks noChangeAspect="1"/>
          </p:cNvPicPr>
          <p:nvPr/>
        </p:nvPicPr>
        <p:blipFill>
          <a:blip r:embed="rId9"/>
          <a:stretch>
            <a:fillRect/>
          </a:stretch>
        </p:blipFill>
        <p:spPr>
          <a:xfrm>
            <a:off x="733902" y="1176337"/>
            <a:ext cx="4265449" cy="5082243"/>
          </a:xfrm>
          <a:prstGeom prst="rect">
            <a:avLst/>
          </a:prstGeom>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0"/>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964" y="3158138"/>
            <a:ext cx="719436" cy="176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61874" y="4876800"/>
            <a:ext cx="1503894" cy="276999"/>
          </a:xfrm>
          <a:prstGeom prst="rect">
            <a:avLst/>
          </a:prstGeom>
          <a:noFill/>
        </p:spPr>
        <p:txBody>
          <a:bodyPr wrap="square" rtlCol="0">
            <a:spAutoFit/>
          </a:bodyPr>
          <a:lstStyle/>
          <a:p>
            <a:r>
              <a:rPr lang="en-US" sz="1200" dirty="0" smtClean="0"/>
              <a:t>Current drought!</a:t>
            </a:r>
            <a:endParaRPr lang="en-US" sz="1200"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68" y="3150893"/>
            <a:ext cx="493763" cy="214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0035" y="3048000"/>
            <a:ext cx="588365" cy="228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580170" y="3150892"/>
            <a:ext cx="5162550" cy="2792708"/>
          </a:xfrm>
          <a:prstGeom prst="rect">
            <a:avLst/>
          </a:prstGeom>
        </p:spPr>
      </p:pic>
      <p:pic>
        <p:nvPicPr>
          <p:cNvPr id="19" name="Picture 18"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2162" y="5105399"/>
            <a:ext cx="2491838" cy="1506625"/>
          </a:xfrm>
          <a:prstGeom prst="rect">
            <a:avLst/>
          </a:prstGeom>
          <a:noFill/>
          <a:ln>
            <a:noFill/>
          </a:ln>
        </p:spPr>
      </p:pic>
      <p:pic>
        <p:nvPicPr>
          <p:cNvPr id="12" name="Picture 11"/>
          <p:cNvPicPr>
            <a:picLocks noChangeAspect="1"/>
          </p:cNvPicPr>
          <p:nvPr/>
        </p:nvPicPr>
        <p:blipFill>
          <a:blip r:embed="rId8"/>
          <a:stretch>
            <a:fillRect/>
          </a:stretch>
        </p:blipFill>
        <p:spPr>
          <a:xfrm>
            <a:off x="7071396" y="3150892"/>
            <a:ext cx="1828800" cy="1722335"/>
          </a:xfrm>
          <a:prstGeom prst="rect">
            <a:avLst/>
          </a:prstGeom>
        </p:spPr>
      </p:pic>
      <p:sp>
        <p:nvSpPr>
          <p:cNvPr id="14" name="TextBox 13"/>
          <p:cNvSpPr txBox="1"/>
          <p:nvPr/>
        </p:nvSpPr>
        <p:spPr>
          <a:xfrm>
            <a:off x="7162800" y="2819400"/>
            <a:ext cx="1902968"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40</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8	              17          25</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stretch>
            <a:fillRect/>
          </a:stretch>
        </p:blipFill>
        <p:spPr>
          <a:xfrm>
            <a:off x="6312130" y="1676400"/>
            <a:ext cx="2846418" cy="4724400"/>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9525" y="0"/>
            <a:ext cx="9144000" cy="6858000"/>
          </a:xfrm>
        </p:spPr>
        <p:txBody>
          <a:bodyPr/>
          <a:lstStyle/>
          <a:p>
            <a:pPr marL="0" indent="0">
              <a:buNone/>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a:t>
            </a:r>
            <a:r>
              <a:rPr lang="en-US" altLang="en-US" sz="1500" b="1" dirty="0" smtClean="0">
                <a:solidFill>
                  <a:srgbClr val="FF0000"/>
                </a:solidFill>
                <a:latin typeface="Trebuchet MS" panose="020B0603020202020204" pitchFamily="34" charset="0"/>
              </a:rPr>
              <a:t>:</a:t>
            </a:r>
          </a:p>
          <a:p>
            <a:pPr marL="285750" indent="-285750">
              <a:buFont typeface="Arial" panose="020B0604020202020204" pitchFamily="34" charset="0"/>
              <a:buChar char="•"/>
            </a:pPr>
            <a:r>
              <a:rPr lang="en-US" sz="1200" dirty="0" smtClean="0">
                <a:latin typeface="Trebuchet MS" panose="020B0603020202020204" pitchFamily="34" charset="0"/>
              </a:rPr>
              <a:t>Towards </a:t>
            </a:r>
            <a:r>
              <a:rPr lang="en-US" sz="1200" dirty="0">
                <a:latin typeface="Trebuchet MS" panose="020B0603020202020204" pitchFamily="34" charset="0"/>
              </a:rPr>
              <a:t>the end of last year 2022, until December or so, severe drought conditions (both short and long term) remained in the west, mild drought conditions expanded in to portions of the eastern half of the US also, covering most of the country with very  high % areas of the entire US affected by drought. The situation now is now drastically different due to the extraordinary winter season. </a:t>
            </a:r>
          </a:p>
          <a:p>
            <a:pPr marL="285750" indent="-285750">
              <a:buFont typeface="Arial" panose="020B0604020202020204" pitchFamily="34" charset="0"/>
              <a:buChar char="•"/>
            </a:pPr>
            <a:r>
              <a:rPr lang="en-US" sz="1200" dirty="0">
                <a:latin typeface="Trebuchet MS" panose="020B0603020202020204" pitchFamily="34" charset="0"/>
              </a:rPr>
              <a:t>The past winter/early spring rainy season in CA and the west coast states, wiped out not only the S-term drought but also the L-term drought in most areas. Water levels in almost all CA reservoirs are now ABOVE their normal levels. However, the water storage levels in the huge Lakes Powell and Lake Mead in NV continue to be historically low, &amp; decade(s) long hydrological drought still lingers. Recharge into these 2 reservoirs from subsurface stream flows has been severely impacted.</a:t>
            </a:r>
          </a:p>
          <a:p>
            <a:pPr marL="285750" indent="-285750">
              <a:buFont typeface="Arial" panose="020B0604020202020204" pitchFamily="34" charset="0"/>
              <a:buChar char="•"/>
            </a:pPr>
            <a:r>
              <a:rPr lang="en-US" sz="1200" dirty="0">
                <a:latin typeface="Trebuchet MS" panose="020B0603020202020204" pitchFamily="34" charset="0"/>
              </a:rPr>
              <a:t>S/L term droughts still remain in parts of northwestern states of WA/OR/ID/MT. Severe drought is entrenched in eastern and central areas of NE/KS/MO. Moderate/Severe drought also appears in MN/WI/IA/IL/IN. The relatively poor monsoon this year in the southwestern states has created short term drought conditions in AZ/NM and in parts of NV/UT/CO.</a:t>
            </a:r>
          </a:p>
          <a:p>
            <a:pPr marL="285750" indent="-285750">
              <a:buFont typeface="Arial" panose="020B0604020202020204" pitchFamily="34" charset="0"/>
              <a:buChar char="•"/>
            </a:pPr>
            <a:r>
              <a:rPr lang="en-US" sz="1200" dirty="0">
                <a:latin typeface="Trebuchet MS" panose="020B0603020202020204" pitchFamily="34" charset="0"/>
              </a:rPr>
              <a:t>Area covered by &gt;D1 category drought is now ~ 30%, slightly higher than last month(~25%), mainly due to the poor monsoon, so far. D</a:t>
            </a:r>
            <a:r>
              <a:rPr lang="en-US" sz="1200" dirty="0" smtClean="0">
                <a:latin typeface="Trebuchet MS" panose="020B0603020202020204" pitchFamily="34" charset="0"/>
              </a:rPr>
              <a:t>rought </a:t>
            </a:r>
            <a:r>
              <a:rPr lang="en-US" sz="1200" dirty="0">
                <a:latin typeface="Trebuchet MS" panose="020B0603020202020204" pitchFamily="34" charset="0"/>
              </a:rPr>
              <a:t>in TX has also spread across the state extending into LA. The eastern one third </a:t>
            </a:r>
            <a:r>
              <a:rPr lang="en-US" sz="1200" dirty="0" smtClean="0">
                <a:latin typeface="Trebuchet MS" panose="020B0603020202020204" pitchFamily="34" charset="0"/>
              </a:rPr>
              <a:t>of </a:t>
            </a:r>
            <a:r>
              <a:rPr lang="en-US" sz="1200" dirty="0">
                <a:latin typeface="Trebuchet MS" panose="020B0603020202020204" pitchFamily="34" charset="0"/>
              </a:rPr>
              <a:t>US is almost drought free! </a:t>
            </a:r>
          </a:p>
          <a:p>
            <a:pPr marL="285750" indent="-285750">
              <a:buFont typeface="Arial" panose="020B0604020202020204" pitchFamily="34" charset="0"/>
              <a:buChar char="•"/>
            </a:pPr>
            <a:r>
              <a:rPr lang="en-US" sz="1200" dirty="0">
                <a:latin typeface="Trebuchet MS" panose="020B0603020202020204" pitchFamily="34" charset="0"/>
              </a:rPr>
              <a:t>The recent drought/heavy winds related fires, and consequent loss of lives and property in Maui is sad and unfortunate! The whole system is under review</a:t>
            </a:r>
            <a:r>
              <a:rPr lang="en-US" sz="1200" dirty="0" smtClean="0">
                <a:latin typeface="Trebuchet MS" panose="020B0603020202020204" pitchFamily="34" charset="0"/>
              </a:rPr>
              <a:t>.  In the last few months, we </a:t>
            </a:r>
            <a:r>
              <a:rPr lang="en-US" sz="1200" dirty="0">
                <a:latin typeface="Trebuchet MS" panose="020B0603020202020204" pitchFamily="34" charset="0"/>
              </a:rPr>
              <a:t>have introduced and show here, an  exptl. version of an Objective US Drought Indicator based on AI methods, that runs daily at CPC</a:t>
            </a:r>
            <a:r>
              <a:rPr lang="en-US" sz="1200" dirty="0" smtClean="0">
                <a:latin typeface="Trebuchet MS" panose="020B0603020202020204" pitchFamily="34" charset="0"/>
              </a:rPr>
              <a:t>. </a:t>
            </a:r>
            <a:endParaRPr lang="en-US" altLang="en-US" sz="1200" dirty="0" smtClean="0">
              <a:solidFill>
                <a:srgbClr val="FF0000"/>
              </a:solidFill>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200" dirty="0" smtClean="0">
                <a:latin typeface="Trebuchet MS" panose="020B0603020202020204" pitchFamily="34" charset="0"/>
              </a:rPr>
              <a:t>El </a:t>
            </a:r>
            <a:r>
              <a:rPr lang="en-US" sz="1200" dirty="0">
                <a:latin typeface="Trebuchet MS" panose="020B0603020202020204" pitchFamily="34" charset="0"/>
              </a:rPr>
              <a:t>Niño is anticipated to continue through the Northern Hemisphere winter (with greater than 95% chance through December 2023 -February 2024</a:t>
            </a:r>
            <a:r>
              <a:rPr lang="en-US" sz="1200" dirty="0" smtClean="0">
                <a:latin typeface="Trebuchet MS" panose="020B0603020202020204" pitchFamily="34" charset="0"/>
              </a:rPr>
              <a:t>).</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a:t>
            </a:r>
            <a:r>
              <a:rPr lang="en-US" altLang="en-US" sz="1500" b="1" dirty="0" smtClean="0">
                <a:solidFill>
                  <a:srgbClr val="FF0000"/>
                </a:solidFill>
                <a:latin typeface="Trebuchet MS" panose="020B0603020202020204" pitchFamily="34" charset="0"/>
              </a:rPr>
              <a:t>: </a:t>
            </a:r>
            <a:r>
              <a:rPr lang="en-US" altLang="en-US" sz="1500" b="1" dirty="0">
                <a:solidFill>
                  <a:srgbClr val="FF0000"/>
                </a:solidFill>
                <a:latin typeface="Trebuchet MS" panose="020B0603020202020204" pitchFamily="34" charset="0"/>
              </a:rPr>
              <a:t> </a:t>
            </a:r>
            <a:r>
              <a:rPr lang="en-US" altLang="en-US" sz="1200" dirty="0" smtClean="0">
                <a:latin typeface="Trebuchet MS" panose="020B0603020202020204" pitchFamily="34" charset="0"/>
              </a:rPr>
              <a:t>Even though the Nino 3.4  SST index is at or above the requisite 0.5 deg. C and we are officially in an El Nino, the accompanying ocean-atmosphere coupling is slow to evolve and catch up, so much so that the recent August release of the updated Atlantic Hurricane Outlook, revised its hurricane activity upward. </a:t>
            </a:r>
            <a:r>
              <a:rPr lang="en-US" altLang="en-US" sz="1200" dirty="0">
                <a:latin typeface="Trebuchet MS" panose="020B0603020202020204" pitchFamily="34" charset="0"/>
              </a:rPr>
              <a:t> </a:t>
            </a:r>
            <a:r>
              <a:rPr lang="en-US" altLang="en-US" sz="1200" dirty="0" smtClean="0">
                <a:latin typeface="Trebuchet MS" panose="020B0603020202020204" pitchFamily="34" charset="0"/>
              </a:rPr>
              <a:t>While the official forecast for El Nino during the SON forecast season (and through the upcoming winter) is at near 100% probability, </a:t>
            </a:r>
            <a:r>
              <a:rPr lang="en-US" altLang="en-US" sz="1200" dirty="0" smtClean="0">
                <a:latin typeface="Trebuchet MS" panose="020B0603020202020204" pitchFamily="34" charset="0"/>
              </a:rPr>
              <a:t>is </a:t>
            </a:r>
            <a:r>
              <a:rPr lang="en-US" altLang="en-US" sz="1200" dirty="0" smtClean="0">
                <a:latin typeface="Trebuchet MS" panose="020B0603020202020204" pitchFamily="34" charset="0"/>
              </a:rPr>
              <a:t>not clear if </a:t>
            </a:r>
            <a:r>
              <a:rPr lang="en-US" altLang="en-US" sz="1200" dirty="0" smtClean="0">
                <a:latin typeface="Trebuchet MS" panose="020B0603020202020204" pitchFamily="34" charset="0"/>
              </a:rPr>
              <a:t>one </a:t>
            </a:r>
            <a:r>
              <a:rPr lang="en-US" altLang="en-US" sz="1200" dirty="0" smtClean="0">
                <a:latin typeface="Trebuchet MS" panose="020B0603020202020204" pitchFamily="34" charset="0"/>
              </a:rPr>
              <a:t>can expect the same canonical ENSO impacts around the </a:t>
            </a:r>
            <a:r>
              <a:rPr lang="en-US" altLang="en-US" sz="1200" dirty="0" smtClean="0">
                <a:latin typeface="Trebuchet MS" panose="020B0603020202020204" pitchFamily="34" charset="0"/>
              </a:rPr>
              <a:t>globe, and especially over the United States, if the more recent ENSO events and their impacts serve as any example. Moreover SON is the transition season, which is a difficult season to forecast in its own right, especially when the teleconnections are generally not as strong as during winter. </a:t>
            </a:r>
          </a:p>
          <a:p>
            <a:pPr marL="285750" indent="-285750">
              <a:buFont typeface="Arial" panose="020B0604020202020204" pitchFamily="34" charset="0"/>
              <a:buChar char="•"/>
            </a:pPr>
            <a:r>
              <a:rPr lang="en-US" sz="1200" dirty="0" smtClean="0">
                <a:latin typeface="Trebuchet MS" panose="020B0603020202020204" pitchFamily="34" charset="0"/>
              </a:rPr>
              <a:t>The </a:t>
            </a:r>
            <a:r>
              <a:rPr lang="en-US" sz="1200" dirty="0" smtClean="0">
                <a:latin typeface="Trebuchet MS" panose="020B0603020202020204" pitchFamily="34" charset="0"/>
              </a:rPr>
              <a:t>NMME model’s precip guidance for the forecast season </a:t>
            </a:r>
            <a:r>
              <a:rPr lang="en-US" sz="1200" dirty="0" smtClean="0">
                <a:latin typeface="Trebuchet MS" panose="020B0603020202020204" pitchFamily="34" charset="0"/>
              </a:rPr>
              <a:t>SON suggests below normal rainfall amounts for the Pacific Northwest and the monsoon southwest regions, and above normal rainfall amounts for pretty much all across the eastern coastal states and adjacent areas. Given the rainfall climatology, the next one month’s rainfall forecast by the three models, ENSO composites, NMME forecasts for the SON season, the short term drought in the southwest is likely to persist, and may even worsen, in the vicinity of the four corner states, and in large parts of AZ/NM. The drought in the Pacific NW will also persist but conditions will improve, as the season includes month of November.  Drought in southern/eastern Texas and LA will </a:t>
            </a:r>
            <a:r>
              <a:rPr lang="en-US" sz="1200" dirty="0" smtClean="0">
                <a:latin typeface="Trebuchet MS" panose="020B0603020202020204" pitchFamily="34" charset="0"/>
              </a:rPr>
              <a:t>likely improve.</a:t>
            </a:r>
            <a:r>
              <a:rPr lang="en-US" sz="1200" dirty="0" smtClean="0">
                <a:latin typeface="Trebuchet MS" panose="020B0603020202020204" pitchFamily="34" charset="0"/>
              </a:rPr>
              <a:t> Drought in/around NE/KS/MO will also improve. Drought around the Great Lakes region will go away.</a:t>
            </a:r>
          </a:p>
          <a:p>
            <a:pPr marL="285750" indent="-285750">
              <a:buFont typeface="Arial" panose="020B0604020202020204" pitchFamily="34" charset="0"/>
              <a:buChar char="•"/>
            </a:pPr>
            <a:r>
              <a:rPr lang="en-US" sz="1200" dirty="0" smtClean="0">
                <a:latin typeface="Trebuchet MS" panose="020B0603020202020204" pitchFamily="34" charset="0"/>
              </a:rPr>
              <a:t>No </a:t>
            </a:r>
            <a:r>
              <a:rPr lang="en-US" sz="1200" dirty="0" smtClean="0">
                <a:latin typeface="Trebuchet MS" panose="020B0603020202020204" pitchFamily="34" charset="0"/>
              </a:rPr>
              <a:t>development of drought is expected all along the Atlantic coastal </a:t>
            </a:r>
            <a:r>
              <a:rPr lang="en-US" sz="1200" dirty="0" smtClean="0">
                <a:latin typeface="Trebuchet MS" panose="020B0603020202020204" pitchFamily="34" charset="0"/>
              </a:rPr>
              <a:t>states/region including FL, where the confidence is less. </a:t>
            </a:r>
            <a:endParaRPr lang="en-US" sz="1300" i="1" kern="1200" dirty="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423486" y="1933335"/>
            <a:ext cx="31203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Aug –  31 Oct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7</a:t>
            </a:r>
            <a:r>
              <a:rPr lang="en-US" altLang="en-US" sz="1400" dirty="0" smtClean="0">
                <a:latin typeface="Times New Roman" pitchFamily="18" charset="0"/>
              </a:rPr>
              <a:t>/31/23</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82958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August 2023)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7</a:t>
            </a:r>
            <a:r>
              <a:rPr lang="en-US" altLang="en-US" sz="1400" dirty="0" smtClean="0">
                <a:latin typeface="Times New Roman" pitchFamily="18" charset="0"/>
              </a:rPr>
              <a:t>/31/23</a:t>
            </a:r>
            <a:endParaRPr lang="en-US" altLang="en-US" sz="1400" dirty="0">
              <a:latin typeface="Times New Roman" pitchFamily="18" charset="0"/>
            </a:endParaRPr>
          </a:p>
        </p:txBody>
      </p:sp>
      <p:sp>
        <p:nvSpPr>
          <p:cNvPr id="8" name="TextBox 7"/>
          <p:cNvSpPr txBox="1"/>
          <p:nvPr/>
        </p:nvSpPr>
        <p:spPr>
          <a:xfrm>
            <a:off x="4275909" y="518366"/>
            <a:ext cx="4868091" cy="938719"/>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United States Monthly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4952999" y="3352800"/>
            <a:ext cx="4191001" cy="3181350"/>
          </a:xfrm>
          <a:prstGeom prst="rect">
            <a:avLst/>
          </a:prstGeom>
          <a:noFill/>
          <a:ln>
            <a:noFill/>
          </a:ln>
        </p:spPr>
      </p:pic>
      <p:pic>
        <p:nvPicPr>
          <p:cNvPr id="12" name="Picture 11"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0" y="541336"/>
            <a:ext cx="4275909" cy="3497263"/>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8"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72084"/>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286618"/>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Days</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528960" y="3252064"/>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3252064"/>
            <a:ext cx="1752600" cy="276999"/>
          </a:xfrm>
          <a:prstGeom prst="rect">
            <a:avLst/>
          </a:prstGeom>
          <a:noFill/>
        </p:spPr>
        <p:txBody>
          <a:bodyPr wrap="square" rtlCol="0">
            <a:spAutoFit/>
          </a:bodyPr>
          <a:lstStyle/>
          <a:p>
            <a:r>
              <a:rPr lang="en-US" sz="1200" dirty="0" smtClean="0">
                <a:solidFill>
                  <a:srgbClr val="FF0000"/>
                </a:solidFill>
              </a:rPr>
              <a:t>Weak monsoon so far!</a:t>
            </a:r>
            <a:endParaRPr lang="en-US" sz="1200" dirty="0">
              <a:solidFill>
                <a:srgbClr val="FF0000"/>
              </a:solidFill>
            </a:endParaRPr>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flipV="1">
            <a:off x="3429000" y="4267200"/>
            <a:ext cx="124854" cy="810638"/>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4290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7162800" y="1438749"/>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0" name="Group 29"/>
          <p:cNvGrpSpPr/>
          <p:nvPr/>
        </p:nvGrpSpPr>
        <p:grpSpPr>
          <a:xfrm>
            <a:off x="3528960" y="3328264"/>
            <a:ext cx="814440" cy="405536"/>
            <a:chOff x="3528960" y="3235880"/>
            <a:chExt cx="814440" cy="405536"/>
          </a:xfrm>
        </p:grpSpPr>
        <p:cxnSp>
          <p:nvCxnSpPr>
            <p:cNvPr id="31" name="Straight Arrow Connector 30"/>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545068"/>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52896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 y="5905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dark-brown, red &amp; dark red </a:t>
            </a:r>
            <a:r>
              <a:rPr lang="en-US" sz="1400" b="1" dirty="0">
                <a:solidFill>
                  <a:srgbClr val="FF0000"/>
                </a:solidFill>
              </a:rPr>
              <a:t>(&lt;50</a:t>
            </a:r>
            <a:r>
              <a:rPr lang="en-US" sz="1400" b="1" dirty="0" smtClean="0">
                <a:solidFill>
                  <a:srgbClr val="FF0000"/>
                </a:solidFill>
              </a:rPr>
              <a:t>%).</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117772</TotalTime>
  <Words>4130</Words>
  <Application>Microsoft Office PowerPoint</Application>
  <PresentationFormat>On-screen Show (4:3)</PresentationFormat>
  <Paragraphs>392</Paragraphs>
  <Slides>41</Slides>
  <Notes>11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MS PGothic</vt:lpstr>
      <vt:lpstr>Arial</vt:lpstr>
      <vt:lpstr>Times New Roman</vt:lpstr>
      <vt:lpstr>Trebuchet MS</vt:lpstr>
      <vt:lpstr>verdana</vt:lpstr>
      <vt:lpstr>verdana,arial,serif</vt:lpstr>
      <vt:lpstr>Wingdings</vt:lpstr>
      <vt:lpstr>Default Design</vt:lpstr>
      <vt:lpstr>Drought  Outlook  Support Briefing   August 2023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10534</cp:revision>
  <cp:lastPrinted>2021-02-15T18:18:07Z</cp:lastPrinted>
  <dcterms:created xsi:type="dcterms:W3CDTF">2008-10-04T17:35:30Z</dcterms:created>
  <dcterms:modified xsi:type="dcterms:W3CDTF">2023-08-15T03:21:20Z</dcterms:modified>
</cp:coreProperties>
</file>