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808" r:id="rId2"/>
    <p:sldId id="824" r:id="rId3"/>
    <p:sldId id="788" r:id="rId4"/>
    <p:sldId id="896" r:id="rId5"/>
    <p:sldId id="894" r:id="rId6"/>
    <p:sldId id="850" r:id="rId7"/>
    <p:sldId id="868" r:id="rId8"/>
    <p:sldId id="867" r:id="rId9"/>
    <p:sldId id="893" r:id="rId10"/>
    <p:sldId id="833" r:id="rId11"/>
    <p:sldId id="891" r:id="rId12"/>
    <p:sldId id="892" r:id="rId13"/>
    <p:sldId id="900" r:id="rId14"/>
    <p:sldId id="871" r:id="rId15"/>
    <p:sldId id="881" r:id="rId16"/>
    <p:sldId id="889" r:id="rId17"/>
    <p:sldId id="757" r:id="rId18"/>
    <p:sldId id="796" r:id="rId19"/>
    <p:sldId id="811" r:id="rId20"/>
    <p:sldId id="795" r:id="rId21"/>
    <p:sldId id="890" r:id="rId22"/>
    <p:sldId id="790" r:id="rId23"/>
    <p:sldId id="878" r:id="rId24"/>
    <p:sldId id="877" r:id="rId25"/>
    <p:sldId id="728" r:id="rId26"/>
    <p:sldId id="832" r:id="rId27"/>
    <p:sldId id="804" r:id="rId28"/>
    <p:sldId id="898" r:id="rId29"/>
    <p:sldId id="810" r:id="rId30"/>
    <p:sldId id="872" r:id="rId31"/>
    <p:sldId id="895" r:id="rId32"/>
    <p:sldId id="899" r:id="rId33"/>
    <p:sldId id="888" r:id="rId34"/>
    <p:sldId id="883" r:id="rId35"/>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236"/>
    <a:srgbClr val="0033CC"/>
    <a:srgbClr val="FF0000"/>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53" autoAdjust="0"/>
    <p:restoredTop sz="74869" autoAdjust="0"/>
  </p:normalViewPr>
  <p:slideViewPr>
    <p:cSldViewPr>
      <p:cViewPr>
        <p:scale>
          <a:sx n="103" d="100"/>
          <a:sy n="103" d="100"/>
        </p:scale>
        <p:origin x="-582" y="-12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gif"/><Relationship Id="rId5" Type="http://schemas.openxmlformats.org/officeDocument/2006/relationships/image" Target="../media/image70.png"/><Relationship Id="rId15" Type="http://schemas.openxmlformats.org/officeDocument/2006/relationships/image" Target="../media/image80.gif"/><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7.xml"/><Relationship Id="rId4" Type="http://schemas.openxmlformats.org/officeDocument/2006/relationships/image" Target="../media/image106.gif"/></Relationships>
</file>

<file path=ppt/slides/_rels/slide28.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gif"/><Relationship Id="rId1" Type="http://schemas.openxmlformats.org/officeDocument/2006/relationships/slideLayout" Target="../slideLayouts/slideLayout7.xml"/><Relationship Id="rId4" Type="http://schemas.openxmlformats.org/officeDocument/2006/relationships/image" Target="../media/image109.gif"/></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8382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December 2018 </a:t>
            </a:r>
          </a:p>
        </p:txBody>
      </p:sp>
      <p:sp>
        <p:nvSpPr>
          <p:cNvPr id="2051" name="Rectangle 3"/>
          <p:cNvSpPr>
            <a:spLocks noGrp="1" noChangeArrowheads="1"/>
          </p:cNvSpPr>
          <p:nvPr>
            <p:ph type="subTitle" idx="1"/>
          </p:nvPr>
        </p:nvSpPr>
        <p:spPr>
          <a:xfrm>
            <a:off x="457200" y="29718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4384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5486400" y="3352800"/>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5071441"/>
            <a:ext cx="2514600" cy="155795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17526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29200"/>
            <a:ext cx="2743199" cy="18287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05800" y="3657600"/>
            <a:ext cx="838200" cy="1015663"/>
          </a:xfrm>
          <a:prstGeom prst="rect">
            <a:avLst/>
          </a:prstGeom>
          <a:noFill/>
        </p:spPr>
        <p:txBody>
          <a:bodyPr wrap="square" rtlCol="0">
            <a:spAutoFit/>
          </a:bodyPr>
          <a:lstStyle/>
          <a:p>
            <a:r>
              <a:rPr lang="en-US" sz="1200" dirty="0" smtClean="0"/>
              <a:t>Upcoming 3-m season’s</a:t>
            </a:r>
          </a:p>
          <a:p>
            <a:r>
              <a:rPr lang="en-US" sz="1200" dirty="0" smtClean="0"/>
              <a:t>Rainy areas!</a:t>
            </a:r>
            <a:endParaRPr lang="en-US" sz="1200" dirty="0"/>
          </a:p>
        </p:txBody>
      </p:sp>
      <p:cxnSp>
        <p:nvCxnSpPr>
          <p:cNvPr id="22" name="Straight Arrow Connector 21"/>
          <p:cNvCxnSpPr/>
          <p:nvPr/>
        </p:nvCxnSpPr>
        <p:spPr>
          <a:xfrm flipH="1">
            <a:off x="8229600" y="36576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08" y="1"/>
            <a:ext cx="2669310" cy="34111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10200" y="5161574"/>
            <a:ext cx="2725669" cy="16964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0"/>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2743200" y="530859"/>
            <a:ext cx="4495800" cy="6096635"/>
            <a:chOff x="0" y="0"/>
            <a:chExt cx="5153025" cy="653415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3002"/>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2743200" y="533400"/>
            <a:ext cx="609600"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sp>
        <p:nvSpPr>
          <p:cNvPr id="34" name="TextBox 33"/>
          <p:cNvSpPr txBox="1"/>
          <p:nvPr/>
        </p:nvSpPr>
        <p:spPr>
          <a:xfrm>
            <a:off x="6477000" y="540154"/>
            <a:ext cx="838200" cy="369332"/>
          </a:xfrm>
          <a:prstGeom prst="rect">
            <a:avLst/>
          </a:prstGeom>
          <a:noFill/>
        </p:spPr>
        <p:txBody>
          <a:bodyPr wrap="square" rtlCol="0">
            <a:spAutoFit/>
          </a:bodyPr>
          <a:lstStyle/>
          <a:p>
            <a:r>
              <a:rPr lang="en-US" b="1" dirty="0" smtClean="0">
                <a:solidFill>
                  <a:srgbClr val="FF0000"/>
                </a:solidFill>
              </a:rPr>
              <a:t>MAM</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0" y="76200"/>
            <a:ext cx="5081570" cy="6578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3752433"/>
            <a:ext cx="3962400"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mo-6mo), the drought in Pacific Northwest over Oregon, Northern CA looks bad. Fortunately, the wet season just started here.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 and longer, rainfall deficits remain in the Southwest</a:t>
            </a: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3352800" y="3505200"/>
            <a:ext cx="2041716"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990600" y="3505200"/>
            <a:ext cx="4403916"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November, much of the country has been relatively colder than normal, particularly the upper </a:t>
            </a:r>
            <a:r>
              <a:rPr lang="en-US" altLang="en-US" sz="1600" dirty="0" smtClean="0">
                <a:latin typeface="Times New Roman" pitchFamily="18" charset="0"/>
              </a:rPr>
              <a:t>Midwest</a:t>
            </a:r>
            <a:r>
              <a:rPr lang="en-US" altLang="en-US" sz="1600" dirty="0" smtClean="0">
                <a:latin typeface="Times New Roman" pitchFamily="18" charset="0"/>
              </a:rPr>
              <a:t>. </a:t>
            </a:r>
            <a:r>
              <a:rPr lang="en-US" altLang="en-US" sz="1600" dirty="0" smtClean="0">
                <a:latin typeface="Times New Roman" pitchFamily="18" charset="0"/>
              </a:rPr>
              <a:t>Far southwest is warmer. </a:t>
            </a:r>
            <a:endParaRPr lang="en-US" altLang="en-US" sz="1600" dirty="0" smtClean="0">
              <a:latin typeface="Times New Roman" pitchFamily="18" charset="0"/>
            </a:endParaRP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December so far is beginning to shape differently than November, with warmer than normal in the northern Plains.</a:t>
            </a:r>
            <a:endParaRPr lang="en-US" altLang="en-US" sz="1600" dirty="0">
              <a:latin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
            <a:ext cx="436245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52775"/>
            <a:ext cx="43434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3" y="4052500"/>
            <a:ext cx="2153577" cy="23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4" name="TextBox 3"/>
          <p:cNvSpPr txBox="1"/>
          <p:nvPr/>
        </p:nvSpPr>
        <p:spPr>
          <a:xfrm>
            <a:off x="1415555" y="20782"/>
            <a:ext cx="7347445" cy="307777"/>
          </a:xfrm>
          <a:prstGeom prst="rect">
            <a:avLst/>
          </a:prstGeom>
          <a:noFill/>
        </p:spPr>
        <p:txBody>
          <a:bodyPr wrap="square" rtlCol="0">
            <a:spAutoFit/>
          </a:bodyPr>
          <a:lstStyle/>
          <a:p>
            <a:r>
              <a:rPr lang="en-US" sz="1400" dirty="0" smtClean="0"/>
              <a:t>Water Reservoir Levels in some Western/Southern States</a:t>
            </a:r>
            <a:r>
              <a:rPr lang="en-US" sz="1400" dirty="0" smtClean="0"/>
              <a:t>!   And Snow Depth!!</a:t>
            </a:r>
            <a:endParaRPr lang="en-US" sz="1400" dirty="0"/>
          </a:p>
        </p:txBody>
      </p:sp>
      <p:sp>
        <p:nvSpPr>
          <p:cNvPr id="14" name="TextBox 13"/>
          <p:cNvSpPr txBox="1"/>
          <p:nvPr/>
        </p:nvSpPr>
        <p:spPr>
          <a:xfrm>
            <a:off x="4329545" y="5345668"/>
            <a:ext cx="507833" cy="369332"/>
          </a:xfrm>
          <a:prstGeom prst="rect">
            <a:avLst/>
          </a:prstGeom>
          <a:noFill/>
        </p:spPr>
        <p:txBody>
          <a:bodyPr wrap="square" rtlCol="0">
            <a:spAutoFit/>
          </a:bodyPr>
          <a:lstStyle/>
          <a:p>
            <a:r>
              <a:rPr lang="en-US" dirty="0" smtClean="0"/>
              <a:t>UT</a:t>
            </a:r>
            <a:endParaRPr lang="en-US" dirty="0"/>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8" name="Rectangle 7"/>
          <p:cNvSpPr/>
          <p:nvPr/>
        </p:nvSpPr>
        <p:spPr>
          <a:xfrm>
            <a:off x="6096000" y="391400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703" y="4124159"/>
            <a:ext cx="2685097" cy="2276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350167" y="4202668"/>
            <a:ext cx="507833" cy="369332"/>
          </a:xfrm>
          <a:prstGeom prst="rect">
            <a:avLst/>
          </a:prstGeom>
          <a:noFill/>
        </p:spPr>
        <p:txBody>
          <a:bodyPr wrap="square" rtlCol="0">
            <a:spAutoFit/>
          </a:bodyPr>
          <a:lstStyle/>
          <a:p>
            <a:r>
              <a:rPr lang="en-US" dirty="0" smtClean="0"/>
              <a:t>TX</a:t>
            </a:r>
            <a:endParaRPr lang="en-US" dirty="0"/>
          </a:p>
        </p:txBody>
      </p:sp>
      <p:sp>
        <p:nvSpPr>
          <p:cNvPr id="7" name="Rectangle 6"/>
          <p:cNvSpPr/>
          <p:nvPr/>
        </p:nvSpPr>
        <p:spPr>
          <a:xfrm>
            <a:off x="8068641" y="4114800"/>
            <a:ext cx="922959" cy="276999"/>
          </a:xfrm>
          <a:prstGeom prst="rect">
            <a:avLst/>
          </a:prstGeom>
        </p:spPr>
        <p:txBody>
          <a:bodyPr wrap="square">
            <a:spAutoFit/>
          </a:bodyPr>
          <a:lstStyle/>
          <a:p>
            <a:r>
              <a:rPr lang="en-US" sz="1200" dirty="0" smtClean="0"/>
              <a:t>2018-12-17</a:t>
            </a:r>
            <a:endParaRPr lang="en-US"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41910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www.nohrsc.noaa.gov/snow_model/images/full/National/nsm_depth/201812/nsm_depth_2018121805_National.jpg"/>
          <p:cNvPicPr>
            <a:picLocks noChangeAspect="1" noChangeArrowheads="1"/>
          </p:cNvPicPr>
          <p:nvPr/>
        </p:nvPicPr>
        <p:blipFill rotWithShape="1">
          <a:blip r:embed="rId5">
            <a:extLst>
              <a:ext uri="{28A0092B-C50C-407E-A947-70E740481C1C}">
                <a14:useLocalDpi xmlns:a14="http://schemas.microsoft.com/office/drawing/2010/main" val="0"/>
              </a:ext>
            </a:extLst>
          </a:blip>
          <a:srcRect r="7356"/>
          <a:stretch/>
        </p:blipFill>
        <p:spPr bwMode="auto">
          <a:xfrm>
            <a:off x="4343400" y="485427"/>
            <a:ext cx="4769347" cy="294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819775"/>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792540"/>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very good  </a:t>
            </a:r>
            <a:r>
              <a:rPr lang="en-US" altLang="en-US" sz="1600" dirty="0" smtClean="0">
                <a:latin typeface="Times New Roman" pitchFamily="18" charset="0"/>
              </a:rPr>
              <a:t>in </a:t>
            </a:r>
            <a:r>
              <a:rPr lang="en-US" altLang="en-US" sz="1600" dirty="0" smtClean="0">
                <a:latin typeface="Times New Roman" pitchFamily="18" charset="0"/>
              </a:rPr>
              <a:t>Texas &amp; eastward.!</a:t>
            </a:r>
            <a:endParaRPr lang="en-US" altLang="en-US" sz="1600" dirty="0" smtClean="0">
              <a:latin typeface="Times New Roman" pitchFamily="18" charset="0"/>
            </a:endParaRPr>
          </a:p>
          <a:p>
            <a:pPr eaLnBrk="1" hangingPunct="1">
              <a:spcBef>
                <a:spcPct val="0"/>
              </a:spcBef>
            </a:pPr>
            <a:r>
              <a:rPr lang="en-US" altLang="en-US" sz="1600" dirty="0" smtClean="0">
                <a:latin typeface="Times New Roman" pitchFamily="18" charset="0"/>
              </a:rPr>
              <a:t>In the west, it is generally below and much below normal, but back and forth!</a:t>
            </a:r>
          </a:p>
          <a:p>
            <a:pPr eaLnBrk="1" hangingPunct="1">
              <a:spcBef>
                <a:spcPct val="0"/>
              </a:spcBef>
            </a:pPr>
            <a:r>
              <a:rPr lang="en-US" altLang="en-US" sz="1600" dirty="0" smtClean="0">
                <a:latin typeface="Times New Roman" pitchFamily="18" charset="0"/>
              </a:rPr>
              <a:t>Oregon, worse now in recent months!</a:t>
            </a:r>
            <a:endParaRPr lang="en-US" altLang="en-US" sz="1600" dirty="0" smtClean="0">
              <a:latin typeface="Times New Roman" pitchFamily="18" charset="0"/>
            </a:endParaRPr>
          </a:p>
        </p:txBody>
      </p:sp>
      <p:sp>
        <p:nvSpPr>
          <p:cNvPr id="12304" name="TextBox 1"/>
          <p:cNvSpPr txBox="1">
            <a:spLocks noChangeArrowheads="1"/>
          </p:cNvSpPr>
          <p:nvPr/>
        </p:nvSpPr>
        <p:spPr bwMode="auto">
          <a:xfrm>
            <a:off x="4920895" y="3195935"/>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4343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010329" y="4625019"/>
            <a:ext cx="1989607" cy="731497"/>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58119" y="4220839"/>
            <a:ext cx="2171481" cy="80836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1266"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422"/>
            <a:ext cx="3429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7275" y="6396597"/>
            <a:ext cx="2828925"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45668" y="3670399"/>
            <a:ext cx="1897276" cy="125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u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42074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20738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ow normal 7-day average streamflow condition ma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43860" y="4511144"/>
            <a:ext cx="1921854" cy="1229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549504808"/>
              </p:ext>
            </p:extLst>
          </p:nvPr>
        </p:nvGraphicFramePr>
        <p:xfrm>
          <a:off x="457200" y="289560"/>
          <a:ext cx="8305800" cy="633984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17  December  2018</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verdana,arial,serif"/>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Watch</a:t>
                      </a:r>
                      <a:r>
                        <a:rPr kumimoji="0" lang="en-US" altLang="en-US" sz="2000" b="1" i="0" u="none" strike="noStrike" cap="none" normalizeH="0" baseline="0" dirty="0" smtClean="0">
                          <a:ln>
                            <a:noFill/>
                          </a:ln>
                          <a:solidFill>
                            <a:srgbClr val="FF0000"/>
                          </a:solidFill>
                          <a:effectLst/>
                          <a:latin typeface="verdana,arial,serif"/>
                          <a:cs typeface="Arial" pitchFamily="34" charset="0"/>
                        </a:rPr>
                        <a:t> !!</a:t>
                      </a:r>
                      <a:endParaRPr kumimoji="0" lang="en-US" altLang="en-US" sz="2000" b="0" i="0" u="none"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altLang="en-US" sz="1800" b="1" dirty="0" smtClean="0">
                          <a:solidFill>
                            <a:schemeClr val="tx1"/>
                          </a:solidFill>
                          <a:latin typeface="Trebuchet MS" pitchFamily="34" charset="0"/>
                          <a:cs typeface="Arial" pitchFamily="34" charset="0"/>
                        </a:rPr>
                        <a:t>ENSO-neutral conditions are present.</a:t>
                      </a:r>
                      <a:r>
                        <a:rPr lang="en-US" altLang="en-US" sz="1800" b="1" baseline="0" dirty="0" smtClean="0">
                          <a:solidFill>
                            <a:schemeClr val="tx1"/>
                          </a:solidFill>
                          <a:latin typeface="Trebuchet MS" pitchFamily="34" charset="0"/>
                          <a:cs typeface="Arial" pitchFamily="34" charset="0"/>
                        </a:rPr>
                        <a:t> </a:t>
                      </a:r>
                      <a:r>
                        <a:rPr lang="en-US" altLang="en-US" sz="1800" b="1" dirty="0" smtClean="0">
                          <a:solidFill>
                            <a:schemeClr val="tx1"/>
                          </a:solidFill>
                          <a:latin typeface="Trebuchet MS" pitchFamily="34" charset="0"/>
                          <a:cs typeface="Arial" pitchFamily="34" charset="0"/>
                        </a:rPr>
                        <a:t>Equatorial sea surface temperatures (SSTs) are above average across most of the Pacific Ocean.  The patterns of convection and winds are mostly near average over the tropical Pacific. </a:t>
                      </a:r>
                      <a:r>
                        <a:rPr lang="en-US" altLang="en-US" sz="1800" b="1" u="sng" dirty="0" smtClean="0">
                          <a:solidFill>
                            <a:schemeClr val="tx1"/>
                          </a:solidFill>
                          <a:latin typeface="Trebuchet MS" pitchFamily="34" charset="0"/>
                        </a:rPr>
                        <a:t>El Niño is expected to form and continue through the </a:t>
                      </a:r>
                      <a:r>
                        <a:rPr lang="en-US" altLang="en-US" sz="1800" b="1" dirty="0" smtClean="0">
                          <a:solidFill>
                            <a:srgbClr val="FF0000"/>
                          </a:solidFill>
                          <a:latin typeface="Trebuchet MS" pitchFamily="34" charset="0"/>
                        </a:rPr>
                        <a:t>Northern Hemisphere winter 2018-19 (~90% chance) </a:t>
                      </a:r>
                      <a:r>
                        <a:rPr lang="en-US" altLang="en-US" sz="1800" b="1" dirty="0" smtClean="0">
                          <a:solidFill>
                            <a:schemeClr val="tx1"/>
                          </a:solidFill>
                          <a:latin typeface="Trebuchet MS" pitchFamily="34" charset="0"/>
                        </a:rPr>
                        <a:t>and through spring (~60% chance).</a:t>
                      </a:r>
                      <a:endParaRPr lang="en-US" altLang="en-US" sz="1800" b="1" dirty="0" smtClean="0">
                        <a:solidFill>
                          <a:schemeClr val="tx1"/>
                        </a:solidFill>
                        <a:latin typeface="Trebuchet MS" panose="020B0603020202020204"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xfrm>
            <a:off x="8686800" y="6557962"/>
            <a:ext cx="457200"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53EABD1-E029-4830-B240-4C69B4CE6361}" type="slidenum">
              <a:rPr lang="en-US" altLang="en-US" sz="1400" smtClean="0"/>
              <a:pPr eaLnBrk="1" hangingPunct="1">
                <a:spcBef>
                  <a:spcPct val="0"/>
                </a:spcBef>
                <a:buFontTx/>
                <a:buNone/>
              </a:pPr>
              <a:t>19</a:t>
            </a:fld>
            <a:endParaRPr lang="en-US" altLang="en-US" sz="1400" dirty="0" smtClean="0"/>
          </a:p>
        </p:txBody>
      </p:sp>
      <p:pic>
        <p:nvPicPr>
          <p:cNvPr id="18435" name="Picture 3" descr="http://www.cpc.ncep.noaa.gov/www_images/ENSO_by_season_bann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764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28575" y="6505575"/>
            <a:ext cx="599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latin typeface="Times New Roman" pitchFamily="18" charset="0"/>
              </a:rPr>
              <a:t>http://www.cpc.ncep.noaa.gov/products/analysis_monitoring/ensostuff/ensoyears.shtml</a:t>
            </a:r>
          </a:p>
        </p:txBody>
      </p:sp>
      <p:sp>
        <p:nvSpPr>
          <p:cNvPr id="2" name="TextBox 1"/>
          <p:cNvSpPr txBox="1"/>
          <p:nvPr/>
        </p:nvSpPr>
        <p:spPr>
          <a:xfrm>
            <a:off x="3276600" y="5867400"/>
            <a:ext cx="5867400" cy="646331"/>
          </a:xfrm>
          <a:prstGeom prst="rect">
            <a:avLst/>
          </a:prstGeom>
          <a:noFill/>
        </p:spPr>
        <p:txBody>
          <a:bodyPr wrap="square" rtlCol="0">
            <a:spAutoFit/>
          </a:bodyPr>
          <a:lstStyle/>
          <a:p>
            <a:r>
              <a:rPr lang="en-US" dirty="0" smtClean="0"/>
              <a:t>STILL In Neutral Conditions NOW! Expected to turn to </a:t>
            </a:r>
          </a:p>
          <a:p>
            <a:r>
              <a:rPr lang="en-US" dirty="0" smtClean="0"/>
              <a:t>El Nino conditions soon, very soon! </a:t>
            </a:r>
            <a:endParaRPr lang="en-US" dirty="0"/>
          </a:p>
        </p:txBody>
      </p:sp>
      <p:cxnSp>
        <p:nvCxnSpPr>
          <p:cNvPr id="5" name="Straight Arrow Connector 4"/>
          <p:cNvCxnSpPr/>
          <p:nvPr/>
        </p:nvCxnSpPr>
        <p:spPr>
          <a:xfrm flipV="1">
            <a:off x="7162800" y="5410200"/>
            <a:ext cx="0" cy="457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295050"/>
            <a:ext cx="8782050" cy="30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7475" y="538351"/>
            <a:ext cx="2016478" cy="1442849"/>
          </a:xfrm>
          <a:prstGeom prst="rect">
            <a:avLst/>
          </a:prstGeom>
          <a:noFill/>
          <a:ln>
            <a:noFill/>
          </a:ln>
        </p:spPr>
      </p:pic>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 y="16140"/>
            <a:ext cx="4036060" cy="3265355"/>
          </a:xfrm>
          <a:prstGeom prst="rect">
            <a:avLst/>
          </a:prstGeom>
          <a:noFill/>
          <a:ln>
            <a:noFill/>
          </a:ln>
        </p:spPr>
      </p:pic>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9153" y="1981200"/>
            <a:ext cx="2234847" cy="1398529"/>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sp>
        <p:nvSpPr>
          <p:cNvPr id="3078" name="TextBox 5"/>
          <p:cNvSpPr txBox="1">
            <a:spLocks noChangeArrowheads="1"/>
          </p:cNvSpPr>
          <p:nvPr/>
        </p:nvSpPr>
        <p:spPr bwMode="auto">
          <a:xfrm>
            <a:off x="6781800" y="3581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pic>
        <p:nvPicPr>
          <p:cNvPr id="3079" name="Picture 14"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1"/>
          <p:cNvSpPr txBox="1">
            <a:spLocks noChangeArrowheads="1"/>
          </p:cNvSpPr>
          <p:nvPr/>
        </p:nvSpPr>
        <p:spPr bwMode="auto">
          <a:xfrm>
            <a:off x="4038600" y="13335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Previous</a:t>
            </a:r>
          </a:p>
        </p:txBody>
      </p:sp>
      <p:sp>
        <p:nvSpPr>
          <p:cNvPr id="3081" name="TextBox 17"/>
          <p:cNvSpPr txBox="1">
            <a:spLocks noChangeArrowheads="1"/>
          </p:cNvSpPr>
          <p:nvPr/>
        </p:nvSpPr>
        <p:spPr bwMode="auto">
          <a:xfrm>
            <a:off x="3962400" y="4157663"/>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pic>
        <p:nvPicPr>
          <p:cNvPr id="3082" name="Picture 13" descr="United States Drought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
          <p:cNvSpPr txBox="1">
            <a:spLocks noChangeArrowheads="1"/>
          </p:cNvSpPr>
          <p:nvPr/>
        </p:nvSpPr>
        <p:spPr bwMode="auto">
          <a:xfrm>
            <a:off x="4800600" y="3505200"/>
            <a:ext cx="434339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400" dirty="0" smtClean="0">
                <a:latin typeface="Times New Roman" pitchFamily="18" charset="0"/>
              </a:rPr>
              <a:t>According to the US DM, there is pretty much “no drought to speak of” east of,  and including, Texas over the eastern two thirds of the country. However, in the southwest, the severe drought in the four corners area in the states of UT/AZ/CO/NM is pretty much stuck there, with not much improvement over the last many seasons. </a:t>
            </a:r>
          </a:p>
          <a:p>
            <a:pPr eaLnBrk="1" hangingPunct="1">
              <a:spcBef>
                <a:spcPct val="0"/>
              </a:spcBef>
            </a:pPr>
            <a:endParaRPr lang="en-US" altLang="en-US" sz="1400" dirty="0">
              <a:latin typeface="Times New Roman" pitchFamily="18" charset="0"/>
            </a:endParaRPr>
          </a:p>
          <a:p>
            <a:pPr eaLnBrk="1" hangingPunct="1">
              <a:spcBef>
                <a:spcPct val="0"/>
              </a:spcBef>
            </a:pPr>
            <a:r>
              <a:rPr lang="en-US" altLang="en-US" sz="1400" dirty="0" smtClean="0">
                <a:latin typeface="Times New Roman" pitchFamily="18" charset="0"/>
              </a:rPr>
              <a:t>But the more recent developing drought in Pacific Northwest particularly  in OR, has slightly expanded in recent months.</a:t>
            </a:r>
          </a:p>
          <a:p>
            <a:pPr eaLnBrk="1" hangingPunct="1">
              <a:spcBef>
                <a:spcPct val="0"/>
              </a:spcBef>
            </a:pPr>
            <a:endParaRPr lang="en-US" altLang="en-US" sz="1400" dirty="0">
              <a:latin typeface="Times New Roman" pitchFamily="18" charset="0"/>
            </a:endParaRPr>
          </a:p>
          <a:p>
            <a:pPr eaLnBrk="1" hangingPunct="1">
              <a:spcBef>
                <a:spcPct val="0"/>
              </a:spcBef>
            </a:pPr>
            <a:r>
              <a:rPr lang="en-US" altLang="en-US" sz="1400" dirty="0" smtClean="0">
                <a:latin typeface="Times New Roman" pitchFamily="18" charset="0"/>
              </a:rPr>
              <a:t> The drought in Northern Plains, which started in May 2017, appears to be finally subsiding, with very little remaining! </a:t>
            </a:r>
            <a:endParaRPr lang="en-US" altLang="en-US" sz="1400" dirty="0">
              <a:latin typeface="Times New Roman" pitchFamily="18" charset="0"/>
            </a:endParaRPr>
          </a:p>
        </p:txBody>
      </p:sp>
      <p:pic>
        <p:nvPicPr>
          <p:cNvPr id="3084"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flipV="1">
            <a:off x="4114800" y="795544"/>
            <a:ext cx="1045282" cy="40138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flipV="1">
            <a:off x="7294564" y="1447800"/>
            <a:ext cx="554036" cy="5334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0" y="568280"/>
            <a:ext cx="928459" cy="369332"/>
          </a:xfrm>
          <a:prstGeom prst="rect">
            <a:avLst/>
          </a:prstGeom>
          <a:noFill/>
        </p:spPr>
        <p:txBody>
          <a:bodyPr wrap="none" rtlCol="0">
            <a:spAutoFit/>
          </a:bodyPr>
          <a:lstStyle/>
          <a:p>
            <a:r>
              <a:rPr lang="en-US" dirty="0" smtClean="0"/>
              <a:t>October</a:t>
            </a:r>
            <a:endParaRPr lang="en-US" dirty="0"/>
          </a:p>
        </p:txBody>
      </p:sp>
      <p:sp>
        <p:nvSpPr>
          <p:cNvPr id="26" name="TextBox 25"/>
          <p:cNvSpPr txBox="1"/>
          <p:nvPr/>
        </p:nvSpPr>
        <p:spPr>
          <a:xfrm>
            <a:off x="3962400" y="208307"/>
            <a:ext cx="1159292" cy="369332"/>
          </a:xfrm>
          <a:prstGeom prst="rect">
            <a:avLst/>
          </a:prstGeom>
          <a:noFill/>
        </p:spPr>
        <p:txBody>
          <a:bodyPr wrap="none" rtlCol="0">
            <a:spAutoFit/>
          </a:bodyPr>
          <a:lstStyle/>
          <a:p>
            <a:r>
              <a:rPr lang="en-US" dirty="0" smtClean="0"/>
              <a:t>November</a:t>
            </a:r>
            <a:endParaRPr lang="en-US" dirty="0"/>
          </a:p>
        </p:txBody>
      </p:sp>
      <p:sp>
        <p:nvSpPr>
          <p:cNvPr id="33" name="TextBox 32"/>
          <p:cNvSpPr txBox="1"/>
          <p:nvPr/>
        </p:nvSpPr>
        <p:spPr>
          <a:xfrm>
            <a:off x="7924800" y="1688068"/>
            <a:ext cx="1172116" cy="369332"/>
          </a:xfrm>
          <a:prstGeom prst="rect">
            <a:avLst/>
          </a:prstGeom>
          <a:noFill/>
        </p:spPr>
        <p:txBody>
          <a:bodyPr wrap="none" rtlCol="0">
            <a:spAutoFit/>
          </a:bodyPr>
          <a:lstStyle/>
          <a:p>
            <a:r>
              <a:rPr lang="en-US" dirty="0" smtClean="0"/>
              <a:t>September</a:t>
            </a:r>
            <a:endParaRPr lang="en-US" dirty="0"/>
          </a:p>
        </p:txBody>
      </p:sp>
      <p:pic>
        <p:nvPicPr>
          <p:cNvPr id="29" name="Picture 28" descr="United States Drought Monito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85" y="3581400"/>
            <a:ext cx="4006215" cy="3178810"/>
          </a:xfrm>
          <a:prstGeom prst="rect">
            <a:avLst/>
          </a:prstGeom>
          <a:noFill/>
          <a:ln>
            <a:noFill/>
          </a:ln>
        </p:spPr>
      </p:pic>
      <p:cxnSp>
        <p:nvCxnSpPr>
          <p:cNvPr id="4" name="Straight Arrow Connector 3"/>
          <p:cNvCxnSpPr/>
          <p:nvPr/>
        </p:nvCxnSpPr>
        <p:spPr>
          <a:xfrm>
            <a:off x="1066800" y="1518444"/>
            <a:ext cx="0" cy="34513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76200" y="8382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20</a:t>
            </a:fld>
            <a:endParaRPr lang="en-US" altLang="en-US" sz="1400" dirty="0" smtClean="0"/>
          </a:p>
        </p:txBody>
      </p:sp>
      <p:sp>
        <p:nvSpPr>
          <p:cNvPr id="19459" name="TextBox 1"/>
          <p:cNvSpPr txBox="1">
            <a:spLocks noChangeArrowheads="1"/>
          </p:cNvSpPr>
          <p:nvPr/>
        </p:nvSpPr>
        <p:spPr bwMode="auto">
          <a:xfrm>
            <a:off x="228600" y="1524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1066800"/>
            <a:ext cx="381000" cy="487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209800"/>
            <a:ext cx="4114800" cy="21034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4">
            <a:extLst>
              <a:ext uri="{28A0092B-C50C-407E-A947-70E740481C1C}">
                <a14:useLocalDpi xmlns:a14="http://schemas.microsoft.com/office/drawing/2010/main" val="0"/>
              </a:ext>
            </a:extLst>
          </a:blip>
          <a:srcRect l="4315" t="5000" r="6471" b="58333"/>
          <a:stretch>
            <a:fillRect/>
          </a:stretch>
        </p:blipFill>
        <p:spPr bwMode="auto">
          <a:xfrm>
            <a:off x="4648200" y="381000"/>
            <a:ext cx="411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267200"/>
            <a:ext cx="4114800" cy="2514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58580"/>
            <a:ext cx="4572000" cy="523220"/>
          </a:xfrm>
          <a:prstGeom prst="rect">
            <a:avLst/>
          </a:prstGeom>
        </p:spPr>
        <p:txBody>
          <a:bodyPr>
            <a:spAutoFit/>
          </a:bodyPr>
          <a:lstStyle/>
          <a:p>
            <a:r>
              <a:rPr lang="en-US" altLang="en-US" sz="1400" b="1" dirty="0">
                <a:latin typeface="Trebuchet MS" pitchFamily="34" charset="0"/>
              </a:rPr>
              <a:t>Equatorial sea surface temperatures (SSTs) are above average across most of the Pacific Ocean. </a:t>
            </a:r>
            <a:endParaRPr lang="en-US" sz="1400" dirty="0"/>
          </a:p>
        </p:txBody>
      </p:sp>
      <p:cxnSp>
        <p:nvCxnSpPr>
          <p:cNvPr id="7" name="Straight Arrow Connector 6"/>
          <p:cNvCxnSpPr/>
          <p:nvPr/>
        </p:nvCxnSpPr>
        <p:spPr>
          <a:xfrm flipV="1">
            <a:off x="3962400" y="5524500"/>
            <a:ext cx="1981200" cy="99569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21</a:t>
            </a:fld>
            <a:endParaRPr lang="en-US" altLang="en-US" dirty="0"/>
          </a:p>
        </p:txBody>
      </p:sp>
      <p:sp>
        <p:nvSpPr>
          <p:cNvPr id="5" name="TextBox 4"/>
          <p:cNvSpPr txBox="1"/>
          <p:nvPr/>
        </p:nvSpPr>
        <p:spPr>
          <a:xfrm>
            <a:off x="4648200" y="1875472"/>
            <a:ext cx="4361872" cy="1200329"/>
          </a:xfrm>
          <a:prstGeom prst="rect">
            <a:avLst/>
          </a:prstGeom>
          <a:noFill/>
        </p:spPr>
        <p:txBody>
          <a:bodyPr wrap="square" rtlCol="0">
            <a:spAutoFit/>
          </a:bodyPr>
          <a:lstStyle/>
          <a:p>
            <a:r>
              <a:rPr lang="en-US" dirty="0" smtClean="0"/>
              <a:t>The </a:t>
            </a:r>
            <a:r>
              <a:rPr lang="en-US" dirty="0" smtClean="0"/>
              <a:t>equatorial sub surface temperatures in the tropical Pacific have </a:t>
            </a:r>
            <a:r>
              <a:rPr lang="en-US" dirty="0" smtClean="0"/>
              <a:t>gradually increased </a:t>
            </a:r>
            <a:r>
              <a:rPr lang="en-US" dirty="0" smtClean="0"/>
              <a:t>and expanded into the east Pacific</a:t>
            </a:r>
            <a:r>
              <a:rPr lang="en-US" dirty="0" smtClean="0"/>
              <a:t>.</a:t>
            </a:r>
          </a:p>
          <a:p>
            <a:r>
              <a:rPr lang="en-US" dirty="0" smtClean="0"/>
              <a:t>El Nino is imminent!!  </a:t>
            </a:r>
            <a:endParaRPr 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pic>
        <p:nvPicPr>
          <p:cNvPr id="8" name="Picture 7"/>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304800"/>
            <a:ext cx="4267200" cy="601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19600" y="3365500"/>
            <a:ext cx="4648200" cy="1816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22</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November </a:t>
            </a:r>
            <a:r>
              <a:rPr lang="en-US" altLang="en-US" sz="1800" dirty="0">
                <a:latin typeface="Times New Roman" pitchFamily="18" charset="0"/>
              </a:rPr>
              <a:t>CPC/IRI 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20489" name="TextBox 1"/>
          <p:cNvSpPr txBox="1">
            <a:spLocks noChangeArrowheads="1"/>
          </p:cNvSpPr>
          <p:nvPr/>
        </p:nvSpPr>
        <p:spPr bwMode="auto">
          <a:xfrm>
            <a:off x="5181600" y="2982912"/>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NMME </a:t>
            </a:r>
            <a:r>
              <a:rPr lang="en-US" altLang="en-US" sz="1800" dirty="0" smtClean="0">
                <a:latin typeface="Times New Roman" pitchFamily="18" charset="0"/>
              </a:rPr>
              <a:t>Models’ – Nino 3.4 forecasts</a:t>
            </a:r>
            <a:endParaRPr lang="en-US" altLang="en-US" sz="1800" dirty="0">
              <a:latin typeface="Times New Roman" pitchFamily="18" charset="0"/>
            </a:endParaRPr>
          </a:p>
        </p:txBody>
      </p:sp>
      <p:sp>
        <p:nvSpPr>
          <p:cNvPr id="14" name="TextBox 1"/>
          <p:cNvSpPr txBox="1">
            <a:spLocks noChangeArrowheads="1"/>
          </p:cNvSpPr>
          <p:nvPr/>
        </p:nvSpPr>
        <p:spPr bwMode="auto">
          <a:xfrm>
            <a:off x="0" y="366871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December  </a:t>
            </a:r>
            <a:r>
              <a:rPr lang="en-US" altLang="en-US" sz="1800" dirty="0">
                <a:latin typeface="Times New Roman" pitchFamily="18" charset="0"/>
              </a:rPr>
              <a:t>CPC/IRI forecast</a:t>
            </a:r>
          </a:p>
        </p:txBody>
      </p:sp>
      <p:sp>
        <p:nvSpPr>
          <p:cNvPr id="2" name="TextBox 1"/>
          <p:cNvSpPr txBox="1"/>
          <p:nvPr/>
        </p:nvSpPr>
        <p:spPr>
          <a:xfrm>
            <a:off x="4648200" y="6019800"/>
            <a:ext cx="4477616" cy="584775"/>
          </a:xfrm>
          <a:prstGeom prst="rect">
            <a:avLst/>
          </a:prstGeom>
          <a:noFill/>
        </p:spPr>
        <p:txBody>
          <a:bodyPr wrap="square" rtlCol="0">
            <a:spAutoFit/>
          </a:bodyPr>
          <a:lstStyle/>
          <a:p>
            <a:r>
              <a:rPr lang="en-US" sz="1600" u="sng" dirty="0" smtClean="0"/>
              <a:t>Probability of developing El Nino in NH Winter</a:t>
            </a:r>
            <a:r>
              <a:rPr lang="en-US" sz="1600" u="sng" dirty="0"/>
              <a:t> </a:t>
            </a:r>
            <a:r>
              <a:rPr lang="en-US" sz="1600" u="sng" dirty="0" smtClean="0"/>
              <a:t>DJF 2018/19 ~ 90 %. </a:t>
            </a:r>
            <a:r>
              <a:rPr lang="en-US" sz="1600" u="sng" dirty="0" smtClean="0"/>
              <a:t>Increased from last month!</a:t>
            </a:r>
            <a:endParaRPr lang="en-US" sz="1600" u="sng" dirty="0"/>
          </a:p>
        </p:txBody>
      </p:sp>
      <p:cxnSp>
        <p:nvCxnSpPr>
          <p:cNvPr id="6" name="Straight Arrow Connector 5"/>
          <p:cNvCxnSpPr/>
          <p:nvPr/>
        </p:nvCxnSpPr>
        <p:spPr>
          <a:xfrm flipV="1">
            <a:off x="7010400" y="1143000"/>
            <a:ext cx="228600" cy="31242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https://iri.columbia.edu/wp-content/uploads/2018/11/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ri.columbia.edu/wp-content/uploads/2018/12/figure1_cpc_enso_probability-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3771900"/>
            <a:ext cx="428625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1219200" y="3505200"/>
            <a:ext cx="114300" cy="9144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https://iri.columbia.edu/wp-content/uploads/2018/11/figure4-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8600"/>
            <a:ext cx="43053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pc.ncep.noaa.gov/products/NMME/current/images/nino34.rescaling.ENSME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352800"/>
            <a:ext cx="4295775"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23</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November 30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Nov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(Dec)/Seasonal (DJF)  </a:t>
            </a:r>
          </a:p>
          <a:p>
            <a:pPr>
              <a:defRPr/>
            </a:pPr>
            <a:r>
              <a:rPr lang="en-US" altLang="en-US" sz="2400" kern="0" dirty="0" smtClean="0"/>
              <a:t>Precipitation outlook</a:t>
            </a:r>
          </a:p>
        </p:txBody>
      </p:sp>
      <p:sp>
        <p:nvSpPr>
          <p:cNvPr id="6" name="TextBox 5"/>
          <p:cNvSpPr txBox="1"/>
          <p:nvPr/>
        </p:nvSpPr>
        <p:spPr>
          <a:xfrm>
            <a:off x="0" y="39624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743200" y="3773269"/>
            <a:ext cx="781050" cy="646331"/>
          </a:xfrm>
          <a:prstGeom prst="rect">
            <a:avLst/>
          </a:prstGeom>
          <a:noFill/>
        </p:spPr>
        <p:txBody>
          <a:bodyPr wrap="square" rtlCol="0">
            <a:spAutoFit/>
          </a:bodyPr>
          <a:lstStyle/>
          <a:p>
            <a:r>
              <a:rPr lang="en-US" sz="3600" dirty="0" smtClean="0">
                <a:sym typeface="Wingdings" panose="05000000000000000000" pitchFamily="2" charset="2"/>
              </a:rPr>
              <a:t> </a:t>
            </a:r>
            <a:endParaRPr lang="en-US" sz="3600" dirty="0"/>
          </a:p>
        </p:txBody>
      </p:sp>
      <p:pic>
        <p:nvPicPr>
          <p:cNvPr id="2" name="Picture 2" descr="http://origin.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116"/>
            <a:ext cx="3886200" cy="382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origin.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761924"/>
            <a:ext cx="3886200" cy="38213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05300"/>
            <a:ext cx="39338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(Dec)/Seasonal (DJF)  </a:t>
            </a:r>
          </a:p>
          <a:p>
            <a:pPr>
              <a:defRPr/>
            </a:pPr>
            <a:r>
              <a:rPr lang="en-US" altLang="en-US" sz="2400" kern="0" dirty="0" smtClean="0"/>
              <a:t>Temperature outlook</a:t>
            </a:r>
          </a:p>
        </p:txBody>
      </p:sp>
      <p:sp>
        <p:nvSpPr>
          <p:cNvPr id="23556" name="TextBox 1"/>
          <p:cNvSpPr txBox="1">
            <a:spLocks noChangeArrowheads="1"/>
          </p:cNvSpPr>
          <p:nvPr/>
        </p:nvSpPr>
        <p:spPr bwMode="auto">
          <a:xfrm>
            <a:off x="36957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457700" y="36970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Nov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930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3" name="Straight Arrow Connector 12"/>
          <p:cNvCxnSpPr/>
          <p:nvPr/>
        </p:nvCxnSpPr>
        <p:spPr>
          <a:xfrm flipV="1">
            <a:off x="1447800" y="1676400"/>
            <a:ext cx="124219" cy="3124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http://origin.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95700" cy="3634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origin.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905420"/>
            <a:ext cx="3632200" cy="35715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11612"/>
            <a:ext cx="3619500" cy="277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Jan</a:t>
            </a:r>
            <a:endParaRPr lang="en-US" altLang="en-US" sz="1800" dirty="0">
              <a:latin typeface="Times New Roman" pitchFamily="18" charset="0"/>
            </a:endParaRPr>
          </a:p>
        </p:txBody>
      </p:sp>
      <p:sp>
        <p:nvSpPr>
          <p:cNvPr id="21508" name="Rectangle 2"/>
          <p:cNvSpPr>
            <a:spLocks noChangeArrowheads="1"/>
          </p:cNvSpPr>
          <p:nvPr/>
        </p:nvSpPr>
        <p:spPr bwMode="auto">
          <a:xfrm>
            <a:off x="4191000" y="427886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JFM</a:t>
            </a:r>
            <a:endParaRPr lang="en-US" altLang="en-US" sz="1800" dirty="0">
              <a:latin typeface="Times New Roman" pitchFamily="18" charset="0"/>
            </a:endParaRPr>
          </a:p>
        </p:txBody>
      </p:sp>
      <p:sp>
        <p:nvSpPr>
          <p:cNvPr id="21509" name="TextBox 3"/>
          <p:cNvSpPr txBox="1">
            <a:spLocks noChangeArrowheads="1"/>
          </p:cNvSpPr>
          <p:nvPr/>
        </p:nvSpPr>
        <p:spPr bwMode="auto">
          <a:xfrm>
            <a:off x="914399" y="5950803"/>
            <a:ext cx="76962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Forecast </a:t>
            </a:r>
            <a:r>
              <a:rPr lang="en-US" altLang="en-US" sz="1600" dirty="0" smtClean="0">
                <a:latin typeface="Times New Roman" pitchFamily="18" charset="0"/>
              </a:rPr>
              <a:t>is based on </a:t>
            </a:r>
            <a:r>
              <a:rPr lang="en-US" altLang="en-US" sz="1600" dirty="0" smtClean="0">
                <a:latin typeface="Times New Roman" pitchFamily="18" charset="0"/>
              </a:rPr>
              <a:t>developing </a:t>
            </a:r>
            <a:r>
              <a:rPr lang="en-US" altLang="en-US" sz="1600" dirty="0" smtClean="0">
                <a:latin typeface="Times New Roman" pitchFamily="18" charset="0"/>
              </a:rPr>
              <a:t>El Nino conditions!! </a:t>
            </a:r>
          </a:p>
          <a:p>
            <a:pPr marL="0" indent="0" eaLnBrk="1" hangingPunct="1">
              <a:spcBef>
                <a:spcPct val="0"/>
              </a:spcBef>
              <a:buNone/>
            </a:pPr>
            <a:r>
              <a:rPr lang="en-US" altLang="en-US" sz="1600" i="1" dirty="0" smtClean="0">
                <a:latin typeface="Times New Roman" pitchFamily="18" charset="0"/>
              </a:rPr>
              <a:t>Model forecast does not look like a canonical </a:t>
            </a:r>
            <a:r>
              <a:rPr lang="en-US" altLang="en-US" sz="1600" i="1" dirty="0" err="1" smtClean="0">
                <a:latin typeface="Times New Roman" pitchFamily="18" charset="0"/>
              </a:rPr>
              <a:t>ElNino</a:t>
            </a:r>
            <a:r>
              <a:rPr lang="en-US" altLang="en-US" sz="1600" i="1" dirty="0" smtClean="0">
                <a:latin typeface="Times New Roman" pitchFamily="18" charset="0"/>
              </a:rPr>
              <a:t> winter season precipitation forecast for California</a:t>
            </a:r>
            <a:r>
              <a:rPr lang="en-US" altLang="en-US" sz="1600" i="1" dirty="0" smtClean="0">
                <a:latin typeface="Times New Roman" pitchFamily="18" charset="0"/>
              </a:rPr>
              <a:t> </a:t>
            </a:r>
            <a:r>
              <a:rPr lang="en-US" altLang="en-US" sz="1600" i="1" dirty="0" smtClean="0">
                <a:latin typeface="Times New Roman" pitchFamily="18" charset="0"/>
              </a:rPr>
              <a:t>(Remember 2015/16 strongest </a:t>
            </a:r>
            <a:r>
              <a:rPr lang="en-US" altLang="en-US" sz="1600" i="1" dirty="0" smtClean="0">
                <a:latin typeface="Times New Roman" pitchFamily="18" charset="0"/>
              </a:rPr>
              <a:t>El Nino!)</a:t>
            </a:r>
            <a:endParaRPr lang="en-US" altLang="en-US" sz="1600" i="1" dirty="0">
              <a:latin typeface="Times New Roman" pitchFamily="18" charset="0"/>
            </a:endParaRPr>
          </a:p>
        </p:txBody>
      </p:sp>
      <p:sp>
        <p:nvSpPr>
          <p:cNvPr id="11" name="Rectangle 10"/>
          <p:cNvSpPr/>
          <p:nvPr/>
        </p:nvSpPr>
        <p:spPr>
          <a:xfrm>
            <a:off x="6934200" y="4495800"/>
            <a:ext cx="3048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2" name="Picture 2" descr="http://www.cpc.ncep.noaa.gov/products/NMME/prob/images/th.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76200"/>
            <a:ext cx="38100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304" cy="2943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71800"/>
            <a:ext cx="3886304" cy="3002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971800"/>
            <a:ext cx="3810000"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Jan-Feb-Mar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666750"/>
            <a:ext cx="896302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wpc.ncep.noaa.gov/qpf/p168i.gif?15451473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71"/>
            <a:ext cx="4724400" cy="3540151"/>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smtClean="0"/>
          </a:p>
        </p:txBody>
      </p:sp>
      <p:sp>
        <p:nvSpPr>
          <p:cNvPr id="24579" name="TextBox 2"/>
          <p:cNvSpPr txBox="1">
            <a:spLocks noChangeArrowheads="1"/>
          </p:cNvSpPr>
          <p:nvPr/>
        </p:nvSpPr>
        <p:spPr bwMode="auto">
          <a:xfrm>
            <a:off x="455937" y="22098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Next 7 days QPF Forecast</a:t>
            </a:r>
          </a:p>
        </p:txBody>
      </p:sp>
      <p:sp>
        <p:nvSpPr>
          <p:cNvPr id="24581" name="TextBox 4"/>
          <p:cNvSpPr txBox="1">
            <a:spLocks noChangeArrowheads="1"/>
          </p:cNvSpPr>
          <p:nvPr/>
        </p:nvSpPr>
        <p:spPr bwMode="auto">
          <a:xfrm>
            <a:off x="1447800" y="37338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cxnSp>
        <p:nvCxnSpPr>
          <p:cNvPr id="4" name="Straight Arrow Connector 3"/>
          <p:cNvCxnSpPr/>
          <p:nvPr/>
        </p:nvCxnSpPr>
        <p:spPr>
          <a:xfrm flipH="1" flipV="1">
            <a:off x="1676400" y="2010934"/>
            <a:ext cx="304800" cy="732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14801" y="838200"/>
            <a:ext cx="685799"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4572000"/>
            <a:ext cx="365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Southwest and Pacific Northwest are obviously the important areas to watch, both in terms of drought and  the upcoming rainy season!! </a:t>
            </a:r>
          </a:p>
          <a:p>
            <a:pPr marL="742950" lvl="1" indent="-285750">
              <a:buFont typeface="Arial" panose="020B0604020202020204" pitchFamily="34" charset="0"/>
              <a:buChar char="•"/>
            </a:pPr>
            <a:endParaRPr lang="en-US" dirty="0"/>
          </a:p>
        </p:txBody>
      </p:sp>
      <p:cxnSp>
        <p:nvCxnSpPr>
          <p:cNvPr id="8" name="Straight Arrow Connector 7"/>
          <p:cNvCxnSpPr/>
          <p:nvPr/>
        </p:nvCxnSpPr>
        <p:spPr>
          <a:xfrm flipV="1">
            <a:off x="5410200" y="762000"/>
            <a:ext cx="0" cy="124893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10200" y="1657350"/>
            <a:ext cx="1752600" cy="3535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19975" y="76200"/>
            <a:ext cx="1724025" cy="1600438"/>
          </a:xfrm>
          <a:prstGeom prst="rect">
            <a:avLst/>
          </a:prstGeom>
          <a:noFill/>
        </p:spPr>
        <p:txBody>
          <a:bodyPr wrap="square" rtlCol="0">
            <a:spAutoFit/>
          </a:bodyPr>
          <a:lstStyle/>
          <a:p>
            <a:r>
              <a:rPr lang="en-US" sz="1400" dirty="0" smtClean="0"/>
              <a:t>From 11/12/18 12Z run – showing slow appearance of </a:t>
            </a:r>
            <a:r>
              <a:rPr lang="en-US" sz="1400" dirty="0" err="1" smtClean="0"/>
              <a:t>precip</a:t>
            </a:r>
            <a:r>
              <a:rPr lang="en-US" sz="1400" dirty="0" smtClean="0"/>
              <a:t> in CA area – but probably not in time to help ongoing active fires!! . </a:t>
            </a:r>
            <a:endParaRPr lang="en-US" sz="1400" dirty="0"/>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gfs_namer_384_precip_ptot.gif"/>
          <p:cNvPicPr>
            <a:picLocks noChangeAspect="1" noChangeArrowheads="1"/>
          </p:cNvPicPr>
          <p:nvPr/>
        </p:nvPicPr>
        <p:blipFill rotWithShape="1">
          <a:blip r:embed="rId3">
            <a:extLst>
              <a:ext uri="{28A0092B-C50C-407E-A947-70E740481C1C}">
                <a14:useLocalDpi xmlns:a14="http://schemas.microsoft.com/office/drawing/2010/main" val="0"/>
              </a:ext>
            </a:extLst>
          </a:blip>
          <a:srcRect r="18144"/>
          <a:stretch/>
        </p:blipFill>
        <p:spPr bwMode="auto">
          <a:xfrm>
            <a:off x="4267201" y="2438399"/>
            <a:ext cx="4867564" cy="415340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fs_namer_384_precip_ptot.gif"/>
          <p:cNvPicPr>
            <a:picLocks noChangeAspect="1" noChangeArrowheads="1"/>
          </p:cNvPicPr>
          <p:nvPr/>
        </p:nvPicPr>
        <p:blipFill rotWithShape="1">
          <a:blip r:embed="rId4">
            <a:extLst>
              <a:ext uri="{28A0092B-C50C-407E-A947-70E740481C1C}">
                <a14:useLocalDpi xmlns:a14="http://schemas.microsoft.com/office/drawing/2010/main" val="0"/>
              </a:ext>
            </a:extLst>
          </a:blip>
          <a:srcRect t="32372" r="51095"/>
          <a:stretch/>
        </p:blipFill>
        <p:spPr bwMode="auto">
          <a:xfrm>
            <a:off x="4800599" y="15746"/>
            <a:ext cx="2619376" cy="2449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li.xu\Documents\png\scp13780\spi12.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029200" y="7620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li.xu\Documents\png\scp11949\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1329"/>
          <a:stretch/>
        </p:blipFill>
        <p:spPr bwMode="auto">
          <a:xfrm>
            <a:off x="2514600" y="76200"/>
            <a:ext cx="25033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li.xu\Documents\png\scp12305\spi3.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t="-1122" r="51329" b="1122"/>
          <a:stretch/>
        </p:blipFill>
        <p:spPr bwMode="auto">
          <a:xfrm>
            <a:off x="0" y="0"/>
            <a:ext cx="25033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28</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4" name="Rectangle 3"/>
          <p:cNvSpPr/>
          <p:nvPr/>
        </p:nvSpPr>
        <p:spPr>
          <a:xfrm>
            <a:off x="0" y="2514600"/>
            <a:ext cx="2455456"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3539430"/>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a:p>
            <a:r>
              <a:rPr lang="en-US" altLang="en-US" sz="1600" dirty="0" smtClean="0">
                <a:sym typeface="Wingdings" pitchFamily="2" charset="2"/>
              </a:rPr>
              <a:t>Short vs long term persistence/ improvement!! </a:t>
            </a:r>
            <a:endParaRPr lang="en-US" altLang="en-US" sz="1600" dirty="0">
              <a:sym typeface="Wingdings" pitchFamily="2" charset="2"/>
            </a:endParaRPr>
          </a:p>
        </p:txBody>
      </p:sp>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1"/>
          <p:cNvSpPr>
            <a:spLocks noGrp="1"/>
          </p:cNvSpPr>
          <p:nvPr>
            <p:ph type="sldNum" sz="quarter" idx="12"/>
          </p:nvPr>
        </p:nvSpPr>
        <p:spPr>
          <a:xfrm>
            <a:off x="8763000" y="6477000"/>
            <a:ext cx="3810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2C4035D-9F99-458E-AF84-329270F2B5D1}" type="slidenum">
              <a:rPr lang="en-US" altLang="en-US" sz="1400" smtClean="0"/>
              <a:pPr eaLnBrk="1" hangingPunct="1">
                <a:spcBef>
                  <a:spcPct val="0"/>
                </a:spcBef>
                <a:buFontTx/>
                <a:buNone/>
              </a:pPr>
              <a:t>29</a:t>
            </a:fld>
            <a:endParaRPr lang="en-US" altLang="en-US" sz="1400" dirty="0" smtClean="0"/>
          </a:p>
        </p:txBody>
      </p:sp>
      <p:sp>
        <p:nvSpPr>
          <p:cNvPr id="27652" name="TextBox 2"/>
          <p:cNvSpPr txBox="1">
            <a:spLocks noChangeArrowheads="1"/>
          </p:cNvSpPr>
          <p:nvPr/>
        </p:nvSpPr>
        <p:spPr bwMode="auto">
          <a:xfrm>
            <a:off x="76200" y="0"/>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Hydrological Monitoring and Seasonal Forecasting @ MSU (Michigan State </a:t>
            </a:r>
            <a:r>
              <a:rPr lang="en-US" altLang="en-US" sz="1800" b="1" dirty="0" smtClean="0">
                <a:latin typeface="Times New Roman" pitchFamily="18" charset="0"/>
              </a:rPr>
              <a:t>University ) NLDAS model</a:t>
            </a:r>
            <a:endParaRPr lang="en-US" altLang="en-US" sz="1800" dirty="0">
              <a:latin typeface="Times New Roman" pitchFamily="18" charset="0"/>
            </a:endParaRPr>
          </a:p>
        </p:txBody>
      </p:sp>
      <p:sp>
        <p:nvSpPr>
          <p:cNvPr id="27653" name="TextBox 3"/>
          <p:cNvSpPr txBox="1">
            <a:spLocks noChangeArrowheads="1"/>
          </p:cNvSpPr>
          <p:nvPr/>
        </p:nvSpPr>
        <p:spPr bwMode="auto">
          <a:xfrm>
            <a:off x="6324600" y="457200"/>
            <a:ext cx="2452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Monthly Soil Moisture Percentile Prediction issued on </a:t>
            </a:r>
            <a:r>
              <a:rPr lang="en-US" altLang="en-US" sz="1800" b="1" dirty="0" smtClean="0">
                <a:latin typeface="Times New Roman" pitchFamily="18" charset="0"/>
              </a:rPr>
              <a:t>201812 with this IC.</a:t>
            </a:r>
            <a:endParaRPr lang="en-US" altLang="en-US" sz="1800" b="1" dirty="0">
              <a:latin typeface="Times New Roman" pitchFamily="18" charset="0"/>
            </a:endParaRPr>
          </a:p>
        </p:txBody>
      </p:sp>
      <p:sp>
        <p:nvSpPr>
          <p:cNvPr id="27654" name="TextBox 9"/>
          <p:cNvSpPr txBox="1">
            <a:spLocks noChangeArrowheads="1"/>
          </p:cNvSpPr>
          <p:nvPr/>
        </p:nvSpPr>
        <p:spPr bwMode="auto">
          <a:xfrm>
            <a:off x="5162550" y="4368800"/>
            <a:ext cx="39052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800" dirty="0">
                <a:latin typeface="Times New Roman" pitchFamily="18" charset="0"/>
              </a:rPr>
              <a:t>.</a:t>
            </a:r>
          </a:p>
        </p:txBody>
      </p:sp>
      <p:cxnSp>
        <p:nvCxnSpPr>
          <p:cNvPr id="5" name="Straight Arrow Connector 4"/>
          <p:cNvCxnSpPr/>
          <p:nvPr/>
        </p:nvCxnSpPr>
        <p:spPr>
          <a:xfrm>
            <a:off x="3276600" y="1447800"/>
            <a:ext cx="76200" cy="3657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621268"/>
            <a:ext cx="6400800" cy="369332"/>
          </a:xfrm>
          <a:prstGeom prst="rect">
            <a:avLst/>
          </a:prstGeom>
        </p:spPr>
        <p:txBody>
          <a:bodyPr wrap="square">
            <a:spAutoFit/>
          </a:bodyPr>
          <a:lstStyle/>
          <a:p>
            <a:r>
              <a:rPr lang="en-US" dirty="0"/>
              <a:t>http://drought.geo.msu.edu/research/forecast/smi.monthly.php</a:t>
            </a:r>
          </a:p>
        </p:txBody>
      </p:sp>
      <p:cxnSp>
        <p:nvCxnSpPr>
          <p:cNvPr id="12" name="Straight Arrow Connector 11"/>
          <p:cNvCxnSpPr/>
          <p:nvPr/>
        </p:nvCxnSpPr>
        <p:spPr>
          <a:xfrm>
            <a:off x="3657600" y="1919287"/>
            <a:ext cx="0" cy="3429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429000" y="2209800"/>
            <a:ext cx="76200" cy="34056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0" y="5348287"/>
            <a:ext cx="3657600" cy="923330"/>
          </a:xfrm>
          <a:prstGeom prst="rect">
            <a:avLst/>
          </a:prstGeom>
          <a:noFill/>
        </p:spPr>
        <p:txBody>
          <a:bodyPr wrap="square" rtlCol="0">
            <a:spAutoFit/>
          </a:bodyPr>
          <a:lstStyle/>
          <a:p>
            <a:r>
              <a:rPr lang="en-US" dirty="0" smtClean="0"/>
              <a:t>The forecast soil moisture situation looks good except in Pacific Northwest! CA!</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95400"/>
            <a:ext cx="666750" cy="537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41" y="1317069"/>
            <a:ext cx="4305300" cy="535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712720"/>
            <a:ext cx="2895601" cy="228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343400"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November 2018 -  February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11/15/18</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December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11/30/18</a:t>
            </a:r>
            <a:endParaRPr lang="en-US" altLang="en-US" sz="1800" dirty="0">
              <a:latin typeface="Times New Roman" pitchFamily="18" charset="0"/>
            </a:endParaRPr>
          </a:p>
        </p:txBody>
      </p:sp>
      <p:sp>
        <p:nvSpPr>
          <p:cNvPr id="4" name="TextBox 3"/>
          <p:cNvSpPr txBox="1"/>
          <p:nvPr/>
        </p:nvSpPr>
        <p:spPr>
          <a:xfrm>
            <a:off x="-1" y="4145340"/>
            <a:ext cx="320040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four state corners area in the west continues remain in major drought (see previous slide), in spite of the forecast, since rainfall deficits in these regions have lasted longer (later slides!!).  </a:t>
            </a:r>
            <a:endParaRPr lang="en-US" sz="1600" dirty="0"/>
          </a:p>
        </p:txBody>
      </p:sp>
      <p:pic>
        <p:nvPicPr>
          <p:cNvPr id="1026"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254"/>
            <a:ext cx="4419600" cy="3415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552" y="3009899"/>
            <a:ext cx="4585448" cy="35433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114800" y="4648200"/>
            <a:ext cx="990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38500" y="5257800"/>
            <a:ext cx="1333500" cy="1169551"/>
          </a:xfrm>
          <a:prstGeom prst="rect">
            <a:avLst/>
          </a:prstGeom>
          <a:noFill/>
        </p:spPr>
        <p:txBody>
          <a:bodyPr wrap="square" rtlCol="0">
            <a:spAutoFit/>
          </a:bodyPr>
          <a:lstStyle/>
          <a:p>
            <a:r>
              <a:rPr lang="en-US" sz="1400" dirty="0" smtClean="0"/>
              <a:t>Much of the “Drought removal likely” forecast did not pan out!! </a:t>
            </a:r>
            <a:endParaRPr lang="en-US" sz="1400" dirty="0"/>
          </a:p>
        </p:txBody>
      </p:sp>
      <p:sp>
        <p:nvSpPr>
          <p:cNvPr id="8" name="TextBox 7"/>
          <p:cNvSpPr txBox="1"/>
          <p:nvPr/>
        </p:nvSpPr>
        <p:spPr>
          <a:xfrm>
            <a:off x="4533900" y="381000"/>
            <a:ext cx="4527549" cy="369332"/>
          </a:xfrm>
          <a:prstGeom prst="rect">
            <a:avLst/>
          </a:prstGeom>
          <a:noFill/>
        </p:spPr>
        <p:txBody>
          <a:bodyPr wrap="square" rtlCol="0">
            <a:spAutoFit/>
          </a:bodyPr>
          <a:lstStyle/>
          <a:p>
            <a:r>
              <a:rPr lang="en-US" sz="1400" dirty="0" smtClean="0"/>
              <a:t>(New Seasonal Drought Outlook to be released tomorrow!)</a:t>
            </a:r>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6225"/>
            <a:ext cx="4495800"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787" y="3310808"/>
            <a:ext cx="4486025" cy="318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Slide Number Placeholder 1"/>
          <p:cNvSpPr>
            <a:spLocks noGrp="1"/>
          </p:cNvSpPr>
          <p:nvPr>
            <p:ph type="sldNum" sz="quarter" idx="12"/>
          </p:nvPr>
        </p:nvSpPr>
        <p:spPr>
          <a:xfrm>
            <a:off x="8686800" y="6550025"/>
            <a:ext cx="4572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FE99104-E9CA-448A-9438-257E986D4F07}" type="slidenum">
              <a:rPr lang="en-US" altLang="en-US" sz="1400" smtClean="0"/>
              <a:pPr eaLnBrk="1" hangingPunct="1">
                <a:spcBef>
                  <a:spcPct val="0"/>
                </a:spcBef>
                <a:buFontTx/>
                <a:buNone/>
              </a:pPr>
              <a:t>30</a:t>
            </a:fld>
            <a:endParaRPr lang="en-US" altLang="en-US" sz="1400" smtClean="0"/>
          </a:p>
        </p:txBody>
      </p:sp>
      <p:sp>
        <p:nvSpPr>
          <p:cNvPr id="28675" name="TextBox 2"/>
          <p:cNvSpPr txBox="1">
            <a:spLocks noChangeArrowheads="1"/>
          </p:cNvSpPr>
          <p:nvPr/>
        </p:nvSpPr>
        <p:spPr bwMode="auto">
          <a:xfrm>
            <a:off x="4965700" y="381000"/>
            <a:ext cx="38338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NASA </a:t>
            </a:r>
            <a:r>
              <a:rPr lang="en-US" altLang="en-US" sz="1800" b="1" dirty="0" smtClean="0">
                <a:latin typeface="Times New Roman" pitchFamily="18" charset="0"/>
              </a:rPr>
              <a:t>GEOS5 </a:t>
            </a:r>
            <a:r>
              <a:rPr lang="en-US" altLang="en-US" sz="1800" b="1" dirty="0">
                <a:latin typeface="Times New Roman" pitchFamily="18" charset="0"/>
              </a:rPr>
              <a:t>Forecasts  </a:t>
            </a:r>
          </a:p>
        </p:txBody>
      </p:sp>
      <p:sp>
        <p:nvSpPr>
          <p:cNvPr id="28676" name="TextBox 3"/>
          <p:cNvSpPr txBox="1">
            <a:spLocks noChangeArrowheads="1"/>
          </p:cNvSpPr>
          <p:nvPr/>
        </p:nvSpPr>
        <p:spPr bwMode="auto">
          <a:xfrm>
            <a:off x="1371600" y="-76200"/>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smtClean="0">
                <a:latin typeface="Times New Roman" pitchFamily="18" charset="0"/>
              </a:rPr>
              <a:t>Precip</a:t>
            </a:r>
            <a:r>
              <a:rPr lang="en-US" altLang="en-US" sz="1800" dirty="0" smtClean="0">
                <a:latin typeface="Times New Roman" pitchFamily="18" charset="0"/>
              </a:rPr>
              <a:t> Forecast</a:t>
            </a:r>
            <a:endParaRPr lang="en-US" altLang="en-US" sz="1800" dirty="0">
              <a:latin typeface="Times New Roman" pitchFamily="18" charset="0"/>
            </a:endParaRPr>
          </a:p>
        </p:txBody>
      </p:sp>
      <p:sp>
        <p:nvSpPr>
          <p:cNvPr id="28677" name="TextBox 4"/>
          <p:cNvSpPr txBox="1">
            <a:spLocks noChangeArrowheads="1"/>
          </p:cNvSpPr>
          <p:nvPr/>
        </p:nvSpPr>
        <p:spPr bwMode="auto">
          <a:xfrm>
            <a:off x="4876800" y="282892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Soil Moisture </a:t>
            </a:r>
            <a:r>
              <a:rPr lang="en-US" altLang="en-US" sz="1800" dirty="0" smtClean="0">
                <a:latin typeface="Times New Roman" pitchFamily="18" charset="0"/>
              </a:rPr>
              <a:t>Forecast Percentile </a:t>
            </a:r>
            <a:endParaRPr lang="en-US" altLang="en-US" sz="1800" dirty="0">
              <a:latin typeface="Times New Roman" pitchFamily="18" charset="0"/>
            </a:endParaRPr>
          </a:p>
        </p:txBody>
      </p:sp>
      <p:sp>
        <p:nvSpPr>
          <p:cNvPr id="13" name="Oval 12"/>
          <p:cNvSpPr/>
          <p:nvPr/>
        </p:nvSpPr>
        <p:spPr>
          <a:xfrm>
            <a:off x="2695575" y="4848225"/>
            <a:ext cx="390525"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108700" y="4343400"/>
            <a:ext cx="6731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2590800" y="2514600"/>
            <a:ext cx="609600" cy="909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8999" y="3745468"/>
            <a:ext cx="1109787" cy="369332"/>
          </a:xfrm>
          <a:prstGeom prst="rect">
            <a:avLst/>
          </a:prstGeom>
          <a:noFill/>
        </p:spPr>
        <p:txBody>
          <a:bodyPr wrap="square" rtlCol="0">
            <a:spAutoFit/>
          </a:bodyPr>
          <a:lstStyle/>
          <a:p>
            <a:r>
              <a:rPr lang="en-US" b="1" dirty="0" smtClean="0"/>
              <a:t>Jan 2019</a:t>
            </a:r>
            <a:endParaRPr lang="en-US" b="1" dirty="0"/>
          </a:p>
        </p:txBody>
      </p:sp>
      <p:sp>
        <p:nvSpPr>
          <p:cNvPr id="27" name="TextBox 26"/>
          <p:cNvSpPr txBox="1"/>
          <p:nvPr/>
        </p:nvSpPr>
        <p:spPr>
          <a:xfrm>
            <a:off x="3428999" y="5802868"/>
            <a:ext cx="1066801" cy="369332"/>
          </a:xfrm>
          <a:prstGeom prst="rect">
            <a:avLst/>
          </a:prstGeom>
          <a:noFill/>
        </p:spPr>
        <p:txBody>
          <a:bodyPr wrap="square" rtlCol="0">
            <a:spAutoFit/>
          </a:bodyPr>
          <a:lstStyle/>
          <a:p>
            <a:r>
              <a:rPr lang="en-US" b="1" dirty="0" smtClean="0"/>
              <a:t>Feb 2019</a:t>
            </a:r>
            <a:endParaRPr lang="en-US" b="1" dirty="0"/>
          </a:p>
        </p:txBody>
      </p:sp>
      <p:sp>
        <p:nvSpPr>
          <p:cNvPr id="29" name="TextBox 28"/>
          <p:cNvSpPr txBox="1"/>
          <p:nvPr/>
        </p:nvSpPr>
        <p:spPr>
          <a:xfrm>
            <a:off x="8305800" y="4355068"/>
            <a:ext cx="838200" cy="338554"/>
          </a:xfrm>
          <a:prstGeom prst="rect">
            <a:avLst/>
          </a:prstGeom>
          <a:noFill/>
        </p:spPr>
        <p:txBody>
          <a:bodyPr wrap="square" rtlCol="0">
            <a:spAutoFit/>
          </a:bodyPr>
          <a:lstStyle/>
          <a:p>
            <a:r>
              <a:rPr lang="en-US" sz="1600" dirty="0" smtClean="0"/>
              <a:t>Dec 18</a:t>
            </a:r>
            <a:endParaRPr lang="en-US" sz="1600" dirty="0"/>
          </a:p>
        </p:txBody>
      </p:sp>
      <p:sp>
        <p:nvSpPr>
          <p:cNvPr id="30" name="TextBox 29"/>
          <p:cNvSpPr txBox="1"/>
          <p:nvPr/>
        </p:nvSpPr>
        <p:spPr>
          <a:xfrm>
            <a:off x="3429000" y="1752600"/>
            <a:ext cx="1066800" cy="369332"/>
          </a:xfrm>
          <a:prstGeom prst="rect">
            <a:avLst/>
          </a:prstGeom>
          <a:noFill/>
        </p:spPr>
        <p:txBody>
          <a:bodyPr wrap="square" rtlCol="0">
            <a:spAutoFit/>
          </a:bodyPr>
          <a:lstStyle/>
          <a:p>
            <a:r>
              <a:rPr lang="en-US" b="1" dirty="0" smtClean="0"/>
              <a:t>Dec 2018</a:t>
            </a:r>
            <a:endParaRPr lang="en-US" b="1" dirty="0"/>
          </a:p>
        </p:txBody>
      </p:sp>
      <p:sp>
        <p:nvSpPr>
          <p:cNvPr id="31" name="TextBox 30"/>
          <p:cNvSpPr txBox="1"/>
          <p:nvPr/>
        </p:nvSpPr>
        <p:spPr>
          <a:xfrm>
            <a:off x="6096000" y="5943600"/>
            <a:ext cx="826526" cy="338554"/>
          </a:xfrm>
          <a:prstGeom prst="rect">
            <a:avLst/>
          </a:prstGeom>
          <a:noFill/>
        </p:spPr>
        <p:txBody>
          <a:bodyPr wrap="square" rtlCol="0">
            <a:spAutoFit/>
          </a:bodyPr>
          <a:lstStyle/>
          <a:p>
            <a:r>
              <a:rPr lang="en-US" sz="1600" dirty="0" smtClean="0"/>
              <a:t>Jan 19</a:t>
            </a:r>
            <a:endParaRPr lang="en-US" sz="1600" dirty="0"/>
          </a:p>
        </p:txBody>
      </p:sp>
      <p:sp>
        <p:nvSpPr>
          <p:cNvPr id="32" name="TextBox 31"/>
          <p:cNvSpPr txBox="1"/>
          <p:nvPr/>
        </p:nvSpPr>
        <p:spPr>
          <a:xfrm>
            <a:off x="8305800" y="6019800"/>
            <a:ext cx="875614" cy="338554"/>
          </a:xfrm>
          <a:prstGeom prst="rect">
            <a:avLst/>
          </a:prstGeom>
          <a:noFill/>
        </p:spPr>
        <p:txBody>
          <a:bodyPr wrap="square" rtlCol="0">
            <a:spAutoFit/>
          </a:bodyPr>
          <a:lstStyle/>
          <a:p>
            <a:r>
              <a:rPr lang="en-US" sz="1600" dirty="0" smtClean="0"/>
              <a:t>Feb 19</a:t>
            </a:r>
            <a:endParaRPr lang="en-US" sz="1600" dirty="0"/>
          </a:p>
        </p:txBody>
      </p:sp>
      <p:sp>
        <p:nvSpPr>
          <p:cNvPr id="22" name="Rectangle 21"/>
          <p:cNvSpPr/>
          <p:nvPr/>
        </p:nvSpPr>
        <p:spPr>
          <a:xfrm>
            <a:off x="152400" y="4876800"/>
            <a:ext cx="1143000" cy="8704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4343400"/>
            <a:ext cx="415498" cy="369332"/>
          </a:xfrm>
          <a:prstGeom prst="rect">
            <a:avLst/>
          </a:prstGeom>
          <a:noFill/>
        </p:spPr>
        <p:txBody>
          <a:bodyPr wrap="none" rtlCol="0">
            <a:spAutoFit/>
          </a:bodyPr>
          <a:lstStyle/>
          <a:p>
            <a:r>
              <a:rPr lang="en-US" dirty="0" smtClean="0"/>
              <a:t>IC</a:t>
            </a:r>
            <a:endParaRPr lang="en-US" dirty="0"/>
          </a:p>
        </p:txBody>
      </p:sp>
      <p:sp>
        <p:nvSpPr>
          <p:cNvPr id="20" name="Oval 19"/>
          <p:cNvSpPr/>
          <p:nvPr/>
        </p:nvSpPr>
        <p:spPr>
          <a:xfrm rot="20589099">
            <a:off x="6917132" y="3717897"/>
            <a:ext cx="319875" cy="981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589099">
            <a:off x="4554932" y="5089496"/>
            <a:ext cx="319876" cy="981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76800" y="990600"/>
            <a:ext cx="392277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This model’s forecast of </a:t>
            </a:r>
            <a:r>
              <a:rPr lang="en-US" dirty="0" err="1" smtClean="0"/>
              <a:t>precip</a:t>
            </a:r>
            <a:r>
              <a:rPr lang="en-US" dirty="0" smtClean="0"/>
              <a:t> along west coast swings widely from month to month.</a:t>
            </a:r>
            <a:endParaRPr lang="en-US" dirty="0"/>
          </a:p>
        </p:txBody>
      </p:sp>
    </p:spTree>
    <p:extLst>
      <p:ext uri="{BB962C8B-B14F-4D97-AF65-F5344CB8AC3E}">
        <p14:creationId xmlns:p14="http://schemas.microsoft.com/office/powerpoint/2010/main" val="2479065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12" name="Title 1"/>
          <p:cNvSpPr txBox="1">
            <a:spLocks/>
          </p:cNvSpPr>
          <p:nvPr/>
        </p:nvSpPr>
        <p:spPr>
          <a:xfrm>
            <a:off x="457200" y="0"/>
            <a:ext cx="8229600" cy="536764"/>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Monthly Drought Tendency in Probability</a:t>
            </a:r>
            <a:endParaRPr lang="en-US" sz="2800" kern="0" dirty="0"/>
          </a:p>
        </p:txBody>
      </p:sp>
      <p:sp>
        <p:nvSpPr>
          <p:cNvPr id="14" name="TextBox 13"/>
          <p:cNvSpPr txBox="1"/>
          <p:nvPr/>
        </p:nvSpPr>
        <p:spPr>
          <a:xfrm>
            <a:off x="685800" y="6096000"/>
            <a:ext cx="7772400" cy="738664"/>
          </a:xfrm>
          <a:prstGeom prst="rect">
            <a:avLst/>
          </a:prstGeom>
          <a:noFill/>
        </p:spPr>
        <p:txBody>
          <a:bodyPr wrap="square" rtlCol="0">
            <a:spAutoFit/>
          </a:bodyPr>
          <a:lstStyle/>
          <a:p>
            <a:r>
              <a:rPr lang="en-US" sz="1400" dirty="0" smtClean="0"/>
              <a:t>(This and next slide!) Exptl. Probability Drought Outlook  from </a:t>
            </a:r>
            <a:r>
              <a:rPr lang="en-US" sz="1400" dirty="0" err="1" smtClean="0"/>
              <a:t>Kingtse</a:t>
            </a:r>
            <a:r>
              <a:rPr lang="en-US" sz="1400" dirty="0"/>
              <a:t> </a:t>
            </a:r>
            <a:r>
              <a:rPr lang="en-US" sz="1400" dirty="0" smtClean="0"/>
              <a:t>Mo and Li Xu based on NMME ensemble members’ SPI6 (from </a:t>
            </a:r>
            <a:r>
              <a:rPr lang="en-US" sz="1400" dirty="0" err="1" smtClean="0"/>
              <a:t>precip</a:t>
            </a:r>
            <a:r>
              <a:rPr lang="en-US" sz="1400" dirty="0" smtClean="0"/>
              <a:t>) forecast – Since it is based on SPI6, longer/term lasting droughts will not be depicted!!  </a:t>
            </a:r>
            <a:endParaRPr lang="en-US" sz="1400" dirty="0"/>
          </a:p>
        </p:txBody>
      </p:sp>
      <p:sp>
        <p:nvSpPr>
          <p:cNvPr id="10" name="Content Placeholder 2"/>
          <p:cNvSpPr>
            <a:spLocks noGrp="1"/>
          </p:cNvSpPr>
          <p:nvPr/>
        </p:nvSpPr>
        <p:spPr>
          <a:xfrm>
            <a:off x="457200" y="106454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11" name="Picture 10" descr="C:\Users\li.xu\Documents\png\scp05972\DT_P_mon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16720"/>
            <a:ext cx="6566731" cy="522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903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274638"/>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Seasonal Drought Tendency in Probability</a:t>
            </a:r>
            <a:endParaRPr lang="en-US" sz="2800" kern="0" dirty="0"/>
          </a:p>
        </p:txBody>
      </p:sp>
      <p:pic>
        <p:nvPicPr>
          <p:cNvPr id="9" name="Picture 8" descr="C:\Users\li.xu\Documents\png\scp05558\DT_P_sea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4" y="852416"/>
            <a:ext cx="7312025" cy="581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altLang="en-US" sz="1300" dirty="0">
                <a:latin typeface="Trebuchet MS" pitchFamily="34" charset="0"/>
                <a:cs typeface="Arial" pitchFamily="34" charset="0"/>
              </a:rPr>
              <a:t>ENSO-neutral conditions are present. Equatorial sea surface temperatures (SSTs) are above average across most of the Pacific Ocean.  The patterns of convection and winds are mostly near average over the tropical Pacific. </a:t>
            </a:r>
            <a:r>
              <a:rPr lang="en-US" altLang="en-US" sz="1300" u="sng" dirty="0">
                <a:latin typeface="Trebuchet MS" pitchFamily="34" charset="0"/>
              </a:rPr>
              <a:t>El Niño is expected to form and continue through the </a:t>
            </a:r>
            <a:r>
              <a:rPr lang="en-US" altLang="en-US" sz="1300" dirty="0">
                <a:solidFill>
                  <a:srgbClr val="FF0000"/>
                </a:solidFill>
                <a:latin typeface="Trebuchet MS" pitchFamily="34" charset="0"/>
              </a:rPr>
              <a:t>Northern Hemisphere winter 2018-19 (~90% chance) </a:t>
            </a:r>
            <a:r>
              <a:rPr lang="en-US" altLang="en-US" sz="1300" dirty="0">
                <a:latin typeface="Trebuchet MS" pitchFamily="34" charset="0"/>
              </a:rPr>
              <a:t>and through spring (~60% chance</a:t>
            </a:r>
            <a:r>
              <a:rPr lang="en-US" altLang="en-US" sz="1300" dirty="0" smtClean="0">
                <a:latin typeface="Trebuchet MS" pitchFamily="34" charset="0"/>
              </a:rPr>
              <a:t>).</a:t>
            </a:r>
            <a:r>
              <a:rPr lang="en-US" altLang="en-US" sz="1300" dirty="0" smtClean="0">
                <a:solidFill>
                  <a:srgbClr val="FF0000"/>
                </a:solidFill>
                <a:latin typeface="Trebuchet MS" panose="020B0603020202020204" pitchFamily="34" charset="0"/>
              </a:rPr>
              <a:t>  </a:t>
            </a:r>
          </a:p>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East of, and including, Texas, the country is (almost) drought free over </a:t>
            </a:r>
            <a:r>
              <a:rPr lang="en-US" sz="1300" dirty="0" smtClean="0">
                <a:latin typeface="Trebuchet MS" panose="020B0603020202020204" pitchFamily="34" charset="0"/>
              </a:rPr>
              <a:t>all of the </a:t>
            </a:r>
            <a:r>
              <a:rPr lang="en-US" sz="1300" dirty="0" smtClean="0">
                <a:latin typeface="Trebuchet MS" panose="020B0603020202020204" pitchFamily="34" charset="0"/>
              </a:rPr>
              <a:t>eastern </a:t>
            </a:r>
            <a:r>
              <a:rPr lang="en-US" sz="1300" dirty="0" smtClean="0">
                <a:latin typeface="Trebuchet MS" panose="020B0603020202020204" pitchFamily="34" charset="0"/>
              </a:rPr>
              <a:t>two thirds of the country. </a:t>
            </a:r>
          </a:p>
          <a:p>
            <a:pPr marL="573088" lvl="1" indent="-231775">
              <a:buFontTx/>
              <a:buChar char="-"/>
            </a:pPr>
            <a:r>
              <a:rPr lang="en-US" sz="1300" dirty="0" smtClean="0">
                <a:latin typeface="Trebuchet MS" panose="020B0603020202020204" pitchFamily="34" charset="0"/>
              </a:rPr>
              <a:t>However, the longer term drought in the southwest, in the four corners states area over </a:t>
            </a:r>
            <a:r>
              <a:rPr lang="en-US" sz="1300" dirty="0" smtClean="0">
                <a:latin typeface="Trebuchet MS" panose="020B0603020202020204" pitchFamily="34" charset="0"/>
              </a:rPr>
              <a:t>UT/AZ/CO/NM and California, </a:t>
            </a:r>
            <a:r>
              <a:rPr lang="en-US" sz="1300" dirty="0" smtClean="0">
                <a:latin typeface="Trebuchet MS" panose="020B0603020202020204" pitchFamily="34" charset="0"/>
              </a:rPr>
              <a:t>continues to persist there</a:t>
            </a:r>
            <a:r>
              <a:rPr lang="en-US" sz="1300" dirty="0" smtClean="0">
                <a:latin typeface="Trebuchet MS" panose="020B0603020202020204" pitchFamily="34" charset="0"/>
              </a:rPr>
              <a:t>, with no steady improvement! </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The </a:t>
            </a:r>
            <a:r>
              <a:rPr lang="en-US" sz="1300" dirty="0" smtClean="0">
                <a:latin typeface="Trebuchet MS" panose="020B0603020202020204" pitchFamily="34" charset="0"/>
              </a:rPr>
              <a:t>relative short </a:t>
            </a:r>
            <a:r>
              <a:rPr lang="en-US" sz="1300" dirty="0" smtClean="0">
                <a:latin typeface="Trebuchet MS" panose="020B0603020202020204" pitchFamily="34" charset="0"/>
              </a:rPr>
              <a:t>term drought that developed in the Northwest over OR/WA over the last few </a:t>
            </a:r>
            <a:r>
              <a:rPr lang="en-US" sz="1300" dirty="0" smtClean="0">
                <a:latin typeface="Trebuchet MS" panose="020B0603020202020204" pitchFamily="34" charset="0"/>
              </a:rPr>
              <a:t>months/couple of seasons, has gradually gotten worse, but the rainy season just begun here!</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The short/long term </a:t>
            </a:r>
            <a:r>
              <a:rPr lang="en-US" sz="1300" dirty="0" smtClean="0">
                <a:latin typeface="Trebuchet MS" panose="020B0603020202020204" pitchFamily="34" charset="0"/>
              </a:rPr>
              <a:t>drought (since early 2017)  </a:t>
            </a:r>
            <a:r>
              <a:rPr lang="en-US" sz="1300" dirty="0" smtClean="0">
                <a:latin typeface="Trebuchet MS" panose="020B0603020202020204" pitchFamily="34" charset="0"/>
              </a:rPr>
              <a:t>in parts of the  Northern High Plains has all but vanished, but </a:t>
            </a:r>
            <a:r>
              <a:rPr lang="en-US" sz="1300" dirty="0" smtClean="0">
                <a:latin typeface="Trebuchet MS" panose="020B0603020202020204" pitchFamily="34" charset="0"/>
              </a:rPr>
              <a:t>it appears </a:t>
            </a:r>
            <a:r>
              <a:rPr lang="en-US" sz="1300" dirty="0" smtClean="0">
                <a:latin typeface="Trebuchet MS" panose="020B0603020202020204" pitchFamily="34" charset="0"/>
              </a:rPr>
              <a:t>in a muted </a:t>
            </a:r>
            <a:r>
              <a:rPr lang="en-US" sz="1300" dirty="0" smtClean="0">
                <a:latin typeface="Trebuchet MS" panose="020B0603020202020204" pitchFamily="34" charset="0"/>
              </a:rPr>
              <a:t>form over very small areas in some northern parts of  North Dakota.</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In spite of these drought declarations, analysis of rainfall received over the last </a:t>
            </a:r>
            <a:r>
              <a:rPr lang="en-US" sz="1300" dirty="0" smtClean="0">
                <a:latin typeface="Trebuchet MS" panose="020B0603020202020204" pitchFamily="34" charset="0"/>
              </a:rPr>
              <a:t>few months/years </a:t>
            </a:r>
            <a:r>
              <a:rPr lang="en-US" sz="1300" dirty="0" smtClean="0">
                <a:latin typeface="Trebuchet MS" panose="020B0603020202020204" pitchFamily="34" charset="0"/>
              </a:rPr>
              <a:t>reveal the exact nature of the varying levels of </a:t>
            </a:r>
            <a:r>
              <a:rPr lang="en-US" sz="1300" dirty="0" smtClean="0">
                <a:latin typeface="Trebuchet MS" panose="020B0603020202020204" pitchFamily="34" charset="0"/>
              </a:rPr>
              <a:t>quantitative rainfall </a:t>
            </a:r>
            <a:r>
              <a:rPr lang="en-US" sz="1300" dirty="0" smtClean="0">
                <a:latin typeface="Trebuchet MS" panose="020B0603020202020204" pitchFamily="34" charset="0"/>
              </a:rPr>
              <a:t>deficit in the short/long term drought regions.</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Rainfall </a:t>
            </a:r>
            <a:r>
              <a:rPr lang="en-US" sz="1300" dirty="0" smtClean="0">
                <a:latin typeface="Trebuchet MS" panose="020B0603020202020204" pitchFamily="34" charset="0"/>
              </a:rPr>
              <a:t>season(D/JFM) </a:t>
            </a:r>
            <a:r>
              <a:rPr lang="en-US" sz="1300" dirty="0" smtClean="0">
                <a:latin typeface="Trebuchet MS" panose="020B0603020202020204" pitchFamily="34" charset="0"/>
              </a:rPr>
              <a:t>is coming up for all coastal western states! At present, development of El Nino conditions in the next couple of months appears </a:t>
            </a:r>
            <a:r>
              <a:rPr lang="en-US" sz="1300" dirty="0" smtClean="0">
                <a:latin typeface="Trebuchet MS" panose="020B0603020202020204" pitchFamily="34" charset="0"/>
              </a:rPr>
              <a:t>all but certain</a:t>
            </a:r>
            <a:r>
              <a:rPr lang="en-US" sz="1300" dirty="0" smtClean="0">
                <a:latin typeface="Trebuchet MS" panose="020B0603020202020204" pitchFamily="34" charset="0"/>
              </a:rPr>
              <a:t>. But, how this developing El Nino will alter/impact this seasonal rainfall pattern in CA, OR, WA and the adjoining states, particularly in the southwest will decide the future of droughts in these regions.  </a:t>
            </a:r>
            <a:r>
              <a:rPr lang="en-US" sz="1300" dirty="0" smtClean="0">
                <a:latin typeface="Trebuchet MS" panose="020B0603020202020204" pitchFamily="34" charset="0"/>
              </a:rPr>
              <a:t>Many of the </a:t>
            </a:r>
            <a:r>
              <a:rPr lang="en-US" sz="1300" dirty="0" smtClean="0">
                <a:latin typeface="Trebuchet MS" panose="020B0603020202020204" pitchFamily="34" charset="0"/>
              </a:rPr>
              <a:t>NMME models, </a:t>
            </a:r>
            <a:r>
              <a:rPr lang="en-US" sz="1300" dirty="0" smtClean="0">
                <a:latin typeface="Trebuchet MS" panose="020B0603020202020204" pitchFamily="34" charset="0"/>
              </a:rPr>
              <a:t>in spite of the strong </a:t>
            </a:r>
            <a:r>
              <a:rPr lang="en-US" sz="1300" dirty="0" smtClean="0">
                <a:latin typeface="Trebuchet MS" panose="020B0603020202020204" pitchFamily="34" charset="0"/>
              </a:rPr>
              <a:t>expected</a:t>
            </a:r>
            <a:r>
              <a:rPr lang="en-US" sz="1300" dirty="0" smtClean="0">
                <a:latin typeface="Trebuchet MS" panose="020B0603020202020204" pitchFamily="34" charset="0"/>
              </a:rPr>
              <a:t> </a:t>
            </a:r>
            <a:r>
              <a:rPr lang="en-US" sz="1300" dirty="0" smtClean="0">
                <a:latin typeface="Trebuchet MS" panose="020B0603020202020204" pitchFamily="34" charset="0"/>
              </a:rPr>
              <a:t>El Nino boundary </a:t>
            </a:r>
            <a:r>
              <a:rPr lang="en-US" sz="1300" dirty="0" smtClean="0">
                <a:latin typeface="Trebuchet MS" panose="020B0603020202020204" pitchFamily="34" charset="0"/>
              </a:rPr>
              <a:t>conditions, forecast below normal rainfall along all of west coast states, which is not helpful for drought conditions here.  This </a:t>
            </a:r>
            <a:r>
              <a:rPr lang="en-US" sz="1300" dirty="0" smtClean="0">
                <a:latin typeface="Trebuchet MS" panose="020B0603020202020204" pitchFamily="34" charset="0"/>
              </a:rPr>
              <a:t>forecast</a:t>
            </a:r>
            <a:r>
              <a:rPr lang="en-US" sz="1300" dirty="0" smtClean="0">
                <a:latin typeface="Trebuchet MS" panose="020B0603020202020204" pitchFamily="34" charset="0"/>
              </a:rPr>
              <a:t> not consistent with canonical ENSO </a:t>
            </a:r>
            <a:r>
              <a:rPr lang="en-US" sz="1300" dirty="0" err="1" smtClean="0">
                <a:latin typeface="Trebuchet MS" panose="020B0603020202020204" pitchFamily="34" charset="0"/>
              </a:rPr>
              <a:t>precip</a:t>
            </a:r>
            <a:r>
              <a:rPr lang="en-US" sz="1300" dirty="0" smtClean="0">
                <a:latin typeface="Trebuchet MS" panose="020B0603020202020204" pitchFamily="34" charset="0"/>
              </a:rPr>
              <a:t> patterns observed in the past (before 2015/16 El Nino) </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a:t>
            </a:r>
            <a:r>
              <a:rPr lang="en-US" sz="1300" dirty="0" smtClean="0">
                <a:latin typeface="Trebuchet MS" panose="020B0603020202020204" pitchFamily="34" charset="0"/>
              </a:rPr>
              <a:t>over much </a:t>
            </a:r>
            <a:r>
              <a:rPr lang="en-US" sz="1300" dirty="0" smtClean="0">
                <a:latin typeface="Trebuchet MS" panose="020B0603020202020204" pitchFamily="34" charset="0"/>
              </a:rPr>
              <a:t>of the northwest, south and west in the drought </a:t>
            </a:r>
            <a:r>
              <a:rPr lang="en-US" sz="1300" dirty="0" smtClean="0">
                <a:latin typeface="Trebuchet MS" panose="020B0603020202020204" pitchFamily="34" charset="0"/>
              </a:rPr>
              <a:t>regions, since rainy season here is underway. But how this rainfall season gets affected/modulated by the developing </a:t>
            </a:r>
            <a:r>
              <a:rPr lang="en-US" sz="1300" dirty="0" err="1" smtClean="0">
                <a:latin typeface="Trebuchet MS" panose="020B0603020202020204" pitchFamily="34" charset="0"/>
              </a:rPr>
              <a:t>ElNino</a:t>
            </a:r>
            <a:r>
              <a:rPr lang="en-US" sz="1300" dirty="0" smtClean="0">
                <a:latin typeface="Trebuchet MS" panose="020B0603020202020204" pitchFamily="34" charset="0"/>
              </a:rPr>
              <a:t> will considerably impact the drought conditions not just for the Pacific coastal states, but also in the southwest states.   </a:t>
            </a:r>
            <a:r>
              <a:rPr lang="en-US" sz="1300" dirty="0" smtClean="0">
                <a:latin typeface="Trebuchet MS" panose="020B0603020202020204" pitchFamily="34" charset="0"/>
              </a:rPr>
              <a:t>But the longer term drought from longer tem rainfall deficits in these regions is expected to </a:t>
            </a:r>
            <a:r>
              <a:rPr lang="en-US" sz="1300" dirty="0" smtClean="0">
                <a:latin typeface="Trebuchet MS" panose="020B0603020202020204" pitchFamily="34" charset="0"/>
              </a:rPr>
              <a:t>remain, in a diminished status.                       **</a:t>
            </a:r>
            <a:r>
              <a:rPr lang="en-US" sz="1300" dirty="0" smtClean="0">
                <a:latin typeface="Trebuchet MS" panose="020B0603020202020204" pitchFamily="34" charset="0"/>
              </a:rPr>
              <a:t>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96200" y="2209800"/>
            <a:ext cx="1447800" cy="2585323"/>
          </a:xfrm>
          <a:prstGeom prst="rect">
            <a:avLst/>
          </a:prstGeom>
          <a:noFill/>
        </p:spPr>
        <p:txBody>
          <a:bodyPr wrap="square" rtlCol="0">
            <a:spAutoFit/>
          </a:bodyPr>
          <a:lstStyle/>
          <a:p>
            <a:r>
              <a:rPr lang="en-US" dirty="0" smtClean="0"/>
              <a:t>Rainfall, the</a:t>
            </a:r>
          </a:p>
          <a:p>
            <a:r>
              <a:rPr lang="en-US" dirty="0" smtClean="0"/>
              <a:t>East – West</a:t>
            </a:r>
          </a:p>
          <a:p>
            <a:r>
              <a:rPr lang="en-US" dirty="0" smtClean="0"/>
              <a:t>Contrast!!</a:t>
            </a:r>
          </a:p>
          <a:p>
            <a:endParaRPr lang="en-US" dirty="0" smtClean="0"/>
          </a:p>
          <a:p>
            <a:r>
              <a:rPr lang="en-US" dirty="0" smtClean="0"/>
              <a:t>Overall,</a:t>
            </a:r>
          </a:p>
          <a:p>
            <a:r>
              <a:rPr lang="en-US" dirty="0" smtClean="0"/>
              <a:t>Surplus in the east!</a:t>
            </a:r>
          </a:p>
          <a:p>
            <a:r>
              <a:rPr lang="en-US" dirty="0" smtClean="0"/>
              <a:t>Deficit in </a:t>
            </a:r>
          </a:p>
          <a:p>
            <a:r>
              <a:rPr lang="en-US" dirty="0" smtClean="0"/>
              <a:t>the west!</a:t>
            </a:r>
            <a:endParaRPr lang="en-US" dirty="0"/>
          </a:p>
        </p:txBody>
      </p:sp>
      <p:pic>
        <p:nvPicPr>
          <p:cNvPr id="2050"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2667000"/>
            <a:ext cx="1600200" cy="1815882"/>
          </a:xfrm>
          <a:prstGeom prst="rect">
            <a:avLst/>
          </a:prstGeom>
          <a:noFill/>
        </p:spPr>
        <p:txBody>
          <a:bodyPr wrap="square" rtlCol="0">
            <a:spAutoFit/>
          </a:bodyPr>
          <a:lstStyle/>
          <a:p>
            <a:r>
              <a:rPr lang="en-US" sz="1400" dirty="0" smtClean="0"/>
              <a:t>The </a:t>
            </a:r>
            <a:r>
              <a:rPr lang="en-US" sz="1400" dirty="0" smtClean="0"/>
              <a:t>impact of the relative rainfall shortfall </a:t>
            </a:r>
            <a:r>
              <a:rPr lang="en-US" sz="1400" dirty="0"/>
              <a:t>area, greatly </a:t>
            </a:r>
            <a:r>
              <a:rPr lang="en-US" sz="1400" dirty="0" smtClean="0"/>
              <a:t>matters only with respect to the rainfall season/extent in that region</a:t>
            </a:r>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57800" y="4419600"/>
            <a:ext cx="533400" cy="904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47800" y="1828800"/>
            <a:ext cx="533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1600" y="1752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47800" y="4567066"/>
            <a:ext cx="533400" cy="843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2785170"/>
            <a:ext cx="1447800" cy="2462213"/>
          </a:xfrm>
          <a:prstGeom prst="rect">
            <a:avLst/>
          </a:prstGeom>
          <a:noFill/>
        </p:spPr>
        <p:txBody>
          <a:bodyPr wrap="square" rtlCol="0">
            <a:spAutoFit/>
          </a:bodyPr>
          <a:lstStyle/>
          <a:p>
            <a:r>
              <a:rPr lang="en-US" sz="1400" dirty="0" smtClean="0"/>
              <a:t>The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 and even earlier La </a:t>
            </a:r>
            <a:r>
              <a:rPr lang="en-US" sz="1400" u="sng" dirty="0" err="1" smtClean="0"/>
              <a:t>Ninas</a:t>
            </a:r>
            <a:r>
              <a:rPr lang="en-US" sz="1400" u="sng" dirty="0" smtClean="0"/>
              <a:t>!!</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226127"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76400"/>
            <a:ext cx="1302327"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52600"/>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a:off x="5486400" y="1295400"/>
            <a:ext cx="2438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196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828800" y="1371600"/>
            <a:ext cx="6096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4800" y="1066800"/>
            <a:ext cx="1219200" cy="1600438"/>
          </a:xfrm>
          <a:prstGeom prst="rect">
            <a:avLst/>
          </a:prstGeom>
          <a:noFill/>
        </p:spPr>
        <p:txBody>
          <a:bodyPr wrap="square" rtlCol="0">
            <a:spAutoFit/>
          </a:bodyPr>
          <a:lstStyle/>
          <a:p>
            <a:r>
              <a:rPr lang="en-US" sz="1400" dirty="0" smtClean="0"/>
              <a:t>Rainfall Data issues? Few observations, rugged terrain, interpolation problems!!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2277547"/>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485900" y="4114800"/>
            <a:ext cx="2667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67300" y="1337106"/>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864100" y="4119418"/>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589982" y="3415928"/>
            <a:ext cx="1447800" cy="2554545"/>
          </a:xfrm>
          <a:prstGeom prst="rect">
            <a:avLst/>
          </a:prstGeom>
          <a:noFill/>
        </p:spPr>
        <p:txBody>
          <a:bodyPr wrap="square" rtlCol="0">
            <a:spAutoFit/>
          </a:bodyPr>
          <a:lstStyle/>
          <a:p>
            <a:r>
              <a:rPr lang="en-US" sz="1600" dirty="0" smtClean="0"/>
              <a:t>Quality of data/problem in the Northern High Plains area, especially in interpolation of sparse data in the rugged topography region!</a:t>
            </a:r>
            <a:endParaRPr lang="en-US" sz="16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46344</TotalTime>
  <Words>1840</Words>
  <Application>Microsoft Office PowerPoint</Application>
  <PresentationFormat>On-screen Show (4:3)</PresentationFormat>
  <Paragraphs>223</Paragraphs>
  <Slides>34</Slides>
  <Notes>3</Notes>
  <HiddenSlides>2</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Drought  Outlook  Support Briefing (formerly Drought Outlook Discussion)     December 2018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Jan-Feb-Mar Precipitation!!!  </vt:lpstr>
      <vt:lpstr>PowerPoint Presentation</vt:lpstr>
      <vt:lpstr>PowerPoint Presentation</vt:lpstr>
      <vt:lpstr>PowerPoint Presentation</vt:lpstr>
      <vt:lpstr>PowerPoint Presentation</vt:lpstr>
      <vt:lpstr>PowerPoint Presentation</vt:lpstr>
      <vt:lpstr>PowerPoint Presentation</vt:lpstr>
      <vt:lpstr>Summary</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4836</cp:revision>
  <cp:lastPrinted>2014-07-10T13:24:01Z</cp:lastPrinted>
  <dcterms:created xsi:type="dcterms:W3CDTF">2008-10-04T17:35:30Z</dcterms:created>
  <dcterms:modified xsi:type="dcterms:W3CDTF">2018-12-19T05:18:36Z</dcterms:modified>
</cp:coreProperties>
</file>