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40"/>
  </p:notesMasterIdLst>
  <p:handoutMasterIdLst>
    <p:handoutMasterId r:id="rId41"/>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920" r:id="rId16"/>
    <p:sldId id="881" r:id="rId17"/>
    <p:sldId id="889" r:id="rId18"/>
    <p:sldId id="757" r:id="rId19"/>
    <p:sldId id="925" r:id="rId20"/>
    <p:sldId id="922" r:id="rId21"/>
    <p:sldId id="796" r:id="rId22"/>
    <p:sldId id="795" r:id="rId23"/>
    <p:sldId id="890" r:id="rId24"/>
    <p:sldId id="790" r:id="rId25"/>
    <p:sldId id="878" r:id="rId26"/>
    <p:sldId id="804" r:id="rId27"/>
    <p:sldId id="877" r:id="rId28"/>
    <p:sldId id="728" r:id="rId29"/>
    <p:sldId id="927" r:id="rId30"/>
    <p:sldId id="270" r:id="rId31"/>
    <p:sldId id="926" r:id="rId32"/>
    <p:sldId id="915" r:id="rId33"/>
    <p:sldId id="914" r:id="rId34"/>
    <p:sldId id="888" r:id="rId35"/>
    <p:sldId id="271" r:id="rId36"/>
    <p:sldId id="272" r:id="rId37"/>
    <p:sldId id="883" r:id="rId38"/>
    <p:sldId id="918" r:id="rId39"/>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6600CC"/>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9240" autoAdjust="0"/>
  </p:normalViewPr>
  <p:slideViewPr>
    <p:cSldViewPr>
      <p:cViewPr>
        <p:scale>
          <a:sx n="108" d="100"/>
          <a:sy n="108" d="100"/>
        </p:scale>
        <p:origin x="-108" y="12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29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16</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33</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xmlns=""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xmlns=""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xmlns=""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12/16/2019</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xmlns=""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12/16/2019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xmlns=""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xmlns=""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hyperlink" Target="https://fsapps.nwcg.gov/afm/index.php" TargetMode="Externa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gif"/><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gif"/><Relationship Id="rId4" Type="http://schemas.openxmlformats.org/officeDocument/2006/relationships/image" Target="../media/image75.png"/><Relationship Id="rId9" Type="http://schemas.openxmlformats.org/officeDocument/2006/relationships/image" Target="../media/image80.gif"/></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2.xml"/><Relationship Id="rId4" Type="http://schemas.openxmlformats.org/officeDocument/2006/relationships/image" Target="../media/image90.tif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gif"/><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26.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gif"/><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December </a:t>
            </a:r>
            <a:r>
              <a:rPr lang="en-US" altLang="en-US" sz="4000" dirty="0"/>
              <a:t>2019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a:p>
          <a:p>
            <a:pPr eaLnBrk="1" hangingPunct="1"/>
            <a:r>
              <a:rPr lang="en-US" altLang="en-US" dirty="0"/>
              <a:t>Climate 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a:t>Rainy (3-month)Season across the US</a:t>
            </a:r>
          </a:p>
        </p:txBody>
      </p:sp>
      <p:sp>
        <p:nvSpPr>
          <p:cNvPr id="9" name="Rectangle 8"/>
          <p:cNvSpPr/>
          <p:nvPr/>
        </p:nvSpPr>
        <p:spPr>
          <a:xfrm>
            <a:off x="318880" y="295275"/>
            <a:ext cx="250052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04800" y="1916838"/>
            <a:ext cx="2514600"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 y="3430555"/>
            <a:ext cx="2660515" cy="16265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0"/>
            <a:ext cx="2673485" cy="16776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690677"/>
            <a:ext cx="2660515" cy="17097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4404421"/>
            <a:ext cx="990600" cy="1877437"/>
          </a:xfrm>
          <a:prstGeom prst="rect">
            <a:avLst/>
          </a:prstGeom>
          <a:noFill/>
        </p:spPr>
        <p:txBody>
          <a:bodyPr wrap="square" rtlCol="0">
            <a:spAutoFit/>
          </a:bodyPr>
          <a:lstStyle/>
          <a:p>
            <a:r>
              <a:rPr lang="en-US" sz="1400" dirty="0"/>
              <a:t>Watch how Southeast  contrasts w  TX and SW as we move forward to January.</a:t>
            </a:r>
            <a:r>
              <a:rPr lang="en-US" dirty="0"/>
              <a:t> </a:t>
            </a:r>
          </a:p>
        </p:txBody>
      </p:sp>
      <p:cxnSp>
        <p:nvCxnSpPr>
          <p:cNvPr id="32" name="Straight Arrow Connector 31"/>
          <p:cNvCxnSpPr>
            <a:cxnSpLocks/>
          </p:cNvCxnSpPr>
          <p:nvPr/>
        </p:nvCxnSpPr>
        <p:spPr>
          <a:xfrm>
            <a:off x="7553739" y="4485118"/>
            <a:ext cx="647594" cy="1539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535" y="385465"/>
            <a:ext cx="2372865" cy="60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 id="{82D86061-3E03-49EF-B60F-24355551FD91}"/>
              </a:ext>
            </a:extLst>
          </p:cNvPr>
          <p:cNvPicPr>
            <a:picLocks noChangeAspect="1"/>
          </p:cNvPicPr>
          <p:nvPr/>
        </p:nvPicPr>
        <p:blipFill>
          <a:blip r:embed="rId3"/>
          <a:stretch>
            <a:fillRect/>
          </a:stretch>
        </p:blipFill>
        <p:spPr>
          <a:xfrm>
            <a:off x="1752600" y="457200"/>
            <a:ext cx="2455531" cy="5943600"/>
          </a:xfrm>
          <a:prstGeom prst="rect">
            <a:avLst/>
          </a:prstGeom>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 &amp; Trend maps</a:t>
            </a:r>
            <a:endParaRPr lang="en-US" sz="2400" dirty="0">
              <a:effectLst/>
              <a:latin typeface="Times New Roman"/>
              <a:ea typeface="Times New Roman"/>
            </a:endParaRPr>
          </a:p>
        </p:txBody>
      </p:sp>
      <p:sp>
        <p:nvSpPr>
          <p:cNvPr id="34" name="TextBox 33"/>
          <p:cNvSpPr txBox="1"/>
          <p:nvPr/>
        </p:nvSpPr>
        <p:spPr>
          <a:xfrm>
            <a:off x="3627120" y="576676"/>
            <a:ext cx="838200" cy="369332"/>
          </a:xfrm>
          <a:prstGeom prst="rect">
            <a:avLst/>
          </a:prstGeom>
          <a:noFill/>
        </p:spPr>
        <p:txBody>
          <a:bodyPr wrap="square" rtlCol="0">
            <a:spAutoFit/>
          </a:bodyPr>
          <a:lstStyle/>
          <a:p>
            <a:r>
              <a:rPr lang="en-US" b="1" dirty="0" smtClean="0">
                <a:solidFill>
                  <a:srgbClr val="FF0000"/>
                </a:solidFill>
              </a:rPr>
              <a:t>DJF</a:t>
            </a:r>
            <a:endParaRPr lang="en-US" b="1" dirty="0">
              <a:solidFill>
                <a:srgbClr val="FF0000"/>
              </a:solidFill>
            </a:endParaRPr>
          </a:p>
        </p:txBody>
      </p:sp>
      <p:sp>
        <p:nvSpPr>
          <p:cNvPr id="25" name="TextBox 24"/>
          <p:cNvSpPr txBox="1"/>
          <p:nvPr/>
        </p:nvSpPr>
        <p:spPr>
          <a:xfrm>
            <a:off x="6781800" y="545068"/>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28800" y="2667000"/>
            <a:ext cx="54864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67600" y="2971800"/>
            <a:ext cx="1600200" cy="1323439"/>
          </a:xfrm>
          <a:prstGeom prst="rect">
            <a:avLst/>
          </a:prstGeom>
          <a:noFill/>
        </p:spPr>
        <p:txBody>
          <a:bodyPr wrap="square" rtlCol="0">
            <a:spAutoFit/>
          </a:bodyPr>
          <a:lstStyle/>
          <a:p>
            <a:r>
              <a:rPr lang="en-US" sz="1600" dirty="0"/>
              <a:t>Only this is of relevance to us now due to neutral ENSO status.</a:t>
            </a:r>
          </a:p>
        </p:txBody>
      </p:sp>
    </p:spTree>
    <p:extLst>
      <p:ext uri="{BB962C8B-B14F-4D97-AF65-F5344CB8AC3E}">
        <p14:creationId xmlns:p14="http://schemas.microsoft.com/office/powerpoint/2010/main" val="3921214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95250"/>
            <a:ext cx="5129635" cy="6686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5210" y="3429000"/>
            <a:ext cx="3858790"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t>Overall, there is a great deal of similarity between the short/medium and long term SPI patterns,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In the short term, the lack of </a:t>
            </a:r>
            <a:r>
              <a:rPr lang="en-US" sz="1400" dirty="0" err="1"/>
              <a:t>precip</a:t>
            </a:r>
            <a:r>
              <a:rPr lang="en-US" sz="1400" dirty="0"/>
              <a:t> and the cumulative dryness in the TX/southwest has gotten worse.</a:t>
            </a:r>
          </a:p>
          <a:p>
            <a:r>
              <a:rPr lang="en-US" sz="1400" dirty="0"/>
              <a:t>  </a:t>
            </a:r>
          </a:p>
          <a:p>
            <a:pPr marL="285750" indent="-285750">
              <a:buFont typeface="Arial" panose="020B0604020202020204" pitchFamily="34" charset="0"/>
              <a:buChar char="•"/>
            </a:pPr>
            <a:r>
              <a:rPr lang="en-US" sz="1400" dirty="0" smtClean="0"/>
              <a:t>Likewise the Pacific NW has also become more dry.</a:t>
            </a: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Short term improvement in/near the 4-corner states area in the west, but longer term drought exists and </a:t>
            </a:r>
            <a:r>
              <a:rPr lang="en-US" sz="1400" dirty="0" err="1" smtClean="0"/>
              <a:t>perisists</a:t>
            </a:r>
            <a:r>
              <a:rPr lang="en-US" sz="1400" dirty="0" smtClean="0"/>
              <a:t>.</a:t>
            </a:r>
            <a:endParaRPr lang="en-US" sz="14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5" name="Oval 4"/>
          <p:cNvSpPr/>
          <p:nvPr/>
        </p:nvSpPr>
        <p:spPr>
          <a:xfrm rot="12512140">
            <a:off x="2523376" y="1327515"/>
            <a:ext cx="1670659" cy="5144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47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pPr>
            <a:r>
              <a:rPr lang="en-US" altLang="en-US" sz="1600" dirty="0" smtClean="0">
                <a:latin typeface="Times New Roman" pitchFamily="18" charset="0"/>
              </a:rPr>
              <a:t>November </a:t>
            </a:r>
            <a:r>
              <a:rPr lang="en-US" altLang="en-US" sz="1600" dirty="0">
                <a:latin typeface="Times New Roman" pitchFamily="18" charset="0"/>
              </a:rPr>
              <a:t>US T pattern </a:t>
            </a:r>
            <a:r>
              <a:rPr lang="en-US" altLang="en-US" sz="1600" dirty="0" smtClean="0">
                <a:latin typeface="Times New Roman" pitchFamily="18" charset="0"/>
              </a:rPr>
              <a:t>exhibited generally </a:t>
            </a:r>
            <a:r>
              <a:rPr lang="en-US" altLang="en-US" sz="1600" dirty="0">
                <a:latin typeface="Times New Roman" pitchFamily="18" charset="0"/>
              </a:rPr>
              <a:t>warm </a:t>
            </a:r>
            <a:r>
              <a:rPr lang="en-US" altLang="en-US" sz="1600" dirty="0" smtClean="0">
                <a:latin typeface="Times New Roman" pitchFamily="18" charset="0"/>
              </a:rPr>
              <a:t>in the west and cool in the east.</a:t>
            </a:r>
            <a:endParaRPr lang="en-US" altLang="en-US" sz="1600" dirty="0">
              <a:latin typeface="Times New Roman" pitchFamily="18" charset="0"/>
            </a:endParaRPr>
          </a:p>
          <a:p>
            <a:pPr marL="285750" indent="-285750" eaLnBrk="1" hangingPunct="1">
              <a:spcBef>
                <a:spcPct val="0"/>
              </a:spcBef>
            </a:pPr>
            <a:endParaRPr lang="en-US" altLang="en-US" sz="1600" dirty="0">
              <a:latin typeface="Times New Roman" pitchFamily="18" charset="0"/>
            </a:endParaRPr>
          </a:p>
          <a:p>
            <a:pPr marL="285750" indent="-285750" eaLnBrk="1" hangingPunct="1">
              <a:spcBef>
                <a:spcPct val="0"/>
              </a:spcBef>
            </a:pPr>
            <a:r>
              <a:rPr lang="en-US" altLang="en-US" sz="1600" dirty="0" smtClean="0">
                <a:latin typeface="Times New Roman" pitchFamily="18" charset="0"/>
              </a:rPr>
              <a:t>December </a:t>
            </a:r>
            <a:r>
              <a:rPr lang="en-US" altLang="en-US" sz="1600" dirty="0">
                <a:latin typeface="Times New Roman" pitchFamily="18" charset="0"/>
              </a:rPr>
              <a:t>so far </a:t>
            </a:r>
            <a:r>
              <a:rPr lang="en-US" altLang="en-US" sz="1600" dirty="0" smtClean="0">
                <a:latin typeface="Times New Roman" pitchFamily="18" charset="0"/>
              </a:rPr>
              <a:t>been more warmer </a:t>
            </a:r>
            <a:r>
              <a:rPr lang="en-US" altLang="en-US" sz="1600" dirty="0" smtClean="0">
                <a:latin typeface="Times New Roman" pitchFamily="18" charset="0"/>
              </a:rPr>
              <a:t>over much of the country except in the northeast.</a:t>
            </a:r>
            <a:endParaRPr lang="en-US" altLang="en-US" sz="1600" dirty="0">
              <a:latin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419600" cy="672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25" y="3200400"/>
            <a:ext cx="42957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4261812"/>
            <a:ext cx="2182452" cy="183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a:latin typeface="Times New Roman" pitchFamily="18" charset="0"/>
              </a:rPr>
              <a:t>Northern  CA reservoirs beginning to show</a:t>
            </a:r>
          </a:p>
          <a:p>
            <a:pPr marL="0" indent="0" eaLnBrk="1" hangingPunct="1">
              <a:spcBef>
                <a:spcPct val="0"/>
              </a:spcBef>
              <a:buNone/>
            </a:pPr>
            <a:r>
              <a:rPr lang="en-US" altLang="en-US" sz="1200" dirty="0">
                <a:latin typeface="Times New Roman" pitchFamily="18" charset="0"/>
              </a:rPr>
              <a:t>Weakness, but rainy season coming up!</a:t>
            </a:r>
          </a:p>
        </p:txBody>
      </p:sp>
      <p:sp>
        <p:nvSpPr>
          <p:cNvPr id="2" name="Rectangle 1"/>
          <p:cNvSpPr/>
          <p:nvPr/>
        </p:nvSpPr>
        <p:spPr>
          <a:xfrm>
            <a:off x="6312891" y="6400800"/>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15" name="TextBox 14"/>
          <p:cNvSpPr txBox="1"/>
          <p:nvPr/>
        </p:nvSpPr>
        <p:spPr>
          <a:xfrm>
            <a:off x="7035967" y="4355068"/>
            <a:ext cx="507833" cy="369332"/>
          </a:xfrm>
          <a:prstGeom prst="rect">
            <a:avLst/>
          </a:prstGeom>
          <a:noFill/>
        </p:spPr>
        <p:txBody>
          <a:bodyPr wrap="square" rtlCol="0">
            <a:spAutoFit/>
          </a:bodyPr>
          <a:lstStyle/>
          <a:p>
            <a:r>
              <a:rPr lang="en-US" dirty="0"/>
              <a:t>TX</a:t>
            </a:r>
          </a:p>
        </p:txBody>
      </p:sp>
      <p:sp>
        <p:nvSpPr>
          <p:cNvPr id="4" name="TextBox 3"/>
          <p:cNvSpPr txBox="1"/>
          <p:nvPr/>
        </p:nvSpPr>
        <p:spPr>
          <a:xfrm>
            <a:off x="152400" y="0"/>
            <a:ext cx="4495800" cy="307777"/>
          </a:xfrm>
          <a:prstGeom prst="rect">
            <a:avLst/>
          </a:prstGeom>
          <a:noFill/>
        </p:spPr>
        <p:txBody>
          <a:bodyPr wrap="square" rtlCol="0">
            <a:spAutoFit/>
          </a:bodyPr>
          <a:lstStyle/>
          <a:p>
            <a:r>
              <a:rPr lang="en-US" sz="1400" dirty="0"/>
              <a:t>Water Reservoir Levels in some Western/Southern States! !</a:t>
            </a: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02482" y="2979936"/>
            <a:ext cx="3854947" cy="307777"/>
          </a:xfrm>
          <a:prstGeom prst="rect">
            <a:avLst/>
          </a:prstGeom>
          <a:noFill/>
        </p:spPr>
        <p:txBody>
          <a:bodyPr wrap="square" rtlCol="0">
            <a:spAutoFit/>
          </a:bodyPr>
          <a:lstStyle/>
          <a:p>
            <a:r>
              <a:rPr lang="en-US" sz="1400" dirty="0"/>
              <a:t>Except in few high elevations, all snow has melted.</a:t>
            </a:r>
          </a:p>
        </p:txBody>
      </p:sp>
      <p:sp>
        <p:nvSpPr>
          <p:cNvPr id="7" name="TextBox 6"/>
          <p:cNvSpPr txBox="1"/>
          <p:nvPr/>
        </p:nvSpPr>
        <p:spPr>
          <a:xfrm>
            <a:off x="6172200" y="762000"/>
            <a:ext cx="2979577" cy="307777"/>
          </a:xfrm>
          <a:prstGeom prst="rect">
            <a:avLst/>
          </a:prstGeom>
          <a:noFill/>
        </p:spPr>
        <p:txBody>
          <a:bodyPr wrap="square" rtlCol="0">
            <a:spAutoFit/>
          </a:bodyPr>
          <a:lstStyle/>
          <a:p>
            <a:r>
              <a:rPr lang="en-US" sz="1400" dirty="0">
                <a:solidFill>
                  <a:srgbClr val="FF0000"/>
                </a:solidFill>
                <a:hlinkClick r:id="rId5"/>
              </a:rPr>
              <a:t>https://fsapps.nwcg.gov/afm/index.php</a:t>
            </a:r>
            <a:endParaRPr lang="en-US" sz="1400" dirty="0">
              <a:solidFill>
                <a:srgbClr val="FF0000"/>
              </a:solidFill>
            </a:endParaRPr>
          </a:p>
        </p:txBody>
      </p:sp>
      <p:sp>
        <p:nvSpPr>
          <p:cNvPr id="8" name="TextBox 7"/>
          <p:cNvSpPr txBox="1"/>
          <p:nvPr/>
        </p:nvSpPr>
        <p:spPr>
          <a:xfrm>
            <a:off x="4742071" y="3505200"/>
            <a:ext cx="1734929" cy="1600438"/>
          </a:xfrm>
          <a:prstGeom prst="rect">
            <a:avLst/>
          </a:prstGeom>
          <a:noFill/>
        </p:spPr>
        <p:txBody>
          <a:bodyPr wrap="square" rtlCol="0">
            <a:spAutoFit/>
          </a:bodyPr>
          <a:lstStyle/>
          <a:p>
            <a:r>
              <a:rPr lang="en-US" sz="1400" b="1" dirty="0">
                <a:solidFill>
                  <a:srgbClr val="0033CC"/>
                </a:solidFill>
              </a:rPr>
              <a:t>COLORADO  </a:t>
            </a:r>
          </a:p>
          <a:p>
            <a:r>
              <a:rPr lang="en-US" sz="1400" b="1" u="sng" dirty="0">
                <a:solidFill>
                  <a:srgbClr val="0033CC"/>
                </a:solidFill>
              </a:rPr>
              <a:t>End of </a:t>
            </a:r>
            <a:r>
              <a:rPr lang="en-US" sz="1400" b="1" u="sng" dirty="0" smtClean="0">
                <a:solidFill>
                  <a:srgbClr val="0033CC"/>
                </a:solidFill>
              </a:rPr>
              <a:t>Nov’2019 </a:t>
            </a:r>
            <a:r>
              <a:rPr lang="en-US" sz="1400" b="1" u="sng" dirty="0">
                <a:solidFill>
                  <a:srgbClr val="0033CC"/>
                </a:solidFill>
              </a:rPr>
              <a:t>water reservoir storages </a:t>
            </a:r>
            <a:r>
              <a:rPr lang="en-US" sz="1400" b="1" dirty="0">
                <a:solidFill>
                  <a:srgbClr val="0033CC"/>
                </a:solidFill>
              </a:rPr>
              <a:t>at </a:t>
            </a:r>
            <a:r>
              <a:rPr lang="en-US" sz="1400" b="1" u="sng" dirty="0">
                <a:solidFill>
                  <a:srgbClr val="0033CC"/>
                </a:solidFill>
              </a:rPr>
              <a:t>109 %</a:t>
            </a:r>
            <a:r>
              <a:rPr lang="en-US" sz="1400" b="1" dirty="0">
                <a:solidFill>
                  <a:srgbClr val="0033CC"/>
                </a:solidFill>
              </a:rPr>
              <a:t> of long term average – </a:t>
            </a:r>
          </a:p>
          <a:p>
            <a:r>
              <a:rPr lang="en-US" sz="1400" b="1" dirty="0">
                <a:solidFill>
                  <a:srgbClr val="0033CC"/>
                </a:solidFill>
              </a:rPr>
              <a:t>(last year: 80% of Average)  </a:t>
            </a:r>
            <a:endParaRPr lang="en-US" b="1" dirty="0">
              <a:solidFill>
                <a:srgbClr val="0033CC"/>
              </a:solidFill>
            </a:endParaRPr>
          </a:p>
        </p:txBody>
      </p:sp>
      <p:sp>
        <p:nvSpPr>
          <p:cNvPr id="9" name="Rectangle 8"/>
          <p:cNvSpPr/>
          <p:nvPr/>
        </p:nvSpPr>
        <p:spPr>
          <a:xfrm>
            <a:off x="4751095" y="3505200"/>
            <a:ext cx="1725905" cy="1981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fsapps.nwcg.gov/afm/data/lg_fire/lg_fire_nifc_2019-12-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9638"/>
            <a:ext cx="3657600" cy="3150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16525" y="915888"/>
            <a:ext cx="1927475" cy="923330"/>
          </a:xfrm>
          <a:prstGeom prst="rect">
            <a:avLst/>
          </a:prstGeom>
          <a:noFill/>
        </p:spPr>
        <p:txBody>
          <a:bodyPr wrap="square" rtlCol="0">
            <a:spAutoFit/>
          </a:bodyPr>
          <a:lstStyle/>
          <a:p>
            <a:r>
              <a:rPr lang="en-US" dirty="0"/>
              <a:t>No reported major fire </a:t>
            </a:r>
            <a:r>
              <a:rPr lang="en-US" dirty="0" smtClean="0"/>
              <a:t>incidents </a:t>
            </a:r>
            <a:r>
              <a:rPr lang="en-US" dirty="0" smtClean="0"/>
              <a:t>now in the West/CA.</a:t>
            </a:r>
            <a:endParaRPr lang="en-US" dirty="0"/>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307777"/>
            <a:ext cx="4572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05200" y="5486400"/>
            <a:ext cx="2198091" cy="738664"/>
          </a:xfrm>
          <a:prstGeom prst="rect">
            <a:avLst/>
          </a:prstGeom>
          <a:noFill/>
        </p:spPr>
        <p:txBody>
          <a:bodyPr wrap="square" rtlCol="0">
            <a:spAutoFit/>
          </a:bodyPr>
          <a:lstStyle/>
          <a:p>
            <a:r>
              <a:rPr lang="en-US" sz="1400" b="1" dirty="0"/>
              <a:t>California reservoirs are </a:t>
            </a:r>
            <a:r>
              <a:rPr lang="en-US" sz="1400" b="1" dirty="0" smtClean="0"/>
              <a:t>at </a:t>
            </a:r>
            <a:r>
              <a:rPr lang="en-US" sz="1400" b="1" dirty="0"/>
              <a:t>or  above historic average levels.</a:t>
            </a:r>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6096000"/>
            <a:ext cx="2438400" cy="25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a:latin typeface="Times New Roman" pitchFamily="18" charset="0"/>
              </a:rPr>
              <a:t>Overall,  worsened stream flow conditions in the southeast.</a:t>
            </a:r>
          </a:p>
          <a:p>
            <a:pPr eaLnBrk="1" hangingPunct="1">
              <a:spcBef>
                <a:spcPct val="0"/>
              </a:spcBef>
            </a:pPr>
            <a:r>
              <a:rPr lang="en-US" altLang="en-US" sz="1600" dirty="0">
                <a:latin typeface="Times New Roman" pitchFamily="18" charset="0"/>
              </a:rPr>
              <a:t>Slight improved conditions in the southwest.</a:t>
            </a: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4"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637" y="20628"/>
            <a:ext cx="3370856" cy="21561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map&#10;&#10;Description automatically generated">
            <a:extLst>
              <a:ext uri="{FF2B5EF4-FFF2-40B4-BE49-F238E27FC236}">
                <a16:creationId xmlns:a16="http://schemas.microsoft.com/office/drawing/2014/main" xmlns="" id="{8C6AF0E2-76F3-4E81-BBAF-A39E7CDF9E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637" y="2195717"/>
            <a:ext cx="3357563" cy="2147683"/>
          </a:xfrm>
          <a:prstGeom prst="rect">
            <a:avLst/>
          </a:prstGeom>
        </p:spPr>
      </p:pic>
      <p:pic>
        <p:nvPicPr>
          <p:cNvPr id="11" name="Picture 10">
            <a:extLst>
              <a:ext uri="{FF2B5EF4-FFF2-40B4-BE49-F238E27FC236}">
                <a16:creationId xmlns:a16="http://schemas.microsoft.com/office/drawing/2014/main" xmlns="" id="{F2B22495-9934-42AF-AF0E-7EFAB1C4DB8F}"/>
              </a:ext>
            </a:extLst>
          </p:cNvPr>
          <p:cNvPicPr>
            <a:picLocks noChangeAspect="1"/>
          </p:cNvPicPr>
          <p:nvPr/>
        </p:nvPicPr>
        <p:blipFill>
          <a:blip r:embed="rId11"/>
          <a:stretch>
            <a:fillRect/>
          </a:stretch>
        </p:blipFill>
        <p:spPr>
          <a:xfrm>
            <a:off x="4419600" y="2486366"/>
            <a:ext cx="2614696" cy="1704634"/>
          </a:xfrm>
          <a:prstGeom prst="rect">
            <a:avLst/>
          </a:prstGeom>
        </p:spPr>
      </p:pic>
      <p:pic>
        <p:nvPicPr>
          <p:cNvPr id="819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9350" y="4315166"/>
            <a:ext cx="3386850" cy="208563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below normal 7-day average streamflow condition ma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15471" y="4415193"/>
            <a:ext cx="2369252" cy="1515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3" y="3456622"/>
            <a:ext cx="4366260" cy="284035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103" y="1731645"/>
            <a:ext cx="4366260" cy="2840355"/>
          </a:xfrm>
          <a:prstGeom prst="rect">
            <a:avLst/>
          </a:prstGeom>
        </p:spPr>
      </p:pic>
      <p:pic>
        <p:nvPicPr>
          <p:cNvPr id="11"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 y="131445"/>
            <a:ext cx="4366260" cy="2840355"/>
          </a:xfrm>
        </p:spPr>
      </p:pic>
      <p:sp>
        <p:nvSpPr>
          <p:cNvPr id="2" name="TextBox 1"/>
          <p:cNvSpPr txBox="1"/>
          <p:nvPr/>
        </p:nvSpPr>
        <p:spPr>
          <a:xfrm>
            <a:off x="4953000" y="953869"/>
            <a:ext cx="3962400" cy="646331"/>
          </a:xfrm>
          <a:prstGeom prst="rect">
            <a:avLst/>
          </a:prstGeom>
          <a:noFill/>
        </p:spPr>
        <p:txBody>
          <a:bodyPr wrap="square" rtlCol="0">
            <a:spAutoFit/>
          </a:bodyPr>
          <a:lstStyle/>
          <a:p>
            <a:r>
              <a:rPr lang="en-US" dirty="0"/>
              <a:t>NCEP  Ensemble mean NLDAS2 models’ Soil Moisture tendency</a:t>
            </a:r>
          </a:p>
        </p:txBody>
      </p:sp>
      <p:sp>
        <p:nvSpPr>
          <p:cNvPr id="3" name="TextBox 2"/>
          <p:cNvSpPr txBox="1"/>
          <p:nvPr/>
        </p:nvSpPr>
        <p:spPr>
          <a:xfrm>
            <a:off x="3657600" y="14478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7848600" y="3099955"/>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50292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1077218"/>
          </a:xfrm>
          <a:prstGeom prst="rect">
            <a:avLst/>
          </a:prstGeom>
          <a:noFill/>
        </p:spPr>
        <p:txBody>
          <a:bodyPr wrap="square" rtlCol="0">
            <a:spAutoFit/>
          </a:bodyPr>
          <a:lstStyle/>
          <a:p>
            <a:r>
              <a:rPr lang="en-US" sz="1600" dirty="0"/>
              <a:t>Moistening soil moisture tendency over the last month in the drought affected regions, especially in the southeast – reacting to the rainfall received !</a:t>
            </a:r>
          </a:p>
        </p:txBody>
      </p:sp>
      <p:cxnSp>
        <p:nvCxnSpPr>
          <p:cNvPr id="6" name="Straight Arrow Connector 5"/>
          <p:cNvCxnSpPr/>
          <p:nvPr/>
        </p:nvCxnSpPr>
        <p:spPr>
          <a:xfrm flipH="1" flipV="1">
            <a:off x="3505200" y="4648200"/>
            <a:ext cx="14478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67600" y="40654"/>
            <a:ext cx="1600200" cy="369332"/>
          </a:xfrm>
          <a:prstGeom prst="rect">
            <a:avLst/>
          </a:prstGeom>
          <a:noFill/>
        </p:spPr>
        <p:txBody>
          <a:bodyPr wrap="square" rtlCol="0">
            <a:spAutoFit/>
          </a:bodyPr>
          <a:lstStyle/>
          <a:p>
            <a:r>
              <a:rPr lang="en-US" b="1" dirty="0"/>
              <a:t>[Last Month]</a:t>
            </a:r>
          </a:p>
        </p:txBody>
      </p:sp>
    </p:spTree>
    <p:extLst>
      <p:ext uri="{BB962C8B-B14F-4D97-AF65-F5344CB8AC3E}">
        <p14:creationId xmlns:p14="http://schemas.microsoft.com/office/powerpoint/2010/main" val="831201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05740" y="3636645"/>
            <a:ext cx="4366260" cy="2840355"/>
          </a:xfrm>
          <a:prstGeom prst="rect">
            <a:avLst/>
          </a:prstGeom>
        </p:spPr>
      </p:pic>
      <p:pic>
        <p:nvPicPr>
          <p:cNvPr id="16" name="Picture 15"/>
          <p:cNvPicPr>
            <a:picLocks noChangeAspect="1"/>
          </p:cNvPicPr>
          <p:nvPr/>
        </p:nvPicPr>
        <p:blipFill>
          <a:blip r:embed="rId3"/>
          <a:stretch>
            <a:fillRect/>
          </a:stretch>
        </p:blipFill>
        <p:spPr>
          <a:xfrm>
            <a:off x="4777740" y="2008823"/>
            <a:ext cx="4366260" cy="2840355"/>
          </a:xfrm>
          <a:prstGeom prst="rect">
            <a:avLst/>
          </a:prstGeom>
        </p:spPr>
      </p:pic>
      <p:pic>
        <p:nvPicPr>
          <p:cNvPr id="15" name="Picture 14"/>
          <p:cNvPicPr>
            <a:picLocks noChangeAspect="1"/>
          </p:cNvPicPr>
          <p:nvPr/>
        </p:nvPicPr>
        <p:blipFill>
          <a:blip r:embed="rId4"/>
          <a:stretch>
            <a:fillRect/>
          </a:stretch>
        </p:blipFill>
        <p:spPr>
          <a:xfrm>
            <a:off x="205740" y="76200"/>
            <a:ext cx="4366260" cy="2840355"/>
          </a:xfrm>
          <a:prstGeom prst="rect">
            <a:avLst/>
          </a:prstGeom>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4478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153400" y="3288268"/>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657600" y="5105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830997"/>
          </a:xfrm>
          <a:prstGeom prst="rect">
            <a:avLst/>
          </a:prstGeom>
          <a:noFill/>
        </p:spPr>
        <p:txBody>
          <a:bodyPr wrap="square" rtlCol="0">
            <a:spAutoFit/>
          </a:bodyPr>
          <a:lstStyle/>
          <a:p>
            <a:r>
              <a:rPr lang="en-US" sz="1600" dirty="0"/>
              <a:t>Drying soil moisture tendency over the last month in the drought affected regions, especially in the southeast. </a:t>
            </a:r>
          </a:p>
        </p:txBody>
      </p:sp>
      <p:cxnSp>
        <p:nvCxnSpPr>
          <p:cNvPr id="6" name="Straight Arrow Connector 5"/>
          <p:cNvCxnSpPr/>
          <p:nvPr/>
        </p:nvCxnSpPr>
        <p:spPr>
          <a:xfrm flipH="1" flipV="1">
            <a:off x="3581400" y="48768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Tree>
    <p:extLst>
      <p:ext uri="{BB962C8B-B14F-4D97-AF65-F5344CB8AC3E}">
        <p14:creationId xmlns:p14="http://schemas.microsoft.com/office/powerpoint/2010/main" val="230391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Drought Monitor for usd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6" y="3733800"/>
            <a:ext cx="4111624" cy="3048000"/>
          </a:xfrm>
          <a:prstGeom prst="rect">
            <a:avLst/>
          </a:prstGeom>
          <a:noFill/>
          <a:ln>
            <a:noFill/>
          </a:ln>
        </p:spPr>
      </p:pic>
      <p:pic>
        <p:nvPicPr>
          <p:cNvPr id="5" name="Picture 4" descr="A picture containing text, map&#10;&#10;Description automatically generated">
            <a:extLst>
              <a:ext uri="{FF2B5EF4-FFF2-40B4-BE49-F238E27FC236}">
                <a16:creationId xmlns:a16="http://schemas.microsoft.com/office/drawing/2014/main" xmlns="" id="{2AF46D7E-E157-449E-B6E2-9A9659FFC9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76" y="369332"/>
            <a:ext cx="4141694" cy="3200400"/>
          </a:xfrm>
          <a:prstGeom prst="rect">
            <a:avLst/>
          </a:prstGeom>
        </p:spPr>
      </p:pic>
      <p:pic>
        <p:nvPicPr>
          <p:cNvPr id="30" name="Picture 2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990600"/>
            <a:ext cx="2286000" cy="1735046"/>
          </a:xfrm>
          <a:prstGeom prst="rect">
            <a:avLst/>
          </a:prstGeom>
          <a:noFill/>
          <a:ln>
            <a:noFill/>
          </a:ln>
        </p:spPr>
      </p:pic>
      <p:pic>
        <p:nvPicPr>
          <p:cNvPr id="24" name="Picture 23"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7471" y="3078945"/>
            <a:ext cx="2291457" cy="1758386"/>
          </a:xfrm>
          <a:prstGeom prst="rect">
            <a:avLst/>
          </a:prstGeom>
          <a:noFill/>
          <a:ln>
            <a:noFill/>
          </a:ln>
        </p:spPr>
      </p:pic>
      <p:pic>
        <p:nvPicPr>
          <p:cNvPr id="31" name="Picture 3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2928" y="5067344"/>
            <a:ext cx="2291458" cy="1714456"/>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pic>
        <p:nvPicPr>
          <p:cNvPr id="3079" name="Picture 14"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781800" y="1048464"/>
            <a:ext cx="2286000"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a:t>After reaching a relative minimum in the area of drought coverage across the US in April/May, the drought area </a:t>
            </a:r>
            <a:r>
              <a:rPr lang="en-US" sz="1400" dirty="0" smtClean="0"/>
              <a:t>started to increase, </a:t>
            </a:r>
            <a:r>
              <a:rPr lang="en-US" sz="1400" dirty="0" smtClean="0"/>
              <a:t>peaked in October, and since then has decreased at least in the southeast</a:t>
            </a:r>
            <a:r>
              <a:rPr lang="en-US" sz="1400" dirty="0" smtClean="0"/>
              <a:t>. Only small pockets of mild short term drought exist in the southeast. </a:t>
            </a:r>
            <a:endParaRPr lang="en-US" sz="1400" dirty="0"/>
          </a:p>
          <a:p>
            <a:r>
              <a:rPr lang="en-US" sz="1400" dirty="0"/>
              <a:t> </a:t>
            </a:r>
            <a:endParaRPr lang="en-US" sz="1400" dirty="0" smtClean="0"/>
          </a:p>
          <a:p>
            <a:pPr marL="285750" indent="-285750">
              <a:buFont typeface="Arial" panose="020B0604020202020204" pitchFamily="34" charset="0"/>
              <a:buChar char="•"/>
            </a:pPr>
            <a:r>
              <a:rPr lang="en-US" sz="1400" dirty="0" smtClean="0"/>
              <a:t>Drought in the four corner states (AZ/MM/UT/CO) has been vacillating in both intensity and shape.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Weak dryness is emerging on and off in the Pacific western </a:t>
            </a:r>
            <a:r>
              <a:rPr lang="en-US" sz="1400" dirty="0" smtClean="0"/>
              <a:t>states of CA, OR and WA.  </a:t>
            </a:r>
            <a:endParaRPr lang="en-US" sz="1400" dirty="0"/>
          </a:p>
        </p:txBody>
      </p:sp>
      <p:sp>
        <p:nvSpPr>
          <p:cNvPr id="21" name="TextBox 20"/>
          <p:cNvSpPr txBox="1"/>
          <p:nvPr/>
        </p:nvSpPr>
        <p:spPr>
          <a:xfrm>
            <a:off x="5029200" y="2725646"/>
            <a:ext cx="1219200" cy="369332"/>
          </a:xfrm>
          <a:prstGeom prst="rect">
            <a:avLst/>
          </a:prstGeom>
          <a:noFill/>
        </p:spPr>
        <p:txBody>
          <a:bodyPr wrap="square" rtlCol="0">
            <a:spAutoFit/>
          </a:bodyPr>
          <a:lstStyle/>
          <a:p>
            <a:r>
              <a:rPr lang="en-US" dirty="0" smtClean="0"/>
              <a:t>September</a:t>
            </a:r>
            <a:endParaRPr lang="en-US" dirty="0"/>
          </a:p>
        </p:txBody>
      </p:sp>
      <p:sp>
        <p:nvSpPr>
          <p:cNvPr id="3081" name="TextBox 17"/>
          <p:cNvSpPr txBox="1">
            <a:spLocks noChangeArrowheads="1"/>
          </p:cNvSpPr>
          <p:nvPr/>
        </p:nvSpPr>
        <p:spPr bwMode="auto">
          <a:xfrm>
            <a:off x="3489325" y="4459069"/>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Recent/Latest</a:t>
            </a:r>
          </a:p>
        </p:txBody>
      </p:sp>
      <p:sp>
        <p:nvSpPr>
          <p:cNvPr id="25" name="TextBox 24"/>
          <p:cNvSpPr txBox="1"/>
          <p:nvPr/>
        </p:nvSpPr>
        <p:spPr>
          <a:xfrm>
            <a:off x="1981158" y="0"/>
            <a:ext cx="1159292" cy="369332"/>
          </a:xfrm>
          <a:prstGeom prst="rect">
            <a:avLst/>
          </a:prstGeom>
          <a:noFill/>
        </p:spPr>
        <p:txBody>
          <a:bodyPr wrap="none" rtlCol="0">
            <a:spAutoFit/>
          </a:bodyPr>
          <a:lstStyle/>
          <a:p>
            <a:r>
              <a:rPr lang="en-US" dirty="0" smtClean="0"/>
              <a:t>November</a:t>
            </a:r>
            <a:endParaRPr lang="en-US" dirty="0"/>
          </a:p>
        </p:txBody>
      </p:sp>
      <p:sp>
        <p:nvSpPr>
          <p:cNvPr id="29" name="TextBox 28"/>
          <p:cNvSpPr txBox="1"/>
          <p:nvPr/>
        </p:nvSpPr>
        <p:spPr>
          <a:xfrm>
            <a:off x="5244485" y="4724400"/>
            <a:ext cx="851515" cy="369332"/>
          </a:xfrm>
          <a:prstGeom prst="rect">
            <a:avLst/>
          </a:prstGeom>
          <a:noFill/>
        </p:spPr>
        <p:txBody>
          <a:bodyPr wrap="none" rtlCol="0">
            <a:spAutoFit/>
          </a:bodyPr>
          <a:lstStyle/>
          <a:p>
            <a:r>
              <a:rPr lang="en-US" dirty="0" smtClean="0"/>
              <a:t>August</a:t>
            </a:r>
            <a:endParaRPr lang="en-US" dirty="0"/>
          </a:p>
        </p:txBody>
      </p:sp>
      <p:sp>
        <p:nvSpPr>
          <p:cNvPr id="23" name="TextBox 22"/>
          <p:cNvSpPr txBox="1"/>
          <p:nvPr/>
        </p:nvSpPr>
        <p:spPr>
          <a:xfrm>
            <a:off x="5029200" y="684959"/>
            <a:ext cx="1168783" cy="369332"/>
          </a:xfrm>
          <a:prstGeom prst="rect">
            <a:avLst/>
          </a:prstGeom>
          <a:noFill/>
        </p:spPr>
        <p:txBody>
          <a:bodyPr wrap="square" rtlCol="0">
            <a:spAutoFit/>
          </a:bodyPr>
          <a:lstStyle/>
          <a:p>
            <a:r>
              <a:rPr lang="en-US" dirty="0" smtClean="0"/>
              <a:t>October</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20</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886286634"/>
              </p:ext>
            </p:extLst>
          </p:nvPr>
        </p:nvGraphicFramePr>
        <p:xfrm>
          <a:off x="381000" y="152400"/>
          <a:ext cx="8305800" cy="5608320"/>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12  December  </a:t>
                      </a:r>
                      <a:r>
                        <a:rPr kumimoji="0" lang="en-US" altLang="en-US" sz="2000" b="1" i="0" u="sng" strike="noStrike" cap="none" normalizeH="0" baseline="0" dirty="0">
                          <a:ln>
                            <a:noFill/>
                          </a:ln>
                          <a:solidFill>
                            <a:srgbClr val="FF0000"/>
                          </a:solidFill>
                          <a:effectLst/>
                          <a:latin typeface="verdana,arial,serif"/>
                          <a:cs typeface="Arial" pitchFamily="34" charset="0"/>
                        </a:rPr>
                        <a:t>2019</a:t>
                      </a:r>
                      <a:endParaRPr kumimoji="0" lang="en-US" altLang="en-US" sz="2000" b="1" i="0" u="sng" strike="noStrike" cap="none" normalizeH="0" baseline="0" dirty="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a:ln>
                            <a:noFill/>
                          </a:ln>
                          <a:solidFill>
                            <a:srgbClr val="FF0000"/>
                          </a:solidFill>
                          <a:effectLst/>
                          <a:latin typeface="Arial" pitchFamily="34" charset="0"/>
                          <a:ea typeface="+mn-ea"/>
                          <a:cs typeface="+mn-cs"/>
                        </a:rPr>
                        <a:t>Not Active</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 </a:t>
                      </a:r>
                      <a:r>
                        <a:rPr lang="en-US" sz="1800" b="0" kern="1200" dirty="0">
                          <a:solidFill>
                            <a:schemeClr val="tx1"/>
                          </a:solidFill>
                          <a:effectLst/>
                          <a:latin typeface="verdana,arial"/>
                          <a:ea typeface="+mn-ea"/>
                          <a:cs typeface="+mn-cs"/>
                        </a:rPr>
                        <a:t>ENSO-neutral is favored during the Northern Hemisphere winter 2019-20 (~70% chance), continuing through spring 2020 </a:t>
                      </a:r>
                      <a:r>
                        <a:rPr lang="en-US" sz="1800" b="0" kern="1200" dirty="0" smtClean="0">
                          <a:solidFill>
                            <a:schemeClr val="tx1"/>
                          </a:solidFill>
                          <a:effectLst/>
                          <a:latin typeface="verdana,arial"/>
                          <a:ea typeface="+mn-ea"/>
                          <a:cs typeface="+mn-cs"/>
                        </a:rPr>
                        <a:t>(65</a:t>
                      </a:r>
                      <a:r>
                        <a:rPr lang="en-US" sz="1800" b="0" kern="1200" dirty="0">
                          <a:solidFill>
                            <a:schemeClr val="tx1"/>
                          </a:solidFill>
                          <a:effectLst/>
                          <a:latin typeface="verdana,arial"/>
                          <a:ea typeface="+mn-ea"/>
                          <a:cs typeface="+mn-cs"/>
                        </a:rPr>
                        <a:t>% chance).</a:t>
                      </a:r>
                      <a:endParaRPr lang="en-US" altLang="en-US" sz="1800" b="0" baseline="0" dirty="0">
                        <a:solidFill>
                          <a:schemeClr val="tx1"/>
                        </a:solidFill>
                        <a:latin typeface="verdana,arial"/>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76200"/>
            <a:ext cx="45719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sub surface heat </a:t>
            </a:r>
            <a:r>
              <a:rPr lang="en-US" altLang="en-US" sz="1400" dirty="0" err="1">
                <a:latin typeface="Times New Roman" pitchFamily="18" charset="0"/>
              </a:rPr>
              <a:t>anom</a:t>
            </a:r>
            <a:r>
              <a:rPr lang="en-US" altLang="en-US" sz="1400" dirty="0">
                <a:latin typeface="Times New Roman" pitchFamily="18" charset="0"/>
              </a:rPr>
              <a:t> has been </a:t>
            </a:r>
            <a:r>
              <a:rPr lang="en-US" altLang="en-US" sz="1400" dirty="0" smtClean="0">
                <a:latin typeface="Times New Roman" pitchFamily="18" charset="0"/>
              </a:rPr>
              <a:t>vacillating </a:t>
            </a:r>
            <a:r>
              <a:rPr lang="en-US" altLang="en-US" sz="1400" dirty="0">
                <a:latin typeface="Times New Roman" pitchFamily="18" charset="0"/>
              </a:rPr>
              <a:t>for the past few months</a:t>
            </a:r>
            <a:r>
              <a:rPr lang="en-US" altLang="en-US" sz="1600" dirty="0">
                <a:latin typeface="Times New Roman" pitchFamily="18" charset="0"/>
              </a:rPr>
              <a:t>. </a:t>
            </a:r>
            <a:r>
              <a:rPr lang="en-US" altLang="en-US" sz="1400" dirty="0">
                <a:latin typeface="Times New Roman" pitchFamily="18" charset="0"/>
              </a:rPr>
              <a:t>Will we be in neutral territory for how long?</a:t>
            </a: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a:solidFill>
                  <a:srgbClr val="FF0000"/>
                </a:solidFill>
              </a:rPr>
              <a:t>?</a:t>
            </a:r>
          </a:p>
        </p:txBody>
      </p:sp>
      <p:pic>
        <p:nvPicPr>
          <p:cNvPr id="2" name="Picture 1">
            <a:extLst>
              <a:ext uri="{FF2B5EF4-FFF2-40B4-BE49-F238E27FC236}">
                <a16:creationId xmlns:a16="http://schemas.microsoft.com/office/drawing/2014/main" xmlns="" id="{B9727E67-B88D-4C91-9B06-00A24DDB6C62}"/>
              </a:ext>
            </a:extLst>
          </p:cNvPr>
          <p:cNvPicPr>
            <a:picLocks noChangeAspect="1"/>
          </p:cNvPicPr>
          <p:nvPr/>
        </p:nvPicPr>
        <p:blipFill>
          <a:blip r:embed="rId3"/>
          <a:stretch>
            <a:fillRect/>
          </a:stretch>
        </p:blipFill>
        <p:spPr>
          <a:xfrm>
            <a:off x="4648200" y="2514600"/>
            <a:ext cx="3810000" cy="2173348"/>
          </a:xfrm>
          <a:prstGeom prst="rect">
            <a:avLst/>
          </a:prstGeom>
        </p:spPr>
      </p:pic>
      <p:pic>
        <p:nvPicPr>
          <p:cNvPr id="13" name="Picture 12"/>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76200" y="838200"/>
            <a:ext cx="4038600" cy="579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3581400" y="9144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692650"/>
            <a:ext cx="3810000" cy="2089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648199" y="685800"/>
            <a:ext cx="3829051"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pic>
        <p:nvPicPr>
          <p:cNvPr id="9" name="Picture 8"/>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648200" y="3441700"/>
            <a:ext cx="44196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228600" y="228600"/>
            <a:ext cx="4254500" cy="6477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sp>
        <p:nvSpPr>
          <p:cNvPr id="14" name="TextBox 1"/>
          <p:cNvSpPr txBox="1">
            <a:spLocks noChangeArrowheads="1"/>
          </p:cNvSpPr>
          <p:nvPr/>
        </p:nvSpPr>
        <p:spPr bwMode="auto">
          <a:xfrm>
            <a:off x="121444"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November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26444" y="2216444"/>
            <a:ext cx="22098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8400" y="1981200"/>
            <a:ext cx="1676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December </a:t>
            </a:r>
            <a:r>
              <a:rPr lang="en-US" altLang="en-US" sz="1800" dirty="0">
                <a:latin typeface="Times New Roman" pitchFamily="18" charset="0"/>
              </a:rPr>
              <a:t>CPC/IRI forecast</a:t>
            </a:r>
          </a:p>
        </p:txBody>
      </p:sp>
      <p:cxnSp>
        <p:nvCxnSpPr>
          <p:cNvPr id="3" name="Straight Arrow Connector 2"/>
          <p:cNvCxnSpPr/>
          <p:nvPr/>
        </p:nvCxnSpPr>
        <p:spPr>
          <a:xfrm flipV="1">
            <a:off x="1143000" y="3352800"/>
            <a:ext cx="381000" cy="1524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33528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xmlns="" id="{D68B3D0F-35D6-433E-8DF3-A15E40713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44" y="609600"/>
            <a:ext cx="4114800" cy="2743200"/>
          </a:xfrm>
          <a:prstGeom prst="rect">
            <a:avLst/>
          </a:prstGeom>
        </p:spPr>
      </p:pic>
      <p:pic>
        <p:nvPicPr>
          <p:cNvPr id="10" name="Picture 9" descr="A close up of a map&#10;&#10;Description automatically generated">
            <a:extLst>
              <a:ext uri="{FF2B5EF4-FFF2-40B4-BE49-F238E27FC236}">
                <a16:creationId xmlns:a16="http://schemas.microsoft.com/office/drawing/2014/main" xmlns="" id="{44A4B717-D87F-42D4-A7CE-576E66F68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24" y="103909"/>
            <a:ext cx="4468876" cy="3020291"/>
          </a:xfrm>
          <a:prstGeom prst="rect">
            <a:avLst/>
          </a:prstGeom>
        </p:spPr>
      </p:pic>
      <p:pic>
        <p:nvPicPr>
          <p:cNvPr id="17" name="Picture 16"/>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675124" y="2971800"/>
            <a:ext cx="4468876" cy="333450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s://iri.columbia.edu/wp-content/uploads/2019/12/figur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76" y="3607317"/>
            <a:ext cx="4075924" cy="27172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8524" y="6248400"/>
            <a:ext cx="4011676" cy="584775"/>
          </a:xfrm>
          <a:prstGeom prst="rect">
            <a:avLst/>
          </a:prstGeom>
          <a:noFill/>
        </p:spPr>
        <p:txBody>
          <a:bodyPr wrap="square" rtlCol="0">
            <a:spAutoFit/>
          </a:bodyPr>
          <a:lstStyle/>
          <a:p>
            <a:r>
              <a:rPr lang="en-US" sz="1600" dirty="0" smtClean="0"/>
              <a:t>Same neutral ENSO forecast as last month. But Neutral </a:t>
            </a:r>
            <a:r>
              <a:rPr lang="en-US" sz="1600" dirty="0"/>
              <a:t>for how long? Or a swing to ?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3" y="58615"/>
            <a:ext cx="3950021" cy="3426827"/>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24</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outlook  for</a:t>
            </a:r>
            <a:br>
              <a:rPr lang="en-US" altLang="en-US" sz="2400" kern="0" dirty="0"/>
            </a:br>
            <a:r>
              <a:rPr lang="en-US" altLang="en-US" sz="2400" kern="0" dirty="0"/>
              <a:t>Monthly </a:t>
            </a:r>
            <a:r>
              <a:rPr lang="en-US" altLang="en-US" sz="2400" kern="0" dirty="0" smtClean="0"/>
              <a:t>(Dec)/</a:t>
            </a:r>
            <a:r>
              <a:rPr lang="en-US" altLang="en-US" sz="2400" kern="0" dirty="0"/>
              <a:t>Seasonal </a:t>
            </a:r>
            <a:r>
              <a:rPr lang="en-US" altLang="en-US" sz="2400" kern="0" dirty="0" smtClean="0"/>
              <a:t>(DJF)  </a:t>
            </a:r>
            <a:endParaRPr lang="en-US" altLang="en-US" sz="2400" kern="0" dirty="0"/>
          </a:p>
        </p:txBody>
      </p:sp>
      <p:sp>
        <p:nvSpPr>
          <p:cNvPr id="6" name="TextBox 5"/>
          <p:cNvSpPr txBox="1"/>
          <p:nvPr/>
        </p:nvSpPr>
        <p:spPr>
          <a:xfrm>
            <a:off x="437361" y="3657600"/>
            <a:ext cx="3206327" cy="369332"/>
          </a:xfrm>
          <a:prstGeom prst="rect">
            <a:avLst/>
          </a:prstGeom>
          <a:noFill/>
        </p:spPr>
        <p:txBody>
          <a:bodyPr wrap="none" rtlCol="0">
            <a:spAutoFit/>
          </a:bodyPr>
          <a:lstStyle/>
          <a:p>
            <a:r>
              <a:rPr lang="en-US" dirty="0"/>
              <a:t>Observed so far this month!!  </a:t>
            </a:r>
            <a:r>
              <a:rPr lang="en-US" dirty="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76600" y="1524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19" name="Straight Arrow Connector 18"/>
          <p:cNvCxnSpPr/>
          <p:nvPr/>
        </p:nvCxnSpPr>
        <p:spPr>
          <a:xfrm flipH="1">
            <a:off x="1143000" y="2743200"/>
            <a:ext cx="290596" cy="29943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114800" y="4417874"/>
            <a:ext cx="690563" cy="1754326"/>
          </a:xfrm>
          <a:prstGeom prst="rect">
            <a:avLst/>
          </a:prstGeom>
          <a:noFill/>
        </p:spPr>
        <p:txBody>
          <a:bodyPr wrap="square" rtlCol="0">
            <a:spAutoFit/>
          </a:bodyPr>
          <a:lstStyle/>
          <a:p>
            <a:r>
              <a:rPr lang="en-US" sz="1200" dirty="0"/>
              <a:t>First half of month!</a:t>
            </a:r>
          </a:p>
          <a:p>
            <a:endParaRPr lang="en-US" sz="1200" dirty="0"/>
          </a:p>
          <a:p>
            <a:r>
              <a:rPr lang="en-US" sz="1200" dirty="0"/>
              <a:t>Second half month ?</a:t>
            </a:r>
          </a:p>
          <a:p>
            <a:r>
              <a:rPr lang="en-US" sz="1200" dirty="0"/>
              <a:t>Next slide!</a:t>
            </a:r>
          </a:p>
        </p:txBody>
      </p:sp>
      <p:pic>
        <p:nvPicPr>
          <p:cNvPr id="12292"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28044"/>
            <a:ext cx="3962401" cy="38962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3979039"/>
            <a:ext cx="4067175" cy="2574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25</a:t>
            </a:fld>
            <a:endParaRPr lang="en-US" altLang="en-US" sz="1400" dirty="0"/>
          </a:p>
        </p:txBody>
      </p:sp>
      <p:sp>
        <p:nvSpPr>
          <p:cNvPr id="24579" name="TextBox 2"/>
          <p:cNvSpPr txBox="1">
            <a:spLocks noChangeArrowheads="1"/>
          </p:cNvSpPr>
          <p:nvPr/>
        </p:nvSpPr>
        <p:spPr bwMode="auto">
          <a:xfrm>
            <a:off x="5181600"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295400" y="43434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xmlns="" id="{6FF415D7-0B8F-4E0A-9546-512E73E3E7BA}"/>
              </a:ext>
            </a:extLst>
          </p:cNvPr>
          <p:cNvSpPr txBox="1"/>
          <p:nvPr/>
        </p:nvSpPr>
        <p:spPr>
          <a:xfrm>
            <a:off x="76200" y="5475982"/>
            <a:ext cx="4038600" cy="1323439"/>
          </a:xfrm>
          <a:prstGeom prst="rect">
            <a:avLst/>
          </a:prstGeom>
          <a:noFill/>
        </p:spPr>
        <p:txBody>
          <a:bodyPr wrap="square" rtlCol="0">
            <a:spAutoFit/>
          </a:bodyPr>
          <a:lstStyle/>
          <a:p>
            <a:r>
              <a:rPr lang="en-US" sz="1600" dirty="0" smtClean="0"/>
              <a:t>For much of the south east, the Gulf coast, the four corner states, and the Pacific northwest and California, light to heavy rainfall is expected in the short term, which will further eas</a:t>
            </a:r>
            <a:r>
              <a:rPr lang="en-US" sz="1600" dirty="0" smtClean="0"/>
              <a:t>e the drought/dry conditions here.</a:t>
            </a:r>
            <a:endParaRPr lang="en-US" sz="1600" dirty="0"/>
          </a:p>
        </p:txBody>
      </p:sp>
      <p:pic>
        <p:nvPicPr>
          <p:cNvPr id="5122" name="Picture 2" descr="https://www.wpc.ncep.noaa.gov/qpf/p168i.gif?15765388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4416425" cy="33182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74" y="2819400"/>
            <a:ext cx="4446525" cy="378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5" y="156220"/>
            <a:ext cx="3877441" cy="3567257"/>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26</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(Dec)/</a:t>
            </a:r>
            <a:r>
              <a:rPr lang="en-US" altLang="en-US" sz="2400" kern="0" dirty="0"/>
              <a:t>Seasonal </a:t>
            </a:r>
            <a:r>
              <a:rPr lang="en-US" altLang="en-US" sz="2400" kern="0" dirty="0" smtClean="0"/>
              <a:t>(DJF)  </a:t>
            </a:r>
            <a:endParaRPr lang="en-US" altLang="en-US" sz="2400" kern="0" dirty="0"/>
          </a:p>
        </p:txBody>
      </p:sp>
      <p:sp>
        <p:nvSpPr>
          <p:cNvPr id="23557" name="TextBox 9"/>
          <p:cNvSpPr txBox="1">
            <a:spLocks noChangeArrowheads="1"/>
          </p:cNvSpPr>
          <p:nvPr/>
        </p:nvSpPr>
        <p:spPr bwMode="auto">
          <a:xfrm>
            <a:off x="7086600" y="2450068"/>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Nov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5745" y="3669268"/>
            <a:ext cx="2954655" cy="369332"/>
          </a:xfrm>
          <a:prstGeom prst="rect">
            <a:avLst/>
          </a:prstGeom>
          <a:noFill/>
        </p:spPr>
        <p:txBody>
          <a:bodyPr wrap="none" rtlCol="0">
            <a:spAutoFit/>
          </a:bodyPr>
          <a:lstStyle/>
          <a:p>
            <a:r>
              <a:rPr lang="en-US" dirty="0"/>
              <a:t>Observed so far this month</a:t>
            </a:r>
            <a:r>
              <a:rPr lang="en-US" dirty="0" smtClean="0"/>
              <a:t>!!</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6" name="TextBox 1"/>
          <p:cNvSpPr txBox="1">
            <a:spLocks noChangeArrowheads="1"/>
          </p:cNvSpPr>
          <p:nvPr/>
        </p:nvSpPr>
        <p:spPr bwMode="auto">
          <a:xfrm>
            <a:off x="31242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Nov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434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05516"/>
            <a:ext cx="3733800" cy="3671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27714"/>
            <a:ext cx="3907236" cy="275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a:t>EnsMean</a:t>
            </a:r>
            <a:r>
              <a:rPr lang="en-US" altLang="en-US" sz="2000" dirty="0"/>
              <a:t> forecasts</a:t>
            </a:r>
          </a:p>
        </p:txBody>
      </p:sp>
      <p:sp>
        <p:nvSpPr>
          <p:cNvPr id="21507" name="Rectangle 1"/>
          <p:cNvSpPr>
            <a:spLocks noChangeArrowheads="1"/>
          </p:cNvSpPr>
          <p:nvPr/>
        </p:nvSpPr>
        <p:spPr bwMode="auto">
          <a:xfrm>
            <a:off x="4255120" y="1967345"/>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Jan</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JFM</a:t>
            </a:r>
            <a:endParaRPr lang="en-US" altLang="en-US" sz="1800" dirty="0">
              <a:latin typeface="Times New Roman" pitchFamily="18" charset="0"/>
            </a:endParaRPr>
          </a:p>
        </p:txBody>
      </p:sp>
      <p:sp>
        <p:nvSpPr>
          <p:cNvPr id="21509" name="TextBox 3"/>
          <p:cNvSpPr txBox="1">
            <a:spLocks noChangeArrowheads="1"/>
          </p:cNvSpPr>
          <p:nvPr/>
        </p:nvSpPr>
        <p:spPr bwMode="auto">
          <a:xfrm>
            <a:off x="14322" y="5867400"/>
            <a:ext cx="90534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Red-Dot </a:t>
            </a:r>
            <a:r>
              <a:rPr lang="en-US" altLang="en-US" sz="1600" dirty="0">
                <a:latin typeface="Times New Roman" pitchFamily="18" charset="0"/>
              </a:rPr>
              <a:t>(warm everywhere!)  forecast for </a:t>
            </a:r>
            <a:r>
              <a:rPr lang="en-US" altLang="en-US" sz="1600" dirty="0" smtClean="0">
                <a:latin typeface="Times New Roman" pitchFamily="18" charset="0"/>
              </a:rPr>
              <a:t>Temperature generally holds good. </a:t>
            </a:r>
            <a:r>
              <a:rPr lang="en-US" altLang="en-US" sz="1600" dirty="0">
                <a:latin typeface="Times New Roman" pitchFamily="18" charset="0"/>
              </a:rPr>
              <a:t>Both monthly and seasonal forecasts call for above normal temperatures of various extents across the country. </a:t>
            </a:r>
          </a:p>
          <a:p>
            <a:pPr eaLnBrk="1" hangingPunct="1">
              <a:spcBef>
                <a:spcPct val="0"/>
              </a:spcBef>
            </a:pPr>
            <a:r>
              <a:rPr lang="en-US" altLang="en-US" sz="1600" dirty="0" smtClean="0">
                <a:latin typeface="Times New Roman" pitchFamily="18" charset="0"/>
              </a:rPr>
              <a:t>But the </a:t>
            </a:r>
            <a:r>
              <a:rPr lang="en-US" altLang="en-US" sz="1600" dirty="0">
                <a:latin typeface="Times New Roman" pitchFamily="18" charset="0"/>
              </a:rPr>
              <a:t>forecast precipitation patterns </a:t>
            </a:r>
            <a:r>
              <a:rPr lang="en-US" altLang="en-US" sz="1600" b="1" u="sng" dirty="0">
                <a:latin typeface="Times New Roman" pitchFamily="18" charset="0"/>
              </a:rPr>
              <a:t>are based on ENSO-neutral conditions </a:t>
            </a:r>
            <a:r>
              <a:rPr lang="en-US" altLang="en-US" sz="1600" dirty="0">
                <a:latin typeface="Times New Roman" pitchFamily="18" charset="0"/>
              </a:rPr>
              <a:t>and so </a:t>
            </a:r>
            <a:r>
              <a:rPr lang="en-US" altLang="en-US" sz="1600" dirty="0" smtClean="0">
                <a:latin typeface="Times New Roman" pitchFamily="18" charset="0"/>
              </a:rPr>
              <a:t>its reliability? </a:t>
            </a:r>
            <a:endParaRPr lang="en-US" altLang="en-US" sz="1600"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27</a:t>
            </a:fld>
            <a:endParaRPr lang="en-US" altLang="en-US" sz="1400" dirty="0"/>
          </a:p>
        </p:txBody>
      </p:sp>
      <p:pic>
        <p:nvPicPr>
          <p:cNvPr id="15362"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245" y="0"/>
            <a:ext cx="3876433" cy="299454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6200" cy="300209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0" y="2971800"/>
            <a:ext cx="3874120" cy="299275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0373" y="2971800"/>
            <a:ext cx="3869306" cy="29890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27" y="35522"/>
            <a:ext cx="8349673" cy="6760777"/>
          </a:xfrm>
          <a:prstGeom prst="rect">
            <a:avLst/>
          </a:prstGeom>
        </p:spPr>
      </p:pic>
    </p:spTree>
    <p:extLst>
      <p:ext uri="{BB962C8B-B14F-4D97-AF65-F5344CB8AC3E}">
        <p14:creationId xmlns:p14="http://schemas.microsoft.com/office/powerpoint/2010/main" val="1098757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77" y="152400"/>
            <a:ext cx="8118223" cy="6577797"/>
          </a:xfrm>
          <a:prstGeom prst="rect">
            <a:avLst/>
          </a:prstGeom>
        </p:spPr>
      </p:pic>
    </p:spTree>
    <p:extLst>
      <p:ext uri="{BB962C8B-B14F-4D97-AF65-F5344CB8AC3E}">
        <p14:creationId xmlns:p14="http://schemas.microsoft.com/office/powerpoint/2010/main" val="52949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Nov </a:t>
            </a:r>
            <a:r>
              <a:rPr lang="en-US" altLang="en-US" sz="1600" dirty="0">
                <a:latin typeface="Times New Roman" pitchFamily="18" charset="0"/>
              </a:rPr>
              <a:t>2019- </a:t>
            </a:r>
            <a:r>
              <a:rPr lang="en-US" altLang="en-US" sz="1600" dirty="0" smtClean="0">
                <a:latin typeface="Times New Roman" pitchFamily="18" charset="0"/>
              </a:rPr>
              <a:t>Feb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11/21/19</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438400"/>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Dec </a:t>
            </a:r>
            <a:r>
              <a:rPr lang="en-US" altLang="en-US" sz="1600" dirty="0">
                <a:latin typeface="Times New Roman" pitchFamily="18" charset="0"/>
              </a:rPr>
              <a:t>2019)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11/30/19</a:t>
            </a:r>
            <a:endParaRPr lang="en-US" altLang="en-US" sz="1600" dirty="0">
              <a:latin typeface="Times New Roman" pitchFamily="18" charset="0"/>
            </a:endParaRP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u="sng" dirty="0"/>
              <a:t>(New Seasonal Drought Outlook to be released in 2 days!) </a:t>
            </a:r>
          </a:p>
        </p:txBody>
      </p:sp>
      <p:sp>
        <p:nvSpPr>
          <p:cNvPr id="3" name="TextBox 2"/>
          <p:cNvSpPr txBox="1"/>
          <p:nvPr/>
        </p:nvSpPr>
        <p:spPr>
          <a:xfrm>
            <a:off x="533400" y="4495800"/>
            <a:ext cx="3581400" cy="338554"/>
          </a:xfrm>
          <a:prstGeom prst="rect">
            <a:avLst/>
          </a:prstGeom>
          <a:noFill/>
        </p:spPr>
        <p:txBody>
          <a:bodyPr wrap="square" rtlCol="0">
            <a:spAutoFit/>
          </a:bodyPr>
          <a:lstStyle/>
          <a:p>
            <a:r>
              <a:rPr lang="en-US" sz="1600" dirty="0"/>
              <a:t>Pretty good monthly forecast so far. </a:t>
            </a:r>
            <a:r>
              <a:rPr lang="en-US" sz="1600" dirty="0">
                <a:sym typeface="Wingdings" panose="05000000000000000000" pitchFamily="2" charset="2"/>
              </a:rPr>
              <a:t></a:t>
            </a:r>
            <a:endParaRPr lang="en-US" sz="1600" dirty="0"/>
          </a:p>
        </p:txBody>
      </p:sp>
      <p:pic>
        <p:nvPicPr>
          <p:cNvPr id="10" name="Picture 9" descr="https://www.cpc.ncep.noaa.gov/products/expert_assessment/month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269397"/>
            <a:ext cx="4114800" cy="3221032"/>
          </a:xfrm>
          <a:prstGeom prst="rect">
            <a:avLst/>
          </a:prstGeom>
          <a:noFill/>
          <a:ln>
            <a:noFill/>
          </a:ln>
        </p:spPr>
      </p:pic>
      <p:pic>
        <p:nvPicPr>
          <p:cNvPr id="11" name="Picture 10" descr="https://www.cpc.ncep.noaa.gov/products/expert_assessment/season_drough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 y="529689"/>
            <a:ext cx="4337538" cy="3661311"/>
          </a:xfrm>
          <a:prstGeom prst="rect">
            <a:avLst/>
          </a:prstGeom>
          <a:noFill/>
          <a:ln>
            <a:noFill/>
          </a:ln>
        </p:spPr>
      </p:pic>
    </p:spTree>
    <p:extLst>
      <p:ext uri="{BB962C8B-B14F-4D97-AF65-F5344CB8AC3E}">
        <p14:creationId xmlns:p14="http://schemas.microsoft.com/office/powerpoint/2010/main" val="3691593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30</a:t>
            </a:fld>
            <a:endParaRPr lang="en-US" altLang="en-US" dirty="0"/>
          </a:p>
        </p:txBody>
      </p:sp>
      <p:sp>
        <p:nvSpPr>
          <p:cNvPr id="4" name="TextBox 3"/>
          <p:cNvSpPr txBox="1"/>
          <p:nvPr/>
        </p:nvSpPr>
        <p:spPr>
          <a:xfrm>
            <a:off x="7932410" y="2895600"/>
            <a:ext cx="1135390" cy="1015663"/>
          </a:xfrm>
          <a:prstGeom prst="rect">
            <a:avLst/>
          </a:prstGeom>
          <a:noFill/>
        </p:spPr>
        <p:txBody>
          <a:bodyPr wrap="square" rtlCol="0">
            <a:spAutoFit/>
          </a:bodyPr>
          <a:lstStyle/>
          <a:p>
            <a:r>
              <a:rPr lang="en-US" dirty="0"/>
              <a:t>     </a:t>
            </a:r>
            <a:r>
              <a:rPr lang="en-US" sz="1400" dirty="0"/>
              <a:t>Forecast uncertain in Hatched areas.</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3028950"/>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2400"/>
            <a:ext cx="7851133" cy="6538585"/>
          </a:xfrm>
          <a:prstGeom prst="rect">
            <a:avLst/>
          </a:prstGeom>
        </p:spPr>
      </p:pic>
    </p:spTree>
    <p:extLst>
      <p:ext uri="{BB962C8B-B14F-4D97-AF65-F5344CB8AC3E}">
        <p14:creationId xmlns:p14="http://schemas.microsoft.com/office/powerpoint/2010/main" val="379209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31</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17" name="Rectangle 16"/>
          <p:cNvSpPr/>
          <p:nvPr/>
        </p:nvSpPr>
        <p:spPr>
          <a:xfrm>
            <a:off x="5867400" y="3439180"/>
            <a:ext cx="2739378" cy="523220"/>
          </a:xfrm>
          <a:prstGeom prst="rect">
            <a:avLst/>
          </a:prstGeom>
        </p:spPr>
        <p:txBody>
          <a:bodyPr wrap="square">
            <a:spAutoFit/>
          </a:bodyPr>
          <a:lstStyle/>
          <a:p>
            <a:pPr algn="ctr"/>
            <a:r>
              <a:rPr lang="en-US" sz="1400" b="1" dirty="0"/>
              <a:t> Initial Conditions 2</a:t>
            </a:r>
            <a:r>
              <a:rPr lang="en-US" sz="1400" b="1" dirty="0" smtClean="0"/>
              <a:t> months ago</a:t>
            </a:r>
            <a:r>
              <a:rPr lang="en-US" sz="1400" dirty="0" smtClean="0"/>
              <a:t>: </a:t>
            </a:r>
            <a:endParaRPr lang="en-US" sz="1400" dirty="0"/>
          </a:p>
          <a:p>
            <a:pPr algn="ctr"/>
            <a:r>
              <a:rPr lang="en-US" sz="1400" dirty="0"/>
              <a:t>10/01/2019</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968308"/>
            <a:ext cx="3446917" cy="266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11715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1190625"/>
            <a:ext cx="6953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6400800" y="76200"/>
            <a:ext cx="2205978" cy="738664"/>
          </a:xfrm>
          <a:prstGeom prst="rect">
            <a:avLst/>
          </a:prstGeom>
        </p:spPr>
        <p:txBody>
          <a:bodyPr wrap="square">
            <a:spAutoFit/>
          </a:bodyPr>
          <a:lstStyle/>
          <a:p>
            <a:pPr algn="ctr"/>
            <a:r>
              <a:rPr lang="en-US" sz="1400" b="1" dirty="0"/>
              <a:t> Forecast from </a:t>
            </a:r>
          </a:p>
          <a:p>
            <a:pPr algn="ctr"/>
            <a:r>
              <a:rPr lang="en-US" sz="1400" b="1" dirty="0"/>
              <a:t>Initial Conditions</a:t>
            </a:r>
            <a:r>
              <a:rPr lang="en-US" sz="1400" dirty="0"/>
              <a:t>: </a:t>
            </a:r>
          </a:p>
          <a:p>
            <a:pPr algn="ctr"/>
            <a:r>
              <a:rPr lang="en-US" sz="1400" dirty="0" smtClean="0"/>
              <a:t>12/03/2019</a:t>
            </a:r>
            <a:endParaRPr lang="en-US" sz="1400" dirty="0"/>
          </a:p>
        </p:txBody>
      </p:sp>
      <p:sp>
        <p:nvSpPr>
          <p:cNvPr id="5" name="Arc 4">
            <a:extLst>
              <a:ext uri="{FF2B5EF4-FFF2-40B4-BE49-F238E27FC236}">
                <a16:creationId xmlns:a16="http://schemas.microsoft.com/office/drawing/2014/main" xmlns="" id="{DB892C8E-D254-4459-AF9C-DE1EA95D7B80}"/>
              </a:ext>
            </a:extLst>
          </p:cNvPr>
          <p:cNvSpPr/>
          <p:nvPr/>
        </p:nvSpPr>
        <p:spPr>
          <a:xfrm rot="21277844">
            <a:off x="7924800" y="2362200"/>
            <a:ext cx="923926" cy="3039989"/>
          </a:xfrm>
          <a:prstGeom prst="arc">
            <a:avLst>
              <a:gd name="adj1" fmla="val 16215703"/>
              <a:gd name="adj2" fmla="val 557407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1" y="778877"/>
            <a:ext cx="3429000" cy="272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371600"/>
            <a:ext cx="432435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350" y="1359877"/>
            <a:ext cx="70485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A308E67-F516-4DF2-9FE0-1737F991853C}"/>
              </a:ext>
            </a:extLst>
          </p:cNvPr>
          <p:cNvPicPr>
            <a:picLocks noChangeAspect="1"/>
          </p:cNvPicPr>
          <p:nvPr/>
        </p:nvPicPr>
        <p:blipFill>
          <a:blip r:embed="rId2"/>
          <a:stretch>
            <a:fillRect/>
          </a:stretch>
        </p:blipFill>
        <p:spPr>
          <a:xfrm>
            <a:off x="4572000" y="3354753"/>
            <a:ext cx="4552654" cy="3350847"/>
          </a:xfrm>
          <a:prstGeom prst="rect">
            <a:avLst/>
          </a:prstGeom>
        </p:spPr>
      </p:pic>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a:t> Soil Moisture</a:t>
            </a:r>
          </a:p>
        </p:txBody>
      </p:sp>
      <p:sp>
        <p:nvSpPr>
          <p:cNvPr id="11" name="TextBox 10"/>
          <p:cNvSpPr txBox="1"/>
          <p:nvPr/>
        </p:nvSpPr>
        <p:spPr>
          <a:xfrm>
            <a:off x="4343400" y="1143000"/>
            <a:ext cx="4552654" cy="923330"/>
          </a:xfrm>
          <a:prstGeom prst="rect">
            <a:avLst/>
          </a:prstGeom>
          <a:noFill/>
        </p:spPr>
        <p:txBody>
          <a:bodyPr wrap="square" rtlCol="0">
            <a:spAutoFit/>
          </a:bodyPr>
          <a:lstStyle/>
          <a:p>
            <a:pPr algn="ctr"/>
            <a:r>
              <a:rPr lang="en-US" b="1" dirty="0"/>
              <a:t>NASA GEOS 5 Model</a:t>
            </a:r>
          </a:p>
          <a:p>
            <a:pPr algn="ctr"/>
            <a:r>
              <a:rPr lang="en-US" b="1" dirty="0"/>
              <a:t>Precipitation &amp; Soil Moisture </a:t>
            </a:r>
            <a:r>
              <a:rPr lang="en-US" b="1" dirty="0" smtClean="0"/>
              <a:t>Forecast</a:t>
            </a:r>
          </a:p>
          <a:p>
            <a:pPr algn="ctr"/>
            <a:r>
              <a:rPr lang="en-US" b="1" dirty="0" smtClean="0"/>
              <a:t>(Not available this month)</a:t>
            </a:r>
            <a:endParaRPr lang="en-US" b="1" dirty="0"/>
          </a:p>
        </p:txBody>
      </p:sp>
      <p:sp>
        <p:nvSpPr>
          <p:cNvPr id="16" name="TextBox 15"/>
          <p:cNvSpPr txBox="1"/>
          <p:nvPr/>
        </p:nvSpPr>
        <p:spPr>
          <a:xfrm>
            <a:off x="1208512" y="-76200"/>
            <a:ext cx="1610888" cy="369332"/>
          </a:xfrm>
          <a:prstGeom prst="rect">
            <a:avLst/>
          </a:prstGeom>
          <a:solidFill>
            <a:schemeClr val="bg1"/>
          </a:solidFill>
        </p:spPr>
        <p:txBody>
          <a:bodyPr wrap="square" rtlCol="0">
            <a:spAutoFit/>
          </a:bodyPr>
          <a:lstStyle/>
          <a:p>
            <a:r>
              <a:rPr lang="en-US" b="1" dirty="0"/>
              <a:t> Precipitation</a:t>
            </a:r>
          </a:p>
        </p:txBody>
      </p:sp>
      <p:sp>
        <p:nvSpPr>
          <p:cNvPr id="15" name="TextBox 14"/>
          <p:cNvSpPr txBox="1"/>
          <p:nvPr/>
        </p:nvSpPr>
        <p:spPr>
          <a:xfrm>
            <a:off x="8610601" y="5943600"/>
            <a:ext cx="609599" cy="523220"/>
          </a:xfrm>
          <a:prstGeom prst="rect">
            <a:avLst/>
          </a:prstGeom>
          <a:noFill/>
        </p:spPr>
        <p:txBody>
          <a:bodyPr wrap="square" rtlCol="0">
            <a:spAutoFit/>
          </a:bodyPr>
          <a:lstStyle/>
          <a:p>
            <a:r>
              <a:rPr lang="en-US" sz="1400" b="1" dirty="0"/>
              <a:t>Jan </a:t>
            </a:r>
          </a:p>
          <a:p>
            <a:r>
              <a:rPr lang="en-US" sz="1400" b="1" dirty="0"/>
              <a:t>2019</a:t>
            </a:r>
          </a:p>
        </p:txBody>
      </p:sp>
      <p:sp>
        <p:nvSpPr>
          <p:cNvPr id="17" name="TextBox 16"/>
          <p:cNvSpPr txBox="1"/>
          <p:nvPr/>
        </p:nvSpPr>
        <p:spPr>
          <a:xfrm>
            <a:off x="6248401" y="6093023"/>
            <a:ext cx="609599" cy="523220"/>
          </a:xfrm>
          <a:prstGeom prst="rect">
            <a:avLst/>
          </a:prstGeom>
          <a:noFill/>
        </p:spPr>
        <p:txBody>
          <a:bodyPr wrap="square" rtlCol="0">
            <a:spAutoFit/>
          </a:bodyPr>
          <a:lstStyle/>
          <a:p>
            <a:r>
              <a:rPr lang="en-US" sz="1400" b="1" dirty="0"/>
              <a:t>Dec 2019</a:t>
            </a:r>
          </a:p>
        </p:txBody>
      </p:sp>
      <p:sp>
        <p:nvSpPr>
          <p:cNvPr id="18" name="TextBox 17"/>
          <p:cNvSpPr txBox="1"/>
          <p:nvPr/>
        </p:nvSpPr>
        <p:spPr>
          <a:xfrm>
            <a:off x="8610601" y="4343400"/>
            <a:ext cx="609599" cy="523220"/>
          </a:xfrm>
          <a:prstGeom prst="rect">
            <a:avLst/>
          </a:prstGeom>
          <a:noFill/>
        </p:spPr>
        <p:txBody>
          <a:bodyPr wrap="square" rtlCol="0">
            <a:spAutoFit/>
          </a:bodyPr>
          <a:lstStyle/>
          <a:p>
            <a:r>
              <a:rPr lang="en-US" sz="1400" b="1" dirty="0"/>
              <a:t>Nov</a:t>
            </a:r>
          </a:p>
          <a:p>
            <a:r>
              <a:rPr lang="en-US" sz="1400" b="1" dirty="0"/>
              <a:t>2019</a:t>
            </a:r>
          </a:p>
        </p:txBody>
      </p:sp>
      <p:sp>
        <p:nvSpPr>
          <p:cNvPr id="19" name="TextBox 18"/>
          <p:cNvSpPr txBox="1"/>
          <p:nvPr/>
        </p:nvSpPr>
        <p:spPr>
          <a:xfrm>
            <a:off x="6128756" y="4569023"/>
            <a:ext cx="609599" cy="307777"/>
          </a:xfrm>
          <a:prstGeom prst="rect">
            <a:avLst/>
          </a:prstGeom>
          <a:noFill/>
        </p:spPr>
        <p:txBody>
          <a:bodyPr wrap="square" rtlCol="0">
            <a:spAutoFit/>
          </a:bodyPr>
          <a:lstStyle/>
          <a:p>
            <a:r>
              <a:rPr lang="en-US" sz="1400" b="1" dirty="0"/>
              <a:t>   I.C.</a:t>
            </a:r>
          </a:p>
        </p:txBody>
      </p:sp>
      <p:pic>
        <p:nvPicPr>
          <p:cNvPr id="5" name="Picture 4">
            <a:extLst>
              <a:ext uri="{FF2B5EF4-FFF2-40B4-BE49-F238E27FC236}">
                <a16:creationId xmlns:a16="http://schemas.microsoft.com/office/drawing/2014/main" xmlns="" id="{4ACFAB7F-36E8-4767-967C-8C687F5F0832}"/>
              </a:ext>
            </a:extLst>
          </p:cNvPr>
          <p:cNvPicPr>
            <a:picLocks noChangeAspect="1"/>
          </p:cNvPicPr>
          <p:nvPr/>
        </p:nvPicPr>
        <p:blipFill>
          <a:blip r:embed="rId3"/>
          <a:stretch>
            <a:fillRect/>
          </a:stretch>
        </p:blipFill>
        <p:spPr>
          <a:xfrm>
            <a:off x="32756" y="192453"/>
            <a:ext cx="4486275" cy="6324600"/>
          </a:xfrm>
          <a:prstGeom prst="rect">
            <a:avLst/>
          </a:prstGeom>
        </p:spPr>
      </p:pic>
      <p:grpSp>
        <p:nvGrpSpPr>
          <p:cNvPr id="6" name="Group 5">
            <a:extLst>
              <a:ext uri="{FF2B5EF4-FFF2-40B4-BE49-F238E27FC236}">
                <a16:creationId xmlns:a16="http://schemas.microsoft.com/office/drawing/2014/main" xmlns="" id="{C0808C1A-7637-4AE4-A43C-B5EFC8A70E54}"/>
              </a:ext>
            </a:extLst>
          </p:cNvPr>
          <p:cNvGrpSpPr/>
          <p:nvPr/>
        </p:nvGrpSpPr>
        <p:grpSpPr>
          <a:xfrm>
            <a:off x="3429000" y="1673423"/>
            <a:ext cx="1088864" cy="4270177"/>
            <a:chOff x="3483136" y="1676400"/>
            <a:chExt cx="1088864" cy="4270177"/>
          </a:xfrm>
        </p:grpSpPr>
        <p:sp>
          <p:nvSpPr>
            <p:cNvPr id="3" name="TextBox 2"/>
            <p:cNvSpPr txBox="1"/>
            <p:nvPr/>
          </p:nvSpPr>
          <p:spPr>
            <a:xfrm>
              <a:off x="3483136" y="1676400"/>
              <a:ext cx="990599" cy="307777"/>
            </a:xfrm>
            <a:prstGeom prst="rect">
              <a:avLst/>
            </a:prstGeom>
            <a:noFill/>
          </p:spPr>
          <p:txBody>
            <a:bodyPr wrap="square" rtlCol="0">
              <a:spAutoFit/>
            </a:bodyPr>
            <a:lstStyle/>
            <a:p>
              <a:r>
                <a:rPr lang="en-US" sz="1400" b="1" dirty="0"/>
                <a:t>Nov 2019</a:t>
              </a:r>
            </a:p>
          </p:txBody>
        </p:sp>
        <p:sp>
          <p:nvSpPr>
            <p:cNvPr id="13" name="TextBox 12"/>
            <p:cNvSpPr txBox="1"/>
            <p:nvPr/>
          </p:nvSpPr>
          <p:spPr>
            <a:xfrm>
              <a:off x="3512802" y="3810000"/>
              <a:ext cx="982998" cy="307777"/>
            </a:xfrm>
            <a:prstGeom prst="rect">
              <a:avLst/>
            </a:prstGeom>
            <a:noFill/>
          </p:spPr>
          <p:txBody>
            <a:bodyPr wrap="square" rtlCol="0">
              <a:spAutoFit/>
            </a:bodyPr>
            <a:lstStyle/>
            <a:p>
              <a:r>
                <a:rPr lang="en-US" sz="1400" b="1" dirty="0"/>
                <a:t>Dec 2019</a:t>
              </a:r>
            </a:p>
          </p:txBody>
        </p:sp>
        <p:sp>
          <p:nvSpPr>
            <p:cNvPr id="14" name="TextBox 13"/>
            <p:cNvSpPr txBox="1"/>
            <p:nvPr/>
          </p:nvSpPr>
          <p:spPr>
            <a:xfrm>
              <a:off x="3581401" y="5638800"/>
              <a:ext cx="990599" cy="307777"/>
            </a:xfrm>
            <a:prstGeom prst="rect">
              <a:avLst/>
            </a:prstGeom>
            <a:noFill/>
          </p:spPr>
          <p:txBody>
            <a:bodyPr wrap="square" rtlCol="0">
              <a:spAutoFit/>
            </a:bodyPr>
            <a:lstStyle/>
            <a:p>
              <a:r>
                <a:rPr lang="en-US" sz="1400" b="1" dirty="0"/>
                <a:t>Jan 2019</a:t>
              </a:r>
            </a:p>
          </p:txBody>
        </p:sp>
      </p:grpSp>
    </p:spTree>
    <p:extLst>
      <p:ext uri="{BB962C8B-B14F-4D97-AF65-F5344CB8AC3E}">
        <p14:creationId xmlns:p14="http://schemas.microsoft.com/office/powerpoint/2010/main" val="3069823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381000"/>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304800"/>
            <a:ext cx="9220200" cy="6553200"/>
          </a:xfrm>
        </p:spPr>
        <p:txBody>
          <a:bodyPr/>
          <a:lstStyle/>
          <a:p>
            <a:pPr marL="571500" indent="-571500" eaLnBrk="1" fontAlgn="auto" hangingPunct="1">
              <a:spcBef>
                <a:spcPct val="50000"/>
              </a:spcBef>
              <a:spcAft>
                <a:spcPts val="0"/>
              </a:spcAft>
              <a:buNone/>
              <a:defRPr/>
            </a:pPr>
            <a:r>
              <a:rPr lang="en-US" altLang="en-US" sz="1600" b="1" dirty="0">
                <a:solidFill>
                  <a:srgbClr val="FF0000"/>
                </a:solidFill>
              </a:rPr>
              <a:t>Current ENSO status and forecast. </a:t>
            </a:r>
            <a:r>
              <a:rPr lang="en-US" sz="1400" u="sng" kern="1200" dirty="0">
                <a:latin typeface="Trebuchet MS" panose="020B0603020202020204" pitchFamily="34" charset="0"/>
              </a:rPr>
              <a:t>ENSO-neutral is favored during the Northern Hemisphere winter 2019-20 (~70% chance), </a:t>
            </a:r>
            <a:r>
              <a:rPr lang="en-US" sz="1400" kern="1200" dirty="0">
                <a:latin typeface="Trebuchet MS" panose="020B0603020202020204" pitchFamily="34" charset="0"/>
              </a:rPr>
              <a:t>continuing through spring 2020 </a:t>
            </a:r>
            <a:r>
              <a:rPr lang="en-US" sz="1400" kern="1200" dirty="0" smtClean="0">
                <a:latin typeface="Trebuchet MS" panose="020B0603020202020204" pitchFamily="34" charset="0"/>
              </a:rPr>
              <a:t>(65</a:t>
            </a:r>
            <a:r>
              <a:rPr lang="en-US" sz="1400" kern="1200" dirty="0">
                <a:latin typeface="Trebuchet MS" panose="020B0603020202020204" pitchFamily="34" charset="0"/>
              </a:rPr>
              <a:t>% chance).</a:t>
            </a:r>
          </a:p>
          <a:p>
            <a:pPr marL="571500" indent="-571500" eaLnBrk="1" fontAlgn="auto" hangingPunct="1">
              <a:spcBef>
                <a:spcPct val="50000"/>
              </a:spcBef>
              <a:spcAft>
                <a:spcPts val="0"/>
              </a:spcAft>
              <a:buNone/>
              <a:defRPr/>
            </a:pPr>
            <a:r>
              <a:rPr lang="en-US" altLang="en-US" sz="1600" b="1" dirty="0">
                <a:solidFill>
                  <a:srgbClr val="FF0000"/>
                </a:solidFill>
              </a:rPr>
              <a:t>Current 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342900">
              <a:buFontTx/>
              <a:buChar char="-"/>
            </a:pPr>
            <a:r>
              <a:rPr lang="en-US" sz="1400" dirty="0">
                <a:latin typeface="Trebuchet MS" panose="020B0603020202020204" pitchFamily="34" charset="0"/>
              </a:rPr>
              <a:t>After reaching a relative minimum in the area of drought coverage across the US in April/May, the drought  </a:t>
            </a:r>
            <a:r>
              <a:rPr lang="en-US" sz="1400" dirty="0" smtClean="0">
                <a:latin typeface="Trebuchet MS" panose="020B0603020202020204" pitchFamily="34" charset="0"/>
              </a:rPr>
              <a:t>area </a:t>
            </a:r>
            <a:r>
              <a:rPr lang="en-US" sz="1400" dirty="0">
                <a:latin typeface="Trebuchet MS" panose="020B0603020202020204" pitchFamily="34" charset="0"/>
              </a:rPr>
              <a:t>started to </a:t>
            </a:r>
            <a:r>
              <a:rPr lang="en-US" sz="1400" dirty="0" smtClean="0">
                <a:latin typeface="Trebuchet MS" panose="020B0603020202020204" pitchFamily="34" charset="0"/>
              </a:rPr>
              <a:t>increase in the south, which peaked </a:t>
            </a:r>
            <a:r>
              <a:rPr lang="en-US" sz="1400" dirty="0">
                <a:latin typeface="Trebuchet MS" panose="020B0603020202020204" pitchFamily="34" charset="0"/>
              </a:rPr>
              <a:t>in October, and since then has decreased at least in the southeast. Only small pockets of mild short term drought exist in the </a:t>
            </a:r>
            <a:r>
              <a:rPr lang="en-US" sz="1400" dirty="0" smtClean="0">
                <a:latin typeface="Trebuchet MS" panose="020B0603020202020204" pitchFamily="34" charset="0"/>
              </a:rPr>
              <a:t>southeast.</a:t>
            </a:r>
          </a:p>
          <a:p>
            <a:pPr marL="457200" lvl="1" indent="-228600">
              <a:buFontTx/>
              <a:buChar char="-"/>
            </a:pPr>
            <a:r>
              <a:rPr lang="en-US" sz="1400" dirty="0" smtClean="0">
                <a:latin typeface="Trebuchet MS" panose="020B0603020202020204" pitchFamily="34" charset="0"/>
              </a:rPr>
              <a:t>Drought </a:t>
            </a:r>
            <a:r>
              <a:rPr lang="en-US" sz="1400" dirty="0">
                <a:latin typeface="Trebuchet MS" panose="020B0603020202020204" pitchFamily="34" charset="0"/>
              </a:rPr>
              <a:t>in the four corner states (AZ/MM/UT/CO) has been vacillating in both intensity and </a:t>
            </a:r>
            <a:r>
              <a:rPr lang="en-US" sz="1400" dirty="0" smtClean="0">
                <a:latin typeface="Trebuchet MS" panose="020B0603020202020204" pitchFamily="34" charset="0"/>
              </a:rPr>
              <a:t>shape and even location. Drought continues to dominate southern Texas. </a:t>
            </a:r>
            <a:endParaRPr lang="en-US" sz="1400" dirty="0">
              <a:latin typeface="Trebuchet MS" panose="020B0603020202020204" pitchFamily="34" charset="0"/>
            </a:endParaRPr>
          </a:p>
          <a:p>
            <a:pPr marL="457200" lvl="1" indent="-228600">
              <a:buFontTx/>
              <a:buChar char="-"/>
            </a:pPr>
            <a:r>
              <a:rPr lang="en-US" sz="1400" dirty="0" smtClean="0">
                <a:latin typeface="Trebuchet MS" panose="020B0603020202020204" pitchFamily="34" charset="0"/>
              </a:rPr>
              <a:t>Weak </a:t>
            </a:r>
            <a:r>
              <a:rPr lang="en-US" sz="1400" dirty="0">
                <a:latin typeface="Trebuchet MS" panose="020B0603020202020204" pitchFamily="34" charset="0"/>
              </a:rPr>
              <a:t>dryness is emerging on and off in the Pacific western states of CA, OR and </a:t>
            </a:r>
            <a:r>
              <a:rPr lang="en-US" sz="1400" dirty="0" smtClean="0">
                <a:latin typeface="Trebuchet MS" panose="020B0603020202020204" pitchFamily="34" charset="0"/>
              </a:rPr>
              <a:t>WA, and in Idaho, where the upcoming season is the rainy season.</a:t>
            </a:r>
          </a:p>
          <a:p>
            <a:pPr marL="457200" lvl="1" indent="-228600">
              <a:buFontTx/>
              <a:buChar char="-"/>
            </a:pPr>
            <a:r>
              <a:rPr lang="en-US" sz="1400" dirty="0">
                <a:latin typeface="Trebuchet MS" panose="020B0603020202020204" pitchFamily="34" charset="0"/>
              </a:rPr>
              <a:t>Stream flow conditions have improved considerably since last month in the southeast, but worsened in the Pacific Northwest, along the coastal regions. In the southwest, around the four corner states area and in western Texas, the stream flow conditions continue to be below normal.</a:t>
            </a:r>
            <a:r>
              <a:rPr lang="en-US" sz="1300" dirty="0" smtClean="0">
                <a:latin typeface="Trebuchet MS" panose="020B0603020202020204" pitchFamily="34" charset="0"/>
              </a:rPr>
              <a:t>  </a:t>
            </a:r>
            <a:r>
              <a:rPr lang="en-US" altLang="en-US" sz="1300" dirty="0" smtClean="0">
                <a:latin typeface="Trebuchet MS" panose="020B0603020202020204" pitchFamily="34" charset="0"/>
              </a:rPr>
              <a:t> </a:t>
            </a:r>
          </a:p>
          <a:p>
            <a:pPr marL="457200" lvl="1" indent="-228600">
              <a:buFontTx/>
              <a:buChar char="-"/>
            </a:pPr>
            <a:r>
              <a:rPr lang="en-US" sz="1300" dirty="0" smtClean="0">
                <a:latin typeface="Trebuchet MS" panose="020B0603020202020204" pitchFamily="34" charset="0"/>
              </a:rPr>
              <a:t>California </a:t>
            </a:r>
            <a:r>
              <a:rPr lang="en-US" sz="1300" dirty="0">
                <a:latin typeface="Trebuchet MS" panose="020B0603020202020204" pitchFamily="34" charset="0"/>
              </a:rPr>
              <a:t>reservoirs, continue to be at better than historically average levels.  CA’s 2019 wildfire season </a:t>
            </a:r>
            <a:r>
              <a:rPr lang="en-US" sz="1300" dirty="0" smtClean="0">
                <a:latin typeface="Trebuchet MS" panose="020B0603020202020204" pitchFamily="34" charset="0"/>
              </a:rPr>
              <a:t>was not worse than </a:t>
            </a:r>
            <a:r>
              <a:rPr lang="en-US" sz="1300" dirty="0">
                <a:latin typeface="Trebuchet MS" panose="020B0603020202020204" pitchFamily="34" charset="0"/>
              </a:rPr>
              <a:t>previous devastating years.</a:t>
            </a:r>
          </a:p>
          <a:p>
            <a:pPr marL="0" lvl="1" indent="0">
              <a:buNone/>
            </a:pPr>
            <a:r>
              <a:rPr lang="en-US" altLang="en-US" sz="1800" b="1" dirty="0">
                <a:solidFill>
                  <a:srgbClr val="FF0000"/>
                </a:solidFill>
              </a:rPr>
              <a:t>Prediction: </a:t>
            </a:r>
          </a:p>
          <a:p>
            <a:pPr marL="457200" lvl="1" indent="-228600"/>
            <a:r>
              <a:rPr lang="en-US" sz="1300" dirty="0">
                <a:latin typeface="Trebuchet MS" panose="020B0603020202020204" pitchFamily="34" charset="0"/>
              </a:rPr>
              <a:t>Expected presence of near normal ENSO conditions in the tropical equatorial Pacific through </a:t>
            </a:r>
            <a:r>
              <a:rPr lang="en-US" sz="1300" dirty="0" smtClean="0">
                <a:latin typeface="Trebuchet MS" panose="020B0603020202020204" pitchFamily="34" charset="0"/>
              </a:rPr>
              <a:t>winter and spring, </a:t>
            </a:r>
            <a:r>
              <a:rPr lang="en-US" sz="1300" dirty="0">
                <a:latin typeface="Trebuchet MS" panose="020B0603020202020204" pitchFamily="34" charset="0"/>
              </a:rPr>
              <a:t>is not helping with any confidence in the NMME model’s forecasts for precipitation. </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Careful examination of the current precipitation deficiencies on many time scales across the United States and the extent/march of the compact/expanded rainy season in the drought affected and the precipitation deficit regions, will help guide the drought forecasters.</a:t>
            </a:r>
          </a:p>
          <a:p>
            <a:pPr marL="457200" lvl="1" indent="-228600"/>
            <a:r>
              <a:rPr lang="en-US" sz="1300" dirty="0">
                <a:latin typeface="Trebuchet MS" panose="020B0603020202020204" pitchFamily="34" charset="0"/>
              </a:rPr>
              <a:t>Based on these considerations, </a:t>
            </a:r>
            <a:r>
              <a:rPr lang="en-US" sz="1300" dirty="0" smtClean="0">
                <a:latin typeface="Trebuchet MS" panose="020B0603020202020204" pitchFamily="34" charset="0"/>
              </a:rPr>
              <a:t>and the expected rainfall in the short term, further relief of  the existing pockets of drought in the southeast is expected.  The drought in the four corners region will get better in the short term but might persist in the long term, due to continued long term rainfall deficits in the region. </a:t>
            </a:r>
          </a:p>
          <a:p>
            <a:pPr marL="457200" lvl="1" indent="-228600"/>
            <a:r>
              <a:rPr lang="en-US" sz="1300" dirty="0" smtClean="0">
                <a:latin typeface="Trebuchet MS" panose="020B0603020202020204" pitchFamily="34" charset="0"/>
              </a:rPr>
              <a:t>The dryness  in the Pacific Northwest  and ID is likely to disappear and not materializ</a:t>
            </a:r>
            <a:r>
              <a:rPr lang="en-US" sz="1300" dirty="0" smtClean="0">
                <a:latin typeface="Trebuchet MS" panose="020B0603020202020204" pitchFamily="34" charset="0"/>
              </a:rPr>
              <a:t>e into drought by the end of the forecast/rainy season in these regions. However, drought in the western Texas is likely to persist and may even get worse by the end of JFM season. The drought in southern TX may even extend westward. Deep southern FL is an area of concern.                                               ---****---</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532"/>
            <a:ext cx="8229600" cy="972106"/>
          </a:xfrm>
        </p:spPr>
        <p:txBody>
          <a:bodyPr/>
          <a:lstStyle/>
          <a:p>
            <a:r>
              <a:rPr lang="en-US" dirty="0"/>
              <a:t>For ensemble hindcast</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137" y="1524000"/>
            <a:ext cx="7657726" cy="473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6400800"/>
            <a:ext cx="3390526" cy="369332"/>
          </a:xfrm>
          <a:prstGeom prst="rect">
            <a:avLst/>
          </a:prstGeom>
          <a:noFill/>
        </p:spPr>
        <p:txBody>
          <a:bodyPr wrap="square" rtlCol="0">
            <a:spAutoFit/>
          </a:bodyPr>
          <a:lstStyle/>
          <a:p>
            <a:r>
              <a:rPr lang="en-US" dirty="0"/>
              <a:t>From ECMWF Antje </a:t>
            </a:r>
            <a:r>
              <a:rPr lang="en-US" dirty="0" err="1"/>
              <a:t>Weisheimer</a:t>
            </a:r>
            <a:endParaRPr lang="en-US" dirty="0"/>
          </a:p>
        </p:txBody>
      </p:sp>
      <p:sp>
        <p:nvSpPr>
          <p:cNvPr id="5" name="TextBox 4">
            <a:extLst>
              <a:ext uri="{FF2B5EF4-FFF2-40B4-BE49-F238E27FC236}">
                <a16:creationId xmlns:a16="http://schemas.microsoft.com/office/drawing/2014/main" xmlns="" id="{55602E27-7004-4E0E-9119-AA86ABE35B12}"/>
              </a:ext>
            </a:extLst>
          </p:cNvPr>
          <p:cNvSpPr txBox="1"/>
          <p:nvPr/>
        </p:nvSpPr>
        <p:spPr>
          <a:xfrm>
            <a:off x="5677274" y="0"/>
            <a:ext cx="3390526" cy="369332"/>
          </a:xfrm>
          <a:prstGeom prst="rect">
            <a:avLst/>
          </a:prstGeom>
          <a:noFill/>
        </p:spPr>
        <p:txBody>
          <a:bodyPr wrap="square" rtlCol="0">
            <a:spAutoFit/>
          </a:bodyPr>
          <a:lstStyle/>
          <a:p>
            <a:r>
              <a:rPr lang="en-US" dirty="0"/>
              <a:t>Addnl. two slides for Slide 31.</a:t>
            </a:r>
          </a:p>
        </p:txBody>
      </p:sp>
    </p:spTree>
    <p:extLst>
      <p:ext uri="{BB962C8B-B14F-4D97-AF65-F5344CB8AC3E}">
        <p14:creationId xmlns:p14="http://schemas.microsoft.com/office/powerpoint/2010/main" val="231849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Estimate the Signal to Noise ratio (SNR) for real-time forecast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85835"/>
            <a:ext cx="19621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63" y="3886200"/>
            <a:ext cx="16573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43400" y="1685835"/>
            <a:ext cx="4267200" cy="1200329"/>
          </a:xfrm>
          <a:prstGeom prst="rect">
            <a:avLst/>
          </a:prstGeom>
          <a:noFill/>
        </p:spPr>
        <p:txBody>
          <a:bodyPr wrap="square" rtlCol="0">
            <a:spAutoFit/>
          </a:bodyPr>
          <a:lstStyle/>
          <a:p>
            <a:r>
              <a:rPr lang="en-US" dirty="0"/>
              <a:t>assumption:</a:t>
            </a:r>
          </a:p>
          <a:p>
            <a:pPr marL="285750" indent="-285750">
              <a:buFont typeface="Arial" panose="020B0604020202020204" pitchFamily="34" charset="0"/>
              <a:buChar char="•"/>
            </a:pPr>
            <a:r>
              <a:rPr lang="en-US" dirty="0"/>
              <a:t>Signal are independent of noise</a:t>
            </a:r>
          </a:p>
          <a:p>
            <a:pPr marL="285750" indent="-285750">
              <a:buFont typeface="Arial" panose="020B0604020202020204" pitchFamily="34" charset="0"/>
              <a:buChar char="•"/>
            </a:pPr>
            <a:r>
              <a:rPr lang="en-US" dirty="0"/>
              <a:t>Noise are mutually independent</a:t>
            </a:r>
          </a:p>
          <a:p>
            <a:pPr marL="285750" indent="-285750">
              <a:buFont typeface="Arial" panose="020B0604020202020204" pitchFamily="34" charset="0"/>
              <a:buChar char="•"/>
            </a:pPr>
            <a:r>
              <a:rPr lang="en-US" dirty="0"/>
              <a:t>Signal may be correlated</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886164"/>
            <a:ext cx="16192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810000" y="5574268"/>
            <a:ext cx="5257800" cy="369332"/>
          </a:xfrm>
          <a:prstGeom prst="rect">
            <a:avLst/>
          </a:prstGeom>
          <a:noFill/>
        </p:spPr>
        <p:txBody>
          <a:bodyPr wrap="square" rtlCol="0">
            <a:spAutoFit/>
          </a:bodyPr>
          <a:lstStyle/>
          <a:p>
            <a:r>
              <a:rPr lang="en-US" dirty="0" err="1"/>
              <a:t>DelSole</a:t>
            </a:r>
            <a:r>
              <a:rPr lang="en-US" dirty="0"/>
              <a:t> et al 2014, GRL; </a:t>
            </a:r>
            <a:r>
              <a:rPr lang="en-US" dirty="0" err="1"/>
              <a:t>Desole</a:t>
            </a:r>
            <a:r>
              <a:rPr lang="en-US" dirty="0"/>
              <a:t> and </a:t>
            </a:r>
            <a:r>
              <a:rPr lang="en-US" dirty="0" err="1"/>
              <a:t>Tippett</a:t>
            </a:r>
            <a:r>
              <a:rPr lang="en-US" dirty="0"/>
              <a:t>  (2007)</a:t>
            </a:r>
          </a:p>
        </p:txBody>
      </p:sp>
      <p:sp>
        <p:nvSpPr>
          <p:cNvPr id="7" name="TextBox 6"/>
          <p:cNvSpPr txBox="1"/>
          <p:nvPr/>
        </p:nvSpPr>
        <p:spPr>
          <a:xfrm>
            <a:off x="4388223" y="3886200"/>
            <a:ext cx="3948953" cy="1477328"/>
          </a:xfrm>
          <a:prstGeom prst="rect">
            <a:avLst/>
          </a:prstGeom>
          <a:noFill/>
        </p:spPr>
        <p:txBody>
          <a:bodyPr wrap="square" rtlCol="0">
            <a:spAutoFit/>
          </a:bodyPr>
          <a:lstStyle/>
          <a:p>
            <a:r>
              <a:rPr lang="en-US" dirty="0"/>
              <a:t>Approximation:</a:t>
            </a:r>
          </a:p>
          <a:p>
            <a:r>
              <a:rPr lang="en-US" dirty="0"/>
              <a:t>Noise: variance of ensemble member to ensemble mean (spread)</a:t>
            </a:r>
          </a:p>
          <a:p>
            <a:r>
              <a:rPr lang="en-US" dirty="0"/>
              <a:t>Signal:  ensemble mean variance if long-term mean of ensemble close to zero</a:t>
            </a:r>
          </a:p>
        </p:txBody>
      </p:sp>
    </p:spTree>
    <p:extLst>
      <p:ext uri="{BB962C8B-B14F-4D97-AF65-F5344CB8AC3E}">
        <p14:creationId xmlns:p14="http://schemas.microsoft.com/office/powerpoint/2010/main" val="2326125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36</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37</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xmlns="" id="{8B91F56A-EE2A-4BD0-9801-04B9116F5709}"/>
              </a:ext>
            </a:extLst>
          </p:cNvPr>
          <p:cNvSpPr/>
          <p:nvPr/>
        </p:nvSpPr>
        <p:spPr>
          <a:xfrm rot="19532863">
            <a:off x="1641228" y="2287966"/>
            <a:ext cx="668006" cy="394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2004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371600"/>
            <a:ext cx="1371600" cy="3293209"/>
          </a:xfrm>
          <a:prstGeom prst="rect">
            <a:avLst/>
          </a:prstGeom>
          <a:noFill/>
        </p:spPr>
        <p:txBody>
          <a:bodyPr wrap="square" rtlCol="0">
            <a:spAutoFit/>
          </a:bodyPr>
          <a:lstStyle/>
          <a:p>
            <a:r>
              <a:rPr lang="en-US" sz="1600" dirty="0"/>
              <a:t>These maps in this and following slides, including</a:t>
            </a:r>
          </a:p>
          <a:p>
            <a:r>
              <a:rPr lang="en-US" sz="1600" dirty="0"/>
              <a:t>a) </a:t>
            </a:r>
            <a:r>
              <a:rPr lang="en-US" sz="1600" dirty="0" err="1"/>
              <a:t>Anom</a:t>
            </a:r>
            <a:r>
              <a:rPr lang="en-US" sz="1600" dirty="0"/>
              <a:t> and b) Percent of </a:t>
            </a:r>
            <a:r>
              <a:rPr lang="en-US" sz="1600" dirty="0" err="1"/>
              <a:t>precip</a:t>
            </a:r>
            <a:r>
              <a:rPr lang="en-US" sz="1600" dirty="0"/>
              <a:t>.  in these and other longer time ranges. Now daily 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a:stCxn id="5" idx="2"/>
          </p:cNvCxnSpPr>
          <p:nvPr/>
        </p:nvCxnSpPr>
        <p:spPr>
          <a:xfrm flipH="1">
            <a:off x="8077200" y="4664809"/>
            <a:ext cx="304800" cy="18854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xmlns="" id="{8B91F56A-EE2A-4BD0-9801-04B9116F5709}"/>
              </a:ext>
            </a:extLst>
          </p:cNvPr>
          <p:cNvSpPr/>
          <p:nvPr/>
        </p:nvSpPr>
        <p:spPr>
          <a:xfrm rot="19532863">
            <a:off x="1643076" y="1740396"/>
            <a:ext cx="668006" cy="3586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8B91F56A-EE2A-4BD0-9801-04B9116F5709}"/>
              </a:ext>
            </a:extLst>
          </p:cNvPr>
          <p:cNvSpPr/>
          <p:nvPr/>
        </p:nvSpPr>
        <p:spPr>
          <a:xfrm rot="16497019">
            <a:off x="82302" y="1357351"/>
            <a:ext cx="668006" cy="234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1800" y="533400"/>
            <a:ext cx="914400" cy="369332"/>
          </a:xfrm>
          <a:prstGeom prst="rect">
            <a:avLst/>
          </a:prstGeom>
          <a:noFill/>
        </p:spPr>
        <p:txBody>
          <a:bodyPr wrap="square" rtlCol="0">
            <a:spAutoFit/>
          </a:bodyPr>
          <a:lstStyle/>
          <a:p>
            <a:r>
              <a:rPr lang="en-US" b="1" dirty="0"/>
              <a:t>NOW !</a:t>
            </a:r>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381701"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43501"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43501"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354126"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350777" y="468868"/>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 name="TextBox 1">
            <a:extLst>
              <a:ext uri="{FF2B5EF4-FFF2-40B4-BE49-F238E27FC236}">
                <a16:creationId xmlns:a16="http://schemas.microsoft.com/office/drawing/2014/main" xmlns="" id="{2F82AD78-6D13-47C1-B2C2-656AA7C1C3C7}"/>
              </a:ext>
            </a:extLst>
          </p:cNvPr>
          <p:cNvSpPr txBox="1"/>
          <p:nvPr/>
        </p:nvSpPr>
        <p:spPr>
          <a:xfrm>
            <a:off x="7696200" y="1905000"/>
            <a:ext cx="1447800" cy="3539430"/>
          </a:xfrm>
          <a:prstGeom prst="rect">
            <a:avLst/>
          </a:prstGeom>
          <a:noFill/>
        </p:spPr>
        <p:txBody>
          <a:bodyPr wrap="square" rtlCol="0">
            <a:spAutoFit/>
          </a:bodyPr>
          <a:lstStyle/>
          <a:p>
            <a:r>
              <a:rPr lang="en-US" sz="1400" dirty="0"/>
              <a:t>In regions, where the rainfall season </a:t>
            </a:r>
            <a:r>
              <a:rPr lang="en-US" sz="1400" dirty="0" smtClean="0"/>
              <a:t>is </a:t>
            </a:r>
            <a:r>
              <a:rPr lang="en-US" sz="1400" dirty="0"/>
              <a:t>strictly  limited to a few months (say 3-4), even one month of acute rainfall deficit can be of concern !! </a:t>
            </a:r>
          </a:p>
          <a:p>
            <a:endParaRPr lang="en-US" sz="1400" dirty="0"/>
          </a:p>
          <a:p>
            <a:r>
              <a:rPr lang="en-US" sz="1400" dirty="0"/>
              <a:t>In other regions of relatively broad rainfall months, this need not be a big issue!!  </a:t>
            </a:r>
          </a:p>
        </p:txBody>
      </p:sp>
    </p:spTree>
    <p:extLst>
      <p:ext uri="{BB962C8B-B14F-4D97-AF65-F5344CB8AC3E}">
        <p14:creationId xmlns:p14="http://schemas.microsoft.com/office/powerpoint/2010/main" val="3409029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3" name="TextBox 12">
            <a:extLst>
              <a:ext uri="{FF2B5EF4-FFF2-40B4-BE49-F238E27FC236}">
                <a16:creationId xmlns:a16="http://schemas.microsoft.com/office/drawing/2014/main" xmlns="" id="{466EE3FA-F2B4-4E76-99F2-266A7802C434}"/>
              </a:ext>
            </a:extLst>
          </p:cNvPr>
          <p:cNvSpPr txBox="1"/>
          <p:nvPr/>
        </p:nvSpPr>
        <p:spPr>
          <a:xfrm>
            <a:off x="914400" y="5816025"/>
            <a:ext cx="65532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rPr>
              <a:t>While the </a:t>
            </a:r>
            <a:r>
              <a:rPr lang="en-US" sz="1600" dirty="0" err="1">
                <a:solidFill>
                  <a:srgbClr val="FF0000"/>
                </a:solidFill>
              </a:rPr>
              <a:t>Precip</a:t>
            </a:r>
            <a:r>
              <a:rPr lang="en-US" sz="1600" dirty="0">
                <a:solidFill>
                  <a:srgbClr val="FF0000"/>
                </a:solidFill>
              </a:rPr>
              <a:t> anomalies deficit  may seem large in some regions, it is the % of </a:t>
            </a:r>
            <a:r>
              <a:rPr lang="en-US" sz="1600" dirty="0" err="1">
                <a:solidFill>
                  <a:srgbClr val="FF0000"/>
                </a:solidFill>
              </a:rPr>
              <a:t>precip</a:t>
            </a:r>
            <a:r>
              <a:rPr lang="en-US" sz="1600" dirty="0">
                <a:solidFill>
                  <a:srgbClr val="FF0000"/>
                </a:solidFill>
              </a:rPr>
              <a:t> (next slide) that matters more!! </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a:t> </a:t>
            </a:r>
            <a:r>
              <a:rPr lang="en-US" dirty="0"/>
              <a:t>5</a:t>
            </a:r>
            <a:r>
              <a:rPr lang="en-US"/>
              <a:t> </a:t>
            </a:r>
            <a:r>
              <a:rPr lang="en-US" dirty="0"/>
              <a:t>M</a:t>
            </a:r>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838200"/>
            <a:ext cx="1454068" cy="2800767"/>
          </a:xfrm>
          <a:prstGeom prst="rect">
            <a:avLst/>
          </a:prstGeom>
          <a:noFill/>
        </p:spPr>
        <p:txBody>
          <a:bodyPr wrap="square" rtlCol="0">
            <a:spAutoFit/>
          </a:bodyPr>
          <a:lstStyle/>
          <a:p>
            <a:r>
              <a:rPr lang="en-US" sz="1600" dirty="0"/>
              <a:t>In these interim time scale 3-6 months, we need to pay attention to regions, which are </a:t>
            </a:r>
            <a:r>
              <a:rPr lang="en-US" sz="1600" dirty="0" smtClean="0"/>
              <a:t>dark-red /red &amp; brown </a:t>
            </a:r>
            <a:r>
              <a:rPr lang="en-US" sz="1600" dirty="0"/>
              <a:t>(&lt;50%)</a:t>
            </a:r>
          </a:p>
          <a:p>
            <a:endParaRPr lang="en-US" sz="1600" dirty="0"/>
          </a:p>
        </p:txBody>
      </p:sp>
      <p:sp>
        <p:nvSpPr>
          <p:cNvPr id="13" name="Rounded Rectangle 8">
            <a:extLst>
              <a:ext uri="{FF2B5EF4-FFF2-40B4-BE49-F238E27FC236}">
                <a16:creationId xmlns:a16="http://schemas.microsoft.com/office/drawing/2014/main" xmlns="" id="{4C0815B3-82B7-45CC-B3E9-509311056160}"/>
              </a:ext>
            </a:extLst>
          </p:cNvPr>
          <p:cNvSpPr/>
          <p:nvPr/>
        </p:nvSpPr>
        <p:spPr>
          <a:xfrm>
            <a:off x="4667250" y="4572000"/>
            <a:ext cx="89535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8">
            <a:extLst>
              <a:ext uri="{FF2B5EF4-FFF2-40B4-BE49-F238E27FC236}">
                <a16:creationId xmlns:a16="http://schemas.microsoft.com/office/drawing/2014/main" xmlns="" id="{DB7567D3-44AD-4180-9379-3B6ACF0BCDB2}"/>
              </a:ext>
            </a:extLst>
          </p:cNvPr>
          <p:cNvSpPr/>
          <p:nvPr/>
        </p:nvSpPr>
        <p:spPr>
          <a:xfrm>
            <a:off x="4667250" y="1752600"/>
            <a:ext cx="74295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8">
            <a:extLst>
              <a:ext uri="{FF2B5EF4-FFF2-40B4-BE49-F238E27FC236}">
                <a16:creationId xmlns:a16="http://schemas.microsoft.com/office/drawing/2014/main" xmlns="" id="{FAB5610B-BD84-4877-83CC-7CE18C3DD1DD}"/>
              </a:ext>
            </a:extLst>
          </p:cNvPr>
          <p:cNvSpPr/>
          <p:nvPr/>
        </p:nvSpPr>
        <p:spPr>
          <a:xfrm>
            <a:off x="876300" y="4495800"/>
            <a:ext cx="8763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95249" y="3810000"/>
            <a:ext cx="1448751" cy="1569660"/>
          </a:xfrm>
          <a:prstGeom prst="rect">
            <a:avLst/>
          </a:prstGeom>
          <a:noFill/>
        </p:spPr>
        <p:txBody>
          <a:bodyPr wrap="square" rtlCol="0">
            <a:spAutoFit/>
          </a:bodyPr>
          <a:lstStyle/>
          <a:p>
            <a:r>
              <a:rPr lang="en-US" sz="1600" dirty="0" smtClean="0">
                <a:solidFill>
                  <a:srgbClr val="FF0000"/>
                </a:solidFill>
              </a:rPr>
              <a:t>While accrued  precipitation deficits are real, </a:t>
            </a:r>
          </a:p>
          <a:p>
            <a:r>
              <a:rPr lang="en-US" sz="1600" dirty="0" smtClean="0">
                <a:solidFill>
                  <a:srgbClr val="FF0000"/>
                </a:solidFill>
              </a:rPr>
              <a:t>droughts are declarations!! </a:t>
            </a:r>
            <a:endParaRPr lang="en-US" sz="1600" dirty="0">
              <a:solidFill>
                <a:srgbClr val="FF0000"/>
              </a:solidFill>
            </a:endParaRPr>
          </a:p>
        </p:txBody>
      </p:sp>
    </p:spTree>
    <p:extLst>
      <p:ext uri="{BB962C8B-B14F-4D97-AF65-F5344CB8AC3E}">
        <p14:creationId xmlns:p14="http://schemas.microsoft.com/office/powerpoint/2010/main" val="530394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410200" y="2057400"/>
            <a:ext cx="6096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600200" y="1828800"/>
            <a:ext cx="6858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a:t>2 Y</a:t>
            </a:r>
          </a:p>
        </p:txBody>
      </p:sp>
      <p:sp>
        <p:nvSpPr>
          <p:cNvPr id="17" name="Rounded Rectangle 16"/>
          <p:cNvSpPr/>
          <p:nvPr/>
        </p:nvSpPr>
        <p:spPr>
          <a:xfrm>
            <a:off x="1676400" y="4572000"/>
            <a:ext cx="609600" cy="6645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5" name="Rounded Rectangle 14"/>
          <p:cNvSpPr/>
          <p:nvPr/>
        </p:nvSpPr>
        <p:spPr>
          <a:xfrm>
            <a:off x="5410200" y="4724399"/>
            <a:ext cx="609600" cy="6645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xmlns="" id="{79DBD2B5-B29E-44CD-9F4E-CF9B9BFA234E}"/>
              </a:ext>
            </a:extLst>
          </p:cNvPr>
          <p:cNvCxnSpPr>
            <a:cxnSpLocks/>
          </p:cNvCxnSpPr>
          <p:nvPr/>
        </p:nvCxnSpPr>
        <p:spPr>
          <a:xfrm>
            <a:off x="5988627" y="5215221"/>
            <a:ext cx="107373" cy="347379"/>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E6866BDB-8AC6-45E0-8CD6-7D57CC7668D7}"/>
              </a:ext>
            </a:extLst>
          </p:cNvPr>
          <p:cNvCxnSpPr>
            <a:cxnSpLocks/>
          </p:cNvCxnSpPr>
          <p:nvPr/>
        </p:nvCxnSpPr>
        <p:spPr>
          <a:xfrm>
            <a:off x="5966113" y="2667238"/>
            <a:ext cx="282287" cy="17836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4">
            <a:extLst>
              <a:ext uri="{FF2B5EF4-FFF2-40B4-BE49-F238E27FC236}">
                <a16:creationId xmlns:a16="http://schemas.microsoft.com/office/drawing/2014/main" xmlns="" id="{90D022DE-3CFC-4479-975F-220CF58E671A}"/>
              </a:ext>
            </a:extLst>
          </p:cNvPr>
          <p:cNvSpPr/>
          <p:nvPr/>
        </p:nvSpPr>
        <p:spPr>
          <a:xfrm>
            <a:off x="4724400" y="4038600"/>
            <a:ext cx="3048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xmlns="" id="{FD86DCD3-F2DF-4A12-B2DA-8A876D98DD4D}"/>
              </a:ext>
            </a:extLst>
          </p:cNvPr>
          <p:cNvSpPr/>
          <p:nvPr/>
        </p:nvSpPr>
        <p:spPr>
          <a:xfrm>
            <a:off x="990601" y="4038600"/>
            <a:ext cx="3048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7620000" y="1143000"/>
            <a:ext cx="1524000" cy="4247317"/>
          </a:xfrm>
          <a:prstGeom prst="rect">
            <a:avLst/>
          </a:prstGeom>
          <a:noFill/>
        </p:spPr>
        <p:txBody>
          <a:bodyPr wrap="square" rtlCol="0">
            <a:spAutoFit/>
          </a:bodyPr>
          <a:lstStyle/>
          <a:p>
            <a:r>
              <a:rPr lang="en-US" sz="1600" dirty="0"/>
              <a:t>Still longer term rainfall deficit variability in play?  Especially in the southwest!</a:t>
            </a:r>
          </a:p>
          <a:p>
            <a:endParaRPr lang="en-US" sz="1600" dirty="0"/>
          </a:p>
          <a:p>
            <a:r>
              <a:rPr lang="en-US" sz="1600" dirty="0"/>
              <a:t>Will these deficits ever go away, OR is these part of the new norm??</a:t>
            </a:r>
          </a:p>
          <a:p>
            <a:endParaRPr lang="en-US" sz="1600" dirty="0"/>
          </a:p>
          <a:p>
            <a:r>
              <a:rPr lang="en-US" sz="1600" dirty="0"/>
              <a:t>Not so bad in the east!!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727575" y="4419600"/>
            <a:ext cx="682625"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6425" y="1752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44525" y="1752600"/>
            <a:ext cx="8001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758825" y="4572000"/>
            <a:ext cx="762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Tree>
    <p:extLst>
      <p:ext uri="{BB962C8B-B14F-4D97-AF65-F5344CB8AC3E}">
        <p14:creationId xmlns:p14="http://schemas.microsoft.com/office/powerpoint/2010/main" val="8091126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63712</TotalTime>
  <Words>1882</Words>
  <Application>Microsoft Office PowerPoint</Application>
  <PresentationFormat>On-screen Show (4:3)</PresentationFormat>
  <Paragraphs>263</Paragraphs>
  <Slides>37</Slides>
  <Notes>7</Notes>
  <HiddenSlides>3</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Default Design</vt:lpstr>
      <vt:lpstr>Office Theme</vt:lpstr>
      <vt:lpstr>Drought  Outlook  Support Briefing   December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PowerPoint Presentation</vt:lpstr>
      <vt:lpstr>Summary</vt:lpstr>
      <vt:lpstr>For ensemble hindcast</vt:lpstr>
      <vt:lpstr>Estimate the Signal to Noise ratio (SNR) for real-time forecast</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5794</cp:revision>
  <cp:lastPrinted>2014-07-10T13:24:01Z</cp:lastPrinted>
  <dcterms:created xsi:type="dcterms:W3CDTF">2008-10-04T17:35:30Z</dcterms:created>
  <dcterms:modified xsi:type="dcterms:W3CDTF">2019-12-17T02:59:09Z</dcterms:modified>
</cp:coreProperties>
</file>