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915" r:id="rId32"/>
    <p:sldId id="888" r:id="rId33"/>
    <p:sldId id="883" r:id="rId34"/>
    <p:sldId id="918" r:id="rId35"/>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88000"/>
    <a:srgbClr val="9A7500"/>
    <a:srgbClr val="C89800"/>
    <a:srgbClr val="33CC33"/>
    <a:srgbClr val="FF0000"/>
    <a:srgbClr val="6600CC"/>
    <a:srgbClr val="FA5236"/>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9266" autoAdjust="0"/>
  </p:normalViewPr>
  <p:slideViewPr>
    <p:cSldViewPr>
      <p:cViewPr>
        <p:scale>
          <a:sx n="107" d="100"/>
          <a:sy n="107" d="100"/>
        </p:scale>
        <p:origin x="-168" y="-15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32</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hyperlink" Target="https://fsapps.nwcg.gov/" TargetMode="External"/><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gi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gif"/></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December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0" y="4495800"/>
            <a:ext cx="8382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7772400" y="3886200"/>
            <a:ext cx="1371600" cy="1600438"/>
          </a:xfrm>
          <a:prstGeom prst="rect">
            <a:avLst/>
          </a:prstGeom>
          <a:noFill/>
        </p:spPr>
        <p:txBody>
          <a:bodyPr wrap="square" rtlCol="0">
            <a:spAutoFit/>
          </a:bodyPr>
          <a:lstStyle/>
          <a:p>
            <a:r>
              <a:rPr lang="en-US" sz="1400" dirty="0" smtClean="0"/>
              <a:t>In this time range, across the country, there is not any big area where the rainfall is less than 50%.</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8292" y="1906154"/>
            <a:ext cx="2488707" cy="16704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3411167"/>
            <a:ext cx="2667001" cy="1645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1" y="1666877"/>
            <a:ext cx="2659775" cy="17442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0"/>
            <a:ext cx="2660516"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153400" y="762000"/>
            <a:ext cx="347764" cy="1524000"/>
          </a:xfrm>
          <a:prstGeom prst="arc">
            <a:avLst>
              <a:gd name="adj1" fmla="val 15432076"/>
              <a:gd name="adj2" fmla="val 6079176"/>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8153400" y="587276"/>
            <a:ext cx="990600" cy="2308324"/>
          </a:xfrm>
          <a:prstGeom prst="rect">
            <a:avLst/>
          </a:prstGeom>
          <a:noFill/>
        </p:spPr>
        <p:txBody>
          <a:bodyPr wrap="square" rtlCol="0">
            <a:spAutoFit/>
          </a:bodyPr>
          <a:lstStyle/>
          <a:p>
            <a:r>
              <a:rPr lang="en-US" sz="1200" b="1" dirty="0" smtClean="0"/>
              <a:t>As if not enough so far, September/October are still climatologically  bad months for west coast fire season </a:t>
            </a:r>
            <a:r>
              <a:rPr lang="en-US" sz="1200" b="1" dirty="0" smtClean="0">
                <a:sym typeface="Wingdings" panose="05000000000000000000" pitchFamily="2" charset="2"/>
              </a:rPr>
              <a:t> </a:t>
            </a:r>
            <a:r>
              <a:rPr lang="en-US" sz="1200" b="1" dirty="0" smtClean="0"/>
              <a:t> </a:t>
            </a:r>
            <a:endParaRPr lang="en-US" sz="1200" b="1" dirty="0"/>
          </a:p>
        </p:txBody>
      </p:sp>
      <p:sp>
        <p:nvSpPr>
          <p:cNvPr id="26" name="TextBox 25"/>
          <p:cNvSpPr txBox="1"/>
          <p:nvPr/>
        </p:nvSpPr>
        <p:spPr>
          <a:xfrm>
            <a:off x="8153400" y="-76200"/>
            <a:ext cx="914400" cy="646331"/>
          </a:xfrm>
          <a:prstGeom prst="rect">
            <a:avLst/>
          </a:prstGeom>
          <a:noFill/>
        </p:spPr>
        <p:txBody>
          <a:bodyPr wrap="square" rtlCol="0">
            <a:spAutoFit/>
          </a:bodyPr>
          <a:lstStyle/>
          <a:p>
            <a:r>
              <a:rPr lang="en-US" sz="1200" b="1" dirty="0" smtClean="0"/>
              <a:t>October-least green map!</a:t>
            </a:r>
            <a:endParaRPr lang="en-US" sz="12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4465"/>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a:solidFill>
                  <a:srgbClr val="000000"/>
                </a:solidFill>
                <a:effectLst/>
                <a:latin typeface="Times New Roman"/>
                <a:ea typeface="Times New Roman"/>
                <a:cs typeface="Arial"/>
              </a:rPr>
              <a:t>Precip  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52182" y="3378060"/>
            <a:ext cx="1143000" cy="523220"/>
          </a:xfrm>
          <a:prstGeom prst="rect">
            <a:avLst/>
          </a:prstGeom>
          <a:noFill/>
        </p:spPr>
        <p:txBody>
          <a:bodyPr wrap="square" rtlCol="0">
            <a:spAutoFit/>
          </a:bodyPr>
          <a:lstStyle/>
          <a:p>
            <a:r>
              <a:rPr lang="en-US" sz="2800" b="1" dirty="0" smtClean="0">
                <a:solidFill>
                  <a:srgbClr val="FF0000"/>
                </a:solidFill>
              </a:rPr>
              <a:t>JFM</a:t>
            </a:r>
            <a:endParaRPr lang="en-US" sz="2800" b="1" dirty="0">
              <a:solidFill>
                <a:srgbClr val="FF0000"/>
              </a:solidFill>
            </a:endParaRPr>
          </a:p>
        </p:txBody>
      </p:sp>
      <p:pic>
        <p:nvPicPr>
          <p:cNvPr id="8194" name="Picture 2" descr="https://www.cpc.ncep.noaa.gov/products/precip/CWlink/ENSO/composites/lanina.jfm.preci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1000"/>
            <a:ext cx="4975782" cy="651734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2032986" y="5024761"/>
            <a:ext cx="1802167" cy="1012055"/>
          </a:xfrm>
          <a:custGeom>
            <a:avLst/>
            <a:gdLst>
              <a:gd name="connsiteX0" fmla="*/ 26633 w 1802167"/>
              <a:gd name="connsiteY0" fmla="*/ 168676 h 1012055"/>
              <a:gd name="connsiteX1" fmla="*/ 35511 w 1802167"/>
              <a:gd name="connsiteY1" fmla="*/ 213064 h 1012055"/>
              <a:gd name="connsiteX2" fmla="*/ 44389 w 1802167"/>
              <a:gd name="connsiteY2" fmla="*/ 266330 h 1012055"/>
              <a:gd name="connsiteX3" fmla="*/ 62144 w 1802167"/>
              <a:gd name="connsiteY3" fmla="*/ 284086 h 1012055"/>
              <a:gd name="connsiteX4" fmla="*/ 88777 w 1802167"/>
              <a:gd name="connsiteY4" fmla="*/ 363985 h 1012055"/>
              <a:gd name="connsiteX5" fmla="*/ 97655 w 1802167"/>
              <a:gd name="connsiteY5" fmla="*/ 390618 h 1012055"/>
              <a:gd name="connsiteX6" fmla="*/ 133165 w 1802167"/>
              <a:gd name="connsiteY6" fmla="*/ 443884 h 1012055"/>
              <a:gd name="connsiteX7" fmla="*/ 177554 w 1802167"/>
              <a:gd name="connsiteY7" fmla="*/ 497150 h 1012055"/>
              <a:gd name="connsiteX8" fmla="*/ 186431 w 1802167"/>
              <a:gd name="connsiteY8" fmla="*/ 523783 h 1012055"/>
              <a:gd name="connsiteX9" fmla="*/ 257453 w 1802167"/>
              <a:gd name="connsiteY9" fmla="*/ 585926 h 1012055"/>
              <a:gd name="connsiteX10" fmla="*/ 292964 w 1802167"/>
              <a:gd name="connsiteY10" fmla="*/ 630315 h 1012055"/>
              <a:gd name="connsiteX11" fmla="*/ 328474 w 1802167"/>
              <a:gd name="connsiteY11" fmla="*/ 639192 h 1012055"/>
              <a:gd name="connsiteX12" fmla="*/ 346230 w 1802167"/>
              <a:gd name="connsiteY12" fmla="*/ 656948 h 1012055"/>
              <a:gd name="connsiteX13" fmla="*/ 417251 w 1802167"/>
              <a:gd name="connsiteY13" fmla="*/ 701336 h 1012055"/>
              <a:gd name="connsiteX14" fmla="*/ 443884 w 1802167"/>
              <a:gd name="connsiteY14" fmla="*/ 727969 h 1012055"/>
              <a:gd name="connsiteX15" fmla="*/ 470517 w 1802167"/>
              <a:gd name="connsiteY15" fmla="*/ 745724 h 1012055"/>
              <a:gd name="connsiteX16" fmla="*/ 488272 w 1802167"/>
              <a:gd name="connsiteY16" fmla="*/ 763480 h 1012055"/>
              <a:gd name="connsiteX17" fmla="*/ 550416 w 1802167"/>
              <a:gd name="connsiteY17" fmla="*/ 798990 h 1012055"/>
              <a:gd name="connsiteX18" fmla="*/ 577049 w 1802167"/>
              <a:gd name="connsiteY18" fmla="*/ 816746 h 1012055"/>
              <a:gd name="connsiteX19" fmla="*/ 603682 w 1802167"/>
              <a:gd name="connsiteY19" fmla="*/ 825623 h 1012055"/>
              <a:gd name="connsiteX20" fmla="*/ 674703 w 1802167"/>
              <a:gd name="connsiteY20" fmla="*/ 852256 h 1012055"/>
              <a:gd name="connsiteX21" fmla="*/ 763480 w 1802167"/>
              <a:gd name="connsiteY21" fmla="*/ 905522 h 1012055"/>
              <a:gd name="connsiteX22" fmla="*/ 798991 w 1802167"/>
              <a:gd name="connsiteY22" fmla="*/ 914400 h 1012055"/>
              <a:gd name="connsiteX23" fmla="*/ 825624 w 1802167"/>
              <a:gd name="connsiteY23" fmla="*/ 941033 h 1012055"/>
              <a:gd name="connsiteX24" fmla="*/ 870012 w 1802167"/>
              <a:gd name="connsiteY24" fmla="*/ 949911 h 1012055"/>
              <a:gd name="connsiteX25" fmla="*/ 896645 w 1802167"/>
              <a:gd name="connsiteY25" fmla="*/ 967666 h 1012055"/>
              <a:gd name="connsiteX26" fmla="*/ 923278 w 1802167"/>
              <a:gd name="connsiteY26" fmla="*/ 976544 h 1012055"/>
              <a:gd name="connsiteX27" fmla="*/ 949911 w 1802167"/>
              <a:gd name="connsiteY27" fmla="*/ 994299 h 1012055"/>
              <a:gd name="connsiteX28" fmla="*/ 1003177 w 1802167"/>
              <a:gd name="connsiteY28" fmla="*/ 1012055 h 1012055"/>
              <a:gd name="connsiteX29" fmla="*/ 1171853 w 1802167"/>
              <a:gd name="connsiteY29" fmla="*/ 1003177 h 1012055"/>
              <a:gd name="connsiteX30" fmla="*/ 1198486 w 1802167"/>
              <a:gd name="connsiteY30" fmla="*/ 994299 h 1012055"/>
              <a:gd name="connsiteX31" fmla="*/ 1225119 w 1802167"/>
              <a:gd name="connsiteY31" fmla="*/ 976544 h 1012055"/>
              <a:gd name="connsiteX32" fmla="*/ 1296140 w 1802167"/>
              <a:gd name="connsiteY32" fmla="*/ 958789 h 1012055"/>
              <a:gd name="connsiteX33" fmla="*/ 1340529 w 1802167"/>
              <a:gd name="connsiteY33" fmla="*/ 932156 h 1012055"/>
              <a:gd name="connsiteX34" fmla="*/ 1393795 w 1802167"/>
              <a:gd name="connsiteY34" fmla="*/ 914400 h 1012055"/>
              <a:gd name="connsiteX35" fmla="*/ 1429305 w 1802167"/>
              <a:gd name="connsiteY35" fmla="*/ 887767 h 1012055"/>
              <a:gd name="connsiteX36" fmla="*/ 1455938 w 1802167"/>
              <a:gd name="connsiteY36" fmla="*/ 870012 h 1012055"/>
              <a:gd name="connsiteX37" fmla="*/ 1473694 w 1802167"/>
              <a:gd name="connsiteY37" fmla="*/ 843379 h 1012055"/>
              <a:gd name="connsiteX38" fmla="*/ 1509204 w 1802167"/>
              <a:gd name="connsiteY38" fmla="*/ 825623 h 1012055"/>
              <a:gd name="connsiteX39" fmla="*/ 1615736 w 1802167"/>
              <a:gd name="connsiteY39" fmla="*/ 807868 h 1012055"/>
              <a:gd name="connsiteX40" fmla="*/ 1651247 w 1802167"/>
              <a:gd name="connsiteY40" fmla="*/ 772357 h 1012055"/>
              <a:gd name="connsiteX41" fmla="*/ 1695635 w 1802167"/>
              <a:gd name="connsiteY41" fmla="*/ 701336 h 1012055"/>
              <a:gd name="connsiteX42" fmla="*/ 1731146 w 1802167"/>
              <a:gd name="connsiteY42" fmla="*/ 648070 h 1012055"/>
              <a:gd name="connsiteX43" fmla="*/ 1757779 w 1802167"/>
              <a:gd name="connsiteY43" fmla="*/ 585926 h 1012055"/>
              <a:gd name="connsiteX44" fmla="*/ 1784412 w 1802167"/>
              <a:gd name="connsiteY44" fmla="*/ 532660 h 1012055"/>
              <a:gd name="connsiteX45" fmla="*/ 1802167 w 1802167"/>
              <a:gd name="connsiteY45" fmla="*/ 461639 h 1012055"/>
              <a:gd name="connsiteX46" fmla="*/ 1775534 w 1802167"/>
              <a:gd name="connsiteY46" fmla="*/ 284086 h 1012055"/>
              <a:gd name="connsiteX47" fmla="*/ 1757779 w 1802167"/>
              <a:gd name="connsiteY47" fmla="*/ 230820 h 1012055"/>
              <a:gd name="connsiteX48" fmla="*/ 1731146 w 1802167"/>
              <a:gd name="connsiteY48" fmla="*/ 213064 h 1012055"/>
              <a:gd name="connsiteX49" fmla="*/ 1660125 w 1802167"/>
              <a:gd name="connsiteY49" fmla="*/ 195309 h 1012055"/>
              <a:gd name="connsiteX50" fmla="*/ 1633492 w 1802167"/>
              <a:gd name="connsiteY50" fmla="*/ 186431 h 1012055"/>
              <a:gd name="connsiteX51" fmla="*/ 1589103 w 1802167"/>
              <a:gd name="connsiteY51" fmla="*/ 177554 h 1012055"/>
              <a:gd name="connsiteX52" fmla="*/ 1535837 w 1802167"/>
              <a:gd name="connsiteY52" fmla="*/ 159798 h 1012055"/>
              <a:gd name="connsiteX53" fmla="*/ 1509204 w 1802167"/>
              <a:gd name="connsiteY53" fmla="*/ 150921 h 1012055"/>
              <a:gd name="connsiteX54" fmla="*/ 1482571 w 1802167"/>
              <a:gd name="connsiteY54" fmla="*/ 133165 h 1012055"/>
              <a:gd name="connsiteX55" fmla="*/ 1429305 w 1802167"/>
              <a:gd name="connsiteY55" fmla="*/ 124288 h 1012055"/>
              <a:gd name="connsiteX56" fmla="*/ 1402672 w 1802167"/>
              <a:gd name="connsiteY56" fmla="*/ 115410 h 1012055"/>
              <a:gd name="connsiteX57" fmla="*/ 1376039 w 1802167"/>
              <a:gd name="connsiteY57" fmla="*/ 88777 h 1012055"/>
              <a:gd name="connsiteX58" fmla="*/ 1313896 w 1802167"/>
              <a:gd name="connsiteY58" fmla="*/ 71022 h 1012055"/>
              <a:gd name="connsiteX59" fmla="*/ 1198486 w 1802167"/>
              <a:gd name="connsiteY59" fmla="*/ 88777 h 1012055"/>
              <a:gd name="connsiteX60" fmla="*/ 1171853 w 1802167"/>
              <a:gd name="connsiteY60" fmla="*/ 106532 h 1012055"/>
              <a:gd name="connsiteX61" fmla="*/ 1109709 w 1802167"/>
              <a:gd name="connsiteY61" fmla="*/ 177554 h 1012055"/>
              <a:gd name="connsiteX62" fmla="*/ 1083076 w 1802167"/>
              <a:gd name="connsiteY62" fmla="*/ 204187 h 1012055"/>
              <a:gd name="connsiteX63" fmla="*/ 1065321 w 1802167"/>
              <a:gd name="connsiteY63" fmla="*/ 230820 h 1012055"/>
              <a:gd name="connsiteX64" fmla="*/ 1047565 w 1802167"/>
              <a:gd name="connsiteY64" fmla="*/ 248575 h 1012055"/>
              <a:gd name="connsiteX65" fmla="*/ 1020932 w 1802167"/>
              <a:gd name="connsiteY65" fmla="*/ 301841 h 1012055"/>
              <a:gd name="connsiteX66" fmla="*/ 1003177 w 1802167"/>
              <a:gd name="connsiteY66" fmla="*/ 328474 h 1012055"/>
              <a:gd name="connsiteX67" fmla="*/ 976544 w 1802167"/>
              <a:gd name="connsiteY67" fmla="*/ 417251 h 1012055"/>
              <a:gd name="connsiteX68" fmla="*/ 967666 w 1802167"/>
              <a:gd name="connsiteY68" fmla="*/ 443884 h 1012055"/>
              <a:gd name="connsiteX69" fmla="*/ 941033 w 1802167"/>
              <a:gd name="connsiteY69" fmla="*/ 461639 h 1012055"/>
              <a:gd name="connsiteX70" fmla="*/ 861134 w 1802167"/>
              <a:gd name="connsiteY70" fmla="*/ 452761 h 1012055"/>
              <a:gd name="connsiteX71" fmla="*/ 825624 w 1802167"/>
              <a:gd name="connsiteY71" fmla="*/ 426128 h 1012055"/>
              <a:gd name="connsiteX72" fmla="*/ 790113 w 1802167"/>
              <a:gd name="connsiteY72" fmla="*/ 408373 h 1012055"/>
              <a:gd name="connsiteX73" fmla="*/ 763480 w 1802167"/>
              <a:gd name="connsiteY73" fmla="*/ 390618 h 1012055"/>
              <a:gd name="connsiteX74" fmla="*/ 736847 w 1802167"/>
              <a:gd name="connsiteY74" fmla="*/ 381740 h 1012055"/>
              <a:gd name="connsiteX75" fmla="*/ 674703 w 1802167"/>
              <a:gd name="connsiteY75" fmla="*/ 337352 h 1012055"/>
              <a:gd name="connsiteX76" fmla="*/ 621437 w 1802167"/>
              <a:gd name="connsiteY76" fmla="*/ 301841 h 1012055"/>
              <a:gd name="connsiteX77" fmla="*/ 568171 w 1802167"/>
              <a:gd name="connsiteY77" fmla="*/ 248575 h 1012055"/>
              <a:gd name="connsiteX78" fmla="*/ 550416 w 1802167"/>
              <a:gd name="connsiteY78" fmla="*/ 221942 h 1012055"/>
              <a:gd name="connsiteX79" fmla="*/ 523783 w 1802167"/>
              <a:gd name="connsiteY79" fmla="*/ 213064 h 1012055"/>
              <a:gd name="connsiteX80" fmla="*/ 435006 w 1802167"/>
              <a:gd name="connsiteY80" fmla="*/ 142043 h 1012055"/>
              <a:gd name="connsiteX81" fmla="*/ 381740 w 1802167"/>
              <a:gd name="connsiteY81" fmla="*/ 79899 h 1012055"/>
              <a:gd name="connsiteX82" fmla="*/ 310719 w 1802167"/>
              <a:gd name="connsiteY82" fmla="*/ 35511 h 1012055"/>
              <a:gd name="connsiteX83" fmla="*/ 284086 w 1802167"/>
              <a:gd name="connsiteY83" fmla="*/ 8878 h 1012055"/>
              <a:gd name="connsiteX84" fmla="*/ 195309 w 1802167"/>
              <a:gd name="connsiteY84" fmla="*/ 0 h 1012055"/>
              <a:gd name="connsiteX85" fmla="*/ 53266 w 1802167"/>
              <a:gd name="connsiteY85" fmla="*/ 26633 h 1012055"/>
              <a:gd name="connsiteX86" fmla="*/ 35511 w 1802167"/>
              <a:gd name="connsiteY86" fmla="*/ 44389 h 1012055"/>
              <a:gd name="connsiteX87" fmla="*/ 0 w 1802167"/>
              <a:gd name="connsiteY87" fmla="*/ 97655 h 1012055"/>
              <a:gd name="connsiteX88" fmla="*/ 26633 w 1802167"/>
              <a:gd name="connsiteY88" fmla="*/ 168676 h 101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802167" h="1012055">
                <a:moveTo>
                  <a:pt x="26633" y="168676"/>
                </a:moveTo>
                <a:cubicBezTo>
                  <a:pt x="32551" y="187911"/>
                  <a:pt x="32812" y="198218"/>
                  <a:pt x="35511" y="213064"/>
                </a:cubicBezTo>
                <a:cubicBezTo>
                  <a:pt x="38731" y="230774"/>
                  <a:pt x="38069" y="249476"/>
                  <a:pt x="44389" y="266330"/>
                </a:cubicBezTo>
                <a:cubicBezTo>
                  <a:pt x="47328" y="274167"/>
                  <a:pt x="56226" y="278167"/>
                  <a:pt x="62144" y="284086"/>
                </a:cubicBezTo>
                <a:lnTo>
                  <a:pt x="88777" y="363985"/>
                </a:lnTo>
                <a:cubicBezTo>
                  <a:pt x="91736" y="372863"/>
                  <a:pt x="92464" y="382832"/>
                  <a:pt x="97655" y="390618"/>
                </a:cubicBezTo>
                <a:cubicBezTo>
                  <a:pt x="109492" y="408373"/>
                  <a:pt x="118076" y="428795"/>
                  <a:pt x="133165" y="443884"/>
                </a:cubicBezTo>
                <a:cubicBezTo>
                  <a:pt x="161384" y="472101"/>
                  <a:pt x="145899" y="454943"/>
                  <a:pt x="177554" y="497150"/>
                </a:cubicBezTo>
                <a:cubicBezTo>
                  <a:pt x="180513" y="506028"/>
                  <a:pt x="180816" y="516297"/>
                  <a:pt x="186431" y="523783"/>
                </a:cubicBezTo>
                <a:cubicBezTo>
                  <a:pt x="212397" y="558404"/>
                  <a:pt x="226650" y="565391"/>
                  <a:pt x="257453" y="585926"/>
                </a:cubicBezTo>
                <a:cubicBezTo>
                  <a:pt x="263726" y="595336"/>
                  <a:pt x="280313" y="623990"/>
                  <a:pt x="292964" y="630315"/>
                </a:cubicBezTo>
                <a:cubicBezTo>
                  <a:pt x="303877" y="635771"/>
                  <a:pt x="316637" y="636233"/>
                  <a:pt x="328474" y="639192"/>
                </a:cubicBezTo>
                <a:cubicBezTo>
                  <a:pt x="334393" y="645111"/>
                  <a:pt x="339419" y="652083"/>
                  <a:pt x="346230" y="656948"/>
                </a:cubicBezTo>
                <a:cubicBezTo>
                  <a:pt x="358350" y="665605"/>
                  <a:pt x="401871" y="688519"/>
                  <a:pt x="417251" y="701336"/>
                </a:cubicBezTo>
                <a:cubicBezTo>
                  <a:pt x="426896" y="709373"/>
                  <a:pt x="434239" y="719932"/>
                  <a:pt x="443884" y="727969"/>
                </a:cubicBezTo>
                <a:cubicBezTo>
                  <a:pt x="452081" y="734799"/>
                  <a:pt x="462186" y="739059"/>
                  <a:pt x="470517" y="745724"/>
                </a:cubicBezTo>
                <a:cubicBezTo>
                  <a:pt x="477053" y="750953"/>
                  <a:pt x="481736" y="758251"/>
                  <a:pt x="488272" y="763480"/>
                </a:cubicBezTo>
                <a:cubicBezTo>
                  <a:pt x="515307" y="785108"/>
                  <a:pt x="518521" y="780764"/>
                  <a:pt x="550416" y="798990"/>
                </a:cubicBezTo>
                <a:cubicBezTo>
                  <a:pt x="559680" y="804284"/>
                  <a:pt x="567506" y="811974"/>
                  <a:pt x="577049" y="816746"/>
                </a:cubicBezTo>
                <a:cubicBezTo>
                  <a:pt x="585419" y="820931"/>
                  <a:pt x="594920" y="822337"/>
                  <a:pt x="603682" y="825623"/>
                </a:cubicBezTo>
                <a:cubicBezTo>
                  <a:pt x="688605" y="857469"/>
                  <a:pt x="614251" y="832107"/>
                  <a:pt x="674703" y="852256"/>
                </a:cubicBezTo>
                <a:cubicBezTo>
                  <a:pt x="701255" y="869958"/>
                  <a:pt x="732279" y="893822"/>
                  <a:pt x="763480" y="905522"/>
                </a:cubicBezTo>
                <a:cubicBezTo>
                  <a:pt x="774904" y="909806"/>
                  <a:pt x="787154" y="911441"/>
                  <a:pt x="798991" y="914400"/>
                </a:cubicBezTo>
                <a:cubicBezTo>
                  <a:pt x="807869" y="923278"/>
                  <a:pt x="814395" y="935418"/>
                  <a:pt x="825624" y="941033"/>
                </a:cubicBezTo>
                <a:cubicBezTo>
                  <a:pt x="839120" y="947781"/>
                  <a:pt x="855884" y="944613"/>
                  <a:pt x="870012" y="949911"/>
                </a:cubicBezTo>
                <a:cubicBezTo>
                  <a:pt x="880002" y="953657"/>
                  <a:pt x="887102" y="962894"/>
                  <a:pt x="896645" y="967666"/>
                </a:cubicBezTo>
                <a:cubicBezTo>
                  <a:pt x="905015" y="971851"/>
                  <a:pt x="914908" y="972359"/>
                  <a:pt x="923278" y="976544"/>
                </a:cubicBezTo>
                <a:cubicBezTo>
                  <a:pt x="932821" y="981316"/>
                  <a:pt x="940161" y="989966"/>
                  <a:pt x="949911" y="994299"/>
                </a:cubicBezTo>
                <a:cubicBezTo>
                  <a:pt x="967014" y="1001900"/>
                  <a:pt x="1003177" y="1012055"/>
                  <a:pt x="1003177" y="1012055"/>
                </a:cubicBezTo>
                <a:cubicBezTo>
                  <a:pt x="1059402" y="1009096"/>
                  <a:pt x="1115781" y="1008275"/>
                  <a:pt x="1171853" y="1003177"/>
                </a:cubicBezTo>
                <a:cubicBezTo>
                  <a:pt x="1181172" y="1002330"/>
                  <a:pt x="1190116" y="998484"/>
                  <a:pt x="1198486" y="994299"/>
                </a:cubicBezTo>
                <a:cubicBezTo>
                  <a:pt x="1208029" y="989527"/>
                  <a:pt x="1215092" y="980190"/>
                  <a:pt x="1225119" y="976544"/>
                </a:cubicBezTo>
                <a:cubicBezTo>
                  <a:pt x="1248052" y="968205"/>
                  <a:pt x="1296140" y="958789"/>
                  <a:pt x="1296140" y="958789"/>
                </a:cubicBezTo>
                <a:cubicBezTo>
                  <a:pt x="1310936" y="949911"/>
                  <a:pt x="1324820" y="939296"/>
                  <a:pt x="1340529" y="932156"/>
                </a:cubicBezTo>
                <a:cubicBezTo>
                  <a:pt x="1357567" y="924411"/>
                  <a:pt x="1393795" y="914400"/>
                  <a:pt x="1393795" y="914400"/>
                </a:cubicBezTo>
                <a:cubicBezTo>
                  <a:pt x="1405632" y="905522"/>
                  <a:pt x="1417265" y="896367"/>
                  <a:pt x="1429305" y="887767"/>
                </a:cubicBezTo>
                <a:cubicBezTo>
                  <a:pt x="1437987" y="881565"/>
                  <a:pt x="1448393" y="877556"/>
                  <a:pt x="1455938" y="870012"/>
                </a:cubicBezTo>
                <a:cubicBezTo>
                  <a:pt x="1463483" y="862467"/>
                  <a:pt x="1465497" y="850210"/>
                  <a:pt x="1473694" y="843379"/>
                </a:cubicBezTo>
                <a:cubicBezTo>
                  <a:pt x="1483861" y="834907"/>
                  <a:pt x="1496813" y="830270"/>
                  <a:pt x="1509204" y="825623"/>
                </a:cubicBezTo>
                <a:cubicBezTo>
                  <a:pt x="1538527" y="814627"/>
                  <a:pt x="1589967" y="811089"/>
                  <a:pt x="1615736" y="807868"/>
                </a:cubicBezTo>
                <a:cubicBezTo>
                  <a:pt x="1627573" y="796031"/>
                  <a:pt x="1641961" y="786286"/>
                  <a:pt x="1651247" y="772357"/>
                </a:cubicBezTo>
                <a:cubicBezTo>
                  <a:pt x="1705073" y="691617"/>
                  <a:pt x="1620657" y="819158"/>
                  <a:pt x="1695635" y="701336"/>
                </a:cubicBezTo>
                <a:cubicBezTo>
                  <a:pt x="1707092" y="683333"/>
                  <a:pt x="1724398" y="668314"/>
                  <a:pt x="1731146" y="648070"/>
                </a:cubicBezTo>
                <a:cubicBezTo>
                  <a:pt x="1741106" y="618192"/>
                  <a:pt x="1740228" y="616641"/>
                  <a:pt x="1757779" y="585926"/>
                </a:cubicBezTo>
                <a:cubicBezTo>
                  <a:pt x="1778858" y="549037"/>
                  <a:pt x="1773797" y="571581"/>
                  <a:pt x="1784412" y="532660"/>
                </a:cubicBezTo>
                <a:cubicBezTo>
                  <a:pt x="1790833" y="509118"/>
                  <a:pt x="1802167" y="461639"/>
                  <a:pt x="1802167" y="461639"/>
                </a:cubicBezTo>
                <a:cubicBezTo>
                  <a:pt x="1787290" y="223588"/>
                  <a:pt x="1815950" y="385125"/>
                  <a:pt x="1775534" y="284086"/>
                </a:cubicBezTo>
                <a:cubicBezTo>
                  <a:pt x="1768583" y="266709"/>
                  <a:pt x="1773351" y="241202"/>
                  <a:pt x="1757779" y="230820"/>
                </a:cubicBezTo>
                <a:cubicBezTo>
                  <a:pt x="1748901" y="224901"/>
                  <a:pt x="1740689" y="217836"/>
                  <a:pt x="1731146" y="213064"/>
                </a:cubicBezTo>
                <a:cubicBezTo>
                  <a:pt x="1710858" y="202920"/>
                  <a:pt x="1680377" y="200372"/>
                  <a:pt x="1660125" y="195309"/>
                </a:cubicBezTo>
                <a:cubicBezTo>
                  <a:pt x="1651047" y="193039"/>
                  <a:pt x="1642571" y="188701"/>
                  <a:pt x="1633492" y="186431"/>
                </a:cubicBezTo>
                <a:cubicBezTo>
                  <a:pt x="1618853" y="182771"/>
                  <a:pt x="1603661" y="181524"/>
                  <a:pt x="1589103" y="177554"/>
                </a:cubicBezTo>
                <a:cubicBezTo>
                  <a:pt x="1571047" y="172630"/>
                  <a:pt x="1553592" y="165716"/>
                  <a:pt x="1535837" y="159798"/>
                </a:cubicBezTo>
                <a:lnTo>
                  <a:pt x="1509204" y="150921"/>
                </a:lnTo>
                <a:cubicBezTo>
                  <a:pt x="1500326" y="145002"/>
                  <a:pt x="1492693" y="136539"/>
                  <a:pt x="1482571" y="133165"/>
                </a:cubicBezTo>
                <a:cubicBezTo>
                  <a:pt x="1465495" y="127473"/>
                  <a:pt x="1446877" y="128193"/>
                  <a:pt x="1429305" y="124288"/>
                </a:cubicBezTo>
                <a:cubicBezTo>
                  <a:pt x="1420170" y="122258"/>
                  <a:pt x="1411550" y="118369"/>
                  <a:pt x="1402672" y="115410"/>
                </a:cubicBezTo>
                <a:cubicBezTo>
                  <a:pt x="1393794" y="106532"/>
                  <a:pt x="1386485" y="95741"/>
                  <a:pt x="1376039" y="88777"/>
                </a:cubicBezTo>
                <a:cubicBezTo>
                  <a:pt x="1368395" y="83681"/>
                  <a:pt x="1318635" y="72207"/>
                  <a:pt x="1313896" y="71022"/>
                </a:cubicBezTo>
                <a:cubicBezTo>
                  <a:pt x="1275426" y="76940"/>
                  <a:pt x="1236247" y="79337"/>
                  <a:pt x="1198486" y="88777"/>
                </a:cubicBezTo>
                <a:cubicBezTo>
                  <a:pt x="1188135" y="91365"/>
                  <a:pt x="1179883" y="99506"/>
                  <a:pt x="1171853" y="106532"/>
                </a:cubicBezTo>
                <a:cubicBezTo>
                  <a:pt x="1086737" y="181008"/>
                  <a:pt x="1155990" y="122016"/>
                  <a:pt x="1109709" y="177554"/>
                </a:cubicBezTo>
                <a:cubicBezTo>
                  <a:pt x="1101672" y="187199"/>
                  <a:pt x="1091113" y="194542"/>
                  <a:pt x="1083076" y="204187"/>
                </a:cubicBezTo>
                <a:cubicBezTo>
                  <a:pt x="1076246" y="212384"/>
                  <a:pt x="1071986" y="222489"/>
                  <a:pt x="1065321" y="230820"/>
                </a:cubicBezTo>
                <a:cubicBezTo>
                  <a:pt x="1060092" y="237356"/>
                  <a:pt x="1052794" y="242039"/>
                  <a:pt x="1047565" y="248575"/>
                </a:cubicBezTo>
                <a:cubicBezTo>
                  <a:pt x="1013646" y="290973"/>
                  <a:pt x="1042809" y="258088"/>
                  <a:pt x="1020932" y="301841"/>
                </a:cubicBezTo>
                <a:cubicBezTo>
                  <a:pt x="1016160" y="311384"/>
                  <a:pt x="1009095" y="319596"/>
                  <a:pt x="1003177" y="328474"/>
                </a:cubicBezTo>
                <a:cubicBezTo>
                  <a:pt x="988933" y="413936"/>
                  <a:pt x="1004695" y="351566"/>
                  <a:pt x="976544" y="417251"/>
                </a:cubicBezTo>
                <a:cubicBezTo>
                  <a:pt x="972858" y="425852"/>
                  <a:pt x="973512" y="436577"/>
                  <a:pt x="967666" y="443884"/>
                </a:cubicBezTo>
                <a:cubicBezTo>
                  <a:pt x="961001" y="452215"/>
                  <a:pt x="949911" y="455721"/>
                  <a:pt x="941033" y="461639"/>
                </a:cubicBezTo>
                <a:cubicBezTo>
                  <a:pt x="914400" y="458680"/>
                  <a:pt x="886746" y="460642"/>
                  <a:pt x="861134" y="452761"/>
                </a:cubicBezTo>
                <a:cubicBezTo>
                  <a:pt x="846992" y="448410"/>
                  <a:pt x="838171" y="433970"/>
                  <a:pt x="825624" y="426128"/>
                </a:cubicBezTo>
                <a:cubicBezTo>
                  <a:pt x="814402" y="419114"/>
                  <a:pt x="801603" y="414939"/>
                  <a:pt x="790113" y="408373"/>
                </a:cubicBezTo>
                <a:cubicBezTo>
                  <a:pt x="780849" y="403080"/>
                  <a:pt x="773023" y="395390"/>
                  <a:pt x="763480" y="390618"/>
                </a:cubicBezTo>
                <a:cubicBezTo>
                  <a:pt x="755110" y="386433"/>
                  <a:pt x="745217" y="385925"/>
                  <a:pt x="736847" y="381740"/>
                </a:cubicBezTo>
                <a:cubicBezTo>
                  <a:pt x="722414" y="374524"/>
                  <a:pt x="684758" y="344390"/>
                  <a:pt x="674703" y="337352"/>
                </a:cubicBezTo>
                <a:cubicBezTo>
                  <a:pt x="657221" y="325115"/>
                  <a:pt x="636526" y="316930"/>
                  <a:pt x="621437" y="301841"/>
                </a:cubicBezTo>
                <a:cubicBezTo>
                  <a:pt x="603682" y="284086"/>
                  <a:pt x="582099" y="269468"/>
                  <a:pt x="568171" y="248575"/>
                </a:cubicBezTo>
                <a:cubicBezTo>
                  <a:pt x="562253" y="239697"/>
                  <a:pt x="558747" y="228607"/>
                  <a:pt x="550416" y="221942"/>
                </a:cubicBezTo>
                <a:cubicBezTo>
                  <a:pt x="543109" y="216096"/>
                  <a:pt x="532661" y="216023"/>
                  <a:pt x="523783" y="213064"/>
                </a:cubicBezTo>
                <a:cubicBezTo>
                  <a:pt x="461159" y="150440"/>
                  <a:pt x="492976" y="171027"/>
                  <a:pt x="435006" y="142043"/>
                </a:cubicBezTo>
                <a:cubicBezTo>
                  <a:pt x="419576" y="121469"/>
                  <a:pt x="402938" y="95797"/>
                  <a:pt x="381740" y="79899"/>
                </a:cubicBezTo>
                <a:cubicBezTo>
                  <a:pt x="364426" y="66913"/>
                  <a:pt x="329311" y="51004"/>
                  <a:pt x="310719" y="35511"/>
                </a:cubicBezTo>
                <a:cubicBezTo>
                  <a:pt x="301074" y="27474"/>
                  <a:pt x="296086" y="12570"/>
                  <a:pt x="284086" y="8878"/>
                </a:cubicBezTo>
                <a:cubicBezTo>
                  <a:pt x="255661" y="132"/>
                  <a:pt x="224901" y="2959"/>
                  <a:pt x="195309" y="0"/>
                </a:cubicBezTo>
                <a:cubicBezTo>
                  <a:pt x="108435" y="6683"/>
                  <a:pt x="101170" y="-11691"/>
                  <a:pt x="53266" y="26633"/>
                </a:cubicBezTo>
                <a:cubicBezTo>
                  <a:pt x="46730" y="31862"/>
                  <a:pt x="40533" y="37693"/>
                  <a:pt x="35511" y="44389"/>
                </a:cubicBezTo>
                <a:cubicBezTo>
                  <a:pt x="22707" y="61461"/>
                  <a:pt x="0" y="97655"/>
                  <a:pt x="0" y="97655"/>
                </a:cubicBezTo>
                <a:cubicBezTo>
                  <a:pt x="10176" y="148531"/>
                  <a:pt x="20715" y="149441"/>
                  <a:pt x="26633" y="16867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82753" y="5712023"/>
            <a:ext cx="584447" cy="307777"/>
          </a:xfrm>
          <a:prstGeom prst="rect">
            <a:avLst/>
          </a:prstGeom>
          <a:noFill/>
        </p:spPr>
        <p:txBody>
          <a:bodyPr wrap="square" rtlCol="0">
            <a:spAutoFit/>
          </a:bodyPr>
          <a:lstStyle/>
          <a:p>
            <a:r>
              <a:rPr lang="en-US" sz="1400" b="1" dirty="0" smtClean="0">
                <a:solidFill>
                  <a:srgbClr val="9A7500"/>
                </a:solidFill>
              </a:rPr>
              <a:t>DRY</a:t>
            </a:r>
            <a:endParaRPr lang="en-US" sz="1400" b="1" dirty="0">
              <a:solidFill>
                <a:srgbClr val="9A7500"/>
              </a:solidFill>
            </a:endParaRPr>
          </a:p>
        </p:txBody>
      </p:sp>
      <p:sp>
        <p:nvSpPr>
          <p:cNvPr id="13" name="TextBox 12"/>
          <p:cNvSpPr txBox="1"/>
          <p:nvPr/>
        </p:nvSpPr>
        <p:spPr>
          <a:xfrm>
            <a:off x="3733799" y="4870872"/>
            <a:ext cx="609601" cy="307777"/>
          </a:xfrm>
          <a:prstGeom prst="rect">
            <a:avLst/>
          </a:prstGeom>
          <a:noFill/>
        </p:spPr>
        <p:txBody>
          <a:bodyPr wrap="square" rtlCol="0">
            <a:spAutoFit/>
          </a:bodyPr>
          <a:lstStyle/>
          <a:p>
            <a:r>
              <a:rPr lang="en-US" sz="1400" b="1" dirty="0" smtClean="0">
                <a:solidFill>
                  <a:srgbClr val="00B050"/>
                </a:solidFill>
              </a:rPr>
              <a:t>WET</a:t>
            </a:r>
            <a:endParaRPr lang="en-US" sz="1400" b="1" dirty="0">
              <a:solidFill>
                <a:srgbClr val="00B050"/>
              </a:solidFill>
            </a:endParaRPr>
          </a:p>
        </p:txBody>
      </p:sp>
      <p:cxnSp>
        <p:nvCxnSpPr>
          <p:cNvPr id="6" name="Straight Arrow Connector 5"/>
          <p:cNvCxnSpPr/>
          <p:nvPr/>
        </p:nvCxnSpPr>
        <p:spPr>
          <a:xfrm flipH="1">
            <a:off x="3352801" y="5105400"/>
            <a:ext cx="520822" cy="23303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048001" y="5867400"/>
            <a:ext cx="685798" cy="76200"/>
          </a:xfrm>
          <a:prstGeom prst="straightConnector1">
            <a:avLst/>
          </a:prstGeom>
          <a:ln w="25400">
            <a:solidFill>
              <a:srgbClr val="A88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9674"/>
          <a:stretch/>
        </p:blipFill>
        <p:spPr bwMode="auto">
          <a:xfrm>
            <a:off x="76200" y="25893"/>
            <a:ext cx="5357090" cy="6755907"/>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805"/>
          <a:stretch/>
        </p:blipFill>
        <p:spPr bwMode="auto">
          <a:xfrm>
            <a:off x="76200" y="19050"/>
            <a:ext cx="5715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019800" y="3886200"/>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4827233" y="12726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pic>
        <p:nvPicPr>
          <p:cNvPr id="10242" name="Picture 2" descr="https://www.cpc.ncep.noaa.gov/products/tanal/30day/mean/202011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28"/>
            <a:ext cx="48006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682" y="3232861"/>
            <a:ext cx="4343400" cy="339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210" y="2059632"/>
            <a:ext cx="1317392" cy="1007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0" y="1828800"/>
            <a:ext cx="1524000" cy="230832"/>
          </a:xfrm>
          <a:prstGeom prst="rect">
            <a:avLst/>
          </a:prstGeom>
          <a:noFill/>
        </p:spPr>
        <p:txBody>
          <a:bodyPr wrap="square" rtlCol="0">
            <a:spAutoFit/>
          </a:bodyPr>
          <a:lstStyle/>
          <a:p>
            <a:r>
              <a:rPr lang="en-US" sz="900" dirty="0" smtClean="0"/>
              <a:t>Canonical  La Nina T - DJF</a:t>
            </a:r>
            <a:endParaRPr lang="en-US" sz="900" dirty="0"/>
          </a:p>
        </p:txBody>
      </p:sp>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974" y="4900115"/>
            <a:ext cx="2261398" cy="170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849" y="4944237"/>
            <a:ext cx="2005149" cy="166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5932659" y="378023"/>
            <a:ext cx="1941557" cy="307777"/>
          </a:xfrm>
          <a:prstGeom prst="rect">
            <a:avLst/>
          </a:prstGeom>
        </p:spPr>
        <p:txBody>
          <a:bodyPr wrap="none">
            <a:spAutoFit/>
          </a:bodyPr>
          <a:lstStyle/>
          <a:p>
            <a:r>
              <a:rPr lang="en-US" sz="1400" dirty="0">
                <a:hlinkClick r:id="rId5"/>
              </a:rPr>
              <a:t>https://fsapps.nwcg.gov/</a:t>
            </a:r>
            <a:endParaRPr lang="en-US" sz="14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907" y="45868"/>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447356" y="4876800"/>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181600" y="3505200"/>
            <a:ext cx="1930568"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4" descr="https://www.wfas.net/images/firedanger/fd_cls_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3282064"/>
            <a:ext cx="2200274" cy="163873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2561" y="1"/>
            <a:ext cx="2071438" cy="251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24600"/>
            <a:ext cx="4876800" cy="523220"/>
          </a:xfrm>
          <a:prstGeom prst="rect">
            <a:avLst/>
          </a:prstGeom>
          <a:noFill/>
        </p:spPr>
        <p:txBody>
          <a:bodyPr wrap="square" rtlCol="0">
            <a:spAutoFit/>
          </a:bodyPr>
          <a:lstStyle/>
          <a:p>
            <a:r>
              <a:rPr lang="en-US" sz="1400" b="1" dirty="0" smtClean="0"/>
              <a:t>La Nina is here in full force thru winter/!! </a:t>
            </a:r>
          </a:p>
          <a:p>
            <a:r>
              <a:rPr lang="en-US" sz="1400" b="1" dirty="0" smtClean="0"/>
              <a:t>Impact on upcoming CA season ? water reservoir levels?? </a:t>
            </a:r>
            <a:endParaRPr lang="en-US" sz="1400" b="1" dirty="0"/>
          </a:p>
        </p:txBody>
      </p:sp>
      <p:pic>
        <p:nvPicPr>
          <p:cNvPr id="1126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000"/>
            <a:ext cx="4506887" cy="633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6887" y="1"/>
            <a:ext cx="2503513" cy="3217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8108280" y="76200"/>
            <a:ext cx="1111920" cy="246221"/>
          </a:xfrm>
          <a:prstGeom prst="rect">
            <a:avLst/>
          </a:prstGeom>
          <a:noFill/>
        </p:spPr>
        <p:txBody>
          <a:bodyPr wrap="square" rtlCol="0">
            <a:spAutoFit/>
          </a:bodyPr>
          <a:lstStyle/>
          <a:p>
            <a:r>
              <a:rPr lang="en-US" sz="1000" dirty="0" smtClean="0"/>
              <a:t>LAST MONTH</a:t>
            </a:r>
            <a:endParaRPr lang="en-US" sz="1000" dirty="0"/>
          </a:p>
        </p:txBody>
      </p:sp>
      <p:sp>
        <p:nvSpPr>
          <p:cNvPr id="26" name="TextBox 25"/>
          <p:cNvSpPr txBox="1"/>
          <p:nvPr/>
        </p:nvSpPr>
        <p:spPr>
          <a:xfrm>
            <a:off x="5875795" y="131802"/>
            <a:ext cx="1236372" cy="276999"/>
          </a:xfrm>
          <a:prstGeom prst="rect">
            <a:avLst/>
          </a:prstGeom>
          <a:noFill/>
        </p:spPr>
        <p:txBody>
          <a:bodyPr wrap="square" rtlCol="0">
            <a:spAutoFit/>
          </a:bodyPr>
          <a:lstStyle/>
          <a:p>
            <a:r>
              <a:rPr lang="en-US" sz="1200" dirty="0" smtClean="0"/>
              <a:t>THIS MONTH</a:t>
            </a:r>
            <a:endParaRPr lang="en-US" sz="1200" dirty="0"/>
          </a:p>
        </p:txBody>
      </p:sp>
      <p:pic>
        <p:nvPicPr>
          <p:cNvPr id="11269" name="Picture 5" descr="Forecast Fire Danger Rating Continental Ma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89973" y="3257515"/>
            <a:ext cx="2276475" cy="16954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715000" y="3304401"/>
            <a:ext cx="1236372" cy="276999"/>
          </a:xfrm>
          <a:prstGeom prst="rect">
            <a:avLst/>
          </a:prstGeom>
          <a:noFill/>
        </p:spPr>
        <p:txBody>
          <a:bodyPr wrap="square" rtlCol="0">
            <a:spAutoFit/>
          </a:bodyPr>
          <a:lstStyle/>
          <a:p>
            <a:r>
              <a:rPr lang="en-US" sz="1200" dirty="0" smtClean="0"/>
              <a:t>THIS MONTH</a:t>
            </a:r>
            <a:endParaRPr lang="en-US" sz="1200" dirty="0"/>
          </a:p>
        </p:txBody>
      </p:sp>
      <p:sp>
        <p:nvSpPr>
          <p:cNvPr id="29" name="TextBox 28"/>
          <p:cNvSpPr txBox="1"/>
          <p:nvPr/>
        </p:nvSpPr>
        <p:spPr>
          <a:xfrm>
            <a:off x="8077200" y="3106579"/>
            <a:ext cx="1111920" cy="246221"/>
          </a:xfrm>
          <a:prstGeom prst="rect">
            <a:avLst/>
          </a:prstGeom>
          <a:noFill/>
        </p:spPr>
        <p:txBody>
          <a:bodyPr wrap="square" rtlCol="0">
            <a:spAutoFit/>
          </a:bodyPr>
          <a:lstStyle/>
          <a:p>
            <a:r>
              <a:rPr lang="en-US" sz="1000" dirty="0" smtClean="0"/>
              <a:t>LAST MONTH</a:t>
            </a:r>
            <a:endParaRPr lang="en-US" sz="1000" dirty="0"/>
          </a:p>
        </p:txBody>
      </p:sp>
      <p:sp>
        <p:nvSpPr>
          <p:cNvPr id="11" name="TextBox 10"/>
          <p:cNvSpPr txBox="1"/>
          <p:nvPr/>
        </p:nvSpPr>
        <p:spPr>
          <a:xfrm>
            <a:off x="-20715" y="5105400"/>
            <a:ext cx="2438399" cy="584775"/>
          </a:xfrm>
          <a:prstGeom prst="rect">
            <a:avLst/>
          </a:prstGeom>
          <a:noFill/>
        </p:spPr>
        <p:txBody>
          <a:bodyPr wrap="square" rtlCol="0">
            <a:spAutoFit/>
          </a:bodyPr>
          <a:lstStyle/>
          <a:p>
            <a:r>
              <a:rPr lang="en-US" sz="1600" dirty="0" smtClean="0">
                <a:solidFill>
                  <a:srgbClr val="FF0000"/>
                </a:solidFill>
              </a:rPr>
              <a:t>All reservoirs are at “below historical average levels”!! </a:t>
            </a:r>
            <a:endParaRPr lang="en-US" sz="1600" dirty="0">
              <a:solidFill>
                <a:srgbClr val="FF0000"/>
              </a:solidFill>
            </a:endParaRPr>
          </a:p>
        </p:txBody>
      </p:sp>
      <p:sp>
        <p:nvSpPr>
          <p:cNvPr id="14" name="TextBox 13"/>
          <p:cNvSpPr txBox="1"/>
          <p:nvPr/>
        </p:nvSpPr>
        <p:spPr>
          <a:xfrm>
            <a:off x="6900747" y="2514600"/>
            <a:ext cx="2243253" cy="646331"/>
          </a:xfrm>
          <a:prstGeom prst="rect">
            <a:avLst/>
          </a:prstGeom>
          <a:noFill/>
        </p:spPr>
        <p:txBody>
          <a:bodyPr wrap="square" rtlCol="0">
            <a:spAutoFit/>
          </a:bodyPr>
          <a:lstStyle/>
          <a:p>
            <a:r>
              <a:rPr lang="en-US" sz="1200" dirty="0" smtClean="0">
                <a:solidFill>
                  <a:srgbClr val="FF0000"/>
                </a:solidFill>
              </a:rPr>
              <a:t>It is winter, and we still cant’ say fire season is over in the west!! Sanderson fire in CA still active!!</a:t>
            </a:r>
            <a:endParaRPr lang="en-US" sz="1200" dirty="0">
              <a:solidFill>
                <a:srgbClr val="FF0000"/>
              </a:solidFill>
            </a:endParaRPr>
          </a:p>
        </p:txBody>
      </p:sp>
      <p:cxnSp>
        <p:nvCxnSpPr>
          <p:cNvPr id="18" name="Straight Arrow Connector 17"/>
          <p:cNvCxnSpPr/>
          <p:nvPr/>
        </p:nvCxnSpPr>
        <p:spPr>
          <a:xfrm flipH="1">
            <a:off x="4985268" y="3106579"/>
            <a:ext cx="2787132" cy="11184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638800" y="3160931"/>
            <a:ext cx="2100147" cy="12586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6"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54005" y="6654566"/>
            <a:ext cx="2221373" cy="11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7" name="TextBox 9216"/>
          <p:cNvSpPr txBox="1"/>
          <p:nvPr/>
        </p:nvSpPr>
        <p:spPr>
          <a:xfrm>
            <a:off x="6409195" y="5802868"/>
            <a:ext cx="677405" cy="477054"/>
          </a:xfrm>
          <a:prstGeom prst="rect">
            <a:avLst/>
          </a:prstGeom>
          <a:noFill/>
        </p:spPr>
        <p:txBody>
          <a:bodyPr wrap="square" rtlCol="0">
            <a:spAutoFit/>
          </a:bodyPr>
          <a:lstStyle/>
          <a:p>
            <a:r>
              <a:rPr lang="en-US" sz="1600" dirty="0" smtClean="0"/>
              <a:t>82 %</a:t>
            </a:r>
          </a:p>
          <a:p>
            <a:r>
              <a:rPr lang="en-US" sz="900" dirty="0"/>
              <a:t>o</a:t>
            </a:r>
            <a:r>
              <a:rPr lang="en-US" sz="900" dirty="0" smtClean="0"/>
              <a:t>f  AVG!</a:t>
            </a:r>
            <a:endParaRPr lang="en-US" sz="9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drought considerably improved.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416451" cy="21853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999" y="2133600"/>
            <a:ext cx="3416451" cy="208370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1316" y="2519449"/>
            <a:ext cx="2562328" cy="168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797451" y="4495800"/>
            <a:ext cx="954364" cy="1231106"/>
          </a:xfrm>
          <a:prstGeom prst="rect">
            <a:avLst/>
          </a:prstGeom>
          <a:noFill/>
        </p:spPr>
        <p:txBody>
          <a:bodyPr wrap="square" rtlCol="0">
            <a:spAutoFit/>
          </a:bodyPr>
          <a:lstStyle/>
          <a:p>
            <a:r>
              <a:rPr lang="en-US" u="sng" dirty="0" smtClean="0"/>
              <a:t>Note:</a:t>
            </a:r>
          </a:p>
          <a:p>
            <a:r>
              <a:rPr lang="en-US" sz="1400" dirty="0" smtClean="0"/>
              <a:t>CA,</a:t>
            </a:r>
          </a:p>
          <a:p>
            <a:r>
              <a:rPr lang="en-US" sz="1400" dirty="0" smtClean="0"/>
              <a:t>TX,</a:t>
            </a:r>
          </a:p>
          <a:p>
            <a:r>
              <a:rPr lang="en-US" sz="1400" dirty="0" smtClean="0"/>
              <a:t>Maine/</a:t>
            </a:r>
          </a:p>
          <a:p>
            <a:r>
              <a:rPr lang="en-US" sz="1400" dirty="0" smtClean="0"/>
              <a:t>Northeast</a:t>
            </a:r>
            <a:endParaRPr lang="en-US" sz="1400" dirty="0"/>
          </a:p>
        </p:txBody>
      </p:sp>
      <p:pic>
        <p:nvPicPr>
          <p:cNvPr id="3"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243865"/>
            <a:ext cx="3416451" cy="2142566"/>
          </a:xfrm>
          <a:prstGeom prst="rect">
            <a:avLst/>
          </a:prstGeom>
          <a:noFill/>
          <a:extLst>
            <a:ext uri="{909E8E84-426E-40DD-AFC4-6F175D3DCCD1}">
              <a14:hiddenFill xmlns:a14="http://schemas.microsoft.com/office/drawing/2010/main">
                <a:solidFill>
                  <a:srgbClr val="FFFFFF"/>
                </a:solidFill>
              </a14:hiddenFill>
            </a:ext>
          </a:extLst>
        </p:spPr>
      </p:pic>
      <p:sp>
        <p:nvSpPr>
          <p:cNvPr id="34" name="Arc 33"/>
          <p:cNvSpPr/>
          <p:nvPr/>
        </p:nvSpPr>
        <p:spPr>
          <a:xfrm>
            <a:off x="3250926" y="390524"/>
            <a:ext cx="711474" cy="4410075"/>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93623" y="4343400"/>
            <a:ext cx="2610798" cy="170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48200" y="4495800"/>
            <a:ext cx="1845423" cy="1169551"/>
          </a:xfrm>
          <a:prstGeom prst="rect">
            <a:avLst/>
          </a:prstGeom>
          <a:noFill/>
        </p:spPr>
        <p:txBody>
          <a:bodyPr wrap="square" rtlCol="0">
            <a:spAutoFit/>
          </a:bodyPr>
          <a:lstStyle/>
          <a:p>
            <a:r>
              <a:rPr lang="en-US" sz="1400" dirty="0" smtClean="0"/>
              <a:t>Except for the NE, overall worsened drought/drier conditions across the south and west!!</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8732"/>
            <a:ext cx="4483763" cy="29167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542" y="1600200"/>
            <a:ext cx="4500783" cy="29278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51185"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00600"/>
            <a:ext cx="3733800" cy="1384995"/>
          </a:xfrm>
          <a:prstGeom prst="rect">
            <a:avLst/>
          </a:prstGeom>
          <a:noFill/>
        </p:spPr>
        <p:txBody>
          <a:bodyPr wrap="square" rtlCol="0">
            <a:spAutoFit/>
          </a:bodyPr>
          <a:lstStyle/>
          <a:p>
            <a:r>
              <a:rPr lang="en-US" sz="1400" dirty="0" smtClean="0"/>
              <a:t>Western half, mostly straightforward!</a:t>
            </a:r>
          </a:p>
          <a:p>
            <a:endParaRPr lang="en-US" sz="1400" dirty="0"/>
          </a:p>
          <a:p>
            <a:r>
              <a:rPr lang="en-US" sz="1400" dirty="0" smtClean="0"/>
              <a:t>Eastern half, east of TX, somewhat mixed picture. </a:t>
            </a:r>
          </a:p>
          <a:p>
            <a:endParaRPr lang="en-US" sz="1400" dirty="0" smtClean="0"/>
          </a:p>
          <a:p>
            <a:endParaRPr lang="en-US" sz="1400" dirty="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743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324600" y="1371600"/>
            <a:ext cx="2819400" cy="526297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a:t>
            </a:r>
            <a:r>
              <a:rPr lang="en-US" sz="1400" u="sng" dirty="0" smtClean="0"/>
              <a:t>drought area &amp; severity has overall generally increased </a:t>
            </a:r>
            <a:r>
              <a:rPr lang="en-US" sz="1400" dirty="0" smtClean="0"/>
              <a:t>across the </a:t>
            </a:r>
            <a:r>
              <a:rPr lang="en-US" sz="1400" dirty="0" smtClean="0"/>
              <a:t>South, </a:t>
            </a:r>
            <a:r>
              <a:rPr lang="en-US" sz="1400" dirty="0" smtClean="0"/>
              <a:t>West &amp; NW.</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The drought in the Dakotas, Wyoming, Nebraska and vicinity which developed late summer continues to hang in there.</a:t>
            </a:r>
          </a:p>
          <a:p>
            <a:endParaRPr lang="en-US" sz="1400" dirty="0"/>
          </a:p>
          <a:p>
            <a:pPr marL="285750" indent="-285750">
              <a:buFont typeface="Arial" panose="020B0604020202020204" pitchFamily="34" charset="0"/>
              <a:buChar char="•"/>
            </a:pPr>
            <a:r>
              <a:rPr lang="en-US" sz="1400" dirty="0" smtClean="0"/>
              <a:t>More than half of the country is </a:t>
            </a:r>
            <a:r>
              <a:rPr lang="en-US" sz="1400" dirty="0" smtClean="0"/>
              <a:t>in some </a:t>
            </a:r>
            <a:r>
              <a:rPr lang="en-US" sz="1400" dirty="0" smtClean="0"/>
              <a:t>form of low to severe drought or at least in dry condition.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As predicted last month, drought in the Northeastern (New England) states is finally beginning to get  some relief.</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But also as predicted, some dryness is beginning to emerge in the southeast.</a:t>
            </a:r>
          </a:p>
        </p:txBody>
      </p:sp>
      <p:sp>
        <p:nvSpPr>
          <p:cNvPr id="21" name="TextBox 20"/>
          <p:cNvSpPr txBox="1"/>
          <p:nvPr/>
        </p:nvSpPr>
        <p:spPr>
          <a:xfrm>
            <a:off x="4876800" y="4572000"/>
            <a:ext cx="1219200" cy="369332"/>
          </a:xfrm>
          <a:prstGeom prst="rect">
            <a:avLst/>
          </a:prstGeom>
          <a:noFill/>
        </p:spPr>
        <p:txBody>
          <a:bodyPr wrap="square" rtlCol="0">
            <a:spAutoFit/>
          </a:bodyPr>
          <a:lstStyle/>
          <a:p>
            <a:r>
              <a:rPr lang="en-US" dirty="0"/>
              <a:t> </a:t>
            </a:r>
            <a:r>
              <a:rPr lang="en-US" dirty="0" smtClean="0"/>
              <a:t> August</a:t>
            </a:r>
            <a:endParaRPr lang="en-US" dirty="0"/>
          </a:p>
        </p:txBody>
      </p:sp>
      <p:sp>
        <p:nvSpPr>
          <p:cNvPr id="3081" name="TextBox 17"/>
          <p:cNvSpPr txBox="1">
            <a:spLocks noChangeArrowheads="1"/>
          </p:cNvSpPr>
          <p:nvPr/>
        </p:nvSpPr>
        <p:spPr bwMode="auto">
          <a:xfrm>
            <a:off x="1928907" y="3505200"/>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357541" y="228600"/>
            <a:ext cx="1159292" cy="369332"/>
          </a:xfrm>
          <a:prstGeom prst="rect">
            <a:avLst/>
          </a:prstGeom>
          <a:noFill/>
        </p:spPr>
        <p:txBody>
          <a:bodyPr wrap="none" rtlCol="0">
            <a:spAutoFit/>
          </a:bodyPr>
          <a:lstStyle/>
          <a:p>
            <a:r>
              <a:rPr lang="en-US" dirty="0" smtClean="0"/>
              <a:t>November</a:t>
            </a:r>
            <a:endParaRPr lang="en-US" dirty="0"/>
          </a:p>
        </p:txBody>
      </p:sp>
      <p:sp>
        <p:nvSpPr>
          <p:cNvPr id="23" name="TextBox 22"/>
          <p:cNvSpPr txBox="1"/>
          <p:nvPr/>
        </p:nvSpPr>
        <p:spPr>
          <a:xfrm>
            <a:off x="4648200" y="2602468"/>
            <a:ext cx="1168783" cy="369332"/>
          </a:xfrm>
          <a:prstGeom prst="rect">
            <a:avLst/>
          </a:prstGeom>
          <a:noFill/>
        </p:spPr>
        <p:txBody>
          <a:bodyPr wrap="square" rtlCol="0">
            <a:spAutoFit/>
          </a:bodyPr>
          <a:lstStyle/>
          <a:p>
            <a:r>
              <a:rPr lang="en-US" dirty="0" smtClean="0"/>
              <a:t>September</a:t>
            </a:r>
            <a:endParaRPr lang="en-US" dirty="0"/>
          </a:p>
        </p:txBody>
      </p:sp>
      <p:sp>
        <p:nvSpPr>
          <p:cNvPr id="28" name="TextBox 27"/>
          <p:cNvSpPr txBox="1"/>
          <p:nvPr/>
        </p:nvSpPr>
        <p:spPr>
          <a:xfrm>
            <a:off x="4724400" y="550902"/>
            <a:ext cx="1270191" cy="369332"/>
          </a:xfrm>
          <a:prstGeom prst="rect">
            <a:avLst/>
          </a:prstGeom>
          <a:noFill/>
        </p:spPr>
        <p:txBody>
          <a:bodyPr wrap="square" rtlCol="0">
            <a:spAutoFit/>
          </a:bodyPr>
          <a:lstStyle/>
          <a:p>
            <a:r>
              <a:rPr lang="en-US" dirty="0"/>
              <a:t> </a:t>
            </a:r>
            <a:r>
              <a:rPr lang="en-US" dirty="0" smtClean="0"/>
              <a:t>October</a:t>
            </a:r>
            <a:endParaRPr lang="en-US" dirty="0"/>
          </a:p>
        </p:txBody>
      </p:sp>
      <p:sp>
        <p:nvSpPr>
          <p:cNvPr id="2" name="TextBox 1"/>
          <p:cNvSpPr txBox="1"/>
          <p:nvPr/>
        </p:nvSpPr>
        <p:spPr>
          <a:xfrm>
            <a:off x="6657977" y="0"/>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pic>
        <p:nvPicPr>
          <p:cNvPr id="31" name="Picture 3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262" y="4953000"/>
            <a:ext cx="2286000" cy="1600200"/>
          </a:xfrm>
          <a:prstGeom prst="rect">
            <a:avLst/>
          </a:prstGeom>
          <a:noFill/>
          <a:ln>
            <a:noFill/>
          </a:ln>
        </p:spPr>
      </p:pic>
      <p:pic>
        <p:nvPicPr>
          <p:cNvPr id="19" name="Picture 18"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262" y="2929716"/>
            <a:ext cx="2285999" cy="1658560"/>
          </a:xfrm>
          <a:prstGeom prst="rect">
            <a:avLst/>
          </a:prstGeom>
          <a:noFill/>
          <a:ln>
            <a:noFill/>
          </a:ln>
        </p:spPr>
      </p:pic>
      <p:sp>
        <p:nvSpPr>
          <p:cNvPr id="24" name="TextBox 23"/>
          <p:cNvSpPr txBox="1"/>
          <p:nvPr/>
        </p:nvSpPr>
        <p:spPr>
          <a:xfrm>
            <a:off x="900341" y="3516868"/>
            <a:ext cx="1133644" cy="369332"/>
          </a:xfrm>
          <a:prstGeom prst="rect">
            <a:avLst/>
          </a:prstGeom>
          <a:noFill/>
        </p:spPr>
        <p:txBody>
          <a:bodyPr wrap="none" rtlCol="0">
            <a:spAutoFit/>
          </a:bodyPr>
          <a:lstStyle/>
          <a:p>
            <a:r>
              <a:rPr lang="en-US" dirty="0" smtClean="0"/>
              <a:t>December</a:t>
            </a:r>
            <a:endParaRPr lang="en-US" dirty="0"/>
          </a:p>
        </p:txBody>
      </p:sp>
      <p:pic>
        <p:nvPicPr>
          <p:cNvPr id="32" name="Picture 3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7033" y="904698"/>
            <a:ext cx="2295229" cy="1697770"/>
          </a:xfrm>
          <a:prstGeom prst="rect">
            <a:avLst/>
          </a:prstGeom>
          <a:noFill/>
          <a:ln>
            <a:noFill/>
          </a:ln>
        </p:spPr>
      </p:pic>
      <p:pic>
        <p:nvPicPr>
          <p:cNvPr id="22" name="Picture 2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959" y="565428"/>
            <a:ext cx="3950642" cy="2939772"/>
          </a:xfrm>
          <a:prstGeom prst="rect">
            <a:avLst/>
          </a:prstGeom>
          <a:noFill/>
          <a:ln>
            <a:noFill/>
          </a:ln>
        </p:spPr>
      </p:pic>
      <p:pic>
        <p:nvPicPr>
          <p:cNvPr id="27" name="Picture 26"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827" y="3834765"/>
            <a:ext cx="3904774" cy="279463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1309609999"/>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10 December 2020</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rgbClr val="0033CC"/>
                          </a:solidFill>
                          <a:effectLst/>
                          <a:latin typeface="Arial" pitchFamily="34" charset="0"/>
                          <a:ea typeface="+mn-ea"/>
                          <a:cs typeface="+mn-cs"/>
                        </a:rPr>
                        <a:t>La Niña is likely to continue through the Northern Hemisphere winter 2020-21 (~95% chance during January-March), with a potential transition during the spring 2021 (~50% chance of Neutral during April-June). </a:t>
                      </a:r>
                      <a:endParaRPr lang="en-US" sz="1800"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46112"/>
            <a:ext cx="4267200" cy="5983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10000" y="954088"/>
            <a:ext cx="3810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89949" y="2514600"/>
            <a:ext cx="3920331" cy="2025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89949" y="4572000"/>
            <a:ext cx="3920332" cy="2179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643022" y="609600"/>
            <a:ext cx="3967259" cy="183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371600"/>
            <a:ext cx="4191000" cy="1569660"/>
          </a:xfrm>
          <a:prstGeom prst="rect">
            <a:avLst/>
          </a:prstGeom>
          <a:noFill/>
        </p:spPr>
        <p:txBody>
          <a:bodyPr wrap="square" rtlCol="0">
            <a:spAutoFit/>
          </a:bodyPr>
          <a:lstStyle/>
          <a:p>
            <a:r>
              <a:rPr lang="en-US" sz="1600" dirty="0" smtClean="0"/>
              <a:t>Central and eastern tropical SST and subsurface exhibit cold La Nina conditions!! </a:t>
            </a:r>
            <a:endParaRPr lang="en-US" sz="1600" dirty="0" smtClean="0"/>
          </a:p>
          <a:p>
            <a:endParaRPr lang="en-US" sz="1600" dirty="0"/>
          </a:p>
          <a:p>
            <a:r>
              <a:rPr lang="en-US" sz="1600" dirty="0" smtClean="0"/>
              <a:t>Warm sub-surface </a:t>
            </a:r>
            <a:r>
              <a:rPr lang="en-US" sz="1600" dirty="0" smtClean="0"/>
              <a:t>anomalies lurking in the western Pacific.  La Nina transitioning/ending in late Spring? To what ? Neutral/El Nino??</a:t>
            </a:r>
            <a:endParaRPr lang="en-US" sz="1600" dirty="0"/>
          </a:p>
        </p:txBody>
      </p:sp>
      <p:pic>
        <p:nvPicPr>
          <p:cNvPr id="9"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152400"/>
            <a:ext cx="4267200" cy="6553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72000" y="3429000"/>
            <a:ext cx="4438072" cy="220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038600" y="5486400"/>
            <a:ext cx="1029791" cy="685800"/>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November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4406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December </a:t>
            </a:r>
            <a:r>
              <a:rPr lang="en-US" altLang="en-US" sz="1800" dirty="0">
                <a:latin typeface="Times New Roman" pitchFamily="18" charset="0"/>
              </a:rPr>
              <a:t>CPC/IRI forecast</a:t>
            </a:r>
          </a:p>
        </p:txBody>
      </p:sp>
      <p:cxnSp>
        <p:nvCxnSpPr>
          <p:cNvPr id="6" name="Straight Arrow Connector 5"/>
          <p:cNvCxnSpPr/>
          <p:nvPr/>
        </p:nvCxnSpPr>
        <p:spPr>
          <a:xfrm flipH="1" flipV="1">
            <a:off x="6705600" y="5715000"/>
            <a:ext cx="685800" cy="457200"/>
          </a:xfrm>
          <a:prstGeom prst="straightConnector1">
            <a:avLst/>
          </a:prstGeom>
          <a:ln w="15875">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5943600"/>
            <a:ext cx="1066800" cy="307777"/>
          </a:xfrm>
          <a:prstGeom prst="rect">
            <a:avLst/>
          </a:prstGeom>
          <a:noFill/>
        </p:spPr>
        <p:txBody>
          <a:bodyPr wrap="square" rtlCol="0">
            <a:spAutoFit/>
          </a:bodyPr>
          <a:lstStyle/>
          <a:p>
            <a:r>
              <a:rPr lang="en-US" sz="1400" dirty="0" smtClean="0"/>
              <a:t>NDJ &lt; -1 C</a:t>
            </a:r>
            <a:endParaRPr lang="en-US" sz="1400" dirty="0"/>
          </a:p>
        </p:txBody>
      </p:sp>
      <p:sp>
        <p:nvSpPr>
          <p:cNvPr id="2" name="TextBox 1"/>
          <p:cNvSpPr txBox="1"/>
          <p:nvPr/>
        </p:nvSpPr>
        <p:spPr>
          <a:xfrm>
            <a:off x="0" y="6258580"/>
            <a:ext cx="5029200" cy="523220"/>
          </a:xfrm>
          <a:prstGeom prst="rect">
            <a:avLst/>
          </a:prstGeom>
          <a:noFill/>
        </p:spPr>
        <p:txBody>
          <a:bodyPr wrap="square" rtlCol="0">
            <a:spAutoFit/>
          </a:bodyPr>
          <a:lstStyle/>
          <a:p>
            <a:r>
              <a:rPr lang="en-US" sz="1400" b="1" dirty="0" smtClean="0">
                <a:solidFill>
                  <a:srgbClr val="0033CC"/>
                </a:solidFill>
              </a:rPr>
              <a:t>La Nina through Winter &amp; early spring.</a:t>
            </a:r>
            <a:endParaRPr lang="en-US" sz="1400" b="1" u="sng" dirty="0" smtClean="0">
              <a:solidFill>
                <a:srgbClr val="0033CC"/>
              </a:solidFill>
            </a:endParaRPr>
          </a:p>
          <a:p>
            <a:r>
              <a:rPr lang="en-US" sz="1400" b="1" dirty="0" smtClean="0">
                <a:solidFill>
                  <a:srgbClr val="0033CC"/>
                </a:solidFill>
              </a:rPr>
              <a:t>Expected Canonical impacts already happening and forecast!!</a:t>
            </a:r>
            <a:endParaRPr lang="en-US" sz="1400" b="1" dirty="0">
              <a:solidFill>
                <a:srgbClr val="0033CC"/>
              </a:solidFill>
            </a:endParaRPr>
          </a:p>
        </p:txBody>
      </p:sp>
      <p:pic>
        <p:nvPicPr>
          <p:cNvPr id="12290" name="Picture 2" descr="https://iri.columbia.edu/wp-content/uploads/2020/11/fig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232"/>
            <a:ext cx="4020323" cy="268021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371600" y="3048000"/>
            <a:ext cx="371476" cy="990600"/>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292" name="Picture 4" descr="https://iri.columbia.edu/wp-content/uploads/2020/10/figure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2" y="76200"/>
            <a:ext cx="4343400" cy="315883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iri.columbia.edu/wp-content/uploads/2020/12/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810000"/>
            <a:ext cx="4020323" cy="24979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ri.columbia.edu/wp-content/uploads/2020/11/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2" y="3336604"/>
            <a:ext cx="4377430" cy="3183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(Dec)/</a:t>
            </a:r>
            <a:r>
              <a:rPr lang="en-US" altLang="en-US" sz="2400" kern="0" dirty="0"/>
              <a:t>Seasonal </a:t>
            </a:r>
            <a:r>
              <a:rPr lang="en-US" altLang="en-US" sz="2400" kern="0" dirty="0" smtClean="0"/>
              <a:t>(DJF)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21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  We still have many days to go in the month.</a:t>
            </a:r>
            <a:endParaRPr lang="en-US" sz="1400" b="1" dirty="0"/>
          </a:p>
        </p:txBody>
      </p: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238500" y="23622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0"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17"/>
            <a:ext cx="3851196" cy="3520483"/>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7412"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68187"/>
            <a:ext cx="3886201" cy="3671484"/>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6" y="4003078"/>
            <a:ext cx="3795705" cy="244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447800" y="40386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0" y="4953000"/>
            <a:ext cx="3951225"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 rainfall in the short term </a:t>
            </a:r>
            <a:r>
              <a:rPr lang="en-US" sz="1400" dirty="0" smtClean="0"/>
              <a:t>in southern CA, AZ, NM– </a:t>
            </a:r>
            <a:r>
              <a:rPr lang="en-US" sz="1400" dirty="0" smtClean="0"/>
              <a:t>where the drought is severe. Much of the US drought is in the West. </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Big Relief from remaining drought possible </a:t>
            </a:r>
            <a:r>
              <a:rPr lang="en-US" sz="1400" dirty="0" smtClean="0"/>
              <a:t>in the upper North West and far </a:t>
            </a:r>
            <a:r>
              <a:rPr lang="en-US" sz="1400" dirty="0" smtClean="0"/>
              <a:t>NE. </a:t>
            </a:r>
            <a:endParaRPr lang="en-US" sz="1400" dirty="0" smtClean="0"/>
          </a:p>
          <a:p>
            <a:endParaRPr lang="en-US" sz="1400" dirty="0"/>
          </a:p>
        </p:txBody>
      </p:sp>
      <p:cxnSp>
        <p:nvCxnSpPr>
          <p:cNvPr id="5" name="Straight Arrow Connector 4"/>
          <p:cNvCxnSpPr/>
          <p:nvPr/>
        </p:nvCxnSpPr>
        <p:spPr>
          <a:xfrm flipV="1">
            <a:off x="3581400" y="4267200"/>
            <a:ext cx="1676400" cy="21336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descr="https://www.wpc.ncep.noaa.gov/qpf/p168i.gif?16079709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6"/>
            <a:ext cx="4552531" cy="31924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314" y="2895600"/>
            <a:ext cx="4605686"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a:t>
            </a:r>
            <a:r>
              <a:rPr lang="en-US" altLang="en-US" sz="2400" kern="0" dirty="0" smtClean="0"/>
              <a:t>Dec</a:t>
            </a:r>
            <a:r>
              <a:rPr lang="en-US" altLang="en-US" sz="2400" kern="0" dirty="0" smtClean="0"/>
              <a:t>)/</a:t>
            </a:r>
            <a:r>
              <a:rPr lang="en-US" altLang="en-US" sz="2400" kern="0" dirty="0"/>
              <a:t>Seasonal </a:t>
            </a:r>
            <a:r>
              <a:rPr lang="en-US" altLang="en-US" sz="2400" kern="0" dirty="0" smtClean="0"/>
              <a:t>(DJF)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168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Nov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945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8" y="9568"/>
            <a:ext cx="3629302" cy="3568730"/>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048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Nov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946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14555"/>
            <a:ext cx="4136254" cy="40672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7" y="3852473"/>
            <a:ext cx="4101483" cy="291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Jan</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JFM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5814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362200"/>
            <a:ext cx="1204157" cy="1600438"/>
          </a:xfrm>
          <a:prstGeom prst="rect">
            <a:avLst/>
          </a:prstGeom>
          <a:noFill/>
        </p:spPr>
        <p:txBody>
          <a:bodyPr wrap="square" rtlCol="0">
            <a:spAutoFit/>
          </a:bodyPr>
          <a:lstStyle/>
          <a:p>
            <a:r>
              <a:rPr lang="en-US" sz="1400" dirty="0" smtClean="0"/>
              <a:t>Much of the country is warm exce</a:t>
            </a:r>
            <a:r>
              <a:rPr lang="en-US" sz="1400" dirty="0" smtClean="0"/>
              <a:t>pt in the Northwest. The south is WARM+</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48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2" y="0"/>
            <a:ext cx="3792308" cy="292955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8" y="0"/>
            <a:ext cx="3925535" cy="303247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9" y="3200401"/>
            <a:ext cx="3817284" cy="294885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598" y="3200400"/>
            <a:ext cx="3962402" cy="3011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646331"/>
          </a:xfrm>
          <a:prstGeom prst="rect">
            <a:avLst/>
          </a:prstGeom>
          <a:noFill/>
        </p:spPr>
        <p:txBody>
          <a:bodyPr wrap="square" rtlCol="0">
            <a:spAutoFit/>
          </a:bodyPr>
          <a:lstStyle/>
          <a:p>
            <a:r>
              <a:rPr lang="en-US" dirty="0" smtClean="0"/>
              <a:t>Agreement/Disagreement among the various NMME models’ JFM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521732"/>
            <a:ext cx="8867885" cy="6031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Nov 2020- Feb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11/19/20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December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11/30/20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76200" y="4114800"/>
            <a:ext cx="4876800" cy="2677656"/>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Much of the western half is in drought. It was not too long ago (~May 2019), the US  had almost the lowest coverage of  area covered by drought! Approx. &lt; 4% or so. Now it is ?? (See next slide!)</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Similar looking Monthly and seasonal outlooks. New  Drought is expected to emerge in the </a:t>
            </a:r>
            <a:r>
              <a:rPr lang="en-US" sz="1400" dirty="0" smtClean="0"/>
              <a:t>Southeast, and it is beginning to happen.</a:t>
            </a:r>
            <a:endParaRPr lang="en-US" sz="1400" dirty="0" smtClean="0"/>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The ongoing La Nina and the associated below normal precip. across the South is increasing the drought affected areas. </a:t>
            </a:r>
          </a:p>
        </p:txBody>
      </p:sp>
      <p:pic>
        <p:nvPicPr>
          <p:cNvPr id="11" name="Picture 10" descr="United States Monthly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352800"/>
            <a:ext cx="4125527" cy="3158192"/>
          </a:xfrm>
          <a:prstGeom prst="rect">
            <a:avLst/>
          </a:prstGeom>
          <a:noFill/>
          <a:ln>
            <a:noFill/>
          </a:ln>
        </p:spPr>
      </p:pic>
      <p:pic>
        <p:nvPicPr>
          <p:cNvPr id="12" name="Picture 11"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4419600" cy="3396560"/>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3" y="304800"/>
            <a:ext cx="4508283" cy="583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05740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1" y="-2977"/>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19050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sp>
        <p:nvSpPr>
          <p:cNvPr id="3" name="TextBox 2"/>
          <p:cNvSpPr txBox="1"/>
          <p:nvPr/>
        </p:nvSpPr>
        <p:spPr>
          <a:xfrm>
            <a:off x="7086600" y="3048000"/>
            <a:ext cx="1981200" cy="3108543"/>
          </a:xfrm>
          <a:prstGeom prst="rect">
            <a:avLst/>
          </a:prstGeom>
          <a:noFill/>
        </p:spPr>
        <p:txBody>
          <a:bodyPr wrap="square" rtlCol="0">
            <a:spAutoFit/>
          </a:bodyPr>
          <a:lstStyle/>
          <a:p>
            <a:r>
              <a:rPr lang="en-US" sz="1400" dirty="0" smtClean="0"/>
              <a:t>The SPI6 </a:t>
            </a:r>
            <a:r>
              <a:rPr lang="en-US" sz="1400" dirty="0" err="1" smtClean="0"/>
              <a:t>fcsts</a:t>
            </a:r>
            <a:r>
              <a:rPr lang="en-US" sz="1400" dirty="0" smtClean="0"/>
              <a:t> made last month vs. this month based on NMME models’ precip </a:t>
            </a:r>
            <a:r>
              <a:rPr lang="en-US" sz="1400" dirty="0" err="1" smtClean="0"/>
              <a:t>fcst</a:t>
            </a:r>
            <a:r>
              <a:rPr lang="en-US" sz="1400" dirty="0" smtClean="0"/>
              <a:t>. </a:t>
            </a:r>
            <a:r>
              <a:rPr lang="en-US" sz="1400" u="sng" dirty="0" smtClean="0"/>
              <a:t>suggests continuation of drought in the south and west,  in </a:t>
            </a:r>
            <a:r>
              <a:rPr lang="en-US" sz="1400" u="sng" dirty="0"/>
              <a:t>t</a:t>
            </a:r>
            <a:r>
              <a:rPr lang="en-US" sz="1400" u="sng" dirty="0" smtClean="0"/>
              <a:t>he upper </a:t>
            </a:r>
            <a:r>
              <a:rPr lang="en-US" sz="1400" u="sng" dirty="0" smtClean="0"/>
              <a:t>Midwest. Possible total drought removal in </a:t>
            </a:r>
            <a:r>
              <a:rPr lang="en-US" sz="1400" u="sng" dirty="0" smtClean="0"/>
              <a:t>the Pacific </a:t>
            </a:r>
            <a:r>
              <a:rPr lang="en-US" sz="1400" u="sng" dirty="0" smtClean="0"/>
              <a:t>NW and NE.   </a:t>
            </a:r>
            <a:r>
              <a:rPr lang="en-US" sz="1400" u="sng" dirty="0"/>
              <a:t>P</a:t>
            </a:r>
            <a:r>
              <a:rPr lang="en-US" sz="1400" u="sng" dirty="0" smtClean="0"/>
              <a:t>ossibility </a:t>
            </a:r>
            <a:r>
              <a:rPr lang="en-US" sz="1400" u="sng" dirty="0" smtClean="0"/>
              <a:t>of  developing dry/drought conditions in the SE by end of </a:t>
            </a:r>
            <a:r>
              <a:rPr lang="en-US" sz="1400" u="sng" dirty="0" err="1" smtClean="0"/>
              <a:t>fcst</a:t>
            </a:r>
            <a:r>
              <a:rPr lang="en-US" sz="1400" u="sng" dirty="0" smtClean="0"/>
              <a:t> season.</a:t>
            </a:r>
            <a:endParaRPr lang="en-US" sz="1400" u="sng" dirty="0"/>
          </a:p>
        </p:txBody>
      </p:sp>
      <p:sp>
        <p:nvSpPr>
          <p:cNvPr id="13" name="Rectangle 12"/>
          <p:cNvSpPr/>
          <p:nvPr/>
        </p:nvSpPr>
        <p:spPr>
          <a:xfrm>
            <a:off x="2209800" y="457200"/>
            <a:ext cx="4800601" cy="594360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141" y="457199"/>
            <a:ext cx="4832460" cy="591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905000" y="17526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22016" y="313297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976714" y="45720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31</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 ago</a:t>
            </a:r>
            <a:r>
              <a:rPr lang="en-US" sz="1400" dirty="0" smtClean="0"/>
              <a:t>: </a:t>
            </a:r>
            <a:endParaRPr lang="en-US" sz="1400" dirty="0"/>
          </a:p>
          <a:p>
            <a:pPr algn="ctr"/>
            <a:r>
              <a:rPr lang="en-US" sz="1400" dirty="0" smtClean="0"/>
              <a:t>11/03/2020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12/08/2020</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sp>
        <p:nvSpPr>
          <p:cNvPr id="20" name="TextBox 9"/>
          <p:cNvSpPr txBox="1">
            <a:spLocks noChangeArrowheads="1"/>
          </p:cNvSpPr>
          <p:nvPr/>
        </p:nvSpPr>
        <p:spPr bwMode="auto">
          <a:xfrm>
            <a:off x="1219200"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929" y="3991508"/>
            <a:ext cx="3402871" cy="263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90514"/>
            <a:ext cx="678524" cy="514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9712" y="807348"/>
            <a:ext cx="3367088" cy="263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084" y="1222200"/>
            <a:ext cx="4302390" cy="511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8878"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800" b="1" dirty="0" smtClean="0">
                <a:solidFill>
                  <a:srgbClr val="FF0000"/>
                </a:solidFill>
                <a:latin typeface="Trebuchet MS" panose="020B0603020202020204" pitchFamily="34" charset="0"/>
              </a:rPr>
              <a:t>:</a:t>
            </a:r>
            <a:endParaRPr lang="en-US" altLang="en-US" sz="1300" dirty="0">
              <a:latin typeface="Trebuchet MS" panose="020B0603020202020204" pitchFamily="34" charset="0"/>
            </a:endParaRPr>
          </a:p>
          <a:p>
            <a:pPr lvl="0"/>
            <a:r>
              <a:rPr lang="en-US" sz="1300" dirty="0">
                <a:latin typeface="Trebuchet MS" panose="020B0603020202020204" pitchFamily="34" charset="0"/>
              </a:rPr>
              <a:t>Over the last several months, </a:t>
            </a:r>
            <a:r>
              <a:rPr lang="en-US" sz="1300" u="sng" dirty="0">
                <a:latin typeface="Trebuchet MS" panose="020B0603020202020204" pitchFamily="34" charset="0"/>
              </a:rPr>
              <a:t>drought area &amp; severity has overall generally increased </a:t>
            </a:r>
            <a:r>
              <a:rPr lang="en-US" sz="1300" dirty="0">
                <a:latin typeface="Trebuchet MS" panose="020B0603020202020204" pitchFamily="34" charset="0"/>
              </a:rPr>
              <a:t>across the South West &amp; NW.</a:t>
            </a:r>
          </a:p>
          <a:p>
            <a:pPr lvl="0"/>
            <a:r>
              <a:rPr lang="en-US" sz="1300" dirty="0">
                <a:latin typeface="Trebuchet MS" panose="020B0603020202020204" pitchFamily="34" charset="0"/>
              </a:rPr>
              <a:t>The drought in the Dakotas, Wyoming, Nebraska and vicinity which developed late summer continues to hang in there.</a:t>
            </a:r>
          </a:p>
          <a:p>
            <a:pPr lvl="0"/>
            <a:r>
              <a:rPr lang="en-US" sz="1300" dirty="0">
                <a:latin typeface="Trebuchet MS" panose="020B0603020202020204" pitchFamily="34" charset="0"/>
              </a:rPr>
              <a:t>More than half of the country is some form of low to severe drought or at least in dry condition.</a:t>
            </a:r>
          </a:p>
          <a:p>
            <a:pPr lvl="0"/>
            <a:r>
              <a:rPr lang="en-US" sz="1300" dirty="0">
                <a:latin typeface="Trebuchet MS" panose="020B0603020202020204" pitchFamily="34" charset="0"/>
              </a:rPr>
              <a:t>As predicted last month, drought in the Northeastern (New England) states </a:t>
            </a:r>
            <a:r>
              <a:rPr lang="en-US" sz="1300" dirty="0" smtClean="0">
                <a:latin typeface="Trebuchet MS" panose="020B0603020202020204" pitchFamily="34" charset="0"/>
              </a:rPr>
              <a:t>has </a:t>
            </a:r>
            <a:r>
              <a:rPr lang="en-US" sz="1300" dirty="0">
                <a:latin typeface="Trebuchet MS" panose="020B0603020202020204" pitchFamily="34" charset="0"/>
              </a:rPr>
              <a:t>finally </a:t>
            </a:r>
            <a:r>
              <a:rPr lang="en-US" sz="1300" dirty="0" smtClean="0">
                <a:latin typeface="Trebuchet MS" panose="020B0603020202020204" pitchFamily="34" charset="0"/>
              </a:rPr>
              <a:t>begun </a:t>
            </a:r>
            <a:r>
              <a:rPr lang="en-US" sz="1300" dirty="0">
                <a:latin typeface="Trebuchet MS" panose="020B0603020202020204" pitchFamily="34" charset="0"/>
              </a:rPr>
              <a:t>to get  some relief.</a:t>
            </a:r>
          </a:p>
          <a:p>
            <a:pPr lvl="0"/>
            <a:r>
              <a:rPr lang="en-US" sz="1300" dirty="0">
                <a:latin typeface="Trebuchet MS" panose="020B0603020202020204" pitchFamily="34" charset="0"/>
              </a:rPr>
              <a:t>But also as predicted, some dryness is beginning to emerge in the </a:t>
            </a:r>
            <a:r>
              <a:rPr lang="en-US" sz="1300" dirty="0" smtClean="0">
                <a:latin typeface="Trebuchet MS" panose="020B0603020202020204" pitchFamily="34" charset="0"/>
              </a:rPr>
              <a:t>southeast, consistent with La Nina.</a:t>
            </a:r>
            <a:endParaRPr lang="en-US" sz="1300" dirty="0">
              <a:latin typeface="Trebuchet MS" panose="020B0603020202020204" pitchFamily="34" charset="0"/>
            </a:endParaRPr>
          </a:p>
          <a:p>
            <a:pPr lvl="0"/>
            <a:r>
              <a:rPr lang="en-US" sz="1300" dirty="0">
                <a:latin typeface="Trebuchet MS" panose="020B0603020202020204" pitchFamily="34" charset="0"/>
              </a:rPr>
              <a:t>Some/many of California reservoirs levels are  below their historical average levels. It is going to be tough with the </a:t>
            </a:r>
            <a:r>
              <a:rPr lang="en-US" sz="1300" dirty="0" smtClean="0">
                <a:latin typeface="Trebuchet MS" panose="020B0603020202020204" pitchFamily="34" charset="0"/>
              </a:rPr>
              <a:t>La </a:t>
            </a:r>
            <a:r>
              <a:rPr lang="en-US" sz="1300" dirty="0">
                <a:latin typeface="Trebuchet MS" panose="020B0603020202020204" pitchFamily="34" charset="0"/>
              </a:rPr>
              <a:t>Nina expected to continue through upcoming winter! </a:t>
            </a:r>
          </a:p>
          <a:p>
            <a:r>
              <a:rPr lang="en-US" sz="1300" dirty="0">
                <a:latin typeface="Trebuchet MS" panose="020B0603020202020204" pitchFamily="34" charset="0"/>
              </a:rPr>
              <a:t>Just last </a:t>
            </a:r>
            <a:r>
              <a:rPr lang="en-US" sz="1300" dirty="0" smtClean="0">
                <a:latin typeface="Trebuchet MS" panose="020B0603020202020204" pitchFamily="34" charset="0"/>
              </a:rPr>
              <a:t>May </a:t>
            </a:r>
            <a:r>
              <a:rPr lang="en-US" sz="1300" dirty="0">
                <a:latin typeface="Trebuchet MS" panose="020B0603020202020204" pitchFamily="34" charset="0"/>
              </a:rPr>
              <a:t>US  had almost the lowest coverage of  area covered by drought! </a:t>
            </a:r>
            <a:r>
              <a:rPr lang="en-US" sz="1300" dirty="0" smtClean="0">
                <a:latin typeface="Trebuchet MS" panose="020B0603020202020204" pitchFamily="34" charset="0"/>
              </a:rPr>
              <a:t>~ </a:t>
            </a:r>
            <a:r>
              <a:rPr lang="en-US" sz="1300" dirty="0" smtClean="0">
                <a:latin typeface="Trebuchet MS" panose="020B0603020202020204" pitchFamily="34" charset="0"/>
              </a:rPr>
              <a:t>&lt; </a:t>
            </a:r>
            <a:r>
              <a:rPr lang="en-US" sz="1300" dirty="0">
                <a:latin typeface="Trebuchet MS" panose="020B0603020202020204" pitchFamily="34" charset="0"/>
              </a:rPr>
              <a:t>4</a:t>
            </a:r>
            <a:r>
              <a:rPr lang="en-US" sz="1300" dirty="0" smtClean="0">
                <a:latin typeface="Trebuchet MS" panose="020B0603020202020204" pitchFamily="34" charset="0"/>
              </a:rPr>
              <a:t>%. </a:t>
            </a:r>
            <a:r>
              <a:rPr lang="en-US" sz="1300" dirty="0">
                <a:latin typeface="Trebuchet MS" panose="020B0603020202020204" pitchFamily="34" charset="0"/>
              </a:rPr>
              <a:t>Now more than 50% of the country is under drought</a:t>
            </a:r>
            <a:r>
              <a:rPr lang="en-US" sz="1300" dirty="0" smtClean="0">
                <a:latin typeface="Trebuchet MS" panose="020B0603020202020204" pitchFamily="34" charset="0"/>
              </a:rPr>
              <a:t>! </a:t>
            </a:r>
            <a:r>
              <a:rPr lang="en-US" sz="1300" dirty="0">
                <a:latin typeface="Trebuchet MS" panose="020B0603020202020204" pitchFamily="34" charset="0"/>
              </a:rPr>
              <a:t>The current % of </a:t>
            </a:r>
            <a:r>
              <a:rPr lang="en-US" sz="1300" dirty="0" smtClean="0">
                <a:latin typeface="Trebuchet MS" panose="020B0603020202020204" pitchFamily="34" charset="0"/>
              </a:rPr>
              <a:t>US area at </a:t>
            </a:r>
            <a:r>
              <a:rPr lang="en-US" sz="1300" dirty="0">
                <a:latin typeface="Trebuchet MS" panose="020B0603020202020204" pitchFamily="34" charset="0"/>
              </a:rPr>
              <a:t>D3 or </a:t>
            </a:r>
            <a:r>
              <a:rPr lang="en-US" sz="1300" dirty="0" smtClean="0">
                <a:latin typeface="Trebuchet MS" panose="020B0603020202020204" pitchFamily="34" charset="0"/>
              </a:rPr>
              <a:t>worse(20%) drought is </a:t>
            </a:r>
            <a:r>
              <a:rPr lang="en-US" sz="1300" dirty="0">
                <a:latin typeface="Trebuchet MS" panose="020B0603020202020204" pitchFamily="34" charset="0"/>
              </a:rPr>
              <a:t>like </a:t>
            </a:r>
            <a:r>
              <a:rPr lang="en-US" sz="1300" dirty="0" smtClean="0">
                <a:latin typeface="Trebuchet MS" panose="020B0603020202020204" pitchFamily="34" charset="0"/>
              </a:rPr>
              <a:t>as high as it were </a:t>
            </a:r>
            <a:r>
              <a:rPr lang="en-US" sz="1300" dirty="0">
                <a:latin typeface="Trebuchet MS" panose="020B0603020202020204" pitchFamily="34" charset="0"/>
              </a:rPr>
              <a:t>in 2013</a:t>
            </a:r>
            <a:r>
              <a:rPr lang="en-US" sz="1300" dirty="0" smtClean="0">
                <a:latin typeface="Trebuchet MS" panose="020B0603020202020204" pitchFamily="34" charset="0"/>
              </a:rPr>
              <a:t>.</a:t>
            </a:r>
            <a:endParaRPr lang="en-US" altLang="en-US" sz="1300" b="1" dirty="0" smtClean="0">
              <a:latin typeface="Trebuchet MS" panose="020B0603020202020204" pitchFamily="34" charset="0"/>
            </a:endParaRPr>
          </a:p>
          <a:p>
            <a:pPr marL="0" lvl="1"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endParaRPr lang="en-US" altLang="en-US" sz="1600" b="1" dirty="0">
              <a:solidFill>
                <a:srgbClr val="FF0000"/>
              </a:solidFill>
              <a:latin typeface="Trebuchet MS" panose="020B0603020202020204" pitchFamily="34" charset="0"/>
            </a:endParaRPr>
          </a:p>
          <a:p>
            <a:pPr marL="285750" lvl="1"/>
            <a:r>
              <a:rPr lang="en-US" sz="1300" b="1" u="sng" kern="1200" dirty="0" smtClean="0">
                <a:solidFill>
                  <a:srgbClr val="0033CC"/>
                </a:solidFill>
                <a:latin typeface="Trebuchet MS" panose="020B0603020202020204" pitchFamily="34" charset="0"/>
              </a:rPr>
              <a:t>La Niña </a:t>
            </a:r>
            <a:r>
              <a:rPr lang="en-US" sz="1300" b="1" kern="1200" dirty="0">
                <a:latin typeface="Trebuchet MS" panose="020B0603020202020204" pitchFamily="34" charset="0"/>
              </a:rPr>
              <a:t>is likely to continue through the Northern Hemisphere winter 2020-21 (~95% chance during January-March), with a potential transition during the spring 2021 (~50% chance of Neutral during April-June). </a:t>
            </a:r>
            <a:endParaRPr lang="en-US" sz="1300" kern="1200" dirty="0" smtClean="0">
              <a:latin typeface="Trebuchet MS" panose="020B0603020202020204" pitchFamily="34" charset="0"/>
            </a:endParaRPr>
          </a:p>
          <a:p>
            <a:pPr marL="461963" lvl="1" indent="-461963">
              <a:buNone/>
            </a:pPr>
            <a:r>
              <a:rPr lang="en-US" altLang="en-US" sz="1600" b="1" dirty="0" smtClean="0">
                <a:solidFill>
                  <a:srgbClr val="FF0000"/>
                </a:solidFill>
              </a:rPr>
              <a:t>Prediction: </a:t>
            </a:r>
          </a:p>
          <a:p>
            <a:pPr marL="346075" lvl="1" indent="-346075"/>
            <a:r>
              <a:rPr lang="en-US" sz="1300" kern="1200" dirty="0" smtClean="0">
                <a:latin typeface="Trebuchet MS" panose="020B0603020202020204" pitchFamily="34" charset="0"/>
              </a:rPr>
              <a:t>La </a:t>
            </a:r>
            <a:r>
              <a:rPr lang="en-US" sz="1300" kern="1200" dirty="0">
                <a:latin typeface="Trebuchet MS" panose="020B0603020202020204" pitchFamily="34" charset="0"/>
              </a:rPr>
              <a:t>Nina is </a:t>
            </a:r>
            <a:r>
              <a:rPr lang="en-US" sz="1300" kern="1200" dirty="0" smtClean="0">
                <a:latin typeface="Trebuchet MS" panose="020B0603020202020204" pitchFamily="34" charset="0"/>
              </a:rPr>
              <a:t>ongoing and strong with lower boundary condition in the form of extensive cold surface and subsurface temperature conditions in the tropical </a:t>
            </a:r>
            <a:r>
              <a:rPr lang="en-US" sz="1300" kern="1200" dirty="0" smtClean="0">
                <a:latin typeface="Trebuchet MS" panose="020B0603020202020204" pitchFamily="34" charset="0"/>
              </a:rPr>
              <a:t>eq. Pacific</a:t>
            </a:r>
            <a:r>
              <a:rPr lang="en-US" sz="1300" kern="1200" dirty="0" smtClean="0">
                <a:latin typeface="Trebuchet MS" panose="020B0603020202020204" pitchFamily="34" charset="0"/>
              </a:rPr>
              <a:t>, so, our confidence in model’s forecasts is increased. The models forecast less </a:t>
            </a:r>
            <a:r>
              <a:rPr lang="en-US" sz="1300" kern="1200" dirty="0" smtClean="0">
                <a:latin typeface="Trebuchet MS" panose="020B0603020202020204" pitchFamily="34" charset="0"/>
              </a:rPr>
              <a:t>than normal rainfall across the southern tier states for the DJFM season. </a:t>
            </a:r>
          </a:p>
          <a:p>
            <a:pPr marL="346075" lvl="1" indent="-346075"/>
            <a:r>
              <a:rPr lang="en-US" sz="1300" dirty="0" smtClean="0">
                <a:latin typeface="Trebuchet MS" panose="020B0603020202020204" pitchFamily="34" charset="0"/>
              </a:rPr>
              <a:t>These </a:t>
            </a:r>
            <a:r>
              <a:rPr lang="en-US" sz="1300" dirty="0" smtClean="0">
                <a:latin typeface="Trebuchet MS" panose="020B0603020202020204" pitchFamily="34" charset="0"/>
              </a:rPr>
              <a:t>below normal rainfall conditions  combined with higher than normal temperatures will make the drought persist at the same or even worse levels in the upcoming season. </a:t>
            </a:r>
            <a:r>
              <a:rPr lang="en-US" sz="1300" dirty="0">
                <a:latin typeface="Trebuchet MS" panose="020B0603020202020204" pitchFamily="34" charset="0"/>
              </a:rPr>
              <a:t>The </a:t>
            </a:r>
            <a:r>
              <a:rPr lang="en-US" sz="1300" dirty="0" smtClean="0">
                <a:latin typeface="Trebuchet MS" panose="020B0603020202020204" pitchFamily="34" charset="0"/>
              </a:rPr>
              <a:t>drought </a:t>
            </a:r>
            <a:r>
              <a:rPr lang="en-US" sz="1300" dirty="0">
                <a:latin typeface="Trebuchet MS" panose="020B0603020202020204" pitchFamily="34" charset="0"/>
              </a:rPr>
              <a:t>in </a:t>
            </a:r>
            <a:r>
              <a:rPr lang="en-US" sz="1300" dirty="0" smtClean="0">
                <a:latin typeface="Trebuchet MS" panose="020B0603020202020204" pitchFamily="34" charset="0"/>
              </a:rPr>
              <a:t>central and southern </a:t>
            </a:r>
            <a:r>
              <a:rPr lang="en-US" sz="1300" dirty="0">
                <a:latin typeface="Trebuchet MS" panose="020B0603020202020204" pitchFamily="34" charset="0"/>
              </a:rPr>
              <a:t>CA, NV, </a:t>
            </a:r>
            <a:r>
              <a:rPr lang="en-US" sz="1300" dirty="0" smtClean="0">
                <a:latin typeface="Trebuchet MS" panose="020B0603020202020204" pitchFamily="34" charset="0"/>
              </a:rPr>
              <a:t>UT, AZ, NM and western TX  will persist may even get worse. But the Pacific Northwest is likely to get better due to seasonal and enhanced precipitation associated with La Nina, and hence much  relief from dryness and </a:t>
            </a:r>
            <a:r>
              <a:rPr lang="en-US" sz="1300" dirty="0" smtClean="0">
                <a:latin typeface="Trebuchet MS" panose="020B0603020202020204" pitchFamily="34" charset="0"/>
              </a:rPr>
              <a:t>drought, and even complete remova</a:t>
            </a:r>
            <a:r>
              <a:rPr lang="en-US" sz="1300" dirty="0" smtClean="0">
                <a:latin typeface="Trebuchet MS" panose="020B0603020202020204" pitchFamily="34" charset="0"/>
              </a:rPr>
              <a:t>l of drought conditions here.</a:t>
            </a:r>
            <a:endParaRPr lang="en-US" sz="1300" dirty="0" smtClean="0">
              <a:latin typeface="Trebuchet MS" panose="020B0603020202020204" pitchFamily="34" charset="0"/>
            </a:endParaRPr>
          </a:p>
          <a:p>
            <a:pPr marL="346075" lvl="1" indent="-346075"/>
            <a:r>
              <a:rPr lang="en-US" sz="1300" kern="1200" dirty="0" smtClean="0">
                <a:latin typeface="Trebuchet MS" panose="020B0603020202020204" pitchFamily="34" charset="0"/>
              </a:rPr>
              <a:t>The </a:t>
            </a:r>
            <a:r>
              <a:rPr lang="en-US" sz="1300" kern="1200" dirty="0" smtClean="0">
                <a:latin typeface="Trebuchet MS" panose="020B0603020202020204" pitchFamily="34" charset="0"/>
              </a:rPr>
              <a:t>drought conditions </a:t>
            </a:r>
            <a:r>
              <a:rPr lang="en-US" sz="1300" kern="1200" dirty="0" smtClean="0">
                <a:latin typeface="Trebuchet MS" panose="020B0603020202020204" pitchFamily="34" charset="0"/>
              </a:rPr>
              <a:t>in New England states </a:t>
            </a:r>
            <a:r>
              <a:rPr lang="en-US" sz="1300" kern="1200" smtClean="0">
                <a:latin typeface="Trebuchet MS" panose="020B0603020202020204" pitchFamily="34" charset="0"/>
              </a:rPr>
              <a:t>&amp; vicinity is </a:t>
            </a:r>
            <a:r>
              <a:rPr lang="en-US" sz="1300" kern="1200" dirty="0" smtClean="0">
                <a:latin typeface="Trebuchet MS" panose="020B0603020202020204" pitchFamily="34" charset="0"/>
              </a:rPr>
              <a:t>very likely to be gone by the end of forecast season.</a:t>
            </a:r>
            <a:endParaRPr lang="en-US" sz="1300" kern="1200" dirty="0">
              <a:latin typeface="Trebuchet MS" panose="020B0603020202020204" pitchFamily="34" charset="0"/>
            </a:endParaRPr>
          </a:p>
          <a:p>
            <a:pPr marL="346075" lvl="1" indent="-346075"/>
            <a:r>
              <a:rPr lang="en-US" sz="1300" kern="1200" dirty="0" smtClean="0">
                <a:latin typeface="Trebuchet MS" panose="020B0603020202020204" pitchFamily="34" charset="0"/>
              </a:rPr>
              <a:t>Existing developing dry/drought conditions in NE/IA border, and IN, OH </a:t>
            </a:r>
            <a:r>
              <a:rPr lang="en-US" sz="1300" kern="1200" dirty="0" smtClean="0">
                <a:latin typeface="Trebuchet MS" panose="020B0603020202020204" pitchFamily="34" charset="0"/>
              </a:rPr>
              <a:t>will not likely improve, as well as Dakotas will likely remain in drought,  as there is no favorable ENSO signal, plus the  </a:t>
            </a:r>
            <a:r>
              <a:rPr lang="en-US" sz="1300" kern="1200" dirty="0" err="1" smtClean="0">
                <a:latin typeface="Trebuchet MS" panose="020B0603020202020204" pitchFamily="34" charset="0"/>
              </a:rPr>
              <a:t>climo</a:t>
            </a:r>
            <a:r>
              <a:rPr lang="en-US" sz="1300" kern="1200" dirty="0" smtClean="0">
                <a:latin typeface="Trebuchet MS" panose="020B0603020202020204" pitchFamily="34" charset="0"/>
              </a:rPr>
              <a:t> is also  not favorable.</a:t>
            </a:r>
            <a:endParaRPr lang="en-US" sz="1300" kern="1200" dirty="0" smtClean="0">
              <a:latin typeface="Trebuchet MS" panose="020B0603020202020204" pitchFamily="34" charset="0"/>
            </a:endParaRPr>
          </a:p>
          <a:p>
            <a:pPr marL="346075" lvl="1" indent="-346075"/>
            <a:r>
              <a:rPr lang="en-US" sz="1300" dirty="0" smtClean="0">
                <a:latin typeface="Trebuchet MS" panose="020B0603020202020204" pitchFamily="34" charset="0"/>
              </a:rPr>
              <a:t>The seasonal (lack of) rainfall, combined with even less than that normal rainfall </a:t>
            </a:r>
            <a:r>
              <a:rPr lang="en-US" sz="1300" dirty="0">
                <a:latin typeface="Trebuchet MS" panose="020B0603020202020204" pitchFamily="34" charset="0"/>
              </a:rPr>
              <a:t>conditions (due to La Nina) in </a:t>
            </a:r>
            <a:r>
              <a:rPr lang="en-US" sz="1300" dirty="0" smtClean="0">
                <a:latin typeface="Trebuchet MS" panose="020B0603020202020204" pitchFamily="34" charset="0"/>
              </a:rPr>
              <a:t>SE </a:t>
            </a:r>
            <a:r>
              <a:rPr lang="en-US" sz="1300" dirty="0" smtClean="0">
                <a:latin typeface="Trebuchet MS" panose="020B0603020202020204" pitchFamily="34" charset="0"/>
              </a:rPr>
              <a:t>state areas could develop </a:t>
            </a:r>
            <a:r>
              <a:rPr lang="en-US" sz="1300" dirty="0" smtClean="0">
                <a:latin typeface="Trebuchet MS" panose="020B0603020202020204" pitchFamily="34" charset="0"/>
              </a:rPr>
              <a:t> some level of drought  (how severe is tricky!!) by </a:t>
            </a:r>
            <a:r>
              <a:rPr lang="en-US" sz="1300" dirty="0" smtClean="0">
                <a:latin typeface="Trebuchet MS" panose="020B0603020202020204" pitchFamily="34" charset="0"/>
              </a:rPr>
              <a:t>the end of the </a:t>
            </a:r>
            <a:r>
              <a:rPr lang="en-US" sz="1300" dirty="0" smtClean="0">
                <a:latin typeface="Trebuchet MS" panose="020B0603020202020204" pitchFamily="34" charset="0"/>
              </a:rPr>
              <a:t>DJFM</a:t>
            </a:r>
            <a:r>
              <a:rPr lang="en-US" sz="1300" dirty="0" smtClean="0">
                <a:latin typeface="Trebuchet MS" panose="020B0603020202020204" pitchFamily="34" charset="0"/>
              </a:rPr>
              <a:t> </a:t>
            </a:r>
            <a:r>
              <a:rPr lang="en-US" sz="1300" dirty="0" smtClean="0">
                <a:latin typeface="Trebuchet MS" panose="020B0603020202020204" pitchFamily="34" charset="0"/>
              </a:rPr>
              <a:t>season.  </a:t>
            </a:r>
          </a:p>
          <a:p>
            <a:pPr marL="0" lvl="1" indent="0">
              <a:buNone/>
            </a:pPr>
            <a:r>
              <a:rPr lang="en-US" sz="1300" dirty="0">
                <a:latin typeface="Trebuchet MS" panose="020B0603020202020204" pitchFamily="34" charset="0"/>
              </a:rPr>
              <a:t>	</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33</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34</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a:stretch/>
        </p:blipFill>
        <p:spPr bwMode="auto">
          <a:xfrm>
            <a:off x="306280" y="76200"/>
            <a:ext cx="723752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5334000" y="4876800"/>
            <a:ext cx="1219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791200" y="5105400"/>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3505200"/>
            <a:ext cx="5715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748" y="3190782"/>
            <a:ext cx="4553252" cy="298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4691" y="2881821"/>
            <a:ext cx="7143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2098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24691" y="5029200"/>
            <a:ext cx="1643109" cy="1169551"/>
          </a:xfrm>
          <a:prstGeom prst="rect">
            <a:avLst/>
          </a:prstGeom>
          <a:noFill/>
        </p:spPr>
        <p:txBody>
          <a:bodyPr wrap="square" rtlCol="0">
            <a:spAutoFit/>
          </a:bodyPr>
          <a:lstStyle/>
          <a:p>
            <a:r>
              <a:rPr lang="en-US" sz="1400" dirty="0" smtClean="0">
                <a:solidFill>
                  <a:srgbClr val="FF0000"/>
                </a:solidFill>
              </a:rPr>
              <a:t>The current % of area  extents at D3 or worse drought are like those in 2013</a:t>
            </a:r>
            <a:r>
              <a:rPr lang="en-US" sz="1200" dirty="0" smtClean="0"/>
              <a:t>.</a:t>
            </a:r>
            <a:endParaRPr lang="en-US" sz="1200" dirty="0"/>
          </a:p>
        </p:txBody>
      </p:sp>
      <p:cxnSp>
        <p:nvCxnSpPr>
          <p:cNvPr id="13" name="Straight Connector 12"/>
          <p:cNvCxnSpPr/>
          <p:nvPr/>
        </p:nvCxnSpPr>
        <p:spPr>
          <a:xfrm flipH="1">
            <a:off x="2209800" y="45720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77200" y="4876800"/>
            <a:ext cx="0" cy="228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629400" y="4876800"/>
            <a:ext cx="1447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spTree>
    <p:extLst>
      <p:ext uri="{BB962C8B-B14F-4D97-AF65-F5344CB8AC3E}">
        <p14:creationId xmlns:p14="http://schemas.microsoft.com/office/powerpoint/2010/main" val="343363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1" y="51288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29400" y="5050795"/>
            <a:ext cx="800100" cy="430887"/>
          </a:xfrm>
          <a:prstGeom prst="rect">
            <a:avLst/>
          </a:prstGeom>
          <a:noFill/>
        </p:spPr>
        <p:txBody>
          <a:bodyPr wrap="square" rtlCol="0">
            <a:spAutoFit/>
          </a:bodyPr>
          <a:lstStyle/>
          <a:p>
            <a:r>
              <a:rPr lang="en-US" sz="1100" b="1" dirty="0" err="1" smtClean="0"/>
              <a:t>Hur</a:t>
            </a:r>
            <a:r>
              <a:rPr lang="en-US" sz="1100" b="1" dirty="0" smtClean="0"/>
              <a:t>. DELTA</a:t>
            </a:r>
            <a:endParaRPr lang="en-US" sz="1100" b="1" dirty="0"/>
          </a:p>
        </p:txBody>
      </p:sp>
      <p:cxnSp>
        <p:nvCxnSpPr>
          <p:cNvPr id="12" name="Straight Arrow Connector 11"/>
          <p:cNvCxnSpPr/>
          <p:nvPr/>
        </p:nvCxnSpPr>
        <p:spPr>
          <a:xfrm flipV="1">
            <a:off x="5867400" y="5334000"/>
            <a:ext cx="0" cy="283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673823" y="2041864"/>
            <a:ext cx="1300196" cy="747549"/>
          </a:xfrm>
          <a:custGeom>
            <a:avLst/>
            <a:gdLst>
              <a:gd name="connsiteX0" fmla="*/ 607738 w 1300196"/>
              <a:gd name="connsiteY0" fmla="*/ 745724 h 747549"/>
              <a:gd name="connsiteX1" fmla="*/ 563350 w 1300196"/>
              <a:gd name="connsiteY1" fmla="*/ 727969 h 747549"/>
              <a:gd name="connsiteX2" fmla="*/ 447940 w 1300196"/>
              <a:gd name="connsiteY2" fmla="*/ 710214 h 747549"/>
              <a:gd name="connsiteX3" fmla="*/ 421307 w 1300196"/>
              <a:gd name="connsiteY3" fmla="*/ 701336 h 747549"/>
              <a:gd name="connsiteX4" fmla="*/ 385796 w 1300196"/>
              <a:gd name="connsiteY4" fmla="*/ 692458 h 747549"/>
              <a:gd name="connsiteX5" fmla="*/ 359163 w 1300196"/>
              <a:gd name="connsiteY5" fmla="*/ 674703 h 747549"/>
              <a:gd name="connsiteX6" fmla="*/ 314775 w 1300196"/>
              <a:gd name="connsiteY6" fmla="*/ 665825 h 747549"/>
              <a:gd name="connsiteX7" fmla="*/ 225998 w 1300196"/>
              <a:gd name="connsiteY7" fmla="*/ 630315 h 747549"/>
              <a:gd name="connsiteX8" fmla="*/ 199365 w 1300196"/>
              <a:gd name="connsiteY8" fmla="*/ 621437 h 747549"/>
              <a:gd name="connsiteX9" fmla="*/ 172732 w 1300196"/>
              <a:gd name="connsiteY9" fmla="*/ 603682 h 747549"/>
              <a:gd name="connsiteX10" fmla="*/ 146099 w 1300196"/>
              <a:gd name="connsiteY10" fmla="*/ 594804 h 747549"/>
              <a:gd name="connsiteX11" fmla="*/ 92833 w 1300196"/>
              <a:gd name="connsiteY11" fmla="*/ 568171 h 747549"/>
              <a:gd name="connsiteX12" fmla="*/ 39567 w 1300196"/>
              <a:gd name="connsiteY12" fmla="*/ 514905 h 747549"/>
              <a:gd name="connsiteX13" fmla="*/ 12934 w 1300196"/>
              <a:gd name="connsiteY13" fmla="*/ 488272 h 747549"/>
              <a:gd name="connsiteX14" fmla="*/ 12934 w 1300196"/>
              <a:gd name="connsiteY14" fmla="*/ 381740 h 747549"/>
              <a:gd name="connsiteX15" fmla="*/ 48445 w 1300196"/>
              <a:gd name="connsiteY15" fmla="*/ 337352 h 747549"/>
              <a:gd name="connsiteX16" fmla="*/ 83956 w 1300196"/>
              <a:gd name="connsiteY16" fmla="*/ 301841 h 747549"/>
              <a:gd name="connsiteX17" fmla="*/ 110589 w 1300196"/>
              <a:gd name="connsiteY17" fmla="*/ 266330 h 747549"/>
              <a:gd name="connsiteX18" fmla="*/ 146099 w 1300196"/>
              <a:gd name="connsiteY18" fmla="*/ 239697 h 747549"/>
              <a:gd name="connsiteX19" fmla="*/ 163855 w 1300196"/>
              <a:gd name="connsiteY19" fmla="*/ 221942 h 747549"/>
              <a:gd name="connsiteX20" fmla="*/ 181610 w 1300196"/>
              <a:gd name="connsiteY20" fmla="*/ 195309 h 747549"/>
              <a:gd name="connsiteX21" fmla="*/ 234876 w 1300196"/>
              <a:gd name="connsiteY21" fmla="*/ 177553 h 747549"/>
              <a:gd name="connsiteX22" fmla="*/ 288142 w 1300196"/>
              <a:gd name="connsiteY22" fmla="*/ 133165 h 747549"/>
              <a:gd name="connsiteX23" fmla="*/ 314775 w 1300196"/>
              <a:gd name="connsiteY23" fmla="*/ 124287 h 747549"/>
              <a:gd name="connsiteX24" fmla="*/ 376919 w 1300196"/>
              <a:gd name="connsiteY24" fmla="*/ 97654 h 747549"/>
              <a:gd name="connsiteX25" fmla="*/ 483451 w 1300196"/>
              <a:gd name="connsiteY25" fmla="*/ 79899 h 747549"/>
              <a:gd name="connsiteX26" fmla="*/ 527839 w 1300196"/>
              <a:gd name="connsiteY26" fmla="*/ 71021 h 747549"/>
              <a:gd name="connsiteX27" fmla="*/ 554472 w 1300196"/>
              <a:gd name="connsiteY27" fmla="*/ 62144 h 747549"/>
              <a:gd name="connsiteX28" fmla="*/ 652127 w 1300196"/>
              <a:gd name="connsiteY28" fmla="*/ 44388 h 747549"/>
              <a:gd name="connsiteX29" fmla="*/ 678760 w 1300196"/>
              <a:gd name="connsiteY29" fmla="*/ 35511 h 747549"/>
              <a:gd name="connsiteX30" fmla="*/ 758659 w 1300196"/>
              <a:gd name="connsiteY30" fmla="*/ 17755 h 747549"/>
              <a:gd name="connsiteX31" fmla="*/ 794169 w 1300196"/>
              <a:gd name="connsiteY31" fmla="*/ 8878 h 747549"/>
              <a:gd name="connsiteX32" fmla="*/ 945090 w 1300196"/>
              <a:gd name="connsiteY32" fmla="*/ 0 h 747549"/>
              <a:gd name="connsiteX33" fmla="*/ 1078255 w 1300196"/>
              <a:gd name="connsiteY33" fmla="*/ 8878 h 747549"/>
              <a:gd name="connsiteX34" fmla="*/ 1096010 w 1300196"/>
              <a:gd name="connsiteY34" fmla="*/ 35511 h 747549"/>
              <a:gd name="connsiteX35" fmla="*/ 1122643 w 1300196"/>
              <a:gd name="connsiteY35" fmla="*/ 62144 h 747549"/>
              <a:gd name="connsiteX36" fmla="*/ 1158154 w 1300196"/>
              <a:gd name="connsiteY36" fmla="*/ 115410 h 747549"/>
              <a:gd name="connsiteX37" fmla="*/ 1167031 w 1300196"/>
              <a:gd name="connsiteY37" fmla="*/ 159798 h 747549"/>
              <a:gd name="connsiteX38" fmla="*/ 1184787 w 1300196"/>
              <a:gd name="connsiteY38" fmla="*/ 186431 h 747549"/>
              <a:gd name="connsiteX39" fmla="*/ 1202542 w 1300196"/>
              <a:gd name="connsiteY39" fmla="*/ 230819 h 747549"/>
              <a:gd name="connsiteX40" fmla="*/ 1211420 w 1300196"/>
              <a:gd name="connsiteY40" fmla="*/ 257453 h 747549"/>
              <a:gd name="connsiteX41" fmla="*/ 1229175 w 1300196"/>
              <a:gd name="connsiteY41" fmla="*/ 292963 h 747549"/>
              <a:gd name="connsiteX42" fmla="*/ 1238053 w 1300196"/>
              <a:gd name="connsiteY42" fmla="*/ 319596 h 747549"/>
              <a:gd name="connsiteX43" fmla="*/ 1273563 w 1300196"/>
              <a:gd name="connsiteY43" fmla="*/ 363985 h 747549"/>
              <a:gd name="connsiteX44" fmla="*/ 1291319 w 1300196"/>
              <a:gd name="connsiteY44" fmla="*/ 417251 h 747549"/>
              <a:gd name="connsiteX45" fmla="*/ 1300196 w 1300196"/>
              <a:gd name="connsiteY45" fmla="*/ 443884 h 747549"/>
              <a:gd name="connsiteX46" fmla="*/ 1273563 w 1300196"/>
              <a:gd name="connsiteY46" fmla="*/ 488272 h 747549"/>
              <a:gd name="connsiteX47" fmla="*/ 1211420 w 1300196"/>
              <a:gd name="connsiteY47" fmla="*/ 559293 h 747549"/>
              <a:gd name="connsiteX48" fmla="*/ 1167031 w 1300196"/>
              <a:gd name="connsiteY48" fmla="*/ 594804 h 747549"/>
              <a:gd name="connsiteX49" fmla="*/ 1149276 w 1300196"/>
              <a:gd name="connsiteY49" fmla="*/ 621437 h 747549"/>
              <a:gd name="connsiteX50" fmla="*/ 1113765 w 1300196"/>
              <a:gd name="connsiteY50" fmla="*/ 639192 h 747549"/>
              <a:gd name="connsiteX51" fmla="*/ 1051622 w 1300196"/>
              <a:gd name="connsiteY51" fmla="*/ 656948 h 747549"/>
              <a:gd name="connsiteX52" fmla="*/ 1024989 w 1300196"/>
              <a:gd name="connsiteY52" fmla="*/ 674703 h 747549"/>
              <a:gd name="connsiteX53" fmla="*/ 927334 w 1300196"/>
              <a:gd name="connsiteY53" fmla="*/ 692458 h 747549"/>
              <a:gd name="connsiteX54" fmla="*/ 847435 w 1300196"/>
              <a:gd name="connsiteY54" fmla="*/ 719091 h 747549"/>
              <a:gd name="connsiteX55" fmla="*/ 820802 w 1300196"/>
              <a:gd name="connsiteY55" fmla="*/ 727969 h 747549"/>
              <a:gd name="connsiteX56" fmla="*/ 758659 w 1300196"/>
              <a:gd name="connsiteY56" fmla="*/ 736847 h 747549"/>
              <a:gd name="connsiteX57" fmla="*/ 705393 w 1300196"/>
              <a:gd name="connsiteY57" fmla="*/ 745724 h 747549"/>
              <a:gd name="connsiteX58" fmla="*/ 607738 w 1300196"/>
              <a:gd name="connsiteY58" fmla="*/ 745724 h 74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00196" h="747549">
                <a:moveTo>
                  <a:pt x="607738" y="745724"/>
                </a:moveTo>
                <a:cubicBezTo>
                  <a:pt x="584064" y="742765"/>
                  <a:pt x="578614" y="732548"/>
                  <a:pt x="563350" y="727969"/>
                </a:cubicBezTo>
                <a:cubicBezTo>
                  <a:pt x="534296" y="719253"/>
                  <a:pt x="472698" y="713309"/>
                  <a:pt x="447940" y="710214"/>
                </a:cubicBezTo>
                <a:cubicBezTo>
                  <a:pt x="439062" y="707255"/>
                  <a:pt x="430305" y="703907"/>
                  <a:pt x="421307" y="701336"/>
                </a:cubicBezTo>
                <a:cubicBezTo>
                  <a:pt x="409575" y="697984"/>
                  <a:pt x="397011" y="697264"/>
                  <a:pt x="385796" y="692458"/>
                </a:cubicBezTo>
                <a:cubicBezTo>
                  <a:pt x="375989" y="688255"/>
                  <a:pt x="369153" y="678449"/>
                  <a:pt x="359163" y="674703"/>
                </a:cubicBezTo>
                <a:cubicBezTo>
                  <a:pt x="345035" y="669405"/>
                  <a:pt x="329332" y="669795"/>
                  <a:pt x="314775" y="665825"/>
                </a:cubicBezTo>
                <a:cubicBezTo>
                  <a:pt x="240686" y="645619"/>
                  <a:pt x="284096" y="655214"/>
                  <a:pt x="225998" y="630315"/>
                </a:cubicBezTo>
                <a:cubicBezTo>
                  <a:pt x="217397" y="626629"/>
                  <a:pt x="207735" y="625622"/>
                  <a:pt x="199365" y="621437"/>
                </a:cubicBezTo>
                <a:cubicBezTo>
                  <a:pt x="189822" y="616665"/>
                  <a:pt x="182275" y="608454"/>
                  <a:pt x="172732" y="603682"/>
                </a:cubicBezTo>
                <a:cubicBezTo>
                  <a:pt x="164362" y="599497"/>
                  <a:pt x="154469" y="598989"/>
                  <a:pt x="146099" y="594804"/>
                </a:cubicBezTo>
                <a:cubicBezTo>
                  <a:pt x="77260" y="560385"/>
                  <a:pt x="159776" y="590486"/>
                  <a:pt x="92833" y="568171"/>
                </a:cubicBezTo>
                <a:lnTo>
                  <a:pt x="39567" y="514905"/>
                </a:lnTo>
                <a:lnTo>
                  <a:pt x="12934" y="488272"/>
                </a:lnTo>
                <a:cubicBezTo>
                  <a:pt x="-717" y="447317"/>
                  <a:pt x="-7571" y="439154"/>
                  <a:pt x="12934" y="381740"/>
                </a:cubicBezTo>
                <a:cubicBezTo>
                  <a:pt x="19307" y="363896"/>
                  <a:pt x="35856" y="351514"/>
                  <a:pt x="48445" y="337352"/>
                </a:cubicBezTo>
                <a:cubicBezTo>
                  <a:pt x="59567" y="324840"/>
                  <a:pt x="72119" y="313678"/>
                  <a:pt x="83956" y="301841"/>
                </a:cubicBezTo>
                <a:cubicBezTo>
                  <a:pt x="94418" y="291379"/>
                  <a:pt x="100127" y="276793"/>
                  <a:pt x="110589" y="266330"/>
                </a:cubicBezTo>
                <a:cubicBezTo>
                  <a:pt x="121051" y="255868"/>
                  <a:pt x="134732" y="249169"/>
                  <a:pt x="146099" y="239697"/>
                </a:cubicBezTo>
                <a:cubicBezTo>
                  <a:pt x="152529" y="234339"/>
                  <a:pt x="158626" y="228478"/>
                  <a:pt x="163855" y="221942"/>
                </a:cubicBezTo>
                <a:cubicBezTo>
                  <a:pt x="170520" y="213611"/>
                  <a:pt x="172562" y="200964"/>
                  <a:pt x="181610" y="195309"/>
                </a:cubicBezTo>
                <a:cubicBezTo>
                  <a:pt x="197481" y="185389"/>
                  <a:pt x="234876" y="177553"/>
                  <a:pt x="234876" y="177553"/>
                </a:cubicBezTo>
                <a:cubicBezTo>
                  <a:pt x="254511" y="157918"/>
                  <a:pt x="263421" y="145525"/>
                  <a:pt x="288142" y="133165"/>
                </a:cubicBezTo>
                <a:cubicBezTo>
                  <a:pt x="296512" y="128980"/>
                  <a:pt x="306174" y="127973"/>
                  <a:pt x="314775" y="124287"/>
                </a:cubicBezTo>
                <a:cubicBezTo>
                  <a:pt x="340035" y="113461"/>
                  <a:pt x="350898" y="102858"/>
                  <a:pt x="376919" y="97654"/>
                </a:cubicBezTo>
                <a:cubicBezTo>
                  <a:pt x="412220" y="90594"/>
                  <a:pt x="447940" y="85817"/>
                  <a:pt x="483451" y="79899"/>
                </a:cubicBezTo>
                <a:cubicBezTo>
                  <a:pt x="498335" y="77418"/>
                  <a:pt x="513200" y="74681"/>
                  <a:pt x="527839" y="71021"/>
                </a:cubicBezTo>
                <a:cubicBezTo>
                  <a:pt x="536917" y="68751"/>
                  <a:pt x="545296" y="63979"/>
                  <a:pt x="554472" y="62144"/>
                </a:cubicBezTo>
                <a:cubicBezTo>
                  <a:pt x="638303" y="45378"/>
                  <a:pt x="590713" y="61934"/>
                  <a:pt x="652127" y="44388"/>
                </a:cubicBezTo>
                <a:cubicBezTo>
                  <a:pt x="661125" y="41817"/>
                  <a:pt x="669762" y="38082"/>
                  <a:pt x="678760" y="35511"/>
                </a:cubicBezTo>
                <a:cubicBezTo>
                  <a:pt x="716655" y="24684"/>
                  <a:pt x="717460" y="26910"/>
                  <a:pt x="758659" y="17755"/>
                </a:cubicBezTo>
                <a:cubicBezTo>
                  <a:pt x="770569" y="15108"/>
                  <a:pt x="782023" y="10035"/>
                  <a:pt x="794169" y="8878"/>
                </a:cubicBezTo>
                <a:cubicBezTo>
                  <a:pt x="844336" y="4100"/>
                  <a:pt x="894783" y="2959"/>
                  <a:pt x="945090" y="0"/>
                </a:cubicBezTo>
                <a:cubicBezTo>
                  <a:pt x="989478" y="2959"/>
                  <a:pt x="1034951" y="-1311"/>
                  <a:pt x="1078255" y="8878"/>
                </a:cubicBezTo>
                <a:cubicBezTo>
                  <a:pt x="1088641" y="11322"/>
                  <a:pt x="1089180" y="27314"/>
                  <a:pt x="1096010" y="35511"/>
                </a:cubicBezTo>
                <a:cubicBezTo>
                  <a:pt x="1104047" y="45156"/>
                  <a:pt x="1114935" y="52234"/>
                  <a:pt x="1122643" y="62144"/>
                </a:cubicBezTo>
                <a:cubicBezTo>
                  <a:pt x="1135744" y="78988"/>
                  <a:pt x="1158154" y="115410"/>
                  <a:pt x="1158154" y="115410"/>
                </a:cubicBezTo>
                <a:cubicBezTo>
                  <a:pt x="1161113" y="130206"/>
                  <a:pt x="1161733" y="145670"/>
                  <a:pt x="1167031" y="159798"/>
                </a:cubicBezTo>
                <a:cubicBezTo>
                  <a:pt x="1170777" y="169788"/>
                  <a:pt x="1180015" y="176888"/>
                  <a:pt x="1184787" y="186431"/>
                </a:cubicBezTo>
                <a:cubicBezTo>
                  <a:pt x="1191914" y="200684"/>
                  <a:pt x="1196947" y="215898"/>
                  <a:pt x="1202542" y="230819"/>
                </a:cubicBezTo>
                <a:cubicBezTo>
                  <a:pt x="1205828" y="239581"/>
                  <a:pt x="1207734" y="248851"/>
                  <a:pt x="1211420" y="257453"/>
                </a:cubicBezTo>
                <a:cubicBezTo>
                  <a:pt x="1216633" y="269617"/>
                  <a:pt x="1223962" y="280799"/>
                  <a:pt x="1229175" y="292963"/>
                </a:cubicBezTo>
                <a:cubicBezTo>
                  <a:pt x="1232861" y="301564"/>
                  <a:pt x="1233868" y="311226"/>
                  <a:pt x="1238053" y="319596"/>
                </a:cubicBezTo>
                <a:cubicBezTo>
                  <a:pt x="1249252" y="341994"/>
                  <a:pt x="1257049" y="347470"/>
                  <a:pt x="1273563" y="363985"/>
                </a:cubicBezTo>
                <a:lnTo>
                  <a:pt x="1291319" y="417251"/>
                </a:lnTo>
                <a:lnTo>
                  <a:pt x="1300196" y="443884"/>
                </a:lnTo>
                <a:cubicBezTo>
                  <a:pt x="1283222" y="494809"/>
                  <a:pt x="1302811" y="449275"/>
                  <a:pt x="1273563" y="488272"/>
                </a:cubicBezTo>
                <a:cubicBezTo>
                  <a:pt x="1221776" y="557322"/>
                  <a:pt x="1260988" y="526248"/>
                  <a:pt x="1211420" y="559293"/>
                </a:cubicBezTo>
                <a:cubicBezTo>
                  <a:pt x="1160532" y="635623"/>
                  <a:pt x="1228292" y="545794"/>
                  <a:pt x="1167031" y="594804"/>
                </a:cubicBezTo>
                <a:cubicBezTo>
                  <a:pt x="1158700" y="601469"/>
                  <a:pt x="1157473" y="614607"/>
                  <a:pt x="1149276" y="621437"/>
                </a:cubicBezTo>
                <a:cubicBezTo>
                  <a:pt x="1139109" y="629909"/>
                  <a:pt x="1125929" y="633979"/>
                  <a:pt x="1113765" y="639192"/>
                </a:cubicBezTo>
                <a:cubicBezTo>
                  <a:pt x="1095933" y="646834"/>
                  <a:pt x="1069644" y="652442"/>
                  <a:pt x="1051622" y="656948"/>
                </a:cubicBezTo>
                <a:cubicBezTo>
                  <a:pt x="1042744" y="662866"/>
                  <a:pt x="1034979" y="670957"/>
                  <a:pt x="1024989" y="674703"/>
                </a:cubicBezTo>
                <a:cubicBezTo>
                  <a:pt x="1015058" y="678427"/>
                  <a:pt x="933323" y="691460"/>
                  <a:pt x="927334" y="692458"/>
                </a:cubicBezTo>
                <a:cubicBezTo>
                  <a:pt x="880997" y="723350"/>
                  <a:pt x="919200" y="703144"/>
                  <a:pt x="847435" y="719091"/>
                </a:cubicBezTo>
                <a:cubicBezTo>
                  <a:pt x="838300" y="721121"/>
                  <a:pt x="829978" y="726134"/>
                  <a:pt x="820802" y="727969"/>
                </a:cubicBezTo>
                <a:cubicBezTo>
                  <a:pt x="800284" y="732073"/>
                  <a:pt x="779340" y="733665"/>
                  <a:pt x="758659" y="736847"/>
                </a:cubicBezTo>
                <a:cubicBezTo>
                  <a:pt x="740868" y="739584"/>
                  <a:pt x="723358" y="744601"/>
                  <a:pt x="705393" y="745724"/>
                </a:cubicBezTo>
                <a:cubicBezTo>
                  <a:pt x="675858" y="747570"/>
                  <a:pt x="631412" y="748683"/>
                  <a:pt x="607738" y="74572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46976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838200"/>
            <a:ext cx="1524000" cy="3970318"/>
          </a:xfrm>
          <a:prstGeom prst="rect">
            <a:avLst/>
          </a:prstGeom>
          <a:noFill/>
        </p:spPr>
        <p:txBody>
          <a:bodyPr wrap="square" rtlCol="0">
            <a:spAutoFit/>
          </a:bodyPr>
          <a:lstStyle/>
          <a:p>
            <a:endParaRPr lang="en-US" sz="1400" dirty="0" smtClean="0">
              <a:solidFill>
                <a:srgbClr val="FF0000"/>
              </a:solidFill>
            </a:endParaRPr>
          </a:p>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5" name="Rectangle 24"/>
          <p:cNvSpPr/>
          <p:nvPr/>
        </p:nvSpPr>
        <p:spPr>
          <a:xfrm>
            <a:off x="32766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76600" y="12954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flipV="1">
            <a:off x="2895600" y="5167699"/>
            <a:ext cx="381000" cy="1663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t>
            </a:r>
            <a:r>
              <a:rPr lang="en-US" sz="1400" dirty="0" smtClean="0"/>
              <a:t>Deficits/</a:t>
            </a:r>
            <a:r>
              <a:rPr lang="en-US" sz="1400" dirty="0" err="1" smtClean="0"/>
              <a:t>percent_of_normal</a:t>
            </a:r>
            <a:r>
              <a:rPr lang="en-US" sz="1400" dirty="0" smtClean="0"/>
              <a:t>  </a:t>
            </a:r>
            <a:r>
              <a:rPr lang="en-US" sz="1400" dirty="0" smtClean="0"/>
              <a:t>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dirty="0"/>
              <a:t>5</a:t>
            </a:r>
            <a:r>
              <a:rPr lang="en-US" dirty="0" smtClean="0"/>
              <a:t> </a:t>
            </a:r>
            <a:r>
              <a:rPr lang="en-US" dirty="0"/>
              <a:t>M</a:t>
            </a: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xmlns=""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xmlns="" id="{90D022DE-3CFC-4479-975F-220CF58E671A}"/>
              </a:ext>
            </a:extLst>
          </p:cNvPr>
          <p:cNvSpPr/>
          <p:nvPr/>
        </p:nvSpPr>
        <p:spPr>
          <a:xfrm>
            <a:off x="4038600" y="4495800"/>
            <a:ext cx="1295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xmlns=""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293209"/>
          </a:xfrm>
          <a:prstGeom prst="rect">
            <a:avLst/>
          </a:prstGeom>
          <a:noFill/>
        </p:spPr>
        <p:txBody>
          <a:bodyPr wrap="square" rtlCol="0">
            <a:spAutoFit/>
          </a:bodyPr>
          <a:lstStyle/>
          <a:p>
            <a:r>
              <a:rPr lang="en-US" sz="1600" b="1" u="sng" dirty="0" smtClean="0"/>
              <a:t>Tinderbox </a:t>
            </a:r>
            <a:r>
              <a:rPr lang="en-US" sz="1600" dirty="0" smtClean="0"/>
              <a:t>areas,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xmlns="" id="{FD86DCD3-F2DF-4A12-B2DA-8A876D98DD4D}"/>
              </a:ext>
            </a:extLst>
          </p:cNvPr>
          <p:cNvSpPr/>
          <p:nvPr/>
        </p:nvSpPr>
        <p:spPr>
          <a:xfrm>
            <a:off x="5067300" y="4953000"/>
            <a:ext cx="3429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xmlns=""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xmlns=""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xmlns="" id="{FD86DCD3-F2DF-4A12-B2DA-8A876D98DD4D}"/>
              </a:ext>
            </a:extLst>
          </p:cNvPr>
          <p:cNvSpPr/>
          <p:nvPr/>
        </p:nvSpPr>
        <p:spPr>
          <a:xfrm>
            <a:off x="5105400" y="2209800"/>
            <a:ext cx="381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85529</TotalTime>
  <Words>2319</Words>
  <Application>Microsoft Office PowerPoint</Application>
  <PresentationFormat>On-screen Show (4:3)</PresentationFormat>
  <Paragraphs>297</Paragraphs>
  <Slides>34</Slides>
  <Notes>8</Notes>
  <HiddenSlides>3</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Drought  Outlook  Support Briefing   December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6815</cp:revision>
  <cp:lastPrinted>2014-07-10T13:24:01Z</cp:lastPrinted>
  <dcterms:created xsi:type="dcterms:W3CDTF">2008-10-04T17:35:30Z</dcterms:created>
  <dcterms:modified xsi:type="dcterms:W3CDTF">2020-12-15T04:05:16Z</dcterms:modified>
</cp:coreProperties>
</file>