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40"/>
  </p:notesMasterIdLst>
  <p:handoutMasterIdLst>
    <p:handoutMasterId r:id="rId41"/>
  </p:handoutMasterIdLst>
  <p:sldIdLst>
    <p:sldId id="808" r:id="rId2"/>
    <p:sldId id="824" r:id="rId3"/>
    <p:sldId id="911" r:id="rId4"/>
    <p:sldId id="939" r:id="rId5"/>
    <p:sldId id="896" r:id="rId6"/>
    <p:sldId id="938" r:id="rId7"/>
    <p:sldId id="850" r:id="rId8"/>
    <p:sldId id="868" r:id="rId9"/>
    <p:sldId id="867" r:id="rId10"/>
    <p:sldId id="893" r:id="rId11"/>
    <p:sldId id="833" r:id="rId12"/>
    <p:sldId id="891" r:id="rId13"/>
    <p:sldId id="900" r:id="rId14"/>
    <p:sldId id="936" r:id="rId15"/>
    <p:sldId id="937" r:id="rId16"/>
    <p:sldId id="955" r:id="rId17"/>
    <p:sldId id="957" r:id="rId18"/>
    <p:sldId id="889" r:id="rId19"/>
    <p:sldId id="757" r:id="rId20"/>
    <p:sldId id="922" r:id="rId21"/>
    <p:sldId id="796" r:id="rId22"/>
    <p:sldId id="795" r:id="rId23"/>
    <p:sldId id="890" r:id="rId24"/>
    <p:sldId id="790" r:id="rId25"/>
    <p:sldId id="877" r:id="rId26"/>
    <p:sldId id="878" r:id="rId27"/>
    <p:sldId id="804" r:id="rId28"/>
    <p:sldId id="943" r:id="rId29"/>
    <p:sldId id="944" r:id="rId30"/>
    <p:sldId id="956" r:id="rId31"/>
    <p:sldId id="947" r:id="rId32"/>
    <p:sldId id="950" r:id="rId33"/>
    <p:sldId id="728" r:id="rId34"/>
    <p:sldId id="935" r:id="rId35"/>
    <p:sldId id="926" r:id="rId36"/>
    <p:sldId id="915" r:id="rId37"/>
    <p:sldId id="959" r:id="rId38"/>
    <p:sldId id="945" r:id="rId39"/>
  </p:sldIdLst>
  <p:sldSz cx="9144000" cy="6858000" type="screen4x3"/>
  <p:notesSz cx="7102475" cy="9388475"/>
  <p:defaultTextStyle>
    <a:defPPr>
      <a:defRPr lang="en-US"/>
    </a:defPPr>
    <a:lvl1pPr algn="l" rtl="0" fontAlgn="base">
      <a:spcBef>
        <a:spcPct val="0"/>
      </a:spcBef>
      <a:spcAft>
        <a:spcPct val="0"/>
      </a:spcAft>
      <a:defRPr kern="1200">
        <a:solidFill>
          <a:schemeClr val="tx1"/>
        </a:solidFill>
        <a:latin typeface="Times New Roman" pitchFamily="18" charset="0"/>
        <a:ea typeface="+mn-ea"/>
        <a:cs typeface="Arial" pitchFamily="34" charset="0"/>
      </a:defRPr>
    </a:lvl1pPr>
    <a:lvl2pPr marL="457200" algn="l" rtl="0" fontAlgn="base">
      <a:spcBef>
        <a:spcPct val="0"/>
      </a:spcBef>
      <a:spcAft>
        <a:spcPct val="0"/>
      </a:spcAft>
      <a:defRPr kern="1200">
        <a:solidFill>
          <a:schemeClr val="tx1"/>
        </a:solidFill>
        <a:latin typeface="Times New Roman" pitchFamily="18" charset="0"/>
        <a:ea typeface="+mn-ea"/>
        <a:cs typeface="Arial" pitchFamily="34" charset="0"/>
      </a:defRPr>
    </a:lvl2pPr>
    <a:lvl3pPr marL="914400" algn="l" rtl="0" fontAlgn="base">
      <a:spcBef>
        <a:spcPct val="0"/>
      </a:spcBef>
      <a:spcAft>
        <a:spcPct val="0"/>
      </a:spcAft>
      <a:defRPr kern="1200">
        <a:solidFill>
          <a:schemeClr val="tx1"/>
        </a:solidFill>
        <a:latin typeface="Times New Roman" pitchFamily="18" charset="0"/>
        <a:ea typeface="+mn-ea"/>
        <a:cs typeface="Arial" pitchFamily="34" charset="0"/>
      </a:defRPr>
    </a:lvl3pPr>
    <a:lvl4pPr marL="1371600" algn="l" rtl="0" fontAlgn="base">
      <a:spcBef>
        <a:spcPct val="0"/>
      </a:spcBef>
      <a:spcAft>
        <a:spcPct val="0"/>
      </a:spcAft>
      <a:defRPr kern="1200">
        <a:solidFill>
          <a:schemeClr val="tx1"/>
        </a:solidFill>
        <a:latin typeface="Times New Roman" pitchFamily="18" charset="0"/>
        <a:ea typeface="+mn-ea"/>
        <a:cs typeface="Arial" pitchFamily="34" charset="0"/>
      </a:defRPr>
    </a:lvl4pPr>
    <a:lvl5pPr marL="1828800" algn="l" rtl="0" fontAlgn="base">
      <a:spcBef>
        <a:spcPct val="0"/>
      </a:spcBef>
      <a:spcAft>
        <a:spcPct val="0"/>
      </a:spcAft>
      <a:defRPr kern="1200">
        <a:solidFill>
          <a:schemeClr val="tx1"/>
        </a:solidFill>
        <a:latin typeface="Times New Roman" pitchFamily="18" charset="0"/>
        <a:ea typeface="+mn-ea"/>
        <a:cs typeface="Arial" pitchFamily="34" charset="0"/>
      </a:defRPr>
    </a:lvl5pPr>
    <a:lvl6pPr marL="2286000" algn="l" defTabSz="914400" rtl="0" eaLnBrk="1" latinLnBrk="0" hangingPunct="1">
      <a:defRPr kern="1200">
        <a:solidFill>
          <a:schemeClr val="tx1"/>
        </a:solidFill>
        <a:latin typeface="Times New Roman" pitchFamily="18" charset="0"/>
        <a:ea typeface="+mn-ea"/>
        <a:cs typeface="Arial" pitchFamily="34" charset="0"/>
      </a:defRPr>
    </a:lvl6pPr>
    <a:lvl7pPr marL="2743200" algn="l" defTabSz="914400" rtl="0" eaLnBrk="1" latinLnBrk="0" hangingPunct="1">
      <a:defRPr kern="1200">
        <a:solidFill>
          <a:schemeClr val="tx1"/>
        </a:solidFill>
        <a:latin typeface="Times New Roman" pitchFamily="18" charset="0"/>
        <a:ea typeface="+mn-ea"/>
        <a:cs typeface="Arial" pitchFamily="34" charset="0"/>
      </a:defRPr>
    </a:lvl7pPr>
    <a:lvl8pPr marL="3200400" algn="l" defTabSz="914400" rtl="0" eaLnBrk="1" latinLnBrk="0" hangingPunct="1">
      <a:defRPr kern="1200">
        <a:solidFill>
          <a:schemeClr val="tx1"/>
        </a:solidFill>
        <a:latin typeface="Times New Roman" pitchFamily="18" charset="0"/>
        <a:ea typeface="+mn-ea"/>
        <a:cs typeface="Arial" pitchFamily="34" charset="0"/>
      </a:defRPr>
    </a:lvl8pPr>
    <a:lvl9pPr marL="3657600" algn="l" defTabSz="914400" rtl="0" eaLnBrk="1" latinLnBrk="0" hangingPunct="1">
      <a:defRPr kern="1200">
        <a:solidFill>
          <a:schemeClr val="tx1"/>
        </a:solidFill>
        <a:latin typeface="Times New Roman" pitchFamily="18" charset="0"/>
        <a:ea typeface="+mn-ea"/>
        <a:cs typeface="Arial"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pos="403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CC"/>
    <a:srgbClr val="FF0000"/>
    <a:srgbClr val="9A7500"/>
    <a:srgbClr val="6600CC"/>
    <a:srgbClr val="FF3300"/>
    <a:srgbClr val="FA5236"/>
    <a:srgbClr val="A88000"/>
    <a:srgbClr val="C89800"/>
    <a:srgbClr val="33CC33"/>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454" autoAdjust="0"/>
    <p:restoredTop sz="96252" autoAdjust="0"/>
  </p:normalViewPr>
  <p:slideViewPr>
    <p:cSldViewPr>
      <p:cViewPr varScale="1">
        <p:scale>
          <a:sx n="110" d="100"/>
          <a:sy n="110" d="100"/>
        </p:scale>
        <p:origin x="354" y="96"/>
      </p:cViewPr>
      <p:guideLst>
        <p:guide orient="horz" pos="2160"/>
        <p:guide pos="2880"/>
        <p:guide pos="4032"/>
      </p:guideLst>
    </p:cSldViewPr>
  </p:slideViewPr>
  <p:outlineViewPr>
    <p:cViewPr>
      <p:scale>
        <a:sx n="33" d="100"/>
        <a:sy n="33" d="100"/>
      </p:scale>
      <p:origin x="0" y="1056"/>
    </p:cViewPr>
  </p:outlineViewPr>
  <p:notesTextViewPr>
    <p:cViewPr>
      <p:scale>
        <a:sx n="100" d="100"/>
        <a:sy n="100" d="100"/>
      </p:scale>
      <p:origin x="0" y="0"/>
    </p:cViewPr>
  </p:notesTextViewPr>
  <p:sorterViewPr>
    <p:cViewPr>
      <p:scale>
        <a:sx n="100" d="100"/>
        <a:sy n="100" d="100"/>
      </p:scale>
      <p:origin x="0" y="-915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9570" name="Rectangle 2"/>
          <p:cNvSpPr>
            <a:spLocks noGrp="1" noChangeArrowheads="1"/>
          </p:cNvSpPr>
          <p:nvPr>
            <p:ph type="hdr" sz="quarter"/>
          </p:nvPr>
        </p:nvSpPr>
        <p:spPr bwMode="auto">
          <a:xfrm>
            <a:off x="0" y="0"/>
            <a:ext cx="3078332" cy="469586"/>
          </a:xfrm>
          <a:prstGeom prst="rect">
            <a:avLst/>
          </a:prstGeom>
          <a:noFill/>
          <a:ln w="9525">
            <a:noFill/>
            <a:miter lim="800000"/>
            <a:headEnd/>
            <a:tailEnd/>
          </a:ln>
          <a:effectLst/>
        </p:spPr>
        <p:txBody>
          <a:bodyPr vert="horz" wrap="square" lIns="94217" tIns="47109" rIns="94217" bIns="47109" numCol="1" anchor="t" anchorCtr="0" compatLnSpc="1">
            <a:prstTxWarp prst="textNoShape">
              <a:avLst/>
            </a:prstTxWarp>
          </a:bodyPr>
          <a:lstStyle>
            <a:lvl1pPr>
              <a:defRPr sz="1200">
                <a:latin typeface="Arial" pitchFamily="34" charset="0"/>
              </a:defRPr>
            </a:lvl1pPr>
          </a:lstStyle>
          <a:p>
            <a:pPr>
              <a:defRPr/>
            </a:pPr>
            <a:endParaRPr lang="en-US" altLang="en-US" dirty="0"/>
          </a:p>
        </p:txBody>
      </p:sp>
      <p:sp>
        <p:nvSpPr>
          <p:cNvPr id="109571" name="Rectangle 3"/>
          <p:cNvSpPr>
            <a:spLocks noGrp="1" noChangeArrowheads="1"/>
          </p:cNvSpPr>
          <p:nvPr>
            <p:ph type="dt" sz="quarter" idx="1"/>
          </p:nvPr>
        </p:nvSpPr>
        <p:spPr bwMode="auto">
          <a:xfrm>
            <a:off x="4022526" y="0"/>
            <a:ext cx="3078332" cy="469586"/>
          </a:xfrm>
          <a:prstGeom prst="rect">
            <a:avLst/>
          </a:prstGeom>
          <a:noFill/>
          <a:ln w="9525">
            <a:noFill/>
            <a:miter lim="800000"/>
            <a:headEnd/>
            <a:tailEnd/>
          </a:ln>
          <a:effectLst/>
        </p:spPr>
        <p:txBody>
          <a:bodyPr vert="horz" wrap="square" lIns="94217" tIns="47109" rIns="94217" bIns="47109" numCol="1" anchor="t" anchorCtr="0" compatLnSpc="1">
            <a:prstTxWarp prst="textNoShape">
              <a:avLst/>
            </a:prstTxWarp>
          </a:bodyPr>
          <a:lstStyle>
            <a:lvl1pPr algn="r">
              <a:defRPr sz="1200">
                <a:latin typeface="Arial" pitchFamily="34" charset="0"/>
              </a:defRPr>
            </a:lvl1pPr>
          </a:lstStyle>
          <a:p>
            <a:pPr>
              <a:defRPr/>
            </a:pPr>
            <a:endParaRPr lang="en-US" altLang="en-US" dirty="0"/>
          </a:p>
        </p:txBody>
      </p:sp>
      <p:sp>
        <p:nvSpPr>
          <p:cNvPr id="109572" name="Rectangle 4"/>
          <p:cNvSpPr>
            <a:spLocks noGrp="1" noChangeArrowheads="1"/>
          </p:cNvSpPr>
          <p:nvPr>
            <p:ph type="ftr" sz="quarter" idx="2"/>
          </p:nvPr>
        </p:nvSpPr>
        <p:spPr bwMode="auto">
          <a:xfrm>
            <a:off x="0" y="8917277"/>
            <a:ext cx="3078332" cy="469586"/>
          </a:xfrm>
          <a:prstGeom prst="rect">
            <a:avLst/>
          </a:prstGeom>
          <a:noFill/>
          <a:ln w="9525">
            <a:noFill/>
            <a:miter lim="800000"/>
            <a:headEnd/>
            <a:tailEnd/>
          </a:ln>
          <a:effectLst/>
        </p:spPr>
        <p:txBody>
          <a:bodyPr vert="horz" wrap="square" lIns="94217" tIns="47109" rIns="94217" bIns="47109" numCol="1" anchor="b" anchorCtr="0" compatLnSpc="1">
            <a:prstTxWarp prst="textNoShape">
              <a:avLst/>
            </a:prstTxWarp>
          </a:bodyPr>
          <a:lstStyle>
            <a:lvl1pPr>
              <a:defRPr sz="1200">
                <a:latin typeface="Arial" pitchFamily="34" charset="0"/>
              </a:defRPr>
            </a:lvl1pPr>
          </a:lstStyle>
          <a:p>
            <a:pPr>
              <a:defRPr/>
            </a:pPr>
            <a:endParaRPr lang="en-US" altLang="en-US" dirty="0"/>
          </a:p>
        </p:txBody>
      </p:sp>
      <p:sp>
        <p:nvSpPr>
          <p:cNvPr id="109573" name="Rectangle 5"/>
          <p:cNvSpPr>
            <a:spLocks noGrp="1" noChangeArrowheads="1"/>
          </p:cNvSpPr>
          <p:nvPr>
            <p:ph type="sldNum" sz="quarter" idx="3"/>
          </p:nvPr>
        </p:nvSpPr>
        <p:spPr bwMode="auto">
          <a:xfrm>
            <a:off x="4022526" y="8917277"/>
            <a:ext cx="3078332" cy="469586"/>
          </a:xfrm>
          <a:prstGeom prst="rect">
            <a:avLst/>
          </a:prstGeom>
          <a:noFill/>
          <a:ln w="9525">
            <a:noFill/>
            <a:miter lim="800000"/>
            <a:headEnd/>
            <a:tailEnd/>
          </a:ln>
          <a:effectLst/>
        </p:spPr>
        <p:txBody>
          <a:bodyPr vert="horz" wrap="square" lIns="94217" tIns="47109" rIns="94217" bIns="47109" numCol="1" anchor="b" anchorCtr="0" compatLnSpc="1">
            <a:prstTxWarp prst="textNoShape">
              <a:avLst/>
            </a:prstTxWarp>
          </a:bodyPr>
          <a:lstStyle>
            <a:lvl1pPr algn="r">
              <a:defRPr sz="1200">
                <a:latin typeface="Arial" pitchFamily="34" charset="0"/>
              </a:defRPr>
            </a:lvl1pPr>
          </a:lstStyle>
          <a:p>
            <a:pPr>
              <a:defRPr/>
            </a:pPr>
            <a:fld id="{B5AD8626-43C5-4215-8F35-79BDB0FB1B62}" type="slidenum">
              <a:rPr lang="en-US" altLang="en-US"/>
              <a:pPr>
                <a:defRPr/>
              </a:pPr>
              <a:t>‹#›</a:t>
            </a:fld>
            <a:endParaRPr lang="en-US" altLang="en-US" dirty="0"/>
          </a:p>
        </p:txBody>
      </p:sp>
    </p:spTree>
    <p:extLst>
      <p:ext uri="{BB962C8B-B14F-4D97-AF65-F5344CB8AC3E}">
        <p14:creationId xmlns:p14="http://schemas.microsoft.com/office/powerpoint/2010/main" val="361454734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hdr" sz="quarter"/>
          </p:nvPr>
        </p:nvSpPr>
        <p:spPr bwMode="auto">
          <a:xfrm>
            <a:off x="0" y="0"/>
            <a:ext cx="3078332" cy="469586"/>
          </a:xfrm>
          <a:prstGeom prst="rect">
            <a:avLst/>
          </a:prstGeom>
          <a:noFill/>
          <a:ln w="9525">
            <a:noFill/>
            <a:miter lim="800000"/>
            <a:headEnd/>
            <a:tailEnd/>
          </a:ln>
          <a:effectLst/>
        </p:spPr>
        <p:txBody>
          <a:bodyPr vert="horz" wrap="square" lIns="94217" tIns="47109" rIns="94217" bIns="47109" numCol="1" anchor="t" anchorCtr="0" compatLnSpc="1">
            <a:prstTxWarp prst="textNoShape">
              <a:avLst/>
            </a:prstTxWarp>
          </a:bodyPr>
          <a:lstStyle>
            <a:lvl1pPr>
              <a:defRPr sz="1200">
                <a:latin typeface="Arial" pitchFamily="34" charset="0"/>
              </a:defRPr>
            </a:lvl1pPr>
          </a:lstStyle>
          <a:p>
            <a:pPr>
              <a:defRPr/>
            </a:pPr>
            <a:endParaRPr lang="en-US" altLang="en-US" dirty="0"/>
          </a:p>
        </p:txBody>
      </p:sp>
      <p:sp>
        <p:nvSpPr>
          <p:cNvPr id="27651" name="Rectangle 3"/>
          <p:cNvSpPr>
            <a:spLocks noGrp="1" noChangeArrowheads="1"/>
          </p:cNvSpPr>
          <p:nvPr>
            <p:ph type="dt" idx="1"/>
          </p:nvPr>
        </p:nvSpPr>
        <p:spPr bwMode="auto">
          <a:xfrm>
            <a:off x="4022526" y="0"/>
            <a:ext cx="3078332" cy="469586"/>
          </a:xfrm>
          <a:prstGeom prst="rect">
            <a:avLst/>
          </a:prstGeom>
          <a:noFill/>
          <a:ln w="9525">
            <a:noFill/>
            <a:miter lim="800000"/>
            <a:headEnd/>
            <a:tailEnd/>
          </a:ln>
          <a:effectLst/>
        </p:spPr>
        <p:txBody>
          <a:bodyPr vert="horz" wrap="square" lIns="94217" tIns="47109" rIns="94217" bIns="47109" numCol="1" anchor="t" anchorCtr="0" compatLnSpc="1">
            <a:prstTxWarp prst="textNoShape">
              <a:avLst/>
            </a:prstTxWarp>
          </a:bodyPr>
          <a:lstStyle>
            <a:lvl1pPr algn="r">
              <a:defRPr sz="1200">
                <a:latin typeface="Arial" pitchFamily="34" charset="0"/>
              </a:defRPr>
            </a:lvl1pPr>
          </a:lstStyle>
          <a:p>
            <a:pPr>
              <a:defRPr/>
            </a:pPr>
            <a:endParaRPr lang="en-US" altLang="en-US" dirty="0"/>
          </a:p>
        </p:txBody>
      </p:sp>
      <p:sp>
        <p:nvSpPr>
          <p:cNvPr id="30724" name="Rectangle 4"/>
          <p:cNvSpPr>
            <a:spLocks noGrp="1" noRot="1" noChangeAspect="1" noChangeArrowheads="1" noTextEdit="1"/>
          </p:cNvSpPr>
          <p:nvPr>
            <p:ph type="sldImg" idx="2"/>
          </p:nvPr>
        </p:nvSpPr>
        <p:spPr bwMode="auto">
          <a:xfrm>
            <a:off x="1203325" y="703263"/>
            <a:ext cx="4695825" cy="35210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3" name="Rectangle 5"/>
          <p:cNvSpPr>
            <a:spLocks noGrp="1" noChangeArrowheads="1"/>
          </p:cNvSpPr>
          <p:nvPr>
            <p:ph type="body" sz="quarter" idx="3"/>
          </p:nvPr>
        </p:nvSpPr>
        <p:spPr bwMode="auto">
          <a:xfrm>
            <a:off x="711379" y="4460252"/>
            <a:ext cx="5679717" cy="4224652"/>
          </a:xfrm>
          <a:prstGeom prst="rect">
            <a:avLst/>
          </a:prstGeom>
          <a:noFill/>
          <a:ln w="9525">
            <a:noFill/>
            <a:miter lim="800000"/>
            <a:headEnd/>
            <a:tailEnd/>
          </a:ln>
          <a:effectLst/>
        </p:spPr>
        <p:txBody>
          <a:bodyPr vert="horz" wrap="square" lIns="94217" tIns="47109" rIns="94217" bIns="47109"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7654" name="Rectangle 6"/>
          <p:cNvSpPr>
            <a:spLocks noGrp="1" noChangeArrowheads="1"/>
          </p:cNvSpPr>
          <p:nvPr>
            <p:ph type="ftr" sz="quarter" idx="4"/>
          </p:nvPr>
        </p:nvSpPr>
        <p:spPr bwMode="auto">
          <a:xfrm>
            <a:off x="0" y="8917277"/>
            <a:ext cx="3078332" cy="469586"/>
          </a:xfrm>
          <a:prstGeom prst="rect">
            <a:avLst/>
          </a:prstGeom>
          <a:noFill/>
          <a:ln w="9525">
            <a:noFill/>
            <a:miter lim="800000"/>
            <a:headEnd/>
            <a:tailEnd/>
          </a:ln>
          <a:effectLst/>
        </p:spPr>
        <p:txBody>
          <a:bodyPr vert="horz" wrap="square" lIns="94217" tIns="47109" rIns="94217" bIns="47109" numCol="1" anchor="b" anchorCtr="0" compatLnSpc="1">
            <a:prstTxWarp prst="textNoShape">
              <a:avLst/>
            </a:prstTxWarp>
          </a:bodyPr>
          <a:lstStyle>
            <a:lvl1pPr>
              <a:defRPr sz="1200">
                <a:latin typeface="Arial" pitchFamily="34" charset="0"/>
              </a:defRPr>
            </a:lvl1pPr>
          </a:lstStyle>
          <a:p>
            <a:pPr>
              <a:defRPr/>
            </a:pPr>
            <a:endParaRPr lang="en-US" altLang="en-US" dirty="0"/>
          </a:p>
        </p:txBody>
      </p:sp>
      <p:sp>
        <p:nvSpPr>
          <p:cNvPr id="27655" name="Rectangle 7"/>
          <p:cNvSpPr>
            <a:spLocks noGrp="1" noChangeArrowheads="1"/>
          </p:cNvSpPr>
          <p:nvPr>
            <p:ph type="sldNum" sz="quarter" idx="5"/>
          </p:nvPr>
        </p:nvSpPr>
        <p:spPr bwMode="auto">
          <a:xfrm>
            <a:off x="4022526" y="8917277"/>
            <a:ext cx="3078332" cy="469586"/>
          </a:xfrm>
          <a:prstGeom prst="rect">
            <a:avLst/>
          </a:prstGeom>
          <a:noFill/>
          <a:ln w="9525">
            <a:noFill/>
            <a:miter lim="800000"/>
            <a:headEnd/>
            <a:tailEnd/>
          </a:ln>
          <a:effectLst/>
        </p:spPr>
        <p:txBody>
          <a:bodyPr vert="horz" wrap="square" lIns="94217" tIns="47109" rIns="94217" bIns="47109" numCol="1" anchor="b" anchorCtr="0" compatLnSpc="1">
            <a:prstTxWarp prst="textNoShape">
              <a:avLst/>
            </a:prstTxWarp>
          </a:bodyPr>
          <a:lstStyle>
            <a:lvl1pPr algn="r">
              <a:defRPr sz="1200">
                <a:latin typeface="Arial" pitchFamily="34" charset="0"/>
              </a:defRPr>
            </a:lvl1pPr>
          </a:lstStyle>
          <a:p>
            <a:pPr>
              <a:defRPr/>
            </a:pPr>
            <a:fld id="{BA9D7AB7-0FE4-445A-9AF2-F9DD9B52BCC7}" type="slidenum">
              <a:rPr lang="en-US" altLang="en-US"/>
              <a:pPr>
                <a:defRPr/>
              </a:pPr>
              <a:t>‹#›</a:t>
            </a:fld>
            <a:endParaRPr lang="en-US" altLang="en-US" dirty="0"/>
          </a:p>
        </p:txBody>
      </p:sp>
    </p:spTree>
    <p:extLst>
      <p:ext uri="{BB962C8B-B14F-4D97-AF65-F5344CB8AC3E}">
        <p14:creationId xmlns:p14="http://schemas.microsoft.com/office/powerpoint/2010/main" val="3578638023"/>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a:ln/>
        </p:spPr>
      </p:sp>
      <p:sp>
        <p:nvSpPr>
          <p:cNvPr id="317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1400"/>
          </a:p>
        </p:txBody>
      </p:sp>
      <p:sp>
        <p:nvSpPr>
          <p:cNvPr id="317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50959" indent="-287464" eaLnBrk="0" hangingPunct="0">
              <a:spcBef>
                <a:spcPct val="30000"/>
              </a:spcBef>
              <a:defRPr sz="1200">
                <a:solidFill>
                  <a:schemeClr val="tx1"/>
                </a:solidFill>
                <a:latin typeface="Arial" pitchFamily="34" charset="0"/>
              </a:defRPr>
            </a:lvl2pPr>
            <a:lvl3pPr marL="1154700" indent="-230940" eaLnBrk="0" hangingPunct="0">
              <a:spcBef>
                <a:spcPct val="30000"/>
              </a:spcBef>
              <a:defRPr sz="1200">
                <a:solidFill>
                  <a:schemeClr val="tx1"/>
                </a:solidFill>
                <a:latin typeface="Arial" pitchFamily="34" charset="0"/>
              </a:defRPr>
            </a:lvl3pPr>
            <a:lvl4pPr marL="1616579" indent="-230940" eaLnBrk="0" hangingPunct="0">
              <a:spcBef>
                <a:spcPct val="30000"/>
              </a:spcBef>
              <a:defRPr sz="1200">
                <a:solidFill>
                  <a:schemeClr val="tx1"/>
                </a:solidFill>
                <a:latin typeface="Arial" pitchFamily="34" charset="0"/>
              </a:defRPr>
            </a:lvl4pPr>
            <a:lvl5pPr marL="2080073" indent="-230940" eaLnBrk="0" hangingPunct="0">
              <a:spcBef>
                <a:spcPct val="30000"/>
              </a:spcBef>
              <a:defRPr sz="1200">
                <a:solidFill>
                  <a:schemeClr val="tx1"/>
                </a:solidFill>
                <a:latin typeface="Arial" pitchFamily="34" charset="0"/>
              </a:defRPr>
            </a:lvl5pPr>
            <a:lvl6pPr marL="2545183" indent="-230940" eaLnBrk="0" fontAlgn="base" hangingPunct="0">
              <a:spcBef>
                <a:spcPct val="30000"/>
              </a:spcBef>
              <a:spcAft>
                <a:spcPct val="0"/>
              </a:spcAft>
              <a:defRPr sz="1200">
                <a:solidFill>
                  <a:schemeClr val="tx1"/>
                </a:solidFill>
                <a:latin typeface="Arial" pitchFamily="34" charset="0"/>
              </a:defRPr>
            </a:lvl6pPr>
            <a:lvl7pPr marL="3010292" indent="-230940" eaLnBrk="0" fontAlgn="base" hangingPunct="0">
              <a:spcBef>
                <a:spcPct val="30000"/>
              </a:spcBef>
              <a:spcAft>
                <a:spcPct val="0"/>
              </a:spcAft>
              <a:defRPr sz="1200">
                <a:solidFill>
                  <a:schemeClr val="tx1"/>
                </a:solidFill>
                <a:latin typeface="Arial" pitchFamily="34" charset="0"/>
              </a:defRPr>
            </a:lvl7pPr>
            <a:lvl8pPr marL="3475402" indent="-230940" eaLnBrk="0" fontAlgn="base" hangingPunct="0">
              <a:spcBef>
                <a:spcPct val="30000"/>
              </a:spcBef>
              <a:spcAft>
                <a:spcPct val="0"/>
              </a:spcAft>
              <a:defRPr sz="1200">
                <a:solidFill>
                  <a:schemeClr val="tx1"/>
                </a:solidFill>
                <a:latin typeface="Arial" pitchFamily="34" charset="0"/>
              </a:defRPr>
            </a:lvl8pPr>
            <a:lvl9pPr marL="3940512" indent="-23094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73ECE7C0-357D-409A-9736-D9A7C2F9FFF9}" type="slidenum">
              <a:rPr lang="en-US" altLang="en-US" smtClean="0"/>
              <a:pPr eaLnBrk="1" hangingPunct="1">
                <a:spcBef>
                  <a:spcPct val="0"/>
                </a:spcBef>
              </a:pPr>
              <a:t>1</a:t>
            </a:fld>
            <a:endParaRPr lang="en-US" altLang="en-US"/>
          </a:p>
        </p:txBody>
      </p:sp>
    </p:spTree>
    <p:extLst>
      <p:ext uri="{BB962C8B-B14F-4D97-AF65-F5344CB8AC3E}">
        <p14:creationId xmlns:p14="http://schemas.microsoft.com/office/powerpoint/2010/main" val="1676658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A9D7AB7-0FE4-445A-9AF2-F9DD9B52BCC7}" type="slidenum">
              <a:rPr lang="en-US" altLang="en-US" smtClean="0"/>
              <a:pPr>
                <a:defRPr/>
              </a:pPr>
              <a:t>2</a:t>
            </a:fld>
            <a:endParaRPr lang="en-US" altLang="en-US" dirty="0"/>
          </a:p>
        </p:txBody>
      </p:sp>
    </p:spTree>
    <p:extLst>
      <p:ext uri="{BB962C8B-B14F-4D97-AF65-F5344CB8AC3E}">
        <p14:creationId xmlns:p14="http://schemas.microsoft.com/office/powerpoint/2010/main" val="10843886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1400"/>
          </a:p>
        </p:txBody>
      </p:sp>
      <p:sp>
        <p:nvSpPr>
          <p:cNvPr id="327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50959" indent="-287464" eaLnBrk="0" hangingPunct="0">
              <a:spcBef>
                <a:spcPct val="30000"/>
              </a:spcBef>
              <a:defRPr sz="1200">
                <a:solidFill>
                  <a:schemeClr val="tx1"/>
                </a:solidFill>
                <a:latin typeface="Arial" pitchFamily="34" charset="0"/>
              </a:defRPr>
            </a:lvl2pPr>
            <a:lvl3pPr marL="1154700" indent="-230940" eaLnBrk="0" hangingPunct="0">
              <a:spcBef>
                <a:spcPct val="30000"/>
              </a:spcBef>
              <a:defRPr sz="1200">
                <a:solidFill>
                  <a:schemeClr val="tx1"/>
                </a:solidFill>
                <a:latin typeface="Arial" pitchFamily="34" charset="0"/>
              </a:defRPr>
            </a:lvl3pPr>
            <a:lvl4pPr marL="1616579" indent="-230940" eaLnBrk="0" hangingPunct="0">
              <a:spcBef>
                <a:spcPct val="30000"/>
              </a:spcBef>
              <a:defRPr sz="1200">
                <a:solidFill>
                  <a:schemeClr val="tx1"/>
                </a:solidFill>
                <a:latin typeface="Arial" pitchFamily="34" charset="0"/>
              </a:defRPr>
            </a:lvl4pPr>
            <a:lvl5pPr marL="2080073" indent="-230940" eaLnBrk="0" hangingPunct="0">
              <a:spcBef>
                <a:spcPct val="30000"/>
              </a:spcBef>
              <a:defRPr sz="1200">
                <a:solidFill>
                  <a:schemeClr val="tx1"/>
                </a:solidFill>
                <a:latin typeface="Arial" pitchFamily="34" charset="0"/>
              </a:defRPr>
            </a:lvl5pPr>
            <a:lvl6pPr marL="2545183" indent="-230940" eaLnBrk="0" fontAlgn="base" hangingPunct="0">
              <a:spcBef>
                <a:spcPct val="30000"/>
              </a:spcBef>
              <a:spcAft>
                <a:spcPct val="0"/>
              </a:spcAft>
              <a:defRPr sz="1200">
                <a:solidFill>
                  <a:schemeClr val="tx1"/>
                </a:solidFill>
                <a:latin typeface="Arial" pitchFamily="34" charset="0"/>
              </a:defRPr>
            </a:lvl6pPr>
            <a:lvl7pPr marL="3010292" indent="-230940" eaLnBrk="0" fontAlgn="base" hangingPunct="0">
              <a:spcBef>
                <a:spcPct val="30000"/>
              </a:spcBef>
              <a:spcAft>
                <a:spcPct val="0"/>
              </a:spcAft>
              <a:defRPr sz="1200">
                <a:solidFill>
                  <a:schemeClr val="tx1"/>
                </a:solidFill>
                <a:latin typeface="Arial" pitchFamily="34" charset="0"/>
              </a:defRPr>
            </a:lvl7pPr>
            <a:lvl8pPr marL="3475402" indent="-230940" eaLnBrk="0" fontAlgn="base" hangingPunct="0">
              <a:spcBef>
                <a:spcPct val="30000"/>
              </a:spcBef>
              <a:spcAft>
                <a:spcPct val="0"/>
              </a:spcAft>
              <a:defRPr sz="1200">
                <a:solidFill>
                  <a:schemeClr val="tx1"/>
                </a:solidFill>
                <a:latin typeface="Arial" pitchFamily="34" charset="0"/>
              </a:defRPr>
            </a:lvl8pPr>
            <a:lvl9pPr marL="3940512" indent="-23094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EACDC992-9B04-4B3C-9775-9164413CD346}" type="slidenum">
              <a:rPr lang="en-US" altLang="en-US" smtClean="0"/>
              <a:pPr eaLnBrk="1" hangingPunct="1">
                <a:spcBef>
                  <a:spcPct val="0"/>
                </a:spcBef>
              </a:pPr>
              <a:t>14</a:t>
            </a:fld>
            <a:endParaRPr lang="en-US" altLang="en-US"/>
          </a:p>
        </p:txBody>
      </p:sp>
    </p:spTree>
    <p:extLst>
      <p:ext uri="{BB962C8B-B14F-4D97-AF65-F5344CB8AC3E}">
        <p14:creationId xmlns:p14="http://schemas.microsoft.com/office/powerpoint/2010/main" val="7288737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1400"/>
          </a:p>
        </p:txBody>
      </p:sp>
      <p:sp>
        <p:nvSpPr>
          <p:cNvPr id="327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50959" indent="-287464" eaLnBrk="0" hangingPunct="0">
              <a:spcBef>
                <a:spcPct val="30000"/>
              </a:spcBef>
              <a:defRPr sz="1200">
                <a:solidFill>
                  <a:schemeClr val="tx1"/>
                </a:solidFill>
                <a:latin typeface="Arial" pitchFamily="34" charset="0"/>
              </a:defRPr>
            </a:lvl2pPr>
            <a:lvl3pPr marL="1154700" indent="-230940" eaLnBrk="0" hangingPunct="0">
              <a:spcBef>
                <a:spcPct val="30000"/>
              </a:spcBef>
              <a:defRPr sz="1200">
                <a:solidFill>
                  <a:schemeClr val="tx1"/>
                </a:solidFill>
                <a:latin typeface="Arial" pitchFamily="34" charset="0"/>
              </a:defRPr>
            </a:lvl3pPr>
            <a:lvl4pPr marL="1616579" indent="-230940" eaLnBrk="0" hangingPunct="0">
              <a:spcBef>
                <a:spcPct val="30000"/>
              </a:spcBef>
              <a:defRPr sz="1200">
                <a:solidFill>
                  <a:schemeClr val="tx1"/>
                </a:solidFill>
                <a:latin typeface="Arial" pitchFamily="34" charset="0"/>
              </a:defRPr>
            </a:lvl4pPr>
            <a:lvl5pPr marL="2080073" indent="-230940" eaLnBrk="0" hangingPunct="0">
              <a:spcBef>
                <a:spcPct val="30000"/>
              </a:spcBef>
              <a:defRPr sz="1200">
                <a:solidFill>
                  <a:schemeClr val="tx1"/>
                </a:solidFill>
                <a:latin typeface="Arial" pitchFamily="34" charset="0"/>
              </a:defRPr>
            </a:lvl5pPr>
            <a:lvl6pPr marL="2545183" indent="-230940" eaLnBrk="0" fontAlgn="base" hangingPunct="0">
              <a:spcBef>
                <a:spcPct val="30000"/>
              </a:spcBef>
              <a:spcAft>
                <a:spcPct val="0"/>
              </a:spcAft>
              <a:defRPr sz="1200">
                <a:solidFill>
                  <a:schemeClr val="tx1"/>
                </a:solidFill>
                <a:latin typeface="Arial" pitchFamily="34" charset="0"/>
              </a:defRPr>
            </a:lvl6pPr>
            <a:lvl7pPr marL="3010292" indent="-230940" eaLnBrk="0" fontAlgn="base" hangingPunct="0">
              <a:spcBef>
                <a:spcPct val="30000"/>
              </a:spcBef>
              <a:spcAft>
                <a:spcPct val="0"/>
              </a:spcAft>
              <a:defRPr sz="1200">
                <a:solidFill>
                  <a:schemeClr val="tx1"/>
                </a:solidFill>
                <a:latin typeface="Arial" pitchFamily="34" charset="0"/>
              </a:defRPr>
            </a:lvl7pPr>
            <a:lvl8pPr marL="3475402" indent="-230940" eaLnBrk="0" fontAlgn="base" hangingPunct="0">
              <a:spcBef>
                <a:spcPct val="30000"/>
              </a:spcBef>
              <a:spcAft>
                <a:spcPct val="0"/>
              </a:spcAft>
              <a:defRPr sz="1200">
                <a:solidFill>
                  <a:schemeClr val="tx1"/>
                </a:solidFill>
                <a:latin typeface="Arial" pitchFamily="34" charset="0"/>
              </a:defRPr>
            </a:lvl8pPr>
            <a:lvl9pPr marL="3940512" indent="-23094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EACDC992-9B04-4B3C-9775-9164413CD346}" type="slidenum">
              <a:rPr lang="en-US" altLang="en-US" smtClean="0"/>
              <a:pPr eaLnBrk="1" hangingPunct="1">
                <a:spcBef>
                  <a:spcPct val="0"/>
                </a:spcBef>
              </a:pPr>
              <a:t>15</a:t>
            </a:fld>
            <a:endParaRPr lang="en-US" altLang="en-US"/>
          </a:p>
        </p:txBody>
      </p:sp>
    </p:spTree>
    <p:extLst>
      <p:ext uri="{BB962C8B-B14F-4D97-AF65-F5344CB8AC3E}">
        <p14:creationId xmlns:p14="http://schemas.microsoft.com/office/powerpoint/2010/main" val="7288737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A9D7AB7-0FE4-445A-9AF2-F9DD9B52BCC7}" type="slidenum">
              <a:rPr lang="en-US" altLang="en-US" smtClean="0"/>
              <a:pPr>
                <a:defRPr/>
              </a:pPr>
              <a:t>18</a:t>
            </a:fld>
            <a:endParaRPr lang="en-US" altLang="en-US" dirty="0"/>
          </a:p>
        </p:txBody>
      </p:sp>
    </p:spTree>
    <p:extLst>
      <p:ext uri="{BB962C8B-B14F-4D97-AF65-F5344CB8AC3E}">
        <p14:creationId xmlns:p14="http://schemas.microsoft.com/office/powerpoint/2010/main" val="1345606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A9D7AB7-0FE4-445A-9AF2-F9DD9B52BCC7}" type="slidenum">
              <a:rPr lang="en-US" altLang="en-US" smtClean="0"/>
              <a:pPr>
                <a:defRPr/>
              </a:pPr>
              <a:t>22</a:t>
            </a:fld>
            <a:endParaRPr lang="en-US" altLang="en-US" dirty="0"/>
          </a:p>
        </p:txBody>
      </p:sp>
    </p:spTree>
    <p:extLst>
      <p:ext uri="{BB962C8B-B14F-4D97-AF65-F5344CB8AC3E}">
        <p14:creationId xmlns:p14="http://schemas.microsoft.com/office/powerpoint/2010/main" val="237859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A9D7AB7-0FE4-445A-9AF2-F9DD9B52BCC7}" type="slidenum">
              <a:rPr lang="en-US" altLang="en-US" smtClean="0"/>
              <a:pPr>
                <a:defRPr/>
              </a:pPr>
              <a:t>24</a:t>
            </a:fld>
            <a:endParaRPr lang="en-US" altLang="en-US" dirty="0"/>
          </a:p>
        </p:txBody>
      </p:sp>
    </p:spTree>
    <p:extLst>
      <p:ext uri="{BB962C8B-B14F-4D97-AF65-F5344CB8AC3E}">
        <p14:creationId xmlns:p14="http://schemas.microsoft.com/office/powerpoint/2010/main" val="26999162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a:ln/>
        </p:spPr>
      </p:sp>
      <p:sp>
        <p:nvSpPr>
          <p:cNvPr id="337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50000"/>
              </a:spcBef>
            </a:pPr>
            <a:endParaRPr lang="en-US" altLang="en-US" sz="1400" dirty="0">
              <a:solidFill>
                <a:schemeClr val="bg1"/>
              </a:solidFill>
            </a:endParaRPr>
          </a:p>
        </p:txBody>
      </p:sp>
      <p:sp>
        <p:nvSpPr>
          <p:cNvPr id="337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50959" indent="-287464" eaLnBrk="0" hangingPunct="0">
              <a:spcBef>
                <a:spcPct val="30000"/>
              </a:spcBef>
              <a:defRPr sz="1200">
                <a:solidFill>
                  <a:schemeClr val="tx1"/>
                </a:solidFill>
                <a:latin typeface="Arial" pitchFamily="34" charset="0"/>
              </a:defRPr>
            </a:lvl2pPr>
            <a:lvl3pPr marL="1154700" indent="-230940" eaLnBrk="0" hangingPunct="0">
              <a:spcBef>
                <a:spcPct val="30000"/>
              </a:spcBef>
              <a:defRPr sz="1200">
                <a:solidFill>
                  <a:schemeClr val="tx1"/>
                </a:solidFill>
                <a:latin typeface="Arial" pitchFamily="34" charset="0"/>
              </a:defRPr>
            </a:lvl3pPr>
            <a:lvl4pPr marL="1616579" indent="-230940" eaLnBrk="0" hangingPunct="0">
              <a:spcBef>
                <a:spcPct val="30000"/>
              </a:spcBef>
              <a:defRPr sz="1200">
                <a:solidFill>
                  <a:schemeClr val="tx1"/>
                </a:solidFill>
                <a:latin typeface="Arial" pitchFamily="34" charset="0"/>
              </a:defRPr>
            </a:lvl4pPr>
            <a:lvl5pPr marL="2080073" indent="-230940" eaLnBrk="0" hangingPunct="0">
              <a:spcBef>
                <a:spcPct val="30000"/>
              </a:spcBef>
              <a:defRPr sz="1200">
                <a:solidFill>
                  <a:schemeClr val="tx1"/>
                </a:solidFill>
                <a:latin typeface="Arial" pitchFamily="34" charset="0"/>
              </a:defRPr>
            </a:lvl5pPr>
            <a:lvl6pPr marL="2545183" indent="-230940" eaLnBrk="0" fontAlgn="base" hangingPunct="0">
              <a:spcBef>
                <a:spcPct val="30000"/>
              </a:spcBef>
              <a:spcAft>
                <a:spcPct val="0"/>
              </a:spcAft>
              <a:defRPr sz="1200">
                <a:solidFill>
                  <a:schemeClr val="tx1"/>
                </a:solidFill>
                <a:latin typeface="Arial" pitchFamily="34" charset="0"/>
              </a:defRPr>
            </a:lvl6pPr>
            <a:lvl7pPr marL="3010292" indent="-230940" eaLnBrk="0" fontAlgn="base" hangingPunct="0">
              <a:spcBef>
                <a:spcPct val="30000"/>
              </a:spcBef>
              <a:spcAft>
                <a:spcPct val="0"/>
              </a:spcAft>
              <a:defRPr sz="1200">
                <a:solidFill>
                  <a:schemeClr val="tx1"/>
                </a:solidFill>
                <a:latin typeface="Arial" pitchFamily="34" charset="0"/>
              </a:defRPr>
            </a:lvl7pPr>
            <a:lvl8pPr marL="3475402" indent="-230940" eaLnBrk="0" fontAlgn="base" hangingPunct="0">
              <a:spcBef>
                <a:spcPct val="30000"/>
              </a:spcBef>
              <a:spcAft>
                <a:spcPct val="0"/>
              </a:spcAft>
              <a:defRPr sz="1200">
                <a:solidFill>
                  <a:schemeClr val="tx1"/>
                </a:solidFill>
                <a:latin typeface="Arial" pitchFamily="34" charset="0"/>
              </a:defRPr>
            </a:lvl8pPr>
            <a:lvl9pPr marL="3940512" indent="-23094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2D66EA24-FB5B-46D5-A437-4673547F038B}" type="slidenum">
              <a:rPr lang="en-US" altLang="en-US" smtClean="0"/>
              <a:pPr eaLnBrk="1" hangingPunct="1">
                <a:spcBef>
                  <a:spcPct val="0"/>
                </a:spcBef>
              </a:pPr>
              <a:t>38</a:t>
            </a:fld>
            <a:endParaRPr lang="en-US" altLang="en-US" dirty="0"/>
          </a:p>
        </p:txBody>
      </p:sp>
    </p:spTree>
    <p:extLst>
      <p:ext uri="{BB962C8B-B14F-4D97-AF65-F5344CB8AC3E}">
        <p14:creationId xmlns:p14="http://schemas.microsoft.com/office/powerpoint/2010/main" val="19741460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CFB00264-1B0F-48C6-8964-4388B98BCFE2}" type="slidenum">
              <a:rPr lang="en-US" altLang="en-US"/>
              <a:pPr>
                <a:defRPr/>
              </a:pPr>
              <a:t>‹#›</a:t>
            </a:fld>
            <a:endParaRPr lang="en-US" altLang="en-US" dirty="0"/>
          </a:p>
        </p:txBody>
      </p:sp>
    </p:spTree>
    <p:extLst>
      <p:ext uri="{BB962C8B-B14F-4D97-AF65-F5344CB8AC3E}">
        <p14:creationId xmlns:p14="http://schemas.microsoft.com/office/powerpoint/2010/main" val="30011030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72D919DD-061A-4623-9C7A-7D27F2C844E2}" type="slidenum">
              <a:rPr lang="en-US" altLang="en-US"/>
              <a:pPr>
                <a:defRPr/>
              </a:pPr>
              <a:t>‹#›</a:t>
            </a:fld>
            <a:endParaRPr lang="en-US" altLang="en-US" dirty="0"/>
          </a:p>
        </p:txBody>
      </p:sp>
    </p:spTree>
    <p:extLst>
      <p:ext uri="{BB962C8B-B14F-4D97-AF65-F5344CB8AC3E}">
        <p14:creationId xmlns:p14="http://schemas.microsoft.com/office/powerpoint/2010/main" val="18713488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5A57AB33-9E34-4786-9A3D-9F4EE920ADC1}" type="slidenum">
              <a:rPr lang="en-US" altLang="en-US"/>
              <a:pPr>
                <a:defRPr/>
              </a:pPr>
              <a:t>‹#›</a:t>
            </a:fld>
            <a:endParaRPr lang="en-US" altLang="en-US" dirty="0"/>
          </a:p>
        </p:txBody>
      </p:sp>
    </p:spTree>
    <p:extLst>
      <p:ext uri="{BB962C8B-B14F-4D97-AF65-F5344CB8AC3E}">
        <p14:creationId xmlns:p14="http://schemas.microsoft.com/office/powerpoint/2010/main" val="40150164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D4586DE8-CFDF-43AB-A7EC-3A8F9C6C86F7}" type="slidenum">
              <a:rPr lang="en-US" altLang="en-US"/>
              <a:pPr>
                <a:defRPr/>
              </a:pPr>
              <a:t>‹#›</a:t>
            </a:fld>
            <a:endParaRPr lang="en-US" altLang="en-US" dirty="0"/>
          </a:p>
        </p:txBody>
      </p:sp>
    </p:spTree>
    <p:extLst>
      <p:ext uri="{BB962C8B-B14F-4D97-AF65-F5344CB8AC3E}">
        <p14:creationId xmlns:p14="http://schemas.microsoft.com/office/powerpoint/2010/main" val="19663722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8" name="Rectangle 6"/>
          <p:cNvSpPr>
            <a:spLocks noGrp="1" noChangeArrowheads="1"/>
          </p:cNvSpPr>
          <p:nvPr>
            <p:ph type="sldNum" sz="quarter" idx="12"/>
          </p:nvPr>
        </p:nvSpPr>
        <p:spPr>
          <a:ln/>
        </p:spPr>
        <p:txBody>
          <a:bodyPr/>
          <a:lstStyle>
            <a:lvl1pPr>
              <a:defRPr/>
            </a:lvl1pPr>
          </a:lstStyle>
          <a:p>
            <a:pPr>
              <a:defRPr/>
            </a:pPr>
            <a:fld id="{1351C717-AF7A-4DC6-90D4-030E1A716AFD}" type="slidenum">
              <a:rPr lang="en-US" altLang="en-US"/>
              <a:pPr>
                <a:defRPr/>
              </a:pPr>
              <a:t>‹#›</a:t>
            </a:fld>
            <a:endParaRPr lang="en-US" altLang="en-US" dirty="0"/>
          </a:p>
        </p:txBody>
      </p:sp>
    </p:spTree>
    <p:extLst>
      <p:ext uri="{BB962C8B-B14F-4D97-AF65-F5344CB8AC3E}">
        <p14:creationId xmlns:p14="http://schemas.microsoft.com/office/powerpoint/2010/main" val="21612633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8" name="Rectangle 6"/>
          <p:cNvSpPr>
            <a:spLocks noGrp="1" noChangeArrowheads="1"/>
          </p:cNvSpPr>
          <p:nvPr>
            <p:ph type="sldNum" sz="quarter" idx="12"/>
          </p:nvPr>
        </p:nvSpPr>
        <p:spPr>
          <a:ln/>
        </p:spPr>
        <p:txBody>
          <a:bodyPr/>
          <a:lstStyle>
            <a:lvl1pPr>
              <a:defRPr/>
            </a:lvl1pPr>
          </a:lstStyle>
          <a:p>
            <a:pPr>
              <a:defRPr/>
            </a:pPr>
            <a:fld id="{962E0D3C-8256-4EA7-BFE5-8DF99AFBBED3}" type="slidenum">
              <a:rPr lang="en-US" altLang="en-US"/>
              <a:pPr>
                <a:defRPr/>
              </a:pPr>
              <a:t>‹#›</a:t>
            </a:fld>
            <a:endParaRPr lang="en-US" altLang="en-US" dirty="0"/>
          </a:p>
        </p:txBody>
      </p:sp>
    </p:spTree>
    <p:extLst>
      <p:ext uri="{BB962C8B-B14F-4D97-AF65-F5344CB8AC3E}">
        <p14:creationId xmlns:p14="http://schemas.microsoft.com/office/powerpoint/2010/main" val="26473741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467DA51B-2321-4810-ABB0-476517693214}" type="slidenum">
              <a:rPr lang="en-US" altLang="en-US"/>
              <a:pPr>
                <a:defRPr/>
              </a:pPr>
              <a:t>‹#›</a:t>
            </a:fld>
            <a:endParaRPr lang="en-US" altLang="en-US" dirty="0"/>
          </a:p>
        </p:txBody>
      </p:sp>
    </p:spTree>
    <p:extLst>
      <p:ext uri="{BB962C8B-B14F-4D97-AF65-F5344CB8AC3E}">
        <p14:creationId xmlns:p14="http://schemas.microsoft.com/office/powerpoint/2010/main" val="5323843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E02B903C-6276-4F06-A5EC-DFC252AA81DC}" type="slidenum">
              <a:rPr lang="en-US" altLang="en-US"/>
              <a:pPr>
                <a:defRPr/>
              </a:pPr>
              <a:t>‹#›</a:t>
            </a:fld>
            <a:endParaRPr lang="en-US" altLang="en-US" dirty="0"/>
          </a:p>
        </p:txBody>
      </p:sp>
    </p:spTree>
    <p:extLst>
      <p:ext uri="{BB962C8B-B14F-4D97-AF65-F5344CB8AC3E}">
        <p14:creationId xmlns:p14="http://schemas.microsoft.com/office/powerpoint/2010/main" val="30234773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477673A3-D23C-4AA9-AB23-B9B18371E12E}" type="slidenum">
              <a:rPr lang="en-US" altLang="en-US"/>
              <a:pPr>
                <a:defRPr/>
              </a:pPr>
              <a:t>‹#›</a:t>
            </a:fld>
            <a:endParaRPr lang="en-US" altLang="en-US" dirty="0"/>
          </a:p>
        </p:txBody>
      </p:sp>
    </p:spTree>
    <p:extLst>
      <p:ext uri="{BB962C8B-B14F-4D97-AF65-F5344CB8AC3E}">
        <p14:creationId xmlns:p14="http://schemas.microsoft.com/office/powerpoint/2010/main" val="5929432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9" name="Rectangle 6"/>
          <p:cNvSpPr>
            <a:spLocks noGrp="1" noChangeArrowheads="1"/>
          </p:cNvSpPr>
          <p:nvPr>
            <p:ph type="sldNum" sz="quarter" idx="12"/>
          </p:nvPr>
        </p:nvSpPr>
        <p:spPr>
          <a:ln/>
        </p:spPr>
        <p:txBody>
          <a:bodyPr/>
          <a:lstStyle>
            <a:lvl1pPr>
              <a:defRPr/>
            </a:lvl1pPr>
          </a:lstStyle>
          <a:p>
            <a:pPr>
              <a:defRPr/>
            </a:pPr>
            <a:fld id="{F6AE6F54-AF8E-4402-A609-77EC9D9F0250}" type="slidenum">
              <a:rPr lang="en-US" altLang="en-US"/>
              <a:pPr>
                <a:defRPr/>
              </a:pPr>
              <a:t>‹#›</a:t>
            </a:fld>
            <a:endParaRPr lang="en-US" altLang="en-US" dirty="0"/>
          </a:p>
        </p:txBody>
      </p:sp>
    </p:spTree>
    <p:extLst>
      <p:ext uri="{BB962C8B-B14F-4D97-AF65-F5344CB8AC3E}">
        <p14:creationId xmlns:p14="http://schemas.microsoft.com/office/powerpoint/2010/main" val="11311985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29FE659A-E67D-4F73-9E46-0170127DE6AC}" type="slidenum">
              <a:rPr lang="en-US" altLang="en-US"/>
              <a:pPr>
                <a:defRPr/>
              </a:pPr>
              <a:t>‹#›</a:t>
            </a:fld>
            <a:endParaRPr lang="en-US" altLang="en-US" dirty="0"/>
          </a:p>
        </p:txBody>
      </p:sp>
    </p:spTree>
    <p:extLst>
      <p:ext uri="{BB962C8B-B14F-4D97-AF65-F5344CB8AC3E}">
        <p14:creationId xmlns:p14="http://schemas.microsoft.com/office/powerpoint/2010/main" val="11767397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4" name="Rectangle 6"/>
          <p:cNvSpPr>
            <a:spLocks noGrp="1" noChangeArrowheads="1"/>
          </p:cNvSpPr>
          <p:nvPr>
            <p:ph type="sldNum" sz="quarter" idx="12"/>
          </p:nvPr>
        </p:nvSpPr>
        <p:spPr>
          <a:ln/>
        </p:spPr>
        <p:txBody>
          <a:bodyPr/>
          <a:lstStyle>
            <a:lvl1pPr>
              <a:defRPr/>
            </a:lvl1pPr>
          </a:lstStyle>
          <a:p>
            <a:pPr>
              <a:defRPr/>
            </a:pPr>
            <a:fld id="{AE0D35B7-164B-4BDA-8435-F6440E98459E}" type="slidenum">
              <a:rPr lang="en-US" altLang="en-US"/>
              <a:pPr>
                <a:defRPr/>
              </a:pPr>
              <a:t>‹#›</a:t>
            </a:fld>
            <a:endParaRPr lang="en-US" altLang="en-US" dirty="0"/>
          </a:p>
        </p:txBody>
      </p:sp>
    </p:spTree>
    <p:extLst>
      <p:ext uri="{BB962C8B-B14F-4D97-AF65-F5344CB8AC3E}">
        <p14:creationId xmlns:p14="http://schemas.microsoft.com/office/powerpoint/2010/main" val="34601165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85F2431D-2E5C-46B2-9509-A0241DEFE45A}" type="slidenum">
              <a:rPr lang="en-US" altLang="en-US"/>
              <a:pPr>
                <a:defRPr/>
              </a:pPr>
              <a:t>‹#›</a:t>
            </a:fld>
            <a:endParaRPr lang="en-US" altLang="en-US" dirty="0"/>
          </a:p>
        </p:txBody>
      </p:sp>
    </p:spTree>
    <p:extLst>
      <p:ext uri="{BB962C8B-B14F-4D97-AF65-F5344CB8AC3E}">
        <p14:creationId xmlns:p14="http://schemas.microsoft.com/office/powerpoint/2010/main" val="37863276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A079E0FE-6A37-4A00-BEA5-D63014F796DC}" type="slidenum">
              <a:rPr lang="en-US" altLang="en-US"/>
              <a:pPr>
                <a:defRPr/>
              </a:pPr>
              <a:t>‹#›</a:t>
            </a:fld>
            <a:endParaRPr lang="en-US" altLang="en-US" dirty="0"/>
          </a:p>
        </p:txBody>
      </p:sp>
    </p:spTree>
    <p:extLst>
      <p:ext uri="{BB962C8B-B14F-4D97-AF65-F5344CB8AC3E}">
        <p14:creationId xmlns:p14="http://schemas.microsoft.com/office/powerpoint/2010/main" val="19179876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34" charset="0"/>
              </a:defRPr>
            </a:lvl1pPr>
          </a:lstStyle>
          <a:p>
            <a:pPr>
              <a:defRPr/>
            </a:pPr>
            <a:endParaRPr lang="en-US" altLang="en-US" dirty="0"/>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34" charset="0"/>
              </a:defRPr>
            </a:lvl1pPr>
          </a:lstStyle>
          <a:p>
            <a:pPr>
              <a:defRPr/>
            </a:pPr>
            <a:endParaRPr lang="en-US" altLang="en-US" dirty="0"/>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pitchFamily="34" charset="0"/>
              </a:defRPr>
            </a:lvl1pPr>
          </a:lstStyle>
          <a:p>
            <a:pPr>
              <a:defRPr/>
            </a:pPr>
            <a:fld id="{32BB3597-7D40-4CC9-A4E8-06D4EFD7F8BB}" type="slidenum">
              <a:rPr lang="en-US" altLang="en-US"/>
              <a:pPr>
                <a:defRPr/>
              </a:pPr>
              <a:t>‹#›</a:t>
            </a:fld>
            <a:endParaRPr lang="en-US" alt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cpc.ncep.noaa.gov/products/Drought"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cpc.ncep.noaa.gov/products/Drought/briefing_prcp.shtml" TargetMode="External"/><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3" Type="http://schemas.openxmlformats.org/officeDocument/2006/relationships/image" Target="../media/image23.png"/><Relationship Id="rId7" Type="http://schemas.openxmlformats.org/officeDocument/2006/relationships/image" Target="../media/image27.png"/><Relationship Id="rId12" Type="http://schemas.openxmlformats.org/officeDocument/2006/relationships/image" Target="../media/image32.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 Id="rId14"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image" Target="../media/image35.gif"/><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0.gi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gi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48.jpeg"/><Relationship Id="rId5" Type="http://schemas.openxmlformats.org/officeDocument/2006/relationships/image" Target="../media/image47.png"/><Relationship Id="rId4" Type="http://schemas.openxmlformats.org/officeDocument/2006/relationships/image" Target="../media/image46.jpeg"/></Relationships>
</file>

<file path=ppt/slides/_rels/slide19.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61.png"/><Relationship Id="rId3" Type="http://schemas.openxmlformats.org/officeDocument/2006/relationships/image" Target="../media/image51.png"/><Relationship Id="rId7" Type="http://schemas.openxmlformats.org/officeDocument/2006/relationships/image" Target="../media/image55.png"/><Relationship Id="rId12" Type="http://schemas.openxmlformats.org/officeDocument/2006/relationships/image" Target="../media/image60.png"/><Relationship Id="rId2"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image" Target="../media/image54.png"/><Relationship Id="rId11" Type="http://schemas.openxmlformats.org/officeDocument/2006/relationships/image" Target="../media/image59.gif"/><Relationship Id="rId5" Type="http://schemas.openxmlformats.org/officeDocument/2006/relationships/image" Target="../media/image53.png"/><Relationship Id="rId10" Type="http://schemas.openxmlformats.org/officeDocument/2006/relationships/image" Target="../media/image58.png"/><Relationship Id="rId4" Type="http://schemas.openxmlformats.org/officeDocument/2006/relationships/image" Target="../media/image52.png"/><Relationship Id="rId9" Type="http://schemas.openxmlformats.org/officeDocument/2006/relationships/image" Target="../media/image57.gif"/></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2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hyperlink" Target="https://origin.cpc.ncep.noaa.gov/products/analysis_monitoring/ensostuff/ONI_change.shtml"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2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25.xml.rels><?xml version="1.0" encoding="UTF-8" standalone="yes"?>
<Relationships xmlns="http://schemas.openxmlformats.org/package/2006/relationships"><Relationship Id="rId3" Type="http://schemas.openxmlformats.org/officeDocument/2006/relationships/image" Target="../media/image77.gif"/><Relationship Id="rId2" Type="http://schemas.openxmlformats.org/officeDocument/2006/relationships/image" Target="../media/image76.gif"/><Relationship Id="rId1" Type="http://schemas.openxmlformats.org/officeDocument/2006/relationships/slideLayout" Target="../slideLayouts/slideLayout7.xml"/><Relationship Id="rId4" Type="http://schemas.openxmlformats.org/officeDocument/2006/relationships/image" Target="../media/image78.png"/></Relationships>
</file>

<file path=ppt/slides/_rels/slide26.xml.rels><?xml version="1.0" encoding="UTF-8" standalone="yes"?>
<Relationships xmlns="http://schemas.openxmlformats.org/package/2006/relationships"><Relationship Id="rId3" Type="http://schemas.openxmlformats.org/officeDocument/2006/relationships/image" Target="../media/image80.gif"/><Relationship Id="rId2" Type="http://schemas.openxmlformats.org/officeDocument/2006/relationships/image" Target="../media/image79.gif"/><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27.xml.rels><?xml version="1.0" encoding="UTF-8" standalone="yes"?>
<Relationships xmlns="http://schemas.openxmlformats.org/package/2006/relationships"><Relationship Id="rId3" Type="http://schemas.openxmlformats.org/officeDocument/2006/relationships/image" Target="../media/image83.gif"/><Relationship Id="rId2" Type="http://schemas.openxmlformats.org/officeDocument/2006/relationships/image" Target="../media/image82.png"/><Relationship Id="rId1" Type="http://schemas.openxmlformats.org/officeDocument/2006/relationships/slideLayout" Target="../slideLayouts/slideLayout7.xml"/><Relationship Id="rId4" Type="http://schemas.openxmlformats.org/officeDocument/2006/relationships/image" Target="../media/image84.png"/></Relationships>
</file>

<file path=ppt/slides/_rels/slide28.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6.xml"/><Relationship Id="rId5" Type="http://schemas.openxmlformats.org/officeDocument/2006/relationships/image" Target="../media/image93.png"/><Relationship Id="rId4" Type="http://schemas.openxmlformats.org/officeDocument/2006/relationships/image" Target="../media/image92.png"/></Relationships>
</file>

<file path=ppt/slides/_rels/slide34.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7.xml"/><Relationship Id="rId5" Type="http://schemas.openxmlformats.org/officeDocument/2006/relationships/image" Target="../media/image98.png"/><Relationship Id="rId4" Type="http://schemas.openxmlformats.org/officeDocument/2006/relationships/image" Target="../media/image97.png"/></Relationships>
</file>

<file path=ppt/slides/_rels/slide36.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image" Target="../media/image100.png"/><Relationship Id="rId7" Type="http://schemas.openxmlformats.org/officeDocument/2006/relationships/image" Target="../media/image103.png"/><Relationship Id="rId2" Type="http://schemas.openxmlformats.org/officeDocument/2006/relationships/image" Target="../media/image99.png"/><Relationship Id="rId1" Type="http://schemas.openxmlformats.org/officeDocument/2006/relationships/slideLayout" Target="../slideLayouts/slideLayout7.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hyperlink" Target="http://drought.geo.msu.edu/research/forecast/smi.monthly.php" TargetMode="External"/><Relationship Id="rId9" Type="http://schemas.openxmlformats.org/officeDocument/2006/relationships/image" Target="../media/image105.gif"/></Relationships>
</file>

<file path=ppt/slides/_rels/slide37.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7.xml"/><Relationship Id="rId5" Type="http://schemas.openxmlformats.org/officeDocument/2006/relationships/hyperlink" Target="https://doi.org/10.1080/07055900.1997.9649597" TargetMode="External"/><Relationship Id="rId4" Type="http://schemas.openxmlformats.org/officeDocument/2006/relationships/hyperlink" Target="https://www.tandfonline.com/journals/tato20" TargetMode="Externa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hyperlink" Target="https://www.cpc.ncep.noaa.gov/products/Drought/briefing_prcp.shtml" TargetMode="External"/><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hyperlink" Target="https://www.cpc.ncep.noaa.gov/products/Drought/briefing_prcp.shtml" TargetMode="External"/><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hyperlink" Target="https://www.cpc.ncep.noaa.gov/products/Drought/briefing_prcp.shtml" TargetMode="External"/><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hyperlink" Target="https://www.cpc.ncep.noaa.gov/products/Drought/briefing_prcp.shtml" TargetMode="External"/><Relationship Id="rId2" Type="http://schemas.openxmlformats.org/officeDocument/2006/relationships/image" Target="../media/image1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228600" y="685800"/>
            <a:ext cx="8610600" cy="1851025"/>
          </a:xfrm>
        </p:spPr>
        <p:txBody>
          <a:bodyPr/>
          <a:lstStyle/>
          <a:p>
            <a:pPr eaLnBrk="1" hangingPunct="1"/>
            <a:r>
              <a:rPr lang="en-US" altLang="en-US" sz="4000" dirty="0"/>
              <a:t>Drought  Outlook  Support Briefing</a:t>
            </a:r>
            <a:br>
              <a:rPr lang="en-US" altLang="en-US" sz="4000" dirty="0"/>
            </a:br>
            <a:r>
              <a:rPr lang="en-US" altLang="en-US" sz="1800" dirty="0"/>
              <a:t/>
            </a:r>
            <a:br>
              <a:rPr lang="en-US" altLang="en-US" sz="1800" dirty="0"/>
            </a:br>
            <a:r>
              <a:rPr lang="en-US" altLang="en-US" sz="4000" dirty="0"/>
              <a:t> </a:t>
            </a:r>
            <a:r>
              <a:rPr lang="en-US" altLang="en-US" sz="4000" dirty="0" smtClean="0"/>
              <a:t>December 2021 </a:t>
            </a:r>
            <a:r>
              <a:rPr lang="en-US" altLang="en-US" sz="4000" dirty="0"/>
              <a:t/>
            </a:r>
            <a:br>
              <a:rPr lang="en-US" altLang="en-US" sz="4000" dirty="0"/>
            </a:br>
            <a:endParaRPr lang="en-US" altLang="en-US" sz="4000" dirty="0"/>
          </a:p>
        </p:txBody>
      </p:sp>
      <p:sp>
        <p:nvSpPr>
          <p:cNvPr id="2051" name="Rectangle 3"/>
          <p:cNvSpPr>
            <a:spLocks noGrp="1" noChangeArrowheads="1"/>
          </p:cNvSpPr>
          <p:nvPr>
            <p:ph type="subTitle" idx="1"/>
          </p:nvPr>
        </p:nvSpPr>
        <p:spPr>
          <a:xfrm>
            <a:off x="381000" y="3200400"/>
            <a:ext cx="8229600" cy="1219200"/>
          </a:xfrm>
        </p:spPr>
        <p:txBody>
          <a:bodyPr/>
          <a:lstStyle/>
          <a:p>
            <a:pPr eaLnBrk="1" hangingPunct="1"/>
            <a:r>
              <a:rPr lang="en-US" altLang="en-US" dirty="0" smtClean="0"/>
              <a:t>Climate </a:t>
            </a:r>
            <a:r>
              <a:rPr lang="en-US" altLang="en-US" dirty="0"/>
              <a:t>Prediction Center/NCEP/NOAA</a:t>
            </a:r>
          </a:p>
          <a:p>
            <a:pPr eaLnBrk="1" hangingPunct="1"/>
            <a:r>
              <a:rPr lang="en-US" altLang="en-US" sz="2800" dirty="0">
                <a:hlinkClick r:id="rId3"/>
              </a:rPr>
              <a:t>http://www.cpc.ncep.noaa.gov/products/Drought</a:t>
            </a:r>
            <a:endParaRPr lang="en-US" altLang="en-US" sz="2800" dirty="0"/>
          </a:p>
        </p:txBody>
      </p:sp>
      <p:sp>
        <p:nvSpPr>
          <p:cNvPr id="2" name="TextBox 1"/>
          <p:cNvSpPr txBox="1"/>
          <p:nvPr/>
        </p:nvSpPr>
        <p:spPr>
          <a:xfrm>
            <a:off x="838200" y="5105400"/>
            <a:ext cx="7239000" cy="646331"/>
          </a:xfrm>
          <a:prstGeom prst="rect">
            <a:avLst/>
          </a:prstGeom>
          <a:noFill/>
        </p:spPr>
        <p:txBody>
          <a:bodyPr wrap="square" rtlCol="0">
            <a:spAutoFit/>
          </a:bodyPr>
          <a:lstStyle/>
          <a:p>
            <a:r>
              <a:rPr lang="en-US" dirty="0" smtClean="0"/>
              <a:t>Bonus topic: </a:t>
            </a:r>
            <a:r>
              <a:rPr lang="en-US" b="1" dirty="0"/>
              <a:t>One possible explanation for the </a:t>
            </a:r>
            <a:r>
              <a:rPr lang="en-US" b="1" dirty="0" smtClean="0"/>
              <a:t>ongoing multiyear DROUGHT </a:t>
            </a:r>
            <a:r>
              <a:rPr lang="en-US" b="1" dirty="0"/>
              <a:t>in the </a:t>
            </a:r>
            <a:r>
              <a:rPr lang="en-US" b="1" dirty="0" smtClean="0"/>
              <a:t>Southwest. </a:t>
            </a:r>
            <a:endParaRPr lang="en-US" dirty="0"/>
          </a:p>
        </p:txBody>
      </p:sp>
    </p:spTree>
  </p:cSld>
  <p:clrMapOvr>
    <a:masterClrMapping/>
  </p:clrMapOvr>
  <p:transition spd="slow"/>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US 4 panel 2-5 year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74889"/>
            <a:ext cx="7620000" cy="588645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a:xfrm>
            <a:off x="8686800" y="6534150"/>
            <a:ext cx="457200" cy="323850"/>
          </a:xfrm>
        </p:spPr>
        <p:txBody>
          <a:bodyPr/>
          <a:lstStyle/>
          <a:p>
            <a:pPr>
              <a:defRPr/>
            </a:pPr>
            <a:fld id="{AE0D35B7-164B-4BDA-8435-F6440E98459E}" type="slidenum">
              <a:rPr lang="en-US" altLang="en-US" smtClean="0"/>
              <a:pPr>
                <a:defRPr/>
              </a:pPr>
              <a:t>10</a:t>
            </a:fld>
            <a:endParaRPr lang="en-US" altLang="en-US"/>
          </a:p>
        </p:txBody>
      </p:sp>
      <p:sp>
        <p:nvSpPr>
          <p:cNvPr id="4" name="TextBox 3"/>
          <p:cNvSpPr txBox="1"/>
          <p:nvPr/>
        </p:nvSpPr>
        <p:spPr>
          <a:xfrm>
            <a:off x="0" y="76200"/>
            <a:ext cx="9067800" cy="338554"/>
          </a:xfrm>
          <a:prstGeom prst="rect">
            <a:avLst/>
          </a:prstGeom>
          <a:noFill/>
        </p:spPr>
        <p:txBody>
          <a:bodyPr wrap="square" rtlCol="0">
            <a:spAutoFit/>
          </a:bodyPr>
          <a:lstStyle/>
          <a:p>
            <a:r>
              <a:rPr lang="en-US" sz="1600" dirty="0" smtClean="0"/>
              <a:t>Total precipitation </a:t>
            </a:r>
            <a:r>
              <a:rPr lang="en-US" sz="1600" b="1" dirty="0" smtClean="0"/>
              <a:t>Percent (of normal) </a:t>
            </a:r>
            <a:r>
              <a:rPr lang="en-US" sz="1600" dirty="0" smtClean="0"/>
              <a:t>during last 2, 3, 4, &amp; 5 yrs.</a:t>
            </a:r>
            <a:r>
              <a:rPr lang="en-US" sz="1600" b="1" u="sng" dirty="0"/>
              <a:t> .</a:t>
            </a:r>
            <a:r>
              <a:rPr lang="en-US" sz="1600" b="1" u="sng" dirty="0">
                <a:solidFill>
                  <a:srgbClr val="FF0000"/>
                </a:solidFill>
              </a:rPr>
              <a:t>–Only Deficit </a:t>
            </a:r>
            <a:r>
              <a:rPr lang="en-US" sz="1600" b="1" u="sng" dirty="0" smtClean="0">
                <a:solidFill>
                  <a:srgbClr val="FF0000"/>
                </a:solidFill>
              </a:rPr>
              <a:t>Areas </a:t>
            </a:r>
            <a:r>
              <a:rPr lang="en-US" sz="1600" b="1" u="sng" dirty="0">
                <a:solidFill>
                  <a:srgbClr val="FF0000"/>
                </a:solidFill>
              </a:rPr>
              <a:t>&lt;=90</a:t>
            </a:r>
            <a:r>
              <a:rPr lang="en-US" sz="1600" b="1" u="sng" dirty="0" smtClean="0">
                <a:solidFill>
                  <a:srgbClr val="FF0000"/>
                </a:solidFill>
              </a:rPr>
              <a:t>% shown !!</a:t>
            </a:r>
            <a:endParaRPr lang="en-US" sz="1600" b="1" u="sng" dirty="0">
              <a:solidFill>
                <a:srgbClr val="FF0000"/>
              </a:solidFill>
            </a:endParaRPr>
          </a:p>
        </p:txBody>
      </p:sp>
      <p:sp>
        <p:nvSpPr>
          <p:cNvPr id="6" name="Rectangle 5"/>
          <p:cNvSpPr/>
          <p:nvPr/>
        </p:nvSpPr>
        <p:spPr>
          <a:xfrm>
            <a:off x="1597024" y="76201"/>
            <a:ext cx="765175" cy="3693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3962400" y="4495800"/>
            <a:ext cx="1447800" cy="9144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4117975" y="1676400"/>
            <a:ext cx="1212850" cy="7620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758825" y="1752600"/>
            <a:ext cx="838200" cy="72029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330825" y="3276600"/>
            <a:ext cx="609600" cy="369332"/>
          </a:xfrm>
          <a:prstGeom prst="rect">
            <a:avLst/>
          </a:prstGeom>
          <a:noFill/>
        </p:spPr>
        <p:txBody>
          <a:bodyPr wrap="square" rtlCol="0">
            <a:spAutoFit/>
          </a:bodyPr>
          <a:lstStyle/>
          <a:p>
            <a:r>
              <a:rPr lang="en-US" dirty="0"/>
              <a:t>2 Y</a:t>
            </a:r>
          </a:p>
        </p:txBody>
      </p:sp>
      <p:sp>
        <p:nvSpPr>
          <p:cNvPr id="11" name="TextBox 10"/>
          <p:cNvSpPr txBox="1"/>
          <p:nvPr/>
        </p:nvSpPr>
        <p:spPr>
          <a:xfrm>
            <a:off x="5185352" y="485775"/>
            <a:ext cx="609600" cy="369332"/>
          </a:xfrm>
          <a:prstGeom prst="rect">
            <a:avLst/>
          </a:prstGeom>
          <a:noFill/>
        </p:spPr>
        <p:txBody>
          <a:bodyPr wrap="square" rtlCol="0">
            <a:spAutoFit/>
          </a:bodyPr>
          <a:lstStyle/>
          <a:p>
            <a:r>
              <a:rPr lang="en-US" dirty="0"/>
              <a:t>3 Y</a:t>
            </a:r>
          </a:p>
        </p:txBody>
      </p:sp>
      <p:sp>
        <p:nvSpPr>
          <p:cNvPr id="12" name="TextBox 11"/>
          <p:cNvSpPr txBox="1"/>
          <p:nvPr/>
        </p:nvSpPr>
        <p:spPr>
          <a:xfrm>
            <a:off x="1597025" y="3235880"/>
            <a:ext cx="762000" cy="369332"/>
          </a:xfrm>
          <a:prstGeom prst="rect">
            <a:avLst/>
          </a:prstGeom>
          <a:noFill/>
        </p:spPr>
        <p:txBody>
          <a:bodyPr wrap="square" rtlCol="0">
            <a:spAutoFit/>
          </a:bodyPr>
          <a:lstStyle/>
          <a:p>
            <a:r>
              <a:rPr lang="en-US" dirty="0"/>
              <a:t>4 Y</a:t>
            </a:r>
          </a:p>
        </p:txBody>
      </p:sp>
      <p:sp>
        <p:nvSpPr>
          <p:cNvPr id="13" name="TextBox 12"/>
          <p:cNvSpPr txBox="1"/>
          <p:nvPr/>
        </p:nvSpPr>
        <p:spPr>
          <a:xfrm>
            <a:off x="1751734" y="545068"/>
            <a:ext cx="609600" cy="369332"/>
          </a:xfrm>
          <a:prstGeom prst="rect">
            <a:avLst/>
          </a:prstGeom>
          <a:noFill/>
        </p:spPr>
        <p:txBody>
          <a:bodyPr wrap="square" rtlCol="0">
            <a:spAutoFit/>
          </a:bodyPr>
          <a:lstStyle/>
          <a:p>
            <a:r>
              <a:rPr lang="en-US" dirty="0"/>
              <a:t>5 Y</a:t>
            </a:r>
          </a:p>
        </p:txBody>
      </p:sp>
      <p:sp>
        <p:nvSpPr>
          <p:cNvPr id="17" name="Rounded Rectangle 16"/>
          <p:cNvSpPr/>
          <p:nvPr/>
        </p:nvSpPr>
        <p:spPr>
          <a:xfrm>
            <a:off x="838200" y="4495800"/>
            <a:ext cx="758825" cy="8001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181708" y="6550223"/>
            <a:ext cx="8253478" cy="307777"/>
          </a:xfrm>
          <a:prstGeom prst="rect">
            <a:avLst/>
          </a:prstGeom>
        </p:spPr>
        <p:txBody>
          <a:bodyPr wrap="none">
            <a:spAutoFit/>
          </a:bodyPr>
          <a:lstStyle/>
          <a:p>
            <a:r>
              <a:rPr lang="en-US" sz="1400" dirty="0"/>
              <a:t>From: Recent Accumulated Precipitation </a:t>
            </a:r>
            <a:r>
              <a:rPr lang="en-US" sz="1400" dirty="0">
                <a:solidFill>
                  <a:srgbClr val="6600CC"/>
                </a:solidFill>
                <a:hlinkClick r:id="rId3"/>
              </a:rPr>
              <a:t>https://www.cpc.ncep.noaa.gov/products/Drought/briefing_prcp.shtml</a:t>
            </a:r>
            <a:r>
              <a:rPr lang="en-US" sz="1400" dirty="0">
                <a:solidFill>
                  <a:srgbClr val="6600CC"/>
                </a:solidFill>
              </a:rPr>
              <a:t> </a:t>
            </a:r>
          </a:p>
        </p:txBody>
      </p:sp>
      <p:sp>
        <p:nvSpPr>
          <p:cNvPr id="3" name="TextBox 2"/>
          <p:cNvSpPr txBox="1"/>
          <p:nvPr/>
        </p:nvSpPr>
        <p:spPr>
          <a:xfrm>
            <a:off x="7654925" y="2472894"/>
            <a:ext cx="1447800" cy="1815882"/>
          </a:xfrm>
          <a:prstGeom prst="rect">
            <a:avLst/>
          </a:prstGeom>
          <a:noFill/>
        </p:spPr>
        <p:txBody>
          <a:bodyPr wrap="square" rtlCol="0">
            <a:spAutoFit/>
          </a:bodyPr>
          <a:lstStyle/>
          <a:p>
            <a:r>
              <a:rPr lang="en-US" sz="1400" dirty="0" smtClean="0"/>
              <a:t>In these long time ranges (2-5 </a:t>
            </a:r>
            <a:r>
              <a:rPr lang="en-US" sz="1400" dirty="0" err="1" smtClean="0"/>
              <a:t>yrs</a:t>
            </a:r>
            <a:r>
              <a:rPr lang="en-US" sz="1400" dirty="0" smtClean="0"/>
              <a:t>), there is a general dearth/lack of precipitation in the southwest US</a:t>
            </a:r>
            <a:r>
              <a:rPr lang="en-US" sz="1400" dirty="0" smtClean="0"/>
              <a:t>.</a:t>
            </a:r>
            <a:endParaRPr lang="en-US" sz="1400" dirty="0" smtClean="0"/>
          </a:p>
        </p:txBody>
      </p:sp>
      <p:sp>
        <p:nvSpPr>
          <p:cNvPr id="14" name="TextBox 13"/>
          <p:cNvSpPr txBox="1"/>
          <p:nvPr/>
        </p:nvSpPr>
        <p:spPr>
          <a:xfrm>
            <a:off x="76200" y="5830669"/>
            <a:ext cx="8991600" cy="369332"/>
          </a:xfrm>
          <a:prstGeom prst="rect">
            <a:avLst/>
          </a:prstGeom>
          <a:noFill/>
        </p:spPr>
        <p:txBody>
          <a:bodyPr wrap="square" rtlCol="0">
            <a:spAutoFit/>
          </a:bodyPr>
          <a:lstStyle/>
          <a:p>
            <a:r>
              <a:rPr lang="en-US" dirty="0" smtClean="0">
                <a:solidFill>
                  <a:srgbClr val="FF0000"/>
                </a:solidFill>
              </a:rPr>
              <a:t>Ongoing multiyear drought in the </a:t>
            </a:r>
            <a:r>
              <a:rPr lang="en-US" dirty="0" err="1" smtClean="0">
                <a:solidFill>
                  <a:srgbClr val="FF0000"/>
                </a:solidFill>
              </a:rPr>
              <a:t>SouthWest</a:t>
            </a:r>
            <a:r>
              <a:rPr lang="en-US" dirty="0" smtClean="0">
                <a:solidFill>
                  <a:srgbClr val="FF0000"/>
                </a:solidFill>
              </a:rPr>
              <a:t>!! Ongoing La Nina will not help.  </a:t>
            </a:r>
            <a:endParaRPr lang="en-US" dirty="0">
              <a:solidFill>
                <a:srgbClr val="FF0000"/>
              </a:solidFill>
            </a:endParaRPr>
          </a:p>
        </p:txBody>
      </p:sp>
    </p:spTree>
    <p:extLst>
      <p:ext uri="{BB962C8B-B14F-4D97-AF65-F5344CB8AC3E}">
        <p14:creationId xmlns:p14="http://schemas.microsoft.com/office/powerpoint/2010/main" val="8091126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295275"/>
            <a:ext cx="8610600" cy="6562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2"/>
          </p:nvPr>
        </p:nvSpPr>
        <p:spPr>
          <a:xfrm>
            <a:off x="8763000" y="6553200"/>
            <a:ext cx="381000" cy="304800"/>
          </a:xfrm>
        </p:spPr>
        <p:txBody>
          <a:bodyPr/>
          <a:lstStyle/>
          <a:p>
            <a:pPr>
              <a:defRPr/>
            </a:pPr>
            <a:fld id="{AE0D35B7-164B-4BDA-8435-F6440E98459E}" type="slidenum">
              <a:rPr lang="en-US" altLang="en-US" smtClean="0"/>
              <a:pPr>
                <a:defRPr/>
              </a:pPr>
              <a:t>11</a:t>
            </a:fld>
            <a:endParaRPr lang="en-US" altLang="en-US" dirty="0"/>
          </a:p>
        </p:txBody>
      </p:sp>
      <p:sp>
        <p:nvSpPr>
          <p:cNvPr id="4" name="TextBox 3"/>
          <p:cNvSpPr txBox="1"/>
          <p:nvPr/>
        </p:nvSpPr>
        <p:spPr>
          <a:xfrm>
            <a:off x="2895600" y="-2977"/>
            <a:ext cx="2971800" cy="307777"/>
          </a:xfrm>
          <a:prstGeom prst="rect">
            <a:avLst/>
          </a:prstGeom>
          <a:noFill/>
        </p:spPr>
        <p:txBody>
          <a:bodyPr wrap="square" rtlCol="0">
            <a:spAutoFit/>
          </a:bodyPr>
          <a:lstStyle/>
          <a:p>
            <a:pPr algn="ctr"/>
            <a:r>
              <a:rPr lang="en-US" sz="1400" dirty="0"/>
              <a:t>Rainy (3-month)Season across the US</a:t>
            </a:r>
          </a:p>
        </p:txBody>
      </p:sp>
      <p:pic>
        <p:nvPicPr>
          <p:cNvPr id="103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00975" y="2133600"/>
            <a:ext cx="1343025" cy="800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9"/>
          <p:cNvSpPr/>
          <p:nvPr/>
        </p:nvSpPr>
        <p:spPr>
          <a:xfrm>
            <a:off x="80513" y="1905000"/>
            <a:ext cx="2510287" cy="1676400"/>
          </a:xfrm>
          <a:prstGeom prst="rect">
            <a:avLst/>
          </a:prstGeom>
          <a:noFill/>
          <a:ln w="317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7848600" y="2971800"/>
            <a:ext cx="1295400" cy="3323987"/>
          </a:xfrm>
          <a:prstGeom prst="rect">
            <a:avLst/>
          </a:prstGeom>
        </p:spPr>
        <p:txBody>
          <a:bodyPr wrap="square">
            <a:spAutoFit/>
          </a:bodyPr>
          <a:lstStyle/>
          <a:p>
            <a:r>
              <a:rPr lang="en-US" sz="1400" dirty="0"/>
              <a:t>East  vs  West</a:t>
            </a:r>
            <a:r>
              <a:rPr lang="en-US" sz="1400" dirty="0" smtClean="0"/>
              <a:t>!</a:t>
            </a:r>
          </a:p>
          <a:p>
            <a:endParaRPr lang="en-US" sz="1400" dirty="0" smtClean="0"/>
          </a:p>
          <a:p>
            <a:r>
              <a:rPr lang="en-US" sz="1400" dirty="0" smtClean="0"/>
              <a:t>More darker colors in west/central =&gt; </a:t>
            </a:r>
            <a:r>
              <a:rPr lang="en-US" sz="1400" b="1" u="sng" dirty="0" smtClean="0">
                <a:solidFill>
                  <a:srgbClr val="A88000"/>
                </a:solidFill>
              </a:rPr>
              <a:t>narrow rainy season </a:t>
            </a:r>
            <a:r>
              <a:rPr lang="en-US" sz="1400" dirty="0" smtClean="0"/>
              <a:t>(months)</a:t>
            </a:r>
            <a:endParaRPr lang="en-US" sz="1400" dirty="0"/>
          </a:p>
          <a:p>
            <a:endParaRPr lang="en-US" sz="1400" dirty="0"/>
          </a:p>
          <a:p>
            <a:r>
              <a:rPr lang="en-US" sz="1400" dirty="0" smtClean="0"/>
              <a:t>Overall, more white space in the east =&gt; </a:t>
            </a:r>
            <a:r>
              <a:rPr lang="en-US" sz="1400" b="1" u="sng" dirty="0" smtClean="0">
                <a:solidFill>
                  <a:srgbClr val="33CC33"/>
                </a:solidFill>
              </a:rPr>
              <a:t>distributed rainfall season </a:t>
            </a:r>
            <a:r>
              <a:rPr lang="en-US" sz="1400" dirty="0" smtClean="0"/>
              <a:t>(except ~FL).</a:t>
            </a:r>
            <a:endParaRPr lang="en-US" sz="1400" dirty="0"/>
          </a:p>
        </p:txBody>
      </p:sp>
      <p:sp>
        <p:nvSpPr>
          <p:cNvPr id="5" name="TextBox 4"/>
          <p:cNvSpPr txBox="1"/>
          <p:nvPr/>
        </p:nvSpPr>
        <p:spPr>
          <a:xfrm>
            <a:off x="7800975" y="381000"/>
            <a:ext cx="885825" cy="1815882"/>
          </a:xfrm>
          <a:prstGeom prst="rect">
            <a:avLst/>
          </a:prstGeom>
          <a:noFill/>
        </p:spPr>
        <p:txBody>
          <a:bodyPr wrap="square" rtlCol="0">
            <a:spAutoFit/>
          </a:bodyPr>
          <a:lstStyle/>
          <a:p>
            <a:r>
              <a:rPr lang="en-US" sz="1400" b="1" u="sng" dirty="0" smtClean="0">
                <a:solidFill>
                  <a:srgbClr val="FF0000"/>
                </a:solidFill>
              </a:rPr>
              <a:t>NDJ</a:t>
            </a:r>
            <a:r>
              <a:rPr lang="en-US" sz="1400" dirty="0" smtClean="0">
                <a:solidFill>
                  <a:srgbClr val="FF0000"/>
                </a:solidFill>
              </a:rPr>
              <a:t> –Large rainfall deficits in the middle of country and SE!</a:t>
            </a:r>
            <a:endParaRPr lang="en-US" sz="1400" dirty="0">
              <a:solidFill>
                <a:srgbClr val="FF0000"/>
              </a:solidFill>
            </a:endParaRPr>
          </a:p>
        </p:txBody>
      </p:sp>
    </p:spTree>
    <p:extLst>
      <p:ext uri="{BB962C8B-B14F-4D97-AF65-F5344CB8AC3E}">
        <p14:creationId xmlns:p14="http://schemas.microsoft.com/office/powerpoint/2010/main" val="19775983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9" name="Straight Arrow Connector 28"/>
          <p:cNvCxnSpPr/>
          <p:nvPr/>
        </p:nvCxnSpPr>
        <p:spPr>
          <a:xfrm>
            <a:off x="609600" y="6324600"/>
            <a:ext cx="2819400" cy="0"/>
          </a:xfrm>
          <a:prstGeom prst="straightConnector1">
            <a:avLst/>
          </a:prstGeom>
          <a:ln w="1905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12"/>
          </p:nvPr>
        </p:nvSpPr>
        <p:spPr/>
        <p:txBody>
          <a:bodyPr/>
          <a:lstStyle/>
          <a:p>
            <a:pPr>
              <a:defRPr/>
            </a:pPr>
            <a:fld id="{AE0D35B7-164B-4BDA-8435-F6440E98459E}" type="slidenum">
              <a:rPr lang="en-US" altLang="en-US" smtClean="0"/>
              <a:pPr>
                <a:defRPr/>
              </a:pPr>
              <a:t>12</a:t>
            </a:fld>
            <a:endParaRPr lang="en-US" altLang="en-US" dirty="0"/>
          </a:p>
        </p:txBody>
      </p:sp>
      <p:grpSp>
        <p:nvGrpSpPr>
          <p:cNvPr id="3" name="Group 2"/>
          <p:cNvGrpSpPr/>
          <p:nvPr/>
        </p:nvGrpSpPr>
        <p:grpSpPr>
          <a:xfrm>
            <a:off x="0" y="-76200"/>
            <a:ext cx="9144001" cy="6857999"/>
            <a:chOff x="0" y="1"/>
            <a:chExt cx="9144001" cy="6857999"/>
          </a:xfrm>
        </p:grpSpPr>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2666999" cy="16668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66876"/>
              <a:ext cx="2667000" cy="17442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11167"/>
              <a:ext cx="2666999" cy="16459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5057132"/>
              <a:ext cx="2666999" cy="18008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60516" y="1"/>
              <a:ext cx="2749686" cy="16668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67001" y="1666876"/>
              <a:ext cx="2743200" cy="17442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67001" y="3429000"/>
              <a:ext cx="2743200" cy="160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1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667001" y="5046376"/>
              <a:ext cx="2743200" cy="18116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1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410197" y="47018"/>
              <a:ext cx="2743203" cy="17055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1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410198" y="1666877"/>
              <a:ext cx="2743202" cy="17775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1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410199" y="3429000"/>
              <a:ext cx="2743199" cy="16281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1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410200" y="5029200"/>
              <a:ext cx="2743200"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838872" y="2680797"/>
              <a:ext cx="1305128" cy="6103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TextBox 16"/>
            <p:cNvSpPr txBox="1"/>
            <p:nvPr/>
          </p:nvSpPr>
          <p:spPr>
            <a:xfrm>
              <a:off x="8305800" y="6488668"/>
              <a:ext cx="838201" cy="369332"/>
            </a:xfrm>
            <a:prstGeom prst="rect">
              <a:avLst/>
            </a:prstGeom>
            <a:noFill/>
          </p:spPr>
          <p:txBody>
            <a:bodyPr wrap="square" rtlCol="0">
              <a:spAutoFit/>
            </a:bodyPr>
            <a:lstStyle/>
            <a:p>
              <a:r>
                <a:rPr lang="en-US" sz="900" dirty="0"/>
                <a:t>Adapted from Rich Tinker.</a:t>
              </a:r>
            </a:p>
          </p:txBody>
        </p:sp>
        <p:sp>
          <p:nvSpPr>
            <p:cNvPr id="18" name="Rectangle 17"/>
            <p:cNvSpPr/>
            <p:nvPr/>
          </p:nvSpPr>
          <p:spPr>
            <a:xfrm>
              <a:off x="8305800" y="6488668"/>
              <a:ext cx="838200" cy="369332"/>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Rectangle 18"/>
          <p:cNvSpPr/>
          <p:nvPr/>
        </p:nvSpPr>
        <p:spPr>
          <a:xfrm>
            <a:off x="2" y="3352800"/>
            <a:ext cx="2666998" cy="161737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1" y="1627211"/>
            <a:ext cx="2666998" cy="1697176"/>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0" y="-53312"/>
            <a:ext cx="2667002" cy="1654567"/>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8153400" y="3657600"/>
            <a:ext cx="990600" cy="2492990"/>
          </a:xfrm>
          <a:prstGeom prst="rect">
            <a:avLst/>
          </a:prstGeom>
          <a:noFill/>
        </p:spPr>
        <p:txBody>
          <a:bodyPr wrap="square" rtlCol="0">
            <a:spAutoFit/>
          </a:bodyPr>
          <a:lstStyle/>
          <a:p>
            <a:r>
              <a:rPr lang="en-US" sz="1200" b="1" dirty="0" smtClean="0"/>
              <a:t> </a:t>
            </a:r>
            <a:r>
              <a:rPr lang="en-US" sz="1200" b="1" dirty="0" smtClean="0">
                <a:solidFill>
                  <a:srgbClr val="FF0000"/>
                </a:solidFill>
              </a:rPr>
              <a:t>*********</a:t>
            </a:r>
          </a:p>
          <a:p>
            <a:r>
              <a:rPr lang="en-US" sz="1200" b="1" dirty="0" smtClean="0">
                <a:solidFill>
                  <a:srgbClr val="FF0000"/>
                </a:solidFill>
              </a:rPr>
              <a:t>EAST vs</a:t>
            </a:r>
          </a:p>
          <a:p>
            <a:r>
              <a:rPr lang="en-US" sz="1200" b="1" dirty="0" smtClean="0">
                <a:solidFill>
                  <a:srgbClr val="FF0000"/>
                </a:solidFill>
              </a:rPr>
              <a:t>CTR/WEST </a:t>
            </a:r>
          </a:p>
          <a:p>
            <a:r>
              <a:rPr lang="en-US" sz="1200" b="1" dirty="0" smtClean="0">
                <a:solidFill>
                  <a:srgbClr val="FF0000"/>
                </a:solidFill>
              </a:rPr>
              <a:t>Drought Behavior  is loosely tied to rainfall climo!! And the limited rainy season in the west</a:t>
            </a:r>
          </a:p>
          <a:p>
            <a:r>
              <a:rPr lang="en-US" sz="1200" b="1" dirty="0">
                <a:solidFill>
                  <a:srgbClr val="FF0000"/>
                </a:solidFill>
              </a:rPr>
              <a:t> </a:t>
            </a:r>
            <a:r>
              <a:rPr lang="en-US" sz="1200" b="1" dirty="0" smtClean="0">
                <a:solidFill>
                  <a:srgbClr val="FF0000"/>
                </a:solidFill>
              </a:rPr>
              <a:t>*********</a:t>
            </a:r>
            <a:endParaRPr lang="en-US" sz="1200" b="1" dirty="0">
              <a:solidFill>
                <a:srgbClr val="FF0000"/>
              </a:solidFill>
            </a:endParaRPr>
          </a:p>
        </p:txBody>
      </p:sp>
      <p:sp>
        <p:nvSpPr>
          <p:cNvPr id="20" name="Arc 19"/>
          <p:cNvSpPr/>
          <p:nvPr/>
        </p:nvSpPr>
        <p:spPr>
          <a:xfrm>
            <a:off x="8153400" y="762000"/>
            <a:ext cx="347764" cy="1524000"/>
          </a:xfrm>
          <a:prstGeom prst="arc">
            <a:avLst>
              <a:gd name="adj1" fmla="val 15446771"/>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TextBox 21"/>
          <p:cNvSpPr txBox="1"/>
          <p:nvPr/>
        </p:nvSpPr>
        <p:spPr>
          <a:xfrm>
            <a:off x="8153399" y="381000"/>
            <a:ext cx="1000330" cy="1569660"/>
          </a:xfrm>
          <a:prstGeom prst="rect">
            <a:avLst/>
          </a:prstGeom>
          <a:noFill/>
        </p:spPr>
        <p:txBody>
          <a:bodyPr wrap="square" rtlCol="0">
            <a:spAutoFit/>
          </a:bodyPr>
          <a:lstStyle/>
          <a:p>
            <a:r>
              <a:rPr lang="en-US" sz="1200" dirty="0" smtClean="0"/>
              <a:t>SON season, difficult season for drought forecast? Also transition-</a:t>
            </a:r>
            <a:r>
              <a:rPr lang="en-US" sz="1200" dirty="0" err="1" smtClean="0"/>
              <a:t>ing</a:t>
            </a:r>
            <a:r>
              <a:rPr lang="en-US" sz="1200" dirty="0" smtClean="0"/>
              <a:t> ENSO? </a:t>
            </a:r>
            <a:endParaRPr lang="en-US" sz="1200" dirty="0"/>
          </a:p>
        </p:txBody>
      </p:sp>
      <p:sp>
        <p:nvSpPr>
          <p:cNvPr id="23" name="TextBox 22"/>
          <p:cNvSpPr txBox="1"/>
          <p:nvPr/>
        </p:nvSpPr>
        <p:spPr>
          <a:xfrm>
            <a:off x="5913327" y="2087849"/>
            <a:ext cx="1905000" cy="830997"/>
          </a:xfrm>
          <a:prstGeom prst="rect">
            <a:avLst/>
          </a:prstGeom>
          <a:noFill/>
        </p:spPr>
        <p:txBody>
          <a:bodyPr wrap="square" rtlCol="0">
            <a:spAutoFit/>
          </a:bodyPr>
          <a:lstStyle/>
          <a:p>
            <a:r>
              <a:rPr lang="en-US" sz="1600" b="1" dirty="0" smtClean="0"/>
              <a:t>OCT - Month with the least WHITE &amp; GREEN!</a:t>
            </a:r>
            <a:endParaRPr lang="en-US" sz="1600" b="1" dirty="0"/>
          </a:p>
        </p:txBody>
      </p:sp>
    </p:spTree>
    <p:extLst>
      <p:ext uri="{BB962C8B-B14F-4D97-AF65-F5344CB8AC3E}">
        <p14:creationId xmlns:p14="http://schemas.microsoft.com/office/powerpoint/2010/main" val="84978743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descr="La Niña Precipitation Composite graphi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62946"/>
            <a:ext cx="4572000" cy="6090252"/>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descr="La Niña Temperature Composit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457200"/>
            <a:ext cx="4572000" cy="6095998"/>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a:xfrm>
            <a:off x="8763001" y="6553200"/>
            <a:ext cx="380999" cy="238125"/>
          </a:xfrm>
        </p:spPr>
        <p:txBody>
          <a:bodyPr/>
          <a:lstStyle/>
          <a:p>
            <a:pPr>
              <a:defRPr/>
            </a:pPr>
            <a:fld id="{AE0D35B7-164B-4BDA-8435-F6440E98459E}" type="slidenum">
              <a:rPr lang="en-US" altLang="en-US" smtClean="0"/>
              <a:pPr>
                <a:defRPr/>
              </a:pPr>
              <a:t>13</a:t>
            </a:fld>
            <a:endParaRPr lang="en-US" altLang="en-US" dirty="0"/>
          </a:p>
        </p:txBody>
      </p:sp>
      <p:grpSp>
        <p:nvGrpSpPr>
          <p:cNvPr id="22" name="Group 21"/>
          <p:cNvGrpSpPr/>
          <p:nvPr/>
        </p:nvGrpSpPr>
        <p:grpSpPr>
          <a:xfrm>
            <a:off x="22326600" y="6629400"/>
            <a:ext cx="5029200" cy="6710995"/>
            <a:chOff x="0" y="161925"/>
            <a:chExt cx="5153025" cy="6534150"/>
          </a:xfrm>
        </p:grpSpPr>
        <p:pic>
          <p:nvPicPr>
            <p:cNvPr id="2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66688"/>
              <a:ext cx="2600325" cy="6524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90800" y="161925"/>
              <a:ext cx="2562225" cy="6534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7" name="Group 6"/>
          <p:cNvGrpSpPr/>
          <p:nvPr/>
        </p:nvGrpSpPr>
        <p:grpSpPr>
          <a:xfrm>
            <a:off x="0" y="-4465"/>
            <a:ext cx="9126983" cy="1376065"/>
            <a:chOff x="0" y="-4465"/>
            <a:chExt cx="9126983" cy="1376065"/>
          </a:xfrm>
        </p:grpSpPr>
        <p:sp>
          <p:nvSpPr>
            <p:cNvPr id="29" name="TextBox 27"/>
            <p:cNvSpPr txBox="1"/>
            <p:nvPr/>
          </p:nvSpPr>
          <p:spPr>
            <a:xfrm>
              <a:off x="0" y="-4465"/>
              <a:ext cx="9126983" cy="461665"/>
            </a:xfrm>
            <a:prstGeom prst="rect">
              <a:avLst/>
            </a:prstGeom>
            <a:solidFill>
              <a:schemeClr val="bg1"/>
            </a:solidFill>
          </p:spPr>
          <p:txBody>
            <a:bodyPr wrap="square" rtlCol="0">
              <a:spAutoFit/>
            </a:bodyPr>
            <a:lstStyle/>
            <a:p>
              <a:pPr marL="0" marR="0" algn="ctr" fontAlgn="base">
                <a:spcBef>
                  <a:spcPts val="0"/>
                </a:spcBef>
                <a:spcAft>
                  <a:spcPts val="0"/>
                </a:spcAft>
              </a:pPr>
              <a:r>
                <a:rPr lang="en-US" sz="2400" b="1" dirty="0" smtClean="0">
                  <a:solidFill>
                    <a:srgbClr val="FF0000"/>
                  </a:solidFill>
                  <a:latin typeface="Times New Roman"/>
                  <a:ea typeface="Times New Roman"/>
                  <a:cs typeface="Arial"/>
                </a:rPr>
                <a:t>La Nina</a:t>
              </a:r>
              <a:r>
                <a:rPr lang="en-US" sz="2400" b="1" kern="1200" dirty="0" smtClean="0">
                  <a:solidFill>
                    <a:srgbClr val="FF0000"/>
                  </a:solidFill>
                  <a:effectLst/>
                  <a:latin typeface="Times New Roman"/>
                  <a:ea typeface="Times New Roman"/>
                  <a:cs typeface="Arial"/>
                </a:rPr>
                <a:t> </a:t>
              </a:r>
              <a:r>
                <a:rPr lang="en-US" sz="2400" kern="1200" dirty="0" smtClean="0">
                  <a:solidFill>
                    <a:srgbClr val="FF0000"/>
                  </a:solidFill>
                  <a:effectLst/>
                  <a:latin typeface="Times New Roman"/>
                  <a:ea typeface="Times New Roman"/>
                  <a:cs typeface="Arial"/>
                </a:rPr>
                <a:t>P</a:t>
              </a:r>
              <a:r>
                <a:rPr lang="en-US" sz="2400" kern="1200" dirty="0" smtClean="0">
                  <a:solidFill>
                    <a:srgbClr val="000000"/>
                  </a:solidFill>
                  <a:effectLst/>
                  <a:latin typeface="Times New Roman"/>
                  <a:ea typeface="Times New Roman"/>
                  <a:cs typeface="Arial"/>
                </a:rPr>
                <a:t>recip/</a:t>
              </a:r>
              <a:r>
                <a:rPr lang="en-US" sz="2400" kern="1200" dirty="0" smtClean="0">
                  <a:solidFill>
                    <a:srgbClr val="FF0000"/>
                  </a:solidFill>
                  <a:effectLst/>
                  <a:latin typeface="Times New Roman"/>
                  <a:ea typeface="Times New Roman"/>
                  <a:cs typeface="Arial"/>
                </a:rPr>
                <a:t>T</a:t>
              </a:r>
              <a:r>
                <a:rPr lang="en-US" sz="2400" kern="1200" dirty="0" smtClean="0">
                  <a:solidFill>
                    <a:srgbClr val="000000"/>
                  </a:solidFill>
                  <a:effectLst/>
                  <a:latin typeface="Times New Roman"/>
                  <a:ea typeface="Times New Roman"/>
                  <a:cs typeface="Arial"/>
                </a:rPr>
                <a:t>emperature   </a:t>
              </a:r>
              <a:r>
                <a:rPr lang="en-US" sz="2400" kern="1200" dirty="0">
                  <a:solidFill>
                    <a:srgbClr val="000000"/>
                  </a:solidFill>
                  <a:effectLst/>
                  <a:latin typeface="Times New Roman"/>
                  <a:ea typeface="Times New Roman"/>
                  <a:cs typeface="Arial"/>
                </a:rPr>
                <a:t>COMPOSITES &amp; Trend </a:t>
              </a:r>
              <a:r>
                <a:rPr lang="en-US" sz="2400" kern="1200" dirty="0" smtClean="0">
                  <a:solidFill>
                    <a:srgbClr val="000000"/>
                  </a:solidFill>
                  <a:effectLst/>
                  <a:latin typeface="Times New Roman"/>
                  <a:ea typeface="Times New Roman"/>
                  <a:cs typeface="Arial"/>
                </a:rPr>
                <a:t>map</a:t>
              </a:r>
              <a:endParaRPr lang="en-US" sz="2400" dirty="0">
                <a:effectLst/>
                <a:latin typeface="Times New Roman"/>
                <a:ea typeface="Times New Roman"/>
              </a:endParaRPr>
            </a:p>
          </p:txBody>
        </p:sp>
        <p:sp>
          <p:nvSpPr>
            <p:cNvPr id="18" name="TextBox 17"/>
            <p:cNvSpPr txBox="1"/>
            <p:nvPr/>
          </p:nvSpPr>
          <p:spPr>
            <a:xfrm>
              <a:off x="2076450" y="838200"/>
              <a:ext cx="342899" cy="523220"/>
            </a:xfrm>
            <a:prstGeom prst="rect">
              <a:avLst/>
            </a:prstGeom>
            <a:noFill/>
          </p:spPr>
          <p:txBody>
            <a:bodyPr wrap="square" rtlCol="0">
              <a:spAutoFit/>
            </a:bodyPr>
            <a:lstStyle/>
            <a:p>
              <a:r>
                <a:rPr lang="en-US" sz="2800" b="1" dirty="0">
                  <a:solidFill>
                    <a:srgbClr val="FF0000"/>
                  </a:solidFill>
                </a:rPr>
                <a:t>P</a:t>
              </a:r>
            </a:p>
          </p:txBody>
        </p:sp>
        <p:sp>
          <p:nvSpPr>
            <p:cNvPr id="19" name="TextBox 18"/>
            <p:cNvSpPr txBox="1"/>
            <p:nvPr/>
          </p:nvSpPr>
          <p:spPr>
            <a:xfrm>
              <a:off x="6553200" y="848380"/>
              <a:ext cx="342899" cy="523220"/>
            </a:xfrm>
            <a:prstGeom prst="rect">
              <a:avLst/>
            </a:prstGeom>
            <a:noFill/>
          </p:spPr>
          <p:txBody>
            <a:bodyPr wrap="square" rtlCol="0">
              <a:spAutoFit/>
            </a:bodyPr>
            <a:lstStyle/>
            <a:p>
              <a:r>
                <a:rPr lang="en-US" sz="2800" b="1" dirty="0" smtClean="0">
                  <a:solidFill>
                    <a:srgbClr val="FF0000"/>
                  </a:solidFill>
                </a:rPr>
                <a:t>T</a:t>
              </a:r>
              <a:endParaRPr lang="en-US" sz="2800" b="1" dirty="0">
                <a:solidFill>
                  <a:srgbClr val="FF0000"/>
                </a:solidFill>
              </a:endParaRPr>
            </a:p>
          </p:txBody>
        </p:sp>
        <p:sp>
          <p:nvSpPr>
            <p:cNvPr id="15" name="TextBox 14"/>
            <p:cNvSpPr txBox="1"/>
            <p:nvPr/>
          </p:nvSpPr>
          <p:spPr>
            <a:xfrm>
              <a:off x="4038600" y="480875"/>
              <a:ext cx="914400" cy="523220"/>
            </a:xfrm>
            <a:prstGeom prst="rect">
              <a:avLst/>
            </a:prstGeom>
            <a:noFill/>
          </p:spPr>
          <p:txBody>
            <a:bodyPr wrap="square" rtlCol="0">
              <a:spAutoFit/>
            </a:bodyPr>
            <a:lstStyle/>
            <a:p>
              <a:r>
                <a:rPr lang="en-US" sz="2800" b="1" dirty="0" smtClean="0">
                  <a:solidFill>
                    <a:srgbClr val="FF0000"/>
                  </a:solidFill>
                </a:rPr>
                <a:t>JFM</a:t>
              </a:r>
              <a:endParaRPr lang="en-US" sz="2800" b="1" dirty="0">
                <a:solidFill>
                  <a:srgbClr val="FF0000"/>
                </a:solidFill>
              </a:endParaRPr>
            </a:p>
          </p:txBody>
        </p:sp>
      </p:grpSp>
      <p:sp>
        <p:nvSpPr>
          <p:cNvPr id="5" name="Rectangle 4"/>
          <p:cNvSpPr/>
          <p:nvPr/>
        </p:nvSpPr>
        <p:spPr>
          <a:xfrm>
            <a:off x="76200" y="2895599"/>
            <a:ext cx="8991600" cy="169228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212145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stretch>
            <a:fillRect/>
          </a:stretch>
        </p:blipFill>
        <p:spPr>
          <a:xfrm>
            <a:off x="-15240" y="27759"/>
            <a:ext cx="5257800" cy="6804211"/>
          </a:xfrm>
          <a:prstGeom prst="rect">
            <a:avLst/>
          </a:prstGeom>
        </p:spPr>
      </p:pic>
      <p:sp>
        <p:nvSpPr>
          <p:cNvPr id="6146" name="Slide Number Placeholder 5"/>
          <p:cNvSpPr>
            <a:spLocks noGrp="1"/>
          </p:cNvSpPr>
          <p:nvPr>
            <p:ph type="sldNum" sz="quarter" idx="12"/>
          </p:nvPr>
        </p:nvSpPr>
        <p:spPr>
          <a:xfrm>
            <a:off x="8763000" y="6553200"/>
            <a:ext cx="3810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3E8DAFBA-0425-49D9-A8CB-9D2CA6FA97A1}" type="slidenum">
              <a:rPr lang="en-US" altLang="en-US" sz="1400" smtClean="0"/>
              <a:pPr eaLnBrk="1" hangingPunct="1">
                <a:spcBef>
                  <a:spcPct val="0"/>
                </a:spcBef>
                <a:buFontTx/>
                <a:buNone/>
              </a:pPr>
              <a:t>14</a:t>
            </a:fld>
            <a:endParaRPr lang="en-US" altLang="en-US" sz="1400" dirty="0"/>
          </a:p>
        </p:txBody>
      </p:sp>
      <p:sp>
        <p:nvSpPr>
          <p:cNvPr id="6147" name="Rectangle 2"/>
          <p:cNvSpPr>
            <a:spLocks noGrp="1" noChangeArrowheads="1"/>
          </p:cNvSpPr>
          <p:nvPr>
            <p:ph type="title"/>
          </p:nvPr>
        </p:nvSpPr>
        <p:spPr>
          <a:xfrm>
            <a:off x="5334000" y="0"/>
            <a:ext cx="3200400" cy="1289050"/>
          </a:xfrm>
        </p:spPr>
        <p:txBody>
          <a:bodyPr/>
          <a:lstStyle/>
          <a:p>
            <a:pPr eaLnBrk="1" hangingPunct="1"/>
            <a:r>
              <a:rPr lang="en-US" altLang="en-US" sz="2000" dirty="0">
                <a:solidFill>
                  <a:srgbClr val="0033CC"/>
                </a:solidFill>
              </a:rPr>
              <a:t>The Standardized Precipitation Index </a:t>
            </a:r>
            <a:r>
              <a:rPr lang="en-US" altLang="en-US" sz="3200" dirty="0">
                <a:solidFill>
                  <a:srgbClr val="0033CC"/>
                </a:solidFill>
              </a:rPr>
              <a:t>SPI</a:t>
            </a:r>
            <a:r>
              <a:rPr lang="en-US" altLang="en-US" dirty="0">
                <a:solidFill>
                  <a:srgbClr val="0033CC"/>
                </a:solidFill>
              </a:rPr>
              <a:t/>
            </a:r>
            <a:br>
              <a:rPr lang="en-US" altLang="en-US" dirty="0">
                <a:solidFill>
                  <a:srgbClr val="0033CC"/>
                </a:solidFill>
              </a:rPr>
            </a:br>
            <a:r>
              <a:rPr lang="en-US" altLang="en-US" sz="2000" dirty="0">
                <a:solidFill>
                  <a:srgbClr val="0033CC"/>
                </a:solidFill>
              </a:rPr>
              <a:t>(</a:t>
            </a:r>
            <a:r>
              <a:rPr lang="en-US" altLang="en-US" sz="2000" b="1" dirty="0">
                <a:solidFill>
                  <a:srgbClr val="0033CC"/>
                </a:solidFill>
              </a:rPr>
              <a:t>based on Observed P</a:t>
            </a:r>
            <a:r>
              <a:rPr lang="en-US" altLang="en-US" sz="2000" dirty="0">
                <a:solidFill>
                  <a:srgbClr val="0033CC"/>
                </a:solidFill>
              </a:rPr>
              <a:t>)</a:t>
            </a:r>
            <a:endParaRPr lang="en-US" altLang="en-US" dirty="0">
              <a:solidFill>
                <a:srgbClr val="0033CC"/>
              </a:solidFill>
            </a:endParaRPr>
          </a:p>
        </p:txBody>
      </p:sp>
      <p:sp>
        <p:nvSpPr>
          <p:cNvPr id="6148" name="Text Box 4"/>
          <p:cNvSpPr txBox="1">
            <a:spLocks noChangeArrowheads="1"/>
          </p:cNvSpPr>
          <p:nvPr/>
        </p:nvSpPr>
        <p:spPr bwMode="auto">
          <a:xfrm>
            <a:off x="685800" y="4495800"/>
            <a:ext cx="2286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50000"/>
              </a:spcBef>
              <a:buFontTx/>
              <a:buNone/>
            </a:pPr>
            <a:endParaRPr lang="en-US" altLang="en-US" sz="1800"/>
          </a:p>
        </p:txBody>
      </p:sp>
      <p:sp>
        <p:nvSpPr>
          <p:cNvPr id="10" name="TextBox 9"/>
          <p:cNvSpPr txBox="1"/>
          <p:nvPr/>
        </p:nvSpPr>
        <p:spPr>
          <a:xfrm>
            <a:off x="5433290" y="1219200"/>
            <a:ext cx="3558309" cy="2246769"/>
          </a:xfrm>
          <a:prstGeom prst="rect">
            <a:avLst/>
          </a:prstGeom>
          <a:noFill/>
        </p:spPr>
        <p:txBody>
          <a:bodyPr wrap="square" rtlCol="0">
            <a:spAutoFit/>
          </a:bodyPr>
          <a:lstStyle/>
          <a:p>
            <a:r>
              <a:rPr lang="en-US" sz="1400" dirty="0"/>
              <a:t>Very interesting graphic &amp; details for the drought across the US based on the more generalized </a:t>
            </a:r>
            <a:r>
              <a:rPr lang="en-US" sz="1400" dirty="0" err="1"/>
              <a:t>precip</a:t>
            </a:r>
            <a:r>
              <a:rPr lang="en-US" sz="1400" dirty="0"/>
              <a:t> deficit/excess, the Standardized Precipitation Index (SPI). </a:t>
            </a:r>
          </a:p>
          <a:p>
            <a:endParaRPr lang="en-US" sz="1400" dirty="0"/>
          </a:p>
          <a:p>
            <a:r>
              <a:rPr lang="en-US" sz="1400" dirty="0"/>
              <a:t>The dark brown and red colors, indicating standardized precipitation deficits, in the various time periods, approximately correspond to the appropriate short/long term drought monitor regions and their intensities </a:t>
            </a:r>
          </a:p>
        </p:txBody>
      </p:sp>
      <p:sp>
        <p:nvSpPr>
          <p:cNvPr id="13" name="TextBox 12"/>
          <p:cNvSpPr txBox="1"/>
          <p:nvPr/>
        </p:nvSpPr>
        <p:spPr>
          <a:xfrm>
            <a:off x="3352801" y="19050"/>
            <a:ext cx="2041716" cy="369332"/>
          </a:xfrm>
          <a:prstGeom prst="rect">
            <a:avLst/>
          </a:prstGeom>
          <a:noFill/>
        </p:spPr>
        <p:txBody>
          <a:bodyPr wrap="square" rtlCol="0">
            <a:spAutoFit/>
          </a:bodyPr>
          <a:lstStyle/>
          <a:p>
            <a:r>
              <a:rPr lang="en-US" b="1" dirty="0">
                <a:solidFill>
                  <a:srgbClr val="FF0000"/>
                </a:solidFill>
              </a:rPr>
              <a:t>----- </a:t>
            </a:r>
            <a:r>
              <a:rPr lang="en-US" b="1" dirty="0" smtClean="0">
                <a:solidFill>
                  <a:srgbClr val="FF0000"/>
                </a:solidFill>
              </a:rPr>
              <a:t>Last Month</a:t>
            </a:r>
            <a:endParaRPr lang="en-US" b="1" dirty="0">
              <a:solidFill>
                <a:srgbClr val="FF0000"/>
              </a:solidFill>
            </a:endParaRPr>
          </a:p>
        </p:txBody>
      </p:sp>
      <p:sp>
        <p:nvSpPr>
          <p:cNvPr id="9" name="Rectangle 8"/>
          <p:cNvSpPr/>
          <p:nvPr/>
        </p:nvSpPr>
        <p:spPr>
          <a:xfrm>
            <a:off x="152400" y="3276600"/>
            <a:ext cx="1066800" cy="685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2743200" y="3276600"/>
            <a:ext cx="1081454" cy="685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175260" y="2209800"/>
            <a:ext cx="4876800" cy="523220"/>
          </a:xfrm>
          <a:prstGeom prst="rect">
            <a:avLst/>
          </a:prstGeom>
          <a:noFill/>
        </p:spPr>
        <p:txBody>
          <a:bodyPr wrap="square" rtlCol="0">
            <a:spAutoFit/>
          </a:bodyPr>
          <a:lstStyle/>
          <a:p>
            <a:r>
              <a:rPr lang="en-US" sz="1400" dirty="0" smtClean="0"/>
              <a:t>Don’t let the short term improvement in the southwest fool you!</a:t>
            </a:r>
          </a:p>
          <a:p>
            <a:r>
              <a:rPr lang="en-US" sz="1400" dirty="0" smtClean="0"/>
              <a:t>There is an ongoing long term drought here. </a:t>
            </a:r>
            <a:endParaRPr lang="en-US" sz="1400" dirty="0"/>
          </a:p>
        </p:txBody>
      </p:sp>
    </p:spTree>
    <p:extLst>
      <p:ext uri="{BB962C8B-B14F-4D97-AF65-F5344CB8AC3E}">
        <p14:creationId xmlns:p14="http://schemas.microsoft.com/office/powerpoint/2010/main" val="284703638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www.cpc.ncep.noaa.gov/products/Drought/Figures/index/spi_plot.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6" y="0"/>
            <a:ext cx="5264218" cy="6858000"/>
          </a:xfrm>
          <a:prstGeom prst="rect">
            <a:avLst/>
          </a:prstGeom>
          <a:noFill/>
          <a:extLst>
            <a:ext uri="{909E8E84-426E-40DD-AFC4-6F175D3DCCD1}">
              <a14:hiddenFill xmlns:a14="http://schemas.microsoft.com/office/drawing/2010/main">
                <a:solidFill>
                  <a:srgbClr val="FFFFFF"/>
                </a:solidFill>
              </a14:hiddenFill>
            </a:ext>
          </a:extLst>
        </p:spPr>
      </p:pic>
      <p:sp>
        <p:nvSpPr>
          <p:cNvPr id="6146" name="Slide Number Placeholder 5"/>
          <p:cNvSpPr>
            <a:spLocks noGrp="1"/>
          </p:cNvSpPr>
          <p:nvPr>
            <p:ph type="sldNum" sz="quarter" idx="12"/>
          </p:nvPr>
        </p:nvSpPr>
        <p:spPr>
          <a:xfrm>
            <a:off x="8763000" y="6553200"/>
            <a:ext cx="3810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3E8DAFBA-0425-49D9-A8CB-9D2CA6FA97A1}" type="slidenum">
              <a:rPr lang="en-US" altLang="en-US" sz="1400" smtClean="0"/>
              <a:pPr eaLnBrk="1" hangingPunct="1">
                <a:spcBef>
                  <a:spcPct val="0"/>
                </a:spcBef>
                <a:buFontTx/>
                <a:buNone/>
              </a:pPr>
              <a:t>15</a:t>
            </a:fld>
            <a:endParaRPr lang="en-US" altLang="en-US" sz="1400" dirty="0"/>
          </a:p>
        </p:txBody>
      </p:sp>
      <p:sp>
        <p:nvSpPr>
          <p:cNvPr id="6147" name="Rectangle 2"/>
          <p:cNvSpPr>
            <a:spLocks noGrp="1" noChangeArrowheads="1"/>
          </p:cNvSpPr>
          <p:nvPr>
            <p:ph type="title"/>
          </p:nvPr>
        </p:nvSpPr>
        <p:spPr>
          <a:xfrm>
            <a:off x="5638800" y="0"/>
            <a:ext cx="3200400" cy="1289050"/>
          </a:xfrm>
        </p:spPr>
        <p:txBody>
          <a:bodyPr/>
          <a:lstStyle/>
          <a:p>
            <a:pPr eaLnBrk="1" hangingPunct="1"/>
            <a:r>
              <a:rPr lang="en-US" altLang="en-US" sz="2000" dirty="0">
                <a:solidFill>
                  <a:srgbClr val="0033CC"/>
                </a:solidFill>
              </a:rPr>
              <a:t>The Standardized Precipitation Index </a:t>
            </a:r>
            <a:r>
              <a:rPr lang="en-US" altLang="en-US" sz="3200" dirty="0">
                <a:solidFill>
                  <a:srgbClr val="0033CC"/>
                </a:solidFill>
              </a:rPr>
              <a:t>SPI</a:t>
            </a:r>
            <a:r>
              <a:rPr lang="en-US" altLang="en-US" dirty="0">
                <a:solidFill>
                  <a:srgbClr val="0033CC"/>
                </a:solidFill>
              </a:rPr>
              <a:t/>
            </a:r>
            <a:br>
              <a:rPr lang="en-US" altLang="en-US" dirty="0">
                <a:solidFill>
                  <a:srgbClr val="0033CC"/>
                </a:solidFill>
              </a:rPr>
            </a:br>
            <a:r>
              <a:rPr lang="en-US" altLang="en-US" sz="2000" dirty="0">
                <a:solidFill>
                  <a:srgbClr val="0033CC"/>
                </a:solidFill>
              </a:rPr>
              <a:t>(</a:t>
            </a:r>
            <a:r>
              <a:rPr lang="en-US" altLang="en-US" sz="2000" b="1" dirty="0">
                <a:solidFill>
                  <a:srgbClr val="0033CC"/>
                </a:solidFill>
              </a:rPr>
              <a:t>based on Observed P</a:t>
            </a:r>
            <a:r>
              <a:rPr lang="en-US" altLang="en-US" sz="2000" dirty="0">
                <a:solidFill>
                  <a:srgbClr val="0033CC"/>
                </a:solidFill>
              </a:rPr>
              <a:t>)</a:t>
            </a:r>
            <a:endParaRPr lang="en-US" altLang="en-US" dirty="0">
              <a:solidFill>
                <a:srgbClr val="0033CC"/>
              </a:solidFill>
            </a:endParaRPr>
          </a:p>
        </p:txBody>
      </p:sp>
      <p:sp>
        <p:nvSpPr>
          <p:cNvPr id="6148" name="Text Box 4"/>
          <p:cNvSpPr txBox="1">
            <a:spLocks noChangeArrowheads="1"/>
          </p:cNvSpPr>
          <p:nvPr/>
        </p:nvSpPr>
        <p:spPr bwMode="auto">
          <a:xfrm>
            <a:off x="685800" y="4495800"/>
            <a:ext cx="2286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50000"/>
              </a:spcBef>
              <a:buFontTx/>
              <a:buNone/>
            </a:pPr>
            <a:endParaRPr lang="en-US" altLang="en-US" sz="1800"/>
          </a:p>
        </p:txBody>
      </p:sp>
      <p:sp>
        <p:nvSpPr>
          <p:cNvPr id="10" name="TextBox 9"/>
          <p:cNvSpPr txBox="1"/>
          <p:nvPr/>
        </p:nvSpPr>
        <p:spPr>
          <a:xfrm>
            <a:off x="5791200" y="1219200"/>
            <a:ext cx="3200399" cy="2462213"/>
          </a:xfrm>
          <a:prstGeom prst="rect">
            <a:avLst/>
          </a:prstGeom>
          <a:noFill/>
        </p:spPr>
        <p:txBody>
          <a:bodyPr wrap="square" rtlCol="0">
            <a:spAutoFit/>
          </a:bodyPr>
          <a:lstStyle/>
          <a:p>
            <a:r>
              <a:rPr lang="en-US" sz="1400" dirty="0"/>
              <a:t>Very interesting graphic &amp; details for the drought across the US based on the more generalized </a:t>
            </a:r>
            <a:r>
              <a:rPr lang="en-US" sz="1400" dirty="0" err="1"/>
              <a:t>precip</a:t>
            </a:r>
            <a:r>
              <a:rPr lang="en-US" sz="1400" dirty="0"/>
              <a:t> deficit/excess, the Standardized Precipitation Index (SPI). </a:t>
            </a:r>
          </a:p>
          <a:p>
            <a:endParaRPr lang="en-US" sz="1400" dirty="0"/>
          </a:p>
          <a:p>
            <a:r>
              <a:rPr lang="en-US" sz="1400" dirty="0"/>
              <a:t>The dark brown and red colors, indicating standardized precipitation deficits, in the various time periods, approximately correspond to the appropriate short/long term drought monitor regions and their intensities </a:t>
            </a:r>
          </a:p>
        </p:txBody>
      </p:sp>
      <p:sp>
        <p:nvSpPr>
          <p:cNvPr id="3" name="TextBox 2"/>
          <p:cNvSpPr txBox="1"/>
          <p:nvPr/>
        </p:nvSpPr>
        <p:spPr>
          <a:xfrm>
            <a:off x="6172201" y="3883981"/>
            <a:ext cx="2971799" cy="2554545"/>
          </a:xfrm>
          <a:prstGeom prst="rect">
            <a:avLst/>
          </a:prstGeom>
          <a:noFill/>
        </p:spPr>
        <p:txBody>
          <a:bodyPr wrap="square" rtlCol="0">
            <a:spAutoFit/>
          </a:bodyPr>
          <a:lstStyle/>
          <a:p>
            <a:r>
              <a:rPr lang="en-US" sz="1600" dirty="0" smtClean="0">
                <a:solidFill>
                  <a:srgbClr val="FF0000"/>
                </a:solidFill>
              </a:rPr>
              <a:t>How does one negotiate and reconcile </a:t>
            </a:r>
            <a:r>
              <a:rPr lang="en-US" sz="1600" u="sng" dirty="0" smtClean="0">
                <a:solidFill>
                  <a:srgbClr val="FF0000"/>
                </a:solidFill>
              </a:rPr>
              <a:t>declaring short term vs long term </a:t>
            </a:r>
            <a:r>
              <a:rPr lang="en-US" sz="1600" dirty="0" smtClean="0">
                <a:solidFill>
                  <a:srgbClr val="FF0000"/>
                </a:solidFill>
              </a:rPr>
              <a:t>drought when </a:t>
            </a:r>
            <a:r>
              <a:rPr lang="en-US" sz="1600" dirty="0" err="1">
                <a:solidFill>
                  <a:srgbClr val="FF0000"/>
                </a:solidFill>
              </a:rPr>
              <a:t>p</a:t>
            </a:r>
            <a:r>
              <a:rPr lang="en-US" sz="1600" dirty="0" err="1" smtClean="0">
                <a:solidFill>
                  <a:srgbClr val="FF0000"/>
                </a:solidFill>
              </a:rPr>
              <a:t>recip</a:t>
            </a:r>
            <a:r>
              <a:rPr lang="en-US" sz="1600" dirty="0" smtClean="0">
                <a:solidFill>
                  <a:srgbClr val="FF0000"/>
                </a:solidFill>
              </a:rPr>
              <a:t>. deficiencies patterns  differ on many different time scales locally!!  </a:t>
            </a:r>
          </a:p>
          <a:p>
            <a:endParaRPr lang="en-US" sz="1600" dirty="0">
              <a:solidFill>
                <a:srgbClr val="FF0000"/>
              </a:solidFill>
            </a:endParaRPr>
          </a:p>
          <a:p>
            <a:r>
              <a:rPr lang="en-US" sz="1600" b="1" u="sng" dirty="0" smtClean="0">
                <a:solidFill>
                  <a:srgbClr val="FF0000"/>
                </a:solidFill>
              </a:rPr>
              <a:t>What is the cutoff delineating time between short VS long term drought!!   </a:t>
            </a:r>
            <a:endParaRPr lang="en-US" sz="1600" b="1" u="sng" dirty="0">
              <a:solidFill>
                <a:srgbClr val="FF0000"/>
              </a:solidFill>
            </a:endParaRPr>
          </a:p>
        </p:txBody>
      </p:sp>
      <p:sp>
        <p:nvSpPr>
          <p:cNvPr id="8" name="TextBox 7"/>
          <p:cNvSpPr txBox="1"/>
          <p:nvPr/>
        </p:nvSpPr>
        <p:spPr>
          <a:xfrm>
            <a:off x="7391399" y="3300968"/>
            <a:ext cx="1508315" cy="369332"/>
          </a:xfrm>
          <a:prstGeom prst="rect">
            <a:avLst/>
          </a:prstGeom>
          <a:noFill/>
        </p:spPr>
        <p:txBody>
          <a:bodyPr wrap="square" rtlCol="0">
            <a:spAutoFit/>
          </a:bodyPr>
          <a:lstStyle/>
          <a:p>
            <a:r>
              <a:rPr lang="en-US" b="1" dirty="0">
                <a:solidFill>
                  <a:srgbClr val="FF0000"/>
                </a:solidFill>
              </a:rPr>
              <a:t>----- NOW</a:t>
            </a:r>
          </a:p>
        </p:txBody>
      </p:sp>
      <p:sp>
        <p:nvSpPr>
          <p:cNvPr id="17" name="TextBox 16"/>
          <p:cNvSpPr txBox="1"/>
          <p:nvPr/>
        </p:nvSpPr>
        <p:spPr>
          <a:xfrm>
            <a:off x="4130484" y="19050"/>
            <a:ext cx="1584516" cy="369332"/>
          </a:xfrm>
          <a:prstGeom prst="rect">
            <a:avLst/>
          </a:prstGeom>
          <a:noFill/>
        </p:spPr>
        <p:txBody>
          <a:bodyPr wrap="square" rtlCol="0">
            <a:spAutoFit/>
          </a:bodyPr>
          <a:lstStyle/>
          <a:p>
            <a:r>
              <a:rPr lang="en-US" b="1" dirty="0">
                <a:solidFill>
                  <a:srgbClr val="FF0000"/>
                </a:solidFill>
              </a:rPr>
              <a:t>----- </a:t>
            </a:r>
            <a:r>
              <a:rPr lang="en-US" b="1" dirty="0" smtClean="0">
                <a:solidFill>
                  <a:srgbClr val="FF0000"/>
                </a:solidFill>
              </a:rPr>
              <a:t>NOW</a:t>
            </a:r>
            <a:endParaRPr lang="en-US" b="1" dirty="0">
              <a:solidFill>
                <a:srgbClr val="FF0000"/>
              </a:solidFill>
            </a:endParaRPr>
          </a:p>
        </p:txBody>
      </p:sp>
      <p:sp>
        <p:nvSpPr>
          <p:cNvPr id="13" name="Rectangle 12"/>
          <p:cNvSpPr/>
          <p:nvPr/>
        </p:nvSpPr>
        <p:spPr>
          <a:xfrm>
            <a:off x="669985" y="1421614"/>
            <a:ext cx="565879" cy="48338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2382715" y="1654890"/>
            <a:ext cx="914400" cy="584775"/>
          </a:xfrm>
          <a:prstGeom prst="rect">
            <a:avLst/>
          </a:prstGeom>
          <a:noFill/>
        </p:spPr>
        <p:txBody>
          <a:bodyPr wrap="square" rtlCol="0">
            <a:spAutoFit/>
          </a:bodyPr>
          <a:lstStyle/>
          <a:p>
            <a:r>
              <a:rPr lang="en-US" sz="3200" dirty="0" smtClean="0">
                <a:solidFill>
                  <a:srgbClr val="FA5236"/>
                </a:solidFill>
              </a:rPr>
              <a:t>S</a:t>
            </a:r>
            <a:r>
              <a:rPr lang="en-US" sz="1000" dirty="0" smtClean="0">
                <a:solidFill>
                  <a:srgbClr val="FA5236"/>
                </a:solidFill>
              </a:rPr>
              <a:t>hort</a:t>
            </a:r>
            <a:endParaRPr lang="en-US" sz="3200" dirty="0">
              <a:solidFill>
                <a:srgbClr val="FA5236"/>
              </a:solidFill>
            </a:endParaRPr>
          </a:p>
        </p:txBody>
      </p:sp>
      <p:sp>
        <p:nvSpPr>
          <p:cNvPr id="16" name="TextBox 15"/>
          <p:cNvSpPr txBox="1"/>
          <p:nvPr/>
        </p:nvSpPr>
        <p:spPr>
          <a:xfrm>
            <a:off x="2362200" y="3693240"/>
            <a:ext cx="656734" cy="584775"/>
          </a:xfrm>
          <a:prstGeom prst="rect">
            <a:avLst/>
          </a:prstGeom>
          <a:noFill/>
        </p:spPr>
        <p:txBody>
          <a:bodyPr wrap="square" rtlCol="0">
            <a:spAutoFit/>
          </a:bodyPr>
          <a:lstStyle/>
          <a:p>
            <a:r>
              <a:rPr lang="en-US" sz="3200" dirty="0" smtClean="0">
                <a:solidFill>
                  <a:srgbClr val="FA5236"/>
                </a:solidFill>
              </a:rPr>
              <a:t>L</a:t>
            </a:r>
            <a:r>
              <a:rPr lang="en-US" sz="1000" dirty="0" smtClean="0">
                <a:solidFill>
                  <a:srgbClr val="FA5236"/>
                </a:solidFill>
              </a:rPr>
              <a:t>ong</a:t>
            </a:r>
            <a:endParaRPr lang="en-US" sz="3200" dirty="0">
              <a:solidFill>
                <a:srgbClr val="FA5236"/>
              </a:solidFill>
            </a:endParaRPr>
          </a:p>
        </p:txBody>
      </p:sp>
      <p:sp>
        <p:nvSpPr>
          <p:cNvPr id="5" name="TextBox 4"/>
          <p:cNvSpPr txBox="1"/>
          <p:nvPr/>
        </p:nvSpPr>
        <p:spPr>
          <a:xfrm>
            <a:off x="0" y="2209800"/>
            <a:ext cx="5345037" cy="461665"/>
          </a:xfrm>
          <a:prstGeom prst="rect">
            <a:avLst/>
          </a:prstGeom>
          <a:noFill/>
        </p:spPr>
        <p:txBody>
          <a:bodyPr wrap="square" rtlCol="0">
            <a:spAutoFit/>
          </a:bodyPr>
          <a:lstStyle/>
          <a:p>
            <a:r>
              <a:rPr lang="en-US" sz="1200" dirty="0" smtClean="0"/>
              <a:t>The </a:t>
            </a:r>
            <a:r>
              <a:rPr lang="en-US" sz="1200" u="sng" dirty="0" smtClean="0"/>
              <a:t>short term drought </a:t>
            </a:r>
            <a:r>
              <a:rPr lang="en-US" sz="1200" dirty="0" smtClean="0"/>
              <a:t>has somewhat shifted/extended from southwest to northwest and the northern Plains.  But the </a:t>
            </a:r>
            <a:r>
              <a:rPr lang="en-US" sz="1200" u="sng" dirty="0" smtClean="0"/>
              <a:t>long term drought in the southwest remains</a:t>
            </a:r>
            <a:r>
              <a:rPr lang="en-US" sz="1200" dirty="0" smtClean="0"/>
              <a:t>.</a:t>
            </a:r>
            <a:endParaRPr lang="en-US" sz="1200" dirty="0"/>
          </a:p>
        </p:txBody>
      </p:sp>
      <p:sp>
        <p:nvSpPr>
          <p:cNvPr id="15" name="Rectangle 14"/>
          <p:cNvSpPr/>
          <p:nvPr/>
        </p:nvSpPr>
        <p:spPr>
          <a:xfrm>
            <a:off x="3200400" y="1421614"/>
            <a:ext cx="1447800" cy="63578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381000" y="4343400"/>
            <a:ext cx="1524000" cy="609600"/>
          </a:xfrm>
          <a:prstGeom prst="rect">
            <a:avLst/>
          </a:prstGeom>
          <a:noFill/>
          <a:ln w="28575">
            <a:solidFill>
              <a:srgbClr val="9A75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p:cNvCxnSpPr/>
          <p:nvPr/>
        </p:nvCxnSpPr>
        <p:spPr>
          <a:xfrm>
            <a:off x="1676400" y="4492883"/>
            <a:ext cx="457200" cy="0"/>
          </a:xfrm>
          <a:prstGeom prst="straightConnector1">
            <a:avLst/>
          </a:prstGeom>
          <a:ln w="31750">
            <a:solidFill>
              <a:srgbClr val="FF0000"/>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2209800" y="4278015"/>
            <a:ext cx="3276601" cy="276999"/>
          </a:xfrm>
          <a:prstGeom prst="rect">
            <a:avLst/>
          </a:prstGeom>
          <a:noFill/>
        </p:spPr>
        <p:txBody>
          <a:bodyPr wrap="square" rtlCol="0">
            <a:spAutoFit/>
          </a:bodyPr>
          <a:lstStyle/>
          <a:p>
            <a:r>
              <a:rPr lang="en-US" sz="1200" dirty="0" smtClean="0"/>
              <a:t>                </a:t>
            </a:r>
            <a:r>
              <a:rPr lang="en-US" sz="1200" b="1" dirty="0" smtClean="0"/>
              <a:t>At exactly where does drought begin? </a:t>
            </a:r>
            <a:endParaRPr lang="en-US" sz="1200" b="1" dirty="0"/>
          </a:p>
        </p:txBody>
      </p:sp>
      <p:cxnSp>
        <p:nvCxnSpPr>
          <p:cNvPr id="14" name="Straight Arrow Connector 13"/>
          <p:cNvCxnSpPr/>
          <p:nvPr/>
        </p:nvCxnSpPr>
        <p:spPr>
          <a:xfrm flipH="1">
            <a:off x="2209801" y="4375578"/>
            <a:ext cx="656724" cy="120222"/>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624133" y="3581400"/>
            <a:ext cx="2104534" cy="0"/>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29781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Number Placeholder 3"/>
          <p:cNvSpPr>
            <a:spLocks noGrp="1"/>
          </p:cNvSpPr>
          <p:nvPr>
            <p:ph type="sldNum" sz="quarter" idx="12"/>
          </p:nvPr>
        </p:nvSpPr>
        <p:spPr>
          <a:xfrm>
            <a:off x="8763000" y="6553200"/>
            <a:ext cx="381000" cy="276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22D848FF-6D97-4167-B3CC-57FCF4541E2D}" type="slidenum">
              <a:rPr lang="en-US" altLang="en-US" sz="1400" smtClean="0"/>
              <a:pPr eaLnBrk="1" hangingPunct="1">
                <a:spcBef>
                  <a:spcPct val="0"/>
                </a:spcBef>
                <a:buFontTx/>
                <a:buNone/>
              </a:pPr>
              <a:t>16</a:t>
            </a:fld>
            <a:endParaRPr lang="en-US" altLang="en-US" sz="1400" dirty="0"/>
          </a:p>
        </p:txBody>
      </p:sp>
      <p:sp>
        <p:nvSpPr>
          <p:cNvPr id="7171" name="TextBox 1"/>
          <p:cNvSpPr txBox="1">
            <a:spLocks noChangeArrowheads="1"/>
          </p:cNvSpPr>
          <p:nvPr/>
        </p:nvSpPr>
        <p:spPr bwMode="auto">
          <a:xfrm>
            <a:off x="5334000" y="990600"/>
            <a:ext cx="31242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800" b="1" dirty="0">
                <a:latin typeface="Times New Roman" pitchFamily="18" charset="0"/>
              </a:rPr>
              <a:t>Recent US </a:t>
            </a:r>
            <a:r>
              <a:rPr lang="en-US" altLang="en-US" sz="1800" b="1" dirty="0" smtClean="0">
                <a:latin typeface="Times New Roman" pitchFamily="18" charset="0"/>
              </a:rPr>
              <a:t>Temperatures</a:t>
            </a:r>
          </a:p>
        </p:txBody>
      </p:sp>
      <p:sp>
        <p:nvSpPr>
          <p:cNvPr id="16" name="TextBox 15"/>
          <p:cNvSpPr txBox="1"/>
          <p:nvPr/>
        </p:nvSpPr>
        <p:spPr>
          <a:xfrm>
            <a:off x="7133492" y="3163363"/>
            <a:ext cx="1981200" cy="369332"/>
          </a:xfrm>
          <a:prstGeom prst="rect">
            <a:avLst/>
          </a:prstGeom>
          <a:noFill/>
        </p:spPr>
        <p:txBody>
          <a:bodyPr wrap="square" rtlCol="0">
            <a:spAutoFit/>
          </a:bodyPr>
          <a:lstStyle/>
          <a:p>
            <a:r>
              <a:rPr lang="en-US" dirty="0" smtClean="0"/>
              <a:t>So far this month !!</a:t>
            </a:r>
            <a:endParaRPr lang="en-US" dirty="0"/>
          </a:p>
        </p:txBody>
      </p:sp>
      <p:sp>
        <p:nvSpPr>
          <p:cNvPr id="5" name="AutoShape 4" descr="image.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6" descr="image.png"/>
          <p:cNvSpPr>
            <a:spLocks noChangeAspect="1" noChangeArrowheads="1"/>
          </p:cNvSpPr>
          <p:nvPr/>
        </p:nvSpPr>
        <p:spPr bwMode="auto">
          <a:xfrm>
            <a:off x="5617436" y="3810000"/>
            <a:ext cx="1516056" cy="151606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 name="Picture 3"/>
          <p:cNvPicPr>
            <a:picLocks noChangeAspect="1"/>
          </p:cNvPicPr>
          <p:nvPr/>
        </p:nvPicPr>
        <p:blipFill>
          <a:blip r:embed="rId2"/>
          <a:stretch>
            <a:fillRect/>
          </a:stretch>
        </p:blipFill>
        <p:spPr>
          <a:xfrm>
            <a:off x="83389" y="7937"/>
            <a:ext cx="4564811" cy="6799556"/>
          </a:xfrm>
          <a:prstGeom prst="rect">
            <a:avLst/>
          </a:prstGeom>
        </p:spPr>
      </p:pic>
      <p:pic>
        <p:nvPicPr>
          <p:cNvPr id="2" name="Picture 1"/>
          <p:cNvPicPr>
            <a:picLocks noChangeAspect="1"/>
          </p:cNvPicPr>
          <p:nvPr/>
        </p:nvPicPr>
        <p:blipFill>
          <a:blip r:embed="rId3"/>
          <a:stretch>
            <a:fillRect/>
          </a:stretch>
        </p:blipFill>
        <p:spPr>
          <a:xfrm>
            <a:off x="4876801" y="3486150"/>
            <a:ext cx="4267200" cy="3143250"/>
          </a:xfrm>
          <a:prstGeom prst="rect">
            <a:avLst/>
          </a:prstGeom>
        </p:spPr>
      </p:pic>
      <p:sp>
        <p:nvSpPr>
          <p:cNvPr id="3" name="TextBox 2"/>
          <p:cNvSpPr txBox="1"/>
          <p:nvPr/>
        </p:nvSpPr>
        <p:spPr>
          <a:xfrm>
            <a:off x="5029200" y="2286000"/>
            <a:ext cx="3810000" cy="646331"/>
          </a:xfrm>
          <a:prstGeom prst="rect">
            <a:avLst/>
          </a:prstGeom>
          <a:noFill/>
        </p:spPr>
        <p:txBody>
          <a:bodyPr wrap="square" rtlCol="0">
            <a:spAutoFit/>
          </a:bodyPr>
          <a:lstStyle/>
          <a:p>
            <a:r>
              <a:rPr lang="en-US" dirty="0" smtClean="0"/>
              <a:t>Almost a east-west flip in the south this month as compared to last month.</a:t>
            </a:r>
            <a:endParaRPr lang="en-US" dirty="0"/>
          </a:p>
        </p:txBody>
      </p:sp>
      <p:sp>
        <p:nvSpPr>
          <p:cNvPr id="10" name="TextBox 9"/>
          <p:cNvSpPr txBox="1"/>
          <p:nvPr/>
        </p:nvSpPr>
        <p:spPr>
          <a:xfrm>
            <a:off x="7772400" y="76200"/>
            <a:ext cx="1371600" cy="646331"/>
          </a:xfrm>
          <a:prstGeom prst="rect">
            <a:avLst/>
          </a:prstGeom>
          <a:noFill/>
        </p:spPr>
        <p:txBody>
          <a:bodyPr wrap="square" rtlCol="0">
            <a:spAutoFit/>
          </a:bodyPr>
          <a:lstStyle/>
          <a:p>
            <a:r>
              <a:rPr lang="en-US" i="1" dirty="0" smtClean="0"/>
              <a:t>Slide from last month..</a:t>
            </a:r>
            <a:endParaRPr lang="en-US" i="1" dirty="0"/>
          </a:p>
        </p:txBody>
      </p:sp>
    </p:spTree>
    <p:extLst>
      <p:ext uri="{BB962C8B-B14F-4D97-AF65-F5344CB8AC3E}">
        <p14:creationId xmlns:p14="http://schemas.microsoft.com/office/powerpoint/2010/main" val="364215774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Number Placeholder 3"/>
          <p:cNvSpPr>
            <a:spLocks noGrp="1"/>
          </p:cNvSpPr>
          <p:nvPr>
            <p:ph type="sldNum" sz="quarter" idx="12"/>
          </p:nvPr>
        </p:nvSpPr>
        <p:spPr>
          <a:xfrm>
            <a:off x="8763000" y="6553200"/>
            <a:ext cx="381000" cy="276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22D848FF-6D97-4167-B3CC-57FCF4541E2D}" type="slidenum">
              <a:rPr lang="en-US" altLang="en-US" sz="1400" smtClean="0"/>
              <a:pPr eaLnBrk="1" hangingPunct="1">
                <a:spcBef>
                  <a:spcPct val="0"/>
                </a:spcBef>
                <a:buFontTx/>
                <a:buNone/>
              </a:pPr>
              <a:t>17</a:t>
            </a:fld>
            <a:endParaRPr lang="en-US" altLang="en-US" sz="1400" dirty="0"/>
          </a:p>
        </p:txBody>
      </p:sp>
      <p:sp>
        <p:nvSpPr>
          <p:cNvPr id="7171" name="TextBox 1"/>
          <p:cNvSpPr txBox="1">
            <a:spLocks noChangeArrowheads="1"/>
          </p:cNvSpPr>
          <p:nvPr/>
        </p:nvSpPr>
        <p:spPr bwMode="auto">
          <a:xfrm>
            <a:off x="5334000" y="990600"/>
            <a:ext cx="31242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800" b="1" dirty="0">
                <a:latin typeface="Times New Roman" pitchFamily="18" charset="0"/>
              </a:rPr>
              <a:t>Recent US </a:t>
            </a:r>
            <a:r>
              <a:rPr lang="en-US" altLang="en-US" sz="1800" b="1" dirty="0" smtClean="0">
                <a:latin typeface="Times New Roman" pitchFamily="18" charset="0"/>
              </a:rPr>
              <a:t>Temperatures</a:t>
            </a:r>
          </a:p>
        </p:txBody>
      </p:sp>
      <p:sp>
        <p:nvSpPr>
          <p:cNvPr id="16" name="TextBox 15"/>
          <p:cNvSpPr txBox="1"/>
          <p:nvPr/>
        </p:nvSpPr>
        <p:spPr>
          <a:xfrm>
            <a:off x="7133492" y="3163363"/>
            <a:ext cx="1981200" cy="369332"/>
          </a:xfrm>
          <a:prstGeom prst="rect">
            <a:avLst/>
          </a:prstGeom>
          <a:noFill/>
        </p:spPr>
        <p:txBody>
          <a:bodyPr wrap="square" rtlCol="0">
            <a:spAutoFit/>
          </a:bodyPr>
          <a:lstStyle/>
          <a:p>
            <a:r>
              <a:rPr lang="en-US" dirty="0" smtClean="0"/>
              <a:t>So far this month !!</a:t>
            </a:r>
            <a:endParaRPr lang="en-US" dirty="0"/>
          </a:p>
        </p:txBody>
      </p:sp>
      <p:sp>
        <p:nvSpPr>
          <p:cNvPr id="5" name="AutoShape 4" descr="image.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6" descr="image.png"/>
          <p:cNvSpPr>
            <a:spLocks noChangeAspect="1" noChangeArrowheads="1"/>
          </p:cNvSpPr>
          <p:nvPr/>
        </p:nvSpPr>
        <p:spPr bwMode="auto">
          <a:xfrm>
            <a:off x="5617436" y="3810000"/>
            <a:ext cx="1516056" cy="151606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TextBox 2"/>
          <p:cNvSpPr txBox="1"/>
          <p:nvPr/>
        </p:nvSpPr>
        <p:spPr>
          <a:xfrm>
            <a:off x="5029200" y="2286000"/>
            <a:ext cx="3810000" cy="646331"/>
          </a:xfrm>
          <a:prstGeom prst="rect">
            <a:avLst/>
          </a:prstGeom>
          <a:noFill/>
        </p:spPr>
        <p:txBody>
          <a:bodyPr wrap="square" rtlCol="0">
            <a:spAutoFit/>
          </a:bodyPr>
          <a:lstStyle/>
          <a:p>
            <a:r>
              <a:rPr lang="en-US" dirty="0" smtClean="0"/>
              <a:t>Almost a east-west flip in the south this month as compared to last month.</a:t>
            </a:r>
            <a:endParaRPr lang="en-US" dirty="0"/>
          </a:p>
        </p:txBody>
      </p:sp>
      <p:pic>
        <p:nvPicPr>
          <p:cNvPr id="11266" name="Picture 2" descr="https://www.cpc.ncep.noaa.gov/products/tanal/30day/mean/20211130.30day.mean.C.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 y="76200"/>
            <a:ext cx="4800599" cy="66294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3"/>
          <a:stretch>
            <a:fillRect/>
          </a:stretch>
        </p:blipFill>
        <p:spPr>
          <a:xfrm>
            <a:off x="5029200" y="3528534"/>
            <a:ext cx="4114800" cy="3100866"/>
          </a:xfrm>
          <a:prstGeom prst="rect">
            <a:avLst/>
          </a:prstGeom>
        </p:spPr>
      </p:pic>
      <p:sp>
        <p:nvSpPr>
          <p:cNvPr id="8" name="TextBox 7"/>
          <p:cNvSpPr txBox="1"/>
          <p:nvPr/>
        </p:nvSpPr>
        <p:spPr>
          <a:xfrm>
            <a:off x="8077200" y="76200"/>
            <a:ext cx="1066800" cy="381000"/>
          </a:xfrm>
          <a:prstGeom prst="rect">
            <a:avLst/>
          </a:prstGeom>
          <a:noFill/>
        </p:spPr>
        <p:txBody>
          <a:bodyPr wrap="square" rtlCol="0">
            <a:spAutoFit/>
          </a:bodyPr>
          <a:lstStyle/>
          <a:p>
            <a:r>
              <a:rPr lang="en-US" dirty="0" smtClean="0"/>
              <a:t>Now..</a:t>
            </a:r>
            <a:endParaRPr lang="en-US" dirty="0"/>
          </a:p>
        </p:txBody>
      </p:sp>
    </p:spTree>
    <p:extLst>
      <p:ext uri="{BB962C8B-B14F-4D97-AF65-F5344CB8AC3E}">
        <p14:creationId xmlns:p14="http://schemas.microsoft.com/office/powerpoint/2010/main" val="152321728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9524" y="-35340"/>
            <a:ext cx="4542468" cy="6543675"/>
          </a:xfrm>
          <a:prstGeom prst="rect">
            <a:avLst/>
          </a:prstGeom>
        </p:spPr>
      </p:pic>
      <p:sp>
        <p:nvSpPr>
          <p:cNvPr id="3" name="Rectangle 2"/>
          <p:cNvSpPr/>
          <p:nvPr/>
        </p:nvSpPr>
        <p:spPr>
          <a:xfrm>
            <a:off x="7019139" y="3581400"/>
            <a:ext cx="1743861" cy="36448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rgbClr val="0033CC"/>
                </a:solidFill>
              </a:rPr>
              <a:t>Last month</a:t>
            </a:r>
            <a:endParaRPr lang="en-US" sz="1400" dirty="0">
              <a:solidFill>
                <a:srgbClr val="0033CC"/>
              </a:solidFill>
            </a:endParaRPr>
          </a:p>
        </p:txBody>
      </p:sp>
      <p:sp>
        <p:nvSpPr>
          <p:cNvPr id="17" name="Rectangle 16"/>
          <p:cNvSpPr/>
          <p:nvPr/>
        </p:nvSpPr>
        <p:spPr>
          <a:xfrm>
            <a:off x="4761543" y="6084446"/>
            <a:ext cx="1743861" cy="36448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rgbClr val="0033CC"/>
                </a:solidFill>
              </a:rPr>
              <a:t>This month</a:t>
            </a:r>
            <a:endParaRPr lang="en-US" sz="1400" dirty="0">
              <a:solidFill>
                <a:srgbClr val="0033CC"/>
              </a:solidFill>
            </a:endParaRPr>
          </a:p>
        </p:txBody>
      </p:sp>
      <p:sp>
        <p:nvSpPr>
          <p:cNvPr id="16" name="Slide Number Placeholder 3"/>
          <p:cNvSpPr>
            <a:spLocks noGrp="1"/>
          </p:cNvSpPr>
          <p:nvPr>
            <p:ph type="sldNum" sz="quarter" idx="12"/>
          </p:nvPr>
        </p:nvSpPr>
        <p:spPr>
          <a:xfrm>
            <a:off x="8839200" y="6553200"/>
            <a:ext cx="3810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22D848FF-6D97-4167-B3CC-57FCF4541E2D}" type="slidenum">
              <a:rPr lang="en-US" altLang="en-US" sz="1400" smtClean="0"/>
              <a:pPr eaLnBrk="1" hangingPunct="1">
                <a:spcBef>
                  <a:spcPct val="0"/>
                </a:spcBef>
                <a:buFontTx/>
                <a:buNone/>
              </a:pPr>
              <a:t>18</a:t>
            </a:fld>
            <a:endParaRPr lang="en-US" altLang="en-US" sz="1400" dirty="0"/>
          </a:p>
        </p:txBody>
      </p:sp>
      <p:sp>
        <p:nvSpPr>
          <p:cNvPr id="13" name="Arc 12"/>
          <p:cNvSpPr/>
          <p:nvPr/>
        </p:nvSpPr>
        <p:spPr>
          <a:xfrm>
            <a:off x="5979319" y="2209800"/>
            <a:ext cx="2555081" cy="533400"/>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9" name="Straight Arrow Connector 8"/>
          <p:cNvCxnSpPr/>
          <p:nvPr/>
        </p:nvCxnSpPr>
        <p:spPr>
          <a:xfrm>
            <a:off x="7075251" y="4472472"/>
            <a:ext cx="172440" cy="26844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31630" y="5257800"/>
            <a:ext cx="1453881" cy="954107"/>
          </a:xfrm>
          <a:prstGeom prst="rect">
            <a:avLst/>
          </a:prstGeom>
          <a:noFill/>
        </p:spPr>
        <p:txBody>
          <a:bodyPr wrap="square" rtlCol="0">
            <a:spAutoFit/>
          </a:bodyPr>
          <a:lstStyle/>
          <a:p>
            <a:r>
              <a:rPr lang="en-US" sz="1400" dirty="0" smtClean="0">
                <a:solidFill>
                  <a:srgbClr val="FF0000"/>
                </a:solidFill>
              </a:rPr>
              <a:t>Many CA  reservoirs are already very low!! </a:t>
            </a:r>
            <a:endParaRPr lang="en-US" sz="1400" dirty="0">
              <a:solidFill>
                <a:srgbClr val="FF0000"/>
              </a:solidFill>
            </a:endParaRPr>
          </a:p>
        </p:txBody>
      </p:sp>
      <p:sp>
        <p:nvSpPr>
          <p:cNvPr id="10" name="TextBox 9"/>
          <p:cNvSpPr txBox="1"/>
          <p:nvPr/>
        </p:nvSpPr>
        <p:spPr>
          <a:xfrm>
            <a:off x="14921" y="6324600"/>
            <a:ext cx="4387859" cy="523220"/>
          </a:xfrm>
          <a:prstGeom prst="rect">
            <a:avLst/>
          </a:prstGeom>
          <a:noFill/>
        </p:spPr>
        <p:txBody>
          <a:bodyPr wrap="square" rtlCol="0">
            <a:spAutoFit/>
          </a:bodyPr>
          <a:lstStyle/>
          <a:p>
            <a:r>
              <a:rPr lang="en-US" sz="1400" dirty="0" smtClean="0"/>
              <a:t>La Nina conditions this upcoming winter will further worsen the water situation in CA and some western states.</a:t>
            </a:r>
            <a:endParaRPr lang="en-US" sz="1400" dirty="0"/>
          </a:p>
        </p:txBody>
      </p:sp>
      <p:pic>
        <p:nvPicPr>
          <p:cNvPr id="5122" name="Picture 2" descr="Static map"/>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86646" y="3403006"/>
            <a:ext cx="2989924" cy="1930993"/>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p:cNvSpPr/>
          <p:nvPr/>
        </p:nvSpPr>
        <p:spPr>
          <a:xfrm>
            <a:off x="4800600" y="6477000"/>
            <a:ext cx="4572000" cy="276999"/>
          </a:xfrm>
          <a:prstGeom prst="rect">
            <a:avLst/>
          </a:prstGeom>
        </p:spPr>
        <p:txBody>
          <a:bodyPr>
            <a:spAutoFit/>
          </a:bodyPr>
          <a:lstStyle/>
          <a:p>
            <a:r>
              <a:rPr lang="en-US" sz="1200" dirty="0"/>
              <a:t>https://www.wunderground.com/maps/snow/snow-cover</a:t>
            </a:r>
          </a:p>
        </p:txBody>
      </p:sp>
      <p:pic>
        <p:nvPicPr>
          <p:cNvPr id="2" name="Picture 1"/>
          <p:cNvPicPr>
            <a:picLocks noChangeAspect="1"/>
          </p:cNvPicPr>
          <p:nvPr/>
        </p:nvPicPr>
        <p:blipFill>
          <a:blip r:embed="rId5"/>
          <a:stretch>
            <a:fillRect/>
          </a:stretch>
        </p:blipFill>
        <p:spPr>
          <a:xfrm>
            <a:off x="6505404" y="31425"/>
            <a:ext cx="2663390" cy="3364548"/>
          </a:xfrm>
          <a:prstGeom prst="rect">
            <a:avLst/>
          </a:prstGeom>
        </p:spPr>
      </p:pic>
      <p:pic>
        <p:nvPicPr>
          <p:cNvPr id="12290" name="Picture 2" descr="Static map"/>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94667" y="4538974"/>
            <a:ext cx="3049333" cy="196936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7"/>
          <a:stretch>
            <a:fillRect/>
          </a:stretch>
        </p:blipFill>
        <p:spPr>
          <a:xfrm>
            <a:off x="5257800" y="4819650"/>
            <a:ext cx="771525" cy="1200150"/>
          </a:xfrm>
          <a:prstGeom prst="rect">
            <a:avLst/>
          </a:prstGeom>
        </p:spPr>
      </p:pic>
    </p:spTree>
    <p:extLst>
      <p:ext uri="{BB962C8B-B14F-4D97-AF65-F5344CB8AC3E}">
        <p14:creationId xmlns:p14="http://schemas.microsoft.com/office/powerpoint/2010/main" val="289237331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366068" y="2186558"/>
            <a:ext cx="3393281" cy="2170530"/>
          </a:xfrm>
          <a:prstGeom prst="rect">
            <a:avLst/>
          </a:prstGeom>
        </p:spPr>
      </p:pic>
      <p:pic>
        <p:nvPicPr>
          <p:cNvPr id="12306" name="Picture 2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4883" y="6106747"/>
            <a:ext cx="4179888" cy="657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290" name="Title 1"/>
          <p:cNvSpPr>
            <a:spLocks noGrp="1"/>
          </p:cNvSpPr>
          <p:nvPr>
            <p:ph type="title"/>
          </p:nvPr>
        </p:nvSpPr>
        <p:spPr>
          <a:xfrm>
            <a:off x="5105400" y="0"/>
            <a:ext cx="3810000" cy="534988"/>
          </a:xfrm>
        </p:spPr>
        <p:txBody>
          <a:bodyPr/>
          <a:lstStyle/>
          <a:p>
            <a:r>
              <a:rPr lang="en-US" altLang="en-US" sz="2800" dirty="0"/>
              <a:t>Streamflow (USGS)</a:t>
            </a:r>
          </a:p>
        </p:txBody>
      </p:sp>
      <p:sp>
        <p:nvSpPr>
          <p:cNvPr id="12291" name="Slide Number Placeholder 3"/>
          <p:cNvSpPr>
            <a:spLocks noGrp="1"/>
          </p:cNvSpPr>
          <p:nvPr>
            <p:ph type="sldNum" sz="quarter" idx="12"/>
          </p:nvPr>
        </p:nvSpPr>
        <p:spPr>
          <a:xfrm>
            <a:off x="8763000" y="0"/>
            <a:ext cx="3810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19D3E67D-6992-482B-8B99-46C3D8C727D1}" type="slidenum">
              <a:rPr lang="en-US" altLang="en-US" sz="1400" smtClean="0"/>
              <a:pPr eaLnBrk="1" hangingPunct="1">
                <a:spcBef>
                  <a:spcPct val="0"/>
                </a:spcBef>
                <a:buFontTx/>
                <a:buNone/>
              </a:pPr>
              <a:t>19</a:t>
            </a:fld>
            <a:endParaRPr lang="en-US" altLang="en-US" sz="1400"/>
          </a:p>
        </p:txBody>
      </p:sp>
      <p:pic>
        <p:nvPicPr>
          <p:cNvPr id="12292" name="Picture 9" descr="[color code fo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323850"/>
            <a:ext cx="142875"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Picture 10" descr="[color code fo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323850"/>
            <a:ext cx="142875"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4" name="Picture 11" descr="[color code fo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 y="323850"/>
            <a:ext cx="142875" cy="13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5" name="Picture 12" descr="[color code fo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0" y="323850"/>
            <a:ext cx="142875" cy="13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6" name="Picture 13" descr="[color code fo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7200" y="323850"/>
            <a:ext cx="142875" cy="13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00" name="TextBox 5"/>
          <p:cNvSpPr txBox="1">
            <a:spLocks noChangeArrowheads="1"/>
          </p:cNvSpPr>
          <p:nvPr/>
        </p:nvSpPr>
        <p:spPr bwMode="auto">
          <a:xfrm>
            <a:off x="4419600" y="786825"/>
            <a:ext cx="4351338"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pPr>
            <a:r>
              <a:rPr lang="en-US" altLang="en-US" sz="1600" dirty="0" smtClean="0">
                <a:latin typeface="Times New Roman" pitchFamily="18" charset="0"/>
              </a:rPr>
              <a:t>Same data source  USGS:</a:t>
            </a:r>
          </a:p>
          <a:p>
            <a:pPr eaLnBrk="1" hangingPunct="1">
              <a:spcBef>
                <a:spcPct val="0"/>
              </a:spcBef>
            </a:pPr>
            <a:endParaRPr lang="en-US" altLang="en-US" sz="1600" dirty="0">
              <a:latin typeface="Times New Roman" pitchFamily="18" charset="0"/>
            </a:endParaRPr>
          </a:p>
          <a:p>
            <a:pPr eaLnBrk="1" hangingPunct="1">
              <a:spcBef>
                <a:spcPct val="0"/>
              </a:spcBef>
            </a:pPr>
            <a:r>
              <a:rPr lang="en-US" altLang="en-US" sz="1600" dirty="0" smtClean="0">
                <a:latin typeface="Times New Roman" pitchFamily="18" charset="0"/>
              </a:rPr>
              <a:t>Look at the monthly maps for Northeast vs weekly maps in the bottom!!</a:t>
            </a:r>
          </a:p>
        </p:txBody>
      </p:sp>
      <p:sp>
        <p:nvSpPr>
          <p:cNvPr id="12304" name="TextBox 1"/>
          <p:cNvSpPr txBox="1">
            <a:spLocks noChangeArrowheads="1"/>
          </p:cNvSpPr>
          <p:nvPr/>
        </p:nvSpPr>
        <p:spPr bwMode="auto">
          <a:xfrm>
            <a:off x="4751815" y="2027006"/>
            <a:ext cx="4313858"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200" b="1" dirty="0">
                <a:solidFill>
                  <a:srgbClr val="FF0000"/>
                </a:solidFill>
                <a:latin typeface="Times New Roman" pitchFamily="18" charset="0"/>
              </a:rPr>
              <a:t>Map shows only  below normal </a:t>
            </a:r>
            <a:r>
              <a:rPr lang="en-US" altLang="en-US" sz="1400" b="1" u="sng" dirty="0">
                <a:solidFill>
                  <a:srgbClr val="FF0000"/>
                </a:solidFill>
                <a:latin typeface="Times New Roman" pitchFamily="18" charset="0"/>
              </a:rPr>
              <a:t>7-day average streamflow </a:t>
            </a:r>
            <a:r>
              <a:rPr lang="en-US" altLang="en-US" sz="1200" b="1" dirty="0">
                <a:solidFill>
                  <a:srgbClr val="FF0000"/>
                </a:solidFill>
                <a:latin typeface="Times New Roman" pitchFamily="18" charset="0"/>
              </a:rPr>
              <a:t>compared to historical streamflow for the day of year.</a:t>
            </a:r>
            <a:endParaRPr lang="en-US" altLang="en-US" sz="1200" dirty="0">
              <a:solidFill>
                <a:srgbClr val="FF0000"/>
              </a:solidFill>
              <a:latin typeface="Times New Roman" pitchFamily="18" charset="0"/>
            </a:endParaRPr>
          </a:p>
        </p:txBody>
      </p:sp>
      <p:sp>
        <p:nvSpPr>
          <p:cNvPr id="2" name="TextBox 1"/>
          <p:cNvSpPr txBox="1"/>
          <p:nvPr/>
        </p:nvSpPr>
        <p:spPr>
          <a:xfrm>
            <a:off x="6908744" y="2999939"/>
            <a:ext cx="2131473" cy="738664"/>
          </a:xfrm>
          <a:prstGeom prst="rect">
            <a:avLst/>
          </a:prstGeom>
          <a:noFill/>
        </p:spPr>
        <p:txBody>
          <a:bodyPr wrap="square" rtlCol="0">
            <a:spAutoFit/>
          </a:bodyPr>
          <a:lstStyle/>
          <a:p>
            <a:pPr algn="ctr"/>
            <a:r>
              <a:rPr lang="en-US" sz="1400" b="1" dirty="0">
                <a:solidFill>
                  <a:srgbClr val="FF0000"/>
                </a:solidFill>
              </a:rPr>
              <a:t>One month ago (left)  &amp; </a:t>
            </a:r>
          </a:p>
          <a:p>
            <a:pPr algn="ctr"/>
            <a:endParaRPr lang="en-US" sz="1400" b="1" dirty="0">
              <a:solidFill>
                <a:srgbClr val="FF0000"/>
              </a:solidFill>
            </a:endParaRPr>
          </a:p>
          <a:p>
            <a:pPr algn="ctr"/>
            <a:r>
              <a:rPr lang="en-US" sz="1400" b="1" dirty="0">
                <a:solidFill>
                  <a:srgbClr val="FF0000"/>
                </a:solidFill>
              </a:rPr>
              <a:t>Now (below)</a:t>
            </a:r>
          </a:p>
        </p:txBody>
      </p:sp>
      <p:sp>
        <p:nvSpPr>
          <p:cNvPr id="30" name="Slide Number Placeholder 3"/>
          <p:cNvSpPr txBox="1">
            <a:spLocks/>
          </p:cNvSpPr>
          <p:nvPr/>
        </p:nvSpPr>
        <p:spPr bwMode="auto">
          <a:xfrm>
            <a:off x="8763000" y="6553200"/>
            <a:ext cx="381000" cy="30480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20000"/>
              </a:spcBef>
              <a:spcAft>
                <a:spcPct val="0"/>
              </a:spcAft>
              <a:buChar char="•"/>
              <a:defRPr sz="3200" kern="1200">
                <a:solidFill>
                  <a:schemeClr val="tx1"/>
                </a:solidFill>
                <a:latin typeface="Arial" pitchFamily="34" charset="0"/>
                <a:ea typeface="+mn-ea"/>
                <a:cs typeface="Arial" pitchFamily="34" charset="0"/>
              </a:defRPr>
            </a:lvl1pPr>
            <a:lvl2pPr marL="742950" indent="-285750" algn="l" rtl="0" eaLnBrk="0" fontAlgn="base" hangingPunct="0">
              <a:spcBef>
                <a:spcPct val="20000"/>
              </a:spcBef>
              <a:spcAft>
                <a:spcPct val="0"/>
              </a:spcAft>
              <a:buChar char="–"/>
              <a:defRPr sz="2800" kern="1200">
                <a:solidFill>
                  <a:schemeClr val="tx1"/>
                </a:solidFill>
                <a:latin typeface="Arial" pitchFamily="34" charset="0"/>
                <a:ea typeface="+mn-ea"/>
                <a:cs typeface="Arial" pitchFamily="34" charset="0"/>
              </a:defRPr>
            </a:lvl2pPr>
            <a:lvl3pPr marL="1143000" indent="-228600" algn="l" rtl="0" eaLnBrk="0" fontAlgn="base" hangingPunct="0">
              <a:spcBef>
                <a:spcPct val="20000"/>
              </a:spcBef>
              <a:spcAft>
                <a:spcPct val="0"/>
              </a:spcAft>
              <a:buChar char="•"/>
              <a:defRPr sz="2400" kern="1200">
                <a:solidFill>
                  <a:schemeClr val="tx1"/>
                </a:solidFill>
                <a:latin typeface="Arial" pitchFamily="34" charset="0"/>
                <a:ea typeface="+mn-ea"/>
                <a:cs typeface="Arial" pitchFamily="34" charset="0"/>
              </a:defRPr>
            </a:lvl3pPr>
            <a:lvl4pPr marL="1600200" indent="-228600" algn="l" rtl="0" eaLnBrk="0" fontAlgn="base" hangingPunct="0">
              <a:spcBef>
                <a:spcPct val="20000"/>
              </a:spcBef>
              <a:spcAft>
                <a:spcPct val="0"/>
              </a:spcAft>
              <a:buChar char="–"/>
              <a:defRPr sz="2000" kern="1200">
                <a:solidFill>
                  <a:schemeClr val="tx1"/>
                </a:solidFill>
                <a:latin typeface="Arial" pitchFamily="34" charset="0"/>
                <a:ea typeface="+mn-ea"/>
                <a:cs typeface="Arial" pitchFamily="34" charset="0"/>
              </a:defRPr>
            </a:lvl4pPr>
            <a:lvl5pPr marL="2057400" indent="-228600" algn="l" rtl="0" eaLnBrk="0" fontAlgn="base" hangingPunct="0">
              <a:spcBef>
                <a:spcPct val="20000"/>
              </a:spcBef>
              <a:spcAft>
                <a:spcPct val="0"/>
              </a:spcAft>
              <a:buChar char="»"/>
              <a:defRPr sz="2000" kern="1200">
                <a:solidFill>
                  <a:schemeClr val="tx1"/>
                </a:solidFill>
                <a:latin typeface="Arial" pitchFamily="34" charset="0"/>
                <a:ea typeface="+mn-ea"/>
                <a:cs typeface="Arial" pitchFamily="34" charset="0"/>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9pPr>
          </a:lstStyle>
          <a:p>
            <a:pPr eaLnBrk="1" hangingPunct="1">
              <a:spcBef>
                <a:spcPct val="0"/>
              </a:spcBef>
              <a:buFontTx/>
              <a:buNone/>
            </a:pPr>
            <a:fld id="{22D848FF-6D97-4167-B3CC-57FCF4541E2D}" type="slidenum">
              <a:rPr lang="en-US" altLang="en-US" sz="1400" smtClean="0"/>
              <a:pPr eaLnBrk="1" hangingPunct="1">
                <a:spcBef>
                  <a:spcPct val="0"/>
                </a:spcBef>
                <a:buFontTx/>
                <a:buNone/>
              </a:pPr>
              <a:t>19</a:t>
            </a:fld>
            <a:endParaRPr lang="en-US" altLang="en-US" sz="1400" dirty="0"/>
          </a:p>
        </p:txBody>
      </p:sp>
      <p:cxnSp>
        <p:nvCxnSpPr>
          <p:cNvPr id="9" name="Straight Arrow Connector 8"/>
          <p:cNvCxnSpPr/>
          <p:nvPr/>
        </p:nvCxnSpPr>
        <p:spPr>
          <a:xfrm>
            <a:off x="9372600" y="609600"/>
            <a:ext cx="914400" cy="914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a:off x="4876800" y="2819400"/>
            <a:ext cx="1818027" cy="1595793"/>
          </a:xfrm>
          <a:prstGeom prst="straightConnector1">
            <a:avLst/>
          </a:prstGeom>
          <a:ln>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4" name="Left Bracket 3"/>
          <p:cNvSpPr/>
          <p:nvPr/>
        </p:nvSpPr>
        <p:spPr>
          <a:xfrm>
            <a:off x="457200" y="323850"/>
            <a:ext cx="142875" cy="4277316"/>
          </a:xfrm>
          <a:prstGeom prst="leftBracket">
            <a:avLst/>
          </a:prstGeom>
          <a:ln w="158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8" name="Straight Arrow Connector 7"/>
          <p:cNvCxnSpPr/>
          <p:nvPr/>
        </p:nvCxnSpPr>
        <p:spPr>
          <a:xfrm>
            <a:off x="457200" y="390525"/>
            <a:ext cx="142875" cy="4762"/>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stCxn id="4" idx="1"/>
          </p:cNvCxnSpPr>
          <p:nvPr/>
        </p:nvCxnSpPr>
        <p:spPr>
          <a:xfrm>
            <a:off x="457200" y="2462508"/>
            <a:ext cx="142875" cy="0"/>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a:off x="457200" y="4648200"/>
            <a:ext cx="142875" cy="0"/>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152400" y="3429000"/>
            <a:ext cx="0" cy="309603"/>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3797450" y="4191000"/>
            <a:ext cx="2607425" cy="1815882"/>
          </a:xfrm>
          <a:prstGeom prst="rect">
            <a:avLst/>
          </a:prstGeom>
          <a:noFill/>
        </p:spPr>
        <p:txBody>
          <a:bodyPr wrap="square" rtlCol="0">
            <a:spAutoFit/>
          </a:bodyPr>
          <a:lstStyle/>
          <a:p>
            <a:r>
              <a:rPr lang="en-US" sz="1400" u="sng" dirty="0" smtClean="0"/>
              <a:t>Streamflow is only a partial indicator, as it is highly managed.</a:t>
            </a:r>
          </a:p>
          <a:p>
            <a:endParaRPr lang="en-US" sz="1400" u="sng" dirty="0" smtClean="0"/>
          </a:p>
          <a:p>
            <a:r>
              <a:rPr lang="en-US" sz="1400" u="sng" dirty="0" smtClean="0"/>
              <a:t>Look along the Pacific coastal states.  If sometimes, the various indicators are confusing, go back to % of rainfall deficit maps – to reinforce!! </a:t>
            </a:r>
          </a:p>
        </p:txBody>
      </p:sp>
      <p:sp>
        <p:nvSpPr>
          <p:cNvPr id="29" name="Arc 28"/>
          <p:cNvSpPr/>
          <p:nvPr/>
        </p:nvSpPr>
        <p:spPr>
          <a:xfrm flipH="1">
            <a:off x="76200" y="609599"/>
            <a:ext cx="704850" cy="4588329"/>
          </a:xfrm>
          <a:prstGeom prst="arc">
            <a:avLst>
              <a:gd name="adj1" fmla="val 16002720"/>
              <a:gd name="adj2" fmla="val 5646573"/>
            </a:avLst>
          </a:prstGeom>
          <a:ln w="127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10242" name="Picture 2" descr="us"/>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66069" y="0"/>
            <a:ext cx="3406161" cy="2165322"/>
          </a:xfrm>
          <a:prstGeom prst="rect">
            <a:avLst/>
          </a:prstGeom>
          <a:noFill/>
          <a:extLst>
            <a:ext uri="{909E8E84-426E-40DD-AFC4-6F175D3DCCD1}">
              <a14:hiddenFill xmlns:a14="http://schemas.microsoft.com/office/drawing/2010/main">
                <a:solidFill>
                  <a:srgbClr val="FFFFFF"/>
                </a:solidFill>
              </a14:hiddenFill>
            </a:ext>
          </a:extLst>
        </p:spPr>
      </p:pic>
      <p:cxnSp>
        <p:nvCxnSpPr>
          <p:cNvPr id="35" name="Straight Arrow Connector 34"/>
          <p:cNvCxnSpPr/>
          <p:nvPr/>
        </p:nvCxnSpPr>
        <p:spPr>
          <a:xfrm>
            <a:off x="4953000" y="3657600"/>
            <a:ext cx="2590800" cy="1828800"/>
          </a:xfrm>
          <a:prstGeom prst="straightConnector1">
            <a:avLst/>
          </a:prstGeom>
          <a:ln w="127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10"/>
          <a:stretch>
            <a:fillRect/>
          </a:stretch>
        </p:blipFill>
        <p:spPr>
          <a:xfrm>
            <a:off x="3819397" y="2492185"/>
            <a:ext cx="2674695" cy="1718087"/>
          </a:xfrm>
          <a:prstGeom prst="rect">
            <a:avLst/>
          </a:prstGeom>
        </p:spPr>
      </p:pic>
      <p:pic>
        <p:nvPicPr>
          <p:cNvPr id="14338" name="Picture 2" descr="us"/>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87613" y="4349476"/>
            <a:ext cx="3346187" cy="2140407"/>
          </a:xfrm>
          <a:prstGeom prst="rect">
            <a:avLst/>
          </a:prstGeom>
          <a:noFill/>
          <a:extLst>
            <a:ext uri="{909E8E84-426E-40DD-AFC4-6F175D3DCCD1}">
              <a14:hiddenFill xmlns:a14="http://schemas.microsoft.com/office/drawing/2010/main">
                <a:solidFill>
                  <a:srgbClr val="FFFFFF"/>
                </a:solidFill>
              </a14:hiddenFill>
            </a:ext>
          </a:extLst>
        </p:spPr>
      </p:pic>
      <p:pic>
        <p:nvPicPr>
          <p:cNvPr id="12301" name="Picture 31" descr="map legend"/>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33400" y="6400800"/>
            <a:ext cx="3200400" cy="461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13"/>
          <a:stretch>
            <a:fillRect/>
          </a:stretch>
        </p:blipFill>
        <p:spPr>
          <a:xfrm>
            <a:off x="6324600" y="4022937"/>
            <a:ext cx="2799389" cy="1809299"/>
          </a:xfrm>
          <a:prstGeom prst="rect">
            <a:avLst/>
          </a:prstGeom>
        </p:spPr>
      </p:pic>
      <p:cxnSp>
        <p:nvCxnSpPr>
          <p:cNvPr id="37" name="Straight Arrow Connector 36"/>
          <p:cNvCxnSpPr/>
          <p:nvPr/>
        </p:nvCxnSpPr>
        <p:spPr>
          <a:xfrm flipH="1">
            <a:off x="3057602" y="3368194"/>
            <a:ext cx="67763" cy="2191766"/>
          </a:xfrm>
          <a:prstGeom prst="straightConnector1">
            <a:avLst/>
          </a:prstGeom>
          <a:ln w="127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026269" y="815261"/>
            <a:ext cx="3117731" cy="6294031"/>
          </a:xfrm>
          <a:prstGeom prst="rect">
            <a:avLst/>
          </a:prstGeom>
          <a:noFill/>
        </p:spPr>
        <p:txBody>
          <a:bodyPr wrap="square" rtlCol="0">
            <a:spAutoFit/>
          </a:bodyPr>
          <a:lstStyle/>
          <a:p>
            <a:pPr marL="285750" indent="-285750">
              <a:buFont typeface="Arial" panose="020B0604020202020204" pitchFamily="34" charset="0"/>
              <a:buChar char="•"/>
            </a:pPr>
            <a:r>
              <a:rPr lang="en-US" sz="1300" dirty="0" smtClean="0">
                <a:latin typeface="Trebuchet MS" panose="020B0603020202020204" pitchFamily="34" charset="0"/>
              </a:rPr>
              <a:t>Since mid/late summer in the </a:t>
            </a:r>
            <a:r>
              <a:rPr lang="en-US" sz="1300" dirty="0" smtClean="0">
                <a:latin typeface="Trebuchet MS" panose="020B0603020202020204" pitchFamily="34" charset="0"/>
              </a:rPr>
              <a:t>last few months, there seems to be gradual eastward expansion of the </a:t>
            </a:r>
            <a:r>
              <a:rPr lang="en-US" sz="1300" dirty="0" smtClean="0">
                <a:latin typeface="Trebuchet MS" panose="020B0603020202020204" pitchFamily="34" charset="0"/>
              </a:rPr>
              <a:t>drought </a:t>
            </a:r>
            <a:r>
              <a:rPr lang="en-US" sz="1300" dirty="0" smtClean="0">
                <a:latin typeface="Trebuchet MS" panose="020B0603020202020204" pitchFamily="34" charset="0"/>
              </a:rPr>
              <a:t>in the southwest into southern states into eastern CO, Oklahoma, Texas, </a:t>
            </a:r>
            <a:r>
              <a:rPr lang="en-US" sz="1300" dirty="0" smtClean="0">
                <a:latin typeface="Trebuchet MS" panose="020B0603020202020204" pitchFamily="34" charset="0"/>
              </a:rPr>
              <a:t>and beyond, as well as into northern Plains states into around the Great Lakes states.</a:t>
            </a:r>
          </a:p>
          <a:p>
            <a:pPr marL="285750" indent="-285750">
              <a:buFont typeface="Arial" panose="020B0604020202020204" pitchFamily="34" charset="0"/>
              <a:buChar char="•"/>
            </a:pPr>
            <a:endParaRPr lang="en-US" sz="1300" dirty="0">
              <a:latin typeface="Trebuchet MS" panose="020B0603020202020204" pitchFamily="34" charset="0"/>
            </a:endParaRPr>
          </a:p>
          <a:p>
            <a:pPr marL="285750" indent="-285750">
              <a:buFont typeface="Arial" panose="020B0604020202020204" pitchFamily="34" charset="0"/>
              <a:buChar char="•"/>
            </a:pPr>
            <a:r>
              <a:rPr lang="en-US" sz="1300" dirty="0" smtClean="0">
                <a:latin typeface="Trebuchet MS" panose="020B0603020202020204" pitchFamily="34" charset="0"/>
              </a:rPr>
              <a:t>The recent good summer monsoon in the US southwest is not enough to offset longer term drought here.</a:t>
            </a:r>
          </a:p>
          <a:p>
            <a:pPr marL="285750" indent="-285750">
              <a:buFont typeface="Arial" panose="020B0604020202020204" pitchFamily="34" charset="0"/>
              <a:buChar char="•"/>
            </a:pPr>
            <a:endParaRPr lang="en-US" sz="1300" dirty="0">
              <a:latin typeface="Trebuchet MS" panose="020B0603020202020204" pitchFamily="34" charset="0"/>
            </a:endParaRPr>
          </a:p>
          <a:p>
            <a:pPr marL="285750" indent="-285750">
              <a:buFont typeface="Arial" panose="020B0604020202020204" pitchFamily="34" charset="0"/>
              <a:buChar char="•"/>
            </a:pPr>
            <a:r>
              <a:rPr lang="en-US" sz="1300" dirty="0" smtClean="0">
                <a:latin typeface="Trebuchet MS" panose="020B0603020202020204" pitchFamily="34" charset="0"/>
              </a:rPr>
              <a:t>Also in the eastern US, which was relatively drought free (as compared to the west) some noticeable dryness and short term drought has emerged lately in the mid-Atlantic states especially in NC and in neighboring states.</a:t>
            </a:r>
            <a:endParaRPr lang="en-US" sz="1300" dirty="0" smtClean="0">
              <a:latin typeface="Trebuchet MS" panose="020B0603020202020204" pitchFamily="34" charset="0"/>
            </a:endParaRPr>
          </a:p>
          <a:p>
            <a:pPr marL="285750" indent="-285750">
              <a:buFont typeface="Arial" panose="020B0604020202020204" pitchFamily="34" charset="0"/>
              <a:buChar char="•"/>
            </a:pPr>
            <a:endParaRPr lang="en-US" sz="1300" dirty="0" smtClean="0">
              <a:latin typeface="Trebuchet MS" panose="020B0603020202020204" pitchFamily="34" charset="0"/>
            </a:endParaRPr>
          </a:p>
          <a:p>
            <a:pPr marL="285750" indent="-285750">
              <a:buFont typeface="Arial" panose="020B0604020202020204" pitchFamily="34" charset="0"/>
              <a:buChar char="•"/>
            </a:pPr>
            <a:r>
              <a:rPr lang="en-US" sz="1300" dirty="0" smtClean="0">
                <a:latin typeface="Trebuchet MS" panose="020B0603020202020204" pitchFamily="34" charset="0"/>
              </a:rPr>
              <a:t>The next important question is, with the ongoing La Nina taking full hold, will the drought in drought in the south expand even further eastward? What about Florida where some dryness has recently developed, but not into drought just yet! And the drought in the mid-Atlantic states?</a:t>
            </a:r>
            <a:endParaRPr lang="en-US" sz="1300" dirty="0">
              <a:latin typeface="Trebuchet MS" panose="020B0603020202020204" pitchFamily="34" charset="0"/>
            </a:endParaRPr>
          </a:p>
        </p:txBody>
      </p:sp>
      <p:sp>
        <p:nvSpPr>
          <p:cNvPr id="3076" name="Title 1"/>
          <p:cNvSpPr>
            <a:spLocks noGrp="1"/>
          </p:cNvSpPr>
          <p:nvPr>
            <p:ph type="title"/>
          </p:nvPr>
        </p:nvSpPr>
        <p:spPr>
          <a:xfrm>
            <a:off x="1226571" y="22177"/>
            <a:ext cx="3810000" cy="457200"/>
          </a:xfrm>
        </p:spPr>
        <p:txBody>
          <a:bodyPr/>
          <a:lstStyle/>
          <a:p>
            <a:r>
              <a:rPr lang="en-US" altLang="en-US" sz="3600" dirty="0"/>
              <a:t>Drought Monitor </a:t>
            </a:r>
          </a:p>
        </p:txBody>
      </p:sp>
      <p:sp>
        <p:nvSpPr>
          <p:cNvPr id="3077" name="Slide Number Placeholder 3"/>
          <p:cNvSpPr>
            <a:spLocks noGrp="1"/>
          </p:cNvSpPr>
          <p:nvPr>
            <p:ph type="sldNum" sz="quarter" idx="12"/>
          </p:nvPr>
        </p:nvSpPr>
        <p:spPr>
          <a:xfrm>
            <a:off x="8839201" y="6476999"/>
            <a:ext cx="304799" cy="3413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CD27B267-4DAF-4BA3-A8A7-3FE4EDB1567C}" type="slidenum">
              <a:rPr lang="en-US" altLang="en-US" sz="1400" smtClean="0">
                <a:solidFill>
                  <a:srgbClr val="FF0000"/>
                </a:solidFill>
              </a:rPr>
              <a:pPr eaLnBrk="1" hangingPunct="1">
                <a:spcBef>
                  <a:spcPct val="0"/>
                </a:spcBef>
                <a:buFontTx/>
                <a:buNone/>
              </a:pPr>
              <a:t>2</a:t>
            </a:fld>
            <a:endParaRPr lang="en-US" altLang="en-US" sz="1400" dirty="0">
              <a:solidFill>
                <a:srgbClr val="FF0000"/>
              </a:solidFill>
            </a:endParaRPr>
          </a:p>
        </p:txBody>
      </p:sp>
      <p:sp>
        <p:nvSpPr>
          <p:cNvPr id="3081" name="TextBox 17"/>
          <p:cNvSpPr txBox="1">
            <a:spLocks noChangeArrowheads="1"/>
          </p:cNvSpPr>
          <p:nvPr/>
        </p:nvSpPr>
        <p:spPr bwMode="auto">
          <a:xfrm>
            <a:off x="1395505" y="3669268"/>
            <a:ext cx="194748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dirty="0" smtClean="0">
                <a:latin typeface="Times New Roman" pitchFamily="18" charset="0"/>
              </a:rPr>
              <a:t>(Recent/Latest)</a:t>
            </a:r>
            <a:endParaRPr lang="en-US" altLang="en-US" sz="1800" b="1" dirty="0">
              <a:latin typeface="Times New Roman" pitchFamily="18" charset="0"/>
            </a:endParaRPr>
          </a:p>
        </p:txBody>
      </p:sp>
      <p:sp>
        <p:nvSpPr>
          <p:cNvPr id="2" name="TextBox 1"/>
          <p:cNvSpPr txBox="1"/>
          <p:nvPr/>
        </p:nvSpPr>
        <p:spPr>
          <a:xfrm>
            <a:off x="5501141" y="0"/>
            <a:ext cx="3642859" cy="830997"/>
          </a:xfrm>
          <a:prstGeom prst="rect">
            <a:avLst/>
          </a:prstGeom>
          <a:noFill/>
        </p:spPr>
        <p:txBody>
          <a:bodyPr wrap="square" rtlCol="0">
            <a:spAutoFit/>
          </a:bodyPr>
          <a:lstStyle/>
          <a:p>
            <a:r>
              <a:rPr lang="en-US" sz="1200" b="1" u="sng" dirty="0" smtClean="0">
                <a:solidFill>
                  <a:srgbClr val="FF0000"/>
                </a:solidFill>
              </a:rPr>
              <a:t>Monitoring is important because, unlike US T/P </a:t>
            </a:r>
            <a:r>
              <a:rPr lang="en-US" sz="1200" b="1" u="sng" dirty="0" err="1" smtClean="0">
                <a:solidFill>
                  <a:srgbClr val="FF0000"/>
                </a:solidFill>
              </a:rPr>
              <a:t>fcsts</a:t>
            </a:r>
            <a:r>
              <a:rPr lang="en-US" sz="1200" b="1" u="sng" dirty="0" smtClean="0">
                <a:solidFill>
                  <a:srgbClr val="FF0000"/>
                </a:solidFill>
              </a:rPr>
              <a:t>,  for drought forecasts, we have to know where we are, before we can tell where we are going!! Drought forecasts are  tendency forecasts.</a:t>
            </a:r>
            <a:endParaRPr lang="en-US" sz="1200" b="1" u="sng" dirty="0">
              <a:solidFill>
                <a:srgbClr val="FF0000"/>
              </a:solidFill>
            </a:endParaRPr>
          </a:p>
        </p:txBody>
      </p:sp>
      <p:sp>
        <p:nvSpPr>
          <p:cNvPr id="28" name="TextBox 27"/>
          <p:cNvSpPr txBox="1"/>
          <p:nvPr/>
        </p:nvSpPr>
        <p:spPr>
          <a:xfrm>
            <a:off x="4317582" y="4888468"/>
            <a:ext cx="990600" cy="369332"/>
          </a:xfrm>
          <a:prstGeom prst="rect">
            <a:avLst/>
          </a:prstGeom>
          <a:noFill/>
        </p:spPr>
        <p:txBody>
          <a:bodyPr wrap="square" rtlCol="0">
            <a:spAutoFit/>
          </a:bodyPr>
          <a:lstStyle/>
          <a:p>
            <a:r>
              <a:rPr lang="en-US" dirty="0" smtClean="0"/>
              <a:t>August</a:t>
            </a:r>
            <a:endParaRPr lang="en-US" dirty="0"/>
          </a:p>
        </p:txBody>
      </p:sp>
      <p:pic>
        <p:nvPicPr>
          <p:cNvPr id="21" name="Picture 20" descr="United States Drought Monito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51131" y="5262861"/>
            <a:ext cx="2368669" cy="1595139"/>
          </a:xfrm>
          <a:prstGeom prst="rect">
            <a:avLst/>
          </a:prstGeom>
          <a:noFill/>
          <a:ln>
            <a:noFill/>
          </a:ln>
        </p:spPr>
      </p:pic>
      <p:pic>
        <p:nvPicPr>
          <p:cNvPr id="29" name="Picture 28" descr="United States Drought Monito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51131" y="3302678"/>
            <a:ext cx="2368669" cy="1617623"/>
          </a:xfrm>
          <a:prstGeom prst="rect">
            <a:avLst/>
          </a:prstGeom>
          <a:noFill/>
          <a:ln>
            <a:noFill/>
          </a:ln>
        </p:spPr>
      </p:pic>
      <p:sp>
        <p:nvSpPr>
          <p:cNvPr id="30" name="TextBox 29"/>
          <p:cNvSpPr txBox="1"/>
          <p:nvPr/>
        </p:nvSpPr>
        <p:spPr>
          <a:xfrm>
            <a:off x="4344539" y="853007"/>
            <a:ext cx="1332855" cy="369332"/>
          </a:xfrm>
          <a:prstGeom prst="rect">
            <a:avLst/>
          </a:prstGeom>
          <a:noFill/>
        </p:spPr>
        <p:txBody>
          <a:bodyPr wrap="square" rtlCol="0">
            <a:spAutoFit/>
          </a:bodyPr>
          <a:lstStyle/>
          <a:p>
            <a:r>
              <a:rPr lang="en-US" dirty="0" smtClean="0"/>
              <a:t>October</a:t>
            </a:r>
            <a:endParaRPr lang="en-US" dirty="0"/>
          </a:p>
        </p:txBody>
      </p:sp>
      <p:sp>
        <p:nvSpPr>
          <p:cNvPr id="18" name="TextBox 17"/>
          <p:cNvSpPr txBox="1"/>
          <p:nvPr/>
        </p:nvSpPr>
        <p:spPr>
          <a:xfrm>
            <a:off x="381000" y="3669268"/>
            <a:ext cx="1295400" cy="369332"/>
          </a:xfrm>
          <a:prstGeom prst="rect">
            <a:avLst/>
          </a:prstGeom>
          <a:noFill/>
        </p:spPr>
        <p:txBody>
          <a:bodyPr wrap="square" rtlCol="0">
            <a:spAutoFit/>
          </a:bodyPr>
          <a:lstStyle/>
          <a:p>
            <a:r>
              <a:rPr lang="en-US" smtClean="0"/>
              <a:t>December</a:t>
            </a:r>
            <a:endParaRPr lang="en-US" dirty="0"/>
          </a:p>
        </p:txBody>
      </p:sp>
      <p:pic>
        <p:nvPicPr>
          <p:cNvPr id="19" name="Picture 18" descr="United States Drought Monito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57600" y="1238075"/>
            <a:ext cx="2362200" cy="1695271"/>
          </a:xfrm>
          <a:prstGeom prst="rect">
            <a:avLst/>
          </a:prstGeom>
          <a:noFill/>
          <a:ln>
            <a:noFill/>
          </a:ln>
        </p:spPr>
      </p:pic>
      <p:sp>
        <p:nvSpPr>
          <p:cNvPr id="10" name="TextBox 9"/>
          <p:cNvSpPr txBox="1"/>
          <p:nvPr/>
        </p:nvSpPr>
        <p:spPr>
          <a:xfrm>
            <a:off x="1858221" y="5983418"/>
            <a:ext cx="228600" cy="307777"/>
          </a:xfrm>
          <a:prstGeom prst="rect">
            <a:avLst/>
          </a:prstGeom>
          <a:noFill/>
        </p:spPr>
        <p:txBody>
          <a:bodyPr wrap="square" rtlCol="0">
            <a:spAutoFit/>
          </a:bodyPr>
          <a:lstStyle/>
          <a:p>
            <a:r>
              <a:rPr lang="en-US" sz="1400" dirty="0" smtClean="0">
                <a:solidFill>
                  <a:srgbClr val="C00000"/>
                </a:solidFill>
              </a:rPr>
              <a:t>?</a:t>
            </a:r>
            <a:endParaRPr lang="en-US" sz="1400" dirty="0">
              <a:solidFill>
                <a:srgbClr val="C00000"/>
              </a:solidFill>
            </a:endParaRPr>
          </a:p>
        </p:txBody>
      </p:sp>
      <p:sp>
        <p:nvSpPr>
          <p:cNvPr id="20" name="TextBox 19"/>
          <p:cNvSpPr txBox="1"/>
          <p:nvPr/>
        </p:nvSpPr>
        <p:spPr>
          <a:xfrm>
            <a:off x="4191000" y="2933346"/>
            <a:ext cx="1295400" cy="369332"/>
          </a:xfrm>
          <a:prstGeom prst="rect">
            <a:avLst/>
          </a:prstGeom>
          <a:noFill/>
        </p:spPr>
        <p:txBody>
          <a:bodyPr wrap="square" rtlCol="0">
            <a:spAutoFit/>
          </a:bodyPr>
          <a:lstStyle/>
          <a:p>
            <a:r>
              <a:rPr lang="en-US" dirty="0" smtClean="0"/>
              <a:t>September</a:t>
            </a:r>
            <a:endParaRPr lang="en-US" dirty="0"/>
          </a:p>
        </p:txBody>
      </p:sp>
      <p:pic>
        <p:nvPicPr>
          <p:cNvPr id="22" name="Picture 21" descr="United States Drought Monito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1116519"/>
            <a:ext cx="3581400" cy="2533155"/>
          </a:xfrm>
          <a:prstGeom prst="rect">
            <a:avLst/>
          </a:prstGeom>
          <a:noFill/>
          <a:ln>
            <a:noFill/>
          </a:ln>
        </p:spPr>
      </p:pic>
      <p:sp>
        <p:nvSpPr>
          <p:cNvPr id="23" name="TextBox 22"/>
          <p:cNvSpPr txBox="1"/>
          <p:nvPr/>
        </p:nvSpPr>
        <p:spPr>
          <a:xfrm>
            <a:off x="1219200" y="685800"/>
            <a:ext cx="1295400" cy="369332"/>
          </a:xfrm>
          <a:prstGeom prst="rect">
            <a:avLst/>
          </a:prstGeom>
          <a:noFill/>
        </p:spPr>
        <p:txBody>
          <a:bodyPr wrap="square" rtlCol="0">
            <a:spAutoFit/>
          </a:bodyPr>
          <a:lstStyle/>
          <a:p>
            <a:r>
              <a:rPr lang="en-US" dirty="0" smtClean="0"/>
              <a:t>November</a:t>
            </a:r>
            <a:endParaRPr lang="en-US" dirty="0"/>
          </a:p>
        </p:txBody>
      </p:sp>
      <p:pic>
        <p:nvPicPr>
          <p:cNvPr id="17" name="Picture 16" descr="United States Drought Monito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8534" y="4024468"/>
            <a:ext cx="3599934" cy="2681132"/>
          </a:xfrm>
          <a:prstGeom prst="rect">
            <a:avLst/>
          </a:prstGeom>
          <a:noFill/>
          <a:ln>
            <a:noFill/>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3318" name="Picture 6" descr="https://www.cpc.ncep.noaa.gov/products/Drought/Figures/smp/ens_smp_delta3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278560"/>
            <a:ext cx="4409284" cy="2868343"/>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https://www.cpc.ncep.noaa.gov/products/Drought/Figures/smp/ens_smp_delta14.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59325" y="1285747"/>
            <a:ext cx="4384675" cy="2852334"/>
          </a:xfrm>
          <a:prstGeom prst="rect">
            <a:avLst/>
          </a:prstGeom>
          <a:noFill/>
          <a:extLst>
            <a:ext uri="{909E8E84-426E-40DD-AFC4-6F175D3DCCD1}">
              <a14:hiddenFill xmlns:a14="http://schemas.microsoft.com/office/drawing/2010/main">
                <a:solidFill>
                  <a:srgbClr val="FFFFFF"/>
                </a:solidFill>
              </a14:hiddenFill>
            </a:ext>
          </a:extLst>
        </p:spPr>
      </p:pic>
      <p:pic>
        <p:nvPicPr>
          <p:cNvPr id="13314" name="Picture 2" descr="https://www.cpc.ncep.noaa.gov/products/Drought/Figures/smp/ens_smp_delta7.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71" y="138481"/>
            <a:ext cx="4405044" cy="286558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953000" y="649069"/>
            <a:ext cx="3962400" cy="646331"/>
          </a:xfrm>
          <a:prstGeom prst="rect">
            <a:avLst/>
          </a:prstGeom>
          <a:noFill/>
        </p:spPr>
        <p:txBody>
          <a:bodyPr wrap="square" rtlCol="0">
            <a:spAutoFit/>
          </a:bodyPr>
          <a:lstStyle/>
          <a:p>
            <a:r>
              <a:rPr lang="en-US" dirty="0"/>
              <a:t>NCEP  Ensemble mean NLDAS2 models’ Soil Moisture tendency/trend</a:t>
            </a:r>
          </a:p>
        </p:txBody>
      </p:sp>
      <p:sp>
        <p:nvSpPr>
          <p:cNvPr id="3" name="TextBox 2"/>
          <p:cNvSpPr txBox="1"/>
          <p:nvPr/>
        </p:nvSpPr>
        <p:spPr>
          <a:xfrm>
            <a:off x="3657600" y="1524000"/>
            <a:ext cx="838200" cy="369332"/>
          </a:xfrm>
          <a:prstGeom prst="rect">
            <a:avLst/>
          </a:prstGeom>
          <a:noFill/>
        </p:spPr>
        <p:txBody>
          <a:bodyPr wrap="square" rtlCol="0">
            <a:spAutoFit/>
          </a:bodyPr>
          <a:lstStyle/>
          <a:p>
            <a:r>
              <a:rPr lang="en-US" dirty="0"/>
              <a:t>7 days</a:t>
            </a:r>
          </a:p>
        </p:txBody>
      </p:sp>
      <p:sp>
        <p:nvSpPr>
          <p:cNvPr id="7" name="TextBox 6"/>
          <p:cNvSpPr txBox="1"/>
          <p:nvPr/>
        </p:nvSpPr>
        <p:spPr>
          <a:xfrm>
            <a:off x="8077200" y="2819400"/>
            <a:ext cx="990600" cy="369332"/>
          </a:xfrm>
          <a:prstGeom prst="rect">
            <a:avLst/>
          </a:prstGeom>
          <a:noFill/>
        </p:spPr>
        <p:txBody>
          <a:bodyPr wrap="square" rtlCol="0">
            <a:spAutoFit/>
          </a:bodyPr>
          <a:lstStyle/>
          <a:p>
            <a:r>
              <a:rPr lang="en-US" dirty="0"/>
              <a:t>14 days</a:t>
            </a:r>
          </a:p>
        </p:txBody>
      </p:sp>
      <p:sp>
        <p:nvSpPr>
          <p:cNvPr id="8" name="TextBox 7"/>
          <p:cNvSpPr txBox="1"/>
          <p:nvPr/>
        </p:nvSpPr>
        <p:spPr>
          <a:xfrm>
            <a:off x="3505200" y="4528065"/>
            <a:ext cx="990600" cy="369332"/>
          </a:xfrm>
          <a:prstGeom prst="rect">
            <a:avLst/>
          </a:prstGeom>
          <a:noFill/>
        </p:spPr>
        <p:txBody>
          <a:bodyPr wrap="square" rtlCol="0">
            <a:spAutoFit/>
          </a:bodyPr>
          <a:lstStyle/>
          <a:p>
            <a:r>
              <a:rPr lang="en-US" dirty="0"/>
              <a:t>30 days</a:t>
            </a:r>
          </a:p>
        </p:txBody>
      </p:sp>
      <p:sp>
        <p:nvSpPr>
          <p:cNvPr id="12" name="TextBox 11"/>
          <p:cNvSpPr txBox="1"/>
          <p:nvPr/>
        </p:nvSpPr>
        <p:spPr>
          <a:xfrm>
            <a:off x="7772400" y="0"/>
            <a:ext cx="1371600" cy="646331"/>
          </a:xfrm>
          <a:prstGeom prst="rect">
            <a:avLst/>
          </a:prstGeom>
          <a:noFill/>
        </p:spPr>
        <p:txBody>
          <a:bodyPr wrap="square" rtlCol="0">
            <a:spAutoFit/>
          </a:bodyPr>
          <a:lstStyle/>
          <a:p>
            <a:r>
              <a:rPr lang="en-US" b="1" dirty="0" smtClean="0">
                <a:solidFill>
                  <a:srgbClr val="FF0000"/>
                </a:solidFill>
              </a:rPr>
              <a:t>[Slide not shown]</a:t>
            </a:r>
            <a:endParaRPr lang="en-US" b="1" dirty="0">
              <a:solidFill>
                <a:srgbClr val="FF0000"/>
              </a:solidFill>
            </a:endParaRPr>
          </a:p>
        </p:txBody>
      </p:sp>
      <p:sp>
        <p:nvSpPr>
          <p:cNvPr id="13" name="Slide Number Placeholder 3"/>
          <p:cNvSpPr>
            <a:spLocks noGrp="1"/>
          </p:cNvSpPr>
          <p:nvPr>
            <p:ph type="sldNum" sz="quarter" idx="12"/>
          </p:nvPr>
        </p:nvSpPr>
        <p:spPr>
          <a:xfrm>
            <a:off x="8743950" y="6553200"/>
            <a:ext cx="400050" cy="218025"/>
          </a:xfrm>
        </p:spPr>
        <p:txBody>
          <a:bodyPr/>
          <a:lstStyle/>
          <a:p>
            <a:pPr>
              <a:defRPr/>
            </a:pPr>
            <a:fld id="{467DA51B-2321-4810-ABB0-476517693214}" type="slidenum">
              <a:rPr lang="en-US" altLang="en-US" smtClean="0"/>
              <a:pPr>
                <a:defRPr/>
              </a:pPr>
              <a:t>20</a:t>
            </a:fld>
            <a:endParaRPr lang="en-US" altLang="en-US" dirty="0"/>
          </a:p>
        </p:txBody>
      </p:sp>
    </p:spTree>
    <p:extLst>
      <p:ext uri="{BB962C8B-B14F-4D97-AF65-F5344CB8AC3E}">
        <p14:creationId xmlns:p14="http://schemas.microsoft.com/office/powerpoint/2010/main" val="23039161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Number Placeholder 3"/>
          <p:cNvSpPr>
            <a:spLocks noGrp="1"/>
          </p:cNvSpPr>
          <p:nvPr>
            <p:ph type="sldNum" sz="quarter" idx="12"/>
          </p:nvPr>
        </p:nvSpPr>
        <p:spPr>
          <a:xfrm>
            <a:off x="8686800" y="6553200"/>
            <a:ext cx="447964"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42817CA4-6823-4FAC-A1F5-F61DE3996292}" type="slidenum">
              <a:rPr lang="en-US" altLang="en-US" sz="1400" smtClean="0"/>
              <a:pPr eaLnBrk="1" hangingPunct="1">
                <a:spcBef>
                  <a:spcPct val="0"/>
                </a:spcBef>
                <a:buFontTx/>
                <a:buNone/>
              </a:pPr>
              <a:t>21</a:t>
            </a:fld>
            <a:endParaRPr lang="en-US" altLang="en-US" sz="1400" dirty="0"/>
          </a:p>
        </p:txBody>
      </p:sp>
      <p:graphicFrame>
        <p:nvGraphicFramePr>
          <p:cNvPr id="5" name="Table 4"/>
          <p:cNvGraphicFramePr>
            <a:graphicFrameLocks noGrp="1"/>
          </p:cNvGraphicFramePr>
          <p:nvPr>
            <p:extLst>
              <p:ext uri="{D42A27DB-BD31-4B8C-83A1-F6EECF244321}">
                <p14:modId xmlns:p14="http://schemas.microsoft.com/office/powerpoint/2010/main" val="3173640472"/>
              </p:ext>
            </p:extLst>
          </p:nvPr>
        </p:nvGraphicFramePr>
        <p:xfrm>
          <a:off x="381000" y="1"/>
          <a:ext cx="8305800" cy="5647205"/>
        </p:xfrm>
        <a:graphic>
          <a:graphicData uri="http://schemas.openxmlformats.org/drawingml/2006/table">
            <a:tbl>
              <a:tblPr/>
              <a:tblGrid>
                <a:gridCol w="8305800">
                  <a:extLst>
                    <a:ext uri="{9D8B030D-6E8A-4147-A177-3AD203B41FA5}">
                      <a16:colId xmlns:a16="http://schemas.microsoft.com/office/drawing/2014/main" val="20000"/>
                    </a:ext>
                  </a:extLst>
                </a:gridCol>
              </a:tblGrid>
              <a:tr h="651220">
                <a:tc>
                  <a:txBody>
                    <a:bodyPr/>
                    <a:lstStyle>
                      <a:lvl1pPr eaLnBrk="0" hangingPunct="0">
                        <a:spcBef>
                          <a:spcPct val="20000"/>
                        </a:spcBef>
                        <a:defRPr sz="2800">
                          <a:solidFill>
                            <a:schemeClr val="tx1"/>
                          </a:solidFill>
                          <a:latin typeface="Arial" pitchFamily="34" charset="0"/>
                        </a:defRPr>
                      </a:lvl1pPr>
                      <a:lvl2pPr marL="742950" indent="-285750" eaLnBrk="0" hangingPunct="0">
                        <a:spcBef>
                          <a:spcPct val="20000"/>
                        </a:spcBef>
                        <a:defRPr sz="2400">
                          <a:solidFill>
                            <a:schemeClr val="tx1"/>
                          </a:solidFill>
                          <a:latin typeface="Arial" pitchFamily="34" charset="0"/>
                        </a:defRPr>
                      </a:lvl2pPr>
                      <a:lvl3pPr marL="1143000" indent="-228600" eaLnBrk="0" hangingPunct="0">
                        <a:spcBef>
                          <a:spcPct val="20000"/>
                        </a:spcBef>
                        <a:defRPr sz="2000">
                          <a:solidFill>
                            <a:schemeClr val="tx1"/>
                          </a:solidFill>
                          <a:latin typeface="Arial" pitchFamily="34" charset="0"/>
                        </a:defRPr>
                      </a:lvl3pPr>
                      <a:lvl4pPr marL="1600200" indent="-228600" eaLnBrk="0" hangingPunct="0">
                        <a:spcBef>
                          <a:spcPct val="20000"/>
                        </a:spcBef>
                        <a:defRPr>
                          <a:solidFill>
                            <a:schemeClr val="tx1"/>
                          </a:solidFill>
                          <a:latin typeface="Arial" pitchFamily="34" charset="0"/>
                        </a:defRPr>
                      </a:lvl4pPr>
                      <a:lvl5pPr marL="2057400" indent="-228600"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dirty="0">
                          <a:ln>
                            <a:noFill/>
                          </a:ln>
                          <a:solidFill>
                            <a:schemeClr val="tx1"/>
                          </a:solidFill>
                          <a:effectLst/>
                          <a:latin typeface="verdana,arial,serif"/>
                          <a:cs typeface="Arial" pitchFamily="34" charset="0"/>
                        </a:rPr>
                        <a:t>EL NIÑO/SOUTHERN OSCILLATION (ENSO)</a:t>
                      </a:r>
                      <a:endParaRPr kumimoji="0" lang="en-US" altLang="en-US" sz="2000" b="0" i="0" u="none" strike="noStrike" cap="none" normalizeH="0" baseline="0" dirty="0">
                        <a:ln>
                          <a:noFill/>
                        </a:ln>
                        <a:solidFill>
                          <a:schemeClr val="tx1"/>
                        </a:solidFill>
                        <a:effectLst/>
                        <a:latin typeface="Arial" pitchFamily="34" charset="0"/>
                        <a:cs typeface="Arial" pitchFamily="34" charset="0"/>
                      </a:endParaRPr>
                    </a:p>
                  </a:txBody>
                  <a:tcPr marL="19050" marR="19050" marT="19050" marB="1905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0"/>
                  </a:ext>
                </a:extLst>
              </a:tr>
              <a:tr h="344763">
                <a:tc>
                  <a:txBody>
                    <a:bodyPr/>
                    <a:lstStyle>
                      <a:lvl1pPr eaLnBrk="0" hangingPunct="0">
                        <a:spcBef>
                          <a:spcPct val="20000"/>
                        </a:spcBef>
                        <a:defRPr sz="2800">
                          <a:solidFill>
                            <a:schemeClr val="tx1"/>
                          </a:solidFill>
                          <a:latin typeface="Arial" pitchFamily="34" charset="0"/>
                        </a:defRPr>
                      </a:lvl1pPr>
                      <a:lvl2pPr marL="742950" indent="-285750" eaLnBrk="0" hangingPunct="0">
                        <a:spcBef>
                          <a:spcPct val="20000"/>
                        </a:spcBef>
                        <a:defRPr sz="2400">
                          <a:solidFill>
                            <a:schemeClr val="tx1"/>
                          </a:solidFill>
                          <a:latin typeface="Arial" pitchFamily="34" charset="0"/>
                        </a:defRPr>
                      </a:lvl2pPr>
                      <a:lvl3pPr marL="1143000" indent="-228600" eaLnBrk="0" hangingPunct="0">
                        <a:spcBef>
                          <a:spcPct val="20000"/>
                        </a:spcBef>
                        <a:defRPr sz="2000">
                          <a:solidFill>
                            <a:schemeClr val="tx1"/>
                          </a:solidFill>
                          <a:latin typeface="Arial" pitchFamily="34" charset="0"/>
                        </a:defRPr>
                      </a:lvl3pPr>
                      <a:lvl4pPr marL="1600200" indent="-228600" eaLnBrk="0" hangingPunct="0">
                        <a:spcBef>
                          <a:spcPct val="20000"/>
                        </a:spcBef>
                        <a:defRPr>
                          <a:solidFill>
                            <a:schemeClr val="tx1"/>
                          </a:solidFill>
                          <a:latin typeface="Arial" pitchFamily="34" charset="0"/>
                        </a:defRPr>
                      </a:lvl4pPr>
                      <a:lvl5pPr marL="2057400" indent="-228600"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dirty="0">
                          <a:ln>
                            <a:noFill/>
                          </a:ln>
                          <a:solidFill>
                            <a:schemeClr val="tx1"/>
                          </a:solidFill>
                          <a:effectLst/>
                          <a:latin typeface="verdana,arial,serif"/>
                          <a:cs typeface="Arial" pitchFamily="34" charset="0"/>
                        </a:rPr>
                        <a:t>DIAGNOSTIC DISCUSSION</a:t>
                      </a:r>
                      <a:endParaRPr kumimoji="0" lang="en-US" altLang="en-US" sz="2000" b="0" i="0" u="none" strike="noStrike" cap="none" normalizeH="0" baseline="0" dirty="0">
                        <a:ln>
                          <a:noFill/>
                        </a:ln>
                        <a:solidFill>
                          <a:schemeClr val="tx1"/>
                        </a:solidFill>
                        <a:effectLst/>
                        <a:latin typeface="Arial" pitchFamily="34" charset="0"/>
                        <a:cs typeface="Arial" pitchFamily="34" charset="0"/>
                      </a:endParaRPr>
                    </a:p>
                  </a:txBody>
                  <a:tcPr marL="19050" marR="19050" marT="19050" marB="1905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1"/>
                  </a:ext>
                </a:extLst>
              </a:tr>
              <a:tr h="1570590">
                <a:tc>
                  <a:txBody>
                    <a:bodyPr/>
                    <a:lstStyle>
                      <a:lvl1pPr eaLnBrk="0" hangingPunct="0">
                        <a:spcBef>
                          <a:spcPct val="20000"/>
                        </a:spcBef>
                        <a:defRPr sz="2800">
                          <a:solidFill>
                            <a:schemeClr val="tx1"/>
                          </a:solidFill>
                          <a:latin typeface="Arial" pitchFamily="34" charset="0"/>
                        </a:defRPr>
                      </a:lvl1pPr>
                      <a:lvl2pPr marL="742950" indent="-285750" eaLnBrk="0" hangingPunct="0">
                        <a:spcBef>
                          <a:spcPct val="20000"/>
                        </a:spcBef>
                        <a:defRPr sz="2400">
                          <a:solidFill>
                            <a:schemeClr val="tx1"/>
                          </a:solidFill>
                          <a:latin typeface="Arial" pitchFamily="34" charset="0"/>
                        </a:defRPr>
                      </a:lvl2pPr>
                      <a:lvl3pPr marL="1143000" indent="-228600" eaLnBrk="0" hangingPunct="0">
                        <a:spcBef>
                          <a:spcPct val="20000"/>
                        </a:spcBef>
                        <a:defRPr sz="2000">
                          <a:solidFill>
                            <a:schemeClr val="tx1"/>
                          </a:solidFill>
                          <a:latin typeface="Arial" pitchFamily="34" charset="0"/>
                        </a:defRPr>
                      </a:lvl3pPr>
                      <a:lvl4pPr marL="1600200" indent="-228600" eaLnBrk="0" hangingPunct="0">
                        <a:spcBef>
                          <a:spcPct val="20000"/>
                        </a:spcBef>
                        <a:defRPr>
                          <a:solidFill>
                            <a:schemeClr val="tx1"/>
                          </a:solidFill>
                          <a:latin typeface="Arial" pitchFamily="34" charset="0"/>
                        </a:defRPr>
                      </a:lvl4pPr>
                      <a:lvl5pPr marL="2057400" indent="-228600"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dirty="0">
                          <a:ln>
                            <a:noFill/>
                          </a:ln>
                          <a:solidFill>
                            <a:schemeClr val="tx1"/>
                          </a:solidFill>
                          <a:effectLst/>
                          <a:latin typeface="verdana,arial,serif"/>
                          <a:cs typeface="Arial" pitchFamily="34" charset="0"/>
                        </a:rPr>
                        <a:t>issued by</a:t>
                      </a:r>
                      <a:r>
                        <a:rPr kumimoji="0" lang="en-US" altLang="en-US" sz="2000" b="0" i="0" u="none" strike="noStrike" cap="none" normalizeH="0" baseline="0" dirty="0">
                          <a:ln>
                            <a:noFill/>
                          </a:ln>
                          <a:solidFill>
                            <a:schemeClr val="tx1"/>
                          </a:solidFill>
                          <a:effectLst/>
                          <a:latin typeface="Arial" pitchFamily="34" charset="0"/>
                          <a:cs typeface="Arial" pitchFamily="34" charset="0"/>
                        </a:rPr>
                        <a:t/>
                      </a:r>
                      <a:br>
                        <a:rPr kumimoji="0" lang="en-US" altLang="en-US" sz="2000" b="0" i="0" u="none" strike="noStrike" cap="none" normalizeH="0" baseline="0" dirty="0">
                          <a:ln>
                            <a:noFill/>
                          </a:ln>
                          <a:solidFill>
                            <a:schemeClr val="tx1"/>
                          </a:solidFill>
                          <a:effectLst/>
                          <a:latin typeface="Arial" pitchFamily="34" charset="0"/>
                          <a:cs typeface="Arial" pitchFamily="34" charset="0"/>
                        </a:rPr>
                      </a:br>
                      <a:r>
                        <a:rPr kumimoji="0" lang="en-US" altLang="en-US" sz="2000" b="0" i="0" u="none" strike="noStrike" cap="none" normalizeH="0" baseline="0" dirty="0">
                          <a:ln>
                            <a:noFill/>
                          </a:ln>
                          <a:solidFill>
                            <a:schemeClr val="tx1"/>
                          </a:solidFill>
                          <a:effectLst/>
                          <a:latin typeface="verdana,arial,serif"/>
                          <a:cs typeface="Arial" pitchFamily="34" charset="0"/>
                        </a:rPr>
                        <a:t>CLIMATE PREDICTION CENTER/NCEP/NWS</a:t>
                      </a:r>
                      <a:br>
                        <a:rPr kumimoji="0" lang="en-US" altLang="en-US" sz="2000" b="0" i="0" u="none" strike="noStrike" cap="none" normalizeH="0" baseline="0" dirty="0">
                          <a:ln>
                            <a:noFill/>
                          </a:ln>
                          <a:solidFill>
                            <a:schemeClr val="tx1"/>
                          </a:solidFill>
                          <a:effectLst/>
                          <a:latin typeface="verdana,arial,serif"/>
                          <a:cs typeface="Arial" pitchFamily="34" charset="0"/>
                        </a:rPr>
                      </a:br>
                      <a:r>
                        <a:rPr kumimoji="0" lang="en-US" altLang="en-US" sz="2000" b="0" i="0" u="none" strike="noStrike" cap="none" normalizeH="0" baseline="0" dirty="0">
                          <a:ln>
                            <a:noFill/>
                          </a:ln>
                          <a:solidFill>
                            <a:schemeClr val="tx1"/>
                          </a:solidFill>
                          <a:effectLst/>
                          <a:latin typeface="verdana,arial,serif"/>
                          <a:cs typeface="Arial" pitchFamily="34" charset="0"/>
                        </a:rPr>
                        <a:t>and the International Research Institute for Climate and Society</a:t>
                      </a:r>
                      <a:endParaRPr kumimoji="0" lang="en-US" altLang="en-US" sz="2000" b="0" i="0" u="none" strike="noStrike" cap="none" normalizeH="0" baseline="0" dirty="0">
                        <a:ln>
                          <a:noFill/>
                        </a:ln>
                        <a:solidFill>
                          <a:schemeClr val="tx1"/>
                        </a:solidFill>
                        <a:effectLst/>
                        <a:latin typeface="Arial" pitchFamily="34" charset="0"/>
                        <a:cs typeface="Arial" pitchFamily="34" charset="0"/>
                      </a:endParaRPr>
                    </a:p>
                  </a:txBody>
                  <a:tcPr marL="19050" marR="19050" marT="19050" marB="1905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r h="344763">
                <a:tc>
                  <a:txBody>
                    <a:bodyPr/>
                    <a:lstStyle>
                      <a:lvl1pPr eaLnBrk="0" hangingPunct="0">
                        <a:spcBef>
                          <a:spcPct val="20000"/>
                        </a:spcBef>
                        <a:defRPr sz="2800">
                          <a:solidFill>
                            <a:schemeClr val="tx1"/>
                          </a:solidFill>
                          <a:latin typeface="Arial" pitchFamily="34" charset="0"/>
                        </a:defRPr>
                      </a:lvl1pPr>
                      <a:lvl2pPr marL="742950" indent="-285750" eaLnBrk="0" hangingPunct="0">
                        <a:spcBef>
                          <a:spcPct val="20000"/>
                        </a:spcBef>
                        <a:defRPr sz="2400">
                          <a:solidFill>
                            <a:schemeClr val="tx1"/>
                          </a:solidFill>
                          <a:latin typeface="Arial" pitchFamily="34" charset="0"/>
                        </a:defRPr>
                      </a:lvl2pPr>
                      <a:lvl3pPr marL="1143000" indent="-228600" eaLnBrk="0" hangingPunct="0">
                        <a:spcBef>
                          <a:spcPct val="20000"/>
                        </a:spcBef>
                        <a:defRPr sz="2000">
                          <a:solidFill>
                            <a:schemeClr val="tx1"/>
                          </a:solidFill>
                          <a:latin typeface="Arial" pitchFamily="34" charset="0"/>
                        </a:defRPr>
                      </a:lvl3pPr>
                      <a:lvl4pPr marL="1600200" indent="-228600" eaLnBrk="0" hangingPunct="0">
                        <a:spcBef>
                          <a:spcPct val="20000"/>
                        </a:spcBef>
                        <a:defRPr>
                          <a:solidFill>
                            <a:schemeClr val="tx1"/>
                          </a:solidFill>
                          <a:latin typeface="Arial" pitchFamily="34" charset="0"/>
                        </a:defRPr>
                      </a:lvl4pPr>
                      <a:lvl5pPr marL="2057400" indent="-228600"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1" i="0" u="sng" strike="noStrike" cap="none" normalizeH="0" baseline="0" dirty="0" smtClean="0">
                          <a:ln>
                            <a:noFill/>
                          </a:ln>
                          <a:solidFill>
                            <a:srgbClr val="0033CC"/>
                          </a:solidFill>
                          <a:effectLst/>
                          <a:latin typeface="verdana,arial,serif"/>
                          <a:cs typeface="Arial" pitchFamily="34" charset="0"/>
                        </a:rPr>
                        <a:t>9 December 2021</a:t>
                      </a:r>
                      <a:endParaRPr kumimoji="0" lang="en-US" altLang="en-US" sz="2000" b="1" i="0" u="sng" strike="noStrike" cap="none" normalizeH="0" baseline="0" dirty="0">
                        <a:ln>
                          <a:noFill/>
                        </a:ln>
                        <a:solidFill>
                          <a:srgbClr val="0033CC"/>
                        </a:solidFill>
                        <a:effectLst/>
                        <a:latin typeface="Arial" pitchFamily="34" charset="0"/>
                        <a:cs typeface="Arial" pitchFamily="34" charset="0"/>
                      </a:endParaRPr>
                    </a:p>
                  </a:txBody>
                  <a:tcPr marL="19050" marR="19050" marT="19050" marB="1905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3"/>
                  </a:ext>
                </a:extLst>
              </a:tr>
              <a:tr h="344763">
                <a:tc>
                  <a:txBody>
                    <a:bodyPr/>
                    <a:lstStyle>
                      <a:lvl1pPr eaLnBrk="0" hangingPunct="0">
                        <a:spcBef>
                          <a:spcPct val="20000"/>
                        </a:spcBef>
                        <a:defRPr sz="2800">
                          <a:solidFill>
                            <a:schemeClr val="tx1"/>
                          </a:solidFill>
                          <a:latin typeface="Arial" pitchFamily="34" charset="0"/>
                        </a:defRPr>
                      </a:lvl1pPr>
                      <a:lvl2pPr marL="742950" indent="-285750" eaLnBrk="0" hangingPunct="0">
                        <a:spcBef>
                          <a:spcPct val="20000"/>
                        </a:spcBef>
                        <a:defRPr sz="2400">
                          <a:solidFill>
                            <a:schemeClr val="tx1"/>
                          </a:solidFill>
                          <a:latin typeface="Arial" pitchFamily="34" charset="0"/>
                        </a:defRPr>
                      </a:lvl2pPr>
                      <a:lvl3pPr marL="1143000" indent="-228600" eaLnBrk="0" hangingPunct="0">
                        <a:spcBef>
                          <a:spcPct val="20000"/>
                        </a:spcBef>
                        <a:defRPr sz="2000">
                          <a:solidFill>
                            <a:schemeClr val="tx1"/>
                          </a:solidFill>
                          <a:latin typeface="Arial" pitchFamily="34" charset="0"/>
                        </a:defRPr>
                      </a:lvl3pPr>
                      <a:lvl4pPr marL="1600200" indent="-228600" eaLnBrk="0" hangingPunct="0">
                        <a:spcBef>
                          <a:spcPct val="20000"/>
                        </a:spcBef>
                        <a:defRPr>
                          <a:solidFill>
                            <a:schemeClr val="tx1"/>
                          </a:solidFill>
                          <a:latin typeface="Arial" pitchFamily="34" charset="0"/>
                        </a:defRPr>
                      </a:lvl4pPr>
                      <a:lvl5pPr marL="2057400" indent="-228600"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2000" b="0" i="0" u="none" strike="noStrike" cap="none" normalizeH="0" baseline="0" dirty="0">
                        <a:ln>
                          <a:noFill/>
                        </a:ln>
                        <a:solidFill>
                          <a:schemeClr val="tx1"/>
                        </a:solidFill>
                        <a:effectLst/>
                        <a:latin typeface="Arial" pitchFamily="34" charset="0"/>
                        <a:cs typeface="Arial" pitchFamily="34" charset="0"/>
                      </a:endParaRPr>
                    </a:p>
                  </a:txBody>
                  <a:tcPr marL="19050" marR="19050" marT="19050" marB="1905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4"/>
                  </a:ext>
                </a:extLst>
              </a:tr>
              <a:tr h="773803">
                <a:tc>
                  <a:txBody>
                    <a:bodyPr/>
                    <a:lstStyle>
                      <a:lvl1pPr eaLnBrk="0" hangingPunct="0">
                        <a:spcBef>
                          <a:spcPct val="20000"/>
                        </a:spcBef>
                        <a:defRPr sz="2800">
                          <a:solidFill>
                            <a:schemeClr val="tx1"/>
                          </a:solidFill>
                          <a:latin typeface="Arial" pitchFamily="34" charset="0"/>
                        </a:defRPr>
                      </a:lvl1pPr>
                      <a:lvl2pPr marL="742950" indent="-285750" eaLnBrk="0" hangingPunct="0">
                        <a:spcBef>
                          <a:spcPct val="20000"/>
                        </a:spcBef>
                        <a:defRPr sz="2400">
                          <a:solidFill>
                            <a:schemeClr val="tx1"/>
                          </a:solidFill>
                          <a:latin typeface="Arial" pitchFamily="34" charset="0"/>
                        </a:defRPr>
                      </a:lvl2pPr>
                      <a:lvl3pPr marL="1143000" indent="-228600" eaLnBrk="0" hangingPunct="0">
                        <a:spcBef>
                          <a:spcPct val="20000"/>
                        </a:spcBef>
                        <a:defRPr sz="2000">
                          <a:solidFill>
                            <a:schemeClr val="tx1"/>
                          </a:solidFill>
                          <a:latin typeface="Arial" pitchFamily="34" charset="0"/>
                        </a:defRPr>
                      </a:lvl3pPr>
                      <a:lvl4pPr marL="1600200" indent="-228600" eaLnBrk="0" hangingPunct="0">
                        <a:spcBef>
                          <a:spcPct val="20000"/>
                        </a:spcBef>
                        <a:defRPr>
                          <a:solidFill>
                            <a:schemeClr val="tx1"/>
                          </a:solidFill>
                          <a:latin typeface="Arial" pitchFamily="34" charset="0"/>
                        </a:defRPr>
                      </a:lvl4pPr>
                      <a:lvl5pPr marL="2057400" indent="-228600"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dirty="0">
                          <a:ln>
                            <a:noFill/>
                          </a:ln>
                          <a:solidFill>
                            <a:schemeClr val="tx1"/>
                          </a:solidFill>
                          <a:effectLst/>
                          <a:latin typeface="verdana,arial,serif"/>
                          <a:cs typeface="Arial" pitchFamily="34" charset="0"/>
                        </a:rPr>
                        <a:t>ENSO Alert System Status: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800" b="1" i="0" u="sng" strike="noStrike" kern="1200" cap="none" normalizeH="0" baseline="0" dirty="0" smtClean="0">
                          <a:ln>
                            <a:noFill/>
                          </a:ln>
                          <a:solidFill>
                            <a:srgbClr val="0033CC"/>
                          </a:solidFill>
                          <a:effectLst/>
                          <a:latin typeface="Arial" pitchFamily="34" charset="0"/>
                          <a:ea typeface="+mn-ea"/>
                          <a:cs typeface="+mn-cs"/>
                        </a:rPr>
                        <a:t>La Nina Advisory</a:t>
                      </a:r>
                      <a:endParaRPr kumimoji="0" lang="en-US" altLang="en-US" sz="2800" b="1" i="0" u="sng" strike="noStrike" kern="1200" cap="none" normalizeH="0" baseline="0" dirty="0">
                        <a:ln>
                          <a:noFill/>
                        </a:ln>
                        <a:solidFill>
                          <a:srgbClr val="0033CC"/>
                        </a:solidFill>
                        <a:effectLst/>
                        <a:latin typeface="Arial" pitchFamily="34" charset="0"/>
                        <a:ea typeface="+mn-ea"/>
                        <a:cs typeface="+mn-cs"/>
                      </a:endParaRPr>
                    </a:p>
                  </a:txBody>
                  <a:tcPr marL="19050" marR="19050" marT="19050" marB="1905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5"/>
                  </a:ext>
                </a:extLst>
              </a:tr>
              <a:tr h="344763">
                <a:tc>
                  <a:txBody>
                    <a:bodyPr/>
                    <a:lstStyle>
                      <a:lvl1pPr eaLnBrk="0" hangingPunct="0">
                        <a:spcBef>
                          <a:spcPct val="20000"/>
                        </a:spcBef>
                        <a:defRPr sz="2800">
                          <a:solidFill>
                            <a:schemeClr val="tx1"/>
                          </a:solidFill>
                          <a:latin typeface="Arial" pitchFamily="34" charset="0"/>
                        </a:defRPr>
                      </a:lvl1pPr>
                      <a:lvl2pPr marL="742950" indent="-285750" eaLnBrk="0" hangingPunct="0">
                        <a:spcBef>
                          <a:spcPct val="20000"/>
                        </a:spcBef>
                        <a:defRPr sz="2400">
                          <a:solidFill>
                            <a:schemeClr val="tx1"/>
                          </a:solidFill>
                          <a:latin typeface="Arial" pitchFamily="34" charset="0"/>
                        </a:defRPr>
                      </a:lvl2pPr>
                      <a:lvl3pPr marL="1143000" indent="-228600" eaLnBrk="0" hangingPunct="0">
                        <a:spcBef>
                          <a:spcPct val="20000"/>
                        </a:spcBef>
                        <a:defRPr sz="2000">
                          <a:solidFill>
                            <a:schemeClr val="tx1"/>
                          </a:solidFill>
                          <a:latin typeface="Arial" pitchFamily="34" charset="0"/>
                        </a:defRPr>
                      </a:lvl3pPr>
                      <a:lvl4pPr marL="1600200" indent="-228600" eaLnBrk="0" hangingPunct="0">
                        <a:spcBef>
                          <a:spcPct val="20000"/>
                        </a:spcBef>
                        <a:defRPr>
                          <a:solidFill>
                            <a:schemeClr val="tx1"/>
                          </a:solidFill>
                          <a:latin typeface="Arial" pitchFamily="34" charset="0"/>
                        </a:defRPr>
                      </a:lvl4pPr>
                      <a:lvl5pPr marL="2057400" indent="-228600"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2000" b="0" i="0" u="none" strike="noStrike" cap="none" normalizeH="0" baseline="0" dirty="0">
                        <a:ln>
                          <a:noFill/>
                        </a:ln>
                        <a:solidFill>
                          <a:schemeClr val="tx1"/>
                        </a:solidFill>
                        <a:effectLst/>
                        <a:latin typeface="Arial" pitchFamily="34" charset="0"/>
                        <a:cs typeface="Arial" pitchFamily="34" charset="0"/>
                      </a:endParaRPr>
                    </a:p>
                  </a:txBody>
                  <a:tcPr marL="19050" marR="19050" marT="19050" marB="1905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6"/>
                  </a:ext>
                </a:extLst>
              </a:tr>
              <a:tr h="1264133">
                <a:tc>
                  <a:txBody>
                    <a:bodyPr/>
                    <a:lstStyle>
                      <a:lvl1pPr eaLnBrk="0" hangingPunct="0">
                        <a:spcBef>
                          <a:spcPct val="20000"/>
                        </a:spcBef>
                        <a:defRPr sz="2800">
                          <a:solidFill>
                            <a:schemeClr val="tx1"/>
                          </a:solidFill>
                          <a:latin typeface="Arial" pitchFamily="34" charset="0"/>
                        </a:defRPr>
                      </a:lvl1pPr>
                      <a:lvl2pPr marL="742950" indent="-285750" eaLnBrk="0" hangingPunct="0">
                        <a:spcBef>
                          <a:spcPct val="20000"/>
                        </a:spcBef>
                        <a:defRPr sz="2400">
                          <a:solidFill>
                            <a:schemeClr val="tx1"/>
                          </a:solidFill>
                          <a:latin typeface="Arial" pitchFamily="34" charset="0"/>
                        </a:defRPr>
                      </a:lvl2pPr>
                      <a:lvl3pPr marL="1143000" indent="-228600" eaLnBrk="0" hangingPunct="0">
                        <a:spcBef>
                          <a:spcPct val="20000"/>
                        </a:spcBef>
                        <a:defRPr sz="2000">
                          <a:solidFill>
                            <a:schemeClr val="tx1"/>
                          </a:solidFill>
                          <a:latin typeface="Arial" pitchFamily="34" charset="0"/>
                        </a:defRPr>
                      </a:lvl3pPr>
                      <a:lvl4pPr marL="1600200" indent="-228600" eaLnBrk="0" hangingPunct="0">
                        <a:spcBef>
                          <a:spcPct val="20000"/>
                        </a:spcBef>
                        <a:defRPr>
                          <a:solidFill>
                            <a:schemeClr val="tx1"/>
                          </a:solidFill>
                          <a:latin typeface="Arial" pitchFamily="34" charset="0"/>
                        </a:defRPr>
                      </a:lvl4pPr>
                      <a:lvl5pPr marL="2057400" indent="-228600"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lvl="0" indent="0" algn="l" defTabSz="914400" rtl="0" eaLnBrk="1" fontAlgn="auto" latinLnBrk="0" hangingPunct="1">
                        <a:lnSpc>
                          <a:spcPct val="100000"/>
                        </a:lnSpc>
                        <a:spcBef>
                          <a:spcPct val="50000"/>
                        </a:spcBef>
                        <a:spcAft>
                          <a:spcPts val="0"/>
                        </a:spcAft>
                        <a:buClrTx/>
                        <a:buSzTx/>
                        <a:buFont typeface="Wingdings 2" pitchFamily="18" charset="2"/>
                        <a:buNone/>
                        <a:tabLst/>
                        <a:defRPr/>
                      </a:pPr>
                      <a:r>
                        <a:rPr kumimoji="0" lang="en-US" altLang="en-US" sz="1800" b="1" i="0" u="sng" strike="noStrike" cap="none" normalizeH="0" baseline="0" dirty="0" smtClean="0">
                          <a:ln>
                            <a:noFill/>
                          </a:ln>
                          <a:solidFill>
                            <a:schemeClr val="tx1"/>
                          </a:solidFill>
                          <a:effectLst/>
                          <a:latin typeface="+mn-lt"/>
                          <a:cs typeface="Arial" pitchFamily="34" charset="0"/>
                        </a:rPr>
                        <a:t>Synopsis</a:t>
                      </a:r>
                      <a:r>
                        <a:rPr kumimoji="0" lang="en-US" altLang="en-US" sz="1800" b="1" i="0" u="none" strike="noStrike" cap="none" normalizeH="0" baseline="0" dirty="0" smtClean="0">
                          <a:ln>
                            <a:noFill/>
                          </a:ln>
                          <a:solidFill>
                            <a:schemeClr val="tx1"/>
                          </a:solidFill>
                          <a:effectLst/>
                          <a:latin typeface="+mn-lt"/>
                          <a:cs typeface="Arial" pitchFamily="34" charset="0"/>
                        </a:rPr>
                        <a:t>: </a:t>
                      </a:r>
                      <a:r>
                        <a:rPr lang="en-US" sz="1800" b="1" kern="1200" dirty="0" smtClean="0">
                          <a:solidFill>
                            <a:srgbClr val="0033CC"/>
                          </a:solidFill>
                          <a:effectLst/>
                          <a:latin typeface="Arial" pitchFamily="34" charset="0"/>
                          <a:ea typeface="+mn-ea"/>
                          <a:cs typeface="+mn-cs"/>
                        </a:rPr>
                        <a:t>La Niña is favored to continue through the Northern Hemisphere winter 2021-22 (~95% chance) and transition to ENSO-neutral during the spring 2022 (~60% chance during April-June).</a:t>
                      </a:r>
                      <a:endParaRPr lang="en-US" sz="1800" kern="1200" dirty="0" smtClean="0">
                        <a:solidFill>
                          <a:srgbClr val="0033CC"/>
                        </a:solidFill>
                        <a:effectLst/>
                        <a:latin typeface="Arial" pitchFamily="34" charset="0"/>
                        <a:ea typeface="+mn-ea"/>
                        <a:cs typeface="+mn-cs"/>
                      </a:endParaRPr>
                    </a:p>
                    <a:p>
                      <a:pPr marL="0" marR="0" lvl="0" indent="0" algn="l" defTabSz="914400" rtl="0" eaLnBrk="1" fontAlgn="auto" latinLnBrk="0" hangingPunct="1">
                        <a:lnSpc>
                          <a:spcPct val="100000"/>
                        </a:lnSpc>
                        <a:spcBef>
                          <a:spcPct val="50000"/>
                        </a:spcBef>
                        <a:spcAft>
                          <a:spcPts val="0"/>
                        </a:spcAft>
                        <a:buClrTx/>
                        <a:buSzTx/>
                        <a:buFont typeface="Wingdings 2" pitchFamily="18" charset="2"/>
                        <a:buNone/>
                        <a:tabLst/>
                        <a:defRPr/>
                      </a:pPr>
                      <a:endParaRPr lang="en-US" sz="1800" b="1" i="0" u="none" kern="1200" dirty="0" smtClean="0">
                        <a:solidFill>
                          <a:srgbClr val="0033CC"/>
                        </a:solidFill>
                        <a:effectLst/>
                        <a:latin typeface="+mn-lt"/>
                        <a:ea typeface="+mn-ea"/>
                        <a:cs typeface="+mn-cs"/>
                      </a:endParaRPr>
                    </a:p>
                  </a:txBody>
                  <a:tcPr marL="19050" marR="19050" marT="19050" marB="1905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7"/>
                  </a:ext>
                </a:extLst>
              </a:tr>
            </a:tbl>
          </a:graphicData>
        </a:graphic>
      </p:graphicFrame>
      <p:sp>
        <p:nvSpPr>
          <p:cNvPr id="3" name="Rectangle 2"/>
          <p:cNvSpPr/>
          <p:nvPr/>
        </p:nvSpPr>
        <p:spPr>
          <a:xfrm>
            <a:off x="1295400" y="5486400"/>
            <a:ext cx="7277100" cy="400110"/>
          </a:xfrm>
          <a:prstGeom prst="rect">
            <a:avLst/>
          </a:prstGeom>
        </p:spPr>
        <p:txBody>
          <a:bodyPr wrap="square">
            <a:spAutoFit/>
          </a:bodyPr>
          <a:lstStyle/>
          <a:p>
            <a:r>
              <a:rPr lang="en-US" sz="1000" dirty="0" smtClean="0">
                <a:solidFill>
                  <a:srgbClr val="000000"/>
                </a:solidFill>
                <a:latin typeface="verdana" panose="020B0604030504040204" pitchFamily="34" charset="0"/>
              </a:rPr>
              <a:t>CPC’s Oceanic Niño Index (ONI) [3 month running mean of ERSST.v5 SST anomalies in the Niño 3.4 region (5</a:t>
            </a:r>
            <a:r>
              <a:rPr lang="en-US" sz="1000" baseline="30000" dirty="0" smtClean="0">
                <a:solidFill>
                  <a:srgbClr val="000000"/>
                </a:solidFill>
                <a:latin typeface="verdana" panose="020B0604030504040204" pitchFamily="34" charset="0"/>
              </a:rPr>
              <a:t>o</a:t>
            </a:r>
            <a:r>
              <a:rPr lang="en-US" sz="1000" dirty="0" smtClean="0">
                <a:solidFill>
                  <a:srgbClr val="000000"/>
                </a:solidFill>
                <a:latin typeface="verdana" panose="020B0604030504040204" pitchFamily="34" charset="0"/>
              </a:rPr>
              <a:t>N-5</a:t>
            </a:r>
            <a:r>
              <a:rPr lang="en-US" sz="1000" baseline="30000" dirty="0" smtClean="0">
                <a:solidFill>
                  <a:srgbClr val="000000"/>
                </a:solidFill>
                <a:latin typeface="verdana" panose="020B0604030504040204" pitchFamily="34" charset="0"/>
              </a:rPr>
              <a:t>o</a:t>
            </a:r>
            <a:r>
              <a:rPr lang="en-US" sz="1000" dirty="0" smtClean="0">
                <a:solidFill>
                  <a:srgbClr val="000000"/>
                </a:solidFill>
                <a:latin typeface="verdana" panose="020B0604030504040204" pitchFamily="34" charset="0"/>
              </a:rPr>
              <a:t>S, 120</a:t>
            </a:r>
            <a:r>
              <a:rPr lang="en-US" sz="1000" baseline="30000" dirty="0" smtClean="0">
                <a:solidFill>
                  <a:srgbClr val="000000"/>
                </a:solidFill>
                <a:latin typeface="verdana" panose="020B0604030504040204" pitchFamily="34" charset="0"/>
              </a:rPr>
              <a:t>o</a:t>
            </a:r>
            <a:r>
              <a:rPr lang="en-US" sz="1000" dirty="0" smtClean="0">
                <a:solidFill>
                  <a:srgbClr val="000000"/>
                </a:solidFill>
                <a:latin typeface="verdana" panose="020B0604030504040204" pitchFamily="34" charset="0"/>
              </a:rPr>
              <a:t>-170</a:t>
            </a:r>
            <a:r>
              <a:rPr lang="en-US" sz="1000" baseline="30000" dirty="0" smtClean="0">
                <a:solidFill>
                  <a:srgbClr val="000000"/>
                </a:solidFill>
                <a:latin typeface="verdana" panose="020B0604030504040204" pitchFamily="34" charset="0"/>
              </a:rPr>
              <a:t>o</a:t>
            </a:r>
            <a:r>
              <a:rPr lang="en-US" sz="1000" dirty="0" smtClean="0">
                <a:solidFill>
                  <a:srgbClr val="000000"/>
                </a:solidFill>
                <a:latin typeface="verdana" panose="020B0604030504040204" pitchFamily="34" charset="0"/>
              </a:rPr>
              <a:t>W)], based on </a:t>
            </a:r>
            <a:r>
              <a:rPr lang="en-US" sz="1000" dirty="0" smtClean="0">
                <a:solidFill>
                  <a:srgbClr val="FF0000"/>
                </a:solidFill>
                <a:latin typeface="verdana" panose="020B0604030504040204" pitchFamily="34" charset="0"/>
                <a:hlinkClick r:id="rId2"/>
              </a:rPr>
              <a:t>centered 30-year base periods updated every 5 years</a:t>
            </a:r>
            <a:r>
              <a:rPr lang="en-US" sz="1000" dirty="0" smtClean="0">
                <a:solidFill>
                  <a:srgbClr val="000000"/>
                </a:solidFill>
                <a:latin typeface="verdana" panose="020B0604030504040204" pitchFamily="34" charset="0"/>
              </a:rPr>
              <a:t>.</a:t>
            </a:r>
            <a:endParaRPr lang="en-US" sz="1000" dirty="0"/>
          </a:p>
        </p:txBody>
      </p:sp>
      <p:pic>
        <p:nvPicPr>
          <p:cNvPr id="4" name="Picture 3"/>
          <p:cNvPicPr>
            <a:picLocks noChangeAspect="1"/>
          </p:cNvPicPr>
          <p:nvPr/>
        </p:nvPicPr>
        <p:blipFill>
          <a:blip r:embed="rId3"/>
          <a:stretch>
            <a:fillRect/>
          </a:stretch>
        </p:blipFill>
        <p:spPr>
          <a:xfrm>
            <a:off x="1066800" y="5886510"/>
            <a:ext cx="7239000" cy="844165"/>
          </a:xfrm>
          <a:prstGeom prst="rect">
            <a:avLst/>
          </a:prstGeo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p:cNvPicPr>
          <p:nvPr/>
        </p:nvPicPr>
        <p:blipFill>
          <a:blip r:embed="rId3">
            <a:extLst>
              <a:ext uri="{28A0092B-C50C-407E-A947-70E740481C1C}">
                <a14:useLocalDpi xmlns:a14="http://schemas.microsoft.com/office/drawing/2010/main" val="0"/>
              </a:ext>
            </a:extLst>
          </a:blip>
          <a:srcRect l="7552" t="5000" r="8630" b="10834"/>
          <a:stretch>
            <a:fillRect/>
          </a:stretch>
        </p:blipFill>
        <p:spPr bwMode="auto">
          <a:xfrm>
            <a:off x="52160" y="646112"/>
            <a:ext cx="4062639" cy="605948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9458" name="Slide Number Placeholder 3"/>
          <p:cNvSpPr>
            <a:spLocks noGrp="1"/>
          </p:cNvSpPr>
          <p:nvPr>
            <p:ph type="sldNum" sz="quarter" idx="12"/>
          </p:nvPr>
        </p:nvSpPr>
        <p:spPr>
          <a:xfrm>
            <a:off x="8686800" y="6534150"/>
            <a:ext cx="457200"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0C526022-F0BE-4BFF-A923-CA25245AC1F9}" type="slidenum">
              <a:rPr lang="en-US" altLang="en-US" sz="1400" smtClean="0"/>
              <a:pPr eaLnBrk="1" hangingPunct="1">
                <a:spcBef>
                  <a:spcPct val="0"/>
                </a:spcBef>
                <a:buFontTx/>
                <a:buNone/>
              </a:pPr>
              <a:t>22</a:t>
            </a:fld>
            <a:endParaRPr lang="en-US" altLang="en-US" sz="1400" dirty="0"/>
          </a:p>
        </p:txBody>
      </p:sp>
      <p:sp>
        <p:nvSpPr>
          <p:cNvPr id="19459" name="TextBox 1"/>
          <p:cNvSpPr txBox="1">
            <a:spLocks noChangeArrowheads="1"/>
          </p:cNvSpPr>
          <p:nvPr/>
        </p:nvSpPr>
        <p:spPr bwMode="auto">
          <a:xfrm>
            <a:off x="228600" y="0"/>
            <a:ext cx="37338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800" dirty="0">
                <a:latin typeface="Times New Roman" pitchFamily="18" charset="0"/>
              </a:rPr>
              <a:t>Latest values of SST indices in the various Nino Regions.</a:t>
            </a:r>
          </a:p>
        </p:txBody>
      </p:sp>
      <p:sp>
        <p:nvSpPr>
          <p:cNvPr id="19461" name="Rectangle 6"/>
          <p:cNvSpPr>
            <a:spLocks noChangeArrowheads="1"/>
          </p:cNvSpPr>
          <p:nvPr/>
        </p:nvSpPr>
        <p:spPr bwMode="auto">
          <a:xfrm>
            <a:off x="4564063" y="76200"/>
            <a:ext cx="450373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400" dirty="0">
              <a:latin typeface="Times New Roman" pitchFamily="18" charset="0"/>
            </a:endParaRPr>
          </a:p>
        </p:txBody>
      </p:sp>
      <p:cxnSp>
        <p:nvCxnSpPr>
          <p:cNvPr id="5" name="Straight Arrow Connector 4"/>
          <p:cNvCxnSpPr/>
          <p:nvPr/>
        </p:nvCxnSpPr>
        <p:spPr>
          <a:xfrm flipH="1">
            <a:off x="7239000" y="2667000"/>
            <a:ext cx="533400" cy="0"/>
          </a:xfrm>
          <a:prstGeom prst="straightConnector1">
            <a:avLst/>
          </a:prstGeom>
          <a:ln>
            <a:solidFill>
              <a:srgbClr val="0033CC"/>
            </a:solidFill>
            <a:tailEnd type="arrow"/>
          </a:ln>
        </p:spPr>
        <p:style>
          <a:lnRef idx="1">
            <a:schemeClr val="accent1"/>
          </a:lnRef>
          <a:fillRef idx="0">
            <a:schemeClr val="accent1"/>
          </a:fillRef>
          <a:effectRef idx="0">
            <a:schemeClr val="accent1"/>
          </a:effectRef>
          <a:fontRef idx="minor">
            <a:schemeClr val="tx1"/>
          </a:fontRef>
        </p:style>
      </p:cxnSp>
      <p:sp>
        <p:nvSpPr>
          <p:cNvPr id="3" name="Rounded Rectangle 2"/>
          <p:cNvSpPr/>
          <p:nvPr/>
        </p:nvSpPr>
        <p:spPr>
          <a:xfrm>
            <a:off x="3505201" y="954088"/>
            <a:ext cx="533400" cy="575151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Arrow Connector 3"/>
          <p:cNvCxnSpPr/>
          <p:nvPr/>
        </p:nvCxnSpPr>
        <p:spPr>
          <a:xfrm>
            <a:off x="8077200" y="1447800"/>
            <a:ext cx="304800" cy="0"/>
          </a:xfrm>
          <a:prstGeom prst="straightConnector1">
            <a:avLst/>
          </a:prstGeom>
          <a:ln w="22225">
            <a:solidFill>
              <a:srgbClr val="0033CC"/>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a:off x="7441226" y="978983"/>
            <a:ext cx="762000" cy="646112"/>
          </a:xfrm>
          <a:prstGeom prst="straightConnector1">
            <a:avLst/>
          </a:prstGeom>
          <a:ln w="15875">
            <a:tailEnd type="triangle"/>
          </a:ln>
        </p:spPr>
        <p:style>
          <a:lnRef idx="1">
            <a:schemeClr val="accent1"/>
          </a:lnRef>
          <a:fillRef idx="0">
            <a:schemeClr val="accent1"/>
          </a:fillRef>
          <a:effectRef idx="0">
            <a:schemeClr val="accent1"/>
          </a:effectRef>
          <a:fontRef idx="minor">
            <a:schemeClr val="tx1"/>
          </a:fontRef>
        </p:style>
      </p:cxnSp>
      <p:pic>
        <p:nvPicPr>
          <p:cNvPr id="15" name="Picture 2"/>
          <p:cNvPicPr>
            <a:picLocks/>
          </p:cNvPicPr>
          <p:nvPr/>
        </p:nvPicPr>
        <p:blipFill>
          <a:blip r:embed="rId4">
            <a:extLst>
              <a:ext uri="{28A0092B-C50C-407E-A947-70E740481C1C}">
                <a14:useLocalDpi xmlns:a14="http://schemas.microsoft.com/office/drawing/2010/main" val="0"/>
              </a:ext>
            </a:extLst>
          </a:blip>
          <a:srcRect l="6471" t="2499" r="6471" b="53333"/>
          <a:stretch>
            <a:fillRect/>
          </a:stretch>
        </p:blipFill>
        <p:spPr bwMode="auto">
          <a:xfrm>
            <a:off x="4732927" y="2057400"/>
            <a:ext cx="3953874" cy="204789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cxnSp>
        <p:nvCxnSpPr>
          <p:cNvPr id="7" name="Straight Arrow Connector 6"/>
          <p:cNvCxnSpPr/>
          <p:nvPr/>
        </p:nvCxnSpPr>
        <p:spPr>
          <a:xfrm flipV="1">
            <a:off x="8305800" y="1295400"/>
            <a:ext cx="228600" cy="329696"/>
          </a:xfrm>
          <a:prstGeom prst="straightConnector1">
            <a:avLst/>
          </a:prstGeom>
          <a:ln w="19050">
            <a:solidFill>
              <a:srgbClr val="0033CC"/>
            </a:solidFill>
            <a:tailEnd type="triangle"/>
          </a:ln>
        </p:spPr>
        <p:style>
          <a:lnRef idx="1">
            <a:schemeClr val="accent1"/>
          </a:lnRef>
          <a:fillRef idx="0">
            <a:schemeClr val="accent1"/>
          </a:fillRef>
          <a:effectRef idx="0">
            <a:schemeClr val="accent1"/>
          </a:effectRef>
          <a:fontRef idx="minor">
            <a:schemeClr val="tx1"/>
          </a:fontRef>
        </p:style>
      </p:cxnSp>
      <p:pic>
        <p:nvPicPr>
          <p:cNvPr id="18" name="Picture 17"/>
          <p:cNvPicPr>
            <a:picLocks/>
          </p:cNvPicPr>
          <p:nvPr/>
        </p:nvPicPr>
        <p:blipFill>
          <a:blip r:embed="rId5">
            <a:extLst>
              <a:ext uri="{28A0092B-C50C-407E-A947-70E740481C1C}">
                <a14:useLocalDpi xmlns:a14="http://schemas.microsoft.com/office/drawing/2010/main" val="0"/>
              </a:ext>
            </a:extLst>
          </a:blip>
          <a:srcRect l="6471" t="2499" r="6471" b="53333"/>
          <a:stretch>
            <a:fillRect/>
          </a:stretch>
        </p:blipFill>
        <p:spPr bwMode="auto">
          <a:xfrm>
            <a:off x="4732926" y="4238640"/>
            <a:ext cx="3953874" cy="219686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9" name="Picture 18"/>
          <p:cNvPicPr>
            <a:picLocks/>
          </p:cNvPicPr>
          <p:nvPr/>
        </p:nvPicPr>
        <p:blipFill>
          <a:blip r:embed="rId6">
            <a:extLst>
              <a:ext uri="{28A0092B-C50C-407E-A947-70E740481C1C}">
                <a14:useLocalDpi xmlns:a14="http://schemas.microsoft.com/office/drawing/2010/main" val="0"/>
              </a:ext>
            </a:extLst>
          </a:blip>
          <a:srcRect l="4315" t="5000" r="6471" b="58333"/>
          <a:stretch>
            <a:fillRect/>
          </a:stretch>
        </p:blipFill>
        <p:spPr bwMode="auto">
          <a:xfrm>
            <a:off x="4732926" y="76200"/>
            <a:ext cx="3953874" cy="1786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763000" y="6473825"/>
            <a:ext cx="381000" cy="384175"/>
          </a:xfrm>
        </p:spPr>
        <p:txBody>
          <a:bodyPr/>
          <a:lstStyle/>
          <a:p>
            <a:pPr>
              <a:defRPr/>
            </a:pPr>
            <a:fld id="{AE0D35B7-164B-4BDA-8435-F6440E98459E}" type="slidenum">
              <a:rPr lang="en-US" altLang="en-US" smtClean="0"/>
              <a:pPr>
                <a:defRPr/>
              </a:pPr>
              <a:t>23</a:t>
            </a:fld>
            <a:endParaRPr lang="en-US" altLang="en-US" dirty="0"/>
          </a:p>
        </p:txBody>
      </p:sp>
      <p:sp>
        <p:nvSpPr>
          <p:cNvPr id="3" name="Rectangle 2"/>
          <p:cNvSpPr/>
          <p:nvPr/>
        </p:nvSpPr>
        <p:spPr>
          <a:xfrm>
            <a:off x="4724400" y="228600"/>
            <a:ext cx="4285672" cy="646331"/>
          </a:xfrm>
          <a:prstGeom prst="rect">
            <a:avLst/>
          </a:prstGeom>
        </p:spPr>
        <p:txBody>
          <a:bodyPr wrap="square">
            <a:spAutoFit/>
          </a:bodyPr>
          <a:lstStyle/>
          <a:p>
            <a:r>
              <a:rPr lang="en-US" altLang="en-US" dirty="0">
                <a:effectLst>
                  <a:outerShdw blurRad="38100" dist="38100" dir="2700000" algn="tl">
                    <a:srgbClr val="000000"/>
                  </a:outerShdw>
                </a:effectLst>
                <a:latin typeface="Trebuchet MS" pitchFamily="34" charset="0"/>
              </a:rPr>
              <a:t>Sub-Surface Temperature Departures in the Equatorial Pacific</a:t>
            </a:r>
            <a:endParaRPr lang="en-US" dirty="0"/>
          </a:p>
        </p:txBody>
      </p:sp>
      <p:sp>
        <p:nvSpPr>
          <p:cNvPr id="10" name="Rectangle 9"/>
          <p:cNvSpPr>
            <a:spLocks noChangeArrowheads="1"/>
          </p:cNvSpPr>
          <p:nvPr/>
        </p:nvSpPr>
        <p:spPr bwMode="auto">
          <a:xfrm>
            <a:off x="5068391" y="3060700"/>
            <a:ext cx="3109912" cy="338137"/>
          </a:xfrm>
          <a:prstGeom prst="rect">
            <a:avLst/>
          </a:prstGeom>
          <a:noFill/>
          <a:ln>
            <a:noFill/>
          </a:ln>
        </p:spPr>
        <p:txBody>
          <a:bodyPr>
            <a:spAutoFit/>
          </a:bodyPr>
          <a:lstStyle>
            <a:defPPr>
              <a:defRPr lang="en-US"/>
            </a:defPPr>
            <a:lvl1pPr algn="l" rtl="0" eaLnBrk="0" fontAlgn="base" hangingPunct="0">
              <a:spcBef>
                <a:spcPct val="0"/>
              </a:spcBef>
              <a:spcAft>
                <a:spcPct val="0"/>
              </a:spcAft>
              <a:defRPr sz="2800" kern="1200">
                <a:solidFill>
                  <a:schemeClr val="tx1"/>
                </a:solidFill>
                <a:latin typeface="Times New Roman" pitchFamily="18" charset="0"/>
                <a:ea typeface="MS PGothic" pitchFamily="34" charset="-128"/>
                <a:cs typeface="+mn-cs"/>
              </a:defRPr>
            </a:lvl1pPr>
            <a:lvl2pPr marL="457200" algn="l" rtl="0" eaLnBrk="0" fontAlgn="base" hangingPunct="0">
              <a:spcBef>
                <a:spcPct val="0"/>
              </a:spcBef>
              <a:spcAft>
                <a:spcPct val="0"/>
              </a:spcAft>
              <a:defRPr sz="2800" kern="1200">
                <a:solidFill>
                  <a:schemeClr val="tx1"/>
                </a:solidFill>
                <a:latin typeface="Times New Roman" pitchFamily="18" charset="0"/>
                <a:ea typeface="MS PGothic" pitchFamily="34" charset="-128"/>
                <a:cs typeface="+mn-cs"/>
              </a:defRPr>
            </a:lvl2pPr>
            <a:lvl3pPr marL="914400" algn="l" rtl="0" eaLnBrk="0" fontAlgn="base" hangingPunct="0">
              <a:spcBef>
                <a:spcPct val="0"/>
              </a:spcBef>
              <a:spcAft>
                <a:spcPct val="0"/>
              </a:spcAft>
              <a:defRPr sz="2800" kern="1200">
                <a:solidFill>
                  <a:schemeClr val="tx1"/>
                </a:solidFill>
                <a:latin typeface="Times New Roman" pitchFamily="18" charset="0"/>
                <a:ea typeface="MS PGothic" pitchFamily="34" charset="-128"/>
                <a:cs typeface="+mn-cs"/>
              </a:defRPr>
            </a:lvl3pPr>
            <a:lvl4pPr marL="1371600" algn="l" rtl="0" eaLnBrk="0" fontAlgn="base" hangingPunct="0">
              <a:spcBef>
                <a:spcPct val="0"/>
              </a:spcBef>
              <a:spcAft>
                <a:spcPct val="0"/>
              </a:spcAft>
              <a:defRPr sz="2800" kern="1200">
                <a:solidFill>
                  <a:schemeClr val="tx1"/>
                </a:solidFill>
                <a:latin typeface="Times New Roman" pitchFamily="18" charset="0"/>
                <a:ea typeface="MS PGothic" pitchFamily="34" charset="-128"/>
                <a:cs typeface="+mn-cs"/>
              </a:defRPr>
            </a:lvl4pPr>
            <a:lvl5pPr marL="1828800" algn="l" rtl="0" eaLnBrk="0" fontAlgn="base" hangingPunct="0">
              <a:spcBef>
                <a:spcPct val="0"/>
              </a:spcBef>
              <a:spcAft>
                <a:spcPct val="0"/>
              </a:spcAft>
              <a:defRPr sz="2800" kern="1200">
                <a:solidFill>
                  <a:schemeClr val="tx1"/>
                </a:solidFill>
                <a:latin typeface="Times New Roman" pitchFamily="18" charset="0"/>
                <a:ea typeface="MS PGothic" pitchFamily="34" charset="-128"/>
                <a:cs typeface="+mn-cs"/>
              </a:defRPr>
            </a:lvl5pPr>
            <a:lvl6pPr marL="2286000" algn="l" defTabSz="914400" rtl="0" eaLnBrk="1" latinLnBrk="0" hangingPunct="1">
              <a:defRPr sz="2800" kern="1200">
                <a:solidFill>
                  <a:schemeClr val="tx1"/>
                </a:solidFill>
                <a:latin typeface="Times New Roman" pitchFamily="18" charset="0"/>
                <a:ea typeface="MS PGothic" pitchFamily="34" charset="-128"/>
                <a:cs typeface="+mn-cs"/>
              </a:defRPr>
            </a:lvl6pPr>
            <a:lvl7pPr marL="2743200" algn="l" defTabSz="914400" rtl="0" eaLnBrk="1" latinLnBrk="0" hangingPunct="1">
              <a:defRPr sz="2800" kern="1200">
                <a:solidFill>
                  <a:schemeClr val="tx1"/>
                </a:solidFill>
                <a:latin typeface="Times New Roman" pitchFamily="18" charset="0"/>
                <a:ea typeface="MS PGothic" pitchFamily="34" charset="-128"/>
                <a:cs typeface="+mn-cs"/>
              </a:defRPr>
            </a:lvl7pPr>
            <a:lvl8pPr marL="3200400" algn="l" defTabSz="914400" rtl="0" eaLnBrk="1" latinLnBrk="0" hangingPunct="1">
              <a:defRPr sz="2800" kern="1200">
                <a:solidFill>
                  <a:schemeClr val="tx1"/>
                </a:solidFill>
                <a:latin typeface="Times New Roman" pitchFamily="18" charset="0"/>
                <a:ea typeface="MS PGothic" pitchFamily="34" charset="-128"/>
                <a:cs typeface="+mn-cs"/>
              </a:defRPr>
            </a:lvl8pPr>
            <a:lvl9pPr marL="3657600" algn="l" defTabSz="914400" rtl="0" eaLnBrk="1" latinLnBrk="0" hangingPunct="1">
              <a:defRPr sz="2800" kern="1200">
                <a:solidFill>
                  <a:schemeClr val="tx1"/>
                </a:solidFill>
                <a:latin typeface="Times New Roman" pitchFamily="18" charset="0"/>
                <a:ea typeface="MS PGothic" pitchFamily="34" charset="-128"/>
                <a:cs typeface="+mn-cs"/>
              </a:defRPr>
            </a:lvl9pPr>
          </a:lstStyle>
          <a:p>
            <a:pPr eaLnBrk="1" hangingPunct="1">
              <a:defRPr/>
            </a:pPr>
            <a:r>
              <a:rPr lang="en-US" altLang="en-US" sz="1600" b="1" dirty="0">
                <a:solidFill>
                  <a:schemeClr val="tx1">
                    <a:lumMod val="65000"/>
                    <a:lumOff val="35000"/>
                  </a:schemeClr>
                </a:solidFill>
                <a:latin typeface="Trebuchet MS" pitchFamily="34" charset="0"/>
              </a:rPr>
              <a:t>Most recent pentad analysis</a:t>
            </a:r>
          </a:p>
        </p:txBody>
      </p:sp>
      <p:cxnSp>
        <p:nvCxnSpPr>
          <p:cNvPr id="6" name="Straight Arrow Connector 5"/>
          <p:cNvCxnSpPr/>
          <p:nvPr/>
        </p:nvCxnSpPr>
        <p:spPr>
          <a:xfrm flipV="1">
            <a:off x="3861297" y="3962399"/>
            <a:ext cx="4368303" cy="1447799"/>
          </a:xfrm>
          <a:prstGeom prst="straightConnector1">
            <a:avLst/>
          </a:prstGeom>
          <a:ln w="22225">
            <a:solidFill>
              <a:srgbClr val="0070C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1524000" y="1371600"/>
            <a:ext cx="381000" cy="4572000"/>
          </a:xfrm>
          <a:prstGeom prst="straightConnector1">
            <a:avLst/>
          </a:prstGeom>
          <a:ln w="15875">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6623347" y="4572000"/>
            <a:ext cx="1" cy="990600"/>
          </a:xfrm>
          <a:prstGeom prst="straightConnector1">
            <a:avLst/>
          </a:prstGeom>
          <a:ln w="15875">
            <a:solidFill>
              <a:srgbClr val="FFC000"/>
            </a:solidFill>
            <a:tailEnd type="arrow"/>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4666672" y="1644650"/>
            <a:ext cx="4343400" cy="923330"/>
          </a:xfrm>
          <a:prstGeom prst="rect">
            <a:avLst/>
          </a:prstGeom>
          <a:noFill/>
        </p:spPr>
        <p:txBody>
          <a:bodyPr wrap="square" rtlCol="0">
            <a:spAutoFit/>
          </a:bodyPr>
          <a:lstStyle/>
          <a:p>
            <a:r>
              <a:rPr lang="en-US" dirty="0" smtClean="0"/>
              <a:t>The subsurface cold anomalies are </a:t>
            </a:r>
            <a:r>
              <a:rPr lang="en-US" dirty="0" smtClean="0"/>
              <a:t>fully in place, but </a:t>
            </a:r>
            <a:r>
              <a:rPr lang="en-US" dirty="0" err="1" smtClean="0"/>
              <a:t>anoms</a:t>
            </a:r>
            <a:r>
              <a:rPr lang="en-US" dirty="0" smtClean="0"/>
              <a:t> are weakening?  </a:t>
            </a:r>
          </a:p>
          <a:p>
            <a:r>
              <a:rPr lang="en-US" dirty="0" smtClean="0"/>
              <a:t>Warm waters in the WP are lurking!</a:t>
            </a:r>
            <a:endParaRPr lang="en-US" dirty="0"/>
          </a:p>
        </p:txBody>
      </p:sp>
      <p:cxnSp>
        <p:nvCxnSpPr>
          <p:cNvPr id="11" name="Straight Arrow Connector 10"/>
          <p:cNvCxnSpPr/>
          <p:nvPr/>
        </p:nvCxnSpPr>
        <p:spPr>
          <a:xfrm flipH="1">
            <a:off x="3200400" y="1014755"/>
            <a:ext cx="96715" cy="4624045"/>
          </a:xfrm>
          <a:prstGeom prst="straightConnector1">
            <a:avLst/>
          </a:prstGeom>
          <a:ln w="22225">
            <a:solidFill>
              <a:srgbClr val="0033CC"/>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V="1">
            <a:off x="3329353" y="4572000"/>
            <a:ext cx="3414347" cy="1043989"/>
          </a:xfrm>
          <a:prstGeom prst="straightConnector1">
            <a:avLst/>
          </a:prstGeom>
          <a:ln w="22225">
            <a:solidFill>
              <a:srgbClr val="0033CC"/>
            </a:solidFill>
            <a:tailEnd type="triangle"/>
          </a:ln>
        </p:spPr>
        <p:style>
          <a:lnRef idx="1">
            <a:schemeClr val="accent1"/>
          </a:lnRef>
          <a:fillRef idx="0">
            <a:schemeClr val="accent1"/>
          </a:fillRef>
          <a:effectRef idx="0">
            <a:schemeClr val="accent1"/>
          </a:effectRef>
          <a:fontRef idx="minor">
            <a:schemeClr val="tx1"/>
          </a:fontRef>
        </p:style>
      </p:cxnSp>
      <p:pic>
        <p:nvPicPr>
          <p:cNvPr id="16" name="Picture 15"/>
          <p:cNvPicPr>
            <a:picLocks/>
          </p:cNvPicPr>
          <p:nvPr/>
        </p:nvPicPr>
        <p:blipFill>
          <a:blip r:embed="rId2">
            <a:extLst>
              <a:ext uri="{28A0092B-C50C-407E-A947-70E740481C1C}">
                <a14:useLocalDpi xmlns:a14="http://schemas.microsoft.com/office/drawing/2010/main" val="0"/>
              </a:ext>
            </a:extLst>
          </a:blip>
          <a:srcRect l="3236" t="1666" r="2158" b="10001"/>
          <a:stretch>
            <a:fillRect/>
          </a:stretch>
        </p:blipFill>
        <p:spPr bwMode="auto">
          <a:xfrm>
            <a:off x="86706" y="62130"/>
            <a:ext cx="4485294" cy="664346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9" name="Picture 18"/>
          <p:cNvPicPr>
            <a:picLocks/>
          </p:cNvPicPr>
          <p:nvPr/>
        </p:nvPicPr>
        <p:blipFill>
          <a:blip r:embed="rId3">
            <a:extLst>
              <a:ext uri="{28A0092B-C50C-407E-A947-70E740481C1C}">
                <a14:useLocalDpi xmlns:a14="http://schemas.microsoft.com/office/drawing/2010/main" val="0"/>
              </a:ext>
            </a:extLst>
          </a:blip>
          <a:srcRect l="6471" t="3000" r="1079" b="69667"/>
          <a:stretch>
            <a:fillRect/>
          </a:stretch>
        </p:blipFill>
        <p:spPr bwMode="auto">
          <a:xfrm>
            <a:off x="4724400" y="3402529"/>
            <a:ext cx="4445488" cy="18923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2793657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Number Placeholder 1"/>
          <p:cNvSpPr>
            <a:spLocks noGrp="1"/>
          </p:cNvSpPr>
          <p:nvPr>
            <p:ph type="sldNum" sz="quarter" idx="12"/>
          </p:nvPr>
        </p:nvSpPr>
        <p:spPr>
          <a:xfrm>
            <a:off x="8763000" y="6550025"/>
            <a:ext cx="381000" cy="307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B6BD1C32-DD72-4C3C-9C99-10BF0BD26BA6}" type="slidenum">
              <a:rPr lang="en-US" altLang="en-US" sz="1400" smtClean="0"/>
              <a:pPr eaLnBrk="1" hangingPunct="1">
                <a:spcBef>
                  <a:spcPct val="0"/>
                </a:spcBef>
                <a:buFontTx/>
                <a:buNone/>
              </a:pPr>
              <a:t>24</a:t>
            </a:fld>
            <a:endParaRPr lang="en-US" altLang="en-US" sz="1400"/>
          </a:p>
        </p:txBody>
      </p:sp>
      <p:sp>
        <p:nvSpPr>
          <p:cNvPr id="20484" name="TextBox 11"/>
          <p:cNvSpPr txBox="1">
            <a:spLocks noChangeArrowheads="1"/>
          </p:cNvSpPr>
          <p:nvPr/>
        </p:nvSpPr>
        <p:spPr bwMode="auto">
          <a:xfrm>
            <a:off x="9525" y="0"/>
            <a:ext cx="441007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000" dirty="0">
                <a:latin typeface="Times New Roman" pitchFamily="18" charset="0"/>
              </a:rPr>
              <a:t>ENSO Forecasts</a:t>
            </a:r>
          </a:p>
        </p:txBody>
      </p:sp>
      <p:cxnSp>
        <p:nvCxnSpPr>
          <p:cNvPr id="5" name="Straight Arrow Connector 4"/>
          <p:cNvCxnSpPr/>
          <p:nvPr/>
        </p:nvCxnSpPr>
        <p:spPr>
          <a:xfrm>
            <a:off x="7124700" y="1066800"/>
            <a:ext cx="914400" cy="914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TextBox 1"/>
          <p:cNvSpPr txBox="1">
            <a:spLocks noChangeArrowheads="1"/>
          </p:cNvSpPr>
          <p:nvPr/>
        </p:nvSpPr>
        <p:spPr bwMode="auto">
          <a:xfrm>
            <a:off x="76200" y="304800"/>
            <a:ext cx="4114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u="sng" dirty="0">
                <a:latin typeface="Times New Roman" pitchFamily="18" charset="0"/>
              </a:rPr>
              <a:t>Early- </a:t>
            </a:r>
            <a:r>
              <a:rPr lang="en-US" altLang="en-US" sz="1800" b="1" u="sng" dirty="0" smtClean="0">
                <a:latin typeface="Times New Roman" pitchFamily="18" charset="0"/>
              </a:rPr>
              <a:t>November </a:t>
            </a:r>
            <a:r>
              <a:rPr lang="en-US" altLang="en-US" sz="1800" dirty="0">
                <a:latin typeface="Times New Roman" pitchFamily="18" charset="0"/>
              </a:rPr>
              <a:t>CPC/IRI forecast</a:t>
            </a:r>
          </a:p>
        </p:txBody>
      </p:sp>
      <p:cxnSp>
        <p:nvCxnSpPr>
          <p:cNvPr id="7" name="Straight Arrow Connector 6"/>
          <p:cNvCxnSpPr/>
          <p:nvPr/>
        </p:nvCxnSpPr>
        <p:spPr>
          <a:xfrm flipV="1">
            <a:off x="1524000" y="457200"/>
            <a:ext cx="381000" cy="167640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14" name="TextBox 1"/>
          <p:cNvSpPr txBox="1">
            <a:spLocks noChangeArrowheads="1"/>
          </p:cNvSpPr>
          <p:nvPr/>
        </p:nvSpPr>
        <p:spPr bwMode="auto">
          <a:xfrm>
            <a:off x="0" y="3276600"/>
            <a:ext cx="4114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u="sng" dirty="0" smtClean="0">
                <a:latin typeface="Times New Roman" pitchFamily="18" charset="0"/>
              </a:rPr>
              <a:t>Early- December  </a:t>
            </a:r>
            <a:r>
              <a:rPr lang="en-US" altLang="en-US" sz="1800" dirty="0">
                <a:latin typeface="Times New Roman" pitchFamily="18" charset="0"/>
              </a:rPr>
              <a:t>CPC/IRI forecast</a:t>
            </a:r>
          </a:p>
        </p:txBody>
      </p:sp>
      <p:sp>
        <p:nvSpPr>
          <p:cNvPr id="2" name="TextBox 1"/>
          <p:cNvSpPr txBox="1"/>
          <p:nvPr/>
        </p:nvSpPr>
        <p:spPr>
          <a:xfrm>
            <a:off x="53266" y="6343080"/>
            <a:ext cx="8938334" cy="338554"/>
          </a:xfrm>
          <a:prstGeom prst="rect">
            <a:avLst/>
          </a:prstGeom>
          <a:noFill/>
        </p:spPr>
        <p:txBody>
          <a:bodyPr wrap="square" rtlCol="0">
            <a:spAutoFit/>
          </a:bodyPr>
          <a:lstStyle/>
          <a:p>
            <a:r>
              <a:rPr lang="en-US" sz="1600" b="1" u="sng" dirty="0" smtClean="0">
                <a:solidFill>
                  <a:srgbClr val="0033CC"/>
                </a:solidFill>
              </a:rPr>
              <a:t>Looks like a quick weak La Nina Event during this upcoming winter </a:t>
            </a:r>
            <a:r>
              <a:rPr lang="en-US" sz="1600" b="1" u="sng" dirty="0" smtClean="0">
                <a:solidFill>
                  <a:srgbClr val="0033CC"/>
                </a:solidFill>
              </a:rPr>
              <a:t>ONLY or slightly beyond too! </a:t>
            </a:r>
            <a:endParaRPr lang="en-US" sz="1600" b="1" u="sng" dirty="0" smtClean="0">
              <a:solidFill>
                <a:srgbClr val="0033CC"/>
              </a:solidFill>
            </a:endParaRPr>
          </a:p>
        </p:txBody>
      </p:sp>
      <p:sp>
        <p:nvSpPr>
          <p:cNvPr id="3" name="Rectangle 2"/>
          <p:cNvSpPr/>
          <p:nvPr/>
        </p:nvSpPr>
        <p:spPr>
          <a:xfrm>
            <a:off x="1905000" y="4572000"/>
            <a:ext cx="1524000" cy="457200"/>
          </a:xfrm>
          <a:prstGeom prst="rect">
            <a:avLst/>
          </a:prstGeom>
          <a:noFill/>
          <a:ln>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Elbow Connector 9"/>
          <p:cNvCxnSpPr/>
          <p:nvPr/>
        </p:nvCxnSpPr>
        <p:spPr>
          <a:xfrm>
            <a:off x="4190999" y="304800"/>
            <a:ext cx="914400" cy="914400"/>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Elbow Connector 11"/>
          <p:cNvCxnSpPr/>
          <p:nvPr/>
        </p:nvCxnSpPr>
        <p:spPr>
          <a:xfrm rot="16200000" flipH="1">
            <a:off x="6362700" y="4466940"/>
            <a:ext cx="990600" cy="304800"/>
          </a:xfrm>
          <a:prstGeom prst="bentConnector3">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6629400" y="3697069"/>
            <a:ext cx="1828800" cy="830997"/>
          </a:xfrm>
          <a:prstGeom prst="rect">
            <a:avLst/>
          </a:prstGeom>
          <a:noFill/>
        </p:spPr>
        <p:txBody>
          <a:bodyPr wrap="square" rtlCol="0">
            <a:spAutoFit/>
          </a:bodyPr>
          <a:lstStyle/>
          <a:p>
            <a:r>
              <a:rPr lang="en-US" sz="1200" dirty="0" smtClean="0"/>
              <a:t>Dynamical, Statistical, CPC-Consolidated </a:t>
            </a:r>
            <a:r>
              <a:rPr lang="en-US" sz="1200" dirty="0" err="1" smtClean="0"/>
              <a:t>fcsts</a:t>
            </a:r>
            <a:r>
              <a:rPr lang="en-US" sz="1200" dirty="0" smtClean="0"/>
              <a:t> are coming together!! But still at ~ -0.5C ! </a:t>
            </a:r>
            <a:endParaRPr lang="en-US" sz="1200" dirty="0"/>
          </a:p>
        </p:txBody>
      </p:sp>
      <p:pic>
        <p:nvPicPr>
          <p:cNvPr id="8194" name="Picture 2" descr="https://iri.columbia.edu/wp-content/uploads/2021/11/figur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838" y="620717"/>
            <a:ext cx="4106160" cy="2741854"/>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https://iri.columbia.edu/wp-content/uploads/2021/10/figure4.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73824" y="183677"/>
            <a:ext cx="4170176" cy="3032855"/>
          </a:xfrm>
          <a:prstGeom prst="rect">
            <a:avLst/>
          </a:prstGeom>
          <a:noFill/>
          <a:extLst>
            <a:ext uri="{909E8E84-426E-40DD-AFC4-6F175D3DCCD1}">
              <a14:hiddenFill xmlns:a14="http://schemas.microsoft.com/office/drawing/2010/main">
                <a:solidFill>
                  <a:srgbClr val="FFFFFF"/>
                </a:solidFill>
              </a14:hiddenFill>
            </a:ext>
          </a:extLst>
        </p:spPr>
      </p:pic>
      <p:pic>
        <p:nvPicPr>
          <p:cNvPr id="16386" name="Picture 2" descr="https://iri.columbia.edu/wp-content/uploads/2021/12/figure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7667" y="3644594"/>
            <a:ext cx="4103331" cy="2735554"/>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Arrow Connector 8"/>
          <p:cNvCxnSpPr/>
          <p:nvPr/>
        </p:nvCxnSpPr>
        <p:spPr>
          <a:xfrm flipH="1">
            <a:off x="1524000" y="3130034"/>
            <a:ext cx="304800" cy="1398032"/>
          </a:xfrm>
          <a:prstGeom prst="straightConnector1">
            <a:avLst/>
          </a:prstGeom>
          <a:ln w="15875">
            <a:solidFill>
              <a:srgbClr val="0033CC"/>
            </a:solidFill>
            <a:headEnd type="arrow"/>
            <a:tailEnd type="arrow"/>
          </a:ln>
        </p:spPr>
        <p:style>
          <a:lnRef idx="1">
            <a:schemeClr val="accent1"/>
          </a:lnRef>
          <a:fillRef idx="0">
            <a:schemeClr val="accent1"/>
          </a:fillRef>
          <a:effectRef idx="0">
            <a:schemeClr val="accent1"/>
          </a:effectRef>
          <a:fontRef idx="minor">
            <a:schemeClr val="tx1"/>
          </a:fontRef>
        </p:style>
      </p:cxnSp>
      <p:pic>
        <p:nvPicPr>
          <p:cNvPr id="16388" name="Picture 4" descr="https://iri.columbia.edu/wp-content/uploads/2021/11/figure4.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39612" y="3320815"/>
            <a:ext cx="4170176" cy="303285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Number Placeholder 3"/>
          <p:cNvSpPr>
            <a:spLocks noGrp="1"/>
          </p:cNvSpPr>
          <p:nvPr>
            <p:ph type="sldNum" sz="quarter" idx="12"/>
          </p:nvPr>
        </p:nvSpPr>
        <p:spPr>
          <a:xfrm>
            <a:off x="8763000" y="6534150"/>
            <a:ext cx="381000"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FF93CBF8-CB1C-4E44-BF2A-9C0506748D69}" type="slidenum">
              <a:rPr lang="en-US" altLang="en-US" sz="1400" smtClean="0"/>
              <a:pPr eaLnBrk="1" hangingPunct="1">
                <a:spcBef>
                  <a:spcPct val="0"/>
                </a:spcBef>
                <a:buFontTx/>
                <a:buNone/>
              </a:pPr>
              <a:t>25</a:t>
            </a:fld>
            <a:endParaRPr lang="en-US" altLang="en-US" sz="1400" dirty="0"/>
          </a:p>
        </p:txBody>
      </p:sp>
      <p:sp>
        <p:nvSpPr>
          <p:cNvPr id="5" name="Title 1"/>
          <p:cNvSpPr txBox="1">
            <a:spLocks/>
          </p:cNvSpPr>
          <p:nvPr/>
        </p:nvSpPr>
        <p:spPr>
          <a:xfrm>
            <a:off x="3682338" y="152400"/>
            <a:ext cx="5461662" cy="15240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a:defRPr/>
            </a:pPr>
            <a:r>
              <a:rPr lang="en-US" altLang="en-US" sz="2400" kern="0" dirty="0"/>
              <a:t>Previous (Last Month) </a:t>
            </a:r>
          </a:p>
          <a:p>
            <a:pPr>
              <a:defRPr/>
            </a:pPr>
            <a:r>
              <a:rPr lang="en-US" altLang="en-US" sz="2400" kern="0" dirty="0"/>
              <a:t>CPC’s official </a:t>
            </a:r>
          </a:p>
          <a:p>
            <a:pPr>
              <a:defRPr/>
            </a:pPr>
            <a:r>
              <a:rPr lang="en-US" altLang="en-US" sz="2400" kern="0" dirty="0"/>
              <a:t>Temperature </a:t>
            </a:r>
            <a:r>
              <a:rPr lang="en-US" altLang="en-US" sz="2400" kern="0" dirty="0" smtClean="0"/>
              <a:t>OUTLOOK  </a:t>
            </a:r>
            <a:r>
              <a:rPr lang="en-US" altLang="en-US" sz="2400" kern="0" dirty="0"/>
              <a:t>for</a:t>
            </a:r>
            <a:br>
              <a:rPr lang="en-US" altLang="en-US" sz="2400" kern="0" dirty="0"/>
            </a:br>
            <a:r>
              <a:rPr lang="en-US" altLang="en-US" sz="2400" kern="0" dirty="0"/>
              <a:t>Monthly </a:t>
            </a:r>
            <a:r>
              <a:rPr lang="en-US" altLang="en-US" sz="2400" kern="0" dirty="0" smtClean="0"/>
              <a:t>(</a:t>
            </a:r>
            <a:r>
              <a:rPr lang="en-US" altLang="en-US" sz="2400" b="1" u="sng" kern="0" dirty="0" smtClean="0"/>
              <a:t>December</a:t>
            </a:r>
            <a:r>
              <a:rPr lang="en-US" altLang="en-US" sz="2400" kern="0" dirty="0" smtClean="0"/>
              <a:t>)/</a:t>
            </a:r>
            <a:r>
              <a:rPr lang="en-US" altLang="en-US" sz="2400" kern="0" dirty="0"/>
              <a:t>Seasonal </a:t>
            </a:r>
            <a:r>
              <a:rPr lang="en-US" altLang="en-US" sz="2400" kern="0" dirty="0" smtClean="0"/>
              <a:t>(</a:t>
            </a:r>
            <a:r>
              <a:rPr lang="en-US" altLang="en-US" sz="2400" b="1" u="sng" kern="0" dirty="0" smtClean="0"/>
              <a:t>DJF</a:t>
            </a:r>
            <a:r>
              <a:rPr lang="en-US" altLang="en-US" sz="2400" kern="0" dirty="0" smtClean="0"/>
              <a:t>)  </a:t>
            </a:r>
            <a:endParaRPr lang="en-US" altLang="en-US" sz="2400" kern="0" dirty="0"/>
          </a:p>
        </p:txBody>
      </p:sp>
      <p:cxnSp>
        <p:nvCxnSpPr>
          <p:cNvPr id="4" name="Straight Arrow Connector 3"/>
          <p:cNvCxnSpPr/>
          <p:nvPr/>
        </p:nvCxnSpPr>
        <p:spPr>
          <a:xfrm flipH="1">
            <a:off x="3810001" y="1676400"/>
            <a:ext cx="513574" cy="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8382000" y="1676400"/>
            <a:ext cx="0" cy="68580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7189" y="3225951"/>
            <a:ext cx="3344185" cy="400110"/>
          </a:xfrm>
          <a:prstGeom prst="rect">
            <a:avLst/>
          </a:prstGeom>
          <a:noFill/>
        </p:spPr>
        <p:txBody>
          <a:bodyPr wrap="none" rtlCol="0">
            <a:spAutoFit/>
          </a:bodyPr>
          <a:lstStyle/>
          <a:p>
            <a:r>
              <a:rPr lang="en-US" dirty="0"/>
              <a:t>Observed so far this month</a:t>
            </a:r>
            <a:r>
              <a:rPr lang="en-US" dirty="0" smtClean="0"/>
              <a:t>!!  </a:t>
            </a:r>
            <a:r>
              <a:rPr lang="en-US" sz="2000" dirty="0" smtClean="0">
                <a:sym typeface="Wingdings" panose="05000000000000000000" pitchFamily="2" charset="2"/>
              </a:rPr>
              <a:t></a:t>
            </a:r>
            <a:r>
              <a:rPr lang="en-US" dirty="0" smtClean="0">
                <a:sym typeface="Wingdings" panose="05000000000000000000" pitchFamily="2" charset="2"/>
              </a:rPr>
              <a:t>  </a:t>
            </a:r>
            <a:r>
              <a:rPr lang="en-US" b="1" dirty="0" smtClean="0">
                <a:solidFill>
                  <a:srgbClr val="FF0000"/>
                </a:solidFill>
                <a:sym typeface="Wingdings" panose="05000000000000000000" pitchFamily="2" charset="2"/>
              </a:rPr>
              <a:t> </a:t>
            </a:r>
            <a:endParaRPr lang="en-US" b="1" dirty="0">
              <a:solidFill>
                <a:srgbClr val="FF0000"/>
              </a:solidFill>
            </a:endParaRPr>
          </a:p>
        </p:txBody>
      </p:sp>
      <p:sp>
        <p:nvSpPr>
          <p:cNvPr id="19" name="TextBox 9"/>
          <p:cNvSpPr txBox="1">
            <a:spLocks noChangeArrowheads="1"/>
          </p:cNvSpPr>
          <p:nvPr/>
        </p:nvSpPr>
        <p:spPr bwMode="auto">
          <a:xfrm>
            <a:off x="7848600" y="2477869"/>
            <a:ext cx="12954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dirty="0">
                <a:latin typeface="Times New Roman" pitchFamily="18" charset="0"/>
              </a:rPr>
              <a:t>Released   </a:t>
            </a:r>
            <a:r>
              <a:rPr lang="en-US" altLang="en-US" sz="1800" dirty="0" smtClean="0">
                <a:latin typeface="Times New Roman" pitchFamily="18" charset="0"/>
              </a:rPr>
              <a:t> Nov 18</a:t>
            </a:r>
            <a:r>
              <a:rPr lang="en-US" altLang="en-US" sz="1800" baseline="30000" dirty="0" smtClean="0">
                <a:latin typeface="Times New Roman" pitchFamily="18" charset="0"/>
              </a:rPr>
              <a:t>th</a:t>
            </a:r>
            <a:r>
              <a:rPr lang="en-US" altLang="en-US" sz="1800" dirty="0" smtClean="0">
                <a:latin typeface="Times New Roman" pitchFamily="18" charset="0"/>
              </a:rPr>
              <a:t> </a:t>
            </a:r>
            <a:endParaRPr lang="en-US" altLang="en-US" sz="1800" dirty="0">
              <a:latin typeface="Times New Roman" pitchFamily="18" charset="0"/>
            </a:endParaRPr>
          </a:p>
        </p:txBody>
      </p:sp>
      <p:sp>
        <p:nvSpPr>
          <p:cNvPr id="7" name="AutoShape 4" descr="https://www.cpc.ncep.noaa.gov/products/predictions/long_range/lead14/off15_temp.gif"/>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3" name="Picture 12" descr="https://www.cpc.ncep.noaa.gov/products/predictions/long_range/lead14/off15_temp.gif"/>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89" y="86314"/>
            <a:ext cx="3802812" cy="3037886"/>
          </a:xfrm>
          <a:prstGeom prst="rect">
            <a:avLst/>
          </a:prstGeom>
          <a:noFill/>
          <a:ln>
            <a:noFill/>
          </a:ln>
        </p:spPr>
      </p:pic>
      <p:pic>
        <p:nvPicPr>
          <p:cNvPr id="15" name="Picture 14" descr="https://www.cpc.ncep.noaa.gov/products/predictions/long_range/lead01/off01_temp.gif"/>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1" y="3124200"/>
            <a:ext cx="4582886" cy="3430316"/>
          </a:xfrm>
          <a:prstGeom prst="rect">
            <a:avLst/>
          </a:prstGeom>
          <a:noFill/>
          <a:ln>
            <a:noFill/>
          </a:ln>
        </p:spPr>
      </p:pic>
      <p:pic>
        <p:nvPicPr>
          <p:cNvPr id="2" name="Picture 1"/>
          <p:cNvPicPr>
            <a:picLocks noChangeAspect="1"/>
          </p:cNvPicPr>
          <p:nvPr/>
        </p:nvPicPr>
        <p:blipFill>
          <a:blip r:embed="rId4"/>
          <a:stretch>
            <a:fillRect/>
          </a:stretch>
        </p:blipFill>
        <p:spPr>
          <a:xfrm>
            <a:off x="7189" y="3590925"/>
            <a:ext cx="3802812" cy="2994485"/>
          </a:xfrm>
          <a:prstGeom prst="rect">
            <a:avLst/>
          </a:prstGeom>
        </p:spPr>
      </p:pic>
    </p:spTree>
    <p:extLst>
      <p:ext uri="{BB962C8B-B14F-4D97-AF65-F5344CB8AC3E}">
        <p14:creationId xmlns:p14="http://schemas.microsoft.com/office/powerpoint/2010/main" val="262384632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725411" y="4134415"/>
            <a:ext cx="1189970" cy="2031325"/>
          </a:xfrm>
          <a:prstGeom prst="rect">
            <a:avLst/>
          </a:prstGeom>
          <a:noFill/>
        </p:spPr>
        <p:txBody>
          <a:bodyPr wrap="square" rtlCol="0">
            <a:spAutoFit/>
          </a:bodyPr>
          <a:lstStyle/>
          <a:p>
            <a:r>
              <a:rPr lang="en-US" sz="1400" b="1" dirty="0" smtClean="0"/>
              <a:t>Monthly P/T forecasts verified at mid-month are </a:t>
            </a:r>
            <a:r>
              <a:rPr lang="en-US" sz="1400" b="1" u="sng" dirty="0" smtClean="0"/>
              <a:t>generally good! </a:t>
            </a:r>
            <a:r>
              <a:rPr lang="en-US" sz="1400" b="1" dirty="0" smtClean="0"/>
              <a:t>Why? </a:t>
            </a:r>
            <a:r>
              <a:rPr lang="en-US" sz="1400" b="1" dirty="0" smtClean="0">
                <a:sym typeface="Wingdings" panose="05000000000000000000" pitchFamily="2" charset="2"/>
              </a:rPr>
              <a:t> </a:t>
            </a:r>
          </a:p>
          <a:p>
            <a:r>
              <a:rPr lang="en-US" sz="1400" b="1" dirty="0" smtClean="0">
                <a:sym typeface="Wingdings" panose="05000000000000000000" pitchFamily="2" charset="2"/>
              </a:rPr>
              <a:t>  </a:t>
            </a:r>
          </a:p>
          <a:p>
            <a:r>
              <a:rPr lang="en-US" sz="1400" b="1" dirty="0" smtClean="0">
                <a:sym typeface="Wingdings" panose="05000000000000000000" pitchFamily="2" charset="2"/>
              </a:rPr>
              <a:t>But so far, </a:t>
            </a:r>
            <a:r>
              <a:rPr lang="en-US" sz="1400" b="1" dirty="0" err="1" smtClean="0">
                <a:sym typeface="Wingdings" panose="05000000000000000000" pitchFamily="2" charset="2"/>
              </a:rPr>
              <a:t>fcst</a:t>
            </a:r>
            <a:r>
              <a:rPr lang="en-US" sz="1400" b="1" dirty="0" smtClean="0">
                <a:sym typeface="Wingdings" panose="05000000000000000000" pitchFamily="2" charset="2"/>
              </a:rPr>
              <a:t> looks  </a:t>
            </a:r>
            <a:endParaRPr lang="en-US" sz="1400" b="1" u="sng" dirty="0"/>
          </a:p>
        </p:txBody>
      </p:sp>
      <p:sp>
        <p:nvSpPr>
          <p:cNvPr id="22530" name="Slide Number Placeholder 3"/>
          <p:cNvSpPr>
            <a:spLocks noGrp="1"/>
          </p:cNvSpPr>
          <p:nvPr>
            <p:ph type="sldNum" sz="quarter" idx="12"/>
          </p:nvPr>
        </p:nvSpPr>
        <p:spPr>
          <a:xfrm>
            <a:off x="8686800" y="6534150"/>
            <a:ext cx="457200"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350B5A81-06C2-4E17-9668-C6A05AF3ECCE}" type="slidenum">
              <a:rPr lang="en-US" altLang="en-US" sz="1400" smtClean="0"/>
              <a:pPr eaLnBrk="1" hangingPunct="1">
                <a:spcBef>
                  <a:spcPct val="0"/>
                </a:spcBef>
                <a:buFontTx/>
                <a:buNone/>
              </a:pPr>
              <a:t>26</a:t>
            </a:fld>
            <a:endParaRPr lang="en-US" altLang="en-US" sz="1400" dirty="0"/>
          </a:p>
        </p:txBody>
      </p:sp>
      <p:sp>
        <p:nvSpPr>
          <p:cNvPr id="22531" name="TextBox 1"/>
          <p:cNvSpPr txBox="1">
            <a:spLocks noChangeArrowheads="1"/>
          </p:cNvSpPr>
          <p:nvPr/>
        </p:nvSpPr>
        <p:spPr bwMode="auto">
          <a:xfrm>
            <a:off x="1066800" y="6121400"/>
            <a:ext cx="2362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FontTx/>
              <a:buNone/>
            </a:pPr>
            <a:r>
              <a:rPr lang="en-US" altLang="en-US" sz="1800">
                <a:latin typeface="Times New Roman" pitchFamily="18" charset="0"/>
              </a:rPr>
              <a:t> </a:t>
            </a:r>
          </a:p>
        </p:txBody>
      </p:sp>
      <p:sp>
        <p:nvSpPr>
          <p:cNvPr id="22532" name="TextBox 1"/>
          <p:cNvSpPr txBox="1">
            <a:spLocks noChangeArrowheads="1"/>
          </p:cNvSpPr>
          <p:nvPr/>
        </p:nvSpPr>
        <p:spPr bwMode="auto">
          <a:xfrm>
            <a:off x="4191000" y="6015038"/>
            <a:ext cx="3276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latin typeface="Times New Roman" pitchFamily="18" charset="0"/>
              </a:rPr>
              <a:t> </a:t>
            </a:r>
          </a:p>
        </p:txBody>
      </p:sp>
      <p:sp>
        <p:nvSpPr>
          <p:cNvPr id="22534" name="TextBox 9"/>
          <p:cNvSpPr txBox="1">
            <a:spLocks noChangeArrowheads="1"/>
          </p:cNvSpPr>
          <p:nvPr/>
        </p:nvSpPr>
        <p:spPr bwMode="auto">
          <a:xfrm>
            <a:off x="8077200" y="2173069"/>
            <a:ext cx="10668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dirty="0">
                <a:latin typeface="Times New Roman" pitchFamily="18" charset="0"/>
              </a:rPr>
              <a:t>Released   </a:t>
            </a:r>
            <a:r>
              <a:rPr lang="en-US" altLang="en-US" sz="1800" dirty="0" smtClean="0">
                <a:latin typeface="Times New Roman" pitchFamily="18" charset="0"/>
              </a:rPr>
              <a:t>Nov 18</a:t>
            </a:r>
            <a:r>
              <a:rPr lang="en-US" altLang="en-US" sz="1800" baseline="30000" dirty="0" smtClean="0">
                <a:latin typeface="Times New Roman" pitchFamily="18" charset="0"/>
              </a:rPr>
              <a:t>th</a:t>
            </a:r>
            <a:r>
              <a:rPr lang="en-US" altLang="en-US" sz="1800" dirty="0" smtClean="0">
                <a:latin typeface="Times New Roman" pitchFamily="18" charset="0"/>
              </a:rPr>
              <a:t>   </a:t>
            </a:r>
            <a:endParaRPr lang="en-US" altLang="en-US" sz="1800" dirty="0">
              <a:latin typeface="Times New Roman" pitchFamily="18" charset="0"/>
            </a:endParaRPr>
          </a:p>
        </p:txBody>
      </p:sp>
      <p:sp>
        <p:nvSpPr>
          <p:cNvPr id="16" name="Title 1"/>
          <p:cNvSpPr txBox="1">
            <a:spLocks/>
          </p:cNvSpPr>
          <p:nvPr/>
        </p:nvSpPr>
        <p:spPr>
          <a:xfrm>
            <a:off x="3657600" y="76200"/>
            <a:ext cx="5458692" cy="1884144"/>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a:defRPr/>
            </a:pPr>
            <a:r>
              <a:rPr lang="en-US" altLang="en-US" sz="2400" kern="0" dirty="0"/>
              <a:t>Previous(Last month)  </a:t>
            </a:r>
          </a:p>
          <a:p>
            <a:pPr>
              <a:defRPr/>
            </a:pPr>
            <a:r>
              <a:rPr lang="en-US" altLang="en-US" sz="2400" kern="0" dirty="0"/>
              <a:t>CPC’s official </a:t>
            </a:r>
          </a:p>
          <a:p>
            <a:pPr>
              <a:defRPr/>
            </a:pPr>
            <a:r>
              <a:rPr lang="en-US" altLang="en-US" sz="2400" kern="0" dirty="0"/>
              <a:t>Precipitation </a:t>
            </a:r>
            <a:r>
              <a:rPr lang="en-US" altLang="en-US" sz="2400" kern="0" dirty="0" smtClean="0"/>
              <a:t>OUTLOOK  </a:t>
            </a:r>
            <a:r>
              <a:rPr lang="en-US" altLang="en-US" sz="2400" kern="0" dirty="0"/>
              <a:t>for</a:t>
            </a:r>
            <a:br>
              <a:rPr lang="en-US" altLang="en-US" sz="2400" kern="0" dirty="0"/>
            </a:br>
            <a:r>
              <a:rPr lang="en-US" altLang="en-US" sz="2400" kern="0" dirty="0"/>
              <a:t>Monthly </a:t>
            </a:r>
            <a:r>
              <a:rPr lang="en-US" altLang="en-US" sz="2400" kern="0" dirty="0" smtClean="0"/>
              <a:t>(</a:t>
            </a:r>
            <a:r>
              <a:rPr lang="en-US" altLang="en-US" sz="2400" b="1" u="sng" kern="0" dirty="0" smtClean="0"/>
              <a:t>December</a:t>
            </a:r>
            <a:r>
              <a:rPr lang="en-US" altLang="en-US" sz="2400" kern="0" dirty="0" smtClean="0"/>
              <a:t>)/</a:t>
            </a:r>
            <a:r>
              <a:rPr lang="en-US" altLang="en-US" sz="2400" kern="0" dirty="0"/>
              <a:t>Seasonal </a:t>
            </a:r>
            <a:r>
              <a:rPr lang="en-US" altLang="en-US" sz="2400" kern="0" dirty="0" smtClean="0"/>
              <a:t>(</a:t>
            </a:r>
            <a:r>
              <a:rPr lang="en-US" altLang="en-US" sz="2400" b="1" u="sng" kern="0" dirty="0" smtClean="0"/>
              <a:t>DJF</a:t>
            </a:r>
            <a:r>
              <a:rPr lang="en-US" altLang="en-US" sz="2400" kern="0" dirty="0" smtClean="0"/>
              <a:t>)  </a:t>
            </a:r>
            <a:endParaRPr lang="en-US" altLang="en-US" sz="2400" kern="0" dirty="0"/>
          </a:p>
        </p:txBody>
      </p:sp>
      <p:sp>
        <p:nvSpPr>
          <p:cNvPr id="6" name="TextBox 5"/>
          <p:cNvSpPr txBox="1"/>
          <p:nvPr/>
        </p:nvSpPr>
        <p:spPr>
          <a:xfrm>
            <a:off x="447436" y="3594678"/>
            <a:ext cx="3321743" cy="369332"/>
          </a:xfrm>
          <a:prstGeom prst="rect">
            <a:avLst/>
          </a:prstGeom>
          <a:noFill/>
        </p:spPr>
        <p:txBody>
          <a:bodyPr wrap="none" rtlCol="0">
            <a:spAutoFit/>
          </a:bodyPr>
          <a:lstStyle/>
          <a:p>
            <a:r>
              <a:rPr lang="en-US" dirty="0"/>
              <a:t>Observed so far this month</a:t>
            </a:r>
            <a:r>
              <a:rPr lang="en-US" dirty="0" smtClean="0"/>
              <a:t>!! </a:t>
            </a:r>
            <a:r>
              <a:rPr lang="en-US" dirty="0" smtClean="0">
                <a:sym typeface="Wingdings" panose="05000000000000000000" pitchFamily="2" charset="2"/>
              </a:rPr>
              <a:t> </a:t>
            </a:r>
            <a:r>
              <a:rPr lang="en-US" dirty="0" smtClean="0"/>
              <a:t> </a:t>
            </a:r>
            <a:r>
              <a:rPr lang="en-US" dirty="0" smtClean="0">
                <a:sym typeface="Wingdings" panose="05000000000000000000" pitchFamily="2" charset="2"/>
              </a:rPr>
              <a:t> </a:t>
            </a:r>
            <a:endParaRPr lang="en-US" dirty="0"/>
          </a:p>
        </p:txBody>
      </p:sp>
      <p:cxnSp>
        <p:nvCxnSpPr>
          <p:cNvPr id="18" name="Straight Arrow Connector 17"/>
          <p:cNvCxnSpPr/>
          <p:nvPr/>
        </p:nvCxnSpPr>
        <p:spPr>
          <a:xfrm>
            <a:off x="8153400" y="1600200"/>
            <a:ext cx="0" cy="1181509"/>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flipV="1">
            <a:off x="2971245" y="2552290"/>
            <a:ext cx="476250" cy="229419"/>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 name="Arc 1"/>
          <p:cNvSpPr/>
          <p:nvPr/>
        </p:nvSpPr>
        <p:spPr>
          <a:xfrm>
            <a:off x="3657600" y="1600200"/>
            <a:ext cx="533400" cy="3657600"/>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 name="Arc 3"/>
          <p:cNvSpPr/>
          <p:nvPr/>
        </p:nvSpPr>
        <p:spPr>
          <a:xfrm>
            <a:off x="3619500" y="1752600"/>
            <a:ext cx="953590" cy="3886200"/>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2" name="Straight Arrow Connector 21"/>
          <p:cNvCxnSpPr/>
          <p:nvPr/>
        </p:nvCxnSpPr>
        <p:spPr>
          <a:xfrm flipH="1" flipV="1">
            <a:off x="2952750" y="5851494"/>
            <a:ext cx="571500" cy="22860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H="1" flipV="1">
            <a:off x="3620367" y="1154650"/>
            <a:ext cx="952723" cy="138623"/>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H="1">
            <a:off x="1570172" y="1990310"/>
            <a:ext cx="30028" cy="3496090"/>
          </a:xfrm>
          <a:prstGeom prst="straightConnector1">
            <a:avLst/>
          </a:prstGeom>
          <a:ln>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3905338" y="2362200"/>
            <a:ext cx="2011852" cy="584775"/>
          </a:xfrm>
          <a:prstGeom prst="rect">
            <a:avLst/>
          </a:prstGeom>
          <a:noFill/>
        </p:spPr>
        <p:txBody>
          <a:bodyPr wrap="square" rtlCol="0">
            <a:spAutoFit/>
          </a:bodyPr>
          <a:lstStyle/>
          <a:p>
            <a:r>
              <a:rPr lang="en-US" sz="1600" dirty="0" smtClean="0"/>
              <a:t>Very similar looking!</a:t>
            </a:r>
          </a:p>
          <a:p>
            <a:r>
              <a:rPr lang="en-US" sz="1600" dirty="0" smtClean="0"/>
              <a:t>Based on La Nina !!!!</a:t>
            </a:r>
            <a:endParaRPr lang="en-US" sz="1600" dirty="0"/>
          </a:p>
        </p:txBody>
      </p:sp>
      <p:pic>
        <p:nvPicPr>
          <p:cNvPr id="21" name="Picture 20" descr="https://www.cpc.ncep.noaa.gov/products/predictions/long_range/lead14/off15_prcp.gif"/>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510" y="22749"/>
            <a:ext cx="3887380" cy="2936929"/>
          </a:xfrm>
          <a:prstGeom prst="rect">
            <a:avLst/>
          </a:prstGeom>
          <a:noFill/>
          <a:ln>
            <a:noFill/>
          </a:ln>
        </p:spPr>
      </p:pic>
      <p:pic>
        <p:nvPicPr>
          <p:cNvPr id="23" name="Picture 22" descr="https://www.cpc.ncep.noaa.gov/products/predictions/long_range/lead01/off01_prcp.gif"/>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28074" y="3348831"/>
            <a:ext cx="4088218" cy="3186929"/>
          </a:xfrm>
          <a:prstGeom prst="rect">
            <a:avLst/>
          </a:prstGeom>
          <a:noFill/>
          <a:ln>
            <a:noFill/>
          </a:ln>
        </p:spPr>
      </p:pic>
      <p:pic>
        <p:nvPicPr>
          <p:cNvPr id="5" name="Picture 4"/>
          <p:cNvPicPr>
            <a:picLocks noChangeAspect="1"/>
          </p:cNvPicPr>
          <p:nvPr/>
        </p:nvPicPr>
        <p:blipFill>
          <a:blip r:embed="rId4"/>
          <a:stretch>
            <a:fillRect/>
          </a:stretch>
        </p:blipFill>
        <p:spPr>
          <a:xfrm>
            <a:off x="25750" y="3992950"/>
            <a:ext cx="3743429" cy="2392495"/>
          </a:xfrm>
          <a:prstGeom prst="rect">
            <a:avLst/>
          </a:prstGeom>
        </p:spPr>
      </p:pic>
    </p:spTree>
    <p:extLst>
      <p:ext uri="{BB962C8B-B14F-4D97-AF65-F5344CB8AC3E}">
        <p14:creationId xmlns:p14="http://schemas.microsoft.com/office/powerpoint/2010/main" val="113575571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86200" y="3564146"/>
            <a:ext cx="425552" cy="31443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578" name="Slide Number Placeholder 1"/>
          <p:cNvSpPr>
            <a:spLocks noGrp="1"/>
          </p:cNvSpPr>
          <p:nvPr>
            <p:ph type="sldNum" sz="quarter" idx="12"/>
          </p:nvPr>
        </p:nvSpPr>
        <p:spPr>
          <a:xfrm>
            <a:off x="78581" y="6517213"/>
            <a:ext cx="458788" cy="3825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D13F39C5-1A70-4791-98B0-27DA09AE0557}" type="slidenum">
              <a:rPr lang="en-US" altLang="en-US" sz="1400" smtClean="0"/>
              <a:pPr eaLnBrk="1" hangingPunct="1">
                <a:spcBef>
                  <a:spcPct val="0"/>
                </a:spcBef>
                <a:buFontTx/>
                <a:buNone/>
              </a:pPr>
              <a:t>27</a:t>
            </a:fld>
            <a:endParaRPr lang="en-US" altLang="en-US" sz="1400" dirty="0"/>
          </a:p>
        </p:txBody>
      </p:sp>
      <p:sp>
        <p:nvSpPr>
          <p:cNvPr id="7" name="AutoShape 7" descr="https://www.wpc.ncep.noaa.gov/qpf/p168i.gif?1574101261"/>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9" descr="https://www.wpc.ncep.noaa.gov/qpf/p168i.gif?1574101261"/>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581" name="TextBox 4"/>
          <p:cNvSpPr txBox="1">
            <a:spLocks noChangeArrowheads="1"/>
          </p:cNvSpPr>
          <p:nvPr/>
        </p:nvSpPr>
        <p:spPr bwMode="auto">
          <a:xfrm>
            <a:off x="440400" y="4038600"/>
            <a:ext cx="334962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r" eaLnBrk="1" hangingPunct="1">
              <a:spcBef>
                <a:spcPct val="0"/>
              </a:spcBef>
              <a:buFontTx/>
              <a:buNone/>
            </a:pPr>
            <a:r>
              <a:rPr lang="en-US" altLang="en-US" sz="1800" b="1" dirty="0">
                <a:latin typeface="Times New Roman" pitchFamily="18" charset="0"/>
              </a:rPr>
              <a:t>GFS Model Guidance </a:t>
            </a:r>
            <a:r>
              <a:rPr lang="en-US" altLang="en-US" sz="1800" b="1" dirty="0" smtClean="0">
                <a:latin typeface="Times New Roman" pitchFamily="18" charset="0"/>
              </a:rPr>
              <a:t>for the </a:t>
            </a:r>
          </a:p>
          <a:p>
            <a:pPr algn="r" eaLnBrk="1" hangingPunct="1">
              <a:spcBef>
                <a:spcPct val="0"/>
              </a:spcBef>
              <a:buFontTx/>
              <a:buNone/>
            </a:pPr>
            <a:r>
              <a:rPr lang="en-US" altLang="en-US" sz="1800" b="1" dirty="0" smtClean="0">
                <a:latin typeface="Times New Roman" pitchFamily="18" charset="0"/>
              </a:rPr>
              <a:t>next </a:t>
            </a:r>
            <a:r>
              <a:rPr lang="en-US" altLang="en-US" sz="1800" b="1" dirty="0">
                <a:latin typeface="Times New Roman" pitchFamily="18" charset="0"/>
              </a:rPr>
              <a:t>16 days</a:t>
            </a:r>
            <a:r>
              <a:rPr lang="en-US" altLang="en-US" sz="1800" dirty="0">
                <a:latin typeface="Times New Roman" pitchFamily="18" charset="0"/>
              </a:rPr>
              <a:t>.</a:t>
            </a:r>
          </a:p>
        </p:txBody>
      </p:sp>
      <p:sp>
        <p:nvSpPr>
          <p:cNvPr id="24579" name="TextBox 2"/>
          <p:cNvSpPr txBox="1">
            <a:spLocks noChangeArrowheads="1"/>
          </p:cNvSpPr>
          <p:nvPr/>
        </p:nvSpPr>
        <p:spPr bwMode="auto">
          <a:xfrm>
            <a:off x="4708928" y="141108"/>
            <a:ext cx="329207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600" b="1" dirty="0" smtClean="0">
                <a:latin typeface="Times New Roman" pitchFamily="18" charset="0"/>
              </a:rPr>
              <a:t>NCEP/WPC </a:t>
            </a:r>
            <a:r>
              <a:rPr lang="en-US" altLang="en-US" sz="1600" b="1" dirty="0">
                <a:latin typeface="Times New Roman" pitchFamily="18" charset="0"/>
              </a:rPr>
              <a:t>Next 7 days </a:t>
            </a:r>
            <a:r>
              <a:rPr lang="en-US" altLang="en-US" sz="1600" b="1" dirty="0" smtClean="0">
                <a:latin typeface="Times New Roman" pitchFamily="18" charset="0"/>
              </a:rPr>
              <a:t>QPF (Quantitative Precipitation  Forecast)</a:t>
            </a:r>
            <a:endParaRPr lang="en-US" altLang="en-US" sz="1600" b="1" dirty="0">
              <a:latin typeface="Times New Roman" pitchFamily="18" charset="0"/>
            </a:endParaRPr>
          </a:p>
        </p:txBody>
      </p:sp>
      <p:sp>
        <p:nvSpPr>
          <p:cNvPr id="4" name="TextBox 3"/>
          <p:cNvSpPr txBox="1"/>
          <p:nvPr/>
        </p:nvSpPr>
        <p:spPr>
          <a:xfrm>
            <a:off x="211799" y="4926201"/>
            <a:ext cx="3806825" cy="1077218"/>
          </a:xfrm>
          <a:prstGeom prst="rect">
            <a:avLst/>
          </a:prstGeom>
          <a:noFill/>
        </p:spPr>
        <p:txBody>
          <a:bodyPr wrap="square" rtlCol="0">
            <a:spAutoFit/>
          </a:bodyPr>
          <a:lstStyle/>
          <a:p>
            <a:r>
              <a:rPr lang="en-US" sz="1600" dirty="0" smtClean="0"/>
              <a:t>Good rainfall is forecast along the Pacific northwest, as well as over northern/central CA. Season starting way too early! </a:t>
            </a:r>
            <a:r>
              <a:rPr lang="en-US" sz="1600" dirty="0" smtClean="0">
                <a:sym typeface="Wingdings" panose="05000000000000000000" pitchFamily="2" charset="2"/>
              </a:rPr>
              <a:t> </a:t>
            </a:r>
          </a:p>
          <a:p>
            <a:r>
              <a:rPr lang="en-US" sz="1600" dirty="0" smtClean="0"/>
              <a:t>But La Nina is coming!!</a:t>
            </a:r>
          </a:p>
        </p:txBody>
      </p:sp>
      <p:cxnSp>
        <p:nvCxnSpPr>
          <p:cNvPr id="16" name="Straight Arrow Connector 15"/>
          <p:cNvCxnSpPr/>
          <p:nvPr/>
        </p:nvCxnSpPr>
        <p:spPr>
          <a:xfrm flipV="1">
            <a:off x="2667000" y="2362200"/>
            <a:ext cx="766596" cy="55026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457200" y="1751448"/>
            <a:ext cx="381000" cy="534552"/>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a:off x="1411286" y="213803"/>
            <a:ext cx="341314" cy="395797"/>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V="1">
            <a:off x="5257800" y="5554662"/>
            <a:ext cx="381000" cy="31273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6400800" y="4267200"/>
            <a:ext cx="94913" cy="281096"/>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V="1">
            <a:off x="8001000" y="5929579"/>
            <a:ext cx="76200" cy="31273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H="1">
            <a:off x="8382000" y="4361765"/>
            <a:ext cx="401947" cy="14345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9218" name="Picture 2" descr="https://www.wpc.ncep.noaa.gov/qpf/p168i.gif?163944426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945" y="58398"/>
            <a:ext cx="4223255" cy="296155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a:stretch>
            <a:fillRect/>
          </a:stretch>
        </p:blipFill>
        <p:spPr>
          <a:xfrm>
            <a:off x="4407927" y="2051705"/>
            <a:ext cx="4776928" cy="4809759"/>
          </a:xfrm>
          <a:prstGeom prst="rect">
            <a:avLst/>
          </a:prstGeo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63" y="27708"/>
            <a:ext cx="8650683" cy="6830292"/>
          </a:xfrm>
          <a:prstGeom prst="rect">
            <a:avLst/>
          </a:prstGeom>
        </p:spPr>
      </p:pic>
      <p:sp>
        <p:nvSpPr>
          <p:cNvPr id="2" name="Slide Number Placeholder 1"/>
          <p:cNvSpPr>
            <a:spLocks noGrp="1"/>
          </p:cNvSpPr>
          <p:nvPr>
            <p:ph type="sldNum" sz="quarter" idx="12"/>
          </p:nvPr>
        </p:nvSpPr>
        <p:spPr>
          <a:xfrm>
            <a:off x="8693951" y="6396037"/>
            <a:ext cx="430814" cy="314325"/>
          </a:xfrm>
        </p:spPr>
        <p:txBody>
          <a:bodyPr/>
          <a:lstStyle/>
          <a:p>
            <a:pPr>
              <a:defRPr/>
            </a:pPr>
            <a:fld id="{AE0D35B7-164B-4BDA-8435-F6440E98459E}" type="slidenum">
              <a:rPr lang="en-US" altLang="en-US" smtClean="0"/>
              <a:pPr>
                <a:defRPr/>
              </a:pPr>
              <a:t>28</a:t>
            </a:fld>
            <a:endParaRPr lang="en-US" altLang="en-US" dirty="0"/>
          </a:p>
        </p:txBody>
      </p:sp>
      <p:sp>
        <p:nvSpPr>
          <p:cNvPr id="3" name="Rectangle 2"/>
          <p:cNvSpPr/>
          <p:nvPr/>
        </p:nvSpPr>
        <p:spPr>
          <a:xfrm>
            <a:off x="228600" y="3197423"/>
            <a:ext cx="8534400" cy="369332"/>
          </a:xfrm>
          <a:prstGeom prst="rect">
            <a:avLst/>
          </a:prstGeom>
        </p:spPr>
        <p:txBody>
          <a:bodyPr wrap="square">
            <a:spAutoFit/>
          </a:bodyPr>
          <a:lstStyle/>
          <a:p>
            <a:r>
              <a:rPr lang="en-US" u="sng" dirty="0" smtClean="0">
                <a:solidFill>
                  <a:srgbClr val="FF0000"/>
                </a:solidFill>
              </a:rPr>
              <a:t>From European Center (</a:t>
            </a:r>
            <a:r>
              <a:rPr lang="en-US" u="sng" dirty="0">
                <a:solidFill>
                  <a:srgbClr val="FF0000"/>
                </a:solidFill>
              </a:rPr>
              <a:t>EC) </a:t>
            </a:r>
            <a:r>
              <a:rPr lang="en-US" u="sng" dirty="0" smtClean="0">
                <a:solidFill>
                  <a:srgbClr val="FF0000"/>
                </a:solidFill>
              </a:rPr>
              <a:t>Precip forecast </a:t>
            </a:r>
            <a:r>
              <a:rPr lang="en-US" u="sng" dirty="0">
                <a:solidFill>
                  <a:srgbClr val="FF0000"/>
                </a:solidFill>
              </a:rPr>
              <a:t>(</a:t>
            </a:r>
            <a:r>
              <a:rPr lang="en-US" b="1" u="sng" dirty="0" smtClean="0">
                <a:solidFill>
                  <a:srgbClr val="FF0000"/>
                </a:solidFill>
              </a:rPr>
              <a:t>made yesterday, </a:t>
            </a:r>
            <a:r>
              <a:rPr lang="en-US" b="1" u="sng" dirty="0" smtClean="0">
                <a:solidFill>
                  <a:srgbClr val="FF0000"/>
                </a:solidFill>
              </a:rPr>
              <a:t>13 Dec</a:t>
            </a:r>
            <a:r>
              <a:rPr lang="en-US" u="sng" dirty="0" smtClean="0">
                <a:solidFill>
                  <a:srgbClr val="FF0000"/>
                </a:solidFill>
              </a:rPr>
              <a:t>)</a:t>
            </a:r>
            <a:r>
              <a:rPr lang="en-US" b="1" u="sng" dirty="0" smtClean="0">
                <a:solidFill>
                  <a:srgbClr val="FF0000"/>
                </a:solidFill>
              </a:rPr>
              <a:t> </a:t>
            </a:r>
            <a:r>
              <a:rPr lang="en-US" b="1" u="sng" dirty="0">
                <a:solidFill>
                  <a:srgbClr val="FF0000"/>
                </a:solidFill>
              </a:rPr>
              <a:t>for </a:t>
            </a:r>
            <a:r>
              <a:rPr lang="en-US" b="1" u="sng" dirty="0" smtClean="0">
                <a:solidFill>
                  <a:srgbClr val="FF0000"/>
                </a:solidFill>
              </a:rPr>
              <a:t>next 30 days.</a:t>
            </a:r>
            <a:r>
              <a:rPr lang="en-US" u="sng" dirty="0" smtClean="0">
                <a:solidFill>
                  <a:srgbClr val="FF0000"/>
                </a:solidFill>
              </a:rPr>
              <a:t> </a:t>
            </a:r>
            <a:endParaRPr lang="en-US" dirty="0"/>
          </a:p>
        </p:txBody>
      </p:sp>
    </p:spTree>
    <p:extLst>
      <p:ext uri="{BB962C8B-B14F-4D97-AF65-F5344CB8AC3E}">
        <p14:creationId xmlns:p14="http://schemas.microsoft.com/office/powerpoint/2010/main" val="10635445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8779029" cy="6781800"/>
          </a:xfrm>
          <a:prstGeom prst="rect">
            <a:avLst/>
          </a:prstGeom>
        </p:spPr>
      </p:pic>
      <p:sp>
        <p:nvSpPr>
          <p:cNvPr id="2" name="Slide Number Placeholder 1"/>
          <p:cNvSpPr>
            <a:spLocks noGrp="1"/>
          </p:cNvSpPr>
          <p:nvPr>
            <p:ph type="sldNum" sz="quarter" idx="12"/>
          </p:nvPr>
        </p:nvSpPr>
        <p:spPr>
          <a:xfrm>
            <a:off x="8693951" y="6396037"/>
            <a:ext cx="430814" cy="314325"/>
          </a:xfrm>
        </p:spPr>
        <p:txBody>
          <a:bodyPr/>
          <a:lstStyle/>
          <a:p>
            <a:pPr>
              <a:defRPr/>
            </a:pPr>
            <a:fld id="{AE0D35B7-164B-4BDA-8435-F6440E98459E}" type="slidenum">
              <a:rPr lang="en-US" altLang="en-US" smtClean="0"/>
              <a:pPr>
                <a:defRPr/>
              </a:pPr>
              <a:t>29</a:t>
            </a:fld>
            <a:endParaRPr lang="en-US" altLang="en-US" dirty="0"/>
          </a:p>
        </p:txBody>
      </p:sp>
      <p:sp>
        <p:nvSpPr>
          <p:cNvPr id="15" name="Rectangle 14"/>
          <p:cNvSpPr/>
          <p:nvPr/>
        </p:nvSpPr>
        <p:spPr>
          <a:xfrm>
            <a:off x="152400" y="3124200"/>
            <a:ext cx="8610600" cy="369332"/>
          </a:xfrm>
          <a:prstGeom prst="rect">
            <a:avLst/>
          </a:prstGeom>
        </p:spPr>
        <p:txBody>
          <a:bodyPr wrap="square">
            <a:spAutoFit/>
          </a:bodyPr>
          <a:lstStyle/>
          <a:p>
            <a:r>
              <a:rPr lang="en-US" u="sng" dirty="0" smtClean="0">
                <a:solidFill>
                  <a:srgbClr val="FF0000"/>
                </a:solidFill>
              </a:rPr>
              <a:t>From European Center (</a:t>
            </a:r>
            <a:r>
              <a:rPr lang="en-US" u="sng" dirty="0">
                <a:solidFill>
                  <a:srgbClr val="FF0000"/>
                </a:solidFill>
              </a:rPr>
              <a:t>EC) </a:t>
            </a:r>
            <a:r>
              <a:rPr lang="en-US" u="sng" dirty="0" smtClean="0">
                <a:solidFill>
                  <a:srgbClr val="FF0000"/>
                </a:solidFill>
              </a:rPr>
              <a:t>Precip forecast </a:t>
            </a:r>
            <a:r>
              <a:rPr lang="en-US" u="sng" dirty="0">
                <a:solidFill>
                  <a:srgbClr val="FF0000"/>
                </a:solidFill>
              </a:rPr>
              <a:t>(</a:t>
            </a:r>
            <a:r>
              <a:rPr lang="en-US" b="1" u="sng" dirty="0" smtClean="0">
                <a:solidFill>
                  <a:srgbClr val="FF0000"/>
                </a:solidFill>
              </a:rPr>
              <a:t>made yesterday, </a:t>
            </a:r>
            <a:r>
              <a:rPr lang="en-US" b="1" u="sng" dirty="0" smtClean="0">
                <a:solidFill>
                  <a:srgbClr val="FF0000"/>
                </a:solidFill>
              </a:rPr>
              <a:t>13 Dec</a:t>
            </a:r>
            <a:r>
              <a:rPr lang="en-US" u="sng" dirty="0" smtClean="0">
                <a:solidFill>
                  <a:srgbClr val="FF0000"/>
                </a:solidFill>
              </a:rPr>
              <a:t>)</a:t>
            </a:r>
            <a:r>
              <a:rPr lang="en-US" b="1" u="sng" dirty="0" smtClean="0">
                <a:solidFill>
                  <a:srgbClr val="FF0000"/>
                </a:solidFill>
              </a:rPr>
              <a:t> </a:t>
            </a:r>
            <a:r>
              <a:rPr lang="en-US" b="1" u="sng" dirty="0">
                <a:solidFill>
                  <a:srgbClr val="FF0000"/>
                </a:solidFill>
              </a:rPr>
              <a:t>for </a:t>
            </a:r>
            <a:r>
              <a:rPr lang="en-US" b="1" u="sng" dirty="0" smtClean="0">
                <a:solidFill>
                  <a:srgbClr val="FF0000"/>
                </a:solidFill>
              </a:rPr>
              <a:t>next 30 days.</a:t>
            </a:r>
            <a:r>
              <a:rPr lang="en-US" u="sng" dirty="0" smtClean="0">
                <a:solidFill>
                  <a:srgbClr val="FF0000"/>
                </a:solidFill>
              </a:rPr>
              <a:t> </a:t>
            </a:r>
            <a:endParaRPr lang="en-US" dirty="0"/>
          </a:p>
        </p:txBody>
      </p:sp>
      <p:cxnSp>
        <p:nvCxnSpPr>
          <p:cNvPr id="6" name="Straight Arrow Connector 5"/>
          <p:cNvCxnSpPr/>
          <p:nvPr/>
        </p:nvCxnSpPr>
        <p:spPr>
          <a:xfrm flipV="1">
            <a:off x="1905000" y="6248400"/>
            <a:ext cx="0" cy="3048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1371600" y="6243637"/>
            <a:ext cx="0" cy="3048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1181100" y="6329659"/>
            <a:ext cx="381000" cy="307777"/>
          </a:xfrm>
          <a:prstGeom prst="rect">
            <a:avLst/>
          </a:prstGeom>
          <a:noFill/>
        </p:spPr>
        <p:txBody>
          <a:bodyPr wrap="square" rtlCol="0">
            <a:spAutoFit/>
          </a:bodyPr>
          <a:lstStyle/>
          <a:p>
            <a:r>
              <a:rPr lang="en-US" sz="1400" dirty="0" smtClean="0"/>
              <a:t>20</a:t>
            </a:r>
            <a:endParaRPr lang="en-US" sz="1400" dirty="0"/>
          </a:p>
        </p:txBody>
      </p:sp>
      <p:sp>
        <p:nvSpPr>
          <p:cNvPr id="10" name="Rectangle 9"/>
          <p:cNvSpPr/>
          <p:nvPr/>
        </p:nvSpPr>
        <p:spPr>
          <a:xfrm>
            <a:off x="1731523" y="6363771"/>
            <a:ext cx="364202" cy="307777"/>
          </a:xfrm>
          <a:prstGeom prst="rect">
            <a:avLst/>
          </a:prstGeom>
        </p:spPr>
        <p:txBody>
          <a:bodyPr wrap="none">
            <a:spAutoFit/>
          </a:bodyPr>
          <a:lstStyle/>
          <a:p>
            <a:r>
              <a:rPr lang="en-US" sz="1400" dirty="0" smtClean="0"/>
              <a:t>40</a:t>
            </a:r>
            <a:endParaRPr lang="en-US" sz="1400" dirty="0"/>
          </a:p>
        </p:txBody>
      </p:sp>
    </p:spTree>
    <p:extLst>
      <p:ext uri="{BB962C8B-B14F-4D97-AF65-F5344CB8AC3E}">
        <p14:creationId xmlns:p14="http://schemas.microsoft.com/office/powerpoint/2010/main" val="20041943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228600" y="0"/>
            <a:ext cx="8763000" cy="533400"/>
          </a:xfrm>
        </p:spPr>
        <p:txBody>
          <a:bodyPr/>
          <a:lstStyle/>
          <a:p>
            <a:r>
              <a:rPr lang="en-US" altLang="en-US" sz="3200" dirty="0"/>
              <a:t>(</a:t>
            </a:r>
            <a:r>
              <a:rPr lang="en-US" altLang="en-US" sz="3200" dirty="0" smtClean="0"/>
              <a:t>Previous) </a:t>
            </a:r>
            <a:r>
              <a:rPr lang="en-US" altLang="en-US" sz="3200" dirty="0"/>
              <a:t>Seasonal/Monthly Drought outlooks</a:t>
            </a:r>
          </a:p>
        </p:txBody>
      </p:sp>
      <p:sp>
        <p:nvSpPr>
          <p:cNvPr id="4099" name="Slide Number Placeholder 3"/>
          <p:cNvSpPr>
            <a:spLocks noGrp="1"/>
          </p:cNvSpPr>
          <p:nvPr>
            <p:ph type="sldNum" sz="quarter" idx="12"/>
          </p:nvPr>
        </p:nvSpPr>
        <p:spPr>
          <a:xfrm>
            <a:off x="8821738" y="6534150"/>
            <a:ext cx="32226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DA769D63-4577-4144-9136-6021AF00BF6F}" type="slidenum">
              <a:rPr lang="en-US" altLang="en-US" sz="1400" smtClean="0"/>
              <a:pPr eaLnBrk="1" hangingPunct="1">
                <a:spcBef>
                  <a:spcPct val="0"/>
                </a:spcBef>
                <a:buFontTx/>
                <a:buNone/>
              </a:pPr>
              <a:t>3</a:t>
            </a:fld>
            <a:endParaRPr lang="en-US" altLang="en-US" sz="1400" dirty="0"/>
          </a:p>
        </p:txBody>
      </p:sp>
      <p:sp>
        <p:nvSpPr>
          <p:cNvPr id="4100" name="TextBox 2"/>
          <p:cNvSpPr txBox="1">
            <a:spLocks noChangeArrowheads="1"/>
          </p:cNvSpPr>
          <p:nvPr/>
        </p:nvSpPr>
        <p:spPr bwMode="auto">
          <a:xfrm>
            <a:off x="4347287" y="1768505"/>
            <a:ext cx="312031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600" dirty="0" smtClean="0">
                <a:latin typeface="Times New Roman" pitchFamily="18" charset="0"/>
              </a:rPr>
              <a:t>Seasonal </a:t>
            </a:r>
            <a:r>
              <a:rPr lang="en-US" altLang="en-US" sz="1600" dirty="0">
                <a:latin typeface="Times New Roman" pitchFamily="18" charset="0"/>
              </a:rPr>
              <a:t>Outlook </a:t>
            </a:r>
            <a:endParaRPr lang="en-US" altLang="en-US" sz="1600" dirty="0" smtClean="0">
              <a:latin typeface="Times New Roman" pitchFamily="18" charset="0"/>
            </a:endParaRPr>
          </a:p>
          <a:p>
            <a:pPr eaLnBrk="1" hangingPunct="1">
              <a:spcBef>
                <a:spcPct val="0"/>
              </a:spcBef>
              <a:buFontTx/>
              <a:buNone/>
            </a:pPr>
            <a:r>
              <a:rPr lang="en-US" altLang="en-US" sz="1600" dirty="0" smtClean="0">
                <a:latin typeface="Times New Roman" pitchFamily="18" charset="0"/>
              </a:rPr>
              <a:t>(18 Nov. 2021- Feb. 2022) </a:t>
            </a:r>
            <a:endParaRPr lang="en-US" altLang="en-US" sz="1600" dirty="0">
              <a:latin typeface="Times New Roman" pitchFamily="18" charset="0"/>
            </a:endParaRPr>
          </a:p>
          <a:p>
            <a:pPr eaLnBrk="1" hangingPunct="1">
              <a:spcBef>
                <a:spcPct val="0"/>
              </a:spcBef>
              <a:buFontTx/>
              <a:buNone/>
            </a:pPr>
            <a:r>
              <a:rPr lang="en-US" altLang="en-US" sz="1600" dirty="0">
                <a:latin typeface="Times New Roman" pitchFamily="18" charset="0"/>
              </a:rPr>
              <a:t>issued  </a:t>
            </a:r>
            <a:r>
              <a:rPr lang="en-US" altLang="en-US" sz="1600" dirty="0" smtClean="0">
                <a:latin typeface="Times New Roman" pitchFamily="18" charset="0"/>
              </a:rPr>
              <a:t>11/18/21</a:t>
            </a:r>
            <a:endParaRPr lang="en-US" altLang="en-US" sz="1600" dirty="0">
              <a:latin typeface="Times New Roman" pitchFamily="18" charset="0"/>
            </a:endParaRPr>
          </a:p>
        </p:txBody>
      </p:sp>
      <p:sp>
        <p:nvSpPr>
          <p:cNvPr id="4101" name="TextBox 9"/>
          <p:cNvSpPr txBox="1">
            <a:spLocks noChangeArrowheads="1"/>
          </p:cNvSpPr>
          <p:nvPr/>
        </p:nvSpPr>
        <p:spPr bwMode="auto">
          <a:xfrm>
            <a:off x="7239000" y="2618744"/>
            <a:ext cx="20193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600" dirty="0">
                <a:latin typeface="Times New Roman" pitchFamily="18" charset="0"/>
              </a:rPr>
              <a:t>Monthly outlook</a:t>
            </a:r>
          </a:p>
          <a:p>
            <a:pPr eaLnBrk="1" hangingPunct="1">
              <a:spcBef>
                <a:spcPct val="0"/>
              </a:spcBef>
              <a:buFontTx/>
              <a:buNone/>
            </a:pPr>
            <a:r>
              <a:rPr lang="en-US" altLang="en-US" sz="1600" dirty="0">
                <a:latin typeface="Times New Roman" pitchFamily="18" charset="0"/>
              </a:rPr>
              <a:t>(for </a:t>
            </a:r>
            <a:r>
              <a:rPr lang="en-US" altLang="en-US" sz="1600" dirty="0" smtClean="0">
                <a:latin typeface="Times New Roman" pitchFamily="18" charset="0"/>
              </a:rPr>
              <a:t>December 2021) </a:t>
            </a:r>
            <a:endParaRPr lang="en-US" altLang="en-US" sz="1600" dirty="0">
              <a:latin typeface="Times New Roman" pitchFamily="18" charset="0"/>
            </a:endParaRPr>
          </a:p>
          <a:p>
            <a:pPr eaLnBrk="1" hangingPunct="1">
              <a:spcBef>
                <a:spcPct val="0"/>
              </a:spcBef>
              <a:buFontTx/>
              <a:buNone/>
            </a:pPr>
            <a:r>
              <a:rPr lang="en-US" altLang="en-US" sz="1600" dirty="0">
                <a:latin typeface="Times New Roman" pitchFamily="18" charset="0"/>
              </a:rPr>
              <a:t>issued </a:t>
            </a:r>
            <a:r>
              <a:rPr lang="en-US" altLang="en-US" sz="1600" dirty="0" smtClean="0">
                <a:latin typeface="Times New Roman" pitchFamily="18" charset="0"/>
              </a:rPr>
              <a:t>11/30/21</a:t>
            </a:r>
            <a:endParaRPr lang="en-US" altLang="en-US" sz="1600" dirty="0">
              <a:latin typeface="Times New Roman" pitchFamily="18" charset="0"/>
            </a:endParaRPr>
          </a:p>
        </p:txBody>
      </p:sp>
      <p:sp>
        <p:nvSpPr>
          <p:cNvPr id="8" name="TextBox 7"/>
          <p:cNvSpPr txBox="1"/>
          <p:nvPr/>
        </p:nvSpPr>
        <p:spPr>
          <a:xfrm>
            <a:off x="4051581" y="414459"/>
            <a:ext cx="5067266" cy="784830"/>
          </a:xfrm>
          <a:prstGeom prst="rect">
            <a:avLst/>
          </a:prstGeom>
          <a:noFill/>
        </p:spPr>
        <p:txBody>
          <a:bodyPr wrap="square" rtlCol="0">
            <a:spAutoFit/>
          </a:bodyPr>
          <a:lstStyle/>
          <a:p>
            <a:pPr algn="ctr"/>
            <a:r>
              <a:rPr lang="en-US" sz="1500" u="sng" dirty="0" smtClean="0">
                <a:solidFill>
                  <a:srgbClr val="FF0000"/>
                </a:solidFill>
              </a:rPr>
              <a:t>New Seasonal+ </a:t>
            </a:r>
            <a:r>
              <a:rPr lang="en-US" sz="1500" u="sng" dirty="0">
                <a:solidFill>
                  <a:srgbClr val="FF0000"/>
                </a:solidFill>
              </a:rPr>
              <a:t>Drought Outlook to be released in 2 days</a:t>
            </a:r>
            <a:r>
              <a:rPr lang="en-US" sz="1500" u="sng" dirty="0" smtClean="0">
                <a:solidFill>
                  <a:srgbClr val="FF0000"/>
                </a:solidFill>
              </a:rPr>
              <a:t>!</a:t>
            </a:r>
          </a:p>
          <a:p>
            <a:pPr algn="ctr"/>
            <a:r>
              <a:rPr lang="en-US" sz="1500" u="sng" dirty="0" smtClean="0">
                <a:solidFill>
                  <a:srgbClr val="FF0000"/>
                </a:solidFill>
              </a:rPr>
              <a:t>New Monthly Drought Outlook to be released end of this month) </a:t>
            </a:r>
            <a:endParaRPr lang="en-US" sz="1500" u="sng" dirty="0">
              <a:solidFill>
                <a:srgbClr val="FF0000"/>
              </a:solidFill>
            </a:endParaRPr>
          </a:p>
        </p:txBody>
      </p:sp>
      <p:sp>
        <p:nvSpPr>
          <p:cNvPr id="3" name="AutoShape 2" descr="United States Seasonal Drought Outloo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cxnSp>
        <p:nvCxnSpPr>
          <p:cNvPr id="7" name="Straight Arrow Connector 6"/>
          <p:cNvCxnSpPr/>
          <p:nvPr/>
        </p:nvCxnSpPr>
        <p:spPr>
          <a:xfrm>
            <a:off x="4259540" y="4979757"/>
            <a:ext cx="2293660" cy="27804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AutoShape 2" descr="United States Monthly Drought Outloo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TextBox 3"/>
          <p:cNvSpPr txBox="1"/>
          <p:nvPr/>
        </p:nvSpPr>
        <p:spPr>
          <a:xfrm>
            <a:off x="307975" y="4267200"/>
            <a:ext cx="4039312" cy="2031325"/>
          </a:xfrm>
          <a:prstGeom prst="rect">
            <a:avLst/>
          </a:prstGeom>
          <a:noFill/>
        </p:spPr>
        <p:txBody>
          <a:bodyPr wrap="square" rtlCol="0">
            <a:spAutoFit/>
          </a:bodyPr>
          <a:lstStyle/>
          <a:p>
            <a:r>
              <a:rPr lang="en-US" sz="1400" dirty="0" smtClean="0"/>
              <a:t>Almost similar looking  monthly and seasonal drought outlooks.  Some improvement was expected along the Pacific Northwest due to oncoming rainy season combined with the upcoming La Nina, when dryness is expected in the southwest. Question to consider is will the drought in the south </a:t>
            </a:r>
            <a:r>
              <a:rPr lang="en-US" sz="1400" dirty="0" smtClean="0"/>
              <a:t>further intensify and expand </a:t>
            </a:r>
            <a:r>
              <a:rPr lang="en-US" sz="1400" dirty="0" smtClean="0"/>
              <a:t>eastward? Will Florida develop drought? (See La Nina Precip composites later!, slide #13)</a:t>
            </a:r>
            <a:endParaRPr lang="en-US" sz="1400" dirty="0"/>
          </a:p>
        </p:txBody>
      </p:sp>
      <p:pic>
        <p:nvPicPr>
          <p:cNvPr id="1026" name="Picture 2" descr="United States Monthly Drought Outloo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9200" y="3376103"/>
            <a:ext cx="4089647" cy="316018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United States Seasonal Drought Outloo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06204"/>
            <a:ext cx="4322134" cy="33398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159379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91" y="27709"/>
            <a:ext cx="8828394" cy="6819934"/>
          </a:xfrm>
          <a:prstGeom prst="rect">
            <a:avLst/>
          </a:prstGeom>
        </p:spPr>
      </p:pic>
      <p:sp>
        <p:nvSpPr>
          <p:cNvPr id="2" name="Slide Number Placeholder 1"/>
          <p:cNvSpPr>
            <a:spLocks noGrp="1"/>
          </p:cNvSpPr>
          <p:nvPr>
            <p:ph type="sldNum" sz="quarter" idx="12"/>
          </p:nvPr>
        </p:nvSpPr>
        <p:spPr>
          <a:xfrm>
            <a:off x="8763000" y="6539668"/>
            <a:ext cx="381000" cy="307975"/>
          </a:xfrm>
        </p:spPr>
        <p:txBody>
          <a:bodyPr/>
          <a:lstStyle/>
          <a:p>
            <a:pPr>
              <a:defRPr/>
            </a:pPr>
            <a:fld id="{AE0D35B7-164B-4BDA-8435-F6440E98459E}" type="slidenum">
              <a:rPr lang="en-US" altLang="en-US" smtClean="0"/>
              <a:pPr>
                <a:defRPr/>
              </a:pPr>
              <a:t>30</a:t>
            </a:fld>
            <a:endParaRPr lang="en-US" altLang="en-US" dirty="0"/>
          </a:p>
        </p:txBody>
      </p:sp>
      <p:sp>
        <p:nvSpPr>
          <p:cNvPr id="7" name="Rectangle 6"/>
          <p:cNvSpPr/>
          <p:nvPr/>
        </p:nvSpPr>
        <p:spPr>
          <a:xfrm>
            <a:off x="4495800" y="3352800"/>
            <a:ext cx="6858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533400" y="533400"/>
            <a:ext cx="6858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Arrow Connector 8"/>
          <p:cNvCxnSpPr/>
          <p:nvPr/>
        </p:nvCxnSpPr>
        <p:spPr>
          <a:xfrm flipV="1">
            <a:off x="762000" y="2209800"/>
            <a:ext cx="1219200" cy="31242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784698" y="5257800"/>
            <a:ext cx="5006502" cy="1524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2929343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353"/>
            <a:ext cx="8858627" cy="6843289"/>
          </a:xfrm>
          <a:prstGeom prst="rect">
            <a:avLst/>
          </a:prstGeom>
        </p:spPr>
      </p:pic>
      <p:sp>
        <p:nvSpPr>
          <p:cNvPr id="2" name="Slide Number Placeholder 1"/>
          <p:cNvSpPr>
            <a:spLocks noGrp="1"/>
          </p:cNvSpPr>
          <p:nvPr>
            <p:ph type="sldNum" sz="quarter" idx="12"/>
          </p:nvPr>
        </p:nvSpPr>
        <p:spPr>
          <a:xfrm>
            <a:off x="8763000" y="6539668"/>
            <a:ext cx="381000" cy="307975"/>
          </a:xfrm>
        </p:spPr>
        <p:txBody>
          <a:bodyPr/>
          <a:lstStyle/>
          <a:p>
            <a:pPr>
              <a:defRPr/>
            </a:pPr>
            <a:fld id="{AE0D35B7-164B-4BDA-8435-F6440E98459E}" type="slidenum">
              <a:rPr lang="en-US" altLang="en-US" smtClean="0"/>
              <a:pPr>
                <a:defRPr/>
              </a:pPr>
              <a:t>31</a:t>
            </a:fld>
            <a:endParaRPr lang="en-US" altLang="en-US" dirty="0"/>
          </a:p>
        </p:txBody>
      </p:sp>
      <p:sp>
        <p:nvSpPr>
          <p:cNvPr id="6" name="Rectangle 5"/>
          <p:cNvSpPr/>
          <p:nvPr/>
        </p:nvSpPr>
        <p:spPr>
          <a:xfrm>
            <a:off x="4800600" y="3581400"/>
            <a:ext cx="6858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800600" y="361165"/>
            <a:ext cx="6858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57200" y="3581400"/>
            <a:ext cx="6858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457200" y="381000"/>
            <a:ext cx="6858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p:cNvCxnSpPr/>
          <p:nvPr/>
        </p:nvCxnSpPr>
        <p:spPr>
          <a:xfrm flipV="1">
            <a:off x="2819400" y="5105400"/>
            <a:ext cx="3200400" cy="12192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9051049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28600" y="6658"/>
            <a:ext cx="8382000" cy="646331"/>
          </a:xfrm>
          <a:prstGeom prst="rect">
            <a:avLst/>
          </a:prstGeom>
          <a:noFill/>
        </p:spPr>
        <p:txBody>
          <a:bodyPr wrap="square" rtlCol="0">
            <a:spAutoFit/>
          </a:bodyPr>
          <a:lstStyle/>
          <a:p>
            <a:r>
              <a:rPr lang="en-US" dirty="0" smtClean="0"/>
              <a:t>Week-4 Soil Moisture Percentile (SMP) </a:t>
            </a:r>
            <a:r>
              <a:rPr lang="en-US" dirty="0" err="1" smtClean="0"/>
              <a:t>Fcst</a:t>
            </a:r>
            <a:r>
              <a:rPr lang="en-US" dirty="0" smtClean="0"/>
              <a:t> based on VIC model forced with ECMWF-extended precipitation forecast! </a:t>
            </a:r>
            <a:endParaRPr lang="en-US" dirty="0"/>
          </a:p>
        </p:txBody>
      </p:sp>
      <p:sp>
        <p:nvSpPr>
          <p:cNvPr id="6" name="Rectangle 5"/>
          <p:cNvSpPr/>
          <p:nvPr/>
        </p:nvSpPr>
        <p:spPr>
          <a:xfrm>
            <a:off x="114300" y="6237295"/>
            <a:ext cx="8915400" cy="523220"/>
          </a:xfrm>
          <a:prstGeom prst="rect">
            <a:avLst/>
          </a:prstGeom>
        </p:spPr>
        <p:txBody>
          <a:bodyPr wrap="square">
            <a:spAutoFit/>
          </a:bodyPr>
          <a:lstStyle/>
          <a:p>
            <a:r>
              <a:rPr lang="en-US" sz="1400" dirty="0" smtClean="0"/>
              <a:t>(From Drs. Li Xu and Yun Fan)  More detail at From: https</a:t>
            </a:r>
            <a:r>
              <a:rPr lang="en-US" sz="1400" dirty="0"/>
              <a:t>://www.cpc.ncep.noaa.gov/products/people/lxu/flashd/flash_prediction.html</a:t>
            </a:r>
          </a:p>
        </p:txBody>
      </p:sp>
      <p:sp>
        <p:nvSpPr>
          <p:cNvPr id="4" name="Oval 3"/>
          <p:cNvSpPr/>
          <p:nvPr/>
        </p:nvSpPr>
        <p:spPr>
          <a:xfrm rot="19334051">
            <a:off x="2588754" y="2590098"/>
            <a:ext cx="4303350" cy="237309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2133600" y="3776646"/>
            <a:ext cx="609600" cy="461665"/>
          </a:xfrm>
          <a:prstGeom prst="rect">
            <a:avLst/>
          </a:prstGeom>
          <a:noFill/>
        </p:spPr>
        <p:txBody>
          <a:bodyPr wrap="square" rtlCol="0">
            <a:spAutoFit/>
          </a:bodyPr>
          <a:lstStyle/>
          <a:p>
            <a:r>
              <a:rPr lang="en-US" sz="2400" dirty="0" smtClean="0"/>
              <a:t>??</a:t>
            </a:r>
            <a:endParaRPr lang="en-US" sz="2400" dirty="0"/>
          </a:p>
        </p:txBody>
      </p:sp>
      <p:pic>
        <p:nvPicPr>
          <p:cNvPr id="10242" name="Picture 2" descr="width:700px"/>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634484"/>
            <a:ext cx="7239000" cy="56213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67879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1"/>
          <p:cNvSpPr>
            <a:spLocks noChangeArrowheads="1"/>
          </p:cNvSpPr>
          <p:nvPr/>
        </p:nvSpPr>
        <p:spPr bwMode="auto">
          <a:xfrm>
            <a:off x="4255120" y="1828800"/>
            <a:ext cx="54373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dirty="0" smtClean="0">
                <a:latin typeface="Times New Roman" pitchFamily="18" charset="0"/>
              </a:rPr>
              <a:t>Jan</a:t>
            </a:r>
            <a:endParaRPr lang="en-US" altLang="en-US" sz="1800" b="1" dirty="0">
              <a:latin typeface="Times New Roman" pitchFamily="18" charset="0"/>
            </a:endParaRPr>
          </a:p>
        </p:txBody>
      </p:sp>
      <p:sp>
        <p:nvSpPr>
          <p:cNvPr id="21508" name="Rectangle 2"/>
          <p:cNvSpPr>
            <a:spLocks noChangeArrowheads="1"/>
          </p:cNvSpPr>
          <p:nvPr/>
        </p:nvSpPr>
        <p:spPr bwMode="auto">
          <a:xfrm>
            <a:off x="4114800" y="3962400"/>
            <a:ext cx="65915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dirty="0" smtClean="0">
                <a:latin typeface="Times New Roman" pitchFamily="18" charset="0"/>
              </a:rPr>
              <a:t>JFM</a:t>
            </a:r>
            <a:endParaRPr lang="en-US" altLang="en-US" sz="1800" b="1" dirty="0">
              <a:latin typeface="Times New Roman" pitchFamily="18" charset="0"/>
            </a:endParaRPr>
          </a:p>
        </p:txBody>
      </p:sp>
      <p:sp>
        <p:nvSpPr>
          <p:cNvPr id="12" name="Slide Number Placeholder 3"/>
          <p:cNvSpPr>
            <a:spLocks noGrp="1"/>
          </p:cNvSpPr>
          <p:nvPr>
            <p:ph type="sldNum" sz="quarter" idx="12"/>
          </p:nvPr>
        </p:nvSpPr>
        <p:spPr>
          <a:xfrm>
            <a:off x="8763000" y="6553200"/>
            <a:ext cx="3810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22D848FF-6D97-4167-B3CC-57FCF4541E2D}" type="slidenum">
              <a:rPr lang="en-US" altLang="en-US" sz="1400" smtClean="0"/>
              <a:pPr eaLnBrk="1" hangingPunct="1">
                <a:spcBef>
                  <a:spcPct val="0"/>
                </a:spcBef>
                <a:buFontTx/>
                <a:buNone/>
              </a:pPr>
              <a:t>33</a:t>
            </a:fld>
            <a:endParaRPr lang="en-US" altLang="en-US" sz="1400" dirty="0"/>
          </a:p>
        </p:txBody>
      </p:sp>
      <p:cxnSp>
        <p:nvCxnSpPr>
          <p:cNvPr id="13" name="Straight Arrow Connector 12"/>
          <p:cNvCxnSpPr/>
          <p:nvPr/>
        </p:nvCxnSpPr>
        <p:spPr>
          <a:xfrm flipV="1">
            <a:off x="6172200" y="4495800"/>
            <a:ext cx="838200" cy="4572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flipV="1">
            <a:off x="3657600" y="2438400"/>
            <a:ext cx="457200" cy="457201"/>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a:off x="3733800" y="2895600"/>
            <a:ext cx="381000" cy="6096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flipV="1">
            <a:off x="2133600" y="4800600"/>
            <a:ext cx="1790700" cy="381002"/>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flipV="1">
            <a:off x="8610600" y="4595972"/>
            <a:ext cx="152400" cy="179799"/>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flipV="1">
            <a:off x="8229600" y="4990705"/>
            <a:ext cx="152400" cy="179799"/>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a:off x="7790895" y="1000957"/>
            <a:ext cx="228600" cy="152401"/>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2050" name="Picture 2" descr="https://www.cpc.ncep.noaa.gov/products/NMME/prob/images/prob_ensemble_tmp2m_us_lead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860" y="19212"/>
            <a:ext cx="4024305" cy="310877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www.cpc.ncep.noaa.gov/products/NMME/prob/images/prob_ensemble_prate_us_lead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32388" y="13128"/>
            <a:ext cx="3935873" cy="304046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s://www.cpc.ncep.noaa.gov/products/NMME/prob/images/prob_ensemble_tmp2m_us_season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859" y="3400137"/>
            <a:ext cx="3941160" cy="3044546"/>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s://www.cpc.ncep.noaa.gov/products/NMME/prob/images/prob_ensemble_prate_us_season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32389" y="3358750"/>
            <a:ext cx="3937262" cy="3041535"/>
          </a:xfrm>
          <a:prstGeom prst="rect">
            <a:avLst/>
          </a:prstGeom>
          <a:noFill/>
          <a:extLst>
            <a:ext uri="{909E8E84-426E-40DD-AFC4-6F175D3DCCD1}">
              <a14:hiddenFill xmlns:a14="http://schemas.microsoft.com/office/drawing/2010/main">
                <a:solidFill>
                  <a:srgbClr val="FFFFFF"/>
                </a:solidFill>
              </a14:hiddenFill>
            </a:ext>
          </a:extLst>
        </p:spPr>
      </p:pic>
      <p:sp>
        <p:nvSpPr>
          <p:cNvPr id="21506" name="Title 1"/>
          <p:cNvSpPr>
            <a:spLocks noGrp="1"/>
          </p:cNvSpPr>
          <p:nvPr>
            <p:ph type="title"/>
          </p:nvPr>
        </p:nvSpPr>
        <p:spPr>
          <a:xfrm>
            <a:off x="3657600" y="66902"/>
            <a:ext cx="1752600" cy="1583852"/>
          </a:xfrm>
        </p:spPr>
        <p:txBody>
          <a:bodyPr/>
          <a:lstStyle/>
          <a:p>
            <a:r>
              <a:rPr lang="en-US" altLang="en-US" sz="2800" dirty="0"/>
              <a:t> </a:t>
            </a:r>
            <a:r>
              <a:rPr lang="en-US" altLang="en-US" sz="2000" dirty="0"/>
              <a:t>NMME T &amp; P</a:t>
            </a:r>
            <a:br>
              <a:rPr lang="en-US" altLang="en-US" sz="2000" dirty="0"/>
            </a:br>
            <a:r>
              <a:rPr lang="en-US" altLang="en-US" sz="2000" dirty="0" err="1" smtClean="0"/>
              <a:t>Ens.Mean</a:t>
            </a:r>
            <a:r>
              <a:rPr lang="en-US" altLang="en-US" sz="2000" dirty="0" smtClean="0"/>
              <a:t> forecasts</a:t>
            </a:r>
            <a:br>
              <a:rPr lang="en-US" altLang="en-US" sz="2000" dirty="0" smtClean="0"/>
            </a:br>
            <a:r>
              <a:rPr lang="en-US" altLang="en-US" sz="2000" dirty="0" smtClean="0"/>
              <a:t>for</a:t>
            </a:r>
            <a:endParaRPr lang="en-US" altLang="en-US" sz="2000"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8763000" y="6534150"/>
            <a:ext cx="381000" cy="323850"/>
          </a:xfrm>
        </p:spPr>
        <p:txBody>
          <a:bodyPr/>
          <a:lstStyle/>
          <a:p>
            <a:pPr>
              <a:defRPr/>
            </a:pPr>
            <a:fld id="{29FE659A-E67D-4F73-9E46-0170127DE6AC}" type="slidenum">
              <a:rPr lang="en-US" altLang="en-US" smtClean="0"/>
              <a:pPr>
                <a:defRPr/>
              </a:pPr>
              <a:t>34</a:t>
            </a:fld>
            <a:endParaRPr lang="en-US" altLang="en-US" dirty="0"/>
          </a:p>
        </p:txBody>
      </p:sp>
      <p:sp>
        <p:nvSpPr>
          <p:cNvPr id="4" name="TextBox 3"/>
          <p:cNvSpPr txBox="1"/>
          <p:nvPr/>
        </p:nvSpPr>
        <p:spPr>
          <a:xfrm>
            <a:off x="76200" y="0"/>
            <a:ext cx="9067800" cy="369332"/>
          </a:xfrm>
          <a:prstGeom prst="rect">
            <a:avLst/>
          </a:prstGeom>
          <a:noFill/>
        </p:spPr>
        <p:txBody>
          <a:bodyPr wrap="square" rtlCol="0">
            <a:spAutoFit/>
          </a:bodyPr>
          <a:lstStyle/>
          <a:p>
            <a:r>
              <a:rPr lang="en-US" dirty="0" smtClean="0"/>
              <a:t>Agreement/Disagreement among the various NMME models’ </a:t>
            </a:r>
            <a:r>
              <a:rPr lang="en-US" b="1" u="sng" dirty="0" smtClean="0"/>
              <a:t>JFM</a:t>
            </a:r>
            <a:r>
              <a:rPr lang="en-US" dirty="0" smtClean="0"/>
              <a:t> seasonal Precip. Forecast.</a:t>
            </a:r>
            <a:endParaRPr lang="en-US" dirty="0"/>
          </a:p>
        </p:txBody>
      </p:sp>
      <p:cxnSp>
        <p:nvCxnSpPr>
          <p:cNvPr id="5" name="Straight Arrow Connector 4"/>
          <p:cNvCxnSpPr/>
          <p:nvPr/>
        </p:nvCxnSpPr>
        <p:spPr>
          <a:xfrm flipH="1" flipV="1">
            <a:off x="7772400" y="3962400"/>
            <a:ext cx="762000" cy="381000"/>
          </a:xfrm>
          <a:prstGeom prst="straightConnector1">
            <a:avLst/>
          </a:prstGeom>
          <a:ln w="15875">
            <a:solidFill>
              <a:srgbClr val="FF0000"/>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8458200" y="4191000"/>
            <a:ext cx="381000" cy="338554"/>
          </a:xfrm>
          <a:prstGeom prst="rect">
            <a:avLst/>
          </a:prstGeom>
          <a:noFill/>
        </p:spPr>
        <p:txBody>
          <a:bodyPr wrap="square" rtlCol="0">
            <a:spAutoFit/>
          </a:bodyPr>
          <a:lstStyle/>
          <a:p>
            <a:r>
              <a:rPr lang="en-US" sz="1600" dirty="0" smtClean="0"/>
              <a:t>??</a:t>
            </a:r>
            <a:endParaRPr lang="en-US" sz="1600" dirty="0"/>
          </a:p>
        </p:txBody>
      </p:sp>
      <p:pic>
        <p:nvPicPr>
          <p:cNvPr id="7" name="Picture 6"/>
          <p:cNvPicPr>
            <a:picLocks noChangeAspect="1"/>
          </p:cNvPicPr>
          <p:nvPr/>
        </p:nvPicPr>
        <p:blipFill>
          <a:blip r:embed="rId2"/>
          <a:stretch>
            <a:fillRect/>
          </a:stretch>
        </p:blipFill>
        <p:spPr>
          <a:xfrm>
            <a:off x="76200" y="369331"/>
            <a:ext cx="8991600" cy="6149915"/>
          </a:xfrm>
          <a:prstGeom prst="rect">
            <a:avLst/>
          </a:prstGeom>
        </p:spPr>
      </p:pic>
    </p:spTree>
    <p:extLst>
      <p:ext uri="{BB962C8B-B14F-4D97-AF65-F5344CB8AC3E}">
        <p14:creationId xmlns:p14="http://schemas.microsoft.com/office/powerpoint/2010/main" val="161507430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r="51048"/>
          <a:stretch/>
        </p:blipFill>
        <p:spPr>
          <a:xfrm>
            <a:off x="130278" y="329769"/>
            <a:ext cx="2265212" cy="5731881"/>
          </a:xfrm>
          <a:prstGeom prst="rect">
            <a:avLst/>
          </a:prstGeom>
        </p:spPr>
      </p:pic>
      <p:sp>
        <p:nvSpPr>
          <p:cNvPr id="2" name="Slide Number Placeholder 1"/>
          <p:cNvSpPr>
            <a:spLocks noGrp="1"/>
          </p:cNvSpPr>
          <p:nvPr>
            <p:ph type="sldNum" sz="quarter" idx="12"/>
          </p:nvPr>
        </p:nvSpPr>
        <p:spPr>
          <a:xfrm>
            <a:off x="8458200" y="6457950"/>
            <a:ext cx="609600" cy="323850"/>
          </a:xfrm>
        </p:spPr>
        <p:txBody>
          <a:bodyPr/>
          <a:lstStyle/>
          <a:p>
            <a:pPr>
              <a:defRPr/>
            </a:pPr>
            <a:fld id="{AE0D35B7-164B-4BDA-8435-F6440E98459E}" type="slidenum">
              <a:rPr lang="en-US" altLang="en-US" smtClean="0"/>
              <a:pPr>
                <a:defRPr/>
              </a:pPr>
              <a:t>35</a:t>
            </a:fld>
            <a:endParaRPr lang="en-US" altLang="en-US" dirty="0"/>
          </a:p>
        </p:txBody>
      </p:sp>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96150" y="2253264"/>
            <a:ext cx="247650" cy="171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36252" y="-2978"/>
            <a:ext cx="9067799" cy="307777"/>
          </a:xfrm>
          <a:prstGeom prst="rect">
            <a:avLst/>
          </a:prstGeom>
          <a:noFill/>
        </p:spPr>
        <p:txBody>
          <a:bodyPr wrap="square" rtlCol="0">
            <a:spAutoFit/>
          </a:bodyPr>
          <a:lstStyle/>
          <a:p>
            <a:r>
              <a:rPr lang="en-US" sz="1400" b="1" dirty="0" smtClean="0">
                <a:solidFill>
                  <a:schemeClr val="accent6">
                    <a:lumMod val="75000"/>
                  </a:schemeClr>
                </a:solidFill>
              </a:rPr>
              <a:t>(From NMME)                               </a:t>
            </a:r>
            <a:r>
              <a:rPr lang="en-US" sz="1400" dirty="0" smtClean="0"/>
              <a:t>compared with this month(foreground, red border)</a:t>
            </a:r>
            <a:endParaRPr lang="en-US" sz="1400" dirty="0"/>
          </a:p>
        </p:txBody>
      </p:sp>
      <p:sp>
        <p:nvSpPr>
          <p:cNvPr id="4" name="TextBox 3"/>
          <p:cNvSpPr txBox="1"/>
          <p:nvPr/>
        </p:nvSpPr>
        <p:spPr>
          <a:xfrm>
            <a:off x="7162800" y="2187714"/>
            <a:ext cx="1447800" cy="769441"/>
          </a:xfrm>
          <a:prstGeom prst="rect">
            <a:avLst/>
          </a:prstGeom>
          <a:noFill/>
        </p:spPr>
        <p:txBody>
          <a:bodyPr wrap="square" rtlCol="0">
            <a:spAutoFit/>
          </a:bodyPr>
          <a:lstStyle/>
          <a:p>
            <a:r>
              <a:rPr lang="en-US" sz="1600" dirty="0"/>
              <a:t>     </a:t>
            </a:r>
            <a:r>
              <a:rPr lang="en-US" sz="1600" dirty="0" smtClean="0"/>
              <a:t>  </a:t>
            </a:r>
            <a:r>
              <a:rPr lang="en-US" sz="1400" dirty="0" smtClean="0"/>
              <a:t>Forecast </a:t>
            </a:r>
            <a:r>
              <a:rPr lang="en-US" sz="1400" dirty="0"/>
              <a:t>uncertain in Hatched areas.</a:t>
            </a:r>
          </a:p>
        </p:txBody>
      </p:sp>
      <p:sp>
        <p:nvSpPr>
          <p:cNvPr id="6" name="Rectangle 5"/>
          <p:cNvSpPr/>
          <p:nvPr/>
        </p:nvSpPr>
        <p:spPr>
          <a:xfrm>
            <a:off x="30334" y="6135469"/>
            <a:ext cx="2027066" cy="646331"/>
          </a:xfrm>
          <a:prstGeom prst="rect">
            <a:avLst/>
          </a:prstGeom>
        </p:spPr>
        <p:txBody>
          <a:bodyPr wrap="square">
            <a:spAutoFit/>
          </a:bodyPr>
          <a:lstStyle/>
          <a:p>
            <a:r>
              <a:rPr lang="en-US" b="1" dirty="0">
                <a:solidFill>
                  <a:srgbClr val="6600CC"/>
                </a:solidFill>
              </a:rPr>
              <a:t>SPI6 </a:t>
            </a:r>
            <a:r>
              <a:rPr lang="en-US" b="1" dirty="0" err="1">
                <a:solidFill>
                  <a:srgbClr val="6600CC"/>
                </a:solidFill>
              </a:rPr>
              <a:t>Fcst</a:t>
            </a:r>
            <a:r>
              <a:rPr lang="en-US" b="1" dirty="0">
                <a:solidFill>
                  <a:srgbClr val="6600CC"/>
                </a:solidFill>
              </a:rPr>
              <a:t> made from </a:t>
            </a:r>
            <a:r>
              <a:rPr lang="en-US" b="1" u="sng" dirty="0">
                <a:solidFill>
                  <a:srgbClr val="6600CC"/>
                </a:solidFill>
              </a:rPr>
              <a:t>last</a:t>
            </a:r>
            <a:r>
              <a:rPr lang="en-US" b="1" dirty="0">
                <a:solidFill>
                  <a:srgbClr val="6600CC"/>
                </a:solidFill>
              </a:rPr>
              <a:t> </a:t>
            </a:r>
            <a:r>
              <a:rPr lang="en-US" b="1" dirty="0" smtClean="0">
                <a:solidFill>
                  <a:srgbClr val="6600CC"/>
                </a:solidFill>
              </a:rPr>
              <a:t>month</a:t>
            </a:r>
            <a:endParaRPr lang="en-US" b="1" dirty="0">
              <a:solidFill>
                <a:srgbClr val="6600CC"/>
              </a:solidFill>
            </a:endParaRPr>
          </a:p>
        </p:txBody>
      </p:sp>
      <p:sp>
        <p:nvSpPr>
          <p:cNvPr id="17" name="Rectangle 16"/>
          <p:cNvSpPr/>
          <p:nvPr/>
        </p:nvSpPr>
        <p:spPr>
          <a:xfrm>
            <a:off x="2895599" y="6488668"/>
            <a:ext cx="4343401" cy="369332"/>
          </a:xfrm>
          <a:prstGeom prst="rect">
            <a:avLst/>
          </a:prstGeom>
        </p:spPr>
        <p:txBody>
          <a:bodyPr wrap="square">
            <a:spAutoFit/>
          </a:bodyPr>
          <a:lstStyle/>
          <a:p>
            <a:r>
              <a:rPr lang="en-US" b="1" dirty="0" smtClean="0">
                <a:solidFill>
                  <a:srgbClr val="6600CC"/>
                </a:solidFill>
              </a:rPr>
              <a:t>SPI6/SPI12 </a:t>
            </a:r>
            <a:r>
              <a:rPr lang="en-US" b="1" dirty="0" err="1">
                <a:solidFill>
                  <a:srgbClr val="6600CC"/>
                </a:solidFill>
              </a:rPr>
              <a:t>Fcst</a:t>
            </a:r>
            <a:r>
              <a:rPr lang="en-US" b="1" dirty="0">
                <a:solidFill>
                  <a:srgbClr val="6600CC"/>
                </a:solidFill>
              </a:rPr>
              <a:t> made from </a:t>
            </a:r>
            <a:r>
              <a:rPr lang="en-US" b="1" u="sng" dirty="0" smtClean="0">
                <a:solidFill>
                  <a:srgbClr val="6600CC"/>
                </a:solidFill>
              </a:rPr>
              <a:t>this</a:t>
            </a:r>
            <a:r>
              <a:rPr lang="en-US" b="1" dirty="0" smtClean="0">
                <a:solidFill>
                  <a:srgbClr val="6600CC"/>
                </a:solidFill>
              </a:rPr>
              <a:t> month</a:t>
            </a:r>
            <a:endParaRPr lang="en-US" b="1" dirty="0">
              <a:solidFill>
                <a:srgbClr val="6600CC"/>
              </a:solidFill>
            </a:endParaRPr>
          </a:p>
        </p:txBody>
      </p:sp>
      <p:sp>
        <p:nvSpPr>
          <p:cNvPr id="19" name="Rectangle 18"/>
          <p:cNvSpPr/>
          <p:nvPr/>
        </p:nvSpPr>
        <p:spPr>
          <a:xfrm>
            <a:off x="6858000" y="6553200"/>
            <a:ext cx="342901" cy="247219"/>
          </a:xfrm>
          <a:prstGeom prst="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41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24100" y="6197471"/>
            <a:ext cx="4533901" cy="3143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Rectangle 12"/>
          <p:cNvSpPr/>
          <p:nvPr/>
        </p:nvSpPr>
        <p:spPr>
          <a:xfrm>
            <a:off x="2433590" y="304800"/>
            <a:ext cx="4729210" cy="5851743"/>
          </a:xfrm>
          <a:prstGeom prst="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7229475" y="304800"/>
            <a:ext cx="1874576" cy="1815882"/>
          </a:xfrm>
          <a:prstGeom prst="rect">
            <a:avLst/>
          </a:prstGeom>
          <a:noFill/>
        </p:spPr>
        <p:txBody>
          <a:bodyPr wrap="square" rtlCol="0">
            <a:spAutoFit/>
          </a:bodyPr>
          <a:lstStyle/>
          <a:p>
            <a:r>
              <a:rPr lang="en-US" sz="1400" dirty="0" smtClean="0"/>
              <a:t>Why is there so fewer hatched areas in SPI6 </a:t>
            </a:r>
            <a:r>
              <a:rPr lang="en-US" sz="1400" dirty="0" err="1" smtClean="0"/>
              <a:t>fcst</a:t>
            </a:r>
            <a:r>
              <a:rPr lang="en-US" sz="1400" dirty="0" smtClean="0"/>
              <a:t> from NMME models’ based </a:t>
            </a:r>
            <a:r>
              <a:rPr lang="en-US" sz="1400" dirty="0" err="1" smtClean="0"/>
              <a:t>fcst</a:t>
            </a:r>
            <a:r>
              <a:rPr lang="en-US" sz="1400" dirty="0" smtClean="0"/>
              <a:t> this month as compared to last month (left 2 columns) ? </a:t>
            </a:r>
            <a:r>
              <a:rPr lang="en-US" sz="1400" dirty="0" err="1" smtClean="0"/>
              <a:t>Fcsts</a:t>
            </a:r>
            <a:r>
              <a:rPr lang="en-US" sz="1400" dirty="0" smtClean="0"/>
              <a:t> more confident now?</a:t>
            </a:r>
            <a:endParaRPr lang="en-US" sz="1400" dirty="0"/>
          </a:p>
        </p:txBody>
      </p:sp>
      <p:cxnSp>
        <p:nvCxnSpPr>
          <p:cNvPr id="9" name="Straight Arrow Connector 8"/>
          <p:cNvCxnSpPr/>
          <p:nvPr/>
        </p:nvCxnSpPr>
        <p:spPr>
          <a:xfrm flipV="1">
            <a:off x="1752600" y="6217786"/>
            <a:ext cx="0" cy="480327"/>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7296150" y="3429000"/>
            <a:ext cx="1695449" cy="1815882"/>
          </a:xfrm>
          <a:prstGeom prst="rect">
            <a:avLst/>
          </a:prstGeom>
          <a:noFill/>
        </p:spPr>
        <p:txBody>
          <a:bodyPr wrap="square" rtlCol="0">
            <a:spAutoFit/>
          </a:bodyPr>
          <a:lstStyle/>
          <a:p>
            <a:r>
              <a:rPr lang="en-US" sz="1400" dirty="0" smtClean="0"/>
              <a:t>These maps are based on NMME models’ precip forecast uncertainty/certainty (among ensemble members) over th</a:t>
            </a:r>
            <a:r>
              <a:rPr lang="en-US" sz="1400" dirty="0" smtClean="0"/>
              <a:t>e next 3 months</a:t>
            </a:r>
            <a:endParaRPr lang="en-US" sz="1400" dirty="0"/>
          </a:p>
        </p:txBody>
      </p:sp>
      <p:cxnSp>
        <p:nvCxnSpPr>
          <p:cNvPr id="14" name="Straight Arrow Connector 13"/>
          <p:cNvCxnSpPr>
            <a:endCxn id="17" idx="1"/>
          </p:cNvCxnSpPr>
          <p:nvPr/>
        </p:nvCxnSpPr>
        <p:spPr>
          <a:xfrm>
            <a:off x="1752600" y="6447740"/>
            <a:ext cx="1142999" cy="225594"/>
          </a:xfrm>
          <a:prstGeom prst="straightConnector1">
            <a:avLst/>
          </a:prstGeom>
          <a:ln w="28575">
            <a:solidFill>
              <a:schemeClr val="accent6">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3124200" y="1219200"/>
            <a:ext cx="76200" cy="4343400"/>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flipV="1">
            <a:off x="7086600" y="6217786"/>
            <a:ext cx="76200" cy="29401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a:blip r:embed="rId5"/>
          <a:stretch>
            <a:fillRect/>
          </a:stretch>
        </p:blipFill>
        <p:spPr>
          <a:xfrm>
            <a:off x="2509790" y="338591"/>
            <a:ext cx="4653010" cy="5796878"/>
          </a:xfrm>
          <a:prstGeom prst="rect">
            <a:avLst/>
          </a:prstGeom>
        </p:spPr>
      </p:pic>
      <p:cxnSp>
        <p:nvCxnSpPr>
          <p:cNvPr id="7" name="Straight Arrow Connector 6"/>
          <p:cNvCxnSpPr/>
          <p:nvPr/>
        </p:nvCxnSpPr>
        <p:spPr>
          <a:xfrm flipV="1">
            <a:off x="1905000" y="1524000"/>
            <a:ext cx="828675" cy="1295400"/>
          </a:xfrm>
          <a:prstGeom prst="straightConnector1">
            <a:avLst/>
          </a:prstGeom>
          <a:ln w="254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2124028" y="4407546"/>
            <a:ext cx="609600" cy="1219200"/>
          </a:xfrm>
          <a:prstGeom prst="straightConnector1">
            <a:avLst/>
          </a:prstGeom>
          <a:ln w="254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V="1">
            <a:off x="1988600" y="2893219"/>
            <a:ext cx="731667" cy="1371600"/>
          </a:xfrm>
          <a:prstGeom prst="straightConnector1">
            <a:avLst/>
          </a:prstGeom>
          <a:ln w="254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9209596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729547" y="1222075"/>
            <a:ext cx="4255585" cy="5020102"/>
          </a:xfrm>
          <a:prstGeom prst="rect">
            <a:avLst/>
          </a:prstGeom>
        </p:spPr>
      </p:pic>
      <p:sp>
        <p:nvSpPr>
          <p:cNvPr id="2" name="Slide Number Placeholder 1"/>
          <p:cNvSpPr>
            <a:spLocks noGrp="1"/>
          </p:cNvSpPr>
          <p:nvPr>
            <p:ph type="sldNum" sz="quarter" idx="12"/>
          </p:nvPr>
        </p:nvSpPr>
        <p:spPr>
          <a:xfrm>
            <a:off x="8458200" y="6534150"/>
            <a:ext cx="685800" cy="247650"/>
          </a:xfrm>
        </p:spPr>
        <p:txBody>
          <a:bodyPr/>
          <a:lstStyle/>
          <a:p>
            <a:pPr>
              <a:defRPr/>
            </a:pPr>
            <a:fld id="{AE0D35B7-164B-4BDA-8435-F6440E98459E}" type="slidenum">
              <a:rPr lang="en-US" altLang="en-US" smtClean="0"/>
              <a:pPr>
                <a:defRPr/>
              </a:pPr>
              <a:t>36</a:t>
            </a:fld>
            <a:endParaRPr lang="en-US" alt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0"/>
            <a:ext cx="5524500" cy="419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52401" y="728246"/>
            <a:ext cx="5464874" cy="338554"/>
          </a:xfrm>
          <a:prstGeom prst="rect">
            <a:avLst/>
          </a:prstGeom>
          <a:noFill/>
        </p:spPr>
        <p:txBody>
          <a:bodyPr wrap="square" rtlCol="0">
            <a:spAutoFit/>
          </a:bodyPr>
          <a:lstStyle/>
          <a:p>
            <a:pPr algn="ctr"/>
            <a:r>
              <a:rPr lang="en-US" sz="1600" dirty="0"/>
              <a:t>Predicted Monthly Soil Moisture Percentile</a:t>
            </a:r>
          </a:p>
        </p:txBody>
      </p:sp>
      <p:sp>
        <p:nvSpPr>
          <p:cNvPr id="6" name="Rectangle 5"/>
          <p:cNvSpPr/>
          <p:nvPr/>
        </p:nvSpPr>
        <p:spPr>
          <a:xfrm>
            <a:off x="0" y="423446"/>
            <a:ext cx="5741470" cy="338554"/>
          </a:xfrm>
          <a:prstGeom prst="rect">
            <a:avLst/>
          </a:prstGeom>
        </p:spPr>
        <p:txBody>
          <a:bodyPr wrap="square">
            <a:spAutoFit/>
          </a:bodyPr>
          <a:lstStyle/>
          <a:p>
            <a:r>
              <a:rPr lang="en-US" sz="1600" dirty="0">
                <a:hlinkClick r:id="rId4"/>
              </a:rPr>
              <a:t>http://</a:t>
            </a:r>
            <a:r>
              <a:rPr lang="en-US" sz="1600" dirty="0" smtClean="0">
                <a:hlinkClick r:id="rId4"/>
              </a:rPr>
              <a:t>drought.geo.msu.edu/research/forecast/smi.monthly.php</a:t>
            </a:r>
            <a:endParaRPr lang="en-US" sz="1600" dirty="0"/>
          </a:p>
        </p:txBody>
      </p:sp>
      <p:pic>
        <p:nvPicPr>
          <p:cNvPr id="1946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6324" y="1019175"/>
            <a:ext cx="4295775" cy="200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62"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035" y="998570"/>
            <a:ext cx="671084" cy="2206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Rectangle 12">
            <a:extLst>
              <a:ext uri="{FF2B5EF4-FFF2-40B4-BE49-F238E27FC236}">
                <a16:creationId xmlns:a16="http://schemas.microsoft.com/office/drawing/2014/main" id="{293FC43A-D8E4-4892-8460-9D1B6806C5CC}"/>
              </a:ext>
            </a:extLst>
          </p:cNvPr>
          <p:cNvSpPr/>
          <p:nvPr/>
        </p:nvSpPr>
        <p:spPr>
          <a:xfrm>
            <a:off x="5741470" y="543580"/>
            <a:ext cx="2205978" cy="523220"/>
          </a:xfrm>
          <a:prstGeom prst="rect">
            <a:avLst/>
          </a:prstGeom>
        </p:spPr>
        <p:txBody>
          <a:bodyPr wrap="square">
            <a:spAutoFit/>
          </a:bodyPr>
          <a:lstStyle/>
          <a:p>
            <a:pPr algn="ctr"/>
            <a:r>
              <a:rPr lang="en-US" sz="1400" b="1" dirty="0" smtClean="0"/>
              <a:t>Latest Initial </a:t>
            </a:r>
            <a:r>
              <a:rPr lang="en-US" sz="1400" b="1" dirty="0"/>
              <a:t>Conditions</a:t>
            </a:r>
            <a:r>
              <a:rPr lang="en-US" sz="1400" dirty="0"/>
              <a:t>: </a:t>
            </a:r>
          </a:p>
          <a:p>
            <a:pPr algn="ctr"/>
            <a:r>
              <a:rPr lang="en-US" sz="1400" dirty="0" smtClean="0"/>
              <a:t>11/09/2021</a:t>
            </a:r>
            <a:endParaRPr lang="en-US" sz="1400" dirty="0"/>
          </a:p>
        </p:txBody>
      </p:sp>
      <p:cxnSp>
        <p:nvCxnSpPr>
          <p:cNvPr id="19" name="Straight Arrow Connector 18"/>
          <p:cNvCxnSpPr/>
          <p:nvPr/>
        </p:nvCxnSpPr>
        <p:spPr>
          <a:xfrm>
            <a:off x="838200" y="1981200"/>
            <a:ext cx="76200" cy="336290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rot="20653607">
            <a:off x="697759" y="2905344"/>
            <a:ext cx="4371103" cy="1200329"/>
          </a:xfrm>
          <a:prstGeom prst="rect">
            <a:avLst/>
          </a:prstGeom>
          <a:noFill/>
        </p:spPr>
        <p:txBody>
          <a:bodyPr wrap="square" rtlCol="0">
            <a:spAutoFit/>
          </a:bodyPr>
          <a:lstStyle/>
          <a:p>
            <a:pPr algn="ctr"/>
            <a:r>
              <a:rPr lang="en-US" sz="2400" b="1" dirty="0" smtClean="0"/>
              <a:t>MSU   Soil Moisture Percentile forecast NOT </a:t>
            </a:r>
            <a:r>
              <a:rPr lang="en-US" sz="2400" b="1" dirty="0" smtClean="0"/>
              <a:t>available this month,      </a:t>
            </a:r>
            <a:r>
              <a:rPr lang="en-US" sz="2400" b="1" dirty="0" smtClean="0"/>
              <a:t>NOT updated!  </a:t>
            </a:r>
            <a:endParaRPr lang="en-US" sz="2400" b="1" dirty="0"/>
          </a:p>
        </p:txBody>
      </p:sp>
      <p:sp>
        <p:nvSpPr>
          <p:cNvPr id="20" name="TextBox 9"/>
          <p:cNvSpPr txBox="1">
            <a:spLocks noChangeArrowheads="1"/>
          </p:cNvSpPr>
          <p:nvPr/>
        </p:nvSpPr>
        <p:spPr bwMode="auto">
          <a:xfrm>
            <a:off x="42035" y="6334780"/>
            <a:ext cx="494006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dirty="0">
                <a:latin typeface="Times New Roman" pitchFamily="18" charset="0"/>
              </a:rPr>
              <a:t>The inter quartile range suggest </a:t>
            </a:r>
            <a:r>
              <a:rPr lang="en-US" altLang="en-US" sz="1400" u="sng" dirty="0">
                <a:latin typeface="Times New Roman" pitchFamily="18" charset="0"/>
              </a:rPr>
              <a:t>greater uncertainty </a:t>
            </a:r>
            <a:r>
              <a:rPr lang="en-US" altLang="en-US" sz="1400" dirty="0">
                <a:latin typeface="Times New Roman" pitchFamily="18" charset="0"/>
              </a:rPr>
              <a:t>about the forecast in these </a:t>
            </a:r>
            <a:r>
              <a:rPr lang="en-US" altLang="en-US" sz="1400" u="sng" dirty="0">
                <a:latin typeface="Times New Roman" pitchFamily="18" charset="0"/>
              </a:rPr>
              <a:t>shaded</a:t>
            </a:r>
            <a:r>
              <a:rPr lang="en-US" altLang="en-US" sz="1400" dirty="0">
                <a:latin typeface="Times New Roman" pitchFamily="18" charset="0"/>
              </a:rPr>
              <a:t> regions</a:t>
            </a:r>
            <a:r>
              <a:rPr lang="en-US" altLang="en-US" sz="1400" dirty="0" smtClean="0">
                <a:latin typeface="Times New Roman" pitchFamily="18" charset="0"/>
              </a:rPr>
              <a:t>.  Lots of uncertainty regions!! </a:t>
            </a:r>
            <a:r>
              <a:rPr lang="en-US" altLang="en-US" sz="1400" dirty="0" smtClean="0">
                <a:latin typeface="Times New Roman" pitchFamily="18" charset="0"/>
                <a:sym typeface="Wingdings" panose="05000000000000000000" pitchFamily="2" charset="2"/>
              </a:rPr>
              <a:t></a:t>
            </a:r>
            <a:endParaRPr lang="en-US" altLang="en-US" sz="1400" dirty="0">
              <a:latin typeface="Times New Roman" pitchFamily="18" charset="0"/>
            </a:endParaRPr>
          </a:p>
        </p:txBody>
      </p:sp>
      <p:sp>
        <p:nvSpPr>
          <p:cNvPr id="4" name="TextBox 3"/>
          <p:cNvSpPr txBox="1"/>
          <p:nvPr/>
        </p:nvSpPr>
        <p:spPr>
          <a:xfrm>
            <a:off x="4982099" y="3812612"/>
            <a:ext cx="4072266" cy="307777"/>
          </a:xfrm>
          <a:prstGeom prst="rect">
            <a:avLst/>
          </a:prstGeom>
          <a:noFill/>
        </p:spPr>
        <p:txBody>
          <a:bodyPr wrap="square" rtlCol="0">
            <a:spAutoFit/>
          </a:bodyPr>
          <a:lstStyle/>
          <a:p>
            <a:r>
              <a:rPr lang="en-US" sz="1400" dirty="0" smtClean="0"/>
              <a:t>CPC’s soil moisture percentile – Leaky bucket Model </a:t>
            </a:r>
            <a:endParaRPr lang="en-US" sz="1400" dirty="0"/>
          </a:p>
        </p:txBody>
      </p:sp>
      <p:pic>
        <p:nvPicPr>
          <p:cNvPr id="9" name="Picture 8"/>
          <p:cNvPicPr>
            <a:picLocks noChangeAspect="1"/>
          </p:cNvPicPr>
          <p:nvPr/>
        </p:nvPicPr>
        <p:blipFill>
          <a:blip r:embed="rId7"/>
          <a:stretch>
            <a:fillRect/>
          </a:stretch>
        </p:blipFill>
        <p:spPr>
          <a:xfrm>
            <a:off x="5168354" y="1009906"/>
            <a:ext cx="3635173" cy="2773042"/>
          </a:xfrm>
          <a:prstGeom prst="rect">
            <a:avLst/>
          </a:prstGeom>
        </p:spPr>
      </p:pic>
      <p:pic>
        <p:nvPicPr>
          <p:cNvPr id="12" name="Picture 11"/>
          <p:cNvPicPr>
            <a:picLocks noChangeAspect="1"/>
          </p:cNvPicPr>
          <p:nvPr/>
        </p:nvPicPr>
        <p:blipFill>
          <a:blip r:embed="rId8"/>
          <a:stretch>
            <a:fillRect/>
          </a:stretch>
        </p:blipFill>
        <p:spPr>
          <a:xfrm>
            <a:off x="54265" y="1198331"/>
            <a:ext cx="654763" cy="5067590"/>
          </a:xfrm>
          <a:prstGeom prst="rect">
            <a:avLst/>
          </a:prstGeom>
        </p:spPr>
      </p:pic>
      <p:pic>
        <p:nvPicPr>
          <p:cNvPr id="11266" name="Picture 2" descr="Daily Soil Moisture Pecentil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192265" y="4150053"/>
            <a:ext cx="3611262" cy="25229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621154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724900" y="6553200"/>
            <a:ext cx="381000" cy="304800"/>
          </a:xfrm>
        </p:spPr>
        <p:txBody>
          <a:bodyPr/>
          <a:lstStyle/>
          <a:p>
            <a:pPr>
              <a:defRPr/>
            </a:pPr>
            <a:fld id="{AE0D35B7-164B-4BDA-8435-F6440E98459E}" type="slidenum">
              <a:rPr lang="en-US" altLang="en-US" smtClean="0"/>
              <a:pPr>
                <a:defRPr/>
              </a:pPr>
              <a:t>37</a:t>
            </a:fld>
            <a:endParaRPr lang="en-US" altLang="en-US" dirty="0"/>
          </a:p>
        </p:txBody>
      </p:sp>
      <p:pic>
        <p:nvPicPr>
          <p:cNvPr id="8194" name="Picture 2" descr="https://marine.copernicus.eu/sites/default/files/images/omi/GLOBAL_OMI_TEMPSAL_sst_trend-hq.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1099" b="19230"/>
          <a:stretch/>
        </p:blipFill>
        <p:spPr bwMode="auto">
          <a:xfrm>
            <a:off x="0" y="13651"/>
            <a:ext cx="4648200" cy="200566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648200" y="81243"/>
            <a:ext cx="4457700" cy="1384995"/>
          </a:xfrm>
          <a:prstGeom prst="rect">
            <a:avLst/>
          </a:prstGeom>
          <a:noFill/>
        </p:spPr>
        <p:txBody>
          <a:bodyPr wrap="square" rtlCol="0">
            <a:spAutoFit/>
          </a:bodyPr>
          <a:lstStyle/>
          <a:p>
            <a:pPr algn="ctr"/>
            <a:r>
              <a:rPr lang="en-US" sz="1600" b="1" dirty="0" smtClean="0"/>
              <a:t>BONUS Topic: One possible (obvious! </a:t>
            </a:r>
            <a:r>
              <a:rPr lang="en-US" sz="1600" b="1" dirty="0" smtClean="0">
                <a:sym typeface="Wingdings" panose="05000000000000000000" pitchFamily="2" charset="2"/>
              </a:rPr>
              <a:t> </a:t>
            </a:r>
            <a:r>
              <a:rPr lang="en-US" sz="1600" b="1" dirty="0" smtClean="0"/>
              <a:t>) explanation for the </a:t>
            </a:r>
            <a:r>
              <a:rPr lang="en-US" sz="1600" b="1" dirty="0"/>
              <a:t>m</a:t>
            </a:r>
            <a:r>
              <a:rPr lang="en-US" sz="1600" b="1" dirty="0" smtClean="0"/>
              <a:t>ultiyear DROUGHT in the Southwest (CA/AZ/NM/NV/UT/CO &amp; vicinity)!!</a:t>
            </a:r>
            <a:endParaRPr lang="en-US" b="1" dirty="0"/>
          </a:p>
          <a:p>
            <a:pPr algn="ctr"/>
            <a:r>
              <a:rPr lang="en-US" b="1" dirty="0" smtClean="0">
                <a:solidFill>
                  <a:srgbClr val="0033CC"/>
                </a:solidFill>
              </a:rPr>
              <a:t>More  La </a:t>
            </a:r>
            <a:r>
              <a:rPr lang="en-US" b="1" dirty="0" err="1" smtClean="0">
                <a:solidFill>
                  <a:srgbClr val="0033CC"/>
                </a:solidFill>
              </a:rPr>
              <a:t>Ninas</a:t>
            </a:r>
            <a:r>
              <a:rPr lang="en-US" b="1" dirty="0" smtClean="0">
                <a:solidFill>
                  <a:srgbClr val="0033CC"/>
                </a:solidFill>
              </a:rPr>
              <a:t> lately  ?</a:t>
            </a:r>
          </a:p>
          <a:p>
            <a:pPr algn="ctr"/>
            <a:r>
              <a:rPr lang="en-US" b="1" dirty="0" smtClean="0">
                <a:solidFill>
                  <a:srgbClr val="0033CC"/>
                </a:solidFill>
              </a:rPr>
              <a:t>More frequent La </a:t>
            </a:r>
            <a:r>
              <a:rPr lang="en-US" b="1" dirty="0" err="1" smtClean="0">
                <a:solidFill>
                  <a:srgbClr val="0033CC"/>
                </a:solidFill>
              </a:rPr>
              <a:t>Ninas</a:t>
            </a:r>
            <a:r>
              <a:rPr lang="en-US" b="1" dirty="0" smtClean="0">
                <a:solidFill>
                  <a:srgbClr val="0033CC"/>
                </a:solidFill>
              </a:rPr>
              <a:t> lately ?</a:t>
            </a:r>
            <a:endParaRPr lang="en-US" b="1" dirty="0">
              <a:solidFill>
                <a:srgbClr val="0033CC"/>
              </a:solidFill>
            </a:endParaRPr>
          </a:p>
        </p:txBody>
      </p:sp>
      <p:sp>
        <p:nvSpPr>
          <p:cNvPr id="4" name="TextBox 3"/>
          <p:cNvSpPr txBox="1"/>
          <p:nvPr/>
        </p:nvSpPr>
        <p:spPr>
          <a:xfrm>
            <a:off x="47105" y="2157746"/>
            <a:ext cx="6248400" cy="4093428"/>
          </a:xfrm>
          <a:prstGeom prst="rect">
            <a:avLst/>
          </a:prstGeom>
          <a:noFill/>
        </p:spPr>
        <p:txBody>
          <a:bodyPr wrap="square" rtlCol="0">
            <a:spAutoFit/>
          </a:bodyPr>
          <a:lstStyle/>
          <a:p>
            <a:pPr marL="285750" indent="-285750">
              <a:buFont typeface="Arial" panose="020B0604020202020204" pitchFamily="34" charset="0"/>
              <a:buChar char="•"/>
            </a:pPr>
            <a:r>
              <a:rPr lang="en-US" sz="1300" dirty="0" smtClean="0"/>
              <a:t>Compared to other regions of the globe, the SST warming/trend in the central eq. Pacific (Nino 3.4) is relatively much small. (See Fig. above) – </a:t>
            </a:r>
            <a:r>
              <a:rPr lang="en-US" sz="1300" b="1" dirty="0" smtClean="0"/>
              <a:t>Why is this ?</a:t>
            </a:r>
          </a:p>
          <a:p>
            <a:pPr marL="285750" indent="-285750">
              <a:buFont typeface="Arial" panose="020B0604020202020204" pitchFamily="34" charset="0"/>
              <a:buChar char="•"/>
            </a:pPr>
            <a:endParaRPr lang="en-US" sz="1300" dirty="0"/>
          </a:p>
          <a:p>
            <a:pPr marL="285750" indent="-285750">
              <a:buFont typeface="Arial" panose="020B0604020202020204" pitchFamily="34" charset="0"/>
              <a:buChar char="•"/>
            </a:pPr>
            <a:r>
              <a:rPr lang="en-US" sz="1300" b="1" dirty="0" smtClean="0"/>
              <a:t>Does nature try to compensate for the warming else/everywhere by producing more La </a:t>
            </a:r>
            <a:r>
              <a:rPr lang="en-US" sz="1300" b="1" dirty="0" err="1" smtClean="0"/>
              <a:t>Ninas</a:t>
            </a:r>
            <a:r>
              <a:rPr lang="en-US" sz="1300" b="1" dirty="0" smtClean="0"/>
              <a:t> in the central eq. Pacific?  - Just my thought ! Let’s check !!! </a:t>
            </a:r>
          </a:p>
          <a:p>
            <a:pPr marL="285750" indent="-285750">
              <a:buFont typeface="Arial" panose="020B0604020202020204" pitchFamily="34" charset="0"/>
              <a:buChar char="•"/>
            </a:pPr>
            <a:endParaRPr lang="en-US" sz="1300" dirty="0"/>
          </a:p>
          <a:p>
            <a:pPr marL="285750" indent="-285750">
              <a:buFont typeface="Arial" panose="020B0604020202020204" pitchFamily="34" charset="0"/>
              <a:buChar char="•"/>
            </a:pPr>
            <a:r>
              <a:rPr lang="en-US" sz="1300" dirty="0" smtClean="0"/>
              <a:t>Since the 1997 monster El Nino (stronger than the famous 1982/83 event), just a quick count of </a:t>
            </a:r>
            <a:r>
              <a:rPr lang="en-US" sz="1300" b="1" dirty="0" smtClean="0"/>
              <a:t>CPC’s Nino 3.4 index</a:t>
            </a:r>
            <a:r>
              <a:rPr lang="en-US" b="1" dirty="0" smtClean="0"/>
              <a:t>++</a:t>
            </a:r>
            <a:r>
              <a:rPr lang="en-US" sz="1300" b="1" dirty="0" smtClean="0"/>
              <a:t> </a:t>
            </a:r>
            <a:r>
              <a:rPr lang="en-US" sz="1300" dirty="0" smtClean="0"/>
              <a:t>values for the three month overlapping seasons, (Data at CPC site only available only from 1950!)</a:t>
            </a:r>
          </a:p>
          <a:p>
            <a:pPr marL="285750" indent="-285750">
              <a:buFont typeface="Arial" panose="020B0604020202020204" pitchFamily="34" charset="0"/>
              <a:buChar char="•"/>
            </a:pPr>
            <a:r>
              <a:rPr lang="en-US" sz="1400" dirty="0" smtClean="0"/>
              <a:t>                      </a:t>
            </a:r>
            <a:r>
              <a:rPr lang="en-US" sz="1400" b="1" dirty="0" smtClean="0"/>
              <a:t>(25 years)     (47 years)</a:t>
            </a:r>
          </a:p>
          <a:p>
            <a:r>
              <a:rPr lang="en-US" sz="1400" dirty="0" smtClean="0"/>
              <a:t>	      </a:t>
            </a:r>
            <a:r>
              <a:rPr lang="en-US" sz="1600" b="1" dirty="0" smtClean="0"/>
              <a:t>1997-2021  1950-1996</a:t>
            </a:r>
          </a:p>
          <a:p>
            <a:r>
              <a:rPr lang="en-US" sz="1400" dirty="0"/>
              <a:t> </a:t>
            </a:r>
            <a:r>
              <a:rPr lang="en-US" sz="1400" dirty="0" smtClean="0"/>
              <a:t>  </a:t>
            </a:r>
            <a:r>
              <a:rPr lang="en-US" sz="1400" dirty="0" smtClean="0">
                <a:solidFill>
                  <a:srgbClr val="0033CC"/>
                </a:solidFill>
              </a:rPr>
              <a:t>La Nina(DJF)          10	              13</a:t>
            </a:r>
          </a:p>
          <a:p>
            <a:r>
              <a:rPr lang="en-US" sz="1400" dirty="0"/>
              <a:t> </a:t>
            </a:r>
            <a:r>
              <a:rPr lang="en-US" sz="1400" dirty="0" smtClean="0"/>
              <a:t>  </a:t>
            </a:r>
            <a:r>
              <a:rPr lang="en-US" sz="1400" b="1" dirty="0" smtClean="0">
                <a:solidFill>
                  <a:srgbClr val="FF0000"/>
                </a:solidFill>
              </a:rPr>
              <a:t>El Nino(DJF)           8	              17</a:t>
            </a:r>
          </a:p>
          <a:p>
            <a:r>
              <a:rPr lang="en-US" sz="1400" dirty="0" smtClean="0"/>
              <a:t>   </a:t>
            </a:r>
          </a:p>
          <a:p>
            <a:r>
              <a:rPr lang="en-US" sz="1400" dirty="0" smtClean="0">
                <a:solidFill>
                  <a:srgbClr val="0033CC"/>
                </a:solidFill>
              </a:rPr>
              <a:t>La Nina(all 3mos)      99              136</a:t>
            </a:r>
          </a:p>
          <a:p>
            <a:r>
              <a:rPr lang="en-US" sz="1400" dirty="0" smtClean="0">
                <a:solidFill>
                  <a:srgbClr val="FF0000"/>
                </a:solidFill>
              </a:rPr>
              <a:t>El Nino(all 3mos)       73             158</a:t>
            </a:r>
          </a:p>
          <a:p>
            <a:r>
              <a:rPr lang="en-US" sz="900" dirty="0" smtClean="0"/>
              <a:t>(Overlapping 3month seasons)</a:t>
            </a:r>
          </a:p>
          <a:p>
            <a:endParaRPr lang="en-US" sz="900" dirty="0" smtClean="0"/>
          </a:p>
          <a:p>
            <a:r>
              <a:rPr lang="en-US" sz="1000" dirty="0" smtClean="0"/>
              <a:t>Look at Ratios of La </a:t>
            </a:r>
            <a:r>
              <a:rPr lang="en-US" sz="1000" dirty="0" err="1" smtClean="0"/>
              <a:t>Ninas</a:t>
            </a:r>
            <a:r>
              <a:rPr lang="en-US" sz="1000" dirty="0" smtClean="0"/>
              <a:t> (vs El </a:t>
            </a:r>
            <a:r>
              <a:rPr lang="en-US" sz="1000" dirty="0" err="1" smtClean="0"/>
              <a:t>Ninos</a:t>
            </a:r>
            <a:r>
              <a:rPr lang="en-US" sz="1000" dirty="0" smtClean="0"/>
              <a:t>) in the shorter </a:t>
            </a:r>
          </a:p>
          <a:p>
            <a:r>
              <a:rPr lang="en-US" sz="1000" dirty="0" smtClean="0"/>
              <a:t>recent period vs the longer earlier period!!</a:t>
            </a:r>
            <a:endParaRPr lang="en-US" sz="1000" dirty="0"/>
          </a:p>
        </p:txBody>
      </p:sp>
      <p:pic>
        <p:nvPicPr>
          <p:cNvPr id="5" name="Picture 4"/>
          <p:cNvPicPr>
            <a:picLocks noChangeAspect="1"/>
          </p:cNvPicPr>
          <p:nvPr/>
        </p:nvPicPr>
        <p:blipFill>
          <a:blip r:embed="rId3"/>
          <a:stretch>
            <a:fillRect/>
          </a:stretch>
        </p:blipFill>
        <p:spPr>
          <a:xfrm>
            <a:off x="6400800" y="1728015"/>
            <a:ext cx="2705100" cy="4243944"/>
          </a:xfrm>
          <a:prstGeom prst="rect">
            <a:avLst/>
          </a:prstGeom>
        </p:spPr>
      </p:pic>
      <p:cxnSp>
        <p:nvCxnSpPr>
          <p:cNvPr id="7" name="Straight Connector 6"/>
          <p:cNvCxnSpPr/>
          <p:nvPr/>
        </p:nvCxnSpPr>
        <p:spPr>
          <a:xfrm>
            <a:off x="2209800" y="4038600"/>
            <a:ext cx="0" cy="1752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3216332" y="4113025"/>
            <a:ext cx="3229494" cy="2246769"/>
          </a:xfrm>
          <a:prstGeom prst="rect">
            <a:avLst/>
          </a:prstGeom>
          <a:noFill/>
        </p:spPr>
        <p:txBody>
          <a:bodyPr wrap="square" rtlCol="0">
            <a:spAutoFit/>
          </a:bodyPr>
          <a:lstStyle/>
          <a:p>
            <a:r>
              <a:rPr lang="en-US" sz="1400" u="sng" dirty="0" smtClean="0">
                <a:solidFill>
                  <a:srgbClr val="0033CC"/>
                </a:solidFill>
              </a:rPr>
              <a:t>***Analysis of CPC’s official Nino 3.4 index data over the last 70 years shows that the more frequent La Nina’s in recent decades contributed to less rainfall in the southwest (See La Nina precip composites!, slide#13) and hence the ongoing long term drought in the Southwest!! Hence the long term southwest drought is unlikely to go away any time soon***</a:t>
            </a:r>
            <a:endParaRPr lang="en-US" sz="1400" u="sng" dirty="0">
              <a:solidFill>
                <a:srgbClr val="0033CC"/>
              </a:solidFill>
            </a:endParaRPr>
          </a:p>
        </p:txBody>
      </p:sp>
      <p:sp>
        <p:nvSpPr>
          <p:cNvPr id="14" name="Rectangle 13"/>
          <p:cNvSpPr/>
          <p:nvPr/>
        </p:nvSpPr>
        <p:spPr>
          <a:xfrm>
            <a:off x="3216333" y="4191000"/>
            <a:ext cx="3117670" cy="2143782"/>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3254829" y="6312662"/>
            <a:ext cx="5448300" cy="523220"/>
          </a:xfrm>
          <a:prstGeom prst="rect">
            <a:avLst/>
          </a:prstGeom>
          <a:noFill/>
        </p:spPr>
        <p:txBody>
          <a:bodyPr wrap="square" rtlCol="0">
            <a:spAutoFit/>
          </a:bodyPr>
          <a:lstStyle/>
          <a:p>
            <a:r>
              <a:rPr lang="en-US" sz="1400" dirty="0" smtClean="0">
                <a:solidFill>
                  <a:srgbClr val="0033CC"/>
                </a:solidFill>
              </a:rPr>
              <a:t>*** The strong/weak annual monsoon rains in the southwest is just a minor modulator riding on this bigger/long-term signal. ***</a:t>
            </a:r>
            <a:endParaRPr lang="en-US" sz="1400" dirty="0">
              <a:solidFill>
                <a:srgbClr val="0033CC"/>
              </a:solidFill>
            </a:endParaRPr>
          </a:p>
        </p:txBody>
      </p:sp>
      <p:sp>
        <p:nvSpPr>
          <p:cNvPr id="6" name="TextBox 5"/>
          <p:cNvSpPr txBox="1"/>
          <p:nvPr/>
        </p:nvSpPr>
        <p:spPr>
          <a:xfrm>
            <a:off x="30480" y="6181857"/>
            <a:ext cx="3155372" cy="692497"/>
          </a:xfrm>
          <a:prstGeom prst="rect">
            <a:avLst/>
          </a:prstGeom>
          <a:noFill/>
        </p:spPr>
        <p:txBody>
          <a:bodyPr wrap="square" rtlCol="0">
            <a:spAutoFit/>
          </a:bodyPr>
          <a:lstStyle/>
          <a:p>
            <a:r>
              <a:rPr lang="en-US" sz="1200" b="1" dirty="0" smtClean="0"/>
              <a:t>++</a:t>
            </a:r>
            <a:r>
              <a:rPr lang="en-US" sz="900" dirty="0" smtClean="0"/>
              <a:t> Barnston, Chelliah and Goldenberg (1997):</a:t>
            </a:r>
            <a:r>
              <a:rPr lang="en-US" sz="900" b="1" dirty="0"/>
              <a:t>Documentation of a highly ENSO‐related </a:t>
            </a:r>
            <a:r>
              <a:rPr lang="en-US" sz="900" b="1" dirty="0" err="1"/>
              <a:t>sst</a:t>
            </a:r>
            <a:r>
              <a:rPr lang="en-US" sz="900" b="1" dirty="0"/>
              <a:t> region in the equatorial </a:t>
            </a:r>
            <a:r>
              <a:rPr lang="en-US" sz="900" b="1" dirty="0" smtClean="0"/>
              <a:t>pacific</a:t>
            </a:r>
            <a:r>
              <a:rPr lang="en-US" sz="900" dirty="0" smtClean="0"/>
              <a:t>, </a:t>
            </a:r>
            <a:r>
              <a:rPr lang="en-US" sz="900" b="1" dirty="0">
                <a:hlinkClick r:id="rId4"/>
              </a:rPr>
              <a:t/>
            </a:r>
            <a:br>
              <a:rPr lang="en-US" sz="900" b="1" dirty="0">
                <a:hlinkClick r:id="rId4"/>
              </a:rPr>
            </a:br>
            <a:r>
              <a:rPr lang="en-US" sz="900" b="1" dirty="0">
                <a:hlinkClick r:id="rId4"/>
              </a:rPr>
              <a:t>Atmosphere-Ocean </a:t>
            </a:r>
            <a:r>
              <a:rPr lang="en-US" sz="900" b="1" dirty="0" smtClean="0"/>
              <a:t> </a:t>
            </a:r>
            <a:r>
              <a:rPr lang="en-US" sz="900" dirty="0" smtClean="0"/>
              <a:t>Volume </a:t>
            </a:r>
            <a:r>
              <a:rPr lang="en-US" sz="900" dirty="0"/>
              <a:t>35, </a:t>
            </a:r>
            <a:r>
              <a:rPr lang="en-US" sz="900" dirty="0" smtClean="0"/>
              <a:t>1997. </a:t>
            </a:r>
            <a:r>
              <a:rPr lang="en-US" sz="900" dirty="0">
                <a:hlinkClick r:id="rId5"/>
              </a:rPr>
              <a:t>https://</a:t>
            </a:r>
            <a:r>
              <a:rPr lang="en-US" sz="900" dirty="0" smtClean="0">
                <a:hlinkClick r:id="rId5"/>
              </a:rPr>
              <a:t>doi.org/10.1080/07055900.1997.9649597</a:t>
            </a:r>
            <a:endParaRPr lang="en-US" sz="900" dirty="0"/>
          </a:p>
        </p:txBody>
      </p:sp>
      <p:cxnSp>
        <p:nvCxnSpPr>
          <p:cNvPr id="10" name="Straight Connector 9"/>
          <p:cNvCxnSpPr/>
          <p:nvPr/>
        </p:nvCxnSpPr>
        <p:spPr>
          <a:xfrm>
            <a:off x="6172200" y="3124200"/>
            <a:ext cx="914400" cy="914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30480" y="6166168"/>
            <a:ext cx="3155372" cy="3137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9494080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3581400" y="17585"/>
            <a:ext cx="2057400" cy="287215"/>
          </a:xfrm>
        </p:spPr>
        <p:txBody>
          <a:bodyPr/>
          <a:lstStyle/>
          <a:p>
            <a:pPr eaLnBrk="1" hangingPunct="1"/>
            <a:r>
              <a:rPr lang="en-US" altLang="en-US" sz="2000" dirty="0"/>
              <a:t>Summary</a:t>
            </a:r>
          </a:p>
        </p:txBody>
      </p:sp>
      <p:sp>
        <p:nvSpPr>
          <p:cNvPr id="26627" name="Rectangle 3"/>
          <p:cNvSpPr>
            <a:spLocks noGrp="1" noChangeArrowheads="1"/>
          </p:cNvSpPr>
          <p:nvPr>
            <p:ph idx="1"/>
          </p:nvPr>
        </p:nvSpPr>
        <p:spPr>
          <a:xfrm>
            <a:off x="0" y="303201"/>
            <a:ext cx="9144000" cy="6520163"/>
          </a:xfrm>
        </p:spPr>
        <p:txBody>
          <a:bodyPr/>
          <a:lstStyle/>
          <a:p>
            <a:pPr marL="571500" indent="-571500" eaLnBrk="1" fontAlgn="auto" hangingPunct="1">
              <a:spcBef>
                <a:spcPct val="50000"/>
              </a:spcBef>
              <a:spcAft>
                <a:spcPts val="0"/>
              </a:spcAft>
              <a:buNone/>
              <a:defRPr/>
            </a:pPr>
            <a:r>
              <a:rPr lang="en-US" altLang="en-US" sz="1600" b="1" dirty="0" smtClean="0">
                <a:solidFill>
                  <a:srgbClr val="FF0000"/>
                </a:solidFill>
                <a:latin typeface="Trebuchet MS" panose="020B0603020202020204" pitchFamily="34" charset="0"/>
              </a:rPr>
              <a:t>Current </a:t>
            </a:r>
            <a:r>
              <a:rPr lang="en-US" altLang="en-US" sz="1600" b="1" dirty="0">
                <a:solidFill>
                  <a:srgbClr val="FF0000"/>
                </a:solidFill>
                <a:latin typeface="Trebuchet MS" panose="020B0603020202020204" pitchFamily="34" charset="0"/>
              </a:rPr>
              <a:t>Drought </a:t>
            </a:r>
            <a:r>
              <a:rPr lang="en-US" altLang="en-US" sz="1600" b="1" dirty="0" smtClean="0">
                <a:solidFill>
                  <a:srgbClr val="FF0000"/>
                </a:solidFill>
                <a:latin typeface="Trebuchet MS" panose="020B0603020202020204" pitchFamily="34" charset="0"/>
              </a:rPr>
              <a:t>conditions</a:t>
            </a:r>
            <a:r>
              <a:rPr lang="en-US" altLang="en-US" sz="1600" b="1" dirty="0" smtClean="0">
                <a:solidFill>
                  <a:srgbClr val="FF0000"/>
                </a:solidFill>
                <a:latin typeface="Trebuchet MS" panose="020B0603020202020204" pitchFamily="34" charset="0"/>
              </a:rPr>
              <a:t>:</a:t>
            </a:r>
          </a:p>
          <a:p>
            <a:pPr eaLnBrk="1" fontAlgn="auto" hangingPunct="1">
              <a:spcBef>
                <a:spcPct val="50000"/>
              </a:spcBef>
              <a:spcAft>
                <a:spcPts val="0"/>
              </a:spcAft>
              <a:defRPr/>
            </a:pPr>
            <a:r>
              <a:rPr lang="en-US" sz="1250" dirty="0">
                <a:latin typeface="Trebuchet MS" panose="020B0603020202020204" pitchFamily="34" charset="0"/>
              </a:rPr>
              <a:t>Since mid/late summer in the last few months, there seems to be gradual eastward expansion of the drought in the southwest into southern states into eastern CO, Oklahoma, Texas, and beyond, as well as into northern Plains states into around the Great Lakes states</a:t>
            </a:r>
            <a:r>
              <a:rPr lang="en-US" sz="1250" dirty="0" smtClean="0">
                <a:latin typeface="Trebuchet MS" panose="020B0603020202020204" pitchFamily="34" charset="0"/>
              </a:rPr>
              <a:t>. </a:t>
            </a:r>
            <a:r>
              <a:rPr lang="en-US" sz="1200" dirty="0" smtClean="0">
                <a:latin typeface="Trebuchet MS" panose="020B0603020202020204" pitchFamily="34" charset="0"/>
              </a:rPr>
              <a:t>The </a:t>
            </a:r>
            <a:r>
              <a:rPr lang="en-US" sz="1200" dirty="0">
                <a:latin typeface="Trebuchet MS" panose="020B0603020202020204" pitchFamily="34" charset="0"/>
              </a:rPr>
              <a:t>recent good summer monsoon in the US southwest is not enough to offset longer term drought here.</a:t>
            </a:r>
          </a:p>
          <a:p>
            <a:pPr eaLnBrk="1" fontAlgn="auto" hangingPunct="1">
              <a:spcBef>
                <a:spcPct val="50000"/>
              </a:spcBef>
              <a:spcAft>
                <a:spcPts val="0"/>
              </a:spcAft>
              <a:defRPr/>
            </a:pPr>
            <a:r>
              <a:rPr lang="en-US" sz="1250" dirty="0">
                <a:latin typeface="Trebuchet MS" panose="020B0603020202020204" pitchFamily="34" charset="0"/>
              </a:rPr>
              <a:t>Also in the eastern US, which was relatively drought free (as compared to the west) some noticeable dryness and short term drought has emerged lately in the mid-Atlantic states especially in NC and in neighboring states</a:t>
            </a:r>
            <a:r>
              <a:rPr lang="en-US" sz="1250" dirty="0" smtClean="0">
                <a:latin typeface="Trebuchet MS" panose="020B0603020202020204" pitchFamily="34" charset="0"/>
              </a:rPr>
              <a:t>.</a:t>
            </a:r>
          </a:p>
          <a:p>
            <a:pPr eaLnBrk="1" fontAlgn="auto" hangingPunct="1">
              <a:spcBef>
                <a:spcPct val="50000"/>
              </a:spcBef>
              <a:spcAft>
                <a:spcPts val="0"/>
              </a:spcAft>
              <a:defRPr/>
            </a:pPr>
            <a:r>
              <a:rPr lang="en-US" sz="1200" dirty="0">
                <a:latin typeface="Trebuchet MS" panose="020B0603020202020204" pitchFamily="34" charset="0"/>
              </a:rPr>
              <a:t>The next important question is, with the ongoing La Nina taking full hold, will the drought in drought in the south expand even further eastward? What about Florida where some dryness has recently developed, but not into drought just yet! And the drought in the mid-Atlantic states</a:t>
            </a:r>
            <a:r>
              <a:rPr lang="en-US" sz="1200" dirty="0" smtClean="0">
                <a:latin typeface="Trebuchet MS" panose="020B0603020202020204" pitchFamily="34" charset="0"/>
              </a:rPr>
              <a:t>?</a:t>
            </a:r>
          </a:p>
          <a:p>
            <a:pPr eaLnBrk="1" fontAlgn="auto" hangingPunct="1">
              <a:spcBef>
                <a:spcPct val="50000"/>
              </a:spcBef>
              <a:spcAft>
                <a:spcPts val="0"/>
              </a:spcAft>
              <a:defRPr/>
            </a:pPr>
            <a:r>
              <a:rPr lang="en-US" sz="1250" dirty="0" smtClean="0">
                <a:latin typeface="Trebuchet MS" panose="020B0603020202020204" pitchFamily="34" charset="0"/>
              </a:rPr>
              <a:t>All </a:t>
            </a:r>
            <a:r>
              <a:rPr lang="en-US" sz="1250" dirty="0">
                <a:latin typeface="Trebuchet MS" panose="020B0603020202020204" pitchFamily="34" charset="0"/>
              </a:rPr>
              <a:t>California reservoirs levels </a:t>
            </a:r>
            <a:r>
              <a:rPr lang="en-US" sz="1250" dirty="0" smtClean="0">
                <a:latin typeface="Trebuchet MS" panose="020B0603020202020204" pitchFamily="34" charset="0"/>
              </a:rPr>
              <a:t>continue to worsen to below </a:t>
            </a:r>
            <a:r>
              <a:rPr lang="en-US" sz="1250" dirty="0">
                <a:latin typeface="Trebuchet MS" panose="020B0603020202020204" pitchFamily="34" charset="0"/>
              </a:rPr>
              <a:t>their historical average </a:t>
            </a:r>
            <a:r>
              <a:rPr lang="en-US" sz="1250" dirty="0" smtClean="0">
                <a:latin typeface="Trebuchet MS" panose="020B0603020202020204" pitchFamily="34" charset="0"/>
              </a:rPr>
              <a:t>levels. If the forecast warmth/temps </a:t>
            </a:r>
            <a:r>
              <a:rPr lang="en-US" sz="1250" dirty="0" smtClean="0">
                <a:latin typeface="Trebuchet MS" panose="020B0603020202020204" pitchFamily="34" charset="0"/>
              </a:rPr>
              <a:t>  and </a:t>
            </a:r>
            <a:r>
              <a:rPr lang="en-US" sz="1250" dirty="0" smtClean="0">
                <a:latin typeface="Trebuchet MS" panose="020B0603020202020204" pitchFamily="34" charset="0"/>
              </a:rPr>
              <a:t>the lack of (seasonal) rainfall continues, things will probably get </a:t>
            </a:r>
            <a:r>
              <a:rPr lang="en-US" sz="1250" dirty="0" smtClean="0">
                <a:latin typeface="Trebuchet MS" panose="020B0603020202020204" pitchFamily="34" charset="0"/>
              </a:rPr>
              <a:t>even more worse.</a:t>
            </a:r>
            <a:endParaRPr lang="en-US" sz="1250" dirty="0" smtClean="0">
              <a:latin typeface="Trebuchet MS" panose="020B0603020202020204" pitchFamily="34" charset="0"/>
            </a:endParaRPr>
          </a:p>
          <a:p>
            <a:pPr marL="0" indent="0">
              <a:buNone/>
            </a:pPr>
            <a:r>
              <a:rPr lang="en-US" altLang="en-US" sz="1600" b="1" dirty="0" smtClean="0">
                <a:solidFill>
                  <a:srgbClr val="FF0000"/>
                </a:solidFill>
                <a:latin typeface="Trebuchet MS" panose="020B0603020202020204" pitchFamily="34" charset="0"/>
              </a:rPr>
              <a:t>Current </a:t>
            </a:r>
            <a:r>
              <a:rPr lang="en-US" altLang="en-US" sz="1600" b="1" dirty="0">
                <a:solidFill>
                  <a:srgbClr val="FF0000"/>
                </a:solidFill>
                <a:latin typeface="Trebuchet MS" panose="020B0603020202020204" pitchFamily="34" charset="0"/>
              </a:rPr>
              <a:t>ENSO status and </a:t>
            </a:r>
            <a:r>
              <a:rPr lang="en-US" altLang="en-US" sz="1600" b="1" dirty="0" smtClean="0">
                <a:solidFill>
                  <a:srgbClr val="FF0000"/>
                </a:solidFill>
                <a:latin typeface="Trebuchet MS" panose="020B0603020202020204" pitchFamily="34" charset="0"/>
              </a:rPr>
              <a:t>forecast:</a:t>
            </a:r>
            <a:r>
              <a:rPr lang="en-US" sz="1250" b="1" kern="1200" dirty="0" smtClean="0">
                <a:solidFill>
                  <a:srgbClr val="0033CC"/>
                </a:solidFill>
                <a:latin typeface="Trebuchet MS" panose="020B0603020202020204" pitchFamily="34" charset="0"/>
              </a:rPr>
              <a:t> </a:t>
            </a:r>
            <a:r>
              <a:rPr lang="en-US" sz="1300" b="1" kern="1200" dirty="0" smtClean="0">
                <a:solidFill>
                  <a:srgbClr val="0033CC"/>
                </a:solidFill>
                <a:latin typeface="Arial" pitchFamily="34" charset="0"/>
              </a:rPr>
              <a:t>La </a:t>
            </a:r>
            <a:r>
              <a:rPr lang="en-US" sz="1300" b="1" kern="1200" dirty="0" smtClean="0">
                <a:solidFill>
                  <a:srgbClr val="0033CC"/>
                </a:solidFill>
                <a:latin typeface="Arial" pitchFamily="34" charset="0"/>
              </a:rPr>
              <a:t>Niña</a:t>
            </a:r>
            <a:r>
              <a:rPr lang="en-US" sz="1300" b="1" kern="1200" dirty="0" smtClean="0">
                <a:solidFill>
                  <a:srgbClr val="0033CC"/>
                </a:solidFill>
                <a:latin typeface="Arial" pitchFamily="34" charset="0"/>
              </a:rPr>
              <a:t> </a:t>
            </a:r>
            <a:r>
              <a:rPr lang="en-US" sz="1300" b="1" kern="1200" dirty="0">
                <a:solidFill>
                  <a:srgbClr val="0033CC"/>
                </a:solidFill>
                <a:latin typeface="Arial" pitchFamily="34" charset="0"/>
              </a:rPr>
              <a:t>is favored to continue through the Northern Hemisphere winter 2021-22 (~95% chance) and transition to ENSO-neutral during the spring 2022 (~60% chance during April-June</a:t>
            </a:r>
            <a:r>
              <a:rPr lang="en-US" sz="1300" b="1" kern="1200" dirty="0" smtClean="0">
                <a:solidFill>
                  <a:srgbClr val="0033CC"/>
                </a:solidFill>
                <a:latin typeface="Arial" pitchFamily="34" charset="0"/>
              </a:rPr>
              <a:t>).</a:t>
            </a:r>
            <a:endParaRPr lang="en-US" sz="1300" b="1" kern="1200" dirty="0" smtClean="0">
              <a:solidFill>
                <a:srgbClr val="0033CC"/>
              </a:solidFill>
              <a:latin typeface="Arial" pitchFamily="34" charset="0"/>
            </a:endParaRPr>
          </a:p>
          <a:p>
            <a:pPr marL="0" indent="0">
              <a:buNone/>
            </a:pPr>
            <a:r>
              <a:rPr lang="en-US" altLang="en-US" sz="1600" b="1" dirty="0" smtClean="0">
                <a:solidFill>
                  <a:srgbClr val="FF0000"/>
                </a:solidFill>
              </a:rPr>
              <a:t>Prediction</a:t>
            </a:r>
            <a:r>
              <a:rPr lang="en-US" altLang="en-US" sz="1600" b="1" dirty="0" smtClean="0">
                <a:solidFill>
                  <a:srgbClr val="FF0000"/>
                </a:solidFill>
              </a:rPr>
              <a:t>: </a:t>
            </a:r>
            <a:r>
              <a:rPr lang="en-US" sz="1300" kern="1200" dirty="0" smtClean="0">
                <a:solidFill>
                  <a:srgbClr val="002060"/>
                </a:solidFill>
                <a:latin typeface="Trebuchet MS" panose="020B0603020202020204" pitchFamily="34" charset="0"/>
              </a:rPr>
              <a:t> </a:t>
            </a:r>
            <a:endParaRPr lang="en-US" sz="1300" kern="1200" dirty="0" smtClean="0">
              <a:solidFill>
                <a:srgbClr val="002060"/>
              </a:solidFill>
              <a:latin typeface="Trebuchet MS" panose="020B0603020202020204" pitchFamily="34" charset="0"/>
            </a:endParaRPr>
          </a:p>
          <a:p>
            <a:pPr marL="346075" lvl="1" indent="-346075"/>
            <a:r>
              <a:rPr lang="en-US" sz="1250" kern="1200" dirty="0" smtClean="0">
                <a:latin typeface="Trebuchet MS" panose="020B0603020202020204" pitchFamily="34" charset="0"/>
              </a:rPr>
              <a:t>La Nina conditions are here now in full force, with anomalously cold waters in almost all of the tropical equatorial Pacific. Even last month, the forecast rainfall patterns for the month and DJF season very much resembled canonical ENSO patterns, with dry conditions along the southern tier states. With Lina conditions expected to peak In the current forecast JFM season, the same canonical rainfall pattern is expected to be forecast this upcoming JFM season also, as also the NMME models’ forecasts suggest now. </a:t>
            </a:r>
          </a:p>
          <a:p>
            <a:pPr marL="346075" lvl="1" indent="-346075"/>
            <a:r>
              <a:rPr lang="en-US" sz="1250" kern="1200" dirty="0" smtClean="0">
                <a:latin typeface="Trebuchet MS" panose="020B0603020202020204" pitchFamily="34" charset="0"/>
              </a:rPr>
              <a:t>If </a:t>
            </a:r>
            <a:r>
              <a:rPr lang="en-US" sz="1250" kern="1200" dirty="0" smtClean="0">
                <a:latin typeface="Trebuchet MS" panose="020B0603020202020204" pitchFamily="34" charset="0"/>
              </a:rPr>
              <a:t>the expected above normal precipitation forecast for the upcoming </a:t>
            </a:r>
            <a:r>
              <a:rPr lang="en-US" sz="1250" kern="1200" dirty="0" smtClean="0">
                <a:latin typeface="Trebuchet MS" panose="020B0603020202020204" pitchFamily="34" charset="0"/>
              </a:rPr>
              <a:t>JFM </a:t>
            </a:r>
            <a:r>
              <a:rPr lang="en-US" sz="1250" kern="1200" dirty="0" smtClean="0">
                <a:latin typeface="Trebuchet MS" panose="020B0603020202020204" pitchFamily="34" charset="0"/>
              </a:rPr>
              <a:t>season in these upper northwestern and part of the  northern Great Plains states associated with the emerging La Nina verifies, it will also make an impact on the drought in these regions, even thought drought removal is here is unlikely, except may be along the coastal regions of Washington and Oregon. </a:t>
            </a:r>
          </a:p>
          <a:p>
            <a:pPr marL="346075" lvl="1" indent="-346075"/>
            <a:r>
              <a:rPr lang="en-US" sz="1250" kern="1200" dirty="0" smtClean="0">
                <a:latin typeface="Trebuchet MS" panose="020B0603020202020204" pitchFamily="34" charset="0"/>
              </a:rPr>
              <a:t>The models forecast and there is a strong likelihood that the southern tier states, beginning with southern CA in the west and extending eastward, will likely experience below normal rainfall for the forecast season, due of course to the La Nina.  Hence this will likely worsen the already existing drought in the southwestern, southern states, extending eastward in to </a:t>
            </a:r>
            <a:r>
              <a:rPr lang="en-US" sz="1250" kern="1200" dirty="0" smtClean="0">
                <a:latin typeface="Trebuchet MS" panose="020B0603020202020204" pitchFamily="34" charset="0"/>
              </a:rPr>
              <a:t>TX,KS, OK &amp; LA. </a:t>
            </a:r>
            <a:r>
              <a:rPr lang="en-US" sz="1250" dirty="0" smtClean="0">
                <a:latin typeface="Trebuchet MS" panose="020B0603020202020204" pitchFamily="34" charset="0"/>
              </a:rPr>
              <a:t>The </a:t>
            </a:r>
            <a:r>
              <a:rPr lang="en-US" sz="1250" dirty="0" smtClean="0">
                <a:latin typeface="Trebuchet MS" panose="020B0603020202020204" pitchFamily="34" charset="0"/>
              </a:rPr>
              <a:t>big uncertainty </a:t>
            </a:r>
            <a:r>
              <a:rPr lang="en-US" sz="1250" dirty="0" smtClean="0">
                <a:latin typeface="Trebuchet MS" panose="020B0603020202020204" pitchFamily="34" charset="0"/>
              </a:rPr>
              <a:t>continues to be if </a:t>
            </a:r>
            <a:r>
              <a:rPr lang="en-US" sz="1250" dirty="0" smtClean="0">
                <a:latin typeface="Trebuchet MS" panose="020B0603020202020204" pitchFamily="34" charset="0"/>
              </a:rPr>
              <a:t>new drought will develop in parts of FL. </a:t>
            </a:r>
            <a:r>
              <a:rPr lang="en-US" sz="1250" dirty="0" smtClean="0">
                <a:latin typeface="Trebuchet MS" panose="020B0603020202020204" pitchFamily="34" charset="0"/>
              </a:rPr>
              <a:t>The drought in mid-Atlantic states </a:t>
            </a:r>
            <a:r>
              <a:rPr lang="en-US" sz="1250" dirty="0">
                <a:latin typeface="Trebuchet MS" panose="020B0603020202020204" pitchFamily="34" charset="0"/>
              </a:rPr>
              <a:t>is likely </a:t>
            </a:r>
            <a:r>
              <a:rPr lang="en-US" sz="1250" dirty="0" smtClean="0">
                <a:latin typeface="Trebuchet MS" panose="020B0603020202020204" pitchFamily="34" charset="0"/>
              </a:rPr>
              <a:t>to persist </a:t>
            </a:r>
            <a:r>
              <a:rPr lang="en-US" sz="1250" dirty="0">
                <a:latin typeface="Trebuchet MS" panose="020B0603020202020204" pitchFamily="34" charset="0"/>
              </a:rPr>
              <a:t>into next month </a:t>
            </a:r>
            <a:r>
              <a:rPr lang="en-US" sz="1250" dirty="0" smtClean="0">
                <a:latin typeface="Trebuchet MS" panose="020B0603020202020204" pitchFamily="34" charset="0"/>
              </a:rPr>
              <a:t>but may go away by end of JFM season. Development /extension of drought into Ohio valley is also unlikely as </a:t>
            </a:r>
            <a:r>
              <a:rPr lang="en-US" sz="1250" dirty="0" smtClean="0">
                <a:latin typeface="Trebuchet MS" panose="020B0603020202020204" pitchFamily="34" charset="0"/>
              </a:rPr>
              <a:t>that region is likely to get more rainfall.</a:t>
            </a:r>
            <a:r>
              <a:rPr lang="en-US" sz="1250" dirty="0" smtClean="0">
                <a:latin typeface="Trebuchet MS" panose="020B0603020202020204" pitchFamily="34" charset="0"/>
              </a:rPr>
              <a:t> ******</a:t>
            </a:r>
            <a:endParaRPr lang="en-US" sz="1300" dirty="0" smtClean="0">
              <a:latin typeface="Trebuchet MS" panose="020B0603020202020204" pitchFamily="34" charset="0"/>
            </a:endParaRPr>
          </a:p>
        </p:txBody>
      </p:sp>
    </p:spTree>
    <p:extLst>
      <p:ext uri="{BB962C8B-B14F-4D97-AF65-F5344CB8AC3E}">
        <p14:creationId xmlns:p14="http://schemas.microsoft.com/office/powerpoint/2010/main" val="425803966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33053" b="24174"/>
          <a:stretch/>
        </p:blipFill>
        <p:spPr bwMode="auto">
          <a:xfrm>
            <a:off x="5171" y="49406"/>
            <a:ext cx="7108933" cy="31509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2"/>
          </p:nvPr>
        </p:nvSpPr>
        <p:spPr>
          <a:xfrm>
            <a:off x="8769133" y="6547660"/>
            <a:ext cx="304800" cy="307975"/>
          </a:xfrm>
        </p:spPr>
        <p:txBody>
          <a:bodyPr/>
          <a:lstStyle/>
          <a:p>
            <a:pPr>
              <a:defRPr/>
            </a:pPr>
            <a:fld id="{AE0D35B7-164B-4BDA-8435-F6440E98459E}" type="slidenum">
              <a:rPr lang="en-US" altLang="en-US" smtClean="0"/>
              <a:pPr>
                <a:defRPr/>
              </a:pPr>
              <a:t>4</a:t>
            </a:fld>
            <a:endParaRPr lang="en-US" altLang="en-US" dirty="0"/>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3752850"/>
            <a:ext cx="1169128" cy="16991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 name="Straight Connector 4"/>
          <p:cNvCxnSpPr/>
          <p:nvPr/>
        </p:nvCxnSpPr>
        <p:spPr>
          <a:xfrm flipH="1">
            <a:off x="2057400" y="5105400"/>
            <a:ext cx="4419600" cy="0"/>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2057400" y="4722920"/>
            <a:ext cx="4419600" cy="0"/>
          </a:xfrm>
          <a:prstGeom prst="line">
            <a:avLst/>
          </a:prstGeom>
          <a:ln w="15875">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4012049" y="3220827"/>
            <a:ext cx="1957388" cy="830997"/>
          </a:xfrm>
          <a:prstGeom prst="rect">
            <a:avLst/>
          </a:prstGeom>
          <a:noFill/>
        </p:spPr>
        <p:txBody>
          <a:bodyPr wrap="square" rtlCol="0">
            <a:spAutoFit/>
          </a:bodyPr>
          <a:lstStyle/>
          <a:p>
            <a:r>
              <a:rPr lang="en-US" sz="1600" dirty="0" smtClean="0">
                <a:solidFill>
                  <a:srgbClr val="FF0000"/>
                </a:solidFill>
              </a:rPr>
              <a:t>The recent drought has somewhat stagnated ?</a:t>
            </a:r>
            <a:endParaRPr lang="en-US" sz="1600" dirty="0">
              <a:solidFill>
                <a:srgbClr val="FF0000"/>
              </a:solidFill>
            </a:endParaRPr>
          </a:p>
        </p:txBody>
      </p:sp>
      <p:cxnSp>
        <p:nvCxnSpPr>
          <p:cNvPr id="28" name="Straight Arrow Connector 27"/>
          <p:cNvCxnSpPr/>
          <p:nvPr/>
        </p:nvCxnSpPr>
        <p:spPr>
          <a:xfrm>
            <a:off x="5029200" y="3752850"/>
            <a:ext cx="762000" cy="725329"/>
          </a:xfrm>
          <a:prstGeom prst="straightConnector1">
            <a:avLst/>
          </a:prstGeom>
          <a:ln w="2222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627214" y="6193395"/>
            <a:ext cx="5961719" cy="523220"/>
          </a:xfrm>
          <a:prstGeom prst="rect">
            <a:avLst/>
          </a:prstGeom>
          <a:noFill/>
        </p:spPr>
        <p:txBody>
          <a:bodyPr wrap="square" rtlCol="0">
            <a:spAutoFit/>
          </a:bodyPr>
          <a:lstStyle/>
          <a:p>
            <a:r>
              <a:rPr lang="en-US" sz="1400" dirty="0" smtClean="0"/>
              <a:t>As the La Nina takes strong hold during the ongoing winter (DJF+) will the drought areas across the US increase?  </a:t>
            </a:r>
            <a:endParaRPr lang="en-US" sz="1400" dirty="0"/>
          </a:p>
        </p:txBody>
      </p:sp>
      <p:cxnSp>
        <p:nvCxnSpPr>
          <p:cNvPr id="13" name="Straight Connector 12"/>
          <p:cNvCxnSpPr/>
          <p:nvPr/>
        </p:nvCxnSpPr>
        <p:spPr>
          <a:xfrm flipH="1">
            <a:off x="1686490" y="4478179"/>
            <a:ext cx="4535359" cy="28239"/>
          </a:xfrm>
          <a:prstGeom prst="line">
            <a:avLst/>
          </a:prstGeom>
          <a:ln w="15875">
            <a:solidFill>
              <a:srgbClr val="FF0000"/>
            </a:solidFill>
            <a:prstDash val="dash"/>
          </a:ln>
        </p:spPr>
        <p:style>
          <a:lnRef idx="1">
            <a:schemeClr val="accent1"/>
          </a:lnRef>
          <a:fillRef idx="0">
            <a:schemeClr val="accent1"/>
          </a:fillRef>
          <a:effectRef idx="0">
            <a:schemeClr val="accent1"/>
          </a:effectRef>
          <a:fontRef idx="minor">
            <a:schemeClr val="tx1"/>
          </a:fontRef>
        </p:style>
      </p:cxnSp>
      <p:pic>
        <p:nvPicPr>
          <p:cNvPr id="1638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8800" y="3124200"/>
            <a:ext cx="571500" cy="23038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5029200" y="4267199"/>
            <a:ext cx="609600" cy="29750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7359139" y="4626088"/>
            <a:ext cx="1834933" cy="307777"/>
          </a:xfrm>
          <a:prstGeom prst="rect">
            <a:avLst/>
          </a:prstGeom>
          <a:noFill/>
        </p:spPr>
        <p:txBody>
          <a:bodyPr wrap="square" rtlCol="0">
            <a:spAutoFit/>
          </a:bodyPr>
          <a:lstStyle/>
          <a:p>
            <a:r>
              <a:rPr lang="en-US" sz="1400" dirty="0" smtClean="0"/>
              <a:t>Current drought!</a:t>
            </a:r>
            <a:endParaRPr lang="en-US" sz="1400" dirty="0"/>
          </a:p>
        </p:txBody>
      </p:sp>
      <p:sp>
        <p:nvSpPr>
          <p:cNvPr id="10" name="TextBox 9"/>
          <p:cNvSpPr txBox="1"/>
          <p:nvPr/>
        </p:nvSpPr>
        <p:spPr>
          <a:xfrm>
            <a:off x="6400800" y="3297795"/>
            <a:ext cx="2582432" cy="1046440"/>
          </a:xfrm>
          <a:prstGeom prst="rect">
            <a:avLst/>
          </a:prstGeom>
          <a:noFill/>
        </p:spPr>
        <p:txBody>
          <a:bodyPr wrap="square" rtlCol="0">
            <a:spAutoFit/>
          </a:bodyPr>
          <a:lstStyle/>
          <a:p>
            <a:r>
              <a:rPr lang="en-US" sz="1600" dirty="0" smtClean="0"/>
              <a:t>Every </a:t>
            </a:r>
            <a:r>
              <a:rPr lang="en-US" sz="1600" dirty="0"/>
              <a:t>drought is different</a:t>
            </a:r>
            <a:r>
              <a:rPr lang="en-US" sz="1600" dirty="0" smtClean="0"/>
              <a:t>.!</a:t>
            </a:r>
          </a:p>
          <a:p>
            <a:endParaRPr lang="en-US" sz="1600" dirty="0" smtClean="0"/>
          </a:p>
          <a:p>
            <a:r>
              <a:rPr lang="en-US" sz="1600" dirty="0" smtClean="0"/>
              <a:t>Every situation is different!! </a:t>
            </a:r>
          </a:p>
          <a:p>
            <a:endParaRPr lang="en-US" sz="1400" dirty="0"/>
          </a:p>
        </p:txBody>
      </p:sp>
      <p:pic>
        <p:nvPicPr>
          <p:cNvPr id="4" name="Picture 3"/>
          <p:cNvPicPr>
            <a:picLocks noChangeAspect="1"/>
          </p:cNvPicPr>
          <p:nvPr/>
        </p:nvPicPr>
        <p:blipFill>
          <a:blip r:embed="rId5"/>
          <a:stretch>
            <a:fillRect/>
          </a:stretch>
        </p:blipFill>
        <p:spPr>
          <a:xfrm>
            <a:off x="1170352" y="3276600"/>
            <a:ext cx="4468448" cy="2819400"/>
          </a:xfrm>
          <a:prstGeom prst="rect">
            <a:avLst/>
          </a:prstGeom>
        </p:spPr>
      </p:pic>
      <p:pic>
        <p:nvPicPr>
          <p:cNvPr id="21" name="Picture 20" descr="United States Drought Monito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65206" y="4933865"/>
            <a:ext cx="2244430" cy="1672119"/>
          </a:xfrm>
          <a:prstGeom prst="rect">
            <a:avLst/>
          </a:prstGeom>
          <a:noFill/>
          <a:ln>
            <a:noFill/>
          </a:ln>
        </p:spPr>
      </p:pic>
      <p:cxnSp>
        <p:nvCxnSpPr>
          <p:cNvPr id="14" name="Straight Arrow Connector 13"/>
          <p:cNvCxnSpPr/>
          <p:nvPr/>
        </p:nvCxnSpPr>
        <p:spPr>
          <a:xfrm flipH="1" flipV="1">
            <a:off x="5516132" y="4768104"/>
            <a:ext cx="1188101" cy="382043"/>
          </a:xfrm>
          <a:prstGeom prst="straightConnector1">
            <a:avLst/>
          </a:prstGeom>
          <a:ln w="15875">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24" name="Picture 23" descr="Drought Monitor for usdm"/>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14104" y="281219"/>
            <a:ext cx="2029896" cy="1776181"/>
          </a:xfrm>
          <a:prstGeom prst="rect">
            <a:avLst/>
          </a:prstGeom>
          <a:noFill/>
          <a:ln>
            <a:noFill/>
          </a:ln>
        </p:spPr>
      </p:pic>
      <p:cxnSp>
        <p:nvCxnSpPr>
          <p:cNvPr id="18" name="Straight Arrow Connector 17"/>
          <p:cNvCxnSpPr/>
          <p:nvPr/>
        </p:nvCxnSpPr>
        <p:spPr>
          <a:xfrm flipV="1">
            <a:off x="6588933" y="838200"/>
            <a:ext cx="525171" cy="331109"/>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1686490" y="2954064"/>
            <a:ext cx="3429000" cy="307777"/>
          </a:xfrm>
          <a:prstGeom prst="rect">
            <a:avLst/>
          </a:prstGeom>
          <a:noFill/>
        </p:spPr>
        <p:txBody>
          <a:bodyPr wrap="square" rtlCol="0">
            <a:spAutoFit/>
          </a:bodyPr>
          <a:lstStyle/>
          <a:p>
            <a:r>
              <a:rPr lang="en-US" sz="1400" b="1" i="1" dirty="0" smtClean="0">
                <a:solidFill>
                  <a:srgbClr val="C00000"/>
                </a:solidFill>
              </a:rPr>
              <a:t>Time series since 2000 spilt into 2 panels.</a:t>
            </a:r>
            <a:endParaRPr lang="en-US" sz="1400" b="1" i="1" dirty="0">
              <a:solidFill>
                <a:srgbClr val="C00000"/>
              </a:solidFill>
            </a:endParaRPr>
          </a:p>
        </p:txBody>
      </p:sp>
    </p:spTree>
    <p:extLst>
      <p:ext uri="{BB962C8B-B14F-4D97-AF65-F5344CB8AC3E}">
        <p14:creationId xmlns:p14="http://schemas.microsoft.com/office/powerpoint/2010/main" val="343363821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US 4 panel 1wk - 2month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08099"/>
            <a:ext cx="7620000" cy="5886450"/>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a:xfrm>
            <a:off x="8763000" y="6550025"/>
            <a:ext cx="381000" cy="307975"/>
          </a:xfrm>
        </p:spPr>
        <p:txBody>
          <a:bodyPr/>
          <a:lstStyle/>
          <a:p>
            <a:pPr>
              <a:defRPr/>
            </a:pPr>
            <a:fld id="{29FE659A-E67D-4F73-9E46-0170127DE6AC}" type="slidenum">
              <a:rPr lang="en-US" altLang="en-US" smtClean="0"/>
              <a:pPr>
                <a:defRPr/>
              </a:pPr>
              <a:t>5</a:t>
            </a:fld>
            <a:endParaRPr lang="en-US" altLang="en-US" dirty="0"/>
          </a:p>
        </p:txBody>
      </p:sp>
      <p:sp>
        <p:nvSpPr>
          <p:cNvPr id="18" name="TextBox 17"/>
          <p:cNvSpPr txBox="1"/>
          <p:nvPr/>
        </p:nvSpPr>
        <p:spPr>
          <a:xfrm>
            <a:off x="1143000" y="76200"/>
            <a:ext cx="5791200" cy="369332"/>
          </a:xfrm>
          <a:prstGeom prst="rect">
            <a:avLst/>
          </a:prstGeom>
          <a:noFill/>
        </p:spPr>
        <p:txBody>
          <a:bodyPr wrap="square" rtlCol="0">
            <a:spAutoFit/>
          </a:bodyPr>
          <a:lstStyle/>
          <a:p>
            <a:r>
              <a:rPr lang="en-US" dirty="0"/>
              <a:t>Precipitation </a:t>
            </a:r>
            <a:r>
              <a:rPr lang="en-US" b="1" dirty="0"/>
              <a:t>ANOM</a:t>
            </a:r>
            <a:r>
              <a:rPr lang="en-US" dirty="0"/>
              <a:t> during last 7, 14, 30, &amp; 60 days.</a:t>
            </a:r>
          </a:p>
        </p:txBody>
      </p:sp>
      <p:cxnSp>
        <p:nvCxnSpPr>
          <p:cNvPr id="23" name="Straight Connector 22"/>
          <p:cNvCxnSpPr/>
          <p:nvPr/>
        </p:nvCxnSpPr>
        <p:spPr>
          <a:xfrm>
            <a:off x="2971599" y="76200"/>
            <a:ext cx="679546" cy="304800"/>
          </a:xfrm>
          <a:prstGeom prst="line">
            <a:avLst/>
          </a:prstGeom>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2438400" y="76200"/>
            <a:ext cx="762000" cy="4095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7696200" y="3720827"/>
            <a:ext cx="1371600" cy="2893100"/>
          </a:xfrm>
          <a:prstGeom prst="rect">
            <a:avLst/>
          </a:prstGeom>
          <a:noFill/>
        </p:spPr>
        <p:txBody>
          <a:bodyPr wrap="square" rtlCol="0">
            <a:spAutoFit/>
          </a:bodyPr>
          <a:lstStyle/>
          <a:p>
            <a:r>
              <a:rPr lang="en-US" sz="1400" dirty="0"/>
              <a:t>These maps in this and following slides, </a:t>
            </a:r>
            <a:r>
              <a:rPr lang="en-US" sz="1400" dirty="0" smtClean="0"/>
              <a:t>including          </a:t>
            </a:r>
            <a:r>
              <a:rPr lang="en-US" sz="1400" dirty="0" smtClean="0">
                <a:solidFill>
                  <a:srgbClr val="FF0000"/>
                </a:solidFill>
              </a:rPr>
              <a:t>a) Total, </a:t>
            </a:r>
            <a:endParaRPr lang="en-US" sz="1400" dirty="0">
              <a:solidFill>
                <a:srgbClr val="FF0000"/>
              </a:solidFill>
            </a:endParaRPr>
          </a:p>
          <a:p>
            <a:r>
              <a:rPr lang="en-US" sz="1400" dirty="0">
                <a:solidFill>
                  <a:srgbClr val="FF0000"/>
                </a:solidFill>
              </a:rPr>
              <a:t>b</a:t>
            </a:r>
            <a:r>
              <a:rPr lang="en-US" sz="1400" dirty="0" smtClean="0">
                <a:solidFill>
                  <a:srgbClr val="FF0000"/>
                </a:solidFill>
              </a:rPr>
              <a:t>) </a:t>
            </a:r>
            <a:r>
              <a:rPr lang="en-US" sz="1400" dirty="0" err="1">
                <a:solidFill>
                  <a:srgbClr val="FF0000"/>
                </a:solidFill>
              </a:rPr>
              <a:t>Anom</a:t>
            </a:r>
            <a:r>
              <a:rPr lang="en-US" sz="1400" dirty="0">
                <a:solidFill>
                  <a:srgbClr val="FF0000"/>
                </a:solidFill>
              </a:rPr>
              <a:t> and </a:t>
            </a:r>
            <a:endParaRPr lang="en-US" sz="1400" dirty="0" smtClean="0">
              <a:solidFill>
                <a:srgbClr val="FF0000"/>
              </a:solidFill>
            </a:endParaRPr>
          </a:p>
          <a:p>
            <a:r>
              <a:rPr lang="en-US" sz="1400" dirty="0" smtClean="0">
                <a:solidFill>
                  <a:srgbClr val="FF0000"/>
                </a:solidFill>
              </a:rPr>
              <a:t>c) </a:t>
            </a:r>
            <a:r>
              <a:rPr lang="en-US" sz="1400" dirty="0">
                <a:solidFill>
                  <a:srgbClr val="FF0000"/>
                </a:solidFill>
              </a:rPr>
              <a:t>Percent of </a:t>
            </a:r>
            <a:r>
              <a:rPr lang="en-US" sz="1400" dirty="0" smtClean="0">
                <a:solidFill>
                  <a:srgbClr val="FF0000"/>
                </a:solidFill>
              </a:rPr>
              <a:t>Normal precip</a:t>
            </a:r>
            <a:r>
              <a:rPr lang="en-US" sz="1400" dirty="0">
                <a:solidFill>
                  <a:srgbClr val="FF0000"/>
                </a:solidFill>
              </a:rPr>
              <a:t>.  </a:t>
            </a:r>
            <a:r>
              <a:rPr lang="en-US" sz="1400" dirty="0"/>
              <a:t>in these and other longer time </a:t>
            </a:r>
            <a:r>
              <a:rPr lang="en-US" sz="1400" dirty="0" smtClean="0"/>
              <a:t>ranges are now (routinely) daily </a:t>
            </a:r>
            <a:r>
              <a:rPr lang="en-US" sz="1400" dirty="0"/>
              <a:t>updated at: </a:t>
            </a:r>
          </a:p>
        </p:txBody>
      </p:sp>
      <p:sp>
        <p:nvSpPr>
          <p:cNvPr id="20" name="TextBox 19"/>
          <p:cNvSpPr txBox="1"/>
          <p:nvPr/>
        </p:nvSpPr>
        <p:spPr>
          <a:xfrm>
            <a:off x="5410200" y="3200400"/>
            <a:ext cx="914400" cy="369332"/>
          </a:xfrm>
          <a:prstGeom prst="rect">
            <a:avLst/>
          </a:prstGeom>
          <a:noFill/>
        </p:spPr>
        <p:txBody>
          <a:bodyPr wrap="square" rtlCol="0">
            <a:spAutoFit/>
          </a:bodyPr>
          <a:lstStyle/>
          <a:p>
            <a:r>
              <a:rPr lang="en-US" b="1" dirty="0">
                <a:solidFill>
                  <a:srgbClr val="FF0000"/>
                </a:solidFill>
              </a:rPr>
              <a:t>7 Days</a:t>
            </a:r>
          </a:p>
        </p:txBody>
      </p:sp>
      <p:sp>
        <p:nvSpPr>
          <p:cNvPr id="21" name="TextBox 20"/>
          <p:cNvSpPr txBox="1"/>
          <p:nvPr/>
        </p:nvSpPr>
        <p:spPr>
          <a:xfrm>
            <a:off x="5410200" y="533400"/>
            <a:ext cx="1066800" cy="369332"/>
          </a:xfrm>
          <a:prstGeom prst="rect">
            <a:avLst/>
          </a:prstGeom>
          <a:noFill/>
        </p:spPr>
        <p:txBody>
          <a:bodyPr wrap="square" rtlCol="0">
            <a:spAutoFit/>
          </a:bodyPr>
          <a:lstStyle/>
          <a:p>
            <a:r>
              <a:rPr lang="en-US" b="1" dirty="0">
                <a:solidFill>
                  <a:srgbClr val="FF0000"/>
                </a:solidFill>
              </a:rPr>
              <a:t>14 Days</a:t>
            </a:r>
          </a:p>
        </p:txBody>
      </p:sp>
      <p:sp>
        <p:nvSpPr>
          <p:cNvPr id="22" name="TextBox 21"/>
          <p:cNvSpPr txBox="1"/>
          <p:nvPr/>
        </p:nvSpPr>
        <p:spPr>
          <a:xfrm>
            <a:off x="1620625" y="3200400"/>
            <a:ext cx="952359" cy="369332"/>
          </a:xfrm>
          <a:prstGeom prst="rect">
            <a:avLst/>
          </a:prstGeom>
          <a:noFill/>
        </p:spPr>
        <p:txBody>
          <a:bodyPr wrap="square" rtlCol="0">
            <a:spAutoFit/>
          </a:bodyPr>
          <a:lstStyle/>
          <a:p>
            <a:r>
              <a:rPr lang="en-US" b="1" dirty="0">
                <a:solidFill>
                  <a:srgbClr val="FF0000"/>
                </a:solidFill>
              </a:rPr>
              <a:t>30 </a:t>
            </a:r>
            <a:r>
              <a:rPr lang="en-US" b="1" dirty="0" smtClean="0">
                <a:solidFill>
                  <a:srgbClr val="FF0000"/>
                </a:solidFill>
              </a:rPr>
              <a:t>Day</a:t>
            </a:r>
            <a:endParaRPr lang="en-US" b="1" dirty="0">
              <a:solidFill>
                <a:srgbClr val="FF0000"/>
              </a:solidFill>
            </a:endParaRPr>
          </a:p>
        </p:txBody>
      </p:sp>
      <p:sp>
        <p:nvSpPr>
          <p:cNvPr id="25" name="TextBox 24"/>
          <p:cNvSpPr txBox="1"/>
          <p:nvPr/>
        </p:nvSpPr>
        <p:spPr>
          <a:xfrm>
            <a:off x="1617276" y="533400"/>
            <a:ext cx="952359" cy="369332"/>
          </a:xfrm>
          <a:prstGeom prst="rect">
            <a:avLst/>
          </a:prstGeom>
          <a:noFill/>
        </p:spPr>
        <p:txBody>
          <a:bodyPr wrap="square" rtlCol="0">
            <a:spAutoFit/>
          </a:bodyPr>
          <a:lstStyle/>
          <a:p>
            <a:r>
              <a:rPr lang="en-US" b="1" dirty="0">
                <a:solidFill>
                  <a:srgbClr val="FF0000"/>
                </a:solidFill>
              </a:rPr>
              <a:t>60 Days</a:t>
            </a:r>
          </a:p>
        </p:txBody>
      </p:sp>
      <p:sp>
        <p:nvSpPr>
          <p:cNvPr id="2" name="Oval 1"/>
          <p:cNvSpPr/>
          <p:nvPr/>
        </p:nvSpPr>
        <p:spPr>
          <a:xfrm>
            <a:off x="533400" y="4909828"/>
            <a:ext cx="113791"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81708" y="6626423"/>
            <a:ext cx="8253478" cy="307777"/>
          </a:xfrm>
          <a:prstGeom prst="rect">
            <a:avLst/>
          </a:prstGeom>
        </p:spPr>
        <p:txBody>
          <a:bodyPr wrap="none">
            <a:spAutoFit/>
          </a:bodyPr>
          <a:lstStyle/>
          <a:p>
            <a:r>
              <a:rPr lang="en-US" sz="1400" dirty="0"/>
              <a:t>From: Recent Accumulated Precipitation </a:t>
            </a:r>
            <a:r>
              <a:rPr lang="en-US" sz="1400" dirty="0">
                <a:solidFill>
                  <a:srgbClr val="6600CC"/>
                </a:solidFill>
                <a:hlinkClick r:id="rId3"/>
              </a:rPr>
              <a:t>https://www.cpc.ncep.noaa.gov/products/Drought/briefing_prcp.shtml</a:t>
            </a:r>
            <a:r>
              <a:rPr lang="en-US" sz="1400" dirty="0">
                <a:solidFill>
                  <a:srgbClr val="6600CC"/>
                </a:solidFill>
              </a:rPr>
              <a:t> </a:t>
            </a:r>
          </a:p>
        </p:txBody>
      </p:sp>
      <p:cxnSp>
        <p:nvCxnSpPr>
          <p:cNvPr id="10" name="Straight Arrow Connector 9"/>
          <p:cNvCxnSpPr/>
          <p:nvPr/>
        </p:nvCxnSpPr>
        <p:spPr>
          <a:xfrm flipH="1">
            <a:off x="8229600" y="6508071"/>
            <a:ext cx="659867" cy="250163"/>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7592482" y="186188"/>
            <a:ext cx="1447800" cy="2893100"/>
          </a:xfrm>
          <a:prstGeom prst="rect">
            <a:avLst/>
          </a:prstGeom>
          <a:noFill/>
        </p:spPr>
        <p:txBody>
          <a:bodyPr wrap="square" rtlCol="0">
            <a:spAutoFit/>
          </a:bodyPr>
          <a:lstStyle/>
          <a:p>
            <a:r>
              <a:rPr lang="en-US" sz="1400" dirty="0" smtClean="0"/>
              <a:t>This and next few slides show Precip deficit (excess).</a:t>
            </a:r>
          </a:p>
          <a:p>
            <a:r>
              <a:rPr lang="en-US" sz="1400" b="1" dirty="0" smtClean="0"/>
              <a:t>Droughts, for the MOST part, begin and end with precip!! </a:t>
            </a:r>
            <a:r>
              <a:rPr lang="en-US" sz="1400" dirty="0" smtClean="0"/>
              <a:t>Lately, Temps are becoming (secondarily) important as well.</a:t>
            </a:r>
            <a:endParaRPr lang="en-US" sz="1400" dirty="0"/>
          </a:p>
        </p:txBody>
      </p:sp>
      <p:sp>
        <p:nvSpPr>
          <p:cNvPr id="4" name="Oval 3"/>
          <p:cNvSpPr/>
          <p:nvPr/>
        </p:nvSpPr>
        <p:spPr>
          <a:xfrm rot="20479393">
            <a:off x="309281" y="996000"/>
            <a:ext cx="857274" cy="1793536"/>
          </a:xfrm>
          <a:prstGeom prst="ellipse">
            <a:avLst/>
          </a:prstGeom>
          <a:noFill/>
          <a:ln>
            <a:solidFill>
              <a:srgbClr val="66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 name="Group 30"/>
          <p:cNvGrpSpPr/>
          <p:nvPr/>
        </p:nvGrpSpPr>
        <p:grpSpPr>
          <a:xfrm>
            <a:off x="1563079" y="2243822"/>
            <a:ext cx="3788841" cy="563910"/>
            <a:chOff x="1563079" y="2243822"/>
            <a:chExt cx="3788841" cy="563910"/>
          </a:xfrm>
        </p:grpSpPr>
        <p:sp>
          <p:nvSpPr>
            <p:cNvPr id="7" name="TextBox 6"/>
            <p:cNvSpPr txBox="1"/>
            <p:nvPr/>
          </p:nvSpPr>
          <p:spPr>
            <a:xfrm>
              <a:off x="3200400" y="2438400"/>
              <a:ext cx="304800" cy="369332"/>
            </a:xfrm>
            <a:prstGeom prst="rect">
              <a:avLst/>
            </a:prstGeom>
            <a:noFill/>
          </p:spPr>
          <p:txBody>
            <a:bodyPr wrap="square" rtlCol="0">
              <a:spAutoFit/>
            </a:bodyPr>
            <a:lstStyle/>
            <a:p>
              <a:r>
                <a:rPr lang="en-US" dirty="0" smtClean="0"/>
                <a:t>?</a:t>
              </a:r>
              <a:endParaRPr lang="en-US" dirty="0"/>
            </a:p>
          </p:txBody>
        </p:sp>
        <p:cxnSp>
          <p:nvCxnSpPr>
            <p:cNvPr id="11" name="Straight Arrow Connector 10"/>
            <p:cNvCxnSpPr/>
            <p:nvPr/>
          </p:nvCxnSpPr>
          <p:spPr>
            <a:xfrm flipH="1" flipV="1">
              <a:off x="1563079" y="2243822"/>
              <a:ext cx="545562" cy="49937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5181600" y="2362200"/>
              <a:ext cx="170320" cy="3810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4" name="Group 33"/>
          <p:cNvGrpSpPr/>
          <p:nvPr/>
        </p:nvGrpSpPr>
        <p:grpSpPr>
          <a:xfrm>
            <a:off x="2895600" y="5040868"/>
            <a:ext cx="685800" cy="521732"/>
            <a:chOff x="2819400" y="2286000"/>
            <a:chExt cx="685800" cy="521732"/>
          </a:xfrm>
        </p:grpSpPr>
        <p:sp>
          <p:nvSpPr>
            <p:cNvPr id="35" name="TextBox 34"/>
            <p:cNvSpPr txBox="1"/>
            <p:nvPr/>
          </p:nvSpPr>
          <p:spPr>
            <a:xfrm>
              <a:off x="3200400" y="2438400"/>
              <a:ext cx="304800" cy="369332"/>
            </a:xfrm>
            <a:prstGeom prst="rect">
              <a:avLst/>
            </a:prstGeom>
            <a:noFill/>
          </p:spPr>
          <p:txBody>
            <a:bodyPr wrap="square" rtlCol="0">
              <a:spAutoFit/>
            </a:bodyPr>
            <a:lstStyle/>
            <a:p>
              <a:r>
                <a:rPr lang="en-US" dirty="0" smtClean="0"/>
                <a:t>?</a:t>
              </a:r>
              <a:endParaRPr lang="en-US" dirty="0"/>
            </a:p>
          </p:txBody>
        </p:sp>
        <p:cxnSp>
          <p:nvCxnSpPr>
            <p:cNvPr id="36" name="Straight Arrow Connector 35"/>
            <p:cNvCxnSpPr>
              <a:stCxn id="35" idx="0"/>
            </p:cNvCxnSpPr>
            <p:nvPr/>
          </p:nvCxnSpPr>
          <p:spPr>
            <a:xfrm flipH="1" flipV="1">
              <a:off x="2971600" y="2286000"/>
              <a:ext cx="381200" cy="1524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flipH="1">
              <a:off x="2819400" y="2667000"/>
              <a:ext cx="381000"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00584291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US 4 panel 1wk - 2month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31" y="465138"/>
            <a:ext cx="7620000" cy="5886450"/>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a:xfrm>
            <a:off x="8892386" y="6553002"/>
            <a:ext cx="251614" cy="304998"/>
          </a:xfrm>
        </p:spPr>
        <p:txBody>
          <a:bodyPr/>
          <a:lstStyle/>
          <a:p>
            <a:pPr>
              <a:defRPr/>
            </a:pPr>
            <a:fld id="{29FE659A-E67D-4F73-9E46-0170127DE6AC}" type="slidenum">
              <a:rPr lang="en-US" altLang="en-US" smtClean="0"/>
              <a:pPr>
                <a:defRPr/>
              </a:pPr>
              <a:t>6</a:t>
            </a:fld>
            <a:endParaRPr lang="en-US" altLang="en-US" dirty="0"/>
          </a:p>
        </p:txBody>
      </p:sp>
      <p:sp>
        <p:nvSpPr>
          <p:cNvPr id="5" name="TextBox 4"/>
          <p:cNvSpPr txBox="1"/>
          <p:nvPr/>
        </p:nvSpPr>
        <p:spPr>
          <a:xfrm>
            <a:off x="0" y="76200"/>
            <a:ext cx="9144000" cy="338554"/>
          </a:xfrm>
          <a:prstGeom prst="rect">
            <a:avLst/>
          </a:prstGeom>
          <a:noFill/>
        </p:spPr>
        <p:txBody>
          <a:bodyPr wrap="square" rtlCol="0">
            <a:spAutoFit/>
          </a:bodyPr>
          <a:lstStyle/>
          <a:p>
            <a:r>
              <a:rPr lang="en-US" sz="1600" dirty="0"/>
              <a:t>Precipitation </a:t>
            </a:r>
            <a:r>
              <a:rPr lang="en-US" sz="1600" b="1" dirty="0" smtClean="0"/>
              <a:t>Percent </a:t>
            </a:r>
            <a:r>
              <a:rPr lang="en-US" sz="1400" b="1" dirty="0" smtClean="0"/>
              <a:t>(of normal) </a:t>
            </a:r>
            <a:r>
              <a:rPr lang="en-US" sz="1600" dirty="0"/>
              <a:t>during last 7, 14, 30, &amp; 60 </a:t>
            </a:r>
            <a:r>
              <a:rPr lang="en-US" sz="1600" dirty="0" smtClean="0"/>
              <a:t>days -  </a:t>
            </a:r>
            <a:r>
              <a:rPr lang="en-US" sz="1600" b="1" u="sng" dirty="0" smtClean="0">
                <a:solidFill>
                  <a:srgbClr val="FF0000"/>
                </a:solidFill>
              </a:rPr>
              <a:t>Only Deficit Areas &lt;=90% shown !</a:t>
            </a:r>
            <a:endParaRPr lang="en-US" sz="1600" b="1" u="sng" dirty="0">
              <a:solidFill>
                <a:srgbClr val="FF0000"/>
              </a:solidFill>
            </a:endParaRPr>
          </a:p>
        </p:txBody>
      </p:sp>
      <p:sp>
        <p:nvSpPr>
          <p:cNvPr id="8" name="Rectangle 7"/>
          <p:cNvSpPr/>
          <p:nvPr/>
        </p:nvSpPr>
        <p:spPr>
          <a:xfrm>
            <a:off x="1143000" y="76201"/>
            <a:ext cx="762000" cy="3693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5143701" y="3200400"/>
            <a:ext cx="914400" cy="369332"/>
          </a:xfrm>
          <a:prstGeom prst="rect">
            <a:avLst/>
          </a:prstGeom>
          <a:noFill/>
        </p:spPr>
        <p:txBody>
          <a:bodyPr wrap="square" rtlCol="0">
            <a:spAutoFit/>
          </a:bodyPr>
          <a:lstStyle/>
          <a:p>
            <a:r>
              <a:rPr lang="en-US" b="1" dirty="0">
                <a:solidFill>
                  <a:srgbClr val="0033CC"/>
                </a:solidFill>
              </a:rPr>
              <a:t>7 Days</a:t>
            </a:r>
          </a:p>
        </p:txBody>
      </p:sp>
      <p:sp>
        <p:nvSpPr>
          <p:cNvPr id="18" name="TextBox 17"/>
          <p:cNvSpPr txBox="1"/>
          <p:nvPr/>
        </p:nvSpPr>
        <p:spPr>
          <a:xfrm>
            <a:off x="5143701" y="468868"/>
            <a:ext cx="1066800" cy="369332"/>
          </a:xfrm>
          <a:prstGeom prst="rect">
            <a:avLst/>
          </a:prstGeom>
          <a:noFill/>
        </p:spPr>
        <p:txBody>
          <a:bodyPr wrap="square" rtlCol="0">
            <a:spAutoFit/>
          </a:bodyPr>
          <a:lstStyle/>
          <a:p>
            <a:r>
              <a:rPr lang="en-US" b="1" dirty="0">
                <a:solidFill>
                  <a:srgbClr val="0033CC"/>
                </a:solidFill>
              </a:rPr>
              <a:t>14 Days</a:t>
            </a:r>
          </a:p>
        </p:txBody>
      </p:sp>
      <p:sp>
        <p:nvSpPr>
          <p:cNvPr id="20" name="TextBox 19"/>
          <p:cNvSpPr txBox="1"/>
          <p:nvPr/>
        </p:nvSpPr>
        <p:spPr>
          <a:xfrm>
            <a:off x="1638441" y="3200400"/>
            <a:ext cx="952359" cy="369332"/>
          </a:xfrm>
          <a:prstGeom prst="rect">
            <a:avLst/>
          </a:prstGeom>
          <a:noFill/>
        </p:spPr>
        <p:txBody>
          <a:bodyPr wrap="square" rtlCol="0">
            <a:spAutoFit/>
          </a:bodyPr>
          <a:lstStyle/>
          <a:p>
            <a:r>
              <a:rPr lang="en-US" b="1" dirty="0">
                <a:solidFill>
                  <a:srgbClr val="0033CC"/>
                </a:solidFill>
              </a:rPr>
              <a:t>30 days</a:t>
            </a:r>
          </a:p>
        </p:txBody>
      </p:sp>
      <p:sp>
        <p:nvSpPr>
          <p:cNvPr id="21" name="TextBox 20"/>
          <p:cNvSpPr txBox="1"/>
          <p:nvPr/>
        </p:nvSpPr>
        <p:spPr>
          <a:xfrm>
            <a:off x="1676400" y="457200"/>
            <a:ext cx="952359" cy="369332"/>
          </a:xfrm>
          <a:prstGeom prst="rect">
            <a:avLst/>
          </a:prstGeom>
          <a:noFill/>
        </p:spPr>
        <p:txBody>
          <a:bodyPr wrap="square" rtlCol="0">
            <a:spAutoFit/>
          </a:bodyPr>
          <a:lstStyle/>
          <a:p>
            <a:r>
              <a:rPr lang="en-US" b="1" dirty="0">
                <a:solidFill>
                  <a:srgbClr val="0033CC"/>
                </a:solidFill>
              </a:rPr>
              <a:t>60 Days</a:t>
            </a:r>
          </a:p>
        </p:txBody>
      </p:sp>
      <p:sp>
        <p:nvSpPr>
          <p:cNvPr id="23" name="Rectangle 22"/>
          <p:cNvSpPr/>
          <p:nvPr/>
        </p:nvSpPr>
        <p:spPr>
          <a:xfrm>
            <a:off x="181708" y="6550223"/>
            <a:ext cx="8253478" cy="307777"/>
          </a:xfrm>
          <a:prstGeom prst="rect">
            <a:avLst/>
          </a:prstGeom>
        </p:spPr>
        <p:txBody>
          <a:bodyPr wrap="none">
            <a:spAutoFit/>
          </a:bodyPr>
          <a:lstStyle/>
          <a:p>
            <a:r>
              <a:rPr lang="en-US" sz="1400" dirty="0"/>
              <a:t>From: Recent Accumulated Precipitation </a:t>
            </a:r>
            <a:r>
              <a:rPr lang="en-US" sz="1400" dirty="0">
                <a:solidFill>
                  <a:srgbClr val="6600CC"/>
                </a:solidFill>
                <a:hlinkClick r:id="rId3"/>
              </a:rPr>
              <a:t>https://www.cpc.ncep.noaa.gov/products/Drought/briefing_prcp.shtml</a:t>
            </a:r>
            <a:r>
              <a:rPr lang="en-US" sz="1400" dirty="0">
                <a:solidFill>
                  <a:srgbClr val="6600CC"/>
                </a:solidFill>
              </a:rPr>
              <a:t> </a:t>
            </a:r>
          </a:p>
        </p:txBody>
      </p:sp>
      <p:sp>
        <p:nvSpPr>
          <p:cNvPr id="6" name="TextBox 5"/>
          <p:cNvSpPr txBox="1"/>
          <p:nvPr/>
        </p:nvSpPr>
        <p:spPr>
          <a:xfrm>
            <a:off x="7571748" y="1322963"/>
            <a:ext cx="1524000" cy="3754874"/>
          </a:xfrm>
          <a:prstGeom prst="rect">
            <a:avLst/>
          </a:prstGeom>
          <a:noFill/>
        </p:spPr>
        <p:txBody>
          <a:bodyPr wrap="square" rtlCol="0">
            <a:spAutoFit/>
          </a:bodyPr>
          <a:lstStyle/>
          <a:p>
            <a:r>
              <a:rPr lang="en-US" sz="1400" dirty="0" smtClean="0">
                <a:solidFill>
                  <a:srgbClr val="FF0000"/>
                </a:solidFill>
              </a:rPr>
              <a:t>This plot shows only the rainfall deficient regions &lt;= 90% of normal.  </a:t>
            </a:r>
          </a:p>
          <a:p>
            <a:r>
              <a:rPr lang="en-US" sz="1400" dirty="0" smtClean="0">
                <a:solidFill>
                  <a:srgbClr val="FF0000"/>
                </a:solidFill>
              </a:rPr>
              <a:t>--  </a:t>
            </a:r>
            <a:r>
              <a:rPr lang="en-US" sz="1400" u="sng" dirty="0" smtClean="0">
                <a:solidFill>
                  <a:srgbClr val="FF0000"/>
                </a:solidFill>
              </a:rPr>
              <a:t>This shows more clearly</a:t>
            </a:r>
            <a:r>
              <a:rPr lang="en-US" sz="1400" dirty="0" smtClean="0">
                <a:solidFill>
                  <a:srgbClr val="FF0000"/>
                </a:solidFill>
              </a:rPr>
              <a:t>  possible/likely  drought developing region in the future unless there is above normal rainfall in these regions in the future, to offset these shortfalls.</a:t>
            </a:r>
            <a:endParaRPr lang="en-US" sz="1400" dirty="0">
              <a:solidFill>
                <a:srgbClr val="FF0000"/>
              </a:solidFill>
            </a:endParaRPr>
          </a:p>
        </p:txBody>
      </p:sp>
      <p:sp>
        <p:nvSpPr>
          <p:cNvPr id="2" name="TextBox 1"/>
          <p:cNvSpPr txBox="1"/>
          <p:nvPr/>
        </p:nvSpPr>
        <p:spPr>
          <a:xfrm>
            <a:off x="854533" y="1457980"/>
            <a:ext cx="533400" cy="523220"/>
          </a:xfrm>
          <a:prstGeom prst="rect">
            <a:avLst/>
          </a:prstGeom>
          <a:noFill/>
        </p:spPr>
        <p:txBody>
          <a:bodyPr wrap="square" rtlCol="0">
            <a:spAutoFit/>
          </a:bodyPr>
          <a:lstStyle/>
          <a:p>
            <a:r>
              <a:rPr lang="en-US" sz="2800" dirty="0" smtClean="0">
                <a:sym typeface="Wingdings" panose="05000000000000000000" pitchFamily="2" charset="2"/>
              </a:rPr>
              <a:t> </a:t>
            </a:r>
            <a:endParaRPr lang="en-US" sz="2800" dirty="0"/>
          </a:p>
        </p:txBody>
      </p:sp>
      <p:cxnSp>
        <p:nvCxnSpPr>
          <p:cNvPr id="22" name="Straight Arrow Connector 21"/>
          <p:cNvCxnSpPr/>
          <p:nvPr/>
        </p:nvCxnSpPr>
        <p:spPr>
          <a:xfrm flipH="1" flipV="1">
            <a:off x="2971600" y="2286000"/>
            <a:ext cx="381200" cy="1524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 name="AutoShape 2" descr="US 4 panel 1wk - 2months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4" descr="US 4 panel 1wk - 2months "/>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Oval 18"/>
          <p:cNvSpPr/>
          <p:nvPr/>
        </p:nvSpPr>
        <p:spPr>
          <a:xfrm>
            <a:off x="1262575" y="1687960"/>
            <a:ext cx="522849" cy="769442"/>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9299756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US 4 panel 3-6 month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18041"/>
            <a:ext cx="7620000" cy="588645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a:xfrm>
            <a:off x="8915400" y="6553002"/>
            <a:ext cx="152400" cy="304998"/>
          </a:xfrm>
        </p:spPr>
        <p:txBody>
          <a:bodyPr/>
          <a:lstStyle/>
          <a:p>
            <a:pPr>
              <a:defRPr/>
            </a:pPr>
            <a:fld id="{AE0D35B7-164B-4BDA-8435-F6440E98459E}" type="slidenum">
              <a:rPr lang="en-US" altLang="en-US" smtClean="0"/>
              <a:pPr>
                <a:defRPr/>
              </a:pPr>
              <a:t>7</a:t>
            </a:fld>
            <a:endParaRPr lang="en-US" altLang="en-US" dirty="0"/>
          </a:p>
        </p:txBody>
      </p:sp>
      <p:sp>
        <p:nvSpPr>
          <p:cNvPr id="5" name="TextBox 4"/>
          <p:cNvSpPr txBox="1"/>
          <p:nvPr/>
        </p:nvSpPr>
        <p:spPr>
          <a:xfrm>
            <a:off x="1143000" y="76200"/>
            <a:ext cx="5791200" cy="369332"/>
          </a:xfrm>
          <a:prstGeom prst="rect">
            <a:avLst/>
          </a:prstGeom>
          <a:noFill/>
        </p:spPr>
        <p:txBody>
          <a:bodyPr wrap="square" rtlCol="0">
            <a:spAutoFit/>
          </a:bodyPr>
          <a:lstStyle/>
          <a:p>
            <a:r>
              <a:rPr lang="en-US" dirty="0"/>
              <a:t>Total precipitation </a:t>
            </a:r>
            <a:r>
              <a:rPr lang="en-US" b="1" dirty="0"/>
              <a:t>ANOM</a:t>
            </a:r>
            <a:r>
              <a:rPr lang="en-US" dirty="0"/>
              <a:t> during last 3, 4, 5, and 6 months.</a:t>
            </a:r>
          </a:p>
        </p:txBody>
      </p:sp>
      <p:sp>
        <p:nvSpPr>
          <p:cNvPr id="7" name="Rectangle 6"/>
          <p:cNvSpPr/>
          <p:nvPr/>
        </p:nvSpPr>
        <p:spPr>
          <a:xfrm>
            <a:off x="2971800" y="76200"/>
            <a:ext cx="762000" cy="4095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5486400" y="3276600"/>
            <a:ext cx="609600" cy="369332"/>
          </a:xfrm>
          <a:prstGeom prst="rect">
            <a:avLst/>
          </a:prstGeom>
          <a:noFill/>
        </p:spPr>
        <p:txBody>
          <a:bodyPr wrap="square" rtlCol="0">
            <a:spAutoFit/>
          </a:bodyPr>
          <a:lstStyle/>
          <a:p>
            <a:r>
              <a:rPr lang="en-US" b="1" dirty="0">
                <a:solidFill>
                  <a:srgbClr val="0033CC"/>
                </a:solidFill>
              </a:rPr>
              <a:t>3 M</a:t>
            </a:r>
          </a:p>
        </p:txBody>
      </p:sp>
      <p:sp>
        <p:nvSpPr>
          <p:cNvPr id="8" name="TextBox 7"/>
          <p:cNvSpPr txBox="1"/>
          <p:nvPr/>
        </p:nvSpPr>
        <p:spPr>
          <a:xfrm>
            <a:off x="5631873" y="488084"/>
            <a:ext cx="609600" cy="369332"/>
          </a:xfrm>
          <a:prstGeom prst="rect">
            <a:avLst/>
          </a:prstGeom>
          <a:noFill/>
        </p:spPr>
        <p:txBody>
          <a:bodyPr wrap="square" rtlCol="0">
            <a:spAutoFit/>
          </a:bodyPr>
          <a:lstStyle/>
          <a:p>
            <a:r>
              <a:rPr lang="en-US" b="1" dirty="0">
                <a:solidFill>
                  <a:srgbClr val="0033CC"/>
                </a:solidFill>
              </a:rPr>
              <a:t>4 M</a:t>
            </a:r>
          </a:p>
        </p:txBody>
      </p:sp>
      <p:sp>
        <p:nvSpPr>
          <p:cNvPr id="9" name="TextBox 8"/>
          <p:cNvSpPr txBox="1"/>
          <p:nvPr/>
        </p:nvSpPr>
        <p:spPr>
          <a:xfrm>
            <a:off x="2133600" y="3255879"/>
            <a:ext cx="609600" cy="369332"/>
          </a:xfrm>
          <a:prstGeom prst="rect">
            <a:avLst/>
          </a:prstGeom>
          <a:noFill/>
        </p:spPr>
        <p:txBody>
          <a:bodyPr wrap="square" rtlCol="0">
            <a:spAutoFit/>
          </a:bodyPr>
          <a:lstStyle/>
          <a:p>
            <a:r>
              <a:rPr lang="en-US" b="1" dirty="0">
                <a:solidFill>
                  <a:srgbClr val="0033CC"/>
                </a:solidFill>
              </a:rPr>
              <a:t>5 M</a:t>
            </a:r>
          </a:p>
        </p:txBody>
      </p:sp>
      <p:sp>
        <p:nvSpPr>
          <p:cNvPr id="10" name="TextBox 9"/>
          <p:cNvSpPr txBox="1"/>
          <p:nvPr/>
        </p:nvSpPr>
        <p:spPr>
          <a:xfrm>
            <a:off x="2126673" y="457077"/>
            <a:ext cx="609600" cy="369332"/>
          </a:xfrm>
          <a:prstGeom prst="rect">
            <a:avLst/>
          </a:prstGeom>
          <a:noFill/>
        </p:spPr>
        <p:txBody>
          <a:bodyPr wrap="square" rtlCol="0">
            <a:spAutoFit/>
          </a:bodyPr>
          <a:lstStyle/>
          <a:p>
            <a:r>
              <a:rPr lang="en-US" b="1" dirty="0">
                <a:solidFill>
                  <a:srgbClr val="0033CC"/>
                </a:solidFill>
              </a:rPr>
              <a:t>6 M</a:t>
            </a:r>
          </a:p>
        </p:txBody>
      </p:sp>
      <p:sp>
        <p:nvSpPr>
          <p:cNvPr id="11" name="Rectangle 10"/>
          <p:cNvSpPr/>
          <p:nvPr/>
        </p:nvSpPr>
        <p:spPr>
          <a:xfrm>
            <a:off x="181708" y="6550223"/>
            <a:ext cx="8253478" cy="307777"/>
          </a:xfrm>
          <a:prstGeom prst="rect">
            <a:avLst/>
          </a:prstGeom>
        </p:spPr>
        <p:txBody>
          <a:bodyPr wrap="none">
            <a:spAutoFit/>
          </a:bodyPr>
          <a:lstStyle/>
          <a:p>
            <a:r>
              <a:rPr lang="en-US" sz="1400" dirty="0"/>
              <a:t>From: Recent Accumulated Precipitation </a:t>
            </a:r>
            <a:r>
              <a:rPr lang="en-US" sz="1400" dirty="0">
                <a:solidFill>
                  <a:srgbClr val="6600CC"/>
                </a:solidFill>
                <a:hlinkClick r:id="rId3"/>
              </a:rPr>
              <a:t>https://www.cpc.ncep.noaa.gov/products/Drought/briefing_prcp.shtml</a:t>
            </a:r>
            <a:r>
              <a:rPr lang="en-US" sz="1400" dirty="0">
                <a:solidFill>
                  <a:srgbClr val="6600CC"/>
                </a:solidFill>
              </a:rPr>
              <a:t> </a:t>
            </a:r>
          </a:p>
        </p:txBody>
      </p:sp>
      <p:sp>
        <p:nvSpPr>
          <p:cNvPr id="6" name="Rectangle 5"/>
          <p:cNvSpPr/>
          <p:nvPr/>
        </p:nvSpPr>
        <p:spPr>
          <a:xfrm>
            <a:off x="7696200" y="1266885"/>
            <a:ext cx="1371600" cy="3539430"/>
          </a:xfrm>
          <a:prstGeom prst="rect">
            <a:avLst/>
          </a:prstGeom>
        </p:spPr>
        <p:txBody>
          <a:bodyPr wrap="square">
            <a:spAutoFit/>
          </a:bodyPr>
          <a:lstStyle/>
          <a:p>
            <a:r>
              <a:rPr lang="en-US" sz="1600" dirty="0">
                <a:solidFill>
                  <a:srgbClr val="FF0000"/>
                </a:solidFill>
              </a:rPr>
              <a:t>While the </a:t>
            </a:r>
            <a:r>
              <a:rPr lang="en-US" sz="1600" dirty="0" smtClean="0">
                <a:solidFill>
                  <a:srgbClr val="FF0000"/>
                </a:solidFill>
              </a:rPr>
              <a:t>Precipitation </a:t>
            </a:r>
            <a:r>
              <a:rPr lang="en-US" sz="1600" dirty="0">
                <a:solidFill>
                  <a:srgbClr val="FF0000"/>
                </a:solidFill>
              </a:rPr>
              <a:t>anomalies deficit  may seem large in some regions (compared to others), </a:t>
            </a:r>
            <a:r>
              <a:rPr lang="en-US" sz="1600" b="1" dirty="0">
                <a:solidFill>
                  <a:srgbClr val="FF0000"/>
                </a:solidFill>
              </a:rPr>
              <a:t>it is the </a:t>
            </a:r>
            <a:r>
              <a:rPr lang="en-US" sz="1600" b="1" u="sng" dirty="0">
                <a:solidFill>
                  <a:srgbClr val="FF0000"/>
                </a:solidFill>
              </a:rPr>
              <a:t>% of </a:t>
            </a:r>
            <a:r>
              <a:rPr lang="en-US" sz="1600" b="1" u="sng" dirty="0" smtClean="0">
                <a:solidFill>
                  <a:srgbClr val="FF0000"/>
                </a:solidFill>
              </a:rPr>
              <a:t>normal </a:t>
            </a:r>
            <a:r>
              <a:rPr lang="en-US" sz="1600" b="1" dirty="0" err="1" smtClean="0">
                <a:solidFill>
                  <a:srgbClr val="FF0000"/>
                </a:solidFill>
              </a:rPr>
              <a:t>precip</a:t>
            </a:r>
            <a:r>
              <a:rPr lang="en-US" sz="1600" b="1" dirty="0" smtClean="0">
                <a:solidFill>
                  <a:srgbClr val="FF0000"/>
                </a:solidFill>
              </a:rPr>
              <a:t> </a:t>
            </a:r>
            <a:r>
              <a:rPr lang="en-US" sz="1600" b="1" dirty="0">
                <a:solidFill>
                  <a:srgbClr val="FF0000"/>
                </a:solidFill>
              </a:rPr>
              <a:t>(next slide) </a:t>
            </a:r>
            <a:r>
              <a:rPr lang="en-US" sz="1600" b="1" dirty="0" smtClean="0">
                <a:solidFill>
                  <a:srgbClr val="FF0000"/>
                </a:solidFill>
              </a:rPr>
              <a:t>that </a:t>
            </a:r>
            <a:r>
              <a:rPr lang="en-US" sz="1600" b="1" dirty="0">
                <a:solidFill>
                  <a:srgbClr val="FF0000"/>
                </a:solidFill>
              </a:rPr>
              <a:t>matters more!! </a:t>
            </a:r>
          </a:p>
        </p:txBody>
      </p:sp>
      <p:sp>
        <p:nvSpPr>
          <p:cNvPr id="12" name="Rounded Rectangle 11"/>
          <p:cNvSpPr/>
          <p:nvPr/>
        </p:nvSpPr>
        <p:spPr>
          <a:xfrm>
            <a:off x="7696200" y="1219200"/>
            <a:ext cx="1371600" cy="358711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Arrow Connector 17"/>
          <p:cNvCxnSpPr/>
          <p:nvPr/>
        </p:nvCxnSpPr>
        <p:spPr>
          <a:xfrm flipH="1">
            <a:off x="6934200" y="2133600"/>
            <a:ext cx="152400" cy="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a:off x="6934200" y="4953000"/>
            <a:ext cx="152400" cy="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918521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US 4 panel 3-6 month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 y="465137"/>
            <a:ext cx="7620000" cy="5886450"/>
          </a:xfrm>
          <a:prstGeom prst="rect">
            <a:avLst/>
          </a:prstGeom>
          <a:noFill/>
          <a:extLst>
            <a:ext uri="{909E8E84-426E-40DD-AFC4-6F175D3DCCD1}">
              <a14:hiddenFill xmlns:a14="http://schemas.microsoft.com/office/drawing/2010/main">
                <a:solidFill>
                  <a:srgbClr val="FFFFFF"/>
                </a:solidFill>
              </a14:hiddenFill>
            </a:ext>
          </a:extLst>
        </p:spPr>
      </p:pic>
      <p:cxnSp>
        <p:nvCxnSpPr>
          <p:cNvPr id="27" name="Straight Arrow Connector 26"/>
          <p:cNvCxnSpPr/>
          <p:nvPr/>
        </p:nvCxnSpPr>
        <p:spPr>
          <a:xfrm flipV="1">
            <a:off x="1676400" y="5029200"/>
            <a:ext cx="3363351" cy="11430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12"/>
          </p:nvPr>
        </p:nvSpPr>
        <p:spPr>
          <a:xfrm>
            <a:off x="8555182" y="6534150"/>
            <a:ext cx="588818" cy="323850"/>
          </a:xfrm>
        </p:spPr>
        <p:txBody>
          <a:bodyPr/>
          <a:lstStyle/>
          <a:p>
            <a:pPr>
              <a:defRPr/>
            </a:pPr>
            <a:fld id="{AE0D35B7-164B-4BDA-8435-F6440E98459E}" type="slidenum">
              <a:rPr lang="en-US" altLang="en-US" smtClean="0"/>
              <a:pPr>
                <a:defRPr/>
              </a:pPr>
              <a:t>8</a:t>
            </a:fld>
            <a:endParaRPr lang="en-US" altLang="en-US" dirty="0"/>
          </a:p>
        </p:txBody>
      </p:sp>
      <p:sp>
        <p:nvSpPr>
          <p:cNvPr id="5" name="TextBox 4"/>
          <p:cNvSpPr txBox="1"/>
          <p:nvPr/>
        </p:nvSpPr>
        <p:spPr>
          <a:xfrm>
            <a:off x="0" y="76200"/>
            <a:ext cx="9144000" cy="338554"/>
          </a:xfrm>
          <a:prstGeom prst="rect">
            <a:avLst/>
          </a:prstGeom>
          <a:noFill/>
        </p:spPr>
        <p:txBody>
          <a:bodyPr wrap="square" rtlCol="0">
            <a:spAutoFit/>
          </a:bodyPr>
          <a:lstStyle/>
          <a:p>
            <a:r>
              <a:rPr lang="en-US" sz="1600" dirty="0"/>
              <a:t>Total precipitation </a:t>
            </a:r>
            <a:r>
              <a:rPr lang="en-US" sz="1600" b="1" dirty="0"/>
              <a:t>Percent</a:t>
            </a:r>
            <a:r>
              <a:rPr lang="en-US" sz="1600" dirty="0"/>
              <a:t> </a:t>
            </a:r>
            <a:r>
              <a:rPr lang="en-US" sz="1400" b="1" dirty="0" smtClean="0"/>
              <a:t>(of normal) </a:t>
            </a:r>
            <a:r>
              <a:rPr lang="en-US" sz="1600" dirty="0" smtClean="0"/>
              <a:t>during </a:t>
            </a:r>
            <a:r>
              <a:rPr lang="en-US" sz="1600" dirty="0"/>
              <a:t>last 3, 4, 5, and 6  </a:t>
            </a:r>
            <a:r>
              <a:rPr lang="en-US" sz="1600" dirty="0" smtClean="0"/>
              <a:t>months</a:t>
            </a:r>
            <a:r>
              <a:rPr lang="en-US" sz="1600" b="1" u="sng" dirty="0">
                <a:solidFill>
                  <a:srgbClr val="FF0000"/>
                </a:solidFill>
              </a:rPr>
              <a:t> </a:t>
            </a:r>
            <a:r>
              <a:rPr lang="en-US" sz="1600" b="1" u="sng" dirty="0" smtClean="0">
                <a:solidFill>
                  <a:srgbClr val="FF0000"/>
                </a:solidFill>
              </a:rPr>
              <a:t>Only </a:t>
            </a:r>
            <a:r>
              <a:rPr lang="en-US" sz="1600" b="1" u="sng" dirty="0">
                <a:solidFill>
                  <a:srgbClr val="FF0000"/>
                </a:solidFill>
              </a:rPr>
              <a:t>Deficit </a:t>
            </a:r>
            <a:r>
              <a:rPr lang="en-US" sz="1600" b="1" u="sng" dirty="0" smtClean="0">
                <a:solidFill>
                  <a:srgbClr val="FF0000"/>
                </a:solidFill>
              </a:rPr>
              <a:t>Areas </a:t>
            </a:r>
            <a:r>
              <a:rPr lang="en-US" sz="1600" b="1" u="sng" dirty="0">
                <a:solidFill>
                  <a:srgbClr val="FF0000"/>
                </a:solidFill>
              </a:rPr>
              <a:t>&lt;=90</a:t>
            </a:r>
            <a:r>
              <a:rPr lang="en-US" sz="1600" b="1" u="sng" dirty="0" smtClean="0">
                <a:solidFill>
                  <a:srgbClr val="FF0000"/>
                </a:solidFill>
              </a:rPr>
              <a:t>% shown!!</a:t>
            </a:r>
            <a:endParaRPr lang="en-US" sz="1600" b="1" u="sng" dirty="0">
              <a:solidFill>
                <a:srgbClr val="FF0000"/>
              </a:solidFill>
            </a:endParaRPr>
          </a:p>
        </p:txBody>
      </p:sp>
      <p:sp>
        <p:nvSpPr>
          <p:cNvPr id="6" name="Rectangle 5"/>
          <p:cNvSpPr/>
          <p:nvPr/>
        </p:nvSpPr>
        <p:spPr>
          <a:xfrm>
            <a:off x="1600200" y="39881"/>
            <a:ext cx="762000" cy="4095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5334000" y="3276600"/>
            <a:ext cx="609600" cy="369332"/>
          </a:xfrm>
          <a:prstGeom prst="rect">
            <a:avLst/>
          </a:prstGeom>
          <a:noFill/>
        </p:spPr>
        <p:txBody>
          <a:bodyPr wrap="square" rtlCol="0">
            <a:spAutoFit/>
          </a:bodyPr>
          <a:lstStyle/>
          <a:p>
            <a:r>
              <a:rPr lang="en-US" b="1" dirty="0">
                <a:solidFill>
                  <a:srgbClr val="0033CC"/>
                </a:solidFill>
              </a:rPr>
              <a:t>3M</a:t>
            </a:r>
          </a:p>
        </p:txBody>
      </p:sp>
      <p:sp>
        <p:nvSpPr>
          <p:cNvPr id="19" name="TextBox 18"/>
          <p:cNvSpPr txBox="1"/>
          <p:nvPr/>
        </p:nvSpPr>
        <p:spPr>
          <a:xfrm>
            <a:off x="5181600" y="488084"/>
            <a:ext cx="609600" cy="369332"/>
          </a:xfrm>
          <a:prstGeom prst="rect">
            <a:avLst/>
          </a:prstGeom>
          <a:noFill/>
        </p:spPr>
        <p:txBody>
          <a:bodyPr wrap="square" rtlCol="0">
            <a:spAutoFit/>
          </a:bodyPr>
          <a:lstStyle/>
          <a:p>
            <a:r>
              <a:rPr lang="en-US" b="1" dirty="0">
                <a:solidFill>
                  <a:srgbClr val="0033CC"/>
                </a:solidFill>
              </a:rPr>
              <a:t>4 M</a:t>
            </a:r>
          </a:p>
        </p:txBody>
      </p:sp>
      <p:sp>
        <p:nvSpPr>
          <p:cNvPr id="22" name="TextBox 21"/>
          <p:cNvSpPr txBox="1"/>
          <p:nvPr/>
        </p:nvSpPr>
        <p:spPr>
          <a:xfrm>
            <a:off x="1676400" y="508866"/>
            <a:ext cx="609600" cy="369332"/>
          </a:xfrm>
          <a:prstGeom prst="rect">
            <a:avLst/>
          </a:prstGeom>
          <a:noFill/>
        </p:spPr>
        <p:txBody>
          <a:bodyPr wrap="square" rtlCol="0">
            <a:spAutoFit/>
          </a:bodyPr>
          <a:lstStyle/>
          <a:p>
            <a:r>
              <a:rPr lang="en-US" b="1" dirty="0">
                <a:solidFill>
                  <a:srgbClr val="0033CC"/>
                </a:solidFill>
              </a:rPr>
              <a:t>6 M</a:t>
            </a:r>
          </a:p>
        </p:txBody>
      </p:sp>
      <p:sp>
        <p:nvSpPr>
          <p:cNvPr id="7" name="TextBox 6"/>
          <p:cNvSpPr txBox="1"/>
          <p:nvPr/>
        </p:nvSpPr>
        <p:spPr>
          <a:xfrm>
            <a:off x="7695249" y="762000"/>
            <a:ext cx="1454068" cy="2169825"/>
          </a:xfrm>
          <a:prstGeom prst="rect">
            <a:avLst/>
          </a:prstGeom>
          <a:noFill/>
        </p:spPr>
        <p:txBody>
          <a:bodyPr wrap="square" rtlCol="0">
            <a:spAutoFit/>
          </a:bodyPr>
          <a:lstStyle/>
          <a:p>
            <a:r>
              <a:rPr lang="en-US" sz="1500" dirty="0"/>
              <a:t>In these interim time scale 3-6 months, </a:t>
            </a:r>
            <a:r>
              <a:rPr lang="en-US" sz="1500" u="sng" dirty="0"/>
              <a:t>we need to pay attention </a:t>
            </a:r>
            <a:r>
              <a:rPr lang="en-US" sz="1500" dirty="0"/>
              <a:t>to regions, which are </a:t>
            </a:r>
            <a:r>
              <a:rPr lang="en-US" sz="1500" dirty="0" smtClean="0"/>
              <a:t>dark-brown, red &amp; dark red </a:t>
            </a:r>
            <a:r>
              <a:rPr lang="en-US" sz="1500" b="1" dirty="0">
                <a:solidFill>
                  <a:srgbClr val="FF0000"/>
                </a:solidFill>
              </a:rPr>
              <a:t>(&lt;50</a:t>
            </a:r>
            <a:r>
              <a:rPr lang="en-US" sz="1500" b="1" dirty="0" smtClean="0">
                <a:solidFill>
                  <a:srgbClr val="FF0000"/>
                </a:solidFill>
              </a:rPr>
              <a:t>%).</a:t>
            </a:r>
            <a:endParaRPr lang="en-US" sz="1600" dirty="0"/>
          </a:p>
        </p:txBody>
      </p:sp>
      <p:sp>
        <p:nvSpPr>
          <p:cNvPr id="8" name="TextBox 7"/>
          <p:cNvSpPr txBox="1"/>
          <p:nvPr/>
        </p:nvSpPr>
        <p:spPr>
          <a:xfrm>
            <a:off x="7695249" y="3008025"/>
            <a:ext cx="1448751" cy="1708160"/>
          </a:xfrm>
          <a:prstGeom prst="rect">
            <a:avLst/>
          </a:prstGeom>
          <a:noFill/>
        </p:spPr>
        <p:txBody>
          <a:bodyPr wrap="square" rtlCol="0">
            <a:spAutoFit/>
          </a:bodyPr>
          <a:lstStyle/>
          <a:p>
            <a:r>
              <a:rPr lang="en-US" sz="1500" u="sng" dirty="0" smtClean="0">
                <a:solidFill>
                  <a:srgbClr val="FF0000"/>
                </a:solidFill>
              </a:rPr>
              <a:t>While accrued  precipitation deficits are real &amp; objective, </a:t>
            </a:r>
          </a:p>
          <a:p>
            <a:r>
              <a:rPr lang="en-US" sz="1500" u="sng" dirty="0" smtClean="0">
                <a:solidFill>
                  <a:srgbClr val="FF0000"/>
                </a:solidFill>
              </a:rPr>
              <a:t>droughts are subjective declarations!! </a:t>
            </a:r>
            <a:endParaRPr lang="en-US" sz="1500" u="sng" dirty="0">
              <a:solidFill>
                <a:srgbClr val="FF0000"/>
              </a:solidFill>
            </a:endParaRPr>
          </a:p>
        </p:txBody>
      </p:sp>
      <p:sp>
        <p:nvSpPr>
          <p:cNvPr id="4" name="TextBox 3"/>
          <p:cNvSpPr txBox="1"/>
          <p:nvPr/>
        </p:nvSpPr>
        <p:spPr>
          <a:xfrm>
            <a:off x="7695249" y="4800600"/>
            <a:ext cx="1448751" cy="1015663"/>
          </a:xfrm>
          <a:prstGeom prst="rect">
            <a:avLst/>
          </a:prstGeom>
          <a:noFill/>
        </p:spPr>
        <p:txBody>
          <a:bodyPr wrap="square" rtlCol="0">
            <a:spAutoFit/>
          </a:bodyPr>
          <a:lstStyle/>
          <a:p>
            <a:r>
              <a:rPr lang="en-US" sz="1400" dirty="0" smtClean="0"/>
              <a:t>East  vs  West!</a:t>
            </a:r>
          </a:p>
          <a:p>
            <a:r>
              <a:rPr lang="en-US" sz="1600" b="1" dirty="0" smtClean="0">
                <a:solidFill>
                  <a:srgbClr val="FF0000"/>
                </a:solidFill>
              </a:rPr>
              <a:t>Broad vs Narrow </a:t>
            </a:r>
          </a:p>
          <a:p>
            <a:r>
              <a:rPr lang="en-US" sz="1400" dirty="0" smtClean="0"/>
              <a:t>rainfall season.</a:t>
            </a:r>
          </a:p>
        </p:txBody>
      </p:sp>
      <p:cxnSp>
        <p:nvCxnSpPr>
          <p:cNvPr id="11" name="Straight Connector 10"/>
          <p:cNvCxnSpPr/>
          <p:nvPr/>
        </p:nvCxnSpPr>
        <p:spPr>
          <a:xfrm>
            <a:off x="4800600" y="445532"/>
            <a:ext cx="2133600"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7695249" y="5867400"/>
            <a:ext cx="1448751" cy="830997"/>
          </a:xfrm>
          <a:prstGeom prst="rect">
            <a:avLst/>
          </a:prstGeom>
          <a:noFill/>
        </p:spPr>
        <p:txBody>
          <a:bodyPr wrap="square" rtlCol="0">
            <a:spAutoFit/>
          </a:bodyPr>
          <a:lstStyle/>
          <a:p>
            <a:r>
              <a:rPr lang="en-US" sz="1200" dirty="0" smtClean="0"/>
              <a:t>In general, West suffers more from frequent and lasting droughts. </a:t>
            </a:r>
            <a:endParaRPr lang="en-US" sz="1200" dirty="0"/>
          </a:p>
        </p:txBody>
      </p:sp>
      <p:sp>
        <p:nvSpPr>
          <p:cNvPr id="20" name="TextBox 19"/>
          <p:cNvSpPr txBox="1"/>
          <p:nvPr/>
        </p:nvSpPr>
        <p:spPr>
          <a:xfrm>
            <a:off x="1828800" y="3288268"/>
            <a:ext cx="609600" cy="369332"/>
          </a:xfrm>
          <a:prstGeom prst="rect">
            <a:avLst/>
          </a:prstGeom>
          <a:noFill/>
        </p:spPr>
        <p:txBody>
          <a:bodyPr wrap="square" rtlCol="0">
            <a:spAutoFit/>
          </a:bodyPr>
          <a:lstStyle/>
          <a:p>
            <a:r>
              <a:rPr lang="en-US" b="1" dirty="0">
                <a:solidFill>
                  <a:srgbClr val="0033CC"/>
                </a:solidFill>
              </a:rPr>
              <a:t>5</a:t>
            </a:r>
            <a:r>
              <a:rPr lang="en-US" b="1" dirty="0" smtClean="0">
                <a:solidFill>
                  <a:srgbClr val="0033CC"/>
                </a:solidFill>
              </a:rPr>
              <a:t> </a:t>
            </a:r>
            <a:r>
              <a:rPr lang="en-US" b="1" dirty="0">
                <a:solidFill>
                  <a:srgbClr val="0033CC"/>
                </a:solidFill>
              </a:rPr>
              <a:t>M</a:t>
            </a:r>
          </a:p>
        </p:txBody>
      </p:sp>
      <p:sp>
        <p:nvSpPr>
          <p:cNvPr id="23" name="TextBox 22"/>
          <p:cNvSpPr txBox="1"/>
          <p:nvPr/>
        </p:nvSpPr>
        <p:spPr>
          <a:xfrm>
            <a:off x="6854631" y="1752600"/>
            <a:ext cx="841569" cy="1169551"/>
          </a:xfrm>
          <a:prstGeom prst="rect">
            <a:avLst/>
          </a:prstGeom>
          <a:noFill/>
        </p:spPr>
        <p:txBody>
          <a:bodyPr wrap="square" rtlCol="0">
            <a:spAutoFit/>
          </a:bodyPr>
          <a:lstStyle/>
          <a:p>
            <a:r>
              <a:rPr lang="en-US" sz="1400" dirty="0" smtClean="0"/>
              <a:t>Not so bad along coast!</a:t>
            </a:r>
          </a:p>
          <a:p>
            <a:r>
              <a:rPr lang="en-US" sz="1400" dirty="0"/>
              <a:t>i</a:t>
            </a:r>
            <a:r>
              <a:rPr lang="en-US" sz="1400" dirty="0" smtClean="0"/>
              <a:t>n %</a:t>
            </a:r>
            <a:endParaRPr lang="en-US" sz="1400" dirty="0"/>
          </a:p>
        </p:txBody>
      </p:sp>
      <p:sp>
        <p:nvSpPr>
          <p:cNvPr id="24" name="TextBox 23"/>
          <p:cNvSpPr txBox="1"/>
          <p:nvPr/>
        </p:nvSpPr>
        <p:spPr>
          <a:xfrm>
            <a:off x="990600" y="4571256"/>
            <a:ext cx="419100" cy="523220"/>
          </a:xfrm>
          <a:prstGeom prst="rect">
            <a:avLst/>
          </a:prstGeom>
          <a:noFill/>
        </p:spPr>
        <p:txBody>
          <a:bodyPr wrap="square" rtlCol="0">
            <a:spAutoFit/>
          </a:bodyPr>
          <a:lstStyle/>
          <a:p>
            <a:r>
              <a:rPr lang="en-US" sz="2800" dirty="0" smtClean="0">
                <a:sym typeface="Wingdings" panose="05000000000000000000" pitchFamily="2" charset="2"/>
              </a:rPr>
              <a:t> </a:t>
            </a:r>
            <a:endParaRPr lang="en-US" sz="2800" dirty="0"/>
          </a:p>
        </p:txBody>
      </p:sp>
      <p:sp>
        <p:nvSpPr>
          <p:cNvPr id="10" name="Oval 9"/>
          <p:cNvSpPr/>
          <p:nvPr/>
        </p:nvSpPr>
        <p:spPr>
          <a:xfrm>
            <a:off x="5039751" y="4448145"/>
            <a:ext cx="522849" cy="769442"/>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108549" y="6089089"/>
            <a:ext cx="7379898" cy="584775"/>
          </a:xfrm>
          <a:prstGeom prst="rect">
            <a:avLst/>
          </a:prstGeom>
          <a:noFill/>
        </p:spPr>
        <p:txBody>
          <a:bodyPr wrap="square" rtlCol="0">
            <a:spAutoFit/>
          </a:bodyPr>
          <a:lstStyle/>
          <a:p>
            <a:r>
              <a:rPr lang="en-US" sz="1600" dirty="0" smtClean="0"/>
              <a:t>Short term(S) Drought is generally declared when rainfall deficits exist in the 3-6 months time range. { Long term deficits beyond 1 or 2 years is Long term L drought! }</a:t>
            </a:r>
            <a:endParaRPr lang="en-US" sz="1600" dirty="0"/>
          </a:p>
        </p:txBody>
      </p:sp>
      <p:sp>
        <p:nvSpPr>
          <p:cNvPr id="3" name="AutoShape 2" descr="US 4 panel 3-6 months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AutoShape 4" descr="US 4 panel 3-6 months "/>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AutoShape 6" descr="US 4 panel 3-6 months "/>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AutoShape 8" descr="US 4 panel 3-6 months "/>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AutoShape 10" descr="US 4 panel 3-6 months "/>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AutoShape 12" descr="US 4 panel 3-6 months "/>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53039447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US 4 panel 9-24 month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65138"/>
            <a:ext cx="7620000" cy="5886450"/>
          </a:xfrm>
          <a:prstGeom prst="rect">
            <a:avLst/>
          </a:prstGeom>
          <a:noFill/>
          <a:extLst>
            <a:ext uri="{909E8E84-426E-40DD-AFC4-6F175D3DCCD1}">
              <a14:hiddenFill xmlns:a14="http://schemas.microsoft.com/office/drawing/2010/main">
                <a:solidFill>
                  <a:srgbClr val="FFFFFF"/>
                </a:solidFill>
              </a14:hiddenFill>
            </a:ext>
          </a:extLst>
        </p:spPr>
      </p:pic>
      <p:sp>
        <p:nvSpPr>
          <p:cNvPr id="21" name="Rounded Rectangle 14">
            <a:extLst>
              <a:ext uri="{FF2B5EF4-FFF2-40B4-BE49-F238E27FC236}">
                <a16:creationId xmlns:a16="http://schemas.microsoft.com/office/drawing/2014/main" id="{FD86DCD3-F2DF-4A12-B2DA-8A876D98DD4D}"/>
              </a:ext>
            </a:extLst>
          </p:cNvPr>
          <p:cNvSpPr/>
          <p:nvPr/>
        </p:nvSpPr>
        <p:spPr>
          <a:xfrm>
            <a:off x="304800" y="4495800"/>
            <a:ext cx="1066800" cy="5334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a:xfrm>
            <a:off x="8686800" y="6534150"/>
            <a:ext cx="457200" cy="323850"/>
          </a:xfrm>
        </p:spPr>
        <p:txBody>
          <a:bodyPr/>
          <a:lstStyle/>
          <a:p>
            <a:pPr>
              <a:defRPr/>
            </a:pPr>
            <a:fld id="{AE0D35B7-164B-4BDA-8435-F6440E98459E}" type="slidenum">
              <a:rPr lang="en-US" altLang="en-US" smtClean="0"/>
              <a:pPr>
                <a:defRPr/>
              </a:pPr>
              <a:t>9</a:t>
            </a:fld>
            <a:endParaRPr lang="en-US" altLang="en-US"/>
          </a:p>
        </p:txBody>
      </p:sp>
      <p:sp>
        <p:nvSpPr>
          <p:cNvPr id="4" name="TextBox 3"/>
          <p:cNvSpPr txBox="1"/>
          <p:nvPr/>
        </p:nvSpPr>
        <p:spPr>
          <a:xfrm>
            <a:off x="0" y="76200"/>
            <a:ext cx="9067800" cy="615553"/>
          </a:xfrm>
          <a:prstGeom prst="rect">
            <a:avLst/>
          </a:prstGeom>
          <a:noFill/>
        </p:spPr>
        <p:txBody>
          <a:bodyPr wrap="square" rtlCol="0">
            <a:spAutoFit/>
          </a:bodyPr>
          <a:lstStyle/>
          <a:p>
            <a:r>
              <a:rPr lang="en-US" sz="1600" dirty="0"/>
              <a:t>Total precipitation </a:t>
            </a:r>
            <a:r>
              <a:rPr lang="en-US" sz="1600" b="1" dirty="0"/>
              <a:t>Percent</a:t>
            </a:r>
            <a:r>
              <a:rPr lang="en-US" sz="1600" dirty="0"/>
              <a:t> during last 9 months, 1 yr, 1.5yrs, &amp; 2 yrs</a:t>
            </a:r>
            <a:r>
              <a:rPr lang="en-US" sz="1600" dirty="0" smtClean="0"/>
              <a:t>.</a:t>
            </a:r>
            <a:r>
              <a:rPr lang="en-US" sz="1600" b="1" u="sng" dirty="0"/>
              <a:t> .</a:t>
            </a:r>
            <a:r>
              <a:rPr lang="en-US" sz="1600" b="1" u="sng" dirty="0">
                <a:solidFill>
                  <a:srgbClr val="FF0000"/>
                </a:solidFill>
              </a:rPr>
              <a:t>–</a:t>
            </a:r>
            <a:r>
              <a:rPr lang="en-US" sz="1400" b="1" u="sng" dirty="0">
                <a:solidFill>
                  <a:srgbClr val="FF0000"/>
                </a:solidFill>
              </a:rPr>
              <a:t>Only Deficit </a:t>
            </a:r>
            <a:r>
              <a:rPr lang="en-US" sz="1400" b="1" u="sng" dirty="0" smtClean="0">
                <a:solidFill>
                  <a:srgbClr val="FF0000"/>
                </a:solidFill>
              </a:rPr>
              <a:t>Areas shown!! </a:t>
            </a:r>
            <a:r>
              <a:rPr lang="en-US" sz="1400" b="1" u="sng" dirty="0">
                <a:solidFill>
                  <a:srgbClr val="FF0000"/>
                </a:solidFill>
              </a:rPr>
              <a:t>&lt;=90%</a:t>
            </a:r>
          </a:p>
          <a:p>
            <a:endParaRPr lang="en-US" dirty="0"/>
          </a:p>
        </p:txBody>
      </p:sp>
      <p:sp>
        <p:nvSpPr>
          <p:cNvPr id="6" name="Rectangle 5"/>
          <p:cNvSpPr/>
          <p:nvPr/>
        </p:nvSpPr>
        <p:spPr>
          <a:xfrm>
            <a:off x="1600200" y="76201"/>
            <a:ext cx="762000" cy="3693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334000" y="3288268"/>
            <a:ext cx="609600" cy="369332"/>
          </a:xfrm>
          <a:prstGeom prst="rect">
            <a:avLst/>
          </a:prstGeom>
          <a:noFill/>
        </p:spPr>
        <p:txBody>
          <a:bodyPr wrap="square" rtlCol="0">
            <a:spAutoFit/>
          </a:bodyPr>
          <a:lstStyle/>
          <a:p>
            <a:r>
              <a:rPr lang="en-US" b="1" dirty="0">
                <a:solidFill>
                  <a:srgbClr val="FF0000"/>
                </a:solidFill>
              </a:rPr>
              <a:t>9 M</a:t>
            </a:r>
          </a:p>
        </p:txBody>
      </p:sp>
      <p:sp>
        <p:nvSpPr>
          <p:cNvPr id="11" name="TextBox 10"/>
          <p:cNvSpPr txBox="1"/>
          <p:nvPr/>
        </p:nvSpPr>
        <p:spPr>
          <a:xfrm>
            <a:off x="1698170" y="3222517"/>
            <a:ext cx="816430" cy="369332"/>
          </a:xfrm>
          <a:prstGeom prst="rect">
            <a:avLst/>
          </a:prstGeom>
          <a:noFill/>
        </p:spPr>
        <p:txBody>
          <a:bodyPr wrap="square" rtlCol="0">
            <a:spAutoFit/>
          </a:bodyPr>
          <a:lstStyle/>
          <a:p>
            <a:r>
              <a:rPr lang="en-US" b="1" dirty="0" smtClean="0">
                <a:solidFill>
                  <a:srgbClr val="FF0000"/>
                </a:solidFill>
              </a:rPr>
              <a:t>1.5 Y</a:t>
            </a:r>
            <a:endParaRPr lang="en-US" b="1" dirty="0">
              <a:solidFill>
                <a:srgbClr val="FF0000"/>
              </a:solidFill>
            </a:endParaRPr>
          </a:p>
        </p:txBody>
      </p:sp>
      <p:sp>
        <p:nvSpPr>
          <p:cNvPr id="13" name="TextBox 12"/>
          <p:cNvSpPr txBox="1"/>
          <p:nvPr/>
        </p:nvSpPr>
        <p:spPr>
          <a:xfrm>
            <a:off x="2057400" y="545068"/>
            <a:ext cx="609600" cy="369332"/>
          </a:xfrm>
          <a:prstGeom prst="rect">
            <a:avLst/>
          </a:prstGeom>
          <a:noFill/>
        </p:spPr>
        <p:txBody>
          <a:bodyPr wrap="square" rtlCol="0">
            <a:spAutoFit/>
          </a:bodyPr>
          <a:lstStyle/>
          <a:p>
            <a:r>
              <a:rPr lang="en-US" b="1" dirty="0">
                <a:solidFill>
                  <a:srgbClr val="FF0000"/>
                </a:solidFill>
              </a:rPr>
              <a:t>2 Y</a:t>
            </a:r>
          </a:p>
        </p:txBody>
      </p:sp>
      <p:sp>
        <p:nvSpPr>
          <p:cNvPr id="14" name="Rectangle 13"/>
          <p:cNvSpPr/>
          <p:nvPr/>
        </p:nvSpPr>
        <p:spPr>
          <a:xfrm>
            <a:off x="181708" y="6550223"/>
            <a:ext cx="8253478" cy="307777"/>
          </a:xfrm>
          <a:prstGeom prst="rect">
            <a:avLst/>
          </a:prstGeom>
        </p:spPr>
        <p:txBody>
          <a:bodyPr wrap="none">
            <a:spAutoFit/>
          </a:bodyPr>
          <a:lstStyle/>
          <a:p>
            <a:r>
              <a:rPr lang="en-US" sz="1400" dirty="0"/>
              <a:t>From: Recent Accumulated Precipitation </a:t>
            </a:r>
            <a:r>
              <a:rPr lang="en-US" sz="1400" dirty="0">
                <a:solidFill>
                  <a:srgbClr val="6600CC"/>
                </a:solidFill>
                <a:hlinkClick r:id="rId3"/>
              </a:rPr>
              <a:t>https://www.cpc.ncep.noaa.gov/products/Drought/briefing_prcp.shtml</a:t>
            </a:r>
            <a:r>
              <a:rPr lang="en-US" sz="1400" dirty="0">
                <a:solidFill>
                  <a:srgbClr val="6600CC"/>
                </a:solidFill>
              </a:rPr>
              <a:t> </a:t>
            </a:r>
          </a:p>
        </p:txBody>
      </p:sp>
      <p:sp>
        <p:nvSpPr>
          <p:cNvPr id="22" name="Rounded Rectangle 14">
            <a:extLst>
              <a:ext uri="{FF2B5EF4-FFF2-40B4-BE49-F238E27FC236}">
                <a16:creationId xmlns:a16="http://schemas.microsoft.com/office/drawing/2014/main" id="{90D022DE-3CFC-4479-975F-220CF58E671A}"/>
              </a:ext>
            </a:extLst>
          </p:cNvPr>
          <p:cNvSpPr/>
          <p:nvPr/>
        </p:nvSpPr>
        <p:spPr>
          <a:xfrm>
            <a:off x="4038600" y="4495800"/>
            <a:ext cx="914400" cy="7239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4">
            <a:extLst>
              <a:ext uri="{FF2B5EF4-FFF2-40B4-BE49-F238E27FC236}">
                <a16:creationId xmlns:a16="http://schemas.microsoft.com/office/drawing/2014/main" id="{90D022DE-3CFC-4479-975F-220CF58E671A}"/>
              </a:ext>
            </a:extLst>
          </p:cNvPr>
          <p:cNvSpPr/>
          <p:nvPr/>
        </p:nvSpPr>
        <p:spPr>
          <a:xfrm>
            <a:off x="4038600" y="1752600"/>
            <a:ext cx="1066800" cy="6858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7620000" y="1143000"/>
            <a:ext cx="1524000" cy="3785652"/>
          </a:xfrm>
          <a:prstGeom prst="rect">
            <a:avLst/>
          </a:prstGeom>
          <a:noFill/>
        </p:spPr>
        <p:txBody>
          <a:bodyPr wrap="square" rtlCol="0">
            <a:spAutoFit/>
          </a:bodyPr>
          <a:lstStyle/>
          <a:p>
            <a:r>
              <a:rPr lang="en-US" sz="1600" b="1" u="sng" dirty="0" smtClean="0"/>
              <a:t>Tinderbox </a:t>
            </a:r>
            <a:r>
              <a:rPr lang="en-US" sz="1600" b="1" dirty="0" smtClean="0"/>
              <a:t>areas</a:t>
            </a:r>
            <a:r>
              <a:rPr lang="en-US" sz="1600" dirty="0" smtClean="0"/>
              <a:t>, where some form of longer term rainfall</a:t>
            </a:r>
          </a:p>
          <a:p>
            <a:r>
              <a:rPr lang="en-US" sz="1600" dirty="0"/>
              <a:t>d</a:t>
            </a:r>
            <a:r>
              <a:rPr lang="en-US" sz="1600" dirty="0" smtClean="0"/>
              <a:t>eficiencies already, exist !!</a:t>
            </a:r>
          </a:p>
          <a:p>
            <a:endParaRPr lang="en-US" sz="1600" dirty="0"/>
          </a:p>
          <a:p>
            <a:r>
              <a:rPr lang="en-US" sz="1600" dirty="0" smtClean="0"/>
              <a:t>-Almost all are in the west!, all part of the long term drought</a:t>
            </a:r>
          </a:p>
          <a:p>
            <a:endParaRPr lang="en-US" sz="1600" dirty="0" smtClean="0"/>
          </a:p>
          <a:p>
            <a:r>
              <a:rPr lang="en-US" sz="1600" dirty="0" smtClean="0"/>
              <a:t>-This &amp; </a:t>
            </a:r>
            <a:r>
              <a:rPr lang="en-US" sz="1600" dirty="0"/>
              <a:t>N</a:t>
            </a:r>
            <a:r>
              <a:rPr lang="en-US" sz="1600" dirty="0" smtClean="0"/>
              <a:t>ext slide!!</a:t>
            </a:r>
            <a:endParaRPr lang="en-US" sz="1600" dirty="0"/>
          </a:p>
        </p:txBody>
      </p:sp>
      <p:sp>
        <p:nvSpPr>
          <p:cNvPr id="18" name="Rounded Rectangle 14">
            <a:extLst>
              <a:ext uri="{FF2B5EF4-FFF2-40B4-BE49-F238E27FC236}">
                <a16:creationId xmlns:a16="http://schemas.microsoft.com/office/drawing/2014/main" id="{FD86DCD3-F2DF-4A12-B2DA-8A876D98DD4D}"/>
              </a:ext>
            </a:extLst>
          </p:cNvPr>
          <p:cNvSpPr/>
          <p:nvPr/>
        </p:nvSpPr>
        <p:spPr>
          <a:xfrm>
            <a:off x="4953000" y="5117068"/>
            <a:ext cx="457200" cy="29313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14">
            <a:extLst>
              <a:ext uri="{FF2B5EF4-FFF2-40B4-BE49-F238E27FC236}">
                <a16:creationId xmlns:a16="http://schemas.microsoft.com/office/drawing/2014/main" id="{FD86DCD3-F2DF-4A12-B2DA-8A876D98DD4D}"/>
              </a:ext>
            </a:extLst>
          </p:cNvPr>
          <p:cNvSpPr/>
          <p:nvPr/>
        </p:nvSpPr>
        <p:spPr>
          <a:xfrm>
            <a:off x="304800" y="1447800"/>
            <a:ext cx="1371600" cy="12192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14">
            <a:extLst>
              <a:ext uri="{FF2B5EF4-FFF2-40B4-BE49-F238E27FC236}">
                <a16:creationId xmlns:a16="http://schemas.microsoft.com/office/drawing/2014/main" id="{FD86DCD3-F2DF-4A12-B2DA-8A876D98DD4D}"/>
              </a:ext>
            </a:extLst>
          </p:cNvPr>
          <p:cNvSpPr/>
          <p:nvPr/>
        </p:nvSpPr>
        <p:spPr>
          <a:xfrm>
            <a:off x="5105400" y="2438400"/>
            <a:ext cx="304800" cy="3048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AutoShape 2" descr="US 4 panel 9-24 months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US 4 panel 9-24 months "/>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 name="TextBox 22"/>
          <p:cNvSpPr txBox="1"/>
          <p:nvPr/>
        </p:nvSpPr>
        <p:spPr>
          <a:xfrm>
            <a:off x="5410200" y="533400"/>
            <a:ext cx="609600" cy="369332"/>
          </a:xfrm>
          <a:prstGeom prst="rect">
            <a:avLst/>
          </a:prstGeom>
          <a:noFill/>
        </p:spPr>
        <p:txBody>
          <a:bodyPr wrap="square" rtlCol="0">
            <a:spAutoFit/>
          </a:bodyPr>
          <a:lstStyle/>
          <a:p>
            <a:r>
              <a:rPr lang="en-US" b="1" dirty="0">
                <a:solidFill>
                  <a:srgbClr val="FF0000"/>
                </a:solidFill>
              </a:rPr>
              <a:t>1</a:t>
            </a:r>
            <a:r>
              <a:rPr lang="en-US" b="1" dirty="0" smtClean="0">
                <a:solidFill>
                  <a:srgbClr val="FF0000"/>
                </a:solidFill>
              </a:rPr>
              <a:t> </a:t>
            </a:r>
            <a:r>
              <a:rPr lang="en-US" b="1" dirty="0">
                <a:solidFill>
                  <a:srgbClr val="FF0000"/>
                </a:solidFill>
              </a:rPr>
              <a:t>Y</a:t>
            </a:r>
          </a:p>
        </p:txBody>
      </p:sp>
    </p:spTree>
    <p:extLst>
      <p:ext uri="{BB962C8B-B14F-4D97-AF65-F5344CB8AC3E}">
        <p14:creationId xmlns:p14="http://schemas.microsoft.com/office/powerpoint/2010/main" val="3048805981"/>
      </p:ext>
    </p:extLst>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97090</TotalTime>
  <Words>3009</Words>
  <Application>Microsoft Office PowerPoint</Application>
  <PresentationFormat>On-screen Show (4:3)</PresentationFormat>
  <Paragraphs>312</Paragraphs>
  <Slides>38</Slides>
  <Notes>8</Notes>
  <HiddenSlides>1</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38</vt:i4>
      </vt:variant>
    </vt:vector>
  </HeadingPairs>
  <TitlesOfParts>
    <vt:vector size="47" baseType="lpstr">
      <vt:lpstr>MS PGothic</vt:lpstr>
      <vt:lpstr>Arial</vt:lpstr>
      <vt:lpstr>Times New Roman</vt:lpstr>
      <vt:lpstr>Trebuchet MS</vt:lpstr>
      <vt:lpstr>verdana</vt:lpstr>
      <vt:lpstr>verdana,arial,serif</vt:lpstr>
      <vt:lpstr>Wingdings</vt:lpstr>
      <vt:lpstr>Wingdings 2</vt:lpstr>
      <vt:lpstr>Default Design</vt:lpstr>
      <vt:lpstr>Drought  Outlook  Support Briefing   December 2021  </vt:lpstr>
      <vt:lpstr>Drought Monitor </vt:lpstr>
      <vt:lpstr>(Previous) Seasonal/Monthly Drought outlooks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Standardized Precipitation Index SPI (based on Observed P)</vt:lpstr>
      <vt:lpstr>The Standardized Precipitation Index SPI (based on Observed P)</vt:lpstr>
      <vt:lpstr>PowerPoint Presentation</vt:lpstr>
      <vt:lpstr>PowerPoint Presentation</vt:lpstr>
      <vt:lpstr>PowerPoint Presentation</vt:lpstr>
      <vt:lpstr>Streamflow (USGS)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NMME T &amp; P Ens.Mean forecasts for</vt:lpstr>
      <vt:lpstr>PowerPoint Presentation</vt:lpstr>
      <vt:lpstr>PowerPoint Presentation</vt:lpstr>
      <vt:lpstr>PowerPoint Presentation</vt:lpstr>
      <vt:lpstr>PowerPoint Presentation</vt:lpstr>
      <vt:lpstr>Summary</vt:lpstr>
    </vt:vector>
  </TitlesOfParts>
  <Company>CPC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kingtsemo</dc:creator>
  <cp:lastModifiedBy>Muthuvel Chelliah</cp:lastModifiedBy>
  <cp:revision>8055</cp:revision>
  <cp:lastPrinted>2021-02-15T18:18:07Z</cp:lastPrinted>
  <dcterms:created xsi:type="dcterms:W3CDTF">2008-10-04T17:35:30Z</dcterms:created>
  <dcterms:modified xsi:type="dcterms:W3CDTF">2021-12-14T04:20:55Z</dcterms:modified>
</cp:coreProperties>
</file>