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808" r:id="rId2"/>
    <p:sldId id="824" r:id="rId3"/>
    <p:sldId id="939" r:id="rId4"/>
    <p:sldId id="911" r:id="rId5"/>
    <p:sldId id="896" r:id="rId6"/>
    <p:sldId id="938" r:id="rId7"/>
    <p:sldId id="850" r:id="rId8"/>
    <p:sldId id="868" r:id="rId9"/>
    <p:sldId id="867" r:id="rId10"/>
    <p:sldId id="893" r:id="rId11"/>
    <p:sldId id="833" r:id="rId12"/>
    <p:sldId id="891" r:id="rId13"/>
    <p:sldId id="900" r:id="rId14"/>
    <p:sldId id="936" r:id="rId15"/>
    <p:sldId id="937" r:id="rId16"/>
    <p:sldId id="966" r:id="rId17"/>
    <p:sldId id="970" r:id="rId18"/>
    <p:sldId id="889" r:id="rId19"/>
    <p:sldId id="969" r:id="rId20"/>
    <p:sldId id="757" r:id="rId21"/>
    <p:sldId id="962" r:id="rId22"/>
    <p:sldId id="795" r:id="rId23"/>
    <p:sldId id="890" r:id="rId24"/>
    <p:sldId id="790" r:id="rId25"/>
    <p:sldId id="877" r:id="rId26"/>
    <p:sldId id="878" r:id="rId27"/>
    <p:sldId id="804" r:id="rId28"/>
    <p:sldId id="943" r:id="rId29"/>
    <p:sldId id="944" r:id="rId30"/>
    <p:sldId id="956" r:id="rId31"/>
    <p:sldId id="947" r:id="rId32"/>
    <p:sldId id="961" r:id="rId33"/>
    <p:sldId id="728" r:id="rId34"/>
    <p:sldId id="935" r:id="rId35"/>
    <p:sldId id="926" r:id="rId36"/>
    <p:sldId id="915" r:id="rId37"/>
    <p:sldId id="959" r:id="rId38"/>
    <p:sldId id="945" r:id="rId39"/>
    <p:sldId id="971" r:id="rId4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008000"/>
    <a:srgbClr val="33CC33"/>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112" d="100"/>
          <a:sy n="112" d="100"/>
        </p:scale>
        <p:origin x="480" y="7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39</a:t>
            </a:fld>
            <a:endParaRPr lang="en-US" altLang="en-US" dirty="0"/>
          </a:p>
        </p:txBody>
      </p:sp>
    </p:spTree>
    <p:extLst>
      <p:ext uri="{BB962C8B-B14F-4D97-AF65-F5344CB8AC3E}">
        <p14:creationId xmlns:p14="http://schemas.microsoft.com/office/powerpoint/2010/main" val="1440971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g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gif"/><Relationship Id="rId4" Type="http://schemas.openxmlformats.org/officeDocument/2006/relationships/image" Target="../media/image52.png"/><Relationship Id="rId9" Type="http://schemas.openxmlformats.org/officeDocument/2006/relationships/image" Target="../media/image57.gif"/></Relationships>
</file>

<file path=ppt/slides/_rels/slide21.xml.rels><?xml version="1.0" encoding="UTF-8" standalone="yes"?>
<Relationships xmlns="http://schemas.openxmlformats.org/package/2006/relationships"><Relationship Id="rId3" Type="http://schemas.openxmlformats.org/officeDocument/2006/relationships/hyperlink" Target="https://origin.cpc.ncep.noaa.gov/products/analysis_monitoring/ensostuff/ONI_change.shtml"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101.gif"/><Relationship Id="rId3" Type="http://schemas.openxmlformats.org/officeDocument/2006/relationships/hyperlink" Target="http://drought.geo.msu.edu/research/forecast/smi.monthly.php" TargetMode="External"/><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hyperlink" Target="https://doi.org/10.1080/07055900.1997.9649597"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8382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December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266700" y="2438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886200"/>
            <a:ext cx="9144000" cy="2554545"/>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well by the public at large. </a:t>
            </a:r>
          </a:p>
          <a:p>
            <a:pPr marL="285750" indent="-285750">
              <a:buFont typeface="Arial" panose="020B0604020202020204" pitchFamily="34" charset="0"/>
              <a:buChar char="•"/>
            </a:pPr>
            <a:r>
              <a:rPr lang="en-US" sz="1600" dirty="0" smtClean="0">
                <a:solidFill>
                  <a:srgbClr val="0033CC"/>
                </a:solidFill>
              </a:rPr>
              <a:t>Public/Forecaster generally tends to focus more on the Short term Drought (for good reasons!!) </a:t>
            </a:r>
          </a:p>
          <a:p>
            <a:pPr marL="285750" indent="-285750">
              <a:buFont typeface="Arial" panose="020B0604020202020204" pitchFamily="34" charset="0"/>
              <a:buChar char="•"/>
            </a:pPr>
            <a:r>
              <a:rPr lang="en-US" sz="1600" dirty="0" smtClean="0"/>
              <a:t>More importantly the very definitions and timescales associated with S/L term droughts and the declarations in the USDM are by themselves subjective!!</a:t>
            </a:r>
            <a:r>
              <a:rPr lang="en-US" sz="1600" dirty="0" smtClean="0">
                <a:solidFill>
                  <a:srgbClr val="0033CC"/>
                </a:solidFill>
              </a:rPr>
              <a:t> </a:t>
            </a:r>
          </a:p>
          <a:p>
            <a:pPr marL="285750" indent="-285750">
              <a:buFont typeface="Arial" panose="020B0604020202020204" pitchFamily="34" charset="0"/>
              <a:buChar char="•"/>
            </a:pPr>
            <a:endParaRPr lang="en-US" sz="1600" dirty="0">
              <a:solidFill>
                <a:srgbClr val="0033CC"/>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1"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36295" y="1214741"/>
            <a:ext cx="1778705"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5" y="4206389"/>
            <a:ext cx="1533142"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0" y="6016823"/>
            <a:ext cx="7624273" cy="307777"/>
          </a:xfrm>
          <a:prstGeom prst="rect">
            <a:avLst/>
          </a:prstGeom>
          <a:noFill/>
        </p:spPr>
        <p:txBody>
          <a:bodyPr wrap="square" rtlCol="0">
            <a:spAutoFit/>
          </a:bodyPr>
          <a:lstStyle/>
          <a:p>
            <a:r>
              <a:rPr lang="en-US" sz="1400" dirty="0" smtClean="0">
                <a:solidFill>
                  <a:srgbClr val="FF0000"/>
                </a:solidFill>
              </a:rPr>
              <a:t>Ongoing long </a:t>
            </a:r>
            <a:r>
              <a:rPr lang="en-US" sz="1400" dirty="0">
                <a:solidFill>
                  <a:srgbClr val="FF0000"/>
                </a:solidFill>
              </a:rPr>
              <a:t>t</a:t>
            </a:r>
            <a:r>
              <a:rPr lang="en-US" sz="1400" dirty="0" smtClean="0">
                <a:solidFill>
                  <a:srgbClr val="FF0000"/>
                </a:solidFill>
              </a:rPr>
              <a:t>erm drought in the South West!!   </a:t>
            </a:r>
            <a:r>
              <a:rPr lang="en-US" sz="1400" dirty="0">
                <a:solidFill>
                  <a:srgbClr val="FF0000"/>
                </a:solidFill>
              </a:rPr>
              <a:t>C</a:t>
            </a:r>
            <a:r>
              <a:rPr lang="en-US" sz="1400" dirty="0" smtClean="0">
                <a:solidFill>
                  <a:srgbClr val="FF0000"/>
                </a:solidFill>
              </a:rPr>
              <a:t>urrent 3</a:t>
            </a:r>
            <a:r>
              <a:rPr lang="en-US" sz="1400" baseline="30000" dirty="0" smtClean="0">
                <a:solidFill>
                  <a:srgbClr val="FF0000"/>
                </a:solidFill>
              </a:rPr>
              <a:t>rd</a:t>
            </a:r>
            <a:r>
              <a:rPr lang="en-US" sz="1400" dirty="0" smtClean="0">
                <a:solidFill>
                  <a:srgbClr val="FF0000"/>
                </a:solidFill>
              </a:rPr>
              <a:t> year La Nina does not help either!!</a:t>
            </a:r>
            <a:endParaRPr lang="en-US" sz="14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Recent Weather Blog News: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 y="1807846"/>
            <a:ext cx="2590799" cy="1697354"/>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3429000"/>
            <a:ext cx="2633765" cy="1564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727231"/>
            <a:ext cx="2633764" cy="16843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76201"/>
            <a:ext cx="2622550" cy="16298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3423"/>
            <a:ext cx="1126492" cy="2862322"/>
          </a:xfrm>
          <a:prstGeom prst="rect">
            <a:avLst/>
          </a:prstGeom>
          <a:noFill/>
        </p:spPr>
        <p:txBody>
          <a:bodyPr wrap="square" rtlCol="0">
            <a:spAutoFit/>
          </a:bodyPr>
          <a:lstStyle/>
          <a:p>
            <a:r>
              <a:rPr lang="en-US" sz="1200" dirty="0" smtClean="0"/>
              <a:t>With the </a:t>
            </a:r>
            <a:r>
              <a:rPr lang="en-US" sz="1200" b="1" dirty="0" smtClean="0"/>
              <a:t>monsoon ending, October</a:t>
            </a:r>
            <a:r>
              <a:rPr lang="en-US" sz="1200" dirty="0" smtClean="0"/>
              <a:t> is the driest of all months in the US. However, by November/ December, early winter rainfall may begin to show up along the Pacific west coast states.</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 Niña Temperature Compos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49" y="492269"/>
            <a:ext cx="4533900" cy="597520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a Niña Precipitation Composite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 y="480875"/>
            <a:ext cx="4559654"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95600"/>
            <a:ext cx="8915400" cy="1600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990600" cy="523220"/>
            </a:xfrm>
            <a:prstGeom prst="rect">
              <a:avLst/>
            </a:prstGeom>
            <a:noFill/>
          </p:spPr>
          <p:txBody>
            <a:bodyPr wrap="square" rtlCol="0">
              <a:spAutoFit/>
            </a:bodyPr>
            <a:lstStyle/>
            <a:p>
              <a:r>
                <a:rPr lang="en-US" sz="2800" b="1" dirty="0" smtClean="0">
                  <a:solidFill>
                    <a:srgbClr val="FF0000"/>
                  </a:solidFill>
                </a:rPr>
                <a:t>JFM</a:t>
              </a:r>
              <a:endParaRPr lang="en-US" sz="2800" b="1" dirty="0">
                <a:solidFill>
                  <a:srgbClr val="FF0000"/>
                </a:solidFill>
              </a:endParaRPr>
            </a:p>
          </p:txBody>
        </p:sp>
      </p:grpSp>
      <p:cxnSp>
        <p:nvCxnSpPr>
          <p:cNvPr id="10" name="Straight Arrow Connector 9"/>
          <p:cNvCxnSpPr/>
          <p:nvPr/>
        </p:nvCxnSpPr>
        <p:spPr>
          <a:xfrm flipH="1" flipV="1">
            <a:off x="533400" y="5081826"/>
            <a:ext cx="1600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4572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533900" y="1004095"/>
            <a:ext cx="24570" cy="5244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45569" y="1126391"/>
            <a:ext cx="1019232" cy="3293209"/>
          </a:xfrm>
          <a:prstGeom prst="rect">
            <a:avLst/>
          </a:prstGeom>
          <a:noFill/>
        </p:spPr>
        <p:txBody>
          <a:bodyPr wrap="square" rtlCol="0">
            <a:spAutoFit/>
          </a:bodyPr>
          <a:lstStyle/>
          <a:p>
            <a:pPr algn="ctr"/>
            <a:r>
              <a:rPr lang="en-US" sz="1600" b="1" dirty="0" smtClean="0">
                <a:solidFill>
                  <a:srgbClr val="FF0000"/>
                </a:solidFill>
              </a:rPr>
              <a:t>50/50 Chance of </a:t>
            </a:r>
          </a:p>
          <a:p>
            <a:pPr algn="ctr"/>
            <a:r>
              <a:rPr lang="en-US" sz="1600" b="1" dirty="0" smtClean="0">
                <a:solidFill>
                  <a:srgbClr val="FF0000"/>
                </a:solidFill>
              </a:rPr>
              <a:t>La Nina during JFM.</a:t>
            </a:r>
          </a:p>
          <a:p>
            <a:pPr algn="ctr"/>
            <a:endParaRPr lang="en-US" sz="1600" b="1" dirty="0" smtClean="0">
              <a:solidFill>
                <a:srgbClr val="FF0000"/>
              </a:solidFill>
            </a:endParaRPr>
          </a:p>
          <a:p>
            <a:pPr algn="ctr"/>
            <a:endParaRPr lang="en-US" sz="1600" b="1" dirty="0" smtClean="0">
              <a:solidFill>
                <a:srgbClr val="FF0000"/>
              </a:solidFill>
            </a:endParaRPr>
          </a:p>
          <a:p>
            <a:pPr algn="ctr"/>
            <a:r>
              <a:rPr lang="en-US" sz="1600" b="1" dirty="0" smtClean="0">
                <a:solidFill>
                  <a:srgbClr val="FF0000"/>
                </a:solidFill>
              </a:rPr>
              <a:t>How likely will be the impacts?</a:t>
            </a:r>
            <a:endParaRPr lang="en-US" sz="1600" b="1" dirty="0">
              <a:solidFill>
                <a:srgbClr val="FF00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 y="0"/>
            <a:ext cx="5470489" cy="6850797"/>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41643" y="164918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56176" y="36550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6670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62000" y="1676400"/>
            <a:ext cx="26670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2400" y="507087"/>
            <a:ext cx="76200" cy="40731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3" name="Straight Arrow Connector 12"/>
          <p:cNvCxnSpPr/>
          <p:nvPr/>
        </p:nvCxnSpPr>
        <p:spPr>
          <a:xfrm>
            <a:off x="762000" y="1688227"/>
            <a:ext cx="914399"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676399" y="1688227"/>
            <a:ext cx="1676401"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8600" y="2361455"/>
            <a:ext cx="4953000" cy="307777"/>
          </a:xfrm>
          <a:prstGeom prst="rect">
            <a:avLst/>
          </a:prstGeom>
          <a:noFill/>
        </p:spPr>
        <p:txBody>
          <a:bodyPr wrap="square" rtlCol="0">
            <a:spAutoFit/>
          </a:bodyPr>
          <a:lstStyle/>
          <a:p>
            <a:r>
              <a:rPr lang="en-US" sz="1400" dirty="0" smtClean="0"/>
              <a:t>No S-term drought here!! But L-term drought &gt; 6 mon. continues.</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22780" y="1308032"/>
            <a:ext cx="3419822" cy="646331"/>
          </a:xfrm>
          <a:prstGeom prst="rect">
            <a:avLst/>
          </a:prstGeom>
          <a:noFill/>
        </p:spPr>
        <p:txBody>
          <a:bodyPr wrap="square" rtlCol="0">
            <a:spAutoFit/>
          </a:bodyPr>
          <a:lstStyle/>
          <a:p>
            <a:r>
              <a:rPr lang="en-US" dirty="0" smtClean="0"/>
              <a:t>There </a:t>
            </a:r>
            <a:r>
              <a:rPr lang="en-US" dirty="0"/>
              <a:t>is a lot more going </a:t>
            </a:r>
            <a:r>
              <a:rPr lang="en-US" dirty="0" smtClean="0"/>
              <a:t>on than just La Nina impacts!! </a:t>
            </a:r>
            <a:endParaRPr lang="en-US" dirty="0"/>
          </a:p>
        </p:txBody>
      </p:sp>
      <p:sp>
        <p:nvSpPr>
          <p:cNvPr id="12" name="TextBox 11"/>
          <p:cNvSpPr txBox="1"/>
          <p:nvPr/>
        </p:nvSpPr>
        <p:spPr>
          <a:xfrm>
            <a:off x="7620000" y="76200"/>
            <a:ext cx="1524000" cy="369332"/>
          </a:xfrm>
          <a:prstGeom prst="rect">
            <a:avLst/>
          </a:prstGeom>
          <a:noFill/>
        </p:spPr>
        <p:txBody>
          <a:bodyPr wrap="square" rtlCol="0">
            <a:spAutoFit/>
          </a:bodyPr>
          <a:lstStyle/>
          <a:p>
            <a:r>
              <a:rPr lang="en-US" dirty="0" smtClean="0">
                <a:solidFill>
                  <a:srgbClr val="FF0000"/>
                </a:solidFill>
              </a:rPr>
              <a:t>Last Month!</a:t>
            </a:r>
            <a:endParaRPr lang="en-US" dirty="0">
              <a:solidFill>
                <a:srgbClr val="FF0000"/>
              </a:solidFill>
            </a:endParaRPr>
          </a:p>
        </p:txBody>
      </p:sp>
      <p:pic>
        <p:nvPicPr>
          <p:cNvPr id="10242" name="Picture 2" descr="https://www.cpc.ncep.noaa.gov/products/tanal/30day/mean/202210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 y="28575"/>
            <a:ext cx="5017886"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22916" y="3581400"/>
            <a:ext cx="4019550" cy="3028950"/>
          </a:xfrm>
          <a:prstGeom prst="rect">
            <a:avLst/>
          </a:prstGeom>
        </p:spPr>
      </p:pic>
    </p:spTree>
    <p:extLst>
      <p:ext uri="{BB962C8B-B14F-4D97-AF65-F5344CB8AC3E}">
        <p14:creationId xmlns:p14="http://schemas.microsoft.com/office/powerpoint/2010/main" val="1889823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1815882"/>
          </a:xfrm>
          <a:prstGeom prst="rect">
            <a:avLst/>
          </a:prstGeom>
          <a:noFill/>
        </p:spPr>
        <p:txBody>
          <a:bodyPr wrap="square" rtlCol="0">
            <a:spAutoFit/>
          </a:bodyPr>
          <a:lstStyle/>
          <a:p>
            <a:r>
              <a:rPr lang="en-US" sz="1400" dirty="0" smtClean="0"/>
              <a:t>There </a:t>
            </a:r>
            <a:r>
              <a:rPr lang="en-US" sz="1400" dirty="0"/>
              <a:t>is a lot more going on than just </a:t>
            </a:r>
            <a:r>
              <a:rPr lang="en-US" sz="1400" dirty="0" smtClean="0"/>
              <a:t>La Nina</a:t>
            </a:r>
            <a:r>
              <a:rPr lang="en-US" sz="1400" dirty="0" smtClean="0"/>
              <a:t>!!</a:t>
            </a:r>
          </a:p>
          <a:p>
            <a:r>
              <a:rPr lang="en-US" sz="1400" dirty="0" smtClean="0"/>
              <a:t> </a:t>
            </a:r>
          </a:p>
          <a:p>
            <a:r>
              <a:rPr lang="en-US" sz="1400" dirty="0" smtClean="0"/>
              <a:t>Last month, it was more of a </a:t>
            </a:r>
          </a:p>
          <a:p>
            <a:r>
              <a:rPr lang="en-US" sz="1400" dirty="0" smtClean="0"/>
              <a:t>West/cold –vs- East/warm/not-so-cold pattern.</a:t>
            </a:r>
          </a:p>
          <a:p>
            <a:endParaRPr lang="en-US" sz="1400" dirty="0" smtClean="0"/>
          </a:p>
          <a:p>
            <a:r>
              <a:rPr lang="en-US" sz="1400" dirty="0" smtClean="0"/>
              <a:t>This mont</a:t>
            </a:r>
            <a:r>
              <a:rPr lang="en-US" sz="1400" dirty="0" smtClean="0"/>
              <a:t>h so far it is :</a:t>
            </a:r>
          </a:p>
          <a:p>
            <a:r>
              <a:rPr lang="en-US" sz="1400" dirty="0" smtClean="0"/>
              <a:t>Northwest/cold –vs-South/southeast/</a:t>
            </a:r>
            <a:r>
              <a:rPr lang="en-US" sz="1400" dirty="0" err="1" smtClean="0"/>
              <a:t>Wam</a:t>
            </a:r>
            <a:r>
              <a:rPr lang="en-US" sz="1400" dirty="0" smtClean="0"/>
              <a:t> pattern.</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9218" name="Picture 2" descr="https://www.cpc.ncep.noaa.gov/products/tanal/30day/mean/202211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8" y="0"/>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21383" y="3531546"/>
            <a:ext cx="4022618" cy="3067050"/>
          </a:xfrm>
          <a:prstGeom prst="rect">
            <a:avLst/>
          </a:prstGeom>
        </p:spPr>
      </p:pic>
    </p:spTree>
    <p:extLst>
      <p:ext uri="{BB962C8B-B14F-4D97-AF65-F5344CB8AC3E}">
        <p14:creationId xmlns:p14="http://schemas.microsoft.com/office/powerpoint/2010/main" val="3998020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882" y="282422"/>
            <a:ext cx="4385803" cy="3612077"/>
          </a:xfrm>
          <a:prstGeom prst="rect">
            <a:avLst/>
          </a:prstGeom>
        </p:spPr>
      </p:pic>
      <p:pic>
        <p:nvPicPr>
          <p:cNvPr id="2" name="Picture 1"/>
          <p:cNvPicPr>
            <a:picLocks noChangeAspect="1"/>
          </p:cNvPicPr>
          <p:nvPr/>
        </p:nvPicPr>
        <p:blipFill>
          <a:blip r:embed="rId4"/>
          <a:stretch>
            <a:fillRect/>
          </a:stretch>
        </p:blipFill>
        <p:spPr>
          <a:xfrm>
            <a:off x="12382" y="-13531"/>
            <a:ext cx="4762500" cy="6524625"/>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12" name="TextBox 11"/>
          <p:cNvSpPr txBox="1"/>
          <p:nvPr/>
        </p:nvSpPr>
        <p:spPr>
          <a:xfrm>
            <a:off x="3505200" y="2218592"/>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Snow Water </a:t>
            </a:r>
            <a:r>
              <a:rPr lang="en-US" dirty="0" smtClean="0"/>
              <a:t>Equivalent</a:t>
            </a:r>
            <a:endParaRPr lang="en-US" dirty="0"/>
          </a:p>
        </p:txBody>
      </p:sp>
      <p:sp>
        <p:nvSpPr>
          <p:cNvPr id="7" name="TextBox 6"/>
          <p:cNvSpPr txBox="1"/>
          <p:nvPr/>
        </p:nvSpPr>
        <p:spPr>
          <a:xfrm>
            <a:off x="4152900" y="3938345"/>
            <a:ext cx="2400300" cy="1708160"/>
          </a:xfrm>
          <a:prstGeom prst="rect">
            <a:avLst/>
          </a:prstGeom>
          <a:noFill/>
        </p:spPr>
        <p:txBody>
          <a:bodyPr wrap="square" rtlCol="0">
            <a:spAutoFit/>
          </a:bodyPr>
          <a:lstStyle/>
          <a:p>
            <a:pPr algn="ctr"/>
            <a:r>
              <a:rPr lang="en-US" sz="1300" b="1" u="sng" dirty="0" smtClean="0">
                <a:solidFill>
                  <a:srgbClr val="FF0000"/>
                </a:solidFill>
              </a:rPr>
              <a:t>2022 Wild Fire Season</a:t>
            </a:r>
          </a:p>
          <a:p>
            <a:r>
              <a:rPr lang="en-US" sz="1300" b="1" u="sng" dirty="0" smtClean="0">
                <a:solidFill>
                  <a:srgbClr val="FF0000"/>
                </a:solidFill>
              </a:rPr>
              <a:t>ACRES burned in Wild Fires </a:t>
            </a:r>
            <a:endParaRPr lang="en-US" sz="1300" b="1" u="sng" dirty="0" smtClean="0">
              <a:solidFill>
                <a:srgbClr val="FF0000"/>
              </a:solidFill>
            </a:endParaRPr>
          </a:p>
          <a:p>
            <a:r>
              <a:rPr lang="en-US" sz="1300" b="1" u="sng" dirty="0" smtClean="0">
                <a:solidFill>
                  <a:srgbClr val="FF0000"/>
                </a:solidFill>
              </a:rPr>
              <a:t>In </a:t>
            </a:r>
            <a:r>
              <a:rPr lang="en-US" sz="1300" b="1" u="sng" dirty="0" smtClean="0">
                <a:solidFill>
                  <a:srgbClr val="FF0000"/>
                </a:solidFill>
              </a:rPr>
              <a:t>CA:</a:t>
            </a:r>
          </a:p>
          <a:p>
            <a:r>
              <a:rPr lang="en-US" sz="1300" b="1" dirty="0" smtClean="0">
                <a:solidFill>
                  <a:srgbClr val="FF0000"/>
                </a:solidFill>
              </a:rPr>
              <a:t>So far in </a:t>
            </a:r>
            <a:r>
              <a:rPr lang="en-US" sz="1300" b="1" u="sng" dirty="0" smtClean="0">
                <a:solidFill>
                  <a:srgbClr val="FF0000"/>
                </a:solidFill>
              </a:rPr>
              <a:t>2022:      362, 403  </a:t>
            </a:r>
            <a:r>
              <a:rPr lang="en-US" sz="1300" b="1" dirty="0" smtClean="0">
                <a:solidFill>
                  <a:srgbClr val="FF0000"/>
                </a:solidFill>
                <a:sym typeface="Wingdings" panose="05000000000000000000" pitchFamily="2" charset="2"/>
              </a:rPr>
              <a:t> </a:t>
            </a:r>
            <a:r>
              <a:rPr lang="en-US" sz="1300" b="1" dirty="0" smtClean="0">
                <a:solidFill>
                  <a:srgbClr val="FF0000"/>
                </a:solidFill>
              </a:rPr>
              <a:t> </a:t>
            </a:r>
          </a:p>
          <a:p>
            <a:r>
              <a:rPr lang="en-US" sz="1300" b="1" dirty="0">
                <a:solidFill>
                  <a:srgbClr val="FF0000"/>
                </a:solidFill>
              </a:rPr>
              <a:t> </a:t>
            </a:r>
            <a:r>
              <a:rPr lang="en-US" sz="1300" b="1" dirty="0" smtClean="0">
                <a:solidFill>
                  <a:srgbClr val="FF0000"/>
                </a:solidFill>
              </a:rPr>
              <a:t>              2021:   2, 400, 000  </a:t>
            </a:r>
          </a:p>
          <a:p>
            <a:r>
              <a:rPr lang="en-US" sz="1300" b="1" dirty="0">
                <a:solidFill>
                  <a:srgbClr val="FF0000"/>
                </a:solidFill>
              </a:rPr>
              <a:t> </a:t>
            </a:r>
            <a:r>
              <a:rPr lang="en-US" sz="1300" b="1" dirty="0" smtClean="0">
                <a:solidFill>
                  <a:srgbClr val="FF0000"/>
                </a:solidFill>
              </a:rPr>
              <a:t>              2020:   4, 304, 000</a:t>
            </a:r>
          </a:p>
          <a:p>
            <a:r>
              <a:rPr lang="en-US" sz="1300" b="1" dirty="0">
                <a:solidFill>
                  <a:srgbClr val="FF0000"/>
                </a:solidFill>
              </a:rPr>
              <a:t> </a:t>
            </a:r>
            <a:r>
              <a:rPr lang="en-US" sz="1300" b="1" dirty="0" smtClean="0">
                <a:solidFill>
                  <a:srgbClr val="FF0000"/>
                </a:solidFill>
              </a:rPr>
              <a:t>              2019:       260, 000</a:t>
            </a:r>
          </a:p>
          <a:p>
            <a:endParaRPr lang="en-US" sz="1400" b="1" dirty="0">
              <a:solidFill>
                <a:srgbClr val="FF0000"/>
              </a:solidFill>
            </a:endParaRPr>
          </a:p>
        </p:txBody>
      </p:sp>
      <p:sp>
        <p:nvSpPr>
          <p:cNvPr id="19" name="TextBox 18"/>
          <p:cNvSpPr txBox="1"/>
          <p:nvPr/>
        </p:nvSpPr>
        <p:spPr>
          <a:xfrm>
            <a:off x="4811887" y="5800945"/>
            <a:ext cx="4348798" cy="954107"/>
          </a:xfrm>
          <a:prstGeom prst="rect">
            <a:avLst/>
          </a:prstGeom>
          <a:noFill/>
        </p:spPr>
        <p:txBody>
          <a:bodyPr wrap="square" rtlCol="0">
            <a:spAutoFit/>
          </a:bodyPr>
          <a:lstStyle/>
          <a:p>
            <a:r>
              <a:rPr lang="en-US" sz="1400" dirty="0" smtClean="0"/>
              <a:t>LA Times: </a:t>
            </a:r>
            <a:r>
              <a:rPr lang="en-US" sz="1400" dirty="0" smtClean="0"/>
              <a:t>  ‘</a:t>
            </a:r>
            <a:r>
              <a:rPr lang="en-US" sz="1400" dirty="0" smtClean="0"/>
              <a:t>We </a:t>
            </a:r>
            <a:r>
              <a:rPr lang="en-US" sz="1400" dirty="0"/>
              <a:t>got really lucky’: Why California escaped another destructive fire season in </a:t>
            </a:r>
            <a:r>
              <a:rPr lang="en-US" sz="1400" dirty="0" smtClean="0"/>
              <a:t>2022.</a:t>
            </a:r>
          </a:p>
          <a:p>
            <a:r>
              <a:rPr lang="en-US" sz="1400" i="1" dirty="0" smtClean="0"/>
              <a:t>(</a:t>
            </a:r>
            <a:r>
              <a:rPr lang="en-US" sz="1400" i="1" u="sng" dirty="0" smtClean="0"/>
              <a:t>Even though this year </a:t>
            </a:r>
            <a:r>
              <a:rPr lang="en-US" sz="1400" i="1" u="sng" dirty="0" smtClean="0"/>
              <a:t>2022 is </a:t>
            </a:r>
            <a:r>
              <a:rPr lang="en-US" sz="1400" i="1" u="sng" dirty="0" smtClean="0"/>
              <a:t>the third </a:t>
            </a:r>
            <a:r>
              <a:rPr lang="en-US" sz="1400" i="1" u="sng" dirty="0" smtClean="0"/>
              <a:t>consecutive La </a:t>
            </a:r>
            <a:r>
              <a:rPr lang="en-US" sz="1400" i="1" u="sng" dirty="0" smtClean="0"/>
              <a:t>Nina Year!) </a:t>
            </a:r>
            <a:endParaRPr lang="en-US" sz="1400" i="1" u="sng" dirty="0"/>
          </a:p>
        </p:txBody>
      </p:sp>
      <p:pic>
        <p:nvPicPr>
          <p:cNvPr id="24" name="Picture 23"/>
          <p:cNvPicPr>
            <a:picLocks noChangeAspect="1"/>
          </p:cNvPicPr>
          <p:nvPr/>
        </p:nvPicPr>
        <p:blipFill>
          <a:blip r:embed="rId5"/>
          <a:stretch>
            <a:fillRect/>
          </a:stretch>
        </p:blipFill>
        <p:spPr>
          <a:xfrm>
            <a:off x="4776685" y="312737"/>
            <a:ext cx="790575" cy="533400"/>
          </a:xfrm>
          <a:prstGeom prst="rect">
            <a:avLst/>
          </a:prstGeom>
        </p:spPr>
      </p:pic>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 name="Straight Arrow Connector 27"/>
          <p:cNvCxnSpPr/>
          <p:nvPr/>
        </p:nvCxnSpPr>
        <p:spPr>
          <a:xfrm flipH="1">
            <a:off x="5567260" y="1752600"/>
            <a:ext cx="75734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p:cNvPicPr/>
          <p:nvPr/>
        </p:nvPicPr>
        <p:blipFill>
          <a:blip r:embed="rId6"/>
          <a:stretch>
            <a:fillRect/>
          </a:stretch>
        </p:blipFill>
        <p:spPr>
          <a:xfrm>
            <a:off x="6384313" y="3803225"/>
            <a:ext cx="2731913" cy="1994471"/>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7921" y="36098"/>
            <a:ext cx="8390279" cy="5674265"/>
          </a:xfrm>
          <a:prstGeom prst="rect">
            <a:avLst/>
          </a:prstGeom>
        </p:spPr>
      </p:pic>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3"/>
              </a:rPr>
              <a:t>https</a:t>
            </a:r>
            <a:r>
              <a:rPr lang="en-US" sz="1400" dirty="0">
                <a:hlinkClick r:id="rId3"/>
              </a:rPr>
              <a:t>://</a:t>
            </a:r>
            <a:r>
              <a:rPr lang="en-US" sz="1400" dirty="0" smtClean="0">
                <a:hlinkClick r:id="rId3"/>
              </a:rPr>
              <a:t>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5" name="TextBox 4"/>
          <p:cNvSpPr txBox="1"/>
          <p:nvPr/>
        </p:nvSpPr>
        <p:spPr>
          <a:xfrm>
            <a:off x="457200" y="6096000"/>
            <a:ext cx="2667000" cy="369332"/>
          </a:xfrm>
          <a:prstGeom prst="rect">
            <a:avLst/>
          </a:prstGeom>
          <a:noFill/>
        </p:spPr>
        <p:txBody>
          <a:bodyPr wrap="square" rtlCol="0">
            <a:spAutoFit/>
          </a:bodyPr>
          <a:lstStyle/>
          <a:p>
            <a:r>
              <a:rPr lang="en-US" u="sng" dirty="0" smtClean="0"/>
              <a:t>THIS MONTH !!</a:t>
            </a:r>
            <a:endParaRPr lang="en-US" u="sng"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400" y="5811371"/>
            <a:ext cx="6019800" cy="523220"/>
          </a:xfrm>
          <a:prstGeom prst="rect">
            <a:avLst/>
          </a:prstGeom>
          <a:noFill/>
        </p:spPr>
        <p:txBody>
          <a:bodyPr wrap="square" rtlCol="0">
            <a:spAutoFit/>
          </a:bodyPr>
          <a:lstStyle/>
          <a:p>
            <a:r>
              <a:rPr lang="en-US" sz="1400" dirty="0" smtClean="0"/>
              <a:t>Note: In spite of the ongoing drought, All the fires are gone.. </a:t>
            </a:r>
          </a:p>
          <a:p>
            <a:r>
              <a:rPr lang="en-US" sz="1400" dirty="0" smtClean="0"/>
              <a:t>Of course it is getting cold.. </a:t>
            </a:r>
            <a:r>
              <a:rPr lang="en-US" sz="1400" dirty="0" smtClean="0">
                <a:sym typeface="Wingdings" panose="05000000000000000000" pitchFamily="2" charset="2"/>
              </a:rPr>
              <a:t> </a:t>
            </a:r>
            <a:endParaRPr lang="en-US" sz="1400" dirty="0"/>
          </a:p>
        </p:txBody>
      </p: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50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645933"/>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1240" y="5113940"/>
            <a:ext cx="2446160" cy="1684106"/>
          </a:xfrm>
          <a:prstGeom prst="rect">
            <a:avLst/>
          </a:prstGeom>
          <a:noFill/>
          <a:ln>
            <a:noFill/>
          </a:ln>
        </p:spPr>
      </p:pic>
      <p:sp>
        <p:nvSpPr>
          <p:cNvPr id="25" name="TextBox 24"/>
          <p:cNvSpPr txBox="1"/>
          <p:nvPr/>
        </p:nvSpPr>
        <p:spPr>
          <a:xfrm>
            <a:off x="3934093" y="4776376"/>
            <a:ext cx="127822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August</a:t>
            </a:r>
            <a:endParaRPr lang="en-US" dirty="0"/>
          </a:p>
        </p:txBody>
      </p:sp>
      <p:pic>
        <p:nvPicPr>
          <p:cNvPr id="19" name="Picture 18"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3124200"/>
            <a:ext cx="2431029" cy="1690965"/>
          </a:xfrm>
          <a:prstGeom prst="rect">
            <a:avLst/>
          </a:prstGeom>
          <a:noFill/>
          <a:ln>
            <a:noFill/>
          </a:ln>
        </p:spPr>
      </p:pic>
      <p:sp>
        <p:nvSpPr>
          <p:cNvPr id="26" name="TextBox 25"/>
          <p:cNvSpPr txBox="1"/>
          <p:nvPr/>
        </p:nvSpPr>
        <p:spPr>
          <a:xfrm>
            <a:off x="4162055" y="2836099"/>
            <a:ext cx="1276122" cy="369332"/>
          </a:xfrm>
          <a:prstGeom prst="rect">
            <a:avLst/>
          </a:prstGeom>
          <a:noFill/>
        </p:spPr>
        <p:txBody>
          <a:bodyPr wrap="square" rtlCol="0">
            <a:spAutoFit/>
          </a:bodyPr>
          <a:lstStyle/>
          <a:p>
            <a:r>
              <a:rPr lang="en-US" dirty="0"/>
              <a:t> </a:t>
            </a:r>
            <a:r>
              <a:rPr lang="en-US" dirty="0" smtClean="0"/>
              <a:t>September</a:t>
            </a:r>
            <a:endParaRPr lang="en-US" dirty="0"/>
          </a:p>
        </p:txBody>
      </p:sp>
      <p:sp>
        <p:nvSpPr>
          <p:cNvPr id="22" name="TextBox 21"/>
          <p:cNvSpPr txBox="1"/>
          <p:nvPr/>
        </p:nvSpPr>
        <p:spPr>
          <a:xfrm>
            <a:off x="3934093" y="838200"/>
            <a:ext cx="1219200" cy="369332"/>
          </a:xfrm>
          <a:prstGeom prst="rect">
            <a:avLst/>
          </a:prstGeom>
          <a:noFill/>
        </p:spPr>
        <p:txBody>
          <a:bodyPr wrap="square" rtlCol="0">
            <a:spAutoFit/>
          </a:bodyPr>
          <a:lstStyle/>
          <a:p>
            <a:r>
              <a:rPr lang="en-US" dirty="0"/>
              <a:t> </a:t>
            </a:r>
            <a:r>
              <a:rPr lang="en-US" dirty="0" smtClean="0"/>
              <a:t>   </a:t>
            </a:r>
            <a:r>
              <a:rPr lang="en-US" dirty="0"/>
              <a:t> </a:t>
            </a:r>
            <a:r>
              <a:rPr lang="en-US" dirty="0" smtClean="0"/>
              <a:t>October</a:t>
            </a:r>
            <a:endParaRPr lang="en-US" dirty="0"/>
          </a:p>
        </p:txBody>
      </p:sp>
      <p:pic>
        <p:nvPicPr>
          <p:cNvPr id="27" name="Picture 2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6371" y="1183239"/>
            <a:ext cx="2404679" cy="1717392"/>
          </a:xfrm>
          <a:prstGeom prst="rect">
            <a:avLst/>
          </a:prstGeom>
          <a:noFill/>
          <a:ln>
            <a:noFill/>
          </a:ln>
        </p:spPr>
      </p:pic>
      <p:sp>
        <p:nvSpPr>
          <p:cNvPr id="30" name="TextBox 29"/>
          <p:cNvSpPr txBox="1"/>
          <p:nvPr/>
        </p:nvSpPr>
        <p:spPr>
          <a:xfrm>
            <a:off x="1218310" y="609600"/>
            <a:ext cx="1296290" cy="369332"/>
          </a:xfrm>
          <a:prstGeom prst="rect">
            <a:avLst/>
          </a:prstGeom>
          <a:noFill/>
        </p:spPr>
        <p:txBody>
          <a:bodyPr wrap="square" rtlCol="0">
            <a:spAutoFit/>
          </a:bodyPr>
          <a:lstStyle/>
          <a:p>
            <a:r>
              <a:rPr lang="en-US" dirty="0" smtClean="0"/>
              <a:t>November</a:t>
            </a:r>
            <a:endParaRPr lang="en-US" dirty="0"/>
          </a:p>
        </p:txBody>
      </p:sp>
      <p:pic>
        <p:nvPicPr>
          <p:cNvPr id="32" name="Picture 3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4" y="909369"/>
            <a:ext cx="3446454" cy="2748231"/>
          </a:xfrm>
          <a:prstGeom prst="rect">
            <a:avLst/>
          </a:prstGeom>
          <a:noFill/>
          <a:ln>
            <a:noFill/>
          </a:ln>
        </p:spPr>
      </p:pic>
      <p:sp>
        <p:nvSpPr>
          <p:cNvPr id="3" name="TextBox 2"/>
          <p:cNvSpPr txBox="1"/>
          <p:nvPr/>
        </p:nvSpPr>
        <p:spPr>
          <a:xfrm>
            <a:off x="5867400" y="794266"/>
            <a:ext cx="3276600" cy="6070893"/>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It used to be that for many months (last year) </a:t>
            </a:r>
            <a:r>
              <a:rPr lang="en-US" sz="1050" dirty="0" smtClean="0">
                <a:latin typeface="Trebuchet MS" panose="020B0603020202020204" pitchFamily="34" charset="0"/>
              </a:rPr>
              <a:t>the </a:t>
            </a:r>
            <a:r>
              <a:rPr lang="en-US" sz="1050" dirty="0" smtClean="0">
                <a:latin typeface="Trebuchet MS" panose="020B0603020202020204" pitchFamily="34" charset="0"/>
              </a:rPr>
              <a:t>classic East-West dipole pattern with drought in the US west half, and (almost) no drought in the US east half, was in place.</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But in the last few months, partly due to the second year of good SW monsoon, the S-term drought in the southwestern states </a:t>
            </a:r>
            <a:r>
              <a:rPr lang="en-US" sz="1050" dirty="0" smtClean="0">
                <a:latin typeface="Trebuchet MS" panose="020B0603020202020204" pitchFamily="34" charset="0"/>
              </a:rPr>
              <a:t>has</a:t>
            </a:r>
            <a:r>
              <a:rPr lang="en-US" sz="1050" dirty="0" smtClean="0">
                <a:latin typeface="Trebuchet MS" panose="020B0603020202020204" pitchFamily="34" charset="0"/>
              </a:rPr>
              <a:t> mostly gone, bur the L-term drought still exists in parts of CA/OR/NV/UT/and vicinity and unlikely to go away any time soon!.  Interestingly, S-term drought is</a:t>
            </a:r>
            <a:r>
              <a:rPr lang="en-US" sz="1050" dirty="0" smtClean="0">
                <a:latin typeface="Trebuchet MS" panose="020B0603020202020204" pitchFamily="34" charset="0"/>
              </a:rPr>
              <a:t> emerging in the </a:t>
            </a:r>
            <a:r>
              <a:rPr lang="en-US" sz="1050" dirty="0" smtClean="0">
                <a:latin typeface="Trebuchet MS" panose="020B0603020202020204" pitchFamily="34" charset="0"/>
              </a:rPr>
              <a:t>eastern half of US, especially in the central Ohio valley and upper Midwest.</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drought </a:t>
            </a:r>
            <a:r>
              <a:rPr lang="en-US" sz="1050" dirty="0" smtClean="0">
                <a:latin typeface="Trebuchet MS" panose="020B0603020202020204" pitchFamily="34" charset="0"/>
              </a:rPr>
              <a:t>in south central part of the US </a:t>
            </a:r>
            <a:r>
              <a:rPr lang="en-US" sz="1050" dirty="0" smtClean="0">
                <a:latin typeface="Trebuchet MS" panose="020B0603020202020204" pitchFamily="34" charset="0"/>
              </a:rPr>
              <a:t>somewhat strengthened and </a:t>
            </a:r>
            <a:r>
              <a:rPr lang="en-US" sz="1050" dirty="0" smtClean="0">
                <a:latin typeface="Trebuchet MS" panose="020B0603020202020204" pitchFamily="34" charset="0"/>
              </a:rPr>
              <a:t>expanded </a:t>
            </a:r>
            <a:r>
              <a:rPr lang="en-US" sz="1050" dirty="0">
                <a:latin typeface="Trebuchet MS" panose="020B0603020202020204" pitchFamily="34" charset="0"/>
              </a:rPr>
              <a:t>to the </a:t>
            </a:r>
            <a:r>
              <a:rPr lang="en-US" sz="1050" dirty="0" smtClean="0">
                <a:latin typeface="Trebuchet MS" panose="020B0603020202020204" pitchFamily="34" charset="0"/>
              </a:rPr>
              <a:t>north, </a:t>
            </a:r>
            <a:r>
              <a:rPr lang="en-US" sz="1050" dirty="0">
                <a:latin typeface="Trebuchet MS" panose="020B0603020202020204" pitchFamily="34" charset="0"/>
              </a:rPr>
              <a:t>covering </a:t>
            </a:r>
            <a:r>
              <a:rPr lang="en-US" sz="1050" dirty="0" smtClean="0">
                <a:latin typeface="Trebuchet MS" panose="020B0603020202020204" pitchFamily="34" charset="0"/>
              </a:rPr>
              <a:t>large parts of MT/Dakotas/ NE/KS/OK, but conditions in Texas has slightly improved. The drought in this central part of the US is both short and long term.</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current severe winter storm, which </a:t>
            </a:r>
            <a:r>
              <a:rPr lang="en-US" sz="1050" dirty="0" smtClean="0">
                <a:latin typeface="Trebuchet MS" panose="020B0603020202020204" pitchFamily="34" charset="0"/>
              </a:rPr>
              <a:t>recently dumped more than 3 feet of snow in the Sierra Nevada and heading east towards the Dakotas is likely to temporarily ease the drought conditions in those regions. T</a:t>
            </a:r>
            <a:r>
              <a:rPr lang="en-US" sz="1050" dirty="0" smtClean="0">
                <a:latin typeface="Trebuchet MS" panose="020B0603020202020204" pitchFamily="34" charset="0"/>
              </a:rPr>
              <a:t>he ongoing DJFM </a:t>
            </a:r>
            <a:r>
              <a:rPr lang="en-US" sz="1050" dirty="0" smtClean="0">
                <a:latin typeface="Trebuchet MS" panose="020B0603020202020204" pitchFamily="34" charset="0"/>
              </a:rPr>
              <a:t>rainy season along the west coast states will definitely help the drought situation </a:t>
            </a:r>
            <a:r>
              <a:rPr lang="en-US" sz="1050" dirty="0" smtClean="0">
                <a:latin typeface="Trebuchet MS" panose="020B0603020202020204" pitchFamily="34" charset="0"/>
              </a:rPr>
              <a:t>here, esp. in many CA reservoir levels.</a:t>
            </a:r>
            <a:endParaRPr lang="en-US" sz="1050" dirty="0" smtClean="0">
              <a:latin typeface="Trebuchet MS" panose="020B0603020202020204" pitchFamily="34" charset="0"/>
            </a:endParaRPr>
          </a:p>
          <a:p>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ongoing </a:t>
            </a:r>
            <a:r>
              <a:rPr lang="en-US" sz="1050" dirty="0" smtClean="0">
                <a:latin typeface="Trebuchet MS" panose="020B0603020202020204" pitchFamily="34" charset="0"/>
              </a:rPr>
              <a:t>3-year La </a:t>
            </a:r>
            <a:r>
              <a:rPr lang="en-US" sz="1050" dirty="0" smtClean="0">
                <a:latin typeface="Trebuchet MS" panose="020B0603020202020204" pitchFamily="34" charset="0"/>
              </a:rPr>
              <a:t>Nina has generally increased the overall drought areas coverage across the entire United </a:t>
            </a:r>
            <a:r>
              <a:rPr lang="en-US" sz="1050" dirty="0">
                <a:latin typeface="Trebuchet MS" panose="020B0603020202020204" pitchFamily="34" charset="0"/>
              </a:rPr>
              <a:t>States. </a:t>
            </a:r>
            <a:r>
              <a:rPr lang="en-US" sz="1050" dirty="0" smtClean="0">
                <a:latin typeface="Trebuchet MS" panose="020B0603020202020204" pitchFamily="34" charset="0"/>
              </a:rPr>
              <a:t>Accordingly, Drought </a:t>
            </a:r>
            <a:r>
              <a:rPr lang="en-US" sz="1050" dirty="0">
                <a:latin typeface="Trebuchet MS" panose="020B0603020202020204" pitchFamily="34" charset="0"/>
              </a:rPr>
              <a:t>is also emerging along the </a:t>
            </a:r>
            <a:r>
              <a:rPr lang="en-US" sz="1050" dirty="0" smtClean="0">
                <a:latin typeface="Trebuchet MS" panose="020B0603020202020204" pitchFamily="34" charset="0"/>
              </a:rPr>
              <a:t>Gulf </a:t>
            </a:r>
            <a:r>
              <a:rPr lang="en-US" sz="1050" dirty="0">
                <a:latin typeface="Trebuchet MS" panose="020B0603020202020204" pitchFamily="34" charset="0"/>
              </a:rPr>
              <a:t>coast </a:t>
            </a:r>
            <a:r>
              <a:rPr lang="en-US" sz="1050" dirty="0" smtClean="0">
                <a:latin typeface="Trebuchet MS" panose="020B0603020202020204" pitchFamily="34" charset="0"/>
              </a:rPr>
              <a:t>states.</a:t>
            </a:r>
            <a:endParaRPr lang="en-US" sz="1050" dirty="0" smtClean="0">
              <a:latin typeface="Trebuchet MS" panose="020B0603020202020204" pitchFamily="34" charset="0"/>
            </a:endParaRPr>
          </a:p>
        </p:txBody>
      </p:sp>
      <p:sp>
        <p:nvSpPr>
          <p:cNvPr id="29" name="TextBox 28"/>
          <p:cNvSpPr txBox="1"/>
          <p:nvPr/>
        </p:nvSpPr>
        <p:spPr>
          <a:xfrm>
            <a:off x="381000" y="3593068"/>
            <a:ext cx="1296290" cy="369332"/>
          </a:xfrm>
          <a:prstGeom prst="rect">
            <a:avLst/>
          </a:prstGeom>
          <a:noFill/>
        </p:spPr>
        <p:txBody>
          <a:bodyPr wrap="square" rtlCol="0">
            <a:spAutoFit/>
          </a:bodyPr>
          <a:lstStyle/>
          <a:p>
            <a:r>
              <a:rPr lang="en-US" dirty="0" smtClean="0"/>
              <a:t>December</a:t>
            </a:r>
            <a:endParaRPr lang="en-US" dirty="0"/>
          </a:p>
        </p:txBody>
      </p:sp>
      <p:pic>
        <p:nvPicPr>
          <p:cNvPr id="31" name="Picture 3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1" y="3946153"/>
            <a:ext cx="3450127" cy="2683247"/>
          </a:xfrm>
          <a:prstGeom prst="rect">
            <a:avLst/>
          </a:prstGeom>
          <a:noFill/>
          <a:ln>
            <a:noFill/>
          </a:ln>
        </p:spPr>
      </p:pic>
      <p:cxnSp>
        <p:nvCxnSpPr>
          <p:cNvPr id="6" name="Straight Arrow Connector 5"/>
          <p:cNvCxnSpPr/>
          <p:nvPr/>
        </p:nvCxnSpPr>
        <p:spPr>
          <a:xfrm flipV="1">
            <a:off x="1828800" y="3853673"/>
            <a:ext cx="3172973" cy="118909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026" y="5837006"/>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20</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555327" y="2995136"/>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600438"/>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564179" y="3457580"/>
            <a:ext cx="2674821" cy="172402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082" y="0"/>
            <a:ext cx="3353518" cy="2155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072" y="2218298"/>
            <a:ext cx="3361528" cy="1972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a:stretch>
            <a:fillRect/>
          </a:stretch>
        </p:blipFill>
        <p:spPr>
          <a:xfrm>
            <a:off x="3732090" y="2521841"/>
            <a:ext cx="2677022" cy="1710055"/>
          </a:xfrm>
          <a:prstGeom prst="rect">
            <a:avLst/>
          </a:prstGeom>
        </p:spPr>
      </p:pic>
      <p:pic>
        <p:nvPicPr>
          <p:cNvPr id="10242"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483" y="4223607"/>
            <a:ext cx="3365117" cy="21009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61188" y="3694125"/>
            <a:ext cx="2682813" cy="1716075"/>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6024202" y="3376868"/>
            <a:ext cx="2586398" cy="133071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338" y="5364718"/>
            <a:ext cx="8597147" cy="1264682"/>
          </a:xfrm>
          <a:prstGeom prst="rect">
            <a:avLst/>
          </a:prstGeom>
        </p:spPr>
      </p:pic>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21</a:t>
            </a:fld>
            <a:endParaRPr lang="en-US" altLang="en-US" dirty="0"/>
          </a:p>
        </p:txBody>
      </p:sp>
      <p:sp>
        <p:nvSpPr>
          <p:cNvPr id="6" name="TextBox 5"/>
          <p:cNvSpPr txBox="1"/>
          <p:nvPr/>
        </p:nvSpPr>
        <p:spPr>
          <a:xfrm>
            <a:off x="152400" y="76200"/>
            <a:ext cx="8839200" cy="5247590"/>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a:solidFill>
                  <a:srgbClr val="0033CC"/>
                </a:solidFill>
                <a:latin typeface="verdana,arial,serif"/>
              </a:rPr>
              <a:t>8</a:t>
            </a:r>
            <a:r>
              <a:rPr lang="en-US" altLang="en-US" b="1" u="sng" dirty="0" smtClean="0">
                <a:solidFill>
                  <a:srgbClr val="0033CC"/>
                </a:solidFill>
                <a:latin typeface="verdana,arial,serif"/>
              </a:rPr>
              <a:t> December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a:spcBef>
                <a:spcPct val="50000"/>
              </a:spcBef>
            </a:pPr>
            <a:r>
              <a:rPr lang="en-US" altLang="en-US" sz="1600" b="1" u="sng" dirty="0" smtClean="0">
                <a:solidFill>
                  <a:srgbClr val="0033CC"/>
                </a:solidFill>
              </a:rPr>
              <a:t>Synopsis</a:t>
            </a:r>
            <a:r>
              <a:rPr lang="en-US" altLang="en-US" sz="1600" b="1" dirty="0" smtClean="0">
                <a:solidFill>
                  <a:srgbClr val="0033CC"/>
                </a:solidFill>
              </a:rPr>
              <a:t>: </a:t>
            </a:r>
            <a:r>
              <a:rPr lang="en-US" b="1" dirty="0">
                <a:solidFill>
                  <a:srgbClr val="0033CC"/>
                </a:solidFill>
              </a:rPr>
              <a:t>La Niña is expected to continue into the winter, </a:t>
            </a:r>
            <a:endParaRPr lang="en-US" b="1" dirty="0" smtClean="0">
              <a:solidFill>
                <a:srgbClr val="0033CC"/>
              </a:solidFill>
            </a:endParaRPr>
          </a:p>
          <a:p>
            <a:pPr>
              <a:spcBef>
                <a:spcPct val="50000"/>
              </a:spcBef>
            </a:pPr>
            <a:r>
              <a:rPr lang="en-US" b="1" u="sng" dirty="0" smtClean="0">
                <a:solidFill>
                  <a:srgbClr val="0033CC"/>
                </a:solidFill>
              </a:rPr>
              <a:t>with </a:t>
            </a:r>
            <a:r>
              <a:rPr lang="en-US" b="1" u="sng" dirty="0">
                <a:solidFill>
                  <a:srgbClr val="0033CC"/>
                </a:solidFill>
              </a:rPr>
              <a:t>equal </a:t>
            </a:r>
            <a:r>
              <a:rPr lang="en-US" b="1" u="sng" dirty="0" smtClean="0">
                <a:solidFill>
                  <a:srgbClr val="0033CC"/>
                </a:solidFill>
              </a:rPr>
              <a:t>chances </a:t>
            </a:r>
            <a:r>
              <a:rPr lang="en-US" b="1" i="1" u="sng" dirty="0" smtClean="0">
                <a:solidFill>
                  <a:srgbClr val="0033CC"/>
                </a:solidFill>
              </a:rPr>
              <a:t>(50/50) </a:t>
            </a:r>
            <a:r>
              <a:rPr lang="en-US" b="1" u="sng" dirty="0">
                <a:solidFill>
                  <a:srgbClr val="0033CC"/>
                </a:solidFill>
              </a:rPr>
              <a:t>of La Niña and ENSO-neutral during January-March 2023</a:t>
            </a:r>
            <a:r>
              <a:rPr lang="en-US" b="1" dirty="0">
                <a:solidFill>
                  <a:srgbClr val="0033CC"/>
                </a:solidFill>
              </a:rPr>
              <a:t>.  </a:t>
            </a:r>
            <a:endParaRPr lang="en-US" b="1" dirty="0" smtClean="0">
              <a:solidFill>
                <a:srgbClr val="0033CC"/>
              </a:solidFill>
            </a:endParaRPr>
          </a:p>
          <a:p>
            <a:pPr>
              <a:spcBef>
                <a:spcPct val="50000"/>
              </a:spcBef>
            </a:pPr>
            <a:r>
              <a:rPr lang="en-US" b="1" dirty="0" smtClean="0">
                <a:solidFill>
                  <a:srgbClr val="0033CC"/>
                </a:solidFill>
              </a:rPr>
              <a:t>In </a:t>
            </a:r>
            <a:r>
              <a:rPr lang="en-US" b="1" dirty="0">
                <a:solidFill>
                  <a:srgbClr val="0033CC"/>
                </a:solidFill>
              </a:rPr>
              <a:t>February-April 2023, there is a 71% chance of ENSO-neutral.</a:t>
            </a:r>
            <a:endParaRPr lang="en-US" dirty="0">
              <a:solidFill>
                <a:srgbClr val="0033CC"/>
              </a:solidFill>
            </a:endParaRPr>
          </a:p>
          <a:p>
            <a:pPr eaLnBrk="1" hangingPunct="1">
              <a:spcBef>
                <a:spcPct val="50000"/>
              </a:spcBef>
              <a:buFont typeface="Wingdings 2" panose="05020102010507070707" pitchFamily="18" charset="2"/>
              <a:buNone/>
            </a:pPr>
            <a:endParaRPr lang="en-US" sz="1600" b="1" dirty="0" smtClean="0">
              <a:solidFill>
                <a:srgbClr val="0033CC"/>
              </a:solidFill>
            </a:endParaRPr>
          </a:p>
        </p:txBody>
      </p:sp>
      <p:sp>
        <p:nvSpPr>
          <p:cNvPr id="7" name="TextBox 6"/>
          <p:cNvSpPr txBox="1"/>
          <p:nvPr/>
        </p:nvSpPr>
        <p:spPr>
          <a:xfrm>
            <a:off x="228600" y="494583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3"/>
              </a:rPr>
              <a:t>centered 30-year base periods updated every 5 years</a:t>
            </a:r>
            <a:r>
              <a:rPr lang="en-US" sz="1050" dirty="0">
                <a:solidFill>
                  <a:srgbClr val="000000"/>
                </a:solidFill>
                <a:latin typeface="verdana" panose="020B0604030504040204" pitchFamily="34" charset="0"/>
              </a:rPr>
              <a:t>.</a:t>
            </a:r>
            <a:endParaRPr lang="en-US" sz="1050" dirty="0"/>
          </a:p>
        </p:txBody>
      </p:sp>
      <p:sp>
        <p:nvSpPr>
          <p:cNvPr id="10" name="TextBox 9"/>
          <p:cNvSpPr txBox="1"/>
          <p:nvPr/>
        </p:nvSpPr>
        <p:spPr>
          <a:xfrm>
            <a:off x="7696200" y="6191761"/>
            <a:ext cx="5334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39880" y="646112"/>
            <a:ext cx="4684520" cy="6211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772400" y="1295400"/>
            <a:ext cx="685800"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79026" y="2124933"/>
            <a:ext cx="3962400" cy="21603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79026" y="4312752"/>
            <a:ext cx="3962400" cy="21642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79026" y="0"/>
            <a:ext cx="3962400" cy="21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reserve… </a:t>
            </a:r>
            <a:endParaRPr lang="en-US" sz="1200" dirty="0"/>
          </a:p>
        </p:txBody>
      </p:sp>
      <p:cxnSp>
        <p:nvCxnSpPr>
          <p:cNvPr id="7" name="Straight Arrow Connector 6"/>
          <p:cNvCxnSpPr/>
          <p:nvPr/>
        </p:nvCxnSpPr>
        <p:spPr>
          <a:xfrm flipV="1">
            <a:off x="7848600" y="1213510"/>
            <a:ext cx="609600" cy="442772"/>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56470" y="1559068"/>
            <a:ext cx="4343400" cy="1200329"/>
          </a:xfrm>
          <a:prstGeom prst="rect">
            <a:avLst/>
          </a:prstGeom>
          <a:noFill/>
        </p:spPr>
        <p:txBody>
          <a:bodyPr wrap="square" rtlCol="0">
            <a:spAutoFit/>
          </a:bodyPr>
          <a:lstStyle/>
          <a:p>
            <a:r>
              <a:rPr lang="en-US" dirty="0" smtClean="0"/>
              <a:t>The </a:t>
            </a:r>
            <a:r>
              <a:rPr lang="en-US" dirty="0" smtClean="0"/>
              <a:t>cold water is still in the east tropical Pacific with la Nina conditions. </a:t>
            </a:r>
          </a:p>
          <a:p>
            <a:r>
              <a:rPr lang="en-US" dirty="0" smtClean="0"/>
              <a:t>But, l</a:t>
            </a:r>
            <a:r>
              <a:rPr lang="en-US" dirty="0" smtClean="0"/>
              <a:t>ately the subsurface warm water is slowly edging/</a:t>
            </a:r>
            <a:r>
              <a:rPr lang="en-US" dirty="0" smtClean="0"/>
              <a:t>expanding eastward. </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6706" y="55764"/>
            <a:ext cx="4288742" cy="67260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673896" y="3432332"/>
            <a:ext cx="4470103" cy="213026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1981200" y="1340066"/>
            <a:ext cx="4572000" cy="32319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ri.columbia.edu/wp-content/uploads/2022/1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 y="3880588"/>
            <a:ext cx="4156902" cy="25202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a:spLocks noChangeArrowheads="1"/>
          </p:cNvSpPr>
          <p:nvPr/>
        </p:nvSpPr>
        <p:spPr bwMode="auto">
          <a:xfrm>
            <a:off x="0" y="34905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Early-December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November </a:t>
            </a:r>
            <a:r>
              <a:rPr lang="en-US" altLang="en-US" sz="1800" dirty="0">
                <a:latin typeface="Times New Roman" pitchFamily="18" charset="0"/>
              </a:rPr>
              <a:t> </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31654" y="6511358"/>
            <a:ext cx="5235946" cy="307777"/>
          </a:xfrm>
          <a:prstGeom prst="rect">
            <a:avLst/>
          </a:prstGeom>
          <a:noFill/>
        </p:spPr>
        <p:txBody>
          <a:bodyPr wrap="square" rtlCol="0">
            <a:spAutoFit/>
          </a:bodyPr>
          <a:lstStyle/>
          <a:p>
            <a:r>
              <a:rPr lang="en-US" sz="1400" dirty="0" smtClean="0"/>
              <a:t>50/50 % chance of La Nina for the upcoming JFM forecast season. </a:t>
            </a:r>
          </a:p>
        </p:txBody>
      </p:sp>
      <p:pic>
        <p:nvPicPr>
          <p:cNvPr id="20" name="Picture 19" descr="https://ensoforecast.iri.columbia.edu/cgi-bin/sst_table_img?month=10&amp;year=202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4565" y="40289"/>
            <a:ext cx="4271188" cy="3083911"/>
          </a:xfrm>
          <a:prstGeom prst="rect">
            <a:avLst/>
          </a:prstGeom>
          <a:noFill/>
          <a:ln>
            <a:noFill/>
          </a:ln>
        </p:spPr>
      </p:pic>
      <p:pic>
        <p:nvPicPr>
          <p:cNvPr id="11268" name="Picture 4" descr="https://ensoforecast.iri.columbia.edu/cgi-bin/sst_table_img?month=11&amp;year=20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4565" y="3248297"/>
            <a:ext cx="427118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ttps://iri.columbia.edu/wp-content/uploads/2022/11/figure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72" y="860655"/>
            <a:ext cx="4131189" cy="2601598"/>
          </a:xfrm>
          <a:prstGeom prst="rect">
            <a:avLst/>
          </a:prstGeom>
          <a:noFill/>
          <a:ln>
            <a:noFill/>
          </a:ln>
        </p:spPr>
      </p:pic>
      <p:cxnSp>
        <p:nvCxnSpPr>
          <p:cNvPr id="4" name="Straight Arrow Connector 3"/>
          <p:cNvCxnSpPr/>
          <p:nvPr/>
        </p:nvCxnSpPr>
        <p:spPr>
          <a:xfrm flipH="1">
            <a:off x="1447800" y="2551935"/>
            <a:ext cx="381000" cy="240106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00400" y="3288209"/>
            <a:ext cx="1447800" cy="738664"/>
          </a:xfrm>
          <a:prstGeom prst="rect">
            <a:avLst/>
          </a:prstGeom>
          <a:noFill/>
        </p:spPr>
        <p:txBody>
          <a:bodyPr wrap="square" rtlCol="0">
            <a:spAutoFit/>
          </a:bodyPr>
          <a:lstStyle/>
          <a:p>
            <a:r>
              <a:rPr lang="en-US" sz="1400" b="1" dirty="0" smtClean="0">
                <a:solidFill>
                  <a:srgbClr val="FF0000"/>
                </a:solidFill>
              </a:rPr>
              <a:t>This figure going </a:t>
            </a:r>
            <a:r>
              <a:rPr lang="en-US" sz="1400" b="1" dirty="0" smtClean="0">
                <a:solidFill>
                  <a:srgbClr val="FF0000"/>
                </a:solidFill>
              </a:rPr>
              <a:t>through format changes!</a:t>
            </a:r>
            <a:endParaRPr lang="en-US" sz="1400" b="1" dirty="0">
              <a:solidFill>
                <a:srgbClr val="FF0000"/>
              </a:solidFill>
            </a:endParaRPr>
          </a:p>
        </p:txBody>
      </p: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Dec</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5" name="Picture 14"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 y="-14596"/>
            <a:ext cx="4138760" cy="3138796"/>
          </a:xfrm>
          <a:prstGeom prst="rect">
            <a:avLst/>
          </a:prstGeom>
          <a:noFill/>
          <a:ln>
            <a:noFill/>
          </a:ln>
        </p:spPr>
      </p:pic>
      <p:pic>
        <p:nvPicPr>
          <p:cNvPr id="20" name="Picture 19" descr="Latest 9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276601"/>
            <a:ext cx="4267200" cy="3255852"/>
          </a:xfrm>
          <a:prstGeom prst="rect">
            <a:avLst/>
          </a:prstGeom>
          <a:noFill/>
          <a:ln>
            <a:noFill/>
          </a:ln>
        </p:spPr>
      </p:pic>
      <p:pic>
        <p:nvPicPr>
          <p:cNvPr id="21" name="Picture 20"/>
          <p:cNvPicPr>
            <a:picLocks noChangeAspect="1"/>
          </p:cNvPicPr>
          <p:nvPr/>
        </p:nvPicPr>
        <p:blipFill>
          <a:blip r:embed="rId4"/>
          <a:stretch>
            <a:fillRect/>
          </a:stretch>
        </p:blipFill>
        <p:spPr>
          <a:xfrm>
            <a:off x="-1" y="3581400"/>
            <a:ext cx="4145949" cy="3200400"/>
          </a:xfrm>
          <a:prstGeom prst="rect">
            <a:avLst/>
          </a:prstGeom>
        </p:spPr>
      </p:pic>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6786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Dec</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sp>
        <p:nvSpPr>
          <p:cNvPr id="6" name="TextBox 5"/>
          <p:cNvSpPr txBox="1"/>
          <p:nvPr/>
        </p:nvSpPr>
        <p:spPr>
          <a:xfrm>
            <a:off x="152400" y="3200400"/>
            <a:ext cx="3425938"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24300"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1143000" y="5105400"/>
            <a:ext cx="2835230"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2" y="-3556"/>
            <a:ext cx="3771900" cy="2914650"/>
          </a:xfrm>
          <a:prstGeom prst="rect">
            <a:avLst/>
          </a:prstGeom>
          <a:noFill/>
          <a:ln>
            <a:noFill/>
          </a:ln>
        </p:spPr>
      </p:pic>
      <p:pic>
        <p:nvPicPr>
          <p:cNvPr id="26" name="Picture 25" descr="Latest 9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253" y="3068419"/>
            <a:ext cx="4167748" cy="3316506"/>
          </a:xfrm>
          <a:prstGeom prst="rect">
            <a:avLst/>
          </a:prstGeom>
          <a:noFill/>
          <a:ln>
            <a:noFill/>
          </a:ln>
        </p:spPr>
      </p:pic>
      <p:pic>
        <p:nvPicPr>
          <p:cNvPr id="7" name="Picture 6"/>
          <p:cNvPicPr>
            <a:picLocks noChangeAspect="1"/>
          </p:cNvPicPr>
          <p:nvPr/>
        </p:nvPicPr>
        <p:blipFill>
          <a:blip r:embed="rId4"/>
          <a:stretch>
            <a:fillRect/>
          </a:stretch>
        </p:blipFill>
        <p:spPr>
          <a:xfrm>
            <a:off x="11178" y="3640764"/>
            <a:ext cx="3768594" cy="2484787"/>
          </a:xfrm>
          <a:prstGeom prst="rect">
            <a:avLst/>
          </a:prstGeom>
        </p:spPr>
      </p:pic>
      <p:cxnSp>
        <p:nvCxnSpPr>
          <p:cNvPr id="23" name="Straight Arrow Connector 22"/>
          <p:cNvCxnSpPr/>
          <p:nvPr/>
        </p:nvCxnSpPr>
        <p:spPr>
          <a:xfrm flipH="1">
            <a:off x="2589155" y="1447800"/>
            <a:ext cx="105554" cy="3642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3400" y="849868"/>
            <a:ext cx="0" cy="40332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8200" y="5029200"/>
            <a:ext cx="2595396" cy="738664"/>
          </a:xfrm>
          <a:prstGeom prst="rect">
            <a:avLst/>
          </a:prstGeom>
          <a:noFill/>
        </p:spPr>
        <p:txBody>
          <a:bodyPr wrap="square" rtlCol="0">
            <a:spAutoFit/>
          </a:bodyPr>
          <a:lstStyle/>
          <a:p>
            <a:r>
              <a:rPr lang="en-US" sz="1400" dirty="0" smtClean="0"/>
              <a:t>Rain has arrived in Pacific NW. But, central/southern CA is not seeing any rain quite yet! </a:t>
            </a:r>
            <a:endParaRPr lang="en-US" sz="1400" dirty="0"/>
          </a:p>
        </p:txBody>
      </p:sp>
      <p:pic>
        <p:nvPicPr>
          <p:cNvPr id="8194" name="Picture 2" descr="https://www.wpc.ncep.noaa.gov/qpf/p168i.gif?16708806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8" y="-16221"/>
            <a:ext cx="4227816" cy="29647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393983" y="2209800"/>
            <a:ext cx="4768897" cy="4543002"/>
          </a:xfrm>
          <a:prstGeom prst="rect">
            <a:avLst/>
          </a:prstGeom>
        </p:spPr>
      </p:pic>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 y="-1"/>
            <a:ext cx="8760152" cy="6767217"/>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Models average Precip </a:t>
            </a:r>
            <a:r>
              <a:rPr lang="en-US" u="sng" dirty="0" smtClean="0">
                <a:solidFill>
                  <a:srgbClr val="FF0000"/>
                </a:solidFill>
              </a:rPr>
              <a:t>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6048795" y="6398655"/>
            <a:ext cx="2714205" cy="369332"/>
          </a:xfrm>
          <a:prstGeom prst="rect">
            <a:avLst/>
          </a:prstGeom>
          <a:noFill/>
        </p:spPr>
        <p:txBody>
          <a:bodyPr wrap="none" rtlCol="0">
            <a:spAutoFit/>
          </a:bodyPr>
          <a:lstStyle/>
          <a:p>
            <a:r>
              <a:rPr lang="en-US" sz="1200" dirty="0" smtClean="0"/>
              <a:t>The 3Models are: CFSV2, GEFS, &amp; EC</a:t>
            </a:r>
            <a:r>
              <a:rPr lang="en-US" dirty="0" smtClean="0"/>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29000" y="2286000"/>
            <a:ext cx="247650" cy="3214643"/>
            <a:chOff x="3429000" y="2286000"/>
            <a:chExt cx="247650" cy="3214643"/>
          </a:xfrm>
        </p:grpSpPr>
        <p:cxnSp>
          <p:nvCxnSpPr>
            <p:cNvPr id="11" name="Straight Connector 10"/>
            <p:cNvCxnSpPr/>
            <p:nvPr/>
          </p:nvCxnSpPr>
          <p:spPr>
            <a:xfrm>
              <a:off x="3676650" y="2286000"/>
              <a:ext cx="0" cy="3200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29000" y="22860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5500643"/>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0" y="27062"/>
            <a:ext cx="8842638" cy="6830938"/>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Models average Precip </a:t>
            </a:r>
            <a:r>
              <a:rPr lang="en-US" u="sng" dirty="0" smtClean="0">
                <a:solidFill>
                  <a:srgbClr val="FF0000"/>
                </a:solidFill>
              </a:rPr>
              <a:t>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281219"/>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3</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2851"/>
            <a:ext cx="867042" cy="15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52810" y="4343439"/>
            <a:ext cx="1503894"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478982" y="3173970"/>
            <a:ext cx="2628900" cy="738664"/>
          </a:xfrm>
          <a:prstGeom prst="rect">
            <a:avLst/>
          </a:prstGeom>
          <a:noFill/>
        </p:spPr>
        <p:txBody>
          <a:bodyPr wrap="square" rtlCol="0">
            <a:spAutoFit/>
          </a:bodyPr>
          <a:lstStyle/>
          <a:p>
            <a:r>
              <a:rPr lang="en-US" sz="1400" dirty="0" smtClean="0"/>
              <a:t>The spatial details of </a:t>
            </a:r>
          </a:p>
          <a:p>
            <a:r>
              <a:rPr lang="en-US" sz="1400" dirty="0" smtClean="0"/>
              <a:t>Every </a:t>
            </a:r>
            <a:r>
              <a:rPr lang="en-US" sz="1400" dirty="0"/>
              <a:t>drought is different</a:t>
            </a:r>
            <a:r>
              <a:rPr lang="en-US" sz="1400" dirty="0" smtClean="0"/>
              <a:t>.!</a:t>
            </a:r>
          </a:p>
          <a:p>
            <a:r>
              <a:rPr lang="en-US" sz="1400" dirty="0" smtClean="0"/>
              <a:t>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473299" y="4211883"/>
            <a:ext cx="190327" cy="1722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6742" y="6163003"/>
            <a:ext cx="8153400" cy="738664"/>
          </a:xfrm>
          <a:prstGeom prst="rect">
            <a:avLst/>
          </a:prstGeom>
          <a:noFill/>
        </p:spPr>
        <p:txBody>
          <a:bodyPr wrap="square" rtlCol="0">
            <a:spAutoFit/>
          </a:bodyPr>
          <a:lstStyle/>
          <a:p>
            <a:r>
              <a:rPr lang="en-US" sz="1400" dirty="0" smtClean="0"/>
              <a:t>For whatever it is worthy of news, the D0-D4 drought areal coverage across US is staying at ~ </a:t>
            </a:r>
            <a:r>
              <a:rPr lang="en-US" sz="1400" b="1" u="sng" dirty="0" smtClean="0"/>
              <a:t>excess of  80%</a:t>
            </a:r>
            <a:r>
              <a:rPr lang="en-US" sz="1400" dirty="0" smtClean="0"/>
              <a:t> . </a:t>
            </a:r>
          </a:p>
          <a:p>
            <a:r>
              <a:rPr lang="en-US" sz="1400" dirty="0" smtClean="0"/>
              <a:t>The winter rainy season along the Pacific west coast states is likely to bring down the severe drought coverage areas.</a:t>
            </a:r>
            <a:endParaRPr lang="en-US" sz="1400" dirty="0"/>
          </a:p>
        </p:txBody>
      </p:sp>
      <p:pic>
        <p:nvPicPr>
          <p:cNvPr id="4" name="Picture 3"/>
          <p:cNvPicPr>
            <a:picLocks noChangeAspect="1"/>
          </p:cNvPicPr>
          <p:nvPr/>
        </p:nvPicPr>
        <p:blipFill>
          <a:blip r:embed="rId5"/>
          <a:stretch>
            <a:fillRect/>
          </a:stretch>
        </p:blipFill>
        <p:spPr>
          <a:xfrm>
            <a:off x="867047" y="3150994"/>
            <a:ext cx="4832521" cy="3046145"/>
          </a:xfrm>
          <a:prstGeom prst="rect">
            <a:avLst/>
          </a:prstGeom>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0700" y="3048001"/>
            <a:ext cx="571500" cy="241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7495" y="4651216"/>
            <a:ext cx="1902494" cy="1361899"/>
          </a:xfrm>
          <a:prstGeom prst="rect">
            <a:avLst/>
          </a:prstGeom>
          <a:noFill/>
          <a:ln>
            <a:noFill/>
          </a:ln>
        </p:spPr>
      </p:pic>
      <p:cxnSp>
        <p:nvCxnSpPr>
          <p:cNvPr id="14" name="Straight Arrow Connector 13"/>
          <p:cNvCxnSpPr/>
          <p:nvPr/>
        </p:nvCxnSpPr>
        <p:spPr>
          <a:xfrm flipH="1" flipV="1">
            <a:off x="5568462" y="5155655"/>
            <a:ext cx="1545644" cy="307069"/>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568457" y="3657600"/>
            <a:ext cx="1137145" cy="266700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8827272" cy="6819068"/>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Models average</a:t>
            </a:r>
            <a:r>
              <a:rPr lang="en-US" u="sng" dirty="0" smtClean="0">
                <a:solidFill>
                  <a:srgbClr val="FF0000"/>
                </a:solidFill>
              </a:rPr>
              <a:t>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667000" y="2362200"/>
            <a:ext cx="4572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2828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34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Models average</a:t>
            </a:r>
            <a:r>
              <a:rPr lang="en-US" u="sng" dirty="0" smtClean="0">
                <a:solidFill>
                  <a:srgbClr val="FF0000"/>
                </a:solidFill>
              </a:rPr>
              <a:t>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b="1" dirty="0" smtClean="0">
                <a:solidFill>
                  <a:srgbClr val="FF0000"/>
                </a:solidFill>
              </a:rPr>
              <a:t>Week-4 Soil Moisture Percentile (SMP) </a:t>
            </a:r>
            <a:r>
              <a:rPr lang="en-US" b="1" dirty="0" err="1" smtClean="0">
                <a:solidFill>
                  <a:srgbClr val="FF0000"/>
                </a:solidFill>
              </a:rPr>
              <a:t>Fcst</a:t>
            </a:r>
            <a:r>
              <a:rPr lang="en-US" b="1" dirty="0" smtClean="0">
                <a:solidFill>
                  <a:srgbClr val="FF0000"/>
                </a:solidFill>
              </a:rPr>
              <a:t> </a:t>
            </a:r>
            <a:r>
              <a:rPr lang="en-US" dirty="0" smtClean="0"/>
              <a:t>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a:t>
            </a:r>
            <a:r>
              <a:rPr lang="en-US" sz="1400" dirty="0" smtClean="0"/>
              <a:t>www.cpc.ncep.noaa.gov/products/people/lxu/flashd/flash_prediction.html#10</a:t>
            </a:r>
            <a:endParaRPr lang="en-US" sz="1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Based on Yesterday’s IC</a:t>
            </a:r>
            <a:endParaRPr lang="en-US" dirty="0"/>
          </a:p>
        </p:txBody>
      </p:sp>
      <p:sp>
        <p:nvSpPr>
          <p:cNvPr id="3" name="Rectangle 2"/>
          <p:cNvSpPr/>
          <p:nvPr/>
        </p:nvSpPr>
        <p:spPr>
          <a:xfrm>
            <a:off x="73236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1371600"/>
            <a:ext cx="1905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00138"/>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pic>
        <p:nvPicPr>
          <p:cNvPr id="9218"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990"/>
            <a:ext cx="7277100" cy="5584306"/>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4153256" y="2811566"/>
            <a:ext cx="863125" cy="1077420"/>
          </a:xfrm>
          <a:custGeom>
            <a:avLst/>
            <a:gdLst>
              <a:gd name="connsiteX0" fmla="*/ 410198 w 863125"/>
              <a:gd name="connsiteY0" fmla="*/ 25638 h 1077420"/>
              <a:gd name="connsiteX1" fmla="*/ 350378 w 863125"/>
              <a:gd name="connsiteY1" fmla="*/ 51275 h 1077420"/>
              <a:gd name="connsiteX2" fmla="*/ 316194 w 863125"/>
              <a:gd name="connsiteY2" fmla="*/ 68367 h 1077420"/>
              <a:gd name="connsiteX3" fmla="*/ 299103 w 863125"/>
              <a:gd name="connsiteY3" fmla="*/ 94004 h 1077420"/>
              <a:gd name="connsiteX4" fmla="*/ 273465 w 863125"/>
              <a:gd name="connsiteY4" fmla="*/ 111096 h 1077420"/>
              <a:gd name="connsiteX5" fmla="*/ 239282 w 863125"/>
              <a:gd name="connsiteY5" fmla="*/ 136733 h 1077420"/>
              <a:gd name="connsiteX6" fmla="*/ 213645 w 863125"/>
              <a:gd name="connsiteY6" fmla="*/ 153825 h 1077420"/>
              <a:gd name="connsiteX7" fmla="*/ 188008 w 863125"/>
              <a:gd name="connsiteY7" fmla="*/ 179462 h 1077420"/>
              <a:gd name="connsiteX8" fmla="*/ 162370 w 863125"/>
              <a:gd name="connsiteY8" fmla="*/ 196554 h 1077420"/>
              <a:gd name="connsiteX9" fmla="*/ 119641 w 863125"/>
              <a:gd name="connsiteY9" fmla="*/ 239283 h 1077420"/>
              <a:gd name="connsiteX10" fmla="*/ 94004 w 863125"/>
              <a:gd name="connsiteY10" fmla="*/ 299103 h 1077420"/>
              <a:gd name="connsiteX11" fmla="*/ 68366 w 863125"/>
              <a:gd name="connsiteY11" fmla="*/ 341832 h 1077420"/>
              <a:gd name="connsiteX12" fmla="*/ 51275 w 863125"/>
              <a:gd name="connsiteY12" fmla="*/ 410198 h 1077420"/>
              <a:gd name="connsiteX13" fmla="*/ 34183 w 863125"/>
              <a:gd name="connsiteY13" fmla="*/ 435836 h 1077420"/>
              <a:gd name="connsiteX14" fmla="*/ 25637 w 863125"/>
              <a:gd name="connsiteY14" fmla="*/ 470019 h 1077420"/>
              <a:gd name="connsiteX15" fmla="*/ 8546 w 863125"/>
              <a:gd name="connsiteY15" fmla="*/ 529840 h 1077420"/>
              <a:gd name="connsiteX16" fmla="*/ 0 w 863125"/>
              <a:gd name="connsiteY16" fmla="*/ 598206 h 1077420"/>
              <a:gd name="connsiteX17" fmla="*/ 17092 w 863125"/>
              <a:gd name="connsiteY17" fmla="*/ 846034 h 1077420"/>
              <a:gd name="connsiteX18" fmla="*/ 34183 w 863125"/>
              <a:gd name="connsiteY18" fmla="*/ 871671 h 1077420"/>
              <a:gd name="connsiteX19" fmla="*/ 42729 w 863125"/>
              <a:gd name="connsiteY19" fmla="*/ 905855 h 1077420"/>
              <a:gd name="connsiteX20" fmla="*/ 68366 w 863125"/>
              <a:gd name="connsiteY20" fmla="*/ 965675 h 1077420"/>
              <a:gd name="connsiteX21" fmla="*/ 128187 w 863125"/>
              <a:gd name="connsiteY21" fmla="*/ 1016950 h 1077420"/>
              <a:gd name="connsiteX22" fmla="*/ 179462 w 863125"/>
              <a:gd name="connsiteY22" fmla="*/ 1034041 h 1077420"/>
              <a:gd name="connsiteX23" fmla="*/ 213645 w 863125"/>
              <a:gd name="connsiteY23" fmla="*/ 1051133 h 1077420"/>
              <a:gd name="connsiteX24" fmla="*/ 376015 w 863125"/>
              <a:gd name="connsiteY24" fmla="*/ 1068225 h 1077420"/>
              <a:gd name="connsiteX25" fmla="*/ 461473 w 863125"/>
              <a:gd name="connsiteY25" fmla="*/ 1068225 h 1077420"/>
              <a:gd name="connsiteX26" fmla="*/ 495656 w 863125"/>
              <a:gd name="connsiteY26" fmla="*/ 1016950 h 1077420"/>
              <a:gd name="connsiteX27" fmla="*/ 529839 w 863125"/>
              <a:gd name="connsiteY27" fmla="*/ 999858 h 1077420"/>
              <a:gd name="connsiteX28" fmla="*/ 572568 w 863125"/>
              <a:gd name="connsiteY28" fmla="*/ 948584 h 1077420"/>
              <a:gd name="connsiteX29" fmla="*/ 640935 w 863125"/>
              <a:gd name="connsiteY29" fmla="*/ 863126 h 1077420"/>
              <a:gd name="connsiteX30" fmla="*/ 666572 w 863125"/>
              <a:gd name="connsiteY30" fmla="*/ 846034 h 1077420"/>
              <a:gd name="connsiteX31" fmla="*/ 717847 w 863125"/>
              <a:gd name="connsiteY31" fmla="*/ 794759 h 1077420"/>
              <a:gd name="connsiteX32" fmla="*/ 752030 w 863125"/>
              <a:gd name="connsiteY32" fmla="*/ 769122 h 1077420"/>
              <a:gd name="connsiteX33" fmla="*/ 777667 w 863125"/>
              <a:gd name="connsiteY33" fmla="*/ 734939 h 1077420"/>
              <a:gd name="connsiteX34" fmla="*/ 794759 w 863125"/>
              <a:gd name="connsiteY34" fmla="*/ 709301 h 1077420"/>
              <a:gd name="connsiteX35" fmla="*/ 820396 w 863125"/>
              <a:gd name="connsiteY35" fmla="*/ 692210 h 1077420"/>
              <a:gd name="connsiteX36" fmla="*/ 828942 w 863125"/>
              <a:gd name="connsiteY36" fmla="*/ 658027 h 1077420"/>
              <a:gd name="connsiteX37" fmla="*/ 837488 w 863125"/>
              <a:gd name="connsiteY37" fmla="*/ 615298 h 1077420"/>
              <a:gd name="connsiteX38" fmla="*/ 863125 w 863125"/>
              <a:gd name="connsiteY38" fmla="*/ 589660 h 1077420"/>
              <a:gd name="connsiteX39" fmla="*/ 854580 w 863125"/>
              <a:gd name="connsiteY39" fmla="*/ 316195 h 1077420"/>
              <a:gd name="connsiteX40" fmla="*/ 846034 w 863125"/>
              <a:gd name="connsiteY40" fmla="*/ 290557 h 1077420"/>
              <a:gd name="connsiteX41" fmla="*/ 820396 w 863125"/>
              <a:gd name="connsiteY41" fmla="*/ 264920 h 1077420"/>
              <a:gd name="connsiteX42" fmla="*/ 803305 w 863125"/>
              <a:gd name="connsiteY42" fmla="*/ 213645 h 1077420"/>
              <a:gd name="connsiteX43" fmla="*/ 743484 w 863125"/>
              <a:gd name="connsiteY43" fmla="*/ 136733 h 1077420"/>
              <a:gd name="connsiteX44" fmla="*/ 709301 w 863125"/>
              <a:gd name="connsiteY44" fmla="*/ 94004 h 1077420"/>
              <a:gd name="connsiteX45" fmla="*/ 683664 w 863125"/>
              <a:gd name="connsiteY45" fmla="*/ 76913 h 1077420"/>
              <a:gd name="connsiteX46" fmla="*/ 649480 w 863125"/>
              <a:gd name="connsiteY46" fmla="*/ 42729 h 1077420"/>
              <a:gd name="connsiteX47" fmla="*/ 615297 w 863125"/>
              <a:gd name="connsiteY47" fmla="*/ 34184 h 1077420"/>
              <a:gd name="connsiteX48" fmla="*/ 555477 w 863125"/>
              <a:gd name="connsiteY48" fmla="*/ 17092 h 1077420"/>
              <a:gd name="connsiteX49" fmla="*/ 495656 w 863125"/>
              <a:gd name="connsiteY49" fmla="*/ 0 h 107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3125" h="1077420">
                <a:moveTo>
                  <a:pt x="410198" y="25638"/>
                </a:moveTo>
                <a:cubicBezTo>
                  <a:pt x="390258" y="34184"/>
                  <a:pt x="370128" y="42298"/>
                  <a:pt x="350378" y="51275"/>
                </a:cubicBezTo>
                <a:cubicBezTo>
                  <a:pt x="338780" y="56547"/>
                  <a:pt x="325981" y="60211"/>
                  <a:pt x="316194" y="68367"/>
                </a:cubicBezTo>
                <a:cubicBezTo>
                  <a:pt x="308304" y="74942"/>
                  <a:pt x="306365" y="86742"/>
                  <a:pt x="299103" y="94004"/>
                </a:cubicBezTo>
                <a:cubicBezTo>
                  <a:pt x="291840" y="101267"/>
                  <a:pt x="281823" y="105126"/>
                  <a:pt x="273465" y="111096"/>
                </a:cubicBezTo>
                <a:cubicBezTo>
                  <a:pt x="261875" y="119374"/>
                  <a:pt x="250872" y="128454"/>
                  <a:pt x="239282" y="136733"/>
                </a:cubicBezTo>
                <a:cubicBezTo>
                  <a:pt x="230924" y="142703"/>
                  <a:pt x="221535" y="147250"/>
                  <a:pt x="213645" y="153825"/>
                </a:cubicBezTo>
                <a:cubicBezTo>
                  <a:pt x="204361" y="161562"/>
                  <a:pt x="197292" y="171725"/>
                  <a:pt x="188008" y="179462"/>
                </a:cubicBezTo>
                <a:cubicBezTo>
                  <a:pt x="180118" y="186037"/>
                  <a:pt x="170100" y="189790"/>
                  <a:pt x="162370" y="196554"/>
                </a:cubicBezTo>
                <a:cubicBezTo>
                  <a:pt x="147211" y="209818"/>
                  <a:pt x="133884" y="225040"/>
                  <a:pt x="119641" y="239283"/>
                </a:cubicBezTo>
                <a:cubicBezTo>
                  <a:pt x="111095" y="259223"/>
                  <a:pt x="103706" y="279699"/>
                  <a:pt x="94004" y="299103"/>
                </a:cubicBezTo>
                <a:cubicBezTo>
                  <a:pt x="86576" y="313960"/>
                  <a:pt x="75794" y="326975"/>
                  <a:pt x="68366" y="341832"/>
                </a:cubicBezTo>
                <a:cubicBezTo>
                  <a:pt x="52557" y="373451"/>
                  <a:pt x="65896" y="371211"/>
                  <a:pt x="51275" y="410198"/>
                </a:cubicBezTo>
                <a:cubicBezTo>
                  <a:pt x="47669" y="419815"/>
                  <a:pt x="39880" y="427290"/>
                  <a:pt x="34183" y="435836"/>
                </a:cubicBezTo>
                <a:cubicBezTo>
                  <a:pt x="31334" y="447230"/>
                  <a:pt x="28864" y="458726"/>
                  <a:pt x="25637" y="470019"/>
                </a:cubicBezTo>
                <a:cubicBezTo>
                  <a:pt x="17511" y="498462"/>
                  <a:pt x="13888" y="497788"/>
                  <a:pt x="8546" y="529840"/>
                </a:cubicBezTo>
                <a:cubicBezTo>
                  <a:pt x="4770" y="552494"/>
                  <a:pt x="2849" y="575417"/>
                  <a:pt x="0" y="598206"/>
                </a:cubicBezTo>
                <a:cubicBezTo>
                  <a:pt x="5697" y="680815"/>
                  <a:pt x="6821" y="763868"/>
                  <a:pt x="17092" y="846034"/>
                </a:cubicBezTo>
                <a:cubicBezTo>
                  <a:pt x="18366" y="856225"/>
                  <a:pt x="30137" y="862231"/>
                  <a:pt x="34183" y="871671"/>
                </a:cubicBezTo>
                <a:cubicBezTo>
                  <a:pt x="38810" y="882467"/>
                  <a:pt x="39502" y="894562"/>
                  <a:pt x="42729" y="905855"/>
                </a:cubicBezTo>
                <a:cubicBezTo>
                  <a:pt x="48042" y="924450"/>
                  <a:pt x="57516" y="950485"/>
                  <a:pt x="68366" y="965675"/>
                </a:cubicBezTo>
                <a:cubicBezTo>
                  <a:pt x="77868" y="978978"/>
                  <a:pt x="115220" y="1010466"/>
                  <a:pt x="128187" y="1016950"/>
                </a:cubicBezTo>
                <a:cubicBezTo>
                  <a:pt x="144301" y="1025007"/>
                  <a:pt x="163348" y="1025984"/>
                  <a:pt x="179462" y="1034041"/>
                </a:cubicBezTo>
                <a:cubicBezTo>
                  <a:pt x="190856" y="1039738"/>
                  <a:pt x="201717" y="1046660"/>
                  <a:pt x="213645" y="1051133"/>
                </a:cubicBezTo>
                <a:cubicBezTo>
                  <a:pt x="258673" y="1068019"/>
                  <a:pt x="348047" y="1066360"/>
                  <a:pt x="376015" y="1068225"/>
                </a:cubicBezTo>
                <a:cubicBezTo>
                  <a:pt x="399320" y="1072886"/>
                  <a:pt x="438168" y="1086351"/>
                  <a:pt x="461473" y="1068225"/>
                </a:cubicBezTo>
                <a:cubicBezTo>
                  <a:pt x="477688" y="1055614"/>
                  <a:pt x="477283" y="1026137"/>
                  <a:pt x="495656" y="1016950"/>
                </a:cubicBezTo>
                <a:lnTo>
                  <a:pt x="529839" y="999858"/>
                </a:lnTo>
                <a:cubicBezTo>
                  <a:pt x="590927" y="908229"/>
                  <a:pt x="495787" y="1047303"/>
                  <a:pt x="572568" y="948584"/>
                </a:cubicBezTo>
                <a:cubicBezTo>
                  <a:pt x="616557" y="892026"/>
                  <a:pt x="591545" y="905460"/>
                  <a:pt x="640935" y="863126"/>
                </a:cubicBezTo>
                <a:cubicBezTo>
                  <a:pt x="648733" y="856442"/>
                  <a:pt x="658896" y="852858"/>
                  <a:pt x="666572" y="846034"/>
                </a:cubicBezTo>
                <a:cubicBezTo>
                  <a:pt x="684638" y="829975"/>
                  <a:pt x="698510" y="809262"/>
                  <a:pt x="717847" y="794759"/>
                </a:cubicBezTo>
                <a:cubicBezTo>
                  <a:pt x="729241" y="786213"/>
                  <a:pt x="741959" y="779193"/>
                  <a:pt x="752030" y="769122"/>
                </a:cubicBezTo>
                <a:cubicBezTo>
                  <a:pt x="762101" y="759051"/>
                  <a:pt x="769389" y="746529"/>
                  <a:pt x="777667" y="734939"/>
                </a:cubicBezTo>
                <a:cubicBezTo>
                  <a:pt x="783637" y="726581"/>
                  <a:pt x="787496" y="716564"/>
                  <a:pt x="794759" y="709301"/>
                </a:cubicBezTo>
                <a:cubicBezTo>
                  <a:pt x="802021" y="702039"/>
                  <a:pt x="811850" y="697907"/>
                  <a:pt x="820396" y="692210"/>
                </a:cubicBezTo>
                <a:cubicBezTo>
                  <a:pt x="823245" y="680816"/>
                  <a:pt x="826394" y="669492"/>
                  <a:pt x="828942" y="658027"/>
                </a:cubicBezTo>
                <a:cubicBezTo>
                  <a:pt x="832093" y="643848"/>
                  <a:pt x="830992" y="628290"/>
                  <a:pt x="837488" y="615298"/>
                </a:cubicBezTo>
                <a:cubicBezTo>
                  <a:pt x="842893" y="604488"/>
                  <a:pt x="854579" y="598206"/>
                  <a:pt x="863125" y="589660"/>
                </a:cubicBezTo>
                <a:cubicBezTo>
                  <a:pt x="860277" y="498505"/>
                  <a:pt x="859783" y="407246"/>
                  <a:pt x="854580" y="316195"/>
                </a:cubicBezTo>
                <a:cubicBezTo>
                  <a:pt x="854066" y="307201"/>
                  <a:pt x="851031" y="298052"/>
                  <a:pt x="846034" y="290557"/>
                </a:cubicBezTo>
                <a:cubicBezTo>
                  <a:pt x="839330" y="280501"/>
                  <a:pt x="828942" y="273466"/>
                  <a:pt x="820396" y="264920"/>
                </a:cubicBezTo>
                <a:cubicBezTo>
                  <a:pt x="814699" y="247828"/>
                  <a:pt x="813298" y="228635"/>
                  <a:pt x="803305" y="213645"/>
                </a:cubicBezTo>
                <a:cubicBezTo>
                  <a:pt x="735110" y="111351"/>
                  <a:pt x="799714" y="200995"/>
                  <a:pt x="743484" y="136733"/>
                </a:cubicBezTo>
                <a:cubicBezTo>
                  <a:pt x="731473" y="123006"/>
                  <a:pt x="722199" y="106902"/>
                  <a:pt x="709301" y="94004"/>
                </a:cubicBezTo>
                <a:cubicBezTo>
                  <a:pt x="702039" y="86742"/>
                  <a:pt x="691462" y="83597"/>
                  <a:pt x="683664" y="76913"/>
                </a:cubicBezTo>
                <a:cubicBezTo>
                  <a:pt x="671429" y="66426"/>
                  <a:pt x="663145" y="51270"/>
                  <a:pt x="649480" y="42729"/>
                </a:cubicBezTo>
                <a:cubicBezTo>
                  <a:pt x="639520" y="36504"/>
                  <a:pt x="626590" y="37411"/>
                  <a:pt x="615297" y="34184"/>
                </a:cubicBezTo>
                <a:cubicBezTo>
                  <a:pt x="565322" y="19906"/>
                  <a:pt x="615604" y="30454"/>
                  <a:pt x="555477" y="17092"/>
                </a:cubicBezTo>
                <a:cubicBezTo>
                  <a:pt x="502584" y="5338"/>
                  <a:pt x="527458" y="15901"/>
                  <a:pt x="4956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4953000" y="3581400"/>
            <a:ext cx="914400" cy="838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15000" y="4114800"/>
            <a:ext cx="1371600" cy="1015663"/>
          </a:xfrm>
          <a:prstGeom prst="rect">
            <a:avLst/>
          </a:prstGeom>
          <a:noFill/>
        </p:spPr>
        <p:txBody>
          <a:bodyPr wrap="square" rtlCol="0">
            <a:spAutoFit/>
          </a:bodyPr>
          <a:lstStyle/>
          <a:p>
            <a:r>
              <a:rPr lang="en-US" sz="1200" dirty="0" smtClean="0"/>
              <a:t>This dryness may exist next month, but will likely be not there by end of JFM.</a:t>
            </a:r>
            <a:endParaRPr lang="en-US" sz="1200" dirty="0"/>
          </a:p>
        </p:txBody>
      </p: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Jan</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JFM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21350" y="76200"/>
            <a:ext cx="1752600" cy="1583852"/>
          </a:xfrm>
        </p:spPr>
        <p:txBody>
          <a:bodyPr/>
          <a:lstStyle/>
          <a:p>
            <a:r>
              <a:rPr lang="en-US" altLang="en-US" sz="2800" dirty="0"/>
              <a:t> </a:t>
            </a:r>
            <a:r>
              <a:rPr lang="en-US" altLang="en-US" sz="2000" dirty="0"/>
              <a:t>NMME </a:t>
            </a:r>
            <a:r>
              <a:rPr lang="en-US" altLang="en-US" sz="2000" dirty="0" smtClean="0"/>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7410"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 y="16139"/>
            <a:ext cx="3768725" cy="291134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248" y="3313"/>
            <a:ext cx="3796751" cy="293299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6782"/>
            <a:ext cx="3758928" cy="290377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7248" y="3416782"/>
            <a:ext cx="3796752" cy="29329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JFM</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71838" y="374120"/>
            <a:ext cx="8881662" cy="616003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35</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28600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a:srcRect r="51272"/>
          <a:stretch/>
        </p:blipFill>
        <p:spPr>
          <a:xfrm>
            <a:off x="7082" y="312068"/>
            <a:ext cx="2256030" cy="5797857"/>
          </a:xfrm>
          <a:prstGeom prst="rect">
            <a:avLst/>
          </a:prstGeom>
        </p:spPr>
      </p:pic>
      <p:pic>
        <p:nvPicPr>
          <p:cNvPr id="22" name="Picture 21">
            <a:extLst>
              <a:ext uri="{FF2B5EF4-FFF2-40B4-BE49-F238E27FC236}">
                <a16:creationId xmlns:a16="http://schemas.microsoft.com/office/drawing/2014/main" id="{E16F1FBA-767E-ED43-9C0F-E31BC1ACDA2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626" t="1981"/>
          <a:stretch/>
        </p:blipFill>
        <p:spPr bwMode="auto">
          <a:xfrm>
            <a:off x="2364692" y="331955"/>
            <a:ext cx="4645708" cy="575704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36</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10/04/2022</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sp>
        <p:nvSpPr>
          <p:cNvPr id="7" name="TextBox 6"/>
          <p:cNvSpPr txBox="1"/>
          <p:nvPr/>
        </p:nvSpPr>
        <p:spPr>
          <a:xfrm>
            <a:off x="6172201" y="394"/>
            <a:ext cx="2971800" cy="707886"/>
          </a:xfrm>
          <a:prstGeom prst="rect">
            <a:avLst/>
          </a:prstGeom>
          <a:noFill/>
        </p:spPr>
        <p:txBody>
          <a:bodyPr wrap="square" rtlCol="0">
            <a:spAutoFit/>
          </a:bodyPr>
          <a:lstStyle/>
          <a:p>
            <a:r>
              <a:rPr lang="en-US" sz="2000" dirty="0" smtClean="0">
                <a:solidFill>
                  <a:srgbClr val="FF0000"/>
                </a:solidFill>
              </a:rPr>
              <a:t>May skip this slide !!</a:t>
            </a:r>
          </a:p>
          <a:p>
            <a:r>
              <a:rPr lang="en-US" sz="2000" dirty="0" smtClean="0">
                <a:solidFill>
                  <a:srgbClr val="FF0000"/>
                </a:solidFill>
              </a:rPr>
              <a:t>No new/updated data! </a:t>
            </a:r>
            <a:endParaRPr lang="en-US" sz="2000" dirty="0">
              <a:solidFill>
                <a:srgbClr val="FF0000"/>
              </a:solidFill>
            </a:endParaRPr>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6"/>
          <a:stretch>
            <a:fillRect/>
          </a:stretch>
        </p:blipFill>
        <p:spPr>
          <a:xfrm>
            <a:off x="683199" y="1221783"/>
            <a:ext cx="4104845" cy="5047942"/>
          </a:xfrm>
          <a:prstGeom prst="rect">
            <a:avLst/>
          </a:prstGeom>
        </p:spPr>
      </p:pic>
      <p:pic>
        <p:nvPicPr>
          <p:cNvPr id="9" name="Picture 8"/>
          <p:cNvPicPr>
            <a:picLocks noChangeAspect="1"/>
          </p:cNvPicPr>
          <p:nvPr/>
        </p:nvPicPr>
        <p:blipFill>
          <a:blip r:embed="rId7"/>
          <a:stretch>
            <a:fillRect/>
          </a:stretch>
        </p:blipFill>
        <p:spPr>
          <a:xfrm>
            <a:off x="42035" y="1229170"/>
            <a:ext cx="640108" cy="5040555"/>
          </a:xfrm>
          <a:prstGeom prst="rect">
            <a:avLst/>
          </a:prstGeom>
        </p:spPr>
      </p:pic>
      <p:pic>
        <p:nvPicPr>
          <p:cNvPr id="18434" name="Picture 2" descr="Daily Soil Moisture Pecenti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5944" y="4103871"/>
            <a:ext cx="3584575" cy="250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37</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(26 years)</a:t>
            </a:r>
            <a:r>
              <a:rPr lang="en-US" sz="1250" b="1" dirty="0" smtClean="0"/>
              <a:t>  </a:t>
            </a:r>
            <a:r>
              <a:rPr lang="en-US" sz="1250" b="1" u="sng" dirty="0" smtClean="0"/>
              <a:t>(47 years</a:t>
            </a:r>
            <a:r>
              <a:rPr lang="en-US" sz="1250" b="1" dirty="0" smtClean="0"/>
              <a:t>)  (73 years)</a:t>
            </a:r>
          </a:p>
          <a:p>
            <a:r>
              <a:rPr lang="en-US" sz="1250" dirty="0" smtClean="0"/>
              <a:t>	      </a:t>
            </a:r>
            <a:r>
              <a:rPr lang="en-US" sz="1250" b="1" dirty="0" smtClean="0"/>
              <a:t>1997-2022  1950-1996    1950-2022</a:t>
            </a:r>
          </a:p>
          <a:p>
            <a:r>
              <a:rPr lang="en-US" sz="1300" dirty="0"/>
              <a:t> </a:t>
            </a:r>
            <a:r>
              <a:rPr lang="en-US" sz="1300" dirty="0" smtClean="0"/>
              <a:t>  </a:t>
            </a:r>
            <a:r>
              <a:rPr lang="en-US" sz="1300" dirty="0" smtClean="0">
                <a:solidFill>
                  <a:srgbClr val="0033CC"/>
                </a:solidFill>
              </a:rPr>
              <a:t>La Nina(DJF)          11	              16          27</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116              150          266</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(26 yr) period vs the longer (47 yr) earlier period!!</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6312129" y="1676400"/>
            <a:ext cx="2840163" cy="4724400"/>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3855" y="3048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r>
              <a:rPr lang="en-US" altLang="en-US" sz="1500" b="1" dirty="0" smtClean="0">
                <a:solidFill>
                  <a:srgbClr val="FF0000"/>
                </a:solidFill>
                <a:latin typeface="Trebuchet MS" panose="020B0603020202020204" pitchFamily="34" charset="0"/>
              </a:rPr>
              <a:t>:</a:t>
            </a:r>
          </a:p>
          <a:p>
            <a:pPr marL="285750" indent="-285750">
              <a:buFont typeface="Arial" panose="020B0604020202020204" pitchFamily="34" charset="0"/>
              <a:buChar char="•"/>
            </a:pPr>
            <a:r>
              <a:rPr lang="en-US" sz="1200" dirty="0">
                <a:latin typeface="Trebuchet MS" panose="020B0603020202020204" pitchFamily="34" charset="0"/>
              </a:rPr>
              <a:t>It used to be that for many months (last year) the classic East-West dipole pattern with drought in the US west half, and (almost) no drought in the US east half, was in place</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But in the last few months, partly due to the second year of good SW monsoon, the S-term drought in the southwestern states has mostly gone, </a:t>
            </a:r>
            <a:r>
              <a:rPr lang="en-US" sz="1200" dirty="0" smtClean="0">
                <a:latin typeface="Trebuchet MS" panose="020B0603020202020204" pitchFamily="34" charset="0"/>
              </a:rPr>
              <a:t>but </a:t>
            </a:r>
            <a:r>
              <a:rPr lang="en-US" sz="1200" dirty="0">
                <a:latin typeface="Trebuchet MS" panose="020B0603020202020204" pitchFamily="34" charset="0"/>
              </a:rPr>
              <a:t>the L-term drought still exists in parts of CA/OR/NV/UT/and vicinity and unlikely to go away any time soon!. </a:t>
            </a:r>
            <a:r>
              <a:rPr lang="en-US" sz="1200" dirty="0" smtClean="0">
                <a:latin typeface="Trebuchet MS" panose="020B0603020202020204" pitchFamily="34" charset="0"/>
              </a:rPr>
              <a:t>Interestingly</a:t>
            </a:r>
            <a:r>
              <a:rPr lang="en-US" sz="1200" dirty="0">
                <a:latin typeface="Trebuchet MS" panose="020B0603020202020204" pitchFamily="34" charset="0"/>
              </a:rPr>
              <a:t>, S-term drought is emerging in the eastern half of US, </a:t>
            </a:r>
            <a:r>
              <a:rPr lang="en-US" sz="1200" dirty="0" smtClean="0">
                <a:latin typeface="Trebuchet MS" panose="020B0603020202020204" pitchFamily="34" charset="0"/>
              </a:rPr>
              <a:t>mainly </a:t>
            </a:r>
            <a:r>
              <a:rPr lang="en-US" sz="1200" dirty="0">
                <a:latin typeface="Trebuchet MS" panose="020B0603020202020204" pitchFamily="34" charset="0"/>
              </a:rPr>
              <a:t>in the central Ohio valley &amp;</a:t>
            </a:r>
            <a:r>
              <a:rPr lang="en-US" sz="1200" dirty="0" smtClean="0">
                <a:latin typeface="Trebuchet MS" panose="020B0603020202020204" pitchFamily="34" charset="0"/>
              </a:rPr>
              <a:t> </a:t>
            </a:r>
            <a:r>
              <a:rPr lang="en-US" sz="1200" dirty="0">
                <a:latin typeface="Trebuchet MS" panose="020B0603020202020204" pitchFamily="34" charset="0"/>
              </a:rPr>
              <a:t>upper Midwest</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 drought in south central part of the US somewhat strengthened and expanded to the north, covering large parts of </a:t>
            </a:r>
            <a:r>
              <a:rPr lang="en-US" sz="1200" dirty="0" smtClean="0">
                <a:latin typeface="Trebuchet MS" panose="020B0603020202020204" pitchFamily="34" charset="0"/>
              </a:rPr>
              <a:t>OK/KS/NE/Dakotas/MT, but </a:t>
            </a:r>
            <a:r>
              <a:rPr lang="en-US" sz="1200" dirty="0">
                <a:latin typeface="Trebuchet MS" panose="020B0603020202020204" pitchFamily="34" charset="0"/>
              </a:rPr>
              <a:t>conditions in </a:t>
            </a:r>
            <a:r>
              <a:rPr lang="en-US" sz="1200" dirty="0" smtClean="0">
                <a:latin typeface="Trebuchet MS" panose="020B0603020202020204" pitchFamily="34" charset="0"/>
              </a:rPr>
              <a:t>TX </a:t>
            </a:r>
            <a:r>
              <a:rPr lang="en-US" sz="1200" dirty="0">
                <a:latin typeface="Trebuchet MS" panose="020B0603020202020204" pitchFamily="34" charset="0"/>
              </a:rPr>
              <a:t>slightly improved. The drought in this central part of the US is </a:t>
            </a:r>
            <a:r>
              <a:rPr lang="en-US" sz="1200" dirty="0" smtClean="0">
                <a:latin typeface="Trebuchet MS" panose="020B0603020202020204" pitchFamily="34" charset="0"/>
              </a:rPr>
              <a:t>both S- &amp; L- term.</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 current severe winter storm, which recently dumped more than 3 feet of snow in the Sierra Nevada and heading east towards the Dakotas is likely to temporarily ease the drought conditions in those regions. The ongoing DJFM rainy season along the west coast states will definitely help the drought situation here, esp. in many CA reservoir levels</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 ongoing 3-year La Nina has generally increased the overall drought areas coverage across the entire United States. Accordingly, Drought is also emerging along the Gulf coast states</a:t>
            </a:r>
            <a:r>
              <a:rPr lang="en-US" sz="1200" dirty="0" smtClean="0">
                <a:latin typeface="Trebuchet MS" panose="020B0603020202020204" pitchFamily="34" charset="0"/>
              </a:rPr>
              <a:t>.</a:t>
            </a:r>
            <a:endParaRPr lang="en-US" altLang="en-US" sz="1200" b="1" dirty="0" smtClean="0">
              <a:solidFill>
                <a:srgbClr val="FF0000"/>
              </a:solidFill>
              <a:latin typeface="Trebuchet MS" panose="020B0603020202020204" pitchFamily="34" charset="0"/>
            </a:endParaRPr>
          </a:p>
          <a:p>
            <a:pPr>
              <a:spcBef>
                <a:spcPct val="50000"/>
              </a:spcBef>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00" b="1" dirty="0">
                <a:solidFill>
                  <a:srgbClr val="0033CC"/>
                </a:solidFill>
              </a:rPr>
              <a:t>La Niña is expected to continue into the winter, </a:t>
            </a:r>
            <a:r>
              <a:rPr lang="en-US" sz="1200" b="1" u="sng" dirty="0" smtClean="0">
                <a:solidFill>
                  <a:srgbClr val="0033CC"/>
                </a:solidFill>
              </a:rPr>
              <a:t>with </a:t>
            </a:r>
            <a:r>
              <a:rPr lang="en-US" sz="1200" b="1" u="sng" dirty="0">
                <a:solidFill>
                  <a:srgbClr val="0033CC"/>
                </a:solidFill>
              </a:rPr>
              <a:t>equal </a:t>
            </a:r>
            <a:r>
              <a:rPr lang="en-US" sz="1200" b="1" u="sng" dirty="0" smtClean="0">
                <a:solidFill>
                  <a:srgbClr val="0033CC"/>
                </a:solidFill>
              </a:rPr>
              <a:t>chances</a:t>
            </a:r>
            <a:r>
              <a:rPr lang="en-US" sz="1200" b="1" i="1" u="sng" dirty="0" smtClean="0">
                <a:solidFill>
                  <a:srgbClr val="0033CC"/>
                </a:solidFill>
              </a:rPr>
              <a:t> </a:t>
            </a:r>
            <a:r>
              <a:rPr lang="en-US" sz="1200" b="1" u="sng" dirty="0">
                <a:solidFill>
                  <a:srgbClr val="0033CC"/>
                </a:solidFill>
              </a:rPr>
              <a:t>of La Niña and ENSO-neutral during January-March 2023</a:t>
            </a:r>
            <a:r>
              <a:rPr lang="en-US" sz="1200" b="1" dirty="0">
                <a:solidFill>
                  <a:srgbClr val="0033CC"/>
                </a:solidFill>
              </a:rPr>
              <a:t>. </a:t>
            </a:r>
            <a:r>
              <a:rPr lang="en-US" sz="1200" b="1" dirty="0" smtClean="0">
                <a:solidFill>
                  <a:srgbClr val="0033CC"/>
                </a:solidFill>
              </a:rPr>
              <a:t>In </a:t>
            </a:r>
            <a:r>
              <a:rPr lang="en-US" sz="1200" b="1" dirty="0">
                <a:solidFill>
                  <a:srgbClr val="0033CC"/>
                </a:solidFill>
              </a:rPr>
              <a:t>February-April 2023, there is a 71% chance of ENSO-neutral</a:t>
            </a:r>
            <a:r>
              <a:rPr lang="en-US" sz="1200" b="1" dirty="0" smtClean="0">
                <a:solidFill>
                  <a:srgbClr val="0033CC"/>
                </a:solidFill>
              </a:rPr>
              <a:t>.</a:t>
            </a:r>
            <a:endParaRPr lang="en-US" altLang="en-US" sz="1200" b="1"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500" b="1" dirty="0" smtClean="0">
                <a:solidFill>
                  <a:srgbClr val="FF0000"/>
                </a:solidFill>
                <a:latin typeface="Trebuchet MS" panose="020B0603020202020204" pitchFamily="34" charset="0"/>
              </a:rPr>
              <a:t>:  </a:t>
            </a:r>
            <a:r>
              <a:rPr lang="en-US" sz="1200" dirty="0" smtClean="0">
                <a:latin typeface="Trebuchet MS" panose="020B0603020202020204" pitchFamily="34" charset="0"/>
              </a:rPr>
              <a:t>The third year La Nina </a:t>
            </a:r>
            <a:r>
              <a:rPr lang="en-US" sz="1200" dirty="0" smtClean="0">
                <a:latin typeface="Trebuchet MS" panose="020B0603020202020204" pitchFamily="34" charset="0"/>
              </a:rPr>
              <a:t>is in supposedly on its way out. The subsurface cold water in tropical equatorial pacific is slowly getting depleted, and the odds of either</a:t>
            </a:r>
            <a:r>
              <a:rPr lang="en-US" sz="1200" dirty="0" smtClean="0">
                <a:latin typeface="Trebuchet MS" panose="020B0603020202020204" pitchFamily="34" charset="0"/>
              </a:rPr>
              <a:t> </a:t>
            </a:r>
            <a:r>
              <a:rPr lang="en-US" sz="1200" dirty="0" smtClean="0">
                <a:latin typeface="Trebuchet MS" panose="020B0603020202020204" pitchFamily="34" charset="0"/>
              </a:rPr>
              <a:t>La Nina/Neutral ENSO conditions is 50/50 in the upcoming forecast season JFM. It may be a slow transition from La Nina to ENSO neutral conditions.</a:t>
            </a:r>
          </a:p>
          <a:p>
            <a:pPr marL="285750" indent="-285750">
              <a:buFont typeface="Arial" panose="020B0604020202020204" pitchFamily="34" charset="0"/>
              <a:buChar char="•"/>
            </a:pPr>
            <a:r>
              <a:rPr lang="en-US" sz="1200" dirty="0" smtClean="0">
                <a:latin typeface="Trebuchet MS" panose="020B0603020202020204" pitchFamily="34" charset="0"/>
              </a:rPr>
              <a:t>But the multi model NMME ensemble mean forecasts of T/P for the upcoming month(J) and forecast season (JFM) look very much like as if the La Nina conditions are going to be present at some level! </a:t>
            </a:r>
          </a:p>
          <a:p>
            <a:pPr marL="285750" indent="-285750">
              <a:buFont typeface="Arial" panose="020B0604020202020204" pitchFamily="34" charset="0"/>
              <a:buChar char="•"/>
            </a:pPr>
            <a:r>
              <a:rPr lang="en-US" sz="1200" dirty="0" smtClean="0">
                <a:latin typeface="Trebuchet MS" panose="020B0603020202020204" pitchFamily="34" charset="0"/>
              </a:rPr>
              <a:t>The long term trend and La Nina composite maps of Precipitation over the US for the </a:t>
            </a:r>
            <a:r>
              <a:rPr lang="en-US" sz="1200" dirty="0">
                <a:latin typeface="Trebuchet MS" panose="020B0603020202020204" pitchFamily="34" charset="0"/>
              </a:rPr>
              <a:t>J</a:t>
            </a:r>
            <a:r>
              <a:rPr lang="en-US" sz="1200" dirty="0" smtClean="0">
                <a:latin typeface="Trebuchet MS" panose="020B0603020202020204" pitchFamily="34" charset="0"/>
              </a:rPr>
              <a:t>FM forecast season interestingly are similar to each other. Hence in spite of the expected weakened chances of La Nina, La Nina composites type impacts cannot be ruled out </a:t>
            </a:r>
            <a:r>
              <a:rPr lang="en-US" sz="1200" dirty="0" smtClean="0">
                <a:latin typeface="Trebuchet MS" panose="020B0603020202020204" pitchFamily="34" charset="0"/>
              </a:rPr>
              <a:t>during JFM</a:t>
            </a:r>
            <a:r>
              <a:rPr lang="en-US" sz="1200" dirty="0" smtClean="0">
                <a:latin typeface="Trebuchet MS" panose="020B0603020202020204" pitchFamily="34" charset="0"/>
              </a:rPr>
              <a:t>, and is consistent with the NMME model forecasts. </a:t>
            </a:r>
          </a:p>
          <a:p>
            <a:pPr marL="285750" indent="-285750">
              <a:buFont typeface="Arial" panose="020B0604020202020204" pitchFamily="34" charset="0"/>
              <a:buChar char="•"/>
            </a:pPr>
            <a:r>
              <a:rPr lang="en-US" sz="1200" dirty="0" smtClean="0">
                <a:latin typeface="Trebuchet MS" panose="020B0603020202020204" pitchFamily="34" charset="0"/>
              </a:rPr>
              <a:t>Along </a:t>
            </a:r>
            <a:r>
              <a:rPr lang="en-US" sz="1200" dirty="0">
                <a:latin typeface="Trebuchet MS" panose="020B0603020202020204" pitchFamily="34" charset="0"/>
              </a:rPr>
              <a:t>the central US </a:t>
            </a:r>
            <a:r>
              <a:rPr lang="en-US" sz="1200" dirty="0" smtClean="0">
                <a:latin typeface="Trebuchet MS" panose="020B0603020202020204" pitchFamily="34" charset="0"/>
              </a:rPr>
              <a:t>states, from eastern NM, western TX onward in </a:t>
            </a:r>
            <a:r>
              <a:rPr lang="en-US" sz="1200" dirty="0">
                <a:latin typeface="Trebuchet MS" panose="020B0603020202020204" pitchFamily="34" charset="0"/>
              </a:rPr>
              <a:t>parts of northern OK, border areas of CO/KS, Nebraska and the Dakotas t</a:t>
            </a:r>
            <a:r>
              <a:rPr lang="en-US" sz="1200" dirty="0" smtClean="0">
                <a:latin typeface="Trebuchet MS" panose="020B0603020202020204" pitchFamily="34" charset="0"/>
              </a:rPr>
              <a:t>he three models forecast (EC/CFSV2/GEFS) suggest that the S/L drought during JFM is likely to persist or even intensify. The rainfall climatology for the JFM season also favors dry conditions. The existing drought in the FL pan-handle and in nearby Gulf coast areas may also persist or even intensify. The La Nina composites and NMME model forecasts also support this.</a:t>
            </a:r>
          </a:p>
          <a:p>
            <a:pPr marL="285750" indent="-285750">
              <a:buFont typeface="Arial" panose="020B0604020202020204" pitchFamily="34" charset="0"/>
              <a:buChar char="•"/>
            </a:pPr>
            <a:r>
              <a:rPr lang="en-US" sz="1200" dirty="0" smtClean="0">
                <a:latin typeface="Trebuchet MS" panose="020B0603020202020204" pitchFamily="34" charset="0"/>
              </a:rPr>
              <a:t>The drought in the Ohio valley, central Midwest region may go away from the likely above normal rain expected/forecast from La Nina conditions</a:t>
            </a:r>
            <a:r>
              <a:rPr lang="en-US" sz="1200" dirty="0" smtClean="0">
                <a:latin typeface="Trebuchet MS" panose="020B0603020202020204" pitchFamily="34" charset="0"/>
              </a:rPr>
              <a:t>. </a:t>
            </a:r>
          </a:p>
          <a:p>
            <a:pPr marL="285750" indent="-285750">
              <a:buFont typeface="Arial" panose="020B0604020202020204" pitchFamily="34" charset="0"/>
              <a:buChar char="•"/>
            </a:pPr>
            <a:r>
              <a:rPr lang="en-US" sz="1200" dirty="0" smtClean="0">
                <a:latin typeface="Trebuchet MS" panose="020B0603020202020204" pitchFamily="34" charset="0"/>
              </a:rPr>
              <a:t>While there may be short term relief in the southwest and northwestern states, the L-term drought will stay. New short term may develop in the Pacific Northwest!   </a:t>
            </a:r>
            <a:r>
              <a:rPr lang="en-US" sz="1300" kern="1200" dirty="0" smtClean="0">
                <a:latin typeface="Trebuchet MS" panose="020B0603020202020204" pitchFamily="34" charset="0"/>
              </a:rPr>
              <a:t>****  </a:t>
            </a:r>
            <a:endParaRPr lang="en-US" sz="1300" kern="1200" dirty="0">
              <a:latin typeface="Trebuchet MS" panose="020B0603020202020204" pitchFamily="34" charset="0"/>
            </a:endParaRPr>
          </a:p>
          <a:p>
            <a:pPr marL="346075" lvl="1" indent="-346075"/>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3855" y="3048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a:latin typeface="Trebuchet MS" panose="020B0603020202020204" pitchFamily="34" charset="0"/>
              </a:rPr>
              <a:t>It used to be that for many months (last year)  the classic East-West dipole pattern with drought in the US west half, and (almost) no drought in the US east half, was in place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But beginning some time early this year, short term drought kept wavering (emerging and going away), across large parts of the Midwest,  and along the Atlantic coastal areas esp. in VA/NC. </a:t>
            </a:r>
          </a:p>
          <a:p>
            <a:pPr marL="285750" indent="-285750">
              <a:buFont typeface="Arial" panose="020B0604020202020204" pitchFamily="34" charset="0"/>
              <a:buChar char="•"/>
            </a:pPr>
            <a:r>
              <a:rPr lang="en-US" sz="1300" dirty="0">
                <a:latin typeface="Trebuchet MS" panose="020B0603020202020204" pitchFamily="34" charset="0"/>
              </a:rPr>
              <a:t>Drought in south central part of the US also strengthened. Drought in the Gulf coast of AL and FL panhandle also strengthened from last month</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active southwest monsoon (for the second year in a row) impacted the 4-corner states (AZ/NM/UT/CO) area almost eliminated the short term drought in the region. But the long term drought still remain in some parts of the south western states. However, the upcoming DJF rainy season along the west coast states will definitely help the drought situation </a:t>
            </a:r>
            <a:r>
              <a:rPr lang="en-US" sz="1300" dirty="0" smtClean="0">
                <a:latin typeface="Trebuchet MS" panose="020B0603020202020204" pitchFamily="34" charset="0"/>
              </a:rPr>
              <a:t>here, especially the very low reservoir levels across California.</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ongoing La Nina has generally increased the overall drought areas coverage across the entire United States. The D0-D4 areal coverage across the US exceeded 80% for the first time since 2000, when USDM started</a:t>
            </a:r>
            <a:r>
              <a:rPr lang="en-US" sz="1300" dirty="0" smtClean="0">
                <a:latin typeface="Trebuchet MS" panose="020B0603020202020204" pitchFamily="34" charset="0"/>
              </a:rPr>
              <a:t>.</a:t>
            </a:r>
            <a:endParaRPr lang="en-US" altLang="en-US" sz="1300" b="1"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400" b="1" dirty="0" smtClean="0">
                <a:solidFill>
                  <a:srgbClr val="0033CC"/>
                </a:solidFill>
              </a:rPr>
              <a:t>There </a:t>
            </a:r>
            <a:r>
              <a:rPr lang="en-US" sz="1400" b="1" dirty="0">
                <a:solidFill>
                  <a:srgbClr val="0033CC"/>
                </a:solidFill>
              </a:rPr>
              <a:t>is a 76% chance of La Niña during the Northern Hemisphere winter (December-February) 2022-23, with a transition to ENSO-neutral favored in February-April 2023 (57% chance</a:t>
            </a:r>
            <a:r>
              <a:rPr lang="en-US" sz="1400" b="1" dirty="0" smtClean="0">
                <a:solidFill>
                  <a:srgbClr val="0033CC"/>
                </a:solidFill>
              </a:rPr>
              <a:t>).</a:t>
            </a: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  </a:t>
            </a:r>
            <a:r>
              <a:rPr lang="en-US" sz="1300" dirty="0" smtClean="0">
                <a:latin typeface="Trebuchet MS" panose="020B0603020202020204" pitchFamily="34" charset="0"/>
              </a:rPr>
              <a:t>The third year La Nina is firmly in place through the forecast season (DJF). The rainy season will be starting very soon, in a matter of few weeks, and will likely mitigate or lessen the drought impacts in many areas of the northwestern states, ID/MT as well as northern CA.</a:t>
            </a:r>
          </a:p>
          <a:p>
            <a:pPr marL="346075" lvl="1" indent="-346075"/>
            <a:r>
              <a:rPr lang="en-US" sz="1300" dirty="0">
                <a:latin typeface="Trebuchet MS" panose="020B0603020202020204" pitchFamily="34" charset="0"/>
              </a:rPr>
              <a:t>The </a:t>
            </a:r>
            <a:r>
              <a:rPr lang="en-US" sz="1300" dirty="0" smtClean="0">
                <a:latin typeface="Trebuchet MS" panose="020B0603020202020204" pitchFamily="34" charset="0"/>
              </a:rPr>
              <a:t>2</a:t>
            </a:r>
            <a:r>
              <a:rPr lang="en-US" sz="1300" baseline="30000" dirty="0" smtClean="0">
                <a:latin typeface="Trebuchet MS" panose="020B0603020202020204" pitchFamily="34" charset="0"/>
              </a:rPr>
              <a:t>nd</a:t>
            </a:r>
            <a:r>
              <a:rPr lang="en-US" sz="1300" dirty="0" smtClean="0">
                <a:latin typeface="Trebuchet MS" panose="020B0603020202020204" pitchFamily="34" charset="0"/>
              </a:rPr>
              <a:t> year active </a:t>
            </a:r>
            <a:r>
              <a:rPr lang="en-US" sz="1300" dirty="0">
                <a:latin typeface="Trebuchet MS" panose="020B0603020202020204" pitchFamily="34" charset="0"/>
              </a:rPr>
              <a:t>SW monsoon has all but erased the short term(S) drought in </a:t>
            </a:r>
            <a:r>
              <a:rPr lang="en-US" sz="1300" dirty="0" smtClean="0">
                <a:latin typeface="Trebuchet MS" panose="020B0603020202020204" pitchFamily="34" charset="0"/>
              </a:rPr>
              <a:t>large parts of the 4-corners region</a:t>
            </a:r>
            <a:r>
              <a:rPr lang="en-US" sz="1300" dirty="0">
                <a:latin typeface="Trebuchet MS" panose="020B0603020202020204" pitchFamily="34" charset="0"/>
              </a:rPr>
              <a:t>. </a:t>
            </a:r>
            <a:r>
              <a:rPr lang="en-US" sz="1300" dirty="0" smtClean="0">
                <a:latin typeface="Trebuchet MS" panose="020B0603020202020204" pitchFamily="34" charset="0"/>
              </a:rPr>
              <a:t>However, the </a:t>
            </a:r>
            <a:r>
              <a:rPr lang="en-US" sz="1300" dirty="0">
                <a:latin typeface="Trebuchet MS" panose="020B0603020202020204" pitchFamily="34" charset="0"/>
              </a:rPr>
              <a:t>LT drought will continue to stay in </a:t>
            </a:r>
            <a:r>
              <a:rPr lang="en-US" sz="1300" dirty="0" smtClean="0">
                <a:latin typeface="Trebuchet MS" panose="020B0603020202020204" pitchFamily="34" charset="0"/>
              </a:rPr>
              <a:t>some parts of the SW region, particularly in southern CA, and the adjacent states such as NV/UT. </a:t>
            </a:r>
            <a:r>
              <a:rPr lang="en-US" sz="1300" dirty="0">
                <a:latin typeface="Trebuchet MS" panose="020B0603020202020204" pitchFamily="34" charset="0"/>
              </a:rPr>
              <a:t>Continued above normal temperatures forecast and the La Nina associated below normal rainfall across the southern states, </a:t>
            </a:r>
            <a:r>
              <a:rPr lang="en-US" sz="1300" dirty="0" smtClean="0">
                <a:latin typeface="Trebuchet MS" panose="020B0603020202020204" pitchFamily="34" charset="0"/>
              </a:rPr>
              <a:t>from across TX/OK/LA</a:t>
            </a:r>
            <a:r>
              <a:rPr lang="en-US" sz="1300" dirty="0">
                <a:latin typeface="Trebuchet MS" panose="020B0603020202020204" pitchFamily="34" charset="0"/>
              </a:rPr>
              <a:t>, </a:t>
            </a:r>
            <a:r>
              <a:rPr lang="en-US" sz="1300" dirty="0" smtClean="0">
                <a:latin typeface="Trebuchet MS" panose="020B0603020202020204" pitchFamily="34" charset="0"/>
              </a:rPr>
              <a:t>eastward to FL</a:t>
            </a:r>
            <a:r>
              <a:rPr lang="en-US" sz="1300" dirty="0">
                <a:latin typeface="Trebuchet MS" panose="020B0603020202020204" pitchFamily="34" charset="0"/>
              </a:rPr>
              <a:t>, is a major factor to either keep the drought here or enhance it, or even possibly develop in places where there is no drought now.</a:t>
            </a:r>
            <a:endParaRPr lang="en-US" sz="1300" dirty="0" smtClean="0">
              <a:latin typeface="Trebuchet MS" panose="020B0603020202020204" pitchFamily="34" charset="0"/>
            </a:endParaRPr>
          </a:p>
          <a:p>
            <a:pPr marL="346075" lvl="1" indent="-346075"/>
            <a:r>
              <a:rPr lang="en-US" sz="1300" dirty="0" smtClean="0">
                <a:latin typeface="Trebuchet MS" panose="020B0603020202020204" pitchFamily="34" charset="0"/>
              </a:rPr>
              <a:t>It </a:t>
            </a:r>
            <a:r>
              <a:rPr lang="en-US" sz="1300" dirty="0">
                <a:latin typeface="Trebuchet MS" panose="020B0603020202020204" pitchFamily="34" charset="0"/>
              </a:rPr>
              <a:t>is likely </a:t>
            </a:r>
            <a:r>
              <a:rPr lang="en-US" sz="1300" dirty="0" smtClean="0">
                <a:latin typeface="Trebuchet MS" panose="020B0603020202020204" pitchFamily="34" charset="0"/>
              </a:rPr>
              <a:t>that </a:t>
            </a:r>
            <a:r>
              <a:rPr lang="en-US" sz="1300" dirty="0">
                <a:latin typeface="Trebuchet MS" panose="020B0603020202020204" pitchFamily="34" charset="0"/>
              </a:rPr>
              <a:t>parts of the Gulf states including </a:t>
            </a:r>
            <a:r>
              <a:rPr lang="en-US" sz="1300" dirty="0" smtClean="0">
                <a:latin typeface="Trebuchet MS" panose="020B0603020202020204" pitchFamily="34" charset="0"/>
              </a:rPr>
              <a:t>coastal AL,GA/FL </a:t>
            </a:r>
            <a:r>
              <a:rPr lang="en-US" sz="1300" dirty="0">
                <a:latin typeface="Trebuchet MS" panose="020B0603020202020204" pitchFamily="34" charset="0"/>
              </a:rPr>
              <a:t>will develop </a:t>
            </a:r>
            <a:r>
              <a:rPr lang="en-US" sz="1300" dirty="0" smtClean="0">
                <a:latin typeface="Trebuchet MS" panose="020B0603020202020204" pitchFamily="34" charset="0"/>
              </a:rPr>
              <a:t>some </a:t>
            </a:r>
            <a:r>
              <a:rPr lang="en-US" sz="1300" dirty="0">
                <a:latin typeface="Trebuchet MS" panose="020B0603020202020204" pitchFamily="34" charset="0"/>
              </a:rPr>
              <a:t>dryness, &amp;</a:t>
            </a:r>
            <a:r>
              <a:rPr lang="en-US" sz="1300" dirty="0" smtClean="0">
                <a:latin typeface="Trebuchet MS" panose="020B0603020202020204" pitchFamily="34" charset="0"/>
              </a:rPr>
              <a:t> </a:t>
            </a:r>
            <a:r>
              <a:rPr lang="en-US" sz="1300" dirty="0">
                <a:latin typeface="Trebuchet MS" panose="020B0603020202020204" pitchFamily="34" charset="0"/>
              </a:rPr>
              <a:t>possibly even drought by the end of the </a:t>
            </a:r>
            <a:r>
              <a:rPr lang="en-US" sz="1300" dirty="0" smtClean="0">
                <a:latin typeface="Trebuchet MS" panose="020B0603020202020204" pitchFamily="34" charset="0"/>
              </a:rPr>
              <a:t>DJF </a:t>
            </a:r>
            <a:r>
              <a:rPr lang="en-US" sz="1300" dirty="0">
                <a:latin typeface="Trebuchet MS" panose="020B0603020202020204" pitchFamily="34" charset="0"/>
              </a:rPr>
              <a:t>forecast season, given La Nina </a:t>
            </a:r>
            <a:r>
              <a:rPr lang="en-US" sz="1300" dirty="0" smtClean="0">
                <a:latin typeface="Trebuchet MS" panose="020B0603020202020204" pitchFamily="34" charset="0"/>
              </a:rPr>
              <a:t>impacts. Any </a:t>
            </a:r>
            <a:r>
              <a:rPr lang="en-US" sz="1300" dirty="0">
                <a:latin typeface="Trebuchet MS" panose="020B0603020202020204" pitchFamily="34" charset="0"/>
              </a:rPr>
              <a:t>drought in central and </a:t>
            </a:r>
            <a:r>
              <a:rPr lang="en-US" sz="1300" dirty="0" smtClean="0">
                <a:latin typeface="Trebuchet MS" panose="020B0603020202020204" pitchFamily="34" charset="0"/>
              </a:rPr>
              <a:t>mid- </a:t>
            </a:r>
            <a:r>
              <a:rPr lang="en-US" sz="1300" dirty="0">
                <a:latin typeface="Trebuchet MS" panose="020B0603020202020204" pitchFamily="34" charset="0"/>
              </a:rPr>
              <a:t>Atlantic coastal states </a:t>
            </a:r>
            <a:r>
              <a:rPr lang="en-US" sz="1300" dirty="0" smtClean="0">
                <a:latin typeface="Trebuchet MS" panose="020B0603020202020204" pitchFamily="34" charset="0"/>
              </a:rPr>
              <a:t>may stay at some dry/low drought category levels </a:t>
            </a:r>
            <a:r>
              <a:rPr lang="en-US" sz="1300" dirty="0">
                <a:latin typeface="Trebuchet MS" panose="020B0603020202020204" pitchFamily="34" charset="0"/>
              </a:rPr>
              <a:t>by </a:t>
            </a:r>
            <a:r>
              <a:rPr lang="en-US" sz="1300" dirty="0" smtClean="0">
                <a:latin typeface="Trebuchet MS" panose="020B0603020202020204" pitchFamily="34" charset="0"/>
              </a:rPr>
              <a:t>DJF. The La Nina/canonical above normal rainfall in the Ohio valley will likely remove drought here. </a:t>
            </a:r>
            <a:endParaRPr lang="en-US" sz="1300" dirty="0">
              <a:latin typeface="Trebuchet MS" panose="020B0603020202020204" pitchFamily="34" charset="0"/>
            </a:endParaRPr>
          </a:p>
          <a:p>
            <a:pPr marL="346075" lvl="1" indent="-346075"/>
            <a:r>
              <a:rPr lang="en-US" sz="1300" dirty="0">
                <a:latin typeface="Trebuchet MS" panose="020B0603020202020204" pitchFamily="34" charset="0"/>
              </a:rPr>
              <a:t>The rainfall climatology, and the T/P forecasts in the central US </a:t>
            </a:r>
            <a:r>
              <a:rPr lang="en-US" sz="1300" dirty="0" smtClean="0">
                <a:latin typeface="Trebuchet MS" panose="020B0603020202020204" pitchFamily="34" charset="0"/>
              </a:rPr>
              <a:t>states, will likely persist/worsen the current drought in parts of NE/KS/OK/TX  as well as AR/LA. </a:t>
            </a:r>
            <a:r>
              <a:rPr lang="en-US" sz="1300" kern="1200" dirty="0" smtClean="0">
                <a:latin typeface="Trebuchet MS" panose="020B0603020202020204" pitchFamily="34" charset="0"/>
              </a:rPr>
              <a:t> ****  </a:t>
            </a:r>
            <a:endParaRPr lang="en-US" sz="1300" kern="1200" dirty="0">
              <a:latin typeface="Trebuchet MS" panose="020B0603020202020204" pitchFamily="34" charset="0"/>
            </a:endParaRPr>
          </a:p>
          <a:p>
            <a:pPr marL="346075" lvl="1" indent="-346075"/>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2599713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4</a:t>
            </a:fld>
            <a:endParaRPr lang="en-US" altLang="en-US" sz="1400" dirty="0"/>
          </a:p>
        </p:txBody>
      </p:sp>
      <p:sp>
        <p:nvSpPr>
          <p:cNvPr id="4100" name="TextBox 2"/>
          <p:cNvSpPr txBox="1">
            <a:spLocks noChangeArrowheads="1"/>
          </p:cNvSpPr>
          <p:nvPr/>
        </p:nvSpPr>
        <p:spPr bwMode="auto">
          <a:xfrm>
            <a:off x="4347287" y="1768505"/>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(1 Dec – 28 Feb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10/31/22</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December 2022)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11/30/22</a:t>
            </a:r>
            <a:endParaRPr lang="en-US" altLang="en-US" sz="14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64284" y="4648200"/>
            <a:ext cx="4183003"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The ongoing winter rainy season (DJF) along the west coast states, combined with the weakening/slowly exiting La Nina conditions is likely to improve the overall drought conditions and hence the drought areal coverage in the United States. </a:t>
            </a:r>
          </a:p>
        </p:txBody>
      </p:sp>
      <p:pic>
        <p:nvPicPr>
          <p:cNvPr id="14" name="Picture 13" descr="https://www.cpc.ncep.noaa.gov/products/expert_assessment/month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352800"/>
            <a:ext cx="4482981" cy="3196536"/>
          </a:xfrm>
          <a:prstGeom prst="rect">
            <a:avLst/>
          </a:prstGeom>
          <a:noFill/>
          <a:ln>
            <a:noFill/>
          </a:ln>
        </p:spPr>
      </p:pic>
      <p:pic>
        <p:nvPicPr>
          <p:cNvPr id="15" name="Picture 14"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2849" y="533399"/>
            <a:ext cx="4408754" cy="3579199"/>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777531" cy="307777"/>
          </a:xfrm>
          <a:prstGeom prst="rect">
            <a:avLst/>
          </a:prstGeom>
        </p:spPr>
        <p:txBody>
          <a:bodyPr wrap="none">
            <a:spAutoFit/>
          </a:bodyPr>
          <a:lstStyle/>
          <a:p>
            <a:r>
              <a:rPr lang="en-US" sz="1400" b="1" dirty="0"/>
              <a:t>From: Recent Accumulated 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5943600"/>
            <a:ext cx="7696200" cy="738664"/>
          </a:xfrm>
          <a:prstGeom prst="rect">
            <a:avLst/>
          </a:prstGeom>
          <a:noFill/>
        </p:spPr>
        <p:txBody>
          <a:bodyPr wrap="square" rtlCol="0">
            <a:spAutoFit/>
          </a:bodyPr>
          <a:lstStyle/>
          <a:p>
            <a:r>
              <a:rPr lang="en-US" sz="1350" dirty="0" smtClean="0"/>
              <a:t>So far, a very good active SW monsoon, bringing relief/removal to/of the short term drought in the SW region! </a:t>
            </a:r>
            <a:r>
              <a:rPr lang="en-US" sz="1350" dirty="0" smtClean="0">
                <a:sym typeface="Wingdings" panose="05000000000000000000" pitchFamily="2" charset="2"/>
              </a:rPr>
              <a:t>. But long term drought?  The </a:t>
            </a:r>
            <a:r>
              <a:rPr lang="en-US" sz="1350" dirty="0">
                <a:sym typeface="Wingdings" panose="05000000000000000000" pitchFamily="2" charset="2"/>
              </a:rPr>
              <a:t>t</a:t>
            </a:r>
            <a:r>
              <a:rPr lang="en-US" sz="1350" dirty="0" smtClean="0">
                <a:sym typeface="Wingdings" panose="05000000000000000000" pitchFamily="2" charset="2"/>
              </a:rPr>
              <a:t>wo good monsoons in a row, is making a big dent in the short term drought! But is it also making an impact to the long term </a:t>
            </a:r>
            <a:r>
              <a:rPr lang="en-US" sz="1350" dirty="0" smtClean="0">
                <a:sym typeface="Wingdings" panose="05000000000000000000" pitchFamily="2" charset="2"/>
              </a:rPr>
              <a:t>drought?</a:t>
            </a:r>
            <a:endParaRPr lang="en-US" sz="135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279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Arrow Connector 9"/>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732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 y="46513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132946" y="3429000"/>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866854" y="6021005"/>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32946" y="6021005"/>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42646" y="4923674"/>
            <a:ext cx="1189419" cy="707886"/>
          </a:xfrm>
          <a:prstGeom prst="rect">
            <a:avLst/>
          </a:prstGeom>
          <a:noFill/>
        </p:spPr>
        <p:txBody>
          <a:bodyPr wrap="square" rtlCol="0">
            <a:spAutoFit/>
          </a:bodyPr>
          <a:lstStyle/>
          <a:p>
            <a:r>
              <a:rPr lang="en-US" sz="1000" dirty="0" smtClean="0"/>
              <a:t>Hard to believe the witch lately  </a:t>
            </a:r>
            <a:r>
              <a:rPr lang="en-US" sz="1000" dirty="0" err="1" smtClean="0"/>
              <a:t>betw</a:t>
            </a:r>
            <a:r>
              <a:rPr lang="en-US" sz="1000" dirty="0" smtClean="0"/>
              <a:t>. E/W compared to last year! </a:t>
            </a:r>
            <a:endParaRPr lang="en-US" sz="10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6002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110669</TotalTime>
  <Words>4263</Words>
  <Application>Microsoft Office PowerPoint</Application>
  <PresentationFormat>On-screen Show (4:3)</PresentationFormat>
  <Paragraphs>367</Paragraphs>
  <Slides>39</Slides>
  <Notes>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December 2022  </vt:lpstr>
      <vt:lpstr>Drought Monitor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9462</cp:revision>
  <cp:lastPrinted>2021-02-15T18:18:07Z</cp:lastPrinted>
  <dcterms:created xsi:type="dcterms:W3CDTF">2008-10-04T17:35:30Z</dcterms:created>
  <dcterms:modified xsi:type="dcterms:W3CDTF">2022-12-13T04:50:14Z</dcterms:modified>
</cp:coreProperties>
</file>