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38"/>
  </p:notesMasterIdLst>
  <p:handoutMasterIdLst>
    <p:handoutMasterId r:id="rId39"/>
  </p:handoutMasterIdLst>
  <p:sldIdLst>
    <p:sldId id="808" r:id="rId3"/>
    <p:sldId id="824" r:id="rId4"/>
    <p:sldId id="788" r:id="rId5"/>
    <p:sldId id="911" r:id="rId6"/>
    <p:sldId id="896" r:id="rId7"/>
    <p:sldId id="894" r:id="rId8"/>
    <p:sldId id="850" r:id="rId9"/>
    <p:sldId id="868" r:id="rId10"/>
    <p:sldId id="867" r:id="rId11"/>
    <p:sldId id="893" r:id="rId12"/>
    <p:sldId id="833" r:id="rId13"/>
    <p:sldId id="891" r:id="rId14"/>
    <p:sldId id="892" r:id="rId15"/>
    <p:sldId id="900" r:id="rId16"/>
    <p:sldId id="871" r:id="rId17"/>
    <p:sldId id="881" r:id="rId18"/>
    <p:sldId id="889" r:id="rId19"/>
    <p:sldId id="757" r:id="rId20"/>
    <p:sldId id="796" r:id="rId21"/>
    <p:sldId id="795" r:id="rId22"/>
    <p:sldId id="890" r:id="rId23"/>
    <p:sldId id="790" r:id="rId24"/>
    <p:sldId id="878" r:id="rId25"/>
    <p:sldId id="877" r:id="rId26"/>
    <p:sldId id="728" r:id="rId27"/>
    <p:sldId id="832" r:id="rId28"/>
    <p:sldId id="898" r:id="rId29"/>
    <p:sldId id="912" r:id="rId30"/>
    <p:sldId id="915" r:id="rId31"/>
    <p:sldId id="914" r:id="rId32"/>
    <p:sldId id="913" r:id="rId33"/>
    <p:sldId id="899" r:id="rId34"/>
    <p:sldId id="888" r:id="rId35"/>
    <p:sldId id="804" r:id="rId36"/>
    <p:sldId id="883" r:id="rId37"/>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A5236"/>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99" autoAdjust="0"/>
    <p:restoredTop sz="93631" autoAdjust="0"/>
  </p:normalViewPr>
  <p:slideViewPr>
    <p:cSldViewPr>
      <p:cViewPr varScale="1">
        <p:scale>
          <a:sx n="90" d="100"/>
          <a:sy n="90" d="100"/>
        </p:scale>
        <p:origin x="-102" y="-15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82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2/19/2019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2/19/2019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gif"/><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gif"/><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7.xml"/><Relationship Id="rId4" Type="http://schemas.openxmlformats.org/officeDocument/2006/relationships/image" Target="../media/image108.gif"/></Relationships>
</file>

<file path=ppt/slides/_rels/slide28.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gif"/><Relationship Id="rId1" Type="http://schemas.openxmlformats.org/officeDocument/2006/relationships/slideLayout" Target="../slideLayouts/slideLayout7.xml"/><Relationship Id="rId4" Type="http://schemas.openxmlformats.org/officeDocument/2006/relationships/image" Target="../media/image111.gif"/></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3810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February 2019 </a:t>
            </a:r>
          </a:p>
        </p:txBody>
      </p:sp>
      <p:sp>
        <p:nvSpPr>
          <p:cNvPr id="2051" name="Rectangle 3"/>
          <p:cNvSpPr>
            <a:spLocks noGrp="1" noChangeArrowheads="1"/>
          </p:cNvSpPr>
          <p:nvPr>
            <p:ph type="subTitle" idx="1"/>
          </p:nvPr>
        </p:nvSpPr>
        <p:spPr>
          <a:xfrm>
            <a:off x="381000" y="22860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17526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1-877-590-4933</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3994107#</a:t>
            </a:r>
            <a:endParaRPr lang="en-US" altLang="en-US" sz="2800" dirty="0">
              <a:solidFill>
                <a:srgbClr val="FF0000"/>
              </a:solidFill>
              <a:latin typeface="Times New Roman" pitchFamily="18" charset="0"/>
            </a:endParaRPr>
          </a:p>
        </p:txBody>
      </p:sp>
      <p:sp>
        <p:nvSpPr>
          <p:cNvPr id="2" name="TextBox 1"/>
          <p:cNvSpPr txBox="1"/>
          <p:nvPr/>
        </p:nvSpPr>
        <p:spPr>
          <a:xfrm>
            <a:off x="6477000" y="5934670"/>
            <a:ext cx="2667000" cy="923330"/>
          </a:xfrm>
          <a:prstGeom prst="rect">
            <a:avLst/>
          </a:prstGeom>
          <a:noFill/>
        </p:spPr>
        <p:txBody>
          <a:bodyPr wrap="square" rtlCol="0">
            <a:spAutoFit/>
          </a:bodyPr>
          <a:lstStyle/>
          <a:p>
            <a:r>
              <a:rPr lang="en-US" dirty="0" smtClean="0">
                <a:solidFill>
                  <a:srgbClr val="0033CC"/>
                </a:solidFill>
              </a:rPr>
              <a:t>Thanks to </a:t>
            </a:r>
            <a:r>
              <a:rPr lang="en-US" dirty="0">
                <a:solidFill>
                  <a:srgbClr val="0033CC"/>
                </a:solidFill>
              </a:rPr>
              <a:t>D</a:t>
            </a:r>
            <a:r>
              <a:rPr lang="en-US" dirty="0" smtClean="0">
                <a:solidFill>
                  <a:srgbClr val="0033CC"/>
                </a:solidFill>
              </a:rPr>
              <a:t>ave Miskus and Li Xu for covering for me last month!! </a:t>
            </a:r>
            <a:r>
              <a:rPr lang="en-US" dirty="0" smtClean="0">
                <a:sym typeface="Wingdings" panose="05000000000000000000" pitchFamily="2" charset="2"/>
              </a:rPr>
              <a:t> </a:t>
            </a:r>
            <a:endParaRPr lang="en-US"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uthuvel.chelliah\Desktop\Drought-Temporary\us.4panel.fordrought.briefing.recent.2,3,4,5yr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2277547"/>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485900" y="4114800"/>
            <a:ext cx="2667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067300" y="1337106"/>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864100" y="4119418"/>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589982" y="3415928"/>
            <a:ext cx="1447800" cy="2554545"/>
          </a:xfrm>
          <a:prstGeom prst="rect">
            <a:avLst/>
          </a:prstGeom>
          <a:noFill/>
        </p:spPr>
        <p:txBody>
          <a:bodyPr wrap="square" rtlCol="0">
            <a:spAutoFit/>
          </a:bodyPr>
          <a:lstStyle/>
          <a:p>
            <a:r>
              <a:rPr lang="en-US" sz="1600" dirty="0" smtClean="0"/>
              <a:t>Quality of data/problem in the Northern High Plains area, especially in interpolation of sparse data in the rugged topography region!</a:t>
            </a:r>
            <a:endParaRPr lang="en-US" sz="16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285750" y="231577"/>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 y="3500437"/>
            <a:ext cx="2514600" cy="16811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750" y="1840636"/>
            <a:ext cx="2535382"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5029200"/>
            <a:ext cx="2743199" cy="18287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08" y="1"/>
            <a:ext cx="2669310" cy="34111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47625" y="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17531" y="3429000"/>
            <a:ext cx="2725669" cy="16964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0" y="0"/>
            <a:ext cx="2757214"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2362200" y="381001"/>
            <a:ext cx="5029200" cy="6858000"/>
            <a:chOff x="0" y="0"/>
            <a:chExt cx="5153025" cy="6534150"/>
          </a:xfrm>
        </p:grpSpPr>
        <p:pic>
          <p:nvPicPr>
            <p:cNvPr id="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10" name="TextBox 9"/>
          <p:cNvSpPr txBox="1"/>
          <p:nvPr/>
        </p:nvSpPr>
        <p:spPr>
          <a:xfrm>
            <a:off x="2743200" y="533400"/>
            <a:ext cx="609600" cy="369332"/>
          </a:xfrm>
          <a:prstGeom prst="rect">
            <a:avLst/>
          </a:prstGeom>
          <a:noFill/>
        </p:spPr>
        <p:txBody>
          <a:bodyPr wrap="square" rtlCol="0">
            <a:spAutoFit/>
          </a:bodyPr>
          <a:lstStyle/>
          <a:p>
            <a:r>
              <a:rPr lang="en-US" b="1" dirty="0" smtClean="0">
                <a:solidFill>
                  <a:srgbClr val="FF0000"/>
                </a:solidFill>
              </a:rPr>
              <a:t>DJF</a:t>
            </a:r>
            <a:endParaRPr lang="en-US" b="1" dirty="0">
              <a:solidFill>
                <a:srgbClr val="FF0000"/>
              </a:solidFill>
            </a:endParaRPr>
          </a:p>
        </p:txBody>
      </p:sp>
      <p:sp>
        <p:nvSpPr>
          <p:cNvPr id="34" name="TextBox 33"/>
          <p:cNvSpPr txBox="1"/>
          <p:nvPr/>
        </p:nvSpPr>
        <p:spPr>
          <a:xfrm>
            <a:off x="6477000" y="540154"/>
            <a:ext cx="838200" cy="369332"/>
          </a:xfrm>
          <a:prstGeom prst="rect">
            <a:avLst/>
          </a:prstGeom>
          <a:noFill/>
        </p:spPr>
        <p:txBody>
          <a:bodyPr wrap="square" rtlCol="0">
            <a:spAutoFit/>
          </a:bodyPr>
          <a:lstStyle/>
          <a:p>
            <a:r>
              <a:rPr lang="en-US" b="1" dirty="0" smtClean="0">
                <a:solidFill>
                  <a:srgbClr val="FF0000"/>
                </a:solidFill>
              </a:rPr>
              <a:t>MAM</a:t>
            </a:r>
            <a:endParaRPr lang="en-US" b="1" dirty="0">
              <a:solidFill>
                <a:srgbClr val="FF0000"/>
              </a:solidFill>
            </a:endParaRPr>
          </a:p>
        </p:txBody>
      </p:sp>
      <p:grpSp>
        <p:nvGrpSpPr>
          <p:cNvPr id="11" name="Group 10"/>
          <p:cNvGrpSpPr/>
          <p:nvPr/>
        </p:nvGrpSpPr>
        <p:grpSpPr>
          <a:xfrm>
            <a:off x="3886200" y="2057400"/>
            <a:ext cx="2362200" cy="228600"/>
            <a:chOff x="3886200" y="2057400"/>
            <a:chExt cx="2362200" cy="228600"/>
          </a:xfrm>
        </p:grpSpPr>
        <p:cxnSp>
          <p:nvCxnSpPr>
            <p:cNvPr id="4" name="Straight Arrow Connector 3"/>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886200" y="6400800"/>
            <a:ext cx="2362200" cy="228600"/>
            <a:chOff x="3886200" y="2057400"/>
            <a:chExt cx="2362200" cy="228600"/>
          </a:xfrm>
        </p:grpSpPr>
        <p:cxnSp>
          <p:nvCxnSpPr>
            <p:cNvPr id="21" name="Straight Arrow Connector 20"/>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810000" y="4267200"/>
            <a:ext cx="2362200" cy="228600"/>
            <a:chOff x="3886200" y="2057400"/>
            <a:chExt cx="2362200" cy="228600"/>
          </a:xfrm>
        </p:grpSpPr>
        <p:cxnSp>
          <p:nvCxnSpPr>
            <p:cNvPr id="32" name="Straight Arrow Connector 31"/>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flipV="1">
            <a:off x="3048000" y="5867400"/>
            <a:ext cx="2514600" cy="7620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752433"/>
            <a:ext cx="3962400"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mo-6mo), the drought in the south and west has almost gone. Some medium term concerns remain in OR and vicinity.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~12m-24m and longer, rainfall deficits remain in the AZ/NM/UT/CO states area.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1" y="1219200"/>
            <a:ext cx="3048000" cy="2462213"/>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4" name="Straight Arrow Connector 3"/>
          <p:cNvCxnSpPr/>
          <p:nvPr/>
        </p:nvCxnSpPr>
        <p:spPr>
          <a:xfrm flipH="1" flipV="1">
            <a:off x="3352800" y="3681413"/>
            <a:ext cx="2041716" cy="14239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945213" y="3681413"/>
            <a:ext cx="4449303" cy="14239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0"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418"/>
          <a:stretch/>
        </p:blipFill>
        <p:spPr bwMode="auto">
          <a:xfrm>
            <a:off x="76201" y="388382"/>
            <a:ext cx="5256850" cy="639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In December, much of the country has been relatively warmer than normal, particularly the upper Midwest. </a:t>
            </a:r>
          </a:p>
          <a:p>
            <a:pPr eaLnBrk="1" hangingPunct="1">
              <a:spcBef>
                <a:spcPct val="0"/>
              </a:spcBef>
              <a:buNone/>
            </a:pPr>
            <a:endParaRPr lang="en-US" altLang="en-US" sz="1600" dirty="0">
              <a:latin typeface="Times New Roman" pitchFamily="18" charset="0"/>
            </a:endParaRPr>
          </a:p>
        </p:txBody>
      </p:sp>
      <p:pic>
        <p:nvPicPr>
          <p:cNvPr id="2" name="Picture 2" descr="https://www.cpc.ncep.noaa.gov/products/tanal/30day/mean/201901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056"/>
            <a:ext cx="4759007" cy="62484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214" y="2971800"/>
            <a:ext cx="454541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0517" y="4343400"/>
            <a:ext cx="2707283" cy="220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sp>
        <p:nvSpPr>
          <p:cNvPr id="8" name="Rectangle 7"/>
          <p:cNvSpPr/>
          <p:nvPr/>
        </p:nvSpPr>
        <p:spPr>
          <a:xfrm>
            <a:off x="5975845" y="3840911"/>
            <a:ext cx="2971800" cy="276999"/>
          </a:xfrm>
          <a:prstGeom prst="rect">
            <a:avLst/>
          </a:prstGeom>
        </p:spPr>
        <p:txBody>
          <a:bodyPr wrap="square">
            <a:spAutoFit/>
          </a:bodyPr>
          <a:lstStyle/>
          <a:p>
            <a:r>
              <a:rPr lang="en-US" sz="1200" dirty="0"/>
              <a:t>Reservoir Storage Summary for River </a:t>
            </a:r>
            <a:r>
              <a:rPr lang="en-US" sz="1200" dirty="0" smtClean="0"/>
              <a:t>Basins</a:t>
            </a:r>
            <a:endParaRPr lang="en-US" sz="1200" dirty="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2888964" y="48570"/>
            <a:ext cx="6223783" cy="307777"/>
          </a:xfrm>
          <a:prstGeom prst="rect">
            <a:avLst/>
          </a:prstGeom>
          <a:noFill/>
        </p:spPr>
        <p:txBody>
          <a:bodyPr wrap="square" rtlCol="0">
            <a:spAutoFit/>
          </a:bodyPr>
          <a:lstStyle/>
          <a:p>
            <a:r>
              <a:rPr lang="en-US" sz="1400" dirty="0" smtClean="0"/>
              <a:t>Water Reservoir Levels in some Western/Southern States!   And Snow Depth!!</a:t>
            </a:r>
            <a:endParaRPr lang="en-US" sz="1400"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91000"/>
            <a:ext cx="2652713" cy="13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https://www.nohrsc.noaa.gov/snow_model/images/full/National/nsm_depth/201902/nsm_depth_2019021805_National.jpg"/>
          <p:cNvPicPr>
            <a:picLocks noChangeAspect="1" noChangeArrowheads="1"/>
          </p:cNvPicPr>
          <p:nvPr/>
        </p:nvPicPr>
        <p:blipFill rotWithShape="1">
          <a:blip r:embed="rId4">
            <a:extLst>
              <a:ext uri="{28A0092B-C50C-407E-A947-70E740481C1C}">
                <a14:useLocalDpi xmlns:a14="http://schemas.microsoft.com/office/drawing/2010/main" val="0"/>
              </a:ext>
            </a:extLst>
          </a:blip>
          <a:srcRect l="11962" r="18079"/>
          <a:stretch/>
        </p:blipFill>
        <p:spPr bwMode="auto">
          <a:xfrm>
            <a:off x="4419600" y="336495"/>
            <a:ext cx="4693147" cy="383577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363" y="356347"/>
            <a:ext cx="275237" cy="376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4144363" cy="594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smtClean="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457200"/>
            <a:ext cx="4351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Streamflow very good  in Texas &amp; eastward.!</a:t>
            </a:r>
          </a:p>
          <a:p>
            <a:pPr eaLnBrk="1" hangingPunct="1">
              <a:spcBef>
                <a:spcPct val="0"/>
              </a:spcBef>
            </a:pPr>
            <a:r>
              <a:rPr lang="en-US" altLang="en-US" sz="1600" dirty="0" smtClean="0">
                <a:latin typeface="Times New Roman" pitchFamily="18" charset="0"/>
              </a:rPr>
              <a:t>In the west, it is generally below normal, but much improvement from previous months !</a:t>
            </a:r>
          </a:p>
          <a:p>
            <a:pPr eaLnBrk="1" hangingPunct="1">
              <a:spcBef>
                <a:spcPct val="0"/>
              </a:spcBef>
            </a:pPr>
            <a:r>
              <a:rPr lang="en-US" altLang="en-US" sz="1600" dirty="0" smtClean="0">
                <a:latin typeface="Times New Roman" pitchFamily="18" charset="0"/>
              </a:rPr>
              <a:t>Oregon and California stream flows considerably better now than in previous months!</a:t>
            </a: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7012527"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4343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smtClean="0"/>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7275" y="6396597"/>
            <a:ext cx="2828925"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145" y="0"/>
            <a:ext cx="3407055" cy="21793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133600"/>
            <a:ext cx="3429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4"/>
          <a:stretch>
            <a:fillRect/>
          </a:stretch>
        </p:blipFill>
        <p:spPr>
          <a:xfrm>
            <a:off x="4376006" y="2438400"/>
            <a:ext cx="2786794" cy="1730510"/>
          </a:xfrm>
          <a:prstGeom prst="rect">
            <a:avLst/>
          </a:prstGeom>
        </p:spPr>
      </p:pic>
      <p:pic>
        <p:nvPicPr>
          <p:cNvPr id="11266"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426720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elow normal 7-day average streamflow condition ma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0800" y="4365667"/>
            <a:ext cx="2705100" cy="1730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19</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2885879519"/>
              </p:ext>
            </p:extLst>
          </p:nvPr>
        </p:nvGraphicFramePr>
        <p:xfrm>
          <a:off x="391886" y="0"/>
          <a:ext cx="8305800" cy="560832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14  February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Advisory</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p>
                    <a:p>
                      <a:pPr eaLnBrk="1" hangingPunct="1">
                        <a:spcBef>
                          <a:spcPct val="50000"/>
                        </a:spcBef>
                        <a:buFont typeface="Wingdings 2" pitchFamily="18" charset="2"/>
                        <a:buNone/>
                      </a:pPr>
                      <a:r>
                        <a:rPr lang="en-US" altLang="en-US" sz="1400" b="1" kern="1200" dirty="0" smtClean="0">
                          <a:solidFill>
                            <a:schemeClr val="tx1"/>
                          </a:solidFill>
                          <a:latin typeface="Trebuchet MS" pitchFamily="34" charset="0"/>
                          <a:ea typeface="+mn-ea"/>
                          <a:cs typeface="Arial" pitchFamily="34" charset="0"/>
                        </a:rPr>
                        <a:t>Weak</a:t>
                      </a:r>
                      <a:r>
                        <a:rPr lang="en-US" altLang="en-US" sz="1400" b="1" kern="1200" baseline="0" dirty="0" smtClean="0">
                          <a:solidFill>
                            <a:schemeClr val="tx1"/>
                          </a:solidFill>
                          <a:latin typeface="Trebuchet MS" pitchFamily="34" charset="0"/>
                          <a:ea typeface="+mn-ea"/>
                          <a:cs typeface="Arial" pitchFamily="34" charset="0"/>
                        </a:rPr>
                        <a:t> El Nino </a:t>
                      </a:r>
                      <a:r>
                        <a:rPr lang="en-US" altLang="en-US" sz="1400" b="1" kern="1200" dirty="0" smtClean="0">
                          <a:solidFill>
                            <a:schemeClr val="tx1"/>
                          </a:solidFill>
                          <a:latin typeface="Trebuchet MS" pitchFamily="34" charset="0"/>
                          <a:ea typeface="+mn-ea"/>
                          <a:cs typeface="Arial" pitchFamily="34" charset="0"/>
                        </a:rPr>
                        <a:t>conditions are present</a:t>
                      </a:r>
                      <a:r>
                        <a:rPr lang="en-US" altLang="en-US" sz="1400" b="1" kern="1200" baseline="0" dirty="0" smtClean="0">
                          <a:solidFill>
                            <a:schemeClr val="tx1"/>
                          </a:solidFill>
                          <a:latin typeface="Trebuchet MS" pitchFamily="34" charset="0"/>
                          <a:ea typeface="+mn-ea"/>
                          <a:cs typeface="Arial" pitchFamily="34" charset="0"/>
                        </a:rPr>
                        <a:t> </a:t>
                      </a:r>
                      <a:r>
                        <a:rPr lang="en-US" altLang="en-US" sz="1400" b="1" kern="1200" dirty="0" smtClean="0">
                          <a:solidFill>
                            <a:schemeClr val="tx1"/>
                          </a:solidFill>
                          <a:latin typeface="Trebuchet MS" pitchFamily="34" charset="0"/>
                          <a:ea typeface="+mn-ea"/>
                          <a:cs typeface="Arial" pitchFamily="34" charset="0"/>
                        </a:rPr>
                        <a:t>and are </a:t>
                      </a:r>
                      <a:r>
                        <a:rPr lang="en-US" altLang="en-US" sz="1400" b="1" u="sng" kern="1200" dirty="0" smtClean="0">
                          <a:solidFill>
                            <a:schemeClr val="tx1"/>
                          </a:solidFill>
                          <a:latin typeface="Trebuchet MS" pitchFamily="34" charset="0"/>
                          <a:ea typeface="+mn-ea"/>
                          <a:cs typeface="Arial" pitchFamily="34" charset="0"/>
                        </a:rPr>
                        <a:t>expected to continue </a:t>
                      </a:r>
                      <a:r>
                        <a:rPr lang="en-US" altLang="en-US" sz="1400" b="1" kern="1200" dirty="0" smtClean="0">
                          <a:solidFill>
                            <a:schemeClr val="tx1"/>
                          </a:solidFill>
                          <a:latin typeface="Trebuchet MS" pitchFamily="34" charset="0"/>
                          <a:ea typeface="+mn-ea"/>
                          <a:cs typeface="Arial" pitchFamily="34" charset="0"/>
                        </a:rPr>
                        <a:t>through the Northern Hemisphere spring 2019</a:t>
                      </a:r>
                      <a:r>
                        <a:rPr lang="en-US" altLang="en-US" sz="1400" b="1" kern="1200" baseline="0" dirty="0" smtClean="0">
                          <a:solidFill>
                            <a:schemeClr val="tx1"/>
                          </a:solidFill>
                          <a:latin typeface="Trebuchet MS" pitchFamily="34" charset="0"/>
                          <a:ea typeface="+mn-ea"/>
                          <a:cs typeface="Arial" pitchFamily="34" charset="0"/>
                        </a:rPr>
                        <a:t> </a:t>
                      </a:r>
                      <a:r>
                        <a:rPr lang="en-US" altLang="en-US" sz="1400" b="1" u="sng" kern="1200" dirty="0" smtClean="0">
                          <a:solidFill>
                            <a:schemeClr val="tx1"/>
                          </a:solidFill>
                          <a:latin typeface="Trebuchet MS" pitchFamily="34" charset="0"/>
                          <a:ea typeface="+mn-ea"/>
                          <a:cs typeface="Arial" pitchFamily="34" charset="0"/>
                        </a:rPr>
                        <a:t>~55% chance</a:t>
                      </a:r>
                      <a:r>
                        <a:rPr lang="en-US" altLang="en-US" sz="1400" b="1" kern="1200" dirty="0" smtClean="0">
                          <a:solidFill>
                            <a:schemeClr val="tx1"/>
                          </a:solidFill>
                          <a:latin typeface="Trebuchet MS" pitchFamily="34" charset="0"/>
                          <a:ea typeface="+mn-ea"/>
                          <a:cs typeface="Arial" pitchFamily="34" charset="0"/>
                        </a:rPr>
                        <a:t>. </a:t>
                      </a:r>
                      <a:endParaRPr lang="en-US" altLang="en-US" sz="1400" b="1" kern="1200" dirty="0" smtClean="0">
                        <a:solidFill>
                          <a:srgbClr val="FF0000"/>
                        </a:solidFill>
                        <a:latin typeface="Trebuchet MS" pitchFamily="34" charset="0"/>
                        <a:ea typeface="+mn-ea"/>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522" y="5034151"/>
            <a:ext cx="2016478" cy="1442849"/>
          </a:xfrm>
          <a:prstGeom prst="rect">
            <a:avLst/>
          </a:prstGeom>
          <a:noFill/>
          <a:ln>
            <a:noFill/>
          </a:ln>
        </p:spPr>
      </p:pic>
      <p:pic>
        <p:nvPicPr>
          <p:cNvPr id="28" name="Picture 27"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97170"/>
            <a:ext cx="2062858" cy="1374378"/>
          </a:xfrm>
          <a:prstGeom prst="rect">
            <a:avLst/>
          </a:prstGeom>
          <a:noFill/>
          <a:ln>
            <a:noFill/>
          </a:ln>
        </p:spPr>
      </p:pic>
      <p:sp>
        <p:nvSpPr>
          <p:cNvPr id="3076" name="Title 1"/>
          <p:cNvSpPr>
            <a:spLocks noGrp="1"/>
          </p:cNvSpPr>
          <p:nvPr>
            <p:ph type="title"/>
          </p:nvPr>
        </p:nvSpPr>
        <p:spPr>
          <a:xfrm>
            <a:off x="51054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257800" y="2678668"/>
            <a:ext cx="1159292" cy="369332"/>
          </a:xfrm>
          <a:prstGeom prst="rect">
            <a:avLst/>
          </a:prstGeom>
          <a:noFill/>
        </p:spPr>
        <p:txBody>
          <a:bodyPr wrap="none" rtlCol="0">
            <a:spAutoFit/>
          </a:bodyPr>
          <a:lstStyle/>
          <a:p>
            <a:r>
              <a:rPr lang="en-US" dirty="0" smtClean="0"/>
              <a:t>November</a:t>
            </a:r>
            <a:endParaRPr lang="en-US" dirty="0"/>
          </a:p>
        </p:txBody>
      </p:sp>
      <p:sp>
        <p:nvSpPr>
          <p:cNvPr id="26" name="TextBox 25"/>
          <p:cNvSpPr txBox="1"/>
          <p:nvPr/>
        </p:nvSpPr>
        <p:spPr>
          <a:xfrm>
            <a:off x="5257800" y="712862"/>
            <a:ext cx="1133644" cy="369332"/>
          </a:xfrm>
          <a:prstGeom prst="rect">
            <a:avLst/>
          </a:prstGeom>
          <a:noFill/>
        </p:spPr>
        <p:txBody>
          <a:bodyPr wrap="none" rtlCol="0">
            <a:spAutoFit/>
          </a:bodyPr>
          <a:lstStyle/>
          <a:p>
            <a:r>
              <a:rPr lang="en-US" dirty="0" smtClean="0"/>
              <a:t>December</a:t>
            </a:r>
            <a:endParaRPr lang="en-US" dirty="0"/>
          </a:p>
        </p:txBody>
      </p:sp>
      <p:sp>
        <p:nvSpPr>
          <p:cNvPr id="33" name="TextBox 32"/>
          <p:cNvSpPr txBox="1"/>
          <p:nvPr/>
        </p:nvSpPr>
        <p:spPr>
          <a:xfrm>
            <a:off x="5378873" y="4724400"/>
            <a:ext cx="928459" cy="369332"/>
          </a:xfrm>
          <a:prstGeom prst="rect">
            <a:avLst/>
          </a:prstGeom>
          <a:noFill/>
        </p:spPr>
        <p:txBody>
          <a:bodyPr wrap="none" rtlCol="0">
            <a:spAutoFit/>
          </a:bodyPr>
          <a:lstStyle/>
          <a:p>
            <a:r>
              <a:rPr lang="en-US" dirty="0" smtClean="0"/>
              <a:t>October</a:t>
            </a:r>
            <a:endParaRPr lang="en-US" dirty="0"/>
          </a:p>
        </p:txBody>
      </p:sp>
      <p:pic>
        <p:nvPicPr>
          <p:cNvPr id="29" name="Picture 28" descr="United States Drought Monito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1082194"/>
            <a:ext cx="2003108" cy="1383596"/>
          </a:xfrm>
          <a:prstGeom prst="rect">
            <a:avLst/>
          </a:prstGeom>
          <a:noFill/>
          <a:ln>
            <a:noFill/>
          </a:ln>
        </p:spPr>
      </p:pic>
      <p:pic>
        <p:nvPicPr>
          <p:cNvPr id="1026" name="Picture 2" descr="https://droughtmonitor.unl.edu/data/png/20190108/20190108_usdm.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 y="40877"/>
            <a:ext cx="4066944" cy="31426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657600" y="998290"/>
            <a:ext cx="902811" cy="369332"/>
          </a:xfrm>
          <a:prstGeom prst="rect">
            <a:avLst/>
          </a:prstGeom>
          <a:noFill/>
        </p:spPr>
        <p:txBody>
          <a:bodyPr wrap="none" rtlCol="0">
            <a:spAutoFit/>
          </a:bodyPr>
          <a:lstStyle/>
          <a:p>
            <a:r>
              <a:rPr lang="en-US" dirty="0" smtClean="0"/>
              <a:t>January</a:t>
            </a:r>
            <a:endParaRPr lang="en-US" dirty="0"/>
          </a:p>
        </p:txBody>
      </p:sp>
      <p:pic>
        <p:nvPicPr>
          <p:cNvPr id="20" name="Picture 19" descr="United States Drought Monito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1" y="3657600"/>
            <a:ext cx="4066944" cy="3200400"/>
          </a:xfrm>
          <a:prstGeom prst="rect">
            <a:avLst/>
          </a:prstGeom>
          <a:noFill/>
          <a:ln>
            <a:noFill/>
          </a:ln>
        </p:spPr>
      </p:pic>
      <p:sp>
        <p:nvSpPr>
          <p:cNvPr id="3081" name="TextBox 17"/>
          <p:cNvSpPr txBox="1">
            <a:spLocks noChangeArrowheads="1"/>
          </p:cNvSpPr>
          <p:nvPr/>
        </p:nvSpPr>
        <p:spPr bwMode="auto">
          <a:xfrm>
            <a:off x="3657600" y="4133850"/>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Latest/Recent</a:t>
            </a:r>
            <a:endParaRPr lang="en-US" altLang="en-US" sz="1800" b="1" dirty="0">
              <a:latin typeface="Times New Roman" pitchFamily="18" charset="0"/>
            </a:endParaRPr>
          </a:p>
        </p:txBody>
      </p:sp>
      <p:sp>
        <p:nvSpPr>
          <p:cNvPr id="3" name="TextBox 2"/>
          <p:cNvSpPr txBox="1"/>
          <p:nvPr/>
        </p:nvSpPr>
        <p:spPr>
          <a:xfrm>
            <a:off x="7162800" y="685800"/>
            <a:ext cx="1828800" cy="5355312"/>
          </a:xfrm>
          <a:prstGeom prst="rect">
            <a:avLst/>
          </a:prstGeom>
          <a:noFill/>
        </p:spPr>
        <p:txBody>
          <a:bodyPr wrap="square" rtlCol="0">
            <a:spAutoFit/>
          </a:bodyPr>
          <a:lstStyle/>
          <a:p>
            <a:r>
              <a:rPr lang="en-US" dirty="0" smtClean="0"/>
              <a:t>Slowly, but steadily the ongoing recent winter rains is making a dent in the drought over the South and the West. </a:t>
            </a:r>
          </a:p>
          <a:p>
            <a:endParaRPr lang="en-US" dirty="0"/>
          </a:p>
          <a:p>
            <a:r>
              <a:rPr lang="en-US" dirty="0" smtClean="0"/>
              <a:t>The recent above normal rains in California in particular is surely making its impact felt there, including the longstanding desert southwest in that state.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ino"/>
          <p:cNvPicPr>
            <a:picLocks noChangeAspect="1" noChangeArrowheads="1"/>
          </p:cNvPicPr>
          <p:nvPr/>
        </p:nvPicPr>
        <p:blipFill>
          <a:blip r:embed="rId2">
            <a:extLst>
              <a:ext uri="{28A0092B-C50C-407E-A947-70E740481C1C}">
                <a14:useLocalDpi xmlns:a14="http://schemas.microsoft.com/office/drawing/2010/main" val="0"/>
              </a:ext>
            </a:extLst>
          </a:blip>
          <a:srcRect t="4985" b="9511"/>
          <a:stretch>
            <a:fillRect/>
          </a:stretch>
        </p:blipFill>
        <p:spPr bwMode="auto">
          <a:xfrm>
            <a:off x="0" y="609600"/>
            <a:ext cx="4495800"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20</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657600" y="877887"/>
            <a:ext cx="304800" cy="4876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665631"/>
            <a:ext cx="4000500" cy="22111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1" name="Picture 3" descr="heat-last-year"/>
          <p:cNvPicPr>
            <a:picLocks noChangeAspect="1" noChangeArrowheads="1"/>
          </p:cNvPicPr>
          <p:nvPr/>
        </p:nvPicPr>
        <p:blipFill>
          <a:blip r:embed="rId4">
            <a:extLst>
              <a:ext uri="{28A0092B-C50C-407E-A947-70E740481C1C}">
                <a14:useLocalDpi xmlns:a14="http://schemas.microsoft.com/office/drawing/2010/main" val="0"/>
              </a:ext>
            </a:extLst>
          </a:blip>
          <a:srcRect t="4527" b="58891"/>
          <a:stretch>
            <a:fillRect/>
          </a:stretch>
        </p:blipFill>
        <p:spPr bwMode="auto">
          <a:xfrm>
            <a:off x="4632325" y="685800"/>
            <a:ext cx="4054475" cy="19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845050"/>
            <a:ext cx="4000500" cy="2012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Up-Down Arrow 6"/>
          <p:cNvSpPr/>
          <p:nvPr/>
        </p:nvSpPr>
        <p:spPr>
          <a:xfrm>
            <a:off x="4038600" y="2630487"/>
            <a:ext cx="152400" cy="1600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7924800" y="1295400"/>
            <a:ext cx="381000" cy="35205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19" name="Straight Arrow Connector 18"/>
          <p:cNvCxnSpPr/>
          <p:nvPr/>
        </p:nvCxnSpPr>
        <p:spPr>
          <a:xfrm>
            <a:off x="3581400" y="2438400"/>
            <a:ext cx="381000" cy="17070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43300" y="3771215"/>
            <a:ext cx="381000" cy="17070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21</a:t>
            </a:fld>
            <a:endParaRPr lang="en-US" altLang="en-US" dirty="0"/>
          </a:p>
        </p:txBody>
      </p:sp>
      <p:sp>
        <p:nvSpPr>
          <p:cNvPr id="5" name="TextBox 4"/>
          <p:cNvSpPr txBox="1"/>
          <p:nvPr/>
        </p:nvSpPr>
        <p:spPr>
          <a:xfrm>
            <a:off x="4648200" y="1676400"/>
            <a:ext cx="4361872" cy="923330"/>
          </a:xfrm>
          <a:prstGeom prst="rect">
            <a:avLst/>
          </a:prstGeom>
          <a:noFill/>
        </p:spPr>
        <p:txBody>
          <a:bodyPr wrap="square" rtlCol="0">
            <a:spAutoFit/>
          </a:bodyPr>
          <a:lstStyle/>
          <a:p>
            <a:r>
              <a:rPr lang="en-US" dirty="0" smtClean="0"/>
              <a:t>The equatorial sub-surface and near-surface temperatures in the tropical east Pacific is considerably cooler than since November!! </a:t>
            </a:r>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pic>
        <p:nvPicPr>
          <p:cNvPr id="7" name="Picture 3"/>
          <p:cNvPicPr>
            <a:picLocks/>
          </p:cNvPicPr>
          <p:nvPr/>
        </p:nvPicPr>
        <p:blipFill rotWithShape="1">
          <a:blip r:embed="rId2">
            <a:extLst>
              <a:ext uri="{28A0092B-C50C-407E-A947-70E740481C1C}">
                <a14:useLocalDpi xmlns:a14="http://schemas.microsoft.com/office/drawing/2010/main" val="0"/>
              </a:ext>
            </a:extLst>
          </a:blip>
          <a:srcRect l="3236" t="1666" r="2158" b="72543"/>
          <a:stretch/>
        </p:blipFill>
        <p:spPr bwMode="auto">
          <a:xfrm>
            <a:off x="152400" y="0"/>
            <a:ext cx="4038600" cy="18234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152400" y="2057400"/>
            <a:ext cx="4038600" cy="4724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p:cNvPicPr>
          <p:nvPr/>
        </p:nvPicPr>
        <p:blipFill>
          <a:blip r:embed="rId4">
            <a:extLst>
              <a:ext uri="{28A0092B-C50C-407E-A947-70E740481C1C}">
                <a14:useLocalDpi xmlns:a14="http://schemas.microsoft.com/office/drawing/2010/main" val="0"/>
              </a:ext>
            </a:extLst>
          </a:blip>
          <a:srcRect l="6471" t="3000" r="1079" b="69667"/>
          <a:stretch>
            <a:fillRect/>
          </a:stretch>
        </p:blipFill>
        <p:spPr bwMode="auto">
          <a:xfrm>
            <a:off x="4222172" y="2971800"/>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5029200" y="4876800"/>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22</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January </a:t>
            </a:r>
            <a:r>
              <a:rPr lang="en-US" altLang="en-US" sz="1800" dirty="0" smtClean="0">
                <a:latin typeface="Times New Roman" pitchFamily="18" charset="0"/>
              </a:rPr>
              <a:t>CPC/IRI </a:t>
            </a:r>
            <a:r>
              <a:rPr lang="en-US" altLang="en-US" sz="1800" dirty="0">
                <a:latin typeface="Times New Roman" pitchFamily="18" charset="0"/>
              </a:rPr>
              <a:t>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76200" y="3505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February  </a:t>
            </a:r>
            <a:r>
              <a:rPr lang="en-US" altLang="en-US" sz="1800" dirty="0">
                <a:latin typeface="Times New Roman" pitchFamily="18" charset="0"/>
              </a:rPr>
              <a:t>CPC/IRI forecast</a:t>
            </a:r>
          </a:p>
        </p:txBody>
      </p:sp>
      <p:sp>
        <p:nvSpPr>
          <p:cNvPr id="2" name="TextBox 1"/>
          <p:cNvSpPr txBox="1"/>
          <p:nvPr/>
        </p:nvSpPr>
        <p:spPr>
          <a:xfrm>
            <a:off x="4438135" y="4497261"/>
            <a:ext cx="4805492" cy="1086964"/>
          </a:xfrm>
          <a:prstGeom prst="rect">
            <a:avLst/>
          </a:prstGeom>
          <a:noFill/>
        </p:spPr>
        <p:txBody>
          <a:bodyPr wrap="square" rtlCol="0">
            <a:spAutoFit/>
          </a:bodyPr>
          <a:lstStyle/>
          <a:p>
            <a:pPr eaLnBrk="1" hangingPunct="1">
              <a:lnSpc>
                <a:spcPct val="101000"/>
              </a:lnSpc>
              <a:spcBef>
                <a:spcPts val="625"/>
              </a:spcBef>
              <a:buClr>
                <a:srgbClr val="000000"/>
              </a:buClr>
              <a:buFontTx/>
              <a:buChar char="-"/>
            </a:pPr>
            <a:r>
              <a:rPr lang="en-US" altLang="en-US" sz="1600" b="1" dirty="0">
                <a:solidFill>
                  <a:srgbClr val="FF0000"/>
                </a:solidFill>
                <a:latin typeface="Verdana" charset="0"/>
              </a:rPr>
              <a:t>NOAA Official ENSO Forecast: </a:t>
            </a:r>
            <a:r>
              <a:rPr lang="en-US" altLang="en-US" sz="1600" b="1" dirty="0" smtClean="0">
                <a:latin typeface="Verdana" charset="0"/>
              </a:rPr>
              <a:t>Weak El Nino conditions present now expected to continue ( </a:t>
            </a:r>
            <a:r>
              <a:rPr lang="en-US" altLang="en-US" sz="1600" b="1" dirty="0" smtClean="0">
                <a:solidFill>
                  <a:srgbClr val="FF0000"/>
                </a:solidFill>
                <a:latin typeface="Verdana" charset="0"/>
              </a:rPr>
              <a:t>~55% </a:t>
            </a:r>
            <a:r>
              <a:rPr lang="en-US" altLang="en-US" sz="1600" b="1" dirty="0">
                <a:latin typeface="Verdana" charset="0"/>
              </a:rPr>
              <a:t>chance</a:t>
            </a:r>
            <a:r>
              <a:rPr lang="en-US" altLang="en-US" sz="1600" b="1" dirty="0" smtClean="0">
                <a:latin typeface="Verdana" charset="0"/>
              </a:rPr>
              <a:t>) through Spring.</a:t>
            </a:r>
            <a:endParaRPr lang="en-US" altLang="en-US" sz="1600" b="1" dirty="0">
              <a:latin typeface="Verdana" charset="0"/>
            </a:endParaRP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8" descr="https://iri.columbia.edu/wp-content/uploads/2019/01/fig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4267200" cy="262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https://iri.columbia.edu/wp-content/uploads/2019/0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85469"/>
            <a:ext cx="4191000" cy="25185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1219200" y="33528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14400" y="46482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6" name="Picture 4" descr="https://iri.columbia.edu/wp-content/uploads/2019/01/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64836"/>
            <a:ext cx="4460875" cy="29117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23</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10000" y="1730376"/>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Jan 31th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133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Jan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br>
              <a:rPr lang="en-US" altLang="en-US" sz="2400" kern="0" dirty="0" smtClean="0"/>
            </a:br>
            <a:r>
              <a:rPr lang="en-US" altLang="en-US" sz="2400" kern="0" dirty="0" smtClean="0"/>
              <a:t>Monthly (Jan)/Seasonal (JFM)  </a:t>
            </a:r>
          </a:p>
          <a:p>
            <a:pPr>
              <a:defRPr/>
            </a:pPr>
            <a:r>
              <a:rPr lang="en-US" altLang="en-US" sz="2400" kern="0" dirty="0" smtClean="0"/>
              <a:t>Precipitation outlook</a:t>
            </a:r>
          </a:p>
        </p:txBody>
      </p:sp>
      <p:sp>
        <p:nvSpPr>
          <p:cNvPr id="6" name="TextBox 5"/>
          <p:cNvSpPr txBox="1"/>
          <p:nvPr/>
        </p:nvSpPr>
        <p:spPr>
          <a:xfrm>
            <a:off x="56361" y="37454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876550" y="3657600"/>
            <a:ext cx="781050" cy="646331"/>
          </a:xfrm>
          <a:prstGeom prst="rect">
            <a:avLst/>
          </a:prstGeom>
          <a:noFill/>
        </p:spPr>
        <p:txBody>
          <a:bodyPr wrap="square" rtlCol="0">
            <a:spAutoFit/>
          </a:bodyPr>
          <a:lstStyle/>
          <a:p>
            <a:r>
              <a:rPr lang="en-US" sz="3600" dirty="0" smtClean="0">
                <a:sym typeface="Wingdings" panose="05000000000000000000" pitchFamily="2" charset="2"/>
              </a:rPr>
              <a:t></a:t>
            </a:r>
            <a:endParaRPr lang="en-US" sz="3600" dirty="0"/>
          </a:p>
        </p:txBody>
      </p:sp>
      <p:cxnSp>
        <p:nvCxnSpPr>
          <p:cNvPr id="3" name="Straight Arrow Connector 2"/>
          <p:cNvCxnSpPr/>
          <p:nvPr/>
        </p:nvCxnSpPr>
        <p:spPr>
          <a:xfrm flipH="1" flipV="1">
            <a:off x="3676650" y="2786576"/>
            <a:ext cx="100180" cy="1545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8" y="122237"/>
            <a:ext cx="3712012" cy="338296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1" y="2779931"/>
            <a:ext cx="4762500" cy="354466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4371975"/>
            <a:ext cx="3381375"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(Jan)/Seasonal (JFM)  </a:t>
            </a:r>
          </a:p>
          <a:p>
            <a:pPr>
              <a:defRPr/>
            </a:pPr>
            <a:r>
              <a:rPr lang="en-US" altLang="en-US" sz="2400" kern="0" dirty="0" smtClean="0"/>
              <a:t>Temperature outlook</a:t>
            </a:r>
          </a:p>
        </p:txBody>
      </p:sp>
      <p:sp>
        <p:nvSpPr>
          <p:cNvPr id="23556" name="TextBox 1"/>
          <p:cNvSpPr txBox="1">
            <a:spLocks noChangeArrowheads="1"/>
          </p:cNvSpPr>
          <p:nvPr/>
        </p:nvSpPr>
        <p:spPr bwMode="auto">
          <a:xfrm>
            <a:off x="38481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Jan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457700" y="36970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Jan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75561" y="35930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3" name="Straight Arrow Connector 12"/>
          <p:cNvCxnSpPr/>
          <p:nvPr/>
        </p:nvCxnSpPr>
        <p:spPr>
          <a:xfrm flipV="1">
            <a:off x="3733800" y="2322731"/>
            <a:ext cx="457198" cy="1868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76199"/>
            <a:ext cx="3809999" cy="351686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956645"/>
            <a:ext cx="3657600" cy="359655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962400"/>
            <a:ext cx="383835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Mar</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MAM</a:t>
            </a:r>
          </a:p>
        </p:txBody>
      </p:sp>
      <p:sp>
        <p:nvSpPr>
          <p:cNvPr id="21509" name="TextBox 3"/>
          <p:cNvSpPr txBox="1">
            <a:spLocks noChangeArrowheads="1"/>
          </p:cNvSpPr>
          <p:nvPr/>
        </p:nvSpPr>
        <p:spPr bwMode="auto">
          <a:xfrm>
            <a:off x="2056901" y="6091857"/>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Forecast is based on  El Nino conditions!! Will El Nino get strong or fade away? </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16386"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86"/>
            <a:ext cx="3860800" cy="298246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833" y="38986"/>
            <a:ext cx="3908168" cy="298246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94589"/>
            <a:ext cx="3879958" cy="299726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834" y="3094589"/>
            <a:ext cx="3908168" cy="30190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stCxn id="21508" idx="2"/>
          </p:cNvCxnSpPr>
          <p:nvPr/>
        </p:nvCxnSpPr>
        <p:spPr>
          <a:xfrm>
            <a:off x="4571874" y="4407932"/>
            <a:ext cx="2743326" cy="316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38600" y="4572000"/>
            <a:ext cx="1143000" cy="1323439"/>
          </a:xfrm>
          <a:prstGeom prst="rect">
            <a:avLst/>
          </a:prstGeom>
          <a:noFill/>
        </p:spPr>
        <p:txBody>
          <a:bodyPr wrap="square" rtlCol="0">
            <a:spAutoFit/>
          </a:bodyPr>
          <a:lstStyle/>
          <a:p>
            <a:r>
              <a:rPr lang="en-US" sz="1600" dirty="0" smtClean="0"/>
              <a:t>If verifies will very much help conditions here.</a:t>
            </a:r>
            <a:endParaRPr lang="en-U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Mar-Apr-May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619125"/>
            <a:ext cx="8953500"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li.xu\Documents\png\scp09389\spi12.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14003" y="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li.xu\Documents\png\scp09065\spi6.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2542253" y="17206"/>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i.xu\Documents\png\scp09599\spi3.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24581" y="0"/>
            <a:ext cx="2571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27</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2554545"/>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spTree>
    <p:extLst>
      <p:ext uri="{BB962C8B-B14F-4D97-AF65-F5344CB8AC3E}">
        <p14:creationId xmlns:p14="http://schemas.microsoft.com/office/powerpoint/2010/main" val="2309259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li.xu\Documents\png\scp49523\spi6.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1616"/>
          <a:stretch/>
        </p:blipFill>
        <p:spPr bwMode="auto">
          <a:xfrm>
            <a:off x="2590800" y="5353"/>
            <a:ext cx="24886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li.xu\Documents\png\scp50088\spi3.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1616"/>
          <a:stretch/>
        </p:blipFill>
        <p:spPr bwMode="auto">
          <a:xfrm>
            <a:off x="25977" y="5353"/>
            <a:ext cx="24886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li.xu\Documents\png\scp51102\spi12.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1028"/>
          <a:stretch/>
        </p:blipFill>
        <p:spPr bwMode="auto">
          <a:xfrm>
            <a:off x="5177349" y="-5353"/>
            <a:ext cx="25188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28</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2554545"/>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spTree>
    <p:extLst>
      <p:ext uri="{BB962C8B-B14F-4D97-AF65-F5344CB8AC3E}">
        <p14:creationId xmlns:p14="http://schemas.microsoft.com/office/powerpoint/2010/main" val="2560586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29</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2542"/>
          <a:stretch/>
        </p:blipFill>
        <p:spPr bwMode="auto">
          <a:xfrm>
            <a:off x="647699" y="990600"/>
            <a:ext cx="5448301" cy="593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25663"/>
          <a:stretch/>
        </p:blipFill>
        <p:spPr bwMode="auto">
          <a:xfrm>
            <a:off x="-1" y="990601"/>
            <a:ext cx="81726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399" y="2028825"/>
            <a:ext cx="2667001"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85800"/>
            <a:ext cx="5464874" cy="369332"/>
          </a:xfrm>
          <a:prstGeom prst="rect">
            <a:avLst/>
          </a:prstGeom>
          <a:noFill/>
        </p:spPr>
        <p:txBody>
          <a:bodyPr wrap="square" rtlCol="0">
            <a:spAutoFit/>
          </a:bodyPr>
          <a:lstStyle/>
          <a:p>
            <a:pPr algn="ctr"/>
            <a:r>
              <a:rPr lang="en-US" dirty="0" smtClean="0"/>
              <a:t>Predicted Monthly Soil Moisture Percentile</a:t>
            </a:r>
            <a:endParaRPr lang="en-US" dirty="0"/>
          </a:p>
        </p:txBody>
      </p:sp>
      <p:sp>
        <p:nvSpPr>
          <p:cNvPr id="18" name="TextBox 17"/>
          <p:cNvSpPr txBox="1"/>
          <p:nvPr/>
        </p:nvSpPr>
        <p:spPr>
          <a:xfrm>
            <a:off x="6096000" y="1334869"/>
            <a:ext cx="2971800" cy="646331"/>
          </a:xfrm>
          <a:prstGeom prst="rect">
            <a:avLst/>
          </a:prstGeom>
          <a:noFill/>
        </p:spPr>
        <p:txBody>
          <a:bodyPr wrap="square" rtlCol="0">
            <a:spAutoFit/>
          </a:bodyPr>
          <a:lstStyle/>
          <a:p>
            <a:pPr algn="ctr"/>
            <a:r>
              <a:rPr lang="en-US" dirty="0" smtClean="0"/>
              <a:t>With Soil Moisture Percentile</a:t>
            </a:r>
          </a:p>
          <a:p>
            <a:pPr algn="ctr"/>
            <a:r>
              <a:rPr lang="en-US" dirty="0" smtClean="0"/>
              <a:t>Initial Conditions: 2/12/2019</a:t>
            </a:r>
            <a:endParaRPr lang="en-US" dirty="0"/>
          </a:p>
        </p:txBody>
      </p:sp>
      <p:sp>
        <p:nvSpPr>
          <p:cNvPr id="6" name="Rectangle 5"/>
          <p:cNvSpPr/>
          <p:nvPr/>
        </p:nvSpPr>
        <p:spPr>
          <a:xfrm>
            <a:off x="1676400" y="419100"/>
            <a:ext cx="5524500" cy="338554"/>
          </a:xfrm>
          <a:prstGeom prst="rect">
            <a:avLst/>
          </a:prstGeom>
        </p:spPr>
        <p:txBody>
          <a:bodyPr wrap="square">
            <a:spAutoFit/>
          </a:bodyPr>
          <a:lstStyle/>
          <a:p>
            <a:r>
              <a:rPr lang="en-US" sz="1600" dirty="0"/>
              <a:t>http://drought.geo.msu.edu/research/forecast/smi.monthly.php</a:t>
            </a:r>
            <a:endParaRPr lang="en-US" sz="1600" dirty="0"/>
          </a:p>
        </p:txBody>
      </p:sp>
      <p:sp>
        <p:nvSpPr>
          <p:cNvPr id="20" name="TextBox 9"/>
          <p:cNvSpPr txBox="1">
            <a:spLocks noChangeArrowheads="1"/>
          </p:cNvSpPr>
          <p:nvPr/>
        </p:nvSpPr>
        <p:spPr bwMode="auto">
          <a:xfrm>
            <a:off x="6096000" y="4368800"/>
            <a:ext cx="30745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The inter quartile range suggest </a:t>
            </a:r>
            <a:r>
              <a:rPr lang="en-US" altLang="en-US" sz="1600" u="sng" dirty="0">
                <a:latin typeface="Times New Roman" pitchFamily="18" charset="0"/>
              </a:rPr>
              <a:t>greater uncertainty </a:t>
            </a:r>
            <a:r>
              <a:rPr lang="en-US" altLang="en-US" sz="1600" dirty="0">
                <a:latin typeface="Times New Roman" pitchFamily="18" charset="0"/>
              </a:rPr>
              <a:t>about the forecast in these </a:t>
            </a:r>
            <a:r>
              <a:rPr lang="en-US" altLang="en-US" sz="1600" u="sng" dirty="0">
                <a:latin typeface="Times New Roman" pitchFamily="18" charset="0"/>
              </a:rPr>
              <a:t>shaded</a:t>
            </a:r>
            <a:r>
              <a:rPr lang="en-US" altLang="en-US" sz="1600" dirty="0">
                <a:latin typeface="Times New Roman" pitchFamily="18" charset="0"/>
              </a:rPr>
              <a:t> regions.</a:t>
            </a:r>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537028" y="9906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December 2018 -  March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12/20/18</a:t>
            </a:r>
            <a:endParaRPr lang="en-US" altLang="en-US" sz="1800" dirty="0">
              <a:latin typeface="Times New Roman" pitchFamily="18" charset="0"/>
            </a:endParaRPr>
          </a:p>
        </p:txBody>
      </p:sp>
      <p:sp>
        <p:nvSpPr>
          <p:cNvPr id="4101" name="TextBox 9"/>
          <p:cNvSpPr txBox="1">
            <a:spLocks noChangeArrowheads="1"/>
          </p:cNvSpPr>
          <p:nvPr/>
        </p:nvSpPr>
        <p:spPr bwMode="auto">
          <a:xfrm>
            <a:off x="6934775"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January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12/31/19</a:t>
            </a:r>
            <a:endParaRPr lang="en-US" altLang="en-US" sz="1800" dirty="0">
              <a:latin typeface="Times New Roman" pitchFamily="18" charset="0"/>
            </a:endParaRPr>
          </a:p>
        </p:txBody>
      </p:sp>
      <p:pic>
        <p:nvPicPr>
          <p:cNvPr id="2050" name="Picture 2" descr="http://www.cpc.ncep.noaa.gov/products/expert_assessment/month_drough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9710" y="3124200"/>
            <a:ext cx="4526637" cy="3495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pc.ncep.noaa.gov/products/expert_assessment/season_drou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73" y="533400"/>
            <a:ext cx="4526637" cy="3495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4419600"/>
            <a:ext cx="3111910" cy="2031325"/>
          </a:xfrm>
          <a:prstGeom prst="rect">
            <a:avLst/>
          </a:prstGeom>
          <a:noFill/>
        </p:spPr>
        <p:txBody>
          <a:bodyPr wrap="square" rtlCol="0">
            <a:spAutoFit/>
          </a:bodyPr>
          <a:lstStyle/>
          <a:p>
            <a:r>
              <a:rPr lang="en-US" b="1" dirty="0" smtClean="0">
                <a:solidFill>
                  <a:srgbClr val="FF0000"/>
                </a:solidFill>
              </a:rPr>
              <a:t>Slide as shown here </a:t>
            </a:r>
          </a:p>
          <a:p>
            <a:r>
              <a:rPr lang="en-US" b="1" dirty="0" smtClean="0">
                <a:solidFill>
                  <a:srgbClr val="FF0000"/>
                </a:solidFill>
              </a:rPr>
              <a:t>last month for outlooks made a month earlier in December. </a:t>
            </a:r>
          </a:p>
          <a:p>
            <a:endParaRPr lang="en-US" b="1" dirty="0">
              <a:solidFill>
                <a:srgbClr val="FF0000"/>
              </a:solidFill>
            </a:endParaRPr>
          </a:p>
          <a:p>
            <a:r>
              <a:rPr lang="en-US" b="1" dirty="0" smtClean="0">
                <a:solidFill>
                  <a:srgbClr val="FF0000"/>
                </a:solidFill>
              </a:rPr>
              <a:t>Note: Drought removal likely in seasonal outlook for much of CA/NV and vicinity.</a:t>
            </a:r>
            <a:endParaRPr lang="en-US" b="1" dirty="0">
              <a:solidFill>
                <a:srgbClr val="FF0000"/>
              </a:solidFill>
            </a:endParaRPr>
          </a:p>
        </p:txBody>
      </p:sp>
      <p:cxnSp>
        <p:nvCxnSpPr>
          <p:cNvPr id="4" name="Straight Arrow Connector 3"/>
          <p:cNvCxnSpPr>
            <a:endCxn id="2" idx="1"/>
          </p:cNvCxnSpPr>
          <p:nvPr/>
        </p:nvCxnSpPr>
        <p:spPr>
          <a:xfrm>
            <a:off x="685800" y="1905000"/>
            <a:ext cx="762000" cy="3530263"/>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369" y="3174247"/>
            <a:ext cx="5113631" cy="3683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 xmlns:a16="http://schemas.microsoft.com/office/drawing/2014/main" id="{CD8AD868-76B1-2145-B9F4-ECA14814B9C8}"/>
              </a:ext>
            </a:extLst>
          </p:cNvPr>
          <p:cNvGrpSpPr/>
          <p:nvPr/>
        </p:nvGrpSpPr>
        <p:grpSpPr>
          <a:xfrm>
            <a:off x="4152585" y="4343399"/>
            <a:ext cx="4972069" cy="2563357"/>
            <a:chOff x="4230411" y="1421437"/>
            <a:chExt cx="5402321" cy="2592338"/>
          </a:xfrm>
        </p:grpSpPr>
        <p:sp>
          <p:nvSpPr>
            <p:cNvPr id="5" name="TextBox 4">
              <a:extLst>
                <a:ext uri="{FF2B5EF4-FFF2-40B4-BE49-F238E27FC236}">
                  <a16:creationId xmlns="" xmlns:a16="http://schemas.microsoft.com/office/drawing/2014/main" id="{CFE2D9E5-33FE-3E4A-AFA5-C875E35D214A}"/>
                </a:ext>
              </a:extLst>
            </p:cNvPr>
            <p:cNvSpPr txBox="1"/>
            <p:nvPr/>
          </p:nvSpPr>
          <p:spPr>
            <a:xfrm>
              <a:off x="6219148" y="1421438"/>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IC </a:t>
              </a:r>
              <a:endParaRPr lang="en-US" sz="1600" dirty="0">
                <a:solidFill>
                  <a:prstClr val="black"/>
                </a:solidFill>
                <a:latin typeface="Calibri" panose="020F0502020204030204"/>
                <a:cs typeface="+mn-cs"/>
              </a:endParaRPr>
            </a:p>
          </p:txBody>
        </p:sp>
        <p:sp>
          <p:nvSpPr>
            <p:cNvPr id="6" name="TextBox 5">
              <a:extLst>
                <a:ext uri="{FF2B5EF4-FFF2-40B4-BE49-F238E27FC236}">
                  <a16:creationId xmlns="" xmlns:a16="http://schemas.microsoft.com/office/drawing/2014/main" id="{319E0F0E-2592-D34A-B18A-57A07F775E22}"/>
                </a:ext>
              </a:extLst>
            </p:cNvPr>
            <p:cNvSpPr txBox="1"/>
            <p:nvPr/>
          </p:nvSpPr>
          <p:spPr>
            <a:xfrm>
              <a:off x="8991599" y="1421437"/>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2/19</a:t>
              </a:r>
              <a:endParaRPr lang="en-US" sz="1600" dirty="0">
                <a:solidFill>
                  <a:prstClr val="black"/>
                </a:solidFill>
                <a:latin typeface="Calibri" panose="020F0502020204030204"/>
                <a:cs typeface="+mn-cs"/>
              </a:endParaRPr>
            </a:p>
          </p:txBody>
        </p:sp>
        <p:sp>
          <p:nvSpPr>
            <p:cNvPr id="7" name="TextBox 6">
              <a:extLst>
                <a:ext uri="{FF2B5EF4-FFF2-40B4-BE49-F238E27FC236}">
                  <a16:creationId xmlns="" xmlns:a16="http://schemas.microsoft.com/office/drawing/2014/main" id="{07498369-5733-544C-8D1E-E02736107FC3}"/>
                </a:ext>
              </a:extLst>
            </p:cNvPr>
            <p:cNvSpPr txBox="1"/>
            <p:nvPr/>
          </p:nvSpPr>
          <p:spPr>
            <a:xfrm>
              <a:off x="4230411" y="342900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8" name="TextBox 7">
              <a:extLst>
                <a:ext uri="{FF2B5EF4-FFF2-40B4-BE49-F238E27FC236}">
                  <a16:creationId xmlns="" xmlns:a16="http://schemas.microsoft.com/office/drawing/2014/main" id="{18620C73-BEBF-7344-A3EA-FFCEEE382E8A}"/>
                </a:ext>
              </a:extLst>
            </p:cNvPr>
            <p:cNvSpPr txBox="1"/>
            <p:nvPr/>
          </p:nvSpPr>
          <p:spPr>
            <a:xfrm>
              <a:off x="8991599" y="3433457"/>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4/19</a:t>
              </a:r>
              <a:endParaRPr lang="en-US" sz="1600" dirty="0">
                <a:solidFill>
                  <a:prstClr val="black"/>
                </a:solidFill>
                <a:latin typeface="Calibri" panose="020F0502020204030204"/>
                <a:cs typeface="+mn-cs"/>
              </a:endParaRPr>
            </a:p>
          </p:txBody>
        </p:sp>
      </p:grpSp>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 xmlns:a16="http://schemas.microsoft.com/office/drawing/2014/main" id="{18620C73-BEBF-7344-A3EA-FFCEEE382E8A}"/>
              </a:ext>
            </a:extLst>
          </p:cNvPr>
          <p:cNvSpPr txBox="1"/>
          <p:nvPr/>
        </p:nvSpPr>
        <p:spPr>
          <a:xfrm>
            <a:off x="5982935" y="6173747"/>
            <a:ext cx="59007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3</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1" y="550634"/>
            <a:ext cx="4030368" cy="594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24200" y="1676400"/>
            <a:ext cx="906169" cy="307777"/>
          </a:xfrm>
          <a:prstGeom prst="rect">
            <a:avLst/>
          </a:prstGeom>
          <a:noFill/>
        </p:spPr>
        <p:txBody>
          <a:bodyPr wrap="square" rtlCol="0">
            <a:spAutoFit/>
          </a:bodyPr>
          <a:lstStyle/>
          <a:p>
            <a:r>
              <a:rPr lang="en-US" sz="1400" b="1" dirty="0" smtClean="0"/>
              <a:t>Feb 2019</a:t>
            </a:r>
            <a:endParaRPr lang="en-US" sz="1400" b="1" dirty="0"/>
          </a:p>
        </p:txBody>
      </p:sp>
      <p:sp>
        <p:nvSpPr>
          <p:cNvPr id="13" name="TextBox 12"/>
          <p:cNvSpPr txBox="1"/>
          <p:nvPr/>
        </p:nvSpPr>
        <p:spPr>
          <a:xfrm>
            <a:off x="3048001" y="3581400"/>
            <a:ext cx="982998" cy="307777"/>
          </a:xfrm>
          <a:prstGeom prst="rect">
            <a:avLst/>
          </a:prstGeom>
          <a:noFill/>
        </p:spPr>
        <p:txBody>
          <a:bodyPr wrap="square" rtlCol="0">
            <a:spAutoFit/>
          </a:bodyPr>
          <a:lstStyle/>
          <a:p>
            <a:r>
              <a:rPr lang="en-US" sz="1400" b="1" dirty="0" smtClean="0"/>
              <a:t>Mar 2019</a:t>
            </a:r>
            <a:endParaRPr lang="en-US" sz="1400" b="1" dirty="0"/>
          </a:p>
        </p:txBody>
      </p:sp>
      <p:sp>
        <p:nvSpPr>
          <p:cNvPr id="14" name="TextBox 13"/>
          <p:cNvSpPr txBox="1"/>
          <p:nvPr/>
        </p:nvSpPr>
        <p:spPr>
          <a:xfrm>
            <a:off x="3132431" y="5334000"/>
            <a:ext cx="906169" cy="307777"/>
          </a:xfrm>
          <a:prstGeom prst="rect">
            <a:avLst/>
          </a:prstGeom>
          <a:noFill/>
        </p:spPr>
        <p:txBody>
          <a:bodyPr wrap="square" rtlCol="0">
            <a:spAutoFit/>
          </a:bodyPr>
          <a:lstStyle/>
          <a:p>
            <a:r>
              <a:rPr lang="en-US" sz="1400" b="1" dirty="0" smtClean="0"/>
              <a:t>Apr 2019</a:t>
            </a:r>
            <a:endParaRPr lang="en-US" sz="1400" b="1" dirty="0"/>
          </a:p>
        </p:txBody>
      </p:sp>
      <p:sp>
        <p:nvSpPr>
          <p:cNvPr id="11" name="TextBox 10"/>
          <p:cNvSpPr txBox="1"/>
          <p:nvPr/>
        </p:nvSpPr>
        <p:spPr>
          <a:xfrm>
            <a:off x="4343400" y="233364"/>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152400"/>
            <a:ext cx="1610888" cy="369332"/>
          </a:xfrm>
          <a:prstGeom prst="rect">
            <a:avLst/>
          </a:prstGeom>
          <a:solidFill>
            <a:schemeClr val="bg1"/>
          </a:solidFill>
        </p:spPr>
        <p:txBody>
          <a:bodyPr wrap="square" rtlCol="0">
            <a:spAutoFit/>
          </a:bodyPr>
          <a:lstStyle/>
          <a:p>
            <a:r>
              <a:rPr lang="en-US" b="1" dirty="0" smtClean="0"/>
              <a:t> Precipitation</a:t>
            </a:r>
          </a:p>
        </p:txBody>
      </p:sp>
    </p:spTree>
    <p:extLst>
      <p:ext uri="{BB962C8B-B14F-4D97-AF65-F5344CB8AC3E}">
        <p14:creationId xmlns:p14="http://schemas.microsoft.com/office/powerpoint/2010/main" val="3069823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
            <a:ext cx="8229600" cy="914399"/>
          </a:xfrm>
        </p:spPr>
        <p:txBody>
          <a:bodyPr>
            <a:normAutofit fontScale="90000"/>
          </a:bodyPr>
          <a:lstStyle/>
          <a:p>
            <a:r>
              <a:rPr lang="en-US" sz="3600" dirty="0"/>
              <a:t>M</a:t>
            </a:r>
            <a:r>
              <a:rPr lang="en-US" sz="3600" dirty="0" smtClean="0"/>
              <a:t>onthly Drought Tendency in Probability</a:t>
            </a:r>
            <a:endParaRPr lang="en-US" sz="3600" dirty="0"/>
          </a:p>
        </p:txBody>
      </p:sp>
      <p:pic>
        <p:nvPicPr>
          <p:cNvPr id="5122" name="Picture 2" descr="C:\Users\li.xu\Documents\png\scp55403\DT_P_mon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391400" cy="588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81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7" name="Title 1"/>
          <p:cNvSpPr txBox="1">
            <a:spLocks/>
          </p:cNvSpPr>
          <p:nvPr/>
        </p:nvSpPr>
        <p:spPr>
          <a:xfrm>
            <a:off x="457200" y="274638"/>
            <a:ext cx="8229600" cy="63976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t>Seasonal Drought Tendency in Probability</a:t>
            </a:r>
            <a:endParaRPr lang="en-US" sz="2800" kern="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505183" cy="589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457200"/>
            <a:ext cx="8915399" cy="63246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a:latin typeface="Trebuchet MS" panose="020B0603020202020204" pitchFamily="34" charset="0"/>
              </a:rPr>
              <a:t>Weak El Nino conditions are present and are expected to continue through the Northern Hemisphere spring 2019 (~55% chance</a:t>
            </a:r>
            <a:r>
              <a:rPr lang="en-US" sz="1300" dirty="0" smtClean="0">
                <a:latin typeface="Trebuchet MS" panose="020B0603020202020204" pitchFamily="34" charset="0"/>
              </a:rPr>
              <a:t>).</a:t>
            </a:r>
            <a:endParaRPr lang="en-US" altLang="en-US" sz="1300" b="1" dirty="0">
              <a:solidFill>
                <a:srgbClr val="FF0000"/>
              </a:solidFill>
              <a:latin typeface="Trebuchet MS" pitchFamily="34" charset="0"/>
              <a:cs typeface="Arial" pitchFamily="34" charset="0"/>
            </a:endParaRPr>
          </a:p>
          <a:p>
            <a:pPr marL="573088" indent="-573088" eaLnBrk="1" hangingPunct="1">
              <a:spcBef>
                <a:spcPct val="50000"/>
              </a:spcBef>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East of, and including most of Texas, the country is drought free over all of the eastern two thirds of the country. </a:t>
            </a:r>
          </a:p>
          <a:p>
            <a:pPr marL="573088" lvl="1" indent="-231775">
              <a:buFontTx/>
              <a:buChar char="-"/>
            </a:pPr>
            <a:r>
              <a:rPr lang="en-US" sz="1300" dirty="0" smtClean="0">
                <a:latin typeface="Trebuchet MS" panose="020B0603020202020204" pitchFamily="34" charset="0"/>
              </a:rPr>
              <a:t>Slowly</a:t>
            </a:r>
            <a:r>
              <a:rPr lang="en-US" sz="1300" dirty="0">
                <a:latin typeface="Trebuchet MS" panose="020B0603020202020204" pitchFamily="34" charset="0"/>
              </a:rPr>
              <a:t>, but steadily the ongoing recent winter rains is making a dent in the drought over the </a:t>
            </a:r>
            <a:r>
              <a:rPr lang="en-US" sz="1300" dirty="0" smtClean="0">
                <a:latin typeface="Trebuchet MS" panose="020B0603020202020204" pitchFamily="34" charset="0"/>
              </a:rPr>
              <a:t>Southwest </a:t>
            </a:r>
            <a:r>
              <a:rPr lang="en-US" sz="1300" dirty="0">
                <a:latin typeface="Trebuchet MS" panose="020B0603020202020204" pitchFamily="34" charset="0"/>
              </a:rPr>
              <a:t>and the West. </a:t>
            </a:r>
            <a:r>
              <a:rPr lang="en-US" sz="1300" dirty="0" smtClean="0">
                <a:latin typeface="Trebuchet MS" panose="020B0603020202020204" pitchFamily="34" charset="0"/>
              </a:rPr>
              <a:t>The </a:t>
            </a:r>
            <a:r>
              <a:rPr lang="en-US" sz="1300" dirty="0">
                <a:latin typeface="Trebuchet MS" panose="020B0603020202020204" pitchFamily="34" charset="0"/>
              </a:rPr>
              <a:t>recent above normal rains in California in particular is surely making its impact felt there, including the longstanding desert southwest in that </a:t>
            </a:r>
            <a:r>
              <a:rPr lang="en-US" sz="1300" dirty="0" smtClean="0">
                <a:latin typeface="Trebuchet MS" panose="020B0603020202020204" pitchFamily="34" charset="0"/>
              </a:rPr>
              <a:t>state and vicinity. </a:t>
            </a:r>
          </a:p>
          <a:p>
            <a:pPr marL="573088" lvl="1" indent="-231775">
              <a:buFontTx/>
              <a:buChar char="-"/>
            </a:pPr>
            <a:r>
              <a:rPr lang="en-US" sz="1300" dirty="0" smtClean="0">
                <a:latin typeface="Trebuchet MS" panose="020B0603020202020204" pitchFamily="34" charset="0"/>
              </a:rPr>
              <a:t>The stream flow conditions in the western states and in Oregon in the Pacific Northwest are now in considerably improved conditions compared to the previous months’ conditions.</a:t>
            </a:r>
          </a:p>
          <a:p>
            <a:pPr marL="573088" lvl="1" indent="-231775">
              <a:buFontTx/>
              <a:buChar char="-"/>
            </a:pPr>
            <a:r>
              <a:rPr lang="en-US" sz="1300" dirty="0" smtClean="0">
                <a:latin typeface="Trebuchet MS" panose="020B0603020202020204" pitchFamily="34" charset="0"/>
              </a:rPr>
              <a:t>Overall, in </a:t>
            </a:r>
            <a:r>
              <a:rPr lang="en-US" sz="1300" dirty="0">
                <a:latin typeface="Trebuchet MS" panose="020B0603020202020204" pitchFamily="34" charset="0"/>
              </a:rPr>
              <a:t>the short term (~3 mo-6mo), the drought in the south and west has almost gone. Some medium term concerns remain in OR and </a:t>
            </a:r>
            <a:r>
              <a:rPr lang="en-US" sz="1300" dirty="0" smtClean="0">
                <a:latin typeface="Trebuchet MS" panose="020B0603020202020204" pitchFamily="34" charset="0"/>
              </a:rPr>
              <a:t>vicinity. In </a:t>
            </a:r>
            <a:r>
              <a:rPr lang="en-US" sz="1300" dirty="0">
                <a:latin typeface="Trebuchet MS" panose="020B0603020202020204" pitchFamily="34" charset="0"/>
              </a:rPr>
              <a:t>the longer term ~12m-24m and longer, rainfall deficits remain in the AZ/NM/UT/CO states area</a:t>
            </a:r>
            <a:r>
              <a:rPr lang="en-US" sz="1300" dirty="0" smtClean="0">
                <a:latin typeface="Trebuchet MS" panose="020B0603020202020204" pitchFamily="34" charset="0"/>
              </a:rPr>
              <a:t>.</a:t>
            </a:r>
          </a:p>
          <a:p>
            <a:pPr marL="52388" lvl="1" indent="0">
              <a:buNone/>
            </a:pPr>
            <a:r>
              <a:rPr lang="en-US" altLang="en-US" sz="1800" b="1" dirty="0" smtClean="0">
                <a:solidFill>
                  <a:srgbClr val="FF0000"/>
                </a:solidFill>
              </a:rPr>
              <a:t>Prediction:</a:t>
            </a:r>
          </a:p>
          <a:p>
            <a:pPr marL="627063" lvl="1" eaLnBrk="1" hangingPunct="1">
              <a:spcBef>
                <a:spcPts val="475"/>
              </a:spcBef>
              <a:buFontTx/>
              <a:buChar char="-"/>
              <a:defRPr/>
            </a:pPr>
            <a:r>
              <a:rPr lang="en-US" sz="1300" dirty="0" smtClean="0">
                <a:latin typeface="Trebuchet MS" panose="020B0603020202020204" pitchFamily="34" charset="0"/>
              </a:rPr>
              <a:t>Rainfall season(M/MAM) is soon coming to an end in the western </a:t>
            </a:r>
            <a:r>
              <a:rPr lang="en-US" sz="1300" dirty="0">
                <a:latin typeface="Trebuchet MS" panose="020B0603020202020204" pitchFamily="34" charset="0"/>
              </a:rPr>
              <a:t> </a:t>
            </a:r>
            <a:r>
              <a:rPr lang="en-US" sz="1300" dirty="0" smtClean="0">
                <a:latin typeface="Trebuchet MS" panose="020B0603020202020204" pitchFamily="34" charset="0"/>
              </a:rPr>
              <a:t>states. But the big  player with great uncertainty in terms of its strength and its impacts is the El Nino, which has just finally presented itself with actual weak El Nino conditions in the tropical Pacific.  It is not clear how  this current weak El Nino conditions  will develop  further or weaken and dissipate prematurely, with a forecast of only a 55% probability  of its continuance into and through the end of  the upcoming Spring  season.  Many of the NMME models, in spite of the weak expected El Nino conditions, forecasts above  normal rainfall across southern states. </a:t>
            </a:r>
          </a:p>
          <a:p>
            <a:pPr marL="627063" lvl="1" eaLnBrk="1" hangingPunct="1">
              <a:spcBef>
                <a:spcPts val="475"/>
              </a:spcBef>
              <a:buFontTx/>
              <a:buChar char="-"/>
              <a:defRPr/>
            </a:pPr>
            <a:r>
              <a:rPr lang="en-US" sz="1300" dirty="0" smtClean="0">
                <a:latin typeface="Trebuchet MS" panose="020B0603020202020204" pitchFamily="34" charset="0"/>
              </a:rPr>
              <a:t>Overall, short to medium term improvement is expected in the drought conditions over much of the western states especially OR and CA. But the much longer term (&gt;18 months) rainfall deficits in the four corner states of AZ/NM/UT/CO region, the drought is expected to persist  but improve, especially if the above normal rainfall forecasted here  actually happen.  It is not clear if any new development of drought conditions is expected anywhere, and it appears that any such development is probably unlikely. **END***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wpc.ncep.noaa.gov/qpf/p168i.gif?15505228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7149"/>
            <a:ext cx="4629150" cy="3468777"/>
          </a:xfrm>
          <a:prstGeom prst="rect">
            <a:avLst/>
          </a:prstGeom>
          <a:noFill/>
          <a:extLst>
            <a:ext uri="{909E8E84-426E-40DD-AFC4-6F175D3DCCD1}">
              <a14:hiddenFill xmlns:a14="http://schemas.microsoft.com/office/drawing/2010/main">
                <a:solidFill>
                  <a:srgbClr val="FFFFFF"/>
                </a:solidFill>
              </a14:hiddenFill>
            </a:ext>
          </a:extLst>
        </p:spPr>
      </p:pic>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34</a:t>
            </a:fld>
            <a:endParaRPr lang="en-US" altLang="en-US" sz="1400" dirty="0" smtClean="0"/>
          </a:p>
        </p:txBody>
      </p:sp>
      <p:sp>
        <p:nvSpPr>
          <p:cNvPr id="24579" name="TextBox 2"/>
          <p:cNvSpPr txBox="1">
            <a:spLocks noChangeArrowheads="1"/>
          </p:cNvSpPr>
          <p:nvPr/>
        </p:nvSpPr>
        <p:spPr bwMode="auto">
          <a:xfrm>
            <a:off x="4804276"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9812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sp>
        <p:nvSpPr>
          <p:cNvPr id="2" name="Oval 1"/>
          <p:cNvSpPr/>
          <p:nvPr/>
        </p:nvSpPr>
        <p:spPr>
          <a:xfrm rot="918850">
            <a:off x="379982" y="453444"/>
            <a:ext cx="514032" cy="1249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8" name="Picture 4" descr="gfs_namer_384_precip_ptot.gif"/>
          <p:cNvPicPr>
            <a:picLocks noChangeAspect="1" noChangeArrowheads="1"/>
          </p:cNvPicPr>
          <p:nvPr/>
        </p:nvPicPr>
        <p:blipFill rotWithShape="1">
          <a:blip r:embed="rId3">
            <a:extLst>
              <a:ext uri="{28A0092B-C50C-407E-A947-70E740481C1C}">
                <a14:useLocalDpi xmlns:a14="http://schemas.microsoft.com/office/drawing/2010/main" val="0"/>
              </a:ext>
            </a:extLst>
          </a:blip>
          <a:srcRect r="18250"/>
          <a:stretch/>
        </p:blipFill>
        <p:spPr bwMode="auto">
          <a:xfrm>
            <a:off x="4648200" y="2708613"/>
            <a:ext cx="4495800" cy="4124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35</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4</a:t>
            </a:fld>
            <a:endParaRPr lang="en-US" altLang="en-US" sz="1400" dirty="0" smtClean="0"/>
          </a:p>
        </p:txBody>
      </p:sp>
      <p:sp>
        <p:nvSpPr>
          <p:cNvPr id="4100" name="TextBox 2"/>
          <p:cNvSpPr txBox="1">
            <a:spLocks noChangeArrowheads="1"/>
          </p:cNvSpPr>
          <p:nvPr/>
        </p:nvSpPr>
        <p:spPr bwMode="auto">
          <a:xfrm>
            <a:off x="4537028" y="9906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January 2019 -  April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1/17/19</a:t>
            </a:r>
            <a:endParaRPr lang="en-US" altLang="en-US" sz="1800" dirty="0">
              <a:latin typeface="Times New Roman" pitchFamily="18" charset="0"/>
            </a:endParaRPr>
          </a:p>
        </p:txBody>
      </p:sp>
      <p:sp>
        <p:nvSpPr>
          <p:cNvPr id="4101" name="TextBox 9"/>
          <p:cNvSpPr txBox="1">
            <a:spLocks noChangeArrowheads="1"/>
          </p:cNvSpPr>
          <p:nvPr/>
        </p:nvSpPr>
        <p:spPr bwMode="auto">
          <a:xfrm>
            <a:off x="6934775"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February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1</a:t>
            </a:r>
            <a:r>
              <a:rPr lang="en-US" altLang="en-US" sz="1800" dirty="0" smtClean="0">
                <a:latin typeface="Times New Roman" pitchFamily="18" charset="0"/>
              </a:rPr>
              <a:t>/31/19</a:t>
            </a:r>
            <a:endParaRPr lang="en-US" altLang="en-US" sz="1800" dirty="0">
              <a:latin typeface="Times New Roman" pitchFamily="18" charset="0"/>
            </a:endParaRPr>
          </a:p>
        </p:txBody>
      </p:sp>
      <p:sp>
        <p:nvSpPr>
          <p:cNvPr id="8" name="TextBox 7"/>
          <p:cNvSpPr txBox="1"/>
          <p:nvPr/>
        </p:nvSpPr>
        <p:spPr>
          <a:xfrm>
            <a:off x="4533900" y="381000"/>
            <a:ext cx="4527549" cy="369332"/>
          </a:xfrm>
          <a:prstGeom prst="rect">
            <a:avLst/>
          </a:prstGeom>
          <a:noFill/>
        </p:spPr>
        <p:txBody>
          <a:bodyPr wrap="square" rtlCol="0">
            <a:spAutoFit/>
          </a:bodyPr>
          <a:lstStyle/>
          <a:p>
            <a:r>
              <a:rPr lang="en-US" sz="1400" dirty="0" smtClean="0"/>
              <a:t>(New Seasonal Drought Outlook to be released in 2 days!)</a:t>
            </a:r>
            <a:r>
              <a:rPr lang="en-US" dirty="0" smtClean="0"/>
              <a:t> </a:t>
            </a:r>
            <a:endParaRPr lang="en-US" dirty="0"/>
          </a:p>
        </p:txBody>
      </p:sp>
      <p:pic>
        <p:nvPicPr>
          <p:cNvPr id="2050" name="Picture 2" descr="http://www.cpc.ncep.noaa.gov/products/expert_assessment/month_drough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9710" y="3124200"/>
            <a:ext cx="4526637" cy="34959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0" y="685801"/>
            <a:ext cx="4559710" cy="3124200"/>
          </a:xfrm>
          <a:prstGeom prst="rect">
            <a:avLst/>
          </a:prstGeom>
          <a:noFill/>
          <a:ln>
            <a:noFill/>
          </a:ln>
        </p:spPr>
      </p:pic>
      <p:pic>
        <p:nvPicPr>
          <p:cNvPr id="10" name="Picture 9" descr="United States Monthly Drought Outlook"/>
          <p:cNvPicPr/>
          <p:nvPr/>
        </p:nvPicPr>
        <p:blipFill>
          <a:blip r:embed="rId4">
            <a:extLst>
              <a:ext uri="{28A0092B-C50C-407E-A947-70E740481C1C}">
                <a14:useLocalDpi xmlns:a14="http://schemas.microsoft.com/office/drawing/2010/main" val="0"/>
              </a:ext>
            </a:extLst>
          </a:blip>
          <a:srcRect/>
          <a:stretch>
            <a:fillRect/>
          </a:stretch>
        </p:blipFill>
        <p:spPr bwMode="auto">
          <a:xfrm>
            <a:off x="4559710" y="3200400"/>
            <a:ext cx="4471613" cy="3577533"/>
          </a:xfrm>
          <a:prstGeom prst="rect">
            <a:avLst/>
          </a:prstGeom>
          <a:noFill/>
          <a:ln>
            <a:noFill/>
          </a:ln>
        </p:spPr>
      </p:pic>
      <p:sp>
        <p:nvSpPr>
          <p:cNvPr id="2" name="TextBox 1"/>
          <p:cNvSpPr txBox="1"/>
          <p:nvPr/>
        </p:nvSpPr>
        <p:spPr>
          <a:xfrm>
            <a:off x="685800" y="4495800"/>
            <a:ext cx="3733800" cy="2308324"/>
          </a:xfrm>
          <a:prstGeom prst="rect">
            <a:avLst/>
          </a:prstGeom>
          <a:noFill/>
        </p:spPr>
        <p:txBody>
          <a:bodyPr wrap="square" rtlCol="0">
            <a:spAutoFit/>
          </a:bodyPr>
          <a:lstStyle/>
          <a:p>
            <a:r>
              <a:rPr lang="en-US" dirty="0" smtClean="0"/>
              <a:t>Some back and forth in recent couple of  SDO! </a:t>
            </a:r>
          </a:p>
          <a:p>
            <a:endParaRPr lang="en-US" dirty="0" smtClean="0"/>
          </a:p>
          <a:p>
            <a:r>
              <a:rPr lang="en-US" dirty="0" smtClean="0"/>
              <a:t>Difficulty  in (Seasonal) climate prediction? (See later for ongoing changes (particularly this month) in El Nino/strength/continuance   probabilities!!) </a:t>
            </a:r>
            <a:endParaRPr lang="en-US" dirty="0"/>
          </a:p>
        </p:txBody>
      </p:sp>
      <p:cxnSp>
        <p:nvCxnSpPr>
          <p:cNvPr id="11" name="Straight Arrow Connector 10"/>
          <p:cNvCxnSpPr/>
          <p:nvPr/>
        </p:nvCxnSpPr>
        <p:spPr>
          <a:xfrm>
            <a:off x="685800" y="1905000"/>
            <a:ext cx="0" cy="296718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5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uthuvel.chelliah\Desktop\Drought-Temporary\us.4panel.fordrought.briefing.recent.1wk,2wk,1,2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rot="19882150">
            <a:off x="533590" y="1567605"/>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882150">
            <a:off x="522062" y="4297361"/>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9882150">
            <a:off x="4255862" y="1554161"/>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882150">
            <a:off x="4255862" y="4261248"/>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6</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86518" y="914400"/>
            <a:ext cx="1447800" cy="369332"/>
          </a:xfrm>
          <a:prstGeom prst="rect">
            <a:avLst/>
          </a:prstGeom>
          <a:noFill/>
        </p:spPr>
        <p:txBody>
          <a:bodyPr wrap="square" rtlCol="0">
            <a:spAutoFit/>
          </a:bodyPr>
          <a:lstStyle/>
          <a:p>
            <a:r>
              <a:rPr lang="en-US" b="1" dirty="0" smtClean="0"/>
              <a:t>NOW !</a:t>
            </a:r>
            <a:endParaRPr lang="en-US" b="1" dirty="0"/>
          </a:p>
        </p:txBody>
      </p:sp>
      <p:cxnSp>
        <p:nvCxnSpPr>
          <p:cNvPr id="12" name="Straight Connector 11"/>
          <p:cNvCxnSpPr/>
          <p:nvPr/>
        </p:nvCxnSpPr>
        <p:spPr>
          <a:xfrm>
            <a:off x="2133600" y="2743200"/>
            <a:ext cx="4038600" cy="0"/>
          </a:xfrm>
          <a:prstGeom prst="line">
            <a:avLst/>
          </a:prstGeom>
          <a:ln w="15875">
            <a:solidFill>
              <a:srgbClr val="FA523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57800" y="4419600"/>
            <a:ext cx="533400" cy="9045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47800" y="1828800"/>
            <a:ext cx="533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1600" y="17526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47800" y="4567066"/>
            <a:ext cx="533400" cy="843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Users\muthuvel.chelliah\Desktop\Drought-Temporary\us.4panel.fordrought.briefing.recent.3,4,5,6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7</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uthuvel.chelliah\Desktop\Drought-Temporary\us.4panel.fordrought.briefing.recent.3,4,5,6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uthuvel.chelliah\Desktop\Drought-Temporary\us.4panel.fordrought.briefing.recent.9,12,18,24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2785170"/>
            <a:ext cx="1447800" cy="2462213"/>
          </a:xfrm>
          <a:prstGeom prst="rect">
            <a:avLst/>
          </a:prstGeom>
          <a:noFill/>
        </p:spPr>
        <p:txBody>
          <a:bodyPr wrap="square" rtlCol="0">
            <a:spAutoFit/>
          </a:bodyPr>
          <a:lstStyle/>
          <a:p>
            <a:r>
              <a:rPr lang="en-US" sz="1400" dirty="0" smtClean="0"/>
              <a:t>The deficits in  UT/AZ,  </a:t>
            </a:r>
            <a:r>
              <a:rPr lang="en-US" sz="1400" dirty="0"/>
              <a:t>southern CA,</a:t>
            </a:r>
            <a:r>
              <a:rPr lang="en-US" sz="1400" dirty="0" smtClean="0"/>
              <a:t>  and parts of NM/CO are long term</a:t>
            </a:r>
            <a:r>
              <a:rPr lang="en-US" sz="1400" dirty="0"/>
              <a:t> </a:t>
            </a:r>
            <a:r>
              <a:rPr lang="en-US" sz="1400" dirty="0" smtClean="0"/>
              <a:t>– possibly </a:t>
            </a:r>
            <a:r>
              <a:rPr lang="en-US" sz="1400" u="sng" dirty="0" smtClean="0"/>
              <a:t>a  consequence of the two back to back La Nina’s! and even earlier La </a:t>
            </a:r>
            <a:r>
              <a:rPr lang="en-US" sz="1400" u="sng" dirty="0" err="1" smtClean="0"/>
              <a:t>Ninas</a:t>
            </a:r>
            <a:r>
              <a:rPr lang="en-US" sz="1400" u="sng" dirty="0" smtClean="0"/>
              <a:t>!!</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226127"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676400"/>
            <a:ext cx="1302327"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04800" y="1676400"/>
            <a:ext cx="1257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a:off x="5486400" y="1295400"/>
            <a:ext cx="2438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44196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828800" y="1371600"/>
            <a:ext cx="6096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24800" y="1066800"/>
            <a:ext cx="1219200" cy="1600438"/>
          </a:xfrm>
          <a:prstGeom prst="rect">
            <a:avLst/>
          </a:prstGeom>
          <a:noFill/>
        </p:spPr>
        <p:txBody>
          <a:bodyPr wrap="square" rtlCol="0">
            <a:spAutoFit/>
          </a:bodyPr>
          <a:lstStyle/>
          <a:p>
            <a:r>
              <a:rPr lang="en-US" sz="1400" dirty="0" smtClean="0"/>
              <a:t>Rainfall Data issues? Few observations, rugged terrain, interpolation problems!!  </a:t>
            </a:r>
            <a:endParaRPr lang="en-US" sz="1400"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47974</TotalTime>
  <Words>1530</Words>
  <Application>Microsoft Office PowerPoint</Application>
  <PresentationFormat>On-screen Show (4:3)</PresentationFormat>
  <Paragraphs>216</Paragraphs>
  <Slides>35</Slides>
  <Notes>3</Notes>
  <HiddenSlides>2</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Default Design</vt:lpstr>
      <vt:lpstr>Office Theme</vt:lpstr>
      <vt:lpstr>Drought  Outlook  Support Briefing (formerly Drought Outlook Discussion)     February 2019 </vt:lpstr>
      <vt:lpstr>Drought Monitor </vt:lpstr>
      <vt:lpstr>(Prev) Seasonal/Monthly Drought outlooks</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Mar-Apr-May Precipitation!!!  </vt:lpstr>
      <vt:lpstr>PowerPoint Presentation</vt:lpstr>
      <vt:lpstr>PowerPoint Presentation</vt:lpstr>
      <vt:lpstr>PowerPoint Presentation</vt:lpstr>
      <vt:lpstr>PowerPoint Presentation</vt:lpstr>
      <vt:lpstr>Monthly Drought Tendency in Probability</vt:lpstr>
      <vt:lpstr>PowerPoint Presentation</vt:lpstr>
      <vt:lpstr>Summary</vt:lpstr>
      <vt:lpstr>PowerPoint Presentation</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4976</cp:revision>
  <cp:lastPrinted>2014-07-10T13:24:01Z</cp:lastPrinted>
  <dcterms:created xsi:type="dcterms:W3CDTF">2008-10-04T17:35:30Z</dcterms:created>
  <dcterms:modified xsi:type="dcterms:W3CDTF">2019-02-19T15:36:23Z</dcterms:modified>
</cp:coreProperties>
</file>