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943" r:id="rId28"/>
    <p:sldId id="944" r:id="rId29"/>
    <p:sldId id="942" r:id="rId30"/>
    <p:sldId id="877" r:id="rId31"/>
    <p:sldId id="728" r:id="rId32"/>
    <p:sldId id="935" r:id="rId33"/>
    <p:sldId id="926" r:id="rId34"/>
    <p:sldId id="915" r:id="rId35"/>
    <p:sldId id="945" r:id="rId36"/>
    <p:sldId id="883" r:id="rId37"/>
    <p:sldId id="918" r:id="rId3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600CC"/>
    <a:srgbClr val="FF0000"/>
    <a:srgbClr val="A88000"/>
    <a:srgbClr val="9A7500"/>
    <a:srgbClr val="C89800"/>
    <a:srgbClr val="33CC33"/>
    <a:srgbClr val="FA5236"/>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9266" autoAdjust="0"/>
  </p:normalViewPr>
  <p:slideViewPr>
    <p:cSldViewPr>
      <p:cViewPr>
        <p:scale>
          <a:sx n="107" d="100"/>
          <a:sy n="107" d="100"/>
        </p:scale>
        <p:origin x="-72" y="-7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35</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hyperlink" Target="https://fsapps.nwcg.gov/" TargetMode="External"/><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gi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gif"/><Relationship Id="rId4" Type="http://schemas.openxmlformats.org/officeDocument/2006/relationships/image" Target="../media/image54.png"/><Relationship Id="rId9" Type="http://schemas.openxmlformats.org/officeDocument/2006/relationships/image" Target="../media/image59.gif"/></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February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20000"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the end of this current ongoing La Nina the long term situation will get even worse!! </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8293" y="5257800"/>
            <a:ext cx="2564907" cy="1594283"/>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a:t>
            </a:r>
            <a:r>
              <a:rPr lang="en-US" sz="1400" dirty="0" smtClean="0"/>
              <a:t>in </a:t>
            </a:r>
            <a:r>
              <a:rPr lang="en-US" sz="1400" dirty="0" smtClean="0"/>
              <a:t>west/</a:t>
            </a:r>
            <a:r>
              <a:rPr lang="en-US" sz="1400" dirty="0" smtClean="0"/>
              <a:t>central </a:t>
            </a:r>
            <a:r>
              <a:rPr lang="en-US" sz="1400" dirty="0" smtClean="0"/>
              <a:t>=&gt;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a:t>
            </a:r>
            <a:r>
              <a:rPr lang="en-US" sz="1400" dirty="0" smtClean="0"/>
              <a:t>=&gt;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3411167"/>
            <a:ext cx="2667001" cy="1645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8630" y="-19353"/>
            <a:ext cx="2721570" cy="1686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5038723"/>
            <a:ext cx="2660516" cy="18192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a:t>
            </a:r>
            <a:r>
              <a:rPr lang="en-US" sz="1200" b="1" dirty="0" smtClean="0">
                <a:solidFill>
                  <a:srgbClr val="FF0000"/>
                </a:solidFill>
              </a:rPr>
              <a:t>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2753" y="5712023"/>
            <a:ext cx="584447" cy="307777"/>
          </a:xfrm>
          <a:prstGeom prst="rect">
            <a:avLst/>
          </a:prstGeom>
          <a:noFill/>
        </p:spPr>
        <p:txBody>
          <a:bodyPr wrap="square" rtlCol="0">
            <a:spAutoFit/>
          </a:bodyPr>
          <a:lstStyle/>
          <a:p>
            <a:r>
              <a:rPr lang="en-US" sz="1400" b="1" dirty="0" smtClean="0">
                <a:solidFill>
                  <a:srgbClr val="9A7500"/>
                </a:solidFill>
              </a:rPr>
              <a:t>DRY</a:t>
            </a:r>
            <a:endParaRPr lang="en-US" sz="1400" b="1" dirty="0">
              <a:solidFill>
                <a:srgbClr val="9A7500"/>
              </a:solidFill>
            </a:endParaRPr>
          </a:p>
        </p:txBody>
      </p:sp>
      <p:sp>
        <p:nvSpPr>
          <p:cNvPr id="13" name="TextBox 12"/>
          <p:cNvSpPr txBox="1"/>
          <p:nvPr/>
        </p:nvSpPr>
        <p:spPr>
          <a:xfrm>
            <a:off x="3733799" y="4870872"/>
            <a:ext cx="609601" cy="307777"/>
          </a:xfrm>
          <a:prstGeom prst="rect">
            <a:avLst/>
          </a:prstGeom>
          <a:noFill/>
        </p:spPr>
        <p:txBody>
          <a:bodyPr wrap="square" rtlCol="0">
            <a:spAutoFit/>
          </a:bodyPr>
          <a:lstStyle/>
          <a:p>
            <a:r>
              <a:rPr lang="en-US" sz="1400" b="1" dirty="0" smtClean="0">
                <a:solidFill>
                  <a:srgbClr val="00B050"/>
                </a:solidFill>
              </a:rPr>
              <a:t>WET</a:t>
            </a:r>
            <a:endParaRPr lang="en-US" sz="1400" b="1" dirty="0">
              <a:solidFill>
                <a:srgbClr val="00B050"/>
              </a:solidFill>
            </a:endParaRPr>
          </a:p>
        </p:txBody>
      </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https://www.cpc.ncep.noaa.gov/products/precip/CWlink/ENSO/composites/lanina.mam.precip.gif"/>
          <p:cNvPicPr/>
          <p:nvPr/>
        </p:nvPicPr>
        <p:blipFill>
          <a:blip r:embed="rId2">
            <a:extLst>
              <a:ext uri="{28A0092B-C50C-407E-A947-70E740481C1C}">
                <a14:useLocalDpi xmlns:a14="http://schemas.microsoft.com/office/drawing/2010/main" val="0"/>
              </a:ext>
            </a:extLst>
          </a:blip>
          <a:srcRect/>
          <a:stretch>
            <a:fillRect/>
          </a:stretch>
        </p:blipFill>
        <p:spPr bwMode="auto">
          <a:xfrm>
            <a:off x="20714" y="480874"/>
            <a:ext cx="4475086" cy="6377126"/>
          </a:xfrm>
          <a:prstGeom prst="rect">
            <a:avLst/>
          </a:prstGeom>
          <a:noFill/>
          <a:ln>
            <a:noFill/>
          </a:ln>
        </p:spPr>
      </p:pic>
      <p:pic>
        <p:nvPicPr>
          <p:cNvPr id="9218" name="Picture 2" descr="https://www.cpc.ncep.noaa.gov/products/precip/CWlink/ENSO/composites/lanina.mam.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80874"/>
            <a:ext cx="4631183" cy="63771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5" name="TextBox 14"/>
            <p:cNvSpPr txBox="1"/>
            <p:nvPr/>
          </p:nvSpPr>
          <p:spPr>
            <a:xfrm>
              <a:off x="3874363" y="480875"/>
              <a:ext cx="1143000" cy="523220"/>
            </a:xfrm>
            <a:prstGeom prst="rect">
              <a:avLst/>
            </a:prstGeom>
            <a:noFill/>
          </p:spPr>
          <p:txBody>
            <a:bodyPr wrap="square" rtlCol="0">
              <a:spAutoFit/>
            </a:bodyPr>
            <a:lstStyle/>
            <a:p>
              <a:r>
                <a:rPr lang="en-US" sz="2800" b="1" dirty="0" smtClean="0">
                  <a:solidFill>
                    <a:srgbClr val="FF0000"/>
                  </a:solidFill>
                </a:rPr>
                <a:t>MAM</a:t>
              </a:r>
              <a:endParaRPr lang="en-US" sz="2800" b="1" dirty="0">
                <a:solidFill>
                  <a:srgbClr val="FF0000"/>
                </a:solidFill>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gr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668"/>
          <a:stretch/>
        </p:blipFill>
        <p:spPr bwMode="auto">
          <a:xfrm>
            <a:off x="37355" y="19050"/>
            <a:ext cx="5144245"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45040" y="3733800"/>
            <a:ext cx="99796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726"/>
            <a:ext cx="5714999" cy="6838949"/>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0" y="2189202"/>
            <a:ext cx="5638800" cy="553998"/>
          </a:xfrm>
          <a:prstGeom prst="rect">
            <a:avLst/>
          </a:prstGeom>
          <a:noFill/>
        </p:spPr>
        <p:txBody>
          <a:bodyPr wrap="square" rtlCol="0">
            <a:spAutoFit/>
          </a:bodyPr>
          <a:lstStyle/>
          <a:p>
            <a:r>
              <a:rPr lang="en-US" sz="1500" b="1" dirty="0" smtClean="0">
                <a:solidFill>
                  <a:srgbClr val="00B050"/>
                </a:solidFill>
              </a:rPr>
              <a:t>Short-term situation has gotten </a:t>
            </a:r>
            <a:r>
              <a:rPr lang="en-US" sz="1500" b="1" dirty="0" smtClean="0">
                <a:solidFill>
                  <a:srgbClr val="00B050"/>
                </a:solidFill>
              </a:rPr>
              <a:t>slightly better </a:t>
            </a:r>
            <a:r>
              <a:rPr lang="en-US" sz="1500" b="1" dirty="0" smtClean="0">
                <a:solidFill>
                  <a:srgbClr val="00B050"/>
                </a:solidFill>
              </a:rPr>
              <a:t>in the west, </a:t>
            </a:r>
            <a:r>
              <a:rPr lang="en-US" sz="1500" b="1" dirty="0" smtClean="0">
                <a:solidFill>
                  <a:srgbClr val="00B050"/>
                </a:solidFill>
              </a:rPr>
              <a:t>but </a:t>
            </a:r>
            <a:r>
              <a:rPr lang="en-US" sz="1500" b="1" dirty="0" smtClean="0">
                <a:solidFill>
                  <a:srgbClr val="00B050"/>
                </a:solidFill>
              </a:rPr>
              <a:t>long term situation </a:t>
            </a:r>
            <a:r>
              <a:rPr lang="en-US" sz="1500" b="1" dirty="0" smtClean="0">
                <a:solidFill>
                  <a:srgbClr val="00B050"/>
                </a:solidFill>
              </a:rPr>
              <a:t>is, and will </a:t>
            </a:r>
            <a:r>
              <a:rPr lang="en-US" sz="1500" b="1" dirty="0" smtClean="0">
                <a:solidFill>
                  <a:srgbClr val="00B050"/>
                </a:solidFill>
              </a:rPr>
              <a:t>stay </a:t>
            </a:r>
            <a:r>
              <a:rPr lang="en-US" sz="1500" b="1" dirty="0" smtClean="0">
                <a:solidFill>
                  <a:srgbClr val="00B050"/>
                </a:solidFill>
              </a:rPr>
              <a:t>worse -- </a:t>
            </a:r>
            <a:r>
              <a:rPr lang="en-US" sz="1500" b="1" dirty="0" smtClean="0">
                <a:solidFill>
                  <a:srgbClr val="00B050"/>
                </a:solidFill>
              </a:rPr>
              <a:t>as we said last month!! </a:t>
            </a:r>
            <a:endParaRPr lang="en-US" sz="1500" b="1" dirty="0">
              <a:solidFill>
                <a:srgbClr val="00B050"/>
              </a:solidFill>
            </a:endParaRPr>
          </a:p>
        </p:txBody>
      </p:sp>
      <p:cxnSp>
        <p:nvCxnSpPr>
          <p:cNvPr id="6" name="Straight Arrow Connector 5"/>
          <p:cNvCxnSpPr/>
          <p:nvPr/>
        </p:nvCxnSpPr>
        <p:spPr>
          <a:xfrm flipH="1" flipV="1">
            <a:off x="381000" y="1828800"/>
            <a:ext cx="152400" cy="5334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sp>
        <p:nvSpPr>
          <p:cNvPr id="2" name="TextBox 1"/>
          <p:cNvSpPr txBox="1"/>
          <p:nvPr/>
        </p:nvSpPr>
        <p:spPr>
          <a:xfrm>
            <a:off x="7543800" y="1226585"/>
            <a:ext cx="1524000" cy="230832"/>
          </a:xfrm>
          <a:prstGeom prst="rect">
            <a:avLst/>
          </a:prstGeom>
          <a:noFill/>
        </p:spPr>
        <p:txBody>
          <a:bodyPr wrap="square" rtlCol="0">
            <a:spAutoFit/>
          </a:bodyPr>
          <a:lstStyle/>
          <a:p>
            <a:r>
              <a:rPr lang="en-US" sz="900" dirty="0" smtClean="0"/>
              <a:t>Canonical  La Nina T - DJF</a:t>
            </a:r>
            <a:endParaRPr lang="en-US" sz="900" dirty="0"/>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600" y="1457418"/>
            <a:ext cx="2128051" cy="162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H="1">
            <a:off x="8610600" y="1905000"/>
            <a:ext cx="152400" cy="15638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1995" y="1524000"/>
            <a:ext cx="1806605" cy="1015663"/>
          </a:xfrm>
          <a:prstGeom prst="rect">
            <a:avLst/>
          </a:prstGeom>
          <a:noFill/>
        </p:spPr>
        <p:txBody>
          <a:bodyPr wrap="square" rtlCol="0">
            <a:spAutoFit/>
          </a:bodyPr>
          <a:lstStyle/>
          <a:p>
            <a:r>
              <a:rPr lang="en-US" sz="1200" dirty="0" smtClean="0"/>
              <a:t>Last month, observed </a:t>
            </a:r>
            <a:r>
              <a:rPr lang="en-US" sz="1200" dirty="0" smtClean="0"/>
              <a:t>T </a:t>
            </a:r>
            <a:r>
              <a:rPr lang="en-US" sz="1200" dirty="0" err="1" smtClean="0"/>
              <a:t>anom</a:t>
            </a:r>
            <a:r>
              <a:rPr lang="en-US" sz="1200" dirty="0" smtClean="0"/>
              <a:t> are </a:t>
            </a:r>
            <a:r>
              <a:rPr lang="en-US" sz="1200" b="1" u="sng" dirty="0" smtClean="0">
                <a:solidFill>
                  <a:srgbClr val="FF0000"/>
                </a:solidFill>
              </a:rPr>
              <a:t>opposite</a:t>
            </a:r>
            <a:r>
              <a:rPr lang="en-US" sz="1200" dirty="0" smtClean="0"/>
              <a:t> </a:t>
            </a:r>
            <a:r>
              <a:rPr lang="en-US" sz="1200" dirty="0" smtClean="0"/>
              <a:t>of the    La Nina Composites</a:t>
            </a:r>
            <a:r>
              <a:rPr lang="en-US" sz="1200" dirty="0" smtClean="0"/>
              <a:t>!! This month? Not quite La Nina –</a:t>
            </a:r>
            <a:r>
              <a:rPr lang="en-US" sz="1200" dirty="0" err="1" smtClean="0"/>
              <a:t>ish</a:t>
            </a:r>
            <a:r>
              <a:rPr lang="en-US" sz="1200" dirty="0" smtClean="0"/>
              <a:t>!!</a:t>
            </a:r>
            <a:endParaRPr lang="en-US" sz="1200" dirty="0"/>
          </a:p>
        </p:txBody>
      </p:sp>
      <p:pic>
        <p:nvPicPr>
          <p:cNvPr id="11266" name="Picture 2" descr="https://www.cpc.ncep.noaa.gov/products/tanal/30day/mean/20210131.30day.mean.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8" y="1"/>
            <a:ext cx="49825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319280"/>
            <a:ext cx="4254623" cy="328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4419600" y="1752600"/>
            <a:ext cx="742395" cy="1981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065297" y="2271900"/>
            <a:ext cx="183103" cy="104738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18"/>
            <a:ext cx="4416227" cy="615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4"/>
              </a:rPr>
              <a:t>https://fsapps.nwcg.gov/</a:t>
            </a:r>
            <a:endParaRPr lang="en-US" sz="1400" dirty="0"/>
          </a:p>
        </p:txBody>
      </p:sp>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805" y="4869418"/>
            <a:ext cx="2439118"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907" y="45868"/>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2760" y="11219"/>
            <a:ext cx="2321240"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5800" y="-14706"/>
            <a:ext cx="2304235" cy="297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9711" y="4900115"/>
            <a:ext cx="2036892" cy="170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4648200" y="4812268"/>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108280" y="76200"/>
            <a:ext cx="1111920" cy="246221"/>
          </a:xfrm>
          <a:prstGeom prst="rect">
            <a:avLst/>
          </a:prstGeom>
          <a:noFill/>
        </p:spPr>
        <p:txBody>
          <a:bodyPr wrap="square" rtlCol="0">
            <a:spAutoFit/>
          </a:bodyPr>
          <a:lstStyle/>
          <a:p>
            <a:r>
              <a:rPr lang="en-US" sz="1000" dirty="0" smtClean="0"/>
              <a:t>LAST MONTH</a:t>
            </a:r>
            <a:endParaRPr lang="en-US" sz="1000" dirty="0"/>
          </a:p>
        </p:txBody>
      </p:sp>
      <p:sp>
        <p:nvSpPr>
          <p:cNvPr id="11" name="TextBox 10"/>
          <p:cNvSpPr txBox="1"/>
          <p:nvPr/>
        </p:nvSpPr>
        <p:spPr>
          <a:xfrm>
            <a:off x="-20715" y="5105400"/>
            <a:ext cx="2438399" cy="584775"/>
          </a:xfrm>
          <a:prstGeom prst="rect">
            <a:avLst/>
          </a:prstGeom>
          <a:noFill/>
        </p:spPr>
        <p:txBody>
          <a:bodyPr wrap="square" rtlCol="0">
            <a:spAutoFit/>
          </a:bodyPr>
          <a:lstStyle/>
          <a:p>
            <a:r>
              <a:rPr lang="en-US" sz="1600" dirty="0" smtClean="0">
                <a:solidFill>
                  <a:srgbClr val="FF0000"/>
                </a:solidFill>
              </a:rPr>
              <a:t>Many CA  reservoirs are at </a:t>
            </a:r>
            <a:r>
              <a:rPr lang="en-US" sz="1600" dirty="0" smtClean="0">
                <a:solidFill>
                  <a:srgbClr val="FF0000"/>
                </a:solidFill>
              </a:rPr>
              <a:t>low levels</a:t>
            </a:r>
            <a:r>
              <a:rPr lang="en-US" sz="1600" dirty="0" smtClean="0">
                <a:solidFill>
                  <a:srgbClr val="FF0000"/>
                </a:solidFill>
              </a:rPr>
              <a:t>”!! </a:t>
            </a:r>
            <a:endParaRPr lang="en-US" sz="1600" dirty="0">
              <a:solidFill>
                <a:srgbClr val="FF0000"/>
              </a:solidFill>
            </a:endParaRPr>
          </a:p>
        </p:txBody>
      </p:sp>
      <p:sp>
        <p:nvSpPr>
          <p:cNvPr id="9217" name="TextBox 9216"/>
          <p:cNvSpPr txBox="1"/>
          <p:nvPr/>
        </p:nvSpPr>
        <p:spPr>
          <a:xfrm>
            <a:off x="6324600" y="5923746"/>
            <a:ext cx="677405" cy="477054"/>
          </a:xfrm>
          <a:prstGeom prst="rect">
            <a:avLst/>
          </a:prstGeom>
          <a:noFill/>
        </p:spPr>
        <p:txBody>
          <a:bodyPr wrap="square" rtlCol="0">
            <a:spAutoFit/>
          </a:bodyPr>
          <a:lstStyle/>
          <a:p>
            <a:r>
              <a:rPr lang="en-US" sz="1600" b="1" dirty="0" smtClean="0"/>
              <a:t>82 %</a:t>
            </a:r>
          </a:p>
          <a:p>
            <a:r>
              <a:rPr lang="en-US" sz="900" b="1" dirty="0"/>
              <a:t>o</a:t>
            </a:r>
            <a:r>
              <a:rPr lang="en-US" sz="900" b="1" dirty="0" smtClean="0"/>
              <a:t>f  AVG!</a:t>
            </a:r>
            <a:endParaRPr lang="en-US" sz="900" b="1" dirty="0"/>
          </a:p>
        </p:txBody>
      </p:sp>
      <p:sp>
        <p:nvSpPr>
          <p:cNvPr id="26" name="TextBox 25"/>
          <p:cNvSpPr txBox="1"/>
          <p:nvPr/>
        </p:nvSpPr>
        <p:spPr>
          <a:xfrm>
            <a:off x="5807927" y="105019"/>
            <a:ext cx="1202473" cy="276999"/>
          </a:xfrm>
          <a:prstGeom prst="rect">
            <a:avLst/>
          </a:prstGeom>
          <a:noFill/>
        </p:spPr>
        <p:txBody>
          <a:bodyPr wrap="square" rtlCol="0">
            <a:spAutoFit/>
          </a:bodyPr>
          <a:lstStyle/>
          <a:p>
            <a:r>
              <a:rPr lang="en-US" sz="1200" dirty="0" smtClean="0"/>
              <a:t>THIS MONTH</a:t>
            </a:r>
            <a:endParaRPr lang="en-US" sz="1200" dirty="0"/>
          </a:p>
        </p:txBody>
      </p:sp>
      <p:pic>
        <p:nvPicPr>
          <p:cNvPr id="8196" name="Picture 4" descr="https://www.wfas.net/images/firedanger/fd_cls_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9200" y="3008809"/>
            <a:ext cx="2384800" cy="17761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9195" y="6655117"/>
            <a:ext cx="2382319" cy="12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Forecast Fire Danger Rating Continental Ma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5800" y="3048000"/>
            <a:ext cx="2297067" cy="1710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131897"/>
            <a:ext cx="4648200" cy="738664"/>
          </a:xfrm>
          <a:prstGeom prst="rect">
            <a:avLst/>
          </a:prstGeom>
          <a:noFill/>
        </p:spPr>
        <p:txBody>
          <a:bodyPr wrap="square" rtlCol="0">
            <a:spAutoFit/>
          </a:bodyPr>
          <a:lstStyle/>
          <a:p>
            <a:r>
              <a:rPr lang="en-US" sz="1400" b="1" dirty="0" smtClean="0"/>
              <a:t>Because of </a:t>
            </a:r>
            <a:r>
              <a:rPr lang="en-US" sz="1400" b="1" dirty="0"/>
              <a:t>L</a:t>
            </a:r>
            <a:r>
              <a:rPr lang="en-US" sz="1400" b="1" dirty="0" smtClean="0"/>
              <a:t>a Nina and from conditions even before La Nina, water </a:t>
            </a:r>
            <a:r>
              <a:rPr lang="en-US" sz="1400" b="1" dirty="0" smtClean="0"/>
              <a:t>reservoir </a:t>
            </a:r>
            <a:r>
              <a:rPr lang="en-US" sz="1400" b="1" dirty="0" smtClean="0"/>
              <a:t>levels are low!! If La Nina continues onto second year, this year, it will be a major problem!!</a:t>
            </a:r>
            <a:endParaRPr lang="en-US" sz="1400" b="1"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drought considerably improved.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1" y="4495800"/>
            <a:ext cx="954364" cy="1231106"/>
          </a:xfrm>
          <a:prstGeom prst="rect">
            <a:avLst/>
          </a:prstGeom>
          <a:noFill/>
        </p:spPr>
        <p:txBody>
          <a:bodyPr wrap="square" rtlCol="0">
            <a:spAutoFit/>
          </a:bodyPr>
          <a:lstStyle/>
          <a:p>
            <a:r>
              <a:rPr lang="en-US" u="sng" dirty="0" smtClean="0"/>
              <a:t>Note:</a:t>
            </a:r>
          </a:p>
          <a:p>
            <a:r>
              <a:rPr lang="en-US" sz="1400" dirty="0" smtClean="0"/>
              <a:t>CA,</a:t>
            </a:r>
          </a:p>
          <a:p>
            <a:r>
              <a:rPr lang="en-US" sz="1400" dirty="0" smtClean="0"/>
              <a:t>TX,</a:t>
            </a:r>
          </a:p>
          <a:p>
            <a:r>
              <a:rPr lang="en-US" sz="1400" dirty="0" smtClean="0"/>
              <a:t>Maine/</a:t>
            </a:r>
          </a:p>
          <a:p>
            <a:r>
              <a:rPr lang="en-US" sz="1400" dirty="0" smtClean="0"/>
              <a:t>Northeast</a:t>
            </a:r>
            <a:endParaRPr lang="en-US" sz="1400" dirty="0"/>
          </a:p>
        </p:txBody>
      </p:sp>
      <p:pic>
        <p:nvPicPr>
          <p:cNvPr id="3"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416451" cy="2142566"/>
          </a:xfrm>
          <a:prstGeom prst="rect">
            <a:avLst/>
          </a:prstGeom>
          <a:noFill/>
          <a:extLst>
            <a:ext uri="{909E8E84-426E-40DD-AFC4-6F175D3DCCD1}">
              <a14:hiddenFill xmlns:a14="http://schemas.microsoft.com/office/drawing/2010/main">
                <a:solidFill>
                  <a:srgbClr val="FFFFFF"/>
                </a:solidFill>
              </a14:hiddenFill>
            </a:ext>
          </a:extLst>
        </p:spPr>
      </p:pic>
      <p:sp>
        <p:nvSpPr>
          <p:cNvPr id="34" name="Arc 33"/>
          <p:cNvSpPr/>
          <p:nvPr/>
        </p:nvSpPr>
        <p:spPr>
          <a:xfrm>
            <a:off x="3250926" y="390524"/>
            <a:ext cx="711474" cy="4410075"/>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48200" y="4495800"/>
            <a:ext cx="1845423" cy="1384995"/>
          </a:xfrm>
          <a:prstGeom prst="rect">
            <a:avLst/>
          </a:prstGeom>
          <a:noFill/>
        </p:spPr>
        <p:txBody>
          <a:bodyPr wrap="square" rtlCol="0">
            <a:spAutoFit/>
          </a:bodyPr>
          <a:lstStyle/>
          <a:p>
            <a:r>
              <a:rPr lang="en-US" sz="1400" dirty="0" smtClean="0"/>
              <a:t>Overall, similar streamflow conditions in the south and west . </a:t>
            </a:r>
            <a:r>
              <a:rPr lang="en-US" sz="1400" u="sng" dirty="0" smtClean="0"/>
              <a:t>The white areas in maps (left) indicate no data or frozen land.</a:t>
            </a:r>
            <a:endParaRPr lang="en-US" sz="1400" u="sng" dirty="0"/>
          </a:p>
        </p:txBody>
      </p:sp>
      <p:pic>
        <p:nvPicPr>
          <p:cNvPr id="15362"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999" y="2142567"/>
            <a:ext cx="3416451" cy="216223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5432" y="2546525"/>
            <a:ext cx="2833312" cy="1865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99" y="4225242"/>
            <a:ext cx="3416452" cy="21853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4084" y="4243864"/>
            <a:ext cx="2572942" cy="166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6324600" y="3223685"/>
            <a:ext cx="2209800" cy="165311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70911" y="3874532"/>
            <a:ext cx="2277689"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7" y="3039824"/>
            <a:ext cx="4463751" cy="29037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050" y="1397754"/>
            <a:ext cx="4645252" cy="302184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7" y="19193"/>
            <a:ext cx="4421681" cy="2876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18969" y="5466546"/>
            <a:ext cx="3733800" cy="954107"/>
          </a:xfrm>
          <a:prstGeom prst="rect">
            <a:avLst/>
          </a:prstGeom>
          <a:noFill/>
        </p:spPr>
        <p:txBody>
          <a:bodyPr wrap="square" rtlCol="0">
            <a:spAutoFit/>
          </a:bodyPr>
          <a:lstStyle/>
          <a:p>
            <a:r>
              <a:rPr lang="en-US" sz="1400" dirty="0" smtClean="0"/>
              <a:t>Western half, mostly straightforward!</a:t>
            </a:r>
          </a:p>
          <a:p>
            <a:endParaRPr lang="en-US" sz="1400" dirty="0"/>
          </a:p>
          <a:p>
            <a:r>
              <a:rPr lang="en-US" sz="1400" dirty="0" smtClean="0"/>
              <a:t>Ohio/PA border region and eastern TX/Gulf states – </a:t>
            </a:r>
            <a:r>
              <a:rPr lang="en-US" sz="1400" dirty="0" err="1" smtClean="0"/>
              <a:t>watcvh</a:t>
            </a:r>
            <a:r>
              <a:rPr lang="en-US" sz="1400" dirty="0" smtClean="0"/>
              <a:t> out!!</a:t>
            </a:r>
            <a:endParaRPr lang="en-US" sz="1400" dirty="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
        <p:nvSpPr>
          <p:cNvPr id="6" name="Rectangle 5"/>
          <p:cNvSpPr/>
          <p:nvPr/>
        </p:nvSpPr>
        <p:spPr>
          <a:xfrm>
            <a:off x="2057400" y="4267200"/>
            <a:ext cx="1371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82283" y="3276600"/>
            <a:ext cx="1371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386709" y="-1525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196709" y="990600"/>
            <a:ext cx="2947291" cy="590931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a:t>
            </a:r>
            <a:r>
              <a:rPr lang="en-US" sz="1400" u="sng" dirty="0" smtClean="0"/>
              <a:t>drought area &amp; severity has overall generally </a:t>
            </a:r>
            <a:r>
              <a:rPr lang="en-US" sz="1400" u="sng" dirty="0" smtClean="0"/>
              <a:t>just about the same. </a:t>
            </a:r>
            <a:r>
              <a:rPr lang="en-US" sz="1400" dirty="0" smtClean="0"/>
              <a:t>The worse drought </a:t>
            </a:r>
            <a:r>
              <a:rPr lang="en-US" sz="1400" dirty="0" smtClean="0"/>
              <a:t>conditions are in the border areas of states </a:t>
            </a:r>
            <a:r>
              <a:rPr lang="en-US" sz="1400" dirty="0" smtClean="0"/>
              <a:t> </a:t>
            </a:r>
            <a:r>
              <a:rPr lang="en-US" sz="1400" dirty="0" smtClean="0"/>
              <a:t>AZ, NV</a:t>
            </a:r>
            <a:r>
              <a:rPr lang="en-US" sz="1400" dirty="0" smtClean="0"/>
              <a:t>, UT</a:t>
            </a:r>
            <a:r>
              <a:rPr lang="en-US" sz="1400" dirty="0" smtClean="0"/>
              <a:t>, CO, and OR, CA and western TX. These are regions are part of the  long term drought.</a:t>
            </a:r>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The drought in the Dakotas, </a:t>
            </a:r>
            <a:r>
              <a:rPr lang="en-US" sz="1400" dirty="0" smtClean="0"/>
              <a:t>MT, Wyoming</a:t>
            </a:r>
            <a:r>
              <a:rPr lang="en-US" sz="1400" dirty="0" smtClean="0"/>
              <a:t>, Nebraska, Kansas and vicinity which developed </a:t>
            </a:r>
            <a:r>
              <a:rPr lang="en-US" sz="1400" dirty="0" smtClean="0"/>
              <a:t>in the last year continues </a:t>
            </a:r>
            <a:r>
              <a:rPr lang="en-US" sz="1400" dirty="0" smtClean="0"/>
              <a:t>to hang in there.</a:t>
            </a:r>
          </a:p>
          <a:p>
            <a:endParaRPr lang="en-US" sz="1400" dirty="0"/>
          </a:p>
          <a:p>
            <a:pPr marL="285750" indent="-285750">
              <a:buFont typeface="Arial" panose="020B0604020202020204" pitchFamily="34" charset="0"/>
              <a:buChar char="•"/>
            </a:pPr>
            <a:r>
              <a:rPr lang="en-US" sz="1400" dirty="0" smtClean="0"/>
              <a:t>About 50 %  of the country is experiencing category D1 or worse drought condition.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the Northeastern (New England) states is finally and slowly beginning to get  some relief and fade away</a:t>
            </a:r>
            <a:r>
              <a:rPr lang="en-US" sz="1400" dirty="0" smtClean="0"/>
              <a:t>. Or Is it?</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Developing dryness in </a:t>
            </a:r>
            <a:r>
              <a:rPr lang="en-US" sz="1400" dirty="0" smtClean="0"/>
              <a:t>parts of Gulf coast states.</a:t>
            </a:r>
            <a:endParaRPr lang="en-US" sz="1400" dirty="0" smtClean="0"/>
          </a:p>
        </p:txBody>
      </p:sp>
      <p:sp>
        <p:nvSpPr>
          <p:cNvPr id="3081" name="TextBox 17"/>
          <p:cNvSpPr txBox="1">
            <a:spLocks noChangeArrowheads="1"/>
          </p:cNvSpPr>
          <p:nvPr/>
        </p:nvSpPr>
        <p:spPr bwMode="auto">
          <a:xfrm>
            <a:off x="1928906" y="3429000"/>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4555753" y="507831"/>
            <a:ext cx="1133644" cy="369332"/>
          </a:xfrm>
          <a:prstGeom prst="rect">
            <a:avLst/>
          </a:prstGeom>
          <a:noFill/>
        </p:spPr>
        <p:txBody>
          <a:bodyPr wrap="none" rtlCol="0">
            <a:spAutoFit/>
          </a:bodyPr>
          <a:lstStyle/>
          <a:p>
            <a:r>
              <a:rPr lang="en-US" dirty="0" smtClean="0"/>
              <a:t>December</a:t>
            </a:r>
            <a:endParaRPr lang="en-US" dirty="0"/>
          </a:p>
        </p:txBody>
      </p:sp>
      <p:sp>
        <p:nvSpPr>
          <p:cNvPr id="23" name="TextBox 22"/>
          <p:cNvSpPr txBox="1"/>
          <p:nvPr/>
        </p:nvSpPr>
        <p:spPr>
          <a:xfrm>
            <a:off x="4424104" y="4601508"/>
            <a:ext cx="1168783" cy="369332"/>
          </a:xfrm>
          <a:prstGeom prst="rect">
            <a:avLst/>
          </a:prstGeom>
          <a:noFill/>
        </p:spPr>
        <p:txBody>
          <a:bodyPr wrap="square" rtlCol="0">
            <a:spAutoFit/>
          </a:bodyPr>
          <a:lstStyle/>
          <a:p>
            <a:r>
              <a:rPr lang="en-US" dirty="0" smtClean="0"/>
              <a:t>October</a:t>
            </a:r>
            <a:endParaRPr lang="en-US" dirty="0"/>
          </a:p>
        </p:txBody>
      </p:sp>
      <p:sp>
        <p:nvSpPr>
          <p:cNvPr id="28" name="TextBox 27"/>
          <p:cNvSpPr txBox="1"/>
          <p:nvPr/>
        </p:nvSpPr>
        <p:spPr>
          <a:xfrm>
            <a:off x="4500304" y="2596634"/>
            <a:ext cx="1270191" cy="369332"/>
          </a:xfrm>
          <a:prstGeom prst="rect">
            <a:avLst/>
          </a:prstGeom>
          <a:noFill/>
        </p:spPr>
        <p:txBody>
          <a:bodyPr wrap="square" rtlCol="0">
            <a:spAutoFit/>
          </a:bodyPr>
          <a:lstStyle/>
          <a:p>
            <a:r>
              <a:rPr lang="en-US" dirty="0"/>
              <a:t> </a:t>
            </a:r>
            <a:r>
              <a:rPr lang="en-US" dirty="0" smtClean="0"/>
              <a:t>November</a:t>
            </a:r>
            <a:endParaRPr lang="en-US" dirty="0"/>
          </a:p>
        </p:txBody>
      </p:sp>
      <p:sp>
        <p:nvSpPr>
          <p:cNvPr id="2" name="TextBox 1"/>
          <p:cNvSpPr txBox="1"/>
          <p:nvPr/>
        </p:nvSpPr>
        <p:spPr>
          <a:xfrm>
            <a:off x="6196710" y="0"/>
            <a:ext cx="2871092" cy="1015663"/>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4" name="TextBox 23"/>
          <p:cNvSpPr txBox="1"/>
          <p:nvPr/>
        </p:nvSpPr>
        <p:spPr>
          <a:xfrm>
            <a:off x="1192529" y="213350"/>
            <a:ext cx="902811" cy="369332"/>
          </a:xfrm>
          <a:prstGeom prst="rect">
            <a:avLst/>
          </a:prstGeom>
          <a:noFill/>
        </p:spPr>
        <p:txBody>
          <a:bodyPr wrap="none" rtlCol="0">
            <a:spAutoFit/>
          </a:bodyPr>
          <a:lstStyle/>
          <a:p>
            <a:r>
              <a:rPr lang="en-US" dirty="0" smtClean="0"/>
              <a:t>January</a:t>
            </a:r>
            <a:endParaRPr lang="en-US" dirty="0"/>
          </a:p>
        </p:txBody>
      </p:sp>
      <p:pic>
        <p:nvPicPr>
          <p:cNvPr id="32" name="Picture 31"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4970840"/>
            <a:ext cx="2295229" cy="1697770"/>
          </a:xfrm>
          <a:prstGeom prst="rect">
            <a:avLst/>
          </a:prstGeom>
          <a:noFill/>
          <a:ln>
            <a:noFill/>
          </a:ln>
        </p:spPr>
      </p:pic>
      <p:pic>
        <p:nvPicPr>
          <p:cNvPr id="22" name="Picture 21"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6604" y="2925108"/>
            <a:ext cx="2286001" cy="1676400"/>
          </a:xfrm>
          <a:prstGeom prst="rect">
            <a:avLst/>
          </a:prstGeom>
          <a:noFill/>
          <a:ln>
            <a:noFill/>
          </a:ln>
        </p:spPr>
      </p:pic>
      <p:pic>
        <p:nvPicPr>
          <p:cNvPr id="27" name="Picture 26"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891959"/>
            <a:ext cx="2295229" cy="1704675"/>
          </a:xfrm>
          <a:prstGeom prst="rect">
            <a:avLst/>
          </a:prstGeom>
          <a:noFill/>
          <a:ln>
            <a:noFill/>
          </a:ln>
        </p:spPr>
      </p:pic>
      <p:sp>
        <p:nvSpPr>
          <p:cNvPr id="29" name="TextBox 28"/>
          <p:cNvSpPr txBox="1"/>
          <p:nvPr/>
        </p:nvSpPr>
        <p:spPr>
          <a:xfrm>
            <a:off x="1066800" y="3429000"/>
            <a:ext cx="1018227" cy="369332"/>
          </a:xfrm>
          <a:prstGeom prst="rect">
            <a:avLst/>
          </a:prstGeom>
          <a:noFill/>
        </p:spPr>
        <p:txBody>
          <a:bodyPr wrap="none" rtlCol="0">
            <a:spAutoFit/>
          </a:bodyPr>
          <a:lstStyle/>
          <a:p>
            <a:r>
              <a:rPr lang="en-US" dirty="0" smtClean="0"/>
              <a:t>February</a:t>
            </a:r>
            <a:endParaRPr lang="en-US" dirty="0"/>
          </a:p>
        </p:txBody>
      </p:sp>
      <p:pic>
        <p:nvPicPr>
          <p:cNvPr id="30" name="Picture 2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59" y="533400"/>
            <a:ext cx="3798241" cy="2921169"/>
          </a:xfrm>
          <a:prstGeom prst="rect">
            <a:avLst/>
          </a:prstGeom>
          <a:noFill/>
          <a:ln>
            <a:noFill/>
          </a:ln>
        </p:spPr>
      </p:pic>
      <p:pic>
        <p:nvPicPr>
          <p:cNvPr id="21" name="Picture 2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733800"/>
            <a:ext cx="3810000" cy="28956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909035147"/>
              </p:ext>
            </p:extLst>
          </p:nvPr>
        </p:nvGraphicFramePr>
        <p:xfrm>
          <a:off x="381000" y="152400"/>
          <a:ext cx="8305800" cy="6139068"/>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11 February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rgbClr val="0033CC"/>
                          </a:solidFill>
                          <a:effectLst/>
                          <a:latin typeface="Arial" pitchFamily="34" charset="0"/>
                          <a:ea typeface="+mn-ea"/>
                          <a:cs typeface="+mn-cs"/>
                        </a:rPr>
                        <a:t>There is a ~60% chance of a transition from La Niña to ENSO-Neutral during the Northern Hemisphere spring 2021 (April-June</a:t>
                      </a:r>
                      <a:r>
                        <a:rPr lang="en-US" sz="1800" b="1" i="0" kern="1200" dirty="0" smtClean="0">
                          <a:solidFill>
                            <a:srgbClr val="0033CC"/>
                          </a:solidFill>
                          <a:effectLst/>
                          <a:latin typeface="Arial" pitchFamily="34" charset="0"/>
                          <a:ea typeface="+mn-ea"/>
                          <a:cs typeface="+mn-cs"/>
                        </a:rPr>
                        <a:t>).</a:t>
                      </a:r>
                    </a:p>
                    <a:p>
                      <a:pPr marL="0" marR="0" indent="0" algn="ctr"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a:t>
                      </a:r>
                    </a:p>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ENSO status during - Upcoming</a:t>
                      </a:r>
                      <a:r>
                        <a:rPr lang="en-US" sz="1800" b="1" i="0" kern="1200" baseline="0" dirty="0" smtClean="0">
                          <a:solidFill>
                            <a:srgbClr val="0033CC"/>
                          </a:solidFill>
                          <a:effectLst/>
                          <a:latin typeface="Arial" pitchFamily="34" charset="0"/>
                          <a:ea typeface="+mn-ea"/>
                          <a:cs typeface="+mn-cs"/>
                        </a:rPr>
                        <a:t> forecast season </a:t>
                      </a:r>
                      <a:r>
                        <a:rPr lang="en-US" sz="1800" b="1" i="0" kern="1200" dirty="0" smtClean="0">
                          <a:solidFill>
                            <a:srgbClr val="0033CC"/>
                          </a:solidFill>
                          <a:effectLst/>
                          <a:latin typeface="Arial" pitchFamily="34" charset="0"/>
                          <a:ea typeface="+mn-ea"/>
                          <a:cs typeface="+mn-cs"/>
                        </a:rPr>
                        <a:t>March-April-May –</a:t>
                      </a:r>
                      <a:r>
                        <a:rPr lang="en-US" sz="1800" b="1" i="0" u="sng" kern="1200" dirty="0" smtClean="0">
                          <a:solidFill>
                            <a:srgbClr val="0033CC"/>
                          </a:solidFill>
                          <a:effectLst/>
                          <a:latin typeface="Arial" pitchFamily="34" charset="0"/>
                          <a:ea typeface="+mn-ea"/>
                          <a:cs typeface="+mn-cs"/>
                        </a:rPr>
                        <a:t>is tricky!</a:t>
                      </a:r>
                      <a:endParaRPr lang="en-US" sz="1800" u="sng"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0" y="646112"/>
            <a:ext cx="4419600" cy="61055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89949" y="2461334"/>
            <a:ext cx="3920651" cy="2179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89948" y="4572000"/>
            <a:ext cx="3949503" cy="213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689947" y="653079"/>
            <a:ext cx="3920653" cy="178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5638800" y="1828800"/>
            <a:ext cx="2971800" cy="0"/>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671812" y="1066800"/>
            <a:ext cx="4191000" cy="1815882"/>
          </a:xfrm>
          <a:prstGeom prst="rect">
            <a:avLst/>
          </a:prstGeom>
          <a:noFill/>
        </p:spPr>
        <p:txBody>
          <a:bodyPr wrap="square" rtlCol="0">
            <a:spAutoFit/>
          </a:bodyPr>
          <a:lstStyle/>
          <a:p>
            <a:r>
              <a:rPr lang="en-US" sz="1600" dirty="0" smtClean="0"/>
              <a:t>Central and eastern tropical SST and subsurface exhibit cold La Nina conditions!! </a:t>
            </a:r>
          </a:p>
          <a:p>
            <a:endParaRPr lang="en-US" sz="1600" dirty="0"/>
          </a:p>
          <a:p>
            <a:r>
              <a:rPr lang="en-US" sz="1600" dirty="0" smtClean="0"/>
              <a:t>Warm sub-surface anomalies lurking in the western </a:t>
            </a:r>
            <a:r>
              <a:rPr lang="en-US" sz="1600" dirty="0" smtClean="0"/>
              <a:t>Pacific and popping up in far eastern tropical Pacific.  </a:t>
            </a:r>
            <a:r>
              <a:rPr lang="en-US" sz="1600" dirty="0" smtClean="0"/>
              <a:t>La Nina transitioning/ending in late Spring? To what ? Neutral/El Nino??</a:t>
            </a:r>
            <a:endParaRPr lang="en-US" sz="1600" dirty="0"/>
          </a:p>
        </p:txBody>
      </p:sp>
      <p:pic>
        <p:nvPicPr>
          <p:cNvPr id="9"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152400"/>
            <a:ext cx="4267200" cy="6553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19600" y="3398836"/>
            <a:ext cx="4695424" cy="2011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January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February </a:t>
            </a:r>
            <a:r>
              <a:rPr lang="en-US" altLang="en-US" sz="1800" dirty="0">
                <a:latin typeface="Times New Roman" pitchFamily="18" charset="0"/>
              </a:rPr>
              <a:t>CPC/IRI forecast</a:t>
            </a:r>
          </a:p>
        </p:txBody>
      </p:sp>
      <p:sp>
        <p:nvSpPr>
          <p:cNvPr id="2" name="TextBox 1"/>
          <p:cNvSpPr txBox="1"/>
          <p:nvPr/>
        </p:nvSpPr>
        <p:spPr>
          <a:xfrm>
            <a:off x="53266" y="6550223"/>
            <a:ext cx="8610600" cy="307777"/>
          </a:xfrm>
          <a:prstGeom prst="rect">
            <a:avLst/>
          </a:prstGeom>
          <a:noFill/>
        </p:spPr>
        <p:txBody>
          <a:bodyPr wrap="square" rtlCol="0">
            <a:spAutoFit/>
          </a:bodyPr>
          <a:lstStyle/>
          <a:p>
            <a:r>
              <a:rPr lang="en-US" sz="1400" b="1" dirty="0" smtClean="0">
                <a:solidFill>
                  <a:srgbClr val="0033CC"/>
                </a:solidFill>
              </a:rPr>
              <a:t>Will La </a:t>
            </a:r>
            <a:r>
              <a:rPr lang="en-US" sz="1400" b="1" dirty="0" smtClean="0">
                <a:solidFill>
                  <a:srgbClr val="0033CC"/>
                </a:solidFill>
              </a:rPr>
              <a:t>Nina </a:t>
            </a:r>
            <a:r>
              <a:rPr lang="en-US" sz="1400" b="1" dirty="0" smtClean="0">
                <a:solidFill>
                  <a:srgbClr val="0033CC"/>
                </a:solidFill>
              </a:rPr>
              <a:t>last through next 3 months (MAM)? Will the La Nina remerge later this year? </a:t>
            </a:r>
            <a:endParaRPr lang="en-US" sz="1400" b="1" u="sng" dirty="0" smtClean="0">
              <a:solidFill>
                <a:srgbClr val="0033CC"/>
              </a:solidFill>
            </a:endParaRPr>
          </a:p>
        </p:txBody>
      </p:sp>
      <p:pic>
        <p:nvPicPr>
          <p:cNvPr id="16386" name="Picture 2" descr="https://iri.columbia.edu/wp-content/uploads/2021/01/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96" y="762000"/>
            <a:ext cx="4043904"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iri.columbia.edu/wp-content/uploads/2020/12/sst_table_im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7642" y="251084"/>
            <a:ext cx="4346358" cy="31017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447800" y="3130034"/>
            <a:ext cx="304800" cy="15943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s://iri.columbia.edu/wp-content/uploads/2021/02/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48151"/>
            <a:ext cx="4114800" cy="26833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ri.columbia.edu/wp-content/uploads/2021/01/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642" y="3505200"/>
            <a:ext cx="4308628" cy="3075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2181" y="3886200"/>
            <a:ext cx="1521819" cy="2893100"/>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  We still have many days to go in the month</a:t>
            </a:r>
            <a:r>
              <a:rPr lang="en-US" sz="1400" b="1" dirty="0" smtClean="0">
                <a:sym typeface="Wingdings" panose="05000000000000000000" pitchFamily="2" charset="2"/>
              </a:rPr>
              <a:t>. – </a:t>
            </a:r>
            <a:r>
              <a:rPr lang="en-US" sz="1400" b="1" u="sng" dirty="0" smtClean="0">
                <a:sym typeface="Wingdings" panose="05000000000000000000" pitchFamily="2" charset="2"/>
              </a:rPr>
              <a:t>BUT now, it looks bad!!</a:t>
            </a:r>
            <a:endParaRPr lang="en-US" sz="1400" b="1" u="sng" dirty="0"/>
          </a:p>
        </p:txBody>
      </p:sp>
      <p:pic>
        <p:nvPicPr>
          <p:cNvPr id="14338"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3812181" cy="3671618"/>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(Feb)/</a:t>
            </a:r>
            <a:r>
              <a:rPr lang="en-US" altLang="en-US" sz="2400" kern="0" dirty="0"/>
              <a:t>Seasonal </a:t>
            </a:r>
            <a:r>
              <a:rPr lang="en-US" altLang="en-US" sz="2400" kern="0" dirty="0" smtClean="0"/>
              <a:t>(FMA)  </a:t>
            </a:r>
            <a:endParaRPr lang="en-US" altLang="en-US" sz="2400" kern="0" dirty="0"/>
          </a:p>
        </p:txBody>
      </p:sp>
      <p:sp>
        <p:nvSpPr>
          <p:cNvPr id="6" name="TextBox 5"/>
          <p:cNvSpPr txBox="1"/>
          <p:nvPr/>
        </p:nvSpPr>
        <p:spPr>
          <a:xfrm>
            <a:off x="449934" y="3766066"/>
            <a:ext cx="34820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668547" y="2671262"/>
            <a:ext cx="1181100" cy="523220"/>
          </a:xfrm>
          <a:prstGeom prst="rect">
            <a:avLst/>
          </a:prstGeom>
          <a:noFill/>
        </p:spPr>
        <p:txBody>
          <a:bodyPr wrap="square" rtlCol="0">
            <a:spAutoFit/>
          </a:bodyPr>
          <a:lstStyle/>
          <a:p>
            <a:r>
              <a:rPr lang="en-US" sz="1400" dirty="0" smtClean="0"/>
              <a:t>What happened?</a:t>
            </a:r>
            <a:endParaRPr lang="en-US" sz="1400" dirty="0"/>
          </a:p>
        </p:txBody>
      </p:sp>
      <p:pic>
        <p:nvPicPr>
          <p:cNvPr id="14340"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20219"/>
            <a:ext cx="3818508" cy="375477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6" y="4125099"/>
            <a:ext cx="3769330" cy="272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rc 4"/>
          <p:cNvSpPr/>
          <p:nvPr/>
        </p:nvSpPr>
        <p:spPr>
          <a:xfrm>
            <a:off x="3276600" y="2362200"/>
            <a:ext cx="748053" cy="4849128"/>
          </a:xfrm>
          <a:prstGeom prst="arc">
            <a:avLst>
              <a:gd name="adj1" fmla="val 16138290"/>
              <a:gd name="adj2" fmla="val 554506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52238"/>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145958" y="4409243"/>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GFS Model Guidance for next 16 days</a:t>
            </a:r>
            <a:r>
              <a:rPr lang="en-US" altLang="en-US" sz="1800" dirty="0">
                <a:latin typeface="Times New Roman" pitchFamily="18" charset="0"/>
              </a:rPr>
              <a:t>.</a:t>
            </a:r>
          </a:p>
        </p:txBody>
      </p:sp>
      <p:sp>
        <p:nvSpPr>
          <p:cNvPr id="24579" name="TextBox 2"/>
          <p:cNvSpPr txBox="1">
            <a:spLocks noChangeArrowheads="1"/>
          </p:cNvSpPr>
          <p:nvPr/>
        </p:nvSpPr>
        <p:spPr bwMode="auto">
          <a:xfrm>
            <a:off x="4648200" y="1066800"/>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pic>
        <p:nvPicPr>
          <p:cNvPr id="9218" name="Picture 2" descr="https://www.wpc.ncep.noaa.gov/qpf/p168i.gif?1613416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94"/>
            <a:ext cx="4730615" cy="331734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819" y="3352238"/>
            <a:ext cx="4096269"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5867400" y="4038600"/>
            <a:ext cx="1295400" cy="68580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62113" y="2362200"/>
            <a:ext cx="3395201" cy="923330"/>
          </a:xfrm>
          <a:prstGeom prst="rect">
            <a:avLst/>
          </a:prstGeom>
          <a:noFill/>
        </p:spPr>
        <p:txBody>
          <a:bodyPr wrap="square" rtlCol="0">
            <a:spAutoFit/>
          </a:bodyPr>
          <a:lstStyle/>
          <a:p>
            <a:r>
              <a:rPr lang="en-US" dirty="0" smtClean="0"/>
              <a:t>Precip amounts in this region varies highly from one model run to next!! </a:t>
            </a:r>
            <a:endParaRPr lang="en-US" dirty="0"/>
          </a:p>
        </p:txBody>
      </p:sp>
      <p:cxnSp>
        <p:nvCxnSpPr>
          <p:cNvPr id="5" name="Straight Arrow Connector 4"/>
          <p:cNvCxnSpPr/>
          <p:nvPr/>
        </p:nvCxnSpPr>
        <p:spPr>
          <a:xfrm>
            <a:off x="6324600" y="3124200"/>
            <a:ext cx="533400" cy="914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Muthuvel.Chelliah\Desktop\Drought-Temporary\mod.redonly.us.4panel.fordrought.briefing.recent.1wk,2wk,3wks,1mon.rain.fcst_to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8686800" cy="67105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1066800" y="3197423"/>
            <a:ext cx="7036293" cy="307777"/>
          </a:xfrm>
          <a:prstGeom prst="rect">
            <a:avLst/>
          </a:prstGeom>
        </p:spPr>
        <p:txBody>
          <a:bodyPr wrap="square">
            <a:spAutoFit/>
          </a:bodyPr>
          <a:lstStyle/>
          <a:p>
            <a:r>
              <a:rPr lang="en-US" sz="1400" u="sng" dirty="0" smtClean="0">
                <a:solidFill>
                  <a:srgbClr val="FF0000"/>
                </a:solidFill>
              </a:rPr>
              <a:t>From European Center (</a:t>
            </a:r>
            <a:r>
              <a:rPr lang="en-US" sz="1400" u="sng" dirty="0">
                <a:solidFill>
                  <a:srgbClr val="FF0000"/>
                </a:solidFill>
              </a:rPr>
              <a:t>EC) </a:t>
            </a:r>
            <a:r>
              <a:rPr lang="en-US" sz="1400" u="sng" dirty="0" smtClean="0">
                <a:solidFill>
                  <a:srgbClr val="FF0000"/>
                </a:solidFill>
              </a:rPr>
              <a:t>Precip forecast </a:t>
            </a:r>
            <a:r>
              <a:rPr lang="en-US" sz="1400" u="sng" dirty="0">
                <a:solidFill>
                  <a:srgbClr val="FF0000"/>
                </a:solidFill>
              </a:rPr>
              <a:t>(</a:t>
            </a:r>
            <a:r>
              <a:rPr lang="en-US" sz="1400" b="1" u="sng" dirty="0">
                <a:solidFill>
                  <a:srgbClr val="FF0000"/>
                </a:solidFill>
              </a:rPr>
              <a:t>made yesterday, </a:t>
            </a:r>
            <a:r>
              <a:rPr lang="en-US" sz="1400" b="1" u="sng" dirty="0" smtClean="0">
                <a:solidFill>
                  <a:srgbClr val="FF0000"/>
                </a:solidFill>
              </a:rPr>
              <a:t>15 Feb.</a:t>
            </a:r>
            <a:r>
              <a:rPr lang="en-US" sz="1400" u="sng" dirty="0" smtClean="0">
                <a:solidFill>
                  <a:srgbClr val="FF0000"/>
                </a:solidFill>
              </a:rPr>
              <a:t>)</a:t>
            </a:r>
            <a:r>
              <a:rPr lang="en-US" sz="1400" b="1" u="sng" dirty="0">
                <a:solidFill>
                  <a:srgbClr val="FF0000"/>
                </a:solidFill>
              </a:rPr>
              <a:t> for next 4 weeks.</a:t>
            </a:r>
            <a:r>
              <a:rPr lang="en-US" sz="1400" u="sng" dirty="0" smtClean="0">
                <a:solidFill>
                  <a:srgbClr val="FF0000"/>
                </a:solidFill>
              </a:rPr>
              <a:t> </a:t>
            </a:r>
            <a:endParaRPr lang="en-US" sz="1400" dirty="0"/>
          </a:p>
        </p:txBody>
      </p:sp>
    </p:spTree>
    <p:extLst>
      <p:ext uri="{BB962C8B-B14F-4D97-AF65-F5344CB8AC3E}">
        <p14:creationId xmlns:p14="http://schemas.microsoft.com/office/powerpoint/2010/main" val="106354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pic>
        <p:nvPicPr>
          <p:cNvPr id="16386" name="Picture 2" descr="C:\Users\Muthuvel.Chelliah\Desktop\Drought-Temporary\mod.redonly.us.4panel.fordrought.briefing.recent.1wk,2wk,3wks,1mon.rain.fcst_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762000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Muthuvel.Chelliah\Desktop\Drought-Temporary\mod.redonly.us.4panel.fordrought.briefing.recent.1wk,2wk,3wks,1mon.rain.fcst_an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11096"/>
            <a:ext cx="8567383" cy="661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19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Muthuvel.Chelliah\Desktop\Drought-Temporary\mod.redonly.us.4panel.fordrought.briefing.future.including.future.EC.fcst.perc4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686800" cy="67105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3" name="TextBox 2"/>
          <p:cNvSpPr txBox="1"/>
          <p:nvPr/>
        </p:nvSpPr>
        <p:spPr>
          <a:xfrm>
            <a:off x="4724400" y="129219"/>
            <a:ext cx="4038600" cy="954107"/>
          </a:xfrm>
          <a:prstGeom prst="rect">
            <a:avLst/>
          </a:prstGeom>
          <a:noFill/>
        </p:spPr>
        <p:txBody>
          <a:bodyPr wrap="square" rtlCol="0">
            <a:spAutoFit/>
          </a:bodyPr>
          <a:lstStyle/>
          <a:p>
            <a:r>
              <a:rPr lang="en-US" sz="1400" dirty="0" smtClean="0">
                <a:solidFill>
                  <a:srgbClr val="FF0000"/>
                </a:solidFill>
              </a:rPr>
              <a:t>Looking </a:t>
            </a:r>
            <a:r>
              <a:rPr lang="en-US" sz="1400" dirty="0" smtClean="0">
                <a:solidFill>
                  <a:srgbClr val="FF0000"/>
                </a:solidFill>
              </a:rPr>
              <a:t>back </a:t>
            </a:r>
            <a:r>
              <a:rPr lang="en-US" sz="1400" dirty="0" smtClean="0">
                <a:solidFill>
                  <a:srgbClr val="FF0000"/>
                </a:solidFill>
              </a:rPr>
              <a:t>from future (16 Mar) how </a:t>
            </a:r>
            <a:r>
              <a:rPr lang="en-US" sz="1400" dirty="0" smtClean="0">
                <a:solidFill>
                  <a:srgbClr val="FF0000"/>
                </a:solidFill>
              </a:rPr>
              <a:t>60 days and 90 days precip percentile will look, </a:t>
            </a:r>
            <a:r>
              <a:rPr lang="en-US" sz="1400" u="sng" dirty="0" smtClean="0">
                <a:solidFill>
                  <a:srgbClr val="FF0000"/>
                </a:solidFill>
              </a:rPr>
              <a:t>including the 1- month European Center(EC) forecast </a:t>
            </a:r>
            <a:r>
              <a:rPr lang="en-US" sz="1400" u="sng" dirty="0">
                <a:solidFill>
                  <a:srgbClr val="FF0000"/>
                </a:solidFill>
              </a:rPr>
              <a:t>(</a:t>
            </a:r>
            <a:r>
              <a:rPr lang="en-US" sz="1400" b="1" u="sng" dirty="0">
                <a:solidFill>
                  <a:srgbClr val="FF0000"/>
                </a:solidFill>
              </a:rPr>
              <a:t>made </a:t>
            </a:r>
            <a:r>
              <a:rPr lang="en-US" sz="1400" b="1" u="sng" dirty="0" smtClean="0">
                <a:solidFill>
                  <a:srgbClr val="FF0000"/>
                </a:solidFill>
              </a:rPr>
              <a:t>yesterday, </a:t>
            </a:r>
            <a:r>
              <a:rPr lang="en-US" sz="1400" b="1" u="sng" dirty="0" smtClean="0">
                <a:solidFill>
                  <a:srgbClr val="FF0000"/>
                </a:solidFill>
              </a:rPr>
              <a:t>15 Feb</a:t>
            </a:r>
            <a:r>
              <a:rPr lang="en-US" sz="1400" u="sng" dirty="0" smtClean="0">
                <a:solidFill>
                  <a:srgbClr val="FF0000"/>
                </a:solidFill>
              </a:rPr>
              <a:t>) </a:t>
            </a:r>
            <a:r>
              <a:rPr lang="en-US" sz="1400" u="sng" dirty="0" smtClean="0">
                <a:solidFill>
                  <a:srgbClr val="FF0000"/>
                </a:solidFill>
              </a:rPr>
              <a:t>precip amounts.</a:t>
            </a:r>
            <a:endParaRPr lang="en-US" sz="1400" u="sng" dirty="0">
              <a:solidFill>
                <a:srgbClr val="FF0000"/>
              </a:solidFill>
            </a:endParaRPr>
          </a:p>
        </p:txBody>
      </p:sp>
      <p:sp>
        <p:nvSpPr>
          <p:cNvPr id="4" name="Rectangle 3"/>
          <p:cNvSpPr/>
          <p:nvPr/>
        </p:nvSpPr>
        <p:spPr>
          <a:xfrm>
            <a:off x="4495800" y="32004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4572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0"/>
            <a:ext cx="3366856" cy="1323439"/>
          </a:xfrm>
          <a:prstGeom prst="rect">
            <a:avLst/>
          </a:prstGeom>
          <a:noFill/>
        </p:spPr>
        <p:txBody>
          <a:bodyPr wrap="square" rtlCol="0">
            <a:spAutoFit/>
          </a:bodyPr>
          <a:lstStyle/>
          <a:p>
            <a:r>
              <a:rPr lang="en-US" sz="1600" dirty="0" smtClean="0"/>
              <a:t>Possible developing drought in parts of LA/MS/AL/FL and coastal GA in the next month/season</a:t>
            </a:r>
            <a:r>
              <a:rPr lang="en-US" sz="1600" dirty="0" smtClean="0"/>
              <a:t>? (See also 3-4-5 months precip deficits in this region, earlier slides 7/8 !)</a:t>
            </a:r>
            <a:endParaRPr lang="en-US" sz="1600" dirty="0"/>
          </a:p>
        </p:txBody>
      </p:sp>
    </p:spTree>
    <p:extLst>
      <p:ext uri="{BB962C8B-B14F-4D97-AF65-F5344CB8AC3E}">
        <p14:creationId xmlns:p14="http://schemas.microsoft.com/office/powerpoint/2010/main" val="241824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Jan 2021- Apr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01/21/21</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February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01/31/21</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25894" y="4114799"/>
            <a:ext cx="4978893" cy="2246769"/>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outlooks, except in the southeast. New  Drought is expected to emerge in the Southeast, and it is beginning to happen. Will that happen?</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The ongoing La Nina and the associated below normal precip. across the southwest is increasing the drought affected areas. </a:t>
            </a:r>
          </a:p>
          <a:p>
            <a:pPr marL="0" lvl="1"/>
            <a:endParaRPr lang="en-US" sz="1400" dirty="0"/>
          </a:p>
          <a:p>
            <a:pPr marL="285750" lvl="1" indent="-285750">
              <a:buFont typeface="Arial" panose="020B0604020202020204" pitchFamily="34" charset="0"/>
              <a:buChar char="•"/>
            </a:pPr>
            <a:r>
              <a:rPr lang="en-US" sz="1400" dirty="0" smtClean="0"/>
              <a:t>Question: During this moderate La Nina winter, how well are the observed T/P monthly/seasonal patterns conforming to the canonical (expected) composite patterns?</a:t>
            </a:r>
          </a:p>
        </p:txBody>
      </p:sp>
      <p:pic>
        <p:nvPicPr>
          <p:cNvPr id="3"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8" y="512618"/>
            <a:ext cx="4464424" cy="3449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414396"/>
            <a:ext cx="4051546" cy="313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82227" cy="3498857"/>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30</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(Feb)/</a:t>
            </a:r>
            <a:r>
              <a:rPr lang="en-US" altLang="en-US" sz="2400" kern="0" dirty="0"/>
              <a:t>Seasonal </a:t>
            </a:r>
            <a:r>
              <a:rPr lang="en-US" altLang="en-US" sz="2400" kern="0" dirty="0" smtClean="0"/>
              <a:t>(FMA)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16868"/>
            <a:ext cx="34820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Jan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Jan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2292"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34379"/>
            <a:ext cx="4038600" cy="39711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2" y="3795770"/>
            <a:ext cx="3966765" cy="306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Mar</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31</a:t>
            </a:fld>
            <a:endParaRPr lang="en-US" altLang="en-US" sz="1400" dirty="0"/>
          </a:p>
        </p:txBody>
      </p:sp>
      <p:sp>
        <p:nvSpPr>
          <p:cNvPr id="21506" name="Title 1"/>
          <p:cNvSpPr>
            <a:spLocks noGrp="1"/>
          </p:cNvSpPr>
          <p:nvPr>
            <p:ph type="title"/>
          </p:nvPr>
        </p:nvSpPr>
        <p:spPr>
          <a:xfrm>
            <a:off x="35814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362200"/>
            <a:ext cx="1204157" cy="1600438"/>
          </a:xfrm>
          <a:prstGeom prst="rect">
            <a:avLst/>
          </a:prstGeom>
          <a:noFill/>
        </p:spPr>
        <p:txBody>
          <a:bodyPr wrap="square" rtlCol="0">
            <a:spAutoFit/>
          </a:bodyPr>
          <a:lstStyle/>
          <a:p>
            <a:r>
              <a:rPr lang="en-US" sz="1400" dirty="0" smtClean="0"/>
              <a:t>Much of the country is warm except in the Northwest. The south is WARM+</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371" y="0"/>
            <a:ext cx="3945629" cy="304799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200" cy="300209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5351"/>
            <a:ext cx="3886200" cy="300208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371" y="3177349"/>
            <a:ext cx="3945629" cy="304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32</a:t>
            </a:fld>
            <a:endParaRPr lang="en-US" altLang="en-US" dirty="0"/>
          </a:p>
        </p:txBody>
      </p:sp>
      <p:sp>
        <p:nvSpPr>
          <p:cNvPr id="4" name="TextBox 3"/>
          <p:cNvSpPr txBox="1"/>
          <p:nvPr/>
        </p:nvSpPr>
        <p:spPr>
          <a:xfrm>
            <a:off x="76200" y="152400"/>
            <a:ext cx="8763000" cy="369332"/>
          </a:xfrm>
          <a:prstGeom prst="rect">
            <a:avLst/>
          </a:prstGeom>
          <a:noFill/>
        </p:spPr>
        <p:txBody>
          <a:bodyPr wrap="square" rtlCol="0">
            <a:spAutoFit/>
          </a:bodyPr>
          <a:lstStyle/>
          <a:p>
            <a:r>
              <a:rPr lang="en-US" dirty="0" smtClean="0"/>
              <a:t>Agreement/Disagreement among the various NMME models’ JFM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90" y="533568"/>
            <a:ext cx="8789910" cy="603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33</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05740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19050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sp>
        <p:nvSpPr>
          <p:cNvPr id="3" name="TextBox 2"/>
          <p:cNvSpPr txBox="1"/>
          <p:nvPr/>
        </p:nvSpPr>
        <p:spPr>
          <a:xfrm>
            <a:off x="7086600" y="3048000"/>
            <a:ext cx="1981200" cy="3108543"/>
          </a:xfrm>
          <a:prstGeom prst="rect">
            <a:avLst/>
          </a:prstGeom>
          <a:noFill/>
        </p:spPr>
        <p:txBody>
          <a:bodyPr wrap="square" rtlCol="0">
            <a:spAutoFit/>
          </a:bodyPr>
          <a:lstStyle/>
          <a:p>
            <a:r>
              <a:rPr lang="en-US" sz="1400" dirty="0" smtClean="0"/>
              <a:t>The SPI6 </a:t>
            </a:r>
            <a:r>
              <a:rPr lang="en-US" sz="1400" dirty="0" err="1" smtClean="0"/>
              <a:t>fcsts</a:t>
            </a:r>
            <a:r>
              <a:rPr lang="en-US" sz="1400" dirty="0" smtClean="0"/>
              <a:t> made last month vs. this month based on NMME models’ precip </a:t>
            </a:r>
            <a:r>
              <a:rPr lang="en-US" sz="1400" dirty="0" err="1" smtClean="0"/>
              <a:t>fcst</a:t>
            </a:r>
            <a:r>
              <a:rPr lang="en-US" sz="1400" dirty="0" smtClean="0"/>
              <a:t>. </a:t>
            </a:r>
            <a:r>
              <a:rPr lang="en-US" sz="1400" u="sng" dirty="0" smtClean="0"/>
              <a:t>suggests continuation of drought in the south and west,  in </a:t>
            </a:r>
            <a:r>
              <a:rPr lang="en-US" sz="1400" u="sng" dirty="0"/>
              <a:t>t</a:t>
            </a:r>
            <a:r>
              <a:rPr lang="en-US" sz="1400" u="sng" dirty="0" smtClean="0"/>
              <a:t>he upper Midwest. Possible total drought removal in the Pacific NW and NE.   </a:t>
            </a:r>
            <a:r>
              <a:rPr lang="en-US" sz="1400" u="sng" dirty="0"/>
              <a:t>P</a:t>
            </a:r>
            <a:r>
              <a:rPr lang="en-US" sz="1400" u="sng" dirty="0" smtClean="0"/>
              <a:t>ossibility of  developing dry/drought conditions in the SE by end of </a:t>
            </a:r>
            <a:r>
              <a:rPr lang="en-US" sz="1400" u="sng" dirty="0" err="1" smtClean="0"/>
              <a:t>fcst</a:t>
            </a:r>
            <a:r>
              <a:rPr lang="en-US" sz="1400" u="sng" dirty="0" smtClean="0"/>
              <a:t> season.</a:t>
            </a:r>
            <a:endParaRPr lang="en-US" sz="1400" u="sng" dirty="0"/>
          </a:p>
        </p:txBody>
      </p:sp>
      <p:pic>
        <p:nvPicPr>
          <p:cNvPr id="14" name="Picture 13">
            <a:extLst>
              <a:ext uri="{FF2B5EF4-FFF2-40B4-BE49-F238E27FC236}">
                <a16:creationId xmlns:lc="http://schemas.openxmlformats.org/drawingml/2006/lockedCanvas" xmlns:a16="http://schemas.microsoft.com/office/drawing/2014/main" xmlns="" id="{C0A560D6-8C11-8448-9546-CE5EC98CF7B7}"/>
              </a:ext>
            </a:extLst>
          </p:cNvPr>
          <p:cNvPicPr>
            <a:picLocks noChangeAspect="1"/>
          </p:cNvPicPr>
          <p:nvPr/>
        </p:nvPicPr>
        <p:blipFill rotWithShape="1">
          <a:blip r:embed="rId3"/>
          <a:srcRect l="32873" t="2367" b="4999"/>
          <a:stretch/>
        </p:blipFill>
        <p:spPr>
          <a:xfrm>
            <a:off x="0" y="381000"/>
            <a:ext cx="4642283" cy="5646938"/>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777" y="381001"/>
            <a:ext cx="4416224" cy="572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22016" y="2971800"/>
            <a:ext cx="668784" cy="122797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57400" y="4419600"/>
            <a:ext cx="5334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324100" y="304800"/>
            <a:ext cx="4533901"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334" y="6031468"/>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600" y="6488668"/>
            <a:ext cx="3733801" cy="369332"/>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255428" y="6610781"/>
            <a:ext cx="342901" cy="13403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099" y="6257925"/>
            <a:ext cx="4533901"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34</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 ago</a:t>
            </a:r>
            <a:r>
              <a:rPr lang="en-US" sz="1400" dirty="0" smtClean="0"/>
              <a:t>: </a:t>
            </a:r>
            <a:endParaRPr lang="en-US" sz="1400" dirty="0"/>
          </a:p>
          <a:p>
            <a:pPr algn="ctr"/>
            <a:r>
              <a:rPr lang="en-US" sz="1400" dirty="0" smtClean="0"/>
              <a:t>01/12/2021</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5817670" y="3911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a:t>0</a:t>
            </a:r>
            <a:r>
              <a:rPr lang="en-US" sz="1400" dirty="0" smtClean="0"/>
              <a:t>2/02/2021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sp>
        <p:nvSpPr>
          <p:cNvPr id="20" name="TextBox 9"/>
          <p:cNvSpPr txBox="1">
            <a:spLocks noChangeArrowheads="1"/>
          </p:cNvSpPr>
          <p:nvPr/>
        </p:nvSpPr>
        <p:spPr bwMode="auto">
          <a:xfrm>
            <a:off x="42035" y="624840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2361" y="3974048"/>
            <a:ext cx="3371409" cy="2622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rc 4"/>
          <p:cNvSpPr/>
          <p:nvPr/>
        </p:nvSpPr>
        <p:spPr>
          <a:xfrm>
            <a:off x="7848600" y="1981200"/>
            <a:ext cx="762000" cy="3506306"/>
          </a:xfrm>
          <a:prstGeom prst="arc">
            <a:avLst>
              <a:gd name="adj1" fmla="val 16200000"/>
              <a:gd name="adj2" fmla="val 545389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629400" y="5344106"/>
            <a:ext cx="1295400" cy="751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77000" y="2133600"/>
            <a:ext cx="1219200" cy="751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360" y="880507"/>
            <a:ext cx="3418239" cy="266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323" y="1181100"/>
            <a:ext cx="429577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7" y="1219200"/>
            <a:ext cx="662631"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52400"/>
            <a:ext cx="9067800" cy="67056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800" b="1" dirty="0" smtClean="0">
                <a:solidFill>
                  <a:srgbClr val="FF0000"/>
                </a:solidFill>
                <a:latin typeface="Trebuchet MS" panose="020B0603020202020204" pitchFamily="34" charset="0"/>
              </a:rPr>
              <a:t>:</a:t>
            </a:r>
            <a:endParaRPr lang="en-US" alt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Over </a:t>
            </a:r>
            <a:r>
              <a:rPr lang="en-US" sz="1300" dirty="0">
                <a:latin typeface="Trebuchet MS" panose="020B0603020202020204" pitchFamily="34" charset="0"/>
              </a:rPr>
              <a:t>the last several months, </a:t>
            </a:r>
            <a:r>
              <a:rPr lang="en-US" sz="1300" u="sng" dirty="0">
                <a:latin typeface="Trebuchet MS" panose="020B0603020202020204" pitchFamily="34" charset="0"/>
              </a:rPr>
              <a:t>drought area &amp; severity has </a:t>
            </a:r>
            <a:r>
              <a:rPr lang="en-US" sz="1300" u="sng" dirty="0" smtClean="0">
                <a:latin typeface="Trebuchet MS" panose="020B0603020202020204" pitchFamily="34" charset="0"/>
              </a:rPr>
              <a:t>stayed overall just </a:t>
            </a:r>
            <a:r>
              <a:rPr lang="en-US" sz="1300" u="sng" dirty="0">
                <a:latin typeface="Trebuchet MS" panose="020B0603020202020204" pitchFamily="34" charset="0"/>
              </a:rPr>
              <a:t>about the same. </a:t>
            </a:r>
            <a:r>
              <a:rPr lang="en-US" sz="1300" dirty="0">
                <a:latin typeface="Trebuchet MS" panose="020B0603020202020204" pitchFamily="34" charset="0"/>
              </a:rPr>
              <a:t>The worse drought conditions are in the border areas of states  AZ, NV, UT, CO, and OR, CA and western TX. These are regions are part of the  long term drought</a:t>
            </a:r>
            <a:r>
              <a:rPr lang="en-US" sz="1300" dirty="0" smtClean="0">
                <a:latin typeface="Trebuchet MS" panose="020B0603020202020204" pitchFamily="34" charset="0"/>
              </a:rPr>
              <a:t>. So even short term improvement may not help much.</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a:t>
            </a:r>
            <a:r>
              <a:rPr lang="en-US" sz="1300" dirty="0">
                <a:latin typeface="Trebuchet MS" panose="020B0603020202020204" pitchFamily="34" charset="0"/>
              </a:rPr>
              <a:t>drought in the Dakotas, MT, Wyoming, Nebraska, Kansas and vicinity which developed in the last year continues to hang in there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 About </a:t>
            </a:r>
            <a:r>
              <a:rPr lang="en-US" sz="1300" dirty="0">
                <a:latin typeface="Trebuchet MS" panose="020B0603020202020204" pitchFamily="34" charset="0"/>
              </a:rPr>
              <a:t>50 %  of the country is experiencing category D1 or worse drought condition</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 Drought </a:t>
            </a:r>
            <a:r>
              <a:rPr lang="en-US" sz="1300" dirty="0">
                <a:latin typeface="Trebuchet MS" panose="020B0603020202020204" pitchFamily="34" charset="0"/>
              </a:rPr>
              <a:t>in the Northeastern (New England) states is finally and slowly beginning to get </a:t>
            </a:r>
            <a:r>
              <a:rPr lang="en-US" sz="1300" dirty="0" smtClean="0">
                <a:latin typeface="Trebuchet MS" panose="020B0603020202020204" pitchFamily="34" charset="0"/>
              </a:rPr>
              <a:t>some </a:t>
            </a:r>
            <a:r>
              <a:rPr lang="en-US" sz="1300" dirty="0">
                <a:latin typeface="Trebuchet MS" panose="020B0603020202020204" pitchFamily="34" charset="0"/>
              </a:rPr>
              <a:t>relief and fade away</a:t>
            </a:r>
            <a:r>
              <a:rPr lang="en-US" sz="1300" dirty="0" smtClean="0">
                <a:latin typeface="Trebuchet MS" panose="020B0603020202020204" pitchFamily="34" charset="0"/>
              </a:rPr>
              <a:t>. Developing dryness in OH/PA border?</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 Possible developing </a:t>
            </a:r>
            <a:r>
              <a:rPr lang="en-US" sz="1300" dirty="0">
                <a:latin typeface="Trebuchet MS" panose="020B0603020202020204" pitchFamily="34" charset="0"/>
              </a:rPr>
              <a:t>dryness </a:t>
            </a:r>
            <a:r>
              <a:rPr lang="en-US" sz="1300" dirty="0" smtClean="0">
                <a:latin typeface="Trebuchet MS" panose="020B0603020202020204" pitchFamily="34" charset="0"/>
              </a:rPr>
              <a:t>in the </a:t>
            </a:r>
            <a:r>
              <a:rPr lang="en-US" sz="1300" dirty="0" smtClean="0">
                <a:latin typeface="Trebuchet MS" panose="020B0603020202020204" pitchFamily="34" charset="0"/>
              </a:rPr>
              <a:t>southeast especially along parts of Gulf coast states. </a:t>
            </a:r>
            <a:endParaRPr lang="en-US" sz="1300" dirty="0" smtClean="0">
              <a:latin typeface="Trebuchet MS" panose="020B0603020202020204" pitchFamily="34" charset="0"/>
            </a:endParaRPr>
          </a:p>
          <a:p>
            <a:pPr lvl="0"/>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It is going to be tough with the </a:t>
            </a:r>
            <a:r>
              <a:rPr lang="en-US" sz="1300" dirty="0" smtClean="0">
                <a:latin typeface="Trebuchet MS" panose="020B0603020202020204" pitchFamily="34" charset="0"/>
              </a:rPr>
              <a:t>La </a:t>
            </a:r>
            <a:r>
              <a:rPr lang="en-US" sz="1300" dirty="0">
                <a:latin typeface="Trebuchet MS" panose="020B0603020202020204" pitchFamily="34" charset="0"/>
              </a:rPr>
              <a:t>Nina expected to continue through </a:t>
            </a:r>
            <a:r>
              <a:rPr lang="en-US" sz="1300" dirty="0" smtClean="0">
                <a:latin typeface="Trebuchet MS" panose="020B0603020202020204" pitchFamily="34" charset="0"/>
              </a:rPr>
              <a:t>rest of winter and early spring. If a second year La Nina remerge later this year (hope not!) it will worsen the water situation further! </a:t>
            </a:r>
            <a:endParaRPr lang="en-US" sz="1300" dirty="0">
              <a:latin typeface="Trebuchet MS" panose="020B0603020202020204" pitchFamily="34" charset="0"/>
            </a:endParaRPr>
          </a:p>
          <a:p>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endParaRPr lang="en-US" altLang="en-US" sz="1600" b="1" dirty="0">
              <a:solidFill>
                <a:srgbClr val="FF0000"/>
              </a:solidFill>
              <a:latin typeface="Trebuchet MS" panose="020B0603020202020204" pitchFamily="34" charset="0"/>
            </a:endParaRPr>
          </a:p>
          <a:p>
            <a:pPr marL="0" indent="0" eaLnBrk="1" fontAlgn="auto" hangingPunct="1">
              <a:spcBef>
                <a:spcPct val="50000"/>
              </a:spcBef>
              <a:spcAft>
                <a:spcPts val="0"/>
              </a:spcAft>
              <a:buNone/>
              <a:defRPr/>
            </a:pPr>
            <a:r>
              <a:rPr lang="en-US" sz="1300" b="1" kern="1200" dirty="0">
                <a:solidFill>
                  <a:srgbClr val="0033CC"/>
                </a:solidFill>
                <a:latin typeface="Trebuchet MS" panose="020B0603020202020204" pitchFamily="34" charset="0"/>
              </a:rPr>
              <a:t> </a:t>
            </a:r>
            <a:r>
              <a:rPr lang="en-US" sz="1300" b="1" kern="1200" dirty="0" smtClean="0">
                <a:solidFill>
                  <a:srgbClr val="0033CC"/>
                </a:solidFill>
                <a:latin typeface="Trebuchet MS" panose="020B0603020202020204" pitchFamily="34" charset="0"/>
              </a:rPr>
              <a:t>      There </a:t>
            </a:r>
            <a:r>
              <a:rPr lang="en-US" sz="1300" b="1" kern="1200" dirty="0">
                <a:solidFill>
                  <a:srgbClr val="0033CC"/>
                </a:solidFill>
                <a:latin typeface="Trebuchet MS" panose="020B0603020202020204" pitchFamily="34" charset="0"/>
              </a:rPr>
              <a:t>is a ~60% chance of a transition from La Niña to ENSO-Neutral during the Northern Hemisphere spring </a:t>
            </a:r>
            <a:r>
              <a:rPr lang="en-US" sz="1300" b="1" kern="1200" dirty="0" smtClean="0">
                <a:solidFill>
                  <a:srgbClr val="0033CC"/>
                </a:solidFill>
                <a:latin typeface="Trebuchet MS" panose="020B0603020202020204" pitchFamily="34" charset="0"/>
              </a:rPr>
              <a:t>   2021 </a:t>
            </a:r>
            <a:r>
              <a:rPr lang="en-US" sz="1300" b="1" kern="1200" dirty="0">
                <a:solidFill>
                  <a:srgbClr val="0033CC"/>
                </a:solidFill>
                <a:latin typeface="Trebuchet MS" panose="020B0603020202020204" pitchFamily="34" charset="0"/>
              </a:rPr>
              <a:t>(April-June</a:t>
            </a:r>
            <a:r>
              <a:rPr lang="en-US" sz="1300" b="1" kern="1200" dirty="0" smtClean="0">
                <a:solidFill>
                  <a:srgbClr val="0033CC"/>
                </a:solidFill>
                <a:latin typeface="Trebuchet MS" panose="020B0603020202020204" pitchFamily="34" charset="0"/>
              </a:rPr>
              <a:t>).  </a:t>
            </a:r>
          </a:p>
          <a:p>
            <a:pPr marL="0" indent="0" eaLnBrk="1" fontAlgn="auto" hangingPunct="1">
              <a:spcBef>
                <a:spcPct val="50000"/>
              </a:spcBef>
              <a:spcAft>
                <a:spcPts val="0"/>
              </a:spcAft>
              <a:buNone/>
              <a:defRPr/>
            </a:pPr>
            <a:r>
              <a:rPr lang="en-US" altLang="en-US" sz="1600" b="1" dirty="0" smtClean="0">
                <a:solidFill>
                  <a:srgbClr val="FF0000"/>
                </a:solidFill>
              </a:rPr>
              <a:t>Prediction</a:t>
            </a:r>
            <a:r>
              <a:rPr lang="en-US" altLang="en-US" sz="1600" b="1" dirty="0" smtClean="0">
                <a:solidFill>
                  <a:srgbClr val="FF0000"/>
                </a:solidFill>
              </a:rPr>
              <a:t>: </a:t>
            </a:r>
          </a:p>
          <a:p>
            <a:pPr marL="346075" lvl="1" indent="-346075"/>
            <a:r>
              <a:rPr lang="en-US" sz="1300" b="1" kern="1200" dirty="0">
                <a:solidFill>
                  <a:srgbClr val="0033CC"/>
                </a:solidFill>
                <a:latin typeface="Trebuchet MS" panose="020B0603020202020204" pitchFamily="34" charset="0"/>
              </a:rPr>
              <a:t>ENSO status during - </a:t>
            </a:r>
            <a:r>
              <a:rPr lang="en-US" sz="1300" b="1" kern="1200" dirty="0" smtClean="0">
                <a:solidFill>
                  <a:srgbClr val="0033CC"/>
                </a:solidFill>
                <a:latin typeface="Trebuchet MS" panose="020B0603020202020204" pitchFamily="34" charset="0"/>
              </a:rPr>
              <a:t>upcoming </a:t>
            </a:r>
            <a:r>
              <a:rPr lang="en-US" sz="1300" b="1" kern="1200" dirty="0">
                <a:solidFill>
                  <a:srgbClr val="0033CC"/>
                </a:solidFill>
                <a:latin typeface="Trebuchet MS" panose="020B0603020202020204" pitchFamily="34" charset="0"/>
              </a:rPr>
              <a:t>forecast season </a:t>
            </a:r>
            <a:r>
              <a:rPr lang="en-US" sz="1300" b="1" u="sng" kern="1200" dirty="0">
                <a:solidFill>
                  <a:srgbClr val="0033CC"/>
                </a:solidFill>
                <a:latin typeface="Trebuchet MS" panose="020B0603020202020204" pitchFamily="34" charset="0"/>
              </a:rPr>
              <a:t>March-April-May –is tricky</a:t>
            </a:r>
            <a:r>
              <a:rPr lang="en-US" sz="1300" b="1" kern="1200" dirty="0" smtClean="0">
                <a:solidFill>
                  <a:srgbClr val="0033CC"/>
                </a:solidFill>
                <a:latin typeface="Trebuchet MS" panose="020B0603020202020204" pitchFamily="34" charset="0"/>
              </a:rPr>
              <a:t>!  both in terms of La Nina status and confidence in model forecasts of the associated impacts!</a:t>
            </a:r>
            <a:endParaRPr lang="en-US" sz="1300" kern="1200" dirty="0">
              <a:solidFill>
                <a:srgbClr val="0033CC"/>
              </a:solidFill>
              <a:latin typeface="Trebuchet MS" panose="020B0603020202020204" pitchFamily="34" charset="0"/>
            </a:endParaRPr>
          </a:p>
          <a:p>
            <a:pPr marL="346075" lvl="1" indent="-346075"/>
            <a:r>
              <a:rPr lang="en-US" sz="1300" kern="1200" dirty="0">
                <a:latin typeface="Trebuchet MS" panose="020B0603020202020204" pitchFamily="34" charset="0"/>
              </a:rPr>
              <a:t>T</a:t>
            </a:r>
            <a:r>
              <a:rPr lang="en-US" sz="1300" kern="1200" dirty="0" smtClean="0">
                <a:latin typeface="Trebuchet MS" panose="020B0603020202020204" pitchFamily="34" charset="0"/>
              </a:rPr>
              <a:t>he </a:t>
            </a:r>
            <a:r>
              <a:rPr lang="en-US" sz="1300" kern="1200" dirty="0" smtClean="0">
                <a:latin typeface="Trebuchet MS" panose="020B0603020202020204" pitchFamily="34" charset="0"/>
              </a:rPr>
              <a:t>observed temperature and precipitation patterns so far are not quite canonical, except in the southwest with lower rainfall amounts, which has worsened the drought conditions there.  Not much </a:t>
            </a:r>
            <a:r>
              <a:rPr lang="en-US" sz="1300" kern="1200" dirty="0" smtClean="0">
                <a:latin typeface="Trebuchet MS" panose="020B0603020202020204" pitchFamily="34" charset="0"/>
              </a:rPr>
              <a:t>evidence of </a:t>
            </a:r>
            <a:r>
              <a:rPr lang="en-US" sz="1300" kern="1200" dirty="0" smtClean="0">
                <a:latin typeface="Trebuchet MS" panose="020B0603020202020204" pitchFamily="34" charset="0"/>
              </a:rPr>
              <a:t>enhanced precip in the Ohio valley yet! </a:t>
            </a:r>
            <a:r>
              <a:rPr lang="en-US" sz="1300" dirty="0">
                <a:latin typeface="Trebuchet MS" panose="020B0603020202020204" pitchFamily="34" charset="0"/>
              </a:rPr>
              <a:t>Possible emergence of dry/mild drought conditions in the Ohio valley is likely, esp. along Ohio/PA </a:t>
            </a:r>
            <a:r>
              <a:rPr lang="en-US" sz="1300" dirty="0" smtClean="0">
                <a:latin typeface="Trebuchet MS" panose="020B0603020202020204" pitchFamily="34" charset="0"/>
              </a:rPr>
              <a:t>border.</a:t>
            </a:r>
            <a:endParaRPr lang="en-US" sz="1300" kern="1200" dirty="0" smtClean="0">
              <a:latin typeface="Trebuchet MS" panose="020B0603020202020204" pitchFamily="34" charset="0"/>
            </a:endParaRPr>
          </a:p>
          <a:p>
            <a:pPr marL="346075" lvl="1" indent="-346075"/>
            <a:r>
              <a:rPr lang="en-US" sz="1300" dirty="0">
                <a:latin typeface="Trebuchet MS" panose="020B0603020202020204" pitchFamily="34" charset="0"/>
              </a:rPr>
              <a:t>D</a:t>
            </a:r>
            <a:r>
              <a:rPr lang="en-US" sz="1300" dirty="0" smtClean="0">
                <a:latin typeface="Trebuchet MS" panose="020B0603020202020204" pitchFamily="34" charset="0"/>
              </a:rPr>
              <a:t>rought </a:t>
            </a:r>
            <a:r>
              <a:rPr lang="en-US" sz="1300" dirty="0">
                <a:latin typeface="Trebuchet MS" panose="020B0603020202020204" pitchFamily="34" charset="0"/>
              </a:rPr>
              <a:t>in the </a:t>
            </a:r>
            <a:r>
              <a:rPr lang="en-US" sz="1300" dirty="0" smtClean="0">
                <a:latin typeface="Trebuchet MS" panose="020B0603020202020204" pitchFamily="34" charset="0"/>
              </a:rPr>
              <a:t>Dakotas (particularly ND), </a:t>
            </a:r>
            <a:r>
              <a:rPr lang="en-US" sz="1300" dirty="0">
                <a:latin typeface="Trebuchet MS" panose="020B0603020202020204" pitchFamily="34" charset="0"/>
              </a:rPr>
              <a:t>MT, Wyoming, Nebraska, Kansas and vicinity which developed </a:t>
            </a:r>
            <a:r>
              <a:rPr lang="en-US" sz="1300" dirty="0" smtClean="0">
                <a:latin typeface="Trebuchet MS" panose="020B0603020202020204" pitchFamily="34" charset="0"/>
              </a:rPr>
              <a:t>during </a:t>
            </a:r>
            <a:r>
              <a:rPr lang="en-US" sz="1300" dirty="0">
                <a:latin typeface="Trebuchet MS" panose="020B0603020202020204" pitchFamily="34" charset="0"/>
              </a:rPr>
              <a:t>last year </a:t>
            </a:r>
            <a:r>
              <a:rPr lang="en-US" sz="1300" dirty="0" smtClean="0">
                <a:latin typeface="Trebuchet MS" panose="020B0603020202020204" pitchFamily="34" charset="0"/>
              </a:rPr>
              <a:t>will persist through the forecast season. </a:t>
            </a:r>
            <a:endParaRPr lang="en-US" sz="1300" kern="1200" dirty="0" smtClean="0">
              <a:latin typeface="Trebuchet MS" panose="020B0603020202020204" pitchFamily="34" charset="0"/>
            </a:endParaRPr>
          </a:p>
          <a:p>
            <a:pPr marL="346075" lvl="1" indent="-346075"/>
            <a:r>
              <a:rPr lang="en-US" sz="1300" dirty="0" smtClean="0">
                <a:latin typeface="Trebuchet MS" panose="020B0603020202020204" pitchFamily="34" charset="0"/>
              </a:rPr>
              <a:t>Both Short and long term drought conditions in the south and west is expected to persist and not improve!</a:t>
            </a:r>
            <a:endParaRPr lang="en-US" sz="1300" dirty="0" smtClean="0">
              <a:latin typeface="Trebuchet MS" panose="020B0603020202020204" pitchFamily="34" charset="0"/>
            </a:endParaRPr>
          </a:p>
          <a:p>
            <a:pPr marL="346075" lvl="1" indent="-346075"/>
            <a:r>
              <a:rPr lang="en-US" sz="1300" dirty="0" smtClean="0">
                <a:latin typeface="Trebuchet MS" panose="020B0603020202020204" pitchFamily="34" charset="0"/>
              </a:rPr>
              <a:t>Mild </a:t>
            </a:r>
            <a:r>
              <a:rPr lang="en-US" sz="1300" dirty="0" smtClean="0">
                <a:latin typeface="Trebuchet MS" panose="020B0603020202020204" pitchFamily="34" charset="0"/>
              </a:rPr>
              <a:t>drought conditions might develop in parts of southeastern states, particularly in parts of </a:t>
            </a:r>
            <a:r>
              <a:rPr lang="en-US" sz="1300" dirty="0" smtClean="0">
                <a:latin typeface="Trebuchet MS" panose="020B0603020202020204" pitchFamily="34" charset="0"/>
              </a:rPr>
              <a:t>eastern TX, LA</a:t>
            </a:r>
            <a:r>
              <a:rPr lang="en-US" sz="1300" dirty="0" smtClean="0">
                <a:latin typeface="Trebuchet MS" panose="020B0603020202020204" pitchFamily="34" charset="0"/>
              </a:rPr>
              <a:t>, MS, AL, and </a:t>
            </a:r>
            <a:r>
              <a:rPr lang="en-US" sz="1300" dirty="0" smtClean="0">
                <a:latin typeface="Trebuchet MS" panose="020B0603020202020204" pitchFamily="34" charset="0"/>
              </a:rPr>
              <a:t>FL.     </a:t>
            </a:r>
            <a:r>
              <a:rPr lang="en-US" sz="1300" dirty="0" smtClean="0">
                <a:latin typeface="Trebuchet MS" panose="020B0603020202020204" pitchFamily="34" charset="0"/>
              </a:rPr>
              <a:t>		</a:t>
            </a:r>
            <a:endParaRPr lang="en-US" sz="1300" dirty="0" smtClean="0">
              <a:latin typeface="Trebuchet MS" panose="020B0603020202020204" pitchFamily="34" charset="0"/>
            </a:endParaRPr>
          </a:p>
          <a:p>
            <a:pPr marL="0" lvl="1" indent="0">
              <a:buNone/>
            </a:pPr>
            <a:r>
              <a:rPr lang="en-US" sz="1300" dirty="0">
                <a:latin typeface="Trebuchet MS" panose="020B0603020202020204" pitchFamily="34" charset="0"/>
              </a:rPr>
              <a:t>	</a:t>
            </a:r>
            <a:r>
              <a:rPr lang="en-US" sz="1300" dirty="0" smtClean="0">
                <a:latin typeface="Trebuchet MS" panose="020B0603020202020204" pitchFamily="34" charset="0"/>
              </a:rPr>
              <a:t>			</a:t>
            </a:r>
            <a:r>
              <a:rPr lang="en-US" sz="1300" dirty="0" smtClean="0">
                <a:latin typeface="Trebuchet MS" panose="020B0603020202020204" pitchFamily="34" charset="0"/>
              </a:rPr>
              <a:t>*********************</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36</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37</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581401"/>
            <a:ext cx="4733925"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a:stretch/>
        </p:blipFill>
        <p:spPr bwMode="auto">
          <a:xfrm>
            <a:off x="306280" y="76200"/>
            <a:ext cx="723752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691" y="2881821"/>
            <a:ext cx="7143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24691" y="4654659"/>
            <a:ext cx="1719309" cy="1600438"/>
          </a:xfrm>
          <a:prstGeom prst="rect">
            <a:avLst/>
          </a:prstGeom>
          <a:noFill/>
        </p:spPr>
        <p:txBody>
          <a:bodyPr wrap="square" rtlCol="0">
            <a:spAutoFit/>
          </a:bodyPr>
          <a:lstStyle/>
          <a:p>
            <a:r>
              <a:rPr lang="en-US" sz="1400" dirty="0" smtClean="0">
                <a:solidFill>
                  <a:srgbClr val="FF0000"/>
                </a:solidFill>
              </a:rPr>
              <a:t>The current % of area  extents at </a:t>
            </a:r>
            <a:r>
              <a:rPr lang="en-US" sz="1400" dirty="0" smtClean="0">
                <a:solidFill>
                  <a:srgbClr val="FF0000"/>
                </a:solidFill>
              </a:rPr>
              <a:t>D2/D3/D4 </a:t>
            </a:r>
            <a:r>
              <a:rPr lang="en-US" sz="1400" dirty="0" smtClean="0">
                <a:solidFill>
                  <a:srgbClr val="FF0000"/>
                </a:solidFill>
              </a:rPr>
              <a:t>drought are approaching the drought during 2013 (the worst since 2000)?</a:t>
            </a:r>
            <a:endParaRPr lang="en-US" sz="1400" dirty="0">
              <a:solidFill>
                <a:srgbClr val="FF0000"/>
              </a:solidFill>
            </a:endParaRPr>
          </a:p>
        </p:txBody>
      </p:sp>
      <p:cxnSp>
        <p:nvCxnSpPr>
          <p:cNvPr id="13" name="Straight Connector 12"/>
          <p:cNvCxnSpPr/>
          <p:nvPr/>
        </p:nvCxnSpPr>
        <p:spPr>
          <a:xfrm flipH="1">
            <a:off x="2057400" y="52578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77200" y="4876800"/>
            <a:ext cx="0"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3505200"/>
            <a:ext cx="5715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68134" y="78815"/>
            <a:ext cx="1575866" cy="3554819"/>
          </a:xfrm>
          <a:prstGeom prst="rect">
            <a:avLst/>
          </a:prstGeom>
          <a:noFill/>
        </p:spPr>
        <p:txBody>
          <a:bodyPr wrap="square" rtlCol="0">
            <a:spAutoFit/>
          </a:bodyPr>
          <a:lstStyle/>
          <a:p>
            <a:r>
              <a:rPr lang="en-US" sz="1500" u="sng" dirty="0" smtClean="0">
                <a:solidFill>
                  <a:srgbClr val="0033CC"/>
                </a:solidFill>
              </a:rPr>
              <a:t>Not much evidence (so far) of Ohio valley excess precip noted during La Nina </a:t>
            </a:r>
            <a:r>
              <a:rPr lang="en-US" sz="1500" dirty="0" smtClean="0">
                <a:solidFill>
                  <a:srgbClr val="0033CC"/>
                </a:solidFill>
              </a:rPr>
              <a:t>– </a:t>
            </a:r>
            <a:r>
              <a:rPr lang="en-US" sz="1500" b="1" dirty="0" smtClean="0">
                <a:solidFill>
                  <a:srgbClr val="0033CC"/>
                </a:solidFill>
              </a:rPr>
              <a:t>It has been a crazy winter of extreme weather so far!! (Also this past year with Hurricanes, West Coast Fires, and now COLD!!!)   </a:t>
            </a:r>
            <a:endParaRPr lang="en-US" sz="1500" b="1" dirty="0">
              <a:solidFill>
                <a:srgbClr val="0033CC"/>
              </a:solidFill>
            </a:endParaRPr>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86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620000" y="1960126"/>
            <a:ext cx="1524000" cy="3754874"/>
          </a:xfrm>
          <a:prstGeom prst="rect">
            <a:avLst/>
          </a:prstGeom>
          <a:noFill/>
        </p:spPr>
        <p:txBody>
          <a:bodyPr wrap="square" rtlCol="0">
            <a:spAutoFit/>
          </a:bodyPr>
          <a:lstStyle/>
          <a:p>
            <a:r>
              <a:rPr lang="en-US" sz="1400" dirty="0" smtClean="0">
                <a:solidFill>
                  <a:srgbClr val="FF0000"/>
                </a:solidFill>
              </a:rPr>
              <a:t>This </a:t>
            </a:r>
            <a:r>
              <a:rPr lang="en-US" sz="1400" dirty="0" smtClean="0">
                <a:solidFill>
                  <a:srgbClr val="FF0000"/>
                </a:solidFill>
              </a:rPr>
              <a:t>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19" name="Rectangle 18"/>
          <p:cNvSpPr/>
          <p:nvPr/>
        </p:nvSpPr>
        <p:spPr>
          <a:xfrm>
            <a:off x="2400300" y="1600200"/>
            <a:ext cx="4953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0" y="152400"/>
            <a:ext cx="1447800" cy="1569660"/>
          </a:xfrm>
          <a:prstGeom prst="rect">
            <a:avLst/>
          </a:prstGeom>
          <a:noFill/>
        </p:spPr>
        <p:txBody>
          <a:bodyPr wrap="square" rtlCol="0">
            <a:spAutoFit/>
          </a:bodyPr>
          <a:lstStyle/>
          <a:p>
            <a:r>
              <a:rPr lang="en-US" sz="1600" dirty="0" smtClean="0"/>
              <a:t>Seasonal </a:t>
            </a:r>
            <a:r>
              <a:rPr lang="en-US" sz="1600" dirty="0" err="1" smtClean="0"/>
              <a:t>fcst</a:t>
            </a:r>
            <a:r>
              <a:rPr lang="en-US" sz="1600" dirty="0" smtClean="0"/>
              <a:t> even during ENSO is becoming difficult!! Even winter!!</a:t>
            </a:r>
            <a:endParaRPr lang="en-US" sz="1600" dirty="0"/>
          </a:p>
        </p:txBody>
      </p:sp>
      <p:cxnSp>
        <p:nvCxnSpPr>
          <p:cNvPr id="9" name="Straight Arrow Connector 8"/>
          <p:cNvCxnSpPr/>
          <p:nvPr/>
        </p:nvCxnSpPr>
        <p:spPr>
          <a:xfrm flipH="1">
            <a:off x="2895600" y="381000"/>
            <a:ext cx="4800600" cy="1579126"/>
          </a:xfrm>
          <a:prstGeom prst="straightConnector1">
            <a:avLst/>
          </a:prstGeom>
          <a:ln w="12700">
            <a:solidFill>
              <a:srgbClr val="6600CC"/>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 xmlns:a16="http://schemas.microsoft.com/office/drawing/2014/main"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539430"/>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 xmlns:a16="http://schemas.microsoft.com/office/drawing/2014/main" id="{FD86DCD3-F2DF-4A12-B2DA-8A876D98DD4D}"/>
              </a:ext>
            </a:extLst>
          </p:cNvPr>
          <p:cNvSpPr/>
          <p:nvPr/>
        </p:nvSpPr>
        <p:spPr>
          <a:xfrm>
            <a:off x="4953000" y="4343400"/>
            <a:ext cx="4572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 xmlns:a16="http://schemas.microsoft.com/office/drawing/2014/main"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 xmlns:a16="http://schemas.microsoft.com/office/drawing/2014/main"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 xmlns:a16="http://schemas.microsoft.com/office/drawing/2014/main" id="{FD86DCD3-F2DF-4A12-B2DA-8A876D98DD4D}"/>
              </a:ext>
            </a:extLst>
          </p:cNvPr>
          <p:cNvSpPr/>
          <p:nvPr/>
        </p:nvSpPr>
        <p:spPr>
          <a:xfrm>
            <a:off x="5105400" y="2209800"/>
            <a:ext cx="30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87510</TotalTime>
  <Words>2438</Words>
  <Application>Microsoft Office PowerPoint</Application>
  <PresentationFormat>On-screen Show (4:3)</PresentationFormat>
  <Paragraphs>298</Paragraphs>
  <Slides>37</Slides>
  <Notes>8</Notes>
  <HiddenSlides>3</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Drought  Outlook  Support Briefing   February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7018</cp:revision>
  <cp:lastPrinted>2021-02-15T18:18:07Z</cp:lastPrinted>
  <dcterms:created xsi:type="dcterms:W3CDTF">2008-10-04T17:35:30Z</dcterms:created>
  <dcterms:modified xsi:type="dcterms:W3CDTF">2021-02-16T04:37:00Z</dcterms:modified>
</cp:coreProperties>
</file>