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7" r:id="rId17"/>
    <p:sldId id="960" r:id="rId18"/>
    <p:sldId id="889" r:id="rId19"/>
    <p:sldId id="757" r:id="rId20"/>
    <p:sldId id="922" r:id="rId21"/>
    <p:sldId id="962" r:id="rId22"/>
    <p:sldId id="795" r:id="rId23"/>
    <p:sldId id="890" r:id="rId24"/>
    <p:sldId id="790" r:id="rId25"/>
    <p:sldId id="877" r:id="rId26"/>
    <p:sldId id="878" r:id="rId27"/>
    <p:sldId id="804" r:id="rId28"/>
    <p:sldId id="943" r:id="rId29"/>
    <p:sldId id="944" r:id="rId30"/>
    <p:sldId id="956" r:id="rId31"/>
    <p:sldId id="947" r:id="rId32"/>
    <p:sldId id="950" r:id="rId33"/>
    <p:sldId id="961" r:id="rId34"/>
    <p:sldId id="728" r:id="rId35"/>
    <p:sldId id="935" r:id="rId36"/>
    <p:sldId id="926" r:id="rId37"/>
    <p:sldId id="915" r:id="rId38"/>
    <p:sldId id="959" r:id="rId39"/>
    <p:sldId id="945" r:id="rId40"/>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33CC33"/>
    <a:srgbClr val="008000"/>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4" autoAdjust="0"/>
    <p:restoredTop sz="96252" autoAdjust="0"/>
  </p:normalViewPr>
  <p:slideViewPr>
    <p:cSldViewPr>
      <p:cViewPr varScale="1">
        <p:scale>
          <a:sx n="106" d="100"/>
          <a:sy n="106" d="100"/>
        </p:scale>
        <p:origin x="114" y="10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39</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gif"/><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gif"/><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drought.geo.msu.edu/research/forecast/smi.monthly.php" TargetMode="External"/><Relationship Id="rId9" Type="http://schemas.openxmlformats.org/officeDocument/2006/relationships/image" Target="../media/image106.gif"/></Relationships>
</file>

<file path=ppt/slides/_rels/slide38.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hyperlink" Target="https://doi.org/10.1080/07055900.1997.9649597"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February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27432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4724400"/>
            <a:ext cx="9144000" cy="1815882"/>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by the public at large. </a:t>
            </a:r>
          </a:p>
          <a:p>
            <a:pPr marL="285750" indent="-285750">
              <a:buFont typeface="Arial" panose="020B0604020202020204" pitchFamily="34" charset="0"/>
              <a:buChar char="•"/>
            </a:pPr>
            <a:r>
              <a:rPr lang="en-US" sz="1600" dirty="0" smtClean="0">
                <a:solidFill>
                  <a:srgbClr val="0033CC"/>
                </a:solidFill>
              </a:rPr>
              <a:t>Public/Forecaster focus tends to be more on the Short term Drought (for good reasons!!) </a:t>
            </a:r>
          </a:p>
          <a:p>
            <a:pPr marL="285750" indent="-285750">
              <a:buFont typeface="Arial" panose="020B0604020202020204" pitchFamily="34" charset="0"/>
              <a:buChar char="•"/>
            </a:pPr>
            <a:r>
              <a:rPr lang="en-US" sz="1600" dirty="0" smtClean="0">
                <a:solidFill>
                  <a:srgbClr val="0033CC"/>
                </a:solidFill>
              </a:rPr>
              <a:t>More importantly the very definitions and timescales associated with S/L term droughts and the declarations in the USDM are by themselves subjective!! </a:t>
            </a:r>
            <a:endParaRPr lang="en-US" sz="1600" dirty="0">
              <a:solidFill>
                <a:srgbClr val="0033CC"/>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81709"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181708" y="4191000"/>
            <a:ext cx="1415317" cy="1104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76200" y="5830669"/>
            <a:ext cx="7524206" cy="369332"/>
          </a:xfrm>
          <a:prstGeom prst="rect">
            <a:avLst/>
          </a:prstGeom>
          <a:noFill/>
        </p:spPr>
        <p:txBody>
          <a:bodyPr wrap="square" rtlCol="0">
            <a:spAutoFit/>
          </a:bodyPr>
          <a:lstStyle/>
          <a:p>
            <a:r>
              <a:rPr lang="en-US" dirty="0" smtClean="0">
                <a:solidFill>
                  <a:srgbClr val="FF0000"/>
                </a:solidFill>
              </a:rPr>
              <a:t>Ongoing </a:t>
            </a:r>
            <a:r>
              <a:rPr lang="en-US" dirty="0" smtClean="0">
                <a:solidFill>
                  <a:srgbClr val="FF0000"/>
                </a:solidFill>
              </a:rPr>
              <a:t>long </a:t>
            </a:r>
            <a:r>
              <a:rPr lang="en-US" dirty="0">
                <a:solidFill>
                  <a:srgbClr val="FF0000"/>
                </a:solidFill>
              </a:rPr>
              <a:t>t</a:t>
            </a:r>
            <a:r>
              <a:rPr lang="en-US" dirty="0" smtClean="0">
                <a:solidFill>
                  <a:srgbClr val="FF0000"/>
                </a:solidFill>
              </a:rPr>
              <a:t>erm </a:t>
            </a:r>
            <a:r>
              <a:rPr lang="en-US" dirty="0" smtClean="0">
                <a:solidFill>
                  <a:srgbClr val="FF0000"/>
                </a:solidFill>
              </a:rPr>
              <a:t>drought in the </a:t>
            </a:r>
            <a:r>
              <a:rPr lang="en-US" dirty="0" err="1" smtClean="0">
                <a:solidFill>
                  <a:srgbClr val="FF0000"/>
                </a:solidFill>
              </a:rPr>
              <a:t>SouthWest</a:t>
            </a:r>
            <a:r>
              <a:rPr lang="en-US" dirty="0" smtClean="0">
                <a:solidFill>
                  <a:srgbClr val="FF0000"/>
                </a:solidFill>
              </a:rPr>
              <a:t>!! </a:t>
            </a:r>
            <a:r>
              <a:rPr lang="en-US" dirty="0" smtClean="0">
                <a:solidFill>
                  <a:srgbClr val="FF0000"/>
                </a:solidFill>
              </a:rPr>
              <a:t>Exiting </a:t>
            </a:r>
            <a:r>
              <a:rPr lang="en-US" dirty="0" smtClean="0">
                <a:solidFill>
                  <a:srgbClr val="FF0000"/>
                </a:solidFill>
              </a:rPr>
              <a:t>La Nina </a:t>
            </a:r>
            <a:r>
              <a:rPr lang="en-US" dirty="0" smtClean="0">
                <a:solidFill>
                  <a:srgbClr val="FF0000"/>
                </a:solidFill>
              </a:rPr>
              <a:t>may soon </a:t>
            </a:r>
            <a:r>
              <a:rPr lang="en-US" dirty="0" smtClean="0">
                <a:solidFill>
                  <a:srgbClr val="FF0000"/>
                </a:solidFill>
              </a:rPr>
              <a:t>help.  </a:t>
            </a:r>
            <a:endParaRPr lang="en-US"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Weather Blog News Today: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rings.</a:t>
            </a:r>
            <a:endParaRPr lang="en-US" sz="1400"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
            <a:ext cx="86106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0513" y="5257800"/>
            <a:ext cx="2510287" cy="1600200"/>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76200"/>
            <a:ext cx="9144001" cy="68579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 y="3352800"/>
            <a:ext cx="2666998" cy="1617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0515" y="-76200"/>
            <a:ext cx="2749685" cy="16971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4974833"/>
            <a:ext cx="2667002" cy="18069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143670" y="184888"/>
            <a:ext cx="1000330" cy="2123658"/>
          </a:xfrm>
          <a:prstGeom prst="rect">
            <a:avLst/>
          </a:prstGeom>
          <a:noFill/>
        </p:spPr>
        <p:txBody>
          <a:bodyPr wrap="square" rtlCol="0">
            <a:spAutoFit/>
          </a:bodyPr>
          <a:lstStyle/>
          <a:p>
            <a:r>
              <a:rPr lang="en-US" sz="1200" dirty="0" smtClean="0"/>
              <a:t>For the forecast season MAM, </a:t>
            </a:r>
            <a:r>
              <a:rPr lang="en-US" sz="1200" u="sng" dirty="0" smtClean="0">
                <a:solidFill>
                  <a:srgbClr val="FF0000"/>
                </a:solidFill>
              </a:rPr>
              <a:t>we are rapidly  moving away from the rainy winter season</a:t>
            </a:r>
            <a:r>
              <a:rPr lang="en-US" sz="1200" dirty="0" smtClean="0"/>
              <a:t> in the west! </a:t>
            </a:r>
            <a:endParaRPr lang="en-US" sz="12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a:xfrm>
            <a:off x="6702237" y="1371600"/>
            <a:ext cx="0" cy="4038600"/>
          </a:xfrm>
          <a:prstGeom prst="straightConnector1">
            <a:avLst/>
          </a:prstGeom>
          <a:ln w="1905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715001" y="1524001"/>
            <a:ext cx="987236" cy="1588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791201" y="3159730"/>
            <a:ext cx="933448" cy="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7168" name="Straight Arrow Connector 7167"/>
          <p:cNvCxnSpPr/>
          <p:nvPr/>
        </p:nvCxnSpPr>
        <p:spPr>
          <a:xfrm flipH="1" flipV="1">
            <a:off x="5665694" y="4778348"/>
            <a:ext cx="1058955" cy="22252"/>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0244" name="Picture 4" descr="https://www.cpc.ncep.noaa.gov/products/precip/CWlink/ENSO/composites/lanina.mam.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028" y="477804"/>
            <a:ext cx="4531972" cy="59165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1313795"/>
            <a:ext cx="228600" cy="4401205"/>
          </a:xfrm>
          <a:prstGeom prst="rect">
            <a:avLst/>
          </a:prstGeom>
          <a:noFill/>
        </p:spPr>
        <p:txBody>
          <a:bodyPr wrap="square" rtlCol="0">
            <a:spAutoFit/>
          </a:bodyPr>
          <a:lstStyle/>
          <a:p>
            <a:r>
              <a:rPr lang="en-US" sz="2000" b="1" dirty="0" smtClean="0"/>
              <a:t>1</a:t>
            </a:r>
          </a:p>
          <a:p>
            <a:endParaRPr lang="en-US" sz="2000" b="1" dirty="0"/>
          </a:p>
          <a:p>
            <a:endParaRPr lang="en-US" sz="2000" b="1" dirty="0" smtClean="0"/>
          </a:p>
          <a:p>
            <a:endParaRPr lang="en-US" sz="2000" b="1" dirty="0"/>
          </a:p>
          <a:p>
            <a:endParaRPr lang="en-US" sz="2000" b="1" dirty="0" smtClean="0"/>
          </a:p>
          <a:p>
            <a:r>
              <a:rPr lang="en-US" sz="2000" b="1" dirty="0" smtClean="0"/>
              <a:t>+</a:t>
            </a:r>
          </a:p>
          <a:p>
            <a:endParaRPr lang="en-US" sz="2000" b="1" dirty="0"/>
          </a:p>
          <a:p>
            <a:r>
              <a:rPr lang="en-US" sz="2000" b="1" dirty="0" smtClean="0"/>
              <a:t>1</a:t>
            </a:r>
          </a:p>
          <a:p>
            <a:endParaRPr lang="en-US" sz="2000" b="1" dirty="0"/>
          </a:p>
          <a:p>
            <a:endParaRPr lang="en-US" sz="2000" b="1" dirty="0" smtClean="0"/>
          </a:p>
          <a:p>
            <a:endParaRPr lang="en-US" sz="2000" b="1" dirty="0" smtClean="0"/>
          </a:p>
          <a:p>
            <a:r>
              <a:rPr lang="en-US" sz="2000" b="1" dirty="0" smtClean="0"/>
              <a:t>=</a:t>
            </a:r>
          </a:p>
          <a:p>
            <a:endParaRPr lang="en-US" sz="2000" b="1" dirty="0"/>
          </a:p>
          <a:p>
            <a:r>
              <a:rPr lang="en-US" sz="2000" b="1" dirty="0" smtClean="0"/>
              <a:t>2</a:t>
            </a:r>
            <a:endParaRPr lang="en-US" sz="2000" b="1" dirty="0"/>
          </a:p>
        </p:txBody>
      </p:sp>
      <p:sp>
        <p:nvSpPr>
          <p:cNvPr id="4" name="Rectangle 3"/>
          <p:cNvSpPr/>
          <p:nvPr/>
        </p:nvSpPr>
        <p:spPr>
          <a:xfrm>
            <a:off x="76200" y="1066800"/>
            <a:ext cx="304800" cy="4876800"/>
          </a:xfrm>
          <a:prstGeom prst="rect">
            <a:avLst/>
          </a:prstGeom>
          <a:noFill/>
          <a:ln w="317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242" name="Picture 2" descr="https://www.cpc.ncep.noaa.gov/products/precip/CWlink/ENSO/composites/lanina.mam.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46"/>
            <a:ext cx="4586447" cy="59371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MAM</a:t>
              </a:r>
              <a:endParaRPr lang="en-US" sz="2800" b="1" dirty="0">
                <a:solidFill>
                  <a:srgbClr val="FF0000"/>
                </a:solidFill>
              </a:endParaRPr>
            </a:p>
          </p:txBody>
        </p:sp>
      </p:grpSp>
      <p:sp>
        <p:nvSpPr>
          <p:cNvPr id="7194" name="TextBox 7193"/>
          <p:cNvSpPr txBox="1"/>
          <p:nvPr/>
        </p:nvSpPr>
        <p:spPr>
          <a:xfrm>
            <a:off x="3886200" y="4876800"/>
            <a:ext cx="725828" cy="861774"/>
          </a:xfrm>
          <a:prstGeom prst="rect">
            <a:avLst/>
          </a:prstGeom>
          <a:noFill/>
        </p:spPr>
        <p:txBody>
          <a:bodyPr wrap="square" rtlCol="0">
            <a:spAutoFit/>
          </a:bodyPr>
          <a:lstStyle/>
          <a:p>
            <a:r>
              <a:rPr lang="en-US" sz="1000" dirty="0" smtClean="0"/>
              <a:t>Look at frequency along southeast</a:t>
            </a:r>
            <a:r>
              <a:rPr lang="en-US" sz="1000" dirty="0" smtClean="0"/>
              <a:t>!</a:t>
            </a:r>
          </a:p>
          <a:p>
            <a:r>
              <a:rPr lang="en-US" sz="1000" dirty="0" smtClean="0"/>
              <a:t>Over 70%</a:t>
            </a:r>
            <a:endParaRPr lang="en-US" sz="1000" dirty="0" smtClean="0"/>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9050"/>
            <a:ext cx="5284643"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276600"/>
            <a:ext cx="1081454"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 y="2209800"/>
            <a:ext cx="4876800" cy="523220"/>
          </a:xfrm>
          <a:prstGeom prst="rect">
            <a:avLst/>
          </a:prstGeom>
          <a:noFill/>
        </p:spPr>
        <p:txBody>
          <a:bodyPr wrap="square" rtlCol="0">
            <a:spAutoFit/>
          </a:bodyPr>
          <a:lstStyle/>
          <a:p>
            <a:r>
              <a:rPr lang="en-US" sz="1400" dirty="0" smtClean="0"/>
              <a:t>Don’t let the short term improvement in the southwest fool you!</a:t>
            </a:r>
          </a:p>
          <a:p>
            <a:r>
              <a:rPr lang="en-US" sz="1400" dirty="0" smtClean="0"/>
              <a:t>There is an ongoing long term drought here. </a:t>
            </a:r>
            <a:endParaRPr lang="en-US" sz="1400" dirty="0"/>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9364"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r>
              <a:rPr lang="en-US" sz="1600" b="1" u="sng" dirty="0" smtClean="0">
                <a:solidFill>
                  <a:srgbClr val="FF0000"/>
                </a:solidFill>
              </a:rPr>
              <a:t>Not so clear!!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382715"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362200"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2" name="Rectangle 1"/>
          <p:cNvSpPr/>
          <p:nvPr/>
        </p:nvSpPr>
        <p:spPr>
          <a:xfrm>
            <a:off x="381000" y="4343400"/>
            <a:ext cx="1524000" cy="6096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85800" y="3733800"/>
            <a:ext cx="210453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30484" y="5105400"/>
            <a:ext cx="2041717" cy="954107"/>
          </a:xfrm>
          <a:prstGeom prst="rect">
            <a:avLst/>
          </a:prstGeom>
          <a:noFill/>
        </p:spPr>
        <p:txBody>
          <a:bodyPr wrap="square" rtlCol="0">
            <a:spAutoFit/>
          </a:bodyPr>
          <a:lstStyle/>
          <a:p>
            <a:r>
              <a:rPr lang="en-US" sz="1400" dirty="0" smtClean="0"/>
              <a:t>Based on this data, there is a slight enhancement in S/term drought from last month to this month</a:t>
            </a:r>
            <a:endParaRPr lang="en-US" sz="14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105400" y="1785937"/>
            <a:ext cx="3810000" cy="1200329"/>
          </a:xfrm>
          <a:prstGeom prst="rect">
            <a:avLst/>
          </a:prstGeom>
          <a:noFill/>
        </p:spPr>
        <p:txBody>
          <a:bodyPr wrap="square" rtlCol="0">
            <a:spAutoFit/>
          </a:bodyPr>
          <a:lstStyle/>
          <a:p>
            <a:r>
              <a:rPr lang="en-US" dirty="0" smtClean="0"/>
              <a:t>In spite of the of the La Nina, quite a variability in monthly US Temps. (Focus on maps on bottom left! vs next slide!) </a:t>
            </a:r>
            <a:endParaRPr lang="en-US" dirty="0"/>
          </a:p>
        </p:txBody>
      </p:sp>
      <p:sp>
        <p:nvSpPr>
          <p:cNvPr id="11" name="TextBox 10"/>
          <p:cNvSpPr txBox="1"/>
          <p:nvPr/>
        </p:nvSpPr>
        <p:spPr>
          <a:xfrm>
            <a:off x="7772400" y="76200"/>
            <a:ext cx="1371600" cy="646331"/>
          </a:xfrm>
          <a:prstGeom prst="rect">
            <a:avLst/>
          </a:prstGeom>
          <a:noFill/>
        </p:spPr>
        <p:txBody>
          <a:bodyPr wrap="square" rtlCol="0">
            <a:spAutoFit/>
          </a:bodyPr>
          <a:lstStyle/>
          <a:p>
            <a:r>
              <a:rPr lang="en-US" i="1" dirty="0" smtClean="0">
                <a:solidFill>
                  <a:srgbClr val="FF0000"/>
                </a:solidFill>
              </a:rPr>
              <a:t>Slide from last month..</a:t>
            </a:r>
            <a:endParaRPr lang="en-US" i="1" dirty="0">
              <a:solidFill>
                <a:srgbClr val="FF0000"/>
              </a:solidFill>
            </a:endParaRPr>
          </a:p>
        </p:txBody>
      </p:sp>
      <p:pic>
        <p:nvPicPr>
          <p:cNvPr id="12" name="Picture 2" descr="https://www.cpc.ncep.noaa.gov/products/tanal/30day/mean/202112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3" y="25354"/>
            <a:ext cx="4971843" cy="67564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5000146" y="3495675"/>
            <a:ext cx="4114546" cy="3133725"/>
          </a:xfrm>
          <a:prstGeom prst="rect">
            <a:avLst/>
          </a:prstGeom>
        </p:spPr>
      </p:pic>
    </p:spTree>
    <p:extLst>
      <p:ext uri="{BB962C8B-B14F-4D97-AF65-F5344CB8AC3E}">
        <p14:creationId xmlns:p14="http://schemas.microsoft.com/office/powerpoint/2010/main" val="1523217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800" y="1733073"/>
            <a:ext cx="3810000" cy="1754326"/>
          </a:xfrm>
          <a:prstGeom prst="rect">
            <a:avLst/>
          </a:prstGeom>
          <a:noFill/>
        </p:spPr>
        <p:txBody>
          <a:bodyPr wrap="square" rtlCol="0">
            <a:spAutoFit/>
          </a:bodyPr>
          <a:lstStyle/>
          <a:p>
            <a:r>
              <a:rPr lang="en-US" dirty="0" smtClean="0"/>
              <a:t>What a contrast in US South/East temps. Between December and Jan/Feb!! Esp. over Texas!!!</a:t>
            </a:r>
          </a:p>
          <a:p>
            <a:endParaRPr lang="en-US" dirty="0" smtClean="0"/>
          </a:p>
          <a:p>
            <a:r>
              <a:rPr lang="en-US" dirty="0" smtClean="0"/>
              <a:t>There </a:t>
            </a:r>
            <a:r>
              <a:rPr lang="en-US" dirty="0"/>
              <a:t>is a lot more going on than just </a:t>
            </a:r>
            <a:r>
              <a:rPr lang="en-US" dirty="0" smtClean="0"/>
              <a:t>La Nina!!</a:t>
            </a:r>
            <a:endParaRPr lang="en-US" dirty="0"/>
          </a:p>
        </p:txBody>
      </p:sp>
      <p:sp>
        <p:nvSpPr>
          <p:cNvPr id="8" name="TextBox 7"/>
          <p:cNvSpPr txBox="1"/>
          <p:nvPr/>
        </p:nvSpPr>
        <p:spPr>
          <a:xfrm>
            <a:off x="8077200" y="76200"/>
            <a:ext cx="1066800" cy="381000"/>
          </a:xfrm>
          <a:prstGeom prst="rect">
            <a:avLst/>
          </a:prstGeom>
          <a:noFill/>
        </p:spPr>
        <p:txBody>
          <a:bodyPr wrap="square" rtlCol="0">
            <a:spAutoFit/>
          </a:bodyPr>
          <a:lstStyle/>
          <a:p>
            <a:r>
              <a:rPr lang="en-US" dirty="0" smtClean="0"/>
              <a:t>Now..</a:t>
            </a:r>
            <a:endParaRPr lang="en-US" dirty="0"/>
          </a:p>
        </p:txBody>
      </p:sp>
      <p:pic>
        <p:nvPicPr>
          <p:cNvPr id="12290" name="Picture 2" descr="https://www.cpc.ncep.noaa.gov/products/tanal/30day/mean/202201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87"/>
            <a:ext cx="4970838" cy="68360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5006465" y="3477705"/>
            <a:ext cx="4129236" cy="3131325"/>
          </a:xfrm>
          <a:prstGeom prst="rect">
            <a:avLst/>
          </a:prstGeom>
        </p:spPr>
      </p:pic>
    </p:spTree>
    <p:extLst>
      <p:ext uri="{BB962C8B-B14F-4D97-AF65-F5344CB8AC3E}">
        <p14:creationId xmlns:p14="http://schemas.microsoft.com/office/powerpoint/2010/main" val="3899806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68" y="0"/>
            <a:ext cx="4686300" cy="6172200"/>
          </a:xfrm>
          <a:prstGeom prst="rect">
            <a:avLst/>
          </a:prstGeom>
        </p:spPr>
      </p:pic>
      <p:pic>
        <p:nvPicPr>
          <p:cNvPr id="6" name="Picture 5"/>
          <p:cNvPicPr>
            <a:picLocks noChangeAspect="1"/>
          </p:cNvPicPr>
          <p:nvPr/>
        </p:nvPicPr>
        <p:blipFill>
          <a:blip r:embed="rId4"/>
          <a:stretch>
            <a:fillRect/>
          </a:stretch>
        </p:blipFill>
        <p:spPr>
          <a:xfrm>
            <a:off x="4800600" y="2743200"/>
            <a:ext cx="2719688" cy="1752600"/>
          </a:xfrm>
          <a:prstGeom prst="rect">
            <a:avLst/>
          </a:prstGeom>
        </p:spPr>
      </p:pic>
      <p:sp>
        <p:nvSpPr>
          <p:cNvPr id="3" name="Rectangle 2"/>
          <p:cNvSpPr/>
          <p:nvPr/>
        </p:nvSpPr>
        <p:spPr>
          <a:xfrm>
            <a:off x="7005410" y="3646260"/>
            <a:ext cx="1743861" cy="364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Last month</a:t>
            </a:r>
            <a:endParaRPr lang="en-US" sz="1400" dirty="0">
              <a:solidFill>
                <a:srgbClr val="0033CC"/>
              </a:solidFill>
            </a:endParaRPr>
          </a:p>
        </p:txBody>
      </p:sp>
      <p:sp>
        <p:nvSpPr>
          <p:cNvPr id="17" name="Rectangle 16"/>
          <p:cNvSpPr/>
          <p:nvPr/>
        </p:nvSpPr>
        <p:spPr>
          <a:xfrm>
            <a:off x="6790539" y="5943600"/>
            <a:ext cx="1743861" cy="364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This month</a:t>
            </a:r>
            <a:endParaRPr lang="en-US" sz="1400" dirty="0">
              <a:solidFill>
                <a:srgbClr val="0033CC"/>
              </a:solidFill>
            </a:endParaRPr>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318" y="5301374"/>
            <a:ext cx="1813880" cy="830997"/>
          </a:xfrm>
          <a:prstGeom prst="rect">
            <a:avLst/>
          </a:prstGeom>
          <a:noFill/>
        </p:spPr>
        <p:txBody>
          <a:bodyPr wrap="square" rtlCol="0">
            <a:spAutoFit/>
          </a:bodyPr>
          <a:lstStyle/>
          <a:p>
            <a:r>
              <a:rPr lang="en-US" sz="1200" dirty="0" smtClean="0">
                <a:solidFill>
                  <a:srgbClr val="FF0000"/>
                </a:solidFill>
              </a:rPr>
              <a:t>Northern CA  reservoirs are low, but southern CA reservoirs have recently improved </a:t>
            </a:r>
            <a:r>
              <a:rPr lang="en-US" sz="1200" dirty="0">
                <a:solidFill>
                  <a:srgbClr val="FF0000"/>
                </a:solidFill>
              </a:rPr>
              <a:t> </a:t>
            </a:r>
            <a:r>
              <a:rPr lang="en-US" sz="1200" dirty="0" smtClean="0">
                <a:solidFill>
                  <a:srgbClr val="FF0000"/>
                </a:solidFill>
              </a:rPr>
              <a:t>however</a:t>
            </a:r>
            <a:r>
              <a:rPr lang="en-US" sz="1200" dirty="0" smtClean="0">
                <a:solidFill>
                  <a:srgbClr val="FF0000"/>
                </a:solidFill>
              </a:rPr>
              <a:t>!</a:t>
            </a:r>
            <a:endParaRPr lang="en-US" sz="1200" dirty="0">
              <a:solidFill>
                <a:srgbClr val="FF0000"/>
              </a:solidFill>
            </a:endParaRPr>
          </a:p>
        </p:txBody>
      </p:sp>
      <p:sp>
        <p:nvSpPr>
          <p:cNvPr id="10" name="TextBox 9"/>
          <p:cNvSpPr txBox="1"/>
          <p:nvPr/>
        </p:nvSpPr>
        <p:spPr>
          <a:xfrm>
            <a:off x="8768" y="6172200"/>
            <a:ext cx="4387859" cy="523220"/>
          </a:xfrm>
          <a:prstGeom prst="rect">
            <a:avLst/>
          </a:prstGeom>
          <a:noFill/>
        </p:spPr>
        <p:txBody>
          <a:bodyPr wrap="square" rtlCol="0">
            <a:spAutoFit/>
          </a:bodyPr>
          <a:lstStyle/>
          <a:p>
            <a:r>
              <a:rPr lang="en-US" sz="1400" dirty="0" smtClean="0"/>
              <a:t>La Nina </a:t>
            </a:r>
            <a:r>
              <a:rPr lang="en-US" sz="1400" dirty="0" smtClean="0"/>
              <a:t>conditions continue to “not help/improve” the reservoir levels/conditions in northern CA.  </a:t>
            </a:r>
            <a:endParaRPr lang="en-US" sz="1400" dirty="0"/>
          </a:p>
        </p:txBody>
      </p:sp>
      <p:sp>
        <p:nvSpPr>
          <p:cNvPr id="15" name="Rectangle 14"/>
          <p:cNvSpPr/>
          <p:nvPr/>
        </p:nvSpPr>
        <p:spPr>
          <a:xfrm>
            <a:off x="4800600" y="6477000"/>
            <a:ext cx="4572000" cy="276999"/>
          </a:xfrm>
          <a:prstGeom prst="rect">
            <a:avLst/>
          </a:prstGeom>
        </p:spPr>
        <p:txBody>
          <a:bodyPr>
            <a:spAutoFit/>
          </a:bodyPr>
          <a:lstStyle/>
          <a:p>
            <a:r>
              <a:rPr lang="en-US" sz="1200" dirty="0"/>
              <a:t>https://www.wunderground.com/maps/snow/snow-cover</a:t>
            </a:r>
          </a:p>
        </p:txBody>
      </p:sp>
      <p:pic>
        <p:nvPicPr>
          <p:cNvPr id="5" name="Picture 4"/>
          <p:cNvPicPr>
            <a:picLocks noChangeAspect="1"/>
          </p:cNvPicPr>
          <p:nvPr/>
        </p:nvPicPr>
        <p:blipFill>
          <a:blip r:embed="rId5"/>
          <a:stretch>
            <a:fillRect/>
          </a:stretch>
        </p:blipFill>
        <p:spPr>
          <a:xfrm>
            <a:off x="5625587" y="4572000"/>
            <a:ext cx="771525" cy="1200150"/>
          </a:xfrm>
          <a:prstGeom prst="rect">
            <a:avLst/>
          </a:prstGeom>
        </p:spPr>
      </p:pic>
      <p:sp>
        <p:nvSpPr>
          <p:cNvPr id="8" name="Rectangle 7"/>
          <p:cNvSpPr/>
          <p:nvPr/>
        </p:nvSpPr>
        <p:spPr>
          <a:xfrm>
            <a:off x="8077200" y="152400"/>
            <a:ext cx="990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7005410" y="0"/>
            <a:ext cx="2138590" cy="2714832"/>
          </a:xfrm>
          <a:prstGeom prst="rect">
            <a:avLst/>
          </a:prstGeom>
        </p:spPr>
      </p:pic>
      <p:pic>
        <p:nvPicPr>
          <p:cNvPr id="7" name="Picture 6"/>
          <p:cNvPicPr>
            <a:picLocks noChangeAspect="1"/>
          </p:cNvPicPr>
          <p:nvPr/>
        </p:nvPicPr>
        <p:blipFill>
          <a:blip r:embed="rId7"/>
          <a:stretch>
            <a:fillRect/>
          </a:stretch>
        </p:blipFill>
        <p:spPr>
          <a:xfrm>
            <a:off x="4800600" y="2177"/>
            <a:ext cx="2148407" cy="2736962"/>
          </a:xfrm>
          <a:prstGeom prst="rect">
            <a:avLst/>
          </a:prstGeom>
        </p:spPr>
      </p:pic>
      <p:pic>
        <p:nvPicPr>
          <p:cNvPr id="13314" name="Picture 2" descr="Static m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7113" y="4143987"/>
            <a:ext cx="2746888" cy="17740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20288" y="2667000"/>
            <a:ext cx="1623712" cy="830997"/>
          </a:xfrm>
          <a:prstGeom prst="rect">
            <a:avLst/>
          </a:prstGeom>
          <a:noFill/>
        </p:spPr>
        <p:txBody>
          <a:bodyPr wrap="square" rtlCol="0">
            <a:spAutoFit/>
          </a:bodyPr>
          <a:lstStyle/>
          <a:p>
            <a:r>
              <a:rPr lang="en-US" sz="1200" dirty="0" smtClean="0"/>
              <a:t>Much of US west snow cover is below median!! See above! </a:t>
            </a:r>
            <a:r>
              <a:rPr lang="en-US" sz="1200" dirty="0" err="1" smtClean="0"/>
              <a:t>cf</a:t>
            </a:r>
            <a:r>
              <a:rPr lang="en-US" sz="1200" dirty="0" smtClean="0"/>
              <a:t>: prev. month.</a:t>
            </a:r>
            <a:endParaRPr lang="en-US" sz="12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14" y="0"/>
            <a:ext cx="3320620" cy="2140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68" y="2133600"/>
            <a:ext cx="3342165" cy="21378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555" y="4269773"/>
            <a:ext cx="3354678" cy="2145838"/>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endParaRPr lang="en-US" altLang="en-US" sz="1600" dirty="0" smtClean="0">
              <a:latin typeface="Times New Roman" pitchFamily="18" charset="0"/>
            </a:endParaRP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270697" y="2676135"/>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9980" y="4253753"/>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991422" y="3505283"/>
            <a:ext cx="73411" cy="175675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2"/>
          <a:stretch>
            <a:fillRect/>
          </a:stretch>
        </p:blipFill>
        <p:spPr>
          <a:xfrm>
            <a:off x="3879182" y="2530981"/>
            <a:ext cx="2487185" cy="1738792"/>
          </a:xfrm>
          <a:prstGeom prst="rect">
            <a:avLst/>
          </a:prstGeom>
        </p:spPr>
      </p:pic>
      <p:pic>
        <p:nvPicPr>
          <p:cNvPr id="16" name="Picture 15"/>
          <p:cNvPicPr>
            <a:picLocks noChangeAspect="1"/>
          </p:cNvPicPr>
          <p:nvPr/>
        </p:nvPicPr>
        <p:blipFill>
          <a:blip r:embed="rId13"/>
          <a:stretch>
            <a:fillRect/>
          </a:stretch>
        </p:blipFill>
        <p:spPr>
          <a:xfrm>
            <a:off x="6499152" y="3672357"/>
            <a:ext cx="2630610" cy="2101888"/>
          </a:xfrm>
          <a:prstGeom prst="rect">
            <a:avLst/>
          </a:prstGeom>
        </p:spPr>
      </p:pic>
      <p:cxnSp>
        <p:nvCxnSpPr>
          <p:cNvPr id="35" name="Straight Arrow Connector 34"/>
          <p:cNvCxnSpPr/>
          <p:nvPr/>
        </p:nvCxnSpPr>
        <p:spPr>
          <a:xfrm>
            <a:off x="4495800" y="3276600"/>
            <a:ext cx="2514600" cy="151243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8548" y="838200"/>
            <a:ext cx="2913052" cy="5693866"/>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Overall, the area covered by the severe D3/D4 drought categories has been coming down from the peak values that existed during much of 2021. In fact, upon further analysis, 2021 may </a:t>
            </a:r>
            <a:r>
              <a:rPr lang="en-US" sz="1300" dirty="0" smtClean="0">
                <a:latin typeface="Trebuchet MS" panose="020B0603020202020204" pitchFamily="34" charset="0"/>
              </a:rPr>
              <a:t>turn out to be one of the top drought years for the US.</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slightly improved drought conditions in the </a:t>
            </a:r>
            <a:r>
              <a:rPr lang="en-US" sz="1300" dirty="0" smtClean="0">
                <a:latin typeface="Trebuchet MS" panose="020B0603020202020204" pitchFamily="34" charset="0"/>
              </a:rPr>
              <a:t>far </a:t>
            </a:r>
            <a:r>
              <a:rPr lang="en-US" sz="1300" dirty="0">
                <a:latin typeface="Trebuchet MS" panose="020B0603020202020204" pitchFamily="34" charset="0"/>
              </a:rPr>
              <a:t>SW, (CA &amp; vicinity) </a:t>
            </a:r>
            <a:r>
              <a:rPr lang="en-US" sz="1300" dirty="0" smtClean="0">
                <a:latin typeface="Trebuchet MS" panose="020B0603020202020204" pitchFamily="34" charset="0"/>
              </a:rPr>
              <a:t>during January, from the unusual December rains (during La Nina) continued into February so far. </a:t>
            </a:r>
            <a:r>
              <a:rPr lang="en-US" sz="1300" dirty="0" smtClean="0">
                <a:latin typeface="Trebuchet MS" panose="020B0603020202020204" pitchFamily="34" charset="0"/>
              </a:rPr>
              <a:t>In fact, over </a:t>
            </a:r>
            <a:r>
              <a:rPr lang="en-US" sz="1300" dirty="0">
                <a:latin typeface="Trebuchet MS" panose="020B0603020202020204" pitchFamily="34" charset="0"/>
              </a:rPr>
              <a:t>much of the western </a:t>
            </a:r>
            <a:r>
              <a:rPr lang="en-US" sz="1300" dirty="0" smtClean="0">
                <a:latin typeface="Trebuchet MS" panose="020B0603020202020204" pitchFamily="34" charset="0"/>
              </a:rPr>
              <a:t>two thirds of the US states, </a:t>
            </a:r>
            <a:r>
              <a:rPr lang="en-US" sz="1300" dirty="0" smtClean="0">
                <a:latin typeface="Trebuchet MS" panose="020B0603020202020204" pitchFamily="34" charset="0"/>
              </a:rPr>
              <a:t>there is little change in drought conditions from the previous month.</a:t>
            </a:r>
          </a:p>
          <a:p>
            <a:r>
              <a:rPr lang="en-US" sz="1300" dirty="0" smtClean="0">
                <a:latin typeface="Trebuchet MS" panose="020B0603020202020204" pitchFamily="34" charset="0"/>
              </a:rPr>
              <a:t> </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With the almost disappearing temporary very short term drought conditions in the mid Atlantic states that quickly developed during December/January the eastern one third US is almost drought free for NOW. </a:t>
            </a:r>
            <a:endParaRPr lang="en-US" sz="1300" dirty="0" smtClean="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8"/>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30" name="TextBox 29"/>
          <p:cNvSpPr txBox="1"/>
          <p:nvPr/>
        </p:nvSpPr>
        <p:spPr>
          <a:xfrm>
            <a:off x="4344539" y="4701461"/>
            <a:ext cx="1332855" cy="369332"/>
          </a:xfrm>
          <a:prstGeom prst="rect">
            <a:avLst/>
          </a:prstGeom>
          <a:noFill/>
        </p:spPr>
        <p:txBody>
          <a:bodyPr wrap="square" rtlCol="0">
            <a:spAutoFit/>
          </a:bodyPr>
          <a:lstStyle/>
          <a:p>
            <a:r>
              <a:rPr lang="en-US" dirty="0" smtClean="0"/>
              <a:t>October</a:t>
            </a:r>
            <a:endParaRPr lang="en-US" dirty="0"/>
          </a:p>
        </p:txBody>
      </p:sp>
      <p:sp>
        <p:nvSpPr>
          <p:cNvPr id="18" name="TextBox 17"/>
          <p:cNvSpPr txBox="1"/>
          <p:nvPr/>
        </p:nvSpPr>
        <p:spPr>
          <a:xfrm>
            <a:off x="4372759" y="827828"/>
            <a:ext cx="1295400" cy="369332"/>
          </a:xfrm>
          <a:prstGeom prst="rect">
            <a:avLst/>
          </a:prstGeom>
          <a:noFill/>
        </p:spPr>
        <p:txBody>
          <a:bodyPr wrap="square" rtlCol="0">
            <a:spAutoFit/>
          </a:bodyPr>
          <a:lstStyle/>
          <a:p>
            <a:r>
              <a:rPr lang="en-US" dirty="0" smtClean="0"/>
              <a:t>December</a:t>
            </a:r>
            <a:endParaRPr lang="en-US" dirty="0"/>
          </a:p>
        </p:txBody>
      </p:sp>
      <p:pic>
        <p:nvPicPr>
          <p:cNvPr id="19" name="Picture 18"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869" y="5086529"/>
            <a:ext cx="2362200" cy="1695271"/>
          </a:xfrm>
          <a:prstGeom prst="rect">
            <a:avLst/>
          </a:prstGeom>
          <a:noFill/>
          <a:ln>
            <a:noFill/>
          </a:ln>
        </p:spPr>
      </p:pic>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pic>
        <p:nvPicPr>
          <p:cNvPr id="22" name="Picture 21"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6515" y="3116501"/>
            <a:ext cx="2362200" cy="1634363"/>
          </a:xfrm>
          <a:prstGeom prst="rect">
            <a:avLst/>
          </a:prstGeom>
          <a:noFill/>
          <a:ln>
            <a:noFill/>
          </a:ln>
        </p:spPr>
      </p:pic>
      <p:sp>
        <p:nvSpPr>
          <p:cNvPr id="23" name="TextBox 22"/>
          <p:cNvSpPr txBox="1"/>
          <p:nvPr/>
        </p:nvSpPr>
        <p:spPr>
          <a:xfrm>
            <a:off x="4363266" y="2789258"/>
            <a:ext cx="1295400" cy="369332"/>
          </a:xfrm>
          <a:prstGeom prst="rect">
            <a:avLst/>
          </a:prstGeom>
          <a:noFill/>
        </p:spPr>
        <p:txBody>
          <a:bodyPr wrap="square" rtlCol="0">
            <a:spAutoFit/>
          </a:bodyPr>
          <a:lstStyle/>
          <a:p>
            <a:r>
              <a:rPr lang="en-US" dirty="0" smtClean="0"/>
              <a:t>November</a:t>
            </a:r>
            <a:endParaRPr lang="en-US" dirty="0"/>
          </a:p>
        </p:txBody>
      </p:sp>
      <p:pic>
        <p:nvPicPr>
          <p:cNvPr id="17" name="Picture 16"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0759" y="1158240"/>
            <a:ext cx="2347956" cy="1650787"/>
          </a:xfrm>
          <a:prstGeom prst="rect">
            <a:avLst/>
          </a:prstGeom>
          <a:noFill/>
          <a:ln>
            <a:noFill/>
          </a:ln>
        </p:spPr>
      </p:pic>
      <p:sp>
        <p:nvSpPr>
          <p:cNvPr id="24" name="TextBox 23"/>
          <p:cNvSpPr txBox="1"/>
          <p:nvPr/>
        </p:nvSpPr>
        <p:spPr>
          <a:xfrm>
            <a:off x="411229" y="3581400"/>
            <a:ext cx="1112771" cy="369332"/>
          </a:xfrm>
          <a:prstGeom prst="rect">
            <a:avLst/>
          </a:prstGeom>
          <a:noFill/>
        </p:spPr>
        <p:txBody>
          <a:bodyPr wrap="square" rtlCol="0">
            <a:spAutoFit/>
          </a:bodyPr>
          <a:lstStyle/>
          <a:p>
            <a:r>
              <a:rPr lang="en-US" dirty="0" smtClean="0"/>
              <a:t>February</a:t>
            </a:r>
            <a:endParaRPr lang="en-US" dirty="0"/>
          </a:p>
        </p:txBody>
      </p:sp>
      <p:pic>
        <p:nvPicPr>
          <p:cNvPr id="25" name="Picture 24"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20" y="762000"/>
            <a:ext cx="3560749" cy="2854691"/>
          </a:xfrm>
          <a:prstGeom prst="rect">
            <a:avLst/>
          </a:prstGeom>
          <a:noFill/>
          <a:ln>
            <a:noFill/>
          </a:ln>
        </p:spPr>
      </p:pic>
      <p:sp>
        <p:nvSpPr>
          <p:cNvPr id="21" name="TextBox 20"/>
          <p:cNvSpPr txBox="1"/>
          <p:nvPr/>
        </p:nvSpPr>
        <p:spPr>
          <a:xfrm>
            <a:off x="1371600" y="468868"/>
            <a:ext cx="914400" cy="369332"/>
          </a:xfrm>
          <a:prstGeom prst="rect">
            <a:avLst/>
          </a:prstGeom>
          <a:noFill/>
        </p:spPr>
        <p:txBody>
          <a:bodyPr wrap="square" rtlCol="0">
            <a:spAutoFit/>
          </a:bodyPr>
          <a:lstStyle/>
          <a:p>
            <a:r>
              <a:rPr lang="en-US" dirty="0" smtClean="0"/>
              <a:t>January</a:t>
            </a:r>
            <a:endParaRPr lang="en-US" dirty="0"/>
          </a:p>
        </p:txBody>
      </p:sp>
      <p:pic>
        <p:nvPicPr>
          <p:cNvPr id="27" name="Picture 26"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7" y="3933681"/>
            <a:ext cx="3582281" cy="254331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8560"/>
            <a:ext cx="4409284" cy="28683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325" y="1285747"/>
            <a:ext cx="4384675" cy="285233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1" y="138481"/>
            <a:ext cx="4405044" cy="28655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528065"/>
            <a:ext cx="990600" cy="369332"/>
          </a:xfrm>
          <a:prstGeom prst="rect">
            <a:avLst/>
          </a:prstGeom>
          <a:noFill/>
        </p:spPr>
        <p:txBody>
          <a:bodyPr wrap="square" rtlCol="0">
            <a:spAutoFit/>
          </a:bodyPr>
          <a:lstStyle/>
          <a:p>
            <a:r>
              <a:rPr lang="en-US" dirty="0"/>
              <a:t>30 days</a:t>
            </a:r>
          </a:p>
        </p:txBody>
      </p:sp>
      <p:sp>
        <p:nvSpPr>
          <p:cNvPr id="12" name="TextBox 11"/>
          <p:cNvSpPr txBox="1"/>
          <p:nvPr/>
        </p:nvSpPr>
        <p:spPr>
          <a:xfrm>
            <a:off x="7772400" y="0"/>
            <a:ext cx="1371600" cy="646331"/>
          </a:xfrm>
          <a:prstGeom prst="rect">
            <a:avLst/>
          </a:prstGeom>
          <a:noFill/>
        </p:spPr>
        <p:txBody>
          <a:bodyPr wrap="square" rtlCol="0">
            <a:spAutoFit/>
          </a:bodyPr>
          <a:lstStyle/>
          <a:p>
            <a:r>
              <a:rPr lang="en-US" b="1" dirty="0" smtClean="0">
                <a:solidFill>
                  <a:srgbClr val="FF0000"/>
                </a:solidFill>
              </a:rPr>
              <a:t>[Slide not shown]</a:t>
            </a:r>
            <a:endParaRPr lang="en-US" b="1" dirty="0">
              <a:solidFill>
                <a:srgbClr val="FF0000"/>
              </a:solidFill>
            </a:endParaRP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20</a:t>
            </a:fld>
            <a:endParaRPr lang="en-US" altLang="en-US" dirty="0"/>
          </a:p>
        </p:txBody>
      </p:sp>
    </p:spTree>
    <p:extLst>
      <p:ext uri="{BB962C8B-B14F-4D97-AF65-F5344CB8AC3E}">
        <p14:creationId xmlns:p14="http://schemas.microsoft.com/office/powerpoint/2010/main" val="230391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21</a:t>
            </a:fld>
            <a:endParaRPr lang="en-US" altLang="en-US" dirty="0"/>
          </a:p>
        </p:txBody>
      </p:sp>
      <p:sp>
        <p:nvSpPr>
          <p:cNvPr id="6" name="TextBox 5"/>
          <p:cNvSpPr txBox="1"/>
          <p:nvPr/>
        </p:nvSpPr>
        <p:spPr>
          <a:xfrm>
            <a:off x="381000" y="304800"/>
            <a:ext cx="8153400" cy="4462760"/>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10 February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algn="ctr"/>
            <a:r>
              <a:rPr lang="en-US" altLang="en-US" b="1" u="sng" dirty="0">
                <a:solidFill>
                  <a:srgbClr val="0033CC"/>
                </a:solidFill>
              </a:rPr>
              <a:t>Synopsis</a:t>
            </a:r>
            <a:r>
              <a:rPr lang="en-US" altLang="en-US" b="1" dirty="0">
                <a:solidFill>
                  <a:srgbClr val="0033CC"/>
                </a:solidFill>
              </a:rPr>
              <a:t>: </a:t>
            </a:r>
            <a:r>
              <a:rPr lang="en-US" b="1" dirty="0">
                <a:solidFill>
                  <a:srgbClr val="0033CC"/>
                </a:solidFill>
              </a:rPr>
              <a:t>La Niña is likely to continue into the Northern Hemisphere spring (77% chance during March-May 2022) and then transition to ENSO-neutral (56% chance during May-July 2022</a:t>
            </a:r>
            <a:r>
              <a:rPr lang="en-US" b="1" dirty="0" smtClean="0">
                <a:solidFill>
                  <a:srgbClr val="0033CC"/>
                </a:solidFill>
              </a:rPr>
              <a:t>).</a:t>
            </a:r>
            <a:endParaRPr lang="en-US" altLang="en-US" dirty="0">
              <a:latin typeface="Arial" pitchFamily="34" charset="0"/>
            </a:endParaRPr>
          </a:p>
        </p:txBody>
      </p:sp>
      <p:sp>
        <p:nvSpPr>
          <p:cNvPr id="7" name="TextBox 6"/>
          <p:cNvSpPr txBox="1"/>
          <p:nvPr/>
        </p:nvSpPr>
        <p:spPr>
          <a:xfrm>
            <a:off x="304800" y="4876800"/>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8" name="Picture 7"/>
          <p:cNvPicPr>
            <a:picLocks noChangeAspect="1"/>
          </p:cNvPicPr>
          <p:nvPr/>
        </p:nvPicPr>
        <p:blipFill>
          <a:blip r:embed="rId3"/>
          <a:stretch>
            <a:fillRect/>
          </a:stretch>
        </p:blipFill>
        <p:spPr>
          <a:xfrm>
            <a:off x="457200" y="5334000"/>
            <a:ext cx="7924800" cy="976126"/>
          </a:xfrm>
          <a:prstGeom prst="rect">
            <a:avLst/>
          </a:prstGeom>
        </p:spPr>
      </p:pic>
    </p:spTree>
    <p:extLst>
      <p:ext uri="{BB962C8B-B14F-4D97-AF65-F5344CB8AC3E}">
        <p14:creationId xmlns:p14="http://schemas.microsoft.com/office/powerpoint/2010/main" val="1271679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2071" y="646112"/>
            <a:ext cx="4328970" cy="62118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57600" y="954088"/>
            <a:ext cx="533400" cy="5751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56875" y="2093912"/>
            <a:ext cx="3971291" cy="23829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92663" y="76200"/>
            <a:ext cx="3918280" cy="201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56874" y="4495800"/>
            <a:ext cx="3971291" cy="23214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754326"/>
          </a:xfrm>
          <a:prstGeom prst="rect">
            <a:avLst/>
          </a:prstGeom>
          <a:noFill/>
        </p:spPr>
        <p:txBody>
          <a:bodyPr wrap="square" rtlCol="0">
            <a:spAutoFit/>
          </a:bodyPr>
          <a:lstStyle/>
          <a:p>
            <a:r>
              <a:rPr lang="en-US" dirty="0" smtClean="0"/>
              <a:t>The subsurface cold anomalies in </a:t>
            </a:r>
            <a:r>
              <a:rPr lang="en-US" dirty="0" smtClean="0"/>
              <a:t>east </a:t>
            </a:r>
            <a:r>
              <a:rPr lang="en-US" dirty="0" smtClean="0"/>
              <a:t>Pacific are </a:t>
            </a:r>
            <a:r>
              <a:rPr lang="en-US" dirty="0"/>
              <a:t>s</a:t>
            </a:r>
            <a:r>
              <a:rPr lang="en-US" dirty="0" smtClean="0"/>
              <a:t>lowly </a:t>
            </a:r>
            <a:r>
              <a:rPr lang="en-US" dirty="0" smtClean="0"/>
              <a:t>weakening and reducing in extent/volume!</a:t>
            </a:r>
          </a:p>
          <a:p>
            <a:endParaRPr lang="en-US" dirty="0" smtClean="0"/>
          </a:p>
          <a:p>
            <a:r>
              <a:rPr lang="en-US" dirty="0" smtClean="0"/>
              <a:t>Warm waters in the WP are strengthening and </a:t>
            </a:r>
            <a:r>
              <a:rPr lang="en-US" dirty="0" smtClean="0"/>
              <a:t>rapidly expanding </a:t>
            </a:r>
            <a:r>
              <a:rPr lang="en-US" dirty="0" smtClean="0"/>
              <a:t>eastward.</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578558" y="3429000"/>
            <a:ext cx="4559092" cy="213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36242" y="93108"/>
            <a:ext cx="4535758" cy="668869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December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February  </a:t>
            </a:r>
            <a:r>
              <a:rPr lang="en-US" altLang="en-US" sz="1800" dirty="0">
                <a:latin typeface="Times New Roman" pitchFamily="18" charset="0"/>
              </a:rPr>
              <a:t>CPC/IRI forecast</a:t>
            </a:r>
          </a:p>
        </p:txBody>
      </p:sp>
      <p:sp>
        <p:nvSpPr>
          <p:cNvPr id="2" name="TextBox 1"/>
          <p:cNvSpPr txBox="1"/>
          <p:nvPr/>
        </p:nvSpPr>
        <p:spPr>
          <a:xfrm>
            <a:off x="53266" y="6343080"/>
            <a:ext cx="8938334" cy="338554"/>
          </a:xfrm>
          <a:prstGeom prst="rect">
            <a:avLst/>
          </a:prstGeom>
          <a:noFill/>
        </p:spPr>
        <p:txBody>
          <a:bodyPr wrap="square" rtlCol="0">
            <a:spAutoFit/>
          </a:bodyPr>
          <a:lstStyle/>
          <a:p>
            <a:r>
              <a:rPr lang="en-US" sz="1600" b="1" u="sng" dirty="0" smtClean="0">
                <a:solidFill>
                  <a:srgbClr val="0033CC"/>
                </a:solidFill>
              </a:rPr>
              <a:t>Looks like a quick weak La Nina Event during this upcoming winter ONLY or slightly beyond too! </a:t>
            </a:r>
          </a:p>
        </p:txBody>
      </p:sp>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pic>
        <p:nvPicPr>
          <p:cNvPr id="16386" name="Picture 2" descr="https://iri.columbia.edu/wp-content/uploads/2021/12/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20235"/>
            <a:ext cx="4103331" cy="273555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iri.columbia.edu/wp-content/uploads/2021/11/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824" y="45672"/>
            <a:ext cx="4170176" cy="303285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iri.columbia.edu/wp-content/uploads/2022/02/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51" y="3576475"/>
            <a:ext cx="4138880" cy="275925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iri.columbia.edu/wp-content/uploads/2022/01/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2618" y="3190452"/>
            <a:ext cx="4192588" cy="304915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475488" y="3079262"/>
            <a:ext cx="734312" cy="1316372"/>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153635" y="3124322"/>
            <a:ext cx="689009" cy="999717"/>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ttps://www.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114546" cy="3124200"/>
          </a:xfrm>
          <a:prstGeom prst="rect">
            <a:avLst/>
          </a:prstGeom>
          <a:noFill/>
          <a:ln>
            <a:noFill/>
          </a:ln>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3682338" y="152400"/>
            <a:ext cx="546166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February</a:t>
            </a:r>
            <a:r>
              <a:rPr lang="en-US" altLang="en-US" sz="2400" kern="0" dirty="0" smtClean="0"/>
              <a:t>)/</a:t>
            </a:r>
            <a:r>
              <a:rPr lang="en-US" altLang="en-US" sz="2400" kern="0" dirty="0"/>
              <a:t>Seasonal </a:t>
            </a:r>
            <a:r>
              <a:rPr lang="en-US" altLang="en-US" sz="2400" kern="0" dirty="0" smtClean="0"/>
              <a:t>(</a:t>
            </a:r>
            <a:r>
              <a:rPr lang="en-US" altLang="en-US" sz="2400" b="1" u="sng" kern="0" dirty="0" smtClean="0"/>
              <a:t>FMA</a:t>
            </a:r>
            <a:r>
              <a:rPr lang="en-US" altLang="en-US" sz="2400" kern="0" dirty="0" smtClean="0"/>
              <a:t>)  </a:t>
            </a:r>
            <a:endParaRPr lang="en-US" altLang="en-US" sz="2400" kern="0" dirty="0"/>
          </a:p>
        </p:txBody>
      </p:sp>
      <p:cxnSp>
        <p:nvCxnSpPr>
          <p:cNvPr id="4" name="Straight Arrow Connector 3"/>
          <p:cNvCxnSpPr/>
          <p:nvPr/>
        </p:nvCxnSpPr>
        <p:spPr>
          <a:xfrm flipH="1">
            <a:off x="3810001" y="16764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25951"/>
            <a:ext cx="3400290"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 </a:t>
            </a:r>
            <a:endParaRPr lang="en-US" b="1" dirty="0">
              <a:solidFill>
                <a:srgbClr val="FF0000"/>
              </a:solidFill>
            </a:endParaRPr>
          </a:p>
        </p:txBody>
      </p:sp>
      <p:sp>
        <p:nvSpPr>
          <p:cNvPr id="19" name="TextBox 9"/>
          <p:cNvSpPr txBox="1">
            <a:spLocks noChangeArrowheads="1"/>
          </p:cNvSpPr>
          <p:nvPr/>
        </p:nvSpPr>
        <p:spPr bwMode="auto">
          <a:xfrm>
            <a:off x="7848600" y="2477869"/>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 Jan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239869"/>
            <a:ext cx="4648200" cy="3299722"/>
          </a:xfrm>
          <a:prstGeom prst="rect">
            <a:avLst/>
          </a:prstGeom>
          <a:noFill/>
          <a:ln>
            <a:noFill/>
          </a:ln>
        </p:spPr>
      </p:pic>
      <p:pic>
        <p:nvPicPr>
          <p:cNvPr id="2" name="Picture 1"/>
          <p:cNvPicPr>
            <a:picLocks noChangeAspect="1"/>
          </p:cNvPicPr>
          <p:nvPr/>
        </p:nvPicPr>
        <p:blipFill>
          <a:blip r:embed="rId4"/>
          <a:stretch>
            <a:fillRect/>
          </a:stretch>
        </p:blipFill>
        <p:spPr>
          <a:xfrm>
            <a:off x="-14690" y="3609463"/>
            <a:ext cx="4129236" cy="3155916"/>
          </a:xfrm>
          <a:prstGeom prst="rect">
            <a:avLst/>
          </a:prstGeom>
        </p:spPr>
      </p:pic>
      <p:sp>
        <p:nvSpPr>
          <p:cNvPr id="3" name="TextBox 2"/>
          <p:cNvSpPr txBox="1"/>
          <p:nvPr/>
        </p:nvSpPr>
        <p:spPr>
          <a:xfrm>
            <a:off x="3542792" y="2273599"/>
            <a:ext cx="1105408" cy="1384995"/>
          </a:xfrm>
          <a:prstGeom prst="rect">
            <a:avLst/>
          </a:prstGeom>
          <a:noFill/>
        </p:spPr>
        <p:txBody>
          <a:bodyPr wrap="square" rtlCol="0">
            <a:spAutoFit/>
          </a:bodyPr>
          <a:lstStyle/>
          <a:p>
            <a:r>
              <a:rPr lang="en-US" sz="1400" dirty="0" smtClean="0"/>
              <a:t>Probably poor verifying Heidke skill even during La Nina!!</a:t>
            </a:r>
            <a:endParaRPr lang="en-US" sz="1400" dirty="0"/>
          </a:p>
        </p:txBody>
      </p: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25411" y="4134415"/>
            <a:ext cx="1189970"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somewhat mixed.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February</a:t>
            </a:r>
            <a:r>
              <a:rPr lang="en-US" altLang="en-US" sz="2400" kern="0" dirty="0" smtClean="0"/>
              <a:t>)/</a:t>
            </a:r>
            <a:r>
              <a:rPr lang="en-US" altLang="en-US" sz="2400" kern="0" dirty="0"/>
              <a:t>Seasonal </a:t>
            </a:r>
            <a:r>
              <a:rPr lang="en-US" altLang="en-US" sz="2400" kern="0" dirty="0" smtClean="0"/>
              <a:t>(</a:t>
            </a:r>
            <a:r>
              <a:rPr lang="en-US" altLang="en-US" sz="2400" b="1" u="sng" kern="0" dirty="0" smtClean="0"/>
              <a:t>FMA</a:t>
            </a:r>
            <a:r>
              <a:rPr lang="en-US" altLang="en-US" sz="2400" kern="0" dirty="0" smtClean="0"/>
              <a:t>)  </a:t>
            </a:r>
            <a:endParaRPr lang="en-US" altLang="en-US" sz="2400" kern="0" dirty="0"/>
          </a:p>
        </p:txBody>
      </p:sp>
      <p:sp>
        <p:nvSpPr>
          <p:cNvPr id="6" name="TextBox 5"/>
          <p:cNvSpPr txBox="1"/>
          <p:nvPr/>
        </p:nvSpPr>
        <p:spPr>
          <a:xfrm>
            <a:off x="447436" y="3276600"/>
            <a:ext cx="3070071" cy="369332"/>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05338" y="2362200"/>
            <a:ext cx="2011852" cy="584775"/>
          </a:xfrm>
          <a:prstGeom prst="rect">
            <a:avLst/>
          </a:prstGeom>
          <a:noFill/>
        </p:spPr>
        <p:txBody>
          <a:bodyPr wrap="square" rtlCol="0">
            <a:spAutoFit/>
          </a:bodyPr>
          <a:lstStyle/>
          <a:p>
            <a:r>
              <a:rPr lang="en-US" sz="1600" dirty="0" smtClean="0"/>
              <a:t>Very similar looking!</a:t>
            </a:r>
          </a:p>
          <a:p>
            <a:r>
              <a:rPr lang="en-US" sz="1600" dirty="0" smtClean="0"/>
              <a:t>Based on La Nina !!!!</a:t>
            </a:r>
            <a:endParaRPr lang="en-US" sz="1600" dirty="0"/>
          </a:p>
        </p:txBody>
      </p:sp>
      <p:pic>
        <p:nvPicPr>
          <p:cNvPr id="21" name="Picture 20" descr="https://www.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96" y="0"/>
            <a:ext cx="3794476" cy="3170237"/>
          </a:xfrm>
          <a:prstGeom prst="rect">
            <a:avLst/>
          </a:prstGeom>
          <a:noFill/>
          <a:ln>
            <a:noFill/>
          </a:ln>
        </p:spPr>
      </p:pic>
      <p:pic>
        <p:nvPicPr>
          <p:cNvPr id="23" name="Picture 22" descr="https://www.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304" y="3032125"/>
            <a:ext cx="4191000" cy="3571565"/>
          </a:xfrm>
          <a:prstGeom prst="rect">
            <a:avLst/>
          </a:prstGeom>
          <a:noFill/>
          <a:ln>
            <a:noFill/>
          </a:ln>
        </p:spPr>
      </p:pic>
      <p:pic>
        <p:nvPicPr>
          <p:cNvPr id="7" name="Picture 6"/>
          <p:cNvPicPr>
            <a:picLocks noChangeAspect="1"/>
          </p:cNvPicPr>
          <p:nvPr/>
        </p:nvPicPr>
        <p:blipFill>
          <a:blip r:embed="rId4"/>
          <a:stretch>
            <a:fillRect/>
          </a:stretch>
        </p:blipFill>
        <p:spPr>
          <a:xfrm>
            <a:off x="-1268" y="3657238"/>
            <a:ext cx="3785711" cy="2422855"/>
          </a:xfrm>
          <a:prstGeom prst="rect">
            <a:avLst/>
          </a:prstGeom>
        </p:spPr>
      </p:pic>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398" y="4291912"/>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708928" y="141108"/>
            <a:ext cx="32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s://www.wpc.ncep.noaa.gov/qpf/p168i.gif?16448625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122"/>
            <a:ext cx="4495800" cy="31526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311752" y="1980798"/>
            <a:ext cx="4832248" cy="491900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14 Feb</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34"/>
            <a:ext cx="8760472" cy="6767465"/>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14 Feb</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Feb. 1 -  Apr. 30,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1/31/22</a:t>
            </a:r>
            <a:endParaRPr lang="en-US" altLang="en-US" sz="1600" dirty="0">
              <a:latin typeface="Times New Roman" pitchFamily="18" charset="0"/>
            </a:endParaRPr>
          </a:p>
        </p:txBody>
      </p:sp>
      <p:sp>
        <p:nvSpPr>
          <p:cNvPr id="4101" name="TextBox 9"/>
          <p:cNvSpPr txBox="1">
            <a:spLocks noChangeArrowheads="1"/>
          </p:cNvSpPr>
          <p:nvPr/>
        </p:nvSpPr>
        <p:spPr bwMode="auto">
          <a:xfrm>
            <a:off x="7239000" y="2618744"/>
            <a:ext cx="201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February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1/31/22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4368772"/>
            <a:ext cx="4724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r>
              <a:rPr lang="en-US" sz="1600" dirty="0" smtClean="0"/>
              <a:t>!!</a:t>
            </a:r>
          </a:p>
          <a:p>
            <a:pPr marL="285750" indent="-285750">
              <a:buFont typeface="Arial" panose="020B0604020202020204" pitchFamily="34" charset="0"/>
              <a:buChar char="•"/>
            </a:pPr>
            <a:r>
              <a:rPr lang="en-US" sz="1600" dirty="0" smtClean="0"/>
              <a:t>US East droughts are different than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2050"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431617"/>
            <a:ext cx="4029891" cy="31140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336"/>
            <a:ext cx="4338918"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685800" y="685800"/>
            <a:ext cx="1143000" cy="388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28800" y="3390900"/>
            <a:ext cx="2603331" cy="1181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 y="-21880"/>
            <a:ext cx="8807351" cy="6803679"/>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pic>
        <p:nvPicPr>
          <p:cNvPr id="10242"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84"/>
            <a:ext cx="7239000" cy="56213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347258" y="1143000"/>
            <a:ext cx="1682442"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418201" y="1209549"/>
            <a:ext cx="1497199" cy="646331"/>
          </a:xfrm>
          <a:prstGeom prst="rect">
            <a:avLst/>
          </a:prstGeom>
          <a:noFill/>
        </p:spPr>
        <p:txBody>
          <a:bodyPr wrap="square" rtlCol="0">
            <a:spAutoFit/>
          </a:bodyPr>
          <a:lstStyle/>
          <a:p>
            <a:r>
              <a:rPr lang="en-US" dirty="0" smtClean="0"/>
              <a:t>Shown </a:t>
            </a:r>
            <a:r>
              <a:rPr lang="en-US" dirty="0" smtClean="0"/>
              <a:t>in December!</a:t>
            </a:r>
            <a:endParaRPr lang="en-US" dirty="0"/>
          </a:p>
        </p:txBody>
      </p:sp>
      <p:sp>
        <p:nvSpPr>
          <p:cNvPr id="3" name="TextBox 2"/>
          <p:cNvSpPr txBox="1"/>
          <p:nvPr/>
        </p:nvSpPr>
        <p:spPr>
          <a:xfrm>
            <a:off x="7347258" y="2209800"/>
            <a:ext cx="1682442" cy="2031325"/>
          </a:xfrm>
          <a:prstGeom prst="rect">
            <a:avLst/>
          </a:prstGeom>
          <a:noFill/>
        </p:spPr>
        <p:txBody>
          <a:bodyPr wrap="square" rtlCol="0">
            <a:spAutoFit/>
          </a:bodyPr>
          <a:lstStyle/>
          <a:p>
            <a:r>
              <a:rPr lang="en-US" dirty="0" smtClean="0"/>
              <a:t>Watch here! Situation changes quickly in these eastern US regions, as compared to west!</a:t>
            </a:r>
            <a:endParaRPr lang="en-US" dirty="0"/>
          </a:p>
        </p:txBody>
      </p:sp>
      <p:cxnSp>
        <p:nvCxnSpPr>
          <p:cNvPr id="10" name="Straight Arrow Connector 9"/>
          <p:cNvCxnSpPr/>
          <p:nvPr/>
        </p:nvCxnSpPr>
        <p:spPr>
          <a:xfrm flipH="1">
            <a:off x="5867400" y="2438400"/>
            <a:ext cx="1550802" cy="12192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400800" y="1295400"/>
            <a:ext cx="6858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2577"/>
            <a:ext cx="7168057" cy="55662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24600" y="1371600"/>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57800" y="4238311"/>
            <a:ext cx="2743200" cy="738664"/>
          </a:xfrm>
          <a:prstGeom prst="rect">
            <a:avLst/>
          </a:prstGeom>
          <a:noFill/>
        </p:spPr>
        <p:txBody>
          <a:bodyPr wrap="square" rtlCol="0">
            <a:spAutoFit/>
          </a:bodyPr>
          <a:lstStyle/>
          <a:p>
            <a:r>
              <a:rPr lang="en-US" sz="1400" dirty="0" smtClean="0"/>
              <a:t>All indicators point to developing drought conditions in FL and near its northern state border areas.</a:t>
            </a:r>
            <a:endParaRPr lang="en-US" sz="1400" dirty="0"/>
          </a:p>
        </p:txBody>
      </p:sp>
      <p:sp>
        <p:nvSpPr>
          <p:cNvPr id="10" name="TextBox 9"/>
          <p:cNvSpPr txBox="1"/>
          <p:nvPr/>
        </p:nvSpPr>
        <p:spPr>
          <a:xfrm>
            <a:off x="5943600" y="3352800"/>
            <a:ext cx="1143000" cy="461665"/>
          </a:xfrm>
          <a:prstGeom prst="rect">
            <a:avLst/>
          </a:prstGeom>
          <a:noFill/>
        </p:spPr>
        <p:txBody>
          <a:bodyPr wrap="square" rtlCol="0">
            <a:spAutoFit/>
          </a:bodyPr>
          <a:lstStyle/>
          <a:p>
            <a:r>
              <a:rPr lang="en-US" sz="1200" dirty="0" smtClean="0"/>
              <a:t>Mid Atlantic Drought Gone..</a:t>
            </a:r>
            <a:endParaRPr lang="en-US" sz="1200" dirty="0"/>
          </a:p>
        </p:txBody>
      </p:sp>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Mar</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2"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390" y="8709"/>
            <a:ext cx="3909434" cy="3020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43"/>
            <a:ext cx="3952479" cy="305329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2" y="3273954"/>
            <a:ext cx="3977271" cy="307244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734" y="3346248"/>
            <a:ext cx="3883687" cy="3000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MAM</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113211" y="393281"/>
            <a:ext cx="8954589" cy="6164931"/>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28828" y="337779"/>
            <a:ext cx="4695871" cy="5745571"/>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36</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a:srcRect r="49487"/>
          <a:stretch/>
        </p:blipFill>
        <p:spPr>
          <a:xfrm>
            <a:off x="0" y="315984"/>
            <a:ext cx="2343151" cy="5767367"/>
          </a:xfrm>
          <a:prstGeom prst="rect">
            <a:avLst/>
          </a:prstGeom>
        </p:spPr>
      </p:pic>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24028" y="440754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88600" y="2893219"/>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12/21/2021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2" name="Picture 11"/>
          <p:cNvPicPr>
            <a:picLocks noChangeAspect="1"/>
          </p:cNvPicPr>
          <p:nvPr/>
        </p:nvPicPr>
        <p:blipFill>
          <a:blip r:embed="rId7"/>
          <a:stretch>
            <a:fillRect/>
          </a:stretch>
        </p:blipFill>
        <p:spPr>
          <a:xfrm>
            <a:off x="54265" y="1198331"/>
            <a:ext cx="654763" cy="5067590"/>
          </a:xfrm>
          <a:prstGeom prst="rect">
            <a:avLst/>
          </a:prstGeom>
        </p:spPr>
      </p:pic>
      <p:pic>
        <p:nvPicPr>
          <p:cNvPr id="5" name="Picture 4"/>
          <p:cNvPicPr>
            <a:picLocks noChangeAspect="1"/>
          </p:cNvPicPr>
          <p:nvPr/>
        </p:nvPicPr>
        <p:blipFill>
          <a:blip r:embed="rId8"/>
          <a:stretch>
            <a:fillRect/>
          </a:stretch>
        </p:blipFill>
        <p:spPr>
          <a:xfrm>
            <a:off x="5199095" y="1138336"/>
            <a:ext cx="3541032" cy="2650523"/>
          </a:xfrm>
          <a:prstGeom prst="rect">
            <a:avLst/>
          </a:prstGeom>
        </p:spPr>
      </p:pic>
      <p:sp>
        <p:nvSpPr>
          <p:cNvPr id="21" name="TextBox 20"/>
          <p:cNvSpPr txBox="1"/>
          <p:nvPr/>
        </p:nvSpPr>
        <p:spPr>
          <a:xfrm rot="20653607">
            <a:off x="655549" y="2785300"/>
            <a:ext cx="6613017" cy="830997"/>
          </a:xfrm>
          <a:prstGeom prst="rect">
            <a:avLst/>
          </a:prstGeom>
          <a:noFill/>
        </p:spPr>
        <p:txBody>
          <a:bodyPr wrap="square" rtlCol="0">
            <a:spAutoFit/>
          </a:bodyPr>
          <a:lstStyle/>
          <a:p>
            <a:pPr algn="ctr"/>
            <a:r>
              <a:rPr lang="en-US" sz="2400" b="1" dirty="0" smtClean="0"/>
              <a:t>MSU   Soil Moisture Percentile forecast NOT available this month,      NOT updated!  </a:t>
            </a:r>
            <a:endParaRPr lang="en-US" sz="2400" b="1" dirty="0"/>
          </a:p>
        </p:txBody>
      </p:sp>
      <p:sp>
        <p:nvSpPr>
          <p:cNvPr id="7" name="TextBox 6"/>
          <p:cNvSpPr txBox="1"/>
          <p:nvPr/>
        </p:nvSpPr>
        <p:spPr>
          <a:xfrm>
            <a:off x="7543800" y="76200"/>
            <a:ext cx="1510565" cy="307777"/>
          </a:xfrm>
          <a:prstGeom prst="rect">
            <a:avLst/>
          </a:prstGeom>
          <a:noFill/>
        </p:spPr>
        <p:txBody>
          <a:bodyPr wrap="square" rtlCol="0">
            <a:spAutoFit/>
          </a:bodyPr>
          <a:lstStyle/>
          <a:p>
            <a:r>
              <a:rPr lang="en-US" sz="1400" dirty="0" smtClean="0">
                <a:solidFill>
                  <a:srgbClr val="FF0000"/>
                </a:solidFill>
              </a:rPr>
              <a:t>Slide not shown!!</a:t>
            </a:r>
            <a:endParaRPr lang="en-US" sz="1400" dirty="0">
              <a:solidFill>
                <a:srgbClr val="FF0000"/>
              </a:solidFill>
            </a:endParaRPr>
          </a:p>
        </p:txBody>
      </p:sp>
      <p:pic>
        <p:nvPicPr>
          <p:cNvPr id="8"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9373" y="4103189"/>
            <a:ext cx="3520754" cy="261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38</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a:t>
            </a:r>
            <a:r>
              <a:rPr lang="en-US" sz="1500" b="1" dirty="0" smtClean="0"/>
              <a:t>Discussion continues!! Explanation </a:t>
            </a:r>
            <a:r>
              <a:rPr lang="en-US" sz="1500" b="1" dirty="0" smtClean="0"/>
              <a:t>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a:t>
            </a:r>
            <a:r>
              <a:rPr lang="en-US" sz="1400" b="1" dirty="0" err="1" smtClean="0">
                <a:solidFill>
                  <a:srgbClr val="0033CC"/>
                </a:solidFill>
              </a:rPr>
              <a:t>Ninas</a:t>
            </a:r>
            <a:r>
              <a:rPr lang="en-US" sz="1400" b="1" dirty="0" smtClean="0">
                <a:solidFill>
                  <a:srgbClr val="0033CC"/>
                </a:solidFill>
              </a:rPr>
              <a:t>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r>
              <a:rPr lang="en-US" sz="1400" b="1" dirty="0" smtClean="0">
                <a:solidFill>
                  <a:srgbClr val="0033CC"/>
                </a:solidFill>
              </a:rPr>
              <a:t>?</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93428"/>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t>Compared to other regions of the globe, the SST warming/trend in the central eq. Pacific (Nino 3.4) is relatively much small. (See Fig. above) – </a:t>
            </a:r>
            <a:r>
              <a:rPr lang="en-US" sz="1300" b="1" dirty="0" smtClean="0"/>
              <a:t>Why is this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b="1" dirty="0" smtClean="0"/>
              <a:t>Does nature try to compensate for the warming else/everywhere by producing more La </a:t>
            </a:r>
            <a:r>
              <a:rPr lang="en-US" sz="1300" b="1" dirty="0" err="1" smtClean="0"/>
              <a:t>Ninas</a:t>
            </a:r>
            <a:r>
              <a:rPr lang="en-US" sz="1300" b="1" dirty="0" smtClean="0"/>
              <a:t> in the central eq. Pacific?  - Just my thought ! Let’s check !!!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smtClean="0"/>
              <a:t>Since the 1997 monster El Nino (stronger than the famous 1982/83 event), just a quick count of </a:t>
            </a:r>
            <a:r>
              <a:rPr lang="en-US" sz="1300" b="1" dirty="0" smtClean="0"/>
              <a:t>CPC’s Nino 3.4 index</a:t>
            </a:r>
            <a:r>
              <a:rPr lang="en-US" b="1" dirty="0" smtClean="0"/>
              <a:t>++</a:t>
            </a:r>
            <a:r>
              <a:rPr lang="en-US" sz="1300" b="1" dirty="0" smtClean="0"/>
              <a:t> </a:t>
            </a:r>
            <a:r>
              <a:rPr lang="en-US" sz="13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400" b="1" dirty="0" smtClean="0"/>
              <a:t>(25 years)     (47 years)</a:t>
            </a:r>
          </a:p>
          <a:p>
            <a:r>
              <a:rPr lang="en-US" sz="1400" dirty="0" smtClean="0"/>
              <a:t>	      </a:t>
            </a:r>
            <a:r>
              <a:rPr lang="en-US" sz="1600" b="1" dirty="0" smtClean="0"/>
              <a:t>1997-2021  1950-1996</a:t>
            </a:r>
          </a:p>
          <a:p>
            <a:r>
              <a:rPr lang="en-US" sz="1400" dirty="0"/>
              <a:t> </a:t>
            </a:r>
            <a:r>
              <a:rPr lang="en-US" sz="1400" dirty="0" smtClean="0"/>
              <a:t>  </a:t>
            </a:r>
            <a:r>
              <a:rPr lang="en-US" sz="1400" dirty="0" smtClean="0">
                <a:solidFill>
                  <a:srgbClr val="0033CC"/>
                </a:solidFill>
              </a:rPr>
              <a:t>La Nina(DJF)          10	              13</a:t>
            </a:r>
          </a:p>
          <a:p>
            <a:r>
              <a:rPr lang="en-US" sz="1400" dirty="0"/>
              <a:t> </a:t>
            </a:r>
            <a:r>
              <a:rPr lang="en-US" sz="1400" dirty="0" smtClean="0"/>
              <a:t>  </a:t>
            </a:r>
            <a:r>
              <a:rPr lang="en-US" sz="1400" b="1" dirty="0" smtClean="0">
                <a:solidFill>
                  <a:srgbClr val="FF0000"/>
                </a:solidFill>
              </a:rPr>
              <a:t>El Nino(DJF)           8	              17</a:t>
            </a:r>
          </a:p>
          <a:p>
            <a:r>
              <a:rPr lang="en-US" sz="1400" dirty="0" smtClean="0"/>
              <a:t>   </a:t>
            </a:r>
          </a:p>
          <a:p>
            <a:r>
              <a:rPr lang="en-US" sz="1400" dirty="0" smtClean="0">
                <a:solidFill>
                  <a:srgbClr val="0033CC"/>
                </a:solidFill>
              </a:rPr>
              <a:t>La Nina(all 3mos)      101              136</a:t>
            </a:r>
          </a:p>
          <a:p>
            <a:r>
              <a:rPr lang="en-US" sz="1400" dirty="0" smtClean="0">
                <a:solidFill>
                  <a:srgbClr val="FF0000"/>
                </a:solidFill>
              </a:rPr>
              <a:t>El Nino(all 3mos)       73             158</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a:t>
            </a:r>
            <a:r>
              <a:rPr lang="en-US" sz="1000" dirty="0" smtClean="0"/>
              <a:t>(25 yr) period </a:t>
            </a:r>
            <a:r>
              <a:rPr lang="en-US" sz="1000" dirty="0" smtClean="0"/>
              <a:t>vs the longer </a:t>
            </a:r>
            <a:r>
              <a:rPr lang="en-US" sz="1000" dirty="0" smtClean="0"/>
              <a:t>(47 yr) earlier </a:t>
            </a:r>
            <a:r>
              <a:rPr lang="en-US" sz="1000" dirty="0" smtClean="0"/>
              <a:t>period!!</a:t>
            </a:r>
            <a:endParaRPr lang="en-US" sz="1000" dirty="0"/>
          </a:p>
        </p:txBody>
      </p:sp>
      <p:cxnSp>
        <p:nvCxnSpPr>
          <p:cNvPr id="7" name="Straight Connector 6"/>
          <p:cNvCxnSpPr/>
          <p:nvPr/>
        </p:nvCxnSpPr>
        <p:spPr>
          <a:xfrm>
            <a:off x="2209800" y="4038600"/>
            <a:ext cx="0" cy="1752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16332" y="4113025"/>
            <a:ext cx="3229494" cy="2246769"/>
          </a:xfrm>
          <a:prstGeom prst="rect">
            <a:avLst/>
          </a:prstGeom>
          <a:noFill/>
        </p:spPr>
        <p:txBody>
          <a:bodyPr wrap="square" rtlCol="0">
            <a:spAutoFit/>
          </a:bodyPr>
          <a:lstStyle/>
          <a:p>
            <a:r>
              <a:rPr lang="en-US" sz="140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400" u="sng" dirty="0">
              <a:solidFill>
                <a:srgbClr val="0033CC"/>
              </a:solidFill>
            </a:endParaRPr>
          </a:p>
        </p:txBody>
      </p:sp>
      <p:sp>
        <p:nvSpPr>
          <p:cNvPr id="14" name="Rectangle 13"/>
          <p:cNvSpPr/>
          <p:nvPr/>
        </p:nvSpPr>
        <p:spPr>
          <a:xfrm>
            <a:off x="3216333" y="4191000"/>
            <a:ext cx="3117670" cy="21437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242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155372"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err="1"/>
              <a:t>sst</a:t>
            </a:r>
            <a:r>
              <a:rPr lang="en-US" sz="900" b="1" dirty="0"/>
              <a:t> 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6334003" y="1727848"/>
            <a:ext cx="2854786" cy="4672952"/>
          </a:xfrm>
          <a:prstGeom prst="rect">
            <a:avLst/>
          </a:prstGeom>
        </p:spPr>
      </p:pic>
    </p:spTree>
    <p:extLst>
      <p:ext uri="{BB962C8B-B14F-4D97-AF65-F5344CB8AC3E}">
        <p14:creationId xmlns:p14="http://schemas.microsoft.com/office/powerpoint/2010/main" val="4194940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52400" y="176281"/>
            <a:ext cx="8839200" cy="6696808"/>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300" dirty="0">
                <a:latin typeface="Trebuchet MS" panose="020B0603020202020204" pitchFamily="34" charset="0"/>
              </a:rPr>
              <a:t>Overall, the area covered by the severe D3/D4 drought categories has been </a:t>
            </a:r>
            <a:r>
              <a:rPr lang="en-US" sz="1300" dirty="0" smtClean="0">
                <a:latin typeface="Trebuchet MS" panose="020B0603020202020204" pitchFamily="34" charset="0"/>
              </a:rPr>
              <a:t>coming/trending </a:t>
            </a:r>
            <a:r>
              <a:rPr lang="en-US" sz="1300" dirty="0">
                <a:latin typeface="Trebuchet MS" panose="020B0603020202020204" pitchFamily="34" charset="0"/>
              </a:rPr>
              <a:t>down from the peak values that existed during much of 2021. In fact, upon further analysis, 2021 may turn out to be one of the </a:t>
            </a:r>
            <a:r>
              <a:rPr lang="en-US" sz="1300" dirty="0" smtClean="0">
                <a:latin typeface="Trebuchet MS" panose="020B0603020202020204" pitchFamily="34" charset="0"/>
              </a:rPr>
              <a:t>worst/top </a:t>
            </a:r>
            <a:r>
              <a:rPr lang="en-US" sz="1300" dirty="0">
                <a:latin typeface="Trebuchet MS" panose="020B0603020202020204" pitchFamily="34" charset="0"/>
              </a:rPr>
              <a:t>drought years for the US.</a:t>
            </a:r>
          </a:p>
          <a:p>
            <a:pPr marL="285750" indent="-285750">
              <a:buFont typeface="Arial" panose="020B0604020202020204" pitchFamily="34" charset="0"/>
              <a:buChar char="•"/>
            </a:pPr>
            <a:r>
              <a:rPr lang="en-US" sz="1300" dirty="0">
                <a:latin typeface="Trebuchet MS" panose="020B0603020202020204" pitchFamily="34" charset="0"/>
              </a:rPr>
              <a:t>The slightly improved drought conditions in the far </a:t>
            </a:r>
            <a:r>
              <a:rPr lang="en-US" sz="1300" dirty="0" smtClean="0">
                <a:latin typeface="Trebuchet MS" panose="020B0603020202020204" pitchFamily="34" charset="0"/>
              </a:rPr>
              <a:t>SW </a:t>
            </a:r>
            <a:r>
              <a:rPr lang="en-US" sz="1300" dirty="0">
                <a:latin typeface="Trebuchet MS" panose="020B0603020202020204" pitchFamily="34" charset="0"/>
              </a:rPr>
              <a:t>(CA &amp; vicinity) during January, from the unusual December rains </a:t>
            </a:r>
            <a:r>
              <a:rPr lang="en-US" sz="1300" dirty="0" smtClean="0">
                <a:latin typeface="Trebuchet MS" panose="020B0603020202020204" pitchFamily="34" charset="0"/>
              </a:rPr>
              <a:t>during </a:t>
            </a:r>
            <a:r>
              <a:rPr lang="en-US" sz="1300" dirty="0">
                <a:latin typeface="Trebuchet MS" panose="020B0603020202020204" pitchFamily="34" charset="0"/>
              </a:rPr>
              <a:t>La </a:t>
            </a:r>
            <a:r>
              <a:rPr lang="en-US" sz="1300" dirty="0" smtClean="0">
                <a:latin typeface="Trebuchet MS" panose="020B0603020202020204" pitchFamily="34" charset="0"/>
              </a:rPr>
              <a:t>Nina (but not in January) </a:t>
            </a:r>
            <a:r>
              <a:rPr lang="en-US" sz="1300" dirty="0">
                <a:latin typeface="Trebuchet MS" panose="020B0603020202020204" pitchFamily="34" charset="0"/>
              </a:rPr>
              <a:t>continued into February so far. In fact, over much of the western two thirds of the US states, there is little change in drought conditions from the previous </a:t>
            </a:r>
            <a:r>
              <a:rPr lang="en-US" sz="1300" dirty="0" smtClean="0">
                <a:latin typeface="Trebuchet MS" panose="020B0603020202020204" pitchFamily="34" charset="0"/>
              </a:rPr>
              <a:t>month. </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With the almost disappearing temporary very short term drought conditions in the mid Atlantic states that quickly developed during December/January the eastern one third US is almost drought free for NOW. </a:t>
            </a: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Northern </a:t>
            </a:r>
            <a:r>
              <a:rPr lang="en-US" sz="1300" dirty="0">
                <a:latin typeface="Trebuchet MS" panose="020B0603020202020204" pitchFamily="34" charset="0"/>
              </a:rPr>
              <a:t>CA  reservoirs are </a:t>
            </a:r>
            <a:r>
              <a:rPr lang="en-US" sz="1300" dirty="0" smtClean="0">
                <a:latin typeface="Trebuchet MS" panose="020B0603020202020204" pitchFamily="34" charset="0"/>
              </a:rPr>
              <a:t>still low</a:t>
            </a:r>
            <a:r>
              <a:rPr lang="en-US" sz="1300" dirty="0">
                <a:latin typeface="Trebuchet MS" panose="020B0603020202020204" pitchFamily="34" charset="0"/>
              </a:rPr>
              <a:t>, but </a:t>
            </a:r>
            <a:r>
              <a:rPr lang="en-US" sz="1300" dirty="0" smtClean="0">
                <a:latin typeface="Trebuchet MS" panose="020B0603020202020204" pitchFamily="34" charset="0"/>
              </a:rPr>
              <a:t>many southern </a:t>
            </a:r>
            <a:r>
              <a:rPr lang="en-US" sz="1300" dirty="0">
                <a:latin typeface="Trebuchet MS" panose="020B0603020202020204" pitchFamily="34" charset="0"/>
              </a:rPr>
              <a:t>CA reservoirs have recently improved </a:t>
            </a:r>
            <a:r>
              <a:rPr lang="en-US" sz="1300" dirty="0" smtClean="0">
                <a:latin typeface="Trebuchet MS" panose="020B0603020202020204" pitchFamily="34" charset="0"/>
              </a:rPr>
              <a:t>!</a:t>
            </a:r>
            <a:endParaRPr lang="en-US" altLang="en-US" sz="1600" b="1" dirty="0" smtClean="0">
              <a:solidFill>
                <a:srgbClr val="FF0000"/>
              </a:solidFill>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200" b="1" dirty="0" smtClean="0">
                <a:solidFill>
                  <a:srgbClr val="FF0000"/>
                </a:solidFill>
                <a:latin typeface="Trebuchet MS" panose="020B0603020202020204" pitchFamily="34" charset="0"/>
              </a:rPr>
              <a:t>:</a:t>
            </a:r>
            <a:r>
              <a:rPr lang="en-US" sz="1200" b="1" kern="1200" dirty="0" smtClean="0">
                <a:solidFill>
                  <a:srgbClr val="0033CC"/>
                </a:solidFill>
                <a:latin typeface="Trebuchet MS" panose="020B0603020202020204" pitchFamily="34" charset="0"/>
              </a:rPr>
              <a:t> </a:t>
            </a:r>
            <a:r>
              <a:rPr lang="en-US" sz="1300" b="1" kern="1200" dirty="0" smtClean="0">
                <a:solidFill>
                  <a:srgbClr val="0033CC"/>
                </a:solidFill>
                <a:latin typeface="Trebuchet MS" panose="020B0603020202020204" pitchFamily="34" charset="0"/>
              </a:rPr>
              <a:t>La </a:t>
            </a:r>
            <a:r>
              <a:rPr lang="en-US" sz="1300" b="1" kern="1200" dirty="0" smtClean="0">
                <a:solidFill>
                  <a:srgbClr val="0033CC"/>
                </a:solidFill>
                <a:latin typeface="Trebuchet MS" panose="020B0603020202020204" pitchFamily="34" charset="0"/>
              </a:rPr>
              <a:t>Niña </a:t>
            </a:r>
            <a:r>
              <a:rPr lang="en-US" sz="1300" b="1" dirty="0">
                <a:solidFill>
                  <a:srgbClr val="0033CC"/>
                </a:solidFill>
                <a:latin typeface="Trebuchet MS" panose="020B0603020202020204" pitchFamily="34" charset="0"/>
              </a:rPr>
              <a:t>is likely to continue into the Northern Hemisphere spring (77% chance during March-May 2022) and then transition to ENSO-neutral (56% chance during May-July 2022</a:t>
            </a:r>
            <a:r>
              <a:rPr lang="en-US" sz="1300" b="1" dirty="0" smtClean="0">
                <a:solidFill>
                  <a:srgbClr val="0033CC"/>
                </a:solidFill>
                <a:latin typeface="Trebuchet MS" panose="020B0603020202020204" pitchFamily="34" charset="0"/>
              </a:rPr>
              <a:t>).</a:t>
            </a:r>
            <a:endParaRPr lang="en-US" sz="1300" b="1" kern="1200" dirty="0" smtClean="0">
              <a:solidFill>
                <a:srgbClr val="0033CC"/>
              </a:solidFill>
              <a:latin typeface="Trebuchet MS" panose="020B0603020202020204" pitchFamily="34" charset="0"/>
            </a:endParaRPr>
          </a:p>
          <a:p>
            <a:pPr marL="0" indent="0">
              <a:buNone/>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p>
          <a:p>
            <a:pPr marL="346075" lvl="1" indent="-346075"/>
            <a:r>
              <a:rPr lang="en-US" sz="1200" kern="1200" dirty="0" smtClean="0">
                <a:solidFill>
                  <a:srgbClr val="002060"/>
                </a:solidFill>
                <a:latin typeface="Trebuchet MS" panose="020B0603020202020204" pitchFamily="34" charset="0"/>
              </a:rPr>
              <a:t>Large </a:t>
            </a:r>
            <a:r>
              <a:rPr lang="en-US" sz="1200" kern="1200" dirty="0">
                <a:solidFill>
                  <a:srgbClr val="002060"/>
                </a:solidFill>
                <a:latin typeface="Trebuchet MS" panose="020B0603020202020204" pitchFamily="34" charset="0"/>
              </a:rPr>
              <a:t>parts of California &amp;</a:t>
            </a:r>
            <a:r>
              <a:rPr lang="en-US" sz="1200" kern="1200" dirty="0" smtClean="0">
                <a:solidFill>
                  <a:srgbClr val="002060"/>
                </a:solidFill>
                <a:latin typeface="Trebuchet MS" panose="020B0603020202020204" pitchFamily="34" charset="0"/>
              </a:rPr>
              <a:t> </a:t>
            </a:r>
            <a:r>
              <a:rPr lang="en-US" sz="1200" kern="1200" dirty="0">
                <a:solidFill>
                  <a:srgbClr val="002060"/>
                </a:solidFill>
                <a:latin typeface="Trebuchet MS" panose="020B0603020202020204" pitchFamily="34" charset="0"/>
              </a:rPr>
              <a:t>near vicinity </a:t>
            </a:r>
            <a:r>
              <a:rPr lang="en-US" sz="1200" kern="1200" dirty="0" smtClean="0">
                <a:solidFill>
                  <a:srgbClr val="002060"/>
                </a:solidFill>
                <a:latin typeface="Trebuchet MS" panose="020B0603020202020204" pitchFamily="34" charset="0"/>
              </a:rPr>
              <a:t>received </a:t>
            </a:r>
            <a:r>
              <a:rPr lang="en-US" sz="1200" kern="1200" dirty="0">
                <a:solidFill>
                  <a:srgbClr val="002060"/>
                </a:solidFill>
                <a:latin typeface="Trebuchet MS" panose="020B0603020202020204" pitchFamily="34" charset="0"/>
              </a:rPr>
              <a:t>some </a:t>
            </a:r>
            <a:r>
              <a:rPr lang="en-US" sz="1200" kern="1200" dirty="0" smtClean="0">
                <a:solidFill>
                  <a:srgbClr val="002060"/>
                </a:solidFill>
                <a:latin typeface="Trebuchet MS" panose="020B0603020202020204" pitchFamily="34" charset="0"/>
              </a:rPr>
              <a:t>uncharacteristic </a:t>
            </a:r>
            <a:r>
              <a:rPr lang="en-US" sz="1200" kern="1200" dirty="0" smtClean="0">
                <a:solidFill>
                  <a:srgbClr val="002060"/>
                </a:solidFill>
                <a:latin typeface="Trebuchet MS" panose="020B0603020202020204" pitchFamily="34" charset="0"/>
              </a:rPr>
              <a:t>(for La Nina) above/normal rainfall during December, but not in  January. </a:t>
            </a:r>
            <a:r>
              <a:rPr lang="en-US" sz="1200" kern="1200" dirty="0" smtClean="0">
                <a:solidFill>
                  <a:srgbClr val="002060"/>
                </a:solidFill>
                <a:latin typeface="Trebuchet MS" panose="020B0603020202020204" pitchFamily="34" charset="0"/>
              </a:rPr>
              <a:t>Because of this, some mild improvement </a:t>
            </a:r>
            <a:r>
              <a:rPr lang="en-US" sz="1200" kern="1200" dirty="0" smtClean="0">
                <a:solidFill>
                  <a:srgbClr val="002060"/>
                </a:solidFill>
                <a:latin typeface="Trebuchet MS" panose="020B0603020202020204" pitchFamily="34" charset="0"/>
              </a:rPr>
              <a:t>that has </a:t>
            </a:r>
            <a:r>
              <a:rPr lang="en-US" sz="1200" kern="1200" dirty="0" smtClean="0">
                <a:solidFill>
                  <a:srgbClr val="002060"/>
                </a:solidFill>
                <a:latin typeface="Trebuchet MS" panose="020B0603020202020204" pitchFamily="34" charset="0"/>
              </a:rPr>
              <a:t>occurred in </a:t>
            </a:r>
            <a:r>
              <a:rPr lang="en-US" sz="1200" kern="1200" dirty="0" smtClean="0">
                <a:solidFill>
                  <a:srgbClr val="002060"/>
                </a:solidFill>
                <a:latin typeface="Trebuchet MS" panose="020B0603020202020204" pitchFamily="34" charset="0"/>
              </a:rPr>
              <a:t>short term drought </a:t>
            </a:r>
            <a:r>
              <a:rPr lang="en-US" sz="1200" kern="1200" dirty="0" smtClean="0">
                <a:solidFill>
                  <a:srgbClr val="002060"/>
                </a:solidFill>
                <a:latin typeface="Trebuchet MS" panose="020B0603020202020204" pitchFamily="34" charset="0"/>
              </a:rPr>
              <a:t>conditions </a:t>
            </a:r>
            <a:r>
              <a:rPr lang="en-US" sz="1200" kern="1200" dirty="0" smtClean="0">
                <a:solidFill>
                  <a:srgbClr val="002060"/>
                </a:solidFill>
                <a:latin typeface="Trebuchet MS" panose="020B0603020202020204" pitchFamily="34" charset="0"/>
              </a:rPr>
              <a:t>here during December/January continued February so far.. This prevented the drought from getting further worse in this region. The long term drought in this region and southwestern states will continue to persist.</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Models and official seasonal forecasts continue to predict </a:t>
            </a:r>
            <a:r>
              <a:rPr lang="en-US" sz="1250" kern="1200" dirty="0" smtClean="0">
                <a:latin typeface="Trebuchet MS" panose="020B0603020202020204" pitchFamily="34" charset="0"/>
              </a:rPr>
              <a:t>the same old canonical </a:t>
            </a:r>
            <a:r>
              <a:rPr lang="en-US" sz="1250" kern="1200" dirty="0" smtClean="0">
                <a:latin typeface="Trebuchet MS" panose="020B0603020202020204" pitchFamily="34" charset="0"/>
              </a:rPr>
              <a:t>composite precip patterns across southern tier </a:t>
            </a:r>
            <a:r>
              <a:rPr lang="en-US" sz="1250" kern="1200" dirty="0" smtClean="0">
                <a:latin typeface="Trebuchet MS" panose="020B0603020202020204" pitchFamily="34" charset="0"/>
              </a:rPr>
              <a:t>states with dry </a:t>
            </a:r>
            <a:r>
              <a:rPr lang="en-US" sz="1250" kern="1200" dirty="0" smtClean="0">
                <a:latin typeface="Trebuchet MS" panose="020B0603020202020204" pitchFamily="34" charset="0"/>
              </a:rPr>
              <a:t>conditions along the southern tier states. With Lina conditions expected to </a:t>
            </a:r>
            <a:r>
              <a:rPr lang="en-US" sz="1250" kern="1200" dirty="0" smtClean="0">
                <a:latin typeface="Trebuchet MS" panose="020B0603020202020204" pitchFamily="34" charset="0"/>
              </a:rPr>
              <a:t>still hang in during </a:t>
            </a:r>
            <a:r>
              <a:rPr lang="en-US" sz="1250" kern="1200" dirty="0" smtClean="0">
                <a:latin typeface="Trebuchet MS" panose="020B0603020202020204" pitchFamily="34" charset="0"/>
              </a:rPr>
              <a:t>the current forecast </a:t>
            </a:r>
            <a:r>
              <a:rPr lang="en-US" sz="1250" kern="1200" dirty="0" smtClean="0">
                <a:latin typeface="Trebuchet MS" panose="020B0603020202020204" pitchFamily="34" charset="0"/>
              </a:rPr>
              <a:t>MAM season (before returning to ENSO neutral conditions!), </a:t>
            </a:r>
            <a:r>
              <a:rPr lang="en-US" sz="1250" kern="1200" dirty="0" smtClean="0">
                <a:latin typeface="Trebuchet MS" panose="020B0603020202020204" pitchFamily="34" charset="0"/>
              </a:rPr>
              <a:t>the same canonical rainfall pattern is </a:t>
            </a:r>
            <a:r>
              <a:rPr lang="en-US" sz="1250" kern="1200" dirty="0" smtClean="0">
                <a:latin typeface="Trebuchet MS" panose="020B0603020202020204" pitchFamily="34" charset="0"/>
              </a:rPr>
              <a:t>forecast </a:t>
            </a:r>
            <a:r>
              <a:rPr lang="en-US" sz="1250" kern="1200" dirty="0" smtClean="0">
                <a:latin typeface="Trebuchet MS" panose="020B0603020202020204" pitchFamily="34" charset="0"/>
              </a:rPr>
              <a:t>this upcoming </a:t>
            </a:r>
            <a:r>
              <a:rPr lang="en-US" sz="1250" kern="1200" dirty="0" smtClean="0">
                <a:latin typeface="Trebuchet MS" panose="020B0603020202020204" pitchFamily="34" charset="0"/>
              </a:rPr>
              <a:t>MAM </a:t>
            </a:r>
            <a:r>
              <a:rPr lang="en-US" sz="1250" kern="1200" dirty="0" smtClean="0">
                <a:latin typeface="Trebuchet MS" panose="020B0603020202020204" pitchFamily="34" charset="0"/>
              </a:rPr>
              <a:t>season also, </a:t>
            </a:r>
            <a:r>
              <a:rPr lang="en-US" sz="1250" kern="1200" dirty="0" smtClean="0">
                <a:latin typeface="Trebuchet MS" panose="020B0603020202020204" pitchFamily="34" charset="0"/>
              </a:rPr>
              <a:t>as </a:t>
            </a:r>
            <a:r>
              <a:rPr lang="en-US" sz="1250" kern="1200" dirty="0" smtClean="0">
                <a:latin typeface="Trebuchet MS" panose="020B0603020202020204" pitchFamily="34" charset="0"/>
              </a:rPr>
              <a:t>the NMME models’ forecasts suggest now. </a:t>
            </a:r>
            <a:r>
              <a:rPr lang="en-US" sz="1250" kern="1200" dirty="0" smtClean="0">
                <a:latin typeface="Trebuchet MS" panose="020B0603020202020204" pitchFamily="34" charset="0"/>
              </a:rPr>
              <a:t>There is considerable inter-monthly observed temperature variability but the model forecasts unfortunately cannot catch that even during the La Nina conditions.</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If the expected above normal precipitation forecast for the upcoming </a:t>
            </a:r>
            <a:r>
              <a:rPr lang="en-US" sz="1250" kern="1200" dirty="0" smtClean="0">
                <a:latin typeface="Trebuchet MS" panose="020B0603020202020204" pitchFamily="34" charset="0"/>
              </a:rPr>
              <a:t>MAM </a:t>
            </a:r>
            <a:r>
              <a:rPr lang="en-US" sz="1250" kern="1200" dirty="0" smtClean="0">
                <a:latin typeface="Trebuchet MS" panose="020B0603020202020204" pitchFamily="34" charset="0"/>
              </a:rPr>
              <a:t>season in these upper northwestern and part of the  northern Great Plains states associated with the </a:t>
            </a:r>
            <a:r>
              <a:rPr lang="en-US" sz="1250" kern="1200" dirty="0" smtClean="0">
                <a:latin typeface="Trebuchet MS" panose="020B0603020202020204" pitchFamily="34" charset="0"/>
              </a:rPr>
              <a:t>La </a:t>
            </a:r>
            <a:r>
              <a:rPr lang="en-US" sz="1250" kern="1200" dirty="0" smtClean="0">
                <a:latin typeface="Trebuchet MS" panose="020B0603020202020204" pitchFamily="34" charset="0"/>
              </a:rPr>
              <a:t>Nina </a:t>
            </a:r>
            <a:r>
              <a:rPr lang="en-US" sz="1250" kern="1200" dirty="0" smtClean="0">
                <a:latin typeface="Trebuchet MS" panose="020B0603020202020204" pitchFamily="34" charset="0"/>
              </a:rPr>
              <a:t>occurs, </a:t>
            </a:r>
            <a:r>
              <a:rPr lang="en-US" sz="1250" kern="1200" dirty="0" smtClean="0">
                <a:latin typeface="Trebuchet MS" panose="020B0603020202020204" pitchFamily="34" charset="0"/>
              </a:rPr>
              <a:t>it will also make an impact on the drought in these regions, </a:t>
            </a:r>
            <a:r>
              <a:rPr lang="en-US" sz="1250" kern="1200" dirty="0" smtClean="0">
                <a:latin typeface="Trebuchet MS" panose="020B0603020202020204" pitchFamily="34" charset="0"/>
              </a:rPr>
              <a:t>and further improvement in the drought conditions is expected in the Northern Great Plains, as the rainy season also begins here in May.</a:t>
            </a:r>
          </a:p>
          <a:p>
            <a:pPr marL="346075" lvl="1" indent="-346075"/>
            <a:r>
              <a:rPr lang="en-US" sz="1250" kern="1200" dirty="0" smtClean="0">
                <a:latin typeface="Trebuchet MS" panose="020B0603020202020204" pitchFamily="34" charset="0"/>
              </a:rPr>
              <a:t>The </a:t>
            </a:r>
            <a:r>
              <a:rPr lang="en-US" sz="1250" kern="1200" dirty="0" smtClean="0">
                <a:latin typeface="Trebuchet MS" panose="020B0603020202020204" pitchFamily="34" charset="0"/>
              </a:rPr>
              <a:t>big question is how fast the </a:t>
            </a:r>
            <a:r>
              <a:rPr lang="en-US" sz="1250" kern="1200" dirty="0" smtClean="0">
                <a:latin typeface="Trebuchet MS" panose="020B0603020202020204" pitchFamily="34" charset="0"/>
              </a:rPr>
              <a:t>La Nina will weaken/disappear or continue to still hang in during the MAM forecast season, and if it will produce the expected impacts. But it is still a good bet to leave the developing dry/drought conditions in th</a:t>
            </a:r>
            <a:r>
              <a:rPr lang="en-US" sz="1250" kern="1200" dirty="0" smtClean="0">
                <a:latin typeface="Trebuchet MS" panose="020B0603020202020204" pitchFamily="34" charset="0"/>
              </a:rPr>
              <a:t>e narrow Gulf coast and in Florida and along/near its border on GA extending eastward along the coast based on La Nina + climo. 				</a:t>
            </a:r>
            <a:r>
              <a:rPr lang="en-US" sz="1250" dirty="0" smtClean="0">
                <a:latin typeface="Trebuchet MS" panose="020B0603020202020204" pitchFamily="34" charset="0"/>
              </a:rPr>
              <a:t>******</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9133" y="654766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7214" y="6193395"/>
            <a:ext cx="5961719" cy="523220"/>
          </a:xfrm>
          <a:prstGeom prst="rect">
            <a:avLst/>
          </a:prstGeom>
          <a:noFill/>
        </p:spPr>
        <p:txBody>
          <a:bodyPr wrap="square" rtlCol="0">
            <a:spAutoFit/>
          </a:bodyPr>
          <a:lstStyle/>
          <a:p>
            <a:r>
              <a:rPr lang="en-US" sz="1400" u="sng" dirty="0" smtClean="0"/>
              <a:t>As the La </a:t>
            </a:r>
            <a:r>
              <a:rPr lang="en-US" sz="1400" u="sng" dirty="0" smtClean="0"/>
              <a:t>Nina is slowly weakening and is on its way out,  </a:t>
            </a:r>
          </a:p>
          <a:p>
            <a:r>
              <a:rPr lang="en-US" sz="1400" u="sng" dirty="0" smtClean="0"/>
              <a:t>have we seen the  worst of the current drought status over the US for now? </a:t>
            </a:r>
            <a:endParaRPr lang="en-US" sz="1400" u="sng" dirty="0"/>
          </a:p>
        </p:txBody>
      </p:sp>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9139" y="4626088"/>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588932" y="3200400"/>
            <a:ext cx="2394299" cy="1384995"/>
          </a:xfrm>
          <a:prstGeom prst="rect">
            <a:avLst/>
          </a:prstGeom>
          <a:noFill/>
        </p:spPr>
        <p:txBody>
          <a:bodyPr wrap="square" rtlCol="0">
            <a:spAutoFit/>
          </a:bodyPr>
          <a:lstStyle/>
          <a:p>
            <a:r>
              <a:rPr lang="en-US" sz="1400" dirty="0" smtClean="0"/>
              <a:t>Every </a:t>
            </a:r>
            <a:r>
              <a:rPr lang="en-US" sz="1400" dirty="0"/>
              <a:t>drought is different</a:t>
            </a:r>
            <a:r>
              <a:rPr lang="en-US" sz="1400" dirty="0" smtClean="0"/>
              <a:t>.!</a:t>
            </a:r>
          </a:p>
          <a:p>
            <a:endParaRPr lang="en-US" sz="1400" dirty="0" smtClean="0"/>
          </a:p>
          <a:p>
            <a:r>
              <a:rPr lang="en-US" sz="1400" dirty="0" smtClean="0"/>
              <a:t>Every situation is different</a:t>
            </a:r>
            <a:r>
              <a:rPr lang="en-US" sz="1400" dirty="0" smtClean="0"/>
              <a:t>!!</a:t>
            </a:r>
          </a:p>
          <a:p>
            <a:r>
              <a:rPr lang="en-US" sz="1400" dirty="0" smtClean="0"/>
              <a:t> </a:t>
            </a:r>
            <a:endParaRPr lang="en-US" sz="1400" dirty="0" smtClean="0"/>
          </a:p>
          <a:p>
            <a:r>
              <a:rPr lang="en-US" sz="1400" dirty="0" smtClean="0"/>
              <a:t>MOST D4/D3 US coverage in 2021 since USDM began. </a:t>
            </a:r>
            <a:endParaRPr lang="en-US" sz="1400" dirty="0"/>
          </a:p>
        </p:txBody>
      </p:sp>
      <p:pic>
        <p:nvPicPr>
          <p:cNvPr id="24" name="Picture 23" descr="Drought Monitor for usd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86490" y="2954064"/>
            <a:ext cx="3429000" cy="307777"/>
          </a:xfrm>
          <a:prstGeom prst="rect">
            <a:avLst/>
          </a:prstGeom>
          <a:noFill/>
        </p:spPr>
        <p:txBody>
          <a:bodyPr wrap="square" rtlCol="0">
            <a:spAutoFit/>
          </a:bodyPr>
          <a:lstStyle/>
          <a:p>
            <a:r>
              <a:rPr lang="en-US" sz="1400" b="1" i="1" dirty="0" smtClean="0">
                <a:solidFill>
                  <a:srgbClr val="C00000"/>
                </a:solidFill>
              </a:rPr>
              <a:t>Time series since 2000 spilt into 2 panels.</a:t>
            </a:r>
            <a:endParaRPr lang="en-US" sz="1400" b="1" i="1" dirty="0">
              <a:solidFill>
                <a:srgbClr val="C00000"/>
              </a:solidFill>
            </a:endParaRPr>
          </a:p>
        </p:txBody>
      </p:sp>
      <p:pic>
        <p:nvPicPr>
          <p:cNvPr id="4" name="Picture 3"/>
          <p:cNvPicPr>
            <a:picLocks noChangeAspect="1"/>
          </p:cNvPicPr>
          <p:nvPr/>
        </p:nvPicPr>
        <p:blipFill>
          <a:blip r:embed="rId5"/>
          <a:stretch>
            <a:fillRect/>
          </a:stretch>
        </p:blipFill>
        <p:spPr>
          <a:xfrm>
            <a:off x="1354570" y="3225472"/>
            <a:ext cx="4665230" cy="2879585"/>
          </a:xfrm>
          <a:prstGeom prst="rect">
            <a:avLst/>
          </a:prstGeom>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00" y="3091543"/>
            <a:ext cx="571500" cy="23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5100" y="4933865"/>
            <a:ext cx="2618810" cy="1661276"/>
          </a:xfrm>
          <a:prstGeom prst="rect">
            <a:avLst/>
          </a:prstGeom>
          <a:noFill/>
          <a:ln>
            <a:noFill/>
          </a:ln>
        </p:spPr>
      </p:pic>
      <p:cxnSp>
        <p:nvCxnSpPr>
          <p:cNvPr id="14" name="Straight Arrow Connector 13"/>
          <p:cNvCxnSpPr/>
          <p:nvPr/>
        </p:nvCxnSpPr>
        <p:spPr>
          <a:xfrm flipH="1">
            <a:off x="5115490" y="4349835"/>
            <a:ext cx="1557849" cy="907965"/>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
        <p:nvSpPr>
          <p:cNvPr id="4" name="Oval 3"/>
          <p:cNvSpPr/>
          <p:nvPr/>
        </p:nvSpPr>
        <p:spPr>
          <a:xfrm rot="20479393">
            <a:off x="309281" y="996000"/>
            <a:ext cx="857274" cy="1793536"/>
          </a:xfrm>
          <a:prstGeom prst="ellipse">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2362200"/>
            <a:ext cx="17032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cxnSp>
        <p:nvCxnSpPr>
          <p:cNvPr id="22" name="Straight Arrow Connector 21"/>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Oval 18"/>
          <p:cNvSpPr/>
          <p:nvPr/>
        </p:nvSpPr>
        <p:spPr>
          <a:xfrm>
            <a:off x="1387933" y="1322963"/>
            <a:ext cx="745667" cy="11344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0" y="50602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a:t>
            </a:r>
            <a:r>
              <a:rPr lang="en-US" b="1" dirty="0" smtClean="0">
                <a:solidFill>
                  <a:srgbClr val="0033CC"/>
                </a:solidFill>
              </a:rPr>
              <a:t>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34200" y="49530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6" y="46513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TextBox 22"/>
          <p:cNvSpPr txBox="1"/>
          <p:nvPr/>
        </p:nvSpPr>
        <p:spPr>
          <a:xfrm>
            <a:off x="6854631" y="1752600"/>
            <a:ext cx="841569" cy="1169551"/>
          </a:xfrm>
          <a:prstGeom prst="rect">
            <a:avLst/>
          </a:prstGeom>
          <a:noFill/>
        </p:spPr>
        <p:txBody>
          <a:bodyPr wrap="square" rtlCol="0">
            <a:spAutoFit/>
          </a:bodyPr>
          <a:lstStyle/>
          <a:p>
            <a:r>
              <a:rPr lang="en-US" sz="1400" dirty="0" smtClean="0"/>
              <a:t>Not so bad along coast!</a:t>
            </a:r>
          </a:p>
          <a:p>
            <a:r>
              <a:rPr lang="en-US" sz="1400" dirty="0"/>
              <a:t>i</a:t>
            </a:r>
            <a:r>
              <a:rPr lang="en-US" sz="1400" dirty="0" smtClean="0"/>
              <a:t>n %</a:t>
            </a:r>
            <a:endParaRPr lang="en-US" sz="1400" dirty="0"/>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0" name="Oval 9"/>
          <p:cNvSpPr/>
          <p:nvPr/>
        </p:nvSpPr>
        <p:spPr>
          <a:xfrm>
            <a:off x="5039751" y="4448145"/>
            <a:ext cx="522849" cy="769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549" y="6089089"/>
            <a:ext cx="7379898" cy="584775"/>
          </a:xfrm>
          <a:prstGeom prst="rect">
            <a:avLst/>
          </a:prstGeom>
          <a:noFill/>
        </p:spPr>
        <p:txBody>
          <a:bodyPr wrap="square" rtlCol="0">
            <a:spAutoFit/>
          </a:bodyPr>
          <a:lstStyle/>
          <a:p>
            <a:r>
              <a:rPr lang="en-US" sz="1600" dirty="0" smtClean="0"/>
              <a:t>Short term(S) Drought is generally declared when rainfall deficits exist in the 3-6 months time range. { Long term deficits beyond 1 or 2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794"/>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10668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5117068"/>
            <a:ext cx="3810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98897</TotalTime>
  <Words>3304</Words>
  <Application>Microsoft Office PowerPoint</Application>
  <PresentationFormat>On-screen Show (4:3)</PresentationFormat>
  <Paragraphs>355</Paragraphs>
  <Slides>39</Slides>
  <Notes>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MS PGothic</vt:lpstr>
      <vt:lpstr>Arial</vt:lpstr>
      <vt:lpstr>Times New Roman</vt:lpstr>
      <vt:lpstr>Trebuchet MS</vt:lpstr>
      <vt:lpstr>Verdana</vt:lpstr>
      <vt:lpstr>verdana,arial,serif</vt:lpstr>
      <vt:lpstr>Wingdings</vt:lpstr>
      <vt:lpstr>Default Design</vt:lpstr>
      <vt:lpstr>Drought  Outlook  Support Briefing   February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8265</cp:revision>
  <cp:lastPrinted>2021-02-15T18:18:07Z</cp:lastPrinted>
  <dcterms:created xsi:type="dcterms:W3CDTF">2008-10-04T17:35:30Z</dcterms:created>
  <dcterms:modified xsi:type="dcterms:W3CDTF">2022-02-15T04:56:55Z</dcterms:modified>
</cp:coreProperties>
</file>