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3"/>
  </p:notesMasterIdLst>
  <p:handoutMasterIdLst>
    <p:handoutMasterId r:id="rId44"/>
  </p:handoutMasterIdLst>
  <p:sldIdLst>
    <p:sldId id="808" r:id="rId3"/>
    <p:sldId id="824" r:id="rId4"/>
    <p:sldId id="788"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77" r:id="rId25"/>
    <p:sldId id="728" r:id="rId26"/>
    <p:sldId id="832" r:id="rId27"/>
    <p:sldId id="898" r:id="rId28"/>
    <p:sldId id="901" r:id="rId29"/>
    <p:sldId id="895" r:id="rId30"/>
    <p:sldId id="899" r:id="rId31"/>
    <p:sldId id="888" r:id="rId32"/>
    <p:sldId id="804" r:id="rId33"/>
    <p:sldId id="908" r:id="rId34"/>
    <p:sldId id="909" r:id="rId35"/>
    <p:sldId id="910" r:id="rId36"/>
    <p:sldId id="904" r:id="rId37"/>
    <p:sldId id="906" r:id="rId38"/>
    <p:sldId id="902" r:id="rId39"/>
    <p:sldId id="903" r:id="rId40"/>
    <p:sldId id="907" r:id="rId41"/>
    <p:sldId id="883" r:id="rId42"/>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236"/>
    <a:srgbClr val="0033CC"/>
    <a:srgbClr val="FF0000"/>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99" autoAdjust="0"/>
    <p:restoredTop sz="93631" autoAdjust="0"/>
  </p:normalViewPr>
  <p:slideViewPr>
    <p:cSldViewPr>
      <p:cViewPr varScale="1">
        <p:scale>
          <a:sx n="90" d="100"/>
          <a:sy n="90" d="100"/>
        </p:scale>
        <p:origin x="-102" y="-198"/>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82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30</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4173BC4-3928-DC4A-89CD-F1EAF17FA8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60F2ED3-FE25-534C-9C10-8195C54AF4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6AA6F4B-6A77-B94D-9E61-BED5473C9C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CC65D55-619C-D44F-AF7F-1828F009B5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929BB9D-D4DC-D04A-8AFD-F84235F0B5E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579932F9-F53E-084B-9CAF-4E4F980AA52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F954139F-C5B6-6841-9535-CBABD1C2D0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0B9D823-0614-874E-A7A0-122961BFB4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3A151-F469-3F42-8E08-7083A15B28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1F7DF02-33C1-E64B-9485-46A3338FC9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1/24/2019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B4FF61-F228-3D45-9F7B-649D160861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1/24/2019</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gif"/><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gif"/><Relationship Id="rId2" Type="http://schemas.openxmlformats.org/officeDocument/2006/relationships/image" Target="../media/image67.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gif"/><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7.xml"/><Relationship Id="rId4" Type="http://schemas.openxmlformats.org/officeDocument/2006/relationships/image" Target="../media/image102.gif"/></Relationships>
</file>

<file path=ppt/slides/_rels/slide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810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January 2019 </a:t>
            </a:r>
          </a:p>
        </p:txBody>
      </p:sp>
      <p:sp>
        <p:nvSpPr>
          <p:cNvPr id="2051" name="Rectangle 3"/>
          <p:cNvSpPr>
            <a:spLocks noGrp="1" noChangeArrowheads="1"/>
          </p:cNvSpPr>
          <p:nvPr>
            <p:ph type="subTitle" idx="1"/>
          </p:nvPr>
        </p:nvSpPr>
        <p:spPr>
          <a:xfrm>
            <a:off x="457200" y="29718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438400" y="5638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1-877-590-4933</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3994107#</a:t>
            </a:r>
            <a:endParaRPr lang="en-US" altLang="en-US" sz="2800" dirty="0">
              <a:solidFill>
                <a:srgbClr val="FF0000"/>
              </a:solidFill>
              <a:latin typeface="Times New Roman" pitchFamily="18" charset="0"/>
            </a:endParaRPr>
          </a:p>
        </p:txBody>
      </p:sp>
      <p:sp>
        <p:nvSpPr>
          <p:cNvPr id="2" name="TextBox 1"/>
          <p:cNvSpPr txBox="1"/>
          <p:nvPr/>
        </p:nvSpPr>
        <p:spPr>
          <a:xfrm>
            <a:off x="2133600" y="2209800"/>
            <a:ext cx="4980851" cy="646331"/>
          </a:xfrm>
          <a:prstGeom prst="rect">
            <a:avLst/>
          </a:prstGeom>
          <a:noFill/>
        </p:spPr>
        <p:txBody>
          <a:bodyPr wrap="none" rtlCol="0">
            <a:spAutoFit/>
          </a:bodyPr>
          <a:lstStyle/>
          <a:p>
            <a:r>
              <a:rPr lang="en-US" dirty="0" smtClean="0"/>
              <a:t>Presented by:       David </a:t>
            </a:r>
            <a:r>
              <a:rPr lang="en-US" dirty="0" err="1" smtClean="0"/>
              <a:t>Miskus</a:t>
            </a:r>
            <a:r>
              <a:rPr lang="en-US" dirty="0" smtClean="0"/>
              <a:t> for Muthu </a:t>
            </a:r>
            <a:r>
              <a:rPr lang="en-US" dirty="0" err="1" smtClean="0"/>
              <a:t>Chelliah</a:t>
            </a:r>
            <a:endParaRPr lang="en-US" dirty="0" smtClean="0"/>
          </a:p>
          <a:p>
            <a:r>
              <a:rPr lang="en-US" dirty="0" smtClean="0"/>
              <a:t>PPT Updated by:  Li Xu</a:t>
            </a:r>
            <a:endParaRPr lang="en-US"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5486400" y="3352800"/>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5071441"/>
            <a:ext cx="2514600" cy="155795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17526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29200"/>
            <a:ext cx="2743199" cy="18287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08" y="1"/>
            <a:ext cx="2669310" cy="341116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10200" y="5161574"/>
            <a:ext cx="2725669" cy="16964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0"/>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2743200" y="530859"/>
            <a:ext cx="4495800" cy="6096635"/>
            <a:chOff x="0" y="0"/>
            <a:chExt cx="5153025" cy="653415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3002"/>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2743200" y="533400"/>
            <a:ext cx="609600"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sp>
        <p:nvSpPr>
          <p:cNvPr id="34" name="TextBox 33"/>
          <p:cNvSpPr txBox="1"/>
          <p:nvPr/>
        </p:nvSpPr>
        <p:spPr>
          <a:xfrm>
            <a:off x="6477000" y="540154"/>
            <a:ext cx="838200" cy="369332"/>
          </a:xfrm>
          <a:prstGeom prst="rect">
            <a:avLst/>
          </a:prstGeom>
          <a:noFill/>
        </p:spPr>
        <p:txBody>
          <a:bodyPr wrap="square" rtlCol="0">
            <a:spAutoFit/>
          </a:bodyPr>
          <a:lstStyle/>
          <a:p>
            <a:r>
              <a:rPr lang="en-US" b="1" dirty="0" smtClean="0">
                <a:solidFill>
                  <a:srgbClr val="FF0000"/>
                </a:solidFill>
              </a:rPr>
              <a:t>MAM</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tp://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8" y="10886"/>
            <a:ext cx="5443710" cy="7050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3752433"/>
            <a:ext cx="3962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mo-6mo), the drought in Pacific Northwest over Oregon.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 and longer, rainfall deficits remain in the Southwest</a:t>
            </a: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3352800" y="3681413"/>
            <a:ext cx="2041716" cy="14239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945213" y="3681413"/>
            <a:ext cx="4449303" cy="14239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December, much of the country has been relatively warmer than normal, particularly the upper Midwest. </a:t>
            </a:r>
          </a:p>
          <a:p>
            <a:pPr eaLnBrk="1" hangingPunct="1">
              <a:spcBef>
                <a:spcPct val="0"/>
              </a:spcBef>
              <a:buNone/>
            </a:pPr>
            <a:endParaRPr lang="en-US" altLang="en-US" sz="1600" dirty="0">
              <a:latin typeface="Times New Roman" pitchFamily="18" charset="0"/>
            </a:endParaRPr>
          </a:p>
        </p:txBody>
      </p:sp>
      <p:pic>
        <p:nvPicPr>
          <p:cNvPr id="9218" name="Picture 2" descr="ttp://www.cpc.ncep.noaa.gov/products/tanal/30day/mean/2018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tp://www.cpc.ncep.noaa.gov/products/tanal/mon2day.C.gif"/>
          <p:cNvPicPr>
            <a:picLocks noChangeAspect="1" noChangeArrowheads="1"/>
          </p:cNvPicPr>
          <p:nvPr/>
        </p:nvPicPr>
        <p:blipFill rotWithShape="1">
          <a:blip r:embed="rId3">
            <a:extLst>
              <a:ext uri="{28A0092B-C50C-407E-A947-70E740481C1C}">
                <a14:useLocalDpi xmlns:a14="http://schemas.microsoft.com/office/drawing/2010/main" val="0"/>
              </a:ext>
            </a:extLst>
          </a:blip>
          <a:srcRect l="6416" t="49919" r="7840"/>
          <a:stretch/>
        </p:blipFill>
        <p:spPr bwMode="auto">
          <a:xfrm>
            <a:off x="5029200" y="3397713"/>
            <a:ext cx="4114800" cy="315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5691" y="4174980"/>
            <a:ext cx="3212109" cy="2195042"/>
          </a:xfrm>
          <a:prstGeom prst="rect">
            <a:avLst/>
          </a:prstGeom>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8" name="Rectangle 7"/>
          <p:cNvSpPr/>
          <p:nvPr/>
        </p:nvSpPr>
        <p:spPr>
          <a:xfrm>
            <a:off x="5975845" y="384091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254256" y="4816613"/>
            <a:ext cx="507833" cy="369332"/>
          </a:xfrm>
          <a:prstGeom prst="rect">
            <a:avLst/>
          </a:prstGeom>
          <a:noFill/>
        </p:spPr>
        <p:txBody>
          <a:bodyPr wrap="square" rtlCol="0">
            <a:spAutoFit/>
          </a:bodyPr>
          <a:lstStyle/>
          <a:p>
            <a:r>
              <a:rPr lang="en-US" dirty="0" smtClean="0"/>
              <a:t>TX</a:t>
            </a:r>
            <a:endParaRPr lang="en-US" dirty="0"/>
          </a:p>
        </p:txBody>
      </p:sp>
      <p:sp>
        <p:nvSpPr>
          <p:cNvPr id="7" name="Rectangle 6"/>
          <p:cNvSpPr/>
          <p:nvPr/>
        </p:nvSpPr>
        <p:spPr>
          <a:xfrm>
            <a:off x="8068641" y="4114800"/>
            <a:ext cx="922959" cy="276999"/>
          </a:xfrm>
          <a:prstGeom prst="rect">
            <a:avLst/>
          </a:prstGeom>
        </p:spPr>
        <p:txBody>
          <a:bodyPr wrap="square">
            <a:spAutoFit/>
          </a:bodyPr>
          <a:lstStyle/>
          <a:p>
            <a:r>
              <a:rPr lang="en-US" sz="1200" dirty="0" smtClean="0"/>
              <a:t>2019-1-14</a:t>
            </a:r>
          </a:p>
        </p:txBody>
      </p:sp>
      <p:pic>
        <p:nvPicPr>
          <p:cNvPr id="9" name="Picture 8"/>
          <p:cNvPicPr>
            <a:picLocks noChangeAspect="1"/>
          </p:cNvPicPr>
          <p:nvPr/>
        </p:nvPicPr>
        <p:blipFill>
          <a:blip r:embed="rId3"/>
          <a:stretch>
            <a:fillRect/>
          </a:stretch>
        </p:blipFill>
        <p:spPr>
          <a:xfrm>
            <a:off x="-420" y="20782"/>
            <a:ext cx="4253765" cy="6858000"/>
          </a:xfrm>
          <a:prstGeom prst="rect">
            <a:avLst/>
          </a:prstGeom>
        </p:spPr>
      </p:pic>
      <p:sp>
        <p:nvSpPr>
          <p:cNvPr id="4" name="TextBox 3"/>
          <p:cNvSpPr txBox="1"/>
          <p:nvPr/>
        </p:nvSpPr>
        <p:spPr>
          <a:xfrm>
            <a:off x="2888964" y="4857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7170" name="Picture 2" descr="ttps://www.nohrsc.noaa.gov/snow_model/images/full/National/nsm_depth/201901/nsm_depth_2019011405_Nati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878" y="441140"/>
            <a:ext cx="5003674" cy="2861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792540"/>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very good  in Texas &amp; eastward.!</a:t>
            </a:r>
          </a:p>
          <a:p>
            <a:pPr eaLnBrk="1" hangingPunct="1">
              <a:spcBef>
                <a:spcPct val="0"/>
              </a:spcBef>
            </a:pPr>
            <a:r>
              <a:rPr lang="en-US" altLang="en-US" sz="1600" dirty="0" smtClean="0">
                <a:latin typeface="Times New Roman" pitchFamily="18" charset="0"/>
              </a:rPr>
              <a:t>In the west, it is generally below and much below normal, but back and forth!</a:t>
            </a:r>
          </a:p>
          <a:p>
            <a:pPr eaLnBrk="1" hangingPunct="1">
              <a:spcBef>
                <a:spcPct val="0"/>
              </a:spcBef>
            </a:pPr>
            <a:r>
              <a:rPr lang="en-US" altLang="en-US" sz="1600" dirty="0" smtClean="0">
                <a:latin typeface="Times New Roman" pitchFamily="18" charset="0"/>
              </a:rPr>
              <a:t>Oregon, worse now in recent months!</a:t>
            </a: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4343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7275" y="6396597"/>
            <a:ext cx="2828925"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145" y="2133600"/>
            <a:ext cx="3407055" cy="217934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 y="0"/>
            <a:ext cx="3390900" cy="2169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ow normal 7-day average streamflow condition ma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87244" y="2488671"/>
            <a:ext cx="2560973" cy="16381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19100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6"/>
          <a:stretch>
            <a:fillRect/>
          </a:stretch>
        </p:blipFill>
        <p:spPr>
          <a:xfrm>
            <a:off x="5997977" y="4376237"/>
            <a:ext cx="2786794" cy="173051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1365224402"/>
              </p:ext>
            </p:extLst>
          </p:nvPr>
        </p:nvGraphicFramePr>
        <p:xfrm>
          <a:off x="391886" y="0"/>
          <a:ext cx="8305800" cy="678180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14  January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verdana,arial,serif"/>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Watch</a:t>
                      </a:r>
                      <a:r>
                        <a:rPr kumimoji="0" lang="en-US" altLang="en-US" sz="2000" b="1" i="0" u="none" strike="noStrike" cap="none" normalizeH="0" baseline="0" dirty="0" smtClean="0">
                          <a:ln>
                            <a:noFill/>
                          </a:ln>
                          <a:solidFill>
                            <a:srgbClr val="FF0000"/>
                          </a:solidFill>
                          <a:effectLst/>
                          <a:latin typeface="verdana,arial,serif"/>
                          <a:cs typeface="Arial" pitchFamily="34" charset="0"/>
                        </a:rPr>
                        <a:t> !!</a:t>
                      </a:r>
                      <a:endParaRPr kumimoji="0" lang="en-US" altLang="en-US" sz="2000" b="0" i="0" u="none"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p>
                    <a:p>
                      <a:pPr eaLnBrk="1" hangingPunct="1">
                        <a:spcBef>
                          <a:spcPct val="50000"/>
                        </a:spcBef>
                        <a:buFont typeface="Wingdings 2" pitchFamily="18" charset="2"/>
                        <a:buNone/>
                      </a:pPr>
                      <a:r>
                        <a:rPr lang="en-US" altLang="en-US" sz="1400" b="1" kern="1200" dirty="0" smtClean="0">
                          <a:solidFill>
                            <a:schemeClr val="tx1"/>
                          </a:solidFill>
                          <a:latin typeface="Trebuchet MS" pitchFamily="34" charset="0"/>
                          <a:ea typeface="+mn-ea"/>
                          <a:cs typeface="Arial" pitchFamily="34" charset="0"/>
                        </a:rPr>
                        <a:t>ENSO-neutral conditions are present.*  </a:t>
                      </a:r>
                    </a:p>
                    <a:p>
                      <a:pPr eaLnBrk="1" hangingPunct="1">
                        <a:spcBef>
                          <a:spcPct val="50000"/>
                        </a:spcBef>
                        <a:buFont typeface="Wingdings 2" charset="2"/>
                        <a:buNone/>
                      </a:pPr>
                      <a:r>
                        <a:rPr lang="en-US" altLang="en-US" sz="1400" b="1" kern="1200" dirty="0" smtClean="0">
                          <a:solidFill>
                            <a:schemeClr val="tx1"/>
                          </a:solidFill>
                          <a:latin typeface="Trebuchet MS" pitchFamily="34" charset="0"/>
                          <a:ea typeface="+mn-ea"/>
                          <a:cs typeface="Arial" pitchFamily="34" charset="0"/>
                        </a:rPr>
                        <a:t>Equatorial sea surface temperatures (SSTs) are above average across most of the Pacific Ocean.</a:t>
                      </a:r>
                    </a:p>
                    <a:p>
                      <a:pPr eaLnBrk="1" hangingPunct="1">
                        <a:spcBef>
                          <a:spcPct val="50000"/>
                        </a:spcBef>
                        <a:buFont typeface="Wingdings 2" charset="2"/>
                        <a:buNone/>
                      </a:pPr>
                      <a:r>
                        <a:rPr lang="en-US" altLang="en-US" sz="1400" b="1" kern="1200" dirty="0" smtClean="0">
                          <a:solidFill>
                            <a:schemeClr val="tx1"/>
                          </a:solidFill>
                          <a:latin typeface="Trebuchet MS" pitchFamily="34" charset="0"/>
                          <a:ea typeface="+mn-ea"/>
                          <a:cs typeface="Arial" pitchFamily="34" charset="0"/>
                        </a:rPr>
                        <a:t>The patterns of convection and winds are mostly near average over the tropical Pacific.</a:t>
                      </a:r>
                    </a:p>
                    <a:p>
                      <a:pPr eaLnBrk="1" hangingPunct="1">
                        <a:spcBef>
                          <a:spcPct val="50000"/>
                        </a:spcBef>
                        <a:buFont typeface="Wingdings 2" charset="2"/>
                        <a:buNone/>
                      </a:pPr>
                      <a:r>
                        <a:rPr lang="en-US" altLang="en-US" sz="1400" b="1" kern="1200" dirty="0" smtClean="0">
                          <a:solidFill>
                            <a:schemeClr val="tx1"/>
                          </a:solidFill>
                          <a:latin typeface="Trebuchet MS" pitchFamily="34" charset="0"/>
                          <a:ea typeface="+mn-ea"/>
                          <a:cs typeface="Arial" pitchFamily="34" charset="0"/>
                        </a:rPr>
                        <a:t>El Niño is expected to form and continue through the Northern Hemisphere spring 2019 (~65% chance).</a:t>
                      </a:r>
                    </a:p>
                    <a:p>
                      <a:pPr eaLnBrk="1" hangingPunct="1">
                        <a:spcBef>
                          <a:spcPct val="50000"/>
                        </a:spcBef>
                        <a:buFont typeface="Wingdings 2" pitchFamily="18" charset="2"/>
                        <a:buNone/>
                      </a:pPr>
                      <a:endParaRPr lang="en-US" altLang="en-US" sz="1400" b="1" dirty="0" smtClean="0">
                        <a:solidFill>
                          <a:schemeClr val="tx1"/>
                        </a:solidFill>
                        <a:latin typeface="Trebuchet MS" panose="020B0603020202020204"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1524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1066800"/>
            <a:ext cx="381000" cy="487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p:cNvPicPr>
          <p:nvPr/>
        </p:nvPicPr>
        <p:blipFill>
          <a:blip r:embed="rId2">
            <a:extLst>
              <a:ext uri="{28A0092B-C50C-407E-A947-70E740481C1C}">
                <a14:useLocalDpi xmlns:a14="http://schemas.microsoft.com/office/drawing/2010/main" val="0"/>
              </a:ext>
            </a:extLst>
          </a:blip>
          <a:srcRect l="6471" t="2499" r="6471" b="53333"/>
          <a:stretch>
            <a:fillRect/>
          </a:stretch>
        </p:blipFill>
        <p:spPr bwMode="auto">
          <a:xfrm>
            <a:off x="4648200" y="2665631"/>
            <a:ext cx="4000500" cy="22111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58580"/>
            <a:ext cx="4572000" cy="523220"/>
          </a:xfrm>
          <a:prstGeom prst="rect">
            <a:avLst/>
          </a:prstGeom>
        </p:spPr>
        <p:txBody>
          <a:bodyPr>
            <a:spAutoFit/>
          </a:bodyPr>
          <a:lstStyle/>
          <a:p>
            <a:r>
              <a:rPr lang="en-US" altLang="en-US" sz="1400" b="1" dirty="0">
                <a:latin typeface="Trebuchet MS" pitchFamily="34" charset="0"/>
              </a:rPr>
              <a:t>Equatorial sea surface temperatures (SSTs) are above average across most of the Pacific Ocean. </a:t>
            </a:r>
            <a:endParaRPr lang="en-US" sz="1400" dirty="0"/>
          </a:p>
        </p:txBody>
      </p:sp>
      <p:pic>
        <p:nvPicPr>
          <p:cNvPr id="23" name="Picture 22"/>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648199" y="455147"/>
            <a:ext cx="3954465" cy="221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48199" y="4497582"/>
            <a:ext cx="4000499" cy="23604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p:cNvPicPr>
          <p:nvPr/>
        </p:nvPicPr>
        <p:blipFill>
          <a:blip r:embed="rId5">
            <a:extLst>
              <a:ext uri="{28A0092B-C50C-407E-A947-70E740481C1C}">
                <a14:useLocalDpi xmlns:a14="http://schemas.microsoft.com/office/drawing/2010/main" val="0"/>
              </a:ext>
            </a:extLst>
          </a:blip>
          <a:srcRect l="7552" t="5000" r="8630" b="10834"/>
          <a:stretch>
            <a:fillRect/>
          </a:stretch>
        </p:blipFill>
        <p:spPr bwMode="auto">
          <a:xfrm>
            <a:off x="114300" y="9144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5817" y="2737038"/>
            <a:ext cx="2016478" cy="1442849"/>
          </a:xfrm>
          <a:prstGeom prst="rect">
            <a:avLst/>
          </a:prstGeom>
          <a:noFill/>
          <a:ln>
            <a:noFill/>
          </a:ln>
        </p:spPr>
      </p:pic>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9437" y="1033975"/>
            <a:ext cx="2062858" cy="1374378"/>
          </a:xfrm>
          <a:prstGeom prst="rect">
            <a:avLst/>
          </a:prstGeom>
          <a:noFill/>
          <a:ln>
            <a:noFill/>
          </a:ln>
        </p:spPr>
      </p:pic>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1582" y="4700140"/>
            <a:ext cx="2040713" cy="1319660"/>
          </a:xfrm>
          <a:prstGeom prst="rect">
            <a:avLst/>
          </a:prstGeom>
          <a:noFill/>
          <a:ln>
            <a:noFill/>
          </a:ln>
        </p:spPr>
      </p:pic>
      <p:sp>
        <p:nvSpPr>
          <p:cNvPr id="3076" name="Title 1"/>
          <p:cNvSpPr>
            <a:spLocks noGrp="1"/>
          </p:cNvSpPr>
          <p:nvPr>
            <p:ph type="title"/>
          </p:nvPr>
        </p:nvSpPr>
        <p:spPr>
          <a:xfrm>
            <a:off x="51054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7"/>
          <p:cNvSpPr txBox="1">
            <a:spLocks noChangeArrowheads="1"/>
          </p:cNvSpPr>
          <p:nvPr/>
        </p:nvSpPr>
        <p:spPr bwMode="auto">
          <a:xfrm>
            <a:off x="4196608" y="4133850"/>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pic>
        <p:nvPicPr>
          <p:cNvPr id="3082" name="Picture 13" descr="United States Drought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712712" y="2775987"/>
            <a:ext cx="928459" cy="369332"/>
          </a:xfrm>
          <a:prstGeom prst="rect">
            <a:avLst/>
          </a:prstGeom>
          <a:noFill/>
        </p:spPr>
        <p:txBody>
          <a:bodyPr wrap="none" rtlCol="0">
            <a:spAutoFit/>
          </a:bodyPr>
          <a:lstStyle/>
          <a:p>
            <a:r>
              <a:rPr lang="en-US" dirty="0" smtClean="0"/>
              <a:t>October</a:t>
            </a:r>
            <a:endParaRPr lang="en-US" dirty="0"/>
          </a:p>
        </p:txBody>
      </p:sp>
      <p:sp>
        <p:nvSpPr>
          <p:cNvPr id="26" name="TextBox 25"/>
          <p:cNvSpPr txBox="1"/>
          <p:nvPr/>
        </p:nvSpPr>
        <p:spPr>
          <a:xfrm>
            <a:off x="7679908" y="1242864"/>
            <a:ext cx="1159292" cy="369332"/>
          </a:xfrm>
          <a:prstGeom prst="rect">
            <a:avLst/>
          </a:prstGeom>
          <a:noFill/>
        </p:spPr>
        <p:txBody>
          <a:bodyPr wrap="none" rtlCol="0">
            <a:spAutoFit/>
          </a:bodyPr>
          <a:lstStyle/>
          <a:p>
            <a:r>
              <a:rPr lang="en-US" dirty="0" smtClean="0"/>
              <a:t>November</a:t>
            </a:r>
            <a:endParaRPr lang="en-US" dirty="0"/>
          </a:p>
        </p:txBody>
      </p:sp>
      <p:sp>
        <p:nvSpPr>
          <p:cNvPr id="33" name="TextBox 32"/>
          <p:cNvSpPr txBox="1"/>
          <p:nvPr/>
        </p:nvSpPr>
        <p:spPr>
          <a:xfrm>
            <a:off x="7636063" y="5008780"/>
            <a:ext cx="1172116" cy="369332"/>
          </a:xfrm>
          <a:prstGeom prst="rect">
            <a:avLst/>
          </a:prstGeom>
          <a:noFill/>
        </p:spPr>
        <p:txBody>
          <a:bodyPr wrap="none" rtlCol="0">
            <a:spAutoFit/>
          </a:bodyPr>
          <a:lstStyle/>
          <a:p>
            <a:r>
              <a:rPr lang="en-US" dirty="0" smtClean="0"/>
              <a:t>September</a:t>
            </a:r>
            <a:endParaRPr lang="en-US" dirty="0"/>
          </a:p>
        </p:txBody>
      </p:sp>
      <p:pic>
        <p:nvPicPr>
          <p:cNvPr id="29" name="Picture 28" descr="United States Drought Monito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305" y="228600"/>
            <a:ext cx="4006215" cy="3178810"/>
          </a:xfrm>
          <a:prstGeom prst="rect">
            <a:avLst/>
          </a:prstGeom>
          <a:noFill/>
          <a:ln>
            <a:noFill/>
          </a:ln>
        </p:spPr>
      </p:pic>
      <p:pic>
        <p:nvPicPr>
          <p:cNvPr id="1026" name="Picture 2" descr="https://droughtmonitor.unl.edu/data/png/20190108/20190108_usd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576" y="3625513"/>
            <a:ext cx="4066944" cy="31426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67200" y="998290"/>
            <a:ext cx="1133644" cy="369332"/>
          </a:xfrm>
          <a:prstGeom prst="rect">
            <a:avLst/>
          </a:prstGeom>
          <a:noFill/>
        </p:spPr>
        <p:txBody>
          <a:bodyPr wrap="none" rtlCol="0">
            <a:spAutoFit/>
          </a:bodyPr>
          <a:lstStyle/>
          <a:p>
            <a:r>
              <a:rPr lang="en-US" dirty="0" smtClean="0"/>
              <a:t>December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5" name="TextBox 4"/>
          <p:cNvSpPr txBox="1"/>
          <p:nvPr/>
        </p:nvSpPr>
        <p:spPr>
          <a:xfrm>
            <a:off x="4648200" y="1875472"/>
            <a:ext cx="4361872" cy="923330"/>
          </a:xfrm>
          <a:prstGeom prst="rect">
            <a:avLst/>
          </a:prstGeom>
          <a:noFill/>
        </p:spPr>
        <p:txBody>
          <a:bodyPr wrap="square" rtlCol="0">
            <a:spAutoFit/>
          </a:bodyPr>
          <a:lstStyle/>
          <a:p>
            <a:r>
              <a:rPr lang="en-US" dirty="0" smtClean="0"/>
              <a:t>The equatorial sub surface temperatures in the tropical Pacific have gradually increased and expanded into the east Pacific.</a:t>
            </a:r>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pic>
        <p:nvPicPr>
          <p:cNvPr id="7" name="Picture 3"/>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228600" y="228599"/>
            <a:ext cx="4038600" cy="6245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2004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January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0" y="3668712"/>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Mid- December  </a:t>
            </a:r>
            <a:r>
              <a:rPr lang="en-US" altLang="en-US" sz="1800" dirty="0">
                <a:latin typeface="Times New Roman" pitchFamily="18" charset="0"/>
              </a:rPr>
              <a:t>CPC/IRI forecast</a:t>
            </a:r>
          </a:p>
        </p:txBody>
      </p:sp>
      <p:sp>
        <p:nvSpPr>
          <p:cNvPr id="2" name="TextBox 1"/>
          <p:cNvSpPr txBox="1"/>
          <p:nvPr/>
        </p:nvSpPr>
        <p:spPr>
          <a:xfrm>
            <a:off x="4438135" y="4497261"/>
            <a:ext cx="4805492" cy="1086964"/>
          </a:xfrm>
          <a:prstGeom prst="rect">
            <a:avLst/>
          </a:prstGeom>
          <a:noFill/>
        </p:spPr>
        <p:txBody>
          <a:bodyPr wrap="square" rtlCol="0">
            <a:spAutoFit/>
          </a:bodyPr>
          <a:lstStyle/>
          <a:p>
            <a:pPr eaLnBrk="1" hangingPunct="1">
              <a:lnSpc>
                <a:spcPct val="101000"/>
              </a:lnSpc>
              <a:spcBef>
                <a:spcPts val="625"/>
              </a:spcBef>
              <a:buClr>
                <a:srgbClr val="000000"/>
              </a:buClr>
              <a:buFontTx/>
              <a:buChar char="-"/>
            </a:pPr>
            <a:r>
              <a:rPr lang="en-US" altLang="en-US" sz="1600" b="1">
                <a:solidFill>
                  <a:srgbClr val="FF0000"/>
                </a:solidFill>
                <a:latin typeface="Verdana" charset="0"/>
              </a:rPr>
              <a:t>NOAA Official ENSO Forecast: </a:t>
            </a:r>
            <a:r>
              <a:rPr lang="en-US" altLang="en-US" sz="1600" b="1">
                <a:latin typeface="Verdana" charset="0"/>
              </a:rPr>
              <a:t>El Niño is expected to form and continue through the Northern Hemisphere spring 2019 (~65% chance).</a:t>
            </a:r>
            <a:endParaRPr lang="en-US" altLang="en-US" sz="1600" b="1" dirty="0">
              <a:latin typeface="Verdana" charset="0"/>
            </a:endParaRP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7" descr="https://iri.columbia.edu/wp-content/uploads/2018/12/Figure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1861" y="785275"/>
            <a:ext cx="410097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https://iri.columbia.edu/wp-content/uploads/2019/01/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86" y="962999"/>
            <a:ext cx="3941198" cy="262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https://iri.columbia.edu/wp-content/uploads/2018/12/figur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924" y="4106434"/>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9" y="40462"/>
            <a:ext cx="3756024" cy="3693337"/>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Dec 31th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Dec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(Dec)/Seasonal (DJF)  </a:t>
            </a:r>
          </a:p>
          <a:p>
            <a:pPr>
              <a:defRPr/>
            </a:pPr>
            <a:r>
              <a:rPr lang="en-US" altLang="en-US" sz="2400" kern="0" dirty="0" smtClean="0"/>
              <a:t>Precipitation outlook</a:t>
            </a:r>
          </a:p>
        </p:txBody>
      </p:sp>
      <p:sp>
        <p:nvSpPr>
          <p:cNvPr id="6" name="TextBox 5"/>
          <p:cNvSpPr txBox="1"/>
          <p:nvPr/>
        </p:nvSpPr>
        <p:spPr>
          <a:xfrm>
            <a:off x="0" y="3962400"/>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743200" y="3773269"/>
            <a:ext cx="781050" cy="646331"/>
          </a:xfrm>
          <a:prstGeom prst="rect">
            <a:avLst/>
          </a:prstGeom>
          <a:noFill/>
        </p:spPr>
        <p:txBody>
          <a:bodyPr wrap="square" rtlCol="0">
            <a:spAutoFit/>
          </a:bodyPr>
          <a:lstStyle/>
          <a:p>
            <a:r>
              <a:rPr lang="en-US" sz="3600" dirty="0" smtClean="0">
                <a:sym typeface="Wingdings" panose="05000000000000000000" pitchFamily="2" charset="2"/>
              </a:rPr>
              <a:t> </a:t>
            </a:r>
            <a:endParaRPr lang="en-US" sz="3600" dirty="0"/>
          </a:p>
        </p:txBody>
      </p:sp>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926" y="2874248"/>
            <a:ext cx="3896382" cy="383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8923" b="50825"/>
          <a:stretch/>
        </p:blipFill>
        <p:spPr>
          <a:xfrm>
            <a:off x="294309" y="4331732"/>
            <a:ext cx="3383643" cy="2516521"/>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23</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(Dec)/Seasonal (DJF)  </a:t>
            </a:r>
          </a:p>
          <a:p>
            <a:pPr>
              <a:defRPr/>
            </a:pPr>
            <a:r>
              <a:rPr lang="en-US" altLang="en-US" sz="2400" kern="0" dirty="0" smtClean="0"/>
              <a:t>Temperature outlook</a:t>
            </a:r>
          </a:p>
        </p:txBody>
      </p:sp>
      <p:sp>
        <p:nvSpPr>
          <p:cNvPr id="23556" name="TextBox 1"/>
          <p:cNvSpPr txBox="1">
            <a:spLocks noChangeArrowheads="1"/>
          </p:cNvSpPr>
          <p:nvPr/>
        </p:nvSpPr>
        <p:spPr bwMode="auto">
          <a:xfrm>
            <a:off x="36957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Dec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457700" y="36970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Dec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930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3" name="Straight Arrow Connector 12"/>
          <p:cNvCxnSpPr/>
          <p:nvPr/>
        </p:nvCxnSpPr>
        <p:spPr>
          <a:xfrm flipV="1">
            <a:off x="1447800" y="1676400"/>
            <a:ext cx="124219" cy="3124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descr="http://www.cpc.ncep.noaa.gov/products/predictions/long_range/lead01/off01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469577"/>
            <a:ext cx="340970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pc.ncep.noaa.gov/products/predictions/long_range/lead14/off15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9" y="60198"/>
            <a:ext cx="3592834" cy="353287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tp://www.cpc.ncep.noaa.gov/products/tanal/mon2day.C.gif"/>
          <p:cNvPicPr>
            <a:picLocks noChangeAspect="1" noChangeArrowheads="1"/>
          </p:cNvPicPr>
          <p:nvPr/>
        </p:nvPicPr>
        <p:blipFill rotWithShape="1">
          <a:blip r:embed="rId4">
            <a:extLst>
              <a:ext uri="{28A0092B-C50C-407E-A947-70E740481C1C}">
                <a14:useLocalDpi xmlns:a14="http://schemas.microsoft.com/office/drawing/2010/main" val="0"/>
              </a:ext>
            </a:extLst>
          </a:blip>
          <a:srcRect t="49648"/>
          <a:stretch/>
        </p:blipFill>
        <p:spPr bwMode="auto">
          <a:xfrm>
            <a:off x="0" y="3962400"/>
            <a:ext cx="4221416"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Feb</a:t>
            </a:r>
            <a:endParaRPr lang="en-US" altLang="en-US" sz="1800" dirty="0">
              <a:latin typeface="Times New Roman" pitchFamily="18" charset="0"/>
            </a:endParaRPr>
          </a:p>
        </p:txBody>
      </p:sp>
      <p:sp>
        <p:nvSpPr>
          <p:cNvPr id="21508" name="Rectangle 2"/>
          <p:cNvSpPr>
            <a:spLocks noChangeArrowheads="1"/>
          </p:cNvSpPr>
          <p:nvPr/>
        </p:nvSpPr>
        <p:spPr bwMode="auto">
          <a:xfrm>
            <a:off x="4191000" y="4278868"/>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FMA</a:t>
            </a:r>
          </a:p>
        </p:txBody>
      </p:sp>
      <p:sp>
        <p:nvSpPr>
          <p:cNvPr id="21509" name="TextBox 3"/>
          <p:cNvSpPr txBox="1">
            <a:spLocks noChangeArrowheads="1"/>
          </p:cNvSpPr>
          <p:nvPr/>
        </p:nvSpPr>
        <p:spPr bwMode="auto">
          <a:xfrm>
            <a:off x="2056901" y="6091857"/>
            <a:ext cx="495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Forecast is based on developing El Nino conditions!! </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24</a:t>
            </a:fld>
            <a:endParaRPr lang="en-US" altLang="en-US" sz="1400" dirty="0" smtClean="0"/>
          </a:p>
        </p:txBody>
      </p:sp>
      <p:pic>
        <p:nvPicPr>
          <p:cNvPr id="4098" name="Picture 2" descr="ttp://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832" y="14501"/>
            <a:ext cx="3860800" cy="29824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tp://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60800" cy="29824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tp://www.cpc.ncep.noaa.gov/products/NMME/prob/images/prob_ensemble_prate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832" y="2986600"/>
            <a:ext cx="3860800" cy="29824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tp://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6600"/>
            <a:ext cx="3860800" cy="2982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Feb-Mar-Apr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7" name="Picture 6"/>
          <p:cNvPicPr>
            <a:picLocks noChangeAspect="1"/>
          </p:cNvPicPr>
          <p:nvPr/>
        </p:nvPicPr>
        <p:blipFill>
          <a:blip r:embed="rId2"/>
          <a:stretch>
            <a:fillRect/>
          </a:stretch>
        </p:blipFill>
        <p:spPr>
          <a:xfrm>
            <a:off x="152400" y="609600"/>
            <a:ext cx="8848032" cy="6248400"/>
          </a:xfrm>
          <a:prstGeom prst="rect">
            <a:avLst/>
          </a:prstGeom>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li.xu\Documents\png\scp09389\spi12.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14003"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li.xu\Documents\png\scp09065\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542253" y="17206"/>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i.xu\Documents\png\scp09599\spi3.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24581" y="0"/>
            <a:ext cx="257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26</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2554545"/>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D8AD868-76B1-2145-B9F4-ECA14814B9C8}"/>
              </a:ext>
            </a:extLst>
          </p:cNvPr>
          <p:cNvGrpSpPr/>
          <p:nvPr/>
        </p:nvGrpSpPr>
        <p:grpSpPr>
          <a:xfrm>
            <a:off x="228600" y="42040"/>
            <a:ext cx="8763000" cy="6739760"/>
            <a:chOff x="1429407" y="42040"/>
            <a:chExt cx="9521296" cy="6815960"/>
          </a:xfrm>
        </p:grpSpPr>
        <p:pic>
          <p:nvPicPr>
            <p:cNvPr id="4" name="Picture 3">
              <a:extLst>
                <a:ext uri="{FF2B5EF4-FFF2-40B4-BE49-F238E27FC236}">
                  <a16:creationId xmlns:a16="http://schemas.microsoft.com/office/drawing/2014/main" xmlns="" id="{98AA1572-EB74-B540-A912-2F9097A105C5}"/>
                </a:ext>
              </a:extLst>
            </p:cNvPr>
            <p:cNvPicPr>
              <a:picLocks noChangeAspect="1"/>
            </p:cNvPicPr>
            <p:nvPr/>
          </p:nvPicPr>
          <p:blipFill>
            <a:blip r:embed="rId2"/>
            <a:stretch>
              <a:fillRect/>
            </a:stretch>
          </p:blipFill>
          <p:spPr>
            <a:xfrm>
              <a:off x="1429407" y="132868"/>
              <a:ext cx="9521296" cy="6725132"/>
            </a:xfrm>
            <a:prstGeom prst="rect">
              <a:avLst/>
            </a:prstGeom>
          </p:spPr>
        </p:pic>
        <p:sp>
          <p:nvSpPr>
            <p:cNvPr id="5" name="TextBox 4">
              <a:extLst>
                <a:ext uri="{FF2B5EF4-FFF2-40B4-BE49-F238E27FC236}">
                  <a16:creationId xmlns:a16="http://schemas.microsoft.com/office/drawing/2014/main" xmlns="" id="{CFE2D9E5-33FE-3E4A-AFA5-C875E35D214A}"/>
                </a:ext>
              </a:extLst>
            </p:cNvPr>
            <p:cNvSpPr txBox="1"/>
            <p:nvPr/>
          </p:nvSpPr>
          <p:spPr>
            <a:xfrm>
              <a:off x="4550978" y="4204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6" name="TextBox 5">
              <a:extLst>
                <a:ext uri="{FF2B5EF4-FFF2-40B4-BE49-F238E27FC236}">
                  <a16:creationId xmlns:a16="http://schemas.microsoft.com/office/drawing/2014/main" xmlns="" id="{319E0F0E-2592-D34A-B18A-57A07F775E22}"/>
                </a:ext>
              </a:extLst>
            </p:cNvPr>
            <p:cNvSpPr txBox="1"/>
            <p:nvPr/>
          </p:nvSpPr>
          <p:spPr>
            <a:xfrm>
              <a:off x="9012619" y="4204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7" name="TextBox 6">
              <a:extLst>
                <a:ext uri="{FF2B5EF4-FFF2-40B4-BE49-F238E27FC236}">
                  <a16:creationId xmlns:a16="http://schemas.microsoft.com/office/drawing/2014/main" xmlns=""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a16="http://schemas.microsoft.com/office/drawing/2014/main" xmlns="" id="{18620C73-BEBF-7344-A3EA-FFCEEE382E8A}"/>
                </a:ext>
              </a:extLst>
            </p:cNvPr>
            <p:cNvSpPr txBox="1"/>
            <p:nvPr/>
          </p:nvSpPr>
          <p:spPr>
            <a:xfrm>
              <a:off x="8991599" y="3433457"/>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grpSp>
      <p:sp>
        <p:nvSpPr>
          <p:cNvPr id="2" name="TextBox 1"/>
          <p:cNvSpPr txBox="1"/>
          <p:nvPr/>
        </p:nvSpPr>
        <p:spPr>
          <a:xfrm>
            <a:off x="4071356" y="2667000"/>
            <a:ext cx="1229888" cy="923330"/>
          </a:xfrm>
          <a:prstGeom prst="rect">
            <a:avLst/>
          </a:prstGeom>
          <a:solidFill>
            <a:schemeClr val="bg1"/>
          </a:solidFill>
        </p:spPr>
        <p:txBody>
          <a:bodyPr wrap="none" rtlCol="0">
            <a:spAutoFit/>
          </a:bodyPr>
          <a:lstStyle/>
          <a:p>
            <a:r>
              <a:rPr lang="en-US" b="1" dirty="0" smtClean="0"/>
              <a:t>NASA Soil</a:t>
            </a:r>
          </a:p>
          <a:p>
            <a:r>
              <a:rPr lang="en-US" b="1" dirty="0" smtClean="0"/>
              <a:t>Moisture</a:t>
            </a:r>
          </a:p>
          <a:p>
            <a:r>
              <a:rPr lang="en-US" b="1" dirty="0" smtClean="0"/>
              <a:t>Forecast</a:t>
            </a:r>
            <a:endParaRPr lang="en-US" b="1" dirty="0"/>
          </a:p>
        </p:txBody>
      </p:sp>
    </p:spTree>
    <p:extLst>
      <p:ext uri="{BB962C8B-B14F-4D97-AF65-F5344CB8AC3E}">
        <p14:creationId xmlns:p14="http://schemas.microsoft.com/office/powerpoint/2010/main" val="2770685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12" name="Title 1"/>
          <p:cNvSpPr txBox="1">
            <a:spLocks/>
          </p:cNvSpPr>
          <p:nvPr/>
        </p:nvSpPr>
        <p:spPr>
          <a:xfrm>
            <a:off x="457200" y="0"/>
            <a:ext cx="8229600" cy="536764"/>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Monthly Drought Tendency in Probability</a:t>
            </a:r>
            <a:endParaRPr lang="en-US" sz="2800" kern="0" dirty="0"/>
          </a:p>
        </p:txBody>
      </p:sp>
      <p:sp>
        <p:nvSpPr>
          <p:cNvPr id="14" name="TextBox 13"/>
          <p:cNvSpPr txBox="1"/>
          <p:nvPr/>
        </p:nvSpPr>
        <p:spPr>
          <a:xfrm>
            <a:off x="685800" y="6096000"/>
            <a:ext cx="7772400" cy="523220"/>
          </a:xfrm>
          <a:prstGeom prst="rect">
            <a:avLst/>
          </a:prstGeom>
          <a:noFill/>
        </p:spPr>
        <p:txBody>
          <a:bodyPr wrap="square" rtlCol="0">
            <a:spAutoFit/>
          </a:bodyPr>
          <a:lstStyle/>
          <a:p>
            <a:r>
              <a:rPr lang="en-US" sz="1400" dirty="0" smtClean="0"/>
              <a:t>(This and next slide!) Exptl. Probability Drought Outlook  from </a:t>
            </a:r>
            <a:r>
              <a:rPr lang="en-US" sz="1400" dirty="0" err="1" smtClean="0"/>
              <a:t>Kingtse</a:t>
            </a:r>
            <a:r>
              <a:rPr lang="en-US" sz="1400" dirty="0"/>
              <a:t> </a:t>
            </a:r>
            <a:r>
              <a:rPr lang="en-US" sz="1400" dirty="0" smtClean="0"/>
              <a:t>Mo and Li Xu based on NMME ensemble members’ SPI6 (from </a:t>
            </a:r>
            <a:r>
              <a:rPr lang="en-US" sz="1400" dirty="0" err="1" smtClean="0"/>
              <a:t>precip</a:t>
            </a:r>
            <a:r>
              <a:rPr lang="en-US" sz="1400" dirty="0" smtClean="0"/>
              <a:t>) forecast</a:t>
            </a:r>
            <a:endParaRPr lang="en-US" sz="1400" dirty="0"/>
          </a:p>
        </p:txBody>
      </p:sp>
      <p:sp>
        <p:nvSpPr>
          <p:cNvPr id="10" name="Content Placeholder 2"/>
          <p:cNvSpPr>
            <a:spLocks noGrp="1"/>
          </p:cNvSpPr>
          <p:nvPr/>
        </p:nvSpPr>
        <p:spPr>
          <a:xfrm>
            <a:off x="457200" y="106454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3074" name="Picture 2" descr="C:\Users\li.xu\Documents\png\scp07248\DT_P_mon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81664"/>
            <a:ext cx="6477000" cy="515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903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274638"/>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800" kern="0" dirty="0" smtClean="0"/>
              <a:t>Seasonal Drought Tendency in Probability</a:t>
            </a:r>
            <a:endParaRPr lang="en-US" sz="2800" kern="0" dirty="0"/>
          </a:p>
        </p:txBody>
      </p:sp>
      <p:pic>
        <p:nvPicPr>
          <p:cNvPr id="4098" name="Picture 2" descr="C:\Users\li.xu\Documents\png\scp07175\DT_P_sea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6704286"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537028"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December 2018 -  March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12/20/18</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January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a:t>
            </a:r>
            <a:r>
              <a:rPr lang="en-US" altLang="en-US" sz="1800" dirty="0" smtClean="0">
                <a:latin typeface="Times New Roman" pitchFamily="18" charset="0"/>
              </a:rPr>
              <a:t>12/31/19</a:t>
            </a:r>
            <a:endParaRPr lang="en-US" altLang="en-US" sz="1800" dirty="0">
              <a:latin typeface="Times New Roman" pitchFamily="18" charset="0"/>
            </a:endParaRPr>
          </a:p>
        </p:txBody>
      </p:sp>
      <p:sp>
        <p:nvSpPr>
          <p:cNvPr id="8" name="TextBox 7"/>
          <p:cNvSpPr txBox="1"/>
          <p:nvPr/>
        </p:nvSpPr>
        <p:spPr>
          <a:xfrm>
            <a:off x="4533900" y="381000"/>
            <a:ext cx="4527549" cy="369332"/>
          </a:xfrm>
          <a:prstGeom prst="rect">
            <a:avLst/>
          </a:prstGeom>
          <a:noFill/>
        </p:spPr>
        <p:txBody>
          <a:bodyPr wrap="square" rtlCol="0">
            <a:spAutoFit/>
          </a:bodyPr>
          <a:lstStyle/>
          <a:p>
            <a:r>
              <a:rPr lang="en-US" sz="1400" dirty="0" smtClean="0"/>
              <a:t>(New Seasonal Drought Outlook to be released tomorrow!)</a:t>
            </a:r>
            <a:r>
              <a:rPr lang="en-US" dirty="0" smtClean="0"/>
              <a:t> </a:t>
            </a:r>
            <a:endParaRPr lang="en-US" dirty="0"/>
          </a:p>
        </p:txBody>
      </p:sp>
      <p:pic>
        <p:nvPicPr>
          <p:cNvPr id="2050" name="Picture 2" descr="http://www.cpc.ncep.noaa.gov/products/expert_assessment/month_drough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710" y="3124200"/>
            <a:ext cx="4526637" cy="3495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pc.ncep.noaa.gov/products/expert_assessment/season_drou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3" y="533400"/>
            <a:ext cx="4526637" cy="3495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altLang="en-US" sz="1300" dirty="0" smtClean="0">
                <a:latin typeface="Trebuchet MS" pitchFamily="34" charset="0"/>
                <a:cs typeface="Arial" pitchFamily="34" charset="0"/>
              </a:rPr>
              <a:t>Equatorial </a:t>
            </a:r>
            <a:r>
              <a:rPr lang="en-US" altLang="en-US" sz="1300" dirty="0">
                <a:latin typeface="Trebuchet MS" pitchFamily="34" charset="0"/>
                <a:cs typeface="Arial" pitchFamily="34" charset="0"/>
              </a:rPr>
              <a:t>sea surface temperatures (SSTs) are above average across most of the Pacific Ocean.  The patterns of convection and winds are mostly near average over the tropical Pacific. </a:t>
            </a:r>
            <a:r>
              <a:rPr lang="en-US" altLang="en-US" sz="1300" u="sng" dirty="0">
                <a:latin typeface="Trebuchet MS" pitchFamily="34" charset="0"/>
              </a:rPr>
              <a:t>El Niño is expected to form and continue through the </a:t>
            </a:r>
            <a:r>
              <a:rPr lang="en-US" altLang="en-US" sz="1300" dirty="0">
                <a:solidFill>
                  <a:srgbClr val="FF0000"/>
                </a:solidFill>
                <a:latin typeface="Trebuchet MS" pitchFamily="34" charset="0"/>
              </a:rPr>
              <a:t>Northern Hemisphere </a:t>
            </a:r>
            <a:r>
              <a:rPr lang="en-US" altLang="en-US" sz="1300" dirty="0" smtClean="0">
                <a:latin typeface="Trebuchet MS" pitchFamily="34" charset="0"/>
              </a:rPr>
              <a:t>spring </a:t>
            </a:r>
            <a:r>
              <a:rPr lang="en-US" altLang="en-US" sz="1300" dirty="0">
                <a:latin typeface="Trebuchet MS" pitchFamily="34" charset="0"/>
              </a:rPr>
              <a:t>(~</a:t>
            </a:r>
            <a:r>
              <a:rPr lang="en-US" altLang="en-US" sz="1300" dirty="0" smtClean="0">
                <a:latin typeface="Trebuchet MS" pitchFamily="34" charset="0"/>
              </a:rPr>
              <a:t>65% </a:t>
            </a:r>
            <a:r>
              <a:rPr lang="en-US" altLang="en-US" sz="1300" dirty="0">
                <a:latin typeface="Trebuchet MS" pitchFamily="34" charset="0"/>
              </a:rPr>
              <a:t>chance</a:t>
            </a:r>
            <a:r>
              <a:rPr lang="en-US" altLang="en-US" sz="1300" dirty="0" smtClean="0">
                <a:latin typeface="Trebuchet MS" pitchFamily="34" charset="0"/>
              </a:rPr>
              <a:t>).</a:t>
            </a:r>
            <a:r>
              <a:rPr lang="en-US" altLang="en-US" sz="1300" dirty="0" smtClean="0">
                <a:solidFill>
                  <a:srgbClr val="FF0000"/>
                </a:solidFill>
                <a:latin typeface="Trebuchet MS" panose="020B0603020202020204" pitchFamily="34" charset="0"/>
              </a:rPr>
              <a:t>  </a:t>
            </a:r>
          </a:p>
          <a:p>
            <a:pPr marL="573088" indent="-573088" eaLnBrk="1" hangingPunct="1">
              <a:spcBef>
                <a:spcPct val="50000"/>
              </a:spcBef>
              <a:buClrTx/>
              <a:buSzTx/>
              <a:buFont typeface="Wingdings 2" pitchFamily="18" charset="2"/>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East of, and including, Texas, the country is (almost) drought free over all of the eastern two thirds of the country. </a:t>
            </a:r>
          </a:p>
          <a:p>
            <a:pPr marL="573088" lvl="1" indent="-231775">
              <a:buFontTx/>
              <a:buChar char="-"/>
            </a:pPr>
            <a:r>
              <a:rPr lang="en-US" sz="1300" dirty="0" smtClean="0">
                <a:latin typeface="Trebuchet MS" panose="020B0603020202020204" pitchFamily="34" charset="0"/>
              </a:rPr>
              <a:t>However, the longer term drought in the southwest, in the four corners states area over UT/AZ/CO/NM and California, continues to persist there, with no steady improvement! </a:t>
            </a:r>
          </a:p>
          <a:p>
            <a:pPr marL="573088" lvl="1" indent="-231775">
              <a:buFontTx/>
              <a:buChar char="-"/>
            </a:pPr>
            <a:r>
              <a:rPr lang="en-US" sz="1300" dirty="0" smtClean="0">
                <a:latin typeface="Trebuchet MS" panose="020B0603020202020204" pitchFamily="34" charset="0"/>
              </a:rPr>
              <a:t>The relative short term drought that developed in the Northwest over OR/WA over the last few months/couple of seasons</a:t>
            </a:r>
            <a:r>
              <a:rPr lang="en-US" sz="1300" dirty="0">
                <a:latin typeface="Trebuchet MS" panose="020B0603020202020204" pitchFamily="34" charset="0"/>
              </a:rPr>
              <a:t>.</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The short/long term drought (since early 2017)  in parts of the  Northern High Plains has all but vanished, but it appears in a muted form over very small areas in some northern parts of  North Dakota.</a:t>
            </a:r>
          </a:p>
          <a:p>
            <a:pPr marL="573088" lvl="1" indent="-231775">
              <a:buFontTx/>
              <a:buChar char="-"/>
            </a:pPr>
            <a:r>
              <a:rPr lang="en-US" sz="1300" dirty="0" smtClean="0">
                <a:latin typeface="Trebuchet MS" panose="020B0603020202020204" pitchFamily="34" charset="0"/>
              </a:rPr>
              <a:t>In spite of these drought declarations, analysis of rainfall received over the last few months/years reveal the exact nature of the varying levels of quantitative rainfall deficit in the short/long term drought regions.</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Rainfall season(F/FMA) is coming up for coastal western states! At present, development of El Nino conditions in the next couple of months appears all but certain. But, how this developing El Nino will alter/impact this seasonal rainfall pattern in CA, OR, WA and the adjoining states, particularly in the southwest will decide the future of droughts in these regions.  Many of the NMME models, in spite of the strong expected El Nino boundary conditions, forecast below normal rainfall along all of west coast states, which is not helpful for drought conditions here.  This forecast not consistent with canonical ENSO </a:t>
            </a:r>
            <a:r>
              <a:rPr lang="en-US" sz="1300" dirty="0" err="1" smtClean="0">
                <a:latin typeface="Trebuchet MS" panose="020B0603020202020204" pitchFamily="34" charset="0"/>
              </a:rPr>
              <a:t>precip</a:t>
            </a:r>
            <a:r>
              <a:rPr lang="en-US" sz="1300" dirty="0" smtClean="0">
                <a:latin typeface="Trebuchet MS" panose="020B0603020202020204" pitchFamily="34" charset="0"/>
              </a:rPr>
              <a:t> patterns observed in the past (before 2015/16 El Nino) </a:t>
            </a: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over much of the northwest, south and west in the drought regions, since rainy season here is underway. But how this rainfall season gets affected/modulated by the developing </a:t>
            </a:r>
            <a:r>
              <a:rPr lang="en-US" sz="1300" dirty="0" err="1" smtClean="0">
                <a:latin typeface="Trebuchet MS" panose="020B0603020202020204" pitchFamily="34" charset="0"/>
              </a:rPr>
              <a:t>ElNino</a:t>
            </a:r>
            <a:r>
              <a:rPr lang="en-US" sz="1300" dirty="0" smtClean="0">
                <a:latin typeface="Trebuchet MS" panose="020B0603020202020204" pitchFamily="34" charset="0"/>
              </a:rPr>
              <a:t> will considerably impact the drought conditions not just for the Pacific coastal states, but also in the southwest states.   But the longer term drought from longer tem rainfall deficits in these regions is expected to remain, in a diminished status.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tps://www.wpc.ncep.noaa.gov/qpf/p168i.gif?15474721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2829" cy="3733800"/>
          </a:xfrm>
          <a:prstGeom prst="rect">
            <a:avLst/>
          </a:prstGeom>
          <a:noFill/>
          <a:extLst>
            <a:ext uri="{909E8E84-426E-40DD-AFC4-6F175D3DCCD1}">
              <a14:hiddenFill xmlns:a14="http://schemas.microsoft.com/office/drawing/2010/main">
                <a:solidFill>
                  <a:srgbClr val="FFFFFF"/>
                </a:solidFill>
              </a14:hiddenFill>
            </a:ext>
          </a:extLst>
        </p:spPr>
      </p:pic>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31</a:t>
            </a:fld>
            <a:endParaRPr lang="en-US" altLang="en-US" sz="1400" dirty="0" smtClean="0"/>
          </a:p>
        </p:txBody>
      </p:sp>
      <p:sp>
        <p:nvSpPr>
          <p:cNvPr id="24579" name="TextBox 2"/>
          <p:cNvSpPr txBox="1">
            <a:spLocks noChangeArrowheads="1"/>
          </p:cNvSpPr>
          <p:nvPr/>
        </p:nvSpPr>
        <p:spPr bwMode="auto">
          <a:xfrm>
            <a:off x="1499551" y="3733799"/>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Next 7 days QPF Forecast</a:t>
            </a:r>
          </a:p>
        </p:txBody>
      </p:sp>
      <p:sp>
        <p:nvSpPr>
          <p:cNvPr id="24581" name="TextBox 4"/>
          <p:cNvSpPr txBox="1">
            <a:spLocks noChangeArrowheads="1"/>
          </p:cNvSpPr>
          <p:nvPr/>
        </p:nvSpPr>
        <p:spPr bwMode="auto">
          <a:xfrm>
            <a:off x="1676400" y="5943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fs_namer_384_precip_pt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71850"/>
            <a:ext cx="4648200" cy="3486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601274"/>
            <a:ext cx="3043397" cy="954107"/>
          </a:xfrm>
          <a:prstGeom prst="rect">
            <a:avLst/>
          </a:prstGeom>
          <a:noFill/>
        </p:spPr>
        <p:txBody>
          <a:bodyPr wrap="none" rtlCol="0">
            <a:spAutoFit/>
          </a:bodyPr>
          <a:lstStyle/>
          <a:p>
            <a:r>
              <a:rPr lang="en-US" sz="2800" b="1" dirty="0" smtClean="0"/>
              <a:t>Seasonal Drought </a:t>
            </a:r>
          </a:p>
          <a:p>
            <a:r>
              <a:rPr lang="en-US" sz="2800" b="1" dirty="0" smtClean="0"/>
              <a:t>Outlook [FMA’19]</a:t>
            </a:r>
            <a:endParaRPr lang="en-US" sz="28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670"/>
            <a:ext cx="4495800" cy="47521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891" y="1115688"/>
            <a:ext cx="4480846" cy="47301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850412" y="381000"/>
            <a:ext cx="1672253" cy="369332"/>
          </a:xfrm>
          <a:prstGeom prst="rect">
            <a:avLst/>
          </a:prstGeom>
          <a:noFill/>
        </p:spPr>
        <p:txBody>
          <a:bodyPr wrap="none" rtlCol="0">
            <a:spAutoFit/>
          </a:bodyPr>
          <a:lstStyle/>
          <a:p>
            <a:r>
              <a:rPr lang="en-US" b="1" dirty="0" smtClean="0"/>
              <a:t>6-10 Day ERFs</a:t>
            </a:r>
            <a:endParaRPr lang="en-US" b="1" dirty="0"/>
          </a:p>
        </p:txBody>
      </p:sp>
    </p:spTree>
    <p:extLst>
      <p:ext uri="{BB962C8B-B14F-4D97-AF65-F5344CB8AC3E}">
        <p14:creationId xmlns:p14="http://schemas.microsoft.com/office/powerpoint/2010/main" val="136913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0412" y="381000"/>
            <a:ext cx="1672253" cy="369332"/>
          </a:xfrm>
          <a:prstGeom prst="rect">
            <a:avLst/>
          </a:prstGeom>
          <a:noFill/>
        </p:spPr>
        <p:txBody>
          <a:bodyPr wrap="none" rtlCol="0">
            <a:spAutoFit/>
          </a:bodyPr>
          <a:lstStyle/>
          <a:p>
            <a:r>
              <a:rPr lang="en-US" b="1" dirty="0" smtClean="0"/>
              <a:t>8-14 Day ERFs</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1" y="1127992"/>
            <a:ext cx="4483730" cy="47394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045" y="1127992"/>
            <a:ext cx="4489638" cy="47394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5720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0132"/>
            <a:ext cx="4477677" cy="4160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77" y="1279322"/>
            <a:ext cx="4446259" cy="41308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657600" y="457200"/>
            <a:ext cx="2146806" cy="369332"/>
          </a:xfrm>
          <a:prstGeom prst="rect">
            <a:avLst/>
          </a:prstGeom>
          <a:noFill/>
        </p:spPr>
        <p:txBody>
          <a:bodyPr wrap="none" rtlCol="0">
            <a:spAutoFit/>
          </a:bodyPr>
          <a:lstStyle/>
          <a:p>
            <a:r>
              <a:rPr lang="en-US" b="1" dirty="0" smtClean="0"/>
              <a:t>Weeks 3-4 Outlooks</a:t>
            </a:r>
            <a:endParaRPr lang="en-US" b="1" dirty="0"/>
          </a:p>
        </p:txBody>
      </p:sp>
    </p:spTree>
    <p:extLst>
      <p:ext uri="{BB962C8B-B14F-4D97-AF65-F5344CB8AC3E}">
        <p14:creationId xmlns:p14="http://schemas.microsoft.com/office/powerpoint/2010/main" val="202507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61913"/>
            <a:ext cx="68484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071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61913"/>
            <a:ext cx="68484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015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61913"/>
            <a:ext cx="68484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625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61913"/>
            <a:ext cx="68484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299"/>
            <a:ext cx="9144000" cy="6849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36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45532"/>
            <a:ext cx="8255000" cy="6376987"/>
          </a:xfrm>
          <a:prstGeom prst="rect">
            <a:avLst/>
          </a:prstGeom>
        </p:spPr>
      </p:pic>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40</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57800" y="4419600"/>
            <a:ext cx="533400" cy="9045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447800" y="1828800"/>
            <a:ext cx="533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1600" y="1752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47800" y="4567066"/>
            <a:ext cx="533400" cy="843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611029"/>
            <a:ext cx="7493000" cy="5788342"/>
          </a:xfrm>
          <a:prstGeom prst="rect">
            <a:avLst/>
          </a:prstGeom>
        </p:spPr>
      </p:pic>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4" y="436717"/>
            <a:ext cx="8255000" cy="6376987"/>
          </a:xfrm>
          <a:prstGeom prst="rect">
            <a:avLst/>
          </a:prstGeom>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09" y="390546"/>
            <a:ext cx="8428182" cy="6510771"/>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518195"/>
            <a:ext cx="7514177" cy="5804701"/>
          </a:xfrm>
          <a:prstGeom prst="rect">
            <a:avLst/>
          </a:prstGeom>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2785170"/>
            <a:ext cx="1447800" cy="2462213"/>
          </a:xfrm>
          <a:prstGeom prst="rect">
            <a:avLst/>
          </a:prstGeom>
          <a:noFill/>
        </p:spPr>
        <p:txBody>
          <a:bodyPr wrap="square" rtlCol="0">
            <a:spAutoFit/>
          </a:bodyPr>
          <a:lstStyle/>
          <a:p>
            <a:r>
              <a:rPr lang="en-US" sz="1400" dirty="0" smtClean="0"/>
              <a:t>The deficits in  UT/AZ,  </a:t>
            </a:r>
            <a:r>
              <a:rPr lang="en-US" sz="1400" dirty="0"/>
              <a:t>southern CA,</a:t>
            </a:r>
            <a:r>
              <a:rPr lang="en-US" sz="1400" dirty="0" smtClean="0"/>
              <a:t>  and parts of NM/CO are long term</a:t>
            </a:r>
            <a:r>
              <a:rPr lang="en-US" sz="1400" dirty="0"/>
              <a:t> </a:t>
            </a:r>
            <a:r>
              <a:rPr lang="en-US" sz="1400" dirty="0" smtClean="0"/>
              <a:t>– possibly </a:t>
            </a:r>
            <a:r>
              <a:rPr lang="en-US" sz="1400" u="sng" dirty="0" smtClean="0"/>
              <a:t>a  consequence of the two back to back La Nina’s! and even earlier La </a:t>
            </a:r>
            <a:r>
              <a:rPr lang="en-US" sz="1400" u="sng" dirty="0" err="1" smtClean="0"/>
              <a:t>Ninas</a:t>
            </a:r>
            <a:r>
              <a:rPr lang="en-US" sz="1400" u="sng" dirty="0" smtClean="0"/>
              <a:t>!!</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226127"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676400"/>
            <a:ext cx="1302327"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52600"/>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a:off x="5486400" y="1295400"/>
            <a:ext cx="2438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04800" y="44196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828800" y="1371600"/>
            <a:ext cx="6096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4800" y="1066800"/>
            <a:ext cx="1219200" cy="1600438"/>
          </a:xfrm>
          <a:prstGeom prst="rect">
            <a:avLst/>
          </a:prstGeom>
          <a:noFill/>
        </p:spPr>
        <p:txBody>
          <a:bodyPr wrap="square" rtlCol="0">
            <a:spAutoFit/>
          </a:bodyPr>
          <a:lstStyle/>
          <a:p>
            <a:r>
              <a:rPr lang="en-US" sz="1400" dirty="0" smtClean="0"/>
              <a:t>Rainfall Data issues? Few observations, rugged terrain, interpolation problems!!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34" y="439698"/>
            <a:ext cx="7519355" cy="6037302"/>
          </a:xfrm>
          <a:prstGeom prst="rect">
            <a:avLst/>
          </a:prstGeom>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2277547"/>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9600" y="1794306"/>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cxnSp>
        <p:nvCxnSpPr>
          <p:cNvPr id="14" name="Straight Arrow Connector 13"/>
          <p:cNvCxnSpPr/>
          <p:nvPr/>
        </p:nvCxnSpPr>
        <p:spPr>
          <a:xfrm flipV="1">
            <a:off x="1371600" y="1295400"/>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485900" y="4114800"/>
            <a:ext cx="2667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067300" y="1337106"/>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864100" y="4119418"/>
            <a:ext cx="3810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589982" y="3415928"/>
            <a:ext cx="1447800" cy="2554545"/>
          </a:xfrm>
          <a:prstGeom prst="rect">
            <a:avLst/>
          </a:prstGeom>
          <a:noFill/>
        </p:spPr>
        <p:txBody>
          <a:bodyPr wrap="square" rtlCol="0">
            <a:spAutoFit/>
          </a:bodyPr>
          <a:lstStyle/>
          <a:p>
            <a:r>
              <a:rPr lang="en-US" sz="1600" dirty="0" smtClean="0"/>
              <a:t>Quality of data/problem in the Northern High Plains area, especially in interpolation of sparse data in the rugged topography region!</a:t>
            </a:r>
            <a:endParaRPr lang="en-US" sz="16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47198</TotalTime>
  <Words>1370</Words>
  <Application>Microsoft Office PowerPoint</Application>
  <PresentationFormat>On-screen Show (4:3)</PresentationFormat>
  <Paragraphs>190</Paragraphs>
  <Slides>40</Slides>
  <Notes>3</Notes>
  <HiddenSlides>1</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Default Design</vt:lpstr>
      <vt:lpstr>Office Theme</vt:lpstr>
      <vt:lpstr>Drought  Outlook  Support Briefing (formerly Drought Outlook Discussion)     January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Feb-Mar-Apr Precipitation!!!  </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4878</cp:revision>
  <cp:lastPrinted>2014-07-10T13:24:01Z</cp:lastPrinted>
  <dcterms:created xsi:type="dcterms:W3CDTF">2008-10-04T17:35:30Z</dcterms:created>
  <dcterms:modified xsi:type="dcterms:W3CDTF">2019-01-24T19:45:47Z</dcterms:modified>
</cp:coreProperties>
</file>