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handoutMasterIdLst>
    <p:handoutMasterId r:id="rId45"/>
  </p:handoutMasterIdLst>
  <p:sldIdLst>
    <p:sldId id="808" r:id="rId2"/>
    <p:sldId id="824" r:id="rId3"/>
    <p:sldId id="911" r:id="rId4"/>
    <p:sldId id="896" r:id="rId5"/>
    <p:sldId id="894" r:id="rId6"/>
    <p:sldId id="850" r:id="rId7"/>
    <p:sldId id="868" r:id="rId8"/>
    <p:sldId id="867" r:id="rId9"/>
    <p:sldId id="893" r:id="rId10"/>
    <p:sldId id="833" r:id="rId11"/>
    <p:sldId id="891" r:id="rId12"/>
    <p:sldId id="892" r:id="rId13"/>
    <p:sldId id="900" r:id="rId14"/>
    <p:sldId id="920" r:id="rId15"/>
    <p:sldId id="881" r:id="rId16"/>
    <p:sldId id="889" r:id="rId17"/>
    <p:sldId id="757" r:id="rId18"/>
    <p:sldId id="929" r:id="rId19"/>
    <p:sldId id="922" r:id="rId20"/>
    <p:sldId id="928" r:id="rId21"/>
    <p:sldId id="796" r:id="rId22"/>
    <p:sldId id="795" r:id="rId23"/>
    <p:sldId id="890" r:id="rId24"/>
    <p:sldId id="790" r:id="rId25"/>
    <p:sldId id="878" r:id="rId26"/>
    <p:sldId id="804" r:id="rId27"/>
    <p:sldId id="935" r:id="rId28"/>
    <p:sldId id="936" r:id="rId29"/>
    <p:sldId id="877" r:id="rId30"/>
    <p:sldId id="728" r:id="rId31"/>
    <p:sldId id="926" r:id="rId32"/>
    <p:sldId id="927" r:id="rId33"/>
    <p:sldId id="270" r:id="rId34"/>
    <p:sldId id="915" r:id="rId35"/>
    <p:sldId id="888" r:id="rId36"/>
    <p:sldId id="930" r:id="rId37"/>
    <p:sldId id="931" r:id="rId38"/>
    <p:sldId id="932" r:id="rId39"/>
    <p:sldId id="934" r:id="rId40"/>
    <p:sldId id="933" r:id="rId41"/>
    <p:sldId id="883" r:id="rId42"/>
    <p:sldId id="918" r:id="rId43"/>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A7500"/>
    <a:srgbClr val="C89800"/>
    <a:srgbClr val="0033CC"/>
    <a:srgbClr val="6600CC"/>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3" autoAdjust="0"/>
    <p:restoredTop sz="99240" autoAdjust="0"/>
  </p:normalViewPr>
  <p:slideViewPr>
    <p:cSldViewPr>
      <p:cViewPr>
        <p:scale>
          <a:sx n="107" d="100"/>
          <a:sy n="107" d="100"/>
        </p:scale>
        <p:origin x="-78" y="-102"/>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16</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35</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fsapps.nwcg.gov/afm/index.php" TargetMode="External"/><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gif"/><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gif"/><Relationship Id="rId4" Type="http://schemas.openxmlformats.org/officeDocument/2006/relationships/image" Target="../media/image70.png"/><Relationship Id="rId9" Type="http://schemas.openxmlformats.org/officeDocument/2006/relationships/image" Target="../media/image75.gif"/></Relationships>
</file>

<file path=ppt/slides/_rels/slide18.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gi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gif"/><Relationship Id="rId1" Type="http://schemas.openxmlformats.org/officeDocument/2006/relationships/slideLayout" Target="../slideLayouts/slideLayout7.xml"/><Relationship Id="rId5" Type="http://schemas.openxmlformats.org/officeDocument/2006/relationships/image" Target="../media/image104.gif"/><Relationship Id="rId4" Type="http://schemas.openxmlformats.org/officeDocument/2006/relationships/image" Target="../media/image103.gif"/></Relationships>
</file>

<file path=ppt/slides/_rels/slide28.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gif"/><Relationship Id="rId1" Type="http://schemas.openxmlformats.org/officeDocument/2006/relationships/slideLayout" Target="../slideLayouts/slideLayout7.xml"/><Relationship Id="rId4" Type="http://schemas.openxmlformats.org/officeDocument/2006/relationships/image" Target="../media/image62.gi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5" Type="http://schemas.openxmlformats.org/officeDocument/2006/relationships/image" Target="../media/image112.png"/><Relationship Id="rId4" Type="http://schemas.openxmlformats.org/officeDocument/2006/relationships/image" Target="../media/image111.png"/></Relationships>
</file>

<file path=ppt/slides/_rels/slide3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127.gif"/><Relationship Id="rId4" Type="http://schemas.openxmlformats.org/officeDocument/2006/relationships/image" Target="../media/image126.gif"/></Relationships>
</file>

<file path=ppt/slides/_rels/slide37.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image" Target="../media/image128.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image" Target="../media/image130.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2286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January 2020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2057400"/>
          </a:xfrm>
        </p:spPr>
        <p:txBody>
          <a:bodyPr/>
          <a:lstStyle/>
          <a:p>
            <a:pPr eaLnBrk="1" hangingPunct="1"/>
            <a:endParaRPr lang="en-US" altLang="en-US" dirty="0"/>
          </a:p>
          <a:p>
            <a:pPr eaLnBrk="1" hangingPunct="1"/>
            <a:r>
              <a:rPr lang="en-US" altLang="en-US" dirty="0"/>
              <a:t>Climate 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
        <p:nvSpPr>
          <p:cNvPr id="2" name="TextBox 1"/>
          <p:cNvSpPr txBox="1"/>
          <p:nvPr/>
        </p:nvSpPr>
        <p:spPr>
          <a:xfrm>
            <a:off x="1676399" y="2472267"/>
            <a:ext cx="5695790" cy="461665"/>
          </a:xfrm>
          <a:prstGeom prst="rect">
            <a:avLst/>
          </a:prstGeom>
          <a:noFill/>
        </p:spPr>
        <p:txBody>
          <a:bodyPr wrap="none" rtlCol="0">
            <a:spAutoFit/>
          </a:bodyPr>
          <a:lstStyle/>
          <a:p>
            <a:r>
              <a:rPr lang="en-US" sz="2400" dirty="0" smtClean="0"/>
              <a:t>David </a:t>
            </a:r>
            <a:r>
              <a:rPr lang="en-US" sz="2400" dirty="0" err="1" smtClean="0"/>
              <a:t>Miskus</a:t>
            </a:r>
            <a:r>
              <a:rPr lang="en-US" sz="2400" dirty="0" smtClean="0"/>
              <a:t> (for Muthu </a:t>
            </a:r>
            <a:r>
              <a:rPr lang="en-US" sz="2400" dirty="0" err="1" smtClean="0"/>
              <a:t>Chelliah</a:t>
            </a:r>
            <a:r>
              <a:rPr lang="en-US" sz="2400" dirty="0" smtClean="0"/>
              <a:t>) &amp; Li Xu</a:t>
            </a:r>
            <a:endParaRPr lang="en-US" sz="2400"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85750" y="3576637"/>
            <a:ext cx="2514600" cy="165979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1" y="3430555"/>
            <a:ext cx="2660515" cy="16265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 y="1690677"/>
            <a:ext cx="2660515" cy="17097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 y="5057132"/>
            <a:ext cx="2660515" cy="18008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21730"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45295" y="3352800"/>
                <a:ext cx="2652988" cy="1857375"/>
                <a:chOff x="2745295" y="3352800"/>
                <a:chExt cx="2652988" cy="1857375"/>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5295" y="3505200"/>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12295" y="3352801"/>
                <a:ext cx="2663283" cy="1831645"/>
                <a:chOff x="5412295" y="3352801"/>
                <a:chExt cx="2663283"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2295"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a:t>Adapted from</a:t>
              </a:r>
            </a:p>
            <a:p>
              <a:r>
                <a:rPr lang="en-US" sz="900" dirty="0"/>
                <a:t>Rich Tinker</a:t>
              </a:r>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27731" y="72189"/>
            <a:ext cx="2725669" cy="161141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86400" y="1676400"/>
            <a:ext cx="2657032" cy="35613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12" y="391815"/>
            <a:ext cx="2372865" cy="60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 &amp; Trend maps</a:t>
            </a:r>
            <a:endParaRPr lang="en-US" sz="2400" dirty="0">
              <a:effectLst/>
              <a:latin typeface="Times New Roman"/>
              <a:ea typeface="Times New Roman"/>
            </a:endParaRPr>
          </a:p>
        </p:txBody>
      </p:sp>
      <p:sp>
        <p:nvSpPr>
          <p:cNvPr id="25" name="TextBox 24"/>
          <p:cNvSpPr txBox="1"/>
          <p:nvPr/>
        </p:nvSpPr>
        <p:spPr>
          <a:xfrm>
            <a:off x="3701260" y="432574"/>
            <a:ext cx="685800" cy="369332"/>
          </a:xfrm>
          <a:prstGeom prst="rect">
            <a:avLst/>
          </a:prstGeom>
          <a:noFill/>
        </p:spPr>
        <p:txBody>
          <a:bodyPr wrap="square" rtlCol="0">
            <a:spAutoFit/>
          </a:bodyPr>
          <a:lstStyle/>
          <a:p>
            <a:r>
              <a:rPr lang="en-US" b="1" dirty="0" smtClean="0">
                <a:solidFill>
                  <a:srgbClr val="FF0000"/>
                </a:solidFill>
              </a:rPr>
              <a:t>JFM</a:t>
            </a:r>
            <a:endParaRPr lang="en-US" b="1" dirty="0">
              <a:solidFill>
                <a:srgbClr val="FF0000"/>
              </a:solidFill>
            </a:endParaRPr>
          </a:p>
        </p:txBody>
      </p: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6477000"/>
            <a:ext cx="5162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67600" y="2971800"/>
            <a:ext cx="1600200" cy="1323439"/>
          </a:xfrm>
          <a:prstGeom prst="rect">
            <a:avLst/>
          </a:prstGeom>
          <a:noFill/>
        </p:spPr>
        <p:txBody>
          <a:bodyPr wrap="square" rtlCol="0">
            <a:spAutoFit/>
          </a:bodyPr>
          <a:lstStyle/>
          <a:p>
            <a:r>
              <a:rPr lang="en-US" sz="1600" dirty="0"/>
              <a:t>Only this is of relevance to us now due to neutral ENSO status.</a:t>
            </a:r>
          </a:p>
        </p:txBody>
      </p:sp>
      <p:pic>
        <p:nvPicPr>
          <p:cNvPr id="6" name="Picture 5"/>
          <p:cNvPicPr>
            <a:picLocks noChangeAspect="1"/>
          </p:cNvPicPr>
          <p:nvPr/>
        </p:nvPicPr>
        <p:blipFill>
          <a:blip r:embed="rId6"/>
          <a:stretch>
            <a:fillRect/>
          </a:stretch>
        </p:blipFill>
        <p:spPr>
          <a:xfrm>
            <a:off x="4655987" y="375430"/>
            <a:ext cx="2508502" cy="6095220"/>
          </a:xfrm>
          <a:prstGeom prst="rect">
            <a:avLst/>
          </a:prstGeom>
        </p:spPr>
      </p:pic>
      <p:sp>
        <p:nvSpPr>
          <p:cNvPr id="15" name="TextBox 14"/>
          <p:cNvSpPr txBox="1"/>
          <p:nvPr/>
        </p:nvSpPr>
        <p:spPr>
          <a:xfrm>
            <a:off x="6470160" y="432574"/>
            <a:ext cx="879504" cy="369332"/>
          </a:xfrm>
          <a:prstGeom prst="rect">
            <a:avLst/>
          </a:prstGeom>
          <a:noFill/>
        </p:spPr>
        <p:txBody>
          <a:bodyPr wrap="square" rtlCol="0">
            <a:spAutoFit/>
          </a:bodyPr>
          <a:lstStyle/>
          <a:p>
            <a:r>
              <a:rPr lang="en-US" b="1" dirty="0" smtClean="0">
                <a:solidFill>
                  <a:srgbClr val="FF0000"/>
                </a:solidFill>
              </a:rPr>
              <a:t>FMA</a:t>
            </a:r>
            <a:endParaRPr lang="en-US" b="1" dirty="0">
              <a:solidFill>
                <a:srgbClr val="FF0000"/>
              </a:solidFill>
            </a:endParaRPr>
          </a:p>
        </p:txBody>
      </p:sp>
    </p:spTree>
    <p:extLst>
      <p:ext uri="{BB962C8B-B14F-4D97-AF65-F5344CB8AC3E}">
        <p14:creationId xmlns:p14="http://schemas.microsoft.com/office/powerpoint/2010/main" val="3921214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17"/>
            <a:ext cx="5280889" cy="6834091"/>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a:solidFill>
                  <a:srgbClr val="FF0000"/>
                </a:solidFill>
              </a:rPr>
              <a:t>----- NOW</a:t>
            </a: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5" name="Oval 4"/>
          <p:cNvSpPr/>
          <p:nvPr/>
        </p:nvSpPr>
        <p:spPr>
          <a:xfrm rot="12949518">
            <a:off x="2329693" y="1289396"/>
            <a:ext cx="1935335" cy="5144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475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15</a:t>
            </a:fld>
            <a:endParaRPr lang="en-US" altLang="en-US" sz="1400" dirty="0"/>
          </a:p>
        </p:txBody>
      </p:sp>
      <p:sp>
        <p:nvSpPr>
          <p:cNvPr id="7171" name="TextBox 1"/>
          <p:cNvSpPr txBox="1">
            <a:spLocks noChangeArrowheads="1"/>
          </p:cNvSpPr>
          <p:nvPr/>
        </p:nvSpPr>
        <p:spPr bwMode="auto">
          <a:xfrm>
            <a:off x="5105400" y="457200"/>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Temperatures</a:t>
            </a:r>
          </a:p>
        </p:txBody>
      </p:sp>
      <p:pic>
        <p:nvPicPr>
          <p:cNvPr id="5122" name="Picture 2" descr="https://www.cpc.ncep.noaa.gov/products/tanal/30day/mean/20191231.30day.mean.C.gif"/>
          <p:cNvPicPr>
            <a:picLocks noChangeAspect="1" noChangeArrowheads="1"/>
          </p:cNvPicPr>
          <p:nvPr/>
        </p:nvPicPr>
        <p:blipFill rotWithShape="1">
          <a:blip r:embed="rId2">
            <a:extLst>
              <a:ext uri="{28A0092B-C50C-407E-A947-70E740481C1C}">
                <a14:useLocalDpi xmlns:a14="http://schemas.microsoft.com/office/drawing/2010/main" val="0"/>
              </a:ext>
            </a:extLst>
          </a:blip>
          <a:srcRect l="5273"/>
          <a:stretch/>
        </p:blipFill>
        <p:spPr bwMode="auto">
          <a:xfrm>
            <a:off x="76200" y="106245"/>
            <a:ext cx="4666464" cy="646792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cpc.ncep.noaa.gov/products/tanal/mon2day.C.gif"/>
          <p:cNvPicPr>
            <a:picLocks noChangeAspect="1" noChangeArrowheads="1"/>
          </p:cNvPicPr>
          <p:nvPr/>
        </p:nvPicPr>
        <p:blipFill rotWithShape="1">
          <a:blip r:embed="rId3">
            <a:extLst>
              <a:ext uri="{28A0092B-C50C-407E-A947-70E740481C1C}">
                <a14:useLocalDpi xmlns:a14="http://schemas.microsoft.com/office/drawing/2010/main" val="0"/>
              </a:ext>
            </a:extLst>
          </a:blip>
          <a:srcRect t="50212"/>
          <a:stretch/>
        </p:blipFill>
        <p:spPr bwMode="auto">
          <a:xfrm>
            <a:off x="4806002" y="3733800"/>
            <a:ext cx="4312963"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72200" y="762000"/>
            <a:ext cx="2979577" cy="307777"/>
          </a:xfrm>
          <a:prstGeom prst="rect">
            <a:avLst/>
          </a:prstGeom>
          <a:noFill/>
        </p:spPr>
        <p:txBody>
          <a:bodyPr wrap="square" rtlCol="0">
            <a:spAutoFit/>
          </a:bodyPr>
          <a:lstStyle/>
          <a:p>
            <a:r>
              <a:rPr lang="en-US" sz="1400" dirty="0">
                <a:solidFill>
                  <a:srgbClr val="FF0000"/>
                </a:solidFill>
                <a:hlinkClick r:id="rId3"/>
              </a:rPr>
              <a:t>https://fsapps.nwcg.gov/afm/index.php</a:t>
            </a:r>
            <a:endParaRPr lang="en-US" sz="1400" dirty="0">
              <a:solidFill>
                <a:srgbClr val="FF0000"/>
              </a:solidFill>
            </a:endParaRPr>
          </a:p>
        </p:txBody>
      </p:sp>
      <p:pic>
        <p:nvPicPr>
          <p:cNvPr id="11" name="Picture 10"/>
          <p:cNvPicPr>
            <a:picLocks noChangeAspect="1"/>
          </p:cNvPicPr>
          <p:nvPr/>
        </p:nvPicPr>
        <p:blipFill>
          <a:blip r:embed="rId4"/>
          <a:stretch>
            <a:fillRect/>
          </a:stretch>
        </p:blipFill>
        <p:spPr>
          <a:xfrm>
            <a:off x="6109347" y="4094302"/>
            <a:ext cx="2643167" cy="1817925"/>
          </a:xfrm>
          <a:prstGeom prst="rect">
            <a:avLst/>
          </a:prstGeom>
        </p:spPr>
      </p:pic>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a:latin typeface="Times New Roman" pitchFamily="18" charset="0"/>
              </a:rPr>
              <a:t>Northern  CA reservoirs beginning to show</a:t>
            </a:r>
          </a:p>
          <a:p>
            <a:pPr marL="0" indent="0" eaLnBrk="1" hangingPunct="1">
              <a:spcBef>
                <a:spcPct val="0"/>
              </a:spcBef>
              <a:buNone/>
            </a:pPr>
            <a:r>
              <a:rPr lang="en-US" altLang="en-US" sz="1200" dirty="0">
                <a:latin typeface="Times New Roman" pitchFamily="18" charset="0"/>
              </a:rPr>
              <a:t>Weakness, but rainy season coming up!</a:t>
            </a:r>
          </a:p>
        </p:txBody>
      </p:sp>
      <p:sp>
        <p:nvSpPr>
          <p:cNvPr id="2" name="Rectangle 1"/>
          <p:cNvSpPr/>
          <p:nvPr/>
        </p:nvSpPr>
        <p:spPr>
          <a:xfrm>
            <a:off x="6050793" y="6245423"/>
            <a:ext cx="2983509" cy="307777"/>
          </a:xfrm>
          <a:prstGeom prst="rect">
            <a:avLst/>
          </a:prstGeom>
        </p:spPr>
        <p:txBody>
          <a:bodyPr wrap="none">
            <a:spAutoFit/>
          </a:bodyPr>
          <a:lstStyle/>
          <a:p>
            <a:r>
              <a:rPr lang="en-US" sz="1400" dirty="0"/>
              <a:t>https://fsapps.nwcg.gov/afm/index.php</a:t>
            </a:r>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15" name="TextBox 14"/>
          <p:cNvSpPr txBox="1"/>
          <p:nvPr/>
        </p:nvSpPr>
        <p:spPr>
          <a:xfrm>
            <a:off x="7035967" y="4355068"/>
            <a:ext cx="507833" cy="369332"/>
          </a:xfrm>
          <a:prstGeom prst="rect">
            <a:avLst/>
          </a:prstGeom>
          <a:noFill/>
        </p:spPr>
        <p:txBody>
          <a:bodyPr wrap="square" rtlCol="0">
            <a:spAutoFit/>
          </a:bodyPr>
          <a:lstStyle/>
          <a:p>
            <a:r>
              <a:rPr lang="en-US" dirty="0"/>
              <a:t>TX</a:t>
            </a:r>
          </a:p>
        </p:txBody>
      </p:sp>
      <p:sp>
        <p:nvSpPr>
          <p:cNvPr id="4" name="TextBox 3"/>
          <p:cNvSpPr txBox="1"/>
          <p:nvPr/>
        </p:nvSpPr>
        <p:spPr>
          <a:xfrm>
            <a:off x="152400" y="0"/>
            <a:ext cx="4495800" cy="307777"/>
          </a:xfrm>
          <a:prstGeom prst="rect">
            <a:avLst/>
          </a:prstGeom>
          <a:noFill/>
        </p:spPr>
        <p:txBody>
          <a:bodyPr wrap="square" rtlCol="0">
            <a:spAutoFit/>
          </a:bodyPr>
          <a:lstStyle/>
          <a:p>
            <a:r>
              <a:rPr lang="en-US" sz="1400" dirty="0"/>
              <a:t>Water Reservoir Levels in some Western/Southern States! !</a:t>
            </a:r>
          </a:p>
        </p:txBody>
      </p:sp>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3942" y="878287"/>
            <a:ext cx="275237" cy="307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15383" y="1812940"/>
            <a:ext cx="3854947" cy="307777"/>
          </a:xfrm>
          <a:prstGeom prst="rect">
            <a:avLst/>
          </a:prstGeom>
          <a:noFill/>
        </p:spPr>
        <p:txBody>
          <a:bodyPr wrap="square" rtlCol="0">
            <a:spAutoFit/>
          </a:bodyPr>
          <a:lstStyle/>
          <a:p>
            <a:r>
              <a:rPr lang="en-US" sz="1400" dirty="0"/>
              <a:t>Except in few high elevations, all snow has melted.</a:t>
            </a:r>
          </a:p>
        </p:txBody>
      </p:sp>
      <p:sp>
        <p:nvSpPr>
          <p:cNvPr id="6" name="TextBox 5"/>
          <p:cNvSpPr txBox="1"/>
          <p:nvPr/>
        </p:nvSpPr>
        <p:spPr>
          <a:xfrm>
            <a:off x="6499522" y="3345148"/>
            <a:ext cx="2437036" cy="523220"/>
          </a:xfrm>
          <a:prstGeom prst="rect">
            <a:avLst/>
          </a:prstGeom>
          <a:noFill/>
        </p:spPr>
        <p:txBody>
          <a:bodyPr wrap="square" rtlCol="0">
            <a:spAutoFit/>
          </a:bodyPr>
          <a:lstStyle/>
          <a:p>
            <a:r>
              <a:rPr lang="en-US" sz="1400" dirty="0"/>
              <a:t>No reported major fire </a:t>
            </a:r>
            <a:r>
              <a:rPr lang="en-US" sz="1400" dirty="0" smtClean="0"/>
              <a:t>incidents now in the West/CA.</a:t>
            </a:r>
            <a:endParaRPr lang="en-US" sz="1400" dirty="0"/>
          </a:p>
        </p:txBody>
      </p:sp>
      <p:pic>
        <p:nvPicPr>
          <p:cNvPr id="12" name="Picture 11"/>
          <p:cNvPicPr>
            <a:picLocks noChangeAspect="1"/>
          </p:cNvPicPr>
          <p:nvPr/>
        </p:nvPicPr>
        <p:blipFill>
          <a:blip r:embed="rId6"/>
          <a:stretch>
            <a:fillRect/>
          </a:stretch>
        </p:blipFill>
        <p:spPr>
          <a:xfrm>
            <a:off x="5226000" y="6014263"/>
            <a:ext cx="3872462" cy="219106"/>
          </a:xfrm>
          <a:prstGeom prst="rect">
            <a:avLst/>
          </a:prstGeom>
        </p:spPr>
      </p:pic>
      <p:pic>
        <p:nvPicPr>
          <p:cNvPr id="13" name="Picture 12"/>
          <p:cNvPicPr>
            <a:picLocks noChangeAspect="1"/>
          </p:cNvPicPr>
          <p:nvPr/>
        </p:nvPicPr>
        <p:blipFill>
          <a:blip r:embed="rId7"/>
          <a:stretch>
            <a:fillRect/>
          </a:stretch>
        </p:blipFill>
        <p:spPr>
          <a:xfrm>
            <a:off x="181855" y="307777"/>
            <a:ext cx="4598752" cy="6550223"/>
          </a:xfrm>
          <a:prstGeom prst="rect">
            <a:avLst/>
          </a:prstGeom>
        </p:spPr>
      </p:pic>
      <p:sp>
        <p:nvSpPr>
          <p:cNvPr id="3" name="TextBox 2"/>
          <p:cNvSpPr txBox="1"/>
          <p:nvPr/>
        </p:nvSpPr>
        <p:spPr>
          <a:xfrm>
            <a:off x="3959307" y="3575780"/>
            <a:ext cx="2198091" cy="738664"/>
          </a:xfrm>
          <a:prstGeom prst="rect">
            <a:avLst/>
          </a:prstGeom>
          <a:noFill/>
        </p:spPr>
        <p:txBody>
          <a:bodyPr wrap="square" rtlCol="0">
            <a:spAutoFit/>
          </a:bodyPr>
          <a:lstStyle/>
          <a:p>
            <a:r>
              <a:rPr lang="en-US" sz="1400" b="1" dirty="0"/>
              <a:t>California reservoirs are </a:t>
            </a:r>
            <a:r>
              <a:rPr lang="en-US" sz="1400" b="1" dirty="0" smtClean="0"/>
              <a:t>at </a:t>
            </a:r>
            <a:r>
              <a:rPr lang="en-US" sz="1400" b="1" dirty="0"/>
              <a:t>or  above historic average levels.</a:t>
            </a:r>
          </a:p>
        </p:txBody>
      </p:sp>
      <p:pic>
        <p:nvPicPr>
          <p:cNvPr id="6148" name="Picture 4" descr="http://www.wfas.net/images/firedanger/fd_clas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3472" y="229383"/>
            <a:ext cx="4124990" cy="307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17</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522982"/>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a:latin typeface="Times New Roman" pitchFamily="18" charset="0"/>
              </a:rPr>
              <a:t>Overall,  worsened stream flow conditions in the southeast.</a:t>
            </a:r>
          </a:p>
          <a:p>
            <a:pPr eaLnBrk="1" hangingPunct="1">
              <a:spcBef>
                <a:spcPct val="0"/>
              </a:spcBef>
            </a:pPr>
            <a:r>
              <a:rPr lang="en-US" altLang="en-US" sz="1600" dirty="0">
                <a:latin typeface="Times New Roman" pitchFamily="18" charset="0"/>
              </a:rPr>
              <a:t>Slight improved conditions in the southwest.</a:t>
            </a: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867400" y="3810000"/>
            <a:ext cx="2058463" cy="1863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map&#10;&#10;Description automatically generated">
            <a:extLst>
              <a:ext uri="{FF2B5EF4-FFF2-40B4-BE49-F238E27FC236}">
                <a16:creationId xmlns:a16="http://schemas.microsoft.com/office/drawing/2014/main" xmlns="" id="{8C6AF0E2-76F3-4E81-BBAF-A39E7CDF9E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637" y="62117"/>
            <a:ext cx="3357563" cy="2147683"/>
          </a:xfrm>
          <a:prstGeom prst="rect">
            <a:avLst/>
          </a:prstGeom>
        </p:spPr>
      </p:pic>
      <p:pic>
        <p:nvPicPr>
          <p:cNvPr id="8194"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9350" y="2181566"/>
            <a:ext cx="3386850" cy="208563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below normal 7-day average streamflow condition ma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9830" y="2561194"/>
            <a:ext cx="2369252" cy="15155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4255896"/>
            <a:ext cx="3425825" cy="21913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stretch>
            <a:fillRect/>
          </a:stretch>
        </p:blipFill>
        <p:spPr>
          <a:xfrm>
            <a:off x="5340657" y="4234611"/>
            <a:ext cx="2812743" cy="176674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18</a:t>
            </a:fld>
            <a:endParaRPr lang="en-US" altLang="en-US" dirty="0"/>
          </a:p>
        </p:txBody>
      </p:sp>
      <p:pic>
        <p:nvPicPr>
          <p:cNvPr id="19458" name="Picture 2" descr="https://www.cpc.ncep.noaa.gov/products/Drought/Figures/smp/smp7_5pan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9655"/>
            <a:ext cx="8599768" cy="664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834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5" y="3657600"/>
            <a:ext cx="4543629" cy="295573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844" y="1817132"/>
            <a:ext cx="4417261" cy="2873532"/>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161259"/>
            <a:ext cx="4554701" cy="29629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4478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153400" y="3288268"/>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657600" y="5105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76800"/>
            <a:ext cx="3733800" cy="830997"/>
          </a:xfrm>
          <a:prstGeom prst="rect">
            <a:avLst/>
          </a:prstGeom>
          <a:noFill/>
        </p:spPr>
        <p:txBody>
          <a:bodyPr wrap="square" rtlCol="0">
            <a:spAutoFit/>
          </a:bodyPr>
          <a:lstStyle/>
          <a:p>
            <a:r>
              <a:rPr lang="en-US" sz="1600" dirty="0"/>
              <a:t>Drying soil moisture tendency over the last month in the drought affected regions, especially in the southeast. </a:t>
            </a:r>
          </a:p>
        </p:txBody>
      </p:sp>
      <p:cxnSp>
        <p:nvCxnSpPr>
          <p:cNvPr id="6" name="Straight Arrow Connector 5"/>
          <p:cNvCxnSpPr/>
          <p:nvPr/>
        </p:nvCxnSpPr>
        <p:spPr>
          <a:xfrm flipH="1" flipV="1">
            <a:off x="3733800" y="4690664"/>
            <a:ext cx="1219200" cy="4147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droughtmonitor.unl.edu/data/png/20200107/20200107_usd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647" y="3685724"/>
            <a:ext cx="4105298" cy="31722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Drought Monitor for usdm"/>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321" y="457200"/>
            <a:ext cx="4111624" cy="3048000"/>
          </a:xfrm>
          <a:prstGeom prst="rect">
            <a:avLst/>
          </a:prstGeom>
          <a:noFill/>
          <a:ln>
            <a:noFill/>
          </a:ln>
        </p:spPr>
      </p:pic>
      <p:pic>
        <p:nvPicPr>
          <p:cNvPr id="5" name="Picture 4" descr="A picture containing text, map&#10;&#10;Description automatically generated">
            <a:extLst>
              <a:ext uri="{FF2B5EF4-FFF2-40B4-BE49-F238E27FC236}">
                <a16:creationId xmlns:a16="http://schemas.microsoft.com/office/drawing/2014/main" xmlns="" id="{2AF46D7E-E157-449E-B6E2-9A9659FFC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073" y="927196"/>
            <a:ext cx="2340528" cy="1808590"/>
          </a:xfrm>
          <a:prstGeom prst="rect">
            <a:avLst/>
          </a:prstGeom>
        </p:spPr>
      </p:pic>
      <p:pic>
        <p:nvPicPr>
          <p:cNvPr id="30" name="Picture 29"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3002413"/>
            <a:ext cx="2286000" cy="1735046"/>
          </a:xfrm>
          <a:prstGeom prst="rect">
            <a:avLst/>
          </a:prstGeom>
          <a:noFill/>
          <a:ln>
            <a:noFill/>
          </a:ln>
        </p:spPr>
      </p:pic>
      <p:pic>
        <p:nvPicPr>
          <p:cNvPr id="24" name="Picture 23"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7471" y="5023414"/>
            <a:ext cx="2291457" cy="1758386"/>
          </a:xfrm>
          <a:prstGeom prst="rect">
            <a:avLst/>
          </a:prstGeom>
          <a:noFill/>
          <a:ln>
            <a:noFill/>
          </a:ln>
        </p:spPr>
      </p:pic>
      <p:sp>
        <p:nvSpPr>
          <p:cNvPr id="3076" name="Title 1"/>
          <p:cNvSpPr>
            <a:spLocks noGrp="1"/>
          </p:cNvSpPr>
          <p:nvPr>
            <p:ph type="title"/>
          </p:nvPr>
        </p:nvSpPr>
        <p:spPr>
          <a:xfrm>
            <a:off x="4419600" y="0"/>
            <a:ext cx="3810000" cy="6096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763000"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781800" y="1048464"/>
            <a:ext cx="2286000" cy="5047536"/>
          </a:xfrm>
          <a:prstGeom prst="rect">
            <a:avLst/>
          </a:prstGeom>
          <a:noFill/>
        </p:spPr>
        <p:txBody>
          <a:bodyPr wrap="square" rtlCol="0">
            <a:spAutoFit/>
          </a:bodyPr>
          <a:lstStyle/>
          <a:p>
            <a:pPr marL="285750" indent="-285750">
              <a:buFont typeface="Arial" panose="020B0604020202020204" pitchFamily="34" charset="0"/>
              <a:buChar char="•"/>
            </a:pPr>
            <a:r>
              <a:rPr lang="en-US" sz="1400" dirty="0"/>
              <a:t>After reaching a relative minimum in the area of drought coverage across the US in </a:t>
            </a:r>
            <a:r>
              <a:rPr lang="en-US" sz="1400" dirty="0" smtClean="0"/>
              <a:t>April/May 2019, </a:t>
            </a:r>
            <a:r>
              <a:rPr lang="en-US" sz="1400" dirty="0"/>
              <a:t>the drought area </a:t>
            </a:r>
            <a:r>
              <a:rPr lang="en-US" sz="1400" dirty="0" smtClean="0"/>
              <a:t>started to increase, peaked in October, and since then has decreased at least in the southeast. Only small pockets of mild short term drought exist in the southeast. </a:t>
            </a:r>
            <a:endParaRPr lang="en-US" sz="1400" dirty="0"/>
          </a:p>
          <a:p>
            <a:r>
              <a:rPr lang="en-US" sz="1400" dirty="0"/>
              <a:t> </a:t>
            </a:r>
            <a:endParaRPr lang="en-US" sz="1400" dirty="0" smtClean="0"/>
          </a:p>
          <a:p>
            <a:pPr marL="285750" indent="-285750">
              <a:buFont typeface="Arial" panose="020B0604020202020204" pitchFamily="34" charset="0"/>
              <a:buChar char="•"/>
            </a:pPr>
            <a:r>
              <a:rPr lang="en-US" sz="1400" dirty="0" smtClean="0"/>
              <a:t>Drought in the four corner states (AZ/MM/UT/CO) has been vacillating in both intensity and shape.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Weak dryness is emerging on and off in the Pacific western states of CA, OR and WA.  </a:t>
            </a:r>
            <a:endParaRPr lang="en-US" sz="1400" dirty="0"/>
          </a:p>
        </p:txBody>
      </p:sp>
      <p:sp>
        <p:nvSpPr>
          <p:cNvPr id="21" name="TextBox 20"/>
          <p:cNvSpPr txBox="1"/>
          <p:nvPr/>
        </p:nvSpPr>
        <p:spPr>
          <a:xfrm>
            <a:off x="5029200" y="4670115"/>
            <a:ext cx="1219200" cy="369332"/>
          </a:xfrm>
          <a:prstGeom prst="rect">
            <a:avLst/>
          </a:prstGeom>
          <a:noFill/>
        </p:spPr>
        <p:txBody>
          <a:bodyPr wrap="square" rtlCol="0">
            <a:spAutoFit/>
          </a:bodyPr>
          <a:lstStyle/>
          <a:p>
            <a:r>
              <a:rPr lang="en-US" dirty="0" smtClean="0"/>
              <a:t>September</a:t>
            </a:r>
            <a:endParaRPr lang="en-US" dirty="0"/>
          </a:p>
        </p:txBody>
      </p:sp>
      <p:sp>
        <p:nvSpPr>
          <p:cNvPr id="3081" name="TextBox 17"/>
          <p:cNvSpPr txBox="1">
            <a:spLocks noChangeArrowheads="1"/>
          </p:cNvSpPr>
          <p:nvPr/>
        </p:nvSpPr>
        <p:spPr bwMode="auto">
          <a:xfrm>
            <a:off x="3489325" y="4459069"/>
            <a:ext cx="1006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Recent/Latest</a:t>
            </a:r>
          </a:p>
        </p:txBody>
      </p:sp>
      <p:sp>
        <p:nvSpPr>
          <p:cNvPr id="25" name="TextBox 24"/>
          <p:cNvSpPr txBox="1"/>
          <p:nvPr/>
        </p:nvSpPr>
        <p:spPr>
          <a:xfrm>
            <a:off x="1981158" y="0"/>
            <a:ext cx="1133644" cy="369332"/>
          </a:xfrm>
          <a:prstGeom prst="rect">
            <a:avLst/>
          </a:prstGeom>
          <a:noFill/>
        </p:spPr>
        <p:txBody>
          <a:bodyPr wrap="none" rtlCol="0">
            <a:spAutoFit/>
          </a:bodyPr>
          <a:lstStyle/>
          <a:p>
            <a:r>
              <a:rPr lang="en-US" dirty="0" smtClean="0"/>
              <a:t>December</a:t>
            </a:r>
            <a:endParaRPr lang="en-US" dirty="0"/>
          </a:p>
        </p:txBody>
      </p:sp>
      <p:sp>
        <p:nvSpPr>
          <p:cNvPr id="23" name="TextBox 22"/>
          <p:cNvSpPr txBox="1"/>
          <p:nvPr/>
        </p:nvSpPr>
        <p:spPr>
          <a:xfrm>
            <a:off x="5029200" y="2629428"/>
            <a:ext cx="1168783" cy="369332"/>
          </a:xfrm>
          <a:prstGeom prst="rect">
            <a:avLst/>
          </a:prstGeom>
          <a:noFill/>
        </p:spPr>
        <p:txBody>
          <a:bodyPr wrap="square" rtlCol="0">
            <a:spAutoFit/>
          </a:bodyPr>
          <a:lstStyle/>
          <a:p>
            <a:r>
              <a:rPr lang="en-US" dirty="0" smtClean="0"/>
              <a:t>October</a:t>
            </a:r>
            <a:endParaRPr lang="en-US" dirty="0"/>
          </a:p>
        </p:txBody>
      </p:sp>
      <p:sp>
        <p:nvSpPr>
          <p:cNvPr id="28" name="TextBox 27"/>
          <p:cNvSpPr txBox="1"/>
          <p:nvPr/>
        </p:nvSpPr>
        <p:spPr>
          <a:xfrm>
            <a:off x="4978208" y="550902"/>
            <a:ext cx="1168783" cy="369332"/>
          </a:xfrm>
          <a:prstGeom prst="rect">
            <a:avLst/>
          </a:prstGeom>
          <a:noFill/>
        </p:spPr>
        <p:txBody>
          <a:bodyPr wrap="square" rtlCol="0">
            <a:spAutoFit/>
          </a:bodyPr>
          <a:lstStyle/>
          <a:p>
            <a:r>
              <a:rPr lang="en-US" dirty="0" smtClean="0"/>
              <a:t>November</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 cover</a:t>
            </a:r>
            <a:endParaRPr lang="en-US"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20</a:t>
            </a:fld>
            <a:endParaRPr lang="en-US" altLang="en-US"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2"/>
          <a:stretch>
            <a:fillRect/>
          </a:stretch>
        </p:blipFill>
        <p:spPr>
          <a:xfrm>
            <a:off x="189831" y="2286000"/>
            <a:ext cx="4177344" cy="2667000"/>
          </a:xfrm>
          <a:prstGeom prst="rect">
            <a:avLst/>
          </a:prstGeom>
        </p:spPr>
      </p:pic>
      <p:pic>
        <p:nvPicPr>
          <p:cNvPr id="16" name="Picture 15"/>
          <p:cNvPicPr>
            <a:picLocks noChangeAspect="1"/>
          </p:cNvPicPr>
          <p:nvPr/>
        </p:nvPicPr>
        <p:blipFill>
          <a:blip r:embed="rId3"/>
          <a:stretch>
            <a:fillRect/>
          </a:stretch>
        </p:blipFill>
        <p:spPr>
          <a:xfrm>
            <a:off x="4572000" y="2297185"/>
            <a:ext cx="4189427" cy="2630790"/>
          </a:xfrm>
          <a:prstGeom prst="rect">
            <a:avLst/>
          </a:prstGeom>
        </p:spPr>
      </p:pic>
    </p:spTree>
    <p:extLst>
      <p:ext uri="{BB962C8B-B14F-4D97-AF65-F5344CB8AC3E}">
        <p14:creationId xmlns:p14="http://schemas.microsoft.com/office/powerpoint/2010/main" val="405225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4203708420"/>
              </p:ext>
            </p:extLst>
          </p:nvPr>
        </p:nvGraphicFramePr>
        <p:xfrm>
          <a:off x="381000" y="152400"/>
          <a:ext cx="8305800" cy="5608320"/>
        </p:xfrm>
        <a:graphic>
          <a:graphicData uri="http://schemas.openxmlformats.org/drawingml/2006/table">
            <a:tbl>
              <a:tblPr/>
              <a:tblGrid>
                <a:gridCol w="8305800">
                  <a:extLst>
                    <a:ext uri="{9D8B030D-6E8A-4147-A177-3AD203B41FA5}">
                      <a16:colId xmlns:a16="http://schemas.microsoft.com/office/drawing/2014/main" xmlns="" val="20000"/>
                    </a:ext>
                  </a:extLst>
                </a:gridCol>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13 January 2020</a:t>
                      </a:r>
                      <a:endParaRPr kumimoji="0" lang="en-US" altLang="en-US" sz="2000" b="1" i="0" u="sng" strike="noStrike" cap="none" normalizeH="0" baseline="0" dirty="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a:ln>
                            <a:noFill/>
                          </a:ln>
                          <a:solidFill>
                            <a:srgbClr val="FF0000"/>
                          </a:solidFill>
                          <a:effectLst/>
                          <a:latin typeface="Arial" pitchFamily="34" charset="0"/>
                          <a:ea typeface="+mn-ea"/>
                          <a:cs typeface="+mn-cs"/>
                        </a:rPr>
                        <a:t>Not Active</a:t>
                      </a: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5"/>
                  </a:ext>
                </a:extLst>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6"/>
                  </a:ext>
                </a:extLst>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 </a:t>
                      </a:r>
                      <a:r>
                        <a:rPr lang="en-US" altLang="en-US" sz="1800" b="1" dirty="0" smtClean="0">
                          <a:solidFill>
                            <a:schemeClr val="tx1"/>
                          </a:solidFill>
                          <a:latin typeface="Trebuchet MS" panose="020B0603020202020204" pitchFamily="34" charset="0"/>
                        </a:rPr>
                        <a:t>ENSO-neutral is favored through Northern Hemisphere spring 2020 (~60% chance), continuing through summer 2020 (~50% chance)</a:t>
                      </a:r>
                      <a:endParaRPr lang="en-US" altLang="en-US" sz="1800" b="0" baseline="0" dirty="0">
                        <a:solidFill>
                          <a:schemeClr val="tx1"/>
                        </a:solidFill>
                        <a:latin typeface="verdana,arial"/>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76200" y="685800"/>
            <a:ext cx="4038600" cy="6096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76200"/>
            <a:ext cx="45719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sub surface heat </a:t>
            </a:r>
            <a:r>
              <a:rPr lang="en-US" altLang="en-US" sz="1400" dirty="0" err="1">
                <a:latin typeface="Times New Roman" pitchFamily="18" charset="0"/>
              </a:rPr>
              <a:t>anom</a:t>
            </a:r>
            <a:r>
              <a:rPr lang="en-US" altLang="en-US" sz="1400" dirty="0">
                <a:latin typeface="Times New Roman" pitchFamily="18" charset="0"/>
              </a:rPr>
              <a:t> has been </a:t>
            </a:r>
            <a:r>
              <a:rPr lang="en-US" altLang="en-US" sz="1400" dirty="0" smtClean="0">
                <a:latin typeface="Times New Roman" pitchFamily="18" charset="0"/>
              </a:rPr>
              <a:t>vacillating </a:t>
            </a:r>
            <a:r>
              <a:rPr lang="en-US" altLang="en-US" sz="1400" dirty="0">
                <a:latin typeface="Times New Roman" pitchFamily="18" charset="0"/>
              </a:rPr>
              <a:t>for the past few months</a:t>
            </a:r>
            <a:r>
              <a:rPr lang="en-US" altLang="en-US" sz="1600" dirty="0">
                <a:latin typeface="Times New Roman" pitchFamily="18" charset="0"/>
              </a:rPr>
              <a:t>. </a:t>
            </a:r>
            <a:r>
              <a:rPr lang="en-US" altLang="en-US" sz="1400" dirty="0">
                <a:latin typeface="Times New Roman" pitchFamily="18" charset="0"/>
              </a:rPr>
              <a:t>Will we be in neutral territory for how long?</a:t>
            </a: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581400" y="914400"/>
            <a:ext cx="4572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648200" y="2482850"/>
            <a:ext cx="3810000" cy="2089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53094" y="4540250"/>
            <a:ext cx="3805106" cy="2241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648200" y="592753"/>
            <a:ext cx="3810000" cy="184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pic>
        <p:nvPicPr>
          <p:cNvPr id="12" name="Picture 1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52400" y="96094"/>
            <a:ext cx="4285672" cy="660950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648200" y="3505200"/>
            <a:ext cx="4267200" cy="225129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810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December </a:t>
            </a:r>
            <a:r>
              <a:rPr lang="en-US" altLang="en-US" sz="1800" dirty="0">
                <a:latin typeface="Times New Roman" pitchFamily="18" charset="0"/>
              </a:rPr>
              <a:t>CPC/IRI forecast</a:t>
            </a:r>
          </a:p>
        </p:txBody>
      </p:sp>
      <p:cxnSp>
        <p:nvCxnSpPr>
          <p:cNvPr id="3" name="Straight Arrow Connector 2"/>
          <p:cNvCxnSpPr/>
          <p:nvPr/>
        </p:nvCxnSpPr>
        <p:spPr>
          <a:xfrm flipV="1">
            <a:off x="1143000" y="457200"/>
            <a:ext cx="381000" cy="15240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638772" y="0"/>
            <a:ext cx="4468876" cy="333450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6" name="Picture 2" descr="https://iri.columbia.edu/wp-content/uploads/2019/12/fig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076" y="711717"/>
            <a:ext cx="4075924" cy="27172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7924" y="6342892"/>
            <a:ext cx="4011676" cy="584775"/>
          </a:xfrm>
          <a:prstGeom prst="rect">
            <a:avLst/>
          </a:prstGeom>
          <a:noFill/>
        </p:spPr>
        <p:txBody>
          <a:bodyPr wrap="square" rtlCol="0">
            <a:spAutoFit/>
          </a:bodyPr>
          <a:lstStyle/>
          <a:p>
            <a:r>
              <a:rPr lang="en-US" sz="1600" dirty="0" smtClean="0"/>
              <a:t>Same neutral ENSO forecast as last month. But Neutral </a:t>
            </a:r>
            <a:r>
              <a:rPr lang="en-US" sz="1600" dirty="0"/>
              <a:t>for how long? Or a swing to ?  </a:t>
            </a:r>
          </a:p>
        </p:txBody>
      </p:sp>
      <p:pic>
        <p:nvPicPr>
          <p:cNvPr id="16" name="Picture 15"/>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8772" y="3334508"/>
            <a:ext cx="4468876" cy="32155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076" y="3456963"/>
            <a:ext cx="4075924" cy="28859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atest 30 Day Precipitation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15" y="0"/>
            <a:ext cx="4144476" cy="4075306"/>
          </a:xfrm>
          <a:prstGeom prst="rect">
            <a:avLst/>
          </a:prstGeom>
          <a:noFill/>
          <a:extLst>
            <a:ext uri="{909E8E84-426E-40DD-AFC4-6F175D3DCCD1}">
              <a14:hiddenFill xmlns:a14="http://schemas.microsoft.com/office/drawing/2010/main">
                <a:solidFill>
                  <a:srgbClr val="FFFFFF"/>
                </a:solidFill>
              </a14:hiddenFill>
            </a:ext>
          </a:extLst>
        </p:spPr>
      </p:pic>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Dec 19</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outlook  for</a:t>
            </a:r>
            <a:br>
              <a:rPr lang="en-US" altLang="en-US" sz="2400" kern="0" dirty="0"/>
            </a:br>
            <a:r>
              <a:rPr lang="en-US" altLang="en-US" sz="2400" kern="0" dirty="0"/>
              <a:t>Monthly </a:t>
            </a:r>
            <a:r>
              <a:rPr lang="en-US" altLang="en-US" sz="2400" kern="0" dirty="0" smtClean="0"/>
              <a:t>(Dec)/</a:t>
            </a:r>
            <a:r>
              <a:rPr lang="en-US" altLang="en-US" sz="2400" kern="0" dirty="0"/>
              <a:t>Seasonal </a:t>
            </a:r>
            <a:r>
              <a:rPr lang="en-US" altLang="en-US" sz="2400" kern="0" dirty="0" smtClean="0"/>
              <a:t>(DJF)  </a:t>
            </a:r>
            <a:endParaRPr lang="en-US" altLang="en-US" sz="2400" kern="0" dirty="0"/>
          </a:p>
        </p:txBody>
      </p:sp>
      <p:sp>
        <p:nvSpPr>
          <p:cNvPr id="6" name="TextBox 5"/>
          <p:cNvSpPr txBox="1"/>
          <p:nvPr/>
        </p:nvSpPr>
        <p:spPr>
          <a:xfrm>
            <a:off x="478048" y="3974068"/>
            <a:ext cx="3012363" cy="369332"/>
          </a:xfrm>
          <a:prstGeom prst="rect">
            <a:avLst/>
          </a:prstGeom>
          <a:noFill/>
        </p:spPr>
        <p:txBody>
          <a:bodyPr wrap="none" rtlCol="0">
            <a:spAutoFit/>
          </a:bodyPr>
          <a:lstStyle/>
          <a:p>
            <a:r>
              <a:rPr lang="en-US" dirty="0"/>
              <a:t>Observed so far this month!! </a:t>
            </a:r>
            <a:r>
              <a:rPr lang="en-US" dirty="0" smtClean="0">
                <a:sym typeface="Wingdings" panose="05000000000000000000" pitchFamily="2" charset="2"/>
              </a:rPr>
              <a:t> </a:t>
            </a:r>
            <a:endParaRPr lang="en-US" dirty="0"/>
          </a:p>
        </p:txBody>
      </p:sp>
      <p:cxnSp>
        <p:nvCxnSpPr>
          <p:cNvPr id="17" name="Straight Arrow Connector 16"/>
          <p:cNvCxnSpPr/>
          <p:nvPr/>
        </p:nvCxnSpPr>
        <p:spPr>
          <a:xfrm flipH="1">
            <a:off x="3962400" y="18288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3503427" y="127095"/>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Dec 31</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19" name="Straight Arrow Connector 18"/>
          <p:cNvCxnSpPr/>
          <p:nvPr/>
        </p:nvCxnSpPr>
        <p:spPr>
          <a:xfrm flipH="1">
            <a:off x="1143000" y="2743200"/>
            <a:ext cx="290596" cy="29943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167350" y="4552018"/>
            <a:ext cx="690563" cy="1754326"/>
          </a:xfrm>
          <a:prstGeom prst="rect">
            <a:avLst/>
          </a:prstGeom>
          <a:noFill/>
        </p:spPr>
        <p:txBody>
          <a:bodyPr wrap="square" rtlCol="0">
            <a:spAutoFit/>
          </a:bodyPr>
          <a:lstStyle/>
          <a:p>
            <a:r>
              <a:rPr lang="en-US" sz="1200" dirty="0"/>
              <a:t>First half of month!</a:t>
            </a:r>
          </a:p>
          <a:p>
            <a:endParaRPr lang="en-US" sz="1200" dirty="0"/>
          </a:p>
          <a:p>
            <a:r>
              <a:rPr lang="en-US" sz="1200" dirty="0"/>
              <a:t>Second half month ?</a:t>
            </a:r>
          </a:p>
          <a:p>
            <a:r>
              <a:rPr lang="en-US" sz="1200" dirty="0"/>
              <a:t>Next slide!</a:t>
            </a:r>
          </a:p>
        </p:txBody>
      </p:sp>
      <p:pic>
        <p:nvPicPr>
          <p:cNvPr id="7172" name="Picture 4" descr="Latest 90 Day Precipitation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463" y="2839673"/>
            <a:ext cx="4039880" cy="397245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US 4 panel 1wk - 2months "/>
          <p:cNvPicPr>
            <a:picLocks noChangeAspect="1" noChangeArrowheads="1"/>
          </p:cNvPicPr>
          <p:nvPr/>
        </p:nvPicPr>
        <p:blipFill rotWithShape="1">
          <a:blip r:embed="rId4">
            <a:extLst>
              <a:ext uri="{28A0092B-C50C-407E-A947-70E740481C1C}">
                <a14:useLocalDpi xmlns:a14="http://schemas.microsoft.com/office/drawing/2010/main" val="0"/>
              </a:ext>
            </a:extLst>
          </a:blip>
          <a:srcRect l="48958" t="6078" b="52104"/>
          <a:stretch/>
        </p:blipFill>
        <p:spPr bwMode="auto">
          <a:xfrm>
            <a:off x="107187" y="4320330"/>
            <a:ext cx="4009541" cy="2537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24579" name="TextBox 2"/>
          <p:cNvSpPr txBox="1">
            <a:spLocks noChangeArrowheads="1"/>
          </p:cNvSpPr>
          <p:nvPr/>
        </p:nvSpPr>
        <p:spPr bwMode="auto">
          <a:xfrm>
            <a:off x="5181600" y="9144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WPC Next 7 days QPF Forecast</a:t>
            </a:r>
          </a:p>
        </p:txBody>
      </p:sp>
      <p:sp>
        <p:nvSpPr>
          <p:cNvPr id="24581" name="TextBox 4"/>
          <p:cNvSpPr txBox="1">
            <a:spLocks noChangeArrowheads="1"/>
          </p:cNvSpPr>
          <p:nvPr/>
        </p:nvSpPr>
        <p:spPr bwMode="auto">
          <a:xfrm>
            <a:off x="1295400" y="43434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352800"/>
            <a:ext cx="468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0" name="Picture 2" descr="https://www.wpc.ncep.noaa.gov/qpf/p168i.gif?15789335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9" y="39061"/>
            <a:ext cx="4606706" cy="34611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srcRect l="641" r="-1"/>
          <a:stretch/>
        </p:blipFill>
        <p:spPr>
          <a:xfrm>
            <a:off x="4609453" y="2971800"/>
            <a:ext cx="4523362" cy="38862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27</a:t>
            </a:fld>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0"/>
            <a:ext cx="3200400" cy="338289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667" y="0"/>
            <a:ext cx="3200400" cy="33784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3479552"/>
            <a:ext cx="3200400" cy="33784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533" y="3466150"/>
            <a:ext cx="3208868" cy="3391849"/>
          </a:xfrm>
          <a:prstGeom prst="rect">
            <a:avLst/>
          </a:prstGeom>
        </p:spPr>
      </p:pic>
      <p:sp>
        <p:nvSpPr>
          <p:cNvPr id="7" name="TextBox 6"/>
          <p:cNvSpPr txBox="1"/>
          <p:nvPr/>
        </p:nvSpPr>
        <p:spPr>
          <a:xfrm>
            <a:off x="3505200" y="1371600"/>
            <a:ext cx="1672253" cy="369332"/>
          </a:xfrm>
          <a:prstGeom prst="rect">
            <a:avLst/>
          </a:prstGeom>
          <a:noFill/>
        </p:spPr>
        <p:txBody>
          <a:bodyPr wrap="none" rtlCol="0">
            <a:spAutoFit/>
          </a:bodyPr>
          <a:lstStyle/>
          <a:p>
            <a:r>
              <a:rPr lang="en-US" b="1" dirty="0" smtClean="0"/>
              <a:t>6-10 Day ERFs</a:t>
            </a:r>
            <a:endParaRPr lang="en-US" b="1" dirty="0"/>
          </a:p>
        </p:txBody>
      </p:sp>
      <p:sp>
        <p:nvSpPr>
          <p:cNvPr id="8" name="TextBox 7"/>
          <p:cNvSpPr txBox="1"/>
          <p:nvPr/>
        </p:nvSpPr>
        <p:spPr>
          <a:xfrm>
            <a:off x="3505199" y="4807911"/>
            <a:ext cx="1672253" cy="369332"/>
          </a:xfrm>
          <a:prstGeom prst="rect">
            <a:avLst/>
          </a:prstGeom>
          <a:noFill/>
        </p:spPr>
        <p:txBody>
          <a:bodyPr wrap="none" rtlCol="0">
            <a:spAutoFit/>
          </a:bodyPr>
          <a:lstStyle/>
          <a:p>
            <a:r>
              <a:rPr lang="en-US" b="1" dirty="0" smtClean="0"/>
              <a:t>8-14 Day ERFs</a:t>
            </a:r>
            <a:endParaRPr lang="en-US" b="1" dirty="0"/>
          </a:p>
        </p:txBody>
      </p:sp>
      <p:cxnSp>
        <p:nvCxnSpPr>
          <p:cNvPr id="10" name="Straight Connector 9"/>
          <p:cNvCxnSpPr/>
          <p:nvPr/>
        </p:nvCxnSpPr>
        <p:spPr>
          <a:xfrm>
            <a:off x="152400" y="3382898"/>
            <a:ext cx="8458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020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28</a:t>
            </a:fld>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572000" cy="42477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048" y="1981200"/>
            <a:ext cx="4565648" cy="4241799"/>
          </a:xfrm>
          <a:prstGeom prst="rect">
            <a:avLst/>
          </a:prstGeom>
        </p:spPr>
      </p:pic>
      <p:sp>
        <p:nvSpPr>
          <p:cNvPr id="5" name="TextBox 4"/>
          <p:cNvSpPr txBox="1"/>
          <p:nvPr/>
        </p:nvSpPr>
        <p:spPr>
          <a:xfrm>
            <a:off x="1143000" y="4953000"/>
            <a:ext cx="2057038" cy="584775"/>
          </a:xfrm>
          <a:prstGeom prst="rect">
            <a:avLst/>
          </a:prstGeom>
          <a:noFill/>
        </p:spPr>
        <p:txBody>
          <a:bodyPr wrap="none" rtlCol="0">
            <a:spAutoFit/>
          </a:bodyPr>
          <a:lstStyle/>
          <a:p>
            <a:r>
              <a:rPr lang="en-US" b="1" dirty="0" smtClean="0"/>
              <a:t>Week 3-4 Outlooks</a:t>
            </a:r>
          </a:p>
          <a:p>
            <a:r>
              <a:rPr lang="en-US" sz="1400" b="1" dirty="0" smtClean="0"/>
              <a:t>      (made 1/10/20)</a:t>
            </a:r>
            <a:endParaRPr lang="en-US" sz="1400" b="1" dirty="0"/>
          </a:p>
        </p:txBody>
      </p:sp>
    </p:spTree>
    <p:extLst>
      <p:ext uri="{BB962C8B-B14F-4D97-AF65-F5344CB8AC3E}">
        <p14:creationId xmlns:p14="http://schemas.microsoft.com/office/powerpoint/2010/main" val="3446786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Latest 30 Day Temperature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6" y="-240189"/>
            <a:ext cx="3975812" cy="390945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Latest 90 Day Temperature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763" y="2322731"/>
            <a:ext cx="4399774" cy="4326344"/>
          </a:xfrm>
          <a:prstGeom prst="rect">
            <a:avLst/>
          </a:prstGeom>
          <a:noFill/>
          <a:extLst>
            <a:ext uri="{909E8E84-426E-40DD-AFC4-6F175D3DCCD1}">
              <a14:hiddenFill xmlns:a14="http://schemas.microsoft.com/office/drawing/2010/main">
                <a:solidFill>
                  <a:srgbClr val="FFFFFF"/>
                </a:solidFill>
              </a14:hiddenFill>
            </a:ext>
          </a:extLst>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29</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(Dec)/</a:t>
            </a:r>
            <a:r>
              <a:rPr lang="en-US" altLang="en-US" sz="2400" kern="0" dirty="0"/>
              <a:t>Seasonal </a:t>
            </a:r>
            <a:r>
              <a:rPr lang="en-US" altLang="en-US" sz="2400" kern="0" dirty="0" smtClean="0"/>
              <a:t>(DJF)  </a:t>
            </a:r>
            <a:endParaRPr lang="en-US" altLang="en-US" sz="2400" kern="0" dirty="0"/>
          </a:p>
        </p:txBody>
      </p:sp>
      <p:sp>
        <p:nvSpPr>
          <p:cNvPr id="23557" name="TextBox 9"/>
          <p:cNvSpPr txBox="1">
            <a:spLocks noChangeArrowheads="1"/>
          </p:cNvSpPr>
          <p:nvPr/>
        </p:nvSpPr>
        <p:spPr bwMode="auto">
          <a:xfrm>
            <a:off x="8092197" y="2391407"/>
            <a:ext cx="99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Dec 19</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82226" y="15240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05800" y="1603801"/>
            <a:ext cx="0" cy="7915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45745" y="3669268"/>
            <a:ext cx="2954655" cy="369332"/>
          </a:xfrm>
          <a:prstGeom prst="rect">
            <a:avLst/>
          </a:prstGeom>
          <a:noFill/>
        </p:spPr>
        <p:txBody>
          <a:bodyPr wrap="none" rtlCol="0">
            <a:spAutoFit/>
          </a:bodyPr>
          <a:lstStyle/>
          <a:p>
            <a:r>
              <a:rPr lang="en-US" dirty="0"/>
              <a:t>Observed so far this month</a:t>
            </a:r>
            <a:r>
              <a:rPr lang="en-US" dirty="0" smtClean="0"/>
              <a:t>!!</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6" name="TextBox 1"/>
          <p:cNvSpPr txBox="1">
            <a:spLocks noChangeArrowheads="1"/>
          </p:cNvSpPr>
          <p:nvPr/>
        </p:nvSpPr>
        <p:spPr bwMode="auto">
          <a:xfrm>
            <a:off x="3483718" y="191869"/>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Dec 31</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8198" name="Picture 6" descr="https://www.cpc.ncep.noaa.gov/products/tanal/mon2day.C.gif"/>
          <p:cNvPicPr>
            <a:picLocks noChangeAspect="1" noChangeArrowheads="1"/>
          </p:cNvPicPr>
          <p:nvPr/>
        </p:nvPicPr>
        <p:blipFill rotWithShape="1">
          <a:blip r:embed="rId4">
            <a:extLst>
              <a:ext uri="{28A0092B-C50C-407E-A947-70E740481C1C}">
                <a14:useLocalDpi xmlns:a14="http://schemas.microsoft.com/office/drawing/2010/main" val="0"/>
              </a:ext>
            </a:extLst>
          </a:blip>
          <a:srcRect t="50212"/>
          <a:stretch/>
        </p:blipFill>
        <p:spPr bwMode="auto">
          <a:xfrm>
            <a:off x="11884" y="3988816"/>
            <a:ext cx="4389120" cy="286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Dec </a:t>
            </a:r>
            <a:r>
              <a:rPr lang="en-US" altLang="en-US" sz="1600" dirty="0">
                <a:latin typeface="Times New Roman" pitchFamily="18" charset="0"/>
              </a:rPr>
              <a:t>2019- </a:t>
            </a:r>
            <a:r>
              <a:rPr lang="en-US" altLang="en-US" sz="1600" dirty="0" smtClean="0">
                <a:latin typeface="Times New Roman" pitchFamily="18" charset="0"/>
              </a:rPr>
              <a:t>Mar </a:t>
            </a:r>
            <a:r>
              <a:rPr lang="en-US" altLang="en-US" sz="1600" dirty="0">
                <a:latin typeface="Times New Roman" pitchFamily="18" charset="0"/>
              </a:rPr>
              <a:t>2020) </a:t>
            </a: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12/19/19</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438400"/>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Jan 202)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12/31/19</a:t>
            </a:r>
            <a:endParaRPr lang="en-US" altLang="en-US" sz="1600" dirty="0">
              <a:latin typeface="Times New Roman" pitchFamily="18" charset="0"/>
            </a:endParaRPr>
          </a:p>
        </p:txBody>
      </p:sp>
      <p:sp>
        <p:nvSpPr>
          <p:cNvPr id="8" name="TextBox 7"/>
          <p:cNvSpPr txBox="1"/>
          <p:nvPr/>
        </p:nvSpPr>
        <p:spPr>
          <a:xfrm>
            <a:off x="4419600" y="515035"/>
            <a:ext cx="4724400" cy="323165"/>
          </a:xfrm>
          <a:prstGeom prst="rect">
            <a:avLst/>
          </a:prstGeom>
          <a:noFill/>
        </p:spPr>
        <p:txBody>
          <a:bodyPr wrap="square" rtlCol="0">
            <a:spAutoFit/>
          </a:bodyPr>
          <a:lstStyle/>
          <a:p>
            <a:r>
              <a:rPr lang="en-US" sz="1500" u="sng" dirty="0"/>
              <a:t>(New Seasonal Drought Outlook to be released in 2 days!) </a:t>
            </a:r>
          </a:p>
        </p:txBody>
      </p:sp>
      <p:pic>
        <p:nvPicPr>
          <p:cNvPr id="2"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674" y="3269396"/>
            <a:ext cx="4644073" cy="35886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4514675" cy="348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967345"/>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Feb</a:t>
            </a:r>
            <a:endParaRPr lang="en-US" altLang="en-US" sz="1800" dirty="0">
              <a:latin typeface="Times New Roman" pitchFamily="18" charset="0"/>
            </a:endParaRPr>
          </a:p>
        </p:txBody>
      </p:sp>
      <p:sp>
        <p:nvSpPr>
          <p:cNvPr id="21508" name="Rectangle 2"/>
          <p:cNvSpPr>
            <a:spLocks noChangeArrowheads="1"/>
          </p:cNvSpPr>
          <p:nvPr/>
        </p:nvSpPr>
        <p:spPr bwMode="auto">
          <a:xfrm>
            <a:off x="4191000" y="4038600"/>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FMA</a:t>
            </a:r>
            <a:endParaRPr lang="en-US" altLang="en-US" sz="1800"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30</a:t>
            </a:fld>
            <a:endParaRPr lang="en-US" altLang="en-US" sz="1400" dirty="0"/>
          </a:p>
        </p:txBody>
      </p:sp>
      <p:pic>
        <p:nvPicPr>
          <p:cNvPr id="9220" name="Picture 4" descr="https://www.cpc.ncep.noaa.gov/products/NMME/prob/images/prob_ensemble_tmp2m_us_seaso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9" y="3463258"/>
            <a:ext cx="3901283" cy="301374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www.cpc.ncep.noaa.gov/products/NMME/prob/images/prob_ensemble_prate_us_seas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9" y="3429000"/>
            <a:ext cx="3962402" cy="306095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www.cpc.ncep.noaa.gov/products/NMME/prob/images/prob_ensemble_tmp2m_us_lea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8" y="110460"/>
            <a:ext cx="3901282" cy="301374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www.cpc.ncep.noaa.gov/products/NMME/prob/images/prob_ensemble_prate_us_lead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39446"/>
            <a:ext cx="3962400" cy="3060954"/>
          </a:xfrm>
          <a:prstGeom prst="rect">
            <a:avLst/>
          </a:prstGeom>
          <a:noFill/>
          <a:extLst>
            <a:ext uri="{909E8E84-426E-40DD-AFC4-6F175D3DCCD1}">
              <a14:hiddenFill xmlns:a14="http://schemas.microsoft.com/office/drawing/2010/main">
                <a:solidFill>
                  <a:srgbClr val="FFFFFF"/>
                </a:solidFill>
              </a14:hiddenFill>
            </a:ext>
          </a:extLst>
        </p:spPr>
      </p:pic>
      <p:sp>
        <p:nvSpPr>
          <p:cNvPr id="21506" name="Title 1"/>
          <p:cNvSpPr>
            <a:spLocks noGrp="1"/>
          </p:cNvSpPr>
          <p:nvPr>
            <p:ph type="title"/>
          </p:nvPr>
        </p:nvSpPr>
        <p:spPr>
          <a:xfrm>
            <a:off x="36576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a:t>EnsMean</a:t>
            </a:r>
            <a:r>
              <a:rPr lang="en-US" altLang="en-US" sz="2000" dirty="0"/>
              <a:t> forecasts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31</a:t>
            </a:fld>
            <a:endParaRPr lang="en-US" altLang="en-US" dirty="0"/>
          </a:p>
        </p:txBody>
      </p:sp>
      <p:sp>
        <p:nvSpPr>
          <p:cNvPr id="4" name="TextBox 3"/>
          <p:cNvSpPr txBox="1"/>
          <p:nvPr/>
        </p:nvSpPr>
        <p:spPr>
          <a:xfrm>
            <a:off x="8119105" y="2895600"/>
            <a:ext cx="1135390" cy="707886"/>
          </a:xfrm>
          <a:prstGeom prst="rect">
            <a:avLst/>
          </a:prstGeom>
          <a:noFill/>
        </p:spPr>
        <p:txBody>
          <a:bodyPr wrap="square" rtlCol="0">
            <a:spAutoFit/>
          </a:bodyPr>
          <a:lstStyle/>
          <a:p>
            <a:r>
              <a:rPr lang="en-US" sz="1600" dirty="0"/>
              <a:t>     </a:t>
            </a:r>
            <a:r>
              <a:rPr lang="en-US" sz="1200" dirty="0"/>
              <a:t>Forecast uncertain in Hatched areas.</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258" y="3036888"/>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230445" cy="6858000"/>
          </a:xfrm>
          <a:prstGeom prst="rect">
            <a:avLst/>
          </a:prstGeom>
        </p:spPr>
      </p:pic>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469745" cy="6858000"/>
          </a:xfrm>
          <a:prstGeom prst="rect">
            <a:avLst/>
          </a:prstGeom>
        </p:spPr>
      </p:pic>
    </p:spTree>
    <p:extLst>
      <p:ext uri="{BB962C8B-B14F-4D97-AF65-F5344CB8AC3E}">
        <p14:creationId xmlns:p14="http://schemas.microsoft.com/office/powerpoint/2010/main" val="10987570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27" y="0"/>
            <a:ext cx="8469745" cy="6858000"/>
          </a:xfrm>
          <a:prstGeom prst="rect">
            <a:avLst/>
          </a:prstGeom>
        </p:spPr>
      </p:pic>
    </p:spTree>
    <p:extLst>
      <p:ext uri="{BB962C8B-B14F-4D97-AF65-F5344CB8AC3E}">
        <p14:creationId xmlns:p14="http://schemas.microsoft.com/office/powerpoint/2010/main" val="5294987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34</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609600"/>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304800"/>
            <a:ext cx="5524500" cy="338554"/>
          </a:xfrm>
          <a:prstGeom prst="rect">
            <a:avLst/>
          </a:prstGeom>
        </p:spPr>
        <p:txBody>
          <a:bodyPr wrap="square">
            <a:spAutoFit/>
          </a:bodyPr>
          <a:lstStyle/>
          <a:p>
            <a:r>
              <a:rPr lang="en-US" sz="1600" dirty="0"/>
              <a:t>http://drought.geo.msu.edu/research/forecast/smi.monthly.php</a:t>
            </a:r>
          </a:p>
        </p:txBody>
      </p:sp>
      <p:sp>
        <p:nvSpPr>
          <p:cNvPr id="20" name="TextBox 9"/>
          <p:cNvSpPr txBox="1">
            <a:spLocks noChangeArrowheads="1"/>
          </p:cNvSpPr>
          <p:nvPr/>
        </p:nvSpPr>
        <p:spPr bwMode="auto">
          <a:xfrm>
            <a:off x="1219200" y="62585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17" name="Rectangle 16"/>
          <p:cNvSpPr/>
          <p:nvPr/>
        </p:nvSpPr>
        <p:spPr>
          <a:xfrm>
            <a:off x="5867400" y="3439180"/>
            <a:ext cx="2739378" cy="523220"/>
          </a:xfrm>
          <a:prstGeom prst="rect">
            <a:avLst/>
          </a:prstGeom>
        </p:spPr>
        <p:txBody>
          <a:bodyPr wrap="square">
            <a:spAutoFit/>
          </a:bodyPr>
          <a:lstStyle/>
          <a:p>
            <a:pPr algn="ctr"/>
            <a:r>
              <a:rPr lang="en-US" sz="1400" b="1" dirty="0"/>
              <a:t> Initial Conditions </a:t>
            </a:r>
            <a:r>
              <a:rPr lang="en-US" sz="1400" b="1" dirty="0" smtClean="0"/>
              <a:t>1 months ago</a:t>
            </a:r>
            <a:r>
              <a:rPr lang="en-US" sz="1400" dirty="0" smtClean="0"/>
              <a:t>: </a:t>
            </a:r>
            <a:endParaRPr lang="en-US" sz="1400" dirty="0"/>
          </a:p>
          <a:p>
            <a:pPr algn="ctr"/>
            <a:r>
              <a:rPr lang="en-US" sz="1400" dirty="0" smtClean="0"/>
              <a:t>12/03/2019</a:t>
            </a:r>
            <a:endParaRPr lang="en-US" sz="14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11715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190625"/>
            <a:ext cx="6953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xmlns="" id="{293FC43A-D8E4-4892-8460-9D1B6806C5CC}"/>
              </a:ext>
            </a:extLst>
          </p:cNvPr>
          <p:cNvSpPr/>
          <p:nvPr/>
        </p:nvSpPr>
        <p:spPr>
          <a:xfrm>
            <a:off x="6163260" y="284128"/>
            <a:ext cx="2205978" cy="523220"/>
          </a:xfrm>
          <a:prstGeom prst="rect">
            <a:avLst/>
          </a:prstGeom>
        </p:spPr>
        <p:txBody>
          <a:bodyPr wrap="square">
            <a:spAutoFit/>
          </a:bodyPr>
          <a:lstStyle/>
          <a:p>
            <a:pPr algn="ctr"/>
            <a:r>
              <a:rPr lang="en-US" sz="1400" b="1" dirty="0" smtClean="0"/>
              <a:t>Initial </a:t>
            </a:r>
            <a:r>
              <a:rPr lang="en-US" sz="1400" b="1" dirty="0"/>
              <a:t>Conditions</a:t>
            </a:r>
            <a:r>
              <a:rPr lang="en-US" sz="1400" dirty="0"/>
              <a:t>: </a:t>
            </a:r>
          </a:p>
          <a:p>
            <a:pPr algn="ctr"/>
            <a:r>
              <a:rPr lang="en-US" sz="1400" dirty="0" smtClean="0"/>
              <a:t>01/07/2020</a:t>
            </a:r>
            <a:endParaRPr lang="en-US" sz="1400" dirty="0"/>
          </a:p>
        </p:txBody>
      </p:sp>
      <p:sp>
        <p:nvSpPr>
          <p:cNvPr id="5" name="Arc 4">
            <a:extLst>
              <a:ext uri="{FF2B5EF4-FFF2-40B4-BE49-F238E27FC236}">
                <a16:creationId xmlns:a16="http://schemas.microsoft.com/office/drawing/2014/main" xmlns="" id="{DB892C8E-D254-4459-AF9C-DE1EA95D7B80}"/>
              </a:ext>
            </a:extLst>
          </p:cNvPr>
          <p:cNvSpPr/>
          <p:nvPr/>
        </p:nvSpPr>
        <p:spPr>
          <a:xfrm rot="21277844">
            <a:off x="7924800" y="2362200"/>
            <a:ext cx="923926" cy="3039989"/>
          </a:xfrm>
          <a:prstGeom prst="arc">
            <a:avLst>
              <a:gd name="adj1" fmla="val 16215703"/>
              <a:gd name="adj2" fmla="val 5574079"/>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678" y="3956108"/>
            <a:ext cx="3429000" cy="2723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6"/>
          <a:stretch>
            <a:fillRect/>
          </a:stretch>
        </p:blipFill>
        <p:spPr>
          <a:xfrm>
            <a:off x="5445678" y="793774"/>
            <a:ext cx="3429000" cy="2653165"/>
          </a:xfrm>
          <a:prstGeom prst="rect">
            <a:avLst/>
          </a:prstGeom>
        </p:spPr>
      </p:pic>
      <p:pic>
        <p:nvPicPr>
          <p:cNvPr id="7" name="Picture 6"/>
          <p:cNvPicPr>
            <a:picLocks noChangeAspect="1"/>
          </p:cNvPicPr>
          <p:nvPr/>
        </p:nvPicPr>
        <p:blipFill>
          <a:blip r:embed="rId7"/>
          <a:stretch>
            <a:fillRect/>
          </a:stretch>
        </p:blipFill>
        <p:spPr>
          <a:xfrm>
            <a:off x="882515" y="1448141"/>
            <a:ext cx="4213523" cy="4868105"/>
          </a:xfrm>
          <a:prstGeom prst="rect">
            <a:avLst/>
          </a:prstGeom>
        </p:spPr>
      </p:pic>
      <p:pic>
        <p:nvPicPr>
          <p:cNvPr id="8" name="Picture 7"/>
          <p:cNvPicPr>
            <a:picLocks noChangeAspect="1"/>
          </p:cNvPicPr>
          <p:nvPr/>
        </p:nvPicPr>
        <p:blipFill rotWithShape="1">
          <a:blip r:embed="rId8"/>
          <a:srcRect b="4074"/>
          <a:stretch/>
        </p:blipFill>
        <p:spPr>
          <a:xfrm>
            <a:off x="142875" y="1390650"/>
            <a:ext cx="696637" cy="4933950"/>
          </a:xfrm>
          <a:prstGeom prst="rect">
            <a:avLst/>
          </a:prstGeom>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381000"/>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304800"/>
            <a:ext cx="9220200" cy="6553200"/>
          </a:xfrm>
        </p:spPr>
        <p:txBody>
          <a:bodyPr/>
          <a:lstStyle/>
          <a:p>
            <a:pPr eaLnBrk="1" hangingPunct="1">
              <a:spcBef>
                <a:spcPct val="50000"/>
              </a:spcBef>
              <a:buFont typeface="Wingdings 2" panose="05020102010507070707" pitchFamily="18" charset="2"/>
              <a:buNone/>
            </a:pPr>
            <a:r>
              <a:rPr lang="en-US" altLang="en-US" sz="1600" b="1" dirty="0">
                <a:solidFill>
                  <a:srgbClr val="FF0000"/>
                </a:solidFill>
              </a:rPr>
              <a:t>Current ENSO status and forecast. </a:t>
            </a:r>
            <a:r>
              <a:rPr lang="en-US" altLang="en-US" sz="1400" b="1" dirty="0">
                <a:latin typeface="Trebuchet MS" panose="020B0603020202020204" pitchFamily="34" charset="0"/>
                <a:cs typeface="Arial" panose="020B0604020202020204" pitchFamily="34" charset="0"/>
              </a:rPr>
              <a:t>ENSO-neutral conditions are </a:t>
            </a:r>
            <a:r>
              <a:rPr lang="en-US" altLang="en-US" sz="1400" b="1" dirty="0" smtClean="0">
                <a:latin typeface="Trebuchet MS" panose="020B0603020202020204" pitchFamily="34" charset="0"/>
                <a:cs typeface="Arial" panose="020B0604020202020204" pitchFamily="34" charset="0"/>
              </a:rPr>
              <a:t>present. </a:t>
            </a:r>
            <a:r>
              <a:rPr lang="en-US" altLang="en-US" sz="1400" b="1" dirty="0" smtClean="0">
                <a:latin typeface="Trebuchet MS" panose="020B0603020202020204" pitchFamily="34" charset="0"/>
              </a:rPr>
              <a:t>ENSO-neutral </a:t>
            </a:r>
            <a:r>
              <a:rPr lang="en-US" altLang="en-US" sz="1400" b="1" dirty="0">
                <a:latin typeface="Trebuchet MS" panose="020B0603020202020204" pitchFamily="34" charset="0"/>
              </a:rPr>
              <a:t>is favored through Northern Hemisphere spring 2020 (~60% chance), continuing through summer 2020 (~50% chance).</a:t>
            </a:r>
            <a:endParaRPr lang="en-US" altLang="en-US" sz="1400" dirty="0">
              <a:latin typeface="Trebuchet MS" panose="020B0603020202020204" pitchFamily="34" charset="0"/>
            </a:endParaRPr>
          </a:p>
          <a:p>
            <a:pPr marL="571500" indent="-571500" eaLnBrk="1" fontAlgn="auto" hangingPunct="1">
              <a:spcBef>
                <a:spcPct val="50000"/>
              </a:spcBef>
              <a:spcAft>
                <a:spcPts val="0"/>
              </a:spcAft>
              <a:buNone/>
              <a:defRPr/>
            </a:pPr>
            <a:r>
              <a:rPr lang="en-US" altLang="en-US" sz="1600" b="1" dirty="0" smtClean="0">
                <a:solidFill>
                  <a:srgbClr val="FF0000"/>
                </a:solidFill>
              </a:rPr>
              <a:t>Current </a:t>
            </a:r>
            <a:r>
              <a:rPr lang="en-US" altLang="en-US" sz="1600" b="1" dirty="0">
                <a:solidFill>
                  <a:srgbClr val="FF0000"/>
                </a:solidFill>
              </a:rPr>
              <a:t>Drought </a:t>
            </a:r>
            <a:r>
              <a:rPr lang="en-US" altLang="en-US" sz="1600" b="1" dirty="0" smtClean="0">
                <a:solidFill>
                  <a:srgbClr val="FF0000"/>
                </a:solidFill>
              </a:rPr>
              <a:t>conditions</a:t>
            </a:r>
            <a:r>
              <a:rPr lang="en-US" altLang="en-US" sz="1800" b="1" dirty="0" smtClean="0">
                <a:solidFill>
                  <a:srgbClr val="FF0000"/>
                </a:solidFill>
              </a:rPr>
              <a:t>:</a:t>
            </a:r>
            <a:endParaRPr lang="en-US" sz="1300" dirty="0" smtClean="0">
              <a:latin typeface="Trebuchet MS" panose="020B0603020202020204" pitchFamily="34" charset="0"/>
            </a:endParaRPr>
          </a:p>
          <a:p>
            <a:pPr marL="457200" lvl="1" indent="-342900">
              <a:buFontTx/>
              <a:buChar char="-"/>
            </a:pPr>
            <a:r>
              <a:rPr lang="en-US" sz="1400" dirty="0">
                <a:latin typeface="Trebuchet MS" panose="020B0603020202020204" pitchFamily="34" charset="0"/>
              </a:rPr>
              <a:t>After reaching a relative minimum in the area of drought coverage across the US in </a:t>
            </a:r>
            <a:r>
              <a:rPr lang="en-US" sz="1400" dirty="0" smtClean="0">
                <a:latin typeface="Trebuchet MS" panose="020B0603020202020204" pitchFamily="34" charset="0"/>
              </a:rPr>
              <a:t>April/May 2019, </a:t>
            </a:r>
            <a:r>
              <a:rPr lang="en-US" sz="1400" dirty="0">
                <a:latin typeface="Trebuchet MS" panose="020B0603020202020204" pitchFamily="34" charset="0"/>
              </a:rPr>
              <a:t>the drought  </a:t>
            </a:r>
            <a:r>
              <a:rPr lang="en-US" sz="1400" dirty="0" smtClean="0">
                <a:latin typeface="Trebuchet MS" panose="020B0603020202020204" pitchFamily="34" charset="0"/>
              </a:rPr>
              <a:t>area </a:t>
            </a:r>
            <a:r>
              <a:rPr lang="en-US" sz="1400" dirty="0">
                <a:latin typeface="Trebuchet MS" panose="020B0603020202020204" pitchFamily="34" charset="0"/>
              </a:rPr>
              <a:t>started to </a:t>
            </a:r>
            <a:r>
              <a:rPr lang="en-US" sz="1400" dirty="0" smtClean="0">
                <a:latin typeface="Trebuchet MS" panose="020B0603020202020204" pitchFamily="34" charset="0"/>
              </a:rPr>
              <a:t>increase in the south, which peaked </a:t>
            </a:r>
            <a:r>
              <a:rPr lang="en-US" sz="1400" dirty="0">
                <a:latin typeface="Trebuchet MS" panose="020B0603020202020204" pitchFamily="34" charset="0"/>
              </a:rPr>
              <a:t>in October, and since then has decreased at least in the southeast. </a:t>
            </a:r>
            <a:r>
              <a:rPr lang="en-US" sz="1400" dirty="0" smtClean="0">
                <a:latin typeface="Trebuchet MS" panose="020B0603020202020204" pitchFamily="34" charset="0"/>
              </a:rPr>
              <a:t>Only scatter drought </a:t>
            </a:r>
            <a:r>
              <a:rPr lang="en-US" sz="1400" dirty="0">
                <a:latin typeface="Trebuchet MS" panose="020B0603020202020204" pitchFamily="34" charset="0"/>
              </a:rPr>
              <a:t>exist in the </a:t>
            </a:r>
            <a:r>
              <a:rPr lang="en-US" sz="1400" dirty="0" smtClean="0">
                <a:latin typeface="Trebuchet MS" panose="020B0603020202020204" pitchFamily="34" charset="0"/>
              </a:rPr>
              <a:t>southeast.</a:t>
            </a:r>
          </a:p>
          <a:p>
            <a:pPr marL="457200" lvl="1" indent="-228600">
              <a:buFontTx/>
              <a:buChar char="-"/>
            </a:pPr>
            <a:r>
              <a:rPr lang="en-US" sz="1400" dirty="0" smtClean="0">
                <a:latin typeface="Trebuchet MS" panose="020B0603020202020204" pitchFamily="34" charset="0"/>
              </a:rPr>
              <a:t>Drought </a:t>
            </a:r>
            <a:r>
              <a:rPr lang="en-US" sz="1400" dirty="0">
                <a:latin typeface="Trebuchet MS" panose="020B0603020202020204" pitchFamily="34" charset="0"/>
              </a:rPr>
              <a:t>in the four corner states (AZ/MM/UT/CO) has been vacillating in both intensity and </a:t>
            </a:r>
            <a:r>
              <a:rPr lang="en-US" sz="1400" dirty="0" smtClean="0">
                <a:latin typeface="Trebuchet MS" panose="020B0603020202020204" pitchFamily="34" charset="0"/>
              </a:rPr>
              <a:t>shape and even location. Drought continues to dominate southern Texas. </a:t>
            </a:r>
            <a:endParaRPr lang="en-US" sz="1400" dirty="0">
              <a:latin typeface="Trebuchet MS" panose="020B0603020202020204" pitchFamily="34" charset="0"/>
            </a:endParaRPr>
          </a:p>
          <a:p>
            <a:pPr marL="457200" lvl="1" indent="-228600">
              <a:buFontTx/>
              <a:buChar char="-"/>
            </a:pPr>
            <a:r>
              <a:rPr lang="en-US" sz="1400" dirty="0" smtClean="0">
                <a:latin typeface="Trebuchet MS" panose="020B0603020202020204" pitchFamily="34" charset="0"/>
              </a:rPr>
              <a:t>Weak </a:t>
            </a:r>
            <a:r>
              <a:rPr lang="en-US" sz="1400" dirty="0">
                <a:latin typeface="Trebuchet MS" panose="020B0603020202020204" pitchFamily="34" charset="0"/>
              </a:rPr>
              <a:t>dryness is emerging </a:t>
            </a:r>
            <a:r>
              <a:rPr lang="en-US" sz="1400" dirty="0" smtClean="0">
                <a:latin typeface="Trebuchet MS" panose="020B0603020202020204" pitchFamily="34" charset="0"/>
              </a:rPr>
              <a:t>on and off in </a:t>
            </a:r>
            <a:r>
              <a:rPr lang="en-US" sz="1400" dirty="0">
                <a:latin typeface="Trebuchet MS" panose="020B0603020202020204" pitchFamily="34" charset="0"/>
              </a:rPr>
              <a:t>the Pacific western states of CA, OR and </a:t>
            </a:r>
            <a:r>
              <a:rPr lang="en-US" sz="1400" dirty="0" smtClean="0">
                <a:latin typeface="Trebuchet MS" panose="020B0603020202020204" pitchFamily="34" charset="0"/>
              </a:rPr>
              <a:t>WA, and in Idaho, where the upcoming season is the rainy season.</a:t>
            </a:r>
          </a:p>
          <a:p>
            <a:pPr marL="457200" lvl="1" indent="-228600">
              <a:buFontTx/>
              <a:buChar char="-"/>
            </a:pPr>
            <a:r>
              <a:rPr lang="en-US" sz="1300" dirty="0" smtClean="0">
                <a:latin typeface="Trebuchet MS" panose="020B0603020202020204" pitchFamily="34" charset="0"/>
              </a:rPr>
              <a:t>California </a:t>
            </a:r>
            <a:r>
              <a:rPr lang="en-US" sz="1300" dirty="0">
                <a:latin typeface="Trebuchet MS" panose="020B0603020202020204" pitchFamily="34" charset="0"/>
              </a:rPr>
              <a:t>reservoirs, continue to be at better than historically average levels.  CA’s 2019 wildfire season </a:t>
            </a:r>
            <a:r>
              <a:rPr lang="en-US" sz="1300" dirty="0" smtClean="0">
                <a:latin typeface="Trebuchet MS" panose="020B0603020202020204" pitchFamily="34" charset="0"/>
              </a:rPr>
              <a:t>was not worse than </a:t>
            </a:r>
            <a:r>
              <a:rPr lang="en-US" sz="1300" dirty="0">
                <a:latin typeface="Trebuchet MS" panose="020B0603020202020204" pitchFamily="34" charset="0"/>
              </a:rPr>
              <a:t>previous devastating years.</a:t>
            </a:r>
          </a:p>
          <a:p>
            <a:pPr marL="0" lvl="1" indent="0">
              <a:buNone/>
            </a:pPr>
            <a:r>
              <a:rPr lang="en-US" altLang="en-US" sz="1800" b="1" dirty="0">
                <a:solidFill>
                  <a:srgbClr val="FF0000"/>
                </a:solidFill>
              </a:rPr>
              <a:t>Prediction: </a:t>
            </a:r>
          </a:p>
          <a:p>
            <a:pPr marL="457200" lvl="1" indent="-228600"/>
            <a:r>
              <a:rPr lang="en-US" sz="1300" dirty="0">
                <a:latin typeface="Trebuchet MS" panose="020B0603020202020204" pitchFamily="34" charset="0"/>
              </a:rPr>
              <a:t>Expected presence of near normal ENSO conditions in the tropical equatorial Pacific through </a:t>
            </a:r>
            <a:r>
              <a:rPr lang="en-US" sz="1300" dirty="0" smtClean="0">
                <a:latin typeface="Trebuchet MS" panose="020B0603020202020204" pitchFamily="34" charset="0"/>
              </a:rPr>
              <a:t>winter and spring, </a:t>
            </a:r>
            <a:r>
              <a:rPr lang="en-US" sz="1300" dirty="0">
                <a:latin typeface="Trebuchet MS" panose="020B0603020202020204" pitchFamily="34" charset="0"/>
              </a:rPr>
              <a:t>is not helping with any confidence in the NMME model’s forecasts for precipitation. </a:t>
            </a:r>
            <a:endParaRPr lang="en-US" sz="1300" dirty="0" smtClean="0">
              <a:latin typeface="Trebuchet MS" panose="020B0603020202020204" pitchFamily="34" charset="0"/>
            </a:endParaRPr>
          </a:p>
          <a:p>
            <a:pPr marL="457200" lvl="1" indent="-228600"/>
            <a:r>
              <a:rPr lang="en-US" sz="1300" dirty="0" smtClean="0">
                <a:latin typeface="Trebuchet MS" panose="020B0603020202020204" pitchFamily="34" charset="0"/>
              </a:rPr>
              <a:t>Careful examination of the current precipitation deficiencies on many time scales across the United States and the extent/march of the compact/expanded rainy season in the drought affected and the precipitation deficit regions, will help guide the drought forecasters.</a:t>
            </a:r>
          </a:p>
          <a:p>
            <a:pPr marL="457200" lvl="1" indent="-228600"/>
            <a:r>
              <a:rPr lang="en-US" sz="1300" dirty="0">
                <a:latin typeface="Trebuchet MS" panose="020B0603020202020204" pitchFamily="34" charset="0"/>
              </a:rPr>
              <a:t>Based on these considerations, </a:t>
            </a:r>
            <a:r>
              <a:rPr lang="en-US" sz="1300" dirty="0" smtClean="0">
                <a:latin typeface="Trebuchet MS" panose="020B0603020202020204" pitchFamily="34" charset="0"/>
              </a:rPr>
              <a:t>and the expected rainfall in the short term, further relief of  the existing drought in the southeast is expected.  The drought in the four corners region will get better in the short term but might persist in the long term, due to continued long term rainfall deficits in the region. </a:t>
            </a:r>
          </a:p>
        </p:txBody>
      </p:sp>
      <p:sp>
        <p:nvSpPr>
          <p:cNvPr id="2" name="TextBox 1"/>
          <p:cNvSpPr txBox="1"/>
          <p:nvPr/>
        </p:nvSpPr>
        <p:spPr>
          <a:xfrm>
            <a:off x="516467" y="6096000"/>
            <a:ext cx="2807179" cy="369332"/>
          </a:xfrm>
          <a:prstGeom prst="rect">
            <a:avLst/>
          </a:prstGeom>
          <a:noFill/>
        </p:spPr>
        <p:txBody>
          <a:bodyPr wrap="none" rtlCol="0">
            <a:spAutoFit/>
          </a:bodyPr>
          <a:lstStyle/>
          <a:p>
            <a:r>
              <a:rPr lang="en-US" dirty="0" smtClean="0">
                <a:solidFill>
                  <a:srgbClr val="FF0000"/>
                </a:solidFill>
              </a:rPr>
              <a:t>Next, the preliminary SDO: </a:t>
            </a:r>
            <a:endParaRPr lang="en-US" dirty="0">
              <a:solidFill>
                <a:srgbClr val="FF0000"/>
              </a:solidFill>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67"/>
            <a:ext cx="4351867" cy="3362807"/>
          </a:xfrm>
          <a:prstGeom prst="rect">
            <a:avLst/>
          </a:prstGeom>
          <a:ln>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660" y="2"/>
            <a:ext cx="4351868" cy="3362806"/>
          </a:xfrm>
          <a:prstGeom prst="rect">
            <a:avLst/>
          </a:prstGeom>
          <a:ln>
            <a:solidFill>
              <a:schemeClr val="tx1"/>
            </a:solidFill>
          </a:ln>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36</a:t>
            </a:fld>
            <a:endParaRPr lang="en-US" altLang="en-US" dirty="0"/>
          </a:p>
        </p:txBody>
      </p:sp>
      <p:sp>
        <p:nvSpPr>
          <p:cNvPr id="5" name="TextBox 4"/>
          <p:cNvSpPr txBox="1"/>
          <p:nvPr/>
        </p:nvSpPr>
        <p:spPr>
          <a:xfrm>
            <a:off x="3733800" y="1303604"/>
            <a:ext cx="1473480" cy="369332"/>
          </a:xfrm>
          <a:prstGeom prst="rect">
            <a:avLst/>
          </a:prstGeom>
          <a:solidFill>
            <a:schemeClr val="bg1"/>
          </a:solidFill>
        </p:spPr>
        <p:txBody>
          <a:bodyPr wrap="none" rtlCol="0">
            <a:spAutoFit/>
          </a:bodyPr>
          <a:lstStyle/>
          <a:p>
            <a:r>
              <a:rPr lang="en-US" b="1" dirty="0" smtClean="0"/>
              <a:t>Last 30-Days</a:t>
            </a:r>
            <a:endParaRPr lang="en-US" b="1"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20833"/>
          <a:stretch/>
        </p:blipFill>
        <p:spPr>
          <a:xfrm>
            <a:off x="770467" y="3439695"/>
            <a:ext cx="3581400" cy="3392905"/>
          </a:xfrm>
          <a:prstGeom prst="rect">
            <a:avLst/>
          </a:prstGeom>
          <a:ln>
            <a:solidFill>
              <a:schemeClr val="tx1"/>
            </a:solidFill>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20400"/>
          <a:stretch/>
        </p:blipFill>
        <p:spPr>
          <a:xfrm>
            <a:off x="4657660" y="3439695"/>
            <a:ext cx="3600987" cy="3392905"/>
          </a:xfrm>
          <a:prstGeom prst="rect">
            <a:avLst/>
          </a:prstGeom>
          <a:ln>
            <a:solidFill>
              <a:schemeClr val="tx1"/>
            </a:solidFill>
          </a:ln>
        </p:spPr>
      </p:pic>
      <p:sp>
        <p:nvSpPr>
          <p:cNvPr id="8" name="TextBox 7"/>
          <p:cNvSpPr txBox="1"/>
          <p:nvPr/>
        </p:nvSpPr>
        <p:spPr>
          <a:xfrm>
            <a:off x="25400" y="4966870"/>
            <a:ext cx="1510350" cy="338554"/>
          </a:xfrm>
          <a:prstGeom prst="rect">
            <a:avLst/>
          </a:prstGeom>
          <a:solidFill>
            <a:schemeClr val="bg1"/>
          </a:solidFill>
        </p:spPr>
        <p:txBody>
          <a:bodyPr wrap="none" rtlCol="0">
            <a:spAutoFit/>
          </a:bodyPr>
          <a:lstStyle/>
          <a:p>
            <a:r>
              <a:rPr lang="en-US" sz="1600" b="1" dirty="0" smtClean="0"/>
              <a:t>10/1/19-1/13/20</a:t>
            </a:r>
            <a:endParaRPr lang="en-US" sz="1600" b="1" dirty="0"/>
          </a:p>
        </p:txBody>
      </p:sp>
      <p:sp>
        <p:nvSpPr>
          <p:cNvPr id="9" name="TextBox 8"/>
          <p:cNvSpPr txBox="1"/>
          <p:nvPr/>
        </p:nvSpPr>
        <p:spPr>
          <a:xfrm>
            <a:off x="4657660" y="4966870"/>
            <a:ext cx="813043" cy="338554"/>
          </a:xfrm>
          <a:prstGeom prst="rect">
            <a:avLst/>
          </a:prstGeom>
          <a:noFill/>
        </p:spPr>
        <p:txBody>
          <a:bodyPr wrap="none" rtlCol="0">
            <a:spAutoFit/>
          </a:bodyPr>
          <a:lstStyle/>
          <a:p>
            <a:r>
              <a:rPr lang="en-US" sz="1600" b="1" dirty="0" smtClean="0"/>
              <a:t>1/13/20</a:t>
            </a:r>
            <a:endParaRPr lang="en-US" sz="1600" b="1" dirty="0"/>
          </a:p>
        </p:txBody>
      </p:sp>
      <p:sp>
        <p:nvSpPr>
          <p:cNvPr id="10" name="Freeform 9"/>
          <p:cNvSpPr/>
          <p:nvPr/>
        </p:nvSpPr>
        <p:spPr>
          <a:xfrm>
            <a:off x="2523067" y="5300133"/>
            <a:ext cx="1574800" cy="736600"/>
          </a:xfrm>
          <a:custGeom>
            <a:avLst/>
            <a:gdLst>
              <a:gd name="connsiteX0" fmla="*/ 0 w 1574800"/>
              <a:gd name="connsiteY0" fmla="*/ 448734 h 736600"/>
              <a:gd name="connsiteX1" fmla="*/ 42333 w 1574800"/>
              <a:gd name="connsiteY1" fmla="*/ 423334 h 736600"/>
              <a:gd name="connsiteX2" fmla="*/ 93133 w 1574800"/>
              <a:gd name="connsiteY2" fmla="*/ 364067 h 736600"/>
              <a:gd name="connsiteX3" fmla="*/ 118533 w 1574800"/>
              <a:gd name="connsiteY3" fmla="*/ 338667 h 736600"/>
              <a:gd name="connsiteX4" fmla="*/ 127000 w 1574800"/>
              <a:gd name="connsiteY4" fmla="*/ 313267 h 736600"/>
              <a:gd name="connsiteX5" fmla="*/ 177800 w 1574800"/>
              <a:gd name="connsiteY5" fmla="*/ 245534 h 736600"/>
              <a:gd name="connsiteX6" fmla="*/ 220133 w 1574800"/>
              <a:gd name="connsiteY6" fmla="*/ 169334 h 736600"/>
              <a:gd name="connsiteX7" fmla="*/ 254000 w 1574800"/>
              <a:gd name="connsiteY7" fmla="*/ 110067 h 736600"/>
              <a:gd name="connsiteX8" fmla="*/ 304800 w 1574800"/>
              <a:gd name="connsiteY8" fmla="*/ 59267 h 736600"/>
              <a:gd name="connsiteX9" fmla="*/ 330200 w 1574800"/>
              <a:gd name="connsiteY9" fmla="*/ 50800 h 736600"/>
              <a:gd name="connsiteX10" fmla="*/ 389466 w 1574800"/>
              <a:gd name="connsiteY10" fmla="*/ 16934 h 736600"/>
              <a:gd name="connsiteX11" fmla="*/ 431800 w 1574800"/>
              <a:gd name="connsiteY11" fmla="*/ 8467 h 736600"/>
              <a:gd name="connsiteX12" fmla="*/ 457200 w 1574800"/>
              <a:gd name="connsiteY12" fmla="*/ 0 h 736600"/>
              <a:gd name="connsiteX13" fmla="*/ 668866 w 1574800"/>
              <a:gd name="connsiteY13" fmla="*/ 8467 h 736600"/>
              <a:gd name="connsiteX14" fmla="*/ 719666 w 1574800"/>
              <a:gd name="connsiteY14" fmla="*/ 25400 h 736600"/>
              <a:gd name="connsiteX15" fmla="*/ 745066 w 1574800"/>
              <a:gd name="connsiteY15" fmla="*/ 42334 h 736600"/>
              <a:gd name="connsiteX16" fmla="*/ 770466 w 1574800"/>
              <a:gd name="connsiteY16" fmla="*/ 50800 h 736600"/>
              <a:gd name="connsiteX17" fmla="*/ 787400 w 1574800"/>
              <a:gd name="connsiteY17" fmla="*/ 67734 h 736600"/>
              <a:gd name="connsiteX18" fmla="*/ 838200 w 1574800"/>
              <a:gd name="connsiteY18" fmla="*/ 101600 h 736600"/>
              <a:gd name="connsiteX19" fmla="*/ 863600 w 1574800"/>
              <a:gd name="connsiteY19" fmla="*/ 118534 h 736600"/>
              <a:gd name="connsiteX20" fmla="*/ 880533 w 1574800"/>
              <a:gd name="connsiteY20" fmla="*/ 143934 h 736600"/>
              <a:gd name="connsiteX21" fmla="*/ 889000 w 1574800"/>
              <a:gd name="connsiteY21" fmla="*/ 169334 h 736600"/>
              <a:gd name="connsiteX22" fmla="*/ 939800 w 1574800"/>
              <a:gd name="connsiteY22" fmla="*/ 237067 h 736600"/>
              <a:gd name="connsiteX23" fmla="*/ 965200 w 1574800"/>
              <a:gd name="connsiteY23" fmla="*/ 296334 h 736600"/>
              <a:gd name="connsiteX24" fmla="*/ 982133 w 1574800"/>
              <a:gd name="connsiteY24" fmla="*/ 321734 h 736600"/>
              <a:gd name="connsiteX25" fmla="*/ 1007533 w 1574800"/>
              <a:gd name="connsiteY25" fmla="*/ 423334 h 736600"/>
              <a:gd name="connsiteX26" fmla="*/ 1024466 w 1574800"/>
              <a:gd name="connsiteY26" fmla="*/ 474134 h 736600"/>
              <a:gd name="connsiteX27" fmla="*/ 1032933 w 1574800"/>
              <a:gd name="connsiteY27" fmla="*/ 499534 h 736600"/>
              <a:gd name="connsiteX28" fmla="*/ 1049866 w 1574800"/>
              <a:gd name="connsiteY28" fmla="*/ 524934 h 736600"/>
              <a:gd name="connsiteX29" fmla="*/ 1058333 w 1574800"/>
              <a:gd name="connsiteY29" fmla="*/ 550334 h 736600"/>
              <a:gd name="connsiteX30" fmla="*/ 1075266 w 1574800"/>
              <a:gd name="connsiteY30" fmla="*/ 575734 h 736600"/>
              <a:gd name="connsiteX31" fmla="*/ 1083733 w 1574800"/>
              <a:gd name="connsiteY31" fmla="*/ 601134 h 736600"/>
              <a:gd name="connsiteX32" fmla="*/ 1126066 w 1574800"/>
              <a:gd name="connsiteY32" fmla="*/ 651934 h 736600"/>
              <a:gd name="connsiteX33" fmla="*/ 1176866 w 1574800"/>
              <a:gd name="connsiteY33" fmla="*/ 702734 h 736600"/>
              <a:gd name="connsiteX34" fmla="*/ 1227666 w 1574800"/>
              <a:gd name="connsiteY34" fmla="*/ 736600 h 736600"/>
              <a:gd name="connsiteX35" fmla="*/ 1354666 w 1574800"/>
              <a:gd name="connsiteY35" fmla="*/ 728134 h 736600"/>
              <a:gd name="connsiteX36" fmla="*/ 1380066 w 1574800"/>
              <a:gd name="connsiteY36" fmla="*/ 719667 h 736600"/>
              <a:gd name="connsiteX37" fmla="*/ 1439333 w 1574800"/>
              <a:gd name="connsiteY37" fmla="*/ 660400 h 736600"/>
              <a:gd name="connsiteX38" fmla="*/ 1464733 w 1574800"/>
              <a:gd name="connsiteY38" fmla="*/ 635000 h 736600"/>
              <a:gd name="connsiteX39" fmla="*/ 1481666 w 1574800"/>
              <a:gd name="connsiteY39" fmla="*/ 516467 h 736600"/>
              <a:gd name="connsiteX40" fmla="*/ 1498600 w 1574800"/>
              <a:gd name="connsiteY40" fmla="*/ 465667 h 736600"/>
              <a:gd name="connsiteX41" fmla="*/ 1515533 w 1574800"/>
              <a:gd name="connsiteY41" fmla="*/ 389467 h 736600"/>
              <a:gd name="connsiteX42" fmla="*/ 1532466 w 1574800"/>
              <a:gd name="connsiteY42" fmla="*/ 262467 h 736600"/>
              <a:gd name="connsiteX43" fmla="*/ 1549400 w 1574800"/>
              <a:gd name="connsiteY43" fmla="*/ 211667 h 736600"/>
              <a:gd name="connsiteX44" fmla="*/ 1566333 w 1574800"/>
              <a:gd name="connsiteY44" fmla="*/ 186267 h 736600"/>
              <a:gd name="connsiteX45" fmla="*/ 1574800 w 1574800"/>
              <a:gd name="connsiteY45" fmla="*/ 160867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74800" h="736600">
                <a:moveTo>
                  <a:pt x="0" y="448734"/>
                </a:moveTo>
                <a:cubicBezTo>
                  <a:pt x="14111" y="440267"/>
                  <a:pt x="29343" y="433437"/>
                  <a:pt x="42333" y="423334"/>
                </a:cubicBezTo>
                <a:cubicBezTo>
                  <a:pt x="90535" y="385844"/>
                  <a:pt x="62794" y="400474"/>
                  <a:pt x="93133" y="364067"/>
                </a:cubicBezTo>
                <a:cubicBezTo>
                  <a:pt x="100798" y="354869"/>
                  <a:pt x="110066" y="347134"/>
                  <a:pt x="118533" y="338667"/>
                </a:cubicBezTo>
                <a:cubicBezTo>
                  <a:pt x="121355" y="330200"/>
                  <a:pt x="122666" y="321069"/>
                  <a:pt x="127000" y="313267"/>
                </a:cubicBezTo>
                <a:cubicBezTo>
                  <a:pt x="150936" y="270182"/>
                  <a:pt x="152107" y="271226"/>
                  <a:pt x="177800" y="245534"/>
                </a:cubicBezTo>
                <a:cubicBezTo>
                  <a:pt x="201212" y="175292"/>
                  <a:pt x="161907" y="285789"/>
                  <a:pt x="220133" y="169334"/>
                </a:cubicBezTo>
                <a:cubicBezTo>
                  <a:pt x="228896" y="151808"/>
                  <a:pt x="240321" y="125456"/>
                  <a:pt x="254000" y="110067"/>
                </a:cubicBezTo>
                <a:cubicBezTo>
                  <a:pt x="269910" y="92169"/>
                  <a:pt x="282082" y="66840"/>
                  <a:pt x="304800" y="59267"/>
                </a:cubicBezTo>
                <a:cubicBezTo>
                  <a:pt x="313267" y="56445"/>
                  <a:pt x="322218" y="54791"/>
                  <a:pt x="330200" y="50800"/>
                </a:cubicBezTo>
                <a:cubicBezTo>
                  <a:pt x="367358" y="32221"/>
                  <a:pt x="344940" y="31776"/>
                  <a:pt x="389466" y="16934"/>
                </a:cubicBezTo>
                <a:cubicBezTo>
                  <a:pt x="403118" y="12383"/>
                  <a:pt x="417839" y="11957"/>
                  <a:pt x="431800" y="8467"/>
                </a:cubicBezTo>
                <a:cubicBezTo>
                  <a:pt x="440458" y="6302"/>
                  <a:pt x="448733" y="2822"/>
                  <a:pt x="457200" y="0"/>
                </a:cubicBezTo>
                <a:cubicBezTo>
                  <a:pt x="527755" y="2822"/>
                  <a:pt x="598583" y="1665"/>
                  <a:pt x="668866" y="8467"/>
                </a:cubicBezTo>
                <a:cubicBezTo>
                  <a:pt x="686632" y="10186"/>
                  <a:pt x="719666" y="25400"/>
                  <a:pt x="719666" y="25400"/>
                </a:cubicBezTo>
                <a:cubicBezTo>
                  <a:pt x="728133" y="31045"/>
                  <a:pt x="735964" y="37783"/>
                  <a:pt x="745066" y="42334"/>
                </a:cubicBezTo>
                <a:cubicBezTo>
                  <a:pt x="753048" y="46325"/>
                  <a:pt x="762813" y="46208"/>
                  <a:pt x="770466" y="50800"/>
                </a:cubicBezTo>
                <a:cubicBezTo>
                  <a:pt x="777311" y="54907"/>
                  <a:pt x="781014" y="62944"/>
                  <a:pt x="787400" y="67734"/>
                </a:cubicBezTo>
                <a:cubicBezTo>
                  <a:pt x="803681" y="79945"/>
                  <a:pt x="821267" y="90311"/>
                  <a:pt x="838200" y="101600"/>
                </a:cubicBezTo>
                <a:lnTo>
                  <a:pt x="863600" y="118534"/>
                </a:lnTo>
                <a:cubicBezTo>
                  <a:pt x="869244" y="127001"/>
                  <a:pt x="875982" y="134833"/>
                  <a:pt x="880533" y="143934"/>
                </a:cubicBezTo>
                <a:cubicBezTo>
                  <a:pt x="884524" y="151916"/>
                  <a:pt x="884666" y="161532"/>
                  <a:pt x="889000" y="169334"/>
                </a:cubicBezTo>
                <a:cubicBezTo>
                  <a:pt x="912936" y="212419"/>
                  <a:pt x="914107" y="211375"/>
                  <a:pt x="939800" y="237067"/>
                </a:cubicBezTo>
                <a:cubicBezTo>
                  <a:pt x="949299" y="265566"/>
                  <a:pt x="948458" y="267036"/>
                  <a:pt x="965200" y="296334"/>
                </a:cubicBezTo>
                <a:cubicBezTo>
                  <a:pt x="970249" y="305169"/>
                  <a:pt x="978000" y="312435"/>
                  <a:pt x="982133" y="321734"/>
                </a:cubicBezTo>
                <a:cubicBezTo>
                  <a:pt x="1008458" y="380965"/>
                  <a:pt x="992320" y="362482"/>
                  <a:pt x="1007533" y="423334"/>
                </a:cubicBezTo>
                <a:cubicBezTo>
                  <a:pt x="1011862" y="440650"/>
                  <a:pt x="1018822" y="457201"/>
                  <a:pt x="1024466" y="474134"/>
                </a:cubicBezTo>
                <a:cubicBezTo>
                  <a:pt x="1027288" y="482601"/>
                  <a:pt x="1027983" y="492108"/>
                  <a:pt x="1032933" y="499534"/>
                </a:cubicBezTo>
                <a:cubicBezTo>
                  <a:pt x="1038577" y="508001"/>
                  <a:pt x="1045315" y="515833"/>
                  <a:pt x="1049866" y="524934"/>
                </a:cubicBezTo>
                <a:cubicBezTo>
                  <a:pt x="1053857" y="532916"/>
                  <a:pt x="1054342" y="542352"/>
                  <a:pt x="1058333" y="550334"/>
                </a:cubicBezTo>
                <a:cubicBezTo>
                  <a:pt x="1062884" y="559435"/>
                  <a:pt x="1070715" y="566633"/>
                  <a:pt x="1075266" y="575734"/>
                </a:cubicBezTo>
                <a:cubicBezTo>
                  <a:pt x="1079257" y="583716"/>
                  <a:pt x="1079742" y="593152"/>
                  <a:pt x="1083733" y="601134"/>
                </a:cubicBezTo>
                <a:cubicBezTo>
                  <a:pt x="1099499" y="632666"/>
                  <a:pt x="1102659" y="623846"/>
                  <a:pt x="1126066" y="651934"/>
                </a:cubicBezTo>
                <a:cubicBezTo>
                  <a:pt x="1162653" y="695837"/>
                  <a:pt x="1118461" y="661851"/>
                  <a:pt x="1176866" y="702734"/>
                </a:cubicBezTo>
                <a:cubicBezTo>
                  <a:pt x="1193538" y="714405"/>
                  <a:pt x="1227666" y="736600"/>
                  <a:pt x="1227666" y="736600"/>
                </a:cubicBezTo>
                <a:cubicBezTo>
                  <a:pt x="1269999" y="733778"/>
                  <a:pt x="1312498" y="732819"/>
                  <a:pt x="1354666" y="728134"/>
                </a:cubicBezTo>
                <a:cubicBezTo>
                  <a:pt x="1363536" y="727148"/>
                  <a:pt x="1372926" y="725022"/>
                  <a:pt x="1380066" y="719667"/>
                </a:cubicBezTo>
                <a:cubicBezTo>
                  <a:pt x="1380086" y="719652"/>
                  <a:pt x="1427473" y="672261"/>
                  <a:pt x="1439333" y="660400"/>
                </a:cubicBezTo>
                <a:lnTo>
                  <a:pt x="1464733" y="635000"/>
                </a:lnTo>
                <a:cubicBezTo>
                  <a:pt x="1488369" y="564095"/>
                  <a:pt x="1453842" y="674136"/>
                  <a:pt x="1481666" y="516467"/>
                </a:cubicBezTo>
                <a:cubicBezTo>
                  <a:pt x="1484768" y="498889"/>
                  <a:pt x="1494728" y="483091"/>
                  <a:pt x="1498600" y="465667"/>
                </a:cubicBezTo>
                <a:lnTo>
                  <a:pt x="1515533" y="389467"/>
                </a:lnTo>
                <a:cubicBezTo>
                  <a:pt x="1519609" y="348706"/>
                  <a:pt x="1521392" y="303071"/>
                  <a:pt x="1532466" y="262467"/>
                </a:cubicBezTo>
                <a:cubicBezTo>
                  <a:pt x="1537162" y="245247"/>
                  <a:pt x="1539499" y="226519"/>
                  <a:pt x="1549400" y="211667"/>
                </a:cubicBezTo>
                <a:cubicBezTo>
                  <a:pt x="1555044" y="203200"/>
                  <a:pt x="1561782" y="195368"/>
                  <a:pt x="1566333" y="186267"/>
                </a:cubicBezTo>
                <a:cubicBezTo>
                  <a:pt x="1570324" y="178285"/>
                  <a:pt x="1574800" y="160867"/>
                  <a:pt x="1574800" y="160867"/>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028267" y="3742267"/>
            <a:ext cx="1176866" cy="1295400"/>
          </a:xfrm>
          <a:custGeom>
            <a:avLst/>
            <a:gdLst>
              <a:gd name="connsiteX0" fmla="*/ 0 w 1176866"/>
              <a:gd name="connsiteY0" fmla="*/ 1278466 h 1295400"/>
              <a:gd name="connsiteX1" fmla="*/ 50800 w 1176866"/>
              <a:gd name="connsiteY1" fmla="*/ 1236133 h 1295400"/>
              <a:gd name="connsiteX2" fmla="*/ 76200 w 1176866"/>
              <a:gd name="connsiteY2" fmla="*/ 1210733 h 1295400"/>
              <a:gd name="connsiteX3" fmla="*/ 110066 w 1176866"/>
              <a:gd name="connsiteY3" fmla="*/ 1193800 h 1295400"/>
              <a:gd name="connsiteX4" fmla="*/ 127000 w 1176866"/>
              <a:gd name="connsiteY4" fmla="*/ 1176866 h 1295400"/>
              <a:gd name="connsiteX5" fmla="*/ 160866 w 1176866"/>
              <a:gd name="connsiteY5" fmla="*/ 1168400 h 1295400"/>
              <a:gd name="connsiteX6" fmla="*/ 186266 w 1176866"/>
              <a:gd name="connsiteY6" fmla="*/ 1159933 h 1295400"/>
              <a:gd name="connsiteX7" fmla="*/ 220133 w 1176866"/>
              <a:gd name="connsiteY7" fmla="*/ 1143000 h 1295400"/>
              <a:gd name="connsiteX8" fmla="*/ 270933 w 1176866"/>
              <a:gd name="connsiteY8" fmla="*/ 1117600 h 1295400"/>
              <a:gd name="connsiteX9" fmla="*/ 287866 w 1176866"/>
              <a:gd name="connsiteY9" fmla="*/ 1092200 h 1295400"/>
              <a:gd name="connsiteX10" fmla="*/ 304800 w 1176866"/>
              <a:gd name="connsiteY10" fmla="*/ 1075266 h 1295400"/>
              <a:gd name="connsiteX11" fmla="*/ 313266 w 1176866"/>
              <a:gd name="connsiteY11" fmla="*/ 1016000 h 1295400"/>
              <a:gd name="connsiteX12" fmla="*/ 321733 w 1176866"/>
              <a:gd name="connsiteY12" fmla="*/ 965200 h 1295400"/>
              <a:gd name="connsiteX13" fmla="*/ 338666 w 1176866"/>
              <a:gd name="connsiteY13" fmla="*/ 880533 h 1295400"/>
              <a:gd name="connsiteX14" fmla="*/ 457200 w 1176866"/>
              <a:gd name="connsiteY14" fmla="*/ 889000 h 1295400"/>
              <a:gd name="connsiteX15" fmla="*/ 482600 w 1176866"/>
              <a:gd name="connsiteY15" fmla="*/ 897466 h 1295400"/>
              <a:gd name="connsiteX16" fmla="*/ 524933 w 1176866"/>
              <a:gd name="connsiteY16" fmla="*/ 939800 h 1295400"/>
              <a:gd name="connsiteX17" fmla="*/ 558800 w 1176866"/>
              <a:gd name="connsiteY17" fmla="*/ 990600 h 1295400"/>
              <a:gd name="connsiteX18" fmla="*/ 567266 w 1176866"/>
              <a:gd name="connsiteY18" fmla="*/ 1016000 h 1295400"/>
              <a:gd name="connsiteX19" fmla="*/ 584200 w 1176866"/>
              <a:gd name="connsiteY19" fmla="*/ 1032933 h 1295400"/>
              <a:gd name="connsiteX20" fmla="*/ 601133 w 1176866"/>
              <a:gd name="connsiteY20" fmla="*/ 1058333 h 1295400"/>
              <a:gd name="connsiteX21" fmla="*/ 609600 w 1176866"/>
              <a:gd name="connsiteY21" fmla="*/ 1083733 h 1295400"/>
              <a:gd name="connsiteX22" fmla="*/ 626533 w 1176866"/>
              <a:gd name="connsiteY22" fmla="*/ 1109133 h 1295400"/>
              <a:gd name="connsiteX23" fmla="*/ 660400 w 1176866"/>
              <a:gd name="connsiteY23" fmla="*/ 1176866 h 1295400"/>
              <a:gd name="connsiteX24" fmla="*/ 677333 w 1176866"/>
              <a:gd name="connsiteY24" fmla="*/ 1227666 h 1295400"/>
              <a:gd name="connsiteX25" fmla="*/ 685800 w 1176866"/>
              <a:gd name="connsiteY25" fmla="*/ 1253066 h 1295400"/>
              <a:gd name="connsiteX26" fmla="*/ 728133 w 1176866"/>
              <a:gd name="connsiteY26" fmla="*/ 1295400 h 1295400"/>
              <a:gd name="connsiteX27" fmla="*/ 838200 w 1176866"/>
              <a:gd name="connsiteY27" fmla="*/ 1278466 h 1295400"/>
              <a:gd name="connsiteX28" fmla="*/ 889000 w 1176866"/>
              <a:gd name="connsiteY28" fmla="*/ 1236133 h 1295400"/>
              <a:gd name="connsiteX29" fmla="*/ 939800 w 1176866"/>
              <a:gd name="connsiteY29" fmla="*/ 1210733 h 1295400"/>
              <a:gd name="connsiteX30" fmla="*/ 1007533 w 1176866"/>
              <a:gd name="connsiteY30" fmla="*/ 1151466 h 1295400"/>
              <a:gd name="connsiteX31" fmla="*/ 1024466 w 1176866"/>
              <a:gd name="connsiteY31" fmla="*/ 1126066 h 1295400"/>
              <a:gd name="connsiteX32" fmla="*/ 1066800 w 1176866"/>
              <a:gd name="connsiteY32" fmla="*/ 1083733 h 1295400"/>
              <a:gd name="connsiteX33" fmla="*/ 1092200 w 1176866"/>
              <a:gd name="connsiteY33" fmla="*/ 1041400 h 1295400"/>
              <a:gd name="connsiteX34" fmla="*/ 1117600 w 1176866"/>
              <a:gd name="connsiteY34" fmla="*/ 999066 h 1295400"/>
              <a:gd name="connsiteX35" fmla="*/ 1143000 w 1176866"/>
              <a:gd name="connsiteY35" fmla="*/ 939800 h 1295400"/>
              <a:gd name="connsiteX36" fmla="*/ 1151466 w 1176866"/>
              <a:gd name="connsiteY36" fmla="*/ 905933 h 1295400"/>
              <a:gd name="connsiteX37" fmla="*/ 1168400 w 1176866"/>
              <a:gd name="connsiteY37" fmla="*/ 855133 h 1295400"/>
              <a:gd name="connsiteX38" fmla="*/ 1176866 w 1176866"/>
              <a:gd name="connsiteY38" fmla="*/ 829733 h 1295400"/>
              <a:gd name="connsiteX39" fmla="*/ 1168400 w 1176866"/>
              <a:gd name="connsiteY39" fmla="*/ 745066 h 1295400"/>
              <a:gd name="connsiteX40" fmla="*/ 1151466 w 1176866"/>
              <a:gd name="connsiteY40" fmla="*/ 694266 h 1295400"/>
              <a:gd name="connsiteX41" fmla="*/ 1143000 w 1176866"/>
              <a:gd name="connsiteY41" fmla="*/ 668866 h 1295400"/>
              <a:gd name="connsiteX42" fmla="*/ 1134533 w 1176866"/>
              <a:gd name="connsiteY42" fmla="*/ 643466 h 1295400"/>
              <a:gd name="connsiteX43" fmla="*/ 1109133 w 1176866"/>
              <a:gd name="connsiteY43" fmla="*/ 584200 h 1295400"/>
              <a:gd name="connsiteX44" fmla="*/ 1075266 w 1176866"/>
              <a:gd name="connsiteY44" fmla="*/ 550333 h 1295400"/>
              <a:gd name="connsiteX45" fmla="*/ 1024466 w 1176866"/>
              <a:gd name="connsiteY45" fmla="*/ 516466 h 1295400"/>
              <a:gd name="connsiteX46" fmla="*/ 999066 w 1176866"/>
              <a:gd name="connsiteY46" fmla="*/ 491066 h 1295400"/>
              <a:gd name="connsiteX47" fmla="*/ 914400 w 1176866"/>
              <a:gd name="connsiteY47" fmla="*/ 457200 h 1295400"/>
              <a:gd name="connsiteX48" fmla="*/ 897466 w 1176866"/>
              <a:gd name="connsiteY48" fmla="*/ 440266 h 1295400"/>
              <a:gd name="connsiteX49" fmla="*/ 846666 w 1176866"/>
              <a:gd name="connsiteY49" fmla="*/ 414866 h 1295400"/>
              <a:gd name="connsiteX50" fmla="*/ 804333 w 1176866"/>
              <a:gd name="connsiteY50" fmla="*/ 372533 h 1295400"/>
              <a:gd name="connsiteX51" fmla="*/ 753533 w 1176866"/>
              <a:gd name="connsiteY51" fmla="*/ 338666 h 1295400"/>
              <a:gd name="connsiteX52" fmla="*/ 736600 w 1176866"/>
              <a:gd name="connsiteY52" fmla="*/ 313266 h 1295400"/>
              <a:gd name="connsiteX53" fmla="*/ 635000 w 1176866"/>
              <a:gd name="connsiteY53" fmla="*/ 262466 h 1295400"/>
              <a:gd name="connsiteX54" fmla="*/ 482600 w 1176866"/>
              <a:gd name="connsiteY54" fmla="*/ 245533 h 1295400"/>
              <a:gd name="connsiteX55" fmla="*/ 457200 w 1176866"/>
              <a:gd name="connsiteY55" fmla="*/ 237066 h 1295400"/>
              <a:gd name="connsiteX56" fmla="*/ 397933 w 1176866"/>
              <a:gd name="connsiteY56" fmla="*/ 211666 h 1295400"/>
              <a:gd name="connsiteX57" fmla="*/ 347133 w 1176866"/>
              <a:gd name="connsiteY57" fmla="*/ 160866 h 1295400"/>
              <a:gd name="connsiteX58" fmla="*/ 313266 w 1176866"/>
              <a:gd name="connsiteY58" fmla="*/ 84666 h 1295400"/>
              <a:gd name="connsiteX59" fmla="*/ 296333 w 1176866"/>
              <a:gd name="connsiteY59" fmla="*/ 33866 h 1295400"/>
              <a:gd name="connsiteX60" fmla="*/ 287866 w 1176866"/>
              <a:gd name="connsiteY6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176866" h="1295400">
                <a:moveTo>
                  <a:pt x="0" y="1278466"/>
                </a:moveTo>
                <a:cubicBezTo>
                  <a:pt x="16933" y="1264355"/>
                  <a:pt x="34325" y="1250777"/>
                  <a:pt x="50800" y="1236133"/>
                </a:cubicBezTo>
                <a:cubicBezTo>
                  <a:pt x="59749" y="1228178"/>
                  <a:pt x="66457" y="1217693"/>
                  <a:pt x="76200" y="1210733"/>
                </a:cubicBezTo>
                <a:cubicBezTo>
                  <a:pt x="86470" y="1203397"/>
                  <a:pt x="99565" y="1200801"/>
                  <a:pt x="110066" y="1193800"/>
                </a:cubicBezTo>
                <a:cubicBezTo>
                  <a:pt x="116708" y="1189372"/>
                  <a:pt x="119860" y="1180436"/>
                  <a:pt x="127000" y="1176866"/>
                </a:cubicBezTo>
                <a:cubicBezTo>
                  <a:pt x="137408" y="1171662"/>
                  <a:pt x="149678" y="1171597"/>
                  <a:pt x="160866" y="1168400"/>
                </a:cubicBezTo>
                <a:cubicBezTo>
                  <a:pt x="169447" y="1165948"/>
                  <a:pt x="178063" y="1163449"/>
                  <a:pt x="186266" y="1159933"/>
                </a:cubicBezTo>
                <a:cubicBezTo>
                  <a:pt x="197867" y="1154961"/>
                  <a:pt x="208532" y="1147972"/>
                  <a:pt x="220133" y="1143000"/>
                </a:cubicBezTo>
                <a:cubicBezTo>
                  <a:pt x="269206" y="1121969"/>
                  <a:pt x="222122" y="1150140"/>
                  <a:pt x="270933" y="1117600"/>
                </a:cubicBezTo>
                <a:cubicBezTo>
                  <a:pt x="276577" y="1109133"/>
                  <a:pt x="281509" y="1100146"/>
                  <a:pt x="287866" y="1092200"/>
                </a:cubicBezTo>
                <a:cubicBezTo>
                  <a:pt x="292853" y="1085966"/>
                  <a:pt x="302276" y="1082839"/>
                  <a:pt x="304800" y="1075266"/>
                </a:cubicBezTo>
                <a:cubicBezTo>
                  <a:pt x="311111" y="1056334"/>
                  <a:pt x="310232" y="1035724"/>
                  <a:pt x="313266" y="1016000"/>
                </a:cubicBezTo>
                <a:cubicBezTo>
                  <a:pt x="315876" y="999033"/>
                  <a:pt x="319123" y="982167"/>
                  <a:pt x="321733" y="965200"/>
                </a:cubicBezTo>
                <a:cubicBezTo>
                  <a:pt x="332852" y="892928"/>
                  <a:pt x="323268" y="926730"/>
                  <a:pt x="338666" y="880533"/>
                </a:cubicBezTo>
                <a:cubicBezTo>
                  <a:pt x="378177" y="883355"/>
                  <a:pt x="417859" y="884372"/>
                  <a:pt x="457200" y="889000"/>
                </a:cubicBezTo>
                <a:cubicBezTo>
                  <a:pt x="466063" y="890043"/>
                  <a:pt x="475460" y="892111"/>
                  <a:pt x="482600" y="897466"/>
                </a:cubicBezTo>
                <a:cubicBezTo>
                  <a:pt x="498565" y="909440"/>
                  <a:pt x="524933" y="939800"/>
                  <a:pt x="524933" y="939800"/>
                </a:cubicBezTo>
                <a:cubicBezTo>
                  <a:pt x="545066" y="1000198"/>
                  <a:pt x="516517" y="927175"/>
                  <a:pt x="558800" y="990600"/>
                </a:cubicBezTo>
                <a:cubicBezTo>
                  <a:pt x="563750" y="998026"/>
                  <a:pt x="562674" y="1008347"/>
                  <a:pt x="567266" y="1016000"/>
                </a:cubicBezTo>
                <a:cubicBezTo>
                  <a:pt x="571373" y="1022845"/>
                  <a:pt x="579213" y="1026700"/>
                  <a:pt x="584200" y="1032933"/>
                </a:cubicBezTo>
                <a:cubicBezTo>
                  <a:pt x="590557" y="1040879"/>
                  <a:pt x="596582" y="1049232"/>
                  <a:pt x="601133" y="1058333"/>
                </a:cubicBezTo>
                <a:cubicBezTo>
                  <a:pt x="605124" y="1066315"/>
                  <a:pt x="605609" y="1075751"/>
                  <a:pt x="609600" y="1083733"/>
                </a:cubicBezTo>
                <a:cubicBezTo>
                  <a:pt x="614151" y="1092834"/>
                  <a:pt x="622400" y="1099834"/>
                  <a:pt x="626533" y="1109133"/>
                </a:cubicBezTo>
                <a:cubicBezTo>
                  <a:pt x="657664" y="1179179"/>
                  <a:pt x="625624" y="1142092"/>
                  <a:pt x="660400" y="1176866"/>
                </a:cubicBezTo>
                <a:lnTo>
                  <a:pt x="677333" y="1227666"/>
                </a:lnTo>
                <a:cubicBezTo>
                  <a:pt x="680155" y="1236133"/>
                  <a:pt x="679489" y="1246755"/>
                  <a:pt x="685800" y="1253066"/>
                </a:cubicBezTo>
                <a:lnTo>
                  <a:pt x="728133" y="1295400"/>
                </a:lnTo>
                <a:cubicBezTo>
                  <a:pt x="752420" y="1292971"/>
                  <a:pt x="807686" y="1293723"/>
                  <a:pt x="838200" y="1278466"/>
                </a:cubicBezTo>
                <a:cubicBezTo>
                  <a:pt x="869733" y="1262699"/>
                  <a:pt x="860911" y="1259541"/>
                  <a:pt x="889000" y="1236133"/>
                </a:cubicBezTo>
                <a:cubicBezTo>
                  <a:pt x="910883" y="1217897"/>
                  <a:pt x="914344" y="1219219"/>
                  <a:pt x="939800" y="1210733"/>
                </a:cubicBezTo>
                <a:cubicBezTo>
                  <a:pt x="960602" y="1195131"/>
                  <a:pt x="992919" y="1173387"/>
                  <a:pt x="1007533" y="1151466"/>
                </a:cubicBezTo>
                <a:cubicBezTo>
                  <a:pt x="1013177" y="1142999"/>
                  <a:pt x="1017765" y="1133724"/>
                  <a:pt x="1024466" y="1126066"/>
                </a:cubicBezTo>
                <a:cubicBezTo>
                  <a:pt x="1037607" y="1111047"/>
                  <a:pt x="1066800" y="1083733"/>
                  <a:pt x="1066800" y="1083733"/>
                </a:cubicBezTo>
                <a:cubicBezTo>
                  <a:pt x="1090783" y="1011780"/>
                  <a:pt x="1057334" y="1099509"/>
                  <a:pt x="1092200" y="1041400"/>
                </a:cubicBezTo>
                <a:cubicBezTo>
                  <a:pt x="1125175" y="986442"/>
                  <a:pt x="1074691" y="1041975"/>
                  <a:pt x="1117600" y="999066"/>
                </a:cubicBezTo>
                <a:cubicBezTo>
                  <a:pt x="1141906" y="901837"/>
                  <a:pt x="1107918" y="1021660"/>
                  <a:pt x="1143000" y="939800"/>
                </a:cubicBezTo>
                <a:cubicBezTo>
                  <a:pt x="1147584" y="929104"/>
                  <a:pt x="1148122" y="917079"/>
                  <a:pt x="1151466" y="905933"/>
                </a:cubicBezTo>
                <a:cubicBezTo>
                  <a:pt x="1156595" y="888836"/>
                  <a:pt x="1162756" y="872066"/>
                  <a:pt x="1168400" y="855133"/>
                </a:cubicBezTo>
                <a:lnTo>
                  <a:pt x="1176866" y="829733"/>
                </a:lnTo>
                <a:cubicBezTo>
                  <a:pt x="1174044" y="801511"/>
                  <a:pt x="1173627" y="772943"/>
                  <a:pt x="1168400" y="745066"/>
                </a:cubicBezTo>
                <a:cubicBezTo>
                  <a:pt x="1165111" y="727522"/>
                  <a:pt x="1157110" y="711199"/>
                  <a:pt x="1151466" y="694266"/>
                </a:cubicBezTo>
                <a:lnTo>
                  <a:pt x="1143000" y="668866"/>
                </a:lnTo>
                <a:lnTo>
                  <a:pt x="1134533" y="643466"/>
                </a:lnTo>
                <a:cubicBezTo>
                  <a:pt x="1127994" y="623848"/>
                  <a:pt x="1121687" y="600938"/>
                  <a:pt x="1109133" y="584200"/>
                </a:cubicBezTo>
                <a:cubicBezTo>
                  <a:pt x="1099554" y="571428"/>
                  <a:pt x="1086555" y="561622"/>
                  <a:pt x="1075266" y="550333"/>
                </a:cubicBezTo>
                <a:cubicBezTo>
                  <a:pt x="1043555" y="518622"/>
                  <a:pt x="1061225" y="528720"/>
                  <a:pt x="1024466" y="516466"/>
                </a:cubicBezTo>
                <a:cubicBezTo>
                  <a:pt x="1015999" y="507999"/>
                  <a:pt x="1009533" y="496881"/>
                  <a:pt x="999066" y="491066"/>
                </a:cubicBezTo>
                <a:cubicBezTo>
                  <a:pt x="916460" y="445174"/>
                  <a:pt x="978255" y="499770"/>
                  <a:pt x="914400" y="457200"/>
                </a:cubicBezTo>
                <a:cubicBezTo>
                  <a:pt x="907758" y="452772"/>
                  <a:pt x="903700" y="445253"/>
                  <a:pt x="897466" y="440266"/>
                </a:cubicBezTo>
                <a:cubicBezTo>
                  <a:pt x="874020" y="421509"/>
                  <a:pt x="873493" y="423809"/>
                  <a:pt x="846666" y="414866"/>
                </a:cubicBezTo>
                <a:cubicBezTo>
                  <a:pt x="815622" y="368299"/>
                  <a:pt x="846666" y="407810"/>
                  <a:pt x="804333" y="372533"/>
                </a:cubicBezTo>
                <a:cubicBezTo>
                  <a:pt x="762051" y="337298"/>
                  <a:pt x="798171" y="353546"/>
                  <a:pt x="753533" y="338666"/>
                </a:cubicBezTo>
                <a:cubicBezTo>
                  <a:pt x="747889" y="330199"/>
                  <a:pt x="744258" y="319967"/>
                  <a:pt x="736600" y="313266"/>
                </a:cubicBezTo>
                <a:cubicBezTo>
                  <a:pt x="712109" y="291837"/>
                  <a:pt x="669006" y="266244"/>
                  <a:pt x="635000" y="262466"/>
                </a:cubicBezTo>
                <a:lnTo>
                  <a:pt x="482600" y="245533"/>
                </a:lnTo>
                <a:cubicBezTo>
                  <a:pt x="474133" y="242711"/>
                  <a:pt x="465781" y="239518"/>
                  <a:pt x="457200" y="237066"/>
                </a:cubicBezTo>
                <a:cubicBezTo>
                  <a:pt x="425649" y="228052"/>
                  <a:pt x="422357" y="233376"/>
                  <a:pt x="397933" y="211666"/>
                </a:cubicBezTo>
                <a:cubicBezTo>
                  <a:pt x="380035" y="195756"/>
                  <a:pt x="347133" y="160866"/>
                  <a:pt x="347133" y="160866"/>
                </a:cubicBezTo>
                <a:cubicBezTo>
                  <a:pt x="326982" y="100412"/>
                  <a:pt x="340101" y="124917"/>
                  <a:pt x="313266" y="84666"/>
                </a:cubicBezTo>
                <a:lnTo>
                  <a:pt x="296333" y="33866"/>
                </a:lnTo>
                <a:cubicBezTo>
                  <a:pt x="286974" y="5788"/>
                  <a:pt x="287866" y="17391"/>
                  <a:pt x="287866"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332133" y="5959554"/>
            <a:ext cx="770467" cy="407379"/>
          </a:xfrm>
          <a:custGeom>
            <a:avLst/>
            <a:gdLst>
              <a:gd name="connsiteX0" fmla="*/ 0 w 770467"/>
              <a:gd name="connsiteY0" fmla="*/ 407379 h 407379"/>
              <a:gd name="connsiteX1" fmla="*/ 84667 w 770467"/>
              <a:gd name="connsiteY1" fmla="*/ 314246 h 407379"/>
              <a:gd name="connsiteX2" fmla="*/ 135467 w 770467"/>
              <a:gd name="connsiteY2" fmla="*/ 280379 h 407379"/>
              <a:gd name="connsiteX3" fmla="*/ 186267 w 770467"/>
              <a:gd name="connsiteY3" fmla="*/ 229579 h 407379"/>
              <a:gd name="connsiteX4" fmla="*/ 220134 w 770467"/>
              <a:gd name="connsiteY4" fmla="*/ 178779 h 407379"/>
              <a:gd name="connsiteX5" fmla="*/ 270934 w 770467"/>
              <a:gd name="connsiteY5" fmla="*/ 136446 h 407379"/>
              <a:gd name="connsiteX6" fmla="*/ 296334 w 770467"/>
              <a:gd name="connsiteY6" fmla="*/ 119513 h 407379"/>
              <a:gd name="connsiteX7" fmla="*/ 313267 w 770467"/>
              <a:gd name="connsiteY7" fmla="*/ 102579 h 407379"/>
              <a:gd name="connsiteX8" fmla="*/ 338667 w 770467"/>
              <a:gd name="connsiteY8" fmla="*/ 85646 h 407379"/>
              <a:gd name="connsiteX9" fmla="*/ 372534 w 770467"/>
              <a:gd name="connsiteY9" fmla="*/ 60246 h 407379"/>
              <a:gd name="connsiteX10" fmla="*/ 423334 w 770467"/>
              <a:gd name="connsiteY10" fmla="*/ 43313 h 407379"/>
              <a:gd name="connsiteX11" fmla="*/ 440267 w 770467"/>
              <a:gd name="connsiteY11" fmla="*/ 26379 h 407379"/>
              <a:gd name="connsiteX12" fmla="*/ 465667 w 770467"/>
              <a:gd name="connsiteY12" fmla="*/ 17913 h 407379"/>
              <a:gd name="connsiteX13" fmla="*/ 558800 w 770467"/>
              <a:gd name="connsiteY13" fmla="*/ 979 h 407379"/>
              <a:gd name="connsiteX14" fmla="*/ 770467 w 770467"/>
              <a:gd name="connsiteY14" fmla="*/ 979 h 40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0467" h="407379">
                <a:moveTo>
                  <a:pt x="0" y="407379"/>
                </a:moveTo>
                <a:cubicBezTo>
                  <a:pt x="48827" y="346346"/>
                  <a:pt x="21089" y="377824"/>
                  <a:pt x="84667" y="314246"/>
                </a:cubicBezTo>
                <a:cubicBezTo>
                  <a:pt x="116378" y="282535"/>
                  <a:pt x="98708" y="292633"/>
                  <a:pt x="135467" y="280379"/>
                </a:cubicBezTo>
                <a:cubicBezTo>
                  <a:pt x="152400" y="263446"/>
                  <a:pt x="172983" y="249504"/>
                  <a:pt x="186267" y="229579"/>
                </a:cubicBezTo>
                <a:cubicBezTo>
                  <a:pt x="197556" y="212646"/>
                  <a:pt x="203201" y="190068"/>
                  <a:pt x="220134" y="178779"/>
                </a:cubicBezTo>
                <a:cubicBezTo>
                  <a:pt x="283197" y="136738"/>
                  <a:pt x="205744" y="190771"/>
                  <a:pt x="270934" y="136446"/>
                </a:cubicBezTo>
                <a:cubicBezTo>
                  <a:pt x="278751" y="129932"/>
                  <a:pt x="288388" y="125870"/>
                  <a:pt x="296334" y="119513"/>
                </a:cubicBezTo>
                <a:cubicBezTo>
                  <a:pt x="302567" y="114526"/>
                  <a:pt x="307034" y="107566"/>
                  <a:pt x="313267" y="102579"/>
                </a:cubicBezTo>
                <a:cubicBezTo>
                  <a:pt x="321213" y="96222"/>
                  <a:pt x="330387" y="91560"/>
                  <a:pt x="338667" y="85646"/>
                </a:cubicBezTo>
                <a:cubicBezTo>
                  <a:pt x="350150" y="77444"/>
                  <a:pt x="359913" y="66557"/>
                  <a:pt x="372534" y="60246"/>
                </a:cubicBezTo>
                <a:cubicBezTo>
                  <a:pt x="388499" y="52264"/>
                  <a:pt x="423334" y="43313"/>
                  <a:pt x="423334" y="43313"/>
                </a:cubicBezTo>
                <a:cubicBezTo>
                  <a:pt x="428978" y="37668"/>
                  <a:pt x="433422" y="30486"/>
                  <a:pt x="440267" y="26379"/>
                </a:cubicBezTo>
                <a:cubicBezTo>
                  <a:pt x="447920" y="21787"/>
                  <a:pt x="457086" y="20365"/>
                  <a:pt x="465667" y="17913"/>
                </a:cubicBezTo>
                <a:cubicBezTo>
                  <a:pt x="493322" y="10012"/>
                  <a:pt x="531870" y="1821"/>
                  <a:pt x="558800" y="979"/>
                </a:cubicBezTo>
                <a:cubicBezTo>
                  <a:pt x="629321" y="-1225"/>
                  <a:pt x="699911" y="979"/>
                  <a:pt x="770467" y="97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42606" y="5437600"/>
            <a:ext cx="359394" cy="461665"/>
          </a:xfrm>
          <a:prstGeom prst="rect">
            <a:avLst/>
          </a:prstGeom>
          <a:noFill/>
        </p:spPr>
        <p:txBody>
          <a:bodyPr wrap="none" rtlCol="0">
            <a:spAutoFit/>
          </a:bodyPr>
          <a:lstStyle/>
          <a:p>
            <a:r>
              <a:rPr lang="en-US" sz="2400" b="1" dirty="0" smtClean="0"/>
              <a:t>&gt;</a:t>
            </a:r>
            <a:endParaRPr lang="en-US" sz="2400" b="1" dirty="0"/>
          </a:p>
        </p:txBody>
      </p:sp>
      <p:sp>
        <p:nvSpPr>
          <p:cNvPr id="14" name="TextBox 13"/>
          <p:cNvSpPr txBox="1"/>
          <p:nvPr/>
        </p:nvSpPr>
        <p:spPr>
          <a:xfrm>
            <a:off x="6437003" y="5206767"/>
            <a:ext cx="359394" cy="461665"/>
          </a:xfrm>
          <a:prstGeom prst="rect">
            <a:avLst/>
          </a:prstGeom>
          <a:noFill/>
        </p:spPr>
        <p:txBody>
          <a:bodyPr wrap="none" rtlCol="0">
            <a:spAutoFit/>
          </a:bodyPr>
          <a:lstStyle/>
          <a:p>
            <a:r>
              <a:rPr lang="en-US" sz="2400" b="1" dirty="0" smtClean="0"/>
              <a:t>&gt;</a:t>
            </a:r>
            <a:endParaRPr lang="en-US" sz="2400" b="1" dirty="0"/>
          </a:p>
        </p:txBody>
      </p:sp>
    </p:spTree>
    <p:extLst>
      <p:ext uri="{BB962C8B-B14F-4D97-AF65-F5344CB8AC3E}">
        <p14:creationId xmlns:p14="http://schemas.microsoft.com/office/powerpoint/2010/main" val="2256062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37</a:t>
            </a:fld>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94614" cy="4419600"/>
          </a:xfrm>
          <a:prstGeom prst="rect">
            <a:avLst/>
          </a:prstGeom>
          <a:ln>
            <a:solidFill>
              <a:schemeClr val="tx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386" y="0"/>
            <a:ext cx="4494614" cy="4419600"/>
          </a:xfrm>
          <a:prstGeom prst="rect">
            <a:avLst/>
          </a:prstGeom>
          <a:ln>
            <a:solidFill>
              <a:schemeClr val="tx1"/>
            </a:solidFill>
          </a:ln>
        </p:spPr>
      </p:pic>
      <p:sp>
        <p:nvSpPr>
          <p:cNvPr id="5" name="TextBox 4"/>
          <p:cNvSpPr txBox="1"/>
          <p:nvPr/>
        </p:nvSpPr>
        <p:spPr>
          <a:xfrm>
            <a:off x="2189388" y="5074735"/>
            <a:ext cx="4450898" cy="369332"/>
          </a:xfrm>
          <a:prstGeom prst="rect">
            <a:avLst/>
          </a:prstGeom>
          <a:noFill/>
        </p:spPr>
        <p:txBody>
          <a:bodyPr wrap="none" rtlCol="0">
            <a:spAutoFit/>
          </a:bodyPr>
          <a:lstStyle/>
          <a:p>
            <a:r>
              <a:rPr lang="en-US" b="1" dirty="0" smtClean="0"/>
              <a:t>Latest Preliminary 1-Month (Feb’20) LLFs</a:t>
            </a:r>
            <a:endParaRPr lang="en-US" b="1" dirty="0"/>
          </a:p>
        </p:txBody>
      </p:sp>
    </p:spTree>
    <p:extLst>
      <p:ext uri="{BB962C8B-B14F-4D97-AF65-F5344CB8AC3E}">
        <p14:creationId xmlns:p14="http://schemas.microsoft.com/office/powerpoint/2010/main" val="539307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38</a:t>
            </a:fld>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494616" cy="4419600"/>
          </a:xfrm>
          <a:prstGeom prst="rect">
            <a:avLst/>
          </a:prstGeom>
          <a:ln>
            <a:solidFill>
              <a:schemeClr val="tx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387" y="0"/>
            <a:ext cx="4494613" cy="4419599"/>
          </a:xfrm>
          <a:prstGeom prst="rect">
            <a:avLst/>
          </a:prstGeom>
          <a:ln>
            <a:solidFill>
              <a:schemeClr val="tx1"/>
            </a:solidFill>
          </a:ln>
        </p:spPr>
      </p:pic>
      <p:sp>
        <p:nvSpPr>
          <p:cNvPr id="5" name="TextBox 4"/>
          <p:cNvSpPr txBox="1"/>
          <p:nvPr/>
        </p:nvSpPr>
        <p:spPr>
          <a:xfrm>
            <a:off x="2200783" y="5074735"/>
            <a:ext cx="4587666" cy="369332"/>
          </a:xfrm>
          <a:prstGeom prst="rect">
            <a:avLst/>
          </a:prstGeom>
          <a:noFill/>
        </p:spPr>
        <p:txBody>
          <a:bodyPr wrap="none" rtlCol="0">
            <a:spAutoFit/>
          </a:bodyPr>
          <a:lstStyle/>
          <a:p>
            <a:r>
              <a:rPr lang="en-US" b="1" dirty="0" smtClean="0"/>
              <a:t>Latest Preliminary 3-Month (FMA’20) LLFs</a:t>
            </a:r>
            <a:endParaRPr lang="en-US" b="1" dirty="0"/>
          </a:p>
        </p:txBody>
      </p:sp>
    </p:spTree>
    <p:extLst>
      <p:ext uri="{BB962C8B-B14F-4D97-AF65-F5344CB8AC3E}">
        <p14:creationId xmlns:p14="http://schemas.microsoft.com/office/powerpoint/2010/main" val="2420848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39</a:t>
            </a:fld>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33"/>
            <a:ext cx="4782433" cy="3674533"/>
          </a:xfrm>
          <a:prstGeom prst="rect">
            <a:avLst/>
          </a:prstGeom>
          <a:ln>
            <a:solidFill>
              <a:schemeClr val="accent1">
                <a:shade val="50000"/>
              </a:schemeClr>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433" y="2961370"/>
            <a:ext cx="4361567" cy="3351166"/>
          </a:xfrm>
          <a:prstGeom prst="rect">
            <a:avLst/>
          </a:prstGeom>
          <a:ln>
            <a:solidFill>
              <a:schemeClr val="accent1">
                <a:shade val="50000"/>
              </a:schemeClr>
            </a:solidFill>
          </a:ln>
        </p:spPr>
      </p:pic>
      <p:sp>
        <p:nvSpPr>
          <p:cNvPr id="5" name="TextBox 4"/>
          <p:cNvSpPr txBox="1"/>
          <p:nvPr/>
        </p:nvSpPr>
        <p:spPr>
          <a:xfrm>
            <a:off x="914400" y="4625706"/>
            <a:ext cx="2773260" cy="646331"/>
          </a:xfrm>
          <a:prstGeom prst="rect">
            <a:avLst/>
          </a:prstGeom>
          <a:noFill/>
        </p:spPr>
        <p:txBody>
          <a:bodyPr wrap="none" rtlCol="0">
            <a:spAutoFit/>
          </a:bodyPr>
          <a:lstStyle/>
          <a:p>
            <a:r>
              <a:rPr lang="en-US" b="1" dirty="0" smtClean="0"/>
              <a:t>Caribbean/Puerto Rico</a:t>
            </a:r>
          </a:p>
          <a:p>
            <a:r>
              <a:rPr lang="en-US" b="1" dirty="0" smtClean="0"/>
              <a:t>JFM 2020 T &amp; P Outlooks</a:t>
            </a:r>
            <a:endParaRPr lang="en-US" b="1" dirty="0"/>
          </a:p>
        </p:txBody>
      </p:sp>
      <p:sp>
        <p:nvSpPr>
          <p:cNvPr id="6" name="TextBox 5"/>
          <p:cNvSpPr txBox="1"/>
          <p:nvPr/>
        </p:nvSpPr>
        <p:spPr>
          <a:xfrm>
            <a:off x="5219324" y="762000"/>
            <a:ext cx="3788217" cy="646331"/>
          </a:xfrm>
          <a:prstGeom prst="rect">
            <a:avLst/>
          </a:prstGeom>
          <a:noFill/>
        </p:spPr>
        <p:txBody>
          <a:bodyPr wrap="none" rtlCol="0">
            <a:spAutoFit/>
          </a:bodyPr>
          <a:lstStyle/>
          <a:p>
            <a:r>
              <a:rPr lang="en-US" b="1" u="sng" dirty="0" smtClean="0"/>
              <a:t>Hawaii</a:t>
            </a:r>
            <a:r>
              <a:rPr lang="en-US" dirty="0" smtClean="0"/>
              <a:t>: All 4 locations favor above</a:t>
            </a:r>
          </a:p>
          <a:p>
            <a:r>
              <a:rPr lang="en-US" dirty="0"/>
              <a:t>n</a:t>
            </a:r>
            <a:r>
              <a:rPr lang="en-US" dirty="0" smtClean="0"/>
              <a:t>ormal precipitation at 1- &amp; 3-Months.</a:t>
            </a:r>
            <a:endParaRPr lang="en-US" dirty="0"/>
          </a:p>
        </p:txBody>
      </p:sp>
    </p:spTree>
    <p:extLst>
      <p:ext uri="{BB962C8B-B14F-4D97-AF65-F5344CB8AC3E}">
        <p14:creationId xmlns:p14="http://schemas.microsoft.com/office/powerpoint/2010/main" val="2468738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xmlns="" id="{8B91F56A-EE2A-4BD0-9801-04B9116F5709}"/>
              </a:ext>
            </a:extLst>
          </p:cNvPr>
          <p:cNvSpPr/>
          <p:nvPr/>
        </p:nvSpPr>
        <p:spPr>
          <a:xfrm rot="19532863">
            <a:off x="1641228" y="2287966"/>
            <a:ext cx="668006" cy="3943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grpSp>
        <p:nvGrpSpPr>
          <p:cNvPr id="4" name="Group 3"/>
          <p:cNvGrpSpPr/>
          <p:nvPr/>
        </p:nvGrpSpPr>
        <p:grpSpPr>
          <a:xfrm>
            <a:off x="3581400" y="3200400"/>
            <a:ext cx="838200" cy="533400"/>
            <a:chOff x="3429000" y="3124200"/>
            <a:chExt cx="838200" cy="533400"/>
          </a:xfrm>
        </p:grpSpPr>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1371600"/>
            <a:ext cx="1371600" cy="3293209"/>
          </a:xfrm>
          <a:prstGeom prst="rect">
            <a:avLst/>
          </a:prstGeom>
          <a:noFill/>
        </p:spPr>
        <p:txBody>
          <a:bodyPr wrap="square" rtlCol="0">
            <a:spAutoFit/>
          </a:bodyPr>
          <a:lstStyle/>
          <a:p>
            <a:r>
              <a:rPr lang="en-US" sz="1600" dirty="0"/>
              <a:t>These maps in this and following slides, including</a:t>
            </a:r>
          </a:p>
          <a:p>
            <a:r>
              <a:rPr lang="en-US" sz="1600" dirty="0"/>
              <a:t>a) </a:t>
            </a:r>
            <a:r>
              <a:rPr lang="en-US" sz="1600" dirty="0" err="1"/>
              <a:t>Anom</a:t>
            </a:r>
            <a:r>
              <a:rPr lang="en-US" sz="1600" dirty="0"/>
              <a:t> and b) Percent of </a:t>
            </a:r>
            <a:r>
              <a:rPr lang="en-US" sz="1600" dirty="0" err="1"/>
              <a:t>precip</a:t>
            </a:r>
            <a:r>
              <a:rPr lang="en-US" sz="1600" dirty="0"/>
              <a:t>.  in these and other longer time ranges. Now daily 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dirty="0"/>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dirty="0"/>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dirty="0"/>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dirty="0"/>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cxnSp>
        <p:nvCxnSpPr>
          <p:cNvPr id="10" name="Straight Arrow Connector 9"/>
          <p:cNvCxnSpPr>
            <a:stCxn id="5" idx="2"/>
          </p:cNvCxnSpPr>
          <p:nvPr/>
        </p:nvCxnSpPr>
        <p:spPr>
          <a:xfrm flipH="1">
            <a:off x="8077200" y="4664809"/>
            <a:ext cx="304800" cy="18854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xmlns="" id="{8B91F56A-EE2A-4BD0-9801-04B9116F5709}"/>
              </a:ext>
            </a:extLst>
          </p:cNvPr>
          <p:cNvSpPr/>
          <p:nvPr/>
        </p:nvSpPr>
        <p:spPr>
          <a:xfrm rot="19532863">
            <a:off x="1643076" y="1740396"/>
            <a:ext cx="668006" cy="358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8B91F56A-EE2A-4BD0-9801-04B9116F5709}"/>
              </a:ext>
            </a:extLst>
          </p:cNvPr>
          <p:cNvSpPr/>
          <p:nvPr/>
        </p:nvSpPr>
        <p:spPr>
          <a:xfrm rot="16497019">
            <a:off x="82302" y="1357351"/>
            <a:ext cx="668006" cy="2342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US 4 panel 1wk - 2month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4" y="577138"/>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40</a:t>
            </a:fld>
            <a:endParaRPr lang="en-US" alt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67"/>
            <a:ext cx="9144000" cy="5639526"/>
          </a:xfrm>
          <a:prstGeom prst="rect">
            <a:avLst/>
          </a:prstGeom>
          <a:ln>
            <a:solidFill>
              <a:schemeClr val="tx1"/>
            </a:solidFill>
          </a:ln>
        </p:spPr>
      </p:pic>
      <p:sp>
        <p:nvSpPr>
          <p:cNvPr id="4" name="TextBox 3"/>
          <p:cNvSpPr txBox="1"/>
          <p:nvPr/>
        </p:nvSpPr>
        <p:spPr>
          <a:xfrm>
            <a:off x="3615267" y="52400"/>
            <a:ext cx="2188035" cy="461665"/>
          </a:xfrm>
          <a:prstGeom prst="rect">
            <a:avLst/>
          </a:prstGeom>
          <a:noFill/>
        </p:spPr>
        <p:txBody>
          <a:bodyPr wrap="none" rtlCol="0">
            <a:spAutoFit/>
          </a:bodyPr>
          <a:lstStyle/>
          <a:p>
            <a:r>
              <a:rPr lang="en-US" sz="2400" b="1" dirty="0" smtClean="0"/>
              <a:t>SDO [FMA’20]</a:t>
            </a:r>
            <a:endParaRPr lang="en-US" sz="2400" b="1" dirty="0"/>
          </a:p>
        </p:txBody>
      </p:sp>
      <p:sp>
        <p:nvSpPr>
          <p:cNvPr id="5" name="TextBox 4"/>
          <p:cNvSpPr txBox="1"/>
          <p:nvPr/>
        </p:nvSpPr>
        <p:spPr>
          <a:xfrm>
            <a:off x="6400800" y="537063"/>
            <a:ext cx="1491114" cy="338554"/>
          </a:xfrm>
          <a:prstGeom prst="rect">
            <a:avLst/>
          </a:prstGeom>
          <a:noFill/>
        </p:spPr>
        <p:txBody>
          <a:bodyPr wrap="none" rtlCol="0">
            <a:spAutoFit/>
          </a:bodyPr>
          <a:lstStyle/>
          <a:p>
            <a:r>
              <a:rPr lang="en-US" sz="1600" dirty="0" smtClean="0">
                <a:solidFill>
                  <a:srgbClr val="FF0000"/>
                </a:solidFill>
              </a:rPr>
              <a:t>(1/7/20 USDM)</a:t>
            </a:r>
            <a:endParaRPr lang="en-US" sz="1600" dirty="0">
              <a:solidFill>
                <a:srgbClr val="FF0000"/>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36" t="65432" r="35702" b="1975"/>
          <a:stretch/>
        </p:blipFill>
        <p:spPr>
          <a:xfrm>
            <a:off x="-33867" y="5306907"/>
            <a:ext cx="3920067" cy="1568026"/>
          </a:xfrm>
          <a:prstGeom prst="rect">
            <a:avLst/>
          </a:prstGeom>
        </p:spPr>
      </p:pic>
      <p:sp>
        <p:nvSpPr>
          <p:cNvPr id="7" name="Rectangle 6"/>
          <p:cNvSpPr/>
          <p:nvPr/>
        </p:nvSpPr>
        <p:spPr>
          <a:xfrm>
            <a:off x="1371600" y="5276333"/>
            <a:ext cx="2514600" cy="78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7199" y="5540493"/>
            <a:ext cx="704039" cy="307777"/>
          </a:xfrm>
          <a:prstGeom prst="rect">
            <a:avLst/>
          </a:prstGeom>
          <a:noFill/>
        </p:spPr>
        <p:txBody>
          <a:bodyPr wrap="none" rtlCol="0">
            <a:spAutoFit/>
          </a:bodyPr>
          <a:lstStyle/>
          <a:p>
            <a:r>
              <a:rPr lang="en-US" sz="1400" b="1" dirty="0" smtClean="0">
                <a:solidFill>
                  <a:srgbClr val="9A7500"/>
                </a:solidFill>
              </a:rPr>
              <a:t>Persist</a:t>
            </a:r>
            <a:endParaRPr lang="en-US" sz="1400" b="1" dirty="0">
              <a:solidFill>
                <a:srgbClr val="9A7500"/>
              </a:solidFill>
            </a:endParaRPr>
          </a:p>
        </p:txBody>
      </p:sp>
      <p:sp>
        <p:nvSpPr>
          <p:cNvPr id="9" name="TextBox 8"/>
          <p:cNvSpPr txBox="1"/>
          <p:nvPr/>
        </p:nvSpPr>
        <p:spPr>
          <a:xfrm>
            <a:off x="3742266" y="6324600"/>
            <a:ext cx="704039" cy="307777"/>
          </a:xfrm>
          <a:prstGeom prst="rect">
            <a:avLst/>
          </a:prstGeom>
          <a:noFill/>
        </p:spPr>
        <p:txBody>
          <a:bodyPr wrap="none" rtlCol="0">
            <a:spAutoFit/>
          </a:bodyPr>
          <a:lstStyle/>
          <a:p>
            <a:r>
              <a:rPr lang="en-US" sz="1400" b="1" dirty="0" smtClean="0">
                <a:solidFill>
                  <a:srgbClr val="9A7500"/>
                </a:solidFill>
              </a:rPr>
              <a:t>Persist</a:t>
            </a:r>
            <a:endParaRPr lang="en-US" sz="1400" b="1" dirty="0">
              <a:solidFill>
                <a:srgbClr val="9A7500"/>
              </a:solidFill>
            </a:endParaRPr>
          </a:p>
        </p:txBody>
      </p:sp>
      <p:sp>
        <p:nvSpPr>
          <p:cNvPr id="10" name="TextBox 9"/>
          <p:cNvSpPr txBox="1"/>
          <p:nvPr/>
        </p:nvSpPr>
        <p:spPr>
          <a:xfrm>
            <a:off x="1972765" y="6060346"/>
            <a:ext cx="840230" cy="307777"/>
          </a:xfrm>
          <a:prstGeom prst="rect">
            <a:avLst/>
          </a:prstGeom>
          <a:noFill/>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sp>
        <p:nvSpPr>
          <p:cNvPr id="11" name="TextBox 10"/>
          <p:cNvSpPr txBox="1"/>
          <p:nvPr/>
        </p:nvSpPr>
        <p:spPr>
          <a:xfrm>
            <a:off x="6172200" y="4573844"/>
            <a:ext cx="840230" cy="307777"/>
          </a:xfrm>
          <a:prstGeom prst="rect">
            <a:avLst/>
          </a:prstGeom>
          <a:noFill/>
          <a:scene3d>
            <a:camera prst="orthographicFront">
              <a:rot lat="0" lon="0" rev="3000000"/>
            </a:camera>
            <a:lightRig rig="threePt" dir="t"/>
          </a:scene3d>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sp>
        <p:nvSpPr>
          <p:cNvPr id="12" name="Freeform 11"/>
          <p:cNvSpPr/>
          <p:nvPr/>
        </p:nvSpPr>
        <p:spPr>
          <a:xfrm>
            <a:off x="533400" y="372533"/>
            <a:ext cx="1972733" cy="524934"/>
          </a:xfrm>
          <a:custGeom>
            <a:avLst/>
            <a:gdLst>
              <a:gd name="connsiteX0" fmla="*/ 0 w 1972733"/>
              <a:gd name="connsiteY0" fmla="*/ 262467 h 524934"/>
              <a:gd name="connsiteX1" fmla="*/ 42333 w 1972733"/>
              <a:gd name="connsiteY1" fmla="*/ 287867 h 524934"/>
              <a:gd name="connsiteX2" fmla="*/ 67733 w 1972733"/>
              <a:gd name="connsiteY2" fmla="*/ 296334 h 524934"/>
              <a:gd name="connsiteX3" fmla="*/ 84667 w 1972733"/>
              <a:gd name="connsiteY3" fmla="*/ 313267 h 524934"/>
              <a:gd name="connsiteX4" fmla="*/ 186267 w 1972733"/>
              <a:gd name="connsiteY4" fmla="*/ 338667 h 524934"/>
              <a:gd name="connsiteX5" fmla="*/ 618067 w 1972733"/>
              <a:gd name="connsiteY5" fmla="*/ 347134 h 524934"/>
              <a:gd name="connsiteX6" fmla="*/ 668867 w 1972733"/>
              <a:gd name="connsiteY6" fmla="*/ 355600 h 524934"/>
              <a:gd name="connsiteX7" fmla="*/ 711200 w 1972733"/>
              <a:gd name="connsiteY7" fmla="*/ 364067 h 524934"/>
              <a:gd name="connsiteX8" fmla="*/ 804333 w 1972733"/>
              <a:gd name="connsiteY8" fmla="*/ 372534 h 524934"/>
              <a:gd name="connsiteX9" fmla="*/ 897467 w 1972733"/>
              <a:gd name="connsiteY9" fmla="*/ 389467 h 524934"/>
              <a:gd name="connsiteX10" fmla="*/ 939800 w 1972733"/>
              <a:gd name="connsiteY10" fmla="*/ 397934 h 524934"/>
              <a:gd name="connsiteX11" fmla="*/ 990600 w 1972733"/>
              <a:gd name="connsiteY11" fmla="*/ 414867 h 524934"/>
              <a:gd name="connsiteX12" fmla="*/ 1024467 w 1972733"/>
              <a:gd name="connsiteY12" fmla="*/ 423334 h 524934"/>
              <a:gd name="connsiteX13" fmla="*/ 1075267 w 1972733"/>
              <a:gd name="connsiteY13" fmla="*/ 440267 h 524934"/>
              <a:gd name="connsiteX14" fmla="*/ 1117600 w 1972733"/>
              <a:gd name="connsiteY14" fmla="*/ 448734 h 524934"/>
              <a:gd name="connsiteX15" fmla="*/ 1168400 w 1972733"/>
              <a:gd name="connsiteY15" fmla="*/ 465667 h 524934"/>
              <a:gd name="connsiteX16" fmla="*/ 1193800 w 1972733"/>
              <a:gd name="connsiteY16" fmla="*/ 474134 h 524934"/>
              <a:gd name="connsiteX17" fmla="*/ 1253067 w 1972733"/>
              <a:gd name="connsiteY17" fmla="*/ 499534 h 524934"/>
              <a:gd name="connsiteX18" fmla="*/ 1397000 w 1972733"/>
              <a:gd name="connsiteY18" fmla="*/ 524934 h 524934"/>
              <a:gd name="connsiteX19" fmla="*/ 1600200 w 1972733"/>
              <a:gd name="connsiteY19" fmla="*/ 516467 h 524934"/>
              <a:gd name="connsiteX20" fmla="*/ 1651000 w 1972733"/>
              <a:gd name="connsiteY20" fmla="*/ 491067 h 524934"/>
              <a:gd name="connsiteX21" fmla="*/ 1710267 w 1972733"/>
              <a:gd name="connsiteY21" fmla="*/ 465667 h 524934"/>
              <a:gd name="connsiteX22" fmla="*/ 1752600 w 1972733"/>
              <a:gd name="connsiteY22" fmla="*/ 431800 h 524934"/>
              <a:gd name="connsiteX23" fmla="*/ 1786467 w 1972733"/>
              <a:gd name="connsiteY23" fmla="*/ 414867 h 524934"/>
              <a:gd name="connsiteX24" fmla="*/ 1837267 w 1972733"/>
              <a:gd name="connsiteY24" fmla="*/ 364067 h 524934"/>
              <a:gd name="connsiteX25" fmla="*/ 1862667 w 1972733"/>
              <a:gd name="connsiteY25" fmla="*/ 321734 h 524934"/>
              <a:gd name="connsiteX26" fmla="*/ 1871133 w 1972733"/>
              <a:gd name="connsiteY26" fmla="*/ 287867 h 524934"/>
              <a:gd name="connsiteX27" fmla="*/ 1888067 w 1972733"/>
              <a:gd name="connsiteY27" fmla="*/ 270934 h 524934"/>
              <a:gd name="connsiteX28" fmla="*/ 1896533 w 1972733"/>
              <a:gd name="connsiteY28" fmla="*/ 237067 h 524934"/>
              <a:gd name="connsiteX29" fmla="*/ 1921933 w 1972733"/>
              <a:gd name="connsiteY29" fmla="*/ 177800 h 524934"/>
              <a:gd name="connsiteX30" fmla="*/ 1930400 w 1972733"/>
              <a:gd name="connsiteY30" fmla="*/ 143934 h 524934"/>
              <a:gd name="connsiteX31" fmla="*/ 1947333 w 1972733"/>
              <a:gd name="connsiteY31" fmla="*/ 93134 h 524934"/>
              <a:gd name="connsiteX32" fmla="*/ 1955800 w 1972733"/>
              <a:gd name="connsiteY32" fmla="*/ 59267 h 524934"/>
              <a:gd name="connsiteX33" fmla="*/ 1964267 w 1972733"/>
              <a:gd name="connsiteY33" fmla="*/ 16934 h 524934"/>
              <a:gd name="connsiteX34" fmla="*/ 1972733 w 1972733"/>
              <a:gd name="connsiteY34" fmla="*/ 0 h 52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72733" h="524934">
                <a:moveTo>
                  <a:pt x="0" y="262467"/>
                </a:moveTo>
                <a:cubicBezTo>
                  <a:pt x="14111" y="270934"/>
                  <a:pt x="27614" y="280508"/>
                  <a:pt x="42333" y="287867"/>
                </a:cubicBezTo>
                <a:cubicBezTo>
                  <a:pt x="50315" y="291858"/>
                  <a:pt x="60080" y="291742"/>
                  <a:pt x="67733" y="296334"/>
                </a:cubicBezTo>
                <a:cubicBezTo>
                  <a:pt x="74578" y="300441"/>
                  <a:pt x="77527" y="309697"/>
                  <a:pt x="84667" y="313267"/>
                </a:cubicBezTo>
                <a:cubicBezTo>
                  <a:pt x="107572" y="324719"/>
                  <a:pt x="160352" y="337758"/>
                  <a:pt x="186267" y="338667"/>
                </a:cubicBezTo>
                <a:cubicBezTo>
                  <a:pt x="330139" y="343715"/>
                  <a:pt x="474134" y="344312"/>
                  <a:pt x="618067" y="347134"/>
                </a:cubicBezTo>
                <a:lnTo>
                  <a:pt x="668867" y="355600"/>
                </a:lnTo>
                <a:cubicBezTo>
                  <a:pt x="683025" y="358174"/>
                  <a:pt x="696921" y="362282"/>
                  <a:pt x="711200" y="364067"/>
                </a:cubicBezTo>
                <a:cubicBezTo>
                  <a:pt x="742132" y="367934"/>
                  <a:pt x="773351" y="369092"/>
                  <a:pt x="804333" y="372534"/>
                </a:cubicBezTo>
                <a:cubicBezTo>
                  <a:pt x="877721" y="380688"/>
                  <a:pt x="842723" y="377301"/>
                  <a:pt x="897467" y="389467"/>
                </a:cubicBezTo>
                <a:cubicBezTo>
                  <a:pt x="911515" y="392589"/>
                  <a:pt x="925917" y="394148"/>
                  <a:pt x="939800" y="397934"/>
                </a:cubicBezTo>
                <a:cubicBezTo>
                  <a:pt x="957020" y="402630"/>
                  <a:pt x="973284" y="410538"/>
                  <a:pt x="990600" y="414867"/>
                </a:cubicBezTo>
                <a:cubicBezTo>
                  <a:pt x="1001889" y="417689"/>
                  <a:pt x="1013321" y="419990"/>
                  <a:pt x="1024467" y="423334"/>
                </a:cubicBezTo>
                <a:cubicBezTo>
                  <a:pt x="1041564" y="428463"/>
                  <a:pt x="1057764" y="436766"/>
                  <a:pt x="1075267" y="440267"/>
                </a:cubicBezTo>
                <a:cubicBezTo>
                  <a:pt x="1089378" y="443089"/>
                  <a:pt x="1103717" y="444948"/>
                  <a:pt x="1117600" y="448734"/>
                </a:cubicBezTo>
                <a:cubicBezTo>
                  <a:pt x="1134820" y="453430"/>
                  <a:pt x="1151467" y="460023"/>
                  <a:pt x="1168400" y="465667"/>
                </a:cubicBezTo>
                <a:cubicBezTo>
                  <a:pt x="1176867" y="468489"/>
                  <a:pt x="1185817" y="470143"/>
                  <a:pt x="1193800" y="474134"/>
                </a:cubicBezTo>
                <a:cubicBezTo>
                  <a:pt x="1221551" y="488009"/>
                  <a:pt x="1225662" y="492060"/>
                  <a:pt x="1253067" y="499534"/>
                </a:cubicBezTo>
                <a:cubicBezTo>
                  <a:pt x="1332579" y="521219"/>
                  <a:pt x="1311961" y="515485"/>
                  <a:pt x="1397000" y="524934"/>
                </a:cubicBezTo>
                <a:cubicBezTo>
                  <a:pt x="1464733" y="522112"/>
                  <a:pt x="1532593" y="521475"/>
                  <a:pt x="1600200" y="516467"/>
                </a:cubicBezTo>
                <a:cubicBezTo>
                  <a:pt x="1625181" y="514617"/>
                  <a:pt x="1629659" y="501738"/>
                  <a:pt x="1651000" y="491067"/>
                </a:cubicBezTo>
                <a:cubicBezTo>
                  <a:pt x="1745992" y="443571"/>
                  <a:pt x="1586934" y="536141"/>
                  <a:pt x="1710267" y="465667"/>
                </a:cubicBezTo>
                <a:cubicBezTo>
                  <a:pt x="1817916" y="404155"/>
                  <a:pt x="1669160" y="487427"/>
                  <a:pt x="1752600" y="431800"/>
                </a:cubicBezTo>
                <a:cubicBezTo>
                  <a:pt x="1763102" y="424799"/>
                  <a:pt x="1775178" y="420511"/>
                  <a:pt x="1786467" y="414867"/>
                </a:cubicBezTo>
                <a:cubicBezTo>
                  <a:pt x="1803400" y="397934"/>
                  <a:pt x="1829695" y="386786"/>
                  <a:pt x="1837267" y="364067"/>
                </a:cubicBezTo>
                <a:cubicBezTo>
                  <a:pt x="1848257" y="331094"/>
                  <a:pt x="1839422" y="344977"/>
                  <a:pt x="1862667" y="321734"/>
                </a:cubicBezTo>
                <a:cubicBezTo>
                  <a:pt x="1865489" y="310445"/>
                  <a:pt x="1865929" y="298275"/>
                  <a:pt x="1871133" y="287867"/>
                </a:cubicBezTo>
                <a:cubicBezTo>
                  <a:pt x="1874703" y="280727"/>
                  <a:pt x="1884497" y="278074"/>
                  <a:pt x="1888067" y="270934"/>
                </a:cubicBezTo>
                <a:cubicBezTo>
                  <a:pt x="1893271" y="260526"/>
                  <a:pt x="1892447" y="247962"/>
                  <a:pt x="1896533" y="237067"/>
                </a:cubicBezTo>
                <a:cubicBezTo>
                  <a:pt x="1923635" y="164795"/>
                  <a:pt x="1905109" y="236685"/>
                  <a:pt x="1921933" y="177800"/>
                </a:cubicBezTo>
                <a:cubicBezTo>
                  <a:pt x="1925130" y="166612"/>
                  <a:pt x="1927056" y="155079"/>
                  <a:pt x="1930400" y="143934"/>
                </a:cubicBezTo>
                <a:cubicBezTo>
                  <a:pt x="1935529" y="126838"/>
                  <a:pt x="1943004" y="110450"/>
                  <a:pt x="1947333" y="93134"/>
                </a:cubicBezTo>
                <a:cubicBezTo>
                  <a:pt x="1950155" y="81845"/>
                  <a:pt x="1953276" y="70626"/>
                  <a:pt x="1955800" y="59267"/>
                </a:cubicBezTo>
                <a:cubicBezTo>
                  <a:pt x="1958922" y="45219"/>
                  <a:pt x="1960314" y="30771"/>
                  <a:pt x="1964267" y="16934"/>
                </a:cubicBezTo>
                <a:cubicBezTo>
                  <a:pt x="1966001" y="10866"/>
                  <a:pt x="1969911" y="5645"/>
                  <a:pt x="1972733"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02016" y="52400"/>
            <a:ext cx="840230" cy="307777"/>
          </a:xfrm>
          <a:prstGeom prst="rect">
            <a:avLst/>
          </a:prstGeom>
          <a:noFill/>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sp>
        <p:nvSpPr>
          <p:cNvPr id="14" name="TextBox 13"/>
          <p:cNvSpPr txBox="1"/>
          <p:nvPr/>
        </p:nvSpPr>
        <p:spPr>
          <a:xfrm>
            <a:off x="750501" y="928132"/>
            <a:ext cx="704039" cy="307777"/>
          </a:xfrm>
          <a:prstGeom prst="rect">
            <a:avLst/>
          </a:prstGeom>
          <a:noFill/>
        </p:spPr>
        <p:txBody>
          <a:bodyPr wrap="none" rtlCol="0">
            <a:spAutoFit/>
          </a:bodyPr>
          <a:lstStyle/>
          <a:p>
            <a:r>
              <a:rPr lang="en-US" sz="1400" b="1" dirty="0" smtClean="0">
                <a:solidFill>
                  <a:srgbClr val="9A7500"/>
                </a:solidFill>
              </a:rPr>
              <a:t>Persist</a:t>
            </a:r>
            <a:endParaRPr lang="en-US" sz="1400" b="1" dirty="0">
              <a:solidFill>
                <a:srgbClr val="9A7500"/>
              </a:solidFill>
            </a:endParaRPr>
          </a:p>
        </p:txBody>
      </p:sp>
      <p:sp>
        <p:nvSpPr>
          <p:cNvPr id="16" name="Freeform 15"/>
          <p:cNvSpPr/>
          <p:nvPr/>
        </p:nvSpPr>
        <p:spPr>
          <a:xfrm>
            <a:off x="194733" y="1532467"/>
            <a:ext cx="1778032" cy="1100666"/>
          </a:xfrm>
          <a:custGeom>
            <a:avLst/>
            <a:gdLst>
              <a:gd name="connsiteX0" fmla="*/ 0 w 1778032"/>
              <a:gd name="connsiteY0" fmla="*/ 541866 h 1100666"/>
              <a:gd name="connsiteX1" fmla="*/ 25400 w 1778032"/>
              <a:gd name="connsiteY1" fmla="*/ 584200 h 1100666"/>
              <a:gd name="connsiteX2" fmla="*/ 42334 w 1778032"/>
              <a:gd name="connsiteY2" fmla="*/ 601133 h 1100666"/>
              <a:gd name="connsiteX3" fmla="*/ 76200 w 1778032"/>
              <a:gd name="connsiteY3" fmla="*/ 651933 h 1100666"/>
              <a:gd name="connsiteX4" fmla="*/ 110067 w 1778032"/>
              <a:gd name="connsiteY4" fmla="*/ 685800 h 1100666"/>
              <a:gd name="connsiteX5" fmla="*/ 143934 w 1778032"/>
              <a:gd name="connsiteY5" fmla="*/ 736600 h 1100666"/>
              <a:gd name="connsiteX6" fmla="*/ 177800 w 1778032"/>
              <a:gd name="connsiteY6" fmla="*/ 778933 h 1100666"/>
              <a:gd name="connsiteX7" fmla="*/ 220134 w 1778032"/>
              <a:gd name="connsiteY7" fmla="*/ 829733 h 1100666"/>
              <a:gd name="connsiteX8" fmla="*/ 254000 w 1778032"/>
              <a:gd name="connsiteY8" fmla="*/ 846666 h 1100666"/>
              <a:gd name="connsiteX9" fmla="*/ 279400 w 1778032"/>
              <a:gd name="connsiteY9" fmla="*/ 863600 h 1100666"/>
              <a:gd name="connsiteX10" fmla="*/ 321734 w 1778032"/>
              <a:gd name="connsiteY10" fmla="*/ 872066 h 1100666"/>
              <a:gd name="connsiteX11" fmla="*/ 347134 w 1778032"/>
              <a:gd name="connsiteY11" fmla="*/ 880533 h 1100666"/>
              <a:gd name="connsiteX12" fmla="*/ 440267 w 1778032"/>
              <a:gd name="connsiteY12" fmla="*/ 897466 h 1100666"/>
              <a:gd name="connsiteX13" fmla="*/ 465667 w 1778032"/>
              <a:gd name="connsiteY13" fmla="*/ 905933 h 1100666"/>
              <a:gd name="connsiteX14" fmla="*/ 516467 w 1778032"/>
              <a:gd name="connsiteY14" fmla="*/ 931333 h 1100666"/>
              <a:gd name="connsiteX15" fmla="*/ 533400 w 1778032"/>
              <a:gd name="connsiteY15" fmla="*/ 956733 h 1100666"/>
              <a:gd name="connsiteX16" fmla="*/ 567267 w 1778032"/>
              <a:gd name="connsiteY16" fmla="*/ 990600 h 1100666"/>
              <a:gd name="connsiteX17" fmla="*/ 592667 w 1778032"/>
              <a:gd name="connsiteY17" fmla="*/ 1041400 h 1100666"/>
              <a:gd name="connsiteX18" fmla="*/ 626534 w 1778032"/>
              <a:gd name="connsiteY18" fmla="*/ 1083733 h 1100666"/>
              <a:gd name="connsiteX19" fmla="*/ 677334 w 1778032"/>
              <a:gd name="connsiteY19" fmla="*/ 1100666 h 1100666"/>
              <a:gd name="connsiteX20" fmla="*/ 753534 w 1778032"/>
              <a:gd name="connsiteY20" fmla="*/ 1092200 h 1100666"/>
              <a:gd name="connsiteX21" fmla="*/ 795867 w 1778032"/>
              <a:gd name="connsiteY21" fmla="*/ 1049866 h 1100666"/>
              <a:gd name="connsiteX22" fmla="*/ 821267 w 1778032"/>
              <a:gd name="connsiteY22" fmla="*/ 965200 h 1100666"/>
              <a:gd name="connsiteX23" fmla="*/ 829734 w 1778032"/>
              <a:gd name="connsiteY23" fmla="*/ 914400 h 1100666"/>
              <a:gd name="connsiteX24" fmla="*/ 812800 w 1778032"/>
              <a:gd name="connsiteY24" fmla="*/ 795866 h 1100666"/>
              <a:gd name="connsiteX25" fmla="*/ 804334 w 1778032"/>
              <a:gd name="connsiteY25" fmla="*/ 770466 h 1100666"/>
              <a:gd name="connsiteX26" fmla="*/ 770467 w 1778032"/>
              <a:gd name="connsiteY26" fmla="*/ 728133 h 1100666"/>
              <a:gd name="connsiteX27" fmla="*/ 762000 w 1778032"/>
              <a:gd name="connsiteY27" fmla="*/ 702733 h 1100666"/>
              <a:gd name="connsiteX28" fmla="*/ 745067 w 1778032"/>
              <a:gd name="connsiteY28" fmla="*/ 626533 h 1100666"/>
              <a:gd name="connsiteX29" fmla="*/ 736600 w 1778032"/>
              <a:gd name="connsiteY29" fmla="*/ 601133 h 1100666"/>
              <a:gd name="connsiteX30" fmla="*/ 745067 w 1778032"/>
              <a:gd name="connsiteY30" fmla="*/ 440266 h 1100666"/>
              <a:gd name="connsiteX31" fmla="*/ 770467 w 1778032"/>
              <a:gd name="connsiteY31" fmla="*/ 389466 h 1100666"/>
              <a:gd name="connsiteX32" fmla="*/ 795867 w 1778032"/>
              <a:gd name="connsiteY32" fmla="*/ 355600 h 1100666"/>
              <a:gd name="connsiteX33" fmla="*/ 829734 w 1778032"/>
              <a:gd name="connsiteY33" fmla="*/ 321733 h 1100666"/>
              <a:gd name="connsiteX34" fmla="*/ 855134 w 1778032"/>
              <a:gd name="connsiteY34" fmla="*/ 313266 h 1100666"/>
              <a:gd name="connsiteX35" fmla="*/ 905934 w 1778032"/>
              <a:gd name="connsiteY35" fmla="*/ 279400 h 1100666"/>
              <a:gd name="connsiteX36" fmla="*/ 922867 w 1778032"/>
              <a:gd name="connsiteY36" fmla="*/ 262466 h 1100666"/>
              <a:gd name="connsiteX37" fmla="*/ 982134 w 1778032"/>
              <a:gd name="connsiteY37" fmla="*/ 245533 h 1100666"/>
              <a:gd name="connsiteX38" fmla="*/ 1109134 w 1778032"/>
              <a:gd name="connsiteY38" fmla="*/ 228600 h 1100666"/>
              <a:gd name="connsiteX39" fmla="*/ 1143000 w 1778032"/>
              <a:gd name="connsiteY39" fmla="*/ 220133 h 1100666"/>
              <a:gd name="connsiteX40" fmla="*/ 1168400 w 1778032"/>
              <a:gd name="connsiteY40" fmla="*/ 211666 h 1100666"/>
              <a:gd name="connsiteX41" fmla="*/ 1253067 w 1778032"/>
              <a:gd name="connsiteY41" fmla="*/ 203200 h 1100666"/>
              <a:gd name="connsiteX42" fmla="*/ 1329267 w 1778032"/>
              <a:gd name="connsiteY42" fmla="*/ 194733 h 1100666"/>
              <a:gd name="connsiteX43" fmla="*/ 1354667 w 1778032"/>
              <a:gd name="connsiteY43" fmla="*/ 186266 h 1100666"/>
              <a:gd name="connsiteX44" fmla="*/ 1464734 w 1778032"/>
              <a:gd name="connsiteY44" fmla="*/ 169333 h 1100666"/>
              <a:gd name="connsiteX45" fmla="*/ 1540934 w 1778032"/>
              <a:gd name="connsiteY45" fmla="*/ 152400 h 1100666"/>
              <a:gd name="connsiteX46" fmla="*/ 1625600 w 1778032"/>
              <a:gd name="connsiteY46" fmla="*/ 143933 h 1100666"/>
              <a:gd name="connsiteX47" fmla="*/ 1676400 w 1778032"/>
              <a:gd name="connsiteY47" fmla="*/ 110066 h 1100666"/>
              <a:gd name="connsiteX48" fmla="*/ 1701800 w 1778032"/>
              <a:gd name="connsiteY48" fmla="*/ 93133 h 1100666"/>
              <a:gd name="connsiteX49" fmla="*/ 1727200 w 1778032"/>
              <a:gd name="connsiteY49" fmla="*/ 84666 h 1100666"/>
              <a:gd name="connsiteX50" fmla="*/ 1761067 w 1778032"/>
              <a:gd name="connsiteY50" fmla="*/ 33866 h 1100666"/>
              <a:gd name="connsiteX51" fmla="*/ 1778000 w 1778032"/>
              <a:gd name="connsiteY51" fmla="*/ 0 h 110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8032" h="1100666">
                <a:moveTo>
                  <a:pt x="0" y="541866"/>
                </a:moveTo>
                <a:cubicBezTo>
                  <a:pt x="8467" y="555977"/>
                  <a:pt x="15835" y="570809"/>
                  <a:pt x="25400" y="584200"/>
                </a:cubicBezTo>
                <a:cubicBezTo>
                  <a:pt x="30040" y="590696"/>
                  <a:pt x="37544" y="594747"/>
                  <a:pt x="42334" y="601133"/>
                </a:cubicBezTo>
                <a:cubicBezTo>
                  <a:pt x="54545" y="617414"/>
                  <a:pt x="61810" y="637543"/>
                  <a:pt x="76200" y="651933"/>
                </a:cubicBezTo>
                <a:lnTo>
                  <a:pt x="110067" y="685800"/>
                </a:lnTo>
                <a:cubicBezTo>
                  <a:pt x="130200" y="746198"/>
                  <a:pt x="101651" y="673175"/>
                  <a:pt x="143934" y="736600"/>
                </a:cubicBezTo>
                <a:cubicBezTo>
                  <a:pt x="176650" y="785675"/>
                  <a:pt x="120994" y="741063"/>
                  <a:pt x="177800" y="778933"/>
                </a:cubicBezTo>
                <a:cubicBezTo>
                  <a:pt x="191302" y="799185"/>
                  <a:pt x="199392" y="814917"/>
                  <a:pt x="220134" y="829733"/>
                </a:cubicBezTo>
                <a:cubicBezTo>
                  <a:pt x="230404" y="837069"/>
                  <a:pt x="243042" y="840404"/>
                  <a:pt x="254000" y="846666"/>
                </a:cubicBezTo>
                <a:cubicBezTo>
                  <a:pt x="262835" y="851715"/>
                  <a:pt x="269872" y="860027"/>
                  <a:pt x="279400" y="863600"/>
                </a:cubicBezTo>
                <a:cubicBezTo>
                  <a:pt x="292874" y="868653"/>
                  <a:pt x="307773" y="868576"/>
                  <a:pt x="321734" y="872066"/>
                </a:cubicBezTo>
                <a:cubicBezTo>
                  <a:pt x="330392" y="874230"/>
                  <a:pt x="338476" y="878368"/>
                  <a:pt x="347134" y="880533"/>
                </a:cubicBezTo>
                <a:cubicBezTo>
                  <a:pt x="370810" y="886452"/>
                  <a:pt x="417610" y="893690"/>
                  <a:pt x="440267" y="897466"/>
                </a:cubicBezTo>
                <a:cubicBezTo>
                  <a:pt x="448734" y="900288"/>
                  <a:pt x="457685" y="901942"/>
                  <a:pt x="465667" y="905933"/>
                </a:cubicBezTo>
                <a:cubicBezTo>
                  <a:pt x="531319" y="938759"/>
                  <a:pt x="452623" y="910051"/>
                  <a:pt x="516467" y="931333"/>
                </a:cubicBezTo>
                <a:cubicBezTo>
                  <a:pt x="522111" y="939800"/>
                  <a:pt x="526778" y="949007"/>
                  <a:pt x="533400" y="956733"/>
                </a:cubicBezTo>
                <a:cubicBezTo>
                  <a:pt x="543790" y="968855"/>
                  <a:pt x="567267" y="990600"/>
                  <a:pt x="567267" y="990600"/>
                </a:cubicBezTo>
                <a:cubicBezTo>
                  <a:pt x="588549" y="1054444"/>
                  <a:pt x="559841" y="975748"/>
                  <a:pt x="592667" y="1041400"/>
                </a:cubicBezTo>
                <a:cubicBezTo>
                  <a:pt x="607750" y="1071566"/>
                  <a:pt x="589834" y="1067422"/>
                  <a:pt x="626534" y="1083733"/>
                </a:cubicBezTo>
                <a:cubicBezTo>
                  <a:pt x="642845" y="1090982"/>
                  <a:pt x="677334" y="1100666"/>
                  <a:pt x="677334" y="1100666"/>
                </a:cubicBezTo>
                <a:cubicBezTo>
                  <a:pt x="702734" y="1097844"/>
                  <a:pt x="730044" y="1102267"/>
                  <a:pt x="753534" y="1092200"/>
                </a:cubicBezTo>
                <a:cubicBezTo>
                  <a:pt x="771877" y="1084339"/>
                  <a:pt x="795867" y="1049866"/>
                  <a:pt x="795867" y="1049866"/>
                </a:cubicBezTo>
                <a:cubicBezTo>
                  <a:pt x="806664" y="1017475"/>
                  <a:pt x="814870" y="997185"/>
                  <a:pt x="821267" y="965200"/>
                </a:cubicBezTo>
                <a:cubicBezTo>
                  <a:pt x="824634" y="948366"/>
                  <a:pt x="826912" y="931333"/>
                  <a:pt x="829734" y="914400"/>
                </a:cubicBezTo>
                <a:cubicBezTo>
                  <a:pt x="822985" y="846917"/>
                  <a:pt x="826966" y="845449"/>
                  <a:pt x="812800" y="795866"/>
                </a:cubicBezTo>
                <a:cubicBezTo>
                  <a:pt x="810348" y="787285"/>
                  <a:pt x="808926" y="778119"/>
                  <a:pt x="804334" y="770466"/>
                </a:cubicBezTo>
                <a:cubicBezTo>
                  <a:pt x="757077" y="691706"/>
                  <a:pt x="821309" y="829817"/>
                  <a:pt x="770467" y="728133"/>
                </a:cubicBezTo>
                <a:cubicBezTo>
                  <a:pt x="766476" y="720151"/>
                  <a:pt x="764452" y="711314"/>
                  <a:pt x="762000" y="702733"/>
                </a:cubicBezTo>
                <a:cubicBezTo>
                  <a:pt x="744621" y="641903"/>
                  <a:pt x="762523" y="696355"/>
                  <a:pt x="745067" y="626533"/>
                </a:cubicBezTo>
                <a:cubicBezTo>
                  <a:pt x="742902" y="617875"/>
                  <a:pt x="739422" y="609600"/>
                  <a:pt x="736600" y="601133"/>
                </a:cubicBezTo>
                <a:cubicBezTo>
                  <a:pt x="739422" y="547511"/>
                  <a:pt x="740205" y="493742"/>
                  <a:pt x="745067" y="440266"/>
                </a:cubicBezTo>
                <a:cubicBezTo>
                  <a:pt x="746814" y="421045"/>
                  <a:pt x="759914" y="404240"/>
                  <a:pt x="770467" y="389466"/>
                </a:cubicBezTo>
                <a:cubicBezTo>
                  <a:pt x="778669" y="377983"/>
                  <a:pt x="786575" y="366220"/>
                  <a:pt x="795867" y="355600"/>
                </a:cubicBezTo>
                <a:cubicBezTo>
                  <a:pt x="806380" y="343585"/>
                  <a:pt x="814588" y="326782"/>
                  <a:pt x="829734" y="321733"/>
                </a:cubicBezTo>
                <a:cubicBezTo>
                  <a:pt x="838201" y="318911"/>
                  <a:pt x="847332" y="317600"/>
                  <a:pt x="855134" y="313266"/>
                </a:cubicBezTo>
                <a:cubicBezTo>
                  <a:pt x="872924" y="303383"/>
                  <a:pt x="891544" y="293791"/>
                  <a:pt x="905934" y="279400"/>
                </a:cubicBezTo>
                <a:cubicBezTo>
                  <a:pt x="911578" y="273755"/>
                  <a:pt x="916022" y="266573"/>
                  <a:pt x="922867" y="262466"/>
                </a:cubicBezTo>
                <a:cubicBezTo>
                  <a:pt x="930749" y="257737"/>
                  <a:pt x="976844" y="246495"/>
                  <a:pt x="982134" y="245533"/>
                </a:cubicBezTo>
                <a:cubicBezTo>
                  <a:pt x="1007858" y="240856"/>
                  <a:pt x="1085526" y="231551"/>
                  <a:pt x="1109134" y="228600"/>
                </a:cubicBezTo>
                <a:cubicBezTo>
                  <a:pt x="1120423" y="225778"/>
                  <a:pt x="1131812" y="223330"/>
                  <a:pt x="1143000" y="220133"/>
                </a:cubicBezTo>
                <a:cubicBezTo>
                  <a:pt x="1151581" y="217681"/>
                  <a:pt x="1159579" y="213023"/>
                  <a:pt x="1168400" y="211666"/>
                </a:cubicBezTo>
                <a:cubicBezTo>
                  <a:pt x="1196433" y="207353"/>
                  <a:pt x="1224860" y="206169"/>
                  <a:pt x="1253067" y="203200"/>
                </a:cubicBezTo>
                <a:lnTo>
                  <a:pt x="1329267" y="194733"/>
                </a:lnTo>
                <a:cubicBezTo>
                  <a:pt x="1337734" y="191911"/>
                  <a:pt x="1346009" y="188431"/>
                  <a:pt x="1354667" y="186266"/>
                </a:cubicBezTo>
                <a:cubicBezTo>
                  <a:pt x="1393447" y="176571"/>
                  <a:pt x="1423618" y="174473"/>
                  <a:pt x="1464734" y="169333"/>
                </a:cubicBezTo>
                <a:cubicBezTo>
                  <a:pt x="1487738" y="163582"/>
                  <a:pt x="1517889" y="155473"/>
                  <a:pt x="1540934" y="152400"/>
                </a:cubicBezTo>
                <a:cubicBezTo>
                  <a:pt x="1569048" y="148652"/>
                  <a:pt x="1597378" y="146755"/>
                  <a:pt x="1625600" y="143933"/>
                </a:cubicBezTo>
                <a:lnTo>
                  <a:pt x="1676400" y="110066"/>
                </a:lnTo>
                <a:cubicBezTo>
                  <a:pt x="1684867" y="104422"/>
                  <a:pt x="1692147" y="96351"/>
                  <a:pt x="1701800" y="93133"/>
                </a:cubicBezTo>
                <a:lnTo>
                  <a:pt x="1727200" y="84666"/>
                </a:lnTo>
                <a:cubicBezTo>
                  <a:pt x="1757381" y="54487"/>
                  <a:pt x="1733730" y="81706"/>
                  <a:pt x="1761067" y="33866"/>
                </a:cubicBezTo>
                <a:cubicBezTo>
                  <a:pt x="1779565" y="1493"/>
                  <a:pt x="1778000" y="19924"/>
                  <a:pt x="1778000" y="0"/>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1600200"/>
            <a:ext cx="803425" cy="307777"/>
          </a:xfrm>
          <a:prstGeom prst="rect">
            <a:avLst/>
          </a:prstGeom>
          <a:solidFill>
            <a:srgbClr val="FFFF00"/>
          </a:solidFill>
        </p:spPr>
        <p:txBody>
          <a:bodyPr wrap="none" rtlCol="0">
            <a:spAutoFit/>
          </a:bodyPr>
          <a:lstStyle/>
          <a:p>
            <a:r>
              <a:rPr lang="en-US" sz="1400" b="1" dirty="0" smtClean="0"/>
              <a:t>Develop</a:t>
            </a:r>
            <a:endParaRPr lang="en-US" sz="1400" b="1" dirty="0"/>
          </a:p>
        </p:txBody>
      </p:sp>
      <p:sp>
        <p:nvSpPr>
          <p:cNvPr id="18" name="TextBox 17"/>
          <p:cNvSpPr txBox="1"/>
          <p:nvPr/>
        </p:nvSpPr>
        <p:spPr>
          <a:xfrm>
            <a:off x="2203142" y="2626630"/>
            <a:ext cx="704039" cy="307777"/>
          </a:xfrm>
          <a:prstGeom prst="rect">
            <a:avLst/>
          </a:prstGeom>
          <a:noFill/>
        </p:spPr>
        <p:txBody>
          <a:bodyPr wrap="none" rtlCol="0">
            <a:spAutoFit/>
          </a:bodyPr>
          <a:lstStyle/>
          <a:p>
            <a:r>
              <a:rPr lang="en-US" sz="1400" b="1" dirty="0" smtClean="0">
                <a:solidFill>
                  <a:srgbClr val="9A7500"/>
                </a:solidFill>
              </a:rPr>
              <a:t>Persist</a:t>
            </a:r>
            <a:endParaRPr lang="en-US" sz="1400" b="1" dirty="0">
              <a:solidFill>
                <a:srgbClr val="9A7500"/>
              </a:solidFill>
            </a:endParaRPr>
          </a:p>
        </p:txBody>
      </p:sp>
      <p:sp>
        <p:nvSpPr>
          <p:cNvPr id="20" name="TextBox 19"/>
          <p:cNvSpPr txBox="1"/>
          <p:nvPr/>
        </p:nvSpPr>
        <p:spPr>
          <a:xfrm>
            <a:off x="3778556" y="4356669"/>
            <a:ext cx="840230" cy="307777"/>
          </a:xfrm>
          <a:prstGeom prst="rect">
            <a:avLst/>
          </a:prstGeom>
          <a:noFill/>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sp>
        <p:nvSpPr>
          <p:cNvPr id="21" name="TextBox 20"/>
          <p:cNvSpPr txBox="1"/>
          <p:nvPr/>
        </p:nvSpPr>
        <p:spPr>
          <a:xfrm>
            <a:off x="3654581" y="3505200"/>
            <a:ext cx="840230" cy="307777"/>
          </a:xfrm>
          <a:prstGeom prst="rect">
            <a:avLst/>
          </a:prstGeom>
          <a:noFill/>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cxnSp>
        <p:nvCxnSpPr>
          <p:cNvPr id="23" name="Straight Arrow Connector 22"/>
          <p:cNvCxnSpPr/>
          <p:nvPr/>
        </p:nvCxnSpPr>
        <p:spPr>
          <a:xfrm>
            <a:off x="4495800" y="4724400"/>
            <a:ext cx="914400" cy="12612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410200" y="5875680"/>
            <a:ext cx="2151551" cy="523220"/>
          </a:xfrm>
          <a:prstGeom prst="rect">
            <a:avLst/>
          </a:prstGeom>
          <a:noFill/>
        </p:spPr>
        <p:txBody>
          <a:bodyPr wrap="none" rtlCol="0">
            <a:spAutoFit/>
          </a:bodyPr>
          <a:lstStyle/>
          <a:p>
            <a:r>
              <a:rPr lang="en-US" sz="1400" dirty="0" smtClean="0"/>
              <a:t>ERFs wetness; LLFs = EC;</a:t>
            </a:r>
          </a:p>
          <a:p>
            <a:r>
              <a:rPr lang="en-US" sz="1400" dirty="0" smtClean="0"/>
              <a:t>FMA </a:t>
            </a:r>
            <a:r>
              <a:rPr lang="en-US" sz="1400" dirty="0" err="1" smtClean="0"/>
              <a:t>climo</a:t>
            </a:r>
            <a:r>
              <a:rPr lang="en-US" sz="1400" dirty="0" smtClean="0"/>
              <a:t> ~ dry (west)</a:t>
            </a:r>
            <a:endParaRPr lang="en-US" sz="1400" dirty="0"/>
          </a:p>
        </p:txBody>
      </p:sp>
      <p:cxnSp>
        <p:nvCxnSpPr>
          <p:cNvPr id="27" name="Straight Arrow Connector 26"/>
          <p:cNvCxnSpPr/>
          <p:nvPr/>
        </p:nvCxnSpPr>
        <p:spPr>
          <a:xfrm>
            <a:off x="4343400" y="3874532"/>
            <a:ext cx="1219200" cy="20011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2506133" y="3318933"/>
            <a:ext cx="986368" cy="457200"/>
          </a:xfrm>
          <a:prstGeom prst="ellipse">
            <a:avLst/>
          </a:prstGeom>
          <a:noFill/>
          <a:ln w="28575">
            <a:solidFill>
              <a:srgbClr val="FFC000"/>
            </a:solidFill>
          </a:ln>
          <a:scene3d>
            <a:camera prst="orthographicFront">
              <a:rot lat="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V="1">
            <a:off x="2506133" y="3547533"/>
            <a:ext cx="366484" cy="11768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266936" y="4664446"/>
            <a:ext cx="2106667" cy="646331"/>
          </a:xfrm>
          <a:prstGeom prst="rect">
            <a:avLst/>
          </a:prstGeom>
          <a:solidFill>
            <a:schemeClr val="bg1"/>
          </a:solidFill>
        </p:spPr>
        <p:txBody>
          <a:bodyPr wrap="none" rtlCol="0">
            <a:spAutoFit/>
          </a:bodyPr>
          <a:lstStyle/>
          <a:p>
            <a:r>
              <a:rPr lang="en-US" sz="1200" dirty="0" smtClean="0"/>
              <a:t>Considered Development,</a:t>
            </a:r>
          </a:p>
          <a:p>
            <a:r>
              <a:rPr lang="en-US" sz="1200" dirty="0"/>
              <a:t>b</a:t>
            </a:r>
            <a:r>
              <a:rPr lang="en-US" sz="1200" dirty="0" smtClean="0"/>
              <a:t>ut short-term &amp; ERF wetness,</a:t>
            </a:r>
          </a:p>
          <a:p>
            <a:r>
              <a:rPr lang="en-US" sz="1200" dirty="0" smtClean="0"/>
              <a:t>FMA </a:t>
            </a:r>
            <a:r>
              <a:rPr lang="en-US" sz="1200" dirty="0" err="1" smtClean="0"/>
              <a:t>climo</a:t>
            </a:r>
            <a:r>
              <a:rPr lang="en-US" sz="1200" dirty="0" smtClean="0"/>
              <a:t> dry</a:t>
            </a:r>
            <a:endParaRPr lang="en-US" sz="1200" dirty="0"/>
          </a:p>
        </p:txBody>
      </p:sp>
    </p:spTree>
    <p:extLst>
      <p:ext uri="{BB962C8B-B14F-4D97-AF65-F5344CB8AC3E}">
        <p14:creationId xmlns:p14="http://schemas.microsoft.com/office/powerpoint/2010/main" val="1564060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41</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42</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781800" y="533400"/>
            <a:ext cx="914400" cy="369332"/>
          </a:xfrm>
          <a:prstGeom prst="rect">
            <a:avLst/>
          </a:prstGeom>
          <a:noFill/>
        </p:spPr>
        <p:txBody>
          <a:bodyPr wrap="square" rtlCol="0">
            <a:spAutoFit/>
          </a:bodyPr>
          <a:lstStyle/>
          <a:p>
            <a:r>
              <a:rPr lang="en-US" b="1" dirty="0"/>
              <a:t>NOW !</a:t>
            </a:r>
          </a:p>
        </p:txBody>
      </p:sp>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381701"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543501"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43501"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dirty="0"/>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dirty="0"/>
              <a:t>14 Days</a:t>
            </a:r>
          </a:p>
        </p:txBody>
      </p:sp>
      <p:sp>
        <p:nvSpPr>
          <p:cNvPr id="20" name="TextBox 19"/>
          <p:cNvSpPr txBox="1"/>
          <p:nvPr/>
        </p:nvSpPr>
        <p:spPr>
          <a:xfrm>
            <a:off x="1354126" y="3244334"/>
            <a:ext cx="952359" cy="369332"/>
          </a:xfrm>
          <a:prstGeom prst="rect">
            <a:avLst/>
          </a:prstGeom>
          <a:noFill/>
        </p:spPr>
        <p:txBody>
          <a:bodyPr wrap="square" rtlCol="0">
            <a:spAutoFit/>
          </a:bodyPr>
          <a:lstStyle/>
          <a:p>
            <a:r>
              <a:rPr lang="en-US" dirty="0"/>
              <a:t>30 days</a:t>
            </a:r>
          </a:p>
        </p:txBody>
      </p:sp>
      <p:sp>
        <p:nvSpPr>
          <p:cNvPr id="21" name="TextBox 20"/>
          <p:cNvSpPr txBox="1"/>
          <p:nvPr/>
        </p:nvSpPr>
        <p:spPr>
          <a:xfrm>
            <a:off x="1350777" y="468868"/>
            <a:ext cx="952359" cy="369332"/>
          </a:xfrm>
          <a:prstGeom prst="rect">
            <a:avLst/>
          </a:prstGeom>
          <a:noFill/>
        </p:spPr>
        <p:txBody>
          <a:bodyPr wrap="square" rtlCol="0">
            <a:spAutoFit/>
          </a:bodyPr>
          <a:lstStyle/>
          <a:p>
            <a:r>
              <a:rPr lang="en-US" dirty="0"/>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sp>
        <p:nvSpPr>
          <p:cNvPr id="2" name="TextBox 1">
            <a:extLst>
              <a:ext uri="{FF2B5EF4-FFF2-40B4-BE49-F238E27FC236}">
                <a16:creationId xmlns:a16="http://schemas.microsoft.com/office/drawing/2014/main" xmlns="" id="{2F82AD78-6D13-47C1-B2C2-656AA7C1C3C7}"/>
              </a:ext>
            </a:extLst>
          </p:cNvPr>
          <p:cNvSpPr txBox="1"/>
          <p:nvPr/>
        </p:nvSpPr>
        <p:spPr>
          <a:xfrm>
            <a:off x="7696200" y="1905000"/>
            <a:ext cx="1447800" cy="3539430"/>
          </a:xfrm>
          <a:prstGeom prst="rect">
            <a:avLst/>
          </a:prstGeom>
          <a:noFill/>
        </p:spPr>
        <p:txBody>
          <a:bodyPr wrap="square" rtlCol="0">
            <a:spAutoFit/>
          </a:bodyPr>
          <a:lstStyle/>
          <a:p>
            <a:r>
              <a:rPr lang="en-US" sz="1400" dirty="0"/>
              <a:t>In regions, where the rainfall season </a:t>
            </a:r>
            <a:r>
              <a:rPr lang="en-US" sz="1400" dirty="0" smtClean="0"/>
              <a:t>is </a:t>
            </a:r>
            <a:r>
              <a:rPr lang="en-US" sz="1400" dirty="0"/>
              <a:t>strictly  limited to a few months (say 3-4), even one month of acute rainfall deficit can be of concern !! </a:t>
            </a:r>
          </a:p>
          <a:p>
            <a:endParaRPr lang="en-US" sz="1400" dirty="0"/>
          </a:p>
          <a:p>
            <a:r>
              <a:rPr lang="en-US" sz="1400" dirty="0"/>
              <a:t>In other regions of relatively broad rainfall months, this need not be a big issue!!  </a:t>
            </a:r>
          </a:p>
        </p:txBody>
      </p:sp>
      <p:pic>
        <p:nvPicPr>
          <p:cNvPr id="11266" name="Picture 2" descr="US 4 panel 1wk - 2month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11274"/>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a:t>3 M</a:t>
            </a:r>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 M</a:t>
            </a:r>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 M</a:t>
            </a:r>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sp>
        <p:nvSpPr>
          <p:cNvPr id="13" name="TextBox 12">
            <a:extLst>
              <a:ext uri="{FF2B5EF4-FFF2-40B4-BE49-F238E27FC236}">
                <a16:creationId xmlns:a16="http://schemas.microsoft.com/office/drawing/2014/main" xmlns="" id="{466EE3FA-F2B4-4E76-99F2-266A7802C434}"/>
              </a:ext>
            </a:extLst>
          </p:cNvPr>
          <p:cNvSpPr txBox="1"/>
          <p:nvPr/>
        </p:nvSpPr>
        <p:spPr>
          <a:xfrm>
            <a:off x="914400" y="5816025"/>
            <a:ext cx="655320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0000"/>
                </a:solidFill>
              </a:rPr>
              <a:t>While the </a:t>
            </a:r>
            <a:r>
              <a:rPr lang="en-US" sz="1600" dirty="0" err="1">
                <a:solidFill>
                  <a:srgbClr val="FF0000"/>
                </a:solidFill>
              </a:rPr>
              <a:t>Precip</a:t>
            </a:r>
            <a:r>
              <a:rPr lang="en-US" sz="1600" dirty="0">
                <a:solidFill>
                  <a:srgbClr val="FF0000"/>
                </a:solidFill>
              </a:rPr>
              <a:t> anomalies deficit  may seem large in some regions, it is the % of </a:t>
            </a:r>
            <a:r>
              <a:rPr lang="en-US" sz="1600" dirty="0" err="1">
                <a:solidFill>
                  <a:srgbClr val="FF0000"/>
                </a:solidFill>
              </a:rPr>
              <a:t>precip</a:t>
            </a:r>
            <a:r>
              <a:rPr lang="en-US" sz="1600" dirty="0">
                <a:solidFill>
                  <a:srgbClr val="FF0000"/>
                </a:solidFill>
              </a:rPr>
              <a:t> (next slide) that matters more!! </a:t>
            </a:r>
          </a:p>
        </p:txBody>
      </p:sp>
      <p:pic>
        <p:nvPicPr>
          <p:cNvPr id="12290" name="Picture 2" descr="US 4 panel 3-6 month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a:t>3M</a:t>
            </a:r>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 M</a:t>
            </a:r>
          </a:p>
        </p:txBody>
      </p:sp>
      <p:sp>
        <p:nvSpPr>
          <p:cNvPr id="20" name="TextBox 19"/>
          <p:cNvSpPr txBox="1"/>
          <p:nvPr/>
        </p:nvSpPr>
        <p:spPr>
          <a:xfrm>
            <a:off x="2362200" y="3244334"/>
            <a:ext cx="762000" cy="369332"/>
          </a:xfrm>
          <a:prstGeom prst="rect">
            <a:avLst/>
          </a:prstGeom>
          <a:noFill/>
        </p:spPr>
        <p:txBody>
          <a:bodyPr wrap="square" rtlCol="0">
            <a:spAutoFit/>
          </a:bodyPr>
          <a:lstStyle/>
          <a:p>
            <a:r>
              <a:rPr lang="en-US"/>
              <a:t> </a:t>
            </a:r>
            <a:r>
              <a:rPr lang="en-US" dirty="0"/>
              <a:t>5</a:t>
            </a:r>
            <a:r>
              <a:rPr lang="en-US"/>
              <a:t> </a:t>
            </a:r>
            <a:r>
              <a:rPr lang="en-US" dirty="0"/>
              <a:t>M</a:t>
            </a:r>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 M</a:t>
            </a:r>
          </a:p>
        </p:txBody>
      </p:sp>
      <p:sp>
        <p:nvSpPr>
          <p:cNvPr id="7" name="TextBox 6"/>
          <p:cNvSpPr txBox="1"/>
          <p:nvPr/>
        </p:nvSpPr>
        <p:spPr>
          <a:xfrm>
            <a:off x="7695249" y="838200"/>
            <a:ext cx="1454068" cy="2800767"/>
          </a:xfrm>
          <a:prstGeom prst="rect">
            <a:avLst/>
          </a:prstGeom>
          <a:noFill/>
        </p:spPr>
        <p:txBody>
          <a:bodyPr wrap="square" rtlCol="0">
            <a:spAutoFit/>
          </a:bodyPr>
          <a:lstStyle/>
          <a:p>
            <a:r>
              <a:rPr lang="en-US" sz="1600" dirty="0"/>
              <a:t>In these interim time scale 3-6 months, we need to pay attention to regions, which are </a:t>
            </a:r>
            <a:r>
              <a:rPr lang="en-US" sz="1600" dirty="0" smtClean="0"/>
              <a:t>dark-red /red &amp; brown </a:t>
            </a:r>
            <a:r>
              <a:rPr lang="en-US" sz="1600" dirty="0"/>
              <a:t>(&lt;50%)</a:t>
            </a:r>
          </a:p>
          <a:p>
            <a:endParaRPr lang="en-US" sz="1600" dirty="0"/>
          </a:p>
        </p:txBody>
      </p:sp>
      <p:sp>
        <p:nvSpPr>
          <p:cNvPr id="13" name="Rounded Rectangle 8">
            <a:extLst>
              <a:ext uri="{FF2B5EF4-FFF2-40B4-BE49-F238E27FC236}">
                <a16:creationId xmlns:a16="http://schemas.microsoft.com/office/drawing/2014/main" xmlns="" id="{4C0815B3-82B7-45CC-B3E9-509311056160}"/>
              </a:ext>
            </a:extLst>
          </p:cNvPr>
          <p:cNvSpPr/>
          <p:nvPr/>
        </p:nvSpPr>
        <p:spPr>
          <a:xfrm>
            <a:off x="4667250" y="4572000"/>
            <a:ext cx="89535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8">
            <a:extLst>
              <a:ext uri="{FF2B5EF4-FFF2-40B4-BE49-F238E27FC236}">
                <a16:creationId xmlns:a16="http://schemas.microsoft.com/office/drawing/2014/main" xmlns="" id="{DB7567D3-44AD-4180-9379-3B6ACF0BCDB2}"/>
              </a:ext>
            </a:extLst>
          </p:cNvPr>
          <p:cNvSpPr/>
          <p:nvPr/>
        </p:nvSpPr>
        <p:spPr>
          <a:xfrm>
            <a:off x="4667250" y="1752600"/>
            <a:ext cx="74295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8">
            <a:extLst>
              <a:ext uri="{FF2B5EF4-FFF2-40B4-BE49-F238E27FC236}">
                <a16:creationId xmlns:a16="http://schemas.microsoft.com/office/drawing/2014/main" xmlns="" id="{FAB5610B-BD84-4877-83CC-7CE18C3DD1DD}"/>
              </a:ext>
            </a:extLst>
          </p:cNvPr>
          <p:cNvSpPr/>
          <p:nvPr/>
        </p:nvSpPr>
        <p:spPr>
          <a:xfrm>
            <a:off x="876300" y="4495800"/>
            <a:ext cx="8763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xmlns=""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95249" y="3810000"/>
            <a:ext cx="1448751" cy="1569660"/>
          </a:xfrm>
          <a:prstGeom prst="rect">
            <a:avLst/>
          </a:prstGeom>
          <a:noFill/>
        </p:spPr>
        <p:txBody>
          <a:bodyPr wrap="square" rtlCol="0">
            <a:spAutoFit/>
          </a:bodyPr>
          <a:lstStyle/>
          <a:p>
            <a:r>
              <a:rPr lang="en-US" sz="1600" dirty="0" smtClean="0">
                <a:solidFill>
                  <a:srgbClr val="FF0000"/>
                </a:solidFill>
              </a:rPr>
              <a:t>While accrued  precipitation deficits are real, </a:t>
            </a:r>
          </a:p>
          <a:p>
            <a:r>
              <a:rPr lang="en-US" sz="1600" dirty="0" smtClean="0">
                <a:solidFill>
                  <a:srgbClr val="FF0000"/>
                </a:solidFill>
              </a:rPr>
              <a:t>droughts are declarations!! </a:t>
            </a:r>
            <a:endParaRPr lang="en-US" sz="1600" dirty="0">
              <a:solidFill>
                <a:srgbClr val="FF0000"/>
              </a:solidFill>
            </a:endParaRPr>
          </a:p>
        </p:txBody>
      </p:sp>
      <p:pic>
        <p:nvPicPr>
          <p:cNvPr id="1331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9" y="549109"/>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410200" y="2057400"/>
            <a:ext cx="609600" cy="609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600200" y="1828800"/>
            <a:ext cx="685800" cy="609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6000" y="3276600"/>
            <a:ext cx="609600" cy="369332"/>
          </a:xfrm>
          <a:prstGeom prst="rect">
            <a:avLst/>
          </a:prstGeom>
          <a:noFill/>
        </p:spPr>
        <p:txBody>
          <a:bodyPr wrap="square" rtlCol="0">
            <a:spAutoFit/>
          </a:bodyPr>
          <a:lstStyle/>
          <a:p>
            <a:r>
              <a:rPr lang="en-US" dirty="0"/>
              <a:t>9 M</a:t>
            </a:r>
          </a:p>
        </p:txBody>
      </p:sp>
      <p:sp>
        <p:nvSpPr>
          <p:cNvPr id="11" name="TextBox 10"/>
          <p:cNvSpPr txBox="1"/>
          <p:nvPr/>
        </p:nvSpPr>
        <p:spPr>
          <a:xfrm>
            <a:off x="5874327" y="485775"/>
            <a:ext cx="609600" cy="369332"/>
          </a:xfrm>
          <a:prstGeom prst="rect">
            <a:avLst/>
          </a:prstGeom>
          <a:noFill/>
        </p:spPr>
        <p:txBody>
          <a:bodyPr wrap="square" rtlCol="0">
            <a:spAutoFit/>
          </a:bodyPr>
          <a:lstStyle/>
          <a:p>
            <a:r>
              <a:rPr lang="en-US" dirty="0"/>
              <a:t>1 Y</a:t>
            </a:r>
          </a:p>
        </p:txBody>
      </p:sp>
      <p:sp>
        <p:nvSpPr>
          <p:cNvPr id="12" name="TextBox 11"/>
          <p:cNvSpPr txBox="1"/>
          <p:nvPr/>
        </p:nvSpPr>
        <p:spPr>
          <a:xfrm>
            <a:off x="2362200" y="3235880"/>
            <a:ext cx="762000" cy="369332"/>
          </a:xfrm>
          <a:prstGeom prst="rect">
            <a:avLst/>
          </a:prstGeom>
          <a:noFill/>
        </p:spPr>
        <p:txBody>
          <a:bodyPr wrap="square" rtlCol="0">
            <a:spAutoFit/>
          </a:bodyPr>
          <a:lstStyle/>
          <a:p>
            <a:r>
              <a:rPr lang="en-US" dirty="0"/>
              <a:t>1.5 Y</a:t>
            </a:r>
          </a:p>
        </p:txBody>
      </p:sp>
      <p:sp>
        <p:nvSpPr>
          <p:cNvPr id="13" name="TextBox 12"/>
          <p:cNvSpPr txBox="1"/>
          <p:nvPr/>
        </p:nvSpPr>
        <p:spPr>
          <a:xfrm>
            <a:off x="2440709" y="445532"/>
            <a:ext cx="609600" cy="369332"/>
          </a:xfrm>
          <a:prstGeom prst="rect">
            <a:avLst/>
          </a:prstGeom>
          <a:noFill/>
        </p:spPr>
        <p:txBody>
          <a:bodyPr wrap="square" rtlCol="0">
            <a:spAutoFit/>
          </a:bodyPr>
          <a:lstStyle/>
          <a:p>
            <a:r>
              <a:rPr lang="en-US" dirty="0"/>
              <a:t>2 Y</a:t>
            </a:r>
          </a:p>
        </p:txBody>
      </p:sp>
      <p:sp>
        <p:nvSpPr>
          <p:cNvPr id="17" name="Rounded Rectangle 16"/>
          <p:cNvSpPr/>
          <p:nvPr/>
        </p:nvSpPr>
        <p:spPr>
          <a:xfrm>
            <a:off x="1676400" y="4572000"/>
            <a:ext cx="609600" cy="6645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sp>
        <p:nvSpPr>
          <p:cNvPr id="15" name="Rounded Rectangle 14"/>
          <p:cNvSpPr/>
          <p:nvPr/>
        </p:nvSpPr>
        <p:spPr>
          <a:xfrm>
            <a:off x="5410200" y="4724399"/>
            <a:ext cx="609600" cy="6645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xmlns="" id="{79DBD2B5-B29E-44CD-9F4E-CF9B9BFA234E}"/>
              </a:ext>
            </a:extLst>
          </p:cNvPr>
          <p:cNvCxnSpPr>
            <a:cxnSpLocks/>
          </p:cNvCxnSpPr>
          <p:nvPr/>
        </p:nvCxnSpPr>
        <p:spPr>
          <a:xfrm>
            <a:off x="5988627" y="5215221"/>
            <a:ext cx="107373" cy="34737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E6866BDB-8AC6-45E0-8CD6-7D57CC7668D7}"/>
              </a:ext>
            </a:extLst>
          </p:cNvPr>
          <p:cNvCxnSpPr>
            <a:cxnSpLocks/>
          </p:cNvCxnSpPr>
          <p:nvPr/>
        </p:nvCxnSpPr>
        <p:spPr>
          <a:xfrm>
            <a:off x="5966113" y="2667238"/>
            <a:ext cx="282287" cy="17836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4">
            <a:extLst>
              <a:ext uri="{FF2B5EF4-FFF2-40B4-BE49-F238E27FC236}">
                <a16:creationId xmlns:a16="http://schemas.microsoft.com/office/drawing/2014/main" xmlns="" id="{90D022DE-3CFC-4479-975F-220CF58E671A}"/>
              </a:ext>
            </a:extLst>
          </p:cNvPr>
          <p:cNvSpPr/>
          <p:nvPr/>
        </p:nvSpPr>
        <p:spPr>
          <a:xfrm>
            <a:off x="4724400" y="4038600"/>
            <a:ext cx="304800" cy="4071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4">
            <a:extLst>
              <a:ext uri="{FF2B5EF4-FFF2-40B4-BE49-F238E27FC236}">
                <a16:creationId xmlns:a16="http://schemas.microsoft.com/office/drawing/2014/main" xmlns="" id="{FD86DCD3-F2DF-4A12-B2DA-8A876D98DD4D}"/>
              </a:ext>
            </a:extLst>
          </p:cNvPr>
          <p:cNvSpPr/>
          <p:nvPr/>
        </p:nvSpPr>
        <p:spPr>
          <a:xfrm>
            <a:off x="990601" y="4038600"/>
            <a:ext cx="304800" cy="4071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US 4 panel 9-24 month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18041"/>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3" name="TextBox 2"/>
          <p:cNvSpPr txBox="1"/>
          <p:nvPr/>
        </p:nvSpPr>
        <p:spPr>
          <a:xfrm>
            <a:off x="7620000" y="1143000"/>
            <a:ext cx="1524000" cy="4247317"/>
          </a:xfrm>
          <a:prstGeom prst="rect">
            <a:avLst/>
          </a:prstGeom>
          <a:noFill/>
        </p:spPr>
        <p:txBody>
          <a:bodyPr wrap="square" rtlCol="0">
            <a:spAutoFit/>
          </a:bodyPr>
          <a:lstStyle/>
          <a:p>
            <a:r>
              <a:rPr lang="en-US" sz="1600" dirty="0"/>
              <a:t>Still longer term rainfall deficit variability in play?  Especially in the southwest!</a:t>
            </a:r>
          </a:p>
          <a:p>
            <a:endParaRPr lang="en-US" sz="1600" dirty="0"/>
          </a:p>
          <a:p>
            <a:r>
              <a:rPr lang="en-US" sz="1600" dirty="0"/>
              <a:t>Will these deficits ever go away, OR is these part of the new norm??</a:t>
            </a:r>
          </a:p>
          <a:p>
            <a:endParaRPr lang="en-US" sz="1600" dirty="0"/>
          </a:p>
          <a:p>
            <a:r>
              <a:rPr lang="en-US" sz="1600" dirty="0"/>
              <a:t>Not so bad in the east!!</a:t>
            </a:r>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727575" y="4419600"/>
            <a:ext cx="682625" cy="838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16425" y="1752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44525" y="1752600"/>
            <a:ext cx="8001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758825" y="4572000"/>
            <a:ext cx="7620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pic>
        <p:nvPicPr>
          <p:cNvPr id="15362"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5" y="508146"/>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112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78551</TotalTime>
  <Words>1481</Words>
  <Application>Microsoft Office PowerPoint</Application>
  <PresentationFormat>On-screen Show (4:3)</PresentationFormat>
  <Paragraphs>253</Paragraphs>
  <Slides>42</Slides>
  <Notes>7</Notes>
  <HiddenSlides>3</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Default Design</vt:lpstr>
      <vt:lpstr>Drought  Outlook  Support Briefing   January 2020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Streamflow (USGS)</vt:lpstr>
      <vt:lpstr>PowerPoint Presentation</vt:lpstr>
      <vt:lpstr>PowerPoint Presentation</vt:lpstr>
      <vt:lpstr>Snow 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5830</cp:revision>
  <cp:lastPrinted>2014-07-10T13:24:01Z</cp:lastPrinted>
  <dcterms:created xsi:type="dcterms:W3CDTF">2008-10-04T17:35:30Z</dcterms:created>
  <dcterms:modified xsi:type="dcterms:W3CDTF">2020-02-04T15:35:37Z</dcterms:modified>
</cp:coreProperties>
</file>