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881" r:id="rId17"/>
    <p:sldId id="889" r:id="rId18"/>
    <p:sldId id="757" r:id="rId19"/>
    <p:sldId id="922" r:id="rId20"/>
    <p:sldId id="928" r:id="rId21"/>
    <p:sldId id="796" r:id="rId22"/>
    <p:sldId id="795" r:id="rId23"/>
    <p:sldId id="890" r:id="rId24"/>
    <p:sldId id="790" r:id="rId25"/>
    <p:sldId id="878" r:id="rId26"/>
    <p:sldId id="804" r:id="rId27"/>
    <p:sldId id="943" r:id="rId28"/>
    <p:sldId id="942" r:id="rId29"/>
    <p:sldId id="877" r:id="rId30"/>
    <p:sldId id="728" r:id="rId31"/>
    <p:sldId id="935" r:id="rId32"/>
    <p:sldId id="926" r:id="rId33"/>
    <p:sldId id="915" r:id="rId34"/>
    <p:sldId id="888" r:id="rId35"/>
    <p:sldId id="883" r:id="rId36"/>
    <p:sldId id="918" r:id="rId37"/>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A88000"/>
    <a:srgbClr val="9A7500"/>
    <a:srgbClr val="C89800"/>
    <a:srgbClr val="33CC33"/>
    <a:srgbClr val="6600CC"/>
    <a:srgbClr val="FA5236"/>
    <a:srgbClr val="FF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1" autoAdjust="0"/>
    <p:restoredTop sz="99266" autoAdjust="0"/>
  </p:normalViewPr>
  <p:slideViewPr>
    <p:cSldViewPr>
      <p:cViewPr>
        <p:scale>
          <a:sx n="107" d="100"/>
          <a:sy n="107" d="100"/>
        </p:scale>
        <p:origin x="-42" y="-108"/>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34</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gif"/><Relationship Id="rId4" Type="http://schemas.openxmlformats.org/officeDocument/2006/relationships/image" Target="../media/image36.gif"/></Relationships>
</file>

<file path=ppt/slides/_rels/slide1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hyperlink" Target="https://fsapps.nwcg.gov/" TargetMode="External"/><Relationship Id="rId12"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gif"/><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gif"/><Relationship Id="rId4" Type="http://schemas.openxmlformats.org/officeDocument/2006/relationships/image" Target="../media/image54.png"/><Relationship Id="rId9" Type="http://schemas.openxmlformats.org/officeDocument/2006/relationships/image" Target="../media/image59.gif"/></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gif"/></Relationships>
</file>

<file path=ppt/slides/_rels/slide2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gif"/><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g"/></Relationships>
</file>

<file path=ppt/slides/_rels/slide3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January 2021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858747#</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 </a:t>
            </a:r>
            <a:r>
              <a:rPr lang="en-US" dirty="0"/>
              <a:t>during last 2 </a:t>
            </a:r>
            <a:r>
              <a:rPr lang="en-US" dirty="0" err="1"/>
              <a:t>yrs</a:t>
            </a:r>
            <a:r>
              <a:rPr lang="en-US" dirty="0"/>
              <a:t>, 3 </a:t>
            </a:r>
            <a:r>
              <a:rPr lang="en-US" dirty="0" err="1"/>
              <a:t>yrs</a:t>
            </a:r>
            <a:r>
              <a:rPr lang="en-US" dirty="0"/>
              <a:t>, 4 </a:t>
            </a:r>
            <a:r>
              <a:rPr lang="en-US" dirty="0" err="1"/>
              <a:t>yrs</a:t>
            </a:r>
            <a:r>
              <a:rPr lang="en-US" dirty="0"/>
              <a:t>, &amp; 5 yrs.</a:t>
            </a:r>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4495800"/>
            <a:ext cx="14478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620000" y="2472894"/>
            <a:ext cx="1447800" cy="3754874"/>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 – where the current severe drought ravages!!. At the end of this current ongoing La Nina the long term situation will get even worse!! </a:t>
            </a:r>
            <a:endParaRPr lang="en-US" sz="1400" dirty="0"/>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52400" y="3576637"/>
            <a:ext cx="2488707" cy="1670483"/>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a:t>
            </a:r>
            <a:r>
              <a:rPr lang="en-US" sz="1400" dirty="0" err="1" smtClean="0"/>
              <a:t>regn</a:t>
            </a:r>
            <a:r>
              <a:rPr lang="en-US" sz="1400" dirty="0" smtClean="0"/>
              <a:t>. central/west =&gt; </a:t>
            </a:r>
            <a:r>
              <a:rPr lang="en-US" sz="1400" b="1" u="sng" dirty="0" smtClean="0">
                <a:solidFill>
                  <a:srgbClr val="A88000"/>
                </a:solidFill>
              </a:rPr>
              <a:t>narrow rainy season </a:t>
            </a:r>
            <a:r>
              <a:rPr lang="en-US" sz="1400" dirty="0" smtClean="0"/>
              <a:t>(months)</a:t>
            </a:r>
            <a:endParaRPr lang="en-US" sz="1400" dirty="0"/>
          </a:p>
          <a:p>
            <a:endParaRPr lang="en-US" sz="1400" dirty="0"/>
          </a:p>
          <a:p>
            <a:r>
              <a:rPr lang="en-US" sz="1400" dirty="0" smtClean="0"/>
              <a:t>Overall, more white space in the east -&gt; </a:t>
            </a:r>
            <a:r>
              <a:rPr lang="en-US" sz="1400" b="1" u="sng" dirty="0" smtClean="0">
                <a:solidFill>
                  <a:srgbClr val="33CC33"/>
                </a:solidFill>
              </a:rPr>
              <a:t>distributed rainfall season </a:t>
            </a:r>
            <a:r>
              <a:rPr lang="en-US" sz="1400" dirty="0" smtClean="0"/>
              <a:t>(except ~FL).</a:t>
            </a:r>
            <a:endParaRPr lang="en-US" sz="14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1" y="3429000"/>
              <a:ext cx="2666997"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0" y="3411167"/>
            <a:ext cx="2667001" cy="16459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1" y="1666877"/>
            <a:ext cx="2659775" cy="17442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 y="5038723"/>
            <a:ext cx="2660516" cy="18192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153400" y="4038600"/>
            <a:ext cx="990600" cy="1754326"/>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Behavior in Drought is loosely tied to rainfall </a:t>
            </a:r>
            <a:r>
              <a:rPr lang="en-US" sz="1200" b="1" dirty="0" err="1" smtClean="0">
                <a:solidFill>
                  <a:srgbClr val="FF0000"/>
                </a:solidFill>
              </a:rPr>
              <a:t>climo</a:t>
            </a:r>
            <a:r>
              <a:rPr lang="en-US" sz="1200" b="1" dirty="0" smtClean="0">
                <a:solidFill>
                  <a:srgbClr val="FF0000"/>
                </a:solidFill>
              </a:rPr>
              <a:t>!! </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2362200" y="5257800"/>
            <a:ext cx="19812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032986" y="5024761"/>
            <a:ext cx="1802167" cy="1012055"/>
          </a:xfrm>
          <a:custGeom>
            <a:avLst/>
            <a:gdLst>
              <a:gd name="connsiteX0" fmla="*/ 26633 w 1802167"/>
              <a:gd name="connsiteY0" fmla="*/ 168676 h 1012055"/>
              <a:gd name="connsiteX1" fmla="*/ 35511 w 1802167"/>
              <a:gd name="connsiteY1" fmla="*/ 213064 h 1012055"/>
              <a:gd name="connsiteX2" fmla="*/ 44389 w 1802167"/>
              <a:gd name="connsiteY2" fmla="*/ 266330 h 1012055"/>
              <a:gd name="connsiteX3" fmla="*/ 62144 w 1802167"/>
              <a:gd name="connsiteY3" fmla="*/ 284086 h 1012055"/>
              <a:gd name="connsiteX4" fmla="*/ 88777 w 1802167"/>
              <a:gd name="connsiteY4" fmla="*/ 363985 h 1012055"/>
              <a:gd name="connsiteX5" fmla="*/ 97655 w 1802167"/>
              <a:gd name="connsiteY5" fmla="*/ 390618 h 1012055"/>
              <a:gd name="connsiteX6" fmla="*/ 133165 w 1802167"/>
              <a:gd name="connsiteY6" fmla="*/ 443884 h 1012055"/>
              <a:gd name="connsiteX7" fmla="*/ 177554 w 1802167"/>
              <a:gd name="connsiteY7" fmla="*/ 497150 h 1012055"/>
              <a:gd name="connsiteX8" fmla="*/ 186431 w 1802167"/>
              <a:gd name="connsiteY8" fmla="*/ 523783 h 1012055"/>
              <a:gd name="connsiteX9" fmla="*/ 257453 w 1802167"/>
              <a:gd name="connsiteY9" fmla="*/ 585926 h 1012055"/>
              <a:gd name="connsiteX10" fmla="*/ 292964 w 1802167"/>
              <a:gd name="connsiteY10" fmla="*/ 630315 h 1012055"/>
              <a:gd name="connsiteX11" fmla="*/ 328474 w 1802167"/>
              <a:gd name="connsiteY11" fmla="*/ 639192 h 1012055"/>
              <a:gd name="connsiteX12" fmla="*/ 346230 w 1802167"/>
              <a:gd name="connsiteY12" fmla="*/ 656948 h 1012055"/>
              <a:gd name="connsiteX13" fmla="*/ 417251 w 1802167"/>
              <a:gd name="connsiteY13" fmla="*/ 701336 h 1012055"/>
              <a:gd name="connsiteX14" fmla="*/ 443884 w 1802167"/>
              <a:gd name="connsiteY14" fmla="*/ 727969 h 1012055"/>
              <a:gd name="connsiteX15" fmla="*/ 470517 w 1802167"/>
              <a:gd name="connsiteY15" fmla="*/ 745724 h 1012055"/>
              <a:gd name="connsiteX16" fmla="*/ 488272 w 1802167"/>
              <a:gd name="connsiteY16" fmla="*/ 763480 h 1012055"/>
              <a:gd name="connsiteX17" fmla="*/ 550416 w 1802167"/>
              <a:gd name="connsiteY17" fmla="*/ 798990 h 1012055"/>
              <a:gd name="connsiteX18" fmla="*/ 577049 w 1802167"/>
              <a:gd name="connsiteY18" fmla="*/ 816746 h 1012055"/>
              <a:gd name="connsiteX19" fmla="*/ 603682 w 1802167"/>
              <a:gd name="connsiteY19" fmla="*/ 825623 h 1012055"/>
              <a:gd name="connsiteX20" fmla="*/ 674703 w 1802167"/>
              <a:gd name="connsiteY20" fmla="*/ 852256 h 1012055"/>
              <a:gd name="connsiteX21" fmla="*/ 763480 w 1802167"/>
              <a:gd name="connsiteY21" fmla="*/ 905522 h 1012055"/>
              <a:gd name="connsiteX22" fmla="*/ 798991 w 1802167"/>
              <a:gd name="connsiteY22" fmla="*/ 914400 h 1012055"/>
              <a:gd name="connsiteX23" fmla="*/ 825624 w 1802167"/>
              <a:gd name="connsiteY23" fmla="*/ 941033 h 1012055"/>
              <a:gd name="connsiteX24" fmla="*/ 870012 w 1802167"/>
              <a:gd name="connsiteY24" fmla="*/ 949911 h 1012055"/>
              <a:gd name="connsiteX25" fmla="*/ 896645 w 1802167"/>
              <a:gd name="connsiteY25" fmla="*/ 967666 h 1012055"/>
              <a:gd name="connsiteX26" fmla="*/ 923278 w 1802167"/>
              <a:gd name="connsiteY26" fmla="*/ 976544 h 1012055"/>
              <a:gd name="connsiteX27" fmla="*/ 949911 w 1802167"/>
              <a:gd name="connsiteY27" fmla="*/ 994299 h 1012055"/>
              <a:gd name="connsiteX28" fmla="*/ 1003177 w 1802167"/>
              <a:gd name="connsiteY28" fmla="*/ 1012055 h 1012055"/>
              <a:gd name="connsiteX29" fmla="*/ 1171853 w 1802167"/>
              <a:gd name="connsiteY29" fmla="*/ 1003177 h 1012055"/>
              <a:gd name="connsiteX30" fmla="*/ 1198486 w 1802167"/>
              <a:gd name="connsiteY30" fmla="*/ 994299 h 1012055"/>
              <a:gd name="connsiteX31" fmla="*/ 1225119 w 1802167"/>
              <a:gd name="connsiteY31" fmla="*/ 976544 h 1012055"/>
              <a:gd name="connsiteX32" fmla="*/ 1296140 w 1802167"/>
              <a:gd name="connsiteY32" fmla="*/ 958789 h 1012055"/>
              <a:gd name="connsiteX33" fmla="*/ 1340529 w 1802167"/>
              <a:gd name="connsiteY33" fmla="*/ 932156 h 1012055"/>
              <a:gd name="connsiteX34" fmla="*/ 1393795 w 1802167"/>
              <a:gd name="connsiteY34" fmla="*/ 914400 h 1012055"/>
              <a:gd name="connsiteX35" fmla="*/ 1429305 w 1802167"/>
              <a:gd name="connsiteY35" fmla="*/ 887767 h 1012055"/>
              <a:gd name="connsiteX36" fmla="*/ 1455938 w 1802167"/>
              <a:gd name="connsiteY36" fmla="*/ 870012 h 1012055"/>
              <a:gd name="connsiteX37" fmla="*/ 1473694 w 1802167"/>
              <a:gd name="connsiteY37" fmla="*/ 843379 h 1012055"/>
              <a:gd name="connsiteX38" fmla="*/ 1509204 w 1802167"/>
              <a:gd name="connsiteY38" fmla="*/ 825623 h 1012055"/>
              <a:gd name="connsiteX39" fmla="*/ 1615736 w 1802167"/>
              <a:gd name="connsiteY39" fmla="*/ 807868 h 1012055"/>
              <a:gd name="connsiteX40" fmla="*/ 1651247 w 1802167"/>
              <a:gd name="connsiteY40" fmla="*/ 772357 h 1012055"/>
              <a:gd name="connsiteX41" fmla="*/ 1695635 w 1802167"/>
              <a:gd name="connsiteY41" fmla="*/ 701336 h 1012055"/>
              <a:gd name="connsiteX42" fmla="*/ 1731146 w 1802167"/>
              <a:gd name="connsiteY42" fmla="*/ 648070 h 1012055"/>
              <a:gd name="connsiteX43" fmla="*/ 1757779 w 1802167"/>
              <a:gd name="connsiteY43" fmla="*/ 585926 h 1012055"/>
              <a:gd name="connsiteX44" fmla="*/ 1784412 w 1802167"/>
              <a:gd name="connsiteY44" fmla="*/ 532660 h 1012055"/>
              <a:gd name="connsiteX45" fmla="*/ 1802167 w 1802167"/>
              <a:gd name="connsiteY45" fmla="*/ 461639 h 1012055"/>
              <a:gd name="connsiteX46" fmla="*/ 1775534 w 1802167"/>
              <a:gd name="connsiteY46" fmla="*/ 284086 h 1012055"/>
              <a:gd name="connsiteX47" fmla="*/ 1757779 w 1802167"/>
              <a:gd name="connsiteY47" fmla="*/ 230820 h 1012055"/>
              <a:gd name="connsiteX48" fmla="*/ 1731146 w 1802167"/>
              <a:gd name="connsiteY48" fmla="*/ 213064 h 1012055"/>
              <a:gd name="connsiteX49" fmla="*/ 1660125 w 1802167"/>
              <a:gd name="connsiteY49" fmla="*/ 195309 h 1012055"/>
              <a:gd name="connsiteX50" fmla="*/ 1633492 w 1802167"/>
              <a:gd name="connsiteY50" fmla="*/ 186431 h 1012055"/>
              <a:gd name="connsiteX51" fmla="*/ 1589103 w 1802167"/>
              <a:gd name="connsiteY51" fmla="*/ 177554 h 1012055"/>
              <a:gd name="connsiteX52" fmla="*/ 1535837 w 1802167"/>
              <a:gd name="connsiteY52" fmla="*/ 159798 h 1012055"/>
              <a:gd name="connsiteX53" fmla="*/ 1509204 w 1802167"/>
              <a:gd name="connsiteY53" fmla="*/ 150921 h 1012055"/>
              <a:gd name="connsiteX54" fmla="*/ 1482571 w 1802167"/>
              <a:gd name="connsiteY54" fmla="*/ 133165 h 1012055"/>
              <a:gd name="connsiteX55" fmla="*/ 1429305 w 1802167"/>
              <a:gd name="connsiteY55" fmla="*/ 124288 h 1012055"/>
              <a:gd name="connsiteX56" fmla="*/ 1402672 w 1802167"/>
              <a:gd name="connsiteY56" fmla="*/ 115410 h 1012055"/>
              <a:gd name="connsiteX57" fmla="*/ 1376039 w 1802167"/>
              <a:gd name="connsiteY57" fmla="*/ 88777 h 1012055"/>
              <a:gd name="connsiteX58" fmla="*/ 1313896 w 1802167"/>
              <a:gd name="connsiteY58" fmla="*/ 71022 h 1012055"/>
              <a:gd name="connsiteX59" fmla="*/ 1198486 w 1802167"/>
              <a:gd name="connsiteY59" fmla="*/ 88777 h 1012055"/>
              <a:gd name="connsiteX60" fmla="*/ 1171853 w 1802167"/>
              <a:gd name="connsiteY60" fmla="*/ 106532 h 1012055"/>
              <a:gd name="connsiteX61" fmla="*/ 1109709 w 1802167"/>
              <a:gd name="connsiteY61" fmla="*/ 177554 h 1012055"/>
              <a:gd name="connsiteX62" fmla="*/ 1083076 w 1802167"/>
              <a:gd name="connsiteY62" fmla="*/ 204187 h 1012055"/>
              <a:gd name="connsiteX63" fmla="*/ 1065321 w 1802167"/>
              <a:gd name="connsiteY63" fmla="*/ 230820 h 1012055"/>
              <a:gd name="connsiteX64" fmla="*/ 1047565 w 1802167"/>
              <a:gd name="connsiteY64" fmla="*/ 248575 h 1012055"/>
              <a:gd name="connsiteX65" fmla="*/ 1020932 w 1802167"/>
              <a:gd name="connsiteY65" fmla="*/ 301841 h 1012055"/>
              <a:gd name="connsiteX66" fmla="*/ 1003177 w 1802167"/>
              <a:gd name="connsiteY66" fmla="*/ 328474 h 1012055"/>
              <a:gd name="connsiteX67" fmla="*/ 976544 w 1802167"/>
              <a:gd name="connsiteY67" fmla="*/ 417251 h 1012055"/>
              <a:gd name="connsiteX68" fmla="*/ 967666 w 1802167"/>
              <a:gd name="connsiteY68" fmla="*/ 443884 h 1012055"/>
              <a:gd name="connsiteX69" fmla="*/ 941033 w 1802167"/>
              <a:gd name="connsiteY69" fmla="*/ 461639 h 1012055"/>
              <a:gd name="connsiteX70" fmla="*/ 861134 w 1802167"/>
              <a:gd name="connsiteY70" fmla="*/ 452761 h 1012055"/>
              <a:gd name="connsiteX71" fmla="*/ 825624 w 1802167"/>
              <a:gd name="connsiteY71" fmla="*/ 426128 h 1012055"/>
              <a:gd name="connsiteX72" fmla="*/ 790113 w 1802167"/>
              <a:gd name="connsiteY72" fmla="*/ 408373 h 1012055"/>
              <a:gd name="connsiteX73" fmla="*/ 763480 w 1802167"/>
              <a:gd name="connsiteY73" fmla="*/ 390618 h 1012055"/>
              <a:gd name="connsiteX74" fmla="*/ 736847 w 1802167"/>
              <a:gd name="connsiteY74" fmla="*/ 381740 h 1012055"/>
              <a:gd name="connsiteX75" fmla="*/ 674703 w 1802167"/>
              <a:gd name="connsiteY75" fmla="*/ 337352 h 1012055"/>
              <a:gd name="connsiteX76" fmla="*/ 621437 w 1802167"/>
              <a:gd name="connsiteY76" fmla="*/ 301841 h 1012055"/>
              <a:gd name="connsiteX77" fmla="*/ 568171 w 1802167"/>
              <a:gd name="connsiteY77" fmla="*/ 248575 h 1012055"/>
              <a:gd name="connsiteX78" fmla="*/ 550416 w 1802167"/>
              <a:gd name="connsiteY78" fmla="*/ 221942 h 1012055"/>
              <a:gd name="connsiteX79" fmla="*/ 523783 w 1802167"/>
              <a:gd name="connsiteY79" fmla="*/ 213064 h 1012055"/>
              <a:gd name="connsiteX80" fmla="*/ 435006 w 1802167"/>
              <a:gd name="connsiteY80" fmla="*/ 142043 h 1012055"/>
              <a:gd name="connsiteX81" fmla="*/ 381740 w 1802167"/>
              <a:gd name="connsiteY81" fmla="*/ 79899 h 1012055"/>
              <a:gd name="connsiteX82" fmla="*/ 310719 w 1802167"/>
              <a:gd name="connsiteY82" fmla="*/ 35511 h 1012055"/>
              <a:gd name="connsiteX83" fmla="*/ 284086 w 1802167"/>
              <a:gd name="connsiteY83" fmla="*/ 8878 h 1012055"/>
              <a:gd name="connsiteX84" fmla="*/ 195309 w 1802167"/>
              <a:gd name="connsiteY84" fmla="*/ 0 h 1012055"/>
              <a:gd name="connsiteX85" fmla="*/ 53266 w 1802167"/>
              <a:gd name="connsiteY85" fmla="*/ 26633 h 1012055"/>
              <a:gd name="connsiteX86" fmla="*/ 35511 w 1802167"/>
              <a:gd name="connsiteY86" fmla="*/ 44389 h 1012055"/>
              <a:gd name="connsiteX87" fmla="*/ 0 w 1802167"/>
              <a:gd name="connsiteY87" fmla="*/ 97655 h 1012055"/>
              <a:gd name="connsiteX88" fmla="*/ 26633 w 1802167"/>
              <a:gd name="connsiteY88" fmla="*/ 168676 h 101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802167" h="1012055">
                <a:moveTo>
                  <a:pt x="26633" y="168676"/>
                </a:moveTo>
                <a:cubicBezTo>
                  <a:pt x="32551" y="187911"/>
                  <a:pt x="32812" y="198218"/>
                  <a:pt x="35511" y="213064"/>
                </a:cubicBezTo>
                <a:cubicBezTo>
                  <a:pt x="38731" y="230774"/>
                  <a:pt x="38069" y="249476"/>
                  <a:pt x="44389" y="266330"/>
                </a:cubicBezTo>
                <a:cubicBezTo>
                  <a:pt x="47328" y="274167"/>
                  <a:pt x="56226" y="278167"/>
                  <a:pt x="62144" y="284086"/>
                </a:cubicBezTo>
                <a:lnTo>
                  <a:pt x="88777" y="363985"/>
                </a:lnTo>
                <a:cubicBezTo>
                  <a:pt x="91736" y="372863"/>
                  <a:pt x="92464" y="382832"/>
                  <a:pt x="97655" y="390618"/>
                </a:cubicBezTo>
                <a:cubicBezTo>
                  <a:pt x="109492" y="408373"/>
                  <a:pt x="118076" y="428795"/>
                  <a:pt x="133165" y="443884"/>
                </a:cubicBezTo>
                <a:cubicBezTo>
                  <a:pt x="161384" y="472101"/>
                  <a:pt x="145899" y="454943"/>
                  <a:pt x="177554" y="497150"/>
                </a:cubicBezTo>
                <a:cubicBezTo>
                  <a:pt x="180513" y="506028"/>
                  <a:pt x="180816" y="516297"/>
                  <a:pt x="186431" y="523783"/>
                </a:cubicBezTo>
                <a:cubicBezTo>
                  <a:pt x="212397" y="558404"/>
                  <a:pt x="226650" y="565391"/>
                  <a:pt x="257453" y="585926"/>
                </a:cubicBezTo>
                <a:cubicBezTo>
                  <a:pt x="263726" y="595336"/>
                  <a:pt x="280313" y="623990"/>
                  <a:pt x="292964" y="630315"/>
                </a:cubicBezTo>
                <a:cubicBezTo>
                  <a:pt x="303877" y="635771"/>
                  <a:pt x="316637" y="636233"/>
                  <a:pt x="328474" y="639192"/>
                </a:cubicBezTo>
                <a:cubicBezTo>
                  <a:pt x="334393" y="645111"/>
                  <a:pt x="339419" y="652083"/>
                  <a:pt x="346230" y="656948"/>
                </a:cubicBezTo>
                <a:cubicBezTo>
                  <a:pt x="358350" y="665605"/>
                  <a:pt x="401871" y="688519"/>
                  <a:pt x="417251" y="701336"/>
                </a:cubicBezTo>
                <a:cubicBezTo>
                  <a:pt x="426896" y="709373"/>
                  <a:pt x="434239" y="719932"/>
                  <a:pt x="443884" y="727969"/>
                </a:cubicBezTo>
                <a:cubicBezTo>
                  <a:pt x="452081" y="734799"/>
                  <a:pt x="462186" y="739059"/>
                  <a:pt x="470517" y="745724"/>
                </a:cubicBezTo>
                <a:cubicBezTo>
                  <a:pt x="477053" y="750953"/>
                  <a:pt x="481736" y="758251"/>
                  <a:pt x="488272" y="763480"/>
                </a:cubicBezTo>
                <a:cubicBezTo>
                  <a:pt x="515307" y="785108"/>
                  <a:pt x="518521" y="780764"/>
                  <a:pt x="550416" y="798990"/>
                </a:cubicBezTo>
                <a:cubicBezTo>
                  <a:pt x="559680" y="804284"/>
                  <a:pt x="567506" y="811974"/>
                  <a:pt x="577049" y="816746"/>
                </a:cubicBezTo>
                <a:cubicBezTo>
                  <a:pt x="585419" y="820931"/>
                  <a:pt x="594920" y="822337"/>
                  <a:pt x="603682" y="825623"/>
                </a:cubicBezTo>
                <a:cubicBezTo>
                  <a:pt x="688605" y="857469"/>
                  <a:pt x="614251" y="832107"/>
                  <a:pt x="674703" y="852256"/>
                </a:cubicBezTo>
                <a:cubicBezTo>
                  <a:pt x="701255" y="869958"/>
                  <a:pt x="732279" y="893822"/>
                  <a:pt x="763480" y="905522"/>
                </a:cubicBezTo>
                <a:cubicBezTo>
                  <a:pt x="774904" y="909806"/>
                  <a:pt x="787154" y="911441"/>
                  <a:pt x="798991" y="914400"/>
                </a:cubicBezTo>
                <a:cubicBezTo>
                  <a:pt x="807869" y="923278"/>
                  <a:pt x="814395" y="935418"/>
                  <a:pt x="825624" y="941033"/>
                </a:cubicBezTo>
                <a:cubicBezTo>
                  <a:pt x="839120" y="947781"/>
                  <a:pt x="855884" y="944613"/>
                  <a:pt x="870012" y="949911"/>
                </a:cubicBezTo>
                <a:cubicBezTo>
                  <a:pt x="880002" y="953657"/>
                  <a:pt x="887102" y="962894"/>
                  <a:pt x="896645" y="967666"/>
                </a:cubicBezTo>
                <a:cubicBezTo>
                  <a:pt x="905015" y="971851"/>
                  <a:pt x="914908" y="972359"/>
                  <a:pt x="923278" y="976544"/>
                </a:cubicBezTo>
                <a:cubicBezTo>
                  <a:pt x="932821" y="981316"/>
                  <a:pt x="940161" y="989966"/>
                  <a:pt x="949911" y="994299"/>
                </a:cubicBezTo>
                <a:cubicBezTo>
                  <a:pt x="967014" y="1001900"/>
                  <a:pt x="1003177" y="1012055"/>
                  <a:pt x="1003177" y="1012055"/>
                </a:cubicBezTo>
                <a:cubicBezTo>
                  <a:pt x="1059402" y="1009096"/>
                  <a:pt x="1115781" y="1008275"/>
                  <a:pt x="1171853" y="1003177"/>
                </a:cubicBezTo>
                <a:cubicBezTo>
                  <a:pt x="1181172" y="1002330"/>
                  <a:pt x="1190116" y="998484"/>
                  <a:pt x="1198486" y="994299"/>
                </a:cubicBezTo>
                <a:cubicBezTo>
                  <a:pt x="1208029" y="989527"/>
                  <a:pt x="1215092" y="980190"/>
                  <a:pt x="1225119" y="976544"/>
                </a:cubicBezTo>
                <a:cubicBezTo>
                  <a:pt x="1248052" y="968205"/>
                  <a:pt x="1296140" y="958789"/>
                  <a:pt x="1296140" y="958789"/>
                </a:cubicBezTo>
                <a:cubicBezTo>
                  <a:pt x="1310936" y="949911"/>
                  <a:pt x="1324820" y="939296"/>
                  <a:pt x="1340529" y="932156"/>
                </a:cubicBezTo>
                <a:cubicBezTo>
                  <a:pt x="1357567" y="924411"/>
                  <a:pt x="1393795" y="914400"/>
                  <a:pt x="1393795" y="914400"/>
                </a:cubicBezTo>
                <a:cubicBezTo>
                  <a:pt x="1405632" y="905522"/>
                  <a:pt x="1417265" y="896367"/>
                  <a:pt x="1429305" y="887767"/>
                </a:cubicBezTo>
                <a:cubicBezTo>
                  <a:pt x="1437987" y="881565"/>
                  <a:pt x="1448393" y="877556"/>
                  <a:pt x="1455938" y="870012"/>
                </a:cubicBezTo>
                <a:cubicBezTo>
                  <a:pt x="1463483" y="862467"/>
                  <a:pt x="1465497" y="850210"/>
                  <a:pt x="1473694" y="843379"/>
                </a:cubicBezTo>
                <a:cubicBezTo>
                  <a:pt x="1483861" y="834907"/>
                  <a:pt x="1496813" y="830270"/>
                  <a:pt x="1509204" y="825623"/>
                </a:cubicBezTo>
                <a:cubicBezTo>
                  <a:pt x="1538527" y="814627"/>
                  <a:pt x="1589967" y="811089"/>
                  <a:pt x="1615736" y="807868"/>
                </a:cubicBezTo>
                <a:cubicBezTo>
                  <a:pt x="1627573" y="796031"/>
                  <a:pt x="1641961" y="786286"/>
                  <a:pt x="1651247" y="772357"/>
                </a:cubicBezTo>
                <a:cubicBezTo>
                  <a:pt x="1705073" y="691617"/>
                  <a:pt x="1620657" y="819158"/>
                  <a:pt x="1695635" y="701336"/>
                </a:cubicBezTo>
                <a:cubicBezTo>
                  <a:pt x="1707092" y="683333"/>
                  <a:pt x="1724398" y="668314"/>
                  <a:pt x="1731146" y="648070"/>
                </a:cubicBezTo>
                <a:cubicBezTo>
                  <a:pt x="1741106" y="618192"/>
                  <a:pt x="1740228" y="616641"/>
                  <a:pt x="1757779" y="585926"/>
                </a:cubicBezTo>
                <a:cubicBezTo>
                  <a:pt x="1778858" y="549037"/>
                  <a:pt x="1773797" y="571581"/>
                  <a:pt x="1784412" y="532660"/>
                </a:cubicBezTo>
                <a:cubicBezTo>
                  <a:pt x="1790833" y="509118"/>
                  <a:pt x="1802167" y="461639"/>
                  <a:pt x="1802167" y="461639"/>
                </a:cubicBezTo>
                <a:cubicBezTo>
                  <a:pt x="1787290" y="223588"/>
                  <a:pt x="1815950" y="385125"/>
                  <a:pt x="1775534" y="284086"/>
                </a:cubicBezTo>
                <a:cubicBezTo>
                  <a:pt x="1768583" y="266709"/>
                  <a:pt x="1773351" y="241202"/>
                  <a:pt x="1757779" y="230820"/>
                </a:cubicBezTo>
                <a:cubicBezTo>
                  <a:pt x="1748901" y="224901"/>
                  <a:pt x="1740689" y="217836"/>
                  <a:pt x="1731146" y="213064"/>
                </a:cubicBezTo>
                <a:cubicBezTo>
                  <a:pt x="1710858" y="202920"/>
                  <a:pt x="1680377" y="200372"/>
                  <a:pt x="1660125" y="195309"/>
                </a:cubicBezTo>
                <a:cubicBezTo>
                  <a:pt x="1651047" y="193039"/>
                  <a:pt x="1642571" y="188701"/>
                  <a:pt x="1633492" y="186431"/>
                </a:cubicBezTo>
                <a:cubicBezTo>
                  <a:pt x="1618853" y="182771"/>
                  <a:pt x="1603661" y="181524"/>
                  <a:pt x="1589103" y="177554"/>
                </a:cubicBezTo>
                <a:cubicBezTo>
                  <a:pt x="1571047" y="172630"/>
                  <a:pt x="1553592" y="165716"/>
                  <a:pt x="1535837" y="159798"/>
                </a:cubicBezTo>
                <a:lnTo>
                  <a:pt x="1509204" y="150921"/>
                </a:lnTo>
                <a:cubicBezTo>
                  <a:pt x="1500326" y="145002"/>
                  <a:pt x="1492693" y="136539"/>
                  <a:pt x="1482571" y="133165"/>
                </a:cubicBezTo>
                <a:cubicBezTo>
                  <a:pt x="1465495" y="127473"/>
                  <a:pt x="1446877" y="128193"/>
                  <a:pt x="1429305" y="124288"/>
                </a:cubicBezTo>
                <a:cubicBezTo>
                  <a:pt x="1420170" y="122258"/>
                  <a:pt x="1411550" y="118369"/>
                  <a:pt x="1402672" y="115410"/>
                </a:cubicBezTo>
                <a:cubicBezTo>
                  <a:pt x="1393794" y="106532"/>
                  <a:pt x="1386485" y="95741"/>
                  <a:pt x="1376039" y="88777"/>
                </a:cubicBezTo>
                <a:cubicBezTo>
                  <a:pt x="1368395" y="83681"/>
                  <a:pt x="1318635" y="72207"/>
                  <a:pt x="1313896" y="71022"/>
                </a:cubicBezTo>
                <a:cubicBezTo>
                  <a:pt x="1275426" y="76940"/>
                  <a:pt x="1236247" y="79337"/>
                  <a:pt x="1198486" y="88777"/>
                </a:cubicBezTo>
                <a:cubicBezTo>
                  <a:pt x="1188135" y="91365"/>
                  <a:pt x="1179883" y="99506"/>
                  <a:pt x="1171853" y="106532"/>
                </a:cubicBezTo>
                <a:cubicBezTo>
                  <a:pt x="1086737" y="181008"/>
                  <a:pt x="1155990" y="122016"/>
                  <a:pt x="1109709" y="177554"/>
                </a:cubicBezTo>
                <a:cubicBezTo>
                  <a:pt x="1101672" y="187199"/>
                  <a:pt x="1091113" y="194542"/>
                  <a:pt x="1083076" y="204187"/>
                </a:cubicBezTo>
                <a:cubicBezTo>
                  <a:pt x="1076246" y="212384"/>
                  <a:pt x="1071986" y="222489"/>
                  <a:pt x="1065321" y="230820"/>
                </a:cubicBezTo>
                <a:cubicBezTo>
                  <a:pt x="1060092" y="237356"/>
                  <a:pt x="1052794" y="242039"/>
                  <a:pt x="1047565" y="248575"/>
                </a:cubicBezTo>
                <a:cubicBezTo>
                  <a:pt x="1013646" y="290973"/>
                  <a:pt x="1042809" y="258088"/>
                  <a:pt x="1020932" y="301841"/>
                </a:cubicBezTo>
                <a:cubicBezTo>
                  <a:pt x="1016160" y="311384"/>
                  <a:pt x="1009095" y="319596"/>
                  <a:pt x="1003177" y="328474"/>
                </a:cubicBezTo>
                <a:cubicBezTo>
                  <a:pt x="988933" y="413936"/>
                  <a:pt x="1004695" y="351566"/>
                  <a:pt x="976544" y="417251"/>
                </a:cubicBezTo>
                <a:cubicBezTo>
                  <a:pt x="972858" y="425852"/>
                  <a:pt x="973512" y="436577"/>
                  <a:pt x="967666" y="443884"/>
                </a:cubicBezTo>
                <a:cubicBezTo>
                  <a:pt x="961001" y="452215"/>
                  <a:pt x="949911" y="455721"/>
                  <a:pt x="941033" y="461639"/>
                </a:cubicBezTo>
                <a:cubicBezTo>
                  <a:pt x="914400" y="458680"/>
                  <a:pt x="886746" y="460642"/>
                  <a:pt x="861134" y="452761"/>
                </a:cubicBezTo>
                <a:cubicBezTo>
                  <a:pt x="846992" y="448410"/>
                  <a:pt x="838171" y="433970"/>
                  <a:pt x="825624" y="426128"/>
                </a:cubicBezTo>
                <a:cubicBezTo>
                  <a:pt x="814402" y="419114"/>
                  <a:pt x="801603" y="414939"/>
                  <a:pt x="790113" y="408373"/>
                </a:cubicBezTo>
                <a:cubicBezTo>
                  <a:pt x="780849" y="403080"/>
                  <a:pt x="773023" y="395390"/>
                  <a:pt x="763480" y="390618"/>
                </a:cubicBezTo>
                <a:cubicBezTo>
                  <a:pt x="755110" y="386433"/>
                  <a:pt x="745217" y="385925"/>
                  <a:pt x="736847" y="381740"/>
                </a:cubicBezTo>
                <a:cubicBezTo>
                  <a:pt x="722414" y="374524"/>
                  <a:pt x="684758" y="344390"/>
                  <a:pt x="674703" y="337352"/>
                </a:cubicBezTo>
                <a:cubicBezTo>
                  <a:pt x="657221" y="325115"/>
                  <a:pt x="636526" y="316930"/>
                  <a:pt x="621437" y="301841"/>
                </a:cubicBezTo>
                <a:cubicBezTo>
                  <a:pt x="603682" y="284086"/>
                  <a:pt x="582099" y="269468"/>
                  <a:pt x="568171" y="248575"/>
                </a:cubicBezTo>
                <a:cubicBezTo>
                  <a:pt x="562253" y="239697"/>
                  <a:pt x="558747" y="228607"/>
                  <a:pt x="550416" y="221942"/>
                </a:cubicBezTo>
                <a:cubicBezTo>
                  <a:pt x="543109" y="216096"/>
                  <a:pt x="532661" y="216023"/>
                  <a:pt x="523783" y="213064"/>
                </a:cubicBezTo>
                <a:cubicBezTo>
                  <a:pt x="461159" y="150440"/>
                  <a:pt x="492976" y="171027"/>
                  <a:pt x="435006" y="142043"/>
                </a:cubicBezTo>
                <a:cubicBezTo>
                  <a:pt x="419576" y="121469"/>
                  <a:pt x="402938" y="95797"/>
                  <a:pt x="381740" y="79899"/>
                </a:cubicBezTo>
                <a:cubicBezTo>
                  <a:pt x="364426" y="66913"/>
                  <a:pt x="329311" y="51004"/>
                  <a:pt x="310719" y="35511"/>
                </a:cubicBezTo>
                <a:cubicBezTo>
                  <a:pt x="301074" y="27474"/>
                  <a:pt x="296086" y="12570"/>
                  <a:pt x="284086" y="8878"/>
                </a:cubicBezTo>
                <a:cubicBezTo>
                  <a:pt x="255661" y="132"/>
                  <a:pt x="224901" y="2959"/>
                  <a:pt x="195309" y="0"/>
                </a:cubicBezTo>
                <a:cubicBezTo>
                  <a:pt x="108435" y="6683"/>
                  <a:pt x="101170" y="-11691"/>
                  <a:pt x="53266" y="26633"/>
                </a:cubicBezTo>
                <a:cubicBezTo>
                  <a:pt x="46730" y="31862"/>
                  <a:pt x="40533" y="37693"/>
                  <a:pt x="35511" y="44389"/>
                </a:cubicBezTo>
                <a:cubicBezTo>
                  <a:pt x="22707" y="61461"/>
                  <a:pt x="0" y="97655"/>
                  <a:pt x="0" y="97655"/>
                </a:cubicBezTo>
                <a:cubicBezTo>
                  <a:pt x="10176" y="148531"/>
                  <a:pt x="20715" y="149441"/>
                  <a:pt x="26633" y="16867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82753" y="5712023"/>
            <a:ext cx="584447" cy="307777"/>
          </a:xfrm>
          <a:prstGeom prst="rect">
            <a:avLst/>
          </a:prstGeom>
          <a:noFill/>
        </p:spPr>
        <p:txBody>
          <a:bodyPr wrap="square" rtlCol="0">
            <a:spAutoFit/>
          </a:bodyPr>
          <a:lstStyle/>
          <a:p>
            <a:r>
              <a:rPr lang="en-US" sz="1400" b="1" dirty="0" smtClean="0">
                <a:solidFill>
                  <a:srgbClr val="9A7500"/>
                </a:solidFill>
              </a:rPr>
              <a:t>DRY</a:t>
            </a:r>
            <a:endParaRPr lang="en-US" sz="1400" b="1" dirty="0">
              <a:solidFill>
                <a:srgbClr val="9A7500"/>
              </a:solidFill>
            </a:endParaRPr>
          </a:p>
        </p:txBody>
      </p:sp>
      <p:sp>
        <p:nvSpPr>
          <p:cNvPr id="13" name="TextBox 12"/>
          <p:cNvSpPr txBox="1"/>
          <p:nvPr/>
        </p:nvSpPr>
        <p:spPr>
          <a:xfrm>
            <a:off x="3733799" y="4870872"/>
            <a:ext cx="609601" cy="307777"/>
          </a:xfrm>
          <a:prstGeom prst="rect">
            <a:avLst/>
          </a:prstGeom>
          <a:noFill/>
        </p:spPr>
        <p:txBody>
          <a:bodyPr wrap="square" rtlCol="0">
            <a:spAutoFit/>
          </a:bodyPr>
          <a:lstStyle/>
          <a:p>
            <a:r>
              <a:rPr lang="en-US" sz="1400" b="1" dirty="0" smtClean="0">
                <a:solidFill>
                  <a:srgbClr val="00B050"/>
                </a:solidFill>
              </a:rPr>
              <a:t>WET</a:t>
            </a:r>
            <a:endParaRPr lang="en-US" sz="1400" b="1" dirty="0">
              <a:solidFill>
                <a:srgbClr val="00B050"/>
              </a:solidFill>
            </a:endParaRPr>
          </a:p>
        </p:txBody>
      </p:sp>
      <p:cxnSp>
        <p:nvCxnSpPr>
          <p:cNvPr id="6" name="Straight Arrow Connector 5"/>
          <p:cNvCxnSpPr/>
          <p:nvPr/>
        </p:nvCxnSpPr>
        <p:spPr>
          <a:xfrm flipH="1">
            <a:off x="3352801" y="5105400"/>
            <a:ext cx="520822" cy="233039"/>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048001" y="5867400"/>
            <a:ext cx="685798" cy="76200"/>
          </a:xfrm>
          <a:prstGeom prst="straightConnector1">
            <a:avLst/>
          </a:prstGeom>
          <a:ln w="25400">
            <a:solidFill>
              <a:srgbClr val="A88000"/>
            </a:solidFill>
            <a:tailEnd type="arrow"/>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0" y="-4465"/>
            <a:ext cx="9144000" cy="6863946"/>
            <a:chOff x="0" y="-4465"/>
            <a:chExt cx="9144000" cy="6863946"/>
          </a:xfrm>
        </p:grpSpPr>
        <p:grpSp>
          <p:nvGrpSpPr>
            <p:cNvPr id="5" name="Group 4"/>
            <p:cNvGrpSpPr/>
            <p:nvPr/>
          </p:nvGrpSpPr>
          <p:grpSpPr>
            <a:xfrm>
              <a:off x="0" y="-4465"/>
              <a:ext cx="9144000" cy="6863946"/>
              <a:chOff x="0" y="-4465"/>
              <a:chExt cx="9144000" cy="6863946"/>
            </a:xfrm>
          </p:grpSpPr>
          <p:pic>
            <p:nvPicPr>
              <p:cNvPr id="14340" name="Picture 4" descr="https://www.cpc.ncep.noaa.gov/products/precip/CWlink/ENSO/composites/lanina.fma.tem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1753" y="482356"/>
                <a:ext cx="4742247" cy="63771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pic>
            <p:nvPicPr>
              <p:cNvPr id="14338" name="Picture 2" descr="https://www.cpc.ncep.noaa.gov/products/precip/CWlink/ENSO/composites/lanina.fma.precip.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80875"/>
                <a:ext cx="4495799" cy="6377125"/>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3874363" y="480875"/>
              <a:ext cx="1143000" cy="523220"/>
            </a:xfrm>
            <a:prstGeom prst="rect">
              <a:avLst/>
            </a:prstGeom>
            <a:noFill/>
          </p:spPr>
          <p:txBody>
            <a:bodyPr wrap="square" rtlCol="0">
              <a:spAutoFit/>
            </a:bodyPr>
            <a:lstStyle/>
            <a:p>
              <a:r>
                <a:rPr lang="en-US" sz="2800" b="1" dirty="0" smtClean="0">
                  <a:solidFill>
                    <a:srgbClr val="FF0000"/>
                  </a:solidFill>
                </a:rPr>
                <a:t>FMA</a:t>
              </a:r>
              <a:endParaRPr lang="en-US" sz="2800" b="1" dirty="0">
                <a:solidFill>
                  <a:srgbClr val="FF0000"/>
                </a:solidFill>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endParaRPr lang="en-US" sz="2800" b="1" dirty="0">
                <a:solidFill>
                  <a:srgbClr val="FF0000"/>
                </a:solidFill>
              </a:endParaRP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gr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10805"/>
          <a:stretch/>
        </p:blipFill>
        <p:spPr bwMode="auto">
          <a:xfrm>
            <a:off x="0" y="31627"/>
            <a:ext cx="5318317" cy="6673973"/>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2" name="Rectangle 1"/>
          <p:cNvSpPr/>
          <p:nvPr/>
        </p:nvSpPr>
        <p:spPr>
          <a:xfrm>
            <a:off x="2659640" y="1524000"/>
            <a:ext cx="99796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pic>
        <p:nvPicPr>
          <p:cNvPr id="7170"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11668"/>
          <a:stretch/>
        </p:blipFill>
        <p:spPr bwMode="auto">
          <a:xfrm>
            <a:off x="37355" y="76200"/>
            <a:ext cx="5677646" cy="6781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2648635"/>
            <a:ext cx="5486400" cy="323165"/>
          </a:xfrm>
          <a:prstGeom prst="rect">
            <a:avLst/>
          </a:prstGeom>
          <a:noFill/>
        </p:spPr>
        <p:txBody>
          <a:bodyPr wrap="square" rtlCol="0">
            <a:spAutoFit/>
          </a:bodyPr>
          <a:lstStyle/>
          <a:p>
            <a:r>
              <a:rPr lang="en-US" sz="1500" b="1" dirty="0" smtClean="0">
                <a:solidFill>
                  <a:srgbClr val="00B050"/>
                </a:solidFill>
              </a:rPr>
              <a:t>The 3-month has actually better now than last month in the west! </a:t>
            </a:r>
            <a:endParaRPr lang="en-US" sz="1500" b="1" dirty="0">
              <a:solidFill>
                <a:srgbClr val="00B050"/>
              </a:solidFill>
            </a:endParaRPr>
          </a:p>
        </p:txBody>
      </p:sp>
      <p:cxnSp>
        <p:nvCxnSpPr>
          <p:cNvPr id="6" name="Straight Arrow Connector 5"/>
          <p:cNvCxnSpPr/>
          <p:nvPr/>
        </p:nvCxnSpPr>
        <p:spPr>
          <a:xfrm flipV="1">
            <a:off x="304800" y="2209800"/>
            <a:ext cx="152400" cy="5334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257800" y="12726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Temperatures</a:t>
            </a:r>
          </a:p>
        </p:txBody>
      </p:sp>
      <p:sp>
        <p:nvSpPr>
          <p:cNvPr id="2" name="TextBox 1"/>
          <p:cNvSpPr txBox="1"/>
          <p:nvPr/>
        </p:nvSpPr>
        <p:spPr>
          <a:xfrm>
            <a:off x="7543800" y="1226585"/>
            <a:ext cx="1524000" cy="230832"/>
          </a:xfrm>
          <a:prstGeom prst="rect">
            <a:avLst/>
          </a:prstGeom>
          <a:noFill/>
        </p:spPr>
        <p:txBody>
          <a:bodyPr wrap="square" rtlCol="0">
            <a:spAutoFit/>
          </a:bodyPr>
          <a:lstStyle/>
          <a:p>
            <a:r>
              <a:rPr lang="en-US" sz="900" dirty="0" smtClean="0"/>
              <a:t>Canonical  La Nina T - DJF</a:t>
            </a:r>
            <a:endParaRPr lang="en-US" sz="900" dirty="0"/>
          </a:p>
        </p:txBody>
      </p:sp>
      <p:pic>
        <p:nvPicPr>
          <p:cNvPr id="3" name="Picture 2" descr="https://www.cpc.ncep.noaa.gov/products/tanal/30day/mean/202012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5" y="92198"/>
            <a:ext cx="51435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600" y="1457418"/>
            <a:ext cx="2128051" cy="1628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p:cNvCxnSpPr/>
          <p:nvPr/>
        </p:nvCxnSpPr>
        <p:spPr>
          <a:xfrm flipH="1">
            <a:off x="8610600" y="1905000"/>
            <a:ext cx="152400" cy="15638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4419600" y="1828800"/>
            <a:ext cx="2667000" cy="19050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61995" y="1524000"/>
            <a:ext cx="1806605" cy="830997"/>
          </a:xfrm>
          <a:prstGeom prst="rect">
            <a:avLst/>
          </a:prstGeom>
          <a:noFill/>
        </p:spPr>
        <p:txBody>
          <a:bodyPr wrap="square" rtlCol="0">
            <a:spAutoFit/>
          </a:bodyPr>
          <a:lstStyle/>
          <a:p>
            <a:r>
              <a:rPr lang="en-US" sz="1200" dirty="0" smtClean="0"/>
              <a:t>So far this winter, observed T </a:t>
            </a:r>
            <a:r>
              <a:rPr lang="en-US" sz="1200" dirty="0" err="1" smtClean="0"/>
              <a:t>anom</a:t>
            </a:r>
            <a:r>
              <a:rPr lang="en-US" sz="1200" dirty="0" smtClean="0"/>
              <a:t> are </a:t>
            </a:r>
            <a:r>
              <a:rPr lang="en-US" sz="1200" b="1" u="sng" dirty="0" smtClean="0">
                <a:solidFill>
                  <a:srgbClr val="FF0000"/>
                </a:solidFill>
              </a:rPr>
              <a:t>almost opposite</a:t>
            </a:r>
            <a:r>
              <a:rPr lang="en-US" sz="1200" dirty="0" smtClean="0"/>
              <a:t> of the    La Nina Composites!!</a:t>
            </a:r>
            <a:endParaRPr lang="en-US" sz="1200"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1995" y="3581399"/>
            <a:ext cx="3953151"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4876799"/>
            <a:ext cx="2362201" cy="179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9711" y="4900115"/>
            <a:ext cx="2036892" cy="1704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92" y="19434"/>
            <a:ext cx="4424711" cy="6305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4907" y="45868"/>
            <a:ext cx="1476375" cy="30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5" name="TextBox 14"/>
          <p:cNvSpPr txBox="1"/>
          <p:nvPr/>
        </p:nvSpPr>
        <p:spPr>
          <a:xfrm>
            <a:off x="7256859" y="5107619"/>
            <a:ext cx="507833" cy="369332"/>
          </a:xfrm>
          <a:prstGeom prst="rect">
            <a:avLst/>
          </a:prstGeom>
          <a:noFill/>
        </p:spPr>
        <p:txBody>
          <a:bodyPr wrap="square" rtlCol="0">
            <a:spAutoFit/>
          </a:bodyPr>
          <a:lstStyle/>
          <a:p>
            <a:r>
              <a:rPr lang="en-US" dirty="0"/>
              <a:t>TX</a:t>
            </a:r>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a:off x="5932659" y="378023"/>
            <a:ext cx="1941557" cy="307777"/>
          </a:xfrm>
          <a:prstGeom prst="rect">
            <a:avLst/>
          </a:prstGeom>
        </p:spPr>
        <p:txBody>
          <a:bodyPr wrap="none">
            <a:spAutoFit/>
          </a:bodyPr>
          <a:lstStyle/>
          <a:p>
            <a:r>
              <a:rPr lang="en-US" sz="1400" dirty="0">
                <a:hlinkClick r:id="rId7"/>
              </a:rPr>
              <a:t>https://fsapps.nwcg.gov/</a:t>
            </a:r>
            <a:endParaRPr lang="en-US" sz="1400" dirty="0"/>
          </a:p>
        </p:txBody>
      </p:sp>
      <p:sp>
        <p:nvSpPr>
          <p:cNvPr id="21" name="TextBox 20"/>
          <p:cNvSpPr txBox="1"/>
          <p:nvPr/>
        </p:nvSpPr>
        <p:spPr>
          <a:xfrm>
            <a:off x="4724400" y="4800600"/>
            <a:ext cx="507833" cy="369332"/>
          </a:xfrm>
          <a:prstGeom prst="rect">
            <a:avLst/>
          </a:prstGeom>
          <a:noFill/>
        </p:spPr>
        <p:txBody>
          <a:bodyPr wrap="square" rtlCol="0">
            <a:spAutoFit/>
          </a:bodyPr>
          <a:lstStyle/>
          <a:p>
            <a:r>
              <a:rPr lang="en-US" dirty="0" smtClean="0"/>
              <a:t>CO</a:t>
            </a:r>
            <a:endParaRPr lang="en-US" dirty="0"/>
          </a:p>
        </p:txBody>
      </p:sp>
      <p:cxnSp>
        <p:nvCxnSpPr>
          <p:cNvPr id="9" name="Straight Arrow Connector 8"/>
          <p:cNvCxnSpPr/>
          <p:nvPr/>
        </p:nvCxnSpPr>
        <p:spPr>
          <a:xfrm>
            <a:off x="6824547" y="2911214"/>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6200" y="6324600"/>
            <a:ext cx="4876800" cy="523220"/>
          </a:xfrm>
          <a:prstGeom prst="rect">
            <a:avLst/>
          </a:prstGeom>
          <a:noFill/>
        </p:spPr>
        <p:txBody>
          <a:bodyPr wrap="square" rtlCol="0">
            <a:spAutoFit/>
          </a:bodyPr>
          <a:lstStyle/>
          <a:p>
            <a:r>
              <a:rPr lang="en-US" sz="1400" b="1" dirty="0" smtClean="0"/>
              <a:t>La Nina is here in full force thru </a:t>
            </a:r>
            <a:r>
              <a:rPr lang="en-US" sz="1400" b="1" dirty="0" smtClean="0"/>
              <a:t>winter!! </a:t>
            </a:r>
            <a:endParaRPr lang="en-US" sz="1400" b="1" dirty="0" smtClean="0"/>
          </a:p>
          <a:p>
            <a:r>
              <a:rPr lang="en-US" sz="1400" b="1" dirty="0" smtClean="0"/>
              <a:t>Impact </a:t>
            </a:r>
            <a:r>
              <a:rPr lang="en-US" sz="1400" b="1" dirty="0" smtClean="0"/>
              <a:t> at end </a:t>
            </a:r>
            <a:r>
              <a:rPr lang="en-US" sz="1400" b="1" dirty="0" smtClean="0"/>
              <a:t>of  rainy </a:t>
            </a:r>
            <a:r>
              <a:rPr lang="en-US" sz="1400" b="1" dirty="0" smtClean="0"/>
              <a:t>season </a:t>
            </a:r>
            <a:r>
              <a:rPr lang="en-US" sz="1400" b="1" dirty="0" smtClean="0"/>
              <a:t>? water reservoir levels?? </a:t>
            </a:r>
            <a:endParaRPr lang="en-US" sz="1400" b="1" dirty="0"/>
          </a:p>
        </p:txBody>
      </p:sp>
      <p:pic>
        <p:nvPicPr>
          <p:cNvPr id="1126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3961" y="-1"/>
            <a:ext cx="2210037" cy="2959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8108280" y="76200"/>
            <a:ext cx="1111920" cy="246221"/>
          </a:xfrm>
          <a:prstGeom prst="rect">
            <a:avLst/>
          </a:prstGeom>
          <a:noFill/>
        </p:spPr>
        <p:txBody>
          <a:bodyPr wrap="square" rtlCol="0">
            <a:spAutoFit/>
          </a:bodyPr>
          <a:lstStyle/>
          <a:p>
            <a:r>
              <a:rPr lang="en-US" sz="1000" dirty="0" smtClean="0"/>
              <a:t>LAST MONTH</a:t>
            </a:r>
            <a:endParaRPr lang="en-US" sz="1000" dirty="0"/>
          </a:p>
        </p:txBody>
      </p:sp>
      <p:sp>
        <p:nvSpPr>
          <p:cNvPr id="11" name="TextBox 10"/>
          <p:cNvSpPr txBox="1"/>
          <p:nvPr/>
        </p:nvSpPr>
        <p:spPr>
          <a:xfrm>
            <a:off x="-20715" y="5105400"/>
            <a:ext cx="2438399" cy="830997"/>
          </a:xfrm>
          <a:prstGeom prst="rect">
            <a:avLst/>
          </a:prstGeom>
          <a:noFill/>
        </p:spPr>
        <p:txBody>
          <a:bodyPr wrap="square" rtlCol="0">
            <a:spAutoFit/>
          </a:bodyPr>
          <a:lstStyle/>
          <a:p>
            <a:r>
              <a:rPr lang="en-US" sz="1600" dirty="0" smtClean="0">
                <a:solidFill>
                  <a:srgbClr val="FF0000"/>
                </a:solidFill>
              </a:rPr>
              <a:t>Many CA </a:t>
            </a:r>
            <a:r>
              <a:rPr lang="en-US" sz="1600" dirty="0" smtClean="0">
                <a:solidFill>
                  <a:srgbClr val="FF0000"/>
                </a:solidFill>
              </a:rPr>
              <a:t> </a:t>
            </a:r>
            <a:r>
              <a:rPr lang="en-US" sz="1600" dirty="0" smtClean="0">
                <a:solidFill>
                  <a:srgbClr val="FF0000"/>
                </a:solidFill>
              </a:rPr>
              <a:t>reservoirs are at “below historical average levels”!! </a:t>
            </a:r>
            <a:endParaRPr lang="en-US" sz="1600" dirty="0">
              <a:solidFill>
                <a:srgbClr val="FF0000"/>
              </a:solidFill>
            </a:endParaRPr>
          </a:p>
        </p:txBody>
      </p:sp>
      <p:sp>
        <p:nvSpPr>
          <p:cNvPr id="9217" name="TextBox 9216"/>
          <p:cNvSpPr txBox="1"/>
          <p:nvPr/>
        </p:nvSpPr>
        <p:spPr>
          <a:xfrm>
            <a:off x="6409195" y="5802868"/>
            <a:ext cx="677405" cy="477054"/>
          </a:xfrm>
          <a:prstGeom prst="rect">
            <a:avLst/>
          </a:prstGeom>
          <a:noFill/>
        </p:spPr>
        <p:txBody>
          <a:bodyPr wrap="square" rtlCol="0">
            <a:spAutoFit/>
          </a:bodyPr>
          <a:lstStyle/>
          <a:p>
            <a:r>
              <a:rPr lang="en-US" sz="1600" b="1" dirty="0" smtClean="0"/>
              <a:t>82 %</a:t>
            </a:r>
          </a:p>
          <a:p>
            <a:r>
              <a:rPr lang="en-US" sz="900" b="1" dirty="0"/>
              <a:t>o</a:t>
            </a:r>
            <a:r>
              <a:rPr lang="en-US" sz="900" b="1" dirty="0" smtClean="0"/>
              <a:t>f  AVG!</a:t>
            </a:r>
            <a:endParaRPr lang="en-US" sz="900" b="1" dirty="0"/>
          </a:p>
        </p:txBody>
      </p:sp>
      <p:pic>
        <p:nvPicPr>
          <p:cNvPr id="4"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0" y="11219"/>
            <a:ext cx="2321240" cy="294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5807927" y="105019"/>
            <a:ext cx="1202473" cy="276999"/>
          </a:xfrm>
          <a:prstGeom prst="rect">
            <a:avLst/>
          </a:prstGeom>
          <a:noFill/>
        </p:spPr>
        <p:txBody>
          <a:bodyPr wrap="square" rtlCol="0">
            <a:spAutoFit/>
          </a:bodyPr>
          <a:lstStyle/>
          <a:p>
            <a:r>
              <a:rPr lang="en-US" sz="1200" dirty="0" smtClean="0"/>
              <a:t>THIS MONTH</a:t>
            </a:r>
            <a:endParaRPr lang="en-US" sz="1200" dirty="0"/>
          </a:p>
        </p:txBody>
      </p:sp>
      <p:pic>
        <p:nvPicPr>
          <p:cNvPr id="8194" name="Picture 2" descr="Observed Fire Danger Rating Continental Ma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39249" y="3071394"/>
            <a:ext cx="2424062" cy="180540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ww.wfas.net/images/firedanger/fd_cls_f.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87890" y="3071394"/>
            <a:ext cx="2384800" cy="17761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09195" y="6655117"/>
            <a:ext cx="2382319" cy="126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Worse conditions </a:t>
            </a:r>
            <a:r>
              <a:rPr lang="en-US" altLang="en-US" sz="1600" dirty="0">
                <a:latin typeface="Times New Roman" pitchFamily="18" charset="0"/>
              </a:rPr>
              <a:t>in the </a:t>
            </a:r>
            <a:r>
              <a:rPr lang="en-US" altLang="en-US" sz="1600" dirty="0" smtClean="0">
                <a:latin typeface="Times New Roman" pitchFamily="18" charset="0"/>
              </a:rPr>
              <a:t>southwest, in the monsoon region.</a:t>
            </a:r>
          </a:p>
          <a:p>
            <a:pPr eaLnBrk="1" hangingPunct="1">
              <a:spcBef>
                <a:spcPct val="0"/>
              </a:spcBef>
            </a:pPr>
            <a:r>
              <a:rPr lang="en-US" altLang="en-US" sz="1600" dirty="0" smtClean="0">
                <a:latin typeface="Times New Roman" pitchFamily="18" charset="0"/>
              </a:rPr>
              <a:t>Northeast drought considerably improved.</a:t>
            </a:r>
            <a:endParaRPr lang="en-US" altLang="en-US" sz="1600" dirty="0">
              <a:latin typeface="Times New Roman" pitchFamily="18" charset="0"/>
            </a:endParaRPr>
          </a:p>
          <a:p>
            <a:pPr eaLnBrk="1" hangingPunct="1">
              <a:spcBef>
                <a:spcPct val="0"/>
              </a:spcBef>
            </a:pPr>
            <a:r>
              <a:rPr lang="en-US" altLang="en-US" sz="1600" dirty="0">
                <a:latin typeface="Times New Roman" pitchFamily="18" charset="0"/>
              </a:rPr>
              <a:t>Pacific NW much improved now.</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999" y="14369"/>
            <a:ext cx="3416451" cy="20837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797451" y="4495800"/>
            <a:ext cx="954364" cy="1231106"/>
          </a:xfrm>
          <a:prstGeom prst="rect">
            <a:avLst/>
          </a:prstGeom>
          <a:noFill/>
        </p:spPr>
        <p:txBody>
          <a:bodyPr wrap="square" rtlCol="0">
            <a:spAutoFit/>
          </a:bodyPr>
          <a:lstStyle/>
          <a:p>
            <a:r>
              <a:rPr lang="en-US" u="sng" dirty="0" smtClean="0"/>
              <a:t>Note:</a:t>
            </a:r>
          </a:p>
          <a:p>
            <a:r>
              <a:rPr lang="en-US" sz="1400" dirty="0" smtClean="0"/>
              <a:t>CA,</a:t>
            </a:r>
          </a:p>
          <a:p>
            <a:r>
              <a:rPr lang="en-US" sz="1400" dirty="0" smtClean="0"/>
              <a:t>TX,</a:t>
            </a:r>
          </a:p>
          <a:p>
            <a:r>
              <a:rPr lang="en-US" sz="1400" dirty="0" smtClean="0"/>
              <a:t>Maine/</a:t>
            </a:r>
          </a:p>
          <a:p>
            <a:r>
              <a:rPr lang="en-US" sz="1400" dirty="0" smtClean="0"/>
              <a:t>Northeast</a:t>
            </a:r>
            <a:endParaRPr lang="en-US" sz="1400" dirty="0"/>
          </a:p>
        </p:txBody>
      </p:sp>
      <p:pic>
        <p:nvPicPr>
          <p:cNvPr id="3"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2057400"/>
            <a:ext cx="3416451" cy="2142566"/>
          </a:xfrm>
          <a:prstGeom prst="rect">
            <a:avLst/>
          </a:prstGeom>
          <a:noFill/>
          <a:extLst>
            <a:ext uri="{909E8E84-426E-40DD-AFC4-6F175D3DCCD1}">
              <a14:hiddenFill xmlns:a14="http://schemas.microsoft.com/office/drawing/2010/main">
                <a:solidFill>
                  <a:srgbClr val="FFFFFF"/>
                </a:solidFill>
              </a14:hiddenFill>
            </a:ext>
          </a:extLst>
        </p:spPr>
      </p:pic>
      <p:sp>
        <p:nvSpPr>
          <p:cNvPr id="34" name="Arc 33"/>
          <p:cNvSpPr/>
          <p:nvPr/>
        </p:nvSpPr>
        <p:spPr>
          <a:xfrm>
            <a:off x="3250926" y="390524"/>
            <a:ext cx="711474" cy="4410075"/>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4856" y="2519449"/>
            <a:ext cx="2610798" cy="1709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Arc 28"/>
          <p:cNvSpPr/>
          <p:nvPr/>
        </p:nvSpPr>
        <p:spPr>
          <a:xfrm flipH="1">
            <a:off x="76200" y="609599"/>
            <a:ext cx="704850" cy="4588329"/>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648200" y="4495800"/>
            <a:ext cx="1845423" cy="1169551"/>
          </a:xfrm>
          <a:prstGeom prst="rect">
            <a:avLst/>
          </a:prstGeom>
          <a:noFill/>
        </p:spPr>
        <p:txBody>
          <a:bodyPr wrap="square" rtlCol="0">
            <a:spAutoFit/>
          </a:bodyPr>
          <a:lstStyle/>
          <a:p>
            <a:r>
              <a:rPr lang="en-US" sz="1400" dirty="0" smtClean="0"/>
              <a:t>Except for the NE, overall worsened drought/drier conditions across the south and west!!</a:t>
            </a:r>
            <a:endParaRPr lang="en-US" sz="1400" dirty="0"/>
          </a:p>
        </p:txBody>
      </p:sp>
      <p:pic>
        <p:nvPicPr>
          <p:cNvPr id="15362"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999" y="4199967"/>
            <a:ext cx="3416451" cy="2162236"/>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74478" y="4343400"/>
            <a:ext cx="2519837" cy="1658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78544"/>
            <a:ext cx="4484781" cy="291745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112" y="1600200"/>
            <a:ext cx="4491687" cy="29219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73" y="21168"/>
            <a:ext cx="4460089" cy="29013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53000" y="4800600"/>
            <a:ext cx="3733800" cy="1384995"/>
          </a:xfrm>
          <a:prstGeom prst="rect">
            <a:avLst/>
          </a:prstGeom>
          <a:noFill/>
        </p:spPr>
        <p:txBody>
          <a:bodyPr wrap="square" rtlCol="0">
            <a:spAutoFit/>
          </a:bodyPr>
          <a:lstStyle/>
          <a:p>
            <a:r>
              <a:rPr lang="en-US" sz="1400" dirty="0" smtClean="0"/>
              <a:t>Western half, mostly straightforward!</a:t>
            </a:r>
          </a:p>
          <a:p>
            <a:endParaRPr lang="en-US" sz="1400" dirty="0"/>
          </a:p>
          <a:p>
            <a:r>
              <a:rPr lang="en-US" sz="1400" dirty="0" smtClean="0"/>
              <a:t>Eastern half, east of TX, somewhat mixed picture. </a:t>
            </a:r>
          </a:p>
          <a:p>
            <a:endParaRPr lang="en-US" sz="1400" dirty="0" smtClean="0"/>
          </a:p>
          <a:p>
            <a:endParaRPr lang="en-US" sz="1400" dirty="0"/>
          </a:p>
        </p:txBody>
      </p: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19</a:t>
            </a:fld>
            <a:endParaRPr lang="en-US" altLang="en-US" dirty="0"/>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2743200" y="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412262" y="1219200"/>
            <a:ext cx="2731738" cy="5693866"/>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Over the last several months, </a:t>
            </a:r>
            <a:r>
              <a:rPr lang="en-US" sz="1400" u="sng" dirty="0" smtClean="0"/>
              <a:t>drought area &amp; severity has overall generally increased </a:t>
            </a:r>
            <a:r>
              <a:rPr lang="en-US" sz="1400" dirty="0" smtClean="0"/>
              <a:t>across the </a:t>
            </a:r>
            <a:r>
              <a:rPr lang="en-US" sz="1400" dirty="0" smtClean="0"/>
              <a:t>South</a:t>
            </a:r>
            <a:r>
              <a:rPr lang="en-US" sz="1400" dirty="0"/>
              <a:t> </a:t>
            </a:r>
            <a:r>
              <a:rPr lang="en-US" sz="1400" dirty="0" smtClean="0"/>
              <a:t>&amp;</a:t>
            </a:r>
            <a:r>
              <a:rPr lang="en-US" sz="1400" dirty="0" smtClean="0"/>
              <a:t> West. The worse contiguous drought conditions are in the border areas of states CA, AZ, NV, &amp; UT.</a:t>
            </a:r>
            <a:endParaRPr lang="en-US" sz="1400" dirty="0" smtClean="0"/>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The drought in the Dakotas, Wyoming, </a:t>
            </a:r>
            <a:r>
              <a:rPr lang="en-US" sz="1400" dirty="0" smtClean="0"/>
              <a:t>Nebraska, Kansas </a:t>
            </a:r>
            <a:r>
              <a:rPr lang="en-US" sz="1400" dirty="0" smtClean="0"/>
              <a:t>and vicinity which developed late summer continues to hang in there.</a:t>
            </a:r>
          </a:p>
          <a:p>
            <a:endParaRPr lang="en-US" sz="1400" dirty="0"/>
          </a:p>
          <a:p>
            <a:pPr marL="285750" indent="-285750">
              <a:buFont typeface="Arial" panose="020B0604020202020204" pitchFamily="34" charset="0"/>
              <a:buChar char="•"/>
            </a:pPr>
            <a:r>
              <a:rPr lang="en-US" sz="1400" dirty="0" smtClean="0"/>
              <a:t>About 50 %  of </a:t>
            </a:r>
            <a:r>
              <a:rPr lang="en-US" sz="1400" dirty="0" smtClean="0"/>
              <a:t>the country is </a:t>
            </a:r>
            <a:r>
              <a:rPr lang="en-US" sz="1400" dirty="0" smtClean="0"/>
              <a:t>experiencing category D1 or worse drought condition.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Drought </a:t>
            </a:r>
            <a:r>
              <a:rPr lang="en-US" sz="1400" dirty="0" smtClean="0"/>
              <a:t>in the Northeastern (New England) states is finally </a:t>
            </a:r>
            <a:r>
              <a:rPr lang="en-US" sz="1400" dirty="0" smtClean="0"/>
              <a:t>and slowly beginning </a:t>
            </a:r>
            <a:r>
              <a:rPr lang="en-US" sz="1400" dirty="0" smtClean="0"/>
              <a:t>to get  some </a:t>
            </a:r>
            <a:r>
              <a:rPr lang="en-US" sz="1400" dirty="0" smtClean="0"/>
              <a:t>relief and fade away.</a:t>
            </a:r>
            <a:endParaRPr lang="en-US" sz="1400" dirty="0" smtClean="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Developing </a:t>
            </a:r>
            <a:r>
              <a:rPr lang="en-US" sz="1400" dirty="0" smtClean="0"/>
              <a:t>dryness in southeast</a:t>
            </a:r>
            <a:r>
              <a:rPr lang="en-US" sz="1400" dirty="0" smtClean="0"/>
              <a:t>.</a:t>
            </a:r>
          </a:p>
        </p:txBody>
      </p:sp>
      <p:sp>
        <p:nvSpPr>
          <p:cNvPr id="3081" name="TextBox 17"/>
          <p:cNvSpPr txBox="1">
            <a:spLocks noChangeArrowheads="1"/>
          </p:cNvSpPr>
          <p:nvPr/>
        </p:nvSpPr>
        <p:spPr bwMode="auto">
          <a:xfrm>
            <a:off x="1928906" y="3429000"/>
            <a:ext cx="17286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5" name="TextBox 24"/>
          <p:cNvSpPr txBox="1"/>
          <p:nvPr/>
        </p:nvSpPr>
        <p:spPr>
          <a:xfrm>
            <a:off x="4779849" y="507831"/>
            <a:ext cx="1159292" cy="369332"/>
          </a:xfrm>
          <a:prstGeom prst="rect">
            <a:avLst/>
          </a:prstGeom>
          <a:noFill/>
        </p:spPr>
        <p:txBody>
          <a:bodyPr wrap="none" rtlCol="0">
            <a:spAutoFit/>
          </a:bodyPr>
          <a:lstStyle/>
          <a:p>
            <a:r>
              <a:rPr lang="en-US" dirty="0" smtClean="0"/>
              <a:t>November</a:t>
            </a:r>
            <a:endParaRPr lang="en-US" dirty="0"/>
          </a:p>
        </p:txBody>
      </p:sp>
      <p:sp>
        <p:nvSpPr>
          <p:cNvPr id="23" name="TextBox 22"/>
          <p:cNvSpPr txBox="1"/>
          <p:nvPr/>
        </p:nvSpPr>
        <p:spPr>
          <a:xfrm>
            <a:off x="4648200" y="4601508"/>
            <a:ext cx="1168783" cy="369332"/>
          </a:xfrm>
          <a:prstGeom prst="rect">
            <a:avLst/>
          </a:prstGeom>
          <a:noFill/>
        </p:spPr>
        <p:txBody>
          <a:bodyPr wrap="square" rtlCol="0">
            <a:spAutoFit/>
          </a:bodyPr>
          <a:lstStyle/>
          <a:p>
            <a:r>
              <a:rPr lang="en-US" dirty="0" smtClean="0"/>
              <a:t>September</a:t>
            </a:r>
            <a:endParaRPr lang="en-US" dirty="0"/>
          </a:p>
        </p:txBody>
      </p:sp>
      <p:sp>
        <p:nvSpPr>
          <p:cNvPr id="28" name="TextBox 27"/>
          <p:cNvSpPr txBox="1"/>
          <p:nvPr/>
        </p:nvSpPr>
        <p:spPr>
          <a:xfrm>
            <a:off x="4724400" y="2596634"/>
            <a:ext cx="1270191" cy="369332"/>
          </a:xfrm>
          <a:prstGeom prst="rect">
            <a:avLst/>
          </a:prstGeom>
          <a:noFill/>
        </p:spPr>
        <p:txBody>
          <a:bodyPr wrap="square" rtlCol="0">
            <a:spAutoFit/>
          </a:bodyPr>
          <a:lstStyle/>
          <a:p>
            <a:r>
              <a:rPr lang="en-US" dirty="0"/>
              <a:t> </a:t>
            </a:r>
            <a:r>
              <a:rPr lang="en-US" dirty="0" smtClean="0"/>
              <a:t>October</a:t>
            </a:r>
            <a:endParaRPr lang="en-US" dirty="0"/>
          </a:p>
        </p:txBody>
      </p:sp>
      <p:sp>
        <p:nvSpPr>
          <p:cNvPr id="2" name="TextBox 1"/>
          <p:cNvSpPr txBox="1"/>
          <p:nvPr/>
        </p:nvSpPr>
        <p:spPr>
          <a:xfrm>
            <a:off x="6412262" y="0"/>
            <a:ext cx="2655539" cy="1200329"/>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a:t>
            </a:r>
            <a:r>
              <a:rPr lang="en-US" sz="1200" b="1" u="sng" dirty="0" smtClean="0">
                <a:solidFill>
                  <a:srgbClr val="FF0000"/>
                </a:solidFill>
              </a:rPr>
              <a:t>!! Drought </a:t>
            </a:r>
            <a:r>
              <a:rPr lang="en-US" sz="1200" b="1" u="sng" dirty="0" smtClean="0">
                <a:solidFill>
                  <a:srgbClr val="FF0000"/>
                </a:solidFill>
              </a:rPr>
              <a:t>forecasts are  tendency forecasts.</a:t>
            </a:r>
            <a:endParaRPr lang="en-US" sz="1200" b="1" u="sng" dirty="0">
              <a:solidFill>
                <a:srgbClr val="FF0000"/>
              </a:solidFill>
            </a:endParaRPr>
          </a:p>
        </p:txBody>
      </p:sp>
      <p:pic>
        <p:nvPicPr>
          <p:cNvPr id="19" name="Picture 18"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6262" y="4970840"/>
            <a:ext cx="2285999" cy="1658560"/>
          </a:xfrm>
          <a:prstGeom prst="rect">
            <a:avLst/>
          </a:prstGeom>
          <a:noFill/>
          <a:ln>
            <a:noFill/>
          </a:ln>
        </p:spPr>
      </p:pic>
      <p:sp>
        <p:nvSpPr>
          <p:cNvPr id="24" name="TextBox 23"/>
          <p:cNvSpPr txBox="1"/>
          <p:nvPr/>
        </p:nvSpPr>
        <p:spPr>
          <a:xfrm>
            <a:off x="1192529" y="213350"/>
            <a:ext cx="1133644" cy="369332"/>
          </a:xfrm>
          <a:prstGeom prst="rect">
            <a:avLst/>
          </a:prstGeom>
          <a:noFill/>
        </p:spPr>
        <p:txBody>
          <a:bodyPr wrap="none" rtlCol="0">
            <a:spAutoFit/>
          </a:bodyPr>
          <a:lstStyle/>
          <a:p>
            <a:r>
              <a:rPr lang="en-US" dirty="0" smtClean="0"/>
              <a:t>December</a:t>
            </a:r>
            <a:endParaRPr lang="en-US" dirty="0"/>
          </a:p>
        </p:txBody>
      </p:sp>
      <p:pic>
        <p:nvPicPr>
          <p:cNvPr id="32" name="Picture 31"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7033" y="2950430"/>
            <a:ext cx="2295229" cy="1697770"/>
          </a:xfrm>
          <a:prstGeom prst="rect">
            <a:avLst/>
          </a:prstGeom>
          <a:noFill/>
          <a:ln>
            <a:noFill/>
          </a:ln>
        </p:spPr>
      </p:pic>
      <p:pic>
        <p:nvPicPr>
          <p:cNvPr id="22" name="Picture 21"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4728" y="877163"/>
            <a:ext cx="2286001" cy="1676400"/>
          </a:xfrm>
          <a:prstGeom prst="rect">
            <a:avLst/>
          </a:prstGeom>
          <a:noFill/>
          <a:ln>
            <a:noFill/>
          </a:ln>
        </p:spPr>
      </p:pic>
      <p:pic>
        <p:nvPicPr>
          <p:cNvPr id="27" name="Picture 26"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22" y="582682"/>
            <a:ext cx="3904774" cy="2794635"/>
          </a:xfrm>
          <a:prstGeom prst="rect">
            <a:avLst/>
          </a:prstGeom>
          <a:noFill/>
          <a:ln>
            <a:noFill/>
          </a:ln>
        </p:spPr>
      </p:pic>
      <p:sp>
        <p:nvSpPr>
          <p:cNvPr id="29" name="TextBox 28"/>
          <p:cNvSpPr txBox="1"/>
          <p:nvPr/>
        </p:nvSpPr>
        <p:spPr>
          <a:xfrm>
            <a:off x="1066800" y="3429000"/>
            <a:ext cx="902811" cy="369332"/>
          </a:xfrm>
          <a:prstGeom prst="rect">
            <a:avLst/>
          </a:prstGeom>
          <a:noFill/>
        </p:spPr>
        <p:txBody>
          <a:bodyPr wrap="none" rtlCol="0">
            <a:spAutoFit/>
          </a:bodyPr>
          <a:lstStyle/>
          <a:p>
            <a:r>
              <a:rPr lang="en-US" dirty="0" smtClean="0"/>
              <a:t>January</a:t>
            </a:r>
            <a:endParaRPr lang="en-US" dirty="0"/>
          </a:p>
        </p:txBody>
      </p:sp>
      <p:pic>
        <p:nvPicPr>
          <p:cNvPr id="30" name="Picture 29"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4158" y="3799314"/>
            <a:ext cx="3798241" cy="305868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038600"/>
            <a:ext cx="36576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6200"/>
            <a:ext cx="8229600" cy="457200"/>
          </a:xfrm>
        </p:spPr>
        <p:txBody>
          <a:bodyPr/>
          <a:lstStyle/>
          <a:p>
            <a:r>
              <a:rPr lang="en-US" sz="3600" dirty="0" smtClean="0"/>
              <a:t>Snow cover &amp; Soil Moisture Anomalies</a:t>
            </a:r>
            <a:endParaRPr lang="en-US" sz="3600" dirty="0"/>
          </a:p>
        </p:txBody>
      </p:sp>
      <p:sp>
        <p:nvSpPr>
          <p:cNvPr id="7" name="AutoShape 6" descr="https://www.nohrsc.noaa.gov/snow_model/images/full/National/nsm_swe/202001/nsm_swe_2020010305_Nationa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www.nohrsc.noaa.gov/snow_model/images/full/National/nsm_swe/202001/nsm_swe_2020011305_National.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https://www.nohrsc.noaa.gov/snow_model/images/full/National/nsm_swe/202001/nsm_swe_2020011305_National.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p:cNvSpPr>
            <a:spLocks noGrp="1"/>
          </p:cNvSpPr>
          <p:nvPr>
            <p:ph type="sldNum" sz="quarter" idx="12"/>
          </p:nvPr>
        </p:nvSpPr>
        <p:spPr>
          <a:xfrm>
            <a:off x="8686800" y="6618687"/>
            <a:ext cx="457200" cy="239313"/>
          </a:xfrm>
        </p:spPr>
        <p:txBody>
          <a:bodyPr/>
          <a:lstStyle/>
          <a:p>
            <a:pPr>
              <a:defRPr/>
            </a:pPr>
            <a:fld id="{467DA51B-2321-4810-ABB0-476517693214}" type="slidenum">
              <a:rPr lang="en-US" altLang="en-US" smtClean="0"/>
              <a:pPr>
                <a:defRPr/>
              </a:pPr>
              <a:t>20</a:t>
            </a:fld>
            <a:endParaRPr lang="en-US" altLang="en-US" dirty="0"/>
          </a:p>
        </p:txBody>
      </p:sp>
      <p:sp>
        <p:nvSpPr>
          <p:cNvPr id="3" name="TextBox 2"/>
          <p:cNvSpPr txBox="1"/>
          <p:nvPr/>
        </p:nvSpPr>
        <p:spPr>
          <a:xfrm>
            <a:off x="155575" y="3429000"/>
            <a:ext cx="3273425" cy="381000"/>
          </a:xfrm>
          <a:prstGeom prst="rect">
            <a:avLst/>
          </a:prstGeom>
          <a:noFill/>
        </p:spPr>
        <p:txBody>
          <a:bodyPr wrap="square" rtlCol="0">
            <a:spAutoFit/>
          </a:bodyPr>
          <a:lstStyle/>
          <a:p>
            <a:r>
              <a:rPr lang="en-US" dirty="0" smtClean="0"/>
              <a:t>Last month ~ this time</a:t>
            </a:r>
            <a:endParaRPr lang="en-US" dirty="0"/>
          </a:p>
        </p:txBody>
      </p:sp>
      <p:sp>
        <p:nvSpPr>
          <p:cNvPr id="13" name="TextBox 12"/>
          <p:cNvSpPr txBox="1"/>
          <p:nvPr/>
        </p:nvSpPr>
        <p:spPr>
          <a:xfrm>
            <a:off x="4419600" y="3432699"/>
            <a:ext cx="2465557" cy="381000"/>
          </a:xfrm>
          <a:prstGeom prst="rect">
            <a:avLst/>
          </a:prstGeom>
          <a:noFill/>
        </p:spPr>
        <p:txBody>
          <a:bodyPr wrap="square" rtlCol="0">
            <a:spAutoFit/>
          </a:bodyPr>
          <a:lstStyle/>
          <a:p>
            <a:r>
              <a:rPr lang="en-US" dirty="0" smtClean="0"/>
              <a:t>Now </a:t>
            </a:r>
            <a:endParaRPr lang="en-US" dirty="0"/>
          </a:p>
        </p:txBody>
      </p:sp>
      <p:sp>
        <p:nvSpPr>
          <p:cNvPr id="14" name="TextBox 13"/>
          <p:cNvSpPr txBox="1"/>
          <p:nvPr/>
        </p:nvSpPr>
        <p:spPr>
          <a:xfrm>
            <a:off x="7772400" y="1562100"/>
            <a:ext cx="1153403" cy="923330"/>
          </a:xfrm>
          <a:prstGeom prst="rect">
            <a:avLst/>
          </a:prstGeom>
          <a:noFill/>
        </p:spPr>
        <p:txBody>
          <a:bodyPr wrap="square" rtlCol="0">
            <a:spAutoFit/>
          </a:bodyPr>
          <a:lstStyle/>
          <a:p>
            <a:r>
              <a:rPr lang="en-US" dirty="0" smtClean="0"/>
              <a:t>Snow cover</a:t>
            </a:r>
          </a:p>
          <a:p>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955"/>
            <a:ext cx="3657600" cy="249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800600" y="4343400"/>
            <a:ext cx="1447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15200" y="4572000"/>
            <a:ext cx="609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30729" y="3429000"/>
            <a:ext cx="1189471" cy="954107"/>
          </a:xfrm>
          <a:prstGeom prst="rect">
            <a:avLst/>
          </a:prstGeom>
          <a:noFill/>
        </p:spPr>
        <p:txBody>
          <a:bodyPr wrap="square" rtlCol="0">
            <a:spAutoFit/>
          </a:bodyPr>
          <a:lstStyle/>
          <a:p>
            <a:r>
              <a:rPr lang="en-US" sz="1400" dirty="0" smtClean="0"/>
              <a:t>Look further for areas of drought development</a:t>
            </a:r>
            <a:endParaRPr lang="en-US" sz="1400"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554" y="533400"/>
            <a:ext cx="4296860"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774003"/>
            <a:ext cx="4129088" cy="285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38400" y="3124200"/>
            <a:ext cx="1295400" cy="923330"/>
          </a:xfrm>
          <a:prstGeom prst="rect">
            <a:avLst/>
          </a:prstGeom>
          <a:noFill/>
        </p:spPr>
        <p:txBody>
          <a:bodyPr wrap="square" rtlCol="0">
            <a:spAutoFit/>
          </a:bodyPr>
          <a:lstStyle/>
          <a:p>
            <a:r>
              <a:rPr lang="en-US" b="1" dirty="0" smtClean="0">
                <a:solidFill>
                  <a:srgbClr val="FF0000"/>
                </a:solidFill>
              </a:rPr>
              <a:t>SLIDE</a:t>
            </a:r>
          </a:p>
          <a:p>
            <a:r>
              <a:rPr lang="en-US" b="1" dirty="0" smtClean="0">
                <a:solidFill>
                  <a:srgbClr val="FF0000"/>
                </a:solidFill>
              </a:rPr>
              <a:t>NOT SHOWN!</a:t>
            </a:r>
            <a:endParaRPr lang="en-US" b="1" dirty="0">
              <a:solidFill>
                <a:srgbClr val="FF0000"/>
              </a:solidFill>
            </a:endParaRPr>
          </a:p>
        </p:txBody>
      </p:sp>
    </p:spTree>
    <p:extLst>
      <p:ext uri="{BB962C8B-B14F-4D97-AF65-F5344CB8AC3E}">
        <p14:creationId xmlns:p14="http://schemas.microsoft.com/office/powerpoint/2010/main" val="405225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2940861905"/>
              </p:ext>
            </p:extLst>
          </p:nvPr>
        </p:nvGraphicFramePr>
        <p:xfrm>
          <a:off x="381000" y="152400"/>
          <a:ext cx="8305800" cy="6095998"/>
        </p:xfrm>
        <a:graphic>
          <a:graphicData uri="http://schemas.openxmlformats.org/drawingml/2006/table">
            <a:tbl>
              <a:tblPr/>
              <a:tblGrid>
                <a:gridCol w="8305800">
                  <a:extLst>
                    <a:ext uri="{9D8B030D-6E8A-4147-A177-3AD203B41FA5}">
                      <a16:colId xmlns:a16="http://schemas.microsoft.com/office/drawing/2014/main" xmlns=""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14 January 2021</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Advisory</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a:ln>
                            <a:noFill/>
                          </a:ln>
                          <a:solidFill>
                            <a:schemeClr val="tx1"/>
                          </a:solidFill>
                          <a:effectLst/>
                          <a:latin typeface="verdana,arial"/>
                          <a:cs typeface="Arial" pitchFamily="34" charset="0"/>
                        </a:rPr>
                        <a:t>Synopsis</a:t>
                      </a:r>
                      <a:r>
                        <a:rPr kumimoji="0" lang="en-US" altLang="en-US" sz="1800" b="0" i="0" u="sng" strike="noStrike" cap="none" normalizeH="0" baseline="0" dirty="0" smtClean="0">
                          <a:ln>
                            <a:noFill/>
                          </a:ln>
                          <a:solidFill>
                            <a:schemeClr val="tx1"/>
                          </a:solidFill>
                          <a:effectLst/>
                          <a:latin typeface="verdana,arial"/>
                          <a:cs typeface="Arial" pitchFamily="34" charset="0"/>
                        </a:rPr>
                        <a:t>: </a:t>
                      </a:r>
                      <a:r>
                        <a:rPr lang="en-US" sz="1800" b="1" i="0" kern="1200" dirty="0" smtClean="0">
                          <a:solidFill>
                            <a:srgbClr val="0033CC"/>
                          </a:solidFill>
                          <a:effectLst/>
                          <a:latin typeface="Arial" pitchFamily="34" charset="0"/>
                          <a:ea typeface="+mn-ea"/>
                          <a:cs typeface="+mn-cs"/>
                        </a:rPr>
                        <a:t>La Niña is expected to continue through the Northern Hemisphere winter 2020-21 (~95% chance during January-March), with a potential transition to ENSO-neutral during the spring 2021 (55% chance during April-June).</a:t>
                      </a:r>
                      <a:endParaRPr lang="en-US" sz="1800" kern="1200" dirty="0" smtClean="0">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7"/>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79530" y="646852"/>
            <a:ext cx="4263870" cy="61047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495801" y="91589"/>
            <a:ext cx="4571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This is the most blue! (cold) in all 4 indices (see left) in a while.  </a:t>
            </a:r>
            <a:r>
              <a:rPr lang="en-US" altLang="en-US" sz="1400" dirty="0">
                <a:latin typeface="Times New Roman" pitchFamily="18" charset="0"/>
              </a:rPr>
              <a:t>S</a:t>
            </a:r>
            <a:r>
              <a:rPr lang="en-US" altLang="en-US" sz="1400" dirty="0" smtClean="0">
                <a:latin typeface="Times New Roman" pitchFamily="18" charset="0"/>
              </a:rPr>
              <a:t>ubsurface ocean heat anomalies are also cold!! </a:t>
            </a: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657600" y="954088"/>
            <a:ext cx="6096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689949" y="2392362"/>
            <a:ext cx="3920332" cy="2179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689949" y="614809"/>
            <a:ext cx="3897398" cy="182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689949" y="4571999"/>
            <a:ext cx="3920651" cy="2179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4" name="TextBox 3"/>
          <p:cNvSpPr txBox="1"/>
          <p:nvPr/>
        </p:nvSpPr>
        <p:spPr>
          <a:xfrm>
            <a:off x="4724400" y="1371600"/>
            <a:ext cx="4191000" cy="1569660"/>
          </a:xfrm>
          <a:prstGeom prst="rect">
            <a:avLst/>
          </a:prstGeom>
          <a:noFill/>
        </p:spPr>
        <p:txBody>
          <a:bodyPr wrap="square" rtlCol="0">
            <a:spAutoFit/>
          </a:bodyPr>
          <a:lstStyle/>
          <a:p>
            <a:r>
              <a:rPr lang="en-US" sz="1600" dirty="0" smtClean="0"/>
              <a:t>Central and eastern tropical SST and subsurface exhibit cold La Nina conditions!! </a:t>
            </a:r>
          </a:p>
          <a:p>
            <a:endParaRPr lang="en-US" sz="1600" dirty="0"/>
          </a:p>
          <a:p>
            <a:r>
              <a:rPr lang="en-US" sz="1600" dirty="0" smtClean="0"/>
              <a:t>Warm sub-surface anomalies lurking in the western Pacific.  La Nina transitioning/ending in late Spring? To what ? Neutral/El Nino??</a:t>
            </a:r>
            <a:endParaRPr lang="en-US" sz="1600" dirty="0"/>
          </a:p>
        </p:txBody>
      </p:sp>
      <p:pic>
        <p:nvPicPr>
          <p:cNvPr id="12"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76200" y="145864"/>
            <a:ext cx="4343400" cy="65597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495799" y="3398837"/>
            <a:ext cx="4521497"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4038600" y="5486400"/>
            <a:ext cx="1029791" cy="685800"/>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810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December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0" y="3440668"/>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January </a:t>
            </a:r>
            <a:r>
              <a:rPr lang="en-US" altLang="en-US" sz="1800" dirty="0">
                <a:latin typeface="Times New Roman" pitchFamily="18" charset="0"/>
              </a:rPr>
              <a:t>CPC/IRI forecast</a:t>
            </a:r>
          </a:p>
        </p:txBody>
      </p:sp>
      <p:cxnSp>
        <p:nvCxnSpPr>
          <p:cNvPr id="6" name="Straight Arrow Connector 5"/>
          <p:cNvCxnSpPr/>
          <p:nvPr/>
        </p:nvCxnSpPr>
        <p:spPr>
          <a:xfrm flipH="1" flipV="1">
            <a:off x="6705600" y="5715000"/>
            <a:ext cx="685800" cy="457200"/>
          </a:xfrm>
          <a:prstGeom prst="straightConnector1">
            <a:avLst/>
          </a:prstGeom>
          <a:ln w="15875">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5943600"/>
            <a:ext cx="1066800" cy="307777"/>
          </a:xfrm>
          <a:prstGeom prst="rect">
            <a:avLst/>
          </a:prstGeom>
          <a:noFill/>
        </p:spPr>
        <p:txBody>
          <a:bodyPr wrap="square" rtlCol="0">
            <a:spAutoFit/>
          </a:bodyPr>
          <a:lstStyle/>
          <a:p>
            <a:r>
              <a:rPr lang="en-US" sz="1400" dirty="0" smtClean="0"/>
              <a:t>NDJ &lt; -1 C</a:t>
            </a:r>
            <a:endParaRPr lang="en-US" sz="1400" dirty="0"/>
          </a:p>
        </p:txBody>
      </p:sp>
      <p:sp>
        <p:nvSpPr>
          <p:cNvPr id="2" name="TextBox 1"/>
          <p:cNvSpPr txBox="1"/>
          <p:nvPr/>
        </p:nvSpPr>
        <p:spPr>
          <a:xfrm>
            <a:off x="0" y="6332099"/>
            <a:ext cx="7048500" cy="523220"/>
          </a:xfrm>
          <a:prstGeom prst="rect">
            <a:avLst/>
          </a:prstGeom>
          <a:noFill/>
        </p:spPr>
        <p:txBody>
          <a:bodyPr wrap="square" rtlCol="0">
            <a:spAutoFit/>
          </a:bodyPr>
          <a:lstStyle/>
          <a:p>
            <a:r>
              <a:rPr lang="en-US" sz="1400" b="1" dirty="0" smtClean="0">
                <a:solidFill>
                  <a:srgbClr val="0033CC"/>
                </a:solidFill>
              </a:rPr>
              <a:t>La Nina through Winter &amp; early spring.</a:t>
            </a:r>
            <a:endParaRPr lang="en-US" sz="1400" b="1" u="sng" dirty="0" smtClean="0">
              <a:solidFill>
                <a:srgbClr val="0033CC"/>
              </a:solidFill>
            </a:endParaRPr>
          </a:p>
          <a:p>
            <a:r>
              <a:rPr lang="en-US" sz="1400" b="1" dirty="0" smtClean="0">
                <a:solidFill>
                  <a:srgbClr val="0033CC"/>
                </a:solidFill>
              </a:rPr>
              <a:t>Expected Canonical impacts already happening in Precip, but not in Temperature!!</a:t>
            </a:r>
            <a:endParaRPr lang="en-US" sz="1400" b="1" dirty="0">
              <a:solidFill>
                <a:srgbClr val="0033CC"/>
              </a:solidFill>
            </a:endParaRPr>
          </a:p>
        </p:txBody>
      </p:sp>
      <p:pic>
        <p:nvPicPr>
          <p:cNvPr id="14338" name="Picture 2" descr="https://iri.columbia.edu/wp-content/uploads/2020/12/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81" y="838628"/>
            <a:ext cx="4020323" cy="249797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iri.columbia.edu/wp-content/uploads/2020/11/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8152" y="201345"/>
            <a:ext cx="4377430" cy="313526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ttps://iri.columbia.edu/wp-content/uploads/2021/01/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792099"/>
            <a:ext cx="4043904"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iri.columbia.edu/wp-content/uploads/2020/12/sst_table_im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8153" y="3418474"/>
            <a:ext cx="4346358" cy="310171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1447800" y="3130034"/>
            <a:ext cx="304800" cy="1594366"/>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Jan 17</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(Jan)/</a:t>
            </a:r>
            <a:r>
              <a:rPr lang="en-US" altLang="en-US" sz="2400" kern="0" dirty="0"/>
              <a:t>Seasonal </a:t>
            </a:r>
            <a:r>
              <a:rPr lang="en-US" altLang="en-US" sz="2400" kern="0" dirty="0" smtClean="0"/>
              <a:t>(JFM)  </a:t>
            </a:r>
            <a:endParaRPr lang="en-US" altLang="en-US" sz="2400" kern="0" dirty="0"/>
          </a:p>
        </p:txBody>
      </p:sp>
      <p:sp>
        <p:nvSpPr>
          <p:cNvPr id="6" name="TextBox 5"/>
          <p:cNvSpPr txBox="1"/>
          <p:nvPr/>
        </p:nvSpPr>
        <p:spPr>
          <a:xfrm>
            <a:off x="449934" y="3766066"/>
            <a:ext cx="3012363" cy="369332"/>
          </a:xfrm>
          <a:prstGeom prst="rect">
            <a:avLst/>
          </a:prstGeom>
          <a:noFill/>
        </p:spPr>
        <p:txBody>
          <a:bodyPr wrap="none" rtlCol="0">
            <a:spAutoFit/>
          </a:bodyPr>
          <a:lstStyle/>
          <a:p>
            <a:r>
              <a:rPr lang="en-US" dirty="0"/>
              <a:t>Observed so far this month!!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229600" y="1828800"/>
            <a:ext cx="0" cy="41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12181" y="3886200"/>
            <a:ext cx="1521819" cy="2462213"/>
          </a:xfrm>
          <a:prstGeom prst="rect">
            <a:avLst/>
          </a:prstGeom>
          <a:noFill/>
        </p:spPr>
        <p:txBody>
          <a:bodyPr wrap="square" rtlCol="0">
            <a:spAutoFit/>
          </a:bodyPr>
          <a:lstStyle/>
          <a:p>
            <a:r>
              <a:rPr lang="en-US" sz="1400" b="1" dirty="0" smtClean="0"/>
              <a:t>Monthly P/T forecasts verified at mid-month are generally good! Why? </a:t>
            </a:r>
            <a:r>
              <a:rPr lang="en-US" sz="1400" b="1" dirty="0" smtClean="0">
                <a:sym typeface="Wingdings" panose="05000000000000000000" pitchFamily="2" charset="2"/>
              </a:rPr>
              <a:t>  (</a:t>
            </a:r>
            <a:r>
              <a:rPr lang="en-US" sz="1400" b="1" dirty="0" err="1" smtClean="0">
                <a:sym typeface="Wingdings" panose="05000000000000000000" pitchFamily="2" charset="2"/>
              </a:rPr>
              <a:t>becoz</a:t>
            </a:r>
            <a:r>
              <a:rPr lang="en-US" sz="1400" b="1" dirty="0" smtClean="0">
                <a:sym typeface="Wingdings" panose="05000000000000000000" pitchFamily="2" charset="2"/>
              </a:rPr>
              <a:t> they r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  We still have many days to go in the month.</a:t>
            </a:r>
            <a:endParaRPr lang="en-US" sz="1400" b="1" dirty="0"/>
          </a:p>
        </p:txBody>
      </p:sp>
      <p:cxnSp>
        <p:nvCxnSpPr>
          <p:cNvPr id="17" name="Straight Arrow Connector 16"/>
          <p:cNvCxnSpPr/>
          <p:nvPr/>
        </p:nvCxnSpPr>
        <p:spPr>
          <a:xfrm flipH="1" flipV="1">
            <a:off x="3276600" y="5334000"/>
            <a:ext cx="3810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3238500" y="2362200"/>
            <a:ext cx="3810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458" name="Picture 2" descr="https://www.cpc.ncep.noaa.gov/products/predictions/long_range/lead14/off15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6" y="42427"/>
            <a:ext cx="3755424" cy="3580355"/>
          </a:xfrm>
          <a:prstGeom prst="rect">
            <a:avLst/>
          </a:prstGeom>
          <a:noFill/>
          <a:extLst>
            <a:ext uri="{909E8E84-426E-40DD-AFC4-6F175D3DCCD1}">
              <a14:hiddenFill xmlns:a14="http://schemas.microsoft.com/office/drawing/2010/main">
                <a:solidFill>
                  <a:srgbClr val="FFFFFF"/>
                </a:solidFill>
              </a14:hiddenFill>
            </a:ext>
          </a:extLst>
        </p:spPr>
      </p:pic>
      <p:sp>
        <p:nvSpPr>
          <p:cNvPr id="22533" name="TextBox 1"/>
          <p:cNvSpPr txBox="1">
            <a:spLocks noChangeArrowheads="1"/>
          </p:cNvSpPr>
          <p:nvPr/>
        </p:nvSpPr>
        <p:spPr bwMode="auto">
          <a:xfrm>
            <a:off x="3238500" y="2286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Dec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pic>
        <p:nvPicPr>
          <p:cNvPr id="19460" name="Picture 4" descr="https://www.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786849"/>
            <a:ext cx="3804821" cy="3741320"/>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93002"/>
            <a:ext cx="3804582" cy="2481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Arc 4"/>
          <p:cNvSpPr/>
          <p:nvPr/>
        </p:nvSpPr>
        <p:spPr>
          <a:xfrm>
            <a:off x="3348242" y="1018272"/>
            <a:ext cx="748053" cy="3505200"/>
          </a:xfrm>
          <a:prstGeom prst="arc">
            <a:avLst>
              <a:gd name="adj1" fmla="val 16200000"/>
              <a:gd name="adj2" fmla="val 5545064"/>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096295" y="2143780"/>
            <a:ext cx="1181100" cy="523220"/>
          </a:xfrm>
          <a:prstGeom prst="rect">
            <a:avLst/>
          </a:prstGeom>
          <a:noFill/>
        </p:spPr>
        <p:txBody>
          <a:bodyPr wrap="square" rtlCol="0">
            <a:spAutoFit/>
          </a:bodyPr>
          <a:lstStyle/>
          <a:p>
            <a:r>
              <a:rPr lang="en-US" sz="1400" dirty="0" smtClean="0"/>
              <a:t>What happened?</a:t>
            </a:r>
            <a:endParaRPr lang="en-US" sz="1400" dirty="0"/>
          </a:p>
        </p:txBody>
      </p: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312758"/>
            <a:ext cx="4462880" cy="3183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352238"/>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0" name="Picture 2" descr="https://www.wpc.ncep.noaa.gov/qpf/p168i.gif?1611019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7"/>
            <a:ext cx="4552531" cy="3040064"/>
          </a:xfrm>
          <a:prstGeom prst="rect">
            <a:avLst/>
          </a:prstGeom>
          <a:noFill/>
          <a:extLst>
            <a:ext uri="{909E8E84-426E-40DD-AFC4-6F175D3DCCD1}">
              <a14:hiddenFill xmlns:a14="http://schemas.microsoft.com/office/drawing/2010/main">
                <a:solidFill>
                  <a:srgbClr val="FFFFFF"/>
                </a:solidFill>
              </a14:hiddenFill>
            </a:ext>
          </a:extLst>
        </p:spPr>
      </p:pic>
      <p:sp>
        <p:nvSpPr>
          <p:cNvPr id="24581" name="TextBox 4"/>
          <p:cNvSpPr txBox="1">
            <a:spLocks noChangeArrowheads="1"/>
          </p:cNvSpPr>
          <p:nvPr/>
        </p:nvSpPr>
        <p:spPr bwMode="auto">
          <a:xfrm>
            <a:off x="145958" y="4409243"/>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GFS Model Guidance for next 16 days</a:t>
            </a:r>
            <a:r>
              <a:rPr lang="en-US" altLang="en-US" sz="1800" dirty="0">
                <a:latin typeface="Times New Roman" pitchFamily="18" charset="0"/>
              </a:rPr>
              <a:t>.</a:t>
            </a:r>
          </a:p>
        </p:txBody>
      </p:sp>
      <p:sp>
        <p:nvSpPr>
          <p:cNvPr id="24579" name="TextBox 2"/>
          <p:cNvSpPr txBox="1">
            <a:spLocks noChangeArrowheads="1"/>
          </p:cNvSpPr>
          <p:nvPr/>
        </p:nvSpPr>
        <p:spPr bwMode="auto">
          <a:xfrm>
            <a:off x="4648200" y="1066800"/>
            <a:ext cx="31375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a:latin typeface="Times New Roman" pitchFamily="18" charset="0"/>
              </a:rPr>
              <a:t>WPC Next 7 days QPF Forecast</a:t>
            </a:r>
          </a:p>
        </p:txBody>
      </p:sp>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3177" y="3020104"/>
            <a:ext cx="4313068"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pic>
        <p:nvPicPr>
          <p:cNvPr id="15362" name="Picture 2" descr="C:\Users\Muthuvel.Chelliah\Desktop\Drought-Temporary\mod.redonly.us.4panel.fordrought.briefing.recent.1wk,2wk,3wks,1mon.rain.fcst_tot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199"/>
            <a:ext cx="8686800" cy="671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54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Muthuvel.Chelliah\Desktop\Drought-Temporary\mod.redonly.us.4panel.fordrought.briefing.future.including.future.EC.fcst.perc4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1" y="76200"/>
            <a:ext cx="8730449" cy="674427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28</a:t>
            </a:fld>
            <a:endParaRPr lang="en-US" altLang="en-US" dirty="0"/>
          </a:p>
        </p:txBody>
      </p:sp>
      <p:sp>
        <p:nvSpPr>
          <p:cNvPr id="3" name="TextBox 2"/>
          <p:cNvSpPr txBox="1"/>
          <p:nvPr/>
        </p:nvSpPr>
        <p:spPr>
          <a:xfrm>
            <a:off x="4724400" y="129219"/>
            <a:ext cx="4038600" cy="1169551"/>
          </a:xfrm>
          <a:prstGeom prst="rect">
            <a:avLst/>
          </a:prstGeom>
          <a:noFill/>
        </p:spPr>
        <p:txBody>
          <a:bodyPr wrap="square" rtlCol="0">
            <a:spAutoFit/>
          </a:bodyPr>
          <a:lstStyle/>
          <a:p>
            <a:r>
              <a:rPr lang="en-US" sz="1400" u="sng" dirty="0" smtClean="0">
                <a:solidFill>
                  <a:srgbClr val="FF0000"/>
                </a:solidFill>
              </a:rPr>
              <a:t>A new exptl. figure added in this month’s briefing</a:t>
            </a:r>
            <a:r>
              <a:rPr lang="en-US" sz="1400" dirty="0" smtClean="0">
                <a:solidFill>
                  <a:srgbClr val="FF0000"/>
                </a:solidFill>
              </a:rPr>
              <a:t>, which shows on 16 Feb(future), looking back how 60 days and 90 days precip percentile will look, </a:t>
            </a:r>
            <a:r>
              <a:rPr lang="en-US" sz="1400" u="sng" dirty="0" smtClean="0">
                <a:solidFill>
                  <a:srgbClr val="FF0000"/>
                </a:solidFill>
              </a:rPr>
              <a:t>including the 1- month European Center(EC) forecast </a:t>
            </a:r>
            <a:r>
              <a:rPr lang="en-US" sz="1400" u="sng" dirty="0">
                <a:solidFill>
                  <a:srgbClr val="FF0000"/>
                </a:solidFill>
              </a:rPr>
              <a:t>(</a:t>
            </a:r>
            <a:r>
              <a:rPr lang="en-US" sz="1400" b="1" u="sng" dirty="0">
                <a:solidFill>
                  <a:srgbClr val="FF0000"/>
                </a:solidFill>
              </a:rPr>
              <a:t>made </a:t>
            </a:r>
            <a:r>
              <a:rPr lang="en-US" sz="1400" b="1" u="sng" dirty="0" smtClean="0">
                <a:solidFill>
                  <a:srgbClr val="FF0000"/>
                </a:solidFill>
              </a:rPr>
              <a:t>yesterday, 18 Jan</a:t>
            </a:r>
            <a:r>
              <a:rPr lang="en-US" sz="1400" u="sng" dirty="0" smtClean="0">
                <a:solidFill>
                  <a:srgbClr val="FF0000"/>
                </a:solidFill>
              </a:rPr>
              <a:t>) precip amounts.</a:t>
            </a:r>
            <a:endParaRPr lang="en-US" sz="1400" u="sng" dirty="0">
              <a:solidFill>
                <a:srgbClr val="FF0000"/>
              </a:solidFill>
            </a:endParaRPr>
          </a:p>
        </p:txBody>
      </p:sp>
      <p:sp>
        <p:nvSpPr>
          <p:cNvPr id="4" name="Rectangle 3"/>
          <p:cNvSpPr/>
          <p:nvPr/>
        </p:nvSpPr>
        <p:spPr>
          <a:xfrm>
            <a:off x="4495800" y="3276600"/>
            <a:ext cx="685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600" y="533400"/>
            <a:ext cx="685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57056" y="5334000"/>
            <a:ext cx="2819400" cy="1077218"/>
          </a:xfrm>
          <a:prstGeom prst="rect">
            <a:avLst/>
          </a:prstGeom>
          <a:noFill/>
        </p:spPr>
        <p:txBody>
          <a:bodyPr wrap="square" rtlCol="0">
            <a:spAutoFit/>
          </a:bodyPr>
          <a:lstStyle/>
          <a:p>
            <a:r>
              <a:rPr lang="en-US" sz="1600" dirty="0" smtClean="0"/>
              <a:t>Possible developing drought in parts of LA/MS/AL/FL and coastal GA in the next month/season?</a:t>
            </a:r>
            <a:endParaRPr lang="en-US" sz="1600" dirty="0"/>
          </a:p>
        </p:txBody>
      </p:sp>
    </p:spTree>
    <p:extLst>
      <p:ext uri="{BB962C8B-B14F-4D97-AF65-F5344CB8AC3E}">
        <p14:creationId xmlns:p14="http://schemas.microsoft.com/office/powerpoint/2010/main" val="2418241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3" y="43866"/>
            <a:ext cx="3838637" cy="3385133"/>
          </a:xfrm>
          <a:prstGeom prst="rect">
            <a:avLst/>
          </a:prstGeom>
          <a:noFill/>
          <a:extLst>
            <a:ext uri="{909E8E84-426E-40DD-AFC4-6F175D3DCCD1}">
              <a14:hiddenFill xmlns:a14="http://schemas.microsoft.com/office/drawing/2010/main">
                <a:solidFill>
                  <a:srgbClr val="FFFFFF"/>
                </a:solidFill>
              </a14:hiddenFill>
            </a:ext>
          </a:extLst>
        </p:spPr>
      </p:pic>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29</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outlook  for</a:t>
            </a:r>
            <a:br>
              <a:rPr lang="en-US" altLang="en-US" sz="2400" kern="0" dirty="0"/>
            </a:br>
            <a:r>
              <a:rPr lang="en-US" altLang="en-US" sz="2400" kern="0" dirty="0"/>
              <a:t>Monthly </a:t>
            </a:r>
            <a:r>
              <a:rPr lang="en-US" altLang="en-US" sz="2400" kern="0" dirty="0" smtClean="0"/>
              <a:t>(Jan)/</a:t>
            </a:r>
            <a:r>
              <a:rPr lang="en-US" altLang="en-US" sz="2400" kern="0" dirty="0"/>
              <a:t>Seasonal </a:t>
            </a:r>
            <a:r>
              <a:rPr lang="en-US" altLang="en-US" sz="2400" kern="0" dirty="0" smtClean="0"/>
              <a:t>(JFM)  </a:t>
            </a:r>
            <a:endParaRPr lang="en-US" altLang="en-US" sz="2400" kern="0" dirty="0"/>
          </a:p>
        </p:txBody>
      </p:sp>
      <p:cxnSp>
        <p:nvCxnSpPr>
          <p:cNvPr id="4" name="Straight Arrow Connector 3"/>
          <p:cNvCxnSpPr/>
          <p:nvPr/>
        </p:nvCxnSpPr>
        <p:spPr>
          <a:xfrm flipH="1">
            <a:off x="3982226"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229600" y="1603801"/>
            <a:ext cx="76200" cy="6821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3516868"/>
            <a:ext cx="34820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sym typeface="Wingdings" panose="05000000000000000000" pitchFamily="2" charset="2"/>
              </a:rPr>
              <a:t></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7315200" y="2209800"/>
            <a:ext cx="1691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Nov 19</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6" name="TextBox 1"/>
          <p:cNvSpPr txBox="1">
            <a:spLocks noChangeArrowheads="1"/>
          </p:cNvSpPr>
          <p:nvPr/>
        </p:nvSpPr>
        <p:spPr bwMode="auto">
          <a:xfrm>
            <a:off x="3217046" y="268068"/>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Nov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20484"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554748"/>
            <a:ext cx="4017885" cy="395082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49" y="3886200"/>
            <a:ext cx="3934878"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Dec 2020- Mar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12/17/20</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598003"/>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January 2020)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12/31/20</a:t>
            </a:r>
            <a:endParaRPr lang="en-US" altLang="en-US" sz="1600" dirty="0">
              <a:latin typeface="Times New Roman" pitchFamily="18" charset="0"/>
            </a:endParaRPr>
          </a:p>
        </p:txBody>
      </p:sp>
      <p:sp>
        <p:nvSpPr>
          <p:cNvPr id="8" name="TextBox 7"/>
          <p:cNvSpPr txBox="1"/>
          <p:nvPr/>
        </p:nvSpPr>
        <p:spPr>
          <a:xfrm>
            <a:off x="4343400" y="438835"/>
            <a:ext cx="4762500" cy="553998"/>
          </a:xfrm>
          <a:prstGeom prst="rect">
            <a:avLst/>
          </a:prstGeom>
          <a:noFill/>
        </p:spPr>
        <p:txBody>
          <a:bodyPr wrap="square" rtlCol="0">
            <a:spAutoFit/>
          </a:bodyPr>
          <a:lstStyle/>
          <a:p>
            <a:pPr algn="ctr"/>
            <a:r>
              <a:rPr lang="en-US" sz="1500" u="sng" dirty="0">
                <a:solidFill>
                  <a:srgbClr val="FF0000"/>
                </a:solidFill>
              </a:rPr>
              <a:t>(New Seasonal Drought Outlook to be released in 2 days</a:t>
            </a:r>
            <a:r>
              <a:rPr lang="en-US" sz="1500" u="sng" dirty="0" smtClean="0">
                <a:solidFill>
                  <a:srgbClr val="FF0000"/>
                </a:solidFill>
              </a:rPr>
              <a:t>!)</a:t>
            </a:r>
          </a:p>
          <a:p>
            <a:pPr algn="ctr"/>
            <a:r>
              <a:rPr lang="en-US" sz="1300" u="sng" dirty="0" smtClean="0">
                <a:solidFill>
                  <a:srgbClr val="FF0000"/>
                </a:solidFill>
              </a:rPr>
              <a:t>(New Monthly Drought Outlook to be released end of the month</a:t>
            </a:r>
            <a:r>
              <a:rPr lang="en-US" sz="1500" u="sng" dirty="0" smtClean="0">
                <a:solidFill>
                  <a:srgbClr val="FF0000"/>
                </a:solidFill>
              </a:rPr>
              <a:t>) </a:t>
            </a:r>
            <a:endParaRPr lang="en-US" sz="1500" u="sng" dirty="0">
              <a:solidFill>
                <a:srgbClr val="FF0000"/>
              </a:solidFill>
            </a:endParaRPr>
          </a:p>
        </p:txBody>
      </p:sp>
      <p:sp>
        <p:nvSpPr>
          <p:cNvPr id="2" name="TextBox 1"/>
          <p:cNvSpPr txBox="1"/>
          <p:nvPr/>
        </p:nvSpPr>
        <p:spPr>
          <a:xfrm>
            <a:off x="-25894" y="4114799"/>
            <a:ext cx="4978893" cy="2246769"/>
          </a:xfrm>
          <a:prstGeom prst="rect">
            <a:avLst/>
          </a:prstGeom>
          <a:noFill/>
        </p:spPr>
        <p:txBody>
          <a:bodyPr wrap="square" rtlCol="0">
            <a:spAutoFit/>
          </a:bodyPr>
          <a:lstStyle/>
          <a:p>
            <a:pPr marL="285750" lvl="1" indent="-285750">
              <a:buFont typeface="Arial" panose="020B0604020202020204" pitchFamily="34" charset="0"/>
              <a:buChar char="•"/>
            </a:pPr>
            <a:r>
              <a:rPr lang="en-US" sz="1400" dirty="0" smtClean="0"/>
              <a:t>Similar </a:t>
            </a:r>
            <a:r>
              <a:rPr lang="en-US" sz="1400" dirty="0" smtClean="0"/>
              <a:t>looking Monthly and seasonal </a:t>
            </a:r>
            <a:r>
              <a:rPr lang="en-US" sz="1400" dirty="0" smtClean="0"/>
              <a:t>outlooks, except in the southeast. </a:t>
            </a:r>
            <a:r>
              <a:rPr lang="en-US" sz="1400" dirty="0" smtClean="0"/>
              <a:t>New  Drought is expected to emerge in the Southeast, and it is beginning to happen</a:t>
            </a:r>
            <a:r>
              <a:rPr lang="en-US" sz="1400" dirty="0" smtClean="0"/>
              <a:t>. Will that happen?</a:t>
            </a:r>
            <a:endParaRPr lang="en-US" sz="1400" dirty="0" smtClean="0"/>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r>
              <a:rPr lang="en-US" sz="1400" dirty="0" smtClean="0"/>
              <a:t>The ongoing La Nina and the associated below normal precip. across the </a:t>
            </a:r>
            <a:r>
              <a:rPr lang="en-US" sz="1400" dirty="0" smtClean="0"/>
              <a:t>southwest is </a:t>
            </a:r>
            <a:r>
              <a:rPr lang="en-US" sz="1400" dirty="0" smtClean="0"/>
              <a:t>increasing the drought affected areas. </a:t>
            </a:r>
            <a:endParaRPr lang="en-US" sz="1400" dirty="0" smtClean="0"/>
          </a:p>
          <a:p>
            <a:pPr marL="0" lvl="1"/>
            <a:endParaRPr lang="en-US" sz="1400" dirty="0"/>
          </a:p>
          <a:p>
            <a:pPr marL="285750" lvl="1" indent="-285750">
              <a:buFont typeface="Arial" panose="020B0604020202020204" pitchFamily="34" charset="0"/>
              <a:buChar char="•"/>
            </a:pPr>
            <a:r>
              <a:rPr lang="en-US" sz="1400" dirty="0" smtClean="0"/>
              <a:t>Question: During this moderate La Nina winter, how well are the observed T/P monthly/seasonal patterns conforming to the canonical (expected) composite patterns?</a:t>
            </a:r>
          </a:p>
        </p:txBody>
      </p:sp>
      <p:pic>
        <p:nvPicPr>
          <p:cNvPr id="1026" name="Picture 2" descr="United States Seasonal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09600"/>
            <a:ext cx="4336526" cy="3350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Monthly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382242"/>
            <a:ext cx="4152900" cy="320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967345"/>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Feb</a:t>
            </a:r>
            <a:endParaRPr lang="en-US" altLang="en-US" sz="1800" b="1" dirty="0">
              <a:latin typeface="Times New Roman" pitchFamily="18" charset="0"/>
            </a:endParaRPr>
          </a:p>
        </p:txBody>
      </p:sp>
      <p:sp>
        <p:nvSpPr>
          <p:cNvPr id="21508" name="Rectangle 2"/>
          <p:cNvSpPr>
            <a:spLocks noChangeArrowheads="1"/>
          </p:cNvSpPr>
          <p:nvPr/>
        </p:nvSpPr>
        <p:spPr bwMode="auto">
          <a:xfrm>
            <a:off x="4191000" y="4202668"/>
            <a:ext cx="71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FMA</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30</a:t>
            </a:fld>
            <a:endParaRPr lang="en-US" altLang="en-US" sz="1400" dirty="0"/>
          </a:p>
        </p:txBody>
      </p:sp>
      <p:sp>
        <p:nvSpPr>
          <p:cNvPr id="21506" name="Title 1"/>
          <p:cNvSpPr>
            <a:spLocks noGrp="1"/>
          </p:cNvSpPr>
          <p:nvPr>
            <p:ph type="title"/>
          </p:nvPr>
        </p:nvSpPr>
        <p:spPr>
          <a:xfrm>
            <a:off x="3581400" y="76200"/>
            <a:ext cx="1752600" cy="1447800"/>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a:t>
            </a:r>
            <a:r>
              <a:rPr lang="en-US" altLang="en-US" sz="2000" dirty="0"/>
              <a:t>forecasts</a:t>
            </a:r>
          </a:p>
        </p:txBody>
      </p:sp>
      <p:cxnSp>
        <p:nvCxnSpPr>
          <p:cNvPr id="13" name="Straight Arrow Connector 12"/>
          <p:cNvCxnSpPr/>
          <p:nvPr/>
        </p:nvCxnSpPr>
        <p:spPr>
          <a:xfrm flipV="1">
            <a:off x="4800600" y="4800600"/>
            <a:ext cx="2358255" cy="762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1243" y="2362200"/>
            <a:ext cx="1204157" cy="1600438"/>
          </a:xfrm>
          <a:prstGeom prst="rect">
            <a:avLst/>
          </a:prstGeom>
          <a:noFill/>
        </p:spPr>
        <p:txBody>
          <a:bodyPr wrap="square" rtlCol="0">
            <a:spAutoFit/>
          </a:bodyPr>
          <a:lstStyle/>
          <a:p>
            <a:r>
              <a:rPr lang="en-US" sz="1400" dirty="0" smtClean="0"/>
              <a:t>Much of the country is warm except in the Northwest. The south is WARM+</a:t>
            </a:r>
            <a:endParaRPr lang="en-US" sz="1400" dirty="0"/>
          </a:p>
        </p:txBody>
      </p:sp>
      <p:sp>
        <p:nvSpPr>
          <p:cNvPr id="10" name="TextBox 9"/>
          <p:cNvSpPr txBox="1"/>
          <p:nvPr/>
        </p:nvSpPr>
        <p:spPr>
          <a:xfrm>
            <a:off x="3901242" y="4572000"/>
            <a:ext cx="1432757" cy="1815882"/>
          </a:xfrm>
          <a:prstGeom prst="rect">
            <a:avLst/>
          </a:prstGeom>
          <a:noFill/>
        </p:spPr>
        <p:txBody>
          <a:bodyPr wrap="square" rtlCol="0">
            <a:spAutoFit/>
          </a:bodyPr>
          <a:lstStyle/>
          <a:p>
            <a:r>
              <a:rPr lang="en-US" sz="1400" dirty="0" smtClean="0"/>
              <a:t>The forecast P pattern is the expected canonical La Nina composite, with dry relative conditions in the</a:t>
            </a:r>
          </a:p>
          <a:p>
            <a:r>
              <a:rPr lang="en-US" sz="1400" dirty="0" smtClean="0"/>
              <a:t>South.</a:t>
            </a:r>
            <a:endParaRPr lang="en-US" sz="1400" dirty="0"/>
          </a:p>
        </p:txBody>
      </p: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314" name="Picture 2"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8369" y="0"/>
            <a:ext cx="3945631"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75"/>
            <a:ext cx="3842653" cy="300822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www.cpc.ncep.noaa.gov/products/NMME/prob/images/prob_ensemble_prate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8371" y="3200400"/>
            <a:ext cx="3945629" cy="3047999"/>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s://www.cpc.ncep.noaa.gov/products/NMME/prob/images/prob_ensemble_tmp2m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62419"/>
            <a:ext cx="3842653" cy="30859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31</a:t>
            </a:fld>
            <a:endParaRPr lang="en-US" altLang="en-US" dirty="0"/>
          </a:p>
        </p:txBody>
      </p:sp>
      <p:sp>
        <p:nvSpPr>
          <p:cNvPr id="4" name="TextBox 3"/>
          <p:cNvSpPr txBox="1"/>
          <p:nvPr/>
        </p:nvSpPr>
        <p:spPr>
          <a:xfrm>
            <a:off x="457200" y="152400"/>
            <a:ext cx="8382000" cy="646331"/>
          </a:xfrm>
          <a:prstGeom prst="rect">
            <a:avLst/>
          </a:prstGeom>
          <a:noFill/>
        </p:spPr>
        <p:txBody>
          <a:bodyPr wrap="square" rtlCol="0">
            <a:spAutoFit/>
          </a:bodyPr>
          <a:lstStyle/>
          <a:p>
            <a:r>
              <a:rPr lang="en-US" dirty="0" smtClean="0"/>
              <a:t>Agreement/Disagreement among the various NMME models’ JFM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521732"/>
            <a:ext cx="8867885" cy="6031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32</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057400"/>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6201" y="-2977"/>
            <a:ext cx="9067799" cy="307777"/>
          </a:xfrm>
          <a:prstGeom prst="rect">
            <a:avLst/>
          </a:prstGeom>
          <a:noFill/>
        </p:spPr>
        <p:txBody>
          <a:bodyPr wrap="square" rtlCol="0">
            <a:spAutoFit/>
          </a:bodyPr>
          <a:lstStyle/>
          <a:p>
            <a:r>
              <a:rPr lang="en-US" sz="1400" dirty="0" smtClean="0"/>
              <a:t>SPI6 </a:t>
            </a:r>
            <a:r>
              <a:rPr lang="en-US" sz="1400" dirty="0" err="1" smtClean="0"/>
              <a:t>Fcst</a:t>
            </a:r>
            <a:r>
              <a:rPr lang="en-US" sz="1400" dirty="0" smtClean="0"/>
              <a:t> made from last month(background)                   compared with this month(foreground, red border)</a:t>
            </a:r>
            <a:endParaRPr lang="en-US" sz="1400" dirty="0"/>
          </a:p>
        </p:txBody>
      </p:sp>
      <p:sp>
        <p:nvSpPr>
          <p:cNvPr id="4" name="TextBox 3"/>
          <p:cNvSpPr txBox="1"/>
          <p:nvPr/>
        </p:nvSpPr>
        <p:spPr>
          <a:xfrm>
            <a:off x="7162800" y="1905000"/>
            <a:ext cx="1135390" cy="707886"/>
          </a:xfrm>
          <a:prstGeom prst="rect">
            <a:avLst/>
          </a:prstGeom>
          <a:noFill/>
        </p:spPr>
        <p:txBody>
          <a:bodyPr wrap="square" rtlCol="0">
            <a:spAutoFit/>
          </a:bodyPr>
          <a:lstStyle/>
          <a:p>
            <a:r>
              <a:rPr lang="en-US" sz="1600" dirty="0"/>
              <a:t>     </a:t>
            </a:r>
            <a:r>
              <a:rPr lang="en-US" sz="1600" dirty="0" smtClean="0"/>
              <a:t>  </a:t>
            </a:r>
            <a:r>
              <a:rPr lang="en-US" sz="1200" dirty="0" smtClean="0"/>
              <a:t>Forecast </a:t>
            </a:r>
            <a:r>
              <a:rPr lang="en-US" sz="1200" dirty="0"/>
              <a:t>uncertain in Hatched areas.</a:t>
            </a:r>
          </a:p>
        </p:txBody>
      </p:sp>
      <p:sp>
        <p:nvSpPr>
          <p:cNvPr id="3" name="TextBox 2"/>
          <p:cNvSpPr txBox="1"/>
          <p:nvPr/>
        </p:nvSpPr>
        <p:spPr>
          <a:xfrm>
            <a:off x="7086600" y="3048000"/>
            <a:ext cx="1981200" cy="3108543"/>
          </a:xfrm>
          <a:prstGeom prst="rect">
            <a:avLst/>
          </a:prstGeom>
          <a:noFill/>
        </p:spPr>
        <p:txBody>
          <a:bodyPr wrap="square" rtlCol="0">
            <a:spAutoFit/>
          </a:bodyPr>
          <a:lstStyle/>
          <a:p>
            <a:r>
              <a:rPr lang="en-US" sz="1400" dirty="0" smtClean="0"/>
              <a:t>The SPI6 </a:t>
            </a:r>
            <a:r>
              <a:rPr lang="en-US" sz="1400" dirty="0" err="1" smtClean="0"/>
              <a:t>fcsts</a:t>
            </a:r>
            <a:r>
              <a:rPr lang="en-US" sz="1400" dirty="0" smtClean="0"/>
              <a:t> made last month vs. this month based on NMME models’ precip </a:t>
            </a:r>
            <a:r>
              <a:rPr lang="en-US" sz="1400" dirty="0" err="1" smtClean="0"/>
              <a:t>fcst</a:t>
            </a:r>
            <a:r>
              <a:rPr lang="en-US" sz="1400" dirty="0" smtClean="0"/>
              <a:t>. </a:t>
            </a:r>
            <a:r>
              <a:rPr lang="en-US" sz="1400" u="sng" dirty="0" smtClean="0"/>
              <a:t>suggests continuation of drought in the south and west,  in </a:t>
            </a:r>
            <a:r>
              <a:rPr lang="en-US" sz="1400" u="sng" dirty="0"/>
              <a:t>t</a:t>
            </a:r>
            <a:r>
              <a:rPr lang="en-US" sz="1400" u="sng" dirty="0" smtClean="0"/>
              <a:t>he upper Midwest. Possible total drought removal in the Pacific NW and NE.   </a:t>
            </a:r>
            <a:r>
              <a:rPr lang="en-US" sz="1400" u="sng" dirty="0"/>
              <a:t>P</a:t>
            </a:r>
            <a:r>
              <a:rPr lang="en-US" sz="1400" u="sng" dirty="0" smtClean="0"/>
              <a:t>ossibility of  developing dry/drought conditions in the SE by end of </a:t>
            </a:r>
            <a:r>
              <a:rPr lang="en-US" sz="1400" u="sng" dirty="0" err="1" smtClean="0"/>
              <a:t>fcst</a:t>
            </a:r>
            <a:r>
              <a:rPr lang="en-US" sz="1400" u="sng" dirty="0" smtClean="0"/>
              <a:t> season.</a:t>
            </a:r>
            <a:endParaRPr lang="en-US" sz="1400" u="sng" dirty="0"/>
          </a:p>
        </p:txBody>
      </p:sp>
      <p:sp>
        <p:nvSpPr>
          <p:cNvPr id="13" name="Rectangle 12"/>
          <p:cNvSpPr/>
          <p:nvPr/>
        </p:nvSpPr>
        <p:spPr>
          <a:xfrm>
            <a:off x="2209800" y="457200"/>
            <a:ext cx="4800601" cy="5943601"/>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0" y="228600"/>
            <a:ext cx="4832460" cy="591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 xmlns:a16="http://schemas.microsoft.com/office/drawing/2014/main" xmlns:lc="http://schemas.openxmlformats.org/drawingml/2006/lockedCanvas" id="{C0A560D6-8C11-8448-9546-CE5EC98CF7B7}"/>
              </a:ext>
            </a:extLst>
          </p:cNvPr>
          <p:cNvPicPr>
            <a:picLocks noChangeAspect="1"/>
          </p:cNvPicPr>
          <p:nvPr/>
        </p:nvPicPr>
        <p:blipFill rotWithShape="1">
          <a:blip r:embed="rId4"/>
          <a:srcRect l="32873" t="2367"/>
          <a:stretch/>
        </p:blipFill>
        <p:spPr>
          <a:xfrm>
            <a:off x="2362200" y="381000"/>
            <a:ext cx="4642283" cy="5951738"/>
          </a:xfrm>
          <a:prstGeom prst="rect">
            <a:avLst/>
          </a:prstGeom>
        </p:spPr>
      </p:pic>
      <p:cxnSp>
        <p:nvCxnSpPr>
          <p:cNvPr id="7" name="Straight Arrow Connector 6"/>
          <p:cNvCxnSpPr/>
          <p:nvPr/>
        </p:nvCxnSpPr>
        <p:spPr>
          <a:xfrm flipV="1">
            <a:off x="1905000" y="1524000"/>
            <a:ext cx="685800"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22016" y="2971800"/>
            <a:ext cx="668784" cy="122797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57400" y="4419600"/>
            <a:ext cx="5334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33</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76200" y="423446"/>
            <a:ext cx="5524500" cy="338554"/>
          </a:xfrm>
          <a:prstGeom prst="rect">
            <a:avLst/>
          </a:prstGeom>
        </p:spPr>
        <p:txBody>
          <a:bodyPr wrap="square">
            <a:spAutoFit/>
          </a:bodyPr>
          <a:lstStyle/>
          <a:p>
            <a:r>
              <a:rPr lang="en-US" sz="1600" dirty="0"/>
              <a:t>http://drought.geo.msu.edu/research/forecast/smi.monthly.php</a:t>
            </a:r>
          </a:p>
        </p:txBody>
      </p:sp>
      <p:sp>
        <p:nvSpPr>
          <p:cNvPr id="17" name="Rectangle 16"/>
          <p:cNvSpPr/>
          <p:nvPr/>
        </p:nvSpPr>
        <p:spPr>
          <a:xfrm>
            <a:off x="5521810" y="3515380"/>
            <a:ext cx="2739378" cy="523220"/>
          </a:xfrm>
          <a:prstGeom prst="rect">
            <a:avLst/>
          </a:prstGeom>
        </p:spPr>
        <p:txBody>
          <a:bodyPr wrap="square">
            <a:spAutoFit/>
          </a:bodyPr>
          <a:lstStyle/>
          <a:p>
            <a:pPr algn="ctr"/>
            <a:r>
              <a:rPr lang="en-US" sz="1400" b="1" dirty="0"/>
              <a:t> Initial Conditions </a:t>
            </a:r>
            <a:r>
              <a:rPr lang="en-US" sz="1400" b="1" dirty="0" smtClean="0"/>
              <a:t>1 month ago</a:t>
            </a:r>
            <a:r>
              <a:rPr lang="en-US" sz="1400" dirty="0" smtClean="0"/>
              <a:t>: </a:t>
            </a:r>
            <a:endParaRPr lang="en-US" sz="1400" dirty="0"/>
          </a:p>
          <a:p>
            <a:pPr algn="ctr"/>
            <a:r>
              <a:rPr lang="en-US" sz="1400" dirty="0" smtClean="0"/>
              <a:t>12/08/2020</a:t>
            </a:r>
            <a:endParaRPr lang="en-US" sz="1400" dirty="0"/>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xmlns="" id="{293FC43A-D8E4-4892-8460-9D1B6806C5CC}"/>
              </a:ext>
            </a:extLst>
          </p:cNvPr>
          <p:cNvSpPr/>
          <p:nvPr/>
        </p:nvSpPr>
        <p:spPr>
          <a:xfrm>
            <a:off x="5817670" y="3911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12/08/2020</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653607">
            <a:off x="-68049" y="3392936"/>
            <a:ext cx="5392255" cy="369332"/>
          </a:xfrm>
          <a:prstGeom prst="rect">
            <a:avLst/>
          </a:prstGeom>
          <a:noFill/>
        </p:spPr>
        <p:txBody>
          <a:bodyPr wrap="square" rtlCol="0">
            <a:spAutoFit/>
          </a:bodyPr>
          <a:lstStyle/>
          <a:p>
            <a:pPr algn="ctr"/>
            <a:r>
              <a:rPr lang="en-US" b="1" dirty="0" smtClean="0"/>
              <a:t>MSU   stopped     updating      06/10/20  </a:t>
            </a:r>
            <a:r>
              <a:rPr lang="en-US" b="1" dirty="0" smtClean="0">
                <a:sym typeface="Wingdings" panose="05000000000000000000" pitchFamily="2" charset="2"/>
              </a:rPr>
              <a:t></a:t>
            </a:r>
            <a:endParaRPr lang="en-US" b="1" dirty="0"/>
          </a:p>
        </p:txBody>
      </p:sp>
      <p:sp>
        <p:nvSpPr>
          <p:cNvPr id="20" name="TextBox 9"/>
          <p:cNvSpPr txBox="1">
            <a:spLocks noChangeArrowheads="1"/>
          </p:cNvSpPr>
          <p:nvPr/>
        </p:nvSpPr>
        <p:spPr bwMode="auto">
          <a:xfrm>
            <a:off x="1219200" y="63347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7312" y="4026460"/>
            <a:ext cx="3367088" cy="263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2991" y="897523"/>
            <a:ext cx="3371409" cy="2622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70" y="1219201"/>
            <a:ext cx="664774" cy="502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084" y="1219201"/>
            <a:ext cx="4316320" cy="502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rc 4"/>
          <p:cNvSpPr/>
          <p:nvPr/>
        </p:nvSpPr>
        <p:spPr>
          <a:xfrm>
            <a:off x="7848600" y="1981200"/>
            <a:ext cx="762000" cy="3506306"/>
          </a:xfrm>
          <a:prstGeom prst="arc">
            <a:avLst>
              <a:gd name="adj1" fmla="val 16200000"/>
              <a:gd name="adj2" fmla="val 5453898"/>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6629400" y="5344106"/>
            <a:ext cx="1295400" cy="7518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477000" y="2133600"/>
            <a:ext cx="1219200" cy="7518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8878" y="0"/>
            <a:ext cx="9144000" cy="68580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r>
              <a:rPr lang="en-US" altLang="en-US" sz="1800" b="1" dirty="0" smtClean="0">
                <a:solidFill>
                  <a:srgbClr val="FF0000"/>
                </a:solidFill>
                <a:latin typeface="Trebuchet MS" panose="020B0603020202020204" pitchFamily="34" charset="0"/>
              </a:rPr>
              <a:t>:</a:t>
            </a:r>
            <a:endParaRPr lang="en-US" alt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Over </a:t>
            </a:r>
            <a:r>
              <a:rPr lang="en-US" sz="1300" dirty="0">
                <a:latin typeface="Trebuchet MS" panose="020B0603020202020204" pitchFamily="34" charset="0"/>
              </a:rPr>
              <a:t>the last several months, </a:t>
            </a:r>
            <a:r>
              <a:rPr lang="en-US" sz="1300" u="sng" dirty="0">
                <a:latin typeface="Trebuchet MS" panose="020B0603020202020204" pitchFamily="34" charset="0"/>
              </a:rPr>
              <a:t>drought area &amp; severity has overall generally increased </a:t>
            </a:r>
            <a:r>
              <a:rPr lang="en-US" sz="1300" dirty="0">
                <a:latin typeface="Trebuchet MS" panose="020B0603020202020204" pitchFamily="34" charset="0"/>
              </a:rPr>
              <a:t>across the South &amp; West. The </a:t>
            </a:r>
            <a:r>
              <a:rPr lang="en-US" sz="1300" dirty="0" smtClean="0">
                <a:latin typeface="Trebuchet MS" panose="020B0603020202020204" pitchFamily="34" charset="0"/>
              </a:rPr>
              <a:t>   worse </a:t>
            </a:r>
            <a:r>
              <a:rPr lang="en-US" sz="1300" dirty="0">
                <a:latin typeface="Trebuchet MS" panose="020B0603020202020204" pitchFamily="34" charset="0"/>
              </a:rPr>
              <a:t>contiguous drought conditions are in the border areas of states CA, AZ, NV, &amp; UT</a:t>
            </a:r>
            <a:r>
              <a:rPr lang="en-US" sz="1300" dirty="0" smtClean="0">
                <a:latin typeface="Trebuchet MS" panose="020B0603020202020204" pitchFamily="34" charset="0"/>
              </a:rPr>
              <a:t>. Parts of central and eastern TX saw some improvement. </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a:t>
            </a:r>
            <a:r>
              <a:rPr lang="en-US" sz="1300" dirty="0">
                <a:latin typeface="Trebuchet MS" panose="020B0603020202020204" pitchFamily="34" charset="0"/>
              </a:rPr>
              <a:t>drought in the Dakotas, Wyoming, Nebraska, Kansas and vicinity </a:t>
            </a:r>
            <a:r>
              <a:rPr lang="en-US" sz="1300" dirty="0" smtClean="0">
                <a:latin typeface="Trebuchet MS" panose="020B0603020202020204" pitchFamily="34" charset="0"/>
              </a:rPr>
              <a:t>continues </a:t>
            </a:r>
            <a:r>
              <a:rPr lang="en-US" sz="1300" dirty="0">
                <a:latin typeface="Trebuchet MS" panose="020B0603020202020204" pitchFamily="34" charset="0"/>
              </a:rPr>
              <a:t>to </a:t>
            </a:r>
            <a:r>
              <a:rPr lang="en-US" sz="1300" dirty="0" smtClean="0">
                <a:latin typeface="Trebuchet MS" panose="020B0603020202020204" pitchFamily="34" charset="0"/>
              </a:rPr>
              <a:t> hang </a:t>
            </a:r>
            <a:r>
              <a:rPr lang="en-US" sz="1300" dirty="0">
                <a:latin typeface="Trebuchet MS" panose="020B0603020202020204" pitchFamily="34" charset="0"/>
              </a:rPr>
              <a:t>in there</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 About </a:t>
            </a:r>
            <a:r>
              <a:rPr lang="en-US" sz="1300" dirty="0">
                <a:latin typeface="Trebuchet MS" panose="020B0603020202020204" pitchFamily="34" charset="0"/>
              </a:rPr>
              <a:t>50 %  of the country is experiencing category D1 or worse drought condition</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 Drought </a:t>
            </a:r>
            <a:r>
              <a:rPr lang="en-US" sz="1300" dirty="0">
                <a:latin typeface="Trebuchet MS" panose="020B0603020202020204" pitchFamily="34" charset="0"/>
              </a:rPr>
              <a:t>in the Northeastern (New England) states is finally and slowly beginning to get </a:t>
            </a:r>
            <a:r>
              <a:rPr lang="en-US" sz="1300" dirty="0" smtClean="0">
                <a:latin typeface="Trebuchet MS" panose="020B0603020202020204" pitchFamily="34" charset="0"/>
              </a:rPr>
              <a:t>some </a:t>
            </a:r>
            <a:r>
              <a:rPr lang="en-US" sz="1300" dirty="0">
                <a:latin typeface="Trebuchet MS" panose="020B0603020202020204" pitchFamily="34" charset="0"/>
              </a:rPr>
              <a:t>relief and fade away</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 Possible developing </a:t>
            </a:r>
            <a:r>
              <a:rPr lang="en-US" sz="1300" dirty="0">
                <a:latin typeface="Trebuchet MS" panose="020B0603020202020204" pitchFamily="34" charset="0"/>
              </a:rPr>
              <a:t>dryness </a:t>
            </a:r>
            <a:r>
              <a:rPr lang="en-US" sz="1300" dirty="0" smtClean="0">
                <a:latin typeface="Trebuchet MS" panose="020B0603020202020204" pitchFamily="34" charset="0"/>
              </a:rPr>
              <a:t>in the </a:t>
            </a:r>
            <a:r>
              <a:rPr lang="en-US" sz="1300" dirty="0">
                <a:latin typeface="Trebuchet MS" panose="020B0603020202020204" pitchFamily="34" charset="0"/>
              </a:rPr>
              <a:t>southeast</a:t>
            </a:r>
            <a:r>
              <a:rPr lang="en-US" sz="1300" dirty="0" smtClean="0">
                <a:latin typeface="Trebuchet MS" panose="020B0603020202020204" pitchFamily="34" charset="0"/>
              </a:rPr>
              <a:t>. </a:t>
            </a:r>
            <a:endParaRPr lang="en-US" sz="1300" dirty="0" smtClean="0">
              <a:latin typeface="Trebuchet MS" panose="020B0603020202020204" pitchFamily="34" charset="0"/>
            </a:endParaRPr>
          </a:p>
          <a:p>
            <a:pPr lvl="0"/>
            <a:r>
              <a:rPr lang="en-US" sz="1300" dirty="0" smtClean="0">
                <a:latin typeface="Trebuchet MS" panose="020B0603020202020204" pitchFamily="34" charset="0"/>
              </a:rPr>
              <a:t>Some/many </a:t>
            </a:r>
            <a:r>
              <a:rPr lang="en-US" sz="1300" dirty="0">
                <a:latin typeface="Trebuchet MS" panose="020B0603020202020204" pitchFamily="34" charset="0"/>
              </a:rPr>
              <a:t>of California reservoirs levels are  below their historical average levels. It is going to be tough with the </a:t>
            </a:r>
            <a:r>
              <a:rPr lang="en-US" sz="1300" dirty="0" smtClean="0">
                <a:latin typeface="Trebuchet MS" panose="020B0603020202020204" pitchFamily="34" charset="0"/>
              </a:rPr>
              <a:t>La </a:t>
            </a:r>
            <a:r>
              <a:rPr lang="en-US" sz="1300" dirty="0">
                <a:latin typeface="Trebuchet MS" panose="020B0603020202020204" pitchFamily="34" charset="0"/>
              </a:rPr>
              <a:t>Nina expected to continue through upcoming winter! </a:t>
            </a:r>
          </a:p>
          <a:p>
            <a:r>
              <a:rPr lang="en-US" sz="1300" dirty="0">
                <a:latin typeface="Trebuchet MS" panose="020B0603020202020204" pitchFamily="34" charset="0"/>
              </a:rPr>
              <a:t>Just last </a:t>
            </a:r>
            <a:r>
              <a:rPr lang="en-US" sz="1300" dirty="0" smtClean="0">
                <a:latin typeface="Trebuchet MS" panose="020B0603020202020204" pitchFamily="34" charset="0"/>
              </a:rPr>
              <a:t>May </a:t>
            </a:r>
            <a:r>
              <a:rPr lang="en-US" sz="1300" dirty="0">
                <a:latin typeface="Trebuchet MS" panose="020B0603020202020204" pitchFamily="34" charset="0"/>
              </a:rPr>
              <a:t>US  had almost the lowest coverage of  area covered by drought! </a:t>
            </a:r>
            <a:r>
              <a:rPr lang="en-US" sz="1300" dirty="0" smtClean="0">
                <a:latin typeface="Trebuchet MS" panose="020B0603020202020204" pitchFamily="34" charset="0"/>
              </a:rPr>
              <a:t>~ &lt; </a:t>
            </a:r>
            <a:r>
              <a:rPr lang="en-US" sz="1300" dirty="0">
                <a:latin typeface="Trebuchet MS" panose="020B0603020202020204" pitchFamily="34" charset="0"/>
              </a:rPr>
              <a:t>4</a:t>
            </a:r>
            <a:r>
              <a:rPr lang="en-US" sz="1300" dirty="0" smtClean="0">
                <a:latin typeface="Trebuchet MS" panose="020B0603020202020204" pitchFamily="34" charset="0"/>
              </a:rPr>
              <a:t>%. </a:t>
            </a:r>
            <a:r>
              <a:rPr lang="en-US" sz="1300" dirty="0">
                <a:latin typeface="Trebuchet MS" panose="020B0603020202020204" pitchFamily="34" charset="0"/>
              </a:rPr>
              <a:t>Now more than 50% of the country is under drought</a:t>
            </a:r>
            <a:r>
              <a:rPr lang="en-US" sz="1300" dirty="0" smtClean="0">
                <a:latin typeface="Trebuchet MS" panose="020B0603020202020204" pitchFamily="34" charset="0"/>
              </a:rPr>
              <a:t>! </a:t>
            </a:r>
            <a:endParaRPr lang="en-US" sz="1300" dirty="0" smtClean="0">
              <a:latin typeface="Trebuchet MS" panose="020B0603020202020204" pitchFamily="34" charset="0"/>
            </a:endParaRPr>
          </a:p>
          <a:p>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 </a:t>
            </a:r>
            <a:endParaRPr lang="en-US" altLang="en-US" sz="1600" b="1" dirty="0">
              <a:solidFill>
                <a:srgbClr val="FF0000"/>
              </a:solidFill>
              <a:latin typeface="Trebuchet MS" panose="020B0603020202020204" pitchFamily="34" charset="0"/>
            </a:endParaRPr>
          </a:p>
          <a:p>
            <a:pPr marL="285750" lvl="1"/>
            <a:r>
              <a:rPr lang="en-US" sz="1300" b="1" u="sng" kern="1200" dirty="0" smtClean="0">
                <a:solidFill>
                  <a:srgbClr val="0033CC"/>
                </a:solidFill>
                <a:latin typeface="Trebuchet MS" panose="020B0603020202020204" pitchFamily="34" charset="0"/>
              </a:rPr>
              <a:t>La Niña </a:t>
            </a:r>
            <a:r>
              <a:rPr lang="en-US" sz="1300" b="1" kern="1200" dirty="0" smtClean="0">
                <a:latin typeface="Trebuchet MS" panose="020B0603020202020204" pitchFamily="34" charset="0"/>
              </a:rPr>
              <a:t> </a:t>
            </a:r>
            <a:r>
              <a:rPr lang="en-US" sz="1400" b="1" kern="1200" dirty="0">
                <a:solidFill>
                  <a:srgbClr val="0033CC"/>
                </a:solidFill>
                <a:latin typeface="Arial" pitchFamily="34" charset="0"/>
              </a:rPr>
              <a:t>is expected to continue through the Northern Hemisphere winter 2020-21 (~95% chance during January-March), with a potential transition to ENSO-neutral during the spring 2021 (55% chance during April-June</a:t>
            </a:r>
            <a:r>
              <a:rPr lang="en-US" sz="1400" b="1" kern="1200" dirty="0" smtClean="0">
                <a:solidFill>
                  <a:srgbClr val="0033CC"/>
                </a:solidFill>
                <a:latin typeface="Arial" pitchFamily="34" charset="0"/>
              </a:rPr>
              <a:t>).</a:t>
            </a:r>
            <a:endParaRPr lang="en-US" sz="1300" kern="1200" dirty="0" smtClean="0">
              <a:latin typeface="Trebuchet MS" panose="020B0603020202020204" pitchFamily="34" charset="0"/>
            </a:endParaRPr>
          </a:p>
          <a:p>
            <a:pPr marL="461963" lvl="1" indent="-461963">
              <a:buNone/>
            </a:pPr>
            <a:r>
              <a:rPr lang="en-US" altLang="en-US" sz="1600" b="1" dirty="0" smtClean="0">
                <a:solidFill>
                  <a:srgbClr val="FF0000"/>
                </a:solidFill>
              </a:rPr>
              <a:t>Prediction: </a:t>
            </a:r>
          </a:p>
          <a:p>
            <a:pPr marL="346075" lvl="1" indent="-346075"/>
            <a:r>
              <a:rPr lang="en-US" sz="1300" kern="1200" dirty="0" smtClean="0">
                <a:latin typeface="Trebuchet MS" panose="020B0603020202020204" pitchFamily="34" charset="0"/>
              </a:rPr>
              <a:t>La </a:t>
            </a:r>
            <a:r>
              <a:rPr lang="en-US" sz="1300" kern="1200" dirty="0">
                <a:latin typeface="Trebuchet MS" panose="020B0603020202020204" pitchFamily="34" charset="0"/>
              </a:rPr>
              <a:t>Nina </a:t>
            </a:r>
            <a:r>
              <a:rPr lang="en-US" sz="1300" kern="1200" dirty="0" smtClean="0">
                <a:latin typeface="Trebuchet MS" panose="020B0603020202020204" pitchFamily="34" charset="0"/>
              </a:rPr>
              <a:t>is expected to</a:t>
            </a:r>
            <a:r>
              <a:rPr lang="en-US" sz="1300" kern="1200" dirty="0" smtClean="0">
                <a:latin typeface="Trebuchet MS" panose="020B0603020202020204" pitchFamily="34" charset="0"/>
              </a:rPr>
              <a:t> persist through NH winter and the models are forecasting mostly typical canonical precipitation and temperature impacts.  But the observed temperature and precipitation patterns so far</a:t>
            </a:r>
            <a:r>
              <a:rPr lang="en-US" sz="1300" kern="1200" dirty="0" smtClean="0">
                <a:latin typeface="Trebuchet MS" panose="020B0603020202020204" pitchFamily="34" charset="0"/>
              </a:rPr>
              <a:t> are not quite canonical, except in the southwest with lower rainfall amounts, which has worsened the drought conditions there.  Not much of enhanced precip in the Ohio valley yet! Temperature patterns expected in the northern and southern tier states during La Nina is not </a:t>
            </a:r>
            <a:endParaRPr lang="en-US" sz="1300" kern="1200" dirty="0" smtClean="0">
              <a:latin typeface="Trebuchet MS" panose="020B0603020202020204" pitchFamily="34" charset="0"/>
            </a:endParaRPr>
          </a:p>
          <a:p>
            <a:pPr marL="346075" lvl="1" indent="-346075"/>
            <a:r>
              <a:rPr lang="en-US" sz="1300" dirty="0" smtClean="0">
                <a:latin typeface="Trebuchet MS" panose="020B0603020202020204" pitchFamily="34" charset="0"/>
              </a:rPr>
              <a:t>There will be temporary short term (month !) improvement in the drought conditions in the southwest, but the long term drought in the southwest, as well as in the Dakotas and NE/KS will stay for the season! </a:t>
            </a:r>
            <a:endParaRPr lang="en-US" sz="1300" dirty="0" smtClean="0">
              <a:latin typeface="Trebuchet MS" panose="020B0603020202020204" pitchFamily="34" charset="0"/>
            </a:endParaRPr>
          </a:p>
          <a:p>
            <a:pPr marL="346075" lvl="1" indent="-346075"/>
            <a:r>
              <a:rPr lang="en-US" sz="1300" kern="1200" dirty="0" smtClean="0">
                <a:latin typeface="Trebuchet MS" panose="020B0603020202020204" pitchFamily="34" charset="0"/>
              </a:rPr>
              <a:t>The </a:t>
            </a:r>
            <a:r>
              <a:rPr lang="en-US" sz="1300" kern="1200" dirty="0" smtClean="0">
                <a:latin typeface="Trebuchet MS" panose="020B0603020202020204" pitchFamily="34" charset="0"/>
              </a:rPr>
              <a:t>remaining vestiges of drought </a:t>
            </a:r>
            <a:r>
              <a:rPr lang="en-US" sz="1300" kern="1200" dirty="0" smtClean="0">
                <a:latin typeface="Trebuchet MS" panose="020B0603020202020204" pitchFamily="34" charset="0"/>
              </a:rPr>
              <a:t>conditions in </a:t>
            </a:r>
            <a:r>
              <a:rPr lang="en-US" sz="1300" kern="1200" dirty="0" smtClean="0">
                <a:latin typeface="Trebuchet MS" panose="020B0603020202020204" pitchFamily="34" charset="0"/>
              </a:rPr>
              <a:t>the northeastern</a:t>
            </a:r>
            <a:r>
              <a:rPr lang="en-US" sz="1300" kern="1200" dirty="0" smtClean="0">
                <a:latin typeface="Trebuchet MS" panose="020B0603020202020204" pitchFamily="34" charset="0"/>
              </a:rPr>
              <a:t> </a:t>
            </a:r>
            <a:r>
              <a:rPr lang="en-US" sz="1300" kern="1200" dirty="0" smtClean="0">
                <a:latin typeface="Trebuchet MS" panose="020B0603020202020204" pitchFamily="34" charset="0"/>
              </a:rPr>
              <a:t>states &amp; vicinity is </a:t>
            </a:r>
            <a:r>
              <a:rPr lang="en-US" sz="1300" kern="1200" dirty="0" smtClean="0">
                <a:latin typeface="Trebuchet MS" panose="020B0603020202020204" pitchFamily="34" charset="0"/>
              </a:rPr>
              <a:t>most </a:t>
            </a:r>
            <a:r>
              <a:rPr lang="en-US" sz="1300" kern="1200" dirty="0" smtClean="0">
                <a:latin typeface="Trebuchet MS" panose="020B0603020202020204" pitchFamily="34" charset="0"/>
              </a:rPr>
              <a:t>likely to be gone by the end of forecast </a:t>
            </a:r>
            <a:r>
              <a:rPr lang="en-US" sz="1300" kern="1200" dirty="0" smtClean="0">
                <a:latin typeface="Trebuchet MS" panose="020B0603020202020204" pitchFamily="34" charset="0"/>
              </a:rPr>
              <a:t>season.</a:t>
            </a:r>
            <a:endParaRPr lang="en-US" sz="1300" kern="1200" dirty="0">
              <a:latin typeface="Trebuchet MS" panose="020B0603020202020204" pitchFamily="34" charset="0"/>
            </a:endParaRPr>
          </a:p>
          <a:p>
            <a:pPr marL="346075" lvl="1" indent="-346075"/>
            <a:r>
              <a:rPr lang="en-US" sz="1300" kern="1200" dirty="0" smtClean="0">
                <a:latin typeface="Trebuchet MS" panose="020B0603020202020204" pitchFamily="34" charset="0"/>
              </a:rPr>
              <a:t>The Ohio valley is really tricky, as the expected enhanced La Nina rainfall has not occurred yet, and the models continue to forecast rain here.</a:t>
            </a:r>
            <a:endParaRPr lang="en-US" sz="1300" kern="1200" dirty="0" smtClean="0">
              <a:latin typeface="Trebuchet MS" panose="020B0603020202020204" pitchFamily="34" charset="0"/>
            </a:endParaRPr>
          </a:p>
          <a:p>
            <a:pPr marL="346075" lvl="1" indent="-346075"/>
            <a:r>
              <a:rPr lang="en-US" sz="1300" dirty="0" smtClean="0">
                <a:latin typeface="Trebuchet MS" panose="020B0603020202020204" pitchFamily="34" charset="0"/>
              </a:rPr>
              <a:t>Mild drought conditions might develop in parts of southeastern states, particularly in parts of LA, MS, AL, and FL, </a:t>
            </a:r>
            <a:r>
              <a:rPr lang="en-US" sz="1300" dirty="0" smtClean="0">
                <a:latin typeface="Trebuchet MS" panose="020B0603020202020204" pitchFamily="34" charset="0"/>
              </a:rPr>
              <a:t>as well as coastal Georgia. </a:t>
            </a:r>
            <a:r>
              <a:rPr lang="en-US" sz="1300" dirty="0" smtClean="0">
                <a:latin typeface="Trebuchet MS" panose="020B0603020202020204" pitchFamily="34" charset="0"/>
              </a:rPr>
              <a:t>    	</a:t>
            </a:r>
            <a:r>
              <a:rPr lang="en-US" sz="1300" dirty="0" smtClean="0">
                <a:latin typeface="Trebuchet MS" panose="020B0603020202020204" pitchFamily="34" charset="0"/>
              </a:rPr>
              <a:t>	*********************</a:t>
            </a: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35</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36</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538407"/>
            <a:ext cx="4699617" cy="2638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477000"/>
            <a:ext cx="304800" cy="307975"/>
          </a:xfrm>
        </p:spPr>
        <p:txBody>
          <a:bodyPr/>
          <a:lstStyle/>
          <a:p>
            <a:pPr>
              <a:defRPr/>
            </a:pPr>
            <a:fld id="{AE0D35B7-164B-4BDA-8435-F6440E98459E}" type="slidenum">
              <a:rPr lang="en-US" altLang="en-US" smtClean="0"/>
              <a:pPr>
                <a:defRPr/>
              </a:pPr>
              <a:t>4</a:t>
            </a:fld>
            <a:endParaRPr lang="en-US" altLang="en-US" dirty="0"/>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a:stretch/>
        </p:blipFill>
        <p:spPr bwMode="auto">
          <a:xfrm>
            <a:off x="306280" y="76200"/>
            <a:ext cx="7237520"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flipV="1">
            <a:off x="5334000" y="4876800"/>
            <a:ext cx="1219200" cy="76200"/>
          </a:xfrm>
          <a:prstGeom prst="line">
            <a:avLst/>
          </a:prstGeom>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691" y="2881821"/>
            <a:ext cx="714375"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209800" y="4862124"/>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24691" y="4654659"/>
            <a:ext cx="1719309" cy="1815882"/>
          </a:xfrm>
          <a:prstGeom prst="rect">
            <a:avLst/>
          </a:prstGeom>
          <a:noFill/>
        </p:spPr>
        <p:txBody>
          <a:bodyPr wrap="square" rtlCol="0">
            <a:spAutoFit/>
          </a:bodyPr>
          <a:lstStyle/>
          <a:p>
            <a:r>
              <a:rPr lang="en-US" sz="1400" dirty="0" smtClean="0">
                <a:solidFill>
                  <a:srgbClr val="FF0000"/>
                </a:solidFill>
              </a:rPr>
              <a:t>The current % of area  extents at </a:t>
            </a:r>
            <a:r>
              <a:rPr lang="en-US" sz="1400" dirty="0" smtClean="0">
                <a:solidFill>
                  <a:srgbClr val="FF0000"/>
                </a:solidFill>
              </a:rPr>
              <a:t>D2/D3 </a:t>
            </a:r>
            <a:r>
              <a:rPr lang="en-US" sz="1400" dirty="0" smtClean="0">
                <a:solidFill>
                  <a:srgbClr val="FF0000"/>
                </a:solidFill>
              </a:rPr>
              <a:t>or worse drought are approaching the drought during </a:t>
            </a:r>
            <a:r>
              <a:rPr lang="en-US" sz="1400" dirty="0" smtClean="0">
                <a:solidFill>
                  <a:srgbClr val="FF0000"/>
                </a:solidFill>
              </a:rPr>
              <a:t>2013 (the worst since 2000)?</a:t>
            </a:r>
            <a:endParaRPr lang="en-US" sz="1400" dirty="0">
              <a:solidFill>
                <a:srgbClr val="FF0000"/>
              </a:solidFill>
            </a:endParaRPr>
          </a:p>
        </p:txBody>
      </p:sp>
      <p:cxnSp>
        <p:nvCxnSpPr>
          <p:cNvPr id="13" name="Straight Connector 12"/>
          <p:cNvCxnSpPr/>
          <p:nvPr/>
        </p:nvCxnSpPr>
        <p:spPr>
          <a:xfrm flipH="1">
            <a:off x="2209800" y="45720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077200" y="4876800"/>
            <a:ext cx="0" cy="228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81775" y="4478179"/>
            <a:ext cx="476250" cy="246221"/>
          </a:xfrm>
          <a:prstGeom prst="rect">
            <a:avLst/>
          </a:prstGeom>
          <a:noFill/>
        </p:spPr>
        <p:txBody>
          <a:bodyPr wrap="square" rtlCol="0">
            <a:spAutoFit/>
          </a:bodyPr>
          <a:lstStyle/>
          <a:p>
            <a:r>
              <a:rPr lang="en-US" sz="1000" b="1" dirty="0" smtClean="0">
                <a:solidFill>
                  <a:srgbClr val="FF0000"/>
                </a:solidFill>
              </a:rPr>
              <a:t>50%</a:t>
            </a:r>
            <a:endParaRPr lang="en-US" sz="1000" b="1" dirty="0">
              <a:solidFill>
                <a:srgbClr val="FF0000"/>
              </a:solidFill>
            </a:endParaRPr>
          </a:p>
        </p:txBody>
      </p: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9900" y="3505200"/>
            <a:ext cx="5715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188118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7696200" y="4724400"/>
            <a:ext cx="152400" cy="182582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867400" y="5334000"/>
            <a:ext cx="0" cy="28320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2096803" y="1524000"/>
            <a:ext cx="798797" cy="1265413"/>
          </a:xfrm>
          <a:custGeom>
            <a:avLst/>
            <a:gdLst>
              <a:gd name="connsiteX0" fmla="*/ 607738 w 1300196"/>
              <a:gd name="connsiteY0" fmla="*/ 745724 h 747549"/>
              <a:gd name="connsiteX1" fmla="*/ 563350 w 1300196"/>
              <a:gd name="connsiteY1" fmla="*/ 727969 h 747549"/>
              <a:gd name="connsiteX2" fmla="*/ 447940 w 1300196"/>
              <a:gd name="connsiteY2" fmla="*/ 710214 h 747549"/>
              <a:gd name="connsiteX3" fmla="*/ 421307 w 1300196"/>
              <a:gd name="connsiteY3" fmla="*/ 701336 h 747549"/>
              <a:gd name="connsiteX4" fmla="*/ 385796 w 1300196"/>
              <a:gd name="connsiteY4" fmla="*/ 692458 h 747549"/>
              <a:gd name="connsiteX5" fmla="*/ 359163 w 1300196"/>
              <a:gd name="connsiteY5" fmla="*/ 674703 h 747549"/>
              <a:gd name="connsiteX6" fmla="*/ 314775 w 1300196"/>
              <a:gd name="connsiteY6" fmla="*/ 665825 h 747549"/>
              <a:gd name="connsiteX7" fmla="*/ 225998 w 1300196"/>
              <a:gd name="connsiteY7" fmla="*/ 630315 h 747549"/>
              <a:gd name="connsiteX8" fmla="*/ 199365 w 1300196"/>
              <a:gd name="connsiteY8" fmla="*/ 621437 h 747549"/>
              <a:gd name="connsiteX9" fmla="*/ 172732 w 1300196"/>
              <a:gd name="connsiteY9" fmla="*/ 603682 h 747549"/>
              <a:gd name="connsiteX10" fmla="*/ 146099 w 1300196"/>
              <a:gd name="connsiteY10" fmla="*/ 594804 h 747549"/>
              <a:gd name="connsiteX11" fmla="*/ 92833 w 1300196"/>
              <a:gd name="connsiteY11" fmla="*/ 568171 h 747549"/>
              <a:gd name="connsiteX12" fmla="*/ 39567 w 1300196"/>
              <a:gd name="connsiteY12" fmla="*/ 514905 h 747549"/>
              <a:gd name="connsiteX13" fmla="*/ 12934 w 1300196"/>
              <a:gd name="connsiteY13" fmla="*/ 488272 h 747549"/>
              <a:gd name="connsiteX14" fmla="*/ 12934 w 1300196"/>
              <a:gd name="connsiteY14" fmla="*/ 381740 h 747549"/>
              <a:gd name="connsiteX15" fmla="*/ 48445 w 1300196"/>
              <a:gd name="connsiteY15" fmla="*/ 337352 h 747549"/>
              <a:gd name="connsiteX16" fmla="*/ 83956 w 1300196"/>
              <a:gd name="connsiteY16" fmla="*/ 301841 h 747549"/>
              <a:gd name="connsiteX17" fmla="*/ 110589 w 1300196"/>
              <a:gd name="connsiteY17" fmla="*/ 266330 h 747549"/>
              <a:gd name="connsiteX18" fmla="*/ 146099 w 1300196"/>
              <a:gd name="connsiteY18" fmla="*/ 239697 h 747549"/>
              <a:gd name="connsiteX19" fmla="*/ 163855 w 1300196"/>
              <a:gd name="connsiteY19" fmla="*/ 221942 h 747549"/>
              <a:gd name="connsiteX20" fmla="*/ 181610 w 1300196"/>
              <a:gd name="connsiteY20" fmla="*/ 195309 h 747549"/>
              <a:gd name="connsiteX21" fmla="*/ 234876 w 1300196"/>
              <a:gd name="connsiteY21" fmla="*/ 177553 h 747549"/>
              <a:gd name="connsiteX22" fmla="*/ 288142 w 1300196"/>
              <a:gd name="connsiteY22" fmla="*/ 133165 h 747549"/>
              <a:gd name="connsiteX23" fmla="*/ 314775 w 1300196"/>
              <a:gd name="connsiteY23" fmla="*/ 124287 h 747549"/>
              <a:gd name="connsiteX24" fmla="*/ 376919 w 1300196"/>
              <a:gd name="connsiteY24" fmla="*/ 97654 h 747549"/>
              <a:gd name="connsiteX25" fmla="*/ 483451 w 1300196"/>
              <a:gd name="connsiteY25" fmla="*/ 79899 h 747549"/>
              <a:gd name="connsiteX26" fmla="*/ 527839 w 1300196"/>
              <a:gd name="connsiteY26" fmla="*/ 71021 h 747549"/>
              <a:gd name="connsiteX27" fmla="*/ 554472 w 1300196"/>
              <a:gd name="connsiteY27" fmla="*/ 62144 h 747549"/>
              <a:gd name="connsiteX28" fmla="*/ 652127 w 1300196"/>
              <a:gd name="connsiteY28" fmla="*/ 44388 h 747549"/>
              <a:gd name="connsiteX29" fmla="*/ 678760 w 1300196"/>
              <a:gd name="connsiteY29" fmla="*/ 35511 h 747549"/>
              <a:gd name="connsiteX30" fmla="*/ 758659 w 1300196"/>
              <a:gd name="connsiteY30" fmla="*/ 17755 h 747549"/>
              <a:gd name="connsiteX31" fmla="*/ 794169 w 1300196"/>
              <a:gd name="connsiteY31" fmla="*/ 8878 h 747549"/>
              <a:gd name="connsiteX32" fmla="*/ 945090 w 1300196"/>
              <a:gd name="connsiteY32" fmla="*/ 0 h 747549"/>
              <a:gd name="connsiteX33" fmla="*/ 1078255 w 1300196"/>
              <a:gd name="connsiteY33" fmla="*/ 8878 h 747549"/>
              <a:gd name="connsiteX34" fmla="*/ 1096010 w 1300196"/>
              <a:gd name="connsiteY34" fmla="*/ 35511 h 747549"/>
              <a:gd name="connsiteX35" fmla="*/ 1122643 w 1300196"/>
              <a:gd name="connsiteY35" fmla="*/ 62144 h 747549"/>
              <a:gd name="connsiteX36" fmla="*/ 1158154 w 1300196"/>
              <a:gd name="connsiteY36" fmla="*/ 115410 h 747549"/>
              <a:gd name="connsiteX37" fmla="*/ 1167031 w 1300196"/>
              <a:gd name="connsiteY37" fmla="*/ 159798 h 747549"/>
              <a:gd name="connsiteX38" fmla="*/ 1184787 w 1300196"/>
              <a:gd name="connsiteY38" fmla="*/ 186431 h 747549"/>
              <a:gd name="connsiteX39" fmla="*/ 1202542 w 1300196"/>
              <a:gd name="connsiteY39" fmla="*/ 230819 h 747549"/>
              <a:gd name="connsiteX40" fmla="*/ 1211420 w 1300196"/>
              <a:gd name="connsiteY40" fmla="*/ 257453 h 747549"/>
              <a:gd name="connsiteX41" fmla="*/ 1229175 w 1300196"/>
              <a:gd name="connsiteY41" fmla="*/ 292963 h 747549"/>
              <a:gd name="connsiteX42" fmla="*/ 1238053 w 1300196"/>
              <a:gd name="connsiteY42" fmla="*/ 319596 h 747549"/>
              <a:gd name="connsiteX43" fmla="*/ 1273563 w 1300196"/>
              <a:gd name="connsiteY43" fmla="*/ 363985 h 747549"/>
              <a:gd name="connsiteX44" fmla="*/ 1291319 w 1300196"/>
              <a:gd name="connsiteY44" fmla="*/ 417251 h 747549"/>
              <a:gd name="connsiteX45" fmla="*/ 1300196 w 1300196"/>
              <a:gd name="connsiteY45" fmla="*/ 443884 h 747549"/>
              <a:gd name="connsiteX46" fmla="*/ 1273563 w 1300196"/>
              <a:gd name="connsiteY46" fmla="*/ 488272 h 747549"/>
              <a:gd name="connsiteX47" fmla="*/ 1211420 w 1300196"/>
              <a:gd name="connsiteY47" fmla="*/ 559293 h 747549"/>
              <a:gd name="connsiteX48" fmla="*/ 1167031 w 1300196"/>
              <a:gd name="connsiteY48" fmla="*/ 594804 h 747549"/>
              <a:gd name="connsiteX49" fmla="*/ 1149276 w 1300196"/>
              <a:gd name="connsiteY49" fmla="*/ 621437 h 747549"/>
              <a:gd name="connsiteX50" fmla="*/ 1113765 w 1300196"/>
              <a:gd name="connsiteY50" fmla="*/ 639192 h 747549"/>
              <a:gd name="connsiteX51" fmla="*/ 1051622 w 1300196"/>
              <a:gd name="connsiteY51" fmla="*/ 656948 h 747549"/>
              <a:gd name="connsiteX52" fmla="*/ 1024989 w 1300196"/>
              <a:gd name="connsiteY52" fmla="*/ 674703 h 747549"/>
              <a:gd name="connsiteX53" fmla="*/ 927334 w 1300196"/>
              <a:gd name="connsiteY53" fmla="*/ 692458 h 747549"/>
              <a:gd name="connsiteX54" fmla="*/ 847435 w 1300196"/>
              <a:gd name="connsiteY54" fmla="*/ 719091 h 747549"/>
              <a:gd name="connsiteX55" fmla="*/ 820802 w 1300196"/>
              <a:gd name="connsiteY55" fmla="*/ 727969 h 747549"/>
              <a:gd name="connsiteX56" fmla="*/ 758659 w 1300196"/>
              <a:gd name="connsiteY56" fmla="*/ 736847 h 747549"/>
              <a:gd name="connsiteX57" fmla="*/ 705393 w 1300196"/>
              <a:gd name="connsiteY57" fmla="*/ 745724 h 747549"/>
              <a:gd name="connsiteX58" fmla="*/ 607738 w 1300196"/>
              <a:gd name="connsiteY58" fmla="*/ 745724 h 74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300196" h="747549">
                <a:moveTo>
                  <a:pt x="607738" y="745724"/>
                </a:moveTo>
                <a:cubicBezTo>
                  <a:pt x="584064" y="742765"/>
                  <a:pt x="578614" y="732548"/>
                  <a:pt x="563350" y="727969"/>
                </a:cubicBezTo>
                <a:cubicBezTo>
                  <a:pt x="534296" y="719253"/>
                  <a:pt x="472698" y="713309"/>
                  <a:pt x="447940" y="710214"/>
                </a:cubicBezTo>
                <a:cubicBezTo>
                  <a:pt x="439062" y="707255"/>
                  <a:pt x="430305" y="703907"/>
                  <a:pt x="421307" y="701336"/>
                </a:cubicBezTo>
                <a:cubicBezTo>
                  <a:pt x="409575" y="697984"/>
                  <a:pt x="397011" y="697264"/>
                  <a:pt x="385796" y="692458"/>
                </a:cubicBezTo>
                <a:cubicBezTo>
                  <a:pt x="375989" y="688255"/>
                  <a:pt x="369153" y="678449"/>
                  <a:pt x="359163" y="674703"/>
                </a:cubicBezTo>
                <a:cubicBezTo>
                  <a:pt x="345035" y="669405"/>
                  <a:pt x="329332" y="669795"/>
                  <a:pt x="314775" y="665825"/>
                </a:cubicBezTo>
                <a:cubicBezTo>
                  <a:pt x="240686" y="645619"/>
                  <a:pt x="284096" y="655214"/>
                  <a:pt x="225998" y="630315"/>
                </a:cubicBezTo>
                <a:cubicBezTo>
                  <a:pt x="217397" y="626629"/>
                  <a:pt x="207735" y="625622"/>
                  <a:pt x="199365" y="621437"/>
                </a:cubicBezTo>
                <a:cubicBezTo>
                  <a:pt x="189822" y="616665"/>
                  <a:pt x="182275" y="608454"/>
                  <a:pt x="172732" y="603682"/>
                </a:cubicBezTo>
                <a:cubicBezTo>
                  <a:pt x="164362" y="599497"/>
                  <a:pt x="154469" y="598989"/>
                  <a:pt x="146099" y="594804"/>
                </a:cubicBezTo>
                <a:cubicBezTo>
                  <a:pt x="77260" y="560385"/>
                  <a:pt x="159776" y="590486"/>
                  <a:pt x="92833" y="568171"/>
                </a:cubicBezTo>
                <a:lnTo>
                  <a:pt x="39567" y="514905"/>
                </a:lnTo>
                <a:lnTo>
                  <a:pt x="12934" y="488272"/>
                </a:lnTo>
                <a:cubicBezTo>
                  <a:pt x="-717" y="447317"/>
                  <a:pt x="-7571" y="439154"/>
                  <a:pt x="12934" y="381740"/>
                </a:cubicBezTo>
                <a:cubicBezTo>
                  <a:pt x="19307" y="363896"/>
                  <a:pt x="35856" y="351514"/>
                  <a:pt x="48445" y="337352"/>
                </a:cubicBezTo>
                <a:cubicBezTo>
                  <a:pt x="59567" y="324840"/>
                  <a:pt x="72119" y="313678"/>
                  <a:pt x="83956" y="301841"/>
                </a:cubicBezTo>
                <a:cubicBezTo>
                  <a:pt x="94418" y="291379"/>
                  <a:pt x="100127" y="276793"/>
                  <a:pt x="110589" y="266330"/>
                </a:cubicBezTo>
                <a:cubicBezTo>
                  <a:pt x="121051" y="255868"/>
                  <a:pt x="134732" y="249169"/>
                  <a:pt x="146099" y="239697"/>
                </a:cubicBezTo>
                <a:cubicBezTo>
                  <a:pt x="152529" y="234339"/>
                  <a:pt x="158626" y="228478"/>
                  <a:pt x="163855" y="221942"/>
                </a:cubicBezTo>
                <a:cubicBezTo>
                  <a:pt x="170520" y="213611"/>
                  <a:pt x="172562" y="200964"/>
                  <a:pt x="181610" y="195309"/>
                </a:cubicBezTo>
                <a:cubicBezTo>
                  <a:pt x="197481" y="185389"/>
                  <a:pt x="234876" y="177553"/>
                  <a:pt x="234876" y="177553"/>
                </a:cubicBezTo>
                <a:cubicBezTo>
                  <a:pt x="254511" y="157918"/>
                  <a:pt x="263421" y="145525"/>
                  <a:pt x="288142" y="133165"/>
                </a:cubicBezTo>
                <a:cubicBezTo>
                  <a:pt x="296512" y="128980"/>
                  <a:pt x="306174" y="127973"/>
                  <a:pt x="314775" y="124287"/>
                </a:cubicBezTo>
                <a:cubicBezTo>
                  <a:pt x="340035" y="113461"/>
                  <a:pt x="350898" y="102858"/>
                  <a:pt x="376919" y="97654"/>
                </a:cubicBezTo>
                <a:cubicBezTo>
                  <a:pt x="412220" y="90594"/>
                  <a:pt x="447940" y="85817"/>
                  <a:pt x="483451" y="79899"/>
                </a:cubicBezTo>
                <a:cubicBezTo>
                  <a:pt x="498335" y="77418"/>
                  <a:pt x="513200" y="74681"/>
                  <a:pt x="527839" y="71021"/>
                </a:cubicBezTo>
                <a:cubicBezTo>
                  <a:pt x="536917" y="68751"/>
                  <a:pt x="545296" y="63979"/>
                  <a:pt x="554472" y="62144"/>
                </a:cubicBezTo>
                <a:cubicBezTo>
                  <a:pt x="638303" y="45378"/>
                  <a:pt x="590713" y="61934"/>
                  <a:pt x="652127" y="44388"/>
                </a:cubicBezTo>
                <a:cubicBezTo>
                  <a:pt x="661125" y="41817"/>
                  <a:pt x="669762" y="38082"/>
                  <a:pt x="678760" y="35511"/>
                </a:cubicBezTo>
                <a:cubicBezTo>
                  <a:pt x="716655" y="24684"/>
                  <a:pt x="717460" y="26910"/>
                  <a:pt x="758659" y="17755"/>
                </a:cubicBezTo>
                <a:cubicBezTo>
                  <a:pt x="770569" y="15108"/>
                  <a:pt x="782023" y="10035"/>
                  <a:pt x="794169" y="8878"/>
                </a:cubicBezTo>
                <a:cubicBezTo>
                  <a:pt x="844336" y="4100"/>
                  <a:pt x="894783" y="2959"/>
                  <a:pt x="945090" y="0"/>
                </a:cubicBezTo>
                <a:cubicBezTo>
                  <a:pt x="989478" y="2959"/>
                  <a:pt x="1034951" y="-1311"/>
                  <a:pt x="1078255" y="8878"/>
                </a:cubicBezTo>
                <a:cubicBezTo>
                  <a:pt x="1088641" y="11322"/>
                  <a:pt x="1089180" y="27314"/>
                  <a:pt x="1096010" y="35511"/>
                </a:cubicBezTo>
                <a:cubicBezTo>
                  <a:pt x="1104047" y="45156"/>
                  <a:pt x="1114935" y="52234"/>
                  <a:pt x="1122643" y="62144"/>
                </a:cubicBezTo>
                <a:cubicBezTo>
                  <a:pt x="1135744" y="78988"/>
                  <a:pt x="1158154" y="115410"/>
                  <a:pt x="1158154" y="115410"/>
                </a:cubicBezTo>
                <a:cubicBezTo>
                  <a:pt x="1161113" y="130206"/>
                  <a:pt x="1161733" y="145670"/>
                  <a:pt x="1167031" y="159798"/>
                </a:cubicBezTo>
                <a:cubicBezTo>
                  <a:pt x="1170777" y="169788"/>
                  <a:pt x="1180015" y="176888"/>
                  <a:pt x="1184787" y="186431"/>
                </a:cubicBezTo>
                <a:cubicBezTo>
                  <a:pt x="1191914" y="200684"/>
                  <a:pt x="1196947" y="215898"/>
                  <a:pt x="1202542" y="230819"/>
                </a:cubicBezTo>
                <a:cubicBezTo>
                  <a:pt x="1205828" y="239581"/>
                  <a:pt x="1207734" y="248851"/>
                  <a:pt x="1211420" y="257453"/>
                </a:cubicBezTo>
                <a:cubicBezTo>
                  <a:pt x="1216633" y="269617"/>
                  <a:pt x="1223962" y="280799"/>
                  <a:pt x="1229175" y="292963"/>
                </a:cubicBezTo>
                <a:cubicBezTo>
                  <a:pt x="1232861" y="301564"/>
                  <a:pt x="1233868" y="311226"/>
                  <a:pt x="1238053" y="319596"/>
                </a:cubicBezTo>
                <a:cubicBezTo>
                  <a:pt x="1249252" y="341994"/>
                  <a:pt x="1257049" y="347470"/>
                  <a:pt x="1273563" y="363985"/>
                </a:cubicBezTo>
                <a:lnTo>
                  <a:pt x="1291319" y="417251"/>
                </a:lnTo>
                <a:lnTo>
                  <a:pt x="1300196" y="443884"/>
                </a:lnTo>
                <a:cubicBezTo>
                  <a:pt x="1283222" y="494809"/>
                  <a:pt x="1302811" y="449275"/>
                  <a:pt x="1273563" y="488272"/>
                </a:cubicBezTo>
                <a:cubicBezTo>
                  <a:pt x="1221776" y="557322"/>
                  <a:pt x="1260988" y="526248"/>
                  <a:pt x="1211420" y="559293"/>
                </a:cubicBezTo>
                <a:cubicBezTo>
                  <a:pt x="1160532" y="635623"/>
                  <a:pt x="1228292" y="545794"/>
                  <a:pt x="1167031" y="594804"/>
                </a:cubicBezTo>
                <a:cubicBezTo>
                  <a:pt x="1158700" y="601469"/>
                  <a:pt x="1157473" y="614607"/>
                  <a:pt x="1149276" y="621437"/>
                </a:cubicBezTo>
                <a:cubicBezTo>
                  <a:pt x="1139109" y="629909"/>
                  <a:pt x="1125929" y="633979"/>
                  <a:pt x="1113765" y="639192"/>
                </a:cubicBezTo>
                <a:cubicBezTo>
                  <a:pt x="1095933" y="646834"/>
                  <a:pt x="1069644" y="652442"/>
                  <a:pt x="1051622" y="656948"/>
                </a:cubicBezTo>
                <a:cubicBezTo>
                  <a:pt x="1042744" y="662866"/>
                  <a:pt x="1034979" y="670957"/>
                  <a:pt x="1024989" y="674703"/>
                </a:cubicBezTo>
                <a:cubicBezTo>
                  <a:pt x="1015058" y="678427"/>
                  <a:pt x="933323" y="691460"/>
                  <a:pt x="927334" y="692458"/>
                </a:cubicBezTo>
                <a:cubicBezTo>
                  <a:pt x="880997" y="723350"/>
                  <a:pt x="919200" y="703144"/>
                  <a:pt x="847435" y="719091"/>
                </a:cubicBezTo>
                <a:cubicBezTo>
                  <a:pt x="838300" y="721121"/>
                  <a:pt x="829978" y="726134"/>
                  <a:pt x="820802" y="727969"/>
                </a:cubicBezTo>
                <a:cubicBezTo>
                  <a:pt x="800284" y="732073"/>
                  <a:pt x="779340" y="733665"/>
                  <a:pt x="758659" y="736847"/>
                </a:cubicBezTo>
                <a:cubicBezTo>
                  <a:pt x="740868" y="739584"/>
                  <a:pt x="723358" y="744601"/>
                  <a:pt x="705393" y="745724"/>
                </a:cubicBezTo>
                <a:cubicBezTo>
                  <a:pt x="675858" y="747570"/>
                  <a:pt x="631412" y="748683"/>
                  <a:pt x="607738" y="74572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c 11"/>
          <p:cNvSpPr/>
          <p:nvPr/>
        </p:nvSpPr>
        <p:spPr>
          <a:xfrm>
            <a:off x="6248400" y="2424499"/>
            <a:ext cx="990600" cy="2743200"/>
          </a:xfrm>
          <a:prstGeom prst="arc">
            <a:avLst>
              <a:gd name="adj1" fmla="val 15913266"/>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8868"/>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152400" y="76200"/>
            <a:ext cx="57912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p>
        </p:txBody>
      </p:sp>
      <p:sp>
        <p:nvSpPr>
          <p:cNvPr id="8" name="Rectangle 7"/>
          <p:cNvSpPr/>
          <p:nvPr/>
        </p:nvSpPr>
        <p:spPr>
          <a:xfrm>
            <a:off x="3276600" y="76201"/>
            <a:ext cx="1143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620000" y="838200"/>
            <a:ext cx="1524000" cy="3970318"/>
          </a:xfrm>
          <a:prstGeom prst="rect">
            <a:avLst/>
          </a:prstGeom>
          <a:noFill/>
        </p:spPr>
        <p:txBody>
          <a:bodyPr wrap="square" rtlCol="0">
            <a:spAutoFit/>
          </a:bodyPr>
          <a:lstStyle/>
          <a:p>
            <a:endParaRPr lang="en-US" sz="1400" dirty="0" smtClean="0">
              <a:solidFill>
                <a:srgbClr val="FF0000"/>
              </a:solidFill>
            </a:endParaRPr>
          </a:p>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5" name="Rectangle 24"/>
          <p:cNvSpPr/>
          <p:nvPr/>
        </p:nvSpPr>
        <p:spPr>
          <a:xfrm>
            <a:off x="3276600" y="4038600"/>
            <a:ext cx="381000" cy="4572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76600" y="1295400"/>
            <a:ext cx="381000" cy="4572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flipV="1">
            <a:off x="2895600" y="2657059"/>
            <a:ext cx="381000" cy="8314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804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b="1" dirty="0">
                <a:solidFill>
                  <a:srgbClr val="0033CC"/>
                </a:solidFill>
              </a:rPr>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xmlns=""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months.</a:t>
            </a:r>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sp>
        <p:nvSpPr>
          <p:cNvPr id="3" name="TextBox 2"/>
          <p:cNvSpPr txBox="1"/>
          <p:nvPr/>
        </p:nvSpPr>
        <p:spPr>
          <a:xfrm>
            <a:off x="1066800" y="6019800"/>
            <a:ext cx="58674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precip. </a:t>
            </a:r>
            <a:r>
              <a:rPr lang="en-US" sz="1400" dirty="0" smtClean="0"/>
              <a:t>Are deficits/</a:t>
            </a:r>
            <a:r>
              <a:rPr lang="en-US" sz="1400" dirty="0" err="1" smtClean="0"/>
              <a:t>percent_of_normal</a:t>
            </a:r>
            <a:r>
              <a:rPr lang="en-US" sz="1400" dirty="0" smtClean="0"/>
              <a:t>  </a:t>
            </a:r>
            <a:r>
              <a:rPr lang="en-US" sz="1400" dirty="0" smtClean="0"/>
              <a:t>ultimately more important?   </a:t>
            </a:r>
            <a:endParaRPr lang="en-US" sz="1400" dirty="0"/>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xmlns="" id="{FD86DCD3-F2DF-4A12-B2DA-8A876D98DD4D}"/>
              </a:ext>
            </a:extLst>
          </p:cNvPr>
          <p:cNvSpPr/>
          <p:nvPr/>
        </p:nvSpPr>
        <p:spPr>
          <a:xfrm>
            <a:off x="304800" y="4495800"/>
            <a:ext cx="1295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a:t>
            </a:r>
            <a:r>
              <a:rPr lang="en-US" dirty="0"/>
              <a:t> during last 9 months, 1 yr, 1.5yrs, &amp; 2 yrs.</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5486400" y="545068"/>
            <a:ext cx="609600" cy="369332"/>
          </a:xfrm>
          <a:prstGeom prst="rect">
            <a:avLst/>
          </a:prstGeom>
          <a:noFill/>
        </p:spPr>
        <p:txBody>
          <a:bodyPr wrap="square" rtlCol="0">
            <a:spAutoFit/>
          </a:bodyPr>
          <a:lstStyle/>
          <a:p>
            <a:r>
              <a:rPr lang="en-US" b="1" dirty="0">
                <a:solidFill>
                  <a:srgbClr val="FF0000"/>
                </a:solidFill>
              </a:rPr>
              <a:t>1 Y</a:t>
            </a:r>
          </a:p>
        </p:txBody>
      </p:sp>
      <p:sp>
        <p:nvSpPr>
          <p:cNvPr id="12" name="TextBox 11"/>
          <p:cNvSpPr txBox="1"/>
          <p:nvPr/>
        </p:nvSpPr>
        <p:spPr>
          <a:xfrm>
            <a:off x="1905000" y="3288268"/>
            <a:ext cx="762000" cy="369332"/>
          </a:xfrm>
          <a:prstGeom prst="rect">
            <a:avLst/>
          </a:prstGeom>
          <a:noFill/>
        </p:spPr>
        <p:txBody>
          <a:bodyPr wrap="square" rtlCol="0">
            <a:spAutoFit/>
          </a:bodyPr>
          <a:lstStyle/>
          <a:p>
            <a:r>
              <a:rPr lang="en-US" b="1" dirty="0">
                <a:solidFill>
                  <a:srgbClr val="FF0000"/>
                </a:solidFill>
              </a:rPr>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a16="http://schemas.microsoft.com/office/drawing/2014/main" xmlns="" id="{90D022DE-3CFC-4479-975F-220CF58E671A}"/>
              </a:ext>
            </a:extLst>
          </p:cNvPr>
          <p:cNvSpPr/>
          <p:nvPr/>
        </p:nvSpPr>
        <p:spPr>
          <a:xfrm>
            <a:off x="4038600" y="4495800"/>
            <a:ext cx="914400" cy="723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xmlns="" id="{90D022DE-3CFC-4479-975F-220CF58E671A}"/>
              </a:ext>
            </a:extLst>
          </p:cNvPr>
          <p:cNvSpPr/>
          <p:nvPr/>
        </p:nvSpPr>
        <p:spPr>
          <a:xfrm>
            <a:off x="4038600" y="1752600"/>
            <a:ext cx="1295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3539430"/>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a:t>
            </a:r>
            <a:r>
              <a:rPr lang="en-US" sz="1600" dirty="0" smtClean="0"/>
              <a:t>southwest!</a:t>
            </a:r>
            <a:endParaRPr lang="en-US" sz="1600" dirty="0" smtClean="0"/>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a16="http://schemas.microsoft.com/office/drawing/2014/main" xmlns="" id="{FD86DCD3-F2DF-4A12-B2DA-8A876D98DD4D}"/>
              </a:ext>
            </a:extLst>
          </p:cNvPr>
          <p:cNvSpPr/>
          <p:nvPr/>
        </p:nvSpPr>
        <p:spPr>
          <a:xfrm>
            <a:off x="4953000" y="4343400"/>
            <a:ext cx="457200" cy="1066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xmlns="" id="{FD86DCD3-F2DF-4A12-B2DA-8A876D98DD4D}"/>
              </a:ext>
            </a:extLst>
          </p:cNvPr>
          <p:cNvSpPr/>
          <p:nvPr/>
        </p:nvSpPr>
        <p:spPr>
          <a:xfrm>
            <a:off x="1295400" y="5029200"/>
            <a:ext cx="533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xmlns="" id="{FD86DCD3-F2DF-4A12-B2DA-8A876D98DD4D}"/>
              </a:ext>
            </a:extLst>
          </p:cNvPr>
          <p:cNvSpPr/>
          <p:nvPr/>
        </p:nvSpPr>
        <p:spPr>
          <a:xfrm>
            <a:off x="914400" y="1905000"/>
            <a:ext cx="76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a16="http://schemas.microsoft.com/office/drawing/2014/main" xmlns="" id="{FD86DCD3-F2DF-4A12-B2DA-8A876D98DD4D}"/>
              </a:ext>
            </a:extLst>
          </p:cNvPr>
          <p:cNvSpPr/>
          <p:nvPr/>
        </p:nvSpPr>
        <p:spPr>
          <a:xfrm>
            <a:off x="5105400" y="2209800"/>
            <a:ext cx="304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86143</TotalTime>
  <Words>2268</Words>
  <Application>Microsoft Office PowerPoint</Application>
  <PresentationFormat>On-screen Show (4:3)</PresentationFormat>
  <Paragraphs>293</Paragraphs>
  <Slides>36</Slides>
  <Notes>8</Notes>
  <HiddenSlides>3</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Default Design</vt:lpstr>
      <vt:lpstr>Drought  Outlook  Support Briefing   January 2021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Snow cover &amp; Soil Moisture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6922</cp:revision>
  <cp:lastPrinted>2014-07-10T13:24:01Z</cp:lastPrinted>
  <dcterms:created xsi:type="dcterms:W3CDTF">2008-10-04T17:35:30Z</dcterms:created>
  <dcterms:modified xsi:type="dcterms:W3CDTF">2021-01-19T04:44:58Z</dcterms:modified>
</cp:coreProperties>
</file>