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41"/>
  </p:notesMasterIdLst>
  <p:handoutMasterIdLst>
    <p:handoutMasterId r:id="rId42"/>
  </p:handoutMasterIdLst>
  <p:sldIdLst>
    <p:sldId id="808" r:id="rId2"/>
    <p:sldId id="824" r:id="rId3"/>
    <p:sldId id="911" r:id="rId4"/>
    <p:sldId id="939" r:id="rId5"/>
    <p:sldId id="896" r:id="rId6"/>
    <p:sldId id="938" r:id="rId7"/>
    <p:sldId id="850" r:id="rId8"/>
    <p:sldId id="868" r:id="rId9"/>
    <p:sldId id="867" r:id="rId10"/>
    <p:sldId id="893" r:id="rId11"/>
    <p:sldId id="833" r:id="rId12"/>
    <p:sldId id="891" r:id="rId13"/>
    <p:sldId id="900" r:id="rId14"/>
    <p:sldId id="936" r:id="rId15"/>
    <p:sldId id="937" r:id="rId16"/>
    <p:sldId id="957" r:id="rId17"/>
    <p:sldId id="960" r:id="rId18"/>
    <p:sldId id="889" r:id="rId19"/>
    <p:sldId id="757" r:id="rId20"/>
    <p:sldId id="922" r:id="rId21"/>
    <p:sldId id="796" r:id="rId22"/>
    <p:sldId id="795" r:id="rId23"/>
    <p:sldId id="890" r:id="rId24"/>
    <p:sldId id="790" r:id="rId25"/>
    <p:sldId id="877" r:id="rId26"/>
    <p:sldId id="878" r:id="rId27"/>
    <p:sldId id="804" r:id="rId28"/>
    <p:sldId id="943" r:id="rId29"/>
    <p:sldId id="944" r:id="rId30"/>
    <p:sldId id="956" r:id="rId31"/>
    <p:sldId id="947" r:id="rId32"/>
    <p:sldId id="950" r:id="rId33"/>
    <p:sldId id="961" r:id="rId34"/>
    <p:sldId id="728" r:id="rId35"/>
    <p:sldId id="935" r:id="rId36"/>
    <p:sldId id="926" r:id="rId37"/>
    <p:sldId id="915" r:id="rId38"/>
    <p:sldId id="959" r:id="rId39"/>
    <p:sldId id="945" r:id="rId40"/>
  </p:sldIdLst>
  <p:sldSz cx="9144000" cy="6858000" type="screen4x3"/>
  <p:notesSz cx="7102475" cy="9388475"/>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kern="1200">
        <a:solidFill>
          <a:schemeClr val="tx1"/>
        </a:solidFill>
        <a:latin typeface="Times New Roman" pitchFamily="18" charset="0"/>
        <a:ea typeface="+mn-ea"/>
        <a:cs typeface="Arial" pitchFamily="34" charset="0"/>
      </a:defRPr>
    </a:lvl5pPr>
    <a:lvl6pPr marL="2286000" algn="l" defTabSz="914400" rtl="0" eaLnBrk="1" latinLnBrk="0" hangingPunct="1">
      <a:defRPr kern="1200">
        <a:solidFill>
          <a:schemeClr val="tx1"/>
        </a:solidFill>
        <a:latin typeface="Times New Roman" pitchFamily="18" charset="0"/>
        <a:ea typeface="+mn-ea"/>
        <a:cs typeface="Arial" pitchFamily="34" charset="0"/>
      </a:defRPr>
    </a:lvl6pPr>
    <a:lvl7pPr marL="2743200" algn="l" defTabSz="914400" rtl="0" eaLnBrk="1" latinLnBrk="0" hangingPunct="1">
      <a:defRPr kern="1200">
        <a:solidFill>
          <a:schemeClr val="tx1"/>
        </a:solidFill>
        <a:latin typeface="Times New Roman" pitchFamily="18" charset="0"/>
        <a:ea typeface="+mn-ea"/>
        <a:cs typeface="Arial" pitchFamily="34" charset="0"/>
      </a:defRPr>
    </a:lvl7pPr>
    <a:lvl8pPr marL="3200400" algn="l" defTabSz="914400" rtl="0" eaLnBrk="1" latinLnBrk="0" hangingPunct="1">
      <a:defRPr kern="1200">
        <a:solidFill>
          <a:schemeClr val="tx1"/>
        </a:solidFill>
        <a:latin typeface="Times New Roman" pitchFamily="18" charset="0"/>
        <a:ea typeface="+mn-ea"/>
        <a:cs typeface="Arial" pitchFamily="34" charset="0"/>
      </a:defRPr>
    </a:lvl8pPr>
    <a:lvl9pPr marL="3657600" algn="l" defTabSz="914400" rtl="0" eaLnBrk="1" latinLnBrk="0" hangingPunct="1">
      <a:defRPr kern="1200">
        <a:solidFill>
          <a:schemeClr val="tx1"/>
        </a:solidFill>
        <a:latin typeface="Times New Roman" pitchFamily="18"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40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33CC33"/>
    <a:srgbClr val="008000"/>
    <a:srgbClr val="FF0000"/>
    <a:srgbClr val="9A7500"/>
    <a:srgbClr val="6600CC"/>
    <a:srgbClr val="FF3300"/>
    <a:srgbClr val="FA5236"/>
    <a:srgbClr val="A88000"/>
    <a:srgbClr val="C89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454" autoAdjust="0"/>
    <p:restoredTop sz="96252" autoAdjust="0"/>
  </p:normalViewPr>
  <p:slideViewPr>
    <p:cSldViewPr>
      <p:cViewPr varScale="1">
        <p:scale>
          <a:sx n="106" d="100"/>
          <a:sy n="106" d="100"/>
        </p:scale>
        <p:origin x="474" y="120"/>
      </p:cViewPr>
      <p:guideLst>
        <p:guide orient="horz" pos="2160"/>
        <p:guide pos="2880"/>
        <p:guide pos="4032"/>
      </p:guideLst>
    </p:cSldViewPr>
  </p:slideViewPr>
  <p:outlineViewPr>
    <p:cViewPr>
      <p:scale>
        <a:sx n="33" d="100"/>
        <a:sy n="33" d="100"/>
      </p:scale>
      <p:origin x="0" y="1056"/>
    </p:cViewPr>
  </p:outlineViewPr>
  <p:notesTextViewPr>
    <p:cViewPr>
      <p:scale>
        <a:sx n="100" d="100"/>
        <a:sy n="100" d="100"/>
      </p:scale>
      <p:origin x="0" y="0"/>
    </p:cViewPr>
  </p:notesTextViewPr>
  <p:sorterViewPr>
    <p:cViewPr>
      <p:scale>
        <a:sx n="100" d="100"/>
        <a:sy n="100" d="100"/>
      </p:scale>
      <p:origin x="0" y="-915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1" name="Rectangle 3"/>
          <p:cNvSpPr>
            <a:spLocks noGrp="1" noChangeArrowheads="1"/>
          </p:cNvSpPr>
          <p:nvPr>
            <p:ph type="dt" sz="quarter"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109572" name="Rectangle 4"/>
          <p:cNvSpPr>
            <a:spLocks noGrp="1" noChangeArrowheads="1"/>
          </p:cNvSpPr>
          <p:nvPr>
            <p:ph type="ftr" sz="quarter" idx="2"/>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109573" name="Rectangle 5"/>
          <p:cNvSpPr>
            <a:spLocks noGrp="1" noChangeArrowheads="1"/>
          </p:cNvSpPr>
          <p:nvPr>
            <p:ph type="sldNum" sz="quarter" idx="3"/>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5AD8626-43C5-4215-8F35-79BDB0FB1B62}" type="slidenum">
              <a:rPr lang="en-US" altLang="en-US"/>
              <a:pPr>
                <a:defRPr/>
              </a:pPr>
              <a:t>‹#›</a:t>
            </a:fld>
            <a:endParaRPr lang="en-US" altLang="en-US" dirty="0"/>
          </a:p>
        </p:txBody>
      </p:sp>
    </p:spTree>
    <p:extLst>
      <p:ext uri="{BB962C8B-B14F-4D97-AF65-F5344CB8AC3E}">
        <p14:creationId xmlns:p14="http://schemas.microsoft.com/office/powerpoint/2010/main" val="361454734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0"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1" name="Rectangle 3"/>
          <p:cNvSpPr>
            <a:spLocks noGrp="1" noChangeArrowheads="1"/>
          </p:cNvSpPr>
          <p:nvPr>
            <p:ph type="dt" idx="1"/>
          </p:nvPr>
        </p:nvSpPr>
        <p:spPr bwMode="auto">
          <a:xfrm>
            <a:off x="4022526" y="0"/>
            <a:ext cx="3078332" cy="469586"/>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lvl1pPr algn="r">
              <a:defRPr sz="1200">
                <a:latin typeface="Arial" pitchFamily="34" charset="0"/>
              </a:defRPr>
            </a:lvl1pPr>
          </a:lstStyle>
          <a:p>
            <a:pPr>
              <a:defRPr/>
            </a:pPr>
            <a:endParaRPr lang="en-US" altLang="en-US" dirty="0"/>
          </a:p>
        </p:txBody>
      </p:sp>
      <p:sp>
        <p:nvSpPr>
          <p:cNvPr id="30724" name="Rectangle 4"/>
          <p:cNvSpPr>
            <a:spLocks noGrp="1" noRot="1" noChangeAspect="1" noChangeArrowheads="1" noTextEdit="1"/>
          </p:cNvSpPr>
          <p:nvPr>
            <p:ph type="sldImg" idx="2"/>
          </p:nvPr>
        </p:nvSpPr>
        <p:spPr bwMode="auto">
          <a:xfrm>
            <a:off x="1203325" y="703263"/>
            <a:ext cx="4695825" cy="352107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p:cNvSpPr>
            <a:spLocks noGrp="1" noChangeArrowheads="1"/>
          </p:cNvSpPr>
          <p:nvPr>
            <p:ph type="body" sz="quarter" idx="3"/>
          </p:nvPr>
        </p:nvSpPr>
        <p:spPr bwMode="auto">
          <a:xfrm>
            <a:off x="711379" y="4460252"/>
            <a:ext cx="5679717" cy="4224652"/>
          </a:xfrm>
          <a:prstGeom prst="rect">
            <a:avLst/>
          </a:prstGeom>
          <a:noFill/>
          <a:ln w="9525">
            <a:noFill/>
            <a:miter lim="800000"/>
            <a:headEnd/>
            <a:tailEnd/>
          </a:ln>
          <a:effectLst/>
        </p:spPr>
        <p:txBody>
          <a:bodyPr vert="horz" wrap="square" lIns="94217" tIns="47109" rIns="94217" bIns="4710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7654" name="Rectangle 6"/>
          <p:cNvSpPr>
            <a:spLocks noGrp="1" noChangeArrowheads="1"/>
          </p:cNvSpPr>
          <p:nvPr>
            <p:ph type="ftr" sz="quarter" idx="4"/>
          </p:nvPr>
        </p:nvSpPr>
        <p:spPr bwMode="auto">
          <a:xfrm>
            <a:off x="0"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defRPr sz="1200">
                <a:latin typeface="Arial" pitchFamily="34" charset="0"/>
              </a:defRPr>
            </a:lvl1pPr>
          </a:lstStyle>
          <a:p>
            <a:pPr>
              <a:defRPr/>
            </a:pPr>
            <a:endParaRPr lang="en-US" altLang="en-US" dirty="0"/>
          </a:p>
        </p:txBody>
      </p:sp>
      <p:sp>
        <p:nvSpPr>
          <p:cNvPr id="27655" name="Rectangle 7"/>
          <p:cNvSpPr>
            <a:spLocks noGrp="1" noChangeArrowheads="1"/>
          </p:cNvSpPr>
          <p:nvPr>
            <p:ph type="sldNum" sz="quarter" idx="5"/>
          </p:nvPr>
        </p:nvSpPr>
        <p:spPr bwMode="auto">
          <a:xfrm>
            <a:off x="4022526" y="8917277"/>
            <a:ext cx="3078332" cy="469586"/>
          </a:xfrm>
          <a:prstGeom prst="rect">
            <a:avLst/>
          </a:prstGeom>
          <a:noFill/>
          <a:ln w="9525">
            <a:noFill/>
            <a:miter lim="800000"/>
            <a:headEnd/>
            <a:tailEnd/>
          </a:ln>
          <a:effectLst/>
        </p:spPr>
        <p:txBody>
          <a:bodyPr vert="horz" wrap="square" lIns="94217" tIns="47109" rIns="94217" bIns="47109" numCol="1" anchor="b" anchorCtr="0" compatLnSpc="1">
            <a:prstTxWarp prst="textNoShape">
              <a:avLst/>
            </a:prstTxWarp>
          </a:bodyPr>
          <a:lstStyle>
            <a:lvl1pPr algn="r">
              <a:defRPr sz="1200">
                <a:latin typeface="Arial" pitchFamily="34" charset="0"/>
              </a:defRPr>
            </a:lvl1pPr>
          </a:lstStyle>
          <a:p>
            <a:pPr>
              <a:defRPr/>
            </a:pPr>
            <a:fld id="{BA9D7AB7-0FE4-445A-9AF2-F9DD9B52BCC7}" type="slidenum">
              <a:rPr lang="en-US" altLang="en-US"/>
              <a:pPr>
                <a:defRPr/>
              </a:pPr>
              <a:t>‹#›</a:t>
            </a:fld>
            <a:endParaRPr lang="en-US" altLang="en-US" dirty="0"/>
          </a:p>
        </p:txBody>
      </p:sp>
    </p:spTree>
    <p:extLst>
      <p:ext uri="{BB962C8B-B14F-4D97-AF65-F5344CB8AC3E}">
        <p14:creationId xmlns:p14="http://schemas.microsoft.com/office/powerpoint/2010/main" val="3578638023"/>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3ECE7C0-357D-409A-9736-D9A7C2F9FFF9}" type="slidenum">
              <a:rPr lang="en-US" altLang="en-US" smtClean="0"/>
              <a:pPr eaLnBrk="1" hangingPunct="1">
                <a:spcBef>
                  <a:spcPct val="0"/>
                </a:spcBef>
              </a:pPr>
              <a:t>1</a:t>
            </a:fld>
            <a:endParaRPr lang="en-US" altLang="en-US"/>
          </a:p>
        </p:txBody>
      </p:sp>
    </p:spTree>
    <p:extLst>
      <p:ext uri="{BB962C8B-B14F-4D97-AF65-F5344CB8AC3E}">
        <p14:creationId xmlns:p14="http://schemas.microsoft.com/office/powerpoint/2010/main" val="167665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a:t>
            </a:fld>
            <a:endParaRPr lang="en-US" altLang="en-US" dirty="0"/>
          </a:p>
        </p:txBody>
      </p:sp>
    </p:spTree>
    <p:extLst>
      <p:ext uri="{BB962C8B-B14F-4D97-AF65-F5344CB8AC3E}">
        <p14:creationId xmlns:p14="http://schemas.microsoft.com/office/powerpoint/2010/main" val="10843886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14</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z="1400"/>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ACDC992-9B04-4B3C-9775-9164413CD346}" type="slidenum">
              <a:rPr lang="en-US" altLang="en-US" smtClean="0"/>
              <a:pPr eaLnBrk="1" hangingPunct="1">
                <a:spcBef>
                  <a:spcPct val="0"/>
                </a:spcBef>
              </a:pPr>
              <a:t>15</a:t>
            </a:fld>
            <a:endParaRPr lang="en-US" altLang="en-US"/>
          </a:p>
        </p:txBody>
      </p:sp>
    </p:spTree>
    <p:extLst>
      <p:ext uri="{BB962C8B-B14F-4D97-AF65-F5344CB8AC3E}">
        <p14:creationId xmlns:p14="http://schemas.microsoft.com/office/powerpoint/2010/main" val="7288737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18</a:t>
            </a:fld>
            <a:endParaRPr lang="en-US" altLang="en-US" dirty="0"/>
          </a:p>
        </p:txBody>
      </p:sp>
    </p:spTree>
    <p:extLst>
      <p:ext uri="{BB962C8B-B14F-4D97-AF65-F5344CB8AC3E}">
        <p14:creationId xmlns:p14="http://schemas.microsoft.com/office/powerpoint/2010/main" val="134560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BA9D7AB7-0FE4-445A-9AF2-F9DD9B52BCC7}" type="slidenum">
              <a:rPr lang="en-US" altLang="en-US" smtClean="0"/>
              <a:pPr>
                <a:defRPr/>
              </a:pPr>
              <a:t>22</a:t>
            </a:fld>
            <a:endParaRPr lang="en-US" altLang="en-US" dirty="0"/>
          </a:p>
        </p:txBody>
      </p:sp>
    </p:spTree>
    <p:extLst>
      <p:ext uri="{BB962C8B-B14F-4D97-AF65-F5344CB8AC3E}">
        <p14:creationId xmlns:p14="http://schemas.microsoft.com/office/powerpoint/2010/main" val="237859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A9D7AB7-0FE4-445A-9AF2-F9DD9B52BCC7}" type="slidenum">
              <a:rPr lang="en-US" altLang="en-US" smtClean="0"/>
              <a:pPr>
                <a:defRPr/>
              </a:pPr>
              <a:t>24</a:t>
            </a:fld>
            <a:endParaRPr lang="en-US" altLang="en-US" dirty="0"/>
          </a:p>
        </p:txBody>
      </p:sp>
    </p:spTree>
    <p:extLst>
      <p:ext uri="{BB962C8B-B14F-4D97-AF65-F5344CB8AC3E}">
        <p14:creationId xmlns:p14="http://schemas.microsoft.com/office/powerpoint/2010/main" val="2699916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50000"/>
              </a:spcBef>
            </a:pPr>
            <a:endParaRPr lang="en-US" altLang="en-US" sz="1400" dirty="0">
              <a:solidFill>
                <a:schemeClr val="bg1"/>
              </a:solidFill>
            </a:endParaRPr>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pitchFamily="34" charset="0"/>
              </a:defRPr>
            </a:lvl1pPr>
            <a:lvl2pPr marL="750959" indent="-287464" eaLnBrk="0" hangingPunct="0">
              <a:spcBef>
                <a:spcPct val="30000"/>
              </a:spcBef>
              <a:defRPr sz="1200">
                <a:solidFill>
                  <a:schemeClr val="tx1"/>
                </a:solidFill>
                <a:latin typeface="Arial" pitchFamily="34" charset="0"/>
              </a:defRPr>
            </a:lvl2pPr>
            <a:lvl3pPr marL="1154700" indent="-230940" eaLnBrk="0" hangingPunct="0">
              <a:spcBef>
                <a:spcPct val="30000"/>
              </a:spcBef>
              <a:defRPr sz="1200">
                <a:solidFill>
                  <a:schemeClr val="tx1"/>
                </a:solidFill>
                <a:latin typeface="Arial" pitchFamily="34" charset="0"/>
              </a:defRPr>
            </a:lvl3pPr>
            <a:lvl4pPr marL="1616579" indent="-230940" eaLnBrk="0" hangingPunct="0">
              <a:spcBef>
                <a:spcPct val="30000"/>
              </a:spcBef>
              <a:defRPr sz="1200">
                <a:solidFill>
                  <a:schemeClr val="tx1"/>
                </a:solidFill>
                <a:latin typeface="Arial" pitchFamily="34" charset="0"/>
              </a:defRPr>
            </a:lvl4pPr>
            <a:lvl5pPr marL="2080073" indent="-230940" eaLnBrk="0" hangingPunct="0">
              <a:spcBef>
                <a:spcPct val="30000"/>
              </a:spcBef>
              <a:defRPr sz="1200">
                <a:solidFill>
                  <a:schemeClr val="tx1"/>
                </a:solidFill>
                <a:latin typeface="Arial" pitchFamily="34" charset="0"/>
              </a:defRPr>
            </a:lvl5pPr>
            <a:lvl6pPr marL="2545183" indent="-230940" eaLnBrk="0" fontAlgn="base" hangingPunct="0">
              <a:spcBef>
                <a:spcPct val="30000"/>
              </a:spcBef>
              <a:spcAft>
                <a:spcPct val="0"/>
              </a:spcAft>
              <a:defRPr sz="1200">
                <a:solidFill>
                  <a:schemeClr val="tx1"/>
                </a:solidFill>
                <a:latin typeface="Arial" pitchFamily="34" charset="0"/>
              </a:defRPr>
            </a:lvl6pPr>
            <a:lvl7pPr marL="3010292" indent="-230940" eaLnBrk="0" fontAlgn="base" hangingPunct="0">
              <a:spcBef>
                <a:spcPct val="30000"/>
              </a:spcBef>
              <a:spcAft>
                <a:spcPct val="0"/>
              </a:spcAft>
              <a:defRPr sz="1200">
                <a:solidFill>
                  <a:schemeClr val="tx1"/>
                </a:solidFill>
                <a:latin typeface="Arial" pitchFamily="34" charset="0"/>
              </a:defRPr>
            </a:lvl7pPr>
            <a:lvl8pPr marL="3475402" indent="-230940" eaLnBrk="0" fontAlgn="base" hangingPunct="0">
              <a:spcBef>
                <a:spcPct val="30000"/>
              </a:spcBef>
              <a:spcAft>
                <a:spcPct val="0"/>
              </a:spcAft>
              <a:defRPr sz="1200">
                <a:solidFill>
                  <a:schemeClr val="tx1"/>
                </a:solidFill>
                <a:latin typeface="Arial" pitchFamily="34" charset="0"/>
              </a:defRPr>
            </a:lvl8pPr>
            <a:lvl9pPr marL="3940512" indent="-23094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D66EA24-FB5B-46D5-A437-4673547F038B}" type="slidenum">
              <a:rPr lang="en-US" altLang="en-US" smtClean="0"/>
              <a:pPr eaLnBrk="1" hangingPunct="1">
                <a:spcBef>
                  <a:spcPct val="0"/>
                </a:spcBef>
              </a:pPr>
              <a:t>39</a:t>
            </a:fld>
            <a:endParaRPr lang="en-US" altLang="en-US" dirty="0"/>
          </a:p>
        </p:txBody>
      </p:sp>
    </p:spTree>
    <p:extLst>
      <p:ext uri="{BB962C8B-B14F-4D97-AF65-F5344CB8AC3E}">
        <p14:creationId xmlns:p14="http://schemas.microsoft.com/office/powerpoint/2010/main" val="1974146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CFB00264-1B0F-48C6-8964-4388B98BCFE2}" type="slidenum">
              <a:rPr lang="en-US" altLang="en-US"/>
              <a:pPr>
                <a:defRPr/>
              </a:pPr>
              <a:t>‹#›</a:t>
            </a:fld>
            <a:endParaRPr lang="en-US" altLang="en-US" dirty="0"/>
          </a:p>
        </p:txBody>
      </p:sp>
    </p:spTree>
    <p:extLst>
      <p:ext uri="{BB962C8B-B14F-4D97-AF65-F5344CB8AC3E}">
        <p14:creationId xmlns:p14="http://schemas.microsoft.com/office/powerpoint/2010/main" val="30011030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72D919DD-061A-4623-9C7A-7D27F2C844E2}" type="slidenum">
              <a:rPr lang="en-US" altLang="en-US"/>
              <a:pPr>
                <a:defRPr/>
              </a:pPr>
              <a:t>‹#›</a:t>
            </a:fld>
            <a:endParaRPr lang="en-US" altLang="en-US" dirty="0"/>
          </a:p>
        </p:txBody>
      </p:sp>
    </p:spTree>
    <p:extLst>
      <p:ext uri="{BB962C8B-B14F-4D97-AF65-F5344CB8AC3E}">
        <p14:creationId xmlns:p14="http://schemas.microsoft.com/office/powerpoint/2010/main" val="1871348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5A57AB33-9E34-4786-9A3D-9F4EE920ADC1}" type="slidenum">
              <a:rPr lang="en-US" altLang="en-US"/>
              <a:pPr>
                <a:defRPr/>
              </a:pPr>
              <a:t>‹#›</a:t>
            </a:fld>
            <a:endParaRPr lang="en-US" altLang="en-US" dirty="0"/>
          </a:p>
        </p:txBody>
      </p:sp>
    </p:spTree>
    <p:extLst>
      <p:ext uri="{BB962C8B-B14F-4D97-AF65-F5344CB8AC3E}">
        <p14:creationId xmlns:p14="http://schemas.microsoft.com/office/powerpoint/2010/main" val="4015016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4586DE8-CFDF-43AB-A7EC-3A8F9C6C86F7}" type="slidenum">
              <a:rPr lang="en-US" altLang="en-US"/>
              <a:pPr>
                <a:defRPr/>
              </a:pPr>
              <a:t>‹#›</a:t>
            </a:fld>
            <a:endParaRPr lang="en-US" altLang="en-US" dirty="0"/>
          </a:p>
        </p:txBody>
      </p:sp>
    </p:spTree>
    <p:extLst>
      <p:ext uri="{BB962C8B-B14F-4D97-AF65-F5344CB8AC3E}">
        <p14:creationId xmlns:p14="http://schemas.microsoft.com/office/powerpoint/2010/main" val="19663722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1351C717-AF7A-4DC6-90D4-030E1A716AFD}" type="slidenum">
              <a:rPr lang="en-US" altLang="en-US"/>
              <a:pPr>
                <a:defRPr/>
              </a:pPr>
              <a:t>‹#›</a:t>
            </a:fld>
            <a:endParaRPr lang="en-US" altLang="en-US" dirty="0"/>
          </a:p>
        </p:txBody>
      </p:sp>
    </p:spTree>
    <p:extLst>
      <p:ext uri="{BB962C8B-B14F-4D97-AF65-F5344CB8AC3E}">
        <p14:creationId xmlns:p14="http://schemas.microsoft.com/office/powerpoint/2010/main" val="2161263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7"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8" name="Rectangle 6"/>
          <p:cNvSpPr>
            <a:spLocks noGrp="1" noChangeArrowheads="1"/>
          </p:cNvSpPr>
          <p:nvPr>
            <p:ph type="sldNum" sz="quarter" idx="12"/>
          </p:nvPr>
        </p:nvSpPr>
        <p:spPr>
          <a:ln/>
        </p:spPr>
        <p:txBody>
          <a:bodyPr/>
          <a:lstStyle>
            <a:lvl1pPr>
              <a:defRPr/>
            </a:lvl1pPr>
          </a:lstStyle>
          <a:p>
            <a:pPr>
              <a:defRPr/>
            </a:pPr>
            <a:fld id="{962E0D3C-8256-4EA7-BFE5-8DF99AFBBED3}" type="slidenum">
              <a:rPr lang="en-US" altLang="en-US"/>
              <a:pPr>
                <a:defRPr/>
              </a:pPr>
              <a:t>‹#›</a:t>
            </a:fld>
            <a:endParaRPr lang="en-US" altLang="en-US" dirty="0"/>
          </a:p>
        </p:txBody>
      </p:sp>
    </p:spTree>
    <p:extLst>
      <p:ext uri="{BB962C8B-B14F-4D97-AF65-F5344CB8AC3E}">
        <p14:creationId xmlns:p14="http://schemas.microsoft.com/office/powerpoint/2010/main" val="2647374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67DA51B-2321-4810-ABB0-476517693214}" type="slidenum">
              <a:rPr lang="en-US" altLang="en-US"/>
              <a:pPr>
                <a:defRPr/>
              </a:pPr>
              <a:t>‹#›</a:t>
            </a:fld>
            <a:endParaRPr lang="en-US" altLang="en-US" dirty="0"/>
          </a:p>
        </p:txBody>
      </p:sp>
    </p:spTree>
    <p:extLst>
      <p:ext uri="{BB962C8B-B14F-4D97-AF65-F5344CB8AC3E}">
        <p14:creationId xmlns:p14="http://schemas.microsoft.com/office/powerpoint/2010/main" val="532384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02B903C-6276-4F06-A5EC-DFC252AA81DC}" type="slidenum">
              <a:rPr lang="en-US" altLang="en-US"/>
              <a:pPr>
                <a:defRPr/>
              </a:pPr>
              <a:t>‹#›</a:t>
            </a:fld>
            <a:endParaRPr lang="en-US" altLang="en-US" dirty="0"/>
          </a:p>
        </p:txBody>
      </p:sp>
    </p:spTree>
    <p:extLst>
      <p:ext uri="{BB962C8B-B14F-4D97-AF65-F5344CB8AC3E}">
        <p14:creationId xmlns:p14="http://schemas.microsoft.com/office/powerpoint/2010/main" val="302347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477673A3-D23C-4AA9-AB23-B9B18371E12E}" type="slidenum">
              <a:rPr lang="en-US" altLang="en-US"/>
              <a:pPr>
                <a:defRPr/>
              </a:pPr>
              <a:t>‹#›</a:t>
            </a:fld>
            <a:endParaRPr lang="en-US" altLang="en-US" dirty="0"/>
          </a:p>
        </p:txBody>
      </p:sp>
    </p:spTree>
    <p:extLst>
      <p:ext uri="{BB962C8B-B14F-4D97-AF65-F5344CB8AC3E}">
        <p14:creationId xmlns:p14="http://schemas.microsoft.com/office/powerpoint/2010/main" val="592943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F6AE6F54-AF8E-4402-A609-77EC9D9F0250}" type="slidenum">
              <a:rPr lang="en-US" altLang="en-US"/>
              <a:pPr>
                <a:defRPr/>
              </a:pPr>
              <a:t>‹#›</a:t>
            </a:fld>
            <a:endParaRPr lang="en-US" altLang="en-US" dirty="0"/>
          </a:p>
        </p:txBody>
      </p:sp>
    </p:spTree>
    <p:extLst>
      <p:ext uri="{BB962C8B-B14F-4D97-AF65-F5344CB8AC3E}">
        <p14:creationId xmlns:p14="http://schemas.microsoft.com/office/powerpoint/2010/main" val="113119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29FE659A-E67D-4F73-9E46-0170127DE6AC}" type="slidenum">
              <a:rPr lang="en-US" altLang="en-US"/>
              <a:pPr>
                <a:defRPr/>
              </a:pPr>
              <a:t>‹#›</a:t>
            </a:fld>
            <a:endParaRPr lang="en-US" altLang="en-US" dirty="0"/>
          </a:p>
        </p:txBody>
      </p:sp>
    </p:spTree>
    <p:extLst>
      <p:ext uri="{BB962C8B-B14F-4D97-AF65-F5344CB8AC3E}">
        <p14:creationId xmlns:p14="http://schemas.microsoft.com/office/powerpoint/2010/main" val="1176739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AE0D35B7-164B-4BDA-8435-F6440E98459E}" type="slidenum">
              <a:rPr lang="en-US" altLang="en-US"/>
              <a:pPr>
                <a:defRPr/>
              </a:pPr>
              <a:t>‹#›</a:t>
            </a:fld>
            <a:endParaRPr lang="en-US" altLang="en-US" dirty="0"/>
          </a:p>
        </p:txBody>
      </p:sp>
    </p:spTree>
    <p:extLst>
      <p:ext uri="{BB962C8B-B14F-4D97-AF65-F5344CB8AC3E}">
        <p14:creationId xmlns:p14="http://schemas.microsoft.com/office/powerpoint/2010/main" val="3460116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5F2431D-2E5C-46B2-9509-A0241DEFE45A}" type="slidenum">
              <a:rPr lang="en-US" altLang="en-US"/>
              <a:pPr>
                <a:defRPr/>
              </a:pPr>
              <a:t>‹#›</a:t>
            </a:fld>
            <a:endParaRPr lang="en-US" altLang="en-US" dirty="0"/>
          </a:p>
        </p:txBody>
      </p:sp>
    </p:spTree>
    <p:extLst>
      <p:ext uri="{BB962C8B-B14F-4D97-AF65-F5344CB8AC3E}">
        <p14:creationId xmlns:p14="http://schemas.microsoft.com/office/powerpoint/2010/main" val="3786327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79E0FE-6A37-4A00-BEA5-D63014F796DC}" type="slidenum">
              <a:rPr lang="en-US" altLang="en-US"/>
              <a:pPr>
                <a:defRPr/>
              </a:pPr>
              <a:t>‹#›</a:t>
            </a:fld>
            <a:endParaRPr lang="en-US" altLang="en-US" dirty="0"/>
          </a:p>
        </p:txBody>
      </p:sp>
    </p:spTree>
    <p:extLst>
      <p:ext uri="{BB962C8B-B14F-4D97-AF65-F5344CB8AC3E}">
        <p14:creationId xmlns:p14="http://schemas.microsoft.com/office/powerpoint/2010/main" val="1917987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a:defRPr/>
            </a:pPr>
            <a:endParaRPr lang="en-US" alt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a:defRPr/>
            </a:pPr>
            <a:endParaRPr lang="en-US" alt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a:defRPr/>
            </a:pPr>
            <a:fld id="{32BB3597-7D40-4CC9-A4E8-06D4EFD7F8BB}" type="slidenum">
              <a:rPr lang="en-US" altLang="en-US"/>
              <a:pPr>
                <a:defRPr/>
              </a:pPr>
              <a:t>‹#›</a:t>
            </a:fld>
            <a:endParaRPr lang="en-US"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pc.ncep.noaa.gov/products/Drought"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6.gif"/><Relationship Id="rId2" Type="http://schemas.openxmlformats.org/officeDocument/2006/relationships/image" Target="../media/image35.gif"/><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gif"/><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pn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gif"/></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hyperlink" Target="https://origin.cpc.ncep.noaa.gov/products/analysis_monitoring/ensostuff/ONI_change.s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5.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image" Target="../media/image77.gif"/><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image" Target="../media/image79.gif"/><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27.xml.rels><?xml version="1.0" encoding="UTF-8" standalone="yes"?>
<Relationships xmlns="http://schemas.openxmlformats.org/package/2006/relationships"><Relationship Id="rId3" Type="http://schemas.openxmlformats.org/officeDocument/2006/relationships/image" Target="../media/image83.gif"/><Relationship Id="rId2" Type="http://schemas.openxmlformats.org/officeDocument/2006/relationships/image" Target="../media/image82.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2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3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5" Type="http://schemas.openxmlformats.org/officeDocument/2006/relationships/image" Target="../media/image99.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8" Type="http://schemas.openxmlformats.org/officeDocument/2006/relationships/image" Target="../media/image105.gif"/><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hyperlink" Target="http://drought.geo.msu.edu/research/forecast/smi.monthly.php" TargetMode="External"/><Relationship Id="rId9" Type="http://schemas.openxmlformats.org/officeDocument/2006/relationships/image" Target="../media/image106.png"/></Relationships>
</file>

<file path=ppt/slides/_rels/slide38.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7.xml"/><Relationship Id="rId5" Type="http://schemas.openxmlformats.org/officeDocument/2006/relationships/hyperlink" Target="https://doi.org/10.1080/07055900.1997.9649597" TargetMode="External"/><Relationship Id="rId4" Type="http://schemas.openxmlformats.org/officeDocument/2006/relationships/hyperlink" Target="https://www.tandfonline.com/journals/tato20"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hyperlink" Target="https://www.cpc.ncep.noaa.gov/products/Drought/briefing_prcp.shtml"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8600" y="685800"/>
            <a:ext cx="8610600" cy="1851025"/>
          </a:xfrm>
        </p:spPr>
        <p:txBody>
          <a:bodyPr/>
          <a:lstStyle/>
          <a:p>
            <a:pPr eaLnBrk="1" hangingPunct="1"/>
            <a:r>
              <a:rPr lang="en-US" altLang="en-US" sz="4000" dirty="0"/>
              <a:t>Drought  Outlook  Support Briefing</a:t>
            </a:r>
            <a:br>
              <a:rPr lang="en-US" altLang="en-US" sz="4000" dirty="0"/>
            </a:br>
            <a:r>
              <a:rPr lang="en-US" altLang="en-US" sz="1800" dirty="0"/>
              <a:t/>
            </a:r>
            <a:br>
              <a:rPr lang="en-US" altLang="en-US" sz="1800" dirty="0"/>
            </a:br>
            <a:r>
              <a:rPr lang="en-US" altLang="en-US" sz="4000" dirty="0"/>
              <a:t> </a:t>
            </a:r>
            <a:r>
              <a:rPr lang="en-US" altLang="en-US" sz="4000" dirty="0" smtClean="0"/>
              <a:t>January 2022 </a:t>
            </a:r>
            <a:r>
              <a:rPr lang="en-US" altLang="en-US" sz="4000" dirty="0"/>
              <a:t/>
            </a:r>
            <a:br>
              <a:rPr lang="en-US" altLang="en-US" sz="4000" dirty="0"/>
            </a:br>
            <a:endParaRPr lang="en-US" altLang="en-US" sz="4000" dirty="0"/>
          </a:p>
        </p:txBody>
      </p:sp>
      <p:sp>
        <p:nvSpPr>
          <p:cNvPr id="2051" name="Rectangle 3"/>
          <p:cNvSpPr>
            <a:spLocks noGrp="1" noChangeArrowheads="1"/>
          </p:cNvSpPr>
          <p:nvPr>
            <p:ph type="subTitle" idx="1"/>
          </p:nvPr>
        </p:nvSpPr>
        <p:spPr>
          <a:xfrm>
            <a:off x="381000" y="3200400"/>
            <a:ext cx="8229600" cy="1219200"/>
          </a:xfrm>
        </p:spPr>
        <p:txBody>
          <a:bodyPr/>
          <a:lstStyle/>
          <a:p>
            <a:pPr eaLnBrk="1" hangingPunct="1"/>
            <a:r>
              <a:rPr lang="en-US" altLang="en-US" dirty="0" smtClean="0"/>
              <a:t>Climate </a:t>
            </a:r>
            <a:r>
              <a:rPr lang="en-US" altLang="en-US" dirty="0"/>
              <a:t>Prediction Center/NCEP/NOAA</a:t>
            </a:r>
          </a:p>
          <a:p>
            <a:pPr eaLnBrk="1" hangingPunct="1"/>
            <a:r>
              <a:rPr lang="en-US" altLang="en-US" sz="2800" dirty="0">
                <a:hlinkClick r:id="rId3"/>
              </a:rPr>
              <a:t>http://www.cpc.ncep.noaa.gov/products/Drought</a:t>
            </a:r>
            <a:endParaRPr lang="en-US" altLang="en-US" sz="2800" dirty="0"/>
          </a:p>
        </p:txBody>
      </p:sp>
      <p:sp>
        <p:nvSpPr>
          <p:cNvPr id="2" name="TextBox 1"/>
          <p:cNvSpPr txBox="1"/>
          <p:nvPr/>
        </p:nvSpPr>
        <p:spPr>
          <a:xfrm>
            <a:off x="838200" y="5105400"/>
            <a:ext cx="7239000" cy="646331"/>
          </a:xfrm>
          <a:prstGeom prst="rect">
            <a:avLst/>
          </a:prstGeom>
          <a:noFill/>
        </p:spPr>
        <p:txBody>
          <a:bodyPr wrap="square" rtlCol="0">
            <a:spAutoFit/>
          </a:bodyPr>
          <a:lstStyle/>
          <a:p>
            <a:r>
              <a:rPr lang="en-US" dirty="0" smtClean="0"/>
              <a:t>Bonus topic: </a:t>
            </a:r>
            <a:r>
              <a:rPr lang="en-US" b="1" dirty="0"/>
              <a:t>One possible explanation for the </a:t>
            </a:r>
            <a:r>
              <a:rPr lang="en-US" b="1" dirty="0" smtClean="0"/>
              <a:t>ongoing multiyear DROUGHT </a:t>
            </a:r>
            <a:r>
              <a:rPr lang="en-US" b="1" dirty="0"/>
              <a:t>in the </a:t>
            </a:r>
            <a:r>
              <a:rPr lang="en-US" b="1" dirty="0" smtClean="0"/>
              <a:t>Southwest</a:t>
            </a:r>
            <a:r>
              <a:rPr lang="en-US" b="1" dirty="0"/>
              <a:t> </a:t>
            </a:r>
            <a:r>
              <a:rPr lang="en-US" b="1" dirty="0" smtClean="0"/>
              <a:t>– modified!</a:t>
            </a:r>
            <a:endParaRPr lang="en-US" dirty="0"/>
          </a:p>
        </p:txBody>
      </p:sp>
    </p:spTree>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US 4 panel 2-5 year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3836"/>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10</a:t>
            </a:fld>
            <a:endParaRPr lang="en-US" altLang="en-US"/>
          </a:p>
        </p:txBody>
      </p:sp>
      <p:sp>
        <p:nvSpPr>
          <p:cNvPr id="4" name="TextBox 3"/>
          <p:cNvSpPr txBox="1"/>
          <p:nvPr/>
        </p:nvSpPr>
        <p:spPr>
          <a:xfrm>
            <a:off x="0" y="76200"/>
            <a:ext cx="9067800" cy="338554"/>
          </a:xfrm>
          <a:prstGeom prst="rect">
            <a:avLst/>
          </a:prstGeom>
          <a:noFill/>
        </p:spPr>
        <p:txBody>
          <a:bodyPr wrap="square" rtlCol="0">
            <a:spAutoFit/>
          </a:bodyPr>
          <a:lstStyle/>
          <a:p>
            <a:r>
              <a:rPr lang="en-US" sz="1600" dirty="0" smtClean="0"/>
              <a:t>Total precipitation </a:t>
            </a:r>
            <a:r>
              <a:rPr lang="en-US" sz="1600" b="1" dirty="0" smtClean="0"/>
              <a:t>Percent (of normal) </a:t>
            </a:r>
            <a:r>
              <a:rPr lang="en-US" sz="1600" dirty="0" smtClean="0"/>
              <a:t>during last 2, 3, 4, &amp; 5 yrs.</a:t>
            </a:r>
            <a:r>
              <a:rPr lang="en-US" sz="1600" b="1" u="sng" dirty="0"/>
              <a:t> .</a:t>
            </a:r>
            <a:r>
              <a:rPr lang="en-US" sz="1600" b="1" u="sng" dirty="0">
                <a:solidFill>
                  <a:srgbClr val="FF0000"/>
                </a:solidFill>
              </a:rPr>
              <a:t>–Only 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 !!</a:t>
            </a:r>
            <a:endParaRPr lang="en-US" sz="1600" b="1" u="sng" dirty="0">
              <a:solidFill>
                <a:srgbClr val="FF0000"/>
              </a:solidFill>
            </a:endParaRPr>
          </a:p>
        </p:txBody>
      </p:sp>
      <p:sp>
        <p:nvSpPr>
          <p:cNvPr id="6" name="Rectangle 5"/>
          <p:cNvSpPr/>
          <p:nvPr/>
        </p:nvSpPr>
        <p:spPr>
          <a:xfrm>
            <a:off x="1597024" y="76201"/>
            <a:ext cx="765175"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62400" y="4495800"/>
            <a:ext cx="1447800" cy="914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17975" y="1676400"/>
            <a:ext cx="1212850" cy="762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758825" y="1752600"/>
            <a:ext cx="838200" cy="72029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0825" y="3276600"/>
            <a:ext cx="609600" cy="369332"/>
          </a:xfrm>
          <a:prstGeom prst="rect">
            <a:avLst/>
          </a:prstGeom>
          <a:noFill/>
        </p:spPr>
        <p:txBody>
          <a:bodyPr wrap="square" rtlCol="0">
            <a:spAutoFit/>
          </a:bodyPr>
          <a:lstStyle/>
          <a:p>
            <a:r>
              <a:rPr lang="en-US" dirty="0"/>
              <a:t>2 Y</a:t>
            </a:r>
          </a:p>
        </p:txBody>
      </p:sp>
      <p:sp>
        <p:nvSpPr>
          <p:cNvPr id="11" name="TextBox 10"/>
          <p:cNvSpPr txBox="1"/>
          <p:nvPr/>
        </p:nvSpPr>
        <p:spPr>
          <a:xfrm>
            <a:off x="5185352" y="485775"/>
            <a:ext cx="609600" cy="369332"/>
          </a:xfrm>
          <a:prstGeom prst="rect">
            <a:avLst/>
          </a:prstGeom>
          <a:noFill/>
        </p:spPr>
        <p:txBody>
          <a:bodyPr wrap="square" rtlCol="0">
            <a:spAutoFit/>
          </a:bodyPr>
          <a:lstStyle/>
          <a:p>
            <a:r>
              <a:rPr lang="en-US" dirty="0"/>
              <a:t>3 Y</a:t>
            </a:r>
          </a:p>
        </p:txBody>
      </p:sp>
      <p:sp>
        <p:nvSpPr>
          <p:cNvPr id="12" name="TextBox 11"/>
          <p:cNvSpPr txBox="1"/>
          <p:nvPr/>
        </p:nvSpPr>
        <p:spPr>
          <a:xfrm>
            <a:off x="1597025" y="3235880"/>
            <a:ext cx="762000" cy="369332"/>
          </a:xfrm>
          <a:prstGeom prst="rect">
            <a:avLst/>
          </a:prstGeom>
          <a:noFill/>
        </p:spPr>
        <p:txBody>
          <a:bodyPr wrap="square" rtlCol="0">
            <a:spAutoFit/>
          </a:bodyPr>
          <a:lstStyle/>
          <a:p>
            <a:r>
              <a:rPr lang="en-US" dirty="0"/>
              <a:t>4 Y</a:t>
            </a:r>
          </a:p>
        </p:txBody>
      </p:sp>
      <p:sp>
        <p:nvSpPr>
          <p:cNvPr id="13" name="TextBox 12"/>
          <p:cNvSpPr txBox="1"/>
          <p:nvPr/>
        </p:nvSpPr>
        <p:spPr>
          <a:xfrm>
            <a:off x="1751734" y="545068"/>
            <a:ext cx="609600" cy="369332"/>
          </a:xfrm>
          <a:prstGeom prst="rect">
            <a:avLst/>
          </a:prstGeom>
          <a:noFill/>
        </p:spPr>
        <p:txBody>
          <a:bodyPr wrap="square" rtlCol="0">
            <a:spAutoFit/>
          </a:bodyPr>
          <a:lstStyle/>
          <a:p>
            <a:r>
              <a:rPr lang="en-US" dirty="0"/>
              <a:t>5 Y</a:t>
            </a:r>
          </a:p>
        </p:txBody>
      </p:sp>
      <p:sp>
        <p:nvSpPr>
          <p:cNvPr id="17" name="Rounded Rectangle 16"/>
          <p:cNvSpPr/>
          <p:nvPr/>
        </p:nvSpPr>
        <p:spPr>
          <a:xfrm>
            <a:off x="838200" y="4495800"/>
            <a:ext cx="758825" cy="8001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3" name="TextBox 2"/>
          <p:cNvSpPr txBox="1"/>
          <p:nvPr/>
        </p:nvSpPr>
        <p:spPr>
          <a:xfrm>
            <a:off x="7654925" y="2472894"/>
            <a:ext cx="1447800" cy="1815882"/>
          </a:xfrm>
          <a:prstGeom prst="rect">
            <a:avLst/>
          </a:prstGeom>
          <a:noFill/>
        </p:spPr>
        <p:txBody>
          <a:bodyPr wrap="square" rtlCol="0">
            <a:spAutoFit/>
          </a:bodyPr>
          <a:lstStyle/>
          <a:p>
            <a:r>
              <a:rPr lang="en-US" sz="1400" dirty="0" smtClean="0"/>
              <a:t>In these long time ranges (2-5 </a:t>
            </a:r>
            <a:r>
              <a:rPr lang="en-US" sz="1400" dirty="0" err="1" smtClean="0"/>
              <a:t>yrs</a:t>
            </a:r>
            <a:r>
              <a:rPr lang="en-US" sz="1400" dirty="0" smtClean="0"/>
              <a:t>), there is a general dearth/lack of precipitation in the southwest US.</a:t>
            </a:r>
          </a:p>
        </p:txBody>
      </p:sp>
      <p:sp>
        <p:nvSpPr>
          <p:cNvPr id="14" name="TextBox 13"/>
          <p:cNvSpPr txBox="1"/>
          <p:nvPr/>
        </p:nvSpPr>
        <p:spPr>
          <a:xfrm>
            <a:off x="76200" y="5830669"/>
            <a:ext cx="8991600" cy="369332"/>
          </a:xfrm>
          <a:prstGeom prst="rect">
            <a:avLst/>
          </a:prstGeom>
          <a:noFill/>
        </p:spPr>
        <p:txBody>
          <a:bodyPr wrap="square" rtlCol="0">
            <a:spAutoFit/>
          </a:bodyPr>
          <a:lstStyle/>
          <a:p>
            <a:r>
              <a:rPr lang="en-US" dirty="0" smtClean="0">
                <a:solidFill>
                  <a:srgbClr val="FF0000"/>
                </a:solidFill>
              </a:rPr>
              <a:t>Ongoing multiyear drought in the </a:t>
            </a:r>
            <a:r>
              <a:rPr lang="en-US" dirty="0" err="1" smtClean="0">
                <a:solidFill>
                  <a:srgbClr val="FF0000"/>
                </a:solidFill>
              </a:rPr>
              <a:t>SouthWest</a:t>
            </a:r>
            <a:r>
              <a:rPr lang="en-US" dirty="0" smtClean="0">
                <a:solidFill>
                  <a:srgbClr val="FF0000"/>
                </a:solidFill>
              </a:rPr>
              <a:t>!! Ongoing La Nina will not help.  </a:t>
            </a:r>
            <a:endParaRPr lang="en-US" dirty="0">
              <a:solidFill>
                <a:srgbClr val="FF0000"/>
              </a:solidFill>
            </a:endParaRPr>
          </a:p>
        </p:txBody>
      </p:sp>
    </p:spTree>
    <p:extLst>
      <p:ext uri="{BB962C8B-B14F-4D97-AF65-F5344CB8AC3E}">
        <p14:creationId xmlns:p14="http://schemas.microsoft.com/office/powerpoint/2010/main" val="809112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5275"/>
            <a:ext cx="8610600"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3000" y="6553200"/>
            <a:ext cx="381000" cy="304800"/>
          </a:xfrm>
        </p:spPr>
        <p:txBody>
          <a:bodyPr/>
          <a:lstStyle/>
          <a:p>
            <a:pPr>
              <a:defRPr/>
            </a:pPr>
            <a:fld id="{AE0D35B7-164B-4BDA-8435-F6440E98459E}" type="slidenum">
              <a:rPr lang="en-US" altLang="en-US" smtClean="0"/>
              <a:pPr>
                <a:defRPr/>
              </a:pPr>
              <a:t>11</a:t>
            </a:fld>
            <a:endParaRPr lang="en-US" altLang="en-US" dirty="0"/>
          </a:p>
        </p:txBody>
      </p:sp>
      <p:sp>
        <p:nvSpPr>
          <p:cNvPr id="4" name="TextBox 3"/>
          <p:cNvSpPr txBox="1"/>
          <p:nvPr/>
        </p:nvSpPr>
        <p:spPr>
          <a:xfrm>
            <a:off x="2895600" y="-2977"/>
            <a:ext cx="2971800" cy="307777"/>
          </a:xfrm>
          <a:prstGeom prst="rect">
            <a:avLst/>
          </a:prstGeom>
          <a:noFill/>
        </p:spPr>
        <p:txBody>
          <a:bodyPr wrap="square" rtlCol="0">
            <a:spAutoFit/>
          </a:bodyPr>
          <a:lstStyle/>
          <a:p>
            <a:pPr algn="ctr"/>
            <a:r>
              <a:rPr lang="en-US" sz="1400" dirty="0"/>
              <a:t>Rainy (3-month)Season across the US</a:t>
            </a: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0975" y="2133600"/>
            <a:ext cx="1343025" cy="80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80513" y="3581400"/>
            <a:ext cx="2510287" cy="1676400"/>
          </a:xfrm>
          <a:prstGeom prst="rect">
            <a:avLst/>
          </a:prstGeom>
          <a:noFill/>
          <a:ln w="317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7848600" y="2971800"/>
            <a:ext cx="1295400" cy="3323987"/>
          </a:xfrm>
          <a:prstGeom prst="rect">
            <a:avLst/>
          </a:prstGeom>
        </p:spPr>
        <p:txBody>
          <a:bodyPr wrap="square">
            <a:spAutoFit/>
          </a:bodyPr>
          <a:lstStyle/>
          <a:p>
            <a:r>
              <a:rPr lang="en-US" sz="1400" dirty="0"/>
              <a:t>East  vs  West</a:t>
            </a:r>
            <a:r>
              <a:rPr lang="en-US" sz="1400" dirty="0" smtClean="0"/>
              <a:t>!</a:t>
            </a:r>
          </a:p>
          <a:p>
            <a:endParaRPr lang="en-US" sz="1400" dirty="0" smtClean="0"/>
          </a:p>
          <a:p>
            <a:r>
              <a:rPr lang="en-US" sz="1400" dirty="0" smtClean="0"/>
              <a:t>More darker colors in west/central =&gt; </a:t>
            </a:r>
            <a:r>
              <a:rPr lang="en-US" sz="1400" b="1" u="sng" dirty="0" smtClean="0">
                <a:solidFill>
                  <a:srgbClr val="A88000"/>
                </a:solidFill>
              </a:rPr>
              <a:t>narrow rainy season </a:t>
            </a:r>
            <a:r>
              <a:rPr lang="en-US" sz="1400" dirty="0" smtClean="0"/>
              <a:t>(months)</a:t>
            </a:r>
            <a:endParaRPr lang="en-US" sz="1400" dirty="0"/>
          </a:p>
          <a:p>
            <a:endParaRPr lang="en-US" sz="1400" dirty="0"/>
          </a:p>
          <a:p>
            <a:r>
              <a:rPr lang="en-US" sz="1400" dirty="0" smtClean="0"/>
              <a:t>Overall, more white space in the east =&gt; </a:t>
            </a:r>
            <a:r>
              <a:rPr lang="en-US" sz="1400" b="1" u="sng" dirty="0" smtClean="0">
                <a:solidFill>
                  <a:srgbClr val="33CC33"/>
                </a:solidFill>
              </a:rPr>
              <a:t>distributed rainfall season </a:t>
            </a:r>
            <a:r>
              <a:rPr lang="en-US" sz="1400" dirty="0" smtClean="0"/>
              <a:t>(except ~FL).</a:t>
            </a:r>
            <a:endParaRPr lang="en-US" sz="1400" dirty="0"/>
          </a:p>
        </p:txBody>
      </p:sp>
      <p:sp>
        <p:nvSpPr>
          <p:cNvPr id="5" name="Rounded Rectangle 4"/>
          <p:cNvSpPr/>
          <p:nvPr/>
        </p:nvSpPr>
        <p:spPr>
          <a:xfrm>
            <a:off x="1752600" y="3733800"/>
            <a:ext cx="762000" cy="1447800"/>
          </a:xfrm>
          <a:prstGeom prst="roundRect">
            <a:avLst/>
          </a:prstGeom>
          <a:noFill/>
          <a:ln w="952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775983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Straight Arrow Connector 28"/>
          <p:cNvCxnSpPr/>
          <p:nvPr/>
        </p:nvCxnSpPr>
        <p:spPr>
          <a:xfrm>
            <a:off x="609600" y="6324600"/>
            <a:ext cx="2819400" cy="0"/>
          </a:xfrm>
          <a:prstGeom prst="straightConnector1">
            <a:avLst/>
          </a:prstGeom>
          <a:ln w="1905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pPr>
              <a:defRPr/>
            </a:pPr>
            <a:fld id="{AE0D35B7-164B-4BDA-8435-F6440E98459E}" type="slidenum">
              <a:rPr lang="en-US" altLang="en-US" smtClean="0"/>
              <a:pPr>
                <a:defRPr/>
              </a:pPr>
              <a:t>12</a:t>
            </a:fld>
            <a:endParaRPr lang="en-US" altLang="en-US" dirty="0"/>
          </a:p>
        </p:txBody>
      </p:sp>
      <p:grpSp>
        <p:nvGrpSpPr>
          <p:cNvPr id="3" name="Group 2"/>
          <p:cNvGrpSpPr/>
          <p:nvPr/>
        </p:nvGrpSpPr>
        <p:grpSpPr>
          <a:xfrm>
            <a:off x="0" y="-76200"/>
            <a:ext cx="9144001" cy="6857999"/>
            <a:chOff x="0" y="1"/>
            <a:chExt cx="9144001" cy="6857999"/>
          </a:xfrm>
        </p:grpSpPr>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666999"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66876"/>
              <a:ext cx="2667000" cy="1744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11167"/>
              <a:ext cx="2666999" cy="1645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5057132"/>
              <a:ext cx="2666999" cy="1800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0516" y="1"/>
              <a:ext cx="2749686" cy="1666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1" y="1666876"/>
              <a:ext cx="2743200" cy="17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1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1" y="3429000"/>
              <a:ext cx="2743200" cy="160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1" y="5046376"/>
              <a:ext cx="2743200" cy="181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1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0197" y="47018"/>
              <a:ext cx="2743203" cy="17055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410198" y="1666877"/>
              <a:ext cx="2743202" cy="177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10199" y="3429000"/>
              <a:ext cx="2743199" cy="16281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10200" y="5029200"/>
              <a:ext cx="2743200" cy="182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38872" y="2680797"/>
              <a:ext cx="1305128" cy="610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305800" y="6488668"/>
              <a:ext cx="838201" cy="369332"/>
            </a:xfrm>
            <a:prstGeom prst="rect">
              <a:avLst/>
            </a:prstGeom>
            <a:noFill/>
          </p:spPr>
          <p:txBody>
            <a:bodyPr wrap="square" rtlCol="0">
              <a:spAutoFit/>
            </a:bodyPr>
            <a:lstStyle/>
            <a:p>
              <a:r>
                <a:rPr lang="en-US" sz="900" dirty="0"/>
                <a:t>Adapted from Rich Tinker.</a:t>
              </a:r>
            </a:p>
          </p:txBody>
        </p:sp>
        <p:sp>
          <p:nvSpPr>
            <p:cNvPr id="18" name="Rectangle 17"/>
            <p:cNvSpPr/>
            <p:nvPr/>
          </p:nvSpPr>
          <p:spPr>
            <a:xfrm>
              <a:off x="8305800" y="6488668"/>
              <a:ext cx="838200" cy="3693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ectangle 18"/>
          <p:cNvSpPr/>
          <p:nvPr/>
        </p:nvSpPr>
        <p:spPr>
          <a:xfrm>
            <a:off x="2" y="3352800"/>
            <a:ext cx="2666998" cy="161737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1" y="1627211"/>
            <a:ext cx="2666998" cy="169717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0" y="4974833"/>
            <a:ext cx="2667002" cy="180696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                                                                                                                                                                                                                                                                                                                                                                                                                                                                                                                                                                                                                                                                                    </a:t>
            </a:r>
            <a:endParaRPr lang="en-US" dirty="0"/>
          </a:p>
        </p:txBody>
      </p:sp>
      <p:sp>
        <p:nvSpPr>
          <p:cNvPr id="31" name="TextBox 30"/>
          <p:cNvSpPr txBox="1"/>
          <p:nvPr/>
        </p:nvSpPr>
        <p:spPr>
          <a:xfrm>
            <a:off x="8153400" y="3657600"/>
            <a:ext cx="990600" cy="2492990"/>
          </a:xfrm>
          <a:prstGeom prst="rect">
            <a:avLst/>
          </a:prstGeom>
          <a:noFill/>
        </p:spPr>
        <p:txBody>
          <a:bodyPr wrap="square" rtlCol="0">
            <a:spAutoFit/>
          </a:bodyPr>
          <a:lstStyle/>
          <a:p>
            <a:r>
              <a:rPr lang="en-US" sz="1200" b="1" dirty="0" smtClean="0"/>
              <a:t> </a:t>
            </a:r>
            <a:r>
              <a:rPr lang="en-US" sz="1200" b="1" dirty="0" smtClean="0">
                <a:solidFill>
                  <a:srgbClr val="FF0000"/>
                </a:solidFill>
              </a:rPr>
              <a:t>*********</a:t>
            </a:r>
          </a:p>
          <a:p>
            <a:r>
              <a:rPr lang="en-US" sz="1200" b="1" dirty="0" smtClean="0">
                <a:solidFill>
                  <a:srgbClr val="FF0000"/>
                </a:solidFill>
              </a:rPr>
              <a:t>EAST vs</a:t>
            </a:r>
          </a:p>
          <a:p>
            <a:r>
              <a:rPr lang="en-US" sz="1200" b="1" dirty="0" smtClean="0">
                <a:solidFill>
                  <a:srgbClr val="FF0000"/>
                </a:solidFill>
              </a:rPr>
              <a:t>CTR/WEST </a:t>
            </a:r>
          </a:p>
          <a:p>
            <a:r>
              <a:rPr lang="en-US" sz="1200" b="1" dirty="0" smtClean="0">
                <a:solidFill>
                  <a:srgbClr val="FF0000"/>
                </a:solidFill>
              </a:rPr>
              <a:t>Drought Behavior  is loosely tied to rainfall climo!! And the limited rainy season in the west</a:t>
            </a:r>
          </a:p>
          <a:p>
            <a:r>
              <a:rPr lang="en-US" sz="1200" b="1" dirty="0">
                <a:solidFill>
                  <a:srgbClr val="FF0000"/>
                </a:solidFill>
              </a:rPr>
              <a:t> </a:t>
            </a:r>
            <a:r>
              <a:rPr lang="en-US" sz="1200" b="1" dirty="0" smtClean="0">
                <a:solidFill>
                  <a:srgbClr val="FF0000"/>
                </a:solidFill>
              </a:rPr>
              <a:t>*********</a:t>
            </a:r>
            <a:endParaRPr lang="en-US" sz="1200" b="1" dirty="0">
              <a:solidFill>
                <a:srgbClr val="FF0000"/>
              </a:solidFill>
            </a:endParaRPr>
          </a:p>
        </p:txBody>
      </p:sp>
      <p:sp>
        <p:nvSpPr>
          <p:cNvPr id="20" name="Arc 19"/>
          <p:cNvSpPr/>
          <p:nvPr/>
        </p:nvSpPr>
        <p:spPr>
          <a:xfrm>
            <a:off x="8153400" y="762000"/>
            <a:ext cx="347764" cy="1524000"/>
          </a:xfrm>
          <a:prstGeom prst="arc">
            <a:avLst>
              <a:gd name="adj1" fmla="val 15446771"/>
              <a:gd name="adj2"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2" name="TextBox 21"/>
          <p:cNvSpPr txBox="1"/>
          <p:nvPr/>
        </p:nvSpPr>
        <p:spPr>
          <a:xfrm>
            <a:off x="8143670" y="184888"/>
            <a:ext cx="1000330" cy="2123658"/>
          </a:xfrm>
          <a:prstGeom prst="rect">
            <a:avLst/>
          </a:prstGeom>
          <a:noFill/>
        </p:spPr>
        <p:txBody>
          <a:bodyPr wrap="square" rtlCol="0">
            <a:spAutoFit/>
          </a:bodyPr>
          <a:lstStyle/>
          <a:p>
            <a:r>
              <a:rPr lang="en-US" sz="1200" dirty="0" smtClean="0"/>
              <a:t>For the forecast season FMA, we are slowly moving away from the peak of the rainy winter season.</a:t>
            </a:r>
            <a:endParaRPr lang="en-US" sz="1200" dirty="0"/>
          </a:p>
        </p:txBody>
      </p:sp>
      <p:sp>
        <p:nvSpPr>
          <p:cNvPr id="23" name="TextBox 22"/>
          <p:cNvSpPr txBox="1"/>
          <p:nvPr/>
        </p:nvSpPr>
        <p:spPr>
          <a:xfrm>
            <a:off x="5913327" y="2087849"/>
            <a:ext cx="1905000" cy="830997"/>
          </a:xfrm>
          <a:prstGeom prst="rect">
            <a:avLst/>
          </a:prstGeom>
          <a:noFill/>
        </p:spPr>
        <p:txBody>
          <a:bodyPr wrap="square" rtlCol="0">
            <a:spAutoFit/>
          </a:bodyPr>
          <a:lstStyle/>
          <a:p>
            <a:r>
              <a:rPr lang="en-US" sz="1600" b="1" dirty="0" smtClean="0"/>
              <a:t>OCT - Month with the least WHITE &amp; GREEN!</a:t>
            </a:r>
            <a:endParaRPr lang="en-US" sz="1600" b="1" dirty="0"/>
          </a:p>
        </p:txBody>
      </p:sp>
    </p:spTree>
    <p:extLst>
      <p:ext uri="{BB962C8B-B14F-4D97-AF65-F5344CB8AC3E}">
        <p14:creationId xmlns:p14="http://schemas.microsoft.com/office/powerpoint/2010/main" val="8497874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2819401"/>
            <a:ext cx="8915400" cy="15677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https://www.cpc.ncep.noaa.gov/products/precip/CWlink/ENSO/composites/lanina.fma.temp.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4439" y="457199"/>
            <a:ext cx="4357161" cy="593719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www.cpc.ncep.noaa.gov/products/precip/CWlink/ENSO/composites/lanina.fma.precip.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80875"/>
            <a:ext cx="4568671" cy="5914138"/>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839201" y="6400800"/>
            <a:ext cx="380999" cy="238125"/>
          </a:xfrm>
        </p:spPr>
        <p:txBody>
          <a:bodyPr/>
          <a:lstStyle/>
          <a:p>
            <a:pPr>
              <a:defRPr/>
            </a:pPr>
            <a:fld id="{AE0D35B7-164B-4BDA-8435-F6440E98459E}" type="slidenum">
              <a:rPr lang="en-US" altLang="en-US" smtClean="0"/>
              <a:pPr>
                <a:defRPr/>
              </a:pPr>
              <a:t>13</a:t>
            </a:fld>
            <a:endParaRPr lang="en-US" altLang="en-US" dirty="0"/>
          </a:p>
        </p:txBody>
      </p:sp>
      <p:grpSp>
        <p:nvGrpSpPr>
          <p:cNvPr id="22" name="Group 21"/>
          <p:cNvGrpSpPr/>
          <p:nvPr/>
        </p:nvGrpSpPr>
        <p:grpSpPr>
          <a:xfrm>
            <a:off x="22326600" y="6629400"/>
            <a:ext cx="5029200" cy="6710995"/>
            <a:chOff x="0" y="161925"/>
            <a:chExt cx="5153025" cy="6534150"/>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6688"/>
              <a:ext cx="2600325" cy="652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90800" y="161925"/>
              <a:ext cx="2562225" cy="6534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7" name="Group 6"/>
          <p:cNvGrpSpPr/>
          <p:nvPr/>
        </p:nvGrpSpPr>
        <p:grpSpPr>
          <a:xfrm>
            <a:off x="0" y="-4465"/>
            <a:ext cx="9126983" cy="1376065"/>
            <a:chOff x="0" y="-4465"/>
            <a:chExt cx="9126983" cy="1376065"/>
          </a:xfrm>
        </p:grpSpPr>
        <p:sp>
          <p:nvSpPr>
            <p:cNvPr id="29" name="TextBox 27"/>
            <p:cNvSpPr txBox="1"/>
            <p:nvPr/>
          </p:nvSpPr>
          <p:spPr>
            <a:xfrm>
              <a:off x="0" y="-4465"/>
              <a:ext cx="9126983" cy="461665"/>
            </a:xfrm>
            <a:prstGeom prst="rect">
              <a:avLst/>
            </a:prstGeom>
            <a:solidFill>
              <a:schemeClr val="bg1"/>
            </a:solidFill>
          </p:spPr>
          <p:txBody>
            <a:bodyPr wrap="square" rtlCol="0">
              <a:spAutoFit/>
            </a:bodyPr>
            <a:lstStyle/>
            <a:p>
              <a:pPr marL="0" marR="0" algn="ctr" fontAlgn="base">
                <a:spcBef>
                  <a:spcPts val="0"/>
                </a:spcBef>
                <a:spcAft>
                  <a:spcPts val="0"/>
                </a:spcAft>
              </a:pPr>
              <a:r>
                <a:rPr lang="en-US" sz="2400" b="1" dirty="0" smtClean="0">
                  <a:solidFill>
                    <a:srgbClr val="FF0000"/>
                  </a:solidFill>
                  <a:latin typeface="Times New Roman"/>
                  <a:ea typeface="Times New Roman"/>
                  <a:cs typeface="Arial"/>
                </a:rPr>
                <a:t>La Nina</a:t>
              </a:r>
              <a:r>
                <a:rPr lang="en-US" sz="2400" b="1" kern="1200" dirty="0" smtClean="0">
                  <a:solidFill>
                    <a:srgbClr val="FF0000"/>
                  </a:solidFill>
                  <a:effectLst/>
                  <a:latin typeface="Times New Roman"/>
                  <a:ea typeface="Times New Roman"/>
                  <a:cs typeface="Arial"/>
                </a:rPr>
                <a:t> </a:t>
              </a:r>
              <a:r>
                <a:rPr lang="en-US" sz="2400" kern="1200" dirty="0" smtClean="0">
                  <a:solidFill>
                    <a:srgbClr val="FF0000"/>
                  </a:solidFill>
                  <a:effectLst/>
                  <a:latin typeface="Times New Roman"/>
                  <a:ea typeface="Times New Roman"/>
                  <a:cs typeface="Arial"/>
                </a:rPr>
                <a:t>P</a:t>
              </a:r>
              <a:r>
                <a:rPr lang="en-US" sz="2400" kern="1200" dirty="0" smtClean="0">
                  <a:solidFill>
                    <a:srgbClr val="000000"/>
                  </a:solidFill>
                  <a:effectLst/>
                  <a:latin typeface="Times New Roman"/>
                  <a:ea typeface="Times New Roman"/>
                  <a:cs typeface="Arial"/>
                </a:rPr>
                <a:t>recip/</a:t>
              </a:r>
              <a:r>
                <a:rPr lang="en-US" sz="2400" kern="1200" dirty="0" smtClean="0">
                  <a:solidFill>
                    <a:srgbClr val="FF0000"/>
                  </a:solidFill>
                  <a:effectLst/>
                  <a:latin typeface="Times New Roman"/>
                  <a:ea typeface="Times New Roman"/>
                  <a:cs typeface="Arial"/>
                </a:rPr>
                <a:t>T</a:t>
              </a:r>
              <a:r>
                <a:rPr lang="en-US" sz="2400" kern="1200" dirty="0" smtClean="0">
                  <a:solidFill>
                    <a:srgbClr val="000000"/>
                  </a:solidFill>
                  <a:effectLst/>
                  <a:latin typeface="Times New Roman"/>
                  <a:ea typeface="Times New Roman"/>
                  <a:cs typeface="Arial"/>
                </a:rPr>
                <a:t>emperature   </a:t>
              </a:r>
              <a:r>
                <a:rPr lang="en-US" sz="2400" kern="1200" dirty="0">
                  <a:solidFill>
                    <a:srgbClr val="000000"/>
                  </a:solidFill>
                  <a:effectLst/>
                  <a:latin typeface="Times New Roman"/>
                  <a:ea typeface="Times New Roman"/>
                  <a:cs typeface="Arial"/>
                </a:rPr>
                <a:t>COMPOSITES &amp; Trend </a:t>
              </a:r>
              <a:r>
                <a:rPr lang="en-US" sz="2400" kern="1200" dirty="0" smtClean="0">
                  <a:solidFill>
                    <a:srgbClr val="000000"/>
                  </a:solidFill>
                  <a:effectLst/>
                  <a:latin typeface="Times New Roman"/>
                  <a:ea typeface="Times New Roman"/>
                  <a:cs typeface="Arial"/>
                </a:rPr>
                <a:t>map</a:t>
              </a:r>
              <a:endParaRPr lang="en-US" sz="2400" dirty="0">
                <a:effectLst/>
                <a:latin typeface="Times New Roman"/>
                <a:ea typeface="Times New Roman"/>
              </a:endParaRPr>
            </a:p>
          </p:txBody>
        </p:sp>
        <p:sp>
          <p:nvSpPr>
            <p:cNvPr id="18" name="TextBox 17"/>
            <p:cNvSpPr txBox="1"/>
            <p:nvPr/>
          </p:nvSpPr>
          <p:spPr>
            <a:xfrm>
              <a:off x="2076450" y="838200"/>
              <a:ext cx="342899" cy="523220"/>
            </a:xfrm>
            <a:prstGeom prst="rect">
              <a:avLst/>
            </a:prstGeom>
            <a:noFill/>
          </p:spPr>
          <p:txBody>
            <a:bodyPr wrap="square" rtlCol="0">
              <a:spAutoFit/>
            </a:bodyPr>
            <a:lstStyle/>
            <a:p>
              <a:r>
                <a:rPr lang="en-US" sz="2800" b="1" dirty="0">
                  <a:solidFill>
                    <a:srgbClr val="FF0000"/>
                  </a:solidFill>
                </a:rPr>
                <a:t>P</a:t>
              </a:r>
            </a:p>
          </p:txBody>
        </p:sp>
        <p:sp>
          <p:nvSpPr>
            <p:cNvPr id="19" name="TextBox 18"/>
            <p:cNvSpPr txBox="1"/>
            <p:nvPr/>
          </p:nvSpPr>
          <p:spPr>
            <a:xfrm>
              <a:off x="6553200" y="848380"/>
              <a:ext cx="342899" cy="523220"/>
            </a:xfrm>
            <a:prstGeom prst="rect">
              <a:avLst/>
            </a:prstGeom>
            <a:noFill/>
          </p:spPr>
          <p:txBody>
            <a:bodyPr wrap="square" rtlCol="0">
              <a:spAutoFit/>
            </a:bodyPr>
            <a:lstStyle/>
            <a:p>
              <a:r>
                <a:rPr lang="en-US" sz="2800" b="1" dirty="0" smtClean="0">
                  <a:solidFill>
                    <a:srgbClr val="FF0000"/>
                  </a:solidFill>
                </a:rPr>
                <a:t>T</a:t>
              </a:r>
              <a:endParaRPr lang="en-US" sz="2800" b="1" dirty="0">
                <a:solidFill>
                  <a:srgbClr val="FF0000"/>
                </a:solidFill>
              </a:endParaRPr>
            </a:p>
          </p:txBody>
        </p:sp>
        <p:sp>
          <p:nvSpPr>
            <p:cNvPr id="15" name="TextBox 14"/>
            <p:cNvSpPr txBox="1"/>
            <p:nvPr/>
          </p:nvSpPr>
          <p:spPr>
            <a:xfrm>
              <a:off x="4038600" y="480875"/>
              <a:ext cx="1066800" cy="523220"/>
            </a:xfrm>
            <a:prstGeom prst="rect">
              <a:avLst/>
            </a:prstGeom>
            <a:noFill/>
          </p:spPr>
          <p:txBody>
            <a:bodyPr wrap="square" rtlCol="0">
              <a:spAutoFit/>
            </a:bodyPr>
            <a:lstStyle/>
            <a:p>
              <a:r>
                <a:rPr lang="en-US" sz="2800" b="1" dirty="0" smtClean="0">
                  <a:solidFill>
                    <a:srgbClr val="FF0000"/>
                  </a:solidFill>
                </a:rPr>
                <a:t>FMA</a:t>
              </a:r>
              <a:endParaRPr lang="en-US" sz="2800" b="1" dirty="0">
                <a:solidFill>
                  <a:srgbClr val="FF0000"/>
                </a:solidFill>
              </a:endParaRPr>
            </a:p>
          </p:txBody>
        </p:sp>
      </p:grpSp>
      <p:sp>
        <p:nvSpPr>
          <p:cNvPr id="3" name="TextBox 2"/>
          <p:cNvSpPr txBox="1"/>
          <p:nvPr/>
        </p:nvSpPr>
        <p:spPr>
          <a:xfrm>
            <a:off x="76200" y="1313795"/>
            <a:ext cx="228600" cy="4401205"/>
          </a:xfrm>
          <a:prstGeom prst="rect">
            <a:avLst/>
          </a:prstGeom>
          <a:noFill/>
        </p:spPr>
        <p:txBody>
          <a:bodyPr wrap="square" rtlCol="0">
            <a:spAutoFit/>
          </a:bodyPr>
          <a:lstStyle/>
          <a:p>
            <a:r>
              <a:rPr lang="en-US" sz="2000" b="1" dirty="0" smtClean="0"/>
              <a:t>1</a:t>
            </a:r>
          </a:p>
          <a:p>
            <a:endParaRPr lang="en-US" sz="2000" b="1" dirty="0"/>
          </a:p>
          <a:p>
            <a:endParaRPr lang="en-US" sz="2000" b="1" dirty="0" smtClean="0"/>
          </a:p>
          <a:p>
            <a:endParaRPr lang="en-US" sz="2000" b="1" dirty="0"/>
          </a:p>
          <a:p>
            <a:endParaRPr lang="en-US" sz="2000" b="1" dirty="0" smtClean="0"/>
          </a:p>
          <a:p>
            <a:r>
              <a:rPr lang="en-US" sz="2000" b="1" dirty="0" smtClean="0"/>
              <a:t>+</a:t>
            </a:r>
          </a:p>
          <a:p>
            <a:endParaRPr lang="en-US" sz="2000" b="1" dirty="0"/>
          </a:p>
          <a:p>
            <a:r>
              <a:rPr lang="en-US" sz="2000" b="1" dirty="0" smtClean="0"/>
              <a:t>1</a:t>
            </a:r>
          </a:p>
          <a:p>
            <a:endParaRPr lang="en-US" sz="2000" b="1" dirty="0"/>
          </a:p>
          <a:p>
            <a:endParaRPr lang="en-US" sz="2000" b="1" dirty="0" smtClean="0"/>
          </a:p>
          <a:p>
            <a:endParaRPr lang="en-US" sz="2000" b="1" dirty="0" smtClean="0"/>
          </a:p>
          <a:p>
            <a:r>
              <a:rPr lang="en-US" sz="2000" b="1" dirty="0" smtClean="0"/>
              <a:t>=</a:t>
            </a:r>
          </a:p>
          <a:p>
            <a:endParaRPr lang="en-US" sz="2000" b="1" dirty="0"/>
          </a:p>
          <a:p>
            <a:r>
              <a:rPr lang="en-US" sz="2000" b="1" dirty="0" smtClean="0"/>
              <a:t>2</a:t>
            </a:r>
            <a:endParaRPr lang="en-US" sz="2000" b="1" dirty="0"/>
          </a:p>
        </p:txBody>
      </p:sp>
      <p:sp>
        <p:nvSpPr>
          <p:cNvPr id="4" name="Rectangle 3"/>
          <p:cNvSpPr/>
          <p:nvPr/>
        </p:nvSpPr>
        <p:spPr>
          <a:xfrm>
            <a:off x="76200" y="1066800"/>
            <a:ext cx="304800" cy="4876800"/>
          </a:xfrm>
          <a:prstGeom prst="rect">
            <a:avLst/>
          </a:prstGeom>
          <a:noFill/>
          <a:ln w="31750">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6" name="TextBox 5"/>
          <p:cNvSpPr txBox="1"/>
          <p:nvPr/>
        </p:nvSpPr>
        <p:spPr>
          <a:xfrm>
            <a:off x="-56430" y="6334780"/>
            <a:ext cx="9124230" cy="523220"/>
          </a:xfrm>
          <a:prstGeom prst="rect">
            <a:avLst/>
          </a:prstGeom>
          <a:noFill/>
        </p:spPr>
        <p:txBody>
          <a:bodyPr wrap="square" rtlCol="0">
            <a:spAutoFit/>
          </a:bodyPr>
          <a:lstStyle/>
          <a:p>
            <a:r>
              <a:rPr lang="en-US" sz="1400" b="1" dirty="0" smtClean="0">
                <a:solidFill>
                  <a:srgbClr val="FF0000"/>
                </a:solidFill>
              </a:rPr>
              <a:t>In above, the ENSO/La Nina composite &amp; trend patterns of Precip look almost  same, thus an additive effect!</a:t>
            </a:r>
          </a:p>
          <a:p>
            <a:r>
              <a:rPr lang="en-US" sz="1400" b="1" dirty="0" smtClean="0">
                <a:solidFill>
                  <a:srgbClr val="FF0000"/>
                </a:solidFill>
              </a:rPr>
              <a:t>  See also Bonus slide about increasing # / frequency of La </a:t>
            </a:r>
            <a:r>
              <a:rPr lang="en-US" sz="1400" b="1" dirty="0" err="1" smtClean="0">
                <a:solidFill>
                  <a:srgbClr val="FF0000"/>
                </a:solidFill>
              </a:rPr>
              <a:t>Ninas</a:t>
            </a:r>
            <a:r>
              <a:rPr lang="en-US" sz="1400" b="1" dirty="0" smtClean="0">
                <a:solidFill>
                  <a:srgbClr val="FF0000"/>
                </a:solidFill>
              </a:rPr>
              <a:t> lately, in the few decades!! </a:t>
            </a:r>
            <a:r>
              <a:rPr lang="en-US" sz="1400" b="1" dirty="0" smtClean="0">
                <a:solidFill>
                  <a:srgbClr val="0033CC"/>
                </a:solidFill>
              </a:rPr>
              <a:t>Also cold Northern Plains!</a:t>
            </a:r>
            <a:endParaRPr lang="en-US" sz="1400" b="1" dirty="0">
              <a:solidFill>
                <a:srgbClr val="0033CC"/>
              </a:solidFill>
            </a:endParaRPr>
          </a:p>
        </p:txBody>
      </p:sp>
      <p:cxnSp>
        <p:nvCxnSpPr>
          <p:cNvPr id="9" name="Straight Arrow Connector 8"/>
          <p:cNvCxnSpPr/>
          <p:nvPr/>
        </p:nvCxnSpPr>
        <p:spPr>
          <a:xfrm flipV="1">
            <a:off x="76199" y="5943600"/>
            <a:ext cx="0" cy="762001"/>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6702237" y="1371600"/>
            <a:ext cx="0" cy="4038600"/>
          </a:xfrm>
          <a:prstGeom prst="straightConnector1">
            <a:avLst/>
          </a:prstGeom>
          <a:ln w="19050">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5715001" y="1524001"/>
            <a:ext cx="987236" cy="15880"/>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5791201" y="3159730"/>
            <a:ext cx="933448" cy="0"/>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7168" name="Straight Arrow Connector 7167"/>
          <p:cNvCxnSpPr/>
          <p:nvPr/>
        </p:nvCxnSpPr>
        <p:spPr>
          <a:xfrm flipH="1" flipV="1">
            <a:off x="5665694" y="4778348"/>
            <a:ext cx="1058955" cy="22252"/>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7194" name="TextBox 7193"/>
          <p:cNvSpPr txBox="1"/>
          <p:nvPr/>
        </p:nvSpPr>
        <p:spPr>
          <a:xfrm>
            <a:off x="3886200" y="4876800"/>
            <a:ext cx="725828" cy="1015663"/>
          </a:xfrm>
          <a:prstGeom prst="rect">
            <a:avLst/>
          </a:prstGeom>
          <a:noFill/>
        </p:spPr>
        <p:txBody>
          <a:bodyPr wrap="square" rtlCol="0">
            <a:spAutoFit/>
          </a:bodyPr>
          <a:lstStyle/>
          <a:p>
            <a:r>
              <a:rPr lang="en-US" sz="1000" dirty="0" smtClean="0"/>
              <a:t>Look at frequency along southeast!</a:t>
            </a:r>
          </a:p>
          <a:p>
            <a:r>
              <a:rPr lang="en-US" sz="1000" dirty="0" smtClean="0"/>
              <a:t>About 50+ %</a:t>
            </a:r>
            <a:endParaRPr lang="en-US" sz="1000" dirty="0"/>
          </a:p>
        </p:txBody>
      </p:sp>
    </p:spTree>
    <p:extLst>
      <p:ext uri="{BB962C8B-B14F-4D97-AF65-F5344CB8AC3E}">
        <p14:creationId xmlns:p14="http://schemas.microsoft.com/office/powerpoint/2010/main" val="39212145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43" y="0"/>
            <a:ext cx="5264218"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14</a:t>
            </a:fld>
            <a:endParaRPr lang="en-US" altLang="en-US" sz="1400" dirty="0"/>
          </a:p>
        </p:txBody>
      </p:sp>
      <p:sp>
        <p:nvSpPr>
          <p:cNvPr id="6147" name="Rectangle 2"/>
          <p:cNvSpPr>
            <a:spLocks noGrp="1" noChangeArrowheads="1"/>
          </p:cNvSpPr>
          <p:nvPr>
            <p:ph type="title"/>
          </p:nvPr>
        </p:nvSpPr>
        <p:spPr>
          <a:xfrm>
            <a:off x="53340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433290" y="1219200"/>
            <a:ext cx="3558309" cy="2246769"/>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13" name="TextBox 12"/>
          <p:cNvSpPr txBox="1"/>
          <p:nvPr/>
        </p:nvSpPr>
        <p:spPr>
          <a:xfrm>
            <a:off x="3352801" y="19050"/>
            <a:ext cx="20417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Last Month</a:t>
            </a:r>
            <a:endParaRPr lang="en-US" b="1" dirty="0">
              <a:solidFill>
                <a:srgbClr val="FF0000"/>
              </a:solidFill>
            </a:endParaRPr>
          </a:p>
        </p:txBody>
      </p:sp>
      <p:sp>
        <p:nvSpPr>
          <p:cNvPr id="9" name="Rectangle 8"/>
          <p:cNvSpPr/>
          <p:nvPr/>
        </p:nvSpPr>
        <p:spPr>
          <a:xfrm>
            <a:off x="152400" y="3276600"/>
            <a:ext cx="1066800"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3276600"/>
            <a:ext cx="1081454" cy="6858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75260" y="2209800"/>
            <a:ext cx="4876800" cy="523220"/>
          </a:xfrm>
          <a:prstGeom prst="rect">
            <a:avLst/>
          </a:prstGeom>
          <a:noFill/>
        </p:spPr>
        <p:txBody>
          <a:bodyPr wrap="square" rtlCol="0">
            <a:spAutoFit/>
          </a:bodyPr>
          <a:lstStyle/>
          <a:p>
            <a:r>
              <a:rPr lang="en-US" sz="1400" dirty="0" smtClean="0"/>
              <a:t>Don’t let the short term improvement in the southwest fool you!</a:t>
            </a:r>
          </a:p>
          <a:p>
            <a:r>
              <a:rPr lang="en-US" sz="1400" dirty="0" smtClean="0"/>
              <a:t>There is an ongoing long term drought here. </a:t>
            </a:r>
            <a:endParaRPr lang="en-US" sz="1400" dirty="0"/>
          </a:p>
        </p:txBody>
      </p:sp>
    </p:spTree>
    <p:extLst>
      <p:ext uri="{BB962C8B-B14F-4D97-AF65-F5344CB8AC3E}">
        <p14:creationId xmlns:p14="http://schemas.microsoft.com/office/powerpoint/2010/main" val="28470363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s://www.cpc.ncep.noaa.gov/products/Drought/Figures/index/spi_plot.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9050"/>
            <a:ext cx="5284643" cy="6838950"/>
          </a:xfrm>
          <a:prstGeom prst="rect">
            <a:avLst/>
          </a:prstGeom>
          <a:noFill/>
          <a:extLst>
            <a:ext uri="{909E8E84-426E-40DD-AFC4-6F175D3DCCD1}">
              <a14:hiddenFill xmlns:a14="http://schemas.microsoft.com/office/drawing/2010/main">
                <a:solidFill>
                  <a:srgbClr val="FFFFFF"/>
                </a:solidFill>
              </a14:hiddenFill>
            </a:ext>
          </a:extLst>
        </p:spPr>
      </p:pic>
      <p:sp>
        <p:nvSpPr>
          <p:cNvPr id="6146" name="Slide Number Placeholder 5"/>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E8DAFBA-0425-49D9-A8CB-9D2CA6FA97A1}" type="slidenum">
              <a:rPr lang="en-US" altLang="en-US" sz="1400" smtClean="0"/>
              <a:pPr eaLnBrk="1" hangingPunct="1">
                <a:spcBef>
                  <a:spcPct val="0"/>
                </a:spcBef>
                <a:buFontTx/>
                <a:buNone/>
              </a:pPr>
              <a:t>15</a:t>
            </a:fld>
            <a:endParaRPr lang="en-US" altLang="en-US" sz="1400" dirty="0"/>
          </a:p>
        </p:txBody>
      </p:sp>
      <p:sp>
        <p:nvSpPr>
          <p:cNvPr id="6147" name="Rectangle 2"/>
          <p:cNvSpPr>
            <a:spLocks noGrp="1" noChangeArrowheads="1"/>
          </p:cNvSpPr>
          <p:nvPr>
            <p:ph type="title"/>
          </p:nvPr>
        </p:nvSpPr>
        <p:spPr>
          <a:xfrm>
            <a:off x="5638800" y="0"/>
            <a:ext cx="3200400" cy="1289050"/>
          </a:xfrm>
        </p:spPr>
        <p:txBody>
          <a:bodyPr/>
          <a:lstStyle/>
          <a:p>
            <a:pPr eaLnBrk="1" hangingPunct="1"/>
            <a:r>
              <a:rPr lang="en-US" altLang="en-US" sz="2000" dirty="0">
                <a:solidFill>
                  <a:srgbClr val="0033CC"/>
                </a:solidFill>
              </a:rPr>
              <a:t>The Standardized Precipitation Index </a:t>
            </a:r>
            <a:r>
              <a:rPr lang="en-US" altLang="en-US" sz="3200" dirty="0">
                <a:solidFill>
                  <a:srgbClr val="0033CC"/>
                </a:solidFill>
              </a:rPr>
              <a:t>SPI</a:t>
            </a:r>
            <a:r>
              <a:rPr lang="en-US" altLang="en-US" dirty="0">
                <a:solidFill>
                  <a:srgbClr val="0033CC"/>
                </a:solidFill>
              </a:rPr>
              <a:t/>
            </a:r>
            <a:br>
              <a:rPr lang="en-US" altLang="en-US" dirty="0">
                <a:solidFill>
                  <a:srgbClr val="0033CC"/>
                </a:solidFill>
              </a:rPr>
            </a:br>
            <a:r>
              <a:rPr lang="en-US" altLang="en-US" sz="2000" dirty="0">
                <a:solidFill>
                  <a:srgbClr val="0033CC"/>
                </a:solidFill>
              </a:rPr>
              <a:t>(</a:t>
            </a:r>
            <a:r>
              <a:rPr lang="en-US" altLang="en-US" sz="2000" b="1" dirty="0">
                <a:solidFill>
                  <a:srgbClr val="0033CC"/>
                </a:solidFill>
              </a:rPr>
              <a:t>based on Observed P</a:t>
            </a:r>
            <a:r>
              <a:rPr lang="en-US" altLang="en-US" sz="2000" dirty="0">
                <a:solidFill>
                  <a:srgbClr val="0033CC"/>
                </a:solidFill>
              </a:rPr>
              <a:t>)</a:t>
            </a:r>
            <a:endParaRPr lang="en-US" altLang="en-US" dirty="0">
              <a:solidFill>
                <a:srgbClr val="0033CC"/>
              </a:solidFill>
            </a:endParaRPr>
          </a:p>
        </p:txBody>
      </p:sp>
      <p:sp>
        <p:nvSpPr>
          <p:cNvPr id="6148" name="Text Box 4"/>
          <p:cNvSpPr txBox="1">
            <a:spLocks noChangeArrowheads="1"/>
          </p:cNvSpPr>
          <p:nvPr/>
        </p:nvSpPr>
        <p:spPr bwMode="auto">
          <a:xfrm>
            <a:off x="685800" y="4495800"/>
            <a:ext cx="2286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endParaRPr lang="en-US" altLang="en-US" sz="1800"/>
          </a:p>
        </p:txBody>
      </p:sp>
      <p:sp>
        <p:nvSpPr>
          <p:cNvPr id="10" name="TextBox 9"/>
          <p:cNvSpPr txBox="1"/>
          <p:nvPr/>
        </p:nvSpPr>
        <p:spPr>
          <a:xfrm>
            <a:off x="5791200" y="1219200"/>
            <a:ext cx="3200399" cy="2462213"/>
          </a:xfrm>
          <a:prstGeom prst="rect">
            <a:avLst/>
          </a:prstGeom>
          <a:noFill/>
        </p:spPr>
        <p:txBody>
          <a:bodyPr wrap="square" rtlCol="0">
            <a:spAutoFit/>
          </a:bodyPr>
          <a:lstStyle/>
          <a:p>
            <a:r>
              <a:rPr lang="en-US" sz="1400" dirty="0"/>
              <a:t>Very interesting graphic &amp; details for the drought across the US based on the more generalized </a:t>
            </a:r>
            <a:r>
              <a:rPr lang="en-US" sz="1400" dirty="0" err="1"/>
              <a:t>precip</a:t>
            </a:r>
            <a:r>
              <a:rPr lang="en-US" sz="1400" dirty="0"/>
              <a:t> deficit/excess, the Standardized Precipitation Index (SPI). </a:t>
            </a:r>
          </a:p>
          <a:p>
            <a:endParaRPr lang="en-US" sz="1400" dirty="0"/>
          </a:p>
          <a:p>
            <a:r>
              <a:rPr lang="en-US" sz="1400" dirty="0"/>
              <a:t>The dark brown and red colors, indicating standardized precipitation deficits, in the various time periods, approximately correspond to the appropriate short/long term drought monitor regions and their intensities </a:t>
            </a:r>
          </a:p>
        </p:txBody>
      </p:sp>
      <p:sp>
        <p:nvSpPr>
          <p:cNvPr id="3" name="TextBox 2"/>
          <p:cNvSpPr txBox="1"/>
          <p:nvPr/>
        </p:nvSpPr>
        <p:spPr>
          <a:xfrm>
            <a:off x="6172201" y="3883981"/>
            <a:ext cx="2971799" cy="2554545"/>
          </a:xfrm>
          <a:prstGeom prst="rect">
            <a:avLst/>
          </a:prstGeom>
          <a:noFill/>
        </p:spPr>
        <p:txBody>
          <a:bodyPr wrap="square" rtlCol="0">
            <a:spAutoFit/>
          </a:bodyPr>
          <a:lstStyle/>
          <a:p>
            <a:r>
              <a:rPr lang="en-US" sz="1600" dirty="0" smtClean="0">
                <a:solidFill>
                  <a:srgbClr val="FF0000"/>
                </a:solidFill>
              </a:rPr>
              <a:t>How does one negotiate and reconcile </a:t>
            </a:r>
            <a:r>
              <a:rPr lang="en-US" sz="1600" u="sng" dirty="0" smtClean="0">
                <a:solidFill>
                  <a:srgbClr val="FF0000"/>
                </a:solidFill>
              </a:rPr>
              <a:t>declaring short term vs long term </a:t>
            </a:r>
            <a:r>
              <a:rPr lang="en-US" sz="1600" dirty="0" smtClean="0">
                <a:solidFill>
                  <a:srgbClr val="FF0000"/>
                </a:solidFill>
              </a:rPr>
              <a:t>drought when </a:t>
            </a:r>
            <a:r>
              <a:rPr lang="en-US" sz="1600" dirty="0" err="1">
                <a:solidFill>
                  <a:srgbClr val="FF0000"/>
                </a:solidFill>
              </a:rPr>
              <a:t>p</a:t>
            </a:r>
            <a:r>
              <a:rPr lang="en-US" sz="1600" dirty="0" err="1" smtClean="0">
                <a:solidFill>
                  <a:srgbClr val="FF0000"/>
                </a:solidFill>
              </a:rPr>
              <a:t>recip</a:t>
            </a:r>
            <a:r>
              <a:rPr lang="en-US" sz="1600" dirty="0" smtClean="0">
                <a:solidFill>
                  <a:srgbClr val="FF0000"/>
                </a:solidFill>
              </a:rPr>
              <a:t>. deficiencies patterns  differ on many different time scales locally!!  </a:t>
            </a:r>
          </a:p>
          <a:p>
            <a:endParaRPr lang="en-US" sz="1600" dirty="0">
              <a:solidFill>
                <a:srgbClr val="FF0000"/>
              </a:solidFill>
            </a:endParaRPr>
          </a:p>
          <a:p>
            <a:r>
              <a:rPr lang="en-US" sz="1600" b="1" u="sng" dirty="0" smtClean="0">
                <a:solidFill>
                  <a:srgbClr val="FF0000"/>
                </a:solidFill>
              </a:rPr>
              <a:t>What is the cutoff delineating time between short VS long term drought!!   </a:t>
            </a:r>
            <a:endParaRPr lang="en-US" sz="1600" b="1" u="sng" dirty="0">
              <a:solidFill>
                <a:srgbClr val="FF0000"/>
              </a:solidFill>
            </a:endParaRPr>
          </a:p>
        </p:txBody>
      </p:sp>
      <p:sp>
        <p:nvSpPr>
          <p:cNvPr id="8" name="TextBox 7"/>
          <p:cNvSpPr txBox="1"/>
          <p:nvPr/>
        </p:nvSpPr>
        <p:spPr>
          <a:xfrm>
            <a:off x="7391399" y="3300968"/>
            <a:ext cx="1508315" cy="369332"/>
          </a:xfrm>
          <a:prstGeom prst="rect">
            <a:avLst/>
          </a:prstGeom>
          <a:noFill/>
        </p:spPr>
        <p:txBody>
          <a:bodyPr wrap="square" rtlCol="0">
            <a:spAutoFit/>
          </a:bodyPr>
          <a:lstStyle/>
          <a:p>
            <a:r>
              <a:rPr lang="en-US" b="1" dirty="0">
                <a:solidFill>
                  <a:srgbClr val="FF0000"/>
                </a:solidFill>
              </a:rPr>
              <a:t>----- NOW</a:t>
            </a:r>
          </a:p>
        </p:txBody>
      </p:sp>
      <p:sp>
        <p:nvSpPr>
          <p:cNvPr id="17" name="TextBox 16"/>
          <p:cNvSpPr txBox="1"/>
          <p:nvPr/>
        </p:nvSpPr>
        <p:spPr>
          <a:xfrm>
            <a:off x="4130484" y="19050"/>
            <a:ext cx="1584516" cy="369332"/>
          </a:xfrm>
          <a:prstGeom prst="rect">
            <a:avLst/>
          </a:prstGeom>
          <a:noFill/>
        </p:spPr>
        <p:txBody>
          <a:bodyPr wrap="square" rtlCol="0">
            <a:spAutoFit/>
          </a:bodyPr>
          <a:lstStyle/>
          <a:p>
            <a:r>
              <a:rPr lang="en-US" b="1" dirty="0">
                <a:solidFill>
                  <a:srgbClr val="FF0000"/>
                </a:solidFill>
              </a:rPr>
              <a:t>----- </a:t>
            </a:r>
            <a:r>
              <a:rPr lang="en-US" b="1" dirty="0" smtClean="0">
                <a:solidFill>
                  <a:srgbClr val="FF0000"/>
                </a:solidFill>
              </a:rPr>
              <a:t>NOW</a:t>
            </a:r>
            <a:endParaRPr lang="en-US" b="1" dirty="0">
              <a:solidFill>
                <a:srgbClr val="FF0000"/>
              </a:solidFill>
            </a:endParaRPr>
          </a:p>
        </p:txBody>
      </p:sp>
      <p:sp>
        <p:nvSpPr>
          <p:cNvPr id="13" name="Rectangle 12"/>
          <p:cNvSpPr/>
          <p:nvPr/>
        </p:nvSpPr>
        <p:spPr>
          <a:xfrm>
            <a:off x="669985" y="1421614"/>
            <a:ext cx="565879" cy="4833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382715" y="1654890"/>
            <a:ext cx="914400" cy="584775"/>
          </a:xfrm>
          <a:prstGeom prst="rect">
            <a:avLst/>
          </a:prstGeom>
          <a:noFill/>
        </p:spPr>
        <p:txBody>
          <a:bodyPr wrap="square" rtlCol="0">
            <a:spAutoFit/>
          </a:bodyPr>
          <a:lstStyle/>
          <a:p>
            <a:r>
              <a:rPr lang="en-US" sz="3200" dirty="0" smtClean="0">
                <a:solidFill>
                  <a:srgbClr val="FA5236"/>
                </a:solidFill>
              </a:rPr>
              <a:t>S</a:t>
            </a:r>
            <a:r>
              <a:rPr lang="en-US" sz="1000" dirty="0" smtClean="0">
                <a:solidFill>
                  <a:srgbClr val="FA5236"/>
                </a:solidFill>
              </a:rPr>
              <a:t>hort</a:t>
            </a:r>
            <a:endParaRPr lang="en-US" sz="3200" dirty="0">
              <a:solidFill>
                <a:srgbClr val="FA5236"/>
              </a:solidFill>
            </a:endParaRPr>
          </a:p>
        </p:txBody>
      </p:sp>
      <p:sp>
        <p:nvSpPr>
          <p:cNvPr id="16" name="TextBox 15"/>
          <p:cNvSpPr txBox="1"/>
          <p:nvPr/>
        </p:nvSpPr>
        <p:spPr>
          <a:xfrm>
            <a:off x="2362200" y="3693240"/>
            <a:ext cx="656734" cy="584775"/>
          </a:xfrm>
          <a:prstGeom prst="rect">
            <a:avLst/>
          </a:prstGeom>
          <a:noFill/>
        </p:spPr>
        <p:txBody>
          <a:bodyPr wrap="square" rtlCol="0">
            <a:spAutoFit/>
          </a:bodyPr>
          <a:lstStyle/>
          <a:p>
            <a:r>
              <a:rPr lang="en-US" sz="3200" dirty="0" smtClean="0">
                <a:solidFill>
                  <a:srgbClr val="FA5236"/>
                </a:solidFill>
              </a:rPr>
              <a:t>L</a:t>
            </a:r>
            <a:r>
              <a:rPr lang="en-US" sz="1000" dirty="0" smtClean="0">
                <a:solidFill>
                  <a:srgbClr val="FA5236"/>
                </a:solidFill>
              </a:rPr>
              <a:t>ong</a:t>
            </a:r>
            <a:endParaRPr lang="en-US" sz="3200" dirty="0">
              <a:solidFill>
                <a:srgbClr val="FA5236"/>
              </a:solidFill>
            </a:endParaRPr>
          </a:p>
        </p:txBody>
      </p:sp>
      <p:sp>
        <p:nvSpPr>
          <p:cNvPr id="5" name="TextBox 4"/>
          <p:cNvSpPr txBox="1"/>
          <p:nvPr/>
        </p:nvSpPr>
        <p:spPr>
          <a:xfrm>
            <a:off x="0" y="2209800"/>
            <a:ext cx="5345037" cy="461665"/>
          </a:xfrm>
          <a:prstGeom prst="rect">
            <a:avLst/>
          </a:prstGeom>
          <a:noFill/>
        </p:spPr>
        <p:txBody>
          <a:bodyPr wrap="square" rtlCol="0">
            <a:spAutoFit/>
          </a:bodyPr>
          <a:lstStyle/>
          <a:p>
            <a:r>
              <a:rPr lang="en-US" sz="1200" dirty="0" smtClean="0"/>
              <a:t>The </a:t>
            </a:r>
            <a:r>
              <a:rPr lang="en-US" sz="1200" u="sng" dirty="0" smtClean="0"/>
              <a:t>short term drought </a:t>
            </a:r>
            <a:r>
              <a:rPr lang="en-US" sz="1200" dirty="0" smtClean="0"/>
              <a:t>has somewhat shifted/extended from southwest to northwest and the northern Plains.  But the </a:t>
            </a:r>
            <a:r>
              <a:rPr lang="en-US" sz="1200" u="sng" dirty="0" smtClean="0"/>
              <a:t>long term drought in the southwest remains</a:t>
            </a:r>
            <a:r>
              <a:rPr lang="en-US" sz="1200" dirty="0" smtClean="0"/>
              <a:t>.</a:t>
            </a:r>
            <a:endParaRPr lang="en-US" sz="1200" dirty="0"/>
          </a:p>
        </p:txBody>
      </p:sp>
      <p:sp>
        <p:nvSpPr>
          <p:cNvPr id="15" name="Rectangle 14"/>
          <p:cNvSpPr/>
          <p:nvPr/>
        </p:nvSpPr>
        <p:spPr>
          <a:xfrm>
            <a:off x="3200400" y="1421614"/>
            <a:ext cx="1447800" cy="6357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 y="4343400"/>
            <a:ext cx="1524000" cy="609600"/>
          </a:xfrm>
          <a:prstGeom prst="rect">
            <a:avLst/>
          </a:prstGeom>
          <a:noFill/>
          <a:ln w="28575">
            <a:solidFill>
              <a:srgbClr val="9A75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a:off x="1676400" y="4492883"/>
            <a:ext cx="457200" cy="0"/>
          </a:xfrm>
          <a:prstGeom prst="straightConnector1">
            <a:avLst/>
          </a:prstGeom>
          <a:ln w="3175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133600" y="4278015"/>
            <a:ext cx="3276601" cy="276999"/>
          </a:xfrm>
          <a:prstGeom prst="rect">
            <a:avLst/>
          </a:prstGeom>
          <a:noFill/>
        </p:spPr>
        <p:txBody>
          <a:bodyPr wrap="square" rtlCol="0">
            <a:spAutoFit/>
          </a:bodyPr>
          <a:lstStyle/>
          <a:p>
            <a:r>
              <a:rPr lang="en-US" sz="1200" dirty="0" smtClean="0"/>
              <a:t>                </a:t>
            </a:r>
            <a:r>
              <a:rPr lang="en-US" sz="1200" b="1" dirty="0" smtClean="0"/>
              <a:t>At exactly where does drought begin? </a:t>
            </a:r>
            <a:endParaRPr lang="en-US" sz="1200" b="1" dirty="0"/>
          </a:p>
        </p:txBody>
      </p:sp>
      <p:cxnSp>
        <p:nvCxnSpPr>
          <p:cNvPr id="14" name="Straight Arrow Connector 13"/>
          <p:cNvCxnSpPr/>
          <p:nvPr/>
        </p:nvCxnSpPr>
        <p:spPr>
          <a:xfrm flipH="1">
            <a:off x="2209801" y="4375578"/>
            <a:ext cx="656724" cy="120222"/>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624133" y="3581400"/>
            <a:ext cx="2104534"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9781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16</a:t>
            </a:fld>
            <a:endParaRPr lang="en-US" altLang="en-US" sz="1400" dirty="0"/>
          </a:p>
        </p:txBody>
      </p:sp>
      <p:sp>
        <p:nvSpPr>
          <p:cNvPr id="7171" name="TextBox 1"/>
          <p:cNvSpPr txBox="1">
            <a:spLocks noChangeArrowheads="1"/>
          </p:cNvSpPr>
          <p:nvPr/>
        </p:nvSpPr>
        <p:spPr bwMode="auto">
          <a:xfrm>
            <a:off x="5334000" y="990600"/>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9200" y="2286000"/>
            <a:ext cx="3810000" cy="646331"/>
          </a:xfrm>
          <a:prstGeom prst="rect">
            <a:avLst/>
          </a:prstGeom>
          <a:noFill/>
        </p:spPr>
        <p:txBody>
          <a:bodyPr wrap="square" rtlCol="0">
            <a:spAutoFit/>
          </a:bodyPr>
          <a:lstStyle/>
          <a:p>
            <a:r>
              <a:rPr lang="en-US" dirty="0" smtClean="0"/>
              <a:t>Almost a east-west flip in the south this month as compared to last month.</a:t>
            </a:r>
            <a:endParaRPr lang="en-US" dirty="0"/>
          </a:p>
        </p:txBody>
      </p:sp>
      <p:pic>
        <p:nvPicPr>
          <p:cNvPr id="11266" name="Picture 2" descr="https://www.cpc.ncep.noaa.gov/products/tanal/30day/mean/20211130.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 y="76200"/>
            <a:ext cx="4800599" cy="6629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5029200" y="3528534"/>
            <a:ext cx="4114800" cy="3100866"/>
          </a:xfrm>
          <a:prstGeom prst="rect">
            <a:avLst/>
          </a:prstGeom>
        </p:spPr>
      </p:pic>
      <p:sp>
        <p:nvSpPr>
          <p:cNvPr id="11" name="TextBox 10"/>
          <p:cNvSpPr txBox="1"/>
          <p:nvPr/>
        </p:nvSpPr>
        <p:spPr>
          <a:xfrm>
            <a:off x="7772400" y="76200"/>
            <a:ext cx="1371600" cy="646331"/>
          </a:xfrm>
          <a:prstGeom prst="rect">
            <a:avLst/>
          </a:prstGeom>
          <a:noFill/>
        </p:spPr>
        <p:txBody>
          <a:bodyPr wrap="square" rtlCol="0">
            <a:spAutoFit/>
          </a:bodyPr>
          <a:lstStyle/>
          <a:p>
            <a:r>
              <a:rPr lang="en-US" i="1" dirty="0" smtClean="0">
                <a:solidFill>
                  <a:srgbClr val="FF0000"/>
                </a:solidFill>
              </a:rPr>
              <a:t>Slide from last month..</a:t>
            </a:r>
            <a:endParaRPr lang="en-US" i="1" dirty="0">
              <a:solidFill>
                <a:srgbClr val="FF0000"/>
              </a:solidFill>
            </a:endParaRPr>
          </a:p>
        </p:txBody>
      </p:sp>
    </p:spTree>
    <p:extLst>
      <p:ext uri="{BB962C8B-B14F-4D97-AF65-F5344CB8AC3E}">
        <p14:creationId xmlns:p14="http://schemas.microsoft.com/office/powerpoint/2010/main" val="15232172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Number Placeholder 3"/>
          <p:cNvSpPr>
            <a:spLocks noGrp="1"/>
          </p:cNvSpPr>
          <p:nvPr>
            <p:ph type="sldNum" sz="quarter" idx="12"/>
          </p:nvPr>
        </p:nvSpPr>
        <p:spPr>
          <a:xfrm>
            <a:off x="8763000" y="6553200"/>
            <a:ext cx="381000" cy="2762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17</a:t>
            </a:fld>
            <a:endParaRPr lang="en-US" altLang="en-US" sz="1400" dirty="0"/>
          </a:p>
        </p:txBody>
      </p:sp>
      <p:sp>
        <p:nvSpPr>
          <p:cNvPr id="7171" name="TextBox 1"/>
          <p:cNvSpPr txBox="1">
            <a:spLocks noChangeArrowheads="1"/>
          </p:cNvSpPr>
          <p:nvPr/>
        </p:nvSpPr>
        <p:spPr bwMode="auto">
          <a:xfrm>
            <a:off x="5334000" y="990600"/>
            <a:ext cx="3124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b="1" dirty="0">
                <a:latin typeface="Times New Roman" pitchFamily="18" charset="0"/>
              </a:rPr>
              <a:t>Recent US </a:t>
            </a:r>
            <a:r>
              <a:rPr lang="en-US" altLang="en-US" sz="1800" b="1" dirty="0" smtClean="0">
                <a:latin typeface="Times New Roman" pitchFamily="18" charset="0"/>
              </a:rPr>
              <a:t>Temperatures</a:t>
            </a:r>
          </a:p>
        </p:txBody>
      </p:sp>
      <p:sp>
        <p:nvSpPr>
          <p:cNvPr id="16" name="TextBox 15"/>
          <p:cNvSpPr txBox="1"/>
          <p:nvPr/>
        </p:nvSpPr>
        <p:spPr>
          <a:xfrm>
            <a:off x="7133492" y="3163363"/>
            <a:ext cx="1981200" cy="369332"/>
          </a:xfrm>
          <a:prstGeom prst="rect">
            <a:avLst/>
          </a:prstGeom>
          <a:noFill/>
        </p:spPr>
        <p:txBody>
          <a:bodyPr wrap="square" rtlCol="0">
            <a:spAutoFit/>
          </a:bodyPr>
          <a:lstStyle/>
          <a:p>
            <a:r>
              <a:rPr lang="en-US" dirty="0" smtClean="0"/>
              <a:t>So far this month !!</a:t>
            </a:r>
            <a:endParaRPr lang="en-US" dirty="0"/>
          </a:p>
        </p:txBody>
      </p:sp>
      <p:sp>
        <p:nvSpPr>
          <p:cNvPr id="5" name="AutoShape 4" descr="image.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image.png"/>
          <p:cNvSpPr>
            <a:spLocks noChangeAspect="1" noChangeArrowheads="1"/>
          </p:cNvSpPr>
          <p:nvPr/>
        </p:nvSpPr>
        <p:spPr bwMode="auto">
          <a:xfrm>
            <a:off x="5617436" y="3810000"/>
            <a:ext cx="1516056" cy="1516063"/>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p:cNvSpPr txBox="1"/>
          <p:nvPr/>
        </p:nvSpPr>
        <p:spPr>
          <a:xfrm>
            <a:off x="5029200" y="2286000"/>
            <a:ext cx="3810000" cy="646331"/>
          </a:xfrm>
          <a:prstGeom prst="rect">
            <a:avLst/>
          </a:prstGeom>
          <a:noFill/>
        </p:spPr>
        <p:txBody>
          <a:bodyPr wrap="square" rtlCol="0">
            <a:spAutoFit/>
          </a:bodyPr>
          <a:lstStyle/>
          <a:p>
            <a:r>
              <a:rPr lang="en-US" dirty="0" smtClean="0"/>
              <a:t>Considerable variability from one month to next!</a:t>
            </a:r>
            <a:endParaRPr lang="en-US" dirty="0"/>
          </a:p>
        </p:txBody>
      </p:sp>
      <p:sp>
        <p:nvSpPr>
          <p:cNvPr id="8" name="TextBox 7"/>
          <p:cNvSpPr txBox="1"/>
          <p:nvPr/>
        </p:nvSpPr>
        <p:spPr>
          <a:xfrm>
            <a:off x="8077200" y="76200"/>
            <a:ext cx="1066800" cy="381000"/>
          </a:xfrm>
          <a:prstGeom prst="rect">
            <a:avLst/>
          </a:prstGeom>
          <a:noFill/>
        </p:spPr>
        <p:txBody>
          <a:bodyPr wrap="square" rtlCol="0">
            <a:spAutoFit/>
          </a:bodyPr>
          <a:lstStyle/>
          <a:p>
            <a:r>
              <a:rPr lang="en-US" dirty="0" smtClean="0"/>
              <a:t>Now..</a:t>
            </a:r>
            <a:endParaRPr lang="en-US" dirty="0"/>
          </a:p>
        </p:txBody>
      </p:sp>
      <p:pic>
        <p:nvPicPr>
          <p:cNvPr id="9218" name="Picture 2" descr="https://www.cpc.ncep.noaa.gov/products/tanal/30day/mean/20211231.30day.mean.C.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03" y="25354"/>
            <a:ext cx="4971843" cy="6756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stretch>
            <a:fillRect/>
          </a:stretch>
        </p:blipFill>
        <p:spPr>
          <a:xfrm>
            <a:off x="5000146" y="3495675"/>
            <a:ext cx="4114546" cy="3133725"/>
          </a:xfrm>
          <a:prstGeom prst="rect">
            <a:avLst/>
          </a:prstGeom>
        </p:spPr>
      </p:pic>
    </p:spTree>
    <p:extLst>
      <p:ext uri="{BB962C8B-B14F-4D97-AF65-F5344CB8AC3E}">
        <p14:creationId xmlns:p14="http://schemas.microsoft.com/office/powerpoint/2010/main" val="38998066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1" y="-6825"/>
            <a:ext cx="4724400" cy="6648450"/>
          </a:xfrm>
          <a:prstGeom prst="rect">
            <a:avLst/>
          </a:prstGeom>
        </p:spPr>
      </p:pic>
      <p:sp>
        <p:nvSpPr>
          <p:cNvPr id="3" name="Rectangle 2"/>
          <p:cNvSpPr/>
          <p:nvPr/>
        </p:nvSpPr>
        <p:spPr>
          <a:xfrm>
            <a:off x="7019139" y="3200400"/>
            <a:ext cx="1743861" cy="364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33CC"/>
                </a:solidFill>
              </a:rPr>
              <a:t>Last month</a:t>
            </a:r>
            <a:endParaRPr lang="en-US" sz="1400" dirty="0">
              <a:solidFill>
                <a:srgbClr val="0033CC"/>
              </a:solidFill>
            </a:endParaRPr>
          </a:p>
        </p:txBody>
      </p:sp>
      <p:sp>
        <p:nvSpPr>
          <p:cNvPr id="17" name="Rectangle 16"/>
          <p:cNvSpPr/>
          <p:nvPr/>
        </p:nvSpPr>
        <p:spPr>
          <a:xfrm>
            <a:off x="6790539" y="5943600"/>
            <a:ext cx="1743861" cy="3644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smtClean="0">
                <a:solidFill>
                  <a:srgbClr val="0033CC"/>
                </a:solidFill>
              </a:rPr>
              <a:t>This month</a:t>
            </a:r>
            <a:endParaRPr lang="en-US" sz="1400" dirty="0">
              <a:solidFill>
                <a:srgbClr val="0033CC"/>
              </a:solidFill>
            </a:endParaRPr>
          </a:p>
        </p:txBody>
      </p:sp>
      <p:sp>
        <p:nvSpPr>
          <p:cNvPr id="16" name="Slide Number Placeholder 3"/>
          <p:cNvSpPr>
            <a:spLocks noGrp="1"/>
          </p:cNvSpPr>
          <p:nvPr>
            <p:ph type="sldNum" sz="quarter" idx="12"/>
          </p:nvPr>
        </p:nvSpPr>
        <p:spPr>
          <a:xfrm>
            <a:off x="88392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18</a:t>
            </a:fld>
            <a:endParaRPr lang="en-US" altLang="en-US" sz="1400" dirty="0"/>
          </a:p>
        </p:txBody>
      </p:sp>
      <p:sp>
        <p:nvSpPr>
          <p:cNvPr id="13" name="Arc 12"/>
          <p:cNvSpPr/>
          <p:nvPr/>
        </p:nvSpPr>
        <p:spPr>
          <a:xfrm>
            <a:off x="5979319" y="2209800"/>
            <a:ext cx="2555081" cy="533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9" name="Straight Arrow Connector 8"/>
          <p:cNvCxnSpPr/>
          <p:nvPr/>
        </p:nvCxnSpPr>
        <p:spPr>
          <a:xfrm>
            <a:off x="7075251" y="4472472"/>
            <a:ext cx="172440" cy="26844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4920" y="1066800"/>
            <a:ext cx="3490280" cy="738664"/>
          </a:xfrm>
          <a:prstGeom prst="rect">
            <a:avLst/>
          </a:prstGeom>
          <a:noFill/>
        </p:spPr>
        <p:txBody>
          <a:bodyPr wrap="square" rtlCol="0">
            <a:spAutoFit/>
          </a:bodyPr>
          <a:lstStyle/>
          <a:p>
            <a:r>
              <a:rPr lang="en-US" sz="1400" dirty="0" smtClean="0">
                <a:solidFill>
                  <a:srgbClr val="FF0000"/>
                </a:solidFill>
              </a:rPr>
              <a:t>Northern CA  </a:t>
            </a:r>
            <a:r>
              <a:rPr lang="en-US" sz="1400" dirty="0" smtClean="0">
                <a:solidFill>
                  <a:srgbClr val="FF0000"/>
                </a:solidFill>
              </a:rPr>
              <a:t>reservoirs are </a:t>
            </a:r>
            <a:r>
              <a:rPr lang="en-US" sz="1400" dirty="0" smtClean="0">
                <a:solidFill>
                  <a:srgbClr val="FF0000"/>
                </a:solidFill>
              </a:rPr>
              <a:t>low, but southern CA reservoirs have recently improved considerably!</a:t>
            </a:r>
            <a:endParaRPr lang="en-US" sz="1400" dirty="0">
              <a:solidFill>
                <a:srgbClr val="FF0000"/>
              </a:solidFill>
            </a:endParaRPr>
          </a:p>
        </p:txBody>
      </p:sp>
      <p:sp>
        <p:nvSpPr>
          <p:cNvPr id="10" name="TextBox 9"/>
          <p:cNvSpPr txBox="1"/>
          <p:nvPr/>
        </p:nvSpPr>
        <p:spPr>
          <a:xfrm>
            <a:off x="14921" y="6324600"/>
            <a:ext cx="4387859" cy="523220"/>
          </a:xfrm>
          <a:prstGeom prst="rect">
            <a:avLst/>
          </a:prstGeom>
          <a:noFill/>
        </p:spPr>
        <p:txBody>
          <a:bodyPr wrap="square" rtlCol="0">
            <a:spAutoFit/>
          </a:bodyPr>
          <a:lstStyle/>
          <a:p>
            <a:r>
              <a:rPr lang="en-US" sz="1400" dirty="0" smtClean="0"/>
              <a:t>La Nina conditions this upcoming winter will further worsen the water situation in CA and some western states.</a:t>
            </a:r>
            <a:endParaRPr lang="en-US" sz="1400" dirty="0"/>
          </a:p>
        </p:txBody>
      </p:sp>
      <p:sp>
        <p:nvSpPr>
          <p:cNvPr id="15" name="Rectangle 14"/>
          <p:cNvSpPr/>
          <p:nvPr/>
        </p:nvSpPr>
        <p:spPr>
          <a:xfrm>
            <a:off x="4800600" y="6477000"/>
            <a:ext cx="4572000" cy="276999"/>
          </a:xfrm>
          <a:prstGeom prst="rect">
            <a:avLst/>
          </a:prstGeom>
        </p:spPr>
        <p:txBody>
          <a:bodyPr>
            <a:spAutoFit/>
          </a:bodyPr>
          <a:lstStyle/>
          <a:p>
            <a:r>
              <a:rPr lang="en-US" sz="1200" dirty="0"/>
              <a:t>https://www.wunderground.com/maps/snow/snow-cover</a:t>
            </a:r>
          </a:p>
        </p:txBody>
      </p:sp>
      <p:pic>
        <p:nvPicPr>
          <p:cNvPr id="2" name="Picture 1"/>
          <p:cNvPicPr>
            <a:picLocks noChangeAspect="1"/>
          </p:cNvPicPr>
          <p:nvPr/>
        </p:nvPicPr>
        <p:blipFill>
          <a:blip r:embed="rId4"/>
          <a:stretch>
            <a:fillRect/>
          </a:stretch>
        </p:blipFill>
        <p:spPr>
          <a:xfrm>
            <a:off x="7010400" y="31425"/>
            <a:ext cx="2146652" cy="2711775"/>
          </a:xfrm>
          <a:prstGeom prst="rect">
            <a:avLst/>
          </a:prstGeom>
        </p:spPr>
      </p:pic>
      <p:pic>
        <p:nvPicPr>
          <p:cNvPr id="12290" name="Picture 2" descr="Static ma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5772" y="2767704"/>
            <a:ext cx="2557775" cy="16518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stretch>
            <a:fillRect/>
          </a:stretch>
        </p:blipFill>
        <p:spPr>
          <a:xfrm>
            <a:off x="5625587" y="4572000"/>
            <a:ext cx="771525" cy="1200150"/>
          </a:xfrm>
          <a:prstGeom prst="rect">
            <a:avLst/>
          </a:prstGeom>
        </p:spPr>
      </p:pic>
      <p:sp>
        <p:nvSpPr>
          <p:cNvPr id="8" name="Rectangle 7"/>
          <p:cNvSpPr/>
          <p:nvPr/>
        </p:nvSpPr>
        <p:spPr>
          <a:xfrm>
            <a:off x="8077200" y="152400"/>
            <a:ext cx="990600" cy="228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7"/>
          <a:stretch>
            <a:fillRect/>
          </a:stretch>
        </p:blipFill>
        <p:spPr>
          <a:xfrm>
            <a:off x="6437364" y="4191000"/>
            <a:ext cx="2719688" cy="1752600"/>
          </a:xfrm>
          <a:prstGeom prst="rect">
            <a:avLst/>
          </a:prstGeom>
        </p:spPr>
      </p:pic>
      <p:pic>
        <p:nvPicPr>
          <p:cNvPr id="14" name="Picture 13"/>
          <p:cNvPicPr>
            <a:picLocks noChangeAspect="1"/>
          </p:cNvPicPr>
          <p:nvPr/>
        </p:nvPicPr>
        <p:blipFill>
          <a:blip r:embed="rId8"/>
          <a:stretch>
            <a:fillRect/>
          </a:stretch>
        </p:blipFill>
        <p:spPr>
          <a:xfrm>
            <a:off x="4847888" y="0"/>
            <a:ext cx="2162511" cy="2745199"/>
          </a:xfrm>
          <a:prstGeom prst="rect">
            <a:avLst/>
          </a:prstGeom>
        </p:spPr>
      </p:pic>
    </p:spTree>
    <p:extLst>
      <p:ext uri="{BB962C8B-B14F-4D97-AF65-F5344CB8AC3E}">
        <p14:creationId xmlns:p14="http://schemas.microsoft.com/office/powerpoint/2010/main" val="28923733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66068" y="0"/>
            <a:ext cx="3393281" cy="2170530"/>
          </a:xfrm>
          <a:prstGeom prst="rect">
            <a:avLst/>
          </a:prstGeom>
        </p:spPr>
      </p:pic>
      <p:pic>
        <p:nvPicPr>
          <p:cNvPr id="12306" name="Picture 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883" y="6106747"/>
            <a:ext cx="4179888"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0" name="Title 1"/>
          <p:cNvSpPr>
            <a:spLocks noGrp="1"/>
          </p:cNvSpPr>
          <p:nvPr>
            <p:ph type="title"/>
          </p:nvPr>
        </p:nvSpPr>
        <p:spPr>
          <a:xfrm>
            <a:off x="5105400" y="0"/>
            <a:ext cx="3810000" cy="534988"/>
          </a:xfrm>
        </p:spPr>
        <p:txBody>
          <a:bodyPr/>
          <a:lstStyle/>
          <a:p>
            <a:r>
              <a:rPr lang="en-US" altLang="en-US" sz="2800" dirty="0"/>
              <a:t>Streamflow (USGS)</a:t>
            </a:r>
          </a:p>
        </p:txBody>
      </p:sp>
      <p:sp>
        <p:nvSpPr>
          <p:cNvPr id="12291" name="Slide Number Placeholder 3"/>
          <p:cNvSpPr>
            <a:spLocks noGrp="1"/>
          </p:cNvSpPr>
          <p:nvPr>
            <p:ph type="sldNum" sz="quarter" idx="12"/>
          </p:nvPr>
        </p:nvSpPr>
        <p:spPr>
          <a:xfrm>
            <a:off x="8763000" y="0"/>
            <a:ext cx="3810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19D3E67D-6992-482B-8B99-46C3D8C727D1}" type="slidenum">
              <a:rPr lang="en-US" altLang="en-US" sz="1400" smtClean="0"/>
              <a:pPr eaLnBrk="1" hangingPunct="1">
                <a:spcBef>
                  <a:spcPct val="0"/>
                </a:spcBef>
                <a:buFontTx/>
                <a:buNone/>
              </a:pPr>
              <a:t>19</a:t>
            </a:fld>
            <a:endParaRPr lang="en-US" altLang="en-US" sz="1400"/>
          </a:p>
        </p:txBody>
      </p:sp>
      <p:pic>
        <p:nvPicPr>
          <p:cNvPr id="12292" name="Picture 9" descr="[color code f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10" descr="[color code f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23850"/>
            <a:ext cx="142875" cy="14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11" descr="[color code fo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12" descr="[color code fo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13" descr="[color code fo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323850"/>
            <a:ext cx="142875" cy="13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0" name="TextBox 5"/>
          <p:cNvSpPr txBox="1">
            <a:spLocks noChangeArrowheads="1"/>
          </p:cNvSpPr>
          <p:nvPr/>
        </p:nvSpPr>
        <p:spPr bwMode="auto">
          <a:xfrm>
            <a:off x="4419600" y="786825"/>
            <a:ext cx="435133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pPr>
            <a:r>
              <a:rPr lang="en-US" altLang="en-US" sz="1600" dirty="0" smtClean="0">
                <a:latin typeface="Times New Roman" pitchFamily="18" charset="0"/>
              </a:rPr>
              <a:t>Same data source  USGS:</a:t>
            </a:r>
          </a:p>
          <a:p>
            <a:pPr eaLnBrk="1" hangingPunct="1">
              <a:spcBef>
                <a:spcPct val="0"/>
              </a:spcBef>
            </a:pPr>
            <a:endParaRPr lang="en-US" altLang="en-US" sz="1600" dirty="0">
              <a:latin typeface="Times New Roman" pitchFamily="18" charset="0"/>
            </a:endParaRPr>
          </a:p>
          <a:p>
            <a:pPr eaLnBrk="1" hangingPunct="1">
              <a:spcBef>
                <a:spcPct val="0"/>
              </a:spcBef>
            </a:pPr>
            <a:r>
              <a:rPr lang="en-US" altLang="en-US" sz="1600" dirty="0" smtClean="0">
                <a:latin typeface="Times New Roman" pitchFamily="18" charset="0"/>
              </a:rPr>
              <a:t>Look at the monthly maps for Northeast vs weekly maps in the bottom!!</a:t>
            </a:r>
          </a:p>
        </p:txBody>
      </p:sp>
      <p:sp>
        <p:nvSpPr>
          <p:cNvPr id="12304" name="TextBox 1"/>
          <p:cNvSpPr txBox="1">
            <a:spLocks noChangeArrowheads="1"/>
          </p:cNvSpPr>
          <p:nvPr/>
        </p:nvSpPr>
        <p:spPr bwMode="auto">
          <a:xfrm>
            <a:off x="4751815" y="2027006"/>
            <a:ext cx="43138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200" b="1" dirty="0">
                <a:solidFill>
                  <a:srgbClr val="FF0000"/>
                </a:solidFill>
                <a:latin typeface="Times New Roman" pitchFamily="18" charset="0"/>
              </a:rPr>
              <a:t>Map shows only  below normal </a:t>
            </a:r>
            <a:r>
              <a:rPr lang="en-US" altLang="en-US" sz="1400" b="1" u="sng" dirty="0">
                <a:solidFill>
                  <a:srgbClr val="FF0000"/>
                </a:solidFill>
                <a:latin typeface="Times New Roman" pitchFamily="18" charset="0"/>
              </a:rPr>
              <a:t>7-day average streamflow </a:t>
            </a:r>
            <a:r>
              <a:rPr lang="en-US" altLang="en-US" sz="1200" b="1" dirty="0">
                <a:solidFill>
                  <a:srgbClr val="FF0000"/>
                </a:solidFill>
                <a:latin typeface="Times New Roman" pitchFamily="18" charset="0"/>
              </a:rPr>
              <a:t>compared to historical streamflow for the day of year.</a:t>
            </a:r>
            <a:endParaRPr lang="en-US" altLang="en-US" sz="1200" dirty="0">
              <a:solidFill>
                <a:srgbClr val="FF0000"/>
              </a:solidFill>
              <a:latin typeface="Times New Roman" pitchFamily="18" charset="0"/>
            </a:endParaRPr>
          </a:p>
        </p:txBody>
      </p:sp>
      <p:sp>
        <p:nvSpPr>
          <p:cNvPr id="2" name="TextBox 1"/>
          <p:cNvSpPr txBox="1"/>
          <p:nvPr/>
        </p:nvSpPr>
        <p:spPr>
          <a:xfrm>
            <a:off x="6908744" y="2999939"/>
            <a:ext cx="2131473" cy="738664"/>
          </a:xfrm>
          <a:prstGeom prst="rect">
            <a:avLst/>
          </a:prstGeom>
          <a:noFill/>
        </p:spPr>
        <p:txBody>
          <a:bodyPr wrap="square" rtlCol="0">
            <a:spAutoFit/>
          </a:bodyPr>
          <a:lstStyle/>
          <a:p>
            <a:pPr algn="ctr"/>
            <a:r>
              <a:rPr lang="en-US" sz="1400" b="1" dirty="0">
                <a:solidFill>
                  <a:srgbClr val="FF0000"/>
                </a:solidFill>
              </a:rPr>
              <a:t>One month ago (left)  &amp; </a:t>
            </a:r>
          </a:p>
          <a:p>
            <a:pPr algn="ctr"/>
            <a:endParaRPr lang="en-US" sz="1400" b="1" dirty="0">
              <a:solidFill>
                <a:srgbClr val="FF0000"/>
              </a:solidFill>
            </a:endParaRPr>
          </a:p>
          <a:p>
            <a:pPr algn="ctr"/>
            <a:r>
              <a:rPr lang="en-US" sz="1400" b="1" dirty="0">
                <a:solidFill>
                  <a:srgbClr val="FF0000"/>
                </a:solidFill>
              </a:rPr>
              <a:t>Now (below)</a:t>
            </a:r>
          </a:p>
        </p:txBody>
      </p:sp>
      <p:sp>
        <p:nvSpPr>
          <p:cNvPr id="30" name="Slide Number Placeholder 3"/>
          <p:cNvSpPr txBox="1">
            <a:spLocks/>
          </p:cNvSpPr>
          <p:nvPr/>
        </p:nvSpPr>
        <p:spPr bwMode="auto">
          <a:xfrm>
            <a:off x="8763000" y="6553200"/>
            <a:ext cx="381000" cy="304800"/>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20000"/>
              </a:spcBef>
              <a:spcAft>
                <a:spcPct val="0"/>
              </a:spcAft>
              <a:buChar char="•"/>
              <a:defRPr sz="3200" kern="1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kern="1200">
                <a:solidFill>
                  <a:schemeClr val="tx1"/>
                </a:solidFill>
                <a:latin typeface="Arial" pitchFamily="34" charset="0"/>
                <a:ea typeface="+mn-ea"/>
                <a:cs typeface="Arial" pitchFamily="34" charset="0"/>
              </a:defRPr>
            </a:lvl2pPr>
            <a:lvl3pPr marL="1143000" indent="-228600" algn="l" rtl="0" eaLnBrk="0" fontAlgn="base" hangingPunct="0">
              <a:spcBef>
                <a:spcPct val="20000"/>
              </a:spcBef>
              <a:spcAft>
                <a:spcPct val="0"/>
              </a:spcAft>
              <a:buChar char="•"/>
              <a:defRPr sz="2400" kern="1200">
                <a:solidFill>
                  <a:schemeClr val="tx1"/>
                </a:solidFill>
                <a:latin typeface="Arial" pitchFamily="34" charset="0"/>
                <a:ea typeface="+mn-ea"/>
                <a:cs typeface="Arial" pitchFamily="34" charset="0"/>
              </a:defRPr>
            </a:lvl3pPr>
            <a:lvl4pPr marL="16002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4pPr>
            <a:lvl5pPr marL="2057400" indent="-228600" algn="l" rtl="0" eaLnBrk="0" fontAlgn="base" hangingPunct="0">
              <a:spcBef>
                <a:spcPct val="20000"/>
              </a:spcBef>
              <a:spcAft>
                <a:spcPct val="0"/>
              </a:spcAft>
              <a:buChar char="»"/>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har char="»"/>
              <a:defRPr sz="2000" kern="1200">
                <a:solidFill>
                  <a:schemeClr val="tx1"/>
                </a:solidFill>
                <a:latin typeface="Arial" pitchFamily="34" charset="0"/>
                <a:ea typeface="+mn-ea"/>
                <a:cs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19</a:t>
            </a:fld>
            <a:endParaRPr lang="en-US" altLang="en-US" sz="1400" dirty="0"/>
          </a:p>
        </p:txBody>
      </p:sp>
      <p:cxnSp>
        <p:nvCxnSpPr>
          <p:cNvPr id="9" name="Straight Arrow Connector 8"/>
          <p:cNvCxnSpPr/>
          <p:nvPr/>
        </p:nvCxnSpPr>
        <p:spPr>
          <a:xfrm>
            <a:off x="9372600" y="6096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Left Bracket 3"/>
          <p:cNvSpPr/>
          <p:nvPr/>
        </p:nvSpPr>
        <p:spPr>
          <a:xfrm>
            <a:off x="457200" y="323850"/>
            <a:ext cx="142875" cy="4277316"/>
          </a:xfrm>
          <a:prstGeom prst="leftBracket">
            <a:avLst/>
          </a:prstGeom>
          <a:ln w="158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8" name="Straight Arrow Connector 7"/>
          <p:cNvCxnSpPr/>
          <p:nvPr/>
        </p:nvCxnSpPr>
        <p:spPr>
          <a:xfrm>
            <a:off x="457200" y="390525"/>
            <a:ext cx="142875" cy="4762"/>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stCxn id="4" idx="1"/>
          </p:cNvCxnSpPr>
          <p:nvPr/>
        </p:nvCxnSpPr>
        <p:spPr>
          <a:xfrm>
            <a:off x="457200" y="2462508"/>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457200" y="4648200"/>
            <a:ext cx="142875" cy="0"/>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152400" y="3429000"/>
            <a:ext cx="0" cy="30960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99980" y="4253753"/>
            <a:ext cx="2607425" cy="1815882"/>
          </a:xfrm>
          <a:prstGeom prst="rect">
            <a:avLst/>
          </a:prstGeom>
          <a:noFill/>
        </p:spPr>
        <p:txBody>
          <a:bodyPr wrap="square" rtlCol="0">
            <a:spAutoFit/>
          </a:bodyPr>
          <a:lstStyle/>
          <a:p>
            <a:r>
              <a:rPr lang="en-US" sz="1400" u="sng" dirty="0" smtClean="0"/>
              <a:t>Streamflow is only a partial indicator, as it is highly managed.</a:t>
            </a:r>
          </a:p>
          <a:p>
            <a:endParaRPr lang="en-US" sz="1400" u="sng" dirty="0" smtClean="0"/>
          </a:p>
          <a:p>
            <a:r>
              <a:rPr lang="en-US" sz="1400" u="sng" dirty="0" smtClean="0"/>
              <a:t>Look along the Pacific coastal states.  If sometimes, the various indicators are confusing, go back to % of rainfall deficit maps – to reinforce!! </a:t>
            </a:r>
          </a:p>
        </p:txBody>
      </p:sp>
      <p:sp>
        <p:nvSpPr>
          <p:cNvPr id="29" name="Arc 28"/>
          <p:cNvSpPr/>
          <p:nvPr/>
        </p:nvSpPr>
        <p:spPr>
          <a:xfrm flipH="1">
            <a:off x="76200" y="609599"/>
            <a:ext cx="704850" cy="4588329"/>
          </a:xfrm>
          <a:prstGeom prst="arc">
            <a:avLst>
              <a:gd name="adj1" fmla="val 16002720"/>
              <a:gd name="adj2" fmla="val 5646573"/>
            </a:avLst>
          </a:prstGeom>
          <a:ln w="127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14338" name="Picture 2" descr="us"/>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7613" y="2133600"/>
            <a:ext cx="3346187" cy="2140407"/>
          </a:xfrm>
          <a:prstGeom prst="rect">
            <a:avLst/>
          </a:prstGeom>
          <a:noFill/>
          <a:extLst>
            <a:ext uri="{909E8E84-426E-40DD-AFC4-6F175D3DCCD1}">
              <a14:hiddenFill xmlns:a14="http://schemas.microsoft.com/office/drawing/2010/main">
                <a:solidFill>
                  <a:srgbClr val="FFFFFF"/>
                </a:solidFill>
              </a14:hiddenFill>
            </a:ext>
          </a:extLst>
        </p:spPr>
      </p:pic>
      <p:pic>
        <p:nvPicPr>
          <p:cNvPr id="12301" name="Picture 31" descr="map legend"/>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00" y="6400800"/>
            <a:ext cx="3200400" cy="461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11"/>
          <a:stretch>
            <a:fillRect/>
          </a:stretch>
        </p:blipFill>
        <p:spPr>
          <a:xfrm>
            <a:off x="3758886" y="2510149"/>
            <a:ext cx="2799389" cy="1809299"/>
          </a:xfrm>
          <a:prstGeom prst="rect">
            <a:avLst/>
          </a:prstGeom>
        </p:spPr>
      </p:pic>
      <p:cxnSp>
        <p:nvCxnSpPr>
          <p:cNvPr id="37" name="Straight Arrow Connector 36"/>
          <p:cNvCxnSpPr/>
          <p:nvPr/>
        </p:nvCxnSpPr>
        <p:spPr>
          <a:xfrm flipH="1">
            <a:off x="3057602" y="3368194"/>
            <a:ext cx="67763" cy="2191766"/>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6" name="Picture 2" descr="u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66068" y="4267200"/>
            <a:ext cx="3342165" cy="21378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13"/>
          <a:stretch>
            <a:fillRect/>
          </a:stretch>
        </p:blipFill>
        <p:spPr>
          <a:xfrm>
            <a:off x="6675702" y="3991802"/>
            <a:ext cx="2487185" cy="1594463"/>
          </a:xfrm>
          <a:prstGeom prst="rect">
            <a:avLst/>
          </a:prstGeom>
        </p:spPr>
      </p:pic>
      <p:cxnSp>
        <p:nvCxnSpPr>
          <p:cNvPr id="31" name="Straight Arrow Connector 30"/>
          <p:cNvCxnSpPr/>
          <p:nvPr/>
        </p:nvCxnSpPr>
        <p:spPr>
          <a:xfrm>
            <a:off x="6010352" y="3368194"/>
            <a:ext cx="2652164" cy="1482314"/>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3952410" y="3226668"/>
            <a:ext cx="3057990" cy="1562365"/>
          </a:xfrm>
          <a:prstGeom prst="straightConnector1">
            <a:avLst/>
          </a:prstGeom>
          <a:ln w="127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971800" y="4850508"/>
            <a:ext cx="5690716" cy="559692"/>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867400" y="815261"/>
            <a:ext cx="3276601" cy="6093976"/>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latin typeface="Trebuchet MS" panose="020B0603020202020204" pitchFamily="34" charset="0"/>
              </a:rPr>
              <a:t>Firstly, far </a:t>
            </a:r>
            <a:r>
              <a:rPr lang="en-US" sz="1300" dirty="0">
                <a:latin typeface="Trebuchet MS" panose="020B0603020202020204" pitchFamily="34" charset="0"/>
              </a:rPr>
              <a:t>SW, (CA &amp; vicinity) has gotten some uncharacteristic </a:t>
            </a:r>
            <a:r>
              <a:rPr lang="en-US" sz="1300" dirty="0" smtClean="0">
                <a:latin typeface="Trebuchet MS" panose="020B0603020202020204" pitchFamily="34" charset="0"/>
              </a:rPr>
              <a:t>(during La Nina! </a:t>
            </a:r>
            <a:r>
              <a:rPr lang="en-US" sz="1300" dirty="0" smtClean="0">
                <a:latin typeface="Trebuchet MS" panose="020B0603020202020204" pitchFamily="34" charset="0"/>
                <a:sym typeface="Wingdings" panose="05000000000000000000" pitchFamily="2" charset="2"/>
              </a:rPr>
              <a:t>, Remember 2016! </a:t>
            </a:r>
            <a:r>
              <a:rPr lang="en-US" sz="1300" dirty="0" smtClean="0">
                <a:latin typeface="Trebuchet MS" panose="020B0603020202020204" pitchFamily="34" charset="0"/>
              </a:rPr>
              <a:t>) rainfall </a:t>
            </a:r>
            <a:r>
              <a:rPr lang="en-US" sz="1300" dirty="0">
                <a:latin typeface="Trebuchet MS" panose="020B0603020202020204" pitchFamily="34" charset="0"/>
              </a:rPr>
              <a:t>! Since </a:t>
            </a:r>
            <a:r>
              <a:rPr lang="en-US" sz="1300" dirty="0" smtClean="0">
                <a:latin typeface="Trebuchet MS" panose="020B0603020202020204" pitchFamily="34" charset="0"/>
              </a:rPr>
              <a:t>mid/late summer in the last few months, there seems to be gradual eastward expansion of the drought in the southwest into southern states into eastern CO, Oklahoma, Texas, and beyond, as well as into northern Plains states into around the Great Lakes states.</a:t>
            </a:r>
          </a:p>
          <a:p>
            <a:endParaRPr lang="en-US" sz="1300" dirty="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Also in the eastern US, which was relatively drought free (as compared to the west) some noticeable dryness and </a:t>
            </a:r>
            <a:r>
              <a:rPr lang="en-US" sz="1300" dirty="0" smtClean="0">
                <a:latin typeface="Trebuchet MS" panose="020B0603020202020204" pitchFamily="34" charset="0"/>
              </a:rPr>
              <a:t>possible short </a:t>
            </a:r>
            <a:r>
              <a:rPr lang="en-US" sz="1300" dirty="0" smtClean="0">
                <a:latin typeface="Trebuchet MS" panose="020B0603020202020204" pitchFamily="34" charset="0"/>
              </a:rPr>
              <a:t>term drought has emerged lately in the mid-Atlantic states especially in NC and in neighboring states</a:t>
            </a:r>
            <a:r>
              <a:rPr lang="en-US" sz="1300" dirty="0" smtClean="0">
                <a:latin typeface="Trebuchet MS" panose="020B0603020202020204" pitchFamily="34" charset="0"/>
              </a:rPr>
              <a:t>. </a:t>
            </a:r>
            <a:endParaRPr lang="en-US" sz="1300" dirty="0" smtClean="0">
              <a:latin typeface="Trebuchet MS" panose="020B0603020202020204" pitchFamily="34" charset="0"/>
            </a:endParaRPr>
          </a:p>
          <a:p>
            <a:pPr marL="285750" indent="-285750">
              <a:buFont typeface="Arial" panose="020B0604020202020204" pitchFamily="34" charset="0"/>
              <a:buChar char="•"/>
            </a:pPr>
            <a:endParaRPr lang="en-US" sz="1300" dirty="0" smtClean="0">
              <a:latin typeface="Trebuchet MS" panose="020B0603020202020204" pitchFamily="34" charset="0"/>
            </a:endParaRPr>
          </a:p>
          <a:p>
            <a:pPr marL="285750" indent="-285750">
              <a:buFont typeface="Arial" panose="020B0604020202020204" pitchFamily="34" charset="0"/>
              <a:buChar char="•"/>
            </a:pPr>
            <a:r>
              <a:rPr lang="en-US" sz="1300" dirty="0" smtClean="0">
                <a:latin typeface="Trebuchet MS" panose="020B0603020202020204" pitchFamily="34" charset="0"/>
              </a:rPr>
              <a:t>The next important question is, with the ongoing La Nina taking full hold, will the drought in drought in the south expand even further eastward? What about Florida where some dryness has recently developed, but not into drought just yet! And the drought in the mid-Atlantic states</a:t>
            </a:r>
            <a:r>
              <a:rPr lang="en-US" sz="1300" dirty="0" smtClean="0">
                <a:latin typeface="Trebuchet MS" panose="020B0603020202020204" pitchFamily="34" charset="0"/>
              </a:rPr>
              <a:t>? Will drought develop further here or not? </a:t>
            </a:r>
            <a:endParaRPr lang="en-US" sz="1300" dirty="0">
              <a:latin typeface="Trebuchet MS" panose="020B0603020202020204" pitchFamily="34" charset="0"/>
            </a:endParaRPr>
          </a:p>
        </p:txBody>
      </p:sp>
      <p:sp>
        <p:nvSpPr>
          <p:cNvPr id="3076" name="Title 1"/>
          <p:cNvSpPr>
            <a:spLocks noGrp="1"/>
          </p:cNvSpPr>
          <p:nvPr>
            <p:ph type="title"/>
          </p:nvPr>
        </p:nvSpPr>
        <p:spPr>
          <a:xfrm>
            <a:off x="1226571" y="22177"/>
            <a:ext cx="3810000" cy="457200"/>
          </a:xfrm>
        </p:spPr>
        <p:txBody>
          <a:bodyPr/>
          <a:lstStyle/>
          <a:p>
            <a:r>
              <a:rPr lang="en-US" altLang="en-US" sz="3600" dirty="0"/>
              <a:t>Drought Monitor </a:t>
            </a:r>
          </a:p>
        </p:txBody>
      </p:sp>
      <p:sp>
        <p:nvSpPr>
          <p:cNvPr id="3077" name="Slide Number Placeholder 3"/>
          <p:cNvSpPr>
            <a:spLocks noGrp="1"/>
          </p:cNvSpPr>
          <p:nvPr>
            <p:ph type="sldNum" sz="quarter" idx="12"/>
          </p:nvPr>
        </p:nvSpPr>
        <p:spPr>
          <a:xfrm>
            <a:off x="8839201" y="6476999"/>
            <a:ext cx="304799" cy="341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CD27B267-4DAF-4BA3-A8A7-3FE4EDB1567C}" type="slidenum">
              <a:rPr lang="en-US" altLang="en-US" sz="1400" smtClean="0">
                <a:solidFill>
                  <a:srgbClr val="FF0000"/>
                </a:solidFill>
              </a:rPr>
              <a:pPr eaLnBrk="1" hangingPunct="1">
                <a:spcBef>
                  <a:spcPct val="0"/>
                </a:spcBef>
                <a:buFontTx/>
                <a:buNone/>
              </a:pPr>
              <a:t>2</a:t>
            </a:fld>
            <a:endParaRPr lang="en-US" altLang="en-US" sz="1400" dirty="0">
              <a:solidFill>
                <a:srgbClr val="FF0000"/>
              </a:solidFill>
            </a:endParaRPr>
          </a:p>
        </p:txBody>
      </p:sp>
      <p:sp>
        <p:nvSpPr>
          <p:cNvPr id="3081" name="TextBox 17"/>
          <p:cNvSpPr txBox="1">
            <a:spLocks noChangeArrowheads="1"/>
          </p:cNvSpPr>
          <p:nvPr/>
        </p:nvSpPr>
        <p:spPr bwMode="auto">
          <a:xfrm>
            <a:off x="1395505" y="3593068"/>
            <a:ext cx="19474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(Recent/Latest)</a:t>
            </a:r>
            <a:endParaRPr lang="en-US" altLang="en-US" sz="1800" b="1" dirty="0">
              <a:latin typeface="Times New Roman" pitchFamily="18" charset="0"/>
            </a:endParaRPr>
          </a:p>
        </p:txBody>
      </p:sp>
      <p:sp>
        <p:nvSpPr>
          <p:cNvPr id="2" name="TextBox 1"/>
          <p:cNvSpPr txBox="1"/>
          <p:nvPr/>
        </p:nvSpPr>
        <p:spPr>
          <a:xfrm>
            <a:off x="5501141" y="0"/>
            <a:ext cx="3642859" cy="830997"/>
          </a:xfrm>
          <a:prstGeom prst="rect">
            <a:avLst/>
          </a:prstGeom>
          <a:noFill/>
        </p:spPr>
        <p:txBody>
          <a:bodyPr wrap="square" rtlCol="0">
            <a:spAutoFit/>
          </a:bodyPr>
          <a:lstStyle/>
          <a:p>
            <a:r>
              <a:rPr lang="en-US" sz="1200" b="1" u="sng" dirty="0" smtClean="0">
                <a:solidFill>
                  <a:srgbClr val="FF0000"/>
                </a:solidFill>
              </a:rPr>
              <a:t>Monitoring is important because, unlike US T/P </a:t>
            </a:r>
            <a:r>
              <a:rPr lang="en-US" sz="1200" b="1" u="sng" dirty="0" err="1" smtClean="0">
                <a:solidFill>
                  <a:srgbClr val="FF0000"/>
                </a:solidFill>
              </a:rPr>
              <a:t>fcsts</a:t>
            </a:r>
            <a:r>
              <a:rPr lang="en-US" sz="1200" b="1" u="sng" dirty="0" smtClean="0">
                <a:solidFill>
                  <a:srgbClr val="FF0000"/>
                </a:solidFill>
              </a:rPr>
              <a:t>,  for drought forecasts, we have to know where we are, before we can tell where we are going!! Drought forecasts are  tendency forecasts.</a:t>
            </a:r>
            <a:endParaRPr lang="en-US" sz="1200" b="1" u="sng" dirty="0">
              <a:solidFill>
                <a:srgbClr val="FF0000"/>
              </a:solidFill>
            </a:endParaRPr>
          </a:p>
        </p:txBody>
      </p:sp>
      <p:pic>
        <p:nvPicPr>
          <p:cNvPr id="29" name="Picture 28" descr="United States Drought Monito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81400" y="5192871"/>
            <a:ext cx="2368669" cy="1617623"/>
          </a:xfrm>
          <a:prstGeom prst="rect">
            <a:avLst/>
          </a:prstGeom>
          <a:noFill/>
          <a:ln>
            <a:noFill/>
          </a:ln>
        </p:spPr>
      </p:pic>
      <p:sp>
        <p:nvSpPr>
          <p:cNvPr id="30" name="TextBox 29"/>
          <p:cNvSpPr txBox="1"/>
          <p:nvPr/>
        </p:nvSpPr>
        <p:spPr>
          <a:xfrm>
            <a:off x="4344539" y="2743200"/>
            <a:ext cx="1332855" cy="369332"/>
          </a:xfrm>
          <a:prstGeom prst="rect">
            <a:avLst/>
          </a:prstGeom>
          <a:noFill/>
        </p:spPr>
        <p:txBody>
          <a:bodyPr wrap="square" rtlCol="0">
            <a:spAutoFit/>
          </a:bodyPr>
          <a:lstStyle/>
          <a:p>
            <a:r>
              <a:rPr lang="en-US" dirty="0" smtClean="0"/>
              <a:t>October</a:t>
            </a:r>
            <a:endParaRPr lang="en-US" dirty="0"/>
          </a:p>
        </p:txBody>
      </p:sp>
      <p:sp>
        <p:nvSpPr>
          <p:cNvPr id="18" name="TextBox 17"/>
          <p:cNvSpPr txBox="1"/>
          <p:nvPr/>
        </p:nvSpPr>
        <p:spPr>
          <a:xfrm>
            <a:off x="1295400" y="609600"/>
            <a:ext cx="1295400" cy="369332"/>
          </a:xfrm>
          <a:prstGeom prst="rect">
            <a:avLst/>
          </a:prstGeom>
          <a:noFill/>
        </p:spPr>
        <p:txBody>
          <a:bodyPr wrap="square" rtlCol="0">
            <a:spAutoFit/>
          </a:bodyPr>
          <a:lstStyle/>
          <a:p>
            <a:r>
              <a:rPr lang="en-US" dirty="0" smtClean="0"/>
              <a:t>December</a:t>
            </a:r>
            <a:endParaRPr lang="en-US" dirty="0"/>
          </a:p>
        </p:txBody>
      </p:sp>
      <p:pic>
        <p:nvPicPr>
          <p:cNvPr id="19" name="Picture 18" descr="United States Drought Monito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7869" y="3128268"/>
            <a:ext cx="2362200" cy="1695271"/>
          </a:xfrm>
          <a:prstGeom prst="rect">
            <a:avLst/>
          </a:prstGeom>
          <a:noFill/>
          <a:ln>
            <a:noFill/>
          </a:ln>
        </p:spPr>
      </p:pic>
      <p:sp>
        <p:nvSpPr>
          <p:cNvPr id="10" name="TextBox 9"/>
          <p:cNvSpPr txBox="1"/>
          <p:nvPr/>
        </p:nvSpPr>
        <p:spPr>
          <a:xfrm>
            <a:off x="1858221" y="5983418"/>
            <a:ext cx="228600" cy="307777"/>
          </a:xfrm>
          <a:prstGeom prst="rect">
            <a:avLst/>
          </a:prstGeom>
          <a:noFill/>
        </p:spPr>
        <p:txBody>
          <a:bodyPr wrap="square" rtlCol="0">
            <a:spAutoFit/>
          </a:bodyPr>
          <a:lstStyle/>
          <a:p>
            <a:r>
              <a:rPr lang="en-US" sz="1400" dirty="0" smtClean="0">
                <a:solidFill>
                  <a:srgbClr val="C00000"/>
                </a:solidFill>
              </a:rPr>
              <a:t>?</a:t>
            </a:r>
            <a:endParaRPr lang="en-US" sz="1400" dirty="0">
              <a:solidFill>
                <a:srgbClr val="C00000"/>
              </a:solidFill>
            </a:endParaRPr>
          </a:p>
        </p:txBody>
      </p:sp>
      <p:sp>
        <p:nvSpPr>
          <p:cNvPr id="20" name="TextBox 19"/>
          <p:cNvSpPr txBox="1"/>
          <p:nvPr/>
        </p:nvSpPr>
        <p:spPr>
          <a:xfrm>
            <a:off x="4191000" y="4823539"/>
            <a:ext cx="1295400" cy="369332"/>
          </a:xfrm>
          <a:prstGeom prst="rect">
            <a:avLst/>
          </a:prstGeom>
          <a:noFill/>
        </p:spPr>
        <p:txBody>
          <a:bodyPr wrap="square" rtlCol="0">
            <a:spAutoFit/>
          </a:bodyPr>
          <a:lstStyle/>
          <a:p>
            <a:r>
              <a:rPr lang="en-US" dirty="0" smtClean="0"/>
              <a:t>September</a:t>
            </a:r>
            <a:endParaRPr lang="en-US" dirty="0"/>
          </a:p>
        </p:txBody>
      </p:sp>
      <p:pic>
        <p:nvPicPr>
          <p:cNvPr id="22" name="Picture 21" descr="United States Drought Monito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96515" y="1158240"/>
            <a:ext cx="2362200" cy="1634363"/>
          </a:xfrm>
          <a:prstGeom prst="rect">
            <a:avLst/>
          </a:prstGeom>
          <a:noFill/>
          <a:ln>
            <a:noFill/>
          </a:ln>
        </p:spPr>
      </p:pic>
      <p:sp>
        <p:nvSpPr>
          <p:cNvPr id="23" name="TextBox 22"/>
          <p:cNvSpPr txBox="1"/>
          <p:nvPr/>
        </p:nvSpPr>
        <p:spPr>
          <a:xfrm>
            <a:off x="4363266" y="830997"/>
            <a:ext cx="1295400" cy="369332"/>
          </a:xfrm>
          <a:prstGeom prst="rect">
            <a:avLst/>
          </a:prstGeom>
          <a:noFill/>
        </p:spPr>
        <p:txBody>
          <a:bodyPr wrap="square" rtlCol="0">
            <a:spAutoFit/>
          </a:bodyPr>
          <a:lstStyle/>
          <a:p>
            <a:r>
              <a:rPr lang="en-US" dirty="0" smtClean="0"/>
              <a:t>November</a:t>
            </a:r>
            <a:endParaRPr lang="en-US" dirty="0"/>
          </a:p>
        </p:txBody>
      </p:sp>
      <p:pic>
        <p:nvPicPr>
          <p:cNvPr id="17" name="Picture 16" descr="United States Drought Monito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34" y="964800"/>
            <a:ext cx="3599934" cy="2681132"/>
          </a:xfrm>
          <a:prstGeom prst="rect">
            <a:avLst/>
          </a:prstGeom>
          <a:noFill/>
          <a:ln>
            <a:noFill/>
          </a:ln>
        </p:spPr>
      </p:pic>
      <p:sp>
        <p:nvSpPr>
          <p:cNvPr id="24" name="TextBox 23"/>
          <p:cNvSpPr txBox="1"/>
          <p:nvPr/>
        </p:nvSpPr>
        <p:spPr>
          <a:xfrm>
            <a:off x="609600" y="3581400"/>
            <a:ext cx="914400" cy="369332"/>
          </a:xfrm>
          <a:prstGeom prst="rect">
            <a:avLst/>
          </a:prstGeom>
          <a:noFill/>
        </p:spPr>
        <p:txBody>
          <a:bodyPr wrap="square" rtlCol="0">
            <a:spAutoFit/>
          </a:bodyPr>
          <a:lstStyle/>
          <a:p>
            <a:r>
              <a:rPr lang="en-US" dirty="0" smtClean="0"/>
              <a:t>January</a:t>
            </a:r>
            <a:endParaRPr lang="en-US" dirty="0"/>
          </a:p>
        </p:txBody>
      </p:sp>
      <p:pic>
        <p:nvPicPr>
          <p:cNvPr id="25" name="Picture 24"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3924931"/>
            <a:ext cx="3581399" cy="2854691"/>
          </a:xfrm>
          <a:prstGeom prst="rect">
            <a:avLst/>
          </a:prstGeom>
          <a:noFill/>
          <a:ln>
            <a:noFill/>
          </a:ln>
        </p:spPr>
      </p:pic>
      <p:sp>
        <p:nvSpPr>
          <p:cNvPr id="4" name="Oval 3"/>
          <p:cNvSpPr/>
          <p:nvPr/>
        </p:nvSpPr>
        <p:spPr>
          <a:xfrm>
            <a:off x="0" y="4648200"/>
            <a:ext cx="53340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318" name="Picture 6" descr="https://www.cpc.ncep.noaa.gov/products/Drought/Figures/smp/ens_smp_delta3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78560"/>
            <a:ext cx="4409284" cy="286834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https://www.cpc.ncep.noaa.gov/products/Drought/Figures/smp/ens_smp_delta14.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9325" y="1285747"/>
            <a:ext cx="4384675" cy="2852334"/>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descr="https://www.cpc.ncep.noaa.gov/products/Drought/Figures/smp/ens_smp_delta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71" y="138481"/>
            <a:ext cx="4405044" cy="28655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649069"/>
            <a:ext cx="3962400" cy="646331"/>
          </a:xfrm>
          <a:prstGeom prst="rect">
            <a:avLst/>
          </a:prstGeom>
          <a:noFill/>
        </p:spPr>
        <p:txBody>
          <a:bodyPr wrap="square" rtlCol="0">
            <a:spAutoFit/>
          </a:bodyPr>
          <a:lstStyle/>
          <a:p>
            <a:r>
              <a:rPr lang="en-US" dirty="0"/>
              <a:t>NCEP  Ensemble mean NLDAS2 models’ Soil Moisture tendency/trend</a:t>
            </a:r>
          </a:p>
        </p:txBody>
      </p:sp>
      <p:sp>
        <p:nvSpPr>
          <p:cNvPr id="3" name="TextBox 2"/>
          <p:cNvSpPr txBox="1"/>
          <p:nvPr/>
        </p:nvSpPr>
        <p:spPr>
          <a:xfrm>
            <a:off x="3657600" y="1524000"/>
            <a:ext cx="838200" cy="369332"/>
          </a:xfrm>
          <a:prstGeom prst="rect">
            <a:avLst/>
          </a:prstGeom>
          <a:noFill/>
        </p:spPr>
        <p:txBody>
          <a:bodyPr wrap="square" rtlCol="0">
            <a:spAutoFit/>
          </a:bodyPr>
          <a:lstStyle/>
          <a:p>
            <a:r>
              <a:rPr lang="en-US" dirty="0"/>
              <a:t>7 days</a:t>
            </a:r>
          </a:p>
        </p:txBody>
      </p:sp>
      <p:sp>
        <p:nvSpPr>
          <p:cNvPr id="7" name="TextBox 6"/>
          <p:cNvSpPr txBox="1"/>
          <p:nvPr/>
        </p:nvSpPr>
        <p:spPr>
          <a:xfrm>
            <a:off x="8077200" y="2819400"/>
            <a:ext cx="990600" cy="369332"/>
          </a:xfrm>
          <a:prstGeom prst="rect">
            <a:avLst/>
          </a:prstGeom>
          <a:noFill/>
        </p:spPr>
        <p:txBody>
          <a:bodyPr wrap="square" rtlCol="0">
            <a:spAutoFit/>
          </a:bodyPr>
          <a:lstStyle/>
          <a:p>
            <a:r>
              <a:rPr lang="en-US" dirty="0"/>
              <a:t>14 days</a:t>
            </a:r>
          </a:p>
        </p:txBody>
      </p:sp>
      <p:sp>
        <p:nvSpPr>
          <p:cNvPr id="8" name="TextBox 7"/>
          <p:cNvSpPr txBox="1"/>
          <p:nvPr/>
        </p:nvSpPr>
        <p:spPr>
          <a:xfrm>
            <a:off x="3505200" y="4528065"/>
            <a:ext cx="990600" cy="369332"/>
          </a:xfrm>
          <a:prstGeom prst="rect">
            <a:avLst/>
          </a:prstGeom>
          <a:noFill/>
        </p:spPr>
        <p:txBody>
          <a:bodyPr wrap="square" rtlCol="0">
            <a:spAutoFit/>
          </a:bodyPr>
          <a:lstStyle/>
          <a:p>
            <a:r>
              <a:rPr lang="en-US" dirty="0"/>
              <a:t>30 days</a:t>
            </a:r>
          </a:p>
        </p:txBody>
      </p:sp>
      <p:sp>
        <p:nvSpPr>
          <p:cNvPr id="12" name="TextBox 11"/>
          <p:cNvSpPr txBox="1"/>
          <p:nvPr/>
        </p:nvSpPr>
        <p:spPr>
          <a:xfrm>
            <a:off x="7772400" y="0"/>
            <a:ext cx="1371600" cy="646331"/>
          </a:xfrm>
          <a:prstGeom prst="rect">
            <a:avLst/>
          </a:prstGeom>
          <a:noFill/>
        </p:spPr>
        <p:txBody>
          <a:bodyPr wrap="square" rtlCol="0">
            <a:spAutoFit/>
          </a:bodyPr>
          <a:lstStyle/>
          <a:p>
            <a:r>
              <a:rPr lang="en-US" b="1" dirty="0" smtClean="0">
                <a:solidFill>
                  <a:srgbClr val="FF0000"/>
                </a:solidFill>
              </a:rPr>
              <a:t>[Slide not shown]</a:t>
            </a:r>
            <a:endParaRPr lang="en-US" b="1" dirty="0">
              <a:solidFill>
                <a:srgbClr val="FF0000"/>
              </a:solidFill>
            </a:endParaRPr>
          </a:p>
        </p:txBody>
      </p:sp>
      <p:sp>
        <p:nvSpPr>
          <p:cNvPr id="13" name="Slide Number Placeholder 3"/>
          <p:cNvSpPr>
            <a:spLocks noGrp="1"/>
          </p:cNvSpPr>
          <p:nvPr>
            <p:ph type="sldNum" sz="quarter" idx="12"/>
          </p:nvPr>
        </p:nvSpPr>
        <p:spPr>
          <a:xfrm>
            <a:off x="8743950" y="6553200"/>
            <a:ext cx="400050" cy="218025"/>
          </a:xfrm>
        </p:spPr>
        <p:txBody>
          <a:bodyPr/>
          <a:lstStyle/>
          <a:p>
            <a:pPr>
              <a:defRPr/>
            </a:pPr>
            <a:fld id="{467DA51B-2321-4810-ABB0-476517693214}" type="slidenum">
              <a:rPr lang="en-US" altLang="en-US" smtClean="0"/>
              <a:pPr>
                <a:defRPr/>
              </a:pPr>
              <a:t>20</a:t>
            </a:fld>
            <a:endParaRPr lang="en-US" altLang="en-US" dirty="0"/>
          </a:p>
        </p:txBody>
      </p:sp>
    </p:spTree>
    <p:extLst>
      <p:ext uri="{BB962C8B-B14F-4D97-AF65-F5344CB8AC3E}">
        <p14:creationId xmlns:p14="http://schemas.microsoft.com/office/powerpoint/2010/main" val="2303916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p:cNvSpPr>
            <a:spLocks noGrp="1"/>
          </p:cNvSpPr>
          <p:nvPr>
            <p:ph type="sldNum" sz="quarter" idx="12"/>
          </p:nvPr>
        </p:nvSpPr>
        <p:spPr>
          <a:xfrm>
            <a:off x="8686800" y="6553200"/>
            <a:ext cx="447964"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42817CA4-6823-4FAC-A1F5-F61DE3996292}" type="slidenum">
              <a:rPr lang="en-US" altLang="en-US" sz="1400" smtClean="0"/>
              <a:pPr eaLnBrk="1" hangingPunct="1">
                <a:spcBef>
                  <a:spcPct val="0"/>
                </a:spcBef>
                <a:buFontTx/>
                <a:buNone/>
              </a:pPr>
              <a:t>21</a:t>
            </a:fld>
            <a:endParaRPr lang="en-US" altLang="en-US" sz="1400" dirty="0"/>
          </a:p>
        </p:txBody>
      </p:sp>
      <p:graphicFrame>
        <p:nvGraphicFramePr>
          <p:cNvPr id="5" name="Table 4"/>
          <p:cNvGraphicFramePr>
            <a:graphicFrameLocks noGrp="1"/>
          </p:cNvGraphicFramePr>
          <p:nvPr>
            <p:extLst>
              <p:ext uri="{D42A27DB-BD31-4B8C-83A1-F6EECF244321}">
                <p14:modId xmlns:p14="http://schemas.microsoft.com/office/powerpoint/2010/main" val="2264138900"/>
              </p:ext>
            </p:extLst>
          </p:nvPr>
        </p:nvGraphicFramePr>
        <p:xfrm>
          <a:off x="381000" y="1"/>
          <a:ext cx="8305800" cy="5438734"/>
        </p:xfrm>
        <a:graphic>
          <a:graphicData uri="http://schemas.openxmlformats.org/drawingml/2006/table">
            <a:tbl>
              <a:tblPr/>
              <a:tblGrid>
                <a:gridCol w="8305800">
                  <a:extLst>
                    <a:ext uri="{9D8B030D-6E8A-4147-A177-3AD203B41FA5}">
                      <a16:colId xmlns:a16="http://schemas.microsoft.com/office/drawing/2014/main" val="20000"/>
                    </a:ext>
                  </a:extLst>
                </a:gridCol>
              </a:tblGrid>
              <a:tr h="616019">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EL NIÑO/SOUTHERN OSCILLATION (ENSO)</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32612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DIAGNOSTIC DISCUSSION</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485693">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0" i="0" u="none" strike="noStrike" cap="none" normalizeH="0" baseline="0" dirty="0">
                          <a:ln>
                            <a:noFill/>
                          </a:ln>
                          <a:solidFill>
                            <a:schemeClr val="tx1"/>
                          </a:solidFill>
                          <a:effectLst/>
                          <a:latin typeface="verdana,arial,serif"/>
                          <a:cs typeface="Arial" pitchFamily="34" charset="0"/>
                        </a:rPr>
                        <a:t>issued by</a:t>
                      </a:r>
                      <a:r>
                        <a:rPr kumimoji="0" lang="en-US" altLang="en-US" sz="2000" b="0" i="0" u="none" strike="noStrike" cap="none" normalizeH="0" baseline="0" dirty="0">
                          <a:ln>
                            <a:noFill/>
                          </a:ln>
                          <a:solidFill>
                            <a:schemeClr val="tx1"/>
                          </a:solidFill>
                          <a:effectLst/>
                          <a:latin typeface="Arial" pitchFamily="34" charset="0"/>
                          <a:cs typeface="Arial" pitchFamily="34" charset="0"/>
                        </a:rPr>
                        <a:t/>
                      </a:r>
                      <a:br>
                        <a:rPr kumimoji="0" lang="en-US" altLang="en-US" sz="2000" b="0" i="0" u="none" strike="noStrike" cap="none" normalizeH="0" baseline="0" dirty="0">
                          <a:ln>
                            <a:noFill/>
                          </a:ln>
                          <a:solidFill>
                            <a:schemeClr val="tx1"/>
                          </a:solidFill>
                          <a:effectLst/>
                          <a:latin typeface="Arial" pitchFamily="34" charset="0"/>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CLIMATE PREDICTION CENTER/NCEP/NWS</a:t>
                      </a:r>
                      <a:br>
                        <a:rPr kumimoji="0" lang="en-US" altLang="en-US" sz="2000" b="0" i="0" u="none" strike="noStrike" cap="none" normalizeH="0" baseline="0" dirty="0">
                          <a:ln>
                            <a:noFill/>
                          </a:ln>
                          <a:solidFill>
                            <a:schemeClr val="tx1"/>
                          </a:solidFill>
                          <a:effectLst/>
                          <a:latin typeface="verdana,arial,serif"/>
                          <a:cs typeface="Arial" pitchFamily="34" charset="0"/>
                        </a:rPr>
                      </a:br>
                      <a:r>
                        <a:rPr kumimoji="0" lang="en-US" altLang="en-US" sz="2000" b="0" i="0" u="none" strike="noStrike" cap="none" normalizeH="0" baseline="0" dirty="0">
                          <a:ln>
                            <a:noFill/>
                          </a:ln>
                          <a:solidFill>
                            <a:schemeClr val="tx1"/>
                          </a:solidFill>
                          <a:effectLst/>
                          <a:latin typeface="verdana,arial,serif"/>
                          <a:cs typeface="Arial" pitchFamily="34" charset="0"/>
                        </a:rPr>
                        <a:t>and the International Research Institute for Climate and Society</a:t>
                      </a: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32612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sng" strike="noStrike" cap="none" normalizeH="0" baseline="0" dirty="0" smtClean="0">
                          <a:ln>
                            <a:noFill/>
                          </a:ln>
                          <a:solidFill>
                            <a:srgbClr val="0033CC"/>
                          </a:solidFill>
                          <a:effectLst/>
                          <a:latin typeface="verdana,arial,serif"/>
                          <a:cs typeface="Arial" pitchFamily="34" charset="0"/>
                        </a:rPr>
                        <a:t>13 January 2022</a:t>
                      </a:r>
                      <a:endParaRPr kumimoji="0" lang="en-US" altLang="en-US" sz="2000" b="1" i="0" u="sng" strike="noStrike" cap="none" normalizeH="0" baseline="0" dirty="0">
                        <a:ln>
                          <a:noFill/>
                        </a:ln>
                        <a:solidFill>
                          <a:srgbClr val="0033CC"/>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32612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4"/>
                  </a:ext>
                </a:extLst>
              </a:tr>
              <a:tr h="731976">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verdana,arial,serif"/>
                          <a:cs typeface="Arial" pitchFamily="34" charset="0"/>
                        </a:rPr>
                        <a:t>ENSO Alert System Status: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2800" b="1" i="0" u="sng" strike="noStrike" kern="1200" cap="none" normalizeH="0" baseline="0" dirty="0" smtClean="0">
                          <a:ln>
                            <a:noFill/>
                          </a:ln>
                          <a:solidFill>
                            <a:srgbClr val="0033CC"/>
                          </a:solidFill>
                          <a:effectLst/>
                          <a:latin typeface="Arial" pitchFamily="34" charset="0"/>
                          <a:ea typeface="+mn-ea"/>
                          <a:cs typeface="+mn-cs"/>
                        </a:rPr>
                        <a:t>La Nina Advisory</a:t>
                      </a:r>
                      <a:endParaRPr kumimoji="0" lang="en-US" altLang="en-US" sz="2800" b="1" i="0" u="sng" strike="noStrike" kern="1200" cap="none" normalizeH="0" baseline="0" dirty="0">
                        <a:ln>
                          <a:noFill/>
                        </a:ln>
                        <a:solidFill>
                          <a:srgbClr val="0033CC"/>
                        </a:solidFill>
                        <a:effectLst/>
                        <a:latin typeface="Arial" pitchFamily="34" charset="0"/>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5"/>
                  </a:ext>
                </a:extLst>
              </a:tr>
              <a:tr h="326127">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2000" b="0" i="0" u="none" strike="noStrike" cap="none" normalizeH="0" baseline="0" dirty="0">
                        <a:ln>
                          <a:noFill/>
                        </a:ln>
                        <a:solidFill>
                          <a:schemeClr val="tx1"/>
                        </a:solidFill>
                        <a:effectLst/>
                        <a:latin typeface="Arial" pitchFamily="34" charset="0"/>
                        <a:cs typeface="Arial" pitchFamily="34" charset="0"/>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6"/>
                  </a:ext>
                </a:extLst>
              </a:tr>
              <a:tr h="1195802">
                <a:tc>
                  <a:txBody>
                    <a:bodyPr/>
                    <a:lstStyle>
                      <a:lvl1pPr eaLnBrk="0" hangingPunct="0">
                        <a:spcBef>
                          <a:spcPct val="20000"/>
                        </a:spcBef>
                        <a:defRPr sz="2800">
                          <a:solidFill>
                            <a:schemeClr val="tx1"/>
                          </a:solidFill>
                          <a:latin typeface="Arial" pitchFamily="34" charset="0"/>
                        </a:defRPr>
                      </a:lvl1pPr>
                      <a:lvl2pPr marL="742950" indent="-285750" eaLnBrk="0" hangingPunct="0">
                        <a:spcBef>
                          <a:spcPct val="20000"/>
                        </a:spcBef>
                        <a:defRPr sz="2400">
                          <a:solidFill>
                            <a:schemeClr val="tx1"/>
                          </a:solidFill>
                          <a:latin typeface="Arial" pitchFamily="34" charset="0"/>
                        </a:defRPr>
                      </a:lvl2pPr>
                      <a:lvl3pPr marL="1143000" indent="-228600" eaLnBrk="0" hangingPunct="0">
                        <a:spcBef>
                          <a:spcPct val="20000"/>
                        </a:spcBef>
                        <a:defRPr sz="2000">
                          <a:solidFill>
                            <a:schemeClr val="tx1"/>
                          </a:solidFill>
                          <a:latin typeface="Arial" pitchFamily="34" charset="0"/>
                        </a:defRPr>
                      </a:lvl3pPr>
                      <a:lvl4pPr marL="1600200" indent="-228600" eaLnBrk="0" hangingPunct="0">
                        <a:spcBef>
                          <a:spcPct val="20000"/>
                        </a:spcBef>
                        <a:defRPr>
                          <a:solidFill>
                            <a:schemeClr val="tx1"/>
                          </a:solidFill>
                          <a:latin typeface="Arial" pitchFamily="34" charset="0"/>
                        </a:defRPr>
                      </a:lvl4pPr>
                      <a:lvl5pPr marL="2057400" indent="-228600" eaLnBrk="0" hangingPunct="0">
                        <a:spcBef>
                          <a:spcPct val="20000"/>
                        </a:spcBef>
                        <a:defRPr>
                          <a:solidFill>
                            <a:schemeClr val="tx1"/>
                          </a:solidFill>
                          <a:latin typeface="Arial" pitchFamily="34" charset="0"/>
                        </a:defRPr>
                      </a:lvl5pPr>
                      <a:lvl6pPr marL="2514600" indent="-228600" eaLnBrk="0" fontAlgn="base" hangingPunct="0">
                        <a:spcBef>
                          <a:spcPct val="20000"/>
                        </a:spcBef>
                        <a:spcAft>
                          <a:spcPct val="0"/>
                        </a:spcAft>
                        <a:defRPr>
                          <a:solidFill>
                            <a:schemeClr val="tx1"/>
                          </a:solidFill>
                          <a:latin typeface="Arial" pitchFamily="34" charset="0"/>
                        </a:defRPr>
                      </a:lvl6pPr>
                      <a:lvl7pPr marL="2971800" indent="-228600" eaLnBrk="0" fontAlgn="base" hangingPunct="0">
                        <a:spcBef>
                          <a:spcPct val="20000"/>
                        </a:spcBef>
                        <a:spcAft>
                          <a:spcPct val="0"/>
                        </a:spcAft>
                        <a:defRPr>
                          <a:solidFill>
                            <a:schemeClr val="tx1"/>
                          </a:solidFill>
                          <a:latin typeface="Arial" pitchFamily="34" charset="0"/>
                        </a:defRPr>
                      </a:lvl7pPr>
                      <a:lvl8pPr marL="3429000" indent="-228600" eaLnBrk="0" fontAlgn="base" hangingPunct="0">
                        <a:spcBef>
                          <a:spcPct val="20000"/>
                        </a:spcBef>
                        <a:spcAft>
                          <a:spcPct val="0"/>
                        </a:spcAft>
                        <a:defRPr>
                          <a:solidFill>
                            <a:schemeClr val="tx1"/>
                          </a:solidFill>
                          <a:latin typeface="Arial" pitchFamily="34" charset="0"/>
                        </a:defRPr>
                      </a:lvl8pPr>
                      <a:lvl9pPr marL="3886200" indent="-228600" eaLnBrk="0" fontAlgn="base" hangingPunct="0">
                        <a:spcBef>
                          <a:spcPct val="2000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ct val="50000"/>
                        </a:spcBef>
                        <a:spcAft>
                          <a:spcPts val="0"/>
                        </a:spcAft>
                        <a:buClrTx/>
                        <a:buSzTx/>
                        <a:buFont typeface="Wingdings 2" pitchFamily="18" charset="2"/>
                        <a:buNone/>
                        <a:tabLst/>
                        <a:defRPr/>
                      </a:pPr>
                      <a:r>
                        <a:rPr kumimoji="0" lang="en-US" altLang="en-US" sz="1800" b="1" i="0" u="sng" strike="noStrike" cap="none" normalizeH="0" baseline="0" dirty="0" smtClean="0">
                          <a:ln>
                            <a:noFill/>
                          </a:ln>
                          <a:solidFill>
                            <a:srgbClr val="0033CC"/>
                          </a:solidFill>
                          <a:effectLst/>
                          <a:latin typeface="+mn-lt"/>
                          <a:cs typeface="Arial" pitchFamily="34" charset="0"/>
                        </a:rPr>
                        <a:t>Synopsis</a:t>
                      </a:r>
                      <a:r>
                        <a:rPr kumimoji="0" lang="en-US" altLang="en-US" sz="1800" b="1" i="0" u="none" strike="noStrike" cap="none" normalizeH="0" baseline="0" dirty="0" smtClean="0">
                          <a:ln>
                            <a:noFill/>
                          </a:ln>
                          <a:solidFill>
                            <a:srgbClr val="0033CC"/>
                          </a:solidFill>
                          <a:effectLst/>
                          <a:latin typeface="+mn-lt"/>
                          <a:cs typeface="Arial" pitchFamily="34" charset="0"/>
                        </a:rPr>
                        <a:t>: </a:t>
                      </a:r>
                      <a:r>
                        <a:rPr lang="en-US" sz="1800" b="1" kern="1200" dirty="0" smtClean="0">
                          <a:solidFill>
                            <a:srgbClr val="0033CC"/>
                          </a:solidFill>
                          <a:effectLst/>
                          <a:latin typeface="+mn-lt"/>
                          <a:ea typeface="+mn-ea"/>
                          <a:cs typeface="+mn-cs"/>
                        </a:rPr>
                        <a:t>La Niña </a:t>
                      </a:r>
                      <a:r>
                        <a:rPr lang="en-US" sz="1800" b="1" i="0" kern="1200" dirty="0" smtClean="0">
                          <a:solidFill>
                            <a:srgbClr val="0033CC"/>
                          </a:solidFill>
                          <a:effectLst/>
                          <a:latin typeface="+mn-lt"/>
                          <a:ea typeface="+mn-ea"/>
                          <a:cs typeface="+mn-cs"/>
                        </a:rPr>
                        <a:t>is likely to continue into the Northern Hemisphere spring (67% chance during March-May 2022) and then transition to ENSO-neutral (51% chance during April-June 2022).</a:t>
                      </a:r>
                      <a:r>
                        <a:rPr lang="en-US" sz="1800" b="1" kern="1200" dirty="0" smtClean="0">
                          <a:solidFill>
                            <a:srgbClr val="0033CC"/>
                          </a:solidFill>
                          <a:effectLst/>
                          <a:latin typeface="+mn-lt"/>
                          <a:ea typeface="+mn-ea"/>
                          <a:cs typeface="+mn-cs"/>
                        </a:rPr>
                        <a:t> </a:t>
                      </a:r>
                      <a:endParaRPr lang="en-US" sz="1800" b="1" i="0" u="none" kern="1200" dirty="0" smtClean="0">
                        <a:solidFill>
                          <a:srgbClr val="0033CC"/>
                        </a:solidFill>
                        <a:effectLst/>
                        <a:latin typeface="+mn-lt"/>
                        <a:ea typeface="+mn-ea"/>
                        <a:cs typeface="+mn-cs"/>
                      </a:endParaRPr>
                    </a:p>
                  </a:txBody>
                  <a:tcPr marL="19050" marR="19050" marT="19050" marB="19050" anchor="ct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7"/>
                  </a:ext>
                </a:extLst>
              </a:tr>
            </a:tbl>
          </a:graphicData>
        </a:graphic>
      </p:graphicFrame>
      <p:sp>
        <p:nvSpPr>
          <p:cNvPr id="3" name="Rectangle 2"/>
          <p:cNvSpPr/>
          <p:nvPr/>
        </p:nvSpPr>
        <p:spPr>
          <a:xfrm>
            <a:off x="1219200" y="5238680"/>
            <a:ext cx="7277100" cy="400110"/>
          </a:xfrm>
          <a:prstGeom prst="rect">
            <a:avLst/>
          </a:prstGeom>
        </p:spPr>
        <p:txBody>
          <a:bodyPr wrap="square">
            <a:spAutoFit/>
          </a:bodyPr>
          <a:lstStyle/>
          <a:p>
            <a:r>
              <a:rPr lang="en-US" sz="1000" dirty="0" smtClean="0">
                <a:solidFill>
                  <a:srgbClr val="000000"/>
                </a:solidFill>
                <a:latin typeface="verdana" panose="020B0604030504040204" pitchFamily="34" charset="0"/>
              </a:rPr>
              <a:t>CPC’s Oceanic Niño Index (ONI) [3 month running mean of ERSST.v5 SST anomalies in the Niño 3.4 region (5</a:t>
            </a:r>
            <a:r>
              <a:rPr lang="en-US" sz="1000" baseline="30000" dirty="0" smtClean="0">
                <a:solidFill>
                  <a:srgbClr val="000000"/>
                </a:solidFill>
                <a:latin typeface="verdana" panose="020B0604030504040204" pitchFamily="34" charset="0"/>
              </a:rPr>
              <a:t>o</a:t>
            </a:r>
            <a:r>
              <a:rPr lang="en-US" sz="1000" dirty="0" smtClean="0">
                <a:solidFill>
                  <a:srgbClr val="000000"/>
                </a:solidFill>
                <a:latin typeface="verdana" panose="020B0604030504040204" pitchFamily="34" charset="0"/>
              </a:rPr>
              <a:t>N-5</a:t>
            </a:r>
            <a:r>
              <a:rPr lang="en-US" sz="1000" baseline="30000" dirty="0" smtClean="0">
                <a:solidFill>
                  <a:srgbClr val="000000"/>
                </a:solidFill>
                <a:latin typeface="verdana" panose="020B0604030504040204" pitchFamily="34" charset="0"/>
              </a:rPr>
              <a:t>o</a:t>
            </a:r>
            <a:r>
              <a:rPr lang="en-US" sz="1000" dirty="0" smtClean="0">
                <a:solidFill>
                  <a:srgbClr val="000000"/>
                </a:solidFill>
                <a:latin typeface="verdana" panose="020B0604030504040204" pitchFamily="34" charset="0"/>
              </a:rPr>
              <a:t>S, 120</a:t>
            </a:r>
            <a:r>
              <a:rPr lang="en-US" sz="1000" baseline="30000" dirty="0" smtClean="0">
                <a:solidFill>
                  <a:srgbClr val="000000"/>
                </a:solidFill>
                <a:latin typeface="verdana" panose="020B0604030504040204" pitchFamily="34" charset="0"/>
              </a:rPr>
              <a:t>o</a:t>
            </a:r>
            <a:r>
              <a:rPr lang="en-US" sz="1000" dirty="0" smtClean="0">
                <a:solidFill>
                  <a:srgbClr val="000000"/>
                </a:solidFill>
                <a:latin typeface="verdana" panose="020B0604030504040204" pitchFamily="34" charset="0"/>
              </a:rPr>
              <a:t>-170</a:t>
            </a:r>
            <a:r>
              <a:rPr lang="en-US" sz="1000" baseline="30000" dirty="0" smtClean="0">
                <a:solidFill>
                  <a:srgbClr val="000000"/>
                </a:solidFill>
                <a:latin typeface="verdana" panose="020B0604030504040204" pitchFamily="34" charset="0"/>
              </a:rPr>
              <a:t>o</a:t>
            </a:r>
            <a:r>
              <a:rPr lang="en-US" sz="1000" dirty="0" smtClean="0">
                <a:solidFill>
                  <a:srgbClr val="000000"/>
                </a:solidFill>
                <a:latin typeface="verdana" panose="020B0604030504040204" pitchFamily="34" charset="0"/>
              </a:rPr>
              <a:t>W)], based on </a:t>
            </a:r>
            <a:r>
              <a:rPr lang="en-US" sz="1000" dirty="0" smtClean="0">
                <a:solidFill>
                  <a:srgbClr val="FF0000"/>
                </a:solidFill>
                <a:latin typeface="verdana" panose="020B0604030504040204" pitchFamily="34" charset="0"/>
                <a:hlinkClick r:id="rId2"/>
              </a:rPr>
              <a:t>centered 30-year base periods updated every 5 years</a:t>
            </a:r>
            <a:r>
              <a:rPr lang="en-US" sz="1000" dirty="0" smtClean="0">
                <a:solidFill>
                  <a:srgbClr val="000000"/>
                </a:solidFill>
                <a:latin typeface="verdana" panose="020B0604030504040204" pitchFamily="34" charset="0"/>
              </a:rPr>
              <a:t>.</a:t>
            </a:r>
            <a:endParaRPr lang="en-US" sz="1000" dirty="0"/>
          </a:p>
        </p:txBody>
      </p:sp>
      <p:pic>
        <p:nvPicPr>
          <p:cNvPr id="2" name="Picture 1"/>
          <p:cNvPicPr>
            <a:picLocks noChangeAspect="1"/>
          </p:cNvPicPr>
          <p:nvPr/>
        </p:nvPicPr>
        <p:blipFill>
          <a:blip r:embed="rId3"/>
          <a:stretch>
            <a:fillRect/>
          </a:stretch>
        </p:blipFill>
        <p:spPr>
          <a:xfrm>
            <a:off x="838200" y="5635550"/>
            <a:ext cx="7543800" cy="917650"/>
          </a:xfrm>
          <a:prstGeom prst="rect">
            <a:avLst/>
          </a:prstGeom>
        </p:spPr>
      </p:pic>
      <p:cxnSp>
        <p:nvCxnSpPr>
          <p:cNvPr id="7" name="Straight Arrow Connector 6"/>
          <p:cNvCxnSpPr/>
          <p:nvPr/>
        </p:nvCxnSpPr>
        <p:spPr>
          <a:xfrm>
            <a:off x="5715000" y="6553200"/>
            <a:ext cx="2286000" cy="0"/>
          </a:xfrm>
          <a:prstGeom prst="straightConnector1">
            <a:avLst/>
          </a:prstGeom>
          <a:ln w="31750">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5410200" y="6553200"/>
            <a:ext cx="3200400" cy="307777"/>
          </a:xfrm>
          <a:prstGeom prst="rect">
            <a:avLst/>
          </a:prstGeom>
          <a:noFill/>
        </p:spPr>
        <p:txBody>
          <a:bodyPr wrap="square" rtlCol="0">
            <a:spAutoFit/>
          </a:bodyPr>
          <a:lstStyle/>
          <a:p>
            <a:r>
              <a:rPr lang="en-US" sz="1400" b="1" dirty="0" smtClean="0">
                <a:solidFill>
                  <a:srgbClr val="0033CC"/>
                </a:solidFill>
              </a:rPr>
              <a:t>These months will be blue next month!</a:t>
            </a:r>
            <a:endParaRPr lang="en-US" sz="1400" b="1" dirty="0">
              <a:solidFill>
                <a:srgbClr val="0033CC"/>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p:cNvPicPr>
            <a:picLocks/>
          </p:cNvPicPr>
          <p:nvPr/>
        </p:nvPicPr>
        <p:blipFill>
          <a:blip r:embed="rId3">
            <a:extLst>
              <a:ext uri="{28A0092B-C50C-407E-A947-70E740481C1C}">
                <a14:useLocalDpi xmlns:a14="http://schemas.microsoft.com/office/drawing/2010/main" val="0"/>
              </a:ext>
            </a:extLst>
          </a:blip>
          <a:srcRect l="7552" t="5000" r="8630" b="10834"/>
          <a:stretch>
            <a:fillRect/>
          </a:stretch>
        </p:blipFill>
        <p:spPr bwMode="auto">
          <a:xfrm>
            <a:off x="0" y="646112"/>
            <a:ext cx="4191000" cy="6135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9458"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0C526022-F0BE-4BFF-A923-CA25245AC1F9}" type="slidenum">
              <a:rPr lang="en-US" altLang="en-US" sz="1400" smtClean="0"/>
              <a:pPr eaLnBrk="1" hangingPunct="1">
                <a:spcBef>
                  <a:spcPct val="0"/>
                </a:spcBef>
                <a:buFontTx/>
                <a:buNone/>
              </a:pPr>
              <a:t>22</a:t>
            </a:fld>
            <a:endParaRPr lang="en-US" altLang="en-US" sz="1400" dirty="0"/>
          </a:p>
        </p:txBody>
      </p:sp>
      <p:sp>
        <p:nvSpPr>
          <p:cNvPr id="19459" name="TextBox 1"/>
          <p:cNvSpPr txBox="1">
            <a:spLocks noChangeArrowheads="1"/>
          </p:cNvSpPr>
          <p:nvPr/>
        </p:nvSpPr>
        <p:spPr bwMode="auto">
          <a:xfrm>
            <a:off x="228600" y="0"/>
            <a:ext cx="3733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FontTx/>
              <a:buNone/>
            </a:pPr>
            <a:r>
              <a:rPr lang="en-US" altLang="en-US" sz="1800" dirty="0">
                <a:latin typeface="Times New Roman" pitchFamily="18" charset="0"/>
              </a:rPr>
              <a:t>Latest values of SST indices in the various Nino Regions.</a:t>
            </a:r>
          </a:p>
        </p:txBody>
      </p:sp>
      <p:sp>
        <p:nvSpPr>
          <p:cNvPr id="19461" name="Rectangle 6"/>
          <p:cNvSpPr>
            <a:spLocks noChangeArrowheads="1"/>
          </p:cNvSpPr>
          <p:nvPr/>
        </p:nvSpPr>
        <p:spPr bwMode="auto">
          <a:xfrm>
            <a:off x="4564063" y="76200"/>
            <a:ext cx="45037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endParaRPr lang="en-US" altLang="en-US" sz="1400" dirty="0">
              <a:latin typeface="Times New Roman" pitchFamily="18" charset="0"/>
            </a:endParaRPr>
          </a:p>
        </p:txBody>
      </p:sp>
      <p:cxnSp>
        <p:nvCxnSpPr>
          <p:cNvPr id="5" name="Straight Arrow Connector 4"/>
          <p:cNvCxnSpPr/>
          <p:nvPr/>
        </p:nvCxnSpPr>
        <p:spPr>
          <a:xfrm flipH="1">
            <a:off x="7239000" y="2667000"/>
            <a:ext cx="533400" cy="0"/>
          </a:xfrm>
          <a:prstGeom prst="straightConnector1">
            <a:avLst/>
          </a:prstGeom>
          <a:ln>
            <a:solidFill>
              <a:srgbClr val="0033CC"/>
            </a:solidFill>
            <a:tailEnd type="arrow"/>
          </a:ln>
        </p:spPr>
        <p:style>
          <a:lnRef idx="1">
            <a:schemeClr val="accent1"/>
          </a:lnRef>
          <a:fillRef idx="0">
            <a:schemeClr val="accent1"/>
          </a:fillRef>
          <a:effectRef idx="0">
            <a:schemeClr val="accent1"/>
          </a:effectRef>
          <a:fontRef idx="minor">
            <a:schemeClr val="tx1"/>
          </a:fontRef>
        </p:style>
      </p:cxnSp>
      <p:sp>
        <p:nvSpPr>
          <p:cNvPr id="3" name="Rounded Rectangle 2"/>
          <p:cNvSpPr/>
          <p:nvPr/>
        </p:nvSpPr>
        <p:spPr>
          <a:xfrm>
            <a:off x="3581400" y="954088"/>
            <a:ext cx="533400" cy="575151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a:off x="8077200" y="1447800"/>
            <a:ext cx="304800" cy="0"/>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a:off x="7441226" y="978983"/>
            <a:ext cx="762000" cy="646112"/>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V="1">
            <a:off x="8305800" y="1295400"/>
            <a:ext cx="228600" cy="329696"/>
          </a:xfrm>
          <a:prstGeom prst="straightConnector1">
            <a:avLst/>
          </a:prstGeom>
          <a:ln w="19050">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p:cNvPicPr>
            <a:picLocks/>
          </p:cNvPicPr>
          <p:nvPr/>
        </p:nvPicPr>
        <p:blipFill>
          <a:blip r:embed="rId4">
            <a:extLst>
              <a:ext uri="{28A0092B-C50C-407E-A947-70E740481C1C}">
                <a14:useLocalDpi xmlns:a14="http://schemas.microsoft.com/office/drawing/2010/main" val="0"/>
              </a:ext>
            </a:extLst>
          </a:blip>
          <a:srcRect l="6471" t="2499" r="6471" b="53333"/>
          <a:stretch>
            <a:fillRect/>
          </a:stretch>
        </p:blipFill>
        <p:spPr bwMode="auto">
          <a:xfrm>
            <a:off x="4732926" y="2070340"/>
            <a:ext cx="3953874" cy="21968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p:cNvPicPr>
          <p:nvPr/>
        </p:nvPicPr>
        <p:blipFill>
          <a:blip r:embed="rId5">
            <a:extLst>
              <a:ext uri="{28A0092B-C50C-407E-A947-70E740481C1C}">
                <a14:useLocalDpi xmlns:a14="http://schemas.microsoft.com/office/drawing/2010/main" val="0"/>
              </a:ext>
            </a:extLst>
          </a:blip>
          <a:srcRect l="6471" t="2499" r="6471" b="53333"/>
          <a:stretch>
            <a:fillRect/>
          </a:stretch>
        </p:blipFill>
        <p:spPr bwMode="auto">
          <a:xfrm>
            <a:off x="4732926" y="4322605"/>
            <a:ext cx="3971291" cy="238299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0" name="Picture 1"/>
          <p:cNvPicPr>
            <a:picLocks/>
          </p:cNvPicPr>
          <p:nvPr/>
        </p:nvPicPr>
        <p:blipFill>
          <a:blip r:embed="rId6">
            <a:extLst>
              <a:ext uri="{28A0092B-C50C-407E-A947-70E740481C1C}">
                <a14:useLocalDpi xmlns:a14="http://schemas.microsoft.com/office/drawing/2010/main" val="0"/>
              </a:ext>
            </a:extLst>
          </a:blip>
          <a:srcRect l="4315" t="5000" r="6471" b="58333"/>
          <a:stretch>
            <a:fillRect/>
          </a:stretch>
        </p:blipFill>
        <p:spPr bwMode="auto">
          <a:xfrm>
            <a:off x="4716462" y="49293"/>
            <a:ext cx="3970337" cy="196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63000" y="6473825"/>
            <a:ext cx="381000" cy="384175"/>
          </a:xfrm>
        </p:spPr>
        <p:txBody>
          <a:bodyPr/>
          <a:lstStyle/>
          <a:p>
            <a:pPr>
              <a:defRPr/>
            </a:pPr>
            <a:fld id="{AE0D35B7-164B-4BDA-8435-F6440E98459E}" type="slidenum">
              <a:rPr lang="en-US" altLang="en-US" smtClean="0"/>
              <a:pPr>
                <a:defRPr/>
              </a:pPr>
              <a:t>23</a:t>
            </a:fld>
            <a:endParaRPr lang="en-US" altLang="en-US" dirty="0"/>
          </a:p>
        </p:txBody>
      </p:sp>
      <p:sp>
        <p:nvSpPr>
          <p:cNvPr id="3" name="Rectangle 2"/>
          <p:cNvSpPr/>
          <p:nvPr/>
        </p:nvSpPr>
        <p:spPr>
          <a:xfrm>
            <a:off x="4724400" y="228600"/>
            <a:ext cx="4285672" cy="646331"/>
          </a:xfrm>
          <a:prstGeom prst="rect">
            <a:avLst/>
          </a:prstGeom>
        </p:spPr>
        <p:txBody>
          <a:bodyPr wrap="square">
            <a:spAutoFit/>
          </a:bodyPr>
          <a:lstStyle/>
          <a:p>
            <a:r>
              <a:rPr lang="en-US" altLang="en-US" dirty="0">
                <a:effectLst>
                  <a:outerShdw blurRad="38100" dist="38100" dir="2700000" algn="tl">
                    <a:srgbClr val="000000"/>
                  </a:outerShdw>
                </a:effectLst>
                <a:latin typeface="Trebuchet MS" pitchFamily="34" charset="0"/>
              </a:rPr>
              <a:t>Sub-Surface Temperature Departures in the Equatorial Pacific</a:t>
            </a:r>
            <a:endParaRPr lang="en-US" dirty="0"/>
          </a:p>
        </p:txBody>
      </p:sp>
      <p:sp>
        <p:nvSpPr>
          <p:cNvPr id="10" name="Rectangle 9"/>
          <p:cNvSpPr>
            <a:spLocks noChangeArrowheads="1"/>
          </p:cNvSpPr>
          <p:nvPr/>
        </p:nvSpPr>
        <p:spPr bwMode="auto">
          <a:xfrm>
            <a:off x="5068391" y="3060700"/>
            <a:ext cx="3109912" cy="338137"/>
          </a:xfrm>
          <a:prstGeom prst="rect">
            <a:avLst/>
          </a:prstGeom>
          <a:noFill/>
          <a:ln>
            <a:noFill/>
          </a:ln>
        </p:spPr>
        <p:txBody>
          <a:bodyPr>
            <a:spAutoFit/>
          </a:bodyPr>
          <a:lstStyle>
            <a:defPPr>
              <a:defRPr lang="en-US"/>
            </a:defPPr>
            <a:lvl1pPr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1pPr>
            <a:lvl2pPr marL="4572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2pPr>
            <a:lvl3pPr marL="9144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3pPr>
            <a:lvl4pPr marL="13716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4pPr>
            <a:lvl5pPr marL="1828800" algn="l" rtl="0" eaLnBrk="0" fontAlgn="base" hangingPunct="0">
              <a:spcBef>
                <a:spcPct val="0"/>
              </a:spcBef>
              <a:spcAft>
                <a:spcPct val="0"/>
              </a:spcAft>
              <a:defRPr sz="2800" kern="1200">
                <a:solidFill>
                  <a:schemeClr val="tx1"/>
                </a:solidFill>
                <a:latin typeface="Times New Roman" pitchFamily="18" charset="0"/>
                <a:ea typeface="MS PGothic" pitchFamily="34" charset="-128"/>
                <a:cs typeface="+mn-cs"/>
              </a:defRPr>
            </a:lvl5pPr>
            <a:lvl6pPr marL="2286000" algn="l" defTabSz="914400" rtl="0" eaLnBrk="1" latinLnBrk="0" hangingPunct="1">
              <a:defRPr sz="2800" kern="1200">
                <a:solidFill>
                  <a:schemeClr val="tx1"/>
                </a:solidFill>
                <a:latin typeface="Times New Roman" pitchFamily="18" charset="0"/>
                <a:ea typeface="MS PGothic" pitchFamily="34" charset="-128"/>
                <a:cs typeface="+mn-cs"/>
              </a:defRPr>
            </a:lvl6pPr>
            <a:lvl7pPr marL="2743200" algn="l" defTabSz="914400" rtl="0" eaLnBrk="1" latinLnBrk="0" hangingPunct="1">
              <a:defRPr sz="2800" kern="1200">
                <a:solidFill>
                  <a:schemeClr val="tx1"/>
                </a:solidFill>
                <a:latin typeface="Times New Roman" pitchFamily="18" charset="0"/>
                <a:ea typeface="MS PGothic" pitchFamily="34" charset="-128"/>
                <a:cs typeface="+mn-cs"/>
              </a:defRPr>
            </a:lvl7pPr>
            <a:lvl8pPr marL="3200400" algn="l" defTabSz="914400" rtl="0" eaLnBrk="1" latinLnBrk="0" hangingPunct="1">
              <a:defRPr sz="2800" kern="1200">
                <a:solidFill>
                  <a:schemeClr val="tx1"/>
                </a:solidFill>
                <a:latin typeface="Times New Roman" pitchFamily="18" charset="0"/>
                <a:ea typeface="MS PGothic" pitchFamily="34" charset="-128"/>
                <a:cs typeface="+mn-cs"/>
              </a:defRPr>
            </a:lvl8pPr>
            <a:lvl9pPr marL="3657600" algn="l" defTabSz="914400" rtl="0" eaLnBrk="1" latinLnBrk="0" hangingPunct="1">
              <a:defRPr sz="2800" kern="1200">
                <a:solidFill>
                  <a:schemeClr val="tx1"/>
                </a:solidFill>
                <a:latin typeface="Times New Roman" pitchFamily="18" charset="0"/>
                <a:ea typeface="MS PGothic" pitchFamily="34" charset="-128"/>
                <a:cs typeface="+mn-cs"/>
              </a:defRPr>
            </a:lvl9pPr>
          </a:lstStyle>
          <a:p>
            <a:pPr eaLnBrk="1" hangingPunct="1">
              <a:defRPr/>
            </a:pPr>
            <a:r>
              <a:rPr lang="en-US" altLang="en-US" sz="1600" b="1" dirty="0">
                <a:solidFill>
                  <a:schemeClr val="tx1">
                    <a:lumMod val="65000"/>
                    <a:lumOff val="35000"/>
                  </a:schemeClr>
                </a:solidFill>
                <a:latin typeface="Trebuchet MS" pitchFamily="34" charset="0"/>
              </a:rPr>
              <a:t>Most recent pentad analysis</a:t>
            </a:r>
          </a:p>
        </p:txBody>
      </p:sp>
      <p:cxnSp>
        <p:nvCxnSpPr>
          <p:cNvPr id="6" name="Straight Arrow Connector 5"/>
          <p:cNvCxnSpPr/>
          <p:nvPr/>
        </p:nvCxnSpPr>
        <p:spPr>
          <a:xfrm flipV="1">
            <a:off x="3861297" y="3962399"/>
            <a:ext cx="4368303" cy="1447799"/>
          </a:xfrm>
          <a:prstGeom prst="straightConnector1">
            <a:avLst/>
          </a:prstGeom>
          <a:ln w="22225">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524000" y="1371600"/>
            <a:ext cx="381000" cy="45720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623347" y="4572000"/>
            <a:ext cx="1" cy="990600"/>
          </a:xfrm>
          <a:prstGeom prst="straightConnector1">
            <a:avLst/>
          </a:prstGeom>
          <a:ln w="15875">
            <a:solidFill>
              <a:srgbClr val="FFC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666672" y="1066800"/>
            <a:ext cx="4343400" cy="1754326"/>
          </a:xfrm>
          <a:prstGeom prst="rect">
            <a:avLst/>
          </a:prstGeom>
          <a:noFill/>
        </p:spPr>
        <p:txBody>
          <a:bodyPr wrap="square" rtlCol="0">
            <a:spAutoFit/>
          </a:bodyPr>
          <a:lstStyle/>
          <a:p>
            <a:r>
              <a:rPr lang="en-US" dirty="0" smtClean="0"/>
              <a:t>The subsurface cold </a:t>
            </a:r>
            <a:r>
              <a:rPr lang="en-US" dirty="0" smtClean="0"/>
              <a:t>anomalies in central/east Pacific are </a:t>
            </a:r>
            <a:r>
              <a:rPr lang="en-US" dirty="0" err="1" smtClean="0"/>
              <a:t>wlowly</a:t>
            </a:r>
            <a:r>
              <a:rPr lang="en-US" dirty="0" smtClean="0"/>
              <a:t> weakening and reducing in extent/volume!</a:t>
            </a:r>
          </a:p>
          <a:p>
            <a:endParaRPr lang="en-US" dirty="0" smtClean="0"/>
          </a:p>
          <a:p>
            <a:r>
              <a:rPr lang="en-US" dirty="0" smtClean="0"/>
              <a:t>Warm waters in the WP are </a:t>
            </a:r>
            <a:r>
              <a:rPr lang="en-US" dirty="0" smtClean="0"/>
              <a:t>strengthening and expanding eastward.</a:t>
            </a:r>
            <a:endParaRPr lang="en-US" dirty="0"/>
          </a:p>
        </p:txBody>
      </p:sp>
      <p:cxnSp>
        <p:nvCxnSpPr>
          <p:cNvPr id="11" name="Straight Arrow Connector 10"/>
          <p:cNvCxnSpPr/>
          <p:nvPr/>
        </p:nvCxnSpPr>
        <p:spPr>
          <a:xfrm flipH="1">
            <a:off x="3200400" y="1014755"/>
            <a:ext cx="96715" cy="4624045"/>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3329353" y="4572000"/>
            <a:ext cx="3414347" cy="1043989"/>
          </a:xfrm>
          <a:prstGeom prst="straightConnector1">
            <a:avLst/>
          </a:prstGeom>
          <a:ln w="22225">
            <a:solidFill>
              <a:srgbClr val="0033CC"/>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
          <p:cNvPicPr>
            <a:picLocks/>
          </p:cNvPicPr>
          <p:nvPr/>
        </p:nvPicPr>
        <p:blipFill>
          <a:blip r:embed="rId2">
            <a:extLst>
              <a:ext uri="{28A0092B-C50C-407E-A947-70E740481C1C}">
                <a14:useLocalDpi xmlns:a14="http://schemas.microsoft.com/office/drawing/2010/main" val="0"/>
              </a:ext>
            </a:extLst>
          </a:blip>
          <a:srcRect l="3236" t="1666" r="2158" b="10001"/>
          <a:stretch>
            <a:fillRect/>
          </a:stretch>
        </p:blipFill>
        <p:spPr bwMode="auto">
          <a:xfrm>
            <a:off x="86706" y="76200"/>
            <a:ext cx="4332894" cy="67056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7" name="Picture 2"/>
          <p:cNvPicPr>
            <a:picLocks/>
          </p:cNvPicPr>
          <p:nvPr/>
        </p:nvPicPr>
        <p:blipFill>
          <a:blip r:embed="rId3">
            <a:extLst>
              <a:ext uri="{28A0092B-C50C-407E-A947-70E740481C1C}">
                <a14:useLocalDpi xmlns:a14="http://schemas.microsoft.com/office/drawing/2010/main" val="0"/>
              </a:ext>
            </a:extLst>
          </a:blip>
          <a:srcRect l="6471" t="3000" r="1079" b="69667"/>
          <a:stretch>
            <a:fillRect/>
          </a:stretch>
        </p:blipFill>
        <p:spPr bwMode="auto">
          <a:xfrm>
            <a:off x="4592514" y="3448911"/>
            <a:ext cx="4545135" cy="216707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79365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a:xfrm>
            <a:off x="8763000" y="6550025"/>
            <a:ext cx="381000" cy="307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B6BD1C32-DD72-4C3C-9C99-10BF0BD26BA6}" type="slidenum">
              <a:rPr lang="en-US" altLang="en-US" sz="1400" smtClean="0"/>
              <a:pPr eaLnBrk="1" hangingPunct="1">
                <a:spcBef>
                  <a:spcPct val="0"/>
                </a:spcBef>
                <a:buFontTx/>
                <a:buNone/>
              </a:pPr>
              <a:t>24</a:t>
            </a:fld>
            <a:endParaRPr lang="en-US" altLang="en-US" sz="1400"/>
          </a:p>
        </p:txBody>
      </p:sp>
      <p:sp>
        <p:nvSpPr>
          <p:cNvPr id="20484" name="TextBox 11"/>
          <p:cNvSpPr txBox="1">
            <a:spLocks noChangeArrowheads="1"/>
          </p:cNvSpPr>
          <p:nvPr/>
        </p:nvSpPr>
        <p:spPr bwMode="auto">
          <a:xfrm>
            <a:off x="9525" y="0"/>
            <a:ext cx="44100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000" dirty="0">
                <a:latin typeface="Times New Roman" pitchFamily="18" charset="0"/>
              </a:rPr>
              <a:t>ENSO Forecasts</a:t>
            </a:r>
          </a:p>
        </p:txBody>
      </p:sp>
      <p:cxnSp>
        <p:nvCxnSpPr>
          <p:cNvPr id="5" name="Straight Arrow Connector 4"/>
          <p:cNvCxnSpPr/>
          <p:nvPr/>
        </p:nvCxnSpPr>
        <p:spPr>
          <a:xfrm>
            <a:off x="7124700" y="1066800"/>
            <a:ext cx="914400" cy="914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TextBox 1"/>
          <p:cNvSpPr txBox="1">
            <a:spLocks noChangeArrowheads="1"/>
          </p:cNvSpPr>
          <p:nvPr/>
        </p:nvSpPr>
        <p:spPr bwMode="auto">
          <a:xfrm>
            <a:off x="76200" y="3048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a:latin typeface="Times New Roman" pitchFamily="18" charset="0"/>
              </a:rPr>
              <a:t>Early- </a:t>
            </a:r>
            <a:r>
              <a:rPr lang="en-US" altLang="en-US" sz="1800" b="1" u="sng" dirty="0" smtClean="0">
                <a:latin typeface="Times New Roman" pitchFamily="18" charset="0"/>
              </a:rPr>
              <a:t>November </a:t>
            </a:r>
            <a:r>
              <a:rPr lang="en-US" altLang="en-US" sz="1800" dirty="0">
                <a:latin typeface="Times New Roman" pitchFamily="18" charset="0"/>
              </a:rPr>
              <a:t>CPC/IRI forecast</a:t>
            </a:r>
          </a:p>
        </p:txBody>
      </p:sp>
      <p:cxnSp>
        <p:nvCxnSpPr>
          <p:cNvPr id="7" name="Straight Arrow Connector 6"/>
          <p:cNvCxnSpPr/>
          <p:nvPr/>
        </p:nvCxnSpPr>
        <p:spPr>
          <a:xfrm flipV="1">
            <a:off x="1524000" y="457200"/>
            <a:ext cx="381000" cy="167640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4" name="TextBox 1"/>
          <p:cNvSpPr txBox="1">
            <a:spLocks noChangeArrowheads="1"/>
          </p:cNvSpPr>
          <p:nvPr/>
        </p:nvSpPr>
        <p:spPr bwMode="auto">
          <a:xfrm>
            <a:off x="0" y="3276600"/>
            <a:ext cx="4114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u="sng" dirty="0" smtClean="0">
                <a:latin typeface="Times New Roman" pitchFamily="18" charset="0"/>
              </a:rPr>
              <a:t>Early- December  </a:t>
            </a:r>
            <a:r>
              <a:rPr lang="en-US" altLang="en-US" sz="1800" dirty="0">
                <a:latin typeface="Times New Roman" pitchFamily="18" charset="0"/>
              </a:rPr>
              <a:t>CPC/IRI forecast</a:t>
            </a:r>
          </a:p>
        </p:txBody>
      </p:sp>
      <p:sp>
        <p:nvSpPr>
          <p:cNvPr id="2" name="TextBox 1"/>
          <p:cNvSpPr txBox="1"/>
          <p:nvPr/>
        </p:nvSpPr>
        <p:spPr>
          <a:xfrm>
            <a:off x="53266" y="6343080"/>
            <a:ext cx="8938334" cy="338554"/>
          </a:xfrm>
          <a:prstGeom prst="rect">
            <a:avLst/>
          </a:prstGeom>
          <a:noFill/>
        </p:spPr>
        <p:txBody>
          <a:bodyPr wrap="square" rtlCol="0">
            <a:spAutoFit/>
          </a:bodyPr>
          <a:lstStyle/>
          <a:p>
            <a:r>
              <a:rPr lang="en-US" sz="1600" b="1" u="sng" dirty="0" smtClean="0">
                <a:solidFill>
                  <a:srgbClr val="0033CC"/>
                </a:solidFill>
              </a:rPr>
              <a:t>Looks like a quick weak La Nina Event during this upcoming winter ONLY or slightly beyond too! </a:t>
            </a:r>
          </a:p>
        </p:txBody>
      </p:sp>
      <p:sp>
        <p:nvSpPr>
          <p:cNvPr id="3" name="Rectangle 2"/>
          <p:cNvSpPr/>
          <p:nvPr/>
        </p:nvSpPr>
        <p:spPr>
          <a:xfrm>
            <a:off x="1905000" y="4572000"/>
            <a:ext cx="1524000" cy="457200"/>
          </a:xfrm>
          <a:prstGeom prst="rect">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Elbow Connector 9"/>
          <p:cNvCxnSpPr/>
          <p:nvPr/>
        </p:nvCxnSpPr>
        <p:spPr>
          <a:xfrm>
            <a:off x="4190999" y="304800"/>
            <a:ext cx="914400" cy="914400"/>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Elbow Connector 11"/>
          <p:cNvCxnSpPr/>
          <p:nvPr/>
        </p:nvCxnSpPr>
        <p:spPr>
          <a:xfrm rot="16200000" flipH="1">
            <a:off x="6362700" y="4466940"/>
            <a:ext cx="990600" cy="304800"/>
          </a:xfrm>
          <a:prstGeom prst="bentConnector3">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629400" y="3697069"/>
            <a:ext cx="1828800" cy="830997"/>
          </a:xfrm>
          <a:prstGeom prst="rect">
            <a:avLst/>
          </a:prstGeom>
          <a:noFill/>
        </p:spPr>
        <p:txBody>
          <a:bodyPr wrap="square" rtlCol="0">
            <a:spAutoFit/>
          </a:bodyPr>
          <a:lstStyle/>
          <a:p>
            <a:r>
              <a:rPr lang="en-US" sz="1200" dirty="0" smtClean="0"/>
              <a:t>Dynamical, Statistical, CPC-Consolidated </a:t>
            </a:r>
            <a:r>
              <a:rPr lang="en-US" sz="1200" dirty="0" err="1" smtClean="0"/>
              <a:t>fcsts</a:t>
            </a:r>
            <a:r>
              <a:rPr lang="en-US" sz="1200" dirty="0" smtClean="0"/>
              <a:t> are coming together!! But still at ~ -0.5C ! </a:t>
            </a:r>
            <a:endParaRPr lang="en-US" sz="1200" dirty="0"/>
          </a:p>
        </p:txBody>
      </p:sp>
      <p:pic>
        <p:nvPicPr>
          <p:cNvPr id="8194" name="Picture 2" descr="https://iri.columbia.edu/wp-content/uploads/2021/11/figure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838" y="620717"/>
            <a:ext cx="4106160" cy="274185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iri.columbia.edu/wp-content/uploads/2021/10/figure4.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3824" y="183677"/>
            <a:ext cx="4170176" cy="3032855"/>
          </a:xfrm>
          <a:prstGeom prst="rect">
            <a:avLst/>
          </a:prstGeom>
          <a:noFill/>
          <a:extLst>
            <a:ext uri="{909E8E84-426E-40DD-AFC4-6F175D3DCCD1}">
              <a14:hiddenFill xmlns:a14="http://schemas.microsoft.com/office/drawing/2010/main">
                <a:solidFill>
                  <a:srgbClr val="FFFFFF"/>
                </a:solidFill>
              </a14:hiddenFill>
            </a:ext>
          </a:extLst>
        </p:spPr>
      </p:pic>
      <p:pic>
        <p:nvPicPr>
          <p:cNvPr id="16386" name="Picture 2" descr="https://iri.columbia.edu/wp-content/uploads/2021/12/figure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667" y="3644594"/>
            <a:ext cx="4103331" cy="2735554"/>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p:cNvCxnSpPr/>
          <p:nvPr/>
        </p:nvCxnSpPr>
        <p:spPr>
          <a:xfrm flipH="1">
            <a:off x="1524000" y="3130034"/>
            <a:ext cx="304800" cy="1398032"/>
          </a:xfrm>
          <a:prstGeom prst="straightConnector1">
            <a:avLst/>
          </a:prstGeom>
          <a:ln w="15875">
            <a:solidFill>
              <a:srgbClr val="0033CC"/>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6388" name="Picture 4" descr="https://iri.columbia.edu/wp-content/uploads/2021/11/figure4.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9612" y="3320815"/>
            <a:ext cx="4170176" cy="30328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3"/>
          <p:cNvSpPr>
            <a:spLocks noGrp="1"/>
          </p:cNvSpPr>
          <p:nvPr>
            <p:ph type="sldNum" sz="quarter" idx="12"/>
          </p:nvPr>
        </p:nvSpPr>
        <p:spPr>
          <a:xfrm>
            <a:off x="8763000" y="6534150"/>
            <a:ext cx="3810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FF93CBF8-CB1C-4E44-BF2A-9C0506748D69}" type="slidenum">
              <a:rPr lang="en-US" altLang="en-US" sz="1400" smtClean="0"/>
              <a:pPr eaLnBrk="1" hangingPunct="1">
                <a:spcBef>
                  <a:spcPct val="0"/>
                </a:spcBef>
                <a:buFontTx/>
                <a:buNone/>
              </a:pPr>
              <a:t>25</a:t>
            </a:fld>
            <a:endParaRPr lang="en-US" altLang="en-US" sz="1400" dirty="0"/>
          </a:p>
        </p:txBody>
      </p:sp>
      <p:sp>
        <p:nvSpPr>
          <p:cNvPr id="5" name="Title 1"/>
          <p:cNvSpPr txBox="1">
            <a:spLocks/>
          </p:cNvSpPr>
          <p:nvPr/>
        </p:nvSpPr>
        <p:spPr>
          <a:xfrm>
            <a:off x="3682338" y="152400"/>
            <a:ext cx="5461662" cy="1524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 (Last Month) </a:t>
            </a:r>
          </a:p>
          <a:p>
            <a:pPr>
              <a:defRPr/>
            </a:pPr>
            <a:r>
              <a:rPr lang="en-US" altLang="en-US" sz="2400" kern="0" dirty="0"/>
              <a:t>CPC’s official </a:t>
            </a:r>
          </a:p>
          <a:p>
            <a:pPr>
              <a:defRPr/>
            </a:pPr>
            <a:r>
              <a:rPr lang="en-US" altLang="en-US" sz="2400" kern="0" dirty="0"/>
              <a:t>Temperature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January</a:t>
            </a:r>
            <a:r>
              <a:rPr lang="en-US" altLang="en-US" sz="2400" kern="0" dirty="0" smtClean="0"/>
              <a:t>)/</a:t>
            </a:r>
            <a:r>
              <a:rPr lang="en-US" altLang="en-US" sz="2400" kern="0" dirty="0"/>
              <a:t>Seasonal </a:t>
            </a:r>
            <a:r>
              <a:rPr lang="en-US" altLang="en-US" sz="2400" kern="0" dirty="0" smtClean="0"/>
              <a:t>(</a:t>
            </a:r>
            <a:r>
              <a:rPr lang="en-US" altLang="en-US" sz="2400" b="1" u="sng" kern="0" dirty="0" smtClean="0"/>
              <a:t>JFM</a:t>
            </a:r>
            <a:r>
              <a:rPr lang="en-US" altLang="en-US" sz="2400" kern="0" dirty="0" smtClean="0"/>
              <a:t>)  </a:t>
            </a:r>
            <a:endParaRPr lang="en-US" altLang="en-US" sz="2400" kern="0" dirty="0"/>
          </a:p>
        </p:txBody>
      </p:sp>
      <p:cxnSp>
        <p:nvCxnSpPr>
          <p:cNvPr id="4" name="Straight Arrow Connector 3"/>
          <p:cNvCxnSpPr/>
          <p:nvPr/>
        </p:nvCxnSpPr>
        <p:spPr>
          <a:xfrm flipH="1">
            <a:off x="3810001" y="1676400"/>
            <a:ext cx="513574" cy="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8382000" y="1676400"/>
            <a:ext cx="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7189" y="3225951"/>
            <a:ext cx="3344185" cy="400110"/>
          </a:xfrm>
          <a:prstGeom prst="rect">
            <a:avLst/>
          </a:prstGeom>
          <a:noFill/>
        </p:spPr>
        <p:txBody>
          <a:bodyPr wrap="none" rtlCol="0">
            <a:spAutoFit/>
          </a:bodyPr>
          <a:lstStyle/>
          <a:p>
            <a:r>
              <a:rPr lang="en-US" dirty="0"/>
              <a:t>Observed so far this month</a:t>
            </a:r>
            <a:r>
              <a:rPr lang="en-US" dirty="0" smtClean="0"/>
              <a:t>!!  </a:t>
            </a:r>
            <a:r>
              <a:rPr lang="en-US" sz="2000" dirty="0" smtClean="0">
                <a:sym typeface="Wingdings" panose="05000000000000000000" pitchFamily="2" charset="2"/>
              </a:rPr>
              <a:t></a:t>
            </a:r>
            <a:r>
              <a:rPr lang="en-US" dirty="0" smtClean="0">
                <a:sym typeface="Wingdings" panose="05000000000000000000" pitchFamily="2" charset="2"/>
              </a:rPr>
              <a:t>  </a:t>
            </a:r>
            <a:r>
              <a:rPr lang="en-US" b="1" dirty="0" smtClean="0">
                <a:solidFill>
                  <a:srgbClr val="FF0000"/>
                </a:solidFill>
                <a:sym typeface="Wingdings" panose="05000000000000000000" pitchFamily="2" charset="2"/>
              </a:rPr>
              <a:t> </a:t>
            </a:r>
            <a:endParaRPr lang="en-US" b="1" dirty="0">
              <a:solidFill>
                <a:srgbClr val="FF0000"/>
              </a:solidFill>
            </a:endParaRPr>
          </a:p>
        </p:txBody>
      </p:sp>
      <p:sp>
        <p:nvSpPr>
          <p:cNvPr id="19" name="TextBox 9"/>
          <p:cNvSpPr txBox="1">
            <a:spLocks noChangeArrowheads="1"/>
          </p:cNvSpPr>
          <p:nvPr/>
        </p:nvSpPr>
        <p:spPr bwMode="auto">
          <a:xfrm>
            <a:off x="7848600" y="2477869"/>
            <a:ext cx="1295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 Dec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7" name="AutoShape 4" descr="https://www.cpc.ncep.noaa.gov/products/predictions/long_range/lead14/off15_temp.gif"/>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 name="Picture 13" descr="Latest 30 Day Temperature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177"/>
            <a:ext cx="3962400" cy="3228128"/>
          </a:xfrm>
          <a:prstGeom prst="rect">
            <a:avLst/>
          </a:prstGeom>
          <a:noFill/>
          <a:ln>
            <a:noFill/>
          </a:ln>
        </p:spPr>
      </p:pic>
      <p:pic>
        <p:nvPicPr>
          <p:cNvPr id="17" name="Picture 16" descr="Latest 90 Day Temperature Outlook"/>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1" y="3124200"/>
            <a:ext cx="4191000" cy="3409950"/>
          </a:xfrm>
          <a:prstGeom prst="rect">
            <a:avLst/>
          </a:prstGeom>
          <a:noFill/>
          <a:ln>
            <a:noFill/>
          </a:ln>
        </p:spPr>
      </p:pic>
      <p:pic>
        <p:nvPicPr>
          <p:cNvPr id="13" name="Picture 12"/>
          <p:cNvPicPr>
            <a:picLocks noChangeAspect="1"/>
          </p:cNvPicPr>
          <p:nvPr/>
        </p:nvPicPr>
        <p:blipFill>
          <a:blip r:embed="rId4"/>
          <a:stretch>
            <a:fillRect/>
          </a:stretch>
        </p:blipFill>
        <p:spPr>
          <a:xfrm>
            <a:off x="0" y="3557949"/>
            <a:ext cx="4114546" cy="3133725"/>
          </a:xfrm>
          <a:prstGeom prst="rect">
            <a:avLst/>
          </a:prstGeom>
        </p:spPr>
      </p:pic>
    </p:spTree>
    <p:extLst>
      <p:ext uri="{BB962C8B-B14F-4D97-AF65-F5344CB8AC3E}">
        <p14:creationId xmlns:p14="http://schemas.microsoft.com/office/powerpoint/2010/main" val="26238463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Latest 30 Day Precipitation Outlook"/>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72" y="47020"/>
            <a:ext cx="3887965" cy="3020718"/>
          </a:xfrm>
          <a:prstGeom prst="rect">
            <a:avLst/>
          </a:prstGeom>
          <a:noFill/>
          <a:ln>
            <a:noFill/>
          </a:ln>
        </p:spPr>
      </p:pic>
      <p:sp>
        <p:nvSpPr>
          <p:cNvPr id="3" name="TextBox 2"/>
          <p:cNvSpPr txBox="1"/>
          <p:nvPr/>
        </p:nvSpPr>
        <p:spPr>
          <a:xfrm>
            <a:off x="3725411" y="4134415"/>
            <a:ext cx="1189970" cy="2031325"/>
          </a:xfrm>
          <a:prstGeom prst="rect">
            <a:avLst/>
          </a:prstGeom>
          <a:noFill/>
        </p:spPr>
        <p:txBody>
          <a:bodyPr wrap="square" rtlCol="0">
            <a:spAutoFit/>
          </a:bodyPr>
          <a:lstStyle/>
          <a:p>
            <a:r>
              <a:rPr lang="en-US" sz="1400" b="1" dirty="0" smtClean="0"/>
              <a:t>Monthly P/T forecasts verified at mid-month are </a:t>
            </a:r>
            <a:r>
              <a:rPr lang="en-US" sz="1400" b="1" u="sng" dirty="0" smtClean="0"/>
              <a:t>generally good! </a:t>
            </a:r>
            <a:r>
              <a:rPr lang="en-US" sz="1400" b="1" dirty="0" smtClean="0"/>
              <a:t>Why? </a:t>
            </a:r>
            <a:r>
              <a:rPr lang="en-US" sz="1400" b="1" dirty="0" smtClean="0">
                <a:sym typeface="Wingdings" panose="05000000000000000000" pitchFamily="2" charset="2"/>
              </a:rPr>
              <a:t> </a:t>
            </a:r>
          </a:p>
          <a:p>
            <a:r>
              <a:rPr lang="en-US" sz="1400" b="1" dirty="0" smtClean="0">
                <a:sym typeface="Wingdings" panose="05000000000000000000" pitchFamily="2" charset="2"/>
              </a:rPr>
              <a:t>  </a:t>
            </a:r>
          </a:p>
          <a:p>
            <a:r>
              <a:rPr lang="en-US" sz="1400" b="1" dirty="0" smtClean="0">
                <a:sym typeface="Wingdings" panose="05000000000000000000" pitchFamily="2" charset="2"/>
              </a:rPr>
              <a:t>But so far, </a:t>
            </a:r>
            <a:r>
              <a:rPr lang="en-US" sz="1400" b="1" dirty="0" err="1" smtClean="0">
                <a:sym typeface="Wingdings" panose="05000000000000000000" pitchFamily="2" charset="2"/>
              </a:rPr>
              <a:t>fcst</a:t>
            </a:r>
            <a:r>
              <a:rPr lang="en-US" sz="1400" b="1" dirty="0" smtClean="0">
                <a:sym typeface="Wingdings" panose="05000000000000000000" pitchFamily="2" charset="2"/>
              </a:rPr>
              <a:t> looks  </a:t>
            </a:r>
            <a:endParaRPr lang="en-US" sz="1400" b="1" u="sng" dirty="0"/>
          </a:p>
        </p:txBody>
      </p:sp>
      <p:sp>
        <p:nvSpPr>
          <p:cNvPr id="22530" name="Slide Number Placeholder 3"/>
          <p:cNvSpPr>
            <a:spLocks noGrp="1"/>
          </p:cNvSpPr>
          <p:nvPr>
            <p:ph type="sldNum" sz="quarter" idx="12"/>
          </p:nvPr>
        </p:nvSpPr>
        <p:spPr>
          <a:xfrm>
            <a:off x="8686800" y="6534150"/>
            <a:ext cx="457200" cy="3238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350B5A81-06C2-4E17-9668-C6A05AF3ECCE}" type="slidenum">
              <a:rPr lang="en-US" altLang="en-US" sz="1400" smtClean="0"/>
              <a:pPr eaLnBrk="1" hangingPunct="1">
                <a:spcBef>
                  <a:spcPct val="0"/>
                </a:spcBef>
                <a:buFontTx/>
                <a:buNone/>
              </a:pPr>
              <a:t>26</a:t>
            </a:fld>
            <a:endParaRPr lang="en-US" altLang="en-US" sz="1400" dirty="0"/>
          </a:p>
        </p:txBody>
      </p:sp>
      <p:sp>
        <p:nvSpPr>
          <p:cNvPr id="22531" name="TextBox 1"/>
          <p:cNvSpPr txBox="1">
            <a:spLocks noChangeArrowheads="1"/>
          </p:cNvSpPr>
          <p:nvPr/>
        </p:nvSpPr>
        <p:spPr bwMode="auto">
          <a:xfrm>
            <a:off x="1066800" y="61214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FontTx/>
              <a:buNone/>
            </a:pPr>
            <a:r>
              <a:rPr lang="en-US" altLang="en-US" sz="1800">
                <a:latin typeface="Times New Roman" pitchFamily="18" charset="0"/>
              </a:rPr>
              <a:t> </a:t>
            </a:r>
          </a:p>
        </p:txBody>
      </p:sp>
      <p:sp>
        <p:nvSpPr>
          <p:cNvPr id="22532" name="TextBox 1"/>
          <p:cNvSpPr txBox="1">
            <a:spLocks noChangeArrowheads="1"/>
          </p:cNvSpPr>
          <p:nvPr/>
        </p:nvSpPr>
        <p:spPr bwMode="auto">
          <a:xfrm>
            <a:off x="4191000" y="6015038"/>
            <a:ext cx="3276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latin typeface="Times New Roman" pitchFamily="18" charset="0"/>
              </a:rPr>
              <a:t> </a:t>
            </a:r>
          </a:p>
        </p:txBody>
      </p:sp>
      <p:sp>
        <p:nvSpPr>
          <p:cNvPr id="22534" name="TextBox 9"/>
          <p:cNvSpPr txBox="1">
            <a:spLocks noChangeArrowheads="1"/>
          </p:cNvSpPr>
          <p:nvPr/>
        </p:nvSpPr>
        <p:spPr bwMode="auto">
          <a:xfrm>
            <a:off x="8077200" y="2173069"/>
            <a:ext cx="10668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dirty="0">
                <a:latin typeface="Times New Roman" pitchFamily="18" charset="0"/>
              </a:rPr>
              <a:t>Released   </a:t>
            </a:r>
            <a:r>
              <a:rPr lang="en-US" altLang="en-US" sz="1800" dirty="0" smtClean="0">
                <a:latin typeface="Times New Roman" pitchFamily="18" charset="0"/>
              </a:rPr>
              <a:t>Dec 16</a:t>
            </a:r>
            <a:r>
              <a:rPr lang="en-US" altLang="en-US" sz="1800" baseline="30000" dirty="0" smtClean="0">
                <a:latin typeface="Times New Roman" pitchFamily="18" charset="0"/>
              </a:rPr>
              <a:t>th</a:t>
            </a:r>
            <a:r>
              <a:rPr lang="en-US" altLang="en-US" sz="1800" dirty="0" smtClean="0">
                <a:latin typeface="Times New Roman" pitchFamily="18" charset="0"/>
              </a:rPr>
              <a:t>   </a:t>
            </a:r>
            <a:endParaRPr lang="en-US" altLang="en-US" sz="1800" dirty="0">
              <a:latin typeface="Times New Roman" pitchFamily="18" charset="0"/>
            </a:endParaRPr>
          </a:p>
        </p:txBody>
      </p:sp>
      <p:sp>
        <p:nvSpPr>
          <p:cNvPr id="16" name="Title 1"/>
          <p:cNvSpPr txBox="1">
            <a:spLocks/>
          </p:cNvSpPr>
          <p:nvPr/>
        </p:nvSpPr>
        <p:spPr>
          <a:xfrm>
            <a:off x="3657600" y="76200"/>
            <a:ext cx="5458692" cy="1884144"/>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a:defRPr/>
            </a:pPr>
            <a:r>
              <a:rPr lang="en-US" altLang="en-US" sz="2400" kern="0" dirty="0"/>
              <a:t>Previous(Last month)  </a:t>
            </a:r>
          </a:p>
          <a:p>
            <a:pPr>
              <a:defRPr/>
            </a:pPr>
            <a:r>
              <a:rPr lang="en-US" altLang="en-US" sz="2400" kern="0" dirty="0"/>
              <a:t>CPC’s official </a:t>
            </a:r>
          </a:p>
          <a:p>
            <a:pPr>
              <a:defRPr/>
            </a:pPr>
            <a:r>
              <a:rPr lang="en-US" altLang="en-US" sz="2400" kern="0" dirty="0"/>
              <a:t>Precipitation </a:t>
            </a:r>
            <a:r>
              <a:rPr lang="en-US" altLang="en-US" sz="2400" kern="0" dirty="0" smtClean="0"/>
              <a:t>OUTLOOK  </a:t>
            </a:r>
            <a:r>
              <a:rPr lang="en-US" altLang="en-US" sz="2400" kern="0" dirty="0"/>
              <a:t>for</a:t>
            </a:r>
            <a:br>
              <a:rPr lang="en-US" altLang="en-US" sz="2400" kern="0" dirty="0"/>
            </a:br>
            <a:r>
              <a:rPr lang="en-US" altLang="en-US" sz="2400" kern="0" dirty="0"/>
              <a:t>Monthly </a:t>
            </a:r>
            <a:r>
              <a:rPr lang="en-US" altLang="en-US" sz="2400" kern="0" dirty="0" smtClean="0"/>
              <a:t>(</a:t>
            </a:r>
            <a:r>
              <a:rPr lang="en-US" altLang="en-US" sz="2400" b="1" u="sng" kern="0" dirty="0" smtClean="0"/>
              <a:t>January</a:t>
            </a:r>
            <a:r>
              <a:rPr lang="en-US" altLang="en-US" sz="2400" kern="0" dirty="0" smtClean="0"/>
              <a:t>)/</a:t>
            </a:r>
            <a:r>
              <a:rPr lang="en-US" altLang="en-US" sz="2400" kern="0" dirty="0"/>
              <a:t>Seasonal </a:t>
            </a:r>
            <a:r>
              <a:rPr lang="en-US" altLang="en-US" sz="2400" kern="0" dirty="0" smtClean="0"/>
              <a:t>(</a:t>
            </a:r>
            <a:r>
              <a:rPr lang="en-US" altLang="en-US" sz="2400" b="1" u="sng" kern="0" dirty="0" smtClean="0"/>
              <a:t>JFM</a:t>
            </a:r>
            <a:r>
              <a:rPr lang="en-US" altLang="en-US" sz="2400" kern="0" dirty="0" smtClean="0"/>
              <a:t>)  </a:t>
            </a:r>
            <a:endParaRPr lang="en-US" altLang="en-US" sz="2400" kern="0" dirty="0"/>
          </a:p>
        </p:txBody>
      </p:sp>
      <p:sp>
        <p:nvSpPr>
          <p:cNvPr id="6" name="TextBox 5"/>
          <p:cNvSpPr txBox="1"/>
          <p:nvPr/>
        </p:nvSpPr>
        <p:spPr>
          <a:xfrm>
            <a:off x="447436" y="3276600"/>
            <a:ext cx="3321743" cy="369332"/>
          </a:xfrm>
          <a:prstGeom prst="rect">
            <a:avLst/>
          </a:prstGeom>
          <a:noFill/>
        </p:spPr>
        <p:txBody>
          <a:bodyPr wrap="none" rtlCol="0">
            <a:spAutoFit/>
          </a:bodyPr>
          <a:lstStyle/>
          <a:p>
            <a:r>
              <a:rPr lang="en-US" dirty="0"/>
              <a:t>Observed so far this month</a:t>
            </a:r>
            <a:r>
              <a:rPr lang="en-US" dirty="0" smtClean="0"/>
              <a:t>!! </a:t>
            </a:r>
            <a:r>
              <a:rPr lang="en-US" dirty="0" smtClean="0">
                <a:sym typeface="Wingdings" panose="05000000000000000000" pitchFamily="2" charset="2"/>
              </a:rPr>
              <a:t> </a:t>
            </a:r>
            <a:r>
              <a:rPr lang="en-US" dirty="0" smtClean="0"/>
              <a:t> </a:t>
            </a:r>
            <a:r>
              <a:rPr lang="en-US" dirty="0" smtClean="0">
                <a:sym typeface="Wingdings" panose="05000000000000000000" pitchFamily="2" charset="2"/>
              </a:rPr>
              <a:t> </a:t>
            </a:r>
            <a:endParaRPr lang="en-US" dirty="0"/>
          </a:p>
        </p:txBody>
      </p:sp>
      <p:cxnSp>
        <p:nvCxnSpPr>
          <p:cNvPr id="18" name="Straight Arrow Connector 17"/>
          <p:cNvCxnSpPr/>
          <p:nvPr/>
        </p:nvCxnSpPr>
        <p:spPr>
          <a:xfrm>
            <a:off x="8153400" y="1600200"/>
            <a:ext cx="0" cy="118150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2971245" y="2552290"/>
            <a:ext cx="476250" cy="229419"/>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 name="Arc 1"/>
          <p:cNvSpPr/>
          <p:nvPr/>
        </p:nvSpPr>
        <p:spPr>
          <a:xfrm>
            <a:off x="3657600" y="1600200"/>
            <a:ext cx="533400" cy="36576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Arc 3"/>
          <p:cNvSpPr/>
          <p:nvPr/>
        </p:nvSpPr>
        <p:spPr>
          <a:xfrm>
            <a:off x="3619500" y="1752600"/>
            <a:ext cx="953590" cy="38862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2" name="Straight Arrow Connector 21"/>
          <p:cNvCxnSpPr/>
          <p:nvPr/>
        </p:nvCxnSpPr>
        <p:spPr>
          <a:xfrm flipH="1" flipV="1">
            <a:off x="2952750" y="5851494"/>
            <a:ext cx="571500" cy="228600"/>
          </a:xfrm>
          <a:prstGeom prst="straightConnector1">
            <a:avLst/>
          </a:prstGeom>
          <a:ln w="127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H="1" flipV="1">
            <a:off x="3620367" y="1154650"/>
            <a:ext cx="952723" cy="138623"/>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1570172" y="1990310"/>
            <a:ext cx="30028" cy="349609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905338" y="2362200"/>
            <a:ext cx="2011852" cy="584775"/>
          </a:xfrm>
          <a:prstGeom prst="rect">
            <a:avLst/>
          </a:prstGeom>
          <a:noFill/>
        </p:spPr>
        <p:txBody>
          <a:bodyPr wrap="square" rtlCol="0">
            <a:spAutoFit/>
          </a:bodyPr>
          <a:lstStyle/>
          <a:p>
            <a:r>
              <a:rPr lang="en-US" sz="1600" dirty="0" smtClean="0"/>
              <a:t>Very similar looking!</a:t>
            </a:r>
          </a:p>
          <a:p>
            <a:r>
              <a:rPr lang="en-US" sz="1600" dirty="0" smtClean="0"/>
              <a:t>Based on La Nina !!!!</a:t>
            </a:r>
            <a:endParaRPr lang="en-US" sz="1600" dirty="0"/>
          </a:p>
        </p:txBody>
      </p:sp>
      <p:pic>
        <p:nvPicPr>
          <p:cNvPr id="26" name="Picture 25" descr="https://www.cpc.ncep.noaa.gov/products/predictions/long_range/lead01/off01_prcp.g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74251" y="3183565"/>
            <a:ext cx="4369749" cy="3360649"/>
          </a:xfrm>
          <a:prstGeom prst="rect">
            <a:avLst/>
          </a:prstGeom>
          <a:noFill/>
          <a:ln>
            <a:noFill/>
          </a:ln>
        </p:spPr>
      </p:pic>
      <p:pic>
        <p:nvPicPr>
          <p:cNvPr id="5" name="Picture 4"/>
          <p:cNvPicPr>
            <a:picLocks noChangeAspect="1"/>
          </p:cNvPicPr>
          <p:nvPr/>
        </p:nvPicPr>
        <p:blipFill>
          <a:blip r:embed="rId4"/>
          <a:stretch>
            <a:fillRect/>
          </a:stretch>
        </p:blipFill>
        <p:spPr>
          <a:xfrm>
            <a:off x="13719" y="3645932"/>
            <a:ext cx="3813453" cy="2738993"/>
          </a:xfrm>
          <a:prstGeom prst="rect">
            <a:avLst/>
          </a:prstGeom>
        </p:spPr>
      </p:pic>
    </p:spTree>
    <p:extLst>
      <p:ext uri="{BB962C8B-B14F-4D97-AF65-F5344CB8AC3E}">
        <p14:creationId xmlns:p14="http://schemas.microsoft.com/office/powerpoint/2010/main" val="11357557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564146"/>
            <a:ext cx="425552" cy="31443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578" name="Slide Number Placeholder 1"/>
          <p:cNvSpPr>
            <a:spLocks noGrp="1"/>
          </p:cNvSpPr>
          <p:nvPr>
            <p:ph type="sldNum" sz="quarter" idx="12"/>
          </p:nvPr>
        </p:nvSpPr>
        <p:spPr>
          <a:xfrm>
            <a:off x="78581" y="6517213"/>
            <a:ext cx="458788" cy="382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13F39C5-1A70-4791-98B0-27DA09AE0557}" type="slidenum">
              <a:rPr lang="en-US" altLang="en-US" sz="1400" smtClean="0"/>
              <a:pPr eaLnBrk="1" hangingPunct="1">
                <a:spcBef>
                  <a:spcPct val="0"/>
                </a:spcBef>
                <a:buFontTx/>
                <a:buNone/>
              </a:pPr>
              <a:t>27</a:t>
            </a:fld>
            <a:endParaRPr lang="en-US" altLang="en-US" sz="1400" dirty="0"/>
          </a:p>
        </p:txBody>
      </p:sp>
      <p:sp>
        <p:nvSpPr>
          <p:cNvPr id="7" name="AutoShape 7" descr="https://www.wpc.ncep.noaa.gov/qpf/p168i.gif?1574101261"/>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9" descr="https://www.wpc.ncep.noaa.gov/qpf/p168i.gif?1574101261"/>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4581" name="TextBox 4"/>
          <p:cNvSpPr txBox="1">
            <a:spLocks noChangeArrowheads="1"/>
          </p:cNvSpPr>
          <p:nvPr/>
        </p:nvSpPr>
        <p:spPr bwMode="auto">
          <a:xfrm>
            <a:off x="440400" y="4038600"/>
            <a:ext cx="3349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ct val="0"/>
              </a:spcBef>
              <a:buFontTx/>
              <a:buNone/>
            </a:pPr>
            <a:r>
              <a:rPr lang="en-US" altLang="en-US" sz="1800" b="1" dirty="0">
                <a:latin typeface="Times New Roman" pitchFamily="18" charset="0"/>
              </a:rPr>
              <a:t>GFS Model Guidance </a:t>
            </a:r>
            <a:r>
              <a:rPr lang="en-US" altLang="en-US" sz="1800" b="1" dirty="0" smtClean="0">
                <a:latin typeface="Times New Roman" pitchFamily="18" charset="0"/>
              </a:rPr>
              <a:t>for the </a:t>
            </a:r>
          </a:p>
          <a:p>
            <a:pPr algn="r" eaLnBrk="1" hangingPunct="1">
              <a:spcBef>
                <a:spcPct val="0"/>
              </a:spcBef>
              <a:buFontTx/>
              <a:buNone/>
            </a:pPr>
            <a:r>
              <a:rPr lang="en-US" altLang="en-US" sz="1800" b="1" dirty="0" smtClean="0">
                <a:latin typeface="Times New Roman" pitchFamily="18" charset="0"/>
              </a:rPr>
              <a:t>next </a:t>
            </a:r>
            <a:r>
              <a:rPr lang="en-US" altLang="en-US" sz="1800" b="1" dirty="0">
                <a:latin typeface="Times New Roman" pitchFamily="18" charset="0"/>
              </a:rPr>
              <a:t>16 days</a:t>
            </a:r>
            <a:r>
              <a:rPr lang="en-US" altLang="en-US" sz="1800" dirty="0">
                <a:latin typeface="Times New Roman" pitchFamily="18" charset="0"/>
              </a:rPr>
              <a:t>.</a:t>
            </a:r>
          </a:p>
        </p:txBody>
      </p:sp>
      <p:sp>
        <p:nvSpPr>
          <p:cNvPr id="24579" name="TextBox 2"/>
          <p:cNvSpPr txBox="1">
            <a:spLocks noChangeArrowheads="1"/>
          </p:cNvSpPr>
          <p:nvPr/>
        </p:nvSpPr>
        <p:spPr bwMode="auto">
          <a:xfrm>
            <a:off x="4708928" y="141108"/>
            <a:ext cx="329207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b="1" dirty="0" smtClean="0">
                <a:latin typeface="Times New Roman" pitchFamily="18" charset="0"/>
              </a:rPr>
              <a:t>NCEP/WPC </a:t>
            </a:r>
            <a:r>
              <a:rPr lang="en-US" altLang="en-US" sz="1600" b="1" dirty="0">
                <a:latin typeface="Times New Roman" pitchFamily="18" charset="0"/>
              </a:rPr>
              <a:t>Next 7 days </a:t>
            </a:r>
            <a:r>
              <a:rPr lang="en-US" altLang="en-US" sz="1600" b="1" dirty="0" smtClean="0">
                <a:latin typeface="Times New Roman" pitchFamily="18" charset="0"/>
              </a:rPr>
              <a:t>QPF (Quantitative Precipitation  Forecast)</a:t>
            </a:r>
            <a:endParaRPr lang="en-US" altLang="en-US" sz="1600" b="1" dirty="0">
              <a:latin typeface="Times New Roman" pitchFamily="18" charset="0"/>
            </a:endParaRPr>
          </a:p>
        </p:txBody>
      </p:sp>
      <p:sp>
        <p:nvSpPr>
          <p:cNvPr id="4" name="TextBox 3"/>
          <p:cNvSpPr txBox="1"/>
          <p:nvPr/>
        </p:nvSpPr>
        <p:spPr>
          <a:xfrm>
            <a:off x="211799" y="4926201"/>
            <a:ext cx="3806825" cy="1077218"/>
          </a:xfrm>
          <a:prstGeom prst="rect">
            <a:avLst/>
          </a:prstGeom>
          <a:noFill/>
        </p:spPr>
        <p:txBody>
          <a:bodyPr wrap="square" rtlCol="0">
            <a:spAutoFit/>
          </a:bodyPr>
          <a:lstStyle/>
          <a:p>
            <a:r>
              <a:rPr lang="en-US" sz="1600" dirty="0" smtClean="0"/>
              <a:t>Good rainfall is forecast along the Pacific northwest, as well as over northern/central CA. Season starting way too early! </a:t>
            </a:r>
            <a:r>
              <a:rPr lang="en-US" sz="1600" dirty="0" smtClean="0">
                <a:sym typeface="Wingdings" panose="05000000000000000000" pitchFamily="2" charset="2"/>
              </a:rPr>
              <a:t> </a:t>
            </a:r>
          </a:p>
          <a:p>
            <a:r>
              <a:rPr lang="en-US" sz="1600" dirty="0" smtClean="0"/>
              <a:t>But La Nina is coming!!</a:t>
            </a:r>
          </a:p>
        </p:txBody>
      </p:sp>
      <p:cxnSp>
        <p:nvCxnSpPr>
          <p:cNvPr id="16" name="Straight Arrow Connector 15"/>
          <p:cNvCxnSpPr/>
          <p:nvPr/>
        </p:nvCxnSpPr>
        <p:spPr>
          <a:xfrm flipV="1">
            <a:off x="2667000" y="2362200"/>
            <a:ext cx="766596" cy="55026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57200" y="1751448"/>
            <a:ext cx="381000" cy="534552"/>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1411286" y="213803"/>
            <a:ext cx="341314" cy="395797"/>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5257800" y="5554662"/>
            <a:ext cx="3810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6400800" y="4267200"/>
            <a:ext cx="94913" cy="281096"/>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8001000" y="5929579"/>
            <a:ext cx="76200" cy="31273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flipH="1">
            <a:off x="8382000" y="4361765"/>
            <a:ext cx="401947" cy="143458"/>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8194" name="Picture 2" descr="https://www.wpc.ncep.noaa.gov/qpf/p168i.gif?16424557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82" y="7937"/>
            <a:ext cx="4282270" cy="300294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4407927" y="1967229"/>
            <a:ext cx="4736073" cy="4814571"/>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012" y="47897"/>
            <a:ext cx="8661188" cy="6690768"/>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28</a:t>
            </a:fld>
            <a:endParaRPr lang="en-US" altLang="en-US" dirty="0"/>
          </a:p>
        </p:txBody>
      </p:sp>
      <p:sp>
        <p:nvSpPr>
          <p:cNvPr id="3" name="Rectangle 2"/>
          <p:cNvSpPr/>
          <p:nvPr/>
        </p:nvSpPr>
        <p:spPr>
          <a:xfrm>
            <a:off x="228600" y="3197423"/>
            <a:ext cx="85344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17 Jan</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spTree>
    <p:extLst>
      <p:ext uri="{BB962C8B-B14F-4D97-AF65-F5344CB8AC3E}">
        <p14:creationId xmlns:p14="http://schemas.microsoft.com/office/powerpoint/2010/main" val="106354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0886"/>
            <a:ext cx="8672461" cy="6699476"/>
          </a:xfrm>
          <a:prstGeom prst="rect">
            <a:avLst/>
          </a:prstGeom>
        </p:spPr>
      </p:pic>
      <p:sp>
        <p:nvSpPr>
          <p:cNvPr id="2" name="Slide Number Placeholder 1"/>
          <p:cNvSpPr>
            <a:spLocks noGrp="1"/>
          </p:cNvSpPr>
          <p:nvPr>
            <p:ph type="sldNum" sz="quarter" idx="12"/>
          </p:nvPr>
        </p:nvSpPr>
        <p:spPr>
          <a:xfrm>
            <a:off x="8693951" y="6396037"/>
            <a:ext cx="430814" cy="314325"/>
          </a:xfrm>
        </p:spPr>
        <p:txBody>
          <a:bodyPr/>
          <a:lstStyle/>
          <a:p>
            <a:pPr>
              <a:defRPr/>
            </a:pPr>
            <a:fld id="{AE0D35B7-164B-4BDA-8435-F6440E98459E}" type="slidenum">
              <a:rPr lang="en-US" altLang="en-US" smtClean="0"/>
              <a:pPr>
                <a:defRPr/>
              </a:pPr>
              <a:t>29</a:t>
            </a:fld>
            <a:endParaRPr lang="en-US" altLang="en-US" dirty="0"/>
          </a:p>
        </p:txBody>
      </p:sp>
      <p:sp>
        <p:nvSpPr>
          <p:cNvPr id="15" name="Rectangle 14"/>
          <p:cNvSpPr/>
          <p:nvPr/>
        </p:nvSpPr>
        <p:spPr>
          <a:xfrm>
            <a:off x="152400" y="3124200"/>
            <a:ext cx="8610600" cy="369332"/>
          </a:xfrm>
          <a:prstGeom prst="rect">
            <a:avLst/>
          </a:prstGeom>
        </p:spPr>
        <p:txBody>
          <a:bodyPr wrap="square">
            <a:spAutoFit/>
          </a:bodyPr>
          <a:lstStyle/>
          <a:p>
            <a:r>
              <a:rPr lang="en-US" u="sng" dirty="0" smtClean="0">
                <a:solidFill>
                  <a:srgbClr val="FF0000"/>
                </a:solidFill>
              </a:rPr>
              <a:t>From European Center (</a:t>
            </a:r>
            <a:r>
              <a:rPr lang="en-US" u="sng" dirty="0">
                <a:solidFill>
                  <a:srgbClr val="FF0000"/>
                </a:solidFill>
              </a:rPr>
              <a:t>EC) </a:t>
            </a:r>
            <a:r>
              <a:rPr lang="en-US" u="sng" dirty="0" smtClean="0">
                <a:solidFill>
                  <a:srgbClr val="FF0000"/>
                </a:solidFill>
              </a:rPr>
              <a:t>Precip forecast </a:t>
            </a:r>
            <a:r>
              <a:rPr lang="en-US" u="sng" dirty="0">
                <a:solidFill>
                  <a:srgbClr val="FF0000"/>
                </a:solidFill>
              </a:rPr>
              <a:t>(</a:t>
            </a:r>
            <a:r>
              <a:rPr lang="en-US" b="1" u="sng" dirty="0" smtClean="0">
                <a:solidFill>
                  <a:srgbClr val="FF0000"/>
                </a:solidFill>
              </a:rPr>
              <a:t>made yesterday, 17 Jan</a:t>
            </a:r>
            <a:r>
              <a:rPr lang="en-US" u="sng" dirty="0" smtClean="0">
                <a:solidFill>
                  <a:srgbClr val="FF0000"/>
                </a:solidFill>
              </a:rPr>
              <a:t>)</a:t>
            </a:r>
            <a:r>
              <a:rPr lang="en-US" b="1" u="sng" dirty="0" smtClean="0">
                <a:solidFill>
                  <a:srgbClr val="FF0000"/>
                </a:solidFill>
              </a:rPr>
              <a:t> </a:t>
            </a:r>
            <a:r>
              <a:rPr lang="en-US" b="1" u="sng" dirty="0">
                <a:solidFill>
                  <a:srgbClr val="FF0000"/>
                </a:solidFill>
              </a:rPr>
              <a:t>for </a:t>
            </a:r>
            <a:r>
              <a:rPr lang="en-US" b="1" u="sng" dirty="0" smtClean="0">
                <a:solidFill>
                  <a:srgbClr val="FF0000"/>
                </a:solidFill>
              </a:rPr>
              <a:t>next 30 days.</a:t>
            </a:r>
            <a:r>
              <a:rPr lang="en-US" u="sng" dirty="0" smtClean="0">
                <a:solidFill>
                  <a:srgbClr val="FF0000"/>
                </a:solidFill>
              </a:rPr>
              <a:t> </a:t>
            </a:r>
            <a:endParaRPr lang="en-US" dirty="0"/>
          </a:p>
        </p:txBody>
      </p:sp>
      <p:cxnSp>
        <p:nvCxnSpPr>
          <p:cNvPr id="6" name="Straight Arrow Connector 5"/>
          <p:cNvCxnSpPr/>
          <p:nvPr/>
        </p:nvCxnSpPr>
        <p:spPr>
          <a:xfrm flipV="1">
            <a:off x="1905000" y="6248400"/>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1371600" y="6243637"/>
            <a:ext cx="0" cy="3048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181100" y="6329659"/>
            <a:ext cx="381000" cy="307777"/>
          </a:xfrm>
          <a:prstGeom prst="rect">
            <a:avLst/>
          </a:prstGeom>
          <a:noFill/>
        </p:spPr>
        <p:txBody>
          <a:bodyPr wrap="square" rtlCol="0">
            <a:spAutoFit/>
          </a:bodyPr>
          <a:lstStyle/>
          <a:p>
            <a:r>
              <a:rPr lang="en-US" sz="1400" dirty="0" smtClean="0"/>
              <a:t>20</a:t>
            </a:r>
            <a:endParaRPr lang="en-US" sz="1400" dirty="0"/>
          </a:p>
        </p:txBody>
      </p:sp>
      <p:sp>
        <p:nvSpPr>
          <p:cNvPr id="10" name="Rectangle 9"/>
          <p:cNvSpPr/>
          <p:nvPr/>
        </p:nvSpPr>
        <p:spPr>
          <a:xfrm>
            <a:off x="1731523" y="6363771"/>
            <a:ext cx="364202" cy="307777"/>
          </a:xfrm>
          <a:prstGeom prst="rect">
            <a:avLst/>
          </a:prstGeom>
        </p:spPr>
        <p:txBody>
          <a:bodyPr wrap="none">
            <a:spAutoFit/>
          </a:bodyPr>
          <a:lstStyle/>
          <a:p>
            <a:r>
              <a:rPr lang="en-US" sz="1400" dirty="0" smtClean="0"/>
              <a:t>40</a:t>
            </a:r>
            <a:endParaRPr lang="en-US" sz="1400" dirty="0"/>
          </a:p>
        </p:txBody>
      </p:sp>
    </p:spTree>
    <p:extLst>
      <p:ext uri="{BB962C8B-B14F-4D97-AF65-F5344CB8AC3E}">
        <p14:creationId xmlns:p14="http://schemas.microsoft.com/office/powerpoint/2010/main" val="2004194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228600" y="0"/>
            <a:ext cx="8763000" cy="533400"/>
          </a:xfrm>
        </p:spPr>
        <p:txBody>
          <a:bodyPr/>
          <a:lstStyle/>
          <a:p>
            <a:r>
              <a:rPr lang="en-US" altLang="en-US" sz="3200" dirty="0"/>
              <a:t>(</a:t>
            </a:r>
            <a:r>
              <a:rPr lang="en-US" altLang="en-US" sz="3200" dirty="0" smtClean="0"/>
              <a:t>Previous) </a:t>
            </a:r>
            <a:r>
              <a:rPr lang="en-US" altLang="en-US" sz="3200" dirty="0"/>
              <a:t>Seasonal/Monthly Drought outlooks</a:t>
            </a:r>
          </a:p>
        </p:txBody>
      </p:sp>
      <p:sp>
        <p:nvSpPr>
          <p:cNvPr id="4099" name="Slide Number Placeholder 3"/>
          <p:cNvSpPr>
            <a:spLocks noGrp="1"/>
          </p:cNvSpPr>
          <p:nvPr>
            <p:ph type="sldNum" sz="quarter" idx="12"/>
          </p:nvPr>
        </p:nvSpPr>
        <p:spPr>
          <a:xfrm>
            <a:off x="8821738" y="6534150"/>
            <a:ext cx="322262"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DA769D63-4577-4144-9136-6021AF00BF6F}" type="slidenum">
              <a:rPr lang="en-US" altLang="en-US" sz="1400" smtClean="0"/>
              <a:pPr eaLnBrk="1" hangingPunct="1">
                <a:spcBef>
                  <a:spcPct val="0"/>
                </a:spcBef>
                <a:buFontTx/>
                <a:buNone/>
              </a:pPr>
              <a:t>3</a:t>
            </a:fld>
            <a:endParaRPr lang="en-US" altLang="en-US" sz="1400" dirty="0"/>
          </a:p>
        </p:txBody>
      </p:sp>
      <p:sp>
        <p:nvSpPr>
          <p:cNvPr id="4100" name="TextBox 2"/>
          <p:cNvSpPr txBox="1">
            <a:spLocks noChangeArrowheads="1"/>
          </p:cNvSpPr>
          <p:nvPr/>
        </p:nvSpPr>
        <p:spPr bwMode="auto">
          <a:xfrm>
            <a:off x="4347287" y="1768505"/>
            <a:ext cx="312031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smtClean="0">
                <a:latin typeface="Times New Roman" pitchFamily="18" charset="0"/>
              </a:rPr>
              <a:t>Updated Seasonal </a:t>
            </a:r>
            <a:r>
              <a:rPr lang="en-US" altLang="en-US" sz="1600" dirty="0">
                <a:latin typeface="Times New Roman" pitchFamily="18" charset="0"/>
              </a:rPr>
              <a:t>Outlook </a:t>
            </a:r>
            <a:endParaRPr lang="en-US" altLang="en-US" sz="1600" dirty="0" smtClean="0">
              <a:latin typeface="Times New Roman" pitchFamily="18" charset="0"/>
            </a:endParaRPr>
          </a:p>
          <a:p>
            <a:pPr eaLnBrk="1" hangingPunct="1">
              <a:spcBef>
                <a:spcPct val="0"/>
              </a:spcBef>
              <a:buFontTx/>
              <a:buNone/>
            </a:pPr>
            <a:r>
              <a:rPr lang="en-US" altLang="en-US" sz="1600" dirty="0" smtClean="0">
                <a:latin typeface="Times New Roman" pitchFamily="18" charset="0"/>
              </a:rPr>
              <a:t>(Jan. 2022- Mar.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12/31/21</a:t>
            </a:r>
            <a:endParaRPr lang="en-US" altLang="en-US" sz="1600" dirty="0">
              <a:latin typeface="Times New Roman" pitchFamily="18" charset="0"/>
            </a:endParaRPr>
          </a:p>
        </p:txBody>
      </p:sp>
      <p:sp>
        <p:nvSpPr>
          <p:cNvPr id="4101" name="TextBox 9"/>
          <p:cNvSpPr txBox="1">
            <a:spLocks noChangeArrowheads="1"/>
          </p:cNvSpPr>
          <p:nvPr/>
        </p:nvSpPr>
        <p:spPr bwMode="auto">
          <a:xfrm>
            <a:off x="7239000" y="2618744"/>
            <a:ext cx="20193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dirty="0">
                <a:latin typeface="Times New Roman" pitchFamily="18" charset="0"/>
              </a:rPr>
              <a:t>Monthly outlook</a:t>
            </a:r>
          </a:p>
          <a:p>
            <a:pPr eaLnBrk="1" hangingPunct="1">
              <a:spcBef>
                <a:spcPct val="0"/>
              </a:spcBef>
              <a:buFontTx/>
              <a:buNone/>
            </a:pPr>
            <a:r>
              <a:rPr lang="en-US" altLang="en-US" sz="1600" dirty="0">
                <a:latin typeface="Times New Roman" pitchFamily="18" charset="0"/>
              </a:rPr>
              <a:t>(for </a:t>
            </a:r>
            <a:r>
              <a:rPr lang="en-US" altLang="en-US" sz="1600" dirty="0" smtClean="0">
                <a:latin typeface="Times New Roman" pitchFamily="18" charset="0"/>
              </a:rPr>
              <a:t>January 2022) </a:t>
            </a:r>
            <a:endParaRPr lang="en-US" altLang="en-US" sz="1600" dirty="0">
              <a:latin typeface="Times New Roman" pitchFamily="18" charset="0"/>
            </a:endParaRPr>
          </a:p>
          <a:p>
            <a:pPr eaLnBrk="1" hangingPunct="1">
              <a:spcBef>
                <a:spcPct val="0"/>
              </a:spcBef>
              <a:buFontTx/>
              <a:buNone/>
            </a:pPr>
            <a:r>
              <a:rPr lang="en-US" altLang="en-US" sz="1600" dirty="0">
                <a:latin typeface="Times New Roman" pitchFamily="18" charset="0"/>
              </a:rPr>
              <a:t>issued </a:t>
            </a:r>
            <a:r>
              <a:rPr lang="en-US" altLang="en-US" sz="1600" dirty="0" smtClean="0">
                <a:latin typeface="Times New Roman" pitchFamily="18" charset="0"/>
              </a:rPr>
              <a:t>12/31/21</a:t>
            </a:r>
            <a:endParaRPr lang="en-US" altLang="en-US" sz="1600" dirty="0">
              <a:latin typeface="Times New Roman" pitchFamily="18" charset="0"/>
            </a:endParaRPr>
          </a:p>
        </p:txBody>
      </p:sp>
      <p:sp>
        <p:nvSpPr>
          <p:cNvPr id="8" name="TextBox 7"/>
          <p:cNvSpPr txBox="1"/>
          <p:nvPr/>
        </p:nvSpPr>
        <p:spPr>
          <a:xfrm>
            <a:off x="4411603" y="606204"/>
            <a:ext cx="4723688" cy="1015663"/>
          </a:xfrm>
          <a:prstGeom prst="rect">
            <a:avLst/>
          </a:prstGeom>
          <a:noFill/>
        </p:spPr>
        <p:txBody>
          <a:bodyPr wrap="square" rtlCol="0">
            <a:spAutoFit/>
          </a:bodyPr>
          <a:lstStyle/>
          <a:p>
            <a:pPr algn="ctr"/>
            <a:r>
              <a:rPr lang="en-US" sz="1500" u="sng" dirty="0" smtClean="0">
                <a:solidFill>
                  <a:srgbClr val="FF0000"/>
                </a:solidFill>
              </a:rPr>
              <a:t>New </a:t>
            </a:r>
            <a:r>
              <a:rPr lang="en-US" sz="1500" b="1" u="sng" dirty="0" smtClean="0">
                <a:solidFill>
                  <a:srgbClr val="FF0000"/>
                </a:solidFill>
              </a:rPr>
              <a:t>Seasonal+</a:t>
            </a:r>
            <a:r>
              <a:rPr lang="en-US" sz="1500" u="sng" dirty="0" smtClean="0">
                <a:solidFill>
                  <a:srgbClr val="FF0000"/>
                </a:solidFill>
              </a:rPr>
              <a:t> </a:t>
            </a:r>
            <a:r>
              <a:rPr lang="en-US" sz="1500" u="sng" dirty="0">
                <a:solidFill>
                  <a:srgbClr val="FF0000"/>
                </a:solidFill>
              </a:rPr>
              <a:t>Drought Outlook to be released in 2 days</a:t>
            </a:r>
            <a:r>
              <a:rPr lang="en-US" sz="1500" u="sng" dirty="0" smtClean="0">
                <a:solidFill>
                  <a:srgbClr val="FF0000"/>
                </a:solidFill>
              </a:rPr>
              <a:t>!</a:t>
            </a:r>
          </a:p>
          <a:p>
            <a:pPr algn="ctr"/>
            <a:endParaRPr lang="en-US" sz="1500" u="sng" dirty="0" smtClean="0">
              <a:solidFill>
                <a:srgbClr val="FF0000"/>
              </a:solidFill>
            </a:endParaRPr>
          </a:p>
          <a:p>
            <a:pPr algn="ctr"/>
            <a:r>
              <a:rPr lang="en-US" sz="1500" u="sng" dirty="0" smtClean="0">
                <a:solidFill>
                  <a:srgbClr val="FF0000"/>
                </a:solidFill>
              </a:rPr>
              <a:t>New </a:t>
            </a:r>
            <a:r>
              <a:rPr lang="en-US" sz="1500" b="1" u="sng" dirty="0" smtClean="0">
                <a:solidFill>
                  <a:srgbClr val="FF0000"/>
                </a:solidFill>
              </a:rPr>
              <a:t>Monthly</a:t>
            </a:r>
            <a:r>
              <a:rPr lang="en-US" sz="1500" u="sng" dirty="0" smtClean="0">
                <a:solidFill>
                  <a:srgbClr val="FF0000"/>
                </a:solidFill>
              </a:rPr>
              <a:t> Drought Outlook to be released end of this month) </a:t>
            </a:r>
            <a:endParaRPr lang="en-US" sz="1500" u="sng" dirty="0">
              <a:solidFill>
                <a:srgbClr val="FF0000"/>
              </a:solidFill>
            </a:endParaRPr>
          </a:p>
        </p:txBody>
      </p:sp>
      <p:sp>
        <p:nvSpPr>
          <p:cNvPr id="3" name="AutoShape 2" descr="United States Seasonal Drought Outloo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7" name="Straight Arrow Connector 6"/>
          <p:cNvCxnSpPr/>
          <p:nvPr/>
        </p:nvCxnSpPr>
        <p:spPr>
          <a:xfrm>
            <a:off x="4259540" y="4979757"/>
            <a:ext cx="2293660" cy="27804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AutoShape 2" descr="United States Monthly Drought Outloo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TextBox 3"/>
          <p:cNvSpPr txBox="1"/>
          <p:nvPr/>
        </p:nvSpPr>
        <p:spPr>
          <a:xfrm>
            <a:off x="307975" y="4267200"/>
            <a:ext cx="4039312" cy="1815882"/>
          </a:xfrm>
          <a:prstGeom prst="rect">
            <a:avLst/>
          </a:prstGeom>
          <a:noFill/>
        </p:spPr>
        <p:txBody>
          <a:bodyPr wrap="square" rtlCol="0">
            <a:spAutoFit/>
          </a:bodyPr>
          <a:lstStyle/>
          <a:p>
            <a:r>
              <a:rPr lang="en-US" sz="1400" dirty="0" smtClean="0"/>
              <a:t>Continued improvement to drought conditions along Pacific Northwest states, MT, ID, &amp; vicinity, as well as northern CA is forecast by both MDO and SDO. </a:t>
            </a:r>
          </a:p>
          <a:p>
            <a:r>
              <a:rPr lang="en-US" sz="1400" dirty="0" smtClean="0"/>
              <a:t>Not clear if drought along mid-</a:t>
            </a:r>
            <a:r>
              <a:rPr lang="en-US" sz="1400" dirty="0"/>
              <a:t>A</a:t>
            </a:r>
            <a:r>
              <a:rPr lang="en-US" sz="1400" dirty="0" smtClean="0"/>
              <a:t>tlantic states is there, here to stay or very temporary, as the precipitation deficits in the 1-6 months range is highly non-uniform!!  Also drought development in MS,AL,GA is differently depicted in SDO/MDO.</a:t>
            </a:r>
            <a:endParaRPr lang="en-US" sz="1400" dirty="0"/>
          </a:p>
        </p:txBody>
      </p:sp>
      <p:pic>
        <p:nvPicPr>
          <p:cNvPr id="13" name="Picture 12" descr="United States Seasonal Drought Outlook"/>
          <p:cNvPicPr/>
          <p:nvPr/>
        </p:nvPicPr>
        <p:blipFill>
          <a:blip r:embed="rId2">
            <a:extLst>
              <a:ext uri="{28A0092B-C50C-407E-A947-70E740481C1C}">
                <a14:useLocalDpi xmlns:a14="http://schemas.microsoft.com/office/drawing/2010/main" val="0"/>
              </a:ext>
            </a:extLst>
          </a:blip>
          <a:srcRect/>
          <a:stretch>
            <a:fillRect/>
          </a:stretch>
        </p:blipFill>
        <p:spPr bwMode="auto">
          <a:xfrm>
            <a:off x="41571" y="492330"/>
            <a:ext cx="4344879" cy="3446701"/>
          </a:xfrm>
          <a:prstGeom prst="rect">
            <a:avLst/>
          </a:prstGeom>
          <a:noFill/>
          <a:ln>
            <a:noFill/>
          </a:ln>
        </p:spPr>
      </p:pic>
      <p:pic>
        <p:nvPicPr>
          <p:cNvPr id="14" name="Picture 13" descr="United States Monthly Drought Outlook"/>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352800"/>
            <a:ext cx="4182291" cy="3236437"/>
          </a:xfrm>
          <a:prstGeom prst="rect">
            <a:avLst/>
          </a:prstGeom>
          <a:noFill/>
          <a:ln>
            <a:noFill/>
          </a:ln>
        </p:spPr>
      </p:pic>
    </p:spTree>
    <p:extLst>
      <p:ext uri="{BB962C8B-B14F-4D97-AF65-F5344CB8AC3E}">
        <p14:creationId xmlns:p14="http://schemas.microsoft.com/office/powerpoint/2010/main" val="369159379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864263"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30</a:t>
            </a:fld>
            <a:endParaRPr lang="en-US" altLang="en-US" dirty="0"/>
          </a:p>
        </p:txBody>
      </p:sp>
      <p:sp>
        <p:nvSpPr>
          <p:cNvPr id="7" name="Rectangle 6"/>
          <p:cNvSpPr/>
          <p:nvPr/>
        </p:nvSpPr>
        <p:spPr>
          <a:xfrm>
            <a:off x="4495800" y="32766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33400" y="4572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p:nvPr/>
        </p:nvCxnSpPr>
        <p:spPr>
          <a:xfrm flipH="1" flipV="1">
            <a:off x="685800" y="685800"/>
            <a:ext cx="1143000" cy="3886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828800" y="3390900"/>
            <a:ext cx="2603331" cy="11811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929343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
            <a:ext cx="8864263" cy="6847643"/>
          </a:xfrm>
          <a:prstGeom prst="rect">
            <a:avLst/>
          </a:prstGeom>
        </p:spPr>
      </p:pic>
      <p:sp>
        <p:nvSpPr>
          <p:cNvPr id="2" name="Slide Number Placeholder 1"/>
          <p:cNvSpPr>
            <a:spLocks noGrp="1"/>
          </p:cNvSpPr>
          <p:nvPr>
            <p:ph type="sldNum" sz="quarter" idx="12"/>
          </p:nvPr>
        </p:nvSpPr>
        <p:spPr>
          <a:xfrm>
            <a:off x="8763000" y="6539668"/>
            <a:ext cx="381000" cy="307975"/>
          </a:xfrm>
        </p:spPr>
        <p:txBody>
          <a:bodyPr/>
          <a:lstStyle/>
          <a:p>
            <a:pPr>
              <a:defRPr/>
            </a:pPr>
            <a:fld id="{AE0D35B7-164B-4BDA-8435-F6440E98459E}" type="slidenum">
              <a:rPr lang="en-US" altLang="en-US" smtClean="0"/>
              <a:pPr>
                <a:defRPr/>
              </a:pPr>
              <a:t>31</a:t>
            </a:fld>
            <a:endParaRPr lang="en-US" altLang="en-US" dirty="0"/>
          </a:p>
        </p:txBody>
      </p:sp>
      <p:sp>
        <p:nvSpPr>
          <p:cNvPr id="6" name="Rectangle 5"/>
          <p:cNvSpPr/>
          <p:nvPr/>
        </p:nvSpPr>
        <p:spPr>
          <a:xfrm>
            <a:off x="48006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361165"/>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57200" y="35814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457200" y="381000"/>
            <a:ext cx="685800" cy="2286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p:cNvCxnSpPr/>
          <p:nvPr/>
        </p:nvCxnSpPr>
        <p:spPr>
          <a:xfrm flipV="1">
            <a:off x="2819400" y="5105400"/>
            <a:ext cx="3200400" cy="12192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5104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://www.cpc.ncep.noaa.gov/products/people/lxu/flashd/flash_prediction.html</a:t>
            </a:r>
          </a:p>
        </p:txBody>
      </p:sp>
      <p:sp>
        <p:nvSpPr>
          <p:cNvPr id="4" name="Oval 3"/>
          <p:cNvSpPr/>
          <p:nvPr/>
        </p:nvSpPr>
        <p:spPr>
          <a:xfrm rot="19334051">
            <a:off x="2588754" y="2590098"/>
            <a:ext cx="4303350" cy="23730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33600" y="3776646"/>
            <a:ext cx="609600" cy="461665"/>
          </a:xfrm>
          <a:prstGeom prst="rect">
            <a:avLst/>
          </a:prstGeom>
          <a:noFill/>
        </p:spPr>
        <p:txBody>
          <a:bodyPr wrap="square" rtlCol="0">
            <a:spAutoFit/>
          </a:bodyPr>
          <a:lstStyle/>
          <a:p>
            <a:r>
              <a:rPr lang="en-US" sz="2400" dirty="0" smtClean="0"/>
              <a:t>??</a:t>
            </a:r>
            <a:endParaRPr lang="en-US" sz="2400" dirty="0"/>
          </a:p>
        </p:txBody>
      </p:sp>
      <p:pic>
        <p:nvPicPr>
          <p:cNvPr id="10242"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4484"/>
            <a:ext cx="7239000" cy="562131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7347258" y="1143000"/>
            <a:ext cx="1682442"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418201" y="1209549"/>
            <a:ext cx="1497199" cy="646331"/>
          </a:xfrm>
          <a:prstGeom prst="rect">
            <a:avLst/>
          </a:prstGeom>
          <a:noFill/>
        </p:spPr>
        <p:txBody>
          <a:bodyPr wrap="square" rtlCol="0">
            <a:spAutoFit/>
          </a:bodyPr>
          <a:lstStyle/>
          <a:p>
            <a:r>
              <a:rPr lang="en-US" dirty="0" smtClean="0"/>
              <a:t>Shown last month!</a:t>
            </a:r>
            <a:endParaRPr lang="en-US" dirty="0"/>
          </a:p>
        </p:txBody>
      </p:sp>
      <p:sp>
        <p:nvSpPr>
          <p:cNvPr id="3" name="TextBox 2"/>
          <p:cNvSpPr txBox="1"/>
          <p:nvPr/>
        </p:nvSpPr>
        <p:spPr>
          <a:xfrm>
            <a:off x="7347258" y="2209800"/>
            <a:ext cx="1682442" cy="2031325"/>
          </a:xfrm>
          <a:prstGeom prst="rect">
            <a:avLst/>
          </a:prstGeom>
          <a:noFill/>
        </p:spPr>
        <p:txBody>
          <a:bodyPr wrap="square" rtlCol="0">
            <a:spAutoFit/>
          </a:bodyPr>
          <a:lstStyle/>
          <a:p>
            <a:r>
              <a:rPr lang="en-US" dirty="0" smtClean="0"/>
              <a:t>Watch here! Situation changes quickly in these eastern US regions, as compared to west!</a:t>
            </a:r>
            <a:endParaRPr lang="en-US" dirty="0"/>
          </a:p>
        </p:txBody>
      </p:sp>
      <p:cxnSp>
        <p:nvCxnSpPr>
          <p:cNvPr id="10" name="Straight Arrow Connector 9"/>
          <p:cNvCxnSpPr/>
          <p:nvPr/>
        </p:nvCxnSpPr>
        <p:spPr>
          <a:xfrm flipH="1">
            <a:off x="5867400" y="2438400"/>
            <a:ext cx="1550802" cy="1219200"/>
          </a:xfrm>
          <a:prstGeom prst="straightConnector1">
            <a:avLst/>
          </a:prstGeom>
          <a:ln w="222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7879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0" y="6658"/>
            <a:ext cx="8382000" cy="646331"/>
          </a:xfrm>
          <a:prstGeom prst="rect">
            <a:avLst/>
          </a:prstGeom>
          <a:noFill/>
        </p:spPr>
        <p:txBody>
          <a:bodyPr wrap="square" rtlCol="0">
            <a:spAutoFit/>
          </a:bodyPr>
          <a:lstStyle/>
          <a:p>
            <a:r>
              <a:rPr lang="en-US" dirty="0" smtClean="0"/>
              <a:t>Week-4 Soil Moisture Percentile (SMP) </a:t>
            </a:r>
            <a:r>
              <a:rPr lang="en-US" dirty="0" err="1" smtClean="0"/>
              <a:t>Fcst</a:t>
            </a:r>
            <a:r>
              <a:rPr lang="en-US" dirty="0" smtClean="0"/>
              <a:t> based on VIC model forced with ECMWF-extended precipitation forecast! </a:t>
            </a:r>
            <a:endParaRPr lang="en-US" dirty="0"/>
          </a:p>
        </p:txBody>
      </p:sp>
      <p:sp>
        <p:nvSpPr>
          <p:cNvPr id="6" name="Rectangle 5"/>
          <p:cNvSpPr/>
          <p:nvPr/>
        </p:nvSpPr>
        <p:spPr>
          <a:xfrm>
            <a:off x="114300" y="6237295"/>
            <a:ext cx="8915400" cy="523220"/>
          </a:xfrm>
          <a:prstGeom prst="rect">
            <a:avLst/>
          </a:prstGeom>
        </p:spPr>
        <p:txBody>
          <a:bodyPr wrap="square">
            <a:spAutoFit/>
          </a:bodyPr>
          <a:lstStyle/>
          <a:p>
            <a:r>
              <a:rPr lang="en-US" sz="1400" dirty="0" smtClean="0"/>
              <a:t>(From Drs. Li Xu and Yun Fan)  More detail at From: https</a:t>
            </a:r>
            <a:r>
              <a:rPr lang="en-US" sz="1400" dirty="0"/>
              <a:t>://www.cpc.ncep.noaa.gov/products/people/lxu/flashd/flash_prediction.html</a:t>
            </a:r>
          </a:p>
        </p:txBody>
      </p:sp>
      <p:sp>
        <p:nvSpPr>
          <p:cNvPr id="4" name="Oval 3"/>
          <p:cNvSpPr/>
          <p:nvPr/>
        </p:nvSpPr>
        <p:spPr>
          <a:xfrm rot="19334051">
            <a:off x="2588754" y="2590098"/>
            <a:ext cx="4303350" cy="23730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133600" y="3776646"/>
            <a:ext cx="609600" cy="461665"/>
          </a:xfrm>
          <a:prstGeom prst="rect">
            <a:avLst/>
          </a:prstGeom>
          <a:noFill/>
        </p:spPr>
        <p:txBody>
          <a:bodyPr wrap="square" rtlCol="0">
            <a:spAutoFit/>
          </a:bodyPr>
          <a:lstStyle/>
          <a:p>
            <a:r>
              <a:rPr lang="en-US" sz="2400" dirty="0" smtClean="0"/>
              <a:t>??</a:t>
            </a:r>
            <a:endParaRPr lang="en-US" sz="2400" dirty="0"/>
          </a:p>
        </p:txBody>
      </p:sp>
      <p:pic>
        <p:nvPicPr>
          <p:cNvPr id="11266" name="Picture 2" descr="width:700p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9" y="609600"/>
            <a:ext cx="7247214" cy="56276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315200" y="1197727"/>
            <a:ext cx="1714500" cy="646331"/>
          </a:xfrm>
          <a:prstGeom prst="rect">
            <a:avLst/>
          </a:prstGeom>
          <a:noFill/>
        </p:spPr>
        <p:txBody>
          <a:bodyPr wrap="square" rtlCol="0">
            <a:spAutoFit/>
          </a:bodyPr>
          <a:lstStyle/>
          <a:p>
            <a:r>
              <a:rPr lang="en-US" dirty="0" smtClean="0"/>
              <a:t>Now</a:t>
            </a:r>
            <a:r>
              <a:rPr lang="en-US" dirty="0"/>
              <a:t>:</a:t>
            </a:r>
            <a:r>
              <a:rPr lang="en-US" dirty="0" smtClean="0"/>
              <a:t> Yesterday’s IC</a:t>
            </a:r>
            <a:endParaRPr lang="en-US" dirty="0"/>
          </a:p>
        </p:txBody>
      </p:sp>
      <p:sp>
        <p:nvSpPr>
          <p:cNvPr id="3" name="Rectangle 2"/>
          <p:cNvSpPr/>
          <p:nvPr/>
        </p:nvSpPr>
        <p:spPr>
          <a:xfrm>
            <a:off x="7285561" y="1143000"/>
            <a:ext cx="1744139" cy="748652"/>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1730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1"/>
          <p:cNvSpPr>
            <a:spLocks noChangeArrowheads="1"/>
          </p:cNvSpPr>
          <p:nvPr/>
        </p:nvSpPr>
        <p:spPr bwMode="auto">
          <a:xfrm>
            <a:off x="4255120" y="1828800"/>
            <a:ext cx="5565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Feb</a:t>
            </a:r>
            <a:endParaRPr lang="en-US" altLang="en-US" sz="1800" b="1" dirty="0">
              <a:latin typeface="Times New Roman" pitchFamily="18" charset="0"/>
            </a:endParaRPr>
          </a:p>
        </p:txBody>
      </p:sp>
      <p:sp>
        <p:nvSpPr>
          <p:cNvPr id="21508" name="Rectangle 2"/>
          <p:cNvSpPr>
            <a:spLocks noChangeArrowheads="1"/>
          </p:cNvSpPr>
          <p:nvPr/>
        </p:nvSpPr>
        <p:spPr bwMode="auto">
          <a:xfrm>
            <a:off x="4114800" y="3962400"/>
            <a:ext cx="7104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b="1" dirty="0" smtClean="0">
                <a:latin typeface="Times New Roman" pitchFamily="18" charset="0"/>
              </a:rPr>
              <a:t>FMA</a:t>
            </a:r>
            <a:endParaRPr lang="en-US" altLang="en-US" sz="1800" b="1" dirty="0">
              <a:latin typeface="Times New Roman" pitchFamily="18" charset="0"/>
            </a:endParaRPr>
          </a:p>
        </p:txBody>
      </p:sp>
      <p:sp>
        <p:nvSpPr>
          <p:cNvPr id="12" name="Slide Number Placeholder 3"/>
          <p:cNvSpPr>
            <a:spLocks noGrp="1"/>
          </p:cNvSpPr>
          <p:nvPr>
            <p:ph type="sldNum" sz="quarter" idx="12"/>
          </p:nvPr>
        </p:nvSpPr>
        <p:spPr>
          <a:xfrm>
            <a:off x="8763000" y="6553200"/>
            <a:ext cx="3810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fld id="{22D848FF-6D97-4167-B3CC-57FCF4541E2D}" type="slidenum">
              <a:rPr lang="en-US" altLang="en-US" sz="1400" smtClean="0"/>
              <a:pPr eaLnBrk="1" hangingPunct="1">
                <a:spcBef>
                  <a:spcPct val="0"/>
                </a:spcBef>
                <a:buFontTx/>
                <a:buNone/>
              </a:pPr>
              <a:t>34</a:t>
            </a:fld>
            <a:endParaRPr lang="en-US" altLang="en-US" sz="1400" dirty="0"/>
          </a:p>
        </p:txBody>
      </p:sp>
      <p:cxnSp>
        <p:nvCxnSpPr>
          <p:cNvPr id="13" name="Straight Arrow Connector 12"/>
          <p:cNvCxnSpPr/>
          <p:nvPr/>
        </p:nvCxnSpPr>
        <p:spPr>
          <a:xfrm flipV="1">
            <a:off x="6172200" y="4495800"/>
            <a:ext cx="838200" cy="4572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657600" y="2438400"/>
            <a:ext cx="457200" cy="45720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3733800" y="2895600"/>
            <a:ext cx="381000" cy="609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H="1" flipV="1">
            <a:off x="2133600" y="4800600"/>
            <a:ext cx="1790700" cy="381002"/>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8610600" y="4595972"/>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8229600" y="4990705"/>
            <a:ext cx="152400" cy="179799"/>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7790895" y="1000957"/>
            <a:ext cx="228600" cy="152401"/>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506" name="Title 1"/>
          <p:cNvSpPr>
            <a:spLocks noGrp="1"/>
          </p:cNvSpPr>
          <p:nvPr>
            <p:ph type="title"/>
          </p:nvPr>
        </p:nvSpPr>
        <p:spPr>
          <a:xfrm>
            <a:off x="3657600" y="66902"/>
            <a:ext cx="1752600" cy="1583852"/>
          </a:xfrm>
        </p:spPr>
        <p:txBody>
          <a:bodyPr/>
          <a:lstStyle/>
          <a:p>
            <a:r>
              <a:rPr lang="en-US" altLang="en-US" sz="2800" dirty="0"/>
              <a:t> </a:t>
            </a:r>
            <a:r>
              <a:rPr lang="en-US" altLang="en-US" sz="2000" dirty="0"/>
              <a:t>NMME T &amp; P</a:t>
            </a:r>
            <a:br>
              <a:rPr lang="en-US" altLang="en-US" sz="2000" dirty="0"/>
            </a:br>
            <a:r>
              <a:rPr lang="en-US" altLang="en-US" sz="2000" dirty="0" err="1" smtClean="0"/>
              <a:t>Ens.Mean</a:t>
            </a:r>
            <a:r>
              <a:rPr lang="en-US" altLang="en-US" sz="2000" dirty="0" smtClean="0"/>
              <a:t> forecasts</a:t>
            </a:r>
            <a:br>
              <a:rPr lang="en-US" altLang="en-US" sz="2000" dirty="0" smtClean="0"/>
            </a:br>
            <a:r>
              <a:rPr lang="en-US" altLang="en-US" sz="2000" dirty="0" smtClean="0"/>
              <a:t>for</a:t>
            </a:r>
            <a:endParaRPr lang="en-US" altLang="en-US" sz="2000" dirty="0"/>
          </a:p>
        </p:txBody>
      </p:sp>
      <p:pic>
        <p:nvPicPr>
          <p:cNvPr id="11266" name="Picture 2" descr="https://www.cpc.ncep.noaa.gov/products/NMME/prob/images/prob_ensemble_prate_us_lead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2389" y="-20445"/>
            <a:ext cx="3911611" cy="302171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s://www.cpc.ncep.noaa.gov/products/NMME/prob/images/prob_ensemble_tmp2m_us_lea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7" y="-20445"/>
            <a:ext cx="3922123" cy="302984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https://www.cpc.ncep.noaa.gov/products/NMME/prob/images/prob_ensemble_tmp2m_us_seas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4" y="3357223"/>
            <a:ext cx="3933564" cy="3038678"/>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https://www.cpc.ncep.noaa.gov/products/NMME/prob/images/prob_ensemble_prate_us_season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2389" y="3345255"/>
            <a:ext cx="3911611" cy="30217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763000" y="6534150"/>
            <a:ext cx="381000" cy="323850"/>
          </a:xfrm>
        </p:spPr>
        <p:txBody>
          <a:bodyPr/>
          <a:lstStyle/>
          <a:p>
            <a:pPr>
              <a:defRPr/>
            </a:pPr>
            <a:fld id="{29FE659A-E67D-4F73-9E46-0170127DE6AC}" type="slidenum">
              <a:rPr lang="en-US" altLang="en-US" smtClean="0"/>
              <a:pPr>
                <a:defRPr/>
              </a:pPr>
              <a:t>35</a:t>
            </a:fld>
            <a:endParaRPr lang="en-US" altLang="en-US" dirty="0"/>
          </a:p>
        </p:txBody>
      </p:sp>
      <p:sp>
        <p:nvSpPr>
          <p:cNvPr id="4" name="TextBox 3"/>
          <p:cNvSpPr txBox="1"/>
          <p:nvPr/>
        </p:nvSpPr>
        <p:spPr>
          <a:xfrm>
            <a:off x="76200" y="0"/>
            <a:ext cx="9067800" cy="369332"/>
          </a:xfrm>
          <a:prstGeom prst="rect">
            <a:avLst/>
          </a:prstGeom>
          <a:noFill/>
        </p:spPr>
        <p:txBody>
          <a:bodyPr wrap="square" rtlCol="0">
            <a:spAutoFit/>
          </a:bodyPr>
          <a:lstStyle/>
          <a:p>
            <a:r>
              <a:rPr lang="en-US" dirty="0" smtClean="0"/>
              <a:t>Agreement/Disagreement among the various NMME models’ </a:t>
            </a:r>
            <a:r>
              <a:rPr lang="en-US" b="1" u="sng" dirty="0" smtClean="0"/>
              <a:t>FMA</a:t>
            </a:r>
            <a:r>
              <a:rPr lang="en-US" dirty="0" smtClean="0"/>
              <a:t> seasonal Precip. Forecast.</a:t>
            </a:r>
            <a:endParaRPr lang="en-US" dirty="0"/>
          </a:p>
        </p:txBody>
      </p:sp>
      <p:cxnSp>
        <p:nvCxnSpPr>
          <p:cNvPr id="5" name="Straight Arrow Connector 4"/>
          <p:cNvCxnSpPr/>
          <p:nvPr/>
        </p:nvCxnSpPr>
        <p:spPr>
          <a:xfrm flipH="1" flipV="1">
            <a:off x="7772400" y="3962400"/>
            <a:ext cx="762000" cy="381000"/>
          </a:xfrm>
          <a:prstGeom prst="straightConnector1">
            <a:avLst/>
          </a:prstGeom>
          <a:ln w="158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8458200" y="4191000"/>
            <a:ext cx="381000" cy="338554"/>
          </a:xfrm>
          <a:prstGeom prst="rect">
            <a:avLst/>
          </a:prstGeom>
          <a:noFill/>
        </p:spPr>
        <p:txBody>
          <a:bodyPr wrap="square" rtlCol="0">
            <a:spAutoFit/>
          </a:bodyPr>
          <a:lstStyle/>
          <a:p>
            <a:r>
              <a:rPr lang="en-US" sz="1600" dirty="0" smtClean="0"/>
              <a:t>??</a:t>
            </a:r>
            <a:endParaRPr lang="en-US" sz="1600" dirty="0"/>
          </a:p>
        </p:txBody>
      </p:sp>
      <p:pic>
        <p:nvPicPr>
          <p:cNvPr id="2" name="Picture 1"/>
          <p:cNvPicPr>
            <a:picLocks noChangeAspect="1"/>
          </p:cNvPicPr>
          <p:nvPr/>
        </p:nvPicPr>
        <p:blipFill>
          <a:blip r:embed="rId2"/>
          <a:stretch>
            <a:fillRect/>
          </a:stretch>
        </p:blipFill>
        <p:spPr>
          <a:xfrm>
            <a:off x="0" y="399812"/>
            <a:ext cx="8991600" cy="6372168"/>
          </a:xfrm>
          <a:prstGeom prst="rect">
            <a:avLst/>
          </a:prstGeom>
        </p:spPr>
      </p:pic>
    </p:spTree>
    <p:extLst>
      <p:ext uri="{BB962C8B-B14F-4D97-AF65-F5344CB8AC3E}">
        <p14:creationId xmlns:p14="http://schemas.microsoft.com/office/powerpoint/2010/main" val="16150743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458200" y="6457950"/>
            <a:ext cx="609600" cy="323850"/>
          </a:xfrm>
        </p:spPr>
        <p:txBody>
          <a:bodyPr/>
          <a:lstStyle/>
          <a:p>
            <a:pPr>
              <a:defRPr/>
            </a:pPr>
            <a:fld id="{AE0D35B7-164B-4BDA-8435-F6440E98459E}" type="slidenum">
              <a:rPr lang="en-US" altLang="en-US" smtClean="0"/>
              <a:pPr>
                <a:defRPr/>
              </a:pPr>
              <a:t>36</a:t>
            </a:fld>
            <a:endParaRPr lang="en-US" altLang="en-US"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6150" y="2253264"/>
            <a:ext cx="247650" cy="171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6252" y="-2978"/>
            <a:ext cx="9067799" cy="307777"/>
          </a:xfrm>
          <a:prstGeom prst="rect">
            <a:avLst/>
          </a:prstGeom>
          <a:noFill/>
        </p:spPr>
        <p:txBody>
          <a:bodyPr wrap="square" rtlCol="0">
            <a:spAutoFit/>
          </a:bodyPr>
          <a:lstStyle/>
          <a:p>
            <a:r>
              <a:rPr lang="en-US" sz="1400" b="1" dirty="0" smtClean="0">
                <a:solidFill>
                  <a:schemeClr val="accent6">
                    <a:lumMod val="75000"/>
                  </a:schemeClr>
                </a:solidFill>
              </a:rPr>
              <a:t>(From NMME)                               </a:t>
            </a:r>
            <a:r>
              <a:rPr lang="en-US" sz="1400" dirty="0" smtClean="0"/>
              <a:t>compared with this month(foreground, red border)</a:t>
            </a:r>
            <a:endParaRPr lang="en-US" sz="1400" dirty="0"/>
          </a:p>
        </p:txBody>
      </p:sp>
      <p:sp>
        <p:nvSpPr>
          <p:cNvPr id="4" name="TextBox 3"/>
          <p:cNvSpPr txBox="1"/>
          <p:nvPr/>
        </p:nvSpPr>
        <p:spPr>
          <a:xfrm>
            <a:off x="7162800" y="2187714"/>
            <a:ext cx="1447800" cy="769441"/>
          </a:xfrm>
          <a:prstGeom prst="rect">
            <a:avLst/>
          </a:prstGeom>
          <a:noFill/>
        </p:spPr>
        <p:txBody>
          <a:bodyPr wrap="square" rtlCol="0">
            <a:spAutoFit/>
          </a:bodyPr>
          <a:lstStyle/>
          <a:p>
            <a:r>
              <a:rPr lang="en-US" sz="1600" dirty="0"/>
              <a:t>     </a:t>
            </a:r>
            <a:r>
              <a:rPr lang="en-US" sz="1600" dirty="0" smtClean="0"/>
              <a:t>  </a:t>
            </a:r>
            <a:r>
              <a:rPr lang="en-US" sz="1400" dirty="0" smtClean="0"/>
              <a:t>Forecast </a:t>
            </a:r>
            <a:r>
              <a:rPr lang="en-US" sz="1400" dirty="0"/>
              <a:t>uncertain in Hatched areas.</a:t>
            </a:r>
          </a:p>
        </p:txBody>
      </p:sp>
      <p:sp>
        <p:nvSpPr>
          <p:cNvPr id="6" name="Rectangle 5"/>
          <p:cNvSpPr/>
          <p:nvPr/>
        </p:nvSpPr>
        <p:spPr>
          <a:xfrm>
            <a:off x="30334" y="6135469"/>
            <a:ext cx="2027066" cy="646331"/>
          </a:xfrm>
          <a:prstGeom prst="rect">
            <a:avLst/>
          </a:prstGeom>
        </p:spPr>
        <p:txBody>
          <a:bodyPr wrap="square">
            <a:spAutoFit/>
          </a:bodyPr>
          <a:lstStyle/>
          <a:p>
            <a:r>
              <a:rPr lang="en-US" b="1" dirty="0">
                <a:solidFill>
                  <a:srgbClr val="6600CC"/>
                </a:solidFill>
              </a:rPr>
              <a:t>SPI6 </a:t>
            </a:r>
            <a:r>
              <a:rPr lang="en-US" b="1" dirty="0" err="1">
                <a:solidFill>
                  <a:srgbClr val="6600CC"/>
                </a:solidFill>
              </a:rPr>
              <a:t>Fcst</a:t>
            </a:r>
            <a:r>
              <a:rPr lang="en-US" b="1" dirty="0">
                <a:solidFill>
                  <a:srgbClr val="6600CC"/>
                </a:solidFill>
              </a:rPr>
              <a:t> made from </a:t>
            </a:r>
            <a:r>
              <a:rPr lang="en-US" b="1" u="sng" dirty="0">
                <a:solidFill>
                  <a:srgbClr val="6600CC"/>
                </a:solidFill>
              </a:rPr>
              <a:t>last</a:t>
            </a:r>
            <a:r>
              <a:rPr lang="en-US" b="1" dirty="0">
                <a:solidFill>
                  <a:srgbClr val="6600CC"/>
                </a:solidFill>
              </a:rPr>
              <a:t> </a:t>
            </a:r>
            <a:r>
              <a:rPr lang="en-US" b="1" dirty="0" smtClean="0">
                <a:solidFill>
                  <a:srgbClr val="6600CC"/>
                </a:solidFill>
              </a:rPr>
              <a:t>month</a:t>
            </a:r>
            <a:endParaRPr lang="en-US" b="1" dirty="0">
              <a:solidFill>
                <a:srgbClr val="6600CC"/>
              </a:solidFill>
            </a:endParaRPr>
          </a:p>
        </p:txBody>
      </p:sp>
      <p:sp>
        <p:nvSpPr>
          <p:cNvPr id="17" name="Rectangle 16"/>
          <p:cNvSpPr/>
          <p:nvPr/>
        </p:nvSpPr>
        <p:spPr>
          <a:xfrm>
            <a:off x="2895599" y="6488668"/>
            <a:ext cx="4343401" cy="369332"/>
          </a:xfrm>
          <a:prstGeom prst="rect">
            <a:avLst/>
          </a:prstGeom>
        </p:spPr>
        <p:txBody>
          <a:bodyPr wrap="square">
            <a:spAutoFit/>
          </a:bodyPr>
          <a:lstStyle/>
          <a:p>
            <a:r>
              <a:rPr lang="en-US" b="1" dirty="0" smtClean="0">
                <a:solidFill>
                  <a:srgbClr val="6600CC"/>
                </a:solidFill>
              </a:rPr>
              <a:t>SPI6  &amp; SPI12 </a:t>
            </a:r>
            <a:r>
              <a:rPr lang="en-US" b="1" dirty="0" err="1">
                <a:solidFill>
                  <a:srgbClr val="6600CC"/>
                </a:solidFill>
              </a:rPr>
              <a:t>Fcst</a:t>
            </a:r>
            <a:r>
              <a:rPr lang="en-US" b="1" dirty="0">
                <a:solidFill>
                  <a:srgbClr val="6600CC"/>
                </a:solidFill>
              </a:rPr>
              <a:t> made from </a:t>
            </a:r>
            <a:r>
              <a:rPr lang="en-US" b="1" u="sng" dirty="0" smtClean="0">
                <a:solidFill>
                  <a:srgbClr val="6600CC"/>
                </a:solidFill>
              </a:rPr>
              <a:t>this</a:t>
            </a:r>
            <a:r>
              <a:rPr lang="en-US" b="1" dirty="0" smtClean="0">
                <a:solidFill>
                  <a:srgbClr val="6600CC"/>
                </a:solidFill>
              </a:rPr>
              <a:t> month</a:t>
            </a:r>
            <a:endParaRPr lang="en-US" b="1" dirty="0">
              <a:solidFill>
                <a:srgbClr val="6600CC"/>
              </a:solidFill>
            </a:endParaRPr>
          </a:p>
        </p:txBody>
      </p:sp>
      <p:sp>
        <p:nvSpPr>
          <p:cNvPr id="19" name="Rectangle 18"/>
          <p:cNvSpPr/>
          <p:nvPr/>
        </p:nvSpPr>
        <p:spPr>
          <a:xfrm>
            <a:off x="7124699" y="6553200"/>
            <a:ext cx="342901" cy="247219"/>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6197471"/>
            <a:ext cx="4533901" cy="3143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2433590" y="304800"/>
            <a:ext cx="4729210" cy="58517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229475" y="304800"/>
            <a:ext cx="1874576" cy="1815882"/>
          </a:xfrm>
          <a:prstGeom prst="rect">
            <a:avLst/>
          </a:prstGeom>
          <a:noFill/>
        </p:spPr>
        <p:txBody>
          <a:bodyPr wrap="square" rtlCol="0">
            <a:spAutoFit/>
          </a:bodyPr>
          <a:lstStyle/>
          <a:p>
            <a:r>
              <a:rPr lang="en-US" sz="1400" dirty="0" smtClean="0"/>
              <a:t>Why is there so fewer hatched areas in SPI6 </a:t>
            </a:r>
            <a:r>
              <a:rPr lang="en-US" sz="1400" dirty="0" err="1" smtClean="0"/>
              <a:t>fcst</a:t>
            </a:r>
            <a:r>
              <a:rPr lang="en-US" sz="1400" dirty="0" smtClean="0"/>
              <a:t> from NMME models’ based </a:t>
            </a:r>
            <a:r>
              <a:rPr lang="en-US" sz="1400" dirty="0" err="1" smtClean="0"/>
              <a:t>fcst</a:t>
            </a:r>
            <a:r>
              <a:rPr lang="en-US" sz="1400" dirty="0" smtClean="0"/>
              <a:t> this month as compared to last month (left 2 columns) ? </a:t>
            </a:r>
            <a:r>
              <a:rPr lang="en-US" sz="1400" dirty="0" err="1" smtClean="0"/>
              <a:t>Fcsts</a:t>
            </a:r>
            <a:r>
              <a:rPr lang="en-US" sz="1400" dirty="0" smtClean="0"/>
              <a:t> more confident now?</a:t>
            </a:r>
            <a:endParaRPr lang="en-US" sz="1400" dirty="0"/>
          </a:p>
        </p:txBody>
      </p:sp>
      <p:cxnSp>
        <p:nvCxnSpPr>
          <p:cNvPr id="9" name="Straight Arrow Connector 8"/>
          <p:cNvCxnSpPr/>
          <p:nvPr/>
        </p:nvCxnSpPr>
        <p:spPr>
          <a:xfrm flipV="1">
            <a:off x="1752600" y="6217786"/>
            <a:ext cx="0" cy="480327"/>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296150" y="3429000"/>
            <a:ext cx="1695449" cy="1815882"/>
          </a:xfrm>
          <a:prstGeom prst="rect">
            <a:avLst/>
          </a:prstGeom>
          <a:noFill/>
        </p:spPr>
        <p:txBody>
          <a:bodyPr wrap="square" rtlCol="0">
            <a:spAutoFit/>
          </a:bodyPr>
          <a:lstStyle/>
          <a:p>
            <a:r>
              <a:rPr lang="en-US" sz="1400" dirty="0" smtClean="0"/>
              <a:t>These maps are based on NMME models’ precip forecast uncertainty/certainty (among ensemble members) over the next 3 months</a:t>
            </a:r>
            <a:endParaRPr lang="en-US" sz="1400" dirty="0"/>
          </a:p>
        </p:txBody>
      </p:sp>
      <p:cxnSp>
        <p:nvCxnSpPr>
          <p:cNvPr id="14" name="Straight Arrow Connector 13"/>
          <p:cNvCxnSpPr>
            <a:endCxn id="17" idx="1"/>
          </p:cNvCxnSpPr>
          <p:nvPr/>
        </p:nvCxnSpPr>
        <p:spPr>
          <a:xfrm>
            <a:off x="1752600" y="6488668"/>
            <a:ext cx="1142999" cy="184666"/>
          </a:xfrm>
          <a:prstGeom prst="straightConnector1">
            <a:avLst/>
          </a:prstGeom>
          <a:ln w="28575">
            <a:solidFill>
              <a:schemeClr val="accent6">
                <a:lumMod val="7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3124200" y="1219200"/>
            <a:ext cx="76200" cy="4343400"/>
          </a:xfrm>
          <a:prstGeom prst="straightConnector1">
            <a:avLst/>
          </a:prstGeom>
          <a:ln w="127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flipV="1">
            <a:off x="7086600" y="6217786"/>
            <a:ext cx="76200" cy="29401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a:srcRect r="51105"/>
          <a:stretch/>
        </p:blipFill>
        <p:spPr>
          <a:xfrm>
            <a:off x="10886" y="286474"/>
            <a:ext cx="2275114" cy="5796878"/>
          </a:xfrm>
          <a:prstGeom prst="rect">
            <a:avLst/>
          </a:prstGeom>
        </p:spPr>
      </p:pic>
      <p:pic>
        <p:nvPicPr>
          <p:cNvPr id="3" name="Picture 2"/>
          <p:cNvPicPr>
            <a:picLocks noChangeAspect="1"/>
          </p:cNvPicPr>
          <p:nvPr/>
        </p:nvPicPr>
        <p:blipFill>
          <a:blip r:embed="rId5"/>
          <a:stretch>
            <a:fillRect/>
          </a:stretch>
        </p:blipFill>
        <p:spPr>
          <a:xfrm>
            <a:off x="2457449" y="315984"/>
            <a:ext cx="4638675" cy="5767367"/>
          </a:xfrm>
          <a:prstGeom prst="rect">
            <a:avLst/>
          </a:prstGeom>
        </p:spPr>
      </p:pic>
      <p:cxnSp>
        <p:nvCxnSpPr>
          <p:cNvPr id="7" name="Straight Arrow Connector 6"/>
          <p:cNvCxnSpPr/>
          <p:nvPr/>
        </p:nvCxnSpPr>
        <p:spPr>
          <a:xfrm flipV="1">
            <a:off x="1905000" y="1524000"/>
            <a:ext cx="828675" cy="12954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2124028" y="4407546"/>
            <a:ext cx="609600" cy="12192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88600" y="2893219"/>
            <a:ext cx="731667" cy="1371600"/>
          </a:xfrm>
          <a:prstGeom prst="straightConnector1">
            <a:avLst/>
          </a:prstGeom>
          <a:ln w="25400">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20959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stretch>
            <a:fillRect/>
          </a:stretch>
        </p:blipFill>
        <p:spPr>
          <a:xfrm>
            <a:off x="729547" y="1222075"/>
            <a:ext cx="4255585" cy="5020102"/>
          </a:xfrm>
          <a:prstGeom prst="rect">
            <a:avLst/>
          </a:prstGeom>
        </p:spPr>
      </p:pic>
      <p:sp>
        <p:nvSpPr>
          <p:cNvPr id="2" name="Slide Number Placeholder 1"/>
          <p:cNvSpPr>
            <a:spLocks noGrp="1"/>
          </p:cNvSpPr>
          <p:nvPr>
            <p:ph type="sldNum" sz="quarter" idx="12"/>
          </p:nvPr>
        </p:nvSpPr>
        <p:spPr>
          <a:xfrm>
            <a:off x="8458200" y="6534150"/>
            <a:ext cx="685800" cy="247650"/>
          </a:xfrm>
        </p:spPr>
        <p:txBody>
          <a:bodyPr/>
          <a:lstStyle/>
          <a:p>
            <a:pPr>
              <a:defRPr/>
            </a:pPr>
            <a:fld id="{AE0D35B7-164B-4BDA-8435-F6440E98459E}" type="slidenum">
              <a:rPr lang="en-US" altLang="en-US" smtClean="0"/>
              <a:pPr>
                <a:defRPr/>
              </a:pPr>
              <a:t>37</a:t>
            </a:fld>
            <a:endParaRPr lang="en-US" alt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5524500" cy="419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52401" y="728246"/>
            <a:ext cx="5464874" cy="338554"/>
          </a:xfrm>
          <a:prstGeom prst="rect">
            <a:avLst/>
          </a:prstGeom>
          <a:noFill/>
        </p:spPr>
        <p:txBody>
          <a:bodyPr wrap="square" rtlCol="0">
            <a:spAutoFit/>
          </a:bodyPr>
          <a:lstStyle/>
          <a:p>
            <a:pPr algn="ctr"/>
            <a:r>
              <a:rPr lang="en-US" sz="1600" dirty="0"/>
              <a:t>Predicted Monthly Soil Moisture Percentile</a:t>
            </a:r>
          </a:p>
        </p:txBody>
      </p:sp>
      <p:sp>
        <p:nvSpPr>
          <p:cNvPr id="6" name="Rectangle 5"/>
          <p:cNvSpPr/>
          <p:nvPr/>
        </p:nvSpPr>
        <p:spPr>
          <a:xfrm>
            <a:off x="0" y="423446"/>
            <a:ext cx="5741470" cy="338554"/>
          </a:xfrm>
          <a:prstGeom prst="rect">
            <a:avLst/>
          </a:prstGeom>
        </p:spPr>
        <p:txBody>
          <a:bodyPr wrap="square">
            <a:spAutoFit/>
          </a:bodyPr>
          <a:lstStyle/>
          <a:p>
            <a:r>
              <a:rPr lang="en-US" sz="1600" dirty="0">
                <a:hlinkClick r:id="rId4"/>
              </a:rPr>
              <a:t>http://</a:t>
            </a:r>
            <a:r>
              <a:rPr lang="en-US" sz="1600" dirty="0" smtClean="0">
                <a:hlinkClick r:id="rId4"/>
              </a:rPr>
              <a:t>drought.geo.msu.edu/research/forecast/smi.monthly.php</a:t>
            </a:r>
            <a:endParaRPr lang="en-US" sz="1600" dirty="0"/>
          </a:p>
        </p:txBody>
      </p:sp>
      <p:pic>
        <p:nvPicPr>
          <p:cNvPr id="1946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6324" y="1019175"/>
            <a:ext cx="4295775" cy="200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462"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35" y="998570"/>
            <a:ext cx="671084" cy="2206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a:extLst>
              <a:ext uri="{FF2B5EF4-FFF2-40B4-BE49-F238E27FC236}">
                <a16:creationId xmlns:a16="http://schemas.microsoft.com/office/drawing/2014/main" id="{293FC43A-D8E4-4892-8460-9D1B6806C5CC}"/>
              </a:ext>
            </a:extLst>
          </p:cNvPr>
          <p:cNvSpPr/>
          <p:nvPr/>
        </p:nvSpPr>
        <p:spPr>
          <a:xfrm>
            <a:off x="5741470" y="543580"/>
            <a:ext cx="2205978" cy="523220"/>
          </a:xfrm>
          <a:prstGeom prst="rect">
            <a:avLst/>
          </a:prstGeom>
        </p:spPr>
        <p:txBody>
          <a:bodyPr wrap="square">
            <a:spAutoFit/>
          </a:bodyPr>
          <a:lstStyle/>
          <a:p>
            <a:pPr algn="ctr"/>
            <a:r>
              <a:rPr lang="en-US" sz="1400" b="1" dirty="0" smtClean="0"/>
              <a:t>Latest Initial </a:t>
            </a:r>
            <a:r>
              <a:rPr lang="en-US" sz="1400" b="1" dirty="0"/>
              <a:t>Conditions</a:t>
            </a:r>
            <a:r>
              <a:rPr lang="en-US" sz="1400" dirty="0"/>
              <a:t>: </a:t>
            </a:r>
          </a:p>
          <a:p>
            <a:pPr algn="ctr"/>
            <a:r>
              <a:rPr lang="en-US" sz="1400" dirty="0" smtClean="0"/>
              <a:t>12/21/2021</a:t>
            </a:r>
            <a:endParaRPr lang="en-US" sz="1400" dirty="0"/>
          </a:p>
        </p:txBody>
      </p:sp>
      <p:cxnSp>
        <p:nvCxnSpPr>
          <p:cNvPr id="19" name="Straight Arrow Connector 18"/>
          <p:cNvCxnSpPr/>
          <p:nvPr/>
        </p:nvCxnSpPr>
        <p:spPr>
          <a:xfrm>
            <a:off x="838200" y="1981200"/>
            <a:ext cx="76200" cy="336290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 name="TextBox 9"/>
          <p:cNvSpPr txBox="1">
            <a:spLocks noChangeArrowheads="1"/>
          </p:cNvSpPr>
          <p:nvPr/>
        </p:nvSpPr>
        <p:spPr bwMode="auto">
          <a:xfrm>
            <a:off x="42035" y="6334780"/>
            <a:ext cx="494006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dirty="0">
                <a:latin typeface="Times New Roman" pitchFamily="18" charset="0"/>
              </a:rPr>
              <a:t>The inter quartile range suggest </a:t>
            </a:r>
            <a:r>
              <a:rPr lang="en-US" altLang="en-US" sz="1400" u="sng" dirty="0">
                <a:latin typeface="Times New Roman" pitchFamily="18" charset="0"/>
              </a:rPr>
              <a:t>greater uncertainty </a:t>
            </a:r>
            <a:r>
              <a:rPr lang="en-US" altLang="en-US" sz="1400" dirty="0">
                <a:latin typeface="Times New Roman" pitchFamily="18" charset="0"/>
              </a:rPr>
              <a:t>about the forecast in these </a:t>
            </a:r>
            <a:r>
              <a:rPr lang="en-US" altLang="en-US" sz="1400" u="sng" dirty="0">
                <a:latin typeface="Times New Roman" pitchFamily="18" charset="0"/>
              </a:rPr>
              <a:t>shaded</a:t>
            </a:r>
            <a:r>
              <a:rPr lang="en-US" altLang="en-US" sz="1400" dirty="0">
                <a:latin typeface="Times New Roman" pitchFamily="18" charset="0"/>
              </a:rPr>
              <a:t> regions</a:t>
            </a:r>
            <a:r>
              <a:rPr lang="en-US" altLang="en-US" sz="1400" dirty="0" smtClean="0">
                <a:latin typeface="Times New Roman" pitchFamily="18" charset="0"/>
              </a:rPr>
              <a:t>.  Lots of uncertainty regions!! </a:t>
            </a:r>
            <a:r>
              <a:rPr lang="en-US" altLang="en-US" sz="1400" dirty="0" smtClean="0">
                <a:latin typeface="Times New Roman" pitchFamily="18" charset="0"/>
                <a:sym typeface="Wingdings" panose="05000000000000000000" pitchFamily="2" charset="2"/>
              </a:rPr>
              <a:t></a:t>
            </a:r>
            <a:endParaRPr lang="en-US" altLang="en-US" sz="1400" dirty="0">
              <a:latin typeface="Times New Roman" pitchFamily="18" charset="0"/>
            </a:endParaRPr>
          </a:p>
        </p:txBody>
      </p:sp>
      <p:sp>
        <p:nvSpPr>
          <p:cNvPr id="4" name="TextBox 3"/>
          <p:cNvSpPr txBox="1"/>
          <p:nvPr/>
        </p:nvSpPr>
        <p:spPr>
          <a:xfrm>
            <a:off x="4982099" y="3812612"/>
            <a:ext cx="4072266" cy="307777"/>
          </a:xfrm>
          <a:prstGeom prst="rect">
            <a:avLst/>
          </a:prstGeom>
          <a:noFill/>
        </p:spPr>
        <p:txBody>
          <a:bodyPr wrap="square" rtlCol="0">
            <a:spAutoFit/>
          </a:bodyPr>
          <a:lstStyle/>
          <a:p>
            <a:r>
              <a:rPr lang="en-US" sz="1400" dirty="0" smtClean="0"/>
              <a:t>CPC’s soil moisture percentile – Leaky bucket Model </a:t>
            </a:r>
            <a:endParaRPr lang="en-US" sz="1400" dirty="0"/>
          </a:p>
        </p:txBody>
      </p:sp>
      <p:pic>
        <p:nvPicPr>
          <p:cNvPr id="12" name="Picture 11"/>
          <p:cNvPicPr>
            <a:picLocks noChangeAspect="1"/>
          </p:cNvPicPr>
          <p:nvPr/>
        </p:nvPicPr>
        <p:blipFill>
          <a:blip r:embed="rId7"/>
          <a:stretch>
            <a:fillRect/>
          </a:stretch>
        </p:blipFill>
        <p:spPr>
          <a:xfrm>
            <a:off x="54265" y="1198331"/>
            <a:ext cx="654763" cy="5067590"/>
          </a:xfrm>
          <a:prstGeom prst="rect">
            <a:avLst/>
          </a:prstGeom>
        </p:spPr>
      </p:pic>
      <p:pic>
        <p:nvPicPr>
          <p:cNvPr id="12290" name="Picture 2" descr="Daily Soil Moisture Pecenti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31752" y="4090943"/>
            <a:ext cx="3508375" cy="27102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9"/>
          <a:stretch>
            <a:fillRect/>
          </a:stretch>
        </p:blipFill>
        <p:spPr>
          <a:xfrm>
            <a:off x="5199095" y="1138336"/>
            <a:ext cx="3541032" cy="2650523"/>
          </a:xfrm>
          <a:prstGeom prst="rect">
            <a:avLst/>
          </a:prstGeom>
        </p:spPr>
      </p:pic>
      <p:sp>
        <p:nvSpPr>
          <p:cNvPr id="21" name="TextBox 20"/>
          <p:cNvSpPr txBox="1"/>
          <p:nvPr/>
        </p:nvSpPr>
        <p:spPr>
          <a:xfrm rot="20653607">
            <a:off x="655549" y="2785300"/>
            <a:ext cx="6613017" cy="830997"/>
          </a:xfrm>
          <a:prstGeom prst="rect">
            <a:avLst/>
          </a:prstGeom>
          <a:noFill/>
        </p:spPr>
        <p:txBody>
          <a:bodyPr wrap="square" rtlCol="0">
            <a:spAutoFit/>
          </a:bodyPr>
          <a:lstStyle/>
          <a:p>
            <a:pPr algn="ctr"/>
            <a:r>
              <a:rPr lang="en-US" sz="2400" b="1" dirty="0" smtClean="0"/>
              <a:t>MSU   Soil Moisture Percentile forecast NOT available this month,      NOT updated!  </a:t>
            </a:r>
            <a:endParaRPr lang="en-US" sz="2400" b="1" dirty="0"/>
          </a:p>
        </p:txBody>
      </p:sp>
    </p:spTree>
    <p:extLst>
      <p:ext uri="{BB962C8B-B14F-4D97-AF65-F5344CB8AC3E}">
        <p14:creationId xmlns:p14="http://schemas.microsoft.com/office/powerpoint/2010/main" val="368621154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8724900" y="6553200"/>
            <a:ext cx="381000" cy="304800"/>
          </a:xfrm>
        </p:spPr>
        <p:txBody>
          <a:bodyPr/>
          <a:lstStyle/>
          <a:p>
            <a:pPr>
              <a:defRPr/>
            </a:pPr>
            <a:fld id="{AE0D35B7-164B-4BDA-8435-F6440E98459E}" type="slidenum">
              <a:rPr lang="en-US" altLang="en-US" smtClean="0"/>
              <a:pPr>
                <a:defRPr/>
              </a:pPr>
              <a:t>38</a:t>
            </a:fld>
            <a:endParaRPr lang="en-US" altLang="en-US" dirty="0"/>
          </a:p>
        </p:txBody>
      </p:sp>
      <p:pic>
        <p:nvPicPr>
          <p:cNvPr id="8194" name="Picture 2" descr="https://marine.copernicus.eu/sites/default/files/images/omi/GLOBAL_OMI_TEMPSAL_sst_trend-hq.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099" b="19230"/>
          <a:stretch/>
        </p:blipFill>
        <p:spPr bwMode="auto">
          <a:xfrm>
            <a:off x="0" y="13651"/>
            <a:ext cx="4648200" cy="200566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8200" y="81243"/>
            <a:ext cx="4457700" cy="1384995"/>
          </a:xfrm>
          <a:prstGeom prst="rect">
            <a:avLst/>
          </a:prstGeom>
          <a:noFill/>
        </p:spPr>
        <p:txBody>
          <a:bodyPr wrap="square" rtlCol="0">
            <a:spAutoFit/>
          </a:bodyPr>
          <a:lstStyle/>
          <a:p>
            <a:pPr algn="ctr"/>
            <a:r>
              <a:rPr lang="en-US" sz="1600" b="1" dirty="0" smtClean="0"/>
              <a:t>BONUS Topic: One possible (obvious! </a:t>
            </a:r>
            <a:r>
              <a:rPr lang="en-US" sz="1600" b="1" dirty="0" smtClean="0">
                <a:sym typeface="Wingdings" panose="05000000000000000000" pitchFamily="2" charset="2"/>
              </a:rPr>
              <a:t> </a:t>
            </a:r>
            <a:r>
              <a:rPr lang="en-US" sz="1600" b="1" dirty="0" smtClean="0"/>
              <a:t>) explanation for the </a:t>
            </a:r>
            <a:r>
              <a:rPr lang="en-US" sz="1600" b="1" dirty="0"/>
              <a:t>m</a:t>
            </a:r>
            <a:r>
              <a:rPr lang="en-US" sz="1600" b="1" dirty="0" smtClean="0"/>
              <a:t>ultiyear DROUGHT in the Southwest (CA/AZ/NM/NV/UT/CO &amp; vicinity)!!</a:t>
            </a:r>
            <a:endParaRPr lang="en-US" b="1" dirty="0"/>
          </a:p>
          <a:p>
            <a:pPr algn="ctr"/>
            <a:r>
              <a:rPr lang="en-US" b="1" dirty="0" smtClean="0">
                <a:solidFill>
                  <a:srgbClr val="0033CC"/>
                </a:solidFill>
              </a:rPr>
              <a:t>More  La </a:t>
            </a:r>
            <a:r>
              <a:rPr lang="en-US" b="1" dirty="0" err="1" smtClean="0">
                <a:solidFill>
                  <a:srgbClr val="0033CC"/>
                </a:solidFill>
              </a:rPr>
              <a:t>Ninas</a:t>
            </a:r>
            <a:r>
              <a:rPr lang="en-US" b="1" dirty="0" smtClean="0">
                <a:solidFill>
                  <a:srgbClr val="0033CC"/>
                </a:solidFill>
              </a:rPr>
              <a:t> lately  ?</a:t>
            </a:r>
          </a:p>
          <a:p>
            <a:pPr algn="ctr"/>
            <a:r>
              <a:rPr lang="en-US" b="1" dirty="0" smtClean="0">
                <a:solidFill>
                  <a:srgbClr val="0033CC"/>
                </a:solidFill>
              </a:rPr>
              <a:t>More frequent La </a:t>
            </a:r>
            <a:r>
              <a:rPr lang="en-US" b="1" dirty="0" err="1" smtClean="0">
                <a:solidFill>
                  <a:srgbClr val="0033CC"/>
                </a:solidFill>
              </a:rPr>
              <a:t>Ninas</a:t>
            </a:r>
            <a:r>
              <a:rPr lang="en-US" b="1" dirty="0" smtClean="0">
                <a:solidFill>
                  <a:srgbClr val="0033CC"/>
                </a:solidFill>
              </a:rPr>
              <a:t> lately ?</a:t>
            </a:r>
            <a:endParaRPr lang="en-US" b="1" dirty="0">
              <a:solidFill>
                <a:srgbClr val="0033CC"/>
              </a:solidFill>
            </a:endParaRPr>
          </a:p>
        </p:txBody>
      </p:sp>
      <p:sp>
        <p:nvSpPr>
          <p:cNvPr id="4" name="TextBox 3"/>
          <p:cNvSpPr txBox="1"/>
          <p:nvPr/>
        </p:nvSpPr>
        <p:spPr>
          <a:xfrm>
            <a:off x="47105" y="2157746"/>
            <a:ext cx="6248400" cy="4093428"/>
          </a:xfrm>
          <a:prstGeom prst="rect">
            <a:avLst/>
          </a:prstGeom>
          <a:noFill/>
        </p:spPr>
        <p:txBody>
          <a:bodyPr wrap="square" rtlCol="0">
            <a:spAutoFit/>
          </a:bodyPr>
          <a:lstStyle/>
          <a:p>
            <a:pPr marL="285750" indent="-285750">
              <a:buFont typeface="Arial" panose="020B0604020202020204" pitchFamily="34" charset="0"/>
              <a:buChar char="•"/>
            </a:pPr>
            <a:r>
              <a:rPr lang="en-US" sz="1300" dirty="0" smtClean="0"/>
              <a:t>Compared to other regions of the globe, the SST warming/trend in the central eq. Pacific (Nino 3.4) is relatively much small. (See Fig. above) – </a:t>
            </a:r>
            <a:r>
              <a:rPr lang="en-US" sz="1300" b="1" dirty="0" smtClean="0"/>
              <a:t>Why is this ?</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b="1" dirty="0" smtClean="0"/>
              <a:t>Does nature try to compensate for the warming else/everywhere by producing more La </a:t>
            </a:r>
            <a:r>
              <a:rPr lang="en-US" sz="1300" b="1" dirty="0" err="1" smtClean="0"/>
              <a:t>Ninas</a:t>
            </a:r>
            <a:r>
              <a:rPr lang="en-US" sz="1300" b="1" dirty="0" smtClean="0"/>
              <a:t> in the central eq. Pacific?  - Just my thought ! Let’s check !!! </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1300" dirty="0" smtClean="0"/>
              <a:t>Since the 1997 monster El Nino (stronger than the famous 1982/83 event), just a quick count of </a:t>
            </a:r>
            <a:r>
              <a:rPr lang="en-US" sz="1300" b="1" dirty="0" smtClean="0"/>
              <a:t>CPC’s Nino 3.4 index</a:t>
            </a:r>
            <a:r>
              <a:rPr lang="en-US" b="1" dirty="0" smtClean="0"/>
              <a:t>++</a:t>
            </a:r>
            <a:r>
              <a:rPr lang="en-US" sz="1300" b="1" dirty="0" smtClean="0"/>
              <a:t> </a:t>
            </a:r>
            <a:r>
              <a:rPr lang="en-US" sz="1300" dirty="0" smtClean="0"/>
              <a:t>values for the three month overlapping seasons, (Data at CPC site only available only from 1950!)</a:t>
            </a:r>
          </a:p>
          <a:p>
            <a:pPr marL="285750" indent="-285750">
              <a:buFont typeface="Arial" panose="020B0604020202020204" pitchFamily="34" charset="0"/>
              <a:buChar char="•"/>
            </a:pPr>
            <a:r>
              <a:rPr lang="en-US" sz="1400" dirty="0" smtClean="0"/>
              <a:t>                      </a:t>
            </a:r>
            <a:r>
              <a:rPr lang="en-US" sz="1400" b="1" dirty="0" smtClean="0"/>
              <a:t>(25 years)     (47 years)</a:t>
            </a:r>
          </a:p>
          <a:p>
            <a:r>
              <a:rPr lang="en-US" sz="1400" dirty="0" smtClean="0"/>
              <a:t>	      </a:t>
            </a:r>
            <a:r>
              <a:rPr lang="en-US" sz="1600" b="1" dirty="0" smtClean="0"/>
              <a:t>1997-2021  1950-1996</a:t>
            </a:r>
          </a:p>
          <a:p>
            <a:r>
              <a:rPr lang="en-US" sz="1400" dirty="0"/>
              <a:t> </a:t>
            </a:r>
            <a:r>
              <a:rPr lang="en-US" sz="1400" dirty="0" smtClean="0"/>
              <a:t>  </a:t>
            </a:r>
            <a:r>
              <a:rPr lang="en-US" sz="1400" dirty="0" smtClean="0">
                <a:solidFill>
                  <a:srgbClr val="0033CC"/>
                </a:solidFill>
              </a:rPr>
              <a:t>La Nina(DJF)          10	              13</a:t>
            </a:r>
          </a:p>
          <a:p>
            <a:r>
              <a:rPr lang="en-US" sz="1400" dirty="0"/>
              <a:t> </a:t>
            </a:r>
            <a:r>
              <a:rPr lang="en-US" sz="1400" dirty="0" smtClean="0"/>
              <a:t>  </a:t>
            </a:r>
            <a:r>
              <a:rPr lang="en-US" sz="1400" b="1" dirty="0" smtClean="0">
                <a:solidFill>
                  <a:srgbClr val="FF0000"/>
                </a:solidFill>
              </a:rPr>
              <a:t>El Nino(DJF)           8	              17</a:t>
            </a:r>
          </a:p>
          <a:p>
            <a:r>
              <a:rPr lang="en-US" sz="1400" dirty="0" smtClean="0"/>
              <a:t>   </a:t>
            </a:r>
          </a:p>
          <a:p>
            <a:r>
              <a:rPr lang="en-US" sz="1400" dirty="0" smtClean="0">
                <a:solidFill>
                  <a:srgbClr val="0033CC"/>
                </a:solidFill>
              </a:rPr>
              <a:t>La Nina(all 3mos)      99              136</a:t>
            </a:r>
          </a:p>
          <a:p>
            <a:r>
              <a:rPr lang="en-US" sz="1400" dirty="0" smtClean="0">
                <a:solidFill>
                  <a:srgbClr val="FF0000"/>
                </a:solidFill>
              </a:rPr>
              <a:t>El Nino(all 3mos)       73             158</a:t>
            </a:r>
          </a:p>
          <a:p>
            <a:r>
              <a:rPr lang="en-US" sz="900" dirty="0" smtClean="0"/>
              <a:t>(Overlapping 3month seasons)</a:t>
            </a:r>
          </a:p>
          <a:p>
            <a:endParaRPr lang="en-US" sz="900" dirty="0" smtClean="0"/>
          </a:p>
          <a:p>
            <a:r>
              <a:rPr lang="en-US" sz="1000" dirty="0" smtClean="0"/>
              <a:t>Look at Ratios of La </a:t>
            </a:r>
            <a:r>
              <a:rPr lang="en-US" sz="1000" dirty="0" err="1" smtClean="0"/>
              <a:t>Ninas</a:t>
            </a:r>
            <a:r>
              <a:rPr lang="en-US" sz="1000" dirty="0" smtClean="0"/>
              <a:t> (vs El </a:t>
            </a:r>
            <a:r>
              <a:rPr lang="en-US" sz="1000" dirty="0" err="1" smtClean="0"/>
              <a:t>Ninos</a:t>
            </a:r>
            <a:r>
              <a:rPr lang="en-US" sz="1000" dirty="0" smtClean="0"/>
              <a:t>) in the shorter </a:t>
            </a:r>
          </a:p>
          <a:p>
            <a:r>
              <a:rPr lang="en-US" sz="1000" dirty="0" smtClean="0"/>
              <a:t>recent period vs the longer earlier period!!</a:t>
            </a:r>
            <a:endParaRPr lang="en-US" sz="1000" dirty="0"/>
          </a:p>
        </p:txBody>
      </p:sp>
      <p:pic>
        <p:nvPicPr>
          <p:cNvPr id="5" name="Picture 4"/>
          <p:cNvPicPr>
            <a:picLocks noChangeAspect="1"/>
          </p:cNvPicPr>
          <p:nvPr/>
        </p:nvPicPr>
        <p:blipFill>
          <a:blip r:embed="rId3"/>
          <a:stretch>
            <a:fillRect/>
          </a:stretch>
        </p:blipFill>
        <p:spPr>
          <a:xfrm>
            <a:off x="6400800" y="1728015"/>
            <a:ext cx="2705100" cy="4243944"/>
          </a:xfrm>
          <a:prstGeom prst="rect">
            <a:avLst/>
          </a:prstGeom>
        </p:spPr>
      </p:pic>
      <p:cxnSp>
        <p:nvCxnSpPr>
          <p:cNvPr id="7" name="Straight Connector 6"/>
          <p:cNvCxnSpPr/>
          <p:nvPr/>
        </p:nvCxnSpPr>
        <p:spPr>
          <a:xfrm>
            <a:off x="2209800" y="4038600"/>
            <a:ext cx="0" cy="1752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216332" y="4113025"/>
            <a:ext cx="3229494" cy="2246769"/>
          </a:xfrm>
          <a:prstGeom prst="rect">
            <a:avLst/>
          </a:prstGeom>
          <a:noFill/>
        </p:spPr>
        <p:txBody>
          <a:bodyPr wrap="square" rtlCol="0">
            <a:spAutoFit/>
          </a:bodyPr>
          <a:lstStyle/>
          <a:p>
            <a:r>
              <a:rPr lang="en-US" sz="1400" u="sng" dirty="0" smtClean="0">
                <a:solidFill>
                  <a:srgbClr val="0033CC"/>
                </a:solidFill>
              </a:rPr>
              <a:t>***Analysis of CPC’s official Nino 3.4 index data over the last 70 years shows that the more frequent La Nina’s in recent decades contributed to less rainfall in the southwest (See La Nina precip composites!, slide#13) and hence the ongoing long term drought in the Southwest!! Hence the long term southwest drought is unlikely to go away any time soon***</a:t>
            </a:r>
            <a:endParaRPr lang="en-US" sz="1400" u="sng" dirty="0">
              <a:solidFill>
                <a:srgbClr val="0033CC"/>
              </a:solidFill>
            </a:endParaRPr>
          </a:p>
        </p:txBody>
      </p:sp>
      <p:sp>
        <p:nvSpPr>
          <p:cNvPr id="14" name="Rectangle 13"/>
          <p:cNvSpPr/>
          <p:nvPr/>
        </p:nvSpPr>
        <p:spPr>
          <a:xfrm>
            <a:off x="3216333" y="4191000"/>
            <a:ext cx="3117670" cy="214378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3124200" y="6312662"/>
            <a:ext cx="5105400" cy="523220"/>
          </a:xfrm>
          <a:prstGeom prst="rect">
            <a:avLst/>
          </a:prstGeom>
          <a:noFill/>
        </p:spPr>
        <p:txBody>
          <a:bodyPr wrap="square" rtlCol="0">
            <a:spAutoFit/>
          </a:bodyPr>
          <a:lstStyle/>
          <a:p>
            <a:r>
              <a:rPr lang="en-US" sz="1400" dirty="0" smtClean="0">
                <a:solidFill>
                  <a:srgbClr val="0033CC"/>
                </a:solidFill>
              </a:rPr>
              <a:t>*** The strong/weak annual monsoon rains in the southwest is just a minor modulator riding on this bigger/long-term signal. ***</a:t>
            </a:r>
            <a:endParaRPr lang="en-US" sz="1400" dirty="0">
              <a:solidFill>
                <a:srgbClr val="0033CC"/>
              </a:solidFill>
            </a:endParaRPr>
          </a:p>
        </p:txBody>
      </p:sp>
      <p:sp>
        <p:nvSpPr>
          <p:cNvPr id="6" name="TextBox 5"/>
          <p:cNvSpPr txBox="1"/>
          <p:nvPr/>
        </p:nvSpPr>
        <p:spPr>
          <a:xfrm>
            <a:off x="30480" y="6181857"/>
            <a:ext cx="3155372" cy="692497"/>
          </a:xfrm>
          <a:prstGeom prst="rect">
            <a:avLst/>
          </a:prstGeom>
          <a:noFill/>
        </p:spPr>
        <p:txBody>
          <a:bodyPr wrap="square" rtlCol="0">
            <a:spAutoFit/>
          </a:bodyPr>
          <a:lstStyle/>
          <a:p>
            <a:r>
              <a:rPr lang="en-US" sz="1200" b="1" dirty="0" smtClean="0"/>
              <a:t>++</a:t>
            </a:r>
            <a:r>
              <a:rPr lang="en-US" sz="900" dirty="0" smtClean="0"/>
              <a:t> Barnston, Chelliah and Goldenberg (1997):</a:t>
            </a:r>
            <a:r>
              <a:rPr lang="en-US" sz="900" b="1" dirty="0"/>
              <a:t>Documentation of a highly ENSO‐related </a:t>
            </a:r>
            <a:r>
              <a:rPr lang="en-US" sz="900" b="1" dirty="0" err="1"/>
              <a:t>sst</a:t>
            </a:r>
            <a:r>
              <a:rPr lang="en-US" sz="900" b="1" dirty="0"/>
              <a:t> region in the equatorial </a:t>
            </a:r>
            <a:r>
              <a:rPr lang="en-US" sz="900" b="1" dirty="0" smtClean="0"/>
              <a:t>pacific</a:t>
            </a:r>
            <a:r>
              <a:rPr lang="en-US" sz="900" dirty="0" smtClean="0"/>
              <a:t>, </a:t>
            </a:r>
            <a:r>
              <a:rPr lang="en-US" sz="900" b="1" dirty="0">
                <a:hlinkClick r:id="rId4"/>
              </a:rPr>
              <a:t/>
            </a:r>
            <a:br>
              <a:rPr lang="en-US" sz="900" b="1" dirty="0">
                <a:hlinkClick r:id="rId4"/>
              </a:rPr>
            </a:br>
            <a:r>
              <a:rPr lang="en-US" sz="900" b="1" dirty="0">
                <a:hlinkClick r:id="rId4"/>
              </a:rPr>
              <a:t>Atmosphere-Ocean </a:t>
            </a:r>
            <a:r>
              <a:rPr lang="en-US" sz="900" b="1" dirty="0" smtClean="0"/>
              <a:t> </a:t>
            </a:r>
            <a:r>
              <a:rPr lang="en-US" sz="900" dirty="0" smtClean="0"/>
              <a:t>Volume </a:t>
            </a:r>
            <a:r>
              <a:rPr lang="en-US" sz="900" dirty="0"/>
              <a:t>35, </a:t>
            </a:r>
            <a:r>
              <a:rPr lang="en-US" sz="900" dirty="0" smtClean="0"/>
              <a:t>1997. </a:t>
            </a:r>
            <a:r>
              <a:rPr lang="en-US" sz="900" dirty="0">
                <a:hlinkClick r:id="rId5"/>
              </a:rPr>
              <a:t>https://</a:t>
            </a:r>
            <a:r>
              <a:rPr lang="en-US" sz="900" dirty="0" smtClean="0">
                <a:hlinkClick r:id="rId5"/>
              </a:rPr>
              <a:t>doi.org/10.1080/07055900.1997.9649597</a:t>
            </a:r>
            <a:endParaRPr lang="en-US" sz="900" dirty="0"/>
          </a:p>
        </p:txBody>
      </p:sp>
      <p:cxnSp>
        <p:nvCxnSpPr>
          <p:cNvPr id="10" name="Straight Connector 9"/>
          <p:cNvCxnSpPr/>
          <p:nvPr/>
        </p:nvCxnSpPr>
        <p:spPr>
          <a:xfrm>
            <a:off x="6172200" y="31242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30480" y="6166168"/>
            <a:ext cx="3155372" cy="313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753495" y="1487269"/>
            <a:ext cx="1555767" cy="646331"/>
          </a:xfrm>
          <a:prstGeom prst="rect">
            <a:avLst/>
          </a:prstGeom>
          <a:noFill/>
        </p:spPr>
        <p:txBody>
          <a:bodyPr wrap="square" rtlCol="0">
            <a:spAutoFit/>
          </a:bodyPr>
          <a:lstStyle/>
          <a:p>
            <a:r>
              <a:rPr lang="en-US" b="1" dirty="0" smtClean="0">
                <a:solidFill>
                  <a:srgbClr val="FF0000"/>
                </a:solidFill>
              </a:rPr>
              <a:t>! Slide shown last month !</a:t>
            </a:r>
            <a:endParaRPr lang="en-US" b="1" dirty="0">
              <a:solidFill>
                <a:srgbClr val="FF0000"/>
              </a:solidFill>
            </a:endParaRPr>
          </a:p>
        </p:txBody>
      </p:sp>
      <p:sp>
        <p:nvSpPr>
          <p:cNvPr id="9" name="Rectangle 8"/>
          <p:cNvSpPr/>
          <p:nvPr/>
        </p:nvSpPr>
        <p:spPr>
          <a:xfrm>
            <a:off x="4753496" y="1487269"/>
            <a:ext cx="1542010" cy="64633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p:nvPr/>
        </p:nvCxnSpPr>
        <p:spPr>
          <a:xfrm>
            <a:off x="8724900" y="5791200"/>
            <a:ext cx="0" cy="304800"/>
          </a:xfrm>
          <a:prstGeom prst="straightConnector1">
            <a:avLst/>
          </a:prstGeom>
          <a:ln w="12700">
            <a:solidFill>
              <a:srgbClr val="0033CC"/>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8610600" y="6019800"/>
            <a:ext cx="457200" cy="246221"/>
          </a:xfrm>
          <a:prstGeom prst="rect">
            <a:avLst/>
          </a:prstGeom>
          <a:noFill/>
        </p:spPr>
        <p:txBody>
          <a:bodyPr wrap="square" rtlCol="0">
            <a:spAutoFit/>
          </a:bodyPr>
          <a:lstStyle/>
          <a:p>
            <a:r>
              <a:rPr lang="en-US" sz="1000" dirty="0" smtClean="0"/>
              <a:t>-1.0</a:t>
            </a:r>
            <a:endParaRPr lang="en-US" sz="1000" dirty="0"/>
          </a:p>
        </p:txBody>
      </p:sp>
      <p:cxnSp>
        <p:nvCxnSpPr>
          <p:cNvPr id="20" name="Straight Arrow Connector 19"/>
          <p:cNvCxnSpPr/>
          <p:nvPr/>
        </p:nvCxnSpPr>
        <p:spPr>
          <a:xfrm>
            <a:off x="8153400" y="5971959"/>
            <a:ext cx="914400" cy="1"/>
          </a:xfrm>
          <a:prstGeom prst="straightConnector1">
            <a:avLst/>
          </a:prstGeom>
          <a:ln w="15875">
            <a:solidFill>
              <a:srgbClr val="0033CC"/>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705600" y="5943600"/>
            <a:ext cx="1981201" cy="400110"/>
          </a:xfrm>
          <a:prstGeom prst="rect">
            <a:avLst/>
          </a:prstGeom>
          <a:noFill/>
        </p:spPr>
        <p:txBody>
          <a:bodyPr wrap="square" rtlCol="0">
            <a:spAutoFit/>
          </a:bodyPr>
          <a:lstStyle/>
          <a:p>
            <a:r>
              <a:rPr lang="en-US" sz="1000" dirty="0" smtClean="0">
                <a:solidFill>
                  <a:srgbClr val="0033CC"/>
                </a:solidFill>
              </a:rPr>
              <a:t>The #s on the left table will soon increase with </a:t>
            </a:r>
            <a:r>
              <a:rPr lang="en-US" sz="1000" dirty="0" err="1" smtClean="0">
                <a:solidFill>
                  <a:srgbClr val="0033CC"/>
                </a:solidFill>
              </a:rPr>
              <a:t>Jan,Feb</a:t>
            </a:r>
            <a:r>
              <a:rPr lang="en-US" sz="1000" dirty="0" smtClean="0">
                <a:solidFill>
                  <a:srgbClr val="0033CC"/>
                </a:solidFill>
              </a:rPr>
              <a:t>/DJF values !</a:t>
            </a:r>
            <a:endParaRPr lang="en-US" sz="1000" dirty="0">
              <a:solidFill>
                <a:srgbClr val="0033CC"/>
              </a:solidFill>
            </a:endParaRPr>
          </a:p>
        </p:txBody>
      </p:sp>
      <p:cxnSp>
        <p:nvCxnSpPr>
          <p:cNvPr id="26" name="Straight Arrow Connector 25"/>
          <p:cNvCxnSpPr>
            <a:endCxn id="24" idx="1"/>
          </p:cNvCxnSpPr>
          <p:nvPr/>
        </p:nvCxnSpPr>
        <p:spPr>
          <a:xfrm>
            <a:off x="5943600" y="2133600"/>
            <a:ext cx="762000" cy="401005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9408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581400" y="17585"/>
            <a:ext cx="2057400" cy="287215"/>
          </a:xfrm>
        </p:spPr>
        <p:txBody>
          <a:bodyPr/>
          <a:lstStyle/>
          <a:p>
            <a:pPr eaLnBrk="1" hangingPunct="1"/>
            <a:r>
              <a:rPr lang="en-US" altLang="en-US" sz="2000" dirty="0"/>
              <a:t>Summary</a:t>
            </a:r>
          </a:p>
        </p:txBody>
      </p:sp>
      <p:sp>
        <p:nvSpPr>
          <p:cNvPr id="26627" name="Rectangle 3"/>
          <p:cNvSpPr>
            <a:spLocks noGrp="1" noChangeArrowheads="1"/>
          </p:cNvSpPr>
          <p:nvPr>
            <p:ph idx="1"/>
          </p:nvPr>
        </p:nvSpPr>
        <p:spPr>
          <a:xfrm>
            <a:off x="0" y="161192"/>
            <a:ext cx="9105900" cy="6696808"/>
          </a:xfrm>
        </p:spPr>
        <p:txBody>
          <a:bodyPr/>
          <a:lstStyle/>
          <a:p>
            <a:pPr marL="571500" indent="-571500" eaLnBrk="1" fontAlgn="auto" hangingPunct="1">
              <a:spcBef>
                <a:spcPct val="50000"/>
              </a:spcBef>
              <a:spcAft>
                <a:spcPts val="0"/>
              </a:spcAft>
              <a:buNone/>
              <a:defRPr/>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Drought </a:t>
            </a:r>
            <a:r>
              <a:rPr lang="en-US" altLang="en-US" sz="1600" b="1" dirty="0" smtClean="0">
                <a:solidFill>
                  <a:srgbClr val="FF0000"/>
                </a:solidFill>
                <a:latin typeface="Trebuchet MS" panose="020B0603020202020204" pitchFamily="34" charset="0"/>
              </a:rPr>
              <a:t>conditions:</a:t>
            </a:r>
          </a:p>
          <a:p>
            <a:pPr marL="285750" indent="-285750">
              <a:buFont typeface="Arial" panose="020B0604020202020204" pitchFamily="34" charset="0"/>
              <a:buChar char="•"/>
            </a:pPr>
            <a:r>
              <a:rPr lang="en-US" sz="1200" dirty="0">
                <a:latin typeface="Trebuchet MS" panose="020B0603020202020204" pitchFamily="34" charset="0"/>
              </a:rPr>
              <a:t>Firstly, far SW, (CA &amp; vicinity) has gotten some uncharacteristic (during La Nina! </a:t>
            </a:r>
            <a:r>
              <a:rPr lang="en-US" sz="1200" dirty="0">
                <a:latin typeface="Trebuchet MS" panose="020B0603020202020204" pitchFamily="34" charset="0"/>
                <a:sym typeface="Wingdings" panose="05000000000000000000" pitchFamily="2" charset="2"/>
              </a:rPr>
              <a:t>, Remember 2016! </a:t>
            </a:r>
            <a:r>
              <a:rPr lang="en-US" sz="1200" dirty="0">
                <a:latin typeface="Trebuchet MS" panose="020B0603020202020204" pitchFamily="34" charset="0"/>
              </a:rPr>
              <a:t>) rainfall ! Since mid/late summer in the last few months, there seems to be gradual eastward expansion of the drought in the southwest into southern states into eastern CO, Oklahoma, Texas, and beyond, as well as into northern Plains states into around the Great Lakes states</a:t>
            </a:r>
            <a:r>
              <a:rPr lang="en-US" sz="1200" dirty="0" smtClean="0">
                <a:latin typeface="Trebuchet MS" panose="020B0603020202020204" pitchFamily="34" charset="0"/>
              </a:rPr>
              <a:t>.</a:t>
            </a:r>
            <a:endParaRPr lang="en-US" sz="1200" dirty="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Also in the eastern US, which was relatively drought free (as compared to the west) some noticeable dryness and possible short term drought has emerged lately in the mid-Atlantic states especially in NC and in neighboring states. </a:t>
            </a:r>
          </a:p>
          <a:p>
            <a:pPr marL="285750" indent="-285750">
              <a:buFont typeface="Arial" panose="020B0604020202020204" pitchFamily="34" charset="0"/>
              <a:buChar char="•"/>
            </a:pPr>
            <a:r>
              <a:rPr lang="en-US" sz="1200" dirty="0">
                <a:latin typeface="Trebuchet MS" panose="020B0603020202020204" pitchFamily="34" charset="0"/>
              </a:rPr>
              <a:t>The next important question is, with the ongoing La Nina taking full hold, will the drought in drought in the south expand even further eastward? What about Florida where some dryness has recently developed, but not into drought just yet! And the drought in the mid-Atlantic states? Will drought develop further here or not? </a:t>
            </a:r>
            <a:endParaRPr lang="en-US" sz="1200" dirty="0" smtClean="0">
              <a:latin typeface="Trebuchet MS" panose="020B0603020202020204" pitchFamily="34" charset="0"/>
            </a:endParaRPr>
          </a:p>
          <a:p>
            <a:pPr marL="285750" indent="-285750">
              <a:buFont typeface="Arial" panose="020B0604020202020204" pitchFamily="34" charset="0"/>
              <a:buChar char="•"/>
            </a:pPr>
            <a:r>
              <a:rPr lang="en-US" sz="1200" dirty="0">
                <a:latin typeface="Trebuchet MS" panose="020B0603020202020204" pitchFamily="34" charset="0"/>
              </a:rPr>
              <a:t>Northern CA  reservoirs are low, but southern CA reservoirs have recently improved considerably</a:t>
            </a:r>
            <a:r>
              <a:rPr lang="en-US" sz="1200" dirty="0" smtClean="0">
                <a:latin typeface="Trebuchet MS" panose="020B0603020202020204" pitchFamily="34" charset="0"/>
              </a:rPr>
              <a:t>!</a:t>
            </a:r>
            <a:endParaRPr lang="en-US" altLang="en-US" sz="1600" b="1" dirty="0" smtClean="0">
              <a:solidFill>
                <a:srgbClr val="FF0000"/>
              </a:solidFill>
              <a:latin typeface="Trebuchet MS" panose="020B0603020202020204" pitchFamily="34" charset="0"/>
            </a:endParaRPr>
          </a:p>
          <a:p>
            <a:pPr marL="0" indent="0">
              <a:buNone/>
            </a:pPr>
            <a:r>
              <a:rPr lang="en-US" altLang="en-US" sz="1600" b="1" dirty="0" smtClean="0">
                <a:solidFill>
                  <a:srgbClr val="FF0000"/>
                </a:solidFill>
                <a:latin typeface="Trebuchet MS" panose="020B0603020202020204" pitchFamily="34" charset="0"/>
              </a:rPr>
              <a:t>Current </a:t>
            </a:r>
            <a:r>
              <a:rPr lang="en-US" altLang="en-US" sz="1600" b="1" dirty="0">
                <a:solidFill>
                  <a:srgbClr val="FF0000"/>
                </a:solidFill>
                <a:latin typeface="Trebuchet MS" panose="020B0603020202020204" pitchFamily="34" charset="0"/>
              </a:rPr>
              <a:t>ENSO status and </a:t>
            </a:r>
            <a:r>
              <a:rPr lang="en-US" altLang="en-US" sz="1600" b="1" dirty="0" smtClean="0">
                <a:solidFill>
                  <a:srgbClr val="FF0000"/>
                </a:solidFill>
                <a:latin typeface="Trebuchet MS" panose="020B0603020202020204" pitchFamily="34" charset="0"/>
              </a:rPr>
              <a:t>forecast:</a:t>
            </a:r>
            <a:r>
              <a:rPr lang="en-US" sz="1250" b="1" kern="1200" dirty="0" smtClean="0">
                <a:solidFill>
                  <a:srgbClr val="0033CC"/>
                </a:solidFill>
                <a:latin typeface="Trebuchet MS" panose="020B0603020202020204" pitchFamily="34" charset="0"/>
              </a:rPr>
              <a:t> </a:t>
            </a:r>
            <a:r>
              <a:rPr lang="en-US" sz="1300" b="1" kern="1200" dirty="0" smtClean="0">
                <a:solidFill>
                  <a:srgbClr val="0033CC"/>
                </a:solidFill>
                <a:latin typeface="Arial" pitchFamily="34" charset="0"/>
              </a:rPr>
              <a:t>La </a:t>
            </a:r>
            <a:r>
              <a:rPr lang="en-US" sz="1300" b="1" kern="1200" dirty="0" smtClean="0">
                <a:solidFill>
                  <a:srgbClr val="0033CC"/>
                </a:solidFill>
                <a:latin typeface="Arial" pitchFamily="34" charset="0"/>
              </a:rPr>
              <a:t>Niña </a:t>
            </a:r>
            <a:r>
              <a:rPr lang="en-US" sz="1400" b="1" kern="1200" dirty="0">
                <a:solidFill>
                  <a:srgbClr val="0033CC"/>
                </a:solidFill>
              </a:rPr>
              <a:t>is likely to continue into the Northern Hemisphere spring (67% chance during March-May 2022) and then transition to ENSO-neutral (51% chance during April-June 2022). </a:t>
            </a:r>
            <a:r>
              <a:rPr lang="en-US" sz="1300" b="1" kern="1200" dirty="0" smtClean="0">
                <a:solidFill>
                  <a:srgbClr val="0033CC"/>
                </a:solidFill>
                <a:latin typeface="Arial" pitchFamily="34" charset="0"/>
              </a:rPr>
              <a:t> </a:t>
            </a:r>
          </a:p>
          <a:p>
            <a:pPr marL="0" indent="0">
              <a:buNone/>
            </a:pPr>
            <a:r>
              <a:rPr lang="en-US" altLang="en-US" sz="1600" b="1" dirty="0" smtClean="0">
                <a:solidFill>
                  <a:srgbClr val="FF0000"/>
                </a:solidFill>
              </a:rPr>
              <a:t>Prediction</a:t>
            </a:r>
            <a:r>
              <a:rPr lang="en-US" altLang="en-US" sz="1600" b="1" dirty="0" smtClean="0">
                <a:solidFill>
                  <a:srgbClr val="FF0000"/>
                </a:solidFill>
              </a:rPr>
              <a:t>: </a:t>
            </a:r>
            <a:r>
              <a:rPr lang="en-US" sz="1300" kern="1200" dirty="0" smtClean="0">
                <a:solidFill>
                  <a:srgbClr val="002060"/>
                </a:solidFill>
                <a:latin typeface="Trebuchet MS" panose="020B0603020202020204" pitchFamily="34" charset="0"/>
              </a:rPr>
              <a:t> </a:t>
            </a:r>
            <a:endParaRPr lang="en-US" sz="1300" kern="1200" dirty="0" smtClean="0">
              <a:solidFill>
                <a:srgbClr val="002060"/>
              </a:solidFill>
              <a:latin typeface="Trebuchet MS" panose="020B0603020202020204" pitchFamily="34" charset="0"/>
            </a:endParaRPr>
          </a:p>
          <a:p>
            <a:pPr marL="346075" lvl="1" indent="-346075"/>
            <a:r>
              <a:rPr lang="en-US" sz="1200" kern="1200" dirty="0" smtClean="0">
                <a:solidFill>
                  <a:srgbClr val="002060"/>
                </a:solidFill>
                <a:latin typeface="Trebuchet MS" panose="020B0603020202020204" pitchFamily="34" charset="0"/>
              </a:rPr>
              <a:t>Large </a:t>
            </a:r>
            <a:r>
              <a:rPr lang="en-US" sz="1200" kern="1200" dirty="0">
                <a:solidFill>
                  <a:srgbClr val="002060"/>
                </a:solidFill>
                <a:latin typeface="Trebuchet MS" panose="020B0603020202020204" pitchFamily="34" charset="0"/>
              </a:rPr>
              <a:t>parts of California &amp;</a:t>
            </a:r>
            <a:r>
              <a:rPr lang="en-US" sz="1200" kern="1200" dirty="0" smtClean="0">
                <a:solidFill>
                  <a:srgbClr val="002060"/>
                </a:solidFill>
                <a:latin typeface="Trebuchet MS" panose="020B0603020202020204" pitchFamily="34" charset="0"/>
              </a:rPr>
              <a:t> </a:t>
            </a:r>
            <a:r>
              <a:rPr lang="en-US" sz="1200" kern="1200" dirty="0">
                <a:solidFill>
                  <a:srgbClr val="002060"/>
                </a:solidFill>
                <a:latin typeface="Trebuchet MS" panose="020B0603020202020204" pitchFamily="34" charset="0"/>
              </a:rPr>
              <a:t>near vicinity has received some </a:t>
            </a:r>
            <a:r>
              <a:rPr lang="en-US" sz="1200" kern="1200" dirty="0" smtClean="0">
                <a:solidFill>
                  <a:srgbClr val="002060"/>
                </a:solidFill>
                <a:latin typeface="Trebuchet MS" panose="020B0603020202020204" pitchFamily="34" charset="0"/>
              </a:rPr>
              <a:t>uncharacteristic </a:t>
            </a:r>
            <a:r>
              <a:rPr lang="en-US" sz="1200" kern="1200" dirty="0">
                <a:solidFill>
                  <a:srgbClr val="002060"/>
                </a:solidFill>
                <a:latin typeface="Trebuchet MS" panose="020B0603020202020204" pitchFamily="34" charset="0"/>
              </a:rPr>
              <a:t>(near/above normal) </a:t>
            </a:r>
            <a:r>
              <a:rPr lang="en-US" sz="1200" kern="1200" dirty="0" smtClean="0">
                <a:solidFill>
                  <a:srgbClr val="002060"/>
                </a:solidFill>
                <a:latin typeface="Trebuchet MS" panose="020B0603020202020204" pitchFamily="34" charset="0"/>
              </a:rPr>
              <a:t>rainfall  </a:t>
            </a:r>
            <a:r>
              <a:rPr lang="en-US" sz="1200" kern="1200" dirty="0">
                <a:solidFill>
                  <a:srgbClr val="002060"/>
                </a:solidFill>
                <a:latin typeface="Trebuchet MS" panose="020B0603020202020204" pitchFamily="34" charset="0"/>
              </a:rPr>
              <a:t>recently, </a:t>
            </a:r>
            <a:r>
              <a:rPr lang="en-US" sz="1200" kern="1200" dirty="0" smtClean="0">
                <a:solidFill>
                  <a:srgbClr val="002060"/>
                </a:solidFill>
                <a:latin typeface="Trebuchet MS" panose="020B0603020202020204" pitchFamily="34" charset="0"/>
              </a:rPr>
              <a:t>(cf. abnormal behavior during 2015 El Nino vs 2016 La Nina). Because of this, some mild improvement has occurred in drought conditions here. Given this ambiguity, the remaining winter months precip are critical here (climo vs La Nina). </a:t>
            </a:r>
            <a:endParaRPr lang="en-US" sz="1250" kern="1200" dirty="0" smtClean="0">
              <a:latin typeface="Trebuchet MS" panose="020B0603020202020204" pitchFamily="34" charset="0"/>
            </a:endParaRPr>
          </a:p>
          <a:p>
            <a:pPr marL="346075" lvl="1" indent="-346075"/>
            <a:r>
              <a:rPr lang="en-US" sz="1250" kern="1200" dirty="0" smtClean="0">
                <a:latin typeface="Trebuchet MS" panose="020B0603020202020204" pitchFamily="34" charset="0"/>
              </a:rPr>
              <a:t>Models and </a:t>
            </a:r>
            <a:r>
              <a:rPr lang="en-US" sz="1250" kern="1200" dirty="0" smtClean="0">
                <a:latin typeface="Trebuchet MS" panose="020B0603020202020204" pitchFamily="34" charset="0"/>
              </a:rPr>
              <a:t>official seasonal forecasts continue to predict canonical composite precip patterns across southern tier states.  </a:t>
            </a:r>
            <a:r>
              <a:rPr lang="en-US" sz="1250" kern="1200" dirty="0" smtClean="0">
                <a:latin typeface="Trebuchet MS" panose="020B0603020202020204" pitchFamily="34" charset="0"/>
              </a:rPr>
              <a:t>dry </a:t>
            </a:r>
            <a:r>
              <a:rPr lang="en-US" sz="1250" kern="1200" dirty="0" smtClean="0">
                <a:latin typeface="Trebuchet MS" panose="020B0603020202020204" pitchFamily="34" charset="0"/>
              </a:rPr>
              <a:t>conditions along the southern tier states. With Lina conditions expected to peak In the current forecast </a:t>
            </a:r>
            <a:r>
              <a:rPr lang="en-US" sz="1250" kern="1200" dirty="0" smtClean="0">
                <a:latin typeface="Trebuchet MS" panose="020B0603020202020204" pitchFamily="34" charset="0"/>
              </a:rPr>
              <a:t>FMA </a:t>
            </a:r>
            <a:r>
              <a:rPr lang="en-US" sz="1250" kern="1200" dirty="0" smtClean="0">
                <a:latin typeface="Trebuchet MS" panose="020B0603020202020204" pitchFamily="34" charset="0"/>
              </a:rPr>
              <a:t>season, the same canonical rainfall pattern is expected to be forecast this upcoming </a:t>
            </a:r>
            <a:r>
              <a:rPr lang="en-US" sz="1250" kern="1200" dirty="0" smtClean="0">
                <a:latin typeface="Trebuchet MS" panose="020B0603020202020204" pitchFamily="34" charset="0"/>
              </a:rPr>
              <a:t>FMA </a:t>
            </a:r>
            <a:r>
              <a:rPr lang="en-US" sz="1250" kern="1200" dirty="0" smtClean="0">
                <a:latin typeface="Trebuchet MS" panose="020B0603020202020204" pitchFamily="34" charset="0"/>
              </a:rPr>
              <a:t>season also, as also the NMME models’ forecasts suggest now. </a:t>
            </a:r>
          </a:p>
          <a:p>
            <a:pPr marL="346075" lvl="1" indent="-346075"/>
            <a:r>
              <a:rPr lang="en-US" sz="1250" kern="1200" dirty="0" smtClean="0">
                <a:latin typeface="Trebuchet MS" panose="020B0603020202020204" pitchFamily="34" charset="0"/>
              </a:rPr>
              <a:t>If the expected above normal precipitation forecast for the upcoming </a:t>
            </a:r>
            <a:r>
              <a:rPr lang="en-US" sz="1250" kern="1200" dirty="0" smtClean="0">
                <a:latin typeface="Trebuchet MS" panose="020B0603020202020204" pitchFamily="34" charset="0"/>
              </a:rPr>
              <a:t>FMA </a:t>
            </a:r>
            <a:r>
              <a:rPr lang="en-US" sz="1250" kern="1200" dirty="0" smtClean="0">
                <a:latin typeface="Trebuchet MS" panose="020B0603020202020204" pitchFamily="34" charset="0"/>
              </a:rPr>
              <a:t>season in these upper northwestern and part of the  northern Great Plains states associated with the emerging La Nina verifies, it will also make an impact on the drought in these regions, even thought drought removal is here is unlikely, except may be along the coastal regions of Washington and Oregon. </a:t>
            </a:r>
            <a:endParaRPr lang="en-US" sz="1250" kern="1200" dirty="0" smtClean="0">
              <a:latin typeface="Trebuchet MS" panose="020B0603020202020204" pitchFamily="34" charset="0"/>
            </a:endParaRPr>
          </a:p>
          <a:p>
            <a:pPr marL="346075" lvl="1" indent="-346075"/>
            <a:r>
              <a:rPr lang="en-US" sz="1250" kern="1200" dirty="0" smtClean="0">
                <a:latin typeface="Trebuchet MS" panose="020B0603020202020204" pitchFamily="34" charset="0"/>
              </a:rPr>
              <a:t>The big question is how fast the existing La Nina conditions will either stay in some form or weaken during the forecast season. Regarding the so-called developing dry/drought conditions in the mid-Atlantic states and possible drought developing conditions in Florida, the certainty of below normal precip along mid-Atlantic and Gulf states is somewhat weak, but higher over Florida.  In Florida, the FMA rainfall climo + expected (La Nina decrease) may likely lead to some possible drought development in the state(less confidence!).Also, it is unlikely any drought in MS, Al, GA and in mid Atlantic states will materialize by end of forecast season FMA (less confidence also</a:t>
            </a:r>
            <a:r>
              <a:rPr lang="en-US" sz="1250" kern="1200" smtClean="0">
                <a:latin typeface="Trebuchet MS" panose="020B0603020202020204" pitchFamily="34" charset="0"/>
              </a:rPr>
              <a:t>)!</a:t>
            </a:r>
            <a:r>
              <a:rPr lang="en-US" sz="1250" smtClean="0">
                <a:latin typeface="Trebuchet MS" panose="020B0603020202020204" pitchFamily="34" charset="0"/>
              </a:rPr>
              <a:t>     	******</a:t>
            </a:r>
            <a:endParaRPr lang="en-US" sz="1300" dirty="0" smtClean="0">
              <a:latin typeface="Trebuchet MS" panose="020B0603020202020204" pitchFamily="34" charset="0"/>
            </a:endParaRPr>
          </a:p>
        </p:txBody>
      </p:sp>
    </p:spTree>
    <p:extLst>
      <p:ext uri="{BB962C8B-B14F-4D97-AF65-F5344CB8AC3E}">
        <p14:creationId xmlns:p14="http://schemas.microsoft.com/office/powerpoint/2010/main" val="425803966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053" b="24174"/>
          <a:stretch/>
        </p:blipFill>
        <p:spPr bwMode="auto">
          <a:xfrm>
            <a:off x="5171" y="49406"/>
            <a:ext cx="7108933" cy="315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8769133" y="6547660"/>
            <a:ext cx="304800" cy="307975"/>
          </a:xfrm>
        </p:spPr>
        <p:txBody>
          <a:bodyPr/>
          <a:lstStyle/>
          <a:p>
            <a:pPr>
              <a:defRPr/>
            </a:pPr>
            <a:fld id="{AE0D35B7-164B-4BDA-8435-F6440E98459E}" type="slidenum">
              <a:rPr lang="en-US" altLang="en-US" smtClean="0"/>
              <a:pPr>
                <a:defRPr/>
              </a:pPr>
              <a:t>4</a:t>
            </a:fld>
            <a:endParaRPr lang="en-US" alt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752850"/>
            <a:ext cx="1169128" cy="1699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5" name="Straight Connector 4"/>
          <p:cNvCxnSpPr/>
          <p:nvPr/>
        </p:nvCxnSpPr>
        <p:spPr>
          <a:xfrm flipH="1">
            <a:off x="2057400" y="5105400"/>
            <a:ext cx="4419600" cy="0"/>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057400" y="4722920"/>
            <a:ext cx="4419600" cy="0"/>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4012049" y="3220827"/>
            <a:ext cx="1957388" cy="830997"/>
          </a:xfrm>
          <a:prstGeom prst="rect">
            <a:avLst/>
          </a:prstGeom>
          <a:noFill/>
        </p:spPr>
        <p:txBody>
          <a:bodyPr wrap="square" rtlCol="0">
            <a:spAutoFit/>
          </a:bodyPr>
          <a:lstStyle/>
          <a:p>
            <a:r>
              <a:rPr lang="en-US" sz="1600" dirty="0" smtClean="0">
                <a:solidFill>
                  <a:srgbClr val="FF0000"/>
                </a:solidFill>
              </a:rPr>
              <a:t>The recent drought has somewhat stagnated ?</a:t>
            </a:r>
            <a:endParaRPr lang="en-US" sz="1600" dirty="0">
              <a:solidFill>
                <a:srgbClr val="FF0000"/>
              </a:solidFill>
            </a:endParaRPr>
          </a:p>
        </p:txBody>
      </p:sp>
      <p:cxnSp>
        <p:nvCxnSpPr>
          <p:cNvPr id="28" name="Straight Arrow Connector 27"/>
          <p:cNvCxnSpPr/>
          <p:nvPr/>
        </p:nvCxnSpPr>
        <p:spPr>
          <a:xfrm>
            <a:off x="5029200" y="3752850"/>
            <a:ext cx="762000" cy="725329"/>
          </a:xfrm>
          <a:prstGeom prst="straightConnector1">
            <a:avLst/>
          </a:prstGeom>
          <a:ln w="2222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627214" y="6193395"/>
            <a:ext cx="5961719" cy="523220"/>
          </a:xfrm>
          <a:prstGeom prst="rect">
            <a:avLst/>
          </a:prstGeom>
          <a:noFill/>
        </p:spPr>
        <p:txBody>
          <a:bodyPr wrap="square" rtlCol="0">
            <a:spAutoFit/>
          </a:bodyPr>
          <a:lstStyle/>
          <a:p>
            <a:r>
              <a:rPr lang="en-US" sz="1400" dirty="0" smtClean="0"/>
              <a:t>As the La Nina takes strong hold during the ongoing winter (DJF+) will the drought areas across the US increase?  </a:t>
            </a:r>
            <a:endParaRPr lang="en-US" sz="1400" dirty="0"/>
          </a:p>
        </p:txBody>
      </p:sp>
      <p:cxnSp>
        <p:nvCxnSpPr>
          <p:cNvPr id="13" name="Straight Connector 12"/>
          <p:cNvCxnSpPr/>
          <p:nvPr/>
        </p:nvCxnSpPr>
        <p:spPr>
          <a:xfrm flipH="1">
            <a:off x="1686490" y="4478179"/>
            <a:ext cx="4535359" cy="28239"/>
          </a:xfrm>
          <a:prstGeom prst="line">
            <a:avLst/>
          </a:prstGeom>
          <a:ln w="15875">
            <a:solidFill>
              <a:srgbClr val="FF0000"/>
            </a:solidFill>
            <a:prstDash val="dash"/>
          </a:ln>
        </p:spPr>
        <p:style>
          <a:lnRef idx="1">
            <a:schemeClr val="accent1"/>
          </a:lnRef>
          <a:fillRef idx="0">
            <a:schemeClr val="accent1"/>
          </a:fillRef>
          <a:effectRef idx="0">
            <a:schemeClr val="accent1"/>
          </a:effectRef>
          <a:fontRef idx="minor">
            <a:schemeClr val="tx1"/>
          </a:fontRef>
        </p:style>
      </p:cxnSp>
      <p:pic>
        <p:nvPicPr>
          <p:cNvPr id="163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9300" y="3124200"/>
            <a:ext cx="571500" cy="23038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029200" y="4267199"/>
            <a:ext cx="609600" cy="29750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7359139" y="4626088"/>
            <a:ext cx="1834933" cy="307777"/>
          </a:xfrm>
          <a:prstGeom prst="rect">
            <a:avLst/>
          </a:prstGeom>
          <a:noFill/>
        </p:spPr>
        <p:txBody>
          <a:bodyPr wrap="square" rtlCol="0">
            <a:spAutoFit/>
          </a:bodyPr>
          <a:lstStyle/>
          <a:p>
            <a:r>
              <a:rPr lang="en-US" sz="1400" dirty="0" smtClean="0"/>
              <a:t>Current drought!</a:t>
            </a:r>
            <a:endParaRPr lang="en-US" sz="1400" dirty="0"/>
          </a:p>
        </p:txBody>
      </p:sp>
      <p:sp>
        <p:nvSpPr>
          <p:cNvPr id="10" name="TextBox 9"/>
          <p:cNvSpPr txBox="1"/>
          <p:nvPr/>
        </p:nvSpPr>
        <p:spPr>
          <a:xfrm>
            <a:off x="6400800" y="3297795"/>
            <a:ext cx="2582432" cy="1046440"/>
          </a:xfrm>
          <a:prstGeom prst="rect">
            <a:avLst/>
          </a:prstGeom>
          <a:noFill/>
        </p:spPr>
        <p:txBody>
          <a:bodyPr wrap="square" rtlCol="0">
            <a:spAutoFit/>
          </a:bodyPr>
          <a:lstStyle/>
          <a:p>
            <a:r>
              <a:rPr lang="en-US" sz="1600" dirty="0" smtClean="0"/>
              <a:t>Every </a:t>
            </a:r>
            <a:r>
              <a:rPr lang="en-US" sz="1600" dirty="0"/>
              <a:t>drought is different</a:t>
            </a:r>
            <a:r>
              <a:rPr lang="en-US" sz="1600" dirty="0" smtClean="0"/>
              <a:t>.!</a:t>
            </a:r>
          </a:p>
          <a:p>
            <a:endParaRPr lang="en-US" sz="1600" dirty="0" smtClean="0"/>
          </a:p>
          <a:p>
            <a:r>
              <a:rPr lang="en-US" sz="1600" dirty="0" smtClean="0"/>
              <a:t>Every situation is different!! </a:t>
            </a:r>
          </a:p>
          <a:p>
            <a:endParaRPr lang="en-US" sz="1400" dirty="0"/>
          </a:p>
        </p:txBody>
      </p:sp>
      <p:pic>
        <p:nvPicPr>
          <p:cNvPr id="24" name="Picture 23" descr="Drought Monitor for usdm"/>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14104" y="281219"/>
            <a:ext cx="2029896" cy="1776181"/>
          </a:xfrm>
          <a:prstGeom prst="rect">
            <a:avLst/>
          </a:prstGeom>
          <a:noFill/>
          <a:ln>
            <a:noFill/>
          </a:ln>
        </p:spPr>
      </p:pic>
      <p:cxnSp>
        <p:nvCxnSpPr>
          <p:cNvPr id="18" name="Straight Arrow Connector 17"/>
          <p:cNvCxnSpPr/>
          <p:nvPr/>
        </p:nvCxnSpPr>
        <p:spPr>
          <a:xfrm flipV="1">
            <a:off x="6588933" y="838200"/>
            <a:ext cx="525171" cy="3311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686490" y="2954064"/>
            <a:ext cx="3429000" cy="307777"/>
          </a:xfrm>
          <a:prstGeom prst="rect">
            <a:avLst/>
          </a:prstGeom>
          <a:noFill/>
        </p:spPr>
        <p:txBody>
          <a:bodyPr wrap="square" rtlCol="0">
            <a:spAutoFit/>
          </a:bodyPr>
          <a:lstStyle/>
          <a:p>
            <a:r>
              <a:rPr lang="en-US" sz="1400" b="1" i="1" dirty="0" smtClean="0">
                <a:solidFill>
                  <a:srgbClr val="C00000"/>
                </a:solidFill>
              </a:rPr>
              <a:t>Time series since 2000 spilt into 2 panels.</a:t>
            </a:r>
            <a:endParaRPr lang="en-US" sz="1400" b="1" i="1" dirty="0">
              <a:solidFill>
                <a:srgbClr val="C00000"/>
              </a:solidFill>
            </a:endParaRPr>
          </a:p>
        </p:txBody>
      </p:sp>
      <p:pic>
        <p:nvPicPr>
          <p:cNvPr id="9" name="Picture 8"/>
          <p:cNvPicPr>
            <a:picLocks noChangeAspect="1"/>
          </p:cNvPicPr>
          <p:nvPr/>
        </p:nvPicPr>
        <p:blipFill>
          <a:blip r:embed="rId6"/>
          <a:stretch>
            <a:fillRect/>
          </a:stretch>
        </p:blipFill>
        <p:spPr>
          <a:xfrm>
            <a:off x="1484528" y="3187372"/>
            <a:ext cx="4448175" cy="2917685"/>
          </a:xfrm>
          <a:prstGeom prst="rect">
            <a:avLst/>
          </a:prstGeom>
        </p:spPr>
      </p:pic>
      <p:pic>
        <p:nvPicPr>
          <p:cNvPr id="22" name="Picture 21" descr="United States Drought Monito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14842" y="4908157"/>
            <a:ext cx="2231013" cy="1673676"/>
          </a:xfrm>
          <a:prstGeom prst="rect">
            <a:avLst/>
          </a:prstGeom>
          <a:noFill/>
          <a:ln>
            <a:noFill/>
          </a:ln>
        </p:spPr>
      </p:pic>
      <p:cxnSp>
        <p:nvCxnSpPr>
          <p:cNvPr id="14" name="Straight Arrow Connector 13"/>
          <p:cNvCxnSpPr/>
          <p:nvPr/>
        </p:nvCxnSpPr>
        <p:spPr>
          <a:xfrm flipH="1" flipV="1">
            <a:off x="5461344" y="4770590"/>
            <a:ext cx="1320456" cy="510611"/>
          </a:xfrm>
          <a:prstGeom prst="straightConnector1">
            <a:avLst/>
          </a:prstGeom>
          <a:ln w="158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36382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1162"/>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763000" y="6550025"/>
            <a:ext cx="381000" cy="307975"/>
          </a:xfrm>
        </p:spPr>
        <p:txBody>
          <a:bodyPr/>
          <a:lstStyle/>
          <a:p>
            <a:pPr>
              <a:defRPr/>
            </a:pPr>
            <a:fld id="{29FE659A-E67D-4F73-9E46-0170127DE6AC}" type="slidenum">
              <a:rPr lang="en-US" altLang="en-US" smtClean="0"/>
              <a:pPr>
                <a:defRPr/>
              </a:pPr>
              <a:t>5</a:t>
            </a:fld>
            <a:endParaRPr lang="en-US" altLang="en-US" dirty="0"/>
          </a:p>
        </p:txBody>
      </p:sp>
      <p:sp>
        <p:nvSpPr>
          <p:cNvPr id="18" name="TextBox 17"/>
          <p:cNvSpPr txBox="1"/>
          <p:nvPr/>
        </p:nvSpPr>
        <p:spPr>
          <a:xfrm>
            <a:off x="1143000" y="76200"/>
            <a:ext cx="5791200" cy="369332"/>
          </a:xfrm>
          <a:prstGeom prst="rect">
            <a:avLst/>
          </a:prstGeom>
          <a:noFill/>
        </p:spPr>
        <p:txBody>
          <a:bodyPr wrap="square" rtlCol="0">
            <a:spAutoFit/>
          </a:bodyPr>
          <a:lstStyle/>
          <a:p>
            <a:r>
              <a:rPr lang="en-US" dirty="0"/>
              <a:t>Precipitation </a:t>
            </a:r>
            <a:r>
              <a:rPr lang="en-US" b="1" dirty="0"/>
              <a:t>ANOM</a:t>
            </a:r>
            <a:r>
              <a:rPr lang="en-US" dirty="0"/>
              <a:t> during last 7, 14, 30, &amp; 60 days.</a:t>
            </a:r>
          </a:p>
        </p:txBody>
      </p:sp>
      <p:cxnSp>
        <p:nvCxnSpPr>
          <p:cNvPr id="23" name="Straight Connector 22"/>
          <p:cNvCxnSpPr/>
          <p:nvPr/>
        </p:nvCxnSpPr>
        <p:spPr>
          <a:xfrm>
            <a:off x="2971599" y="76200"/>
            <a:ext cx="679546" cy="30480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24384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696200" y="3720827"/>
            <a:ext cx="1371600" cy="2893100"/>
          </a:xfrm>
          <a:prstGeom prst="rect">
            <a:avLst/>
          </a:prstGeom>
          <a:noFill/>
        </p:spPr>
        <p:txBody>
          <a:bodyPr wrap="square" rtlCol="0">
            <a:spAutoFit/>
          </a:bodyPr>
          <a:lstStyle/>
          <a:p>
            <a:r>
              <a:rPr lang="en-US" sz="1400" dirty="0"/>
              <a:t>These maps in this and following slides, </a:t>
            </a:r>
            <a:r>
              <a:rPr lang="en-US" sz="1400" dirty="0" smtClean="0"/>
              <a:t>including          </a:t>
            </a:r>
            <a:r>
              <a:rPr lang="en-US" sz="1400" dirty="0" smtClean="0">
                <a:solidFill>
                  <a:srgbClr val="FF0000"/>
                </a:solidFill>
              </a:rPr>
              <a:t>a) Total, </a:t>
            </a:r>
            <a:endParaRPr lang="en-US" sz="1400" dirty="0">
              <a:solidFill>
                <a:srgbClr val="FF0000"/>
              </a:solidFill>
            </a:endParaRPr>
          </a:p>
          <a:p>
            <a:r>
              <a:rPr lang="en-US" sz="1400" dirty="0">
                <a:solidFill>
                  <a:srgbClr val="FF0000"/>
                </a:solidFill>
              </a:rPr>
              <a:t>b</a:t>
            </a:r>
            <a:r>
              <a:rPr lang="en-US" sz="1400" dirty="0" smtClean="0">
                <a:solidFill>
                  <a:srgbClr val="FF0000"/>
                </a:solidFill>
              </a:rPr>
              <a:t>) </a:t>
            </a:r>
            <a:r>
              <a:rPr lang="en-US" sz="1400" dirty="0" err="1">
                <a:solidFill>
                  <a:srgbClr val="FF0000"/>
                </a:solidFill>
              </a:rPr>
              <a:t>Anom</a:t>
            </a:r>
            <a:r>
              <a:rPr lang="en-US" sz="1400" dirty="0">
                <a:solidFill>
                  <a:srgbClr val="FF0000"/>
                </a:solidFill>
              </a:rPr>
              <a:t> and </a:t>
            </a:r>
            <a:endParaRPr lang="en-US" sz="1400" dirty="0" smtClean="0">
              <a:solidFill>
                <a:srgbClr val="FF0000"/>
              </a:solidFill>
            </a:endParaRPr>
          </a:p>
          <a:p>
            <a:r>
              <a:rPr lang="en-US" sz="1400" dirty="0" smtClean="0">
                <a:solidFill>
                  <a:srgbClr val="FF0000"/>
                </a:solidFill>
              </a:rPr>
              <a:t>c) </a:t>
            </a:r>
            <a:r>
              <a:rPr lang="en-US" sz="1400" dirty="0">
                <a:solidFill>
                  <a:srgbClr val="FF0000"/>
                </a:solidFill>
              </a:rPr>
              <a:t>Percent of </a:t>
            </a:r>
            <a:r>
              <a:rPr lang="en-US" sz="1400" dirty="0" smtClean="0">
                <a:solidFill>
                  <a:srgbClr val="FF0000"/>
                </a:solidFill>
              </a:rPr>
              <a:t>Normal precip</a:t>
            </a:r>
            <a:r>
              <a:rPr lang="en-US" sz="1400" dirty="0">
                <a:solidFill>
                  <a:srgbClr val="FF0000"/>
                </a:solidFill>
              </a:rPr>
              <a:t>.  </a:t>
            </a:r>
            <a:r>
              <a:rPr lang="en-US" sz="1400" dirty="0"/>
              <a:t>in these and other longer time </a:t>
            </a:r>
            <a:r>
              <a:rPr lang="en-US" sz="1400" dirty="0" smtClean="0"/>
              <a:t>ranges are now (routinely) daily </a:t>
            </a:r>
            <a:r>
              <a:rPr lang="en-US" sz="1400" dirty="0"/>
              <a:t>updated at: </a:t>
            </a:r>
          </a:p>
        </p:txBody>
      </p:sp>
      <p:sp>
        <p:nvSpPr>
          <p:cNvPr id="20" name="TextBox 19"/>
          <p:cNvSpPr txBox="1"/>
          <p:nvPr/>
        </p:nvSpPr>
        <p:spPr>
          <a:xfrm>
            <a:off x="5410200" y="3200400"/>
            <a:ext cx="914400" cy="369332"/>
          </a:xfrm>
          <a:prstGeom prst="rect">
            <a:avLst/>
          </a:prstGeom>
          <a:noFill/>
        </p:spPr>
        <p:txBody>
          <a:bodyPr wrap="square" rtlCol="0">
            <a:spAutoFit/>
          </a:bodyPr>
          <a:lstStyle/>
          <a:p>
            <a:r>
              <a:rPr lang="en-US" b="1" dirty="0">
                <a:solidFill>
                  <a:srgbClr val="FF0000"/>
                </a:solidFill>
              </a:rPr>
              <a:t>7 Days</a:t>
            </a:r>
          </a:p>
        </p:txBody>
      </p:sp>
      <p:sp>
        <p:nvSpPr>
          <p:cNvPr id="21" name="TextBox 20"/>
          <p:cNvSpPr txBox="1"/>
          <p:nvPr/>
        </p:nvSpPr>
        <p:spPr>
          <a:xfrm>
            <a:off x="5410200" y="533400"/>
            <a:ext cx="1066800" cy="369332"/>
          </a:xfrm>
          <a:prstGeom prst="rect">
            <a:avLst/>
          </a:prstGeom>
          <a:noFill/>
        </p:spPr>
        <p:txBody>
          <a:bodyPr wrap="square" rtlCol="0">
            <a:spAutoFit/>
          </a:bodyPr>
          <a:lstStyle/>
          <a:p>
            <a:r>
              <a:rPr lang="en-US" b="1" dirty="0">
                <a:solidFill>
                  <a:srgbClr val="FF0000"/>
                </a:solidFill>
              </a:rPr>
              <a:t>14 Days</a:t>
            </a:r>
          </a:p>
        </p:txBody>
      </p:sp>
      <p:sp>
        <p:nvSpPr>
          <p:cNvPr id="22" name="TextBox 21"/>
          <p:cNvSpPr txBox="1"/>
          <p:nvPr/>
        </p:nvSpPr>
        <p:spPr>
          <a:xfrm>
            <a:off x="1620625" y="3200400"/>
            <a:ext cx="952359" cy="369332"/>
          </a:xfrm>
          <a:prstGeom prst="rect">
            <a:avLst/>
          </a:prstGeom>
          <a:noFill/>
        </p:spPr>
        <p:txBody>
          <a:bodyPr wrap="square" rtlCol="0">
            <a:spAutoFit/>
          </a:bodyPr>
          <a:lstStyle/>
          <a:p>
            <a:r>
              <a:rPr lang="en-US" b="1" dirty="0">
                <a:solidFill>
                  <a:srgbClr val="FF0000"/>
                </a:solidFill>
              </a:rPr>
              <a:t>30 </a:t>
            </a:r>
            <a:r>
              <a:rPr lang="en-US" b="1" dirty="0" smtClean="0">
                <a:solidFill>
                  <a:srgbClr val="FF0000"/>
                </a:solidFill>
              </a:rPr>
              <a:t>Day</a:t>
            </a:r>
            <a:endParaRPr lang="en-US" b="1" dirty="0">
              <a:solidFill>
                <a:srgbClr val="FF0000"/>
              </a:solidFill>
            </a:endParaRPr>
          </a:p>
        </p:txBody>
      </p:sp>
      <p:sp>
        <p:nvSpPr>
          <p:cNvPr id="25" name="TextBox 24"/>
          <p:cNvSpPr txBox="1"/>
          <p:nvPr/>
        </p:nvSpPr>
        <p:spPr>
          <a:xfrm>
            <a:off x="1617276" y="533400"/>
            <a:ext cx="952359" cy="369332"/>
          </a:xfrm>
          <a:prstGeom prst="rect">
            <a:avLst/>
          </a:prstGeom>
          <a:noFill/>
        </p:spPr>
        <p:txBody>
          <a:bodyPr wrap="square" rtlCol="0">
            <a:spAutoFit/>
          </a:bodyPr>
          <a:lstStyle/>
          <a:p>
            <a:r>
              <a:rPr lang="en-US" b="1" dirty="0">
                <a:solidFill>
                  <a:srgbClr val="FF0000"/>
                </a:solidFill>
              </a:rPr>
              <a:t>60 Days</a:t>
            </a:r>
          </a:p>
        </p:txBody>
      </p:sp>
      <p:sp>
        <p:nvSpPr>
          <p:cNvPr id="2" name="Oval 1"/>
          <p:cNvSpPr/>
          <p:nvPr/>
        </p:nvSpPr>
        <p:spPr>
          <a:xfrm>
            <a:off x="533400" y="4909828"/>
            <a:ext cx="113791"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81708" y="66264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cxnSp>
        <p:nvCxnSpPr>
          <p:cNvPr id="10" name="Straight Arrow Connector 9"/>
          <p:cNvCxnSpPr/>
          <p:nvPr/>
        </p:nvCxnSpPr>
        <p:spPr>
          <a:xfrm flipH="1">
            <a:off x="8229600" y="6508071"/>
            <a:ext cx="659867" cy="250163"/>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7592482" y="186188"/>
            <a:ext cx="1447800" cy="2893100"/>
          </a:xfrm>
          <a:prstGeom prst="rect">
            <a:avLst/>
          </a:prstGeom>
          <a:noFill/>
        </p:spPr>
        <p:txBody>
          <a:bodyPr wrap="square" rtlCol="0">
            <a:spAutoFit/>
          </a:bodyPr>
          <a:lstStyle/>
          <a:p>
            <a:r>
              <a:rPr lang="en-US" sz="1400" dirty="0" smtClean="0"/>
              <a:t>This and next few slides show Precip deficit (excess).</a:t>
            </a:r>
          </a:p>
          <a:p>
            <a:r>
              <a:rPr lang="en-US" sz="1400" b="1" dirty="0" smtClean="0"/>
              <a:t>Droughts, for the MOST part, begin and end with precip!! </a:t>
            </a:r>
            <a:r>
              <a:rPr lang="en-US" sz="1400" dirty="0" smtClean="0"/>
              <a:t>Lately, Temps are becoming (secondarily) important as well.</a:t>
            </a:r>
            <a:endParaRPr lang="en-US" sz="1400" dirty="0"/>
          </a:p>
        </p:txBody>
      </p:sp>
      <p:sp>
        <p:nvSpPr>
          <p:cNvPr id="4" name="Oval 3"/>
          <p:cNvSpPr/>
          <p:nvPr/>
        </p:nvSpPr>
        <p:spPr>
          <a:xfrm rot="20479393">
            <a:off x="309281" y="996000"/>
            <a:ext cx="857274" cy="1793536"/>
          </a:xfrm>
          <a:prstGeom prst="ellipse">
            <a:avLst/>
          </a:prstGeom>
          <a:noFill/>
          <a:ln>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p:cNvGrpSpPr/>
          <p:nvPr/>
        </p:nvGrpSpPr>
        <p:grpSpPr>
          <a:xfrm>
            <a:off x="1563079" y="2243822"/>
            <a:ext cx="3788841" cy="563910"/>
            <a:chOff x="1563079" y="2243822"/>
            <a:chExt cx="3788841" cy="563910"/>
          </a:xfrm>
        </p:grpSpPr>
        <p:sp>
          <p:nvSpPr>
            <p:cNvPr id="7" name="TextBox 6"/>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11" name="Straight Arrow Connector 10"/>
            <p:cNvCxnSpPr/>
            <p:nvPr/>
          </p:nvCxnSpPr>
          <p:spPr>
            <a:xfrm flipH="1" flipV="1">
              <a:off x="1563079" y="2243822"/>
              <a:ext cx="545562" cy="49937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V="1">
              <a:off x="5181600" y="2362200"/>
              <a:ext cx="170320" cy="381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nvGrpSpPr>
          <p:cNvPr id="34" name="Group 33"/>
          <p:cNvGrpSpPr/>
          <p:nvPr/>
        </p:nvGrpSpPr>
        <p:grpSpPr>
          <a:xfrm>
            <a:off x="2895600" y="5040868"/>
            <a:ext cx="685800" cy="521732"/>
            <a:chOff x="2819400" y="2286000"/>
            <a:chExt cx="685800" cy="521732"/>
          </a:xfrm>
        </p:grpSpPr>
        <p:sp>
          <p:nvSpPr>
            <p:cNvPr id="35" name="TextBox 34"/>
            <p:cNvSpPr txBox="1"/>
            <p:nvPr/>
          </p:nvSpPr>
          <p:spPr>
            <a:xfrm>
              <a:off x="3200400" y="2438400"/>
              <a:ext cx="304800" cy="369332"/>
            </a:xfrm>
            <a:prstGeom prst="rect">
              <a:avLst/>
            </a:prstGeom>
            <a:noFill/>
          </p:spPr>
          <p:txBody>
            <a:bodyPr wrap="square" rtlCol="0">
              <a:spAutoFit/>
            </a:bodyPr>
            <a:lstStyle/>
            <a:p>
              <a:r>
                <a:rPr lang="en-US" dirty="0" smtClean="0"/>
                <a:t>?</a:t>
              </a:r>
              <a:endParaRPr lang="en-US" dirty="0"/>
            </a:p>
          </p:txBody>
        </p:sp>
        <p:cxnSp>
          <p:nvCxnSpPr>
            <p:cNvPr id="36" name="Straight Arrow Connector 35"/>
            <p:cNvCxnSpPr>
              <a:stCxn id="35" idx="0"/>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flipH="1">
              <a:off x="2819400" y="2667000"/>
              <a:ext cx="38100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0584291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US 4 panel 1wk - 2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720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a:xfrm>
            <a:off x="8892386" y="6553002"/>
            <a:ext cx="251614" cy="304998"/>
          </a:xfrm>
        </p:spPr>
        <p:txBody>
          <a:bodyPr/>
          <a:lstStyle/>
          <a:p>
            <a:pPr>
              <a:defRPr/>
            </a:pPr>
            <a:fld id="{29FE659A-E67D-4F73-9E46-0170127DE6AC}" type="slidenum">
              <a:rPr lang="en-US" altLang="en-US" smtClean="0"/>
              <a:pPr>
                <a:defRPr/>
              </a:pPr>
              <a:t>6</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Precipitation </a:t>
            </a:r>
            <a:r>
              <a:rPr lang="en-US" sz="1600" b="1" dirty="0" smtClean="0"/>
              <a:t>Percent </a:t>
            </a:r>
            <a:r>
              <a:rPr lang="en-US" sz="1400" b="1" dirty="0" smtClean="0"/>
              <a:t>(of normal) </a:t>
            </a:r>
            <a:r>
              <a:rPr lang="en-US" sz="1600" dirty="0"/>
              <a:t>during last 7, 14, 30, &amp; 60 </a:t>
            </a:r>
            <a:r>
              <a:rPr lang="en-US" sz="1600" dirty="0" smtClean="0"/>
              <a:t>days -  </a:t>
            </a:r>
            <a:r>
              <a:rPr lang="en-US" sz="1600" b="1" u="sng" dirty="0" smtClean="0">
                <a:solidFill>
                  <a:srgbClr val="FF0000"/>
                </a:solidFill>
              </a:rPr>
              <a:t>Only Deficit Areas &lt;=90% shown !</a:t>
            </a:r>
            <a:endParaRPr lang="en-US" sz="1600" b="1" u="sng" dirty="0">
              <a:solidFill>
                <a:srgbClr val="FF0000"/>
              </a:solidFill>
            </a:endParaRPr>
          </a:p>
        </p:txBody>
      </p:sp>
      <p:sp>
        <p:nvSpPr>
          <p:cNvPr id="8" name="Rectangle 7"/>
          <p:cNvSpPr/>
          <p:nvPr/>
        </p:nvSpPr>
        <p:spPr>
          <a:xfrm>
            <a:off x="11430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143701" y="3200400"/>
            <a:ext cx="914400" cy="369332"/>
          </a:xfrm>
          <a:prstGeom prst="rect">
            <a:avLst/>
          </a:prstGeom>
          <a:noFill/>
        </p:spPr>
        <p:txBody>
          <a:bodyPr wrap="square" rtlCol="0">
            <a:spAutoFit/>
          </a:bodyPr>
          <a:lstStyle/>
          <a:p>
            <a:r>
              <a:rPr lang="en-US" b="1" dirty="0">
                <a:solidFill>
                  <a:srgbClr val="0033CC"/>
                </a:solidFill>
              </a:rPr>
              <a:t>7 Days</a:t>
            </a:r>
          </a:p>
        </p:txBody>
      </p:sp>
      <p:sp>
        <p:nvSpPr>
          <p:cNvPr id="18" name="TextBox 17"/>
          <p:cNvSpPr txBox="1"/>
          <p:nvPr/>
        </p:nvSpPr>
        <p:spPr>
          <a:xfrm>
            <a:off x="5143701" y="468868"/>
            <a:ext cx="1066800" cy="369332"/>
          </a:xfrm>
          <a:prstGeom prst="rect">
            <a:avLst/>
          </a:prstGeom>
          <a:noFill/>
        </p:spPr>
        <p:txBody>
          <a:bodyPr wrap="square" rtlCol="0">
            <a:spAutoFit/>
          </a:bodyPr>
          <a:lstStyle/>
          <a:p>
            <a:r>
              <a:rPr lang="en-US" b="1" dirty="0">
                <a:solidFill>
                  <a:srgbClr val="0033CC"/>
                </a:solidFill>
              </a:rPr>
              <a:t>14 Days</a:t>
            </a:r>
          </a:p>
        </p:txBody>
      </p:sp>
      <p:sp>
        <p:nvSpPr>
          <p:cNvPr id="20" name="TextBox 19"/>
          <p:cNvSpPr txBox="1"/>
          <p:nvPr/>
        </p:nvSpPr>
        <p:spPr>
          <a:xfrm>
            <a:off x="1638441" y="3200400"/>
            <a:ext cx="952359" cy="369332"/>
          </a:xfrm>
          <a:prstGeom prst="rect">
            <a:avLst/>
          </a:prstGeom>
          <a:noFill/>
        </p:spPr>
        <p:txBody>
          <a:bodyPr wrap="square" rtlCol="0">
            <a:spAutoFit/>
          </a:bodyPr>
          <a:lstStyle/>
          <a:p>
            <a:r>
              <a:rPr lang="en-US" b="1" dirty="0">
                <a:solidFill>
                  <a:srgbClr val="0033CC"/>
                </a:solidFill>
              </a:rPr>
              <a:t>30 days</a:t>
            </a:r>
          </a:p>
        </p:txBody>
      </p:sp>
      <p:sp>
        <p:nvSpPr>
          <p:cNvPr id="21" name="TextBox 20"/>
          <p:cNvSpPr txBox="1"/>
          <p:nvPr/>
        </p:nvSpPr>
        <p:spPr>
          <a:xfrm>
            <a:off x="1676400" y="457200"/>
            <a:ext cx="952359" cy="369332"/>
          </a:xfrm>
          <a:prstGeom prst="rect">
            <a:avLst/>
          </a:prstGeom>
          <a:noFill/>
        </p:spPr>
        <p:txBody>
          <a:bodyPr wrap="square" rtlCol="0">
            <a:spAutoFit/>
          </a:bodyPr>
          <a:lstStyle/>
          <a:p>
            <a:r>
              <a:rPr lang="en-US" b="1" dirty="0">
                <a:solidFill>
                  <a:srgbClr val="0033CC"/>
                </a:solidFill>
              </a:rPr>
              <a:t>60 Days</a:t>
            </a:r>
          </a:p>
        </p:txBody>
      </p:sp>
      <p:sp>
        <p:nvSpPr>
          <p:cNvPr id="23" name="Rectangle 22"/>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TextBox 5"/>
          <p:cNvSpPr txBox="1"/>
          <p:nvPr/>
        </p:nvSpPr>
        <p:spPr>
          <a:xfrm>
            <a:off x="7571748" y="1322963"/>
            <a:ext cx="1524000" cy="3754874"/>
          </a:xfrm>
          <a:prstGeom prst="rect">
            <a:avLst/>
          </a:prstGeom>
          <a:noFill/>
        </p:spPr>
        <p:txBody>
          <a:bodyPr wrap="square" rtlCol="0">
            <a:spAutoFit/>
          </a:bodyPr>
          <a:lstStyle/>
          <a:p>
            <a:r>
              <a:rPr lang="en-US" sz="1400" dirty="0" smtClean="0">
                <a:solidFill>
                  <a:srgbClr val="FF0000"/>
                </a:solidFill>
              </a:rPr>
              <a:t>This plot shows only the rainfall deficient regions &lt;= 90% of normal.  </a:t>
            </a:r>
          </a:p>
          <a:p>
            <a:r>
              <a:rPr lang="en-US" sz="1400" dirty="0" smtClean="0">
                <a:solidFill>
                  <a:srgbClr val="FF0000"/>
                </a:solidFill>
              </a:rPr>
              <a:t>--  </a:t>
            </a:r>
            <a:r>
              <a:rPr lang="en-US" sz="1400" u="sng" dirty="0" smtClean="0">
                <a:solidFill>
                  <a:srgbClr val="FF0000"/>
                </a:solidFill>
              </a:rPr>
              <a:t>This shows more clearly</a:t>
            </a:r>
            <a:r>
              <a:rPr lang="en-US" sz="1400" dirty="0" smtClean="0">
                <a:solidFill>
                  <a:srgbClr val="FF0000"/>
                </a:solidFill>
              </a:rPr>
              <a:t>  possible/likely  drought developing region in the future unless there is above normal rainfall in these regions in the future, to offset these shortfalls.</a:t>
            </a:r>
            <a:endParaRPr lang="en-US" sz="1400" dirty="0">
              <a:solidFill>
                <a:srgbClr val="FF0000"/>
              </a:solidFill>
            </a:endParaRPr>
          </a:p>
        </p:txBody>
      </p:sp>
      <p:sp>
        <p:nvSpPr>
          <p:cNvPr id="2" name="TextBox 1"/>
          <p:cNvSpPr txBox="1"/>
          <p:nvPr/>
        </p:nvSpPr>
        <p:spPr>
          <a:xfrm>
            <a:off x="854533" y="1457980"/>
            <a:ext cx="5334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cxnSp>
        <p:nvCxnSpPr>
          <p:cNvPr id="22" name="Straight Arrow Connector 21"/>
          <p:cNvCxnSpPr/>
          <p:nvPr/>
        </p:nvCxnSpPr>
        <p:spPr>
          <a:xfrm flipH="1" flipV="1">
            <a:off x="2971600" y="2286000"/>
            <a:ext cx="381200" cy="1524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AutoShape 2" descr="US 4 panel 1wk - 2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US 4 panel 1wk - 2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9" name="Oval 18"/>
          <p:cNvSpPr/>
          <p:nvPr/>
        </p:nvSpPr>
        <p:spPr>
          <a:xfrm>
            <a:off x="1262575" y="1687960"/>
            <a:ext cx="522849" cy="76944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2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5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8915400" y="6553002"/>
            <a:ext cx="152400" cy="304998"/>
          </a:xfrm>
        </p:spPr>
        <p:txBody>
          <a:bodyPr/>
          <a:lstStyle/>
          <a:p>
            <a:pPr>
              <a:defRPr/>
            </a:pPr>
            <a:fld id="{AE0D35B7-164B-4BDA-8435-F6440E98459E}" type="slidenum">
              <a:rPr lang="en-US" altLang="en-US" smtClean="0"/>
              <a:pPr>
                <a:defRPr/>
              </a:pPr>
              <a:t>7</a:t>
            </a:fld>
            <a:endParaRPr lang="en-US" altLang="en-US" dirty="0"/>
          </a:p>
        </p:txBody>
      </p:sp>
      <p:sp>
        <p:nvSpPr>
          <p:cNvPr id="5" name="TextBox 4"/>
          <p:cNvSpPr txBox="1"/>
          <p:nvPr/>
        </p:nvSpPr>
        <p:spPr>
          <a:xfrm>
            <a:off x="1143000" y="76200"/>
            <a:ext cx="5791200" cy="369332"/>
          </a:xfrm>
          <a:prstGeom prst="rect">
            <a:avLst/>
          </a:prstGeom>
          <a:noFill/>
        </p:spPr>
        <p:txBody>
          <a:bodyPr wrap="square" rtlCol="0">
            <a:spAutoFit/>
          </a:bodyPr>
          <a:lstStyle/>
          <a:p>
            <a:r>
              <a:rPr lang="en-US" dirty="0"/>
              <a:t>Total precipitation </a:t>
            </a:r>
            <a:r>
              <a:rPr lang="en-US" b="1" dirty="0"/>
              <a:t>ANOM</a:t>
            </a:r>
            <a:r>
              <a:rPr lang="en-US" dirty="0"/>
              <a:t> during last 3, 4, 5, and 6 months.</a:t>
            </a:r>
          </a:p>
        </p:txBody>
      </p:sp>
      <p:sp>
        <p:nvSpPr>
          <p:cNvPr id="7" name="Rectangle 6"/>
          <p:cNvSpPr/>
          <p:nvPr/>
        </p:nvSpPr>
        <p:spPr>
          <a:xfrm>
            <a:off x="2971800" y="76200"/>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486400" y="3276600"/>
            <a:ext cx="609600" cy="369332"/>
          </a:xfrm>
          <a:prstGeom prst="rect">
            <a:avLst/>
          </a:prstGeom>
          <a:noFill/>
        </p:spPr>
        <p:txBody>
          <a:bodyPr wrap="square" rtlCol="0">
            <a:spAutoFit/>
          </a:bodyPr>
          <a:lstStyle/>
          <a:p>
            <a:r>
              <a:rPr lang="en-US" b="1" dirty="0">
                <a:solidFill>
                  <a:srgbClr val="0033CC"/>
                </a:solidFill>
              </a:rPr>
              <a:t>3 M</a:t>
            </a:r>
          </a:p>
        </p:txBody>
      </p:sp>
      <p:sp>
        <p:nvSpPr>
          <p:cNvPr id="8" name="TextBox 7"/>
          <p:cNvSpPr txBox="1"/>
          <p:nvPr/>
        </p:nvSpPr>
        <p:spPr>
          <a:xfrm>
            <a:off x="5631873" y="488084"/>
            <a:ext cx="609600" cy="369332"/>
          </a:xfrm>
          <a:prstGeom prst="rect">
            <a:avLst/>
          </a:prstGeom>
          <a:noFill/>
        </p:spPr>
        <p:txBody>
          <a:bodyPr wrap="square" rtlCol="0">
            <a:spAutoFit/>
          </a:bodyPr>
          <a:lstStyle/>
          <a:p>
            <a:r>
              <a:rPr lang="en-US" b="1" dirty="0">
                <a:solidFill>
                  <a:srgbClr val="0033CC"/>
                </a:solidFill>
              </a:rPr>
              <a:t>4 M</a:t>
            </a:r>
          </a:p>
        </p:txBody>
      </p:sp>
      <p:sp>
        <p:nvSpPr>
          <p:cNvPr id="9" name="TextBox 8"/>
          <p:cNvSpPr txBox="1"/>
          <p:nvPr/>
        </p:nvSpPr>
        <p:spPr>
          <a:xfrm>
            <a:off x="2133600" y="3255879"/>
            <a:ext cx="609600" cy="369332"/>
          </a:xfrm>
          <a:prstGeom prst="rect">
            <a:avLst/>
          </a:prstGeom>
          <a:noFill/>
        </p:spPr>
        <p:txBody>
          <a:bodyPr wrap="square" rtlCol="0">
            <a:spAutoFit/>
          </a:bodyPr>
          <a:lstStyle/>
          <a:p>
            <a:r>
              <a:rPr lang="en-US" b="1" dirty="0" smtClean="0">
                <a:solidFill>
                  <a:srgbClr val="0033CC"/>
                </a:solidFill>
              </a:rPr>
              <a:t> </a:t>
            </a:r>
            <a:r>
              <a:rPr lang="en-US" b="1" dirty="0">
                <a:solidFill>
                  <a:srgbClr val="0033CC"/>
                </a:solidFill>
              </a:rPr>
              <a:t>M</a:t>
            </a:r>
          </a:p>
        </p:txBody>
      </p:sp>
      <p:sp>
        <p:nvSpPr>
          <p:cNvPr id="10" name="TextBox 9"/>
          <p:cNvSpPr txBox="1"/>
          <p:nvPr/>
        </p:nvSpPr>
        <p:spPr>
          <a:xfrm>
            <a:off x="2126673" y="457077"/>
            <a:ext cx="609600" cy="369332"/>
          </a:xfrm>
          <a:prstGeom prst="rect">
            <a:avLst/>
          </a:prstGeom>
          <a:noFill/>
        </p:spPr>
        <p:txBody>
          <a:bodyPr wrap="square" rtlCol="0">
            <a:spAutoFit/>
          </a:bodyPr>
          <a:lstStyle/>
          <a:p>
            <a:r>
              <a:rPr lang="en-US" b="1" dirty="0">
                <a:solidFill>
                  <a:srgbClr val="0033CC"/>
                </a:solidFill>
              </a:rPr>
              <a:t>6 M</a:t>
            </a:r>
          </a:p>
        </p:txBody>
      </p:sp>
      <p:sp>
        <p:nvSpPr>
          <p:cNvPr id="11" name="Rectangle 10"/>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6" name="Rectangle 5"/>
          <p:cNvSpPr/>
          <p:nvPr/>
        </p:nvSpPr>
        <p:spPr>
          <a:xfrm>
            <a:off x="7696200" y="1266885"/>
            <a:ext cx="1371600" cy="3539430"/>
          </a:xfrm>
          <a:prstGeom prst="rect">
            <a:avLst/>
          </a:prstGeom>
        </p:spPr>
        <p:txBody>
          <a:bodyPr wrap="square">
            <a:spAutoFit/>
          </a:bodyPr>
          <a:lstStyle/>
          <a:p>
            <a:r>
              <a:rPr lang="en-US" sz="1600" dirty="0">
                <a:solidFill>
                  <a:srgbClr val="FF0000"/>
                </a:solidFill>
              </a:rPr>
              <a:t>While the </a:t>
            </a:r>
            <a:r>
              <a:rPr lang="en-US" sz="1600" dirty="0" smtClean="0">
                <a:solidFill>
                  <a:srgbClr val="FF0000"/>
                </a:solidFill>
              </a:rPr>
              <a:t>Precipitation </a:t>
            </a:r>
            <a:r>
              <a:rPr lang="en-US" sz="1600" dirty="0">
                <a:solidFill>
                  <a:srgbClr val="FF0000"/>
                </a:solidFill>
              </a:rPr>
              <a:t>anomalies deficit  may seem large in some regions (compared to others), </a:t>
            </a:r>
            <a:r>
              <a:rPr lang="en-US" sz="1600" b="1" dirty="0">
                <a:solidFill>
                  <a:srgbClr val="FF0000"/>
                </a:solidFill>
              </a:rPr>
              <a:t>it is the </a:t>
            </a:r>
            <a:r>
              <a:rPr lang="en-US" sz="1600" b="1" u="sng" dirty="0">
                <a:solidFill>
                  <a:srgbClr val="FF0000"/>
                </a:solidFill>
              </a:rPr>
              <a:t>% of </a:t>
            </a:r>
            <a:r>
              <a:rPr lang="en-US" sz="1600" b="1" u="sng" dirty="0" smtClean="0">
                <a:solidFill>
                  <a:srgbClr val="FF0000"/>
                </a:solidFill>
              </a:rPr>
              <a:t>normal </a:t>
            </a:r>
            <a:r>
              <a:rPr lang="en-US" sz="1600" b="1" dirty="0" err="1" smtClean="0">
                <a:solidFill>
                  <a:srgbClr val="FF0000"/>
                </a:solidFill>
              </a:rPr>
              <a:t>precip</a:t>
            </a:r>
            <a:r>
              <a:rPr lang="en-US" sz="1600" b="1" dirty="0" smtClean="0">
                <a:solidFill>
                  <a:srgbClr val="FF0000"/>
                </a:solidFill>
              </a:rPr>
              <a:t> </a:t>
            </a:r>
            <a:r>
              <a:rPr lang="en-US" sz="1600" b="1" dirty="0">
                <a:solidFill>
                  <a:srgbClr val="FF0000"/>
                </a:solidFill>
              </a:rPr>
              <a:t>(next slide) </a:t>
            </a:r>
            <a:r>
              <a:rPr lang="en-US" sz="1600" b="1" dirty="0" smtClean="0">
                <a:solidFill>
                  <a:srgbClr val="FF0000"/>
                </a:solidFill>
              </a:rPr>
              <a:t>that </a:t>
            </a:r>
            <a:r>
              <a:rPr lang="en-US" sz="1600" b="1" dirty="0">
                <a:solidFill>
                  <a:srgbClr val="FF0000"/>
                </a:solidFill>
              </a:rPr>
              <a:t>matters more!! </a:t>
            </a:r>
          </a:p>
        </p:txBody>
      </p:sp>
      <p:sp>
        <p:nvSpPr>
          <p:cNvPr id="12" name="Rounded Rectangle 11"/>
          <p:cNvSpPr/>
          <p:nvPr/>
        </p:nvSpPr>
        <p:spPr>
          <a:xfrm>
            <a:off x="7696200" y="1219200"/>
            <a:ext cx="1371600" cy="358711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flipH="1">
            <a:off x="6934200" y="21336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H="1">
            <a:off x="6934200" y="4953000"/>
            <a:ext cx="152400" cy="0"/>
          </a:xfrm>
          <a:prstGeom prst="straightConnector1">
            <a:avLst/>
          </a:prstGeom>
          <a:ln w="254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18521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 descr="US 4 panel 3-6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52" y="492007"/>
            <a:ext cx="7620000" cy="5886450"/>
          </a:xfrm>
          <a:prstGeom prst="rect">
            <a:avLst/>
          </a:prstGeom>
          <a:noFill/>
          <a:extLst>
            <a:ext uri="{909E8E84-426E-40DD-AFC4-6F175D3DCCD1}">
              <a14:hiddenFill xmlns:a14="http://schemas.microsoft.com/office/drawing/2010/main">
                <a:solidFill>
                  <a:srgbClr val="FFFFFF"/>
                </a:solidFill>
              </a14:hiddenFill>
            </a:ext>
          </a:extLst>
        </p:spPr>
      </p:pic>
      <p:cxnSp>
        <p:nvCxnSpPr>
          <p:cNvPr id="27" name="Straight Arrow Connector 26"/>
          <p:cNvCxnSpPr/>
          <p:nvPr/>
        </p:nvCxnSpPr>
        <p:spPr>
          <a:xfrm flipV="1">
            <a:off x="1676400" y="5029200"/>
            <a:ext cx="3363351" cy="114300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a:xfrm>
            <a:off x="8555182" y="6534150"/>
            <a:ext cx="588818" cy="323850"/>
          </a:xfrm>
        </p:spPr>
        <p:txBody>
          <a:bodyPr/>
          <a:lstStyle/>
          <a:p>
            <a:pPr>
              <a:defRPr/>
            </a:pPr>
            <a:fld id="{AE0D35B7-164B-4BDA-8435-F6440E98459E}" type="slidenum">
              <a:rPr lang="en-US" altLang="en-US" smtClean="0"/>
              <a:pPr>
                <a:defRPr/>
              </a:pPr>
              <a:t>8</a:t>
            </a:fld>
            <a:endParaRPr lang="en-US" altLang="en-US" dirty="0"/>
          </a:p>
        </p:txBody>
      </p:sp>
      <p:sp>
        <p:nvSpPr>
          <p:cNvPr id="5" name="TextBox 4"/>
          <p:cNvSpPr txBox="1"/>
          <p:nvPr/>
        </p:nvSpPr>
        <p:spPr>
          <a:xfrm>
            <a:off x="0" y="76200"/>
            <a:ext cx="9144000" cy="338554"/>
          </a:xfrm>
          <a:prstGeom prst="rect">
            <a:avLst/>
          </a:prstGeom>
          <a:noFill/>
        </p:spPr>
        <p:txBody>
          <a:bodyPr wrap="square" rtlCol="0">
            <a:spAutoFit/>
          </a:bodyPr>
          <a:lstStyle/>
          <a:p>
            <a:r>
              <a:rPr lang="en-US" sz="1600" dirty="0"/>
              <a:t>Total precipitation </a:t>
            </a:r>
            <a:r>
              <a:rPr lang="en-US" sz="1600" b="1" dirty="0"/>
              <a:t>Percent</a:t>
            </a:r>
            <a:r>
              <a:rPr lang="en-US" sz="1600" dirty="0"/>
              <a:t> </a:t>
            </a:r>
            <a:r>
              <a:rPr lang="en-US" sz="1400" b="1" dirty="0" smtClean="0"/>
              <a:t>(of normal) </a:t>
            </a:r>
            <a:r>
              <a:rPr lang="en-US" sz="1600" dirty="0" smtClean="0"/>
              <a:t>during </a:t>
            </a:r>
            <a:r>
              <a:rPr lang="en-US" sz="1600" dirty="0"/>
              <a:t>last 3, 4, 5, and 6  </a:t>
            </a:r>
            <a:r>
              <a:rPr lang="en-US" sz="1600" dirty="0" smtClean="0"/>
              <a:t>months</a:t>
            </a:r>
            <a:r>
              <a:rPr lang="en-US" sz="1600" b="1" u="sng" dirty="0">
                <a:solidFill>
                  <a:srgbClr val="FF0000"/>
                </a:solidFill>
              </a:rPr>
              <a:t> </a:t>
            </a:r>
            <a:r>
              <a:rPr lang="en-US" sz="1600" b="1" u="sng" dirty="0" smtClean="0">
                <a:solidFill>
                  <a:srgbClr val="FF0000"/>
                </a:solidFill>
              </a:rPr>
              <a:t>Only </a:t>
            </a:r>
            <a:r>
              <a:rPr lang="en-US" sz="1600" b="1" u="sng" dirty="0">
                <a:solidFill>
                  <a:srgbClr val="FF0000"/>
                </a:solidFill>
              </a:rPr>
              <a:t>Deficit </a:t>
            </a:r>
            <a:r>
              <a:rPr lang="en-US" sz="1600" b="1" u="sng" dirty="0" smtClean="0">
                <a:solidFill>
                  <a:srgbClr val="FF0000"/>
                </a:solidFill>
              </a:rPr>
              <a:t>Areas </a:t>
            </a:r>
            <a:r>
              <a:rPr lang="en-US" sz="1600" b="1" u="sng" dirty="0">
                <a:solidFill>
                  <a:srgbClr val="FF0000"/>
                </a:solidFill>
              </a:rPr>
              <a:t>&lt;=90</a:t>
            </a:r>
            <a:r>
              <a:rPr lang="en-US" sz="1600" b="1" u="sng" dirty="0" smtClean="0">
                <a:solidFill>
                  <a:srgbClr val="FF0000"/>
                </a:solidFill>
              </a:rPr>
              <a:t>% shown!!</a:t>
            </a:r>
            <a:endParaRPr lang="en-US" sz="1600" b="1" u="sng" dirty="0">
              <a:solidFill>
                <a:srgbClr val="FF0000"/>
              </a:solidFill>
            </a:endParaRPr>
          </a:p>
        </p:txBody>
      </p:sp>
      <p:sp>
        <p:nvSpPr>
          <p:cNvPr id="6" name="Rectangle 5"/>
          <p:cNvSpPr/>
          <p:nvPr/>
        </p:nvSpPr>
        <p:spPr>
          <a:xfrm>
            <a:off x="1600200" y="39881"/>
            <a:ext cx="762000" cy="40957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5334000" y="3276600"/>
            <a:ext cx="609600" cy="369332"/>
          </a:xfrm>
          <a:prstGeom prst="rect">
            <a:avLst/>
          </a:prstGeom>
          <a:noFill/>
        </p:spPr>
        <p:txBody>
          <a:bodyPr wrap="square" rtlCol="0">
            <a:spAutoFit/>
          </a:bodyPr>
          <a:lstStyle/>
          <a:p>
            <a:r>
              <a:rPr lang="en-US" b="1" dirty="0">
                <a:solidFill>
                  <a:srgbClr val="0033CC"/>
                </a:solidFill>
              </a:rPr>
              <a:t>3M</a:t>
            </a:r>
          </a:p>
        </p:txBody>
      </p:sp>
      <p:sp>
        <p:nvSpPr>
          <p:cNvPr id="19" name="TextBox 18"/>
          <p:cNvSpPr txBox="1"/>
          <p:nvPr/>
        </p:nvSpPr>
        <p:spPr>
          <a:xfrm>
            <a:off x="5181600" y="488084"/>
            <a:ext cx="609600" cy="369332"/>
          </a:xfrm>
          <a:prstGeom prst="rect">
            <a:avLst/>
          </a:prstGeom>
          <a:noFill/>
        </p:spPr>
        <p:txBody>
          <a:bodyPr wrap="square" rtlCol="0">
            <a:spAutoFit/>
          </a:bodyPr>
          <a:lstStyle/>
          <a:p>
            <a:r>
              <a:rPr lang="en-US" b="1" dirty="0">
                <a:solidFill>
                  <a:srgbClr val="0033CC"/>
                </a:solidFill>
              </a:rPr>
              <a:t>4 M</a:t>
            </a:r>
          </a:p>
        </p:txBody>
      </p:sp>
      <p:sp>
        <p:nvSpPr>
          <p:cNvPr id="22" name="TextBox 21"/>
          <p:cNvSpPr txBox="1"/>
          <p:nvPr/>
        </p:nvSpPr>
        <p:spPr>
          <a:xfrm>
            <a:off x="1676400" y="508866"/>
            <a:ext cx="609600" cy="369332"/>
          </a:xfrm>
          <a:prstGeom prst="rect">
            <a:avLst/>
          </a:prstGeom>
          <a:noFill/>
        </p:spPr>
        <p:txBody>
          <a:bodyPr wrap="square" rtlCol="0">
            <a:spAutoFit/>
          </a:bodyPr>
          <a:lstStyle/>
          <a:p>
            <a:r>
              <a:rPr lang="en-US" b="1" dirty="0">
                <a:solidFill>
                  <a:srgbClr val="0033CC"/>
                </a:solidFill>
              </a:rPr>
              <a:t>6 M</a:t>
            </a:r>
          </a:p>
        </p:txBody>
      </p:sp>
      <p:sp>
        <p:nvSpPr>
          <p:cNvPr id="7" name="TextBox 6"/>
          <p:cNvSpPr txBox="1"/>
          <p:nvPr/>
        </p:nvSpPr>
        <p:spPr>
          <a:xfrm>
            <a:off x="7695249" y="762000"/>
            <a:ext cx="1454068" cy="2169825"/>
          </a:xfrm>
          <a:prstGeom prst="rect">
            <a:avLst/>
          </a:prstGeom>
          <a:noFill/>
        </p:spPr>
        <p:txBody>
          <a:bodyPr wrap="square" rtlCol="0">
            <a:spAutoFit/>
          </a:bodyPr>
          <a:lstStyle/>
          <a:p>
            <a:r>
              <a:rPr lang="en-US" sz="1500" dirty="0"/>
              <a:t>In these interim time scale 3-6 months, </a:t>
            </a:r>
            <a:r>
              <a:rPr lang="en-US" sz="1500" u="sng" dirty="0"/>
              <a:t>we need to pay attention </a:t>
            </a:r>
            <a:r>
              <a:rPr lang="en-US" sz="1500" dirty="0"/>
              <a:t>to regions, which are </a:t>
            </a:r>
            <a:r>
              <a:rPr lang="en-US" sz="1500" dirty="0" smtClean="0"/>
              <a:t>dark-brown, red &amp; dark red </a:t>
            </a:r>
            <a:r>
              <a:rPr lang="en-US" sz="1500" b="1" dirty="0">
                <a:solidFill>
                  <a:srgbClr val="FF0000"/>
                </a:solidFill>
              </a:rPr>
              <a:t>(&lt;50</a:t>
            </a:r>
            <a:r>
              <a:rPr lang="en-US" sz="1500" b="1" dirty="0" smtClean="0">
                <a:solidFill>
                  <a:srgbClr val="FF0000"/>
                </a:solidFill>
              </a:rPr>
              <a:t>%).</a:t>
            </a:r>
            <a:endParaRPr lang="en-US" sz="1600" dirty="0"/>
          </a:p>
        </p:txBody>
      </p:sp>
      <p:sp>
        <p:nvSpPr>
          <p:cNvPr id="8" name="TextBox 7"/>
          <p:cNvSpPr txBox="1"/>
          <p:nvPr/>
        </p:nvSpPr>
        <p:spPr>
          <a:xfrm>
            <a:off x="7695249" y="3008025"/>
            <a:ext cx="1448751" cy="1708160"/>
          </a:xfrm>
          <a:prstGeom prst="rect">
            <a:avLst/>
          </a:prstGeom>
          <a:noFill/>
        </p:spPr>
        <p:txBody>
          <a:bodyPr wrap="square" rtlCol="0">
            <a:spAutoFit/>
          </a:bodyPr>
          <a:lstStyle/>
          <a:p>
            <a:r>
              <a:rPr lang="en-US" sz="1500" u="sng" dirty="0" smtClean="0">
                <a:solidFill>
                  <a:srgbClr val="FF0000"/>
                </a:solidFill>
              </a:rPr>
              <a:t>While accrued  precipitation deficits are real &amp; objective, </a:t>
            </a:r>
          </a:p>
          <a:p>
            <a:r>
              <a:rPr lang="en-US" sz="1500" u="sng" dirty="0" smtClean="0">
                <a:solidFill>
                  <a:srgbClr val="FF0000"/>
                </a:solidFill>
              </a:rPr>
              <a:t>droughts are subjective declarations!! </a:t>
            </a:r>
            <a:endParaRPr lang="en-US" sz="1500" u="sng" dirty="0">
              <a:solidFill>
                <a:srgbClr val="FF0000"/>
              </a:solidFill>
            </a:endParaRPr>
          </a:p>
        </p:txBody>
      </p:sp>
      <p:sp>
        <p:nvSpPr>
          <p:cNvPr id="4" name="TextBox 3"/>
          <p:cNvSpPr txBox="1"/>
          <p:nvPr/>
        </p:nvSpPr>
        <p:spPr>
          <a:xfrm>
            <a:off x="7695249" y="4800600"/>
            <a:ext cx="1448751" cy="1015663"/>
          </a:xfrm>
          <a:prstGeom prst="rect">
            <a:avLst/>
          </a:prstGeom>
          <a:noFill/>
        </p:spPr>
        <p:txBody>
          <a:bodyPr wrap="square" rtlCol="0">
            <a:spAutoFit/>
          </a:bodyPr>
          <a:lstStyle/>
          <a:p>
            <a:r>
              <a:rPr lang="en-US" sz="1400" dirty="0" smtClean="0"/>
              <a:t>East  vs  West!</a:t>
            </a:r>
          </a:p>
          <a:p>
            <a:r>
              <a:rPr lang="en-US" sz="1600" b="1" dirty="0" smtClean="0">
                <a:solidFill>
                  <a:srgbClr val="FF0000"/>
                </a:solidFill>
              </a:rPr>
              <a:t>Broad vs Narrow </a:t>
            </a:r>
          </a:p>
          <a:p>
            <a:r>
              <a:rPr lang="en-US" sz="1400" dirty="0" smtClean="0"/>
              <a:t>rainfall season.</a:t>
            </a:r>
          </a:p>
        </p:txBody>
      </p:sp>
      <p:cxnSp>
        <p:nvCxnSpPr>
          <p:cNvPr id="11" name="Straight Connector 10"/>
          <p:cNvCxnSpPr/>
          <p:nvPr/>
        </p:nvCxnSpPr>
        <p:spPr>
          <a:xfrm>
            <a:off x="4800600" y="445532"/>
            <a:ext cx="2133600"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695249" y="5867400"/>
            <a:ext cx="1448751" cy="830997"/>
          </a:xfrm>
          <a:prstGeom prst="rect">
            <a:avLst/>
          </a:prstGeom>
          <a:noFill/>
        </p:spPr>
        <p:txBody>
          <a:bodyPr wrap="square" rtlCol="0">
            <a:spAutoFit/>
          </a:bodyPr>
          <a:lstStyle/>
          <a:p>
            <a:r>
              <a:rPr lang="en-US" sz="1200" dirty="0" smtClean="0"/>
              <a:t>In general, West suffers more from frequent and lasting droughts. </a:t>
            </a:r>
            <a:endParaRPr lang="en-US" sz="1200" dirty="0"/>
          </a:p>
        </p:txBody>
      </p:sp>
      <p:sp>
        <p:nvSpPr>
          <p:cNvPr id="20" name="TextBox 19"/>
          <p:cNvSpPr txBox="1"/>
          <p:nvPr/>
        </p:nvSpPr>
        <p:spPr>
          <a:xfrm>
            <a:off x="1828800" y="3288268"/>
            <a:ext cx="609600" cy="369332"/>
          </a:xfrm>
          <a:prstGeom prst="rect">
            <a:avLst/>
          </a:prstGeom>
          <a:noFill/>
        </p:spPr>
        <p:txBody>
          <a:bodyPr wrap="square" rtlCol="0">
            <a:spAutoFit/>
          </a:bodyPr>
          <a:lstStyle/>
          <a:p>
            <a:r>
              <a:rPr lang="en-US" b="1" dirty="0">
                <a:solidFill>
                  <a:srgbClr val="0033CC"/>
                </a:solidFill>
              </a:rPr>
              <a:t>5</a:t>
            </a:r>
            <a:r>
              <a:rPr lang="en-US" b="1" dirty="0" smtClean="0">
                <a:solidFill>
                  <a:srgbClr val="0033CC"/>
                </a:solidFill>
              </a:rPr>
              <a:t> </a:t>
            </a:r>
            <a:r>
              <a:rPr lang="en-US" b="1" dirty="0">
                <a:solidFill>
                  <a:srgbClr val="0033CC"/>
                </a:solidFill>
              </a:rPr>
              <a:t>M</a:t>
            </a:r>
          </a:p>
        </p:txBody>
      </p:sp>
      <p:sp>
        <p:nvSpPr>
          <p:cNvPr id="23" name="TextBox 22"/>
          <p:cNvSpPr txBox="1"/>
          <p:nvPr/>
        </p:nvSpPr>
        <p:spPr>
          <a:xfrm>
            <a:off x="6854631" y="1752600"/>
            <a:ext cx="841569" cy="1169551"/>
          </a:xfrm>
          <a:prstGeom prst="rect">
            <a:avLst/>
          </a:prstGeom>
          <a:noFill/>
        </p:spPr>
        <p:txBody>
          <a:bodyPr wrap="square" rtlCol="0">
            <a:spAutoFit/>
          </a:bodyPr>
          <a:lstStyle/>
          <a:p>
            <a:r>
              <a:rPr lang="en-US" sz="1400" dirty="0" smtClean="0"/>
              <a:t>Not so bad along coast!</a:t>
            </a:r>
          </a:p>
          <a:p>
            <a:r>
              <a:rPr lang="en-US" sz="1400" dirty="0"/>
              <a:t>i</a:t>
            </a:r>
            <a:r>
              <a:rPr lang="en-US" sz="1400" dirty="0" smtClean="0"/>
              <a:t>n %</a:t>
            </a:r>
            <a:endParaRPr lang="en-US" sz="1400" dirty="0"/>
          </a:p>
        </p:txBody>
      </p:sp>
      <p:sp>
        <p:nvSpPr>
          <p:cNvPr id="24" name="TextBox 23"/>
          <p:cNvSpPr txBox="1"/>
          <p:nvPr/>
        </p:nvSpPr>
        <p:spPr>
          <a:xfrm>
            <a:off x="990600" y="4571256"/>
            <a:ext cx="419100" cy="523220"/>
          </a:xfrm>
          <a:prstGeom prst="rect">
            <a:avLst/>
          </a:prstGeom>
          <a:noFill/>
        </p:spPr>
        <p:txBody>
          <a:bodyPr wrap="square" rtlCol="0">
            <a:spAutoFit/>
          </a:bodyPr>
          <a:lstStyle/>
          <a:p>
            <a:r>
              <a:rPr lang="en-US" sz="2800" dirty="0" smtClean="0">
                <a:sym typeface="Wingdings" panose="05000000000000000000" pitchFamily="2" charset="2"/>
              </a:rPr>
              <a:t> </a:t>
            </a:r>
            <a:endParaRPr lang="en-US" sz="2800" dirty="0"/>
          </a:p>
        </p:txBody>
      </p:sp>
      <p:sp>
        <p:nvSpPr>
          <p:cNvPr id="10" name="Oval 9"/>
          <p:cNvSpPr/>
          <p:nvPr/>
        </p:nvSpPr>
        <p:spPr>
          <a:xfrm>
            <a:off x="5039751" y="4448145"/>
            <a:ext cx="522849" cy="769442"/>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08549" y="6089089"/>
            <a:ext cx="7379898" cy="584775"/>
          </a:xfrm>
          <a:prstGeom prst="rect">
            <a:avLst/>
          </a:prstGeom>
          <a:noFill/>
        </p:spPr>
        <p:txBody>
          <a:bodyPr wrap="square" rtlCol="0">
            <a:spAutoFit/>
          </a:bodyPr>
          <a:lstStyle/>
          <a:p>
            <a:r>
              <a:rPr lang="en-US" sz="1600" dirty="0" smtClean="0"/>
              <a:t>Short term(S) Drought is generally declared when rainfall deficits exist in the 3-6 months time range. { Long term deficits beyond 1 or 2 years is Long term L drought! }</a:t>
            </a:r>
            <a:endParaRPr lang="en-US" sz="1600" dirty="0"/>
          </a:p>
        </p:txBody>
      </p:sp>
      <p:sp>
        <p:nvSpPr>
          <p:cNvPr id="3" name="AutoShape 2" descr="US 4 panel 3-6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US 4 panel 3-6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6" descr="US 4 panel 3-6 months "/>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8" descr="US 4 panel 3-6 months "/>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AutoShape 10" descr="US 4 panel 3-6 months "/>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12" descr="US 4 panel 3-6 months "/>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cxnSp>
        <p:nvCxnSpPr>
          <p:cNvPr id="26" name="Straight Arrow Connector 25"/>
          <p:cNvCxnSpPr/>
          <p:nvPr/>
        </p:nvCxnSpPr>
        <p:spPr>
          <a:xfrm>
            <a:off x="2971800" y="2209800"/>
            <a:ext cx="3657600" cy="2590800"/>
          </a:xfrm>
          <a:prstGeom prst="straightConnector1">
            <a:avLst/>
          </a:prstGeom>
          <a:ln w="158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03944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US 4 panel 9-24 month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09" y="478920"/>
            <a:ext cx="7620000" cy="5886450"/>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14">
            <a:extLst>
              <a:ext uri="{FF2B5EF4-FFF2-40B4-BE49-F238E27FC236}">
                <a16:creationId xmlns:a16="http://schemas.microsoft.com/office/drawing/2014/main" id="{FD86DCD3-F2DF-4A12-B2DA-8A876D98DD4D}"/>
              </a:ext>
            </a:extLst>
          </p:cNvPr>
          <p:cNvSpPr/>
          <p:nvPr/>
        </p:nvSpPr>
        <p:spPr>
          <a:xfrm>
            <a:off x="304800" y="4495800"/>
            <a:ext cx="1066800" cy="5334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a:xfrm>
            <a:off x="8686800" y="6534150"/>
            <a:ext cx="457200" cy="323850"/>
          </a:xfrm>
        </p:spPr>
        <p:txBody>
          <a:bodyPr/>
          <a:lstStyle/>
          <a:p>
            <a:pPr>
              <a:defRPr/>
            </a:pPr>
            <a:fld id="{AE0D35B7-164B-4BDA-8435-F6440E98459E}" type="slidenum">
              <a:rPr lang="en-US" altLang="en-US" smtClean="0"/>
              <a:pPr>
                <a:defRPr/>
              </a:pPr>
              <a:t>9</a:t>
            </a:fld>
            <a:endParaRPr lang="en-US" altLang="en-US"/>
          </a:p>
        </p:txBody>
      </p:sp>
      <p:sp>
        <p:nvSpPr>
          <p:cNvPr id="4" name="TextBox 3"/>
          <p:cNvSpPr txBox="1"/>
          <p:nvPr/>
        </p:nvSpPr>
        <p:spPr>
          <a:xfrm>
            <a:off x="0" y="76200"/>
            <a:ext cx="9067800" cy="615553"/>
          </a:xfrm>
          <a:prstGeom prst="rect">
            <a:avLst/>
          </a:prstGeom>
          <a:noFill/>
        </p:spPr>
        <p:txBody>
          <a:bodyPr wrap="square" rtlCol="0">
            <a:spAutoFit/>
          </a:bodyPr>
          <a:lstStyle/>
          <a:p>
            <a:r>
              <a:rPr lang="en-US" sz="1600" dirty="0"/>
              <a:t>Total precipitation </a:t>
            </a:r>
            <a:r>
              <a:rPr lang="en-US" sz="1600" b="1" dirty="0"/>
              <a:t>Percent</a:t>
            </a:r>
            <a:r>
              <a:rPr lang="en-US" sz="1600" dirty="0"/>
              <a:t> during last 9 months, 1 yr, 1.5yrs, &amp; 2 yrs</a:t>
            </a:r>
            <a:r>
              <a:rPr lang="en-US" sz="1600" dirty="0" smtClean="0"/>
              <a:t>.</a:t>
            </a:r>
            <a:r>
              <a:rPr lang="en-US" sz="1600" b="1" u="sng" dirty="0"/>
              <a:t> .</a:t>
            </a:r>
            <a:r>
              <a:rPr lang="en-US" sz="1600" b="1" u="sng" dirty="0">
                <a:solidFill>
                  <a:srgbClr val="FF0000"/>
                </a:solidFill>
              </a:rPr>
              <a:t>–</a:t>
            </a:r>
            <a:r>
              <a:rPr lang="en-US" sz="1400" b="1" u="sng" dirty="0">
                <a:solidFill>
                  <a:srgbClr val="FF0000"/>
                </a:solidFill>
              </a:rPr>
              <a:t>Only Deficit </a:t>
            </a:r>
            <a:r>
              <a:rPr lang="en-US" sz="1400" b="1" u="sng" dirty="0" smtClean="0">
                <a:solidFill>
                  <a:srgbClr val="FF0000"/>
                </a:solidFill>
              </a:rPr>
              <a:t>Areas shown!! </a:t>
            </a:r>
            <a:r>
              <a:rPr lang="en-US" sz="1400" b="1" u="sng" dirty="0">
                <a:solidFill>
                  <a:srgbClr val="FF0000"/>
                </a:solidFill>
              </a:rPr>
              <a:t>&lt;=90%</a:t>
            </a:r>
          </a:p>
          <a:p>
            <a:endParaRPr lang="en-US" dirty="0"/>
          </a:p>
        </p:txBody>
      </p:sp>
      <p:sp>
        <p:nvSpPr>
          <p:cNvPr id="6" name="Rectangle 5"/>
          <p:cNvSpPr/>
          <p:nvPr/>
        </p:nvSpPr>
        <p:spPr>
          <a:xfrm>
            <a:off x="1600200" y="76201"/>
            <a:ext cx="762000" cy="3693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334000" y="3288268"/>
            <a:ext cx="609600" cy="369332"/>
          </a:xfrm>
          <a:prstGeom prst="rect">
            <a:avLst/>
          </a:prstGeom>
          <a:noFill/>
        </p:spPr>
        <p:txBody>
          <a:bodyPr wrap="square" rtlCol="0">
            <a:spAutoFit/>
          </a:bodyPr>
          <a:lstStyle/>
          <a:p>
            <a:r>
              <a:rPr lang="en-US" b="1" dirty="0">
                <a:solidFill>
                  <a:srgbClr val="FF0000"/>
                </a:solidFill>
              </a:rPr>
              <a:t>9 M</a:t>
            </a:r>
          </a:p>
        </p:txBody>
      </p:sp>
      <p:sp>
        <p:nvSpPr>
          <p:cNvPr id="11" name="TextBox 10"/>
          <p:cNvSpPr txBox="1"/>
          <p:nvPr/>
        </p:nvSpPr>
        <p:spPr>
          <a:xfrm>
            <a:off x="1698170" y="3222517"/>
            <a:ext cx="816430" cy="369332"/>
          </a:xfrm>
          <a:prstGeom prst="rect">
            <a:avLst/>
          </a:prstGeom>
          <a:noFill/>
        </p:spPr>
        <p:txBody>
          <a:bodyPr wrap="square" rtlCol="0">
            <a:spAutoFit/>
          </a:bodyPr>
          <a:lstStyle/>
          <a:p>
            <a:r>
              <a:rPr lang="en-US" b="1" dirty="0" smtClean="0">
                <a:solidFill>
                  <a:srgbClr val="FF0000"/>
                </a:solidFill>
              </a:rPr>
              <a:t>1.5 Y</a:t>
            </a:r>
            <a:endParaRPr lang="en-US" b="1" dirty="0">
              <a:solidFill>
                <a:srgbClr val="FF0000"/>
              </a:solidFill>
            </a:endParaRPr>
          </a:p>
        </p:txBody>
      </p:sp>
      <p:sp>
        <p:nvSpPr>
          <p:cNvPr id="13" name="TextBox 12"/>
          <p:cNvSpPr txBox="1"/>
          <p:nvPr/>
        </p:nvSpPr>
        <p:spPr>
          <a:xfrm>
            <a:off x="2057400" y="545068"/>
            <a:ext cx="609600" cy="369332"/>
          </a:xfrm>
          <a:prstGeom prst="rect">
            <a:avLst/>
          </a:prstGeom>
          <a:noFill/>
        </p:spPr>
        <p:txBody>
          <a:bodyPr wrap="square" rtlCol="0">
            <a:spAutoFit/>
          </a:bodyPr>
          <a:lstStyle/>
          <a:p>
            <a:r>
              <a:rPr lang="en-US" b="1" dirty="0">
                <a:solidFill>
                  <a:srgbClr val="FF0000"/>
                </a:solidFill>
              </a:rPr>
              <a:t>2 Y</a:t>
            </a:r>
          </a:p>
        </p:txBody>
      </p:sp>
      <p:sp>
        <p:nvSpPr>
          <p:cNvPr id="14" name="Rectangle 13"/>
          <p:cNvSpPr/>
          <p:nvPr/>
        </p:nvSpPr>
        <p:spPr>
          <a:xfrm>
            <a:off x="181708" y="6550223"/>
            <a:ext cx="8253478" cy="307777"/>
          </a:xfrm>
          <a:prstGeom prst="rect">
            <a:avLst/>
          </a:prstGeom>
        </p:spPr>
        <p:txBody>
          <a:bodyPr wrap="none">
            <a:spAutoFit/>
          </a:bodyPr>
          <a:lstStyle/>
          <a:p>
            <a:r>
              <a:rPr lang="en-US" sz="1400" dirty="0"/>
              <a:t>From: Recent Accumulated Precipitation </a:t>
            </a:r>
            <a:r>
              <a:rPr lang="en-US" sz="1400" dirty="0">
                <a:solidFill>
                  <a:srgbClr val="6600CC"/>
                </a:solidFill>
                <a:hlinkClick r:id="rId3"/>
              </a:rPr>
              <a:t>https://www.cpc.ncep.noaa.gov/products/Drought/briefing_prcp.shtml</a:t>
            </a:r>
            <a:r>
              <a:rPr lang="en-US" sz="1400" dirty="0">
                <a:solidFill>
                  <a:srgbClr val="6600CC"/>
                </a:solidFill>
              </a:rPr>
              <a:t> </a:t>
            </a:r>
          </a:p>
        </p:txBody>
      </p:sp>
      <p:sp>
        <p:nvSpPr>
          <p:cNvPr id="22" name="Rounded Rectangle 14">
            <a:extLst>
              <a:ext uri="{FF2B5EF4-FFF2-40B4-BE49-F238E27FC236}">
                <a16:creationId xmlns:a16="http://schemas.microsoft.com/office/drawing/2014/main" id="{90D022DE-3CFC-4479-975F-220CF58E671A}"/>
              </a:ext>
            </a:extLst>
          </p:cNvPr>
          <p:cNvSpPr/>
          <p:nvPr/>
        </p:nvSpPr>
        <p:spPr>
          <a:xfrm>
            <a:off x="4038600" y="4495800"/>
            <a:ext cx="914400" cy="7239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4">
            <a:extLst>
              <a:ext uri="{FF2B5EF4-FFF2-40B4-BE49-F238E27FC236}">
                <a16:creationId xmlns:a16="http://schemas.microsoft.com/office/drawing/2014/main" id="{90D022DE-3CFC-4479-975F-220CF58E671A}"/>
              </a:ext>
            </a:extLst>
          </p:cNvPr>
          <p:cNvSpPr/>
          <p:nvPr/>
        </p:nvSpPr>
        <p:spPr>
          <a:xfrm>
            <a:off x="4038600" y="1752600"/>
            <a:ext cx="1066800" cy="685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7620000" y="1143000"/>
            <a:ext cx="1524000" cy="3785652"/>
          </a:xfrm>
          <a:prstGeom prst="rect">
            <a:avLst/>
          </a:prstGeom>
          <a:noFill/>
        </p:spPr>
        <p:txBody>
          <a:bodyPr wrap="square" rtlCol="0">
            <a:spAutoFit/>
          </a:bodyPr>
          <a:lstStyle/>
          <a:p>
            <a:r>
              <a:rPr lang="en-US" sz="1600" b="1" u="sng" dirty="0" smtClean="0"/>
              <a:t>Tinderbox </a:t>
            </a:r>
            <a:r>
              <a:rPr lang="en-US" sz="1600" b="1" dirty="0" smtClean="0"/>
              <a:t>areas</a:t>
            </a:r>
            <a:r>
              <a:rPr lang="en-US" sz="1600" dirty="0" smtClean="0"/>
              <a:t>, where some form of longer term rainfall</a:t>
            </a:r>
          </a:p>
          <a:p>
            <a:r>
              <a:rPr lang="en-US" sz="1600" dirty="0"/>
              <a:t>d</a:t>
            </a:r>
            <a:r>
              <a:rPr lang="en-US" sz="1600" dirty="0" smtClean="0"/>
              <a:t>eficiencies already, exist !!</a:t>
            </a:r>
          </a:p>
          <a:p>
            <a:endParaRPr lang="en-US" sz="1600" dirty="0"/>
          </a:p>
          <a:p>
            <a:r>
              <a:rPr lang="en-US" sz="1600" dirty="0" smtClean="0"/>
              <a:t>-Almost all are in the west!, all part of the long term drought</a:t>
            </a:r>
          </a:p>
          <a:p>
            <a:endParaRPr lang="en-US" sz="1600" dirty="0" smtClean="0"/>
          </a:p>
          <a:p>
            <a:r>
              <a:rPr lang="en-US" sz="1600" dirty="0" smtClean="0"/>
              <a:t>-This &amp; </a:t>
            </a:r>
            <a:r>
              <a:rPr lang="en-US" sz="1600" dirty="0"/>
              <a:t>N</a:t>
            </a:r>
            <a:r>
              <a:rPr lang="en-US" sz="1600" dirty="0" smtClean="0"/>
              <a:t>ext slide!!</a:t>
            </a:r>
            <a:endParaRPr lang="en-US" sz="1600" dirty="0"/>
          </a:p>
        </p:txBody>
      </p:sp>
      <p:sp>
        <p:nvSpPr>
          <p:cNvPr id="18" name="Rounded Rectangle 14">
            <a:extLst>
              <a:ext uri="{FF2B5EF4-FFF2-40B4-BE49-F238E27FC236}">
                <a16:creationId xmlns:a16="http://schemas.microsoft.com/office/drawing/2014/main" id="{FD86DCD3-F2DF-4A12-B2DA-8A876D98DD4D}"/>
              </a:ext>
            </a:extLst>
          </p:cNvPr>
          <p:cNvSpPr/>
          <p:nvPr/>
        </p:nvSpPr>
        <p:spPr>
          <a:xfrm>
            <a:off x="4953000" y="5117068"/>
            <a:ext cx="457200" cy="293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4">
            <a:extLst>
              <a:ext uri="{FF2B5EF4-FFF2-40B4-BE49-F238E27FC236}">
                <a16:creationId xmlns:a16="http://schemas.microsoft.com/office/drawing/2014/main" id="{FD86DCD3-F2DF-4A12-B2DA-8A876D98DD4D}"/>
              </a:ext>
            </a:extLst>
          </p:cNvPr>
          <p:cNvSpPr/>
          <p:nvPr/>
        </p:nvSpPr>
        <p:spPr>
          <a:xfrm>
            <a:off x="304800" y="1447800"/>
            <a:ext cx="1371600" cy="12192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14">
            <a:extLst>
              <a:ext uri="{FF2B5EF4-FFF2-40B4-BE49-F238E27FC236}">
                <a16:creationId xmlns:a16="http://schemas.microsoft.com/office/drawing/2014/main" id="{FD86DCD3-F2DF-4A12-B2DA-8A876D98DD4D}"/>
              </a:ext>
            </a:extLst>
          </p:cNvPr>
          <p:cNvSpPr/>
          <p:nvPr/>
        </p:nvSpPr>
        <p:spPr>
          <a:xfrm>
            <a:off x="5105400" y="2438400"/>
            <a:ext cx="304800" cy="304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2" descr="US 4 panel 9-24 months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US 4 panel 9-24 months "/>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TextBox 22"/>
          <p:cNvSpPr txBox="1"/>
          <p:nvPr/>
        </p:nvSpPr>
        <p:spPr>
          <a:xfrm>
            <a:off x="5410200" y="533400"/>
            <a:ext cx="609600" cy="369332"/>
          </a:xfrm>
          <a:prstGeom prst="rect">
            <a:avLst/>
          </a:prstGeom>
          <a:noFill/>
        </p:spPr>
        <p:txBody>
          <a:bodyPr wrap="square" rtlCol="0">
            <a:spAutoFit/>
          </a:bodyPr>
          <a:lstStyle/>
          <a:p>
            <a:r>
              <a:rPr lang="en-US" b="1" dirty="0">
                <a:solidFill>
                  <a:srgbClr val="FF0000"/>
                </a:solidFill>
              </a:rPr>
              <a:t>1</a:t>
            </a:r>
            <a:r>
              <a:rPr lang="en-US" b="1" dirty="0" smtClean="0">
                <a:solidFill>
                  <a:srgbClr val="FF0000"/>
                </a:solidFill>
              </a:rPr>
              <a:t> </a:t>
            </a:r>
            <a:r>
              <a:rPr lang="en-US" b="1" dirty="0">
                <a:solidFill>
                  <a:srgbClr val="FF0000"/>
                </a:solidFill>
              </a:rPr>
              <a:t>Y</a:t>
            </a:r>
          </a:p>
        </p:txBody>
      </p:sp>
    </p:spTree>
    <p:extLst>
      <p:ext uri="{BB962C8B-B14F-4D97-AF65-F5344CB8AC3E}">
        <p14:creationId xmlns:p14="http://schemas.microsoft.com/office/powerpoint/2010/main" val="3048805981"/>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97909</TotalTime>
  <Words>3206</Words>
  <Application>Microsoft Office PowerPoint</Application>
  <PresentationFormat>On-screen Show (4:3)</PresentationFormat>
  <Paragraphs>342</Paragraphs>
  <Slides>39</Slides>
  <Notes>8</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39</vt:i4>
      </vt:variant>
    </vt:vector>
  </HeadingPairs>
  <TitlesOfParts>
    <vt:vector size="48" baseType="lpstr">
      <vt:lpstr>MS PGothic</vt:lpstr>
      <vt:lpstr>Arial</vt:lpstr>
      <vt:lpstr>Times New Roman</vt:lpstr>
      <vt:lpstr>Trebuchet MS</vt:lpstr>
      <vt:lpstr>Verdana</vt:lpstr>
      <vt:lpstr>verdana,arial,serif</vt:lpstr>
      <vt:lpstr>Wingdings</vt:lpstr>
      <vt:lpstr>Wingdings 2</vt:lpstr>
      <vt:lpstr>Default Design</vt:lpstr>
      <vt:lpstr>Drought  Outlook  Support Briefing   January 2022  </vt:lpstr>
      <vt:lpstr>Drought Monitor </vt:lpstr>
      <vt:lpstr>(Previous) Seasonal/Monthly Drought outlooks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Standardized Precipitation Index SPI (based on Observed P)</vt:lpstr>
      <vt:lpstr>The Standardized Precipitation Index SPI (based on Observed P)</vt:lpstr>
      <vt:lpstr>PowerPoint Presentation</vt:lpstr>
      <vt:lpstr>PowerPoint Presentation</vt:lpstr>
      <vt:lpstr>PowerPoint Presentation</vt:lpstr>
      <vt:lpstr>Streamflow (USGS)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NMME T &amp; P Ens.Mean forecasts for</vt:lpstr>
      <vt:lpstr>PowerPoint Presentation</vt:lpstr>
      <vt:lpstr>PowerPoint Presentation</vt:lpstr>
      <vt:lpstr>PowerPoint Presentation</vt:lpstr>
      <vt:lpstr>PowerPoint Presentation</vt:lpstr>
      <vt:lpstr>Summary</vt:lpstr>
    </vt:vector>
  </TitlesOfParts>
  <Company>CPC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kingtsemo</dc:creator>
  <cp:lastModifiedBy>Muthuvel Chelliah</cp:lastModifiedBy>
  <cp:revision>8141</cp:revision>
  <cp:lastPrinted>2021-02-15T18:18:07Z</cp:lastPrinted>
  <dcterms:created xsi:type="dcterms:W3CDTF">2008-10-04T17:35:30Z</dcterms:created>
  <dcterms:modified xsi:type="dcterms:W3CDTF">2022-01-18T05:05:19Z</dcterms:modified>
</cp:coreProperties>
</file>