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808" r:id="rId2"/>
    <p:sldId id="824" r:id="rId3"/>
    <p:sldId id="939" r:id="rId4"/>
    <p:sldId id="911" r:id="rId5"/>
    <p:sldId id="896" r:id="rId6"/>
    <p:sldId id="938" r:id="rId7"/>
    <p:sldId id="850" r:id="rId8"/>
    <p:sldId id="868" r:id="rId9"/>
    <p:sldId id="867" r:id="rId10"/>
    <p:sldId id="893" r:id="rId11"/>
    <p:sldId id="972" r:id="rId12"/>
    <p:sldId id="833" r:id="rId13"/>
    <p:sldId id="891" r:id="rId14"/>
    <p:sldId id="900" r:id="rId15"/>
    <p:sldId id="973" r:id="rId16"/>
    <p:sldId id="936" r:id="rId17"/>
    <p:sldId id="937" r:id="rId18"/>
    <p:sldId id="966" r:id="rId19"/>
    <p:sldId id="970" r:id="rId20"/>
    <p:sldId id="889" r:id="rId21"/>
    <p:sldId id="969" r:id="rId22"/>
    <p:sldId id="757" r:id="rId23"/>
    <p:sldId id="962" r:id="rId24"/>
    <p:sldId id="795" r:id="rId25"/>
    <p:sldId id="890" r:id="rId26"/>
    <p:sldId id="790" r:id="rId27"/>
    <p:sldId id="877" r:id="rId28"/>
    <p:sldId id="878" r:id="rId29"/>
    <p:sldId id="804" r:id="rId30"/>
    <p:sldId id="943" r:id="rId31"/>
    <p:sldId id="944" r:id="rId32"/>
    <p:sldId id="956" r:id="rId33"/>
    <p:sldId id="947" r:id="rId34"/>
    <p:sldId id="961" r:id="rId35"/>
    <p:sldId id="728" r:id="rId36"/>
    <p:sldId id="935" r:id="rId37"/>
    <p:sldId id="926" r:id="rId38"/>
    <p:sldId id="915" r:id="rId39"/>
    <p:sldId id="959" r:id="rId40"/>
    <p:sldId id="945" r:id="rId41"/>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008000"/>
    <a:srgbClr val="33CC33"/>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4" autoAdjust="0"/>
    <p:restoredTop sz="94869" autoAdjust="0"/>
  </p:normalViewPr>
  <p:slideViewPr>
    <p:cSldViewPr>
      <p:cViewPr varScale="1">
        <p:scale>
          <a:sx n="106" d="100"/>
          <a:sy n="106" d="100"/>
        </p:scale>
        <p:origin x="660" y="10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17</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20</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26</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40</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hyperlink" Target="https://www.fireweatheravalanche.org/fire/current-list-of-us-wildfires" TargetMode="External"/><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gi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gif"/><Relationship Id="rId4" Type="http://schemas.openxmlformats.org/officeDocument/2006/relationships/image" Target="../media/image56.png"/><Relationship Id="rId9" Type="http://schemas.openxmlformats.org/officeDocument/2006/relationships/image" Target="../media/image61.gif"/></Relationships>
</file>

<file path=ppt/slides/_rels/slide23.xml.rels><?xml version="1.0" encoding="UTF-8" standalone="yes"?>
<Relationships xmlns="http://schemas.openxmlformats.org/package/2006/relationships"><Relationship Id="rId3" Type="http://schemas.openxmlformats.org/officeDocument/2006/relationships/hyperlink" Target="https://origin.cpc.ncep.noaa.gov/products/analysis_monitoring/ensostuff/ONI_change.shtml"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29.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8" Type="http://schemas.openxmlformats.org/officeDocument/2006/relationships/image" Target="../media/image104.gif"/><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drought.geo.msu.edu/research/forecast/smi.monthly.php"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hyperlink" Target="https://doi.org/10.1080/07055900.1997.964959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8382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January 2023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266700" y="2438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733800"/>
            <a:ext cx="9144000" cy="3046988"/>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u="sng" dirty="0" smtClean="0"/>
              <a:t>Often, there is a disconnect between the Short term (S) and Long term (L) drought in regions</a:t>
            </a:r>
            <a:r>
              <a:rPr lang="en-US" sz="1600" dirty="0" smtClean="0"/>
              <a:t>,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t>
            </a:r>
            <a:r>
              <a:rPr lang="en-US" sz="1600" u="sng" dirty="0" smtClean="0">
                <a:solidFill>
                  <a:srgbClr val="0033CC"/>
                </a:solidFill>
              </a:rPr>
              <a:t>and vice versa</a:t>
            </a:r>
            <a:r>
              <a:rPr lang="en-US" sz="1600" dirty="0" smtClean="0">
                <a:solidFill>
                  <a:srgbClr val="0033CC"/>
                </a:solidFill>
              </a:rPr>
              <a:t>!! </a:t>
            </a:r>
          </a:p>
          <a:p>
            <a:pPr marL="285750" indent="-285750">
              <a:buFont typeface="Arial" panose="020B0604020202020204" pitchFamily="34" charset="0"/>
              <a:buChar char="•"/>
            </a:pPr>
            <a:r>
              <a:rPr lang="en-US" sz="1600" dirty="0" smtClean="0"/>
              <a:t>This duality is difficult to reconcile, to convey and even be understood well by the public at large. </a:t>
            </a:r>
          </a:p>
          <a:p>
            <a:pPr marL="285750" indent="-285750">
              <a:buFont typeface="Arial" panose="020B0604020202020204" pitchFamily="34" charset="0"/>
              <a:buChar char="•"/>
            </a:pPr>
            <a:r>
              <a:rPr lang="en-US" sz="1600" u="sng" dirty="0" smtClean="0">
                <a:solidFill>
                  <a:srgbClr val="0033CC"/>
                </a:solidFill>
              </a:rPr>
              <a:t>Public/Forecaster generally tends to focus more on the Short term Drought (for good reasons!!)</a:t>
            </a:r>
            <a:r>
              <a:rPr lang="en-US" sz="1600" dirty="0" smtClean="0">
                <a:solidFill>
                  <a:srgbClr val="0033CC"/>
                </a:solidFill>
              </a:rPr>
              <a:t> </a:t>
            </a:r>
          </a:p>
          <a:p>
            <a:pPr marL="285750" indent="-285750">
              <a:buFont typeface="Arial" panose="020B0604020202020204" pitchFamily="34" charset="0"/>
              <a:buChar char="•"/>
            </a:pPr>
            <a:r>
              <a:rPr lang="en-US" sz="1600" dirty="0" smtClean="0"/>
              <a:t>More importantly the very definitions and timescales associated with S/L term droughts and the declarations in the USDM are by themselves subjective!!</a:t>
            </a:r>
            <a:r>
              <a:rPr lang="en-US" sz="1600" dirty="0" smtClean="0">
                <a:solidFill>
                  <a:srgbClr val="0033CC"/>
                </a:solidFill>
              </a:rPr>
              <a:t> </a:t>
            </a:r>
          </a:p>
          <a:p>
            <a:pPr marL="285750" indent="-285750">
              <a:buFont typeface="Arial" panose="020B0604020202020204" pitchFamily="34" charset="0"/>
              <a:buChar char="•"/>
            </a:pPr>
            <a:endParaRPr lang="en-US" sz="1600" dirty="0" smtClean="0">
              <a:solidFill>
                <a:srgbClr val="0033CC"/>
              </a:solidFill>
            </a:endParaRPr>
          </a:p>
          <a:p>
            <a:pPr marL="285750" indent="-285750">
              <a:buFont typeface="Arial" panose="020B0604020202020204" pitchFamily="34" charset="0"/>
              <a:buChar char="•"/>
            </a:pPr>
            <a:r>
              <a:rPr lang="en-US" sz="1600" i="1" dirty="0" smtClean="0">
                <a:solidFill>
                  <a:srgbClr val="0033CC"/>
                </a:solidFill>
              </a:rPr>
              <a:t>No amount of  excess rainfall/</a:t>
            </a:r>
            <a:r>
              <a:rPr lang="en-US" sz="1600" i="1" dirty="0" smtClean="0">
                <a:solidFill>
                  <a:srgbClr val="0033CC"/>
                </a:solidFill>
              </a:rPr>
              <a:t>deluge </a:t>
            </a:r>
            <a:r>
              <a:rPr lang="en-US" sz="1600" i="1" dirty="0" smtClean="0">
                <a:solidFill>
                  <a:srgbClr val="0033CC"/>
                </a:solidFill>
              </a:rPr>
              <a:t>can compensate/make-up for large rainfall deficits accrued over many/long years – case in point/CA.</a:t>
            </a:r>
            <a:endParaRPr lang="en-US" sz="1600" i="1" dirty="0">
              <a:solidFill>
                <a:srgbClr val="0033CC"/>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1"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936295" y="1214741"/>
            <a:ext cx="1778705"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5" y="4206389"/>
            <a:ext cx="1533142"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Recent Weather Blog News: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a:t>
            </a:r>
            <a:r>
              <a:rPr lang="en-US" sz="1400" dirty="0" smtClean="0">
                <a:solidFill>
                  <a:srgbClr val="FF0000"/>
                </a:solidFill>
              </a:rPr>
              <a:t>rings!</a:t>
            </a:r>
            <a:endParaRPr lang="en-US" sz="1400" dirty="0">
              <a:solidFill>
                <a:srgbClr val="FF0000"/>
              </a:solidFill>
            </a:endParaRPr>
          </a:p>
        </p:txBody>
      </p:sp>
      <p:sp>
        <p:nvSpPr>
          <p:cNvPr id="16" name="TextBox 15"/>
          <p:cNvSpPr txBox="1"/>
          <p:nvPr/>
        </p:nvSpPr>
        <p:spPr>
          <a:xfrm>
            <a:off x="2209800" y="3276600"/>
            <a:ext cx="3121025" cy="338554"/>
          </a:xfrm>
          <a:prstGeom prst="rect">
            <a:avLst/>
          </a:prstGeom>
          <a:noFill/>
        </p:spPr>
        <p:txBody>
          <a:bodyPr wrap="square" rtlCol="0">
            <a:spAutoFit/>
          </a:bodyPr>
          <a:lstStyle/>
          <a:p>
            <a:r>
              <a:rPr lang="en-US" sz="1600" dirty="0" smtClean="0">
                <a:solidFill>
                  <a:srgbClr val="FF0000"/>
                </a:solidFill>
              </a:rPr>
              <a:t>This is MAP </a:t>
            </a:r>
            <a:r>
              <a:rPr lang="en-US" sz="1600" dirty="0" smtClean="0">
                <a:solidFill>
                  <a:srgbClr val="FF0000"/>
                </a:solidFill>
              </a:rPr>
              <a:t>as shown </a:t>
            </a:r>
            <a:r>
              <a:rPr lang="en-US" sz="1600" dirty="0" smtClean="0">
                <a:solidFill>
                  <a:srgbClr val="FF0000"/>
                </a:solidFill>
              </a:rPr>
              <a:t>last month</a:t>
            </a:r>
            <a:r>
              <a:rPr lang="en-US" sz="1400" dirty="0" smtClean="0">
                <a:solidFill>
                  <a:srgbClr val="FF0000"/>
                </a:solidFill>
              </a:rPr>
              <a:t>!</a:t>
            </a:r>
            <a:endParaRPr lang="en-US" sz="1400"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93" y="47144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936295" y="1214741"/>
            <a:ext cx="1778705"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5" y="4206389"/>
            <a:ext cx="1533142"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0" y="6016823"/>
            <a:ext cx="7624273" cy="307777"/>
          </a:xfrm>
          <a:prstGeom prst="rect">
            <a:avLst/>
          </a:prstGeom>
          <a:noFill/>
        </p:spPr>
        <p:txBody>
          <a:bodyPr wrap="square" rtlCol="0">
            <a:spAutoFit/>
          </a:bodyPr>
          <a:lstStyle/>
          <a:p>
            <a:r>
              <a:rPr lang="en-US" sz="1400" dirty="0" smtClean="0">
                <a:solidFill>
                  <a:srgbClr val="FF0000"/>
                </a:solidFill>
              </a:rPr>
              <a:t>Ongoing long </a:t>
            </a:r>
            <a:r>
              <a:rPr lang="en-US" sz="1400" dirty="0">
                <a:solidFill>
                  <a:srgbClr val="FF0000"/>
                </a:solidFill>
              </a:rPr>
              <a:t>t</a:t>
            </a:r>
            <a:r>
              <a:rPr lang="en-US" sz="1400" dirty="0" smtClean="0">
                <a:solidFill>
                  <a:srgbClr val="FF0000"/>
                </a:solidFill>
              </a:rPr>
              <a:t>erm drought </a:t>
            </a:r>
            <a:r>
              <a:rPr lang="en-US" sz="1400" dirty="0" smtClean="0">
                <a:solidFill>
                  <a:srgbClr val="FF0000"/>
                </a:solidFill>
              </a:rPr>
              <a:t>(longer than 5 times!) in </a:t>
            </a:r>
            <a:r>
              <a:rPr lang="en-US" sz="1400" dirty="0" smtClean="0">
                <a:solidFill>
                  <a:srgbClr val="FF0000"/>
                </a:solidFill>
              </a:rPr>
              <a:t>the South West!! </a:t>
            </a:r>
            <a:endParaRPr lang="en-US" sz="1400"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Recent Weather Blog News: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a:t>
            </a:r>
            <a:r>
              <a:rPr lang="en-US" sz="1400" dirty="0" smtClean="0">
                <a:solidFill>
                  <a:srgbClr val="FF0000"/>
                </a:solidFill>
              </a:rPr>
              <a:t>rings!</a:t>
            </a:r>
            <a:endParaRPr lang="en-US" sz="1400" dirty="0">
              <a:solidFill>
                <a:srgbClr val="FF0000"/>
              </a:solidFill>
            </a:endParaRPr>
          </a:p>
        </p:txBody>
      </p:sp>
      <p:sp>
        <p:nvSpPr>
          <p:cNvPr id="16" name="Rectangle 15"/>
          <p:cNvSpPr/>
          <p:nvPr/>
        </p:nvSpPr>
        <p:spPr>
          <a:xfrm>
            <a:off x="2299107" y="3200704"/>
            <a:ext cx="2624821" cy="338554"/>
          </a:xfrm>
          <a:prstGeom prst="rect">
            <a:avLst/>
          </a:prstGeom>
        </p:spPr>
        <p:txBody>
          <a:bodyPr wrap="none">
            <a:spAutoFit/>
          </a:bodyPr>
          <a:lstStyle/>
          <a:p>
            <a:r>
              <a:rPr lang="en-US" sz="1600" dirty="0" smtClean="0">
                <a:solidFill>
                  <a:srgbClr val="FF0000"/>
                </a:solidFill>
              </a:rPr>
              <a:t>This is MAP as updated now!</a:t>
            </a:r>
            <a:endParaRPr lang="en-US" sz="1600" dirty="0">
              <a:solidFill>
                <a:srgbClr val="FF0000"/>
              </a:solidFill>
            </a:endParaRPr>
          </a:p>
        </p:txBody>
      </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sp>
        <p:nvSpPr>
          <p:cNvPr id="4" name="TextBox 3"/>
          <p:cNvSpPr txBox="1"/>
          <p:nvPr/>
        </p:nvSpPr>
        <p:spPr>
          <a:xfrm>
            <a:off x="7696200" y="609600"/>
            <a:ext cx="1219200" cy="954107"/>
          </a:xfrm>
          <a:prstGeom prst="rect">
            <a:avLst/>
          </a:prstGeom>
          <a:noFill/>
        </p:spPr>
        <p:txBody>
          <a:bodyPr wrap="square" rtlCol="0">
            <a:spAutoFit/>
          </a:bodyPr>
          <a:lstStyle/>
          <a:p>
            <a:pPr algn="ctr"/>
            <a:r>
              <a:rPr lang="en-US" sz="1400" dirty="0" smtClean="0"/>
              <a:t>Rainy/dry </a:t>
            </a:r>
          </a:p>
          <a:p>
            <a:pPr algn="ctr"/>
            <a:r>
              <a:rPr lang="en-US" sz="1400" dirty="0" smtClean="0"/>
              <a:t>(</a:t>
            </a:r>
            <a:r>
              <a:rPr lang="en-US" sz="1400" dirty="0"/>
              <a:t>3-month</a:t>
            </a:r>
            <a:r>
              <a:rPr lang="en-US" sz="1400" dirty="0" smtClean="0"/>
              <a:t>) Seasons </a:t>
            </a:r>
            <a:r>
              <a:rPr lang="en-US" sz="1400" dirty="0"/>
              <a:t>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 y="3484246"/>
            <a:ext cx="2590799" cy="1697354"/>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0" y="3429000"/>
            <a:ext cx="2633765" cy="1564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 y="1727231"/>
            <a:ext cx="2633764" cy="16843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4999568"/>
            <a:ext cx="2622550" cy="17927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www.cpc.ncep.noaa.gov/products/precip/CWlink/ENSO/composites/lanina.ndj.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700" y="457200"/>
            <a:ext cx="4587004" cy="601027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www.cpc.ncep.noaa.gov/products/precip/CWlink/ENSO/composites/lanina.ndj.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6143"/>
            <a:ext cx="4519121" cy="6001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95600"/>
            <a:ext cx="8915400" cy="1600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599" y="480875"/>
              <a:ext cx="1026201" cy="523220"/>
            </a:xfrm>
            <a:prstGeom prst="rect">
              <a:avLst/>
            </a:prstGeom>
            <a:noFill/>
          </p:spPr>
          <p:txBody>
            <a:bodyPr wrap="square" rtlCol="0">
              <a:spAutoFit/>
            </a:bodyPr>
            <a:lstStyle/>
            <a:p>
              <a:r>
                <a:rPr lang="en-US" sz="2800" b="1" dirty="0" smtClean="0">
                  <a:solidFill>
                    <a:srgbClr val="FF0000"/>
                  </a:solidFill>
                </a:rPr>
                <a:t>NDJ</a:t>
              </a:r>
              <a:endParaRPr lang="en-US" sz="2800" b="1" dirty="0">
                <a:solidFill>
                  <a:srgbClr val="FF0000"/>
                </a:solidFill>
              </a:endParaRPr>
            </a:p>
          </p:txBody>
        </p:sp>
      </p:grpSp>
      <p:cxnSp>
        <p:nvCxnSpPr>
          <p:cNvPr id="10" name="Straight Arrow Connector 9"/>
          <p:cNvCxnSpPr/>
          <p:nvPr/>
        </p:nvCxnSpPr>
        <p:spPr>
          <a:xfrm flipH="1" flipV="1">
            <a:off x="533400" y="5081826"/>
            <a:ext cx="16002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09800" y="5029200"/>
            <a:ext cx="4572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p:cNvCxnSpPr>
          <p:nvPr/>
        </p:nvCxnSpPr>
        <p:spPr>
          <a:xfrm>
            <a:off x="4551700" y="1004095"/>
            <a:ext cx="6770" cy="5244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45569" y="1126391"/>
            <a:ext cx="1019232" cy="3293209"/>
          </a:xfrm>
          <a:prstGeom prst="rect">
            <a:avLst/>
          </a:prstGeom>
          <a:noFill/>
        </p:spPr>
        <p:txBody>
          <a:bodyPr wrap="square" rtlCol="0">
            <a:spAutoFit/>
          </a:bodyPr>
          <a:lstStyle/>
          <a:p>
            <a:pPr algn="ctr"/>
            <a:r>
              <a:rPr lang="en-US" sz="1600" b="1" dirty="0" smtClean="0">
                <a:solidFill>
                  <a:srgbClr val="FF0000"/>
                </a:solidFill>
              </a:rPr>
              <a:t>50/50 Chance of </a:t>
            </a:r>
          </a:p>
          <a:p>
            <a:pPr algn="ctr"/>
            <a:r>
              <a:rPr lang="en-US" sz="1600" b="1" dirty="0" smtClean="0">
                <a:solidFill>
                  <a:srgbClr val="FF0000"/>
                </a:solidFill>
              </a:rPr>
              <a:t>La Nina during JFM.</a:t>
            </a:r>
          </a:p>
          <a:p>
            <a:pPr algn="ctr"/>
            <a:endParaRPr lang="en-US" sz="1600" b="1" dirty="0" smtClean="0">
              <a:solidFill>
                <a:srgbClr val="FF0000"/>
              </a:solidFill>
            </a:endParaRPr>
          </a:p>
          <a:p>
            <a:pPr algn="ctr"/>
            <a:endParaRPr lang="en-US" sz="1600" b="1" dirty="0" smtClean="0">
              <a:solidFill>
                <a:srgbClr val="FF0000"/>
              </a:solidFill>
            </a:endParaRPr>
          </a:p>
          <a:p>
            <a:pPr algn="ctr"/>
            <a:r>
              <a:rPr lang="en-US" sz="1600" b="1" dirty="0" smtClean="0">
                <a:solidFill>
                  <a:srgbClr val="FF0000"/>
                </a:solidFill>
              </a:rPr>
              <a:t>How likely will be the impacts?</a:t>
            </a:r>
            <a:endParaRPr lang="en-US" sz="1600" b="1" dirty="0">
              <a:solidFill>
                <a:srgbClr val="FF0000"/>
              </a:solidFill>
            </a:endParaRPr>
          </a:p>
        </p:txBody>
      </p:sp>
      <p:pic>
        <p:nvPicPr>
          <p:cNvPr id="4" name="Picture 3"/>
          <p:cNvPicPr>
            <a:picLocks noChangeAspect="1"/>
          </p:cNvPicPr>
          <p:nvPr/>
        </p:nvPicPr>
        <p:blipFill>
          <a:blip r:embed="rId6"/>
          <a:stretch>
            <a:fillRect/>
          </a:stretch>
        </p:blipFill>
        <p:spPr>
          <a:xfrm>
            <a:off x="4219472" y="3442495"/>
            <a:ext cx="4907216" cy="3396455"/>
          </a:xfrm>
          <a:prstGeom prst="rect">
            <a:avLst/>
          </a:prstGeom>
        </p:spPr>
      </p:pic>
      <p:sp>
        <p:nvSpPr>
          <p:cNvPr id="11" name="TextBox 10"/>
          <p:cNvSpPr txBox="1"/>
          <p:nvPr/>
        </p:nvSpPr>
        <p:spPr>
          <a:xfrm>
            <a:off x="0" y="6413360"/>
            <a:ext cx="4343399" cy="523220"/>
          </a:xfrm>
          <a:prstGeom prst="rect">
            <a:avLst/>
          </a:prstGeom>
          <a:noFill/>
        </p:spPr>
        <p:txBody>
          <a:bodyPr wrap="square" rtlCol="0">
            <a:spAutoFit/>
          </a:bodyPr>
          <a:lstStyle/>
          <a:p>
            <a:pPr algn="r"/>
            <a:r>
              <a:rPr lang="en-US" sz="1400" dirty="0" smtClean="0"/>
              <a:t>Expected from </a:t>
            </a:r>
            <a:r>
              <a:rPr lang="en-US" sz="1400" dirty="0" smtClean="0"/>
              <a:t>past La Nina composites!!   But, this </a:t>
            </a:r>
            <a:r>
              <a:rPr lang="en-US" sz="1400" dirty="0" smtClean="0"/>
              <a:t>is what </a:t>
            </a:r>
            <a:r>
              <a:rPr lang="en-US" sz="1400" dirty="0" smtClean="0"/>
              <a:t>actually </a:t>
            </a:r>
            <a:r>
              <a:rPr lang="en-US" sz="1400" dirty="0"/>
              <a:t>h</a:t>
            </a:r>
            <a:r>
              <a:rPr lang="en-US" sz="1400" dirty="0" smtClean="0"/>
              <a:t>appened</a:t>
            </a:r>
            <a:r>
              <a:rPr lang="en-US" sz="1400" dirty="0" smtClean="0"/>
              <a:t>!! </a:t>
            </a:r>
            <a:endParaRPr lang="en-US" sz="1400" dirty="0"/>
          </a:p>
        </p:txBody>
      </p:sp>
      <p:cxnSp>
        <p:nvCxnSpPr>
          <p:cNvPr id="16" name="Straight Arrow Connector 15"/>
          <p:cNvCxnSpPr/>
          <p:nvPr/>
        </p:nvCxnSpPr>
        <p:spPr>
          <a:xfrm flipV="1">
            <a:off x="1371600" y="5562600"/>
            <a:ext cx="0" cy="1066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886200" y="5943601"/>
            <a:ext cx="923821" cy="609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a Niña Temperature Compos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049" y="492269"/>
            <a:ext cx="4533900" cy="597520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La Niña Precipitation Composite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 y="480875"/>
            <a:ext cx="4559654"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95600"/>
            <a:ext cx="8915400" cy="1600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15</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599" y="480875"/>
              <a:ext cx="1026201" cy="523220"/>
            </a:xfrm>
            <a:prstGeom prst="rect">
              <a:avLst/>
            </a:prstGeom>
            <a:noFill/>
          </p:spPr>
          <p:txBody>
            <a:bodyPr wrap="square" rtlCol="0">
              <a:spAutoFit/>
            </a:bodyPr>
            <a:lstStyle/>
            <a:p>
              <a:r>
                <a:rPr lang="en-US" sz="2800" b="1" dirty="0" smtClean="0">
                  <a:solidFill>
                    <a:srgbClr val="FF0000"/>
                  </a:solidFill>
                </a:rPr>
                <a:t>FMA</a:t>
              </a:r>
              <a:endParaRPr lang="en-US" sz="2800" b="1" dirty="0">
                <a:solidFill>
                  <a:srgbClr val="FF0000"/>
                </a:solidFill>
              </a:endParaRPr>
            </a:p>
          </p:txBody>
        </p:sp>
      </p:grpSp>
      <p:cxnSp>
        <p:nvCxnSpPr>
          <p:cNvPr id="10" name="Straight Arrow Connector 9"/>
          <p:cNvCxnSpPr/>
          <p:nvPr/>
        </p:nvCxnSpPr>
        <p:spPr>
          <a:xfrm flipH="1" flipV="1">
            <a:off x="533400" y="5081826"/>
            <a:ext cx="16002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09800" y="5029200"/>
            <a:ext cx="4572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p:cNvCxnSpPr>
          <p:nvPr/>
        </p:nvCxnSpPr>
        <p:spPr>
          <a:xfrm>
            <a:off x="4551700" y="1004095"/>
            <a:ext cx="6770" cy="5244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45569" y="1126391"/>
            <a:ext cx="1019232" cy="3293209"/>
          </a:xfrm>
          <a:prstGeom prst="rect">
            <a:avLst/>
          </a:prstGeom>
          <a:noFill/>
        </p:spPr>
        <p:txBody>
          <a:bodyPr wrap="square" rtlCol="0">
            <a:spAutoFit/>
          </a:bodyPr>
          <a:lstStyle/>
          <a:p>
            <a:pPr algn="ctr"/>
            <a:r>
              <a:rPr lang="en-US" sz="1600" b="1" dirty="0" smtClean="0">
                <a:solidFill>
                  <a:srgbClr val="FF0000"/>
                </a:solidFill>
              </a:rPr>
              <a:t>50/50 Chance of </a:t>
            </a:r>
          </a:p>
          <a:p>
            <a:pPr algn="ctr"/>
            <a:r>
              <a:rPr lang="en-US" sz="1600" b="1" dirty="0" smtClean="0">
                <a:solidFill>
                  <a:srgbClr val="FF0000"/>
                </a:solidFill>
              </a:rPr>
              <a:t>La Nina during JFM.</a:t>
            </a:r>
          </a:p>
          <a:p>
            <a:pPr algn="ctr"/>
            <a:endParaRPr lang="en-US" sz="1600" b="1" dirty="0" smtClean="0">
              <a:solidFill>
                <a:srgbClr val="FF0000"/>
              </a:solidFill>
            </a:endParaRPr>
          </a:p>
          <a:p>
            <a:pPr algn="ctr"/>
            <a:endParaRPr lang="en-US" sz="1600" b="1" dirty="0" smtClean="0">
              <a:solidFill>
                <a:srgbClr val="FF0000"/>
              </a:solidFill>
            </a:endParaRPr>
          </a:p>
          <a:p>
            <a:pPr algn="ctr"/>
            <a:r>
              <a:rPr lang="en-US" sz="1600" b="1" dirty="0" smtClean="0">
                <a:solidFill>
                  <a:srgbClr val="FF0000"/>
                </a:solidFill>
              </a:rPr>
              <a:t>How likely will be the impacts?</a:t>
            </a:r>
            <a:endParaRPr lang="en-US" sz="1600" b="1" dirty="0">
              <a:solidFill>
                <a:srgbClr val="FF0000"/>
              </a:solidFill>
            </a:endParaRPr>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82"/>
            <a:ext cx="533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16</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3100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76200" y="609600"/>
            <a:ext cx="76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618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17</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41643" y="164918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56176" y="3655001"/>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533401" y="44196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762000" y="4492883"/>
            <a:ext cx="1371600" cy="2917"/>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86001" y="4419600"/>
            <a:ext cx="533399" cy="76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 y="3681413"/>
            <a:ext cx="26670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1000" y="1610942"/>
            <a:ext cx="3048000" cy="7728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3" name="Straight Arrow Connector 12"/>
          <p:cNvCxnSpPr/>
          <p:nvPr/>
        </p:nvCxnSpPr>
        <p:spPr>
          <a:xfrm>
            <a:off x="762000" y="1688227"/>
            <a:ext cx="914399" cy="750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676399" y="1688227"/>
            <a:ext cx="1676401" cy="750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28600" y="2361455"/>
            <a:ext cx="4953000" cy="307777"/>
          </a:xfrm>
          <a:prstGeom prst="rect">
            <a:avLst/>
          </a:prstGeom>
          <a:noFill/>
        </p:spPr>
        <p:txBody>
          <a:bodyPr wrap="square" rtlCol="0">
            <a:spAutoFit/>
          </a:bodyPr>
          <a:lstStyle/>
          <a:p>
            <a:r>
              <a:rPr lang="en-US" sz="1400" dirty="0" smtClean="0"/>
              <a:t>No S-term drought here!! But L-term drought &gt; 6 mon. continues.</a:t>
            </a:r>
            <a:endParaRPr lang="en-US" sz="14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22780" y="1308032"/>
            <a:ext cx="3419822" cy="646331"/>
          </a:xfrm>
          <a:prstGeom prst="rect">
            <a:avLst/>
          </a:prstGeom>
          <a:noFill/>
        </p:spPr>
        <p:txBody>
          <a:bodyPr wrap="square" rtlCol="0">
            <a:spAutoFit/>
          </a:bodyPr>
          <a:lstStyle/>
          <a:p>
            <a:r>
              <a:rPr lang="en-US" dirty="0" smtClean="0"/>
              <a:t>There </a:t>
            </a:r>
            <a:r>
              <a:rPr lang="en-US" dirty="0"/>
              <a:t>is a lot more going </a:t>
            </a:r>
            <a:r>
              <a:rPr lang="en-US" dirty="0" smtClean="0"/>
              <a:t>on than just La Nina impacts!! </a:t>
            </a:r>
            <a:endParaRPr lang="en-US" dirty="0"/>
          </a:p>
        </p:txBody>
      </p:sp>
      <p:sp>
        <p:nvSpPr>
          <p:cNvPr id="12" name="TextBox 11"/>
          <p:cNvSpPr txBox="1"/>
          <p:nvPr/>
        </p:nvSpPr>
        <p:spPr>
          <a:xfrm>
            <a:off x="7315200" y="76200"/>
            <a:ext cx="1828800" cy="584775"/>
          </a:xfrm>
          <a:prstGeom prst="rect">
            <a:avLst/>
          </a:prstGeom>
          <a:noFill/>
        </p:spPr>
        <p:txBody>
          <a:bodyPr wrap="square" rtlCol="0">
            <a:spAutoFit/>
          </a:bodyPr>
          <a:lstStyle/>
          <a:p>
            <a:r>
              <a:rPr lang="en-US" sz="1600" dirty="0" smtClean="0">
                <a:solidFill>
                  <a:srgbClr val="FF0000"/>
                </a:solidFill>
              </a:rPr>
              <a:t>Slide From briefing</a:t>
            </a:r>
          </a:p>
          <a:p>
            <a:r>
              <a:rPr lang="en-US" sz="1600" dirty="0" smtClean="0">
                <a:solidFill>
                  <a:srgbClr val="FF0000"/>
                </a:solidFill>
              </a:rPr>
              <a:t>Last </a:t>
            </a:r>
            <a:r>
              <a:rPr lang="en-US" sz="1600" dirty="0" smtClean="0">
                <a:solidFill>
                  <a:srgbClr val="FF0000"/>
                </a:solidFill>
              </a:rPr>
              <a:t>Month!</a:t>
            </a:r>
            <a:endParaRPr lang="en-US" sz="1600" dirty="0">
              <a:solidFill>
                <a:srgbClr val="FF0000"/>
              </a:solidFill>
            </a:endParaRPr>
          </a:p>
        </p:txBody>
      </p:sp>
      <p:pic>
        <p:nvPicPr>
          <p:cNvPr id="11" name="Picture 2" descr="https://www.cpc.ncep.noaa.gov/products/tanal/30day/mean/202211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8" y="0"/>
            <a:ext cx="5143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5121383" y="3531546"/>
            <a:ext cx="4022618" cy="3067050"/>
          </a:xfrm>
          <a:prstGeom prst="rect">
            <a:avLst/>
          </a:prstGeom>
        </p:spPr>
      </p:pic>
    </p:spTree>
    <p:extLst>
      <p:ext uri="{BB962C8B-B14F-4D97-AF65-F5344CB8AC3E}">
        <p14:creationId xmlns:p14="http://schemas.microsoft.com/office/powerpoint/2010/main" val="1889823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10242" name="Picture 2" descr="https://www.cpc.ncep.noaa.gov/products/tanal/30day/mean/202212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1" y="260866"/>
            <a:ext cx="5143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029200" y="3450950"/>
            <a:ext cx="4114800" cy="3130826"/>
          </a:xfrm>
          <a:prstGeom prst="rect">
            <a:avLst/>
          </a:prstGeom>
        </p:spPr>
      </p:pic>
      <p:sp>
        <p:nvSpPr>
          <p:cNvPr id="7" name="TextBox 6"/>
          <p:cNvSpPr txBox="1"/>
          <p:nvPr/>
        </p:nvSpPr>
        <p:spPr>
          <a:xfrm>
            <a:off x="5617436" y="1676400"/>
            <a:ext cx="3221764" cy="830997"/>
          </a:xfrm>
          <a:prstGeom prst="rect">
            <a:avLst/>
          </a:prstGeom>
          <a:noFill/>
        </p:spPr>
        <p:txBody>
          <a:bodyPr wrap="square" rtlCol="0">
            <a:spAutoFit/>
          </a:bodyPr>
          <a:lstStyle/>
          <a:p>
            <a:r>
              <a:rPr lang="en-US" sz="1600" dirty="0" smtClean="0"/>
              <a:t>Large intraseasonal variability from one month to next across US even within the La Nina DJF Winter!</a:t>
            </a:r>
            <a:endParaRPr lang="en-US" sz="1600" dirty="0"/>
          </a:p>
        </p:txBody>
      </p:sp>
    </p:spTree>
    <p:extLst>
      <p:ext uri="{BB962C8B-B14F-4D97-AF65-F5344CB8AC3E}">
        <p14:creationId xmlns:p14="http://schemas.microsoft.com/office/powerpoint/2010/main" val="3998020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645933"/>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pic>
        <p:nvPicPr>
          <p:cNvPr id="19" name="Picture 18"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5167035"/>
            <a:ext cx="2431029" cy="1690965"/>
          </a:xfrm>
          <a:prstGeom prst="rect">
            <a:avLst/>
          </a:prstGeom>
          <a:noFill/>
          <a:ln>
            <a:noFill/>
          </a:ln>
        </p:spPr>
      </p:pic>
      <p:sp>
        <p:nvSpPr>
          <p:cNvPr id="26" name="TextBox 25"/>
          <p:cNvSpPr txBox="1"/>
          <p:nvPr/>
        </p:nvSpPr>
        <p:spPr>
          <a:xfrm>
            <a:off x="4162055" y="4878934"/>
            <a:ext cx="1276122" cy="369332"/>
          </a:xfrm>
          <a:prstGeom prst="rect">
            <a:avLst/>
          </a:prstGeom>
          <a:noFill/>
        </p:spPr>
        <p:txBody>
          <a:bodyPr wrap="square" rtlCol="0">
            <a:spAutoFit/>
          </a:bodyPr>
          <a:lstStyle/>
          <a:p>
            <a:r>
              <a:rPr lang="en-US" dirty="0"/>
              <a:t> </a:t>
            </a:r>
            <a:r>
              <a:rPr lang="en-US" dirty="0" smtClean="0"/>
              <a:t>September</a:t>
            </a:r>
            <a:endParaRPr lang="en-US" dirty="0"/>
          </a:p>
        </p:txBody>
      </p:sp>
      <p:sp>
        <p:nvSpPr>
          <p:cNvPr id="22" name="TextBox 21"/>
          <p:cNvSpPr txBox="1"/>
          <p:nvPr/>
        </p:nvSpPr>
        <p:spPr>
          <a:xfrm>
            <a:off x="3934093" y="2907268"/>
            <a:ext cx="1219200" cy="369332"/>
          </a:xfrm>
          <a:prstGeom prst="rect">
            <a:avLst/>
          </a:prstGeom>
          <a:noFill/>
        </p:spPr>
        <p:txBody>
          <a:bodyPr wrap="square" rtlCol="0">
            <a:spAutoFit/>
          </a:bodyPr>
          <a:lstStyle/>
          <a:p>
            <a:r>
              <a:rPr lang="en-US" dirty="0"/>
              <a:t> </a:t>
            </a:r>
            <a:r>
              <a:rPr lang="en-US" dirty="0" smtClean="0"/>
              <a:t>   </a:t>
            </a:r>
            <a:r>
              <a:rPr lang="en-US" dirty="0"/>
              <a:t> </a:t>
            </a:r>
            <a:r>
              <a:rPr lang="en-US" dirty="0" smtClean="0"/>
              <a:t>October</a:t>
            </a:r>
            <a:endParaRPr lang="en-US" dirty="0"/>
          </a:p>
        </p:txBody>
      </p:sp>
      <p:pic>
        <p:nvPicPr>
          <p:cNvPr id="27" name="Picture 26"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6371" y="3226074"/>
            <a:ext cx="2404679" cy="1717392"/>
          </a:xfrm>
          <a:prstGeom prst="rect">
            <a:avLst/>
          </a:prstGeom>
          <a:noFill/>
          <a:ln>
            <a:noFill/>
          </a:ln>
        </p:spPr>
      </p:pic>
      <p:sp>
        <p:nvSpPr>
          <p:cNvPr id="30" name="TextBox 29"/>
          <p:cNvSpPr txBox="1"/>
          <p:nvPr/>
        </p:nvSpPr>
        <p:spPr>
          <a:xfrm>
            <a:off x="4003741" y="903359"/>
            <a:ext cx="1296290" cy="369332"/>
          </a:xfrm>
          <a:prstGeom prst="rect">
            <a:avLst/>
          </a:prstGeom>
          <a:noFill/>
        </p:spPr>
        <p:txBody>
          <a:bodyPr wrap="square" rtlCol="0">
            <a:spAutoFit/>
          </a:bodyPr>
          <a:lstStyle/>
          <a:p>
            <a:r>
              <a:rPr lang="en-US" dirty="0" smtClean="0"/>
              <a:t>November</a:t>
            </a:r>
            <a:endParaRPr lang="en-US" dirty="0"/>
          </a:p>
        </p:txBody>
      </p:sp>
      <p:pic>
        <p:nvPicPr>
          <p:cNvPr id="32" name="Picture 31"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6371" y="1236061"/>
            <a:ext cx="2431029" cy="1738021"/>
          </a:xfrm>
          <a:prstGeom prst="rect">
            <a:avLst/>
          </a:prstGeom>
          <a:noFill/>
          <a:ln>
            <a:noFill/>
          </a:ln>
        </p:spPr>
      </p:pic>
      <p:sp>
        <p:nvSpPr>
          <p:cNvPr id="3" name="TextBox 2"/>
          <p:cNvSpPr txBox="1"/>
          <p:nvPr/>
        </p:nvSpPr>
        <p:spPr>
          <a:xfrm>
            <a:off x="5786987" y="794266"/>
            <a:ext cx="3357013" cy="6070893"/>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It used to be that for many months (last year) the classic East-West dipole pattern with drought in the US west half, and (almost) no drought in the US east half, was in place.</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But in the last few months, partly due to the second year of good </a:t>
            </a:r>
            <a:r>
              <a:rPr lang="en-US" sz="1050" dirty="0" smtClean="0">
                <a:latin typeface="Trebuchet MS" panose="020B0603020202020204" pitchFamily="34" charset="0"/>
              </a:rPr>
              <a:t>recent (2022) SW </a:t>
            </a:r>
            <a:r>
              <a:rPr lang="en-US" sz="1050" dirty="0" smtClean="0">
                <a:latin typeface="Trebuchet MS" panose="020B0603020202020204" pitchFamily="34" charset="0"/>
              </a:rPr>
              <a:t>monsoon, the S-term drought in the southwestern states has mostly gone, </a:t>
            </a:r>
            <a:r>
              <a:rPr lang="en-US" sz="1050" dirty="0" smtClean="0">
                <a:latin typeface="Trebuchet MS" panose="020B0603020202020204" pitchFamily="34" charset="0"/>
              </a:rPr>
              <a:t>but </a:t>
            </a:r>
            <a:r>
              <a:rPr lang="en-US" sz="1050" dirty="0" smtClean="0">
                <a:latin typeface="Trebuchet MS" panose="020B0603020202020204" pitchFamily="34" charset="0"/>
              </a:rPr>
              <a:t>the L-term drought still exists in parts of </a:t>
            </a:r>
            <a:r>
              <a:rPr lang="en-US" sz="1050" dirty="0" smtClean="0">
                <a:latin typeface="Trebuchet MS" panose="020B0603020202020204" pitchFamily="34" charset="0"/>
              </a:rPr>
              <a:t>CA/OR/NV/UT/AZ/</a:t>
            </a:r>
            <a:r>
              <a:rPr lang="en-US" sz="1050" dirty="0" smtClean="0">
                <a:latin typeface="Trebuchet MS" panose="020B0603020202020204" pitchFamily="34" charset="0"/>
              </a:rPr>
              <a:t>NM </a:t>
            </a:r>
            <a:r>
              <a:rPr lang="en-US" sz="1050" dirty="0" smtClean="0">
                <a:latin typeface="Trebuchet MS" panose="020B0603020202020204" pitchFamily="34" charset="0"/>
              </a:rPr>
              <a:t>and vicinity.</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recent deluge/excess rain over CA is the main story this month. The short term drought across CA may be gone, but cannot make-up for long term accrued rainfall deficit in the region. </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It is not clear if the Long-term drought in the southwest, esp. in CA/NV/UT &amp; vicinity will be gone any time soon, considering the (still!) low water levels in many reservoirs in the region.  The L/T term here in the region is ~20 years or so. But, compared to a month ago, the recent CA rains did help somewhat mitigate/increase many reservoir levels </a:t>
            </a:r>
            <a:r>
              <a:rPr lang="en-US" sz="1050" dirty="0" smtClean="0">
                <a:latin typeface="Trebuchet MS" panose="020B0603020202020204" pitchFamily="34" charset="0"/>
              </a:rPr>
              <a:t>across CA</a:t>
            </a:r>
            <a:r>
              <a:rPr lang="en-US" sz="1050" dirty="0" smtClean="0">
                <a:latin typeface="Trebuchet MS" panose="020B0603020202020204" pitchFamily="34" charset="0"/>
              </a:rPr>
              <a:t>. </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drought in south central part of the </a:t>
            </a:r>
            <a:r>
              <a:rPr lang="en-US" sz="1050" dirty="0" smtClean="0">
                <a:latin typeface="Trebuchet MS" panose="020B0603020202020204" pitchFamily="34" charset="0"/>
              </a:rPr>
              <a:t>US, covering </a:t>
            </a:r>
            <a:r>
              <a:rPr lang="en-US" sz="1050" dirty="0" smtClean="0">
                <a:latin typeface="Trebuchet MS" panose="020B0603020202020204" pitchFamily="34" charset="0"/>
              </a:rPr>
              <a:t>large parts of MT/Dakotas/ </a:t>
            </a:r>
            <a:r>
              <a:rPr lang="en-US" sz="1050" dirty="0" smtClean="0">
                <a:latin typeface="Trebuchet MS" panose="020B0603020202020204" pitchFamily="34" charset="0"/>
              </a:rPr>
              <a:t>NE/KS/OK western  has only very slightly </a:t>
            </a:r>
            <a:r>
              <a:rPr lang="en-US" sz="1050" dirty="0" smtClean="0">
                <a:latin typeface="Trebuchet MS" panose="020B0603020202020204" pitchFamily="34" charset="0"/>
              </a:rPr>
              <a:t>improved. The drought in this central part of the US is both short and long term.</a:t>
            </a:r>
          </a:p>
          <a:p>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ongoing 3-year La Nina has generally increased the overall drought areas coverage across the entire United </a:t>
            </a:r>
            <a:r>
              <a:rPr lang="en-US" sz="1050" dirty="0">
                <a:latin typeface="Trebuchet MS" panose="020B0603020202020204" pitchFamily="34" charset="0"/>
              </a:rPr>
              <a:t>States. </a:t>
            </a:r>
            <a:r>
              <a:rPr lang="en-US" sz="1050" dirty="0" smtClean="0">
                <a:latin typeface="Trebuchet MS" panose="020B0603020202020204" pitchFamily="34" charset="0"/>
              </a:rPr>
              <a:t>Accordingly, Drought </a:t>
            </a:r>
            <a:r>
              <a:rPr lang="en-US" sz="1050" dirty="0" smtClean="0">
                <a:latin typeface="Trebuchet MS" panose="020B0603020202020204" pitchFamily="34" charset="0"/>
              </a:rPr>
              <a:t>that emerged along </a:t>
            </a:r>
            <a:r>
              <a:rPr lang="en-US" sz="1050" dirty="0">
                <a:latin typeface="Trebuchet MS" panose="020B0603020202020204" pitchFamily="34" charset="0"/>
              </a:rPr>
              <a:t>the </a:t>
            </a:r>
            <a:r>
              <a:rPr lang="en-US" sz="1050" dirty="0" smtClean="0">
                <a:latin typeface="Trebuchet MS" panose="020B0603020202020204" pitchFamily="34" charset="0"/>
              </a:rPr>
              <a:t>Gulf </a:t>
            </a:r>
            <a:r>
              <a:rPr lang="en-US" sz="1050" dirty="0">
                <a:latin typeface="Trebuchet MS" panose="020B0603020202020204" pitchFamily="34" charset="0"/>
              </a:rPr>
              <a:t>coast </a:t>
            </a:r>
            <a:r>
              <a:rPr lang="en-US" sz="1050" dirty="0" smtClean="0">
                <a:latin typeface="Trebuchet MS" panose="020B0603020202020204" pitchFamily="34" charset="0"/>
              </a:rPr>
              <a:t>states is till present.</a:t>
            </a:r>
            <a:endParaRPr lang="en-US" sz="1050" dirty="0" smtClean="0">
              <a:latin typeface="Trebuchet MS" panose="020B0603020202020204" pitchFamily="34" charset="0"/>
            </a:endParaRPr>
          </a:p>
        </p:txBody>
      </p:sp>
      <p:sp>
        <p:nvSpPr>
          <p:cNvPr id="29" name="TextBox 28"/>
          <p:cNvSpPr txBox="1"/>
          <p:nvPr/>
        </p:nvSpPr>
        <p:spPr>
          <a:xfrm>
            <a:off x="1143000" y="685800"/>
            <a:ext cx="1296290" cy="369332"/>
          </a:xfrm>
          <a:prstGeom prst="rect">
            <a:avLst/>
          </a:prstGeom>
          <a:noFill/>
        </p:spPr>
        <p:txBody>
          <a:bodyPr wrap="square" rtlCol="0">
            <a:spAutoFit/>
          </a:bodyPr>
          <a:lstStyle/>
          <a:p>
            <a:r>
              <a:rPr lang="en-US" dirty="0" smtClean="0"/>
              <a:t>December</a:t>
            </a:r>
            <a:endParaRPr lang="en-US" dirty="0"/>
          </a:p>
        </p:txBody>
      </p:sp>
      <p:pic>
        <p:nvPicPr>
          <p:cNvPr id="31" name="Picture 30"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1" y="962685"/>
            <a:ext cx="3450127" cy="2683247"/>
          </a:xfrm>
          <a:prstGeom prst="rect">
            <a:avLst/>
          </a:prstGeom>
          <a:noFill/>
          <a:ln>
            <a:noFill/>
          </a:ln>
        </p:spPr>
      </p:pic>
      <p:pic>
        <p:nvPicPr>
          <p:cNvPr id="21" name="Picture 2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3" y="3978759"/>
            <a:ext cx="3461611" cy="2613791"/>
          </a:xfrm>
          <a:prstGeom prst="rect">
            <a:avLst/>
          </a:prstGeom>
          <a:noFill/>
          <a:ln>
            <a:noFill/>
          </a:ln>
        </p:spPr>
      </p:pic>
      <p:sp>
        <p:nvSpPr>
          <p:cNvPr id="23" name="TextBox 22"/>
          <p:cNvSpPr txBox="1"/>
          <p:nvPr/>
        </p:nvSpPr>
        <p:spPr>
          <a:xfrm>
            <a:off x="609600" y="3657600"/>
            <a:ext cx="1143000" cy="369332"/>
          </a:xfrm>
          <a:prstGeom prst="rect">
            <a:avLst/>
          </a:prstGeom>
          <a:noFill/>
        </p:spPr>
        <p:txBody>
          <a:bodyPr wrap="square" rtlCol="0">
            <a:spAutoFit/>
          </a:bodyPr>
          <a:lstStyle/>
          <a:p>
            <a:r>
              <a:rPr lang="en-US" dirty="0" smtClean="0"/>
              <a:t>January</a:t>
            </a:r>
            <a:endParaRPr lang="en-US" dirty="0"/>
          </a:p>
        </p:txBody>
      </p:sp>
      <p:cxnSp>
        <p:nvCxnSpPr>
          <p:cNvPr id="6" name="Straight Arrow Connector 5"/>
          <p:cNvCxnSpPr/>
          <p:nvPr/>
        </p:nvCxnSpPr>
        <p:spPr>
          <a:xfrm flipV="1">
            <a:off x="2145431" y="1981200"/>
            <a:ext cx="2731369" cy="30824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37"/>
            <a:ext cx="4545021" cy="6746062"/>
          </a:xfrm>
          <a:prstGeom prst="rect">
            <a:avLst/>
          </a:prstGeom>
        </p:spPr>
      </p:pic>
      <p:pic>
        <p:nvPicPr>
          <p:cNvPr id="3" name="Picture 2"/>
          <p:cNvPicPr>
            <a:picLocks noChangeAspect="1"/>
          </p:cNvPicPr>
          <p:nvPr/>
        </p:nvPicPr>
        <p:blipFill>
          <a:blip r:embed="rId4"/>
          <a:stretch>
            <a:fillRect/>
          </a:stretch>
        </p:blipFill>
        <p:spPr>
          <a:xfrm>
            <a:off x="4674381" y="223257"/>
            <a:ext cx="4498912" cy="3281944"/>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20</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360" y="5722203"/>
            <a:ext cx="1531118" cy="830997"/>
          </a:xfrm>
          <a:prstGeom prst="rect">
            <a:avLst/>
          </a:prstGeom>
          <a:noFill/>
        </p:spPr>
        <p:txBody>
          <a:bodyPr wrap="square" rtlCol="0">
            <a:spAutoFit/>
          </a:bodyPr>
          <a:lstStyle/>
          <a:p>
            <a:r>
              <a:rPr lang="en-US" sz="1200" dirty="0" smtClean="0">
                <a:solidFill>
                  <a:srgbClr val="FF0000"/>
                </a:solidFill>
              </a:rPr>
              <a:t>Many CA water reservoirs are getting better, but still very low!</a:t>
            </a:r>
            <a:endParaRPr lang="en-US" sz="1200" dirty="0">
              <a:solidFill>
                <a:srgbClr val="FF0000"/>
              </a:solidFill>
            </a:endParaRPr>
          </a:p>
        </p:txBody>
      </p:sp>
      <p:sp>
        <p:nvSpPr>
          <p:cNvPr id="15" name="Rectangle 14"/>
          <p:cNvSpPr/>
          <p:nvPr/>
        </p:nvSpPr>
        <p:spPr>
          <a:xfrm>
            <a:off x="4800600" y="6477000"/>
            <a:ext cx="4572000" cy="276999"/>
          </a:xfrm>
          <a:prstGeom prst="rect">
            <a:avLst/>
          </a:prstGeom>
        </p:spPr>
        <p:txBody>
          <a:bodyPr>
            <a:spAutoFit/>
          </a:bodyPr>
          <a:lstStyle/>
          <a:p>
            <a:endParaRPr lang="en-US" sz="1200" dirty="0"/>
          </a:p>
        </p:txBody>
      </p:sp>
      <p:sp>
        <p:nvSpPr>
          <p:cNvPr id="12" name="TextBox 11"/>
          <p:cNvSpPr txBox="1"/>
          <p:nvPr/>
        </p:nvSpPr>
        <p:spPr>
          <a:xfrm>
            <a:off x="3352800" y="2325469"/>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Snow Water Equivalent</a:t>
            </a:r>
            <a:endParaRPr lang="en-US" dirty="0"/>
          </a:p>
        </p:txBody>
      </p:sp>
      <p:pic>
        <p:nvPicPr>
          <p:cNvPr id="24" name="Picture 23"/>
          <p:cNvPicPr>
            <a:picLocks noChangeAspect="1"/>
          </p:cNvPicPr>
          <p:nvPr/>
        </p:nvPicPr>
        <p:blipFill>
          <a:blip r:embed="rId5"/>
          <a:stretch>
            <a:fillRect/>
          </a:stretch>
        </p:blipFill>
        <p:spPr>
          <a:xfrm>
            <a:off x="4776685" y="228600"/>
            <a:ext cx="790575" cy="533400"/>
          </a:xfrm>
          <a:prstGeom prst="rect">
            <a:avLst/>
          </a:prstGeom>
        </p:spPr>
      </p:pic>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8" name="Straight Arrow Connector 27"/>
          <p:cNvCxnSpPr/>
          <p:nvPr/>
        </p:nvCxnSpPr>
        <p:spPr>
          <a:xfrm flipH="1">
            <a:off x="5567260" y="1752600"/>
            <a:ext cx="757340" cy="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4545021" y="3894498"/>
            <a:ext cx="4601293" cy="2808175"/>
          </a:xfrm>
          <a:prstGeom prst="rect">
            <a:avLst/>
          </a:prstGeom>
        </p:spPr>
      </p:pic>
      <p:sp>
        <p:nvSpPr>
          <p:cNvPr id="21" name="TextBox 20"/>
          <p:cNvSpPr txBox="1"/>
          <p:nvPr/>
        </p:nvSpPr>
        <p:spPr>
          <a:xfrm>
            <a:off x="4648200" y="6096000"/>
            <a:ext cx="990600" cy="307777"/>
          </a:xfrm>
          <a:prstGeom prst="rect">
            <a:avLst/>
          </a:prstGeom>
          <a:noFill/>
        </p:spPr>
        <p:txBody>
          <a:bodyPr wrap="square" rtlCol="0">
            <a:spAutoFit/>
          </a:bodyPr>
          <a:lstStyle/>
          <a:p>
            <a:r>
              <a:rPr lang="en-US" sz="1400" b="1" dirty="0" smtClean="0">
                <a:solidFill>
                  <a:schemeClr val="bg1"/>
                </a:solidFill>
              </a:rPr>
              <a:t>NOHRSC</a:t>
            </a:r>
            <a:endParaRPr lang="en-US" sz="1400" b="1" dirty="0">
              <a:solidFill>
                <a:schemeClr val="bg1"/>
              </a:solidFill>
            </a:endParaRPr>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7921" y="36098"/>
            <a:ext cx="8390279" cy="5674265"/>
          </a:xfrm>
          <a:prstGeom prst="rect">
            <a:avLst/>
          </a:prstGeom>
        </p:spPr>
      </p:pic>
      <p:sp>
        <p:nvSpPr>
          <p:cNvPr id="4" name="Rectangle 3"/>
          <p:cNvSpPr/>
          <p:nvPr/>
        </p:nvSpPr>
        <p:spPr>
          <a:xfrm>
            <a:off x="3886200" y="6280666"/>
            <a:ext cx="5244310" cy="523220"/>
          </a:xfrm>
          <a:prstGeom prst="rect">
            <a:avLst/>
          </a:prstGeom>
        </p:spPr>
        <p:txBody>
          <a:bodyPr wrap="square">
            <a:spAutoFit/>
          </a:bodyPr>
          <a:lstStyle/>
          <a:p>
            <a:pPr algn="r"/>
            <a:r>
              <a:rPr lang="en-US" sz="1400" dirty="0" smtClean="0"/>
              <a:t> </a:t>
            </a:r>
            <a:r>
              <a:rPr lang="en-US" sz="1400" dirty="0" smtClean="0">
                <a:hlinkClick r:id="rId3"/>
              </a:rPr>
              <a:t>https</a:t>
            </a:r>
            <a:r>
              <a:rPr lang="en-US" sz="1400" dirty="0">
                <a:hlinkClick r:id="rId3"/>
              </a:rPr>
              <a:t>://</a:t>
            </a:r>
            <a:r>
              <a:rPr lang="en-US" sz="1400" dirty="0" smtClean="0">
                <a:hlinkClick r:id="rId3"/>
              </a:rPr>
              <a:t>www.fireweatheravalanche.org/fire/current-list-of-us-wildfires</a:t>
            </a:r>
            <a:endParaRPr lang="en-US" sz="1400" dirty="0" smtClean="0"/>
          </a:p>
          <a:p>
            <a:pPr algn="r"/>
            <a:r>
              <a:rPr lang="en-US" sz="1400" dirty="0" smtClean="0"/>
              <a:t>(not govt. source! Not sure how good is this data?) </a:t>
            </a:r>
            <a:endParaRPr lang="en-US" sz="1400" dirty="0"/>
          </a:p>
        </p:txBody>
      </p:sp>
      <p:sp>
        <p:nvSpPr>
          <p:cNvPr id="5" name="TextBox 4"/>
          <p:cNvSpPr txBox="1"/>
          <p:nvPr/>
        </p:nvSpPr>
        <p:spPr>
          <a:xfrm>
            <a:off x="457200" y="6096000"/>
            <a:ext cx="2667000" cy="369332"/>
          </a:xfrm>
          <a:prstGeom prst="rect">
            <a:avLst/>
          </a:prstGeom>
          <a:noFill/>
        </p:spPr>
        <p:txBody>
          <a:bodyPr wrap="square" rtlCol="0">
            <a:spAutoFit/>
          </a:bodyPr>
          <a:lstStyle/>
          <a:p>
            <a:r>
              <a:rPr lang="en-US" u="sng" dirty="0" smtClean="0"/>
              <a:t>THIS MONTH !!</a:t>
            </a:r>
            <a:endParaRPr lang="en-US" u="sng" dirty="0"/>
          </a:p>
        </p:txBody>
      </p:sp>
      <p:cxnSp>
        <p:nvCxnSpPr>
          <p:cNvPr id="7" name="Straight Arrow Connector 6"/>
          <p:cNvCxnSpPr/>
          <p:nvPr/>
        </p:nvCxnSpPr>
        <p:spPr>
          <a:xfrm flipH="1">
            <a:off x="8458200" y="1981200"/>
            <a:ext cx="3810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19400" y="5811371"/>
            <a:ext cx="6019800" cy="523220"/>
          </a:xfrm>
          <a:prstGeom prst="rect">
            <a:avLst/>
          </a:prstGeom>
          <a:noFill/>
        </p:spPr>
        <p:txBody>
          <a:bodyPr wrap="square" rtlCol="0">
            <a:spAutoFit/>
          </a:bodyPr>
          <a:lstStyle/>
          <a:p>
            <a:r>
              <a:rPr lang="en-US" sz="1400" dirty="0" smtClean="0"/>
              <a:t>Note: In spite of the ongoing drought, All the fires are gone.. </a:t>
            </a:r>
          </a:p>
          <a:p>
            <a:r>
              <a:rPr lang="en-US" sz="1400" dirty="0" smtClean="0"/>
              <a:t>Of course it is getting cold.. </a:t>
            </a:r>
            <a:r>
              <a:rPr lang="en-US" sz="1400" dirty="0" smtClean="0">
                <a:sym typeface="Wingdings" panose="05000000000000000000" pitchFamily="2" charset="2"/>
              </a:rPr>
              <a:t> </a:t>
            </a:r>
            <a:endParaRPr lang="en-US" sz="1400" dirty="0"/>
          </a:p>
        </p:txBody>
      </p:sp>
      <p:cxnSp>
        <p:nvCxnSpPr>
          <p:cNvPr id="9" name="Straight Arrow Connector 8"/>
          <p:cNvCxnSpPr/>
          <p:nvPr/>
        </p:nvCxnSpPr>
        <p:spPr>
          <a:xfrm flipH="1">
            <a:off x="6091475" y="3429000"/>
            <a:ext cx="537925" cy="1534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75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026" y="5837006"/>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22</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555327" y="2995136"/>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22</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1687" y="4290865"/>
            <a:ext cx="2607425" cy="1600438"/>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If 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072" y="0"/>
            <a:ext cx="3361528" cy="197270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483" y="2005309"/>
            <a:ext cx="3365117" cy="21009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elow normal 7-day average streamflow condition ma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13767" y="2506430"/>
            <a:ext cx="2682813" cy="1716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482" y="4172085"/>
            <a:ext cx="3365117" cy="215251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elow normal 7-day average streamflow condition ma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45239" y="3769168"/>
            <a:ext cx="2479675" cy="1586137"/>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a:off x="4215524" y="3252565"/>
            <a:ext cx="2814625" cy="116292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126967" y="2831435"/>
            <a:ext cx="2981160" cy="1274867"/>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004" y="5594824"/>
            <a:ext cx="8448392" cy="895350"/>
          </a:xfrm>
          <a:prstGeom prst="rect">
            <a:avLst/>
          </a:prstGeom>
        </p:spPr>
      </p:pic>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23</a:t>
            </a:fld>
            <a:endParaRPr lang="en-US" altLang="en-US" dirty="0"/>
          </a:p>
        </p:txBody>
      </p:sp>
      <p:sp>
        <p:nvSpPr>
          <p:cNvPr id="6" name="TextBox 5"/>
          <p:cNvSpPr txBox="1"/>
          <p:nvPr/>
        </p:nvSpPr>
        <p:spPr>
          <a:xfrm>
            <a:off x="152400" y="76200"/>
            <a:ext cx="8839200" cy="4601260"/>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12 January 2023</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pPr>
              <a:spcBef>
                <a:spcPct val="50000"/>
              </a:spcBef>
            </a:pPr>
            <a:r>
              <a:rPr lang="en-US" altLang="en-US" sz="1600" b="1" u="sng" dirty="0" smtClean="0">
                <a:solidFill>
                  <a:srgbClr val="0033CC"/>
                </a:solidFill>
              </a:rPr>
              <a:t>Synopsis</a:t>
            </a:r>
            <a:r>
              <a:rPr lang="en-US" altLang="en-US" sz="1600" b="1" dirty="0" smtClean="0">
                <a:solidFill>
                  <a:srgbClr val="0033CC"/>
                </a:solidFill>
              </a:rPr>
              <a:t>: </a:t>
            </a:r>
            <a:r>
              <a:rPr lang="en-US" b="1" dirty="0">
                <a:solidFill>
                  <a:srgbClr val="0033CC"/>
                </a:solidFill>
              </a:rPr>
              <a:t>A transition from La Niña to ENSO-neutral is anticipated during the February-April 2023 season.  By Northern Hemisphere spring (March-May 2023), the chance for ENSO-neutral is 82%. </a:t>
            </a:r>
            <a:endParaRPr lang="en-US" sz="1600" b="1" dirty="0" smtClean="0">
              <a:solidFill>
                <a:srgbClr val="0033CC"/>
              </a:solidFill>
            </a:endParaRPr>
          </a:p>
        </p:txBody>
      </p:sp>
      <p:sp>
        <p:nvSpPr>
          <p:cNvPr id="7" name="TextBox 6"/>
          <p:cNvSpPr txBox="1"/>
          <p:nvPr/>
        </p:nvSpPr>
        <p:spPr>
          <a:xfrm>
            <a:off x="228600" y="4945832"/>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3"/>
              </a:rPr>
              <a:t>centered 30-year base periods updated every 5 years</a:t>
            </a:r>
            <a:r>
              <a:rPr lang="en-US" sz="1050" dirty="0">
                <a:solidFill>
                  <a:srgbClr val="000000"/>
                </a:solidFill>
                <a:latin typeface="verdana" panose="020B0604030504040204" pitchFamily="34" charset="0"/>
              </a:rPr>
              <a:t>.</a:t>
            </a:r>
            <a:endParaRPr lang="en-US" sz="1050" dirty="0"/>
          </a:p>
        </p:txBody>
      </p:sp>
      <p:sp>
        <p:nvSpPr>
          <p:cNvPr id="10" name="TextBox 9"/>
          <p:cNvSpPr txBox="1"/>
          <p:nvPr/>
        </p:nvSpPr>
        <p:spPr>
          <a:xfrm>
            <a:off x="7924800" y="6127747"/>
            <a:ext cx="5334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779026" y="84029"/>
            <a:ext cx="3962400" cy="209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76200" y="646112"/>
            <a:ext cx="4495800" cy="60594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24</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62400" y="954088"/>
            <a:ext cx="609600" cy="58277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772400" y="1295400"/>
            <a:ext cx="685800"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3"/>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79026" y="2179152"/>
            <a:ext cx="3962400" cy="216424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0" y="1397152"/>
            <a:ext cx="2136805" cy="461665"/>
          </a:xfrm>
          <a:prstGeom prst="rect">
            <a:avLst/>
          </a:prstGeom>
          <a:noFill/>
        </p:spPr>
        <p:txBody>
          <a:bodyPr wrap="square" rtlCol="0">
            <a:spAutoFit/>
          </a:bodyPr>
          <a:lstStyle/>
          <a:p>
            <a:r>
              <a:rPr lang="en-US" sz="1200" dirty="0" smtClean="0"/>
              <a:t>Rapidly decreasing Subsurface cold water reserve… </a:t>
            </a:r>
            <a:endParaRPr lang="en-US" sz="1200" dirty="0"/>
          </a:p>
        </p:txBody>
      </p:sp>
      <p:cxnSp>
        <p:nvCxnSpPr>
          <p:cNvPr id="7" name="Straight Arrow Connector 6"/>
          <p:cNvCxnSpPr/>
          <p:nvPr/>
        </p:nvCxnSpPr>
        <p:spPr>
          <a:xfrm flipV="1">
            <a:off x="7848600" y="1213510"/>
            <a:ext cx="609600" cy="442772"/>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79026" y="4343400"/>
            <a:ext cx="3962400" cy="2057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86706" y="96998"/>
            <a:ext cx="4332894" cy="653240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25</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56470" y="1559068"/>
            <a:ext cx="4343400" cy="1200329"/>
          </a:xfrm>
          <a:prstGeom prst="rect">
            <a:avLst/>
          </a:prstGeom>
          <a:noFill/>
        </p:spPr>
        <p:txBody>
          <a:bodyPr wrap="square" rtlCol="0">
            <a:spAutoFit/>
          </a:bodyPr>
          <a:lstStyle/>
          <a:p>
            <a:r>
              <a:rPr lang="en-US" dirty="0" smtClean="0"/>
              <a:t>The cold water is still in the east tropical Pacific with la Nina conditions. </a:t>
            </a:r>
          </a:p>
          <a:p>
            <a:r>
              <a:rPr lang="en-US" dirty="0" smtClean="0"/>
              <a:t>But, lately the subsurface warm water is slowly edging/expanding eastward. </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81200" y="1340066"/>
            <a:ext cx="4572000" cy="323193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656470" y="3368998"/>
            <a:ext cx="4487530" cy="21936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ri.columbia.edu/wp-content/uploads/2022/12/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 y="908788"/>
            <a:ext cx="4156902" cy="25202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p:cNvSpPr txBox="1">
            <a:spLocks noChangeArrowheads="1"/>
          </p:cNvSpPr>
          <p:nvPr/>
        </p:nvSpPr>
        <p:spPr bwMode="auto">
          <a:xfrm>
            <a:off x="0" y="34905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Early-January  </a:t>
            </a:r>
            <a:r>
              <a:rPr lang="en-US" altLang="en-US" sz="1800" dirty="0" smtClean="0">
                <a:latin typeface="Times New Roman" pitchFamily="18" charset="0"/>
              </a:rPr>
              <a:t>CPC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26</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5187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December </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31654" y="6511358"/>
            <a:ext cx="5235946" cy="307777"/>
          </a:xfrm>
          <a:prstGeom prst="rect">
            <a:avLst/>
          </a:prstGeom>
          <a:noFill/>
        </p:spPr>
        <p:txBody>
          <a:bodyPr wrap="square" rtlCol="0">
            <a:spAutoFit/>
          </a:bodyPr>
          <a:lstStyle/>
          <a:p>
            <a:r>
              <a:rPr lang="en-US" sz="1400" dirty="0" smtClean="0"/>
              <a:t>50/50 % chance of La Nina for the upcoming JFM forecast season. </a:t>
            </a:r>
          </a:p>
        </p:txBody>
      </p:sp>
      <p:pic>
        <p:nvPicPr>
          <p:cNvPr id="11268" name="Picture 4" descr="https://ensoforecast.iri.columbia.edu/cgi-bin/sst_table_img?month=11&amp;year=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4565" y="76200"/>
            <a:ext cx="4271188" cy="28956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1447800" y="2551935"/>
            <a:ext cx="381000" cy="240106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00400" y="3288209"/>
            <a:ext cx="1447800" cy="738664"/>
          </a:xfrm>
          <a:prstGeom prst="rect">
            <a:avLst/>
          </a:prstGeom>
          <a:noFill/>
        </p:spPr>
        <p:txBody>
          <a:bodyPr wrap="square" rtlCol="0">
            <a:spAutoFit/>
          </a:bodyPr>
          <a:lstStyle/>
          <a:p>
            <a:r>
              <a:rPr lang="en-US" sz="1400" b="1" dirty="0" smtClean="0">
                <a:solidFill>
                  <a:srgbClr val="FF0000"/>
                </a:solidFill>
              </a:rPr>
              <a:t>This figure going through format changes!</a:t>
            </a:r>
            <a:endParaRPr lang="en-US" sz="1400" b="1" dirty="0">
              <a:solidFill>
                <a:srgbClr val="FF0000"/>
              </a:solidFill>
            </a:endParaRPr>
          </a:p>
        </p:txBody>
      </p:sp>
      <p:cxnSp>
        <p:nvCxnSpPr>
          <p:cNvPr id="6" name="Straight Arrow Connector 5"/>
          <p:cNvCxnSpPr/>
          <p:nvPr/>
        </p:nvCxnSpPr>
        <p:spPr>
          <a:xfrm flipH="1">
            <a:off x="6705600" y="2438400"/>
            <a:ext cx="228600" cy="2180939"/>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0" y="4003485"/>
            <a:ext cx="4114800" cy="2524125"/>
          </a:xfrm>
          <a:prstGeom prst="rect">
            <a:avLst/>
          </a:prstGeom>
        </p:spPr>
      </p:pic>
      <p:pic>
        <p:nvPicPr>
          <p:cNvPr id="12292" name="Picture 4" descr="https://ensoforecast.iri.columbia.edu/cgi-bin/sst_table_img?month=0&amp;year=20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4565" y="3055127"/>
            <a:ext cx="4247035" cy="28678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atest 9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00" y="3148965"/>
            <a:ext cx="4381500" cy="3385185"/>
          </a:xfrm>
          <a:prstGeom prst="rect">
            <a:avLst/>
          </a:prstGeom>
          <a:noFill/>
          <a:ln>
            <a:noFill/>
          </a:ln>
        </p:spPr>
      </p:pic>
      <p:sp>
        <p:nvSpPr>
          <p:cNvPr id="13" name="TextBox 12"/>
          <p:cNvSpPr txBox="1"/>
          <p:nvPr/>
        </p:nvSpPr>
        <p:spPr>
          <a:xfrm>
            <a:off x="3336131" y="5334000"/>
            <a:ext cx="701768" cy="369332"/>
          </a:xfrm>
          <a:prstGeom prst="rect">
            <a:avLst/>
          </a:prstGeom>
          <a:noFill/>
        </p:spPr>
        <p:txBody>
          <a:bodyPr wrap="square" rtlCol="0">
            <a:spAutoFit/>
          </a:bodyPr>
          <a:lstStyle/>
          <a:p>
            <a:r>
              <a:rPr lang="en-US" dirty="0" smtClean="0"/>
              <a:t>E/W</a:t>
            </a:r>
            <a:endParaRPr lang="en-US" dirty="0"/>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a:t>
            </a:r>
            <a:r>
              <a:rPr lang="en-US" altLang="en-US" sz="2400" kern="0" smtClean="0"/>
              <a:t>Monthly (</a:t>
            </a:r>
            <a:r>
              <a:rPr lang="en-US" altLang="en-US" sz="2400" b="1" u="sng" kern="0" smtClean="0"/>
              <a:t>Jan</a:t>
            </a:r>
            <a:r>
              <a:rPr lang="en-US" altLang="en-US" sz="2400" kern="0" smtClean="0"/>
              <a:t>)/</a:t>
            </a:r>
            <a:r>
              <a:rPr lang="en-US" altLang="en-US" sz="2400" kern="0"/>
              <a:t>Seasonal </a:t>
            </a:r>
            <a:r>
              <a:rPr lang="en-US" altLang="en-US" sz="2400" kern="0" smtClean="0"/>
              <a:t>(</a:t>
            </a:r>
            <a:r>
              <a:rPr lang="en-US" altLang="en-US" sz="2400" b="1" u="sng" kern="0" smtClean="0"/>
              <a:t>JFM</a:t>
            </a:r>
            <a:r>
              <a:rPr lang="en-US" altLang="en-US" sz="2400" kern="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369332"/>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Dec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4107292"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pic>
        <p:nvPicPr>
          <p:cNvPr id="18" name="Picture 17" descr="Latest 30 Day Temperature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3294"/>
            <a:ext cx="4107293" cy="3203694"/>
          </a:xfrm>
          <a:prstGeom prst="rect">
            <a:avLst/>
          </a:prstGeom>
          <a:noFill/>
          <a:ln>
            <a:noFill/>
          </a:ln>
        </p:spPr>
      </p:pic>
      <p:pic>
        <p:nvPicPr>
          <p:cNvPr id="14" name="Picture 13"/>
          <p:cNvPicPr>
            <a:picLocks noChangeAspect="1"/>
          </p:cNvPicPr>
          <p:nvPr/>
        </p:nvPicPr>
        <p:blipFill>
          <a:blip r:embed="rId4"/>
          <a:stretch>
            <a:fillRect/>
          </a:stretch>
        </p:blipFill>
        <p:spPr>
          <a:xfrm>
            <a:off x="-3756" y="3623399"/>
            <a:ext cx="4114800" cy="3130826"/>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03" y="3641732"/>
            <a:ext cx="3789719" cy="2632068"/>
          </a:xfrm>
          <a:prstGeom prst="rect">
            <a:avLst/>
          </a:prstGeom>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28</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6786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Dec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Jan</a:t>
            </a:r>
            <a:r>
              <a:rPr lang="en-US" altLang="en-US" sz="2400" kern="0" dirty="0" smtClean="0"/>
              <a:t>)/</a:t>
            </a:r>
            <a:r>
              <a:rPr lang="en-US" altLang="en-US" sz="2400" kern="0" dirty="0"/>
              <a:t>Seasonal </a:t>
            </a:r>
            <a:r>
              <a:rPr lang="en-US" altLang="en-US" sz="2400" kern="0" dirty="0" smtClean="0"/>
              <a:t>(</a:t>
            </a:r>
            <a:r>
              <a:rPr lang="en-US" altLang="en-US" sz="2400" b="1" u="sng" kern="0" dirty="0" smtClean="0"/>
              <a:t>JFM</a:t>
            </a:r>
            <a:r>
              <a:rPr lang="en-US" altLang="en-US" sz="2400" kern="0" dirty="0" smtClean="0"/>
              <a:t>)  </a:t>
            </a:r>
            <a:endParaRPr lang="en-US" altLang="en-US" sz="2400" kern="0" dirty="0"/>
          </a:p>
        </p:txBody>
      </p:sp>
      <p:sp>
        <p:nvSpPr>
          <p:cNvPr id="6" name="TextBox 5"/>
          <p:cNvSpPr txBox="1"/>
          <p:nvPr/>
        </p:nvSpPr>
        <p:spPr>
          <a:xfrm>
            <a:off x="152400" y="3200400"/>
            <a:ext cx="3425938" cy="461665"/>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24300"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pic>
        <p:nvPicPr>
          <p:cNvPr id="27" name="Picture 26" descr="Latest 30 Day Precipitation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4" y="0"/>
            <a:ext cx="3751362" cy="2925961"/>
          </a:xfrm>
          <a:prstGeom prst="rect">
            <a:avLst/>
          </a:prstGeom>
          <a:noFill/>
          <a:ln>
            <a:noFill/>
          </a:ln>
        </p:spPr>
      </p:pic>
      <p:pic>
        <p:nvPicPr>
          <p:cNvPr id="28" name="Picture 27" descr="Latest 90 Day Precipitation Outlook"/>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252" y="3134559"/>
            <a:ext cx="4176553" cy="3346167"/>
          </a:xfrm>
          <a:prstGeom prst="rect">
            <a:avLst/>
          </a:prstGeom>
          <a:noFill/>
          <a:ln>
            <a:noFill/>
          </a:ln>
        </p:spPr>
      </p:pic>
      <p:cxnSp>
        <p:nvCxnSpPr>
          <p:cNvPr id="23" name="Straight Arrow Connector 22"/>
          <p:cNvCxnSpPr/>
          <p:nvPr/>
        </p:nvCxnSpPr>
        <p:spPr>
          <a:xfrm flipH="1">
            <a:off x="2589155" y="1447800"/>
            <a:ext cx="105554" cy="3642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33400" y="849868"/>
            <a:ext cx="0" cy="40332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29</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231876"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38200" y="5029200"/>
            <a:ext cx="2595396" cy="738664"/>
          </a:xfrm>
          <a:prstGeom prst="rect">
            <a:avLst/>
          </a:prstGeom>
          <a:noFill/>
        </p:spPr>
        <p:txBody>
          <a:bodyPr wrap="square" rtlCol="0">
            <a:spAutoFit/>
          </a:bodyPr>
          <a:lstStyle/>
          <a:p>
            <a:r>
              <a:rPr lang="en-US" sz="1400" dirty="0" smtClean="0"/>
              <a:t>Rain has arrived in Pacific NW. But, central/southern CA is not seeing any rain quite yet! </a:t>
            </a:r>
            <a:endParaRPr lang="en-US" sz="1400" dirty="0"/>
          </a:p>
        </p:txBody>
      </p:sp>
      <p:cxnSp>
        <p:nvCxnSpPr>
          <p:cNvPr id="26" name="Straight Arrow Connector 25"/>
          <p:cNvCxnSpPr/>
          <p:nvPr/>
        </p:nvCxnSpPr>
        <p:spPr>
          <a:xfrm flipH="1" flipV="1">
            <a:off x="2895601" y="1828800"/>
            <a:ext cx="4791023" cy="4038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194" name="Picture 2" descr="https://www.wpc.ncep.noaa.gov/qpf/p168i.gif?16739148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05"/>
            <a:ext cx="4311752" cy="302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363056" y="2209800"/>
            <a:ext cx="4758821" cy="461885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0"/>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97068" y="2954064"/>
              <a:ext cx="4532232"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3</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2851"/>
            <a:ext cx="867042" cy="153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52810" y="4800600"/>
            <a:ext cx="1503894"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7114105" y="2109787"/>
            <a:ext cx="2020484" cy="2677656"/>
          </a:xfrm>
          <a:prstGeom prst="rect">
            <a:avLst/>
          </a:prstGeom>
          <a:noFill/>
        </p:spPr>
        <p:txBody>
          <a:bodyPr wrap="square" rtlCol="0">
            <a:spAutoFit/>
          </a:bodyPr>
          <a:lstStyle/>
          <a:p>
            <a:r>
              <a:rPr lang="en-US" sz="1400" dirty="0" smtClean="0"/>
              <a:t>In general, </a:t>
            </a:r>
            <a:r>
              <a:rPr lang="en-US" sz="1400" dirty="0" smtClean="0"/>
              <a:t>The </a:t>
            </a:r>
            <a:r>
              <a:rPr lang="en-US" sz="1400" dirty="0" smtClean="0"/>
              <a:t>spatial details of </a:t>
            </a:r>
            <a:r>
              <a:rPr lang="en-US" sz="1400" dirty="0" smtClean="0"/>
              <a:t>Every </a:t>
            </a:r>
            <a:r>
              <a:rPr lang="en-US" sz="1400" dirty="0"/>
              <a:t>drought is different</a:t>
            </a:r>
            <a:r>
              <a:rPr lang="en-US" sz="1400" dirty="0" smtClean="0"/>
              <a:t>.! Every </a:t>
            </a:r>
            <a:r>
              <a:rPr lang="en-US" sz="1400" dirty="0" smtClean="0"/>
              <a:t>situation is different</a:t>
            </a:r>
            <a:r>
              <a:rPr lang="en-US" sz="1400" dirty="0" smtClean="0"/>
              <a:t>!!</a:t>
            </a:r>
          </a:p>
          <a:p>
            <a:endParaRPr lang="en-US" sz="1400" dirty="0" smtClean="0"/>
          </a:p>
          <a:p>
            <a:r>
              <a:rPr lang="en-US" sz="1400" dirty="0" smtClean="0"/>
              <a:t>But, do these two drought spatial maps (above and below) look similar? Somewhat yes</a:t>
            </a:r>
            <a:r>
              <a:rPr lang="en-US" sz="1400" dirty="0"/>
              <a:t>!</a:t>
            </a:r>
            <a:r>
              <a:rPr lang="en-US" sz="1400" dirty="0" smtClean="0"/>
              <a:t> In both cases, the pattern developed 2, 3 La Nina Events! </a:t>
            </a:r>
            <a:r>
              <a:rPr lang="en-US" sz="1400" dirty="0" smtClean="0">
                <a:sym typeface="Wingdings" panose="05000000000000000000" pitchFamily="2" charset="2"/>
              </a:rPr>
              <a:t> </a:t>
            </a:r>
            <a:endParaRPr lang="en-US" sz="1400" dirty="0" smtClean="0"/>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473299" y="4211883"/>
            <a:ext cx="190327" cy="1722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3835" y="3071678"/>
            <a:ext cx="588365" cy="222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922569" y="3150993"/>
            <a:ext cx="4741057" cy="2862121"/>
          </a:xfrm>
          <a:prstGeom prst="rect">
            <a:avLst/>
          </a:prstGeom>
        </p:spPr>
      </p:pic>
      <p:pic>
        <p:nvPicPr>
          <p:cNvPr id="21" name="Picture 2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8617" y="5043215"/>
            <a:ext cx="2114430" cy="1607799"/>
          </a:xfrm>
          <a:prstGeom prst="rect">
            <a:avLst/>
          </a:prstGeom>
          <a:noFill/>
          <a:ln>
            <a:noFill/>
          </a:ln>
        </p:spPr>
      </p:pic>
      <p:cxnSp>
        <p:nvCxnSpPr>
          <p:cNvPr id="14" name="Straight Arrow Connector 13"/>
          <p:cNvCxnSpPr/>
          <p:nvPr/>
        </p:nvCxnSpPr>
        <p:spPr>
          <a:xfrm flipH="1" flipV="1">
            <a:off x="5145091" y="4758266"/>
            <a:ext cx="1969015" cy="704459"/>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8" y="21125"/>
            <a:ext cx="8733802" cy="6746862"/>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15/16 Jan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6048795" y="6398655"/>
            <a:ext cx="2714205" cy="369332"/>
          </a:xfrm>
          <a:prstGeom prst="rect">
            <a:avLst/>
          </a:prstGeom>
          <a:noFill/>
        </p:spPr>
        <p:txBody>
          <a:bodyPr wrap="none" rtlCol="0">
            <a:spAutoFit/>
          </a:bodyPr>
          <a:lstStyle/>
          <a:p>
            <a:r>
              <a:rPr lang="en-US" sz="1200" dirty="0" smtClean="0"/>
              <a:t>The 3Models are: CFSV2, GEFS, &amp; EC</a:t>
            </a:r>
            <a:r>
              <a:rPr lang="en-US" dirty="0" smtClean="0"/>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779029" cy="6781800"/>
          </a:xfrm>
          <a:prstGeom prst="rect">
            <a:avLst/>
          </a:prstGeom>
        </p:spPr>
      </p:pic>
      <p:grpSp>
        <p:nvGrpSpPr>
          <p:cNvPr id="5" name="Group 4"/>
          <p:cNvGrpSpPr/>
          <p:nvPr/>
        </p:nvGrpSpPr>
        <p:grpSpPr>
          <a:xfrm>
            <a:off x="3429000" y="2286000"/>
            <a:ext cx="247650" cy="3214643"/>
            <a:chOff x="3429000" y="2286000"/>
            <a:chExt cx="247650" cy="3214643"/>
          </a:xfrm>
        </p:grpSpPr>
        <p:cxnSp>
          <p:nvCxnSpPr>
            <p:cNvPr id="11" name="Straight Connector 10"/>
            <p:cNvCxnSpPr/>
            <p:nvPr/>
          </p:nvCxnSpPr>
          <p:spPr>
            <a:xfrm>
              <a:off x="3676650" y="2286000"/>
              <a:ext cx="0" cy="3200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29000" y="22860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29000" y="5500643"/>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31</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15/16 Jan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15/16 Jan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667000" y="2362200"/>
            <a:ext cx="4572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33</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15/16 Jan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448"/>
            <a:ext cx="7279997" cy="55658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6658"/>
            <a:ext cx="8382000" cy="646331"/>
          </a:xfrm>
          <a:prstGeom prst="rect">
            <a:avLst/>
          </a:prstGeom>
          <a:noFill/>
        </p:spPr>
        <p:txBody>
          <a:bodyPr wrap="square" rtlCol="0">
            <a:spAutoFit/>
          </a:bodyPr>
          <a:lstStyle/>
          <a:p>
            <a:r>
              <a:rPr lang="en-US" b="1" dirty="0" smtClean="0">
                <a:solidFill>
                  <a:srgbClr val="FF0000"/>
                </a:solidFill>
              </a:rPr>
              <a:t>Week-4 Soil Moisture Percentile (SMP) </a:t>
            </a:r>
            <a:r>
              <a:rPr lang="en-US" b="1" dirty="0" err="1" smtClean="0">
                <a:solidFill>
                  <a:srgbClr val="FF0000"/>
                </a:solidFill>
              </a:rPr>
              <a:t>Fcst</a:t>
            </a:r>
            <a:r>
              <a:rPr lang="en-US" b="1" dirty="0" smtClean="0">
                <a:solidFill>
                  <a:srgbClr val="FF0000"/>
                </a:solidFill>
              </a:rPr>
              <a:t> </a:t>
            </a:r>
            <a:r>
              <a:rPr lang="en-US" dirty="0" smtClean="0"/>
              <a:t>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a:t>
            </a:r>
            <a:r>
              <a:rPr lang="en-US" sz="1400" dirty="0" smtClean="0"/>
              <a:t>www.cpc.ncep.noaa.gov/products/people/lxu/flashd/flash_prediction.html#10</a:t>
            </a:r>
            <a:endParaRPr lang="en-US" sz="1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Based on Yesterday’s IC</a:t>
            </a:r>
            <a:endParaRPr lang="en-US" dirty="0"/>
          </a:p>
        </p:txBody>
      </p:sp>
      <p:sp>
        <p:nvSpPr>
          <p:cNvPr id="3" name="Rectangle 2"/>
          <p:cNvSpPr/>
          <p:nvPr/>
        </p:nvSpPr>
        <p:spPr>
          <a:xfrm>
            <a:off x="73236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1371600"/>
            <a:ext cx="1905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77100" y="3400138"/>
            <a:ext cx="1752600" cy="1815882"/>
          </a:xfrm>
          <a:prstGeom prst="rect">
            <a:avLst/>
          </a:prstGeom>
          <a:noFill/>
        </p:spPr>
        <p:txBody>
          <a:bodyPr wrap="square" rtlCol="0">
            <a:spAutoFit/>
          </a:bodyPr>
          <a:lstStyle/>
          <a:p>
            <a:r>
              <a:rPr lang="en-US" sz="1400" dirty="0" smtClean="0"/>
              <a:t>While not exactly mapping 1-to-1 with the drought areas, this map is generally connected to the drought areas in some ways, as it is related to soil moisture!! </a:t>
            </a:r>
            <a:endParaRPr lang="en-US" sz="1400" dirty="0"/>
          </a:p>
        </p:txBody>
      </p:sp>
      <p:sp>
        <p:nvSpPr>
          <p:cNvPr id="4" name="Freeform 3"/>
          <p:cNvSpPr/>
          <p:nvPr/>
        </p:nvSpPr>
        <p:spPr>
          <a:xfrm>
            <a:off x="4153256" y="2811566"/>
            <a:ext cx="863125" cy="1077420"/>
          </a:xfrm>
          <a:custGeom>
            <a:avLst/>
            <a:gdLst>
              <a:gd name="connsiteX0" fmla="*/ 410198 w 863125"/>
              <a:gd name="connsiteY0" fmla="*/ 25638 h 1077420"/>
              <a:gd name="connsiteX1" fmla="*/ 350378 w 863125"/>
              <a:gd name="connsiteY1" fmla="*/ 51275 h 1077420"/>
              <a:gd name="connsiteX2" fmla="*/ 316194 w 863125"/>
              <a:gd name="connsiteY2" fmla="*/ 68367 h 1077420"/>
              <a:gd name="connsiteX3" fmla="*/ 299103 w 863125"/>
              <a:gd name="connsiteY3" fmla="*/ 94004 h 1077420"/>
              <a:gd name="connsiteX4" fmla="*/ 273465 w 863125"/>
              <a:gd name="connsiteY4" fmla="*/ 111096 h 1077420"/>
              <a:gd name="connsiteX5" fmla="*/ 239282 w 863125"/>
              <a:gd name="connsiteY5" fmla="*/ 136733 h 1077420"/>
              <a:gd name="connsiteX6" fmla="*/ 213645 w 863125"/>
              <a:gd name="connsiteY6" fmla="*/ 153825 h 1077420"/>
              <a:gd name="connsiteX7" fmla="*/ 188008 w 863125"/>
              <a:gd name="connsiteY7" fmla="*/ 179462 h 1077420"/>
              <a:gd name="connsiteX8" fmla="*/ 162370 w 863125"/>
              <a:gd name="connsiteY8" fmla="*/ 196554 h 1077420"/>
              <a:gd name="connsiteX9" fmla="*/ 119641 w 863125"/>
              <a:gd name="connsiteY9" fmla="*/ 239283 h 1077420"/>
              <a:gd name="connsiteX10" fmla="*/ 94004 w 863125"/>
              <a:gd name="connsiteY10" fmla="*/ 299103 h 1077420"/>
              <a:gd name="connsiteX11" fmla="*/ 68366 w 863125"/>
              <a:gd name="connsiteY11" fmla="*/ 341832 h 1077420"/>
              <a:gd name="connsiteX12" fmla="*/ 51275 w 863125"/>
              <a:gd name="connsiteY12" fmla="*/ 410198 h 1077420"/>
              <a:gd name="connsiteX13" fmla="*/ 34183 w 863125"/>
              <a:gd name="connsiteY13" fmla="*/ 435836 h 1077420"/>
              <a:gd name="connsiteX14" fmla="*/ 25637 w 863125"/>
              <a:gd name="connsiteY14" fmla="*/ 470019 h 1077420"/>
              <a:gd name="connsiteX15" fmla="*/ 8546 w 863125"/>
              <a:gd name="connsiteY15" fmla="*/ 529840 h 1077420"/>
              <a:gd name="connsiteX16" fmla="*/ 0 w 863125"/>
              <a:gd name="connsiteY16" fmla="*/ 598206 h 1077420"/>
              <a:gd name="connsiteX17" fmla="*/ 17092 w 863125"/>
              <a:gd name="connsiteY17" fmla="*/ 846034 h 1077420"/>
              <a:gd name="connsiteX18" fmla="*/ 34183 w 863125"/>
              <a:gd name="connsiteY18" fmla="*/ 871671 h 1077420"/>
              <a:gd name="connsiteX19" fmla="*/ 42729 w 863125"/>
              <a:gd name="connsiteY19" fmla="*/ 905855 h 1077420"/>
              <a:gd name="connsiteX20" fmla="*/ 68366 w 863125"/>
              <a:gd name="connsiteY20" fmla="*/ 965675 h 1077420"/>
              <a:gd name="connsiteX21" fmla="*/ 128187 w 863125"/>
              <a:gd name="connsiteY21" fmla="*/ 1016950 h 1077420"/>
              <a:gd name="connsiteX22" fmla="*/ 179462 w 863125"/>
              <a:gd name="connsiteY22" fmla="*/ 1034041 h 1077420"/>
              <a:gd name="connsiteX23" fmla="*/ 213645 w 863125"/>
              <a:gd name="connsiteY23" fmla="*/ 1051133 h 1077420"/>
              <a:gd name="connsiteX24" fmla="*/ 376015 w 863125"/>
              <a:gd name="connsiteY24" fmla="*/ 1068225 h 1077420"/>
              <a:gd name="connsiteX25" fmla="*/ 461473 w 863125"/>
              <a:gd name="connsiteY25" fmla="*/ 1068225 h 1077420"/>
              <a:gd name="connsiteX26" fmla="*/ 495656 w 863125"/>
              <a:gd name="connsiteY26" fmla="*/ 1016950 h 1077420"/>
              <a:gd name="connsiteX27" fmla="*/ 529839 w 863125"/>
              <a:gd name="connsiteY27" fmla="*/ 999858 h 1077420"/>
              <a:gd name="connsiteX28" fmla="*/ 572568 w 863125"/>
              <a:gd name="connsiteY28" fmla="*/ 948584 h 1077420"/>
              <a:gd name="connsiteX29" fmla="*/ 640935 w 863125"/>
              <a:gd name="connsiteY29" fmla="*/ 863126 h 1077420"/>
              <a:gd name="connsiteX30" fmla="*/ 666572 w 863125"/>
              <a:gd name="connsiteY30" fmla="*/ 846034 h 1077420"/>
              <a:gd name="connsiteX31" fmla="*/ 717847 w 863125"/>
              <a:gd name="connsiteY31" fmla="*/ 794759 h 1077420"/>
              <a:gd name="connsiteX32" fmla="*/ 752030 w 863125"/>
              <a:gd name="connsiteY32" fmla="*/ 769122 h 1077420"/>
              <a:gd name="connsiteX33" fmla="*/ 777667 w 863125"/>
              <a:gd name="connsiteY33" fmla="*/ 734939 h 1077420"/>
              <a:gd name="connsiteX34" fmla="*/ 794759 w 863125"/>
              <a:gd name="connsiteY34" fmla="*/ 709301 h 1077420"/>
              <a:gd name="connsiteX35" fmla="*/ 820396 w 863125"/>
              <a:gd name="connsiteY35" fmla="*/ 692210 h 1077420"/>
              <a:gd name="connsiteX36" fmla="*/ 828942 w 863125"/>
              <a:gd name="connsiteY36" fmla="*/ 658027 h 1077420"/>
              <a:gd name="connsiteX37" fmla="*/ 837488 w 863125"/>
              <a:gd name="connsiteY37" fmla="*/ 615298 h 1077420"/>
              <a:gd name="connsiteX38" fmla="*/ 863125 w 863125"/>
              <a:gd name="connsiteY38" fmla="*/ 589660 h 1077420"/>
              <a:gd name="connsiteX39" fmla="*/ 854580 w 863125"/>
              <a:gd name="connsiteY39" fmla="*/ 316195 h 1077420"/>
              <a:gd name="connsiteX40" fmla="*/ 846034 w 863125"/>
              <a:gd name="connsiteY40" fmla="*/ 290557 h 1077420"/>
              <a:gd name="connsiteX41" fmla="*/ 820396 w 863125"/>
              <a:gd name="connsiteY41" fmla="*/ 264920 h 1077420"/>
              <a:gd name="connsiteX42" fmla="*/ 803305 w 863125"/>
              <a:gd name="connsiteY42" fmla="*/ 213645 h 1077420"/>
              <a:gd name="connsiteX43" fmla="*/ 743484 w 863125"/>
              <a:gd name="connsiteY43" fmla="*/ 136733 h 1077420"/>
              <a:gd name="connsiteX44" fmla="*/ 709301 w 863125"/>
              <a:gd name="connsiteY44" fmla="*/ 94004 h 1077420"/>
              <a:gd name="connsiteX45" fmla="*/ 683664 w 863125"/>
              <a:gd name="connsiteY45" fmla="*/ 76913 h 1077420"/>
              <a:gd name="connsiteX46" fmla="*/ 649480 w 863125"/>
              <a:gd name="connsiteY46" fmla="*/ 42729 h 1077420"/>
              <a:gd name="connsiteX47" fmla="*/ 615297 w 863125"/>
              <a:gd name="connsiteY47" fmla="*/ 34184 h 1077420"/>
              <a:gd name="connsiteX48" fmla="*/ 555477 w 863125"/>
              <a:gd name="connsiteY48" fmla="*/ 17092 h 1077420"/>
              <a:gd name="connsiteX49" fmla="*/ 495656 w 863125"/>
              <a:gd name="connsiteY49" fmla="*/ 0 h 107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3125" h="1077420">
                <a:moveTo>
                  <a:pt x="410198" y="25638"/>
                </a:moveTo>
                <a:cubicBezTo>
                  <a:pt x="390258" y="34184"/>
                  <a:pt x="370128" y="42298"/>
                  <a:pt x="350378" y="51275"/>
                </a:cubicBezTo>
                <a:cubicBezTo>
                  <a:pt x="338780" y="56547"/>
                  <a:pt x="325981" y="60211"/>
                  <a:pt x="316194" y="68367"/>
                </a:cubicBezTo>
                <a:cubicBezTo>
                  <a:pt x="308304" y="74942"/>
                  <a:pt x="306365" y="86742"/>
                  <a:pt x="299103" y="94004"/>
                </a:cubicBezTo>
                <a:cubicBezTo>
                  <a:pt x="291840" y="101267"/>
                  <a:pt x="281823" y="105126"/>
                  <a:pt x="273465" y="111096"/>
                </a:cubicBezTo>
                <a:cubicBezTo>
                  <a:pt x="261875" y="119374"/>
                  <a:pt x="250872" y="128454"/>
                  <a:pt x="239282" y="136733"/>
                </a:cubicBezTo>
                <a:cubicBezTo>
                  <a:pt x="230924" y="142703"/>
                  <a:pt x="221535" y="147250"/>
                  <a:pt x="213645" y="153825"/>
                </a:cubicBezTo>
                <a:cubicBezTo>
                  <a:pt x="204361" y="161562"/>
                  <a:pt x="197292" y="171725"/>
                  <a:pt x="188008" y="179462"/>
                </a:cubicBezTo>
                <a:cubicBezTo>
                  <a:pt x="180118" y="186037"/>
                  <a:pt x="170100" y="189790"/>
                  <a:pt x="162370" y="196554"/>
                </a:cubicBezTo>
                <a:cubicBezTo>
                  <a:pt x="147211" y="209818"/>
                  <a:pt x="133884" y="225040"/>
                  <a:pt x="119641" y="239283"/>
                </a:cubicBezTo>
                <a:cubicBezTo>
                  <a:pt x="111095" y="259223"/>
                  <a:pt x="103706" y="279699"/>
                  <a:pt x="94004" y="299103"/>
                </a:cubicBezTo>
                <a:cubicBezTo>
                  <a:pt x="86576" y="313960"/>
                  <a:pt x="75794" y="326975"/>
                  <a:pt x="68366" y="341832"/>
                </a:cubicBezTo>
                <a:cubicBezTo>
                  <a:pt x="52557" y="373451"/>
                  <a:pt x="65896" y="371211"/>
                  <a:pt x="51275" y="410198"/>
                </a:cubicBezTo>
                <a:cubicBezTo>
                  <a:pt x="47669" y="419815"/>
                  <a:pt x="39880" y="427290"/>
                  <a:pt x="34183" y="435836"/>
                </a:cubicBezTo>
                <a:cubicBezTo>
                  <a:pt x="31334" y="447230"/>
                  <a:pt x="28864" y="458726"/>
                  <a:pt x="25637" y="470019"/>
                </a:cubicBezTo>
                <a:cubicBezTo>
                  <a:pt x="17511" y="498462"/>
                  <a:pt x="13888" y="497788"/>
                  <a:pt x="8546" y="529840"/>
                </a:cubicBezTo>
                <a:cubicBezTo>
                  <a:pt x="4770" y="552494"/>
                  <a:pt x="2849" y="575417"/>
                  <a:pt x="0" y="598206"/>
                </a:cubicBezTo>
                <a:cubicBezTo>
                  <a:pt x="5697" y="680815"/>
                  <a:pt x="6821" y="763868"/>
                  <a:pt x="17092" y="846034"/>
                </a:cubicBezTo>
                <a:cubicBezTo>
                  <a:pt x="18366" y="856225"/>
                  <a:pt x="30137" y="862231"/>
                  <a:pt x="34183" y="871671"/>
                </a:cubicBezTo>
                <a:cubicBezTo>
                  <a:pt x="38810" y="882467"/>
                  <a:pt x="39502" y="894562"/>
                  <a:pt x="42729" y="905855"/>
                </a:cubicBezTo>
                <a:cubicBezTo>
                  <a:pt x="48042" y="924450"/>
                  <a:pt x="57516" y="950485"/>
                  <a:pt x="68366" y="965675"/>
                </a:cubicBezTo>
                <a:cubicBezTo>
                  <a:pt x="77868" y="978978"/>
                  <a:pt x="115220" y="1010466"/>
                  <a:pt x="128187" y="1016950"/>
                </a:cubicBezTo>
                <a:cubicBezTo>
                  <a:pt x="144301" y="1025007"/>
                  <a:pt x="163348" y="1025984"/>
                  <a:pt x="179462" y="1034041"/>
                </a:cubicBezTo>
                <a:cubicBezTo>
                  <a:pt x="190856" y="1039738"/>
                  <a:pt x="201717" y="1046660"/>
                  <a:pt x="213645" y="1051133"/>
                </a:cubicBezTo>
                <a:cubicBezTo>
                  <a:pt x="258673" y="1068019"/>
                  <a:pt x="348047" y="1066360"/>
                  <a:pt x="376015" y="1068225"/>
                </a:cubicBezTo>
                <a:cubicBezTo>
                  <a:pt x="399320" y="1072886"/>
                  <a:pt x="438168" y="1086351"/>
                  <a:pt x="461473" y="1068225"/>
                </a:cubicBezTo>
                <a:cubicBezTo>
                  <a:pt x="477688" y="1055614"/>
                  <a:pt x="477283" y="1026137"/>
                  <a:pt x="495656" y="1016950"/>
                </a:cubicBezTo>
                <a:lnTo>
                  <a:pt x="529839" y="999858"/>
                </a:lnTo>
                <a:cubicBezTo>
                  <a:pt x="590927" y="908229"/>
                  <a:pt x="495787" y="1047303"/>
                  <a:pt x="572568" y="948584"/>
                </a:cubicBezTo>
                <a:cubicBezTo>
                  <a:pt x="616557" y="892026"/>
                  <a:pt x="591545" y="905460"/>
                  <a:pt x="640935" y="863126"/>
                </a:cubicBezTo>
                <a:cubicBezTo>
                  <a:pt x="648733" y="856442"/>
                  <a:pt x="658896" y="852858"/>
                  <a:pt x="666572" y="846034"/>
                </a:cubicBezTo>
                <a:cubicBezTo>
                  <a:pt x="684638" y="829975"/>
                  <a:pt x="698510" y="809262"/>
                  <a:pt x="717847" y="794759"/>
                </a:cubicBezTo>
                <a:cubicBezTo>
                  <a:pt x="729241" y="786213"/>
                  <a:pt x="741959" y="779193"/>
                  <a:pt x="752030" y="769122"/>
                </a:cubicBezTo>
                <a:cubicBezTo>
                  <a:pt x="762101" y="759051"/>
                  <a:pt x="769389" y="746529"/>
                  <a:pt x="777667" y="734939"/>
                </a:cubicBezTo>
                <a:cubicBezTo>
                  <a:pt x="783637" y="726581"/>
                  <a:pt x="787496" y="716564"/>
                  <a:pt x="794759" y="709301"/>
                </a:cubicBezTo>
                <a:cubicBezTo>
                  <a:pt x="802021" y="702039"/>
                  <a:pt x="811850" y="697907"/>
                  <a:pt x="820396" y="692210"/>
                </a:cubicBezTo>
                <a:cubicBezTo>
                  <a:pt x="823245" y="680816"/>
                  <a:pt x="826394" y="669492"/>
                  <a:pt x="828942" y="658027"/>
                </a:cubicBezTo>
                <a:cubicBezTo>
                  <a:pt x="832093" y="643848"/>
                  <a:pt x="830992" y="628290"/>
                  <a:pt x="837488" y="615298"/>
                </a:cubicBezTo>
                <a:cubicBezTo>
                  <a:pt x="842893" y="604488"/>
                  <a:pt x="854579" y="598206"/>
                  <a:pt x="863125" y="589660"/>
                </a:cubicBezTo>
                <a:cubicBezTo>
                  <a:pt x="860277" y="498505"/>
                  <a:pt x="859783" y="407246"/>
                  <a:pt x="854580" y="316195"/>
                </a:cubicBezTo>
                <a:cubicBezTo>
                  <a:pt x="854066" y="307201"/>
                  <a:pt x="851031" y="298052"/>
                  <a:pt x="846034" y="290557"/>
                </a:cubicBezTo>
                <a:cubicBezTo>
                  <a:pt x="839330" y="280501"/>
                  <a:pt x="828942" y="273466"/>
                  <a:pt x="820396" y="264920"/>
                </a:cubicBezTo>
                <a:cubicBezTo>
                  <a:pt x="814699" y="247828"/>
                  <a:pt x="813298" y="228635"/>
                  <a:pt x="803305" y="213645"/>
                </a:cubicBezTo>
                <a:cubicBezTo>
                  <a:pt x="735110" y="111351"/>
                  <a:pt x="799714" y="200995"/>
                  <a:pt x="743484" y="136733"/>
                </a:cubicBezTo>
                <a:cubicBezTo>
                  <a:pt x="731473" y="123006"/>
                  <a:pt x="722199" y="106902"/>
                  <a:pt x="709301" y="94004"/>
                </a:cubicBezTo>
                <a:cubicBezTo>
                  <a:pt x="702039" y="86742"/>
                  <a:pt x="691462" y="83597"/>
                  <a:pt x="683664" y="76913"/>
                </a:cubicBezTo>
                <a:cubicBezTo>
                  <a:pt x="671429" y="66426"/>
                  <a:pt x="663145" y="51270"/>
                  <a:pt x="649480" y="42729"/>
                </a:cubicBezTo>
                <a:cubicBezTo>
                  <a:pt x="639520" y="36504"/>
                  <a:pt x="626590" y="37411"/>
                  <a:pt x="615297" y="34184"/>
                </a:cubicBezTo>
                <a:cubicBezTo>
                  <a:pt x="565322" y="19906"/>
                  <a:pt x="615604" y="30454"/>
                  <a:pt x="555477" y="17092"/>
                </a:cubicBezTo>
                <a:cubicBezTo>
                  <a:pt x="502584" y="5338"/>
                  <a:pt x="527458" y="15901"/>
                  <a:pt x="49565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4953000" y="3581400"/>
            <a:ext cx="914400" cy="838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15000" y="4114800"/>
            <a:ext cx="1371600" cy="1200329"/>
          </a:xfrm>
          <a:prstGeom prst="rect">
            <a:avLst/>
          </a:prstGeom>
          <a:noFill/>
        </p:spPr>
        <p:txBody>
          <a:bodyPr wrap="square" rtlCol="0">
            <a:spAutoFit/>
          </a:bodyPr>
          <a:lstStyle/>
          <a:p>
            <a:r>
              <a:rPr lang="en-US" sz="1200" dirty="0" smtClean="0"/>
              <a:t>This dryness may exist next month, but will likely be not there by end of JFM</a:t>
            </a:r>
            <a:r>
              <a:rPr lang="en-US" sz="1200" i="1" dirty="0" smtClean="0">
                <a:solidFill>
                  <a:srgbClr val="FF0000"/>
                </a:solidFill>
              </a:rPr>
              <a:t>. – I said this last month</a:t>
            </a:r>
            <a:endParaRPr lang="en-US" sz="1200" i="1" dirty="0">
              <a:solidFill>
                <a:srgbClr val="FF0000"/>
              </a:solidFill>
            </a:endParaRPr>
          </a:p>
        </p:txBody>
      </p:sp>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Feb</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71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FMA</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35</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21350" y="76200"/>
            <a:ext cx="1752600" cy="1583852"/>
          </a:xfrm>
        </p:spPr>
        <p:txBody>
          <a:bodyPr/>
          <a:lstStyle/>
          <a:p>
            <a:r>
              <a:rPr lang="en-US" altLang="en-US" sz="2800" dirty="0"/>
              <a:t> </a:t>
            </a:r>
            <a:r>
              <a:rPr lang="en-US" altLang="en-US" sz="2000" dirty="0"/>
              <a:t>NMME </a:t>
            </a:r>
            <a:r>
              <a:rPr lang="en-US" altLang="en-US" sz="2000" dirty="0" smtClean="0"/>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4098"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 y="-754"/>
            <a:ext cx="3802015" cy="29370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954855" cy="29368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 y="3247156"/>
            <a:ext cx="3811823" cy="294463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200399"/>
            <a:ext cx="4002343" cy="2991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36</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FMA</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17635" y="369332"/>
            <a:ext cx="9126365" cy="6164818"/>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37</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3" y="6135469"/>
            <a:ext cx="2184181"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 I.C.</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3573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16F1FBA-767E-ED43-9C0F-E31BC1ACDA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626" t="1982" r="32625" b="5069"/>
          <a:stretch/>
        </p:blipFill>
        <p:spPr bwMode="auto">
          <a:xfrm>
            <a:off x="0" y="331955"/>
            <a:ext cx="2286000" cy="57773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369049" y="323849"/>
            <a:ext cx="4641351" cy="5832693"/>
          </a:xfrm>
          <a:prstGeom prst="rect">
            <a:avLst/>
          </a:prstGeom>
        </p:spPr>
      </p:pic>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199" y="1221783"/>
            <a:ext cx="4104845" cy="504794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38</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27641" y="670801"/>
            <a:ext cx="2205978"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5052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sp>
        <p:nvSpPr>
          <p:cNvPr id="7" name="TextBox 6"/>
          <p:cNvSpPr txBox="1"/>
          <p:nvPr/>
        </p:nvSpPr>
        <p:spPr>
          <a:xfrm>
            <a:off x="6172201" y="394"/>
            <a:ext cx="2971800" cy="707886"/>
          </a:xfrm>
          <a:prstGeom prst="rect">
            <a:avLst/>
          </a:prstGeom>
          <a:noFill/>
        </p:spPr>
        <p:txBody>
          <a:bodyPr wrap="square" rtlCol="0">
            <a:spAutoFit/>
          </a:bodyPr>
          <a:lstStyle/>
          <a:p>
            <a:r>
              <a:rPr lang="en-US" sz="2000" dirty="0" smtClean="0">
                <a:solidFill>
                  <a:srgbClr val="FF0000"/>
                </a:solidFill>
              </a:rPr>
              <a:t>May skip this slide !!</a:t>
            </a:r>
          </a:p>
          <a:p>
            <a:r>
              <a:rPr lang="en-US" sz="2000" dirty="0" smtClean="0">
                <a:solidFill>
                  <a:srgbClr val="FF0000"/>
                </a:solidFill>
              </a:rPr>
              <a:t>No new/updated data! </a:t>
            </a:r>
            <a:endParaRPr lang="en-US" sz="2000" dirty="0">
              <a:solidFill>
                <a:srgbClr val="FF0000"/>
              </a:solidFill>
            </a:endParaRPr>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stretch>
            <a:fillRect/>
          </a:stretch>
        </p:blipFill>
        <p:spPr>
          <a:xfrm>
            <a:off x="42035" y="1229170"/>
            <a:ext cx="640108" cy="5040555"/>
          </a:xfrm>
          <a:prstGeom prst="rect">
            <a:avLst/>
          </a:prstGeom>
        </p:spPr>
      </p:pic>
      <p:pic>
        <p:nvPicPr>
          <p:cNvPr id="5122" name="Picture 2" descr="Daily Soil Moisture Pecenti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6026" y="3803367"/>
            <a:ext cx="3965574" cy="26736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39</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(26 years)</a:t>
            </a:r>
            <a:r>
              <a:rPr lang="en-US" sz="1250" b="1" dirty="0" smtClean="0"/>
              <a:t>  </a:t>
            </a:r>
            <a:r>
              <a:rPr lang="en-US" sz="1250" b="1" u="sng" dirty="0" smtClean="0"/>
              <a:t>(47 years</a:t>
            </a:r>
            <a:r>
              <a:rPr lang="en-US" sz="1250" b="1" dirty="0" smtClean="0"/>
              <a:t>)  (73 years)</a:t>
            </a:r>
          </a:p>
          <a:p>
            <a:r>
              <a:rPr lang="en-US" sz="1250" dirty="0" smtClean="0"/>
              <a:t>	      </a:t>
            </a:r>
            <a:r>
              <a:rPr lang="en-US" sz="1250" b="1" dirty="0" smtClean="0"/>
              <a:t>1997-2022  1950-1996    1950-2022</a:t>
            </a:r>
          </a:p>
          <a:p>
            <a:r>
              <a:rPr lang="en-US" sz="1300" dirty="0"/>
              <a:t> </a:t>
            </a:r>
            <a:r>
              <a:rPr lang="en-US" sz="1300" dirty="0" smtClean="0"/>
              <a:t>  </a:t>
            </a:r>
            <a:r>
              <a:rPr lang="en-US" sz="1300" dirty="0" smtClean="0">
                <a:solidFill>
                  <a:srgbClr val="0033CC"/>
                </a:solidFill>
              </a:rPr>
              <a:t>La Nina(DJF)          11	              16          27</a:t>
            </a:r>
          </a:p>
          <a:p>
            <a:r>
              <a:rPr lang="en-US" sz="1300" dirty="0"/>
              <a:t> </a:t>
            </a:r>
            <a:r>
              <a:rPr lang="en-US" sz="1300" dirty="0" smtClean="0"/>
              <a:t>  </a:t>
            </a:r>
            <a:r>
              <a:rPr lang="en-US" sz="1300" b="1" dirty="0" smtClean="0">
                <a:solidFill>
                  <a:srgbClr val="FF0000"/>
                </a:solidFill>
              </a:rPr>
              <a:t>El Nino(DJF)           8	              17          25</a:t>
            </a:r>
          </a:p>
          <a:p>
            <a:r>
              <a:rPr lang="en-US" sz="1300" dirty="0" smtClean="0"/>
              <a:t>   </a:t>
            </a:r>
          </a:p>
          <a:p>
            <a:r>
              <a:rPr lang="en-US" sz="1300" dirty="0" smtClean="0">
                <a:solidFill>
                  <a:srgbClr val="0033CC"/>
                </a:solidFill>
              </a:rPr>
              <a:t>La Nina(all 3mos)      117              150          267</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(26 yr) period vs the longer (47 yr) earlier period!!</a:t>
            </a:r>
          </a:p>
          <a:p>
            <a:r>
              <a:rPr lang="en-US" sz="1000" dirty="0" smtClean="0"/>
              <a:t>Compare the ratios of La Nina to El </a:t>
            </a:r>
            <a:r>
              <a:rPr lang="en-US" sz="1000" dirty="0" err="1" smtClean="0"/>
              <a:t>Nio</a:t>
            </a:r>
            <a:r>
              <a:rPr lang="en-US" sz="1000" dirty="0" smtClean="0"/>
              <a:t> in the squared boxes.</a:t>
            </a:r>
          </a:p>
          <a:p>
            <a:r>
              <a:rPr lang="en-US" sz="1000" b="1" dirty="0" smtClean="0"/>
              <a:t>And imagine what if the rest of 2022 remain in La Nina column? </a:t>
            </a:r>
            <a:endParaRPr lang="en-US" sz="1000" b="1" dirty="0"/>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6312130" y="1662807"/>
            <a:ext cx="2828761" cy="4714897"/>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4</a:t>
            </a:fld>
            <a:endParaRPr lang="en-US" altLang="en-US" sz="1400" dirty="0"/>
          </a:p>
        </p:txBody>
      </p:sp>
      <p:sp>
        <p:nvSpPr>
          <p:cNvPr id="4100" name="TextBox 2"/>
          <p:cNvSpPr txBox="1">
            <a:spLocks noChangeArrowheads="1"/>
          </p:cNvSpPr>
          <p:nvPr/>
        </p:nvSpPr>
        <p:spPr bwMode="auto">
          <a:xfrm>
            <a:off x="4347287" y="1768505"/>
            <a:ext cx="3120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Jan –  31 Mar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12/31/22</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January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12/31/22</a:t>
            </a:r>
            <a:endParaRPr lang="en-US" altLang="en-US" sz="14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64284" y="4648200"/>
            <a:ext cx="4183003"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The ongoing winter rainy season (DJF) along the west coast states, combined with the weakening/slowly exiting La Nina conditions is likely to improve the overall drought conditions and hence the drought areal coverage in the United States. </a:t>
            </a:r>
          </a:p>
        </p:txBody>
      </p:sp>
      <p:pic>
        <p:nvPicPr>
          <p:cNvPr id="1026"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325728"/>
            <a:ext cx="4258491" cy="32906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United States Seasonal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7833" y="541337"/>
            <a:ext cx="4403769" cy="3649663"/>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13855" y="228600"/>
            <a:ext cx="9144000" cy="6781800"/>
          </a:xfrm>
        </p:spPr>
        <p:txBody>
          <a:bodyPr/>
          <a:lstStyle/>
          <a:p>
            <a:pPr marL="571500" indent="-571500" eaLnBrk="1" fontAlgn="auto" hangingPunct="1">
              <a:spcBef>
                <a:spcPct val="50000"/>
              </a:spcBef>
              <a:spcAft>
                <a:spcPts val="0"/>
              </a:spcAft>
              <a:buNone/>
              <a:defRP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r>
              <a:rPr lang="en-US" altLang="en-US" sz="1500" b="1" dirty="0" smtClean="0">
                <a:solidFill>
                  <a:srgbClr val="FF0000"/>
                </a:solidFill>
                <a:latin typeface="Trebuchet MS" panose="020B0603020202020204" pitchFamily="34" charset="0"/>
              </a:rPr>
              <a:t>:</a:t>
            </a:r>
            <a:endParaRPr lang="en-US" altLang="en-US" sz="1200" b="1" dirty="0" smtClean="0">
              <a:solidFill>
                <a:srgbClr val="FF0000"/>
              </a:solidFill>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It used to be that for many months (last year) the classic East-West dipole pattern with drought in the US west half, and (almost) no drought in the US east half, was in place</a:t>
            </a:r>
            <a:r>
              <a:rPr lang="en-US" sz="1200" dirty="0" smtClean="0">
                <a:latin typeface="Trebuchet MS" panose="020B0603020202020204" pitchFamily="34" charset="0"/>
              </a:rPr>
              <a:t>. But </a:t>
            </a:r>
            <a:r>
              <a:rPr lang="en-US" sz="1200" dirty="0">
                <a:latin typeface="Trebuchet MS" panose="020B0603020202020204" pitchFamily="34" charset="0"/>
              </a:rPr>
              <a:t>in the last few months, partly due to the second year of good recent (2022) SW monsoon, the S-term drought in the southwestern states has mostly gone, but the L-term drought still exists in parts of CA/OR/NV/UT/AZ/NM and vicinity</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The recent deluge/excess rain over CA is the main story this month. The short term drought across CA may be gone, but cannot make-up for long term accrued rainfall deficit in the region. </a:t>
            </a:r>
          </a:p>
          <a:p>
            <a:pPr marL="285750" indent="-285750">
              <a:buFont typeface="Arial" panose="020B0604020202020204" pitchFamily="34" charset="0"/>
              <a:buChar char="•"/>
            </a:pPr>
            <a:r>
              <a:rPr lang="en-US" sz="1200" dirty="0">
                <a:latin typeface="Trebuchet MS" panose="020B0603020202020204" pitchFamily="34" charset="0"/>
              </a:rPr>
              <a:t>It is not clear if the Long-term drought in the southwest, esp. in CA/NV/UT &amp; vicinity will be gone any time soon, considering the (still!) low water levels in many reservoirs in the region.  The L/T term here in the region is ~20 years or so. But, compared to a month ago, the recent CA rains did help somewhat mitigate/increase many reservoir levels across CA. </a:t>
            </a:r>
          </a:p>
          <a:p>
            <a:pPr marL="285750" indent="-285750">
              <a:buFont typeface="Arial" panose="020B0604020202020204" pitchFamily="34" charset="0"/>
              <a:buChar char="•"/>
            </a:pPr>
            <a:r>
              <a:rPr lang="en-US" sz="1200" dirty="0">
                <a:latin typeface="Trebuchet MS" panose="020B0603020202020204" pitchFamily="34" charset="0"/>
              </a:rPr>
              <a:t>The drought in south central part of the US, covering large parts of MT/Dakotas/ NE/KS/OK western  has only very slightly improved. The drought in this central part of the US is both short and long term</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The ongoing 3-year La Nina has generally increased the overall drought areas coverage across the entire United States. Accordingly, Drought that emerged along the Gulf coast states is till present</a:t>
            </a:r>
            <a:r>
              <a:rPr lang="en-US" sz="1200" dirty="0" smtClean="0">
                <a:latin typeface="Trebuchet MS" panose="020B0603020202020204" pitchFamily="34" charset="0"/>
              </a:rPr>
              <a:t>.</a:t>
            </a:r>
            <a:endParaRPr lang="en-US" altLang="en-US" sz="1200" b="1" dirty="0" smtClean="0">
              <a:solidFill>
                <a:srgbClr val="FF0000"/>
              </a:solidFill>
              <a:latin typeface="Trebuchet MS" panose="020B0603020202020204" pitchFamily="34" charset="0"/>
            </a:endParaRPr>
          </a:p>
          <a:p>
            <a:pPr marL="0" indent="0">
              <a:spcBef>
                <a:spcPct val="50000"/>
              </a:spcBef>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200" b="1" dirty="0">
                <a:solidFill>
                  <a:srgbClr val="0033CC"/>
                </a:solidFill>
                <a:latin typeface="Trebuchet MS" panose="020B0603020202020204" pitchFamily="34" charset="0"/>
              </a:rPr>
              <a:t>A transition from La Niña to ENSO-neutral is anticipated during the February-April 2023 season.  By Northern Hemisphere spring (March-May 2023), the chance for ENSO-neutral is 82%. </a:t>
            </a:r>
            <a:endParaRPr lang="en-US" sz="1200" b="1" dirty="0" smtClean="0">
              <a:solidFill>
                <a:srgbClr val="0033CC"/>
              </a:solidFill>
              <a:latin typeface="Trebuchet MS" panose="020B0603020202020204" pitchFamily="34" charset="0"/>
            </a:endParaRPr>
          </a:p>
          <a:p>
            <a:pPr marL="0" indent="0">
              <a:spcBef>
                <a:spcPct val="50000"/>
              </a:spcBef>
              <a:buNone/>
            </a:pPr>
            <a:r>
              <a:rPr lang="en-US" altLang="en-US" sz="1500" b="1" dirty="0" smtClean="0">
                <a:solidFill>
                  <a:srgbClr val="FF0000"/>
                </a:solidFill>
                <a:latin typeface="Trebuchet MS" panose="020B0603020202020204" pitchFamily="34" charset="0"/>
              </a:rPr>
              <a:t>Prediction:  </a:t>
            </a:r>
            <a:r>
              <a:rPr lang="en-US" sz="1200" dirty="0" smtClean="0">
                <a:latin typeface="Trebuchet MS" panose="020B0603020202020204" pitchFamily="34" charset="0"/>
              </a:rPr>
              <a:t>The third year La Nina </a:t>
            </a:r>
            <a:r>
              <a:rPr lang="en-US" sz="1200" dirty="0" smtClean="0">
                <a:latin typeface="Trebuchet MS" panose="020B0603020202020204" pitchFamily="34" charset="0"/>
              </a:rPr>
              <a:t>almost on </a:t>
            </a:r>
            <a:r>
              <a:rPr lang="en-US" sz="1200" dirty="0" smtClean="0">
                <a:latin typeface="Trebuchet MS" panose="020B0603020202020204" pitchFamily="34" charset="0"/>
              </a:rPr>
              <a:t>its way out. The subsurface cold water in tropical equatorial pacific is </a:t>
            </a:r>
            <a:r>
              <a:rPr lang="en-US" sz="1200" dirty="0" smtClean="0">
                <a:latin typeface="Trebuchet MS" panose="020B0603020202020204" pitchFamily="34" charset="0"/>
              </a:rPr>
              <a:t>depleted</a:t>
            </a:r>
            <a:r>
              <a:rPr lang="en-US" sz="1200" dirty="0" smtClean="0">
                <a:latin typeface="Trebuchet MS" panose="020B0603020202020204" pitchFamily="34" charset="0"/>
              </a:rPr>
              <a:t>, and the odds of either La Nina/Neutral ENSO conditions is </a:t>
            </a:r>
            <a:r>
              <a:rPr lang="en-US" sz="1200" dirty="0" smtClean="0">
                <a:latin typeface="Trebuchet MS" panose="020B0603020202020204" pitchFamily="34" charset="0"/>
              </a:rPr>
              <a:t>most likely </a:t>
            </a:r>
            <a:r>
              <a:rPr lang="en-US" sz="1200" dirty="0" smtClean="0">
                <a:latin typeface="Trebuchet MS" panose="020B0603020202020204" pitchFamily="34" charset="0"/>
              </a:rPr>
              <a:t>in the upcoming forecast season </a:t>
            </a:r>
            <a:r>
              <a:rPr lang="en-US" sz="1200" dirty="0" smtClean="0">
                <a:latin typeface="Trebuchet MS" panose="020B0603020202020204" pitchFamily="34" charset="0"/>
              </a:rPr>
              <a:t>FMA. </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But the multi model NMME ensemble mean forecasts of T/P for the upcoming month(J) and forecast season (JFM) look very much like as if the La Nina conditions are going to be present at some level! </a:t>
            </a:r>
            <a:r>
              <a:rPr lang="en-US" sz="1200" dirty="0" smtClean="0">
                <a:latin typeface="Trebuchet MS" panose="020B0603020202020204" pitchFamily="34" charset="0"/>
              </a:rPr>
              <a:t>BUT so far, in this rainfall season, the rainfall over CA, are NOT anything like what can be expected from past La Nina composites. Same thing also happened in 2015/16.</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While the models are lately having difficulty in predicting even during ENSO conditions (still predicting past composites!), it will be difficult to expect the model to forecast, during the expected ENSO-neutral conditions during FMA, with any skill. </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Along </a:t>
            </a:r>
            <a:r>
              <a:rPr lang="en-US" sz="1200" dirty="0">
                <a:latin typeface="Trebuchet MS" panose="020B0603020202020204" pitchFamily="34" charset="0"/>
              </a:rPr>
              <a:t>the central US </a:t>
            </a:r>
            <a:r>
              <a:rPr lang="en-US" sz="1200" dirty="0" smtClean="0">
                <a:latin typeface="Trebuchet MS" panose="020B0603020202020204" pitchFamily="34" charset="0"/>
              </a:rPr>
              <a:t>states and esp. along central and western TX, the </a:t>
            </a:r>
            <a:r>
              <a:rPr lang="en-US" sz="1200" dirty="0" smtClean="0">
                <a:latin typeface="Trebuchet MS" panose="020B0603020202020204" pitchFamily="34" charset="0"/>
              </a:rPr>
              <a:t>three models forecast (EC/CFSV2/GEFS) suggest that the S/L drought during </a:t>
            </a:r>
            <a:r>
              <a:rPr lang="en-US" sz="1200" dirty="0" smtClean="0">
                <a:latin typeface="Trebuchet MS" panose="020B0603020202020204" pitchFamily="34" charset="0"/>
              </a:rPr>
              <a:t>FMA </a:t>
            </a:r>
            <a:r>
              <a:rPr lang="en-US" sz="1200" dirty="0" smtClean="0">
                <a:latin typeface="Trebuchet MS" panose="020B0603020202020204" pitchFamily="34" charset="0"/>
              </a:rPr>
              <a:t>is likely to </a:t>
            </a:r>
            <a:r>
              <a:rPr lang="en-US" sz="1200" dirty="0" smtClean="0">
                <a:latin typeface="Trebuchet MS" panose="020B0603020202020204" pitchFamily="34" charset="0"/>
              </a:rPr>
              <a:t>persist. The </a:t>
            </a:r>
            <a:r>
              <a:rPr lang="en-US" sz="1200" dirty="0" smtClean="0">
                <a:latin typeface="Trebuchet MS" panose="020B0603020202020204" pitchFamily="34" charset="0"/>
              </a:rPr>
              <a:t>rainfall climatology for the </a:t>
            </a:r>
            <a:r>
              <a:rPr lang="en-US" sz="1200" dirty="0" smtClean="0">
                <a:latin typeface="Trebuchet MS" panose="020B0603020202020204" pitchFamily="34" charset="0"/>
              </a:rPr>
              <a:t>FMA </a:t>
            </a:r>
            <a:r>
              <a:rPr lang="en-US" sz="1200" dirty="0" smtClean="0">
                <a:latin typeface="Trebuchet MS" panose="020B0603020202020204" pitchFamily="34" charset="0"/>
              </a:rPr>
              <a:t>season also favors dry </a:t>
            </a:r>
            <a:r>
              <a:rPr lang="en-US" sz="1200" dirty="0" smtClean="0">
                <a:latin typeface="Trebuchet MS" panose="020B0603020202020204" pitchFamily="34" charset="0"/>
              </a:rPr>
              <a:t>conditions along central US states. </a:t>
            </a:r>
            <a:r>
              <a:rPr lang="en-US" sz="1200" dirty="0" smtClean="0">
                <a:latin typeface="Trebuchet MS" panose="020B0603020202020204" pitchFamily="34" charset="0"/>
              </a:rPr>
              <a:t>The existing drought in </a:t>
            </a:r>
            <a:r>
              <a:rPr lang="en-US" sz="1200" dirty="0" smtClean="0">
                <a:latin typeface="Trebuchet MS" panose="020B0603020202020204" pitchFamily="34" charset="0"/>
              </a:rPr>
              <a:t>parts of </a:t>
            </a:r>
            <a:r>
              <a:rPr lang="en-US" sz="1200" dirty="0" smtClean="0">
                <a:latin typeface="Trebuchet MS" panose="020B0603020202020204" pitchFamily="34" charset="0"/>
              </a:rPr>
              <a:t>FL </a:t>
            </a:r>
            <a:r>
              <a:rPr lang="en-US" sz="1200" dirty="0" smtClean="0">
                <a:latin typeface="Trebuchet MS" panose="020B0603020202020204" pitchFamily="34" charset="0"/>
              </a:rPr>
              <a:t>pan-handle and in nearby Gulf coast areas may </a:t>
            </a:r>
            <a:r>
              <a:rPr lang="en-US" sz="1200" dirty="0" smtClean="0">
                <a:latin typeface="Trebuchet MS" panose="020B0603020202020204" pitchFamily="34" charset="0"/>
              </a:rPr>
              <a:t>continue next </a:t>
            </a:r>
            <a:r>
              <a:rPr lang="en-US" sz="1200" dirty="0" smtClean="0">
                <a:latin typeface="Trebuchet MS" panose="020B0603020202020204" pitchFamily="34" charset="0"/>
              </a:rPr>
              <a:t>month, and may persist at least in FL by end of FMA season</a:t>
            </a:r>
            <a:r>
              <a:rPr lang="en-US" sz="1200" dirty="0" smtClean="0">
                <a:latin typeface="Trebuchet MS" panose="020B0603020202020204" pitchFamily="34" charset="0"/>
              </a:rPr>
              <a:t>. </a:t>
            </a:r>
          </a:p>
          <a:p>
            <a:pPr marL="285750" indent="-285750">
              <a:buFont typeface="Arial" panose="020B0604020202020204" pitchFamily="34" charset="0"/>
              <a:buChar char="•"/>
            </a:pPr>
            <a:r>
              <a:rPr lang="en-US" sz="1200" dirty="0" smtClean="0">
                <a:latin typeface="Trebuchet MS" panose="020B0603020202020204" pitchFamily="34" charset="0"/>
              </a:rPr>
              <a:t>The minor drought </a:t>
            </a:r>
            <a:r>
              <a:rPr lang="en-US" sz="1200" dirty="0" smtClean="0">
                <a:latin typeface="Trebuchet MS" panose="020B0603020202020204" pitchFamily="34" charset="0"/>
              </a:rPr>
              <a:t>in the Ohio valley, central Midwest region may </a:t>
            </a:r>
            <a:r>
              <a:rPr lang="en-US" sz="1200" dirty="0" smtClean="0">
                <a:latin typeface="Trebuchet MS" panose="020B0603020202020204" pitchFamily="34" charset="0"/>
              </a:rPr>
              <a:t>likely go </a:t>
            </a:r>
            <a:r>
              <a:rPr lang="en-US" sz="1200" dirty="0" smtClean="0">
                <a:latin typeface="Trebuchet MS" panose="020B0603020202020204" pitchFamily="34" charset="0"/>
              </a:rPr>
              <a:t>away </a:t>
            </a:r>
            <a:r>
              <a:rPr lang="en-US" sz="1200" dirty="0" smtClean="0">
                <a:latin typeface="Trebuchet MS" panose="020B0603020202020204" pitchFamily="34" charset="0"/>
              </a:rPr>
              <a:t>by end of the upcoming forecast season.</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Since the short term drought along the southwest is almost gone, and only L-term drought remains, not much </a:t>
            </a:r>
            <a:r>
              <a:rPr lang="en-US" sz="1200" dirty="0" smtClean="0">
                <a:latin typeface="Trebuchet MS" panose="020B0603020202020204" pitchFamily="34" charset="0"/>
              </a:rPr>
              <a:t>L-term improvement </a:t>
            </a:r>
            <a:r>
              <a:rPr lang="en-US" sz="1200" dirty="0">
                <a:latin typeface="Trebuchet MS" panose="020B0603020202020204" pitchFamily="34" charset="0"/>
              </a:rPr>
              <a:t>is expected or possible before the end of the FMA forecast </a:t>
            </a:r>
            <a:r>
              <a:rPr lang="en-US" sz="1200" dirty="0" smtClean="0">
                <a:latin typeface="Trebuchet MS" panose="020B0603020202020204" pitchFamily="34" charset="0"/>
              </a:rPr>
              <a:t>season</a:t>
            </a:r>
            <a:r>
              <a:rPr lang="en-US" sz="1200" dirty="0">
                <a:latin typeface="Trebuchet MS" panose="020B0603020202020204" pitchFamily="34" charset="0"/>
              </a:rPr>
              <a:t> </a:t>
            </a:r>
            <a:r>
              <a:rPr lang="en-US" sz="1200" dirty="0" smtClean="0">
                <a:latin typeface="Trebuchet MS" panose="020B0603020202020204" pitchFamily="34" charset="0"/>
              </a:rPr>
              <a:t>and</a:t>
            </a:r>
            <a:r>
              <a:rPr lang="en-US" sz="1200" dirty="0" smtClean="0">
                <a:latin typeface="Trebuchet MS" panose="020B0603020202020204" pitchFamily="34" charset="0"/>
              </a:rPr>
              <a:t> </a:t>
            </a:r>
            <a:r>
              <a:rPr lang="en-US" sz="1200" dirty="0" smtClean="0">
                <a:latin typeface="Trebuchet MS" panose="020B0603020202020204" pitchFamily="34" charset="0"/>
              </a:rPr>
              <a:t>the L-term drought </a:t>
            </a:r>
            <a:r>
              <a:rPr lang="en-US" sz="1200" dirty="0" smtClean="0">
                <a:latin typeface="Trebuchet MS" panose="020B0603020202020204" pitchFamily="34" charset="0"/>
              </a:rPr>
              <a:t>in these regions will </a:t>
            </a:r>
            <a:r>
              <a:rPr lang="en-US" sz="1200" dirty="0" smtClean="0">
                <a:latin typeface="Trebuchet MS" panose="020B0603020202020204" pitchFamily="34" charset="0"/>
              </a:rPr>
              <a:t>stay. New short term may </a:t>
            </a:r>
            <a:r>
              <a:rPr lang="en-US" sz="1200" dirty="0" smtClean="0">
                <a:latin typeface="Trebuchet MS" panose="020B0603020202020204" pitchFamily="34" charset="0"/>
              </a:rPr>
              <a:t>even develop </a:t>
            </a:r>
            <a:r>
              <a:rPr lang="en-US" sz="1200" dirty="0" smtClean="0">
                <a:latin typeface="Trebuchet MS" panose="020B0603020202020204" pitchFamily="34" charset="0"/>
              </a:rPr>
              <a:t>in the Pacific </a:t>
            </a:r>
            <a:r>
              <a:rPr lang="en-US" sz="1200" dirty="0" smtClean="0">
                <a:latin typeface="Trebuchet MS" panose="020B0603020202020204" pitchFamily="34" charset="0"/>
              </a:rPr>
              <a:t>Northwest, as the rainfall ends before the end of the FMA season.  </a:t>
            </a:r>
          </a:p>
          <a:p>
            <a:pPr marL="0" indent="0">
              <a:buNone/>
            </a:pPr>
            <a:r>
              <a:rPr lang="en-US" sz="1300" kern="1200" dirty="0" smtClean="0">
                <a:latin typeface="Trebuchet MS" panose="020B0603020202020204" pitchFamily="34" charset="0"/>
              </a:rPr>
              <a:t>				             ****  </a:t>
            </a:r>
            <a:endParaRPr lang="en-US" sz="1300" kern="1200" dirty="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a:xfrm flipV="1">
            <a:off x="1447800" y="652107"/>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3964"/>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smtClean="0"/>
              <a:t>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539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a:t>
            </a:r>
            <a:r>
              <a:rPr lang="en-US" sz="1400" dirty="0" smtClean="0"/>
              <a:t>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flipV="1">
            <a:off x="1447800" y="652107"/>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132946" y="3429000"/>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866854" y="6021005"/>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132946" y="6021005"/>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1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smtClean="0">
                <a:solidFill>
                  <a:srgbClr val="0033CC"/>
                </a:solidFill>
              </a:rPr>
              <a:t> </a:t>
            </a:r>
            <a:r>
              <a:rPr lang="en-US" b="1" dirty="0">
                <a:solidFill>
                  <a:srgbClr val="0033CC"/>
                </a:solidFill>
              </a:rPr>
              <a:t>M</a:t>
            </a: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TextBox 20"/>
          <p:cNvSpPr txBox="1"/>
          <p:nvPr/>
        </p:nvSpPr>
        <p:spPr>
          <a:xfrm>
            <a:off x="6542646" y="4923674"/>
            <a:ext cx="1189419" cy="707886"/>
          </a:xfrm>
          <a:prstGeom prst="rect">
            <a:avLst/>
          </a:prstGeom>
          <a:noFill/>
        </p:spPr>
        <p:txBody>
          <a:bodyPr wrap="square" rtlCol="0">
            <a:spAutoFit/>
          </a:bodyPr>
          <a:lstStyle/>
          <a:p>
            <a:r>
              <a:rPr lang="en-US" sz="1000" dirty="0" smtClean="0"/>
              <a:t>Hard to believe the witch lately  </a:t>
            </a:r>
            <a:r>
              <a:rPr lang="en-US" sz="1000" dirty="0" err="1" smtClean="0"/>
              <a:t>betw</a:t>
            </a:r>
            <a:r>
              <a:rPr lang="en-US" sz="1000" dirty="0" smtClean="0"/>
              <a:t>. E/W compared to last year! </a:t>
            </a:r>
            <a:endParaRPr lang="en-US" sz="1000"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6"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914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7" name="TextBox 6"/>
          <p:cNvSpPr txBox="1"/>
          <p:nvPr/>
        </p:nvSpPr>
        <p:spPr>
          <a:xfrm>
            <a:off x="7620000" y="1143000"/>
            <a:ext cx="1524000" cy="2800767"/>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6002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111567</TotalTime>
  <Words>3785</Words>
  <Application>Microsoft Office PowerPoint</Application>
  <PresentationFormat>On-screen Show (4:3)</PresentationFormat>
  <Paragraphs>364</Paragraphs>
  <Slides>40</Slides>
  <Notes>8</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MS PGothic</vt:lpstr>
      <vt:lpstr>Arial</vt:lpstr>
      <vt:lpstr>Times New Roman</vt:lpstr>
      <vt:lpstr>Trebuchet MS</vt:lpstr>
      <vt:lpstr>verdana</vt:lpstr>
      <vt:lpstr>verdana,arial,serif</vt:lpstr>
      <vt:lpstr>Wingdings</vt:lpstr>
      <vt:lpstr>Default Design</vt:lpstr>
      <vt:lpstr>Drought  Outlook  Support Briefing   January 2023  </vt:lpstr>
      <vt:lpstr>Drought Monitor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9578</cp:revision>
  <cp:lastPrinted>2021-02-15T18:18:07Z</cp:lastPrinted>
  <dcterms:created xsi:type="dcterms:W3CDTF">2008-10-04T17:35:30Z</dcterms:created>
  <dcterms:modified xsi:type="dcterms:W3CDTF">2023-01-17T04:50:28Z</dcterms:modified>
</cp:coreProperties>
</file>