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728" r:id="rId33"/>
    <p:sldId id="935" r:id="rId34"/>
    <p:sldId id="915" r:id="rId35"/>
    <p:sldId id="959" r:id="rId36"/>
    <p:sldId id="995" r:id="rId37"/>
    <p:sldId id="984" r:id="rId38"/>
    <p:sldId id="985" r:id="rId39"/>
    <p:sldId id="986" r:id="rId40"/>
    <p:sldId id="987" r:id="rId41"/>
    <p:sldId id="988" r:id="rId42"/>
    <p:sldId id="989" r:id="rId43"/>
    <p:sldId id="993" r:id="rId44"/>
    <p:sldId id="982" r:id="rId45"/>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1419" autoAdjust="0"/>
  </p:normalViewPr>
  <p:slideViewPr>
    <p:cSldViewPr>
      <p:cViewPr varScale="1">
        <p:scale>
          <a:sx n="109" d="100"/>
          <a:sy n="109" d="100"/>
        </p:scale>
        <p:origin x="372" y="9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44</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gif"/><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gif"/><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drought.geo.msu.edu/research/forecast/smi.monthly.php" TargetMode="External"/><Relationship Id="rId7" Type="http://schemas.openxmlformats.org/officeDocument/2006/relationships/image" Target="../media/image103.gif"/><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s://ftp.cpc.ncep.noaa.gov/CPC/li.xu/SDO/spei.html" TargetMode="External"/><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January 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48030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3"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105400" y="1214741"/>
            <a:ext cx="6096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185351" y="3958683"/>
            <a:ext cx="755073"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3513818"/>
            <a:ext cx="2590800" cy="17029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2004" y="3426734"/>
            <a:ext cx="2644553" cy="16047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004" y="1720770"/>
            <a:ext cx="2644554" cy="1690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4999161"/>
            <a:ext cx="2616175" cy="178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14477" y="1142762"/>
            <a:ext cx="1148943" cy="1600438"/>
          </a:xfrm>
          <a:prstGeom prst="rect">
            <a:avLst/>
          </a:prstGeom>
          <a:noFill/>
        </p:spPr>
        <p:txBody>
          <a:bodyPr wrap="square" rtlCol="0">
            <a:spAutoFit/>
          </a:bodyPr>
          <a:lstStyle/>
          <a:p>
            <a:r>
              <a:rPr lang="en-US" sz="1400" u="sng" dirty="0" smtClean="0"/>
              <a:t>DJF is THE MAIN rainy along the west coast and dryness in the central US.</a:t>
            </a:r>
          </a:p>
        </p:txBody>
      </p:sp>
      <p:cxnSp>
        <p:nvCxnSpPr>
          <p:cNvPr id="25" name="Straight Arrow Connector 24"/>
          <p:cNvCxnSpPr/>
          <p:nvPr/>
        </p:nvCxnSpPr>
        <p:spPr>
          <a:xfrm flipH="1">
            <a:off x="7696201" y="2524125"/>
            <a:ext cx="1066799" cy="371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cpc.ncep.noaa.gov/products/precip/CWlink/ENSO/composites/elnino.fma.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4830"/>
            <a:ext cx="4621098" cy="590589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elnino.fma.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116" y="474830"/>
            <a:ext cx="4503884" cy="59058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676400" y="20574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1003849" cy="523220"/>
            </a:xfrm>
            <a:prstGeom prst="rect">
              <a:avLst/>
            </a:prstGeom>
            <a:noFill/>
          </p:spPr>
          <p:txBody>
            <a:bodyPr wrap="square" rtlCol="0">
              <a:spAutoFit/>
            </a:bodyPr>
            <a:lstStyle/>
            <a:p>
              <a:r>
                <a:rPr lang="en-US" sz="2800" b="1" dirty="0" smtClean="0">
                  <a:solidFill>
                    <a:srgbClr val="FF0000"/>
                  </a:solidFill>
                </a:rPr>
                <a:t>FMA</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752600" y="5232803"/>
            <a:ext cx="495299" cy="363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19835" y="5432227"/>
            <a:ext cx="1466850" cy="461665"/>
          </a:xfrm>
          <a:prstGeom prst="rect">
            <a:avLst/>
          </a:prstGeom>
          <a:noFill/>
        </p:spPr>
        <p:txBody>
          <a:bodyPr wrap="square" rtlCol="0">
            <a:spAutoFit/>
          </a:bodyPr>
          <a:lstStyle/>
          <a:p>
            <a:r>
              <a:rPr lang="en-US" sz="1200" dirty="0" smtClean="0"/>
              <a:t>Southeast US –Above Normal </a:t>
            </a:r>
            <a:r>
              <a:rPr lang="en-US" sz="1200" dirty="0" err="1" smtClean="0"/>
              <a:t>Prcp</a:t>
            </a:r>
            <a:r>
              <a:rPr lang="en-US" sz="1200" dirty="0" smtClean="0"/>
              <a:t>!</a:t>
            </a:r>
            <a:endParaRPr lang="en-US" sz="1200" dirty="0"/>
          </a:p>
        </p:txBody>
      </p:sp>
      <p:sp>
        <p:nvSpPr>
          <p:cNvPr id="6" name="TextBox 5"/>
          <p:cNvSpPr txBox="1"/>
          <p:nvPr/>
        </p:nvSpPr>
        <p:spPr>
          <a:xfrm>
            <a:off x="3896428" y="1573062"/>
            <a:ext cx="1208972" cy="830997"/>
          </a:xfrm>
          <a:prstGeom prst="rect">
            <a:avLst/>
          </a:prstGeom>
          <a:noFill/>
        </p:spPr>
        <p:txBody>
          <a:bodyPr wrap="square" rtlCol="0">
            <a:spAutoFit/>
          </a:bodyPr>
          <a:lstStyle/>
          <a:p>
            <a:pPr algn="ctr"/>
            <a:r>
              <a:rPr lang="en-US" sz="1600" b="1" dirty="0" smtClean="0">
                <a:solidFill>
                  <a:srgbClr val="FF0000"/>
                </a:solidFill>
              </a:rPr>
              <a:t>Full </a:t>
            </a:r>
          </a:p>
          <a:p>
            <a:pPr algn="ctr"/>
            <a:r>
              <a:rPr lang="en-US" sz="1600" b="1" dirty="0" smtClean="0">
                <a:solidFill>
                  <a:srgbClr val="FF0000"/>
                </a:solidFill>
              </a:rPr>
              <a:t>El NINO conditions! </a:t>
            </a:r>
          </a:p>
        </p:txBody>
      </p:sp>
      <p:sp>
        <p:nvSpPr>
          <p:cNvPr id="16" name="TextBox 15"/>
          <p:cNvSpPr txBox="1"/>
          <p:nvPr/>
        </p:nvSpPr>
        <p:spPr>
          <a:xfrm>
            <a:off x="-1" y="6553200"/>
            <a:ext cx="8915401" cy="276999"/>
          </a:xfrm>
          <a:prstGeom prst="rect">
            <a:avLst/>
          </a:prstGeom>
          <a:noFill/>
        </p:spPr>
        <p:txBody>
          <a:bodyPr wrap="square" rtlCol="0">
            <a:spAutoFit/>
          </a:bodyPr>
          <a:lstStyle/>
          <a:p>
            <a:r>
              <a:rPr lang="en-US" sz="1200" dirty="0" smtClean="0"/>
              <a:t>Generally, during El Nino winters, along both west/eastern coasts, precip is above normal. But lately exceptions do occur! Ex.: DJF 2015/16 !</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08"/>
            <a:ext cx="5211041" cy="6743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69874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1" y="43434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7200" y="4931058"/>
            <a:ext cx="1752600" cy="21942"/>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4679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4953000" y="-1779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0360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9218" name="Picture 2" descr="https://www.cpc.ncep.noaa.gov/products/tanal/30day/mean/202312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933950" cy="6829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029201" y="3414711"/>
            <a:ext cx="4114800" cy="3174563"/>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4659192" cy="6373646"/>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76671"/>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4"/>
          <a:stretch>
            <a:fillRect/>
          </a:stretch>
        </p:blipFill>
        <p:spPr>
          <a:xfrm>
            <a:off x="5985528" y="3887243"/>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908209" y="989511"/>
            <a:ext cx="1028700" cy="1169551"/>
          </a:xfrm>
          <a:prstGeom prst="rect">
            <a:avLst/>
          </a:prstGeom>
          <a:noFill/>
        </p:spPr>
        <p:txBody>
          <a:bodyPr wrap="square" rtlCol="0">
            <a:spAutoFit/>
          </a:bodyPr>
          <a:lstStyle/>
          <a:p>
            <a:r>
              <a:rPr lang="en-US" sz="1400" dirty="0" smtClean="0"/>
              <a:t>There isn’t much much/any snow anywhere!</a:t>
            </a:r>
            <a:endParaRPr lang="en-US" sz="1400" dirty="0"/>
          </a:p>
        </p:txBody>
      </p:sp>
      <p:pic>
        <p:nvPicPr>
          <p:cNvPr id="2" name="Picture 1"/>
          <p:cNvPicPr>
            <a:picLocks noChangeAspect="1"/>
          </p:cNvPicPr>
          <p:nvPr/>
        </p:nvPicPr>
        <p:blipFill>
          <a:blip r:embed="rId5"/>
          <a:stretch>
            <a:fillRect/>
          </a:stretch>
        </p:blipFill>
        <p:spPr>
          <a:xfrm>
            <a:off x="4738568" y="7937"/>
            <a:ext cx="3132891" cy="3552471"/>
          </a:xfrm>
          <a:prstGeom prst="rect">
            <a:avLst/>
          </a:prstGeom>
        </p:spPr>
      </p:pic>
      <p:pic>
        <p:nvPicPr>
          <p:cNvPr id="30" name="Picture 29"/>
          <p:cNvPicPr>
            <a:picLocks noChangeAspect="1"/>
          </p:cNvPicPr>
          <p:nvPr/>
        </p:nvPicPr>
        <p:blipFill>
          <a:blip r:embed="rId6"/>
          <a:stretch>
            <a:fillRect/>
          </a:stretch>
        </p:blipFill>
        <p:spPr>
          <a:xfrm>
            <a:off x="4724962" y="3712780"/>
            <a:ext cx="4395787" cy="2637832"/>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792" y="26377"/>
            <a:ext cx="4499704" cy="5688623"/>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pic>
        <p:nvPicPr>
          <p:cNvPr id="18" name="Picture 17"/>
          <p:cNvPicPr>
            <a:picLocks noChangeAspect="1"/>
          </p:cNvPicPr>
          <p:nvPr/>
        </p:nvPicPr>
        <p:blipFill>
          <a:blip r:embed="rId3"/>
          <a:stretch>
            <a:fillRect/>
          </a:stretch>
        </p:blipFill>
        <p:spPr>
          <a:xfrm>
            <a:off x="4848060" y="223664"/>
            <a:ext cx="2281402" cy="2510817"/>
          </a:xfrm>
          <a:prstGeom prst="rect">
            <a:avLst/>
          </a:prstGeom>
        </p:spPr>
      </p:pic>
      <p:pic>
        <p:nvPicPr>
          <p:cNvPr id="13" name="Picture 12"/>
          <p:cNvPicPr>
            <a:picLocks noChangeAspect="1"/>
          </p:cNvPicPr>
          <p:nvPr/>
        </p:nvPicPr>
        <p:blipFill>
          <a:blip r:embed="rId4"/>
          <a:stretch>
            <a:fillRect/>
          </a:stretch>
        </p:blipFill>
        <p:spPr>
          <a:xfrm>
            <a:off x="6892764" y="2053972"/>
            <a:ext cx="2261572" cy="2536222"/>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5" name="Straight Arrow Connector 14"/>
          <p:cNvCxnSpPr/>
          <p:nvPr/>
        </p:nvCxnSpPr>
        <p:spPr>
          <a:xfrm flipV="1">
            <a:off x="762000" y="1629683"/>
            <a:ext cx="5943600" cy="25983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2939979"/>
            <a:ext cx="7391400" cy="129046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4540407" y="3658201"/>
            <a:ext cx="2352357" cy="2654169"/>
          </a:xfrm>
          <a:prstGeom prst="rect">
            <a:avLst/>
          </a:prstGeom>
        </p:spPr>
      </p:pic>
      <p:cxnSp>
        <p:nvCxnSpPr>
          <p:cNvPr id="19" name="Straight Arrow Connector 18"/>
          <p:cNvCxnSpPr/>
          <p:nvPr/>
        </p:nvCxnSpPr>
        <p:spPr>
          <a:xfrm>
            <a:off x="1676400" y="2971800"/>
            <a:ext cx="4495800" cy="173087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58320" y="3794466"/>
            <a:ext cx="2787442" cy="1716661"/>
          </a:xfrm>
          <a:prstGeom prst="rect">
            <a:avLst/>
          </a:prstGeom>
        </p:spPr>
      </p:pic>
      <p:pic>
        <p:nvPicPr>
          <p:cNvPr id="3" name="Picture 2" descr="below normal 7-day average streamflow condit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666" y="2610570"/>
            <a:ext cx="2641046" cy="168936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80359" y="2840360"/>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pic>
        <p:nvPicPr>
          <p:cNvPr id="10242"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474" y="0"/>
            <a:ext cx="3378052" cy="1996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3767" y="2029569"/>
            <a:ext cx="3384760" cy="21913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150642" y="2605367"/>
            <a:ext cx="3183358" cy="175824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287009" y="3708329"/>
            <a:ext cx="2953871" cy="123991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3469" y="4230477"/>
            <a:ext cx="3414131" cy="203603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222136"/>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2917" y="3200400"/>
            <a:ext cx="1393650" cy="369332"/>
          </a:xfrm>
          <a:prstGeom prst="rect">
            <a:avLst/>
          </a:prstGeom>
          <a:noFill/>
        </p:spPr>
        <p:txBody>
          <a:bodyPr wrap="square" rtlCol="0">
            <a:spAutoFit/>
          </a:bodyPr>
          <a:lstStyle/>
          <a:p>
            <a:r>
              <a:rPr lang="en-US" dirty="0" smtClean="0"/>
              <a:t>       January </a:t>
            </a:r>
            <a:endParaRPr lang="en-US" dirty="0"/>
          </a:p>
        </p:txBody>
      </p:sp>
      <p:sp>
        <p:nvSpPr>
          <p:cNvPr id="22" name="TextBox 21"/>
          <p:cNvSpPr txBox="1"/>
          <p:nvPr/>
        </p:nvSpPr>
        <p:spPr>
          <a:xfrm>
            <a:off x="1226571" y="457200"/>
            <a:ext cx="1219200" cy="369332"/>
          </a:xfrm>
          <a:prstGeom prst="rect">
            <a:avLst/>
          </a:prstGeom>
          <a:noFill/>
        </p:spPr>
        <p:txBody>
          <a:bodyPr wrap="square" rtlCol="0">
            <a:spAutoFit/>
          </a:bodyPr>
          <a:lstStyle/>
          <a:p>
            <a:r>
              <a:rPr lang="en-US" dirty="0" smtClean="0"/>
              <a:t>December</a:t>
            </a:r>
            <a:endParaRPr lang="en-US" dirty="0"/>
          </a:p>
        </p:txBody>
      </p:sp>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30451" y="762000"/>
            <a:ext cx="3613549" cy="6232475"/>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It is good to see no drought, short term or long term almost anywhere in California for the past several months. Strange thing about it was that all the S/L term drought got removed in that just/last one winter season, that too in an La Nina winter when it is supposed to receive less rainfall (canonically speaking). How will this current El Nino winter be?</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Water levels in almost all CA reservoirs are now at or above their normal levels. However, the water storage levels in the much bigger lakes, Lake Powell and Lake Mead in NV/AZ still continue to be historically low, and the two decade(s) long hydrological drought still exist here.</a:t>
            </a:r>
          </a:p>
          <a:p>
            <a:pPr marL="285750" indent="-285750">
              <a:buFont typeface="Arial" panose="020B0604020202020204" pitchFamily="34" charset="0"/>
              <a:buChar char="•"/>
            </a:pPr>
            <a:r>
              <a:rPr lang="en-US" sz="1050" dirty="0">
                <a:latin typeface="Trebuchet MS" panose="020B0603020202020204" pitchFamily="34" charset="0"/>
              </a:rPr>
              <a:t>The current winter rains in Pacific NW is </a:t>
            </a:r>
            <a:r>
              <a:rPr lang="en-US" sz="1050" dirty="0" smtClean="0">
                <a:latin typeface="Trebuchet MS" panose="020B0603020202020204" pitchFamily="34" charset="0"/>
              </a:rPr>
              <a:t>already improving </a:t>
            </a:r>
            <a:r>
              <a:rPr lang="en-US" sz="1050" dirty="0">
                <a:latin typeface="Trebuchet MS" panose="020B0603020202020204" pitchFamily="34" charset="0"/>
              </a:rPr>
              <a:t>drought conditions in the region.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July/August started off with drought mainly in the central part of the country approximately running  north-south, with relatively drought free  conditions elsewhere, except in the Pacific northwest.</a:t>
            </a:r>
          </a:p>
          <a:p>
            <a:pPr marL="285750" indent="-285750">
              <a:buFont typeface="Arial" panose="020B0604020202020204" pitchFamily="34" charset="0"/>
              <a:buChar char="•"/>
            </a:pPr>
            <a:r>
              <a:rPr lang="en-US" sz="1050" dirty="0" smtClean="0">
                <a:latin typeface="Trebuchet MS" panose="020B0603020202020204" pitchFamily="34" charset="0"/>
              </a:rPr>
              <a:t>But last couple of months severe drought got entrenched in the Gulf south states, particularly in Louisiana &amp; vicinity, extending northeastward into lower Ohio valley.</a:t>
            </a:r>
          </a:p>
          <a:p>
            <a:pPr marL="285750" indent="-285750">
              <a:buFont typeface="Arial" panose="020B0604020202020204" pitchFamily="34" charset="0"/>
              <a:buChar char="•"/>
            </a:pPr>
            <a:r>
              <a:rPr lang="en-US" sz="1050" dirty="0" smtClean="0">
                <a:latin typeface="Trebuchet MS" panose="020B0603020202020204" pitchFamily="34" charset="0"/>
              </a:rPr>
              <a:t>The relatively poor monsoon this year in the southwestern states has created short term drought conditions in AZ/NM and in parts of UT/CO</a:t>
            </a:r>
            <a:r>
              <a:rPr lang="en-US" sz="1050" dirty="0">
                <a:latin typeface="Trebuchet MS" panose="020B0603020202020204" pitchFamily="34" charset="0"/>
              </a:rPr>
              <a:t>. </a:t>
            </a:r>
            <a:r>
              <a:rPr lang="en-US" sz="1050" dirty="0" smtClean="0">
                <a:latin typeface="Trebuchet MS" panose="020B0603020202020204" pitchFamily="34" charset="0"/>
              </a:rPr>
              <a:t>Parts of Texas seems to get in and out of low to moderate drought. </a:t>
            </a:r>
          </a:p>
          <a:p>
            <a:pPr marL="285750" indent="-285750">
              <a:buFont typeface="Arial" panose="020B0604020202020204" pitchFamily="34" charset="0"/>
              <a:buChar char="•"/>
            </a:pPr>
            <a:r>
              <a:rPr lang="en-US" sz="1050" dirty="0" smtClean="0">
                <a:latin typeface="Trebuchet MS" panose="020B0603020202020204" pitchFamily="34" charset="0"/>
              </a:rPr>
              <a:t>Only about 4</a:t>
            </a:r>
            <a:r>
              <a:rPr lang="en-US" sz="1050" dirty="0">
                <a:latin typeface="Trebuchet MS" panose="020B0603020202020204" pitchFamily="34" charset="0"/>
              </a:rPr>
              <a:t>4</a:t>
            </a:r>
            <a:r>
              <a:rPr lang="en-US" sz="1050" dirty="0" smtClean="0">
                <a:latin typeface="Trebuchet MS" panose="020B0603020202020204" pitchFamily="34" charset="0"/>
              </a:rPr>
              <a:t> </a:t>
            </a:r>
            <a:r>
              <a:rPr lang="en-US" sz="1050" dirty="0">
                <a:latin typeface="Trebuchet MS" panose="020B0603020202020204" pitchFamily="34" charset="0"/>
              </a:rPr>
              <a:t>% </a:t>
            </a:r>
            <a:r>
              <a:rPr lang="en-US" sz="1050" dirty="0" smtClean="0">
                <a:latin typeface="Trebuchet MS" panose="020B0603020202020204" pitchFamily="34" charset="0"/>
              </a:rPr>
              <a:t>of </a:t>
            </a:r>
            <a:r>
              <a:rPr lang="en-US" sz="1050" dirty="0">
                <a:latin typeface="Trebuchet MS" panose="020B0603020202020204" pitchFamily="34" charset="0"/>
              </a:rPr>
              <a:t>the country </a:t>
            </a:r>
            <a:r>
              <a:rPr lang="en-US" sz="1050" dirty="0" smtClean="0">
                <a:latin typeface="Trebuchet MS" panose="020B0603020202020204" pitchFamily="34" charset="0"/>
              </a:rPr>
              <a:t>is in drought free status! The flash/short term drought up and down the Ohio Valley, that developed quickly that we correctly predicted, seems not so short term anymore, but is staying especially strongly n the lower Ohio Valley.</a:t>
            </a:r>
          </a:p>
          <a:p>
            <a:pPr marL="285750" indent="-285750">
              <a:buFont typeface="Arial" panose="020B0604020202020204" pitchFamily="34" charset="0"/>
              <a:buChar char="•"/>
            </a:pPr>
            <a:r>
              <a:rPr lang="en-US" sz="1050" dirty="0" smtClean="0">
                <a:latin typeface="Trebuchet MS" panose="020B0603020202020204" pitchFamily="34" charset="0"/>
              </a:rPr>
              <a:t>For past couple of months, we introduce a feature new set of slides consolidating a few objective drought outlooks, produced experimentally at CPC. </a:t>
            </a:r>
          </a:p>
        </p:txBody>
      </p:sp>
      <p:pic>
        <p:nvPicPr>
          <p:cNvPr id="30" name="Picture 2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760" y="5264880"/>
            <a:ext cx="2230691" cy="1516920"/>
          </a:xfrm>
          <a:prstGeom prst="rect">
            <a:avLst/>
          </a:prstGeom>
          <a:noFill/>
          <a:ln>
            <a:noFill/>
          </a:ln>
        </p:spPr>
      </p:pic>
      <p:sp>
        <p:nvSpPr>
          <p:cNvPr id="27" name="Oval 26"/>
          <p:cNvSpPr/>
          <p:nvPr/>
        </p:nvSpPr>
        <p:spPr>
          <a:xfrm rot="2195631">
            <a:off x="1677740" y="1638802"/>
            <a:ext cx="580882" cy="109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760" y="3527540"/>
            <a:ext cx="2249898" cy="1512281"/>
          </a:xfrm>
          <a:prstGeom prst="rect">
            <a:avLst/>
          </a:prstGeom>
          <a:noFill/>
          <a:ln>
            <a:noFill/>
          </a:ln>
        </p:spPr>
      </p:pic>
      <p:sp>
        <p:nvSpPr>
          <p:cNvPr id="21" name="TextBox 20"/>
          <p:cNvSpPr txBox="1"/>
          <p:nvPr/>
        </p:nvSpPr>
        <p:spPr>
          <a:xfrm>
            <a:off x="3886200" y="4970004"/>
            <a:ext cx="1219200" cy="369332"/>
          </a:xfrm>
          <a:prstGeom prst="rect">
            <a:avLst/>
          </a:prstGeom>
          <a:noFill/>
        </p:spPr>
        <p:txBody>
          <a:bodyPr wrap="square" rtlCol="0">
            <a:spAutoFit/>
          </a:bodyPr>
          <a:lstStyle/>
          <a:p>
            <a:r>
              <a:rPr lang="en-US" dirty="0" smtClean="0"/>
              <a:t>September</a:t>
            </a:r>
            <a:endParaRPr lang="en-US" dirty="0"/>
          </a:p>
        </p:txBody>
      </p:sp>
      <p:pic>
        <p:nvPicPr>
          <p:cNvPr id="34" name="Picture 33"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9761" y="1716408"/>
            <a:ext cx="2249898" cy="1569177"/>
          </a:xfrm>
          <a:prstGeom prst="rect">
            <a:avLst/>
          </a:prstGeom>
          <a:noFill/>
          <a:ln>
            <a:noFill/>
          </a:ln>
        </p:spPr>
      </p:pic>
      <p:sp>
        <p:nvSpPr>
          <p:cNvPr id="23" name="TextBox 22"/>
          <p:cNvSpPr txBox="1"/>
          <p:nvPr/>
        </p:nvSpPr>
        <p:spPr>
          <a:xfrm>
            <a:off x="3979098" y="3213514"/>
            <a:ext cx="1219200" cy="369332"/>
          </a:xfrm>
          <a:prstGeom prst="rect">
            <a:avLst/>
          </a:prstGeom>
          <a:noFill/>
        </p:spPr>
        <p:txBody>
          <a:bodyPr wrap="square" rtlCol="0">
            <a:spAutoFit/>
          </a:bodyPr>
          <a:lstStyle/>
          <a:p>
            <a:r>
              <a:rPr lang="en-US" dirty="0" smtClean="0"/>
              <a:t>October</a:t>
            </a:r>
            <a:endParaRPr lang="en-US" dirty="0"/>
          </a:p>
        </p:txBody>
      </p:sp>
      <p:pic>
        <p:nvPicPr>
          <p:cNvPr id="31" name="Picture 3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2" y="762000"/>
            <a:ext cx="3256207" cy="2486568"/>
          </a:xfrm>
          <a:prstGeom prst="rect">
            <a:avLst/>
          </a:prstGeom>
          <a:noFill/>
          <a:ln>
            <a:noFill/>
          </a:ln>
        </p:spPr>
      </p:pic>
      <p:sp>
        <p:nvSpPr>
          <p:cNvPr id="26" name="TextBox 25"/>
          <p:cNvSpPr txBox="1"/>
          <p:nvPr/>
        </p:nvSpPr>
        <p:spPr>
          <a:xfrm>
            <a:off x="3886200" y="1383268"/>
            <a:ext cx="1219200" cy="369332"/>
          </a:xfrm>
          <a:prstGeom prst="rect">
            <a:avLst/>
          </a:prstGeom>
          <a:noFill/>
        </p:spPr>
        <p:txBody>
          <a:bodyPr wrap="square" rtlCol="0">
            <a:spAutoFit/>
          </a:bodyPr>
          <a:lstStyle/>
          <a:p>
            <a:r>
              <a:rPr lang="en-US" dirty="0" smtClean="0"/>
              <a:t>November</a:t>
            </a:r>
            <a:endParaRPr lang="en-US" dirty="0"/>
          </a:p>
        </p:txBody>
      </p:sp>
      <p:pic>
        <p:nvPicPr>
          <p:cNvPr id="28" name="Picture 27"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0" y="3518974"/>
            <a:ext cx="3257015" cy="2412958"/>
          </a:xfrm>
          <a:prstGeom prst="rect">
            <a:avLst/>
          </a:prstGeom>
          <a:noFill/>
          <a:ln>
            <a:noFill/>
          </a:ln>
        </p:spPr>
      </p:pic>
      <p:sp>
        <p:nvSpPr>
          <p:cNvPr id="4" name="TextBox 3"/>
          <p:cNvSpPr txBox="1"/>
          <p:nvPr/>
        </p:nvSpPr>
        <p:spPr>
          <a:xfrm>
            <a:off x="0" y="5893595"/>
            <a:ext cx="3299760" cy="1015663"/>
          </a:xfrm>
          <a:prstGeom prst="rect">
            <a:avLst/>
          </a:prstGeom>
          <a:noFill/>
        </p:spPr>
        <p:txBody>
          <a:bodyPr wrap="square" rtlCol="0">
            <a:spAutoFit/>
          </a:bodyPr>
          <a:lstStyle/>
          <a:p>
            <a:r>
              <a:rPr lang="en-US" sz="1000" i="1" dirty="0" smtClean="0">
                <a:latin typeface="Trebuchet MS" panose="020B0603020202020204" pitchFamily="34" charset="0"/>
              </a:rPr>
              <a:t>Last month, given drought conditions (see above) in Nov/Dec.. We said…….</a:t>
            </a:r>
            <a:r>
              <a:rPr lang="en-US" sz="1000" b="1" i="1" dirty="0" smtClean="0">
                <a:latin typeface="Trebuchet MS" panose="020B0603020202020204" pitchFamily="34" charset="0"/>
              </a:rPr>
              <a:t>rule </a:t>
            </a:r>
            <a:r>
              <a:rPr lang="en-US" sz="1000" b="1" i="1" dirty="0">
                <a:latin typeface="Trebuchet MS" panose="020B0603020202020204" pitchFamily="34" charset="0"/>
              </a:rPr>
              <a:t>out any drought </a:t>
            </a:r>
            <a:r>
              <a:rPr lang="en-US" sz="1000" b="1" i="1" dirty="0" smtClean="0">
                <a:latin typeface="Trebuchet MS" panose="020B0603020202020204" pitchFamily="34" charset="0"/>
              </a:rPr>
              <a:t>presence/development </a:t>
            </a:r>
            <a:r>
              <a:rPr lang="en-US" sz="1000" i="1" dirty="0">
                <a:latin typeface="Trebuchet MS" panose="020B0603020202020204" pitchFamily="34" charset="0"/>
              </a:rPr>
              <a:t>by the end of the JFM </a:t>
            </a:r>
            <a:r>
              <a:rPr lang="en-US" sz="1000" i="1" dirty="0" err="1" smtClean="0">
                <a:latin typeface="Trebuchet MS" panose="020B0603020202020204" pitchFamily="34" charset="0"/>
              </a:rPr>
              <a:t>fcst</a:t>
            </a:r>
            <a:r>
              <a:rPr lang="en-US" sz="1000" i="1" dirty="0" smtClean="0">
                <a:latin typeface="Trebuchet MS" panose="020B0603020202020204" pitchFamily="34" charset="0"/>
              </a:rPr>
              <a:t>  </a:t>
            </a:r>
            <a:r>
              <a:rPr lang="en-US" sz="1000" i="1" dirty="0">
                <a:latin typeface="Trebuchet MS" panose="020B0603020202020204" pitchFamily="34" charset="0"/>
              </a:rPr>
              <a:t>season, </a:t>
            </a:r>
            <a:r>
              <a:rPr lang="en-US" sz="1000" b="1" i="1" dirty="0">
                <a:latin typeface="Trebuchet MS" panose="020B0603020202020204" pitchFamily="34" charset="0"/>
              </a:rPr>
              <a:t>anywhere along the Pacific coastal states</a:t>
            </a:r>
            <a:r>
              <a:rPr lang="en-US" sz="1000" i="1" dirty="0">
                <a:latin typeface="Trebuchet MS" panose="020B0603020202020204" pitchFamily="34" charset="0"/>
              </a:rPr>
              <a:t>, especially in CA and west of the mountains in WA/OR states, </a:t>
            </a:r>
            <a:r>
              <a:rPr lang="en-US" sz="1000" b="1" i="1" dirty="0">
                <a:latin typeface="Trebuchet MS" panose="020B0603020202020204" pitchFamily="34" charset="0"/>
              </a:rPr>
              <a:t>and also anywhere Atlantic coastal </a:t>
            </a:r>
            <a:r>
              <a:rPr lang="en-US" sz="1000" b="1" i="1" dirty="0" smtClean="0">
                <a:latin typeface="Trebuchet MS" panose="020B0603020202020204" pitchFamily="34" charset="0"/>
              </a:rPr>
              <a:t>regions.</a:t>
            </a:r>
            <a:endParaRPr lang="en-US" sz="1000" b="1" i="1" dirty="0"/>
          </a:p>
        </p:txBody>
      </p:sp>
      <p:sp>
        <p:nvSpPr>
          <p:cNvPr id="5" name="Oval 4"/>
          <p:cNvSpPr/>
          <p:nvPr/>
        </p:nvSpPr>
        <p:spPr>
          <a:xfrm rot="1223787">
            <a:off x="2154199" y="926622"/>
            <a:ext cx="546517" cy="18649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P spid="5"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88" y="5045519"/>
            <a:ext cx="9142012" cy="577081"/>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a:t>
            </a:r>
            <a:r>
              <a:rPr lang="en-US" sz="1050" dirty="0" err="1" smtClean="0">
                <a:solidFill>
                  <a:srgbClr val="000000"/>
                </a:solidFill>
                <a:latin typeface="verdana" panose="020B0604030504040204" pitchFamily="34" charset="0"/>
              </a:rPr>
              <a:t>unning</a:t>
            </a:r>
            <a:r>
              <a:rPr lang="en-US" sz="1050" dirty="0" smtClean="0">
                <a:solidFill>
                  <a:srgbClr val="000000"/>
                </a:solidFill>
                <a:latin typeface="verdana" panose="020B0604030504040204" pitchFamily="34" charset="0"/>
              </a:rPr>
              <a:t> </a:t>
            </a:r>
            <a:r>
              <a:rPr lang="en-US" sz="1050" dirty="0">
                <a:solidFill>
                  <a:srgbClr val="000000"/>
                </a:solidFill>
                <a:latin typeface="verdana" panose="020B0604030504040204" pitchFamily="34" charset="0"/>
              </a:rPr>
              <a:t>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smtClean="0">
                <a:solidFill>
                  <a:srgbClr val="000000"/>
                </a:solidFill>
                <a:latin typeface="verdana" panose="020B0604030504040204" pitchFamily="34" charset="0"/>
              </a:rPr>
              <a:t>.</a:t>
            </a:r>
            <a:r>
              <a:rPr lang="en-US" sz="1050" dirty="0"/>
              <a:t> </a:t>
            </a:r>
            <a:r>
              <a:rPr lang="en-US" sz="1050" dirty="0" smtClean="0"/>
              <a:t>  For </a:t>
            </a:r>
            <a:r>
              <a:rPr lang="en-US" sz="1050" dirty="0"/>
              <a:t>historical purposes, periods of below and above normal SSTs are colored in</a:t>
            </a:r>
            <a:r>
              <a:rPr lang="en-US" sz="1050" dirty="0">
                <a:solidFill>
                  <a:srgbClr val="FF0000"/>
                </a:solidFill>
              </a:rPr>
              <a:t> </a:t>
            </a:r>
            <a:r>
              <a:rPr lang="en-US" sz="1050" dirty="0">
                <a:solidFill>
                  <a:srgbClr val="0033CC"/>
                </a:solidFill>
              </a:rPr>
              <a:t>blue</a:t>
            </a:r>
            <a:r>
              <a:rPr lang="en-US" sz="1050" dirty="0">
                <a:solidFill>
                  <a:srgbClr val="FF0000"/>
                </a:solidFill>
              </a:rPr>
              <a:t> </a:t>
            </a:r>
            <a:r>
              <a:rPr lang="en-US" sz="1050" dirty="0"/>
              <a:t>and</a:t>
            </a:r>
            <a:r>
              <a:rPr lang="en-US" sz="1050" dirty="0">
                <a:solidFill>
                  <a:srgbClr val="FF0000"/>
                </a:solidFill>
              </a:rPr>
              <a:t> red </a:t>
            </a:r>
            <a:r>
              <a:rPr lang="en-US" sz="1050" dirty="0"/>
              <a:t>when the threshold (0.5) is met </a:t>
            </a:r>
            <a:r>
              <a:rPr lang="en-US" sz="1050" u="sng" dirty="0"/>
              <a:t>for a minimum of 5 consecutive 3-month overlapping seasons</a:t>
            </a:r>
            <a:r>
              <a:rPr lang="en-US" sz="1050" dirty="0" smtClean="0">
                <a:solidFill>
                  <a:srgbClr val="FF0000"/>
                </a:solidFill>
              </a:rPr>
              <a:t>.</a:t>
            </a:r>
            <a:endParaRPr lang="en-US" sz="1050" dirty="0"/>
          </a:p>
        </p:txBody>
      </p:sp>
      <p:sp>
        <p:nvSpPr>
          <p:cNvPr id="6" name="TextBox 5"/>
          <p:cNvSpPr txBox="1"/>
          <p:nvPr/>
        </p:nvSpPr>
        <p:spPr>
          <a:xfrm>
            <a:off x="152400" y="76200"/>
            <a:ext cx="8839200" cy="4801314"/>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14 December  2023</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altLang="en-US" b="1" dirty="0" smtClean="0">
                <a:cs typeface="Times New Roman" panose="02020603050405020304" pitchFamily="18" charset="0"/>
              </a:rPr>
              <a:t>El </a:t>
            </a:r>
            <a:r>
              <a:rPr lang="en-US" altLang="en-US" b="1" dirty="0">
                <a:cs typeface="Times New Roman" panose="02020603050405020304" pitchFamily="18" charset="0"/>
              </a:rPr>
              <a:t>Niño conditions are observed.*</a:t>
            </a:r>
          </a:p>
          <a:p>
            <a:pPr eaLnBrk="1" hangingPunct="1">
              <a:spcBef>
                <a:spcPct val="50000"/>
              </a:spcBef>
              <a:buFont typeface="Wingdings 2" panose="05020102010507070707" pitchFamily="18" charset="2"/>
              <a:buNone/>
            </a:pPr>
            <a:r>
              <a:rPr lang="en-US" altLang="en-US" b="1" dirty="0">
                <a:cs typeface="Times New Roman" panose="02020603050405020304" pitchFamily="18" charset="0"/>
              </a:rPr>
              <a:t>Equatorial sea surface temperatures (SSTs) are above average across the central and eastern Pacific Ocean. </a:t>
            </a:r>
            <a:r>
              <a:rPr lang="en-US" altLang="en-US" b="1" dirty="0" smtClean="0">
                <a:cs typeface="Times New Roman" panose="02020603050405020304" pitchFamily="18" charset="0"/>
              </a:rPr>
              <a:t> The </a:t>
            </a:r>
            <a:r>
              <a:rPr lang="en-US" altLang="en-US" b="1" dirty="0">
                <a:cs typeface="Times New Roman" panose="02020603050405020304" pitchFamily="18" charset="0"/>
              </a:rPr>
              <a:t>tropical Pacific atmospheric anomalies are consistent with El Niño</a:t>
            </a:r>
            <a:r>
              <a:rPr lang="en-US" altLang="en-US" b="1" dirty="0" smtClean="0">
                <a:cs typeface="Times New Roman" panose="02020603050405020304" pitchFamily="18" charset="0"/>
              </a:rPr>
              <a:t>.  </a:t>
            </a:r>
            <a:r>
              <a:rPr lang="en-US" altLang="en-US" b="1" u="sng" dirty="0" smtClean="0">
                <a:cs typeface="Times New Roman" panose="02020603050405020304" pitchFamily="18" charset="0"/>
              </a:rPr>
              <a:t>El </a:t>
            </a:r>
            <a:r>
              <a:rPr lang="en-US" altLang="en-US" b="1" u="sng" dirty="0">
                <a:cs typeface="Times New Roman" panose="02020603050405020304" pitchFamily="18" charset="0"/>
              </a:rPr>
              <a:t>Niño is expected to </a:t>
            </a:r>
            <a:r>
              <a:rPr lang="en-US" altLang="en-US" b="1" u="sng" dirty="0">
                <a:solidFill>
                  <a:srgbClr val="FF0000"/>
                </a:solidFill>
                <a:cs typeface="Times New Roman" panose="02020603050405020304" pitchFamily="18" charset="0"/>
              </a:rPr>
              <a:t>continue for the next several </a:t>
            </a:r>
            <a:r>
              <a:rPr lang="en-US" altLang="en-US" b="1" u="sng" dirty="0" smtClean="0">
                <a:solidFill>
                  <a:srgbClr val="FF0000"/>
                </a:solidFill>
                <a:cs typeface="Times New Roman" panose="02020603050405020304" pitchFamily="18" charset="0"/>
              </a:rPr>
              <a:t>seasons ???</a:t>
            </a:r>
            <a:r>
              <a:rPr lang="en-US" altLang="en-US" b="1" u="sng" dirty="0" smtClean="0">
                <a:cs typeface="Times New Roman" panose="02020603050405020304" pitchFamily="18" charset="0"/>
              </a:rPr>
              <a:t>, </a:t>
            </a:r>
            <a:r>
              <a:rPr lang="en-US" altLang="en-US" b="1" u="sng" dirty="0">
                <a:cs typeface="Times New Roman" panose="02020603050405020304" pitchFamily="18" charset="0"/>
              </a:rPr>
              <a:t>with ENSO-neutral favored during April-June 2024 (73% chance</a:t>
            </a:r>
            <a:r>
              <a:rPr lang="en-US" altLang="en-US" b="1" u="sng" dirty="0" smtClean="0">
                <a:cs typeface="Times New Roman" panose="02020603050405020304" pitchFamily="18" charset="0"/>
              </a:rPr>
              <a:t>).</a:t>
            </a:r>
            <a:endParaRPr lang="en-US" altLang="en-US" b="1" u="sng" dirty="0">
              <a:cs typeface="Times New Roman" panose="02020603050405020304" pitchFamily="18" charset="0"/>
            </a:endParaRPr>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pic>
        <p:nvPicPr>
          <p:cNvPr id="2" name="Picture 1"/>
          <p:cNvPicPr>
            <a:picLocks noChangeAspect="1"/>
          </p:cNvPicPr>
          <p:nvPr/>
        </p:nvPicPr>
        <p:blipFill>
          <a:blip r:embed="rId3"/>
          <a:stretch>
            <a:fillRect/>
          </a:stretch>
        </p:blipFill>
        <p:spPr>
          <a:xfrm>
            <a:off x="914400" y="5622601"/>
            <a:ext cx="7315200" cy="1235400"/>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0" y="631164"/>
            <a:ext cx="4648200" cy="55410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8077200" y="383977"/>
            <a:ext cx="384205" cy="247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248400"/>
            <a:ext cx="3251200" cy="589361"/>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4" name="TextBox 3"/>
          <p:cNvSpPr txBox="1"/>
          <p:nvPr/>
        </p:nvSpPr>
        <p:spPr>
          <a:xfrm>
            <a:off x="5867400" y="952958"/>
            <a:ext cx="2594005" cy="461665"/>
          </a:xfrm>
          <a:prstGeom prst="rect">
            <a:avLst/>
          </a:prstGeom>
          <a:noFill/>
        </p:spPr>
        <p:txBody>
          <a:bodyPr wrap="square" rtlCol="0">
            <a:spAutoFit/>
          </a:bodyPr>
          <a:lstStyle/>
          <a:p>
            <a:r>
              <a:rPr lang="en-US" sz="1200" dirty="0" smtClean="0"/>
              <a:t>Sub-</a:t>
            </a:r>
            <a:r>
              <a:rPr lang="en-US" sz="1200" dirty="0" err="1" smtClean="0"/>
              <a:t>urface</a:t>
            </a:r>
            <a:r>
              <a:rPr lang="en-US" sz="1200" dirty="0" smtClean="0"/>
              <a:t> oceanic heat build-up is at near max. so far during this event.</a:t>
            </a:r>
            <a:endParaRPr lang="en-US" sz="1200" dirty="0"/>
          </a:p>
        </p:txBody>
      </p:sp>
      <p:pic>
        <p:nvPicPr>
          <p:cNvPr id="22"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92663" y="2203938"/>
            <a:ext cx="3962398" cy="20975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92663" y="4419599"/>
            <a:ext cx="3962400" cy="2249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p:cNvPicPr>
          <p:nvPr/>
        </p:nvPicPr>
        <p:blipFill>
          <a:blip r:embed="rId7">
            <a:extLst>
              <a:ext uri="{28A0092B-C50C-407E-A947-70E740481C1C}">
                <a14:useLocalDpi xmlns:a14="http://schemas.microsoft.com/office/drawing/2010/main" val="0"/>
              </a:ext>
            </a:extLst>
          </a:blip>
          <a:srcRect l="4315" t="5000" r="6471" b="58333"/>
          <a:stretch>
            <a:fillRect/>
          </a:stretch>
        </p:blipFill>
        <p:spPr bwMode="auto">
          <a:xfrm>
            <a:off x="4792662" y="94637"/>
            <a:ext cx="392344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18" name="TextBox 17"/>
          <p:cNvSpPr txBox="1"/>
          <p:nvPr/>
        </p:nvSpPr>
        <p:spPr>
          <a:xfrm>
            <a:off x="4228008" y="2999065"/>
            <a:ext cx="420190" cy="369332"/>
          </a:xfrm>
          <a:prstGeom prst="rect">
            <a:avLst/>
          </a:prstGeom>
          <a:noFill/>
        </p:spPr>
        <p:txBody>
          <a:bodyPr wrap="square" rtlCol="0">
            <a:spAutoFit/>
          </a:bodyPr>
          <a:lstStyle/>
          <a:p>
            <a:r>
              <a:rPr lang="en-US" dirty="0" smtClean="0"/>
              <a:t>??</a:t>
            </a:r>
            <a:endParaRPr lang="en-US" dirty="0"/>
          </a:p>
        </p:txBody>
      </p:sp>
      <p:cxnSp>
        <p:nvCxnSpPr>
          <p:cNvPr id="15" name="Straight Arrow Connector 14"/>
          <p:cNvCxnSpPr/>
          <p:nvPr/>
        </p:nvCxnSpPr>
        <p:spPr>
          <a:xfrm>
            <a:off x="1905000" y="874931"/>
            <a:ext cx="4648200" cy="331606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715161" y="1174849"/>
            <a:ext cx="4209473" cy="1384995"/>
          </a:xfrm>
          <a:prstGeom prst="rect">
            <a:avLst/>
          </a:prstGeom>
        </p:spPr>
        <p:txBody>
          <a:bodyPr wrap="square">
            <a:spAutoFit/>
          </a:bodyPr>
          <a:lstStyle/>
          <a:p>
            <a:endParaRPr lang="en-US" sz="1400" i="1" dirty="0"/>
          </a:p>
          <a:p>
            <a:r>
              <a:rPr lang="en-US" sz="1400" b="1" i="1" dirty="0" smtClean="0"/>
              <a:t>the subsurface cold anomalies in the western Pacific are also developing fast, increasing in amplitude and pushing eastward, suggesting what ? </a:t>
            </a:r>
            <a:r>
              <a:rPr lang="en-US" sz="1400" i="1" dirty="0" smtClean="0"/>
              <a:t>A La Nina is immediately on the way also after the current El Nino this Winter? </a:t>
            </a:r>
            <a:endParaRPr lang="en-US" sz="1400" i="1" dirty="0"/>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9050" y="72532"/>
            <a:ext cx="4248150" cy="66330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398836"/>
            <a:ext cx="4653972" cy="2163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27" name="Rectangle 26"/>
          <p:cNvSpPr/>
          <p:nvPr/>
        </p:nvSpPr>
        <p:spPr>
          <a:xfrm>
            <a:off x="5238751" y="3426767"/>
            <a:ext cx="3143249" cy="461665"/>
          </a:xfrm>
          <a:prstGeom prst="rect">
            <a:avLst/>
          </a:prstGeom>
        </p:spPr>
        <p:txBody>
          <a:bodyPr wrap="square">
            <a:spAutoFit/>
          </a:bodyPr>
          <a:lstStyle/>
          <a:p>
            <a:r>
              <a:rPr lang="en-US" sz="1200" dirty="0"/>
              <a:t>https://www.cpc.ncep.noaa.gov/products/people/wwang/cfsv2fcst/images3/PacSSTSeaadj.gif</a:t>
            </a:r>
          </a:p>
        </p:txBody>
      </p:sp>
      <p:sp>
        <p:nvSpPr>
          <p:cNvPr id="14" name="TextBox 1"/>
          <p:cNvSpPr txBox="1">
            <a:spLocks noChangeArrowheads="1"/>
          </p:cNvSpPr>
          <p:nvPr/>
        </p:nvSpPr>
        <p:spPr bwMode="auto">
          <a:xfrm>
            <a:off x="0" y="3505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January</a:t>
            </a:r>
            <a:r>
              <a:rPr lang="en-US" altLang="en-US" sz="1800" b="1" u="sng" dirty="0" smtClean="0">
                <a:latin typeface="Times New Roman" pitchFamily="18" charset="0"/>
              </a:rPr>
              <a:t>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
          <p:cNvSpPr txBox="1">
            <a:spLocks noChangeArrowheads="1"/>
          </p:cNvSpPr>
          <p:nvPr/>
        </p:nvSpPr>
        <p:spPr bwMode="auto">
          <a:xfrm>
            <a:off x="-5086" y="568407"/>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December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4098" name="Picture 2" descr="NOAA?CPC ENSO Forecas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6" y="942701"/>
            <a:ext cx="4295776" cy="250587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751" y="3417"/>
            <a:ext cx="3676647" cy="19777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39" y="2045731"/>
            <a:ext cx="3932361" cy="4504293"/>
          </a:xfrm>
          <a:prstGeom prst="rect">
            <a:avLst/>
          </a:prstGeom>
        </p:spPr>
      </p:pic>
      <p:pic>
        <p:nvPicPr>
          <p:cNvPr id="19"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46" y="3934071"/>
            <a:ext cx="4295776" cy="286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3183982" y="2362200"/>
            <a:ext cx="321218" cy="2743201"/>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7600" y="5297090"/>
            <a:ext cx="1099340" cy="646331"/>
          </a:xfrm>
          <a:prstGeom prst="rect">
            <a:avLst/>
          </a:prstGeom>
          <a:noFill/>
        </p:spPr>
        <p:txBody>
          <a:bodyPr wrap="square" rtlCol="0">
            <a:spAutoFit/>
          </a:bodyPr>
          <a:lstStyle/>
          <a:p>
            <a:r>
              <a:rPr lang="en-US" sz="1200" dirty="0" smtClean="0"/>
              <a:t>~ </a:t>
            </a:r>
            <a:r>
              <a:rPr lang="en-US" sz="1200" dirty="0" smtClean="0"/>
              <a:t>58</a:t>
            </a:r>
            <a:r>
              <a:rPr lang="en-US" sz="1200" dirty="0" smtClean="0"/>
              <a:t>% </a:t>
            </a:r>
            <a:r>
              <a:rPr lang="en-US" sz="1200" dirty="0" smtClean="0"/>
              <a:t>chance of La Nina by JAS 2024??? </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Jan</a:t>
            </a:r>
            <a:r>
              <a:rPr lang="en-US" altLang="en-US" sz="2400" kern="0" dirty="0" smtClean="0"/>
              <a:t>)/</a:t>
            </a:r>
            <a:r>
              <a:rPr lang="en-US" altLang="en-US" sz="2400" kern="0" dirty="0"/>
              <a:t>Seasonal </a:t>
            </a:r>
            <a:r>
              <a:rPr lang="en-US" altLang="en-US" sz="2400" kern="0" dirty="0" smtClean="0"/>
              <a:t>(</a:t>
            </a:r>
            <a:r>
              <a:rPr lang="en-US" altLang="en-US" sz="2400" b="1" u="sng" kern="0" dirty="0" smtClean="0"/>
              <a:t>JFM</a:t>
            </a:r>
            <a:r>
              <a:rPr lang="en-US" altLang="en-US" sz="2400" kern="0" dirty="0" smtClean="0"/>
              <a:t>)  </a:t>
            </a:r>
            <a:endParaRPr lang="en-US" altLang="en-US" sz="2400" kern="0" dirty="0"/>
          </a:p>
        </p:txBody>
      </p:sp>
      <p:cxnSp>
        <p:nvCxnSpPr>
          <p:cNvPr id="4" name="Straight Arrow Connector 3"/>
          <p:cNvCxnSpPr/>
          <p:nvPr/>
        </p:nvCxnSpPr>
        <p:spPr>
          <a:xfrm flipH="1">
            <a:off x="41148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19"/>
            <a:ext cx="3786538" cy="29259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708" y="3200400"/>
            <a:ext cx="4107291" cy="3173816"/>
          </a:xfrm>
          <a:prstGeom prst="rect">
            <a:avLst/>
          </a:prstGeom>
        </p:spPr>
      </p:pic>
      <p:pic>
        <p:nvPicPr>
          <p:cNvPr id="18" name="Picture 17"/>
          <p:cNvPicPr>
            <a:picLocks noChangeAspect="1"/>
          </p:cNvPicPr>
          <p:nvPr/>
        </p:nvPicPr>
        <p:blipFill>
          <a:blip r:embed="rId4"/>
          <a:stretch>
            <a:fillRect/>
          </a:stretch>
        </p:blipFill>
        <p:spPr>
          <a:xfrm>
            <a:off x="0" y="3657060"/>
            <a:ext cx="4114800" cy="3174563"/>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Jan</a:t>
            </a:r>
            <a:r>
              <a:rPr lang="en-US" altLang="en-US" sz="2400" kern="0" dirty="0" smtClean="0"/>
              <a:t>)/</a:t>
            </a:r>
            <a:r>
              <a:rPr lang="en-US" altLang="en-US" sz="2400" kern="0" dirty="0"/>
              <a:t>Seasonal </a:t>
            </a:r>
            <a:r>
              <a:rPr lang="en-US" altLang="en-US" sz="2400" kern="0" dirty="0" smtClean="0"/>
              <a:t>(</a:t>
            </a:r>
            <a:r>
              <a:rPr lang="en-US" altLang="en-US" sz="2400" b="1" u="sng" kern="0" dirty="0" smtClean="0"/>
              <a:t>JFM</a:t>
            </a:r>
            <a:r>
              <a:rPr lang="en-US" altLang="en-US" sz="2400" kern="0" dirty="0" smtClean="0"/>
              <a:t>)  </a:t>
            </a:r>
            <a:endParaRPr lang="en-US" altLang="en-US" sz="2400" kern="0" dirty="0"/>
          </a:p>
        </p:txBody>
      </p:sp>
      <p:sp>
        <p:nvSpPr>
          <p:cNvPr id="6" name="TextBox 5"/>
          <p:cNvSpPr txBox="1"/>
          <p:nvPr/>
        </p:nvSpPr>
        <p:spPr>
          <a:xfrm>
            <a:off x="152400" y="3200400"/>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77" y="8972"/>
            <a:ext cx="3775035" cy="2917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7177" y="3175703"/>
            <a:ext cx="4148807" cy="3205896"/>
          </a:xfrm>
          <a:prstGeom prst="rect">
            <a:avLst/>
          </a:prstGeom>
        </p:spPr>
      </p:pic>
      <p:pic>
        <p:nvPicPr>
          <p:cNvPr id="9" name="Picture 8"/>
          <p:cNvPicPr>
            <a:picLocks noChangeAspect="1"/>
          </p:cNvPicPr>
          <p:nvPr/>
        </p:nvPicPr>
        <p:blipFill>
          <a:blip r:embed="rId4"/>
          <a:stretch>
            <a:fillRect/>
          </a:stretch>
        </p:blipFill>
        <p:spPr>
          <a:xfrm>
            <a:off x="23089" y="3569732"/>
            <a:ext cx="3792808" cy="2470008"/>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14517" y="2982533"/>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5720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827146" y="315533"/>
            <a:ext cx="4289264" cy="2893626"/>
          </a:xfrm>
          <a:prstGeom prst="rect">
            <a:avLst/>
          </a:prstGeom>
        </p:spPr>
      </p:pic>
      <p:pic>
        <p:nvPicPr>
          <p:cNvPr id="9" name="Picture 8"/>
          <p:cNvPicPr>
            <a:picLocks noChangeAspect="1"/>
          </p:cNvPicPr>
          <p:nvPr/>
        </p:nvPicPr>
        <p:blipFill>
          <a:blip r:embed="rId4"/>
          <a:stretch>
            <a:fillRect/>
          </a:stretch>
        </p:blipFill>
        <p:spPr>
          <a:xfrm>
            <a:off x="4800600" y="160338"/>
            <a:ext cx="4343400" cy="17445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 y="18591"/>
            <a:ext cx="4226654" cy="2963941"/>
          </a:xfrm>
          <a:prstGeom prst="rect">
            <a:avLst/>
          </a:prstGeom>
        </p:spPr>
      </p:pic>
      <p:pic>
        <p:nvPicPr>
          <p:cNvPr id="10" name="Picture 9"/>
          <p:cNvPicPr>
            <a:picLocks noChangeAspect="1"/>
          </p:cNvPicPr>
          <p:nvPr/>
        </p:nvPicPr>
        <p:blipFill>
          <a:blip r:embed="rId6"/>
          <a:stretch>
            <a:fillRect/>
          </a:stretch>
        </p:blipFill>
        <p:spPr>
          <a:xfrm>
            <a:off x="4827146" y="3276599"/>
            <a:ext cx="4316853" cy="348230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63000"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14/15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665531" y="917439"/>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95631">
            <a:off x="2693489" y="4057798"/>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30"/>
            <a:ext cx="8775235" cy="6778869"/>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14/15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Oval 6"/>
          <p:cNvSpPr/>
          <p:nvPr/>
        </p:nvSpPr>
        <p:spPr>
          <a:xfrm rot="2539784">
            <a:off x="2337614" y="4085917"/>
            <a:ext cx="599585" cy="167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6244012" y="866634"/>
            <a:ext cx="865808"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839200"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14/15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8205" y="917681"/>
            <a:ext cx="2364744" cy="175703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2968" y="2177056"/>
            <a:ext cx="2262240" cy="1727277"/>
          </a:xfrm>
          <a:prstGeom prst="rect">
            <a:avLst/>
          </a:prstGeom>
        </p:spPr>
      </p:pic>
      <p:pic>
        <p:nvPicPr>
          <p:cNvPr id="40" name="Picture 3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345997"/>
            <a:ext cx="3005817" cy="2202928"/>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6"/>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358546" y="5324376"/>
            <a:ext cx="1652462" cy="738664"/>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dirty="0" smtClean="0"/>
              <a:t>Both update daily!</a:t>
            </a:r>
            <a:endParaRPr lang="en-US" sz="1600" b="1"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165641" y="3065427"/>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30395" y="5671712"/>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done by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101" y="1424980"/>
            <a:ext cx="3547081" cy="230463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101" y="3750129"/>
            <a:ext cx="3567099" cy="2657983"/>
          </a:xfrm>
          <a:prstGeom prst="rect">
            <a:avLst/>
          </a:prstGeom>
        </p:spPr>
      </p:pic>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14/15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5257800" y="3365377"/>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 y="0"/>
            <a:ext cx="8842131" cy="6846332"/>
          </a:xfrm>
          <a:prstGeom prst="rect">
            <a:avLst/>
          </a:prstGeom>
        </p:spPr>
      </p:pic>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smtClean="0">
                <a:solidFill>
                  <a:srgbClr val="FF0000"/>
                </a:solidFill>
              </a:rPr>
              <a:t>14/15 </a:t>
            </a:r>
            <a:r>
              <a:rPr lang="en-US" b="1" u="sng">
                <a:solidFill>
                  <a:srgbClr val="FF0000"/>
                </a:solidFill>
              </a:rPr>
              <a:t>J</a:t>
            </a:r>
            <a:r>
              <a:rPr lang="en-US" b="1" u="sng" smtClean="0">
                <a:solidFill>
                  <a:srgbClr val="FF0000"/>
                </a:solidFill>
              </a:rPr>
              <a:t>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Feb</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FMA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1" y="6424"/>
            <a:ext cx="3977998" cy="310610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208" y="-3658"/>
            <a:ext cx="3882791" cy="31161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8" y="3186528"/>
            <a:ext cx="3991708" cy="31245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207" y="3188732"/>
            <a:ext cx="3880059" cy="299734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FMA</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TextBox 7"/>
          <p:cNvSpPr txBox="1"/>
          <p:nvPr/>
        </p:nvSpPr>
        <p:spPr>
          <a:xfrm>
            <a:off x="0" y="6308627"/>
            <a:ext cx="8839200" cy="461665"/>
          </a:xfrm>
          <a:prstGeom prst="rect">
            <a:avLst/>
          </a:prstGeom>
          <a:noFill/>
        </p:spPr>
        <p:txBody>
          <a:bodyPr wrap="square" rtlCol="0">
            <a:spAutoFit/>
          </a:bodyPr>
          <a:lstStyle/>
          <a:p>
            <a:r>
              <a:rPr lang="en-US" sz="1200" b="1" u="sng" dirty="0" smtClean="0"/>
              <a:t>Last month  -  ALL models are forecasting ABOVE Normal precip for the southeast US during NDJ !! – TREND+ENSO !! </a:t>
            </a:r>
          </a:p>
          <a:p>
            <a:r>
              <a:rPr lang="en-US" sz="1200" b="1" u="sng" dirty="0" smtClean="0"/>
              <a:t>This month – While the models still </a:t>
            </a:r>
            <a:r>
              <a:rPr lang="en-US" sz="1200" b="1" u="sng" dirty="0" smtClean="0"/>
              <a:t>forecast </a:t>
            </a:r>
            <a:r>
              <a:rPr lang="en-US" sz="1200" b="1" u="sng" dirty="0" smtClean="0"/>
              <a:t>normal precip along CA, there is quite a bit of variability about it.</a:t>
            </a:r>
            <a:endParaRPr lang="en-US" sz="1200" b="1" u="sng" dirty="0"/>
          </a:p>
        </p:txBody>
      </p:sp>
      <p:pic>
        <p:nvPicPr>
          <p:cNvPr id="7" name="Picture 6"/>
          <p:cNvPicPr>
            <a:picLocks noChangeAspect="1"/>
          </p:cNvPicPr>
          <p:nvPr/>
        </p:nvPicPr>
        <p:blipFill>
          <a:blip r:embed="rId2"/>
          <a:stretch>
            <a:fillRect/>
          </a:stretch>
        </p:blipFill>
        <p:spPr>
          <a:xfrm>
            <a:off x="-2932" y="457200"/>
            <a:ext cx="9070731" cy="607695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34</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a:t>
            </a:r>
            <a:r>
              <a:rPr lang="en-US" sz="1400" dirty="0" smtClean="0"/>
              <a:t>01</a:t>
            </a:r>
            <a:r>
              <a:rPr lang="en-US" sz="1400" dirty="0" smtClean="0"/>
              <a:t>/09/24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807023"/>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5410200" y="936695"/>
            <a:ext cx="3390900" cy="286907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6062" y="4139374"/>
            <a:ext cx="3385038" cy="2490026"/>
          </a:xfrm>
          <a:prstGeom prst="rect">
            <a:avLst/>
          </a:prstGeom>
        </p:spPr>
      </p:pic>
      <p:pic>
        <p:nvPicPr>
          <p:cNvPr id="14" name="Picture 13"/>
          <p:cNvPicPr>
            <a:picLocks noChangeAspect="1"/>
          </p:cNvPicPr>
          <p:nvPr/>
        </p:nvPicPr>
        <p:blipFill>
          <a:blip r:embed="rId8"/>
          <a:stretch>
            <a:fillRect/>
          </a:stretch>
        </p:blipFill>
        <p:spPr>
          <a:xfrm>
            <a:off x="685801" y="1225532"/>
            <a:ext cx="4254263" cy="4880648"/>
          </a:xfrm>
          <a:prstGeom prst="rect">
            <a:avLst/>
          </a:prstGeom>
        </p:spPr>
      </p:pic>
      <p:pic>
        <p:nvPicPr>
          <p:cNvPr id="15" name="Picture 14"/>
          <p:cNvPicPr>
            <a:picLocks noChangeAspect="1"/>
          </p:cNvPicPr>
          <p:nvPr/>
        </p:nvPicPr>
        <p:blipFill>
          <a:blip r:embed="rId9"/>
          <a:stretch>
            <a:fillRect/>
          </a:stretch>
        </p:blipFill>
        <p:spPr>
          <a:xfrm>
            <a:off x="52582" y="1209020"/>
            <a:ext cx="612202" cy="4810780"/>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a:t>
            </a:r>
            <a:r>
              <a:rPr lang="en-US" sz="1300" dirty="0" smtClean="0">
                <a:solidFill>
                  <a:srgbClr val="FF0000"/>
                </a:solidFill>
              </a:rPr>
              <a:t>84               </a:t>
            </a:r>
            <a:r>
              <a:rPr lang="en-US" sz="1300" dirty="0" smtClean="0">
                <a:solidFill>
                  <a:srgbClr val="FF0000"/>
                </a:solidFill>
              </a:rPr>
              <a:t>166          249</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a:t>
            </a:r>
            <a:r>
              <a:rPr lang="en-US" sz="1350" u="sng" dirty="0" smtClean="0">
                <a:solidFill>
                  <a:srgbClr val="0033CC"/>
                </a:solidFill>
              </a:rPr>
              <a:t>70 </a:t>
            </a:r>
            <a:r>
              <a:rPr lang="en-US" sz="1350" u="sng" dirty="0" smtClean="0">
                <a:solidFill>
                  <a:srgbClr val="0033CC"/>
                </a:solidFill>
              </a:rPr>
              <a:t>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11" name="Picture 10"/>
          <p:cNvPicPr>
            <a:picLocks noChangeAspect="1"/>
          </p:cNvPicPr>
          <p:nvPr/>
        </p:nvPicPr>
        <p:blipFill>
          <a:blip r:embed="rId5"/>
          <a:stretch>
            <a:fillRect/>
          </a:stretch>
        </p:blipFill>
        <p:spPr>
          <a:xfrm>
            <a:off x="6125096" y="1727848"/>
            <a:ext cx="3033452" cy="4668162"/>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a:xfrm>
            <a:off x="1295400" y="2362200"/>
            <a:ext cx="6781800" cy="1143000"/>
          </a:xfrm>
        </p:spPr>
        <p:txBody>
          <a:bodyPr/>
          <a:lstStyle/>
          <a:p>
            <a:r>
              <a:rPr lang="en-US" dirty="0" smtClean="0"/>
              <a:t>Exptl. objective </a:t>
            </a:r>
            <a:r>
              <a:rPr lang="en-US" dirty="0"/>
              <a:t>drought </a:t>
            </a:r>
            <a:r>
              <a:rPr lang="en-US" dirty="0" smtClean="0"/>
              <a:t>forecast slides</a:t>
            </a:r>
            <a:endParaRPr lang="en-US" dirty="0"/>
          </a:p>
        </p:txBody>
      </p:sp>
    </p:spTree>
    <p:extLst>
      <p:ext uri="{BB962C8B-B14F-4D97-AF65-F5344CB8AC3E}">
        <p14:creationId xmlns:p14="http://schemas.microsoft.com/office/powerpoint/2010/main" val="2357797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6553200"/>
            <a:ext cx="5029200" cy="307777"/>
          </a:xfrm>
          <a:prstGeom prst="rect">
            <a:avLst/>
          </a:prstGeom>
          <a:noFill/>
        </p:spPr>
        <p:txBody>
          <a:bodyPr wrap="square" rtlCol="0">
            <a:spAutoFit/>
          </a:bodyPr>
          <a:lstStyle/>
          <a:p>
            <a:r>
              <a:rPr lang="en-US" sz="1400" i="1" dirty="0" smtClean="0"/>
              <a:t>This and following few slides are added new in recent months!</a:t>
            </a:r>
            <a:endParaRPr lang="en-US" sz="1400" i="1" dirty="0"/>
          </a:p>
        </p:txBody>
      </p:sp>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a:t>Objective 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85000" lnSpcReduction="1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a:t>
            </a:r>
            <a:r>
              <a:rPr lang="en-US" sz="2100" u="sng" dirty="0"/>
              <a:t>Standardized </a:t>
            </a:r>
            <a:r>
              <a:rPr lang="en-US" sz="2100" u="sng" dirty="0" err="1"/>
              <a:t>Prcp</a:t>
            </a:r>
            <a:r>
              <a:rPr lang="en-US" sz="2100" u="sng" dirty="0"/>
              <a:t>. Evap. Index (SPEI) </a:t>
            </a:r>
            <a:r>
              <a:rPr lang="en-US" sz="2100" dirty="0"/>
              <a:t>forecast (new development)</a:t>
            </a:r>
          </a:p>
          <a:p>
            <a:pPr lvl="1"/>
            <a:r>
              <a:rPr lang="en-US" sz="2100" dirty="0"/>
              <a:t>NMME_VIC </a:t>
            </a:r>
            <a:r>
              <a:rPr lang="en-US" sz="2100" u="sng" dirty="0"/>
              <a:t>Soil Moisture Percentile (SMP)</a:t>
            </a:r>
            <a:r>
              <a:rPr lang="en-US" sz="2100" dirty="0"/>
              <a:t> forecast (coming soon)</a:t>
            </a:r>
          </a:p>
          <a:p>
            <a:pPr lvl="1"/>
            <a:r>
              <a:rPr lang="en-US" sz="2100" dirty="0"/>
              <a:t>NMME_VIC </a:t>
            </a:r>
            <a:r>
              <a:rPr lang="en-US" sz="2100" u="sng" dirty="0"/>
              <a:t>Standardized Runoff Index (SRI) </a:t>
            </a:r>
            <a:r>
              <a:rPr lang="en-US" sz="2100" dirty="0"/>
              <a:t>forecast (coming soon)</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smtClean="0"/>
              <a:t>Towards Probabilistic </a:t>
            </a:r>
            <a:r>
              <a:rPr lang="en-US" sz="2400" dirty="0"/>
              <a:t>drought </a:t>
            </a:r>
            <a:r>
              <a:rPr lang="en-US" sz="2400" dirty="0" smtClean="0"/>
              <a:t>outlook </a:t>
            </a:r>
            <a:r>
              <a:rPr lang="en-US" sz="2400" dirty="0"/>
              <a:t>(in </a:t>
            </a:r>
            <a:r>
              <a:rPr lang="en-US" sz="2400" dirty="0" smtClean="0"/>
              <a:t>development!)</a:t>
            </a:r>
            <a:endParaRPr lang="en-US" sz="2400" dirty="0"/>
          </a:p>
          <a:p>
            <a:pPr lvl="1"/>
            <a:endParaRPr lang="en-US" sz="2100" dirty="0"/>
          </a:p>
        </p:txBody>
      </p:sp>
      <p:sp>
        <p:nvSpPr>
          <p:cNvPr id="5" name="Rectangle 4"/>
          <p:cNvSpPr/>
          <p:nvPr/>
        </p:nvSpPr>
        <p:spPr>
          <a:xfrm>
            <a:off x="4114800" y="6553200"/>
            <a:ext cx="5029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10257" y="6208042"/>
            <a:ext cx="6781799" cy="276999"/>
          </a:xfrm>
          <a:prstGeom prst="rect">
            <a:avLst/>
          </a:prstGeom>
        </p:spPr>
        <p:txBody>
          <a:bodyPr wrap="square">
            <a:spAutoFit/>
          </a:bodyPr>
          <a:lstStyle/>
          <a:p>
            <a:r>
              <a:rPr lang="en-US" sz="1200" dirty="0"/>
              <a:t>https://</a:t>
            </a:r>
            <a:r>
              <a:rPr lang="en-US" sz="1200" dirty="0" err="1"/>
              <a:t>www.cpc.ncep.noaa.gov</a:t>
            </a:r>
            <a:r>
              <a:rPr lang="en-US" sz="1200" dirty="0"/>
              <a:t>/products/Drought/Figures/SPI/Prediction/ENS_spi3-12_4x3_hatched.jpg</a:t>
            </a:r>
          </a:p>
        </p:txBody>
      </p:sp>
      <p:sp>
        <p:nvSpPr>
          <p:cNvPr id="5" name="TextBox 4">
            <a:extLst>
              <a:ext uri="{FF2B5EF4-FFF2-40B4-BE49-F238E27FC236}">
                <a16:creationId xmlns:a16="http://schemas.microsoft.com/office/drawing/2014/main" id="{E96C0D34-F411-91B7-E74A-34817CD2A35F}"/>
              </a:ext>
            </a:extLst>
          </p:cNvPr>
          <p:cNvSpPr txBox="1"/>
          <p:nvPr/>
        </p:nvSpPr>
        <p:spPr>
          <a:xfrm>
            <a:off x="6826624" y="606588"/>
            <a:ext cx="2317376" cy="5324535"/>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North American Multi-Model Ensemble (NMME):</a:t>
            </a:r>
          </a:p>
          <a:p>
            <a:pPr marL="600075" lvl="1" indent="-257175">
              <a:buFont typeface="+mj-lt"/>
              <a:buAutoNum type="arabicPeriod"/>
            </a:pPr>
            <a:r>
              <a:rPr lang="en-US" sz="1400" dirty="0"/>
              <a:t>CFSv2, </a:t>
            </a:r>
          </a:p>
          <a:p>
            <a:pPr marL="600075" lvl="1" indent="-257175">
              <a:buFont typeface="+mj-lt"/>
              <a:buAutoNum type="arabicPeriod"/>
            </a:pPr>
            <a:r>
              <a:rPr lang="en-US" sz="1400" dirty="0">
                <a:solidFill>
                  <a:srgbClr val="FF0000"/>
                </a:solidFill>
              </a:rPr>
              <a:t>NCAR_CCSM4</a:t>
            </a:r>
          </a:p>
          <a:p>
            <a:pPr marL="600075" lvl="1" indent="-257175">
              <a:buFont typeface="+mj-lt"/>
              <a:buAutoNum type="arabicPeriod"/>
            </a:pPr>
            <a:r>
              <a:rPr lang="en-US" sz="1400" dirty="0">
                <a:solidFill>
                  <a:srgbClr val="FF0000"/>
                </a:solidFill>
              </a:rPr>
              <a:t>GFDL_SPEAR </a:t>
            </a:r>
          </a:p>
          <a:p>
            <a:pPr marL="600075" lvl="1" indent="-257175">
              <a:buFont typeface="+mj-lt"/>
              <a:buAutoNum type="arabicPeriod"/>
            </a:pPr>
            <a:r>
              <a:rPr lang="en-US" sz="1400" dirty="0">
                <a:solidFill>
                  <a:srgbClr val="FF0000"/>
                </a:solidFill>
              </a:rPr>
              <a:t>CanCM4i</a:t>
            </a:r>
          </a:p>
          <a:p>
            <a:pPr marL="600075" lvl="1" indent="-257175">
              <a:buFont typeface="+mj-lt"/>
              <a:buAutoNum type="arabicPeriod"/>
            </a:pPr>
            <a:r>
              <a:rPr lang="en-US" sz="1400" dirty="0">
                <a:solidFill>
                  <a:srgbClr val="FF0000"/>
                </a:solidFill>
              </a:rPr>
              <a:t>GEM_NEMO</a:t>
            </a:r>
          </a:p>
          <a:p>
            <a:pPr marL="600075" lvl="1" indent="-257175">
              <a:buFont typeface="+mj-lt"/>
              <a:buAutoNum type="arabicPeriod"/>
            </a:pPr>
            <a:r>
              <a:rPr lang="en-US" sz="1400" dirty="0">
                <a:solidFill>
                  <a:srgbClr val="FF0000"/>
                </a:solidFill>
              </a:rPr>
              <a:t> NASA_GEOS5v2</a:t>
            </a:r>
            <a:endParaRPr lang="en-US" sz="1400" dirty="0"/>
          </a:p>
          <a:p>
            <a:endParaRPr lang="en-US" sz="1400" dirty="0"/>
          </a:p>
          <a:p>
            <a:pPr marL="214313" indent="-214313">
              <a:buFont typeface="Arial" panose="020B0604020202020204" pitchFamily="34" charset="0"/>
              <a:buChar char="•"/>
            </a:pPr>
            <a:r>
              <a:rPr lang="en-US" sz="1400" dirty="0"/>
              <a:t>Quantile-Mapping (BCSD) bias correction and downscaling</a:t>
            </a:r>
          </a:p>
          <a:p>
            <a:endParaRPr lang="en-US" sz="1400" dirty="0"/>
          </a:p>
          <a:p>
            <a:pPr marL="214313" indent="-214313">
              <a:buFont typeface="Arial" panose="020B0604020202020204" pitchFamily="34" charset="0"/>
              <a:buChar char="•"/>
            </a:pPr>
            <a:r>
              <a:rPr lang="en-US" sz="1400" dirty="0"/>
              <a:t>The Hatched area: Signal to Noise Ratio SNR &lt; 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Maximum likelihood to estimate the gamma distribution</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Focus on the Meteorological drought</a:t>
            </a:r>
          </a:p>
          <a:p>
            <a:endParaRPr lang="en-US" dirty="0"/>
          </a:p>
        </p:txBody>
      </p:sp>
      <p:pic>
        <p:nvPicPr>
          <p:cNvPr id="6" name="Picture 5">
            <a:extLst>
              <a:ext uri="{FF2B5EF4-FFF2-40B4-BE49-F238E27FC236}">
                <a16:creationId xmlns:a16="http://schemas.microsoft.com/office/drawing/2014/main" id="{B9F88742-EF0A-AFAD-A89D-FFAC3BB722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716" y="112122"/>
            <a:ext cx="676128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03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FF722-930C-F18C-A6C3-C8A21F91A96F}"/>
              </a:ext>
            </a:extLst>
          </p:cNvPr>
          <p:cNvSpPr txBox="1"/>
          <p:nvPr/>
        </p:nvSpPr>
        <p:spPr>
          <a:xfrm>
            <a:off x="7543800" y="1290918"/>
            <a:ext cx="1381686"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t>Focusses on </a:t>
            </a:r>
            <a:r>
              <a:rPr lang="en-US" sz="1400" dirty="0"/>
              <a:t>Alaska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same method </a:t>
            </a:r>
            <a:r>
              <a:rPr lang="en-US" sz="1400" dirty="0" smtClean="0"/>
              <a:t>as CONUS</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Long-term drought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Observation </a:t>
            </a:r>
            <a:r>
              <a:rPr lang="en-US" sz="1400" dirty="0" smtClean="0"/>
              <a:t>in Alaska is poor!</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Skill obviously is dependent </a:t>
            </a:r>
            <a:r>
              <a:rPr lang="en-US" sz="1400" dirty="0"/>
              <a:t>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76200" y="6249752"/>
            <a:ext cx="8763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pic>
        <p:nvPicPr>
          <p:cNvPr id="6" name="Picture 2" descr="AK 4 panel 3-6 months ">
            <a:extLst>
              <a:ext uri="{FF2B5EF4-FFF2-40B4-BE49-F238E27FC236}">
                <a16:creationId xmlns:a16="http://schemas.microsoft.com/office/drawing/2014/main" id="{4C4B21C1-4FF4-FCAF-5D80-6E5A078006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93" y="154542"/>
            <a:ext cx="416052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K 4 panel 2-5 years ">
            <a:extLst>
              <a:ext uri="{FF2B5EF4-FFF2-40B4-BE49-F238E27FC236}">
                <a16:creationId xmlns:a16="http://schemas.microsoft.com/office/drawing/2014/main" id="{E22420E2-C9DB-4FF5-B0B1-9A212A0259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56" r="6679"/>
          <a:stretch/>
        </p:blipFill>
        <p:spPr bwMode="auto">
          <a:xfrm>
            <a:off x="3886200" y="154542"/>
            <a:ext cx="365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02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347582"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6" y="2841159"/>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073" y="3150801"/>
            <a:ext cx="531303" cy="17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64037" y="5828464"/>
            <a:ext cx="57912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Now, only about 4</a:t>
            </a:r>
            <a:r>
              <a:rPr lang="en-US" sz="1400" dirty="0"/>
              <a:t>4</a:t>
            </a:r>
            <a:r>
              <a:rPr lang="en-US" sz="1400" dirty="0" smtClean="0"/>
              <a:t> % (last month 50%) of the country is drought free!  About 56 % of the lower 48 states in some kind of dryness/drought!</a:t>
            </a:r>
          </a:p>
        </p:txBody>
      </p:sp>
      <p:pic>
        <p:nvPicPr>
          <p:cNvPr id="7" name="Picture 6"/>
          <p:cNvPicPr>
            <a:picLocks noChangeAspect="1"/>
          </p:cNvPicPr>
          <p:nvPr/>
        </p:nvPicPr>
        <p:blipFill>
          <a:blip r:embed="rId6"/>
          <a:stretch>
            <a:fillRect/>
          </a:stretch>
        </p:blipFill>
        <p:spPr>
          <a:xfrm>
            <a:off x="545639" y="2975884"/>
            <a:ext cx="5842910" cy="2510516"/>
          </a:xfrm>
          <a:prstGeom prst="rect">
            <a:avLst/>
          </a:prstGeom>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643" y="2895600"/>
            <a:ext cx="591357"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7"/>
          <a:stretch>
            <a:fillRect/>
          </a:stretch>
        </p:blipFill>
        <p:spPr>
          <a:xfrm>
            <a:off x="7212376" y="3148087"/>
            <a:ext cx="1924799" cy="1702939"/>
          </a:xfrm>
          <a:prstGeom prst="rect">
            <a:avLst/>
          </a:prstGeom>
        </p:spPr>
      </p:pic>
      <p:pic>
        <p:nvPicPr>
          <p:cNvPr id="21" name="Picture 2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1074" y="4876799"/>
            <a:ext cx="2456102" cy="1775241"/>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607B7-7240-5950-C5CA-EBD25B30D70B}"/>
              </a:ext>
            </a:extLst>
          </p:cNvPr>
          <p:cNvSpPr txBox="1"/>
          <p:nvPr/>
        </p:nvSpPr>
        <p:spPr>
          <a:xfrm>
            <a:off x="6553200" y="1143000"/>
            <a:ext cx="2240912" cy="5047536"/>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cs typeface="Times New Roman" panose="02020603050405020304" pitchFamily="18" charset="0"/>
              </a:rPr>
              <a:t>Focusses </a:t>
            </a:r>
            <a:r>
              <a:rPr lang="en-US" sz="1400" dirty="0">
                <a:cs typeface="Times New Roman" panose="02020603050405020304" pitchFamily="18" charset="0"/>
              </a:rPr>
              <a:t>on the climatic water balance:  P -  PET</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Replace for the Palmer drought indices</a:t>
            </a:r>
            <a:endParaRPr lang="en-US" sz="1400" dirty="0">
              <a:cs typeface="Times New Roman" panose="02020603050405020304" pitchFamily="18" charset="0"/>
            </a:endParaRP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Rank-based non-parametric standardized</a:t>
            </a:r>
            <a:r>
              <a:rPr lang="zh-CN" altLang="en-US" sz="1400" dirty="0">
                <a:solidFill>
                  <a:srgbClr val="333333"/>
                </a:solidFill>
                <a:cs typeface="Times New Roman" panose="02020603050405020304" pitchFamily="18" charset="0"/>
              </a:rPr>
              <a:t> </a:t>
            </a:r>
            <a:r>
              <a:rPr lang="en-US" sz="14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Good for the long-term drought and short-term </a:t>
            </a:r>
            <a:r>
              <a:rPr lang="en-US" sz="1400" dirty="0" smtClean="0">
                <a:solidFill>
                  <a:srgbClr val="333333"/>
                </a:solidFill>
                <a:cs typeface="Times New Roman" panose="02020603050405020304" pitchFamily="18" charset="0"/>
              </a:rPr>
              <a:t>drought</a:t>
            </a:r>
            <a:endParaRPr lang="en-US" sz="1400" dirty="0">
              <a:cs typeface="Times New Roman" panose="02020603050405020304" pitchFamily="18" charset="0"/>
            </a:endParaRPr>
          </a:p>
        </p:txBody>
      </p:sp>
      <p:pic>
        <p:nvPicPr>
          <p:cNvPr id="4" name="Picture 3">
            <a:extLst>
              <a:ext uri="{FF2B5EF4-FFF2-40B4-BE49-F238E27FC236}">
                <a16:creationId xmlns:a16="http://schemas.microsoft.com/office/drawing/2014/main" id="{5E30E420-0A24-E138-3087-D1E2921DDEAB}"/>
              </a:ext>
            </a:extLst>
          </p:cNvPr>
          <p:cNvPicPr>
            <a:picLocks noChangeAspect="1"/>
          </p:cNvPicPr>
          <p:nvPr/>
        </p:nvPicPr>
        <p:blipFill>
          <a:blip r:embed="rId2"/>
          <a:stretch>
            <a:fillRect/>
          </a:stretch>
        </p:blipFill>
        <p:spPr>
          <a:xfrm>
            <a:off x="0" y="1066800"/>
            <a:ext cx="6612742" cy="5436404"/>
          </a:xfrm>
          <a:prstGeom prst="rect">
            <a:avLst/>
          </a:prstGeom>
        </p:spPr>
      </p:pic>
      <p:sp>
        <p:nvSpPr>
          <p:cNvPr id="2" name="Rectangle 1"/>
          <p:cNvSpPr/>
          <p:nvPr/>
        </p:nvSpPr>
        <p:spPr>
          <a:xfrm>
            <a:off x="5410200" y="6503204"/>
            <a:ext cx="3657600" cy="276999"/>
          </a:xfrm>
          <a:prstGeom prst="rect">
            <a:avLst/>
          </a:prstGeom>
        </p:spPr>
        <p:txBody>
          <a:bodyPr wrap="square">
            <a:spAutoFit/>
          </a:bodyPr>
          <a:lstStyle/>
          <a:p>
            <a:r>
              <a:rPr lang="en-US" sz="1200" dirty="0">
                <a:hlinkClick r:id="rId3"/>
              </a:rPr>
              <a:t>https://ftp.cpc.ncep.noaa.gov/CPC/li.xu/SDO/spei.html</a:t>
            </a:r>
            <a:endParaRPr lang="en-US" sz="1200" dirty="0"/>
          </a:p>
        </p:txBody>
      </p:sp>
      <p:sp>
        <p:nvSpPr>
          <p:cNvPr id="3" name="Rectangle 2"/>
          <p:cNvSpPr/>
          <p:nvPr/>
        </p:nvSpPr>
        <p:spPr>
          <a:xfrm>
            <a:off x="410771" y="264135"/>
            <a:ext cx="5791200" cy="646331"/>
          </a:xfrm>
          <a:prstGeom prst="rect">
            <a:avLst/>
          </a:prstGeom>
        </p:spPr>
        <p:txBody>
          <a:bodyPr wrap="square">
            <a:spAutoFit/>
          </a:bodyPr>
          <a:lstStyle/>
          <a:p>
            <a:pPr algn="ctr"/>
            <a:r>
              <a:rPr lang="en-US" dirty="0">
                <a:solidFill>
                  <a:srgbClr val="000000"/>
                </a:solidFill>
                <a:latin typeface="Segoe UI" panose="020B0502040204020203" pitchFamily="34" charset="0"/>
              </a:rPr>
              <a:t>NMME Multi-Model Ensemble Median (MMEM)</a:t>
            </a:r>
            <a:br>
              <a:rPr lang="en-US" dirty="0">
                <a:solidFill>
                  <a:srgbClr val="000000"/>
                </a:solidFill>
                <a:latin typeface="Segoe UI" panose="020B0502040204020203" pitchFamily="34" charset="0"/>
              </a:rPr>
            </a:br>
            <a:r>
              <a:rPr lang="en-US" dirty="0">
                <a:solidFill>
                  <a:srgbClr val="000000"/>
                </a:solidFill>
                <a:latin typeface="Segoe UI" panose="020B0502040204020203" pitchFamily="34" charset="0"/>
              </a:rPr>
              <a:t>Standardized </a:t>
            </a:r>
            <a:r>
              <a:rPr lang="en-US" dirty="0" err="1">
                <a:solidFill>
                  <a:srgbClr val="000000"/>
                </a:solidFill>
                <a:latin typeface="Segoe UI" panose="020B0502040204020203" pitchFamily="34" charset="0"/>
              </a:rPr>
              <a:t>Prcp</a:t>
            </a:r>
            <a:r>
              <a:rPr lang="en-US" dirty="0">
                <a:solidFill>
                  <a:srgbClr val="000000"/>
                </a:solidFill>
                <a:latin typeface="Segoe UI" panose="020B0502040204020203" pitchFamily="34" charset="0"/>
              </a:rPr>
              <a:t>. Evap. Index (SPEI) Forecast</a:t>
            </a:r>
          </a:p>
        </p:txBody>
      </p:sp>
    </p:spTree>
    <p:extLst>
      <p:ext uri="{BB962C8B-B14F-4D97-AF65-F5344CB8AC3E}">
        <p14:creationId xmlns:p14="http://schemas.microsoft.com/office/powerpoint/2010/main" val="209970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E7F155-691D-6ECE-FE3F-D4E641831BC4}"/>
              </a:ext>
            </a:extLst>
          </p:cNvPr>
          <p:cNvSpPr txBox="1"/>
          <p:nvPr/>
        </p:nvSpPr>
        <p:spPr>
          <a:xfrm>
            <a:off x="304800" y="6500334"/>
            <a:ext cx="5791200" cy="307777"/>
          </a:xfrm>
          <a:prstGeom prst="rect">
            <a:avLst/>
          </a:prstGeom>
          <a:noFill/>
        </p:spPr>
        <p:txBody>
          <a:bodyPr wrap="square">
            <a:spAutoFit/>
          </a:bodyPr>
          <a:lstStyle/>
          <a:p>
            <a:r>
              <a:rPr lang="en-US" sz="1400" dirty="0"/>
              <a:t>https://</a:t>
            </a:r>
            <a:r>
              <a:rPr lang="en-US" sz="1400" dirty="0" err="1"/>
              <a:t>ftp.cpc.ncep.noaa.gov</a:t>
            </a:r>
            <a:r>
              <a:rPr lang="en-US" sz="1400" dirty="0"/>
              <a:t>/CPC/</a:t>
            </a:r>
            <a:r>
              <a:rPr lang="en-US" sz="1400" dirty="0" err="1"/>
              <a:t>li.xu</a:t>
            </a:r>
            <a:r>
              <a:rPr lang="en-US" sz="1400" dirty="0"/>
              <a:t>/</a:t>
            </a:r>
            <a:r>
              <a:rPr lang="en-US" sz="1400" dirty="0" err="1"/>
              <a:t>Subseasonal_SPI</a:t>
            </a:r>
            <a:r>
              <a:rPr lang="en-US" sz="1400" dirty="0"/>
              <a:t>/</a:t>
            </a:r>
          </a:p>
        </p:txBody>
      </p:sp>
      <p:sp>
        <p:nvSpPr>
          <p:cNvPr id="6" name="TextBox 5">
            <a:extLst>
              <a:ext uri="{FF2B5EF4-FFF2-40B4-BE49-F238E27FC236}">
                <a16:creationId xmlns:a16="http://schemas.microsoft.com/office/drawing/2014/main" id="{FFC47033-AAEA-3F81-D154-122D0892533B}"/>
              </a:ext>
            </a:extLst>
          </p:cNvPr>
          <p:cNvSpPr txBox="1"/>
          <p:nvPr/>
        </p:nvSpPr>
        <p:spPr>
          <a:xfrm>
            <a:off x="137577" y="76200"/>
            <a:ext cx="5501223" cy="830997"/>
          </a:xfrm>
          <a:prstGeom prst="rect">
            <a:avLst/>
          </a:prstGeom>
          <a:noFill/>
        </p:spPr>
        <p:txBody>
          <a:bodyPr wrap="square">
            <a:spAutoFit/>
          </a:bodyPr>
          <a:lstStyle/>
          <a:p>
            <a:pPr algn="ctr"/>
            <a:r>
              <a:rPr lang="en-US" b="0" i="0" dirty="0" smtClean="0">
                <a:solidFill>
                  <a:srgbClr val="000000"/>
                </a:solidFill>
                <a:effectLst/>
                <a:latin typeface="Segoe UI" panose="020B0502040204020203" pitchFamily="34" charset="0"/>
              </a:rPr>
              <a:t>Based </a:t>
            </a:r>
            <a:r>
              <a:rPr lang="en-US" b="0" i="0" dirty="0">
                <a:solidFill>
                  <a:srgbClr val="000000"/>
                </a:solidFill>
                <a:effectLst/>
                <a:latin typeface="Segoe UI" panose="020B0502040204020203" pitchFamily="34" charset="0"/>
              </a:rPr>
              <a:t>on CFSv2 Neural Network (NN) </a:t>
            </a:r>
            <a:r>
              <a:rPr lang="en-US" b="0" i="0" dirty="0" smtClean="0">
                <a:solidFill>
                  <a:srgbClr val="000000"/>
                </a:solidFill>
                <a:effectLst/>
                <a:latin typeface="Segoe UI" panose="020B0502040204020203" pitchFamily="34" charset="0"/>
              </a:rPr>
              <a:t>Forecast</a:t>
            </a:r>
          </a:p>
          <a:p>
            <a:pPr algn="ctr"/>
            <a:r>
              <a:rPr lang="en-US" b="1" dirty="0">
                <a:solidFill>
                  <a:srgbClr val="000000"/>
                </a:solidFill>
                <a:latin typeface="Segoe UI" panose="020B0502040204020203" pitchFamily="34" charset="0"/>
              </a:rPr>
              <a:t>3-Month Standardized Precipitation </a:t>
            </a:r>
            <a:r>
              <a:rPr lang="en-US" b="1" dirty="0" smtClean="0">
                <a:solidFill>
                  <a:srgbClr val="000000"/>
                </a:solidFill>
                <a:latin typeface="Segoe UI" panose="020B0502040204020203" pitchFamily="34" charset="0"/>
              </a:rPr>
              <a:t>Index</a:t>
            </a:r>
          </a:p>
          <a:p>
            <a:pPr algn="ctr"/>
            <a:r>
              <a:rPr lang="en-US" sz="1200" i="0" dirty="0" smtClean="0">
                <a:solidFill>
                  <a:srgbClr val="000000"/>
                </a:solidFill>
                <a:effectLst/>
                <a:latin typeface="Segoe UI" panose="020B0502040204020203" pitchFamily="34" charset="0"/>
              </a:rPr>
              <a:t>(These next 4 weeks forecast can useful for flash droughts forecast!) </a:t>
            </a:r>
            <a:endParaRPr lang="en-US" sz="1200" i="0" dirty="0">
              <a:solidFill>
                <a:srgbClr val="000000"/>
              </a:solidFill>
              <a:effectLst/>
              <a:latin typeface="Segoe UI" panose="020B0502040204020203" pitchFamily="34" charset="0"/>
            </a:endParaRPr>
          </a:p>
        </p:txBody>
      </p:sp>
      <p:sp>
        <p:nvSpPr>
          <p:cNvPr id="2" name="TextBox 1">
            <a:extLst>
              <a:ext uri="{FF2B5EF4-FFF2-40B4-BE49-F238E27FC236}">
                <a16:creationId xmlns:a16="http://schemas.microsoft.com/office/drawing/2014/main" id="{85C4D5AD-5641-5889-36A3-0C1376890F55}"/>
              </a:ext>
            </a:extLst>
          </p:cNvPr>
          <p:cNvSpPr txBox="1"/>
          <p:nvPr/>
        </p:nvSpPr>
        <p:spPr>
          <a:xfrm>
            <a:off x="6553200" y="399365"/>
            <a:ext cx="2590800" cy="5693866"/>
          </a:xfrm>
          <a:prstGeom prst="rect">
            <a:avLst/>
          </a:prstGeom>
          <a:noFill/>
        </p:spPr>
        <p:txBody>
          <a:bodyPr wrap="square" rtlCol="0">
            <a:spAutoFit/>
          </a:bodyPr>
          <a:lstStyle/>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Sub-seasonal Drought Forecast, </a:t>
            </a:r>
            <a:r>
              <a:rPr lang="en-US" sz="1400" b="0" i="0" dirty="0" smtClean="0">
                <a:solidFill>
                  <a:srgbClr val="000000"/>
                </a:solidFill>
                <a:effectLst/>
                <a:latin typeface="Segoe UI" panose="020B0502040204020203" pitchFamily="34" charset="0"/>
              </a:rPr>
              <a:t>supports </a:t>
            </a:r>
            <a:r>
              <a:rPr lang="en-US" sz="1400" b="0" i="0" dirty="0">
                <a:solidFill>
                  <a:srgbClr val="000000"/>
                </a:solidFill>
                <a:effectLst/>
                <a:latin typeface="Segoe UI" panose="020B0502040204020203" pitchFamily="34" charset="0"/>
              </a:rPr>
              <a:t>the monthly drought outlook (MDO)</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The advanced Neural Network (NN) to bias correct and consolidate the forecast signal (developed by Dr. Yun Fan)</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smtClean="0">
                <a:solidFill>
                  <a:srgbClr val="000000"/>
                </a:solidFill>
                <a:latin typeface="Segoe UI" panose="020B0502040204020203" pitchFamily="34" charset="0"/>
              </a:rPr>
              <a:t>Focusses </a:t>
            </a:r>
            <a:r>
              <a:rPr lang="en-US" sz="1400" dirty="0">
                <a:solidFill>
                  <a:srgbClr val="000000"/>
                </a:solidFill>
                <a:latin typeface="Segoe UI" panose="020B0502040204020203" pitchFamily="34" charset="0"/>
              </a:rPr>
              <a:t>on the quickly developing </a:t>
            </a:r>
            <a:r>
              <a:rPr lang="en-US" sz="1400" dirty="0" smtClean="0">
                <a:solidFill>
                  <a:srgbClr val="000000"/>
                </a:solidFill>
                <a:latin typeface="Segoe UI" panose="020B0502040204020203" pitchFamily="34" charset="0"/>
              </a:rPr>
              <a:t>Precipitation </a:t>
            </a:r>
            <a:r>
              <a:rPr lang="en-US" sz="1400" dirty="0">
                <a:solidFill>
                  <a:srgbClr val="000000"/>
                </a:solidFill>
                <a:latin typeface="Segoe UI" panose="020B0502040204020203" pitchFamily="34" charset="0"/>
              </a:rPr>
              <a:t>Deficiency</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Weekly forecast, up to 35 days</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Flash drought ( Rapid onset drought</a:t>
            </a:r>
            <a:r>
              <a:rPr lang="en-US" sz="1400" dirty="0" smtClean="0">
                <a:solidFill>
                  <a:srgbClr val="000000"/>
                </a:solidFill>
                <a:latin typeface="Segoe UI" panose="020B0502040204020203" pitchFamily="34" charset="0"/>
              </a:rPr>
              <a:t>)</a:t>
            </a:r>
            <a:endParaRPr lang="en-US" sz="1400" dirty="0">
              <a:solidFill>
                <a:srgbClr val="000000"/>
              </a:solidFill>
              <a:latin typeface="Segoe UI" panose="020B0502040204020203" pitchFamily="34" charset="0"/>
            </a:endParaRPr>
          </a:p>
          <a:p>
            <a:pPr marL="557213" lvl="1" indent="-214313">
              <a:buFont typeface="Arial" panose="020B0604020202020204" pitchFamily="34" charset="0"/>
              <a:buChar char="•"/>
            </a:pPr>
            <a:r>
              <a:rPr lang="en-US" sz="1400" dirty="0">
                <a:solidFill>
                  <a:srgbClr val="000000"/>
                </a:solidFill>
                <a:latin typeface="Segoe UI" panose="020B0502040204020203" pitchFamily="34" charset="0"/>
              </a:rPr>
              <a:t>Two drought categories degradation (</a:t>
            </a:r>
            <a:r>
              <a:rPr lang="en-US" sz="1400" dirty="0" err="1">
                <a:solidFill>
                  <a:srgbClr val="000000"/>
                </a:solidFill>
                <a:latin typeface="Segoe UI" panose="020B0502040204020203" pitchFamily="34" charset="0"/>
              </a:rPr>
              <a:t>NoDrought</a:t>
            </a:r>
            <a:r>
              <a:rPr lang="en-US" sz="1400" dirty="0">
                <a:solidFill>
                  <a:srgbClr val="000000"/>
                </a:solidFill>
                <a:latin typeface="Segoe UI" panose="020B0502040204020203" pitchFamily="34" charset="0"/>
              </a:rPr>
              <a:t>-&gt;D1 and  D0-&gt;</a:t>
            </a:r>
            <a:r>
              <a:rPr lang="en-US" sz="1400" dirty="0" smtClean="0">
                <a:solidFill>
                  <a:srgbClr val="000000"/>
                </a:solidFill>
                <a:latin typeface="Segoe UI" panose="020B0502040204020203" pitchFamily="34" charset="0"/>
              </a:rPr>
              <a:t>D2)</a:t>
            </a:r>
          </a:p>
          <a:p>
            <a:pPr marL="557213" lvl="1" indent="-214313">
              <a:buFont typeface="Arial" panose="020B0604020202020204" pitchFamily="34" charset="0"/>
              <a:buChar char="•"/>
            </a:pPr>
            <a:r>
              <a:rPr lang="en-US" sz="1400" dirty="0" smtClean="0">
                <a:solidFill>
                  <a:srgbClr val="000000"/>
                </a:solidFill>
                <a:latin typeface="Segoe UI" panose="020B0502040204020203" pitchFamily="34" charset="0"/>
              </a:rPr>
              <a:t>Mostly </a:t>
            </a:r>
            <a:r>
              <a:rPr lang="en-US" sz="1400" dirty="0">
                <a:solidFill>
                  <a:srgbClr val="000000"/>
                </a:solidFill>
                <a:latin typeface="Segoe UI" panose="020B0502040204020203" pitchFamily="34" charset="0"/>
              </a:rPr>
              <a:t>happens in the warm </a:t>
            </a:r>
            <a:r>
              <a:rPr lang="en-US" sz="1400" dirty="0" smtClean="0">
                <a:solidFill>
                  <a:srgbClr val="000000"/>
                </a:solidFill>
                <a:latin typeface="Segoe UI" panose="020B0502040204020203" pitchFamily="34" charset="0"/>
              </a:rPr>
              <a:t>season</a:t>
            </a:r>
            <a:endParaRPr lang="en-US" sz="1400" dirty="0">
              <a:solidFill>
                <a:srgbClr val="000000"/>
              </a:solidFill>
              <a:latin typeface="Segoe UI" panose="020B0502040204020203" pitchFamily="34" charset="0"/>
            </a:endParaRPr>
          </a:p>
        </p:txBody>
      </p:sp>
      <p:pic>
        <p:nvPicPr>
          <p:cNvPr id="8" name="Picture 7">
            <a:extLst>
              <a:ext uri="{FF2B5EF4-FFF2-40B4-BE49-F238E27FC236}">
                <a16:creationId xmlns:a16="http://schemas.microsoft.com/office/drawing/2014/main" id="{742A9691-2D45-EF4E-E29B-ABD60ECFDCD5}"/>
              </a:ext>
            </a:extLst>
          </p:cNvPr>
          <p:cNvPicPr>
            <a:picLocks noChangeAspect="1"/>
          </p:cNvPicPr>
          <p:nvPr/>
        </p:nvPicPr>
        <p:blipFill>
          <a:blip r:embed="rId2"/>
          <a:stretch>
            <a:fillRect/>
          </a:stretch>
        </p:blipFill>
        <p:spPr>
          <a:xfrm>
            <a:off x="5179" y="1113418"/>
            <a:ext cx="6548021" cy="5373469"/>
          </a:xfrm>
          <a:prstGeom prst="rect">
            <a:avLst/>
          </a:prstGeom>
        </p:spPr>
      </p:pic>
    </p:spTree>
    <p:extLst>
      <p:ext uri="{BB962C8B-B14F-4D97-AF65-F5344CB8AC3E}">
        <p14:creationId xmlns:p14="http://schemas.microsoft.com/office/powerpoint/2010/main" val="3166124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31811" y="113208"/>
            <a:ext cx="6813612" cy="733478"/>
          </a:xfrm>
        </p:spPr>
        <p:txBody>
          <a:bodyPr>
            <a:normAutofit/>
          </a:bodyPr>
          <a:lstStyle/>
          <a:p>
            <a:r>
              <a:rPr lang="en-US" sz="2000" dirty="0" smtClean="0"/>
              <a:t>Based on ECMWF-extended Precip forecast</a:t>
            </a:r>
            <a:r>
              <a:rPr lang="en-US" sz="2000" dirty="0"/>
              <a:t/>
            </a:r>
            <a:br>
              <a:rPr lang="en-US" sz="2000" dirty="0"/>
            </a:br>
            <a:r>
              <a:rPr lang="en-US" sz="2000" dirty="0" smtClean="0"/>
              <a:t>VIC </a:t>
            </a:r>
            <a:r>
              <a:rPr lang="en-US" sz="2000" dirty="0"/>
              <a:t>model </a:t>
            </a:r>
            <a:r>
              <a:rPr lang="en-US" sz="2000" dirty="0" smtClean="0"/>
              <a:t>driven </a:t>
            </a:r>
            <a:r>
              <a:rPr lang="en-US" sz="2000" u="sng" dirty="0" smtClean="0"/>
              <a:t>Soil </a:t>
            </a:r>
            <a:r>
              <a:rPr lang="en-US" sz="2000" u="sng" dirty="0"/>
              <a:t>M</a:t>
            </a:r>
            <a:r>
              <a:rPr lang="en-US" sz="2000" u="sng" dirty="0" smtClean="0"/>
              <a:t>oisture </a:t>
            </a:r>
            <a:r>
              <a:rPr lang="en-US" sz="2000" u="sng" dirty="0"/>
              <a:t>P</a:t>
            </a:r>
            <a:r>
              <a:rPr lang="en-US" sz="2000" u="sng" dirty="0" smtClean="0"/>
              <a:t>ercentile </a:t>
            </a:r>
            <a:r>
              <a:rPr lang="en-US" sz="2000" u="sng" dirty="0"/>
              <a:t>(SMP) forecast</a:t>
            </a:r>
          </a:p>
        </p:txBody>
      </p:sp>
      <p:sp>
        <p:nvSpPr>
          <p:cNvPr id="8" name="Rectangle 7">
            <a:extLst>
              <a:ext uri="{FF2B5EF4-FFF2-40B4-BE49-F238E27FC236}">
                <a16:creationId xmlns:a16="http://schemas.microsoft.com/office/drawing/2014/main" id="{D13DFCD8-E560-254E-9DF3-AC04388A9687}"/>
              </a:ext>
            </a:extLst>
          </p:cNvPr>
          <p:cNvSpPr/>
          <p:nvPr/>
        </p:nvSpPr>
        <p:spPr>
          <a:xfrm>
            <a:off x="199166" y="6545784"/>
            <a:ext cx="6205333" cy="307777"/>
          </a:xfrm>
          <a:prstGeom prst="rect">
            <a:avLst/>
          </a:prstGeom>
        </p:spPr>
        <p:txBody>
          <a:bodyPr wrap="square">
            <a:spAutoFit/>
          </a:bodyPr>
          <a:lstStyle/>
          <a:p>
            <a:r>
              <a:rPr lang="en-US" sz="1400" dirty="0">
                <a:hlinkClick r:id="rId2"/>
              </a:rPr>
              <a:t>https://www.cpc.ncep.noaa.gov/products/people/lxu/flashd/flash_prediction.html#10</a:t>
            </a:r>
            <a:endParaRPr lang="en-US" sz="1400" dirty="0"/>
          </a:p>
        </p:txBody>
      </p:sp>
      <p:sp>
        <p:nvSpPr>
          <p:cNvPr id="3" name="TextBox 2">
            <a:extLst>
              <a:ext uri="{FF2B5EF4-FFF2-40B4-BE49-F238E27FC236}">
                <a16:creationId xmlns:a16="http://schemas.microsoft.com/office/drawing/2014/main" id="{17ADB311-5DAD-D837-15E3-78E961C256EC}"/>
              </a:ext>
            </a:extLst>
          </p:cNvPr>
          <p:cNvSpPr txBox="1"/>
          <p:nvPr/>
        </p:nvSpPr>
        <p:spPr>
          <a:xfrm>
            <a:off x="6781800" y="1387911"/>
            <a:ext cx="2272874" cy="4616648"/>
          </a:xfrm>
          <a:prstGeom prst="rect">
            <a:avLst/>
          </a:prstGeom>
          <a:noFill/>
        </p:spPr>
        <p:txBody>
          <a:bodyPr wrap="square" rtlCol="0">
            <a:spAutoFit/>
          </a:bodyPr>
          <a:lstStyle/>
          <a:p>
            <a:pPr marL="214313" indent="-214313">
              <a:buFont typeface="Arial" panose="020B0604020202020204" pitchFamily="34" charset="0"/>
              <a:buChar char="•"/>
            </a:pPr>
            <a:r>
              <a:rPr lang="en-US" sz="1400" dirty="0"/>
              <a:t>ECMWF 48r1 version extended forecast, up to 32 days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Possibly the best </a:t>
            </a:r>
            <a:r>
              <a:rPr lang="en-US" sz="1400" dirty="0"/>
              <a:t>sub-seasonal forecast currently available</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Forecasted meteorological Forcing to drive the VIC model</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With realistic land initial from the VIC land analysis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Predictability:  land initial  + sub-seasonal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SMP for agricultural drought</a:t>
            </a:r>
          </a:p>
        </p:txBody>
      </p:sp>
      <p:pic>
        <p:nvPicPr>
          <p:cNvPr id="7" name="Picture 6">
            <a:extLst>
              <a:ext uri="{FF2B5EF4-FFF2-40B4-BE49-F238E27FC236}">
                <a16:creationId xmlns:a16="http://schemas.microsoft.com/office/drawing/2014/main" id="{B24B0CCF-E533-7971-E3C5-B535577493D3}"/>
              </a:ext>
            </a:extLst>
          </p:cNvPr>
          <p:cNvPicPr>
            <a:picLocks noChangeAspect="1"/>
          </p:cNvPicPr>
          <p:nvPr/>
        </p:nvPicPr>
        <p:blipFill>
          <a:blip r:embed="rId3"/>
          <a:stretch>
            <a:fillRect/>
          </a:stretch>
        </p:blipFill>
        <p:spPr>
          <a:xfrm>
            <a:off x="0" y="977364"/>
            <a:ext cx="6781800" cy="5508079"/>
          </a:xfrm>
          <a:prstGeom prst="rect">
            <a:avLst/>
          </a:prstGeom>
        </p:spPr>
      </p:pic>
    </p:spTree>
    <p:extLst>
      <p:ext uri="{BB962C8B-B14F-4D97-AF65-F5344CB8AC3E}">
        <p14:creationId xmlns:p14="http://schemas.microsoft.com/office/powerpoint/2010/main" val="1101748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3DFCD8-E560-254E-9DF3-AC04388A9687}"/>
              </a:ext>
            </a:extLst>
          </p:cNvPr>
          <p:cNvSpPr/>
          <p:nvPr/>
        </p:nvSpPr>
        <p:spPr>
          <a:xfrm>
            <a:off x="152400" y="6126162"/>
            <a:ext cx="7367287" cy="276999"/>
          </a:xfrm>
          <a:prstGeom prst="rect">
            <a:avLst/>
          </a:prstGeom>
        </p:spPr>
        <p:txBody>
          <a:bodyPr wrap="square">
            <a:spAutoFit/>
          </a:bodyPr>
          <a:lstStyle/>
          <a:p>
            <a:r>
              <a:rPr lang="en-US" sz="1200" dirty="0">
                <a:hlinkClick r:id="rId2"/>
              </a:rPr>
              <a:t>https://www.cpc.ncep.noaa.gov/products/people/lxu/flashd/flash_prediction.html#10</a:t>
            </a:r>
            <a:endParaRPr lang="en-US" sz="1200" dirty="0"/>
          </a:p>
        </p:txBody>
      </p:sp>
      <p:pic>
        <p:nvPicPr>
          <p:cNvPr id="6" name="Picture 5">
            <a:extLst>
              <a:ext uri="{FF2B5EF4-FFF2-40B4-BE49-F238E27FC236}">
                <a16:creationId xmlns:a16="http://schemas.microsoft.com/office/drawing/2014/main" id="{9EDCC900-FF2D-735A-1FBD-6E4F3F19A085}"/>
              </a:ext>
            </a:extLst>
          </p:cNvPr>
          <p:cNvPicPr>
            <a:picLocks noChangeAspect="1"/>
          </p:cNvPicPr>
          <p:nvPr/>
        </p:nvPicPr>
        <p:blipFill>
          <a:blip r:embed="rId3"/>
          <a:stretch>
            <a:fillRect/>
          </a:stretch>
        </p:blipFill>
        <p:spPr>
          <a:xfrm>
            <a:off x="11723" y="962078"/>
            <a:ext cx="6102682" cy="5057722"/>
          </a:xfrm>
          <a:prstGeom prst="rect">
            <a:avLst/>
          </a:prstGeom>
        </p:spPr>
      </p:pic>
      <p:sp>
        <p:nvSpPr>
          <p:cNvPr id="7" name="TextBox 6">
            <a:extLst>
              <a:ext uri="{FF2B5EF4-FFF2-40B4-BE49-F238E27FC236}">
                <a16:creationId xmlns:a16="http://schemas.microsoft.com/office/drawing/2014/main" id="{1BED2E26-BE88-1E7D-25AC-FBF0A8F93316}"/>
              </a:ext>
            </a:extLst>
          </p:cNvPr>
          <p:cNvSpPr txBox="1"/>
          <p:nvPr/>
        </p:nvSpPr>
        <p:spPr>
          <a:xfrm>
            <a:off x="6248399" y="1295400"/>
            <a:ext cx="2514601" cy="3385542"/>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same EC_VIC model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Focus on the runoff deficiency for hydrological drought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VIC is well prestige for the hydrological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Important for the western US region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Future development</a:t>
            </a:r>
          </a:p>
          <a:p>
            <a:pPr marL="285750" indent="-285750">
              <a:buFont typeface="Arial" panose="020B0604020202020204" pitchFamily="34" charset="0"/>
              <a:buChar char="•"/>
            </a:pPr>
            <a:endParaRPr lang="en-US" dirty="0"/>
          </a:p>
        </p:txBody>
      </p:sp>
      <p:sp>
        <p:nvSpPr>
          <p:cNvPr id="9" name="Title 1">
            <a:extLst>
              <a:ext uri="{FF2B5EF4-FFF2-40B4-BE49-F238E27FC236}">
                <a16:creationId xmlns:a16="http://schemas.microsoft.com/office/drawing/2014/main" id="{7302BFAE-4760-9991-B8E1-27C3E404F4B7}"/>
              </a:ext>
            </a:extLst>
          </p:cNvPr>
          <p:cNvSpPr txBox="1">
            <a:spLocks/>
          </p:cNvSpPr>
          <p:nvPr/>
        </p:nvSpPr>
        <p:spPr>
          <a:xfrm>
            <a:off x="304800" y="197621"/>
            <a:ext cx="5943599" cy="6580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t>Based on ECMWF-extended Precip forecast,</a:t>
            </a:r>
            <a:r>
              <a:rPr lang="en-US" sz="2000" dirty="0"/>
              <a:t/>
            </a:r>
            <a:br>
              <a:rPr lang="en-US" sz="2000" dirty="0"/>
            </a:br>
            <a:r>
              <a:rPr lang="en-US" sz="2000" dirty="0" smtClean="0"/>
              <a:t>VIC </a:t>
            </a:r>
            <a:r>
              <a:rPr lang="en-US" sz="2000" dirty="0"/>
              <a:t>model </a:t>
            </a:r>
            <a:r>
              <a:rPr lang="en-US" sz="2000" dirty="0" smtClean="0"/>
              <a:t>driven </a:t>
            </a:r>
            <a:r>
              <a:rPr lang="en-US" sz="2000" u="sng" dirty="0" smtClean="0"/>
              <a:t>Std</a:t>
            </a:r>
            <a:r>
              <a:rPr lang="en-US" sz="2000" u="sng" dirty="0"/>
              <a:t>. Runoff Index(SRI3) forecast</a:t>
            </a:r>
          </a:p>
        </p:txBody>
      </p:sp>
    </p:spTree>
    <p:extLst>
      <p:ext uri="{BB962C8B-B14F-4D97-AF65-F5344CB8AC3E}">
        <p14:creationId xmlns:p14="http://schemas.microsoft.com/office/powerpoint/2010/main" val="567108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67054"/>
            <a:ext cx="9144000" cy="6690946"/>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It is good to see no drought, short term or long term almost anywhere in California for the past several months. Strange thing about it was that all the S/L term drought got removed in that just/last one winter season, that too in an La Nina winter when it is supposed to receive less rainfall (canonically speaking). How will this current El Nino winter be?</a:t>
            </a:r>
          </a:p>
          <a:p>
            <a:pPr marL="285750" indent="-285750">
              <a:buFont typeface="Arial" panose="020B0604020202020204" pitchFamily="34" charset="0"/>
              <a:buChar char="•"/>
            </a:pPr>
            <a:r>
              <a:rPr lang="en-US" sz="1200" dirty="0">
                <a:latin typeface="Trebuchet MS" panose="020B0603020202020204" pitchFamily="34" charset="0"/>
              </a:rPr>
              <a:t>Water levels in almost all CA reservoirs are now at or above their normal levels. However, the water storage levels in the much bigger lakes, Lake Powell and Lake Mead in NV/AZ still continue to be historically low, and the two decade(s) long hydrological drought still exist here</a:t>
            </a:r>
            <a:r>
              <a:rPr lang="en-US" sz="1200" dirty="0" smtClean="0">
                <a:latin typeface="Trebuchet MS" panose="020B0603020202020204" pitchFamily="34" charset="0"/>
              </a:rPr>
              <a:t>. The </a:t>
            </a:r>
            <a:r>
              <a:rPr lang="en-US" sz="1200" dirty="0">
                <a:latin typeface="Trebuchet MS" panose="020B0603020202020204" pitchFamily="34" charset="0"/>
              </a:rPr>
              <a:t>current winter rains in Pacific NW is already improving drought conditions </a:t>
            </a:r>
            <a:r>
              <a:rPr lang="en-US" sz="1200" dirty="0" smtClean="0">
                <a:latin typeface="Trebuchet MS" panose="020B0603020202020204" pitchFamily="34" charset="0"/>
              </a:rPr>
              <a:t>there.</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July/August started off with drought mainly in the central part of the country approximately running  north-south, with relatively drought free  conditions </a:t>
            </a:r>
            <a:r>
              <a:rPr lang="en-US" sz="1200" dirty="0" smtClean="0">
                <a:latin typeface="Trebuchet MS" panose="020B0603020202020204" pitchFamily="34" charset="0"/>
              </a:rPr>
              <a:t>elsewhere, but </a:t>
            </a:r>
            <a:r>
              <a:rPr lang="en-US" sz="1200" dirty="0">
                <a:latin typeface="Trebuchet MS" panose="020B0603020202020204" pitchFamily="34" charset="0"/>
              </a:rPr>
              <a:t>last couple of months severe drought got entrenched in the Gulf south states, particularly in Louisiana &amp; vicinity, extending northeastward into lower Ohio valley.</a:t>
            </a:r>
          </a:p>
          <a:p>
            <a:pPr marL="285750" indent="-285750">
              <a:buFont typeface="Arial" panose="020B0604020202020204" pitchFamily="34" charset="0"/>
              <a:buChar char="•"/>
            </a:pPr>
            <a:r>
              <a:rPr lang="en-US" sz="1200" dirty="0">
                <a:latin typeface="Trebuchet MS" panose="020B0603020202020204" pitchFamily="34" charset="0"/>
              </a:rPr>
              <a:t>The relatively poor monsoon this year in the southwestern states has created short term drought conditions in AZ/NM and in parts of UT/CO. Parts of Texas seems to get in and out of low to moderate drought. </a:t>
            </a:r>
          </a:p>
          <a:p>
            <a:pPr marL="285750" indent="-285750">
              <a:buFont typeface="Arial" panose="020B0604020202020204" pitchFamily="34" charset="0"/>
              <a:buChar char="•"/>
            </a:pPr>
            <a:r>
              <a:rPr lang="en-US" sz="1200" dirty="0">
                <a:latin typeface="Trebuchet MS" panose="020B0603020202020204" pitchFamily="34" charset="0"/>
              </a:rPr>
              <a:t>Only about 44 % of the country is in drought free status! The flash/short term drought up and down the Ohio Valley, that developed quickly that we correctly predicted, seems not so short term anymore, but is staying especially strongly n the lower Ohio Valley</a:t>
            </a:r>
            <a:r>
              <a:rPr lang="en-US" sz="1200" dirty="0" smtClean="0">
                <a:latin typeface="Trebuchet MS" panose="020B0603020202020204" pitchFamily="34" charset="0"/>
              </a:rPr>
              <a:t>.  For </a:t>
            </a:r>
            <a:r>
              <a:rPr lang="en-US" sz="1200" dirty="0">
                <a:latin typeface="Trebuchet MS" panose="020B0603020202020204" pitchFamily="34" charset="0"/>
              </a:rPr>
              <a:t>past couple of months, we introduce a feature new set of slides consolidating a few objective drought outlooks, produced experimentally at CPC</a:t>
            </a:r>
            <a:r>
              <a:rPr lang="en-US" sz="1200" dirty="0" smtClean="0">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a:t>
            </a:r>
            <a:r>
              <a:rPr lang="en-US" sz="1600" b="1" dirty="0"/>
              <a:t> </a:t>
            </a:r>
            <a:r>
              <a:rPr lang="en-US" sz="1200" b="1" dirty="0">
                <a:latin typeface="Trebuchet MS" panose="020B0603020202020204" pitchFamily="34" charset="0"/>
              </a:rPr>
              <a:t>El Niño is expected to continue through the Northern Hemisphere winter, with a transition to ENSO-neutral favored during April-June 2024 (60% chance).</a:t>
            </a:r>
            <a:r>
              <a:rPr lang="en-US" altLang="en-US" sz="1500" b="1" dirty="0" smtClean="0">
                <a:solidFill>
                  <a:srgbClr val="FF0000"/>
                </a:solidFill>
                <a:latin typeface="Trebuchet MS" panose="020B0603020202020204" pitchFamily="34" charset="0"/>
              </a:rPr>
              <a:t> </a:t>
            </a:r>
            <a:r>
              <a:rPr lang="en-US" sz="1200" dirty="0">
                <a:latin typeface="Trebuchet MS" panose="020B0603020202020204" pitchFamily="34" charset="0"/>
              </a:rPr>
              <a:t> </a:t>
            </a:r>
            <a:endParaRPr lang="en-US" sz="1200" dirty="0" smtClean="0">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El Nino is fully established and is in the strongest state right now so far. However</a:t>
            </a:r>
            <a:r>
              <a:rPr lang="en-US" altLang="en-US" sz="1200" dirty="0">
                <a:latin typeface="Trebuchet MS" panose="020B0603020202020204" pitchFamily="34" charset="0"/>
              </a:rPr>
              <a:t>, it is </a:t>
            </a:r>
            <a:r>
              <a:rPr lang="en-US" altLang="en-US" sz="1200" dirty="0" smtClean="0">
                <a:latin typeface="Trebuchet MS" panose="020B0603020202020204" pitchFamily="34" charset="0"/>
              </a:rPr>
              <a:t>still not absolutely clear </a:t>
            </a:r>
            <a:r>
              <a:rPr lang="en-US" altLang="en-US" sz="1200" dirty="0">
                <a:latin typeface="Trebuchet MS" panose="020B0603020202020204" pitchFamily="34" charset="0"/>
              </a:rPr>
              <a:t>if one can expect the same canonical </a:t>
            </a:r>
            <a:r>
              <a:rPr lang="en-US" altLang="en-US" sz="1200" dirty="0" smtClean="0">
                <a:latin typeface="Trebuchet MS" panose="020B0603020202020204" pitchFamily="34" charset="0"/>
              </a:rPr>
              <a:t>El Nino </a:t>
            </a:r>
            <a:r>
              <a:rPr lang="en-US" altLang="en-US" sz="1200" dirty="0">
                <a:latin typeface="Trebuchet MS" panose="020B0603020202020204" pitchFamily="34" charset="0"/>
              </a:rPr>
              <a:t>impacts around the </a:t>
            </a:r>
            <a:r>
              <a:rPr lang="en-US" altLang="en-US" sz="1200" dirty="0" smtClean="0">
                <a:latin typeface="Trebuchet MS" panose="020B0603020202020204" pitchFamily="34" charset="0"/>
              </a:rPr>
              <a:t>globe, especially </a:t>
            </a:r>
            <a:r>
              <a:rPr lang="en-US" altLang="en-US" sz="1200" dirty="0">
                <a:latin typeface="Trebuchet MS" panose="020B0603020202020204" pitchFamily="34" charset="0"/>
              </a:rPr>
              <a:t>over the United </a:t>
            </a:r>
            <a:r>
              <a:rPr lang="en-US" altLang="en-US" sz="1200" dirty="0" smtClean="0">
                <a:latin typeface="Trebuchet MS" panose="020B0603020202020204" pitchFamily="34" charset="0"/>
              </a:rPr>
              <a:t>States. The more </a:t>
            </a:r>
            <a:r>
              <a:rPr lang="en-US" altLang="en-US" sz="1200" dirty="0">
                <a:latin typeface="Trebuchet MS" panose="020B0603020202020204" pitchFamily="34" charset="0"/>
              </a:rPr>
              <a:t>recent </a:t>
            </a:r>
            <a:r>
              <a:rPr lang="en-US" altLang="en-US" sz="1200" dirty="0" smtClean="0">
                <a:latin typeface="Trebuchet MS" panose="020B0603020202020204" pitchFamily="34" charset="0"/>
              </a:rPr>
              <a:t>highly anomalous/unusual impacts of ENSO </a:t>
            </a:r>
            <a:r>
              <a:rPr lang="en-US" altLang="en-US" sz="1200" dirty="0">
                <a:latin typeface="Trebuchet MS" panose="020B0603020202020204" pitchFamily="34" charset="0"/>
              </a:rPr>
              <a:t>events (2015/16/17 and 2022/23 winters</a:t>
            </a:r>
            <a:r>
              <a:rPr lang="en-US" altLang="en-US" sz="1200" dirty="0" smtClean="0">
                <a:latin typeface="Trebuchet MS" panose="020B0603020202020204" pitchFamily="34" charset="0"/>
              </a:rPr>
              <a:t>) do linger in mind. </a:t>
            </a:r>
          </a:p>
          <a:p>
            <a:pPr eaLnBrk="1" hangingPunct="1">
              <a:spcBef>
                <a:spcPct val="50000"/>
              </a:spcBef>
            </a:pPr>
            <a:r>
              <a:rPr lang="en-US" sz="1200" dirty="0" smtClean="0">
                <a:latin typeface="Trebuchet MS" panose="020B0603020202020204" pitchFamily="34" charset="0"/>
              </a:rPr>
              <a:t>The above, combined with the NMME models forecast precip for the upcoming month, rules out any drought presence/ development by the end of the JFM  forecast season, anywhere along the Pacific coastal states, especially in CA and west of the mountains in WA/OR states, and also anywhere Atlantic coastal regions. The same can be told for the southeast and FL. But the rainfall many not be enough to offset or remove drought in deep drought entranced LA/MS and vicinity.</a:t>
            </a:r>
          </a:p>
          <a:p>
            <a:pPr marL="285750" indent="-285750">
              <a:buFont typeface="Arial" panose="020B0604020202020204" pitchFamily="34" charset="0"/>
              <a:buChar char="•"/>
            </a:pPr>
            <a:r>
              <a:rPr lang="en-US" sz="1200" dirty="0" smtClean="0">
                <a:latin typeface="Trebuchet MS" panose="020B0603020202020204" pitchFamily="34" charset="0"/>
              </a:rPr>
              <a:t>The flash/drought development that we correctly forecast two months ago  up and down the Ohio Valley is probably not short lived, but may stay/persist longer, especially in parts of TX/LA/MS/AL/TN &amp; vicinity, despite some possible improvement, by the end of only JFM forecast season. Elsewhere in upper central Midwest around IA/MO and vicinity the drought will still however persist in some form. Overall, the drought situation up and down the Ohio valley will very much depend on how canonical this ongoing El Nino impacts will be, which looks like it will be somewhat canonical with less than normal rainfall for the region.</a:t>
            </a:r>
          </a:p>
          <a:p>
            <a:pPr marL="285750" indent="-285750">
              <a:buFont typeface="Arial" panose="020B0604020202020204" pitchFamily="34" charset="0"/>
              <a:buChar char="•"/>
            </a:pPr>
            <a:r>
              <a:rPr lang="en-US" sz="1200" dirty="0" smtClean="0">
                <a:latin typeface="Trebuchet MS" panose="020B0603020202020204" pitchFamily="34" charset="0"/>
              </a:rPr>
              <a:t>The drought in the south and particularly southwest in AZ/NM, may get better, but not gone, given the rainfall forecast.</a:t>
            </a:r>
            <a:r>
              <a:rPr lang="en-US" sz="1200" dirty="0">
                <a:latin typeface="Trebuchet MS" panose="020B0603020202020204" pitchFamily="34" charset="0"/>
              </a:rPr>
              <a:t> </a:t>
            </a:r>
            <a:r>
              <a:rPr lang="en-US" sz="1200" dirty="0" smtClean="0">
                <a:latin typeface="Trebuchet MS" panose="020B0603020202020204" pitchFamily="34" charset="0"/>
              </a:rPr>
              <a:t>****</a:t>
            </a: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( 21 Dec –  31 Mar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12/21/23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January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12/31/23</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United States Monthly Drought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470" y="3336110"/>
            <a:ext cx="4134955" cy="3198040"/>
          </a:xfrm>
          <a:prstGeom prst="rect">
            <a:avLst/>
          </a:prstGeom>
          <a:noFill/>
          <a:ln>
            <a:noFill/>
          </a:ln>
        </p:spPr>
      </p:pic>
      <p:pic>
        <p:nvPicPr>
          <p:cNvPr id="14" name="Picture 13" descr="United States Seasonal Drought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5" y="541337"/>
            <a:ext cx="4210506" cy="3421063"/>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3021"/>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4688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4572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5"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48706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122681</TotalTime>
  <Words>4366</Words>
  <Application>Microsoft Office PowerPoint</Application>
  <PresentationFormat>On-screen Show (4:3)</PresentationFormat>
  <Paragraphs>464</Paragraphs>
  <Slides>44</Slides>
  <Notes>10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MS PGothic</vt:lpstr>
      <vt:lpstr>Arial</vt:lpstr>
      <vt:lpstr>Segoe UI</vt:lpstr>
      <vt:lpstr>Times New Roman</vt:lpstr>
      <vt:lpstr>Trebuchet MS</vt:lpstr>
      <vt:lpstr>Verdana</vt:lpstr>
      <vt:lpstr>verdana,arial,serif</vt:lpstr>
      <vt:lpstr>Wingdings</vt:lpstr>
      <vt:lpstr>Wingdings 2</vt:lpstr>
      <vt:lpstr>Default Design</vt:lpstr>
      <vt:lpstr>Drought  Outlook  Support Briefing   January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Exptl. objective drought forecast slides</vt:lpstr>
      <vt:lpstr>Objective drought forecast</vt:lpstr>
      <vt:lpstr>PowerPoint Presentation</vt:lpstr>
      <vt:lpstr>PowerPoint Presentation</vt:lpstr>
      <vt:lpstr>PowerPoint Presentation</vt:lpstr>
      <vt:lpstr>PowerPoint Presentation</vt:lpstr>
      <vt:lpstr>Based on ECMWF-extended Precip forecast VIC model driven Soil Moisture Percentile (SMP) forecast</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11169</cp:revision>
  <cp:lastPrinted>2021-02-15T18:18:07Z</cp:lastPrinted>
  <dcterms:created xsi:type="dcterms:W3CDTF">2008-10-04T17:35:30Z</dcterms:created>
  <dcterms:modified xsi:type="dcterms:W3CDTF">2024-01-16T00:47:15Z</dcterms:modified>
</cp:coreProperties>
</file>