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0"/>
  </p:notesMasterIdLst>
  <p:sldIdLst>
    <p:sldId id="256" r:id="rId2"/>
    <p:sldId id="257" r:id="rId3"/>
    <p:sldId id="292" r:id="rId4"/>
    <p:sldId id="258" r:id="rId5"/>
    <p:sldId id="259" r:id="rId6"/>
    <p:sldId id="260" r:id="rId7"/>
    <p:sldId id="261" r:id="rId8"/>
    <p:sldId id="262" r:id="rId9"/>
    <p:sldId id="263" r:id="rId10"/>
    <p:sldId id="264" r:id="rId11"/>
    <p:sldId id="265" r:id="rId12"/>
    <p:sldId id="266" r:id="rId13"/>
    <p:sldId id="267" r:id="rId14"/>
    <p:sldId id="268" r:id="rId15"/>
    <p:sldId id="269" r:id="rId16"/>
    <p:sldId id="293"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9144000" cy="6858000" type="screen4x3"/>
  <p:notesSz cx="7102475" cy="9388475"/>
  <p:embeddedFontLst>
    <p:embeddedFont>
      <p:font typeface="ADLaM Display" panose="02010000000000000000" pitchFamily="2" charset="0"/>
      <p:regular r:id="rId41"/>
    </p:embeddedFont>
    <p:embeddedFont>
      <p:font typeface="Roboto" panose="02000000000000000000" pitchFamily="2" charset="0"/>
      <p:regular r:id="rId42"/>
      <p:bold r:id="rId43"/>
      <p:italic r:id="rId44"/>
      <p:boldItalic r:id="rId45"/>
    </p:embeddedFont>
    <p:embeddedFont>
      <p:font typeface="Swis721 Ex BT" panose="020B0605020202020204" pitchFamily="34" charset="0"/>
      <p:regular r:id="rId46"/>
      <p:bold r:id="rId47"/>
    </p:embeddedFont>
    <p:embeddedFont>
      <p:font typeface="Trebuchet MS" panose="020B060302020202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gmuO87lF2It7UZU+UnNOa2+6Yu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114"/>
      </p:cViewPr>
      <p:guideLst>
        <p:guide orient="horz" pos="2160"/>
        <p:guide pos="2880"/>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332" cy="469586"/>
          </a:xfrm>
          <a:prstGeom prst="rect">
            <a:avLst/>
          </a:prstGeom>
          <a:noFill/>
          <a:ln>
            <a:noFill/>
          </a:ln>
        </p:spPr>
        <p:txBody>
          <a:bodyPr spcFirstLastPara="1" wrap="square" lIns="94200" tIns="47100" rIns="94200"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4022526" y="0"/>
            <a:ext cx="3078332" cy="469586"/>
          </a:xfrm>
          <a:prstGeom prst="rect">
            <a:avLst/>
          </a:prstGeom>
          <a:noFill/>
          <a:ln>
            <a:noFill/>
          </a:ln>
        </p:spPr>
        <p:txBody>
          <a:bodyPr spcFirstLastPara="1" wrap="square" lIns="94200" tIns="47100" rIns="94200"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277"/>
            <a:ext cx="3078332" cy="469586"/>
          </a:xfrm>
          <a:prstGeom prst="rect">
            <a:avLst/>
          </a:prstGeom>
          <a:noFill/>
          <a:ln>
            <a:noFill/>
          </a:ln>
        </p:spPr>
        <p:txBody>
          <a:bodyPr spcFirstLastPara="1" wrap="square" lIns="94200" tIns="47100" rIns="94200"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1: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sz="1400"/>
          </a:p>
        </p:txBody>
      </p:sp>
      <p:sp>
        <p:nvSpPr>
          <p:cNvPr id="108" name="Google Shape;108;p1: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340" name="Google Shape;340;p10: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1: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5" name="Google Shape;365;p11: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366" name="Google Shape;366;p11: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2: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389" name="Google Shape;389;p12: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3: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402" name="Google Shape;402;p13: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437" name="Google Shape;437;p14: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5: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p15: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sz="1400"/>
          </a:p>
        </p:txBody>
      </p:sp>
      <p:sp>
        <p:nvSpPr>
          <p:cNvPr id="460" name="Google Shape;460;p15: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6: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485" name="Google Shape;485;p16: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7: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3" name="Google Shape;503;p17: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504" name="Google Shape;504;p17: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8: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543" name="Google Shape;543;p18: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9: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2" name="Google Shape;562;p19: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563" name="Google Shape;563;p19: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 name="Google Shape;115;p2: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16" name="Google Shape;116;p2: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0: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602" name="Google Shape;602;p20: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1: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2" name="Google Shape;612;p21: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613" name="Google Shape;613;p21: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2: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632" name="Google Shape;632;p22: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3: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5" name="Google Shape;645;p23: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646" name="Google Shape;646;p23: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672" name="Google Shape;672;p24: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5: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688" name="Google Shape;688;p25: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6: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710" name="Google Shape;710;p26: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7: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6" name="Google Shape;736;p27: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737" name="Google Shape;737;p27: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8: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747" name="Google Shape;747;p28: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29: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760" name="Google Shape;760;p29: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 name="Google Shape;144;p3: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45" name="Google Shape;145;p3: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30: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772" name="Google Shape;772;p30: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1: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787" name="Google Shape;787;p31: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2: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799" name="Google Shape;799;p32: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33: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816" name="Google Shape;816;p33: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4: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848" name="Google Shape;848;p34: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35: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860" name="Google Shape;860;p35: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36: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8" name="Google Shape;888;p36: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sz="1400">
              <a:solidFill>
                <a:schemeClr val="lt1"/>
              </a:solidFill>
            </a:endParaRPr>
          </a:p>
        </p:txBody>
      </p:sp>
      <p:sp>
        <p:nvSpPr>
          <p:cNvPr id="889" name="Google Shape;889;p36: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4:notes"/>
          <p:cNvSpPr txBox="1">
            <a:spLocks noGrp="1"/>
          </p:cNvSpPr>
          <p:nvPr>
            <p:ph type="body" idx="1"/>
          </p:nvPr>
        </p:nvSpPr>
        <p:spPr>
          <a:xfrm>
            <a:off x="711379" y="4460252"/>
            <a:ext cx="5679717" cy="4224652"/>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79" name="Google Shape;179;p4:notes"/>
          <p:cNvSpPr txBox="1">
            <a:spLocks noGrp="1"/>
          </p:cNvSpPr>
          <p:nvPr>
            <p:ph type="sldNum" idx="12"/>
          </p:nvPr>
        </p:nvSpPr>
        <p:spPr>
          <a:xfrm>
            <a:off x="4022526" y="8917277"/>
            <a:ext cx="3078332" cy="469586"/>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211" name="Google Shape;211;p5: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231" name="Google Shape;231;p6: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262" name="Google Shape;262;p7: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290" name="Google Shape;290;p8: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9:notes"/>
          <p:cNvSpPr txBox="1">
            <a:spLocks noGrp="1"/>
          </p:cNvSpPr>
          <p:nvPr>
            <p:ph type="body" idx="1"/>
          </p:nvPr>
        </p:nvSpPr>
        <p:spPr>
          <a:xfrm>
            <a:off x="711379" y="4460252"/>
            <a:ext cx="5679717" cy="4224652"/>
          </a:xfrm>
          <a:prstGeom prst="rect">
            <a:avLst/>
          </a:prstGeom>
        </p:spPr>
        <p:txBody>
          <a:bodyPr spcFirstLastPara="1" wrap="square" lIns="94200" tIns="47100" rIns="94200" bIns="47100" anchor="t" anchorCtr="0">
            <a:noAutofit/>
          </a:bodyPr>
          <a:lstStyle/>
          <a:p>
            <a:pPr marL="0" lvl="0" indent="0" algn="l" rtl="0">
              <a:spcBef>
                <a:spcPts val="360"/>
              </a:spcBef>
              <a:spcAft>
                <a:spcPts val="0"/>
              </a:spcAft>
              <a:buNone/>
            </a:pPr>
            <a:endParaRPr/>
          </a:p>
        </p:txBody>
      </p:sp>
      <p:sp>
        <p:nvSpPr>
          <p:cNvPr id="311" name="Google Shape;311;p9:notes"/>
          <p:cNvSpPr>
            <a:spLocks noGrp="1" noRot="1" noChangeAspect="1"/>
          </p:cNvSpPr>
          <p:nvPr>
            <p:ph type="sldImg" idx="2"/>
          </p:nvPr>
        </p:nvSpPr>
        <p:spPr>
          <a:xfrm>
            <a:off x="1203325"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4"/>
        <p:cNvGrpSpPr/>
        <p:nvPr/>
      </p:nvGrpSpPr>
      <p:grpSpPr>
        <a:xfrm>
          <a:off x="0" y="0"/>
          <a:ext cx="0" cy="0"/>
          <a:chOff x="0" y="0"/>
          <a:chExt cx="0" cy="0"/>
        </a:xfrm>
      </p:grpSpPr>
      <p:sp>
        <p:nvSpPr>
          <p:cNvPr id="85" name="Google Shape;85;p49"/>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89"/>
        <p:cNvGrpSpPr/>
        <p:nvPr/>
      </p:nvGrpSpPr>
      <p:grpSpPr>
        <a:xfrm>
          <a:off x="0" y="0"/>
          <a:ext cx="0" cy="0"/>
          <a:chOff x="0" y="0"/>
          <a:chExt cx="0" cy="0"/>
        </a:xfrm>
      </p:grpSpPr>
      <p:sp>
        <p:nvSpPr>
          <p:cNvPr id="90" name="Google Shape;90;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50"/>
          <p:cNvSpPr txBox="1">
            <a:spLocks noGrp="1"/>
          </p:cNvSpPr>
          <p:nvPr>
            <p:ph type="body" idx="1"/>
          </p:nvPr>
        </p:nvSpPr>
        <p:spPr>
          <a:xfrm>
            <a:off x="457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50"/>
          <p:cNvSpPr txBox="1">
            <a:spLocks noGrp="1"/>
          </p:cNvSpPr>
          <p:nvPr>
            <p:ph type="body" idx="2"/>
          </p:nvPr>
        </p:nvSpPr>
        <p:spPr>
          <a:xfrm>
            <a:off x="457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50"/>
          <p:cNvSpPr txBox="1">
            <a:spLocks noGrp="1"/>
          </p:cNvSpPr>
          <p:nvPr>
            <p:ph type="body" idx="3"/>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7"/>
        <p:cNvGrpSpPr/>
        <p:nvPr/>
      </p:nvGrpSpPr>
      <p:grpSpPr>
        <a:xfrm>
          <a:off x="0" y="0"/>
          <a:ext cx="0" cy="0"/>
          <a:chOff x="0" y="0"/>
          <a:chExt cx="0" cy="0"/>
        </a:xfrm>
      </p:grpSpPr>
      <p:sp>
        <p:nvSpPr>
          <p:cNvPr id="98" name="Google Shape;98;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5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51"/>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51"/>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5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5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9" name="Google Shape;39;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5" name="Google Shape;45;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6" name="Google Shape;46;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4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4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4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4" name="Google Shape;54;p4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5" name="Google Shape;55;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4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46"/>
          <p:cNvSpPr>
            <a:spLocks noGrp="1"/>
          </p:cNvSpPr>
          <p:nvPr>
            <p:ph type="pic" idx="2"/>
          </p:nvPr>
        </p:nvSpPr>
        <p:spPr>
          <a:xfrm>
            <a:off x="1792288" y="612775"/>
            <a:ext cx="5486400" cy="4114800"/>
          </a:xfrm>
          <a:prstGeom prst="rect">
            <a:avLst/>
          </a:prstGeom>
          <a:noFill/>
          <a:ln>
            <a:noFill/>
          </a:ln>
        </p:spPr>
      </p:sp>
      <p:sp>
        <p:nvSpPr>
          <p:cNvPr id="68" name="Google Shape;68;p4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cpc.ncep.noaa.gov/products/Drought/briefing_prcp.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9.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origin.cpc.ncep.noaa.gov/products/analysis_monitoring/ensostuff/ONI_chang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hyperlink" Target="https://doi.org/10.1080/07055900.1997.9649597" TargetMode="External"/><Relationship Id="rId4" Type="http://schemas.openxmlformats.org/officeDocument/2006/relationships/hyperlink" Target="https://www.tandfonline.com/journals/tato20"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cpc.ncep.noaa.gov/products/Drought/briefing_prcp.s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cpc.ncep.noaa.gov/products/Drought/briefing_prcp.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ctrTitle"/>
          </p:nvPr>
        </p:nvSpPr>
        <p:spPr>
          <a:xfrm>
            <a:off x="266700" y="0"/>
            <a:ext cx="8610600" cy="160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Drought  Outlook  Support Briefing</a:t>
            </a:r>
            <a:br>
              <a:rPr lang="en-US" sz="4000" dirty="0"/>
            </a:br>
            <a:br>
              <a:rPr lang="en-US" sz="1800" dirty="0"/>
            </a:br>
            <a:r>
              <a:rPr lang="en-US" sz="4000" dirty="0"/>
              <a:t>January 2025 </a:t>
            </a:r>
            <a:endParaRPr dirty="0"/>
          </a:p>
        </p:txBody>
      </p:sp>
      <p:sp>
        <p:nvSpPr>
          <p:cNvPr id="111" name="Google Shape;111;p1"/>
          <p:cNvSpPr txBox="1">
            <a:spLocks noGrp="1"/>
          </p:cNvSpPr>
          <p:nvPr>
            <p:ph type="subTitle" idx="1"/>
          </p:nvPr>
        </p:nvSpPr>
        <p:spPr>
          <a:xfrm>
            <a:off x="457200" y="1371600"/>
            <a:ext cx="8229600" cy="1219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US" dirty="0"/>
              <a:t>Climate Prediction Center/NCEP/NOAA</a:t>
            </a:r>
            <a:endParaRPr dirty="0"/>
          </a:p>
          <a:p>
            <a:pPr marL="0" lvl="0" indent="0" algn="ctr" rtl="0">
              <a:spcBef>
                <a:spcPts val="560"/>
              </a:spcBef>
              <a:spcAft>
                <a:spcPts val="0"/>
              </a:spcAft>
              <a:buClr>
                <a:schemeClr val="dk1"/>
              </a:buClr>
              <a:buSzPts val="2800"/>
              <a:buFont typeface="Arial"/>
              <a:buNone/>
            </a:pPr>
            <a:r>
              <a:rPr lang="en-US" sz="2800" u="sng" dirty="0">
                <a:solidFill>
                  <a:schemeClr val="hlink"/>
                </a:solidFill>
                <a:hlinkClick r:id="rId3"/>
              </a:rPr>
              <a:t>http://www.cpc.ncep.noaa.gov/products/Drought</a:t>
            </a:r>
            <a:endParaRPr sz="2800" dirty="0"/>
          </a:p>
        </p:txBody>
      </p:sp>
      <p:sp>
        <p:nvSpPr>
          <p:cNvPr id="112" name="Google Shape;112;p1"/>
          <p:cNvSpPr txBox="1"/>
          <p:nvPr/>
        </p:nvSpPr>
        <p:spPr>
          <a:xfrm>
            <a:off x="0" y="2362200"/>
            <a:ext cx="9144000" cy="4555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sng" strike="noStrike" cap="none" dirty="0">
                <a:solidFill>
                  <a:srgbClr val="0033CC"/>
                </a:solidFill>
                <a:latin typeface="Times New Roman"/>
                <a:ea typeface="Times New Roman"/>
                <a:cs typeface="Times New Roman"/>
                <a:sym typeface="Times New Roman"/>
              </a:rPr>
              <a:t>Points to ponder:</a:t>
            </a:r>
            <a:endParaRPr dirty="0"/>
          </a:p>
          <a:p>
            <a:pPr marL="285750" marR="0" lvl="0" indent="-285750" algn="l" rtl="0">
              <a:spcBef>
                <a:spcPts val="0"/>
              </a:spcBef>
              <a:spcAft>
                <a:spcPts val="0"/>
              </a:spcAft>
              <a:buClr>
                <a:schemeClr val="dk1"/>
              </a:buClr>
              <a:buSzPts val="1200"/>
              <a:buFont typeface="Arial"/>
              <a:buChar char="•"/>
            </a:pPr>
            <a:r>
              <a:rPr lang="en-US" sz="1200" u="sng" dirty="0">
                <a:solidFill>
                  <a:schemeClr val="dk1"/>
                </a:solidFill>
                <a:latin typeface="Times New Roman"/>
                <a:ea typeface="Times New Roman"/>
                <a:cs typeface="Times New Roman"/>
                <a:sym typeface="Times New Roman"/>
              </a:rPr>
              <a:t>Often, there is a disconnect between the Short term (S) and Long term (L) drought in regions</a:t>
            </a:r>
            <a:r>
              <a:rPr lang="en-US" sz="1200" dirty="0">
                <a:solidFill>
                  <a:schemeClr val="dk1"/>
                </a:solidFill>
                <a:latin typeface="Times New Roman"/>
                <a:ea typeface="Times New Roman"/>
                <a:cs typeface="Times New Roman"/>
                <a:sym typeface="Times New Roman"/>
              </a:rPr>
              <a:t>, and even with the short term (S) drought, the 3-month and 6-month signals are not quite consistent!  With Long term (L) drought, it is even more trickier, as it is open ended from 6 months-to multiple years!!! </a:t>
            </a:r>
            <a:endParaRPr dirty="0"/>
          </a:p>
          <a:p>
            <a:pPr marL="285750" marR="0" lvl="0" indent="-285750" algn="l" rtl="0">
              <a:spcBef>
                <a:spcPts val="0"/>
              </a:spcBef>
              <a:spcAft>
                <a:spcPts val="0"/>
              </a:spcAft>
              <a:buClr>
                <a:srgbClr val="0033CC"/>
              </a:buClr>
              <a:buSzPts val="1200"/>
              <a:buFont typeface="Arial"/>
              <a:buChar char="•"/>
            </a:pPr>
            <a:r>
              <a:rPr lang="en-US" sz="1200" dirty="0">
                <a:solidFill>
                  <a:srgbClr val="0033CC"/>
                </a:solidFill>
                <a:latin typeface="Times New Roman"/>
                <a:ea typeface="Times New Roman"/>
                <a:cs typeface="Times New Roman"/>
                <a:sym typeface="Times New Roman"/>
              </a:rPr>
              <a:t>Places/regions experiencing Short term drought may (not) be ok in the Long term </a:t>
            </a:r>
            <a:r>
              <a:rPr lang="en-US" sz="1200" u="sng" dirty="0">
                <a:solidFill>
                  <a:srgbClr val="0033CC"/>
                </a:solidFill>
                <a:latin typeface="Times New Roman"/>
                <a:ea typeface="Times New Roman"/>
                <a:cs typeface="Times New Roman"/>
                <a:sym typeface="Times New Roman"/>
              </a:rPr>
              <a:t>and vice versa</a:t>
            </a:r>
            <a:r>
              <a:rPr lang="en-US" sz="1200" dirty="0">
                <a:solidFill>
                  <a:srgbClr val="0033CC"/>
                </a:solidFill>
                <a:latin typeface="Times New Roman"/>
                <a:ea typeface="Times New Roman"/>
                <a:cs typeface="Times New Roman"/>
                <a:sym typeface="Times New Roman"/>
              </a:rPr>
              <a:t>!! </a:t>
            </a:r>
            <a:endParaRPr dirty="0"/>
          </a:p>
          <a:p>
            <a:pPr marL="285750" marR="0" lvl="0" indent="-285750" algn="l" rtl="0">
              <a:spcBef>
                <a:spcPts val="0"/>
              </a:spcBef>
              <a:spcAft>
                <a:spcPts val="0"/>
              </a:spcAft>
              <a:buClr>
                <a:schemeClr val="dk1"/>
              </a:buClr>
              <a:buSzPts val="1200"/>
              <a:buFont typeface="Arial"/>
              <a:buChar char="•"/>
            </a:pPr>
            <a:r>
              <a:rPr lang="en-US" sz="1200" dirty="0">
                <a:solidFill>
                  <a:schemeClr val="dk1"/>
                </a:solidFill>
                <a:latin typeface="Times New Roman"/>
                <a:ea typeface="Times New Roman"/>
                <a:cs typeface="Times New Roman"/>
                <a:sym typeface="Times New Roman"/>
              </a:rPr>
              <a:t>This duality is difficult to reconcile, to convey and even be clearly understood well by the public at large. </a:t>
            </a:r>
            <a:endParaRPr dirty="0"/>
          </a:p>
          <a:p>
            <a:pPr marL="285750" marR="0" lvl="0" indent="-285750" algn="l" rtl="0">
              <a:spcBef>
                <a:spcPts val="0"/>
              </a:spcBef>
              <a:spcAft>
                <a:spcPts val="0"/>
              </a:spcAft>
              <a:buClr>
                <a:srgbClr val="0033CC"/>
              </a:buClr>
              <a:buSzPts val="1200"/>
              <a:buFont typeface="Arial"/>
              <a:buChar char="•"/>
            </a:pPr>
            <a:r>
              <a:rPr lang="en-US" sz="1200" u="sng" dirty="0">
                <a:solidFill>
                  <a:srgbClr val="0033CC"/>
                </a:solidFill>
                <a:latin typeface="Times New Roman"/>
                <a:ea typeface="Times New Roman"/>
                <a:cs typeface="Times New Roman"/>
                <a:sym typeface="Times New Roman"/>
              </a:rPr>
              <a:t>Public/Forecaster generally tends to focus more on the Short term Drought (for good reasons!!)</a:t>
            </a:r>
            <a:r>
              <a:rPr lang="en-US" sz="1200" dirty="0">
                <a:solidFill>
                  <a:srgbClr val="0033CC"/>
                </a:solidFill>
                <a:latin typeface="Times New Roman"/>
                <a:ea typeface="Times New Roman"/>
                <a:cs typeface="Times New Roman"/>
                <a:sym typeface="Times New Roman"/>
              </a:rPr>
              <a:t> </a:t>
            </a:r>
            <a:endParaRPr dirty="0"/>
          </a:p>
          <a:p>
            <a:pPr marL="285750" marR="0" lvl="0" indent="-285750" algn="l" rtl="0">
              <a:spcBef>
                <a:spcPts val="0"/>
              </a:spcBef>
              <a:spcAft>
                <a:spcPts val="0"/>
              </a:spcAft>
              <a:buClr>
                <a:schemeClr val="dk1"/>
              </a:buClr>
              <a:buSzPts val="1200"/>
              <a:buFont typeface="Arial"/>
              <a:buChar char="•"/>
            </a:pPr>
            <a:r>
              <a:rPr lang="en-US" sz="1200" dirty="0">
                <a:solidFill>
                  <a:schemeClr val="dk1"/>
                </a:solidFill>
                <a:latin typeface="Times New Roman"/>
                <a:ea typeface="Times New Roman"/>
                <a:cs typeface="Times New Roman"/>
                <a:sym typeface="Times New Roman"/>
              </a:rPr>
              <a:t>More importantly the very definitions and timescales associated with S/L term droughts and the declarations in the USDM are by themselves subjective!! Short term  vs Long term drought need to be clearly distinguished and shown to the public!!</a:t>
            </a:r>
            <a:endParaRPr dirty="0"/>
          </a:p>
          <a:p>
            <a:pPr marL="285750" marR="0" lvl="0" indent="-285750" algn="l" rtl="0">
              <a:spcBef>
                <a:spcPts val="0"/>
              </a:spcBef>
              <a:spcAft>
                <a:spcPts val="0"/>
              </a:spcAft>
              <a:buClr>
                <a:schemeClr val="dk1"/>
              </a:buClr>
              <a:buSzPts val="1200"/>
              <a:buFont typeface="Arial"/>
              <a:buChar char="•"/>
            </a:pPr>
            <a:r>
              <a:rPr lang="en-US" sz="1200" dirty="0">
                <a:solidFill>
                  <a:schemeClr val="dk1"/>
                </a:solidFill>
                <a:latin typeface="Times New Roman"/>
                <a:ea typeface="Times New Roman"/>
                <a:cs typeface="Times New Roman"/>
                <a:sym typeface="Times New Roman"/>
              </a:rPr>
              <a:t>It may take a long time for drought to develop, but those conditions can end very quickly with a dynamic increase in precipitation! Forecast models are yet to correctly forecast these changes in advance! </a:t>
            </a:r>
            <a:endParaRPr dirty="0"/>
          </a:p>
          <a:p>
            <a:pPr marL="285750" marR="0" lvl="0" indent="-285750" algn="l" rtl="0">
              <a:spcBef>
                <a:spcPts val="0"/>
              </a:spcBef>
              <a:spcAft>
                <a:spcPts val="0"/>
              </a:spcAft>
              <a:buClr>
                <a:srgbClr val="0033CC"/>
              </a:buClr>
              <a:buSzPts val="1200"/>
              <a:buFont typeface="Arial"/>
              <a:buChar char="•"/>
            </a:pPr>
            <a:r>
              <a:rPr lang="en-US" sz="1200" dirty="0">
                <a:solidFill>
                  <a:srgbClr val="0033CC"/>
                </a:solidFill>
                <a:latin typeface="Times New Roman"/>
                <a:ea typeface="Times New Roman"/>
                <a:cs typeface="Times New Roman"/>
                <a:sym typeface="Times New Roman"/>
              </a:rPr>
              <a:t>Subjective (delayed) USDM vs Objective (real time) map! A few days of more recent heavy </a:t>
            </a:r>
            <a:r>
              <a:rPr lang="en-US" sz="1200" dirty="0" err="1">
                <a:solidFill>
                  <a:srgbClr val="0033CC"/>
                </a:solidFill>
                <a:latin typeface="Times New Roman"/>
                <a:ea typeface="Times New Roman"/>
                <a:cs typeface="Times New Roman"/>
                <a:sym typeface="Times New Roman"/>
              </a:rPr>
              <a:t>precip</a:t>
            </a:r>
            <a:r>
              <a:rPr lang="en-US" sz="1200" dirty="0">
                <a:solidFill>
                  <a:srgbClr val="0033CC"/>
                </a:solidFill>
                <a:latin typeface="Times New Roman"/>
                <a:ea typeface="Times New Roman"/>
                <a:cs typeface="Times New Roman"/>
                <a:sym typeface="Times New Roman"/>
              </a:rPr>
              <a:t> can change the USDM a lot!</a:t>
            </a:r>
            <a:endParaRPr dirty="0"/>
          </a:p>
          <a:p>
            <a:pPr marL="0" marR="0" lvl="0" indent="0" algn="l" rtl="0">
              <a:spcBef>
                <a:spcPts val="0"/>
              </a:spcBef>
              <a:spcAft>
                <a:spcPts val="0"/>
              </a:spcAft>
              <a:buNone/>
            </a:pPr>
            <a:r>
              <a:rPr lang="en-US" sz="1200" b="1" u="sng" dirty="0">
                <a:solidFill>
                  <a:schemeClr val="dk1"/>
                </a:solidFill>
                <a:latin typeface="Times New Roman"/>
                <a:ea typeface="Times New Roman"/>
                <a:cs typeface="Times New Roman"/>
                <a:sym typeface="Times New Roman"/>
              </a:rPr>
              <a:t>New (last several months):</a:t>
            </a:r>
            <a:endParaRPr dirty="0"/>
          </a:p>
          <a:p>
            <a:pPr marL="285750" marR="0" lvl="0" indent="-285750" algn="l" rtl="0">
              <a:spcBef>
                <a:spcPts val="0"/>
              </a:spcBef>
              <a:spcAft>
                <a:spcPts val="0"/>
              </a:spcAft>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Towards objective drought monitoring goals, we introduced, a new objective AI/Deep-Learning based Experimental ODI (objective drought indicator, updated daily, Slide # 3) compared with Official USDM (US Drought Monitor, produced weekly by USDM authors).</a:t>
            </a:r>
            <a:endParaRPr dirty="0"/>
          </a:p>
          <a:p>
            <a:pPr marL="285750" marR="0" lvl="0" indent="-285750" algn="l" rtl="0">
              <a:spcBef>
                <a:spcPts val="0"/>
              </a:spcBef>
              <a:spcAft>
                <a:spcPts val="0"/>
              </a:spcAft>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Towards prediction, we introduce a new section with few slides at the end, consolidating the various exptl. drought outlooks by purely objective methods developed here at CPC! All these in preparation of a broad general push towards Probabilistic Drought outlooks.</a:t>
            </a:r>
            <a:endParaRPr sz="1200" dirty="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33CC"/>
              </a:buClr>
              <a:buSzPts val="1400"/>
              <a:buFont typeface="Arial"/>
              <a:buChar char="•"/>
            </a:pPr>
            <a:r>
              <a:rPr lang="en-US" sz="1400" b="1" u="sng" dirty="0">
                <a:solidFill>
                  <a:srgbClr val="0033CC"/>
                </a:solidFill>
                <a:latin typeface="Times New Roman"/>
                <a:ea typeface="Times New Roman"/>
                <a:cs typeface="Times New Roman"/>
                <a:sym typeface="Times New Roman"/>
              </a:rPr>
              <a:t>New issues/questions to ponder</a:t>
            </a:r>
            <a:r>
              <a:rPr lang="en-US" sz="1200" b="1" dirty="0">
                <a:solidFill>
                  <a:srgbClr val="000000"/>
                </a:solidFill>
                <a:latin typeface="Times New Roman"/>
                <a:ea typeface="Times New Roman"/>
                <a:cs typeface="Times New Roman"/>
                <a:sym typeface="Times New Roman"/>
              </a:rPr>
              <a:t>: </a:t>
            </a:r>
            <a:endParaRPr dirty="0"/>
          </a:p>
          <a:p>
            <a:pPr marL="285750" marR="0" lvl="0" indent="-285750" algn="l" rtl="0">
              <a:spcBef>
                <a:spcPts val="0"/>
              </a:spcBef>
              <a:spcAft>
                <a:spcPts val="0"/>
              </a:spcAft>
              <a:buClr>
                <a:srgbClr val="000000"/>
              </a:buClr>
              <a:buSzPts val="1400"/>
              <a:buFont typeface="Arial"/>
              <a:buChar char="•"/>
            </a:pPr>
            <a:r>
              <a:rPr lang="en-US" sz="1400" b="1" dirty="0">
                <a:solidFill>
                  <a:srgbClr val="000000"/>
                </a:solidFill>
                <a:latin typeface="Times New Roman"/>
                <a:ea typeface="Times New Roman"/>
                <a:cs typeface="Times New Roman"/>
                <a:sym typeface="Times New Roman"/>
              </a:rPr>
              <a:t>How much rainfall/</a:t>
            </a:r>
            <a:r>
              <a:rPr lang="en-US" sz="1400" b="1" dirty="0" err="1">
                <a:solidFill>
                  <a:srgbClr val="000000"/>
                </a:solidFill>
                <a:latin typeface="Times New Roman"/>
                <a:ea typeface="Times New Roman"/>
                <a:cs typeface="Times New Roman"/>
                <a:sym typeface="Times New Roman"/>
              </a:rPr>
              <a:t>Precip</a:t>
            </a:r>
            <a:r>
              <a:rPr lang="en-US" sz="1400" b="1" dirty="0">
                <a:solidFill>
                  <a:srgbClr val="000000"/>
                </a:solidFill>
                <a:latin typeface="Times New Roman"/>
                <a:ea typeface="Times New Roman"/>
                <a:cs typeface="Times New Roman"/>
                <a:sym typeface="Times New Roman"/>
              </a:rPr>
              <a:t>. deficient have to be, and after how long, do we actually declare Drought?  </a:t>
            </a:r>
            <a:endParaRPr dirty="0"/>
          </a:p>
          <a:p>
            <a:pPr marL="0" marR="0" lvl="0" indent="0" algn="l" rtl="0">
              <a:spcBef>
                <a:spcPts val="0"/>
              </a:spcBef>
              <a:spcAft>
                <a:spcPts val="0"/>
              </a:spcAft>
              <a:buNone/>
            </a:pPr>
            <a:r>
              <a:rPr lang="en-US" sz="1400" b="1" dirty="0">
                <a:solidFill>
                  <a:srgbClr val="000000"/>
                </a:solidFill>
                <a:latin typeface="Times New Roman"/>
                <a:ea typeface="Times New Roman"/>
                <a:cs typeface="Times New Roman"/>
                <a:sym typeface="Times New Roman"/>
              </a:rPr>
              <a:t>	Do these have to vary by region (spoiler alert: yes)? </a:t>
            </a:r>
            <a:endParaRPr dirty="0"/>
          </a:p>
          <a:p>
            <a:pPr marL="285750" marR="0" lvl="0" indent="-285750" algn="l" rtl="0">
              <a:spcBef>
                <a:spcPts val="0"/>
              </a:spcBef>
              <a:spcAft>
                <a:spcPts val="0"/>
              </a:spcAft>
              <a:buClr>
                <a:srgbClr val="000000"/>
              </a:buClr>
              <a:buSzPts val="1400"/>
              <a:buFont typeface="Arial"/>
              <a:buChar char="•"/>
            </a:pPr>
            <a:r>
              <a:rPr lang="en-US" sz="1400" b="1" dirty="0">
                <a:solidFill>
                  <a:srgbClr val="000000"/>
                </a:solidFill>
                <a:latin typeface="Times New Roman"/>
                <a:ea typeface="Times New Roman"/>
                <a:cs typeface="Times New Roman"/>
                <a:sym typeface="Times New Roman"/>
              </a:rPr>
              <a:t>i.e., When, what exact dry/rainfall-deficient conditions, trigger a Drought call? Objective &amp; consensus subjective combination. </a:t>
            </a:r>
            <a:endParaRPr dirty="0"/>
          </a:p>
          <a:p>
            <a:pPr marL="285750" marR="0" lvl="0" indent="-285750" algn="l" rtl="0">
              <a:spcBef>
                <a:spcPts val="0"/>
              </a:spcBef>
              <a:spcAft>
                <a:spcPts val="0"/>
              </a:spcAft>
              <a:buClr>
                <a:srgbClr val="000000"/>
              </a:buClr>
              <a:buSzPts val="1400"/>
              <a:buFont typeface="Arial"/>
              <a:buChar char="•"/>
            </a:pPr>
            <a:r>
              <a:rPr lang="en-US" sz="1400" b="1" dirty="0">
                <a:solidFill>
                  <a:srgbClr val="000000"/>
                </a:solidFill>
                <a:latin typeface="Times New Roman"/>
                <a:ea typeface="Times New Roman"/>
                <a:cs typeface="Times New Roman"/>
                <a:sym typeface="Times New Roman"/>
              </a:rPr>
              <a:t>Should there be minimum duration criteria)? </a:t>
            </a:r>
            <a:r>
              <a:rPr lang="en-US" b="1" dirty="0">
                <a:latin typeface="Times New Roman"/>
                <a:ea typeface="Times New Roman"/>
                <a:cs typeface="Times New Roman"/>
                <a:sym typeface="Times New Roman"/>
              </a:rPr>
              <a:t>Even </a:t>
            </a:r>
            <a:r>
              <a:rPr lang="en-US" sz="1400" b="1" dirty="0">
                <a:solidFill>
                  <a:srgbClr val="000000"/>
                </a:solidFill>
                <a:latin typeface="Times New Roman"/>
                <a:ea typeface="Times New Roman"/>
                <a:cs typeface="Times New Roman"/>
                <a:sym typeface="Times New Roman"/>
              </a:rPr>
              <a:t>less than a month? Depends on location, season, and impacts</a:t>
            </a:r>
            <a:endParaRPr sz="1200" i="1" dirty="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 name="Picture 2">
            <a:extLst>
              <a:ext uri="{FF2B5EF4-FFF2-40B4-BE49-F238E27FC236}">
                <a16:creationId xmlns:a16="http://schemas.microsoft.com/office/drawing/2014/main" id="{5157DCBD-6258-5103-CEA8-C4C6E7B3D5A7}"/>
              </a:ext>
            </a:extLst>
          </p:cNvPr>
          <p:cNvPicPr>
            <a:picLocks noChangeAspect="1"/>
          </p:cNvPicPr>
          <p:nvPr/>
        </p:nvPicPr>
        <p:blipFill>
          <a:blip r:embed="rId3"/>
          <a:stretch>
            <a:fillRect/>
          </a:stretch>
        </p:blipFill>
        <p:spPr>
          <a:xfrm>
            <a:off x="19415" y="801688"/>
            <a:ext cx="7478169" cy="5125165"/>
          </a:xfrm>
          <a:prstGeom prst="rect">
            <a:avLst/>
          </a:prstGeom>
        </p:spPr>
      </p:pic>
      <p:sp>
        <p:nvSpPr>
          <p:cNvPr id="314" name="Google Shape;314;p9"/>
          <p:cNvSpPr txBox="1">
            <a:spLocks noGrp="1"/>
          </p:cNvSpPr>
          <p:nvPr>
            <p:ph type="sldNum" idx="12"/>
          </p:nvPr>
        </p:nvSpPr>
        <p:spPr>
          <a:xfrm>
            <a:off x="8555182" y="6534150"/>
            <a:ext cx="588818" cy="323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10</a:t>
            </a:fld>
            <a:endParaRPr/>
          </a:p>
        </p:txBody>
      </p:sp>
      <p:sp>
        <p:nvSpPr>
          <p:cNvPr id="315" name="Google Shape;315;p9"/>
          <p:cNvSpPr txBox="1"/>
          <p:nvPr/>
        </p:nvSpPr>
        <p:spPr>
          <a:xfrm>
            <a:off x="0" y="76200"/>
            <a:ext cx="9144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Total precipitation </a:t>
            </a:r>
            <a:r>
              <a:rPr lang="en-US" sz="1600" b="1">
                <a:solidFill>
                  <a:schemeClr val="dk1"/>
                </a:solidFill>
                <a:latin typeface="Times New Roman"/>
                <a:ea typeface="Times New Roman"/>
                <a:cs typeface="Times New Roman"/>
                <a:sym typeface="Times New Roman"/>
              </a:rPr>
              <a:t>Percent</a:t>
            </a:r>
            <a:r>
              <a:rPr lang="en-US" sz="1600">
                <a:solidFill>
                  <a:schemeClr val="dk1"/>
                </a:solidFill>
                <a:latin typeface="Times New Roman"/>
                <a:ea typeface="Times New Roman"/>
                <a:cs typeface="Times New Roman"/>
                <a:sym typeface="Times New Roman"/>
              </a:rPr>
              <a:t> </a:t>
            </a:r>
            <a:r>
              <a:rPr lang="en-US" sz="1400" b="1">
                <a:solidFill>
                  <a:schemeClr val="dk1"/>
                </a:solidFill>
                <a:latin typeface="Times New Roman"/>
                <a:ea typeface="Times New Roman"/>
                <a:cs typeface="Times New Roman"/>
                <a:sym typeface="Times New Roman"/>
              </a:rPr>
              <a:t>(of normal) </a:t>
            </a:r>
            <a:r>
              <a:rPr lang="en-US" sz="1600">
                <a:solidFill>
                  <a:schemeClr val="dk1"/>
                </a:solidFill>
                <a:latin typeface="Times New Roman"/>
                <a:ea typeface="Times New Roman"/>
                <a:cs typeface="Times New Roman"/>
                <a:sym typeface="Times New Roman"/>
              </a:rPr>
              <a:t>during last 3, 4, 5, and 6  months</a:t>
            </a:r>
            <a:r>
              <a:rPr lang="en-US" sz="1600" b="1" u="sng">
                <a:solidFill>
                  <a:srgbClr val="FF0000"/>
                </a:solidFill>
                <a:latin typeface="Times New Roman"/>
                <a:ea typeface="Times New Roman"/>
                <a:cs typeface="Times New Roman"/>
                <a:sym typeface="Times New Roman"/>
              </a:rPr>
              <a:t> Only Deficit Areas &lt;=90% shown!!</a:t>
            </a:r>
            <a:endParaRPr/>
          </a:p>
        </p:txBody>
      </p:sp>
      <p:sp>
        <p:nvSpPr>
          <p:cNvPr id="316" name="Google Shape;316;p9"/>
          <p:cNvSpPr/>
          <p:nvPr/>
        </p:nvSpPr>
        <p:spPr>
          <a:xfrm>
            <a:off x="1600200" y="39881"/>
            <a:ext cx="762000" cy="40957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17" name="Google Shape;317;p9"/>
          <p:cNvSpPr txBox="1"/>
          <p:nvPr/>
        </p:nvSpPr>
        <p:spPr>
          <a:xfrm>
            <a:off x="5334000" y="3276600"/>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3 M</a:t>
            </a:r>
            <a:endParaRPr/>
          </a:p>
        </p:txBody>
      </p:sp>
      <p:sp>
        <p:nvSpPr>
          <p:cNvPr id="318" name="Google Shape;318;p9"/>
          <p:cNvSpPr txBox="1"/>
          <p:nvPr/>
        </p:nvSpPr>
        <p:spPr>
          <a:xfrm>
            <a:off x="5181600" y="488084"/>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4 M</a:t>
            </a:r>
            <a:endParaRPr/>
          </a:p>
        </p:txBody>
      </p:sp>
      <p:sp>
        <p:nvSpPr>
          <p:cNvPr id="319" name="Google Shape;319;p9"/>
          <p:cNvSpPr txBox="1"/>
          <p:nvPr/>
        </p:nvSpPr>
        <p:spPr>
          <a:xfrm>
            <a:off x="1676400" y="508866"/>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6 M</a:t>
            </a:r>
            <a:endParaRPr/>
          </a:p>
        </p:txBody>
      </p:sp>
      <p:sp>
        <p:nvSpPr>
          <p:cNvPr id="320" name="Google Shape;320;p9"/>
          <p:cNvSpPr txBox="1"/>
          <p:nvPr/>
        </p:nvSpPr>
        <p:spPr>
          <a:xfrm>
            <a:off x="7620000" y="457200"/>
            <a:ext cx="1454068"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In these interim time scale 3-6 months, </a:t>
            </a:r>
            <a:r>
              <a:rPr lang="en-US" sz="1400" u="sng">
                <a:solidFill>
                  <a:schemeClr val="dk1"/>
                </a:solidFill>
                <a:latin typeface="Times New Roman"/>
                <a:ea typeface="Times New Roman"/>
                <a:cs typeface="Times New Roman"/>
                <a:sym typeface="Times New Roman"/>
              </a:rPr>
              <a:t>we need to pay attention </a:t>
            </a:r>
            <a:r>
              <a:rPr lang="en-US" sz="1400">
                <a:solidFill>
                  <a:schemeClr val="dk1"/>
                </a:solidFill>
                <a:latin typeface="Times New Roman"/>
                <a:ea typeface="Times New Roman"/>
                <a:cs typeface="Times New Roman"/>
                <a:sym typeface="Times New Roman"/>
              </a:rPr>
              <a:t>to regions, which are dark brown, brown, dark red, &amp; red </a:t>
            </a:r>
            <a:r>
              <a:rPr lang="en-US" sz="1400" b="1">
                <a:solidFill>
                  <a:srgbClr val="FF0000"/>
                </a:solidFill>
                <a:latin typeface="Times New Roman"/>
                <a:ea typeface="Times New Roman"/>
                <a:cs typeface="Times New Roman"/>
                <a:sym typeface="Times New Roman"/>
              </a:rPr>
              <a:t>(&lt;40%).</a:t>
            </a:r>
            <a:endParaRPr sz="1400">
              <a:solidFill>
                <a:schemeClr val="dk1"/>
              </a:solidFill>
              <a:latin typeface="Times New Roman"/>
              <a:ea typeface="Times New Roman"/>
              <a:cs typeface="Times New Roman"/>
              <a:sym typeface="Times New Roman"/>
            </a:endParaRPr>
          </a:p>
        </p:txBody>
      </p:sp>
      <p:sp>
        <p:nvSpPr>
          <p:cNvPr id="321" name="Google Shape;321;p9"/>
          <p:cNvSpPr txBox="1"/>
          <p:nvPr/>
        </p:nvSpPr>
        <p:spPr>
          <a:xfrm>
            <a:off x="7601697" y="2435661"/>
            <a:ext cx="1448751"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rgbClr val="FF0000"/>
                </a:solidFill>
                <a:latin typeface="Times New Roman"/>
                <a:ea typeface="Times New Roman"/>
                <a:cs typeface="Times New Roman"/>
                <a:sym typeface="Times New Roman"/>
              </a:rPr>
              <a:t>While accrued  precipitation deficits are real &amp; objective, </a:t>
            </a:r>
            <a:endParaRPr/>
          </a:p>
          <a:p>
            <a:pPr marL="0" marR="0" lvl="0" indent="0" algn="l" rtl="0">
              <a:spcBef>
                <a:spcPts val="0"/>
              </a:spcBef>
              <a:spcAft>
                <a:spcPts val="0"/>
              </a:spcAft>
              <a:buNone/>
            </a:pPr>
            <a:r>
              <a:rPr lang="en-US" sz="1400" u="sng">
                <a:solidFill>
                  <a:srgbClr val="FF0000"/>
                </a:solidFill>
                <a:latin typeface="Times New Roman"/>
                <a:ea typeface="Times New Roman"/>
                <a:cs typeface="Times New Roman"/>
                <a:sym typeface="Times New Roman"/>
              </a:rPr>
              <a:t>droughts are subjective declarations!! </a:t>
            </a:r>
            <a:endParaRPr/>
          </a:p>
        </p:txBody>
      </p:sp>
      <p:sp>
        <p:nvSpPr>
          <p:cNvPr id="322" name="Google Shape;322;p9"/>
          <p:cNvSpPr txBox="1"/>
          <p:nvPr/>
        </p:nvSpPr>
        <p:spPr>
          <a:xfrm>
            <a:off x="7620000" y="4075074"/>
            <a:ext cx="144875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East  vs  West!</a:t>
            </a:r>
            <a:endParaRPr/>
          </a:p>
          <a:p>
            <a:pPr marL="0" marR="0" lvl="0" indent="0" algn="l" rtl="0">
              <a:spcBef>
                <a:spcPts val="0"/>
              </a:spcBef>
              <a:spcAft>
                <a:spcPts val="0"/>
              </a:spcAft>
              <a:buNone/>
            </a:pPr>
            <a:r>
              <a:rPr lang="en-US" sz="1600" b="1">
                <a:solidFill>
                  <a:srgbClr val="FF0000"/>
                </a:solidFill>
                <a:latin typeface="Times New Roman"/>
                <a:ea typeface="Times New Roman"/>
                <a:cs typeface="Times New Roman"/>
                <a:sym typeface="Times New Roman"/>
              </a:rPr>
              <a:t>Broad vs Narrow </a:t>
            </a:r>
            <a:endParaRPr/>
          </a:p>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rainfall season.</a:t>
            </a:r>
            <a:endParaRPr/>
          </a:p>
        </p:txBody>
      </p:sp>
      <p:cxnSp>
        <p:nvCxnSpPr>
          <p:cNvPr id="323" name="Google Shape;323;p9"/>
          <p:cNvCxnSpPr/>
          <p:nvPr/>
        </p:nvCxnSpPr>
        <p:spPr>
          <a:xfrm>
            <a:off x="4800600" y="445532"/>
            <a:ext cx="2133600" cy="0"/>
          </a:xfrm>
          <a:prstGeom prst="straightConnector1">
            <a:avLst/>
          </a:prstGeom>
          <a:noFill/>
          <a:ln w="9525" cap="flat" cmpd="sng">
            <a:solidFill>
              <a:srgbClr val="B5DADD"/>
            </a:solidFill>
            <a:prstDash val="solid"/>
            <a:round/>
            <a:headEnd type="none" w="sm" len="sm"/>
            <a:tailEnd type="none" w="sm" len="sm"/>
          </a:ln>
        </p:spPr>
      </p:cxnSp>
      <p:sp>
        <p:nvSpPr>
          <p:cNvPr id="324" name="Google Shape;324;p9"/>
          <p:cNvSpPr txBox="1"/>
          <p:nvPr/>
        </p:nvSpPr>
        <p:spPr>
          <a:xfrm>
            <a:off x="7586804" y="5129712"/>
            <a:ext cx="1533087"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In general, West US suffers more from frequent and lasting droughts. Droughts in East US are generally less and less lasting!</a:t>
            </a:r>
            <a:endParaRPr/>
          </a:p>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What about Center ?</a:t>
            </a:r>
            <a:endParaRPr/>
          </a:p>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More like West than East?</a:t>
            </a:r>
            <a:endParaRPr sz="1200">
              <a:solidFill>
                <a:schemeClr val="dk1"/>
              </a:solidFill>
              <a:latin typeface="Times New Roman"/>
              <a:ea typeface="Times New Roman"/>
              <a:cs typeface="Times New Roman"/>
              <a:sym typeface="Times New Roman"/>
            </a:endParaRPr>
          </a:p>
        </p:txBody>
      </p:sp>
      <p:sp>
        <p:nvSpPr>
          <p:cNvPr id="325" name="Google Shape;325;p9"/>
          <p:cNvSpPr txBox="1"/>
          <p:nvPr/>
        </p:nvSpPr>
        <p:spPr>
          <a:xfrm>
            <a:off x="1673226" y="3288268"/>
            <a:ext cx="7651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 5 M</a:t>
            </a:r>
            <a:endParaRPr/>
          </a:p>
        </p:txBody>
      </p:sp>
      <p:sp>
        <p:nvSpPr>
          <p:cNvPr id="326" name="Google Shape;326;p9"/>
          <p:cNvSpPr txBox="1"/>
          <p:nvPr/>
        </p:nvSpPr>
        <p:spPr>
          <a:xfrm>
            <a:off x="990600" y="4571256"/>
            <a:ext cx="4191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p:txBody>
      </p:sp>
      <p:sp>
        <p:nvSpPr>
          <p:cNvPr id="327" name="Google Shape;327;p9"/>
          <p:cNvSpPr txBox="1"/>
          <p:nvPr/>
        </p:nvSpPr>
        <p:spPr>
          <a:xfrm>
            <a:off x="0" y="6092010"/>
            <a:ext cx="748844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Short term(S) Drought is generally declared when large/severe rainfall deficits exist in the 3-6 months time range. {Long term deficits beyond 1 or 2 or more years is Long term L drought! }</a:t>
            </a:r>
            <a:endParaRPr/>
          </a:p>
        </p:txBody>
      </p:sp>
      <p:sp>
        <p:nvSpPr>
          <p:cNvPr id="328" name="Google Shape;328;p9" descr="US 4 panel 3-6 months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29" name="Google Shape;329;p9" descr="US 4 panel 3-6 months "/>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30" name="Google Shape;330;p9" descr="US 4 panel 3-6 months "/>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31" name="Google Shape;331;p9" descr="US 4 panel 3-6 months "/>
          <p:cNvSpPr/>
          <p:nvPr/>
        </p:nvSpPr>
        <p:spPr>
          <a:xfrm>
            <a:off x="612775" y="3127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32" name="Google Shape;332;p9" descr="US 4 panel 3-6 months "/>
          <p:cNvSpPr/>
          <p:nvPr/>
        </p:nvSpPr>
        <p:spPr>
          <a:xfrm>
            <a:off x="765175" y="4651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33" name="Google Shape;333;p9" descr="US 4 panel 3-6 months "/>
          <p:cNvSpPr/>
          <p:nvPr/>
        </p:nvSpPr>
        <p:spPr>
          <a:xfrm>
            <a:off x="917575" y="6175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334" name="Google Shape;334;p9"/>
          <p:cNvGrpSpPr/>
          <p:nvPr/>
        </p:nvGrpSpPr>
        <p:grpSpPr>
          <a:xfrm>
            <a:off x="3528960" y="3200400"/>
            <a:ext cx="814440" cy="405536"/>
            <a:chOff x="3528960" y="3235880"/>
            <a:chExt cx="814440" cy="405536"/>
          </a:xfrm>
        </p:grpSpPr>
        <p:cxnSp>
          <p:nvCxnSpPr>
            <p:cNvPr id="335" name="Google Shape;335;p9"/>
            <p:cNvCxnSpPr/>
            <p:nvPr/>
          </p:nvCxnSpPr>
          <p:spPr>
            <a:xfrm rot="10800000">
              <a:off x="4267200" y="3235880"/>
              <a:ext cx="76200" cy="313152"/>
            </a:xfrm>
            <a:prstGeom prst="straightConnector1">
              <a:avLst/>
            </a:prstGeom>
            <a:noFill/>
            <a:ln w="22225" cap="flat" cmpd="sng">
              <a:solidFill>
                <a:srgbClr val="FF0000"/>
              </a:solidFill>
              <a:prstDash val="solid"/>
              <a:round/>
              <a:headEnd type="none" w="sm" len="sm"/>
              <a:tailEnd type="triangle" w="med" len="med"/>
            </a:ln>
          </p:spPr>
        </p:cxnSp>
        <p:cxnSp>
          <p:nvCxnSpPr>
            <p:cNvPr id="336" name="Google Shape;336;p9"/>
            <p:cNvCxnSpPr/>
            <p:nvPr/>
          </p:nvCxnSpPr>
          <p:spPr>
            <a:xfrm flipH="1">
              <a:off x="3651145" y="3276600"/>
              <a:ext cx="616055" cy="364816"/>
            </a:xfrm>
            <a:prstGeom prst="straightConnector1">
              <a:avLst/>
            </a:prstGeom>
            <a:noFill/>
            <a:ln w="22225" cap="flat" cmpd="sng">
              <a:solidFill>
                <a:srgbClr val="FF0000"/>
              </a:solidFill>
              <a:prstDash val="solid"/>
              <a:round/>
              <a:headEnd type="none" w="sm" len="sm"/>
              <a:tailEnd type="triangle" w="med" len="med"/>
            </a:ln>
          </p:spPr>
        </p:cxnSp>
        <p:cxnSp>
          <p:nvCxnSpPr>
            <p:cNvPr id="337" name="Google Shape;337;p9"/>
            <p:cNvCxnSpPr/>
            <p:nvPr/>
          </p:nvCxnSpPr>
          <p:spPr>
            <a:xfrm rot="10800000">
              <a:off x="3528960" y="3235880"/>
              <a:ext cx="122185" cy="405536"/>
            </a:xfrm>
            <a:prstGeom prst="straightConnector1">
              <a:avLst/>
            </a:prstGeom>
            <a:noFill/>
            <a:ln w="22225" cap="flat" cmpd="sng">
              <a:solidFill>
                <a:srgbClr val="FF0000"/>
              </a:solidFill>
              <a:prstDash val="solid"/>
              <a:round/>
              <a:headEnd type="none" w="sm" len="sm"/>
              <a:tailEnd type="triangle" w="med" len="med"/>
            </a:ln>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 name="Picture 2">
            <a:extLst>
              <a:ext uri="{FF2B5EF4-FFF2-40B4-BE49-F238E27FC236}">
                <a16:creationId xmlns:a16="http://schemas.microsoft.com/office/drawing/2014/main" id="{80760358-4DDD-C8B6-7A91-E3B4B94D9855}"/>
              </a:ext>
            </a:extLst>
          </p:cNvPr>
          <p:cNvPicPr>
            <a:picLocks noChangeAspect="1"/>
          </p:cNvPicPr>
          <p:nvPr/>
        </p:nvPicPr>
        <p:blipFill>
          <a:blip r:embed="rId3"/>
          <a:stretch>
            <a:fillRect/>
          </a:stretch>
        </p:blipFill>
        <p:spPr>
          <a:xfrm>
            <a:off x="0" y="784597"/>
            <a:ext cx="7468642" cy="5172797"/>
          </a:xfrm>
          <a:prstGeom prst="rect">
            <a:avLst/>
          </a:prstGeom>
        </p:spPr>
      </p:pic>
      <p:sp>
        <p:nvSpPr>
          <p:cNvPr id="343" name="Google Shape;343;p10" descr="US 4 panel 9-24 months "/>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47" name="Google Shape;347;p10"/>
          <p:cNvSpPr txBox="1">
            <a:spLocks noGrp="1"/>
          </p:cNvSpPr>
          <p:nvPr>
            <p:ph type="sldNum" idx="12"/>
          </p:nvPr>
        </p:nvSpPr>
        <p:spPr>
          <a:xfrm>
            <a:off x="8686800" y="6534150"/>
            <a:ext cx="457200" cy="323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11</a:t>
            </a:fld>
            <a:endParaRPr/>
          </a:p>
        </p:txBody>
      </p:sp>
      <p:sp>
        <p:nvSpPr>
          <p:cNvPr id="348" name="Google Shape;348;p10"/>
          <p:cNvSpPr txBox="1"/>
          <p:nvPr/>
        </p:nvSpPr>
        <p:spPr>
          <a:xfrm>
            <a:off x="0" y="76200"/>
            <a:ext cx="906780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Times New Roman"/>
                <a:ea typeface="Times New Roman"/>
                <a:cs typeface="Times New Roman"/>
                <a:sym typeface="Times New Roman"/>
              </a:rPr>
              <a:t>Total precipitation </a:t>
            </a:r>
            <a:r>
              <a:rPr lang="en-US" sz="1600" b="1" dirty="0">
                <a:solidFill>
                  <a:schemeClr val="dk1"/>
                </a:solidFill>
                <a:latin typeface="Times New Roman"/>
                <a:ea typeface="Times New Roman"/>
                <a:cs typeface="Times New Roman"/>
                <a:sym typeface="Times New Roman"/>
              </a:rPr>
              <a:t>Percent</a:t>
            </a:r>
            <a:r>
              <a:rPr lang="en-US" sz="1600" dirty="0">
                <a:solidFill>
                  <a:schemeClr val="dk1"/>
                </a:solidFill>
                <a:latin typeface="Times New Roman"/>
                <a:ea typeface="Times New Roman"/>
                <a:cs typeface="Times New Roman"/>
                <a:sym typeface="Times New Roman"/>
              </a:rPr>
              <a:t> during last 9 months, 1 yr, 1.5yrs, &amp; 2 yrs.</a:t>
            </a:r>
            <a:r>
              <a:rPr lang="en-US" sz="1600" b="1" u="sng" dirty="0">
                <a:solidFill>
                  <a:schemeClr val="dk1"/>
                </a:solidFill>
                <a:latin typeface="Times New Roman"/>
                <a:ea typeface="Times New Roman"/>
                <a:cs typeface="Times New Roman"/>
                <a:sym typeface="Times New Roman"/>
              </a:rPr>
              <a:t> .</a:t>
            </a:r>
            <a:r>
              <a:rPr lang="en-US" sz="1600" b="1" u="sng" dirty="0">
                <a:solidFill>
                  <a:srgbClr val="FF0000"/>
                </a:solidFill>
                <a:latin typeface="Times New Roman"/>
                <a:ea typeface="Times New Roman"/>
                <a:cs typeface="Times New Roman"/>
                <a:sym typeface="Times New Roman"/>
              </a:rPr>
              <a:t>–</a:t>
            </a:r>
            <a:r>
              <a:rPr lang="en-US" sz="1400" b="1" u="sng" dirty="0">
                <a:solidFill>
                  <a:srgbClr val="FF0000"/>
                </a:solidFill>
                <a:latin typeface="Times New Roman"/>
                <a:ea typeface="Times New Roman"/>
                <a:cs typeface="Times New Roman"/>
                <a:sym typeface="Times New Roman"/>
              </a:rPr>
              <a:t>Only Deficit Areas shown!! &lt;=90%</a:t>
            </a:r>
            <a:endParaRPr dirty="0"/>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
        <p:nvSpPr>
          <p:cNvPr id="349" name="Google Shape;349;p10"/>
          <p:cNvSpPr/>
          <p:nvPr/>
        </p:nvSpPr>
        <p:spPr>
          <a:xfrm>
            <a:off x="1600200" y="76201"/>
            <a:ext cx="762000" cy="36933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50" name="Google Shape;350;p10"/>
          <p:cNvSpPr txBox="1"/>
          <p:nvPr/>
        </p:nvSpPr>
        <p:spPr>
          <a:xfrm>
            <a:off x="5334000" y="328826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9 M</a:t>
            </a:r>
            <a:endParaRPr/>
          </a:p>
        </p:txBody>
      </p:sp>
      <p:sp>
        <p:nvSpPr>
          <p:cNvPr id="351" name="Google Shape;351;p10"/>
          <p:cNvSpPr txBox="1"/>
          <p:nvPr/>
        </p:nvSpPr>
        <p:spPr>
          <a:xfrm>
            <a:off x="1698170" y="3222517"/>
            <a:ext cx="8164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1.5 Y</a:t>
            </a:r>
            <a:endParaRPr/>
          </a:p>
        </p:txBody>
      </p:sp>
      <p:sp>
        <p:nvSpPr>
          <p:cNvPr id="352" name="Google Shape;352;p10"/>
          <p:cNvSpPr txBox="1"/>
          <p:nvPr/>
        </p:nvSpPr>
        <p:spPr>
          <a:xfrm>
            <a:off x="1828800" y="46886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2 Y</a:t>
            </a:r>
            <a:endParaRPr/>
          </a:p>
        </p:txBody>
      </p:sp>
      <p:sp>
        <p:nvSpPr>
          <p:cNvPr id="353" name="Google Shape;353;p10"/>
          <p:cNvSpPr/>
          <p:nvPr/>
        </p:nvSpPr>
        <p:spPr>
          <a:xfrm>
            <a:off x="181708" y="6550223"/>
            <a:ext cx="82534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From: Recent Accumulated Precipitation </a:t>
            </a:r>
            <a:r>
              <a:rPr lang="en-US" sz="1400" u="sng">
                <a:solidFill>
                  <a:srgbClr val="6600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https://www.cpc.ncep.noaa.gov/products/Drought/briefing_prcp.shtml</a:t>
            </a:r>
            <a:r>
              <a:rPr lang="en-US" sz="1400">
                <a:solidFill>
                  <a:srgbClr val="6600CC"/>
                </a:solidFill>
                <a:latin typeface="Times New Roman"/>
                <a:ea typeface="Times New Roman"/>
                <a:cs typeface="Times New Roman"/>
                <a:sym typeface="Times New Roman"/>
              </a:rPr>
              <a:t> </a:t>
            </a:r>
            <a:endParaRPr/>
          </a:p>
        </p:txBody>
      </p:sp>
      <p:sp>
        <p:nvSpPr>
          <p:cNvPr id="355" name="Google Shape;355;p10" descr="US 4 panel 9-24 months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56" name="Google Shape;356;p10" descr="US 4 panel 9-24 months "/>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57" name="Google Shape;357;p10"/>
          <p:cNvSpPr txBox="1"/>
          <p:nvPr/>
        </p:nvSpPr>
        <p:spPr>
          <a:xfrm>
            <a:off x="5410200" y="478536"/>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Times New Roman"/>
                <a:ea typeface="Times New Roman"/>
                <a:cs typeface="Times New Roman"/>
                <a:sym typeface="Times New Roman"/>
              </a:rPr>
              <a:t>1 Y</a:t>
            </a:r>
            <a:endParaRPr dirty="0"/>
          </a:p>
        </p:txBody>
      </p:sp>
      <p:sp>
        <p:nvSpPr>
          <p:cNvPr id="358" name="Google Shape;358;p10"/>
          <p:cNvSpPr txBox="1"/>
          <p:nvPr/>
        </p:nvSpPr>
        <p:spPr>
          <a:xfrm>
            <a:off x="0" y="6034475"/>
            <a:ext cx="76200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FF0000"/>
                </a:solidFill>
                <a:latin typeface="Times New Roman"/>
                <a:ea typeface="Times New Roman"/>
                <a:cs typeface="Times New Roman"/>
                <a:sym typeface="Times New Roman"/>
              </a:rPr>
              <a:t>The character and even location/spatial extent of the short/S and long/L –term droughts are different!!!</a:t>
            </a:r>
            <a:endParaRPr/>
          </a:p>
        </p:txBody>
      </p:sp>
      <p:grpSp>
        <p:nvGrpSpPr>
          <p:cNvPr id="359" name="Google Shape;359;p10"/>
          <p:cNvGrpSpPr/>
          <p:nvPr/>
        </p:nvGrpSpPr>
        <p:grpSpPr>
          <a:xfrm>
            <a:off x="3528960" y="3200400"/>
            <a:ext cx="814440" cy="405536"/>
            <a:chOff x="3528960" y="3235880"/>
            <a:chExt cx="814440" cy="405536"/>
          </a:xfrm>
        </p:grpSpPr>
        <p:cxnSp>
          <p:nvCxnSpPr>
            <p:cNvPr id="360" name="Google Shape;360;p10"/>
            <p:cNvCxnSpPr/>
            <p:nvPr/>
          </p:nvCxnSpPr>
          <p:spPr>
            <a:xfrm rot="10800000">
              <a:off x="4267200" y="3235880"/>
              <a:ext cx="76200" cy="313152"/>
            </a:xfrm>
            <a:prstGeom prst="straightConnector1">
              <a:avLst/>
            </a:prstGeom>
            <a:noFill/>
            <a:ln w="22225" cap="flat" cmpd="sng">
              <a:solidFill>
                <a:srgbClr val="FF0000"/>
              </a:solidFill>
              <a:prstDash val="solid"/>
              <a:round/>
              <a:headEnd type="none" w="sm" len="sm"/>
              <a:tailEnd type="triangle" w="med" len="med"/>
            </a:ln>
          </p:spPr>
        </p:cxnSp>
        <p:cxnSp>
          <p:nvCxnSpPr>
            <p:cNvPr id="361" name="Google Shape;361;p10"/>
            <p:cNvCxnSpPr/>
            <p:nvPr/>
          </p:nvCxnSpPr>
          <p:spPr>
            <a:xfrm flipH="1">
              <a:off x="3651145" y="3276600"/>
              <a:ext cx="616055" cy="364816"/>
            </a:xfrm>
            <a:prstGeom prst="straightConnector1">
              <a:avLst/>
            </a:prstGeom>
            <a:noFill/>
            <a:ln w="22225" cap="flat" cmpd="sng">
              <a:solidFill>
                <a:srgbClr val="FF0000"/>
              </a:solidFill>
              <a:prstDash val="solid"/>
              <a:round/>
              <a:headEnd type="none" w="sm" len="sm"/>
              <a:tailEnd type="triangle" w="med" len="med"/>
            </a:ln>
          </p:spPr>
        </p:cxnSp>
        <p:cxnSp>
          <p:nvCxnSpPr>
            <p:cNvPr id="362" name="Google Shape;362;p10"/>
            <p:cNvCxnSpPr/>
            <p:nvPr/>
          </p:nvCxnSpPr>
          <p:spPr>
            <a:xfrm rot="10800000">
              <a:off x="3528960" y="3235880"/>
              <a:ext cx="122185" cy="405536"/>
            </a:xfrm>
            <a:prstGeom prst="straightConnector1">
              <a:avLst/>
            </a:prstGeom>
            <a:noFill/>
            <a:ln w="22225" cap="flat" cmpd="sng">
              <a:solidFill>
                <a:srgbClr val="FF0000"/>
              </a:solidFill>
              <a:prstDash val="solid"/>
              <a:round/>
              <a:headEnd type="none" w="sm" len="sm"/>
              <a:tailEnd type="triangle" w="med" len="med"/>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 name="Picture 2">
            <a:extLst>
              <a:ext uri="{FF2B5EF4-FFF2-40B4-BE49-F238E27FC236}">
                <a16:creationId xmlns:a16="http://schemas.microsoft.com/office/drawing/2014/main" id="{BE71F121-E0AF-759A-C06B-6C8995331727}"/>
              </a:ext>
            </a:extLst>
          </p:cNvPr>
          <p:cNvPicPr>
            <a:picLocks noChangeAspect="1"/>
          </p:cNvPicPr>
          <p:nvPr/>
        </p:nvPicPr>
        <p:blipFill>
          <a:blip r:embed="rId3"/>
          <a:stretch>
            <a:fillRect/>
          </a:stretch>
        </p:blipFill>
        <p:spPr>
          <a:xfrm>
            <a:off x="8479" y="835982"/>
            <a:ext cx="7497221" cy="5220429"/>
          </a:xfrm>
          <a:prstGeom prst="rect">
            <a:avLst/>
          </a:prstGeom>
        </p:spPr>
      </p:pic>
      <p:sp>
        <p:nvSpPr>
          <p:cNvPr id="368" name="Google Shape;368;p11"/>
          <p:cNvSpPr txBox="1"/>
          <p:nvPr/>
        </p:nvSpPr>
        <p:spPr>
          <a:xfrm>
            <a:off x="3810000" y="2302763"/>
            <a:ext cx="7620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FF0000"/>
                </a:solidFill>
                <a:latin typeface="Times New Roman"/>
                <a:ea typeface="Times New Roman"/>
                <a:cs typeface="Times New Roman"/>
                <a:sym typeface="Times New Roman"/>
              </a:rPr>
              <a:t>Deficits are not much</a:t>
            </a:r>
            <a:r>
              <a:rPr lang="en-US" sz="1400" dirty="0">
                <a:solidFill>
                  <a:schemeClr val="dk1"/>
                </a:solidFill>
                <a:latin typeface="Times New Roman"/>
                <a:ea typeface="Times New Roman"/>
                <a:cs typeface="Times New Roman"/>
                <a:sym typeface="Times New Roman"/>
              </a:rPr>
              <a:t>!</a:t>
            </a:r>
            <a:endParaRPr dirty="0"/>
          </a:p>
        </p:txBody>
      </p:sp>
      <p:sp>
        <p:nvSpPr>
          <p:cNvPr id="370" name="Google Shape;370;p11"/>
          <p:cNvSpPr txBox="1">
            <a:spLocks noGrp="1"/>
          </p:cNvSpPr>
          <p:nvPr>
            <p:ph type="sldNum" idx="12"/>
          </p:nvPr>
        </p:nvSpPr>
        <p:spPr>
          <a:xfrm>
            <a:off x="8686800" y="6534150"/>
            <a:ext cx="457200" cy="323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a:p>
        </p:txBody>
      </p:sp>
      <p:sp>
        <p:nvSpPr>
          <p:cNvPr id="371" name="Google Shape;371;p11"/>
          <p:cNvSpPr txBox="1"/>
          <p:nvPr/>
        </p:nvSpPr>
        <p:spPr>
          <a:xfrm>
            <a:off x="0" y="76200"/>
            <a:ext cx="9067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Total precipitation </a:t>
            </a:r>
            <a:r>
              <a:rPr lang="en-US" sz="1600" b="1">
                <a:solidFill>
                  <a:schemeClr val="dk1"/>
                </a:solidFill>
                <a:latin typeface="Times New Roman"/>
                <a:ea typeface="Times New Roman"/>
                <a:cs typeface="Times New Roman"/>
                <a:sym typeface="Times New Roman"/>
              </a:rPr>
              <a:t>Percent (of normal) </a:t>
            </a:r>
            <a:r>
              <a:rPr lang="en-US" sz="1600">
                <a:solidFill>
                  <a:schemeClr val="dk1"/>
                </a:solidFill>
                <a:latin typeface="Times New Roman"/>
                <a:ea typeface="Times New Roman"/>
                <a:cs typeface="Times New Roman"/>
                <a:sym typeface="Times New Roman"/>
              </a:rPr>
              <a:t>during last 2, 3, 4, &amp; 5 yrs.</a:t>
            </a:r>
            <a:r>
              <a:rPr lang="en-US" sz="1600" b="1" u="sng">
                <a:solidFill>
                  <a:schemeClr val="dk1"/>
                </a:solidFill>
                <a:latin typeface="Times New Roman"/>
                <a:ea typeface="Times New Roman"/>
                <a:cs typeface="Times New Roman"/>
                <a:sym typeface="Times New Roman"/>
              </a:rPr>
              <a:t> .</a:t>
            </a:r>
            <a:r>
              <a:rPr lang="en-US" sz="1600" b="1" u="sng">
                <a:solidFill>
                  <a:srgbClr val="FF0000"/>
                </a:solidFill>
                <a:latin typeface="Times New Roman"/>
                <a:ea typeface="Times New Roman"/>
                <a:cs typeface="Times New Roman"/>
                <a:sym typeface="Times New Roman"/>
              </a:rPr>
              <a:t>–Only Deficit Areas &lt;=90% shown !!</a:t>
            </a:r>
            <a:endParaRPr/>
          </a:p>
        </p:txBody>
      </p:sp>
      <p:sp>
        <p:nvSpPr>
          <p:cNvPr id="372" name="Google Shape;372;p11"/>
          <p:cNvSpPr/>
          <p:nvPr/>
        </p:nvSpPr>
        <p:spPr>
          <a:xfrm>
            <a:off x="1597024" y="76201"/>
            <a:ext cx="765175" cy="36933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73" name="Google Shape;373;p11"/>
          <p:cNvSpPr txBox="1"/>
          <p:nvPr/>
        </p:nvSpPr>
        <p:spPr>
          <a:xfrm>
            <a:off x="5330825" y="3276600"/>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2 Y</a:t>
            </a:r>
            <a:endParaRPr/>
          </a:p>
        </p:txBody>
      </p:sp>
      <p:sp>
        <p:nvSpPr>
          <p:cNvPr id="374" name="Google Shape;374;p11"/>
          <p:cNvSpPr txBox="1"/>
          <p:nvPr/>
        </p:nvSpPr>
        <p:spPr>
          <a:xfrm>
            <a:off x="5185352" y="485775"/>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3 Y</a:t>
            </a:r>
            <a:endParaRPr/>
          </a:p>
        </p:txBody>
      </p:sp>
      <p:sp>
        <p:nvSpPr>
          <p:cNvPr id="375" name="Google Shape;375;p11"/>
          <p:cNvSpPr txBox="1"/>
          <p:nvPr/>
        </p:nvSpPr>
        <p:spPr>
          <a:xfrm>
            <a:off x="1597025" y="3235880"/>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4 Y</a:t>
            </a:r>
            <a:endParaRPr/>
          </a:p>
        </p:txBody>
      </p:sp>
      <p:sp>
        <p:nvSpPr>
          <p:cNvPr id="376" name="Google Shape;376;p11"/>
          <p:cNvSpPr/>
          <p:nvPr/>
        </p:nvSpPr>
        <p:spPr>
          <a:xfrm>
            <a:off x="181708" y="6550223"/>
            <a:ext cx="82534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From: Recent Accumulated Precipitation </a:t>
            </a:r>
            <a:r>
              <a:rPr lang="en-US" sz="1400" u="sng">
                <a:solidFill>
                  <a:srgbClr val="6600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https://www.cpc.ncep.noaa.gov/products/Drought/briefing_prcp.shtml</a:t>
            </a:r>
            <a:r>
              <a:rPr lang="en-US" sz="1400">
                <a:solidFill>
                  <a:srgbClr val="6600CC"/>
                </a:solidFill>
                <a:latin typeface="Times New Roman"/>
                <a:ea typeface="Times New Roman"/>
                <a:cs typeface="Times New Roman"/>
                <a:sym typeface="Times New Roman"/>
              </a:rPr>
              <a:t> </a:t>
            </a:r>
            <a:endParaRPr/>
          </a:p>
        </p:txBody>
      </p:sp>
      <p:sp>
        <p:nvSpPr>
          <p:cNvPr id="377" name="Google Shape;377;p11"/>
          <p:cNvSpPr txBox="1"/>
          <p:nvPr/>
        </p:nvSpPr>
        <p:spPr>
          <a:xfrm>
            <a:off x="1751734" y="499276"/>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5 Y</a:t>
            </a:r>
            <a:endParaRPr/>
          </a:p>
        </p:txBody>
      </p:sp>
      <p:grpSp>
        <p:nvGrpSpPr>
          <p:cNvPr id="378" name="Google Shape;378;p11"/>
          <p:cNvGrpSpPr/>
          <p:nvPr/>
        </p:nvGrpSpPr>
        <p:grpSpPr>
          <a:xfrm>
            <a:off x="3528960" y="3276600"/>
            <a:ext cx="814440" cy="405536"/>
            <a:chOff x="3528960" y="3235880"/>
            <a:chExt cx="814440" cy="405536"/>
          </a:xfrm>
        </p:grpSpPr>
        <p:cxnSp>
          <p:nvCxnSpPr>
            <p:cNvPr id="379" name="Google Shape;379;p11"/>
            <p:cNvCxnSpPr/>
            <p:nvPr/>
          </p:nvCxnSpPr>
          <p:spPr>
            <a:xfrm rot="10800000">
              <a:off x="4267200" y="3235880"/>
              <a:ext cx="76200" cy="313152"/>
            </a:xfrm>
            <a:prstGeom prst="straightConnector1">
              <a:avLst/>
            </a:prstGeom>
            <a:noFill/>
            <a:ln w="22225" cap="flat" cmpd="sng">
              <a:solidFill>
                <a:srgbClr val="FF0000"/>
              </a:solidFill>
              <a:prstDash val="solid"/>
              <a:round/>
              <a:headEnd type="none" w="sm" len="sm"/>
              <a:tailEnd type="triangle" w="med" len="med"/>
            </a:ln>
          </p:spPr>
        </p:cxnSp>
        <p:cxnSp>
          <p:nvCxnSpPr>
            <p:cNvPr id="380" name="Google Shape;380;p11"/>
            <p:cNvCxnSpPr/>
            <p:nvPr/>
          </p:nvCxnSpPr>
          <p:spPr>
            <a:xfrm flipH="1">
              <a:off x="3651145" y="3276600"/>
              <a:ext cx="616055" cy="364816"/>
            </a:xfrm>
            <a:prstGeom prst="straightConnector1">
              <a:avLst/>
            </a:prstGeom>
            <a:noFill/>
            <a:ln w="22225" cap="flat" cmpd="sng">
              <a:solidFill>
                <a:srgbClr val="FF0000"/>
              </a:solidFill>
              <a:prstDash val="solid"/>
              <a:round/>
              <a:headEnd type="none" w="sm" len="sm"/>
              <a:tailEnd type="triangle" w="med" len="med"/>
            </a:ln>
          </p:spPr>
        </p:cxnSp>
        <p:cxnSp>
          <p:nvCxnSpPr>
            <p:cNvPr id="381" name="Google Shape;381;p11"/>
            <p:cNvCxnSpPr/>
            <p:nvPr/>
          </p:nvCxnSpPr>
          <p:spPr>
            <a:xfrm rot="10800000">
              <a:off x="3528960" y="3235880"/>
              <a:ext cx="122185" cy="405536"/>
            </a:xfrm>
            <a:prstGeom prst="straightConnector1">
              <a:avLst/>
            </a:prstGeom>
            <a:noFill/>
            <a:ln w="22225" cap="flat" cmpd="sng">
              <a:solidFill>
                <a:srgbClr val="FF0000"/>
              </a:solidFill>
              <a:prstDash val="solid"/>
              <a:round/>
              <a:headEnd type="none" w="sm" len="sm"/>
              <a:tailEnd type="triangle" w="med" len="med"/>
            </a:ln>
          </p:spPr>
        </p:cxnSp>
      </p:grpSp>
      <p:sp>
        <p:nvSpPr>
          <p:cNvPr id="385" name="Google Shape;385;p11"/>
          <p:cNvSpPr txBox="1"/>
          <p:nvPr/>
        </p:nvSpPr>
        <p:spPr>
          <a:xfrm>
            <a:off x="7620000" y="2437255"/>
            <a:ext cx="1524000"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In terms of long-term-drought, overall, the country is in good shape! Including the southwest, especially California &amp; vicinity. ☺ ☺ </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2"/>
          <p:cNvPicPr preferRelativeResize="0"/>
          <p:nvPr/>
        </p:nvPicPr>
        <p:blipFill rotWithShape="1">
          <a:blip r:embed="rId3">
            <a:alphaModFix/>
          </a:blip>
          <a:srcRect/>
          <a:stretch/>
        </p:blipFill>
        <p:spPr>
          <a:xfrm>
            <a:off x="1" y="152400"/>
            <a:ext cx="8839200" cy="6736957"/>
          </a:xfrm>
          <a:prstGeom prst="rect">
            <a:avLst/>
          </a:prstGeom>
          <a:noFill/>
          <a:ln>
            <a:noFill/>
          </a:ln>
        </p:spPr>
      </p:pic>
      <p:sp>
        <p:nvSpPr>
          <p:cNvPr id="392" name="Google Shape;392;p12"/>
          <p:cNvSpPr txBox="1">
            <a:spLocks noGrp="1"/>
          </p:cNvSpPr>
          <p:nvPr>
            <p:ph type="sldNum" idx="12"/>
          </p:nvPr>
        </p:nvSpPr>
        <p:spPr>
          <a:xfrm>
            <a:off x="8763000" y="6553200"/>
            <a:ext cx="381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393" name="Google Shape;393;p12"/>
          <p:cNvPicPr preferRelativeResize="0"/>
          <p:nvPr/>
        </p:nvPicPr>
        <p:blipFill rotWithShape="1">
          <a:blip r:embed="rId4">
            <a:alphaModFix/>
          </a:blip>
          <a:srcRect/>
          <a:stretch/>
        </p:blipFill>
        <p:spPr>
          <a:xfrm>
            <a:off x="7800975" y="2476500"/>
            <a:ext cx="1343025" cy="800100"/>
          </a:xfrm>
          <a:prstGeom prst="rect">
            <a:avLst/>
          </a:prstGeom>
          <a:noFill/>
          <a:ln>
            <a:noFill/>
          </a:ln>
        </p:spPr>
      </p:pic>
      <p:sp>
        <p:nvSpPr>
          <p:cNvPr id="394" name="Google Shape;394;p12"/>
          <p:cNvSpPr/>
          <p:nvPr/>
        </p:nvSpPr>
        <p:spPr>
          <a:xfrm>
            <a:off x="-25336" y="3511375"/>
            <a:ext cx="2590800" cy="1791175"/>
          </a:xfrm>
          <a:prstGeom prst="rect">
            <a:avLst/>
          </a:prstGeom>
          <a:noFill/>
          <a:ln w="412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5" name="Google Shape;395;p12"/>
          <p:cNvSpPr/>
          <p:nvPr/>
        </p:nvSpPr>
        <p:spPr>
          <a:xfrm>
            <a:off x="7924800" y="3353068"/>
            <a:ext cx="1219199" cy="31239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East  vs  West!</a:t>
            </a:r>
            <a:endParaRPr/>
          </a:p>
          <a:p>
            <a:pPr marL="0" marR="0" lvl="0" indent="0" algn="l" rtl="0">
              <a:spcBef>
                <a:spcPts val="0"/>
              </a:spcBef>
              <a:spcAft>
                <a:spcPts val="0"/>
              </a:spcAft>
              <a:buNone/>
            </a:pPr>
            <a:r>
              <a:rPr lang="en-US" sz="1300">
                <a:solidFill>
                  <a:schemeClr val="dk1"/>
                </a:solidFill>
                <a:latin typeface="Times New Roman"/>
                <a:ea typeface="Times New Roman"/>
                <a:cs typeface="Times New Roman"/>
                <a:sym typeface="Times New Roman"/>
              </a:rPr>
              <a:t>More darker colors in west/central =&gt; </a:t>
            </a:r>
            <a:r>
              <a:rPr lang="en-US" sz="1300" b="1" u="sng">
                <a:solidFill>
                  <a:srgbClr val="A88000"/>
                </a:solidFill>
                <a:latin typeface="Times New Roman"/>
                <a:ea typeface="Times New Roman"/>
                <a:cs typeface="Times New Roman"/>
                <a:sym typeface="Times New Roman"/>
              </a:rPr>
              <a:t>narrow rainy season </a:t>
            </a:r>
            <a:r>
              <a:rPr lang="en-US" sz="1300">
                <a:solidFill>
                  <a:schemeClr val="dk1"/>
                </a:solidFill>
                <a:latin typeface="Times New Roman"/>
                <a:ea typeface="Times New Roman"/>
                <a:cs typeface="Times New Roman"/>
                <a:sym typeface="Times New Roman"/>
              </a:rPr>
              <a:t>(months)</a:t>
            </a:r>
            <a:endParaRPr/>
          </a:p>
          <a:p>
            <a:pPr marL="0" marR="0" lvl="0" indent="0" algn="l" rtl="0">
              <a:spcBef>
                <a:spcPts val="0"/>
              </a:spcBef>
              <a:spcAft>
                <a:spcPts val="0"/>
              </a:spcAft>
              <a:buNone/>
            </a:pPr>
            <a:endParaRPr sz="13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300">
                <a:solidFill>
                  <a:schemeClr val="dk1"/>
                </a:solidFill>
                <a:latin typeface="Times New Roman"/>
                <a:ea typeface="Times New Roman"/>
                <a:cs typeface="Times New Roman"/>
                <a:sym typeface="Times New Roman"/>
              </a:rPr>
              <a:t>Overall, more white space in the east =&gt; </a:t>
            </a:r>
            <a:r>
              <a:rPr lang="en-US" sz="1300" b="1" u="sng">
                <a:solidFill>
                  <a:srgbClr val="33CC33"/>
                </a:solidFill>
                <a:latin typeface="Times New Roman"/>
                <a:ea typeface="Times New Roman"/>
                <a:cs typeface="Times New Roman"/>
                <a:sym typeface="Times New Roman"/>
              </a:rPr>
              <a:t>distributed rainfall season </a:t>
            </a:r>
            <a:r>
              <a:rPr lang="en-US" sz="1300">
                <a:solidFill>
                  <a:schemeClr val="dk1"/>
                </a:solidFill>
                <a:latin typeface="Times New Roman"/>
                <a:ea typeface="Times New Roman"/>
                <a:cs typeface="Times New Roman"/>
                <a:sym typeface="Times New Roman"/>
              </a:rPr>
              <a:t>(except ~FL).</a:t>
            </a:r>
            <a:endParaRPr/>
          </a:p>
        </p:txBody>
      </p:sp>
      <p:sp>
        <p:nvSpPr>
          <p:cNvPr id="396" name="Google Shape;396;p12"/>
          <p:cNvSpPr/>
          <p:nvPr/>
        </p:nvSpPr>
        <p:spPr>
          <a:xfrm>
            <a:off x="1752600" y="3733800"/>
            <a:ext cx="762000" cy="1447800"/>
          </a:xfrm>
          <a:prstGeom prst="roundRect">
            <a:avLst>
              <a:gd name="adj" fmla="val 16667"/>
            </a:avLst>
          </a:prstGeom>
          <a:noFill/>
          <a:ln w="9525" cap="flat" cmpd="sng">
            <a:solidFill>
              <a:srgbClr val="88A3A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7" name="Google Shape;397;p12"/>
          <p:cNvSpPr txBox="1"/>
          <p:nvPr/>
        </p:nvSpPr>
        <p:spPr>
          <a:xfrm>
            <a:off x="14288" y="4791923"/>
            <a:ext cx="609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Times New Roman"/>
                <a:ea typeface="Times New Roman"/>
                <a:cs typeface="Times New Roman"/>
                <a:sym typeface="Times New Roman"/>
              </a:rPr>
              <a:t>MOST</a:t>
            </a:r>
            <a:endParaRPr dirty="0"/>
          </a:p>
        </p:txBody>
      </p:sp>
      <p:sp>
        <p:nvSpPr>
          <p:cNvPr id="398" name="Google Shape;398;p12"/>
          <p:cNvSpPr/>
          <p:nvPr/>
        </p:nvSpPr>
        <p:spPr>
          <a:xfrm>
            <a:off x="875498" y="4196090"/>
            <a:ext cx="62549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Times New Roman"/>
                <a:ea typeface="Times New Roman"/>
                <a:cs typeface="Times New Roman"/>
                <a:sym typeface="Times New Roman"/>
              </a:rPr>
              <a:t>LEAST</a:t>
            </a:r>
            <a:endParaRPr dirty="0"/>
          </a:p>
        </p:txBody>
      </p:sp>
      <p:sp>
        <p:nvSpPr>
          <p:cNvPr id="399" name="Google Shape;399;p12"/>
          <p:cNvSpPr/>
          <p:nvPr/>
        </p:nvSpPr>
        <p:spPr>
          <a:xfrm>
            <a:off x="1507086" y="4499184"/>
            <a:ext cx="102463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err="1">
                <a:solidFill>
                  <a:schemeClr val="dk1"/>
                </a:solidFill>
                <a:latin typeface="Times New Roman"/>
                <a:ea typeface="Times New Roman"/>
                <a:cs typeface="Times New Roman"/>
                <a:sym typeface="Times New Roman"/>
              </a:rPr>
              <a:t>In-BETWEEN</a:t>
            </a:r>
            <a:endParaRPr sz="11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3"/>
          <p:cNvSpPr/>
          <p:nvPr/>
        </p:nvSpPr>
        <p:spPr>
          <a:xfrm>
            <a:off x="5313810" y="228600"/>
            <a:ext cx="705990" cy="5334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05" name="Google Shape;405;p13"/>
          <p:cNvSpPr/>
          <p:nvPr/>
        </p:nvSpPr>
        <p:spPr>
          <a:xfrm>
            <a:off x="5761428" y="1020449"/>
            <a:ext cx="791772" cy="533400"/>
          </a:xfrm>
          <a:prstGeom prst="rect">
            <a:avLst/>
          </a:prstGeom>
          <a:noFill/>
          <a:ln w="349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06" name="Google Shape;406;p13"/>
          <p:cNvSpPr/>
          <p:nvPr/>
        </p:nvSpPr>
        <p:spPr>
          <a:xfrm>
            <a:off x="3276600" y="1905000"/>
            <a:ext cx="838200" cy="533400"/>
          </a:xfrm>
          <a:prstGeom prst="rect">
            <a:avLst/>
          </a:prstGeom>
          <a:noFill/>
          <a:ln w="349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07" name="Google Shape;407;p13"/>
          <p:cNvSpPr/>
          <p:nvPr/>
        </p:nvSpPr>
        <p:spPr>
          <a:xfrm>
            <a:off x="3048000" y="4364142"/>
            <a:ext cx="762000" cy="436458"/>
          </a:xfrm>
          <a:prstGeom prst="rect">
            <a:avLst/>
          </a:prstGeom>
          <a:noFill/>
          <a:ln w="349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08" name="Google Shape;408;p13"/>
          <p:cNvSpPr/>
          <p:nvPr/>
        </p:nvSpPr>
        <p:spPr>
          <a:xfrm>
            <a:off x="2971800" y="5943599"/>
            <a:ext cx="762000" cy="558999"/>
          </a:xfrm>
          <a:prstGeom prst="rect">
            <a:avLst/>
          </a:prstGeom>
          <a:noFill/>
          <a:ln w="349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09" name="Google Shape;409;p13"/>
          <p:cNvSpPr/>
          <p:nvPr/>
        </p:nvSpPr>
        <p:spPr>
          <a:xfrm>
            <a:off x="5867400" y="1143000"/>
            <a:ext cx="838200" cy="533400"/>
          </a:xfrm>
          <a:prstGeom prst="rect">
            <a:avLst/>
          </a:prstGeom>
          <a:noFill/>
          <a:ln w="349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cxnSp>
        <p:nvCxnSpPr>
          <p:cNvPr id="410" name="Google Shape;410;p13"/>
          <p:cNvCxnSpPr/>
          <p:nvPr/>
        </p:nvCxnSpPr>
        <p:spPr>
          <a:xfrm>
            <a:off x="609600" y="6324600"/>
            <a:ext cx="2819400" cy="0"/>
          </a:xfrm>
          <a:prstGeom prst="straightConnector1">
            <a:avLst/>
          </a:prstGeom>
          <a:noFill/>
          <a:ln w="19050" cap="flat" cmpd="sng">
            <a:solidFill>
              <a:srgbClr val="FF0000"/>
            </a:solidFill>
            <a:prstDash val="solid"/>
            <a:round/>
            <a:headEnd type="stealth" w="med" len="med"/>
            <a:tailEnd type="stealth" w="med" len="med"/>
          </a:ln>
        </p:spPr>
      </p:cxnSp>
      <p:sp>
        <p:nvSpPr>
          <p:cNvPr id="411" name="Google Shape;411;p13"/>
          <p:cNvSpPr txBox="1">
            <a:spLocks noGrp="1"/>
          </p:cNvSpPr>
          <p:nvPr>
            <p:ph type="sldNum" idx="12"/>
          </p:nvPr>
        </p:nvSpPr>
        <p:spPr>
          <a:xfrm>
            <a:off x="7086600" y="6182549"/>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grpSp>
        <p:nvGrpSpPr>
          <p:cNvPr id="412" name="Google Shape;412;p13"/>
          <p:cNvGrpSpPr/>
          <p:nvPr/>
        </p:nvGrpSpPr>
        <p:grpSpPr>
          <a:xfrm>
            <a:off x="19405" y="69279"/>
            <a:ext cx="9143998" cy="6737921"/>
            <a:chOff x="0" y="1"/>
            <a:chExt cx="9298983" cy="6891056"/>
          </a:xfrm>
        </p:grpSpPr>
        <p:pic>
          <p:nvPicPr>
            <p:cNvPr id="413" name="Google Shape;413;p13"/>
            <p:cNvPicPr preferRelativeResize="0"/>
            <p:nvPr/>
          </p:nvPicPr>
          <p:blipFill rotWithShape="1">
            <a:blip r:embed="rId3">
              <a:alphaModFix/>
            </a:blip>
            <a:srcRect/>
            <a:stretch/>
          </p:blipFill>
          <p:spPr>
            <a:xfrm>
              <a:off x="1" y="1"/>
              <a:ext cx="2666999" cy="1666876"/>
            </a:xfrm>
            <a:prstGeom prst="rect">
              <a:avLst/>
            </a:prstGeom>
            <a:noFill/>
            <a:ln>
              <a:noFill/>
            </a:ln>
          </p:spPr>
        </p:pic>
        <p:pic>
          <p:nvPicPr>
            <p:cNvPr id="414" name="Google Shape;414;p13"/>
            <p:cNvPicPr preferRelativeResize="0"/>
            <p:nvPr/>
          </p:nvPicPr>
          <p:blipFill rotWithShape="1">
            <a:blip r:embed="rId4">
              <a:alphaModFix/>
            </a:blip>
            <a:srcRect/>
            <a:stretch/>
          </p:blipFill>
          <p:spPr>
            <a:xfrm>
              <a:off x="0" y="1666876"/>
              <a:ext cx="2667000" cy="1744291"/>
            </a:xfrm>
            <a:prstGeom prst="rect">
              <a:avLst/>
            </a:prstGeom>
            <a:noFill/>
            <a:ln>
              <a:noFill/>
            </a:ln>
          </p:spPr>
        </p:pic>
        <p:pic>
          <p:nvPicPr>
            <p:cNvPr id="415" name="Google Shape;415;p13"/>
            <p:cNvPicPr preferRelativeResize="0"/>
            <p:nvPr/>
          </p:nvPicPr>
          <p:blipFill rotWithShape="1">
            <a:blip r:embed="rId5">
              <a:alphaModFix/>
            </a:blip>
            <a:srcRect/>
            <a:stretch/>
          </p:blipFill>
          <p:spPr>
            <a:xfrm>
              <a:off x="1" y="3411167"/>
              <a:ext cx="2666999" cy="1645965"/>
            </a:xfrm>
            <a:prstGeom prst="rect">
              <a:avLst/>
            </a:prstGeom>
            <a:noFill/>
            <a:ln>
              <a:noFill/>
            </a:ln>
          </p:spPr>
        </p:pic>
        <p:pic>
          <p:nvPicPr>
            <p:cNvPr id="416" name="Google Shape;416;p13"/>
            <p:cNvPicPr preferRelativeResize="0"/>
            <p:nvPr/>
          </p:nvPicPr>
          <p:blipFill rotWithShape="1">
            <a:blip r:embed="rId6">
              <a:alphaModFix/>
            </a:blip>
            <a:srcRect/>
            <a:stretch/>
          </p:blipFill>
          <p:spPr>
            <a:xfrm>
              <a:off x="1" y="5057132"/>
              <a:ext cx="2666999" cy="1800868"/>
            </a:xfrm>
            <a:prstGeom prst="rect">
              <a:avLst/>
            </a:prstGeom>
            <a:noFill/>
            <a:ln>
              <a:noFill/>
            </a:ln>
          </p:spPr>
        </p:pic>
        <p:pic>
          <p:nvPicPr>
            <p:cNvPr id="417" name="Google Shape;417;p13"/>
            <p:cNvPicPr preferRelativeResize="0"/>
            <p:nvPr/>
          </p:nvPicPr>
          <p:blipFill rotWithShape="1">
            <a:blip r:embed="rId7">
              <a:alphaModFix/>
            </a:blip>
            <a:srcRect/>
            <a:stretch/>
          </p:blipFill>
          <p:spPr>
            <a:xfrm>
              <a:off x="2660516" y="1"/>
              <a:ext cx="2749686" cy="1666876"/>
            </a:xfrm>
            <a:prstGeom prst="rect">
              <a:avLst/>
            </a:prstGeom>
            <a:noFill/>
            <a:ln>
              <a:noFill/>
            </a:ln>
          </p:spPr>
        </p:pic>
        <p:pic>
          <p:nvPicPr>
            <p:cNvPr id="418" name="Google Shape;418;p13"/>
            <p:cNvPicPr preferRelativeResize="0"/>
            <p:nvPr/>
          </p:nvPicPr>
          <p:blipFill rotWithShape="1">
            <a:blip r:embed="rId8">
              <a:alphaModFix/>
            </a:blip>
            <a:srcRect/>
            <a:stretch/>
          </p:blipFill>
          <p:spPr>
            <a:xfrm>
              <a:off x="2667001" y="1666876"/>
              <a:ext cx="2743200" cy="1744292"/>
            </a:xfrm>
            <a:prstGeom prst="rect">
              <a:avLst/>
            </a:prstGeom>
            <a:noFill/>
            <a:ln>
              <a:noFill/>
            </a:ln>
          </p:spPr>
        </p:pic>
        <p:pic>
          <p:nvPicPr>
            <p:cNvPr id="419" name="Google Shape;419;p13"/>
            <p:cNvPicPr preferRelativeResize="0"/>
            <p:nvPr/>
          </p:nvPicPr>
          <p:blipFill rotWithShape="1">
            <a:blip r:embed="rId9">
              <a:alphaModFix/>
            </a:blip>
            <a:srcRect/>
            <a:stretch/>
          </p:blipFill>
          <p:spPr>
            <a:xfrm>
              <a:off x="2667001" y="3429000"/>
              <a:ext cx="2743200" cy="1600200"/>
            </a:xfrm>
            <a:prstGeom prst="rect">
              <a:avLst/>
            </a:prstGeom>
            <a:noFill/>
            <a:ln>
              <a:noFill/>
            </a:ln>
          </p:spPr>
        </p:pic>
        <p:pic>
          <p:nvPicPr>
            <p:cNvPr id="420" name="Google Shape;420;p13"/>
            <p:cNvPicPr preferRelativeResize="0"/>
            <p:nvPr/>
          </p:nvPicPr>
          <p:blipFill rotWithShape="1">
            <a:blip r:embed="rId10">
              <a:alphaModFix/>
            </a:blip>
            <a:srcRect/>
            <a:stretch/>
          </p:blipFill>
          <p:spPr>
            <a:xfrm>
              <a:off x="2667001" y="5046376"/>
              <a:ext cx="2743200" cy="1811624"/>
            </a:xfrm>
            <a:prstGeom prst="rect">
              <a:avLst/>
            </a:prstGeom>
            <a:noFill/>
            <a:ln>
              <a:noFill/>
            </a:ln>
          </p:spPr>
        </p:pic>
        <p:pic>
          <p:nvPicPr>
            <p:cNvPr id="421" name="Google Shape;421;p13"/>
            <p:cNvPicPr preferRelativeResize="0"/>
            <p:nvPr/>
          </p:nvPicPr>
          <p:blipFill rotWithShape="1">
            <a:blip r:embed="rId11">
              <a:alphaModFix/>
            </a:blip>
            <a:srcRect/>
            <a:stretch/>
          </p:blipFill>
          <p:spPr>
            <a:xfrm>
              <a:off x="5410197" y="10616"/>
              <a:ext cx="2743203" cy="1741984"/>
            </a:xfrm>
            <a:prstGeom prst="rect">
              <a:avLst/>
            </a:prstGeom>
            <a:noFill/>
            <a:ln>
              <a:noFill/>
            </a:ln>
          </p:spPr>
        </p:pic>
        <p:pic>
          <p:nvPicPr>
            <p:cNvPr id="422" name="Google Shape;422;p13"/>
            <p:cNvPicPr preferRelativeResize="0"/>
            <p:nvPr/>
          </p:nvPicPr>
          <p:blipFill rotWithShape="1">
            <a:blip r:embed="rId12">
              <a:alphaModFix/>
            </a:blip>
            <a:srcRect/>
            <a:stretch/>
          </p:blipFill>
          <p:spPr>
            <a:xfrm>
              <a:off x="5410198" y="1666877"/>
              <a:ext cx="2743202" cy="1777505"/>
            </a:xfrm>
            <a:prstGeom prst="rect">
              <a:avLst/>
            </a:prstGeom>
            <a:noFill/>
            <a:ln>
              <a:noFill/>
            </a:ln>
          </p:spPr>
        </p:pic>
        <p:pic>
          <p:nvPicPr>
            <p:cNvPr id="423" name="Google Shape;423;p13"/>
            <p:cNvPicPr preferRelativeResize="0"/>
            <p:nvPr/>
          </p:nvPicPr>
          <p:blipFill rotWithShape="1">
            <a:blip r:embed="rId13">
              <a:alphaModFix/>
            </a:blip>
            <a:srcRect/>
            <a:stretch/>
          </p:blipFill>
          <p:spPr>
            <a:xfrm>
              <a:off x="5410199" y="3429000"/>
              <a:ext cx="2743199" cy="1628132"/>
            </a:xfrm>
            <a:prstGeom prst="rect">
              <a:avLst/>
            </a:prstGeom>
            <a:noFill/>
            <a:ln>
              <a:noFill/>
            </a:ln>
          </p:spPr>
        </p:pic>
        <p:pic>
          <p:nvPicPr>
            <p:cNvPr id="424" name="Google Shape;424;p13"/>
            <p:cNvPicPr preferRelativeResize="0"/>
            <p:nvPr/>
          </p:nvPicPr>
          <p:blipFill rotWithShape="1">
            <a:blip r:embed="rId14">
              <a:alphaModFix/>
            </a:blip>
            <a:srcRect/>
            <a:stretch/>
          </p:blipFill>
          <p:spPr>
            <a:xfrm>
              <a:off x="5410200" y="5029200"/>
              <a:ext cx="2743200" cy="1828800"/>
            </a:xfrm>
            <a:prstGeom prst="rect">
              <a:avLst/>
            </a:prstGeom>
            <a:noFill/>
            <a:ln>
              <a:noFill/>
            </a:ln>
          </p:spPr>
        </p:pic>
        <p:pic>
          <p:nvPicPr>
            <p:cNvPr id="425" name="Google Shape;425;p13"/>
            <p:cNvPicPr preferRelativeResize="0"/>
            <p:nvPr/>
          </p:nvPicPr>
          <p:blipFill rotWithShape="1">
            <a:blip r:embed="rId15">
              <a:alphaModFix/>
            </a:blip>
            <a:srcRect/>
            <a:stretch/>
          </p:blipFill>
          <p:spPr>
            <a:xfrm>
              <a:off x="7993855" y="2937991"/>
              <a:ext cx="1305128" cy="610358"/>
            </a:xfrm>
            <a:prstGeom prst="rect">
              <a:avLst/>
            </a:prstGeom>
            <a:noFill/>
            <a:ln>
              <a:noFill/>
            </a:ln>
          </p:spPr>
        </p:pic>
        <p:sp>
          <p:nvSpPr>
            <p:cNvPr id="426" name="Google Shape;426;p13"/>
            <p:cNvSpPr txBox="1"/>
            <p:nvPr/>
          </p:nvSpPr>
          <p:spPr>
            <a:xfrm>
              <a:off x="8140769" y="6495746"/>
              <a:ext cx="8382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Adapted from Rich Tinker.</a:t>
              </a:r>
              <a:endParaRPr/>
            </a:p>
          </p:txBody>
        </p:sp>
        <p:sp>
          <p:nvSpPr>
            <p:cNvPr id="427" name="Google Shape;427;p13"/>
            <p:cNvSpPr/>
            <p:nvPr/>
          </p:nvSpPr>
          <p:spPr>
            <a:xfrm>
              <a:off x="8140770" y="6521725"/>
              <a:ext cx="838200"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428" name="Google Shape;428;p13"/>
          <p:cNvSpPr/>
          <p:nvPr/>
        </p:nvSpPr>
        <p:spPr>
          <a:xfrm>
            <a:off x="1960" y="3416944"/>
            <a:ext cx="2652413" cy="156977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29" name="Google Shape;429;p13"/>
          <p:cNvSpPr/>
          <p:nvPr/>
        </p:nvSpPr>
        <p:spPr>
          <a:xfrm>
            <a:off x="19405" y="1716551"/>
            <a:ext cx="2614360" cy="1705528"/>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30" name="Google Shape;430;p13"/>
          <p:cNvSpPr/>
          <p:nvPr/>
        </p:nvSpPr>
        <p:spPr>
          <a:xfrm>
            <a:off x="38809" y="4997234"/>
            <a:ext cx="2603144" cy="176084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imes New Roman"/>
                <a:ea typeface="Times New Roman"/>
                <a:cs typeface="Times New Roman"/>
                <a:sym typeface="Times New Roman"/>
              </a:rPr>
              <a:t>                                                                                                                                                                                                                                                                                                                                                                                                                                                                                                                                                                                                                                                                                    </a:t>
            </a:r>
            <a:endParaRPr/>
          </a:p>
        </p:txBody>
      </p:sp>
      <p:sp>
        <p:nvSpPr>
          <p:cNvPr id="431" name="Google Shape;431;p13"/>
          <p:cNvSpPr txBox="1"/>
          <p:nvPr/>
        </p:nvSpPr>
        <p:spPr>
          <a:xfrm>
            <a:off x="8153400" y="3657600"/>
            <a:ext cx="990600"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 </a:t>
            </a:r>
            <a:r>
              <a:rPr lang="en-US" sz="1200" b="1">
                <a:solidFill>
                  <a:srgbClr val="FF0000"/>
                </a:solidFill>
                <a:latin typeface="Times New Roman"/>
                <a:ea typeface="Times New Roman"/>
                <a:cs typeface="Times New Roman"/>
                <a:sym typeface="Times New Roman"/>
              </a:rPr>
              <a:t>*********</a:t>
            </a:r>
            <a:endParaRPr/>
          </a:p>
          <a:p>
            <a:pPr marL="0" marR="0" lvl="0" indent="0" algn="l" rtl="0">
              <a:spcBef>
                <a:spcPts val="0"/>
              </a:spcBef>
              <a:spcAft>
                <a:spcPts val="0"/>
              </a:spcAft>
              <a:buNone/>
            </a:pPr>
            <a:r>
              <a:rPr lang="en-US" sz="1200" b="1">
                <a:solidFill>
                  <a:srgbClr val="FF0000"/>
                </a:solidFill>
                <a:latin typeface="Times New Roman"/>
                <a:ea typeface="Times New Roman"/>
                <a:cs typeface="Times New Roman"/>
                <a:sym typeface="Times New Roman"/>
              </a:rPr>
              <a:t>EAST vs</a:t>
            </a:r>
            <a:endParaRPr/>
          </a:p>
          <a:p>
            <a:pPr marL="0" marR="0" lvl="0" indent="0" algn="l" rtl="0">
              <a:spcBef>
                <a:spcPts val="0"/>
              </a:spcBef>
              <a:spcAft>
                <a:spcPts val="0"/>
              </a:spcAft>
              <a:buNone/>
            </a:pPr>
            <a:r>
              <a:rPr lang="en-US" sz="1200" b="1">
                <a:solidFill>
                  <a:srgbClr val="FF0000"/>
                </a:solidFill>
                <a:latin typeface="Times New Roman"/>
                <a:ea typeface="Times New Roman"/>
                <a:cs typeface="Times New Roman"/>
                <a:sym typeface="Times New Roman"/>
              </a:rPr>
              <a:t>CTR/WEST </a:t>
            </a:r>
            <a:endParaRPr/>
          </a:p>
          <a:p>
            <a:pPr marL="0" marR="0" lvl="0" indent="0" algn="l" rtl="0">
              <a:spcBef>
                <a:spcPts val="0"/>
              </a:spcBef>
              <a:spcAft>
                <a:spcPts val="0"/>
              </a:spcAft>
              <a:buNone/>
            </a:pPr>
            <a:r>
              <a:rPr lang="en-US" sz="1200" b="1">
                <a:solidFill>
                  <a:srgbClr val="FF0000"/>
                </a:solidFill>
                <a:latin typeface="Times New Roman"/>
                <a:ea typeface="Times New Roman"/>
                <a:cs typeface="Times New Roman"/>
                <a:sym typeface="Times New Roman"/>
              </a:rPr>
              <a:t>Drought Behavior  is loosely tied to rainfall climo!! And the limited rainy season in the west</a:t>
            </a:r>
            <a:endParaRPr/>
          </a:p>
          <a:p>
            <a:pPr marL="0" marR="0" lvl="0" indent="0" algn="l" rtl="0">
              <a:spcBef>
                <a:spcPts val="0"/>
              </a:spcBef>
              <a:spcAft>
                <a:spcPts val="0"/>
              </a:spcAft>
              <a:buNone/>
            </a:pPr>
            <a:r>
              <a:rPr lang="en-US" sz="1200" b="1">
                <a:solidFill>
                  <a:srgbClr val="FF0000"/>
                </a:solidFill>
                <a:latin typeface="Times New Roman"/>
                <a:ea typeface="Times New Roman"/>
                <a:cs typeface="Times New Roman"/>
                <a:sym typeface="Times New Roman"/>
              </a:rPr>
              <a:t> *********</a:t>
            </a:r>
            <a:endParaRPr/>
          </a:p>
        </p:txBody>
      </p:sp>
      <p:sp>
        <p:nvSpPr>
          <p:cNvPr id="432" name="Google Shape;432;p13"/>
          <p:cNvSpPr/>
          <p:nvPr/>
        </p:nvSpPr>
        <p:spPr>
          <a:xfrm>
            <a:off x="8153400" y="762000"/>
            <a:ext cx="347764" cy="1524000"/>
          </a:xfrm>
          <a:prstGeom prst="arc">
            <a:avLst>
              <a:gd name="adj1" fmla="val 15446771"/>
              <a:gd name="adj2" fmla="val 0"/>
            </a:avLst>
          </a:prstGeom>
          <a:noFill/>
          <a:ln w="9525" cap="flat" cmpd="sng">
            <a:solidFill>
              <a:srgbClr val="B5DA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433" name="Google Shape;433;p13"/>
          <p:cNvCxnSpPr/>
          <p:nvPr/>
        </p:nvCxnSpPr>
        <p:spPr>
          <a:xfrm rot="10800000" flipH="1">
            <a:off x="3034028" y="4491927"/>
            <a:ext cx="457202" cy="412168"/>
          </a:xfrm>
          <a:prstGeom prst="straightConnector1">
            <a:avLst/>
          </a:prstGeom>
          <a:noFill/>
          <a:ln w="9525" cap="flat" cmpd="sng">
            <a:solidFill>
              <a:srgbClr val="FF0000"/>
            </a:solidFill>
            <a:prstDash val="solid"/>
            <a:round/>
            <a:headEnd type="none" w="sm" len="sm"/>
            <a:tailEnd type="triangle" w="med" len="med"/>
          </a:ln>
        </p:spPr>
      </p:cxnSp>
      <p:sp>
        <p:nvSpPr>
          <p:cNvPr id="434" name="Google Shape;434;p13"/>
          <p:cNvSpPr txBox="1"/>
          <p:nvPr/>
        </p:nvSpPr>
        <p:spPr>
          <a:xfrm>
            <a:off x="8024493" y="176303"/>
            <a:ext cx="1112191" cy="26930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dk1"/>
                </a:solidFill>
                <a:latin typeface="Times New Roman"/>
                <a:ea typeface="Times New Roman"/>
                <a:cs typeface="Times New Roman"/>
                <a:sym typeface="Times New Roman"/>
              </a:rPr>
              <a:t>JFM is in the middle of the dry half of the year over the central one third of the US and among the wet rainy months of rainy season for western costal US.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5" name="Picture 4">
            <a:extLst>
              <a:ext uri="{FF2B5EF4-FFF2-40B4-BE49-F238E27FC236}">
                <a16:creationId xmlns:a16="http://schemas.microsoft.com/office/drawing/2014/main" id="{FE5C0929-6808-C26A-47CD-5C936E81B216}"/>
              </a:ext>
            </a:extLst>
          </p:cNvPr>
          <p:cNvPicPr>
            <a:picLocks noChangeAspect="1"/>
          </p:cNvPicPr>
          <p:nvPr/>
        </p:nvPicPr>
        <p:blipFill>
          <a:blip r:embed="rId3"/>
          <a:stretch>
            <a:fillRect/>
          </a:stretch>
        </p:blipFill>
        <p:spPr>
          <a:xfrm>
            <a:off x="4343276" y="389929"/>
            <a:ext cx="4765217" cy="6476008"/>
          </a:xfrm>
          <a:prstGeom prst="rect">
            <a:avLst/>
          </a:prstGeom>
        </p:spPr>
      </p:pic>
      <p:pic>
        <p:nvPicPr>
          <p:cNvPr id="3" name="Picture 2">
            <a:extLst>
              <a:ext uri="{FF2B5EF4-FFF2-40B4-BE49-F238E27FC236}">
                <a16:creationId xmlns:a16="http://schemas.microsoft.com/office/drawing/2014/main" id="{52094A06-3026-3919-ED3C-7EB938E06B67}"/>
              </a:ext>
            </a:extLst>
          </p:cNvPr>
          <p:cNvPicPr>
            <a:picLocks noChangeAspect="1"/>
          </p:cNvPicPr>
          <p:nvPr/>
        </p:nvPicPr>
        <p:blipFill>
          <a:blip r:embed="rId4"/>
          <a:stretch>
            <a:fillRect/>
          </a:stretch>
        </p:blipFill>
        <p:spPr>
          <a:xfrm>
            <a:off x="0" y="457200"/>
            <a:ext cx="4653378" cy="6295302"/>
          </a:xfrm>
          <a:prstGeom prst="rect">
            <a:avLst/>
          </a:prstGeom>
        </p:spPr>
      </p:pic>
      <p:sp>
        <p:nvSpPr>
          <p:cNvPr id="439" name="Google Shape;439;p14"/>
          <p:cNvSpPr/>
          <p:nvPr/>
        </p:nvSpPr>
        <p:spPr>
          <a:xfrm>
            <a:off x="838200" y="3725730"/>
            <a:ext cx="3124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https://www.cpc.ncep.noaa.gov/products/precip/CWlink/ENSO/composites/</a:t>
            </a:r>
            <a:endParaRPr/>
          </a:p>
        </p:txBody>
      </p:sp>
      <p:sp>
        <p:nvSpPr>
          <p:cNvPr id="442" name="Google Shape;442;p14"/>
          <p:cNvSpPr txBox="1"/>
          <p:nvPr/>
        </p:nvSpPr>
        <p:spPr>
          <a:xfrm>
            <a:off x="942975" y="2374126"/>
            <a:ext cx="1219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F0000"/>
                </a:solidFill>
                <a:latin typeface="Times New Roman"/>
                <a:ea typeface="Times New Roman"/>
                <a:cs typeface="Times New Roman"/>
                <a:sym typeface="Times New Roman"/>
              </a:rPr>
              <a:t>Opposing signals! </a:t>
            </a:r>
            <a:endParaRPr/>
          </a:p>
        </p:txBody>
      </p:sp>
      <p:sp>
        <p:nvSpPr>
          <p:cNvPr id="443" name="Google Shape;443;p14"/>
          <p:cNvSpPr txBox="1">
            <a:spLocks noGrp="1"/>
          </p:cNvSpPr>
          <p:nvPr>
            <p:ph type="sldNum" idx="12"/>
          </p:nvPr>
        </p:nvSpPr>
        <p:spPr>
          <a:xfrm>
            <a:off x="8839201" y="6467475"/>
            <a:ext cx="380999" cy="238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grpSp>
        <p:nvGrpSpPr>
          <p:cNvPr id="444" name="Google Shape;444;p14"/>
          <p:cNvGrpSpPr/>
          <p:nvPr/>
        </p:nvGrpSpPr>
        <p:grpSpPr>
          <a:xfrm>
            <a:off x="22326600" y="6629400"/>
            <a:ext cx="5029200" cy="6710995"/>
            <a:chOff x="0" y="161925"/>
            <a:chExt cx="5153025" cy="6534150"/>
          </a:xfrm>
        </p:grpSpPr>
        <p:pic>
          <p:nvPicPr>
            <p:cNvPr id="445" name="Google Shape;445;p14"/>
            <p:cNvPicPr preferRelativeResize="0"/>
            <p:nvPr/>
          </p:nvPicPr>
          <p:blipFill rotWithShape="1">
            <a:blip r:embed="rId5">
              <a:alphaModFix/>
            </a:blip>
            <a:srcRect/>
            <a:stretch/>
          </p:blipFill>
          <p:spPr>
            <a:xfrm>
              <a:off x="0" y="166688"/>
              <a:ext cx="2600325" cy="6524625"/>
            </a:xfrm>
            <a:prstGeom prst="rect">
              <a:avLst/>
            </a:prstGeom>
            <a:noFill/>
            <a:ln>
              <a:noFill/>
            </a:ln>
          </p:spPr>
        </p:pic>
        <p:pic>
          <p:nvPicPr>
            <p:cNvPr id="446" name="Google Shape;446;p14"/>
            <p:cNvPicPr preferRelativeResize="0"/>
            <p:nvPr/>
          </p:nvPicPr>
          <p:blipFill rotWithShape="1">
            <a:blip r:embed="rId6">
              <a:alphaModFix/>
            </a:blip>
            <a:srcRect/>
            <a:stretch/>
          </p:blipFill>
          <p:spPr>
            <a:xfrm>
              <a:off x="2590800" y="161925"/>
              <a:ext cx="2562225" cy="6534150"/>
            </a:xfrm>
            <a:prstGeom prst="rect">
              <a:avLst/>
            </a:prstGeom>
            <a:noFill/>
            <a:ln>
              <a:noFill/>
            </a:ln>
          </p:spPr>
        </p:pic>
      </p:grpSp>
      <p:grpSp>
        <p:nvGrpSpPr>
          <p:cNvPr id="447" name="Google Shape;447;p14"/>
          <p:cNvGrpSpPr/>
          <p:nvPr/>
        </p:nvGrpSpPr>
        <p:grpSpPr>
          <a:xfrm>
            <a:off x="0" y="-4465"/>
            <a:ext cx="9126983" cy="1378176"/>
            <a:chOff x="0" y="-4465"/>
            <a:chExt cx="9126983" cy="1378176"/>
          </a:xfrm>
        </p:grpSpPr>
        <p:sp>
          <p:nvSpPr>
            <p:cNvPr id="448" name="Google Shape;448;p14"/>
            <p:cNvSpPr txBox="1"/>
            <p:nvPr/>
          </p:nvSpPr>
          <p:spPr>
            <a:xfrm>
              <a:off x="0" y="-4465"/>
              <a:ext cx="912698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La Nina </a:t>
              </a:r>
              <a:r>
                <a:rPr lang="en-US" sz="2400">
                  <a:solidFill>
                    <a:srgbClr val="FF0000"/>
                  </a:solidFill>
                  <a:latin typeface="Times New Roman"/>
                  <a:ea typeface="Times New Roman"/>
                  <a:cs typeface="Times New Roman"/>
                  <a:sym typeface="Times New Roman"/>
                </a:rPr>
                <a:t>P</a:t>
              </a:r>
              <a:r>
                <a:rPr lang="en-US" sz="2400">
                  <a:solidFill>
                    <a:srgbClr val="000000"/>
                  </a:solidFill>
                  <a:latin typeface="Times New Roman"/>
                  <a:ea typeface="Times New Roman"/>
                  <a:cs typeface="Times New Roman"/>
                  <a:sym typeface="Times New Roman"/>
                </a:rPr>
                <a:t>recip/</a:t>
              </a:r>
              <a:r>
                <a:rPr lang="en-US" sz="2400">
                  <a:solidFill>
                    <a:srgbClr val="FF0000"/>
                  </a:solidFill>
                  <a:latin typeface="Times New Roman"/>
                  <a:ea typeface="Times New Roman"/>
                  <a:cs typeface="Times New Roman"/>
                  <a:sym typeface="Times New Roman"/>
                </a:rPr>
                <a:t>T</a:t>
              </a:r>
              <a:r>
                <a:rPr lang="en-US" sz="2400">
                  <a:solidFill>
                    <a:srgbClr val="000000"/>
                  </a:solidFill>
                  <a:latin typeface="Times New Roman"/>
                  <a:ea typeface="Times New Roman"/>
                  <a:cs typeface="Times New Roman"/>
                  <a:sym typeface="Times New Roman"/>
                </a:rPr>
                <a:t>emperature   COMPOSITES &amp; Trend map</a:t>
              </a:r>
              <a:endParaRPr sz="2400">
                <a:solidFill>
                  <a:schemeClr val="dk1"/>
                </a:solidFill>
                <a:latin typeface="Times New Roman"/>
                <a:ea typeface="Times New Roman"/>
                <a:cs typeface="Times New Roman"/>
                <a:sym typeface="Times New Roman"/>
              </a:endParaRPr>
            </a:p>
          </p:txBody>
        </p:sp>
        <p:sp>
          <p:nvSpPr>
            <p:cNvPr id="449" name="Google Shape;449;p14"/>
            <p:cNvSpPr txBox="1"/>
            <p:nvPr/>
          </p:nvSpPr>
          <p:spPr>
            <a:xfrm>
              <a:off x="6569230" y="850491"/>
              <a:ext cx="3428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FF0000"/>
                  </a:solidFill>
                  <a:latin typeface="Times New Roman"/>
                  <a:ea typeface="Times New Roman"/>
                  <a:cs typeface="Times New Roman"/>
                  <a:sym typeface="Times New Roman"/>
                </a:rPr>
                <a:t>P</a:t>
              </a:r>
              <a:endParaRPr dirty="0"/>
            </a:p>
          </p:txBody>
        </p:sp>
        <p:sp>
          <p:nvSpPr>
            <p:cNvPr id="450" name="Google Shape;450;p14"/>
            <p:cNvSpPr txBox="1"/>
            <p:nvPr/>
          </p:nvSpPr>
          <p:spPr>
            <a:xfrm>
              <a:off x="1833978" y="732845"/>
              <a:ext cx="3428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FF0000"/>
                  </a:solidFill>
                  <a:latin typeface="Times New Roman"/>
                  <a:ea typeface="Times New Roman"/>
                  <a:cs typeface="Times New Roman"/>
                  <a:sym typeface="Times New Roman"/>
                </a:rPr>
                <a:t>T</a:t>
              </a:r>
              <a:endParaRPr dirty="0"/>
            </a:p>
          </p:txBody>
        </p:sp>
        <p:sp>
          <p:nvSpPr>
            <p:cNvPr id="451" name="Google Shape;451;p14"/>
            <p:cNvSpPr txBox="1"/>
            <p:nvPr/>
          </p:nvSpPr>
          <p:spPr>
            <a:xfrm>
              <a:off x="4092729" y="480875"/>
              <a:ext cx="10126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FF0000"/>
                  </a:solidFill>
                  <a:latin typeface="Times New Roman"/>
                  <a:ea typeface="Times New Roman"/>
                  <a:cs typeface="Times New Roman"/>
                  <a:sym typeface="Times New Roman"/>
                </a:rPr>
                <a:t>FMA</a:t>
              </a:r>
              <a:endParaRPr dirty="0"/>
            </a:p>
          </p:txBody>
        </p:sp>
      </p:grpSp>
      <p:sp>
        <p:nvSpPr>
          <p:cNvPr id="452" name="Google Shape;452;p14"/>
          <p:cNvSpPr/>
          <p:nvPr/>
        </p:nvSpPr>
        <p:spPr>
          <a:xfrm>
            <a:off x="4588030" y="4744705"/>
            <a:ext cx="1981200" cy="1295400"/>
          </a:xfrm>
          <a:prstGeom prst="rect">
            <a:avLst/>
          </a:prstGeom>
          <a:noFill/>
          <a:ln w="31750" cap="flat" cmpd="sng">
            <a:solidFill>
              <a:srgbClr val="C000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5" name="Google Shape;455;p14" descr="https://www.cpc.ncep.noaa.gov/products/precip/CWlink/ENSO/composites/lanina.aso.temp.gif"/>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56" name="Google Shape;456;p14"/>
          <p:cNvSpPr txBox="1"/>
          <p:nvPr/>
        </p:nvSpPr>
        <p:spPr>
          <a:xfrm>
            <a:off x="-32208" y="6401865"/>
            <a:ext cx="8759825" cy="461665"/>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During Winter and during La Nina: Generally warm and dry along southern states.</a:t>
            </a:r>
            <a:endParaRPr dirty="0"/>
          </a:p>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		         Not warm &amp; not Dry along northern tier states.           </a:t>
            </a:r>
            <a:r>
              <a:rPr lang="en-US" sz="1200" b="1" dirty="0">
                <a:solidFill>
                  <a:schemeClr val="dk1"/>
                </a:solidFill>
                <a:latin typeface="Times New Roman"/>
                <a:ea typeface="Times New Roman"/>
                <a:cs typeface="Times New Roman"/>
                <a:sym typeface="Times New Roman"/>
              </a:rPr>
              <a:t>Compare NMME forecasts in later slides!</a:t>
            </a:r>
            <a:r>
              <a:rPr lang="en-US" sz="1200" dirty="0">
                <a:solidFill>
                  <a:schemeClr val="dk1"/>
                </a:solidFill>
                <a:latin typeface="Times New Roman"/>
                <a:ea typeface="Times New Roman"/>
                <a:cs typeface="Times New Roman"/>
                <a:sym typeface="Times New Roman"/>
              </a:rPr>
              <a:t>  </a:t>
            </a:r>
            <a:endParaRPr dirty="0"/>
          </a:p>
        </p:txBody>
      </p:sp>
      <p:sp>
        <p:nvSpPr>
          <p:cNvPr id="6" name="Google Shape;452;p14">
            <a:extLst>
              <a:ext uri="{FF2B5EF4-FFF2-40B4-BE49-F238E27FC236}">
                <a16:creationId xmlns:a16="http://schemas.microsoft.com/office/drawing/2014/main" id="{4E44773A-902E-3834-497D-8AE965962096}"/>
              </a:ext>
            </a:extLst>
          </p:cNvPr>
          <p:cNvSpPr/>
          <p:nvPr/>
        </p:nvSpPr>
        <p:spPr>
          <a:xfrm>
            <a:off x="195677" y="4677707"/>
            <a:ext cx="1981200" cy="1295400"/>
          </a:xfrm>
          <a:prstGeom prst="rect">
            <a:avLst/>
          </a:prstGeom>
          <a:noFill/>
          <a:ln w="31750" cap="flat" cmpd="sng">
            <a:solidFill>
              <a:srgbClr val="C000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30CD40-B147-E527-CDA8-262027EAD2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4" name="Picture 3">
            <a:extLst>
              <a:ext uri="{FF2B5EF4-FFF2-40B4-BE49-F238E27FC236}">
                <a16:creationId xmlns:a16="http://schemas.microsoft.com/office/drawing/2014/main" id="{B623B93C-62BE-DAF3-FE6C-1C8B8627C70A}"/>
              </a:ext>
            </a:extLst>
          </p:cNvPr>
          <p:cNvPicPr>
            <a:picLocks noChangeAspect="1"/>
          </p:cNvPicPr>
          <p:nvPr/>
        </p:nvPicPr>
        <p:blipFill>
          <a:blip r:embed="rId2"/>
          <a:stretch>
            <a:fillRect/>
          </a:stretch>
        </p:blipFill>
        <p:spPr>
          <a:xfrm>
            <a:off x="1618838" y="1771418"/>
            <a:ext cx="5906324" cy="3315163"/>
          </a:xfrm>
          <a:prstGeom prst="rect">
            <a:avLst/>
          </a:prstGeom>
        </p:spPr>
      </p:pic>
    </p:spTree>
    <p:extLst>
      <p:ext uri="{BB962C8B-B14F-4D97-AF65-F5344CB8AC3E}">
        <p14:creationId xmlns:p14="http://schemas.microsoft.com/office/powerpoint/2010/main" val="617630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2" name="Picture 1">
            <a:extLst>
              <a:ext uri="{FF2B5EF4-FFF2-40B4-BE49-F238E27FC236}">
                <a16:creationId xmlns:a16="http://schemas.microsoft.com/office/drawing/2014/main" id="{F182D3D3-B29A-98BB-7C2B-16AB08DD69DB}"/>
              </a:ext>
            </a:extLst>
          </p:cNvPr>
          <p:cNvPicPr>
            <a:picLocks noChangeAspect="1"/>
          </p:cNvPicPr>
          <p:nvPr/>
        </p:nvPicPr>
        <p:blipFill>
          <a:blip r:embed="rId3"/>
          <a:stretch>
            <a:fillRect/>
          </a:stretch>
        </p:blipFill>
        <p:spPr>
          <a:xfrm>
            <a:off x="36195" y="32206"/>
            <a:ext cx="5297805" cy="6858000"/>
          </a:xfrm>
          <a:prstGeom prst="rect">
            <a:avLst/>
          </a:prstGeom>
        </p:spPr>
      </p:pic>
      <p:sp>
        <p:nvSpPr>
          <p:cNvPr id="462" name="Google Shape;462;p15"/>
          <p:cNvSpPr/>
          <p:nvPr/>
        </p:nvSpPr>
        <p:spPr>
          <a:xfrm>
            <a:off x="36195" y="5496580"/>
            <a:ext cx="43574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https://www.cpc.ncep.noaa.gov/products/Drought/Figures/index/spi_plot.gif</a:t>
            </a:r>
            <a:endParaRPr dirty="0"/>
          </a:p>
        </p:txBody>
      </p:sp>
      <p:sp>
        <p:nvSpPr>
          <p:cNvPr id="465" name="Google Shape;465;p15"/>
          <p:cNvSpPr txBox="1"/>
          <p:nvPr/>
        </p:nvSpPr>
        <p:spPr>
          <a:xfrm>
            <a:off x="76200" y="76200"/>
            <a:ext cx="9906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F0000"/>
                </a:solidFill>
                <a:latin typeface="Times New Roman"/>
                <a:ea typeface="Times New Roman"/>
                <a:cs typeface="Times New Roman"/>
                <a:sym typeface="Times New Roman"/>
              </a:rPr>
              <a:t>Compare with last month</a:t>
            </a:r>
            <a:endParaRPr/>
          </a:p>
        </p:txBody>
      </p:sp>
      <p:cxnSp>
        <p:nvCxnSpPr>
          <p:cNvPr id="466" name="Google Shape;466;p15"/>
          <p:cNvCxnSpPr/>
          <p:nvPr/>
        </p:nvCxnSpPr>
        <p:spPr>
          <a:xfrm rot="10800000" flipH="1">
            <a:off x="2286000" y="2045211"/>
            <a:ext cx="745389" cy="21393"/>
          </a:xfrm>
          <a:prstGeom prst="straightConnector1">
            <a:avLst/>
          </a:prstGeom>
          <a:noFill/>
          <a:ln w="28575" cap="flat" cmpd="sng">
            <a:solidFill>
              <a:srgbClr val="FF0000"/>
            </a:solidFill>
            <a:prstDash val="solid"/>
            <a:round/>
            <a:headEnd type="triangle" w="med" len="med"/>
            <a:tailEnd type="triangle" w="med" len="med"/>
          </a:ln>
        </p:spPr>
      </p:cxnSp>
      <p:sp>
        <p:nvSpPr>
          <p:cNvPr id="467" name="Google Shape;467;p15"/>
          <p:cNvSpPr txBox="1">
            <a:spLocks noGrp="1"/>
          </p:cNvSpPr>
          <p:nvPr>
            <p:ph type="sldNum" idx="12"/>
          </p:nvPr>
        </p:nvSpPr>
        <p:spPr>
          <a:xfrm>
            <a:off x="8763000" y="6553200"/>
            <a:ext cx="381000" cy="30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17</a:t>
            </a:fld>
            <a:endParaRPr sz="1400">
              <a:solidFill>
                <a:schemeClr val="dk1"/>
              </a:solidFill>
              <a:latin typeface="Arial"/>
              <a:ea typeface="Arial"/>
              <a:cs typeface="Arial"/>
              <a:sym typeface="Arial"/>
            </a:endParaRPr>
          </a:p>
        </p:txBody>
      </p:sp>
      <p:sp>
        <p:nvSpPr>
          <p:cNvPr id="468" name="Google Shape;468;p15"/>
          <p:cNvSpPr txBox="1">
            <a:spLocks noGrp="1"/>
          </p:cNvSpPr>
          <p:nvPr>
            <p:ph type="title"/>
          </p:nvPr>
        </p:nvSpPr>
        <p:spPr>
          <a:xfrm>
            <a:off x="5638800" y="0"/>
            <a:ext cx="3200400" cy="12890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solidFill>
                  <a:srgbClr val="0033CC"/>
                </a:solidFill>
              </a:rPr>
              <a:t>The Standardized Precipitation Index </a:t>
            </a:r>
            <a:r>
              <a:rPr lang="en-US" sz="3200">
                <a:solidFill>
                  <a:srgbClr val="0033CC"/>
                </a:solidFill>
              </a:rPr>
              <a:t>SPI</a:t>
            </a:r>
            <a:br>
              <a:rPr lang="en-US">
                <a:solidFill>
                  <a:srgbClr val="0033CC"/>
                </a:solidFill>
              </a:rPr>
            </a:br>
            <a:r>
              <a:rPr lang="en-US" sz="2000">
                <a:solidFill>
                  <a:srgbClr val="0033CC"/>
                </a:solidFill>
              </a:rPr>
              <a:t>(</a:t>
            </a:r>
            <a:r>
              <a:rPr lang="en-US" sz="2000" b="1">
                <a:solidFill>
                  <a:srgbClr val="0033CC"/>
                </a:solidFill>
              </a:rPr>
              <a:t>based on Observed P</a:t>
            </a:r>
            <a:r>
              <a:rPr lang="en-US" sz="2000">
                <a:solidFill>
                  <a:srgbClr val="0033CC"/>
                </a:solidFill>
              </a:rPr>
              <a:t>)</a:t>
            </a:r>
            <a:endParaRPr>
              <a:solidFill>
                <a:srgbClr val="0033CC"/>
              </a:solidFill>
            </a:endParaRPr>
          </a:p>
        </p:txBody>
      </p:sp>
      <p:sp>
        <p:nvSpPr>
          <p:cNvPr id="469" name="Google Shape;469;p15"/>
          <p:cNvSpPr txBox="1"/>
          <p:nvPr/>
        </p:nvSpPr>
        <p:spPr>
          <a:xfrm>
            <a:off x="533400" y="4496077"/>
            <a:ext cx="2043327"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0" name="Google Shape;470;p15"/>
          <p:cNvSpPr txBox="1"/>
          <p:nvPr/>
        </p:nvSpPr>
        <p:spPr>
          <a:xfrm>
            <a:off x="5791200" y="1219200"/>
            <a:ext cx="3200399"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Very interesting graphic &amp; details for the drought across the US based on the more generalized precip deficit/excess, the Standardized Precipitation Index (SPI). </a:t>
            </a:r>
            <a:endParaRPr/>
          </a:p>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The dark brown and red colors, indicating standardized precipitation deficits, in the various time periods, approximately correspond to the appropriate short/long term drought monitor regions and their intensities </a:t>
            </a:r>
            <a:endParaRPr/>
          </a:p>
        </p:txBody>
      </p:sp>
      <p:sp>
        <p:nvSpPr>
          <p:cNvPr id="471" name="Google Shape;471;p15"/>
          <p:cNvSpPr txBox="1"/>
          <p:nvPr/>
        </p:nvSpPr>
        <p:spPr>
          <a:xfrm>
            <a:off x="6172201" y="3883981"/>
            <a:ext cx="2971799"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F0000"/>
                </a:solidFill>
                <a:latin typeface="Times New Roman"/>
                <a:ea typeface="Times New Roman"/>
                <a:cs typeface="Times New Roman"/>
                <a:sym typeface="Times New Roman"/>
              </a:rPr>
              <a:t>How does one negotiate and reconcile </a:t>
            </a:r>
            <a:r>
              <a:rPr lang="en-US" sz="1600" u="sng">
                <a:solidFill>
                  <a:srgbClr val="FF0000"/>
                </a:solidFill>
                <a:latin typeface="Times New Roman"/>
                <a:ea typeface="Times New Roman"/>
                <a:cs typeface="Times New Roman"/>
                <a:sym typeface="Times New Roman"/>
              </a:rPr>
              <a:t>declaring short term vs long term </a:t>
            </a:r>
            <a:r>
              <a:rPr lang="en-US" sz="1600">
                <a:solidFill>
                  <a:srgbClr val="FF0000"/>
                </a:solidFill>
                <a:latin typeface="Times New Roman"/>
                <a:ea typeface="Times New Roman"/>
                <a:cs typeface="Times New Roman"/>
                <a:sym typeface="Times New Roman"/>
              </a:rPr>
              <a:t>drought when precip. deficiencies patterns  differ on many different time scales locally!!  </a:t>
            </a:r>
            <a:endParaRPr/>
          </a:p>
          <a:p>
            <a:pPr marL="0" marR="0" lvl="0" indent="0" algn="l" rtl="0">
              <a:spcBef>
                <a:spcPts val="0"/>
              </a:spcBef>
              <a:spcAft>
                <a:spcPts val="0"/>
              </a:spcAft>
              <a:buNone/>
            </a:pPr>
            <a:endParaRPr sz="160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b="1" u="sng">
                <a:solidFill>
                  <a:srgbClr val="FF0000"/>
                </a:solidFill>
                <a:latin typeface="Times New Roman"/>
                <a:ea typeface="Times New Roman"/>
                <a:cs typeface="Times New Roman"/>
                <a:sym typeface="Times New Roman"/>
              </a:rPr>
              <a:t>What is the cutoff delineating time between short VS long term drought!! Not so clear!!  </a:t>
            </a:r>
            <a:endParaRPr/>
          </a:p>
        </p:txBody>
      </p:sp>
      <p:sp>
        <p:nvSpPr>
          <p:cNvPr id="472" name="Google Shape;472;p15"/>
          <p:cNvSpPr txBox="1"/>
          <p:nvPr/>
        </p:nvSpPr>
        <p:spPr>
          <a:xfrm>
            <a:off x="4130484" y="19050"/>
            <a:ext cx="1584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 NOW</a:t>
            </a:r>
            <a:endParaRPr/>
          </a:p>
        </p:txBody>
      </p:sp>
      <p:sp>
        <p:nvSpPr>
          <p:cNvPr id="473" name="Google Shape;473;p15"/>
          <p:cNvSpPr txBox="1"/>
          <p:nvPr/>
        </p:nvSpPr>
        <p:spPr>
          <a:xfrm>
            <a:off x="2385767" y="2083358"/>
            <a:ext cx="6858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A5236"/>
                </a:solidFill>
                <a:latin typeface="Times New Roman"/>
                <a:ea typeface="Times New Roman"/>
                <a:cs typeface="Times New Roman"/>
                <a:sym typeface="Times New Roman"/>
              </a:rPr>
              <a:t>S</a:t>
            </a:r>
            <a:r>
              <a:rPr lang="en-US" sz="1000">
                <a:solidFill>
                  <a:srgbClr val="FA5236"/>
                </a:solidFill>
                <a:latin typeface="Times New Roman"/>
                <a:ea typeface="Times New Roman"/>
                <a:cs typeface="Times New Roman"/>
                <a:sym typeface="Times New Roman"/>
              </a:rPr>
              <a:t>hort</a:t>
            </a:r>
            <a:endParaRPr sz="3200">
              <a:solidFill>
                <a:srgbClr val="FA5236"/>
              </a:solidFill>
              <a:latin typeface="Times New Roman"/>
              <a:ea typeface="Times New Roman"/>
              <a:cs typeface="Times New Roman"/>
              <a:sym typeface="Times New Roman"/>
            </a:endParaRPr>
          </a:p>
        </p:txBody>
      </p:sp>
      <p:sp>
        <p:nvSpPr>
          <p:cNvPr id="474" name="Google Shape;474;p15"/>
          <p:cNvSpPr txBox="1"/>
          <p:nvPr/>
        </p:nvSpPr>
        <p:spPr>
          <a:xfrm>
            <a:off x="2315066" y="3896552"/>
            <a:ext cx="6567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A5236"/>
                </a:solidFill>
                <a:latin typeface="Times New Roman"/>
                <a:ea typeface="Times New Roman"/>
                <a:cs typeface="Times New Roman"/>
                <a:sym typeface="Times New Roman"/>
              </a:rPr>
              <a:t>L</a:t>
            </a:r>
            <a:r>
              <a:rPr lang="en-US" sz="1000">
                <a:solidFill>
                  <a:srgbClr val="FA5236"/>
                </a:solidFill>
                <a:latin typeface="Times New Roman"/>
                <a:ea typeface="Times New Roman"/>
                <a:cs typeface="Times New Roman"/>
                <a:sym typeface="Times New Roman"/>
              </a:rPr>
              <a:t>ong</a:t>
            </a:r>
            <a:endParaRPr sz="3200">
              <a:solidFill>
                <a:srgbClr val="FA5236"/>
              </a:solidFill>
              <a:latin typeface="Times New Roman"/>
              <a:ea typeface="Times New Roman"/>
              <a:cs typeface="Times New Roman"/>
              <a:sym typeface="Times New Roman"/>
            </a:endParaRPr>
          </a:p>
        </p:txBody>
      </p:sp>
      <p:sp>
        <p:nvSpPr>
          <p:cNvPr id="475" name="Google Shape;475;p15"/>
          <p:cNvSpPr/>
          <p:nvPr/>
        </p:nvSpPr>
        <p:spPr>
          <a:xfrm>
            <a:off x="457202" y="4343400"/>
            <a:ext cx="1281326" cy="533400"/>
          </a:xfrm>
          <a:prstGeom prst="rect">
            <a:avLst/>
          </a:prstGeom>
          <a:noFill/>
          <a:ln w="28575" cap="flat" cmpd="sng">
            <a:solidFill>
              <a:srgbClr val="9A75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cxnSp>
        <p:nvCxnSpPr>
          <p:cNvPr id="476" name="Google Shape;476;p15"/>
          <p:cNvCxnSpPr/>
          <p:nvPr/>
        </p:nvCxnSpPr>
        <p:spPr>
          <a:xfrm rot="10800000" flipH="1">
            <a:off x="457200" y="4925199"/>
            <a:ext cx="1524000" cy="5859"/>
          </a:xfrm>
          <a:prstGeom prst="straightConnector1">
            <a:avLst/>
          </a:prstGeom>
          <a:noFill/>
          <a:ln w="31750" cap="flat" cmpd="sng">
            <a:solidFill>
              <a:srgbClr val="FF0000"/>
            </a:solidFill>
            <a:prstDash val="dash"/>
            <a:round/>
            <a:headEnd type="triangle" w="med" len="med"/>
            <a:tailEnd type="triangle" w="med" len="med"/>
          </a:ln>
        </p:spPr>
      </p:cxnSp>
      <p:sp>
        <p:nvSpPr>
          <p:cNvPr id="477" name="Google Shape;477;p15"/>
          <p:cNvSpPr txBox="1"/>
          <p:nvPr/>
        </p:nvSpPr>
        <p:spPr>
          <a:xfrm>
            <a:off x="700380" y="4267200"/>
            <a:ext cx="34290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                </a:t>
            </a:r>
            <a:r>
              <a:rPr lang="en-US" sz="1200" b="1">
                <a:solidFill>
                  <a:schemeClr val="dk1"/>
                </a:solidFill>
                <a:latin typeface="Times New Roman"/>
                <a:ea typeface="Times New Roman"/>
                <a:cs typeface="Times New Roman"/>
                <a:sym typeface="Times New Roman"/>
              </a:rPr>
              <a:t>At exactly where, does drought begin? </a:t>
            </a:r>
            <a:endParaRPr/>
          </a:p>
        </p:txBody>
      </p:sp>
      <p:cxnSp>
        <p:nvCxnSpPr>
          <p:cNvPr id="478" name="Google Shape;478;p15"/>
          <p:cNvCxnSpPr/>
          <p:nvPr/>
        </p:nvCxnSpPr>
        <p:spPr>
          <a:xfrm flipH="1">
            <a:off x="1981200" y="4496078"/>
            <a:ext cx="838200" cy="92676"/>
          </a:xfrm>
          <a:prstGeom prst="straightConnector1">
            <a:avLst/>
          </a:prstGeom>
          <a:noFill/>
          <a:ln w="12700" cap="flat" cmpd="sng">
            <a:solidFill>
              <a:srgbClr val="FF0000"/>
            </a:solidFill>
            <a:prstDash val="solid"/>
            <a:round/>
            <a:headEnd type="none" w="sm" len="sm"/>
            <a:tailEnd type="triangle" w="med" len="med"/>
          </a:ln>
        </p:spPr>
      </p:cxnSp>
      <p:cxnSp>
        <p:nvCxnSpPr>
          <p:cNvPr id="479" name="Google Shape;479;p15"/>
          <p:cNvCxnSpPr/>
          <p:nvPr/>
        </p:nvCxnSpPr>
        <p:spPr>
          <a:xfrm>
            <a:off x="2286000" y="3964146"/>
            <a:ext cx="634788" cy="10618"/>
          </a:xfrm>
          <a:prstGeom prst="straightConnector1">
            <a:avLst/>
          </a:prstGeom>
          <a:noFill/>
          <a:ln w="28575" cap="flat" cmpd="sng">
            <a:solidFill>
              <a:srgbClr val="FF0000"/>
            </a:solidFill>
            <a:prstDash val="solid"/>
            <a:round/>
            <a:headEnd type="triangle" w="med" len="med"/>
            <a:tailEnd type="triangle" w="med" len="med"/>
          </a:ln>
        </p:spPr>
      </p:cxnSp>
      <p:sp>
        <p:nvSpPr>
          <p:cNvPr id="480" name="Google Shape;480;p15"/>
          <p:cNvSpPr txBox="1"/>
          <p:nvPr/>
        </p:nvSpPr>
        <p:spPr>
          <a:xfrm>
            <a:off x="114300" y="6019800"/>
            <a:ext cx="5029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Based on this  SPI indicator/measure,</a:t>
            </a:r>
            <a:endParaRPr/>
          </a:p>
          <a:p>
            <a:pPr marL="0" marR="0" lvl="0" indent="0" algn="l" rtl="0">
              <a:spcBef>
                <a:spcPts val="0"/>
              </a:spcBef>
              <a:spcAft>
                <a:spcPts val="0"/>
              </a:spcAft>
              <a:buNone/>
            </a:pPr>
            <a:r>
              <a:rPr lang="en-US" sz="1400" b="1" u="sng">
                <a:solidFill>
                  <a:srgbClr val="CC9900"/>
                </a:solidFill>
                <a:latin typeface="Times New Roman"/>
                <a:ea typeface="Times New Roman"/>
                <a:cs typeface="Times New Roman"/>
                <a:sym typeface="Times New Roman"/>
              </a:rPr>
              <a:t>The brown areas are various levels of DRY regions!</a:t>
            </a:r>
            <a:endParaRPr/>
          </a:p>
          <a:p>
            <a:pPr marL="0" marR="0" lvl="0" indent="0" algn="l" rtl="0">
              <a:spcBef>
                <a:spcPts val="0"/>
              </a:spcBef>
              <a:spcAft>
                <a:spcPts val="0"/>
              </a:spcAft>
              <a:buNone/>
            </a:pPr>
            <a:r>
              <a:rPr lang="en-US" sz="1400" b="1">
                <a:solidFill>
                  <a:srgbClr val="FF0000"/>
                </a:solidFill>
                <a:latin typeface="Times New Roman"/>
                <a:ea typeface="Times New Roman"/>
                <a:cs typeface="Times New Roman"/>
                <a:sym typeface="Times New Roman"/>
              </a:rPr>
              <a:t>The </a:t>
            </a:r>
            <a:r>
              <a:rPr lang="en-US" sz="1400" b="1" u="sng">
                <a:solidFill>
                  <a:srgbClr val="FF0000"/>
                </a:solidFill>
                <a:latin typeface="Times New Roman"/>
                <a:ea typeface="Times New Roman"/>
                <a:cs typeface="Times New Roman"/>
                <a:sym typeface="Times New Roman"/>
              </a:rPr>
              <a:t>yellow/red</a:t>
            </a:r>
            <a:r>
              <a:rPr lang="en-US" sz="1400" b="1">
                <a:solidFill>
                  <a:srgbClr val="FF0000"/>
                </a:solidFill>
                <a:latin typeface="Times New Roman"/>
                <a:ea typeface="Times New Roman"/>
                <a:cs typeface="Times New Roman"/>
                <a:sym typeface="Times New Roman"/>
              </a:rPr>
              <a:t> are more probably </a:t>
            </a:r>
            <a:r>
              <a:rPr lang="en-US" sz="1400" b="1" u="sng">
                <a:solidFill>
                  <a:srgbClr val="FF0000"/>
                </a:solidFill>
                <a:latin typeface="Times New Roman"/>
                <a:ea typeface="Times New Roman"/>
                <a:cs typeface="Times New Roman"/>
                <a:sym typeface="Times New Roman"/>
              </a:rPr>
              <a:t>drought regions! </a:t>
            </a:r>
            <a:endParaRPr/>
          </a:p>
        </p:txBody>
      </p:sp>
      <p:sp>
        <p:nvSpPr>
          <p:cNvPr id="481" name="Google Shape;481;p15" descr="https://www.cpc.ncep.noaa.gov/products/Drought/Figures/index/spi_plot.gif"/>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482" name="Google Shape;482;p15"/>
          <p:cNvCxnSpPr>
            <a:cxnSpLocks/>
          </p:cNvCxnSpPr>
          <p:nvPr/>
        </p:nvCxnSpPr>
        <p:spPr>
          <a:xfrm>
            <a:off x="647041" y="1876057"/>
            <a:ext cx="2424526" cy="1930251"/>
          </a:xfrm>
          <a:prstGeom prst="straightConnector1">
            <a:avLst/>
          </a:prstGeom>
          <a:noFill/>
          <a:ln w="9525" cap="flat" cmpd="sng">
            <a:solidFill>
              <a:srgbClr val="C00000"/>
            </a:solidFill>
            <a:prstDash val="solid"/>
            <a:round/>
            <a:headEnd type="triangle" w="med" len="med"/>
            <a:tailEnd type="triangle" w="med" len="med"/>
          </a:ln>
        </p:spPr>
      </p:cxnSp>
      <p:cxnSp>
        <p:nvCxnSpPr>
          <p:cNvPr id="5" name="Google Shape;482;p15">
            <a:extLst>
              <a:ext uri="{FF2B5EF4-FFF2-40B4-BE49-F238E27FC236}">
                <a16:creationId xmlns:a16="http://schemas.microsoft.com/office/drawing/2014/main" id="{4BA4F8EA-1979-8020-B100-3B5B28A37614}"/>
              </a:ext>
            </a:extLst>
          </p:cNvPr>
          <p:cNvCxnSpPr>
            <a:cxnSpLocks/>
          </p:cNvCxnSpPr>
          <p:nvPr/>
        </p:nvCxnSpPr>
        <p:spPr>
          <a:xfrm flipV="1">
            <a:off x="2078211" y="1715746"/>
            <a:ext cx="2195926" cy="92372"/>
          </a:xfrm>
          <a:prstGeom prst="straightConnector1">
            <a:avLst/>
          </a:prstGeom>
          <a:noFill/>
          <a:ln w="9525" cap="flat" cmpd="sng">
            <a:solidFill>
              <a:srgbClr val="7030A0"/>
            </a:solidFill>
            <a:prstDash val="solid"/>
            <a:round/>
            <a:headEnd type="triangle" w="med" len="med"/>
            <a:tailEnd type="triangle" w="med" len="med"/>
          </a:ln>
        </p:spPr>
      </p:cxnSp>
      <p:cxnSp>
        <p:nvCxnSpPr>
          <p:cNvPr id="7" name="Google Shape;482;p15">
            <a:extLst>
              <a:ext uri="{FF2B5EF4-FFF2-40B4-BE49-F238E27FC236}">
                <a16:creationId xmlns:a16="http://schemas.microsoft.com/office/drawing/2014/main" id="{9F1B59DF-D873-6246-E3C0-55E30369A9A5}"/>
              </a:ext>
            </a:extLst>
          </p:cNvPr>
          <p:cNvCxnSpPr>
            <a:cxnSpLocks/>
          </p:cNvCxnSpPr>
          <p:nvPr/>
        </p:nvCxnSpPr>
        <p:spPr>
          <a:xfrm>
            <a:off x="4757952" y="1557466"/>
            <a:ext cx="0" cy="1670069"/>
          </a:xfrm>
          <a:prstGeom prst="straightConnector1">
            <a:avLst/>
          </a:prstGeom>
          <a:noFill/>
          <a:ln w="9525" cap="flat" cmpd="sng">
            <a:solidFill>
              <a:srgbClr val="C00000"/>
            </a:solidFill>
            <a:prstDash val="solid"/>
            <a:round/>
            <a:headEnd type="triangl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500"/>
                                        <p:tgtEl>
                                          <p:spTgt spid="47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74"/>
                                        </p:tgtEl>
                                        <p:attrNameLst>
                                          <p:attrName>style.visibility</p:attrName>
                                        </p:attrNameLst>
                                      </p:cBhvr>
                                      <p:to>
                                        <p:strVal val="visible"/>
                                      </p:to>
                                    </p:set>
                                    <p:anim calcmode="lin" valueType="num">
                                      <p:cBhvr additive="base">
                                        <p:cTn id="10" dur="500"/>
                                        <p:tgtEl>
                                          <p:spTgt spid="4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6" name="Picture 5">
            <a:extLst>
              <a:ext uri="{FF2B5EF4-FFF2-40B4-BE49-F238E27FC236}">
                <a16:creationId xmlns:a16="http://schemas.microsoft.com/office/drawing/2014/main" id="{DA6D482E-4C3F-EE00-C97D-73ED8AF35EF0}"/>
              </a:ext>
            </a:extLst>
          </p:cNvPr>
          <p:cNvPicPr>
            <a:picLocks noChangeAspect="1"/>
          </p:cNvPicPr>
          <p:nvPr/>
        </p:nvPicPr>
        <p:blipFill>
          <a:blip r:embed="rId3"/>
          <a:stretch>
            <a:fillRect/>
          </a:stretch>
        </p:blipFill>
        <p:spPr>
          <a:xfrm>
            <a:off x="5172808" y="305044"/>
            <a:ext cx="3846430" cy="2971556"/>
          </a:xfrm>
          <a:prstGeom prst="rect">
            <a:avLst/>
          </a:prstGeom>
        </p:spPr>
      </p:pic>
      <p:sp>
        <p:nvSpPr>
          <p:cNvPr id="487" name="Google Shape;487;p16"/>
          <p:cNvSpPr/>
          <p:nvPr/>
        </p:nvSpPr>
        <p:spPr>
          <a:xfrm>
            <a:off x="495301" y="2887444"/>
            <a:ext cx="3962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https://www.cpc.ncep.noaa.gov/products/tanal/temp_analyses.php</a:t>
            </a:r>
            <a:endParaRPr dirty="0"/>
          </a:p>
        </p:txBody>
      </p:sp>
      <p:sp>
        <p:nvSpPr>
          <p:cNvPr id="489" name="Google Shape;489;p16"/>
          <p:cNvSpPr txBox="1">
            <a:spLocks noGrp="1"/>
          </p:cNvSpPr>
          <p:nvPr>
            <p:ph type="sldNum" idx="12"/>
          </p:nvPr>
        </p:nvSpPr>
        <p:spPr>
          <a:xfrm>
            <a:off x="8763000" y="6553200"/>
            <a:ext cx="381000" cy="2762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18</a:t>
            </a:fld>
            <a:endParaRPr sz="1400">
              <a:solidFill>
                <a:schemeClr val="dk1"/>
              </a:solidFill>
              <a:latin typeface="Arial"/>
              <a:ea typeface="Arial"/>
              <a:cs typeface="Arial"/>
              <a:sym typeface="Arial"/>
            </a:endParaRPr>
          </a:p>
        </p:txBody>
      </p:sp>
      <p:sp>
        <p:nvSpPr>
          <p:cNvPr id="490" name="Google Shape;490;p16"/>
          <p:cNvSpPr txBox="1"/>
          <p:nvPr/>
        </p:nvSpPr>
        <p:spPr>
          <a:xfrm>
            <a:off x="5391150" y="7937"/>
            <a:ext cx="3124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Recent US Temperatures</a:t>
            </a:r>
            <a:endParaRPr/>
          </a:p>
        </p:txBody>
      </p:sp>
      <p:sp>
        <p:nvSpPr>
          <p:cNvPr id="491" name="Google Shape;491;p16"/>
          <p:cNvSpPr txBox="1"/>
          <p:nvPr/>
        </p:nvSpPr>
        <p:spPr>
          <a:xfrm>
            <a:off x="7133492" y="3276600"/>
            <a:ext cx="1981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So far this month !!</a:t>
            </a:r>
            <a:endParaRPr/>
          </a:p>
        </p:txBody>
      </p:sp>
      <p:sp>
        <p:nvSpPr>
          <p:cNvPr id="492" name="Google Shape;492;p16" descr="image.pn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93" name="Google Shape;493;p16" descr="image.png"/>
          <p:cNvSpPr/>
          <p:nvPr/>
        </p:nvSpPr>
        <p:spPr>
          <a:xfrm>
            <a:off x="5617436" y="3810000"/>
            <a:ext cx="1516056" cy="1516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94" name="Google Shape;494;p16"/>
          <p:cNvSpPr txBox="1"/>
          <p:nvPr/>
        </p:nvSpPr>
        <p:spPr>
          <a:xfrm>
            <a:off x="5319346" y="62587"/>
            <a:ext cx="362829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a:t>
            </a:r>
            <a:endParaRPr/>
          </a:p>
        </p:txBody>
      </p:sp>
      <p:sp>
        <p:nvSpPr>
          <p:cNvPr id="495" name="Google Shape;495;p16"/>
          <p:cNvSpPr txBox="1"/>
          <p:nvPr/>
        </p:nvSpPr>
        <p:spPr>
          <a:xfrm>
            <a:off x="8267700" y="5768081"/>
            <a:ext cx="990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Times New Roman"/>
                <a:ea typeface="Times New Roman"/>
                <a:cs typeface="Times New Roman"/>
                <a:sym typeface="Times New Roman"/>
              </a:rPr>
              <a:t>NOW!</a:t>
            </a:r>
            <a:endParaRPr/>
          </a:p>
        </p:txBody>
      </p:sp>
      <p:cxnSp>
        <p:nvCxnSpPr>
          <p:cNvPr id="497" name="Google Shape;497;p16"/>
          <p:cNvCxnSpPr/>
          <p:nvPr/>
        </p:nvCxnSpPr>
        <p:spPr>
          <a:xfrm>
            <a:off x="8458200" y="3295650"/>
            <a:ext cx="0" cy="533400"/>
          </a:xfrm>
          <a:prstGeom prst="straightConnector1">
            <a:avLst/>
          </a:prstGeom>
          <a:noFill/>
          <a:ln w="22225" cap="flat" cmpd="sng">
            <a:solidFill>
              <a:srgbClr val="FF0000"/>
            </a:solidFill>
            <a:prstDash val="solid"/>
            <a:round/>
            <a:headEnd type="triangle" w="med" len="med"/>
            <a:tailEnd type="triangle" w="med" len="med"/>
          </a:ln>
        </p:spPr>
      </p:cxnSp>
      <p:sp>
        <p:nvSpPr>
          <p:cNvPr id="498" name="Google Shape;498;p16"/>
          <p:cNvSpPr txBox="1"/>
          <p:nvPr/>
        </p:nvSpPr>
        <p:spPr>
          <a:xfrm>
            <a:off x="8148677" y="2136962"/>
            <a:ext cx="99532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rgbClr val="FF0000"/>
                </a:solidFill>
                <a:latin typeface="Times New Roman"/>
                <a:ea typeface="Times New Roman"/>
                <a:cs typeface="Times New Roman"/>
                <a:sym typeface="Times New Roman"/>
              </a:rPr>
              <a:t>Prior</a:t>
            </a:r>
          </a:p>
          <a:p>
            <a:pPr marL="0" marR="0" lvl="0" indent="0" algn="l" rtl="0">
              <a:spcBef>
                <a:spcPts val="0"/>
              </a:spcBef>
              <a:spcAft>
                <a:spcPts val="0"/>
              </a:spcAft>
              <a:buNone/>
            </a:pPr>
            <a:r>
              <a:rPr lang="en-US" sz="1400" b="1" dirty="0">
                <a:solidFill>
                  <a:srgbClr val="FF0000"/>
                </a:solidFill>
                <a:latin typeface="Times New Roman"/>
                <a:ea typeface="Times New Roman"/>
                <a:cs typeface="Times New Roman"/>
                <a:sym typeface="Times New Roman"/>
              </a:rPr>
              <a:t>Month!</a:t>
            </a:r>
            <a:endParaRPr dirty="0"/>
          </a:p>
        </p:txBody>
      </p:sp>
      <p:pic>
        <p:nvPicPr>
          <p:cNvPr id="2" name="Picture 1">
            <a:extLst>
              <a:ext uri="{FF2B5EF4-FFF2-40B4-BE49-F238E27FC236}">
                <a16:creationId xmlns:a16="http://schemas.microsoft.com/office/drawing/2014/main" id="{75E5843A-4B80-3926-9444-D37638D9F5AC}"/>
              </a:ext>
            </a:extLst>
          </p:cNvPr>
          <p:cNvPicPr>
            <a:picLocks noChangeAspect="1"/>
          </p:cNvPicPr>
          <p:nvPr/>
        </p:nvPicPr>
        <p:blipFill>
          <a:blip r:embed="rId4"/>
          <a:stretch>
            <a:fillRect/>
          </a:stretch>
        </p:blipFill>
        <p:spPr>
          <a:xfrm>
            <a:off x="29308" y="22397"/>
            <a:ext cx="5143500" cy="6753225"/>
          </a:xfrm>
          <a:prstGeom prst="rect">
            <a:avLst/>
          </a:prstGeom>
        </p:spPr>
      </p:pic>
      <p:sp>
        <p:nvSpPr>
          <p:cNvPr id="496" name="Google Shape;496;p16"/>
          <p:cNvSpPr txBox="1"/>
          <p:nvPr/>
        </p:nvSpPr>
        <p:spPr>
          <a:xfrm>
            <a:off x="3543301" y="2157683"/>
            <a:ext cx="10286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Last</a:t>
            </a:r>
            <a:endParaRPr b="1"/>
          </a:p>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month !!</a:t>
            </a:r>
            <a:endParaRPr b="1"/>
          </a:p>
        </p:txBody>
      </p:sp>
      <p:pic>
        <p:nvPicPr>
          <p:cNvPr id="4" name="Picture 3">
            <a:extLst>
              <a:ext uri="{FF2B5EF4-FFF2-40B4-BE49-F238E27FC236}">
                <a16:creationId xmlns:a16="http://schemas.microsoft.com/office/drawing/2014/main" id="{52985923-0724-968F-8757-8672796139FA}"/>
              </a:ext>
            </a:extLst>
          </p:cNvPr>
          <p:cNvPicPr>
            <a:picLocks noChangeAspect="1"/>
          </p:cNvPicPr>
          <p:nvPr/>
        </p:nvPicPr>
        <p:blipFill>
          <a:blip r:embed="rId5"/>
          <a:stretch>
            <a:fillRect/>
          </a:stretch>
        </p:blipFill>
        <p:spPr>
          <a:xfrm>
            <a:off x="5257800" y="3629657"/>
            <a:ext cx="3800192" cy="29144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3" name="Picture 2">
            <a:extLst>
              <a:ext uri="{FF2B5EF4-FFF2-40B4-BE49-F238E27FC236}">
                <a16:creationId xmlns:a16="http://schemas.microsoft.com/office/drawing/2014/main" id="{AEB46B65-0C76-A4E6-5787-2C103B069AD3}"/>
              </a:ext>
            </a:extLst>
          </p:cNvPr>
          <p:cNvPicPr>
            <a:picLocks noChangeAspect="1"/>
          </p:cNvPicPr>
          <p:nvPr/>
        </p:nvPicPr>
        <p:blipFill>
          <a:blip r:embed="rId3"/>
          <a:stretch>
            <a:fillRect/>
          </a:stretch>
        </p:blipFill>
        <p:spPr>
          <a:xfrm>
            <a:off x="-1276" y="-24721"/>
            <a:ext cx="4484874" cy="6139193"/>
          </a:xfrm>
          <a:prstGeom prst="rect">
            <a:avLst/>
          </a:prstGeom>
        </p:spPr>
      </p:pic>
      <p:sp>
        <p:nvSpPr>
          <p:cNvPr id="507" name="Google Shape;507;p17"/>
          <p:cNvSpPr/>
          <p:nvPr/>
        </p:nvSpPr>
        <p:spPr>
          <a:xfrm>
            <a:off x="4627565" y="866826"/>
            <a:ext cx="45720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https://www.frontlinewildfire.com/california-wildfire-map/</a:t>
            </a:r>
            <a:endParaRPr/>
          </a:p>
        </p:txBody>
      </p:sp>
      <p:pic>
        <p:nvPicPr>
          <p:cNvPr id="508" name="Google Shape;508;p17"/>
          <p:cNvPicPr preferRelativeResize="0"/>
          <p:nvPr/>
        </p:nvPicPr>
        <p:blipFill rotWithShape="1">
          <a:blip r:embed="rId4">
            <a:alphaModFix/>
          </a:blip>
          <a:srcRect/>
          <a:stretch/>
        </p:blipFill>
        <p:spPr>
          <a:xfrm>
            <a:off x="4495800" y="160337"/>
            <a:ext cx="4633798" cy="2705640"/>
          </a:xfrm>
          <a:prstGeom prst="rect">
            <a:avLst/>
          </a:prstGeom>
          <a:noFill/>
          <a:ln>
            <a:noFill/>
          </a:ln>
        </p:spPr>
      </p:pic>
      <p:sp>
        <p:nvSpPr>
          <p:cNvPr id="511" name="Google Shape;511;p17"/>
          <p:cNvSpPr txBox="1"/>
          <p:nvPr/>
        </p:nvSpPr>
        <p:spPr>
          <a:xfrm>
            <a:off x="13693" y="1871246"/>
            <a:ext cx="40788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https://cdec.water.ca.gov/resapp/RescondMain</a:t>
            </a:r>
            <a:endParaRPr dirty="0"/>
          </a:p>
        </p:txBody>
      </p:sp>
      <p:sp>
        <p:nvSpPr>
          <p:cNvPr id="512" name="Google Shape;512;p17"/>
          <p:cNvSpPr txBox="1">
            <a:spLocks noGrp="1"/>
          </p:cNvSpPr>
          <p:nvPr>
            <p:ph type="sldNum" idx="12"/>
          </p:nvPr>
        </p:nvSpPr>
        <p:spPr>
          <a:xfrm>
            <a:off x="8839200" y="6629400"/>
            <a:ext cx="381000" cy="30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19</a:t>
            </a:fld>
            <a:endParaRPr sz="1400">
              <a:solidFill>
                <a:schemeClr val="dk1"/>
              </a:solidFill>
              <a:latin typeface="Arial"/>
              <a:ea typeface="Arial"/>
              <a:cs typeface="Arial"/>
              <a:sym typeface="Arial"/>
            </a:endParaRPr>
          </a:p>
        </p:txBody>
      </p:sp>
      <p:sp>
        <p:nvSpPr>
          <p:cNvPr id="513" name="Google Shape;513;p17"/>
          <p:cNvSpPr/>
          <p:nvPr/>
        </p:nvSpPr>
        <p:spPr>
          <a:xfrm>
            <a:off x="5979319" y="2209800"/>
            <a:ext cx="2555081" cy="533400"/>
          </a:xfrm>
          <a:prstGeom prst="arc">
            <a:avLst>
              <a:gd name="adj1" fmla="val 16200000"/>
              <a:gd name="adj2" fmla="val 0"/>
            </a:avLst>
          </a:prstGeom>
          <a:noFill/>
          <a:ln w="9525" cap="flat" cmpd="sng">
            <a:solidFill>
              <a:srgbClr val="B5DA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514" name="Google Shape;514;p17"/>
          <p:cNvCxnSpPr/>
          <p:nvPr/>
        </p:nvCxnSpPr>
        <p:spPr>
          <a:xfrm>
            <a:off x="7075251" y="4472472"/>
            <a:ext cx="172440" cy="268447"/>
          </a:xfrm>
          <a:prstGeom prst="straightConnector1">
            <a:avLst/>
          </a:prstGeom>
          <a:noFill/>
          <a:ln w="9525" cap="flat" cmpd="sng">
            <a:solidFill>
              <a:srgbClr val="B5DADD"/>
            </a:solidFill>
            <a:prstDash val="solid"/>
            <a:round/>
            <a:headEnd type="none" w="sm" len="sm"/>
            <a:tailEnd type="stealth" w="med" len="med"/>
          </a:ln>
        </p:spPr>
      </p:cxnSp>
      <p:sp>
        <p:nvSpPr>
          <p:cNvPr id="515" name="Google Shape;515;p17"/>
          <p:cNvSpPr txBox="1"/>
          <p:nvPr/>
        </p:nvSpPr>
        <p:spPr>
          <a:xfrm>
            <a:off x="74387" y="6114472"/>
            <a:ext cx="410011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Times New Roman"/>
                <a:ea typeface="Times New Roman"/>
                <a:cs typeface="Times New Roman"/>
                <a:sym typeface="Times New Roman"/>
              </a:rPr>
              <a:t>Many CA water reservoirs are AT their historical average/ CAPACITY levels ! ☺ </a:t>
            </a:r>
            <a:r>
              <a:rPr lang="en-US" sz="1200">
                <a:solidFill>
                  <a:srgbClr val="FF0000"/>
                </a:solidFill>
                <a:latin typeface="Times New Roman"/>
                <a:ea typeface="Times New Roman"/>
                <a:cs typeface="Times New Roman"/>
                <a:sym typeface="Times New Roman"/>
              </a:rPr>
              <a:t>. After this past winter, most reservoirs were ABOVE their historical averages. BUT Not anymore!</a:t>
            </a:r>
            <a:endParaRPr/>
          </a:p>
        </p:txBody>
      </p:sp>
      <p:sp>
        <p:nvSpPr>
          <p:cNvPr id="516" name="Google Shape;516;p17"/>
          <p:cNvSpPr/>
          <p:nvPr/>
        </p:nvSpPr>
        <p:spPr>
          <a:xfrm>
            <a:off x="4648200" y="6629400"/>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517" name="Google Shape;517;p17"/>
          <p:cNvSpPr txBox="1"/>
          <p:nvPr/>
        </p:nvSpPr>
        <p:spPr>
          <a:xfrm>
            <a:off x="3352800" y="2134560"/>
            <a:ext cx="1295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33CC"/>
                </a:solidFill>
                <a:latin typeface="Times New Roman"/>
                <a:ea typeface="Times New Roman"/>
                <a:cs typeface="Times New Roman"/>
                <a:sym typeface="Times New Roman"/>
              </a:rPr>
              <a:t>% of Capacity</a:t>
            </a:r>
            <a:endParaRPr/>
          </a:p>
          <a:p>
            <a:pPr marL="0" marR="0" lvl="0" indent="0" algn="l" rtl="0">
              <a:spcBef>
                <a:spcPts val="0"/>
              </a:spcBef>
              <a:spcAft>
                <a:spcPts val="0"/>
              </a:spcAft>
              <a:buNone/>
            </a:pPr>
            <a:r>
              <a:rPr lang="en-US" sz="1200" b="1">
                <a:solidFill>
                  <a:srgbClr val="008000"/>
                </a:solidFill>
                <a:latin typeface="Times New Roman"/>
                <a:ea typeface="Times New Roman"/>
                <a:cs typeface="Times New Roman"/>
                <a:sym typeface="Times New Roman"/>
              </a:rPr>
              <a:t>% of Hist. Avg.</a:t>
            </a:r>
            <a:endParaRPr/>
          </a:p>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    of  Reservoirs.</a:t>
            </a:r>
            <a:endParaRPr/>
          </a:p>
        </p:txBody>
      </p:sp>
      <p:sp>
        <p:nvSpPr>
          <p:cNvPr id="518" name="Google Shape;518;p17" descr="Outlook Month 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19" name="Google Shape;519;p17" descr="Outlook Month 1"/>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0" name="Google Shape;520;p17" descr="Outlook Month 1"/>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1" name="Google Shape;521;p17"/>
          <p:cNvSpPr txBox="1"/>
          <p:nvPr/>
        </p:nvSpPr>
        <p:spPr>
          <a:xfrm>
            <a:off x="5715000" y="-86910"/>
            <a:ext cx="34086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a:t>
            </a:r>
            <a:endParaRPr/>
          </a:p>
        </p:txBody>
      </p:sp>
      <p:sp>
        <p:nvSpPr>
          <p:cNvPr id="522" name="Google Shape;522;p17"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
          <p:cNvSpPr/>
          <p:nvPr/>
        </p:nvSpPr>
        <p:spPr>
          <a:xfrm>
            <a:off x="612775" y="3127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3" name="Google Shape;523;p17"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
          <p:cNvSpPr/>
          <p:nvPr/>
        </p:nvSpPr>
        <p:spPr>
          <a:xfrm>
            <a:off x="765175" y="4651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4" name="Google Shape;524;p17"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
          <p:cNvSpPr/>
          <p:nvPr/>
        </p:nvSpPr>
        <p:spPr>
          <a:xfrm>
            <a:off x="917575" y="6175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5" name="Google Shape;525;p17"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
          <p:cNvSpPr/>
          <p:nvPr/>
        </p:nvSpPr>
        <p:spPr>
          <a:xfrm>
            <a:off x="1069975" y="769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6" name="Google Shape;526;p17"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
          <p:cNvSpPr/>
          <p:nvPr/>
        </p:nvSpPr>
        <p:spPr>
          <a:xfrm>
            <a:off x="1222375" y="922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7" name="Google Shape;527;p17"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
          <p:cNvSpPr/>
          <p:nvPr/>
        </p:nvSpPr>
        <p:spPr>
          <a:xfrm>
            <a:off x="1374775" y="10747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8" name="Google Shape;528;p17"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
          <p:cNvSpPr/>
          <p:nvPr/>
        </p:nvSpPr>
        <p:spPr>
          <a:xfrm>
            <a:off x="1527175" y="12271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29" name="Google Shape;529;p17"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
          <p:cNvSpPr/>
          <p:nvPr/>
        </p:nvSpPr>
        <p:spPr>
          <a:xfrm>
            <a:off x="1679575" y="13795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30" name="Google Shape;530;p17"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
          <p:cNvSpPr/>
          <p:nvPr/>
        </p:nvSpPr>
        <p:spPr>
          <a:xfrm>
            <a:off x="1831975" y="1531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33" name="Google Shape;533;p17"/>
          <p:cNvSpPr txBox="1"/>
          <p:nvPr/>
        </p:nvSpPr>
        <p:spPr>
          <a:xfrm>
            <a:off x="8313856" y="3880929"/>
            <a:ext cx="830144" cy="161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FF0000"/>
                </a:solidFill>
                <a:latin typeface="Times New Roman"/>
                <a:cs typeface="Times New Roman"/>
                <a:sym typeface="Times New Roman"/>
              </a:rPr>
              <a:t>Jan 1-12 acres consumed in So CA 6.5 times the 10-year avg for 49 states</a:t>
            </a:r>
            <a:endParaRPr sz="1100" b="1" dirty="0"/>
          </a:p>
        </p:txBody>
      </p:sp>
      <p:sp>
        <p:nvSpPr>
          <p:cNvPr id="534" name="Google Shape;534;p17"/>
          <p:cNvSpPr txBox="1"/>
          <p:nvPr/>
        </p:nvSpPr>
        <p:spPr>
          <a:xfrm>
            <a:off x="4501118" y="1979233"/>
            <a:ext cx="131766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Times New Roman"/>
                <a:ea typeface="Times New Roman"/>
                <a:cs typeface="Times New Roman"/>
                <a:sym typeface="Times New Roman"/>
              </a:rPr>
              <a:t>Actual Fire locations and hotspots</a:t>
            </a:r>
            <a:endParaRPr/>
          </a:p>
        </p:txBody>
      </p:sp>
      <p:cxnSp>
        <p:nvCxnSpPr>
          <p:cNvPr id="535" name="Google Shape;535;p17"/>
          <p:cNvCxnSpPr/>
          <p:nvPr/>
        </p:nvCxnSpPr>
        <p:spPr>
          <a:xfrm rot="10800000" flipH="1">
            <a:off x="5118853" y="1871246"/>
            <a:ext cx="1637506" cy="586479"/>
          </a:xfrm>
          <a:prstGeom prst="straightConnector1">
            <a:avLst/>
          </a:prstGeom>
          <a:noFill/>
          <a:ln w="9525" cap="flat" cmpd="sng">
            <a:solidFill>
              <a:srgbClr val="FF0000"/>
            </a:solidFill>
            <a:prstDash val="solid"/>
            <a:round/>
            <a:headEnd type="none" w="sm" len="sm"/>
            <a:tailEnd type="triangle" w="med" len="med"/>
          </a:ln>
        </p:spPr>
      </p:cxnSp>
      <p:cxnSp>
        <p:nvCxnSpPr>
          <p:cNvPr id="536" name="Google Shape;536;p17"/>
          <p:cNvCxnSpPr/>
          <p:nvPr/>
        </p:nvCxnSpPr>
        <p:spPr>
          <a:xfrm>
            <a:off x="5257800" y="2134560"/>
            <a:ext cx="457200" cy="0"/>
          </a:xfrm>
          <a:prstGeom prst="straightConnector1">
            <a:avLst/>
          </a:prstGeom>
          <a:noFill/>
          <a:ln w="9525" cap="flat" cmpd="sng">
            <a:solidFill>
              <a:srgbClr val="C00000"/>
            </a:solidFill>
            <a:prstDash val="solid"/>
            <a:round/>
            <a:headEnd type="none" w="sm" len="sm"/>
            <a:tailEnd type="triangle" w="med" len="med"/>
          </a:ln>
        </p:spPr>
      </p:cxnSp>
      <p:sp>
        <p:nvSpPr>
          <p:cNvPr id="539" name="Google Shape;539;p17"/>
          <p:cNvSpPr txBox="1"/>
          <p:nvPr/>
        </p:nvSpPr>
        <p:spPr>
          <a:xfrm>
            <a:off x="6619122" y="1025594"/>
            <a:ext cx="13181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FF00FF"/>
                </a:highlight>
                <a:latin typeface="Times New Roman"/>
                <a:ea typeface="Times New Roman"/>
                <a:cs typeface="Times New Roman"/>
                <a:sym typeface="Times New Roman"/>
              </a:rPr>
              <a:t>URL </a:t>
            </a:r>
            <a:endParaRPr/>
          </a:p>
        </p:txBody>
      </p:sp>
      <p:sp>
        <p:nvSpPr>
          <p:cNvPr id="540" name="Google Shape;540;p17"/>
          <p:cNvSpPr txBox="1"/>
          <p:nvPr/>
        </p:nvSpPr>
        <p:spPr>
          <a:xfrm>
            <a:off x="5632720" y="4769829"/>
            <a:ext cx="13181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FF00FF"/>
                </a:highlight>
                <a:latin typeface="Times New Roman"/>
                <a:ea typeface="Times New Roman"/>
                <a:cs typeface="Times New Roman"/>
                <a:sym typeface="Times New Roman"/>
              </a:rPr>
              <a:t>URL </a:t>
            </a:r>
            <a:endParaRPr/>
          </a:p>
        </p:txBody>
      </p:sp>
      <p:pic>
        <p:nvPicPr>
          <p:cNvPr id="7" name="Picture 6">
            <a:extLst>
              <a:ext uri="{FF2B5EF4-FFF2-40B4-BE49-F238E27FC236}">
                <a16:creationId xmlns:a16="http://schemas.microsoft.com/office/drawing/2014/main" id="{08241726-2280-46AC-9B1F-66A9FF7F1141}"/>
              </a:ext>
            </a:extLst>
          </p:cNvPr>
          <p:cNvPicPr>
            <a:picLocks noChangeAspect="1"/>
          </p:cNvPicPr>
          <p:nvPr/>
        </p:nvPicPr>
        <p:blipFill>
          <a:blip r:embed="rId5"/>
          <a:stretch>
            <a:fillRect/>
          </a:stretch>
        </p:blipFill>
        <p:spPr>
          <a:xfrm>
            <a:off x="4555020" y="2899717"/>
            <a:ext cx="3758835" cy="3958284"/>
          </a:xfrm>
          <a:prstGeom prst="rect">
            <a:avLst/>
          </a:prstGeom>
        </p:spPr>
      </p:pic>
      <p:sp>
        <p:nvSpPr>
          <p:cNvPr id="8" name="Oval 7">
            <a:extLst>
              <a:ext uri="{FF2B5EF4-FFF2-40B4-BE49-F238E27FC236}">
                <a16:creationId xmlns:a16="http://schemas.microsoft.com/office/drawing/2014/main" id="{E34C615F-493C-C8F4-5189-57754C1D232F}"/>
              </a:ext>
            </a:extLst>
          </p:cNvPr>
          <p:cNvSpPr/>
          <p:nvPr/>
        </p:nvSpPr>
        <p:spPr>
          <a:xfrm>
            <a:off x="7946447" y="4242816"/>
            <a:ext cx="283153" cy="202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7A4EEC8-1D89-01C5-B191-2A70BE7A3F44}"/>
              </a:ext>
            </a:extLst>
          </p:cNvPr>
          <p:cNvSpPr/>
          <p:nvPr/>
        </p:nvSpPr>
        <p:spPr>
          <a:xfrm>
            <a:off x="6950901" y="6659691"/>
            <a:ext cx="283153" cy="202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026" name="Picture 2">
            <a:extLst>
              <a:ext uri="{FF2B5EF4-FFF2-40B4-BE49-F238E27FC236}">
                <a16:creationId xmlns:a16="http://schemas.microsoft.com/office/drawing/2014/main" id="{44860F02-9522-2A65-4E24-AD1D44AAA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9" y="3799203"/>
            <a:ext cx="3018065" cy="2331969"/>
          </a:xfrm>
          <a:prstGeom prst="rect">
            <a:avLst/>
          </a:prstGeom>
          <a:noFill/>
          <a:extLst>
            <a:ext uri="{909E8E84-426E-40DD-AFC4-6F175D3DCCD1}">
              <a14:hiddenFill xmlns:a14="http://schemas.microsoft.com/office/drawing/2010/main">
                <a:solidFill>
                  <a:srgbClr val="FFFFFF"/>
                </a:solidFill>
              </a14:hiddenFill>
            </a:ext>
          </a:extLst>
        </p:spPr>
      </p:pic>
      <p:pic>
        <p:nvPicPr>
          <p:cNvPr id="121" name="Google Shape;121;p2"/>
          <p:cNvPicPr preferRelativeResize="0"/>
          <p:nvPr/>
        </p:nvPicPr>
        <p:blipFill rotWithShape="1">
          <a:blip r:embed="rId4">
            <a:alphaModFix/>
          </a:blip>
          <a:srcRect/>
          <a:stretch/>
        </p:blipFill>
        <p:spPr>
          <a:xfrm>
            <a:off x="3093594" y="5160482"/>
            <a:ext cx="2162762" cy="1663882"/>
          </a:xfrm>
          <a:prstGeom prst="rect">
            <a:avLst/>
          </a:prstGeom>
          <a:noFill/>
          <a:ln>
            <a:noFill/>
          </a:ln>
        </p:spPr>
      </p:pic>
      <p:sp>
        <p:nvSpPr>
          <p:cNvPr id="123" name="Google Shape;123;p2"/>
          <p:cNvSpPr txBox="1">
            <a:spLocks noGrp="1"/>
          </p:cNvSpPr>
          <p:nvPr>
            <p:ph type="title"/>
          </p:nvPr>
        </p:nvSpPr>
        <p:spPr>
          <a:xfrm>
            <a:off x="62572" y="-10630"/>
            <a:ext cx="3810000" cy="457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t>Drought Monitor </a:t>
            </a:r>
            <a:endParaRPr/>
          </a:p>
        </p:txBody>
      </p:sp>
      <p:sp>
        <p:nvSpPr>
          <p:cNvPr id="124" name="Google Shape;124;p2"/>
          <p:cNvSpPr txBox="1">
            <a:spLocks noGrp="1"/>
          </p:cNvSpPr>
          <p:nvPr>
            <p:ph type="sldNum" idx="12"/>
          </p:nvPr>
        </p:nvSpPr>
        <p:spPr>
          <a:xfrm>
            <a:off x="8839201" y="6592550"/>
            <a:ext cx="304799" cy="34131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FF0000"/>
              </a:buClr>
              <a:buSzPts val="1400"/>
              <a:buFont typeface="Arial"/>
              <a:buNone/>
            </a:pPr>
            <a:fld id="{00000000-1234-1234-1234-123412341234}" type="slidenum">
              <a:rPr lang="en-US" sz="1400">
                <a:solidFill>
                  <a:srgbClr val="FF0000"/>
                </a:solidFill>
                <a:latin typeface="Arial"/>
                <a:ea typeface="Arial"/>
                <a:cs typeface="Arial"/>
                <a:sym typeface="Arial"/>
              </a:rPr>
              <a:t>2</a:t>
            </a:fld>
            <a:endParaRPr sz="1400">
              <a:solidFill>
                <a:srgbClr val="FF0000"/>
              </a:solidFill>
              <a:latin typeface="Arial"/>
              <a:ea typeface="Arial"/>
              <a:cs typeface="Arial"/>
              <a:sym typeface="Arial"/>
            </a:endParaRPr>
          </a:p>
        </p:txBody>
      </p:sp>
      <p:sp>
        <p:nvSpPr>
          <p:cNvPr id="125" name="Google Shape;125;p2"/>
          <p:cNvSpPr txBox="1"/>
          <p:nvPr/>
        </p:nvSpPr>
        <p:spPr>
          <a:xfrm>
            <a:off x="1264794" y="3429872"/>
            <a:ext cx="1828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(Recent/Latest)</a:t>
            </a:r>
            <a:endParaRPr/>
          </a:p>
        </p:txBody>
      </p:sp>
      <p:sp>
        <p:nvSpPr>
          <p:cNvPr id="126" name="Google Shape;126;p2"/>
          <p:cNvSpPr txBox="1"/>
          <p:nvPr/>
        </p:nvSpPr>
        <p:spPr>
          <a:xfrm>
            <a:off x="3657600" y="0"/>
            <a:ext cx="54864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u="sng">
                <a:solidFill>
                  <a:srgbClr val="FF0000"/>
                </a:solidFill>
                <a:latin typeface="Times New Roman"/>
                <a:ea typeface="Times New Roman"/>
                <a:cs typeface="Times New Roman"/>
                <a:sym typeface="Times New Roman"/>
              </a:rPr>
              <a:t>Monitoring is important because, unlike US T/P fcsts,  for drought forecasts, we have to know where we are, before we can tell where we are going!! Drought forecasts are  tendency forecasts as changes from the latest USDM.</a:t>
            </a:r>
            <a:endParaRPr/>
          </a:p>
        </p:txBody>
      </p:sp>
      <p:sp>
        <p:nvSpPr>
          <p:cNvPr id="127" name="Google Shape;127;p2"/>
          <p:cNvSpPr txBox="1"/>
          <p:nvPr/>
        </p:nvSpPr>
        <p:spPr>
          <a:xfrm>
            <a:off x="152400" y="3447029"/>
            <a:ext cx="12954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  January</a:t>
            </a:r>
            <a:endParaRPr dirty="0"/>
          </a:p>
        </p:txBody>
      </p:sp>
      <p:sp>
        <p:nvSpPr>
          <p:cNvPr id="128" name="Google Shape;128;p2"/>
          <p:cNvSpPr txBox="1"/>
          <p:nvPr/>
        </p:nvSpPr>
        <p:spPr>
          <a:xfrm>
            <a:off x="5105038" y="600803"/>
            <a:ext cx="4038962" cy="532449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000"/>
              <a:buFont typeface="Arial"/>
              <a:buChar char="•"/>
            </a:pPr>
            <a:r>
              <a:rPr lang="en-US" sz="1000" b="1" dirty="0">
                <a:solidFill>
                  <a:schemeClr val="dk1"/>
                </a:solidFill>
                <a:latin typeface="Trebuchet MS"/>
                <a:ea typeface="Trebuchet MS"/>
                <a:cs typeface="Trebuchet MS"/>
                <a:sym typeface="Trebuchet MS"/>
              </a:rPr>
              <a:t>C</a:t>
            </a:r>
            <a:r>
              <a:rPr lang="en-US" sz="1000" dirty="0">
                <a:solidFill>
                  <a:schemeClr val="dk1"/>
                </a:solidFill>
                <a:latin typeface="Trebuchet MS"/>
                <a:ea typeface="Trebuchet MS"/>
                <a:cs typeface="Trebuchet MS"/>
                <a:sym typeface="Trebuchet MS"/>
              </a:rPr>
              <a:t>alifornia for the most part, until a few months ago, has remained drought free for about twenty months now luckily due to above normal rainfall during  both recent 2022/23 (La Nina, strange!) and 2023/24 (El Nino, canonical!) winter rainfall seasons. But in the last couple of months some dryness has kept in. </a:t>
            </a:r>
            <a:r>
              <a:rPr lang="en-US" sz="1000" b="1" dirty="0">
                <a:solidFill>
                  <a:schemeClr val="dk1"/>
                </a:solidFill>
                <a:latin typeface="Trebuchet MS"/>
                <a:ea typeface="Trebuchet MS"/>
                <a:cs typeface="Trebuchet MS"/>
                <a:sym typeface="Trebuchet MS"/>
              </a:rPr>
              <a:t>W</a:t>
            </a:r>
            <a:r>
              <a:rPr lang="en-US" sz="1000" dirty="0">
                <a:solidFill>
                  <a:schemeClr val="dk1"/>
                </a:solidFill>
                <a:latin typeface="Trebuchet MS"/>
                <a:ea typeface="Trebuchet MS"/>
                <a:cs typeface="Trebuchet MS"/>
                <a:sym typeface="Trebuchet MS"/>
              </a:rPr>
              <a:t>ater levels in CA reservoirs are good but surface moisture loss has triggered large, rapidly-spreading fires in southern CA. Water storage levels in the much bigger Lake Powell and Lake Mead continue to be very low, and are nowhere near the long-term average contents.</a:t>
            </a:r>
            <a:endParaRPr dirty="0"/>
          </a:p>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This is decades in the making. Comparing the most recent USDM with that back in summer, there is a considerable increase in the drought covered areas of the United States, but down somewhat from record coverage in November.  </a:t>
            </a:r>
            <a:endParaRPr dirty="0"/>
          </a:p>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In our </a:t>
            </a:r>
            <a:r>
              <a:rPr lang="en-US" sz="1000" u="sng" dirty="0">
                <a:solidFill>
                  <a:schemeClr val="dk1"/>
                </a:solidFill>
                <a:latin typeface="Trebuchet MS"/>
                <a:ea typeface="Trebuchet MS"/>
                <a:cs typeface="Trebuchet MS"/>
                <a:sym typeface="Trebuchet MS"/>
              </a:rPr>
              <a:t>June/July</a:t>
            </a:r>
            <a:r>
              <a:rPr lang="en-US" sz="1000" dirty="0">
                <a:solidFill>
                  <a:schemeClr val="dk1"/>
                </a:solidFill>
                <a:latin typeface="Trebuchet MS"/>
                <a:ea typeface="Trebuchet MS"/>
                <a:cs typeface="Trebuchet MS"/>
                <a:sym typeface="Trebuchet MS"/>
              </a:rPr>
              <a:t> Drought briefings, we suggested that, “</a:t>
            </a:r>
            <a:r>
              <a:rPr lang="en-US" sz="1000" dirty="0">
                <a:solidFill>
                  <a:srgbClr val="000000"/>
                </a:solidFill>
                <a:latin typeface="Trebuchet MS"/>
                <a:ea typeface="Trebuchet MS"/>
                <a:cs typeface="Trebuchet MS"/>
                <a:sym typeface="Trebuchet MS"/>
              </a:rPr>
              <a:t>Overall, % of US land areas under </a:t>
            </a:r>
            <a:r>
              <a:rPr lang="en-US" sz="1000" u="sng" dirty="0">
                <a:solidFill>
                  <a:srgbClr val="000000"/>
                </a:solidFill>
                <a:latin typeface="Trebuchet MS"/>
                <a:ea typeface="Trebuchet MS"/>
                <a:cs typeface="Trebuchet MS"/>
                <a:sym typeface="Trebuchet MS"/>
              </a:rPr>
              <a:t>drought will slightly increase from existing very low levels, mainly due to drought concern in the western/central US states.” </a:t>
            </a:r>
            <a:r>
              <a:rPr lang="en-US" sz="1000" dirty="0">
                <a:solidFill>
                  <a:srgbClr val="000000"/>
                </a:solidFill>
                <a:latin typeface="Trebuchet MS"/>
                <a:ea typeface="Trebuchet MS"/>
                <a:cs typeface="Trebuchet MS"/>
                <a:sym typeface="Trebuchet MS"/>
              </a:rPr>
              <a:t>– which did  happen, as we can see from the current USDM map.</a:t>
            </a:r>
            <a:endParaRPr sz="100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000"/>
              <a:buFont typeface="Arial"/>
              <a:buChar char="•"/>
            </a:pPr>
            <a:r>
              <a:rPr lang="en-US" sz="1000" b="1" dirty="0">
                <a:solidFill>
                  <a:schemeClr val="dk1"/>
                </a:solidFill>
                <a:latin typeface="Trebuchet MS"/>
                <a:ea typeface="Trebuchet MS"/>
                <a:cs typeface="Trebuchet MS"/>
                <a:sym typeface="Trebuchet MS"/>
              </a:rPr>
              <a:t>L</a:t>
            </a:r>
            <a:r>
              <a:rPr lang="en-US" sz="1000" dirty="0">
                <a:solidFill>
                  <a:schemeClr val="dk1"/>
                </a:solidFill>
                <a:latin typeface="Trebuchet MS"/>
                <a:ea typeface="Trebuchet MS"/>
                <a:cs typeface="Trebuchet MS"/>
                <a:sym typeface="Trebuchet MS"/>
              </a:rPr>
              <a:t>arge parts of NV/UT/AZ/NM and TX are still dry or under drought due to long term/decadal drought in the SW, as well as the poor back to back SW monsoons in 2023 and 2024.</a:t>
            </a:r>
            <a:endParaRPr dirty="0"/>
          </a:p>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While the drought in WA &amp; OR got relief from the early winter rains, drought in the border/interior areas of MT,WY the Dakotas and NE has not significantly improved and is likely to not get any relief soon.</a:t>
            </a:r>
            <a:endParaRPr dirty="0"/>
          </a:p>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Much of the coastal regions of northeastern states and the Delmarva region and vicinity that quickly developed drought conditions earlier have seen some relief and may get more, consistent with canonical La Nina correlations.</a:t>
            </a:r>
            <a:endParaRPr dirty="0"/>
          </a:p>
          <a:p>
            <a:pPr marL="285750" marR="0" lvl="0" indent="-285750" algn="l" rtl="0">
              <a:spcBef>
                <a:spcPts val="0"/>
              </a:spcBef>
              <a:spcAft>
                <a:spcPts val="0"/>
              </a:spcAft>
              <a:buClr>
                <a:srgbClr val="000000"/>
              </a:buClr>
              <a:buSzPts val="1000"/>
              <a:buFont typeface="Arial"/>
              <a:buChar char="•"/>
            </a:pPr>
            <a:r>
              <a:rPr lang="en-US" sz="1000" dirty="0">
                <a:solidFill>
                  <a:srgbClr val="000000"/>
                </a:solidFill>
                <a:latin typeface="Trebuchet MS"/>
                <a:ea typeface="Trebuchet MS"/>
                <a:cs typeface="Trebuchet MS"/>
                <a:sym typeface="Trebuchet MS"/>
              </a:rPr>
              <a:t>A lot depends on the strength and duration of La Nina?  Generally La Nina phase of ENSO is associated with less rain across the US and vice versa during El Nino, enhancing any dryness and raising concerns across the southern states .</a:t>
            </a:r>
            <a:endParaRPr sz="1000" dirty="0">
              <a:solidFill>
                <a:schemeClr val="dk1"/>
              </a:solidFill>
              <a:latin typeface="Trebuchet MS"/>
              <a:ea typeface="Trebuchet MS"/>
              <a:cs typeface="Trebuchet MS"/>
              <a:sym typeface="Trebuchet MS"/>
            </a:endParaRPr>
          </a:p>
        </p:txBody>
      </p:sp>
      <p:sp>
        <p:nvSpPr>
          <p:cNvPr id="129" name="Google Shape;129;p2"/>
          <p:cNvSpPr txBox="1"/>
          <p:nvPr/>
        </p:nvSpPr>
        <p:spPr>
          <a:xfrm>
            <a:off x="837232" y="738564"/>
            <a:ext cx="1295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 December</a:t>
            </a:r>
            <a:endParaRPr dirty="0"/>
          </a:p>
        </p:txBody>
      </p:sp>
      <p:sp>
        <p:nvSpPr>
          <p:cNvPr id="131" name="Google Shape;131;p2"/>
          <p:cNvSpPr txBox="1"/>
          <p:nvPr/>
        </p:nvSpPr>
        <p:spPr>
          <a:xfrm>
            <a:off x="3036210" y="4816787"/>
            <a:ext cx="183277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        September</a:t>
            </a:r>
            <a:endParaRPr dirty="0"/>
          </a:p>
        </p:txBody>
      </p:sp>
      <p:pic>
        <p:nvPicPr>
          <p:cNvPr id="132" name="Google Shape;132;p2"/>
          <p:cNvPicPr preferRelativeResize="0"/>
          <p:nvPr/>
        </p:nvPicPr>
        <p:blipFill rotWithShape="1">
          <a:blip r:embed="rId5">
            <a:alphaModFix/>
          </a:blip>
          <a:srcRect/>
          <a:stretch/>
        </p:blipFill>
        <p:spPr>
          <a:xfrm>
            <a:off x="3108437" y="3185065"/>
            <a:ext cx="2163124" cy="1686765"/>
          </a:xfrm>
          <a:prstGeom prst="rect">
            <a:avLst/>
          </a:prstGeom>
          <a:noFill/>
          <a:ln>
            <a:noFill/>
          </a:ln>
        </p:spPr>
      </p:pic>
      <p:pic>
        <p:nvPicPr>
          <p:cNvPr id="135" name="Google Shape;135;p2"/>
          <p:cNvPicPr preferRelativeResize="0"/>
          <p:nvPr/>
        </p:nvPicPr>
        <p:blipFill rotWithShape="1">
          <a:blip r:embed="rId6">
            <a:alphaModFix/>
          </a:blip>
          <a:srcRect/>
          <a:stretch/>
        </p:blipFill>
        <p:spPr>
          <a:xfrm>
            <a:off x="3108436" y="1135081"/>
            <a:ext cx="2163123" cy="1747630"/>
          </a:xfrm>
          <a:prstGeom prst="rect">
            <a:avLst/>
          </a:prstGeom>
          <a:noFill/>
          <a:ln>
            <a:noFill/>
          </a:ln>
        </p:spPr>
      </p:pic>
      <p:sp>
        <p:nvSpPr>
          <p:cNvPr id="137" name="Google Shape;137;p2"/>
          <p:cNvSpPr txBox="1"/>
          <p:nvPr/>
        </p:nvSpPr>
        <p:spPr>
          <a:xfrm>
            <a:off x="3592386" y="865577"/>
            <a:ext cx="1295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 November</a:t>
            </a:r>
            <a:endParaRPr dirty="0"/>
          </a:p>
        </p:txBody>
      </p:sp>
      <p:pic>
        <p:nvPicPr>
          <p:cNvPr id="138" name="Google Shape;138;p2"/>
          <p:cNvPicPr preferRelativeResize="0"/>
          <p:nvPr/>
        </p:nvPicPr>
        <p:blipFill rotWithShape="1">
          <a:blip r:embed="rId7">
            <a:alphaModFix/>
          </a:blip>
          <a:srcRect/>
          <a:stretch/>
        </p:blipFill>
        <p:spPr>
          <a:xfrm>
            <a:off x="38449" y="1050243"/>
            <a:ext cx="3018170" cy="2331969"/>
          </a:xfrm>
          <a:prstGeom prst="rect">
            <a:avLst/>
          </a:prstGeom>
          <a:noFill/>
          <a:ln>
            <a:noFill/>
          </a:ln>
        </p:spPr>
      </p:pic>
      <p:sp>
        <p:nvSpPr>
          <p:cNvPr id="2" name="Google Shape;137;p2">
            <a:extLst>
              <a:ext uri="{FF2B5EF4-FFF2-40B4-BE49-F238E27FC236}">
                <a16:creationId xmlns:a16="http://schemas.microsoft.com/office/drawing/2014/main" id="{0E903386-763E-5A13-7906-6D40FCEC1D0F}"/>
              </a:ext>
            </a:extLst>
          </p:cNvPr>
          <p:cNvSpPr txBox="1"/>
          <p:nvPr/>
        </p:nvSpPr>
        <p:spPr>
          <a:xfrm>
            <a:off x="3451616" y="2865681"/>
            <a:ext cx="1295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 October</a:t>
            </a:r>
            <a:endParaRPr dirty="0"/>
          </a:p>
        </p:txBody>
      </p:sp>
      <p:cxnSp>
        <p:nvCxnSpPr>
          <p:cNvPr id="120" name="Google Shape;120;p2"/>
          <p:cNvCxnSpPr>
            <a:cxnSpLocks/>
          </p:cNvCxnSpPr>
          <p:nvPr/>
        </p:nvCxnSpPr>
        <p:spPr>
          <a:xfrm flipH="1">
            <a:off x="2093322" y="1838582"/>
            <a:ext cx="2426440" cy="2717634"/>
          </a:xfrm>
          <a:prstGeom prst="straightConnector1">
            <a:avLst/>
          </a:prstGeom>
          <a:noFill/>
          <a:ln w="19050" cap="flat" cmpd="sng">
            <a:solidFill>
              <a:srgbClr val="002060"/>
            </a:solidFill>
            <a:prstDash val="solid"/>
            <a:round/>
            <a:headEnd type="triangle" w="med" len="med"/>
            <a:tailEnd type="triangle" w="med" len="med"/>
          </a:ln>
        </p:spPr>
      </p:cxnSp>
      <p:cxnSp>
        <p:nvCxnSpPr>
          <p:cNvPr id="6" name="Google Shape;120;p2">
            <a:extLst>
              <a:ext uri="{FF2B5EF4-FFF2-40B4-BE49-F238E27FC236}">
                <a16:creationId xmlns:a16="http://schemas.microsoft.com/office/drawing/2014/main" id="{548DD42A-FD44-C234-1BED-FE9D311F4FF0}"/>
              </a:ext>
            </a:extLst>
          </p:cNvPr>
          <p:cNvCxnSpPr>
            <a:cxnSpLocks/>
          </p:cNvCxnSpPr>
          <p:nvPr/>
        </p:nvCxnSpPr>
        <p:spPr>
          <a:xfrm>
            <a:off x="2413071" y="1871528"/>
            <a:ext cx="110089" cy="2299023"/>
          </a:xfrm>
          <a:prstGeom prst="straightConnector1">
            <a:avLst/>
          </a:prstGeom>
          <a:noFill/>
          <a:ln w="19050" cap="flat" cmpd="sng">
            <a:solidFill>
              <a:srgbClr val="00B050"/>
            </a:solidFill>
            <a:prstDash val="solid"/>
            <a:round/>
            <a:headEnd type="triangle" w="med" len="med"/>
            <a:tailEnd type="triangle" w="med" len="med"/>
          </a:ln>
        </p:spPr>
      </p:cxnSp>
      <p:sp>
        <p:nvSpPr>
          <p:cNvPr id="8" name="Oval 7">
            <a:extLst>
              <a:ext uri="{FF2B5EF4-FFF2-40B4-BE49-F238E27FC236}">
                <a16:creationId xmlns:a16="http://schemas.microsoft.com/office/drawing/2014/main" id="{05AF069A-C48D-D764-CB19-3B50536E8C53}"/>
              </a:ext>
            </a:extLst>
          </p:cNvPr>
          <p:cNvSpPr/>
          <p:nvPr/>
        </p:nvSpPr>
        <p:spPr>
          <a:xfrm>
            <a:off x="62572" y="4654296"/>
            <a:ext cx="367196" cy="531782"/>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6" name="Google Shape;546;p18"/>
          <p:cNvSpPr/>
          <p:nvPr/>
        </p:nvSpPr>
        <p:spPr>
          <a:xfrm>
            <a:off x="1179703" y="925195"/>
            <a:ext cx="27919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2"/>
                </a:solidFill>
                <a:latin typeface="Times New Roman"/>
                <a:ea typeface="Times New Roman"/>
                <a:cs typeface="Times New Roman"/>
                <a:sym typeface="Times New Roman"/>
              </a:rPr>
              <a:t>https://www.deanfarr.com/western_water</a:t>
            </a:r>
            <a:r>
              <a:rPr lang="en-US" sz="1800">
                <a:solidFill>
                  <a:schemeClr val="dk1"/>
                </a:solidFill>
                <a:latin typeface="Times New Roman"/>
                <a:ea typeface="Times New Roman"/>
                <a:cs typeface="Times New Roman"/>
                <a:sym typeface="Times New Roman"/>
              </a:rPr>
              <a:t>/</a:t>
            </a:r>
            <a:endParaRPr/>
          </a:p>
        </p:txBody>
      </p:sp>
      <p:sp>
        <p:nvSpPr>
          <p:cNvPr id="548" name="Google Shape;548;p18"/>
          <p:cNvSpPr txBox="1">
            <a:spLocks noGrp="1"/>
          </p:cNvSpPr>
          <p:nvPr>
            <p:ph type="sldNum" idx="12"/>
          </p:nvPr>
        </p:nvSpPr>
        <p:spPr>
          <a:xfrm>
            <a:off x="7010400" y="650253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549" name="Google Shape;549;p18"/>
          <p:cNvSpPr/>
          <p:nvPr/>
        </p:nvSpPr>
        <p:spPr>
          <a:xfrm>
            <a:off x="201226" y="6045746"/>
            <a:ext cx="380117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FF0000"/>
                </a:solidFill>
                <a:latin typeface="Times New Roman"/>
                <a:ea typeface="Times New Roman"/>
                <a:cs typeface="Times New Roman"/>
                <a:sym typeface="Times New Roman"/>
              </a:rPr>
              <a:t>Lakes Mead, Powell in NV/AZ are at low  levels! ☹ ☹  HUGE </a:t>
            </a:r>
            <a:r>
              <a:rPr lang="en-US" b="1" dirty="0">
                <a:solidFill>
                  <a:srgbClr val="FF0000"/>
                </a:solidFill>
                <a:latin typeface="Times New Roman"/>
                <a:ea typeface="Times New Roman"/>
                <a:cs typeface="Times New Roman"/>
                <a:sym typeface="Times New Roman"/>
              </a:rPr>
              <a:t>implications</a:t>
            </a:r>
            <a:r>
              <a:rPr lang="en-US" sz="1400" b="1" dirty="0">
                <a:solidFill>
                  <a:srgbClr val="FF0000"/>
                </a:solidFill>
                <a:latin typeface="Times New Roman"/>
                <a:ea typeface="Times New Roman"/>
                <a:cs typeface="Times New Roman"/>
                <a:sym typeface="Times New Roman"/>
              </a:rPr>
              <a:t> for electric power and water supplies for CA/NV/AZ/UT !! </a:t>
            </a:r>
            <a:endParaRPr sz="1400" b="1" dirty="0">
              <a:solidFill>
                <a:srgbClr val="FF0000"/>
              </a:solidFill>
              <a:latin typeface="Times New Roman"/>
              <a:ea typeface="Times New Roman"/>
              <a:cs typeface="Times New Roman"/>
              <a:sym typeface="Times New Roman"/>
            </a:endParaRPr>
          </a:p>
        </p:txBody>
      </p:sp>
      <p:sp>
        <p:nvSpPr>
          <p:cNvPr id="550" name="Google Shape;550;p18"/>
          <p:cNvSpPr/>
          <p:nvPr/>
        </p:nvSpPr>
        <p:spPr>
          <a:xfrm>
            <a:off x="-34031" y="555863"/>
            <a:ext cx="4572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Roboto"/>
                <a:ea typeface="Roboto"/>
                <a:cs typeface="Roboto"/>
                <a:sym typeface="Roboto"/>
              </a:rPr>
              <a:t>Percent Full for </a:t>
            </a:r>
            <a:r>
              <a:rPr lang="en-US" dirty="0">
                <a:solidFill>
                  <a:schemeClr val="dk1"/>
                </a:solidFill>
                <a:latin typeface="Roboto"/>
                <a:ea typeface="Roboto"/>
                <a:cs typeface="Roboto"/>
                <a:sym typeface="Roboto"/>
              </a:rPr>
              <a:t>End of</a:t>
            </a:r>
            <a:r>
              <a:rPr lang="en-US" sz="1400" dirty="0">
                <a:solidFill>
                  <a:schemeClr val="dk1"/>
                </a:solidFill>
                <a:latin typeface="Roboto"/>
                <a:ea typeface="Roboto"/>
                <a:cs typeface="Roboto"/>
                <a:sym typeface="Roboto"/>
              </a:rPr>
              <a:t> </a:t>
            </a:r>
            <a:r>
              <a:rPr lang="en-US" dirty="0">
                <a:solidFill>
                  <a:schemeClr val="dk1"/>
                </a:solidFill>
                <a:latin typeface="Roboto"/>
                <a:ea typeface="Roboto"/>
                <a:cs typeface="Roboto"/>
                <a:sym typeface="Roboto"/>
              </a:rPr>
              <a:t>November</a:t>
            </a:r>
            <a:r>
              <a:rPr lang="en-US" sz="1400" dirty="0">
                <a:solidFill>
                  <a:schemeClr val="dk1"/>
                </a:solidFill>
                <a:latin typeface="Roboto"/>
                <a:ea typeface="Roboto"/>
                <a:cs typeface="Roboto"/>
                <a:sym typeface="Roboto"/>
              </a:rPr>
              <a:t> 2024)</a:t>
            </a:r>
            <a:r>
              <a:rPr lang="en-US" sz="1800" dirty="0">
                <a:solidFill>
                  <a:schemeClr val="dk1"/>
                </a:solidFill>
                <a:latin typeface="Roboto"/>
                <a:ea typeface="Roboto"/>
                <a:cs typeface="Roboto"/>
                <a:sym typeface="Roboto"/>
              </a:rPr>
              <a:t> </a:t>
            </a:r>
            <a:endParaRPr sz="1800" b="0" i="0" dirty="0">
              <a:solidFill>
                <a:schemeClr val="dk1"/>
              </a:solidFill>
              <a:latin typeface="Roboto"/>
              <a:ea typeface="Roboto"/>
              <a:cs typeface="Roboto"/>
              <a:sym typeface="Roboto"/>
            </a:endParaRPr>
          </a:p>
        </p:txBody>
      </p:sp>
      <p:sp>
        <p:nvSpPr>
          <p:cNvPr id="551" name="Google Shape;551;p18"/>
          <p:cNvSpPr txBox="1"/>
          <p:nvPr/>
        </p:nvSpPr>
        <p:spPr>
          <a:xfrm>
            <a:off x="4937918" y="551386"/>
            <a:ext cx="38250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Roboto"/>
                <a:ea typeface="Roboto"/>
                <a:cs typeface="Roboto"/>
                <a:sym typeface="Roboto"/>
              </a:rPr>
              <a:t>Percent full for </a:t>
            </a:r>
            <a:r>
              <a:rPr lang="en-US" dirty="0">
                <a:solidFill>
                  <a:schemeClr val="dk1"/>
                </a:solidFill>
                <a:latin typeface="Roboto"/>
                <a:ea typeface="Roboto"/>
                <a:cs typeface="Roboto"/>
                <a:sym typeface="Roboto"/>
              </a:rPr>
              <a:t>End of December</a:t>
            </a:r>
            <a:r>
              <a:rPr lang="en-US" sz="1400" dirty="0">
                <a:solidFill>
                  <a:schemeClr val="dk1"/>
                </a:solidFill>
                <a:latin typeface="Roboto"/>
                <a:ea typeface="Roboto"/>
                <a:cs typeface="Roboto"/>
                <a:sym typeface="Roboto"/>
              </a:rPr>
              <a:t> 2024</a:t>
            </a:r>
            <a:endParaRPr dirty="0"/>
          </a:p>
        </p:txBody>
      </p:sp>
      <p:sp>
        <p:nvSpPr>
          <p:cNvPr id="552" name="Google Shape;552;p18"/>
          <p:cNvSpPr txBox="1"/>
          <p:nvPr/>
        </p:nvSpPr>
        <p:spPr>
          <a:xfrm>
            <a:off x="4795561" y="6045746"/>
            <a:ext cx="38319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Some reductions in Pacific Northwest!!</a:t>
            </a:r>
          </a:p>
          <a:p>
            <a:pPr marL="0" marR="0" lvl="0" indent="0" algn="l" rtl="0">
              <a:spcBef>
                <a:spcPts val="0"/>
              </a:spcBef>
              <a:spcAft>
                <a:spcPts val="0"/>
              </a:spcAft>
              <a:buNone/>
            </a:pPr>
            <a:r>
              <a:rPr lang="en-US" sz="1800" dirty="0">
                <a:solidFill>
                  <a:schemeClr val="dk1"/>
                </a:solidFill>
                <a:latin typeface="Times New Roman"/>
                <a:cs typeface="Times New Roman"/>
                <a:sym typeface="Times New Roman"/>
              </a:rPr>
              <a:t>Overall very similar</a:t>
            </a:r>
            <a:endParaRPr dirty="0"/>
          </a:p>
        </p:txBody>
      </p:sp>
      <p:sp>
        <p:nvSpPr>
          <p:cNvPr id="553" name="Google Shape;553;p18"/>
          <p:cNvSpPr txBox="1"/>
          <p:nvPr/>
        </p:nvSpPr>
        <p:spPr>
          <a:xfrm>
            <a:off x="2497014" y="-33184"/>
            <a:ext cx="45895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dk1"/>
                </a:solidFill>
                <a:latin typeface="Times New Roman"/>
                <a:ea typeface="Times New Roman"/>
                <a:cs typeface="Times New Roman"/>
                <a:sym typeface="Times New Roman"/>
              </a:rPr>
              <a:t>Western Water (2000-2024), from Dean Farr</a:t>
            </a:r>
            <a:endParaRPr/>
          </a:p>
        </p:txBody>
      </p:sp>
      <p:cxnSp>
        <p:nvCxnSpPr>
          <p:cNvPr id="554" name="Google Shape;554;p18"/>
          <p:cNvCxnSpPr/>
          <p:nvPr/>
        </p:nvCxnSpPr>
        <p:spPr>
          <a:xfrm rot="10800000">
            <a:off x="685800" y="4495800"/>
            <a:ext cx="0" cy="1676400"/>
          </a:xfrm>
          <a:prstGeom prst="straightConnector1">
            <a:avLst/>
          </a:prstGeom>
          <a:noFill/>
          <a:ln w="9525" cap="flat" cmpd="sng">
            <a:solidFill>
              <a:srgbClr val="B5DADD"/>
            </a:solidFill>
            <a:prstDash val="solid"/>
            <a:round/>
            <a:headEnd type="none" w="sm" len="sm"/>
            <a:tailEnd type="triangle" w="med" len="med"/>
          </a:ln>
        </p:spPr>
      </p:cxnSp>
      <p:cxnSp>
        <p:nvCxnSpPr>
          <p:cNvPr id="555" name="Google Shape;555;p18"/>
          <p:cNvCxnSpPr/>
          <p:nvPr/>
        </p:nvCxnSpPr>
        <p:spPr>
          <a:xfrm rot="10800000">
            <a:off x="990600" y="4495800"/>
            <a:ext cx="381000" cy="1676400"/>
          </a:xfrm>
          <a:prstGeom prst="straightConnector1">
            <a:avLst/>
          </a:prstGeom>
          <a:noFill/>
          <a:ln w="9525" cap="flat" cmpd="sng">
            <a:solidFill>
              <a:srgbClr val="B5DADD"/>
            </a:solidFill>
            <a:prstDash val="solid"/>
            <a:round/>
            <a:headEnd type="none" w="sm" len="sm"/>
            <a:tailEnd type="triangle" w="med" len="med"/>
          </a:ln>
        </p:spPr>
      </p:cxnSp>
      <p:pic>
        <p:nvPicPr>
          <p:cNvPr id="557" name="Google Shape;557;p18"/>
          <p:cNvPicPr preferRelativeResize="0"/>
          <p:nvPr/>
        </p:nvPicPr>
        <p:blipFill rotWithShape="1">
          <a:blip r:embed="rId3">
            <a:alphaModFix/>
          </a:blip>
          <a:srcRect/>
          <a:stretch/>
        </p:blipFill>
        <p:spPr>
          <a:xfrm>
            <a:off x="3253" y="965964"/>
            <a:ext cx="4648200" cy="5039013"/>
          </a:xfrm>
          <a:prstGeom prst="rect">
            <a:avLst/>
          </a:prstGeom>
          <a:noFill/>
          <a:ln>
            <a:noFill/>
          </a:ln>
        </p:spPr>
      </p:pic>
      <p:sp>
        <p:nvSpPr>
          <p:cNvPr id="559" name="Google Shape;559;p18"/>
          <p:cNvSpPr txBox="1"/>
          <p:nvPr/>
        </p:nvSpPr>
        <p:spPr>
          <a:xfrm>
            <a:off x="6647028" y="3950076"/>
            <a:ext cx="13181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FF00FF"/>
                </a:highlight>
                <a:latin typeface="Times New Roman"/>
                <a:ea typeface="Times New Roman"/>
                <a:cs typeface="Times New Roman"/>
                <a:sym typeface="Times New Roman"/>
              </a:rPr>
              <a:t>URL </a:t>
            </a:r>
            <a:endParaRPr/>
          </a:p>
        </p:txBody>
      </p:sp>
      <p:pic>
        <p:nvPicPr>
          <p:cNvPr id="3" name="Picture 2">
            <a:extLst>
              <a:ext uri="{FF2B5EF4-FFF2-40B4-BE49-F238E27FC236}">
                <a16:creationId xmlns:a16="http://schemas.microsoft.com/office/drawing/2014/main" id="{C8D37F1A-26E8-F88F-0471-15B7B68F08DD}"/>
              </a:ext>
            </a:extLst>
          </p:cNvPr>
          <p:cNvPicPr>
            <a:picLocks noChangeAspect="1"/>
          </p:cNvPicPr>
          <p:nvPr/>
        </p:nvPicPr>
        <p:blipFill>
          <a:blip r:embed="rId4"/>
          <a:stretch>
            <a:fillRect/>
          </a:stretch>
        </p:blipFill>
        <p:spPr>
          <a:xfrm>
            <a:off x="4554415" y="965964"/>
            <a:ext cx="4589585" cy="503901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9"/>
          <p:cNvSpPr/>
          <p:nvPr/>
        </p:nvSpPr>
        <p:spPr>
          <a:xfrm>
            <a:off x="6418656" y="4556440"/>
            <a:ext cx="27302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https://waterwatch.usgs.gov/index.php?id=ww_drought</a:t>
            </a:r>
            <a:endParaRPr/>
          </a:p>
        </p:txBody>
      </p:sp>
      <p:pic>
        <p:nvPicPr>
          <p:cNvPr id="567" name="Google Shape;567;p19"/>
          <p:cNvPicPr preferRelativeResize="0"/>
          <p:nvPr/>
        </p:nvPicPr>
        <p:blipFill rotWithShape="1">
          <a:blip r:embed="rId3">
            <a:alphaModFix/>
          </a:blip>
          <a:srcRect/>
          <a:stretch/>
        </p:blipFill>
        <p:spPr>
          <a:xfrm>
            <a:off x="6265025" y="5596548"/>
            <a:ext cx="2859889" cy="657225"/>
          </a:xfrm>
          <a:prstGeom prst="rect">
            <a:avLst/>
          </a:prstGeom>
          <a:noFill/>
          <a:ln>
            <a:noFill/>
          </a:ln>
        </p:spPr>
      </p:pic>
      <p:sp>
        <p:nvSpPr>
          <p:cNvPr id="568" name="Google Shape;568;p19"/>
          <p:cNvSpPr txBox="1">
            <a:spLocks noGrp="1"/>
          </p:cNvSpPr>
          <p:nvPr>
            <p:ph type="title"/>
          </p:nvPr>
        </p:nvSpPr>
        <p:spPr>
          <a:xfrm>
            <a:off x="5105400" y="0"/>
            <a:ext cx="3810000" cy="5349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Streamflow (USGS)</a:t>
            </a:r>
            <a:endParaRPr/>
          </a:p>
        </p:txBody>
      </p:sp>
      <p:sp>
        <p:nvSpPr>
          <p:cNvPr id="569" name="Google Shape;569;p19"/>
          <p:cNvSpPr txBox="1">
            <a:spLocks noGrp="1"/>
          </p:cNvSpPr>
          <p:nvPr>
            <p:ph type="sldNum" idx="12"/>
          </p:nvPr>
        </p:nvSpPr>
        <p:spPr>
          <a:xfrm>
            <a:off x="8763000" y="0"/>
            <a:ext cx="3810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21</a:t>
            </a:fld>
            <a:endParaRPr sz="1400">
              <a:solidFill>
                <a:schemeClr val="dk1"/>
              </a:solidFill>
              <a:latin typeface="Arial"/>
              <a:ea typeface="Arial"/>
              <a:cs typeface="Arial"/>
              <a:sym typeface="Arial"/>
            </a:endParaRPr>
          </a:p>
        </p:txBody>
      </p:sp>
      <p:pic>
        <p:nvPicPr>
          <p:cNvPr id="570" name="Google Shape;570;p19" descr="[color code for]"/>
          <p:cNvPicPr preferRelativeResize="0"/>
          <p:nvPr/>
        </p:nvPicPr>
        <p:blipFill rotWithShape="1">
          <a:blip r:embed="rId4">
            <a:alphaModFix/>
          </a:blip>
          <a:srcRect/>
          <a:stretch/>
        </p:blipFill>
        <p:spPr>
          <a:xfrm>
            <a:off x="457200" y="323850"/>
            <a:ext cx="142875" cy="142875"/>
          </a:xfrm>
          <a:prstGeom prst="rect">
            <a:avLst/>
          </a:prstGeom>
          <a:noFill/>
          <a:ln>
            <a:noFill/>
          </a:ln>
        </p:spPr>
      </p:pic>
      <p:pic>
        <p:nvPicPr>
          <p:cNvPr id="571" name="Google Shape;571;p19" descr="[color code for]"/>
          <p:cNvPicPr preferRelativeResize="0"/>
          <p:nvPr/>
        </p:nvPicPr>
        <p:blipFill rotWithShape="1">
          <a:blip r:embed="rId5">
            <a:alphaModFix/>
          </a:blip>
          <a:srcRect/>
          <a:stretch/>
        </p:blipFill>
        <p:spPr>
          <a:xfrm>
            <a:off x="457200" y="323850"/>
            <a:ext cx="142875" cy="142875"/>
          </a:xfrm>
          <a:prstGeom prst="rect">
            <a:avLst/>
          </a:prstGeom>
          <a:noFill/>
          <a:ln>
            <a:noFill/>
          </a:ln>
        </p:spPr>
      </p:pic>
      <p:pic>
        <p:nvPicPr>
          <p:cNvPr id="572" name="Google Shape;572;p19" descr="[color code for]"/>
          <p:cNvPicPr preferRelativeResize="0"/>
          <p:nvPr/>
        </p:nvPicPr>
        <p:blipFill rotWithShape="1">
          <a:blip r:embed="rId6">
            <a:alphaModFix/>
          </a:blip>
          <a:srcRect/>
          <a:stretch/>
        </p:blipFill>
        <p:spPr>
          <a:xfrm>
            <a:off x="457200" y="323850"/>
            <a:ext cx="142875" cy="133350"/>
          </a:xfrm>
          <a:prstGeom prst="rect">
            <a:avLst/>
          </a:prstGeom>
          <a:noFill/>
          <a:ln>
            <a:noFill/>
          </a:ln>
        </p:spPr>
      </p:pic>
      <p:pic>
        <p:nvPicPr>
          <p:cNvPr id="573" name="Google Shape;573;p19" descr="[color code for]"/>
          <p:cNvPicPr preferRelativeResize="0"/>
          <p:nvPr/>
        </p:nvPicPr>
        <p:blipFill rotWithShape="1">
          <a:blip r:embed="rId7">
            <a:alphaModFix/>
          </a:blip>
          <a:srcRect/>
          <a:stretch/>
        </p:blipFill>
        <p:spPr>
          <a:xfrm>
            <a:off x="457200" y="323850"/>
            <a:ext cx="142875" cy="133350"/>
          </a:xfrm>
          <a:prstGeom prst="rect">
            <a:avLst/>
          </a:prstGeom>
          <a:noFill/>
          <a:ln>
            <a:noFill/>
          </a:ln>
        </p:spPr>
      </p:pic>
      <p:pic>
        <p:nvPicPr>
          <p:cNvPr id="574" name="Google Shape;574;p19" descr="[color code for]"/>
          <p:cNvPicPr preferRelativeResize="0"/>
          <p:nvPr/>
        </p:nvPicPr>
        <p:blipFill rotWithShape="1">
          <a:blip r:embed="rId8">
            <a:alphaModFix/>
          </a:blip>
          <a:srcRect/>
          <a:stretch/>
        </p:blipFill>
        <p:spPr>
          <a:xfrm>
            <a:off x="457200" y="323850"/>
            <a:ext cx="142875" cy="133350"/>
          </a:xfrm>
          <a:prstGeom prst="rect">
            <a:avLst/>
          </a:prstGeom>
          <a:noFill/>
          <a:ln>
            <a:noFill/>
          </a:ln>
        </p:spPr>
      </p:pic>
      <p:sp>
        <p:nvSpPr>
          <p:cNvPr id="575" name="Google Shape;575;p19"/>
          <p:cNvSpPr txBox="1"/>
          <p:nvPr/>
        </p:nvSpPr>
        <p:spPr>
          <a:xfrm>
            <a:off x="3648526" y="466725"/>
            <a:ext cx="5495474" cy="143116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500"/>
              <a:buFont typeface="Times New Roman"/>
              <a:buChar char="•"/>
            </a:pPr>
            <a:r>
              <a:rPr lang="en-US" sz="1500" dirty="0">
                <a:solidFill>
                  <a:schemeClr val="dk1"/>
                </a:solidFill>
                <a:latin typeface="Times New Roman"/>
                <a:ea typeface="Times New Roman"/>
                <a:cs typeface="Times New Roman"/>
                <a:sym typeface="Times New Roman"/>
              </a:rPr>
              <a:t>Most US east  droughts are relatively short lived (as compared to US west). </a:t>
            </a:r>
            <a:endParaRPr dirty="0"/>
          </a:p>
          <a:p>
            <a:pPr marL="285750" marR="0" lvl="0" indent="-190500" algn="l" rtl="0">
              <a:spcBef>
                <a:spcPts val="0"/>
              </a:spcBef>
              <a:spcAft>
                <a:spcPts val="0"/>
              </a:spcAft>
              <a:buClr>
                <a:schemeClr val="dk1"/>
              </a:buClr>
              <a:buSzPts val="1500"/>
              <a:buFont typeface="Arial"/>
              <a:buNone/>
            </a:pPr>
            <a:endParaRPr sz="1500" dirty="0">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400"/>
              <a:buFont typeface="Times New Roman"/>
              <a:buChar char="•"/>
            </a:pPr>
            <a:r>
              <a:rPr lang="en-US" sz="1400" dirty="0">
                <a:solidFill>
                  <a:schemeClr val="dk1"/>
                </a:solidFill>
                <a:latin typeface="Times New Roman"/>
                <a:ea typeface="Times New Roman"/>
                <a:cs typeface="Times New Roman"/>
                <a:sym typeface="Times New Roman"/>
              </a:rPr>
              <a:t>But in last 2 decades, recently in 2000, 2016, 2020, &amp; 2022, New York and New England </a:t>
            </a:r>
            <a:r>
              <a:rPr lang="en-US" sz="1400" i="1" dirty="0">
                <a:solidFill>
                  <a:schemeClr val="dk1"/>
                </a:solidFill>
                <a:latin typeface="Times New Roman"/>
                <a:ea typeface="Times New Roman"/>
                <a:cs typeface="Times New Roman"/>
                <a:sym typeface="Times New Roman"/>
              </a:rPr>
              <a:t>experienced historic drought conditions not seen since the 1960s.</a:t>
            </a:r>
            <a:endParaRPr sz="1400" i="1" dirty="0">
              <a:solidFill>
                <a:schemeClr val="dk1"/>
              </a:solidFill>
              <a:latin typeface="Times New Roman"/>
              <a:ea typeface="Times New Roman"/>
              <a:cs typeface="Times New Roman"/>
              <a:sym typeface="Times New Roman"/>
            </a:endParaRPr>
          </a:p>
        </p:txBody>
      </p:sp>
      <p:sp>
        <p:nvSpPr>
          <p:cNvPr id="576" name="Google Shape;576;p19"/>
          <p:cNvSpPr txBox="1"/>
          <p:nvPr/>
        </p:nvSpPr>
        <p:spPr>
          <a:xfrm>
            <a:off x="4191451" y="2027006"/>
            <a:ext cx="487422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Times New Roman"/>
              <a:buNone/>
            </a:pPr>
            <a:r>
              <a:rPr lang="en-US" sz="1200" b="1">
                <a:solidFill>
                  <a:srgbClr val="FF0000"/>
                </a:solidFill>
                <a:latin typeface="Times New Roman"/>
                <a:ea typeface="Times New Roman"/>
                <a:cs typeface="Times New Roman"/>
                <a:sym typeface="Times New Roman"/>
              </a:rPr>
              <a:t>Map shows only  below normal </a:t>
            </a:r>
            <a:r>
              <a:rPr lang="en-US" sz="1800" b="1" u="sng">
                <a:solidFill>
                  <a:srgbClr val="FF0000"/>
                </a:solidFill>
                <a:latin typeface="Times New Roman"/>
                <a:ea typeface="Times New Roman"/>
                <a:cs typeface="Times New Roman"/>
                <a:sym typeface="Times New Roman"/>
              </a:rPr>
              <a:t>7-day average streamflow </a:t>
            </a:r>
            <a:r>
              <a:rPr lang="en-US" sz="1200" b="1">
                <a:solidFill>
                  <a:srgbClr val="FF0000"/>
                </a:solidFill>
                <a:latin typeface="Times New Roman"/>
                <a:ea typeface="Times New Roman"/>
                <a:cs typeface="Times New Roman"/>
                <a:sym typeface="Times New Roman"/>
              </a:rPr>
              <a:t>compared to historical streamflow for the day of year.</a:t>
            </a:r>
            <a:endParaRPr sz="1200">
              <a:solidFill>
                <a:srgbClr val="FF0000"/>
              </a:solidFill>
              <a:latin typeface="Times New Roman"/>
              <a:ea typeface="Times New Roman"/>
              <a:cs typeface="Times New Roman"/>
              <a:sym typeface="Times New Roman"/>
            </a:endParaRPr>
          </a:p>
        </p:txBody>
      </p:sp>
      <p:sp>
        <p:nvSpPr>
          <p:cNvPr id="577" name="Google Shape;577;p19"/>
          <p:cNvSpPr txBox="1"/>
          <p:nvPr/>
        </p:nvSpPr>
        <p:spPr>
          <a:xfrm>
            <a:off x="8763000" y="6553200"/>
            <a:ext cx="381000" cy="30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21</a:t>
            </a:fld>
            <a:endParaRPr sz="1400">
              <a:solidFill>
                <a:schemeClr val="dk1"/>
              </a:solidFill>
              <a:latin typeface="Arial"/>
              <a:ea typeface="Arial"/>
              <a:cs typeface="Arial"/>
              <a:sym typeface="Arial"/>
            </a:endParaRPr>
          </a:p>
        </p:txBody>
      </p:sp>
      <p:cxnSp>
        <p:nvCxnSpPr>
          <p:cNvPr id="578" name="Google Shape;578;p19"/>
          <p:cNvCxnSpPr/>
          <p:nvPr/>
        </p:nvCxnSpPr>
        <p:spPr>
          <a:xfrm>
            <a:off x="9372600" y="609600"/>
            <a:ext cx="914400" cy="914400"/>
          </a:xfrm>
          <a:prstGeom prst="straightConnector1">
            <a:avLst/>
          </a:prstGeom>
          <a:noFill/>
          <a:ln w="9525" cap="flat" cmpd="sng">
            <a:solidFill>
              <a:srgbClr val="B5DADD"/>
            </a:solidFill>
            <a:prstDash val="solid"/>
            <a:round/>
            <a:headEnd type="none" w="sm" len="sm"/>
            <a:tailEnd type="stealth" w="med" len="med"/>
          </a:ln>
        </p:spPr>
      </p:cxnSp>
      <p:cxnSp>
        <p:nvCxnSpPr>
          <p:cNvPr id="579" name="Google Shape;579;p19"/>
          <p:cNvCxnSpPr/>
          <p:nvPr/>
        </p:nvCxnSpPr>
        <p:spPr>
          <a:xfrm>
            <a:off x="457200" y="390525"/>
            <a:ext cx="142875" cy="4762"/>
          </a:xfrm>
          <a:prstGeom prst="straightConnector1">
            <a:avLst/>
          </a:prstGeom>
          <a:noFill/>
          <a:ln w="15875" cap="flat" cmpd="sng">
            <a:solidFill>
              <a:srgbClr val="FF0000"/>
            </a:solidFill>
            <a:prstDash val="solid"/>
            <a:round/>
            <a:headEnd type="none" w="sm" len="sm"/>
            <a:tailEnd type="stealth" w="med" len="med"/>
          </a:ln>
        </p:spPr>
      </p:cxnSp>
      <p:cxnSp>
        <p:nvCxnSpPr>
          <p:cNvPr id="580" name="Google Shape;580;p19"/>
          <p:cNvCxnSpPr/>
          <p:nvPr/>
        </p:nvCxnSpPr>
        <p:spPr>
          <a:xfrm>
            <a:off x="457200" y="2462508"/>
            <a:ext cx="142875" cy="0"/>
          </a:xfrm>
          <a:prstGeom prst="straightConnector1">
            <a:avLst/>
          </a:prstGeom>
          <a:noFill/>
          <a:ln w="15875" cap="flat" cmpd="sng">
            <a:solidFill>
              <a:srgbClr val="FF0000"/>
            </a:solidFill>
            <a:prstDash val="solid"/>
            <a:round/>
            <a:headEnd type="none" w="sm" len="sm"/>
            <a:tailEnd type="stealth" w="med" len="med"/>
          </a:ln>
        </p:spPr>
      </p:cxnSp>
      <p:cxnSp>
        <p:nvCxnSpPr>
          <p:cNvPr id="581" name="Google Shape;581;p19"/>
          <p:cNvCxnSpPr/>
          <p:nvPr/>
        </p:nvCxnSpPr>
        <p:spPr>
          <a:xfrm>
            <a:off x="457200" y="4648200"/>
            <a:ext cx="142875" cy="0"/>
          </a:xfrm>
          <a:prstGeom prst="straightConnector1">
            <a:avLst/>
          </a:prstGeom>
          <a:noFill/>
          <a:ln w="15875" cap="flat" cmpd="sng">
            <a:solidFill>
              <a:srgbClr val="FF0000"/>
            </a:solidFill>
            <a:prstDash val="solid"/>
            <a:round/>
            <a:headEnd type="none" w="sm" len="sm"/>
            <a:tailEnd type="stealth" w="med" len="med"/>
          </a:ln>
        </p:spPr>
      </p:cxnSp>
      <p:cxnSp>
        <p:nvCxnSpPr>
          <p:cNvPr id="582" name="Google Shape;582;p19"/>
          <p:cNvCxnSpPr/>
          <p:nvPr/>
        </p:nvCxnSpPr>
        <p:spPr>
          <a:xfrm>
            <a:off x="152400" y="3429000"/>
            <a:ext cx="0" cy="309603"/>
          </a:xfrm>
          <a:prstGeom prst="straightConnector1">
            <a:avLst/>
          </a:prstGeom>
          <a:noFill/>
          <a:ln w="9525" cap="flat" cmpd="sng">
            <a:solidFill>
              <a:srgbClr val="FF0000"/>
            </a:solidFill>
            <a:prstDash val="solid"/>
            <a:round/>
            <a:headEnd type="none" w="sm" len="sm"/>
            <a:tailEnd type="stealth" w="med" len="med"/>
          </a:ln>
        </p:spPr>
      </p:cxnSp>
      <p:sp>
        <p:nvSpPr>
          <p:cNvPr id="583" name="Google Shape;583;p19"/>
          <p:cNvSpPr txBox="1"/>
          <p:nvPr/>
        </p:nvSpPr>
        <p:spPr>
          <a:xfrm>
            <a:off x="3657600" y="4290865"/>
            <a:ext cx="2607425"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Times New Roman"/>
                <a:ea typeface="Times New Roman"/>
                <a:cs typeface="Times New Roman"/>
                <a:sym typeface="Times New Roman"/>
              </a:rPr>
              <a:t>Streamflow is only a partial indicator, as sometimes it is highly managed.</a:t>
            </a:r>
            <a:endParaRPr/>
          </a:p>
          <a:p>
            <a:pPr marL="0" marR="0" lvl="0" indent="0" algn="l" rtl="0">
              <a:spcBef>
                <a:spcPts val="0"/>
              </a:spcBef>
              <a:spcAft>
                <a:spcPts val="0"/>
              </a:spcAft>
              <a:buNone/>
            </a:pPr>
            <a:endParaRPr sz="1400" u="sng">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400" u="sng">
                <a:solidFill>
                  <a:schemeClr val="dk1"/>
                </a:solidFill>
                <a:latin typeface="Times New Roman"/>
                <a:ea typeface="Times New Roman"/>
                <a:cs typeface="Times New Roman"/>
                <a:sym typeface="Times New Roman"/>
              </a:rPr>
              <a:t>If sometimes, the various indicators are confusing, go back to % of rainfall deficit maps – to confirm/reinforce!! </a:t>
            </a:r>
            <a:endParaRPr/>
          </a:p>
        </p:txBody>
      </p:sp>
      <p:pic>
        <p:nvPicPr>
          <p:cNvPr id="584" name="Google Shape;584;p19" descr="map legend"/>
          <p:cNvPicPr preferRelativeResize="0"/>
          <p:nvPr/>
        </p:nvPicPr>
        <p:blipFill rotWithShape="1">
          <a:blip r:embed="rId9">
            <a:alphaModFix/>
          </a:blip>
          <a:srcRect/>
          <a:stretch/>
        </p:blipFill>
        <p:spPr>
          <a:xfrm>
            <a:off x="345498" y="6396597"/>
            <a:ext cx="3200400" cy="461403"/>
          </a:xfrm>
          <a:prstGeom prst="rect">
            <a:avLst/>
          </a:prstGeom>
          <a:noFill/>
          <a:ln>
            <a:noFill/>
          </a:ln>
        </p:spPr>
      </p:pic>
      <p:cxnSp>
        <p:nvCxnSpPr>
          <p:cNvPr id="585" name="Google Shape;585;p19"/>
          <p:cNvCxnSpPr/>
          <p:nvPr/>
        </p:nvCxnSpPr>
        <p:spPr>
          <a:xfrm flipH="1">
            <a:off x="2895600" y="3252565"/>
            <a:ext cx="106620" cy="2310035"/>
          </a:xfrm>
          <a:prstGeom prst="straightConnector1">
            <a:avLst/>
          </a:prstGeom>
          <a:noFill/>
          <a:ln w="12700" cap="flat" cmpd="sng">
            <a:solidFill>
              <a:srgbClr val="FF0000"/>
            </a:solidFill>
            <a:prstDash val="solid"/>
            <a:round/>
            <a:headEnd type="stealth" w="med" len="med"/>
            <a:tailEnd type="stealth" w="med" len="med"/>
          </a:ln>
        </p:spPr>
      </p:cxnSp>
      <p:sp>
        <p:nvSpPr>
          <p:cNvPr id="586" name="Google Shape;586;p19"/>
          <p:cNvSpPr txBox="1"/>
          <p:nvPr/>
        </p:nvSpPr>
        <p:spPr>
          <a:xfrm>
            <a:off x="6269181" y="2773861"/>
            <a:ext cx="21314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FF0000"/>
                </a:solidFill>
                <a:latin typeface="Times New Roman"/>
                <a:ea typeface="Times New Roman"/>
                <a:cs typeface="Times New Roman"/>
                <a:sym typeface="Times New Roman"/>
              </a:rPr>
              <a:t>One month ago (left)  &amp; </a:t>
            </a:r>
            <a:endParaRPr/>
          </a:p>
          <a:p>
            <a:pPr marL="0" marR="0" lvl="0" indent="0" algn="ctr" rtl="0">
              <a:spcBef>
                <a:spcPts val="0"/>
              </a:spcBef>
              <a:spcAft>
                <a:spcPts val="0"/>
              </a:spcAft>
              <a:buNone/>
            </a:pPr>
            <a:endParaRPr sz="1400" b="1">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endParaRPr sz="1400" b="1">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400" b="1">
                <a:solidFill>
                  <a:srgbClr val="FF0000"/>
                </a:solidFill>
                <a:latin typeface="Times New Roman"/>
                <a:ea typeface="Times New Roman"/>
                <a:cs typeface="Times New Roman"/>
                <a:sym typeface="Times New Roman"/>
              </a:rPr>
              <a:t>                     Now (below)</a:t>
            </a:r>
            <a:endParaRPr/>
          </a:p>
        </p:txBody>
      </p:sp>
      <p:sp>
        <p:nvSpPr>
          <p:cNvPr id="587" name="Google Shape;587;p19"/>
          <p:cNvSpPr txBox="1"/>
          <p:nvPr/>
        </p:nvSpPr>
        <p:spPr>
          <a:xfrm>
            <a:off x="651970" y="1348210"/>
            <a:ext cx="323423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https://waterwatch.usgs.gov/?m=nwc</a:t>
            </a:r>
            <a:endParaRPr dirty="0"/>
          </a:p>
        </p:txBody>
      </p:sp>
      <p:cxnSp>
        <p:nvCxnSpPr>
          <p:cNvPr id="588" name="Google Shape;588;p19"/>
          <p:cNvCxnSpPr/>
          <p:nvPr/>
        </p:nvCxnSpPr>
        <p:spPr>
          <a:xfrm rot="10800000">
            <a:off x="2427121" y="3388530"/>
            <a:ext cx="64574" cy="2208018"/>
          </a:xfrm>
          <a:prstGeom prst="straightConnector1">
            <a:avLst/>
          </a:prstGeom>
          <a:noFill/>
          <a:ln w="9525" cap="flat" cmpd="sng">
            <a:solidFill>
              <a:srgbClr val="FF0000"/>
            </a:solidFill>
            <a:prstDash val="solid"/>
            <a:round/>
            <a:headEnd type="triangle" w="med" len="med"/>
            <a:tailEnd type="triangle" w="med" len="med"/>
          </a:ln>
        </p:spPr>
      </p:cxnSp>
      <p:sp>
        <p:nvSpPr>
          <p:cNvPr id="589" name="Google Shape;589;p19" descr="u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590" name="Google Shape;590;p19"/>
          <p:cNvCxnSpPr/>
          <p:nvPr/>
        </p:nvCxnSpPr>
        <p:spPr>
          <a:xfrm rot="10800000" flipH="1">
            <a:off x="2133600" y="3010973"/>
            <a:ext cx="34054" cy="2096843"/>
          </a:xfrm>
          <a:prstGeom prst="straightConnector1">
            <a:avLst/>
          </a:prstGeom>
          <a:noFill/>
          <a:ln w="9525" cap="flat" cmpd="sng">
            <a:solidFill>
              <a:srgbClr val="FF0000"/>
            </a:solidFill>
            <a:prstDash val="solid"/>
            <a:round/>
            <a:headEnd type="triangle" w="med" len="med"/>
            <a:tailEnd type="triangle" w="med" len="med"/>
          </a:ln>
        </p:spPr>
      </p:cxnSp>
      <p:pic>
        <p:nvPicPr>
          <p:cNvPr id="591" name="Google Shape;591;p19"/>
          <p:cNvPicPr preferRelativeResize="0"/>
          <p:nvPr/>
        </p:nvPicPr>
        <p:blipFill rotWithShape="1">
          <a:blip r:embed="rId10">
            <a:alphaModFix/>
          </a:blip>
          <a:srcRect/>
          <a:stretch/>
        </p:blipFill>
        <p:spPr>
          <a:xfrm>
            <a:off x="58298" y="4794"/>
            <a:ext cx="3404716" cy="2051378"/>
          </a:xfrm>
          <a:prstGeom prst="rect">
            <a:avLst/>
          </a:prstGeom>
          <a:noFill/>
          <a:ln>
            <a:noFill/>
          </a:ln>
        </p:spPr>
      </p:pic>
      <p:pic>
        <p:nvPicPr>
          <p:cNvPr id="592" name="Google Shape;592;p19"/>
          <p:cNvPicPr preferRelativeResize="0"/>
          <p:nvPr/>
        </p:nvPicPr>
        <p:blipFill rotWithShape="1">
          <a:blip r:embed="rId11">
            <a:alphaModFix/>
          </a:blip>
          <a:srcRect/>
          <a:stretch/>
        </p:blipFill>
        <p:spPr>
          <a:xfrm>
            <a:off x="3665912" y="2595137"/>
            <a:ext cx="2734888" cy="1711274"/>
          </a:xfrm>
          <a:prstGeom prst="rect">
            <a:avLst/>
          </a:prstGeom>
          <a:noFill/>
          <a:ln>
            <a:noFill/>
          </a:ln>
        </p:spPr>
      </p:pic>
      <p:pic>
        <p:nvPicPr>
          <p:cNvPr id="593" name="Google Shape;593;p19"/>
          <p:cNvPicPr preferRelativeResize="0"/>
          <p:nvPr/>
        </p:nvPicPr>
        <p:blipFill rotWithShape="1">
          <a:blip r:embed="rId12">
            <a:alphaModFix/>
          </a:blip>
          <a:srcRect/>
          <a:stretch/>
        </p:blipFill>
        <p:spPr>
          <a:xfrm>
            <a:off x="61722" y="2051412"/>
            <a:ext cx="3401292" cy="2094389"/>
          </a:xfrm>
          <a:prstGeom prst="rect">
            <a:avLst/>
          </a:prstGeom>
          <a:noFill/>
          <a:ln>
            <a:noFill/>
          </a:ln>
        </p:spPr>
      </p:pic>
      <p:pic>
        <p:nvPicPr>
          <p:cNvPr id="594" name="Google Shape;594;p19"/>
          <p:cNvPicPr preferRelativeResize="0"/>
          <p:nvPr/>
        </p:nvPicPr>
        <p:blipFill rotWithShape="1">
          <a:blip r:embed="rId13">
            <a:alphaModFix/>
          </a:blip>
          <a:srcRect/>
          <a:stretch/>
        </p:blipFill>
        <p:spPr>
          <a:xfrm>
            <a:off x="6418656" y="3711692"/>
            <a:ext cx="2706258" cy="1850908"/>
          </a:xfrm>
          <a:prstGeom prst="rect">
            <a:avLst/>
          </a:prstGeom>
          <a:noFill/>
          <a:ln>
            <a:noFill/>
          </a:ln>
        </p:spPr>
      </p:pic>
      <p:pic>
        <p:nvPicPr>
          <p:cNvPr id="3" name="Picture 2">
            <a:extLst>
              <a:ext uri="{FF2B5EF4-FFF2-40B4-BE49-F238E27FC236}">
                <a16:creationId xmlns:a16="http://schemas.microsoft.com/office/drawing/2014/main" id="{F8CF7495-EA53-CA78-805F-34FEEDD2CE88}"/>
              </a:ext>
            </a:extLst>
          </p:cNvPr>
          <p:cNvPicPr>
            <a:picLocks noChangeAspect="1"/>
          </p:cNvPicPr>
          <p:nvPr/>
        </p:nvPicPr>
        <p:blipFill>
          <a:blip r:embed="rId14"/>
          <a:stretch>
            <a:fillRect/>
          </a:stretch>
        </p:blipFill>
        <p:spPr>
          <a:xfrm>
            <a:off x="58298" y="4154237"/>
            <a:ext cx="3364821" cy="2205563"/>
          </a:xfrm>
          <a:prstGeom prst="rect">
            <a:avLst/>
          </a:prstGeom>
        </p:spPr>
      </p:pic>
      <p:pic>
        <p:nvPicPr>
          <p:cNvPr id="5" name="Picture 4">
            <a:extLst>
              <a:ext uri="{FF2B5EF4-FFF2-40B4-BE49-F238E27FC236}">
                <a16:creationId xmlns:a16="http://schemas.microsoft.com/office/drawing/2014/main" id="{C3A4EC68-7203-C3F2-8B5F-916E09546A6C}"/>
              </a:ext>
            </a:extLst>
          </p:cNvPr>
          <p:cNvPicPr>
            <a:picLocks noChangeAspect="1"/>
          </p:cNvPicPr>
          <p:nvPr/>
        </p:nvPicPr>
        <p:blipFill>
          <a:blip r:embed="rId15"/>
          <a:srcRect l="16430" t="80879" r="14163"/>
          <a:stretch/>
        </p:blipFill>
        <p:spPr>
          <a:xfrm>
            <a:off x="6144768" y="5596276"/>
            <a:ext cx="2999232" cy="700369"/>
          </a:xfrm>
          <a:prstGeom prst="rect">
            <a:avLst/>
          </a:prstGeom>
        </p:spPr>
      </p:pic>
      <p:pic>
        <p:nvPicPr>
          <p:cNvPr id="7" name="Picture 6">
            <a:extLst>
              <a:ext uri="{FF2B5EF4-FFF2-40B4-BE49-F238E27FC236}">
                <a16:creationId xmlns:a16="http://schemas.microsoft.com/office/drawing/2014/main" id="{951B4B7E-5DE3-8BCC-B0BC-C7850D872315}"/>
              </a:ext>
            </a:extLst>
          </p:cNvPr>
          <p:cNvPicPr>
            <a:picLocks noChangeAspect="1"/>
          </p:cNvPicPr>
          <p:nvPr/>
        </p:nvPicPr>
        <p:blipFill>
          <a:blip r:embed="rId16"/>
          <a:stretch>
            <a:fillRect/>
          </a:stretch>
        </p:blipFill>
        <p:spPr>
          <a:xfrm>
            <a:off x="3670001" y="2595119"/>
            <a:ext cx="2723317" cy="1711274"/>
          </a:xfrm>
          <a:prstGeom prst="rect">
            <a:avLst/>
          </a:prstGeom>
        </p:spPr>
      </p:pic>
      <p:pic>
        <p:nvPicPr>
          <p:cNvPr id="9" name="Picture 8">
            <a:extLst>
              <a:ext uri="{FF2B5EF4-FFF2-40B4-BE49-F238E27FC236}">
                <a16:creationId xmlns:a16="http://schemas.microsoft.com/office/drawing/2014/main" id="{2822A02B-C144-20DD-D34D-5D0078C740C7}"/>
              </a:ext>
            </a:extLst>
          </p:cNvPr>
          <p:cNvPicPr>
            <a:picLocks noChangeAspect="1"/>
          </p:cNvPicPr>
          <p:nvPr/>
        </p:nvPicPr>
        <p:blipFill>
          <a:blip r:embed="rId17"/>
          <a:stretch>
            <a:fillRect/>
          </a:stretch>
        </p:blipFill>
        <p:spPr>
          <a:xfrm>
            <a:off x="6427400" y="3741986"/>
            <a:ext cx="2689935" cy="177769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3" name="Picture 2">
            <a:extLst>
              <a:ext uri="{FF2B5EF4-FFF2-40B4-BE49-F238E27FC236}">
                <a16:creationId xmlns:a16="http://schemas.microsoft.com/office/drawing/2014/main" id="{8D2773A4-12F3-FF51-9EBC-E21300F7CF8E}"/>
              </a:ext>
            </a:extLst>
          </p:cNvPr>
          <p:cNvPicPr>
            <a:picLocks noChangeAspect="1"/>
          </p:cNvPicPr>
          <p:nvPr/>
        </p:nvPicPr>
        <p:blipFill>
          <a:blip r:embed="rId3"/>
          <a:stretch>
            <a:fillRect/>
          </a:stretch>
        </p:blipFill>
        <p:spPr>
          <a:xfrm>
            <a:off x="533400" y="5269706"/>
            <a:ext cx="7848600" cy="1333686"/>
          </a:xfrm>
          <a:prstGeom prst="rect">
            <a:avLst/>
          </a:prstGeom>
        </p:spPr>
      </p:pic>
      <p:sp>
        <p:nvSpPr>
          <p:cNvPr id="604" name="Google Shape;604;p20"/>
          <p:cNvSpPr/>
          <p:nvPr/>
        </p:nvSpPr>
        <p:spPr>
          <a:xfrm>
            <a:off x="2057400" y="6550867"/>
            <a:ext cx="5542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https://origin.cpc.ncep.noaa.gov/products/analysis_monitoring/ensostuff/ONI_v5.php</a:t>
            </a:r>
            <a:endParaRPr dirty="0"/>
          </a:p>
        </p:txBody>
      </p:sp>
      <p:sp>
        <p:nvSpPr>
          <p:cNvPr id="605" name="Google Shape;605;p20"/>
          <p:cNvSpPr txBox="1"/>
          <p:nvPr/>
        </p:nvSpPr>
        <p:spPr>
          <a:xfrm>
            <a:off x="152400" y="76200"/>
            <a:ext cx="8839200" cy="4560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verdana"/>
                <a:ea typeface="verdana"/>
                <a:cs typeface="verdana"/>
                <a:sym typeface="verdana"/>
              </a:rPr>
              <a:t>EL NIÑO/SOUTHERN OSCILLATION (ENSO)</a:t>
            </a:r>
            <a:endParaRPr dirty="0"/>
          </a:p>
          <a:p>
            <a:pPr marL="0" marR="0" lvl="0" indent="0" algn="ctr" rtl="0">
              <a:spcBef>
                <a:spcPts val="0"/>
              </a:spcBef>
              <a:spcAft>
                <a:spcPts val="0"/>
              </a:spcAft>
              <a:buNone/>
            </a:pPr>
            <a:r>
              <a:rPr lang="en-US" sz="1800" b="1" dirty="0">
                <a:solidFill>
                  <a:schemeClr val="dk1"/>
                </a:solidFill>
                <a:latin typeface="verdana"/>
                <a:ea typeface="verdana"/>
                <a:cs typeface="verdana"/>
                <a:sym typeface="verdana"/>
              </a:rPr>
              <a:t>DIAGNOSTIC DISCUSSION</a:t>
            </a:r>
            <a:endParaRPr dirty="0"/>
          </a:p>
          <a:p>
            <a:pPr marL="0" marR="0" lvl="0" indent="0" algn="ctr" rtl="0">
              <a:spcBef>
                <a:spcPts val="0"/>
              </a:spcBef>
              <a:spcAft>
                <a:spcPts val="0"/>
              </a:spcAft>
              <a:buNone/>
            </a:pPr>
            <a:endParaRPr sz="1800" b="1" dirty="0">
              <a:solidFill>
                <a:schemeClr val="dk1"/>
              </a:solidFill>
              <a:latin typeface="verdana"/>
              <a:ea typeface="verdana"/>
              <a:cs typeface="verdana"/>
              <a:sym typeface="verdana"/>
            </a:endParaRPr>
          </a:p>
          <a:p>
            <a:pPr marL="0" marR="0" lvl="0" indent="0" algn="ctr" rtl="0">
              <a:spcBef>
                <a:spcPts val="0"/>
              </a:spcBef>
              <a:spcAft>
                <a:spcPts val="0"/>
              </a:spcAft>
              <a:buNone/>
            </a:pPr>
            <a:r>
              <a:rPr lang="en-US" sz="1800" dirty="0">
                <a:solidFill>
                  <a:schemeClr val="dk1"/>
                </a:solidFill>
                <a:latin typeface="verdana"/>
                <a:ea typeface="verdana"/>
                <a:cs typeface="verdana"/>
                <a:sym typeface="verdana"/>
              </a:rPr>
              <a:t>issued by</a:t>
            </a:r>
            <a:br>
              <a:rPr lang="en-US" sz="1800" dirty="0">
                <a:solidFill>
                  <a:schemeClr val="dk1"/>
                </a:solidFill>
                <a:latin typeface="Arial"/>
                <a:ea typeface="Arial"/>
                <a:cs typeface="Arial"/>
                <a:sym typeface="Arial"/>
              </a:rPr>
            </a:br>
            <a:r>
              <a:rPr lang="en-US" sz="1800" dirty="0">
                <a:solidFill>
                  <a:schemeClr val="dk1"/>
                </a:solidFill>
                <a:latin typeface="verdana"/>
                <a:ea typeface="verdana"/>
                <a:cs typeface="verdana"/>
                <a:sym typeface="verdana"/>
              </a:rPr>
              <a:t>CLIMATE PREDICTION CENTER/NCEP/NWS</a:t>
            </a:r>
            <a:br>
              <a:rPr lang="en-US" sz="1800" dirty="0">
                <a:solidFill>
                  <a:schemeClr val="dk1"/>
                </a:solidFill>
                <a:latin typeface="verdana"/>
                <a:ea typeface="verdana"/>
                <a:cs typeface="verdana"/>
                <a:sym typeface="verdana"/>
              </a:rPr>
            </a:br>
            <a:r>
              <a:rPr lang="en-US" sz="1800" dirty="0">
                <a:solidFill>
                  <a:schemeClr val="dk1"/>
                </a:solidFill>
                <a:latin typeface="verdana"/>
                <a:ea typeface="verdana"/>
                <a:cs typeface="verdana"/>
                <a:sym typeface="verdana"/>
              </a:rPr>
              <a:t>and the International Research Institute for Climate and Society</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en-US" sz="1800" b="1" u="sng" dirty="0">
                <a:solidFill>
                  <a:srgbClr val="FF0000"/>
                </a:solidFill>
                <a:latin typeface="verdana"/>
                <a:ea typeface="verdana"/>
                <a:cs typeface="verdana"/>
                <a:sym typeface="verdana"/>
              </a:rPr>
              <a:t>9 January 2025</a:t>
            </a:r>
            <a:endParaRPr sz="1800" b="1" u="sng" dirty="0">
              <a:solidFill>
                <a:srgbClr val="FF0000"/>
              </a:solidFill>
              <a:latin typeface="Arial"/>
              <a:ea typeface="Arial"/>
              <a:cs typeface="Arial"/>
              <a:sym typeface="Arial"/>
            </a:endParaRPr>
          </a:p>
          <a:p>
            <a:pPr marL="0" marR="0" lvl="0" indent="0" algn="ctr" rtl="0">
              <a:spcBef>
                <a:spcPts val="0"/>
              </a:spcBef>
              <a:spcAft>
                <a:spcPts val="0"/>
              </a:spcAft>
              <a:buNone/>
            </a:pPr>
            <a:endParaRPr sz="1800" b="1" dirty="0">
              <a:solidFill>
                <a:schemeClr val="dk1"/>
              </a:solidFill>
              <a:latin typeface="verdana"/>
              <a:ea typeface="verdana"/>
              <a:cs typeface="verdana"/>
              <a:sym typeface="verdana"/>
            </a:endParaRPr>
          </a:p>
          <a:p>
            <a:pPr marL="0" marR="0" lvl="0" indent="0" algn="ctr" rtl="0">
              <a:spcBef>
                <a:spcPts val="0"/>
              </a:spcBef>
              <a:spcAft>
                <a:spcPts val="0"/>
              </a:spcAft>
              <a:buNone/>
            </a:pPr>
            <a:r>
              <a:rPr lang="en-US" sz="1800" b="1" dirty="0">
                <a:solidFill>
                  <a:schemeClr val="dk1"/>
                </a:solidFill>
                <a:latin typeface="verdana"/>
                <a:ea typeface="verdana"/>
                <a:cs typeface="verdana"/>
                <a:sym typeface="verdana"/>
              </a:rPr>
              <a:t>ENSO Alert System Status: </a:t>
            </a:r>
            <a:r>
              <a:rPr lang="en-US" sz="1800" b="1" u="sng" dirty="0">
                <a:solidFill>
                  <a:srgbClr val="0033CC"/>
                </a:solidFill>
                <a:latin typeface="Times New Roman"/>
                <a:ea typeface="Times New Roman"/>
                <a:cs typeface="Times New Roman"/>
                <a:sym typeface="Times New Roman"/>
              </a:rPr>
              <a:t>La Niña FINALLY</a:t>
            </a:r>
            <a:endParaRPr sz="1400" b="1" u="sng" dirty="0">
              <a:solidFill>
                <a:srgbClr val="0033CC"/>
              </a:solidFill>
              <a:latin typeface="Times New Roman"/>
              <a:ea typeface="Times New Roman"/>
              <a:cs typeface="Times New Roman"/>
              <a:sym typeface="Times New Roman"/>
            </a:endParaRPr>
          </a:p>
          <a:p>
            <a:pPr marL="0" marR="0" lvl="0" indent="0" algn="l" rtl="0">
              <a:spcBef>
                <a:spcPts val="800"/>
              </a:spcBef>
              <a:spcAft>
                <a:spcPts val="0"/>
              </a:spcAft>
              <a:buNone/>
            </a:pPr>
            <a:r>
              <a:rPr lang="en-US" sz="1600" dirty="0">
                <a:solidFill>
                  <a:srgbClr val="0033CC"/>
                </a:solidFill>
                <a:latin typeface="Times New Roman"/>
                <a:ea typeface="Times New Roman"/>
                <a:cs typeface="Times New Roman"/>
                <a:sym typeface="Times New Roman"/>
              </a:rPr>
              <a:t>The much-anticipated La Niña is officially here. Equatorial sea surface temperatures (SSTs) are below-average in the central and east-central Pacific Ocean. Conditions are likely to continue through February - April 2025 (</a:t>
            </a:r>
            <a:r>
              <a:rPr lang="en-US" sz="1600" b="1" dirty="0">
                <a:solidFill>
                  <a:srgbClr val="0033CC"/>
                </a:solidFill>
                <a:latin typeface="Times New Roman"/>
                <a:ea typeface="Times New Roman"/>
                <a:cs typeface="Times New Roman"/>
                <a:sym typeface="Times New Roman"/>
              </a:rPr>
              <a:t>59% chance</a:t>
            </a:r>
            <a:r>
              <a:rPr lang="en-US" sz="1600" dirty="0">
                <a:solidFill>
                  <a:srgbClr val="0033CC"/>
                </a:solidFill>
                <a:latin typeface="Times New Roman"/>
                <a:ea typeface="Times New Roman"/>
                <a:cs typeface="Times New Roman"/>
                <a:sym typeface="Times New Roman"/>
              </a:rPr>
              <a:t>), with a transition to ENSO-neutral most likely for March-May 2025 (</a:t>
            </a:r>
            <a:r>
              <a:rPr lang="en-US" sz="1600" b="1" dirty="0">
                <a:solidFill>
                  <a:srgbClr val="0033CC"/>
                </a:solidFill>
                <a:latin typeface="Times New Roman"/>
                <a:ea typeface="Times New Roman"/>
                <a:cs typeface="Times New Roman"/>
                <a:sym typeface="Times New Roman"/>
              </a:rPr>
              <a:t>60% chance</a:t>
            </a:r>
            <a:r>
              <a:rPr lang="en-US" sz="1600" dirty="0">
                <a:solidFill>
                  <a:srgbClr val="0033CC"/>
                </a:solidFill>
                <a:latin typeface="Times New Roman"/>
                <a:ea typeface="Times New Roman"/>
                <a:cs typeface="Times New Roman"/>
                <a:sym typeface="Times New Roman"/>
              </a:rPr>
              <a:t>). </a:t>
            </a:r>
            <a:endParaRPr dirty="0"/>
          </a:p>
          <a:p>
            <a:pPr marL="0" marR="0" lvl="0" indent="0" algn="l" rtl="0">
              <a:spcBef>
                <a:spcPts val="700"/>
              </a:spcBef>
              <a:spcAft>
                <a:spcPts val="0"/>
              </a:spcAft>
              <a:buNone/>
            </a:pPr>
            <a:r>
              <a:rPr lang="en-US" sz="1400" b="1" i="1" dirty="0">
                <a:solidFill>
                  <a:srgbClr val="0033CC"/>
                </a:solidFill>
                <a:latin typeface="Times New Roman"/>
                <a:ea typeface="Times New Roman"/>
                <a:cs typeface="Times New Roman"/>
                <a:sym typeface="Times New Roman"/>
              </a:rPr>
              <a:t>(If you recall, </a:t>
            </a:r>
            <a:r>
              <a:rPr lang="en-US" sz="1400" b="1" i="1" u="sng" dirty="0">
                <a:solidFill>
                  <a:srgbClr val="0033CC"/>
                </a:solidFill>
                <a:latin typeface="Times New Roman"/>
                <a:ea typeface="Times New Roman"/>
                <a:cs typeface="Times New Roman"/>
                <a:sym typeface="Times New Roman"/>
              </a:rPr>
              <a:t>back in June </a:t>
            </a:r>
            <a:r>
              <a:rPr lang="en-US" sz="1400" b="1" i="1" dirty="0">
                <a:solidFill>
                  <a:srgbClr val="0033CC"/>
                </a:solidFill>
                <a:latin typeface="Times New Roman"/>
                <a:ea typeface="Times New Roman"/>
                <a:cs typeface="Times New Roman"/>
                <a:sym typeface="Times New Roman"/>
              </a:rPr>
              <a:t>the forecast was for 65% chance of La Nina development during July-September!)</a:t>
            </a:r>
          </a:p>
          <a:p>
            <a:pPr marL="0" marR="0" lvl="0" indent="0" algn="l" rtl="0">
              <a:spcBef>
                <a:spcPts val="700"/>
              </a:spcBef>
              <a:spcAft>
                <a:spcPts val="0"/>
              </a:spcAft>
              <a:buNone/>
            </a:pPr>
            <a:r>
              <a:rPr lang="en-US" sz="1400" dirty="0">
                <a:solidFill>
                  <a:srgbClr val="0033CC"/>
                </a:solidFill>
                <a:latin typeface="Times New Roman"/>
                <a:ea typeface="Times New Roman"/>
                <a:cs typeface="Times New Roman"/>
                <a:sym typeface="Times New Roman"/>
              </a:rPr>
              <a:t>Atmospheric features have resembled La Niña correlations for 1-2 months, esp. in central Pacific (subjective)</a:t>
            </a:r>
            <a:r>
              <a:rPr lang="en-US" sz="1400" b="1" i="1" dirty="0">
                <a:solidFill>
                  <a:srgbClr val="0033CC"/>
                </a:solidFill>
                <a:latin typeface="Times New Roman"/>
                <a:ea typeface="Times New Roman"/>
                <a:cs typeface="Times New Roman"/>
                <a:sym typeface="Times New Roman"/>
              </a:rPr>
              <a:t> </a:t>
            </a:r>
            <a:endParaRPr dirty="0"/>
          </a:p>
        </p:txBody>
      </p:sp>
      <p:sp>
        <p:nvSpPr>
          <p:cNvPr id="606" name="Google Shape;606;p20"/>
          <p:cNvSpPr txBox="1"/>
          <p:nvPr/>
        </p:nvSpPr>
        <p:spPr>
          <a:xfrm>
            <a:off x="0" y="4712657"/>
            <a:ext cx="9142012"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verdana"/>
                <a:ea typeface="verdana"/>
                <a:cs typeface="verdana"/>
                <a:sym typeface="verdana"/>
              </a:rPr>
              <a:t>CPC’s Oceanic Niño Index (ONI) [3 month running mean of ERSST.v5 SST anomalies in the Niño 3.4 region (5</a:t>
            </a:r>
            <a:r>
              <a:rPr lang="en-US" sz="1000" baseline="30000" dirty="0">
                <a:solidFill>
                  <a:srgbClr val="000000"/>
                </a:solidFill>
                <a:latin typeface="verdana"/>
                <a:ea typeface="verdana"/>
                <a:cs typeface="verdana"/>
                <a:sym typeface="verdana"/>
              </a:rPr>
              <a:t>o</a:t>
            </a:r>
            <a:r>
              <a:rPr lang="en-US" sz="1000" dirty="0">
                <a:solidFill>
                  <a:srgbClr val="000000"/>
                </a:solidFill>
                <a:latin typeface="verdana"/>
                <a:ea typeface="verdana"/>
                <a:cs typeface="verdana"/>
                <a:sym typeface="verdana"/>
              </a:rPr>
              <a:t>N-5</a:t>
            </a:r>
            <a:r>
              <a:rPr lang="en-US" sz="1000" baseline="30000" dirty="0">
                <a:solidFill>
                  <a:srgbClr val="000000"/>
                </a:solidFill>
                <a:latin typeface="verdana"/>
                <a:ea typeface="verdana"/>
                <a:cs typeface="verdana"/>
                <a:sym typeface="verdana"/>
              </a:rPr>
              <a:t>o</a:t>
            </a:r>
            <a:r>
              <a:rPr lang="en-US" sz="1000" dirty="0">
                <a:solidFill>
                  <a:srgbClr val="000000"/>
                </a:solidFill>
                <a:latin typeface="verdana"/>
                <a:ea typeface="verdana"/>
                <a:cs typeface="verdana"/>
                <a:sym typeface="verdana"/>
              </a:rPr>
              <a:t>S, 120</a:t>
            </a:r>
            <a:r>
              <a:rPr lang="en-US" sz="1000" baseline="30000" dirty="0">
                <a:solidFill>
                  <a:srgbClr val="000000"/>
                </a:solidFill>
                <a:latin typeface="verdana"/>
                <a:ea typeface="verdana"/>
                <a:cs typeface="verdana"/>
                <a:sym typeface="verdana"/>
              </a:rPr>
              <a:t>o</a:t>
            </a:r>
            <a:r>
              <a:rPr lang="en-US" sz="1000" dirty="0">
                <a:solidFill>
                  <a:srgbClr val="000000"/>
                </a:solidFill>
                <a:latin typeface="verdana"/>
                <a:ea typeface="verdana"/>
                <a:cs typeface="verdana"/>
                <a:sym typeface="verdana"/>
              </a:rPr>
              <a:t>-170</a:t>
            </a:r>
            <a:r>
              <a:rPr lang="en-US" sz="1000" baseline="30000" dirty="0">
                <a:solidFill>
                  <a:srgbClr val="000000"/>
                </a:solidFill>
                <a:latin typeface="verdana"/>
                <a:ea typeface="verdana"/>
                <a:cs typeface="verdana"/>
                <a:sym typeface="verdana"/>
              </a:rPr>
              <a:t>o</a:t>
            </a:r>
            <a:r>
              <a:rPr lang="en-US" sz="1000" dirty="0">
                <a:solidFill>
                  <a:srgbClr val="000000"/>
                </a:solidFill>
                <a:latin typeface="verdana"/>
                <a:ea typeface="verdana"/>
                <a:cs typeface="verdana"/>
                <a:sym typeface="verdana"/>
              </a:rPr>
              <a:t>W)], based on </a:t>
            </a:r>
            <a:r>
              <a:rPr lang="en-US" sz="1000" u="sng" dirty="0">
                <a:solidFill>
                  <a:srgbClr val="FF000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centered 30-year base periods updated every 5 years</a:t>
            </a:r>
            <a:r>
              <a:rPr lang="en-US" sz="1000" dirty="0">
                <a:solidFill>
                  <a:srgbClr val="000000"/>
                </a:solidFill>
                <a:latin typeface="verdana"/>
                <a:ea typeface="verdana"/>
                <a:cs typeface="verdana"/>
                <a:sym typeface="verdana"/>
              </a:rPr>
              <a:t>.</a:t>
            </a:r>
            <a:r>
              <a:rPr lang="en-US" sz="1000" dirty="0">
                <a:solidFill>
                  <a:schemeClr val="dk1"/>
                </a:solidFill>
                <a:latin typeface="Times New Roman"/>
                <a:ea typeface="Times New Roman"/>
                <a:cs typeface="Times New Roman"/>
                <a:sym typeface="Times New Roman"/>
              </a:rPr>
              <a:t>   </a:t>
            </a:r>
            <a:r>
              <a:rPr lang="en-US" sz="1200" dirty="0">
                <a:solidFill>
                  <a:schemeClr val="dk1"/>
                </a:solidFill>
                <a:latin typeface="Times New Roman"/>
                <a:ea typeface="Times New Roman"/>
                <a:cs typeface="Times New Roman"/>
                <a:sym typeface="Times New Roman"/>
              </a:rPr>
              <a:t>For historical purposes, periods of below and above normal SSTs are colored in</a:t>
            </a:r>
            <a:r>
              <a:rPr lang="en-US" sz="1200" dirty="0">
                <a:solidFill>
                  <a:srgbClr val="FF0000"/>
                </a:solidFill>
                <a:latin typeface="Times New Roman"/>
                <a:ea typeface="Times New Roman"/>
                <a:cs typeface="Times New Roman"/>
                <a:sym typeface="Times New Roman"/>
              </a:rPr>
              <a:t> </a:t>
            </a:r>
            <a:r>
              <a:rPr lang="en-US" sz="1200" dirty="0">
                <a:solidFill>
                  <a:srgbClr val="0033CC"/>
                </a:solidFill>
                <a:latin typeface="Times New Roman"/>
                <a:ea typeface="Times New Roman"/>
                <a:cs typeface="Times New Roman"/>
                <a:sym typeface="Times New Roman"/>
              </a:rPr>
              <a:t>blue</a:t>
            </a:r>
            <a:r>
              <a:rPr lang="en-US" sz="1200" dirty="0">
                <a:solidFill>
                  <a:srgbClr val="FF0000"/>
                </a:solidFill>
                <a:latin typeface="Times New Roman"/>
                <a:ea typeface="Times New Roman"/>
                <a:cs typeface="Times New Roman"/>
                <a:sym typeface="Times New Roman"/>
              </a:rPr>
              <a:t> </a:t>
            </a:r>
            <a:r>
              <a:rPr lang="en-US" sz="1200" dirty="0">
                <a:solidFill>
                  <a:schemeClr val="dk1"/>
                </a:solidFill>
                <a:latin typeface="Times New Roman"/>
                <a:ea typeface="Times New Roman"/>
                <a:cs typeface="Times New Roman"/>
                <a:sym typeface="Times New Roman"/>
              </a:rPr>
              <a:t>and</a:t>
            </a:r>
            <a:r>
              <a:rPr lang="en-US" sz="1200" dirty="0">
                <a:solidFill>
                  <a:srgbClr val="FF0000"/>
                </a:solidFill>
                <a:latin typeface="Times New Roman"/>
                <a:ea typeface="Times New Roman"/>
                <a:cs typeface="Times New Roman"/>
                <a:sym typeface="Times New Roman"/>
              </a:rPr>
              <a:t> red </a:t>
            </a:r>
            <a:r>
              <a:rPr lang="en-US" sz="1200" dirty="0">
                <a:solidFill>
                  <a:schemeClr val="dk1"/>
                </a:solidFill>
                <a:latin typeface="Times New Roman"/>
                <a:ea typeface="Times New Roman"/>
                <a:cs typeface="Times New Roman"/>
                <a:sym typeface="Times New Roman"/>
              </a:rPr>
              <a:t>when the threshold (0.5) is met </a:t>
            </a:r>
            <a:r>
              <a:rPr lang="en-US" sz="1200" u="sng" dirty="0">
                <a:solidFill>
                  <a:schemeClr val="dk1"/>
                </a:solidFill>
                <a:latin typeface="Times New Roman"/>
                <a:ea typeface="Times New Roman"/>
                <a:cs typeface="Times New Roman"/>
                <a:sym typeface="Times New Roman"/>
              </a:rPr>
              <a:t>for a minimum of 5 consecutive 3-month overlapping seasons</a:t>
            </a:r>
            <a:r>
              <a:rPr lang="en-US" sz="1200" dirty="0">
                <a:solidFill>
                  <a:srgbClr val="FF0000"/>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p:txBody>
      </p:sp>
      <p:sp>
        <p:nvSpPr>
          <p:cNvPr id="607" name="Google Shape;607;p20"/>
          <p:cNvSpPr txBox="1">
            <a:spLocks noGrp="1"/>
          </p:cNvSpPr>
          <p:nvPr>
            <p:ph type="sldNum" idx="12"/>
          </p:nvPr>
        </p:nvSpPr>
        <p:spPr>
          <a:xfrm>
            <a:off x="7010400" y="6368147"/>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2" name="Picture 1">
            <a:extLst>
              <a:ext uri="{FF2B5EF4-FFF2-40B4-BE49-F238E27FC236}">
                <a16:creationId xmlns:a16="http://schemas.microsoft.com/office/drawing/2014/main" id="{6AA54B7A-77B7-412F-86B8-3A0487348F16}"/>
              </a:ext>
            </a:extLst>
          </p:cNvPr>
          <p:cNvPicPr>
            <a:picLocks noChangeAspect="1"/>
          </p:cNvPicPr>
          <p:nvPr/>
        </p:nvPicPr>
        <p:blipFill>
          <a:blip r:embed="rId3"/>
          <a:stretch>
            <a:fillRect/>
          </a:stretch>
        </p:blipFill>
        <p:spPr>
          <a:xfrm>
            <a:off x="78911" y="646113"/>
            <a:ext cx="4253959" cy="5676397"/>
          </a:xfrm>
          <a:prstGeom prst="rect">
            <a:avLst/>
          </a:prstGeom>
        </p:spPr>
      </p:pic>
      <p:sp>
        <p:nvSpPr>
          <p:cNvPr id="617" name="Google Shape;617;p21"/>
          <p:cNvSpPr txBox="1"/>
          <p:nvPr/>
        </p:nvSpPr>
        <p:spPr>
          <a:xfrm>
            <a:off x="5257800" y="997803"/>
            <a:ext cx="29718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The recent El Nino came in a hurry after 3 back-to-back La Ninas has all but gone away in a great hurry to make room or ANOTHER La Nina which is on the way!!? ?</a:t>
            </a:r>
            <a:endParaRPr/>
          </a:p>
        </p:txBody>
      </p:sp>
      <p:sp>
        <p:nvSpPr>
          <p:cNvPr id="618" name="Google Shape;618;p21"/>
          <p:cNvSpPr txBox="1">
            <a:spLocks noGrp="1"/>
          </p:cNvSpPr>
          <p:nvPr>
            <p:ph type="sldNum" idx="12"/>
          </p:nvPr>
        </p:nvSpPr>
        <p:spPr>
          <a:xfrm>
            <a:off x="8686800" y="6534150"/>
            <a:ext cx="457200" cy="3238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23</a:t>
            </a:fld>
            <a:endParaRPr sz="1400">
              <a:solidFill>
                <a:schemeClr val="dk1"/>
              </a:solidFill>
              <a:latin typeface="Arial"/>
              <a:ea typeface="Arial"/>
              <a:cs typeface="Arial"/>
              <a:sym typeface="Arial"/>
            </a:endParaRPr>
          </a:p>
        </p:txBody>
      </p:sp>
      <p:sp>
        <p:nvSpPr>
          <p:cNvPr id="619" name="Google Shape;619;p21"/>
          <p:cNvSpPr txBox="1"/>
          <p:nvPr/>
        </p:nvSpPr>
        <p:spPr>
          <a:xfrm>
            <a:off x="228600" y="0"/>
            <a:ext cx="3733800" cy="646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Latest values of SST indices in the various Nino Regions.</a:t>
            </a:r>
            <a:endParaRPr/>
          </a:p>
        </p:txBody>
      </p:sp>
      <p:sp>
        <p:nvSpPr>
          <p:cNvPr id="620" name="Google Shape;620;p21"/>
          <p:cNvSpPr/>
          <p:nvPr/>
        </p:nvSpPr>
        <p:spPr>
          <a:xfrm>
            <a:off x="4564063" y="76200"/>
            <a:ext cx="45037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endParaRPr sz="1400">
              <a:solidFill>
                <a:schemeClr val="dk1"/>
              </a:solidFill>
              <a:latin typeface="Times New Roman"/>
              <a:ea typeface="Times New Roman"/>
              <a:cs typeface="Times New Roman"/>
              <a:sym typeface="Times New Roman"/>
            </a:endParaRPr>
          </a:p>
        </p:txBody>
      </p:sp>
      <p:cxnSp>
        <p:nvCxnSpPr>
          <p:cNvPr id="621" name="Google Shape;621;p21"/>
          <p:cNvCxnSpPr/>
          <p:nvPr/>
        </p:nvCxnSpPr>
        <p:spPr>
          <a:xfrm rot="10800000">
            <a:off x="7239000" y="2667000"/>
            <a:ext cx="533400" cy="0"/>
          </a:xfrm>
          <a:prstGeom prst="straightConnector1">
            <a:avLst/>
          </a:prstGeom>
          <a:noFill/>
          <a:ln w="9525" cap="flat" cmpd="sng">
            <a:solidFill>
              <a:srgbClr val="0033CC"/>
            </a:solidFill>
            <a:prstDash val="solid"/>
            <a:round/>
            <a:headEnd type="none" w="sm" len="sm"/>
            <a:tailEnd type="stealth" w="med" len="med"/>
          </a:ln>
        </p:spPr>
      </p:cxnSp>
      <p:cxnSp>
        <p:nvCxnSpPr>
          <p:cNvPr id="622" name="Google Shape;622;p21"/>
          <p:cNvCxnSpPr/>
          <p:nvPr/>
        </p:nvCxnSpPr>
        <p:spPr>
          <a:xfrm>
            <a:off x="6597535" y="514481"/>
            <a:ext cx="1702693" cy="1009519"/>
          </a:xfrm>
          <a:prstGeom prst="straightConnector1">
            <a:avLst/>
          </a:prstGeom>
          <a:noFill/>
          <a:ln w="22225" cap="flat" cmpd="sng">
            <a:solidFill>
              <a:srgbClr val="FF0000"/>
            </a:solidFill>
            <a:prstDash val="solid"/>
            <a:round/>
            <a:headEnd type="none" w="sm" len="sm"/>
            <a:tailEnd type="triangle" w="med" len="med"/>
          </a:ln>
        </p:spPr>
      </p:cxnSp>
      <p:sp>
        <p:nvSpPr>
          <p:cNvPr id="623" name="Google Shape;623;p21" descr="ENAreaGraphic"/>
          <p:cNvSpPr/>
          <p:nvPr/>
        </p:nvSpPr>
        <p:spPr>
          <a:xfrm>
            <a:off x="469900" y="6354205"/>
            <a:ext cx="3251200" cy="483556"/>
          </a:xfrm>
          <a:prstGeom prst="rect">
            <a:avLst/>
          </a:prstGeom>
          <a:blipFill rotWithShape="1">
            <a:blip r:embed="rId4">
              <a:alphaModFix/>
            </a:blip>
            <a:stretch>
              <a:fillRect t="-45793"/>
            </a:stretch>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
        <p:nvSpPr>
          <p:cNvPr id="624" name="Google Shape;624;p21"/>
          <p:cNvSpPr/>
          <p:nvPr/>
        </p:nvSpPr>
        <p:spPr>
          <a:xfrm>
            <a:off x="3630511" y="725487"/>
            <a:ext cx="609600" cy="5486400"/>
          </a:xfrm>
          <a:prstGeom prst="roundRect">
            <a:avLst>
              <a:gd name="adj" fmla="val 16667"/>
            </a:avLst>
          </a:prstGeom>
          <a:no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AF5D6E2E-6B51-84C2-C839-829C6514D9A4}"/>
              </a:ext>
            </a:extLst>
          </p:cNvPr>
          <p:cNvPicPr>
            <a:picLocks noChangeAspect="1"/>
          </p:cNvPicPr>
          <p:nvPr/>
        </p:nvPicPr>
        <p:blipFill>
          <a:blip r:embed="rId5"/>
          <a:stretch>
            <a:fillRect/>
          </a:stretch>
        </p:blipFill>
        <p:spPr>
          <a:xfrm>
            <a:off x="4588237" y="82144"/>
            <a:ext cx="4253958" cy="2071183"/>
          </a:xfrm>
          <a:prstGeom prst="rect">
            <a:avLst/>
          </a:prstGeom>
        </p:spPr>
      </p:pic>
      <p:grpSp>
        <p:nvGrpSpPr>
          <p:cNvPr id="5" name="Group 4">
            <a:extLst>
              <a:ext uri="{FF2B5EF4-FFF2-40B4-BE49-F238E27FC236}">
                <a16:creationId xmlns:a16="http://schemas.microsoft.com/office/drawing/2014/main" id="{3C21FB52-1E09-C3EC-C4B0-59A41C5F1DF1}"/>
              </a:ext>
            </a:extLst>
          </p:cNvPr>
          <p:cNvGrpSpPr/>
          <p:nvPr/>
        </p:nvGrpSpPr>
        <p:grpSpPr>
          <a:xfrm>
            <a:off x="4572000" y="2131908"/>
            <a:ext cx="4297680" cy="4506636"/>
            <a:chOff x="4756952" y="2131908"/>
            <a:chExt cx="3929848" cy="4278036"/>
          </a:xfrm>
        </p:grpSpPr>
        <p:pic>
          <p:nvPicPr>
            <p:cNvPr id="627" name="Google Shape;627;p21"/>
            <p:cNvPicPr preferRelativeResize="0"/>
            <p:nvPr/>
          </p:nvPicPr>
          <p:blipFill rotWithShape="1">
            <a:blip r:embed="rId6">
              <a:alphaModFix/>
            </a:blip>
            <a:srcRect/>
            <a:stretch/>
          </p:blipFill>
          <p:spPr>
            <a:xfrm>
              <a:off x="4756952" y="2131908"/>
              <a:ext cx="3929848" cy="2225970"/>
            </a:xfrm>
            <a:prstGeom prst="rect">
              <a:avLst/>
            </a:prstGeom>
            <a:noFill/>
            <a:ln>
              <a:noFill/>
            </a:ln>
          </p:spPr>
        </p:pic>
        <p:pic>
          <p:nvPicPr>
            <p:cNvPr id="4" name="Picture 3">
              <a:extLst>
                <a:ext uri="{FF2B5EF4-FFF2-40B4-BE49-F238E27FC236}">
                  <a16:creationId xmlns:a16="http://schemas.microsoft.com/office/drawing/2014/main" id="{AA548EB0-4567-B523-D92A-4BCC547A456B}"/>
                </a:ext>
              </a:extLst>
            </p:cNvPr>
            <p:cNvPicPr>
              <a:picLocks noChangeAspect="1"/>
            </p:cNvPicPr>
            <p:nvPr/>
          </p:nvPicPr>
          <p:blipFill>
            <a:blip r:embed="rId7"/>
            <a:stretch>
              <a:fillRect/>
            </a:stretch>
          </p:blipFill>
          <p:spPr>
            <a:xfrm>
              <a:off x="4775673" y="3942337"/>
              <a:ext cx="3885995" cy="2467607"/>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2"/>
          <p:cNvSpPr txBox="1">
            <a:spLocks noGrp="1"/>
          </p:cNvSpPr>
          <p:nvPr>
            <p:ph type="sldNum" idx="12"/>
          </p:nvPr>
        </p:nvSpPr>
        <p:spPr>
          <a:xfrm>
            <a:off x="8763000" y="6473825"/>
            <a:ext cx="381000" cy="3841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
        <p:nvSpPr>
          <p:cNvPr id="635" name="Google Shape;635;p22"/>
          <p:cNvSpPr/>
          <p:nvPr/>
        </p:nvSpPr>
        <p:spPr>
          <a:xfrm>
            <a:off x="4724400" y="228600"/>
            <a:ext cx="428567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Sub-Surface Temperature Departures in the Equatorial Pacific</a:t>
            </a:r>
            <a:endParaRPr sz="1800">
              <a:solidFill>
                <a:schemeClr val="dk1"/>
              </a:solidFill>
              <a:latin typeface="Times New Roman"/>
              <a:ea typeface="Times New Roman"/>
              <a:cs typeface="Times New Roman"/>
              <a:sym typeface="Times New Roman"/>
            </a:endParaRPr>
          </a:p>
        </p:txBody>
      </p:sp>
      <p:sp>
        <p:nvSpPr>
          <p:cNvPr id="636" name="Google Shape;636;p22"/>
          <p:cNvSpPr/>
          <p:nvPr/>
        </p:nvSpPr>
        <p:spPr>
          <a:xfrm>
            <a:off x="5072366" y="1905000"/>
            <a:ext cx="3109912" cy="3381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595959"/>
                </a:solidFill>
                <a:latin typeface="Trebuchet MS"/>
                <a:ea typeface="Trebuchet MS"/>
                <a:cs typeface="Trebuchet MS"/>
                <a:sym typeface="Trebuchet MS"/>
              </a:rPr>
              <a:t>Most recent pentad analysis</a:t>
            </a:r>
            <a:endParaRPr/>
          </a:p>
        </p:txBody>
      </p:sp>
      <p:cxnSp>
        <p:nvCxnSpPr>
          <p:cNvPr id="637" name="Google Shape;637;p22"/>
          <p:cNvCxnSpPr/>
          <p:nvPr/>
        </p:nvCxnSpPr>
        <p:spPr>
          <a:xfrm>
            <a:off x="1066800" y="1098649"/>
            <a:ext cx="0" cy="4921151"/>
          </a:xfrm>
          <a:prstGeom prst="straightConnector1">
            <a:avLst/>
          </a:prstGeom>
          <a:noFill/>
          <a:ln w="22225" cap="flat" cmpd="sng">
            <a:solidFill>
              <a:srgbClr val="0070C0"/>
            </a:solidFill>
            <a:prstDash val="solid"/>
            <a:round/>
            <a:headEnd type="stealth" w="med" len="med"/>
            <a:tailEnd type="stealth" w="med" len="med"/>
          </a:ln>
        </p:spPr>
      </p:cxnSp>
      <p:sp>
        <p:nvSpPr>
          <p:cNvPr id="638" name="Google Shape;638;p22"/>
          <p:cNvSpPr txBox="1"/>
          <p:nvPr/>
        </p:nvSpPr>
        <p:spPr>
          <a:xfrm>
            <a:off x="4545311" y="4873626"/>
            <a:ext cx="461059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Times New Roman"/>
                <a:ea typeface="Times New Roman"/>
                <a:cs typeface="Times New Roman"/>
                <a:sym typeface="Times New Roman"/>
              </a:rPr>
              <a:t>Subsurface cold water content/volume significantly increased</a:t>
            </a:r>
            <a:r>
              <a:rPr lang="en-US" sz="1800" dirty="0">
                <a:solidFill>
                  <a:schemeClr val="dk1"/>
                </a:solidFill>
                <a:latin typeface="Times New Roman"/>
                <a:ea typeface="Times New Roman"/>
                <a:cs typeface="Times New Roman"/>
                <a:sym typeface="Times New Roman"/>
              </a:rPr>
              <a:t> this past month.</a:t>
            </a:r>
            <a:endParaRPr dirty="0"/>
          </a:p>
        </p:txBody>
      </p:sp>
      <p:cxnSp>
        <p:nvCxnSpPr>
          <p:cNvPr id="639" name="Google Shape;639;p22"/>
          <p:cNvCxnSpPr/>
          <p:nvPr/>
        </p:nvCxnSpPr>
        <p:spPr>
          <a:xfrm>
            <a:off x="2000813" y="1295400"/>
            <a:ext cx="27709" cy="4724400"/>
          </a:xfrm>
          <a:prstGeom prst="straightConnector1">
            <a:avLst/>
          </a:prstGeom>
          <a:noFill/>
          <a:ln w="22225" cap="flat" cmpd="sng">
            <a:solidFill>
              <a:srgbClr val="FF0000"/>
            </a:solidFill>
            <a:prstDash val="solid"/>
            <a:round/>
            <a:headEnd type="none" w="sm" len="sm"/>
            <a:tailEnd type="triangle" w="med" len="med"/>
          </a:ln>
        </p:spPr>
      </p:cxnSp>
      <p:cxnSp>
        <p:nvCxnSpPr>
          <p:cNvPr id="640" name="Google Shape;640;p22"/>
          <p:cNvCxnSpPr/>
          <p:nvPr/>
        </p:nvCxnSpPr>
        <p:spPr>
          <a:xfrm>
            <a:off x="873025" y="796467"/>
            <a:ext cx="4308575" cy="2022933"/>
          </a:xfrm>
          <a:prstGeom prst="straightConnector1">
            <a:avLst/>
          </a:prstGeom>
          <a:noFill/>
          <a:ln w="22225" cap="flat" cmpd="sng">
            <a:solidFill>
              <a:srgbClr val="0033CC"/>
            </a:solidFill>
            <a:prstDash val="solid"/>
            <a:round/>
            <a:headEnd type="none" w="sm" len="sm"/>
            <a:tailEnd type="triangle" w="med" len="med"/>
          </a:ln>
        </p:spPr>
      </p:cxnSp>
      <p:pic>
        <p:nvPicPr>
          <p:cNvPr id="2" name="Picture 1">
            <a:extLst>
              <a:ext uri="{FF2B5EF4-FFF2-40B4-BE49-F238E27FC236}">
                <a16:creationId xmlns:a16="http://schemas.microsoft.com/office/drawing/2014/main" id="{6319C522-0E81-F777-F6BE-AD936A55F641}"/>
              </a:ext>
            </a:extLst>
          </p:cNvPr>
          <p:cNvPicPr>
            <a:picLocks noChangeAspect="1"/>
          </p:cNvPicPr>
          <p:nvPr/>
        </p:nvPicPr>
        <p:blipFill>
          <a:blip r:embed="rId3"/>
          <a:stretch>
            <a:fillRect/>
          </a:stretch>
        </p:blipFill>
        <p:spPr>
          <a:xfrm>
            <a:off x="57133" y="76200"/>
            <a:ext cx="4294403" cy="6580632"/>
          </a:xfrm>
          <a:prstGeom prst="rect">
            <a:avLst/>
          </a:prstGeom>
        </p:spPr>
      </p:pic>
      <p:pic>
        <p:nvPicPr>
          <p:cNvPr id="4" name="Picture 3">
            <a:extLst>
              <a:ext uri="{FF2B5EF4-FFF2-40B4-BE49-F238E27FC236}">
                <a16:creationId xmlns:a16="http://schemas.microsoft.com/office/drawing/2014/main" id="{563D5A2A-C578-D9DB-8F9B-BDDC13B6C62F}"/>
              </a:ext>
            </a:extLst>
          </p:cNvPr>
          <p:cNvPicPr>
            <a:picLocks/>
          </p:cNvPicPr>
          <p:nvPr/>
        </p:nvPicPr>
        <p:blipFill>
          <a:blip r:embed="rId4">
            <a:extLst>
              <a:ext uri="{28A0092B-C50C-407E-A947-70E740481C1C}">
                <a14:useLocalDpi xmlns:a14="http://schemas.microsoft.com/office/drawing/2010/main" val="0"/>
              </a:ext>
            </a:extLst>
          </a:blip>
          <a:srcRect l="6471" t="3000" r="1079" b="69667"/>
          <a:stretch>
            <a:fillRect/>
          </a:stretch>
        </p:blipFill>
        <p:spPr bwMode="auto">
          <a:xfrm>
            <a:off x="4369498" y="2243013"/>
            <a:ext cx="4787900" cy="21765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3" name="Picture 2">
            <a:extLst>
              <a:ext uri="{FF2B5EF4-FFF2-40B4-BE49-F238E27FC236}">
                <a16:creationId xmlns:a16="http://schemas.microsoft.com/office/drawing/2014/main" id="{E9B9713E-866D-463E-C0BF-A1C7F4B14DA9}"/>
              </a:ext>
            </a:extLst>
          </p:cNvPr>
          <p:cNvPicPr>
            <a:picLocks noChangeAspect="1"/>
          </p:cNvPicPr>
          <p:nvPr/>
        </p:nvPicPr>
        <p:blipFill>
          <a:blip r:embed="rId3"/>
          <a:stretch>
            <a:fillRect/>
          </a:stretch>
        </p:blipFill>
        <p:spPr>
          <a:xfrm>
            <a:off x="4640607" y="-9699"/>
            <a:ext cx="4159870" cy="2150496"/>
          </a:xfrm>
          <a:prstGeom prst="rect">
            <a:avLst/>
          </a:prstGeom>
        </p:spPr>
      </p:pic>
      <p:sp>
        <p:nvSpPr>
          <p:cNvPr id="650" name="Google Shape;650;p23"/>
          <p:cNvSpPr/>
          <p:nvPr/>
        </p:nvSpPr>
        <p:spPr>
          <a:xfrm>
            <a:off x="18243" y="6519366"/>
            <a:ext cx="462144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https://iri.columbia.edu/our-expertise/climate/forecasts/enso/current</a:t>
            </a:r>
            <a:r>
              <a:rPr lang="en-US" sz="1800" dirty="0">
                <a:solidFill>
                  <a:schemeClr val="dk1"/>
                </a:solidFill>
                <a:latin typeface="Times New Roman"/>
                <a:ea typeface="Times New Roman"/>
                <a:cs typeface="Times New Roman"/>
                <a:sym typeface="Times New Roman"/>
              </a:rPr>
              <a:t>/</a:t>
            </a:r>
            <a:endParaRPr dirty="0"/>
          </a:p>
        </p:txBody>
      </p:sp>
      <p:sp>
        <p:nvSpPr>
          <p:cNvPr id="652" name="Google Shape;652;p23"/>
          <p:cNvSpPr/>
          <p:nvPr/>
        </p:nvSpPr>
        <p:spPr>
          <a:xfrm>
            <a:off x="4980316" y="3584432"/>
            <a:ext cx="314324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https://www.cpc.ncep.noaa.gov/products/people/wwang/cfsv2fcst/images3/PacSSTSeaadj.gif</a:t>
            </a:r>
            <a:endParaRPr/>
          </a:p>
        </p:txBody>
      </p:sp>
      <p:sp>
        <p:nvSpPr>
          <p:cNvPr id="653" name="Google Shape;653;p23"/>
          <p:cNvSpPr txBox="1"/>
          <p:nvPr/>
        </p:nvSpPr>
        <p:spPr>
          <a:xfrm>
            <a:off x="6400800" y="5619229"/>
            <a:ext cx="1981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Latest ensemble membrs (blue!)show are less bullish </a:t>
            </a:r>
            <a:endParaRPr/>
          </a:p>
        </p:txBody>
      </p:sp>
      <p:sp>
        <p:nvSpPr>
          <p:cNvPr id="654" name="Google Shape;654;p23"/>
          <p:cNvSpPr txBox="1"/>
          <p:nvPr/>
        </p:nvSpPr>
        <p:spPr>
          <a:xfrm>
            <a:off x="-54221" y="482600"/>
            <a:ext cx="4114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b="1" u="sng" dirty="0">
                <a:solidFill>
                  <a:schemeClr val="dk1"/>
                </a:solidFill>
                <a:latin typeface="Times New Roman"/>
                <a:ea typeface="Times New Roman"/>
                <a:cs typeface="Times New Roman"/>
                <a:sym typeface="Times New Roman"/>
              </a:rPr>
              <a:t>December 2024 </a:t>
            </a:r>
            <a:r>
              <a:rPr lang="en-US" sz="1800" dirty="0">
                <a:solidFill>
                  <a:schemeClr val="dk1"/>
                </a:solidFill>
                <a:latin typeface="Times New Roman"/>
                <a:ea typeface="Times New Roman"/>
                <a:cs typeface="Times New Roman"/>
                <a:sym typeface="Times New Roman"/>
              </a:rPr>
              <a:t>CPC/NOAA  forecast</a:t>
            </a:r>
            <a:endParaRPr dirty="0"/>
          </a:p>
        </p:txBody>
      </p:sp>
      <p:sp>
        <p:nvSpPr>
          <p:cNvPr id="655" name="Google Shape;655;p23"/>
          <p:cNvSpPr txBox="1">
            <a:spLocks noGrp="1"/>
          </p:cNvSpPr>
          <p:nvPr>
            <p:ph type="sldNum" idx="12"/>
          </p:nvPr>
        </p:nvSpPr>
        <p:spPr>
          <a:xfrm>
            <a:off x="8763000" y="6550025"/>
            <a:ext cx="381000" cy="3079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25</a:t>
            </a:fld>
            <a:endParaRPr sz="1400">
              <a:solidFill>
                <a:schemeClr val="dk1"/>
              </a:solidFill>
              <a:latin typeface="Arial"/>
              <a:ea typeface="Arial"/>
              <a:cs typeface="Arial"/>
              <a:sym typeface="Arial"/>
            </a:endParaRPr>
          </a:p>
        </p:txBody>
      </p:sp>
      <p:sp>
        <p:nvSpPr>
          <p:cNvPr id="656" name="Google Shape;656;p23"/>
          <p:cNvSpPr txBox="1"/>
          <p:nvPr/>
        </p:nvSpPr>
        <p:spPr>
          <a:xfrm>
            <a:off x="9525" y="0"/>
            <a:ext cx="31908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Times New Roman"/>
              <a:buNone/>
            </a:pPr>
            <a:r>
              <a:rPr lang="en-US" sz="2000" b="1">
                <a:solidFill>
                  <a:schemeClr val="dk1"/>
                </a:solidFill>
                <a:latin typeface="Times New Roman"/>
                <a:ea typeface="Times New Roman"/>
                <a:cs typeface="Times New Roman"/>
                <a:sym typeface="Times New Roman"/>
              </a:rPr>
              <a:t>Official ENSO Forecasts</a:t>
            </a:r>
            <a:endParaRPr/>
          </a:p>
        </p:txBody>
      </p:sp>
      <p:cxnSp>
        <p:nvCxnSpPr>
          <p:cNvPr id="657" name="Google Shape;657;p23"/>
          <p:cNvCxnSpPr/>
          <p:nvPr/>
        </p:nvCxnSpPr>
        <p:spPr>
          <a:xfrm>
            <a:off x="7124700" y="1066800"/>
            <a:ext cx="914400" cy="914400"/>
          </a:xfrm>
          <a:prstGeom prst="straightConnector1">
            <a:avLst/>
          </a:prstGeom>
          <a:noFill/>
          <a:ln w="9525" cap="flat" cmpd="sng">
            <a:solidFill>
              <a:srgbClr val="B5DADD"/>
            </a:solidFill>
            <a:prstDash val="solid"/>
            <a:round/>
            <a:headEnd type="none" w="sm" len="sm"/>
            <a:tailEnd type="stealth" w="med" len="med"/>
          </a:ln>
        </p:spPr>
      </p:cxnSp>
      <p:cxnSp>
        <p:nvCxnSpPr>
          <p:cNvPr id="658" name="Google Shape;658;p23"/>
          <p:cNvCxnSpPr/>
          <p:nvPr/>
        </p:nvCxnSpPr>
        <p:spPr>
          <a:xfrm rot="10800000" flipH="1">
            <a:off x="1524000" y="457200"/>
            <a:ext cx="381000" cy="1676400"/>
          </a:xfrm>
          <a:prstGeom prst="straightConnector1">
            <a:avLst/>
          </a:prstGeom>
          <a:noFill/>
          <a:ln w="9525" cap="flat" cmpd="sng">
            <a:solidFill>
              <a:srgbClr val="B5DADD"/>
            </a:solidFill>
            <a:prstDash val="solid"/>
            <a:round/>
            <a:headEnd type="stealth" w="med" len="med"/>
            <a:tailEnd type="stealth" w="med" len="med"/>
          </a:ln>
        </p:spPr>
      </p:cxnSp>
      <p:cxnSp>
        <p:nvCxnSpPr>
          <p:cNvPr id="659" name="Google Shape;659;p23"/>
          <p:cNvCxnSpPr/>
          <p:nvPr/>
        </p:nvCxnSpPr>
        <p:spPr>
          <a:xfrm rot="-5400000" flipH="1">
            <a:off x="4190999" y="304800"/>
            <a:ext cx="914400" cy="914400"/>
          </a:xfrm>
          <a:prstGeom prst="bentConnector3">
            <a:avLst>
              <a:gd name="adj1" fmla="val 50000"/>
            </a:avLst>
          </a:prstGeom>
          <a:noFill/>
          <a:ln w="9525" cap="flat" cmpd="sng">
            <a:solidFill>
              <a:srgbClr val="B5DADD"/>
            </a:solidFill>
            <a:prstDash val="solid"/>
            <a:round/>
            <a:headEnd type="none" w="sm" len="sm"/>
            <a:tailEnd type="triangle" w="med" len="med"/>
          </a:ln>
        </p:spPr>
      </p:cxnSp>
      <p:cxnSp>
        <p:nvCxnSpPr>
          <p:cNvPr id="660" name="Google Shape;660;p23"/>
          <p:cNvCxnSpPr/>
          <p:nvPr/>
        </p:nvCxnSpPr>
        <p:spPr>
          <a:xfrm flipH="1">
            <a:off x="3448052" y="4953000"/>
            <a:ext cx="133348" cy="457200"/>
          </a:xfrm>
          <a:prstGeom prst="straightConnector1">
            <a:avLst/>
          </a:prstGeom>
          <a:noFill/>
          <a:ln w="9525" cap="flat" cmpd="sng">
            <a:solidFill>
              <a:srgbClr val="0033CC"/>
            </a:solidFill>
            <a:prstDash val="solid"/>
            <a:round/>
            <a:headEnd type="none" w="sm" len="sm"/>
            <a:tailEnd type="triangle" w="med" len="med"/>
          </a:ln>
        </p:spPr>
      </p:cxnSp>
      <p:cxnSp>
        <p:nvCxnSpPr>
          <p:cNvPr id="661" name="Google Shape;661;p23"/>
          <p:cNvCxnSpPr/>
          <p:nvPr/>
        </p:nvCxnSpPr>
        <p:spPr>
          <a:xfrm>
            <a:off x="3581400" y="4953000"/>
            <a:ext cx="358822" cy="381000"/>
          </a:xfrm>
          <a:prstGeom prst="straightConnector1">
            <a:avLst/>
          </a:prstGeom>
          <a:noFill/>
          <a:ln w="9525" cap="flat" cmpd="sng">
            <a:solidFill>
              <a:srgbClr val="0033CC"/>
            </a:solidFill>
            <a:prstDash val="solid"/>
            <a:round/>
            <a:headEnd type="none" w="sm" len="sm"/>
            <a:tailEnd type="triangle" w="med" len="med"/>
          </a:ln>
        </p:spPr>
      </p:cxnSp>
      <p:sp>
        <p:nvSpPr>
          <p:cNvPr id="663" name="Google Shape;663;p23"/>
          <p:cNvSpPr txBox="1"/>
          <p:nvPr/>
        </p:nvSpPr>
        <p:spPr>
          <a:xfrm>
            <a:off x="0" y="3581400"/>
            <a:ext cx="4114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b="1" u="sng" dirty="0">
                <a:solidFill>
                  <a:schemeClr val="dk1"/>
                </a:solidFill>
                <a:latin typeface="Times New Roman"/>
                <a:ea typeface="Times New Roman"/>
                <a:cs typeface="Times New Roman"/>
                <a:sym typeface="Times New Roman"/>
              </a:rPr>
              <a:t>January 2025  </a:t>
            </a:r>
            <a:r>
              <a:rPr lang="en-US" sz="1800" dirty="0">
                <a:solidFill>
                  <a:schemeClr val="dk1"/>
                </a:solidFill>
                <a:latin typeface="Times New Roman"/>
                <a:ea typeface="Times New Roman"/>
                <a:cs typeface="Times New Roman"/>
                <a:sym typeface="Times New Roman"/>
              </a:rPr>
              <a:t>CPC/NOAA  forecast</a:t>
            </a:r>
            <a:endParaRPr dirty="0"/>
          </a:p>
        </p:txBody>
      </p:sp>
      <p:sp>
        <p:nvSpPr>
          <p:cNvPr id="664" name="Google Shape;664;p23"/>
          <p:cNvSpPr txBox="1"/>
          <p:nvPr/>
        </p:nvSpPr>
        <p:spPr>
          <a:xfrm>
            <a:off x="5232521" y="2153698"/>
            <a:ext cx="20227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Times New Roman"/>
                <a:ea typeface="Times New Roman"/>
                <a:cs typeface="Times New Roman"/>
                <a:sym typeface="Times New Roman"/>
              </a:rPr>
              <a:t>A slight pull back or slow down in the developing  La Nina ??</a:t>
            </a:r>
            <a:endParaRPr/>
          </a:p>
        </p:txBody>
      </p:sp>
      <p:cxnSp>
        <p:nvCxnSpPr>
          <p:cNvPr id="666" name="Google Shape;666;p23"/>
          <p:cNvCxnSpPr/>
          <p:nvPr/>
        </p:nvCxnSpPr>
        <p:spPr>
          <a:xfrm>
            <a:off x="6400800" y="1066800"/>
            <a:ext cx="0" cy="228600"/>
          </a:xfrm>
          <a:prstGeom prst="straightConnector1">
            <a:avLst/>
          </a:prstGeom>
          <a:noFill/>
          <a:ln w="28575" cap="flat" cmpd="sng">
            <a:solidFill>
              <a:srgbClr val="0033CC"/>
            </a:solidFill>
            <a:prstDash val="solid"/>
            <a:round/>
            <a:headEnd type="triangle" w="med" len="med"/>
            <a:tailEnd type="triangle" w="med" len="med"/>
          </a:ln>
        </p:spPr>
      </p:cxnSp>
      <p:pic>
        <p:nvPicPr>
          <p:cNvPr id="667" name="Google Shape;667;p23"/>
          <p:cNvPicPr preferRelativeResize="0"/>
          <p:nvPr/>
        </p:nvPicPr>
        <p:blipFill rotWithShape="1">
          <a:blip r:embed="rId4">
            <a:alphaModFix/>
          </a:blip>
          <a:srcRect/>
          <a:stretch/>
        </p:blipFill>
        <p:spPr>
          <a:xfrm>
            <a:off x="4648199" y="2093712"/>
            <a:ext cx="4159870" cy="4751387"/>
          </a:xfrm>
          <a:prstGeom prst="rect">
            <a:avLst/>
          </a:prstGeom>
          <a:noFill/>
          <a:ln>
            <a:noFill/>
          </a:ln>
        </p:spPr>
      </p:pic>
      <p:pic>
        <p:nvPicPr>
          <p:cNvPr id="668" name="Google Shape;668;p23"/>
          <p:cNvPicPr preferRelativeResize="0"/>
          <p:nvPr/>
        </p:nvPicPr>
        <p:blipFill rotWithShape="1">
          <a:blip r:embed="rId5">
            <a:alphaModFix/>
          </a:blip>
          <a:srcRect/>
          <a:stretch/>
        </p:blipFill>
        <p:spPr>
          <a:xfrm>
            <a:off x="18243" y="877332"/>
            <a:ext cx="4316989" cy="2571575"/>
          </a:xfrm>
          <a:prstGeom prst="rect">
            <a:avLst/>
          </a:prstGeom>
          <a:noFill/>
          <a:ln>
            <a:noFill/>
          </a:ln>
        </p:spPr>
      </p:pic>
      <p:pic>
        <p:nvPicPr>
          <p:cNvPr id="2" name="Picture 1">
            <a:extLst>
              <a:ext uri="{FF2B5EF4-FFF2-40B4-BE49-F238E27FC236}">
                <a16:creationId xmlns:a16="http://schemas.microsoft.com/office/drawing/2014/main" id="{FD08A2A4-4796-62D3-75D1-88EFD92CF748}"/>
              </a:ext>
            </a:extLst>
          </p:cNvPr>
          <p:cNvPicPr>
            <a:picLocks noChangeAspect="1"/>
          </p:cNvPicPr>
          <p:nvPr/>
        </p:nvPicPr>
        <p:blipFill>
          <a:blip r:embed="rId6"/>
          <a:stretch>
            <a:fillRect/>
          </a:stretch>
        </p:blipFill>
        <p:spPr>
          <a:xfrm>
            <a:off x="9526" y="3955209"/>
            <a:ext cx="4385216" cy="2558441"/>
          </a:xfrm>
          <a:prstGeom prst="rect">
            <a:avLst/>
          </a:prstGeom>
        </p:spPr>
      </p:pic>
      <p:pic>
        <p:nvPicPr>
          <p:cNvPr id="4" name="Picture 3">
            <a:extLst>
              <a:ext uri="{FF2B5EF4-FFF2-40B4-BE49-F238E27FC236}">
                <a16:creationId xmlns:a16="http://schemas.microsoft.com/office/drawing/2014/main" id="{597CD759-A03A-D683-8B26-89295EC3DD76}"/>
              </a:ext>
            </a:extLst>
          </p:cNvPr>
          <p:cNvPicPr>
            <a:picLocks noChangeAspect="1"/>
          </p:cNvPicPr>
          <p:nvPr/>
        </p:nvPicPr>
        <p:blipFill>
          <a:blip r:embed="rId7"/>
          <a:stretch>
            <a:fillRect/>
          </a:stretch>
        </p:blipFill>
        <p:spPr>
          <a:xfrm>
            <a:off x="4639684" y="2635542"/>
            <a:ext cx="4114800" cy="40689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5" name="Picture 4">
            <a:extLst>
              <a:ext uri="{FF2B5EF4-FFF2-40B4-BE49-F238E27FC236}">
                <a16:creationId xmlns:a16="http://schemas.microsoft.com/office/drawing/2014/main" id="{C07A6F98-6FC8-BDD1-0681-E3766BF30267}"/>
              </a:ext>
            </a:extLst>
          </p:cNvPr>
          <p:cNvPicPr>
            <a:picLocks noChangeAspect="1"/>
          </p:cNvPicPr>
          <p:nvPr/>
        </p:nvPicPr>
        <p:blipFill>
          <a:blip r:embed="rId3"/>
          <a:stretch>
            <a:fillRect/>
          </a:stretch>
        </p:blipFill>
        <p:spPr>
          <a:xfrm>
            <a:off x="38444" y="3560768"/>
            <a:ext cx="3879637" cy="2942378"/>
          </a:xfrm>
          <a:prstGeom prst="rect">
            <a:avLst/>
          </a:prstGeom>
        </p:spPr>
      </p:pic>
      <p:pic>
        <p:nvPicPr>
          <p:cNvPr id="3" name="Picture 2">
            <a:extLst>
              <a:ext uri="{FF2B5EF4-FFF2-40B4-BE49-F238E27FC236}">
                <a16:creationId xmlns:a16="http://schemas.microsoft.com/office/drawing/2014/main" id="{F6EE3204-CD84-A64D-6305-4EDFC4E740E5}"/>
              </a:ext>
            </a:extLst>
          </p:cNvPr>
          <p:cNvPicPr>
            <a:picLocks noChangeAspect="1"/>
          </p:cNvPicPr>
          <p:nvPr/>
        </p:nvPicPr>
        <p:blipFill>
          <a:blip r:embed="rId4"/>
          <a:stretch>
            <a:fillRect/>
          </a:stretch>
        </p:blipFill>
        <p:spPr>
          <a:xfrm>
            <a:off x="4904348" y="2925961"/>
            <a:ext cx="4201207" cy="3514307"/>
          </a:xfrm>
          <a:prstGeom prst="rect">
            <a:avLst/>
          </a:prstGeom>
        </p:spPr>
      </p:pic>
      <p:pic>
        <p:nvPicPr>
          <p:cNvPr id="2" name="Picture 1">
            <a:extLst>
              <a:ext uri="{FF2B5EF4-FFF2-40B4-BE49-F238E27FC236}">
                <a16:creationId xmlns:a16="http://schemas.microsoft.com/office/drawing/2014/main" id="{BAF19619-86EF-F730-57CF-D265221A2B0F}"/>
              </a:ext>
            </a:extLst>
          </p:cNvPr>
          <p:cNvPicPr>
            <a:picLocks noChangeAspect="1"/>
          </p:cNvPicPr>
          <p:nvPr/>
        </p:nvPicPr>
        <p:blipFill>
          <a:blip r:embed="rId5"/>
          <a:stretch>
            <a:fillRect/>
          </a:stretch>
        </p:blipFill>
        <p:spPr>
          <a:xfrm>
            <a:off x="38444" y="0"/>
            <a:ext cx="4117711" cy="2997902"/>
          </a:xfrm>
          <a:prstGeom prst="rect">
            <a:avLst/>
          </a:prstGeom>
        </p:spPr>
      </p:pic>
      <p:sp>
        <p:nvSpPr>
          <p:cNvPr id="674" name="Google Shape;674;p24"/>
          <p:cNvSpPr txBox="1">
            <a:spLocks noGrp="1"/>
          </p:cNvSpPr>
          <p:nvPr>
            <p:ph type="sldNum" idx="12"/>
          </p:nvPr>
        </p:nvSpPr>
        <p:spPr>
          <a:xfrm>
            <a:off x="8763000" y="6534150"/>
            <a:ext cx="381000" cy="3238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26</a:t>
            </a:fld>
            <a:endParaRPr sz="1400">
              <a:solidFill>
                <a:schemeClr val="dk1"/>
              </a:solidFill>
              <a:latin typeface="Arial"/>
              <a:ea typeface="Arial"/>
              <a:cs typeface="Arial"/>
              <a:sym typeface="Arial"/>
            </a:endParaRPr>
          </a:p>
        </p:txBody>
      </p:sp>
      <p:sp>
        <p:nvSpPr>
          <p:cNvPr id="675" name="Google Shape;675;p24"/>
          <p:cNvSpPr txBox="1"/>
          <p:nvPr/>
        </p:nvSpPr>
        <p:spPr>
          <a:xfrm>
            <a:off x="4270120" y="152400"/>
            <a:ext cx="4873879" cy="152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chemeClr val="dk2"/>
                </a:solidFill>
                <a:latin typeface="Arial"/>
                <a:ea typeface="Arial"/>
                <a:cs typeface="Arial"/>
                <a:sym typeface="Arial"/>
              </a:rPr>
              <a:t>Previous (Last Month’s) </a:t>
            </a:r>
            <a:endParaRPr dirty="0"/>
          </a:p>
          <a:p>
            <a:pPr marL="0" marR="0" lvl="0" indent="0" algn="ctr" rtl="0">
              <a:spcBef>
                <a:spcPts val="0"/>
              </a:spcBef>
              <a:spcAft>
                <a:spcPts val="0"/>
              </a:spcAft>
              <a:buNone/>
            </a:pPr>
            <a:r>
              <a:rPr lang="en-US" sz="2400" dirty="0">
                <a:solidFill>
                  <a:schemeClr val="dk2"/>
                </a:solidFill>
                <a:latin typeface="Arial"/>
                <a:ea typeface="Arial"/>
                <a:cs typeface="Arial"/>
                <a:sym typeface="Arial"/>
              </a:rPr>
              <a:t>CPC’s official </a:t>
            </a:r>
            <a:endParaRPr dirty="0"/>
          </a:p>
          <a:p>
            <a:pPr marL="0" marR="0" lvl="0" indent="0" algn="ctr" rtl="0">
              <a:spcBef>
                <a:spcPts val="0"/>
              </a:spcBef>
              <a:spcAft>
                <a:spcPts val="0"/>
              </a:spcAft>
              <a:buNone/>
            </a:pPr>
            <a:r>
              <a:rPr lang="en-US" sz="2400" dirty="0">
                <a:solidFill>
                  <a:schemeClr val="dk2"/>
                </a:solidFill>
                <a:latin typeface="Arial"/>
                <a:ea typeface="Arial"/>
                <a:cs typeface="Arial"/>
                <a:sym typeface="Arial"/>
              </a:rPr>
              <a:t>Temperature OUTLOOK  for  Monthly (</a:t>
            </a:r>
            <a:r>
              <a:rPr lang="en-US" sz="2400" b="1" u="sng" dirty="0">
                <a:solidFill>
                  <a:schemeClr val="dk2"/>
                </a:solidFill>
              </a:rPr>
              <a:t>Jan</a:t>
            </a:r>
            <a:r>
              <a:rPr lang="en-US" sz="2400" dirty="0">
                <a:solidFill>
                  <a:schemeClr val="dk2"/>
                </a:solidFill>
                <a:latin typeface="Arial"/>
                <a:ea typeface="Arial"/>
                <a:cs typeface="Arial"/>
                <a:sym typeface="Arial"/>
              </a:rPr>
              <a:t>)/Seasonal (</a:t>
            </a:r>
            <a:r>
              <a:rPr lang="en-US" sz="2400" b="1" u="sng" dirty="0">
                <a:solidFill>
                  <a:schemeClr val="dk2"/>
                </a:solidFill>
                <a:latin typeface="Arial"/>
                <a:ea typeface="Arial"/>
                <a:cs typeface="Arial"/>
                <a:sym typeface="Arial"/>
              </a:rPr>
              <a:t>JFM</a:t>
            </a:r>
            <a:r>
              <a:rPr lang="en-US" sz="2400" dirty="0">
                <a:solidFill>
                  <a:schemeClr val="dk2"/>
                </a:solidFill>
                <a:latin typeface="Arial"/>
                <a:ea typeface="Arial"/>
                <a:cs typeface="Arial"/>
                <a:sym typeface="Arial"/>
              </a:rPr>
              <a:t>)  </a:t>
            </a:r>
            <a:endParaRPr dirty="0"/>
          </a:p>
        </p:txBody>
      </p:sp>
      <p:cxnSp>
        <p:nvCxnSpPr>
          <p:cNvPr id="676" name="Google Shape;676;p24"/>
          <p:cNvCxnSpPr/>
          <p:nvPr/>
        </p:nvCxnSpPr>
        <p:spPr>
          <a:xfrm rot="10800000">
            <a:off x="3962400" y="1524000"/>
            <a:ext cx="513574" cy="0"/>
          </a:xfrm>
          <a:prstGeom prst="straightConnector1">
            <a:avLst/>
          </a:prstGeom>
          <a:noFill/>
          <a:ln w="25400" cap="flat" cmpd="sng">
            <a:solidFill>
              <a:srgbClr val="FF0000"/>
            </a:solidFill>
            <a:prstDash val="solid"/>
            <a:round/>
            <a:headEnd type="none" w="sm" len="sm"/>
            <a:tailEnd type="stealth" w="med" len="med"/>
          </a:ln>
        </p:spPr>
      </p:cxnSp>
      <p:cxnSp>
        <p:nvCxnSpPr>
          <p:cNvPr id="677" name="Google Shape;677;p24"/>
          <p:cNvCxnSpPr/>
          <p:nvPr/>
        </p:nvCxnSpPr>
        <p:spPr>
          <a:xfrm>
            <a:off x="8382000" y="1676400"/>
            <a:ext cx="0" cy="685800"/>
          </a:xfrm>
          <a:prstGeom prst="straightConnector1">
            <a:avLst/>
          </a:prstGeom>
          <a:noFill/>
          <a:ln w="25400" cap="flat" cmpd="sng">
            <a:solidFill>
              <a:srgbClr val="FF0000"/>
            </a:solidFill>
            <a:prstDash val="solid"/>
            <a:round/>
            <a:headEnd type="none" w="sm" len="sm"/>
            <a:tailEnd type="stealth" w="med" len="med"/>
          </a:ln>
        </p:spPr>
      </p:cxnSp>
      <p:sp>
        <p:nvSpPr>
          <p:cNvPr id="678" name="Google Shape;678;p24"/>
          <p:cNvSpPr txBox="1"/>
          <p:nvPr/>
        </p:nvSpPr>
        <p:spPr>
          <a:xfrm>
            <a:off x="7190" y="3099816"/>
            <a:ext cx="365791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Observed so far this month!!        </a:t>
            </a:r>
            <a:r>
              <a:rPr lang="en-US" sz="2800" dirty="0">
                <a:solidFill>
                  <a:schemeClr val="dk1"/>
                </a:solidFill>
                <a:latin typeface="Times New Roman"/>
                <a:ea typeface="Times New Roman"/>
                <a:cs typeface="Times New Roman"/>
                <a:sym typeface="Times New Roman"/>
              </a:rPr>
              <a:t>☺</a:t>
            </a:r>
            <a:r>
              <a:rPr lang="en-US" sz="1800" dirty="0">
                <a:solidFill>
                  <a:schemeClr val="dk1"/>
                </a:solidFill>
                <a:latin typeface="Times New Roman"/>
                <a:ea typeface="Times New Roman"/>
                <a:cs typeface="Times New Roman"/>
                <a:sym typeface="Times New Roman"/>
              </a:rPr>
              <a:t>        </a:t>
            </a:r>
            <a:endParaRPr sz="1800" b="1" dirty="0">
              <a:solidFill>
                <a:srgbClr val="FF0000"/>
              </a:solidFill>
              <a:latin typeface="Times New Roman"/>
              <a:ea typeface="Times New Roman"/>
              <a:cs typeface="Times New Roman"/>
              <a:sym typeface="Times New Roman"/>
            </a:endParaRPr>
          </a:p>
        </p:txBody>
      </p:sp>
      <p:sp>
        <p:nvSpPr>
          <p:cNvPr id="679" name="Google Shape;679;p24" descr="https://www.cpc.ncep.noaa.gov/products/predictions/long_range/lead14/off15_temp.gif"/>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80" name="Google Shape;680;p24"/>
          <p:cNvSpPr txBox="1"/>
          <p:nvPr/>
        </p:nvSpPr>
        <p:spPr>
          <a:xfrm>
            <a:off x="6549732" y="2556629"/>
            <a:ext cx="25558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dirty="0">
                <a:solidFill>
                  <a:schemeClr val="dk1"/>
                </a:solidFill>
                <a:latin typeface="Times New Roman"/>
                <a:ea typeface="Times New Roman"/>
                <a:cs typeface="Times New Roman"/>
                <a:sym typeface="Times New Roman"/>
              </a:rPr>
              <a:t>Released  December 19</a:t>
            </a:r>
            <a:r>
              <a:rPr lang="en-US" sz="1800" baseline="30000" dirty="0">
                <a:solidFill>
                  <a:schemeClr val="dk1"/>
                </a:solidFill>
                <a:latin typeface="Times New Roman"/>
                <a:ea typeface="Times New Roman"/>
                <a:cs typeface="Times New Roman"/>
                <a:sym typeface="Times New Roman"/>
              </a:rPr>
              <a:t>th</a:t>
            </a:r>
            <a:r>
              <a:rPr lang="en-US" sz="1800" dirty="0">
                <a:solidFill>
                  <a:schemeClr val="dk1"/>
                </a:solidFill>
                <a:latin typeface="Times New Roman"/>
                <a:ea typeface="Times New Roman"/>
                <a:cs typeface="Times New Roman"/>
                <a:sym typeface="Times New Roman"/>
              </a:rPr>
              <a:t>    </a:t>
            </a:r>
            <a:endParaRPr dirty="0"/>
          </a:p>
        </p:txBody>
      </p:sp>
      <p:sp>
        <p:nvSpPr>
          <p:cNvPr id="681" name="Google Shape;681;p24"/>
          <p:cNvSpPr txBox="1"/>
          <p:nvPr/>
        </p:nvSpPr>
        <p:spPr>
          <a:xfrm>
            <a:off x="3962400" y="2925961"/>
            <a:ext cx="1074308"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Times New Roman"/>
                <a:ea typeface="Times New Roman"/>
                <a:cs typeface="Times New Roman"/>
                <a:sym typeface="Times New Roman"/>
              </a:rPr>
              <a:t>Monthly P/T forecasts verified at mid-month are </a:t>
            </a:r>
            <a:r>
              <a:rPr lang="en-US" sz="1400" b="1" u="sng" dirty="0">
                <a:solidFill>
                  <a:schemeClr val="dk1"/>
                </a:solidFill>
                <a:latin typeface="Times New Roman"/>
                <a:ea typeface="Times New Roman"/>
                <a:cs typeface="Times New Roman"/>
                <a:sym typeface="Times New Roman"/>
              </a:rPr>
              <a:t>generally good! </a:t>
            </a:r>
            <a:r>
              <a:rPr lang="en-US" sz="1400" b="1" u="sng" dirty="0" err="1">
                <a:solidFill>
                  <a:schemeClr val="dk1"/>
                </a:solidFill>
                <a:latin typeface="Times New Roman"/>
                <a:ea typeface="Times New Roman"/>
                <a:cs typeface="Times New Roman"/>
                <a:sym typeface="Times New Roman"/>
              </a:rPr>
              <a:t>Becoz</a:t>
            </a:r>
            <a:r>
              <a:rPr lang="en-US" sz="1400" b="1" u="sng" dirty="0">
                <a:solidFill>
                  <a:schemeClr val="dk1"/>
                </a:solidFill>
                <a:latin typeface="Times New Roman"/>
                <a:ea typeface="Times New Roman"/>
                <a:cs typeface="Times New Roman"/>
                <a:sym typeface="Times New Roman"/>
              </a:rPr>
              <a:t> of good skill up to 2 wks.</a:t>
            </a:r>
            <a:endParaRPr dirty="0"/>
          </a:p>
        </p:txBody>
      </p:sp>
      <p:cxnSp>
        <p:nvCxnSpPr>
          <p:cNvPr id="682" name="Google Shape;682;p24"/>
          <p:cNvCxnSpPr>
            <a:cxnSpLocks/>
          </p:cNvCxnSpPr>
          <p:nvPr/>
        </p:nvCxnSpPr>
        <p:spPr>
          <a:xfrm flipH="1">
            <a:off x="2980944" y="2925961"/>
            <a:ext cx="518872" cy="1636895"/>
          </a:xfrm>
          <a:prstGeom prst="straightConnector1">
            <a:avLst/>
          </a:prstGeom>
          <a:noFill/>
          <a:ln w="12700" cap="flat" cmpd="sng">
            <a:solidFill>
              <a:srgbClr val="FF0000"/>
            </a:solidFill>
            <a:prstDash val="solid"/>
            <a:round/>
            <a:headEnd type="triangl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2" name="Picture 1">
            <a:extLst>
              <a:ext uri="{FF2B5EF4-FFF2-40B4-BE49-F238E27FC236}">
                <a16:creationId xmlns:a16="http://schemas.microsoft.com/office/drawing/2014/main" id="{8FBB6ED7-E688-56A7-8EE5-360DC28E8B6C}"/>
              </a:ext>
            </a:extLst>
          </p:cNvPr>
          <p:cNvPicPr>
            <a:picLocks noChangeAspect="1"/>
          </p:cNvPicPr>
          <p:nvPr/>
        </p:nvPicPr>
        <p:blipFill>
          <a:blip r:embed="rId3"/>
          <a:stretch>
            <a:fillRect/>
          </a:stretch>
        </p:blipFill>
        <p:spPr>
          <a:xfrm>
            <a:off x="1" y="14288"/>
            <a:ext cx="3798580" cy="2935266"/>
          </a:xfrm>
          <a:prstGeom prst="rect">
            <a:avLst/>
          </a:prstGeom>
        </p:spPr>
      </p:pic>
      <p:sp>
        <p:nvSpPr>
          <p:cNvPr id="690" name="Google Shape;690;p25"/>
          <p:cNvSpPr txBox="1">
            <a:spLocks noGrp="1"/>
          </p:cNvSpPr>
          <p:nvPr>
            <p:ph type="sldNum" idx="12"/>
          </p:nvPr>
        </p:nvSpPr>
        <p:spPr>
          <a:xfrm>
            <a:off x="8686800" y="6534150"/>
            <a:ext cx="457200" cy="3238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27</a:t>
            </a:fld>
            <a:endParaRPr sz="1400">
              <a:solidFill>
                <a:schemeClr val="dk1"/>
              </a:solidFill>
              <a:latin typeface="Arial"/>
              <a:ea typeface="Arial"/>
              <a:cs typeface="Arial"/>
              <a:sym typeface="Arial"/>
            </a:endParaRPr>
          </a:p>
        </p:txBody>
      </p:sp>
      <p:sp>
        <p:nvSpPr>
          <p:cNvPr id="691" name="Google Shape;691;p25"/>
          <p:cNvSpPr txBox="1"/>
          <p:nvPr/>
        </p:nvSpPr>
        <p:spPr>
          <a:xfrm>
            <a:off x="1066800" y="6121400"/>
            <a:ext cx="23622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 </a:t>
            </a:r>
            <a:endParaRPr/>
          </a:p>
        </p:txBody>
      </p:sp>
      <p:sp>
        <p:nvSpPr>
          <p:cNvPr id="692" name="Google Shape;692;p25"/>
          <p:cNvSpPr txBox="1"/>
          <p:nvPr/>
        </p:nvSpPr>
        <p:spPr>
          <a:xfrm>
            <a:off x="4191000" y="6015038"/>
            <a:ext cx="3276600"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 </a:t>
            </a:r>
            <a:endParaRPr/>
          </a:p>
        </p:txBody>
      </p:sp>
      <p:sp>
        <p:nvSpPr>
          <p:cNvPr id="693" name="Google Shape;693;p25"/>
          <p:cNvSpPr txBox="1"/>
          <p:nvPr/>
        </p:nvSpPr>
        <p:spPr>
          <a:xfrm>
            <a:off x="6553200" y="2827399"/>
            <a:ext cx="25630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dirty="0">
                <a:solidFill>
                  <a:schemeClr val="dk1"/>
                </a:solidFill>
                <a:latin typeface="Times New Roman"/>
                <a:ea typeface="Times New Roman"/>
                <a:cs typeface="Times New Roman"/>
                <a:sym typeface="Times New Roman"/>
              </a:rPr>
              <a:t>Released December 19</a:t>
            </a:r>
            <a:r>
              <a:rPr lang="en-US" sz="1800" baseline="30000" dirty="0">
                <a:solidFill>
                  <a:schemeClr val="dk1"/>
                </a:solidFill>
                <a:latin typeface="Times New Roman"/>
                <a:ea typeface="Times New Roman"/>
                <a:cs typeface="Times New Roman"/>
                <a:sym typeface="Times New Roman"/>
              </a:rPr>
              <a:t>th</a:t>
            </a:r>
            <a:r>
              <a:rPr lang="en-US" sz="1800" dirty="0">
                <a:solidFill>
                  <a:schemeClr val="dk1"/>
                </a:solidFill>
                <a:latin typeface="Times New Roman"/>
                <a:ea typeface="Times New Roman"/>
                <a:cs typeface="Times New Roman"/>
                <a:sym typeface="Times New Roman"/>
              </a:rPr>
              <a:t>    </a:t>
            </a:r>
            <a:endParaRPr dirty="0"/>
          </a:p>
        </p:txBody>
      </p:sp>
      <p:sp>
        <p:nvSpPr>
          <p:cNvPr id="694" name="Google Shape;694;p25"/>
          <p:cNvSpPr txBox="1"/>
          <p:nvPr/>
        </p:nvSpPr>
        <p:spPr>
          <a:xfrm>
            <a:off x="3657600" y="76200"/>
            <a:ext cx="5458692" cy="18841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chemeClr val="dk2"/>
                </a:solidFill>
                <a:latin typeface="Arial"/>
                <a:ea typeface="Arial"/>
                <a:cs typeface="Arial"/>
                <a:sym typeface="Arial"/>
              </a:rPr>
              <a:t>Previous(Last month)  </a:t>
            </a:r>
            <a:endParaRPr dirty="0"/>
          </a:p>
          <a:p>
            <a:pPr marL="0" marR="0" lvl="0" indent="0" algn="ctr" rtl="0">
              <a:spcBef>
                <a:spcPts val="0"/>
              </a:spcBef>
              <a:spcAft>
                <a:spcPts val="0"/>
              </a:spcAft>
              <a:buNone/>
            </a:pPr>
            <a:r>
              <a:rPr lang="en-US" sz="2400" dirty="0">
                <a:solidFill>
                  <a:schemeClr val="dk2"/>
                </a:solidFill>
                <a:latin typeface="Arial"/>
                <a:ea typeface="Arial"/>
                <a:cs typeface="Arial"/>
                <a:sym typeface="Arial"/>
              </a:rPr>
              <a:t>CPC’s official </a:t>
            </a:r>
            <a:endParaRPr dirty="0"/>
          </a:p>
          <a:p>
            <a:pPr marL="0" marR="0" lvl="0" indent="0" algn="ctr" rtl="0">
              <a:spcBef>
                <a:spcPts val="0"/>
              </a:spcBef>
              <a:spcAft>
                <a:spcPts val="0"/>
              </a:spcAft>
              <a:buNone/>
            </a:pPr>
            <a:r>
              <a:rPr lang="en-US" sz="2400" dirty="0">
                <a:solidFill>
                  <a:schemeClr val="dk2"/>
                </a:solidFill>
                <a:latin typeface="Arial"/>
                <a:ea typeface="Arial"/>
                <a:cs typeface="Arial"/>
                <a:sym typeface="Arial"/>
              </a:rPr>
              <a:t>Precipitation OUTLOOK  for</a:t>
            </a:r>
            <a:br>
              <a:rPr lang="en-US" sz="2400" dirty="0">
                <a:solidFill>
                  <a:schemeClr val="dk2"/>
                </a:solidFill>
                <a:latin typeface="Arial"/>
                <a:ea typeface="Arial"/>
                <a:cs typeface="Arial"/>
                <a:sym typeface="Arial"/>
              </a:rPr>
            </a:br>
            <a:r>
              <a:rPr lang="en-US" sz="2400" dirty="0">
                <a:solidFill>
                  <a:schemeClr val="dk2"/>
                </a:solidFill>
                <a:latin typeface="Arial"/>
                <a:ea typeface="Arial"/>
                <a:cs typeface="Arial"/>
                <a:sym typeface="Arial"/>
              </a:rPr>
              <a:t>Monthly (</a:t>
            </a:r>
            <a:r>
              <a:rPr lang="en-US" sz="2400" b="1" u="sng" dirty="0">
                <a:solidFill>
                  <a:schemeClr val="dk2"/>
                </a:solidFill>
              </a:rPr>
              <a:t>Jan</a:t>
            </a:r>
            <a:r>
              <a:rPr lang="en-US" sz="2400" dirty="0">
                <a:solidFill>
                  <a:schemeClr val="dk2"/>
                </a:solidFill>
                <a:latin typeface="Arial"/>
                <a:ea typeface="Arial"/>
                <a:cs typeface="Arial"/>
                <a:sym typeface="Arial"/>
              </a:rPr>
              <a:t>)/Seasonal (</a:t>
            </a:r>
            <a:r>
              <a:rPr lang="en-US" sz="2400" b="1" u="sng" dirty="0">
                <a:solidFill>
                  <a:schemeClr val="dk2"/>
                </a:solidFill>
                <a:latin typeface="Arial"/>
                <a:ea typeface="Arial"/>
                <a:cs typeface="Arial"/>
                <a:sym typeface="Arial"/>
              </a:rPr>
              <a:t>JFM</a:t>
            </a:r>
            <a:r>
              <a:rPr lang="en-US" sz="2400" dirty="0">
                <a:solidFill>
                  <a:schemeClr val="dk2"/>
                </a:solidFill>
                <a:latin typeface="Arial"/>
                <a:ea typeface="Arial"/>
                <a:cs typeface="Arial"/>
                <a:sym typeface="Arial"/>
              </a:rPr>
              <a:t>)  </a:t>
            </a:r>
            <a:endParaRPr dirty="0"/>
          </a:p>
        </p:txBody>
      </p:sp>
      <p:sp>
        <p:nvSpPr>
          <p:cNvPr id="695" name="Google Shape;695;p25"/>
          <p:cNvSpPr txBox="1"/>
          <p:nvPr/>
        </p:nvSpPr>
        <p:spPr>
          <a:xfrm>
            <a:off x="0" y="3425852"/>
            <a:ext cx="3505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Observed so far this month!! 😌   </a:t>
            </a:r>
            <a:endParaRPr dirty="0"/>
          </a:p>
          <a:p>
            <a:pPr marL="0" marR="0" lvl="0" indent="0" algn="l" rtl="0">
              <a:spcBef>
                <a:spcPts val="0"/>
              </a:spcBef>
              <a:spcAft>
                <a:spcPts val="0"/>
              </a:spcAft>
              <a:buNone/>
            </a:pPr>
            <a:r>
              <a:rPr lang="en-US" sz="2000" dirty="0">
                <a:solidFill>
                  <a:schemeClr val="dk1"/>
                </a:solidFill>
                <a:latin typeface="Times New Roman"/>
                <a:ea typeface="Times New Roman"/>
                <a:cs typeface="Times New Roman"/>
                <a:sym typeface="Times New Roman"/>
              </a:rPr>
              <a:t> </a:t>
            </a:r>
            <a:r>
              <a:rPr lang="en-US" sz="2400" dirty="0">
                <a:solidFill>
                  <a:schemeClr val="dk1"/>
                </a:solidFill>
                <a:latin typeface="Times New Roman"/>
                <a:ea typeface="Times New Roman"/>
                <a:cs typeface="Times New Roman"/>
                <a:sym typeface="Times New Roman"/>
              </a:rPr>
              <a:t> </a:t>
            </a:r>
            <a:endParaRPr sz="2400" dirty="0">
              <a:solidFill>
                <a:schemeClr val="dk1"/>
              </a:solidFill>
              <a:latin typeface="Times New Roman"/>
              <a:ea typeface="Times New Roman"/>
              <a:cs typeface="Times New Roman"/>
              <a:sym typeface="Times New Roman"/>
            </a:endParaRPr>
          </a:p>
        </p:txBody>
      </p:sp>
      <p:cxnSp>
        <p:nvCxnSpPr>
          <p:cNvPr id="696" name="Google Shape;696;p25"/>
          <p:cNvCxnSpPr/>
          <p:nvPr/>
        </p:nvCxnSpPr>
        <p:spPr>
          <a:xfrm>
            <a:off x="8153400" y="1600200"/>
            <a:ext cx="0" cy="816035"/>
          </a:xfrm>
          <a:prstGeom prst="straightConnector1">
            <a:avLst/>
          </a:prstGeom>
          <a:noFill/>
          <a:ln w="19050" cap="flat" cmpd="sng">
            <a:solidFill>
              <a:srgbClr val="FF0000"/>
            </a:solidFill>
            <a:prstDash val="solid"/>
            <a:round/>
            <a:headEnd type="none" w="sm" len="sm"/>
            <a:tailEnd type="stealth" w="med" len="med"/>
          </a:ln>
        </p:spPr>
      </p:cxnSp>
      <p:sp>
        <p:nvSpPr>
          <p:cNvPr id="698" name="Google Shape;698;p25"/>
          <p:cNvSpPr/>
          <p:nvPr/>
        </p:nvSpPr>
        <p:spPr>
          <a:xfrm>
            <a:off x="3657600" y="1600200"/>
            <a:ext cx="533400" cy="3657600"/>
          </a:xfrm>
          <a:prstGeom prst="arc">
            <a:avLst>
              <a:gd name="adj1" fmla="val 16200000"/>
              <a:gd name="adj2" fmla="val 0"/>
            </a:avLst>
          </a:prstGeom>
          <a:noFill/>
          <a:ln w="9525" cap="flat" cmpd="sng">
            <a:solidFill>
              <a:srgbClr val="B5DA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99" name="Google Shape;699;p25"/>
          <p:cNvSpPr/>
          <p:nvPr/>
        </p:nvSpPr>
        <p:spPr>
          <a:xfrm>
            <a:off x="3619500" y="1752600"/>
            <a:ext cx="953590" cy="3886200"/>
          </a:xfrm>
          <a:prstGeom prst="arc">
            <a:avLst>
              <a:gd name="adj1" fmla="val 16200000"/>
              <a:gd name="adj2" fmla="val 0"/>
            </a:avLst>
          </a:prstGeom>
          <a:noFill/>
          <a:ln w="9525" cap="flat" cmpd="sng">
            <a:solidFill>
              <a:srgbClr val="B5DA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700" name="Google Shape;700;p25"/>
          <p:cNvCxnSpPr/>
          <p:nvPr/>
        </p:nvCxnSpPr>
        <p:spPr>
          <a:xfrm rot="10800000">
            <a:off x="2725162" y="5490155"/>
            <a:ext cx="313745" cy="278410"/>
          </a:xfrm>
          <a:prstGeom prst="straightConnector1">
            <a:avLst/>
          </a:prstGeom>
          <a:noFill/>
          <a:ln w="12700" cap="flat" cmpd="sng">
            <a:solidFill>
              <a:srgbClr val="FF0000"/>
            </a:solidFill>
            <a:prstDash val="solid"/>
            <a:round/>
            <a:headEnd type="none" w="sm" len="sm"/>
            <a:tailEnd type="stealth" w="med" len="med"/>
          </a:ln>
        </p:spPr>
      </p:cxnSp>
      <p:cxnSp>
        <p:nvCxnSpPr>
          <p:cNvPr id="701" name="Google Shape;701;p25"/>
          <p:cNvCxnSpPr/>
          <p:nvPr/>
        </p:nvCxnSpPr>
        <p:spPr>
          <a:xfrm rot="10800000">
            <a:off x="3657600" y="1178203"/>
            <a:ext cx="648791" cy="97073"/>
          </a:xfrm>
          <a:prstGeom prst="straightConnector1">
            <a:avLst/>
          </a:prstGeom>
          <a:noFill/>
          <a:ln w="19050" cap="flat" cmpd="sng">
            <a:solidFill>
              <a:srgbClr val="FF0000"/>
            </a:solidFill>
            <a:prstDash val="solid"/>
            <a:round/>
            <a:headEnd type="none" w="sm" len="sm"/>
            <a:tailEnd type="stealth" w="med" len="med"/>
          </a:ln>
        </p:spPr>
      </p:cxnSp>
      <p:sp>
        <p:nvSpPr>
          <p:cNvPr id="702" name="Google Shape;702;p25"/>
          <p:cNvSpPr txBox="1"/>
          <p:nvPr/>
        </p:nvSpPr>
        <p:spPr>
          <a:xfrm>
            <a:off x="3939667" y="3012065"/>
            <a:ext cx="1074308"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Times New Roman"/>
                <a:ea typeface="Times New Roman"/>
                <a:cs typeface="Times New Roman"/>
                <a:sym typeface="Times New Roman"/>
              </a:rPr>
              <a:t>Monthly P/T forecasts verified at mid-month are </a:t>
            </a:r>
            <a:r>
              <a:rPr lang="en-US" sz="1400" b="1" u="sng">
                <a:solidFill>
                  <a:schemeClr val="dk1"/>
                </a:solidFill>
                <a:latin typeface="Times New Roman"/>
                <a:ea typeface="Times New Roman"/>
                <a:cs typeface="Times New Roman"/>
                <a:sym typeface="Times New Roman"/>
              </a:rPr>
              <a:t>generally good! (??) Becoz of good skill upto 2 wks.</a:t>
            </a:r>
            <a:endParaRPr/>
          </a:p>
        </p:txBody>
      </p:sp>
      <p:cxnSp>
        <p:nvCxnSpPr>
          <p:cNvPr id="703" name="Google Shape;703;p25"/>
          <p:cNvCxnSpPr/>
          <p:nvPr/>
        </p:nvCxnSpPr>
        <p:spPr>
          <a:xfrm rot="10800000">
            <a:off x="2819401" y="4999859"/>
            <a:ext cx="324687" cy="387005"/>
          </a:xfrm>
          <a:prstGeom prst="straightConnector1">
            <a:avLst/>
          </a:prstGeom>
          <a:noFill/>
          <a:ln w="9525" cap="flat" cmpd="sng">
            <a:solidFill>
              <a:srgbClr val="B5DADD"/>
            </a:solidFill>
            <a:prstDash val="solid"/>
            <a:round/>
            <a:headEnd type="none" w="sm" len="sm"/>
            <a:tailEnd type="triangle" w="med" len="med"/>
          </a:ln>
        </p:spPr>
      </p:cxnSp>
      <p:sp>
        <p:nvSpPr>
          <p:cNvPr id="704" name="Google Shape;704;p25"/>
          <p:cNvSpPr txBox="1"/>
          <p:nvPr/>
        </p:nvSpPr>
        <p:spPr>
          <a:xfrm>
            <a:off x="2895487" y="5597300"/>
            <a:ext cx="2868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3A84019D-791F-5858-066E-1E971AFB994E}"/>
              </a:ext>
            </a:extLst>
          </p:cNvPr>
          <p:cNvPicPr>
            <a:picLocks noChangeAspect="1"/>
          </p:cNvPicPr>
          <p:nvPr/>
        </p:nvPicPr>
        <p:blipFill>
          <a:blip r:embed="rId4"/>
          <a:srcRect l="6049" b="29320"/>
          <a:stretch/>
        </p:blipFill>
        <p:spPr>
          <a:xfrm>
            <a:off x="1" y="3779795"/>
            <a:ext cx="3959344" cy="2711493"/>
          </a:xfrm>
          <a:prstGeom prst="rect">
            <a:avLst/>
          </a:prstGeom>
        </p:spPr>
      </p:pic>
      <p:pic>
        <p:nvPicPr>
          <p:cNvPr id="4" name="Picture 3">
            <a:extLst>
              <a:ext uri="{FF2B5EF4-FFF2-40B4-BE49-F238E27FC236}">
                <a16:creationId xmlns:a16="http://schemas.microsoft.com/office/drawing/2014/main" id="{D690A9FB-1AB1-05DD-14D6-078755A3014C}"/>
              </a:ext>
            </a:extLst>
          </p:cNvPr>
          <p:cNvPicPr>
            <a:picLocks noChangeAspect="1"/>
          </p:cNvPicPr>
          <p:nvPr/>
        </p:nvPicPr>
        <p:blipFill>
          <a:blip r:embed="rId5"/>
          <a:stretch>
            <a:fillRect/>
          </a:stretch>
        </p:blipFill>
        <p:spPr>
          <a:xfrm>
            <a:off x="5023291" y="3151376"/>
            <a:ext cx="4115203" cy="317992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30" name="Google Shape;730;p26"/>
          <p:cNvPicPr preferRelativeResize="0"/>
          <p:nvPr/>
        </p:nvPicPr>
        <p:blipFill rotWithShape="1">
          <a:blip r:embed="rId3">
            <a:alphaModFix/>
          </a:blip>
          <a:srcRect/>
          <a:stretch/>
        </p:blipFill>
        <p:spPr>
          <a:xfrm>
            <a:off x="4873841" y="3428999"/>
            <a:ext cx="4251482" cy="3276601"/>
          </a:xfrm>
          <a:prstGeom prst="rect">
            <a:avLst/>
          </a:prstGeom>
          <a:noFill/>
          <a:ln>
            <a:noFill/>
          </a:ln>
        </p:spPr>
      </p:pic>
      <p:pic>
        <p:nvPicPr>
          <p:cNvPr id="731" name="Google Shape;731;p26"/>
          <p:cNvPicPr preferRelativeResize="0"/>
          <p:nvPr/>
        </p:nvPicPr>
        <p:blipFill rotWithShape="1">
          <a:blip r:embed="rId4">
            <a:alphaModFix/>
          </a:blip>
          <a:srcRect/>
          <a:stretch/>
        </p:blipFill>
        <p:spPr>
          <a:xfrm>
            <a:off x="4873841" y="11515"/>
            <a:ext cx="4270159" cy="3417484"/>
          </a:xfrm>
          <a:prstGeom prst="rect">
            <a:avLst/>
          </a:prstGeom>
          <a:noFill/>
          <a:ln>
            <a:noFill/>
          </a:ln>
        </p:spPr>
      </p:pic>
      <p:sp>
        <p:nvSpPr>
          <p:cNvPr id="728" name="Google Shape;728;p26"/>
          <p:cNvSpPr/>
          <p:nvPr/>
        </p:nvSpPr>
        <p:spPr>
          <a:xfrm rot="-1099035">
            <a:off x="538874" y="466533"/>
            <a:ext cx="739107" cy="1587464"/>
          </a:xfrm>
          <a:prstGeom prst="ellipse">
            <a:avLst/>
          </a:prstGeom>
          <a:no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27" name="Google Shape;727;p26"/>
          <p:cNvSpPr/>
          <p:nvPr/>
        </p:nvSpPr>
        <p:spPr>
          <a:xfrm>
            <a:off x="277087" y="985767"/>
            <a:ext cx="2057399" cy="1565212"/>
          </a:xfrm>
          <a:prstGeom prst="rect">
            <a:avLst/>
          </a:prstGeom>
          <a:no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30B3A4B7-CA89-D10A-E7B5-81C7AC9591F2}"/>
              </a:ext>
            </a:extLst>
          </p:cNvPr>
          <p:cNvPicPr>
            <a:picLocks noChangeAspect="1"/>
          </p:cNvPicPr>
          <p:nvPr/>
        </p:nvPicPr>
        <p:blipFill>
          <a:blip r:embed="rId5"/>
          <a:stretch>
            <a:fillRect/>
          </a:stretch>
        </p:blipFill>
        <p:spPr>
          <a:xfrm>
            <a:off x="0" y="0"/>
            <a:ext cx="4132188" cy="2897697"/>
          </a:xfrm>
          <a:prstGeom prst="rect">
            <a:avLst/>
          </a:prstGeom>
        </p:spPr>
      </p:pic>
      <p:sp>
        <p:nvSpPr>
          <p:cNvPr id="712" name="Google Shape;712;p26"/>
          <p:cNvSpPr/>
          <p:nvPr/>
        </p:nvSpPr>
        <p:spPr>
          <a:xfrm>
            <a:off x="78581" y="6190393"/>
            <a:ext cx="39349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https://www.wpc.ncep.noaa.gov/qpf/day1-7.shtml</a:t>
            </a:r>
            <a:endParaRPr dirty="0"/>
          </a:p>
        </p:txBody>
      </p:sp>
      <p:pic>
        <p:nvPicPr>
          <p:cNvPr id="713" name="Google Shape;713;p26"/>
          <p:cNvPicPr preferRelativeResize="0"/>
          <p:nvPr/>
        </p:nvPicPr>
        <p:blipFill rotWithShape="1">
          <a:blip r:embed="rId6">
            <a:alphaModFix/>
          </a:blip>
          <a:srcRect/>
          <a:stretch/>
        </p:blipFill>
        <p:spPr>
          <a:xfrm>
            <a:off x="4331796" y="2044664"/>
            <a:ext cx="425552" cy="3144361"/>
          </a:xfrm>
          <a:prstGeom prst="rect">
            <a:avLst/>
          </a:prstGeom>
          <a:noFill/>
          <a:ln>
            <a:noFill/>
          </a:ln>
        </p:spPr>
      </p:pic>
      <p:sp>
        <p:nvSpPr>
          <p:cNvPr id="714" name="Google Shape;714;p26"/>
          <p:cNvSpPr txBox="1">
            <a:spLocks noGrp="1"/>
          </p:cNvSpPr>
          <p:nvPr>
            <p:ph type="sldNum" idx="12"/>
          </p:nvPr>
        </p:nvSpPr>
        <p:spPr>
          <a:xfrm>
            <a:off x="78581" y="6517213"/>
            <a:ext cx="458788" cy="38258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28</a:t>
            </a:fld>
            <a:endParaRPr sz="1400">
              <a:solidFill>
                <a:schemeClr val="dk1"/>
              </a:solidFill>
              <a:latin typeface="Arial"/>
              <a:ea typeface="Arial"/>
              <a:cs typeface="Arial"/>
              <a:sym typeface="Arial"/>
            </a:endParaRPr>
          </a:p>
        </p:txBody>
      </p:sp>
      <p:sp>
        <p:nvSpPr>
          <p:cNvPr id="715" name="Google Shape;715;p26" descr="https://www.wpc.ncep.noaa.gov/qpf/p168i.gif?157410126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16" name="Google Shape;716;p26" descr="https://www.wpc.ncep.noaa.gov/qpf/p168i.gif?1574101261"/>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17" name="Google Shape;717;p26"/>
          <p:cNvSpPr txBox="1"/>
          <p:nvPr/>
        </p:nvSpPr>
        <p:spPr>
          <a:xfrm>
            <a:off x="2334486" y="3990065"/>
            <a:ext cx="1445207" cy="175432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GEFS*/GFS Model Guidance for the next 15 days</a:t>
            </a:r>
            <a:r>
              <a:rPr lang="en-US" sz="1800">
                <a:solidFill>
                  <a:schemeClr val="dk1"/>
                </a:solidFill>
                <a:latin typeface="Times New Roman"/>
                <a:ea typeface="Times New Roman"/>
                <a:cs typeface="Times New Roman"/>
                <a:sym typeface="Times New Roman"/>
              </a:rPr>
              <a:t>.</a:t>
            </a:r>
            <a:endParaRPr/>
          </a:p>
          <a:p>
            <a:pPr marL="0" marR="0" lvl="0" indent="0" algn="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(*new)</a:t>
            </a:r>
            <a:endParaRPr/>
          </a:p>
        </p:txBody>
      </p:sp>
      <p:sp>
        <p:nvSpPr>
          <p:cNvPr id="718" name="Google Shape;718;p26"/>
          <p:cNvSpPr txBox="1"/>
          <p:nvPr/>
        </p:nvSpPr>
        <p:spPr>
          <a:xfrm>
            <a:off x="-67308" y="2979099"/>
            <a:ext cx="388811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Times New Roman"/>
              <a:buNone/>
            </a:pPr>
            <a:r>
              <a:rPr lang="en-US" sz="1600" b="1">
                <a:solidFill>
                  <a:schemeClr val="dk1"/>
                </a:solidFill>
                <a:latin typeface="Times New Roman"/>
                <a:ea typeface="Times New Roman"/>
                <a:cs typeface="Times New Roman"/>
                <a:sym typeface="Times New Roman"/>
              </a:rPr>
              <a:t>WPC/NCEP’s  Next 7 days QPF (Quantitative Precipitation  Forecast)</a:t>
            </a:r>
            <a:endParaRPr/>
          </a:p>
        </p:txBody>
      </p:sp>
      <p:cxnSp>
        <p:nvCxnSpPr>
          <p:cNvPr id="719" name="Google Shape;719;p26"/>
          <p:cNvCxnSpPr/>
          <p:nvPr/>
        </p:nvCxnSpPr>
        <p:spPr>
          <a:xfrm rot="10800000" flipH="1">
            <a:off x="2667000" y="2362200"/>
            <a:ext cx="766596" cy="550268"/>
          </a:xfrm>
          <a:prstGeom prst="straightConnector1">
            <a:avLst/>
          </a:prstGeom>
          <a:noFill/>
          <a:ln w="19050" cap="flat" cmpd="sng">
            <a:solidFill>
              <a:srgbClr val="FF0000"/>
            </a:solidFill>
            <a:prstDash val="solid"/>
            <a:round/>
            <a:headEnd type="none" w="sm" len="sm"/>
            <a:tailEnd type="stealth" w="med" len="med"/>
          </a:ln>
        </p:spPr>
      </p:cxnSp>
      <p:cxnSp>
        <p:nvCxnSpPr>
          <p:cNvPr id="720" name="Google Shape;720;p26"/>
          <p:cNvCxnSpPr/>
          <p:nvPr/>
        </p:nvCxnSpPr>
        <p:spPr>
          <a:xfrm rot="10800000" flipH="1">
            <a:off x="457200" y="1751448"/>
            <a:ext cx="381000" cy="534552"/>
          </a:xfrm>
          <a:prstGeom prst="straightConnector1">
            <a:avLst/>
          </a:prstGeom>
          <a:noFill/>
          <a:ln w="19050" cap="flat" cmpd="sng">
            <a:solidFill>
              <a:srgbClr val="FF0000"/>
            </a:solidFill>
            <a:prstDash val="solid"/>
            <a:round/>
            <a:headEnd type="none" w="sm" len="sm"/>
            <a:tailEnd type="stealth" w="med" len="med"/>
          </a:ln>
        </p:spPr>
      </p:cxnSp>
      <p:cxnSp>
        <p:nvCxnSpPr>
          <p:cNvPr id="721" name="Google Shape;721;p26"/>
          <p:cNvCxnSpPr/>
          <p:nvPr/>
        </p:nvCxnSpPr>
        <p:spPr>
          <a:xfrm flipH="1">
            <a:off x="1411286" y="213803"/>
            <a:ext cx="341314" cy="395797"/>
          </a:xfrm>
          <a:prstGeom prst="straightConnector1">
            <a:avLst/>
          </a:prstGeom>
          <a:noFill/>
          <a:ln w="19050" cap="flat" cmpd="sng">
            <a:solidFill>
              <a:srgbClr val="FF0000"/>
            </a:solidFill>
            <a:prstDash val="solid"/>
            <a:round/>
            <a:headEnd type="none" w="sm" len="sm"/>
            <a:tailEnd type="stealth" w="med" len="med"/>
          </a:ln>
        </p:spPr>
      </p:cxnSp>
      <p:cxnSp>
        <p:nvCxnSpPr>
          <p:cNvPr id="722" name="Google Shape;722;p26"/>
          <p:cNvCxnSpPr/>
          <p:nvPr/>
        </p:nvCxnSpPr>
        <p:spPr>
          <a:xfrm>
            <a:off x="6400800" y="4267200"/>
            <a:ext cx="94913" cy="281096"/>
          </a:xfrm>
          <a:prstGeom prst="straightConnector1">
            <a:avLst/>
          </a:prstGeom>
          <a:noFill/>
          <a:ln w="19050" cap="flat" cmpd="sng">
            <a:solidFill>
              <a:srgbClr val="FF0000"/>
            </a:solidFill>
            <a:prstDash val="solid"/>
            <a:round/>
            <a:headEnd type="none" w="sm" len="sm"/>
            <a:tailEnd type="stealth" w="med" len="med"/>
          </a:ln>
        </p:spPr>
      </p:cxnSp>
      <p:cxnSp>
        <p:nvCxnSpPr>
          <p:cNvPr id="723" name="Google Shape;723;p26"/>
          <p:cNvCxnSpPr/>
          <p:nvPr/>
        </p:nvCxnSpPr>
        <p:spPr>
          <a:xfrm rot="10800000" flipH="1">
            <a:off x="8001000" y="5929579"/>
            <a:ext cx="76200" cy="312738"/>
          </a:xfrm>
          <a:prstGeom prst="straightConnector1">
            <a:avLst/>
          </a:prstGeom>
          <a:noFill/>
          <a:ln w="19050" cap="flat" cmpd="sng">
            <a:solidFill>
              <a:srgbClr val="FF0000"/>
            </a:solidFill>
            <a:prstDash val="solid"/>
            <a:round/>
            <a:headEnd type="none" w="sm" len="sm"/>
            <a:tailEnd type="stealth" w="med" len="med"/>
          </a:ln>
        </p:spPr>
      </p:cxnSp>
      <p:cxnSp>
        <p:nvCxnSpPr>
          <p:cNvPr id="724" name="Google Shape;724;p26"/>
          <p:cNvCxnSpPr/>
          <p:nvPr/>
        </p:nvCxnSpPr>
        <p:spPr>
          <a:xfrm flipH="1">
            <a:off x="8382000" y="4361765"/>
            <a:ext cx="401947" cy="143458"/>
          </a:xfrm>
          <a:prstGeom prst="straightConnector1">
            <a:avLst/>
          </a:prstGeom>
          <a:noFill/>
          <a:ln w="19050" cap="flat" cmpd="sng">
            <a:solidFill>
              <a:srgbClr val="FF0000"/>
            </a:solidFill>
            <a:prstDash val="solid"/>
            <a:round/>
            <a:headEnd type="none" w="sm" len="sm"/>
            <a:tailEnd type="stealth" w="med" len="med"/>
          </a:ln>
        </p:spPr>
      </p:cxnSp>
      <p:sp>
        <p:nvSpPr>
          <p:cNvPr id="725" name="Google Shape;725;p26"/>
          <p:cNvSpPr txBox="1"/>
          <p:nvPr/>
        </p:nvSpPr>
        <p:spPr>
          <a:xfrm>
            <a:off x="4503621" y="762000"/>
            <a:ext cx="29697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Times New Roman"/>
                <a:ea typeface="Times New Roman"/>
                <a:cs typeface="Times New Roman"/>
                <a:sym typeface="Times New Roman"/>
              </a:rPr>
              <a:t>GEFS</a:t>
            </a:r>
            <a:endParaRPr/>
          </a:p>
        </p:txBody>
      </p:sp>
      <p:sp>
        <p:nvSpPr>
          <p:cNvPr id="726" name="Google Shape;726;p26"/>
          <p:cNvSpPr txBox="1"/>
          <p:nvPr/>
        </p:nvSpPr>
        <p:spPr>
          <a:xfrm>
            <a:off x="4495800" y="5417403"/>
            <a:ext cx="29697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Times New Roman"/>
                <a:ea typeface="Times New Roman"/>
                <a:cs typeface="Times New Roman"/>
                <a:sym typeface="Times New Roman"/>
              </a:rPr>
              <a:t>GFS</a:t>
            </a:r>
            <a:endParaRPr/>
          </a:p>
        </p:txBody>
      </p:sp>
      <p:pic>
        <p:nvPicPr>
          <p:cNvPr id="3" name="Picture 2">
            <a:extLst>
              <a:ext uri="{FF2B5EF4-FFF2-40B4-BE49-F238E27FC236}">
                <a16:creationId xmlns:a16="http://schemas.microsoft.com/office/drawing/2014/main" id="{453734C8-DF41-3BBF-C9D2-138C0774954E}"/>
              </a:ext>
            </a:extLst>
          </p:cNvPr>
          <p:cNvPicPr>
            <a:picLocks noChangeAspect="1"/>
          </p:cNvPicPr>
          <p:nvPr/>
        </p:nvPicPr>
        <p:blipFill>
          <a:blip r:embed="rId7"/>
          <a:stretch>
            <a:fillRect/>
          </a:stretch>
        </p:blipFill>
        <p:spPr>
          <a:xfrm>
            <a:off x="4855164" y="7937"/>
            <a:ext cx="4288835" cy="3506391"/>
          </a:xfrm>
          <a:prstGeom prst="rect">
            <a:avLst/>
          </a:prstGeom>
        </p:spPr>
      </p:pic>
      <p:pic>
        <p:nvPicPr>
          <p:cNvPr id="4" name="Picture 3">
            <a:extLst>
              <a:ext uri="{FF2B5EF4-FFF2-40B4-BE49-F238E27FC236}">
                <a16:creationId xmlns:a16="http://schemas.microsoft.com/office/drawing/2014/main" id="{0749C95C-4422-B4FB-FF99-0DFD59EC72D2}"/>
              </a:ext>
            </a:extLst>
          </p:cNvPr>
          <p:cNvPicPr>
            <a:picLocks noChangeAspect="1"/>
          </p:cNvPicPr>
          <p:nvPr/>
        </p:nvPicPr>
        <p:blipFill>
          <a:blip r:embed="rId8"/>
          <a:stretch>
            <a:fillRect/>
          </a:stretch>
        </p:blipFill>
        <p:spPr>
          <a:xfrm>
            <a:off x="4855165" y="3322179"/>
            <a:ext cx="4288834" cy="338342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3" name="Google Shape;743;p27"/>
          <p:cNvSpPr/>
          <p:nvPr/>
        </p:nvSpPr>
        <p:spPr>
          <a:xfrm rot="2539784">
            <a:off x="2603123" y="4267227"/>
            <a:ext cx="737354" cy="77471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CC1F6BB5-7B8E-3EB5-87BD-328D2C32994B}"/>
              </a:ext>
            </a:extLst>
          </p:cNvPr>
          <p:cNvPicPr>
            <a:picLocks noChangeAspect="1"/>
          </p:cNvPicPr>
          <p:nvPr/>
        </p:nvPicPr>
        <p:blipFill>
          <a:blip r:embed="rId3"/>
          <a:stretch>
            <a:fillRect/>
          </a:stretch>
        </p:blipFill>
        <p:spPr>
          <a:xfrm>
            <a:off x="155448" y="17214"/>
            <a:ext cx="8375904" cy="6470385"/>
          </a:xfrm>
          <a:prstGeom prst="rect">
            <a:avLst/>
          </a:prstGeom>
        </p:spPr>
      </p:pic>
      <p:sp>
        <p:nvSpPr>
          <p:cNvPr id="740" name="Google Shape;740;p27"/>
          <p:cNvSpPr txBox="1">
            <a:spLocks noGrp="1"/>
          </p:cNvSpPr>
          <p:nvPr>
            <p:ph type="sldNum" idx="12"/>
          </p:nvPr>
        </p:nvSpPr>
        <p:spPr>
          <a:xfrm>
            <a:off x="8693951" y="6396037"/>
            <a:ext cx="430814" cy="3143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
        <p:nvSpPr>
          <p:cNvPr id="741" name="Google Shape;741;p27"/>
          <p:cNvSpPr/>
          <p:nvPr/>
        </p:nvSpPr>
        <p:spPr>
          <a:xfrm>
            <a:off x="228600" y="3014543"/>
            <a:ext cx="8534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rgbClr val="FF0000"/>
                </a:solidFill>
                <a:latin typeface="Times New Roman"/>
                <a:ea typeface="Times New Roman"/>
                <a:cs typeface="Times New Roman"/>
                <a:sym typeface="Times New Roman"/>
              </a:rPr>
              <a:t>From 3 Models average </a:t>
            </a:r>
            <a:r>
              <a:rPr lang="en-US" sz="1800" u="sng" dirty="0" err="1">
                <a:solidFill>
                  <a:srgbClr val="FF0000"/>
                </a:solidFill>
                <a:latin typeface="Times New Roman"/>
                <a:ea typeface="Times New Roman"/>
                <a:cs typeface="Times New Roman"/>
                <a:sym typeface="Times New Roman"/>
              </a:rPr>
              <a:t>Precip</a:t>
            </a:r>
            <a:r>
              <a:rPr lang="en-US" sz="1800" u="sng" dirty="0">
                <a:solidFill>
                  <a:srgbClr val="FF0000"/>
                </a:solidFill>
                <a:latin typeface="Times New Roman"/>
                <a:ea typeface="Times New Roman"/>
                <a:cs typeface="Times New Roman"/>
                <a:sym typeface="Times New Roman"/>
              </a:rPr>
              <a:t> forecast (</a:t>
            </a:r>
            <a:r>
              <a:rPr lang="en-US" sz="1800" b="1" u="sng" dirty="0">
                <a:solidFill>
                  <a:srgbClr val="FF0000"/>
                </a:solidFill>
                <a:latin typeface="Times New Roman"/>
                <a:ea typeface="Times New Roman"/>
                <a:cs typeface="Times New Roman"/>
                <a:sym typeface="Times New Roman"/>
              </a:rPr>
              <a:t>made 12 &amp; 13 Jan</a:t>
            </a:r>
            <a:r>
              <a:rPr lang="en-US" sz="1800" u="sng" dirty="0">
                <a:solidFill>
                  <a:srgbClr val="FF0000"/>
                </a:solidFill>
                <a:latin typeface="Times New Roman"/>
                <a:ea typeface="Times New Roman"/>
                <a:cs typeface="Times New Roman"/>
                <a:sym typeface="Times New Roman"/>
              </a:rPr>
              <a:t>)</a:t>
            </a:r>
            <a:r>
              <a:rPr lang="en-US" sz="1800" b="1" u="sng" dirty="0">
                <a:solidFill>
                  <a:srgbClr val="FF0000"/>
                </a:solidFill>
                <a:latin typeface="Times New Roman"/>
                <a:ea typeface="Times New Roman"/>
                <a:cs typeface="Times New Roman"/>
                <a:sym typeface="Times New Roman"/>
              </a:rPr>
              <a:t> for next 30 days.</a:t>
            </a:r>
            <a:r>
              <a:rPr lang="en-US" sz="1800" u="sng" dirty="0">
                <a:solidFill>
                  <a:srgbClr val="FF0000"/>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
        <p:nvSpPr>
          <p:cNvPr id="742" name="Google Shape;742;p27"/>
          <p:cNvSpPr txBox="1"/>
          <p:nvPr/>
        </p:nvSpPr>
        <p:spPr>
          <a:xfrm>
            <a:off x="4275754" y="6411563"/>
            <a:ext cx="441819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The 3 Models are: CFSV2, GEFS, ERA5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D5AE-328C-4FED-0325-E44C1726D39C}"/>
              </a:ext>
            </a:extLst>
          </p:cNvPr>
          <p:cNvSpPr>
            <a:spLocks noGrp="1"/>
          </p:cNvSpPr>
          <p:nvPr>
            <p:ph type="title"/>
          </p:nvPr>
        </p:nvSpPr>
        <p:spPr>
          <a:xfrm>
            <a:off x="0" y="0"/>
            <a:ext cx="9144000" cy="777239"/>
          </a:xfrm>
        </p:spPr>
        <p:txBody>
          <a:bodyPr/>
          <a:lstStyle/>
          <a:p>
            <a:r>
              <a:rPr lang="en-US" b="1" dirty="0"/>
              <a:t>Drought Monitor Change</a:t>
            </a:r>
          </a:p>
        </p:txBody>
      </p:sp>
      <p:sp>
        <p:nvSpPr>
          <p:cNvPr id="4" name="Slide Number Placeholder 3">
            <a:extLst>
              <a:ext uri="{FF2B5EF4-FFF2-40B4-BE49-F238E27FC236}">
                <a16:creationId xmlns:a16="http://schemas.microsoft.com/office/drawing/2014/main" id="{6D6407C2-A448-710A-5BA6-350A0C3F44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grpSp>
        <p:nvGrpSpPr>
          <p:cNvPr id="7" name="Group 6">
            <a:extLst>
              <a:ext uri="{FF2B5EF4-FFF2-40B4-BE49-F238E27FC236}">
                <a16:creationId xmlns:a16="http://schemas.microsoft.com/office/drawing/2014/main" id="{0D471538-0D9A-C562-D880-B10B4BF3F16D}"/>
              </a:ext>
            </a:extLst>
          </p:cNvPr>
          <p:cNvGrpSpPr>
            <a:grpSpLocks noChangeAspect="1"/>
          </p:cNvGrpSpPr>
          <p:nvPr/>
        </p:nvGrpSpPr>
        <p:grpSpPr>
          <a:xfrm>
            <a:off x="133351" y="777238"/>
            <a:ext cx="7875555" cy="5944237"/>
            <a:chOff x="133351" y="1061511"/>
            <a:chExt cx="6419849" cy="4845513"/>
          </a:xfrm>
        </p:grpSpPr>
        <p:pic>
          <p:nvPicPr>
            <p:cNvPr id="2050" name="Picture 2">
              <a:extLst>
                <a:ext uri="{FF2B5EF4-FFF2-40B4-BE49-F238E27FC236}">
                  <a16:creationId xmlns:a16="http://schemas.microsoft.com/office/drawing/2014/main" id="{D59E2F6F-1145-3857-9A32-DC1A05A84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1" y="1061512"/>
              <a:ext cx="3253382" cy="2513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6BE2674-5AAF-93B5-2E8C-F88356F73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1" y="3393232"/>
              <a:ext cx="3253382" cy="2513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A196E1-2865-DFFC-0E7C-4E01DFEED520}"/>
                </a:ext>
              </a:extLst>
            </p:cNvPr>
            <p:cNvPicPr>
              <a:picLocks noChangeAspect="1"/>
            </p:cNvPicPr>
            <p:nvPr/>
          </p:nvPicPr>
          <p:blipFill>
            <a:blip r:embed="rId4"/>
            <a:stretch>
              <a:fillRect/>
            </a:stretch>
          </p:blipFill>
          <p:spPr>
            <a:xfrm>
              <a:off x="3292605" y="1061511"/>
              <a:ext cx="3253142" cy="2513791"/>
            </a:xfrm>
            <a:prstGeom prst="rect">
              <a:avLst/>
            </a:prstGeom>
          </p:spPr>
        </p:pic>
        <p:pic>
          <p:nvPicPr>
            <p:cNvPr id="2054" name="Picture 6">
              <a:extLst>
                <a:ext uri="{FF2B5EF4-FFF2-40B4-BE49-F238E27FC236}">
                  <a16:creationId xmlns:a16="http://schemas.microsoft.com/office/drawing/2014/main" id="{BC19FEB3-0DD7-8E6D-BA96-5E64B1891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818" y="3393232"/>
              <a:ext cx="3253382" cy="25137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9083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28"/>
          <p:cNvSpPr/>
          <p:nvPr/>
        </p:nvSpPr>
        <p:spPr>
          <a:xfrm rot="1737331">
            <a:off x="1786084" y="710293"/>
            <a:ext cx="680960" cy="180524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C286ABFA-E036-131B-8794-DD20D1101229}"/>
              </a:ext>
            </a:extLst>
          </p:cNvPr>
          <p:cNvPicPr>
            <a:picLocks noChangeAspect="1"/>
          </p:cNvPicPr>
          <p:nvPr/>
        </p:nvPicPr>
        <p:blipFill>
          <a:blip r:embed="rId3"/>
          <a:stretch>
            <a:fillRect/>
          </a:stretch>
        </p:blipFill>
        <p:spPr>
          <a:xfrm>
            <a:off x="44240" y="53742"/>
            <a:ext cx="8713404" cy="6731106"/>
          </a:xfrm>
          <a:prstGeom prst="rect">
            <a:avLst/>
          </a:prstGeom>
        </p:spPr>
      </p:pic>
      <p:sp>
        <p:nvSpPr>
          <p:cNvPr id="751" name="Google Shape;751;p28"/>
          <p:cNvSpPr txBox="1">
            <a:spLocks noGrp="1"/>
          </p:cNvSpPr>
          <p:nvPr>
            <p:ph type="sldNum" idx="12"/>
          </p:nvPr>
        </p:nvSpPr>
        <p:spPr>
          <a:xfrm>
            <a:off x="8693951" y="6396037"/>
            <a:ext cx="430814" cy="3143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cxnSp>
        <p:nvCxnSpPr>
          <p:cNvPr id="753" name="Google Shape;753;p28"/>
          <p:cNvCxnSpPr/>
          <p:nvPr/>
        </p:nvCxnSpPr>
        <p:spPr>
          <a:xfrm rot="10800000">
            <a:off x="1981200" y="5087112"/>
            <a:ext cx="0" cy="304800"/>
          </a:xfrm>
          <a:prstGeom prst="straightConnector1">
            <a:avLst/>
          </a:prstGeom>
          <a:noFill/>
          <a:ln w="9525" cap="flat" cmpd="sng">
            <a:solidFill>
              <a:srgbClr val="FF0000"/>
            </a:solidFill>
            <a:prstDash val="solid"/>
            <a:round/>
            <a:headEnd type="none" w="sm" len="sm"/>
            <a:tailEnd type="triangle" w="med" len="med"/>
          </a:ln>
        </p:spPr>
      </p:cxnSp>
      <p:cxnSp>
        <p:nvCxnSpPr>
          <p:cNvPr id="754" name="Google Shape;754;p28"/>
          <p:cNvCxnSpPr/>
          <p:nvPr/>
        </p:nvCxnSpPr>
        <p:spPr>
          <a:xfrm rot="10800000">
            <a:off x="1371600" y="5082349"/>
            <a:ext cx="0" cy="304800"/>
          </a:xfrm>
          <a:prstGeom prst="straightConnector1">
            <a:avLst/>
          </a:prstGeom>
          <a:noFill/>
          <a:ln w="9525" cap="flat" cmpd="sng">
            <a:solidFill>
              <a:srgbClr val="FF0000"/>
            </a:solidFill>
            <a:prstDash val="solid"/>
            <a:round/>
            <a:headEnd type="none" w="sm" len="sm"/>
            <a:tailEnd type="triangle" w="med" len="med"/>
          </a:ln>
        </p:spPr>
      </p:cxnSp>
      <p:sp>
        <p:nvSpPr>
          <p:cNvPr id="755" name="Google Shape;755;p28"/>
          <p:cNvSpPr txBox="1"/>
          <p:nvPr/>
        </p:nvSpPr>
        <p:spPr>
          <a:xfrm>
            <a:off x="1181100" y="5168371"/>
            <a:ext cx="3810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20</a:t>
            </a:r>
            <a:endParaRPr/>
          </a:p>
        </p:txBody>
      </p:sp>
      <p:sp>
        <p:nvSpPr>
          <p:cNvPr id="756" name="Google Shape;756;p28"/>
          <p:cNvSpPr/>
          <p:nvPr/>
        </p:nvSpPr>
        <p:spPr>
          <a:xfrm>
            <a:off x="1731523" y="5202483"/>
            <a:ext cx="36420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40</a:t>
            </a:r>
            <a:endParaRPr/>
          </a:p>
        </p:txBody>
      </p:sp>
      <p:sp>
        <p:nvSpPr>
          <p:cNvPr id="5" name="Google Shape;741;p27">
            <a:extLst>
              <a:ext uri="{FF2B5EF4-FFF2-40B4-BE49-F238E27FC236}">
                <a16:creationId xmlns:a16="http://schemas.microsoft.com/office/drawing/2014/main" id="{AAC6A929-666D-6946-F125-9CB87840AD6D}"/>
              </a:ext>
            </a:extLst>
          </p:cNvPr>
          <p:cNvSpPr/>
          <p:nvPr/>
        </p:nvSpPr>
        <p:spPr>
          <a:xfrm>
            <a:off x="228600" y="3151703"/>
            <a:ext cx="8534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rgbClr val="FF0000"/>
                </a:solidFill>
                <a:latin typeface="Times New Roman"/>
                <a:ea typeface="Times New Roman"/>
                <a:cs typeface="Times New Roman"/>
                <a:sym typeface="Times New Roman"/>
              </a:rPr>
              <a:t>From 3 Models average </a:t>
            </a:r>
            <a:r>
              <a:rPr lang="en-US" sz="1800" u="sng" dirty="0" err="1">
                <a:solidFill>
                  <a:srgbClr val="FF0000"/>
                </a:solidFill>
                <a:latin typeface="Times New Roman"/>
                <a:ea typeface="Times New Roman"/>
                <a:cs typeface="Times New Roman"/>
                <a:sym typeface="Times New Roman"/>
              </a:rPr>
              <a:t>Precip</a:t>
            </a:r>
            <a:r>
              <a:rPr lang="en-US" sz="1800" u="sng" dirty="0">
                <a:solidFill>
                  <a:srgbClr val="FF0000"/>
                </a:solidFill>
                <a:latin typeface="Times New Roman"/>
                <a:ea typeface="Times New Roman"/>
                <a:cs typeface="Times New Roman"/>
                <a:sym typeface="Times New Roman"/>
              </a:rPr>
              <a:t> forecast (</a:t>
            </a:r>
            <a:r>
              <a:rPr lang="en-US" sz="1800" b="1" u="sng" dirty="0">
                <a:solidFill>
                  <a:srgbClr val="FF0000"/>
                </a:solidFill>
                <a:latin typeface="Times New Roman"/>
                <a:ea typeface="Times New Roman"/>
                <a:cs typeface="Times New Roman"/>
                <a:sym typeface="Times New Roman"/>
              </a:rPr>
              <a:t>made 12 &amp; 13 Jan</a:t>
            </a:r>
            <a:r>
              <a:rPr lang="en-US" sz="1800" u="sng" dirty="0">
                <a:solidFill>
                  <a:srgbClr val="FF0000"/>
                </a:solidFill>
                <a:latin typeface="Times New Roman"/>
                <a:ea typeface="Times New Roman"/>
                <a:cs typeface="Times New Roman"/>
                <a:sym typeface="Times New Roman"/>
              </a:rPr>
              <a:t>)</a:t>
            </a:r>
            <a:r>
              <a:rPr lang="en-US" sz="1800" b="1" u="sng" dirty="0">
                <a:solidFill>
                  <a:srgbClr val="FF0000"/>
                </a:solidFill>
                <a:latin typeface="Times New Roman"/>
                <a:ea typeface="Times New Roman"/>
                <a:cs typeface="Times New Roman"/>
                <a:sym typeface="Times New Roman"/>
              </a:rPr>
              <a:t> for next 30 days.</a:t>
            </a:r>
            <a:r>
              <a:rPr lang="en-US" sz="1800" u="sng" dirty="0">
                <a:solidFill>
                  <a:srgbClr val="FF0000"/>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8" name="Google Shape;768;p29"/>
          <p:cNvPicPr preferRelativeResize="0"/>
          <p:nvPr/>
        </p:nvPicPr>
        <p:blipFill rotWithShape="1">
          <a:blip r:embed="rId3">
            <a:alphaModFix/>
          </a:blip>
          <a:srcRect/>
          <a:stretch/>
        </p:blipFill>
        <p:spPr>
          <a:xfrm>
            <a:off x="6796734" y="3893462"/>
            <a:ext cx="865707" cy="1103472"/>
          </a:xfrm>
          <a:prstGeom prst="rect">
            <a:avLst/>
          </a:prstGeom>
          <a:noFill/>
          <a:ln>
            <a:noFill/>
          </a:ln>
        </p:spPr>
      </p:pic>
      <p:sp>
        <p:nvSpPr>
          <p:cNvPr id="767" name="Google Shape;767;p29"/>
          <p:cNvSpPr/>
          <p:nvPr/>
        </p:nvSpPr>
        <p:spPr>
          <a:xfrm rot="2207071">
            <a:off x="3937427" y="893379"/>
            <a:ext cx="365601" cy="1310684"/>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939CA26A-C2BE-8FA8-685C-609FC60DB338}"/>
              </a:ext>
            </a:extLst>
          </p:cNvPr>
          <p:cNvPicPr>
            <a:picLocks noChangeAspect="1"/>
          </p:cNvPicPr>
          <p:nvPr/>
        </p:nvPicPr>
        <p:blipFill>
          <a:blip r:embed="rId4"/>
          <a:stretch>
            <a:fillRect/>
          </a:stretch>
        </p:blipFill>
        <p:spPr>
          <a:xfrm>
            <a:off x="155448" y="115283"/>
            <a:ext cx="8135112" cy="6284374"/>
          </a:xfrm>
          <a:prstGeom prst="rect">
            <a:avLst/>
          </a:prstGeom>
        </p:spPr>
      </p:pic>
      <p:sp>
        <p:nvSpPr>
          <p:cNvPr id="763" name="Google Shape;763;p29"/>
          <p:cNvSpPr txBox="1">
            <a:spLocks noGrp="1"/>
          </p:cNvSpPr>
          <p:nvPr>
            <p:ph type="sldNum" idx="12"/>
          </p:nvPr>
        </p:nvSpPr>
        <p:spPr>
          <a:xfrm>
            <a:off x="8763000" y="6539668"/>
            <a:ext cx="381000" cy="3079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
        <p:nvSpPr>
          <p:cNvPr id="764" name="Google Shape;764;p29"/>
          <p:cNvSpPr/>
          <p:nvPr/>
        </p:nvSpPr>
        <p:spPr>
          <a:xfrm>
            <a:off x="4495800" y="3386328"/>
            <a:ext cx="6858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65" name="Google Shape;765;p29"/>
          <p:cNvSpPr/>
          <p:nvPr/>
        </p:nvSpPr>
        <p:spPr>
          <a:xfrm>
            <a:off x="533400" y="457200"/>
            <a:ext cx="6858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66" name="Google Shape;766;p29"/>
          <p:cNvSpPr/>
          <p:nvPr/>
        </p:nvSpPr>
        <p:spPr>
          <a:xfrm>
            <a:off x="152400" y="6488668"/>
            <a:ext cx="8610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rgbClr val="FF0000"/>
                </a:solidFill>
                <a:latin typeface="Times New Roman"/>
                <a:ea typeface="Times New Roman"/>
                <a:cs typeface="Times New Roman"/>
                <a:sym typeface="Times New Roman"/>
              </a:rPr>
              <a:t>From 3 Models average </a:t>
            </a:r>
            <a:r>
              <a:rPr lang="en-US" sz="1800" u="sng" dirty="0" err="1">
                <a:solidFill>
                  <a:srgbClr val="FF0000"/>
                </a:solidFill>
                <a:latin typeface="Times New Roman"/>
                <a:ea typeface="Times New Roman"/>
                <a:cs typeface="Times New Roman"/>
                <a:sym typeface="Times New Roman"/>
              </a:rPr>
              <a:t>Precip</a:t>
            </a:r>
            <a:r>
              <a:rPr lang="en-US" sz="1800" u="sng" dirty="0">
                <a:solidFill>
                  <a:srgbClr val="FF0000"/>
                </a:solidFill>
                <a:latin typeface="Times New Roman"/>
                <a:ea typeface="Times New Roman"/>
                <a:cs typeface="Times New Roman"/>
                <a:sym typeface="Times New Roman"/>
              </a:rPr>
              <a:t> forecasts (</a:t>
            </a:r>
            <a:r>
              <a:rPr lang="en-US" sz="1800" b="1" u="sng" dirty="0">
                <a:solidFill>
                  <a:srgbClr val="FF0000"/>
                </a:solidFill>
                <a:latin typeface="Times New Roman"/>
                <a:ea typeface="Times New Roman"/>
                <a:cs typeface="Times New Roman"/>
                <a:sym typeface="Times New Roman"/>
              </a:rPr>
              <a:t>made 12 &amp; 13 Jan</a:t>
            </a:r>
            <a:r>
              <a:rPr lang="en-US" sz="1800" u="sng" dirty="0">
                <a:solidFill>
                  <a:srgbClr val="FF0000"/>
                </a:solidFill>
                <a:latin typeface="Times New Roman"/>
                <a:ea typeface="Times New Roman"/>
                <a:cs typeface="Times New Roman"/>
                <a:sym typeface="Times New Roman"/>
              </a:rPr>
              <a:t>)</a:t>
            </a:r>
            <a:r>
              <a:rPr lang="en-US" sz="1800" b="1" u="sng" dirty="0">
                <a:solidFill>
                  <a:srgbClr val="FF0000"/>
                </a:solidFill>
                <a:latin typeface="Times New Roman"/>
                <a:ea typeface="Times New Roman"/>
                <a:cs typeface="Times New Roman"/>
                <a:sym typeface="Times New Roman"/>
              </a:rPr>
              <a:t> for next 30 days.</a:t>
            </a:r>
            <a:r>
              <a:rPr lang="en-US" sz="1800" u="sng" dirty="0">
                <a:solidFill>
                  <a:srgbClr val="FF0000"/>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cxnSp>
        <p:nvCxnSpPr>
          <p:cNvPr id="775" name="Google Shape;775;p30"/>
          <p:cNvCxnSpPr/>
          <p:nvPr/>
        </p:nvCxnSpPr>
        <p:spPr>
          <a:xfrm flipH="1">
            <a:off x="5410201" y="3433422"/>
            <a:ext cx="990599" cy="146666"/>
          </a:xfrm>
          <a:prstGeom prst="straightConnector1">
            <a:avLst/>
          </a:prstGeom>
          <a:noFill/>
          <a:ln w="19050" cap="flat" cmpd="sng">
            <a:solidFill>
              <a:srgbClr val="FF0000"/>
            </a:solidFill>
            <a:prstDash val="solid"/>
            <a:round/>
            <a:headEnd type="none" w="sm" len="sm"/>
            <a:tailEnd type="triangle" w="med" len="med"/>
          </a:ln>
        </p:spPr>
      </p:cxnSp>
      <p:cxnSp>
        <p:nvCxnSpPr>
          <p:cNvPr id="776" name="Google Shape;776;p30"/>
          <p:cNvCxnSpPr/>
          <p:nvPr/>
        </p:nvCxnSpPr>
        <p:spPr>
          <a:xfrm flipH="1">
            <a:off x="5410200" y="130741"/>
            <a:ext cx="1104900" cy="244825"/>
          </a:xfrm>
          <a:prstGeom prst="straightConnector1">
            <a:avLst/>
          </a:prstGeom>
          <a:noFill/>
          <a:ln w="19050" cap="flat" cmpd="sng">
            <a:solidFill>
              <a:srgbClr val="FF0000"/>
            </a:solidFill>
            <a:prstDash val="solid"/>
            <a:round/>
            <a:headEnd type="none" w="sm" len="sm"/>
            <a:tailEnd type="triangle" w="med" len="med"/>
          </a:ln>
        </p:spPr>
      </p:cxnSp>
      <p:sp>
        <p:nvSpPr>
          <p:cNvPr id="783" name="Google Shape;783;p30"/>
          <p:cNvSpPr/>
          <p:nvPr/>
        </p:nvSpPr>
        <p:spPr>
          <a:xfrm rot="2207071">
            <a:off x="3000299" y="718477"/>
            <a:ext cx="910537" cy="2410151"/>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4BCAFE3E-0BA3-98C4-752F-5BEBB01A2F98}"/>
              </a:ext>
            </a:extLst>
          </p:cNvPr>
          <p:cNvPicPr>
            <a:picLocks noChangeAspect="1"/>
          </p:cNvPicPr>
          <p:nvPr/>
        </p:nvPicPr>
        <p:blipFill>
          <a:blip r:embed="rId3"/>
          <a:stretch>
            <a:fillRect/>
          </a:stretch>
        </p:blipFill>
        <p:spPr>
          <a:xfrm>
            <a:off x="0" y="10357"/>
            <a:ext cx="8808720" cy="6790899"/>
          </a:xfrm>
          <a:prstGeom prst="rect">
            <a:avLst/>
          </a:prstGeom>
        </p:spPr>
      </p:pic>
      <p:sp>
        <p:nvSpPr>
          <p:cNvPr id="777" name="Google Shape;777;p30"/>
          <p:cNvSpPr txBox="1">
            <a:spLocks noGrp="1"/>
          </p:cNvSpPr>
          <p:nvPr>
            <p:ph type="sldNum" idx="12"/>
          </p:nvPr>
        </p:nvSpPr>
        <p:spPr>
          <a:xfrm>
            <a:off x="8763000" y="6539668"/>
            <a:ext cx="381000" cy="3079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a:p>
        </p:txBody>
      </p:sp>
      <p:sp>
        <p:nvSpPr>
          <p:cNvPr id="778" name="Google Shape;778;p30"/>
          <p:cNvSpPr/>
          <p:nvPr/>
        </p:nvSpPr>
        <p:spPr>
          <a:xfrm>
            <a:off x="4800600" y="3558752"/>
            <a:ext cx="6096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9" name="Google Shape;779;p30"/>
          <p:cNvSpPr/>
          <p:nvPr/>
        </p:nvSpPr>
        <p:spPr>
          <a:xfrm>
            <a:off x="4800600" y="361165"/>
            <a:ext cx="603504"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80" name="Google Shape;780;p30"/>
          <p:cNvSpPr/>
          <p:nvPr/>
        </p:nvSpPr>
        <p:spPr>
          <a:xfrm>
            <a:off x="457200" y="3581400"/>
            <a:ext cx="679704"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81" name="Google Shape;781;p30"/>
          <p:cNvSpPr/>
          <p:nvPr/>
        </p:nvSpPr>
        <p:spPr>
          <a:xfrm>
            <a:off x="533400" y="361165"/>
            <a:ext cx="603504"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82" name="Google Shape;782;p30"/>
          <p:cNvSpPr/>
          <p:nvPr/>
        </p:nvSpPr>
        <p:spPr>
          <a:xfrm>
            <a:off x="152400" y="6477000"/>
            <a:ext cx="8610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rgbClr val="FF0000"/>
                </a:solidFill>
                <a:latin typeface="Times New Roman"/>
                <a:ea typeface="Times New Roman"/>
                <a:cs typeface="Times New Roman"/>
                <a:sym typeface="Times New Roman"/>
              </a:rPr>
              <a:t>From 3 Models average </a:t>
            </a:r>
            <a:r>
              <a:rPr lang="en-US" sz="1800" u="sng" dirty="0" err="1">
                <a:solidFill>
                  <a:srgbClr val="FF0000"/>
                </a:solidFill>
                <a:latin typeface="Times New Roman"/>
                <a:ea typeface="Times New Roman"/>
                <a:cs typeface="Times New Roman"/>
                <a:sym typeface="Times New Roman"/>
              </a:rPr>
              <a:t>Precip</a:t>
            </a:r>
            <a:r>
              <a:rPr lang="en-US" sz="1800" u="sng" dirty="0">
                <a:solidFill>
                  <a:srgbClr val="FF0000"/>
                </a:solidFill>
                <a:latin typeface="Times New Roman"/>
                <a:ea typeface="Times New Roman"/>
                <a:cs typeface="Times New Roman"/>
                <a:sym typeface="Times New Roman"/>
              </a:rPr>
              <a:t> forecasts (</a:t>
            </a:r>
            <a:r>
              <a:rPr lang="en-US" sz="1800" b="1" u="sng" dirty="0">
                <a:solidFill>
                  <a:srgbClr val="FF0000"/>
                </a:solidFill>
                <a:latin typeface="Times New Roman"/>
                <a:ea typeface="Times New Roman"/>
                <a:cs typeface="Times New Roman"/>
                <a:sym typeface="Times New Roman"/>
              </a:rPr>
              <a:t>made 12 &amp; 13 Jan </a:t>
            </a:r>
            <a:r>
              <a:rPr lang="en-US" sz="1800" u="sng" dirty="0">
                <a:solidFill>
                  <a:srgbClr val="FF0000"/>
                </a:solidFill>
                <a:latin typeface="Times New Roman"/>
                <a:ea typeface="Times New Roman"/>
                <a:cs typeface="Times New Roman"/>
                <a:sym typeface="Times New Roman"/>
              </a:rPr>
              <a:t>)</a:t>
            </a:r>
            <a:r>
              <a:rPr lang="en-US" sz="1800" b="1" u="sng" dirty="0">
                <a:solidFill>
                  <a:srgbClr val="FF0000"/>
                </a:solidFill>
                <a:latin typeface="Times New Roman"/>
                <a:ea typeface="Times New Roman"/>
                <a:cs typeface="Times New Roman"/>
                <a:sym typeface="Times New Roman"/>
              </a:rPr>
              <a:t> for next 30 days.</a:t>
            </a:r>
            <a:r>
              <a:rPr lang="en-US" sz="1800" u="sng" dirty="0">
                <a:solidFill>
                  <a:srgbClr val="FF0000"/>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4" name="Picture 3">
            <a:extLst>
              <a:ext uri="{FF2B5EF4-FFF2-40B4-BE49-F238E27FC236}">
                <a16:creationId xmlns:a16="http://schemas.microsoft.com/office/drawing/2014/main" id="{DAB939F1-EBB0-D434-224D-F19C88F5B5C9}"/>
              </a:ext>
            </a:extLst>
          </p:cNvPr>
          <p:cNvPicPr>
            <a:picLocks noChangeAspect="1"/>
          </p:cNvPicPr>
          <p:nvPr/>
        </p:nvPicPr>
        <p:blipFill>
          <a:blip r:embed="rId3"/>
          <a:stretch>
            <a:fillRect/>
          </a:stretch>
        </p:blipFill>
        <p:spPr>
          <a:xfrm>
            <a:off x="0" y="1"/>
            <a:ext cx="8824934" cy="6846332"/>
          </a:xfrm>
          <a:prstGeom prst="rect">
            <a:avLst/>
          </a:prstGeom>
        </p:spPr>
      </p:pic>
      <p:sp>
        <p:nvSpPr>
          <p:cNvPr id="790" name="Google Shape;790;p31"/>
          <p:cNvSpPr txBox="1">
            <a:spLocks noGrp="1"/>
          </p:cNvSpPr>
          <p:nvPr>
            <p:ph type="sldNum" idx="12"/>
          </p:nvPr>
        </p:nvSpPr>
        <p:spPr>
          <a:xfrm>
            <a:off x="8763000" y="6539668"/>
            <a:ext cx="381000" cy="3079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33</a:t>
            </a:fld>
            <a:endParaRPr/>
          </a:p>
        </p:txBody>
      </p:sp>
      <p:sp>
        <p:nvSpPr>
          <p:cNvPr id="791" name="Google Shape;791;p31"/>
          <p:cNvSpPr/>
          <p:nvPr/>
        </p:nvSpPr>
        <p:spPr>
          <a:xfrm>
            <a:off x="4800600" y="3581400"/>
            <a:ext cx="6096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92" name="Google Shape;792;p31"/>
          <p:cNvSpPr/>
          <p:nvPr/>
        </p:nvSpPr>
        <p:spPr>
          <a:xfrm>
            <a:off x="4800600" y="361165"/>
            <a:ext cx="6858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93" name="Google Shape;793;p31"/>
          <p:cNvSpPr/>
          <p:nvPr/>
        </p:nvSpPr>
        <p:spPr>
          <a:xfrm>
            <a:off x="457200" y="3581400"/>
            <a:ext cx="6858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94" name="Google Shape;794;p31"/>
          <p:cNvSpPr/>
          <p:nvPr/>
        </p:nvSpPr>
        <p:spPr>
          <a:xfrm>
            <a:off x="457200" y="361165"/>
            <a:ext cx="6858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95" name="Google Shape;795;p31"/>
          <p:cNvSpPr/>
          <p:nvPr/>
        </p:nvSpPr>
        <p:spPr>
          <a:xfrm>
            <a:off x="152400" y="6477000"/>
            <a:ext cx="8610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rgbClr val="FF0000"/>
                </a:solidFill>
                <a:latin typeface="Times New Roman"/>
                <a:ea typeface="Times New Roman"/>
                <a:cs typeface="Times New Roman"/>
                <a:sym typeface="Times New Roman"/>
              </a:rPr>
              <a:t>From 3 Models average </a:t>
            </a:r>
            <a:r>
              <a:rPr lang="en-US" sz="1800" u="sng" dirty="0" err="1">
                <a:solidFill>
                  <a:srgbClr val="FF0000"/>
                </a:solidFill>
                <a:latin typeface="Times New Roman"/>
                <a:ea typeface="Times New Roman"/>
                <a:cs typeface="Times New Roman"/>
                <a:sym typeface="Times New Roman"/>
              </a:rPr>
              <a:t>Precip</a:t>
            </a:r>
            <a:r>
              <a:rPr lang="en-US" sz="1800" u="sng" dirty="0">
                <a:solidFill>
                  <a:srgbClr val="FF0000"/>
                </a:solidFill>
                <a:latin typeface="Times New Roman"/>
                <a:ea typeface="Times New Roman"/>
                <a:cs typeface="Times New Roman"/>
                <a:sym typeface="Times New Roman"/>
              </a:rPr>
              <a:t> forecasts (</a:t>
            </a:r>
            <a:r>
              <a:rPr lang="en-US" sz="1800" b="1" u="sng" dirty="0">
                <a:solidFill>
                  <a:srgbClr val="FF0000"/>
                </a:solidFill>
                <a:latin typeface="Times New Roman"/>
                <a:ea typeface="Times New Roman"/>
                <a:cs typeface="Times New Roman"/>
                <a:sym typeface="Times New Roman"/>
              </a:rPr>
              <a:t>made 12 &amp; 13 Jan</a:t>
            </a:r>
            <a:r>
              <a:rPr lang="en-US" sz="1800" u="sng" dirty="0">
                <a:solidFill>
                  <a:srgbClr val="FF0000"/>
                </a:solidFill>
                <a:latin typeface="Times New Roman"/>
                <a:ea typeface="Times New Roman"/>
                <a:cs typeface="Times New Roman"/>
                <a:sym typeface="Times New Roman"/>
              </a:rPr>
              <a:t>)</a:t>
            </a:r>
            <a:r>
              <a:rPr lang="en-US" sz="1800" b="1" u="sng" dirty="0">
                <a:solidFill>
                  <a:srgbClr val="FF0000"/>
                </a:solidFill>
                <a:latin typeface="Times New Roman"/>
                <a:ea typeface="Times New Roman"/>
                <a:cs typeface="Times New Roman"/>
                <a:sym typeface="Times New Roman"/>
              </a:rPr>
              <a:t> for next 30 days.</a:t>
            </a:r>
            <a:r>
              <a:rPr lang="en-US" sz="1800" u="sng" dirty="0">
                <a:solidFill>
                  <a:srgbClr val="FF0000"/>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4" name="Picture 3">
            <a:extLst>
              <a:ext uri="{FF2B5EF4-FFF2-40B4-BE49-F238E27FC236}">
                <a16:creationId xmlns:a16="http://schemas.microsoft.com/office/drawing/2014/main" id="{533C6D36-F858-5E79-F3FB-0EF0E1F20080}"/>
              </a:ext>
            </a:extLst>
          </p:cNvPr>
          <p:cNvPicPr>
            <a:picLocks noChangeAspect="1"/>
          </p:cNvPicPr>
          <p:nvPr/>
        </p:nvPicPr>
        <p:blipFill>
          <a:blip r:embed="rId3"/>
          <a:stretch>
            <a:fillRect/>
          </a:stretch>
        </p:blipFill>
        <p:spPr>
          <a:xfrm>
            <a:off x="24118" y="11668"/>
            <a:ext cx="8610600" cy="6645164"/>
          </a:xfrm>
          <a:prstGeom prst="rect">
            <a:avLst/>
          </a:prstGeom>
        </p:spPr>
      </p:pic>
      <p:sp>
        <p:nvSpPr>
          <p:cNvPr id="802" name="Google Shape;802;p32"/>
          <p:cNvSpPr txBox="1">
            <a:spLocks noGrp="1"/>
          </p:cNvSpPr>
          <p:nvPr>
            <p:ph type="sldNum" idx="12"/>
          </p:nvPr>
        </p:nvSpPr>
        <p:spPr>
          <a:xfrm>
            <a:off x="8763000" y="6539668"/>
            <a:ext cx="381000" cy="3079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a:p>
        </p:txBody>
      </p:sp>
      <p:sp>
        <p:nvSpPr>
          <p:cNvPr id="803" name="Google Shape;803;p32"/>
          <p:cNvSpPr/>
          <p:nvPr/>
        </p:nvSpPr>
        <p:spPr>
          <a:xfrm>
            <a:off x="4718304" y="3499104"/>
            <a:ext cx="6096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04" name="Google Shape;804;p32"/>
          <p:cNvSpPr/>
          <p:nvPr/>
        </p:nvSpPr>
        <p:spPr>
          <a:xfrm>
            <a:off x="4736592" y="361165"/>
            <a:ext cx="6096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05" name="Google Shape;805;p32"/>
          <p:cNvSpPr/>
          <p:nvPr/>
        </p:nvSpPr>
        <p:spPr>
          <a:xfrm>
            <a:off x="533400" y="3499104"/>
            <a:ext cx="6096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06" name="Google Shape;806;p32"/>
          <p:cNvSpPr/>
          <p:nvPr/>
        </p:nvSpPr>
        <p:spPr>
          <a:xfrm>
            <a:off x="475488" y="361165"/>
            <a:ext cx="609600" cy="228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07" name="Google Shape;807;p32"/>
          <p:cNvSpPr/>
          <p:nvPr/>
        </p:nvSpPr>
        <p:spPr>
          <a:xfrm>
            <a:off x="152400" y="6220651"/>
            <a:ext cx="8610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rgbClr val="FF0000"/>
                </a:solidFill>
                <a:latin typeface="Times New Roman"/>
                <a:ea typeface="Times New Roman"/>
                <a:cs typeface="Times New Roman"/>
                <a:sym typeface="Times New Roman"/>
              </a:rPr>
              <a:t>From 3 Models average </a:t>
            </a:r>
            <a:r>
              <a:rPr lang="en-US" sz="1800" u="sng" dirty="0" err="1">
                <a:solidFill>
                  <a:srgbClr val="FF0000"/>
                </a:solidFill>
                <a:latin typeface="Times New Roman"/>
                <a:ea typeface="Times New Roman"/>
                <a:cs typeface="Times New Roman"/>
                <a:sym typeface="Times New Roman"/>
              </a:rPr>
              <a:t>Precip</a:t>
            </a:r>
            <a:r>
              <a:rPr lang="en-US" sz="1800" u="sng" dirty="0">
                <a:solidFill>
                  <a:srgbClr val="FF0000"/>
                </a:solidFill>
                <a:latin typeface="Times New Roman"/>
                <a:ea typeface="Times New Roman"/>
                <a:cs typeface="Times New Roman"/>
                <a:sym typeface="Times New Roman"/>
              </a:rPr>
              <a:t> forecasts (</a:t>
            </a:r>
            <a:r>
              <a:rPr lang="en-US" sz="1800" b="1" u="sng" dirty="0">
                <a:solidFill>
                  <a:srgbClr val="FF0000"/>
                </a:solidFill>
                <a:latin typeface="Times New Roman"/>
                <a:ea typeface="Times New Roman"/>
                <a:cs typeface="Times New Roman"/>
                <a:sym typeface="Times New Roman"/>
              </a:rPr>
              <a:t>made 12 &amp; 13 Jan</a:t>
            </a:r>
            <a:r>
              <a:rPr lang="en-US" sz="1800" u="sng" dirty="0">
                <a:solidFill>
                  <a:srgbClr val="FF0000"/>
                </a:solidFill>
                <a:latin typeface="Times New Roman"/>
                <a:ea typeface="Times New Roman"/>
                <a:cs typeface="Times New Roman"/>
                <a:sym typeface="Times New Roman"/>
              </a:rPr>
              <a:t>)</a:t>
            </a:r>
            <a:r>
              <a:rPr lang="en-US" sz="1800" b="1" u="sng" dirty="0">
                <a:solidFill>
                  <a:srgbClr val="FF0000"/>
                </a:solidFill>
                <a:latin typeface="Times New Roman"/>
                <a:ea typeface="Times New Roman"/>
                <a:cs typeface="Times New Roman"/>
                <a:sym typeface="Times New Roman"/>
              </a:rPr>
              <a:t> for next 30 days.</a:t>
            </a:r>
            <a:r>
              <a:rPr lang="en-US" sz="1800" u="sng" dirty="0">
                <a:solidFill>
                  <a:srgbClr val="FF0000"/>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
        <p:nvSpPr>
          <p:cNvPr id="810" name="Google Shape;810;p32"/>
          <p:cNvSpPr/>
          <p:nvPr/>
        </p:nvSpPr>
        <p:spPr>
          <a:xfrm>
            <a:off x="2133600" y="4038600"/>
            <a:ext cx="2133600" cy="1905000"/>
          </a:xfrm>
          <a:prstGeom prst="roundRect">
            <a:avLst>
              <a:gd name="adj" fmla="val 16667"/>
            </a:avLst>
          </a:prstGeom>
          <a:noFill/>
          <a:ln w="25400" cap="flat"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812" name="Google Shape;812;p32"/>
          <p:cNvPicPr preferRelativeResize="0"/>
          <p:nvPr/>
        </p:nvPicPr>
        <p:blipFill rotWithShape="1">
          <a:blip r:embed="rId4">
            <a:alphaModFix/>
          </a:blip>
          <a:srcRect/>
          <a:stretch/>
        </p:blipFill>
        <p:spPr>
          <a:xfrm>
            <a:off x="6477000" y="4037072"/>
            <a:ext cx="2067757" cy="192650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5" name="Picture 4">
            <a:extLst>
              <a:ext uri="{FF2B5EF4-FFF2-40B4-BE49-F238E27FC236}">
                <a16:creationId xmlns:a16="http://schemas.microsoft.com/office/drawing/2014/main" id="{C821209E-D1D1-95DE-7DF6-8B12206629A0}"/>
              </a:ext>
            </a:extLst>
          </p:cNvPr>
          <p:cNvPicPr>
            <a:picLocks noChangeAspect="1"/>
          </p:cNvPicPr>
          <p:nvPr/>
        </p:nvPicPr>
        <p:blipFill>
          <a:blip r:embed="rId3"/>
          <a:stretch>
            <a:fillRect/>
          </a:stretch>
        </p:blipFill>
        <p:spPr>
          <a:xfrm>
            <a:off x="8686" y="3298839"/>
            <a:ext cx="3888558" cy="3003911"/>
          </a:xfrm>
          <a:prstGeom prst="rect">
            <a:avLst/>
          </a:prstGeom>
        </p:spPr>
      </p:pic>
      <p:sp>
        <p:nvSpPr>
          <p:cNvPr id="818" name="Google Shape;818;p33"/>
          <p:cNvSpPr/>
          <p:nvPr/>
        </p:nvSpPr>
        <p:spPr>
          <a:xfrm>
            <a:off x="4291511" y="1981200"/>
            <a:ext cx="55669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b="1" dirty="0">
                <a:solidFill>
                  <a:schemeClr val="dk1"/>
                </a:solidFill>
                <a:latin typeface="Times New Roman"/>
                <a:ea typeface="Times New Roman"/>
                <a:cs typeface="Times New Roman"/>
                <a:sym typeface="Times New Roman"/>
              </a:rPr>
              <a:t>Feb</a:t>
            </a:r>
            <a:endParaRPr dirty="0"/>
          </a:p>
        </p:txBody>
      </p:sp>
      <p:sp>
        <p:nvSpPr>
          <p:cNvPr id="819" name="Google Shape;819;p33"/>
          <p:cNvSpPr/>
          <p:nvPr/>
        </p:nvSpPr>
        <p:spPr>
          <a:xfrm>
            <a:off x="4177029" y="3962400"/>
            <a:ext cx="7864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imes New Roman"/>
              <a:buNone/>
            </a:pPr>
            <a:r>
              <a:rPr lang="en-US" sz="1800" b="1" dirty="0">
                <a:solidFill>
                  <a:schemeClr val="dk1"/>
                </a:solidFill>
                <a:latin typeface="Times New Roman"/>
                <a:ea typeface="Times New Roman"/>
                <a:cs typeface="Times New Roman"/>
                <a:sym typeface="Times New Roman"/>
              </a:rPr>
              <a:t>FMA</a:t>
            </a:r>
            <a:endParaRPr dirty="0"/>
          </a:p>
        </p:txBody>
      </p:sp>
      <p:sp>
        <p:nvSpPr>
          <p:cNvPr id="820" name="Google Shape;820;p33"/>
          <p:cNvSpPr txBox="1">
            <a:spLocks noGrp="1"/>
          </p:cNvSpPr>
          <p:nvPr>
            <p:ph type="sldNum" idx="12"/>
          </p:nvPr>
        </p:nvSpPr>
        <p:spPr>
          <a:xfrm>
            <a:off x="8763000" y="6553200"/>
            <a:ext cx="381000" cy="30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35</a:t>
            </a:fld>
            <a:endParaRPr sz="1400">
              <a:solidFill>
                <a:schemeClr val="dk1"/>
              </a:solidFill>
              <a:latin typeface="Arial"/>
              <a:ea typeface="Arial"/>
              <a:cs typeface="Arial"/>
              <a:sym typeface="Arial"/>
            </a:endParaRPr>
          </a:p>
        </p:txBody>
      </p:sp>
      <p:cxnSp>
        <p:nvCxnSpPr>
          <p:cNvPr id="821" name="Google Shape;821;p33"/>
          <p:cNvCxnSpPr/>
          <p:nvPr/>
        </p:nvCxnSpPr>
        <p:spPr>
          <a:xfrm rot="10800000" flipH="1">
            <a:off x="6172200" y="4495800"/>
            <a:ext cx="838200" cy="457200"/>
          </a:xfrm>
          <a:prstGeom prst="straightConnector1">
            <a:avLst/>
          </a:prstGeom>
          <a:noFill/>
          <a:ln w="9525" cap="flat" cmpd="sng">
            <a:solidFill>
              <a:srgbClr val="FF0000"/>
            </a:solidFill>
            <a:prstDash val="solid"/>
            <a:round/>
            <a:headEnd type="none" w="sm" len="sm"/>
            <a:tailEnd type="stealth" w="med" len="med"/>
          </a:ln>
        </p:spPr>
      </p:cxnSp>
      <p:cxnSp>
        <p:nvCxnSpPr>
          <p:cNvPr id="822" name="Google Shape;822;p33"/>
          <p:cNvCxnSpPr/>
          <p:nvPr/>
        </p:nvCxnSpPr>
        <p:spPr>
          <a:xfrm rot="10800000">
            <a:off x="2133600" y="4800600"/>
            <a:ext cx="1790700" cy="381002"/>
          </a:xfrm>
          <a:prstGeom prst="straightConnector1">
            <a:avLst/>
          </a:prstGeom>
          <a:noFill/>
          <a:ln w="9525" cap="flat" cmpd="sng">
            <a:solidFill>
              <a:srgbClr val="FF0000"/>
            </a:solidFill>
            <a:prstDash val="solid"/>
            <a:round/>
            <a:headEnd type="none" w="sm" len="sm"/>
            <a:tailEnd type="stealth" w="med" len="med"/>
          </a:ln>
        </p:spPr>
      </p:cxnSp>
      <p:cxnSp>
        <p:nvCxnSpPr>
          <p:cNvPr id="823" name="Google Shape;823;p33"/>
          <p:cNvCxnSpPr/>
          <p:nvPr/>
        </p:nvCxnSpPr>
        <p:spPr>
          <a:xfrm rot="10800000">
            <a:off x="8610600" y="4595972"/>
            <a:ext cx="152400" cy="179799"/>
          </a:xfrm>
          <a:prstGeom prst="straightConnector1">
            <a:avLst/>
          </a:prstGeom>
          <a:noFill/>
          <a:ln w="19050" cap="flat" cmpd="sng">
            <a:solidFill>
              <a:srgbClr val="FF0000"/>
            </a:solidFill>
            <a:prstDash val="solid"/>
            <a:round/>
            <a:headEnd type="none" w="sm" len="sm"/>
            <a:tailEnd type="stealth" w="med" len="med"/>
          </a:ln>
        </p:spPr>
      </p:cxnSp>
      <p:cxnSp>
        <p:nvCxnSpPr>
          <p:cNvPr id="824" name="Google Shape;824;p33"/>
          <p:cNvCxnSpPr/>
          <p:nvPr/>
        </p:nvCxnSpPr>
        <p:spPr>
          <a:xfrm rot="10800000">
            <a:off x="8229600" y="4990705"/>
            <a:ext cx="152400" cy="179799"/>
          </a:xfrm>
          <a:prstGeom prst="straightConnector1">
            <a:avLst/>
          </a:prstGeom>
          <a:noFill/>
          <a:ln w="19050" cap="flat" cmpd="sng">
            <a:solidFill>
              <a:srgbClr val="FF0000"/>
            </a:solidFill>
            <a:prstDash val="solid"/>
            <a:round/>
            <a:headEnd type="none" w="sm" len="sm"/>
            <a:tailEnd type="stealth" w="med" len="med"/>
          </a:ln>
        </p:spPr>
      </p:cxnSp>
      <p:cxnSp>
        <p:nvCxnSpPr>
          <p:cNvPr id="825" name="Google Shape;825;p33"/>
          <p:cNvCxnSpPr/>
          <p:nvPr/>
        </p:nvCxnSpPr>
        <p:spPr>
          <a:xfrm flipH="1">
            <a:off x="7790895" y="1000957"/>
            <a:ext cx="228600" cy="152401"/>
          </a:xfrm>
          <a:prstGeom prst="straightConnector1">
            <a:avLst/>
          </a:prstGeom>
          <a:noFill/>
          <a:ln w="19050" cap="flat" cmpd="sng">
            <a:solidFill>
              <a:srgbClr val="FF0000"/>
            </a:solidFill>
            <a:prstDash val="solid"/>
            <a:round/>
            <a:headEnd type="none" w="sm" len="sm"/>
            <a:tailEnd type="stealth" w="med" len="med"/>
          </a:ln>
        </p:spPr>
      </p:cxnSp>
      <p:sp>
        <p:nvSpPr>
          <p:cNvPr id="826" name="Google Shape;826;p33"/>
          <p:cNvSpPr txBox="1">
            <a:spLocks noGrp="1"/>
          </p:cNvSpPr>
          <p:nvPr>
            <p:ph type="title"/>
          </p:nvPr>
        </p:nvSpPr>
        <p:spPr>
          <a:xfrm>
            <a:off x="3657600" y="76200"/>
            <a:ext cx="1752600" cy="180921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 </a:t>
            </a:r>
            <a:r>
              <a:rPr lang="en-US" sz="2000" u="sng"/>
              <a:t>NMME*</a:t>
            </a:r>
            <a:r>
              <a:rPr lang="en-US" sz="2000"/>
              <a:t> </a:t>
            </a:r>
            <a:br>
              <a:rPr lang="en-US" sz="2000"/>
            </a:br>
            <a:r>
              <a:rPr lang="en-US" sz="2000"/>
              <a:t>T (left) &amp; </a:t>
            </a:r>
            <a:br>
              <a:rPr lang="en-US" sz="2000"/>
            </a:br>
            <a:r>
              <a:rPr lang="en-US" sz="2000"/>
              <a:t>P (right)</a:t>
            </a:r>
            <a:br>
              <a:rPr lang="en-US" sz="2000"/>
            </a:br>
            <a:r>
              <a:rPr lang="en-US" sz="2000"/>
              <a:t>Ens.Mean forecasts</a:t>
            </a:r>
            <a:br>
              <a:rPr lang="en-US" sz="2000"/>
            </a:br>
            <a:r>
              <a:rPr lang="en-US" sz="2000"/>
              <a:t>for</a:t>
            </a:r>
            <a:endParaRPr/>
          </a:p>
        </p:txBody>
      </p:sp>
      <p:sp>
        <p:nvSpPr>
          <p:cNvPr id="827" name="Google Shape;827;p33"/>
          <p:cNvSpPr txBox="1"/>
          <p:nvPr/>
        </p:nvSpPr>
        <p:spPr>
          <a:xfrm>
            <a:off x="5167750" y="6629400"/>
            <a:ext cx="35952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NMME* : </a:t>
            </a:r>
            <a:r>
              <a:rPr lang="en-US" sz="1200" b="1">
                <a:solidFill>
                  <a:schemeClr val="dk1"/>
                </a:solidFill>
                <a:latin typeface="Times New Roman"/>
                <a:ea typeface="Times New Roman"/>
                <a:cs typeface="Times New Roman"/>
                <a:sym typeface="Times New Roman"/>
              </a:rPr>
              <a:t>N</a:t>
            </a:r>
            <a:r>
              <a:rPr lang="en-US" sz="1200">
                <a:solidFill>
                  <a:schemeClr val="dk1"/>
                </a:solidFill>
                <a:latin typeface="Times New Roman"/>
                <a:ea typeface="Times New Roman"/>
                <a:cs typeface="Times New Roman"/>
                <a:sym typeface="Times New Roman"/>
              </a:rPr>
              <a:t>orth American </a:t>
            </a:r>
            <a:r>
              <a:rPr lang="en-US" sz="1200" b="1">
                <a:solidFill>
                  <a:schemeClr val="dk1"/>
                </a:solidFill>
                <a:latin typeface="Times New Roman"/>
                <a:ea typeface="Times New Roman"/>
                <a:cs typeface="Times New Roman"/>
                <a:sym typeface="Times New Roman"/>
              </a:rPr>
              <a:t>M</a:t>
            </a:r>
            <a:r>
              <a:rPr lang="en-US" sz="1200">
                <a:solidFill>
                  <a:schemeClr val="dk1"/>
                </a:solidFill>
                <a:latin typeface="Times New Roman"/>
                <a:ea typeface="Times New Roman"/>
                <a:cs typeface="Times New Roman"/>
                <a:sym typeface="Times New Roman"/>
              </a:rPr>
              <a:t>ulti </a:t>
            </a:r>
            <a:r>
              <a:rPr lang="en-US" sz="1200" b="1">
                <a:solidFill>
                  <a:schemeClr val="dk1"/>
                </a:solidFill>
                <a:latin typeface="Times New Roman"/>
                <a:ea typeface="Times New Roman"/>
                <a:cs typeface="Times New Roman"/>
                <a:sym typeface="Times New Roman"/>
              </a:rPr>
              <a:t>M</a:t>
            </a:r>
            <a:r>
              <a:rPr lang="en-US" sz="1200">
                <a:solidFill>
                  <a:schemeClr val="dk1"/>
                </a:solidFill>
                <a:latin typeface="Times New Roman"/>
                <a:ea typeface="Times New Roman"/>
                <a:cs typeface="Times New Roman"/>
                <a:sym typeface="Times New Roman"/>
              </a:rPr>
              <a:t>odels </a:t>
            </a:r>
            <a:r>
              <a:rPr lang="en-US" sz="1200" b="1">
                <a:solidFill>
                  <a:schemeClr val="dk1"/>
                </a:solidFill>
                <a:latin typeface="Times New Roman"/>
                <a:ea typeface="Times New Roman"/>
                <a:cs typeface="Times New Roman"/>
                <a:sym typeface="Times New Roman"/>
              </a:rPr>
              <a:t>E</a:t>
            </a:r>
            <a:r>
              <a:rPr lang="en-US" sz="1200">
                <a:solidFill>
                  <a:schemeClr val="dk1"/>
                </a:solidFill>
                <a:latin typeface="Times New Roman"/>
                <a:ea typeface="Times New Roman"/>
                <a:cs typeface="Times New Roman"/>
                <a:sym typeface="Times New Roman"/>
              </a:rPr>
              <a:t>nsemble</a:t>
            </a:r>
            <a:endParaRPr/>
          </a:p>
        </p:txBody>
      </p:sp>
      <p:cxnSp>
        <p:nvCxnSpPr>
          <p:cNvPr id="828" name="Google Shape;828;p33"/>
          <p:cNvCxnSpPr/>
          <p:nvPr/>
        </p:nvCxnSpPr>
        <p:spPr>
          <a:xfrm rot="10800000" flipH="1">
            <a:off x="7924800" y="3962400"/>
            <a:ext cx="1066800" cy="533400"/>
          </a:xfrm>
          <a:prstGeom prst="straightConnector1">
            <a:avLst/>
          </a:prstGeom>
          <a:noFill/>
          <a:ln w="9525" cap="flat" cmpd="sng">
            <a:solidFill>
              <a:srgbClr val="FF0000"/>
            </a:solidFill>
            <a:prstDash val="solid"/>
            <a:round/>
            <a:headEnd type="none" w="sm" len="sm"/>
            <a:tailEnd type="triangle" w="med" len="med"/>
          </a:ln>
        </p:spPr>
      </p:cxnSp>
      <p:sp>
        <p:nvSpPr>
          <p:cNvPr id="831" name="Google Shape;831;p33"/>
          <p:cNvSpPr txBox="1"/>
          <p:nvPr/>
        </p:nvSpPr>
        <p:spPr>
          <a:xfrm>
            <a:off x="4038600" y="2743200"/>
            <a:ext cx="2529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a:t>
            </a:r>
            <a:endParaRPr/>
          </a:p>
        </p:txBody>
      </p:sp>
      <p:sp>
        <p:nvSpPr>
          <p:cNvPr id="832" name="Google Shape;832;p33"/>
          <p:cNvSpPr txBox="1"/>
          <p:nvPr/>
        </p:nvSpPr>
        <p:spPr>
          <a:xfrm>
            <a:off x="4953000" y="2743200"/>
            <a:ext cx="2529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P</a:t>
            </a:r>
            <a:endParaRPr/>
          </a:p>
        </p:txBody>
      </p:sp>
      <p:cxnSp>
        <p:nvCxnSpPr>
          <p:cNvPr id="835" name="Google Shape;835;p33"/>
          <p:cNvCxnSpPr/>
          <p:nvPr/>
        </p:nvCxnSpPr>
        <p:spPr>
          <a:xfrm rot="10800000" flipH="1">
            <a:off x="5233760" y="4953000"/>
            <a:ext cx="2157640" cy="914400"/>
          </a:xfrm>
          <a:prstGeom prst="straightConnector1">
            <a:avLst/>
          </a:prstGeom>
          <a:noFill/>
          <a:ln w="12700" cap="flat" cmpd="sng">
            <a:solidFill>
              <a:srgbClr val="FF0000"/>
            </a:solidFill>
            <a:prstDash val="solid"/>
            <a:round/>
            <a:headEnd type="none" w="sm" len="sm"/>
            <a:tailEnd type="triangle" w="med" len="med"/>
          </a:ln>
        </p:spPr>
      </p:cxnSp>
      <p:sp>
        <p:nvSpPr>
          <p:cNvPr id="836" name="Google Shape;836;p33"/>
          <p:cNvSpPr txBox="1"/>
          <p:nvPr/>
        </p:nvSpPr>
        <p:spPr>
          <a:xfrm>
            <a:off x="-72247" y="6295024"/>
            <a:ext cx="4038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Warm &amp; Dry  across the Southern states !</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Models overplaying the La Nina impact ?</a:t>
            </a:r>
            <a:endParaRPr/>
          </a:p>
        </p:txBody>
      </p:sp>
      <p:sp>
        <p:nvSpPr>
          <p:cNvPr id="837" name="Google Shape;837;p33" descr="https://www.cpc.ncep.noaa.gov/products/NMME/prob/images/prob_ensemble_prate_us_season1.pn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839" name="Google Shape;839;p33"/>
          <p:cNvCxnSpPr>
            <a:cxnSpLocks/>
          </p:cNvCxnSpPr>
          <p:nvPr/>
        </p:nvCxnSpPr>
        <p:spPr>
          <a:xfrm>
            <a:off x="7702296" y="3822192"/>
            <a:ext cx="0" cy="2305384"/>
          </a:xfrm>
          <a:prstGeom prst="straightConnector1">
            <a:avLst/>
          </a:prstGeom>
          <a:noFill/>
          <a:ln w="19050" cap="flat" cmpd="sng">
            <a:solidFill>
              <a:srgbClr val="FF0000"/>
            </a:solidFill>
            <a:prstDash val="solid"/>
            <a:round/>
            <a:headEnd type="triangle" w="med" len="med"/>
            <a:tailEnd type="triangle" w="med" len="med"/>
          </a:ln>
        </p:spPr>
      </p:cxnSp>
      <p:sp>
        <p:nvSpPr>
          <p:cNvPr id="841" name="Google Shape;841;p33"/>
          <p:cNvSpPr txBox="1"/>
          <p:nvPr/>
        </p:nvSpPr>
        <p:spPr>
          <a:xfrm>
            <a:off x="3851685" y="4405527"/>
            <a:ext cx="1316065"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Times New Roman"/>
                <a:ea typeface="Times New Roman"/>
                <a:cs typeface="Times New Roman"/>
                <a:sym typeface="Times New Roman"/>
              </a:rPr>
              <a:t>Overall, across the US, </a:t>
            </a:r>
            <a:r>
              <a:rPr lang="en-US" sz="1400" b="1" u="sng">
                <a:solidFill>
                  <a:schemeClr val="dk1"/>
                </a:solidFill>
                <a:latin typeface="Times New Roman"/>
                <a:ea typeface="Times New Roman"/>
                <a:cs typeface="Times New Roman"/>
                <a:sym typeface="Times New Roman"/>
              </a:rPr>
              <a:t>less than normal  rainfall (&amp; above normal T)</a:t>
            </a:r>
            <a:r>
              <a:rPr lang="en-US" sz="1400" u="sng">
                <a:solidFill>
                  <a:schemeClr val="dk1"/>
                </a:solidFill>
                <a:latin typeface="Times New Roman"/>
                <a:ea typeface="Times New Roman"/>
                <a:cs typeface="Times New Roman"/>
                <a:sym typeface="Times New Roman"/>
              </a:rPr>
              <a:t> is forecast by NMME for both the month and season! </a:t>
            </a:r>
            <a:endParaRPr/>
          </a:p>
        </p:txBody>
      </p:sp>
      <p:pic>
        <p:nvPicPr>
          <p:cNvPr id="844" name="Google Shape;844;p33"/>
          <p:cNvPicPr preferRelativeResize="0"/>
          <p:nvPr/>
        </p:nvPicPr>
        <p:blipFill rotWithShape="1">
          <a:blip r:embed="rId4">
            <a:alphaModFix/>
          </a:blip>
          <a:srcRect/>
          <a:stretch/>
        </p:blipFill>
        <p:spPr>
          <a:xfrm>
            <a:off x="17090" y="3314394"/>
            <a:ext cx="3888557" cy="3003910"/>
          </a:xfrm>
          <a:prstGeom prst="rect">
            <a:avLst/>
          </a:prstGeom>
          <a:noFill/>
          <a:ln>
            <a:noFill/>
          </a:ln>
        </p:spPr>
      </p:pic>
      <p:pic>
        <p:nvPicPr>
          <p:cNvPr id="2" name="Picture 1">
            <a:extLst>
              <a:ext uri="{FF2B5EF4-FFF2-40B4-BE49-F238E27FC236}">
                <a16:creationId xmlns:a16="http://schemas.microsoft.com/office/drawing/2014/main" id="{AB627410-1C76-AFCE-837B-3E1B5F7E6FAC}"/>
              </a:ext>
            </a:extLst>
          </p:cNvPr>
          <p:cNvPicPr>
            <a:picLocks noChangeAspect="1"/>
          </p:cNvPicPr>
          <p:nvPr/>
        </p:nvPicPr>
        <p:blipFill>
          <a:blip r:embed="rId5"/>
          <a:stretch>
            <a:fillRect/>
          </a:stretch>
        </p:blipFill>
        <p:spPr>
          <a:xfrm>
            <a:off x="31822" y="0"/>
            <a:ext cx="3748350" cy="3048000"/>
          </a:xfrm>
          <a:prstGeom prst="rect">
            <a:avLst/>
          </a:prstGeom>
        </p:spPr>
      </p:pic>
      <p:pic>
        <p:nvPicPr>
          <p:cNvPr id="1026" name="Picture 2">
            <a:extLst>
              <a:ext uri="{FF2B5EF4-FFF2-40B4-BE49-F238E27FC236}">
                <a16:creationId xmlns:a16="http://schemas.microsoft.com/office/drawing/2014/main" id="{85E8EC3D-343E-2CC2-EC58-9C980777A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204" y="8371"/>
            <a:ext cx="3934796" cy="3039630"/>
          </a:xfrm>
          <a:prstGeom prst="rect">
            <a:avLst/>
          </a:prstGeom>
          <a:noFill/>
          <a:extLst>
            <a:ext uri="{909E8E84-426E-40DD-AFC4-6F175D3DCCD1}">
              <a14:hiddenFill xmlns:a14="http://schemas.microsoft.com/office/drawing/2010/main">
                <a:solidFill>
                  <a:srgbClr val="FFFFFF"/>
                </a:solidFill>
              </a14:hiddenFill>
            </a:ext>
          </a:extLst>
        </p:spPr>
      </p:pic>
      <p:cxnSp>
        <p:nvCxnSpPr>
          <p:cNvPr id="829" name="Google Shape;829;p33"/>
          <p:cNvCxnSpPr/>
          <p:nvPr/>
        </p:nvCxnSpPr>
        <p:spPr>
          <a:xfrm rot="10800000" flipH="1">
            <a:off x="4848210" y="2377568"/>
            <a:ext cx="561990" cy="518032"/>
          </a:xfrm>
          <a:prstGeom prst="straightConnector1">
            <a:avLst/>
          </a:prstGeom>
          <a:noFill/>
          <a:ln w="9525" cap="flat" cmpd="sng">
            <a:solidFill>
              <a:srgbClr val="FF0000"/>
            </a:solidFill>
            <a:prstDash val="solid"/>
            <a:round/>
            <a:headEnd type="none" w="sm" len="sm"/>
            <a:tailEnd type="stealth" w="med" len="med"/>
          </a:ln>
        </p:spPr>
      </p:cxnSp>
      <p:cxnSp>
        <p:nvCxnSpPr>
          <p:cNvPr id="830" name="Google Shape;830;p33"/>
          <p:cNvCxnSpPr/>
          <p:nvPr/>
        </p:nvCxnSpPr>
        <p:spPr>
          <a:xfrm>
            <a:off x="4848210" y="2895600"/>
            <a:ext cx="561990" cy="464758"/>
          </a:xfrm>
          <a:prstGeom prst="straightConnector1">
            <a:avLst/>
          </a:prstGeom>
          <a:noFill/>
          <a:ln w="9525" cap="flat" cmpd="sng">
            <a:solidFill>
              <a:srgbClr val="FF0000"/>
            </a:solidFill>
            <a:prstDash val="solid"/>
            <a:round/>
            <a:headEnd type="none" w="sm" len="sm"/>
            <a:tailEnd type="stealth" w="med" len="med"/>
          </a:ln>
        </p:spPr>
      </p:cxnSp>
      <p:cxnSp>
        <p:nvCxnSpPr>
          <p:cNvPr id="833" name="Google Shape;833;p33"/>
          <p:cNvCxnSpPr/>
          <p:nvPr/>
        </p:nvCxnSpPr>
        <p:spPr>
          <a:xfrm rot="10800000">
            <a:off x="3810000" y="2430482"/>
            <a:ext cx="609600" cy="465120"/>
          </a:xfrm>
          <a:prstGeom prst="straightConnector1">
            <a:avLst/>
          </a:prstGeom>
          <a:noFill/>
          <a:ln w="9525" cap="flat" cmpd="sng">
            <a:solidFill>
              <a:srgbClr val="FF0000"/>
            </a:solidFill>
            <a:prstDash val="solid"/>
            <a:round/>
            <a:headEnd type="none" w="sm" len="sm"/>
            <a:tailEnd type="stealth" w="med" len="med"/>
          </a:ln>
        </p:spPr>
      </p:cxnSp>
      <p:cxnSp>
        <p:nvCxnSpPr>
          <p:cNvPr id="834" name="Google Shape;834;p33"/>
          <p:cNvCxnSpPr/>
          <p:nvPr/>
        </p:nvCxnSpPr>
        <p:spPr>
          <a:xfrm flipH="1">
            <a:off x="3810000" y="2895600"/>
            <a:ext cx="609600" cy="574646"/>
          </a:xfrm>
          <a:prstGeom prst="straightConnector1">
            <a:avLst/>
          </a:prstGeom>
          <a:noFill/>
          <a:ln w="9525" cap="flat" cmpd="sng">
            <a:solidFill>
              <a:srgbClr val="FF0000"/>
            </a:solidFill>
            <a:prstDash val="solid"/>
            <a:round/>
            <a:headEnd type="none" w="sm" len="sm"/>
            <a:tailEnd type="stealth" w="med" len="med"/>
          </a:ln>
        </p:spPr>
      </p:cxnSp>
      <p:pic>
        <p:nvPicPr>
          <p:cNvPr id="3" name="Picture 2">
            <a:extLst>
              <a:ext uri="{FF2B5EF4-FFF2-40B4-BE49-F238E27FC236}">
                <a16:creationId xmlns:a16="http://schemas.microsoft.com/office/drawing/2014/main" id="{DE9E5A66-27B7-7626-FD66-B3DFE375F7D7}"/>
              </a:ext>
            </a:extLst>
          </p:cNvPr>
          <p:cNvPicPr>
            <a:picLocks noChangeAspect="1"/>
          </p:cNvPicPr>
          <p:nvPr/>
        </p:nvPicPr>
        <p:blipFill>
          <a:blip r:embed="rId7"/>
          <a:stretch>
            <a:fillRect/>
          </a:stretch>
        </p:blipFill>
        <p:spPr>
          <a:xfrm>
            <a:off x="5209204" y="3332887"/>
            <a:ext cx="3934796" cy="303963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4"/>
          <p:cNvSpPr txBox="1">
            <a:spLocks noGrp="1"/>
          </p:cNvSpPr>
          <p:nvPr>
            <p:ph type="sldNum" idx="12"/>
          </p:nvPr>
        </p:nvSpPr>
        <p:spPr>
          <a:xfrm>
            <a:off x="8763000" y="6534150"/>
            <a:ext cx="381000" cy="323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
        <p:nvSpPr>
          <p:cNvPr id="851" name="Google Shape;851;p34"/>
          <p:cNvSpPr txBox="1"/>
          <p:nvPr/>
        </p:nvSpPr>
        <p:spPr>
          <a:xfrm>
            <a:off x="76200" y="0"/>
            <a:ext cx="9067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Agreement/Disagreement</a:t>
            </a:r>
            <a:r>
              <a:rPr lang="en-US" sz="1800">
                <a:solidFill>
                  <a:schemeClr val="dk1"/>
                </a:solidFill>
                <a:latin typeface="Times New Roman"/>
                <a:ea typeface="Times New Roman"/>
                <a:cs typeface="Times New Roman"/>
                <a:sym typeface="Times New Roman"/>
              </a:rPr>
              <a:t> among the various NMME models’ </a:t>
            </a:r>
            <a:r>
              <a:rPr lang="en-US" sz="1800" b="1" u="sng">
                <a:solidFill>
                  <a:schemeClr val="dk1"/>
                </a:solidFill>
                <a:latin typeface="Times New Roman"/>
                <a:ea typeface="Times New Roman"/>
                <a:cs typeface="Times New Roman"/>
                <a:sym typeface="Times New Roman"/>
              </a:rPr>
              <a:t>JFM</a:t>
            </a:r>
            <a:r>
              <a:rPr lang="en-US" sz="1800">
                <a:solidFill>
                  <a:schemeClr val="dk1"/>
                </a:solidFill>
                <a:latin typeface="Times New Roman"/>
                <a:ea typeface="Times New Roman"/>
                <a:cs typeface="Times New Roman"/>
                <a:sym typeface="Times New Roman"/>
              </a:rPr>
              <a:t> seasonal Precip. Forecast.</a:t>
            </a:r>
            <a:endParaRPr/>
          </a:p>
        </p:txBody>
      </p:sp>
      <p:cxnSp>
        <p:nvCxnSpPr>
          <p:cNvPr id="852" name="Google Shape;852;p34"/>
          <p:cNvCxnSpPr/>
          <p:nvPr/>
        </p:nvCxnSpPr>
        <p:spPr>
          <a:xfrm rot="10800000">
            <a:off x="7772400" y="3962400"/>
            <a:ext cx="762000" cy="381000"/>
          </a:xfrm>
          <a:prstGeom prst="straightConnector1">
            <a:avLst/>
          </a:prstGeom>
          <a:noFill/>
          <a:ln w="15875" cap="flat" cmpd="sng">
            <a:solidFill>
              <a:srgbClr val="FF0000"/>
            </a:solidFill>
            <a:prstDash val="dash"/>
            <a:round/>
            <a:headEnd type="none" w="sm" len="sm"/>
            <a:tailEnd type="stealth" w="med" len="med"/>
          </a:ln>
        </p:spPr>
      </p:cxnSp>
      <p:sp>
        <p:nvSpPr>
          <p:cNvPr id="853" name="Google Shape;853;p34"/>
          <p:cNvSpPr txBox="1"/>
          <p:nvPr/>
        </p:nvSpPr>
        <p:spPr>
          <a:xfrm>
            <a:off x="8458200" y="4191000"/>
            <a:ext cx="381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a:t>
            </a:r>
            <a:endParaRPr/>
          </a:p>
        </p:txBody>
      </p:sp>
      <p:sp>
        <p:nvSpPr>
          <p:cNvPr id="854" name="Google Shape;854;p34"/>
          <p:cNvSpPr/>
          <p:nvPr/>
        </p:nvSpPr>
        <p:spPr>
          <a:xfrm>
            <a:off x="7086600" y="5486400"/>
            <a:ext cx="838200" cy="2286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855" name="Google Shape;855;p34"/>
          <p:cNvPicPr preferRelativeResize="0"/>
          <p:nvPr/>
        </p:nvPicPr>
        <p:blipFill rotWithShape="1">
          <a:blip r:embed="rId3">
            <a:alphaModFix/>
          </a:blip>
          <a:srcRect/>
          <a:stretch/>
        </p:blipFill>
        <p:spPr>
          <a:xfrm>
            <a:off x="7089531" y="1530138"/>
            <a:ext cx="1368669" cy="298662"/>
          </a:xfrm>
          <a:prstGeom prst="rect">
            <a:avLst/>
          </a:prstGeom>
          <a:noFill/>
          <a:ln>
            <a:noFill/>
          </a:ln>
        </p:spPr>
      </p:pic>
      <p:pic>
        <p:nvPicPr>
          <p:cNvPr id="856" name="Google Shape;856;p34"/>
          <p:cNvPicPr preferRelativeResize="0"/>
          <p:nvPr/>
        </p:nvPicPr>
        <p:blipFill rotWithShape="1">
          <a:blip r:embed="rId3">
            <a:alphaModFix/>
          </a:blip>
          <a:srcRect/>
          <a:stretch/>
        </p:blipFill>
        <p:spPr>
          <a:xfrm>
            <a:off x="4267200" y="1551442"/>
            <a:ext cx="1219200" cy="256054"/>
          </a:xfrm>
          <a:prstGeom prst="rect">
            <a:avLst/>
          </a:prstGeom>
          <a:noFill/>
          <a:ln>
            <a:noFill/>
          </a:ln>
        </p:spPr>
      </p:pic>
      <p:pic>
        <p:nvPicPr>
          <p:cNvPr id="3" name="Picture 2">
            <a:extLst>
              <a:ext uri="{FF2B5EF4-FFF2-40B4-BE49-F238E27FC236}">
                <a16:creationId xmlns:a16="http://schemas.microsoft.com/office/drawing/2014/main" id="{9330B823-E401-8CE5-A492-2C1455EB7555}"/>
              </a:ext>
            </a:extLst>
          </p:cNvPr>
          <p:cNvPicPr>
            <a:picLocks noChangeAspect="1"/>
          </p:cNvPicPr>
          <p:nvPr/>
        </p:nvPicPr>
        <p:blipFill>
          <a:blip r:embed="rId4"/>
          <a:stretch>
            <a:fillRect/>
          </a:stretch>
        </p:blipFill>
        <p:spPr>
          <a:xfrm>
            <a:off x="0" y="369209"/>
            <a:ext cx="9143999" cy="611958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861"/>
        <p:cNvGrpSpPr/>
        <p:nvPr/>
      </p:nvGrpSpPr>
      <p:grpSpPr>
        <a:xfrm>
          <a:off x="0" y="0"/>
          <a:ext cx="0" cy="0"/>
          <a:chOff x="0" y="0"/>
          <a:chExt cx="0" cy="0"/>
        </a:xfrm>
      </p:grpSpPr>
      <p:sp>
        <p:nvSpPr>
          <p:cNvPr id="862" name="Google Shape;862;p35"/>
          <p:cNvSpPr txBox="1">
            <a:spLocks noGrp="1"/>
          </p:cNvSpPr>
          <p:nvPr>
            <p:ph type="sldNum" idx="12"/>
          </p:nvPr>
        </p:nvSpPr>
        <p:spPr>
          <a:xfrm>
            <a:off x="8724900" y="6553200"/>
            <a:ext cx="381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pic>
        <p:nvPicPr>
          <p:cNvPr id="863" name="Google Shape;863;p35" descr="https://marine.copernicus.eu/sites/default/files/images/omi/GLOBAL_OMI_TEMPSAL_sst_trend-hq.png"/>
          <p:cNvPicPr preferRelativeResize="0"/>
          <p:nvPr/>
        </p:nvPicPr>
        <p:blipFill rotWithShape="1">
          <a:blip r:embed="rId3">
            <a:alphaModFix/>
          </a:blip>
          <a:srcRect r="1098" b="19229"/>
          <a:stretch/>
        </p:blipFill>
        <p:spPr>
          <a:xfrm>
            <a:off x="0" y="13651"/>
            <a:ext cx="4648200" cy="2005663"/>
          </a:xfrm>
          <a:prstGeom prst="rect">
            <a:avLst/>
          </a:prstGeom>
          <a:noFill/>
          <a:ln>
            <a:noFill/>
          </a:ln>
        </p:spPr>
      </p:pic>
      <p:sp>
        <p:nvSpPr>
          <p:cNvPr id="864" name="Google Shape;864;p35"/>
          <p:cNvSpPr txBox="1"/>
          <p:nvPr/>
        </p:nvSpPr>
        <p:spPr>
          <a:xfrm>
            <a:off x="4648200" y="81243"/>
            <a:ext cx="4457700" cy="16466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chemeClr val="dk1"/>
                </a:solidFill>
                <a:latin typeface="Times New Roman"/>
                <a:ea typeface="Times New Roman"/>
                <a:cs typeface="Times New Roman"/>
                <a:sym typeface="Times New Roman"/>
              </a:rPr>
              <a:t>BONUS Topic: Discussion continues!! Explanation for the multiyear DROUGHT in the Southwest (CA/AZ/NM/NV/UT/CO &amp; vicinity)!!</a:t>
            </a:r>
            <a:endParaRPr/>
          </a:p>
          <a:p>
            <a:pPr marL="0" marR="0" lvl="0" indent="0" algn="ctr" rtl="0">
              <a:spcBef>
                <a:spcPts val="0"/>
              </a:spcBef>
              <a:spcAft>
                <a:spcPts val="0"/>
              </a:spcAft>
              <a:buNone/>
            </a:pPr>
            <a:r>
              <a:rPr lang="en-US" sz="1400" b="1">
                <a:solidFill>
                  <a:srgbClr val="0033CC"/>
                </a:solidFill>
                <a:latin typeface="Times New Roman"/>
                <a:ea typeface="Times New Roman"/>
                <a:cs typeface="Times New Roman"/>
                <a:sym typeface="Times New Roman"/>
              </a:rPr>
              <a:t>More  La Nina’s lately  ?</a:t>
            </a:r>
            <a:endParaRPr/>
          </a:p>
          <a:p>
            <a:pPr marL="0" marR="0" lvl="0" indent="0" algn="ctr" rtl="0">
              <a:spcBef>
                <a:spcPts val="0"/>
              </a:spcBef>
              <a:spcAft>
                <a:spcPts val="0"/>
              </a:spcAft>
              <a:buNone/>
            </a:pPr>
            <a:r>
              <a:rPr lang="en-US" sz="1400" b="1">
                <a:solidFill>
                  <a:srgbClr val="0033CC"/>
                </a:solidFill>
                <a:latin typeface="Times New Roman"/>
                <a:ea typeface="Times New Roman"/>
                <a:cs typeface="Times New Roman"/>
                <a:sym typeface="Times New Roman"/>
              </a:rPr>
              <a:t>More frequent La Ninas lately ?</a:t>
            </a:r>
            <a:endParaRPr/>
          </a:p>
          <a:p>
            <a:pPr marL="0" marR="0" lvl="0" indent="0" algn="ctr" rtl="0">
              <a:spcBef>
                <a:spcPts val="0"/>
              </a:spcBef>
              <a:spcAft>
                <a:spcPts val="0"/>
              </a:spcAft>
              <a:buNone/>
            </a:pPr>
            <a:r>
              <a:rPr lang="en-US" sz="1400" b="1" u="sng">
                <a:solidFill>
                  <a:srgbClr val="0033CC"/>
                </a:solidFill>
                <a:latin typeface="Times New Roman"/>
                <a:ea typeface="Times New Roman"/>
                <a:cs typeface="Times New Roman"/>
                <a:sym typeface="Times New Roman"/>
              </a:rPr>
              <a:t>YES!! The stats in the table below (bottom left) are from the  Official CPC ENSO declarations page/table! </a:t>
            </a:r>
            <a:endParaRPr/>
          </a:p>
        </p:txBody>
      </p:sp>
      <p:sp>
        <p:nvSpPr>
          <p:cNvPr id="865" name="Google Shape;865;p35"/>
          <p:cNvSpPr txBox="1"/>
          <p:nvPr/>
        </p:nvSpPr>
        <p:spPr>
          <a:xfrm>
            <a:off x="0" y="2157746"/>
            <a:ext cx="6125096" cy="405495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Compared to other regions of the globe, the SST warming/trend in the central eq. Pacific (Nino 3.4) is relatively much small. (See Fig. above) – </a:t>
            </a:r>
            <a:r>
              <a:rPr lang="en-US" sz="1200" b="1">
                <a:solidFill>
                  <a:schemeClr val="dk1"/>
                </a:solidFill>
                <a:latin typeface="Times New Roman"/>
                <a:ea typeface="Times New Roman"/>
                <a:cs typeface="Times New Roman"/>
                <a:sym typeface="Times New Roman"/>
              </a:rPr>
              <a:t>Why is this ?</a:t>
            </a:r>
            <a:endParaRPr/>
          </a:p>
          <a:p>
            <a:pPr marL="285750" marR="0" lvl="0" indent="-2095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200"/>
              <a:buFont typeface="Arial"/>
              <a:buChar char="•"/>
            </a:pPr>
            <a:r>
              <a:rPr lang="en-US" sz="1200" b="1">
                <a:solidFill>
                  <a:schemeClr val="dk1"/>
                </a:solidFill>
                <a:latin typeface="Times New Roman"/>
                <a:ea typeface="Times New Roman"/>
                <a:cs typeface="Times New Roman"/>
                <a:sym typeface="Times New Roman"/>
              </a:rPr>
              <a:t>Does nature try to compensate for the warming else/everywhere by producing more La Ninas in the equatorial Pacific?  - Just my observation from data! Let’s check !!! </a:t>
            </a:r>
            <a:endParaRPr/>
          </a:p>
          <a:p>
            <a:pPr marL="285750" marR="0" lvl="0" indent="-2095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Since the 1997 monster El Nino (stronger than the famous 1982/83 event), just a quick count of </a:t>
            </a:r>
            <a:r>
              <a:rPr lang="en-US" sz="1200" b="1">
                <a:solidFill>
                  <a:schemeClr val="dk1"/>
                </a:solidFill>
                <a:latin typeface="Times New Roman"/>
                <a:ea typeface="Times New Roman"/>
                <a:cs typeface="Times New Roman"/>
                <a:sym typeface="Times New Roman"/>
              </a:rPr>
              <a:t>CPC’s Nino 3.4 index++ </a:t>
            </a:r>
            <a:r>
              <a:rPr lang="en-US" sz="1200">
                <a:solidFill>
                  <a:schemeClr val="dk1"/>
                </a:solidFill>
                <a:latin typeface="Times New Roman"/>
                <a:ea typeface="Times New Roman"/>
                <a:cs typeface="Times New Roman"/>
                <a:sym typeface="Times New Roman"/>
              </a:rPr>
              <a:t>values for the three month overlapping seasons, (Data at CPC site only available only from 1950!)</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Times New Roman"/>
                <a:ea typeface="Times New Roman"/>
                <a:cs typeface="Times New Roman"/>
                <a:sym typeface="Times New Roman"/>
              </a:rPr>
              <a:t>                      </a:t>
            </a:r>
            <a:r>
              <a:rPr lang="en-US" sz="1250" b="1" u="sng">
                <a:solidFill>
                  <a:schemeClr val="dk1"/>
                </a:solidFill>
                <a:latin typeface="Times New Roman"/>
                <a:ea typeface="Times New Roman"/>
                <a:cs typeface="Times New Roman"/>
                <a:sym typeface="Times New Roman"/>
              </a:rPr>
              <a:t>(27 years)</a:t>
            </a:r>
            <a:r>
              <a:rPr lang="en-US" sz="1250" b="1">
                <a:solidFill>
                  <a:schemeClr val="dk1"/>
                </a:solidFill>
                <a:latin typeface="Times New Roman"/>
                <a:ea typeface="Times New Roman"/>
                <a:cs typeface="Times New Roman"/>
                <a:sym typeface="Times New Roman"/>
              </a:rPr>
              <a:t>  </a:t>
            </a:r>
            <a:r>
              <a:rPr lang="en-US" sz="1250" b="1" u="sng">
                <a:solidFill>
                  <a:schemeClr val="dk1"/>
                </a:solidFill>
                <a:latin typeface="Times New Roman"/>
                <a:ea typeface="Times New Roman"/>
                <a:cs typeface="Times New Roman"/>
                <a:sym typeface="Times New Roman"/>
              </a:rPr>
              <a:t>(47 years</a:t>
            </a:r>
            <a:r>
              <a:rPr lang="en-US" sz="1250" b="1">
                <a:solidFill>
                  <a:schemeClr val="dk1"/>
                </a:solidFill>
                <a:latin typeface="Times New Roman"/>
                <a:ea typeface="Times New Roman"/>
                <a:cs typeface="Times New Roman"/>
                <a:sym typeface="Times New Roman"/>
              </a:rPr>
              <a:t>)  (74 years)</a:t>
            </a:r>
            <a:endParaRPr/>
          </a:p>
          <a:p>
            <a:pPr marL="0" marR="0" lvl="0" indent="0" algn="l" rtl="0">
              <a:spcBef>
                <a:spcPts val="0"/>
              </a:spcBef>
              <a:spcAft>
                <a:spcPts val="0"/>
              </a:spcAft>
              <a:buNone/>
            </a:pPr>
            <a:r>
              <a:rPr lang="en-US" sz="1250">
                <a:solidFill>
                  <a:schemeClr val="dk1"/>
                </a:solidFill>
                <a:latin typeface="Times New Roman"/>
                <a:ea typeface="Times New Roman"/>
                <a:cs typeface="Times New Roman"/>
                <a:sym typeface="Times New Roman"/>
              </a:rPr>
              <a:t>	      </a:t>
            </a:r>
            <a:r>
              <a:rPr lang="en-US" sz="1250" b="1">
                <a:solidFill>
                  <a:schemeClr val="dk1"/>
                </a:solidFill>
                <a:latin typeface="Times New Roman"/>
                <a:ea typeface="Times New Roman"/>
                <a:cs typeface="Times New Roman"/>
                <a:sym typeface="Times New Roman"/>
              </a:rPr>
              <a:t>1997-2023  1950-1996    1950-2023</a:t>
            </a:r>
            <a:endParaRPr/>
          </a:p>
          <a:p>
            <a:pPr marL="0" marR="0" lvl="0" indent="0" algn="l" rtl="0">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solidFill>
                  <a:srgbClr val="0033CC"/>
                </a:solidFill>
                <a:latin typeface="Times New Roman"/>
                <a:ea typeface="Times New Roman"/>
                <a:cs typeface="Times New Roman"/>
                <a:sym typeface="Times New Roman"/>
              </a:rPr>
              <a:t>La Nina(DJF)          13	              16          29</a:t>
            </a:r>
            <a:endParaRPr/>
          </a:p>
          <a:p>
            <a:pPr marL="0" marR="0" lvl="0" indent="0" algn="l" rtl="0">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b="1">
                <a:solidFill>
                  <a:srgbClr val="FF0000"/>
                </a:solidFill>
                <a:latin typeface="Times New Roman"/>
                <a:ea typeface="Times New Roman"/>
                <a:cs typeface="Times New Roman"/>
                <a:sym typeface="Times New Roman"/>
              </a:rPr>
              <a:t>El Nino(DJF)           9	              17          26</a:t>
            </a:r>
            <a:endParaRPr/>
          </a:p>
          <a:p>
            <a:pPr marL="0" marR="0" lvl="0" indent="0" algn="l" rtl="0">
              <a:spcBef>
                <a:spcPts val="0"/>
              </a:spcBef>
              <a:spcAft>
                <a:spcPts val="0"/>
              </a:spcAft>
              <a:buNone/>
            </a:pPr>
            <a:r>
              <a:rPr lang="en-US" sz="13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300">
                <a:solidFill>
                  <a:srgbClr val="0033CC"/>
                </a:solidFill>
                <a:latin typeface="Times New Roman"/>
                <a:ea typeface="Times New Roman"/>
                <a:cs typeface="Times New Roman"/>
                <a:sym typeface="Times New Roman"/>
              </a:rPr>
              <a:t>La Nina(all 3mos)      119              150          269</a:t>
            </a:r>
            <a:endParaRPr/>
          </a:p>
          <a:p>
            <a:pPr marL="0" marR="0" lvl="0" indent="0" algn="l" rtl="0">
              <a:spcBef>
                <a:spcPts val="0"/>
              </a:spcBef>
              <a:spcAft>
                <a:spcPts val="0"/>
              </a:spcAft>
              <a:buNone/>
            </a:pPr>
            <a:r>
              <a:rPr lang="en-US" sz="1300">
                <a:solidFill>
                  <a:srgbClr val="FF0000"/>
                </a:solidFill>
                <a:latin typeface="Times New Roman"/>
                <a:ea typeface="Times New Roman"/>
                <a:cs typeface="Times New Roman"/>
                <a:sym typeface="Times New Roman"/>
              </a:rPr>
              <a:t>El Nino(all 3mos)       85               166          250</a:t>
            </a:r>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(Overlapping 3month seasons)</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Look at Ratios of La Ninas (vs El Ninos) in the shorter </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recent (27 yr) period vs the longer (47 yr) earlier period!!</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Compare the ratios of La Nina to El Nino in the squared boxes.</a:t>
            </a:r>
            <a:endParaRPr/>
          </a:p>
        </p:txBody>
      </p:sp>
      <p:cxnSp>
        <p:nvCxnSpPr>
          <p:cNvPr id="866" name="Google Shape;866;p35"/>
          <p:cNvCxnSpPr/>
          <p:nvPr/>
        </p:nvCxnSpPr>
        <p:spPr>
          <a:xfrm>
            <a:off x="1981200" y="4038600"/>
            <a:ext cx="0" cy="1447800"/>
          </a:xfrm>
          <a:prstGeom prst="straightConnector1">
            <a:avLst/>
          </a:prstGeom>
          <a:noFill/>
          <a:ln w="9525" cap="flat" cmpd="sng">
            <a:solidFill>
              <a:schemeClr val="dk1"/>
            </a:solidFill>
            <a:prstDash val="solid"/>
            <a:round/>
            <a:headEnd type="none" w="sm" len="sm"/>
            <a:tailEnd type="none" w="sm" len="sm"/>
          </a:ln>
        </p:spPr>
      </p:cxnSp>
      <p:sp>
        <p:nvSpPr>
          <p:cNvPr id="867" name="Google Shape;867;p35"/>
          <p:cNvSpPr txBox="1"/>
          <p:nvPr/>
        </p:nvSpPr>
        <p:spPr>
          <a:xfrm>
            <a:off x="3657600" y="3681172"/>
            <a:ext cx="2475115"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u="sng">
                <a:solidFill>
                  <a:srgbClr val="0033CC"/>
                </a:solidFill>
                <a:latin typeface="Times New Roman"/>
                <a:ea typeface="Times New Roman"/>
                <a:cs typeface="Times New Roman"/>
                <a:sym typeface="Times New Roman"/>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a:p>
        </p:txBody>
      </p:sp>
      <p:sp>
        <p:nvSpPr>
          <p:cNvPr id="868" name="Google Shape;868;p35"/>
          <p:cNvSpPr/>
          <p:nvPr/>
        </p:nvSpPr>
        <p:spPr>
          <a:xfrm>
            <a:off x="3657599" y="3681172"/>
            <a:ext cx="2400301" cy="265361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69" name="Google Shape;869;p35"/>
          <p:cNvSpPr txBox="1"/>
          <p:nvPr/>
        </p:nvSpPr>
        <p:spPr>
          <a:xfrm>
            <a:off x="3352800" y="6312662"/>
            <a:ext cx="51054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33CC"/>
                </a:solidFill>
                <a:latin typeface="Times New Roman"/>
                <a:ea typeface="Times New Roman"/>
                <a:cs typeface="Times New Roman"/>
                <a:sym typeface="Times New Roman"/>
              </a:rPr>
              <a:t>*** The strong/weak annual monsoon rains in the southwest is a minor modulator riding on this bigger/longer-term signal. ***</a:t>
            </a:r>
            <a:endParaRPr/>
          </a:p>
        </p:txBody>
      </p:sp>
      <p:sp>
        <p:nvSpPr>
          <p:cNvPr id="870" name="Google Shape;870;p35"/>
          <p:cNvSpPr txBox="1"/>
          <p:nvPr/>
        </p:nvSpPr>
        <p:spPr>
          <a:xfrm>
            <a:off x="30480" y="6181857"/>
            <a:ext cx="3322320" cy="692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a:t>
            </a:r>
            <a:r>
              <a:rPr lang="en-US" sz="900">
                <a:solidFill>
                  <a:schemeClr val="dk1"/>
                </a:solidFill>
                <a:latin typeface="Times New Roman"/>
                <a:ea typeface="Times New Roman"/>
                <a:cs typeface="Times New Roman"/>
                <a:sym typeface="Times New Roman"/>
              </a:rPr>
              <a:t> Barnston, Chelliah and Goldenberg (1997):</a:t>
            </a:r>
            <a:r>
              <a:rPr lang="en-US" sz="900" b="1">
                <a:solidFill>
                  <a:schemeClr val="dk1"/>
                </a:solidFill>
                <a:latin typeface="Times New Roman"/>
                <a:ea typeface="Times New Roman"/>
                <a:cs typeface="Times New Roman"/>
                <a:sym typeface="Times New Roman"/>
              </a:rPr>
              <a:t>Documentation of a highly ENSO‐related SST region in the equatorial pacific</a:t>
            </a:r>
            <a:r>
              <a:rPr lang="en-US" sz="900">
                <a:solidFill>
                  <a:schemeClr val="dk1"/>
                </a:solidFill>
                <a:latin typeface="Times New Roman"/>
                <a:ea typeface="Times New Roman"/>
                <a:cs typeface="Times New Roman"/>
                <a:sym typeface="Times New Roman"/>
              </a:rPr>
              <a:t>, </a:t>
            </a:r>
            <a:br>
              <a:rPr lang="en-US" sz="900" b="1" u="sng">
                <a:solidFill>
                  <a:schemeClr val="dk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br>
            <a:r>
              <a:rPr lang="en-US" sz="900" b="1" u="sng">
                <a:solidFill>
                  <a:schemeClr val="dk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Atmosphere-Ocean </a:t>
            </a:r>
            <a:r>
              <a:rPr lang="en-US" sz="900" b="1">
                <a:solidFill>
                  <a:schemeClr val="dk1"/>
                </a:solidFill>
                <a:latin typeface="Times New Roman"/>
                <a:ea typeface="Times New Roman"/>
                <a:cs typeface="Times New Roman"/>
                <a:sym typeface="Times New Roman"/>
              </a:rPr>
              <a:t> </a:t>
            </a:r>
            <a:r>
              <a:rPr lang="en-US" sz="900">
                <a:solidFill>
                  <a:schemeClr val="dk1"/>
                </a:solidFill>
                <a:latin typeface="Times New Roman"/>
                <a:ea typeface="Times New Roman"/>
                <a:cs typeface="Times New Roman"/>
                <a:sym typeface="Times New Roman"/>
              </a:rPr>
              <a:t>Volume 35, 1997. </a:t>
            </a:r>
            <a:r>
              <a:rPr lang="en-US" sz="900" u="sng">
                <a:solidFill>
                  <a:schemeClr val="dk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https://doi.org/10.1080/07055900.1997.9649597</a:t>
            </a:r>
            <a:endParaRPr sz="900">
              <a:solidFill>
                <a:schemeClr val="dk1"/>
              </a:solidFill>
              <a:latin typeface="Times New Roman"/>
              <a:ea typeface="Times New Roman"/>
              <a:cs typeface="Times New Roman"/>
              <a:sym typeface="Times New Roman"/>
            </a:endParaRPr>
          </a:p>
        </p:txBody>
      </p:sp>
      <p:cxnSp>
        <p:nvCxnSpPr>
          <p:cNvPr id="871" name="Google Shape;871;p35"/>
          <p:cNvCxnSpPr/>
          <p:nvPr/>
        </p:nvCxnSpPr>
        <p:spPr>
          <a:xfrm>
            <a:off x="6172200" y="3124200"/>
            <a:ext cx="914400" cy="914400"/>
          </a:xfrm>
          <a:prstGeom prst="straightConnector1">
            <a:avLst/>
          </a:prstGeom>
          <a:noFill/>
          <a:ln w="9525" cap="flat" cmpd="sng">
            <a:solidFill>
              <a:srgbClr val="B5DADD"/>
            </a:solidFill>
            <a:prstDash val="solid"/>
            <a:round/>
            <a:headEnd type="none" w="sm" len="sm"/>
            <a:tailEnd type="none" w="sm" len="sm"/>
          </a:ln>
        </p:spPr>
      </p:cxnSp>
      <p:cxnSp>
        <p:nvCxnSpPr>
          <p:cNvPr id="872" name="Google Shape;872;p35"/>
          <p:cNvCxnSpPr/>
          <p:nvPr/>
        </p:nvCxnSpPr>
        <p:spPr>
          <a:xfrm rot="10800000" flipH="1">
            <a:off x="30480" y="6166168"/>
            <a:ext cx="3155372" cy="31378"/>
          </a:xfrm>
          <a:prstGeom prst="straightConnector1">
            <a:avLst/>
          </a:prstGeom>
          <a:noFill/>
          <a:ln w="9525" cap="flat" cmpd="sng">
            <a:solidFill>
              <a:schemeClr val="dk1"/>
            </a:solidFill>
            <a:prstDash val="solid"/>
            <a:round/>
            <a:headEnd type="none" w="sm" len="sm"/>
            <a:tailEnd type="none" w="sm" len="sm"/>
          </a:ln>
        </p:spPr>
      </p:cxnSp>
      <p:cxnSp>
        <p:nvCxnSpPr>
          <p:cNvPr id="873" name="Google Shape;873;p35"/>
          <p:cNvCxnSpPr/>
          <p:nvPr/>
        </p:nvCxnSpPr>
        <p:spPr>
          <a:xfrm>
            <a:off x="8724900" y="5791200"/>
            <a:ext cx="0" cy="304800"/>
          </a:xfrm>
          <a:prstGeom prst="straightConnector1">
            <a:avLst/>
          </a:prstGeom>
          <a:noFill/>
          <a:ln w="12700" cap="flat" cmpd="sng">
            <a:solidFill>
              <a:srgbClr val="0033CC"/>
            </a:solidFill>
            <a:prstDash val="solid"/>
            <a:round/>
            <a:headEnd type="none" w="sm" len="sm"/>
            <a:tailEnd type="triangle" w="med" len="med"/>
          </a:ln>
        </p:spPr>
      </p:cxnSp>
      <p:cxnSp>
        <p:nvCxnSpPr>
          <p:cNvPr id="874" name="Google Shape;874;p35"/>
          <p:cNvCxnSpPr/>
          <p:nvPr/>
        </p:nvCxnSpPr>
        <p:spPr>
          <a:xfrm>
            <a:off x="2819400" y="4038600"/>
            <a:ext cx="0" cy="1447800"/>
          </a:xfrm>
          <a:prstGeom prst="straightConnector1">
            <a:avLst/>
          </a:prstGeom>
          <a:noFill/>
          <a:ln w="9525" cap="flat" cmpd="sng">
            <a:solidFill>
              <a:schemeClr val="dk1"/>
            </a:solidFill>
            <a:prstDash val="solid"/>
            <a:round/>
            <a:headEnd type="none" w="sm" len="sm"/>
            <a:tailEnd type="none" w="sm" len="sm"/>
          </a:ln>
        </p:spPr>
      </p:cxnSp>
      <p:sp>
        <p:nvSpPr>
          <p:cNvPr id="875" name="Google Shape;875;p35"/>
          <p:cNvSpPr/>
          <p:nvPr/>
        </p:nvSpPr>
        <p:spPr>
          <a:xfrm>
            <a:off x="2362200" y="4800600"/>
            <a:ext cx="381000" cy="4572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76" name="Google Shape;876;p35"/>
          <p:cNvSpPr/>
          <p:nvPr/>
        </p:nvSpPr>
        <p:spPr>
          <a:xfrm>
            <a:off x="1524000" y="4800600"/>
            <a:ext cx="381000" cy="4572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77" name="Google Shape;877;p35"/>
          <p:cNvSpPr/>
          <p:nvPr/>
        </p:nvSpPr>
        <p:spPr>
          <a:xfrm>
            <a:off x="2438400" y="4267200"/>
            <a:ext cx="381000" cy="4572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78" name="Google Shape;878;p35"/>
          <p:cNvSpPr/>
          <p:nvPr/>
        </p:nvSpPr>
        <p:spPr>
          <a:xfrm>
            <a:off x="1524000" y="4267200"/>
            <a:ext cx="381000" cy="4572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cxnSp>
        <p:nvCxnSpPr>
          <p:cNvPr id="879" name="Google Shape;879;p35"/>
          <p:cNvCxnSpPr/>
          <p:nvPr/>
        </p:nvCxnSpPr>
        <p:spPr>
          <a:xfrm>
            <a:off x="1828800" y="4953000"/>
            <a:ext cx="533400" cy="0"/>
          </a:xfrm>
          <a:prstGeom prst="straightConnector1">
            <a:avLst/>
          </a:prstGeom>
          <a:noFill/>
          <a:ln w="9525" cap="flat" cmpd="sng">
            <a:solidFill>
              <a:srgbClr val="0033CC"/>
            </a:solidFill>
            <a:prstDash val="solid"/>
            <a:round/>
            <a:headEnd type="triangle" w="med" len="med"/>
            <a:tailEnd type="triangle" w="med" len="med"/>
          </a:ln>
        </p:spPr>
      </p:cxnSp>
      <p:cxnSp>
        <p:nvCxnSpPr>
          <p:cNvPr id="880" name="Google Shape;880;p35"/>
          <p:cNvCxnSpPr/>
          <p:nvPr/>
        </p:nvCxnSpPr>
        <p:spPr>
          <a:xfrm>
            <a:off x="1828800" y="5105400"/>
            <a:ext cx="533400" cy="0"/>
          </a:xfrm>
          <a:prstGeom prst="straightConnector1">
            <a:avLst/>
          </a:prstGeom>
          <a:noFill/>
          <a:ln w="9525" cap="flat" cmpd="sng">
            <a:solidFill>
              <a:srgbClr val="FF0000"/>
            </a:solidFill>
            <a:prstDash val="solid"/>
            <a:round/>
            <a:headEnd type="triangle" w="med" len="med"/>
            <a:tailEnd type="triangle" w="med" len="med"/>
          </a:ln>
        </p:spPr>
      </p:cxnSp>
      <p:cxnSp>
        <p:nvCxnSpPr>
          <p:cNvPr id="881" name="Google Shape;881;p35"/>
          <p:cNvCxnSpPr/>
          <p:nvPr/>
        </p:nvCxnSpPr>
        <p:spPr>
          <a:xfrm>
            <a:off x="1905000" y="4343400"/>
            <a:ext cx="533400" cy="0"/>
          </a:xfrm>
          <a:prstGeom prst="straightConnector1">
            <a:avLst/>
          </a:prstGeom>
          <a:noFill/>
          <a:ln w="9525" cap="flat" cmpd="sng">
            <a:solidFill>
              <a:srgbClr val="0033CC"/>
            </a:solidFill>
            <a:prstDash val="solid"/>
            <a:round/>
            <a:headEnd type="triangle" w="med" len="med"/>
            <a:tailEnd type="triangle" w="med" len="med"/>
          </a:ln>
        </p:spPr>
      </p:cxnSp>
      <p:cxnSp>
        <p:nvCxnSpPr>
          <p:cNvPr id="882" name="Google Shape;882;p35"/>
          <p:cNvCxnSpPr/>
          <p:nvPr/>
        </p:nvCxnSpPr>
        <p:spPr>
          <a:xfrm>
            <a:off x="1905000" y="4572000"/>
            <a:ext cx="533400" cy="0"/>
          </a:xfrm>
          <a:prstGeom prst="straightConnector1">
            <a:avLst/>
          </a:prstGeom>
          <a:noFill/>
          <a:ln w="9525" cap="flat" cmpd="sng">
            <a:solidFill>
              <a:srgbClr val="FF0000"/>
            </a:solidFill>
            <a:prstDash val="solid"/>
            <a:round/>
            <a:headEnd type="triangle" w="med" len="med"/>
            <a:tailEnd type="triangle" w="med" len="med"/>
          </a:ln>
        </p:spPr>
      </p:cxnSp>
      <p:cxnSp>
        <p:nvCxnSpPr>
          <p:cNvPr id="883" name="Google Shape;883;p35"/>
          <p:cNvCxnSpPr/>
          <p:nvPr/>
        </p:nvCxnSpPr>
        <p:spPr>
          <a:xfrm rot="10800000">
            <a:off x="1295400" y="4267200"/>
            <a:ext cx="2286000" cy="0"/>
          </a:xfrm>
          <a:prstGeom prst="straightConnector1">
            <a:avLst/>
          </a:prstGeom>
          <a:noFill/>
          <a:ln w="9525" cap="flat" cmpd="sng">
            <a:solidFill>
              <a:schemeClr val="dk1"/>
            </a:solidFill>
            <a:prstDash val="solid"/>
            <a:round/>
            <a:headEnd type="none" w="sm" len="sm"/>
            <a:tailEnd type="none" w="sm" len="sm"/>
          </a:ln>
        </p:spPr>
      </p:cxnSp>
      <p:sp>
        <p:nvSpPr>
          <p:cNvPr id="884" name="Google Shape;884;p35"/>
          <p:cNvSpPr txBox="1"/>
          <p:nvPr/>
        </p:nvSpPr>
        <p:spPr>
          <a:xfrm>
            <a:off x="3480054" y="2364855"/>
            <a:ext cx="218389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sym typeface="Times New Roman"/>
              </a:rPr>
              <a:t>(SKIP) slide</a:t>
            </a:r>
            <a:endParaRPr sz="2400" dirty="0">
              <a:highlight>
                <a:srgbClr val="FFFF00"/>
              </a:highlight>
              <a:latin typeface="ADLaM Display" panose="02010000000000000000" pitchFamily="2" charset="0"/>
              <a:ea typeface="ADLaM Display" panose="02010000000000000000" pitchFamily="2" charset="0"/>
              <a:cs typeface="ADLaM Display" panose="02010000000000000000" pitchFamily="2" charset="0"/>
            </a:endParaRPr>
          </a:p>
        </p:txBody>
      </p:sp>
      <p:pic>
        <p:nvPicPr>
          <p:cNvPr id="885" name="Google Shape;885;p35"/>
          <p:cNvPicPr preferRelativeResize="0"/>
          <p:nvPr/>
        </p:nvPicPr>
        <p:blipFill rotWithShape="1">
          <a:blip r:embed="rId6">
            <a:alphaModFix/>
          </a:blip>
          <a:srcRect/>
          <a:stretch/>
        </p:blipFill>
        <p:spPr>
          <a:xfrm>
            <a:off x="6065520" y="1689125"/>
            <a:ext cx="3075549" cy="4692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36"/>
          <p:cNvSpPr txBox="1">
            <a:spLocks noGrp="1"/>
          </p:cNvSpPr>
          <p:nvPr>
            <p:ph type="title"/>
          </p:nvPr>
        </p:nvSpPr>
        <p:spPr>
          <a:xfrm>
            <a:off x="3581400" y="17585"/>
            <a:ext cx="2057400" cy="28721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t>Summary</a:t>
            </a:r>
            <a:endParaRPr/>
          </a:p>
        </p:txBody>
      </p:sp>
      <p:sp>
        <p:nvSpPr>
          <p:cNvPr id="892" name="Google Shape;892;p36"/>
          <p:cNvSpPr txBox="1">
            <a:spLocks noGrp="1"/>
          </p:cNvSpPr>
          <p:nvPr>
            <p:ph type="body" idx="1"/>
          </p:nvPr>
        </p:nvSpPr>
        <p:spPr>
          <a:xfrm>
            <a:off x="0" y="0"/>
            <a:ext cx="9144000" cy="6840415"/>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FF0000"/>
              </a:buClr>
              <a:buSzPts val="1500"/>
              <a:buFont typeface="Arial"/>
              <a:buChar char="•"/>
            </a:pPr>
            <a:r>
              <a:rPr lang="en-US" sz="1500" b="1" dirty="0">
                <a:solidFill>
                  <a:srgbClr val="FF0000"/>
                </a:solidFill>
                <a:latin typeface="Trebuchet MS"/>
                <a:ea typeface="Trebuchet MS"/>
                <a:cs typeface="Trebuchet MS"/>
                <a:sym typeface="Trebuchet MS"/>
              </a:rPr>
              <a:t>Current Drought conditions: </a:t>
            </a:r>
            <a:endParaRPr dirty="0"/>
          </a:p>
          <a:p>
            <a:pPr marL="285750" lvl="0" indent="-285750" algn="l" rtl="0">
              <a:spcBef>
                <a:spcPts val="220"/>
              </a:spcBef>
              <a:spcAft>
                <a:spcPts val="0"/>
              </a:spcAft>
              <a:buClr>
                <a:schemeClr val="dk1"/>
              </a:buClr>
              <a:buSzPts val="1100"/>
              <a:buFont typeface="Arial"/>
              <a:buChar char="•"/>
            </a:pPr>
            <a:r>
              <a:rPr lang="en-US" sz="1100" b="1" dirty="0">
                <a:latin typeface="Trebuchet MS"/>
                <a:ea typeface="Trebuchet MS"/>
                <a:cs typeface="Trebuchet MS"/>
                <a:sym typeface="Trebuchet MS"/>
              </a:rPr>
              <a:t>C</a:t>
            </a:r>
            <a:r>
              <a:rPr lang="en-US" sz="1100" dirty="0">
                <a:latin typeface="Trebuchet MS"/>
                <a:ea typeface="Trebuchet MS"/>
                <a:cs typeface="Trebuchet MS"/>
                <a:sym typeface="Trebuchet MS"/>
              </a:rPr>
              <a:t>alifornia had remained drought free for 1-2 years due to above normal rainfall during  both recent 2022/23 (La Nina, strange!) and 2023/24 (El Nino, canonical!) winter rainfall seasons. But in the last couple of months some dryness has developed, especially in southern parts of the state. </a:t>
            </a:r>
            <a:endParaRPr dirty="0"/>
          </a:p>
          <a:p>
            <a:pPr marL="285750" lvl="0" indent="-285750" algn="l" rtl="0">
              <a:spcBef>
                <a:spcPts val="220"/>
              </a:spcBef>
              <a:spcAft>
                <a:spcPts val="0"/>
              </a:spcAft>
              <a:buClr>
                <a:schemeClr val="dk1"/>
              </a:buClr>
              <a:buSzPts val="1100"/>
              <a:buFont typeface="Arial"/>
              <a:buChar char="•"/>
            </a:pPr>
            <a:r>
              <a:rPr lang="en-US" sz="1100" b="1" dirty="0">
                <a:latin typeface="Trebuchet MS"/>
                <a:ea typeface="Trebuchet MS"/>
                <a:cs typeface="Trebuchet MS"/>
                <a:sym typeface="Trebuchet MS"/>
              </a:rPr>
              <a:t>W</a:t>
            </a:r>
            <a:r>
              <a:rPr lang="en-US" sz="1100" dirty="0">
                <a:latin typeface="Trebuchet MS"/>
                <a:ea typeface="Trebuchet MS"/>
                <a:cs typeface="Trebuchet MS"/>
                <a:sym typeface="Trebuchet MS"/>
              </a:rPr>
              <a:t>ater levels in CA reservoirs are near or above normal, Lakes Mead and Powell are major reservoirs of the Colorado River, formed by the Hoover Dam and Glen Canyon Dam, respectively. Lake Mead's full pool level is 1,229 feet, and it has a dead pool level of 895 feet. Powell has a full pool of 3,700 feet and a dead pool of 3,370 feet.</a:t>
            </a:r>
          </a:p>
          <a:p>
            <a:pPr marL="742950" lvl="1" indent="-285750">
              <a:spcBef>
                <a:spcPts val="220"/>
              </a:spcBef>
              <a:buSzPts val="1100"/>
              <a:buFont typeface="Arial"/>
              <a:buChar char="•"/>
            </a:pPr>
            <a:r>
              <a:rPr lang="en-US" sz="900" dirty="0">
                <a:latin typeface="Trebuchet MS"/>
                <a:ea typeface="Trebuchet MS"/>
                <a:cs typeface="Trebuchet MS"/>
                <a:sym typeface="Trebuchet MS"/>
              </a:rPr>
              <a:t>On January 1, 2025, Lake Mead water level is 1,062.32 feet above sea level, while Lake Powell is 3,574.08 feet above sea level.</a:t>
            </a:r>
          </a:p>
          <a:p>
            <a:pPr marL="742950" lvl="1" indent="-285750">
              <a:spcBef>
                <a:spcPts val="220"/>
              </a:spcBef>
              <a:buSzPts val="1100"/>
              <a:buFont typeface="Arial"/>
              <a:buChar char="•"/>
            </a:pPr>
            <a:r>
              <a:rPr lang="en-US" sz="900" dirty="0">
                <a:latin typeface="Trebuchet MS"/>
                <a:ea typeface="Trebuchet MS"/>
                <a:cs typeface="Trebuchet MS"/>
                <a:sym typeface="Trebuchet MS"/>
              </a:rPr>
              <a:t>Dead pool level is when the water is low enough to stop flowing through the dam, severely impacting hydroelectric power.</a:t>
            </a:r>
          </a:p>
          <a:p>
            <a:pPr marL="742950" lvl="1" indent="-285750">
              <a:spcBef>
                <a:spcPts val="220"/>
              </a:spcBef>
              <a:buSzPts val="1100"/>
              <a:buFont typeface="Arial"/>
              <a:buChar char="•"/>
            </a:pPr>
            <a:r>
              <a:rPr lang="en-US" sz="900" dirty="0">
                <a:latin typeface="Trebuchet MS"/>
                <a:ea typeface="Trebuchet MS"/>
                <a:cs typeface="Trebuchet MS"/>
                <a:sym typeface="Trebuchet MS"/>
              </a:rPr>
              <a:t>These projected levels are enough to keep the Colorado River in a Tier 1 water shortage for the coming year, which is the least severe shortage condition.</a:t>
            </a:r>
          </a:p>
          <a:p>
            <a:pPr marL="742950" lvl="1" indent="-285750">
              <a:spcBef>
                <a:spcPts val="220"/>
              </a:spcBef>
              <a:buSzPts val="1100"/>
              <a:buFont typeface="Arial"/>
              <a:buChar char="•"/>
            </a:pPr>
            <a:r>
              <a:rPr lang="en-US" sz="900" dirty="0">
                <a:latin typeface="Trebuchet MS"/>
                <a:ea typeface="Trebuchet MS"/>
                <a:cs typeface="Trebuchet MS"/>
                <a:sym typeface="Trebuchet MS"/>
              </a:rPr>
              <a:t>Powell is up 3.2 feet from the prior year on 1/9/25 but down 7.8 feet from early July 2024 peak of 3587 ft (now 3570 ft, long-term mean 3631 ft).</a:t>
            </a:r>
          </a:p>
          <a:p>
            <a:pPr marL="742950" lvl="1" indent="-285750">
              <a:spcBef>
                <a:spcPts val="220"/>
              </a:spcBef>
              <a:buSzPts val="1100"/>
              <a:buFont typeface="Arial"/>
              <a:buChar char="•"/>
            </a:pPr>
            <a:r>
              <a:rPr lang="en-US" sz="900" dirty="0">
                <a:latin typeface="Trebuchet MS"/>
                <a:ea typeface="Trebuchet MS"/>
                <a:cs typeface="Trebuchet MS"/>
                <a:sym typeface="Trebuchet MS"/>
              </a:rPr>
              <a:t>Mead is down 5.1 feet from prior year on 1/9/25, but up 4 feet from late November low of 1061 ft (now 1065 ft, long-term mean 1153 ft).</a:t>
            </a:r>
          </a:p>
          <a:p>
            <a:pPr marL="285750" lvl="0" indent="-285750" algn="l" rtl="0">
              <a:spcBef>
                <a:spcPts val="220"/>
              </a:spcBef>
              <a:spcAft>
                <a:spcPts val="0"/>
              </a:spcAft>
              <a:buClr>
                <a:schemeClr val="dk1"/>
              </a:buClr>
              <a:buSzPts val="1100"/>
              <a:buFont typeface="Arial"/>
              <a:buChar char="•"/>
            </a:pPr>
            <a:r>
              <a:rPr lang="en-US" sz="1100" dirty="0">
                <a:latin typeface="Trebuchet MS"/>
                <a:ea typeface="Trebuchet MS"/>
                <a:cs typeface="Trebuchet MS"/>
                <a:sym typeface="Trebuchet MS"/>
              </a:rPr>
              <a:t>Comparing the most recent USDM with that back in summer, there are considerably more dryness and drought (D0-D4) covered areas of the United States (64%, up from 26% Jun 14), although it is down from the record set in early November (88%). In our June/July Drought briefings, we suggested that, “</a:t>
            </a:r>
            <a:r>
              <a:rPr lang="en-US" sz="1100" dirty="0">
                <a:solidFill>
                  <a:srgbClr val="000000"/>
                </a:solidFill>
                <a:latin typeface="Trebuchet MS"/>
                <a:ea typeface="Trebuchet MS"/>
                <a:cs typeface="Trebuchet MS"/>
                <a:sym typeface="Trebuchet MS"/>
              </a:rPr>
              <a:t>Overall, % of US land areas under drought will slightly increase from existing very low levels, mainly due to drought concern in the western/central US states.” – which did  happen, as we can see from the current USDM map.</a:t>
            </a:r>
            <a:endParaRPr sz="1100" dirty="0">
              <a:latin typeface="Trebuchet MS"/>
              <a:ea typeface="Trebuchet MS"/>
              <a:cs typeface="Trebuchet MS"/>
              <a:sym typeface="Trebuchet MS"/>
            </a:endParaRPr>
          </a:p>
          <a:p>
            <a:pPr marL="285750" lvl="0" indent="-285750" algn="l" rtl="0">
              <a:spcBef>
                <a:spcPts val="220"/>
              </a:spcBef>
              <a:spcAft>
                <a:spcPts val="0"/>
              </a:spcAft>
              <a:buClr>
                <a:schemeClr val="dk1"/>
              </a:buClr>
              <a:buSzPts val="1100"/>
              <a:buFont typeface="Arial"/>
              <a:buChar char="•"/>
            </a:pPr>
            <a:r>
              <a:rPr lang="en-US" sz="1100" b="1" dirty="0">
                <a:latin typeface="Trebuchet MS"/>
                <a:ea typeface="Trebuchet MS"/>
                <a:cs typeface="Trebuchet MS"/>
                <a:sym typeface="Trebuchet MS"/>
              </a:rPr>
              <a:t>L</a:t>
            </a:r>
            <a:r>
              <a:rPr lang="en-US" sz="1100" dirty="0">
                <a:latin typeface="Trebuchet MS"/>
                <a:ea typeface="Trebuchet MS"/>
                <a:cs typeface="Trebuchet MS"/>
                <a:sym typeface="Trebuchet MS"/>
              </a:rPr>
              <a:t>arge parts of NV/UT/AZ/NM and TX are still dry or under drought due to long term/decadal drought in the SW, as well as the poor back to back SW monsoons in 2023 and 2024.  While the drought in WA &amp; OR got relief from the early winter rains, drought in the border/interior areas of MT,WY, the Dakotas and NE generally has not improved and is likely to not get any relief soon (seasonable dryness east of Rockies).</a:t>
            </a:r>
            <a:endParaRPr dirty="0"/>
          </a:p>
          <a:p>
            <a:pPr marL="285750" lvl="0" indent="-285750" algn="l" rtl="0">
              <a:spcBef>
                <a:spcPts val="220"/>
              </a:spcBef>
              <a:spcAft>
                <a:spcPts val="0"/>
              </a:spcAft>
              <a:buClr>
                <a:schemeClr val="dk1"/>
              </a:buClr>
              <a:buSzPts val="1100"/>
              <a:buFont typeface="Arial"/>
              <a:buChar char="•"/>
            </a:pPr>
            <a:r>
              <a:rPr lang="en-US" sz="1100" dirty="0">
                <a:latin typeface="Trebuchet MS"/>
                <a:ea typeface="Trebuchet MS"/>
                <a:cs typeface="Trebuchet MS"/>
                <a:sym typeface="Trebuchet MS"/>
              </a:rPr>
              <a:t>Much of the Northeast and Delmarva regions that quickly developed drought conditions in late summer have seen some relief.</a:t>
            </a:r>
            <a:endParaRPr dirty="0"/>
          </a:p>
          <a:p>
            <a:pPr marL="285750" lvl="0" indent="-285750" algn="l" rtl="0">
              <a:spcBef>
                <a:spcPts val="220"/>
              </a:spcBef>
              <a:spcAft>
                <a:spcPts val="0"/>
              </a:spcAft>
              <a:buClr>
                <a:srgbClr val="000000"/>
              </a:buClr>
              <a:buSzPts val="1100"/>
              <a:buFont typeface="Arial"/>
              <a:buChar char="•"/>
            </a:pPr>
            <a:r>
              <a:rPr lang="en-US" sz="1100" dirty="0">
                <a:solidFill>
                  <a:srgbClr val="000000"/>
                </a:solidFill>
                <a:latin typeface="Trebuchet MS"/>
                <a:ea typeface="Trebuchet MS"/>
                <a:cs typeface="Trebuchet MS"/>
                <a:sym typeface="Trebuchet MS"/>
              </a:rPr>
              <a:t>Generally La Nina phase of ENSO is associated with less rain across the US and vice versa during El Nino. If La Nina is established during DJF/JFM, less than normal rainfall is expected across the southern US states, thus causing or enhancing drought there.</a:t>
            </a:r>
          </a:p>
          <a:p>
            <a:pPr marL="285750" lvl="0" indent="-285750" algn="l" rtl="0">
              <a:spcBef>
                <a:spcPts val="220"/>
              </a:spcBef>
              <a:spcAft>
                <a:spcPts val="0"/>
              </a:spcAft>
              <a:buClr>
                <a:srgbClr val="000000"/>
              </a:buClr>
              <a:buSzPts val="1100"/>
              <a:buFont typeface="Arial"/>
              <a:buChar char="•"/>
            </a:pPr>
            <a:r>
              <a:rPr lang="en-US" sz="1100" b="1" dirty="0">
                <a:solidFill>
                  <a:srgbClr val="000000"/>
                </a:solidFill>
                <a:latin typeface="Trebuchet MS"/>
                <a:ea typeface="Trebuchet MS"/>
                <a:cs typeface="Trebuchet MS"/>
                <a:sym typeface="Trebuchet MS"/>
              </a:rPr>
              <a:t>Southern California dryness/fires continue, no significant wind or dryness relief in sight for at least 2 weeks.</a:t>
            </a:r>
            <a:endParaRPr sz="1500" b="1" dirty="0">
              <a:solidFill>
                <a:srgbClr val="FF0000"/>
              </a:solidFill>
              <a:latin typeface="Trebuchet MS"/>
              <a:ea typeface="Trebuchet MS"/>
              <a:cs typeface="Trebuchet MS"/>
              <a:sym typeface="Trebuchet MS"/>
            </a:endParaRPr>
          </a:p>
          <a:p>
            <a:pPr marL="0" lvl="0" indent="0" algn="l" rtl="0">
              <a:spcBef>
                <a:spcPts val="750"/>
              </a:spcBef>
              <a:spcAft>
                <a:spcPts val="0"/>
              </a:spcAft>
              <a:buClr>
                <a:srgbClr val="FF0000"/>
              </a:buClr>
              <a:buSzPts val="1500"/>
              <a:buFont typeface="Trebuchet MS"/>
              <a:buNone/>
            </a:pPr>
            <a:r>
              <a:rPr lang="en-US" sz="1500" b="1" dirty="0">
                <a:solidFill>
                  <a:srgbClr val="FF0000"/>
                </a:solidFill>
                <a:latin typeface="Trebuchet MS"/>
                <a:ea typeface="Trebuchet MS"/>
                <a:cs typeface="Trebuchet MS"/>
                <a:sym typeface="Trebuchet MS"/>
              </a:rPr>
              <a:t>Current ENSO status and forecast: </a:t>
            </a:r>
            <a:r>
              <a:rPr lang="en-US" sz="1100" dirty="0">
                <a:solidFill>
                  <a:srgbClr val="0033CC"/>
                </a:solidFill>
                <a:latin typeface="Trebuchet MS"/>
                <a:ea typeface="Trebuchet MS"/>
                <a:cs typeface="Trebuchet MS"/>
                <a:sym typeface="Trebuchet MS"/>
              </a:rPr>
              <a:t>Equatorial sea surface temperatures (SSTs) are below average in the central Pacific Ocean. La Niña conditions present and should to continue through FMA 2025 (</a:t>
            </a:r>
            <a:r>
              <a:rPr lang="en-US" sz="1100" b="1" dirty="0">
                <a:solidFill>
                  <a:srgbClr val="0033CC"/>
                </a:solidFill>
                <a:latin typeface="Trebuchet MS"/>
                <a:ea typeface="Trebuchet MS"/>
                <a:cs typeface="Trebuchet MS"/>
                <a:sym typeface="Trebuchet MS"/>
              </a:rPr>
              <a:t>59% chance</a:t>
            </a:r>
            <a:r>
              <a:rPr lang="en-US" sz="1100" dirty="0">
                <a:solidFill>
                  <a:srgbClr val="0033CC"/>
                </a:solidFill>
                <a:latin typeface="Trebuchet MS"/>
                <a:ea typeface="Trebuchet MS"/>
                <a:cs typeface="Trebuchet MS"/>
                <a:sym typeface="Trebuchet MS"/>
              </a:rPr>
              <a:t>); transition to ENSO-neutral likely for MAM 2025 (</a:t>
            </a:r>
            <a:r>
              <a:rPr lang="en-US" sz="1100" b="1" dirty="0">
                <a:solidFill>
                  <a:srgbClr val="0033CC"/>
                </a:solidFill>
                <a:latin typeface="Trebuchet MS"/>
                <a:ea typeface="Trebuchet MS"/>
                <a:cs typeface="Trebuchet MS"/>
                <a:sym typeface="Trebuchet MS"/>
              </a:rPr>
              <a:t>61%</a:t>
            </a:r>
            <a:r>
              <a:rPr lang="en-US" sz="1100" dirty="0">
                <a:solidFill>
                  <a:srgbClr val="0033CC"/>
                </a:solidFill>
                <a:latin typeface="Trebuchet MS"/>
                <a:ea typeface="Trebuchet MS"/>
                <a:cs typeface="Trebuchet MS"/>
                <a:sym typeface="Trebuchet MS"/>
              </a:rPr>
              <a:t>). </a:t>
            </a:r>
            <a:endParaRPr sz="1100" dirty="0">
              <a:solidFill>
                <a:srgbClr val="0033CC"/>
              </a:solidFill>
              <a:latin typeface="Trebuchet MS"/>
              <a:ea typeface="Trebuchet MS"/>
              <a:cs typeface="Trebuchet MS"/>
              <a:sym typeface="Trebuchet MS"/>
            </a:endParaRPr>
          </a:p>
          <a:p>
            <a:pPr marL="285750" lvl="0" indent="-285750" algn="l" rtl="0">
              <a:spcBef>
                <a:spcPts val="300"/>
              </a:spcBef>
              <a:spcAft>
                <a:spcPts val="0"/>
              </a:spcAft>
              <a:buClr>
                <a:srgbClr val="FF0000"/>
              </a:buClr>
              <a:buSzPts val="1500"/>
              <a:buFont typeface="Arial"/>
              <a:buChar char="•"/>
            </a:pPr>
            <a:r>
              <a:rPr lang="en-US" sz="1500" b="1" dirty="0">
                <a:solidFill>
                  <a:srgbClr val="FF0000"/>
                </a:solidFill>
                <a:latin typeface="Trebuchet MS"/>
                <a:ea typeface="Trebuchet MS"/>
                <a:cs typeface="Trebuchet MS"/>
                <a:sym typeface="Trebuchet MS"/>
              </a:rPr>
              <a:t>Prediction</a:t>
            </a:r>
            <a:r>
              <a:rPr lang="en-US" sz="1200" b="1" dirty="0">
                <a:solidFill>
                  <a:srgbClr val="FF0000"/>
                </a:solidFill>
                <a:latin typeface="Trebuchet MS"/>
                <a:ea typeface="Trebuchet MS"/>
                <a:cs typeface="Trebuchet MS"/>
                <a:sym typeface="Trebuchet MS"/>
              </a:rPr>
              <a:t>: </a:t>
            </a:r>
            <a:r>
              <a:rPr lang="en-US" sz="1100" dirty="0">
                <a:latin typeface="Trebuchet MS"/>
                <a:ea typeface="Trebuchet MS"/>
                <a:cs typeface="Trebuchet MS"/>
                <a:sym typeface="Trebuchet MS"/>
              </a:rPr>
              <a:t>La Nina is finally here, and many tools indicate canonical conditions for 1-3 months (dry south tier, wetter north tier and OH Valley). Nevertheless, the models overestimated the development and strength of La Nina.   </a:t>
            </a:r>
            <a:endParaRPr dirty="0"/>
          </a:p>
          <a:p>
            <a:pPr marL="285750" lvl="0" indent="-285750" algn="l" rtl="0">
              <a:spcBef>
                <a:spcPts val="220"/>
              </a:spcBef>
              <a:spcAft>
                <a:spcPts val="0"/>
              </a:spcAft>
              <a:buClr>
                <a:schemeClr val="dk1"/>
              </a:buClr>
              <a:buSzPts val="1100"/>
              <a:buFont typeface="Arial"/>
              <a:buChar char="•"/>
            </a:pPr>
            <a:r>
              <a:rPr lang="en-US" sz="1100" dirty="0">
                <a:latin typeface="Trebuchet MS"/>
                <a:ea typeface="Trebuchet MS"/>
                <a:cs typeface="Trebuchet MS"/>
                <a:sym typeface="Trebuchet MS"/>
              </a:rPr>
              <a:t>Recall the last 2023 &amp; 2024 DJF seasons (one La Nina &amp; another El Nino winter) both brought excessive rainfall to California that ended 2 decades long drought. This FMA, the models expectedly forecast only canonical (less than normal) rainfall here, which along with dry easterly winds brought severe wildfire conditions to southern CA despite adequate reservoir levels. </a:t>
            </a:r>
            <a:endParaRPr dirty="0"/>
          </a:p>
          <a:p>
            <a:pPr marL="285750" lvl="0" indent="-285750" algn="l" rtl="0">
              <a:spcBef>
                <a:spcPts val="220"/>
              </a:spcBef>
              <a:spcAft>
                <a:spcPts val="0"/>
              </a:spcAft>
              <a:buClr>
                <a:schemeClr val="dk1"/>
              </a:buClr>
              <a:buSzPts val="1100"/>
              <a:buFont typeface="Arial"/>
              <a:buChar char="•"/>
            </a:pPr>
            <a:r>
              <a:rPr lang="en-US" sz="1100" dirty="0">
                <a:latin typeface="Trebuchet MS"/>
                <a:ea typeface="Trebuchet MS"/>
                <a:cs typeface="Trebuchet MS"/>
                <a:sym typeface="Trebuchet MS"/>
              </a:rPr>
              <a:t>Drought in the central US will likely persist during this seasonably dry time of year, but precipitation typically ticks upward by the end of April. Existing drought conditions will likely </a:t>
            </a:r>
            <a:r>
              <a:rPr lang="en-US" sz="1100" dirty="0" err="1">
                <a:latin typeface="Trebuchet MS"/>
                <a:ea typeface="Trebuchet MS"/>
                <a:cs typeface="Trebuchet MS"/>
                <a:sym typeface="Trebuchet MS"/>
              </a:rPr>
              <a:t>persiste</a:t>
            </a:r>
            <a:r>
              <a:rPr lang="en-US" sz="1100" dirty="0">
                <a:latin typeface="Trebuchet MS"/>
                <a:ea typeface="Trebuchet MS"/>
                <a:cs typeface="Trebuchet MS"/>
                <a:sym typeface="Trebuchet MS"/>
              </a:rPr>
              <a:t> or worsen and new drought may emerge along the southern tier of states. It is likely that existing dryness/drought in the coastal regions of northeast and mid Atlantic states will continue to improve, but new dryness/drought conditions could emerge in southeast Including Florida.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 name="Picture 5">
            <a:extLst>
              <a:ext uri="{FF2B5EF4-FFF2-40B4-BE49-F238E27FC236}">
                <a16:creationId xmlns:a16="http://schemas.microsoft.com/office/drawing/2014/main" id="{656F8B11-F86B-F8E6-0111-1E52135FB56E}"/>
              </a:ext>
            </a:extLst>
          </p:cNvPr>
          <p:cNvPicPr>
            <a:picLocks noChangeAspect="1"/>
          </p:cNvPicPr>
          <p:nvPr/>
        </p:nvPicPr>
        <p:blipFill>
          <a:blip r:embed="rId3"/>
          <a:stretch>
            <a:fillRect/>
          </a:stretch>
        </p:blipFill>
        <p:spPr>
          <a:xfrm>
            <a:off x="6658688" y="2103211"/>
            <a:ext cx="2431250" cy="1998785"/>
          </a:xfrm>
          <a:prstGeom prst="rect">
            <a:avLst/>
          </a:prstGeom>
        </p:spPr>
      </p:pic>
      <p:pic>
        <p:nvPicPr>
          <p:cNvPr id="3074" name="Picture 2">
            <a:extLst>
              <a:ext uri="{FF2B5EF4-FFF2-40B4-BE49-F238E27FC236}">
                <a16:creationId xmlns:a16="http://schemas.microsoft.com/office/drawing/2014/main" id="{9FCB108E-92B9-5105-B3A0-576C0B3E5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262" y="989542"/>
            <a:ext cx="2263400" cy="18606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7CAFF17-28EB-8A4F-6E85-22DACF07D30C}"/>
              </a:ext>
            </a:extLst>
          </p:cNvPr>
          <p:cNvPicPr>
            <a:picLocks noChangeAspect="1"/>
          </p:cNvPicPr>
          <p:nvPr/>
        </p:nvPicPr>
        <p:blipFill>
          <a:blip r:embed="rId5"/>
          <a:stretch>
            <a:fillRect/>
          </a:stretch>
        </p:blipFill>
        <p:spPr>
          <a:xfrm>
            <a:off x="126359" y="1366435"/>
            <a:ext cx="3595249" cy="2777421"/>
          </a:xfrm>
          <a:prstGeom prst="rect">
            <a:avLst/>
          </a:prstGeom>
        </p:spPr>
      </p:pic>
      <p:sp>
        <p:nvSpPr>
          <p:cNvPr id="151" name="Google Shape;151;p3"/>
          <p:cNvSpPr txBox="1"/>
          <p:nvPr/>
        </p:nvSpPr>
        <p:spPr>
          <a:xfrm>
            <a:off x="6996993" y="4070260"/>
            <a:ext cx="213101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i="1">
                <a:solidFill>
                  <a:srgbClr val="FF0000"/>
                </a:solidFill>
                <a:latin typeface="Times New Roman"/>
                <a:ea typeface="Times New Roman"/>
                <a:cs typeface="Times New Roman"/>
                <a:sym typeface="Times New Roman"/>
              </a:rPr>
              <a:t>* A manuscript (Xu &amp; Chelliah) is under preparation</a:t>
            </a:r>
            <a:r>
              <a:rPr lang="en-US" sz="1050">
                <a:solidFill>
                  <a:schemeClr val="dk1"/>
                </a:solidFill>
                <a:latin typeface="Times New Roman"/>
                <a:ea typeface="Times New Roman"/>
                <a:cs typeface="Times New Roman"/>
                <a:sym typeface="Times New Roman"/>
              </a:rPr>
              <a:t>.</a:t>
            </a:r>
            <a:endParaRPr/>
          </a:p>
        </p:txBody>
      </p:sp>
      <p:sp>
        <p:nvSpPr>
          <p:cNvPr id="152" name="Google Shape;152;p3"/>
          <p:cNvSpPr txBox="1">
            <a:spLocks noGrp="1"/>
          </p:cNvSpPr>
          <p:nvPr>
            <p:ph type="title"/>
          </p:nvPr>
        </p:nvSpPr>
        <p:spPr>
          <a:xfrm>
            <a:off x="165922" y="439144"/>
            <a:ext cx="3695700" cy="8765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400" u="sng">
                <a:solidFill>
                  <a:srgbClr val="C00000"/>
                </a:solidFill>
              </a:rPr>
              <a:t>Exptl. Objective</a:t>
            </a:r>
            <a:r>
              <a:rPr lang="en-US" sz="1400">
                <a:solidFill>
                  <a:srgbClr val="C00000"/>
                </a:solidFill>
              </a:rPr>
              <a:t> Drought Monitor </a:t>
            </a:r>
            <a:br>
              <a:rPr lang="en-US" sz="1400">
                <a:solidFill>
                  <a:srgbClr val="C00000"/>
                </a:solidFill>
              </a:rPr>
            </a:br>
            <a:r>
              <a:rPr lang="en-US" sz="1400">
                <a:solidFill>
                  <a:srgbClr val="C00000"/>
                </a:solidFill>
              </a:rPr>
              <a:t>(showing S/term &amp; L/Term separately) </a:t>
            </a:r>
            <a:r>
              <a:rPr lang="en-US" sz="1400" u="sng">
                <a:solidFill>
                  <a:srgbClr val="C00000"/>
                </a:solidFill>
              </a:rPr>
              <a:t>from</a:t>
            </a:r>
            <a:r>
              <a:rPr lang="en-US" sz="1400">
                <a:solidFill>
                  <a:srgbClr val="C00000"/>
                </a:solidFill>
              </a:rPr>
              <a:t> </a:t>
            </a:r>
            <a:br>
              <a:rPr lang="en-US" sz="1400">
                <a:solidFill>
                  <a:srgbClr val="C00000"/>
                </a:solidFill>
              </a:rPr>
            </a:br>
            <a:r>
              <a:rPr lang="en-US" sz="1400">
                <a:solidFill>
                  <a:srgbClr val="C00000"/>
                </a:solidFill>
              </a:rPr>
              <a:t>National Drought Mitigation Center (NDMC)  </a:t>
            </a:r>
            <a:endParaRPr/>
          </a:p>
        </p:txBody>
      </p:sp>
      <p:sp>
        <p:nvSpPr>
          <p:cNvPr id="153" name="Google Shape;153;p3"/>
          <p:cNvSpPr txBox="1">
            <a:spLocks noGrp="1"/>
          </p:cNvSpPr>
          <p:nvPr>
            <p:ph type="sldNum" idx="12"/>
          </p:nvPr>
        </p:nvSpPr>
        <p:spPr>
          <a:xfrm>
            <a:off x="8839201" y="6592550"/>
            <a:ext cx="304799" cy="34131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FF0000"/>
              </a:buClr>
              <a:buSzPts val="1400"/>
              <a:buFont typeface="Arial"/>
              <a:buNone/>
            </a:pPr>
            <a:fld id="{00000000-1234-1234-1234-123412341234}" type="slidenum">
              <a:rPr lang="en-US" sz="1400">
                <a:solidFill>
                  <a:srgbClr val="FF0000"/>
                </a:solidFill>
                <a:latin typeface="Arial"/>
                <a:ea typeface="Arial"/>
                <a:cs typeface="Arial"/>
                <a:sym typeface="Arial"/>
              </a:rPr>
              <a:t>4</a:t>
            </a:fld>
            <a:endParaRPr sz="1400">
              <a:solidFill>
                <a:srgbClr val="FF0000"/>
              </a:solidFill>
              <a:latin typeface="Arial"/>
              <a:ea typeface="Arial"/>
              <a:cs typeface="Arial"/>
              <a:sym typeface="Arial"/>
            </a:endParaRPr>
          </a:p>
        </p:txBody>
      </p:sp>
      <p:sp>
        <p:nvSpPr>
          <p:cNvPr id="154" name="Google Shape;154;p3"/>
          <p:cNvSpPr txBox="1"/>
          <p:nvPr/>
        </p:nvSpPr>
        <p:spPr>
          <a:xfrm>
            <a:off x="3162300" y="12404"/>
            <a:ext cx="22479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Times New Roman"/>
                <a:ea typeface="Times New Roman"/>
                <a:cs typeface="Times New Roman"/>
                <a:sym typeface="Times New Roman"/>
              </a:rPr>
              <a:t>New slide now included recently  in this briefing!  </a:t>
            </a:r>
            <a:endParaRPr/>
          </a:p>
        </p:txBody>
      </p:sp>
      <p:sp>
        <p:nvSpPr>
          <p:cNvPr id="155" name="Google Shape;155;p3"/>
          <p:cNvSpPr txBox="1"/>
          <p:nvPr/>
        </p:nvSpPr>
        <p:spPr>
          <a:xfrm>
            <a:off x="5562600" y="0"/>
            <a:ext cx="35814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FF0000"/>
                </a:solidFill>
                <a:latin typeface="Times New Roman"/>
                <a:ea typeface="Times New Roman"/>
                <a:cs typeface="Times New Roman"/>
                <a:sym typeface="Times New Roman"/>
              </a:rPr>
              <a:t>CPC’s own </a:t>
            </a:r>
            <a:r>
              <a:rPr lang="en-US" sz="1400" b="1" u="sng">
                <a:solidFill>
                  <a:srgbClr val="FF0000"/>
                </a:solidFill>
                <a:latin typeface="Times New Roman"/>
                <a:ea typeface="Times New Roman"/>
                <a:cs typeface="Times New Roman"/>
                <a:sym typeface="Times New Roman"/>
              </a:rPr>
              <a:t>Experimental</a:t>
            </a:r>
            <a:r>
              <a:rPr lang="en-US" sz="1400" b="1">
                <a:solidFill>
                  <a:srgbClr val="FF0000"/>
                </a:solidFill>
                <a:latin typeface="Times New Roman"/>
                <a:ea typeface="Times New Roman"/>
                <a:cs typeface="Times New Roman"/>
                <a:sym typeface="Times New Roman"/>
              </a:rPr>
              <a:t> </a:t>
            </a:r>
            <a:endParaRPr/>
          </a:p>
          <a:p>
            <a:pPr marL="0" marR="0" lvl="0" indent="0" algn="ctr" rtl="0">
              <a:spcBef>
                <a:spcPts val="0"/>
              </a:spcBef>
              <a:spcAft>
                <a:spcPts val="0"/>
              </a:spcAft>
              <a:buNone/>
            </a:pPr>
            <a:r>
              <a:rPr lang="en-US" sz="1400" b="1">
                <a:solidFill>
                  <a:srgbClr val="FF0000"/>
                </a:solidFill>
                <a:latin typeface="Times New Roman"/>
                <a:ea typeface="Times New Roman"/>
                <a:cs typeface="Times New Roman"/>
                <a:sym typeface="Times New Roman"/>
              </a:rPr>
              <a:t>Objective Drought Indicator (ODI) </a:t>
            </a:r>
            <a:endParaRPr/>
          </a:p>
          <a:p>
            <a:pPr marL="0" marR="0" lvl="0" indent="0" algn="ctr" rtl="0">
              <a:spcBef>
                <a:spcPts val="0"/>
              </a:spcBef>
              <a:spcAft>
                <a:spcPts val="0"/>
              </a:spcAft>
              <a:buNone/>
            </a:pPr>
            <a:r>
              <a:rPr lang="en-US" sz="1400" b="1">
                <a:solidFill>
                  <a:srgbClr val="FF0000"/>
                </a:solidFill>
                <a:latin typeface="Times New Roman"/>
                <a:ea typeface="Times New Roman"/>
                <a:cs typeface="Times New Roman"/>
                <a:sym typeface="Times New Roman"/>
              </a:rPr>
              <a:t>using AI/Deep Learning ! – Updates daily !!</a:t>
            </a:r>
            <a:endParaRPr/>
          </a:p>
        </p:txBody>
      </p:sp>
      <p:sp>
        <p:nvSpPr>
          <p:cNvPr id="156" name="Google Shape;156;p3"/>
          <p:cNvSpPr/>
          <p:nvPr/>
        </p:nvSpPr>
        <p:spPr>
          <a:xfrm>
            <a:off x="3886200" y="685810"/>
            <a:ext cx="53701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dirty="0">
                <a:solidFill>
                  <a:srgbClr val="FF0000"/>
                </a:solidFill>
                <a:latin typeface="Times New Roman"/>
                <a:ea typeface="Times New Roman"/>
                <a:cs typeface="Times New Roman"/>
                <a:sym typeface="Times New Roman"/>
              </a:rPr>
              <a:t>https://www.cpc.ncep.noaa.gov/products/people/lxu/odi/#deep-learning-increment-training</a:t>
            </a:r>
            <a:endParaRPr dirty="0"/>
          </a:p>
        </p:txBody>
      </p:sp>
      <p:sp>
        <p:nvSpPr>
          <p:cNvPr id="157" name="Google Shape;157;p3"/>
          <p:cNvSpPr txBox="1"/>
          <p:nvPr/>
        </p:nvSpPr>
        <p:spPr>
          <a:xfrm>
            <a:off x="4822581" y="5076838"/>
            <a:ext cx="165246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Latest Official USDM (US Drought Monitor)</a:t>
            </a:r>
            <a:endParaRPr/>
          </a:p>
          <a:p>
            <a:pPr marL="0" marR="0" lvl="0" indent="0" algn="l" rtl="0">
              <a:spcBef>
                <a:spcPts val="0"/>
              </a:spcBef>
              <a:spcAft>
                <a:spcPts val="0"/>
              </a:spcAft>
              <a:buNone/>
            </a:pPr>
            <a:r>
              <a:rPr lang="en-US" sz="1400" b="1" i="1">
                <a:solidFill>
                  <a:schemeClr val="dk1"/>
                </a:solidFill>
                <a:latin typeface="Times New Roman"/>
                <a:ea typeface="Times New Roman"/>
                <a:cs typeface="Times New Roman"/>
                <a:sym typeface="Times New Roman"/>
              </a:rPr>
              <a:t>(about a week old!)</a:t>
            </a:r>
            <a:r>
              <a:rPr lang="en-US" sz="1400" b="1">
                <a:solidFill>
                  <a:schemeClr val="dk1"/>
                </a:solidFill>
                <a:latin typeface="Times New Roman"/>
                <a:ea typeface="Times New Roman"/>
                <a:cs typeface="Times New Roman"/>
                <a:sym typeface="Times New Roman"/>
              </a:rPr>
              <a:t>  </a:t>
            </a:r>
            <a:endParaRPr/>
          </a:p>
        </p:txBody>
      </p:sp>
      <p:sp>
        <p:nvSpPr>
          <p:cNvPr id="158" name="Google Shape;158;p3"/>
          <p:cNvSpPr txBox="1"/>
          <p:nvPr/>
        </p:nvSpPr>
        <p:spPr>
          <a:xfrm>
            <a:off x="0" y="1115868"/>
            <a:ext cx="44196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dirty="0">
                <a:solidFill>
                  <a:schemeClr val="dk1"/>
                </a:solidFill>
                <a:latin typeface="Times New Roman"/>
                <a:ea typeface="Times New Roman"/>
                <a:cs typeface="Times New Roman"/>
                <a:sym typeface="Times New Roman"/>
              </a:rPr>
              <a:t>https://droughtmonitor.unl.edu/ConditionsOutlooks/CurrentConditions.aspx</a:t>
            </a:r>
            <a:endParaRPr dirty="0"/>
          </a:p>
        </p:txBody>
      </p:sp>
      <p:sp>
        <p:nvSpPr>
          <p:cNvPr id="159" name="Google Shape;159;p3"/>
          <p:cNvSpPr/>
          <p:nvPr/>
        </p:nvSpPr>
        <p:spPr>
          <a:xfrm>
            <a:off x="6872967" y="914400"/>
            <a:ext cx="20764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rgbClr val="FF0000"/>
                </a:solidFill>
                <a:latin typeface="Times New Roman"/>
                <a:ea typeface="Times New Roman"/>
                <a:cs typeface="Times New Roman"/>
                <a:sym typeface="Times New Roman"/>
              </a:rPr>
              <a:t>Based on the CPC P/analysis  &amp;  </a:t>
            </a:r>
            <a:endParaRPr/>
          </a:p>
          <a:p>
            <a:pPr marL="0" marR="0" lvl="0" indent="0" algn="l" rtl="0">
              <a:spcBef>
                <a:spcPts val="0"/>
              </a:spcBef>
              <a:spcAft>
                <a:spcPts val="0"/>
              </a:spcAft>
              <a:buNone/>
            </a:pPr>
            <a:r>
              <a:rPr lang="en-US" sz="800">
                <a:solidFill>
                  <a:srgbClr val="FF0000"/>
                </a:solidFill>
                <a:latin typeface="Times New Roman"/>
                <a:ea typeface="Times New Roman"/>
                <a:cs typeface="Times New Roman"/>
                <a:sym typeface="Times New Roman"/>
              </a:rPr>
              <a:t> </a:t>
            </a:r>
            <a:r>
              <a:rPr lang="en-US" sz="800" u="sng">
                <a:solidFill>
                  <a:srgbClr val="FF0000"/>
                </a:solidFill>
                <a:latin typeface="Times New Roman"/>
                <a:ea typeface="Times New Roman"/>
                <a:cs typeface="Times New Roman"/>
                <a:sym typeface="Times New Roman"/>
              </a:rPr>
              <a:t>VIC (Princeton) NLDAS model assimilation:</a:t>
            </a:r>
            <a:endParaRPr/>
          </a:p>
          <a:p>
            <a:pPr marL="0" marR="0" lvl="0" indent="-50800" algn="l" rtl="0">
              <a:spcBef>
                <a:spcPts val="0"/>
              </a:spcBef>
              <a:spcAft>
                <a:spcPts val="0"/>
              </a:spcAft>
              <a:buClr>
                <a:schemeClr val="dk1"/>
              </a:buClr>
              <a:buSzPts val="800"/>
              <a:buFont typeface="Arial"/>
              <a:buChar char="•"/>
            </a:pPr>
            <a:r>
              <a:rPr lang="en-US" sz="800">
                <a:solidFill>
                  <a:schemeClr val="dk1"/>
                </a:solidFill>
                <a:latin typeface="Times New Roman"/>
                <a:ea typeface="Times New Roman"/>
                <a:cs typeface="Times New Roman"/>
                <a:sym typeface="Times New Roman"/>
              </a:rPr>
              <a:t>Standardize Precipitation index </a:t>
            </a:r>
            <a:r>
              <a:rPr lang="en-US" sz="800">
                <a:solidFill>
                  <a:srgbClr val="FF0000"/>
                </a:solidFill>
                <a:latin typeface="Times New Roman"/>
                <a:ea typeface="Times New Roman"/>
                <a:cs typeface="Times New Roman"/>
                <a:sym typeface="Times New Roman"/>
              </a:rPr>
              <a:t>(SPI)</a:t>
            </a:r>
            <a:endParaRPr/>
          </a:p>
          <a:p>
            <a:pPr marL="0" marR="0" lvl="0" indent="-50800" algn="l" rtl="0">
              <a:spcBef>
                <a:spcPts val="0"/>
              </a:spcBef>
              <a:spcAft>
                <a:spcPts val="0"/>
              </a:spcAft>
              <a:buClr>
                <a:schemeClr val="dk1"/>
              </a:buClr>
              <a:buSzPts val="800"/>
              <a:buFont typeface="Arial"/>
              <a:buChar char="•"/>
            </a:pPr>
            <a:r>
              <a:rPr lang="en-US" sz="800">
                <a:solidFill>
                  <a:schemeClr val="dk1"/>
                </a:solidFill>
                <a:latin typeface="Times New Roman"/>
                <a:ea typeface="Times New Roman"/>
                <a:cs typeface="Times New Roman"/>
                <a:sym typeface="Times New Roman"/>
              </a:rPr>
              <a:t>Standardize Precipitation-Evapo –</a:t>
            </a:r>
            <a:endParaRPr/>
          </a:p>
          <a:p>
            <a:pPr marL="0" marR="0" lvl="0" indent="-50800" algn="l" rtl="0">
              <a:spcBef>
                <a:spcPts val="0"/>
              </a:spcBef>
              <a:spcAft>
                <a:spcPts val="0"/>
              </a:spcAft>
              <a:buClr>
                <a:schemeClr val="dk1"/>
              </a:buClr>
              <a:buSzPts val="800"/>
              <a:buFont typeface="Arial"/>
              <a:buChar char="•"/>
            </a:pPr>
            <a:r>
              <a:rPr lang="en-US" sz="800">
                <a:solidFill>
                  <a:schemeClr val="dk1"/>
                </a:solidFill>
                <a:latin typeface="Times New Roman"/>
                <a:ea typeface="Times New Roman"/>
                <a:cs typeface="Times New Roman"/>
                <a:sym typeface="Times New Roman"/>
              </a:rPr>
              <a:t>transpiration index </a:t>
            </a:r>
            <a:r>
              <a:rPr lang="en-US" sz="800">
                <a:solidFill>
                  <a:srgbClr val="FF0000"/>
                </a:solidFill>
                <a:latin typeface="Times New Roman"/>
                <a:ea typeface="Times New Roman"/>
                <a:cs typeface="Times New Roman"/>
                <a:sym typeface="Times New Roman"/>
              </a:rPr>
              <a:t>(SPEI)</a:t>
            </a:r>
            <a:endParaRPr/>
          </a:p>
          <a:p>
            <a:pPr marL="0" marR="0" lvl="0" indent="-50800" algn="l" rtl="0">
              <a:spcBef>
                <a:spcPts val="0"/>
              </a:spcBef>
              <a:spcAft>
                <a:spcPts val="0"/>
              </a:spcAft>
              <a:buClr>
                <a:schemeClr val="dk1"/>
              </a:buClr>
              <a:buSzPts val="800"/>
              <a:buFont typeface="Arial"/>
              <a:buChar char="•"/>
            </a:pPr>
            <a:r>
              <a:rPr lang="en-US" sz="800">
                <a:solidFill>
                  <a:schemeClr val="dk1"/>
                </a:solidFill>
                <a:latin typeface="Times New Roman"/>
                <a:ea typeface="Times New Roman"/>
                <a:cs typeface="Times New Roman"/>
                <a:sym typeface="Times New Roman"/>
              </a:rPr>
              <a:t>Evapotranspiration Stress Index </a:t>
            </a:r>
            <a:r>
              <a:rPr lang="en-US" sz="800">
                <a:solidFill>
                  <a:srgbClr val="FF0000"/>
                </a:solidFill>
                <a:latin typeface="Times New Roman"/>
                <a:ea typeface="Times New Roman"/>
                <a:cs typeface="Times New Roman"/>
                <a:sym typeface="Times New Roman"/>
              </a:rPr>
              <a:t>(ESI)</a:t>
            </a:r>
            <a:endParaRPr/>
          </a:p>
          <a:p>
            <a:pPr marL="0" marR="0" lvl="0" indent="-50800" algn="l" rtl="0">
              <a:spcBef>
                <a:spcPts val="0"/>
              </a:spcBef>
              <a:spcAft>
                <a:spcPts val="0"/>
              </a:spcAft>
              <a:buClr>
                <a:schemeClr val="dk1"/>
              </a:buClr>
              <a:buSzPts val="800"/>
              <a:buFont typeface="Arial"/>
              <a:buChar char="•"/>
            </a:pPr>
            <a:r>
              <a:rPr lang="en-US" sz="800">
                <a:solidFill>
                  <a:schemeClr val="dk1"/>
                </a:solidFill>
                <a:latin typeface="Times New Roman"/>
                <a:ea typeface="Times New Roman"/>
                <a:cs typeface="Times New Roman"/>
                <a:sym typeface="Times New Roman"/>
              </a:rPr>
              <a:t>Soil Moisture Percentile </a:t>
            </a:r>
            <a:r>
              <a:rPr lang="en-US" sz="800">
                <a:solidFill>
                  <a:srgbClr val="FF0000"/>
                </a:solidFill>
                <a:latin typeface="Times New Roman"/>
                <a:ea typeface="Times New Roman"/>
                <a:cs typeface="Times New Roman"/>
                <a:sym typeface="Times New Roman"/>
              </a:rPr>
              <a:t>(SMP)</a:t>
            </a:r>
            <a:endParaRPr/>
          </a:p>
          <a:p>
            <a:pPr marL="0" marR="0" lvl="0" indent="-50800" algn="l" rtl="0">
              <a:spcBef>
                <a:spcPts val="0"/>
              </a:spcBef>
              <a:spcAft>
                <a:spcPts val="0"/>
              </a:spcAft>
              <a:buClr>
                <a:schemeClr val="dk1"/>
              </a:buClr>
              <a:buSzPts val="800"/>
              <a:buFont typeface="Arial"/>
              <a:buChar char="•"/>
            </a:pPr>
            <a:r>
              <a:rPr lang="en-US" sz="800">
                <a:solidFill>
                  <a:schemeClr val="dk1"/>
                </a:solidFill>
                <a:latin typeface="Times New Roman"/>
                <a:ea typeface="Times New Roman"/>
                <a:cs typeface="Times New Roman"/>
                <a:sym typeface="Times New Roman"/>
              </a:rPr>
              <a:t>Standardize Runoff Index </a:t>
            </a:r>
            <a:r>
              <a:rPr lang="en-US" sz="800">
                <a:solidFill>
                  <a:srgbClr val="FF0000"/>
                </a:solidFill>
                <a:latin typeface="Times New Roman"/>
                <a:ea typeface="Times New Roman"/>
                <a:cs typeface="Times New Roman"/>
                <a:sym typeface="Times New Roman"/>
              </a:rPr>
              <a:t>(SRI)</a:t>
            </a:r>
            <a:endParaRPr/>
          </a:p>
          <a:p>
            <a:pPr marL="0" marR="0" lvl="0" indent="0" algn="l" rtl="0">
              <a:spcBef>
                <a:spcPts val="0"/>
              </a:spcBef>
              <a:spcAft>
                <a:spcPts val="0"/>
              </a:spcAft>
              <a:buNone/>
            </a:pPr>
            <a:r>
              <a:rPr lang="en-US" sz="800">
                <a:solidFill>
                  <a:srgbClr val="FF0000"/>
                </a:solidFill>
                <a:latin typeface="Times New Roman"/>
                <a:ea typeface="Times New Roman"/>
                <a:cs typeface="Times New Roman"/>
                <a:sym typeface="Times New Roman"/>
              </a:rPr>
              <a:t>-can be split into Short/Long Term Droughts!</a:t>
            </a:r>
            <a:endParaRPr/>
          </a:p>
        </p:txBody>
      </p:sp>
      <p:cxnSp>
        <p:nvCxnSpPr>
          <p:cNvPr id="160" name="Google Shape;160;p3"/>
          <p:cNvCxnSpPr/>
          <p:nvPr/>
        </p:nvCxnSpPr>
        <p:spPr>
          <a:xfrm flipH="1">
            <a:off x="4357807" y="972802"/>
            <a:ext cx="61794" cy="3620421"/>
          </a:xfrm>
          <a:prstGeom prst="straightConnector1">
            <a:avLst/>
          </a:prstGeom>
          <a:noFill/>
          <a:ln w="9525" cap="flat" cmpd="sng">
            <a:solidFill>
              <a:srgbClr val="FF0000"/>
            </a:solidFill>
            <a:prstDash val="solid"/>
            <a:round/>
            <a:headEnd type="none" w="sm" len="sm"/>
            <a:tailEnd type="none" w="sm" len="sm"/>
          </a:ln>
        </p:spPr>
      </p:cxnSp>
      <p:cxnSp>
        <p:nvCxnSpPr>
          <p:cNvPr id="161" name="Google Shape;161;p3"/>
          <p:cNvCxnSpPr/>
          <p:nvPr/>
        </p:nvCxnSpPr>
        <p:spPr>
          <a:xfrm flipH="1">
            <a:off x="4367893" y="4528683"/>
            <a:ext cx="4724399" cy="64540"/>
          </a:xfrm>
          <a:prstGeom prst="straightConnector1">
            <a:avLst/>
          </a:prstGeom>
          <a:noFill/>
          <a:ln w="9525" cap="flat" cmpd="sng">
            <a:solidFill>
              <a:srgbClr val="FF0000"/>
            </a:solidFill>
            <a:prstDash val="solid"/>
            <a:round/>
            <a:headEnd type="none" w="sm" len="sm"/>
            <a:tailEnd type="none" w="sm" len="sm"/>
          </a:ln>
        </p:spPr>
      </p:cxnSp>
      <p:sp>
        <p:nvSpPr>
          <p:cNvPr id="162" name="Google Shape;162;p3"/>
          <p:cNvSpPr txBox="1"/>
          <p:nvPr/>
        </p:nvSpPr>
        <p:spPr>
          <a:xfrm>
            <a:off x="4429125" y="2819400"/>
            <a:ext cx="2352675"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dk1"/>
                </a:solidFill>
                <a:latin typeface="Times New Roman"/>
                <a:ea typeface="Times New Roman"/>
                <a:cs typeface="Times New Roman"/>
                <a:sym typeface="Times New Roman"/>
              </a:rPr>
              <a:t>Objectively Integrated</a:t>
            </a:r>
            <a:endParaRPr/>
          </a:p>
          <a:p>
            <a:pPr marL="0" marR="0" lvl="0" indent="0" algn="l" rtl="0">
              <a:spcBef>
                <a:spcPts val="0"/>
              </a:spcBef>
              <a:spcAft>
                <a:spcPts val="0"/>
              </a:spcAft>
              <a:buNone/>
            </a:pPr>
            <a:r>
              <a:rPr lang="en-US" sz="1600" u="sng">
                <a:solidFill>
                  <a:schemeClr val="dk1"/>
                </a:solidFill>
                <a:latin typeface="Times New Roman"/>
                <a:ea typeface="Times New Roman"/>
                <a:cs typeface="Times New Roman"/>
                <a:sym typeface="Times New Roman"/>
              </a:rPr>
              <a:t>versus </a:t>
            </a:r>
            <a:r>
              <a:rPr lang="en-US" sz="1600" b="1" u="sng">
                <a:solidFill>
                  <a:schemeClr val="dk1"/>
                </a:solidFill>
                <a:latin typeface="Times New Roman"/>
                <a:ea typeface="Times New Roman"/>
                <a:cs typeface="Times New Roman"/>
                <a:sym typeface="Times New Roman"/>
              </a:rPr>
              <a:t>Deep Learning </a:t>
            </a:r>
            <a:endParaRPr/>
          </a:p>
          <a:p>
            <a:pPr marL="0" marR="0" lvl="0" indent="0" algn="l" rtl="0">
              <a:spcBef>
                <a:spcPts val="0"/>
              </a:spcBef>
              <a:spcAft>
                <a:spcPts val="0"/>
              </a:spcAft>
              <a:buNone/>
            </a:pPr>
            <a:r>
              <a:rPr lang="en-US" sz="1600" u="sng">
                <a:solidFill>
                  <a:schemeClr val="dk1"/>
                </a:solidFill>
                <a:latin typeface="Times New Roman"/>
                <a:ea typeface="Times New Roman"/>
                <a:cs typeface="Times New Roman"/>
                <a:sym typeface="Times New Roman"/>
              </a:rPr>
              <a:t>Methods</a:t>
            </a:r>
            <a:r>
              <a:rPr lang="en-US" sz="1200">
                <a:solidFill>
                  <a:schemeClr val="dk1"/>
                </a:solidFill>
                <a:latin typeface="Times New Roman"/>
                <a:ea typeface="Times New Roman"/>
                <a:cs typeface="Times New Roman"/>
                <a:sym typeface="Times New Roman"/>
              </a:rPr>
              <a:t> </a:t>
            </a:r>
            <a:r>
              <a:rPr lang="en-US" sz="1600">
                <a:solidFill>
                  <a:schemeClr val="dk1"/>
                </a:solidFill>
                <a:latin typeface="Times New Roman"/>
                <a:ea typeface="Times New Roman"/>
                <a:cs typeface="Times New Roman"/>
                <a:sym typeface="Times New Roman"/>
              </a:rPr>
              <a:t>~ gives |||r results. </a:t>
            </a:r>
            <a:r>
              <a:rPr lang="en-US" sz="1600" b="1">
                <a:solidFill>
                  <a:schemeClr val="dk1"/>
                </a:solidFill>
                <a:latin typeface="Times New Roman"/>
                <a:ea typeface="Times New Roman"/>
                <a:cs typeface="Times New Roman"/>
                <a:sym typeface="Times New Roman"/>
              </a:rPr>
              <a:t>Both Objective! </a:t>
            </a:r>
            <a:endParaRPr/>
          </a:p>
          <a:p>
            <a:pPr marL="0" marR="0" lvl="0" indent="0" algn="l" rtl="0">
              <a:spcBef>
                <a:spcPts val="0"/>
              </a:spcBef>
              <a:spcAft>
                <a:spcPts val="0"/>
              </a:spcAft>
              <a:buNone/>
            </a:pPr>
            <a:r>
              <a:rPr lang="en-US" sz="1600" b="1" u="sng">
                <a:solidFill>
                  <a:schemeClr val="dk1"/>
                </a:solidFill>
                <a:latin typeface="Times New Roman"/>
                <a:ea typeface="Times New Roman"/>
                <a:cs typeface="Times New Roman"/>
                <a:sym typeface="Times New Roman"/>
              </a:rPr>
              <a:t>Both “update daily” based on indicators day before!</a:t>
            </a:r>
            <a:endParaRPr/>
          </a:p>
        </p:txBody>
      </p:sp>
      <p:sp>
        <p:nvSpPr>
          <p:cNvPr id="163" name="Google Shape;163;p3"/>
          <p:cNvSpPr txBox="1"/>
          <p:nvPr/>
        </p:nvSpPr>
        <p:spPr>
          <a:xfrm>
            <a:off x="8500265" y="3120091"/>
            <a:ext cx="726823"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Objective </a:t>
            </a:r>
            <a:endParaRPr/>
          </a:p>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&amp; Updates  Daily!</a:t>
            </a:r>
            <a:endParaRPr/>
          </a:p>
        </p:txBody>
      </p:sp>
      <p:sp>
        <p:nvSpPr>
          <p:cNvPr id="164" name="Google Shape;164;p3"/>
          <p:cNvSpPr txBox="1"/>
          <p:nvPr/>
        </p:nvSpPr>
        <p:spPr>
          <a:xfrm>
            <a:off x="2167180" y="3312860"/>
            <a:ext cx="92808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FF0000"/>
                </a:solidFill>
                <a:latin typeface="Times New Roman"/>
                <a:ea typeface="Times New Roman"/>
                <a:cs typeface="Times New Roman"/>
                <a:sym typeface="Times New Roman"/>
              </a:rPr>
              <a:t>Objective</a:t>
            </a:r>
            <a:endParaRPr dirty="0"/>
          </a:p>
          <a:p>
            <a:pPr marL="0" marR="0" lvl="0" indent="0" algn="l" rtl="0">
              <a:spcBef>
                <a:spcPts val="0"/>
              </a:spcBef>
              <a:spcAft>
                <a:spcPts val="0"/>
              </a:spcAft>
              <a:buNone/>
            </a:pPr>
            <a:r>
              <a:rPr lang="en-US" sz="1000" dirty="0">
                <a:solidFill>
                  <a:srgbClr val="FF0000"/>
                </a:solidFill>
                <a:latin typeface="Times New Roman"/>
                <a:ea typeface="Times New Roman"/>
                <a:cs typeface="Times New Roman"/>
                <a:sym typeface="Times New Roman"/>
              </a:rPr>
              <a:t>runs Weekly</a:t>
            </a:r>
            <a:endParaRPr dirty="0"/>
          </a:p>
          <a:p>
            <a:pPr marL="0" marR="0" lvl="0" indent="0" algn="l" rtl="0">
              <a:spcBef>
                <a:spcPts val="0"/>
              </a:spcBef>
              <a:spcAft>
                <a:spcPts val="0"/>
              </a:spcAft>
              <a:buNone/>
            </a:pPr>
            <a:r>
              <a:rPr lang="en-US" sz="1000" dirty="0">
                <a:solidFill>
                  <a:srgbClr val="FF0000"/>
                </a:solidFill>
                <a:latin typeface="Times New Roman"/>
                <a:ea typeface="Times New Roman"/>
                <a:cs typeface="Times New Roman"/>
                <a:sym typeface="Times New Roman"/>
              </a:rPr>
              <a:t>On Mondays!</a:t>
            </a:r>
            <a:endParaRPr dirty="0"/>
          </a:p>
        </p:txBody>
      </p:sp>
      <p:sp>
        <p:nvSpPr>
          <p:cNvPr id="165" name="Google Shape;165;p3"/>
          <p:cNvSpPr txBox="1"/>
          <p:nvPr/>
        </p:nvSpPr>
        <p:spPr>
          <a:xfrm>
            <a:off x="5642335" y="6611779"/>
            <a:ext cx="327306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Times New Roman"/>
                <a:ea typeface="Times New Roman"/>
                <a:cs typeface="Times New Roman"/>
                <a:sym typeface="Times New Roman"/>
              </a:rPr>
              <a:t>*Released every Thursday, for conditions as of Tuesday!</a:t>
            </a:r>
            <a:endParaRPr/>
          </a:p>
        </p:txBody>
      </p:sp>
      <p:sp>
        <p:nvSpPr>
          <p:cNvPr id="167" name="Google Shape;167;p3"/>
          <p:cNvSpPr txBox="1"/>
          <p:nvPr/>
        </p:nvSpPr>
        <p:spPr>
          <a:xfrm>
            <a:off x="6134982" y="1959205"/>
            <a:ext cx="86201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Objective </a:t>
            </a:r>
            <a:endParaRPr/>
          </a:p>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&amp; Updates  Daily!</a:t>
            </a:r>
            <a:endParaRPr/>
          </a:p>
        </p:txBody>
      </p:sp>
      <p:sp>
        <p:nvSpPr>
          <p:cNvPr id="168" name="Google Shape;168;p3"/>
          <p:cNvSpPr txBox="1"/>
          <p:nvPr/>
        </p:nvSpPr>
        <p:spPr>
          <a:xfrm>
            <a:off x="8454397" y="4992469"/>
            <a:ext cx="8102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Subjective &amp;</a:t>
            </a:r>
            <a:endParaRPr/>
          </a:p>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Produced   Manually!</a:t>
            </a:r>
            <a:endParaRPr/>
          </a:p>
          <a:p>
            <a:pPr marL="0" marR="0" lvl="0" indent="0" algn="l" rtl="0">
              <a:spcBef>
                <a:spcPts val="0"/>
              </a:spcBef>
              <a:spcAft>
                <a:spcPts val="0"/>
              </a:spcAft>
              <a:buNone/>
            </a:pPr>
            <a:r>
              <a:rPr lang="en-US" sz="900">
                <a:solidFill>
                  <a:srgbClr val="FF0000"/>
                </a:solidFill>
                <a:latin typeface="Times New Roman"/>
                <a:ea typeface="Times New Roman"/>
                <a:cs typeface="Times New Roman"/>
                <a:sym typeface="Times New Roman"/>
              </a:rPr>
              <a:t>Weekly! </a:t>
            </a:r>
            <a:endParaRPr/>
          </a:p>
        </p:txBody>
      </p:sp>
      <p:sp>
        <p:nvSpPr>
          <p:cNvPr id="169" name="Google Shape;169;p3" descr="https://www.cpc.ncep.noaa.gov/products/people/lxu/odi/img/odi.pn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70" name="Google Shape;170;p3" descr="https://www.cpc.ncep.noaa.gov/products/people/lxu/odi/img/odi.pn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71" name="Google Shape;171;p3" descr="https://www.cpc.ncep.noaa.gov/products/people/lxu/odi/img/odi.png"/>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173" name="Google Shape;173;p3"/>
          <p:cNvCxnSpPr/>
          <p:nvPr/>
        </p:nvCxnSpPr>
        <p:spPr>
          <a:xfrm rot="10800000">
            <a:off x="6475783" y="2667000"/>
            <a:ext cx="0" cy="304800"/>
          </a:xfrm>
          <a:prstGeom prst="straightConnector1">
            <a:avLst/>
          </a:prstGeom>
          <a:noFill/>
          <a:ln w="28575" cap="flat" cmpd="sng">
            <a:solidFill>
              <a:srgbClr val="FF0000"/>
            </a:solidFill>
            <a:prstDash val="solid"/>
            <a:round/>
            <a:headEnd type="none" w="sm" len="sm"/>
            <a:tailEnd type="triangle" w="med" len="med"/>
          </a:ln>
        </p:spPr>
      </p:cxnSp>
      <p:cxnSp>
        <p:nvCxnSpPr>
          <p:cNvPr id="174" name="Google Shape;174;p3"/>
          <p:cNvCxnSpPr/>
          <p:nvPr/>
        </p:nvCxnSpPr>
        <p:spPr>
          <a:xfrm rot="10800000" flipH="1">
            <a:off x="6475043" y="3240534"/>
            <a:ext cx="505504" cy="12126"/>
          </a:xfrm>
          <a:prstGeom prst="straightConnector1">
            <a:avLst/>
          </a:prstGeom>
          <a:noFill/>
          <a:ln w="28575" cap="flat" cmpd="sng">
            <a:solidFill>
              <a:srgbClr val="FF0000"/>
            </a:solidFill>
            <a:prstDash val="solid"/>
            <a:round/>
            <a:headEnd type="none" w="sm" len="sm"/>
            <a:tailEnd type="triangle" w="med" len="med"/>
          </a:ln>
        </p:spPr>
      </p:cxnSp>
      <p:pic>
        <p:nvPicPr>
          <p:cNvPr id="175" name="Google Shape;175;p3"/>
          <p:cNvPicPr preferRelativeResize="0"/>
          <p:nvPr/>
        </p:nvPicPr>
        <p:blipFill rotWithShape="1">
          <a:blip r:embed="rId6">
            <a:alphaModFix/>
          </a:blip>
          <a:srcRect/>
          <a:stretch/>
        </p:blipFill>
        <p:spPr>
          <a:xfrm>
            <a:off x="6629400" y="4690853"/>
            <a:ext cx="2474909" cy="1845063"/>
          </a:xfrm>
          <a:prstGeom prst="rect">
            <a:avLst/>
          </a:prstGeom>
          <a:noFill/>
          <a:ln>
            <a:noFill/>
          </a:ln>
        </p:spPr>
      </p:pic>
      <p:sp>
        <p:nvSpPr>
          <p:cNvPr id="3" name="Google Shape;164;p3">
            <a:extLst>
              <a:ext uri="{FF2B5EF4-FFF2-40B4-BE49-F238E27FC236}">
                <a16:creationId xmlns:a16="http://schemas.microsoft.com/office/drawing/2014/main" id="{A6D5EC3A-C54C-A809-0C0C-AB622C2F6802}"/>
              </a:ext>
            </a:extLst>
          </p:cNvPr>
          <p:cNvSpPr txBox="1"/>
          <p:nvPr/>
        </p:nvSpPr>
        <p:spPr>
          <a:xfrm>
            <a:off x="2299015" y="5613384"/>
            <a:ext cx="92808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FF0000"/>
                </a:solidFill>
                <a:latin typeface="Times New Roman"/>
                <a:ea typeface="Times New Roman"/>
                <a:cs typeface="Times New Roman"/>
                <a:sym typeface="Times New Roman"/>
              </a:rPr>
              <a:t>Objective</a:t>
            </a:r>
            <a:endParaRPr dirty="0"/>
          </a:p>
          <a:p>
            <a:pPr marL="0" marR="0" lvl="0" indent="0" algn="l" rtl="0">
              <a:spcBef>
                <a:spcPts val="0"/>
              </a:spcBef>
              <a:spcAft>
                <a:spcPts val="0"/>
              </a:spcAft>
              <a:buNone/>
            </a:pPr>
            <a:r>
              <a:rPr lang="en-US" sz="1000" dirty="0">
                <a:solidFill>
                  <a:srgbClr val="FF0000"/>
                </a:solidFill>
                <a:latin typeface="Times New Roman"/>
                <a:ea typeface="Times New Roman"/>
                <a:cs typeface="Times New Roman"/>
                <a:sym typeface="Times New Roman"/>
              </a:rPr>
              <a:t>runs Weekly</a:t>
            </a:r>
            <a:endParaRPr dirty="0"/>
          </a:p>
          <a:p>
            <a:pPr marL="0" marR="0" lvl="0" indent="0" algn="l" rtl="0">
              <a:spcBef>
                <a:spcPts val="0"/>
              </a:spcBef>
              <a:spcAft>
                <a:spcPts val="0"/>
              </a:spcAft>
              <a:buNone/>
            </a:pPr>
            <a:r>
              <a:rPr lang="en-US" sz="1000" dirty="0">
                <a:solidFill>
                  <a:srgbClr val="FF0000"/>
                </a:solidFill>
                <a:latin typeface="Times New Roman"/>
                <a:ea typeface="Times New Roman"/>
                <a:cs typeface="Times New Roman"/>
                <a:sym typeface="Times New Roman"/>
              </a:rPr>
              <a:t>On Mondays!</a:t>
            </a:r>
            <a:endParaRPr dirty="0"/>
          </a:p>
        </p:txBody>
      </p:sp>
      <p:pic>
        <p:nvPicPr>
          <p:cNvPr id="4" name="Picture 3">
            <a:extLst>
              <a:ext uri="{FF2B5EF4-FFF2-40B4-BE49-F238E27FC236}">
                <a16:creationId xmlns:a16="http://schemas.microsoft.com/office/drawing/2014/main" id="{A99FBA31-DE88-B06F-B149-E18964D7EF2E}"/>
              </a:ext>
            </a:extLst>
          </p:cNvPr>
          <p:cNvPicPr>
            <a:picLocks noChangeAspect="1"/>
          </p:cNvPicPr>
          <p:nvPr/>
        </p:nvPicPr>
        <p:blipFill>
          <a:blip r:embed="rId7"/>
          <a:stretch>
            <a:fillRect/>
          </a:stretch>
        </p:blipFill>
        <p:spPr>
          <a:xfrm>
            <a:off x="133310" y="4080578"/>
            <a:ext cx="3595250" cy="2777421"/>
          </a:xfrm>
          <a:prstGeom prst="rect">
            <a:avLst/>
          </a:prstGeom>
        </p:spPr>
      </p:pic>
      <p:sp>
        <p:nvSpPr>
          <p:cNvPr id="166" name="Google Shape;166;p3"/>
          <p:cNvSpPr txBox="1"/>
          <p:nvPr/>
        </p:nvSpPr>
        <p:spPr>
          <a:xfrm>
            <a:off x="1292224" y="6385312"/>
            <a:ext cx="2862972" cy="36929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Times New Roman"/>
                <a:ea typeface="Times New Roman"/>
                <a:cs typeface="Times New Roman"/>
                <a:sym typeface="Times New Roman"/>
              </a:rPr>
              <a:t>These two maps above, used to be produced at CPC every Monday but now officially moved to NDMC operations!  </a:t>
            </a:r>
            <a:endParaRPr sz="1000" dirty="0"/>
          </a:p>
        </p:txBody>
      </p:sp>
      <p:pic>
        <p:nvPicPr>
          <p:cNvPr id="5" name="Picture 4">
            <a:extLst>
              <a:ext uri="{FF2B5EF4-FFF2-40B4-BE49-F238E27FC236}">
                <a16:creationId xmlns:a16="http://schemas.microsoft.com/office/drawing/2014/main" id="{BC01A1EE-8B8D-E6F2-BF05-E9D5B151FD59}"/>
              </a:ext>
            </a:extLst>
          </p:cNvPr>
          <p:cNvPicPr>
            <a:picLocks noChangeAspect="1"/>
          </p:cNvPicPr>
          <p:nvPr/>
        </p:nvPicPr>
        <p:blipFill>
          <a:blip r:embed="rId8"/>
          <a:stretch>
            <a:fillRect/>
          </a:stretch>
        </p:blipFill>
        <p:spPr>
          <a:xfrm>
            <a:off x="6586349" y="4696849"/>
            <a:ext cx="2474910" cy="19149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3" name="Google Shape;183;p4"/>
          <p:cNvPicPr preferRelativeResize="0"/>
          <p:nvPr/>
        </p:nvPicPr>
        <p:blipFill rotWithShape="1">
          <a:blip r:embed="rId3">
            <a:alphaModFix/>
          </a:blip>
          <a:srcRect/>
          <a:stretch/>
        </p:blipFill>
        <p:spPr>
          <a:xfrm>
            <a:off x="7229695" y="2717026"/>
            <a:ext cx="1546681" cy="1295128"/>
          </a:xfrm>
          <a:prstGeom prst="rect">
            <a:avLst/>
          </a:prstGeom>
          <a:noFill/>
          <a:ln>
            <a:noFill/>
          </a:ln>
        </p:spPr>
      </p:pic>
      <p:pic>
        <p:nvPicPr>
          <p:cNvPr id="182" name="Google Shape;182;p4"/>
          <p:cNvPicPr preferRelativeResize="0"/>
          <p:nvPr/>
        </p:nvPicPr>
        <p:blipFill rotWithShape="1">
          <a:blip r:embed="rId4">
            <a:alphaModFix/>
          </a:blip>
          <a:srcRect/>
          <a:stretch/>
        </p:blipFill>
        <p:spPr>
          <a:xfrm>
            <a:off x="552496" y="2967723"/>
            <a:ext cx="5271324" cy="2823477"/>
          </a:xfrm>
          <a:prstGeom prst="rect">
            <a:avLst/>
          </a:prstGeom>
          <a:noFill/>
          <a:ln>
            <a:noFill/>
          </a:ln>
        </p:spPr>
      </p:pic>
      <p:cxnSp>
        <p:nvCxnSpPr>
          <p:cNvPr id="184" name="Google Shape;184;p4"/>
          <p:cNvCxnSpPr/>
          <p:nvPr/>
        </p:nvCxnSpPr>
        <p:spPr>
          <a:xfrm flipH="1">
            <a:off x="2057400" y="5077926"/>
            <a:ext cx="3429000" cy="27474"/>
          </a:xfrm>
          <a:prstGeom prst="straightConnector1">
            <a:avLst/>
          </a:prstGeom>
          <a:noFill/>
          <a:ln w="9525" cap="flat" cmpd="sng">
            <a:solidFill>
              <a:srgbClr val="FF0000"/>
            </a:solidFill>
            <a:prstDash val="dash"/>
            <a:round/>
            <a:headEnd type="none" w="sm" len="sm"/>
            <a:tailEnd type="none" w="sm" len="sm"/>
          </a:ln>
        </p:spPr>
      </p:cxnSp>
      <p:pic>
        <p:nvPicPr>
          <p:cNvPr id="185" name="Google Shape;185;p4" descr="Drought Monitor for usdm"/>
          <p:cNvPicPr preferRelativeResize="0"/>
          <p:nvPr/>
        </p:nvPicPr>
        <p:blipFill rotWithShape="1">
          <a:blip r:embed="rId5">
            <a:alphaModFix/>
          </a:blip>
          <a:srcRect/>
          <a:stretch/>
        </p:blipFill>
        <p:spPr>
          <a:xfrm>
            <a:off x="7162800" y="76200"/>
            <a:ext cx="1981200" cy="1776181"/>
          </a:xfrm>
          <a:prstGeom prst="rect">
            <a:avLst/>
          </a:prstGeom>
          <a:noFill/>
          <a:ln>
            <a:noFill/>
          </a:ln>
        </p:spPr>
      </p:pic>
      <p:grpSp>
        <p:nvGrpSpPr>
          <p:cNvPr id="186" name="Google Shape;186;p4"/>
          <p:cNvGrpSpPr/>
          <p:nvPr/>
        </p:nvGrpSpPr>
        <p:grpSpPr>
          <a:xfrm>
            <a:off x="5171" y="1"/>
            <a:ext cx="7108933" cy="2990052"/>
            <a:chOff x="5171" y="49406"/>
            <a:chExt cx="7108933" cy="3212435"/>
          </a:xfrm>
        </p:grpSpPr>
        <p:pic>
          <p:nvPicPr>
            <p:cNvPr id="187" name="Google Shape;187;p4"/>
            <p:cNvPicPr preferRelativeResize="0"/>
            <p:nvPr/>
          </p:nvPicPr>
          <p:blipFill rotWithShape="1">
            <a:blip r:embed="rId6">
              <a:alphaModFix/>
            </a:blip>
            <a:srcRect r="33053" b="24173"/>
            <a:stretch/>
          </p:blipFill>
          <p:spPr>
            <a:xfrm>
              <a:off x="5171" y="49406"/>
              <a:ext cx="7108933" cy="3150994"/>
            </a:xfrm>
            <a:prstGeom prst="rect">
              <a:avLst/>
            </a:prstGeom>
            <a:noFill/>
            <a:ln>
              <a:noFill/>
            </a:ln>
          </p:spPr>
        </p:pic>
        <p:sp>
          <p:nvSpPr>
            <p:cNvPr id="188" name="Google Shape;188;p4"/>
            <p:cNvSpPr txBox="1"/>
            <p:nvPr/>
          </p:nvSpPr>
          <p:spPr>
            <a:xfrm>
              <a:off x="1247267" y="2954064"/>
              <a:ext cx="45820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rgbClr val="C00000"/>
                  </a:solidFill>
                  <a:latin typeface="Times New Roman"/>
                  <a:ea typeface="Times New Roman"/>
                  <a:cs typeface="Times New Roman"/>
                  <a:sym typeface="Times New Roman"/>
                </a:rPr>
                <a:t>Time series since 2000 spilt into 2 (above &amp; below) panels.</a:t>
              </a:r>
              <a:endParaRPr/>
            </a:p>
          </p:txBody>
        </p:sp>
      </p:grpSp>
      <p:sp>
        <p:nvSpPr>
          <p:cNvPr id="189" name="Google Shape;189;p4"/>
          <p:cNvSpPr txBox="1">
            <a:spLocks noGrp="1"/>
          </p:cNvSpPr>
          <p:nvPr>
            <p:ph type="sldNum" idx="12"/>
          </p:nvPr>
        </p:nvSpPr>
        <p:spPr>
          <a:xfrm>
            <a:off x="8839199" y="6616486"/>
            <a:ext cx="234733" cy="23914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190" name="Google Shape;190;p4"/>
          <p:cNvSpPr txBox="1"/>
          <p:nvPr/>
        </p:nvSpPr>
        <p:spPr>
          <a:xfrm>
            <a:off x="7104042" y="1817523"/>
            <a:ext cx="202048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In general, The spatial details of every drought is different.! Every situation is different!!</a:t>
            </a:r>
            <a:endParaRPr/>
          </a:p>
        </p:txBody>
      </p:sp>
      <p:cxnSp>
        <p:nvCxnSpPr>
          <p:cNvPr id="191" name="Google Shape;191;p4"/>
          <p:cNvCxnSpPr/>
          <p:nvPr/>
        </p:nvCxnSpPr>
        <p:spPr>
          <a:xfrm rot="10800000" flipH="1">
            <a:off x="6588933" y="838200"/>
            <a:ext cx="525171" cy="331109"/>
          </a:xfrm>
          <a:prstGeom prst="straightConnector1">
            <a:avLst/>
          </a:prstGeom>
          <a:noFill/>
          <a:ln w="12700" cap="flat" cmpd="sng">
            <a:solidFill>
              <a:schemeClr val="dk1"/>
            </a:solidFill>
            <a:prstDash val="solid"/>
            <a:round/>
            <a:headEnd type="none" w="sm" len="sm"/>
            <a:tailEnd type="triangle" w="med" len="med"/>
          </a:ln>
        </p:spPr>
      </p:cxnSp>
      <p:pic>
        <p:nvPicPr>
          <p:cNvPr id="192" name="Google Shape;192;p4"/>
          <p:cNvPicPr preferRelativeResize="0"/>
          <p:nvPr/>
        </p:nvPicPr>
        <p:blipFill rotWithShape="1">
          <a:blip r:embed="rId7">
            <a:alphaModFix/>
          </a:blip>
          <a:srcRect/>
          <a:stretch/>
        </p:blipFill>
        <p:spPr>
          <a:xfrm>
            <a:off x="51876" y="2834964"/>
            <a:ext cx="493763" cy="2218598"/>
          </a:xfrm>
          <a:prstGeom prst="rect">
            <a:avLst/>
          </a:prstGeom>
          <a:noFill/>
          <a:ln>
            <a:noFill/>
          </a:ln>
        </p:spPr>
      </p:pic>
      <p:sp>
        <p:nvSpPr>
          <p:cNvPr id="193" name="Google Shape;193;p4"/>
          <p:cNvSpPr txBox="1"/>
          <p:nvPr/>
        </p:nvSpPr>
        <p:spPr>
          <a:xfrm>
            <a:off x="7262907" y="3912014"/>
            <a:ext cx="18290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CONUS % Land Area</a:t>
            </a:r>
            <a:r>
              <a:rPr lang="en-US" sz="1800">
                <a:solidFill>
                  <a:schemeClr val="dk1"/>
                </a:solidFill>
                <a:latin typeface="Times New Roman"/>
                <a:ea typeface="Times New Roman"/>
                <a:cs typeface="Times New Roman"/>
                <a:sym typeface="Times New Roman"/>
              </a:rPr>
              <a:t> </a:t>
            </a:r>
            <a:endParaRPr/>
          </a:p>
        </p:txBody>
      </p:sp>
      <p:pic>
        <p:nvPicPr>
          <p:cNvPr id="194" name="Google Shape;194;p4"/>
          <p:cNvPicPr preferRelativeResize="0"/>
          <p:nvPr/>
        </p:nvPicPr>
        <p:blipFill rotWithShape="1">
          <a:blip r:embed="rId8">
            <a:alphaModFix/>
          </a:blip>
          <a:srcRect/>
          <a:stretch/>
        </p:blipFill>
        <p:spPr>
          <a:xfrm>
            <a:off x="6733823" y="3419844"/>
            <a:ext cx="493685" cy="1194221"/>
          </a:xfrm>
          <a:prstGeom prst="rect">
            <a:avLst/>
          </a:prstGeom>
          <a:noFill/>
          <a:ln>
            <a:noFill/>
          </a:ln>
        </p:spPr>
      </p:pic>
      <p:sp>
        <p:nvSpPr>
          <p:cNvPr id="196" name="Google Shape;196;p4"/>
          <p:cNvSpPr/>
          <p:nvPr/>
        </p:nvSpPr>
        <p:spPr>
          <a:xfrm>
            <a:off x="8444703" y="3450607"/>
            <a:ext cx="7473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last</a:t>
            </a:r>
            <a:endParaRPr/>
          </a:p>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month !</a:t>
            </a:r>
            <a:endParaRPr/>
          </a:p>
        </p:txBody>
      </p:sp>
      <p:sp>
        <p:nvSpPr>
          <p:cNvPr id="197" name="Google Shape;197;p4"/>
          <p:cNvSpPr txBox="1"/>
          <p:nvPr/>
        </p:nvSpPr>
        <p:spPr>
          <a:xfrm>
            <a:off x="304800" y="5791200"/>
            <a:ext cx="6477000" cy="1092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dirty="0">
                <a:solidFill>
                  <a:schemeClr val="dk1"/>
                </a:solidFill>
                <a:latin typeface="Trebuchet MS"/>
                <a:ea typeface="Trebuchet MS"/>
                <a:cs typeface="Trebuchet MS"/>
                <a:sym typeface="Trebuchet MS"/>
              </a:rPr>
              <a:t>We said in this briefing a 3,4 months ago, that the </a:t>
            </a:r>
            <a:r>
              <a:rPr lang="en-US" sz="1300" b="1" u="sng" dirty="0">
                <a:solidFill>
                  <a:schemeClr val="dk1"/>
                </a:solidFill>
                <a:latin typeface="Trebuchet MS"/>
                <a:ea typeface="Trebuchet MS"/>
                <a:cs typeface="Trebuchet MS"/>
                <a:sym typeface="Trebuchet MS"/>
              </a:rPr>
              <a:t>relative minimum</a:t>
            </a:r>
            <a:r>
              <a:rPr lang="en-US" sz="1300" dirty="0">
                <a:solidFill>
                  <a:schemeClr val="dk1"/>
                </a:solidFill>
                <a:latin typeface="Trebuchet MS"/>
                <a:ea typeface="Trebuchet MS"/>
                <a:cs typeface="Trebuchet MS"/>
                <a:sym typeface="Trebuchet MS"/>
              </a:rPr>
              <a:t> in the %(percent) of US land coverage by Drought has reached its lower limit, </a:t>
            </a:r>
            <a:r>
              <a:rPr lang="en-US" sz="1300" u="sng" dirty="0">
                <a:solidFill>
                  <a:schemeClr val="dk1"/>
                </a:solidFill>
                <a:latin typeface="Trebuchet MS"/>
                <a:ea typeface="Trebuchet MS"/>
                <a:cs typeface="Trebuchet MS"/>
                <a:sym typeface="Trebuchet MS"/>
              </a:rPr>
              <a:t>and will likely increase from that low point onwards and it has been happening</a:t>
            </a:r>
            <a:r>
              <a:rPr lang="en-US" sz="1300" dirty="0">
                <a:solidFill>
                  <a:schemeClr val="dk1"/>
                </a:solidFill>
                <a:latin typeface="Trebuchet MS"/>
                <a:ea typeface="Trebuchet MS"/>
                <a:cs typeface="Trebuchet MS"/>
                <a:sym typeface="Trebuchet MS"/>
              </a:rPr>
              <a:t>, as we suggested.  We said it based on 2 factors: weak 2024 SW monsoon, ending of El Nino, and (FINALLY) La Nina development. </a:t>
            </a:r>
            <a:endParaRPr sz="1200" i="1" dirty="0">
              <a:solidFill>
                <a:schemeClr val="dk1"/>
              </a:solidFill>
              <a:latin typeface="Trebuchet MS"/>
              <a:ea typeface="Trebuchet MS"/>
              <a:cs typeface="Trebuchet MS"/>
              <a:sym typeface="Trebuchet MS"/>
            </a:endParaRPr>
          </a:p>
        </p:txBody>
      </p:sp>
      <p:pic>
        <p:nvPicPr>
          <p:cNvPr id="198" name="Google Shape;198;p4"/>
          <p:cNvPicPr preferRelativeResize="0"/>
          <p:nvPr/>
        </p:nvPicPr>
        <p:blipFill rotWithShape="1">
          <a:blip r:embed="rId7">
            <a:alphaModFix/>
          </a:blip>
          <a:srcRect/>
          <a:stretch/>
        </p:blipFill>
        <p:spPr>
          <a:xfrm>
            <a:off x="5638800" y="2870156"/>
            <a:ext cx="506629" cy="2311443"/>
          </a:xfrm>
          <a:prstGeom prst="rect">
            <a:avLst/>
          </a:prstGeom>
          <a:noFill/>
          <a:ln>
            <a:noFill/>
          </a:ln>
        </p:spPr>
      </p:pic>
      <p:pic>
        <p:nvPicPr>
          <p:cNvPr id="199" name="Google Shape;199;p4"/>
          <p:cNvPicPr preferRelativeResize="0"/>
          <p:nvPr/>
        </p:nvPicPr>
        <p:blipFill rotWithShape="1">
          <a:blip r:embed="rId9">
            <a:alphaModFix/>
          </a:blip>
          <a:srcRect/>
          <a:stretch/>
        </p:blipFill>
        <p:spPr>
          <a:xfrm>
            <a:off x="7114104" y="5467458"/>
            <a:ext cx="1784771" cy="1374562"/>
          </a:xfrm>
          <a:prstGeom prst="rect">
            <a:avLst/>
          </a:prstGeom>
          <a:noFill/>
          <a:ln>
            <a:noFill/>
          </a:ln>
        </p:spPr>
      </p:pic>
      <p:cxnSp>
        <p:nvCxnSpPr>
          <p:cNvPr id="200" name="Google Shape;200;p4"/>
          <p:cNvCxnSpPr/>
          <p:nvPr/>
        </p:nvCxnSpPr>
        <p:spPr>
          <a:xfrm>
            <a:off x="5563436" y="4605466"/>
            <a:ext cx="1418038" cy="1088168"/>
          </a:xfrm>
          <a:prstGeom prst="straightConnector1">
            <a:avLst/>
          </a:prstGeom>
          <a:noFill/>
          <a:ln w="9525" cap="flat" cmpd="sng">
            <a:solidFill>
              <a:srgbClr val="FF0000"/>
            </a:solidFill>
            <a:prstDash val="solid"/>
            <a:round/>
            <a:headEnd type="none" w="sm" len="sm"/>
            <a:tailEnd type="triangle" w="med" len="med"/>
          </a:ln>
        </p:spPr>
      </p:cxnSp>
      <p:cxnSp>
        <p:nvCxnSpPr>
          <p:cNvPr id="201" name="Google Shape;201;p4"/>
          <p:cNvCxnSpPr/>
          <p:nvPr/>
        </p:nvCxnSpPr>
        <p:spPr>
          <a:xfrm>
            <a:off x="3114762" y="3904450"/>
            <a:ext cx="0" cy="1117154"/>
          </a:xfrm>
          <a:prstGeom prst="straightConnector1">
            <a:avLst/>
          </a:prstGeom>
          <a:noFill/>
          <a:ln w="9525" cap="flat" cmpd="sng">
            <a:solidFill>
              <a:srgbClr val="0033CC"/>
            </a:solidFill>
            <a:prstDash val="solid"/>
            <a:round/>
            <a:headEnd type="none" w="sm" len="sm"/>
            <a:tailEnd type="triangle" w="med" len="med"/>
          </a:ln>
        </p:spPr>
      </p:cxnSp>
      <p:pic>
        <p:nvPicPr>
          <p:cNvPr id="202" name="Google Shape;202;p4"/>
          <p:cNvPicPr preferRelativeResize="0"/>
          <p:nvPr/>
        </p:nvPicPr>
        <p:blipFill rotWithShape="1">
          <a:blip r:embed="rId10">
            <a:alphaModFix/>
          </a:blip>
          <a:srcRect/>
          <a:stretch/>
        </p:blipFill>
        <p:spPr>
          <a:xfrm>
            <a:off x="5272380" y="3670503"/>
            <a:ext cx="158510" cy="1194920"/>
          </a:xfrm>
          <a:prstGeom prst="rect">
            <a:avLst/>
          </a:prstGeom>
          <a:noFill/>
          <a:ln>
            <a:noFill/>
          </a:ln>
        </p:spPr>
      </p:pic>
      <p:cxnSp>
        <p:nvCxnSpPr>
          <p:cNvPr id="203" name="Google Shape;203;p4"/>
          <p:cNvCxnSpPr/>
          <p:nvPr/>
        </p:nvCxnSpPr>
        <p:spPr>
          <a:xfrm>
            <a:off x="3114762" y="3912046"/>
            <a:ext cx="0" cy="1117154"/>
          </a:xfrm>
          <a:prstGeom prst="straightConnector1">
            <a:avLst/>
          </a:prstGeom>
          <a:noFill/>
          <a:ln w="9525" cap="flat" cmpd="sng">
            <a:solidFill>
              <a:srgbClr val="0033CC"/>
            </a:solidFill>
            <a:prstDash val="solid"/>
            <a:round/>
            <a:headEnd type="none" w="sm" len="sm"/>
            <a:tailEnd type="triangle" w="med" len="med"/>
          </a:ln>
        </p:spPr>
      </p:cxnSp>
      <p:cxnSp>
        <p:nvCxnSpPr>
          <p:cNvPr id="204" name="Google Shape;204;p4"/>
          <p:cNvCxnSpPr/>
          <p:nvPr/>
        </p:nvCxnSpPr>
        <p:spPr>
          <a:xfrm>
            <a:off x="3771900" y="3803141"/>
            <a:ext cx="1104900" cy="0"/>
          </a:xfrm>
          <a:prstGeom prst="straightConnector1">
            <a:avLst/>
          </a:prstGeom>
          <a:noFill/>
          <a:ln w="15875" cap="flat" cmpd="sng">
            <a:solidFill>
              <a:srgbClr val="C00000"/>
            </a:solidFill>
            <a:prstDash val="solid"/>
            <a:round/>
            <a:headEnd type="triangle" w="med" len="med"/>
            <a:tailEnd type="triangle" w="med" len="med"/>
          </a:ln>
        </p:spPr>
      </p:cxnSp>
      <p:sp>
        <p:nvSpPr>
          <p:cNvPr id="205" name="Google Shape;205;p4"/>
          <p:cNvSpPr txBox="1"/>
          <p:nvPr/>
        </p:nvSpPr>
        <p:spPr>
          <a:xfrm>
            <a:off x="3851352" y="3313752"/>
            <a:ext cx="13054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3 back to back La Ninas !</a:t>
            </a:r>
            <a:endParaRPr/>
          </a:p>
        </p:txBody>
      </p:sp>
      <p:sp>
        <p:nvSpPr>
          <p:cNvPr id="206" name="Google Shape;206;p4"/>
          <p:cNvSpPr/>
          <p:nvPr/>
        </p:nvSpPr>
        <p:spPr>
          <a:xfrm>
            <a:off x="2590800" y="3433774"/>
            <a:ext cx="11294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After 2019 El Nino !</a:t>
            </a:r>
            <a:endParaRPr/>
          </a:p>
        </p:txBody>
      </p:sp>
      <p:sp>
        <p:nvSpPr>
          <p:cNvPr id="207" name="Google Shape;207;p4"/>
          <p:cNvSpPr/>
          <p:nvPr/>
        </p:nvSpPr>
        <p:spPr>
          <a:xfrm>
            <a:off x="4869441" y="2995171"/>
            <a:ext cx="897321"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After 2024  El Nino</a:t>
            </a:r>
            <a:r>
              <a:rPr lang="en-US" sz="1400" dirty="0">
                <a:solidFill>
                  <a:schemeClr val="dk1"/>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cxnSp>
        <p:nvCxnSpPr>
          <p:cNvPr id="208" name="Google Shape;208;p4"/>
          <p:cNvCxnSpPr/>
          <p:nvPr/>
        </p:nvCxnSpPr>
        <p:spPr>
          <a:xfrm rot="10800000" flipH="1">
            <a:off x="5339475" y="5091663"/>
            <a:ext cx="12161" cy="797103"/>
          </a:xfrm>
          <a:prstGeom prst="straightConnector1">
            <a:avLst/>
          </a:prstGeom>
          <a:noFill/>
          <a:ln w="9525" cap="flat" cmpd="sng">
            <a:solidFill>
              <a:srgbClr val="FF0000"/>
            </a:solidFill>
            <a:prstDash val="solid"/>
            <a:round/>
            <a:headEnd type="none" w="sm" len="sm"/>
            <a:tailEnd type="triangle" w="med" len="med"/>
          </a:ln>
        </p:spPr>
      </p:cxnSp>
      <p:pic>
        <p:nvPicPr>
          <p:cNvPr id="2" name="Picture 1">
            <a:extLst>
              <a:ext uri="{FF2B5EF4-FFF2-40B4-BE49-F238E27FC236}">
                <a16:creationId xmlns:a16="http://schemas.microsoft.com/office/drawing/2014/main" id="{3C45566A-1356-6957-AD64-B9C01772277F}"/>
              </a:ext>
            </a:extLst>
          </p:cNvPr>
          <p:cNvPicPr>
            <a:picLocks noChangeAspect="1"/>
          </p:cNvPicPr>
          <p:nvPr/>
        </p:nvPicPr>
        <p:blipFill>
          <a:blip r:embed="rId11"/>
          <a:srcRect l="18820" t="20483" r="46302" b="10449"/>
          <a:stretch/>
        </p:blipFill>
        <p:spPr>
          <a:xfrm>
            <a:off x="7313778" y="3985218"/>
            <a:ext cx="1516066" cy="1509176"/>
          </a:xfrm>
          <a:prstGeom prst="rect">
            <a:avLst/>
          </a:prstGeom>
        </p:spPr>
      </p:pic>
      <p:sp>
        <p:nvSpPr>
          <p:cNvPr id="195" name="Google Shape;195;p4"/>
          <p:cNvSpPr txBox="1"/>
          <p:nvPr/>
        </p:nvSpPr>
        <p:spPr>
          <a:xfrm>
            <a:off x="8390990" y="4876800"/>
            <a:ext cx="9412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This month !</a:t>
            </a: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a:extLst>
              <a:ext uri="{FF2B5EF4-FFF2-40B4-BE49-F238E27FC236}">
                <a16:creationId xmlns:a16="http://schemas.microsoft.com/office/drawing/2014/main" id="{C2AE6845-A920-6F9E-B0C1-C38F80ABA00A}"/>
              </a:ext>
            </a:extLst>
          </p:cNvPr>
          <p:cNvPicPr>
            <a:picLocks noChangeAspect="1"/>
          </p:cNvPicPr>
          <p:nvPr/>
        </p:nvPicPr>
        <p:blipFill>
          <a:blip r:embed="rId3"/>
          <a:stretch>
            <a:fillRect/>
          </a:stretch>
        </p:blipFill>
        <p:spPr>
          <a:xfrm>
            <a:off x="4944291" y="3201301"/>
            <a:ext cx="4114641" cy="3179495"/>
          </a:xfrm>
          <a:prstGeom prst="rect">
            <a:avLst/>
          </a:prstGeom>
        </p:spPr>
      </p:pic>
      <p:pic>
        <p:nvPicPr>
          <p:cNvPr id="2" name="Picture 1">
            <a:extLst>
              <a:ext uri="{FF2B5EF4-FFF2-40B4-BE49-F238E27FC236}">
                <a16:creationId xmlns:a16="http://schemas.microsoft.com/office/drawing/2014/main" id="{CE36A901-D80F-F2B7-3FA1-224E24C2446F}"/>
              </a:ext>
            </a:extLst>
          </p:cNvPr>
          <p:cNvPicPr>
            <a:picLocks noChangeAspect="1"/>
          </p:cNvPicPr>
          <p:nvPr/>
        </p:nvPicPr>
        <p:blipFill>
          <a:blip r:embed="rId4"/>
          <a:stretch>
            <a:fillRect/>
          </a:stretch>
        </p:blipFill>
        <p:spPr>
          <a:xfrm>
            <a:off x="87581" y="3773157"/>
            <a:ext cx="4034397" cy="3084843"/>
          </a:xfrm>
          <a:prstGeom prst="rect">
            <a:avLst/>
          </a:prstGeom>
        </p:spPr>
      </p:pic>
      <p:sp>
        <p:nvSpPr>
          <p:cNvPr id="213" name="Google Shape;213;p5"/>
          <p:cNvSpPr txBox="1">
            <a:spLocks noGrp="1"/>
          </p:cNvSpPr>
          <p:nvPr>
            <p:ph type="title"/>
          </p:nvPr>
        </p:nvSpPr>
        <p:spPr>
          <a:xfrm>
            <a:off x="228600" y="0"/>
            <a:ext cx="8763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(Previous) Seasonal/Monthly Drought outlooks</a:t>
            </a:r>
            <a:endParaRPr/>
          </a:p>
        </p:txBody>
      </p:sp>
      <p:sp>
        <p:nvSpPr>
          <p:cNvPr id="214" name="Google Shape;214;p5"/>
          <p:cNvSpPr txBox="1">
            <a:spLocks noGrp="1"/>
          </p:cNvSpPr>
          <p:nvPr>
            <p:ph type="sldNum" idx="12"/>
          </p:nvPr>
        </p:nvSpPr>
        <p:spPr>
          <a:xfrm>
            <a:off x="8821738" y="6534150"/>
            <a:ext cx="322262"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a:solidFill>
                  <a:schemeClr val="dk1"/>
                </a:solidFill>
                <a:latin typeface="Arial"/>
                <a:ea typeface="Arial"/>
                <a:cs typeface="Arial"/>
                <a:sym typeface="Arial"/>
              </a:rPr>
              <a:t>6</a:t>
            </a:fld>
            <a:endParaRPr sz="1400">
              <a:solidFill>
                <a:schemeClr val="dk1"/>
              </a:solidFill>
              <a:latin typeface="Arial"/>
              <a:ea typeface="Arial"/>
              <a:cs typeface="Arial"/>
              <a:sym typeface="Arial"/>
            </a:endParaRPr>
          </a:p>
        </p:txBody>
      </p:sp>
      <p:sp>
        <p:nvSpPr>
          <p:cNvPr id="215" name="Google Shape;215;p5"/>
          <p:cNvSpPr txBox="1"/>
          <p:nvPr/>
        </p:nvSpPr>
        <p:spPr>
          <a:xfrm>
            <a:off x="4191000" y="1749086"/>
            <a:ext cx="2374391"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Times New Roman"/>
              <a:buNone/>
            </a:pPr>
            <a:r>
              <a:rPr lang="en-US" sz="1400" dirty="0">
                <a:solidFill>
                  <a:schemeClr val="dk1"/>
                </a:solidFill>
                <a:latin typeface="Times New Roman"/>
                <a:ea typeface="Times New Roman"/>
                <a:cs typeface="Times New Roman"/>
                <a:sym typeface="Times New Roman"/>
              </a:rPr>
              <a:t>Updated Seasonal Outlook </a:t>
            </a:r>
            <a:endParaRPr dirty="0"/>
          </a:p>
          <a:p>
            <a:pPr marL="0" marR="0" lvl="0" indent="0" algn="l" rtl="0">
              <a:spcBef>
                <a:spcPts val="0"/>
              </a:spcBef>
              <a:spcAft>
                <a:spcPts val="0"/>
              </a:spcAft>
              <a:buClr>
                <a:schemeClr val="dk1"/>
              </a:buClr>
              <a:buSzPts val="1400"/>
              <a:buFont typeface="Times New Roman"/>
              <a:buNone/>
            </a:pPr>
            <a:r>
              <a:rPr lang="en-US" sz="1400" dirty="0">
                <a:solidFill>
                  <a:schemeClr val="dk1"/>
                </a:solidFill>
                <a:latin typeface="Times New Roman"/>
                <a:ea typeface="Times New Roman"/>
                <a:cs typeface="Times New Roman"/>
                <a:sym typeface="Times New Roman"/>
              </a:rPr>
              <a:t>( 1 </a:t>
            </a:r>
            <a:r>
              <a:rPr lang="en-US" dirty="0">
                <a:solidFill>
                  <a:schemeClr val="dk1"/>
                </a:solidFill>
                <a:latin typeface="Times New Roman"/>
                <a:ea typeface="Times New Roman"/>
                <a:cs typeface="Times New Roman"/>
                <a:sym typeface="Times New Roman"/>
              </a:rPr>
              <a:t>Jan</a:t>
            </a:r>
            <a:r>
              <a:rPr lang="en-US" sz="1400" dirty="0">
                <a:solidFill>
                  <a:schemeClr val="dk1"/>
                </a:solidFill>
                <a:latin typeface="Times New Roman"/>
                <a:ea typeface="Times New Roman"/>
                <a:cs typeface="Times New Roman"/>
                <a:sym typeface="Times New Roman"/>
              </a:rPr>
              <a:t> 2025 –  </a:t>
            </a:r>
            <a:r>
              <a:rPr lang="en-US" dirty="0">
                <a:solidFill>
                  <a:schemeClr val="dk1"/>
                </a:solidFill>
                <a:latin typeface="Times New Roman"/>
                <a:ea typeface="Times New Roman"/>
                <a:cs typeface="Times New Roman"/>
                <a:sym typeface="Times New Roman"/>
              </a:rPr>
              <a:t>31</a:t>
            </a:r>
            <a:r>
              <a:rPr lang="en-US" sz="1400" dirty="0">
                <a:solidFill>
                  <a:schemeClr val="dk1"/>
                </a:solidFill>
                <a:latin typeface="Times New Roman"/>
                <a:ea typeface="Times New Roman"/>
                <a:cs typeface="Times New Roman"/>
                <a:sym typeface="Times New Roman"/>
              </a:rPr>
              <a:t> Mar 2025) </a:t>
            </a:r>
            <a:endParaRPr dirty="0"/>
          </a:p>
          <a:p>
            <a:pPr marL="0" marR="0" lvl="0" indent="0" algn="l" rtl="0">
              <a:spcBef>
                <a:spcPts val="0"/>
              </a:spcBef>
              <a:spcAft>
                <a:spcPts val="0"/>
              </a:spcAft>
              <a:buClr>
                <a:schemeClr val="dk1"/>
              </a:buClr>
              <a:buSzPts val="1400"/>
              <a:buFont typeface="Times New Roman"/>
              <a:buNone/>
            </a:pPr>
            <a:r>
              <a:rPr lang="en-US" sz="1400" dirty="0">
                <a:solidFill>
                  <a:schemeClr val="dk1"/>
                </a:solidFill>
                <a:latin typeface="Times New Roman"/>
                <a:ea typeface="Times New Roman"/>
                <a:cs typeface="Times New Roman"/>
                <a:sym typeface="Times New Roman"/>
              </a:rPr>
              <a:t>issued  12/31/24</a:t>
            </a:r>
            <a:endParaRPr dirty="0"/>
          </a:p>
        </p:txBody>
      </p:sp>
      <p:sp>
        <p:nvSpPr>
          <p:cNvPr id="216" name="Google Shape;216;p5"/>
          <p:cNvSpPr txBox="1"/>
          <p:nvPr/>
        </p:nvSpPr>
        <p:spPr>
          <a:xfrm>
            <a:off x="6172200" y="2743200"/>
            <a:ext cx="2971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Times New Roman"/>
              <a:buNone/>
            </a:pPr>
            <a:r>
              <a:rPr lang="en-US" sz="1400" dirty="0">
                <a:solidFill>
                  <a:schemeClr val="dk1"/>
                </a:solidFill>
                <a:latin typeface="Times New Roman"/>
                <a:ea typeface="Times New Roman"/>
                <a:cs typeface="Times New Roman"/>
                <a:sym typeface="Times New Roman"/>
              </a:rPr>
              <a:t>Monthly outlook (for </a:t>
            </a:r>
            <a:r>
              <a:rPr lang="en-US" dirty="0">
                <a:solidFill>
                  <a:schemeClr val="dk1"/>
                </a:solidFill>
                <a:latin typeface="Times New Roman"/>
                <a:ea typeface="Times New Roman"/>
                <a:cs typeface="Times New Roman"/>
                <a:sym typeface="Times New Roman"/>
              </a:rPr>
              <a:t>January 2025</a:t>
            </a:r>
            <a:r>
              <a:rPr lang="en-US" sz="1400" dirty="0">
                <a:solidFill>
                  <a:schemeClr val="dk1"/>
                </a:solidFill>
                <a:latin typeface="Times New Roman"/>
                <a:ea typeface="Times New Roman"/>
                <a:cs typeface="Times New Roman"/>
                <a:sym typeface="Times New Roman"/>
              </a:rPr>
              <a:t>) </a:t>
            </a:r>
            <a:endParaRPr dirty="0"/>
          </a:p>
          <a:p>
            <a:pPr marL="0" marR="0" lvl="0" indent="0" algn="l" rtl="0">
              <a:spcBef>
                <a:spcPts val="0"/>
              </a:spcBef>
              <a:spcAft>
                <a:spcPts val="0"/>
              </a:spcAft>
              <a:buClr>
                <a:schemeClr val="dk1"/>
              </a:buClr>
              <a:buSzPts val="1400"/>
              <a:buFont typeface="Times New Roman"/>
              <a:buNone/>
            </a:pPr>
            <a:r>
              <a:rPr lang="en-US" sz="1400" dirty="0">
                <a:solidFill>
                  <a:schemeClr val="dk1"/>
                </a:solidFill>
                <a:latin typeface="Times New Roman"/>
                <a:ea typeface="Times New Roman"/>
                <a:cs typeface="Times New Roman"/>
                <a:sym typeface="Times New Roman"/>
              </a:rPr>
              <a:t>issued 12/31/24</a:t>
            </a:r>
            <a:endParaRPr dirty="0"/>
          </a:p>
        </p:txBody>
      </p:sp>
      <p:sp>
        <p:nvSpPr>
          <p:cNvPr id="217" name="Google Shape;217;p5"/>
          <p:cNvSpPr txBox="1"/>
          <p:nvPr/>
        </p:nvSpPr>
        <p:spPr>
          <a:xfrm>
            <a:off x="4275909" y="518366"/>
            <a:ext cx="4868091"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u="sng">
                <a:solidFill>
                  <a:srgbClr val="FF0000"/>
                </a:solidFill>
                <a:latin typeface="Times New Roman"/>
                <a:ea typeface="Times New Roman"/>
                <a:cs typeface="Times New Roman"/>
                <a:sym typeface="Times New Roman"/>
              </a:rPr>
              <a:t>New </a:t>
            </a:r>
            <a:r>
              <a:rPr lang="en-US" sz="1400" b="1" u="sng">
                <a:solidFill>
                  <a:srgbClr val="FF0000"/>
                </a:solidFill>
                <a:latin typeface="Times New Roman"/>
                <a:ea typeface="Times New Roman"/>
                <a:cs typeface="Times New Roman"/>
                <a:sym typeface="Times New Roman"/>
              </a:rPr>
              <a:t>Seasonal+</a:t>
            </a:r>
            <a:r>
              <a:rPr lang="en-US" sz="1400" u="sng">
                <a:solidFill>
                  <a:srgbClr val="FF0000"/>
                </a:solidFill>
                <a:latin typeface="Times New Roman"/>
                <a:ea typeface="Times New Roman"/>
                <a:cs typeface="Times New Roman"/>
                <a:sym typeface="Times New Roman"/>
              </a:rPr>
              <a:t> Drought Outlook(SDO) to be released in 2 days!</a:t>
            </a:r>
            <a:endParaRPr/>
          </a:p>
          <a:p>
            <a:pPr marL="0" marR="0" lvl="0" indent="0" algn="ctr" rtl="0">
              <a:spcBef>
                <a:spcPts val="0"/>
              </a:spcBef>
              <a:spcAft>
                <a:spcPts val="0"/>
              </a:spcAft>
              <a:buNone/>
            </a:pPr>
            <a:r>
              <a:rPr lang="en-US" sz="1300" u="sng">
                <a:solidFill>
                  <a:srgbClr val="FF0000"/>
                </a:solidFill>
                <a:latin typeface="Times New Roman"/>
                <a:ea typeface="Times New Roman"/>
                <a:cs typeface="Times New Roman"/>
                <a:sym typeface="Times New Roman"/>
              </a:rPr>
              <a:t>(reissued again at end of month for consistency with MDO!)</a:t>
            </a:r>
            <a:endParaRPr/>
          </a:p>
          <a:p>
            <a:pPr marL="0" marR="0" lvl="0" indent="0" algn="ctr" rtl="0">
              <a:spcBef>
                <a:spcPts val="0"/>
              </a:spcBef>
              <a:spcAft>
                <a:spcPts val="0"/>
              </a:spcAft>
              <a:buNone/>
            </a:pPr>
            <a:endParaRPr sz="1300" u="sng">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400" u="sng">
                <a:solidFill>
                  <a:srgbClr val="FF0000"/>
                </a:solidFill>
                <a:latin typeface="Times New Roman"/>
                <a:ea typeface="Times New Roman"/>
                <a:cs typeface="Times New Roman"/>
                <a:sym typeface="Times New Roman"/>
              </a:rPr>
              <a:t>New </a:t>
            </a:r>
            <a:r>
              <a:rPr lang="en-US" sz="1400" b="1" u="sng">
                <a:solidFill>
                  <a:srgbClr val="FF0000"/>
                </a:solidFill>
                <a:latin typeface="Times New Roman"/>
                <a:ea typeface="Times New Roman"/>
                <a:cs typeface="Times New Roman"/>
                <a:sym typeface="Times New Roman"/>
              </a:rPr>
              <a:t>Monthly</a:t>
            </a:r>
            <a:r>
              <a:rPr lang="en-US" sz="1400" u="sng">
                <a:solidFill>
                  <a:srgbClr val="FF0000"/>
                </a:solidFill>
                <a:latin typeface="Times New Roman"/>
                <a:ea typeface="Times New Roman"/>
                <a:cs typeface="Times New Roman"/>
                <a:sym typeface="Times New Roman"/>
              </a:rPr>
              <a:t> Drought Outlook (MDO) to be released                 at end of this month) </a:t>
            </a:r>
            <a:endParaRPr/>
          </a:p>
        </p:txBody>
      </p:sp>
      <p:sp>
        <p:nvSpPr>
          <p:cNvPr id="218" name="Google Shape;218;p5" descr="United States Seasonal Drought Outloo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19" name="Google Shape;219;p5" descr="United States Monthly Drought Outlook"/>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220" name="Google Shape;220;p5"/>
          <p:cNvCxnSpPr/>
          <p:nvPr/>
        </p:nvCxnSpPr>
        <p:spPr>
          <a:xfrm>
            <a:off x="4271086" y="2590800"/>
            <a:ext cx="0" cy="0"/>
          </a:xfrm>
          <a:prstGeom prst="straightConnector1">
            <a:avLst/>
          </a:prstGeom>
          <a:noFill/>
          <a:ln w="9525" cap="flat" cmpd="sng">
            <a:solidFill>
              <a:srgbClr val="B5DADD"/>
            </a:solidFill>
            <a:prstDash val="solid"/>
            <a:round/>
            <a:headEnd type="triangle" w="med" len="med"/>
            <a:tailEnd type="triangle" w="med" len="med"/>
          </a:ln>
        </p:spPr>
      </p:cxnSp>
      <p:cxnSp>
        <p:nvCxnSpPr>
          <p:cNvPr id="221" name="Google Shape;221;p5"/>
          <p:cNvCxnSpPr/>
          <p:nvPr/>
        </p:nvCxnSpPr>
        <p:spPr>
          <a:xfrm>
            <a:off x="4121980" y="3272889"/>
            <a:ext cx="822311" cy="1332121"/>
          </a:xfrm>
          <a:prstGeom prst="straightConnector1">
            <a:avLst/>
          </a:prstGeom>
          <a:noFill/>
          <a:ln w="19050" cap="flat" cmpd="sng">
            <a:solidFill>
              <a:srgbClr val="FF0000"/>
            </a:solidFill>
            <a:prstDash val="solid"/>
            <a:round/>
            <a:headEnd type="triangle" w="med" len="med"/>
            <a:tailEnd type="triangle" w="med" len="med"/>
          </a:ln>
        </p:spPr>
      </p:cxnSp>
      <p:sp>
        <p:nvSpPr>
          <p:cNvPr id="222" name="Google Shape;222;p5" descr="United States Seasonal Drought Outlook"/>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23" name="Google Shape;223;p5"/>
          <p:cNvSpPr/>
          <p:nvPr/>
        </p:nvSpPr>
        <p:spPr>
          <a:xfrm>
            <a:off x="307975" y="6581001"/>
            <a:ext cx="3654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https://droughtmonitor.unl.edu/Maps/ChangeMaps.aspx</a:t>
            </a:r>
            <a:endParaRPr dirty="0"/>
          </a:p>
        </p:txBody>
      </p:sp>
      <p:sp>
        <p:nvSpPr>
          <p:cNvPr id="224" name="Google Shape;224;p5"/>
          <p:cNvSpPr txBox="1"/>
          <p:nvPr/>
        </p:nvSpPr>
        <p:spPr>
          <a:xfrm>
            <a:off x="726417" y="2121969"/>
            <a:ext cx="29718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Both outlook maps from cpc website!</a:t>
            </a:r>
            <a:endParaRPr/>
          </a:p>
        </p:txBody>
      </p:sp>
      <p:sp>
        <p:nvSpPr>
          <p:cNvPr id="225" name="Google Shape;225;p5"/>
          <p:cNvSpPr txBox="1"/>
          <p:nvPr/>
        </p:nvSpPr>
        <p:spPr>
          <a:xfrm>
            <a:off x="4459767" y="6498189"/>
            <a:ext cx="29718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Both outlook maps from </a:t>
            </a:r>
            <a:r>
              <a:rPr lang="en-US" sz="1200" dirty="0" err="1">
                <a:solidFill>
                  <a:schemeClr val="dk1"/>
                </a:solidFill>
                <a:latin typeface="Times New Roman"/>
                <a:ea typeface="Times New Roman"/>
                <a:cs typeface="Times New Roman"/>
                <a:sym typeface="Times New Roman"/>
              </a:rPr>
              <a:t>cpc</a:t>
            </a:r>
            <a:r>
              <a:rPr lang="en-US" sz="1200" dirty="0">
                <a:solidFill>
                  <a:schemeClr val="dk1"/>
                </a:solidFill>
                <a:latin typeface="Times New Roman"/>
                <a:ea typeface="Times New Roman"/>
                <a:cs typeface="Times New Roman"/>
                <a:sym typeface="Times New Roman"/>
              </a:rPr>
              <a:t> website!</a:t>
            </a:r>
            <a:endParaRPr dirty="0"/>
          </a:p>
        </p:txBody>
      </p:sp>
      <p:pic>
        <p:nvPicPr>
          <p:cNvPr id="4" name="Picture 3">
            <a:extLst>
              <a:ext uri="{FF2B5EF4-FFF2-40B4-BE49-F238E27FC236}">
                <a16:creationId xmlns:a16="http://schemas.microsoft.com/office/drawing/2014/main" id="{44651B82-1C50-35A8-32A2-85821784670B}"/>
              </a:ext>
            </a:extLst>
          </p:cNvPr>
          <p:cNvPicPr>
            <a:picLocks noChangeAspect="1"/>
          </p:cNvPicPr>
          <p:nvPr/>
        </p:nvPicPr>
        <p:blipFill>
          <a:blip r:embed="rId5"/>
          <a:stretch>
            <a:fillRect/>
          </a:stretch>
        </p:blipFill>
        <p:spPr>
          <a:xfrm>
            <a:off x="134471" y="548640"/>
            <a:ext cx="3987860" cy="30815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8" name="Group 7">
            <a:extLst>
              <a:ext uri="{FF2B5EF4-FFF2-40B4-BE49-F238E27FC236}">
                <a16:creationId xmlns:a16="http://schemas.microsoft.com/office/drawing/2014/main" id="{1CF5A9E0-9B44-0879-EE1A-10F48EF476AF}"/>
              </a:ext>
            </a:extLst>
          </p:cNvPr>
          <p:cNvGrpSpPr/>
          <p:nvPr/>
        </p:nvGrpSpPr>
        <p:grpSpPr>
          <a:xfrm>
            <a:off x="-14531" y="453295"/>
            <a:ext cx="7800833" cy="6035373"/>
            <a:chOff x="-525075" y="453295"/>
            <a:chExt cx="8311377" cy="6127861"/>
          </a:xfrm>
        </p:grpSpPr>
        <p:pic>
          <p:nvPicPr>
            <p:cNvPr id="3" name="Picture 2">
              <a:extLst>
                <a:ext uri="{FF2B5EF4-FFF2-40B4-BE49-F238E27FC236}">
                  <a16:creationId xmlns:a16="http://schemas.microsoft.com/office/drawing/2014/main" id="{31546700-20F1-AEE8-C3ED-3206B7070A71}"/>
                </a:ext>
              </a:extLst>
            </p:cNvPr>
            <p:cNvPicPr>
              <a:picLocks noChangeAspect="1"/>
            </p:cNvPicPr>
            <p:nvPr/>
          </p:nvPicPr>
          <p:blipFill>
            <a:blip r:embed="rId3"/>
            <a:stretch>
              <a:fillRect/>
            </a:stretch>
          </p:blipFill>
          <p:spPr>
            <a:xfrm>
              <a:off x="3610185" y="453295"/>
              <a:ext cx="4166457" cy="3421237"/>
            </a:xfrm>
            <a:prstGeom prst="rect">
              <a:avLst/>
            </a:prstGeom>
          </p:spPr>
        </p:pic>
        <p:pic>
          <p:nvPicPr>
            <p:cNvPr id="2" name="Picture 1">
              <a:extLst>
                <a:ext uri="{FF2B5EF4-FFF2-40B4-BE49-F238E27FC236}">
                  <a16:creationId xmlns:a16="http://schemas.microsoft.com/office/drawing/2014/main" id="{DFBC6B21-DBD6-9B91-4AB7-8CA9A67D7DF5}"/>
                </a:ext>
              </a:extLst>
            </p:cNvPr>
            <p:cNvPicPr>
              <a:picLocks noChangeAspect="1"/>
            </p:cNvPicPr>
            <p:nvPr/>
          </p:nvPicPr>
          <p:blipFill>
            <a:blip r:embed="rId4"/>
            <a:stretch>
              <a:fillRect/>
            </a:stretch>
          </p:blipFill>
          <p:spPr>
            <a:xfrm>
              <a:off x="3610391" y="3152156"/>
              <a:ext cx="4175911" cy="3429000"/>
            </a:xfrm>
            <a:prstGeom prst="rect">
              <a:avLst/>
            </a:prstGeom>
          </p:spPr>
        </p:pic>
        <p:pic>
          <p:nvPicPr>
            <p:cNvPr id="7" name="Picture 6">
              <a:extLst>
                <a:ext uri="{FF2B5EF4-FFF2-40B4-BE49-F238E27FC236}">
                  <a16:creationId xmlns:a16="http://schemas.microsoft.com/office/drawing/2014/main" id="{986110C1-1116-13E2-0BB7-C29372337EFC}"/>
                </a:ext>
              </a:extLst>
            </p:cNvPr>
            <p:cNvPicPr>
              <a:picLocks noChangeAspect="1"/>
            </p:cNvPicPr>
            <p:nvPr/>
          </p:nvPicPr>
          <p:blipFill>
            <a:blip r:embed="rId5"/>
            <a:stretch>
              <a:fillRect/>
            </a:stretch>
          </p:blipFill>
          <p:spPr>
            <a:xfrm>
              <a:off x="-525075" y="453295"/>
              <a:ext cx="4135157" cy="3395535"/>
            </a:xfrm>
            <a:prstGeom prst="rect">
              <a:avLst/>
            </a:prstGeom>
          </p:spPr>
        </p:pic>
        <p:pic>
          <p:nvPicPr>
            <p:cNvPr id="5" name="Picture 4">
              <a:extLst>
                <a:ext uri="{FF2B5EF4-FFF2-40B4-BE49-F238E27FC236}">
                  <a16:creationId xmlns:a16="http://schemas.microsoft.com/office/drawing/2014/main" id="{F9254D13-BA3B-A40C-19BB-0B7BD254D476}"/>
                </a:ext>
              </a:extLst>
            </p:cNvPr>
            <p:cNvPicPr>
              <a:picLocks noChangeAspect="1"/>
            </p:cNvPicPr>
            <p:nvPr/>
          </p:nvPicPr>
          <p:blipFill>
            <a:blip r:embed="rId6"/>
            <a:stretch>
              <a:fillRect/>
            </a:stretch>
          </p:blipFill>
          <p:spPr>
            <a:xfrm>
              <a:off x="-525075" y="3175953"/>
              <a:ext cx="4135157" cy="3395535"/>
            </a:xfrm>
            <a:prstGeom prst="rect">
              <a:avLst/>
            </a:prstGeom>
          </p:spPr>
        </p:pic>
      </p:grpSp>
      <p:sp>
        <p:nvSpPr>
          <p:cNvPr id="240" name="Google Shape;240;p6"/>
          <p:cNvSpPr txBox="1">
            <a:spLocks noGrp="1"/>
          </p:cNvSpPr>
          <p:nvPr>
            <p:ph type="sldNum" idx="12"/>
          </p:nvPr>
        </p:nvSpPr>
        <p:spPr>
          <a:xfrm>
            <a:off x="8763000" y="6550025"/>
            <a:ext cx="381000" cy="3079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a:t>
            </a:fld>
            <a:endParaRPr/>
          </a:p>
        </p:txBody>
      </p:sp>
      <p:sp>
        <p:nvSpPr>
          <p:cNvPr id="241" name="Google Shape;241;p6"/>
          <p:cNvSpPr txBox="1"/>
          <p:nvPr/>
        </p:nvSpPr>
        <p:spPr>
          <a:xfrm>
            <a:off x="1143000" y="76200"/>
            <a:ext cx="5791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Precipitation </a:t>
            </a:r>
            <a:r>
              <a:rPr lang="en-US" sz="1800" b="1">
                <a:solidFill>
                  <a:schemeClr val="dk1"/>
                </a:solidFill>
                <a:latin typeface="Times New Roman"/>
                <a:ea typeface="Times New Roman"/>
                <a:cs typeface="Times New Roman"/>
                <a:sym typeface="Times New Roman"/>
              </a:rPr>
              <a:t>ANOM</a:t>
            </a:r>
            <a:r>
              <a:rPr lang="en-US" sz="1800">
                <a:solidFill>
                  <a:schemeClr val="dk1"/>
                </a:solidFill>
                <a:latin typeface="Times New Roman"/>
                <a:ea typeface="Times New Roman"/>
                <a:cs typeface="Times New Roman"/>
                <a:sym typeface="Times New Roman"/>
              </a:rPr>
              <a:t> during last 7, 14, 30, &amp; 60 days.</a:t>
            </a:r>
            <a:endParaRPr/>
          </a:p>
        </p:txBody>
      </p:sp>
      <p:cxnSp>
        <p:nvCxnSpPr>
          <p:cNvPr id="242" name="Google Shape;242;p6"/>
          <p:cNvCxnSpPr/>
          <p:nvPr/>
        </p:nvCxnSpPr>
        <p:spPr>
          <a:xfrm>
            <a:off x="2971599" y="76200"/>
            <a:ext cx="679546" cy="304800"/>
          </a:xfrm>
          <a:prstGeom prst="straightConnector1">
            <a:avLst/>
          </a:prstGeom>
          <a:noFill/>
          <a:ln w="9525" cap="flat" cmpd="sng">
            <a:solidFill>
              <a:srgbClr val="B5DADD"/>
            </a:solidFill>
            <a:prstDash val="solid"/>
            <a:round/>
            <a:headEnd type="none" w="sm" len="sm"/>
            <a:tailEnd type="none" w="sm" len="sm"/>
          </a:ln>
        </p:spPr>
      </p:cxnSp>
      <p:sp>
        <p:nvSpPr>
          <p:cNvPr id="243" name="Google Shape;243;p6"/>
          <p:cNvSpPr/>
          <p:nvPr/>
        </p:nvSpPr>
        <p:spPr>
          <a:xfrm>
            <a:off x="2438400" y="73456"/>
            <a:ext cx="762000" cy="33611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44" name="Google Shape;244;p6"/>
          <p:cNvSpPr txBox="1"/>
          <p:nvPr/>
        </p:nvSpPr>
        <p:spPr>
          <a:xfrm>
            <a:off x="7756812" y="3346395"/>
            <a:ext cx="1371600"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These maps in this and following slides, including          </a:t>
            </a:r>
            <a:r>
              <a:rPr lang="en-US" sz="1400" dirty="0">
                <a:solidFill>
                  <a:srgbClr val="FF0000"/>
                </a:solidFill>
                <a:latin typeface="Times New Roman"/>
                <a:ea typeface="Times New Roman"/>
                <a:cs typeface="Times New Roman"/>
                <a:sym typeface="Times New Roman"/>
              </a:rPr>
              <a:t>a) Total, </a:t>
            </a:r>
            <a:endParaRPr dirty="0"/>
          </a:p>
          <a:p>
            <a:pPr marL="0" marR="0" lvl="0" indent="0" algn="l" rtl="0">
              <a:spcBef>
                <a:spcPts val="0"/>
              </a:spcBef>
              <a:spcAft>
                <a:spcPts val="0"/>
              </a:spcAft>
              <a:buNone/>
            </a:pPr>
            <a:r>
              <a:rPr lang="en-US" sz="1400" dirty="0">
                <a:solidFill>
                  <a:srgbClr val="FF0000"/>
                </a:solidFill>
                <a:latin typeface="Times New Roman"/>
                <a:ea typeface="Times New Roman"/>
                <a:cs typeface="Times New Roman"/>
                <a:sym typeface="Times New Roman"/>
              </a:rPr>
              <a:t>b) </a:t>
            </a:r>
            <a:r>
              <a:rPr lang="en-US" sz="1400" dirty="0" err="1">
                <a:solidFill>
                  <a:srgbClr val="FF0000"/>
                </a:solidFill>
                <a:latin typeface="Times New Roman"/>
                <a:ea typeface="Times New Roman"/>
                <a:cs typeface="Times New Roman"/>
                <a:sym typeface="Times New Roman"/>
              </a:rPr>
              <a:t>Anom</a:t>
            </a:r>
            <a:r>
              <a:rPr lang="en-US" sz="1400" dirty="0">
                <a:solidFill>
                  <a:srgbClr val="FF0000"/>
                </a:solidFill>
                <a:latin typeface="Times New Roman"/>
                <a:ea typeface="Times New Roman"/>
                <a:cs typeface="Times New Roman"/>
                <a:sym typeface="Times New Roman"/>
              </a:rPr>
              <a:t> and </a:t>
            </a:r>
            <a:endParaRPr dirty="0"/>
          </a:p>
          <a:p>
            <a:pPr marL="0" marR="0" lvl="0" indent="0" algn="l" rtl="0">
              <a:spcBef>
                <a:spcPts val="0"/>
              </a:spcBef>
              <a:spcAft>
                <a:spcPts val="0"/>
              </a:spcAft>
              <a:buNone/>
            </a:pPr>
            <a:r>
              <a:rPr lang="en-US" sz="1400" dirty="0">
                <a:solidFill>
                  <a:srgbClr val="FF0000"/>
                </a:solidFill>
                <a:latin typeface="Times New Roman"/>
                <a:ea typeface="Times New Roman"/>
                <a:cs typeface="Times New Roman"/>
                <a:sym typeface="Times New Roman"/>
              </a:rPr>
              <a:t>c) Percent of Normal </a:t>
            </a:r>
            <a:r>
              <a:rPr lang="en-US" sz="1400" dirty="0" err="1">
                <a:solidFill>
                  <a:srgbClr val="FF0000"/>
                </a:solidFill>
                <a:latin typeface="Times New Roman"/>
                <a:ea typeface="Times New Roman"/>
                <a:cs typeface="Times New Roman"/>
                <a:sym typeface="Times New Roman"/>
              </a:rPr>
              <a:t>precip</a:t>
            </a:r>
            <a:r>
              <a:rPr lang="en-US" sz="1400" dirty="0">
                <a:solidFill>
                  <a:srgbClr val="FF0000"/>
                </a:solidFill>
                <a:latin typeface="Times New Roman"/>
                <a:ea typeface="Times New Roman"/>
                <a:cs typeface="Times New Roman"/>
                <a:sym typeface="Times New Roman"/>
              </a:rPr>
              <a:t>.  </a:t>
            </a:r>
            <a:r>
              <a:rPr lang="en-US" sz="1400" dirty="0">
                <a:solidFill>
                  <a:schemeClr val="dk1"/>
                </a:solidFill>
                <a:latin typeface="Times New Roman"/>
                <a:ea typeface="Times New Roman"/>
                <a:cs typeface="Times New Roman"/>
                <a:sym typeface="Times New Roman"/>
              </a:rPr>
              <a:t>in these and other longer time ranges are now (routinely) daily updated at: </a:t>
            </a:r>
            <a:endParaRPr dirty="0"/>
          </a:p>
        </p:txBody>
      </p:sp>
      <p:sp>
        <p:nvSpPr>
          <p:cNvPr id="248" name="Google Shape;248;p6"/>
          <p:cNvSpPr txBox="1"/>
          <p:nvPr/>
        </p:nvSpPr>
        <p:spPr>
          <a:xfrm>
            <a:off x="779165" y="820526"/>
            <a:ext cx="9523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Times New Roman"/>
                <a:ea typeface="Times New Roman"/>
                <a:cs typeface="Times New Roman"/>
                <a:sym typeface="Times New Roman"/>
              </a:rPr>
              <a:t>60 Days</a:t>
            </a:r>
            <a:endParaRPr dirty="0"/>
          </a:p>
        </p:txBody>
      </p:sp>
      <p:sp>
        <p:nvSpPr>
          <p:cNvPr id="250" name="Google Shape;250;p6"/>
          <p:cNvSpPr/>
          <p:nvPr/>
        </p:nvSpPr>
        <p:spPr>
          <a:xfrm>
            <a:off x="-14531" y="6553200"/>
            <a:ext cx="886249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Times New Roman"/>
                <a:ea typeface="Times New Roman"/>
                <a:cs typeface="Times New Roman"/>
                <a:sym typeface="Times New Roman"/>
              </a:rPr>
              <a:t>From: Recent </a:t>
            </a:r>
            <a:r>
              <a:rPr lang="en-US" sz="1400" b="1" dirty="0" err="1">
                <a:solidFill>
                  <a:schemeClr val="dk1"/>
                </a:solidFill>
                <a:latin typeface="Times New Roman"/>
                <a:ea typeface="Times New Roman"/>
                <a:cs typeface="Times New Roman"/>
                <a:sym typeface="Times New Roman"/>
              </a:rPr>
              <a:t>Accum</a:t>
            </a:r>
            <a:r>
              <a:rPr lang="en-US" sz="1400" b="1" dirty="0">
                <a:solidFill>
                  <a:schemeClr val="dk1"/>
                </a:solidFill>
                <a:latin typeface="Times New Roman"/>
                <a:ea typeface="Times New Roman"/>
                <a:cs typeface="Times New Roman"/>
                <a:sym typeface="Times New Roman"/>
              </a:rPr>
              <a:t>./</a:t>
            </a:r>
            <a:r>
              <a:rPr lang="en-US" sz="1400" b="1" dirty="0" err="1">
                <a:solidFill>
                  <a:schemeClr val="dk1"/>
                </a:solidFill>
                <a:latin typeface="Times New Roman"/>
                <a:ea typeface="Times New Roman"/>
                <a:cs typeface="Times New Roman"/>
                <a:sym typeface="Times New Roman"/>
              </a:rPr>
              <a:t>Anom</a:t>
            </a:r>
            <a:r>
              <a:rPr lang="en-US" sz="1400" b="1" dirty="0">
                <a:solidFill>
                  <a:schemeClr val="dk1"/>
                </a:solidFill>
                <a:latin typeface="Times New Roman"/>
                <a:ea typeface="Times New Roman"/>
                <a:cs typeface="Times New Roman"/>
                <a:sym typeface="Times New Roman"/>
              </a:rPr>
              <a:t>  Precipitation </a:t>
            </a:r>
            <a:r>
              <a:rPr lang="en-US" sz="1400" b="1" u="sng" dirty="0">
                <a:solidFill>
                  <a:srgbClr val="6600CC"/>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https://www.cpc.ncep.noaa.gov/products/Drought/briefing_prcp.shtml</a:t>
            </a:r>
            <a:r>
              <a:rPr lang="en-US" sz="1400" b="1" dirty="0">
                <a:solidFill>
                  <a:srgbClr val="6600CC"/>
                </a:solidFill>
                <a:latin typeface="Times New Roman"/>
                <a:ea typeface="Times New Roman"/>
                <a:cs typeface="Times New Roman"/>
                <a:sym typeface="Times New Roman"/>
              </a:rPr>
              <a:t> </a:t>
            </a:r>
            <a:endParaRPr dirty="0"/>
          </a:p>
        </p:txBody>
      </p:sp>
      <p:cxnSp>
        <p:nvCxnSpPr>
          <p:cNvPr id="251" name="Google Shape;251;p6"/>
          <p:cNvCxnSpPr>
            <a:stCxn id="244" idx="2"/>
          </p:cNvCxnSpPr>
          <p:nvPr/>
        </p:nvCxnSpPr>
        <p:spPr>
          <a:xfrm flipH="1">
            <a:off x="8330412" y="6239495"/>
            <a:ext cx="112200" cy="540600"/>
          </a:xfrm>
          <a:prstGeom prst="straightConnector1">
            <a:avLst/>
          </a:prstGeom>
          <a:noFill/>
          <a:ln w="9525" cap="flat" cmpd="sng">
            <a:solidFill>
              <a:srgbClr val="FF0000"/>
            </a:solidFill>
            <a:prstDash val="solid"/>
            <a:round/>
            <a:headEnd type="none" w="sm" len="sm"/>
            <a:tailEnd type="stealth" w="med" len="med"/>
          </a:ln>
        </p:spPr>
      </p:cxnSp>
      <p:sp>
        <p:nvSpPr>
          <p:cNvPr id="252" name="Google Shape;252;p6"/>
          <p:cNvSpPr txBox="1"/>
          <p:nvPr/>
        </p:nvSpPr>
        <p:spPr>
          <a:xfrm>
            <a:off x="7776642" y="177493"/>
            <a:ext cx="1447800"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This and next few slides show </a:t>
            </a:r>
            <a:r>
              <a:rPr lang="en-US" sz="1400" dirty="0" err="1">
                <a:solidFill>
                  <a:schemeClr val="dk1"/>
                </a:solidFill>
                <a:latin typeface="Times New Roman"/>
                <a:ea typeface="Times New Roman"/>
                <a:cs typeface="Times New Roman"/>
                <a:sym typeface="Times New Roman"/>
              </a:rPr>
              <a:t>Precip</a:t>
            </a:r>
            <a:r>
              <a:rPr lang="en-US" sz="1400" dirty="0">
                <a:solidFill>
                  <a:schemeClr val="dk1"/>
                </a:solidFill>
                <a:latin typeface="Times New Roman"/>
                <a:ea typeface="Times New Roman"/>
                <a:cs typeface="Times New Roman"/>
                <a:sym typeface="Times New Roman"/>
              </a:rPr>
              <a:t> deficit (excess).</a:t>
            </a:r>
            <a:endParaRPr dirty="0"/>
          </a:p>
          <a:p>
            <a:pPr marL="0" marR="0" lvl="0" indent="0" algn="l" rtl="0">
              <a:spcBef>
                <a:spcPts val="0"/>
              </a:spcBef>
              <a:spcAft>
                <a:spcPts val="0"/>
              </a:spcAft>
              <a:buNone/>
            </a:pPr>
            <a:r>
              <a:rPr lang="en-US" sz="1400" b="1" dirty="0">
                <a:solidFill>
                  <a:schemeClr val="dk1"/>
                </a:solidFill>
                <a:latin typeface="Times New Roman"/>
                <a:ea typeface="Times New Roman"/>
                <a:cs typeface="Times New Roman"/>
                <a:sym typeface="Times New Roman"/>
              </a:rPr>
              <a:t>Droughts, for the MOST part, begin and end with </a:t>
            </a:r>
            <a:r>
              <a:rPr lang="en-US" sz="1400" b="1" dirty="0" err="1">
                <a:solidFill>
                  <a:schemeClr val="dk1"/>
                </a:solidFill>
                <a:latin typeface="Times New Roman"/>
                <a:ea typeface="Times New Roman"/>
                <a:cs typeface="Times New Roman"/>
                <a:sym typeface="Times New Roman"/>
              </a:rPr>
              <a:t>precip</a:t>
            </a:r>
            <a:r>
              <a:rPr lang="en-US" sz="1400" b="1" dirty="0">
                <a:solidFill>
                  <a:schemeClr val="dk1"/>
                </a:solidFill>
                <a:latin typeface="Times New Roman"/>
                <a:ea typeface="Times New Roman"/>
                <a:cs typeface="Times New Roman"/>
                <a:sym typeface="Times New Roman"/>
              </a:rPr>
              <a:t>!! </a:t>
            </a:r>
            <a:r>
              <a:rPr lang="en-US" sz="1400" dirty="0">
                <a:solidFill>
                  <a:schemeClr val="dk1"/>
                </a:solidFill>
                <a:latin typeface="Times New Roman"/>
                <a:ea typeface="Times New Roman"/>
                <a:cs typeface="Times New Roman"/>
                <a:sym typeface="Times New Roman"/>
              </a:rPr>
              <a:t>Lately, Temps are becoming (secondarily) important as well.</a:t>
            </a:r>
            <a:endParaRPr dirty="0"/>
          </a:p>
        </p:txBody>
      </p:sp>
      <p:sp>
        <p:nvSpPr>
          <p:cNvPr id="257" name="Google Shape;257;p6" descr="US 4 panel 1wk - 2months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8" name="Google Shape;258;p6" descr="US 4 panel 1wk - 2months "/>
          <p:cNvSpPr/>
          <p:nvPr/>
        </p:nvSpPr>
        <p:spPr>
          <a:xfrm>
            <a:off x="307974" y="7937"/>
            <a:ext cx="1728461" cy="17284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9" name="Google Shape;259;p6" descr="US 4 panel 1wk - 2months "/>
          <p:cNvSpPr/>
          <p:nvPr/>
        </p:nvSpPr>
        <p:spPr>
          <a:xfrm>
            <a:off x="307974" y="7937"/>
            <a:ext cx="1980649" cy="19806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46" name="Google Shape;246;p6"/>
          <p:cNvSpPr txBox="1"/>
          <p:nvPr/>
        </p:nvSpPr>
        <p:spPr>
          <a:xfrm>
            <a:off x="4930877" y="934998"/>
            <a:ext cx="106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Times New Roman"/>
                <a:ea typeface="Times New Roman"/>
                <a:cs typeface="Times New Roman"/>
                <a:sym typeface="Times New Roman"/>
              </a:rPr>
              <a:t>10 Days</a:t>
            </a:r>
            <a:endParaRPr dirty="0"/>
          </a:p>
        </p:txBody>
      </p:sp>
      <p:sp>
        <p:nvSpPr>
          <p:cNvPr id="4" name="Google Shape;246;p6">
            <a:extLst>
              <a:ext uri="{FF2B5EF4-FFF2-40B4-BE49-F238E27FC236}">
                <a16:creationId xmlns:a16="http://schemas.microsoft.com/office/drawing/2014/main" id="{8451E3C3-F82F-86F5-69C3-23D22B44461E}"/>
              </a:ext>
            </a:extLst>
          </p:cNvPr>
          <p:cNvSpPr txBox="1"/>
          <p:nvPr/>
        </p:nvSpPr>
        <p:spPr>
          <a:xfrm>
            <a:off x="5013173" y="3510987"/>
            <a:ext cx="106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Times New Roman"/>
                <a:ea typeface="Times New Roman"/>
                <a:cs typeface="Times New Roman"/>
                <a:sym typeface="Times New Roman"/>
              </a:rPr>
              <a:t>7 Days</a:t>
            </a:r>
            <a:endParaRPr dirty="0"/>
          </a:p>
        </p:txBody>
      </p:sp>
      <p:sp>
        <p:nvSpPr>
          <p:cNvPr id="6" name="Google Shape;248;p6">
            <a:extLst>
              <a:ext uri="{FF2B5EF4-FFF2-40B4-BE49-F238E27FC236}">
                <a16:creationId xmlns:a16="http://schemas.microsoft.com/office/drawing/2014/main" id="{74628D7C-0687-B4B7-5BF0-689F6D160FE3}"/>
              </a:ext>
            </a:extLst>
          </p:cNvPr>
          <p:cNvSpPr txBox="1"/>
          <p:nvPr/>
        </p:nvSpPr>
        <p:spPr>
          <a:xfrm>
            <a:off x="773875" y="3569822"/>
            <a:ext cx="9523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Times New Roman"/>
                <a:ea typeface="Times New Roman"/>
                <a:cs typeface="Times New Roman"/>
                <a:sym typeface="Times New Roman"/>
              </a:rPr>
              <a:t>30 Days</a:t>
            </a:r>
            <a:endParaRPr dirty="0"/>
          </a:p>
        </p:txBody>
      </p:sp>
      <p:sp>
        <p:nvSpPr>
          <p:cNvPr id="9" name="Google Shape;250;p6">
            <a:extLst>
              <a:ext uri="{FF2B5EF4-FFF2-40B4-BE49-F238E27FC236}">
                <a16:creationId xmlns:a16="http://schemas.microsoft.com/office/drawing/2014/main" id="{016BC115-5FCD-7640-45DA-B4CC0EF957DB}"/>
              </a:ext>
            </a:extLst>
          </p:cNvPr>
          <p:cNvSpPr/>
          <p:nvPr/>
        </p:nvSpPr>
        <p:spPr>
          <a:xfrm>
            <a:off x="15588" y="5672323"/>
            <a:ext cx="269103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Swis721 Ex BT" panose="020B0605020202020204" pitchFamily="34" charset="0"/>
                <a:cs typeface="Times New Roman"/>
                <a:sym typeface="Times New Roman"/>
              </a:rPr>
              <a:t>CPC ¼ deg. Grid</a:t>
            </a:r>
          </a:p>
          <a:p>
            <a:pPr marL="0" marR="0" lvl="0" indent="0" algn="l" rtl="0">
              <a:spcBef>
                <a:spcPts val="0"/>
              </a:spcBef>
              <a:spcAft>
                <a:spcPts val="0"/>
              </a:spcAft>
              <a:buNone/>
            </a:pPr>
            <a:r>
              <a:rPr lang="en-US" sz="1200" b="1" dirty="0">
                <a:solidFill>
                  <a:schemeClr val="dk1"/>
                </a:solidFill>
                <a:latin typeface="Swis721 Ex BT" panose="020B0605020202020204" pitchFamily="34" charset="0"/>
                <a:cs typeface="Times New Roman"/>
                <a:sym typeface="Times New Roman"/>
              </a:rPr>
              <a:t>Graphic from </a:t>
            </a:r>
            <a:r>
              <a:rPr lang="en-US" sz="1200" b="1" dirty="0" err="1">
                <a:solidFill>
                  <a:schemeClr val="dk1"/>
                </a:solidFill>
                <a:latin typeface="Swis721 Ex BT" panose="020B0605020202020204" pitchFamily="34" charset="0"/>
                <a:cs typeface="Times New Roman"/>
                <a:sym typeface="Times New Roman"/>
              </a:rPr>
              <a:t>Weatherbell</a:t>
            </a:r>
            <a:endParaRPr sz="1200" dirty="0">
              <a:latin typeface="Swis721 Ex BT" panose="020B0605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74" name="Google Shape;274;p7"/>
          <p:cNvSpPr txBox="1">
            <a:spLocks noGrp="1"/>
          </p:cNvSpPr>
          <p:nvPr>
            <p:ph type="sldNum" idx="12"/>
          </p:nvPr>
        </p:nvSpPr>
        <p:spPr>
          <a:xfrm>
            <a:off x="8892386" y="6553002"/>
            <a:ext cx="251614" cy="30499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a:t>
            </a:fld>
            <a:endParaRPr/>
          </a:p>
        </p:txBody>
      </p:sp>
      <p:sp>
        <p:nvSpPr>
          <p:cNvPr id="275" name="Google Shape;275;p7"/>
          <p:cNvSpPr txBox="1"/>
          <p:nvPr/>
        </p:nvSpPr>
        <p:spPr>
          <a:xfrm>
            <a:off x="0" y="76200"/>
            <a:ext cx="9144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Times New Roman"/>
                <a:ea typeface="Times New Roman"/>
                <a:cs typeface="Times New Roman"/>
                <a:sym typeface="Times New Roman"/>
              </a:rPr>
              <a:t>Precipitation </a:t>
            </a:r>
            <a:r>
              <a:rPr lang="en-US" sz="1600" b="1" dirty="0">
                <a:solidFill>
                  <a:schemeClr val="dk1"/>
                </a:solidFill>
                <a:latin typeface="Times New Roman"/>
                <a:ea typeface="Times New Roman"/>
                <a:cs typeface="Times New Roman"/>
                <a:sym typeface="Times New Roman"/>
              </a:rPr>
              <a:t>Percent </a:t>
            </a:r>
            <a:r>
              <a:rPr lang="en-US" sz="1400" b="1" dirty="0">
                <a:solidFill>
                  <a:schemeClr val="dk1"/>
                </a:solidFill>
                <a:latin typeface="Times New Roman"/>
                <a:ea typeface="Times New Roman"/>
                <a:cs typeface="Times New Roman"/>
                <a:sym typeface="Times New Roman"/>
              </a:rPr>
              <a:t>(of normal) </a:t>
            </a:r>
            <a:r>
              <a:rPr lang="en-US" sz="1600" dirty="0">
                <a:solidFill>
                  <a:schemeClr val="dk1"/>
                </a:solidFill>
                <a:latin typeface="Times New Roman"/>
                <a:ea typeface="Times New Roman"/>
                <a:cs typeface="Times New Roman"/>
                <a:sym typeface="Times New Roman"/>
              </a:rPr>
              <a:t>during last 7, 14, 30, &amp; 60 days - </a:t>
            </a:r>
            <a:endParaRPr dirty="0"/>
          </a:p>
        </p:txBody>
      </p:sp>
      <p:sp>
        <p:nvSpPr>
          <p:cNvPr id="276" name="Google Shape;276;p7"/>
          <p:cNvSpPr/>
          <p:nvPr/>
        </p:nvSpPr>
        <p:spPr>
          <a:xfrm>
            <a:off x="1143000" y="76201"/>
            <a:ext cx="762000" cy="36933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79" name="Google Shape;279;p7"/>
          <p:cNvSpPr/>
          <p:nvPr/>
        </p:nvSpPr>
        <p:spPr>
          <a:xfrm>
            <a:off x="181708" y="6550223"/>
            <a:ext cx="873437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From: Recent </a:t>
            </a:r>
            <a:r>
              <a:rPr lang="en-US" sz="1400" dirty="0" err="1">
                <a:solidFill>
                  <a:schemeClr val="dk1"/>
                </a:solidFill>
                <a:latin typeface="Times New Roman"/>
                <a:ea typeface="Times New Roman"/>
                <a:cs typeface="Times New Roman"/>
                <a:sym typeface="Times New Roman"/>
              </a:rPr>
              <a:t>Anom</a:t>
            </a:r>
            <a:r>
              <a:rPr lang="en-US" sz="1400" dirty="0">
                <a:solidFill>
                  <a:schemeClr val="dk1"/>
                </a:solidFill>
                <a:latin typeface="Times New Roman"/>
                <a:ea typeface="Times New Roman"/>
                <a:cs typeface="Times New Roman"/>
                <a:sym typeface="Times New Roman"/>
              </a:rPr>
              <a:t>/% of normal  Precipitation </a:t>
            </a:r>
            <a:r>
              <a:rPr lang="en-US" sz="1400" u="sng" dirty="0">
                <a:solidFill>
                  <a:srgbClr val="6600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https://www.cpc.ncep.noaa.gov/products/Drought/briefing_prcp.shtml</a:t>
            </a:r>
            <a:r>
              <a:rPr lang="en-US" sz="1400" dirty="0">
                <a:solidFill>
                  <a:srgbClr val="6600CC"/>
                </a:solidFill>
                <a:latin typeface="Times New Roman"/>
                <a:ea typeface="Times New Roman"/>
                <a:cs typeface="Times New Roman"/>
                <a:sym typeface="Times New Roman"/>
              </a:rPr>
              <a:t> </a:t>
            </a:r>
            <a:endParaRPr dirty="0"/>
          </a:p>
        </p:txBody>
      </p:sp>
      <p:sp>
        <p:nvSpPr>
          <p:cNvPr id="280" name="Google Shape;280;p7"/>
          <p:cNvSpPr txBox="1"/>
          <p:nvPr/>
        </p:nvSpPr>
        <p:spPr>
          <a:xfrm>
            <a:off x="7571748" y="1322963"/>
            <a:ext cx="1524000" cy="37548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FF0000"/>
                </a:solidFill>
                <a:latin typeface="Times New Roman"/>
                <a:ea typeface="Times New Roman"/>
                <a:cs typeface="Times New Roman"/>
                <a:sym typeface="Times New Roman"/>
              </a:rPr>
              <a:t>This plot shows only the rainfall deficient regions &lt;= 90% of normal.  </a:t>
            </a:r>
            <a:endParaRPr/>
          </a:p>
          <a:p>
            <a:pPr marL="0" marR="0" lvl="0" indent="0" algn="l" rtl="0">
              <a:spcBef>
                <a:spcPts val="0"/>
              </a:spcBef>
              <a:spcAft>
                <a:spcPts val="0"/>
              </a:spcAft>
              <a:buNone/>
            </a:pPr>
            <a:r>
              <a:rPr lang="en-US" sz="1400">
                <a:solidFill>
                  <a:srgbClr val="FF0000"/>
                </a:solidFill>
                <a:latin typeface="Times New Roman"/>
                <a:ea typeface="Times New Roman"/>
                <a:cs typeface="Times New Roman"/>
                <a:sym typeface="Times New Roman"/>
              </a:rPr>
              <a:t>--  </a:t>
            </a:r>
            <a:r>
              <a:rPr lang="en-US" sz="1400" u="sng">
                <a:solidFill>
                  <a:srgbClr val="FF0000"/>
                </a:solidFill>
                <a:latin typeface="Times New Roman"/>
                <a:ea typeface="Times New Roman"/>
                <a:cs typeface="Times New Roman"/>
                <a:sym typeface="Times New Roman"/>
              </a:rPr>
              <a:t>This shows more clearly</a:t>
            </a:r>
            <a:r>
              <a:rPr lang="en-US" sz="1400">
                <a:solidFill>
                  <a:srgbClr val="FF0000"/>
                </a:solidFill>
                <a:latin typeface="Times New Roman"/>
                <a:ea typeface="Times New Roman"/>
                <a:cs typeface="Times New Roman"/>
                <a:sym typeface="Times New Roman"/>
              </a:rPr>
              <a:t>  possible/likely  drought developing region in the future unless there is above normal rainfall in these regions in the future, to offset these shortfalls.</a:t>
            </a:r>
            <a:endParaRPr/>
          </a:p>
        </p:txBody>
      </p:sp>
      <p:sp>
        <p:nvSpPr>
          <p:cNvPr id="281" name="Google Shape;281;p7" descr="US 4 panel 1wk - 2months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82" name="Google Shape;282;p7" descr="US 4 panel 1wk - 2months "/>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7" name="Group 6">
            <a:extLst>
              <a:ext uri="{FF2B5EF4-FFF2-40B4-BE49-F238E27FC236}">
                <a16:creationId xmlns:a16="http://schemas.microsoft.com/office/drawing/2014/main" id="{AD28DC8D-909A-83D6-09CB-2D4758BB2858}"/>
              </a:ext>
            </a:extLst>
          </p:cNvPr>
          <p:cNvGrpSpPr/>
          <p:nvPr/>
        </p:nvGrpSpPr>
        <p:grpSpPr>
          <a:xfrm>
            <a:off x="17076" y="445533"/>
            <a:ext cx="7554672" cy="6162470"/>
            <a:chOff x="17076" y="781973"/>
            <a:chExt cx="7502491" cy="5826030"/>
          </a:xfrm>
        </p:grpSpPr>
        <p:pic>
          <p:nvPicPr>
            <p:cNvPr id="2" name="Picture 1">
              <a:extLst>
                <a:ext uri="{FF2B5EF4-FFF2-40B4-BE49-F238E27FC236}">
                  <a16:creationId xmlns:a16="http://schemas.microsoft.com/office/drawing/2014/main" id="{1D85B183-0598-6AD7-F757-A4CEB54CA674}"/>
                </a:ext>
              </a:extLst>
            </p:cNvPr>
            <p:cNvPicPr>
              <a:picLocks noChangeAspect="1"/>
            </p:cNvPicPr>
            <p:nvPr/>
          </p:nvPicPr>
          <p:blipFill>
            <a:blip r:embed="rId4"/>
            <a:stretch>
              <a:fillRect/>
            </a:stretch>
          </p:blipFill>
          <p:spPr>
            <a:xfrm>
              <a:off x="3858893" y="817587"/>
              <a:ext cx="3636415" cy="2721142"/>
            </a:xfrm>
            <a:prstGeom prst="rect">
              <a:avLst/>
            </a:prstGeom>
          </p:spPr>
        </p:pic>
        <p:pic>
          <p:nvPicPr>
            <p:cNvPr id="3" name="Picture 2">
              <a:extLst>
                <a:ext uri="{FF2B5EF4-FFF2-40B4-BE49-F238E27FC236}">
                  <a16:creationId xmlns:a16="http://schemas.microsoft.com/office/drawing/2014/main" id="{6C5865B3-A40C-A310-100A-06FB39D87D37}"/>
                </a:ext>
              </a:extLst>
            </p:cNvPr>
            <p:cNvPicPr>
              <a:picLocks noChangeAspect="1"/>
            </p:cNvPicPr>
            <p:nvPr/>
          </p:nvPicPr>
          <p:blipFill>
            <a:blip r:embed="rId5"/>
            <a:stretch>
              <a:fillRect/>
            </a:stretch>
          </p:blipFill>
          <p:spPr>
            <a:xfrm>
              <a:off x="3810000" y="3554803"/>
              <a:ext cx="3709567" cy="3046067"/>
            </a:xfrm>
            <a:prstGeom prst="rect">
              <a:avLst/>
            </a:prstGeom>
          </p:spPr>
        </p:pic>
        <p:sp>
          <p:nvSpPr>
            <p:cNvPr id="4" name="Google Shape;277;p7">
              <a:extLst>
                <a:ext uri="{FF2B5EF4-FFF2-40B4-BE49-F238E27FC236}">
                  <a16:creationId xmlns:a16="http://schemas.microsoft.com/office/drawing/2014/main" id="{43D3DBF5-BBA4-70A7-8351-921D133ACDB4}"/>
                </a:ext>
              </a:extLst>
            </p:cNvPr>
            <p:cNvSpPr txBox="1"/>
            <p:nvPr/>
          </p:nvSpPr>
          <p:spPr>
            <a:xfrm>
              <a:off x="4957773" y="3751137"/>
              <a:ext cx="106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33CC"/>
                  </a:solidFill>
                  <a:latin typeface="Times New Roman"/>
                  <a:ea typeface="Times New Roman"/>
                  <a:cs typeface="Times New Roman"/>
                  <a:sym typeface="Times New Roman"/>
                </a:rPr>
                <a:t>7 Days</a:t>
              </a:r>
              <a:endParaRPr dirty="0"/>
            </a:p>
          </p:txBody>
        </p:sp>
        <p:sp>
          <p:nvSpPr>
            <p:cNvPr id="277" name="Google Shape;277;p7"/>
            <p:cNvSpPr txBox="1"/>
            <p:nvPr/>
          </p:nvSpPr>
          <p:spPr>
            <a:xfrm>
              <a:off x="5029200" y="1057310"/>
              <a:ext cx="106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33CC"/>
                  </a:solidFill>
                  <a:latin typeface="Times New Roman"/>
                  <a:ea typeface="Times New Roman"/>
                  <a:cs typeface="Times New Roman"/>
                  <a:sym typeface="Times New Roman"/>
                </a:rPr>
                <a:t>10 Days</a:t>
              </a:r>
              <a:endParaRPr dirty="0"/>
            </a:p>
          </p:txBody>
        </p:sp>
        <p:pic>
          <p:nvPicPr>
            <p:cNvPr id="5" name="Picture 4">
              <a:extLst>
                <a:ext uri="{FF2B5EF4-FFF2-40B4-BE49-F238E27FC236}">
                  <a16:creationId xmlns:a16="http://schemas.microsoft.com/office/drawing/2014/main" id="{C5EBE2EE-70D6-1FF5-CDA5-614097AACB0E}"/>
                </a:ext>
              </a:extLst>
            </p:cNvPr>
            <p:cNvPicPr>
              <a:picLocks noChangeAspect="1"/>
            </p:cNvPicPr>
            <p:nvPr/>
          </p:nvPicPr>
          <p:blipFill>
            <a:blip r:embed="rId6"/>
            <a:stretch>
              <a:fillRect/>
            </a:stretch>
          </p:blipFill>
          <p:spPr>
            <a:xfrm>
              <a:off x="44623" y="3538729"/>
              <a:ext cx="3737829" cy="3069274"/>
            </a:xfrm>
            <a:prstGeom prst="rect">
              <a:avLst/>
            </a:prstGeom>
          </p:spPr>
        </p:pic>
        <p:pic>
          <p:nvPicPr>
            <p:cNvPr id="4098" name="Picture 2">
              <a:extLst>
                <a:ext uri="{FF2B5EF4-FFF2-40B4-BE49-F238E27FC236}">
                  <a16:creationId xmlns:a16="http://schemas.microsoft.com/office/drawing/2014/main" id="{907940B2-5C29-4CEE-7621-3B9A31C24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76" y="781973"/>
              <a:ext cx="3740744" cy="277283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78;p7">
              <a:extLst>
                <a:ext uri="{FF2B5EF4-FFF2-40B4-BE49-F238E27FC236}">
                  <a16:creationId xmlns:a16="http://schemas.microsoft.com/office/drawing/2014/main" id="{AAF0C450-475D-07B4-D820-09E19FFC1259}"/>
                </a:ext>
              </a:extLst>
            </p:cNvPr>
            <p:cNvSpPr txBox="1"/>
            <p:nvPr/>
          </p:nvSpPr>
          <p:spPr>
            <a:xfrm>
              <a:off x="1292351" y="3751137"/>
              <a:ext cx="9523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33CC"/>
                  </a:solidFill>
                  <a:latin typeface="Times New Roman"/>
                  <a:ea typeface="Times New Roman"/>
                  <a:cs typeface="Times New Roman"/>
                  <a:sym typeface="Times New Roman"/>
                </a:rPr>
                <a:t>30 Days</a:t>
              </a:r>
              <a:endParaRPr dirty="0"/>
            </a:p>
          </p:txBody>
        </p:sp>
        <p:sp>
          <p:nvSpPr>
            <p:cNvPr id="278" name="Google Shape;278;p7"/>
            <p:cNvSpPr txBox="1"/>
            <p:nvPr/>
          </p:nvSpPr>
          <p:spPr>
            <a:xfrm>
              <a:off x="1292352" y="1063931"/>
              <a:ext cx="9523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33CC"/>
                  </a:solidFill>
                  <a:latin typeface="Times New Roman"/>
                  <a:ea typeface="Times New Roman"/>
                  <a:cs typeface="Times New Roman"/>
                  <a:sym typeface="Times New Roman"/>
                </a:rPr>
                <a:t>60 Days</a:t>
              </a:r>
              <a:endParaRPr dirty="0"/>
            </a:p>
          </p:txBody>
        </p:sp>
      </p:grpSp>
      <p:sp>
        <p:nvSpPr>
          <p:cNvPr id="8" name="Google Shape;250;p6">
            <a:extLst>
              <a:ext uri="{FF2B5EF4-FFF2-40B4-BE49-F238E27FC236}">
                <a16:creationId xmlns:a16="http://schemas.microsoft.com/office/drawing/2014/main" id="{431886B0-9044-1E0D-FDFC-7C14E44594CF}"/>
              </a:ext>
            </a:extLst>
          </p:cNvPr>
          <p:cNvSpPr/>
          <p:nvPr/>
        </p:nvSpPr>
        <p:spPr>
          <a:xfrm>
            <a:off x="18415" y="5742247"/>
            <a:ext cx="269103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Swis721 Ex BT" panose="020B0605020202020204" pitchFamily="34" charset="0"/>
                <a:cs typeface="Times New Roman"/>
                <a:sym typeface="Times New Roman"/>
              </a:rPr>
              <a:t>CPC ¼ deg. Grid</a:t>
            </a:r>
          </a:p>
          <a:p>
            <a:pPr marL="0" marR="0" lvl="0" indent="0" algn="l" rtl="0">
              <a:spcBef>
                <a:spcPts val="0"/>
              </a:spcBef>
              <a:spcAft>
                <a:spcPts val="0"/>
              </a:spcAft>
              <a:buNone/>
            </a:pPr>
            <a:r>
              <a:rPr lang="en-US" sz="1200" b="1" dirty="0">
                <a:solidFill>
                  <a:schemeClr val="dk1"/>
                </a:solidFill>
                <a:latin typeface="Swis721 Ex BT" panose="020B0605020202020204" pitchFamily="34" charset="0"/>
                <a:cs typeface="Times New Roman"/>
                <a:sym typeface="Times New Roman"/>
              </a:rPr>
              <a:t>Graphic from </a:t>
            </a:r>
            <a:r>
              <a:rPr lang="en-US" sz="1200" b="1" dirty="0" err="1">
                <a:solidFill>
                  <a:schemeClr val="dk1"/>
                </a:solidFill>
                <a:latin typeface="Swis721 Ex BT" panose="020B0605020202020204" pitchFamily="34" charset="0"/>
                <a:cs typeface="Times New Roman"/>
                <a:sym typeface="Times New Roman"/>
              </a:rPr>
              <a:t>Weatherbell</a:t>
            </a:r>
            <a:endParaRPr sz="1200" dirty="0">
              <a:latin typeface="Swis721 Ex BT" panose="020B0605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7" name="Picture 6">
            <a:extLst>
              <a:ext uri="{FF2B5EF4-FFF2-40B4-BE49-F238E27FC236}">
                <a16:creationId xmlns:a16="http://schemas.microsoft.com/office/drawing/2014/main" id="{13D4EFCF-998E-2DDA-F14B-1723458629AB}"/>
              </a:ext>
            </a:extLst>
          </p:cNvPr>
          <p:cNvPicPr>
            <a:picLocks noChangeAspect="1"/>
          </p:cNvPicPr>
          <p:nvPr/>
        </p:nvPicPr>
        <p:blipFill>
          <a:blip r:embed="rId3"/>
          <a:stretch>
            <a:fillRect/>
          </a:stretch>
        </p:blipFill>
        <p:spPr>
          <a:xfrm>
            <a:off x="0" y="811885"/>
            <a:ext cx="7468642" cy="5153744"/>
          </a:xfrm>
          <a:prstGeom prst="rect">
            <a:avLst/>
          </a:prstGeom>
        </p:spPr>
      </p:pic>
      <p:sp>
        <p:nvSpPr>
          <p:cNvPr id="293" name="Google Shape;293;p8"/>
          <p:cNvSpPr txBox="1">
            <a:spLocks noGrp="1"/>
          </p:cNvSpPr>
          <p:nvPr>
            <p:ph type="sldNum" idx="12"/>
          </p:nvPr>
        </p:nvSpPr>
        <p:spPr>
          <a:xfrm>
            <a:off x="8915400" y="6553002"/>
            <a:ext cx="152400" cy="30499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a:t>
            </a:fld>
            <a:endParaRPr/>
          </a:p>
        </p:txBody>
      </p:sp>
      <p:sp>
        <p:nvSpPr>
          <p:cNvPr id="294" name="Google Shape;294;p8"/>
          <p:cNvSpPr txBox="1"/>
          <p:nvPr/>
        </p:nvSpPr>
        <p:spPr>
          <a:xfrm>
            <a:off x="1143000" y="76200"/>
            <a:ext cx="5791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Total precipitation </a:t>
            </a:r>
            <a:r>
              <a:rPr lang="en-US" sz="1800" b="1">
                <a:solidFill>
                  <a:schemeClr val="dk1"/>
                </a:solidFill>
                <a:latin typeface="Times New Roman"/>
                <a:ea typeface="Times New Roman"/>
                <a:cs typeface="Times New Roman"/>
                <a:sym typeface="Times New Roman"/>
              </a:rPr>
              <a:t>ANOM</a:t>
            </a:r>
            <a:r>
              <a:rPr lang="en-US" sz="1800">
                <a:solidFill>
                  <a:schemeClr val="dk1"/>
                </a:solidFill>
                <a:latin typeface="Times New Roman"/>
                <a:ea typeface="Times New Roman"/>
                <a:cs typeface="Times New Roman"/>
                <a:sym typeface="Times New Roman"/>
              </a:rPr>
              <a:t> during last 3, 4, 5, and 6 months.</a:t>
            </a:r>
            <a:endParaRPr/>
          </a:p>
        </p:txBody>
      </p:sp>
      <p:sp>
        <p:nvSpPr>
          <p:cNvPr id="295" name="Google Shape;295;p8"/>
          <p:cNvSpPr/>
          <p:nvPr/>
        </p:nvSpPr>
        <p:spPr>
          <a:xfrm>
            <a:off x="2971800" y="76200"/>
            <a:ext cx="762000" cy="40957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96" name="Google Shape;296;p8"/>
          <p:cNvSpPr txBox="1"/>
          <p:nvPr/>
        </p:nvSpPr>
        <p:spPr>
          <a:xfrm>
            <a:off x="5486400" y="3276600"/>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3 M</a:t>
            </a:r>
            <a:endParaRPr/>
          </a:p>
        </p:txBody>
      </p:sp>
      <p:sp>
        <p:nvSpPr>
          <p:cNvPr id="297" name="Google Shape;297;p8"/>
          <p:cNvSpPr txBox="1"/>
          <p:nvPr/>
        </p:nvSpPr>
        <p:spPr>
          <a:xfrm>
            <a:off x="5631873" y="488084"/>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4 M</a:t>
            </a:r>
            <a:endParaRPr/>
          </a:p>
        </p:txBody>
      </p:sp>
      <p:sp>
        <p:nvSpPr>
          <p:cNvPr id="298" name="Google Shape;298;p8"/>
          <p:cNvSpPr txBox="1"/>
          <p:nvPr/>
        </p:nvSpPr>
        <p:spPr>
          <a:xfrm>
            <a:off x="1676400" y="521913"/>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6 M</a:t>
            </a:r>
            <a:endParaRPr/>
          </a:p>
        </p:txBody>
      </p:sp>
      <p:sp>
        <p:nvSpPr>
          <p:cNvPr id="299" name="Google Shape;299;p8"/>
          <p:cNvSpPr/>
          <p:nvPr/>
        </p:nvSpPr>
        <p:spPr>
          <a:xfrm>
            <a:off x="181708" y="6550223"/>
            <a:ext cx="819121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From: Recent % of Normal Precipitation </a:t>
            </a:r>
            <a:r>
              <a:rPr lang="en-US" sz="1400" u="sng" dirty="0">
                <a:solidFill>
                  <a:srgbClr val="6600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https://www.cpc.ncep.noaa.gov/products/Drought/briefing_prcp.shtml</a:t>
            </a:r>
            <a:r>
              <a:rPr lang="en-US" sz="1400" dirty="0">
                <a:solidFill>
                  <a:srgbClr val="6600CC"/>
                </a:solidFill>
                <a:latin typeface="Times New Roman"/>
                <a:ea typeface="Times New Roman"/>
                <a:cs typeface="Times New Roman"/>
                <a:sym typeface="Times New Roman"/>
              </a:rPr>
              <a:t> </a:t>
            </a:r>
            <a:endParaRPr dirty="0"/>
          </a:p>
        </p:txBody>
      </p:sp>
      <p:sp>
        <p:nvSpPr>
          <p:cNvPr id="300" name="Google Shape;300;p8"/>
          <p:cNvSpPr/>
          <p:nvPr/>
        </p:nvSpPr>
        <p:spPr>
          <a:xfrm>
            <a:off x="7696200" y="70485"/>
            <a:ext cx="1371600"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F0000"/>
                </a:solidFill>
                <a:latin typeface="Times New Roman"/>
                <a:ea typeface="Times New Roman"/>
                <a:cs typeface="Times New Roman"/>
                <a:sym typeface="Times New Roman"/>
              </a:rPr>
              <a:t>While the Precipitation anomalies deficit  may seem large in some regions (compared to others),</a:t>
            </a:r>
            <a:endParaRPr/>
          </a:p>
          <a:p>
            <a:pPr marL="0" marR="0" lvl="0" indent="0" algn="l" rtl="0">
              <a:spcBef>
                <a:spcPts val="0"/>
              </a:spcBef>
              <a:spcAft>
                <a:spcPts val="0"/>
              </a:spcAft>
              <a:buNone/>
            </a:pPr>
            <a:endParaRPr sz="160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a:solidFill>
                  <a:srgbClr val="FF0000"/>
                </a:solidFill>
                <a:latin typeface="Times New Roman"/>
                <a:ea typeface="Times New Roman"/>
                <a:cs typeface="Times New Roman"/>
                <a:sym typeface="Times New Roman"/>
              </a:rPr>
              <a:t> </a:t>
            </a:r>
            <a:r>
              <a:rPr lang="en-US" sz="1600" b="1">
                <a:solidFill>
                  <a:srgbClr val="FF0000"/>
                </a:solidFill>
                <a:latin typeface="Times New Roman"/>
                <a:ea typeface="Times New Roman"/>
                <a:cs typeface="Times New Roman"/>
                <a:sym typeface="Times New Roman"/>
              </a:rPr>
              <a:t>it is the </a:t>
            </a:r>
            <a:endParaRPr/>
          </a:p>
          <a:p>
            <a:pPr marL="0" marR="0" lvl="0" indent="0" algn="l" rtl="0">
              <a:spcBef>
                <a:spcPts val="0"/>
              </a:spcBef>
              <a:spcAft>
                <a:spcPts val="0"/>
              </a:spcAft>
              <a:buNone/>
            </a:pPr>
            <a:r>
              <a:rPr lang="en-US" sz="1600" b="1" u="sng">
                <a:solidFill>
                  <a:srgbClr val="FF0000"/>
                </a:solidFill>
                <a:latin typeface="Times New Roman"/>
                <a:ea typeface="Times New Roman"/>
                <a:cs typeface="Times New Roman"/>
                <a:sym typeface="Times New Roman"/>
              </a:rPr>
              <a:t>% of normal </a:t>
            </a:r>
            <a:r>
              <a:rPr lang="en-US" sz="1600" b="1">
                <a:solidFill>
                  <a:srgbClr val="FF0000"/>
                </a:solidFill>
                <a:latin typeface="Times New Roman"/>
                <a:ea typeface="Times New Roman"/>
                <a:cs typeface="Times New Roman"/>
                <a:sym typeface="Times New Roman"/>
              </a:rPr>
              <a:t>precip (next slide) that matters more!! </a:t>
            </a:r>
            <a:endParaRPr/>
          </a:p>
        </p:txBody>
      </p:sp>
      <p:sp>
        <p:nvSpPr>
          <p:cNvPr id="301" name="Google Shape;301;p8"/>
          <p:cNvSpPr/>
          <p:nvPr/>
        </p:nvSpPr>
        <p:spPr>
          <a:xfrm>
            <a:off x="7696200" y="70485"/>
            <a:ext cx="1371600" cy="3785652"/>
          </a:xfrm>
          <a:prstGeom prst="roundRect">
            <a:avLst>
              <a:gd name="adj" fmla="val 16667"/>
            </a:avLst>
          </a:prstGeom>
          <a:no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cxnSp>
        <p:nvCxnSpPr>
          <p:cNvPr id="302" name="Google Shape;302;p8"/>
          <p:cNvCxnSpPr/>
          <p:nvPr/>
        </p:nvCxnSpPr>
        <p:spPr>
          <a:xfrm rot="10800000">
            <a:off x="6934200" y="2133600"/>
            <a:ext cx="152400" cy="0"/>
          </a:xfrm>
          <a:prstGeom prst="straightConnector1">
            <a:avLst/>
          </a:prstGeom>
          <a:noFill/>
          <a:ln w="25400" cap="flat" cmpd="sng">
            <a:solidFill>
              <a:srgbClr val="FF0000"/>
            </a:solidFill>
            <a:prstDash val="solid"/>
            <a:round/>
            <a:headEnd type="none" w="sm" len="sm"/>
            <a:tailEnd type="triangle" w="med" len="med"/>
          </a:ln>
        </p:spPr>
      </p:cxnSp>
      <p:sp>
        <p:nvSpPr>
          <p:cNvPr id="308" name="Google Shape;308;p8"/>
          <p:cNvSpPr txBox="1"/>
          <p:nvPr/>
        </p:nvSpPr>
        <p:spPr>
          <a:xfrm>
            <a:off x="1676400" y="3289929"/>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CC"/>
                </a:solidFill>
                <a:latin typeface="Times New Roman"/>
                <a:ea typeface="Times New Roman"/>
                <a:cs typeface="Times New Roman"/>
                <a:sym typeface="Times New Roman"/>
              </a:rPr>
              <a:t>5 M</a:t>
            </a:r>
            <a:endParaRPr/>
          </a:p>
        </p:txBody>
      </p:sp>
      <p:grpSp>
        <p:nvGrpSpPr>
          <p:cNvPr id="2" name="Google Shape;334;p9">
            <a:extLst>
              <a:ext uri="{FF2B5EF4-FFF2-40B4-BE49-F238E27FC236}">
                <a16:creationId xmlns:a16="http://schemas.microsoft.com/office/drawing/2014/main" id="{3CCE303F-2D5C-7091-F904-B6A80644E275}"/>
              </a:ext>
            </a:extLst>
          </p:cNvPr>
          <p:cNvGrpSpPr/>
          <p:nvPr/>
        </p:nvGrpSpPr>
        <p:grpSpPr>
          <a:xfrm>
            <a:off x="3528960" y="3200400"/>
            <a:ext cx="814440" cy="405536"/>
            <a:chOff x="3528960" y="3235880"/>
            <a:chExt cx="814440" cy="405536"/>
          </a:xfrm>
        </p:grpSpPr>
        <p:cxnSp>
          <p:nvCxnSpPr>
            <p:cNvPr id="3" name="Google Shape;335;p9">
              <a:extLst>
                <a:ext uri="{FF2B5EF4-FFF2-40B4-BE49-F238E27FC236}">
                  <a16:creationId xmlns:a16="http://schemas.microsoft.com/office/drawing/2014/main" id="{EB3E3C6B-4754-1464-4F93-5E70CF67737A}"/>
                </a:ext>
              </a:extLst>
            </p:cNvPr>
            <p:cNvCxnSpPr/>
            <p:nvPr/>
          </p:nvCxnSpPr>
          <p:spPr>
            <a:xfrm rot="10800000">
              <a:off x="4267200" y="3235880"/>
              <a:ext cx="76200" cy="313152"/>
            </a:xfrm>
            <a:prstGeom prst="straightConnector1">
              <a:avLst/>
            </a:prstGeom>
            <a:noFill/>
            <a:ln w="22225" cap="flat" cmpd="sng">
              <a:solidFill>
                <a:srgbClr val="FF0000"/>
              </a:solidFill>
              <a:prstDash val="solid"/>
              <a:round/>
              <a:headEnd type="none" w="sm" len="sm"/>
              <a:tailEnd type="triangle" w="med" len="med"/>
            </a:ln>
          </p:spPr>
        </p:cxnSp>
        <p:cxnSp>
          <p:nvCxnSpPr>
            <p:cNvPr id="4" name="Google Shape;336;p9">
              <a:extLst>
                <a:ext uri="{FF2B5EF4-FFF2-40B4-BE49-F238E27FC236}">
                  <a16:creationId xmlns:a16="http://schemas.microsoft.com/office/drawing/2014/main" id="{D8B3AEB7-B95B-0939-9270-F4E027DECD09}"/>
                </a:ext>
              </a:extLst>
            </p:cNvPr>
            <p:cNvCxnSpPr/>
            <p:nvPr/>
          </p:nvCxnSpPr>
          <p:spPr>
            <a:xfrm flipH="1">
              <a:off x="3651145" y="3276600"/>
              <a:ext cx="616055" cy="364816"/>
            </a:xfrm>
            <a:prstGeom prst="straightConnector1">
              <a:avLst/>
            </a:prstGeom>
            <a:noFill/>
            <a:ln w="22225" cap="flat" cmpd="sng">
              <a:solidFill>
                <a:srgbClr val="FF0000"/>
              </a:solidFill>
              <a:prstDash val="solid"/>
              <a:round/>
              <a:headEnd type="none" w="sm" len="sm"/>
              <a:tailEnd type="triangle" w="med" len="med"/>
            </a:ln>
          </p:spPr>
        </p:cxnSp>
        <p:cxnSp>
          <p:nvCxnSpPr>
            <p:cNvPr id="5" name="Google Shape;337;p9">
              <a:extLst>
                <a:ext uri="{FF2B5EF4-FFF2-40B4-BE49-F238E27FC236}">
                  <a16:creationId xmlns:a16="http://schemas.microsoft.com/office/drawing/2014/main" id="{2AE9C808-ABFD-AF3D-A170-16489FCB466B}"/>
                </a:ext>
              </a:extLst>
            </p:cNvPr>
            <p:cNvCxnSpPr/>
            <p:nvPr/>
          </p:nvCxnSpPr>
          <p:spPr>
            <a:xfrm rot="10800000">
              <a:off x="3528960" y="3235880"/>
              <a:ext cx="122185" cy="405536"/>
            </a:xfrm>
            <a:prstGeom prst="straightConnector1">
              <a:avLst/>
            </a:prstGeom>
            <a:noFill/>
            <a:ln w="22225" cap="flat" cmpd="sng">
              <a:solidFill>
                <a:srgbClr val="FF0000"/>
              </a:solidFill>
              <a:prstDash val="solid"/>
              <a:round/>
              <a:headEnd type="none" w="sm" len="sm"/>
              <a:tailEnd type="triangl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4796</Words>
  <Application>Microsoft Office PowerPoint</Application>
  <PresentationFormat>On-screen Show (4:3)</PresentationFormat>
  <Paragraphs>400</Paragraphs>
  <Slides>38</Slides>
  <Notes>36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Trebuchet MS</vt:lpstr>
      <vt:lpstr>verdana</vt:lpstr>
      <vt:lpstr>Swis721 Ex BT</vt:lpstr>
      <vt:lpstr>ADLaM Display</vt:lpstr>
      <vt:lpstr>Arial</vt:lpstr>
      <vt:lpstr>Roboto</vt:lpstr>
      <vt:lpstr>Times New Roman</vt:lpstr>
      <vt:lpstr>Default Design</vt:lpstr>
      <vt:lpstr>Drought  Outlook  Support Briefing  January 2025 </vt:lpstr>
      <vt:lpstr>Drought Monitor </vt:lpstr>
      <vt:lpstr>Drought Monitor Change</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kingtsemo</dc:creator>
  <cp:lastModifiedBy>Richard Tinker</cp:lastModifiedBy>
  <cp:revision>4</cp:revision>
  <dcterms:created xsi:type="dcterms:W3CDTF">2008-10-04T17:35:30Z</dcterms:created>
  <dcterms:modified xsi:type="dcterms:W3CDTF">2025-01-14T15:48:35Z</dcterms:modified>
</cp:coreProperties>
</file>