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808" r:id="rId2"/>
    <p:sldId id="824" r:id="rId3"/>
    <p:sldId id="788" r:id="rId4"/>
    <p:sldId id="844" r:id="rId5"/>
    <p:sldId id="845" r:id="rId6"/>
    <p:sldId id="850" r:id="rId7"/>
    <p:sldId id="868" r:id="rId8"/>
    <p:sldId id="867" r:id="rId9"/>
    <p:sldId id="833" r:id="rId10"/>
    <p:sldId id="871" r:id="rId11"/>
    <p:sldId id="881" r:id="rId12"/>
    <p:sldId id="827" r:id="rId13"/>
    <p:sldId id="757" r:id="rId14"/>
    <p:sldId id="796" r:id="rId15"/>
    <p:sldId id="811" r:id="rId16"/>
    <p:sldId id="795" r:id="rId17"/>
    <p:sldId id="790" r:id="rId18"/>
    <p:sldId id="878" r:id="rId19"/>
    <p:sldId id="877" r:id="rId20"/>
    <p:sldId id="728" r:id="rId21"/>
    <p:sldId id="886" r:id="rId22"/>
    <p:sldId id="832" r:id="rId23"/>
    <p:sldId id="804" r:id="rId24"/>
    <p:sldId id="864" r:id="rId25"/>
    <p:sldId id="887" r:id="rId26"/>
    <p:sldId id="866" r:id="rId27"/>
    <p:sldId id="810" r:id="rId28"/>
    <p:sldId id="872" r:id="rId29"/>
    <p:sldId id="882" r:id="rId30"/>
    <p:sldId id="879" r:id="rId31"/>
    <p:sldId id="888" r:id="rId32"/>
    <p:sldId id="883" r:id="rId33"/>
    <p:sldId id="884" r:id="rId34"/>
    <p:sldId id="885" r:id="rId35"/>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6600"/>
    <a:srgbClr val="6600CC"/>
    <a:srgbClr val="33CC33"/>
    <a:srgbClr val="FF3300"/>
    <a:srgbClr val="FA523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3" autoAdjust="0"/>
    <p:restoredTop sz="74869" autoAdjust="0"/>
  </p:normalViewPr>
  <p:slideViewPr>
    <p:cSldViewPr>
      <p:cViewPr>
        <p:scale>
          <a:sx n="103" d="100"/>
          <a:sy n="103" d="100"/>
        </p:scale>
        <p:origin x="-450" y="-78"/>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dirty="0"/>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dirty="0"/>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dirty="0"/>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dirty="0"/>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dirty="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31</a:t>
            </a:fld>
            <a:endParaRPr lang="en-US" altLang="en-US" dirty="0"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dirty="0"/>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dirty="0"/>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dirty="0"/>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dirty="0"/>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dirty="0"/>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dirty="0"/>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dirty="0"/>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dirty="0"/>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dirty="0"/>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dirty="0"/>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dirty="0"/>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dirty="0"/>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dirty="0"/>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dirty="0"/>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Support Briefing</a:t>
            </a:r>
            <a:br>
              <a:rPr lang="en-US" altLang="en-US" sz="4000" dirty="0" smtClean="0"/>
            </a:br>
            <a:r>
              <a:rPr lang="en-US" altLang="en-US" sz="1800" dirty="0" smtClean="0"/>
              <a:t>(formerly Drought Outlook Discussion)    </a:t>
            </a:r>
            <a:br>
              <a:rPr lang="en-US" altLang="en-US" sz="1800" dirty="0" smtClean="0"/>
            </a:br>
            <a:r>
              <a:rPr lang="en-US" altLang="en-US" sz="4000" dirty="0" smtClean="0"/>
              <a:t>July 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FF0000"/>
                </a:solidFill>
                <a:latin typeface="Times New Roman" pitchFamily="18" charset="0"/>
              </a:rPr>
              <a:t>Phone: 1-877-680-3341</a:t>
            </a:r>
          </a:p>
          <a:p>
            <a:pPr eaLnBrk="1" hangingPunct="1">
              <a:spcBef>
                <a:spcPct val="0"/>
              </a:spcBef>
              <a:buFontTx/>
              <a:buNone/>
            </a:pPr>
            <a:r>
              <a:rPr lang="en-US" altLang="en-US" sz="2800" dirty="0" err="1">
                <a:solidFill>
                  <a:srgbClr val="FF0000"/>
                </a:solidFill>
                <a:latin typeface="Times New Roman" pitchFamily="18" charset="0"/>
              </a:rPr>
              <a:t>Pwd</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858747#</a:t>
            </a:r>
            <a:endParaRPr lang="en-US" altLang="en-US" sz="2800" dirty="0">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5121212" cy="6629400"/>
          </a:xfrm>
          <a:prstGeom prst="rect">
            <a:avLst/>
          </a:prstGeom>
          <a:noFill/>
          <a:extLst>
            <a:ext uri="{909E8E84-426E-40DD-AFC4-6F175D3DCCD1}">
              <a14:hiddenFill xmlns:a14="http://schemas.microsoft.com/office/drawing/2010/main">
                <a:solidFill>
                  <a:srgbClr val="FFFFFF"/>
                </a:solidFill>
              </a14:hiddenFill>
            </a:ext>
          </a:extLst>
        </p:spPr>
      </p:pic>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10</a:t>
            </a:fld>
            <a:endParaRPr lang="en-US" altLang="en-US" sz="1400" smtClean="0"/>
          </a:p>
        </p:txBody>
      </p:sp>
      <p:sp>
        <p:nvSpPr>
          <p:cNvPr id="6147" name="Rectangle 2"/>
          <p:cNvSpPr>
            <a:spLocks noGrp="1" noChangeArrowheads="1"/>
          </p:cNvSpPr>
          <p:nvPr>
            <p:ph type="title"/>
          </p:nvPr>
        </p:nvSpPr>
        <p:spPr>
          <a:xfrm>
            <a:off x="5334000" y="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886201" y="19050"/>
            <a:ext cx="1508315" cy="369332"/>
          </a:xfrm>
          <a:prstGeom prst="rect">
            <a:avLst/>
          </a:prstGeom>
          <a:noFill/>
        </p:spPr>
        <p:txBody>
          <a:bodyPr wrap="square" rtlCol="0">
            <a:spAutoFit/>
          </a:bodyPr>
          <a:lstStyle/>
          <a:p>
            <a:r>
              <a:rPr lang="en-US" b="1" dirty="0" smtClean="0">
                <a:solidFill>
                  <a:srgbClr val="FF0000"/>
                </a:solidFill>
              </a:rPr>
              <a:t>----- NOW</a:t>
            </a:r>
          </a:p>
        </p:txBody>
      </p:sp>
      <p:sp>
        <p:nvSpPr>
          <p:cNvPr id="10" name="TextBox 9"/>
          <p:cNvSpPr txBox="1"/>
          <p:nvPr/>
        </p:nvSpPr>
        <p:spPr>
          <a:xfrm>
            <a:off x="5410200" y="1219200"/>
            <a:ext cx="3048000" cy="3785652"/>
          </a:xfrm>
          <a:prstGeom prst="rect">
            <a:avLst/>
          </a:prstGeom>
          <a:noFill/>
        </p:spPr>
        <p:txBody>
          <a:bodyPr wrap="square" rtlCol="0">
            <a:spAutoFit/>
          </a:bodyPr>
          <a:lstStyle/>
          <a:p>
            <a:r>
              <a:rPr lang="en-US" sz="1600" dirty="0" smtClean="0"/>
              <a:t>Very interesting graphic &amp; details for the drought across the US based on the more generalized </a:t>
            </a:r>
            <a:r>
              <a:rPr lang="en-US" sz="1600" dirty="0" err="1" smtClean="0"/>
              <a:t>precip</a:t>
            </a:r>
            <a:r>
              <a:rPr lang="en-US" sz="1600" dirty="0" smtClean="0"/>
              <a:t> deficit/excess, the Standardized Precipitation Index (SPI). </a:t>
            </a:r>
          </a:p>
          <a:p>
            <a:endParaRPr lang="en-US" sz="1600" dirty="0"/>
          </a:p>
          <a:p>
            <a:r>
              <a:rPr lang="en-US" sz="1600" dirty="0" smtClean="0"/>
              <a:t>The dark brown and red colors, indicating standardized precipitation deficits, in the </a:t>
            </a:r>
            <a:r>
              <a:rPr lang="en-US" sz="1600" dirty="0"/>
              <a:t>v</a:t>
            </a:r>
            <a:r>
              <a:rPr lang="en-US" sz="1600" dirty="0" smtClean="0"/>
              <a:t>arious time periods, approximately correspond to the appropriate short/long term drought monitor regions and their intensities </a:t>
            </a:r>
          </a:p>
        </p:txBody>
      </p:sp>
      <p:sp>
        <p:nvSpPr>
          <p:cNvPr id="6" name="Arc 5"/>
          <p:cNvSpPr/>
          <p:nvPr/>
        </p:nvSpPr>
        <p:spPr>
          <a:xfrm>
            <a:off x="381000" y="1676400"/>
            <a:ext cx="838200" cy="2057400"/>
          </a:xfrm>
          <a:prstGeom prst="arc">
            <a:avLst>
              <a:gd name="adj1" fmla="val 16200000"/>
              <a:gd name="adj2" fmla="val 504545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16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11</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In June, much of the country is warmer than normal, except in the northwest and </a:t>
            </a:r>
            <a:r>
              <a:rPr lang="en-US" altLang="en-US" sz="1600" dirty="0">
                <a:latin typeface="Times New Roman" pitchFamily="18" charset="0"/>
              </a:rPr>
              <a:t>s</a:t>
            </a:r>
            <a:r>
              <a:rPr lang="en-US" altLang="en-US" sz="1600" dirty="0" smtClean="0">
                <a:latin typeface="Times New Roman" pitchFamily="18" charset="0"/>
              </a:rPr>
              <a:t>outhwest.</a:t>
            </a:r>
          </a:p>
          <a:p>
            <a:pPr eaLnBrk="1" hangingPunct="1">
              <a:spcBef>
                <a:spcPct val="0"/>
              </a:spcBef>
            </a:pPr>
            <a:r>
              <a:rPr lang="en-US" altLang="en-US" sz="1600" dirty="0">
                <a:latin typeface="Times New Roman" pitchFamily="18" charset="0"/>
              </a:rPr>
              <a:t>I</a:t>
            </a:r>
            <a:r>
              <a:rPr lang="en-US" altLang="en-US" sz="1600" dirty="0" smtClean="0">
                <a:latin typeface="Times New Roman" pitchFamily="18" charset="0"/>
              </a:rPr>
              <a:t>n July, warmth across most of the country  as in June, except along the deep coastal/border south, where it is relatively cooler.</a:t>
            </a:r>
            <a:endParaRPr lang="en-US" altLang="en-US" sz="1600" dirty="0">
              <a:latin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52437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200400"/>
            <a:ext cx="44386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292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5029200" y="22860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400" dirty="0" smtClean="0">
                <a:latin typeface="Times New Roman" pitchFamily="18" charset="0"/>
              </a:rPr>
              <a:t>Most of the CA reservoirs </a:t>
            </a:r>
            <a:r>
              <a:rPr lang="en-US" altLang="en-US" sz="1400" u="sng" dirty="0" smtClean="0">
                <a:latin typeface="Times New Roman" pitchFamily="18" charset="0"/>
              </a:rPr>
              <a:t>continue to be at better than satisfactory levels</a:t>
            </a:r>
            <a:r>
              <a:rPr lang="en-US" altLang="en-US" sz="1400" dirty="0" smtClean="0">
                <a:latin typeface="Times New Roman" pitchFamily="18" charset="0"/>
              </a:rPr>
              <a:t>, except for the Lake Oroville near northern Sierra Nevada, </a:t>
            </a:r>
            <a:r>
              <a:rPr lang="en-US" altLang="en-US" sz="1400" dirty="0">
                <a:latin typeface="Times New Roman" pitchFamily="18" charset="0"/>
              </a:rPr>
              <a:t>n</a:t>
            </a:r>
            <a:r>
              <a:rPr lang="en-US" altLang="en-US" sz="1400" dirty="0" smtClean="0">
                <a:latin typeface="Times New Roman" pitchFamily="18" charset="0"/>
              </a:rPr>
              <a:t>earing completion!</a:t>
            </a:r>
            <a:endParaRPr lang="en-US" altLang="en-US" sz="14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5502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7772400" y="417189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cxnSp>
        <p:nvCxnSpPr>
          <p:cNvPr id="8" name="Straight Arrow Connector 7"/>
          <p:cNvCxnSpPr/>
          <p:nvPr/>
        </p:nvCxnSpPr>
        <p:spPr>
          <a:xfrm flipH="1">
            <a:off x="6509245" y="4419600"/>
            <a:ext cx="1339355"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78208"/>
            <a:ext cx="4343400" cy="285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73"/>
            <a:ext cx="4633192" cy="648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05400" y="0"/>
            <a:ext cx="3810000" cy="534988"/>
          </a:xfrm>
        </p:spPr>
        <p:txBody>
          <a:bodyPr/>
          <a:lstStyle/>
          <a:p>
            <a:r>
              <a:rPr lang="en-US" altLang="en-US" sz="2800" dirty="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13</a:t>
            </a:fld>
            <a:endParaRPr lang="en-US" altLang="en-US" sz="1400" smtClean="0"/>
          </a:p>
        </p:txBody>
      </p:sp>
      <p:pic>
        <p:nvPicPr>
          <p:cNvPr id="12292" name="Picture 9" descr="[color cod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792540"/>
            <a:ext cx="4351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Streamflow worsened in June/July in Pacific NW and NE. </a:t>
            </a:r>
          </a:p>
          <a:p>
            <a:pPr eaLnBrk="1" hangingPunct="1">
              <a:spcBef>
                <a:spcPct val="0"/>
              </a:spcBef>
            </a:pPr>
            <a:r>
              <a:rPr lang="en-US" altLang="en-US" sz="1600" dirty="0" smtClean="0">
                <a:latin typeface="Times New Roman" pitchFamily="18" charset="0"/>
              </a:rPr>
              <a:t>A mixed picture overall in the southwest. Definitely better in AZ.</a:t>
            </a:r>
          </a:p>
        </p:txBody>
      </p:sp>
      <p:pic>
        <p:nvPicPr>
          <p:cNvPr id="12301" name="Picture 31" descr="map leg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576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a:t>
            </a:r>
            <a:r>
              <a:rPr lang="en-US" altLang="en-US" sz="1200" b="1" u="sng" dirty="0">
                <a:solidFill>
                  <a:srgbClr val="FF0000"/>
                </a:solidFill>
                <a:latin typeface="Times New Roman" pitchFamily="18" charset="0"/>
              </a:rPr>
              <a:t>7-day average streamflow </a:t>
            </a:r>
            <a:r>
              <a:rPr lang="en-US" altLang="en-US" sz="1200" b="1" dirty="0">
                <a:solidFill>
                  <a:srgbClr val="FF0000"/>
                </a:solidFill>
                <a:latin typeface="Times New Roman" pitchFamily="18" charset="0"/>
              </a:rPr>
              <a:t>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34200" y="4048780"/>
            <a:ext cx="2131473" cy="738664"/>
          </a:xfrm>
          <a:prstGeom prst="rect">
            <a:avLst/>
          </a:prstGeom>
          <a:noFill/>
        </p:spPr>
        <p:txBody>
          <a:bodyPr wrap="square" rtlCol="0">
            <a:spAutoFit/>
          </a:bodyPr>
          <a:lstStyle/>
          <a:p>
            <a:pPr algn="ctr"/>
            <a:r>
              <a:rPr lang="en-US" sz="1400" dirty="0" smtClean="0">
                <a:solidFill>
                  <a:srgbClr val="FF0000"/>
                </a:solidFill>
              </a:rPr>
              <a:t>One month ago (left)  &amp; </a:t>
            </a:r>
          </a:p>
          <a:p>
            <a:pPr algn="ctr"/>
            <a:endParaRPr lang="en-US" sz="1400" dirty="0" smtClean="0">
              <a:solidFill>
                <a:srgbClr val="FF0000"/>
              </a:solidFill>
            </a:endParaRPr>
          </a:p>
          <a:p>
            <a:pPr algn="ctr"/>
            <a:r>
              <a:rPr lang="en-US" sz="1400" dirty="0" smtClean="0">
                <a:solidFill>
                  <a:srgbClr val="FF0000"/>
                </a:solidFill>
              </a:rPr>
              <a:t>Now (below)</a:t>
            </a:r>
            <a:endParaRPr lang="en-US" sz="1400" dirty="0">
              <a:solidFill>
                <a:srgbClr val="FF0000"/>
              </a:solidFill>
            </a:endParaRPr>
          </a:p>
        </p:txBody>
      </p:sp>
      <p:cxnSp>
        <p:nvCxnSpPr>
          <p:cNvPr id="7" name="Straight Arrow Connector 6"/>
          <p:cNvCxnSpPr/>
          <p:nvPr/>
        </p:nvCxnSpPr>
        <p:spPr>
          <a:xfrm>
            <a:off x="3581400" y="1981200"/>
            <a:ext cx="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81400" y="1482118"/>
            <a:ext cx="152400" cy="49908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6200"/>
            <a:ext cx="476506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elow normal 7-day average streamflow condition ma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6800" y="4017693"/>
            <a:ext cx="2057838" cy="131630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9" y="3807766"/>
            <a:ext cx="4768557" cy="305023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a:off x="495300" y="609600"/>
            <a:ext cx="0" cy="3810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0400" y="4860278"/>
            <a:ext cx="2080597" cy="131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410200" y="4860278"/>
            <a:ext cx="2133600" cy="778522"/>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05719" y="4707878"/>
            <a:ext cx="2019081" cy="808361"/>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91000" y="552450"/>
            <a:ext cx="0" cy="3810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14</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240827652"/>
              </p:ext>
            </p:extLst>
          </p:nvPr>
        </p:nvGraphicFramePr>
        <p:xfrm>
          <a:off x="457200" y="289560"/>
          <a:ext cx="8305800" cy="591312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12  July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kern="1200" cap="none" normalizeH="0" baseline="0" dirty="0" smtClean="0">
                          <a:ln>
                            <a:noFill/>
                          </a:ln>
                          <a:solidFill>
                            <a:srgbClr val="FF0000"/>
                          </a:solidFill>
                          <a:effectLst/>
                          <a:latin typeface="Arial" pitchFamily="34" charset="0"/>
                          <a:ea typeface="+mn-ea"/>
                          <a:cs typeface="+mn-cs"/>
                        </a:rPr>
                        <a:t>El Nino Watch</a:t>
                      </a:r>
                      <a:r>
                        <a:rPr kumimoji="0" lang="en-US" altLang="en-US" sz="2000" b="1" i="0" u="none" strike="noStrike" cap="none" normalizeH="0" baseline="0" dirty="0" smtClean="0">
                          <a:ln>
                            <a:noFill/>
                          </a:ln>
                          <a:solidFill>
                            <a:srgbClr val="FF0000"/>
                          </a:solidFill>
                          <a:effectLst/>
                          <a:latin typeface="verdana,arial,serif"/>
                          <a:cs typeface="Arial" pitchFamily="34" charset="0"/>
                        </a:rPr>
                        <a:t> !!</a:t>
                      </a:r>
                      <a:endParaRPr kumimoji="0" lang="en-US" altLang="en-US" sz="2000" b="0" i="0" u="none"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sz="2000" b="1" kern="1200" dirty="0" smtClean="0">
                          <a:solidFill>
                            <a:schemeClr val="tx1"/>
                          </a:solidFill>
                          <a:effectLst/>
                          <a:latin typeface="+mn-lt"/>
                          <a:ea typeface="+mn-ea"/>
                          <a:cs typeface="+mn-cs"/>
                        </a:rPr>
                        <a:t>ENSO-neutral is favored through Northern Hemisphere summer 2018, with the chance for El Niño increasing to about 65% during fall, and to about 70% during winter 2018-19.</a:t>
                      </a:r>
                      <a:endParaRPr lang="en-US" altLang="en-US" sz="2000" b="1" dirty="0" smtClean="0">
                        <a:solidFill>
                          <a:srgbClr val="0033CC"/>
                        </a:solidFill>
                        <a:latin typeface="+mn-lt"/>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15</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sp>
        <p:nvSpPr>
          <p:cNvPr id="2" name="TextBox 1"/>
          <p:cNvSpPr txBox="1"/>
          <p:nvPr/>
        </p:nvSpPr>
        <p:spPr>
          <a:xfrm>
            <a:off x="3886200" y="5867400"/>
            <a:ext cx="5257800" cy="646331"/>
          </a:xfrm>
          <a:prstGeom prst="rect">
            <a:avLst/>
          </a:prstGeom>
          <a:noFill/>
        </p:spPr>
        <p:txBody>
          <a:bodyPr wrap="square" rtlCol="0">
            <a:spAutoFit/>
          </a:bodyPr>
          <a:lstStyle/>
          <a:p>
            <a:r>
              <a:rPr lang="en-US" dirty="0" smtClean="0"/>
              <a:t>Out of  La Nina for sure! And in Neutral Conditions!</a:t>
            </a:r>
          </a:p>
          <a:p>
            <a:r>
              <a:rPr lang="en-US" dirty="0" smtClean="0"/>
              <a:t>But for how long? Trending towards El Nino soon! </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09" y="2743200"/>
            <a:ext cx="863359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3886200" y="5715000"/>
            <a:ext cx="0" cy="392668"/>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ino"/>
          <p:cNvPicPr>
            <a:picLocks noChangeAspect="1" noChangeArrowheads="1"/>
          </p:cNvPicPr>
          <p:nvPr/>
        </p:nvPicPr>
        <p:blipFill>
          <a:blip r:embed="rId2">
            <a:extLst>
              <a:ext uri="{28A0092B-C50C-407E-A947-70E740481C1C}">
                <a14:useLocalDpi xmlns:a14="http://schemas.microsoft.com/office/drawing/2010/main" val="0"/>
              </a:ext>
            </a:extLst>
          </a:blip>
          <a:srcRect t="5009" b="9496"/>
          <a:stretch>
            <a:fillRect/>
          </a:stretch>
        </p:blipFill>
        <p:spPr bwMode="auto">
          <a:xfrm>
            <a:off x="1" y="798514"/>
            <a:ext cx="4495799"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3"/>
          <p:cNvSpPr>
            <a:spLocks noGrp="1"/>
          </p:cNvSpPr>
          <p:nvPr>
            <p:ph type="sldNum" sz="quarter" idx="12"/>
          </p:nvPr>
        </p:nvSpPr>
        <p:spPr>
          <a:xfrm>
            <a:off x="8382000" y="6534150"/>
            <a:ext cx="6858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16</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324600"/>
            <a:ext cx="3992562" cy="4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dirty="0" smtClean="0">
                <a:latin typeface="Verdana" pitchFamily="34" charset="0"/>
                <a:sym typeface="Verdana" pitchFamily="34" charset="0"/>
              </a:rPr>
              <a:t>Equatorial SST’s are at near to slightly below normal levels in all three ocean basins. </a:t>
            </a:r>
            <a:endParaRPr lang="en-US" altLang="en-US" sz="1200"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343400" y="376535"/>
            <a:ext cx="4724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heat </a:t>
            </a:r>
            <a:r>
              <a:rPr lang="en-US" altLang="en-US" sz="1600" dirty="0" err="1" smtClean="0">
                <a:latin typeface="Times New Roman" pitchFamily="18" charset="0"/>
              </a:rPr>
              <a:t>anom</a:t>
            </a:r>
            <a:r>
              <a:rPr lang="en-US" altLang="en-US" sz="1600" dirty="0" smtClean="0">
                <a:latin typeface="Times New Roman" pitchFamily="18" charset="0"/>
              </a:rPr>
              <a:t> is well in the +</a:t>
            </a:r>
            <a:r>
              <a:rPr lang="en-US" altLang="en-US" sz="1600" dirty="0" err="1" smtClean="0">
                <a:latin typeface="Times New Roman" pitchFamily="18" charset="0"/>
              </a:rPr>
              <a:t>ve</a:t>
            </a:r>
            <a:r>
              <a:rPr lang="en-US" altLang="en-US" sz="1600" dirty="0" smtClean="0">
                <a:latin typeface="Times New Roman" pitchFamily="18" charset="0"/>
              </a:rPr>
              <a:t> territory! .</a:t>
            </a:r>
            <a:endParaRPr lang="en-US" altLang="en-US" sz="1600" dirty="0">
              <a:latin typeface="Times New Roman" pitchFamily="18" charset="0"/>
            </a:endParaRPr>
          </a:p>
        </p:txBody>
      </p:sp>
      <p:sp>
        <p:nvSpPr>
          <p:cNvPr id="3" name="Rounded Rectangle 2"/>
          <p:cNvSpPr/>
          <p:nvPr/>
        </p:nvSpPr>
        <p:spPr>
          <a:xfrm>
            <a:off x="3657600" y="1143000"/>
            <a:ext cx="381000" cy="472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1856601"/>
            <a:ext cx="1600200" cy="276999"/>
          </a:xfrm>
          <a:prstGeom prst="rect">
            <a:avLst/>
          </a:prstGeom>
          <a:noFill/>
        </p:spPr>
        <p:txBody>
          <a:bodyPr wrap="square" rtlCol="0">
            <a:spAutoFit/>
          </a:bodyPr>
          <a:lstStyle/>
          <a:p>
            <a:r>
              <a:rPr lang="en-US" sz="1200" dirty="0" smtClean="0"/>
              <a:t>Relatively short lived! </a:t>
            </a:r>
            <a:endParaRPr lang="en-US" sz="1200" dirty="0"/>
          </a:p>
        </p:txBody>
      </p:sp>
      <p:cxnSp>
        <p:nvCxnSpPr>
          <p:cNvPr id="5" name="Straight Arrow Connector 4"/>
          <p:cNvCxnSpPr/>
          <p:nvPr/>
        </p:nvCxnSpPr>
        <p:spPr>
          <a:xfrm flipH="1">
            <a:off x="7239000" y="2667000"/>
            <a:ext cx="533400" cy="0"/>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24800" y="12954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304" y="990600"/>
            <a:ext cx="4559260" cy="241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304" y="3657600"/>
            <a:ext cx="4554496" cy="284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iri.columbia.edu/wp-content/uploads/2018/06/figure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0"/>
            <a:ext cx="4191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17</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June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5181600" y="2906712"/>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July  </a:t>
            </a:r>
            <a:r>
              <a:rPr lang="en-US" altLang="en-US" sz="1800" dirty="0">
                <a:latin typeface="Times New Roman" pitchFamily="18" charset="0"/>
              </a:rPr>
              <a:t>CPC/IRI forecast</a:t>
            </a:r>
          </a:p>
        </p:txBody>
      </p:sp>
      <p:sp>
        <p:nvSpPr>
          <p:cNvPr id="2" name="TextBox 1"/>
          <p:cNvSpPr txBox="1"/>
          <p:nvPr/>
        </p:nvSpPr>
        <p:spPr>
          <a:xfrm>
            <a:off x="4648200" y="5943600"/>
            <a:ext cx="4477616" cy="923330"/>
          </a:xfrm>
          <a:prstGeom prst="rect">
            <a:avLst/>
          </a:prstGeom>
          <a:noFill/>
        </p:spPr>
        <p:txBody>
          <a:bodyPr wrap="square" rtlCol="0">
            <a:spAutoFit/>
          </a:bodyPr>
          <a:lstStyle/>
          <a:p>
            <a:r>
              <a:rPr lang="en-US" u="sng" dirty="0" smtClean="0"/>
              <a:t>Current summer:  </a:t>
            </a:r>
            <a:r>
              <a:rPr lang="en-US" u="sng" dirty="0" err="1" smtClean="0"/>
              <a:t>Netral</a:t>
            </a:r>
            <a:r>
              <a:rPr lang="en-US" u="sng" dirty="0" smtClean="0"/>
              <a:t> conditions. Afterwards, slowly trending towards El Nino in upcoming Fall and Winter!</a:t>
            </a:r>
            <a:endParaRPr lang="en-US" u="sng" dirty="0"/>
          </a:p>
        </p:txBody>
      </p:sp>
      <p:cxnSp>
        <p:nvCxnSpPr>
          <p:cNvPr id="6" name="Straight Arrow Connector 5"/>
          <p:cNvCxnSpPr/>
          <p:nvPr/>
        </p:nvCxnSpPr>
        <p:spPr>
          <a:xfrm flipV="1">
            <a:off x="7010400" y="1143000"/>
            <a:ext cx="228600" cy="31242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2819400" y="5943600"/>
            <a:ext cx="1752601" cy="381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804069"/>
            <a:ext cx="4386118" cy="285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descr="https://iri.columbia.edu/wp-content/uploads/2018/07/fig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3998383"/>
            <a:ext cx="4410075" cy="27834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124700" y="1066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www.cpc.ncep.noaa.gov/products/NMME/current/images/nino34.rescaling.ENSME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89288"/>
            <a:ext cx="4191000" cy="2754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18</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June 30</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June 21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962400" y="296862"/>
            <a:ext cx="5153891" cy="12271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(July) /Seasonal (JAS)  </a:t>
            </a:r>
          </a:p>
          <a:p>
            <a:pPr>
              <a:defRPr/>
            </a:pPr>
            <a:r>
              <a:rPr lang="en-US" altLang="en-US" sz="2400" kern="0" dirty="0" smtClean="0"/>
              <a:t>Precipitation outlook</a:t>
            </a:r>
          </a:p>
        </p:txBody>
      </p:sp>
      <p:cxnSp>
        <p:nvCxnSpPr>
          <p:cNvPr id="3" name="Straight Arrow Connector 2"/>
          <p:cNvCxnSpPr/>
          <p:nvPr/>
        </p:nvCxnSpPr>
        <p:spPr>
          <a:xfrm flipV="1">
            <a:off x="1905000" y="3962400"/>
            <a:ext cx="495300" cy="13604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2819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descr="http://www.cpc.ncep.noaa.gov/products/predictions/long_range/lead14/off15_prc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6132"/>
            <a:ext cx="3962400" cy="389626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pc.ncep.noaa.gov/products/predictions/long_range/lead01/off01_prc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4054834"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55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19</a:t>
            </a:fld>
            <a:endParaRPr lang="en-US" altLang="en-US" sz="1400" dirty="0" smtClean="0"/>
          </a:p>
        </p:txBody>
      </p:sp>
      <p:sp>
        <p:nvSpPr>
          <p:cNvPr id="5" name="Title 1"/>
          <p:cNvSpPr txBox="1">
            <a:spLocks/>
          </p:cNvSpPr>
          <p:nvPr/>
        </p:nvSpPr>
        <p:spPr>
          <a:xfrm>
            <a:off x="4190998" y="296862"/>
            <a:ext cx="4953002" cy="11509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(Jul) /Seasonal (JAS)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June 30</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305300" y="3505200"/>
            <a:ext cx="723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June 21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722418"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314" name="Picture 2" descr="http://www.cpc.ncep.noaa.gov/products/predictions/long_range/lead14/off15_te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886200" cy="382134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cpc.ncep.noaa.gov/products/predictions/long_range/lead01/off01_te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791" y="2514600"/>
            <a:ext cx="4136209" cy="406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4033174"/>
            <a:ext cx="3829050" cy="285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84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17988" cy="3308118"/>
          </a:xfrm>
          <a:prstGeom prst="rect">
            <a:avLst/>
          </a:prstGeom>
          <a:noFill/>
          <a:ln>
            <a:noFill/>
          </a:ln>
        </p:spPr>
      </p:pic>
      <p:pic>
        <p:nvPicPr>
          <p:cNvPr id="29" name="Picture 28"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1400"/>
            <a:ext cx="4239522" cy="3276600"/>
          </a:xfrm>
          <a:prstGeom prst="rect">
            <a:avLst/>
          </a:prstGeom>
          <a:noFill/>
          <a:ln>
            <a:noFill/>
          </a:ln>
        </p:spPr>
      </p:pic>
      <p:pic>
        <p:nvPicPr>
          <p:cNvPr id="32" name="Picture 31" descr="United States Drought Monit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1" y="526474"/>
            <a:ext cx="2057400" cy="1622972"/>
          </a:xfrm>
          <a:prstGeom prst="rect">
            <a:avLst/>
          </a:prstGeom>
          <a:noFill/>
          <a:ln>
            <a:noFill/>
          </a:ln>
        </p:spPr>
      </p:pic>
      <p:pic>
        <p:nvPicPr>
          <p:cNvPr id="25" name="Picture 24" descr="United States Drought Monit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108125"/>
            <a:ext cx="2112963" cy="1549475"/>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114800" y="13335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14800"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4876800" y="3581400"/>
            <a:ext cx="4267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The USDM is more or less  about the same over the last few months, in the southwestern states, particularly CA, UT, AZ,CO, NM, TX, OK, KS</a:t>
            </a:r>
            <a:r>
              <a:rPr lang="en-US" altLang="en-US" sz="1600" dirty="0">
                <a:latin typeface="Times New Roman" pitchFamily="18" charset="0"/>
              </a:rPr>
              <a:t> </a:t>
            </a:r>
            <a:r>
              <a:rPr lang="en-US" altLang="en-US" sz="1600" dirty="0" smtClean="0">
                <a:latin typeface="Times New Roman" pitchFamily="18" charset="0"/>
              </a:rPr>
              <a:t>– except in the Northern Plains (Dakotas), where there is considerable improvement, and the subtle changes in the Pacific Northwest, and new minor drought development in the Northeast.  </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Even though ENSO has already transitioned from La Nina to neutral conditions, the drought impacts in the southwest continue to linger. </a:t>
            </a:r>
            <a:endParaRPr lang="en-US" altLang="en-US" sz="1600" dirty="0">
              <a:latin typeface="Times New Roman" pitchFamily="18" charset="0"/>
            </a:endParaRPr>
          </a:p>
        </p:txBody>
      </p:sp>
      <p:pic>
        <p:nvPicPr>
          <p:cNvPr id="3084"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524000" y="653474"/>
            <a:ext cx="4495800" cy="284138"/>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6019800" y="914400"/>
            <a:ext cx="1828800" cy="1371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2800" y="568280"/>
            <a:ext cx="607859" cy="369332"/>
          </a:xfrm>
          <a:prstGeom prst="rect">
            <a:avLst/>
          </a:prstGeom>
          <a:noFill/>
        </p:spPr>
        <p:txBody>
          <a:bodyPr wrap="none" rtlCol="0">
            <a:spAutoFit/>
          </a:bodyPr>
          <a:lstStyle/>
          <a:p>
            <a:r>
              <a:rPr lang="en-US" dirty="0" smtClean="0"/>
              <a:t>May</a:t>
            </a:r>
            <a:endParaRPr lang="en-US" dirty="0"/>
          </a:p>
        </p:txBody>
      </p:sp>
      <p:cxnSp>
        <p:nvCxnSpPr>
          <p:cNvPr id="4" name="Straight Arrow Connector 3"/>
          <p:cNvCxnSpPr/>
          <p:nvPr/>
        </p:nvCxnSpPr>
        <p:spPr>
          <a:xfrm>
            <a:off x="1600200" y="1654059"/>
            <a:ext cx="0" cy="34513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9522" y="157141"/>
            <a:ext cx="607859" cy="369332"/>
          </a:xfrm>
          <a:prstGeom prst="rect">
            <a:avLst/>
          </a:prstGeom>
          <a:noFill/>
        </p:spPr>
        <p:txBody>
          <a:bodyPr wrap="none" rtlCol="0">
            <a:spAutoFit/>
          </a:bodyPr>
          <a:lstStyle/>
          <a:p>
            <a:r>
              <a:rPr lang="en-US" dirty="0" smtClean="0"/>
              <a:t>June</a:t>
            </a:r>
            <a:endParaRPr lang="en-US" dirty="0"/>
          </a:p>
        </p:txBody>
      </p:sp>
      <p:sp>
        <p:nvSpPr>
          <p:cNvPr id="33" name="TextBox 32"/>
          <p:cNvSpPr txBox="1"/>
          <p:nvPr/>
        </p:nvSpPr>
        <p:spPr>
          <a:xfrm>
            <a:off x="8536885" y="1688068"/>
            <a:ext cx="543739" cy="369332"/>
          </a:xfrm>
          <a:prstGeom prst="rect">
            <a:avLst/>
          </a:prstGeom>
          <a:noFill/>
        </p:spPr>
        <p:txBody>
          <a:bodyPr wrap="none" rtlCol="0">
            <a:spAutoFit/>
          </a:bodyPr>
          <a:lstStyle/>
          <a:p>
            <a:r>
              <a:rPr lang="en-US" dirty="0" smtClean="0"/>
              <a:t>Apr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Aug</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ASO</a:t>
            </a:r>
            <a:endParaRPr lang="en-US" altLang="en-US" sz="1800" dirty="0">
              <a:latin typeface="Times New Roman" pitchFamily="18" charset="0"/>
            </a:endParaRPr>
          </a:p>
        </p:txBody>
      </p:sp>
      <p:sp>
        <p:nvSpPr>
          <p:cNvPr id="21509" name="TextBox 3"/>
          <p:cNvSpPr txBox="1">
            <a:spLocks noChangeArrowheads="1"/>
          </p:cNvSpPr>
          <p:nvPr/>
        </p:nvSpPr>
        <p:spPr bwMode="auto">
          <a:xfrm>
            <a:off x="0" y="5968425"/>
            <a:ext cx="9115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smtClean="0">
                <a:latin typeface="Times New Roman" pitchFamily="18" charset="0"/>
              </a:rPr>
              <a:t>Current ENSO state is neutral.  Last month’s and this month’s forecast of above normal rainfall in the southwest,  will help the drought there. But the forecast above normal T and less </a:t>
            </a:r>
            <a:r>
              <a:rPr lang="en-US" altLang="en-US" sz="1600" dirty="0" err="1" smtClean="0">
                <a:latin typeface="Times New Roman" pitchFamily="18" charset="0"/>
              </a:rPr>
              <a:t>precip</a:t>
            </a:r>
            <a:r>
              <a:rPr lang="en-US" altLang="en-US" sz="1600" dirty="0" smtClean="0">
                <a:latin typeface="Times New Roman" pitchFamily="18" charset="0"/>
              </a:rPr>
              <a:t> in the Pacific NW, will exasperate the dryness and drought situation.  </a:t>
            </a:r>
            <a:endParaRPr lang="en-US" altLang="en-US" sz="1600" dirty="0">
              <a:latin typeface="Times New Roman" pitchFamily="18" charset="0"/>
            </a:endParaRPr>
          </a:p>
        </p:txBody>
      </p:sp>
      <p:cxnSp>
        <p:nvCxnSpPr>
          <p:cNvPr id="3" name="Straight Arrow Connector 2"/>
          <p:cNvCxnSpPr/>
          <p:nvPr/>
        </p:nvCxnSpPr>
        <p:spPr>
          <a:xfrm flipV="1">
            <a:off x="3962400" y="4724400"/>
            <a:ext cx="3048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34200" y="4495800"/>
            <a:ext cx="3048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www.cpc.ncep.noaa.gov/products/NMME/prob/images/prob_ensemble_prate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35536"/>
            <a:ext cx="3809999" cy="29432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cpc.ncep.noaa.gov/products/NMME/prob/images/prob_ensemble_tmp2m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cpc.ncep.noaa.gov/products/NMME/prob/images/prob_ensemble_prate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2" y="3059240"/>
            <a:ext cx="3809998" cy="288436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cpc.ncep.noaa.gov/products/NMME/prob/images/prob_ensemble_tmp2m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19424"/>
            <a:ext cx="3810000"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21</a:t>
            </a:fld>
            <a:endParaRPr lang="en-US" altLang="en-US"/>
          </a:p>
        </p:txBody>
      </p:sp>
      <p:sp>
        <p:nvSpPr>
          <p:cNvPr id="3" name="TextBox 2"/>
          <p:cNvSpPr txBox="1"/>
          <p:nvPr/>
        </p:nvSpPr>
        <p:spPr>
          <a:xfrm>
            <a:off x="4572000" y="1295400"/>
            <a:ext cx="1981200" cy="646331"/>
          </a:xfrm>
          <a:prstGeom prst="rect">
            <a:avLst/>
          </a:prstGeom>
          <a:noFill/>
        </p:spPr>
        <p:txBody>
          <a:bodyPr wrap="square" rtlCol="0">
            <a:spAutoFit/>
          </a:bodyPr>
          <a:lstStyle/>
          <a:p>
            <a:r>
              <a:rPr lang="en-US" dirty="0" smtClean="0"/>
              <a:t>Prate </a:t>
            </a:r>
            <a:r>
              <a:rPr lang="en-US" b="1" u="sng" dirty="0" smtClean="0"/>
              <a:t>ANOM </a:t>
            </a:r>
            <a:r>
              <a:rPr lang="en-US" dirty="0" smtClean="0"/>
              <a:t>forecast - NMME</a:t>
            </a:r>
            <a:endParaRPr lang="en-US" dirty="0"/>
          </a:p>
        </p:txBody>
      </p:sp>
      <p:pic>
        <p:nvPicPr>
          <p:cNvPr id="15362" name="Picture 2" descr="http://www.cpc.ncep.noaa.gov/products/NMME/current/images/NMME_ensemble_prate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4419600" cy="341414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pc.ncep.noaa.gov/products/NMME/current/images/NMME_ensemble_prate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57150"/>
            <a:ext cx="4468091" cy="3451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1981200" y="1371600"/>
            <a:ext cx="4572000" cy="28194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60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sz="1800" dirty="0" smtClean="0"/>
              <a:t>The agreement/uncertainty  among the diff. NMME models’ forecasts for </a:t>
            </a:r>
            <a:br>
              <a:rPr lang="en-US" sz="1800" dirty="0" smtClean="0"/>
            </a:br>
            <a:r>
              <a:rPr lang="en-US" sz="1800" dirty="0" smtClean="0"/>
              <a:t>Aug-Sep-Oct Precipitation!!!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22</a:t>
            </a:fld>
            <a:endParaRPr lang="en-US" altLang="en-US"/>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62400" y="2133600"/>
            <a:ext cx="2590800" cy="2057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429000" y="2133600"/>
            <a:ext cx="1524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81200" y="5638800"/>
            <a:ext cx="5410200" cy="923330"/>
          </a:xfrm>
          <a:prstGeom prst="rect">
            <a:avLst/>
          </a:prstGeom>
          <a:noFill/>
        </p:spPr>
        <p:txBody>
          <a:bodyPr wrap="square" rtlCol="0">
            <a:spAutoFit/>
          </a:bodyPr>
          <a:lstStyle/>
          <a:p>
            <a:r>
              <a:rPr lang="en-US" dirty="0" smtClean="0"/>
              <a:t>?? There is a little bit more agreement for the </a:t>
            </a:r>
            <a:r>
              <a:rPr lang="en-US" dirty="0" err="1" smtClean="0"/>
              <a:t>precip</a:t>
            </a:r>
            <a:r>
              <a:rPr lang="en-US" dirty="0" smtClean="0"/>
              <a:t> in the southwest, amongst the various models, which the ensemble mean is picking up!!</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 y="1219200"/>
            <a:ext cx="901065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23</a:t>
            </a:fld>
            <a:endParaRPr lang="en-US" altLang="en-US" sz="1400" dirty="0" smtClean="0"/>
          </a:p>
        </p:txBody>
      </p:sp>
      <p:sp>
        <p:nvSpPr>
          <p:cNvPr id="24579" name="TextBox 2"/>
          <p:cNvSpPr txBox="1">
            <a:spLocks noChangeArrowheads="1"/>
          </p:cNvSpPr>
          <p:nvPr/>
        </p:nvSpPr>
        <p:spPr bwMode="auto">
          <a:xfrm>
            <a:off x="4572000" y="1066800"/>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Next 7 days </a:t>
            </a:r>
            <a:r>
              <a:rPr lang="en-US" altLang="en-US" sz="2400" b="1" dirty="0">
                <a:latin typeface="Times New Roman" pitchFamily="18" charset="0"/>
              </a:rPr>
              <a:t>QPF Forecast</a:t>
            </a: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1676400" y="2010934"/>
            <a:ext cx="304800" cy="732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14801" y="838200"/>
            <a:ext cx="685799"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533400"/>
            <a:ext cx="3048000" cy="584775"/>
          </a:xfrm>
          <a:prstGeom prst="rect">
            <a:avLst/>
          </a:prstGeom>
          <a:noFill/>
        </p:spPr>
        <p:txBody>
          <a:bodyPr wrap="square" rtlCol="0">
            <a:spAutoFit/>
          </a:bodyPr>
          <a:lstStyle/>
          <a:p>
            <a:r>
              <a:rPr lang="en-US" sz="1600" dirty="0" smtClean="0"/>
              <a:t>This will take care of developing dryness in NE.</a:t>
            </a:r>
            <a:endParaRPr lang="en-US" sz="1600" dirty="0"/>
          </a:p>
        </p:txBody>
      </p:sp>
      <p:sp>
        <p:nvSpPr>
          <p:cNvPr id="10" name="Rectangle 9"/>
          <p:cNvSpPr/>
          <p:nvPr/>
        </p:nvSpPr>
        <p:spPr>
          <a:xfrm>
            <a:off x="5410200" y="4648200"/>
            <a:ext cx="381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www.wpc.ncep.noaa.gov/qpf/p168i.gif?1531836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 y="0"/>
            <a:ext cx="44743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fs_namer_384_precip_ptot.gif"/>
          <p:cNvPicPr>
            <a:picLocks noChangeAspect="1" noChangeArrowheads="1"/>
          </p:cNvPicPr>
          <p:nvPr/>
        </p:nvPicPr>
        <p:blipFill rotWithShape="1">
          <a:blip r:embed="rId3">
            <a:extLst>
              <a:ext uri="{28A0092B-C50C-407E-A947-70E740481C1C}">
                <a14:useLocalDpi xmlns:a14="http://schemas.microsoft.com/office/drawing/2010/main" val="0"/>
              </a:ext>
            </a:extLst>
          </a:blip>
          <a:srcRect r="8599"/>
          <a:stretch/>
        </p:blipFill>
        <p:spPr bwMode="auto">
          <a:xfrm>
            <a:off x="4036484" y="2438400"/>
            <a:ext cx="5107516"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988291" y="1154545"/>
            <a:ext cx="992909" cy="1222522"/>
          </a:xfrm>
          <a:custGeom>
            <a:avLst/>
            <a:gdLst>
              <a:gd name="connsiteX0" fmla="*/ 314036 w 1145309"/>
              <a:gd name="connsiteY0" fmla="*/ 175491 h 1357746"/>
              <a:gd name="connsiteX1" fmla="*/ 184727 w 1145309"/>
              <a:gd name="connsiteY1" fmla="*/ 203200 h 1357746"/>
              <a:gd name="connsiteX2" fmla="*/ 120073 w 1145309"/>
              <a:gd name="connsiteY2" fmla="*/ 240146 h 1357746"/>
              <a:gd name="connsiteX3" fmla="*/ 110836 w 1145309"/>
              <a:gd name="connsiteY3" fmla="*/ 267855 h 1357746"/>
              <a:gd name="connsiteX4" fmla="*/ 46182 w 1145309"/>
              <a:gd name="connsiteY4" fmla="*/ 369455 h 1357746"/>
              <a:gd name="connsiteX5" fmla="*/ 27709 w 1145309"/>
              <a:gd name="connsiteY5" fmla="*/ 434110 h 1357746"/>
              <a:gd name="connsiteX6" fmla="*/ 18473 w 1145309"/>
              <a:gd name="connsiteY6" fmla="*/ 471055 h 1357746"/>
              <a:gd name="connsiteX7" fmla="*/ 0 w 1145309"/>
              <a:gd name="connsiteY7" fmla="*/ 498764 h 1357746"/>
              <a:gd name="connsiteX8" fmla="*/ 9236 w 1145309"/>
              <a:gd name="connsiteY8" fmla="*/ 868219 h 1357746"/>
              <a:gd name="connsiteX9" fmla="*/ 92364 w 1145309"/>
              <a:gd name="connsiteY9" fmla="*/ 979055 h 1357746"/>
              <a:gd name="connsiteX10" fmla="*/ 295564 w 1145309"/>
              <a:gd name="connsiteY10" fmla="*/ 1099128 h 1357746"/>
              <a:gd name="connsiteX11" fmla="*/ 360218 w 1145309"/>
              <a:gd name="connsiteY11" fmla="*/ 1145310 h 1357746"/>
              <a:gd name="connsiteX12" fmla="*/ 738909 w 1145309"/>
              <a:gd name="connsiteY12" fmla="*/ 1357746 h 1357746"/>
              <a:gd name="connsiteX13" fmla="*/ 840509 w 1145309"/>
              <a:gd name="connsiteY13" fmla="*/ 1283855 h 1357746"/>
              <a:gd name="connsiteX14" fmla="*/ 868218 w 1145309"/>
              <a:gd name="connsiteY14" fmla="*/ 1256146 h 1357746"/>
              <a:gd name="connsiteX15" fmla="*/ 923636 w 1145309"/>
              <a:gd name="connsiteY15" fmla="*/ 1154546 h 1357746"/>
              <a:gd name="connsiteX16" fmla="*/ 951345 w 1145309"/>
              <a:gd name="connsiteY16" fmla="*/ 1071419 h 1357746"/>
              <a:gd name="connsiteX17" fmla="*/ 997527 w 1145309"/>
              <a:gd name="connsiteY17" fmla="*/ 942110 h 1357746"/>
              <a:gd name="connsiteX18" fmla="*/ 1016000 w 1145309"/>
              <a:gd name="connsiteY18" fmla="*/ 886691 h 1357746"/>
              <a:gd name="connsiteX19" fmla="*/ 1071418 w 1145309"/>
              <a:gd name="connsiteY19" fmla="*/ 720437 h 1357746"/>
              <a:gd name="connsiteX20" fmla="*/ 1126836 w 1145309"/>
              <a:gd name="connsiteY20" fmla="*/ 526473 h 1357746"/>
              <a:gd name="connsiteX21" fmla="*/ 1145309 w 1145309"/>
              <a:gd name="connsiteY21" fmla="*/ 378691 h 1357746"/>
              <a:gd name="connsiteX22" fmla="*/ 1117600 w 1145309"/>
              <a:gd name="connsiteY22" fmla="*/ 221673 h 1357746"/>
              <a:gd name="connsiteX23" fmla="*/ 1016000 w 1145309"/>
              <a:gd name="connsiteY23" fmla="*/ 73891 h 1357746"/>
              <a:gd name="connsiteX24" fmla="*/ 988291 w 1145309"/>
              <a:gd name="connsiteY24" fmla="*/ 64655 h 1357746"/>
              <a:gd name="connsiteX25" fmla="*/ 886691 w 1145309"/>
              <a:gd name="connsiteY25" fmla="*/ 18473 h 1357746"/>
              <a:gd name="connsiteX26" fmla="*/ 803564 w 1145309"/>
              <a:gd name="connsiteY26" fmla="*/ 9237 h 1357746"/>
              <a:gd name="connsiteX27" fmla="*/ 498764 w 1145309"/>
              <a:gd name="connsiteY27" fmla="*/ 0 h 1357746"/>
              <a:gd name="connsiteX28" fmla="*/ 471054 w 1145309"/>
              <a:gd name="connsiteY28" fmla="*/ 9237 h 1357746"/>
              <a:gd name="connsiteX29" fmla="*/ 350982 w 1145309"/>
              <a:gd name="connsiteY29" fmla="*/ 92364 h 1357746"/>
              <a:gd name="connsiteX30" fmla="*/ 314036 w 1145309"/>
              <a:gd name="connsiteY30" fmla="*/ 147782 h 1357746"/>
              <a:gd name="connsiteX31" fmla="*/ 295564 w 1145309"/>
              <a:gd name="connsiteY31" fmla="*/ 175491 h 1357746"/>
              <a:gd name="connsiteX32" fmla="*/ 258618 w 1145309"/>
              <a:gd name="connsiteY32" fmla="*/ 212437 h 1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5309" h="1357746">
                <a:moveTo>
                  <a:pt x="314036" y="175491"/>
                </a:moveTo>
                <a:cubicBezTo>
                  <a:pt x="265568" y="181550"/>
                  <a:pt x="228593" y="181267"/>
                  <a:pt x="184727" y="203200"/>
                </a:cubicBezTo>
                <a:cubicBezTo>
                  <a:pt x="72892" y="259118"/>
                  <a:pt x="204824" y="211897"/>
                  <a:pt x="120073" y="240146"/>
                </a:cubicBezTo>
                <a:cubicBezTo>
                  <a:pt x="116994" y="249382"/>
                  <a:pt x="115666" y="259402"/>
                  <a:pt x="110836" y="267855"/>
                </a:cubicBezTo>
                <a:cubicBezTo>
                  <a:pt x="90920" y="302708"/>
                  <a:pt x="46182" y="369455"/>
                  <a:pt x="46182" y="369455"/>
                </a:cubicBezTo>
                <a:cubicBezTo>
                  <a:pt x="40024" y="391007"/>
                  <a:pt x="33607" y="412486"/>
                  <a:pt x="27709" y="434110"/>
                </a:cubicBezTo>
                <a:cubicBezTo>
                  <a:pt x="24369" y="446357"/>
                  <a:pt x="23473" y="459387"/>
                  <a:pt x="18473" y="471055"/>
                </a:cubicBezTo>
                <a:cubicBezTo>
                  <a:pt x="14100" y="481258"/>
                  <a:pt x="6158" y="489528"/>
                  <a:pt x="0" y="498764"/>
                </a:cubicBezTo>
                <a:cubicBezTo>
                  <a:pt x="3079" y="621916"/>
                  <a:pt x="-5737" y="745942"/>
                  <a:pt x="9236" y="868219"/>
                </a:cubicBezTo>
                <a:cubicBezTo>
                  <a:pt x="15367" y="918287"/>
                  <a:pt x="53141" y="954918"/>
                  <a:pt x="92364" y="979055"/>
                </a:cubicBezTo>
                <a:cubicBezTo>
                  <a:pt x="159368" y="1020288"/>
                  <a:pt x="231544" y="1053399"/>
                  <a:pt x="295564" y="1099128"/>
                </a:cubicBezTo>
                <a:cubicBezTo>
                  <a:pt x="317115" y="1114522"/>
                  <a:pt x="337341" y="1131965"/>
                  <a:pt x="360218" y="1145310"/>
                </a:cubicBezTo>
                <a:cubicBezTo>
                  <a:pt x="485238" y="1218238"/>
                  <a:pt x="612679" y="1286934"/>
                  <a:pt x="738909" y="1357746"/>
                </a:cubicBezTo>
                <a:cubicBezTo>
                  <a:pt x="772776" y="1333116"/>
                  <a:pt x="807581" y="1309727"/>
                  <a:pt x="840509" y="1283855"/>
                </a:cubicBezTo>
                <a:cubicBezTo>
                  <a:pt x="850780" y="1275785"/>
                  <a:pt x="861155" y="1267134"/>
                  <a:pt x="868218" y="1256146"/>
                </a:cubicBezTo>
                <a:cubicBezTo>
                  <a:pt x="889079" y="1223696"/>
                  <a:pt x="907210" y="1189451"/>
                  <a:pt x="923636" y="1154546"/>
                </a:cubicBezTo>
                <a:cubicBezTo>
                  <a:pt x="925815" y="1149915"/>
                  <a:pt x="945638" y="1087589"/>
                  <a:pt x="951345" y="1071419"/>
                </a:cubicBezTo>
                <a:cubicBezTo>
                  <a:pt x="966578" y="1028259"/>
                  <a:pt x="982294" y="985270"/>
                  <a:pt x="997527" y="942110"/>
                </a:cubicBezTo>
                <a:lnTo>
                  <a:pt x="1016000" y="886691"/>
                </a:lnTo>
                <a:cubicBezTo>
                  <a:pt x="1055805" y="737420"/>
                  <a:pt x="1026433" y="787914"/>
                  <a:pt x="1071418" y="720437"/>
                </a:cubicBezTo>
                <a:cubicBezTo>
                  <a:pt x="1089891" y="655782"/>
                  <a:pt x="1109961" y="591563"/>
                  <a:pt x="1126836" y="526473"/>
                </a:cubicBezTo>
                <a:cubicBezTo>
                  <a:pt x="1136165" y="490491"/>
                  <a:pt x="1142463" y="407151"/>
                  <a:pt x="1145309" y="378691"/>
                </a:cubicBezTo>
                <a:cubicBezTo>
                  <a:pt x="1140837" y="325026"/>
                  <a:pt x="1147096" y="269320"/>
                  <a:pt x="1117600" y="221673"/>
                </a:cubicBezTo>
                <a:cubicBezTo>
                  <a:pt x="1086135" y="170845"/>
                  <a:pt x="1072712" y="92794"/>
                  <a:pt x="1016000" y="73891"/>
                </a:cubicBezTo>
                <a:cubicBezTo>
                  <a:pt x="1006764" y="70812"/>
                  <a:pt x="997240" y="68490"/>
                  <a:pt x="988291" y="64655"/>
                </a:cubicBezTo>
                <a:cubicBezTo>
                  <a:pt x="954098" y="50001"/>
                  <a:pt x="922323" y="29163"/>
                  <a:pt x="886691" y="18473"/>
                </a:cubicBezTo>
                <a:cubicBezTo>
                  <a:pt x="859987" y="10462"/>
                  <a:pt x="831412" y="10563"/>
                  <a:pt x="803564" y="9237"/>
                </a:cubicBezTo>
                <a:cubicBezTo>
                  <a:pt x="702032" y="4402"/>
                  <a:pt x="600364" y="3079"/>
                  <a:pt x="498764" y="0"/>
                </a:cubicBezTo>
                <a:cubicBezTo>
                  <a:pt x="489527" y="3079"/>
                  <a:pt x="479310" y="4077"/>
                  <a:pt x="471054" y="9237"/>
                </a:cubicBezTo>
                <a:cubicBezTo>
                  <a:pt x="429774" y="35037"/>
                  <a:pt x="350982" y="92364"/>
                  <a:pt x="350982" y="92364"/>
                </a:cubicBezTo>
                <a:lnTo>
                  <a:pt x="314036" y="147782"/>
                </a:lnTo>
                <a:cubicBezTo>
                  <a:pt x="307879" y="157018"/>
                  <a:pt x="303413" y="167642"/>
                  <a:pt x="295564" y="175491"/>
                </a:cubicBezTo>
                <a:lnTo>
                  <a:pt x="258618" y="2124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943600" y="4516582"/>
            <a:ext cx="826655" cy="1274618"/>
          </a:xfrm>
          <a:custGeom>
            <a:avLst/>
            <a:gdLst>
              <a:gd name="connsiteX0" fmla="*/ 147781 w 785091"/>
              <a:gd name="connsiteY0" fmla="*/ 341745 h 1320800"/>
              <a:gd name="connsiteX1" fmla="*/ 101600 w 785091"/>
              <a:gd name="connsiteY1" fmla="*/ 360218 h 1320800"/>
              <a:gd name="connsiteX2" fmla="*/ 64654 w 785091"/>
              <a:gd name="connsiteY2" fmla="*/ 415636 h 1320800"/>
              <a:gd name="connsiteX3" fmla="*/ 27709 w 785091"/>
              <a:gd name="connsiteY3" fmla="*/ 498763 h 1320800"/>
              <a:gd name="connsiteX4" fmla="*/ 18472 w 785091"/>
              <a:gd name="connsiteY4" fmla="*/ 563418 h 1320800"/>
              <a:gd name="connsiteX5" fmla="*/ 9236 w 785091"/>
              <a:gd name="connsiteY5" fmla="*/ 591127 h 1320800"/>
              <a:gd name="connsiteX6" fmla="*/ 0 w 785091"/>
              <a:gd name="connsiteY6" fmla="*/ 674254 h 1320800"/>
              <a:gd name="connsiteX7" fmla="*/ 27709 w 785091"/>
              <a:gd name="connsiteY7" fmla="*/ 1006763 h 1320800"/>
              <a:gd name="connsiteX8" fmla="*/ 110836 w 785091"/>
              <a:gd name="connsiteY8" fmla="*/ 1265382 h 1320800"/>
              <a:gd name="connsiteX9" fmla="*/ 138545 w 785091"/>
              <a:gd name="connsiteY9" fmla="*/ 1320800 h 1320800"/>
              <a:gd name="connsiteX10" fmla="*/ 350981 w 785091"/>
              <a:gd name="connsiteY10" fmla="*/ 1228436 h 1320800"/>
              <a:gd name="connsiteX11" fmla="*/ 397163 w 785091"/>
              <a:gd name="connsiteY11" fmla="*/ 1219200 h 1320800"/>
              <a:gd name="connsiteX12" fmla="*/ 443345 w 785091"/>
              <a:gd name="connsiteY12" fmla="*/ 1200727 h 1320800"/>
              <a:gd name="connsiteX13" fmla="*/ 508000 w 785091"/>
              <a:gd name="connsiteY13" fmla="*/ 1099127 h 1320800"/>
              <a:gd name="connsiteX14" fmla="*/ 544945 w 785091"/>
              <a:gd name="connsiteY14" fmla="*/ 1071418 h 1320800"/>
              <a:gd name="connsiteX15" fmla="*/ 572654 w 785091"/>
              <a:gd name="connsiteY15" fmla="*/ 1034473 h 1320800"/>
              <a:gd name="connsiteX16" fmla="*/ 591127 w 785091"/>
              <a:gd name="connsiteY16" fmla="*/ 997527 h 1320800"/>
              <a:gd name="connsiteX17" fmla="*/ 655781 w 785091"/>
              <a:gd name="connsiteY17" fmla="*/ 951345 h 1320800"/>
              <a:gd name="connsiteX18" fmla="*/ 775854 w 785091"/>
              <a:gd name="connsiteY18" fmla="*/ 803563 h 1320800"/>
              <a:gd name="connsiteX19" fmla="*/ 785091 w 785091"/>
              <a:gd name="connsiteY19" fmla="*/ 766618 h 1320800"/>
              <a:gd name="connsiteX20" fmla="*/ 766618 w 785091"/>
              <a:gd name="connsiteY20" fmla="*/ 267854 h 1320800"/>
              <a:gd name="connsiteX21" fmla="*/ 646545 w 785091"/>
              <a:gd name="connsiteY21" fmla="*/ 120073 h 1320800"/>
              <a:gd name="connsiteX22" fmla="*/ 508000 w 785091"/>
              <a:gd name="connsiteY22" fmla="*/ 27709 h 1320800"/>
              <a:gd name="connsiteX23" fmla="*/ 480291 w 785091"/>
              <a:gd name="connsiteY23" fmla="*/ 18473 h 1320800"/>
              <a:gd name="connsiteX24" fmla="*/ 240145 w 785091"/>
              <a:gd name="connsiteY24" fmla="*/ 0 h 1320800"/>
              <a:gd name="connsiteX25" fmla="*/ 203200 w 785091"/>
              <a:gd name="connsiteY25" fmla="*/ 9236 h 1320800"/>
              <a:gd name="connsiteX26" fmla="*/ 120072 w 785091"/>
              <a:gd name="connsiteY26" fmla="*/ 64654 h 1320800"/>
              <a:gd name="connsiteX27" fmla="*/ 18472 w 785091"/>
              <a:gd name="connsiteY27" fmla="*/ 184727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5091" h="1320800">
                <a:moveTo>
                  <a:pt x="147781" y="341745"/>
                </a:moveTo>
                <a:cubicBezTo>
                  <a:pt x="132387" y="347903"/>
                  <a:pt x="113992" y="349203"/>
                  <a:pt x="101600" y="360218"/>
                </a:cubicBezTo>
                <a:cubicBezTo>
                  <a:pt x="85006" y="374968"/>
                  <a:pt x="74583" y="395778"/>
                  <a:pt x="64654" y="415636"/>
                </a:cubicBezTo>
                <a:cubicBezTo>
                  <a:pt x="32591" y="479762"/>
                  <a:pt x="43476" y="451461"/>
                  <a:pt x="27709" y="498763"/>
                </a:cubicBezTo>
                <a:cubicBezTo>
                  <a:pt x="24630" y="520315"/>
                  <a:pt x="22742" y="542070"/>
                  <a:pt x="18472" y="563418"/>
                </a:cubicBezTo>
                <a:cubicBezTo>
                  <a:pt x="16563" y="572965"/>
                  <a:pt x="10837" y="581524"/>
                  <a:pt x="9236" y="591127"/>
                </a:cubicBezTo>
                <a:cubicBezTo>
                  <a:pt x="4653" y="618627"/>
                  <a:pt x="3079" y="646545"/>
                  <a:pt x="0" y="674254"/>
                </a:cubicBezTo>
                <a:cubicBezTo>
                  <a:pt x="9236" y="785090"/>
                  <a:pt x="10363" y="896903"/>
                  <a:pt x="27709" y="1006763"/>
                </a:cubicBezTo>
                <a:cubicBezTo>
                  <a:pt x="41287" y="1092755"/>
                  <a:pt x="73475" y="1184434"/>
                  <a:pt x="110836" y="1265382"/>
                </a:cubicBezTo>
                <a:cubicBezTo>
                  <a:pt x="119491" y="1284134"/>
                  <a:pt x="129309" y="1302327"/>
                  <a:pt x="138545" y="1320800"/>
                </a:cubicBezTo>
                <a:cubicBezTo>
                  <a:pt x="250831" y="1292727"/>
                  <a:pt x="100049" y="1332990"/>
                  <a:pt x="350981" y="1228436"/>
                </a:cubicBezTo>
                <a:cubicBezTo>
                  <a:pt x="365472" y="1222398"/>
                  <a:pt x="381769" y="1222279"/>
                  <a:pt x="397163" y="1219200"/>
                </a:cubicBezTo>
                <a:cubicBezTo>
                  <a:pt x="412557" y="1213042"/>
                  <a:pt x="431021" y="1211818"/>
                  <a:pt x="443345" y="1200727"/>
                </a:cubicBezTo>
                <a:cubicBezTo>
                  <a:pt x="578162" y="1079392"/>
                  <a:pt x="435763" y="1183404"/>
                  <a:pt x="508000" y="1099127"/>
                </a:cubicBezTo>
                <a:cubicBezTo>
                  <a:pt x="518018" y="1087439"/>
                  <a:pt x="534060" y="1082303"/>
                  <a:pt x="544945" y="1071418"/>
                </a:cubicBezTo>
                <a:cubicBezTo>
                  <a:pt x="555830" y="1060533"/>
                  <a:pt x="564495" y="1047527"/>
                  <a:pt x="572654" y="1034473"/>
                </a:cubicBezTo>
                <a:cubicBezTo>
                  <a:pt x="579952" y="1022797"/>
                  <a:pt x="581391" y="1007263"/>
                  <a:pt x="591127" y="997527"/>
                </a:cubicBezTo>
                <a:cubicBezTo>
                  <a:pt x="609854" y="978799"/>
                  <a:pt x="634230" y="966739"/>
                  <a:pt x="655781" y="951345"/>
                </a:cubicBezTo>
                <a:cubicBezTo>
                  <a:pt x="685027" y="863613"/>
                  <a:pt x="642843" y="977499"/>
                  <a:pt x="775854" y="803563"/>
                </a:cubicBezTo>
                <a:cubicBezTo>
                  <a:pt x="783565" y="793479"/>
                  <a:pt x="782012" y="778933"/>
                  <a:pt x="785091" y="766618"/>
                </a:cubicBezTo>
                <a:cubicBezTo>
                  <a:pt x="784439" y="737921"/>
                  <a:pt x="787215" y="401736"/>
                  <a:pt x="766618" y="267854"/>
                </a:cubicBezTo>
                <a:cubicBezTo>
                  <a:pt x="757349" y="207604"/>
                  <a:pt x="667795" y="140260"/>
                  <a:pt x="646545" y="120073"/>
                </a:cubicBezTo>
                <a:cubicBezTo>
                  <a:pt x="612453" y="87686"/>
                  <a:pt x="551290" y="49354"/>
                  <a:pt x="508000" y="27709"/>
                </a:cubicBezTo>
                <a:cubicBezTo>
                  <a:pt x="499292" y="23355"/>
                  <a:pt x="489975" y="19475"/>
                  <a:pt x="480291" y="18473"/>
                </a:cubicBezTo>
                <a:cubicBezTo>
                  <a:pt x="400432" y="10212"/>
                  <a:pt x="320194" y="6158"/>
                  <a:pt x="240145" y="0"/>
                </a:cubicBezTo>
                <a:cubicBezTo>
                  <a:pt x="227830" y="3079"/>
                  <a:pt x="214986" y="4522"/>
                  <a:pt x="203200" y="9236"/>
                </a:cubicBezTo>
                <a:cubicBezTo>
                  <a:pt x="162759" y="25412"/>
                  <a:pt x="145523" y="33329"/>
                  <a:pt x="120072" y="64654"/>
                </a:cubicBezTo>
                <a:cubicBezTo>
                  <a:pt x="20531" y="187167"/>
                  <a:pt x="78528" y="184727"/>
                  <a:pt x="18472" y="1847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uthuvel.chelliah\Desktop\Drought-temporary\spi6.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1796"/>
          <a:stretch/>
        </p:blipFill>
        <p:spPr bwMode="auto">
          <a:xfrm>
            <a:off x="2438400" y="0"/>
            <a:ext cx="247938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1796"/>
          <a:stretch/>
        </p:blipFill>
        <p:spPr bwMode="auto">
          <a:xfrm>
            <a:off x="0" y="0"/>
            <a:ext cx="24793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24</a:t>
            </a:fld>
            <a:endParaRPr lang="en-US" altLang="en-US" dirty="0"/>
          </a:p>
        </p:txBody>
      </p:sp>
      <p:sp>
        <p:nvSpPr>
          <p:cNvPr id="6" name="Rectangle 2"/>
          <p:cNvSpPr txBox="1">
            <a:spLocks noChangeArrowheads="1"/>
          </p:cNvSpPr>
          <p:nvPr/>
        </p:nvSpPr>
        <p:spPr bwMode="auto">
          <a:xfrm>
            <a:off x="4953000" y="76200"/>
            <a:ext cx="403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5105400" y="1219200"/>
            <a:ext cx="4038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800" dirty="0">
                <a:latin typeface="Times New Roman" pitchFamily="18" charset="0"/>
                <a:sym typeface="Wingdings" pitchFamily="2" charset="2"/>
              </a:rPr>
              <a:t>The goodness and skill of these SPI’s forecasts depend directly on these models’ skill in predicting </a:t>
            </a:r>
            <a:r>
              <a:rPr lang="en-US" altLang="en-US" sz="1800" dirty="0" err="1">
                <a:latin typeface="Times New Roman" pitchFamily="18" charset="0"/>
                <a:sym typeface="Wingdings" pitchFamily="2" charset="2"/>
              </a:rPr>
              <a:t>precip</a:t>
            </a:r>
            <a:r>
              <a:rPr lang="en-US" altLang="en-US" sz="1800" dirty="0">
                <a:latin typeface="Times New Roman" pitchFamily="18" charset="0"/>
                <a:sym typeface="Wingdings" pitchFamily="2" charset="2"/>
              </a:rPr>
              <a:t>!!!</a:t>
            </a:r>
          </a:p>
          <a:p>
            <a:pPr marL="0" indent="0" eaLnBrk="1" hangingPunct="1">
              <a:spcBef>
                <a:spcPct val="0"/>
              </a:spcBef>
              <a:buNone/>
            </a:pPr>
            <a:endParaRPr lang="en-US" altLang="en-US" sz="1800" dirty="0" smtClean="0">
              <a:latin typeface="Times New Roman" pitchFamily="18" charset="0"/>
              <a:sym typeface="Wingdings" pitchFamily="2" charset="2"/>
            </a:endParaRPr>
          </a:p>
          <a:p>
            <a:pPr eaLnBrk="1" hangingPunct="1">
              <a:spcBef>
                <a:spcPct val="0"/>
              </a:spcBef>
            </a:pPr>
            <a:endParaRPr lang="en-US" altLang="en-US" sz="1800" dirty="0" smtClean="0">
              <a:latin typeface="Times New Roman" pitchFamily="18" charset="0"/>
              <a:sym typeface="Wingdings" pitchFamily="2" charset="2"/>
            </a:endParaRPr>
          </a:p>
          <a:p>
            <a:pPr marL="0" indent="0" eaLnBrk="1" hangingPunct="1">
              <a:spcBef>
                <a:spcPct val="0"/>
              </a:spcBef>
              <a:buNone/>
            </a:pPr>
            <a:r>
              <a:rPr lang="en-US" altLang="en-US" sz="1800" dirty="0" smtClean="0">
                <a:latin typeface="Times New Roman" pitchFamily="18" charset="0"/>
                <a:sym typeface="Wingdings" pitchFamily="2" charset="2"/>
              </a:rPr>
              <a:t>The NMME models indicate that by September, the short term SPI(3)/drought will be improved, over the monsoon southwest, and even across the south, but longer term dryness/drought will continue to stay.</a:t>
            </a:r>
          </a:p>
          <a:p>
            <a:pPr marL="0" indent="0" eaLnBrk="1" hangingPunct="1">
              <a:spcBef>
                <a:spcPct val="0"/>
              </a:spcBef>
              <a:buNone/>
            </a:pPr>
            <a:endParaRPr lang="en-US" altLang="en-US" sz="1800" dirty="0">
              <a:latin typeface="Times New Roman" pitchFamily="18" charset="0"/>
              <a:sym typeface="Wingdings" pitchFamily="2" charset="2"/>
            </a:endParaRP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uthuvel.chelliah\Desktop\Drought-temporary\spi6.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1796"/>
          <a:stretch/>
        </p:blipFill>
        <p:spPr bwMode="auto">
          <a:xfrm>
            <a:off x="2438400" y="0"/>
            <a:ext cx="247938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1796"/>
          <a:stretch/>
        </p:blipFill>
        <p:spPr bwMode="auto">
          <a:xfrm>
            <a:off x="0" y="0"/>
            <a:ext cx="24793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25</a:t>
            </a:fld>
            <a:endParaRPr lang="en-US" altLang="en-US" dirty="0"/>
          </a:p>
        </p:txBody>
      </p:sp>
      <p:sp>
        <p:nvSpPr>
          <p:cNvPr id="6" name="Rectangle 2"/>
          <p:cNvSpPr txBox="1">
            <a:spLocks noChangeArrowheads="1"/>
          </p:cNvSpPr>
          <p:nvPr/>
        </p:nvSpPr>
        <p:spPr bwMode="auto">
          <a:xfrm>
            <a:off x="7620000" y="76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 &amp; SPI12</a:t>
            </a:r>
            <a:endParaRPr lang="en-US" altLang="en-US" sz="1600" b="1" dirty="0">
              <a:solidFill>
                <a:srgbClr val="0033CC"/>
              </a:solidFill>
            </a:endParaRP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pic>
        <p:nvPicPr>
          <p:cNvPr id="8194" name="Picture 2" descr="C:\Users\muthuvel.chelliah\Desktop\Drought-temporary\spi12.ensemble.L1-3.gif"/>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4895850" y="0"/>
            <a:ext cx="2571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81493" y="0"/>
            <a:ext cx="748923" cy="369332"/>
          </a:xfrm>
          <a:prstGeom prst="rect">
            <a:avLst/>
          </a:prstGeom>
        </p:spPr>
        <p:txBody>
          <a:bodyPr wrap="none">
            <a:spAutoFit/>
          </a:bodyPr>
          <a:lstStyle/>
          <a:p>
            <a:r>
              <a:rPr lang="en-US" altLang="en-US" dirty="0" smtClean="0">
                <a:solidFill>
                  <a:srgbClr val="0033CC"/>
                </a:solidFill>
              </a:rPr>
              <a:t>SPI12</a:t>
            </a:r>
            <a:endParaRPr lang="en-US" dirty="0"/>
          </a:p>
        </p:txBody>
      </p:sp>
    </p:spTree>
    <p:extLst>
      <p:ext uri="{BB962C8B-B14F-4D97-AF65-F5344CB8AC3E}">
        <p14:creationId xmlns:p14="http://schemas.microsoft.com/office/powerpoint/2010/main" val="1856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2723"/>
            <a:ext cx="8153400" cy="583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26</a:t>
            </a:fld>
            <a:endParaRPr lang="en-US" altLang="en-US" sz="1400" dirty="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201805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6" name="Straight Arrow Connector 5"/>
          <p:cNvCxnSpPr/>
          <p:nvPr/>
        </p:nvCxnSpPr>
        <p:spPr>
          <a:xfrm>
            <a:off x="1600200" y="22098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00500" y="19050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77000" y="1866900"/>
            <a:ext cx="0" cy="37719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29600" y="1981200"/>
            <a:ext cx="914400" cy="3600986"/>
          </a:xfrm>
          <a:prstGeom prst="rect">
            <a:avLst/>
          </a:prstGeom>
          <a:noFill/>
        </p:spPr>
        <p:txBody>
          <a:bodyPr wrap="square" rtlCol="0">
            <a:spAutoFit/>
          </a:bodyPr>
          <a:lstStyle/>
          <a:p>
            <a:r>
              <a:rPr lang="en-US" sz="1200" dirty="0" smtClean="0"/>
              <a:t>Almost always these forecasts generally smoothen and weaken the drought from the levels at IC.</a:t>
            </a:r>
          </a:p>
          <a:p>
            <a:endParaRPr lang="en-US" sz="1200" dirty="0"/>
          </a:p>
          <a:p>
            <a:r>
              <a:rPr lang="en-US" sz="1200" dirty="0" smtClean="0"/>
              <a:t>They did the same last year to the 2017 Northern Plains drought.</a:t>
            </a:r>
            <a:endParaRPr lang="en-US" sz="1200" dirty="0"/>
          </a:p>
        </p:txBody>
      </p:sp>
      <p:sp>
        <p:nvSpPr>
          <p:cNvPr id="4" name="TextBox 3"/>
          <p:cNvSpPr txBox="1"/>
          <p:nvPr/>
        </p:nvSpPr>
        <p:spPr>
          <a:xfrm rot="19644656">
            <a:off x="331612" y="3734481"/>
            <a:ext cx="8171159" cy="461665"/>
          </a:xfrm>
          <a:prstGeom prst="rect">
            <a:avLst/>
          </a:prstGeom>
          <a:noFill/>
        </p:spPr>
        <p:txBody>
          <a:bodyPr wrap="square" rtlCol="0">
            <a:spAutoFit/>
          </a:bodyPr>
          <a:lstStyle/>
          <a:p>
            <a:r>
              <a:rPr lang="en-US" sz="2400" b="1" dirty="0" smtClean="0"/>
              <a:t>NLDAS  FORECASTS  NOT AVAILABLE  THIS  MONTH</a:t>
            </a:r>
          </a:p>
        </p:txBody>
      </p:sp>
    </p:spTree>
    <p:extLst>
      <p:ext uri="{BB962C8B-B14F-4D97-AF65-F5344CB8AC3E}">
        <p14:creationId xmlns:p14="http://schemas.microsoft.com/office/powerpoint/2010/main" val="286759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27</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324600" y="457200"/>
            <a:ext cx="245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201807 with this IC.</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42164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009650"/>
            <a:ext cx="72390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990600"/>
            <a:ext cx="476984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372236"/>
            <a:ext cx="2895600" cy="216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178628"/>
            <a:ext cx="4724400" cy="337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64"/>
            <a:ext cx="4294931" cy="608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28</a:t>
            </a:fld>
            <a:endParaRPr lang="en-US" altLang="en-US" sz="1400" smtClean="0"/>
          </a:p>
        </p:txBody>
      </p:sp>
      <p:sp>
        <p:nvSpPr>
          <p:cNvPr id="28675" name="TextBox 2"/>
          <p:cNvSpPr txBox="1">
            <a:spLocks noChangeArrowheads="1"/>
          </p:cNvSpPr>
          <p:nvPr/>
        </p:nvSpPr>
        <p:spPr bwMode="auto">
          <a:xfrm>
            <a:off x="4965700" y="381000"/>
            <a:ext cx="383387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1371600" y="-76200"/>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smtClean="0">
                <a:latin typeface="Times New Roman" pitchFamily="18" charset="0"/>
              </a:rPr>
              <a:t>Precip</a:t>
            </a:r>
            <a:r>
              <a:rPr lang="en-US" altLang="en-US" sz="1800" dirty="0" smtClean="0">
                <a:latin typeface="Times New Roman" pitchFamily="18" charset="0"/>
              </a:rPr>
              <a:t> Forecast</a:t>
            </a:r>
            <a:endParaRPr lang="en-US" altLang="en-US" sz="1800" dirty="0">
              <a:latin typeface="Times New Roman" pitchFamily="18" charset="0"/>
            </a:endParaRPr>
          </a:p>
        </p:txBody>
      </p:sp>
      <p:sp>
        <p:nvSpPr>
          <p:cNvPr id="28677" name="TextBox 4"/>
          <p:cNvSpPr txBox="1">
            <a:spLocks noChangeArrowheads="1"/>
          </p:cNvSpPr>
          <p:nvPr/>
        </p:nvSpPr>
        <p:spPr bwMode="auto">
          <a:xfrm>
            <a:off x="4876800" y="2828925"/>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a:t>
            </a:r>
            <a:r>
              <a:rPr lang="en-US" altLang="en-US" sz="1800" dirty="0" smtClean="0">
                <a:latin typeface="Times New Roman" pitchFamily="18" charset="0"/>
              </a:rPr>
              <a:t>Forecast Percentile </a:t>
            </a:r>
            <a:endParaRPr lang="en-US" altLang="en-US" sz="1800" dirty="0">
              <a:latin typeface="Times New Roman" pitchFamily="18" charset="0"/>
            </a:endParaRPr>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108700" y="43434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81400" y="3583462"/>
            <a:ext cx="609600" cy="369332"/>
          </a:xfrm>
          <a:prstGeom prst="rect">
            <a:avLst/>
          </a:prstGeom>
          <a:noFill/>
        </p:spPr>
        <p:txBody>
          <a:bodyPr wrap="square" rtlCol="0">
            <a:spAutoFit/>
          </a:bodyPr>
          <a:lstStyle/>
          <a:p>
            <a:r>
              <a:rPr lang="en-US" b="1" dirty="0" smtClean="0"/>
              <a:t>Aug</a:t>
            </a:r>
            <a:endParaRPr lang="en-US" b="1" dirty="0"/>
          </a:p>
        </p:txBody>
      </p:sp>
      <p:sp>
        <p:nvSpPr>
          <p:cNvPr id="27" name="TextBox 26"/>
          <p:cNvSpPr txBox="1"/>
          <p:nvPr/>
        </p:nvSpPr>
        <p:spPr>
          <a:xfrm>
            <a:off x="3696386" y="5345668"/>
            <a:ext cx="647014" cy="369332"/>
          </a:xfrm>
          <a:prstGeom prst="rect">
            <a:avLst/>
          </a:prstGeom>
          <a:noFill/>
        </p:spPr>
        <p:txBody>
          <a:bodyPr wrap="square" rtlCol="0">
            <a:spAutoFit/>
          </a:bodyPr>
          <a:lstStyle/>
          <a:p>
            <a:r>
              <a:rPr lang="en-US" b="1" dirty="0" smtClean="0"/>
              <a:t>Sep</a:t>
            </a:r>
            <a:endParaRPr lang="en-US" b="1" dirty="0"/>
          </a:p>
        </p:txBody>
      </p:sp>
      <p:sp>
        <p:nvSpPr>
          <p:cNvPr id="29" name="TextBox 28"/>
          <p:cNvSpPr txBox="1"/>
          <p:nvPr/>
        </p:nvSpPr>
        <p:spPr>
          <a:xfrm>
            <a:off x="8591583" y="4495800"/>
            <a:ext cx="704817" cy="369332"/>
          </a:xfrm>
          <a:prstGeom prst="rect">
            <a:avLst/>
          </a:prstGeom>
          <a:noFill/>
        </p:spPr>
        <p:txBody>
          <a:bodyPr wrap="square" rtlCol="0">
            <a:spAutoFit/>
          </a:bodyPr>
          <a:lstStyle/>
          <a:p>
            <a:r>
              <a:rPr lang="en-US" dirty="0" smtClean="0"/>
              <a:t>Jul</a:t>
            </a:r>
            <a:endParaRPr lang="en-US" dirty="0"/>
          </a:p>
        </p:txBody>
      </p:sp>
      <p:sp>
        <p:nvSpPr>
          <p:cNvPr id="30" name="TextBox 29"/>
          <p:cNvSpPr txBox="1"/>
          <p:nvPr/>
        </p:nvSpPr>
        <p:spPr>
          <a:xfrm>
            <a:off x="3733800" y="1752600"/>
            <a:ext cx="762000" cy="369332"/>
          </a:xfrm>
          <a:prstGeom prst="rect">
            <a:avLst/>
          </a:prstGeom>
          <a:noFill/>
        </p:spPr>
        <p:txBody>
          <a:bodyPr wrap="square" rtlCol="0">
            <a:spAutoFit/>
          </a:bodyPr>
          <a:lstStyle/>
          <a:p>
            <a:r>
              <a:rPr lang="en-US" b="1" dirty="0" smtClean="0"/>
              <a:t>Jul</a:t>
            </a:r>
            <a:endParaRPr lang="en-US" b="1" dirty="0"/>
          </a:p>
        </p:txBody>
      </p:sp>
      <p:sp>
        <p:nvSpPr>
          <p:cNvPr id="31" name="TextBox 30"/>
          <p:cNvSpPr txBox="1"/>
          <p:nvPr/>
        </p:nvSpPr>
        <p:spPr>
          <a:xfrm>
            <a:off x="6183874" y="5943600"/>
            <a:ext cx="674126" cy="369332"/>
          </a:xfrm>
          <a:prstGeom prst="rect">
            <a:avLst/>
          </a:prstGeom>
          <a:noFill/>
        </p:spPr>
        <p:txBody>
          <a:bodyPr wrap="square" rtlCol="0">
            <a:spAutoFit/>
          </a:bodyPr>
          <a:lstStyle/>
          <a:p>
            <a:r>
              <a:rPr lang="en-US" dirty="0" smtClean="0"/>
              <a:t>Aug</a:t>
            </a:r>
            <a:endParaRPr lang="en-US" dirty="0"/>
          </a:p>
        </p:txBody>
      </p:sp>
      <p:sp>
        <p:nvSpPr>
          <p:cNvPr id="32" name="TextBox 31"/>
          <p:cNvSpPr txBox="1"/>
          <p:nvPr/>
        </p:nvSpPr>
        <p:spPr>
          <a:xfrm>
            <a:off x="8610600" y="6019800"/>
            <a:ext cx="570814" cy="369332"/>
          </a:xfrm>
          <a:prstGeom prst="rect">
            <a:avLst/>
          </a:prstGeom>
          <a:noFill/>
        </p:spPr>
        <p:txBody>
          <a:bodyPr wrap="square" rtlCol="0">
            <a:spAutoFit/>
          </a:bodyPr>
          <a:lstStyle/>
          <a:p>
            <a:r>
              <a:rPr lang="en-US" dirty="0" smtClean="0"/>
              <a:t>Sep</a:t>
            </a:r>
            <a:endParaRPr lang="en-US" dirty="0"/>
          </a:p>
        </p:txBody>
      </p:sp>
      <p:sp>
        <p:nvSpPr>
          <p:cNvPr id="22" name="Rectangle 21"/>
          <p:cNvSpPr/>
          <p:nvPr/>
        </p:nvSpPr>
        <p:spPr>
          <a:xfrm>
            <a:off x="152400" y="4876800"/>
            <a:ext cx="1143000" cy="870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4343400"/>
            <a:ext cx="415498" cy="369332"/>
          </a:xfrm>
          <a:prstGeom prst="rect">
            <a:avLst/>
          </a:prstGeom>
          <a:noFill/>
        </p:spPr>
        <p:txBody>
          <a:bodyPr wrap="none" rtlCol="0">
            <a:spAutoFit/>
          </a:bodyPr>
          <a:lstStyle/>
          <a:p>
            <a:r>
              <a:rPr lang="en-US" dirty="0" smtClean="0"/>
              <a:t>IC</a:t>
            </a:r>
            <a:endParaRPr lang="en-US" dirty="0"/>
          </a:p>
        </p:txBody>
      </p:sp>
    </p:spTree>
    <p:extLst>
      <p:ext uri="{BB962C8B-B14F-4D97-AF65-F5344CB8AC3E}">
        <p14:creationId xmlns:p14="http://schemas.microsoft.com/office/powerpoint/2010/main" val="247906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152400" y="6474023"/>
            <a:ext cx="8839200" cy="307777"/>
          </a:xfrm>
          <a:prstGeom prst="rect">
            <a:avLst/>
          </a:prstGeom>
          <a:noFill/>
        </p:spPr>
        <p:txBody>
          <a:bodyPr wrap="square" rtlCol="0">
            <a:spAutoFit/>
          </a:bodyPr>
          <a:lstStyle/>
          <a:p>
            <a:r>
              <a:rPr lang="en-US" sz="1400" dirty="0" smtClean="0"/>
              <a:t>Exptl. Probability Drought Outlook  from </a:t>
            </a:r>
            <a:r>
              <a:rPr lang="en-US" sz="1400" dirty="0" err="1" smtClean="0"/>
              <a:t>Kingtse</a:t>
            </a:r>
            <a:r>
              <a:rPr lang="en-US" sz="1400" dirty="0"/>
              <a:t> </a:t>
            </a:r>
            <a:r>
              <a:rPr lang="en-US" sz="1400" dirty="0" smtClean="0"/>
              <a:t>Mo and Li Xu based on NMME ensemble members’ </a:t>
            </a:r>
            <a:r>
              <a:rPr lang="en-US" sz="1400" dirty="0" err="1" smtClean="0"/>
              <a:t>Precip</a:t>
            </a:r>
            <a:r>
              <a:rPr lang="en-US" sz="1400" dirty="0" smtClean="0"/>
              <a:t> forecast . </a:t>
            </a:r>
            <a:endParaRPr lang="en-US" sz="1400" dirty="0"/>
          </a:p>
        </p:txBody>
      </p:sp>
      <p:pic>
        <p:nvPicPr>
          <p:cNvPr id="6" name="Content Placeholder 5" descr="C:\Users\li.xu\Documents\png\scp13421\GM_above_4x3.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260" y="152400"/>
            <a:ext cx="8851340" cy="632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6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June 2018 -  September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06/21/18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(for July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06/30/18</a:t>
            </a:r>
            <a:endParaRPr lang="en-US" altLang="en-US" sz="1800" dirty="0">
              <a:latin typeface="Times New Roman" pitchFamily="18" charset="0"/>
            </a:endParaRPr>
          </a:p>
        </p:txBody>
      </p:sp>
      <p:sp>
        <p:nvSpPr>
          <p:cNvPr id="4" name="TextBox 3"/>
          <p:cNvSpPr txBox="1"/>
          <p:nvPr/>
        </p:nvSpPr>
        <p:spPr>
          <a:xfrm>
            <a:off x="-1" y="4145340"/>
            <a:ext cx="426720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As noted while the area/extent covered by drought across the south/west has relatively stayed about the same, both  the monthly and seasonal forecasts is suggesting various levels of  improvement in the  short term in  parts of the monsoon southwest and adjacent regions..  </a:t>
            </a:r>
            <a:endParaRPr lang="en-US" sz="1600" dirty="0"/>
          </a:p>
        </p:txBody>
      </p:sp>
      <p:pic>
        <p:nvPicPr>
          <p:cNvPr id="1026" name="Picture 2" descr="United States Seasonal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4419600" cy="3415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Monthly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109" y="3056930"/>
            <a:ext cx="4573891" cy="3534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li.xu\Documents\png\scp16021\spi6_sea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016" y="3310128"/>
            <a:ext cx="4443984" cy="3243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li.xu\Documents\png\scp16432\spi6_mon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 y="33528"/>
            <a:ext cx="4443984" cy="3243072"/>
          </a:xfrm>
          <a:prstGeom prst="rect">
            <a:avLst/>
          </a:prstGeom>
          <a:noFill/>
          <a:extLst>
            <a:ext uri="{909E8E84-426E-40DD-AFC4-6F175D3DCCD1}">
              <a14:hiddenFill xmlns:a14="http://schemas.microsoft.com/office/drawing/2010/main">
                <a:solidFill>
                  <a:srgbClr val="FFFFFF"/>
                </a:solidFill>
              </a14:hiddenFill>
            </a:ext>
          </a:extLst>
        </p:spPr>
      </p:pic>
      <p:sp>
        <p:nvSpPr>
          <p:cNvPr id="209922" name="AutoShape 2" descr="Inline image 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3" name="AutoShape 4" descr="Inline image 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4" name="AutoShape 6" descr="Inline image 6"/>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5" name="AutoShape 2" descr="Inline image 10"/>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8" name="TextBox 6"/>
          <p:cNvSpPr txBox="1">
            <a:spLocks noChangeArrowheads="1"/>
          </p:cNvSpPr>
          <p:nvPr/>
        </p:nvSpPr>
        <p:spPr bwMode="auto">
          <a:xfrm>
            <a:off x="469633" y="4114800"/>
            <a:ext cx="2044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000000"/>
                </a:solidFill>
                <a:latin typeface="Times New Roman" pitchFamily="18" charset="0"/>
                <a:cs typeface="Arial" charset="0"/>
              </a:rPr>
              <a:t>In the official</a:t>
            </a:r>
          </a:p>
          <a:p>
            <a:pPr eaLnBrk="1" hangingPunct="1">
              <a:spcBef>
                <a:spcPct val="0"/>
              </a:spcBef>
              <a:buFontTx/>
              <a:buNone/>
            </a:pPr>
            <a:r>
              <a:rPr lang="en-US" altLang="en-US" sz="1800" b="1" dirty="0">
                <a:solidFill>
                  <a:srgbClr val="000000"/>
                </a:solidFill>
                <a:latin typeface="Times New Roman" pitchFamily="18" charset="0"/>
                <a:cs typeface="Arial" charset="0"/>
              </a:rPr>
              <a:t>Drought Outlook  Tendency Format!!</a:t>
            </a:r>
          </a:p>
        </p:txBody>
      </p:sp>
      <p:sp>
        <p:nvSpPr>
          <p:cNvPr id="11" name="TextBox 2"/>
          <p:cNvSpPr txBox="1">
            <a:spLocks noChangeArrowheads="1"/>
          </p:cNvSpPr>
          <p:nvPr/>
        </p:nvSpPr>
        <p:spPr bwMode="auto">
          <a:xfrm>
            <a:off x="7924800" y="53340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ASO </a:t>
            </a:r>
            <a:r>
              <a:rPr lang="en-US" altLang="en-US" sz="1800" b="1" dirty="0">
                <a:solidFill>
                  <a:srgbClr val="000000"/>
                </a:solidFill>
                <a:latin typeface="Times New Roman" pitchFamily="18" charset="0"/>
                <a:cs typeface="Arial" charset="0"/>
              </a:rPr>
              <a:t>2018</a:t>
            </a:r>
          </a:p>
        </p:txBody>
      </p:sp>
      <p:sp>
        <p:nvSpPr>
          <p:cNvPr id="12" name="TextBox 8"/>
          <p:cNvSpPr txBox="1">
            <a:spLocks noChangeArrowheads="1"/>
          </p:cNvSpPr>
          <p:nvPr/>
        </p:nvSpPr>
        <p:spPr bwMode="auto">
          <a:xfrm>
            <a:off x="3429000" y="1916112"/>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b="1" dirty="0" smtClean="0">
                <a:solidFill>
                  <a:srgbClr val="000000"/>
                </a:solidFill>
                <a:latin typeface="Times New Roman" pitchFamily="18" charset="0"/>
                <a:cs typeface="Arial" charset="0"/>
              </a:rPr>
              <a:t>Aug</a:t>
            </a:r>
            <a:r>
              <a:rPr lang="en-US" altLang="en-US" sz="1800" b="1" dirty="0" smtClean="0">
                <a:solidFill>
                  <a:srgbClr val="000000"/>
                </a:solidFill>
                <a:latin typeface="Times New Roman" pitchFamily="18" charset="0"/>
                <a:cs typeface="Arial" charset="0"/>
              </a:rPr>
              <a:t> </a:t>
            </a:r>
            <a:r>
              <a:rPr lang="en-US" altLang="en-US" sz="1800" b="1" dirty="0">
                <a:solidFill>
                  <a:srgbClr val="000000"/>
                </a:solidFill>
                <a:latin typeface="Times New Roman" pitchFamily="18" charset="0"/>
                <a:cs typeface="Arial" charset="0"/>
              </a:rPr>
              <a:t>2018</a:t>
            </a:r>
          </a:p>
        </p:txBody>
      </p:sp>
      <p:pic>
        <p:nvPicPr>
          <p:cNvPr id="18" name="Picture 2" descr="http://www.cpc.ncep.noaa.gov/products/NMME/current/images/NMME_ensemble_prate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910"/>
            <a:ext cx="3886200" cy="300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76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76200" y="381000"/>
            <a:ext cx="8915399" cy="6477000"/>
          </a:xfrm>
        </p:spPr>
        <p:txBody>
          <a:bodyPr/>
          <a:lstStyle/>
          <a:p>
            <a:pPr marL="573088" indent="-573088" eaLnBrk="1" hangingPunct="1">
              <a:spcBef>
                <a:spcPct val="50000"/>
              </a:spcBef>
              <a:buClrTx/>
              <a:buSzTx/>
              <a:buFont typeface="Wingdings 2" pitchFamily="18" charset="2"/>
              <a:buNone/>
            </a:pPr>
            <a:r>
              <a:rPr lang="en-US" altLang="en-US" sz="1600" b="1" dirty="0" smtClean="0">
                <a:solidFill>
                  <a:srgbClr val="FF0000"/>
                </a:solidFill>
              </a:rPr>
              <a:t>Current ENSO status and forecast.</a:t>
            </a:r>
            <a:r>
              <a:rPr lang="en-US" altLang="en-US" sz="1300" b="1" dirty="0" smtClean="0">
                <a:solidFill>
                  <a:srgbClr val="FF0000"/>
                </a:solidFill>
              </a:rPr>
              <a:t>   </a:t>
            </a:r>
            <a:r>
              <a:rPr lang="en-US" altLang="en-US" sz="1800" b="1" dirty="0" smtClean="0">
                <a:solidFill>
                  <a:srgbClr val="FF0000"/>
                </a:solidFill>
              </a:rPr>
              <a:t>                                                                          </a:t>
            </a:r>
            <a:r>
              <a:rPr lang="en-US" altLang="en-US" sz="1800" b="1" dirty="0">
                <a:solidFill>
                  <a:srgbClr val="FF0000"/>
                </a:solidFill>
              </a:rPr>
              <a:t> </a:t>
            </a:r>
            <a:r>
              <a:rPr lang="en-US" altLang="en-US" sz="1800" b="1" dirty="0" smtClean="0">
                <a:solidFill>
                  <a:srgbClr val="FF0000"/>
                </a:solidFill>
              </a:rPr>
              <a:t>   </a:t>
            </a:r>
            <a:r>
              <a:rPr lang="en-US" sz="1300" kern="1200" dirty="0" smtClean="0"/>
              <a:t>ENSO-neutral </a:t>
            </a:r>
            <a:r>
              <a:rPr lang="en-US" sz="1300" kern="1200" dirty="0"/>
              <a:t>is favored through Northern Hemisphere summer 2018, with the chance for El Niño increasing to </a:t>
            </a:r>
            <a:r>
              <a:rPr lang="en-US" sz="1300" kern="1200" dirty="0" smtClean="0"/>
              <a:t>65% </a:t>
            </a:r>
            <a:r>
              <a:rPr lang="en-US" sz="1300" kern="1200" dirty="0"/>
              <a:t>during fall, and </a:t>
            </a:r>
            <a:r>
              <a:rPr lang="en-US" sz="1300" kern="1200" dirty="0" smtClean="0"/>
              <a:t>~70% </a:t>
            </a:r>
            <a:r>
              <a:rPr lang="en-US" sz="1300" kern="1200" dirty="0"/>
              <a:t>during winter 2018-19</a:t>
            </a:r>
            <a:r>
              <a:rPr lang="en-US" sz="1300" kern="1200" dirty="0" smtClean="0"/>
              <a:t>.</a:t>
            </a:r>
            <a:r>
              <a:rPr lang="en-US" altLang="en-US" sz="1300" dirty="0" smtClean="0"/>
              <a:t> </a:t>
            </a:r>
            <a:r>
              <a:rPr lang="en-US" altLang="en-US" sz="1300" dirty="0" smtClean="0">
                <a:latin typeface="Trebuchet MS" pitchFamily="34" charset="0"/>
                <a:cs typeface="Arial" pitchFamily="34" charset="0"/>
              </a:rPr>
              <a:t> </a:t>
            </a:r>
          </a:p>
          <a:p>
            <a:pPr marL="346075" indent="-346075" eaLnBrk="1" hangingPunct="1">
              <a:lnSpc>
                <a:spcPct val="80000"/>
              </a:lnSpc>
              <a:spcBef>
                <a:spcPts val="475"/>
              </a:spcBef>
              <a:buFontTx/>
              <a:buNone/>
              <a:defRPr/>
            </a:pP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400" dirty="0" smtClean="0"/>
          </a:p>
          <a:p>
            <a:pPr marL="573088" lvl="1" indent="-231775">
              <a:buFontTx/>
              <a:buChar char="-"/>
            </a:pPr>
            <a:r>
              <a:rPr lang="en-US" sz="1300" dirty="0" smtClean="0">
                <a:latin typeface="Trebuchet MS" panose="020B0603020202020204" pitchFamily="34" charset="0"/>
              </a:rPr>
              <a:t>The Northern Plains drought, affecting eastern Montana, and the North/South Dakotas, which arose from the highly deficit  2017 rainfall season is now considerably improved, and is almost gone, due to this years ongoing rainfall season. </a:t>
            </a:r>
          </a:p>
          <a:p>
            <a:pPr marL="573088" lvl="1" indent="-231775">
              <a:buFontTx/>
              <a:buChar char="-"/>
            </a:pPr>
            <a:r>
              <a:rPr lang="en-US" sz="1300" dirty="0" smtClean="0">
                <a:latin typeface="Trebuchet MS" panose="020B0603020202020204" pitchFamily="34" charset="0"/>
              </a:rPr>
              <a:t>The much larger and more important South/Southwest drought,</a:t>
            </a:r>
            <a:r>
              <a:rPr lang="en-US" sz="1300" dirty="0">
                <a:latin typeface="Trebuchet MS" panose="020B0603020202020204" pitchFamily="34" charset="0"/>
              </a:rPr>
              <a:t> </a:t>
            </a:r>
            <a:r>
              <a:rPr lang="en-US" sz="1300" dirty="0" smtClean="0">
                <a:latin typeface="Trebuchet MS" panose="020B0603020202020204" pitchFamily="34" charset="0"/>
              </a:rPr>
              <a:t>covering parts </a:t>
            </a:r>
            <a:r>
              <a:rPr lang="en-US" sz="1300" dirty="0">
                <a:latin typeface="Trebuchet MS" panose="020B0603020202020204" pitchFamily="34" charset="0"/>
              </a:rPr>
              <a:t>of </a:t>
            </a:r>
            <a:r>
              <a:rPr lang="en-US" sz="1300" dirty="0" smtClean="0">
                <a:latin typeface="Trebuchet MS" panose="020B0603020202020204" pitchFamily="34" charset="0"/>
              </a:rPr>
              <a:t> far southern CA, NV</a:t>
            </a:r>
            <a:r>
              <a:rPr lang="en-US" sz="1300" dirty="0">
                <a:latin typeface="Trebuchet MS" panose="020B0603020202020204" pitchFamily="34" charset="0"/>
              </a:rPr>
              <a:t>, UT, AZ, CO, NM, KS, </a:t>
            </a:r>
            <a:r>
              <a:rPr lang="en-US" sz="1300" dirty="0" smtClean="0">
                <a:latin typeface="Trebuchet MS" panose="020B0603020202020204" pitchFamily="34" charset="0"/>
              </a:rPr>
              <a:t>OK, </a:t>
            </a:r>
            <a:r>
              <a:rPr lang="en-US" sz="1300" dirty="0">
                <a:latin typeface="Trebuchet MS" panose="020B0603020202020204" pitchFamily="34" charset="0"/>
              </a:rPr>
              <a:t>parts of </a:t>
            </a:r>
            <a:r>
              <a:rPr lang="en-US" sz="1300" dirty="0" smtClean="0">
                <a:latin typeface="Trebuchet MS" panose="020B0603020202020204" pitchFamily="34" charset="0"/>
              </a:rPr>
              <a:t>TX and MO,  which is predominantly, but not exclusively, a consequence of the rainfall deficit associated with the back to back two La </a:t>
            </a:r>
            <a:r>
              <a:rPr lang="en-US" sz="1300" dirty="0" err="1" smtClean="0">
                <a:latin typeface="Trebuchet MS" panose="020B0603020202020204" pitchFamily="34" charset="0"/>
              </a:rPr>
              <a:t>Ninas</a:t>
            </a:r>
            <a:r>
              <a:rPr lang="en-US" sz="1300" dirty="0" smtClean="0">
                <a:latin typeface="Trebuchet MS" panose="020B0603020202020204" pitchFamily="34" charset="0"/>
              </a:rPr>
              <a:t> that just ended, is undergoing  changes in intensity and size, especially along the edges. But the recent early, and above normal southwest, summer monsoon rains so far, has eased the short term rainfall deficit and drought conditions in AZ, NM and vicinity.  And, the good news is, the monsoon season is not over yet (see rainfall forecast below)</a:t>
            </a:r>
          </a:p>
          <a:p>
            <a:pPr marL="573088" lvl="1" indent="-231775">
              <a:buFontTx/>
              <a:buChar char="-"/>
            </a:pPr>
            <a:r>
              <a:rPr lang="en-US" sz="1300" dirty="0" smtClean="0">
                <a:latin typeface="Trebuchet MS" panose="020B0603020202020204" pitchFamily="34" charset="0"/>
              </a:rPr>
              <a:t>It was pointed out last month, that dryness was developing in the Pacific Northwest and in the Northeast. Since then, the dryness continued to get worse in the Northwest, and drought conditions are emerging there.   </a:t>
            </a:r>
          </a:p>
          <a:p>
            <a:pPr marL="52388" lvl="1" indent="0">
              <a:buNone/>
            </a:pPr>
            <a:r>
              <a:rPr lang="en-US" altLang="en-US" sz="1800" b="1" dirty="0" smtClean="0">
                <a:solidFill>
                  <a:srgbClr val="FF0000"/>
                </a:solidFill>
              </a:rPr>
              <a:t>Prediction:</a:t>
            </a:r>
          </a:p>
          <a:p>
            <a:pPr marL="627063" lvl="1" eaLnBrk="1" hangingPunct="1">
              <a:spcBef>
                <a:spcPts val="475"/>
              </a:spcBef>
              <a:buFontTx/>
              <a:buChar char="-"/>
              <a:defRPr/>
            </a:pPr>
            <a:r>
              <a:rPr lang="en-US" sz="1300" dirty="0">
                <a:latin typeface="Trebuchet MS" panose="020B0603020202020204" pitchFamily="34" charset="0"/>
              </a:rPr>
              <a:t>T</a:t>
            </a:r>
            <a:r>
              <a:rPr lang="en-US" sz="1300" dirty="0" smtClean="0">
                <a:latin typeface="Trebuchet MS" panose="020B0603020202020204" pitchFamily="34" charset="0"/>
              </a:rPr>
              <a:t>he recent </a:t>
            </a:r>
            <a:r>
              <a:rPr lang="en-US" sz="1300" dirty="0">
                <a:latin typeface="Trebuchet MS" panose="020B0603020202020204" pitchFamily="34" charset="0"/>
              </a:rPr>
              <a:t>La Nina </a:t>
            </a:r>
            <a:r>
              <a:rPr lang="en-US" sz="1300" dirty="0" smtClean="0">
                <a:latin typeface="Trebuchet MS" panose="020B0603020202020204" pitchFamily="34" charset="0"/>
              </a:rPr>
              <a:t>has already transitioned to ENSO neutral conditions, and is expected to stay in neutral state throughout summer. </a:t>
            </a:r>
          </a:p>
          <a:p>
            <a:pPr marL="627063" lvl="1" eaLnBrk="1" hangingPunct="1">
              <a:spcBef>
                <a:spcPts val="475"/>
              </a:spcBef>
              <a:buFontTx/>
              <a:buChar char="-"/>
              <a:defRPr/>
            </a:pPr>
            <a:r>
              <a:rPr lang="en-US" sz="1300" dirty="0" smtClean="0">
                <a:latin typeface="Trebuchet MS" panose="020B0603020202020204" pitchFamily="34" charset="0"/>
              </a:rPr>
              <a:t>In the absence of a strong lower boundary forcing, the model forecasts for the season generally  tend to be all over the place. However, this month, most models of the NMME are in agreement in producing  above normal rainfall amounts over the monsoon southwest region, thus probably easing the drought conditions for the upcoming season. But since the rainfall deficits there are large, the long term drought conditions will continue to be there.  Attention must be paid to IA/MO and vicinity, for possible drought development/ enhancement, where dryness exist and models forecast below normal rainfall for the upcoming season.   </a:t>
            </a:r>
          </a:p>
          <a:p>
            <a:pPr marL="627063" lvl="1" eaLnBrk="1" hangingPunct="1">
              <a:spcBef>
                <a:spcPts val="475"/>
              </a:spcBef>
              <a:buFontTx/>
              <a:buChar char="-"/>
              <a:defRPr/>
            </a:pPr>
            <a:r>
              <a:rPr lang="en-US" sz="1300" dirty="0" smtClean="0">
                <a:latin typeface="Trebuchet MS" panose="020B0603020202020204" pitchFamily="34" charset="0"/>
              </a:rPr>
              <a:t>In the Pacific Northwest, the accruing rainfall deficits, below normal rainfall forecast for the season, above normal temperatures are likely to enhance drought conditions there. </a:t>
            </a:r>
          </a:p>
          <a:p>
            <a:pPr marL="627063" lvl="1" eaLnBrk="1" hangingPunct="1">
              <a:spcBef>
                <a:spcPts val="475"/>
              </a:spcBef>
              <a:buFontTx/>
              <a:buChar char="-"/>
              <a:defRPr/>
            </a:pPr>
            <a:r>
              <a:rPr lang="en-US" sz="1300" dirty="0" smtClean="0">
                <a:latin typeface="Trebuchet MS" panose="020B0603020202020204" pitchFamily="34" charset="0"/>
              </a:rPr>
              <a:t>The emerging dryness in the Northeast is unlikely to deepen in the short term, since  the models forecast some decent rains in this time period.                                                       	***END***</a:t>
            </a:r>
            <a:endParaRPr lang="en-US" altLang="en-US" sz="1300" dirty="0" smtClean="0">
              <a:latin typeface="Trebuchet MS" panose="020B0603020202020204" pitchFamily="34" charset="0"/>
            </a:endParaRPr>
          </a:p>
        </p:txBody>
      </p:sp>
    </p:spTree>
    <p:extLst>
      <p:ext uri="{BB962C8B-B14F-4D97-AF65-F5344CB8AC3E}">
        <p14:creationId xmlns:p14="http://schemas.microsoft.com/office/powerpoint/2010/main" val="907427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87362"/>
          </a:xfrm>
        </p:spPr>
        <p:txBody>
          <a:bodyPr/>
          <a:lstStyle/>
          <a:p>
            <a:r>
              <a:rPr lang="en-US" sz="2000" dirty="0" smtClean="0"/>
              <a:t>Miscellaneous maps</a:t>
            </a:r>
            <a:endParaRPr lang="en-US" sz="2000" dirty="0"/>
          </a:p>
        </p:txBody>
      </p:sp>
      <p:sp>
        <p:nvSpPr>
          <p:cNvPr id="4" name="Slide Number Placeholder 3"/>
          <p:cNvSpPr>
            <a:spLocks noGrp="1"/>
          </p:cNvSpPr>
          <p:nvPr>
            <p:ph type="sldNum" sz="quarter" idx="12"/>
          </p:nvPr>
        </p:nvSpPr>
        <p:spPr/>
        <p:txBody>
          <a:bodyPr/>
          <a:lstStyle/>
          <a:p>
            <a:pPr>
              <a:defRPr/>
            </a:pPr>
            <a:fld id="{467DA51B-2321-4810-ABB0-476517693214}" type="slidenum">
              <a:rPr lang="en-US" altLang="en-US" smtClean="0"/>
              <a:pPr>
                <a:defRPr/>
              </a:pPr>
              <a:t>32</a:t>
            </a:fld>
            <a:endParaRPr lang="en-US" altLang="en-US" dirty="0"/>
          </a:p>
        </p:txBody>
      </p:sp>
      <p:pic>
        <p:nvPicPr>
          <p:cNvPr id="1028" name="Picture 4" descr="Image result for meteorological regions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82773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0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33</a:t>
            </a:fld>
            <a:endParaRPr lang="en-US" altLang="en-US" dirty="0"/>
          </a:p>
        </p:txBody>
      </p:sp>
      <p:pic>
        <p:nvPicPr>
          <p:cNvPr id="3" name="Picture 2" descr="C:\Users\muthuvel.chelliah\Desktop\Drought-temporary\us.4panel.fordrought.briefing.recent.3,4,5,6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47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34</a:t>
            </a:fld>
            <a:endParaRPr lang="en-US" altLang="en-US" dirty="0"/>
          </a:p>
        </p:txBody>
      </p:sp>
      <p:pic>
        <p:nvPicPr>
          <p:cNvPr id="3" name="Picture 2" descr="C:\Users\muthuvel.chelliah\Desktop\Drought-temporary\us.4panel.fordrought.briefing.recent.3,4,5,6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91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Precipitation ANOM during last 7, 14, 30, &amp; 60 days.</a:t>
            </a:r>
            <a:endParaRPr lang="en-US" dirty="0"/>
          </a:p>
        </p:txBody>
      </p:sp>
      <p:sp>
        <p:nvSpPr>
          <p:cNvPr id="6" name="TextBox 5"/>
          <p:cNvSpPr txBox="1"/>
          <p:nvPr/>
        </p:nvSpPr>
        <p:spPr>
          <a:xfrm>
            <a:off x="7543800" y="685800"/>
            <a:ext cx="1600201" cy="5016758"/>
          </a:xfrm>
          <a:prstGeom prst="rect">
            <a:avLst/>
          </a:prstGeom>
          <a:noFill/>
        </p:spPr>
        <p:txBody>
          <a:bodyPr wrap="square" rtlCol="0">
            <a:spAutoFit/>
          </a:bodyPr>
          <a:lstStyle/>
          <a:p>
            <a:r>
              <a:rPr lang="en-US" sz="1600" dirty="0" smtClean="0"/>
              <a:t>For a change, instead of the east,  there has also been some rainfall in the southwest to varying extents in the last four  weeks.</a:t>
            </a:r>
          </a:p>
          <a:p>
            <a:endParaRPr lang="en-US" sz="1600" dirty="0" smtClean="0"/>
          </a:p>
          <a:p>
            <a:endParaRPr lang="en-US" sz="1600" dirty="0"/>
          </a:p>
          <a:p>
            <a:endParaRPr lang="en-US" sz="1600" dirty="0" smtClean="0"/>
          </a:p>
          <a:p>
            <a:endParaRPr lang="en-US" sz="1600" dirty="0" smtClean="0"/>
          </a:p>
          <a:p>
            <a:r>
              <a:rPr lang="en-US" sz="1600" dirty="0" smtClean="0"/>
              <a:t> </a:t>
            </a:r>
            <a:r>
              <a:rPr lang="en-US" sz="1600" u="sng" dirty="0" smtClean="0"/>
              <a:t>** Increasing dryness in far northeast and far northwest!! ** -this is noted since last  month!! </a:t>
            </a:r>
            <a:endParaRPr lang="en-US" sz="1600" u="sng" dirty="0"/>
          </a:p>
        </p:txBody>
      </p: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38400" y="76200"/>
            <a:ext cx="762000"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5638800" y="1371600"/>
            <a:ext cx="19050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38800" y="2057400"/>
            <a:ext cx="19050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057400" y="4876800"/>
            <a:ext cx="5486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muthuvel.chelliah\Desktop\Drought-temporary\us.4panel.fordrought.briefing.recent.1wk,2wk,1,2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1910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38400" y="76200"/>
            <a:ext cx="5791200" cy="369332"/>
          </a:xfrm>
          <a:prstGeom prst="rect">
            <a:avLst/>
          </a:prstGeom>
          <a:noFill/>
        </p:spPr>
        <p:txBody>
          <a:bodyPr wrap="square" rtlCol="0">
            <a:spAutoFit/>
          </a:bodyPr>
          <a:lstStyle/>
          <a:p>
            <a:r>
              <a:rPr lang="en-US" dirty="0" smtClean="0"/>
              <a:t>Precipitation Percent during last 7, 14, 30, &amp; 60 days.</a:t>
            </a:r>
            <a:endParaRPr lang="en-US" dirty="0"/>
          </a:p>
        </p:txBody>
      </p:sp>
      <p:sp>
        <p:nvSpPr>
          <p:cNvPr id="8" name="Rectangle 7"/>
          <p:cNvSpPr/>
          <p:nvPr/>
        </p:nvSpPr>
        <p:spPr>
          <a:xfrm>
            <a:off x="3733398" y="76201"/>
            <a:ext cx="7624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600200" y="485775"/>
            <a:ext cx="2209800" cy="164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0200" y="485775"/>
            <a:ext cx="2209800" cy="439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0" y="1981200"/>
            <a:ext cx="1600200" cy="3539430"/>
          </a:xfrm>
          <a:prstGeom prst="rect">
            <a:avLst/>
          </a:prstGeom>
          <a:noFill/>
        </p:spPr>
        <p:txBody>
          <a:bodyPr wrap="square" rtlCol="0">
            <a:spAutoFit/>
          </a:bodyPr>
          <a:lstStyle/>
          <a:p>
            <a:r>
              <a:rPr lang="en-US" sz="1600" dirty="0" smtClean="0"/>
              <a:t>In the short term 1-2 months  there has been some relief/ alleviation of drought in the far southern CA, AZ/NM/UT, Aug/Sep – more rain is yet to come. But longer term rainfall/ deficits, drought, remain here.  </a:t>
            </a:r>
            <a:endParaRPr lang="en-US" sz="1600" dirty="0"/>
          </a:p>
        </p:txBody>
      </p:sp>
      <p:pic>
        <p:nvPicPr>
          <p:cNvPr id="6146" name="Picture 2" descr="C:\Users\muthuvel.chelliah\Desktop\Drought-temporary\us.4panel.fordrought.briefing.recent.1wk,2wk,1,2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C:\Users\muthuvel.chelliah\Desktop\Drought-temporary\us.4panel.fordrought.briefing.recent.3,4,5,6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3, 4, 5, and 6 months.</a:t>
            </a:r>
            <a:endParaRPr lang="en-US" dirty="0"/>
          </a:p>
        </p:txBody>
      </p:sp>
      <p:sp>
        <p:nvSpPr>
          <p:cNvPr id="7" name="Rectangle 6"/>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7400" y="3276600"/>
            <a:ext cx="609600" cy="369332"/>
          </a:xfrm>
          <a:prstGeom prst="rect">
            <a:avLst/>
          </a:prstGeom>
          <a:noFill/>
        </p:spPr>
        <p:txBody>
          <a:bodyPr wrap="square" rtlCol="0">
            <a:spAutoFit/>
          </a:bodyPr>
          <a:lstStyle/>
          <a:p>
            <a:r>
              <a:rPr lang="en-US" dirty="0" smtClean="0"/>
              <a:t>3 M</a:t>
            </a:r>
            <a:endParaRPr lang="en-US" dirty="0"/>
          </a:p>
        </p:txBody>
      </p:sp>
      <p:sp>
        <p:nvSpPr>
          <p:cNvPr id="8" name="TextBox 7"/>
          <p:cNvSpPr txBox="1"/>
          <p:nvPr/>
        </p:nvSpPr>
        <p:spPr>
          <a:xfrm>
            <a:off x="6012873" y="488084"/>
            <a:ext cx="609600" cy="369332"/>
          </a:xfrm>
          <a:prstGeom prst="rect">
            <a:avLst/>
          </a:prstGeom>
          <a:noFill/>
        </p:spPr>
        <p:txBody>
          <a:bodyPr wrap="square" rtlCol="0">
            <a:spAutoFit/>
          </a:bodyPr>
          <a:lstStyle/>
          <a:p>
            <a:r>
              <a:rPr lang="en-US" dirty="0"/>
              <a:t>4</a:t>
            </a:r>
            <a:r>
              <a:rPr lang="en-US" dirty="0" smtClean="0"/>
              <a:t> M</a:t>
            </a:r>
            <a:endParaRPr lang="en-US" dirty="0"/>
          </a:p>
        </p:txBody>
      </p:sp>
      <p:sp>
        <p:nvSpPr>
          <p:cNvPr id="9" name="TextBox 8"/>
          <p:cNvSpPr txBox="1"/>
          <p:nvPr/>
        </p:nvSpPr>
        <p:spPr>
          <a:xfrm>
            <a:off x="2514600" y="3255879"/>
            <a:ext cx="609600" cy="369332"/>
          </a:xfrm>
          <a:prstGeom prst="rect">
            <a:avLst/>
          </a:prstGeom>
          <a:noFill/>
        </p:spPr>
        <p:txBody>
          <a:bodyPr wrap="square" rtlCol="0">
            <a:spAutoFit/>
          </a:bodyPr>
          <a:lstStyle/>
          <a:p>
            <a:r>
              <a:rPr lang="en-US" dirty="0"/>
              <a:t>5</a:t>
            </a:r>
            <a:r>
              <a:rPr lang="en-US" dirty="0" smtClean="0"/>
              <a:t> M</a:t>
            </a:r>
            <a:endParaRPr lang="en-US" dirty="0"/>
          </a:p>
        </p:txBody>
      </p:sp>
      <p:sp>
        <p:nvSpPr>
          <p:cNvPr id="10" name="TextBox 9"/>
          <p:cNvSpPr txBox="1"/>
          <p:nvPr/>
        </p:nvSpPr>
        <p:spPr>
          <a:xfrm>
            <a:off x="2507673" y="457077"/>
            <a:ext cx="609600" cy="369332"/>
          </a:xfrm>
          <a:prstGeom prst="rect">
            <a:avLst/>
          </a:prstGeom>
          <a:noFill/>
        </p:spPr>
        <p:txBody>
          <a:bodyPr wrap="square" rtlCol="0">
            <a:spAutoFit/>
          </a:bodyPr>
          <a:lstStyle/>
          <a:p>
            <a:r>
              <a:rPr lang="en-US" dirty="0"/>
              <a:t>6</a:t>
            </a:r>
            <a:r>
              <a:rPr lang="en-US" dirty="0" smtClean="0"/>
              <a:t> M</a:t>
            </a:r>
            <a:endParaRPr lang="en-US" dirty="0"/>
          </a:p>
        </p:txBody>
      </p:sp>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uthuvel.chelliah\Desktop\Drought-temporary\us.4panel.fordrought.briefing.recent.3,4,5,6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7</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3, 4, 5, and 6  months.</a:t>
            </a:r>
            <a:endParaRPr lang="en-US" dirty="0"/>
          </a:p>
        </p:txBody>
      </p:sp>
      <p:sp>
        <p:nvSpPr>
          <p:cNvPr id="6" name="Rectangle 5"/>
          <p:cNvSpPr/>
          <p:nvPr/>
        </p:nvSpPr>
        <p:spPr>
          <a:xfrm>
            <a:off x="2971800"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3200400"/>
            <a:ext cx="3429000" cy="369332"/>
          </a:xfrm>
          <a:prstGeom prst="rect">
            <a:avLst/>
          </a:prstGeom>
          <a:noFill/>
        </p:spPr>
        <p:txBody>
          <a:bodyPr wrap="square" rtlCol="0">
            <a:spAutoFit/>
          </a:bodyPr>
          <a:lstStyle/>
          <a:p>
            <a:r>
              <a:rPr lang="en-US" dirty="0" smtClean="0"/>
              <a:t>Note Precipitation deficits</a:t>
            </a:r>
            <a:endParaRPr lang="en-US" dirty="0"/>
          </a:p>
        </p:txBody>
      </p:sp>
      <p:sp>
        <p:nvSpPr>
          <p:cNvPr id="18" name="TextBox 17"/>
          <p:cNvSpPr txBox="1"/>
          <p:nvPr/>
        </p:nvSpPr>
        <p:spPr>
          <a:xfrm>
            <a:off x="5867400" y="3276600"/>
            <a:ext cx="609600" cy="369332"/>
          </a:xfrm>
          <a:prstGeom prst="rect">
            <a:avLst/>
          </a:prstGeom>
          <a:noFill/>
        </p:spPr>
        <p:txBody>
          <a:bodyPr wrap="square" rtlCol="0">
            <a:spAutoFit/>
          </a:bodyPr>
          <a:lstStyle/>
          <a:p>
            <a:r>
              <a:rPr lang="en-US" dirty="0" smtClean="0"/>
              <a:t>3 M</a:t>
            </a:r>
            <a:endParaRPr lang="en-US" dirty="0"/>
          </a:p>
        </p:txBody>
      </p:sp>
      <p:sp>
        <p:nvSpPr>
          <p:cNvPr id="19" name="TextBox 18"/>
          <p:cNvSpPr txBox="1"/>
          <p:nvPr/>
        </p:nvSpPr>
        <p:spPr>
          <a:xfrm>
            <a:off x="5791200" y="488084"/>
            <a:ext cx="609600" cy="369332"/>
          </a:xfrm>
          <a:prstGeom prst="rect">
            <a:avLst/>
          </a:prstGeom>
          <a:noFill/>
        </p:spPr>
        <p:txBody>
          <a:bodyPr wrap="square" rtlCol="0">
            <a:spAutoFit/>
          </a:bodyPr>
          <a:lstStyle/>
          <a:p>
            <a:r>
              <a:rPr lang="en-US" dirty="0"/>
              <a:t>4</a:t>
            </a:r>
            <a:r>
              <a:rPr lang="en-US" dirty="0" smtClean="0"/>
              <a:t> M</a:t>
            </a:r>
            <a:endParaRPr lang="en-US" dirty="0"/>
          </a:p>
        </p:txBody>
      </p:sp>
      <p:sp>
        <p:nvSpPr>
          <p:cNvPr id="20" name="TextBox 19"/>
          <p:cNvSpPr txBox="1"/>
          <p:nvPr/>
        </p:nvSpPr>
        <p:spPr>
          <a:xfrm>
            <a:off x="2514600" y="3244334"/>
            <a:ext cx="609600" cy="369332"/>
          </a:xfrm>
          <a:prstGeom prst="rect">
            <a:avLst/>
          </a:prstGeom>
          <a:noFill/>
        </p:spPr>
        <p:txBody>
          <a:bodyPr wrap="square" rtlCol="0">
            <a:spAutoFit/>
          </a:bodyPr>
          <a:lstStyle/>
          <a:p>
            <a:r>
              <a:rPr lang="en-US" dirty="0"/>
              <a:t>5</a:t>
            </a:r>
            <a:r>
              <a:rPr lang="en-US" dirty="0" smtClean="0"/>
              <a:t> M</a:t>
            </a:r>
            <a:endParaRPr lang="en-US" dirty="0"/>
          </a:p>
        </p:txBody>
      </p:sp>
      <p:sp>
        <p:nvSpPr>
          <p:cNvPr id="22" name="TextBox 21"/>
          <p:cNvSpPr txBox="1"/>
          <p:nvPr/>
        </p:nvSpPr>
        <p:spPr>
          <a:xfrm>
            <a:off x="2514600" y="508866"/>
            <a:ext cx="609600" cy="369332"/>
          </a:xfrm>
          <a:prstGeom prst="rect">
            <a:avLst/>
          </a:prstGeom>
          <a:noFill/>
        </p:spPr>
        <p:txBody>
          <a:bodyPr wrap="square" rtlCol="0">
            <a:spAutoFit/>
          </a:bodyPr>
          <a:lstStyle/>
          <a:p>
            <a:r>
              <a:rPr lang="en-US" dirty="0"/>
              <a:t>6</a:t>
            </a:r>
            <a:r>
              <a:rPr lang="en-US" dirty="0" smtClean="0"/>
              <a:t> M</a:t>
            </a:r>
            <a:endParaRPr lang="en-US" dirty="0"/>
          </a:p>
        </p:txBody>
      </p:sp>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8</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47709" y="1143000"/>
            <a:ext cx="1447800" cy="4616648"/>
          </a:xfrm>
          <a:prstGeom prst="rect">
            <a:avLst/>
          </a:prstGeom>
          <a:noFill/>
        </p:spPr>
        <p:txBody>
          <a:bodyPr wrap="square" rtlCol="0">
            <a:spAutoFit/>
          </a:bodyPr>
          <a:lstStyle/>
          <a:p>
            <a:r>
              <a:rPr lang="en-US" sz="1400" dirty="0" smtClean="0"/>
              <a:t>There are many long term rainfall deficit regions in the country, particularly  deficits in  UT/AZ,  </a:t>
            </a:r>
            <a:r>
              <a:rPr lang="en-US" sz="1400" dirty="0"/>
              <a:t>southern CA,</a:t>
            </a:r>
            <a:r>
              <a:rPr lang="en-US" sz="1400" dirty="0" smtClean="0"/>
              <a:t>  and parts of NM/CO are long term</a:t>
            </a:r>
            <a:r>
              <a:rPr lang="en-US" sz="1400" dirty="0"/>
              <a:t> </a:t>
            </a:r>
            <a:r>
              <a:rPr lang="en-US" sz="1400" dirty="0" smtClean="0"/>
              <a:t>– possibly </a:t>
            </a:r>
            <a:r>
              <a:rPr lang="en-US" sz="1400" u="sng" dirty="0" smtClean="0"/>
              <a:t>a  consequence of the two back to back La Nina’s!</a:t>
            </a:r>
          </a:p>
          <a:p>
            <a:endParaRPr lang="en-US" sz="1400" u="sng" dirty="0"/>
          </a:p>
          <a:p>
            <a:r>
              <a:rPr lang="en-US" sz="1400" u="sng" dirty="0" smtClean="0"/>
              <a:t>OR</a:t>
            </a:r>
          </a:p>
          <a:p>
            <a:endParaRPr lang="en-US" sz="1400" dirty="0" smtClean="0"/>
          </a:p>
          <a:p>
            <a:r>
              <a:rPr lang="en-US" sz="1400" dirty="0" smtClean="0"/>
              <a:t>Still longer term variability in play?  Especially in the southwest!</a:t>
            </a:r>
            <a:endParaRPr lang="en-US" sz="1400" dirty="0"/>
          </a:p>
        </p:txBody>
      </p:sp>
      <p:sp>
        <p:nvSpPr>
          <p:cNvPr id="6" name="Rectangle 5"/>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14800" y="4495800"/>
            <a:ext cx="1828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38600" y="1641906"/>
            <a:ext cx="1905000" cy="872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9600" y="1794306"/>
            <a:ext cx="1752600" cy="872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3276600"/>
            <a:ext cx="609600" cy="369332"/>
          </a:xfrm>
          <a:prstGeom prst="rect">
            <a:avLst/>
          </a:prstGeom>
          <a:noFill/>
        </p:spPr>
        <p:txBody>
          <a:bodyPr wrap="square" rtlCol="0">
            <a:spAutoFit/>
          </a:bodyPr>
          <a:lstStyle/>
          <a:p>
            <a:r>
              <a:rPr lang="en-US" dirty="0"/>
              <a:t>9</a:t>
            </a:r>
            <a:r>
              <a:rPr lang="en-US" dirty="0" smtClean="0"/>
              <a:t> M</a:t>
            </a:r>
            <a:endParaRPr lang="en-US" dirty="0"/>
          </a:p>
        </p:txBody>
      </p:sp>
      <p:sp>
        <p:nvSpPr>
          <p:cNvPr id="11" name="TextBox 10"/>
          <p:cNvSpPr txBox="1"/>
          <p:nvPr/>
        </p:nvSpPr>
        <p:spPr>
          <a:xfrm>
            <a:off x="5340927" y="485775"/>
            <a:ext cx="609600" cy="369332"/>
          </a:xfrm>
          <a:prstGeom prst="rect">
            <a:avLst/>
          </a:prstGeom>
          <a:noFill/>
        </p:spPr>
        <p:txBody>
          <a:bodyPr wrap="square" rtlCol="0">
            <a:spAutoFit/>
          </a:bodyPr>
          <a:lstStyle/>
          <a:p>
            <a:r>
              <a:rPr lang="en-US" dirty="0"/>
              <a:t>1</a:t>
            </a:r>
            <a:r>
              <a:rPr lang="en-US" dirty="0" smtClean="0"/>
              <a:t> Y</a:t>
            </a:r>
            <a:endParaRPr lang="en-US" dirty="0"/>
          </a:p>
        </p:txBody>
      </p:sp>
      <p:sp>
        <p:nvSpPr>
          <p:cNvPr id="12" name="TextBox 11"/>
          <p:cNvSpPr txBox="1"/>
          <p:nvPr/>
        </p:nvSpPr>
        <p:spPr>
          <a:xfrm>
            <a:off x="1752600" y="3235880"/>
            <a:ext cx="762000" cy="369332"/>
          </a:xfrm>
          <a:prstGeom prst="rect">
            <a:avLst/>
          </a:prstGeom>
          <a:noFill/>
        </p:spPr>
        <p:txBody>
          <a:bodyPr wrap="square" rtlCol="0">
            <a:spAutoFit/>
          </a:bodyPr>
          <a:lstStyle/>
          <a:p>
            <a:r>
              <a:rPr lang="en-US" dirty="0" smtClean="0"/>
              <a:t>1.5 Y</a:t>
            </a:r>
            <a:endParaRPr lang="en-US" dirty="0"/>
          </a:p>
        </p:txBody>
      </p:sp>
      <p:sp>
        <p:nvSpPr>
          <p:cNvPr id="13" name="TextBox 12"/>
          <p:cNvSpPr txBox="1"/>
          <p:nvPr/>
        </p:nvSpPr>
        <p:spPr>
          <a:xfrm>
            <a:off x="1907309" y="445532"/>
            <a:ext cx="609600" cy="369332"/>
          </a:xfrm>
          <a:prstGeom prst="rect">
            <a:avLst/>
          </a:prstGeom>
          <a:noFill/>
        </p:spPr>
        <p:txBody>
          <a:bodyPr wrap="square" rtlCol="0">
            <a:spAutoFit/>
          </a:bodyPr>
          <a:lstStyle/>
          <a:p>
            <a:r>
              <a:rPr lang="en-US" dirty="0" smtClean="0"/>
              <a:t>2 Y</a:t>
            </a:r>
            <a:endParaRPr lang="en-US" dirty="0"/>
          </a:p>
        </p:txBody>
      </p:sp>
      <p:pic>
        <p:nvPicPr>
          <p:cNvPr id="9218"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9</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76200"/>
            <a:ext cx="2971800" cy="307777"/>
          </a:xfrm>
          <a:prstGeom prst="rect">
            <a:avLst/>
          </a:prstGeom>
          <a:noFill/>
        </p:spPr>
        <p:txBody>
          <a:bodyPr wrap="square" rtlCol="0">
            <a:spAutoFit/>
          </a:bodyPr>
          <a:lstStyle/>
          <a:p>
            <a:pPr algn="ctr"/>
            <a:r>
              <a:rPr lang="en-US" sz="1400" dirty="0" smtClean="0"/>
              <a:t>Rainy Season across the US</a:t>
            </a:r>
            <a:endParaRPr lang="en-US" sz="1400" dirty="0"/>
          </a:p>
        </p:txBody>
      </p:sp>
      <p:sp>
        <p:nvSpPr>
          <p:cNvPr id="9" name="Rectangle 8"/>
          <p:cNvSpPr/>
          <p:nvPr/>
        </p:nvSpPr>
        <p:spPr>
          <a:xfrm>
            <a:off x="2798618" y="5105401"/>
            <a:ext cx="2687782"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98618" y="1752599"/>
            <a:ext cx="2687782" cy="17103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3505200"/>
            <a:ext cx="2667000"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42972</TotalTime>
  <Words>1605</Words>
  <Application>Microsoft Office PowerPoint</Application>
  <PresentationFormat>On-screen Show (4:3)</PresentationFormat>
  <Paragraphs>197</Paragraphs>
  <Slides>34</Slides>
  <Notes>3</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Drought  Outlook  Support Briefing (formerly Drought Outlook Discussion)     July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PowerPoint Presentation</vt:lpstr>
      <vt:lpstr>PowerPoint Presentation</vt:lpstr>
      <vt:lpstr> NMME     T &amp; P EnsMean forecasts</vt:lpstr>
      <vt:lpstr>PowerPoint Presentation</vt:lpstr>
      <vt:lpstr>The agreement/uncertainty  among the diff. NMME models’ forecasts for  Aug-Sep-Oct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Miscellaneous maps</vt:lpstr>
      <vt:lpstr>PowerPoint Presentation</vt:lpstr>
      <vt:lpstr>PowerPoint Presentation</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4401</cp:revision>
  <cp:lastPrinted>2014-07-10T13:24:01Z</cp:lastPrinted>
  <dcterms:created xsi:type="dcterms:W3CDTF">2008-10-04T17:35:30Z</dcterms:created>
  <dcterms:modified xsi:type="dcterms:W3CDTF">2018-07-17T14:48:02Z</dcterms:modified>
</cp:coreProperties>
</file>