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38"/>
  </p:notesMasterIdLst>
  <p:handoutMasterIdLst>
    <p:handoutMasterId r:id="rId39"/>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871" r:id="rId16"/>
    <p:sldId id="881" r:id="rId17"/>
    <p:sldId id="889" r:id="rId18"/>
    <p:sldId id="757" r:id="rId19"/>
    <p:sldId id="796" r:id="rId20"/>
    <p:sldId id="795" r:id="rId21"/>
    <p:sldId id="890" r:id="rId22"/>
    <p:sldId id="790" r:id="rId23"/>
    <p:sldId id="878" r:id="rId24"/>
    <p:sldId id="804" r:id="rId25"/>
    <p:sldId id="877" r:id="rId26"/>
    <p:sldId id="728" r:id="rId27"/>
    <p:sldId id="832" r:id="rId28"/>
    <p:sldId id="899" r:id="rId29"/>
    <p:sldId id="915" r:id="rId30"/>
    <p:sldId id="916" r:id="rId31"/>
    <p:sldId id="914" r:id="rId32"/>
    <p:sldId id="913" r:id="rId33"/>
    <p:sldId id="919" r:id="rId34"/>
    <p:sldId id="888" r:id="rId35"/>
    <p:sldId id="883" r:id="rId36"/>
    <p:sldId id="918" r:id="rId37"/>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0033CC"/>
    <a:srgbClr val="FF0000"/>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3631" autoAdjust="0"/>
  </p:normalViewPr>
  <p:slideViewPr>
    <p:cSldViewPr>
      <p:cViewPr>
        <p:scale>
          <a:sx n="92" d="100"/>
          <a:sy n="92" d="100"/>
        </p:scale>
        <p:origin x="-336" y="-150"/>
      </p:cViewPr>
      <p:guideLst>
        <p:guide orient="horz" pos="216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106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33</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7/26/2019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7/26/2019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 xmlns:a16="http://schemas.microsoft.com/office/drawing/2014/main"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 xmlns:a16="http://schemas.microsoft.com/office/drawing/2014/main"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gif"/><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gif"/><Relationship Id="rId2" Type="http://schemas.openxmlformats.org/officeDocument/2006/relationships/image" Target="../media/image73.png"/><Relationship Id="rId16"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gif"/><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gi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6.gif"/><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851025"/>
          </a:xfrm>
        </p:spPr>
        <p:txBody>
          <a:bodyPr/>
          <a:lstStyle/>
          <a:p>
            <a:pPr eaLnBrk="1" hangingPunct="1"/>
            <a:r>
              <a:rPr lang="en-US" altLang="en-US" sz="4000" dirty="0" smtClean="0"/>
              <a:t>Drought  Outlook  Support Briefing</a:t>
            </a:r>
            <a:br>
              <a:rPr lang="en-US" altLang="en-US" sz="4000" dirty="0" smtClean="0"/>
            </a:br>
            <a:r>
              <a:rPr lang="en-US" altLang="en-US" sz="1800" dirty="0" smtClean="0"/>
              <a:t/>
            </a:r>
            <a:br>
              <a:rPr lang="en-US" altLang="en-US" sz="1800" dirty="0" smtClean="0"/>
            </a:br>
            <a:r>
              <a:rPr lang="en-US" altLang="en-US" sz="4000" dirty="0" smtClean="0"/>
              <a:t> July 2019 </a:t>
            </a:r>
            <a:br>
              <a:rPr lang="en-US" altLang="en-US" sz="4000" dirty="0" smtClean="0"/>
            </a:br>
            <a:endParaRPr lang="en-US" altLang="en-US" sz="4000" dirty="0" smtClean="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smtClean="0"/>
          </a:p>
          <a:p>
            <a:pPr eaLnBrk="1" hangingPunct="1"/>
            <a:r>
              <a:rPr lang="en-US" altLang="en-US" dirty="0" smtClean="0"/>
              <a:t>Climate Prediction Center/NCEP/NOAA</a:t>
            </a:r>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1-877-680-3341</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285750" y="231577"/>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 y="3500437"/>
            <a:ext cx="2514600" cy="16811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750" y="1840636"/>
            <a:ext cx="2535382"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67000" y="5029200"/>
            <a:ext cx="2743199" cy="182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660515" y="1676400"/>
            <a:ext cx="2749685" cy="3411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2760731" y="1672389"/>
            <a:ext cx="2725669" cy="175661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19400" y="3464074"/>
            <a:ext cx="2657032" cy="3393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38345"/>
            <a:ext cx="2409825" cy="62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3886200" y="6400800"/>
            <a:ext cx="2362200" cy="228600"/>
            <a:chOff x="3886200" y="2057400"/>
            <a:chExt cx="2362200" cy="228600"/>
          </a:xfrm>
        </p:grpSpPr>
        <p:cxnSp>
          <p:nvCxnSpPr>
            <p:cNvPr id="21" name="Straight Arrow Connector 20"/>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34" name="TextBox 33"/>
          <p:cNvSpPr txBox="1"/>
          <p:nvPr/>
        </p:nvSpPr>
        <p:spPr>
          <a:xfrm>
            <a:off x="3372716" y="385465"/>
            <a:ext cx="838200" cy="369332"/>
          </a:xfrm>
          <a:prstGeom prst="rect">
            <a:avLst/>
          </a:prstGeom>
          <a:noFill/>
        </p:spPr>
        <p:txBody>
          <a:bodyPr wrap="square" rtlCol="0">
            <a:spAutoFit/>
          </a:bodyPr>
          <a:lstStyle/>
          <a:p>
            <a:r>
              <a:rPr lang="en-US" b="1" dirty="0" smtClean="0">
                <a:solidFill>
                  <a:srgbClr val="FF0000"/>
                </a:solidFill>
              </a:rPr>
              <a:t>JAS</a:t>
            </a:r>
            <a:endParaRPr lang="en-US" b="1" dirty="0">
              <a:solidFill>
                <a:srgbClr val="FF0000"/>
              </a:solidFil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711" y="6507653"/>
            <a:ext cx="53340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www.cpc.ncep.noaa.gov/products/precip/CWlink/ENSO/composites/elnino.aso.precip.gif"/>
          <p:cNvPicPr>
            <a:picLocks noChangeAspect="1" noChangeArrowheads="1"/>
          </p:cNvPicPr>
          <p:nvPr/>
        </p:nvPicPr>
        <p:blipFill rotWithShape="1">
          <a:blip r:embed="rId6">
            <a:extLst>
              <a:ext uri="{28A0092B-C50C-407E-A947-70E740481C1C}">
                <a14:useLocalDpi xmlns:a14="http://schemas.microsoft.com/office/drawing/2010/main" val="0"/>
              </a:ext>
            </a:extLst>
          </a:blip>
          <a:srcRect t="8164" r="50000" b="6057"/>
          <a:stretch/>
        </p:blipFill>
        <p:spPr bwMode="auto">
          <a:xfrm>
            <a:off x="4381500" y="338345"/>
            <a:ext cx="2781300" cy="617675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375862" y="359836"/>
            <a:ext cx="838200" cy="369332"/>
          </a:xfrm>
          <a:prstGeom prst="rect">
            <a:avLst/>
          </a:prstGeom>
          <a:noFill/>
        </p:spPr>
        <p:txBody>
          <a:bodyPr wrap="square" rtlCol="0">
            <a:spAutoFit/>
          </a:bodyPr>
          <a:lstStyle/>
          <a:p>
            <a:r>
              <a:rPr lang="en-US" b="1" dirty="0" smtClean="0">
                <a:solidFill>
                  <a:srgbClr val="FF0000"/>
                </a:solidFill>
              </a:rPr>
              <a:t>ASO</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l="1694" r="4937"/>
          <a:stretch/>
        </p:blipFill>
        <p:spPr bwMode="auto">
          <a:xfrm>
            <a:off x="0" y="0"/>
            <a:ext cx="5496098" cy="7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5210" y="3581400"/>
            <a:ext cx="3858790"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(~3-6 </a:t>
            </a:r>
            <a:r>
              <a:rPr lang="en-US" sz="1600" dirty="0" err="1" smtClean="0"/>
              <a:t>mo</a:t>
            </a:r>
            <a:r>
              <a:rPr lang="en-US" sz="1600" dirty="0" smtClean="0"/>
              <a:t>) dryness still exists in the far southeast, and in he Pacific NW, and in ND.</a:t>
            </a:r>
          </a:p>
          <a:p>
            <a:endParaRPr lang="en-US" sz="1600" dirty="0"/>
          </a:p>
          <a:p>
            <a:pPr marL="285750" indent="-285750">
              <a:buFont typeface="Arial" panose="020B0604020202020204" pitchFamily="34" charset="0"/>
              <a:buChar char="•"/>
            </a:pPr>
            <a:r>
              <a:rPr lang="en-US" sz="1600" dirty="0" smtClean="0"/>
              <a:t>In the longer term ~</a:t>
            </a:r>
            <a:r>
              <a:rPr lang="en-US" sz="1600" u="sng" dirty="0" smtClean="0"/>
              <a:t>12m-24m and longer</a:t>
            </a:r>
            <a:r>
              <a:rPr lang="en-US" sz="1600" dirty="0" smtClean="0"/>
              <a:t>, rainfall deficits remain in the AZ/NM/UT/CO states area</a:t>
            </a:r>
            <a:r>
              <a:rPr lang="en-US" sz="1600" dirty="0"/>
              <a:t> </a:t>
            </a:r>
            <a:r>
              <a:rPr lang="en-US" sz="1600" dirty="0" smtClean="0"/>
              <a:t>and in Northwest and in the Northern Plains.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p>
          <a:p>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indent="-285750" eaLnBrk="1" hangingPunct="1">
              <a:spcBef>
                <a:spcPct val="0"/>
              </a:spcBef>
            </a:pPr>
            <a:r>
              <a:rPr lang="en-US" altLang="en-US" sz="1600" dirty="0" smtClean="0">
                <a:latin typeface="Times New Roman" pitchFamily="18" charset="0"/>
              </a:rPr>
              <a:t>June was cold over the large part of US, but warm over the southeast and west coast.</a:t>
            </a:r>
          </a:p>
          <a:p>
            <a:pPr marL="285750" indent="-285750" eaLnBrk="1" hangingPunct="1">
              <a:spcBef>
                <a:spcPct val="0"/>
              </a:spcBef>
            </a:pPr>
            <a:endParaRPr lang="en-US" altLang="en-US" sz="1600" dirty="0" smtClean="0">
              <a:latin typeface="Times New Roman" pitchFamily="18" charset="0"/>
            </a:endParaRPr>
          </a:p>
          <a:p>
            <a:pPr marL="285750" indent="-285750" eaLnBrk="1" hangingPunct="1">
              <a:spcBef>
                <a:spcPct val="0"/>
              </a:spcBef>
            </a:pPr>
            <a:r>
              <a:rPr lang="en-US" altLang="en-US" sz="1600" dirty="0" smtClean="0">
                <a:latin typeface="Times New Roman" pitchFamily="18" charset="0"/>
              </a:rPr>
              <a:t>July so far is warmer than normal over the eastern US, cold in western US. </a:t>
            </a:r>
            <a:endParaRPr lang="en-US" altLang="en-US" sz="1600" dirty="0">
              <a:latin typeface="Times New Roman" pitchFamily="18" charset="0"/>
            </a:endParaRPr>
          </a:p>
        </p:txBody>
      </p:sp>
      <p:pic>
        <p:nvPicPr>
          <p:cNvPr id="3074" name="Picture 2" descr="https://www.cpc.ncep.noaa.gov/products/tanal/30day/mean/20190630.30day.mean.C.gif"/>
          <p:cNvPicPr>
            <a:picLocks noChangeAspect="1" noChangeArrowheads="1"/>
          </p:cNvPicPr>
          <p:nvPr/>
        </p:nvPicPr>
        <p:blipFill rotWithShape="1">
          <a:blip r:embed="rId2">
            <a:extLst>
              <a:ext uri="{28A0092B-C50C-407E-A947-70E740481C1C}">
                <a14:useLocalDpi xmlns:a14="http://schemas.microsoft.com/office/drawing/2010/main" val="0"/>
              </a:ext>
            </a:extLst>
          </a:blip>
          <a:srcRect l="-2222" t="431" r="10855" b="-1818"/>
          <a:stretch/>
        </p:blipFill>
        <p:spPr bwMode="auto">
          <a:xfrm>
            <a:off x="0" y="11113"/>
            <a:ext cx="4699462" cy="68468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cpc.ncep.noaa.gov/products/tanal/mon2day.C.gif"/>
          <p:cNvPicPr>
            <a:picLocks noChangeAspect="1" noChangeArrowheads="1"/>
          </p:cNvPicPr>
          <p:nvPr/>
        </p:nvPicPr>
        <p:blipFill rotWithShape="1">
          <a:blip r:embed="rId3">
            <a:extLst>
              <a:ext uri="{28A0092B-C50C-407E-A947-70E740481C1C}">
                <a14:useLocalDpi xmlns:a14="http://schemas.microsoft.com/office/drawing/2010/main" val="0"/>
              </a:ext>
            </a:extLst>
          </a:blip>
          <a:srcRect l="6761" t="50000"/>
          <a:stretch/>
        </p:blipFill>
        <p:spPr bwMode="auto">
          <a:xfrm>
            <a:off x="4724443" y="3352800"/>
            <a:ext cx="4795751" cy="337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15" name="TextBox 14"/>
          <p:cNvSpPr txBox="1"/>
          <p:nvPr/>
        </p:nvSpPr>
        <p:spPr>
          <a:xfrm>
            <a:off x="6629400" y="4572000"/>
            <a:ext cx="507833" cy="369332"/>
          </a:xfrm>
          <a:prstGeom prst="rect">
            <a:avLst/>
          </a:prstGeom>
          <a:noFill/>
        </p:spPr>
        <p:txBody>
          <a:bodyPr wrap="square" rtlCol="0">
            <a:spAutoFit/>
          </a:bodyPr>
          <a:lstStyle/>
          <a:p>
            <a:r>
              <a:rPr lang="en-US" dirty="0" smtClean="0"/>
              <a:t>TX</a:t>
            </a:r>
            <a:endParaRPr lang="en-US" dirty="0"/>
          </a:p>
        </p:txBody>
      </p:sp>
      <p:sp>
        <p:nvSpPr>
          <p:cNvPr id="4" name="TextBox 3"/>
          <p:cNvSpPr txBox="1"/>
          <p:nvPr/>
        </p:nvSpPr>
        <p:spPr>
          <a:xfrm>
            <a:off x="2743200" y="0"/>
            <a:ext cx="6223783" cy="307777"/>
          </a:xfrm>
          <a:prstGeom prst="rect">
            <a:avLst/>
          </a:prstGeom>
          <a:noFill/>
        </p:spPr>
        <p:txBody>
          <a:bodyPr wrap="square" rtlCol="0">
            <a:spAutoFit/>
          </a:bodyPr>
          <a:lstStyle/>
          <a:p>
            <a:r>
              <a:rPr lang="en-US" sz="1400" dirty="0" smtClean="0"/>
              <a:t>Water Reservoir Levels in some Western/Southern States!   And Snow Depth!!</a:t>
            </a:r>
            <a:endParaRPr lang="en-US" sz="14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942" y="87828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02482" y="2979936"/>
            <a:ext cx="3854947" cy="307777"/>
          </a:xfrm>
          <a:prstGeom prst="rect">
            <a:avLst/>
          </a:prstGeom>
          <a:noFill/>
        </p:spPr>
        <p:txBody>
          <a:bodyPr wrap="square" rtlCol="0">
            <a:spAutoFit/>
          </a:bodyPr>
          <a:lstStyle/>
          <a:p>
            <a:r>
              <a:rPr lang="en-US" sz="1400" dirty="0" smtClean="0"/>
              <a:t>Except in few high elevations, all snow has melted.</a:t>
            </a:r>
            <a:endParaRPr lang="en-US" sz="1400" dirty="0"/>
          </a:p>
        </p:txBody>
      </p:sp>
      <p:sp>
        <p:nvSpPr>
          <p:cNvPr id="3" name="TextBox 2"/>
          <p:cNvSpPr txBox="1"/>
          <p:nvPr/>
        </p:nvSpPr>
        <p:spPr>
          <a:xfrm>
            <a:off x="4800600" y="3939855"/>
            <a:ext cx="1114295" cy="954107"/>
          </a:xfrm>
          <a:prstGeom prst="rect">
            <a:avLst/>
          </a:prstGeom>
          <a:noFill/>
        </p:spPr>
        <p:txBody>
          <a:bodyPr wrap="square" rtlCol="0">
            <a:spAutoFit/>
          </a:bodyPr>
          <a:lstStyle/>
          <a:p>
            <a:r>
              <a:rPr lang="en-US" sz="1400" dirty="0" smtClean="0"/>
              <a:t>California reservoirs are in good shape.</a:t>
            </a:r>
            <a:endParaRPr lang="en-US" sz="1400" dirty="0"/>
          </a:p>
        </p:txBody>
      </p:sp>
      <p:pic>
        <p:nvPicPr>
          <p:cNvPr id="13314" name="Picture 2" descr="https://www.nohrsc.noaa.gov/snow_model/images/full/National/nsm_depth/201907/nsm_depth_2019071205_Natio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519" y="533400"/>
            <a:ext cx="4264228" cy="2438223"/>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6474" y="3962400"/>
            <a:ext cx="3220955" cy="239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84373"/>
            <a:ext cx="4724804" cy="616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5691" y="3805007"/>
            <a:ext cx="3215764" cy="15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smtClean="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Overall, gradual and steady improvement in streamflow conditions across the country, over the last few months.</a:t>
            </a:r>
          </a:p>
          <a:p>
            <a:pPr eaLnBrk="1" hangingPunct="1">
              <a:spcBef>
                <a:spcPct val="0"/>
              </a:spcBef>
            </a:pPr>
            <a:endParaRPr lang="en-US" altLang="en-US" sz="1600" dirty="0" smtClean="0">
              <a:latin typeface="Times New Roman" pitchFamily="18" charset="0"/>
            </a:endParaRP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12301" name="Picture 31" descr="map 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558" y="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524" y="205740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low normal 7-day average streamflow condition ma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9600" y="2514600"/>
            <a:ext cx="2598738" cy="166229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004" y="4114800"/>
            <a:ext cx="3419520" cy="218731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below normal 7-day average streamflow condition ma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68986" y="4203221"/>
            <a:ext cx="2839934" cy="18165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18</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2499117255"/>
              </p:ext>
            </p:extLst>
          </p:nvPr>
        </p:nvGraphicFramePr>
        <p:xfrm>
          <a:off x="381000" y="152400"/>
          <a:ext cx="8305800" cy="694944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11  July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Advisory</a:t>
                      </a: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r>
                        <a:rPr lang="en-US" altLang="en-US" sz="1800" b="1" kern="1200" dirty="0" smtClean="0">
                          <a:solidFill>
                            <a:schemeClr val="tx1"/>
                          </a:solidFill>
                          <a:latin typeface="Arial" pitchFamily="34" charset="0"/>
                          <a:ea typeface="+mn-ea"/>
                          <a:cs typeface="Arial" pitchFamily="34" charset="0"/>
                        </a:rPr>
                        <a:t>El Ni</a:t>
                      </a:r>
                      <a:r>
                        <a:rPr lang="en-US" altLang="en-US" sz="1800" b="1" kern="1200" dirty="0" smtClean="0">
                          <a:solidFill>
                            <a:schemeClr val="tx1"/>
                          </a:solidFill>
                          <a:latin typeface="Arial" pitchFamily="34" charset="0"/>
                          <a:ea typeface="+mn-ea"/>
                          <a:cs typeface="+mn-cs"/>
                        </a:rPr>
                        <a:t>ño </a:t>
                      </a:r>
                      <a:r>
                        <a:rPr lang="en-US" altLang="en-US" sz="1800" b="1" kern="1200" dirty="0" smtClean="0">
                          <a:solidFill>
                            <a:schemeClr val="tx1"/>
                          </a:solidFill>
                          <a:latin typeface="Arial" pitchFamily="34" charset="0"/>
                          <a:ea typeface="+mn-ea"/>
                          <a:cs typeface="Arial" pitchFamily="34" charset="0"/>
                        </a:rPr>
                        <a:t>is present.*  Equatorial sea surface temperatures (SSTs) are above average across most of the Pacific Ocean. The pattern of anomalous convection and winds are consistent with El Ni</a:t>
                      </a:r>
                      <a:r>
                        <a:rPr lang="en-US" altLang="en-US" sz="1800" b="1" kern="1200" dirty="0" smtClean="0">
                          <a:solidFill>
                            <a:schemeClr val="tx1"/>
                          </a:solidFill>
                          <a:latin typeface="Arial" pitchFamily="34" charset="0"/>
                          <a:ea typeface="+mn-ea"/>
                          <a:cs typeface="+mn-cs"/>
                        </a:rPr>
                        <a:t>ño.</a:t>
                      </a:r>
                      <a:endParaRPr lang="en-US" altLang="en-US" sz="1800" b="1" kern="1200" dirty="0" smtClean="0">
                        <a:solidFill>
                          <a:schemeClr val="tx1"/>
                        </a:solidFill>
                        <a:latin typeface="Arial" pitchFamily="34" charset="0"/>
                        <a:ea typeface="+mn-ea"/>
                        <a:cs typeface="Arial" pitchFamily="34" charset="0"/>
                      </a:endParaRPr>
                    </a:p>
                    <a:p>
                      <a:pPr eaLnBrk="1" hangingPunct="1">
                        <a:spcBef>
                          <a:spcPct val="50000"/>
                        </a:spcBef>
                        <a:buFont typeface="Wingdings 2" pitchFamily="18" charset="2"/>
                        <a:buNone/>
                      </a:pPr>
                      <a:r>
                        <a:rPr lang="en-US" altLang="en-US" sz="1800" b="1" dirty="0" smtClean="0">
                          <a:solidFill>
                            <a:schemeClr val="tx1"/>
                          </a:solidFill>
                          <a:latin typeface="Trebuchet MS" pitchFamily="34" charset="0"/>
                        </a:rPr>
                        <a:t>A transition from El Niño to ENSO-neutral is expected in the next month or two, with ENSO-neutral most likely to continue through Northern Hemisphere fall and winter.*</a:t>
                      </a:r>
                      <a:endParaRPr lang="en-US" altLang="en-US" sz="1800" dirty="0" smtClean="0">
                        <a:solidFill>
                          <a:schemeClr val="tx1"/>
                        </a:solidFill>
                        <a:latin typeface="Trebuchet MS" pitchFamily="34" charset="0"/>
                      </a:endParaRPr>
                    </a:p>
                    <a:p>
                      <a:pPr algn="ctr" eaLnBrk="1" hangingPunct="1">
                        <a:spcBef>
                          <a:spcPct val="50000"/>
                        </a:spcBef>
                      </a:pPr>
                      <a:endParaRPr lang="en-US" sz="1800" b="1" i="0" u="sng" kern="1200" dirty="0" smtClean="0">
                        <a:solidFill>
                          <a:schemeClr val="tx1"/>
                        </a:solidFill>
                        <a:effectLst/>
                        <a:latin typeface="+mn-lt"/>
                        <a:ea typeface="+mn-ea"/>
                        <a:cs typeface="+mn-cs"/>
                      </a:endParaRPr>
                    </a:p>
                    <a:p>
                      <a:pPr algn="l" eaLnBrk="1" hangingPunct="1">
                        <a:spcBef>
                          <a:spcPct val="50000"/>
                        </a:spcBef>
                      </a:pPr>
                      <a:endParaRPr kumimoji="0" lang="en-US" altLang="en-US" sz="1600" b="0" i="0" u="sng" strike="noStrike" cap="none" normalizeH="0" baseline="0" dirty="0" smtClean="0">
                        <a:ln>
                          <a:noFill/>
                        </a:ln>
                        <a:solidFill>
                          <a:schemeClr val="tx1"/>
                        </a:solidFill>
                        <a:effectLst/>
                        <a:latin typeface="+mn-lt"/>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Down Arrow 6"/>
          <p:cNvSpPr/>
          <p:nvPr/>
        </p:nvSpPr>
        <p:spPr>
          <a:xfrm>
            <a:off x="4038600" y="2630487"/>
            <a:ext cx="152400" cy="1600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19</a:t>
            </a:fld>
            <a:endParaRPr lang="en-US" altLang="en-US" sz="1400" dirty="0" smtClean="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610100" y="60811"/>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has fallen in the last month</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733800" y="1066800"/>
            <a:ext cx="304800" cy="510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cxnSp>
        <p:nvCxnSpPr>
          <p:cNvPr id="19" name="Straight Arrow Connector 18"/>
          <p:cNvCxnSpPr/>
          <p:nvPr/>
        </p:nvCxnSpPr>
        <p:spPr>
          <a:xfrm>
            <a:off x="3505200" y="2438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05200" y="4038600"/>
            <a:ext cx="3429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05200" y="990600"/>
            <a:ext cx="304800"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24800" y="835223"/>
            <a:ext cx="1143000" cy="307777"/>
          </a:xfrm>
          <a:prstGeom prst="rect">
            <a:avLst/>
          </a:prstGeom>
          <a:noFill/>
        </p:spPr>
        <p:txBody>
          <a:bodyPr wrap="square" rtlCol="0">
            <a:spAutoFit/>
          </a:bodyPr>
          <a:lstStyle/>
          <a:p>
            <a:r>
              <a:rPr lang="en-US" sz="1400" dirty="0" smtClean="0"/>
              <a:t>Decreasing!</a:t>
            </a:r>
            <a:endParaRPr lang="en-US" sz="1400" dirty="0"/>
          </a:p>
        </p:txBody>
      </p:sp>
      <p:pic>
        <p:nvPicPr>
          <p:cNvPr id="30" name="Picture 29"/>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152400" y="685800"/>
            <a:ext cx="4267200" cy="579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362200"/>
            <a:ext cx="4191000" cy="2187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p:cNvPicPr>
          <p:nvPr/>
        </p:nvPicPr>
        <p:blipFill>
          <a:blip r:embed="rId4">
            <a:extLst>
              <a:ext uri="{28A0092B-C50C-407E-A947-70E740481C1C}">
                <a14:useLocalDpi xmlns:a14="http://schemas.microsoft.com/office/drawing/2010/main" val="0"/>
              </a:ext>
            </a:extLst>
          </a:blip>
          <a:srcRect l="6471" t="2499" r="6471" b="58333"/>
          <a:stretch>
            <a:fillRect/>
          </a:stretch>
        </p:blipFill>
        <p:spPr bwMode="auto">
          <a:xfrm>
            <a:off x="4648199" y="4549775"/>
            <a:ext cx="4191001" cy="2039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644042" y="383977"/>
            <a:ext cx="4195157" cy="197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li.xu\Downloads\20190709_usd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791" y="3657600"/>
            <a:ext cx="4108001" cy="31743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92" y="457200"/>
            <a:ext cx="4108001" cy="3200400"/>
          </a:xfrm>
          <a:prstGeom prst="rect">
            <a:avLst/>
          </a:prstGeom>
          <a:noFill/>
          <a:ln>
            <a:noFill/>
          </a:ln>
        </p:spPr>
      </p:pic>
      <p:pic>
        <p:nvPicPr>
          <p:cNvPr id="24" name="Picture 23"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1530" y="953147"/>
            <a:ext cx="2233138" cy="1692854"/>
          </a:xfrm>
          <a:prstGeom prst="rect">
            <a:avLst/>
          </a:prstGeom>
          <a:noFill/>
          <a:ln>
            <a:noFill/>
          </a:ln>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973077"/>
            <a:ext cx="2206468" cy="167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5078618"/>
            <a:ext cx="2208483" cy="1550782"/>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687596" y="7772400"/>
            <a:ext cx="1018227" cy="369332"/>
          </a:xfrm>
          <a:prstGeom prst="rect">
            <a:avLst/>
          </a:prstGeom>
          <a:noFill/>
        </p:spPr>
        <p:txBody>
          <a:bodyPr wrap="none" rtlCol="0">
            <a:spAutoFit/>
          </a:bodyPr>
          <a:lstStyle/>
          <a:p>
            <a:r>
              <a:rPr lang="en-US" dirty="0" smtClean="0"/>
              <a:t>February</a:t>
            </a:r>
            <a:endParaRPr lang="en-US" dirty="0"/>
          </a:p>
        </p:txBody>
      </p:sp>
      <p:sp>
        <p:nvSpPr>
          <p:cNvPr id="30" name="TextBox 29"/>
          <p:cNvSpPr txBox="1"/>
          <p:nvPr/>
        </p:nvSpPr>
        <p:spPr>
          <a:xfrm>
            <a:off x="5303148" y="4709286"/>
            <a:ext cx="787395" cy="369332"/>
          </a:xfrm>
          <a:prstGeom prst="rect">
            <a:avLst/>
          </a:prstGeom>
          <a:noFill/>
        </p:spPr>
        <p:txBody>
          <a:bodyPr wrap="none" rtlCol="0">
            <a:spAutoFit/>
          </a:bodyPr>
          <a:lstStyle/>
          <a:p>
            <a:r>
              <a:rPr lang="en-US" dirty="0" smtClean="0"/>
              <a:t>March</a:t>
            </a:r>
            <a:endParaRPr lang="en-US" dirty="0"/>
          </a:p>
        </p:txBody>
      </p:sp>
      <p:pic>
        <p:nvPicPr>
          <p:cNvPr id="20" name="Picture 19" descr="United States Drought Monito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939658" y="533400"/>
            <a:ext cx="2204342"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sequence of drought monitor maps, over the last 5 months, </a:t>
            </a:r>
            <a:r>
              <a:rPr lang="en-US" sz="1600" b="1" dirty="0" smtClean="0"/>
              <a:t>shows the gradual and steady improvement</a:t>
            </a:r>
            <a:r>
              <a:rPr lang="en-US" sz="1600" dirty="0" smtClean="0"/>
              <a:t> in the drought conditions  </a:t>
            </a:r>
            <a:endParaRPr lang="en-US" sz="1600" b="1" dirty="0" smtClean="0"/>
          </a:p>
          <a:p>
            <a:endParaRPr lang="en-US" sz="1600" dirty="0" smtClean="0"/>
          </a:p>
          <a:p>
            <a:endParaRPr lang="en-US" sz="1600" dirty="0" smtClean="0"/>
          </a:p>
          <a:p>
            <a:r>
              <a:rPr lang="en-US" sz="1600" dirty="0" smtClean="0"/>
              <a:t>According to the DM, four regions have droughts: </a:t>
            </a:r>
            <a:endParaRPr lang="en-US" sz="1600" dirty="0"/>
          </a:p>
          <a:p>
            <a:pPr marL="285750" indent="-285750">
              <a:buFont typeface="Arial" panose="020B0604020202020204" pitchFamily="34" charset="0"/>
              <a:buChar char="•"/>
            </a:pPr>
            <a:r>
              <a:rPr lang="en-US" sz="1600" dirty="0" smtClean="0"/>
              <a:t>Pacific NW, </a:t>
            </a:r>
          </a:p>
          <a:p>
            <a:pPr marL="285750" indent="-285750">
              <a:buFont typeface="Arial" panose="020B0604020202020204" pitchFamily="34" charset="0"/>
              <a:buChar char="•"/>
            </a:pPr>
            <a:r>
              <a:rPr lang="en-US" sz="1600" dirty="0" smtClean="0"/>
              <a:t>around four corner states area  esp. NM.</a:t>
            </a:r>
          </a:p>
          <a:p>
            <a:pPr marL="285750" indent="-285750">
              <a:buFont typeface="Arial" panose="020B0604020202020204" pitchFamily="34" charset="0"/>
              <a:buChar char="•"/>
            </a:pPr>
            <a:r>
              <a:rPr lang="en-US" sz="1600" dirty="0" smtClean="0"/>
              <a:t>The Southeast, centered over GA</a:t>
            </a:r>
          </a:p>
          <a:p>
            <a:pPr marL="285750" indent="-285750">
              <a:buFont typeface="Arial" panose="020B0604020202020204" pitchFamily="34" charset="0"/>
              <a:buChar char="•"/>
            </a:pPr>
            <a:r>
              <a:rPr lang="en-US" sz="1600" dirty="0" smtClean="0"/>
              <a:t>The Northern Great Plains esp. ND.</a:t>
            </a:r>
            <a:endParaRPr lang="en-US" dirty="0"/>
          </a:p>
        </p:txBody>
      </p:sp>
      <p:sp>
        <p:nvSpPr>
          <p:cNvPr id="21" name="TextBox 20"/>
          <p:cNvSpPr txBox="1"/>
          <p:nvPr/>
        </p:nvSpPr>
        <p:spPr>
          <a:xfrm>
            <a:off x="5392915" y="650546"/>
            <a:ext cx="607859" cy="369332"/>
          </a:xfrm>
          <a:prstGeom prst="rect">
            <a:avLst/>
          </a:prstGeom>
          <a:noFill/>
        </p:spPr>
        <p:txBody>
          <a:bodyPr wrap="none" rtlCol="0">
            <a:spAutoFit/>
          </a:bodyPr>
          <a:lstStyle/>
          <a:p>
            <a:r>
              <a:rPr lang="en-US" dirty="0" smtClean="0"/>
              <a:t>May</a:t>
            </a:r>
            <a:endParaRPr lang="en-US" dirty="0"/>
          </a:p>
        </p:txBody>
      </p:sp>
      <p:sp>
        <p:nvSpPr>
          <p:cNvPr id="3081" name="TextBox 17"/>
          <p:cNvSpPr txBox="1">
            <a:spLocks noChangeArrowheads="1"/>
          </p:cNvSpPr>
          <p:nvPr/>
        </p:nvSpPr>
        <p:spPr bwMode="auto">
          <a:xfrm>
            <a:off x="3505200" y="4133850"/>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2" name="TextBox 21"/>
          <p:cNvSpPr txBox="1"/>
          <p:nvPr/>
        </p:nvSpPr>
        <p:spPr>
          <a:xfrm>
            <a:off x="5413497" y="2614136"/>
            <a:ext cx="671979" cy="369332"/>
          </a:xfrm>
          <a:prstGeom prst="rect">
            <a:avLst/>
          </a:prstGeom>
          <a:noFill/>
        </p:spPr>
        <p:txBody>
          <a:bodyPr wrap="none" rtlCol="0">
            <a:spAutoFit/>
          </a:bodyPr>
          <a:lstStyle/>
          <a:p>
            <a:r>
              <a:rPr lang="en-US" dirty="0" smtClean="0"/>
              <a:t>April</a:t>
            </a:r>
            <a:endParaRPr lang="en-US" dirty="0"/>
          </a:p>
        </p:txBody>
      </p:sp>
      <p:sp>
        <p:nvSpPr>
          <p:cNvPr id="25" name="TextBox 24"/>
          <p:cNvSpPr txBox="1"/>
          <p:nvPr/>
        </p:nvSpPr>
        <p:spPr>
          <a:xfrm>
            <a:off x="1981158" y="161881"/>
            <a:ext cx="607859" cy="369332"/>
          </a:xfrm>
          <a:prstGeom prst="rect">
            <a:avLst/>
          </a:prstGeom>
          <a:noFill/>
        </p:spPr>
        <p:txBody>
          <a:bodyPr wrap="none" rtlCol="0">
            <a:spAutoFit/>
          </a:bodyPr>
          <a:lstStyle/>
          <a:p>
            <a:r>
              <a:rPr lang="en-US" dirty="0" smtClean="0"/>
              <a:t>June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20</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4562027"/>
            <a:ext cx="3109912" cy="338137"/>
          </a:xfrm>
          <a:prstGeom prst="rect">
            <a:avLst/>
          </a:prstGeom>
          <a:noFill/>
          <a:ln>
            <a:noFill/>
          </a:ln>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smtClean="0">
                <a:solidFill>
                  <a:schemeClr val="tx1">
                    <a:lumMod val="65000"/>
                    <a:lumOff val="35000"/>
                  </a:schemeClr>
                </a:solidFill>
                <a:latin typeface="Trebuchet MS" pitchFamily="34" charset="0"/>
              </a:rPr>
              <a:t>Most recent pentad analysis</a:t>
            </a:r>
          </a:p>
        </p:txBody>
      </p:sp>
      <p:pic>
        <p:nvPicPr>
          <p:cNvPr id="12" name="Picture 11"/>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648894" y="2667000"/>
            <a:ext cx="3948906"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228600" y="190500"/>
            <a:ext cx="4267200" cy="6438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5" y="3978679"/>
            <a:ext cx="4186235" cy="28793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iri.columbia.edu/wp-content/uploads/2019/06/fig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44" y="914400"/>
            <a:ext cx="4186235" cy="2686050"/>
          </a:xfrm>
          <a:prstGeom prst="rect">
            <a:avLst/>
          </a:prstGeom>
          <a:noFill/>
          <a:extLst>
            <a:ext uri="{909E8E84-426E-40DD-AFC4-6F175D3DCCD1}">
              <a14:hiddenFill xmlns:a14="http://schemas.microsoft.com/office/drawing/2010/main">
                <a:solidFill>
                  <a:srgbClr val="FFFFFF"/>
                </a:solidFill>
              </a14:hiddenFill>
            </a:ext>
          </a:extLst>
        </p:spPr>
      </p:pic>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21</a:t>
            </a:fld>
            <a:endParaRPr lang="en-US" altLang="en-US" sz="1400" smtClean="0"/>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121444" y="533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June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264444" y="540044"/>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26444" y="2216444"/>
            <a:ext cx="22098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8400" y="1981200"/>
            <a:ext cx="1676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52" name="Picture 4" descr="https://iri.columbia.edu/wp-content/uploads/2019/05/figur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5115" y="224203"/>
            <a:ext cx="4492469" cy="25589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331" y="2819400"/>
            <a:ext cx="4492469" cy="30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TextBox 1"/>
          <p:cNvSpPr txBox="1">
            <a:spLocks noChangeArrowheads="1"/>
          </p:cNvSpPr>
          <p:nvPr/>
        </p:nvSpPr>
        <p:spPr bwMode="auto">
          <a:xfrm>
            <a:off x="76200" y="3568184"/>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July  </a:t>
            </a:r>
            <a:r>
              <a:rPr lang="en-US" altLang="en-US" sz="1800" dirty="0">
                <a:latin typeface="Times New Roman" pitchFamily="18" charset="0"/>
              </a:rPr>
              <a:t>CPC/IRI forecast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www.cpc.ncep.noaa.gov/products/predictions/long_range/lead01/off01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287" y="2200951"/>
            <a:ext cx="4593963" cy="45172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5" y="61913"/>
            <a:ext cx="3933877" cy="3868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22</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352800" y="152400"/>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June 30</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2534" name="TextBox 9"/>
          <p:cNvSpPr txBox="1">
            <a:spLocks noChangeArrowheads="1"/>
          </p:cNvSpPr>
          <p:nvPr/>
        </p:nvSpPr>
        <p:spPr bwMode="auto">
          <a:xfrm>
            <a:off x="8049491" y="219817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June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p>
          <a:p>
            <a:pPr>
              <a:defRPr/>
            </a:pPr>
            <a:r>
              <a:rPr lang="en-US" altLang="en-US" sz="2400" kern="0" dirty="0"/>
              <a:t>Precipitation </a:t>
            </a:r>
            <a:r>
              <a:rPr lang="en-US" altLang="en-US" sz="2400" kern="0" dirty="0" smtClean="0"/>
              <a:t>outlook  for</a:t>
            </a:r>
            <a:br>
              <a:rPr lang="en-US" altLang="en-US" sz="2400" kern="0" dirty="0" smtClean="0"/>
            </a:br>
            <a:r>
              <a:rPr lang="en-US" altLang="en-US" sz="2400" kern="0" dirty="0" smtClean="0"/>
              <a:t>Monthly (July)/Seasonal (JAS)  </a:t>
            </a:r>
          </a:p>
        </p:txBody>
      </p:sp>
      <p:sp>
        <p:nvSpPr>
          <p:cNvPr id="6" name="TextBox 5"/>
          <p:cNvSpPr txBox="1"/>
          <p:nvPr/>
        </p:nvSpPr>
        <p:spPr>
          <a:xfrm>
            <a:off x="437361" y="38978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4" descr="US 4 panel 1wk - 2months "/>
          <p:cNvPicPr>
            <a:picLocks noChangeAspect="1" noChangeArrowheads="1"/>
          </p:cNvPicPr>
          <p:nvPr/>
        </p:nvPicPr>
        <p:blipFill rotWithShape="1">
          <a:blip r:embed="rId4">
            <a:extLst>
              <a:ext uri="{28A0092B-C50C-407E-A947-70E740481C1C}">
                <a14:useLocalDpi xmlns:a14="http://schemas.microsoft.com/office/drawing/2010/main" val="0"/>
              </a:ext>
            </a:extLst>
          </a:blip>
          <a:srcRect l="48764" t="4258" b="53023"/>
          <a:stretch/>
        </p:blipFill>
        <p:spPr bwMode="auto">
          <a:xfrm>
            <a:off x="76200" y="4267200"/>
            <a:ext cx="3904211"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www.wpc.ncep.noaa.gov/qpf/p168i.gif?1563203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5080282" cy="3806825"/>
          </a:xfrm>
          <a:prstGeom prst="rect">
            <a:avLst/>
          </a:prstGeom>
          <a:noFill/>
          <a:extLst>
            <a:ext uri="{909E8E84-426E-40DD-AFC4-6F175D3DCCD1}">
              <a14:hiddenFill xmlns:a14="http://schemas.microsoft.com/office/drawing/2010/main">
                <a:solidFill>
                  <a:srgbClr val="FFFFFF"/>
                </a:solidFill>
              </a14:hiddenFill>
            </a:ext>
          </a:extLst>
        </p:spPr>
      </p:pic>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23</a:t>
            </a:fld>
            <a:endParaRPr lang="en-US" altLang="en-US" sz="1400" dirty="0" smtClean="0"/>
          </a:p>
        </p:txBody>
      </p:sp>
      <p:sp>
        <p:nvSpPr>
          <p:cNvPr id="24579" name="TextBox 2"/>
          <p:cNvSpPr txBox="1">
            <a:spLocks noChangeArrowheads="1"/>
          </p:cNvSpPr>
          <p:nvPr/>
        </p:nvSpPr>
        <p:spPr bwMode="auto">
          <a:xfrm>
            <a:off x="5181600"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WPC Next </a:t>
            </a:r>
            <a:r>
              <a:rPr lang="en-US" altLang="en-US" sz="1800" b="1" dirty="0">
                <a:latin typeface="Times New Roman" pitchFamily="18" charset="0"/>
              </a:rPr>
              <a:t>7 days QPF Forecast</a:t>
            </a:r>
          </a:p>
        </p:txBody>
      </p:sp>
      <p:sp>
        <p:nvSpPr>
          <p:cNvPr id="24581" name="TextBox 4"/>
          <p:cNvSpPr txBox="1">
            <a:spLocks noChangeArrowheads="1"/>
          </p:cNvSpPr>
          <p:nvPr/>
        </p:nvSpPr>
        <p:spPr bwMode="auto">
          <a:xfrm>
            <a:off x="1981200" y="46482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8654" y="3173412"/>
            <a:ext cx="488275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www.cpc.ncep.noaa.gov/products/predictions/long_range/lead01/off01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0" y="2494028"/>
            <a:ext cx="4295421" cy="4223732"/>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p>
          <a:p>
            <a:pPr>
              <a:defRPr/>
            </a:pPr>
            <a:r>
              <a:rPr lang="en-US" altLang="en-US" sz="2400" kern="0" dirty="0"/>
              <a:t>Temperature </a:t>
            </a:r>
            <a:r>
              <a:rPr lang="en-US" altLang="en-US" sz="2400" kern="0" dirty="0" smtClean="0"/>
              <a:t>outlook  for</a:t>
            </a:r>
            <a:br>
              <a:rPr lang="en-US" altLang="en-US" sz="2400" kern="0" dirty="0" smtClean="0"/>
            </a:br>
            <a:r>
              <a:rPr lang="en-US" altLang="en-US" sz="2400" kern="0" dirty="0" smtClean="0"/>
              <a:t>Monthly (July)/Seasonal (JAS)  </a:t>
            </a:r>
          </a:p>
        </p:txBody>
      </p:sp>
      <p:sp>
        <p:nvSpPr>
          <p:cNvPr id="23556" name="TextBox 1"/>
          <p:cNvSpPr txBox="1">
            <a:spLocks noChangeArrowheads="1"/>
          </p:cNvSpPr>
          <p:nvPr/>
        </p:nvSpPr>
        <p:spPr bwMode="auto">
          <a:xfrm>
            <a:off x="38481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June 30</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572000" y="4143861"/>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June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669268"/>
            <a:ext cx="3148619" cy="369332"/>
          </a:xfrm>
          <a:prstGeom prst="rect">
            <a:avLst/>
          </a:prstGeom>
          <a:noFill/>
        </p:spPr>
        <p:txBody>
          <a:bodyPr wrap="none" rtlCol="0">
            <a:spAutoFit/>
          </a:bodyPr>
          <a:lstStyle/>
          <a:p>
            <a:r>
              <a:rPr lang="en-US" dirty="0" smtClean="0"/>
              <a:t>Observed so far this month!! </a:t>
            </a:r>
            <a:r>
              <a:rPr lang="en-US" b="1" dirty="0" smtClean="0">
                <a:solidFill>
                  <a:srgbClr val="FF0000"/>
                </a:solidFill>
                <a:sym typeface="Wingdings" panose="05000000000000000000" pitchFamily="2" charset="2"/>
              </a:rPr>
              <a:t> </a:t>
            </a:r>
            <a:endParaRPr lang="en-US" b="1" dirty="0">
              <a:solidFill>
                <a:srgbClr val="FF0000"/>
              </a:solidFill>
            </a:endParaRPr>
          </a:p>
        </p:txBody>
      </p:sp>
      <p:pic>
        <p:nvPicPr>
          <p:cNvPr id="5122" name="Picture 2" descr="https://www.cpc.ncep.noaa.gov/products/predictions/long_range/lead14/off15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59" y="0"/>
            <a:ext cx="3751706" cy="3689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www.cpc.ncep.noaa.gov/products/tanal/mon2day.C.gif"/>
          <p:cNvPicPr>
            <a:picLocks noChangeAspect="1" noChangeArrowheads="1"/>
          </p:cNvPicPr>
          <p:nvPr/>
        </p:nvPicPr>
        <p:blipFill rotWithShape="1">
          <a:blip r:embed="rId4">
            <a:extLst>
              <a:ext uri="{28A0092B-C50C-407E-A947-70E740481C1C}">
                <a14:useLocalDpi xmlns:a14="http://schemas.microsoft.com/office/drawing/2010/main" val="0"/>
              </a:ext>
            </a:extLst>
          </a:blip>
          <a:srcRect l="6761" t="50000"/>
          <a:stretch/>
        </p:blipFill>
        <p:spPr bwMode="auto">
          <a:xfrm>
            <a:off x="76200" y="4027083"/>
            <a:ext cx="3912482" cy="2754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255120" y="1967345"/>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Aug</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ASO</a:t>
            </a:r>
          </a:p>
        </p:txBody>
      </p:sp>
      <p:sp>
        <p:nvSpPr>
          <p:cNvPr id="21509" name="TextBox 3"/>
          <p:cNvSpPr txBox="1">
            <a:spLocks noChangeArrowheads="1"/>
          </p:cNvSpPr>
          <p:nvPr/>
        </p:nvSpPr>
        <p:spPr bwMode="auto">
          <a:xfrm>
            <a:off x="381000" y="6027003"/>
            <a:ext cx="8077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Both monthly and seasonal forecasts call for above normal temperatures except in the middle of the centered near KS. </a:t>
            </a:r>
          </a:p>
          <a:p>
            <a:pPr eaLnBrk="1" hangingPunct="1">
              <a:spcBef>
                <a:spcPct val="0"/>
              </a:spcBef>
            </a:pPr>
            <a:r>
              <a:rPr lang="en-US" altLang="en-US" sz="1600" dirty="0" smtClean="0">
                <a:latin typeface="Times New Roman" pitchFamily="18" charset="0"/>
              </a:rPr>
              <a:t>Forecast seasonal </a:t>
            </a:r>
            <a:r>
              <a:rPr lang="en-US" altLang="en-US" sz="1600" dirty="0" err="1" smtClean="0">
                <a:latin typeface="Times New Roman" pitchFamily="18" charset="0"/>
              </a:rPr>
              <a:t>precip</a:t>
            </a:r>
            <a:r>
              <a:rPr lang="en-US" altLang="en-US" sz="1600" dirty="0" smtClean="0">
                <a:latin typeface="Times New Roman" pitchFamily="18" charset="0"/>
              </a:rPr>
              <a:t> map is very similar to the ENSO </a:t>
            </a:r>
            <a:r>
              <a:rPr lang="en-US" altLang="en-US" sz="1600" dirty="0" err="1" smtClean="0">
                <a:latin typeface="Times New Roman" pitchFamily="18" charset="0"/>
              </a:rPr>
              <a:t>impact+trend</a:t>
            </a:r>
            <a:r>
              <a:rPr lang="en-US" altLang="en-US" sz="1600" dirty="0" smtClean="0">
                <a:latin typeface="Times New Roman" pitchFamily="18" charset="0"/>
              </a:rPr>
              <a:t> map seen earlier.</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pic>
        <p:nvPicPr>
          <p:cNvPr id="7170" name="Picture 2" descr="prob_ensemble_tmp2m_us_season1.png (800Ã6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2" y="3048000"/>
            <a:ext cx="3901746" cy="30140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2" y="21524"/>
            <a:ext cx="3917768" cy="30264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cpc.ncep.noaa.gov/products/NMME/prob/images/prob_ensemble_prate_us_lea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8368" y="21524"/>
            <a:ext cx="394563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1641" y="3069524"/>
            <a:ext cx="3942359" cy="30454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Aug-Sep-Oct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231"/>
          <a:stretch/>
        </p:blipFill>
        <p:spPr bwMode="auto">
          <a:xfrm>
            <a:off x="304800" y="765464"/>
            <a:ext cx="86487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8" name="Rectangle 2"/>
          <p:cNvSpPr txBox="1">
            <a:spLocks noChangeArrowheads="1"/>
          </p:cNvSpPr>
          <p:nvPr/>
        </p:nvSpPr>
        <p:spPr bwMode="auto">
          <a:xfrm>
            <a:off x="7239000" y="228600"/>
            <a:ext cx="1752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a:t>
            </a:r>
            <a:r>
              <a:rPr lang="en-US" altLang="en-US" sz="1600" b="1" dirty="0" smtClean="0">
                <a:solidFill>
                  <a:srgbClr val="0033CC"/>
                </a:solidFill>
              </a:rPr>
              <a:t>6 NMME Models</a:t>
            </a:r>
          </a:p>
          <a:p>
            <a:pPr algn="ctr" eaLnBrk="1" hangingPunct="1">
              <a:spcBef>
                <a:spcPct val="0"/>
              </a:spcBef>
              <a:buFontTx/>
              <a:buNone/>
            </a:pPr>
            <a:endParaRPr lang="en-US" altLang="en-US" sz="1600" b="1" dirty="0" smtClean="0">
              <a:solidFill>
                <a:srgbClr val="0033CC"/>
              </a:solidFill>
            </a:endParaRP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10" name="TextBox 9"/>
          <p:cNvSpPr txBox="1"/>
          <p:nvPr/>
        </p:nvSpPr>
        <p:spPr>
          <a:xfrm>
            <a:off x="7216833" y="3061855"/>
            <a:ext cx="2013682" cy="2062103"/>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pic>
        <p:nvPicPr>
          <p:cNvPr id="8197" name="Picture 5" descr="C:\Users\li.xu\Documents\png\scp50908\ENS_spi3-12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06" t="4560" r="7664" b="5704"/>
          <a:stretch/>
        </p:blipFill>
        <p:spPr bwMode="auto">
          <a:xfrm>
            <a:off x="0" y="149254"/>
            <a:ext cx="7151995" cy="632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28</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09600"/>
            <a:ext cx="5464874" cy="338554"/>
          </a:xfrm>
          <a:prstGeom prst="rect">
            <a:avLst/>
          </a:prstGeom>
          <a:noFill/>
        </p:spPr>
        <p:txBody>
          <a:bodyPr wrap="square" rtlCol="0">
            <a:spAutoFit/>
          </a:bodyPr>
          <a:lstStyle/>
          <a:p>
            <a:pPr algn="ctr"/>
            <a:r>
              <a:rPr lang="en-US" sz="1600" dirty="0" smtClean="0"/>
              <a:t>Predicted Monthly Soil Moisture Percentile</a:t>
            </a:r>
            <a:endParaRPr lang="en-US" sz="1600" dirty="0"/>
          </a:p>
        </p:txBody>
      </p:sp>
      <p:sp>
        <p:nvSpPr>
          <p:cNvPr id="6" name="Rectangle 5"/>
          <p:cNvSpPr/>
          <p:nvPr/>
        </p:nvSpPr>
        <p:spPr>
          <a:xfrm>
            <a:off x="76200" y="3048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4" name="Rectangle 3"/>
          <p:cNvSpPr/>
          <p:nvPr/>
        </p:nvSpPr>
        <p:spPr>
          <a:xfrm>
            <a:off x="6553200" y="-76200"/>
            <a:ext cx="2590800" cy="307777"/>
          </a:xfrm>
          <a:prstGeom prst="rect">
            <a:avLst/>
          </a:prstGeom>
        </p:spPr>
        <p:txBody>
          <a:bodyPr wrap="square">
            <a:spAutoFit/>
          </a:bodyPr>
          <a:lstStyle/>
          <a:p>
            <a:pPr algn="ctr"/>
            <a:r>
              <a:rPr lang="en-US" sz="1400" b="1" dirty="0" smtClean="0"/>
              <a:t>Initial </a:t>
            </a:r>
            <a:r>
              <a:rPr lang="en-US" sz="1400" b="1" dirty="0"/>
              <a:t>Conditions: </a:t>
            </a:r>
            <a:r>
              <a:rPr lang="en-US" sz="1400" dirty="0"/>
              <a:t>5</a:t>
            </a:r>
            <a:r>
              <a:rPr lang="en-US" sz="1400" dirty="0" smtClean="0"/>
              <a:t>/7/2019</a:t>
            </a:r>
            <a:endParaRPr lang="en-US" sz="14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55377"/>
            <a:ext cx="2286000" cy="173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36491"/>
            <a:ext cx="2286000" cy="195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5328125" y="4526898"/>
            <a:ext cx="1646254" cy="738664"/>
          </a:xfrm>
          <a:prstGeom prst="rect">
            <a:avLst/>
          </a:prstGeom>
        </p:spPr>
        <p:txBody>
          <a:bodyPr wrap="square">
            <a:spAutoFit/>
          </a:bodyPr>
          <a:lstStyle/>
          <a:p>
            <a:pPr algn="ctr"/>
            <a:r>
              <a:rPr lang="en-US" sz="1400" b="1" dirty="0" smtClean="0"/>
              <a:t>Latest </a:t>
            </a:r>
          </a:p>
          <a:p>
            <a:pPr algn="ctr"/>
            <a:r>
              <a:rPr lang="en-US" sz="1400" b="1" dirty="0" smtClean="0"/>
              <a:t>Initial </a:t>
            </a:r>
            <a:r>
              <a:rPr lang="en-US" sz="1400" b="1" dirty="0"/>
              <a:t>Conditions</a:t>
            </a:r>
            <a:r>
              <a:rPr lang="en-US" sz="1400" dirty="0"/>
              <a:t>: </a:t>
            </a:r>
            <a:endParaRPr lang="en-US" sz="1400" dirty="0" smtClean="0"/>
          </a:p>
          <a:p>
            <a:pPr algn="ctr"/>
            <a:r>
              <a:rPr lang="en-US" sz="1400" dirty="0" smtClean="0"/>
              <a:t>7/09/2019</a:t>
            </a:r>
            <a:endParaRPr lang="en-US" sz="1400" dirty="0"/>
          </a:p>
        </p:txBody>
      </p:sp>
      <p:sp>
        <p:nvSpPr>
          <p:cNvPr id="5" name="Rectangle 4"/>
          <p:cNvSpPr/>
          <p:nvPr/>
        </p:nvSpPr>
        <p:spPr>
          <a:xfrm>
            <a:off x="6705600" y="1974881"/>
            <a:ext cx="2431473" cy="307777"/>
          </a:xfrm>
          <a:prstGeom prst="rect">
            <a:avLst/>
          </a:prstGeom>
        </p:spPr>
        <p:txBody>
          <a:bodyPr wrap="square">
            <a:spAutoFit/>
          </a:bodyPr>
          <a:lstStyle/>
          <a:p>
            <a:pPr algn="ctr"/>
            <a:r>
              <a:rPr lang="en-US" sz="1400" b="1" dirty="0"/>
              <a:t>Initial Conditions</a:t>
            </a:r>
            <a:r>
              <a:rPr lang="en-US" sz="1400" dirty="0"/>
              <a:t>: </a:t>
            </a:r>
            <a:r>
              <a:rPr lang="en-US" sz="1400" dirty="0" smtClean="0"/>
              <a:t>6/11/2019</a:t>
            </a:r>
            <a:endParaRPr lang="en-US" sz="1400" dirty="0"/>
          </a:p>
        </p:txBody>
      </p:sp>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413" y="914903"/>
            <a:ext cx="4355787" cy="540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80" y="1143000"/>
            <a:ext cx="729133" cy="519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descr="Initial condition on 2019070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64" t="8809" r="7440" b="4557"/>
          <a:stretch/>
        </p:blipFill>
        <p:spPr bwMode="auto">
          <a:xfrm>
            <a:off x="6833833" y="4526898"/>
            <a:ext cx="2278301" cy="180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pc.ncep.noaa.gov/products/Drought/Figures/smp/smp7_5pa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
            <a:ext cx="8579685"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29</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4876800" y="685800"/>
            <a:ext cx="35052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Recent 7 days mean SM percentile.</a:t>
            </a:r>
          </a:p>
          <a:p>
            <a:pPr marL="285750" indent="-285750">
              <a:buFont typeface="Arial" panose="020B0604020202020204" pitchFamily="34" charset="0"/>
              <a:buChar char="•"/>
            </a:pPr>
            <a:endParaRPr lang="en-US" sz="1600" dirty="0" smtClean="0"/>
          </a:p>
        </p:txBody>
      </p:sp>
    </p:spTree>
    <p:extLst>
      <p:ext uri="{BB962C8B-B14F-4D97-AF65-F5344CB8AC3E}">
        <p14:creationId xmlns:p14="http://schemas.microsoft.com/office/powerpoint/2010/main" val="1345455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nited States Seasonal Drought Outlook Graphic - click on image to en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649432"/>
            <a:ext cx="4322618" cy="3340204"/>
          </a:xfrm>
          <a:prstGeom prst="rect">
            <a:avLst/>
          </a:prstGeom>
          <a:noFill/>
          <a:extLst>
            <a:ext uri="{909E8E84-426E-40DD-AFC4-6F175D3DCCD1}">
              <a14:hiddenFill xmlns:a14="http://schemas.microsoft.com/office/drawing/2010/main">
                <a:solidFill>
                  <a:srgbClr val="FFFFFF"/>
                </a:solidFill>
              </a14:hiddenFill>
            </a:ext>
          </a:extLst>
        </p:spPr>
      </p:pic>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3434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a:t>
            </a:r>
            <a:r>
              <a:rPr lang="en-US" altLang="en-US" sz="1600" dirty="0" smtClean="0">
                <a:latin typeface="Times New Roman" pitchFamily="18" charset="0"/>
              </a:rPr>
              <a:t>utlook </a:t>
            </a:r>
          </a:p>
          <a:p>
            <a:pPr eaLnBrk="1" hangingPunct="1">
              <a:spcBef>
                <a:spcPct val="0"/>
              </a:spcBef>
              <a:buFontTx/>
              <a:buNone/>
            </a:pPr>
            <a:r>
              <a:rPr lang="en-US" altLang="en-US" sz="1600" dirty="0" smtClean="0">
                <a:latin typeface="Times New Roman" pitchFamily="18" charset="0"/>
              </a:rPr>
              <a:t>(Mid </a:t>
            </a:r>
            <a:r>
              <a:rPr lang="en-US" altLang="en-US" sz="1600" dirty="0" err="1" smtClean="0">
                <a:latin typeface="Times New Roman" pitchFamily="18" charset="0"/>
              </a:rPr>
              <a:t>june</a:t>
            </a:r>
            <a:r>
              <a:rPr lang="en-US" altLang="en-US" sz="1600" dirty="0" smtClean="0">
                <a:latin typeface="Times New Roman" pitchFamily="18" charset="0"/>
              </a:rPr>
              <a:t> 2019- Sep 2019)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6/20/19</a:t>
            </a:r>
            <a:endParaRPr lang="en-US" altLang="en-US" sz="1600" dirty="0">
              <a:latin typeface="Times New Roman" pitchFamily="18" charset="0"/>
            </a:endParaRPr>
          </a:p>
        </p:txBody>
      </p:sp>
      <p:sp>
        <p:nvSpPr>
          <p:cNvPr id="4101" name="TextBox 9"/>
          <p:cNvSpPr txBox="1">
            <a:spLocks noChangeArrowheads="1"/>
          </p:cNvSpPr>
          <p:nvPr/>
        </p:nvSpPr>
        <p:spPr bwMode="auto">
          <a:xfrm>
            <a:off x="6879357" y="2345724"/>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a:t>
            </a:r>
          </a:p>
          <a:p>
            <a:pPr eaLnBrk="1" hangingPunct="1">
              <a:spcBef>
                <a:spcPct val="0"/>
              </a:spcBef>
              <a:buFontTx/>
              <a:buNone/>
            </a:pPr>
            <a:r>
              <a:rPr lang="en-US" altLang="en-US" sz="1600" dirty="0" smtClean="0">
                <a:latin typeface="Times New Roman" pitchFamily="18" charset="0"/>
              </a:rPr>
              <a:t>(for July 2019)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6/30/19</a:t>
            </a:r>
            <a:endParaRPr lang="en-US" altLang="en-US" sz="1600" dirty="0">
              <a:latin typeface="Times New Roman" pitchFamily="18" charset="0"/>
            </a:endParaRPr>
          </a:p>
        </p:txBody>
      </p:sp>
      <p:sp>
        <p:nvSpPr>
          <p:cNvPr id="8" name="TextBox 7"/>
          <p:cNvSpPr txBox="1"/>
          <p:nvPr/>
        </p:nvSpPr>
        <p:spPr>
          <a:xfrm>
            <a:off x="4419600" y="515035"/>
            <a:ext cx="4724400" cy="323165"/>
          </a:xfrm>
          <a:prstGeom prst="rect">
            <a:avLst/>
          </a:prstGeom>
          <a:noFill/>
        </p:spPr>
        <p:txBody>
          <a:bodyPr wrap="square" rtlCol="0">
            <a:spAutoFit/>
          </a:bodyPr>
          <a:lstStyle/>
          <a:p>
            <a:r>
              <a:rPr lang="en-US" sz="1500" dirty="0" smtClean="0"/>
              <a:t>(New Seasonal Drought Outlook to be released in 2 days!) </a:t>
            </a:r>
            <a:endParaRPr lang="en-US" sz="1500" dirty="0"/>
          </a:p>
        </p:txBody>
      </p:sp>
      <p:pic>
        <p:nvPicPr>
          <p:cNvPr id="1026" name="Picture 2" descr="United States Monthly Drought Outlook Graphic - click on image to en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173950"/>
            <a:ext cx="4668982" cy="360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216802"/>
            <a:ext cx="5162253" cy="366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5" y="554467"/>
            <a:ext cx="3987605" cy="615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 xmlns:a16="http://schemas.microsoft.com/office/drawing/2014/main" id="{CD8AD868-76B1-2145-B9F4-ECA14814B9C8}"/>
              </a:ext>
            </a:extLst>
          </p:cNvPr>
          <p:cNvGrpSpPr/>
          <p:nvPr/>
        </p:nvGrpSpPr>
        <p:grpSpPr>
          <a:xfrm>
            <a:off x="4152585" y="4343399"/>
            <a:ext cx="4972069" cy="2563357"/>
            <a:chOff x="4230411" y="1421437"/>
            <a:chExt cx="5402321" cy="2592338"/>
          </a:xfrm>
        </p:grpSpPr>
        <p:sp>
          <p:nvSpPr>
            <p:cNvPr id="5" name="TextBox 4">
              <a:extLst>
                <a:ext uri="{FF2B5EF4-FFF2-40B4-BE49-F238E27FC236}">
                  <a16:creationId xmlns="" xmlns:a16="http://schemas.microsoft.com/office/drawing/2014/main" id="{CFE2D9E5-33FE-3E4A-AFA5-C875E35D214A}"/>
                </a:ext>
              </a:extLst>
            </p:cNvPr>
            <p:cNvSpPr txBox="1"/>
            <p:nvPr/>
          </p:nvSpPr>
          <p:spPr>
            <a:xfrm>
              <a:off x="6363215" y="1541425"/>
              <a:ext cx="641133" cy="591386"/>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IC 6/30 </a:t>
              </a:r>
              <a:endParaRPr lang="en-US" sz="1600" dirty="0">
                <a:solidFill>
                  <a:prstClr val="black"/>
                </a:solidFill>
                <a:latin typeface="Calibri" panose="020F0502020204030204"/>
                <a:cs typeface="+mn-cs"/>
              </a:endParaRPr>
            </a:p>
          </p:txBody>
        </p:sp>
        <p:sp>
          <p:nvSpPr>
            <p:cNvPr id="6" name="TextBox 5">
              <a:extLst>
                <a:ext uri="{FF2B5EF4-FFF2-40B4-BE49-F238E27FC236}">
                  <a16:creationId xmlns="" xmlns:a16="http://schemas.microsoft.com/office/drawing/2014/main" id="{319E0F0E-2592-D34A-B18A-57A07F775E22}"/>
                </a:ext>
              </a:extLst>
            </p:cNvPr>
            <p:cNvSpPr txBox="1"/>
            <p:nvPr/>
          </p:nvSpPr>
          <p:spPr>
            <a:xfrm>
              <a:off x="8991599" y="1421437"/>
              <a:ext cx="641133" cy="342382"/>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8</a:t>
              </a:r>
              <a:r>
                <a:rPr lang="en-US" sz="1600" dirty="0" smtClean="0">
                  <a:solidFill>
                    <a:prstClr val="black"/>
                  </a:solidFill>
                  <a:latin typeface="Calibri" panose="020F0502020204030204"/>
                  <a:cs typeface="+mn-cs"/>
                </a:rPr>
                <a:t>/1</a:t>
              </a:r>
              <a:endParaRPr lang="en-US" sz="1600" dirty="0">
                <a:solidFill>
                  <a:prstClr val="black"/>
                </a:solidFill>
                <a:latin typeface="Calibri" panose="020F0502020204030204"/>
                <a:cs typeface="+mn-cs"/>
              </a:endParaRPr>
            </a:p>
          </p:txBody>
        </p:sp>
        <p:sp>
          <p:nvSpPr>
            <p:cNvPr id="7" name="TextBox 6">
              <a:extLst>
                <a:ext uri="{FF2B5EF4-FFF2-40B4-BE49-F238E27FC236}">
                  <a16:creationId xmlns="" xmlns:a16="http://schemas.microsoft.com/office/drawing/2014/main" id="{07498369-5733-544C-8D1E-E02736107FC3}"/>
                </a:ext>
              </a:extLst>
            </p:cNvPr>
            <p:cNvSpPr txBox="1"/>
            <p:nvPr/>
          </p:nvSpPr>
          <p:spPr>
            <a:xfrm>
              <a:off x="4230411" y="342900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8" name="TextBox 7">
              <a:extLst>
                <a:ext uri="{FF2B5EF4-FFF2-40B4-BE49-F238E27FC236}">
                  <a16:creationId xmlns="" xmlns:a16="http://schemas.microsoft.com/office/drawing/2014/main" id="{18620C73-BEBF-7344-A3EA-FFCEEE382E8A}"/>
                </a:ext>
              </a:extLst>
            </p:cNvPr>
            <p:cNvSpPr txBox="1"/>
            <p:nvPr/>
          </p:nvSpPr>
          <p:spPr>
            <a:xfrm>
              <a:off x="8991599" y="3433457"/>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10/1</a:t>
              </a:r>
              <a:endParaRPr lang="en-US" sz="1600" dirty="0">
                <a:solidFill>
                  <a:prstClr val="black"/>
                </a:solidFill>
                <a:latin typeface="Calibri" panose="020F0502020204030204"/>
                <a:cs typeface="+mn-cs"/>
              </a:endParaRPr>
            </a:p>
          </p:txBody>
        </p:sp>
      </p:grpSp>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smtClean="0"/>
              <a:t> Soil Moisture</a:t>
            </a:r>
          </a:p>
        </p:txBody>
      </p:sp>
      <p:sp>
        <p:nvSpPr>
          <p:cNvPr id="10" name="TextBox 9">
            <a:extLst>
              <a:ext uri="{FF2B5EF4-FFF2-40B4-BE49-F238E27FC236}">
                <a16:creationId xmlns="" xmlns:a16="http://schemas.microsoft.com/office/drawing/2014/main" id="{18620C73-BEBF-7344-A3EA-FFCEEE382E8A}"/>
              </a:ext>
            </a:extLst>
          </p:cNvPr>
          <p:cNvSpPr txBox="1"/>
          <p:nvPr/>
        </p:nvSpPr>
        <p:spPr>
          <a:xfrm>
            <a:off x="5982935" y="6173747"/>
            <a:ext cx="590072"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9</a:t>
            </a:r>
            <a:r>
              <a:rPr lang="en-US" sz="1600" dirty="0" smtClean="0">
                <a:solidFill>
                  <a:prstClr val="black"/>
                </a:solidFill>
                <a:latin typeface="Calibri" panose="020F0502020204030204"/>
                <a:cs typeface="+mn-cs"/>
              </a:rPr>
              <a:t>/1</a:t>
            </a:r>
            <a:endParaRPr lang="en-US" sz="1600" dirty="0">
              <a:solidFill>
                <a:prstClr val="black"/>
              </a:solidFill>
              <a:latin typeface="Calibri" panose="020F0502020204030204"/>
              <a:cs typeface="+mn-cs"/>
            </a:endParaRPr>
          </a:p>
        </p:txBody>
      </p:sp>
      <p:sp>
        <p:nvSpPr>
          <p:cNvPr id="3" name="TextBox 2"/>
          <p:cNvSpPr txBox="1"/>
          <p:nvPr/>
        </p:nvSpPr>
        <p:spPr>
          <a:xfrm>
            <a:off x="3048001" y="1837376"/>
            <a:ext cx="990599" cy="307777"/>
          </a:xfrm>
          <a:prstGeom prst="rect">
            <a:avLst/>
          </a:prstGeom>
          <a:noFill/>
        </p:spPr>
        <p:txBody>
          <a:bodyPr wrap="square" rtlCol="0">
            <a:spAutoFit/>
          </a:bodyPr>
          <a:lstStyle/>
          <a:p>
            <a:r>
              <a:rPr lang="en-US" sz="1400" b="1" dirty="0" smtClean="0"/>
              <a:t>Jul 2019</a:t>
            </a:r>
            <a:endParaRPr lang="en-US" sz="1400" b="1" dirty="0"/>
          </a:p>
        </p:txBody>
      </p:sp>
      <p:sp>
        <p:nvSpPr>
          <p:cNvPr id="13" name="TextBox 12"/>
          <p:cNvSpPr txBox="1"/>
          <p:nvPr/>
        </p:nvSpPr>
        <p:spPr>
          <a:xfrm>
            <a:off x="3048001" y="3959423"/>
            <a:ext cx="982998" cy="307777"/>
          </a:xfrm>
          <a:prstGeom prst="rect">
            <a:avLst/>
          </a:prstGeom>
          <a:noFill/>
        </p:spPr>
        <p:txBody>
          <a:bodyPr wrap="square" rtlCol="0">
            <a:spAutoFit/>
          </a:bodyPr>
          <a:lstStyle/>
          <a:p>
            <a:r>
              <a:rPr lang="en-US" sz="1400" b="1" dirty="0" smtClean="0"/>
              <a:t>Aug 2019</a:t>
            </a:r>
            <a:endParaRPr lang="en-US" sz="1400" b="1" dirty="0"/>
          </a:p>
        </p:txBody>
      </p:sp>
      <p:sp>
        <p:nvSpPr>
          <p:cNvPr id="14" name="TextBox 13"/>
          <p:cNvSpPr txBox="1"/>
          <p:nvPr/>
        </p:nvSpPr>
        <p:spPr>
          <a:xfrm>
            <a:off x="3048001" y="5942111"/>
            <a:ext cx="990599" cy="307777"/>
          </a:xfrm>
          <a:prstGeom prst="rect">
            <a:avLst/>
          </a:prstGeom>
          <a:noFill/>
        </p:spPr>
        <p:txBody>
          <a:bodyPr wrap="square" rtlCol="0">
            <a:spAutoFit/>
          </a:bodyPr>
          <a:lstStyle/>
          <a:p>
            <a:r>
              <a:rPr lang="en-US" sz="1400" b="1" dirty="0" smtClean="0"/>
              <a:t>Sep 2019</a:t>
            </a:r>
            <a:endParaRPr lang="en-US" sz="1400" b="1" dirty="0"/>
          </a:p>
        </p:txBody>
      </p:sp>
      <p:sp>
        <p:nvSpPr>
          <p:cNvPr id="11" name="TextBox 10"/>
          <p:cNvSpPr txBox="1"/>
          <p:nvPr/>
        </p:nvSpPr>
        <p:spPr>
          <a:xfrm>
            <a:off x="4343400" y="1143000"/>
            <a:ext cx="4552654" cy="646331"/>
          </a:xfrm>
          <a:prstGeom prst="rect">
            <a:avLst/>
          </a:prstGeom>
          <a:noFill/>
        </p:spPr>
        <p:txBody>
          <a:bodyPr wrap="square" rtlCol="0">
            <a:spAutoFit/>
          </a:bodyPr>
          <a:lstStyle/>
          <a:p>
            <a:pPr algn="ctr"/>
            <a:r>
              <a:rPr lang="en-US" b="1" dirty="0" smtClean="0"/>
              <a:t>NASA GEOS 5 Model</a:t>
            </a:r>
          </a:p>
          <a:p>
            <a:pPr algn="ctr"/>
            <a:r>
              <a:rPr lang="en-US" b="1" dirty="0" smtClean="0"/>
              <a:t>Precipitation &amp; Soil Moisture Forecast</a:t>
            </a:r>
            <a:endParaRPr lang="en-US" b="1" dirty="0"/>
          </a:p>
        </p:txBody>
      </p:sp>
      <p:sp>
        <p:nvSpPr>
          <p:cNvPr id="16" name="TextBox 15"/>
          <p:cNvSpPr txBox="1"/>
          <p:nvPr/>
        </p:nvSpPr>
        <p:spPr>
          <a:xfrm>
            <a:off x="1208512" y="152400"/>
            <a:ext cx="1610888" cy="369332"/>
          </a:xfrm>
          <a:prstGeom prst="rect">
            <a:avLst/>
          </a:prstGeom>
          <a:solidFill>
            <a:schemeClr val="bg1"/>
          </a:solidFill>
        </p:spPr>
        <p:txBody>
          <a:bodyPr wrap="square" rtlCol="0">
            <a:spAutoFit/>
          </a:bodyPr>
          <a:lstStyle/>
          <a:p>
            <a:r>
              <a:rPr lang="en-US" b="1" dirty="0" smtClean="0"/>
              <a:t> Precipitation</a:t>
            </a:r>
          </a:p>
        </p:txBody>
      </p:sp>
    </p:spTree>
    <p:extLst>
      <p:ext uri="{BB962C8B-B14F-4D97-AF65-F5344CB8AC3E}">
        <p14:creationId xmlns:p14="http://schemas.microsoft.com/office/powerpoint/2010/main" val="3069823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09800" y="52646"/>
            <a:ext cx="5181600" cy="609600"/>
          </a:xfrm>
        </p:spPr>
        <p:txBody>
          <a:bodyPr>
            <a:normAutofit fontScale="90000"/>
          </a:bodyPr>
          <a:lstStyle/>
          <a:p>
            <a:r>
              <a:rPr lang="en-US" sz="2400" dirty="0" smtClean="0"/>
              <a:t>Monthly Drought Probabilistic Forecast</a:t>
            </a:r>
            <a:endParaRPr lang="en-US" sz="2400" dirty="0"/>
          </a:p>
        </p:txBody>
      </p:sp>
      <p:sp>
        <p:nvSpPr>
          <p:cNvPr id="7" name="TextBox 6"/>
          <p:cNvSpPr txBox="1"/>
          <p:nvPr/>
        </p:nvSpPr>
        <p:spPr>
          <a:xfrm>
            <a:off x="5334000" y="772180"/>
            <a:ext cx="3048000" cy="523220"/>
          </a:xfrm>
          <a:prstGeom prst="rect">
            <a:avLst/>
          </a:prstGeom>
          <a:noFill/>
        </p:spPr>
        <p:txBody>
          <a:bodyPr wrap="square" rtlCol="0">
            <a:spAutoFit/>
          </a:bodyPr>
          <a:lstStyle/>
          <a:p>
            <a:r>
              <a:rPr lang="en-US" sz="1400" dirty="0" smtClean="0"/>
              <a:t>made this month for next month (July)</a:t>
            </a:r>
          </a:p>
          <a:p>
            <a:r>
              <a:rPr lang="en-US" sz="1400" dirty="0"/>
              <a:t>a</a:t>
            </a:r>
            <a:r>
              <a:rPr lang="en-US" sz="1400" dirty="0" smtClean="0"/>
              <a:t>nd season(JAS). </a:t>
            </a:r>
            <a:endParaRPr lang="en-US" sz="1400" dirty="0"/>
          </a:p>
        </p:txBody>
      </p:sp>
      <p:pic>
        <p:nvPicPr>
          <p:cNvPr id="9220" name="Picture 4" descr="C:\Users\li.xu\Documents\png\scp56359\GM_spi3-12_month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88" t="4849" r="7071" b="5818"/>
          <a:stretch/>
        </p:blipFill>
        <p:spPr bwMode="auto">
          <a:xfrm>
            <a:off x="781397" y="655319"/>
            <a:ext cx="7600604" cy="612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81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32</a:t>
            </a:fld>
            <a:endParaRPr lang="en-US" altLang="en-US" dirty="0"/>
          </a:p>
        </p:txBody>
      </p:sp>
      <p:sp>
        <p:nvSpPr>
          <p:cNvPr id="5" name="Title 1"/>
          <p:cNvSpPr txBox="1">
            <a:spLocks/>
          </p:cNvSpPr>
          <p:nvPr/>
        </p:nvSpPr>
        <p:spPr bwMode="auto">
          <a:xfrm>
            <a:off x="2209800" y="52646"/>
            <a:ext cx="5181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400" kern="0" dirty="0" smtClean="0"/>
              <a:t>Seasonal Drought Probabilistic Forecast</a:t>
            </a:r>
            <a:endParaRPr lang="en-US" sz="2400" kern="0" dirty="0"/>
          </a:p>
        </p:txBody>
      </p:sp>
      <p:pic>
        <p:nvPicPr>
          <p:cNvPr id="12290" name="Picture 2" descr="C:\Users\li.xu\Documents\png\scp58891\GM_spi3-12_season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02" t="5211" r="7196" b="6182"/>
          <a:stretch/>
        </p:blipFill>
        <p:spPr bwMode="auto">
          <a:xfrm>
            <a:off x="767542" y="705195"/>
            <a:ext cx="7606145" cy="607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798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2400" dirty="0" smtClean="0"/>
              <a:t>Summary</a:t>
            </a:r>
          </a:p>
        </p:txBody>
      </p:sp>
      <p:sp>
        <p:nvSpPr>
          <p:cNvPr id="26627" name="Rectangle 3"/>
          <p:cNvSpPr>
            <a:spLocks noGrp="1" noChangeArrowheads="1"/>
          </p:cNvSpPr>
          <p:nvPr>
            <p:ph idx="1"/>
          </p:nvPr>
        </p:nvSpPr>
        <p:spPr>
          <a:xfrm>
            <a:off x="3464" y="381000"/>
            <a:ext cx="9144000" cy="6477000"/>
          </a:xfrm>
        </p:spPr>
        <p:txBody>
          <a:bodyPr/>
          <a:lstStyle/>
          <a:p>
            <a:pPr marL="573088" indent="-573088"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sz="1300" dirty="0">
                <a:solidFill>
                  <a:srgbClr val="000000"/>
                </a:solidFill>
                <a:latin typeface="Trebuchet MS" panose="020B0603020202020204" pitchFamily="34" charset="0"/>
              </a:rPr>
              <a:t>Weak El Niño is </a:t>
            </a:r>
            <a:r>
              <a:rPr lang="en-US" sz="1300" dirty="0" smtClean="0">
                <a:solidFill>
                  <a:srgbClr val="000000"/>
                </a:solidFill>
                <a:latin typeface="Trebuchet MS" panose="020B0603020202020204" pitchFamily="34" charset="0"/>
              </a:rPr>
              <a:t>present. </a:t>
            </a:r>
            <a:r>
              <a:rPr lang="en-US" altLang="en-US" sz="1300" dirty="0">
                <a:solidFill>
                  <a:srgbClr val="000000"/>
                </a:solidFill>
                <a:latin typeface="Trebuchet MS" panose="020B0603020202020204" pitchFamily="34" charset="0"/>
              </a:rPr>
              <a:t>Equatorial sea surface temperatures (SSTs) are above average across most of the Pacific Ocean. The pattern of anomalous convection and winds are consistent with El </a:t>
            </a:r>
            <a:r>
              <a:rPr lang="en-US" altLang="en-US" sz="1300" dirty="0" smtClean="0">
                <a:solidFill>
                  <a:srgbClr val="000000"/>
                </a:solidFill>
                <a:latin typeface="Trebuchet MS" panose="020B0603020202020204" pitchFamily="34" charset="0"/>
              </a:rPr>
              <a:t>Niño. </a:t>
            </a:r>
            <a:r>
              <a:rPr lang="en-US" sz="1300" dirty="0" smtClean="0">
                <a:solidFill>
                  <a:srgbClr val="000000"/>
                </a:solidFill>
                <a:latin typeface="Trebuchet MS" panose="020B0603020202020204" pitchFamily="34" charset="0"/>
              </a:rPr>
              <a:t>A </a:t>
            </a:r>
            <a:r>
              <a:rPr lang="en-US" sz="1300" dirty="0">
                <a:solidFill>
                  <a:srgbClr val="000000"/>
                </a:solidFill>
                <a:latin typeface="Trebuchet MS" panose="020B0603020202020204" pitchFamily="34" charset="0"/>
              </a:rPr>
              <a:t>transition from El Niño to ENSO-neutral is expected in the next month or two, with ENSO-neutral most likely to continue through Northern Hemisphere fall and winter.*</a:t>
            </a:r>
          </a:p>
          <a:p>
            <a:pPr marL="573088" indent="-573088" eaLnBrk="1" hangingPunct="1">
              <a:spcBef>
                <a:spcPct val="50000"/>
              </a:spcBef>
              <a:buNone/>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altLang="en-US" sz="1300" dirty="0" smtClean="0">
                <a:latin typeface="Trebuchet MS" panose="020B0603020202020204" pitchFamily="34" charset="0"/>
              </a:rPr>
              <a:t>Drought (D1-D4) area across the contiguous US has slightly decreased this month (3.63% on 7/9) from the </a:t>
            </a:r>
            <a:r>
              <a:rPr lang="en-US" sz="1300" dirty="0" smtClean="0">
                <a:latin typeface="Trebuchet MS" panose="020B0603020202020204" pitchFamily="34" charset="0"/>
              </a:rPr>
              <a:t>near-record </a:t>
            </a:r>
            <a:r>
              <a:rPr lang="en-US" sz="1300" dirty="0">
                <a:latin typeface="Trebuchet MS" panose="020B0603020202020204" pitchFamily="34" charset="0"/>
              </a:rPr>
              <a:t>low </a:t>
            </a:r>
            <a:r>
              <a:rPr lang="en-US" sz="1300" dirty="0" smtClean="0">
                <a:latin typeface="Trebuchet MS" panose="020B0603020202020204" pitchFamily="34" charset="0"/>
              </a:rPr>
              <a:t>area coverage of </a:t>
            </a:r>
            <a:r>
              <a:rPr lang="en-US" sz="1300" dirty="0">
                <a:latin typeface="Trebuchet MS" panose="020B0603020202020204" pitchFamily="34" charset="0"/>
              </a:rPr>
              <a:t>4</a:t>
            </a:r>
            <a:r>
              <a:rPr lang="en-US" sz="1300" dirty="0" smtClean="0">
                <a:latin typeface="Trebuchet MS" panose="020B0603020202020204" pitchFamily="34" charset="0"/>
              </a:rPr>
              <a:t>% </a:t>
            </a:r>
            <a:r>
              <a:rPr lang="en-US" sz="1300" dirty="0">
                <a:latin typeface="Trebuchet MS" panose="020B0603020202020204" pitchFamily="34" charset="0"/>
              </a:rPr>
              <a:t>d</a:t>
            </a:r>
            <a:r>
              <a:rPr lang="en-US" sz="1300" dirty="0" smtClean="0">
                <a:latin typeface="Trebuchet MS" panose="020B0603020202020204" pitchFamily="34" charset="0"/>
              </a:rPr>
              <a:t>rought </a:t>
            </a:r>
            <a:r>
              <a:rPr lang="en-US" sz="1300" dirty="0">
                <a:latin typeface="Trebuchet MS" panose="020B0603020202020204" pitchFamily="34" charset="0"/>
              </a:rPr>
              <a:t>coverage </a:t>
            </a:r>
            <a:r>
              <a:rPr lang="en-US" sz="1300" dirty="0" smtClean="0">
                <a:latin typeface="Trebuchet MS" panose="020B0603020202020204" pitchFamily="34" charset="0"/>
              </a:rPr>
              <a:t>last month (6/18).</a:t>
            </a:r>
          </a:p>
          <a:p>
            <a:pPr marL="573088" lvl="1" indent="-231775">
              <a:buFontTx/>
              <a:buChar char="-"/>
            </a:pPr>
            <a:r>
              <a:rPr lang="en-US" sz="1300" dirty="0" smtClean="0">
                <a:latin typeface="Trebuchet MS" panose="020B0603020202020204" pitchFamily="34" charset="0"/>
              </a:rPr>
              <a:t>According to the DM, </a:t>
            </a:r>
            <a:r>
              <a:rPr lang="en-US" sz="1300" dirty="0">
                <a:latin typeface="Trebuchet MS" panose="020B0603020202020204" pitchFamily="34" charset="0"/>
              </a:rPr>
              <a:t>5</a:t>
            </a:r>
            <a:r>
              <a:rPr lang="en-US" sz="1300" dirty="0" smtClean="0">
                <a:latin typeface="Trebuchet MS" panose="020B0603020202020204" pitchFamily="34" charset="0"/>
              </a:rPr>
              <a:t> small areas of drought remain: Pacific Northwest (WA, w OR, n ID, w MT); northern Plains (n ND); Four Corners region (w NM); southern Plains (s TX); and Southeast (s AL, s GA, coastal Carolinas). </a:t>
            </a:r>
          </a:p>
          <a:p>
            <a:pPr marL="573088" lvl="1" indent="-231775">
              <a:buFontTx/>
              <a:buChar char="-"/>
            </a:pPr>
            <a:r>
              <a:rPr lang="en-US" sz="1300" dirty="0" smtClean="0">
                <a:latin typeface="Trebuchet MS" panose="020B0603020202020204" pitchFamily="34" charset="0"/>
              </a:rPr>
              <a:t>Recent rains in the Southeast (Hurricane Barry) and ND has reduced drought conditions there. Some short-term (60-days) spotty dryness is being watched for D0 development in parts of New England &amp; Midwest.</a:t>
            </a:r>
          </a:p>
          <a:p>
            <a:pPr marL="573088" lvl="1" indent="-231775">
              <a:buFontTx/>
              <a:buChar char="-"/>
            </a:pPr>
            <a:r>
              <a:rPr lang="en-US" sz="1300" dirty="0" smtClean="0">
                <a:latin typeface="Trebuchet MS" panose="020B0603020202020204" pitchFamily="34" charset="0"/>
              </a:rPr>
              <a:t>California reservoirs continue to be are at more than satisfactory levels, and the streamflow conditions across the country has considerably improved for the better over the last three months except in Pacific Northwest.</a:t>
            </a:r>
          </a:p>
          <a:p>
            <a:pPr marL="573088" lvl="1" indent="-231775">
              <a:buFontTx/>
              <a:buChar char="-"/>
            </a:pPr>
            <a:r>
              <a:rPr lang="en-US" sz="1300" dirty="0" smtClean="0">
                <a:latin typeface="Trebuchet MS" panose="020B0603020202020204" pitchFamily="34" charset="0"/>
              </a:rPr>
              <a:t>Long-term (&gt;1 year) deficits still remain over large areas in the Southwest and West - which is not completely reflected in the drought monitor. </a:t>
            </a:r>
          </a:p>
          <a:p>
            <a:pPr marL="52388" lvl="1" indent="0">
              <a:buNone/>
            </a:pPr>
            <a:r>
              <a:rPr lang="en-US" altLang="en-US" sz="1800" b="1" dirty="0" smtClean="0">
                <a:solidFill>
                  <a:srgbClr val="FF0000"/>
                </a:solidFill>
              </a:rPr>
              <a:t>Prediction:</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The drought along the Pacific Northwest is likely to persist and may deteriorate; however, the wet season typically begins in the Fall, so we’ll need to see if it’s onset is delayed. </a:t>
            </a:r>
          </a:p>
          <a:p>
            <a:pPr marL="627063" lvl="1" eaLnBrk="1" hangingPunct="1">
              <a:spcBef>
                <a:spcPts val="475"/>
              </a:spcBef>
              <a:buFontTx/>
              <a:buChar char="-"/>
              <a:defRPr/>
            </a:pPr>
            <a:r>
              <a:rPr lang="en-US" sz="1300" dirty="0" smtClean="0">
                <a:latin typeface="Trebuchet MS" panose="020B0603020202020204" pitchFamily="34" charset="0"/>
              </a:rPr>
              <a:t>Continued monitoring of rainfall deficits and forecast in the northern part of Northern Great Plains is essential, as July rainfall amounts received here may tip the existing mild drought conditions one way or other.  This region is very tricky, and must be carefully monitored! </a:t>
            </a:r>
          </a:p>
          <a:p>
            <a:pPr marL="627063" lvl="1" eaLnBrk="1" hangingPunct="1">
              <a:spcBef>
                <a:spcPts val="475"/>
              </a:spcBef>
              <a:buFontTx/>
              <a:buChar char="-"/>
              <a:defRPr/>
            </a:pPr>
            <a:r>
              <a:rPr lang="en-US" sz="1300" dirty="0" smtClean="0">
                <a:latin typeface="Trebuchet MS" panose="020B0603020202020204" pitchFamily="34" charset="0"/>
              </a:rPr>
              <a:t>In spite of the fact the ongoing El Nino is not very strong, NMME models’ ensemble mean forecast indicate a somewhat  typical canonical + trend impact pattern for ASO season. This combined with seasonal rainfall may completely eliminate the drought conditions in the Southeast. </a:t>
            </a:r>
            <a:r>
              <a:rPr lang="en-US" sz="1300" dirty="0">
                <a:latin typeface="Trebuchet MS" panose="020B0603020202020204" pitchFamily="34" charset="0"/>
              </a:rPr>
              <a:t>I</a:t>
            </a:r>
            <a:r>
              <a:rPr lang="en-US" sz="1300" dirty="0" smtClean="0">
                <a:latin typeface="Trebuchet MS" panose="020B0603020202020204" pitchFamily="34" charset="0"/>
              </a:rPr>
              <a:t>n the Southwest, there will be short term improvement (Southwest monsoon?), but the very long term rainfall deficits will persist. </a:t>
            </a:r>
          </a:p>
          <a:p>
            <a:pPr marL="627063" lvl="1" eaLnBrk="1" hangingPunct="1">
              <a:spcBef>
                <a:spcPts val="475"/>
              </a:spcBef>
              <a:buFontTx/>
              <a:buChar char="-"/>
              <a:defRPr/>
            </a:pPr>
            <a:r>
              <a:rPr lang="en-US" sz="1300" dirty="0" smtClean="0">
                <a:latin typeface="Trebuchet MS" panose="020B0603020202020204" pitchFamily="34" charset="0"/>
              </a:rPr>
              <a:t> Overall, the upcoming season will continue to be likely a season with very low percent area coverage for drought across the contiguous US; however, drought in </a:t>
            </a:r>
            <a:r>
              <a:rPr lang="en-US" sz="1300" b="1" dirty="0" smtClean="0">
                <a:latin typeface="Trebuchet MS" panose="020B0603020202020204" pitchFamily="34" charset="0"/>
              </a:rPr>
              <a:t>Alaska, Hawaii, </a:t>
            </a:r>
            <a:r>
              <a:rPr lang="en-US" sz="1300" dirty="0" smtClean="0">
                <a:latin typeface="Trebuchet MS" panose="020B0603020202020204" pitchFamily="34" charset="0"/>
              </a:rPr>
              <a:t>and</a:t>
            </a:r>
            <a:r>
              <a:rPr lang="en-US" sz="1300" b="1" dirty="0" smtClean="0">
                <a:latin typeface="Trebuchet MS" panose="020B0603020202020204" pitchFamily="34" charset="0"/>
              </a:rPr>
              <a:t> Puerto Rico </a:t>
            </a:r>
            <a:r>
              <a:rPr lang="en-US" sz="1300" dirty="0" smtClean="0">
                <a:latin typeface="Trebuchet MS" panose="020B0603020202020204" pitchFamily="34" charset="0"/>
              </a:rPr>
              <a:t>has grown recently and needs to be monitored.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34</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35</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smtClean="0"/>
              <a:t>Miscellaneous maps</a:t>
            </a:r>
            <a:endParaRPr lang="en-US" sz="2000" kern="0" dirty="0"/>
          </a:p>
        </p:txBody>
      </p:sp>
    </p:spTree>
    <p:extLst>
      <p:ext uri="{BB962C8B-B14F-4D97-AF65-F5344CB8AC3E}">
        <p14:creationId xmlns:p14="http://schemas.microsoft.com/office/powerpoint/2010/main" val="62814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429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4290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2116991"/>
            <a:ext cx="1371600" cy="3293209"/>
          </a:xfrm>
          <a:prstGeom prst="rect">
            <a:avLst/>
          </a:prstGeom>
          <a:noFill/>
        </p:spPr>
        <p:txBody>
          <a:bodyPr wrap="square" rtlCol="0">
            <a:spAutoFit/>
          </a:bodyPr>
          <a:lstStyle/>
          <a:p>
            <a:r>
              <a:rPr lang="en-US" sz="1600" dirty="0" smtClean="0"/>
              <a:t>These maps in this and following slides, including Total, </a:t>
            </a:r>
            <a:r>
              <a:rPr lang="en-US" sz="1600" dirty="0" err="1"/>
              <a:t>A</a:t>
            </a:r>
            <a:r>
              <a:rPr lang="en-US" sz="1600" dirty="0" err="1" smtClean="0"/>
              <a:t>nom</a:t>
            </a:r>
            <a:r>
              <a:rPr lang="en-US" sz="1600" dirty="0" smtClean="0"/>
              <a:t> and Percent of </a:t>
            </a:r>
            <a:r>
              <a:rPr lang="en-US" sz="1600" dirty="0" err="1" smtClean="0"/>
              <a:t>precip</a:t>
            </a:r>
            <a:r>
              <a:rPr lang="en-US" sz="1600" dirty="0" smtClean="0"/>
              <a:t> in these and other longer time ranges are now daily updated at: </a:t>
            </a:r>
            <a:endParaRPr lang="en-US" sz="1600" dirty="0"/>
          </a:p>
        </p:txBody>
      </p:sp>
      <p:sp>
        <p:nvSpPr>
          <p:cNvPr id="20" name="TextBox 19"/>
          <p:cNvSpPr txBox="1"/>
          <p:nvPr/>
        </p:nvSpPr>
        <p:spPr>
          <a:xfrm>
            <a:off x="5410200" y="3352800"/>
            <a:ext cx="914400" cy="369332"/>
          </a:xfrm>
          <a:prstGeom prst="rect">
            <a:avLst/>
          </a:prstGeom>
          <a:noFill/>
        </p:spPr>
        <p:txBody>
          <a:bodyPr wrap="square" rtlCol="0">
            <a:spAutoFit/>
          </a:bodyPr>
          <a:lstStyle/>
          <a:p>
            <a:r>
              <a:rPr lang="en-US" dirty="0" smtClean="0"/>
              <a:t>7 Days</a:t>
            </a:r>
            <a:endParaRPr lang="en-US" dirty="0"/>
          </a:p>
        </p:txBody>
      </p:sp>
      <p:sp>
        <p:nvSpPr>
          <p:cNvPr id="21" name="TextBox 20"/>
          <p:cNvSpPr txBox="1"/>
          <p:nvPr/>
        </p:nvSpPr>
        <p:spPr>
          <a:xfrm>
            <a:off x="5410200" y="685800"/>
            <a:ext cx="1066800" cy="369332"/>
          </a:xfrm>
          <a:prstGeom prst="rect">
            <a:avLst/>
          </a:prstGeom>
          <a:noFill/>
        </p:spPr>
        <p:txBody>
          <a:bodyPr wrap="square" rtlCol="0">
            <a:spAutoFit/>
          </a:bodyPr>
          <a:lstStyle/>
          <a:p>
            <a:r>
              <a:rPr lang="en-US" dirty="0" smtClean="0"/>
              <a:t>14 Days</a:t>
            </a:r>
            <a:endParaRPr lang="en-US" dirty="0"/>
          </a:p>
        </p:txBody>
      </p:sp>
      <p:sp>
        <p:nvSpPr>
          <p:cNvPr id="22" name="TextBox 21"/>
          <p:cNvSpPr txBox="1"/>
          <p:nvPr/>
        </p:nvSpPr>
        <p:spPr>
          <a:xfrm>
            <a:off x="1620625" y="3352800"/>
            <a:ext cx="952359" cy="369332"/>
          </a:xfrm>
          <a:prstGeom prst="rect">
            <a:avLst/>
          </a:prstGeom>
          <a:noFill/>
        </p:spPr>
        <p:txBody>
          <a:bodyPr wrap="square" rtlCol="0">
            <a:spAutoFit/>
          </a:bodyPr>
          <a:lstStyle/>
          <a:p>
            <a:r>
              <a:rPr lang="en-US" dirty="0" smtClean="0"/>
              <a:t>30 Days</a:t>
            </a:r>
            <a:endParaRPr lang="en-US" dirty="0"/>
          </a:p>
        </p:txBody>
      </p:sp>
      <p:sp>
        <p:nvSpPr>
          <p:cNvPr id="25" name="TextBox 24"/>
          <p:cNvSpPr txBox="1"/>
          <p:nvPr/>
        </p:nvSpPr>
        <p:spPr>
          <a:xfrm>
            <a:off x="1617276" y="685800"/>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cxnSp>
        <p:nvCxnSpPr>
          <p:cNvPr id="10" name="Straight Arrow Connector 9"/>
          <p:cNvCxnSpPr/>
          <p:nvPr/>
        </p:nvCxnSpPr>
        <p:spPr>
          <a:xfrm flipH="1">
            <a:off x="8077200" y="6072158"/>
            <a:ext cx="609600" cy="4780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47"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1800" y="934497"/>
            <a:ext cx="1447800" cy="369332"/>
          </a:xfrm>
          <a:prstGeom prst="rect">
            <a:avLst/>
          </a:prstGeom>
          <a:noFill/>
        </p:spPr>
        <p:txBody>
          <a:bodyPr wrap="square" rtlCol="0">
            <a:spAutoFit/>
          </a:bodyPr>
          <a:lstStyle/>
          <a:p>
            <a:r>
              <a:rPr lang="en-US" b="1" dirty="0" smtClean="0"/>
              <a:t>NOW !</a:t>
            </a:r>
            <a:endParaRPr lang="en-US" b="1" dirty="0"/>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648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810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410200" y="3200400"/>
            <a:ext cx="914400" cy="369332"/>
          </a:xfrm>
          <a:prstGeom prst="rect">
            <a:avLst/>
          </a:prstGeom>
          <a:noFill/>
        </p:spPr>
        <p:txBody>
          <a:bodyPr wrap="square" rtlCol="0">
            <a:spAutoFit/>
          </a:bodyPr>
          <a:lstStyle/>
          <a:p>
            <a:r>
              <a:rPr lang="en-US" dirty="0" smtClean="0"/>
              <a:t>7 Days</a:t>
            </a:r>
            <a:endParaRPr lang="en-US" dirty="0"/>
          </a:p>
        </p:txBody>
      </p:sp>
      <p:sp>
        <p:nvSpPr>
          <p:cNvPr id="18" name="TextBox 17"/>
          <p:cNvSpPr txBox="1"/>
          <p:nvPr/>
        </p:nvSpPr>
        <p:spPr>
          <a:xfrm>
            <a:off x="5410200" y="468868"/>
            <a:ext cx="1066800" cy="369332"/>
          </a:xfrm>
          <a:prstGeom prst="rect">
            <a:avLst/>
          </a:prstGeom>
          <a:noFill/>
        </p:spPr>
        <p:txBody>
          <a:bodyPr wrap="square" rtlCol="0">
            <a:spAutoFit/>
          </a:bodyPr>
          <a:lstStyle/>
          <a:p>
            <a:r>
              <a:rPr lang="en-US" dirty="0" smtClean="0"/>
              <a:t>14 Days</a:t>
            </a:r>
            <a:endParaRPr lang="en-US" dirty="0"/>
          </a:p>
        </p:txBody>
      </p:sp>
      <p:sp>
        <p:nvSpPr>
          <p:cNvPr id="20" name="TextBox 19"/>
          <p:cNvSpPr txBox="1"/>
          <p:nvPr/>
        </p:nvSpPr>
        <p:spPr>
          <a:xfrm>
            <a:off x="1620625" y="3244334"/>
            <a:ext cx="952359" cy="369332"/>
          </a:xfrm>
          <a:prstGeom prst="rect">
            <a:avLst/>
          </a:prstGeom>
          <a:noFill/>
        </p:spPr>
        <p:txBody>
          <a:bodyPr wrap="square" rtlCol="0">
            <a:spAutoFit/>
          </a:bodyPr>
          <a:lstStyle/>
          <a:p>
            <a:r>
              <a:rPr lang="en-US" dirty="0" smtClean="0"/>
              <a:t>30 days</a:t>
            </a:r>
            <a:endParaRPr lang="en-US" dirty="0"/>
          </a:p>
        </p:txBody>
      </p:sp>
      <p:sp>
        <p:nvSpPr>
          <p:cNvPr id="21" name="TextBox 20"/>
          <p:cNvSpPr txBox="1"/>
          <p:nvPr/>
        </p:nvSpPr>
        <p:spPr>
          <a:xfrm>
            <a:off x="1617276" y="468868"/>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3" name="Rectangle 22"/>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11" name="Rectangle 10"/>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0886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smtClean="0"/>
              <a:t> </a:t>
            </a:r>
            <a:r>
              <a:rPr lang="en-US" dirty="0"/>
              <a:t>5</a:t>
            </a:r>
            <a:r>
              <a:rPr lang="en-US" smtClean="0"/>
              <a:t> </a:t>
            </a:r>
            <a:r>
              <a:rPr lang="en-US" dirty="0" smtClean="0"/>
              <a:t>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8993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410200" y="1828562"/>
            <a:ext cx="5334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4400" y="1676400"/>
            <a:ext cx="1257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8743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23622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2440709" y="445532"/>
            <a:ext cx="609600" cy="369332"/>
          </a:xfrm>
          <a:prstGeom prst="rect">
            <a:avLst/>
          </a:prstGeom>
          <a:noFill/>
        </p:spPr>
        <p:txBody>
          <a:bodyPr wrap="square" rtlCol="0">
            <a:spAutoFit/>
          </a:bodyPr>
          <a:lstStyle/>
          <a:p>
            <a:r>
              <a:rPr lang="en-US" dirty="0" smtClean="0"/>
              <a:t>2 Y</a:t>
            </a:r>
            <a:endParaRPr lang="en-US" dirty="0"/>
          </a:p>
        </p:txBody>
      </p:sp>
      <p:sp>
        <p:nvSpPr>
          <p:cNvPr id="17" name="Rounded Rectangle 16"/>
          <p:cNvSpPr/>
          <p:nvPr/>
        </p:nvSpPr>
        <p:spPr>
          <a:xfrm>
            <a:off x="1371600" y="4495800"/>
            <a:ext cx="990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4001095"/>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r>
              <a:rPr lang="en-US" sz="1600" dirty="0" smtClean="0"/>
              <a:t>Will these deficits ever go away, OR is these part of the new norm??</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23900" y="1676400"/>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545068"/>
            <a:ext cx="609600" cy="369332"/>
          </a:xfrm>
          <a:prstGeom prst="rect">
            <a:avLst/>
          </a:prstGeom>
          <a:noFill/>
        </p:spPr>
        <p:txBody>
          <a:bodyPr wrap="square" rtlCol="0">
            <a:spAutoFit/>
          </a:bodyPr>
          <a:lstStyle/>
          <a:p>
            <a:r>
              <a:rPr lang="en-US" dirty="0"/>
              <a:t>5</a:t>
            </a:r>
            <a:r>
              <a:rPr lang="en-US" dirty="0" smtClean="0"/>
              <a:t> Y</a:t>
            </a:r>
            <a:endParaRPr lang="en-US" dirty="0"/>
          </a:p>
        </p:txBody>
      </p: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59285</TotalTime>
  <Words>1543</Words>
  <Application>Microsoft Office PowerPoint</Application>
  <PresentationFormat>On-screen Show (4:3)</PresentationFormat>
  <Paragraphs>222</Paragraphs>
  <Slides>35</Slides>
  <Notes>4</Notes>
  <HiddenSlides>3</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Default Design</vt:lpstr>
      <vt:lpstr>Office Theme</vt:lpstr>
      <vt:lpstr>Drought  Outlook  Support Briefing   July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Aug-Sep-Oct Precipitation!!!  </vt:lpstr>
      <vt:lpstr>PowerPoint Presentation</vt:lpstr>
      <vt:lpstr>PowerPoint Presentation</vt:lpstr>
      <vt:lpstr>PowerPoint Presentation</vt:lpstr>
      <vt:lpstr>PowerPoint Presentation</vt:lpstr>
      <vt:lpstr>Monthly Drought Probabilistic Forecast</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5352</cp:revision>
  <cp:lastPrinted>2014-07-10T13:24:01Z</cp:lastPrinted>
  <dcterms:created xsi:type="dcterms:W3CDTF">2008-10-04T17:35:30Z</dcterms:created>
  <dcterms:modified xsi:type="dcterms:W3CDTF">2019-07-26T21:01:43Z</dcterms:modified>
</cp:coreProperties>
</file>