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808" r:id="rId2"/>
    <p:sldId id="824" r:id="rId3"/>
    <p:sldId id="911" r:id="rId4"/>
    <p:sldId id="896" r:id="rId5"/>
    <p:sldId id="938" r:id="rId6"/>
    <p:sldId id="850" r:id="rId7"/>
    <p:sldId id="868" r:id="rId8"/>
    <p:sldId id="867" r:id="rId9"/>
    <p:sldId id="893" r:id="rId10"/>
    <p:sldId id="833" r:id="rId11"/>
    <p:sldId id="891" r:id="rId12"/>
    <p:sldId id="892"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270" r:id="rId32"/>
    <p:sldId id="915" r:id="rId33"/>
    <p:sldId id="888" r:id="rId34"/>
    <p:sldId id="883" r:id="rId35"/>
    <p:sldId id="918"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9266" autoAdjust="0"/>
  </p:normalViewPr>
  <p:slideViewPr>
    <p:cSldViewPr>
      <p:cViewPr>
        <p:scale>
          <a:sx n="107" d="100"/>
          <a:sy n="107" d="100"/>
        </p:scale>
        <p:origin x="-492" y="4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nrcs.usda.gov/wps/portal/wcc/" TargetMode="External"/><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hyperlink" Target="https://www.wfas.net/index.php/fire-danger-rating-fire-potential--danger-32" TargetMode="External"/><Relationship Id="rId10" Type="http://schemas.openxmlformats.org/officeDocument/2006/relationships/hyperlink" Target="https://fsapps.nwcg.gov/" TargetMode="External"/><Relationship Id="rId4" Type="http://schemas.openxmlformats.org/officeDocument/2006/relationships/image" Target="../media/image64.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gi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gif"/><Relationship Id="rId4" Type="http://schemas.openxmlformats.org/officeDocument/2006/relationships/image" Target="../media/image72.png"/><Relationship Id="rId9" Type="http://schemas.openxmlformats.org/officeDocument/2006/relationships/image" Target="../media/image77.gif"/></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jpg"/></Relationships>
</file>

<file path=ppt/slides/_rels/slide3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July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304800"/>
            <a:ext cx="2438400" cy="1524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narrow rainy season (months)</a:t>
            </a:r>
            <a:endParaRPr lang="en-US" sz="1400" dirty="0"/>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92885" y="0"/>
            <a:ext cx="2736715"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5038724"/>
            <a:ext cx="2743200" cy="1819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92885" y="1676400"/>
            <a:ext cx="2736715" cy="1617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2" y="39181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pic>
        <p:nvPicPr>
          <p:cNvPr id="6" name="Picture 5"/>
          <p:cNvPicPr>
            <a:picLocks noChangeAspect="1"/>
          </p:cNvPicPr>
          <p:nvPr/>
        </p:nvPicPr>
        <p:blipFill>
          <a:blip r:embed="rId6"/>
          <a:stretch>
            <a:fillRect/>
          </a:stretch>
        </p:blipFill>
        <p:spPr>
          <a:xfrm>
            <a:off x="4655987" y="375430"/>
            <a:ext cx="2508502" cy="6095220"/>
          </a:xfrm>
          <a:prstGeom prst="rect">
            <a:avLst/>
          </a:prstGeom>
        </p:spPr>
      </p:pic>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595"/>
          <a:stretch/>
        </p:blipFill>
        <p:spPr bwMode="auto">
          <a:xfrm>
            <a:off x="44144" y="0"/>
            <a:ext cx="5213656" cy="67818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4478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8720" y="2438400"/>
            <a:ext cx="3737480" cy="523220"/>
          </a:xfrm>
          <a:prstGeom prst="rect">
            <a:avLst/>
          </a:prstGeom>
          <a:noFill/>
        </p:spPr>
        <p:txBody>
          <a:bodyPr wrap="square" rtlCol="0">
            <a:spAutoFit/>
          </a:bodyPr>
          <a:lstStyle/>
          <a:p>
            <a:r>
              <a:rPr lang="en-US" sz="1400" u="sng" dirty="0" smtClean="0">
                <a:solidFill>
                  <a:srgbClr val="FF0000"/>
                </a:solidFill>
              </a:rPr>
              <a:t>Have to keep an eye on this region!! </a:t>
            </a:r>
          </a:p>
          <a:p>
            <a:r>
              <a:rPr lang="en-US" sz="1400" u="sng" dirty="0" smtClean="0">
                <a:solidFill>
                  <a:srgbClr val="FF0000"/>
                </a:solidFill>
              </a:rPr>
              <a:t>(have been saying this since mid-March briefing)</a:t>
            </a:r>
            <a:endParaRPr lang="en-US" sz="1400" u="sng" dirty="0">
              <a:solidFill>
                <a:srgbClr val="FF0000"/>
              </a:solidFill>
            </a:endParaRPr>
          </a:p>
        </p:txBody>
      </p:sp>
      <p:sp>
        <p:nvSpPr>
          <p:cNvPr id="16" name="Rectangle 15"/>
          <p:cNvSpPr/>
          <p:nvPr/>
        </p:nvSpPr>
        <p:spPr>
          <a:xfrm>
            <a:off x="381000" y="14478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0720" y="1048120"/>
            <a:ext cx="46456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1143000" y="1219200"/>
            <a:ext cx="239640" cy="12939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3234820" y="990600"/>
            <a:ext cx="651381" cy="800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1104900"/>
            <a:ext cx="69316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9847" y="1485900"/>
            <a:ext cx="402153"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2286000"/>
            <a:ext cx="3429000" cy="307777"/>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a:solidFill>
                <a:srgbClr val="FF0000"/>
              </a:solidFill>
            </a:endParaRPr>
          </a:p>
        </p:txBody>
      </p:sp>
      <p:cxnSp>
        <p:nvCxnSpPr>
          <p:cNvPr id="6" name="Straight Arrow Connector 5"/>
          <p:cNvCxnSpPr/>
          <p:nvPr/>
        </p:nvCxnSpPr>
        <p:spPr>
          <a:xfrm flipV="1">
            <a:off x="1335340" y="1371600"/>
            <a:ext cx="119820" cy="10682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69040" y="1981200"/>
            <a:ext cx="38836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6" name="Rectangle 15"/>
          <p:cNvSpPr/>
          <p:nvPr/>
        </p:nvSpPr>
        <p:spPr>
          <a:xfrm>
            <a:off x="838200" y="1485900"/>
            <a:ext cx="464560" cy="723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764"/>
          <a:stretch/>
        </p:blipFill>
        <p:spPr bwMode="auto">
          <a:xfrm>
            <a:off x="76200" y="35749"/>
            <a:ext cx="5715000" cy="712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105400" y="4572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sp>
        <p:nvSpPr>
          <p:cNvPr id="2" name="TextBox 1"/>
          <p:cNvSpPr txBox="1"/>
          <p:nvPr/>
        </p:nvSpPr>
        <p:spPr>
          <a:xfrm>
            <a:off x="5105400" y="1066800"/>
            <a:ext cx="34290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So far relatively similar rainfall pattern this month as compared to last month.</a:t>
            </a:r>
            <a:endParaRPr lang="en-US" sz="1600" dirty="0"/>
          </a:p>
        </p:txBody>
      </p:sp>
      <p:cxnSp>
        <p:nvCxnSpPr>
          <p:cNvPr id="4" name="Straight Arrow Connector 3"/>
          <p:cNvCxnSpPr/>
          <p:nvPr/>
        </p:nvCxnSpPr>
        <p:spPr>
          <a:xfrm>
            <a:off x="4343400" y="4343400"/>
            <a:ext cx="4572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18" name="Picture 2" descr="https://www.cpc.ncep.noaa.gov/products/tanal/30day/mean/2020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48768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728" y="3481387"/>
            <a:ext cx="408622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8" name="Rectangle 7"/>
          <p:cNvSpPr/>
          <p:nvPr/>
        </p:nvSpPr>
        <p:spPr>
          <a:xfrm>
            <a:off x="4820726" y="2911214"/>
            <a:ext cx="2875473" cy="276999"/>
          </a:xfrm>
          <a:prstGeom prst="rect">
            <a:avLst/>
          </a:prstGeom>
        </p:spPr>
        <p:txBody>
          <a:bodyPr wrap="square">
            <a:spAutoFit/>
          </a:bodyPr>
          <a:lstStyle/>
          <a:p>
            <a:r>
              <a:rPr lang="en-US" sz="1200" dirty="0">
                <a:solidFill>
                  <a:srgbClr val="FF0000"/>
                </a:solidFill>
                <a:hlinkClick r:id="rId3"/>
              </a:rPr>
              <a:t>https://www.nrcs.usda.gov/wps/portal/wcc/</a:t>
            </a:r>
            <a:endParaRPr lang="en-US" sz="1200" dirty="0">
              <a:solidFill>
                <a:srgbClr val="FF0000"/>
              </a:solidFill>
            </a:endParaRPr>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3" name="TextBox 2"/>
          <p:cNvSpPr txBox="1"/>
          <p:nvPr/>
        </p:nvSpPr>
        <p:spPr>
          <a:xfrm>
            <a:off x="76200" y="6248400"/>
            <a:ext cx="4876800" cy="523220"/>
          </a:xfrm>
          <a:prstGeom prst="rect">
            <a:avLst/>
          </a:prstGeom>
          <a:noFill/>
        </p:spPr>
        <p:txBody>
          <a:bodyPr wrap="square" rtlCol="0">
            <a:spAutoFit/>
          </a:bodyPr>
          <a:lstStyle/>
          <a:p>
            <a:r>
              <a:rPr lang="en-US" sz="1400" b="1" dirty="0" smtClean="0"/>
              <a:t>Some/many of California </a:t>
            </a:r>
            <a:r>
              <a:rPr lang="en-US" sz="1400" b="1" dirty="0"/>
              <a:t>reservoirs </a:t>
            </a:r>
            <a:r>
              <a:rPr lang="en-US" sz="1400" b="1" dirty="0" smtClean="0"/>
              <a:t>levels are  below their historical average levels.  Next rainy season is 6-months away.</a:t>
            </a:r>
            <a:endParaRPr lang="en-US" sz="1400" b="1"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7" name="Picture 9" descr="https://www.wfas.net/images/firedanger/fd_cls_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785" y="3276600"/>
            <a:ext cx="2600415" cy="19367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38600" y="5257800"/>
            <a:ext cx="2895600" cy="400110"/>
          </a:xfrm>
          <a:prstGeom prst="rect">
            <a:avLst/>
          </a:prstGeom>
        </p:spPr>
        <p:txBody>
          <a:bodyPr wrap="square">
            <a:spAutoFit/>
          </a:bodyPr>
          <a:lstStyle/>
          <a:p>
            <a:r>
              <a:rPr lang="en-US" sz="1000" dirty="0">
                <a:hlinkClick r:id="rId5"/>
              </a:rPr>
              <a:t>https://www.wfas.net/index.php/fire-danger-rating-fire-potential--danger-32</a:t>
            </a:r>
            <a:endParaRPr lang="en-US" sz="1000" dirty="0"/>
          </a:p>
        </p:txBody>
      </p:sp>
      <p:pic>
        <p:nvPicPr>
          <p:cNvPr id="3076" name="Picture 4" descr="Forecast Fire Danger Rating Continental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3259171"/>
            <a:ext cx="2581185" cy="192242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1" y="5177883"/>
            <a:ext cx="1676399" cy="145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6667500"/>
            <a:ext cx="2403987"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https://fsapps.nwcg.gov/data/lg_fire/lg_fire_nifc_2020-07-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535" y="76200"/>
            <a:ext cx="40005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69043" y="378023"/>
            <a:ext cx="1941557" cy="307777"/>
          </a:xfrm>
          <a:prstGeom prst="rect">
            <a:avLst/>
          </a:prstGeom>
        </p:spPr>
        <p:txBody>
          <a:bodyPr wrap="none">
            <a:spAutoFit/>
          </a:bodyPr>
          <a:lstStyle/>
          <a:p>
            <a:r>
              <a:rPr lang="en-US" sz="1400" dirty="0">
                <a:hlinkClick r:id="rId10"/>
              </a:rPr>
              <a:t>https://fsapps.nwcg.gov/</a:t>
            </a:r>
            <a:endParaRPr lang="en-US" sz="1400" dirty="0"/>
          </a:p>
        </p:txBody>
      </p:sp>
      <p:pic>
        <p:nvPicPr>
          <p:cNvPr id="30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92346"/>
            <a:ext cx="4038599" cy="623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Improving </a:t>
            </a:r>
            <a:r>
              <a:rPr lang="en-US" altLang="en-US" sz="1600" dirty="0">
                <a:latin typeface="Times New Roman" pitchFamily="18" charset="0"/>
              </a:rPr>
              <a:t>conditions in the </a:t>
            </a:r>
            <a:r>
              <a:rPr lang="en-US" altLang="en-US" sz="1600" dirty="0" smtClean="0">
                <a:latin typeface="Times New Roman" pitchFamily="18" charset="0"/>
              </a:rPr>
              <a:t>southwest, getting bad.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99" y="0"/>
            <a:ext cx="3428999" cy="205877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034064"/>
            <a:ext cx="3428998" cy="21527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3644" y="2595562"/>
            <a:ext cx="2518156" cy="159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124200" y="914400"/>
            <a:ext cx="711474" cy="4495800"/>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315200" y="2590800"/>
            <a:ext cx="1752600" cy="954107"/>
          </a:xfrm>
          <a:prstGeom prst="rect">
            <a:avLst/>
          </a:prstGeom>
          <a:noFill/>
        </p:spPr>
        <p:txBody>
          <a:bodyPr wrap="square" rtlCol="0">
            <a:spAutoFit/>
          </a:bodyPr>
          <a:lstStyle/>
          <a:p>
            <a:r>
              <a:rPr lang="en-US" sz="1400" dirty="0" smtClean="0"/>
              <a:t>The far NE drought/dryness could be short term – month? </a:t>
            </a:r>
            <a:r>
              <a:rPr lang="en-US" sz="1400" dirty="0"/>
              <a:t>n</a:t>
            </a:r>
            <a:r>
              <a:rPr lang="en-US" sz="1400" dirty="0" smtClean="0"/>
              <a:t>ot season!!? </a:t>
            </a:r>
            <a:endParaRPr lang="en-US" sz="1400" dirty="0"/>
          </a:p>
        </p:txBody>
      </p:sp>
      <p:pic>
        <p:nvPicPr>
          <p:cNvPr id="2050"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177306"/>
            <a:ext cx="3428998" cy="21472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5832" y="4207668"/>
            <a:ext cx="2718168" cy="173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6629400" y="2895600"/>
            <a:ext cx="2247900" cy="1482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334000" y="3738603"/>
            <a:ext cx="1642269" cy="1214397"/>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4472841" cy="29096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071" y="1447800"/>
            <a:ext cx="4449729" cy="28946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675"/>
            <a:ext cx="4495800" cy="292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1600438"/>
          </a:xfrm>
          <a:prstGeom prst="rect">
            <a:avLst/>
          </a:prstGeom>
          <a:noFill/>
        </p:spPr>
        <p:txBody>
          <a:bodyPr wrap="square" rtlCol="0">
            <a:spAutoFit/>
          </a:bodyPr>
          <a:lstStyle/>
          <a:p>
            <a:r>
              <a:rPr lang="en-US" sz="1400" dirty="0" smtClean="0"/>
              <a:t>Last month we said:</a:t>
            </a:r>
          </a:p>
          <a:p>
            <a:r>
              <a:rPr lang="en-US" sz="1400" dirty="0" smtClean="0"/>
              <a:t>Overall Moistening tendency in the southeast  and far northwest, but generally drying tendency in the southwest and west. </a:t>
            </a:r>
          </a:p>
          <a:p>
            <a:endParaRPr lang="en-US" sz="1400" dirty="0"/>
          </a:p>
          <a:p>
            <a:r>
              <a:rPr lang="en-US" sz="1400" dirty="0" smtClean="0"/>
              <a:t>Now: about same + drying in </a:t>
            </a:r>
            <a:r>
              <a:rPr lang="en-US" sz="1400" dirty="0" err="1" smtClean="0"/>
              <a:t>NorthEast</a:t>
            </a:r>
            <a:r>
              <a:rPr lang="en-US" sz="1400" dirty="0" smtClean="0"/>
              <a:t>,  but will that turn in to monthly/seasonal drought? </a:t>
            </a:r>
            <a:endParaRPr lang="en-US" sz="1400" dirty="0"/>
          </a:p>
        </p:txBody>
      </p:sp>
      <p:cxnSp>
        <p:nvCxnSpPr>
          <p:cNvPr id="6" name="Straight Arrow Connector 5"/>
          <p:cNvCxnSpPr/>
          <p:nvPr/>
        </p:nvCxnSpPr>
        <p:spPr>
          <a:xfrm flipH="1" flipV="1">
            <a:off x="3276230" y="5029200"/>
            <a:ext cx="381000" cy="76200"/>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20" name="Straight Arrow Connector 19"/>
          <p:cNvCxnSpPr/>
          <p:nvPr/>
        </p:nvCxnSpPr>
        <p:spPr>
          <a:xfrm flipH="1" flipV="1">
            <a:off x="609601" y="4528067"/>
            <a:ext cx="609599" cy="372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343401"/>
            <a:ext cx="228600" cy="5333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9200" y="4866839"/>
            <a:ext cx="457200" cy="99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8127" y="5105400"/>
            <a:ext cx="2268873" cy="1600200"/>
          </a:xfrm>
          <a:prstGeom prst="rect">
            <a:avLst/>
          </a:prstGeom>
          <a:noFill/>
          <a:ln>
            <a:noFill/>
          </a:ln>
        </p:spPr>
      </p:pic>
      <p:sp>
        <p:nvSpPr>
          <p:cNvPr id="3076" name="Title 1"/>
          <p:cNvSpPr>
            <a:spLocks noGrp="1"/>
          </p:cNvSpPr>
          <p:nvPr>
            <p:ph type="title"/>
          </p:nvPr>
        </p:nvSpPr>
        <p:spPr>
          <a:xfrm>
            <a:off x="4267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477000" y="1676400"/>
            <a:ext cx="2667000" cy="526297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few months, </a:t>
            </a:r>
            <a:r>
              <a:rPr lang="en-US" sz="1400" u="sng" dirty="0" smtClean="0"/>
              <a:t>drought area &amp; severity has overall generally increased </a:t>
            </a:r>
            <a:r>
              <a:rPr lang="en-US" sz="1400" dirty="0" smtClean="0"/>
              <a:t>across the South, West &amp; Northern Plains.</a:t>
            </a:r>
          </a:p>
          <a:p>
            <a:endParaRPr lang="en-US" sz="1400" dirty="0"/>
          </a:p>
          <a:p>
            <a:pPr marL="285750" indent="-285750">
              <a:buFont typeface="Arial" panose="020B0604020202020204" pitchFamily="34" charset="0"/>
              <a:buChar char="•"/>
            </a:pPr>
            <a:r>
              <a:rPr lang="en-US" sz="1400" dirty="0" smtClean="0"/>
              <a:t>The short/long term drought in the four corner states area (AZ/NM/ UT/CO) has expanded and intensified eastward to the neighboring states of  KS/OK/TX/NE/IA.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Existing drought in OR, Northern CA, NV, ID, WA, UT continues.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western/ northwestern  TX  has intensified.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Dryness/Drought in Northern Great Plain states has expanded.</a:t>
            </a:r>
          </a:p>
        </p:txBody>
      </p:sp>
      <p:sp>
        <p:nvSpPr>
          <p:cNvPr id="21" name="TextBox 20"/>
          <p:cNvSpPr txBox="1"/>
          <p:nvPr/>
        </p:nvSpPr>
        <p:spPr>
          <a:xfrm>
            <a:off x="4876800" y="4659868"/>
            <a:ext cx="1219200" cy="369332"/>
          </a:xfrm>
          <a:prstGeom prst="rect">
            <a:avLst/>
          </a:prstGeom>
          <a:noFill/>
        </p:spPr>
        <p:txBody>
          <a:bodyPr wrap="square" rtlCol="0">
            <a:spAutoFit/>
          </a:bodyPr>
          <a:lstStyle/>
          <a:p>
            <a:r>
              <a:rPr lang="en-US" dirty="0"/>
              <a:t> </a:t>
            </a:r>
            <a:r>
              <a:rPr lang="en-US" dirty="0" smtClean="0"/>
              <a:t> March</a:t>
            </a:r>
            <a:endParaRPr lang="en-US" dirty="0"/>
          </a:p>
        </p:txBody>
      </p:sp>
      <p:sp>
        <p:nvSpPr>
          <p:cNvPr id="3081" name="TextBox 17"/>
          <p:cNvSpPr txBox="1">
            <a:spLocks noChangeArrowheads="1"/>
          </p:cNvSpPr>
          <p:nvPr/>
        </p:nvSpPr>
        <p:spPr bwMode="auto">
          <a:xfrm>
            <a:off x="1776507"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828758" y="0"/>
            <a:ext cx="607859" cy="369332"/>
          </a:xfrm>
          <a:prstGeom prst="rect">
            <a:avLst/>
          </a:prstGeom>
          <a:noFill/>
        </p:spPr>
        <p:txBody>
          <a:bodyPr wrap="none" rtlCol="0">
            <a:spAutoFit/>
          </a:bodyPr>
          <a:lstStyle/>
          <a:p>
            <a:r>
              <a:rPr lang="en-US" dirty="0" smtClean="0"/>
              <a:t>June</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April</a:t>
            </a:r>
            <a:endParaRPr lang="en-US" dirty="0"/>
          </a:p>
        </p:txBody>
      </p:sp>
      <p:sp>
        <p:nvSpPr>
          <p:cNvPr id="28" name="TextBox 27"/>
          <p:cNvSpPr txBox="1"/>
          <p:nvPr/>
        </p:nvSpPr>
        <p:spPr>
          <a:xfrm>
            <a:off x="4825808" y="550902"/>
            <a:ext cx="1168783" cy="369332"/>
          </a:xfrm>
          <a:prstGeom prst="rect">
            <a:avLst/>
          </a:prstGeom>
          <a:noFill/>
        </p:spPr>
        <p:txBody>
          <a:bodyPr wrap="square" rtlCol="0">
            <a:spAutoFit/>
          </a:bodyPr>
          <a:lstStyle/>
          <a:p>
            <a:r>
              <a:rPr lang="en-US" dirty="0"/>
              <a:t> </a:t>
            </a:r>
            <a:r>
              <a:rPr lang="en-US" dirty="0" smtClean="0"/>
              <a:t>May</a:t>
            </a:r>
            <a:endParaRPr lang="en-US" dirty="0"/>
          </a:p>
        </p:txBody>
      </p:sp>
      <p:sp>
        <p:nvSpPr>
          <p:cNvPr id="2" name="TextBox 1"/>
          <p:cNvSpPr txBox="1"/>
          <p:nvPr/>
        </p:nvSpPr>
        <p:spPr>
          <a:xfrm>
            <a:off x="6657977" y="367605"/>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1143000" y="3440668"/>
            <a:ext cx="607859" cy="369332"/>
          </a:xfrm>
          <a:prstGeom prst="rect">
            <a:avLst/>
          </a:prstGeom>
          <a:noFill/>
        </p:spPr>
        <p:txBody>
          <a:bodyPr wrap="none" rtlCol="0">
            <a:spAutoFit/>
          </a:bodyPr>
          <a:lstStyle/>
          <a:p>
            <a:r>
              <a:rPr lang="en-US" b="1" dirty="0" smtClean="0"/>
              <a:t>July</a:t>
            </a:r>
            <a:endParaRPr lang="en-US" b="1" dirty="0"/>
          </a:p>
        </p:txBody>
      </p:sp>
      <p:pic>
        <p:nvPicPr>
          <p:cNvPr id="24" name="Picture 2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6436" y="2971800"/>
            <a:ext cx="2320564" cy="1524000"/>
          </a:xfrm>
          <a:prstGeom prst="rect">
            <a:avLst/>
          </a:prstGeom>
          <a:noFill/>
          <a:ln>
            <a:noFill/>
          </a:ln>
        </p:spPr>
      </p:pic>
      <p:pic>
        <p:nvPicPr>
          <p:cNvPr id="30" name="Picture 29"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8143" y="920234"/>
            <a:ext cx="2328857" cy="1518166"/>
          </a:xfrm>
          <a:prstGeom prst="rect">
            <a:avLst/>
          </a:prstGeom>
          <a:noFill/>
          <a:ln>
            <a:noFill/>
          </a:ln>
        </p:spPr>
      </p:pic>
      <p:pic>
        <p:nvPicPr>
          <p:cNvPr id="27" name="Picture 26"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90" y="381000"/>
            <a:ext cx="4020854" cy="2971800"/>
          </a:xfrm>
          <a:prstGeom prst="rect">
            <a:avLst/>
          </a:prstGeom>
          <a:noFill/>
          <a:ln>
            <a:noFill/>
          </a:ln>
        </p:spPr>
      </p:pic>
      <p:pic>
        <p:nvPicPr>
          <p:cNvPr id="29" name="Picture 2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0" y="3799840"/>
            <a:ext cx="3978910" cy="290576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7554" y="3774002"/>
            <a:ext cx="4315334"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73584"/>
            <a:ext cx="3657600" cy="230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cxnSp>
        <p:nvCxnSpPr>
          <p:cNvPr id="17" name="Straight Arrow Connector 16"/>
          <p:cNvCxnSpPr>
            <a:endCxn id="9" idx="3"/>
          </p:cNvCxnSpPr>
          <p:nvPr/>
        </p:nvCxnSpPr>
        <p:spPr>
          <a:xfrm flipH="1">
            <a:off x="6248400" y="3619500"/>
            <a:ext cx="1782329" cy="1066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924800" y="4343400"/>
            <a:ext cx="533400" cy="4953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5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941051980"/>
              </p:ext>
            </p:extLst>
          </p:nvPr>
        </p:nvGraphicFramePr>
        <p:xfrm>
          <a:off x="381000" y="152400"/>
          <a:ext cx="8305800" cy="609599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9 July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Watch</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kern="1200" dirty="0" smtClean="0">
                          <a:solidFill>
                            <a:schemeClr val="tx1"/>
                          </a:solidFill>
                          <a:effectLst/>
                          <a:latin typeface="Arial" pitchFamily="34" charset="0"/>
                          <a:ea typeface="+mn-ea"/>
                          <a:cs typeface="+mn-cs"/>
                        </a:rPr>
                        <a:t> </a:t>
                      </a:r>
                      <a:r>
                        <a:rPr lang="en-US" sz="1800" b="1" i="0" u="sng" kern="1200" dirty="0" smtClean="0">
                          <a:solidFill>
                            <a:schemeClr val="tx1"/>
                          </a:solidFill>
                          <a:effectLst/>
                          <a:latin typeface="Arial" pitchFamily="34" charset="0"/>
                          <a:ea typeface="+mn-ea"/>
                          <a:cs typeface="+mn-cs"/>
                        </a:rPr>
                        <a:t>ENSO-neutral is favored to continue through the summer</a:t>
                      </a:r>
                      <a:r>
                        <a:rPr lang="en-US" sz="1800" b="1" i="0" kern="1200" dirty="0" smtClean="0">
                          <a:solidFill>
                            <a:schemeClr val="tx1"/>
                          </a:solidFill>
                          <a:effectLst/>
                          <a:latin typeface="Arial" pitchFamily="34" charset="0"/>
                          <a:ea typeface="+mn-ea"/>
                          <a:cs typeface="+mn-cs"/>
                        </a:rPr>
                        <a:t>, with a 50-55% chance of La Niña development during Northern Hemisphere fall 2020 and continuing through winter 2020-21 (~50% chance).</a:t>
                      </a:r>
                      <a:endParaRPr lang="en-US" sz="1800" kern="1200" dirty="0" smtClean="0">
                        <a:solidFill>
                          <a:schemeClr val="tx1"/>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626138"/>
            <a:ext cx="4419600" cy="6003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Officially in ENSO neutral territory now and for next 3-months. But (how soon) will we in La Nina? </a:t>
            </a:r>
            <a:r>
              <a:rPr lang="en-US" altLang="en-US" sz="1400" dirty="0" smtClean="0">
                <a:latin typeface="Times New Roman" pitchFamily="18" charset="0"/>
                <a:sym typeface="Wingdings" panose="05000000000000000000" pitchFamily="2" charset="2"/>
              </a:rPr>
              <a:t> or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114800" y="1752600"/>
            <a:ext cx="37338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0726" y="2514600"/>
            <a:ext cx="3833674" cy="220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48200" y="609600"/>
            <a:ext cx="4114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00726" y="4800600"/>
            <a:ext cx="3833674" cy="1905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600200"/>
            <a:ext cx="4191000" cy="646331"/>
          </a:xfrm>
          <a:prstGeom prst="rect">
            <a:avLst/>
          </a:prstGeom>
          <a:noFill/>
        </p:spPr>
        <p:txBody>
          <a:bodyPr wrap="square" rtlCol="0">
            <a:spAutoFit/>
          </a:bodyPr>
          <a:lstStyle/>
          <a:p>
            <a:r>
              <a:rPr lang="en-US" dirty="0" smtClean="0"/>
              <a:t>Tropical Pacific (Nino 3.4) surface SST in ENSO neutral status  vs cool Subsurface  </a:t>
            </a:r>
            <a:endParaRPr lang="en-US" dirty="0"/>
          </a:p>
        </p:txBody>
      </p:sp>
      <p:pic>
        <p:nvPicPr>
          <p:cNvPr id="9" name="Picture 8"/>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228600"/>
            <a:ext cx="4114800" cy="6172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38072" y="3429000"/>
            <a:ext cx="4553528" cy="1739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June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248400"/>
            <a:ext cx="3934598" cy="523220"/>
          </a:xfrm>
          <a:prstGeom prst="rect">
            <a:avLst/>
          </a:prstGeom>
          <a:noFill/>
        </p:spPr>
        <p:txBody>
          <a:bodyPr wrap="square" rtlCol="0">
            <a:spAutoFit/>
          </a:bodyPr>
          <a:lstStyle/>
          <a:p>
            <a:r>
              <a:rPr lang="en-US" sz="1400" b="1" dirty="0" smtClean="0">
                <a:solidFill>
                  <a:srgbClr val="0033CC"/>
                </a:solidFill>
              </a:rPr>
              <a:t>Mostly ENSO Neutral t0 developing La Nina during next 3 months. </a:t>
            </a:r>
            <a:endParaRPr lang="en-US" sz="1400" b="1" dirty="0">
              <a:solidFill>
                <a:srgbClr val="0033CC"/>
              </a:solidFill>
            </a:endParaRPr>
          </a:p>
        </p:txBody>
      </p:sp>
      <p:sp>
        <p:nvSpPr>
          <p:cNvPr id="14" name="TextBox 1"/>
          <p:cNvSpPr txBox="1">
            <a:spLocks noChangeArrowheads="1"/>
          </p:cNvSpPr>
          <p:nvPr/>
        </p:nvSpPr>
        <p:spPr bwMode="auto">
          <a:xfrm>
            <a:off x="76200" y="3364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July </a:t>
            </a:r>
            <a:r>
              <a:rPr lang="en-US" altLang="en-US" sz="1800" dirty="0">
                <a:latin typeface="Times New Roman" pitchFamily="18" charset="0"/>
              </a:rPr>
              <a:t>CPC/IRI forecast</a:t>
            </a:r>
          </a:p>
        </p:txBody>
      </p:sp>
      <p:pic>
        <p:nvPicPr>
          <p:cNvPr id="6146" name="Picture 2" descr="https://iri.columbia.edu/wp-content/uploads/2020/06/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762000"/>
            <a:ext cx="3934599" cy="262306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447800" y="3200400"/>
            <a:ext cx="381000" cy="1704811"/>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148" name="Picture 4" descr="https://iri.columbia.edu/wp-content/uploads/2020/05/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301" y="76200"/>
            <a:ext cx="4457700" cy="31588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ri.columbia.edu/wp-content/uploads/2020/07/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733800"/>
            <a:ext cx="4000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ri.columbia.edu/wp-content/uploads/2020/06/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6301" y="3325091"/>
            <a:ext cx="4457699" cy="3241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3124200"/>
            <a:ext cx="1066800" cy="2893100"/>
          </a:xfrm>
          <a:prstGeom prst="rect">
            <a:avLst/>
          </a:prstGeom>
          <a:noFill/>
        </p:spPr>
        <p:txBody>
          <a:bodyPr wrap="square" rtlCol="0">
            <a:spAutoFit/>
          </a:bodyPr>
          <a:lstStyle/>
          <a:p>
            <a:r>
              <a:rPr lang="en-US" sz="1400" b="1" dirty="0" smtClean="0">
                <a:solidFill>
                  <a:srgbClr val="0033CC"/>
                </a:solidFill>
              </a:rPr>
              <a:t>Onwards to quick  increasing (??) probability for La Nina later in the year.</a:t>
            </a:r>
          </a:p>
          <a:p>
            <a:endParaRPr lang="en-US" sz="1400" b="1" dirty="0" smtClean="0">
              <a:solidFill>
                <a:srgbClr val="0033CC"/>
              </a:solidFill>
            </a:endParaRPr>
          </a:p>
          <a:p>
            <a:r>
              <a:rPr lang="en-US" sz="1400" b="1" dirty="0" smtClean="0">
                <a:solidFill>
                  <a:srgbClr val="0033CC"/>
                </a:solidFill>
              </a:rPr>
              <a:t>Barely &gt;50 percent.</a:t>
            </a:r>
          </a:p>
          <a:p>
            <a:r>
              <a:rPr lang="en-US" sz="1400" b="1" dirty="0" smtClean="0">
                <a:solidFill>
                  <a:srgbClr val="0033CC"/>
                </a:solidFill>
              </a:rPr>
              <a:t>50-50 Chance </a:t>
            </a:r>
            <a:endParaRPr lang="en-US" sz="1400" b="1" dirty="0">
              <a:solidFill>
                <a:srgbClr val="0033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(July)/</a:t>
            </a:r>
            <a:r>
              <a:rPr lang="en-US" altLang="en-US" sz="2400" kern="0" dirty="0"/>
              <a:t>Seasonal </a:t>
            </a:r>
            <a:r>
              <a:rPr lang="en-US" altLang="en-US" sz="2400" kern="0" dirty="0" smtClean="0"/>
              <a:t>(JAS)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3074"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1"/>
            <a:ext cx="3503426" cy="32968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2895600"/>
            <a:ext cx="3648075" cy="35871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4775"/>
            <a:ext cx="3602443" cy="228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572000" y="1295400"/>
            <a:ext cx="2438400" cy="954107"/>
          </a:xfrm>
          <a:prstGeom prst="rect">
            <a:avLst/>
          </a:prstGeom>
          <a:noFill/>
        </p:spPr>
        <p:txBody>
          <a:bodyPr wrap="square" rtlCol="0">
            <a:spAutoFit/>
          </a:bodyPr>
          <a:lstStyle/>
          <a:p>
            <a:r>
              <a:rPr lang="en-US" sz="1400" b="1" dirty="0" smtClean="0"/>
              <a:t>Probably flooding in some parts of the SE this week!!</a:t>
            </a:r>
          </a:p>
          <a:p>
            <a:r>
              <a:rPr lang="en-US" sz="1400" b="1" dirty="0" smtClean="0"/>
              <a:t>But relative dryness parts of Dakotas Minnesota  </a:t>
            </a:r>
            <a:endParaRPr lang="en-US" sz="1400" b="1" dirty="0"/>
          </a:p>
        </p:txBody>
      </p:sp>
      <p:pic>
        <p:nvPicPr>
          <p:cNvPr id="1026" name="Picture 2" descr="https://www.wpc.ncep.noaa.gov/qpf/p168i.gif?15946076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
            <a:ext cx="4267201" cy="31420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62200"/>
            <a:ext cx="452581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(July)/</a:t>
            </a:r>
            <a:r>
              <a:rPr lang="en-US" altLang="en-US" sz="2400" kern="0" dirty="0"/>
              <a:t>Seasonal </a:t>
            </a:r>
            <a:r>
              <a:rPr lang="en-US" altLang="en-US" sz="2400" kern="0" dirty="0" smtClean="0"/>
              <a:t>(JAS)  </a:t>
            </a:r>
            <a:endParaRPr lang="en-US" altLang="en-US" sz="2400" kern="0" dirty="0"/>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36692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8001000" y="2391407"/>
            <a:ext cx="1081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Jun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4098"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73"/>
            <a:ext cx="3581400" cy="3521628"/>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429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June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4100" name="Picture 4" descr="Latest 90 Day Temperature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2971800"/>
            <a:ext cx="4191000" cy="3587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985150"/>
            <a:ext cx="3581400" cy="286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www.cpc.ncep.noaa.gov/products/NMME/prob/images/prob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709" y="3207097"/>
            <a:ext cx="3970291" cy="3031777"/>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1"/>
          <p:cNvSpPr>
            <a:spLocks noChangeArrowheads="1"/>
          </p:cNvSpPr>
          <p:nvPr/>
        </p:nvSpPr>
        <p:spPr bwMode="auto">
          <a:xfrm>
            <a:off x="4255120" y="1967345"/>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Aug</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ASO</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495800"/>
            <a:ext cx="2667000" cy="10668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NMME models always make these </a:t>
            </a:r>
            <a:r>
              <a:rPr lang="en-US" sz="1400" u="sng" dirty="0" smtClean="0"/>
              <a:t>red (warmer T) </a:t>
            </a:r>
            <a:r>
              <a:rPr lang="en-US" sz="1400" dirty="0" smtClean="0"/>
              <a:t>forecasts.</a:t>
            </a:r>
            <a:endParaRPr lang="en-US" sz="1400" dirty="0"/>
          </a:p>
        </p:txBody>
      </p:sp>
      <p:sp>
        <p:nvSpPr>
          <p:cNvPr id="10" name="TextBox 9"/>
          <p:cNvSpPr txBox="1"/>
          <p:nvPr/>
        </p:nvSpPr>
        <p:spPr>
          <a:xfrm>
            <a:off x="3901242" y="4800600"/>
            <a:ext cx="1432757" cy="1815882"/>
          </a:xfrm>
          <a:prstGeom prst="rect">
            <a:avLst/>
          </a:prstGeom>
          <a:noFill/>
        </p:spPr>
        <p:txBody>
          <a:bodyPr wrap="square" rtlCol="0">
            <a:spAutoFit/>
          </a:bodyPr>
          <a:lstStyle/>
          <a:p>
            <a:r>
              <a:rPr lang="en-US" sz="1400" dirty="0" smtClean="0"/>
              <a:t>There is som</a:t>
            </a:r>
            <a:r>
              <a:rPr lang="en-US" sz="1400" dirty="0"/>
              <a:t>e</a:t>
            </a:r>
            <a:r>
              <a:rPr lang="en-US" sz="1400" dirty="0" smtClean="0"/>
              <a:t> precip signal in drought areas in the northern Plains area, which may help end the drought here.</a:t>
            </a:r>
            <a:endParaRPr lang="en-US" sz="1400" dirty="0"/>
          </a:p>
        </p:txBody>
      </p:sp>
      <p:pic>
        <p:nvPicPr>
          <p:cNvPr id="2050" name="Picture 2"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709" y="0"/>
            <a:ext cx="3970292" cy="2943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pc.ncep.noaa.gov/products/NMME/prob/images/prob_ensemble_tmp2m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986" cy="2943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00400"/>
            <a:ext cx="3810985" cy="30384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MJJ seasonal Precip. </a:t>
            </a:r>
            <a:r>
              <a:rPr lang="en-US" dirty="0" err="1" smtClean="0"/>
              <a:t>Forecst</a:t>
            </a:r>
            <a:r>
              <a:rPr lang="en-US" dirty="0" smtClean="0"/>
              <a: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773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June 2020- Sep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06/18/20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July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06/30/20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0" y="3657600"/>
            <a:ext cx="5257800" cy="3108543"/>
          </a:xfrm>
          <a:prstGeom prst="rect">
            <a:avLst/>
          </a:prstGeom>
          <a:noFill/>
        </p:spPr>
        <p:txBody>
          <a:bodyPr wrap="square" rtlCol="0">
            <a:spAutoFit/>
          </a:bodyPr>
          <a:lstStyle/>
          <a:p>
            <a:pPr marL="0" lvl="1"/>
            <a:r>
              <a:rPr lang="en-US" sz="1400" dirty="0"/>
              <a:t>As </a:t>
            </a:r>
            <a:r>
              <a:rPr lang="en-US" sz="1400" dirty="0" smtClean="0"/>
              <a:t>we suggested here, and as outlooks </a:t>
            </a:r>
            <a:r>
              <a:rPr lang="en-US" sz="1400" dirty="0"/>
              <a:t>correctly indicated, drought in southeast have disappeared. </a:t>
            </a:r>
          </a:p>
          <a:p>
            <a:pPr marL="0" lvl="1"/>
            <a:endParaRPr lang="en-US" sz="1400" dirty="0" smtClean="0"/>
          </a:p>
          <a:p>
            <a:pPr marL="0" lvl="1"/>
            <a:r>
              <a:rPr lang="en-US" sz="1400" dirty="0" smtClean="0"/>
              <a:t>Historically skill wise, our Drought outlooks, do better once drought is already identified in the drought monitor (USDM) in some form. We do not always identify new/developing droughts correctly, and our skill here is relatively poor.  I notice some general reluctance to declare new drought development areas.</a:t>
            </a:r>
          </a:p>
          <a:p>
            <a:pPr marL="0" lvl="1"/>
            <a:endParaRPr lang="en-US" sz="1400" dirty="0" smtClean="0"/>
          </a:p>
          <a:p>
            <a:pPr marL="0" lvl="1"/>
            <a:r>
              <a:rPr lang="en-US" sz="1400" dirty="0" smtClean="0"/>
              <a:t>Last few months in these briefings, and in form of recommendations, even before drought development areas were identified in the USDM in the Northern Great Plains area of the Dakotas and vicinity, we had been cautioning for possible drought development in the region, and accordingly the dry/drought areas have increased, as indicated in DM. </a:t>
            </a:r>
          </a:p>
        </p:txBody>
      </p:sp>
      <p:pic>
        <p:nvPicPr>
          <p:cNvPr id="10" name="Picture 9"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76625"/>
            <a:ext cx="3981450" cy="3076575"/>
          </a:xfrm>
          <a:prstGeom prst="rect">
            <a:avLst/>
          </a:prstGeom>
          <a:noFill/>
          <a:ln>
            <a:noFill/>
          </a:ln>
        </p:spPr>
      </p:pic>
      <p:pic>
        <p:nvPicPr>
          <p:cNvPr id="1026" name="Picture 2"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0" y="600417"/>
            <a:ext cx="4140730" cy="305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 xmlns:a16="http://schemas.microsoft.com/office/drawing/2014/main" xmlns:lc="http://schemas.openxmlformats.org/drawingml/2006/lockedCanvas" id="{C3BE60C7-6513-7643-AB33-DD94D553F489}"/>
              </a:ext>
            </a:extLst>
          </p:cNvPr>
          <p:cNvPicPr>
            <a:picLocks noChangeAspect="1"/>
          </p:cNvPicPr>
          <p:nvPr/>
        </p:nvPicPr>
        <p:blipFill>
          <a:blip r:embed="rId3"/>
          <a:stretch>
            <a:fillRect/>
          </a:stretch>
        </p:blipFill>
        <p:spPr>
          <a:xfrm>
            <a:off x="0" y="303913"/>
            <a:ext cx="7028029" cy="6173087"/>
          </a:xfrm>
          <a:prstGeom prst="rect">
            <a:avLst/>
          </a:prstGeom>
        </p:spPr>
      </p:pic>
      <p:sp>
        <p:nvSpPr>
          <p:cNvPr id="8" name="TextBox 7"/>
          <p:cNvSpPr txBox="1"/>
          <p:nvPr/>
        </p:nvSpPr>
        <p:spPr>
          <a:xfrm>
            <a:off x="0" y="-2977"/>
            <a:ext cx="9067799" cy="307777"/>
          </a:xfrm>
          <a:prstGeom prst="rect">
            <a:avLst/>
          </a:prstGeom>
          <a:noFill/>
        </p:spPr>
        <p:txBody>
          <a:bodyPr wrap="square" rtlCol="0">
            <a:spAutoFit/>
          </a:bodyPr>
          <a:lstStyle/>
          <a:p>
            <a:r>
              <a:rPr lang="en-US" sz="1400" dirty="0" err="1" smtClean="0"/>
              <a:t>Fcst</a:t>
            </a:r>
            <a:r>
              <a:rPr lang="en-US" sz="1400" dirty="0" smtClean="0"/>
              <a:t> made from last month(background)                   compared with this month(foreground, red border)</a:t>
            </a:r>
            <a:endParaRPr lang="en-US" sz="1400" dirty="0"/>
          </a:p>
        </p:txBody>
      </p:sp>
      <p:pic>
        <p:nvPicPr>
          <p:cNvPr id="12" name="Picture 11">
            <a:extLst>
              <a:ext uri="{FF2B5EF4-FFF2-40B4-BE49-F238E27FC236}">
                <a16:creationId xmlns="" xmlns:a16="http://schemas.microsoft.com/office/drawing/2014/main" xmlns:lc="http://schemas.openxmlformats.org/drawingml/2006/lockedCanvas" id="{4D10F151-DC70-FC49-8DA5-B0447CA62FE0}"/>
              </a:ext>
            </a:extLst>
          </p:cNvPr>
          <p:cNvPicPr>
            <a:picLocks noChangeAspect="1"/>
          </p:cNvPicPr>
          <p:nvPr/>
        </p:nvPicPr>
        <p:blipFill>
          <a:blip r:embed="rId4"/>
          <a:stretch>
            <a:fillRect/>
          </a:stretch>
        </p:blipFill>
        <p:spPr>
          <a:xfrm>
            <a:off x="2324100" y="457200"/>
            <a:ext cx="6819900" cy="6096000"/>
          </a:xfrm>
          <a:prstGeom prst="rect">
            <a:avLst/>
          </a:prstGeom>
        </p:spPr>
      </p:pic>
      <p:sp>
        <p:nvSpPr>
          <p:cNvPr id="4" name="TextBox 3"/>
          <p:cNvSpPr txBox="1"/>
          <p:nvPr/>
        </p:nvSpPr>
        <p:spPr>
          <a:xfrm>
            <a:off x="6256010" y="28956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cxnSp>
        <p:nvCxnSpPr>
          <p:cNvPr id="5" name="Straight Arrow Connector 4"/>
          <p:cNvCxnSpPr/>
          <p:nvPr/>
        </p:nvCxnSpPr>
        <p:spPr>
          <a:xfrm flipV="1">
            <a:off x="1790700" y="1829432"/>
            <a:ext cx="630070" cy="12954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11170" y="3249543"/>
            <a:ext cx="703430" cy="130976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324100" y="457201"/>
            <a:ext cx="6819900" cy="60960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6553201"/>
            <a:ext cx="9144000" cy="307777"/>
          </a:xfrm>
          <a:prstGeom prst="rect">
            <a:avLst/>
          </a:prstGeom>
          <a:noFill/>
        </p:spPr>
        <p:txBody>
          <a:bodyPr wrap="square" rtlCol="0">
            <a:spAutoFit/>
          </a:bodyPr>
          <a:lstStyle/>
          <a:p>
            <a:r>
              <a:rPr lang="en-US" sz="1400" dirty="0" err="1" smtClean="0"/>
              <a:t>Fcsts</a:t>
            </a:r>
            <a:r>
              <a:rPr lang="en-US" sz="1400" dirty="0" smtClean="0"/>
              <a:t> generally no good!(see 4 corners area)–disconnect with the USDM. Based  mainly on NMME precip </a:t>
            </a:r>
            <a:r>
              <a:rPr lang="en-US" sz="1400" dirty="0" err="1" smtClean="0"/>
              <a:t>fcst</a:t>
            </a:r>
            <a:r>
              <a:rPr lang="en-US" sz="1400" dirty="0" smtClean="0"/>
              <a:t> deficiency.</a:t>
            </a:r>
            <a:endParaRPr lang="en-US" sz="1400" dirty="0"/>
          </a:p>
        </p:txBody>
      </p: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xmlns:lc="http://schemas.openxmlformats.org/drawingml/2006/lockedCanvas" id="{A1A39EEB-07E5-1843-8943-7E9772F772B3}"/>
              </a:ext>
            </a:extLst>
          </p:cNvPr>
          <p:cNvPicPr>
            <a:picLocks noChangeAspect="1"/>
          </p:cNvPicPr>
          <p:nvPr/>
        </p:nvPicPr>
        <p:blipFill>
          <a:blip r:embed="rId2"/>
          <a:stretch>
            <a:fillRect/>
          </a:stretch>
        </p:blipFill>
        <p:spPr>
          <a:xfrm>
            <a:off x="0" y="76202"/>
            <a:ext cx="6797335" cy="6479658"/>
          </a:xfrm>
          <a:prstGeom prst="rect">
            <a:avLst/>
          </a:prstGeom>
        </p:spPr>
      </p:pic>
      <p:cxnSp>
        <p:nvCxnSpPr>
          <p:cNvPr id="7" name="Straight Arrow Connector 6"/>
          <p:cNvCxnSpPr/>
          <p:nvPr/>
        </p:nvCxnSpPr>
        <p:spPr>
          <a:xfrm>
            <a:off x="1981200" y="3200400"/>
            <a:ext cx="5334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xmlns:lc="http://schemas.openxmlformats.org/drawingml/2006/lockedCanvas" id="{E57079FE-0507-9F4C-B872-E5C2F75AE05D}"/>
              </a:ext>
            </a:extLst>
          </p:cNvPr>
          <p:cNvPicPr>
            <a:picLocks noChangeAspect="1"/>
          </p:cNvPicPr>
          <p:nvPr/>
        </p:nvPicPr>
        <p:blipFill>
          <a:blip r:embed="rId3"/>
          <a:stretch>
            <a:fillRect/>
          </a:stretch>
        </p:blipFill>
        <p:spPr>
          <a:xfrm>
            <a:off x="2247900" y="304800"/>
            <a:ext cx="6819900" cy="6251059"/>
          </a:xfrm>
          <a:prstGeom prst="rect">
            <a:avLst/>
          </a:prstGeom>
        </p:spPr>
      </p:pic>
      <p:sp>
        <p:nvSpPr>
          <p:cNvPr id="5" name="Rectangle 4"/>
          <p:cNvSpPr/>
          <p:nvPr/>
        </p:nvSpPr>
        <p:spPr>
          <a:xfrm>
            <a:off x="2247900" y="304801"/>
            <a:ext cx="6896101" cy="6251059"/>
          </a:xfrm>
          <a:prstGeom prst="rect">
            <a:avLst/>
          </a:prstGeom>
          <a:noFill/>
          <a:ln>
            <a:solidFill>
              <a:srgbClr val="66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32</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months ago</a:t>
            </a:r>
            <a:r>
              <a:rPr lang="en-US" sz="1400" dirty="0" smtClean="0"/>
              <a:t>: </a:t>
            </a:r>
            <a:endParaRPr lang="en-US" sz="1400" dirty="0"/>
          </a:p>
          <a:p>
            <a:pPr algn="ctr"/>
            <a:r>
              <a:rPr lang="en-US" sz="1400" dirty="0" smtClean="0"/>
              <a:t>06/09/2020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9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07/12/2020</a:t>
            </a:r>
            <a:endParaRPr lang="en-US" sz="1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892" y="3992502"/>
            <a:ext cx="3652760" cy="278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1"/>
            <a:ext cx="4328684"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3" y="1371600"/>
            <a:ext cx="631392"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7" name="TextBox 6"/>
          <p:cNvSpPr txBox="1"/>
          <p:nvPr/>
        </p:nvSpPr>
        <p:spPr>
          <a:xfrm>
            <a:off x="5617275" y="1828800"/>
            <a:ext cx="2993325" cy="646331"/>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 </a:t>
            </a:r>
            <a:endParaRPr lang="en-US" b="1" dirty="0"/>
          </a:p>
        </p:txBody>
      </p: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9" name="Rectangle 8"/>
          <p:cNvSpPr/>
          <p:nvPr/>
        </p:nvSpPr>
        <p:spPr>
          <a:xfrm>
            <a:off x="5817670" y="1828800"/>
            <a:ext cx="2640530" cy="646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Over the last few months, drought area &amp; severity has overall generally increased across the South, West &amp; Northern Plains</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The short/long term drought in the four corner states area (AZ/NM/ UT/CO) has expanded and intensified eastward to the neighboring states of  KS/OK/TX/NE/IA</a:t>
            </a:r>
            <a:r>
              <a:rPr lang="en-US" sz="1300" dirty="0" smtClean="0">
                <a:latin typeface="Trebuchet MS" panose="020B0603020202020204" pitchFamily="34" charset="0"/>
              </a:rPr>
              <a:t>.</a:t>
            </a:r>
          </a:p>
          <a:p>
            <a:pPr marL="457200" lvl="1" indent="-228600">
              <a:buFontTx/>
              <a:buChar char="-"/>
            </a:pPr>
            <a:r>
              <a:rPr lang="en-US" sz="1300" dirty="0" smtClean="0">
                <a:latin typeface="Trebuchet MS" panose="020B0603020202020204" pitchFamily="34" charset="0"/>
              </a:rPr>
              <a:t>Existing Drought in OR, northern CA, NV, ID, WA, UT continues</a:t>
            </a:r>
            <a:r>
              <a:rPr lang="en-US" sz="1300" dirty="0">
                <a:latin typeface="Trebuchet MS" panose="020B0603020202020204" pitchFamily="34" charset="0"/>
              </a:rPr>
              <a:t> </a:t>
            </a:r>
            <a:r>
              <a:rPr lang="en-US" sz="1300" dirty="0" smtClean="0">
                <a:latin typeface="Trebuchet MS" panose="020B0603020202020204" pitchFamily="34" charset="0"/>
              </a:rPr>
              <a:t>while in western  </a:t>
            </a:r>
            <a:r>
              <a:rPr lang="en-US" sz="1300" dirty="0">
                <a:latin typeface="Trebuchet MS" panose="020B0603020202020204" pitchFamily="34" charset="0"/>
              </a:rPr>
              <a:t>TX  </a:t>
            </a:r>
            <a:r>
              <a:rPr lang="en-US" sz="1300" dirty="0" smtClean="0">
                <a:latin typeface="Trebuchet MS" panose="020B0603020202020204" pitchFamily="34" charset="0"/>
              </a:rPr>
              <a:t>it  has </a:t>
            </a:r>
            <a:r>
              <a:rPr lang="en-US" sz="1300" dirty="0">
                <a:latin typeface="Trebuchet MS" panose="020B0603020202020204" pitchFamily="34" charset="0"/>
              </a:rPr>
              <a:t>intensified</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Dryness/Drought in Northern Great Plain states has </a:t>
            </a:r>
            <a:r>
              <a:rPr lang="en-US" sz="1300" dirty="0" smtClean="0">
                <a:latin typeface="Trebuchet MS" panose="020B0603020202020204" pitchFamily="34" charset="0"/>
              </a:rPr>
              <a:t>expanded, even though recent rains lessened drought intensity in this general region.</a:t>
            </a:r>
          </a:p>
          <a:p>
            <a:pPr marL="457200" lvl="1" indent="-228600">
              <a:buFontTx/>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Next rainy season is 6-months away</a:t>
            </a:r>
            <a:r>
              <a:rPr lang="en-US" sz="1300" dirty="0" smtClean="0">
                <a:latin typeface="Trebuchet MS" panose="020B0603020202020204" pitchFamily="34" charset="0"/>
              </a:rPr>
              <a:t>. It is going to be tough with the above normal Temperature forecast.</a:t>
            </a: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p>
          <a:p>
            <a:pPr marL="461963" lvl="1" indent="-231775">
              <a:buNone/>
            </a:pPr>
            <a:r>
              <a:rPr lang="en-US" sz="1300" kern="1200" dirty="0" smtClean="0">
                <a:latin typeface="Trebuchet MS" panose="020B0603020202020204" pitchFamily="34" charset="0"/>
              </a:rPr>
              <a:t>-    </a:t>
            </a:r>
            <a:r>
              <a:rPr lang="en-US" sz="1300" u="sng" kern="1200" dirty="0" smtClean="0">
                <a:latin typeface="Trebuchet MS" panose="020B0603020202020204" pitchFamily="34" charset="0"/>
              </a:rPr>
              <a:t>ENSO-neutral </a:t>
            </a:r>
            <a:r>
              <a:rPr lang="en-US" sz="1300" u="sng" kern="1200" dirty="0">
                <a:latin typeface="Trebuchet MS" panose="020B0603020202020204" pitchFamily="34" charset="0"/>
              </a:rPr>
              <a:t>is favored to continue through the summer</a:t>
            </a:r>
            <a:r>
              <a:rPr lang="en-US" sz="1300" kern="1200" dirty="0">
                <a:latin typeface="Trebuchet MS" panose="020B0603020202020204" pitchFamily="34" charset="0"/>
              </a:rPr>
              <a:t>, with a 50-55% chance of La Niña development during Northern Hemisphere fall 2020 and continuing through winter 2020-21 (~50% chance</a:t>
            </a:r>
            <a:r>
              <a:rPr lang="en-US" sz="1300" kern="1200" dirty="0" smtClean="0">
                <a:latin typeface="Trebuchet MS" panose="020B0603020202020204" pitchFamily="34" charset="0"/>
              </a:rPr>
              <a:t>). </a:t>
            </a:r>
            <a:r>
              <a:rPr lang="en-US" sz="1300" kern="1200" dirty="0" smtClean="0">
                <a:latin typeface="Trebuchet MS" panose="020B0603020202020204" pitchFamily="34" charset="0"/>
              </a:rPr>
              <a:t>La Nina Watch is in effect.</a:t>
            </a:r>
            <a:endParaRPr lang="en-US" altLang="en-US" sz="1300" dirty="0">
              <a:latin typeface="Trebuchet MS" panose="020B0603020202020204" pitchFamily="34" charset="0"/>
            </a:endParaRPr>
          </a:p>
          <a:p>
            <a:pPr marL="0" lvl="1" indent="0">
              <a:buNone/>
            </a:pPr>
            <a:r>
              <a:rPr lang="en-US" altLang="en-US" sz="1600" b="1" dirty="0" smtClean="0">
                <a:solidFill>
                  <a:srgbClr val="FF0000"/>
                </a:solidFill>
              </a:rPr>
              <a:t>Prediction: </a:t>
            </a:r>
          </a:p>
          <a:p>
            <a:pPr marL="457200" lvl="1" indent="-228600"/>
            <a:r>
              <a:rPr lang="en-US" sz="1300" dirty="0" smtClean="0">
                <a:latin typeface="Trebuchet MS" panose="020B0603020202020204" pitchFamily="34" charset="0"/>
              </a:rPr>
              <a:t>Generally useful skill in seasonal forecasting of rainfall is low, and that is only slightly enhanced when there is an enhanced tropical boundary forcing/ENSO. </a:t>
            </a:r>
            <a:r>
              <a:rPr lang="en-US" sz="1300" kern="1200" dirty="0">
                <a:latin typeface="Trebuchet MS" panose="020B0603020202020204" pitchFamily="34" charset="0"/>
              </a:rPr>
              <a:t> </a:t>
            </a:r>
            <a:r>
              <a:rPr lang="en-US" sz="1300" kern="1200" dirty="0" smtClean="0">
                <a:latin typeface="Trebuchet MS" panose="020B0603020202020204" pitchFamily="34" charset="0"/>
              </a:rPr>
              <a:t>The possible </a:t>
            </a:r>
            <a:r>
              <a:rPr lang="en-US" sz="1300" kern="1200" dirty="0">
                <a:latin typeface="Trebuchet MS" panose="020B0603020202020204" pitchFamily="34" charset="0"/>
              </a:rPr>
              <a:t>transitioning from normal to </a:t>
            </a:r>
            <a:r>
              <a:rPr lang="en-US" sz="1300" kern="1200" dirty="0" smtClean="0">
                <a:latin typeface="Trebuchet MS" panose="020B0603020202020204" pitchFamily="34" charset="0"/>
              </a:rPr>
              <a:t>La Nina conditions </a:t>
            </a:r>
            <a:r>
              <a:rPr lang="en-US" sz="1300" kern="1200" dirty="0">
                <a:latin typeface="Trebuchet MS" panose="020B0603020202020204" pitchFamily="34" charset="0"/>
              </a:rPr>
              <a:t>expected during the </a:t>
            </a:r>
            <a:r>
              <a:rPr lang="en-US" sz="1300" kern="1200" dirty="0" smtClean="0">
                <a:latin typeface="Trebuchet MS" panose="020B0603020202020204" pitchFamily="34" charset="0"/>
              </a:rPr>
              <a:t>next 3-mon season implies non-existent to very weak ENSO related boundary forcing. </a:t>
            </a:r>
            <a:endParaRPr lang="en-US" sz="1300" kern="1200" dirty="0" smtClean="0">
              <a:latin typeface="Trebuchet MS" panose="020B0603020202020204" pitchFamily="34" charset="0"/>
            </a:endParaRPr>
          </a:p>
          <a:p>
            <a:pPr marL="457200" lvl="1" indent="-228600"/>
            <a:r>
              <a:rPr lang="en-US" sz="1300" dirty="0" smtClean="0">
                <a:latin typeface="Trebuchet MS" panose="020B0603020202020204" pitchFamily="34" charset="0"/>
              </a:rPr>
              <a:t>Drought in western and northwestern TX is likely to get better, with the rest of the rainfall season coming up.</a:t>
            </a:r>
          </a:p>
          <a:p>
            <a:pPr marL="457200" lvl="1" indent="-228600"/>
            <a:r>
              <a:rPr lang="en-US" sz="1300" dirty="0" smtClean="0">
                <a:latin typeface="Trebuchet MS" panose="020B0603020202020204" pitchFamily="34" charset="0"/>
              </a:rPr>
              <a:t>Pacific Northwest’s short term drought is nearly gone, but smaller regions of long term drought will persist in some form.</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The drought in the west and the four corners </a:t>
            </a:r>
            <a:r>
              <a:rPr lang="en-US" sz="1300" dirty="0" smtClean="0">
                <a:latin typeface="Trebuchet MS" panose="020B0603020202020204" pitchFamily="34" charset="0"/>
              </a:rPr>
              <a:t>states region </a:t>
            </a:r>
            <a:r>
              <a:rPr lang="en-US" sz="1300" dirty="0" smtClean="0">
                <a:latin typeface="Trebuchet MS" panose="020B0603020202020204" pitchFamily="34" charset="0"/>
              </a:rPr>
              <a:t>in its eastward expanded state </a:t>
            </a:r>
            <a:r>
              <a:rPr lang="en-US" sz="1300" dirty="0" smtClean="0">
                <a:latin typeface="Trebuchet MS" panose="020B0603020202020204" pitchFamily="34" charset="0"/>
              </a:rPr>
              <a:t>will </a:t>
            </a:r>
            <a:r>
              <a:rPr lang="en-US" sz="1300" dirty="0" smtClean="0">
                <a:latin typeface="Trebuchet MS" panose="020B0603020202020204" pitchFamily="34" charset="0"/>
              </a:rPr>
              <a:t>continue to persist, but  with some/moderate improvement with the upcoming rainy season in the region. The long tem drought in northern CA, NV, and UT will likely remain</a:t>
            </a:r>
            <a:r>
              <a:rPr lang="en-US" sz="1300" dirty="0">
                <a:latin typeface="Trebuchet MS" panose="020B0603020202020204" pitchFamily="34" charset="0"/>
              </a:rPr>
              <a:t>.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Also </a:t>
            </a:r>
            <a:r>
              <a:rPr lang="en-US" sz="1300" dirty="0">
                <a:latin typeface="Trebuchet MS" panose="020B0603020202020204" pitchFamily="34" charset="0"/>
              </a:rPr>
              <a:t>the continued forecast of above normal monthly/seasonal temperatures across  much of the south and western US, does not help the drought conditions in the west combined with an already weak North American monsoon so far</a:t>
            </a:r>
            <a:r>
              <a:rPr lang="en-US" sz="1300" dirty="0" smtClean="0">
                <a:latin typeface="Trebuchet MS" panose="020B0603020202020204" pitchFamily="34" charset="0"/>
              </a:rPr>
              <a:t>.</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The </a:t>
            </a:r>
            <a:r>
              <a:rPr lang="en-US" sz="1300" dirty="0" smtClean="0">
                <a:latin typeface="Trebuchet MS" panose="020B0603020202020204" pitchFamily="34" charset="0"/>
              </a:rPr>
              <a:t>drought </a:t>
            </a:r>
            <a:r>
              <a:rPr lang="en-US" sz="1300" dirty="0" smtClean="0">
                <a:latin typeface="Trebuchet MS" panose="020B0603020202020204" pitchFamily="34" charset="0"/>
              </a:rPr>
              <a:t>in the Northern Great Plains states </a:t>
            </a:r>
            <a:r>
              <a:rPr lang="en-US" sz="1300" dirty="0" smtClean="0">
                <a:latin typeface="Trebuchet MS" panose="020B0603020202020204" pitchFamily="34" charset="0"/>
              </a:rPr>
              <a:t>may improve slightly, but the longer than two months rainfall shortfalls are difficult to be made up in the remainder of the rainfall season.</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Dryness, and precipitation deficits in the NE states </a:t>
            </a:r>
            <a:r>
              <a:rPr lang="en-US" sz="1300" dirty="0" smtClean="0">
                <a:latin typeface="Trebuchet MS" panose="020B0603020202020204" pitchFamily="34" charset="0"/>
              </a:rPr>
              <a:t> is likely to continuously improve and will be most likely gone by the end of the forecast season.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495800" y="1305017"/>
            <a:ext cx="1868608" cy="426129"/>
          </a:xfrm>
          <a:custGeom>
            <a:avLst/>
            <a:gdLst>
              <a:gd name="connsiteX0" fmla="*/ 0 w 1783530"/>
              <a:gd name="connsiteY0" fmla="*/ 0 h 426129"/>
              <a:gd name="connsiteX1" fmla="*/ 44388 w 1783530"/>
              <a:gd name="connsiteY1" fmla="*/ 44389 h 426129"/>
              <a:gd name="connsiteX2" fmla="*/ 301840 w 1783530"/>
              <a:gd name="connsiteY2" fmla="*/ 372863 h 426129"/>
              <a:gd name="connsiteX3" fmla="*/ 372862 w 1783530"/>
              <a:gd name="connsiteY3" fmla="*/ 381740 h 426129"/>
              <a:gd name="connsiteX4" fmla="*/ 514905 w 1783530"/>
              <a:gd name="connsiteY4" fmla="*/ 390618 h 426129"/>
              <a:gd name="connsiteX5" fmla="*/ 727969 w 1783530"/>
              <a:gd name="connsiteY5" fmla="*/ 408373 h 426129"/>
              <a:gd name="connsiteX6" fmla="*/ 887767 w 1783530"/>
              <a:gd name="connsiteY6" fmla="*/ 390618 h 426129"/>
              <a:gd name="connsiteX7" fmla="*/ 1207363 w 1783530"/>
              <a:gd name="connsiteY7" fmla="*/ 301841 h 426129"/>
              <a:gd name="connsiteX8" fmla="*/ 1349405 w 1783530"/>
              <a:gd name="connsiteY8" fmla="*/ 257453 h 426129"/>
              <a:gd name="connsiteX9" fmla="*/ 1402672 w 1783530"/>
              <a:gd name="connsiteY9" fmla="*/ 284086 h 426129"/>
              <a:gd name="connsiteX10" fmla="*/ 1482571 w 1783530"/>
              <a:gd name="connsiteY10" fmla="*/ 355107 h 426129"/>
              <a:gd name="connsiteX11" fmla="*/ 1677879 w 1783530"/>
              <a:gd name="connsiteY11" fmla="*/ 426129 h 426129"/>
              <a:gd name="connsiteX12" fmla="*/ 1757778 w 1783530"/>
              <a:gd name="connsiteY12" fmla="*/ 390618 h 426129"/>
              <a:gd name="connsiteX13" fmla="*/ 1757778 w 1783530"/>
              <a:gd name="connsiteY13" fmla="*/ 195309 h 426129"/>
              <a:gd name="connsiteX14" fmla="*/ 1757778 w 1783530"/>
              <a:gd name="connsiteY14" fmla="*/ 177554 h 42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530" h="426129">
                <a:moveTo>
                  <a:pt x="0" y="0"/>
                </a:moveTo>
                <a:cubicBezTo>
                  <a:pt x="14796" y="14796"/>
                  <a:pt x="31222" y="28125"/>
                  <a:pt x="44388" y="44389"/>
                </a:cubicBezTo>
                <a:cubicBezTo>
                  <a:pt x="131919" y="152516"/>
                  <a:pt x="204791" y="273191"/>
                  <a:pt x="301840" y="372863"/>
                </a:cubicBezTo>
                <a:cubicBezTo>
                  <a:pt x="318484" y="389957"/>
                  <a:pt x="349086" y="379759"/>
                  <a:pt x="372862" y="381740"/>
                </a:cubicBezTo>
                <a:cubicBezTo>
                  <a:pt x="420138" y="385680"/>
                  <a:pt x="467598" y="387070"/>
                  <a:pt x="514905" y="390618"/>
                </a:cubicBezTo>
                <a:lnTo>
                  <a:pt x="727969" y="408373"/>
                </a:lnTo>
                <a:cubicBezTo>
                  <a:pt x="781235" y="402455"/>
                  <a:pt x="835449" y="402244"/>
                  <a:pt x="887767" y="390618"/>
                </a:cubicBezTo>
                <a:cubicBezTo>
                  <a:pt x="995700" y="366633"/>
                  <a:pt x="1098944" y="323523"/>
                  <a:pt x="1207363" y="301841"/>
                </a:cubicBezTo>
                <a:cubicBezTo>
                  <a:pt x="1285715" y="286172"/>
                  <a:pt x="1237570" y="298121"/>
                  <a:pt x="1349405" y="257453"/>
                </a:cubicBezTo>
                <a:cubicBezTo>
                  <a:pt x="1367161" y="266331"/>
                  <a:pt x="1386664" y="272347"/>
                  <a:pt x="1402672" y="284086"/>
                </a:cubicBezTo>
                <a:cubicBezTo>
                  <a:pt x="1431407" y="305158"/>
                  <a:pt x="1450906" y="338764"/>
                  <a:pt x="1482571" y="355107"/>
                </a:cubicBezTo>
                <a:cubicBezTo>
                  <a:pt x="1544129" y="386879"/>
                  <a:pt x="1612776" y="402455"/>
                  <a:pt x="1677879" y="426129"/>
                </a:cubicBezTo>
                <a:cubicBezTo>
                  <a:pt x="1704512" y="414292"/>
                  <a:pt x="1745718" y="417151"/>
                  <a:pt x="1757778" y="390618"/>
                </a:cubicBezTo>
                <a:cubicBezTo>
                  <a:pt x="1809009" y="277911"/>
                  <a:pt x="1770063" y="269019"/>
                  <a:pt x="1757778" y="195309"/>
                </a:cubicBezTo>
                <a:cubicBezTo>
                  <a:pt x="1756805" y="189471"/>
                  <a:pt x="1757778" y="183472"/>
                  <a:pt x="1757778" y="17755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824906" y="1367161"/>
            <a:ext cx="623469" cy="541538"/>
          </a:xfrm>
          <a:custGeom>
            <a:avLst/>
            <a:gdLst>
              <a:gd name="connsiteX0" fmla="*/ 90799 w 623469"/>
              <a:gd name="connsiteY0" fmla="*/ 133165 h 541538"/>
              <a:gd name="connsiteX1" fmla="*/ 2022 w 623469"/>
              <a:gd name="connsiteY1" fmla="*/ 443884 h 541538"/>
              <a:gd name="connsiteX2" fmla="*/ 90799 w 623469"/>
              <a:gd name="connsiteY2" fmla="*/ 532660 h 541538"/>
              <a:gd name="connsiteX3" fmla="*/ 117432 w 623469"/>
              <a:gd name="connsiteY3" fmla="*/ 541538 h 541538"/>
              <a:gd name="connsiteX4" fmla="*/ 587948 w 623469"/>
              <a:gd name="connsiteY4" fmla="*/ 363985 h 541538"/>
              <a:gd name="connsiteX5" fmla="*/ 614581 w 623469"/>
              <a:gd name="connsiteY5" fmla="*/ 346229 h 541538"/>
              <a:gd name="connsiteX6" fmla="*/ 561315 w 623469"/>
              <a:gd name="connsiteY6" fmla="*/ 26633 h 541538"/>
              <a:gd name="connsiteX7" fmla="*/ 508049 w 623469"/>
              <a:gd name="connsiteY7" fmla="*/ 17756 h 541538"/>
              <a:gd name="connsiteX8" fmla="*/ 428150 w 623469"/>
              <a:gd name="connsiteY8" fmla="*/ 0 h 541538"/>
              <a:gd name="connsiteX9" fmla="*/ 392640 w 623469"/>
              <a:gd name="connsiteY9" fmla="*/ 17756 h 541538"/>
              <a:gd name="connsiteX10" fmla="*/ 286108 w 623469"/>
              <a:gd name="connsiteY10" fmla="*/ 133165 h 541538"/>
              <a:gd name="connsiteX11" fmla="*/ 161820 w 623469"/>
              <a:gd name="connsiteY11" fmla="*/ 177554 h 541538"/>
              <a:gd name="connsiteX12" fmla="*/ 126310 w 623469"/>
              <a:gd name="connsiteY12" fmla="*/ 186431 h 541538"/>
              <a:gd name="connsiteX13" fmla="*/ 73044 w 623469"/>
              <a:gd name="connsiteY13" fmla="*/ 204187 h 541538"/>
              <a:gd name="connsiteX14" fmla="*/ 28655 w 623469"/>
              <a:gd name="connsiteY14" fmla="*/ 221942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469" h="541538">
                <a:moveTo>
                  <a:pt x="90799" y="133165"/>
                </a:moveTo>
                <a:cubicBezTo>
                  <a:pt x="42007" y="230749"/>
                  <a:pt x="-11091" y="322590"/>
                  <a:pt x="2022" y="443884"/>
                </a:cubicBezTo>
                <a:cubicBezTo>
                  <a:pt x="6520" y="485491"/>
                  <a:pt x="58851" y="505628"/>
                  <a:pt x="90799" y="532660"/>
                </a:cubicBezTo>
                <a:cubicBezTo>
                  <a:pt x="97943" y="538705"/>
                  <a:pt x="108554" y="538579"/>
                  <a:pt x="117432" y="541538"/>
                </a:cubicBezTo>
                <a:cubicBezTo>
                  <a:pt x="547973" y="464261"/>
                  <a:pt x="363917" y="561660"/>
                  <a:pt x="587948" y="363985"/>
                </a:cubicBezTo>
                <a:cubicBezTo>
                  <a:pt x="595949" y="356926"/>
                  <a:pt x="605703" y="352148"/>
                  <a:pt x="614581" y="346229"/>
                </a:cubicBezTo>
                <a:cubicBezTo>
                  <a:pt x="623762" y="208525"/>
                  <a:pt x="643498" y="165711"/>
                  <a:pt x="561315" y="26633"/>
                </a:cubicBezTo>
                <a:cubicBezTo>
                  <a:pt x="552158" y="11136"/>
                  <a:pt x="525700" y="21286"/>
                  <a:pt x="508049" y="17756"/>
                </a:cubicBezTo>
                <a:cubicBezTo>
                  <a:pt x="481296" y="12405"/>
                  <a:pt x="454783" y="5919"/>
                  <a:pt x="428150" y="0"/>
                </a:cubicBezTo>
                <a:cubicBezTo>
                  <a:pt x="416313" y="5919"/>
                  <a:pt x="402295" y="8705"/>
                  <a:pt x="392640" y="17756"/>
                </a:cubicBezTo>
                <a:cubicBezTo>
                  <a:pt x="354446" y="53563"/>
                  <a:pt x="329153" y="103365"/>
                  <a:pt x="286108" y="133165"/>
                </a:cubicBezTo>
                <a:cubicBezTo>
                  <a:pt x="249938" y="158206"/>
                  <a:pt x="203555" y="163642"/>
                  <a:pt x="161820" y="177554"/>
                </a:cubicBezTo>
                <a:cubicBezTo>
                  <a:pt x="150245" y="181412"/>
                  <a:pt x="137996" y="182925"/>
                  <a:pt x="126310" y="186431"/>
                </a:cubicBezTo>
                <a:cubicBezTo>
                  <a:pt x="108383" y="191809"/>
                  <a:pt x="90633" y="197791"/>
                  <a:pt x="73044" y="204187"/>
                </a:cubicBezTo>
                <a:cubicBezTo>
                  <a:pt x="58067" y="209633"/>
                  <a:pt x="28655" y="221942"/>
                  <a:pt x="28655" y="2219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858000" y="5007114"/>
            <a:ext cx="762000" cy="707886"/>
          </a:xfrm>
          <a:prstGeom prst="rect">
            <a:avLst/>
          </a:prstGeom>
          <a:noFill/>
        </p:spPr>
        <p:txBody>
          <a:bodyPr wrap="square" rtlCol="0">
            <a:spAutoFit/>
          </a:bodyPr>
          <a:lstStyle/>
          <a:p>
            <a:r>
              <a:rPr lang="en-US" sz="1000" dirty="0" smtClean="0">
                <a:solidFill>
                  <a:srgbClr val="FF0000"/>
                </a:solidFill>
              </a:rPr>
              <a:t>This may look bad, may be not!!</a:t>
            </a:r>
            <a:endParaRPr lang="en-US" sz="1000" dirty="0">
              <a:solidFill>
                <a:srgbClr val="FF0000"/>
              </a:solidFill>
            </a:endParaRPr>
          </a:p>
        </p:txBody>
      </p:sp>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790841" y="5334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9" name="Straight Arrow Connector 18"/>
          <p:cNvCxnSpPr/>
          <p:nvPr/>
        </p:nvCxnSpPr>
        <p:spPr>
          <a:xfrm flipV="1">
            <a:off x="4460847" y="2536042"/>
            <a:ext cx="568353" cy="8167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86907" y="3276600"/>
            <a:ext cx="1532651" cy="276999"/>
          </a:xfrm>
          <a:prstGeom prst="rect">
            <a:avLst/>
          </a:prstGeom>
          <a:noFill/>
        </p:spPr>
        <p:txBody>
          <a:bodyPr wrap="square" rtlCol="0">
            <a:spAutoFit/>
          </a:bodyPr>
          <a:lstStyle/>
          <a:p>
            <a:r>
              <a:rPr lang="en-US" sz="1200" b="1" dirty="0" smtClean="0">
                <a:solidFill>
                  <a:srgbClr val="FF0000"/>
                </a:solidFill>
              </a:rPr>
              <a:t>Late monsoon !!</a:t>
            </a:r>
            <a:endParaRPr lang="en-US" sz="1200" b="1" dirty="0">
              <a:solidFill>
                <a:srgbClr val="FF0000"/>
              </a:solidFill>
            </a:endParaRP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4616648"/>
          </a:xfrm>
          <a:prstGeom prst="rect">
            <a:avLst/>
          </a:prstGeom>
          <a:noFill/>
        </p:spPr>
        <p:txBody>
          <a:bodyPr wrap="square" rtlCol="0">
            <a:spAutoFit/>
          </a:bodyPr>
          <a:lstStyle/>
          <a:p>
            <a:r>
              <a:rPr lang="en-US" sz="1400" u="sng" dirty="0" smtClean="0">
                <a:solidFill>
                  <a:srgbClr val="FF0000"/>
                </a:solidFill>
              </a:rPr>
              <a:t>I am thinking of showing this plot instead of previous one</a:t>
            </a:r>
            <a:r>
              <a:rPr lang="en-US" sz="1400" dirty="0" smtClean="0">
                <a:solidFill>
                  <a:srgbClr val="FF0000"/>
                </a:solidFill>
              </a:rPr>
              <a:t>. </a:t>
            </a:r>
          </a:p>
          <a:p>
            <a:endParaRPr lang="en-US" sz="1400" dirty="0" smtClean="0">
              <a:solidFill>
                <a:srgbClr val="FF0000"/>
              </a:solidFill>
            </a:endParaRPr>
          </a:p>
          <a:p>
            <a:r>
              <a:rPr lang="en-US" sz="1400" dirty="0" smtClean="0">
                <a:solidFill>
                  <a:srgbClr val="FF0000"/>
                </a:solidFill>
              </a:rPr>
              <a:t>This plot shows only the rainfall deficient regions &lt;= 70%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to offset these shortfalls.</a:t>
            </a:r>
            <a:endParaRPr lang="en-US" sz="1400" dirty="0">
              <a:solidFill>
                <a:srgbClr val="FF0000"/>
              </a:solidFill>
            </a:endParaRPr>
          </a:p>
        </p:txBody>
      </p:sp>
      <p:sp>
        <p:nvSpPr>
          <p:cNvPr id="24" name="Rectangle 23"/>
          <p:cNvSpPr/>
          <p:nvPr/>
        </p:nvSpPr>
        <p:spPr>
          <a:xfrm>
            <a:off x="3200400" y="1295401"/>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85801" y="4572000"/>
            <a:ext cx="1143000" cy="810399"/>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559" y="1219200"/>
            <a:ext cx="647841" cy="380999"/>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9200" y="3962400"/>
            <a:ext cx="647841" cy="5334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6</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8">
            <a:extLst>
              <a:ext uri="{FF2B5EF4-FFF2-40B4-BE49-F238E27FC236}">
                <a16:creationId xmlns="" xmlns:a16="http://schemas.microsoft.com/office/drawing/2014/main" id="{DB7567D3-44AD-4180-9379-3B6ACF0BCDB2}"/>
              </a:ext>
            </a:extLst>
          </p:cNvPr>
          <p:cNvSpPr/>
          <p:nvPr/>
        </p:nvSpPr>
        <p:spPr>
          <a:xfrm>
            <a:off x="4191000" y="1752600"/>
            <a:ext cx="457200" cy="266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1676400" y="3244334"/>
            <a:ext cx="762000" cy="369332"/>
          </a:xfrm>
          <a:prstGeom prst="rect">
            <a:avLst/>
          </a:prstGeom>
          <a:noFill/>
        </p:spPr>
        <p:txBody>
          <a:bodyPr wrap="square" rtlCol="0">
            <a:spAutoFit/>
          </a:bodyPr>
          <a:lstStyle/>
          <a:p>
            <a:r>
              <a:rPr lang="en-US" dirty="0"/>
              <a:t> 5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1106775"/>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352800"/>
            <a:ext cx="1448751" cy="1708160"/>
          </a:xfrm>
          <a:prstGeom prst="rect">
            <a:avLst/>
          </a:prstGeom>
          <a:noFill/>
        </p:spPr>
        <p:txBody>
          <a:bodyPr wrap="square" rtlCol="0">
            <a:spAutoFit/>
          </a:bodyPr>
          <a:lstStyle/>
          <a:p>
            <a:r>
              <a:rPr lang="en-US" sz="1500" dirty="0" smtClean="0">
                <a:solidFill>
                  <a:srgbClr val="FF0000"/>
                </a:solidFill>
              </a:rPr>
              <a:t>While accrued  precipitation deficits are real &amp; objective, </a:t>
            </a:r>
          </a:p>
          <a:p>
            <a:r>
              <a:rPr lang="en-US" sz="1500" dirty="0" smtClean="0">
                <a:solidFill>
                  <a:srgbClr val="FF0000"/>
                </a:solidFill>
              </a:rPr>
              <a:t>droughts are subjective declarations!! </a:t>
            </a:r>
            <a:endParaRPr lang="en-US" sz="1500" dirty="0">
              <a:solidFill>
                <a:srgbClr val="FF0000"/>
              </a:solidFill>
            </a:endParaRPr>
          </a:p>
        </p:txBody>
      </p:sp>
      <p:sp>
        <p:nvSpPr>
          <p:cNvPr id="4" name="TextBox 3"/>
          <p:cNvSpPr txBox="1"/>
          <p:nvPr/>
        </p:nvSpPr>
        <p:spPr>
          <a:xfrm>
            <a:off x="7695249" y="5181600"/>
            <a:ext cx="1448751" cy="1231106"/>
          </a:xfrm>
          <a:prstGeom prst="rect">
            <a:avLst/>
          </a:prstGeom>
          <a:noFill/>
        </p:spPr>
        <p:txBody>
          <a:bodyPr wrap="square" rtlCol="0">
            <a:spAutoFit/>
          </a:bodyPr>
          <a:lstStyle/>
          <a:p>
            <a:r>
              <a:rPr lang="en-US" sz="1400" dirty="0" smtClean="0"/>
              <a:t>East  vs  West!</a:t>
            </a:r>
          </a:p>
          <a:p>
            <a:endParaRPr lang="en-US" sz="1400" dirty="0" smtClean="0"/>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Deficits/</a:t>
            </a:r>
            <a:r>
              <a:rPr lang="en-US" sz="1400" dirty="0" err="1" smtClean="0"/>
              <a:t>percent_of</a:t>
            </a:r>
            <a:r>
              <a:rPr lang="en-US" sz="1400" dirty="0" err="1"/>
              <a:t>_</a:t>
            </a:r>
            <a:r>
              <a:rPr lang="en-US" sz="1400" dirty="0" err="1" smtClean="0"/>
              <a:t>normal</a:t>
            </a:r>
            <a:r>
              <a:rPr lang="en-US" sz="1400" dirty="0" smtClean="0"/>
              <a:t>  ultimately more important?   </a:t>
            </a:r>
            <a:endParaRPr lang="en-US" sz="14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990600" y="4469603"/>
            <a:ext cx="6096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90600" y="1676400"/>
            <a:ext cx="6096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 xmlns:a16="http://schemas.microsoft.com/office/drawing/2014/main" id="{90D022DE-3CFC-4479-975F-220CF58E671A}"/>
              </a:ext>
            </a:extLst>
          </p:cNvPr>
          <p:cNvSpPr/>
          <p:nvPr/>
        </p:nvSpPr>
        <p:spPr>
          <a:xfrm>
            <a:off x="4114800" y="4419600"/>
            <a:ext cx="990601"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3400" y="4572000"/>
            <a:ext cx="990599" cy="1384995"/>
          </a:xfrm>
          <a:prstGeom prst="rect">
            <a:avLst/>
          </a:prstGeom>
          <a:noFill/>
        </p:spPr>
        <p:txBody>
          <a:bodyPr wrap="square" rtlCol="0">
            <a:spAutoFit/>
          </a:bodyPr>
          <a:lstStyle/>
          <a:p>
            <a:r>
              <a:rPr lang="en-US" sz="1200" dirty="0" smtClean="0"/>
              <a:t>What exactly are the time scales for short(S) and long(L) term drought? </a:t>
            </a:r>
            <a:endParaRPr lang="en-US" sz="1200" dirty="0"/>
          </a:p>
        </p:txBody>
      </p:sp>
      <p:sp>
        <p:nvSpPr>
          <p:cNvPr id="5" name="TextBox 4"/>
          <p:cNvSpPr txBox="1"/>
          <p:nvPr/>
        </p:nvSpPr>
        <p:spPr>
          <a:xfrm>
            <a:off x="8382000" y="2209800"/>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8001000" y="1143000"/>
            <a:ext cx="1143000" cy="2092881"/>
          </a:xfrm>
          <a:prstGeom prst="rect">
            <a:avLst/>
          </a:prstGeom>
          <a:noFill/>
        </p:spPr>
        <p:txBody>
          <a:bodyPr wrap="square" rtlCol="0">
            <a:spAutoFit/>
          </a:bodyPr>
          <a:lstStyle/>
          <a:p>
            <a:r>
              <a:rPr lang="en-US" sz="1200" dirty="0"/>
              <a:t>Still longer term rainfall deficit variability in play?  Especially in the southwest!</a:t>
            </a:r>
          </a:p>
          <a:p>
            <a:endParaRPr lang="en-US" sz="1600" dirty="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7975" y="4495800"/>
            <a:ext cx="1292225"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4" y="1752600"/>
            <a:ext cx="838201"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8001000" y="3886200"/>
            <a:ext cx="1143000" cy="1938992"/>
          </a:xfrm>
          <a:prstGeom prst="rect">
            <a:avLst/>
          </a:prstGeom>
          <a:noFill/>
        </p:spPr>
        <p:txBody>
          <a:bodyPr wrap="square" rtlCol="0">
            <a:spAutoFit/>
          </a:bodyPr>
          <a:lstStyle/>
          <a:p>
            <a:r>
              <a:rPr lang="en-US" sz="1200" dirty="0" smtClean="0"/>
              <a:t>For the country as a whole ,there</a:t>
            </a:r>
            <a:r>
              <a:rPr lang="en-US" sz="1200" dirty="0"/>
              <a:t> </a:t>
            </a:r>
            <a:r>
              <a:rPr lang="en-US" sz="1200" dirty="0" smtClean="0"/>
              <a:t>is not any big are where the rainfall is less than 70% on time scales longer than 1-1.5 yrs. </a:t>
            </a:r>
            <a:endParaRPr lang="en-US" sz="12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82517</TotalTime>
  <Words>2182</Words>
  <Application>Microsoft Office PowerPoint</Application>
  <PresentationFormat>On-screen Show (4:3)</PresentationFormat>
  <Paragraphs>284</Paragraphs>
  <Slides>35</Slides>
  <Notes>8</Notes>
  <HiddenSlides>4</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Drought  Outlook  Support Briefing   July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6371</cp:revision>
  <cp:lastPrinted>2014-07-10T13:24:01Z</cp:lastPrinted>
  <dcterms:created xsi:type="dcterms:W3CDTF">2008-10-04T17:35:30Z</dcterms:created>
  <dcterms:modified xsi:type="dcterms:W3CDTF">2020-07-14T03:37:59Z</dcterms:modified>
</cp:coreProperties>
</file>