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2"/>
  </p:notesMasterIdLst>
  <p:handoutMasterIdLst>
    <p:handoutMasterId r:id="rId43"/>
  </p:handoutMasterIdLst>
  <p:sldIdLst>
    <p:sldId id="808" r:id="rId2"/>
    <p:sldId id="824" r:id="rId3"/>
    <p:sldId id="911" r:id="rId4"/>
    <p:sldId id="939" r:id="rId5"/>
    <p:sldId id="896" r:id="rId6"/>
    <p:sldId id="938" r:id="rId7"/>
    <p:sldId id="850" r:id="rId8"/>
    <p:sldId id="868" r:id="rId9"/>
    <p:sldId id="867" r:id="rId10"/>
    <p:sldId id="893" r:id="rId11"/>
    <p:sldId id="833" r:id="rId12"/>
    <p:sldId id="891" r:id="rId13"/>
    <p:sldId id="900" r:id="rId14"/>
    <p:sldId id="936" r:id="rId15"/>
    <p:sldId id="937" r:id="rId16"/>
    <p:sldId id="951" r:id="rId17"/>
    <p:sldId id="952" r:id="rId18"/>
    <p:sldId id="889" r:id="rId19"/>
    <p:sldId id="757" r:id="rId20"/>
    <p:sldId id="922" r:id="rId21"/>
    <p:sldId id="796" r:id="rId22"/>
    <p:sldId id="795" r:id="rId23"/>
    <p:sldId id="890" r:id="rId24"/>
    <p:sldId id="790" r:id="rId25"/>
    <p:sldId id="877" r:id="rId26"/>
    <p:sldId id="878" r:id="rId27"/>
    <p:sldId id="804" r:id="rId28"/>
    <p:sldId id="943" r:id="rId29"/>
    <p:sldId id="944" r:id="rId30"/>
    <p:sldId id="942" r:id="rId31"/>
    <p:sldId id="947" r:id="rId32"/>
    <p:sldId id="954" r:id="rId33"/>
    <p:sldId id="950" r:id="rId34"/>
    <p:sldId id="728" r:id="rId35"/>
    <p:sldId id="935" r:id="rId36"/>
    <p:sldId id="926" r:id="rId37"/>
    <p:sldId id="915" r:id="rId38"/>
    <p:sldId id="945" r:id="rId39"/>
    <p:sldId id="883" r:id="rId40"/>
    <p:sldId id="918" r:id="rId41"/>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0000"/>
    <a:srgbClr val="FF3300"/>
    <a:srgbClr val="FA5236"/>
    <a:srgbClr val="6600CC"/>
    <a:srgbClr val="A88000"/>
    <a:srgbClr val="9A7500"/>
    <a:srgbClr val="C89800"/>
    <a:srgbClr val="33CC3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54" autoAdjust="0"/>
    <p:restoredTop sz="99289" autoAdjust="0"/>
  </p:normalViewPr>
  <p:slideViewPr>
    <p:cSldViewPr>
      <p:cViewPr varScale="1">
        <p:scale>
          <a:sx n="109" d="100"/>
          <a:sy n="109" d="100"/>
        </p:scale>
        <p:origin x="102" y="138"/>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40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08438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18</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22</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24</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38</a:t>
            </a:fld>
            <a:endParaRPr lang="en-US" altLang="en-US" dirty="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gif"/><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s://fsapps.nwcg.gov/"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gif"/><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gif"/><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gif"/></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75.gif"/><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image" Target="../media/image77.gif"/><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91.gif"/><Relationship Id="rId3" Type="http://schemas.openxmlformats.org/officeDocument/2006/relationships/image" Target="../media/image88.gif"/><Relationship Id="rId7" Type="http://schemas.openxmlformats.org/officeDocument/2006/relationships/image" Target="../media/image90.gif"/><Relationship Id="rId2" Type="http://schemas.openxmlformats.org/officeDocument/2006/relationships/image" Target="../media/image87.gif"/><Relationship Id="rId1" Type="http://schemas.openxmlformats.org/officeDocument/2006/relationships/slideLayout" Target="../slideLayouts/slideLayout7.xml"/><Relationship Id="rId6" Type="http://schemas.openxmlformats.org/officeDocument/2006/relationships/image" Target="../media/image76.gif"/><Relationship Id="rId11" Type="http://schemas.openxmlformats.org/officeDocument/2006/relationships/image" Target="../media/image78.gif"/><Relationship Id="rId5" Type="http://schemas.openxmlformats.org/officeDocument/2006/relationships/image" Target="../media/image75.gif"/><Relationship Id="rId10" Type="http://schemas.openxmlformats.org/officeDocument/2006/relationships/image" Target="../media/image77.gif"/><Relationship Id="rId4" Type="http://schemas.openxmlformats.org/officeDocument/2006/relationships/image" Target="../media/image89.gif"/><Relationship Id="rId9" Type="http://schemas.openxmlformats.org/officeDocument/2006/relationships/image" Target="../media/image92.png"/></Relationships>
</file>

<file path=ppt/slides/_rels/slide3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xml"/><Relationship Id="rId5" Type="http://schemas.openxmlformats.org/officeDocument/2006/relationships/image" Target="../media/image97.png"/><Relationship Id="rId4" Type="http://schemas.openxmlformats.org/officeDocument/2006/relationships/image" Target="../media/image96.png"/></Relationships>
</file>

<file path=ppt/slides/_rels/slide3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1.png"/></Relationships>
</file>

<file path=ppt/slides/_rels/slide37.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hyperlink" Target="http://drought.geo.msu.edu/research/forecast/smi.monthly.php" TargetMode="External"/><Relationship Id="rId7" Type="http://schemas.openxmlformats.org/officeDocument/2006/relationships/image" Target="../media/image107.pn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6.gif"/><Relationship Id="rId5" Type="http://schemas.openxmlformats.org/officeDocument/2006/relationships/image" Target="../media/image105.png"/><Relationship Id="rId4" Type="http://schemas.openxmlformats.org/officeDocument/2006/relationships/image" Target="../media/image104.png"/><Relationship Id="rId9" Type="http://schemas.openxmlformats.org/officeDocument/2006/relationships/image" Target="../media/image10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10.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685800"/>
            <a:ext cx="8610600" cy="1851025"/>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July 2021 </a:t>
            </a:r>
            <a:r>
              <a:rPr lang="en-US" altLang="en-US" sz="4000" dirty="0"/>
              <a:t/>
            </a:r>
            <a:br>
              <a:rPr lang="en-US" altLang="en-US" sz="4000" dirty="0"/>
            </a:br>
            <a:endParaRPr lang="en-US" altLang="en-US" sz="4000" dirty="0"/>
          </a:p>
        </p:txBody>
      </p:sp>
      <p:sp>
        <p:nvSpPr>
          <p:cNvPr id="2051" name="Rectangle 3"/>
          <p:cNvSpPr>
            <a:spLocks noGrp="1" noChangeArrowheads="1"/>
          </p:cNvSpPr>
          <p:nvPr>
            <p:ph type="subTitle" idx="1"/>
          </p:nvPr>
        </p:nvSpPr>
        <p:spPr>
          <a:xfrm>
            <a:off x="381000" y="320040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S 4 panel 2-5 yea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77321"/>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0" y="76200"/>
            <a:ext cx="9067800" cy="338554"/>
          </a:xfrm>
          <a:prstGeom prst="rect">
            <a:avLst/>
          </a:prstGeom>
          <a:noFill/>
        </p:spPr>
        <p:txBody>
          <a:bodyPr wrap="square" rtlCol="0">
            <a:spAutoFit/>
          </a:bodyPr>
          <a:lstStyle/>
          <a:p>
            <a:r>
              <a:rPr lang="en-US" sz="1600" dirty="0" smtClean="0"/>
              <a:t>Total precipitation </a:t>
            </a:r>
            <a:r>
              <a:rPr lang="en-US" sz="1600" b="1" dirty="0" smtClean="0"/>
              <a:t>Percent </a:t>
            </a:r>
            <a:r>
              <a:rPr lang="en-US" sz="1600" b="1" dirty="0" smtClean="0"/>
              <a:t>(of normal) </a:t>
            </a:r>
            <a:r>
              <a:rPr lang="en-US" sz="1600" dirty="0" smtClean="0"/>
              <a:t>during </a:t>
            </a:r>
            <a:r>
              <a:rPr lang="en-US" sz="1600" dirty="0" smtClean="0"/>
              <a:t>last </a:t>
            </a:r>
            <a:r>
              <a:rPr lang="en-US" sz="1600" dirty="0" smtClean="0"/>
              <a:t>2, 3, 4, </a:t>
            </a:r>
            <a:r>
              <a:rPr lang="en-US" sz="1600" dirty="0" smtClean="0"/>
              <a:t>&amp; 5 yrs.</a:t>
            </a:r>
            <a:r>
              <a:rPr lang="en-US" sz="1600" b="1" u="sng" dirty="0"/>
              <a:t> .</a:t>
            </a:r>
            <a:r>
              <a:rPr lang="en-US" sz="1600" b="1" u="sng" dirty="0">
                <a:solidFill>
                  <a:srgbClr val="FF0000"/>
                </a:solidFill>
              </a:rPr>
              <a:t>–Only 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 !!</a:t>
            </a:r>
            <a:endParaRPr lang="en-US" sz="1600" b="1" u="sng" dirty="0">
              <a:solidFill>
                <a:srgbClr val="FF0000"/>
              </a:solidFill>
            </a:endParaRPr>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962400" y="4495800"/>
            <a:ext cx="1447800" cy="914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117975" y="1676400"/>
            <a:ext cx="121285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58825" y="1752600"/>
            <a:ext cx="838200" cy="7202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3" name="TextBox 12"/>
          <p:cNvSpPr txBox="1"/>
          <p:nvPr/>
        </p:nvSpPr>
        <p:spPr>
          <a:xfrm>
            <a:off x="1751734" y="545068"/>
            <a:ext cx="609600" cy="369332"/>
          </a:xfrm>
          <a:prstGeom prst="rect">
            <a:avLst/>
          </a:prstGeom>
          <a:noFill/>
        </p:spPr>
        <p:txBody>
          <a:bodyPr wrap="square" rtlCol="0">
            <a:spAutoFit/>
          </a:bodyPr>
          <a:lstStyle/>
          <a:p>
            <a:r>
              <a:rPr lang="en-US" dirty="0"/>
              <a:t>5 Y</a:t>
            </a:r>
          </a:p>
        </p:txBody>
      </p:sp>
      <p:sp>
        <p:nvSpPr>
          <p:cNvPr id="17" name="Rounded Rectangle 16"/>
          <p:cNvSpPr/>
          <p:nvPr/>
        </p:nvSpPr>
        <p:spPr>
          <a:xfrm>
            <a:off x="838200" y="4495800"/>
            <a:ext cx="758825" cy="8001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3" name="TextBox 2"/>
          <p:cNvSpPr txBox="1"/>
          <p:nvPr/>
        </p:nvSpPr>
        <p:spPr>
          <a:xfrm>
            <a:off x="7654925" y="2472894"/>
            <a:ext cx="1447800" cy="3754874"/>
          </a:xfrm>
          <a:prstGeom prst="rect">
            <a:avLst/>
          </a:prstGeom>
          <a:noFill/>
        </p:spPr>
        <p:txBody>
          <a:bodyPr wrap="square" rtlCol="0">
            <a:spAutoFit/>
          </a:bodyPr>
          <a:lstStyle/>
          <a:p>
            <a:r>
              <a:rPr lang="en-US" sz="1400" dirty="0" smtClean="0"/>
              <a:t>In these long time ranges (2-5 </a:t>
            </a:r>
            <a:r>
              <a:rPr lang="en-US" sz="1400" dirty="0" err="1" smtClean="0"/>
              <a:t>yrs</a:t>
            </a:r>
            <a:r>
              <a:rPr lang="en-US" sz="1400" dirty="0" smtClean="0"/>
              <a:t>), there is a general dearth/lack of precipitation in the southwest US. – where the current severe drought ravages!!. </a:t>
            </a:r>
          </a:p>
          <a:p>
            <a:endParaRPr lang="en-US" sz="1400" dirty="0" smtClean="0"/>
          </a:p>
          <a:p>
            <a:r>
              <a:rPr lang="en-US" sz="1400" u="sng" dirty="0" smtClean="0"/>
              <a:t>If the La Nina returns later in the year, things will get even worse!!</a:t>
            </a:r>
            <a:endParaRPr lang="en-US" sz="1400" u="sng" dirty="0"/>
          </a:p>
        </p:txBody>
      </p:sp>
      <p:sp>
        <p:nvSpPr>
          <p:cNvPr id="14" name="TextBox 13"/>
          <p:cNvSpPr txBox="1"/>
          <p:nvPr/>
        </p:nvSpPr>
        <p:spPr>
          <a:xfrm>
            <a:off x="76200" y="5830669"/>
            <a:ext cx="8991600" cy="646331"/>
          </a:xfrm>
          <a:prstGeom prst="rect">
            <a:avLst/>
          </a:prstGeom>
          <a:noFill/>
        </p:spPr>
        <p:txBody>
          <a:bodyPr wrap="square" rtlCol="0">
            <a:spAutoFit/>
          </a:bodyPr>
          <a:lstStyle/>
          <a:p>
            <a:r>
              <a:rPr lang="en-US" dirty="0" smtClean="0">
                <a:solidFill>
                  <a:srgbClr val="FF0000"/>
                </a:solidFill>
              </a:rPr>
              <a:t>Ongoing multiyear drought in the </a:t>
            </a:r>
            <a:r>
              <a:rPr lang="en-US" dirty="0" err="1" smtClean="0">
                <a:solidFill>
                  <a:srgbClr val="FF0000"/>
                </a:solidFill>
              </a:rPr>
              <a:t>SouthWest</a:t>
            </a:r>
            <a:r>
              <a:rPr lang="en-US" dirty="0" smtClean="0">
                <a:solidFill>
                  <a:srgbClr val="FF0000"/>
                </a:solidFill>
              </a:rPr>
              <a:t>!!  Getting Worse. </a:t>
            </a:r>
          </a:p>
          <a:p>
            <a:r>
              <a:rPr lang="en-US" dirty="0" smtClean="0">
                <a:solidFill>
                  <a:srgbClr val="FF0000"/>
                </a:solidFill>
              </a:rPr>
              <a:t>Last few years, each year is a new record for the Fire Season!! </a:t>
            </a:r>
            <a:endParaRPr lang="en-US" dirty="0">
              <a:solidFill>
                <a:srgbClr val="FF0000"/>
              </a:solidFill>
            </a:endParaRPr>
          </a:p>
        </p:txBody>
      </p:sp>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95275"/>
            <a:ext cx="8610600"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11</a:t>
            </a:fld>
            <a:endParaRPr lang="en-US" altLang="en-US" dirty="0"/>
          </a:p>
        </p:txBody>
      </p:sp>
      <p:sp>
        <p:nvSpPr>
          <p:cNvPr id="4" name="TextBox 3"/>
          <p:cNvSpPr txBox="1"/>
          <p:nvPr/>
        </p:nvSpPr>
        <p:spPr>
          <a:xfrm>
            <a:off x="2895600" y="-2977"/>
            <a:ext cx="2971800" cy="307777"/>
          </a:xfrm>
          <a:prstGeom prst="rect">
            <a:avLst/>
          </a:prstGeom>
          <a:noFill/>
        </p:spPr>
        <p:txBody>
          <a:bodyPr wrap="square" rtlCol="0">
            <a:spAutoFit/>
          </a:bodyPr>
          <a:lstStyle/>
          <a:p>
            <a:pPr algn="ctr"/>
            <a:r>
              <a:rPr lang="en-US" sz="1400" dirty="0"/>
              <a:t>Rainy (3-month)Season across the US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1336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5410200" y="304800"/>
            <a:ext cx="2438400" cy="1571387"/>
          </a:xfrm>
          <a:prstGeom prst="rect">
            <a:avLst/>
          </a:pr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848600" y="2971800"/>
            <a:ext cx="1295400" cy="3323987"/>
          </a:xfrm>
          <a:prstGeom prst="rect">
            <a:avLst/>
          </a:prstGeom>
        </p:spPr>
        <p:txBody>
          <a:bodyPr wrap="square">
            <a:spAutoFit/>
          </a:bodyPr>
          <a:lstStyle/>
          <a:p>
            <a:r>
              <a:rPr lang="en-US" sz="1400" dirty="0"/>
              <a:t>East  vs  West</a:t>
            </a:r>
            <a:r>
              <a:rPr lang="en-US" sz="1400" dirty="0" smtClean="0"/>
              <a:t>!</a:t>
            </a:r>
          </a:p>
          <a:p>
            <a:endParaRPr lang="en-US" sz="1400" dirty="0" smtClean="0"/>
          </a:p>
          <a:p>
            <a:r>
              <a:rPr lang="en-US" sz="1400" dirty="0" smtClean="0"/>
              <a:t>More darker colors in west/central =&gt; </a:t>
            </a:r>
            <a:r>
              <a:rPr lang="en-US" sz="1400" b="1" u="sng" dirty="0" smtClean="0">
                <a:solidFill>
                  <a:srgbClr val="A88000"/>
                </a:solidFill>
              </a:rPr>
              <a:t>narrow rainy season </a:t>
            </a:r>
            <a:r>
              <a:rPr lang="en-US" sz="1400" dirty="0" smtClean="0"/>
              <a:t>(months)</a:t>
            </a:r>
            <a:endParaRPr lang="en-US" sz="1400" dirty="0"/>
          </a:p>
          <a:p>
            <a:endParaRPr lang="en-US" sz="1400" dirty="0"/>
          </a:p>
          <a:p>
            <a:r>
              <a:rPr lang="en-US" sz="1400" dirty="0" smtClean="0"/>
              <a:t>Overall, more white space in the east =&gt; </a:t>
            </a:r>
            <a:r>
              <a:rPr lang="en-US" sz="1400" b="1" u="sng" dirty="0" smtClean="0">
                <a:solidFill>
                  <a:srgbClr val="33CC33"/>
                </a:solidFill>
              </a:rPr>
              <a:t>distributed rainfall season </a:t>
            </a:r>
            <a:r>
              <a:rPr lang="en-US" sz="1400" dirty="0" smtClean="0"/>
              <a:t>(except ~FL).</a:t>
            </a:r>
            <a:endParaRPr lang="en-US" sz="140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0" y="1"/>
            <a:ext cx="9153728" cy="6857999"/>
            <a:chOff x="0" y="1"/>
            <a:chExt cx="9153728"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6402" y="1"/>
              <a:ext cx="2666998" cy="170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2" y="1666877"/>
              <a:ext cx="2666997"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86401" y="3429000"/>
              <a:ext cx="2666997"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48600" y="284062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5508029" y="21105"/>
            <a:ext cx="2645369" cy="168447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88630" y="5029200"/>
            <a:ext cx="2721570" cy="18288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486400" y="1703041"/>
            <a:ext cx="2666998" cy="164975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8153400" y="3657600"/>
            <a:ext cx="990600" cy="2492990"/>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a:t>
            </a:r>
            <a:r>
              <a:rPr lang="en-US" sz="1200" b="1" dirty="0" err="1" smtClean="0">
                <a:solidFill>
                  <a:srgbClr val="FF0000"/>
                </a:solidFill>
              </a:rPr>
              <a:t>climo</a:t>
            </a:r>
            <a:r>
              <a:rPr lang="en-US" sz="1200" b="1" dirty="0" smtClean="0">
                <a:solidFill>
                  <a:srgbClr val="FF0000"/>
                </a:solidFill>
              </a:rPr>
              <a:t>!! And the limited rainy season in the west</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2" name="Picture 4" descr="La Niña Precipitation Composite graph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80874"/>
            <a:ext cx="4381499" cy="614852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s://www.cpc.ncep.noaa.gov/products/precip/CWlink/ENSO/composites/lanina.aso.tem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7898" y="457198"/>
            <a:ext cx="4626102" cy="61722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763001" y="6553200"/>
            <a:ext cx="380999" cy="238125"/>
          </a:xfrm>
        </p:spPr>
        <p:txBody>
          <a:bodyPr/>
          <a:lstStyle/>
          <a:p>
            <a:pPr>
              <a:defRPr/>
            </a:pPr>
            <a:fld id="{AE0D35B7-164B-4BDA-8435-F6440E98459E}" type="slidenum">
              <a:rPr lang="en-US" altLang="en-US" smtClean="0"/>
              <a:pPr>
                <a:defRPr/>
              </a:pPr>
              <a:t>13</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La Nina</a:t>
              </a:r>
              <a:r>
                <a:rPr lang="en-US" sz="2400" b="1" kern="1200" dirty="0" smtClean="0">
                  <a:solidFill>
                    <a:srgbClr val="FF0000"/>
                  </a:solidFill>
                  <a:effectLst/>
                  <a:latin typeface="Times New Roman"/>
                  <a:ea typeface="Times New Roman"/>
                  <a:cs typeface="Arial"/>
                </a:rPr>
                <a:t>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smtClean="0">
                  <a:solidFill>
                    <a:srgbClr val="FF0000"/>
                  </a:solidFill>
                </a:rPr>
                <a:t>T</a:t>
              </a:r>
              <a:endParaRPr lang="en-US" sz="2800" b="1" dirty="0">
                <a:solidFill>
                  <a:srgbClr val="FF0000"/>
                </a:solidFill>
              </a:endParaRPr>
            </a:p>
          </p:txBody>
        </p:sp>
        <p:sp>
          <p:nvSpPr>
            <p:cNvPr id="15" name="TextBox 14"/>
            <p:cNvSpPr txBox="1"/>
            <p:nvPr/>
          </p:nvSpPr>
          <p:spPr>
            <a:xfrm>
              <a:off x="4038600" y="480875"/>
              <a:ext cx="1143000" cy="523220"/>
            </a:xfrm>
            <a:prstGeom prst="rect">
              <a:avLst/>
            </a:prstGeom>
            <a:noFill/>
          </p:spPr>
          <p:txBody>
            <a:bodyPr wrap="square" rtlCol="0">
              <a:spAutoFit/>
            </a:bodyPr>
            <a:lstStyle/>
            <a:p>
              <a:r>
                <a:rPr lang="en-US" sz="2800" b="1" dirty="0" smtClean="0">
                  <a:solidFill>
                    <a:srgbClr val="FF0000"/>
                  </a:solidFill>
                </a:rPr>
                <a:t>ASO</a:t>
              </a:r>
              <a:endParaRPr lang="en-US" sz="2800" b="1" dirty="0">
                <a:solidFill>
                  <a:srgbClr val="FF0000"/>
                </a:solidFill>
              </a:endParaRPr>
            </a:p>
          </p:txBody>
        </p:sp>
      </p:grpSp>
      <p:sp>
        <p:nvSpPr>
          <p:cNvPr id="5" name="Rectangle 4"/>
          <p:cNvSpPr/>
          <p:nvPr/>
        </p:nvSpPr>
        <p:spPr>
          <a:xfrm>
            <a:off x="76200" y="2895599"/>
            <a:ext cx="8991600" cy="16922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921048" y="2895600"/>
            <a:ext cx="1031952" cy="1646605"/>
          </a:xfrm>
          <a:prstGeom prst="rect">
            <a:avLst/>
          </a:prstGeom>
          <a:noFill/>
        </p:spPr>
        <p:txBody>
          <a:bodyPr wrap="square" rtlCol="0">
            <a:spAutoFit/>
          </a:bodyPr>
          <a:lstStyle/>
          <a:p>
            <a:r>
              <a:rPr lang="en-US" sz="1300" b="1" dirty="0" smtClean="0">
                <a:solidFill>
                  <a:srgbClr val="FF3300"/>
                </a:solidFill>
              </a:rPr>
              <a:t>With expected </a:t>
            </a:r>
            <a:r>
              <a:rPr lang="en-US" b="1" dirty="0" smtClean="0">
                <a:solidFill>
                  <a:srgbClr val="FF3300"/>
                </a:solidFill>
              </a:rPr>
              <a:t>ENSO-neutral</a:t>
            </a:r>
            <a:r>
              <a:rPr lang="en-US" sz="1300" b="1" dirty="0" smtClean="0">
                <a:solidFill>
                  <a:srgbClr val="FF3300"/>
                </a:solidFill>
              </a:rPr>
              <a:t> conditions,  this row is relevant!!</a:t>
            </a:r>
            <a:endParaRPr lang="en-US" sz="1300" b="1" dirty="0">
              <a:solidFill>
                <a:srgbClr val="FF3300"/>
              </a:solidFill>
            </a:endParaRPr>
          </a:p>
        </p:txBody>
      </p:sp>
    </p:spTree>
    <p:extLst>
      <p:ext uri="{BB962C8B-B14F-4D97-AF65-F5344CB8AC3E}">
        <p14:creationId xmlns:p14="http://schemas.microsoft.com/office/powerpoint/2010/main" val="39212145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5433290" cy="6858001"/>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433290"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13" name="TextBox 12"/>
          <p:cNvSpPr txBox="1"/>
          <p:nvPr/>
        </p:nvSpPr>
        <p:spPr>
          <a:xfrm>
            <a:off x="3352801" y="19050"/>
            <a:ext cx="20417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Last Month</a:t>
            </a:r>
            <a:endParaRPr lang="en-US" b="1" dirty="0">
              <a:solidFill>
                <a:srgbClr val="FF0000"/>
              </a:solidFill>
            </a:endParaRPr>
          </a:p>
        </p:txBody>
      </p:sp>
      <p:sp>
        <p:nvSpPr>
          <p:cNvPr id="9" name="Rectangle 8"/>
          <p:cNvSpPr/>
          <p:nvPr/>
        </p:nvSpPr>
        <p:spPr>
          <a:xfrm>
            <a:off x="152400" y="3276600"/>
            <a:ext cx="10668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43200" y="3276600"/>
            <a:ext cx="1081454"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70363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86" y="38100"/>
            <a:ext cx="5442614" cy="681990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a:t>
            </a:r>
            <a:endParaRPr lang="en-US" sz="1600" b="1" u="sng" dirty="0">
              <a:solidFill>
                <a:srgbClr val="FF0000"/>
              </a:solidFill>
            </a:endParaRPr>
          </a:p>
        </p:txBody>
      </p:sp>
      <p:sp>
        <p:nvSpPr>
          <p:cNvPr id="8" name="TextBox 7"/>
          <p:cNvSpPr txBox="1"/>
          <p:nvPr/>
        </p:nvSpPr>
        <p:spPr>
          <a:xfrm>
            <a:off x="7391399" y="3300968"/>
            <a:ext cx="1508315" cy="369332"/>
          </a:xfrm>
          <a:prstGeom prst="rect">
            <a:avLst/>
          </a:prstGeom>
          <a:noFill/>
        </p:spPr>
        <p:txBody>
          <a:bodyPr wrap="square" rtlCol="0">
            <a:spAutoFit/>
          </a:bodyPr>
          <a:lstStyle/>
          <a:p>
            <a:r>
              <a:rPr lang="en-US" b="1" dirty="0">
                <a:solidFill>
                  <a:srgbClr val="FF0000"/>
                </a:solidFill>
              </a:rPr>
              <a:t>----- NOW</a:t>
            </a: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13" name="Rectangle 12"/>
          <p:cNvSpPr/>
          <p:nvPr/>
        </p:nvSpPr>
        <p:spPr>
          <a:xfrm>
            <a:off x="700726" y="1371600"/>
            <a:ext cx="442274"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667000" y="1663125"/>
            <a:ext cx="914400" cy="584775"/>
          </a:xfrm>
          <a:prstGeom prst="rect">
            <a:avLst/>
          </a:prstGeom>
          <a:noFill/>
        </p:spPr>
        <p:txBody>
          <a:bodyPr wrap="square" rtlCol="0">
            <a:spAutoFit/>
          </a:bodyPr>
          <a:lstStyle/>
          <a:p>
            <a:r>
              <a:rPr lang="en-US" sz="3200" dirty="0" smtClean="0">
                <a:solidFill>
                  <a:srgbClr val="FA5236"/>
                </a:solidFill>
              </a:rPr>
              <a:t>S</a:t>
            </a:r>
            <a:r>
              <a:rPr lang="en-US" sz="1000" dirty="0" smtClean="0">
                <a:solidFill>
                  <a:srgbClr val="FA5236"/>
                </a:solidFill>
              </a:rPr>
              <a:t>hort</a:t>
            </a:r>
            <a:endParaRPr lang="en-US" sz="3200" dirty="0">
              <a:solidFill>
                <a:srgbClr val="FA5236"/>
              </a:solidFill>
            </a:endParaRPr>
          </a:p>
        </p:txBody>
      </p:sp>
      <p:sp>
        <p:nvSpPr>
          <p:cNvPr id="16" name="TextBox 15"/>
          <p:cNvSpPr txBox="1"/>
          <p:nvPr/>
        </p:nvSpPr>
        <p:spPr>
          <a:xfrm>
            <a:off x="2619866" y="3669514"/>
            <a:ext cx="656734" cy="584775"/>
          </a:xfrm>
          <a:prstGeom prst="rect">
            <a:avLst/>
          </a:prstGeom>
          <a:noFill/>
        </p:spPr>
        <p:txBody>
          <a:bodyPr wrap="square" rtlCol="0">
            <a:spAutoFit/>
          </a:bodyPr>
          <a:lstStyle/>
          <a:p>
            <a:r>
              <a:rPr lang="en-US" sz="3200" dirty="0" smtClean="0">
                <a:solidFill>
                  <a:srgbClr val="FA5236"/>
                </a:solidFill>
              </a:rPr>
              <a:t>L</a:t>
            </a:r>
            <a:r>
              <a:rPr lang="en-US" sz="1000" dirty="0" smtClean="0">
                <a:solidFill>
                  <a:srgbClr val="FA5236"/>
                </a:solidFill>
              </a:rPr>
              <a:t>ong</a:t>
            </a:r>
            <a:endParaRPr lang="en-US" sz="3200" dirty="0">
              <a:solidFill>
                <a:srgbClr val="FA5236"/>
              </a:solidFill>
            </a:endParaRPr>
          </a:p>
        </p:txBody>
      </p:sp>
      <p:sp>
        <p:nvSpPr>
          <p:cNvPr id="5" name="TextBox 4"/>
          <p:cNvSpPr txBox="1"/>
          <p:nvPr/>
        </p:nvSpPr>
        <p:spPr>
          <a:xfrm>
            <a:off x="228600" y="2272253"/>
            <a:ext cx="5410200" cy="461665"/>
          </a:xfrm>
          <a:prstGeom prst="rect">
            <a:avLst/>
          </a:prstGeom>
          <a:noFill/>
        </p:spPr>
        <p:txBody>
          <a:bodyPr wrap="square" rtlCol="0">
            <a:spAutoFit/>
          </a:bodyPr>
          <a:lstStyle/>
          <a:p>
            <a:r>
              <a:rPr lang="en-US" sz="1200" dirty="0" smtClean="0"/>
              <a:t>The </a:t>
            </a:r>
            <a:r>
              <a:rPr lang="en-US" sz="1200" u="sng" dirty="0" smtClean="0"/>
              <a:t>short term drought </a:t>
            </a:r>
            <a:r>
              <a:rPr lang="en-US" sz="1200" dirty="0" smtClean="0"/>
              <a:t>has shifted/extended from southwest to northwest.  But the </a:t>
            </a:r>
            <a:r>
              <a:rPr lang="en-US" sz="1200" u="sng" dirty="0" smtClean="0"/>
              <a:t>long term drought in the southwest remains</a:t>
            </a:r>
            <a:r>
              <a:rPr lang="en-US" sz="1200" dirty="0" smtClean="0"/>
              <a:t>.</a:t>
            </a:r>
            <a:endParaRPr lang="en-US" sz="1200" dirty="0"/>
          </a:p>
        </p:txBody>
      </p:sp>
    </p:spTree>
    <p:extLst>
      <p:ext uri="{BB962C8B-B14F-4D97-AF65-F5344CB8AC3E}">
        <p14:creationId xmlns:p14="http://schemas.microsoft.com/office/powerpoint/2010/main" val="172978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5257800" y="127263"/>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6" name="TextBox 5"/>
          <p:cNvSpPr txBox="1"/>
          <p:nvPr/>
        </p:nvSpPr>
        <p:spPr>
          <a:xfrm>
            <a:off x="4993849" y="1219200"/>
            <a:ext cx="3886200" cy="1754326"/>
          </a:xfrm>
          <a:prstGeom prst="rect">
            <a:avLst/>
          </a:prstGeom>
          <a:noFill/>
        </p:spPr>
        <p:txBody>
          <a:bodyPr wrap="square" rtlCol="0">
            <a:spAutoFit/>
          </a:bodyPr>
          <a:lstStyle/>
          <a:p>
            <a:r>
              <a:rPr lang="en-US" dirty="0" smtClean="0"/>
              <a:t>Such </a:t>
            </a:r>
            <a:r>
              <a:rPr lang="en-US" b="1" dirty="0" smtClean="0">
                <a:solidFill>
                  <a:srgbClr val="0033CC"/>
                </a:solidFill>
              </a:rPr>
              <a:t>swings</a:t>
            </a:r>
            <a:r>
              <a:rPr lang="en-US" dirty="0" smtClean="0"/>
              <a:t> in </a:t>
            </a:r>
            <a:r>
              <a:rPr lang="en-US" dirty="0" smtClean="0">
                <a:solidFill>
                  <a:srgbClr val="FF0000"/>
                </a:solidFill>
              </a:rPr>
              <a:t>winter </a:t>
            </a:r>
            <a:r>
              <a:rPr lang="en-US" dirty="0" smtClean="0"/>
              <a:t>Temperatures </a:t>
            </a:r>
          </a:p>
          <a:p>
            <a:r>
              <a:rPr lang="en-US" u="sng" dirty="0" smtClean="0"/>
              <a:t>Even in the midst of La Nina!!</a:t>
            </a:r>
          </a:p>
          <a:p>
            <a:r>
              <a:rPr lang="en-US" u="sng" dirty="0" smtClean="0"/>
              <a:t>From  Jan –&gt; Feb -&gt; Mar</a:t>
            </a:r>
          </a:p>
          <a:p>
            <a:endParaRPr lang="en-US" u="sng" dirty="0"/>
          </a:p>
          <a:p>
            <a:r>
              <a:rPr lang="en-US" u="sng" dirty="0" smtClean="0"/>
              <a:t>Now back to cold across much of US! So far!!</a:t>
            </a:r>
          </a:p>
        </p:txBody>
      </p:sp>
      <p:sp>
        <p:nvSpPr>
          <p:cNvPr id="16" name="TextBox 15"/>
          <p:cNvSpPr txBox="1"/>
          <p:nvPr/>
        </p:nvSpPr>
        <p:spPr>
          <a:xfrm>
            <a:off x="7162800" y="2983468"/>
            <a:ext cx="1981200" cy="369332"/>
          </a:xfrm>
          <a:prstGeom prst="rect">
            <a:avLst/>
          </a:prstGeom>
          <a:noFill/>
        </p:spPr>
        <p:txBody>
          <a:bodyPr wrap="square" rtlCol="0">
            <a:spAutoFit/>
          </a:bodyPr>
          <a:lstStyle/>
          <a:p>
            <a:r>
              <a:rPr lang="en-US" dirty="0" smtClean="0"/>
              <a:t>So far this month !!</a:t>
            </a:r>
            <a:endParaRPr lang="en-US" dirty="0"/>
          </a:p>
        </p:txBody>
      </p:sp>
      <p:sp>
        <p:nvSpPr>
          <p:cNvPr id="7" name="TextBox 6"/>
          <p:cNvSpPr txBox="1"/>
          <p:nvPr/>
        </p:nvSpPr>
        <p:spPr>
          <a:xfrm>
            <a:off x="3352800" y="5638800"/>
            <a:ext cx="1143000" cy="738664"/>
          </a:xfrm>
          <a:prstGeom prst="rect">
            <a:avLst/>
          </a:prstGeom>
          <a:noFill/>
        </p:spPr>
        <p:txBody>
          <a:bodyPr wrap="square" rtlCol="0">
            <a:spAutoFit/>
          </a:bodyPr>
          <a:lstStyle/>
          <a:p>
            <a:r>
              <a:rPr lang="en-US" sz="1400" b="1" dirty="0" smtClean="0">
                <a:solidFill>
                  <a:srgbClr val="0033CC"/>
                </a:solidFill>
              </a:rPr>
              <a:t>Remember, the TX freeze!!</a:t>
            </a:r>
            <a:endParaRPr lang="en-US" sz="1400" b="1" dirty="0">
              <a:solidFill>
                <a:srgbClr val="0033CC"/>
              </a:solidFill>
            </a:endParaRPr>
          </a:p>
        </p:txBody>
      </p:sp>
      <p:pic>
        <p:nvPicPr>
          <p:cNvPr id="3074" name="Picture 2" descr="https://www.cpc.ncep.noaa.gov/products/tanal/30day/mean/20210531.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67179" cy="67532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4993849" y="3333952"/>
            <a:ext cx="4150151" cy="3241660"/>
          </a:xfrm>
          <a:prstGeom prst="rect">
            <a:avLst/>
          </a:prstGeom>
        </p:spPr>
      </p:pic>
      <p:sp>
        <p:nvSpPr>
          <p:cNvPr id="2" name="Rectangle 1"/>
          <p:cNvSpPr/>
          <p:nvPr/>
        </p:nvSpPr>
        <p:spPr>
          <a:xfrm>
            <a:off x="5105400" y="420469"/>
            <a:ext cx="3429000" cy="369332"/>
          </a:xfrm>
          <a:prstGeom prst="rect">
            <a:avLst/>
          </a:prstGeom>
        </p:spPr>
        <p:txBody>
          <a:bodyPr wrap="square">
            <a:spAutoFit/>
          </a:bodyPr>
          <a:lstStyle/>
          <a:p>
            <a:pPr algn="ctr"/>
            <a:r>
              <a:rPr lang="en-US" altLang="en-US" b="1" dirty="0" smtClean="0">
                <a:solidFill>
                  <a:srgbClr val="FF0000"/>
                </a:solidFill>
              </a:rPr>
              <a:t>Slide </a:t>
            </a:r>
            <a:r>
              <a:rPr lang="en-US" altLang="en-US" b="1" dirty="0">
                <a:solidFill>
                  <a:srgbClr val="FF0000"/>
                </a:solidFill>
              </a:rPr>
              <a:t>shown last month)</a:t>
            </a:r>
          </a:p>
        </p:txBody>
      </p:sp>
    </p:spTree>
    <p:extLst>
      <p:ext uri="{BB962C8B-B14F-4D97-AF65-F5344CB8AC3E}">
        <p14:creationId xmlns:p14="http://schemas.microsoft.com/office/powerpoint/2010/main" val="35499103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7171" name="TextBox 1"/>
          <p:cNvSpPr txBox="1">
            <a:spLocks noChangeArrowheads="1"/>
          </p:cNvSpPr>
          <p:nvPr/>
        </p:nvSpPr>
        <p:spPr bwMode="auto">
          <a:xfrm>
            <a:off x="5257800" y="127263"/>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6" name="TextBox 5"/>
          <p:cNvSpPr txBox="1"/>
          <p:nvPr/>
        </p:nvSpPr>
        <p:spPr>
          <a:xfrm>
            <a:off x="4993849" y="1219200"/>
            <a:ext cx="3886200" cy="923330"/>
          </a:xfrm>
          <a:prstGeom prst="rect">
            <a:avLst/>
          </a:prstGeom>
          <a:noFill/>
        </p:spPr>
        <p:txBody>
          <a:bodyPr wrap="square" rtlCol="0">
            <a:spAutoFit/>
          </a:bodyPr>
          <a:lstStyle/>
          <a:p>
            <a:r>
              <a:rPr lang="en-US" dirty="0" smtClean="0"/>
              <a:t>Such </a:t>
            </a:r>
            <a:r>
              <a:rPr lang="en-US" b="1" dirty="0" smtClean="0">
                <a:solidFill>
                  <a:srgbClr val="0033CC"/>
                </a:solidFill>
              </a:rPr>
              <a:t>swings</a:t>
            </a:r>
            <a:r>
              <a:rPr lang="en-US" dirty="0" smtClean="0"/>
              <a:t> in </a:t>
            </a:r>
            <a:r>
              <a:rPr lang="en-US" dirty="0" smtClean="0">
                <a:solidFill>
                  <a:srgbClr val="FF0000"/>
                </a:solidFill>
              </a:rPr>
              <a:t>winter </a:t>
            </a:r>
            <a:r>
              <a:rPr lang="en-US" dirty="0" smtClean="0"/>
              <a:t>Temperatures </a:t>
            </a:r>
          </a:p>
          <a:p>
            <a:r>
              <a:rPr lang="en-US" u="sng" dirty="0" smtClean="0"/>
              <a:t>Even in the midst of La Nina!!</a:t>
            </a:r>
          </a:p>
          <a:p>
            <a:r>
              <a:rPr lang="en-US" u="sng" dirty="0" smtClean="0"/>
              <a:t>From  </a:t>
            </a:r>
            <a:r>
              <a:rPr lang="en-US" u="sng" dirty="0" smtClean="0"/>
              <a:t>Mar-&gt;</a:t>
            </a:r>
            <a:r>
              <a:rPr lang="en-US" u="sng" dirty="0" smtClean="0"/>
              <a:t>Apr</a:t>
            </a:r>
            <a:r>
              <a:rPr lang="en-US" u="sng" dirty="0" smtClean="0"/>
              <a:t> </a:t>
            </a:r>
            <a:r>
              <a:rPr lang="en-US" u="sng" dirty="0" smtClean="0"/>
              <a:t>–&gt; </a:t>
            </a:r>
            <a:r>
              <a:rPr lang="en-US" u="sng" dirty="0" smtClean="0"/>
              <a:t>May</a:t>
            </a:r>
            <a:r>
              <a:rPr lang="en-US" u="sng" dirty="0" smtClean="0"/>
              <a:t> </a:t>
            </a:r>
            <a:r>
              <a:rPr lang="en-US" u="sng" dirty="0" smtClean="0"/>
              <a:t>-&gt; </a:t>
            </a:r>
            <a:r>
              <a:rPr lang="en-US" u="sng" dirty="0" smtClean="0"/>
              <a:t>Jun</a:t>
            </a:r>
            <a:endParaRPr lang="en-US" u="sng" dirty="0" smtClean="0"/>
          </a:p>
        </p:txBody>
      </p:sp>
      <p:sp>
        <p:nvSpPr>
          <p:cNvPr id="16" name="TextBox 15"/>
          <p:cNvSpPr txBox="1"/>
          <p:nvPr/>
        </p:nvSpPr>
        <p:spPr>
          <a:xfrm>
            <a:off x="7162800" y="2983468"/>
            <a:ext cx="1981200" cy="369332"/>
          </a:xfrm>
          <a:prstGeom prst="rect">
            <a:avLst/>
          </a:prstGeom>
          <a:noFill/>
        </p:spPr>
        <p:txBody>
          <a:bodyPr wrap="square" rtlCol="0">
            <a:spAutoFit/>
          </a:bodyPr>
          <a:lstStyle/>
          <a:p>
            <a:r>
              <a:rPr lang="en-US" dirty="0" smtClean="0"/>
              <a:t>So far this month !!</a:t>
            </a:r>
            <a:endParaRPr lang="en-US" dirty="0"/>
          </a:p>
        </p:txBody>
      </p:sp>
      <p:sp>
        <p:nvSpPr>
          <p:cNvPr id="7" name="TextBox 6"/>
          <p:cNvSpPr txBox="1"/>
          <p:nvPr/>
        </p:nvSpPr>
        <p:spPr>
          <a:xfrm>
            <a:off x="3352800" y="5638800"/>
            <a:ext cx="1143000" cy="738664"/>
          </a:xfrm>
          <a:prstGeom prst="rect">
            <a:avLst/>
          </a:prstGeom>
          <a:noFill/>
        </p:spPr>
        <p:txBody>
          <a:bodyPr wrap="square" rtlCol="0">
            <a:spAutoFit/>
          </a:bodyPr>
          <a:lstStyle/>
          <a:p>
            <a:r>
              <a:rPr lang="en-US" sz="1400" b="1" dirty="0" smtClean="0">
                <a:solidFill>
                  <a:srgbClr val="0033CC"/>
                </a:solidFill>
              </a:rPr>
              <a:t>Remember, the TX freeze!!</a:t>
            </a:r>
            <a:endParaRPr lang="en-US" sz="1400" b="1" dirty="0">
              <a:solidFill>
                <a:srgbClr val="0033CC"/>
              </a:solidFill>
            </a:endParaRPr>
          </a:p>
        </p:txBody>
      </p:sp>
      <p:pic>
        <p:nvPicPr>
          <p:cNvPr id="11266" name="Picture 2" descr="https://www.cpc.ncep.noaa.gov/products/tanal/30day/mean/20210630.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546"/>
            <a:ext cx="4876800" cy="6753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4993849" y="3339855"/>
            <a:ext cx="4150151" cy="3213345"/>
          </a:xfrm>
          <a:prstGeom prst="rect">
            <a:avLst/>
          </a:prstGeom>
        </p:spPr>
      </p:pic>
    </p:spTree>
    <p:extLst>
      <p:ext uri="{BB962C8B-B14F-4D97-AF65-F5344CB8AC3E}">
        <p14:creationId xmlns:p14="http://schemas.microsoft.com/office/powerpoint/2010/main" val="10089031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3164" y="-4292"/>
            <a:ext cx="4313796" cy="5947891"/>
          </a:xfrm>
          <a:prstGeom prst="rect">
            <a:avLst/>
          </a:prstGeom>
        </p:spPr>
      </p:pic>
      <p:sp>
        <p:nvSpPr>
          <p:cNvPr id="5" name="Rectangle 4"/>
          <p:cNvSpPr/>
          <p:nvPr/>
        </p:nvSpPr>
        <p:spPr>
          <a:xfrm>
            <a:off x="5932659" y="378023"/>
            <a:ext cx="1941557" cy="307777"/>
          </a:xfrm>
          <a:prstGeom prst="rect">
            <a:avLst/>
          </a:prstGeom>
        </p:spPr>
        <p:txBody>
          <a:bodyPr wrap="none">
            <a:spAutoFit/>
          </a:bodyPr>
          <a:lstStyle/>
          <a:p>
            <a:r>
              <a:rPr lang="en-US" sz="1400" dirty="0">
                <a:hlinkClick r:id="rId4"/>
              </a:rPr>
              <a:t>https://fsapps.nwcg.gov/</a:t>
            </a:r>
            <a:endParaRPr lang="en-US" sz="1400" dirty="0"/>
          </a:p>
        </p:txBody>
      </p:sp>
      <p:sp>
        <p:nvSpPr>
          <p:cNvPr id="16" name="Slide Number Placeholder 3"/>
          <p:cNvSpPr>
            <a:spLocks noGrp="1"/>
          </p:cNvSpPr>
          <p:nvPr>
            <p:ph type="sldNum" sz="quarter" idx="12"/>
          </p:nvPr>
        </p:nvSpPr>
        <p:spPr>
          <a:xfrm>
            <a:off x="88392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6824547" y="2911214"/>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240618" y="5460309"/>
            <a:ext cx="2078115" cy="584775"/>
          </a:xfrm>
          <a:prstGeom prst="rect">
            <a:avLst/>
          </a:prstGeom>
          <a:noFill/>
        </p:spPr>
        <p:txBody>
          <a:bodyPr wrap="square" rtlCol="0">
            <a:spAutoFit/>
          </a:bodyPr>
          <a:lstStyle/>
          <a:p>
            <a:r>
              <a:rPr lang="en-US" sz="1600" dirty="0" smtClean="0">
                <a:solidFill>
                  <a:srgbClr val="FF0000"/>
                </a:solidFill>
              </a:rPr>
              <a:t>Many CA  reservoirs are already low!! </a:t>
            </a:r>
            <a:endParaRPr lang="en-US" sz="1600" dirty="0">
              <a:solidFill>
                <a:srgbClr val="FF0000"/>
              </a:solidFill>
            </a:endParaRPr>
          </a:p>
        </p:txBody>
      </p:sp>
      <p:sp>
        <p:nvSpPr>
          <p:cNvPr id="26" name="TextBox 25"/>
          <p:cNvSpPr txBox="1"/>
          <p:nvPr/>
        </p:nvSpPr>
        <p:spPr>
          <a:xfrm>
            <a:off x="5715000" y="105019"/>
            <a:ext cx="1202473" cy="276999"/>
          </a:xfrm>
          <a:prstGeom prst="rect">
            <a:avLst/>
          </a:prstGeom>
          <a:noFill/>
        </p:spPr>
        <p:txBody>
          <a:bodyPr wrap="square" rtlCol="0">
            <a:spAutoFit/>
          </a:bodyPr>
          <a:lstStyle/>
          <a:p>
            <a:r>
              <a:rPr lang="en-US" sz="1200" b="1" dirty="0" smtClean="0">
                <a:solidFill>
                  <a:srgbClr val="FF0000"/>
                </a:solidFill>
              </a:rPr>
              <a:t>THIS MONTH</a:t>
            </a:r>
            <a:endParaRPr lang="en-US" sz="1200" b="1" dirty="0">
              <a:solidFill>
                <a:srgbClr val="FF0000"/>
              </a:solidFill>
            </a:endParaRPr>
          </a:p>
        </p:txBody>
      </p:sp>
      <p:sp>
        <p:nvSpPr>
          <p:cNvPr id="3" name="TextBox 2"/>
          <p:cNvSpPr txBox="1"/>
          <p:nvPr/>
        </p:nvSpPr>
        <p:spPr>
          <a:xfrm>
            <a:off x="-74359" y="5943599"/>
            <a:ext cx="4493959" cy="954107"/>
          </a:xfrm>
          <a:prstGeom prst="rect">
            <a:avLst/>
          </a:prstGeom>
          <a:noFill/>
        </p:spPr>
        <p:txBody>
          <a:bodyPr wrap="square" rtlCol="0">
            <a:spAutoFit/>
          </a:bodyPr>
          <a:lstStyle/>
          <a:p>
            <a:r>
              <a:rPr lang="en-US" sz="1400" b="1" dirty="0" smtClean="0">
                <a:solidFill>
                  <a:srgbClr val="0033CC"/>
                </a:solidFill>
              </a:rPr>
              <a:t>If La Nina continues reappears later this year, it will be a major problem for  water in the western states!!!!    </a:t>
            </a:r>
          </a:p>
          <a:p>
            <a:r>
              <a:rPr lang="en-US" sz="1400" b="1" dirty="0" smtClean="0">
                <a:solidFill>
                  <a:srgbClr val="FF0000"/>
                </a:solidFill>
              </a:rPr>
              <a:t>ALARM/WARNING!! for this year’s Fire Season for the US West/Southwest states!! (see US Drought Monitor!)</a:t>
            </a:r>
            <a:endParaRPr lang="en-US" sz="1400" b="1" dirty="0">
              <a:solidFill>
                <a:srgbClr val="FF0000"/>
              </a:solidFill>
            </a:endParaRPr>
          </a:p>
        </p:txBody>
      </p:sp>
      <p:pic>
        <p:nvPicPr>
          <p:cNvPr id="4098" name="Picture 2" descr="Forecast Fire Danger Rating Continental Ma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72348" y="3810000"/>
            <a:ext cx="2371652" cy="176637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85507" y="1172847"/>
            <a:ext cx="991493" cy="369332"/>
          </a:xfrm>
          <a:prstGeom prst="rect">
            <a:avLst/>
          </a:prstGeom>
          <a:noFill/>
        </p:spPr>
        <p:txBody>
          <a:bodyPr wrap="square" rtlCol="0">
            <a:spAutoFit/>
          </a:bodyPr>
          <a:lstStyle/>
          <a:p>
            <a:r>
              <a:rPr lang="en-US" dirty="0" smtClean="0"/>
              <a:t>???</a:t>
            </a:r>
            <a:endParaRPr lang="en-US" dirty="0"/>
          </a:p>
        </p:txBody>
      </p:sp>
      <p:pic>
        <p:nvPicPr>
          <p:cNvPr id="24" name="Picture 23"/>
          <p:cNvPicPr>
            <a:picLocks noChangeAspect="1"/>
          </p:cNvPicPr>
          <p:nvPr/>
        </p:nvPicPr>
        <p:blipFill>
          <a:blip r:embed="rId6"/>
          <a:stretch>
            <a:fillRect/>
          </a:stretch>
        </p:blipFill>
        <p:spPr>
          <a:xfrm>
            <a:off x="4419600" y="-4291"/>
            <a:ext cx="4659491" cy="3829905"/>
          </a:xfrm>
          <a:prstGeom prst="rect">
            <a:avLst/>
          </a:prstGeom>
        </p:spPr>
      </p:pic>
      <p:sp>
        <p:nvSpPr>
          <p:cNvPr id="8" name="Rectangle 7"/>
          <p:cNvSpPr/>
          <p:nvPr/>
        </p:nvSpPr>
        <p:spPr>
          <a:xfrm>
            <a:off x="4318733" y="5562600"/>
            <a:ext cx="4825265" cy="1292662"/>
          </a:xfrm>
          <a:prstGeom prst="rect">
            <a:avLst/>
          </a:prstGeom>
        </p:spPr>
        <p:txBody>
          <a:bodyPr wrap="square">
            <a:spAutoFit/>
          </a:bodyPr>
          <a:lstStyle/>
          <a:p>
            <a:r>
              <a:rPr lang="en-US" b="1" u="sng" dirty="0" smtClean="0">
                <a:solidFill>
                  <a:srgbClr val="FF0000"/>
                </a:solidFill>
              </a:rPr>
              <a:t>3-months ago in APRIL Briefing we said here !! </a:t>
            </a:r>
          </a:p>
          <a:p>
            <a:r>
              <a:rPr lang="en-US" sz="1400" b="1" dirty="0" smtClean="0">
                <a:solidFill>
                  <a:srgbClr val="0033CC"/>
                </a:solidFill>
              </a:rPr>
              <a:t>“If </a:t>
            </a:r>
            <a:r>
              <a:rPr lang="en-US" sz="1400" b="1" dirty="0">
                <a:solidFill>
                  <a:srgbClr val="0033CC"/>
                </a:solidFill>
              </a:rPr>
              <a:t>La Nina continues reappears later this year, it will be a major problem for  water in the western states!!!!    </a:t>
            </a:r>
          </a:p>
          <a:p>
            <a:r>
              <a:rPr lang="en-US" sz="1400" b="1" u="sng" dirty="0">
                <a:solidFill>
                  <a:srgbClr val="FF0000"/>
                </a:solidFill>
              </a:rPr>
              <a:t>ALARM/WARNING!! for this year’s Fire Season </a:t>
            </a:r>
            <a:r>
              <a:rPr lang="en-US" sz="1400" b="1" dirty="0">
                <a:solidFill>
                  <a:srgbClr val="FF0000"/>
                </a:solidFill>
              </a:rPr>
              <a:t>for the US West/Southwest states </a:t>
            </a:r>
            <a:r>
              <a:rPr lang="en-US" b="1" u="sng" dirty="0">
                <a:solidFill>
                  <a:srgbClr val="FF0000"/>
                </a:solidFill>
              </a:rPr>
              <a:t>even before that La </a:t>
            </a:r>
            <a:r>
              <a:rPr lang="en-US" b="1" u="sng" dirty="0" smtClean="0">
                <a:solidFill>
                  <a:srgbClr val="FF0000"/>
                </a:solidFill>
              </a:rPr>
              <a:t>Nina” </a:t>
            </a:r>
            <a:endParaRPr lang="en-US" b="1" u="sng" dirty="0">
              <a:solidFill>
                <a:srgbClr val="FF0000"/>
              </a:solidFill>
            </a:endParaRPr>
          </a:p>
        </p:txBody>
      </p:sp>
      <p:pic>
        <p:nvPicPr>
          <p:cNvPr id="9220" name="Picture 4" descr="Forecast Fire Danger Rating Continental Ma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39575" y="3826368"/>
            <a:ext cx="2334074" cy="173838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638800" y="381854"/>
            <a:ext cx="3419752" cy="923330"/>
          </a:xfrm>
          <a:prstGeom prst="rect">
            <a:avLst/>
          </a:prstGeom>
          <a:noFill/>
        </p:spPr>
        <p:txBody>
          <a:bodyPr wrap="square" rtlCol="0">
            <a:spAutoFit/>
          </a:bodyPr>
          <a:lstStyle/>
          <a:p>
            <a:r>
              <a:rPr lang="en-US" dirty="0" smtClean="0">
                <a:solidFill>
                  <a:schemeClr val="bg1"/>
                </a:solidFill>
              </a:rPr>
              <a:t># of Fires NOW in western states, twice as that during last year, at this time!!  </a:t>
            </a:r>
            <a:endParaRPr lang="en-US" dirty="0">
              <a:solidFill>
                <a:schemeClr val="bg1"/>
              </a:solidFill>
            </a:endParaRPr>
          </a:p>
        </p:txBody>
      </p:sp>
      <p:cxnSp>
        <p:nvCxnSpPr>
          <p:cNvPr id="22" name="Straight Connector 21"/>
          <p:cNvCxnSpPr/>
          <p:nvPr/>
        </p:nvCxnSpPr>
        <p:spPr>
          <a:xfrm>
            <a:off x="4318733" y="5576371"/>
            <a:ext cx="0" cy="1321335"/>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4883" y="6106747"/>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19</a:t>
            </a:fld>
            <a:endParaRPr lang="en-US" altLang="en-US" sz="1400"/>
          </a:p>
        </p:txBody>
      </p:sp>
      <p:pic>
        <p:nvPicPr>
          <p:cNvPr id="12292" name="Picture 9" descr="[color code 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419600" y="786825"/>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Same data source  USGS:</a:t>
            </a:r>
          </a:p>
          <a:p>
            <a:pPr eaLnBrk="1" hangingPunct="1">
              <a:spcBef>
                <a:spcPct val="0"/>
              </a:spcBef>
            </a:pPr>
            <a:endParaRPr lang="en-US" altLang="en-US" sz="1600" dirty="0">
              <a:latin typeface="Times New Roman" pitchFamily="18" charset="0"/>
            </a:endParaRPr>
          </a:p>
          <a:p>
            <a:pPr eaLnBrk="1" hangingPunct="1">
              <a:spcBef>
                <a:spcPct val="0"/>
              </a:spcBef>
            </a:pPr>
            <a:r>
              <a:rPr lang="en-US" altLang="en-US" sz="1600" dirty="0" smtClean="0">
                <a:latin typeface="Times New Roman" pitchFamily="18" charset="0"/>
              </a:rPr>
              <a:t>Look at the monthly maps for Northeast vs weekly maps in the bottom!!</a:t>
            </a: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2" name="TextBox 1"/>
          <p:cNvSpPr txBox="1"/>
          <p:nvPr/>
        </p:nvSpPr>
        <p:spPr>
          <a:xfrm>
            <a:off x="6908744" y="2999939"/>
            <a:ext cx="2131473" cy="738664"/>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a:solidFill>
                <a:srgbClr val="FF0000"/>
              </a:solidFill>
            </a:endParaRPr>
          </a:p>
          <a:p>
            <a:pPr algn="ctr"/>
            <a:r>
              <a:rPr lang="en-US" sz="1400" b="1" dirty="0">
                <a:solidFill>
                  <a:srgbClr val="FF0000"/>
                </a:solidFill>
              </a:rPr>
              <a:t>Now (below)</a:t>
            </a: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19</a:t>
            </a:fld>
            <a:endParaRPr lang="en-US" altLang="en-US" sz="1400" dirty="0"/>
          </a:p>
        </p:txBody>
      </p:sp>
      <p:pic>
        <p:nvPicPr>
          <p:cNvPr id="12301" name="Picture 31" descr="map lege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6396597"/>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876800" y="2819400"/>
            <a:ext cx="1818027" cy="1595793"/>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Left Bracket 3"/>
          <p:cNvSpPr/>
          <p:nvPr/>
        </p:nvSpPr>
        <p:spPr>
          <a:xfrm>
            <a:off x="457200" y="323850"/>
            <a:ext cx="142875" cy="4277316"/>
          </a:xfrm>
          <a:prstGeom prst="leftBracket">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4" idx="1"/>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797450" y="4191000"/>
            <a:ext cx="2607425" cy="1815882"/>
          </a:xfrm>
          <a:prstGeom prst="rect">
            <a:avLst/>
          </a:prstGeom>
          <a:noFill/>
        </p:spPr>
        <p:txBody>
          <a:bodyPr wrap="square" rtlCol="0">
            <a:spAutoFit/>
          </a:bodyPr>
          <a:lstStyle/>
          <a:p>
            <a:r>
              <a:rPr lang="en-US" sz="1400" u="sng" dirty="0" smtClean="0"/>
              <a:t>Streamflow is only a partial indicator, as it is highly managed.</a:t>
            </a:r>
          </a:p>
          <a:p>
            <a:endParaRPr lang="en-US" sz="1400" u="sng" dirty="0" smtClean="0"/>
          </a:p>
          <a:p>
            <a:r>
              <a:rPr lang="en-US" sz="1400" u="sng" dirty="0" smtClean="0"/>
              <a:t>Look along the Pacific coastal states.  If sometimes, the various indicators are confusing, go back to % of rainfall deficit maps – to reinforce!! </a:t>
            </a:r>
          </a:p>
        </p:txBody>
      </p:sp>
      <p:sp>
        <p:nvSpPr>
          <p:cNvPr id="29" name="Arc 28"/>
          <p:cNvSpPr/>
          <p:nvPr/>
        </p:nvSpPr>
        <p:spPr>
          <a:xfrm flipH="1">
            <a:off x="76200" y="609599"/>
            <a:ext cx="704850" cy="4588329"/>
          </a:xfrm>
          <a:prstGeom prst="arc">
            <a:avLst>
              <a:gd name="adj1" fmla="val 16002720"/>
              <a:gd name="adj2" fmla="val 5646573"/>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5" name="Straight Arrow Connector 34"/>
          <p:cNvCxnSpPr/>
          <p:nvPr/>
        </p:nvCxnSpPr>
        <p:spPr>
          <a:xfrm>
            <a:off x="5570911" y="3874532"/>
            <a:ext cx="2277689" cy="1611868"/>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4" name="Arc 33"/>
          <p:cNvSpPr/>
          <p:nvPr/>
        </p:nvSpPr>
        <p:spPr>
          <a:xfrm>
            <a:off x="3022326" y="2823839"/>
            <a:ext cx="711474" cy="1896836"/>
          </a:xfrm>
          <a:prstGeom prst="arc">
            <a:avLst>
              <a:gd name="adj1" fmla="val 16002720"/>
              <a:gd name="adj2" fmla="val 5583542"/>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 name="Straight Arrow Connector 5"/>
          <p:cNvCxnSpPr/>
          <p:nvPr/>
        </p:nvCxnSpPr>
        <p:spPr>
          <a:xfrm>
            <a:off x="6709755" y="3086100"/>
            <a:ext cx="1900845" cy="1515066"/>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5122" name="Picture 2" descr="u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4881" y="2057400"/>
            <a:ext cx="3397642" cy="2173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0"/>
          <a:stretch>
            <a:fillRect/>
          </a:stretch>
        </p:blipFill>
        <p:spPr>
          <a:xfrm>
            <a:off x="4005962" y="2497071"/>
            <a:ext cx="2696329" cy="1744399"/>
          </a:xfrm>
          <a:prstGeom prst="rect">
            <a:avLst/>
          </a:prstGeom>
        </p:spPr>
      </p:pic>
      <p:cxnSp>
        <p:nvCxnSpPr>
          <p:cNvPr id="36" name="Straight Arrow Connector 35"/>
          <p:cNvCxnSpPr/>
          <p:nvPr/>
        </p:nvCxnSpPr>
        <p:spPr>
          <a:xfrm flipH="1">
            <a:off x="1981201" y="3990043"/>
            <a:ext cx="86761" cy="1929301"/>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3149280" y="2807742"/>
            <a:ext cx="86761" cy="1929301"/>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3314" name="Picture 2" descr="u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0998" y="4191000"/>
            <a:ext cx="3401523" cy="2199155"/>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0999" y="0"/>
            <a:ext cx="3416452"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below normal 7-day average streamflow condition map"/>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86251" y="4319757"/>
            <a:ext cx="2657749" cy="17000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15241" y="1154502"/>
            <a:ext cx="3128759" cy="5293757"/>
          </a:xfrm>
          <a:prstGeom prst="rect">
            <a:avLst/>
          </a:prstGeom>
          <a:noFill/>
        </p:spPr>
        <p:txBody>
          <a:bodyPr wrap="square" rtlCol="0">
            <a:spAutoFit/>
          </a:bodyPr>
          <a:lstStyle/>
          <a:p>
            <a:pPr marL="285750" indent="-285750">
              <a:buFont typeface="Arial" panose="020B0604020202020204" pitchFamily="34" charset="0"/>
              <a:buChar char="•"/>
            </a:pPr>
            <a:r>
              <a:rPr lang="en-US" sz="1300" dirty="0" smtClean="0">
                <a:latin typeface="Trebuchet MS" panose="020B0603020202020204" pitchFamily="34" charset="0"/>
              </a:rPr>
              <a:t>Over the last 4-5 months, </a:t>
            </a:r>
            <a:r>
              <a:rPr lang="en-US" sz="1300" u="sng" dirty="0" smtClean="0">
                <a:latin typeface="Trebuchet MS" panose="020B0603020202020204" pitchFamily="34" charset="0"/>
              </a:rPr>
              <a:t>drought area &amp; severity has overall generally remained about the same. </a:t>
            </a:r>
            <a:r>
              <a:rPr lang="en-US" sz="1300" dirty="0" smtClean="0">
                <a:latin typeface="Trebuchet MS" panose="020B0603020202020204" pitchFamily="34" charset="0"/>
              </a:rPr>
              <a:t>The worse drought conditions are in the border areas of southwest states  CA, AZ, NV, UT, CO, and NM. These west regions are part of the  long term drought</a:t>
            </a:r>
            <a:r>
              <a:rPr lang="en-US" sz="1300" dirty="0" smtClean="0">
                <a:latin typeface="Trebuchet MS" panose="020B0603020202020204" pitchFamily="34" charset="0"/>
              </a:rPr>
              <a:t>.</a:t>
            </a:r>
          </a:p>
          <a:p>
            <a:pPr marL="285750" indent="-285750">
              <a:buFont typeface="Arial" panose="020B0604020202020204" pitchFamily="34" charset="0"/>
              <a:buChar char="•"/>
            </a:pPr>
            <a:r>
              <a:rPr lang="en-US" sz="1300" dirty="0" smtClean="0">
                <a:latin typeface="Trebuchet MS" panose="020B0603020202020204" pitchFamily="34" charset="0"/>
              </a:rPr>
              <a:t>Improvement </a:t>
            </a:r>
            <a:r>
              <a:rPr lang="en-US" sz="1300" dirty="0" smtClean="0">
                <a:latin typeface="Trebuchet MS" panose="020B0603020202020204" pitchFamily="34" charset="0"/>
              </a:rPr>
              <a:t>has been noted over parts of </a:t>
            </a:r>
            <a:r>
              <a:rPr lang="en-US" sz="1300" dirty="0" smtClean="0">
                <a:latin typeface="Trebuchet MS" panose="020B0603020202020204" pitchFamily="34" charset="0"/>
              </a:rPr>
              <a:t>TX, eastern CO, and parts of NM.</a:t>
            </a:r>
            <a:endParaRPr lang="en-US" sz="1300" dirty="0" smtClean="0">
              <a:latin typeface="Trebuchet MS" panose="020B0603020202020204" pitchFamily="34" charset="0"/>
            </a:endParaRPr>
          </a:p>
          <a:p>
            <a:pPr marL="285750" indent="-285750">
              <a:buFont typeface="Arial" panose="020B0604020202020204" pitchFamily="34" charset="0"/>
              <a:buChar char="•"/>
            </a:pPr>
            <a:endParaRPr lang="en-US" sz="1300" dirty="0" smtClean="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Rainfall continues to be deficient in the ongoing summer rainy season in Northern Great Plains, leading to continued drought here, expanding into Minnesota.</a:t>
            </a:r>
            <a:endParaRPr lang="en-US" sz="1300" dirty="0" smtClean="0">
              <a:latin typeface="Trebuchet MS" panose="020B0603020202020204" pitchFamily="34" charset="0"/>
            </a:endParaRPr>
          </a:p>
          <a:p>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About </a:t>
            </a:r>
            <a:r>
              <a:rPr lang="en-US" sz="1300" dirty="0">
                <a:latin typeface="Trebuchet MS" panose="020B0603020202020204" pitchFamily="34" charset="0"/>
              </a:rPr>
              <a:t>5</a:t>
            </a:r>
            <a:r>
              <a:rPr lang="en-US" sz="1300" dirty="0" smtClean="0">
                <a:latin typeface="Trebuchet MS" panose="020B0603020202020204" pitchFamily="34" charset="0"/>
              </a:rPr>
              <a:t>0 %  of the country is continuing to experience category D1 or worse drought condition (next side</a:t>
            </a:r>
            <a:r>
              <a:rPr lang="en-US" sz="1300" dirty="0">
                <a:latin typeface="Trebuchet MS" panose="020B0603020202020204" pitchFamily="34" charset="0"/>
              </a:rPr>
              <a:t>!). </a:t>
            </a:r>
            <a:r>
              <a:rPr lang="en-US" sz="1300" dirty="0" smtClean="0">
                <a:latin typeface="Trebuchet MS" panose="020B0603020202020204" pitchFamily="34" charset="0"/>
              </a:rPr>
              <a:t>Dry/Drought conditions over the eastern US slightly improved and western US worsened. </a:t>
            </a:r>
            <a:endParaRPr lang="en-US" sz="1300" dirty="0" smtClean="0">
              <a:latin typeface="Trebuchet MS" panose="020B0603020202020204" pitchFamily="34" charset="0"/>
            </a:endParaRPr>
          </a:p>
          <a:p>
            <a:pPr marL="285750" indent="-285750">
              <a:buFont typeface="Arial" panose="020B0604020202020204" pitchFamily="34" charset="0"/>
              <a:buChar char="•"/>
            </a:pPr>
            <a:endParaRPr lang="en-US" sz="1300" dirty="0" smtClean="0">
              <a:latin typeface="Trebuchet MS" panose="020B0603020202020204" pitchFamily="34" charset="0"/>
            </a:endParaRPr>
          </a:p>
        </p:txBody>
      </p:sp>
      <p:sp>
        <p:nvSpPr>
          <p:cNvPr id="3076" name="Title 1"/>
          <p:cNvSpPr>
            <a:spLocks noGrp="1"/>
          </p:cNvSpPr>
          <p:nvPr>
            <p:ph type="title"/>
          </p:nvPr>
        </p:nvSpPr>
        <p:spPr>
          <a:xfrm>
            <a:off x="1285783" y="-114458"/>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476999"/>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2</a:t>
            </a:fld>
            <a:endParaRPr lang="en-US" altLang="en-US" sz="1400" dirty="0">
              <a:solidFill>
                <a:srgbClr val="FF0000"/>
              </a:solidFill>
            </a:endParaRPr>
          </a:p>
        </p:txBody>
      </p:sp>
      <p:sp>
        <p:nvSpPr>
          <p:cNvPr id="26" name="TextBox 25"/>
          <p:cNvSpPr txBox="1"/>
          <p:nvPr/>
        </p:nvSpPr>
        <p:spPr>
          <a:xfrm>
            <a:off x="5687596" y="7772400"/>
            <a:ext cx="1018227" cy="369332"/>
          </a:xfrm>
          <a:prstGeom prst="rect">
            <a:avLst/>
          </a:prstGeom>
          <a:noFill/>
        </p:spPr>
        <p:txBody>
          <a:bodyPr wrap="none" rtlCol="0">
            <a:spAutoFit/>
          </a:bodyPr>
          <a:lstStyle/>
          <a:p>
            <a:r>
              <a:rPr lang="en-US" dirty="0"/>
              <a:t>February</a:t>
            </a:r>
          </a:p>
        </p:txBody>
      </p:sp>
      <p:pic>
        <p:nvPicPr>
          <p:cNvPr id="20" name="Picture 19"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2163" y="7513790"/>
            <a:ext cx="2200370" cy="1613193"/>
          </a:xfrm>
          <a:prstGeom prst="rect">
            <a:avLst/>
          </a:prstGeom>
          <a:noFill/>
          <a:ln>
            <a:noFill/>
          </a:ln>
        </p:spPr>
      </p:pic>
      <p:sp>
        <p:nvSpPr>
          <p:cNvPr id="3081" name="TextBox 17"/>
          <p:cNvSpPr txBox="1">
            <a:spLocks noChangeArrowheads="1"/>
          </p:cNvSpPr>
          <p:nvPr/>
        </p:nvSpPr>
        <p:spPr bwMode="auto">
          <a:xfrm>
            <a:off x="1547905" y="3516868"/>
            <a:ext cx="17286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 name="TextBox 1"/>
          <p:cNvSpPr txBox="1"/>
          <p:nvPr/>
        </p:nvSpPr>
        <p:spPr>
          <a:xfrm>
            <a:off x="5501141" y="0"/>
            <a:ext cx="3642859" cy="830997"/>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a:t>
            </a:r>
            <a:endParaRPr lang="en-US" sz="1200" b="1" u="sng" dirty="0">
              <a:solidFill>
                <a:srgbClr val="FF0000"/>
              </a:solidFill>
            </a:endParaRPr>
          </a:p>
        </p:txBody>
      </p:sp>
      <p:sp>
        <p:nvSpPr>
          <p:cNvPr id="4" name="TextBox 3"/>
          <p:cNvSpPr txBox="1"/>
          <p:nvPr/>
        </p:nvSpPr>
        <p:spPr>
          <a:xfrm>
            <a:off x="4639097" y="4659868"/>
            <a:ext cx="914400" cy="369332"/>
          </a:xfrm>
          <a:prstGeom prst="rect">
            <a:avLst/>
          </a:prstGeom>
          <a:noFill/>
        </p:spPr>
        <p:txBody>
          <a:bodyPr wrap="square" rtlCol="0">
            <a:spAutoFit/>
          </a:bodyPr>
          <a:lstStyle/>
          <a:p>
            <a:r>
              <a:rPr lang="en-US" dirty="0" smtClean="0"/>
              <a:t>March</a:t>
            </a:r>
            <a:endParaRPr lang="en-US" dirty="0"/>
          </a:p>
        </p:txBody>
      </p:sp>
      <p:pic>
        <p:nvPicPr>
          <p:cNvPr id="31" name="Picture 30"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0" y="5096294"/>
            <a:ext cx="2366758" cy="1533106"/>
          </a:xfrm>
          <a:prstGeom prst="rect">
            <a:avLst/>
          </a:prstGeom>
          <a:noFill/>
          <a:ln>
            <a:noFill/>
          </a:ln>
        </p:spPr>
      </p:pic>
      <p:sp>
        <p:nvSpPr>
          <p:cNvPr id="23" name="TextBox 22"/>
          <p:cNvSpPr txBox="1"/>
          <p:nvPr/>
        </p:nvSpPr>
        <p:spPr>
          <a:xfrm>
            <a:off x="4648200" y="598675"/>
            <a:ext cx="776743" cy="369332"/>
          </a:xfrm>
          <a:prstGeom prst="rect">
            <a:avLst/>
          </a:prstGeom>
          <a:noFill/>
        </p:spPr>
        <p:txBody>
          <a:bodyPr wrap="square" rtlCol="0">
            <a:spAutoFit/>
          </a:bodyPr>
          <a:lstStyle/>
          <a:p>
            <a:r>
              <a:rPr lang="en-US" dirty="0" smtClean="0"/>
              <a:t>May</a:t>
            </a:r>
            <a:endParaRPr lang="en-US" dirty="0"/>
          </a:p>
        </p:txBody>
      </p:sp>
      <p:pic>
        <p:nvPicPr>
          <p:cNvPr id="32" name="Picture 31"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3800" y="3073018"/>
            <a:ext cx="2344105" cy="1575182"/>
          </a:xfrm>
          <a:prstGeom prst="rect">
            <a:avLst/>
          </a:prstGeom>
          <a:noFill/>
          <a:ln>
            <a:noFill/>
          </a:ln>
        </p:spPr>
      </p:pic>
      <p:sp>
        <p:nvSpPr>
          <p:cNvPr id="28" name="TextBox 27"/>
          <p:cNvSpPr txBox="1"/>
          <p:nvPr/>
        </p:nvSpPr>
        <p:spPr>
          <a:xfrm>
            <a:off x="838200" y="3505200"/>
            <a:ext cx="762000" cy="369332"/>
          </a:xfrm>
          <a:prstGeom prst="rect">
            <a:avLst/>
          </a:prstGeom>
          <a:noFill/>
        </p:spPr>
        <p:txBody>
          <a:bodyPr wrap="square" rtlCol="0">
            <a:spAutoFit/>
          </a:bodyPr>
          <a:lstStyle/>
          <a:p>
            <a:r>
              <a:rPr lang="en-US" dirty="0" smtClean="0"/>
              <a:t>July</a:t>
            </a:r>
            <a:endParaRPr lang="en-US" dirty="0"/>
          </a:p>
        </p:txBody>
      </p:sp>
      <p:pic>
        <p:nvPicPr>
          <p:cNvPr id="5" name="Picture 4"/>
          <p:cNvPicPr>
            <a:picLocks noChangeAspect="1"/>
          </p:cNvPicPr>
          <p:nvPr/>
        </p:nvPicPr>
        <p:blipFill>
          <a:blip r:embed="rId6"/>
          <a:stretch>
            <a:fillRect/>
          </a:stretch>
        </p:blipFill>
        <p:spPr>
          <a:xfrm>
            <a:off x="3733800" y="922180"/>
            <a:ext cx="2320144" cy="1744820"/>
          </a:xfrm>
          <a:prstGeom prst="rect">
            <a:avLst/>
          </a:prstGeom>
        </p:spPr>
      </p:pic>
      <p:sp>
        <p:nvSpPr>
          <p:cNvPr id="19" name="TextBox 18"/>
          <p:cNvSpPr txBox="1"/>
          <p:nvPr/>
        </p:nvSpPr>
        <p:spPr>
          <a:xfrm>
            <a:off x="4724400" y="2688851"/>
            <a:ext cx="762000" cy="369332"/>
          </a:xfrm>
          <a:prstGeom prst="rect">
            <a:avLst/>
          </a:prstGeom>
          <a:noFill/>
        </p:spPr>
        <p:txBody>
          <a:bodyPr wrap="square" rtlCol="0">
            <a:spAutoFit/>
          </a:bodyPr>
          <a:lstStyle/>
          <a:p>
            <a:r>
              <a:rPr lang="en-US" dirty="0" smtClean="0"/>
              <a:t>April</a:t>
            </a:r>
            <a:endParaRPr lang="en-US" dirty="0"/>
          </a:p>
        </p:txBody>
      </p:sp>
      <p:sp>
        <p:nvSpPr>
          <p:cNvPr id="24" name="TextBox 23"/>
          <p:cNvSpPr txBox="1"/>
          <p:nvPr/>
        </p:nvSpPr>
        <p:spPr>
          <a:xfrm>
            <a:off x="1463139" y="381000"/>
            <a:ext cx="746661" cy="369332"/>
          </a:xfrm>
          <a:prstGeom prst="rect">
            <a:avLst/>
          </a:prstGeom>
          <a:noFill/>
        </p:spPr>
        <p:txBody>
          <a:bodyPr wrap="square" rtlCol="0">
            <a:spAutoFit/>
          </a:bodyPr>
          <a:lstStyle/>
          <a:p>
            <a:r>
              <a:rPr lang="en-US" dirty="0" smtClean="0"/>
              <a:t>June</a:t>
            </a:r>
            <a:endParaRPr lang="en-US" dirty="0"/>
          </a:p>
        </p:txBody>
      </p:sp>
      <p:pic>
        <p:nvPicPr>
          <p:cNvPr id="25" name="Picture 24"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727742"/>
            <a:ext cx="3709236" cy="2777458"/>
          </a:xfrm>
          <a:prstGeom prst="rect">
            <a:avLst/>
          </a:prstGeom>
          <a:noFill/>
          <a:ln>
            <a:noFill/>
          </a:ln>
        </p:spPr>
      </p:pic>
      <p:pic>
        <p:nvPicPr>
          <p:cNvPr id="27" name="Picture 26" descr="United States Drought Monito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30" y="3860609"/>
            <a:ext cx="3697806" cy="2844991"/>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https://www.cpc.ncep.noaa.gov/products/Drought/Figures/smp/ens_smp_delta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5527" y="1311618"/>
            <a:ext cx="4543390" cy="295558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www.cpc.ncep.noaa.gov/products/Drought/Figures/smp/ens_smp_delta3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19" y="3089219"/>
            <a:ext cx="4504957" cy="2930581"/>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https://www.cpc.ncep.noaa.gov/products/Drought/Figures/smp/ens_smp_delta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4522230" cy="29418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53000" y="649069"/>
            <a:ext cx="3962400" cy="646331"/>
          </a:xfrm>
          <a:prstGeom prst="rect">
            <a:avLst/>
          </a:prstGeom>
          <a:noFill/>
        </p:spPr>
        <p:txBody>
          <a:bodyPr wrap="square" rtlCol="0">
            <a:spAutoFit/>
          </a:bodyPr>
          <a:lstStyle/>
          <a:p>
            <a:r>
              <a:rPr lang="en-US" dirty="0"/>
              <a:t>NCEP  Ensemble mean NLDAS2 models’ Soil Moisture tendency/trend</a:t>
            </a:r>
          </a:p>
        </p:txBody>
      </p:sp>
      <p:sp>
        <p:nvSpPr>
          <p:cNvPr id="3" name="TextBox 2"/>
          <p:cNvSpPr txBox="1"/>
          <p:nvPr/>
        </p:nvSpPr>
        <p:spPr>
          <a:xfrm>
            <a:off x="3657600" y="1524000"/>
            <a:ext cx="838200" cy="369332"/>
          </a:xfrm>
          <a:prstGeom prst="rect">
            <a:avLst/>
          </a:prstGeom>
          <a:noFill/>
        </p:spPr>
        <p:txBody>
          <a:bodyPr wrap="square" rtlCol="0">
            <a:spAutoFit/>
          </a:bodyPr>
          <a:lstStyle/>
          <a:p>
            <a:r>
              <a:rPr lang="en-US" dirty="0"/>
              <a:t>7 days</a:t>
            </a:r>
          </a:p>
        </p:txBody>
      </p:sp>
      <p:sp>
        <p:nvSpPr>
          <p:cNvPr id="7" name="TextBox 6"/>
          <p:cNvSpPr txBox="1"/>
          <p:nvPr/>
        </p:nvSpPr>
        <p:spPr>
          <a:xfrm>
            <a:off x="8077200" y="2819400"/>
            <a:ext cx="990600" cy="369332"/>
          </a:xfrm>
          <a:prstGeom prst="rect">
            <a:avLst/>
          </a:prstGeom>
          <a:noFill/>
        </p:spPr>
        <p:txBody>
          <a:bodyPr wrap="square" rtlCol="0">
            <a:spAutoFit/>
          </a:bodyPr>
          <a:lstStyle/>
          <a:p>
            <a:r>
              <a:rPr lang="en-US" dirty="0"/>
              <a:t>14 days</a:t>
            </a:r>
          </a:p>
        </p:txBody>
      </p:sp>
      <p:sp>
        <p:nvSpPr>
          <p:cNvPr id="8" name="TextBox 7"/>
          <p:cNvSpPr txBox="1"/>
          <p:nvPr/>
        </p:nvSpPr>
        <p:spPr>
          <a:xfrm>
            <a:off x="3505200" y="4343400"/>
            <a:ext cx="990600" cy="369332"/>
          </a:xfrm>
          <a:prstGeom prst="rect">
            <a:avLst/>
          </a:prstGeom>
          <a:noFill/>
        </p:spPr>
        <p:txBody>
          <a:bodyPr wrap="square" rtlCol="0">
            <a:spAutoFit/>
          </a:bodyPr>
          <a:lstStyle/>
          <a:p>
            <a:r>
              <a:rPr lang="en-US" dirty="0"/>
              <a:t>30 days</a:t>
            </a:r>
          </a:p>
        </p:txBody>
      </p:sp>
      <p:sp>
        <p:nvSpPr>
          <p:cNvPr id="4" name="TextBox 3"/>
          <p:cNvSpPr txBox="1"/>
          <p:nvPr/>
        </p:nvSpPr>
        <p:spPr>
          <a:xfrm>
            <a:off x="4918969" y="5466546"/>
            <a:ext cx="3733800" cy="954107"/>
          </a:xfrm>
          <a:prstGeom prst="rect">
            <a:avLst/>
          </a:prstGeom>
          <a:noFill/>
        </p:spPr>
        <p:txBody>
          <a:bodyPr wrap="square" rtlCol="0">
            <a:spAutoFit/>
          </a:bodyPr>
          <a:lstStyle/>
          <a:p>
            <a:r>
              <a:rPr lang="en-US" sz="1400" dirty="0" smtClean="0"/>
              <a:t>These NLDAS2 based SM tendency mas are a few days old!! But note the change in the middle part of the country!! Upper </a:t>
            </a:r>
            <a:r>
              <a:rPr lang="en-US" sz="1400" dirty="0"/>
              <a:t>M</a:t>
            </a:r>
            <a:r>
              <a:rPr lang="en-US" sz="1400" dirty="0" smtClean="0"/>
              <a:t>idwest consistently dry!!</a:t>
            </a:r>
          </a:p>
        </p:txBody>
      </p:sp>
      <p:sp>
        <p:nvSpPr>
          <p:cNvPr id="12" name="TextBox 11"/>
          <p:cNvSpPr txBox="1"/>
          <p:nvPr/>
        </p:nvSpPr>
        <p:spPr>
          <a:xfrm>
            <a:off x="8343900" y="0"/>
            <a:ext cx="800100" cy="369332"/>
          </a:xfrm>
          <a:prstGeom prst="rect">
            <a:avLst/>
          </a:prstGeom>
          <a:noFill/>
        </p:spPr>
        <p:txBody>
          <a:bodyPr wrap="square" rtlCol="0">
            <a:spAutoFit/>
          </a:bodyPr>
          <a:lstStyle/>
          <a:p>
            <a:r>
              <a:rPr lang="en-US" b="1" dirty="0"/>
              <a:t>[Now]</a:t>
            </a:r>
          </a:p>
        </p:txBody>
      </p:sp>
      <p:sp>
        <p:nvSpPr>
          <p:cNvPr id="13" name="Slide Number Placeholder 3"/>
          <p:cNvSpPr>
            <a:spLocks noGrp="1"/>
          </p:cNvSpPr>
          <p:nvPr>
            <p:ph type="sldNum" sz="quarter" idx="12"/>
          </p:nvPr>
        </p:nvSpPr>
        <p:spPr>
          <a:xfrm>
            <a:off x="8743950" y="6553200"/>
            <a:ext cx="400050" cy="218025"/>
          </a:xfrm>
        </p:spPr>
        <p:txBody>
          <a:bodyPr/>
          <a:lstStyle/>
          <a:p>
            <a:pPr>
              <a:defRPr/>
            </a:pPr>
            <a:fld id="{467DA51B-2321-4810-ABB0-476517693214}" type="slidenum">
              <a:rPr lang="en-US" altLang="en-US" smtClean="0"/>
              <a:pPr>
                <a:defRPr/>
              </a:pPr>
              <a:t>20</a:t>
            </a:fld>
            <a:endParaRPr lang="en-US" altLang="en-US" dirty="0"/>
          </a:p>
        </p:txBody>
      </p:sp>
    </p:spTree>
    <p:extLst>
      <p:ext uri="{BB962C8B-B14F-4D97-AF65-F5344CB8AC3E}">
        <p14:creationId xmlns:p14="http://schemas.microsoft.com/office/powerpoint/2010/main" val="23039161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xfrm>
            <a:off x="8686800" y="6553200"/>
            <a:ext cx="447964"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42817CA4-6823-4FAC-A1F5-F61DE3996292}" type="slidenum">
              <a:rPr lang="en-US" altLang="en-US" sz="1400" smtClean="0"/>
              <a:pPr eaLnBrk="1" hangingPunct="1">
                <a:spcBef>
                  <a:spcPct val="0"/>
                </a:spcBef>
                <a:buFontTx/>
                <a:buNone/>
              </a:pPr>
              <a:t>21</a:t>
            </a:fld>
            <a:endParaRPr lang="en-US" altLang="en-US" sz="1400" dirty="0"/>
          </a:p>
        </p:txBody>
      </p:sp>
      <p:graphicFrame>
        <p:nvGraphicFramePr>
          <p:cNvPr id="5" name="Table 4"/>
          <p:cNvGraphicFramePr>
            <a:graphicFrameLocks noGrp="1"/>
          </p:cNvGraphicFramePr>
          <p:nvPr>
            <p:extLst>
              <p:ext uri="{D42A27DB-BD31-4B8C-83A1-F6EECF244321}">
                <p14:modId xmlns:p14="http://schemas.microsoft.com/office/powerpoint/2010/main" val="834236040"/>
              </p:ext>
            </p:extLst>
          </p:nvPr>
        </p:nvGraphicFramePr>
        <p:xfrm>
          <a:off x="381000" y="152400"/>
          <a:ext cx="8305800" cy="6095998"/>
        </p:xfrm>
        <a:graphic>
          <a:graphicData uri="http://schemas.openxmlformats.org/drawingml/2006/table">
            <a:tbl>
              <a:tblPr/>
              <a:tblGrid>
                <a:gridCol w="8305800">
                  <a:extLst>
                    <a:ext uri="{9D8B030D-6E8A-4147-A177-3AD203B41FA5}">
                      <a16:colId xmlns:a16="http://schemas.microsoft.com/office/drawing/2014/main" val="20000"/>
                    </a:ext>
                  </a:extLst>
                </a:gridCol>
              </a:tblGrid>
              <a:tr h="704022">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EL NIÑO/SOUTHERN OSCILLATION (ENSO)</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DIAGNOSTIC DISCUSSION</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697935">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verdana,arial,serif"/>
                          <a:cs typeface="Arial" pitchFamily="34" charset="0"/>
                        </a:rPr>
                        <a:t>issued by</a:t>
                      </a:r>
                      <a:r>
                        <a:rPr kumimoji="0" lang="en-US" altLang="en-US" sz="2000" b="0" i="0" u="none" strike="noStrike" cap="none" normalizeH="0" baseline="0" dirty="0">
                          <a:ln>
                            <a:noFill/>
                          </a:ln>
                          <a:solidFill>
                            <a:schemeClr val="tx1"/>
                          </a:solidFill>
                          <a:effectLst/>
                          <a:latin typeface="Arial" pitchFamily="34" charset="0"/>
                          <a:cs typeface="Arial" pitchFamily="34" charset="0"/>
                        </a:rPr>
                        <a:t/>
                      </a:r>
                      <a:br>
                        <a:rPr kumimoji="0" lang="en-US" altLang="en-US" sz="2000" b="0" i="0" u="none" strike="noStrike" cap="none" normalizeH="0" baseline="0" dirty="0">
                          <a:ln>
                            <a:noFill/>
                          </a:ln>
                          <a:solidFill>
                            <a:schemeClr val="tx1"/>
                          </a:solidFill>
                          <a:effectLst/>
                          <a:latin typeface="Arial" pitchFamily="34" charset="0"/>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CLIMATE PREDICTION CENTER/NCEP/NWS</a:t>
                      </a:r>
                      <a:br>
                        <a:rPr kumimoji="0" lang="en-US" altLang="en-US" sz="2000" b="0" i="0" u="none" strike="noStrike" cap="none" normalizeH="0" baseline="0" dirty="0">
                          <a:ln>
                            <a:noFill/>
                          </a:ln>
                          <a:solidFill>
                            <a:schemeClr val="tx1"/>
                          </a:solidFill>
                          <a:effectLst/>
                          <a:latin typeface="verdana,arial,serif"/>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and the International Research Institute for Climate and Society</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sng" strike="noStrike" cap="none" normalizeH="0" baseline="0" dirty="0" smtClean="0">
                          <a:ln>
                            <a:noFill/>
                          </a:ln>
                          <a:solidFill>
                            <a:srgbClr val="0033CC"/>
                          </a:solidFill>
                          <a:effectLst/>
                          <a:latin typeface="verdana,arial,serif"/>
                          <a:cs typeface="Arial" pitchFamily="34" charset="0"/>
                        </a:rPr>
                        <a:t>8 July 2021</a:t>
                      </a:r>
                      <a:endParaRPr kumimoji="0" lang="en-US" altLang="en-US" sz="2000" b="1" i="0" u="sng" strike="noStrike" cap="none" normalizeH="0" baseline="0" dirty="0">
                        <a:ln>
                          <a:noFill/>
                        </a:ln>
                        <a:solidFill>
                          <a:srgbClr val="0033CC"/>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836543">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ENSO Alert System Status: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sng" strike="noStrike" kern="1200" cap="none" normalizeH="0" baseline="0" dirty="0" smtClean="0">
                          <a:ln>
                            <a:noFill/>
                          </a:ln>
                          <a:solidFill>
                            <a:srgbClr val="0033CC"/>
                          </a:solidFill>
                          <a:effectLst/>
                          <a:latin typeface="Arial" pitchFamily="34" charset="0"/>
                          <a:ea typeface="+mn-ea"/>
                          <a:cs typeface="+mn-cs"/>
                        </a:rPr>
                        <a:t>La Nina Watch</a:t>
                      </a:r>
                      <a:endParaRPr kumimoji="0" lang="en-US" altLang="en-US" sz="2800" b="1" i="0" u="sng" strike="noStrike" kern="1200" cap="none" normalizeH="0" baseline="0" dirty="0">
                        <a:ln>
                          <a:noFill/>
                        </a:ln>
                        <a:solidFill>
                          <a:srgbClr val="0033CC"/>
                        </a:solidFill>
                        <a:effectLst/>
                        <a:latin typeface="Arial" pitchFamily="34" charset="0"/>
                        <a:ea typeface="+mn-ea"/>
                        <a:cs typeface="+mn-cs"/>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136663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indent="0" algn="l" defTabSz="914400" rtl="0" eaLnBrk="1" fontAlgn="auto" latinLnBrk="0" hangingPunct="1">
                        <a:lnSpc>
                          <a:spcPct val="100000"/>
                        </a:lnSpc>
                        <a:spcBef>
                          <a:spcPct val="50000"/>
                        </a:spcBef>
                        <a:spcAft>
                          <a:spcPts val="0"/>
                        </a:spcAft>
                        <a:buClrTx/>
                        <a:buSzTx/>
                        <a:buFont typeface="Wingdings 2" pitchFamily="18" charset="2"/>
                        <a:buNone/>
                        <a:tabLst/>
                        <a:defRPr/>
                      </a:pPr>
                      <a:r>
                        <a:rPr kumimoji="0" lang="en-US" altLang="en-US" sz="1800" b="1" i="0" u="sng" strike="noStrike" cap="none" normalizeH="0" baseline="0" dirty="0" smtClean="0">
                          <a:ln>
                            <a:noFill/>
                          </a:ln>
                          <a:solidFill>
                            <a:schemeClr val="tx1"/>
                          </a:solidFill>
                          <a:effectLst/>
                          <a:latin typeface="+mn-lt"/>
                          <a:cs typeface="Arial" pitchFamily="34" charset="0"/>
                        </a:rPr>
                        <a:t>Synopsis</a:t>
                      </a:r>
                      <a:r>
                        <a:rPr kumimoji="0" lang="en-US" altLang="en-US" sz="1800" b="1" i="0" u="none" strike="noStrike" cap="none" normalizeH="0" baseline="0" dirty="0" smtClean="0">
                          <a:ln>
                            <a:noFill/>
                          </a:ln>
                          <a:solidFill>
                            <a:schemeClr val="tx1"/>
                          </a:solidFill>
                          <a:effectLst/>
                          <a:latin typeface="+mn-lt"/>
                          <a:cs typeface="Arial" pitchFamily="34" charset="0"/>
                        </a:rPr>
                        <a:t>: </a:t>
                      </a:r>
                      <a:r>
                        <a:rPr lang="en-US" sz="1800" b="1" i="0" u="sng" kern="1200" dirty="0" smtClean="0">
                          <a:solidFill>
                            <a:srgbClr val="FF0000"/>
                          </a:solidFill>
                          <a:effectLst/>
                          <a:latin typeface="+mn-lt"/>
                          <a:ea typeface="+mn-ea"/>
                          <a:cs typeface="+mn-cs"/>
                        </a:rPr>
                        <a:t>ENSO-neutral</a:t>
                      </a:r>
                      <a:r>
                        <a:rPr lang="en-US" sz="1800" b="1" i="0" kern="1200" dirty="0" smtClean="0">
                          <a:solidFill>
                            <a:schemeClr val="tx1"/>
                          </a:solidFill>
                          <a:effectLst/>
                          <a:latin typeface="+mn-lt"/>
                          <a:ea typeface="+mn-ea"/>
                          <a:cs typeface="+mn-cs"/>
                        </a:rPr>
                        <a:t> </a:t>
                      </a:r>
                      <a:r>
                        <a:rPr lang="en-US" sz="1800" b="1" i="0" kern="1200" dirty="0" smtClean="0">
                          <a:solidFill>
                            <a:schemeClr val="tx1"/>
                          </a:solidFill>
                          <a:effectLst/>
                          <a:latin typeface="+mn-lt"/>
                          <a:ea typeface="+mn-ea"/>
                          <a:cs typeface="+mn-cs"/>
                        </a:rPr>
                        <a:t>is favored through the Northern Hemisphere summer and into the fall </a:t>
                      </a:r>
                      <a:r>
                        <a:rPr lang="en-US" sz="1800" b="1" i="0" kern="1200" dirty="0" smtClean="0">
                          <a:solidFill>
                            <a:srgbClr val="FF0000"/>
                          </a:solidFill>
                          <a:effectLst/>
                          <a:latin typeface="+mn-lt"/>
                          <a:ea typeface="+mn-ea"/>
                          <a:cs typeface="+mn-cs"/>
                        </a:rPr>
                        <a:t>(</a:t>
                      </a:r>
                      <a:r>
                        <a:rPr lang="en-US" sz="1800" b="1" i="0" u="sng" kern="1200" dirty="0" smtClean="0">
                          <a:solidFill>
                            <a:srgbClr val="FF0000"/>
                          </a:solidFill>
                          <a:effectLst/>
                          <a:latin typeface="+mn-lt"/>
                          <a:ea typeface="+mn-ea"/>
                          <a:cs typeface="+mn-cs"/>
                        </a:rPr>
                        <a:t>51% chance for the August-October season</a:t>
                      </a:r>
                      <a:r>
                        <a:rPr lang="en-US" sz="1800" b="1" i="0" kern="1200" dirty="0" smtClean="0">
                          <a:solidFill>
                            <a:srgbClr val="FF0000"/>
                          </a:solidFill>
                          <a:effectLst/>
                          <a:latin typeface="+mn-lt"/>
                          <a:ea typeface="+mn-ea"/>
                          <a:cs typeface="+mn-cs"/>
                        </a:rPr>
                        <a:t>), </a:t>
                      </a:r>
                      <a:r>
                        <a:rPr lang="en-US" sz="1800" b="1" i="0" kern="1200" dirty="0" smtClean="0">
                          <a:solidFill>
                            <a:schemeClr val="tx1"/>
                          </a:solidFill>
                          <a:effectLst/>
                          <a:latin typeface="+mn-lt"/>
                          <a:ea typeface="+mn-ea"/>
                          <a:cs typeface="+mn-cs"/>
                        </a:rPr>
                        <a:t>with </a:t>
                      </a:r>
                      <a:r>
                        <a:rPr lang="en-US" sz="1800" b="1" i="0" u="sng" kern="1200" dirty="0" smtClean="0">
                          <a:solidFill>
                            <a:srgbClr val="FF0000"/>
                          </a:solidFill>
                          <a:effectLst/>
                          <a:latin typeface="+mn-lt"/>
                          <a:ea typeface="+mn-ea"/>
                          <a:cs typeface="+mn-cs"/>
                        </a:rPr>
                        <a:t>La Niña potentially emerging during the September-November season </a:t>
                      </a:r>
                      <a:r>
                        <a:rPr lang="en-US" sz="1800" b="1" i="0" kern="1200" dirty="0" smtClean="0">
                          <a:solidFill>
                            <a:schemeClr val="tx1"/>
                          </a:solidFill>
                          <a:effectLst/>
                          <a:latin typeface="+mn-lt"/>
                          <a:ea typeface="+mn-ea"/>
                          <a:cs typeface="+mn-cs"/>
                        </a:rPr>
                        <a:t>and lasting through the 2021-22 winter (66% chance during November-January).</a:t>
                      </a:r>
                      <a:endParaRPr lang="en-US" sz="1800" b="1" i="0" u="none" kern="1200" dirty="0" smtClean="0">
                        <a:solidFill>
                          <a:srgbClr val="0033CC"/>
                        </a:solidFill>
                        <a:effectLst/>
                        <a:latin typeface="+mn-lt"/>
                        <a:ea typeface="+mn-ea"/>
                        <a:cs typeface="+mn-cs"/>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22</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733800" y="954088"/>
            <a:ext cx="609600" cy="56753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p:cNvPicPr>
            <a:picLocks/>
          </p:cNvPicPr>
          <p:nvPr/>
        </p:nvPicPr>
        <p:blipFill>
          <a:blip r:embed="rId3">
            <a:extLst>
              <a:ext uri="{28A0092B-C50C-407E-A947-70E740481C1C}">
                <a14:useLocalDpi xmlns:a14="http://schemas.microsoft.com/office/drawing/2010/main" val="0"/>
              </a:ext>
            </a:extLst>
          </a:blip>
          <a:srcRect l="6471" t="2499" r="6471" b="53333"/>
          <a:stretch>
            <a:fillRect/>
          </a:stretch>
        </p:blipFill>
        <p:spPr bwMode="auto">
          <a:xfrm>
            <a:off x="4762238" y="2209800"/>
            <a:ext cx="3904047" cy="216425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p:cNvPicPr>
          <p:nvPr/>
        </p:nvPicPr>
        <p:blipFill>
          <a:blip r:embed="rId4">
            <a:extLst>
              <a:ext uri="{28A0092B-C50C-407E-A947-70E740481C1C}">
                <a14:useLocalDpi xmlns:a14="http://schemas.microsoft.com/office/drawing/2010/main" val="0"/>
              </a:ext>
            </a:extLst>
          </a:blip>
          <a:srcRect l="7552" t="5000" r="8630" b="10834"/>
          <a:stretch>
            <a:fillRect/>
          </a:stretch>
        </p:blipFill>
        <p:spPr bwMode="auto">
          <a:xfrm>
            <a:off x="0" y="685800"/>
            <a:ext cx="4419600" cy="6096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p:cNvPicPr>
          <p:nvPr/>
        </p:nvPicPr>
        <p:blipFill>
          <a:blip r:embed="rId5">
            <a:extLst>
              <a:ext uri="{28A0092B-C50C-407E-A947-70E740481C1C}">
                <a14:useLocalDpi xmlns:a14="http://schemas.microsoft.com/office/drawing/2010/main" val="0"/>
              </a:ext>
            </a:extLst>
          </a:blip>
          <a:srcRect l="4315" t="5000" r="6471" b="58333"/>
          <a:stretch>
            <a:fillRect/>
          </a:stretch>
        </p:blipFill>
        <p:spPr bwMode="auto">
          <a:xfrm>
            <a:off x="4713621" y="82550"/>
            <a:ext cx="3896979"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p:cNvPicPr>
          <p:nvPr/>
        </p:nvPicPr>
        <p:blipFill>
          <a:blip r:embed="rId6">
            <a:extLst>
              <a:ext uri="{28A0092B-C50C-407E-A947-70E740481C1C}">
                <a14:useLocalDpi xmlns:a14="http://schemas.microsoft.com/office/drawing/2010/main" val="0"/>
              </a:ext>
            </a:extLst>
          </a:blip>
          <a:srcRect l="6471" t="2499" r="6471" b="53333"/>
          <a:stretch>
            <a:fillRect/>
          </a:stretch>
        </p:blipFill>
        <p:spPr bwMode="auto">
          <a:xfrm>
            <a:off x="4762237" y="4503492"/>
            <a:ext cx="3904047" cy="203065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23</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cxnSp>
        <p:nvCxnSpPr>
          <p:cNvPr id="6" name="Straight Arrow Connector 5"/>
          <p:cNvCxnSpPr/>
          <p:nvPr/>
        </p:nvCxnSpPr>
        <p:spPr>
          <a:xfrm flipV="1">
            <a:off x="3861297" y="3962399"/>
            <a:ext cx="4368303" cy="1447799"/>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524000" y="1371600"/>
            <a:ext cx="381000" cy="45720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623347" y="4572000"/>
            <a:ext cx="1" cy="9906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32238" y="104674"/>
            <a:ext cx="4311162" cy="66771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419599" y="3517898"/>
            <a:ext cx="4699977" cy="18923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572000" y="1600200"/>
            <a:ext cx="4343400" cy="646331"/>
          </a:xfrm>
          <a:prstGeom prst="rect">
            <a:avLst/>
          </a:prstGeom>
          <a:noFill/>
        </p:spPr>
        <p:txBody>
          <a:bodyPr wrap="square" rtlCol="0">
            <a:spAutoFit/>
          </a:bodyPr>
          <a:lstStyle/>
          <a:p>
            <a:r>
              <a:rPr lang="en-US" dirty="0" smtClean="0"/>
              <a:t>Do the current subsurface conditions suggest La Nina development later in the year?</a:t>
            </a:r>
            <a:endParaRPr lang="en-US" dirty="0"/>
          </a:p>
        </p:txBody>
      </p:sp>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24</a:t>
            </a:fld>
            <a:endParaRPr lang="en-US" altLang="en-US" sz="1400"/>
          </a:p>
        </p:txBody>
      </p:sp>
      <p:sp>
        <p:nvSpPr>
          <p:cNvPr id="20484" name="TextBox 11"/>
          <p:cNvSpPr txBox="1">
            <a:spLocks noChangeArrowheads="1"/>
          </p:cNvSpPr>
          <p:nvPr/>
        </p:nvSpPr>
        <p:spPr bwMode="auto">
          <a:xfrm>
            <a:off x="9525" y="0"/>
            <a:ext cx="4410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imes New Roman" pitchFamily="18" charset="0"/>
              </a:rPr>
              <a:t>ENSO 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3048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June </a:t>
            </a:r>
            <a:r>
              <a:rPr lang="en-US" altLang="en-US" sz="1800" dirty="0">
                <a:latin typeface="Times New Roman" pitchFamily="18" charset="0"/>
              </a:rPr>
              <a:t>CPC/IRI forecast</a:t>
            </a:r>
          </a:p>
        </p:txBody>
      </p: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
          <p:cNvSpPr txBox="1">
            <a:spLocks noChangeArrowheads="1"/>
          </p:cNvSpPr>
          <p:nvPr/>
        </p:nvSpPr>
        <p:spPr bwMode="auto">
          <a:xfrm>
            <a:off x="0" y="32766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July  </a:t>
            </a:r>
            <a:r>
              <a:rPr lang="en-US" altLang="en-US" sz="1800" dirty="0">
                <a:latin typeface="Times New Roman" pitchFamily="18" charset="0"/>
              </a:rPr>
              <a:t>CPC/IRI forecast</a:t>
            </a:r>
          </a:p>
        </p:txBody>
      </p:sp>
      <p:sp>
        <p:nvSpPr>
          <p:cNvPr id="2" name="TextBox 1"/>
          <p:cNvSpPr txBox="1"/>
          <p:nvPr/>
        </p:nvSpPr>
        <p:spPr>
          <a:xfrm>
            <a:off x="53266" y="6343080"/>
            <a:ext cx="8610600" cy="307777"/>
          </a:xfrm>
          <a:prstGeom prst="rect">
            <a:avLst/>
          </a:prstGeom>
          <a:noFill/>
        </p:spPr>
        <p:txBody>
          <a:bodyPr wrap="square" rtlCol="0">
            <a:spAutoFit/>
          </a:bodyPr>
          <a:lstStyle/>
          <a:p>
            <a:r>
              <a:rPr lang="en-US" sz="1400" b="1" u="sng" dirty="0" smtClean="0">
                <a:solidFill>
                  <a:srgbClr val="0033CC"/>
                </a:solidFill>
              </a:rPr>
              <a:t>La Nina is on its way out </a:t>
            </a:r>
            <a:r>
              <a:rPr lang="en-US" sz="1400" b="1" u="sng" dirty="0" err="1" smtClean="0">
                <a:solidFill>
                  <a:srgbClr val="0033CC"/>
                </a:solidFill>
              </a:rPr>
              <a:t>temporariy</a:t>
            </a:r>
            <a:r>
              <a:rPr lang="en-US" sz="1400" b="1" u="sng" dirty="0" smtClean="0">
                <a:solidFill>
                  <a:srgbClr val="0033CC"/>
                </a:solidFill>
              </a:rPr>
              <a:t>? Only to come back later in the year?  </a:t>
            </a:r>
          </a:p>
        </p:txBody>
      </p:sp>
      <p:cxnSp>
        <p:nvCxnSpPr>
          <p:cNvPr id="9" name="Straight Arrow Connector 8"/>
          <p:cNvCxnSpPr/>
          <p:nvPr/>
        </p:nvCxnSpPr>
        <p:spPr>
          <a:xfrm flipH="1">
            <a:off x="1524000" y="3130034"/>
            <a:ext cx="304800" cy="1746766"/>
          </a:xfrm>
          <a:prstGeom prst="straightConnector1">
            <a:avLst/>
          </a:prstGeom>
          <a:ln w="15875">
            <a:solidFill>
              <a:srgbClr val="0033CC"/>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6146" name="Picture 2" descr="https://iri.columbia.edu/wp-content/uploads/2021/06/figur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06" y="627104"/>
            <a:ext cx="4044787" cy="269652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iri.columbia.edu/wp-content/uploads/2021/05/figure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9767" y="152400"/>
            <a:ext cx="4224233" cy="3072170"/>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https://iri.columbia.edu/wp-content/uploads/2021/07/figure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93" y="3634392"/>
            <a:ext cx="4064000" cy="270764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iri.columbia.edu/wp-content/uploads/2021/06/figure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4774" y="3304940"/>
            <a:ext cx="4189226" cy="304671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05000" y="4572000"/>
            <a:ext cx="1524000" cy="457200"/>
          </a:xfrm>
          <a:prstGeom prst="rect">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www.cpc.ncep.noaa.gov/products/predictions/long_range/lead14/off15_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7" y="23446"/>
            <a:ext cx="3630209" cy="3569622"/>
          </a:xfrm>
          <a:prstGeom prst="rect">
            <a:avLst/>
          </a:prstGeom>
          <a:noFill/>
          <a:extLst>
            <a:ext uri="{909E8E84-426E-40DD-AFC4-6F175D3DCCD1}">
              <a14:hiddenFill xmlns:a14="http://schemas.microsoft.com/office/drawing/2010/main">
                <a:solidFill>
                  <a:srgbClr val="FFFFFF"/>
                </a:solidFill>
              </a14:hiddenFill>
            </a:ext>
          </a:extLst>
        </p:spPr>
      </p:pic>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25</a:t>
            </a:fld>
            <a:endParaRPr lang="en-US" altLang="en-US" sz="1400" dirty="0"/>
          </a:p>
        </p:txBody>
      </p:sp>
      <p:sp>
        <p:nvSpPr>
          <p:cNvPr id="5" name="Title 1"/>
          <p:cNvSpPr txBox="1">
            <a:spLocks/>
          </p:cNvSpPr>
          <p:nvPr/>
        </p:nvSpPr>
        <p:spPr>
          <a:xfrm>
            <a:off x="4190998" y="152400"/>
            <a:ext cx="4953002"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Month) </a:t>
            </a:r>
          </a:p>
          <a:p>
            <a:pPr>
              <a:defRPr/>
            </a:pPr>
            <a:r>
              <a:rPr lang="en-US" altLang="en-US" sz="2400" kern="0" dirty="0"/>
              <a:t>CPC’s official </a:t>
            </a:r>
          </a:p>
          <a:p>
            <a:pPr>
              <a:defRPr/>
            </a:pPr>
            <a:r>
              <a:rPr lang="en-US" altLang="en-US" sz="2400" kern="0" dirty="0"/>
              <a:t>Temperature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July</a:t>
            </a:r>
            <a:r>
              <a:rPr lang="en-US" altLang="en-US" sz="2400" kern="0" dirty="0" smtClean="0"/>
              <a:t>)/</a:t>
            </a:r>
            <a:r>
              <a:rPr lang="en-US" altLang="en-US" sz="2400" kern="0" dirty="0"/>
              <a:t>Seasonal </a:t>
            </a:r>
            <a:r>
              <a:rPr lang="en-US" altLang="en-US" sz="2400" kern="0" dirty="0" smtClean="0"/>
              <a:t>(</a:t>
            </a:r>
            <a:r>
              <a:rPr lang="en-US" altLang="en-US" sz="2400" b="1" u="sng" kern="0" dirty="0" smtClean="0"/>
              <a:t>JAS</a:t>
            </a:r>
            <a:r>
              <a:rPr lang="en-US" altLang="en-US" sz="2400" kern="0" dirty="0" smtClean="0"/>
              <a:t>)  </a:t>
            </a:r>
            <a:endParaRPr lang="en-US" altLang="en-US" sz="2400" kern="0" dirty="0"/>
          </a:p>
        </p:txBody>
      </p:sp>
      <p:cxnSp>
        <p:nvCxnSpPr>
          <p:cNvPr id="4" name="Straight Arrow Connector 3"/>
          <p:cNvCxnSpPr/>
          <p:nvPr/>
        </p:nvCxnSpPr>
        <p:spPr>
          <a:xfrm flipH="1">
            <a:off x="3982226" y="1524000"/>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8229600" y="1603801"/>
            <a:ext cx="76200" cy="68219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200" y="3593068"/>
            <a:ext cx="3321743" cy="369332"/>
          </a:xfrm>
          <a:prstGeom prst="rect">
            <a:avLst/>
          </a:prstGeom>
          <a:noFill/>
        </p:spPr>
        <p:txBody>
          <a:bodyPr wrap="none" rtlCol="0">
            <a:spAutoFit/>
          </a:bodyPr>
          <a:lstStyle/>
          <a:p>
            <a:r>
              <a:rPr lang="en-US" dirty="0"/>
              <a:t>Observed so far this month</a:t>
            </a:r>
            <a:r>
              <a:rPr lang="en-US" dirty="0" smtClean="0"/>
              <a:t>!!  </a:t>
            </a:r>
            <a:r>
              <a:rPr lang="en-US" dirty="0" smtClean="0">
                <a:sym typeface="Wingdings" panose="05000000000000000000" pitchFamily="2" charset="2"/>
              </a:rPr>
              <a:t>  </a:t>
            </a:r>
            <a:r>
              <a:rPr lang="en-US" b="1" dirty="0" smtClean="0">
                <a:solidFill>
                  <a:srgbClr val="FF0000"/>
                </a:solidFill>
                <a:sym typeface="Wingdings" panose="05000000000000000000" pitchFamily="2" charset="2"/>
              </a:rPr>
              <a:t> </a:t>
            </a:r>
            <a:endParaRPr lang="en-US" b="1" dirty="0">
              <a:solidFill>
                <a:srgbClr val="FF0000"/>
              </a:solidFill>
            </a:endParaRPr>
          </a:p>
        </p:txBody>
      </p:sp>
      <p:sp>
        <p:nvSpPr>
          <p:cNvPr id="23557" name="TextBox 9"/>
          <p:cNvSpPr txBox="1">
            <a:spLocks noChangeArrowheads="1"/>
          </p:cNvSpPr>
          <p:nvPr/>
        </p:nvSpPr>
        <p:spPr bwMode="auto">
          <a:xfrm>
            <a:off x="7315200" y="2209800"/>
            <a:ext cx="16913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r>
              <a:rPr lang="en-US" altLang="en-US" sz="1800" dirty="0" smtClean="0">
                <a:latin typeface="Times New Roman" pitchFamily="18" charset="0"/>
              </a:rPr>
              <a:t>June 17</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23556" name="TextBox 1"/>
          <p:cNvSpPr txBox="1">
            <a:spLocks noChangeArrowheads="1"/>
          </p:cNvSpPr>
          <p:nvPr/>
        </p:nvSpPr>
        <p:spPr bwMode="auto">
          <a:xfrm>
            <a:off x="3217046" y="268068"/>
            <a:ext cx="125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endParaRPr lang="en-US" altLang="en-US" sz="1800" dirty="0" smtClean="0">
              <a:latin typeface="Times New Roman" pitchFamily="18" charset="0"/>
            </a:endParaRPr>
          </a:p>
          <a:p>
            <a:pPr eaLnBrk="1" hangingPunct="1">
              <a:spcBef>
                <a:spcPct val="0"/>
              </a:spcBef>
              <a:buFontTx/>
              <a:buNone/>
            </a:pPr>
            <a:r>
              <a:rPr lang="en-US" altLang="en-US" sz="1800" dirty="0" smtClean="0">
                <a:latin typeface="Times New Roman" pitchFamily="18" charset="0"/>
              </a:rPr>
              <a:t>Jun 30</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pic>
        <p:nvPicPr>
          <p:cNvPr id="15364" name="Picture 4" descr="https://www.cpc.ncep.noaa.gov/products/predictions/long_range/lead01/off01_tem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557189"/>
            <a:ext cx="4044462" cy="39769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a:stretch>
            <a:fillRect/>
          </a:stretch>
        </p:blipFill>
        <p:spPr>
          <a:xfrm>
            <a:off x="-34289" y="3962400"/>
            <a:ext cx="3662622" cy="2835865"/>
          </a:xfrm>
          <a:prstGeom prst="rect">
            <a:avLst/>
          </a:prstGeom>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www.cpc.ncep.noaa.gov/products/predictions/long_range/lead14/off15_prc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75"/>
            <a:ext cx="3808910" cy="37453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12181" y="3886200"/>
            <a:ext cx="1521819" cy="2677656"/>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dirty="0" smtClean="0"/>
              <a:t>Why? </a:t>
            </a:r>
            <a:r>
              <a:rPr lang="en-US" sz="1400" b="1" dirty="0" smtClean="0">
                <a:sym typeface="Wingdings" panose="05000000000000000000" pitchFamily="2" charset="2"/>
              </a:rPr>
              <a:t>  </a:t>
            </a:r>
          </a:p>
          <a:p>
            <a:r>
              <a:rPr lang="en-US" sz="1400" b="1" dirty="0" smtClean="0">
                <a:sym typeface="Wingdings" panose="05000000000000000000" pitchFamily="2" charset="2"/>
              </a:rPr>
              <a:t>(</a:t>
            </a:r>
            <a:r>
              <a:rPr lang="en-US" sz="1400" b="1" dirty="0" err="1" smtClean="0">
                <a:sym typeface="Wingdings" panose="05000000000000000000" pitchFamily="2" charset="2"/>
              </a:rPr>
              <a:t>becoz</a:t>
            </a:r>
            <a:r>
              <a:rPr lang="en-US" sz="1400" b="1" dirty="0" smtClean="0">
                <a:sym typeface="Wingdings" panose="05000000000000000000" pitchFamily="2" charset="2"/>
              </a:rPr>
              <a:t> they are mostly based on GFS’    2-wk </a:t>
            </a:r>
            <a:r>
              <a:rPr lang="en-US" sz="1400" b="1" dirty="0" err="1" smtClean="0">
                <a:sym typeface="Wingdings" panose="05000000000000000000" pitchFamily="2" charset="2"/>
              </a:rPr>
              <a:t>fcsts</a:t>
            </a:r>
            <a:r>
              <a:rPr lang="en-US" sz="1400" b="1" dirty="0" smtClean="0">
                <a:sym typeface="Wingdings" panose="05000000000000000000" pitchFamily="2" charset="2"/>
              </a:rPr>
              <a:t>).</a:t>
            </a:r>
          </a:p>
          <a:p>
            <a:r>
              <a:rPr lang="en-US" sz="1400" b="1" dirty="0" smtClean="0">
                <a:sym typeface="Wingdings" panose="05000000000000000000" pitchFamily="2" charset="2"/>
              </a:rPr>
              <a:t>  </a:t>
            </a:r>
          </a:p>
          <a:p>
            <a:r>
              <a:rPr lang="en-US" sz="1400" b="1" dirty="0" smtClean="0">
                <a:sym typeface="Wingdings" panose="05000000000000000000" pitchFamily="2" charset="2"/>
              </a:rPr>
              <a:t>But so far, </a:t>
            </a:r>
            <a:r>
              <a:rPr lang="en-US" sz="1400" b="1" dirty="0" err="1" smtClean="0">
                <a:sym typeface="Wingdings" panose="05000000000000000000" pitchFamily="2" charset="2"/>
              </a:rPr>
              <a:t>fcst</a:t>
            </a:r>
            <a:r>
              <a:rPr lang="en-US" sz="1400" b="1" dirty="0" smtClean="0">
                <a:sym typeface="Wingdings" panose="05000000000000000000" pitchFamily="2" charset="2"/>
              </a:rPr>
              <a:t> looks ??</a:t>
            </a:r>
            <a:endParaRPr lang="en-US" sz="1400" b="1" u="sng" dirty="0"/>
          </a:p>
        </p:txBody>
      </p:sp>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26</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8077200" y="2173069"/>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June 17</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4514515" y="76200"/>
            <a:ext cx="4601776"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July</a:t>
            </a:r>
            <a:r>
              <a:rPr lang="en-US" altLang="en-US" sz="2400" kern="0" dirty="0" smtClean="0"/>
              <a:t>)/</a:t>
            </a:r>
            <a:r>
              <a:rPr lang="en-US" altLang="en-US" sz="2400" kern="0" dirty="0"/>
              <a:t>Seasonal </a:t>
            </a:r>
            <a:r>
              <a:rPr lang="en-US" altLang="en-US" sz="2400" kern="0" dirty="0" smtClean="0"/>
              <a:t>(</a:t>
            </a:r>
            <a:r>
              <a:rPr lang="en-US" altLang="en-US" sz="2400" b="1" u="sng" kern="0" dirty="0" smtClean="0"/>
              <a:t>JAS</a:t>
            </a:r>
            <a:r>
              <a:rPr lang="en-US" altLang="en-US" sz="2400" kern="0" dirty="0" smtClean="0"/>
              <a:t>)  </a:t>
            </a:r>
            <a:endParaRPr lang="en-US" altLang="en-US" sz="2400" kern="0" dirty="0"/>
          </a:p>
        </p:txBody>
      </p:sp>
      <p:sp>
        <p:nvSpPr>
          <p:cNvPr id="6" name="TextBox 5"/>
          <p:cNvSpPr txBox="1"/>
          <p:nvPr/>
        </p:nvSpPr>
        <p:spPr>
          <a:xfrm>
            <a:off x="449934" y="3766066"/>
            <a:ext cx="3321743" cy="369332"/>
          </a:xfrm>
          <a:prstGeom prst="rect">
            <a:avLst/>
          </a:prstGeom>
          <a:noFill/>
        </p:spPr>
        <p:txBody>
          <a:bodyPr wrap="none" rtlCol="0">
            <a:spAutoFit/>
          </a:bodyPr>
          <a:lstStyle/>
          <a:p>
            <a:r>
              <a:rPr lang="en-US" dirty="0"/>
              <a:t>Observed so far this month</a:t>
            </a:r>
            <a:r>
              <a:rPr lang="en-US" dirty="0" smtClean="0"/>
              <a:t>!! </a:t>
            </a:r>
            <a:r>
              <a:rPr lang="en-US" dirty="0" smtClean="0">
                <a:sym typeface="Wingdings" panose="05000000000000000000" pitchFamily="2" charset="2"/>
              </a:rPr>
              <a:t> </a:t>
            </a:r>
            <a:r>
              <a:rPr lang="en-US" dirty="0" smtClean="0"/>
              <a:t> </a:t>
            </a:r>
            <a:r>
              <a:rPr lang="en-US" dirty="0" smtClean="0">
                <a:sym typeface="Wingdings" panose="05000000000000000000" pitchFamily="2" charset="2"/>
              </a:rPr>
              <a:t> </a:t>
            </a:r>
            <a:endParaRPr lang="en-US" dirty="0"/>
          </a:p>
        </p:txBody>
      </p:sp>
      <p:cxnSp>
        <p:nvCxnSpPr>
          <p:cNvPr id="18" name="Straight Arrow Connector 17"/>
          <p:cNvCxnSpPr/>
          <p:nvPr/>
        </p:nvCxnSpPr>
        <p:spPr>
          <a:xfrm>
            <a:off x="8153400" y="1600200"/>
            <a:ext cx="0" cy="118150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3276600" y="5334000"/>
            <a:ext cx="381000" cy="304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33" name="TextBox 1"/>
          <p:cNvSpPr txBox="1">
            <a:spLocks noChangeArrowheads="1"/>
          </p:cNvSpPr>
          <p:nvPr/>
        </p:nvSpPr>
        <p:spPr bwMode="auto">
          <a:xfrm>
            <a:off x="3238500" y="228600"/>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Jun 30</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952750" y="5851494"/>
            <a:ext cx="5715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771677" y="1230966"/>
            <a:ext cx="952723" cy="13862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6388" name="Picture 4" descr="https://www.cpc.ncep.noaa.gov/products/predictions/long_range/lead01/off01_prc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4505" y="2755147"/>
            <a:ext cx="3799554" cy="3736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2905" y="4114800"/>
            <a:ext cx="3768771" cy="2408691"/>
          </a:xfrm>
          <a:prstGeom prst="rect">
            <a:avLst/>
          </a:prstGeom>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1"/>
          <p:cNvSpPr>
            <a:spLocks noGrp="1"/>
          </p:cNvSpPr>
          <p:nvPr>
            <p:ph type="sldNum" sz="quarter" idx="12"/>
          </p:nvPr>
        </p:nvSpPr>
        <p:spPr>
          <a:xfrm>
            <a:off x="78581" y="6517213"/>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27</a:t>
            </a:fld>
            <a:endParaRPr lang="en-US" altLang="en-US" sz="1400" dirty="0"/>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1473" y="3253784"/>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440400" y="4038600"/>
            <a:ext cx="3349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a:latin typeface="Times New Roman" pitchFamily="18" charset="0"/>
              </a:rPr>
              <a:t>GFS Model Guidance </a:t>
            </a:r>
            <a:r>
              <a:rPr lang="en-US" altLang="en-US" sz="1800" b="1" dirty="0" smtClean="0">
                <a:latin typeface="Times New Roman" pitchFamily="18" charset="0"/>
              </a:rPr>
              <a:t>for the </a:t>
            </a:r>
          </a:p>
          <a:p>
            <a:pPr algn="r" eaLnBrk="1" hangingPunct="1">
              <a:spcBef>
                <a:spcPct val="0"/>
              </a:spcBef>
              <a:buFontTx/>
              <a:buNone/>
            </a:pPr>
            <a:r>
              <a:rPr lang="en-US" altLang="en-US" sz="1800" b="1" dirty="0" smtClean="0">
                <a:latin typeface="Times New Roman" pitchFamily="18" charset="0"/>
              </a:rPr>
              <a:t>next </a:t>
            </a:r>
            <a:r>
              <a:rPr lang="en-US" altLang="en-US" sz="1800" b="1" dirty="0">
                <a:latin typeface="Times New Roman" pitchFamily="18" charset="0"/>
              </a:rPr>
              <a:t>16 days</a:t>
            </a:r>
            <a:r>
              <a:rPr lang="en-US" altLang="en-US" sz="1800" dirty="0">
                <a:latin typeface="Times New Roman" pitchFamily="18" charset="0"/>
              </a:rPr>
              <a:t>.</a:t>
            </a:r>
          </a:p>
        </p:txBody>
      </p:sp>
      <p:sp>
        <p:nvSpPr>
          <p:cNvPr id="24579" name="TextBox 2"/>
          <p:cNvSpPr txBox="1">
            <a:spLocks noChangeArrowheads="1"/>
          </p:cNvSpPr>
          <p:nvPr/>
        </p:nvSpPr>
        <p:spPr bwMode="auto">
          <a:xfrm>
            <a:off x="4516285" y="144887"/>
            <a:ext cx="31375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NCEP/WPC </a:t>
            </a:r>
            <a:r>
              <a:rPr lang="en-US" altLang="en-US" sz="1600" b="1" dirty="0">
                <a:latin typeface="Times New Roman" pitchFamily="18" charset="0"/>
              </a:rPr>
              <a:t>Next 7 days QPF Forecast</a:t>
            </a:r>
          </a:p>
        </p:txBody>
      </p:sp>
      <p:sp>
        <p:nvSpPr>
          <p:cNvPr id="3" name="TextBox 2"/>
          <p:cNvSpPr txBox="1"/>
          <p:nvPr/>
        </p:nvSpPr>
        <p:spPr>
          <a:xfrm>
            <a:off x="4932743" y="1588398"/>
            <a:ext cx="4201563" cy="584775"/>
          </a:xfrm>
          <a:prstGeom prst="rect">
            <a:avLst/>
          </a:prstGeom>
          <a:noFill/>
        </p:spPr>
        <p:txBody>
          <a:bodyPr wrap="square" rtlCol="0">
            <a:spAutoFit/>
          </a:bodyPr>
          <a:lstStyle/>
          <a:p>
            <a:r>
              <a:rPr lang="en-US" sz="1600" dirty="0" smtClean="0"/>
              <a:t>Actual Precip amounts and region generally varies highly from one model run to next!! </a:t>
            </a:r>
            <a:endParaRPr lang="en-US" sz="1600" dirty="0"/>
          </a:p>
        </p:txBody>
      </p:sp>
      <p:sp>
        <p:nvSpPr>
          <p:cNvPr id="4" name="TextBox 3"/>
          <p:cNvSpPr txBox="1"/>
          <p:nvPr/>
        </p:nvSpPr>
        <p:spPr>
          <a:xfrm>
            <a:off x="211799" y="4926201"/>
            <a:ext cx="3806825" cy="1569660"/>
          </a:xfrm>
          <a:prstGeom prst="rect">
            <a:avLst/>
          </a:prstGeom>
          <a:noFill/>
        </p:spPr>
        <p:txBody>
          <a:bodyPr wrap="square" rtlCol="0">
            <a:spAutoFit/>
          </a:bodyPr>
          <a:lstStyle/>
          <a:p>
            <a:r>
              <a:rPr lang="en-US" sz="1600" dirty="0" smtClean="0"/>
              <a:t>Looks like the southwest American monsoon is </a:t>
            </a:r>
            <a:r>
              <a:rPr lang="en-US" sz="1600" dirty="0" smtClean="0"/>
              <a:t>slowly making </a:t>
            </a:r>
            <a:r>
              <a:rPr lang="en-US" sz="1600" dirty="0" smtClean="0"/>
              <a:t>its entry in </a:t>
            </a:r>
            <a:r>
              <a:rPr lang="en-US" sz="1600" dirty="0" smtClean="0"/>
              <a:t>the southwest, particularly in many parts of </a:t>
            </a:r>
            <a:r>
              <a:rPr lang="en-US" sz="1600" dirty="0" err="1" smtClean="0"/>
              <a:t>rhe</a:t>
            </a:r>
            <a:r>
              <a:rPr lang="en-US" sz="1600" dirty="0" smtClean="0"/>
              <a:t> four corner states. </a:t>
            </a:r>
            <a:r>
              <a:rPr lang="en-US" sz="1600" dirty="0" smtClean="0"/>
              <a:t> T</a:t>
            </a:r>
            <a:r>
              <a:rPr lang="en-US" sz="1600" dirty="0" smtClean="0"/>
              <a:t>he </a:t>
            </a:r>
            <a:r>
              <a:rPr lang="en-US" sz="1600" dirty="0" smtClean="0"/>
              <a:t>Ohio </a:t>
            </a:r>
            <a:r>
              <a:rPr lang="en-US" sz="1600" dirty="0" smtClean="0"/>
              <a:t>valley </a:t>
            </a:r>
            <a:r>
              <a:rPr lang="en-US" sz="1600" dirty="0" smtClean="0"/>
              <a:t>and up and down the Midwest is </a:t>
            </a:r>
            <a:r>
              <a:rPr lang="en-US" sz="1600" dirty="0" smtClean="0"/>
              <a:t>also forecast to get some </a:t>
            </a:r>
            <a:r>
              <a:rPr lang="en-US" sz="1600" dirty="0" smtClean="0"/>
              <a:t>rain.</a:t>
            </a:r>
            <a:endParaRPr lang="en-US" sz="1600" dirty="0"/>
          </a:p>
        </p:txBody>
      </p: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257800" y="5554662"/>
            <a:ext cx="3810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2971800" y="880269"/>
            <a:ext cx="2224073" cy="24613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3635360" y="5410200"/>
            <a:ext cx="3858357" cy="39631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42" name="Picture 2" descr="https://www.wpc.ncep.noaa.gov/qpf/p168i.gif?16261236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93" y="28717"/>
            <a:ext cx="4512194" cy="31641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4800600" y="2158670"/>
            <a:ext cx="4301467" cy="469933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 y="101918"/>
            <a:ext cx="8647096" cy="6679882"/>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28</a:t>
            </a:fld>
            <a:endParaRPr lang="en-US" altLang="en-US" dirty="0"/>
          </a:p>
        </p:txBody>
      </p:sp>
      <p:sp>
        <p:nvSpPr>
          <p:cNvPr id="3" name="Rectangle 2"/>
          <p:cNvSpPr/>
          <p:nvPr/>
        </p:nvSpPr>
        <p:spPr>
          <a:xfrm>
            <a:off x="228600" y="3197423"/>
            <a:ext cx="85344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a:t>
            </a:r>
            <a:r>
              <a:rPr lang="en-US" b="1" u="sng" dirty="0" smtClean="0">
                <a:solidFill>
                  <a:srgbClr val="FF0000"/>
                </a:solidFill>
              </a:rPr>
              <a:t>12 July</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Tree>
    <p:extLst>
      <p:ext uri="{BB962C8B-B14F-4D97-AF65-F5344CB8AC3E}">
        <p14:creationId xmlns:p14="http://schemas.microsoft.com/office/powerpoint/2010/main" val="1063544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30586"/>
            <a:ext cx="8646958" cy="6679775"/>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29</a:t>
            </a:fld>
            <a:endParaRPr lang="en-US" altLang="en-US" dirty="0"/>
          </a:p>
        </p:txBody>
      </p:sp>
      <p:cxnSp>
        <p:nvCxnSpPr>
          <p:cNvPr id="4" name="Straight Arrow Connector 3"/>
          <p:cNvCxnSpPr/>
          <p:nvPr/>
        </p:nvCxnSpPr>
        <p:spPr>
          <a:xfrm flipV="1">
            <a:off x="2819400" y="2560268"/>
            <a:ext cx="228600" cy="15636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flipV="1">
            <a:off x="3810000" y="1600200"/>
            <a:ext cx="228600" cy="2365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09600" y="2066917"/>
            <a:ext cx="457200" cy="5028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209800" y="680621"/>
            <a:ext cx="228600" cy="228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52400" y="3124200"/>
            <a:ext cx="86106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a:t>
            </a:r>
            <a:r>
              <a:rPr lang="en-US" b="1" u="sng" dirty="0" smtClean="0">
                <a:solidFill>
                  <a:srgbClr val="FF0000"/>
                </a:solidFill>
              </a:rPr>
              <a:t>12 July</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Tree>
    <p:extLst>
      <p:ext uri="{BB962C8B-B14F-4D97-AF65-F5344CB8AC3E}">
        <p14:creationId xmlns:p14="http://schemas.microsoft.com/office/powerpoint/2010/main" val="2004194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229600" cy="533400"/>
          </a:xfrm>
        </p:spPr>
        <p:txBody>
          <a:bodyPr/>
          <a:lstStyle/>
          <a:p>
            <a:r>
              <a:rPr lang="en-US" altLang="en-US" sz="3200" dirty="0"/>
              <a:t>(</a:t>
            </a:r>
            <a:r>
              <a:rPr lang="en-US" altLang="en-US" sz="3200" dirty="0" err="1"/>
              <a:t>Prev</a:t>
            </a:r>
            <a:r>
              <a:rPr lang="en-US" altLang="en-US" sz="3200" dirty="0"/>
              <a:t>) 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a:p>
        </p:txBody>
      </p:sp>
      <p:sp>
        <p:nvSpPr>
          <p:cNvPr id="4100" name="TextBox 2"/>
          <p:cNvSpPr txBox="1">
            <a:spLocks noChangeArrowheads="1"/>
          </p:cNvSpPr>
          <p:nvPr/>
        </p:nvSpPr>
        <p:spPr bwMode="auto">
          <a:xfrm>
            <a:off x="4258140" y="1768505"/>
            <a:ext cx="274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Seasonal Outlook </a:t>
            </a:r>
          </a:p>
          <a:p>
            <a:pPr eaLnBrk="1" hangingPunct="1">
              <a:spcBef>
                <a:spcPct val="0"/>
              </a:spcBef>
              <a:buFontTx/>
              <a:buNone/>
            </a:pPr>
            <a:r>
              <a:rPr lang="en-US" altLang="en-US" sz="1600" dirty="0">
                <a:latin typeface="Times New Roman" pitchFamily="18" charset="0"/>
              </a:rPr>
              <a:t>(Mid </a:t>
            </a:r>
            <a:r>
              <a:rPr lang="en-US" altLang="en-US" sz="1600" dirty="0" smtClean="0">
                <a:latin typeface="Times New Roman" pitchFamily="18" charset="0"/>
              </a:rPr>
              <a:t>June 2021- Sep 2021)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06/17/21</a:t>
            </a:r>
            <a:endParaRPr lang="en-US" altLang="en-US" sz="1600" dirty="0">
              <a:latin typeface="Times New Roman" pitchFamily="18" charset="0"/>
            </a:endParaRPr>
          </a:p>
        </p:txBody>
      </p:sp>
      <p:sp>
        <p:nvSpPr>
          <p:cNvPr id="4101" name="TextBox 9"/>
          <p:cNvSpPr txBox="1">
            <a:spLocks noChangeArrowheads="1"/>
          </p:cNvSpPr>
          <p:nvPr/>
        </p:nvSpPr>
        <p:spPr bwMode="auto">
          <a:xfrm>
            <a:off x="7391400" y="2598003"/>
            <a:ext cx="17145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Monthly outlook</a:t>
            </a:r>
          </a:p>
          <a:p>
            <a:pPr eaLnBrk="1" hangingPunct="1">
              <a:spcBef>
                <a:spcPct val="0"/>
              </a:spcBef>
              <a:buFontTx/>
              <a:buNone/>
            </a:pPr>
            <a:r>
              <a:rPr lang="en-US" altLang="en-US" sz="1600" dirty="0">
                <a:latin typeface="Times New Roman" pitchFamily="18" charset="0"/>
              </a:rPr>
              <a:t>(for </a:t>
            </a:r>
            <a:r>
              <a:rPr lang="en-US" altLang="en-US" sz="1600" dirty="0" smtClean="0">
                <a:latin typeface="Times New Roman" pitchFamily="18" charset="0"/>
              </a:rPr>
              <a:t>July 2021)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06/30/21</a:t>
            </a:r>
            <a:endParaRPr lang="en-US" altLang="en-US" sz="1600" dirty="0">
              <a:latin typeface="Times New Roman" pitchFamily="18" charset="0"/>
            </a:endParaRPr>
          </a:p>
        </p:txBody>
      </p:sp>
      <p:sp>
        <p:nvSpPr>
          <p:cNvPr id="8" name="TextBox 7"/>
          <p:cNvSpPr txBox="1"/>
          <p:nvPr/>
        </p:nvSpPr>
        <p:spPr>
          <a:xfrm>
            <a:off x="4038600" y="594324"/>
            <a:ext cx="5067266" cy="1015663"/>
          </a:xfrm>
          <a:prstGeom prst="rect">
            <a:avLst/>
          </a:prstGeom>
          <a:noFill/>
        </p:spPr>
        <p:txBody>
          <a:bodyPr wrap="square" rtlCol="0">
            <a:spAutoFit/>
          </a:bodyPr>
          <a:lstStyle/>
          <a:p>
            <a:pPr algn="ctr"/>
            <a:r>
              <a:rPr lang="en-US" sz="1500" u="sng" dirty="0" smtClean="0">
                <a:solidFill>
                  <a:srgbClr val="FF0000"/>
                </a:solidFill>
              </a:rPr>
              <a:t>New </a:t>
            </a:r>
            <a:r>
              <a:rPr lang="en-US" sz="1500" u="sng" dirty="0" smtClean="0">
                <a:solidFill>
                  <a:srgbClr val="FF0000"/>
                </a:solidFill>
              </a:rPr>
              <a:t>Seasonal+ </a:t>
            </a:r>
            <a:r>
              <a:rPr lang="en-US" sz="1500" u="sng" dirty="0">
                <a:solidFill>
                  <a:srgbClr val="FF0000"/>
                </a:solidFill>
              </a:rPr>
              <a:t>Drought Outlook to be released in 2 days</a:t>
            </a:r>
            <a:r>
              <a:rPr lang="en-US" sz="1500" u="sng" dirty="0" smtClean="0">
                <a:solidFill>
                  <a:srgbClr val="FF0000"/>
                </a:solidFill>
              </a:rPr>
              <a:t>!</a:t>
            </a:r>
          </a:p>
          <a:p>
            <a:pPr algn="ctr"/>
            <a:endParaRPr lang="en-US" sz="1500" u="sng" dirty="0" smtClean="0">
              <a:solidFill>
                <a:srgbClr val="FF0000"/>
              </a:solidFill>
            </a:endParaRPr>
          </a:p>
          <a:p>
            <a:pPr algn="ctr"/>
            <a:r>
              <a:rPr lang="en-US" sz="1500" u="sng" dirty="0" smtClean="0">
                <a:solidFill>
                  <a:srgbClr val="FF0000"/>
                </a:solidFill>
              </a:rPr>
              <a:t>New </a:t>
            </a:r>
            <a:r>
              <a:rPr lang="en-US" sz="1500" u="sng" dirty="0" smtClean="0">
                <a:solidFill>
                  <a:srgbClr val="FF0000"/>
                </a:solidFill>
              </a:rPr>
              <a:t>Monthly Drought Outlook to be released end of this month) </a:t>
            </a:r>
            <a:endParaRPr lang="en-US" sz="1500" u="sng" dirty="0">
              <a:solidFill>
                <a:srgbClr val="FF0000"/>
              </a:solidFill>
            </a:endParaRPr>
          </a:p>
        </p:txBody>
      </p:sp>
      <p:sp>
        <p:nvSpPr>
          <p:cNvPr id="2" name="TextBox 1"/>
          <p:cNvSpPr txBox="1"/>
          <p:nvPr/>
        </p:nvSpPr>
        <p:spPr>
          <a:xfrm>
            <a:off x="152400" y="4267200"/>
            <a:ext cx="4114800" cy="1384995"/>
          </a:xfrm>
          <a:prstGeom prst="rect">
            <a:avLst/>
          </a:prstGeom>
          <a:noFill/>
        </p:spPr>
        <p:txBody>
          <a:bodyPr wrap="square" rtlCol="0">
            <a:spAutoFit/>
          </a:bodyPr>
          <a:lstStyle/>
          <a:p>
            <a:pPr marL="285750" lvl="1" indent="-285750">
              <a:buFont typeface="Arial" panose="020B0604020202020204" pitchFamily="34" charset="0"/>
              <a:buChar char="•"/>
            </a:pPr>
            <a:r>
              <a:rPr lang="en-US" sz="1400" dirty="0" smtClean="0"/>
              <a:t>Similar looking Monthly and seasonal outlooks, except in the northeast! </a:t>
            </a:r>
          </a:p>
          <a:p>
            <a:pPr marL="285750" lvl="1" indent="-285750">
              <a:buFont typeface="Arial" panose="020B0604020202020204" pitchFamily="34" charset="0"/>
              <a:buChar char="•"/>
            </a:pPr>
            <a:endParaRPr lang="en-US" sz="1400" dirty="0" smtClean="0"/>
          </a:p>
          <a:p>
            <a:pPr marL="285750" lvl="1" indent="-285750">
              <a:buFont typeface="Arial" panose="020B0604020202020204" pitchFamily="34" charset="0"/>
              <a:buChar char="•"/>
            </a:pPr>
            <a:r>
              <a:rPr lang="en-US" sz="1400" dirty="0" smtClean="0"/>
              <a:t>Also  compare  West vs East.</a:t>
            </a:r>
          </a:p>
          <a:p>
            <a:pPr marL="285750" lvl="1" indent="-285750">
              <a:buFont typeface="Arial" panose="020B0604020202020204" pitchFamily="34" charset="0"/>
              <a:buChar char="•"/>
            </a:pPr>
            <a:endParaRPr lang="en-US" sz="1400" dirty="0"/>
          </a:p>
          <a:p>
            <a:pPr marL="285750" lvl="1" indent="-285750">
              <a:buFont typeface="Arial" panose="020B0604020202020204" pitchFamily="34" charset="0"/>
              <a:buChar char="•"/>
            </a:pPr>
            <a:endParaRPr lang="en-US" sz="1400" dirty="0"/>
          </a:p>
        </p:txBody>
      </p:sp>
      <p:pic>
        <p:nvPicPr>
          <p:cNvPr id="2050" name="Picture 2" descr="United States Monthly Drought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8191" y="3429001"/>
            <a:ext cx="4015810" cy="31031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ted States Seasonal Drought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36" y="558009"/>
            <a:ext cx="4208458" cy="3251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30</a:t>
            </a:fld>
            <a:endParaRPr lang="en-US" altLang="en-US" dirty="0"/>
          </a:p>
        </p:txBody>
      </p:sp>
      <p:sp>
        <p:nvSpPr>
          <p:cNvPr id="7" name="Rectangle 6"/>
          <p:cNvSpPr/>
          <p:nvPr/>
        </p:nvSpPr>
        <p:spPr>
          <a:xfrm>
            <a:off x="4572000" y="33528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 y="6096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199"/>
            <a:ext cx="8765622" cy="6771443"/>
          </a:xfrm>
          <a:prstGeom prst="rect">
            <a:avLst/>
          </a:prstGeom>
        </p:spPr>
      </p:pic>
    </p:spTree>
    <p:extLst>
      <p:ext uri="{BB962C8B-B14F-4D97-AF65-F5344CB8AC3E}">
        <p14:creationId xmlns:p14="http://schemas.microsoft.com/office/powerpoint/2010/main" val="24182411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31</a:t>
            </a:fld>
            <a:endParaRPr lang="en-US" alt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76200"/>
            <a:ext cx="8534400" cy="6592824"/>
          </a:xfrm>
          <a:prstGeom prst="rect">
            <a:avLst/>
          </a:prstGeom>
        </p:spPr>
      </p:pic>
    </p:spTree>
    <p:extLst>
      <p:ext uri="{BB962C8B-B14F-4D97-AF65-F5344CB8AC3E}">
        <p14:creationId xmlns:p14="http://schemas.microsoft.com/office/powerpoint/2010/main" val="28905104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11086" y="6586974"/>
            <a:ext cx="381000" cy="231775"/>
          </a:xfrm>
        </p:spPr>
        <p:txBody>
          <a:bodyPr/>
          <a:lstStyle/>
          <a:p>
            <a:pPr>
              <a:defRPr/>
            </a:pPr>
            <a:fld id="{AE0D35B7-164B-4BDA-8435-F6440E98459E}" type="slidenum">
              <a:rPr lang="en-US" altLang="en-US" smtClean="0"/>
              <a:pPr>
                <a:defRPr/>
              </a:pPr>
              <a:t>32</a:t>
            </a:fld>
            <a:endParaRPr lang="en-US" altLang="en-US" dirty="0"/>
          </a:p>
        </p:txBody>
      </p:sp>
      <p:pic>
        <p:nvPicPr>
          <p:cNvPr id="13316" name="Picture 4" descr="https://www.cpc.ncep.noaa.gov/products/predictions/610day/610temp.new.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10052"/>
            <a:ext cx="164635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s://www.cpc.ncep.noaa.gov/products/predictions/814day/814temp.new.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1310052"/>
            <a:ext cx="1670627" cy="1933085"/>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ttps://www.cpc.ncep.noaa.gov/products/predictions/WK34/gifs/WK34temp.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5200" y="1310052"/>
            <a:ext cx="1863569" cy="1895307"/>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https://www.cpc.ncep.noaa.gov/products/predictions/long_range/lead14/off15_temp.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6400" y="1318845"/>
            <a:ext cx="1752600" cy="1886515"/>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https://www.cpc.ncep.noaa.gov/products/predictions/long_range/lead01/off01_temp.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56631" y="1318844"/>
            <a:ext cx="1743075" cy="1886515"/>
          </a:xfrm>
          <a:prstGeom prst="rect">
            <a:avLst/>
          </a:prstGeom>
          <a:noFill/>
          <a:extLst>
            <a:ext uri="{909E8E84-426E-40DD-AFC4-6F175D3DCCD1}">
              <a14:hiddenFill xmlns:a14="http://schemas.microsoft.com/office/drawing/2010/main">
                <a:solidFill>
                  <a:srgbClr val="FFFFFF"/>
                </a:solidFill>
              </a14:hiddenFill>
            </a:ext>
          </a:extLst>
        </p:spPr>
      </p:pic>
      <p:pic>
        <p:nvPicPr>
          <p:cNvPr id="13326" name="Picture 14" descr="https://www.cpc.ncep.noaa.gov/products/predictions/610day/610prcp.new.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596054"/>
            <a:ext cx="1646355" cy="1737946"/>
          </a:xfrm>
          <a:prstGeom prst="rect">
            <a:avLst/>
          </a:prstGeom>
          <a:noFill/>
          <a:extLst>
            <a:ext uri="{909E8E84-426E-40DD-AFC4-6F175D3DCCD1}">
              <a14:hiddenFill xmlns:a14="http://schemas.microsoft.com/office/drawing/2010/main">
                <a:solidFill>
                  <a:srgbClr val="FFFFFF"/>
                </a:solidFill>
              </a14:hiddenFill>
            </a:ext>
          </a:extLst>
        </p:spPr>
      </p:pic>
      <p:pic>
        <p:nvPicPr>
          <p:cNvPr id="13328" name="Picture 16" descr="https://www.cpc.ncep.noaa.gov/products/predictions/814day/814prcp.new.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52600" y="3596054"/>
            <a:ext cx="1646355" cy="17379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9"/>
          <a:stretch>
            <a:fillRect/>
          </a:stretch>
        </p:blipFill>
        <p:spPr>
          <a:xfrm>
            <a:off x="3505200" y="3596054"/>
            <a:ext cx="1863569" cy="1737946"/>
          </a:xfrm>
          <a:prstGeom prst="rect">
            <a:avLst/>
          </a:prstGeom>
        </p:spPr>
      </p:pic>
      <p:pic>
        <p:nvPicPr>
          <p:cNvPr id="13330" name="Picture 18" descr="https://www.cpc.ncep.noaa.gov/products/predictions/long_range/lead14/off15_prcp.g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86400" y="3561476"/>
            <a:ext cx="1752600" cy="1772523"/>
          </a:xfrm>
          <a:prstGeom prst="rect">
            <a:avLst/>
          </a:prstGeom>
          <a:noFill/>
          <a:extLst>
            <a:ext uri="{909E8E84-426E-40DD-AFC4-6F175D3DCCD1}">
              <a14:hiddenFill xmlns:a14="http://schemas.microsoft.com/office/drawing/2010/main">
                <a:solidFill>
                  <a:srgbClr val="FFFFFF"/>
                </a:solidFill>
              </a14:hiddenFill>
            </a:ext>
          </a:extLst>
        </p:spPr>
      </p:pic>
      <p:pic>
        <p:nvPicPr>
          <p:cNvPr id="13332" name="Picture 20" descr="https://www.cpc.ncep.noaa.gov/products/predictions/long_range/lead01/off01_prcp.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68354" y="3561476"/>
            <a:ext cx="1802608" cy="177252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a:endCxn id="12" idx="2"/>
          </p:cNvCxnSpPr>
          <p:nvPr/>
        </p:nvCxnSpPr>
        <p:spPr>
          <a:xfrm flipH="1">
            <a:off x="3467100" y="1219200"/>
            <a:ext cx="38100" cy="4837331"/>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981200" y="0"/>
            <a:ext cx="5638800" cy="646331"/>
          </a:xfrm>
          <a:prstGeom prst="rect">
            <a:avLst/>
          </a:prstGeom>
          <a:noFill/>
        </p:spPr>
        <p:txBody>
          <a:bodyPr wrap="square" rtlCol="0">
            <a:spAutoFit/>
          </a:bodyPr>
          <a:lstStyle/>
          <a:p>
            <a:r>
              <a:rPr lang="en-US" sz="3600" dirty="0" smtClean="0"/>
              <a:t>(Recent)US  T &amp; P Forecasts</a:t>
            </a:r>
            <a:endParaRPr lang="en-US" sz="3600" dirty="0"/>
          </a:p>
        </p:txBody>
      </p:sp>
      <p:sp>
        <p:nvSpPr>
          <p:cNvPr id="10" name="TextBox 9"/>
          <p:cNvSpPr txBox="1"/>
          <p:nvPr/>
        </p:nvSpPr>
        <p:spPr>
          <a:xfrm>
            <a:off x="-1" y="3206371"/>
            <a:ext cx="9099707" cy="369332"/>
          </a:xfrm>
          <a:prstGeom prst="rect">
            <a:avLst/>
          </a:prstGeom>
          <a:noFill/>
        </p:spPr>
        <p:txBody>
          <a:bodyPr wrap="square" rtlCol="0">
            <a:spAutoFit/>
          </a:bodyPr>
          <a:lstStyle/>
          <a:p>
            <a:r>
              <a:rPr lang="en-US" b="1" dirty="0" smtClean="0"/>
              <a:t>          6-10 d                    8-14 d                   WK 3+4                    Month                   Season  </a:t>
            </a:r>
            <a:endParaRPr lang="en-US" b="1" dirty="0"/>
          </a:p>
        </p:txBody>
      </p:sp>
      <p:sp>
        <p:nvSpPr>
          <p:cNvPr id="12" name="TextBox 11"/>
          <p:cNvSpPr txBox="1"/>
          <p:nvPr/>
        </p:nvSpPr>
        <p:spPr>
          <a:xfrm>
            <a:off x="2819400" y="5410200"/>
            <a:ext cx="1295400" cy="646331"/>
          </a:xfrm>
          <a:prstGeom prst="rect">
            <a:avLst/>
          </a:prstGeom>
          <a:noFill/>
        </p:spPr>
        <p:txBody>
          <a:bodyPr wrap="square" rtlCol="0">
            <a:spAutoFit/>
          </a:bodyPr>
          <a:lstStyle/>
          <a:p>
            <a:pPr algn="ctr"/>
            <a:r>
              <a:rPr lang="en-US" dirty="0" smtClean="0"/>
              <a:t>Skill Separation</a:t>
            </a:r>
            <a:endParaRPr lang="en-US" dirty="0"/>
          </a:p>
        </p:txBody>
      </p:sp>
      <p:sp>
        <p:nvSpPr>
          <p:cNvPr id="14" name="TextBox 13"/>
          <p:cNvSpPr txBox="1"/>
          <p:nvPr/>
        </p:nvSpPr>
        <p:spPr>
          <a:xfrm>
            <a:off x="0" y="6056531"/>
            <a:ext cx="9170962"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Look at the High Temps. In the far west, Pacific NW, and in the Great Plains states.</a:t>
            </a:r>
          </a:p>
          <a:p>
            <a:pPr marL="285750" indent="-285750">
              <a:buFont typeface="Arial" panose="020B0604020202020204" pitchFamily="34" charset="0"/>
              <a:buChar char="•"/>
            </a:pPr>
            <a:r>
              <a:rPr lang="en-US" dirty="0" smtClean="0"/>
              <a:t>SW Monsoon is probably above normal in the short term, but ? on the seasonal scale! </a:t>
            </a:r>
            <a:endParaRPr lang="en-US" dirty="0"/>
          </a:p>
        </p:txBody>
      </p:sp>
    </p:spTree>
    <p:extLst>
      <p:ext uri="{BB962C8B-B14F-4D97-AF65-F5344CB8AC3E}">
        <p14:creationId xmlns:p14="http://schemas.microsoft.com/office/powerpoint/2010/main" val="6778683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228600" y="6658"/>
            <a:ext cx="8382000" cy="646331"/>
          </a:xfrm>
          <a:prstGeom prst="rect">
            <a:avLst/>
          </a:prstGeom>
          <a:noFill/>
        </p:spPr>
        <p:txBody>
          <a:bodyPr wrap="square" rtlCol="0">
            <a:spAutoFit/>
          </a:bodyPr>
          <a:lstStyle/>
          <a:p>
            <a:r>
              <a:rPr lang="en-US" dirty="0" smtClean="0"/>
              <a:t>Week-4 Soil Moisture Percentile (SMP) </a:t>
            </a:r>
            <a:r>
              <a:rPr lang="en-US" dirty="0" err="1" smtClean="0"/>
              <a:t>Fcst</a:t>
            </a:r>
            <a:r>
              <a:rPr lang="en-US" dirty="0" smtClean="0"/>
              <a:t> based on VIC model forced with ECMWF-extended precipitation forecast! </a:t>
            </a:r>
            <a:endParaRPr lang="en-US" dirty="0"/>
          </a:p>
        </p:txBody>
      </p:sp>
      <p:sp>
        <p:nvSpPr>
          <p:cNvPr id="6" name="Rectangle 5"/>
          <p:cNvSpPr/>
          <p:nvPr/>
        </p:nvSpPr>
        <p:spPr>
          <a:xfrm>
            <a:off x="114300" y="6237295"/>
            <a:ext cx="8915400" cy="523220"/>
          </a:xfrm>
          <a:prstGeom prst="rect">
            <a:avLst/>
          </a:prstGeom>
        </p:spPr>
        <p:txBody>
          <a:bodyPr wrap="square">
            <a:spAutoFit/>
          </a:bodyPr>
          <a:lstStyle/>
          <a:p>
            <a:r>
              <a:rPr lang="en-US" sz="1400" dirty="0" smtClean="0"/>
              <a:t>(From </a:t>
            </a:r>
            <a:r>
              <a:rPr lang="en-US" sz="1400" dirty="0" smtClean="0"/>
              <a:t>Drs. </a:t>
            </a:r>
            <a:r>
              <a:rPr lang="en-US" sz="1400" dirty="0" smtClean="0"/>
              <a:t>Li </a:t>
            </a:r>
            <a:r>
              <a:rPr lang="en-US" sz="1400" dirty="0" smtClean="0"/>
              <a:t>Xu and Yun Fan)  </a:t>
            </a:r>
            <a:r>
              <a:rPr lang="en-US" sz="1400" dirty="0" smtClean="0"/>
              <a:t>More detail at </a:t>
            </a:r>
            <a:r>
              <a:rPr lang="en-US" sz="1400" dirty="0" smtClean="0"/>
              <a:t>From: https</a:t>
            </a:r>
            <a:r>
              <a:rPr lang="en-US" sz="1400" dirty="0"/>
              <a:t>://www.cpc.ncep.noaa.gov/products/people/lxu/flashd/flash_prediction.html</a:t>
            </a:r>
          </a:p>
        </p:txBody>
      </p:sp>
      <p:pic>
        <p:nvPicPr>
          <p:cNvPr id="2" name="Picture 1"/>
          <p:cNvPicPr>
            <a:picLocks noChangeAspect="1"/>
          </p:cNvPicPr>
          <p:nvPr/>
        </p:nvPicPr>
        <p:blipFill>
          <a:blip r:embed="rId2"/>
          <a:stretch>
            <a:fillRect/>
          </a:stretch>
        </p:blipFill>
        <p:spPr>
          <a:xfrm>
            <a:off x="228600" y="381000"/>
            <a:ext cx="6534150" cy="5388108"/>
          </a:xfrm>
          <a:prstGeom prst="rect">
            <a:avLst/>
          </a:prstGeom>
        </p:spPr>
      </p:pic>
      <p:sp>
        <p:nvSpPr>
          <p:cNvPr id="4" name="Oval 3"/>
          <p:cNvSpPr/>
          <p:nvPr/>
        </p:nvSpPr>
        <p:spPr>
          <a:xfrm rot="19334051">
            <a:off x="2588754" y="2590098"/>
            <a:ext cx="4303350" cy="23730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133600" y="3776646"/>
            <a:ext cx="609600" cy="461665"/>
          </a:xfrm>
          <a:prstGeom prst="rect">
            <a:avLst/>
          </a:prstGeom>
          <a:noFill/>
        </p:spPr>
        <p:txBody>
          <a:bodyPr wrap="square" rtlCol="0">
            <a:spAutoFit/>
          </a:bodyPr>
          <a:lstStyle/>
          <a:p>
            <a:r>
              <a:rPr lang="en-US" sz="2400" dirty="0" smtClean="0"/>
              <a:t>??</a:t>
            </a:r>
            <a:endParaRPr lang="en-US" sz="2400" dirty="0"/>
          </a:p>
        </p:txBody>
      </p:sp>
    </p:spTree>
    <p:extLst>
      <p:ext uri="{BB962C8B-B14F-4D97-AF65-F5344CB8AC3E}">
        <p14:creationId xmlns:p14="http://schemas.microsoft.com/office/powerpoint/2010/main" val="2456787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55120" y="1828800"/>
            <a:ext cx="5950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Aug</a:t>
            </a:r>
            <a:endParaRPr lang="en-US" altLang="en-US" sz="1800" b="1" dirty="0">
              <a:latin typeface="Times New Roman" pitchFamily="18" charset="0"/>
            </a:endParaRPr>
          </a:p>
        </p:txBody>
      </p:sp>
      <p:sp>
        <p:nvSpPr>
          <p:cNvPr id="21508" name="Rectangle 2"/>
          <p:cNvSpPr>
            <a:spLocks noChangeArrowheads="1"/>
          </p:cNvSpPr>
          <p:nvPr/>
        </p:nvSpPr>
        <p:spPr bwMode="auto">
          <a:xfrm>
            <a:off x="4114800" y="3962400"/>
            <a:ext cx="659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ASO</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34</a:t>
            </a:fld>
            <a:endParaRPr lang="en-US" altLang="en-US" sz="1400" dirty="0"/>
          </a:p>
        </p:txBody>
      </p:sp>
      <p:cxnSp>
        <p:nvCxnSpPr>
          <p:cNvPr id="13" name="Straight Arrow Connector 12"/>
          <p:cNvCxnSpPr/>
          <p:nvPr/>
        </p:nvCxnSpPr>
        <p:spPr>
          <a:xfrm flipV="1">
            <a:off x="6172200" y="4495800"/>
            <a:ext cx="838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657600" y="2438400"/>
            <a:ext cx="457200" cy="457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33800" y="2895600"/>
            <a:ext cx="3810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909195" y="2123367"/>
            <a:ext cx="1352600" cy="1815882"/>
          </a:xfrm>
          <a:prstGeom prst="rect">
            <a:avLst/>
          </a:prstGeom>
          <a:noFill/>
        </p:spPr>
        <p:txBody>
          <a:bodyPr wrap="square" rtlCol="0">
            <a:spAutoFit/>
          </a:bodyPr>
          <a:lstStyle/>
          <a:p>
            <a:r>
              <a:rPr lang="en-US" sz="1400" dirty="0" smtClean="0"/>
              <a:t>Much of the country is </a:t>
            </a:r>
            <a:r>
              <a:rPr lang="en-US" sz="1400" dirty="0" err="1" smtClean="0"/>
              <a:t>fcst</a:t>
            </a:r>
            <a:r>
              <a:rPr lang="en-US" sz="1400" dirty="0" smtClean="0"/>
              <a:t> to be warm, except in eastern TX &amp; </a:t>
            </a:r>
            <a:r>
              <a:rPr lang="en-US" sz="1400" dirty="0" smtClean="0"/>
              <a:t>vicinity.  </a:t>
            </a:r>
            <a:r>
              <a:rPr lang="en-US" sz="1400" dirty="0" smtClean="0"/>
              <a:t>The </a:t>
            </a:r>
            <a:r>
              <a:rPr lang="en-US" sz="1400" dirty="0" smtClean="0"/>
              <a:t>west </a:t>
            </a:r>
            <a:r>
              <a:rPr lang="en-US" sz="1400" dirty="0" smtClean="0"/>
              <a:t>is WARM+</a:t>
            </a:r>
            <a:endParaRPr lang="en-US" sz="1400" dirty="0"/>
          </a:p>
        </p:txBody>
      </p: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610600" y="4595972"/>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229600" y="4990705"/>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790895" y="1000957"/>
            <a:ext cx="228600" cy="152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06" name="Title 1"/>
          <p:cNvSpPr>
            <a:spLocks noGrp="1"/>
          </p:cNvSpPr>
          <p:nvPr>
            <p:ph type="title"/>
          </p:nvPr>
        </p:nvSpPr>
        <p:spPr>
          <a:xfrm>
            <a:off x="3657600" y="0"/>
            <a:ext cx="1752600" cy="1583852"/>
          </a:xfrm>
        </p:spPr>
        <p:txBody>
          <a:bodyPr/>
          <a:lstStyle/>
          <a:p>
            <a:r>
              <a:rPr lang="en-US" altLang="en-US" sz="2800" dirty="0"/>
              <a:t> </a:t>
            </a:r>
            <a:r>
              <a:rPr lang="en-US" altLang="en-US" sz="2000" dirty="0"/>
              <a:t>NMME T &amp; P</a:t>
            </a:r>
            <a:br>
              <a:rPr lang="en-US" altLang="en-US" sz="2000" dirty="0"/>
            </a:br>
            <a:r>
              <a:rPr lang="en-US" altLang="en-US" sz="2000" dirty="0" err="1" smtClean="0"/>
              <a:t>Ens.Mean</a:t>
            </a:r>
            <a:r>
              <a:rPr lang="en-US" altLang="en-US" sz="2000" dirty="0" smtClean="0"/>
              <a:t> forecasts</a:t>
            </a:r>
            <a:br>
              <a:rPr lang="en-US" altLang="en-US" sz="2000" dirty="0" smtClean="0"/>
            </a:br>
            <a:r>
              <a:rPr lang="en-US" altLang="en-US" sz="2000" dirty="0" smtClean="0"/>
              <a:t>for</a:t>
            </a:r>
            <a:endParaRPr lang="en-US" altLang="en-US" sz="2000" dirty="0"/>
          </a:p>
        </p:txBody>
      </p:sp>
      <p:sp>
        <p:nvSpPr>
          <p:cNvPr id="10" name="TextBox 9"/>
          <p:cNvSpPr txBox="1"/>
          <p:nvPr/>
        </p:nvSpPr>
        <p:spPr>
          <a:xfrm>
            <a:off x="3901242" y="4203333"/>
            <a:ext cx="1352601" cy="2677656"/>
          </a:xfrm>
          <a:prstGeom prst="rect">
            <a:avLst/>
          </a:prstGeom>
          <a:noFill/>
        </p:spPr>
        <p:txBody>
          <a:bodyPr wrap="square" rtlCol="0">
            <a:spAutoFit/>
          </a:bodyPr>
          <a:lstStyle/>
          <a:p>
            <a:r>
              <a:rPr lang="en-US" sz="1400" dirty="0" smtClean="0"/>
              <a:t>Will the SW monsoon be good this year thru ASO.</a:t>
            </a:r>
          </a:p>
          <a:p>
            <a:r>
              <a:rPr lang="en-US" sz="1400" dirty="0" smtClean="0"/>
              <a:t>The </a:t>
            </a:r>
            <a:r>
              <a:rPr lang="en-US" sz="1400" dirty="0" smtClean="0"/>
              <a:t>drought expand/</a:t>
            </a:r>
            <a:r>
              <a:rPr lang="en-US" sz="1400" dirty="0" err="1" smtClean="0"/>
              <a:t>redevel</a:t>
            </a:r>
            <a:r>
              <a:rPr lang="en-US" sz="1400" dirty="0" smtClean="0"/>
              <a:t>-op further in the NW? and in the Northern Great Plains </a:t>
            </a:r>
            <a:r>
              <a:rPr lang="en-US" sz="1400" dirty="0" smtClean="0"/>
              <a:t>area. How bad can it get anyway?</a:t>
            </a:r>
            <a:endParaRPr lang="en-US" sz="1400" dirty="0"/>
          </a:p>
        </p:txBody>
      </p:sp>
      <p:pic>
        <p:nvPicPr>
          <p:cNvPr id="18434" name="Picture 2" descr="https://www.cpc.ncep.noaa.gov/products/NMME/prob/images/prob_ensemble_tmp2m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42" y="-1"/>
            <a:ext cx="3835901" cy="2963233"/>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s://www.cpc.ncep.noaa.gov/products/NMME/prob/images/prob_ensemble_prate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8132" y="661"/>
            <a:ext cx="3946391" cy="3048587"/>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9" y="3090770"/>
            <a:ext cx="3896963" cy="3010404"/>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9749" y="3106917"/>
            <a:ext cx="3869362" cy="29890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35</a:t>
            </a:fld>
            <a:endParaRPr lang="en-US" altLang="en-US" dirty="0"/>
          </a:p>
        </p:txBody>
      </p:sp>
      <p:sp>
        <p:nvSpPr>
          <p:cNvPr id="4" name="TextBox 3"/>
          <p:cNvSpPr txBox="1"/>
          <p:nvPr/>
        </p:nvSpPr>
        <p:spPr>
          <a:xfrm>
            <a:off x="76200" y="0"/>
            <a:ext cx="9067800" cy="369332"/>
          </a:xfrm>
          <a:prstGeom prst="rect">
            <a:avLst/>
          </a:prstGeom>
          <a:noFill/>
        </p:spPr>
        <p:txBody>
          <a:bodyPr wrap="square" rtlCol="0">
            <a:spAutoFit/>
          </a:bodyPr>
          <a:lstStyle/>
          <a:p>
            <a:r>
              <a:rPr lang="en-US" dirty="0" smtClean="0"/>
              <a:t>Agreement/Disagreement among the various NMME models’ </a:t>
            </a:r>
            <a:r>
              <a:rPr lang="en-US" b="1" u="sng" dirty="0" smtClean="0"/>
              <a:t>ASO</a:t>
            </a:r>
            <a:r>
              <a:rPr lang="en-US" dirty="0" smtClean="0"/>
              <a:t>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2" name="Picture 1"/>
          <p:cNvPicPr>
            <a:picLocks noChangeAspect="1"/>
          </p:cNvPicPr>
          <p:nvPr/>
        </p:nvPicPr>
        <p:blipFill>
          <a:blip r:embed="rId2"/>
          <a:stretch>
            <a:fillRect/>
          </a:stretch>
        </p:blipFill>
        <p:spPr>
          <a:xfrm>
            <a:off x="93785" y="457200"/>
            <a:ext cx="8821615" cy="6064212"/>
          </a:xfrm>
          <a:prstGeom prst="rect">
            <a:avLst/>
          </a:prstGeom>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457950"/>
            <a:ext cx="609600" cy="323850"/>
          </a:xfrm>
        </p:spPr>
        <p:txBody>
          <a:bodyPr/>
          <a:lstStyle/>
          <a:p>
            <a:pPr>
              <a:defRPr/>
            </a:pPr>
            <a:fld id="{AE0D35B7-164B-4BDA-8435-F6440E98459E}" type="slidenum">
              <a:rPr lang="en-US" altLang="en-US" smtClean="0"/>
              <a:pPr>
                <a:defRPr/>
              </a:pPr>
              <a:t>36</a:t>
            </a:fld>
            <a:endParaRPr lang="en-US" altLang="en-US"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6150" y="2253264"/>
            <a:ext cx="2476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6252" y="-2978"/>
            <a:ext cx="9067799" cy="307777"/>
          </a:xfrm>
          <a:prstGeom prst="rect">
            <a:avLst/>
          </a:prstGeom>
          <a:noFill/>
        </p:spPr>
        <p:txBody>
          <a:bodyPr wrap="square" rtlCol="0">
            <a:spAutoFit/>
          </a:bodyPr>
          <a:lstStyle/>
          <a:p>
            <a:r>
              <a:rPr lang="en-US" sz="1400" b="1" dirty="0" smtClean="0">
                <a:solidFill>
                  <a:schemeClr val="accent6">
                    <a:lumMod val="75000"/>
                  </a:schemeClr>
                </a:solidFill>
              </a:rPr>
              <a:t>(From NMME)                               </a:t>
            </a:r>
            <a:r>
              <a:rPr lang="en-US" sz="1400" dirty="0" smtClean="0"/>
              <a:t>compared with this month(foreground, red border)</a:t>
            </a:r>
            <a:endParaRPr lang="en-US" sz="1400" dirty="0"/>
          </a:p>
        </p:txBody>
      </p:sp>
      <p:sp>
        <p:nvSpPr>
          <p:cNvPr id="4" name="TextBox 3"/>
          <p:cNvSpPr txBox="1"/>
          <p:nvPr/>
        </p:nvSpPr>
        <p:spPr>
          <a:xfrm>
            <a:off x="7162800" y="2187714"/>
            <a:ext cx="1135390" cy="1200329"/>
          </a:xfrm>
          <a:prstGeom prst="rect">
            <a:avLst/>
          </a:prstGeom>
          <a:noFill/>
        </p:spPr>
        <p:txBody>
          <a:bodyPr wrap="square" rtlCol="0">
            <a:spAutoFit/>
          </a:bodyPr>
          <a:lstStyle/>
          <a:p>
            <a:r>
              <a:rPr lang="en-US" sz="1600" dirty="0"/>
              <a:t>     </a:t>
            </a:r>
            <a:r>
              <a:rPr lang="en-US" sz="1600" dirty="0" smtClean="0"/>
              <a:t>  </a:t>
            </a:r>
            <a:r>
              <a:rPr lang="en-US" sz="1400" dirty="0" smtClean="0"/>
              <a:t>Forecast </a:t>
            </a:r>
            <a:r>
              <a:rPr lang="en-US" sz="1400" dirty="0"/>
              <a:t>uncertain in Hatched areas.</a:t>
            </a:r>
          </a:p>
        </p:txBody>
      </p:sp>
      <p:sp>
        <p:nvSpPr>
          <p:cNvPr id="6" name="Rectangle 5"/>
          <p:cNvSpPr/>
          <p:nvPr/>
        </p:nvSpPr>
        <p:spPr>
          <a:xfrm>
            <a:off x="30334" y="6135469"/>
            <a:ext cx="2027066" cy="646331"/>
          </a:xfrm>
          <a:prstGeom prst="rect">
            <a:avLst/>
          </a:prstGeom>
        </p:spPr>
        <p:txBody>
          <a:bodyPr wrap="square">
            <a:spAutoFit/>
          </a:bodyPr>
          <a:lstStyle/>
          <a:p>
            <a:r>
              <a:rPr lang="en-US" b="1" dirty="0">
                <a:solidFill>
                  <a:srgbClr val="6600CC"/>
                </a:solidFill>
              </a:rPr>
              <a:t>SPI6 </a:t>
            </a:r>
            <a:r>
              <a:rPr lang="en-US" b="1" dirty="0" err="1">
                <a:solidFill>
                  <a:srgbClr val="6600CC"/>
                </a:solidFill>
              </a:rPr>
              <a:t>Fcst</a:t>
            </a:r>
            <a:r>
              <a:rPr lang="en-US" b="1" dirty="0">
                <a:solidFill>
                  <a:srgbClr val="6600CC"/>
                </a:solidFill>
              </a:rPr>
              <a:t> made from </a:t>
            </a:r>
            <a:r>
              <a:rPr lang="en-US" b="1" u="sng" dirty="0">
                <a:solidFill>
                  <a:srgbClr val="6600CC"/>
                </a:solidFill>
              </a:rPr>
              <a:t>last</a:t>
            </a:r>
            <a:r>
              <a:rPr lang="en-US" b="1" dirty="0">
                <a:solidFill>
                  <a:srgbClr val="6600CC"/>
                </a:solidFill>
              </a:rPr>
              <a:t> </a:t>
            </a:r>
            <a:r>
              <a:rPr lang="en-US" b="1" dirty="0" smtClean="0">
                <a:solidFill>
                  <a:srgbClr val="6600CC"/>
                </a:solidFill>
              </a:rPr>
              <a:t>month</a:t>
            </a:r>
            <a:endParaRPr lang="en-US" b="1" dirty="0">
              <a:solidFill>
                <a:srgbClr val="6600CC"/>
              </a:solidFill>
            </a:endParaRPr>
          </a:p>
        </p:txBody>
      </p:sp>
      <p:sp>
        <p:nvSpPr>
          <p:cNvPr id="17" name="Rectangle 16"/>
          <p:cNvSpPr/>
          <p:nvPr/>
        </p:nvSpPr>
        <p:spPr>
          <a:xfrm>
            <a:off x="2895599" y="6488668"/>
            <a:ext cx="4343401" cy="369332"/>
          </a:xfrm>
          <a:prstGeom prst="rect">
            <a:avLst/>
          </a:prstGeom>
        </p:spPr>
        <p:txBody>
          <a:bodyPr wrap="square">
            <a:spAutoFit/>
          </a:bodyPr>
          <a:lstStyle/>
          <a:p>
            <a:r>
              <a:rPr lang="en-US" b="1" dirty="0" smtClean="0">
                <a:solidFill>
                  <a:srgbClr val="6600CC"/>
                </a:solidFill>
              </a:rPr>
              <a:t>SPI6/SPI12 </a:t>
            </a:r>
            <a:r>
              <a:rPr lang="en-US" b="1" dirty="0" err="1">
                <a:solidFill>
                  <a:srgbClr val="6600CC"/>
                </a:solidFill>
              </a:rPr>
              <a:t>Fcst</a:t>
            </a:r>
            <a:r>
              <a:rPr lang="en-US" b="1" dirty="0">
                <a:solidFill>
                  <a:srgbClr val="6600CC"/>
                </a:solidFill>
              </a:rPr>
              <a:t> made from </a:t>
            </a:r>
            <a:r>
              <a:rPr lang="en-US" b="1" u="sng" dirty="0" smtClean="0">
                <a:solidFill>
                  <a:srgbClr val="6600CC"/>
                </a:solidFill>
              </a:rPr>
              <a:t>this</a:t>
            </a:r>
            <a:r>
              <a:rPr lang="en-US" b="1" dirty="0" smtClean="0">
                <a:solidFill>
                  <a:srgbClr val="6600CC"/>
                </a:solidFill>
              </a:rPr>
              <a:t> month</a:t>
            </a:r>
            <a:endParaRPr lang="en-US" b="1" dirty="0">
              <a:solidFill>
                <a:srgbClr val="6600CC"/>
              </a:solidFill>
            </a:endParaRPr>
          </a:p>
        </p:txBody>
      </p:sp>
      <p:sp>
        <p:nvSpPr>
          <p:cNvPr id="19" name="Rectangle 18"/>
          <p:cNvSpPr/>
          <p:nvPr/>
        </p:nvSpPr>
        <p:spPr>
          <a:xfrm>
            <a:off x="6858000" y="6553200"/>
            <a:ext cx="342901" cy="247219"/>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6197471"/>
            <a:ext cx="4533901" cy="314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2433590" y="304800"/>
            <a:ext cx="4729210" cy="5851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229475" y="304800"/>
            <a:ext cx="1874576" cy="1815882"/>
          </a:xfrm>
          <a:prstGeom prst="rect">
            <a:avLst/>
          </a:prstGeom>
          <a:noFill/>
        </p:spPr>
        <p:txBody>
          <a:bodyPr wrap="square" rtlCol="0">
            <a:spAutoFit/>
          </a:bodyPr>
          <a:lstStyle/>
          <a:p>
            <a:r>
              <a:rPr lang="en-US" sz="1400" dirty="0" smtClean="0"/>
              <a:t>Why is there so fewer hatched areas in SPI6 </a:t>
            </a:r>
            <a:r>
              <a:rPr lang="en-US" sz="1400" dirty="0" err="1" smtClean="0"/>
              <a:t>fcst</a:t>
            </a:r>
            <a:r>
              <a:rPr lang="en-US" sz="1400" dirty="0" smtClean="0"/>
              <a:t> from NMME models’ based </a:t>
            </a:r>
            <a:r>
              <a:rPr lang="en-US" sz="1400" dirty="0" err="1" smtClean="0"/>
              <a:t>fcst</a:t>
            </a:r>
            <a:r>
              <a:rPr lang="en-US" sz="1400" dirty="0" smtClean="0"/>
              <a:t> this month as compared to last month (left 2 columns) ? </a:t>
            </a:r>
            <a:r>
              <a:rPr lang="en-US" sz="1400" dirty="0" err="1" smtClean="0"/>
              <a:t>Fcsts</a:t>
            </a:r>
            <a:r>
              <a:rPr lang="en-US" sz="1400" dirty="0" smtClean="0"/>
              <a:t> more confident now?</a:t>
            </a:r>
            <a:endParaRPr lang="en-US" sz="1400" dirty="0"/>
          </a:p>
        </p:txBody>
      </p:sp>
      <p:cxnSp>
        <p:nvCxnSpPr>
          <p:cNvPr id="9" name="Straight Arrow Connector 8"/>
          <p:cNvCxnSpPr/>
          <p:nvPr/>
        </p:nvCxnSpPr>
        <p:spPr>
          <a:xfrm flipV="1">
            <a:off x="1752600" y="6217786"/>
            <a:ext cx="0" cy="48032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a:srcRect r="49404"/>
          <a:stretch/>
        </p:blipFill>
        <p:spPr>
          <a:xfrm>
            <a:off x="6387" y="325212"/>
            <a:ext cx="2355813" cy="5799068"/>
          </a:xfrm>
          <a:prstGeom prst="rect">
            <a:avLst/>
          </a:prstGeom>
        </p:spPr>
      </p:pic>
      <p:sp>
        <p:nvSpPr>
          <p:cNvPr id="11" name="TextBox 10"/>
          <p:cNvSpPr txBox="1"/>
          <p:nvPr/>
        </p:nvSpPr>
        <p:spPr>
          <a:xfrm>
            <a:off x="7480962" y="3429000"/>
            <a:ext cx="1510637" cy="2246769"/>
          </a:xfrm>
          <a:prstGeom prst="rect">
            <a:avLst/>
          </a:prstGeom>
          <a:noFill/>
        </p:spPr>
        <p:txBody>
          <a:bodyPr wrap="square" rtlCol="0">
            <a:spAutoFit/>
          </a:bodyPr>
          <a:lstStyle/>
          <a:p>
            <a:r>
              <a:rPr lang="en-US" sz="1400" dirty="0" smtClean="0"/>
              <a:t>Many pieces of  hatched areas in the central and mostly in the eastern half of the US – indicating the model’s inability to know the status of drought here. </a:t>
            </a:r>
            <a:endParaRPr lang="en-US" sz="1400" dirty="0"/>
          </a:p>
        </p:txBody>
      </p:sp>
      <p:pic>
        <p:nvPicPr>
          <p:cNvPr id="3" name="Picture 2"/>
          <p:cNvPicPr>
            <a:picLocks noChangeAspect="1"/>
          </p:cNvPicPr>
          <p:nvPr/>
        </p:nvPicPr>
        <p:blipFill>
          <a:blip r:embed="rId5"/>
          <a:stretch>
            <a:fillRect/>
          </a:stretch>
        </p:blipFill>
        <p:spPr>
          <a:xfrm>
            <a:off x="2474585" y="367772"/>
            <a:ext cx="4621540" cy="5793104"/>
          </a:xfrm>
          <a:prstGeom prst="rect">
            <a:avLst/>
          </a:prstGeom>
        </p:spPr>
      </p:pic>
      <p:cxnSp>
        <p:nvCxnSpPr>
          <p:cNvPr id="14" name="Straight Arrow Connector 13"/>
          <p:cNvCxnSpPr>
            <a:endCxn id="17" idx="1"/>
          </p:cNvCxnSpPr>
          <p:nvPr/>
        </p:nvCxnSpPr>
        <p:spPr>
          <a:xfrm>
            <a:off x="1752600" y="6447740"/>
            <a:ext cx="1142999" cy="225594"/>
          </a:xfrm>
          <a:prstGeom prst="straightConnector1">
            <a:avLst/>
          </a:prstGeom>
          <a:ln w="28575">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905000" y="1524000"/>
            <a:ext cx="685800" cy="12954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935333" y="2743200"/>
            <a:ext cx="731667" cy="13716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089088" y="4114800"/>
            <a:ext cx="609600" cy="12192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0959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37</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0" y="423446"/>
            <a:ext cx="5741470" cy="338554"/>
          </a:xfrm>
          <a:prstGeom prst="rect">
            <a:avLst/>
          </a:prstGeom>
        </p:spPr>
        <p:txBody>
          <a:bodyPr wrap="square">
            <a:spAutoFit/>
          </a:bodyPr>
          <a:lstStyle/>
          <a:p>
            <a:r>
              <a:rPr lang="en-US" sz="1600" dirty="0">
                <a:hlinkClick r:id="rId3"/>
              </a:rPr>
              <a:t>http://</a:t>
            </a:r>
            <a:r>
              <a:rPr lang="en-US" sz="1600" dirty="0" smtClean="0">
                <a:hlinkClick r:id="rId3"/>
              </a:rPr>
              <a:t>drought.geo.msu.edu/research/forecast/smi.monthly.php</a:t>
            </a:r>
            <a:endParaRPr lang="en-US" sz="1600" dirty="0"/>
          </a:p>
        </p:txBody>
      </p:sp>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324"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5" y="9985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293FC43A-D8E4-4892-8460-9D1B6806C5CC}"/>
              </a:ext>
            </a:extLst>
          </p:cNvPr>
          <p:cNvSpPr/>
          <p:nvPr/>
        </p:nvSpPr>
        <p:spPr>
          <a:xfrm>
            <a:off x="5741470" y="543580"/>
            <a:ext cx="2205978" cy="523220"/>
          </a:xfrm>
          <a:prstGeom prst="rect">
            <a:avLst/>
          </a:prstGeom>
        </p:spPr>
        <p:txBody>
          <a:bodyPr wrap="square">
            <a:spAutoFit/>
          </a:bodyPr>
          <a:lstStyle/>
          <a:p>
            <a:pPr algn="ctr"/>
            <a:r>
              <a:rPr lang="en-US" sz="1400" b="1" dirty="0" smtClean="0"/>
              <a:t>Latest Initial </a:t>
            </a:r>
            <a:r>
              <a:rPr lang="en-US" sz="1400" b="1" dirty="0"/>
              <a:t>Conditions</a:t>
            </a:r>
            <a:r>
              <a:rPr lang="en-US" sz="1400" dirty="0"/>
              <a:t>: </a:t>
            </a:r>
          </a:p>
          <a:p>
            <a:pPr algn="ctr"/>
            <a:r>
              <a:rPr lang="en-US" sz="1400" dirty="0" smtClean="0"/>
              <a:t>06/01/2021</a:t>
            </a:r>
            <a:endParaRPr lang="en-US" sz="1400" dirty="0"/>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20653607">
            <a:off x="697759" y="2905344"/>
            <a:ext cx="4371103" cy="1200329"/>
          </a:xfrm>
          <a:prstGeom prst="rect">
            <a:avLst/>
          </a:prstGeom>
          <a:noFill/>
        </p:spPr>
        <p:txBody>
          <a:bodyPr wrap="square" rtlCol="0">
            <a:spAutoFit/>
          </a:bodyPr>
          <a:lstStyle/>
          <a:p>
            <a:pPr algn="ctr"/>
            <a:r>
              <a:rPr lang="en-US" sz="2400" b="1" dirty="0" smtClean="0"/>
              <a:t>MSU   Soil Moisture Percentile forecast NOT available,      NOT updated!  </a:t>
            </a:r>
            <a:endParaRPr lang="en-US" sz="2400" b="1" dirty="0"/>
          </a:p>
        </p:txBody>
      </p:sp>
      <p:sp>
        <p:nvSpPr>
          <p:cNvPr id="20" name="TextBox 9"/>
          <p:cNvSpPr txBox="1">
            <a:spLocks noChangeArrowheads="1"/>
          </p:cNvSpPr>
          <p:nvPr/>
        </p:nvSpPr>
        <p:spPr bwMode="auto">
          <a:xfrm>
            <a:off x="42035" y="6334780"/>
            <a:ext cx="39731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p>
        </p:txBody>
      </p:sp>
      <p:sp>
        <p:nvSpPr>
          <p:cNvPr id="4" name="TextBox 3"/>
          <p:cNvSpPr txBox="1"/>
          <p:nvPr/>
        </p:nvSpPr>
        <p:spPr>
          <a:xfrm>
            <a:off x="4982099" y="3812612"/>
            <a:ext cx="4072266" cy="307777"/>
          </a:xfrm>
          <a:prstGeom prst="rect">
            <a:avLst/>
          </a:prstGeom>
          <a:noFill/>
        </p:spPr>
        <p:txBody>
          <a:bodyPr wrap="square" rtlCol="0">
            <a:spAutoFit/>
          </a:bodyPr>
          <a:lstStyle/>
          <a:p>
            <a:r>
              <a:rPr lang="en-US" sz="1400" dirty="0" smtClean="0"/>
              <a:t>CPC’s soil moisture percentile – Leaky bucket Model </a:t>
            </a:r>
            <a:endParaRPr lang="en-US" sz="1400" dirty="0"/>
          </a:p>
        </p:txBody>
      </p:sp>
      <p:pic>
        <p:nvPicPr>
          <p:cNvPr id="19458" name="Picture 2" descr="Daily Soil Moisture Pecenti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6039" y="4114800"/>
            <a:ext cx="3498401" cy="24571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727813" y="1239093"/>
            <a:ext cx="4254285" cy="5053012"/>
          </a:xfrm>
          <a:prstGeom prst="rect">
            <a:avLst/>
          </a:prstGeom>
        </p:spPr>
      </p:pic>
      <p:pic>
        <p:nvPicPr>
          <p:cNvPr id="9" name="Picture 8"/>
          <p:cNvPicPr>
            <a:picLocks noChangeAspect="1"/>
          </p:cNvPicPr>
          <p:nvPr/>
        </p:nvPicPr>
        <p:blipFill>
          <a:blip r:embed="rId8"/>
          <a:stretch>
            <a:fillRect/>
          </a:stretch>
        </p:blipFill>
        <p:spPr>
          <a:xfrm>
            <a:off x="22153" y="1219200"/>
            <a:ext cx="690966" cy="5072906"/>
          </a:xfrm>
          <a:prstGeom prst="rect">
            <a:avLst/>
          </a:prstGeom>
        </p:spPr>
      </p:pic>
      <p:pic>
        <p:nvPicPr>
          <p:cNvPr id="11" name="Picture 10"/>
          <p:cNvPicPr>
            <a:picLocks noChangeAspect="1"/>
          </p:cNvPicPr>
          <p:nvPr/>
        </p:nvPicPr>
        <p:blipFill>
          <a:blip r:embed="rId9"/>
          <a:stretch>
            <a:fillRect/>
          </a:stretch>
        </p:blipFill>
        <p:spPr>
          <a:xfrm>
            <a:off x="5116691" y="1019176"/>
            <a:ext cx="3477750" cy="2705396"/>
          </a:xfrm>
          <a:prstGeom prst="rect">
            <a:avLst/>
          </a:prstGeom>
        </p:spPr>
      </p:pic>
    </p:spTree>
    <p:extLst>
      <p:ext uri="{BB962C8B-B14F-4D97-AF65-F5344CB8AC3E}">
        <p14:creationId xmlns:p14="http://schemas.microsoft.com/office/powerpoint/2010/main" val="36862115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0" y="76200"/>
            <a:ext cx="9144000" cy="6781800"/>
          </a:xfrm>
        </p:spPr>
        <p:txBody>
          <a:bodyPr/>
          <a:lstStyle/>
          <a:p>
            <a:pPr marL="571500" indent="-571500" eaLnBrk="1" fontAlgn="auto" hangingPunct="1">
              <a:spcBef>
                <a:spcPct val="50000"/>
              </a:spcBef>
              <a:spcAft>
                <a:spcPts val="0"/>
              </a:spcAft>
              <a:buNone/>
              <a:defRPr/>
            </a:pPr>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Drought </a:t>
            </a:r>
            <a:r>
              <a:rPr lang="en-US" altLang="en-US" sz="1600" b="1" dirty="0" smtClean="0">
                <a:solidFill>
                  <a:srgbClr val="FF0000"/>
                </a:solidFill>
                <a:latin typeface="Trebuchet MS" panose="020B0603020202020204" pitchFamily="34" charset="0"/>
              </a:rPr>
              <a:t>conditions:</a:t>
            </a:r>
          </a:p>
          <a:p>
            <a:pPr marL="285750" indent="-285750">
              <a:buFont typeface="Arial" panose="020B0604020202020204" pitchFamily="34" charset="0"/>
              <a:buChar char="•"/>
            </a:pPr>
            <a:r>
              <a:rPr lang="en-US" sz="1200" dirty="0">
                <a:latin typeface="Trebuchet MS" panose="020B0603020202020204" pitchFamily="34" charset="0"/>
              </a:rPr>
              <a:t>Over the last 4-5 months, </a:t>
            </a:r>
            <a:r>
              <a:rPr lang="en-US" sz="1200" u="sng" dirty="0">
                <a:latin typeface="Trebuchet MS" panose="020B0603020202020204" pitchFamily="34" charset="0"/>
              </a:rPr>
              <a:t>drought area &amp; severity has overall generally remained about the same. </a:t>
            </a:r>
            <a:r>
              <a:rPr lang="en-US" sz="1200" dirty="0">
                <a:latin typeface="Trebuchet MS" panose="020B0603020202020204" pitchFamily="34" charset="0"/>
              </a:rPr>
              <a:t>The worse drought conditions are in the border areas of southwest states  CA, AZ, NV, UT, CO, and NM. These west regions are part of the  long term drought</a:t>
            </a:r>
            <a:r>
              <a:rPr lang="en-US" sz="1200" dirty="0" smtClean="0">
                <a:latin typeface="Trebuchet MS" panose="020B0603020202020204" pitchFamily="34" charset="0"/>
              </a:rPr>
              <a:t>. Improvement </a:t>
            </a:r>
            <a:r>
              <a:rPr lang="en-US" sz="1200" dirty="0">
                <a:latin typeface="Trebuchet MS" panose="020B0603020202020204" pitchFamily="34" charset="0"/>
              </a:rPr>
              <a:t>has been noted </a:t>
            </a:r>
            <a:r>
              <a:rPr lang="en-US" sz="1200" dirty="0" smtClean="0">
                <a:latin typeface="Trebuchet MS" panose="020B0603020202020204" pitchFamily="34" charset="0"/>
              </a:rPr>
              <a:t>(S/Term drought has ended) over most </a:t>
            </a:r>
            <a:r>
              <a:rPr lang="en-US" sz="1200" dirty="0">
                <a:latin typeface="Trebuchet MS" panose="020B0603020202020204" pitchFamily="34" charset="0"/>
              </a:rPr>
              <a:t>parts of TX, eastern CO, and parts of NM</a:t>
            </a:r>
            <a:r>
              <a:rPr lang="en-US" sz="1200" dirty="0" smtClean="0">
                <a:latin typeface="Trebuchet MS" panose="020B0603020202020204" pitchFamily="34" charset="0"/>
              </a:rPr>
              <a:t>.</a:t>
            </a:r>
            <a:endParaRPr lang="en-US" sz="1200" dirty="0">
              <a:latin typeface="Trebuchet MS" panose="020B0603020202020204" pitchFamily="34" charset="0"/>
            </a:endParaRPr>
          </a:p>
          <a:p>
            <a:pPr marL="285750" indent="-285750">
              <a:buFont typeface="Arial" panose="020B0604020202020204" pitchFamily="34" charset="0"/>
              <a:buChar char="•"/>
            </a:pPr>
            <a:r>
              <a:rPr lang="en-US" sz="1200" dirty="0">
                <a:latin typeface="Trebuchet MS" panose="020B0603020202020204" pitchFamily="34" charset="0"/>
              </a:rPr>
              <a:t>Rainfall continues to be deficient in the ongoing summer rainy season in Northern Great Plains, leading to continued drought here, expanding into Minnesota</a:t>
            </a:r>
            <a:r>
              <a:rPr lang="en-US" sz="1200" dirty="0" smtClean="0">
                <a:latin typeface="Trebuchet MS" panose="020B0603020202020204" pitchFamily="34" charset="0"/>
              </a:rPr>
              <a:t>.</a:t>
            </a:r>
            <a:endParaRPr lang="en-US" sz="1200" dirty="0">
              <a:latin typeface="Trebuchet MS" panose="020B0603020202020204" pitchFamily="34" charset="0"/>
            </a:endParaRPr>
          </a:p>
          <a:p>
            <a:pPr marL="285750" indent="-285750">
              <a:buFont typeface="Arial" panose="020B0604020202020204" pitchFamily="34" charset="0"/>
              <a:buChar char="•"/>
            </a:pPr>
            <a:r>
              <a:rPr lang="en-US" sz="1200" dirty="0">
                <a:latin typeface="Trebuchet MS" panose="020B0603020202020204" pitchFamily="34" charset="0"/>
              </a:rPr>
              <a:t>About 50 %  of the country is continuing to experience category D1 or worse drought condition (next side!). Dry/Drought conditions over the eastern US slightly improved and western US worsened. </a:t>
            </a:r>
            <a:endParaRPr lang="en-US" sz="1250" dirty="0" smtClean="0">
              <a:latin typeface="Trebuchet MS" panose="020B0603020202020204" pitchFamily="34" charset="0"/>
            </a:endParaRPr>
          </a:p>
          <a:p>
            <a:pPr marL="285750" indent="-285750">
              <a:buFont typeface="Arial" panose="020B0604020202020204" pitchFamily="34" charset="0"/>
              <a:buChar char="•"/>
            </a:pPr>
            <a:r>
              <a:rPr lang="en-US" sz="1250" dirty="0" smtClean="0">
                <a:latin typeface="Trebuchet MS" panose="020B0603020202020204" pitchFamily="34" charset="0"/>
              </a:rPr>
              <a:t>All </a:t>
            </a:r>
            <a:r>
              <a:rPr lang="en-US" sz="1250" dirty="0">
                <a:latin typeface="Trebuchet MS" panose="020B0603020202020204" pitchFamily="34" charset="0"/>
              </a:rPr>
              <a:t>California reservoirs levels </a:t>
            </a:r>
            <a:r>
              <a:rPr lang="en-US" sz="1250" dirty="0" smtClean="0">
                <a:latin typeface="Trebuchet MS" panose="020B0603020202020204" pitchFamily="34" charset="0"/>
              </a:rPr>
              <a:t>are well below </a:t>
            </a:r>
            <a:r>
              <a:rPr lang="en-US" sz="1250" dirty="0">
                <a:latin typeface="Trebuchet MS" panose="020B0603020202020204" pitchFamily="34" charset="0"/>
              </a:rPr>
              <a:t>their historical average levels. </a:t>
            </a:r>
            <a:r>
              <a:rPr lang="en-US" sz="1250" dirty="0" smtClean="0">
                <a:latin typeface="Trebuchet MS" panose="020B0603020202020204" pitchFamily="34" charset="0"/>
              </a:rPr>
              <a:t>If the forecast heat/temps and the lack of (seasonal) rainfall continues, things will probably get dire.</a:t>
            </a:r>
          </a:p>
          <a:p>
            <a:pPr marL="285750" indent="-285750">
              <a:buFont typeface="Arial" panose="020B0604020202020204" pitchFamily="34" charset="0"/>
              <a:buChar char="•"/>
            </a:pPr>
            <a:r>
              <a:rPr lang="en-US" sz="1250" dirty="0" smtClean="0">
                <a:latin typeface="Trebuchet MS" panose="020B0603020202020204" pitchFamily="34" charset="0"/>
              </a:rPr>
              <a:t>The fire season in the US western states is already well underway, and is much worse this year, as compared to the same time last year (a record year!), with about twice the area of acres burnt.</a:t>
            </a:r>
            <a:endParaRPr lang="en-US" sz="1250" dirty="0" smtClean="0">
              <a:latin typeface="Trebuchet MS" panose="020B0603020202020204" pitchFamily="34" charset="0"/>
            </a:endParaRPr>
          </a:p>
          <a:p>
            <a:pPr marL="0" indent="0">
              <a:buNone/>
            </a:pPr>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ENSO status and </a:t>
            </a:r>
            <a:r>
              <a:rPr lang="en-US" altLang="en-US" sz="1600" b="1" dirty="0" smtClean="0">
                <a:solidFill>
                  <a:srgbClr val="FF0000"/>
                </a:solidFill>
                <a:latin typeface="Trebuchet MS" panose="020B0603020202020204" pitchFamily="34" charset="0"/>
              </a:rPr>
              <a:t>forecast</a:t>
            </a:r>
            <a:r>
              <a:rPr lang="en-US" altLang="en-US" sz="1600" b="1" dirty="0" smtClean="0">
                <a:solidFill>
                  <a:srgbClr val="FF0000"/>
                </a:solidFill>
                <a:latin typeface="Trebuchet MS" panose="020B0603020202020204" pitchFamily="34" charset="0"/>
              </a:rPr>
              <a:t>:</a:t>
            </a:r>
            <a:r>
              <a:rPr lang="en-US" sz="1250" b="1" kern="1200" dirty="0" smtClean="0">
                <a:solidFill>
                  <a:srgbClr val="0033CC"/>
                </a:solidFill>
                <a:latin typeface="Trebuchet MS" panose="020B0603020202020204" pitchFamily="34" charset="0"/>
              </a:rPr>
              <a:t> </a:t>
            </a:r>
            <a:r>
              <a:rPr lang="en-US" sz="1250" b="1" u="sng" kern="1200" dirty="0">
                <a:solidFill>
                  <a:srgbClr val="0033CC"/>
                </a:solidFill>
                <a:latin typeface="Trebuchet MS" panose="020B0603020202020204" pitchFamily="34" charset="0"/>
              </a:rPr>
              <a:t>ENSO-neutral</a:t>
            </a:r>
            <a:r>
              <a:rPr lang="en-US" sz="1250" b="1" kern="1200" dirty="0">
                <a:solidFill>
                  <a:srgbClr val="0033CC"/>
                </a:solidFill>
                <a:latin typeface="Trebuchet MS" panose="020B0603020202020204" pitchFamily="34" charset="0"/>
              </a:rPr>
              <a:t> is favored through the Northern Hemisphere summer and into the fall (</a:t>
            </a:r>
            <a:r>
              <a:rPr lang="en-US" sz="1250" b="1" u="sng" kern="1200" dirty="0">
                <a:solidFill>
                  <a:srgbClr val="0033CC"/>
                </a:solidFill>
                <a:latin typeface="Trebuchet MS" panose="020B0603020202020204" pitchFamily="34" charset="0"/>
              </a:rPr>
              <a:t>51% chance for the August-October season</a:t>
            </a:r>
            <a:r>
              <a:rPr lang="en-US" sz="1250" b="1" kern="1200" dirty="0">
                <a:solidFill>
                  <a:srgbClr val="0033CC"/>
                </a:solidFill>
                <a:latin typeface="Trebuchet MS" panose="020B0603020202020204" pitchFamily="34" charset="0"/>
              </a:rPr>
              <a:t>), with </a:t>
            </a:r>
            <a:r>
              <a:rPr lang="en-US" sz="1250" b="1" u="sng" kern="1200" dirty="0">
                <a:solidFill>
                  <a:srgbClr val="0033CC"/>
                </a:solidFill>
                <a:latin typeface="Trebuchet MS" panose="020B0603020202020204" pitchFamily="34" charset="0"/>
              </a:rPr>
              <a:t>La Niña potentially emerging during the September-November season </a:t>
            </a:r>
            <a:r>
              <a:rPr lang="en-US" sz="1250" b="1" kern="1200" dirty="0">
                <a:solidFill>
                  <a:srgbClr val="0033CC"/>
                </a:solidFill>
                <a:latin typeface="Trebuchet MS" panose="020B0603020202020204" pitchFamily="34" charset="0"/>
              </a:rPr>
              <a:t>and lasting through the 2021-22 winter (66% chance during November-January).</a:t>
            </a:r>
          </a:p>
          <a:p>
            <a:pPr marL="0" indent="0">
              <a:buNone/>
            </a:pPr>
            <a:r>
              <a:rPr lang="en-US" altLang="en-US" sz="1600" b="1" dirty="0" smtClean="0">
                <a:solidFill>
                  <a:srgbClr val="FF0000"/>
                </a:solidFill>
              </a:rPr>
              <a:t>Prediction</a:t>
            </a:r>
            <a:r>
              <a:rPr lang="en-US" altLang="en-US" sz="1600" b="1" dirty="0" smtClean="0">
                <a:solidFill>
                  <a:srgbClr val="FF0000"/>
                </a:solidFill>
              </a:rPr>
              <a:t>: </a:t>
            </a:r>
            <a:r>
              <a:rPr lang="en-US" sz="1300" kern="1200" dirty="0" smtClean="0">
                <a:solidFill>
                  <a:srgbClr val="002060"/>
                </a:solidFill>
                <a:latin typeface="Trebuchet MS" panose="020B0603020202020204" pitchFamily="34" charset="0"/>
              </a:rPr>
              <a:t> </a:t>
            </a:r>
            <a:endParaRPr lang="en-US" sz="1300" kern="1200" dirty="0">
              <a:solidFill>
                <a:srgbClr val="002060"/>
              </a:solidFill>
              <a:latin typeface="Trebuchet MS" panose="020B0603020202020204" pitchFamily="34" charset="0"/>
            </a:endParaRPr>
          </a:p>
          <a:p>
            <a:pPr marL="346075" lvl="1" indent="-346075"/>
            <a:r>
              <a:rPr lang="en-US" sz="1250" kern="1200" dirty="0" smtClean="0">
                <a:latin typeface="Trebuchet MS" panose="020B0603020202020204" pitchFamily="34" charset="0"/>
              </a:rPr>
              <a:t>With </a:t>
            </a:r>
            <a:r>
              <a:rPr lang="en-US" sz="1250" kern="1200" dirty="0" smtClean="0">
                <a:latin typeface="Trebuchet MS" panose="020B0603020202020204" pitchFamily="34" charset="0"/>
              </a:rPr>
              <a:t>only the very slight chances (51 %) of </a:t>
            </a:r>
            <a:r>
              <a:rPr lang="en-US" sz="1250" kern="1200" dirty="0" smtClean="0">
                <a:latin typeface="Trebuchet MS" panose="020B0603020202020204" pitchFamily="34" charset="0"/>
              </a:rPr>
              <a:t>ENSO </a:t>
            </a:r>
            <a:r>
              <a:rPr lang="en-US" sz="1250" kern="1200" dirty="0" smtClean="0">
                <a:latin typeface="Trebuchet MS" panose="020B0603020202020204" pitchFamily="34" charset="0"/>
              </a:rPr>
              <a:t>neutral conditions during the forecast season, how good will be the model forecasts? Nevertheless, with the forecast above normal temperatures in the west and the continued dry season along the west coast states, the short term drought in the Pacific coastal and adjoining states especially in OR/WA is expected to broaden and get worse. </a:t>
            </a:r>
            <a:endParaRPr lang="en-US" sz="1250" kern="1200" dirty="0" smtClean="0">
              <a:latin typeface="Trebuchet MS" panose="020B0603020202020204" pitchFamily="34" charset="0"/>
            </a:endParaRPr>
          </a:p>
          <a:p>
            <a:pPr marL="346075" lvl="1" indent="-346075"/>
            <a:r>
              <a:rPr lang="en-US" sz="1250" kern="1200" dirty="0" smtClean="0">
                <a:latin typeface="Trebuchet MS" panose="020B0603020202020204" pitchFamily="34" charset="0"/>
              </a:rPr>
              <a:t>The </a:t>
            </a:r>
            <a:r>
              <a:rPr lang="en-US" sz="1250" kern="1200" dirty="0" smtClean="0">
                <a:latin typeface="Trebuchet MS" panose="020B0603020202020204" pitchFamily="34" charset="0"/>
              </a:rPr>
              <a:t>long term drought in the south and west is </a:t>
            </a:r>
            <a:r>
              <a:rPr lang="en-US" sz="1250" kern="1200" dirty="0" smtClean="0">
                <a:latin typeface="Trebuchet MS" panose="020B0603020202020204" pitchFamily="34" charset="0"/>
              </a:rPr>
              <a:t>very</a:t>
            </a:r>
            <a:r>
              <a:rPr lang="en-US" sz="1250" kern="1200" dirty="0" smtClean="0">
                <a:latin typeface="Trebuchet MS" panose="020B0603020202020204" pitchFamily="34" charset="0"/>
              </a:rPr>
              <a:t> entrenched. The </a:t>
            </a:r>
            <a:r>
              <a:rPr lang="en-US" sz="1250" kern="1200" dirty="0">
                <a:latin typeface="Trebuchet MS" panose="020B0603020202020204" pitchFamily="34" charset="0"/>
              </a:rPr>
              <a:t>present </a:t>
            </a:r>
            <a:r>
              <a:rPr lang="en-US" sz="1250" kern="1200" dirty="0" smtClean="0">
                <a:latin typeface="Trebuchet MS" panose="020B0603020202020204" pitchFamily="34" charset="0"/>
              </a:rPr>
              <a:t>drought and </a:t>
            </a:r>
            <a:r>
              <a:rPr lang="en-US" sz="1250" kern="1200" dirty="0" smtClean="0">
                <a:latin typeface="Trebuchet MS" panose="020B0603020202020204" pitchFamily="34" charset="0"/>
              </a:rPr>
              <a:t>forecast </a:t>
            </a:r>
            <a:r>
              <a:rPr lang="en-US" sz="1250" kern="1200" dirty="0">
                <a:latin typeface="Trebuchet MS" panose="020B0603020202020204" pitchFamily="34" charset="0"/>
              </a:rPr>
              <a:t>T/P conditions here are likely to contribute to </a:t>
            </a:r>
            <a:r>
              <a:rPr lang="en-US" sz="1250" kern="1200" dirty="0" smtClean="0">
                <a:latin typeface="Trebuchet MS" panose="020B0603020202020204" pitchFamily="34" charset="0"/>
              </a:rPr>
              <a:t>unfortunately a </a:t>
            </a:r>
            <a:r>
              <a:rPr lang="en-US" sz="1250" kern="1200" dirty="0">
                <a:latin typeface="Trebuchet MS" panose="020B0603020202020204" pitchFamily="34" charset="0"/>
              </a:rPr>
              <a:t>yet another severe fire season </a:t>
            </a:r>
            <a:r>
              <a:rPr lang="en-US" sz="1250" kern="1200" dirty="0" smtClean="0">
                <a:latin typeface="Trebuchet MS" panose="020B0603020202020204" pitchFamily="34" charset="0"/>
              </a:rPr>
              <a:t>for the western states. </a:t>
            </a:r>
            <a:r>
              <a:rPr lang="en-US" sz="1250" kern="1200" dirty="0">
                <a:latin typeface="Trebuchet MS" panose="020B0603020202020204" pitchFamily="34" charset="0"/>
              </a:rPr>
              <a:t>Water shortages could certainly develop in many of the </a:t>
            </a:r>
            <a:r>
              <a:rPr lang="en-US" sz="1250" kern="1200" dirty="0" smtClean="0">
                <a:latin typeface="Trebuchet MS" panose="020B0603020202020204" pitchFamily="34" charset="0"/>
              </a:rPr>
              <a:t>southwest/western </a:t>
            </a:r>
            <a:r>
              <a:rPr lang="en-US" sz="1250" kern="1200" dirty="0">
                <a:latin typeface="Trebuchet MS" panose="020B0603020202020204" pitchFamily="34" charset="0"/>
              </a:rPr>
              <a:t>states. </a:t>
            </a:r>
            <a:r>
              <a:rPr lang="en-US" sz="1250" kern="1200" dirty="0" smtClean="0">
                <a:latin typeface="Trebuchet MS" panose="020B0603020202020204" pitchFamily="34" charset="0"/>
              </a:rPr>
              <a:t> </a:t>
            </a:r>
            <a:r>
              <a:rPr lang="en-US" sz="1250" kern="1200" dirty="0" smtClean="0">
                <a:latin typeface="Trebuchet MS" panose="020B0603020202020204" pitchFamily="34" charset="0"/>
              </a:rPr>
              <a:t>But, with </a:t>
            </a:r>
            <a:r>
              <a:rPr lang="en-US" sz="1250" kern="1200" dirty="0" smtClean="0">
                <a:latin typeface="Trebuchet MS" panose="020B0603020202020204" pitchFamily="34" charset="0"/>
              </a:rPr>
              <a:t>the southwest monsoon rainfall </a:t>
            </a:r>
            <a:r>
              <a:rPr lang="en-US" sz="1250" kern="1200" dirty="0" smtClean="0">
                <a:latin typeface="Trebuchet MS" panose="020B0603020202020204" pitchFamily="34" charset="0"/>
              </a:rPr>
              <a:t>expected to bring above normal rainfall </a:t>
            </a:r>
            <a:r>
              <a:rPr lang="en-US" sz="1250" kern="1200" dirty="0" smtClean="0">
                <a:latin typeface="Trebuchet MS" panose="020B0603020202020204" pitchFamily="34" charset="0"/>
              </a:rPr>
              <a:t>during the next few weeks, </a:t>
            </a:r>
            <a:r>
              <a:rPr lang="en-US" sz="1250" kern="1200" dirty="0" smtClean="0">
                <a:latin typeface="Trebuchet MS" panose="020B0603020202020204" pitchFamily="34" charset="0"/>
              </a:rPr>
              <a:t>there </a:t>
            </a:r>
            <a:r>
              <a:rPr lang="en-US" sz="1250" kern="1200" dirty="0" smtClean="0">
                <a:latin typeface="Trebuchet MS" panose="020B0603020202020204" pitchFamily="34" charset="0"/>
              </a:rPr>
              <a:t>can be some short term </a:t>
            </a:r>
            <a:r>
              <a:rPr lang="en-US" sz="1250" kern="1200" dirty="0" smtClean="0">
                <a:latin typeface="Trebuchet MS" panose="020B0603020202020204" pitchFamily="34" charset="0"/>
              </a:rPr>
              <a:t>relief and even short term improvement in the drought </a:t>
            </a:r>
            <a:r>
              <a:rPr lang="en-US" sz="1250" kern="1200" dirty="0" smtClean="0">
                <a:latin typeface="Trebuchet MS" panose="020B0603020202020204" pitchFamily="34" charset="0"/>
              </a:rPr>
              <a:t>in parts of AZ/NM,UT, and CO,</a:t>
            </a:r>
            <a:r>
              <a:rPr lang="en-US" sz="1250" kern="1200" dirty="0" smtClean="0">
                <a:latin typeface="Trebuchet MS" panose="020B0603020202020204" pitchFamily="34" charset="0"/>
              </a:rPr>
              <a:t> </a:t>
            </a:r>
            <a:r>
              <a:rPr lang="en-US" sz="1250" kern="1200" dirty="0" smtClean="0">
                <a:latin typeface="Trebuchet MS" panose="020B0603020202020204" pitchFamily="34" charset="0"/>
              </a:rPr>
              <a:t>but not </a:t>
            </a:r>
            <a:r>
              <a:rPr lang="en-US" sz="1250" kern="1200" dirty="0" smtClean="0">
                <a:latin typeface="Trebuchet MS" panose="020B0603020202020204" pitchFamily="34" charset="0"/>
              </a:rPr>
              <a:t>so much for the long </a:t>
            </a:r>
            <a:r>
              <a:rPr lang="en-US" sz="1250" kern="1200" dirty="0" smtClean="0">
                <a:latin typeface="Trebuchet MS" panose="020B0603020202020204" pitchFamily="34" charset="0"/>
              </a:rPr>
              <a:t>term </a:t>
            </a:r>
            <a:r>
              <a:rPr lang="en-US" sz="1250" kern="1200" dirty="0" smtClean="0">
                <a:latin typeface="Trebuchet MS" panose="020B0603020202020204" pitchFamily="34" charset="0"/>
              </a:rPr>
              <a:t>drought! </a:t>
            </a:r>
            <a:endParaRPr lang="en-US" sz="1250" kern="1200" dirty="0" smtClean="0">
              <a:latin typeface="Trebuchet MS" panose="020B0603020202020204" pitchFamily="34" charset="0"/>
            </a:endParaRPr>
          </a:p>
          <a:p>
            <a:pPr marL="346075" lvl="1" indent="-346075"/>
            <a:r>
              <a:rPr lang="en-US" sz="1250" kern="1200" dirty="0">
                <a:latin typeface="Trebuchet MS" panose="020B0603020202020204" pitchFamily="34" charset="0"/>
              </a:rPr>
              <a:t>By the end of the forecast season, east of Minnesota, there </a:t>
            </a:r>
            <a:r>
              <a:rPr lang="en-US" sz="1250" kern="1200" dirty="0" smtClean="0">
                <a:latin typeface="Trebuchet MS" panose="020B0603020202020204" pitchFamily="34" charset="0"/>
              </a:rPr>
              <a:t>will most likely be no areas under drought including Florida, the New England states and the Mid Atlantic states. </a:t>
            </a:r>
            <a:endParaRPr lang="en-US" sz="1250" dirty="0" smtClean="0">
              <a:latin typeface="Trebuchet MS" panose="020B0603020202020204" pitchFamily="34" charset="0"/>
            </a:endParaRPr>
          </a:p>
          <a:p>
            <a:pPr marL="346075" lvl="1" indent="-346075"/>
            <a:r>
              <a:rPr lang="en-US" sz="1250" dirty="0" smtClean="0">
                <a:latin typeface="Trebuchet MS" panose="020B0603020202020204" pitchFamily="34" charset="0"/>
              </a:rPr>
              <a:t>With the continued below normal rainfall conditions during the critical June/July months in </a:t>
            </a:r>
            <a:r>
              <a:rPr lang="en-US" sz="1250" dirty="0" smtClean="0">
                <a:latin typeface="Trebuchet MS" panose="020B0603020202020204" pitchFamily="34" charset="0"/>
              </a:rPr>
              <a:t>the Northern Great </a:t>
            </a:r>
            <a:r>
              <a:rPr lang="en-US" sz="1250" dirty="0" smtClean="0">
                <a:latin typeface="Trebuchet MS" panose="020B0603020202020204" pitchFamily="34" charset="0"/>
              </a:rPr>
              <a:t>Plains, drought conditions there will either stay the same or even get worse by the end of the forecast season.</a:t>
            </a:r>
          </a:p>
          <a:p>
            <a:pPr marL="346075" lvl="1" indent="-346075"/>
            <a:r>
              <a:rPr lang="en-US" sz="1250" dirty="0" smtClean="0">
                <a:latin typeface="Trebuchet MS" panose="020B0603020202020204" pitchFamily="34" charset="0"/>
              </a:rPr>
              <a:t>In the event that La Nina begins to develops later in the forecast season (ASO) or later in winter, as the official forecast calls for, conditions will further deteriorate more than now with even more reduced rainfall in the south and west later in fall and winter!</a:t>
            </a:r>
            <a:r>
              <a:rPr lang="en-US" sz="1250" dirty="0">
                <a:latin typeface="Trebuchet MS" panose="020B0603020202020204" pitchFamily="34" charset="0"/>
              </a:rPr>
              <a:t>	</a:t>
            </a:r>
            <a:r>
              <a:rPr lang="en-US" sz="1250" dirty="0" smtClean="0">
                <a:latin typeface="Trebuchet MS" panose="020B0603020202020204" pitchFamily="34" charset="0"/>
              </a:rPr>
              <a:t>			</a:t>
            </a:r>
            <a:r>
              <a:rPr lang="en-US" sz="1250" dirty="0" smtClean="0">
                <a:latin typeface="Trebuchet MS" panose="020B0603020202020204" pitchFamily="34" charset="0"/>
              </a:rPr>
              <a:t>***********</a:t>
            </a:r>
            <a:r>
              <a:rPr lang="en-US" sz="1300" dirty="0" smtClean="0">
                <a:latin typeface="Trebuchet MS" panose="020B0603020202020204" pitchFamily="34" charset="0"/>
              </a:rPr>
              <a:t>	</a:t>
            </a:r>
          </a:p>
        </p:txBody>
      </p:sp>
    </p:spTree>
    <p:extLst>
      <p:ext uri="{BB962C8B-B14F-4D97-AF65-F5344CB8AC3E}">
        <p14:creationId xmlns:p14="http://schemas.microsoft.com/office/powerpoint/2010/main" val="42580396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487362"/>
          </a:xfrm>
        </p:spPr>
        <p:txBody>
          <a:bodyPr/>
          <a:lstStyle/>
          <a:p>
            <a:r>
              <a:rPr lang="en-US" sz="2000" dirty="0"/>
              <a:t>Miscellaneous maps</a:t>
            </a:r>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39</a:t>
            </a:fld>
            <a:endParaRPr lang="en-US" altLang="en-US" dirty="0"/>
          </a:p>
        </p:txBody>
      </p:sp>
      <p:pic>
        <p:nvPicPr>
          <p:cNvPr id="1028" name="Picture 4" descr="Image result for meteorological regions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6827732"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02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United States Drought Monito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4758996"/>
            <a:ext cx="2146861" cy="1754080"/>
          </a:xfrm>
          <a:prstGeom prst="rect">
            <a:avLst/>
          </a:prstGeom>
          <a:noFill/>
          <a:ln>
            <a:noFill/>
          </a:ln>
        </p:spPr>
      </p:pic>
      <p:sp>
        <p:nvSpPr>
          <p:cNvPr id="2" name="Slide Number Placeholder 1"/>
          <p:cNvSpPr>
            <a:spLocks noGrp="1"/>
          </p:cNvSpPr>
          <p:nvPr>
            <p:ph type="sldNum" sz="quarter" idx="12"/>
          </p:nvPr>
        </p:nvSpPr>
        <p:spPr>
          <a:xfrm>
            <a:off x="8763000" y="6477000"/>
            <a:ext cx="304800" cy="307975"/>
          </a:xfrm>
        </p:spPr>
        <p:txBody>
          <a:bodyPr/>
          <a:lstStyle/>
          <a:p>
            <a:pPr>
              <a:defRPr/>
            </a:pPr>
            <a:fld id="{AE0D35B7-164B-4BDA-8435-F6440E98459E}" type="slidenum">
              <a:rPr lang="en-US" altLang="en-US" smtClean="0"/>
              <a:pPr>
                <a:defRPr/>
              </a:pPr>
              <a:t>4</a:t>
            </a:fld>
            <a:endParaRPr lang="en-US" alt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972" y="3752850"/>
            <a:ext cx="1169128" cy="1699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H="1">
            <a:off x="2057400" y="5105400"/>
            <a:ext cx="44196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981200" y="4267200"/>
            <a:ext cx="4419600" cy="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581775" y="4478179"/>
            <a:ext cx="476250" cy="246221"/>
          </a:xfrm>
          <a:prstGeom prst="rect">
            <a:avLst/>
          </a:prstGeom>
          <a:noFill/>
        </p:spPr>
        <p:txBody>
          <a:bodyPr wrap="square" rtlCol="0">
            <a:spAutoFit/>
          </a:bodyPr>
          <a:lstStyle/>
          <a:p>
            <a:r>
              <a:rPr lang="en-US" sz="1000" b="1" dirty="0" smtClean="0">
                <a:solidFill>
                  <a:srgbClr val="FF0000"/>
                </a:solidFill>
              </a:rPr>
              <a:t>50%</a:t>
            </a:r>
            <a:endParaRPr lang="en-US" sz="1000" b="1" dirty="0">
              <a:solidFill>
                <a:srgbClr val="FF0000"/>
              </a:solidFill>
            </a:endParaRPr>
          </a:p>
        </p:txBody>
      </p:sp>
      <p:cxnSp>
        <p:nvCxnSpPr>
          <p:cNvPr id="12" name="Straight Connector 11"/>
          <p:cNvCxnSpPr/>
          <p:nvPr/>
        </p:nvCxnSpPr>
        <p:spPr>
          <a:xfrm flipH="1">
            <a:off x="2057400" y="4722920"/>
            <a:ext cx="4419600" cy="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4"/>
          <a:stretch>
            <a:fillRect/>
          </a:stretch>
        </p:blipFill>
        <p:spPr>
          <a:xfrm>
            <a:off x="7211766" y="299008"/>
            <a:ext cx="1950645" cy="1453592"/>
          </a:xfrm>
          <a:prstGeom prst="rect">
            <a:avLst/>
          </a:prstGeom>
        </p:spPr>
      </p:pic>
      <p:sp>
        <p:nvSpPr>
          <p:cNvPr id="19" name="TextBox 18"/>
          <p:cNvSpPr txBox="1"/>
          <p:nvPr/>
        </p:nvSpPr>
        <p:spPr>
          <a:xfrm>
            <a:off x="7211766" y="1752600"/>
            <a:ext cx="1932234" cy="276999"/>
          </a:xfrm>
          <a:prstGeom prst="rect">
            <a:avLst/>
          </a:prstGeom>
          <a:noFill/>
        </p:spPr>
        <p:txBody>
          <a:bodyPr wrap="square" rtlCol="0">
            <a:spAutoFit/>
          </a:bodyPr>
          <a:lstStyle/>
          <a:p>
            <a:pPr algn="ctr"/>
            <a:r>
              <a:rPr lang="en-US" sz="1200" dirty="0" smtClean="0"/>
              <a:t>Famous 2011 TX drought</a:t>
            </a:r>
            <a:endParaRPr lang="en-US" sz="1200" dirty="0"/>
          </a:p>
        </p:txBody>
      </p:sp>
      <p:sp>
        <p:nvSpPr>
          <p:cNvPr id="7" name="TextBox 6"/>
          <p:cNvSpPr txBox="1"/>
          <p:nvPr/>
        </p:nvSpPr>
        <p:spPr>
          <a:xfrm>
            <a:off x="4012049" y="3220827"/>
            <a:ext cx="1957388" cy="830997"/>
          </a:xfrm>
          <a:prstGeom prst="rect">
            <a:avLst/>
          </a:prstGeom>
          <a:noFill/>
        </p:spPr>
        <p:txBody>
          <a:bodyPr wrap="square" rtlCol="0">
            <a:spAutoFit/>
          </a:bodyPr>
          <a:lstStyle/>
          <a:p>
            <a:r>
              <a:rPr lang="en-US" sz="1600" dirty="0" smtClean="0">
                <a:solidFill>
                  <a:srgbClr val="FF0000"/>
                </a:solidFill>
              </a:rPr>
              <a:t>The recent drought has somewhat stagnated ?</a:t>
            </a:r>
            <a:endParaRPr lang="en-US" sz="1600" dirty="0">
              <a:solidFill>
                <a:srgbClr val="FF0000"/>
              </a:solidFill>
            </a:endParaRPr>
          </a:p>
        </p:txBody>
      </p:sp>
      <p:sp>
        <p:nvSpPr>
          <p:cNvPr id="20" name="TextBox 19"/>
          <p:cNvSpPr txBox="1"/>
          <p:nvPr/>
        </p:nvSpPr>
        <p:spPr>
          <a:xfrm>
            <a:off x="7848600" y="4506418"/>
            <a:ext cx="685800" cy="307777"/>
          </a:xfrm>
          <a:prstGeom prst="rect">
            <a:avLst/>
          </a:prstGeom>
          <a:noFill/>
        </p:spPr>
        <p:txBody>
          <a:bodyPr wrap="square" rtlCol="0">
            <a:spAutoFit/>
          </a:bodyPr>
          <a:lstStyle/>
          <a:p>
            <a:r>
              <a:rPr lang="en-US" sz="1400" dirty="0" smtClean="0"/>
              <a:t>Now!</a:t>
            </a:r>
            <a:endParaRPr lang="en-US" sz="1400" dirty="0"/>
          </a:p>
        </p:txBody>
      </p:sp>
      <p:sp>
        <p:nvSpPr>
          <p:cNvPr id="22" name="TextBox 21"/>
          <p:cNvSpPr txBox="1"/>
          <p:nvPr/>
        </p:nvSpPr>
        <p:spPr>
          <a:xfrm>
            <a:off x="7848600" y="2768338"/>
            <a:ext cx="1219200" cy="923330"/>
          </a:xfrm>
          <a:prstGeom prst="rect">
            <a:avLst/>
          </a:prstGeom>
          <a:noFill/>
        </p:spPr>
        <p:txBody>
          <a:bodyPr wrap="square" rtlCol="0">
            <a:spAutoFit/>
          </a:bodyPr>
          <a:lstStyle/>
          <a:p>
            <a:r>
              <a:rPr lang="en-US" dirty="0" smtClean="0"/>
              <a:t>Each drought is different!!</a:t>
            </a:r>
            <a:endParaRPr lang="en-US" dirty="0"/>
          </a:p>
        </p:txBody>
      </p:sp>
      <p:cxnSp>
        <p:nvCxnSpPr>
          <p:cNvPr id="28" name="Straight Arrow Connector 27"/>
          <p:cNvCxnSpPr/>
          <p:nvPr/>
        </p:nvCxnSpPr>
        <p:spPr>
          <a:xfrm>
            <a:off x="5029200" y="3752850"/>
            <a:ext cx="762000" cy="725329"/>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638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33053"/>
          <a:stretch/>
        </p:blipFill>
        <p:spPr bwMode="auto">
          <a:xfrm>
            <a:off x="77680" y="76200"/>
            <a:ext cx="7108933" cy="367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2780232"/>
            <a:ext cx="571500" cy="2328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Arc 20"/>
          <p:cNvSpPr/>
          <p:nvPr/>
        </p:nvSpPr>
        <p:spPr>
          <a:xfrm>
            <a:off x="5867400" y="580253"/>
            <a:ext cx="1600200" cy="1400948"/>
          </a:xfrm>
          <a:prstGeom prst="arc">
            <a:avLst>
              <a:gd name="adj1" fmla="val 8595351"/>
              <a:gd name="adj2" fmla="val 0"/>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2971800" y="6172200"/>
            <a:ext cx="4343400" cy="646331"/>
          </a:xfrm>
          <a:prstGeom prst="rect">
            <a:avLst/>
          </a:prstGeom>
          <a:noFill/>
        </p:spPr>
        <p:txBody>
          <a:bodyPr wrap="square" rtlCol="0">
            <a:spAutoFit/>
          </a:bodyPr>
          <a:lstStyle/>
          <a:p>
            <a:r>
              <a:rPr lang="en-US" dirty="0" smtClean="0"/>
              <a:t>Most area continuously under severe D4 drought for a long time since 2000?</a:t>
            </a:r>
            <a:endParaRPr lang="en-US" dirty="0"/>
          </a:p>
        </p:txBody>
      </p:sp>
      <p:pic>
        <p:nvPicPr>
          <p:cNvPr id="4" name="Picture 3"/>
          <p:cNvPicPr>
            <a:picLocks noChangeAspect="1"/>
          </p:cNvPicPr>
          <p:nvPr/>
        </p:nvPicPr>
        <p:blipFill>
          <a:blip r:embed="rId7"/>
          <a:stretch>
            <a:fillRect/>
          </a:stretch>
        </p:blipFill>
        <p:spPr>
          <a:xfrm>
            <a:off x="1943100" y="2895600"/>
            <a:ext cx="4546477" cy="2814063"/>
          </a:xfrm>
          <a:prstGeom prst="rect">
            <a:avLst/>
          </a:prstGeom>
        </p:spPr>
      </p:pic>
      <p:cxnSp>
        <p:nvCxnSpPr>
          <p:cNvPr id="14" name="Straight Arrow Connector 13"/>
          <p:cNvCxnSpPr/>
          <p:nvPr/>
        </p:nvCxnSpPr>
        <p:spPr>
          <a:xfrm flipV="1">
            <a:off x="6019800" y="4876800"/>
            <a:ext cx="0" cy="137160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40</a:t>
            </a:fld>
            <a:endParaRPr lang="en-US" altLang="en-US" dirty="0"/>
          </a:p>
        </p:txBody>
      </p:sp>
      <p:pic>
        <p:nvPicPr>
          <p:cNvPr id="2050" name="Picture 2" descr="File:Map of USA showing state nam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620000" cy="46291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46038"/>
            <a:ext cx="8229600" cy="48736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2000" kern="0" dirty="0"/>
              <a:t>Miscellaneous maps</a:t>
            </a:r>
          </a:p>
        </p:txBody>
      </p:sp>
    </p:spTree>
    <p:extLst>
      <p:ext uri="{BB962C8B-B14F-4D97-AF65-F5344CB8AC3E}">
        <p14:creationId xmlns:p14="http://schemas.microsoft.com/office/powerpoint/2010/main" val="628145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18" y="518402"/>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5</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96200" y="3720827"/>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00400"/>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20625" y="3200400"/>
            <a:ext cx="952359" cy="369332"/>
          </a:xfrm>
          <a:prstGeom prst="rect">
            <a:avLst/>
          </a:prstGeom>
          <a:noFill/>
        </p:spPr>
        <p:txBody>
          <a:bodyPr wrap="square" rtlCol="0">
            <a:spAutoFit/>
          </a:bodyPr>
          <a:lstStyle/>
          <a:p>
            <a:r>
              <a:rPr lang="en-US" b="1" dirty="0">
                <a:solidFill>
                  <a:srgbClr val="FF0000"/>
                </a:solidFill>
              </a:rPr>
              <a:t>30 Days</a:t>
            </a: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cxnSp>
        <p:nvCxnSpPr>
          <p:cNvPr id="10" name="Straight Arrow Connector 9"/>
          <p:cNvCxnSpPr/>
          <p:nvPr/>
        </p:nvCxnSpPr>
        <p:spPr>
          <a:xfrm flipH="1">
            <a:off x="8229600" y="6508071"/>
            <a:ext cx="659867" cy="2501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92482" y="186188"/>
            <a:ext cx="1447800" cy="2893100"/>
          </a:xfrm>
          <a:prstGeom prst="rect">
            <a:avLst/>
          </a:prstGeom>
          <a:noFill/>
        </p:spPr>
        <p:txBody>
          <a:bodyPr wrap="square" rtlCol="0">
            <a:spAutoFit/>
          </a:bodyPr>
          <a:lstStyle/>
          <a:p>
            <a:r>
              <a:rPr lang="en-US" sz="1400" dirty="0" smtClean="0"/>
              <a:t>This and next few slides show Precip deficit (excess).</a:t>
            </a:r>
          </a:p>
          <a:p>
            <a:r>
              <a:rPr lang="en-US" sz="1400" b="1" dirty="0" smtClean="0"/>
              <a:t>Droughts, for the MOST part, begin and end with precip!! </a:t>
            </a:r>
            <a:r>
              <a:rPr lang="en-US" sz="1400" dirty="0" smtClean="0"/>
              <a:t>Lately, Temps are becoming (secondarily) important as well.</a:t>
            </a:r>
            <a:endParaRPr lang="en-US" sz="1400" dirty="0"/>
          </a:p>
        </p:txBody>
      </p:sp>
      <p:cxnSp>
        <p:nvCxnSpPr>
          <p:cNvPr id="7" name="Straight Arrow Connector 6"/>
          <p:cNvCxnSpPr/>
          <p:nvPr/>
        </p:nvCxnSpPr>
        <p:spPr>
          <a:xfrm flipH="1" flipV="1">
            <a:off x="2057400" y="1524000"/>
            <a:ext cx="1143000" cy="1905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1905000" y="3429000"/>
            <a:ext cx="1295400" cy="762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c 11"/>
          <p:cNvSpPr/>
          <p:nvPr/>
        </p:nvSpPr>
        <p:spPr>
          <a:xfrm>
            <a:off x="2385832" y="2667000"/>
            <a:ext cx="990600" cy="2819400"/>
          </a:xfrm>
          <a:prstGeom prst="arc">
            <a:avLst>
              <a:gd name="adj1" fmla="val 15913266"/>
              <a:gd name="adj2" fmla="val 5646573"/>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50"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4942"/>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6</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Precipitation </a:t>
            </a:r>
            <a:r>
              <a:rPr lang="en-US" sz="1600" b="1" dirty="0" smtClean="0"/>
              <a:t>Percent </a:t>
            </a:r>
            <a:r>
              <a:rPr lang="en-US" sz="1400" b="1" dirty="0" smtClean="0"/>
              <a:t>(of normal) </a:t>
            </a:r>
            <a:r>
              <a:rPr lang="en-US" sz="1600" dirty="0"/>
              <a:t>during last 7, 14, 30, &amp; 60 </a:t>
            </a:r>
            <a:r>
              <a:rPr lang="en-US" sz="1600" dirty="0" smtClean="0"/>
              <a:t>days -  </a:t>
            </a:r>
            <a:r>
              <a:rPr lang="en-US" sz="1600" b="1" u="sng" dirty="0" smtClean="0">
                <a:solidFill>
                  <a:srgbClr val="FF0000"/>
                </a:solidFill>
              </a:rPr>
              <a:t>Only </a:t>
            </a:r>
            <a:r>
              <a:rPr lang="en-US" sz="1600" b="1" u="sng" dirty="0" smtClean="0">
                <a:solidFill>
                  <a:srgbClr val="FF0000"/>
                </a:solidFill>
              </a:rPr>
              <a:t>Deficit </a:t>
            </a:r>
            <a:r>
              <a:rPr lang="en-US" sz="1600" b="1" u="sng" dirty="0" smtClean="0">
                <a:solidFill>
                  <a:srgbClr val="FF0000"/>
                </a:solidFill>
              </a:rPr>
              <a:t>Areas </a:t>
            </a:r>
            <a:r>
              <a:rPr lang="en-US" sz="1600" b="1" u="sng" dirty="0" smtClean="0">
                <a:solidFill>
                  <a:srgbClr val="FF0000"/>
                </a:solidFill>
              </a:rPr>
              <a:t>&lt;=90</a:t>
            </a:r>
            <a:r>
              <a:rPr lang="en-US" sz="1600" b="1" u="sng" dirty="0" smtClean="0">
                <a:solidFill>
                  <a:srgbClr val="FF0000"/>
                </a:solidFill>
              </a:rPr>
              <a:t>% shown !</a:t>
            </a:r>
            <a:endParaRPr lang="en-US" sz="1600" b="1" u="sng" dirty="0">
              <a:solidFill>
                <a:srgbClr val="FF0000"/>
              </a:solidFill>
            </a:endParaRPr>
          </a:p>
        </p:txBody>
      </p:sp>
      <p:sp>
        <p:nvSpPr>
          <p:cNvPr id="8" name="Rectangle 7"/>
          <p:cNvSpPr/>
          <p:nvPr/>
        </p:nvSpPr>
        <p:spPr>
          <a:xfrm>
            <a:off x="11430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43701" y="3200400"/>
            <a:ext cx="914400" cy="369332"/>
          </a:xfrm>
          <a:prstGeom prst="rect">
            <a:avLst/>
          </a:prstGeom>
          <a:noFill/>
        </p:spPr>
        <p:txBody>
          <a:bodyPr wrap="square" rtlCol="0">
            <a:spAutoFit/>
          </a:bodyPr>
          <a:lstStyle/>
          <a:p>
            <a:r>
              <a:rPr lang="en-US" b="1" dirty="0">
                <a:solidFill>
                  <a:srgbClr val="0033CC"/>
                </a:solidFill>
              </a:rPr>
              <a:t>7 Days</a:t>
            </a:r>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571748" y="1322963"/>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6847"/>
            <a:ext cx="7620000" cy="5886450"/>
          </a:xfrm>
          <a:prstGeom prst="rect">
            <a:avLst/>
          </a:prstGeom>
          <a:noFill/>
          <a:ln w="25400">
            <a:solidFill>
              <a:srgbClr val="FF0000"/>
            </a:solidFill>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9" name="TextBox 8"/>
          <p:cNvSpPr txBox="1"/>
          <p:nvPr/>
        </p:nvSpPr>
        <p:spPr>
          <a:xfrm>
            <a:off x="2133600" y="3255879"/>
            <a:ext cx="609600" cy="369332"/>
          </a:xfrm>
          <a:prstGeom prst="rect">
            <a:avLst/>
          </a:prstGeom>
          <a:noFill/>
        </p:spPr>
        <p:txBody>
          <a:bodyPr wrap="square" rtlCol="0">
            <a:spAutoFit/>
          </a:bodyPr>
          <a:lstStyle/>
          <a:p>
            <a:r>
              <a:rPr lang="en-US" b="1" dirty="0">
                <a:solidFill>
                  <a:srgbClr val="0033CC"/>
                </a:solidFill>
              </a:rPr>
              <a:t>5 M</a:t>
            </a:r>
          </a:p>
        </p:txBody>
      </p:sp>
      <p:sp>
        <p:nvSpPr>
          <p:cNvPr id="10" name="TextBox 9"/>
          <p:cNvSpPr txBox="1"/>
          <p:nvPr/>
        </p:nvSpPr>
        <p:spPr>
          <a:xfrm>
            <a:off x="2126673" y="457077"/>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1266885"/>
            <a:ext cx="1371600" cy="3539430"/>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 </a:t>
            </a:r>
            <a:r>
              <a:rPr lang="en-US" sz="1600" b="1" dirty="0">
                <a:solidFill>
                  <a:srgbClr val="FF0000"/>
                </a:solidFill>
              </a:rPr>
              <a:t>it is the </a:t>
            </a:r>
            <a:r>
              <a:rPr lang="en-US" sz="1600" b="1" u="sng" dirty="0">
                <a:solidFill>
                  <a:srgbClr val="FF0000"/>
                </a:solidFill>
              </a:rPr>
              <a:t>% of </a:t>
            </a:r>
            <a:r>
              <a:rPr lang="en-US" sz="1600" b="1" u="sng" dirty="0" smtClean="0">
                <a:solidFill>
                  <a:srgbClr val="FF0000"/>
                </a:solidFill>
              </a:rPr>
              <a:t>normal </a:t>
            </a:r>
            <a:r>
              <a:rPr lang="en-US" sz="1600" b="1" dirty="0" err="1" smtClean="0">
                <a:solidFill>
                  <a:srgbClr val="FF0000"/>
                </a:solidFill>
              </a:rPr>
              <a:t>precip</a:t>
            </a:r>
            <a:r>
              <a:rPr lang="en-US" sz="1600" b="1" dirty="0" smtClean="0">
                <a:solidFill>
                  <a:srgbClr val="FF0000"/>
                </a:solidFill>
              </a:rPr>
              <a:t>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1219200"/>
            <a:ext cx="1371600" cy="35871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7086600" y="2133600"/>
            <a:ext cx="0" cy="28194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6934200" y="21336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934200" y="49530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772400" y="5410200"/>
            <a:ext cx="1295400" cy="1077218"/>
          </a:xfrm>
          <a:prstGeom prst="rect">
            <a:avLst/>
          </a:prstGeom>
          <a:noFill/>
        </p:spPr>
        <p:txBody>
          <a:bodyPr wrap="square" rtlCol="0">
            <a:spAutoFit/>
          </a:bodyPr>
          <a:lstStyle/>
          <a:p>
            <a:r>
              <a:rPr lang="en-US" sz="1600" dirty="0" smtClean="0"/>
              <a:t>May look bad here, but in % map (next!) </a:t>
            </a:r>
            <a:endParaRPr lang="en-US" sz="1600" dirty="0"/>
          </a:p>
        </p:txBody>
      </p:sp>
      <p:cxnSp>
        <p:nvCxnSpPr>
          <p:cNvPr id="23" name="Straight Arrow Connector 22"/>
          <p:cNvCxnSpPr/>
          <p:nvPr/>
        </p:nvCxnSpPr>
        <p:spPr>
          <a:xfrm flipH="1" flipV="1">
            <a:off x="7086600" y="4806315"/>
            <a:ext cx="838200" cy="60388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38" y="533573"/>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Total precipitation </a:t>
            </a:r>
            <a:r>
              <a:rPr lang="en-US" sz="1600" b="1" dirty="0"/>
              <a:t>Percent</a:t>
            </a:r>
            <a:r>
              <a:rPr lang="en-US" sz="1600" dirty="0"/>
              <a:t> </a:t>
            </a:r>
            <a:r>
              <a:rPr lang="en-US" sz="1400" b="1" dirty="0" smtClean="0"/>
              <a:t>(of normal) </a:t>
            </a:r>
            <a:r>
              <a:rPr lang="en-US" sz="1600" dirty="0" smtClean="0"/>
              <a:t>during </a:t>
            </a:r>
            <a:r>
              <a:rPr lang="en-US" sz="1600" dirty="0"/>
              <a:t>last 3, 4, 5, and 6  </a:t>
            </a:r>
            <a:r>
              <a:rPr lang="en-US" sz="1600" dirty="0" smtClean="0"/>
              <a:t>months</a:t>
            </a:r>
            <a:r>
              <a:rPr lang="en-US" sz="1600" b="1" u="sng" dirty="0">
                <a:solidFill>
                  <a:srgbClr val="FF0000"/>
                </a:solidFill>
              </a:rPr>
              <a:t> </a:t>
            </a:r>
            <a:r>
              <a:rPr lang="en-US" sz="1600" b="1" u="sng" dirty="0" smtClean="0">
                <a:solidFill>
                  <a:srgbClr val="FF0000"/>
                </a:solidFill>
              </a:rPr>
              <a:t>Only </a:t>
            </a:r>
            <a:r>
              <a:rPr lang="en-US" sz="1600" b="1" u="sng" dirty="0">
                <a:solidFill>
                  <a:srgbClr val="FF0000"/>
                </a:solidFill>
              </a:rPr>
              <a:t>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a:t>
            </a:r>
            <a:endParaRPr lang="en-US" sz="1600" b="1" u="sng" dirty="0">
              <a:solidFill>
                <a:srgbClr val="FF0000"/>
              </a:solidFill>
            </a:endParaRPr>
          </a:p>
        </p:txBody>
      </p:sp>
      <p:sp>
        <p:nvSpPr>
          <p:cNvPr id="6" name="Rectangle 5"/>
          <p:cNvSpPr/>
          <p:nvPr/>
        </p:nvSpPr>
        <p:spPr>
          <a:xfrm>
            <a:off x="1600200" y="39881"/>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a:solidFill>
                  <a:srgbClr val="0033CC"/>
                </a:solidFill>
              </a:rPr>
              <a:t>3M</a:t>
            </a: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95249" y="762000"/>
            <a:ext cx="1454068" cy="2169825"/>
          </a:xfrm>
          <a:prstGeom prst="rect">
            <a:avLst/>
          </a:prstGeom>
          <a:noFill/>
        </p:spPr>
        <p:txBody>
          <a:bodyPr wrap="square" rtlCol="0">
            <a:spAutoFit/>
          </a:bodyPr>
          <a:lstStyle/>
          <a:p>
            <a:r>
              <a:rPr lang="en-US" sz="1500" dirty="0"/>
              <a:t>In these interim time scale 3-6 months, </a:t>
            </a:r>
            <a:r>
              <a:rPr lang="en-US" sz="1500" u="sng" dirty="0"/>
              <a:t>we need to pay attention </a:t>
            </a:r>
            <a:r>
              <a:rPr lang="en-US" sz="1500" dirty="0"/>
              <a:t>to regions, which are </a:t>
            </a:r>
            <a:r>
              <a:rPr lang="en-US" sz="1500" dirty="0" smtClean="0"/>
              <a:t>dark-brown, red &amp; dark red </a:t>
            </a:r>
            <a:r>
              <a:rPr lang="en-US" sz="1500" b="1" dirty="0">
                <a:solidFill>
                  <a:srgbClr val="FF0000"/>
                </a:solidFill>
              </a:rPr>
              <a:t>(&lt;50</a:t>
            </a:r>
            <a:r>
              <a:rPr lang="en-US" sz="1500" b="1" dirty="0" smtClean="0">
                <a:solidFill>
                  <a:srgbClr val="FF0000"/>
                </a:solidFill>
              </a:rPr>
              <a:t>%).</a:t>
            </a:r>
            <a:endParaRPr lang="en-US" sz="1600" dirty="0"/>
          </a:p>
        </p:txBody>
      </p:sp>
      <p:sp>
        <p:nvSpPr>
          <p:cNvPr id="8" name="TextBox 7"/>
          <p:cNvSpPr txBox="1"/>
          <p:nvPr/>
        </p:nvSpPr>
        <p:spPr>
          <a:xfrm>
            <a:off x="7695249" y="3008025"/>
            <a:ext cx="1448751" cy="1708160"/>
          </a:xfrm>
          <a:prstGeom prst="rect">
            <a:avLst/>
          </a:prstGeom>
          <a:noFill/>
        </p:spPr>
        <p:txBody>
          <a:bodyPr wrap="square" rtlCol="0">
            <a:spAutoFit/>
          </a:bodyPr>
          <a:lstStyle/>
          <a:p>
            <a:r>
              <a:rPr lang="en-US" sz="1500" u="sng" dirty="0" smtClean="0">
                <a:solidFill>
                  <a:srgbClr val="FF0000"/>
                </a:solidFill>
              </a:rPr>
              <a:t>While accrued  precipitation deficits are real &amp; objective, </a:t>
            </a:r>
          </a:p>
          <a:p>
            <a:r>
              <a:rPr lang="en-US" sz="1500" u="sng" dirty="0" smtClean="0">
                <a:solidFill>
                  <a:srgbClr val="FF0000"/>
                </a:solidFill>
              </a:rPr>
              <a:t>droughts are subjective declarations!! </a:t>
            </a:r>
            <a:endParaRPr lang="en-US" sz="1500" u="sng" dirty="0">
              <a:solidFill>
                <a:srgbClr val="FF0000"/>
              </a:solidFill>
            </a:endParaRPr>
          </a:p>
        </p:txBody>
      </p:sp>
      <p:sp>
        <p:nvSpPr>
          <p:cNvPr id="4" name="TextBox 3"/>
          <p:cNvSpPr txBox="1"/>
          <p:nvPr/>
        </p:nvSpPr>
        <p:spPr>
          <a:xfrm>
            <a:off x="7695249" y="4800600"/>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sp>
        <p:nvSpPr>
          <p:cNvPr id="3" name="TextBox 2"/>
          <p:cNvSpPr txBox="1"/>
          <p:nvPr/>
        </p:nvSpPr>
        <p:spPr>
          <a:xfrm>
            <a:off x="1066800" y="6019800"/>
            <a:ext cx="5867400" cy="738664"/>
          </a:xfrm>
          <a:prstGeom prst="rect">
            <a:avLst/>
          </a:prstGeom>
          <a:noFill/>
        </p:spPr>
        <p:txBody>
          <a:bodyPr wrap="square" rtlCol="0">
            <a:spAutoFit/>
          </a:bodyPr>
          <a:lstStyle/>
          <a:p>
            <a:r>
              <a:rPr lang="en-US" sz="1400" dirty="0" smtClean="0"/>
              <a:t>With these various rainfall deficits in diff. time ranges, where and how exactly does one declare drought? Other factors (T/SM/E, etc..) do matter, but is cumulative precip. Are deficits/</a:t>
            </a:r>
            <a:r>
              <a:rPr lang="en-US" sz="1400" dirty="0" err="1" smtClean="0"/>
              <a:t>percent_of_normal</a:t>
            </a:r>
            <a:r>
              <a:rPr lang="en-US" sz="1400" dirty="0" smtClean="0"/>
              <a:t>  ultimately more important?   </a:t>
            </a:r>
            <a:endParaRPr lang="en-US" sz="1400" dirty="0"/>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95249" y="5867400"/>
            <a:ext cx="1448751" cy="830997"/>
          </a:xfrm>
          <a:prstGeom prst="rect">
            <a:avLst/>
          </a:prstGeom>
          <a:noFill/>
        </p:spPr>
        <p:txBody>
          <a:bodyPr wrap="square" rtlCol="0">
            <a:spAutoFit/>
          </a:bodyPr>
          <a:lstStyle/>
          <a:p>
            <a:r>
              <a:rPr lang="en-US" sz="1200" dirty="0" smtClean="0"/>
              <a:t>In general, West suffers more from frequent and lasting droughts. </a:t>
            </a:r>
            <a:endParaRPr lang="en-US" sz="1200" dirty="0"/>
          </a:p>
        </p:txBody>
      </p:sp>
      <p:sp>
        <p:nvSpPr>
          <p:cNvPr id="20" name="TextBox 19"/>
          <p:cNvSpPr txBox="1"/>
          <p:nvPr/>
        </p:nvSpPr>
        <p:spPr>
          <a:xfrm>
            <a:off x="1828800" y="3288268"/>
            <a:ext cx="609600" cy="369332"/>
          </a:xfrm>
          <a:prstGeom prst="rect">
            <a:avLst/>
          </a:prstGeom>
          <a:noFill/>
        </p:spPr>
        <p:txBody>
          <a:bodyPr wrap="square" rtlCol="0">
            <a:spAutoFit/>
          </a:bodyPr>
          <a:lstStyle/>
          <a:p>
            <a:r>
              <a:rPr lang="en-US" b="1" dirty="0">
                <a:solidFill>
                  <a:srgbClr val="0033CC"/>
                </a:solidFill>
              </a:rPr>
              <a:t>5</a:t>
            </a:r>
            <a:r>
              <a:rPr lang="en-US" b="1" dirty="0" smtClean="0">
                <a:solidFill>
                  <a:srgbClr val="0033CC"/>
                </a:solidFill>
              </a:rPr>
              <a:t> </a:t>
            </a:r>
            <a:r>
              <a:rPr lang="en-US" b="1" dirty="0">
                <a:solidFill>
                  <a:srgbClr val="0033CC"/>
                </a:solidFill>
              </a:rPr>
              <a:t>M</a:t>
            </a:r>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2"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4">
            <a:extLst>
              <a:ext uri="{FF2B5EF4-FFF2-40B4-BE49-F238E27FC236}">
                <a16:creationId xmlns:a16="http://schemas.microsoft.com/office/drawing/2014/main" id="{FD86DCD3-F2DF-4A12-B2DA-8A876D98DD4D}"/>
              </a:ext>
            </a:extLst>
          </p:cNvPr>
          <p:cNvSpPr/>
          <p:nvPr/>
        </p:nvSpPr>
        <p:spPr>
          <a:xfrm>
            <a:off x="304800" y="4495800"/>
            <a:ext cx="10668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0" y="76200"/>
            <a:ext cx="9067800" cy="615553"/>
          </a:xfrm>
          <a:prstGeom prst="rect">
            <a:avLst/>
          </a:prstGeom>
          <a:noFill/>
        </p:spPr>
        <p:txBody>
          <a:bodyPr wrap="square" rtlCol="0">
            <a:spAutoFit/>
          </a:bodyPr>
          <a:lstStyle/>
          <a:p>
            <a:r>
              <a:rPr lang="en-US" sz="1600" dirty="0"/>
              <a:t>Total precipitation </a:t>
            </a:r>
            <a:r>
              <a:rPr lang="en-US" sz="1600" b="1" dirty="0"/>
              <a:t>Percent</a:t>
            </a:r>
            <a:r>
              <a:rPr lang="en-US" sz="1600" dirty="0"/>
              <a:t> during last 9 months, 1 yr, 1.5yrs, &amp; 2 yrs</a:t>
            </a:r>
            <a:r>
              <a:rPr lang="en-US" sz="1600" dirty="0" smtClean="0"/>
              <a:t>.</a:t>
            </a:r>
            <a:r>
              <a:rPr lang="en-US" sz="1600" b="1" u="sng" dirty="0"/>
              <a:t> .</a:t>
            </a:r>
            <a:r>
              <a:rPr lang="en-US" sz="1600" b="1" u="sng" dirty="0">
                <a:solidFill>
                  <a:srgbClr val="FF0000"/>
                </a:solidFill>
              </a:rPr>
              <a:t>–</a:t>
            </a:r>
            <a:r>
              <a:rPr lang="en-US" sz="1400" b="1" u="sng" dirty="0">
                <a:solidFill>
                  <a:srgbClr val="FF0000"/>
                </a:solidFill>
              </a:rPr>
              <a:t>Only Deficit </a:t>
            </a:r>
            <a:r>
              <a:rPr lang="en-US" sz="1400" b="1" u="sng" dirty="0" smtClean="0">
                <a:solidFill>
                  <a:srgbClr val="FF0000"/>
                </a:solidFill>
              </a:rPr>
              <a:t>Areas shown!! </a:t>
            </a:r>
            <a:r>
              <a:rPr lang="en-US" sz="1400" b="1" u="sng" dirty="0">
                <a:solidFill>
                  <a:srgbClr val="FF0000"/>
                </a:solidFill>
              </a:rPr>
              <a:t>&lt;=90%</a:t>
            </a:r>
          </a:p>
          <a:p>
            <a:endParaRPr lang="en-US" dirty="0"/>
          </a:p>
        </p:txBody>
      </p:sp>
      <p:sp>
        <p:nvSpPr>
          <p:cNvPr id="6" name="Rectangle 5"/>
          <p:cNvSpPr/>
          <p:nvPr/>
        </p:nvSpPr>
        <p:spPr>
          <a:xfrm>
            <a:off x="16002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5486400" y="545068"/>
            <a:ext cx="609600" cy="369332"/>
          </a:xfrm>
          <a:prstGeom prst="rect">
            <a:avLst/>
          </a:prstGeom>
          <a:noFill/>
        </p:spPr>
        <p:txBody>
          <a:bodyPr wrap="square" rtlCol="0">
            <a:spAutoFit/>
          </a:bodyPr>
          <a:lstStyle/>
          <a:p>
            <a:r>
              <a:rPr lang="en-US" b="1" dirty="0">
                <a:solidFill>
                  <a:srgbClr val="FF0000"/>
                </a:solidFill>
              </a:rPr>
              <a:t>1 Y</a:t>
            </a:r>
          </a:p>
        </p:txBody>
      </p:sp>
      <p:sp>
        <p:nvSpPr>
          <p:cNvPr id="12" name="TextBox 11"/>
          <p:cNvSpPr txBox="1"/>
          <p:nvPr/>
        </p:nvSpPr>
        <p:spPr>
          <a:xfrm>
            <a:off x="1905000" y="3288268"/>
            <a:ext cx="762000" cy="369332"/>
          </a:xfrm>
          <a:prstGeom prst="rect">
            <a:avLst/>
          </a:prstGeom>
          <a:noFill/>
        </p:spPr>
        <p:txBody>
          <a:bodyPr wrap="square" rtlCol="0">
            <a:spAutoFit/>
          </a:bodyPr>
          <a:lstStyle/>
          <a:p>
            <a:r>
              <a:rPr lang="en-US" b="1" dirty="0">
                <a:solidFill>
                  <a:srgbClr val="FF0000"/>
                </a:solidFill>
              </a:rPr>
              <a:t>1.5 Y</a:t>
            </a:r>
          </a:p>
        </p:txBody>
      </p:sp>
      <p:sp>
        <p:nvSpPr>
          <p:cNvPr id="13" name="TextBox 12"/>
          <p:cNvSpPr txBox="1"/>
          <p:nvPr/>
        </p:nvSpPr>
        <p:spPr>
          <a:xfrm>
            <a:off x="2057400" y="5450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2" name="Rounded Rectangle 14">
            <a:extLst>
              <a:ext uri="{FF2B5EF4-FFF2-40B4-BE49-F238E27FC236}">
                <a16:creationId xmlns:a16="http://schemas.microsoft.com/office/drawing/2014/main" id="{90D022DE-3CFC-4479-975F-220CF58E671A}"/>
              </a:ext>
            </a:extLst>
          </p:cNvPr>
          <p:cNvSpPr/>
          <p:nvPr/>
        </p:nvSpPr>
        <p:spPr>
          <a:xfrm>
            <a:off x="4038600" y="4495800"/>
            <a:ext cx="914400" cy="723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4">
            <a:extLst>
              <a:ext uri="{FF2B5EF4-FFF2-40B4-BE49-F238E27FC236}">
                <a16:creationId xmlns:a16="http://schemas.microsoft.com/office/drawing/2014/main" id="{90D022DE-3CFC-4479-975F-220CF58E671A}"/>
              </a:ext>
            </a:extLst>
          </p:cNvPr>
          <p:cNvSpPr/>
          <p:nvPr/>
        </p:nvSpPr>
        <p:spPr>
          <a:xfrm>
            <a:off x="4038600" y="1752600"/>
            <a:ext cx="1066800" cy="685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620000" y="1143000"/>
            <a:ext cx="1524000" cy="4031873"/>
          </a:xfrm>
          <a:prstGeom prst="rect">
            <a:avLst/>
          </a:prstGeom>
          <a:noFill/>
        </p:spPr>
        <p:txBody>
          <a:bodyPr wrap="square" rtlCol="0">
            <a:spAutoFit/>
          </a:bodyPr>
          <a:lstStyle/>
          <a:p>
            <a:r>
              <a:rPr lang="en-US" sz="1600" b="1" u="sng" dirty="0" smtClean="0"/>
              <a:t>Tinderbox </a:t>
            </a:r>
            <a:r>
              <a:rPr lang="en-US" sz="1600" b="1" dirty="0" smtClean="0"/>
              <a:t>areas</a:t>
            </a:r>
            <a:r>
              <a:rPr lang="en-US" sz="1600" dirty="0" smtClean="0"/>
              <a:t>, where some form of longer term rainfall</a:t>
            </a:r>
          </a:p>
          <a:p>
            <a:r>
              <a:rPr lang="en-US" sz="1600" dirty="0"/>
              <a:t>d</a:t>
            </a:r>
            <a:r>
              <a:rPr lang="en-US" sz="1600" dirty="0" smtClean="0"/>
              <a:t>eficiencies already, exist !!</a:t>
            </a:r>
          </a:p>
          <a:p>
            <a:endParaRPr lang="en-US" sz="1600" dirty="0"/>
          </a:p>
          <a:p>
            <a:r>
              <a:rPr lang="en-US" sz="1600" dirty="0" smtClean="0"/>
              <a:t>-Almost all are in the southwest!, all part of the long term drought</a:t>
            </a:r>
          </a:p>
          <a:p>
            <a:endParaRPr lang="en-US" sz="1600" dirty="0" smtClean="0"/>
          </a:p>
          <a:p>
            <a:r>
              <a:rPr lang="en-US" sz="1600" dirty="0" smtClean="0"/>
              <a:t>-This &amp; </a:t>
            </a:r>
            <a:r>
              <a:rPr lang="en-US" sz="1600" dirty="0"/>
              <a:t>N</a:t>
            </a:r>
            <a:r>
              <a:rPr lang="en-US" sz="1600" dirty="0" smtClean="0"/>
              <a:t>ext slide!!</a:t>
            </a:r>
            <a:endParaRPr lang="en-US" sz="1600" dirty="0"/>
          </a:p>
        </p:txBody>
      </p:sp>
      <p:sp>
        <p:nvSpPr>
          <p:cNvPr id="18" name="Rounded Rectangle 14">
            <a:extLst>
              <a:ext uri="{FF2B5EF4-FFF2-40B4-BE49-F238E27FC236}">
                <a16:creationId xmlns:a16="http://schemas.microsoft.com/office/drawing/2014/main" id="{FD86DCD3-F2DF-4A12-B2DA-8A876D98DD4D}"/>
              </a:ext>
            </a:extLst>
          </p:cNvPr>
          <p:cNvSpPr/>
          <p:nvPr/>
        </p:nvSpPr>
        <p:spPr>
          <a:xfrm>
            <a:off x="4953000" y="5117068"/>
            <a:ext cx="457200" cy="2931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4">
            <a:extLst>
              <a:ext uri="{FF2B5EF4-FFF2-40B4-BE49-F238E27FC236}">
                <a16:creationId xmlns:a16="http://schemas.microsoft.com/office/drawing/2014/main" id="{FD86DCD3-F2DF-4A12-B2DA-8A876D98DD4D}"/>
              </a:ext>
            </a:extLst>
          </p:cNvPr>
          <p:cNvSpPr/>
          <p:nvPr/>
        </p:nvSpPr>
        <p:spPr>
          <a:xfrm>
            <a:off x="304800" y="1447800"/>
            <a:ext cx="1371600" cy="1219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4">
            <a:extLst>
              <a:ext uri="{FF2B5EF4-FFF2-40B4-BE49-F238E27FC236}">
                <a16:creationId xmlns:a16="http://schemas.microsoft.com/office/drawing/2014/main" id="{FD86DCD3-F2DF-4A12-B2DA-8A876D98DD4D}"/>
              </a:ext>
            </a:extLst>
          </p:cNvPr>
          <p:cNvSpPr/>
          <p:nvPr/>
        </p:nvSpPr>
        <p:spPr>
          <a:xfrm>
            <a:off x="5105400" y="2438400"/>
            <a:ext cx="3048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92573</TotalTime>
  <Words>2825</Words>
  <Application>Microsoft Office PowerPoint</Application>
  <PresentationFormat>On-screen Show (4:3)</PresentationFormat>
  <Paragraphs>308</Paragraphs>
  <Slides>40</Slides>
  <Notes>8</Notes>
  <HiddenSlides>4</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MS PGothic</vt:lpstr>
      <vt:lpstr>Arial</vt:lpstr>
      <vt:lpstr>Times New Roman</vt:lpstr>
      <vt:lpstr>Trebuchet MS</vt:lpstr>
      <vt:lpstr>verdana,arial,serif</vt:lpstr>
      <vt:lpstr>Wingdings</vt:lpstr>
      <vt:lpstr>Wingdings 2</vt:lpstr>
      <vt:lpstr>Default Design</vt:lpstr>
      <vt:lpstr>Drought  Outlook  Support Briefing   July 2021  </vt:lpstr>
      <vt:lpstr>Drought Monitor </vt:lpstr>
      <vt:lpstr>(Prev)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&amp; P Ens.Mean forecasts for</vt:lpstr>
      <vt:lpstr>PowerPoint Presentation</vt:lpstr>
      <vt:lpstr>PowerPoint Presentation</vt:lpstr>
      <vt:lpstr>PowerPoint Presentation</vt:lpstr>
      <vt:lpstr>Summary</vt:lpstr>
      <vt:lpstr>Miscellaneous maps</vt:lpstr>
      <vt:lpstr>PowerPoint Presentation</vt:lpstr>
    </vt:vector>
  </TitlesOfParts>
  <Company>CPC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7551</cp:revision>
  <cp:lastPrinted>2021-02-15T18:18:07Z</cp:lastPrinted>
  <dcterms:created xsi:type="dcterms:W3CDTF">2008-10-04T17:35:30Z</dcterms:created>
  <dcterms:modified xsi:type="dcterms:W3CDTF">2021-07-13T03:46:16Z</dcterms:modified>
</cp:coreProperties>
</file>