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964" r:id="rId17"/>
    <p:sldId id="966" r:id="rId18"/>
    <p:sldId id="889" r:id="rId19"/>
    <p:sldId id="967" r:id="rId20"/>
    <p:sldId id="757" r:id="rId21"/>
    <p:sldId id="962" r:id="rId22"/>
    <p:sldId id="795" r:id="rId23"/>
    <p:sldId id="890" r:id="rId24"/>
    <p:sldId id="790" r:id="rId25"/>
    <p:sldId id="877" r:id="rId26"/>
    <p:sldId id="878" r:id="rId27"/>
    <p:sldId id="804" r:id="rId28"/>
    <p:sldId id="943" r:id="rId29"/>
    <p:sldId id="944" r:id="rId30"/>
    <p:sldId id="956" r:id="rId31"/>
    <p:sldId id="947" r:id="rId32"/>
    <p:sldId id="961" r:id="rId33"/>
    <p:sldId id="728" r:id="rId34"/>
    <p:sldId id="935" r:id="rId35"/>
    <p:sldId id="926" r:id="rId36"/>
    <p:sldId id="915" r:id="rId37"/>
    <p:sldId id="959" r:id="rId38"/>
    <p:sldId id="945" r:id="rId39"/>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8000"/>
    <a:srgbClr val="FF0000"/>
    <a:srgbClr val="33CC33"/>
    <a:srgbClr val="9A7500"/>
    <a:srgbClr val="6600CC"/>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4" autoAdjust="0"/>
    <p:restoredTop sz="96252" autoAdjust="0"/>
  </p:normalViewPr>
  <p:slideViewPr>
    <p:cSldViewPr>
      <p:cViewPr varScale="1">
        <p:scale>
          <a:sx n="89" d="100"/>
          <a:sy n="89" d="100"/>
        </p:scale>
        <p:origin x="66" y="486"/>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18</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38</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hyperlink" Target="https://www.nytimes.com/2022/02/14/climate/western-drought-megadrought.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fireweatheravalanche.org/fire/current-list-of-us-wildfires"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gif"/><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gif"/><Relationship Id="rId4" Type="http://schemas.openxmlformats.org/officeDocument/2006/relationships/image" Target="../media/image56.png"/><Relationship Id="rId9" Type="http://schemas.openxmlformats.org/officeDocument/2006/relationships/image" Target="../media/image61.gif"/></Relationships>
</file>

<file path=ppt/slides/_rels/slide21.xml.rels><?xml version="1.0" encoding="UTF-8" standalone="yes"?>
<Relationships xmlns="http://schemas.openxmlformats.org/package/2006/relationships"><Relationship Id="rId3" Type="http://schemas.openxmlformats.org/officeDocument/2006/relationships/hyperlink" Target="https://origin.cpc.ncep.noaa.gov/products/analysis_monitoring/ensostuff/ONI_change.shtml"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gif"/><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gif"/><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gif"/></Relationships>
</file>

<file path=ppt/slides/_rels/slide2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hyperlink" Target="http://drought.geo.msu.edu/research/forecast/smi.monthly.php" TargetMode="External"/><Relationship Id="rId9" Type="http://schemas.openxmlformats.org/officeDocument/2006/relationships/image" Target="../media/image106.gif"/></Relationships>
</file>

<file path=ppt/slides/_rels/slide37.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hyperlink" Target="https://doi.org/10.1080/07055900.1997.9649597"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3810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July 2022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04800" y="23622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3581400"/>
            <a:ext cx="9144000" cy="3293209"/>
          </a:xfrm>
          <a:prstGeom prst="rect">
            <a:avLst/>
          </a:prstGeom>
          <a:noFill/>
        </p:spPr>
        <p:txBody>
          <a:bodyPr wrap="square" rtlCol="0">
            <a:spAutoFit/>
          </a:bodyPr>
          <a:lstStyle/>
          <a:p>
            <a:r>
              <a:rPr lang="en-US" sz="1600" u="sng" dirty="0" smtClean="0">
                <a:solidFill>
                  <a:srgbClr val="0033CC"/>
                </a:solidFill>
              </a:rPr>
              <a:t>Points to ponder:</a:t>
            </a:r>
          </a:p>
          <a:p>
            <a:pPr marL="285750" indent="-285750">
              <a:buFont typeface="Arial" panose="020B0604020202020204" pitchFamily="34" charset="0"/>
              <a:buChar char="•"/>
            </a:pPr>
            <a:r>
              <a:rPr lang="en-US" sz="1600" dirty="0" smtClean="0"/>
              <a:t>Often, there is a disconnect between the Short term (S) and Long term (L) drought in regions, and even for, with the short term drought, the 3-month and 6-month signals are not quite consistent!</a:t>
            </a:r>
          </a:p>
          <a:p>
            <a:pPr marL="285750" indent="-285750">
              <a:buFont typeface="Arial" panose="020B0604020202020204" pitchFamily="34" charset="0"/>
              <a:buChar char="•"/>
            </a:pPr>
            <a:r>
              <a:rPr lang="en-US" sz="1600" dirty="0" smtClean="0">
                <a:solidFill>
                  <a:srgbClr val="0033CC"/>
                </a:solidFill>
              </a:rPr>
              <a:t>Places/regions experiencing Short term drought may (not) be ok in the Long term and vice versa!! </a:t>
            </a:r>
          </a:p>
          <a:p>
            <a:pPr marL="285750" indent="-285750">
              <a:buFont typeface="Arial" panose="020B0604020202020204" pitchFamily="34" charset="0"/>
              <a:buChar char="•"/>
            </a:pPr>
            <a:r>
              <a:rPr lang="en-US" sz="1600" dirty="0" smtClean="0"/>
              <a:t>This duality is difficult to reconcile, to convey and even be understood by the public at large. </a:t>
            </a:r>
          </a:p>
          <a:p>
            <a:pPr marL="285750" indent="-285750">
              <a:buFont typeface="Arial" panose="020B0604020202020204" pitchFamily="34" charset="0"/>
              <a:buChar char="•"/>
            </a:pPr>
            <a:r>
              <a:rPr lang="en-US" sz="1600" dirty="0" smtClean="0">
                <a:solidFill>
                  <a:srgbClr val="0033CC"/>
                </a:solidFill>
              </a:rPr>
              <a:t>Public/Forecaster tends to focus more on the Short term Drought (for good reasons!!) </a:t>
            </a:r>
          </a:p>
          <a:p>
            <a:pPr marL="285750" indent="-285750">
              <a:buFont typeface="Arial" panose="020B0604020202020204" pitchFamily="34" charset="0"/>
              <a:buChar char="•"/>
            </a:pPr>
            <a:r>
              <a:rPr lang="en-US" sz="1600" dirty="0" smtClean="0">
                <a:solidFill>
                  <a:srgbClr val="0033CC"/>
                </a:solidFill>
              </a:rPr>
              <a:t>More importantly the very definitions and timescales associated with S/L term droughts and the declarations in the USDM are by themselves subjective!! </a:t>
            </a:r>
          </a:p>
          <a:p>
            <a:pPr marL="285750" indent="-285750">
              <a:buFont typeface="Arial" panose="020B0604020202020204" pitchFamily="34" charset="0"/>
              <a:buChar char="•"/>
            </a:pPr>
            <a:endParaRPr lang="en-US" sz="1600" dirty="0">
              <a:solidFill>
                <a:srgbClr val="0033CC"/>
              </a:solidFill>
            </a:endParaRPr>
          </a:p>
          <a:p>
            <a:pPr marL="285750" indent="-285750">
              <a:buFont typeface="Arial" panose="020B0604020202020204" pitchFamily="34" charset="0"/>
              <a:buChar char="•"/>
            </a:pPr>
            <a:r>
              <a:rPr lang="en-US" sz="1600" dirty="0" smtClean="0">
                <a:solidFill>
                  <a:srgbClr val="FF0000"/>
                </a:solidFill>
              </a:rPr>
              <a:t>Is the ongoing La Nina, for sure, going to extend up into the third year winter this year? Chances only slightly exceed 50%! </a:t>
            </a:r>
          </a:p>
          <a:p>
            <a:pPr marL="285750" indent="-285750">
              <a:buFont typeface="Arial" panose="020B0604020202020204" pitchFamily="34" charset="0"/>
              <a:buChar char="•"/>
            </a:pPr>
            <a:r>
              <a:rPr lang="en-US" sz="1600" dirty="0" smtClean="0">
                <a:solidFill>
                  <a:srgbClr val="FF0000"/>
                </a:solidFill>
              </a:rPr>
              <a:t>How is 2022 southwest monsoon going to be? As active as last year, or as bad as the year before! </a:t>
            </a:r>
          </a:p>
          <a:p>
            <a:pPr marL="285750" indent="-285750">
              <a:buFont typeface="Arial" panose="020B0604020202020204" pitchFamily="34" charset="0"/>
              <a:buChar char="•"/>
            </a:pPr>
            <a:r>
              <a:rPr lang="en-US" sz="1600" dirty="0" smtClean="0">
                <a:solidFill>
                  <a:srgbClr val="FF0000"/>
                </a:solidFill>
              </a:rPr>
              <a:t>Drought </a:t>
            </a:r>
            <a:r>
              <a:rPr lang="en-US" sz="1600" dirty="0">
                <a:solidFill>
                  <a:srgbClr val="FF0000"/>
                </a:solidFill>
              </a:rPr>
              <a:t>f</a:t>
            </a:r>
            <a:r>
              <a:rPr lang="en-US" sz="1600" dirty="0" smtClean="0">
                <a:solidFill>
                  <a:srgbClr val="FF0000"/>
                </a:solidFill>
              </a:rPr>
              <a:t>orecast season JAS includes July which includes the SW monsoon season! </a:t>
            </a:r>
            <a:endParaRPr lang="en-US" sz="1600" dirty="0">
              <a:solidFill>
                <a:srgbClr val="FF0000"/>
              </a:solidFil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1932"/>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038600" y="4419600"/>
            <a:ext cx="1600200" cy="990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1084" y="1447800"/>
            <a:ext cx="1415316" cy="10250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261083" y="4191000"/>
            <a:ext cx="1415317"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3" name="TextBox 2"/>
          <p:cNvSpPr txBox="1"/>
          <p:nvPr/>
        </p:nvSpPr>
        <p:spPr>
          <a:xfrm>
            <a:off x="7564615" y="539859"/>
            <a:ext cx="1447800" cy="1815882"/>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a:t>
            </a:r>
          </a:p>
        </p:txBody>
      </p:sp>
      <p:sp>
        <p:nvSpPr>
          <p:cNvPr id="14" name="TextBox 13"/>
          <p:cNvSpPr txBox="1"/>
          <p:nvPr/>
        </p:nvSpPr>
        <p:spPr>
          <a:xfrm>
            <a:off x="0" y="5986046"/>
            <a:ext cx="7524206" cy="338554"/>
          </a:xfrm>
          <a:prstGeom prst="rect">
            <a:avLst/>
          </a:prstGeom>
          <a:noFill/>
        </p:spPr>
        <p:txBody>
          <a:bodyPr wrap="square" rtlCol="0">
            <a:spAutoFit/>
          </a:bodyPr>
          <a:lstStyle/>
          <a:p>
            <a:r>
              <a:rPr lang="en-US" sz="1600" dirty="0" smtClean="0">
                <a:solidFill>
                  <a:srgbClr val="FF0000"/>
                </a:solidFill>
              </a:rPr>
              <a:t>Ongoing long </a:t>
            </a:r>
            <a:r>
              <a:rPr lang="en-US" sz="1600" dirty="0">
                <a:solidFill>
                  <a:srgbClr val="FF0000"/>
                </a:solidFill>
              </a:rPr>
              <a:t>t</a:t>
            </a:r>
            <a:r>
              <a:rPr lang="en-US" sz="1600" dirty="0" smtClean="0">
                <a:solidFill>
                  <a:srgbClr val="FF0000"/>
                </a:solidFill>
              </a:rPr>
              <a:t>erm drought in the South West!!   3</a:t>
            </a:r>
            <a:r>
              <a:rPr lang="en-US" sz="1600" baseline="30000" dirty="0" smtClean="0">
                <a:solidFill>
                  <a:srgbClr val="FF0000"/>
                </a:solidFill>
              </a:rPr>
              <a:t>rd</a:t>
            </a:r>
            <a:r>
              <a:rPr lang="en-US" sz="1600" dirty="0" smtClean="0">
                <a:solidFill>
                  <a:srgbClr val="FF0000"/>
                </a:solidFill>
              </a:rPr>
              <a:t> year La Nina(?) will make it worse!!.  </a:t>
            </a:r>
            <a:endParaRPr lang="en-US" sz="1600" dirty="0">
              <a:solidFill>
                <a:srgbClr val="FF0000"/>
              </a:solidFill>
            </a:endParaRPr>
          </a:p>
        </p:txBody>
      </p:sp>
      <p:sp>
        <p:nvSpPr>
          <p:cNvPr id="5" name="TextBox 4"/>
          <p:cNvSpPr txBox="1"/>
          <p:nvPr/>
        </p:nvSpPr>
        <p:spPr>
          <a:xfrm>
            <a:off x="7600406" y="2402919"/>
            <a:ext cx="1467394" cy="4185761"/>
          </a:xfrm>
          <a:prstGeom prst="rect">
            <a:avLst/>
          </a:prstGeom>
          <a:noFill/>
        </p:spPr>
        <p:txBody>
          <a:bodyPr wrap="square" rtlCol="0">
            <a:spAutoFit/>
          </a:bodyPr>
          <a:lstStyle/>
          <a:p>
            <a:r>
              <a:rPr lang="en-US" sz="1400" dirty="0" smtClean="0">
                <a:solidFill>
                  <a:srgbClr val="FF0000"/>
                </a:solidFill>
              </a:rPr>
              <a:t>Weather Blog News Today: </a:t>
            </a:r>
          </a:p>
          <a:p>
            <a:r>
              <a:rPr lang="en-US" sz="1400" dirty="0" smtClean="0">
                <a:solidFill>
                  <a:srgbClr val="FF0000"/>
                </a:solidFill>
              </a:rPr>
              <a:t>A </a:t>
            </a:r>
            <a:r>
              <a:rPr lang="en-US" sz="1400" dirty="0">
                <a:solidFill>
                  <a:srgbClr val="FF0000"/>
                </a:solidFill>
              </a:rPr>
              <a:t>recent study from the University of California, Los Angeles now claims the current drought that started in 2000 for the </a:t>
            </a:r>
            <a:r>
              <a:rPr lang="en-US" sz="1400" dirty="0">
                <a:solidFill>
                  <a:srgbClr val="FF0000"/>
                </a:solidFill>
                <a:hlinkClick r:id="rId4"/>
              </a:rPr>
              <a:t>American Southwest is now the driest 22 years since 800 A.D</a:t>
            </a:r>
            <a:r>
              <a:rPr lang="en-US" sz="1400" dirty="0">
                <a:solidFill>
                  <a:srgbClr val="FF0000"/>
                </a:solidFill>
              </a:rPr>
              <a:t>. Researchers said climate change is to blame. Their proof? Tree </a:t>
            </a:r>
            <a:r>
              <a:rPr lang="en-US" sz="1400" dirty="0" smtClean="0">
                <a:solidFill>
                  <a:srgbClr val="FF0000"/>
                </a:solidFill>
              </a:rPr>
              <a:t>rings!</a:t>
            </a:r>
            <a:endParaRPr lang="en-US" sz="1400" dirty="0">
              <a:solidFill>
                <a:srgbClr val="FF0000"/>
              </a:solidFill>
            </a:endParaRPr>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152400"/>
            <a:ext cx="8839201"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133600" y="4495800"/>
            <a:ext cx="1295400" cy="738664"/>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3241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562600" y="152400"/>
            <a:ext cx="2514600" cy="16002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076813"/>
            <a:ext cx="1219199" cy="3339376"/>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015287" y="227737"/>
            <a:ext cx="962025" cy="1754326"/>
          </a:xfrm>
          <a:prstGeom prst="rect">
            <a:avLst/>
          </a:prstGeom>
          <a:noFill/>
        </p:spPr>
        <p:txBody>
          <a:bodyPr wrap="square" rtlCol="0">
            <a:spAutoFit/>
          </a:bodyPr>
          <a:lstStyle/>
          <a:p>
            <a:r>
              <a:rPr lang="en-US" sz="1200" b="1" u="sng" dirty="0" smtClean="0"/>
              <a:t>AMJ:</a:t>
            </a:r>
            <a:r>
              <a:rPr lang="en-US" sz="1200" dirty="0" smtClean="0"/>
              <a:t> </a:t>
            </a:r>
          </a:p>
          <a:p>
            <a:r>
              <a:rPr lang="en-US" sz="1200" b="1" dirty="0" smtClean="0"/>
              <a:t>End</a:t>
            </a:r>
            <a:r>
              <a:rPr lang="en-US" sz="1200" dirty="0" smtClean="0"/>
              <a:t> of rainy season in w. coast.</a:t>
            </a:r>
          </a:p>
          <a:p>
            <a:r>
              <a:rPr lang="en-US" sz="1200" b="1" dirty="0" smtClean="0"/>
              <a:t>Begin</a:t>
            </a:r>
            <a:r>
              <a:rPr lang="en-US" sz="1200" dirty="0" smtClean="0"/>
              <a:t> of rainy season in northern &amp; central high plains. </a:t>
            </a:r>
            <a:endParaRPr lang="en-US" sz="12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1" y="76200"/>
            <a:ext cx="8991600" cy="6705599"/>
            <a:chOff x="0" y="1"/>
            <a:chExt cx="9144001"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38872" y="2680797"/>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320026" y="59268"/>
            <a:ext cx="2697481" cy="16609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0515" y="5010433"/>
            <a:ext cx="2659511" cy="17713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335268" y="1731535"/>
            <a:ext cx="2667002" cy="16974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8017508" y="184888"/>
            <a:ext cx="1126492" cy="2123658"/>
          </a:xfrm>
          <a:prstGeom prst="rect">
            <a:avLst/>
          </a:prstGeom>
          <a:noFill/>
        </p:spPr>
        <p:txBody>
          <a:bodyPr wrap="square" rtlCol="0">
            <a:spAutoFit/>
          </a:bodyPr>
          <a:lstStyle/>
          <a:p>
            <a:r>
              <a:rPr lang="en-US" sz="1200" dirty="0" smtClean="0"/>
              <a:t>For the forecast season MJJ, </a:t>
            </a:r>
            <a:r>
              <a:rPr lang="en-US" sz="1200" u="sng" dirty="0" smtClean="0">
                <a:solidFill>
                  <a:srgbClr val="FF0000"/>
                </a:solidFill>
              </a:rPr>
              <a:t>we are entering the rainy season for the northern Great Plains and states to the south </a:t>
            </a:r>
            <a:r>
              <a:rPr lang="en-US" sz="1200" u="sng" dirty="0" err="1" smtClean="0">
                <a:solidFill>
                  <a:srgbClr val="FF0000"/>
                </a:solidFill>
              </a:rPr>
              <a:t>oninto</a:t>
            </a:r>
            <a:r>
              <a:rPr lang="en-US" sz="1200" u="sng" dirty="0" smtClean="0">
                <a:solidFill>
                  <a:srgbClr val="FF0000"/>
                </a:solidFill>
              </a:rPr>
              <a:t> southwest.</a:t>
            </a:r>
            <a:endParaRPr lang="en-US" sz="1200" dirty="0"/>
          </a:p>
        </p:txBody>
      </p:sp>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6200" y="1066800"/>
            <a:ext cx="304800" cy="4876800"/>
            <a:chOff x="76200" y="1066800"/>
            <a:chExt cx="304800" cy="4876800"/>
          </a:xfrm>
        </p:grpSpPr>
        <p:sp>
          <p:nvSpPr>
            <p:cNvPr id="3" name="TextBox 2"/>
            <p:cNvSpPr txBox="1"/>
            <p:nvPr/>
          </p:nvSpPr>
          <p:spPr>
            <a:xfrm>
              <a:off x="76200" y="1313795"/>
              <a:ext cx="228600" cy="4401205"/>
            </a:xfrm>
            <a:prstGeom prst="rect">
              <a:avLst/>
            </a:prstGeom>
            <a:noFill/>
          </p:spPr>
          <p:txBody>
            <a:bodyPr wrap="square" rtlCol="0">
              <a:spAutoFit/>
            </a:bodyPr>
            <a:lstStyle/>
            <a:p>
              <a:r>
                <a:rPr lang="en-US" sz="2000" b="1" dirty="0" smtClean="0"/>
                <a:t>1</a:t>
              </a:r>
            </a:p>
            <a:p>
              <a:endParaRPr lang="en-US" sz="2000" b="1" dirty="0"/>
            </a:p>
            <a:p>
              <a:endParaRPr lang="en-US" sz="2000" b="1" dirty="0" smtClean="0"/>
            </a:p>
            <a:p>
              <a:endParaRPr lang="en-US" sz="2000" b="1" dirty="0"/>
            </a:p>
            <a:p>
              <a:endParaRPr lang="en-US" sz="2000" b="1" dirty="0" smtClean="0"/>
            </a:p>
            <a:p>
              <a:r>
                <a:rPr lang="en-US" sz="2000" b="1" dirty="0" smtClean="0"/>
                <a:t>+</a:t>
              </a:r>
            </a:p>
            <a:p>
              <a:endParaRPr lang="en-US" sz="2000" b="1" dirty="0"/>
            </a:p>
            <a:p>
              <a:r>
                <a:rPr lang="en-US" sz="2000" b="1" dirty="0" smtClean="0"/>
                <a:t>1</a:t>
              </a:r>
            </a:p>
            <a:p>
              <a:endParaRPr lang="en-US" sz="2000" b="1" dirty="0"/>
            </a:p>
            <a:p>
              <a:endParaRPr lang="en-US" sz="2000" b="1" dirty="0" smtClean="0"/>
            </a:p>
            <a:p>
              <a:endParaRPr lang="en-US" sz="2000" b="1" dirty="0" smtClean="0"/>
            </a:p>
            <a:p>
              <a:r>
                <a:rPr lang="en-US" sz="2000" b="1" dirty="0" smtClean="0"/>
                <a:t>=</a:t>
              </a:r>
            </a:p>
            <a:p>
              <a:endParaRPr lang="en-US" sz="2000" b="1" dirty="0"/>
            </a:p>
            <a:p>
              <a:r>
                <a:rPr lang="en-US" sz="2000" b="1" dirty="0" smtClean="0"/>
                <a:t>2</a:t>
              </a:r>
              <a:endParaRPr lang="en-US" sz="2000" b="1" dirty="0"/>
            </a:p>
          </p:txBody>
        </p:sp>
        <p:sp>
          <p:nvSpPr>
            <p:cNvPr id="4" name="Rectangle 3"/>
            <p:cNvSpPr/>
            <p:nvPr/>
          </p:nvSpPr>
          <p:spPr>
            <a:xfrm>
              <a:off x="76200" y="1066800"/>
              <a:ext cx="304800" cy="4876800"/>
            </a:xfrm>
            <a:prstGeom prst="rect">
              <a:avLst/>
            </a:prstGeom>
            <a:noFill/>
            <a:ln w="3175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12" name="Picture 4" descr="https://www.cpc.ncep.noaa.gov/products/precip/CWlink/ENSO/composites/lanina.aso.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1272" y="452718"/>
            <a:ext cx="4522728" cy="59480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www.cpc.ncep.noaa.gov/products/precip/CWlink/ENSO/composites/lanina.aso.prec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2" y="466090"/>
            <a:ext cx="4584563" cy="59347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 y="2819401"/>
            <a:ext cx="8915400" cy="15677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839201" y="64008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38600" y="480875"/>
              <a:ext cx="990600" cy="523220"/>
            </a:xfrm>
            <a:prstGeom prst="rect">
              <a:avLst/>
            </a:prstGeom>
            <a:noFill/>
          </p:spPr>
          <p:txBody>
            <a:bodyPr wrap="square" rtlCol="0">
              <a:spAutoFit/>
            </a:bodyPr>
            <a:lstStyle/>
            <a:p>
              <a:r>
                <a:rPr lang="en-US" sz="2800" b="1" dirty="0" smtClean="0">
                  <a:solidFill>
                    <a:srgbClr val="FF0000"/>
                  </a:solidFill>
                </a:rPr>
                <a:t>ASO</a:t>
              </a:r>
              <a:endParaRPr lang="en-US" sz="2800" b="1" dirty="0">
                <a:solidFill>
                  <a:srgbClr val="FF0000"/>
                </a:solidFill>
              </a:endParaRPr>
            </a:p>
          </p:txBody>
        </p:sp>
      </p:grpSp>
      <p:cxnSp>
        <p:nvCxnSpPr>
          <p:cNvPr id="10" name="Straight Arrow Connector 9"/>
          <p:cNvCxnSpPr/>
          <p:nvPr/>
        </p:nvCxnSpPr>
        <p:spPr>
          <a:xfrm flipH="1" flipV="1">
            <a:off x="1066800" y="5105400"/>
            <a:ext cx="1066800" cy="6331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209800" y="5029200"/>
            <a:ext cx="914400" cy="7093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15" idx="2"/>
          </p:cNvCxnSpPr>
          <p:nvPr/>
        </p:nvCxnSpPr>
        <p:spPr>
          <a:xfrm>
            <a:off x="4533900" y="1004095"/>
            <a:ext cx="24570" cy="5244305"/>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551417" y="4876800"/>
            <a:ext cx="668783" cy="923330"/>
          </a:xfrm>
          <a:prstGeom prst="rect">
            <a:avLst/>
          </a:prstGeom>
          <a:noFill/>
        </p:spPr>
        <p:txBody>
          <a:bodyPr wrap="square" rtlCol="0">
            <a:spAutoFit/>
          </a:bodyPr>
          <a:lstStyle/>
          <a:p>
            <a:r>
              <a:rPr lang="en-US" sz="900" dirty="0" smtClean="0"/>
              <a:t>This area in JAS is getting hotter ! and dryer?</a:t>
            </a:r>
          </a:p>
          <a:p>
            <a:r>
              <a:rPr lang="en-US" sz="900" dirty="0"/>
              <a:t>n</a:t>
            </a:r>
            <a:r>
              <a:rPr lang="en-US" sz="900" dirty="0" smtClean="0"/>
              <a:t>ot clear!</a:t>
            </a:r>
            <a:endParaRPr lang="en-US" sz="900" dirty="0"/>
          </a:p>
        </p:txBody>
      </p:sp>
      <p:cxnSp>
        <p:nvCxnSpPr>
          <p:cNvPr id="16" name="Straight Arrow Connector 15"/>
          <p:cNvCxnSpPr/>
          <p:nvPr/>
        </p:nvCxnSpPr>
        <p:spPr>
          <a:xfrm flipH="1" flipV="1">
            <a:off x="8229600" y="5063631"/>
            <a:ext cx="405569" cy="1398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84" y="-4762"/>
            <a:ext cx="5468217" cy="6862762"/>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486401"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585691"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76200" y="2971800"/>
            <a:ext cx="1143000"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28546" y="2971800"/>
            <a:ext cx="1157654"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036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05450" cy="6863179"/>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514600" y="1654890"/>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543666" y="3693240"/>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5" name="TextBox 4"/>
          <p:cNvSpPr txBox="1"/>
          <p:nvPr/>
        </p:nvSpPr>
        <p:spPr>
          <a:xfrm>
            <a:off x="0" y="2209800"/>
            <a:ext cx="5345037" cy="461665"/>
          </a:xfrm>
          <a:prstGeom prst="rect">
            <a:avLst/>
          </a:prstGeom>
          <a:noFill/>
        </p:spPr>
        <p:txBody>
          <a:bodyPr wrap="square" rtlCol="0">
            <a:spAutoFit/>
          </a:bodyPr>
          <a:lstStyle/>
          <a:p>
            <a:r>
              <a:rPr lang="en-US" sz="1200" dirty="0" smtClean="0"/>
              <a:t>The </a:t>
            </a:r>
            <a:r>
              <a:rPr lang="en-US" sz="1200" u="sng" dirty="0" smtClean="0"/>
              <a:t>short term </a:t>
            </a:r>
            <a:r>
              <a:rPr lang="en-US" sz="1200" dirty="0" smtClean="0"/>
              <a:t>drought in the southwest is showing mixed signals between 3/6 months SPI !  But the </a:t>
            </a:r>
            <a:r>
              <a:rPr lang="en-US" sz="1200" u="sng" dirty="0" smtClean="0"/>
              <a:t>long term drought in the southwest remains</a:t>
            </a:r>
            <a:r>
              <a:rPr lang="en-US" sz="1200" dirty="0" smtClean="0"/>
              <a:t>.</a:t>
            </a:r>
            <a:endParaRPr lang="en-US" sz="1200" dirty="0"/>
          </a:p>
        </p:txBody>
      </p:sp>
      <p:sp>
        <p:nvSpPr>
          <p:cNvPr id="2" name="Rectangle 1"/>
          <p:cNvSpPr/>
          <p:nvPr/>
        </p:nvSpPr>
        <p:spPr>
          <a:xfrm>
            <a:off x="381001" y="4419600"/>
            <a:ext cx="2043327"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1676400" y="4492883"/>
            <a:ext cx="457200" cy="0"/>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3600" y="4278015"/>
            <a:ext cx="32766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2209801" y="4375578"/>
            <a:ext cx="656724" cy="12022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38200" y="3681413"/>
            <a:ext cx="2362200" cy="1182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020022" y="1149723"/>
            <a:ext cx="3810000" cy="2031325"/>
          </a:xfrm>
          <a:prstGeom prst="rect">
            <a:avLst/>
          </a:prstGeom>
          <a:noFill/>
        </p:spPr>
        <p:txBody>
          <a:bodyPr wrap="square" rtlCol="0">
            <a:spAutoFit/>
          </a:bodyPr>
          <a:lstStyle/>
          <a:p>
            <a:r>
              <a:rPr lang="en-US" dirty="0" smtClean="0"/>
              <a:t>So far in April, temps. across much of the northern 2/3</a:t>
            </a:r>
            <a:r>
              <a:rPr lang="en-US" baseline="30000" dirty="0" smtClean="0"/>
              <a:t>rd</a:t>
            </a:r>
            <a:r>
              <a:rPr lang="en-US" dirty="0" smtClean="0"/>
              <a:t> of country is cold, warm along south and northeast. Lot different than last month/March! </a:t>
            </a:r>
          </a:p>
          <a:p>
            <a:endParaRPr lang="en-US" dirty="0" smtClean="0"/>
          </a:p>
          <a:p>
            <a:r>
              <a:rPr lang="en-US" dirty="0" smtClean="0"/>
              <a:t>There </a:t>
            </a:r>
            <a:r>
              <a:rPr lang="en-US" dirty="0"/>
              <a:t>is a lot more going on than just </a:t>
            </a:r>
            <a:r>
              <a:rPr lang="en-US" dirty="0" smtClean="0"/>
              <a:t>La Nina!!</a:t>
            </a:r>
            <a:endParaRPr lang="en-US" dirty="0"/>
          </a:p>
        </p:txBody>
      </p:sp>
      <p:sp>
        <p:nvSpPr>
          <p:cNvPr id="11" name="TextBox 10"/>
          <p:cNvSpPr txBox="1"/>
          <p:nvPr/>
        </p:nvSpPr>
        <p:spPr>
          <a:xfrm>
            <a:off x="6629400" y="76200"/>
            <a:ext cx="2514600" cy="646331"/>
          </a:xfrm>
          <a:prstGeom prst="rect">
            <a:avLst/>
          </a:prstGeom>
          <a:noFill/>
        </p:spPr>
        <p:txBody>
          <a:bodyPr wrap="square" rtlCol="0">
            <a:spAutoFit/>
          </a:bodyPr>
          <a:lstStyle/>
          <a:p>
            <a:r>
              <a:rPr lang="en-US" i="1" dirty="0" smtClean="0">
                <a:solidFill>
                  <a:srgbClr val="FF0000"/>
                </a:solidFill>
              </a:rPr>
              <a:t>Slide from last month..</a:t>
            </a:r>
          </a:p>
          <a:p>
            <a:r>
              <a:rPr lang="en-US" i="1" dirty="0" smtClean="0">
                <a:solidFill>
                  <a:srgbClr val="FF0000"/>
                </a:solidFill>
              </a:rPr>
              <a:t>-Slide not shown now.</a:t>
            </a:r>
            <a:endParaRPr lang="en-US" i="1" dirty="0">
              <a:solidFill>
                <a:srgbClr val="FF0000"/>
              </a:solidFill>
            </a:endParaRPr>
          </a:p>
        </p:txBody>
      </p:sp>
      <p:pic>
        <p:nvPicPr>
          <p:cNvPr id="12" name="Picture 2" descr="https://www.cpc.ncep.noaa.gov/products/tanal/30day/mean/202205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4" y="1"/>
            <a:ext cx="4843111" cy="68294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stretch>
            <a:fillRect/>
          </a:stretch>
        </p:blipFill>
        <p:spPr>
          <a:xfrm>
            <a:off x="4961509" y="3511785"/>
            <a:ext cx="4150224" cy="3179527"/>
          </a:xfrm>
          <a:prstGeom prst="rect">
            <a:avLst/>
          </a:prstGeom>
        </p:spPr>
      </p:pic>
    </p:spTree>
    <p:extLst>
      <p:ext uri="{BB962C8B-B14F-4D97-AF65-F5344CB8AC3E}">
        <p14:creationId xmlns:p14="http://schemas.microsoft.com/office/powerpoint/2010/main" val="3288941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020022" y="1182469"/>
            <a:ext cx="3810000" cy="1754326"/>
          </a:xfrm>
          <a:prstGeom prst="rect">
            <a:avLst/>
          </a:prstGeom>
          <a:noFill/>
        </p:spPr>
        <p:txBody>
          <a:bodyPr wrap="square" rtlCol="0">
            <a:spAutoFit/>
          </a:bodyPr>
          <a:lstStyle/>
          <a:p>
            <a:r>
              <a:rPr lang="en-US" dirty="0" smtClean="0"/>
              <a:t>There </a:t>
            </a:r>
            <a:r>
              <a:rPr lang="en-US" dirty="0"/>
              <a:t>is a lot more going on than just </a:t>
            </a:r>
            <a:r>
              <a:rPr lang="en-US" dirty="0" smtClean="0"/>
              <a:t>La Nina</a:t>
            </a:r>
            <a:r>
              <a:rPr lang="en-US" dirty="0" smtClean="0"/>
              <a:t>!! These current very warm temperatures across the US and in much of the globe (heard Europ</a:t>
            </a:r>
            <a:r>
              <a:rPr lang="en-US" dirty="0" smtClean="0"/>
              <a:t>e news lately?) is definitely something else and scary!</a:t>
            </a:r>
            <a:endParaRPr lang="en-US"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i="1" dirty="0" smtClean="0">
                <a:solidFill>
                  <a:srgbClr val="FF0000"/>
                </a:solidFill>
              </a:rPr>
              <a:t>Now</a:t>
            </a:r>
            <a:endParaRPr lang="en-US" i="1" dirty="0">
              <a:solidFill>
                <a:srgbClr val="FF0000"/>
              </a:solidFill>
            </a:endParaRPr>
          </a:p>
        </p:txBody>
      </p:sp>
      <p:pic>
        <p:nvPicPr>
          <p:cNvPr id="2" name="Picture 2" descr="https://www.cpc.ncep.noaa.gov/products/tanal/30day/mean/202206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991154" cy="68294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210175" y="3532695"/>
            <a:ext cx="3933825" cy="3019425"/>
          </a:xfrm>
          <a:prstGeom prst="rect">
            <a:avLst/>
          </a:prstGeom>
        </p:spPr>
      </p:pic>
    </p:spTree>
    <p:extLst>
      <p:ext uri="{BB962C8B-B14F-4D97-AF65-F5344CB8AC3E}">
        <p14:creationId xmlns:p14="http://schemas.microsoft.com/office/powerpoint/2010/main" val="18898238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15000" y="4859015"/>
            <a:ext cx="3398730" cy="1998985"/>
          </a:xfrm>
          <a:prstGeom prst="rect">
            <a:avLst/>
          </a:prstGeom>
        </p:spPr>
      </p:pic>
      <p:pic>
        <p:nvPicPr>
          <p:cNvPr id="2" name="Picture 1"/>
          <p:cNvPicPr>
            <a:picLocks noChangeAspect="1"/>
          </p:cNvPicPr>
          <p:nvPr/>
        </p:nvPicPr>
        <p:blipFill>
          <a:blip r:embed="rId4"/>
          <a:stretch>
            <a:fillRect/>
          </a:stretch>
        </p:blipFill>
        <p:spPr>
          <a:xfrm>
            <a:off x="5596" y="33704"/>
            <a:ext cx="4964029" cy="6352127"/>
          </a:xfrm>
          <a:prstGeom prst="rect">
            <a:avLst/>
          </a:prstGeom>
        </p:spPr>
      </p:pic>
      <p:pic>
        <p:nvPicPr>
          <p:cNvPr id="6" name="Picture 5"/>
          <p:cNvPicPr>
            <a:picLocks noChangeAspect="1"/>
          </p:cNvPicPr>
          <p:nvPr/>
        </p:nvPicPr>
        <p:blipFill>
          <a:blip r:embed="rId5"/>
          <a:stretch>
            <a:fillRect/>
          </a:stretch>
        </p:blipFill>
        <p:spPr>
          <a:xfrm>
            <a:off x="4876800" y="0"/>
            <a:ext cx="2040197" cy="2595562"/>
          </a:xfrm>
          <a:prstGeom prst="rect">
            <a:avLst/>
          </a:prstGeom>
        </p:spPr>
      </p:pic>
      <p:pic>
        <p:nvPicPr>
          <p:cNvPr id="8" name="Picture 7"/>
          <p:cNvPicPr>
            <a:picLocks noChangeAspect="1"/>
          </p:cNvPicPr>
          <p:nvPr/>
        </p:nvPicPr>
        <p:blipFill>
          <a:blip r:embed="rId6"/>
          <a:stretch>
            <a:fillRect/>
          </a:stretch>
        </p:blipFill>
        <p:spPr>
          <a:xfrm>
            <a:off x="6950048" y="8013"/>
            <a:ext cx="2149028" cy="2587549"/>
          </a:xfrm>
          <a:prstGeom prst="rect">
            <a:avLst/>
          </a:prstGeom>
        </p:spPr>
      </p:pic>
      <p:sp>
        <p:nvSpPr>
          <p:cNvPr id="16" name="Slide Number Placeholder 3"/>
          <p:cNvSpPr>
            <a:spLocks noGrp="1"/>
          </p:cNvSpPr>
          <p:nvPr>
            <p:ph type="sldNum" sz="quarter" idx="12"/>
          </p:nvPr>
        </p:nvSpPr>
        <p:spPr>
          <a:xfrm>
            <a:off x="88392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360" y="5453270"/>
            <a:ext cx="1531118" cy="646331"/>
          </a:xfrm>
          <a:prstGeom prst="rect">
            <a:avLst/>
          </a:prstGeom>
          <a:noFill/>
        </p:spPr>
        <p:txBody>
          <a:bodyPr wrap="square" rtlCol="0">
            <a:spAutoFit/>
          </a:bodyPr>
          <a:lstStyle/>
          <a:p>
            <a:r>
              <a:rPr lang="en-US" sz="1200" dirty="0" smtClean="0">
                <a:solidFill>
                  <a:srgbClr val="FF0000"/>
                </a:solidFill>
              </a:rPr>
              <a:t>Most CA water reservoirs are drastically low!</a:t>
            </a:r>
            <a:endParaRPr lang="en-US" sz="1200" dirty="0">
              <a:solidFill>
                <a:srgbClr val="FF0000"/>
              </a:solidFill>
            </a:endParaRPr>
          </a:p>
        </p:txBody>
      </p:sp>
      <p:sp>
        <p:nvSpPr>
          <p:cNvPr id="10" name="TextBox 9"/>
          <p:cNvSpPr txBox="1"/>
          <p:nvPr/>
        </p:nvSpPr>
        <p:spPr>
          <a:xfrm>
            <a:off x="20250" y="6385831"/>
            <a:ext cx="4563232" cy="523220"/>
          </a:xfrm>
          <a:prstGeom prst="rect">
            <a:avLst/>
          </a:prstGeom>
          <a:noFill/>
        </p:spPr>
        <p:txBody>
          <a:bodyPr wrap="square" rtlCol="0">
            <a:spAutoFit/>
          </a:bodyPr>
          <a:lstStyle/>
          <a:p>
            <a:r>
              <a:rPr lang="en-US" sz="1400" dirty="0" smtClean="0"/>
              <a:t>Third year of La Nina, this coming winter, will make drought conditions even worse for CA!!!</a:t>
            </a:r>
            <a:endParaRPr lang="en-US" sz="1400" dirty="0"/>
          </a:p>
        </p:txBody>
      </p:sp>
      <p:sp>
        <p:nvSpPr>
          <p:cNvPr id="15" name="Rectangle 14"/>
          <p:cNvSpPr/>
          <p:nvPr/>
        </p:nvSpPr>
        <p:spPr>
          <a:xfrm>
            <a:off x="4800600" y="6477000"/>
            <a:ext cx="4572000" cy="276999"/>
          </a:xfrm>
          <a:prstGeom prst="rect">
            <a:avLst/>
          </a:prstGeom>
        </p:spPr>
        <p:txBody>
          <a:bodyPr>
            <a:spAutoFit/>
          </a:bodyPr>
          <a:lstStyle/>
          <a:p>
            <a:endParaRPr lang="en-US" sz="1200" dirty="0"/>
          </a:p>
        </p:txBody>
      </p:sp>
      <p:sp>
        <p:nvSpPr>
          <p:cNvPr id="14" name="TextBox 13"/>
          <p:cNvSpPr txBox="1"/>
          <p:nvPr/>
        </p:nvSpPr>
        <p:spPr>
          <a:xfrm>
            <a:off x="8413276" y="76200"/>
            <a:ext cx="685800" cy="338554"/>
          </a:xfrm>
          <a:prstGeom prst="rect">
            <a:avLst/>
          </a:prstGeom>
          <a:noFill/>
        </p:spPr>
        <p:txBody>
          <a:bodyPr wrap="square" rtlCol="0">
            <a:spAutoFit/>
          </a:bodyPr>
          <a:lstStyle/>
          <a:p>
            <a:r>
              <a:rPr lang="en-US" sz="1600" dirty="0" smtClean="0"/>
              <a:t>May</a:t>
            </a:r>
            <a:endParaRPr lang="en-US" sz="1600" dirty="0"/>
          </a:p>
        </p:txBody>
      </p:sp>
      <p:sp>
        <p:nvSpPr>
          <p:cNvPr id="17" name="TextBox 16"/>
          <p:cNvSpPr txBox="1"/>
          <p:nvPr/>
        </p:nvSpPr>
        <p:spPr>
          <a:xfrm>
            <a:off x="6248400" y="76200"/>
            <a:ext cx="685800" cy="338554"/>
          </a:xfrm>
          <a:prstGeom prst="rect">
            <a:avLst/>
          </a:prstGeom>
          <a:noFill/>
        </p:spPr>
        <p:txBody>
          <a:bodyPr wrap="square" rtlCol="0">
            <a:spAutoFit/>
          </a:bodyPr>
          <a:lstStyle/>
          <a:p>
            <a:r>
              <a:rPr lang="en-US" sz="1600" dirty="0" smtClean="0"/>
              <a:t>June</a:t>
            </a:r>
            <a:endParaRPr lang="en-US" sz="1600" dirty="0"/>
          </a:p>
        </p:txBody>
      </p:sp>
      <p:pic>
        <p:nvPicPr>
          <p:cNvPr id="19" name="Picture 18"/>
          <p:cNvPicPr>
            <a:picLocks noChangeAspect="1"/>
          </p:cNvPicPr>
          <p:nvPr/>
        </p:nvPicPr>
        <p:blipFill>
          <a:blip r:embed="rId7"/>
          <a:stretch>
            <a:fillRect/>
          </a:stretch>
        </p:blipFill>
        <p:spPr>
          <a:xfrm>
            <a:off x="6708008" y="4606695"/>
            <a:ext cx="2216943" cy="239972"/>
          </a:xfrm>
          <a:prstGeom prst="rect">
            <a:avLst/>
          </a:prstGeom>
        </p:spPr>
      </p:pic>
      <p:sp>
        <p:nvSpPr>
          <p:cNvPr id="12" name="TextBox 11"/>
          <p:cNvSpPr txBox="1"/>
          <p:nvPr/>
        </p:nvSpPr>
        <p:spPr>
          <a:xfrm>
            <a:off x="3657600" y="2218592"/>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a:t>o</a:t>
            </a:r>
            <a:r>
              <a:rPr lang="en-US" sz="1200" b="1" dirty="0" smtClean="0"/>
              <a:t>f </a:t>
            </a:r>
            <a:r>
              <a:rPr lang="en-US" sz="1200" b="1" dirty="0"/>
              <a:t> </a:t>
            </a:r>
            <a:r>
              <a:rPr lang="en-US" sz="1200" b="1" dirty="0" smtClean="0"/>
              <a:t>Reservoirs.</a:t>
            </a:r>
            <a:endParaRPr lang="en-US" sz="1200" b="1" dirty="0"/>
          </a:p>
        </p:txBody>
      </p:sp>
      <p:pic>
        <p:nvPicPr>
          <p:cNvPr id="20" name="Picture 19"/>
          <p:cNvPicPr>
            <a:picLocks noChangeAspect="1"/>
          </p:cNvPicPr>
          <p:nvPr/>
        </p:nvPicPr>
        <p:blipFill>
          <a:blip r:embed="rId8"/>
          <a:stretch>
            <a:fillRect/>
          </a:stretch>
        </p:blipFill>
        <p:spPr>
          <a:xfrm>
            <a:off x="6282889" y="2564123"/>
            <a:ext cx="1641911" cy="2053904"/>
          </a:xfrm>
          <a:prstGeom prst="rect">
            <a:avLst/>
          </a:prstGeom>
        </p:spPr>
      </p:pic>
      <p:sp>
        <p:nvSpPr>
          <p:cNvPr id="21" name="TextBox 20"/>
          <p:cNvSpPr txBox="1"/>
          <p:nvPr/>
        </p:nvSpPr>
        <p:spPr>
          <a:xfrm>
            <a:off x="7212736" y="3352800"/>
            <a:ext cx="497681"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1800" y="6096000"/>
            <a:ext cx="6176639" cy="523220"/>
          </a:xfrm>
          <a:prstGeom prst="rect">
            <a:avLst/>
          </a:prstGeom>
        </p:spPr>
        <p:txBody>
          <a:bodyPr wrap="square">
            <a:spAutoFit/>
          </a:bodyPr>
          <a:lstStyle/>
          <a:p>
            <a:pPr algn="r"/>
            <a:r>
              <a:rPr lang="en-US" sz="1400" dirty="0" smtClean="0"/>
              <a:t> </a:t>
            </a:r>
            <a:r>
              <a:rPr lang="en-US" sz="1400" dirty="0" smtClean="0">
                <a:hlinkClick r:id="rId2"/>
              </a:rPr>
              <a:t>https</a:t>
            </a:r>
            <a:r>
              <a:rPr lang="en-US" sz="1400" dirty="0">
                <a:hlinkClick r:id="rId2"/>
              </a:rPr>
              <a:t>://</a:t>
            </a:r>
            <a:r>
              <a:rPr lang="en-US" sz="1400" dirty="0" smtClean="0">
                <a:hlinkClick r:id="rId2"/>
              </a:rPr>
              <a:t>www.fireweatheravalanche.org/fire/current-list-of-us-wildfires</a:t>
            </a:r>
            <a:endParaRPr lang="en-US" sz="1400" dirty="0" smtClean="0"/>
          </a:p>
          <a:p>
            <a:pPr algn="r"/>
            <a:r>
              <a:rPr lang="en-US" sz="1400" dirty="0" smtClean="0"/>
              <a:t>(not govt. source! AZ in brown, NM in red? NV is green? how good is this data?) </a:t>
            </a:r>
            <a:endParaRPr lang="en-US" sz="1400" dirty="0"/>
          </a:p>
        </p:txBody>
      </p:sp>
      <p:pic>
        <p:nvPicPr>
          <p:cNvPr id="2" name="Picture 1"/>
          <p:cNvPicPr>
            <a:picLocks noChangeAspect="1"/>
          </p:cNvPicPr>
          <p:nvPr/>
        </p:nvPicPr>
        <p:blipFill>
          <a:blip r:embed="rId3"/>
          <a:stretch>
            <a:fillRect/>
          </a:stretch>
        </p:blipFill>
        <p:spPr>
          <a:xfrm>
            <a:off x="76200" y="228600"/>
            <a:ext cx="8991600" cy="5783190"/>
          </a:xfrm>
          <a:prstGeom prst="rect">
            <a:avLst/>
          </a:prstGeom>
        </p:spPr>
      </p:pic>
    </p:spTree>
    <p:extLst>
      <p:ext uri="{BB962C8B-B14F-4D97-AF65-F5344CB8AC3E}">
        <p14:creationId xmlns:p14="http://schemas.microsoft.com/office/powerpoint/2010/main" val="4281672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67400" y="784019"/>
            <a:ext cx="3263126" cy="6186309"/>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latin typeface="Trebuchet MS" panose="020B0603020202020204" pitchFamily="34" charset="0"/>
              </a:rPr>
              <a:t>Over the last several months, the classic East-West dipole pattern with drought in the west, and (almost) no drought in the east, has </a:t>
            </a:r>
            <a:r>
              <a:rPr lang="en-US" sz="1200" dirty="0" smtClean="0">
                <a:latin typeface="Trebuchet MS" panose="020B0603020202020204" pitchFamily="34" charset="0"/>
              </a:rPr>
              <a:t>somewhat </a:t>
            </a:r>
            <a:r>
              <a:rPr lang="en-US" sz="1200" dirty="0" smtClean="0">
                <a:latin typeface="Trebuchet MS" panose="020B0603020202020204" pitchFamily="34" charset="0"/>
              </a:rPr>
              <a:t>been in place.</a:t>
            </a:r>
          </a:p>
          <a:p>
            <a:pPr marL="285750" indent="-285750">
              <a:buFont typeface="Arial" panose="020B0604020202020204" pitchFamily="34" charset="0"/>
              <a:buChar char="•"/>
            </a:pPr>
            <a:endParaRPr lang="en-US" sz="1200" dirty="0">
              <a:latin typeface="Trebuchet MS" panose="020B0603020202020204" pitchFamily="34" charset="0"/>
            </a:endParaRPr>
          </a:p>
          <a:p>
            <a:pPr marL="285750" indent="-285750">
              <a:buFont typeface="Arial" panose="020B0604020202020204" pitchFamily="34" charset="0"/>
              <a:buChar char="•"/>
            </a:pPr>
            <a:r>
              <a:rPr lang="en-US" sz="1200" dirty="0" smtClean="0">
                <a:latin typeface="Trebuchet MS" panose="020B0603020202020204" pitchFamily="34" charset="0"/>
              </a:rPr>
              <a:t>However, in our last month’s briefing we suggested/recommended, “… </a:t>
            </a:r>
            <a:r>
              <a:rPr lang="en-US" sz="1200" dirty="0">
                <a:latin typeface="Trebuchet MS" panose="020B0603020202020204" pitchFamily="34" charset="0"/>
              </a:rPr>
              <a:t>but an area near IL/IN/KY seems to be of some concern (short term!) during JAS</a:t>
            </a:r>
            <a:r>
              <a:rPr lang="en-US" sz="1200" dirty="0" smtClean="0">
                <a:latin typeface="Trebuchet MS" panose="020B0603020202020204" pitchFamily="34" charset="0"/>
              </a:rPr>
              <a:t>.”, and accordingly the latest USDM seems correctly to show some short term drought development in that general broad region.</a:t>
            </a:r>
            <a:r>
              <a:rPr lang="en-US" sz="1200" dirty="0" smtClean="0">
                <a:latin typeface="Trebuchet MS" panose="020B0603020202020204" pitchFamily="34" charset="0"/>
              </a:rPr>
              <a:t> </a:t>
            </a:r>
            <a:endParaRPr lang="en-US" sz="1200" dirty="0">
              <a:latin typeface="Trebuchet MS" panose="020B0603020202020204" pitchFamily="34" charset="0"/>
            </a:endParaRPr>
          </a:p>
          <a:p>
            <a:pPr marL="285750" indent="-285750">
              <a:buFont typeface="Arial" panose="020B0604020202020204" pitchFamily="34" charset="0"/>
              <a:buChar char="•"/>
            </a:pPr>
            <a:endParaRPr lang="en-US" sz="1200" dirty="0" smtClean="0">
              <a:latin typeface="Trebuchet MS" panose="020B0603020202020204" pitchFamily="34" charset="0"/>
            </a:endParaRPr>
          </a:p>
          <a:p>
            <a:pPr marL="285750" indent="-285750">
              <a:buFont typeface="Arial" panose="020B0604020202020204" pitchFamily="34" charset="0"/>
              <a:buChar char="•"/>
            </a:pPr>
            <a:r>
              <a:rPr lang="en-US" sz="1200" dirty="0" smtClean="0">
                <a:latin typeface="Trebuchet MS" panose="020B0603020202020204" pitchFamily="34" charset="0"/>
              </a:rPr>
              <a:t>Since last month, the drought in parts of the Northern Great Plains in MT and vicinity seems to have gotten some relief, as was forecast!</a:t>
            </a:r>
          </a:p>
          <a:p>
            <a:pPr marL="285750" indent="-285750">
              <a:buFont typeface="Arial" panose="020B0604020202020204" pitchFamily="34" charset="0"/>
              <a:buChar char="•"/>
            </a:pPr>
            <a:endParaRPr lang="en-US" sz="1200" dirty="0">
              <a:latin typeface="Trebuchet MS" panose="020B0603020202020204" pitchFamily="34" charset="0"/>
            </a:endParaRPr>
          </a:p>
          <a:p>
            <a:pPr marL="285750" indent="-285750">
              <a:buFont typeface="Arial" panose="020B0604020202020204" pitchFamily="34" charset="0"/>
              <a:buChar char="•"/>
            </a:pPr>
            <a:r>
              <a:rPr lang="en-US" sz="1200" dirty="0" smtClean="0">
                <a:latin typeface="Trebuchet MS" panose="020B0603020202020204" pitchFamily="34" charset="0"/>
              </a:rPr>
              <a:t>Overall, with the continued presence of La Nina from this past winter, as we have been warning, seems to have generally increased the overall severe LT Drought category areas in the SW region, particularly in TX and vicinity (cf. March/July maps). </a:t>
            </a:r>
          </a:p>
          <a:p>
            <a:pPr marL="285750" indent="-285750">
              <a:buFont typeface="Arial" panose="020B0604020202020204" pitchFamily="34" charset="0"/>
              <a:buChar char="•"/>
            </a:pPr>
            <a:endParaRPr lang="en-US" sz="1200" dirty="0">
              <a:latin typeface="Trebuchet MS" panose="020B0603020202020204" pitchFamily="34" charset="0"/>
            </a:endParaRPr>
          </a:p>
          <a:p>
            <a:pPr marL="285750" indent="-285750">
              <a:buFont typeface="Arial" panose="020B0604020202020204" pitchFamily="34" charset="0"/>
              <a:buChar char="•"/>
            </a:pPr>
            <a:r>
              <a:rPr lang="en-US" sz="1200" dirty="0" smtClean="0">
                <a:latin typeface="Trebuchet MS" panose="020B0603020202020204" pitchFamily="34" charset="0"/>
              </a:rPr>
              <a:t>The SW monsoon rains did however </a:t>
            </a:r>
            <a:r>
              <a:rPr lang="en-US" sz="1200" dirty="0" smtClean="0">
                <a:latin typeface="Trebuchet MS" panose="020B0603020202020204" pitchFamily="34" charset="0"/>
              </a:rPr>
              <a:t>marginally improve in AZ/NM.</a:t>
            </a:r>
          </a:p>
          <a:p>
            <a:pPr marL="285750" indent="-285750">
              <a:buFont typeface="Arial" panose="020B0604020202020204" pitchFamily="34" charset="0"/>
              <a:buChar char="•"/>
            </a:pPr>
            <a:endParaRPr lang="en-US" sz="1200" dirty="0">
              <a:latin typeface="Trebuchet MS" panose="020B0603020202020204" pitchFamily="34" charset="0"/>
            </a:endParaRPr>
          </a:p>
          <a:p>
            <a:pPr marL="285750" indent="-285750">
              <a:buFont typeface="Arial" panose="020B0604020202020204" pitchFamily="34" charset="0"/>
              <a:buChar char="•"/>
            </a:pPr>
            <a:r>
              <a:rPr lang="en-US" sz="1200" dirty="0" smtClean="0">
                <a:latin typeface="Trebuchet MS" panose="020B0603020202020204" pitchFamily="34" charset="0"/>
              </a:rPr>
              <a:t>A new area of drought (hopefully S term!)has emerged in New England area.</a:t>
            </a:r>
            <a:endParaRPr lang="en-US" sz="1200" dirty="0">
              <a:latin typeface="Trebuchet MS" panose="020B0603020202020204" pitchFamily="34" charset="0"/>
            </a:endParaRPr>
          </a:p>
        </p:txBody>
      </p:sp>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395505" y="3593069"/>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385381" y="0"/>
            <a:ext cx="375861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sp>
        <p:nvSpPr>
          <p:cNvPr id="24" name="TextBox 23"/>
          <p:cNvSpPr txBox="1"/>
          <p:nvPr/>
        </p:nvSpPr>
        <p:spPr>
          <a:xfrm>
            <a:off x="1301835" y="593491"/>
            <a:ext cx="1112771" cy="369332"/>
          </a:xfrm>
          <a:prstGeom prst="rect">
            <a:avLst/>
          </a:prstGeom>
          <a:noFill/>
        </p:spPr>
        <p:txBody>
          <a:bodyPr wrap="square" rtlCol="0">
            <a:spAutoFit/>
          </a:bodyPr>
          <a:lstStyle/>
          <a:p>
            <a:r>
              <a:rPr lang="en-US" dirty="0"/>
              <a:t> </a:t>
            </a:r>
            <a:r>
              <a:rPr lang="en-US" dirty="0" smtClean="0"/>
              <a:t>   </a:t>
            </a:r>
            <a:r>
              <a:rPr lang="en-US" dirty="0"/>
              <a:t> </a:t>
            </a:r>
            <a:r>
              <a:rPr lang="en-US" dirty="0" smtClean="0"/>
              <a:t>June</a:t>
            </a:r>
            <a:endParaRPr lang="en-US" dirty="0"/>
          </a:p>
        </p:txBody>
      </p:sp>
      <p:pic>
        <p:nvPicPr>
          <p:cNvPr id="26" name="Picture 25"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5177331"/>
            <a:ext cx="2362200" cy="1604469"/>
          </a:xfrm>
          <a:prstGeom prst="rect">
            <a:avLst/>
          </a:prstGeom>
          <a:noFill/>
          <a:ln>
            <a:noFill/>
          </a:ln>
        </p:spPr>
      </p:pic>
      <p:sp>
        <p:nvSpPr>
          <p:cNvPr id="19" name="TextBox 18"/>
          <p:cNvSpPr txBox="1"/>
          <p:nvPr/>
        </p:nvSpPr>
        <p:spPr>
          <a:xfrm>
            <a:off x="4221229" y="4807999"/>
            <a:ext cx="1112771" cy="369332"/>
          </a:xfrm>
          <a:prstGeom prst="rect">
            <a:avLst/>
          </a:prstGeom>
          <a:noFill/>
        </p:spPr>
        <p:txBody>
          <a:bodyPr wrap="square" rtlCol="0">
            <a:spAutoFit/>
          </a:bodyPr>
          <a:lstStyle/>
          <a:p>
            <a:r>
              <a:rPr lang="en-US" dirty="0"/>
              <a:t> </a:t>
            </a:r>
            <a:r>
              <a:rPr lang="en-US" dirty="0" smtClean="0"/>
              <a:t>   March</a:t>
            </a:r>
            <a:endParaRPr lang="en-US" dirty="0"/>
          </a:p>
        </p:txBody>
      </p:sp>
      <p:pic>
        <p:nvPicPr>
          <p:cNvPr id="28" name="Picture 27"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3051379"/>
            <a:ext cx="2420014" cy="1840730"/>
          </a:xfrm>
          <a:prstGeom prst="rect">
            <a:avLst/>
          </a:prstGeom>
          <a:noFill/>
          <a:ln>
            <a:noFill/>
          </a:ln>
        </p:spPr>
      </p:pic>
      <p:sp>
        <p:nvSpPr>
          <p:cNvPr id="22" name="TextBox 21"/>
          <p:cNvSpPr txBox="1"/>
          <p:nvPr/>
        </p:nvSpPr>
        <p:spPr>
          <a:xfrm>
            <a:off x="4206115" y="2724102"/>
            <a:ext cx="1112771" cy="369332"/>
          </a:xfrm>
          <a:prstGeom prst="rect">
            <a:avLst/>
          </a:prstGeom>
          <a:noFill/>
        </p:spPr>
        <p:txBody>
          <a:bodyPr wrap="square" rtlCol="0">
            <a:spAutoFit/>
          </a:bodyPr>
          <a:lstStyle/>
          <a:p>
            <a:r>
              <a:rPr lang="en-US" dirty="0"/>
              <a:t> </a:t>
            </a:r>
            <a:r>
              <a:rPr lang="en-US" dirty="0" smtClean="0"/>
              <a:t>   </a:t>
            </a:r>
            <a:r>
              <a:rPr lang="en-US" dirty="0"/>
              <a:t> </a:t>
            </a:r>
            <a:r>
              <a:rPr lang="en-US" dirty="0" smtClean="0"/>
              <a:t>April</a:t>
            </a:r>
            <a:endParaRPr lang="en-US" dirty="0"/>
          </a:p>
        </p:txBody>
      </p:sp>
      <p:pic>
        <p:nvPicPr>
          <p:cNvPr id="5" name="Picture 4"/>
          <p:cNvPicPr>
            <a:picLocks noChangeAspect="1"/>
          </p:cNvPicPr>
          <p:nvPr/>
        </p:nvPicPr>
        <p:blipFill>
          <a:blip r:embed="rId5"/>
          <a:stretch>
            <a:fillRect/>
          </a:stretch>
        </p:blipFill>
        <p:spPr>
          <a:xfrm>
            <a:off x="3505200" y="935045"/>
            <a:ext cx="2411876" cy="1877703"/>
          </a:xfrm>
          <a:prstGeom prst="rect">
            <a:avLst/>
          </a:prstGeom>
        </p:spPr>
      </p:pic>
      <p:sp>
        <p:nvSpPr>
          <p:cNvPr id="18" name="TextBox 17"/>
          <p:cNvSpPr txBox="1"/>
          <p:nvPr/>
        </p:nvSpPr>
        <p:spPr>
          <a:xfrm>
            <a:off x="4105334" y="556095"/>
            <a:ext cx="1112771" cy="369332"/>
          </a:xfrm>
          <a:prstGeom prst="rect">
            <a:avLst/>
          </a:prstGeom>
          <a:noFill/>
        </p:spPr>
        <p:txBody>
          <a:bodyPr wrap="square" rtlCol="0">
            <a:spAutoFit/>
          </a:bodyPr>
          <a:lstStyle/>
          <a:p>
            <a:r>
              <a:rPr lang="en-US" dirty="0"/>
              <a:t> </a:t>
            </a:r>
            <a:r>
              <a:rPr lang="en-US" dirty="0" smtClean="0"/>
              <a:t>   </a:t>
            </a:r>
            <a:r>
              <a:rPr lang="en-US" dirty="0"/>
              <a:t> </a:t>
            </a:r>
            <a:r>
              <a:rPr lang="en-US" dirty="0" smtClean="0"/>
              <a:t>May</a:t>
            </a:r>
            <a:endParaRPr lang="en-US" dirty="0"/>
          </a:p>
        </p:txBody>
      </p:sp>
      <p:pic>
        <p:nvPicPr>
          <p:cNvPr id="4" name="Picture 3"/>
          <p:cNvPicPr>
            <a:picLocks noChangeAspect="1"/>
          </p:cNvPicPr>
          <p:nvPr/>
        </p:nvPicPr>
        <p:blipFill>
          <a:blip r:embed="rId6"/>
          <a:stretch>
            <a:fillRect/>
          </a:stretch>
        </p:blipFill>
        <p:spPr>
          <a:xfrm>
            <a:off x="1" y="990600"/>
            <a:ext cx="3505200" cy="2650613"/>
          </a:xfrm>
          <a:prstGeom prst="rect">
            <a:avLst/>
          </a:prstGeom>
        </p:spPr>
      </p:pic>
      <p:pic>
        <p:nvPicPr>
          <p:cNvPr id="21" name="Picture 20"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971744"/>
            <a:ext cx="3501192" cy="2623737"/>
          </a:xfrm>
          <a:prstGeom prst="rect">
            <a:avLst/>
          </a:prstGeom>
          <a:noFill/>
          <a:ln>
            <a:noFill/>
          </a:ln>
        </p:spPr>
      </p:pic>
      <p:sp>
        <p:nvSpPr>
          <p:cNvPr id="23" name="TextBox 22"/>
          <p:cNvSpPr txBox="1"/>
          <p:nvPr/>
        </p:nvSpPr>
        <p:spPr>
          <a:xfrm>
            <a:off x="533400" y="3593068"/>
            <a:ext cx="1112771" cy="369332"/>
          </a:xfrm>
          <a:prstGeom prst="rect">
            <a:avLst/>
          </a:prstGeom>
          <a:noFill/>
        </p:spPr>
        <p:txBody>
          <a:bodyPr wrap="square" rtlCol="0">
            <a:spAutoFit/>
          </a:bodyPr>
          <a:lstStyle/>
          <a:p>
            <a:r>
              <a:rPr lang="en-US" dirty="0"/>
              <a:t> </a:t>
            </a:r>
            <a:r>
              <a:rPr lang="en-US" dirty="0" smtClean="0"/>
              <a:t>   </a:t>
            </a:r>
            <a:r>
              <a:rPr lang="en-US" dirty="0"/>
              <a:t> </a:t>
            </a:r>
            <a:r>
              <a:rPr lang="en-US" dirty="0" smtClean="0"/>
              <a:t>July</a:t>
            </a:r>
            <a:endParaRPr lang="en-US" dirty="0"/>
          </a:p>
        </p:txBody>
      </p:sp>
      <p:sp>
        <p:nvSpPr>
          <p:cNvPr id="7" name="Oval 6"/>
          <p:cNvSpPr/>
          <p:nvPr/>
        </p:nvSpPr>
        <p:spPr>
          <a:xfrm>
            <a:off x="1600200" y="4892110"/>
            <a:ext cx="609600" cy="441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1858221" y="2057400"/>
            <a:ext cx="122979" cy="2971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20</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Most US east  droughts are relatively short lived (as compared to US west). However, if you recall,  the drought over the New England states last year was a real surprise!!</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270697" y="2676135"/>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20</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01687" y="4290865"/>
            <a:ext cx="2607425" cy="1600438"/>
          </a:xfrm>
          <a:prstGeom prst="rect">
            <a:avLst/>
          </a:prstGeom>
          <a:noFill/>
        </p:spPr>
        <p:txBody>
          <a:bodyPr wrap="square" rtlCol="0">
            <a:spAutoFit/>
          </a:bodyPr>
          <a:lstStyle/>
          <a:p>
            <a:r>
              <a:rPr lang="en-US" sz="1400" u="sng" dirty="0" smtClean="0"/>
              <a:t>Streamflow is only a partial indicator, as it is highly managed.</a:t>
            </a:r>
          </a:p>
          <a:p>
            <a:endParaRPr lang="en-US" sz="1400" u="sng" dirty="0" smtClean="0"/>
          </a:p>
          <a:p>
            <a:r>
              <a:rPr lang="en-US" sz="1400" u="sng" dirty="0" smtClean="0"/>
              <a:t>If </a:t>
            </a:r>
            <a:r>
              <a:rPr lang="en-US" sz="1400" u="sng" dirty="0" smtClean="0"/>
              <a:t>sometimes, the various indicators are confusing, go back to % of rainfall deficit maps – to reinforce!! </a:t>
            </a:r>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936" y="0"/>
            <a:ext cx="3381665" cy="202700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167" y="2027006"/>
            <a:ext cx="3380925" cy="21626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1"/>
          <a:stretch>
            <a:fillRect/>
          </a:stretch>
        </p:blipFill>
        <p:spPr>
          <a:xfrm>
            <a:off x="3786777" y="2478686"/>
            <a:ext cx="2565948" cy="1663537"/>
          </a:xfrm>
          <a:prstGeom prst="rect">
            <a:avLst/>
          </a:prstGeom>
        </p:spPr>
      </p:pic>
      <p:cxnSp>
        <p:nvCxnSpPr>
          <p:cNvPr id="37" name="Straight Arrow Connector 36"/>
          <p:cNvCxnSpPr/>
          <p:nvPr/>
        </p:nvCxnSpPr>
        <p:spPr>
          <a:xfrm>
            <a:off x="2971800" y="990600"/>
            <a:ext cx="41599" cy="4382237"/>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5"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6167" y="4204294"/>
            <a:ext cx="3366434" cy="21352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3"/>
          <a:stretch>
            <a:fillRect/>
          </a:stretch>
        </p:blipFill>
        <p:spPr>
          <a:xfrm>
            <a:off x="6488379" y="4122286"/>
            <a:ext cx="2655622" cy="1705139"/>
          </a:xfrm>
          <a:prstGeom prst="rect">
            <a:avLst/>
          </a:prstGeom>
        </p:spPr>
      </p:pic>
      <p:cxnSp>
        <p:nvCxnSpPr>
          <p:cNvPr id="35" name="Straight Arrow Connector 34"/>
          <p:cNvCxnSpPr/>
          <p:nvPr/>
        </p:nvCxnSpPr>
        <p:spPr>
          <a:xfrm>
            <a:off x="6172200" y="2819400"/>
            <a:ext cx="2612571" cy="147146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5761166"/>
            <a:ext cx="7696200" cy="1096834"/>
          </a:xfrm>
          <a:prstGeom prst="rect">
            <a:avLst/>
          </a:prstGeom>
        </p:spPr>
      </p:pic>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21</a:t>
            </a:fld>
            <a:endParaRPr lang="en-US" altLang="en-US" dirty="0"/>
          </a:p>
        </p:txBody>
      </p:sp>
      <p:sp>
        <p:nvSpPr>
          <p:cNvPr id="6" name="TextBox 5"/>
          <p:cNvSpPr txBox="1"/>
          <p:nvPr/>
        </p:nvSpPr>
        <p:spPr>
          <a:xfrm>
            <a:off x="152400" y="76200"/>
            <a:ext cx="8839200" cy="5355312"/>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0033CC"/>
                </a:solidFill>
                <a:latin typeface="verdana,arial,serif"/>
              </a:rPr>
              <a:t>14 July </a:t>
            </a:r>
            <a:r>
              <a:rPr lang="en-US" altLang="en-US" b="1" u="sng" dirty="0">
                <a:solidFill>
                  <a:srgbClr val="0033CC"/>
                </a:solidFill>
                <a:latin typeface="verdana,arial,serif"/>
              </a:rPr>
              <a:t>2022</a:t>
            </a:r>
            <a:endParaRPr lang="en-US" altLang="en-US" b="1" u="sng" dirty="0">
              <a:solidFill>
                <a:srgbClr val="0033CC"/>
              </a:solidFill>
              <a:latin typeface="Arial" pitchFamily="34" charset="0"/>
            </a:endParaRPr>
          </a:p>
          <a:p>
            <a:pPr lvl="0" algn="ctr"/>
            <a:endParaRPr lang="en-US" altLang="en-US" b="1" dirty="0" smtClean="0">
              <a:latin typeface="verdana,arial,serif"/>
            </a:endParaRPr>
          </a:p>
          <a:p>
            <a:pPr lvl="0" algn="ctr"/>
            <a:r>
              <a:rPr lang="en-US" altLang="en-US" b="1" dirty="0">
                <a:latin typeface="verdana,arial,serif"/>
              </a:rPr>
              <a:t>ENSO Alert System Status: </a:t>
            </a:r>
          </a:p>
          <a:p>
            <a:pPr lvl="0" algn="ctr"/>
            <a:r>
              <a:rPr lang="en-US" altLang="en-US" sz="2400" b="1" u="sng" dirty="0">
                <a:solidFill>
                  <a:srgbClr val="0033CC"/>
                </a:solidFill>
                <a:latin typeface="Arial" pitchFamily="34" charset="0"/>
              </a:rPr>
              <a:t>La Nina </a:t>
            </a:r>
            <a:r>
              <a:rPr lang="en-US" altLang="en-US" sz="2400" b="1" u="sng" dirty="0" smtClean="0">
                <a:solidFill>
                  <a:srgbClr val="0033CC"/>
                </a:solidFill>
                <a:latin typeface="Arial" pitchFamily="34" charset="0"/>
              </a:rPr>
              <a:t>Advisory</a:t>
            </a:r>
          </a:p>
          <a:p>
            <a:pPr lvl="0" algn="ctr"/>
            <a:endParaRPr lang="en-US" altLang="en-US" sz="800" b="1" u="sng" dirty="0">
              <a:solidFill>
                <a:srgbClr val="0033CC"/>
              </a:solidFill>
              <a:latin typeface="Arial" pitchFamily="34" charset="0"/>
            </a:endParaRPr>
          </a:p>
          <a:p>
            <a:pPr eaLnBrk="1" hangingPunct="1">
              <a:spcBef>
                <a:spcPct val="50000"/>
              </a:spcBef>
              <a:buFont typeface="Wingdings 2" panose="05020102010507070707" pitchFamily="18" charset="2"/>
              <a:buNone/>
            </a:pPr>
            <a:r>
              <a:rPr lang="en-US" altLang="en-US" sz="1600" b="1" u="sng" dirty="0">
                <a:solidFill>
                  <a:srgbClr val="0033CC"/>
                </a:solidFill>
              </a:rPr>
              <a:t>Synopsis</a:t>
            </a:r>
            <a:r>
              <a:rPr lang="en-US" altLang="en-US" sz="1600" b="1" dirty="0" smtClean="0">
                <a:solidFill>
                  <a:srgbClr val="0033CC"/>
                </a:solidFill>
              </a:rPr>
              <a:t>: (July): </a:t>
            </a:r>
            <a:r>
              <a:rPr lang="en-US" altLang="en-US" sz="1600" b="1" dirty="0">
                <a:solidFill>
                  <a:srgbClr val="0033CC"/>
                </a:solidFill>
                <a:cs typeface="Times New Roman" panose="02020603050405020304" pitchFamily="18" charset="0"/>
              </a:rPr>
              <a:t>La Niña is present</a:t>
            </a:r>
            <a:r>
              <a:rPr lang="en-US" altLang="en-US" sz="1600" b="1" dirty="0" smtClean="0">
                <a:solidFill>
                  <a:srgbClr val="0033CC"/>
                </a:solidFill>
                <a:cs typeface="Times New Roman" panose="02020603050405020304" pitchFamily="18" charset="0"/>
              </a:rPr>
              <a:t>.* Equatorial </a:t>
            </a:r>
            <a:r>
              <a:rPr lang="en-US" altLang="en-US" sz="1600" b="1" dirty="0">
                <a:solidFill>
                  <a:srgbClr val="0033CC"/>
                </a:solidFill>
                <a:cs typeface="Times New Roman" panose="02020603050405020304" pitchFamily="18" charset="0"/>
              </a:rPr>
              <a:t>sea surface temperatures (SSTs) are below average across most of the Pacific Ocean</a:t>
            </a:r>
            <a:r>
              <a:rPr lang="en-US" altLang="en-US" sz="1600" b="1" dirty="0" smtClean="0">
                <a:solidFill>
                  <a:srgbClr val="0033CC"/>
                </a:solidFill>
                <a:cs typeface="Times New Roman" panose="02020603050405020304" pitchFamily="18" charset="0"/>
              </a:rPr>
              <a:t>. The </a:t>
            </a:r>
            <a:r>
              <a:rPr lang="en-US" altLang="en-US" sz="1600" b="1" dirty="0">
                <a:solidFill>
                  <a:srgbClr val="0033CC"/>
                </a:solidFill>
                <a:cs typeface="Times New Roman" panose="02020603050405020304" pitchFamily="18" charset="0"/>
              </a:rPr>
              <a:t>tropical Pacific atmosphere is consistent with La Niña</a:t>
            </a:r>
            <a:r>
              <a:rPr lang="en-US" altLang="en-US" sz="1600" b="1" dirty="0" smtClean="0">
                <a:solidFill>
                  <a:srgbClr val="0033CC"/>
                </a:solidFill>
                <a:cs typeface="Times New Roman" panose="02020603050405020304" pitchFamily="18" charset="0"/>
              </a:rPr>
              <a:t>.  </a:t>
            </a:r>
            <a:r>
              <a:rPr lang="en-US" altLang="en-US" sz="1600" b="1" dirty="0" smtClean="0">
                <a:solidFill>
                  <a:schemeClr val="bg1"/>
                </a:solidFill>
                <a:latin typeface="Trebuchet MS" panose="020B0603020202020204" pitchFamily="34" charset="0"/>
              </a:rPr>
              <a:t> </a:t>
            </a:r>
            <a:r>
              <a:rPr lang="en-US" sz="1600" b="1" u="sng" dirty="0" smtClean="0">
                <a:solidFill>
                  <a:srgbClr val="0033CC"/>
                </a:solidFill>
              </a:rPr>
              <a:t>La </a:t>
            </a:r>
            <a:r>
              <a:rPr lang="en-US" sz="1600" b="1" u="sng" dirty="0" smtClean="0">
                <a:solidFill>
                  <a:srgbClr val="0033CC"/>
                </a:solidFill>
              </a:rPr>
              <a:t>Niña </a:t>
            </a:r>
            <a:r>
              <a:rPr lang="en-US" b="1" u="sng" dirty="0">
                <a:solidFill>
                  <a:srgbClr val="0033CC"/>
                </a:solidFill>
              </a:rPr>
              <a:t>is favored to continue through 2022 with the odds for La Niña decreasing into the Northern Hemisphere late summer (60% chance in July-September 2022) before increasing through the Northern Hemisphere fall and early winter 2022 (62-66% chance).</a:t>
            </a:r>
            <a:endParaRPr lang="en-US" altLang="en-US" sz="1600" u="sng" dirty="0">
              <a:solidFill>
                <a:srgbClr val="0033CC"/>
              </a:solidFill>
              <a:latin typeface="Arial" pitchFamily="34" charset="0"/>
            </a:endParaRPr>
          </a:p>
        </p:txBody>
      </p:sp>
      <p:sp>
        <p:nvSpPr>
          <p:cNvPr id="7" name="TextBox 6"/>
          <p:cNvSpPr txBox="1"/>
          <p:nvPr/>
        </p:nvSpPr>
        <p:spPr>
          <a:xfrm>
            <a:off x="304800" y="5299502"/>
            <a:ext cx="8458200" cy="415498"/>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running 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3"/>
              </a:rPr>
              <a:t>centered 30-year base periods updated every 5 years</a:t>
            </a:r>
            <a:r>
              <a:rPr lang="en-US" sz="1050" dirty="0">
                <a:solidFill>
                  <a:srgbClr val="000000"/>
                </a:solidFill>
                <a:latin typeface="verdana" panose="020B0604030504040204" pitchFamily="34" charset="0"/>
              </a:rPr>
              <a:t>.</a:t>
            </a:r>
            <a:endParaRPr lang="en-US" sz="1050" dirty="0"/>
          </a:p>
        </p:txBody>
      </p:sp>
      <p:cxnSp>
        <p:nvCxnSpPr>
          <p:cNvPr id="9" name="Straight Arrow Connector 8"/>
          <p:cNvCxnSpPr/>
          <p:nvPr/>
        </p:nvCxnSpPr>
        <p:spPr>
          <a:xfrm>
            <a:off x="3886200" y="6629400"/>
            <a:ext cx="1447800" cy="0"/>
          </a:xfrm>
          <a:prstGeom prst="straightConnector1">
            <a:avLst/>
          </a:prstGeom>
          <a:ln w="15875">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34000" y="6412468"/>
            <a:ext cx="533400" cy="369332"/>
          </a:xfrm>
          <a:prstGeom prst="rect">
            <a:avLst/>
          </a:prstGeom>
          <a:noFill/>
        </p:spPr>
        <p:txBody>
          <a:bodyPr wrap="square" rtlCol="0">
            <a:spAutoFit/>
          </a:bodyPr>
          <a:lstStyle/>
          <a:p>
            <a:r>
              <a:rPr lang="en-US" dirty="0" smtClean="0"/>
              <a:t>???</a:t>
            </a:r>
            <a:endParaRPr lang="en-US" dirty="0"/>
          </a:p>
        </p:txBody>
      </p:sp>
      <p:cxnSp>
        <p:nvCxnSpPr>
          <p:cNvPr id="11" name="Straight Arrow Connector 10"/>
          <p:cNvCxnSpPr/>
          <p:nvPr/>
        </p:nvCxnSpPr>
        <p:spPr>
          <a:xfrm>
            <a:off x="5867400" y="6629400"/>
            <a:ext cx="1447800" cy="0"/>
          </a:xfrm>
          <a:prstGeom prst="straightConnector1">
            <a:avLst/>
          </a:prstGeom>
          <a:ln w="15875">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76200" y="761999"/>
            <a:ext cx="4343400" cy="60594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810000" y="954088"/>
            <a:ext cx="533400" cy="58277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8077200" y="1447800"/>
            <a:ext cx="304800" cy="0"/>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7441226" y="978983"/>
            <a:ext cx="762000" cy="64611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8305800" y="1295400"/>
            <a:ext cx="228600" cy="329696"/>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33931" y="1981200"/>
            <a:ext cx="3974205" cy="2560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733930" y="4510518"/>
            <a:ext cx="3952870" cy="227128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 name="Picture 1"/>
          <p:cNvPicPr>
            <a:picLocks/>
          </p:cNvPicPr>
          <p:nvPr/>
        </p:nvPicPr>
        <p:blipFill>
          <a:blip r:embed="rId6">
            <a:extLst>
              <a:ext uri="{28A0092B-C50C-407E-A947-70E740481C1C}">
                <a14:useLocalDpi xmlns:a14="http://schemas.microsoft.com/office/drawing/2010/main" val="0"/>
              </a:ext>
            </a:extLst>
          </a:blip>
          <a:srcRect l="4315" t="5000" r="6471" b="58333"/>
          <a:stretch>
            <a:fillRect/>
          </a:stretch>
        </p:blipFill>
        <p:spPr bwMode="auto">
          <a:xfrm>
            <a:off x="4733930" y="76200"/>
            <a:ext cx="397420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96200" y="978983"/>
            <a:ext cx="685800" cy="307777"/>
          </a:xfrm>
          <a:prstGeom prst="rect">
            <a:avLst/>
          </a:prstGeom>
          <a:noFill/>
        </p:spPr>
        <p:txBody>
          <a:bodyPr wrap="square" rtlCol="0">
            <a:spAutoFit/>
          </a:bodyPr>
          <a:lstStyle/>
          <a:p>
            <a:r>
              <a:rPr lang="en-US" sz="1400" dirty="0" err="1" smtClean="0">
                <a:latin typeface="+mj-lt"/>
              </a:rPr>
              <a:t>Yo</a:t>
            </a:r>
            <a:r>
              <a:rPr lang="en-US" sz="1400" dirty="0" smtClean="0">
                <a:latin typeface="+mj-lt"/>
              </a:rPr>
              <a:t> </a:t>
            </a:r>
            <a:r>
              <a:rPr lang="en-US" sz="1400" dirty="0" err="1" smtClean="0">
                <a:latin typeface="+mj-lt"/>
              </a:rPr>
              <a:t>Yo</a:t>
            </a:r>
            <a:r>
              <a:rPr lang="en-US" sz="1400" dirty="0" smtClean="0">
                <a:latin typeface="+mj-lt"/>
              </a:rPr>
              <a:t>!</a:t>
            </a:r>
            <a:endParaRPr lang="en-US" sz="1400" dirty="0">
              <a:latin typeface="+mj-l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666672" y="1066800"/>
            <a:ext cx="4343400" cy="1477328"/>
          </a:xfrm>
          <a:prstGeom prst="rect">
            <a:avLst/>
          </a:prstGeom>
          <a:noFill/>
        </p:spPr>
        <p:txBody>
          <a:bodyPr wrap="square" rtlCol="0">
            <a:spAutoFit/>
          </a:bodyPr>
          <a:lstStyle/>
          <a:p>
            <a:r>
              <a:rPr lang="en-US" dirty="0" smtClean="0"/>
              <a:t>This tug of war beneath the surface in the equatorial Pacific, between the warm water to the west and the cold water to the east has been going on for the past few months. Not exactly sure which way this way go!!</a:t>
            </a:r>
            <a:endParaRPr lang="en-US" dirty="0"/>
          </a:p>
        </p:txBody>
      </p: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329353" y="4572000"/>
            <a:ext cx="3414347" cy="1043989"/>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152400" y="29280"/>
            <a:ext cx="4393920" cy="66763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724400" y="3398837"/>
            <a:ext cx="4413250" cy="1858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0" y="4572000"/>
            <a:ext cx="1524000" cy="457200"/>
          </a:xfrm>
          <a:prstGeom prst="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
          <p:cNvSpPr txBox="1">
            <a:spLocks noChangeArrowheads="1"/>
          </p:cNvSpPr>
          <p:nvPr/>
        </p:nvSpPr>
        <p:spPr bwMode="auto">
          <a:xfrm>
            <a:off x="0" y="3276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July  </a:t>
            </a:r>
            <a:r>
              <a:rPr lang="en-US" altLang="en-US" sz="1800" dirty="0">
                <a:latin typeface="Times New Roman" pitchFamily="18" charset="0"/>
              </a:rPr>
              <a:t>CPC/IRI forecast</a:t>
            </a: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048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June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6362700" y="4466940"/>
            <a:ext cx="990600" cy="30480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29400" y="3697069"/>
            <a:ext cx="1828800" cy="830997"/>
          </a:xfrm>
          <a:prstGeom prst="rect">
            <a:avLst/>
          </a:prstGeom>
          <a:noFill/>
        </p:spPr>
        <p:txBody>
          <a:bodyPr wrap="square" rtlCol="0">
            <a:spAutoFit/>
          </a:bodyPr>
          <a:lstStyle/>
          <a:p>
            <a:r>
              <a:rPr lang="en-US" sz="1200" dirty="0" smtClean="0"/>
              <a:t>Dynamical, Statistical, CPC-Consolidated </a:t>
            </a:r>
            <a:r>
              <a:rPr lang="en-US" sz="1200" dirty="0" err="1" smtClean="0"/>
              <a:t>fcsts</a:t>
            </a:r>
            <a:r>
              <a:rPr lang="en-US" sz="1200" dirty="0" smtClean="0"/>
              <a:t> are coming together!! But still at ~ -0.5C ! </a:t>
            </a:r>
            <a:endParaRPr lang="en-US" sz="1200" dirty="0"/>
          </a:p>
        </p:txBody>
      </p:sp>
      <p:sp>
        <p:nvSpPr>
          <p:cNvPr id="2" name="TextBox 1"/>
          <p:cNvSpPr txBox="1"/>
          <p:nvPr/>
        </p:nvSpPr>
        <p:spPr>
          <a:xfrm>
            <a:off x="304800" y="6483334"/>
            <a:ext cx="8382000" cy="307777"/>
          </a:xfrm>
          <a:prstGeom prst="rect">
            <a:avLst/>
          </a:prstGeom>
          <a:noFill/>
        </p:spPr>
        <p:txBody>
          <a:bodyPr wrap="square" rtlCol="0">
            <a:spAutoFit/>
          </a:bodyPr>
          <a:lstStyle/>
          <a:p>
            <a:r>
              <a:rPr lang="en-US" sz="1400" dirty="0" smtClean="0"/>
              <a:t>The odds of La Nina for the next few months and for the upcoming winter are …. </a:t>
            </a:r>
            <a:r>
              <a:rPr lang="en-US" sz="1400" dirty="0"/>
              <a:t>o</a:t>
            </a:r>
            <a:r>
              <a:rPr lang="en-US" sz="1400" dirty="0" smtClean="0"/>
              <a:t>nly s</a:t>
            </a:r>
            <a:r>
              <a:rPr lang="en-US" sz="1400" dirty="0" smtClean="0"/>
              <a:t>lightly better than 50/50 !</a:t>
            </a:r>
            <a:endParaRPr lang="en-US" sz="1400" dirty="0" smtClean="0"/>
          </a:p>
        </p:txBody>
      </p:sp>
      <p:pic>
        <p:nvPicPr>
          <p:cNvPr id="6" name="Picture 2" descr="https://iri.columbia.edu/wp-content/uploads/2022/06/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6" y="609600"/>
            <a:ext cx="4243749" cy="2742877"/>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p:cNvCxnSpPr/>
          <p:nvPr/>
        </p:nvCxnSpPr>
        <p:spPr>
          <a:xfrm flipH="1">
            <a:off x="1084730" y="3134777"/>
            <a:ext cx="405012" cy="1626748"/>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428066" y="3166542"/>
            <a:ext cx="400734" cy="1862658"/>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497516" y="3142131"/>
            <a:ext cx="384420" cy="1887069"/>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9220" name="Picture 4" descr="https://iri.columbia.edu/wp-content/uploads/2022/05/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0747" y="22484"/>
            <a:ext cx="4233253" cy="307873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s://iri.columbia.edu/wp-content/uploads/2022/07/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37" y="3612851"/>
            <a:ext cx="4245484" cy="287048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iri.columbia.edu/wp-content/uploads/2022/06/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3197918"/>
            <a:ext cx="4261609" cy="30993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29400" y="3697069"/>
            <a:ext cx="1409700" cy="646331"/>
          </a:xfrm>
          <a:prstGeom prst="rect">
            <a:avLst/>
          </a:prstGeom>
          <a:noFill/>
        </p:spPr>
        <p:txBody>
          <a:bodyPr wrap="square" rtlCol="0">
            <a:spAutoFit/>
          </a:bodyPr>
          <a:lstStyle/>
          <a:p>
            <a:r>
              <a:rPr lang="en-US" sz="1200" dirty="0" smtClean="0"/>
              <a:t>Has the uncertainty of La Nina increased ? </a:t>
            </a:r>
            <a:endParaRPr lang="en-US" sz="1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9232" y="1905000"/>
            <a:ext cx="701768" cy="369332"/>
          </a:xfrm>
          <a:prstGeom prst="rect">
            <a:avLst/>
          </a:prstGeom>
          <a:noFill/>
        </p:spPr>
        <p:txBody>
          <a:bodyPr wrap="square" rtlCol="0">
            <a:spAutoFit/>
          </a:bodyPr>
          <a:lstStyle/>
          <a:p>
            <a:r>
              <a:rPr lang="en-US" dirty="0" smtClean="0"/>
              <a:t>N/S</a:t>
            </a:r>
            <a:endParaRPr lang="en-US" dirty="0"/>
          </a:p>
        </p:txBody>
      </p:sp>
      <p:pic>
        <p:nvPicPr>
          <p:cNvPr id="18" name="Picture 17" descr="Latest 30 Day Temperature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3" y="19034"/>
            <a:ext cx="4272622" cy="3333766"/>
          </a:xfrm>
          <a:prstGeom prst="rect">
            <a:avLst/>
          </a:prstGeom>
          <a:noFill/>
          <a:ln>
            <a:noFill/>
          </a:ln>
        </p:spPr>
      </p:pic>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25</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July</a:t>
            </a:r>
            <a:r>
              <a:rPr lang="en-US" altLang="en-US" sz="2400" kern="0" dirty="0" smtClean="0"/>
              <a:t>)/</a:t>
            </a:r>
            <a:r>
              <a:rPr lang="en-US" altLang="en-US" sz="2400" kern="0" dirty="0"/>
              <a:t>Seasonal </a:t>
            </a:r>
            <a:r>
              <a:rPr lang="en-US" altLang="en-US" sz="2400" kern="0" dirty="0" smtClean="0"/>
              <a:t>(</a:t>
            </a:r>
            <a:r>
              <a:rPr lang="en-US" altLang="en-US" sz="2400" b="1" u="sng" kern="0" dirty="0" smtClean="0"/>
              <a:t>JAS</a:t>
            </a:r>
            <a:r>
              <a:rPr lang="en-US" altLang="en-US" sz="2400" kern="0" dirty="0" smtClean="0"/>
              <a:t>)  </a:t>
            </a:r>
            <a:endParaRPr lang="en-US" altLang="en-US" sz="2400" kern="0" dirty="0"/>
          </a:p>
        </p:txBody>
      </p:sp>
      <p:cxnSp>
        <p:nvCxnSpPr>
          <p:cNvPr id="4" name="Straight Arrow Connector 3"/>
          <p:cNvCxnSpPr/>
          <p:nvPr/>
        </p:nvCxnSpPr>
        <p:spPr>
          <a:xfrm flipH="1">
            <a:off x="4419600" y="1684019"/>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431143"/>
            <a:ext cx="3539752"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sym typeface="Wingdings" panose="05000000000000000000" pitchFamily="2" charset="2"/>
              </a:rPr>
              <a:t> 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858000" y="243101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June 16</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3" name="TextBox 12"/>
          <p:cNvSpPr txBox="1"/>
          <p:nvPr/>
        </p:nvSpPr>
        <p:spPr>
          <a:xfrm>
            <a:off x="3505200" y="5345668"/>
            <a:ext cx="701768" cy="369332"/>
          </a:xfrm>
          <a:prstGeom prst="rect">
            <a:avLst/>
          </a:prstGeom>
          <a:noFill/>
        </p:spPr>
        <p:txBody>
          <a:bodyPr wrap="square" rtlCol="0">
            <a:spAutoFit/>
          </a:bodyPr>
          <a:lstStyle/>
          <a:p>
            <a:r>
              <a:rPr lang="en-US" dirty="0" smtClean="0"/>
              <a:t>E/W</a:t>
            </a:r>
            <a:endParaRPr lang="en-US" dirty="0"/>
          </a:p>
        </p:txBody>
      </p:sp>
      <p:pic>
        <p:nvPicPr>
          <p:cNvPr id="19" name="Picture 18" descr="Latest 90 Day Temperature Outlo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2785229"/>
            <a:ext cx="4267199" cy="3615571"/>
          </a:xfrm>
          <a:prstGeom prst="rect">
            <a:avLst/>
          </a:prstGeom>
          <a:noFill/>
          <a:ln>
            <a:noFill/>
          </a:ln>
        </p:spPr>
      </p:pic>
      <p:pic>
        <p:nvPicPr>
          <p:cNvPr id="14" name="Picture 13"/>
          <p:cNvPicPr>
            <a:picLocks noChangeAspect="1"/>
          </p:cNvPicPr>
          <p:nvPr/>
        </p:nvPicPr>
        <p:blipFill>
          <a:blip r:embed="rId4"/>
          <a:stretch>
            <a:fillRect/>
          </a:stretch>
        </p:blipFill>
        <p:spPr>
          <a:xfrm>
            <a:off x="23874" y="3729053"/>
            <a:ext cx="4183094" cy="3019425"/>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26</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6786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June 16</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July</a:t>
            </a:r>
            <a:r>
              <a:rPr lang="en-US" altLang="en-US" sz="2400" kern="0" dirty="0" smtClean="0"/>
              <a:t>)/</a:t>
            </a:r>
            <a:r>
              <a:rPr lang="en-US" altLang="en-US" sz="2400" kern="0" dirty="0"/>
              <a:t>Seasonal </a:t>
            </a:r>
            <a:r>
              <a:rPr lang="en-US" altLang="en-US" sz="2400" kern="0" dirty="0" smtClean="0"/>
              <a:t>(</a:t>
            </a:r>
            <a:r>
              <a:rPr lang="en-US" altLang="en-US" sz="2400" b="1" u="sng" kern="0" dirty="0" smtClean="0"/>
              <a:t>JAS</a:t>
            </a:r>
            <a:r>
              <a:rPr lang="en-US" altLang="en-US" sz="2400" kern="0" dirty="0" smtClean="0"/>
              <a:t>)  </a:t>
            </a:r>
            <a:endParaRPr lang="en-US" altLang="en-US" sz="2400" kern="0" dirty="0"/>
          </a:p>
        </p:txBody>
      </p:sp>
      <p:sp>
        <p:nvSpPr>
          <p:cNvPr id="6" name="TextBox 5"/>
          <p:cNvSpPr txBox="1"/>
          <p:nvPr/>
        </p:nvSpPr>
        <p:spPr>
          <a:xfrm>
            <a:off x="447436" y="3276600"/>
            <a:ext cx="3457998" cy="369332"/>
          </a:xfrm>
          <a:prstGeom prst="rect">
            <a:avLst/>
          </a:prstGeom>
          <a:noFill/>
        </p:spPr>
        <p:txBody>
          <a:bodyPr wrap="none" rtlCol="0">
            <a:spAutoFit/>
          </a:bodyPr>
          <a:lstStyle/>
          <a:p>
            <a:r>
              <a:rPr lang="en-US" dirty="0"/>
              <a:t>Observed so far this month</a:t>
            </a:r>
            <a:r>
              <a:rPr lang="en-US" dirty="0" smtClean="0"/>
              <a:t>!!</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 </a:t>
            </a:r>
            <a:endParaRPr lang="en-US"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570172" y="1990310"/>
            <a:ext cx="30028" cy="349609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620367" y="1154650"/>
            <a:ext cx="952723" cy="1386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01944" y="2925961"/>
            <a:ext cx="1074308" cy="3539430"/>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a:p>
            <a:endParaRPr lang="en-US" sz="1400" b="1" u="sng" dirty="0" smtClean="0"/>
          </a:p>
          <a:p>
            <a:r>
              <a:rPr lang="en-US" sz="1400" b="1" u="sng" dirty="0" smtClean="0"/>
              <a:t>Monsoon precip near normal so far ??</a:t>
            </a:r>
            <a:endParaRPr lang="en-US" sz="1400" b="1" u="sng" dirty="0"/>
          </a:p>
        </p:txBody>
      </p:sp>
      <p:pic>
        <p:nvPicPr>
          <p:cNvPr id="20" name="Picture 19" descr="Latest 30 Day Precipitation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8" y="7398"/>
            <a:ext cx="3972312" cy="3106323"/>
          </a:xfrm>
          <a:prstGeom prst="rect">
            <a:avLst/>
          </a:prstGeom>
          <a:noFill/>
          <a:ln>
            <a:noFill/>
          </a:ln>
        </p:spPr>
      </p:pic>
      <p:pic>
        <p:nvPicPr>
          <p:cNvPr id="21" name="Picture 20" descr="Latest 90 Day Precipitation Outlo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3435" y="3113721"/>
            <a:ext cx="4218459" cy="3317639"/>
          </a:xfrm>
          <a:prstGeom prst="rect">
            <a:avLst/>
          </a:prstGeom>
          <a:noFill/>
          <a:ln>
            <a:noFill/>
          </a:ln>
        </p:spPr>
      </p:pic>
      <p:pic>
        <p:nvPicPr>
          <p:cNvPr id="7" name="Picture 6"/>
          <p:cNvPicPr>
            <a:picLocks noChangeAspect="1"/>
          </p:cNvPicPr>
          <p:nvPr/>
        </p:nvPicPr>
        <p:blipFill>
          <a:blip r:embed="rId4"/>
          <a:stretch>
            <a:fillRect/>
          </a:stretch>
        </p:blipFill>
        <p:spPr>
          <a:xfrm>
            <a:off x="-741" y="3625797"/>
            <a:ext cx="3944275" cy="2759127"/>
          </a:xfrm>
          <a:prstGeom prst="rect">
            <a:avLst/>
          </a:prstGeom>
        </p:spPr>
      </p:pic>
      <p:cxnSp>
        <p:nvCxnSpPr>
          <p:cNvPr id="9" name="Straight Arrow Connector 8"/>
          <p:cNvCxnSpPr/>
          <p:nvPr/>
        </p:nvCxnSpPr>
        <p:spPr>
          <a:xfrm flipH="1" flipV="1">
            <a:off x="1143000" y="5105400"/>
            <a:ext cx="2835230" cy="1066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564146"/>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27</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80385" y="38467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231876" y="-2577"/>
            <a:ext cx="15593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905604" y="4602476"/>
            <a:ext cx="2362200" cy="646331"/>
          </a:xfrm>
          <a:prstGeom prst="rect">
            <a:avLst/>
          </a:prstGeom>
          <a:noFill/>
        </p:spPr>
        <p:txBody>
          <a:bodyPr wrap="square" rtlCol="0">
            <a:spAutoFit/>
          </a:bodyPr>
          <a:lstStyle/>
          <a:p>
            <a:r>
              <a:rPr lang="en-US" dirty="0" smtClean="0">
                <a:sym typeface="Wingdings" panose="05000000000000000000" pitchFamily="2" charset="2"/>
              </a:rPr>
              <a:t>Southwest monsoon rainfall !</a:t>
            </a:r>
            <a:endParaRPr lang="en-US" dirty="0" smtClean="0">
              <a:sym typeface="Wingdings" panose="05000000000000000000" pitchFamily="2" charset="2"/>
            </a:endParaRPr>
          </a:p>
        </p:txBody>
      </p:sp>
      <p:cxnSp>
        <p:nvCxnSpPr>
          <p:cNvPr id="9" name="Straight Arrow Connector 8"/>
          <p:cNvCxnSpPr/>
          <p:nvPr/>
        </p:nvCxnSpPr>
        <p:spPr>
          <a:xfrm>
            <a:off x="1411286" y="1600200"/>
            <a:ext cx="569914" cy="3002276"/>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stretch>
            <a:fillRect/>
          </a:stretch>
        </p:blipFill>
        <p:spPr>
          <a:xfrm>
            <a:off x="6791028" y="20514"/>
            <a:ext cx="2352972" cy="2125738"/>
          </a:xfrm>
          <a:prstGeom prst="rect">
            <a:avLst/>
          </a:prstGeom>
        </p:spPr>
      </p:pic>
      <p:pic>
        <p:nvPicPr>
          <p:cNvPr id="1026" name="Picture 2" descr="https://www.wpc.ncep.noaa.gov/qpf/p168i.gif?16581670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270375" cy="29946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4367943" y="2125747"/>
            <a:ext cx="4776058" cy="4582760"/>
          </a:xfrm>
          <a:prstGeom prst="rect">
            <a:avLst/>
          </a:prstGeom>
        </p:spPr>
      </p:pic>
      <p:cxnSp>
        <p:nvCxnSpPr>
          <p:cNvPr id="26" name="Straight Arrow Connector 25"/>
          <p:cNvCxnSpPr/>
          <p:nvPr/>
        </p:nvCxnSpPr>
        <p:spPr>
          <a:xfrm flipH="1" flipV="1">
            <a:off x="1981200" y="5013046"/>
            <a:ext cx="4191000" cy="794425"/>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7" y="179876"/>
            <a:ext cx="8644821" cy="6678124"/>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18 July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85"/>
            <a:ext cx="8663789" cy="6692777"/>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29</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18 July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347287" y="1768505"/>
            <a:ext cx="31203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smtClean="0">
                <a:latin typeface="Times New Roman" pitchFamily="18" charset="0"/>
              </a:rPr>
              <a:t>Updated Seasonal </a:t>
            </a:r>
            <a:r>
              <a:rPr lang="en-US" altLang="en-US" sz="1600" dirty="0">
                <a:latin typeface="Times New Roman" pitchFamily="18" charset="0"/>
              </a:rPr>
              <a:t>Outlook </a:t>
            </a:r>
            <a:endParaRPr lang="en-US" altLang="en-US" sz="1600" dirty="0" smtClean="0">
              <a:latin typeface="Times New Roman" pitchFamily="18" charset="0"/>
            </a:endParaRPr>
          </a:p>
          <a:p>
            <a:pPr eaLnBrk="1" hangingPunct="1">
              <a:spcBef>
                <a:spcPct val="0"/>
              </a:spcBef>
              <a:buFontTx/>
              <a:buNone/>
            </a:pPr>
            <a:r>
              <a:rPr lang="en-US" altLang="en-US" sz="1600" dirty="0" smtClean="0">
                <a:latin typeface="Times New Roman" pitchFamily="18" charset="0"/>
              </a:rPr>
              <a:t>(1 July – 30 Sep  2022)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6</a:t>
            </a:r>
            <a:r>
              <a:rPr lang="en-US" altLang="en-US" sz="1600" dirty="0" smtClean="0">
                <a:latin typeface="Times New Roman" pitchFamily="18" charset="0"/>
              </a:rPr>
              <a:t>/30/22</a:t>
            </a:r>
            <a:endParaRPr lang="en-US" altLang="en-US" sz="1600" dirty="0">
              <a:latin typeface="Times New Roman" pitchFamily="18" charset="0"/>
            </a:endParaRPr>
          </a:p>
        </p:txBody>
      </p:sp>
      <p:sp>
        <p:nvSpPr>
          <p:cNvPr id="4101" name="TextBox 9"/>
          <p:cNvSpPr txBox="1">
            <a:spLocks noChangeArrowheads="1"/>
          </p:cNvSpPr>
          <p:nvPr/>
        </p:nvSpPr>
        <p:spPr bwMode="auto">
          <a:xfrm>
            <a:off x="5996553" y="2844225"/>
            <a:ext cx="31146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a:t>
            </a:r>
            <a:r>
              <a:rPr lang="en-US" altLang="en-US" sz="1600" dirty="0" smtClean="0">
                <a:latin typeface="Times New Roman" pitchFamily="18" charset="0"/>
              </a:rPr>
              <a:t>outlook (for July 2022)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6</a:t>
            </a:r>
            <a:r>
              <a:rPr lang="en-US" altLang="en-US" sz="1600" dirty="0" smtClean="0">
                <a:latin typeface="Times New Roman" pitchFamily="18" charset="0"/>
              </a:rPr>
              <a:t>/30/22</a:t>
            </a:r>
            <a:endParaRPr lang="en-US" altLang="en-US" sz="1600" dirty="0">
              <a:latin typeface="Times New Roman" pitchFamily="18" charset="0"/>
            </a:endParaRPr>
          </a:p>
        </p:txBody>
      </p:sp>
      <p:sp>
        <p:nvSpPr>
          <p:cNvPr id="8" name="TextBox 7"/>
          <p:cNvSpPr txBox="1"/>
          <p:nvPr/>
        </p:nvSpPr>
        <p:spPr>
          <a:xfrm>
            <a:off x="4411603" y="606204"/>
            <a:ext cx="4723688" cy="1015663"/>
          </a:xfrm>
          <a:prstGeom prst="rect">
            <a:avLst/>
          </a:prstGeom>
          <a:noFill/>
        </p:spPr>
        <p:txBody>
          <a:bodyPr wrap="square" rtlCol="0">
            <a:spAutoFit/>
          </a:bodyPr>
          <a:lstStyle/>
          <a:p>
            <a:pPr algn="ctr"/>
            <a:r>
              <a:rPr lang="en-US" sz="1500" u="sng" dirty="0" smtClean="0">
                <a:solidFill>
                  <a:srgbClr val="FF0000"/>
                </a:solidFill>
              </a:rPr>
              <a:t>New </a:t>
            </a:r>
            <a:r>
              <a:rPr lang="en-US" sz="1500" b="1" u="sng" dirty="0" smtClean="0">
                <a:solidFill>
                  <a:srgbClr val="FF0000"/>
                </a:solidFill>
              </a:rPr>
              <a:t>Seasonal+</a:t>
            </a:r>
            <a:r>
              <a:rPr lang="en-US" sz="1500" u="sng" dirty="0" smtClean="0">
                <a:solidFill>
                  <a:srgbClr val="FF0000"/>
                </a:solidFill>
              </a:rPr>
              <a:t> </a:t>
            </a:r>
            <a:r>
              <a:rPr lang="en-US" sz="1500" u="sng" dirty="0">
                <a:solidFill>
                  <a:srgbClr val="FF0000"/>
                </a:solidFill>
              </a:rPr>
              <a:t>Drought Outlook to be released in 2 days</a:t>
            </a:r>
            <a:r>
              <a:rPr lang="en-US" sz="1500" u="sng" dirty="0" smtClean="0">
                <a:solidFill>
                  <a:srgbClr val="FF0000"/>
                </a:solidFill>
              </a:rPr>
              <a:t>!</a:t>
            </a:r>
          </a:p>
          <a:p>
            <a:pPr algn="ctr"/>
            <a:endParaRPr lang="en-US" sz="1500" u="sng" dirty="0" smtClean="0">
              <a:solidFill>
                <a:srgbClr val="FF0000"/>
              </a:solidFill>
            </a:endParaRPr>
          </a:p>
          <a:p>
            <a:pPr algn="ctr"/>
            <a:r>
              <a:rPr lang="en-US" sz="1500" u="sng" dirty="0" smtClean="0">
                <a:solidFill>
                  <a:srgbClr val="FF0000"/>
                </a:solidFill>
              </a:rPr>
              <a:t>New </a:t>
            </a:r>
            <a:r>
              <a:rPr lang="en-US" sz="1500" b="1" u="sng" dirty="0" smtClean="0">
                <a:solidFill>
                  <a:srgbClr val="FF0000"/>
                </a:solidFill>
              </a:rPr>
              <a:t>Monthly</a:t>
            </a:r>
            <a:r>
              <a:rPr lang="en-US" sz="1500" u="sng" dirty="0" smtClean="0">
                <a:solidFill>
                  <a:srgbClr val="FF0000"/>
                </a:solidFill>
              </a:rPr>
              <a:t> Drought Outlook to be released end of this month) </a:t>
            </a:r>
            <a:endParaRPr lang="en-US" sz="15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7" name="Straight Arrow Connector 6"/>
          <p:cNvCxnSpPr/>
          <p:nvPr/>
        </p:nvCxnSpPr>
        <p:spPr>
          <a:xfrm>
            <a:off x="4259540" y="4979757"/>
            <a:ext cx="2293660" cy="2780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1" y="4368772"/>
            <a:ext cx="472440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It is the classic great West versus East drought paradigm !!</a:t>
            </a:r>
          </a:p>
          <a:p>
            <a:pPr marL="285750" indent="-285750">
              <a:buFont typeface="Arial" panose="020B0604020202020204" pitchFamily="34" charset="0"/>
              <a:buChar char="•"/>
            </a:pPr>
            <a:r>
              <a:rPr lang="en-US" sz="1600" dirty="0" smtClean="0"/>
              <a:t>US East droughts are different than West droughts!!</a:t>
            </a:r>
          </a:p>
          <a:p>
            <a:pPr marL="285750" indent="-285750">
              <a:buFont typeface="Arial" panose="020B0604020202020204" pitchFamily="34" charset="0"/>
              <a:buChar char="•"/>
            </a:pPr>
            <a:r>
              <a:rPr lang="en-US" sz="1600" dirty="0" smtClean="0"/>
              <a:t>This is mainly related to the rainfall climatology! – Of course ENSO impact matters! </a:t>
            </a:r>
          </a:p>
        </p:txBody>
      </p:sp>
      <p:pic>
        <p:nvPicPr>
          <p:cNvPr id="5" name="Picture 2" descr="United States Monthly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1" y="3384446"/>
            <a:ext cx="4114800" cy="31796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ted States Seasonal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591417"/>
            <a:ext cx="4362448" cy="3370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168"/>
            <a:ext cx="8733503" cy="6812475"/>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7" name="Rectangle 6"/>
          <p:cNvSpPr/>
          <p:nvPr/>
        </p:nvSpPr>
        <p:spPr>
          <a:xfrm>
            <a:off x="44958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533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18 July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flipV="1">
            <a:off x="7162800" y="4800600"/>
            <a:ext cx="1219200" cy="609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895600" y="1752600"/>
            <a:ext cx="1219200" cy="609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39200"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810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18 July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1" name="Straight Arrow Connector 10"/>
          <p:cNvCxnSpPr/>
          <p:nvPr/>
        </p:nvCxnSpPr>
        <p:spPr>
          <a:xfrm flipH="1" flipV="1">
            <a:off x="7162800" y="4800600"/>
            <a:ext cx="1219200" cy="609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658"/>
            <a:ext cx="8382000" cy="646331"/>
          </a:xfrm>
          <a:prstGeom prst="rect">
            <a:avLst/>
          </a:prstGeom>
          <a:noFill/>
        </p:spPr>
        <p:txBody>
          <a:bodyPr wrap="square" rtlCol="0">
            <a:spAutoFit/>
          </a:bodyPr>
          <a:lstStyle/>
          <a:p>
            <a:r>
              <a:rPr lang="en-US" dirty="0" smtClean="0"/>
              <a:t>Week-4 Soil Moisture Percentile (SMP) </a:t>
            </a:r>
            <a:r>
              <a:rPr lang="en-US" dirty="0" err="1" smtClean="0"/>
              <a:t>Fcst</a:t>
            </a:r>
            <a:r>
              <a:rPr lang="en-US" dirty="0" smtClean="0"/>
              <a:t> based on VIC model forced with ECMWF-extended precipitation forecast! </a:t>
            </a:r>
            <a:endParaRPr lang="en-US" dirty="0"/>
          </a:p>
        </p:txBody>
      </p:sp>
      <p:sp>
        <p:nvSpPr>
          <p:cNvPr id="6" name="Rectangle 5"/>
          <p:cNvSpPr/>
          <p:nvPr/>
        </p:nvSpPr>
        <p:spPr>
          <a:xfrm>
            <a:off x="114300" y="6237295"/>
            <a:ext cx="8915400" cy="523220"/>
          </a:xfrm>
          <a:prstGeom prst="rect">
            <a:avLst/>
          </a:prstGeom>
        </p:spPr>
        <p:txBody>
          <a:bodyPr wrap="square">
            <a:spAutoFit/>
          </a:bodyPr>
          <a:lstStyle/>
          <a:p>
            <a:r>
              <a:rPr lang="en-US" sz="1400" dirty="0" smtClean="0"/>
              <a:t>(From Drs. Li Xu and Yun Fan)  More detail at From: https</a:t>
            </a:r>
            <a:r>
              <a:rPr lang="en-US" sz="1400" dirty="0"/>
              <a:t>://www.cpc.ncep.noaa.gov/products/people/lxu/flashd/flash_prediction.html</a:t>
            </a:r>
          </a:p>
        </p:txBody>
      </p:sp>
      <p:sp>
        <p:nvSpPr>
          <p:cNvPr id="7" name="TextBox 6"/>
          <p:cNvSpPr txBox="1"/>
          <p:nvPr/>
        </p:nvSpPr>
        <p:spPr>
          <a:xfrm>
            <a:off x="2133600" y="3776646"/>
            <a:ext cx="609600" cy="461665"/>
          </a:xfrm>
          <a:prstGeom prst="rect">
            <a:avLst/>
          </a:prstGeom>
          <a:noFill/>
        </p:spPr>
        <p:txBody>
          <a:bodyPr wrap="square" rtlCol="0">
            <a:spAutoFit/>
          </a:bodyPr>
          <a:lstStyle/>
          <a:p>
            <a:r>
              <a:rPr lang="en-US" sz="2400" dirty="0" smtClean="0"/>
              <a:t>??</a:t>
            </a:r>
            <a:endParaRPr lang="en-US" sz="2400" dirty="0"/>
          </a:p>
        </p:txBody>
      </p:sp>
      <p:sp>
        <p:nvSpPr>
          <p:cNvPr id="2" name="TextBox 1"/>
          <p:cNvSpPr txBox="1"/>
          <p:nvPr/>
        </p:nvSpPr>
        <p:spPr>
          <a:xfrm>
            <a:off x="7315200" y="1197727"/>
            <a:ext cx="1714500" cy="646331"/>
          </a:xfrm>
          <a:prstGeom prst="rect">
            <a:avLst/>
          </a:prstGeom>
          <a:noFill/>
        </p:spPr>
        <p:txBody>
          <a:bodyPr wrap="square" rtlCol="0">
            <a:spAutoFit/>
          </a:bodyPr>
          <a:lstStyle/>
          <a:p>
            <a:r>
              <a:rPr lang="en-US" dirty="0" smtClean="0"/>
              <a:t>Now</a:t>
            </a:r>
            <a:r>
              <a:rPr lang="en-US" dirty="0"/>
              <a:t>:</a:t>
            </a:r>
            <a:r>
              <a:rPr lang="en-US" dirty="0" smtClean="0"/>
              <a:t> Yesterday’s IC</a:t>
            </a:r>
            <a:endParaRPr lang="en-US" dirty="0"/>
          </a:p>
        </p:txBody>
      </p:sp>
      <p:sp>
        <p:nvSpPr>
          <p:cNvPr id="3" name="Rectangle 2"/>
          <p:cNvSpPr/>
          <p:nvPr/>
        </p:nvSpPr>
        <p:spPr>
          <a:xfrm>
            <a:off x="7285561" y="1143000"/>
            <a:ext cx="1744139" cy="74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72200" y="1306828"/>
            <a:ext cx="685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867400" y="3681762"/>
            <a:ext cx="990600" cy="523220"/>
          </a:xfrm>
          <a:prstGeom prst="rect">
            <a:avLst/>
          </a:prstGeom>
          <a:noFill/>
        </p:spPr>
        <p:txBody>
          <a:bodyPr wrap="square" rtlCol="0">
            <a:spAutoFit/>
          </a:bodyPr>
          <a:lstStyle/>
          <a:p>
            <a:r>
              <a:rPr lang="en-US" sz="1400" dirty="0" smtClean="0"/>
              <a:t>Area of concern! </a:t>
            </a:r>
            <a:endParaRPr lang="en-US" sz="1400" dirty="0"/>
          </a:p>
        </p:txBody>
      </p:sp>
      <p:cxnSp>
        <p:nvCxnSpPr>
          <p:cNvPr id="11" name="Straight Arrow Connector 10"/>
          <p:cNvCxnSpPr/>
          <p:nvPr/>
        </p:nvCxnSpPr>
        <p:spPr>
          <a:xfrm flipH="1" flipV="1">
            <a:off x="4572000" y="3429000"/>
            <a:ext cx="1600200" cy="34764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42" name="Picture 2" descr="width:7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6" y="652989"/>
            <a:ext cx="7221023" cy="560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173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Aug</a:t>
            </a:r>
            <a:endParaRPr lang="en-US" altLang="en-US" sz="1800" b="1" dirty="0">
              <a:latin typeface="Times New Roman" pitchFamily="18" charset="0"/>
            </a:endParaRPr>
          </a:p>
        </p:txBody>
      </p:sp>
      <p:sp>
        <p:nvSpPr>
          <p:cNvPr id="21508" name="Rectangle 2"/>
          <p:cNvSpPr>
            <a:spLocks noChangeArrowheads="1"/>
          </p:cNvSpPr>
          <p:nvPr/>
        </p:nvSpPr>
        <p:spPr bwMode="auto">
          <a:xfrm>
            <a:off x="4114800" y="3962400"/>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ASO</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33</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21350" y="76200"/>
            <a:ext cx="1752600" cy="1583852"/>
          </a:xfrm>
        </p:spPr>
        <p:txBody>
          <a:bodyPr/>
          <a:lstStyle/>
          <a:p>
            <a:r>
              <a:rPr lang="en-US" altLang="en-US" sz="2800" dirty="0"/>
              <a:t> </a:t>
            </a:r>
            <a:r>
              <a:rPr lang="en-US" altLang="en-US" sz="2000" dirty="0"/>
              <a:t>NMME </a:t>
            </a:r>
            <a:r>
              <a:rPr lang="en-US" altLang="en-US" sz="2000" dirty="0" smtClean="0"/>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pic>
        <p:nvPicPr>
          <p:cNvPr id="16386"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3" y="15980"/>
            <a:ext cx="3924945" cy="303202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0"/>
            <a:ext cx="3863023" cy="298418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3" y="3423749"/>
            <a:ext cx="3963636" cy="3058501"/>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423749"/>
            <a:ext cx="3896557" cy="3053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34</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ASO</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2" name="Picture 1"/>
          <p:cNvPicPr>
            <a:picLocks noChangeAspect="1"/>
          </p:cNvPicPr>
          <p:nvPr/>
        </p:nvPicPr>
        <p:blipFill>
          <a:blip r:embed="rId2"/>
          <a:stretch>
            <a:fillRect/>
          </a:stretch>
        </p:blipFill>
        <p:spPr>
          <a:xfrm>
            <a:off x="57797" y="369332"/>
            <a:ext cx="9010003" cy="6208306"/>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21376" y="362634"/>
            <a:ext cx="4612824" cy="5713936"/>
          </a:xfrm>
          <a:prstGeom prst="rect">
            <a:avLst/>
          </a:prstGeom>
        </p:spPr>
      </p:pic>
      <p:pic>
        <p:nvPicPr>
          <p:cNvPr id="10" name="Picture 9"/>
          <p:cNvPicPr>
            <a:picLocks noChangeAspect="1"/>
          </p:cNvPicPr>
          <p:nvPr/>
        </p:nvPicPr>
        <p:blipFill rotWithShape="1">
          <a:blip r:embed="rId3"/>
          <a:srcRect r="50605"/>
          <a:stretch/>
        </p:blipFill>
        <p:spPr>
          <a:xfrm>
            <a:off x="2630" y="336166"/>
            <a:ext cx="2283370" cy="5740404"/>
          </a:xfrm>
          <a:prstGeom prst="rect">
            <a:avLst/>
          </a:prstGeom>
        </p:spPr>
      </p:pic>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35</a:t>
            </a:fld>
            <a:endParaRPr lang="en-US" altLang="en-US" dirty="0"/>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447800" cy="769441"/>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4" y="6135469"/>
            <a:ext cx="2027066"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  &amp; 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7124699"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28600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96150" y="3429000"/>
            <a:ext cx="1695449" cy="1815882"/>
          </a:xfrm>
          <a:prstGeom prst="rect">
            <a:avLst/>
          </a:prstGeom>
          <a:noFill/>
        </p:spPr>
        <p:txBody>
          <a:bodyPr wrap="square" rtlCol="0">
            <a:spAutoFit/>
          </a:bodyPr>
          <a:lstStyle/>
          <a:p>
            <a:r>
              <a:rPr lang="en-US" sz="1400" dirty="0" smtClean="0"/>
              <a:t>These maps are based on NMME models’ precip forecast uncertainty/certainty (among ensemble members) over the next 3 months</a:t>
            </a:r>
            <a:endParaRPr lang="en-US" sz="1400" dirty="0"/>
          </a:p>
        </p:txBody>
      </p:sp>
      <p:cxnSp>
        <p:nvCxnSpPr>
          <p:cNvPr id="14" name="Straight Arrow Connector 13"/>
          <p:cNvCxnSpPr>
            <a:endCxn id="17" idx="1"/>
          </p:cNvCxnSpPr>
          <p:nvPr/>
        </p:nvCxnSpPr>
        <p:spPr>
          <a:xfrm>
            <a:off x="1752600" y="6488668"/>
            <a:ext cx="1142999" cy="184666"/>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1219200"/>
            <a:ext cx="76200" cy="4343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7086600" y="6217786"/>
            <a:ext cx="76200" cy="294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009174" y="4233230"/>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905000" y="1524000"/>
            <a:ext cx="828675"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864219" y="2857643"/>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29547" y="1222075"/>
            <a:ext cx="4255585" cy="5020102"/>
          </a:xfrm>
          <a:prstGeom prst="rect">
            <a:avLst/>
          </a:prstGeom>
        </p:spPr>
      </p:pic>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36</a:t>
            </a:fld>
            <a:endParaRPr lang="en-US"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4"/>
              </a:rPr>
              <a:t>http://</a:t>
            </a:r>
            <a:r>
              <a:rPr lang="en-US" sz="1600" dirty="0" smtClean="0">
                <a:hlinkClick r:id="rId4"/>
              </a:rPr>
              <a:t>drought.geo.msu.edu/research/forecast/smi.monthly.php</a:t>
            </a:r>
            <a:endParaRPr lang="en-US" sz="1600" dirty="0"/>
          </a:p>
        </p:txBody>
      </p:sp>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41470" y="543580"/>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12/21/2021</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42035" y="63347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r>
              <a:rPr lang="en-US" altLang="en-US" sz="1400" dirty="0" smtClean="0">
                <a:latin typeface="Times New Roman" pitchFamily="18" charset="0"/>
              </a:rPr>
              <a:t>.  Lots of uncertainty regions!! </a:t>
            </a:r>
            <a:r>
              <a:rPr lang="en-US" altLang="en-US" sz="1400" dirty="0" smtClean="0">
                <a:latin typeface="Times New Roman" pitchFamily="18" charset="0"/>
                <a:sym typeface="Wingdings" panose="05000000000000000000" pitchFamily="2" charset="2"/>
              </a:rPr>
              <a:t></a:t>
            </a:r>
            <a:endParaRPr lang="en-US" altLang="en-US" sz="1400" dirty="0">
              <a:latin typeface="Times New Roman" pitchFamily="18" charset="0"/>
            </a:endParaRPr>
          </a:p>
        </p:txBody>
      </p:sp>
      <p:sp>
        <p:nvSpPr>
          <p:cNvPr id="4" name="TextBox 3"/>
          <p:cNvSpPr txBox="1"/>
          <p:nvPr/>
        </p:nvSpPr>
        <p:spPr>
          <a:xfrm>
            <a:off x="4982099" y="3812612"/>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pic>
        <p:nvPicPr>
          <p:cNvPr id="12" name="Picture 11"/>
          <p:cNvPicPr>
            <a:picLocks noChangeAspect="1"/>
          </p:cNvPicPr>
          <p:nvPr/>
        </p:nvPicPr>
        <p:blipFill>
          <a:blip r:embed="rId7"/>
          <a:stretch>
            <a:fillRect/>
          </a:stretch>
        </p:blipFill>
        <p:spPr>
          <a:xfrm>
            <a:off x="54265" y="1198331"/>
            <a:ext cx="654763" cy="5067590"/>
          </a:xfrm>
          <a:prstGeom prst="rect">
            <a:avLst/>
          </a:prstGeom>
        </p:spPr>
      </p:pic>
      <p:pic>
        <p:nvPicPr>
          <p:cNvPr id="5" name="Picture 4"/>
          <p:cNvPicPr>
            <a:picLocks noChangeAspect="1"/>
          </p:cNvPicPr>
          <p:nvPr/>
        </p:nvPicPr>
        <p:blipFill>
          <a:blip r:embed="rId8"/>
          <a:stretch>
            <a:fillRect/>
          </a:stretch>
        </p:blipFill>
        <p:spPr>
          <a:xfrm>
            <a:off x="5073942" y="1119187"/>
            <a:ext cx="3609617" cy="2650523"/>
          </a:xfrm>
          <a:prstGeom prst="rect">
            <a:avLst/>
          </a:prstGeom>
        </p:spPr>
      </p:pic>
      <p:sp>
        <p:nvSpPr>
          <p:cNvPr id="7" name="TextBox 6"/>
          <p:cNvSpPr txBox="1"/>
          <p:nvPr/>
        </p:nvSpPr>
        <p:spPr>
          <a:xfrm>
            <a:off x="7543800" y="76200"/>
            <a:ext cx="1510565" cy="307777"/>
          </a:xfrm>
          <a:prstGeom prst="rect">
            <a:avLst/>
          </a:prstGeom>
          <a:noFill/>
        </p:spPr>
        <p:txBody>
          <a:bodyPr wrap="square" rtlCol="0">
            <a:spAutoFit/>
          </a:bodyPr>
          <a:lstStyle/>
          <a:p>
            <a:r>
              <a:rPr lang="en-US" sz="1400" dirty="0" smtClean="0">
                <a:solidFill>
                  <a:srgbClr val="FF0000"/>
                </a:solidFill>
              </a:rPr>
              <a:t>Slide not shown!!</a:t>
            </a:r>
            <a:endParaRPr lang="en-US" sz="1400" dirty="0">
              <a:solidFill>
                <a:srgbClr val="FF0000"/>
              </a:solidFill>
            </a:endParaRPr>
          </a:p>
        </p:txBody>
      </p:sp>
      <p:pic>
        <p:nvPicPr>
          <p:cNvPr id="11266" name="Picture 2" descr="Daily Soil Moisture Pecenti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5662" y="4133749"/>
            <a:ext cx="3427898" cy="264805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rot="20653607">
            <a:off x="655549" y="2785300"/>
            <a:ext cx="6613017" cy="830997"/>
          </a:xfrm>
          <a:prstGeom prst="rect">
            <a:avLst/>
          </a:prstGeom>
          <a:noFill/>
        </p:spPr>
        <p:txBody>
          <a:bodyPr wrap="square" rtlCol="0">
            <a:spAutoFit/>
          </a:bodyPr>
          <a:lstStyle/>
          <a:p>
            <a:pPr algn="ctr"/>
            <a:r>
              <a:rPr lang="en-US" sz="2400" b="1" dirty="0" smtClean="0"/>
              <a:t>MSU   Soil Moisture Percentile forecast NOT available this month,      NOT updated!  </a:t>
            </a:r>
            <a:endParaRPr lang="en-US" sz="2400" b="1" dirty="0"/>
          </a:p>
        </p:txBody>
      </p:sp>
    </p:spTree>
    <p:extLst>
      <p:ext uri="{BB962C8B-B14F-4D97-AF65-F5344CB8AC3E}">
        <p14:creationId xmlns:p14="http://schemas.microsoft.com/office/powerpoint/2010/main" val="36862115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37</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47105" y="2157746"/>
            <a:ext cx="6248400"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a:t>
            </a:r>
            <a:r>
              <a:rPr lang="en-US" sz="1200" b="1" dirty="0" smtClean="0"/>
              <a:t>equatorial Pacific</a:t>
            </a:r>
            <a:r>
              <a:rPr lang="en-US" sz="1200" b="1" dirty="0" smtClean="0"/>
              <a:t>?  - Just my </a:t>
            </a:r>
            <a:r>
              <a:rPr lang="en-US" sz="1200" b="1" dirty="0" smtClean="0"/>
              <a:t>observation from data</a:t>
            </a:r>
            <a:r>
              <a:rPr lang="en-US" sz="1200" b="1" dirty="0" smtClean="0"/>
              <a:t>! </a:t>
            </a:r>
            <a:r>
              <a:rPr lang="en-US" sz="1200" b="1" dirty="0" smtClean="0"/>
              <a:t>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(26 years)</a:t>
            </a:r>
            <a:r>
              <a:rPr lang="en-US" sz="1250" b="1" dirty="0" smtClean="0"/>
              <a:t>  </a:t>
            </a:r>
            <a:r>
              <a:rPr lang="en-US" sz="1250" b="1" u="sng" dirty="0" smtClean="0"/>
              <a:t>(47 years</a:t>
            </a:r>
            <a:r>
              <a:rPr lang="en-US" sz="1250" b="1" dirty="0" smtClean="0"/>
              <a:t>)  (73 years)</a:t>
            </a:r>
          </a:p>
          <a:p>
            <a:r>
              <a:rPr lang="en-US" sz="1250" dirty="0" smtClean="0"/>
              <a:t>	      </a:t>
            </a:r>
            <a:r>
              <a:rPr lang="en-US" sz="1250" b="1" dirty="0" smtClean="0"/>
              <a:t>1997-2022  1950-1996    1950-2022</a:t>
            </a:r>
          </a:p>
          <a:p>
            <a:r>
              <a:rPr lang="en-US" sz="1300" dirty="0"/>
              <a:t> </a:t>
            </a:r>
            <a:r>
              <a:rPr lang="en-US" sz="1300" dirty="0" smtClean="0"/>
              <a:t>  </a:t>
            </a:r>
            <a:r>
              <a:rPr lang="en-US" sz="1300" dirty="0" smtClean="0">
                <a:solidFill>
                  <a:srgbClr val="0033CC"/>
                </a:solidFill>
              </a:rPr>
              <a:t>La Nina(DJF)          12	              16          28</a:t>
            </a:r>
          </a:p>
          <a:p>
            <a:r>
              <a:rPr lang="en-US" sz="1300" dirty="0"/>
              <a:t> </a:t>
            </a:r>
            <a:r>
              <a:rPr lang="en-US" sz="1300" dirty="0" smtClean="0"/>
              <a:t>  </a:t>
            </a:r>
            <a:r>
              <a:rPr lang="en-US" sz="1300" b="1" dirty="0" smtClean="0">
                <a:solidFill>
                  <a:srgbClr val="FF0000"/>
                </a:solidFill>
              </a:rPr>
              <a:t>El Nino(DJF)           9	              17          26</a:t>
            </a:r>
          </a:p>
          <a:p>
            <a:r>
              <a:rPr lang="en-US" sz="1300" dirty="0" smtClean="0"/>
              <a:t>   </a:t>
            </a:r>
          </a:p>
          <a:p>
            <a:r>
              <a:rPr lang="en-US" sz="1300" dirty="0" smtClean="0">
                <a:solidFill>
                  <a:srgbClr val="0033CC"/>
                </a:solidFill>
              </a:rPr>
              <a:t>La Nina(all 3mos)      111              150          260</a:t>
            </a:r>
          </a:p>
          <a:p>
            <a:r>
              <a:rPr lang="en-US" sz="1300" dirty="0" smtClean="0">
                <a:solidFill>
                  <a:srgbClr val="FF0000"/>
                </a:solidFill>
              </a:rPr>
              <a:t>El Nino(all 3mos)       77               166          243</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(26 yr) period vs the longer (47 yr) earlier period!!</a:t>
            </a:r>
          </a:p>
          <a:p>
            <a:r>
              <a:rPr lang="en-US" sz="1000" dirty="0" smtClean="0"/>
              <a:t>Compare the ratios of La Nina to El </a:t>
            </a:r>
            <a:r>
              <a:rPr lang="en-US" sz="1000" dirty="0" err="1" smtClean="0"/>
              <a:t>Nio</a:t>
            </a:r>
            <a:r>
              <a:rPr lang="en-US" sz="1000" dirty="0" smtClean="0"/>
              <a:t> in the squared boxes.</a:t>
            </a:r>
          </a:p>
          <a:p>
            <a:r>
              <a:rPr lang="en-US" sz="1000" b="1" dirty="0" smtClean="0"/>
              <a:t>And imagine what if the rest of 2022 remain in La Nina column? </a:t>
            </a:r>
            <a:endParaRPr lang="en-US" sz="1000" b="1" dirty="0"/>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95699" y="3681172"/>
            <a:ext cx="2524180"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Nina’s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886200" y="3681172"/>
            <a:ext cx="2412357"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just a minor modulator riding on this bigger/long-term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6305004" y="1673615"/>
            <a:ext cx="2867570" cy="4600575"/>
          </a:xfrm>
          <a:prstGeom prst="rect">
            <a:avLst/>
          </a:prstGeom>
        </p:spPr>
      </p:pic>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76200"/>
            <a:ext cx="9144000" cy="6781800"/>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Drought </a:t>
            </a:r>
            <a:r>
              <a:rPr lang="en-US" altLang="en-US" sz="1600" b="1" dirty="0" smtClean="0">
                <a:solidFill>
                  <a:srgbClr val="FF0000"/>
                </a:solidFill>
                <a:latin typeface="Trebuchet MS" panose="020B0603020202020204" pitchFamily="34" charset="0"/>
              </a:rPr>
              <a:t>conditions:</a:t>
            </a:r>
          </a:p>
          <a:p>
            <a:pPr marL="285750" indent="-285750">
              <a:buFont typeface="Arial" panose="020B0604020202020204" pitchFamily="34" charset="0"/>
              <a:buChar char="•"/>
            </a:pPr>
            <a:r>
              <a:rPr lang="en-US" sz="1300" dirty="0">
                <a:latin typeface="Trebuchet MS" panose="020B0603020202020204" pitchFamily="34" charset="0"/>
              </a:rPr>
              <a:t>Over the last several months, the classic East-West dipole pattern with drought in the west, and (almost) no drought in the east, has somewhat been in place</a:t>
            </a:r>
            <a:r>
              <a:rPr lang="en-US" sz="1300" dirty="0" smtClean="0">
                <a:latin typeface="Trebuchet MS" panose="020B0603020202020204" pitchFamily="34" charset="0"/>
              </a:rPr>
              <a:t>. But…</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However, in our last month’s briefing we suggested/recommended, “… but an area near IL/IN/KY seems to be of some concern (short term!) during JAS.”, and accordingly the latest USDM seems correctly to show some short term drought development in that general broad region. </a:t>
            </a:r>
          </a:p>
          <a:p>
            <a:pPr marL="285750" indent="-285750">
              <a:buFont typeface="Arial" panose="020B0604020202020204" pitchFamily="34" charset="0"/>
              <a:buChar char="•"/>
            </a:pPr>
            <a:r>
              <a:rPr lang="en-US" sz="1300" dirty="0">
                <a:latin typeface="Trebuchet MS" panose="020B0603020202020204" pitchFamily="34" charset="0"/>
              </a:rPr>
              <a:t>Since last month, the drought in parts of the Northern Great Plains in MT and vicinity seems to have gotten some relief, as was </a:t>
            </a:r>
            <a:r>
              <a:rPr lang="en-US" sz="1300" dirty="0" smtClean="0">
                <a:latin typeface="Trebuchet MS" panose="020B0603020202020204" pitchFamily="34" charset="0"/>
              </a:rPr>
              <a:t>officially forecast!</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Overall, with the continued presence of La Nina from this past winter, </a:t>
            </a:r>
            <a:r>
              <a:rPr lang="en-US" sz="1300" dirty="0" smtClean="0">
                <a:latin typeface="Trebuchet MS" panose="020B0603020202020204" pitchFamily="34" charset="0"/>
              </a:rPr>
              <a:t>seems </a:t>
            </a:r>
            <a:r>
              <a:rPr lang="en-US" sz="1300" dirty="0">
                <a:latin typeface="Trebuchet MS" panose="020B0603020202020204" pitchFamily="34" charset="0"/>
              </a:rPr>
              <a:t>to have generally increased the overall severe LT Drought category areas in the </a:t>
            </a:r>
            <a:r>
              <a:rPr lang="en-US" sz="1300" dirty="0" smtClean="0">
                <a:latin typeface="Trebuchet MS" panose="020B0603020202020204" pitchFamily="34" charset="0"/>
              </a:rPr>
              <a:t>South and West region (</a:t>
            </a:r>
            <a:r>
              <a:rPr lang="en-US" sz="1300" dirty="0">
                <a:latin typeface="Trebuchet MS" panose="020B0603020202020204" pitchFamily="34" charset="0"/>
              </a:rPr>
              <a:t>as we have been </a:t>
            </a:r>
            <a:r>
              <a:rPr lang="en-US" sz="1300" dirty="0" smtClean="0">
                <a:latin typeface="Trebuchet MS" panose="020B0603020202020204" pitchFamily="34" charset="0"/>
              </a:rPr>
              <a:t>warning), </a:t>
            </a:r>
            <a:r>
              <a:rPr lang="en-US" sz="1300" dirty="0">
                <a:latin typeface="Trebuchet MS" panose="020B0603020202020204" pitchFamily="34" charset="0"/>
              </a:rPr>
              <a:t>particularly in TX and vicinity (cf. March/July maps). </a:t>
            </a:r>
          </a:p>
          <a:p>
            <a:pPr marL="285750" indent="-285750">
              <a:buFont typeface="Arial" panose="020B0604020202020204" pitchFamily="34" charset="0"/>
              <a:buChar char="•"/>
            </a:pPr>
            <a:r>
              <a:rPr lang="en-US" sz="1300" dirty="0">
                <a:latin typeface="Trebuchet MS" panose="020B0603020202020204" pitchFamily="34" charset="0"/>
              </a:rPr>
              <a:t>The SW monsoon rains did however marginally improve in AZ/NM</a:t>
            </a:r>
            <a:r>
              <a:rPr lang="en-US" sz="1300" dirty="0" smtClean="0">
                <a:latin typeface="Trebuchet MS" panose="020B0603020202020204" pitchFamily="34" charset="0"/>
              </a:rPr>
              <a:t>. CA reservoir levels continue to be worrisome.</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A new area of drought (hopefully </a:t>
            </a:r>
            <a:r>
              <a:rPr lang="en-US" sz="1300" dirty="0" smtClean="0">
                <a:latin typeface="Trebuchet MS" panose="020B0603020202020204" pitchFamily="34" charset="0"/>
              </a:rPr>
              <a:t>Short </a:t>
            </a:r>
            <a:r>
              <a:rPr lang="en-US" sz="1300" dirty="0">
                <a:latin typeface="Trebuchet MS" panose="020B0603020202020204" pitchFamily="34" charset="0"/>
              </a:rPr>
              <a:t>term</a:t>
            </a:r>
            <a:r>
              <a:rPr lang="en-US" sz="1300" dirty="0" smtClean="0">
                <a:latin typeface="Trebuchet MS" panose="020B0603020202020204" pitchFamily="34" charset="0"/>
              </a:rPr>
              <a:t>!) has </a:t>
            </a:r>
            <a:r>
              <a:rPr lang="en-US" sz="1300" dirty="0">
                <a:latin typeface="Trebuchet MS" panose="020B0603020202020204" pitchFamily="34" charset="0"/>
              </a:rPr>
              <a:t>emerged in New England area</a:t>
            </a:r>
            <a:r>
              <a:rPr lang="en-US" sz="1300" dirty="0" smtClean="0">
                <a:latin typeface="Trebuchet MS" panose="020B0603020202020204" pitchFamily="34" charset="0"/>
              </a:rPr>
              <a:t>. Will it persist/expand?</a:t>
            </a:r>
            <a:endParaRPr lang="en-US" altLang="en-US" sz="1300" b="1" dirty="0" smtClean="0">
              <a:solidFill>
                <a:srgbClr val="FF0000"/>
              </a:solidFill>
              <a:latin typeface="Trebuchet MS" panose="020B0603020202020204" pitchFamily="34" charset="0"/>
            </a:endParaRPr>
          </a:p>
          <a:p>
            <a:pPr marL="0" indent="0">
              <a:buNone/>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ENSO status and </a:t>
            </a:r>
            <a:r>
              <a:rPr lang="en-US" altLang="en-US" sz="1600" b="1" dirty="0" smtClean="0">
                <a:solidFill>
                  <a:srgbClr val="FF0000"/>
                </a:solidFill>
                <a:latin typeface="Trebuchet MS" panose="020B0603020202020204" pitchFamily="34" charset="0"/>
              </a:rPr>
              <a:t>forecast</a:t>
            </a:r>
            <a:r>
              <a:rPr lang="en-US" altLang="en-US" sz="1200" b="1" dirty="0" smtClean="0">
                <a:solidFill>
                  <a:srgbClr val="FF0000"/>
                </a:solidFill>
                <a:latin typeface="Trebuchet MS" panose="020B0603020202020204" pitchFamily="34" charset="0"/>
              </a:rPr>
              <a:t>: </a:t>
            </a:r>
            <a:r>
              <a:rPr lang="en-US" sz="1300" dirty="0" smtClean="0">
                <a:solidFill>
                  <a:srgbClr val="0033CC"/>
                </a:solidFill>
                <a:latin typeface="Trebuchet MS" panose="020B0603020202020204" pitchFamily="34" charset="0"/>
              </a:rPr>
              <a:t> </a:t>
            </a:r>
            <a:r>
              <a:rPr lang="en-US" sz="1300" b="1" dirty="0" smtClean="0">
                <a:solidFill>
                  <a:srgbClr val="0033CC"/>
                </a:solidFill>
                <a:latin typeface="Trebuchet MS" panose="020B0603020202020204" pitchFamily="34" charset="0"/>
              </a:rPr>
              <a:t>La Niña is favored to continue through 2022 with the odds for La Niña decreasing into the Northern Hemisphere late </a:t>
            </a:r>
            <a:r>
              <a:rPr lang="en-US" sz="1300" b="1" dirty="0">
                <a:solidFill>
                  <a:srgbClr val="0033CC"/>
                </a:solidFill>
                <a:latin typeface="Trebuchet MS" panose="020B0603020202020204" pitchFamily="34" charset="0"/>
              </a:rPr>
              <a:t>summer (60% chance in July-September 2022) before increasing through the Northern Hemisphere fall and early winter 2022 (62-66% chance</a:t>
            </a:r>
            <a:r>
              <a:rPr lang="en-US" sz="1300" b="1" dirty="0" smtClean="0">
                <a:solidFill>
                  <a:srgbClr val="0033CC"/>
                </a:solidFill>
                <a:latin typeface="Trebuchet MS" panose="020B0603020202020204" pitchFamily="34" charset="0"/>
              </a:rPr>
              <a:t>).</a:t>
            </a:r>
            <a:endParaRPr lang="en-US" sz="1300" dirty="0" smtClean="0">
              <a:solidFill>
                <a:srgbClr val="0033CC"/>
              </a:solidFill>
              <a:latin typeface="Trebuchet MS" panose="020B0603020202020204" pitchFamily="34" charset="0"/>
            </a:endParaRPr>
          </a:p>
          <a:p>
            <a:pPr marL="0" indent="0">
              <a:buNone/>
            </a:pPr>
            <a:r>
              <a:rPr lang="en-US" altLang="en-US" sz="1600" b="1" dirty="0" smtClean="0">
                <a:solidFill>
                  <a:srgbClr val="FF0000"/>
                </a:solidFill>
              </a:rPr>
              <a:t>Prediction: </a:t>
            </a:r>
            <a:r>
              <a:rPr lang="en-US" sz="1300" kern="1200" dirty="0" smtClean="0">
                <a:solidFill>
                  <a:srgbClr val="002060"/>
                </a:solidFill>
                <a:latin typeface="Trebuchet MS" panose="020B0603020202020204" pitchFamily="34" charset="0"/>
              </a:rPr>
              <a:t> </a:t>
            </a:r>
          </a:p>
          <a:p>
            <a:pPr marL="346075" lvl="1" indent="-346075"/>
            <a:r>
              <a:rPr lang="en-US" sz="1300" dirty="0">
                <a:latin typeface="Trebuchet MS" panose="020B0603020202020204" pitchFamily="34" charset="0"/>
              </a:rPr>
              <a:t>T</a:t>
            </a:r>
            <a:r>
              <a:rPr lang="en-US" sz="1300" dirty="0" smtClean="0">
                <a:latin typeface="Trebuchet MS" panose="020B0603020202020204" pitchFamily="34" charset="0"/>
              </a:rPr>
              <a:t>he official word is that La Nina is expected to continue to stay in some form, through, at least the end of the year. </a:t>
            </a:r>
            <a:r>
              <a:rPr lang="en-US" sz="1300" dirty="0" smtClean="0">
                <a:latin typeface="Trebuchet MS" panose="020B0603020202020204" pitchFamily="34" charset="0"/>
              </a:rPr>
              <a:t>It is not clear, if the uncertainty has increased!! </a:t>
            </a:r>
            <a:r>
              <a:rPr lang="en-US" sz="1300" dirty="0" smtClean="0">
                <a:latin typeface="Trebuchet MS" panose="020B0603020202020204" pitchFamily="34" charset="0"/>
              </a:rPr>
              <a:t> But it was shown that </a:t>
            </a:r>
            <a:r>
              <a:rPr lang="en-US" sz="1300" dirty="0" smtClean="0">
                <a:latin typeface="Trebuchet MS" panose="020B0603020202020204" pitchFamily="34" charset="0"/>
              </a:rPr>
              <a:t>until </a:t>
            </a:r>
            <a:r>
              <a:rPr lang="en-US" sz="1300" dirty="0" smtClean="0">
                <a:latin typeface="Trebuchet MS" panose="020B0603020202020204" pitchFamily="34" charset="0"/>
              </a:rPr>
              <a:t>now, forecast precip anomalies (based on past ENSO composites and model forecasts), is different than what </a:t>
            </a:r>
            <a:r>
              <a:rPr lang="en-US" sz="1300" dirty="0" smtClean="0">
                <a:latin typeface="Trebuchet MS" panose="020B0603020202020204" pitchFamily="34" charset="0"/>
              </a:rPr>
              <a:t>has been actually observed. The forecast temperatures also have a similar story. Models are exhibiting large uncertainty.  There is lot more than ENSO going on, and we are not sure how the model’s are able to handle/forecast the other long term variability.</a:t>
            </a:r>
            <a:endParaRPr lang="en-US" sz="1300" dirty="0" smtClean="0">
              <a:latin typeface="Trebuchet MS" panose="020B0603020202020204" pitchFamily="34" charset="0"/>
            </a:endParaRPr>
          </a:p>
          <a:p>
            <a:pPr marL="346075" lvl="1" indent="-346075"/>
            <a:r>
              <a:rPr lang="en-US" sz="1300" dirty="0" smtClean="0">
                <a:latin typeface="Trebuchet MS" panose="020B0603020202020204" pitchFamily="34" charset="0"/>
              </a:rPr>
              <a:t>We are moving away from the peak SW monsoon rainfall season (JAS) to ASO, our forecast target season.. </a:t>
            </a:r>
            <a:r>
              <a:rPr lang="en-US" sz="1300" dirty="0">
                <a:latin typeface="Trebuchet MS" panose="020B0603020202020204" pitchFamily="34" charset="0"/>
              </a:rPr>
              <a:t>So, a lot depends on next 2/3 </a:t>
            </a:r>
            <a:r>
              <a:rPr lang="en-US" sz="1300" dirty="0" smtClean="0">
                <a:latin typeface="Trebuchet MS" panose="020B0603020202020204" pitchFamily="34" charset="0"/>
              </a:rPr>
              <a:t>months</a:t>
            </a:r>
            <a:r>
              <a:rPr lang="en-US" sz="1300" dirty="0" smtClean="0">
                <a:latin typeface="Trebuchet MS" panose="020B0603020202020204" pitchFamily="34" charset="0"/>
              </a:rPr>
              <a:t>! </a:t>
            </a:r>
            <a:r>
              <a:rPr lang="en-US" sz="1300" kern="1200" dirty="0" smtClean="0">
                <a:latin typeface="Trebuchet MS" panose="020B0603020202020204" pitchFamily="34" charset="0"/>
              </a:rPr>
              <a:t>During </a:t>
            </a:r>
            <a:r>
              <a:rPr lang="en-US" sz="1300" kern="1200" dirty="0" smtClean="0">
                <a:latin typeface="Trebuchet MS" panose="020B0603020202020204" pitchFamily="34" charset="0"/>
              </a:rPr>
              <a:t>the last two </a:t>
            </a:r>
            <a:r>
              <a:rPr lang="en-US" sz="1300" kern="1200" dirty="0" smtClean="0">
                <a:latin typeface="Trebuchet MS" panose="020B0603020202020204" pitchFamily="34" charset="0"/>
              </a:rPr>
              <a:t>monsoon </a:t>
            </a:r>
            <a:r>
              <a:rPr lang="en-US" sz="1300" kern="1200" dirty="0" smtClean="0">
                <a:latin typeface="Trebuchet MS" panose="020B0603020202020204" pitchFamily="34" charset="0"/>
              </a:rPr>
              <a:t>seasons in the SW, both during La Nina, </a:t>
            </a:r>
            <a:r>
              <a:rPr lang="en-US" sz="1300" kern="1200" dirty="0" smtClean="0">
                <a:latin typeface="Trebuchet MS" panose="020B0603020202020204" pitchFamily="34" charset="0"/>
              </a:rPr>
              <a:t>2020 (</a:t>
            </a:r>
            <a:r>
              <a:rPr lang="en-US" sz="1300" kern="1200" dirty="0" smtClean="0">
                <a:latin typeface="Trebuchet MS" panose="020B0603020202020204" pitchFamily="34" charset="0"/>
              </a:rPr>
              <a:t>below normal) and 2021 (above normal) exhibited </a:t>
            </a:r>
            <a:r>
              <a:rPr lang="en-US" sz="1300" kern="1200" dirty="0" smtClean="0">
                <a:latin typeface="Trebuchet MS" panose="020B0603020202020204" pitchFamily="34" charset="0"/>
              </a:rPr>
              <a:t>opposite behavior.</a:t>
            </a:r>
            <a:r>
              <a:rPr lang="en-US" sz="1300" dirty="0" smtClean="0">
                <a:latin typeface="Trebuchet MS" panose="020B0603020202020204" pitchFamily="34" charset="0"/>
              </a:rPr>
              <a:t> </a:t>
            </a:r>
            <a:r>
              <a:rPr lang="en-US" sz="1300" dirty="0">
                <a:latin typeface="Trebuchet MS" panose="020B0603020202020204" pitchFamily="34" charset="0"/>
              </a:rPr>
              <a:t>So </a:t>
            </a:r>
            <a:r>
              <a:rPr lang="en-US" sz="1300" dirty="0" smtClean="0">
                <a:latin typeface="Trebuchet MS" panose="020B0603020202020204" pitchFamily="34" charset="0"/>
              </a:rPr>
              <a:t>far this year, </a:t>
            </a:r>
            <a:r>
              <a:rPr lang="en-US" sz="1300" dirty="0">
                <a:latin typeface="Trebuchet MS" panose="020B0603020202020204" pitchFamily="34" charset="0"/>
              </a:rPr>
              <a:t>the rainfall </a:t>
            </a:r>
            <a:r>
              <a:rPr lang="en-US" sz="1300" dirty="0" smtClean="0">
                <a:latin typeface="Trebuchet MS" panose="020B0603020202020204" pitchFamily="34" charset="0"/>
              </a:rPr>
              <a:t>here is </a:t>
            </a:r>
            <a:r>
              <a:rPr lang="en-US" sz="1300" dirty="0">
                <a:latin typeface="Trebuchet MS" panose="020B0603020202020204" pitchFamily="34" charset="0"/>
              </a:rPr>
              <a:t>not so impressive</a:t>
            </a:r>
            <a:r>
              <a:rPr lang="en-US" sz="1300" kern="1200" dirty="0" smtClean="0">
                <a:latin typeface="Trebuchet MS" panose="020B0603020202020204" pitchFamily="34" charset="0"/>
              </a:rPr>
              <a:t>  Forecast </a:t>
            </a:r>
            <a:r>
              <a:rPr lang="en-US" sz="1300" kern="1200" dirty="0" smtClean="0">
                <a:latin typeface="Trebuchet MS" panose="020B0603020202020204" pitchFamily="34" charset="0"/>
              </a:rPr>
              <a:t>is not very promising! Based on this, and the very warm T forecast in the southwest, except for </a:t>
            </a:r>
            <a:r>
              <a:rPr lang="en-US" sz="1300" kern="1200" dirty="0" smtClean="0">
                <a:latin typeface="Trebuchet MS" panose="020B0603020202020204" pitchFamily="34" charset="0"/>
              </a:rPr>
              <a:t>some temporary mitigation around a </a:t>
            </a:r>
            <a:r>
              <a:rPr lang="en-US" sz="1300" kern="1200" dirty="0" smtClean="0">
                <a:latin typeface="Trebuchet MS" panose="020B0603020202020204" pitchFamily="34" charset="0"/>
              </a:rPr>
              <a:t>small region around AZ/NM </a:t>
            </a:r>
            <a:r>
              <a:rPr lang="en-US" sz="1300" kern="1200" dirty="0" smtClean="0">
                <a:latin typeface="Trebuchet MS" panose="020B0603020202020204" pitchFamily="34" charset="0"/>
              </a:rPr>
              <a:t>border, </a:t>
            </a:r>
            <a:r>
              <a:rPr lang="en-US" sz="1300" kern="1200" dirty="0" smtClean="0">
                <a:latin typeface="Trebuchet MS" panose="020B0603020202020204" pitchFamily="34" charset="0"/>
              </a:rPr>
              <a:t>drought in most </a:t>
            </a:r>
            <a:r>
              <a:rPr lang="en-US" sz="1300" kern="1200" dirty="0" smtClean="0">
                <a:latin typeface="Trebuchet MS" panose="020B0603020202020204" pitchFamily="34" charset="0"/>
              </a:rPr>
              <a:t>SW areas </a:t>
            </a:r>
            <a:r>
              <a:rPr lang="en-US" sz="1300" kern="1200" dirty="0" smtClean="0">
                <a:latin typeface="Trebuchet MS" panose="020B0603020202020204" pitchFamily="34" charset="0"/>
              </a:rPr>
              <a:t>will likely continue</a:t>
            </a:r>
            <a:r>
              <a:rPr lang="en-US" sz="1300" kern="1200" dirty="0" smtClean="0">
                <a:latin typeface="Trebuchet MS" panose="020B0603020202020204" pitchFamily="34" charset="0"/>
              </a:rPr>
              <a:t>! Texas and vicinity (see maps) is really worrisome!! Not </a:t>
            </a:r>
            <a:r>
              <a:rPr lang="en-US" sz="1300" kern="1200" dirty="0" smtClean="0">
                <a:latin typeface="Trebuchet MS" panose="020B0603020202020204" pitchFamily="34" charset="0"/>
              </a:rPr>
              <a:t>to mention th</a:t>
            </a:r>
            <a:r>
              <a:rPr lang="en-US" sz="1300" kern="1200" dirty="0" smtClean="0">
                <a:latin typeface="Trebuchet MS" panose="020B0603020202020204" pitchFamily="34" charset="0"/>
              </a:rPr>
              <a:t>e unrelenting temperatures in the region!!</a:t>
            </a:r>
            <a:endParaRPr lang="en-US" sz="1300" kern="1200" dirty="0" smtClean="0">
              <a:latin typeface="Trebuchet MS" panose="020B0603020202020204" pitchFamily="34" charset="0"/>
            </a:endParaRPr>
          </a:p>
          <a:p>
            <a:pPr marL="346075" lvl="1" indent="-346075"/>
            <a:r>
              <a:rPr lang="en-US" sz="1300" kern="1200" dirty="0" smtClean="0">
                <a:latin typeface="Trebuchet MS" panose="020B0603020202020204" pitchFamily="34" charset="0"/>
              </a:rPr>
              <a:t>The rainfall climatology, the active Atlantic hurricane </a:t>
            </a:r>
            <a:r>
              <a:rPr lang="en-US" sz="1300" kern="1200" dirty="0" smtClean="0">
                <a:latin typeface="Trebuchet MS" panose="020B0603020202020204" pitchFamily="34" charset="0"/>
              </a:rPr>
              <a:t>season </a:t>
            </a:r>
            <a:r>
              <a:rPr lang="en-US" sz="1300" kern="1200" dirty="0" err="1" smtClean="0">
                <a:latin typeface="Trebuchet MS" panose="020B0603020202020204" pitchFamily="34" charset="0"/>
              </a:rPr>
              <a:t>fcst</a:t>
            </a:r>
            <a:r>
              <a:rPr lang="en-US" sz="1300" kern="1200" dirty="0" smtClean="0">
                <a:latin typeface="Trebuchet MS" panose="020B0603020202020204" pitchFamily="34" charset="0"/>
              </a:rPr>
              <a:t>, </a:t>
            </a:r>
            <a:r>
              <a:rPr lang="en-US" sz="1300" kern="1200" dirty="0" smtClean="0">
                <a:latin typeface="Trebuchet MS" panose="020B0603020202020204" pitchFamily="34" charset="0"/>
              </a:rPr>
              <a:t>and the temporal nature of the short term dryness conditions in the </a:t>
            </a:r>
            <a:r>
              <a:rPr lang="en-US" sz="1300" kern="1200" dirty="0" smtClean="0">
                <a:latin typeface="Trebuchet MS" panose="020B0603020202020204" pitchFamily="34" charset="0"/>
              </a:rPr>
              <a:t>east, and all other indicators/tools, the east will probably be drought free by ASO, except possibly for S/T drought in small portions of FL. The northeast &amp; Ohio valley will also likely be drought free! ****</a:t>
            </a:r>
            <a:endParaRPr lang="en-US" sz="500" dirty="0" smtClean="0">
              <a:latin typeface="Trebuchet MS" panose="020B0603020202020204" pitchFamily="34" charset="0"/>
            </a:endParaRP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rought Monitor for usd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4104" y="281219"/>
            <a:ext cx="2029896" cy="1776181"/>
          </a:xfrm>
          <a:prstGeom prst="rect">
            <a:avLst/>
          </a:prstGeom>
          <a:noFill/>
          <a:ln>
            <a:noFill/>
          </a:ln>
        </p:spPr>
      </p:pic>
      <p:grpSp>
        <p:nvGrpSpPr>
          <p:cNvPr id="11" name="Group 10"/>
          <p:cNvGrpSpPr/>
          <p:nvPr/>
        </p:nvGrpSpPr>
        <p:grpSpPr>
          <a:xfrm>
            <a:off x="5171" y="49406"/>
            <a:ext cx="7108933" cy="3212435"/>
            <a:chOff x="5171" y="49406"/>
            <a:chExt cx="7108933" cy="3212435"/>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97068" y="2954064"/>
              <a:ext cx="4532232"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52851"/>
            <a:ext cx="867042" cy="1539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029200" y="3752850"/>
            <a:ext cx="762000" cy="725329"/>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342" y="6119336"/>
            <a:ext cx="6711553" cy="738664"/>
          </a:xfrm>
          <a:prstGeom prst="rect">
            <a:avLst/>
          </a:prstGeom>
          <a:noFill/>
        </p:spPr>
        <p:txBody>
          <a:bodyPr wrap="square" rtlCol="0">
            <a:spAutoFit/>
          </a:bodyPr>
          <a:lstStyle/>
          <a:p>
            <a:r>
              <a:rPr lang="en-US" sz="1400" dirty="0" smtClean="0"/>
              <a:t>Now: Well, Looks like the La Nina is not going </a:t>
            </a:r>
            <a:r>
              <a:rPr lang="en-US" sz="1400" dirty="0" smtClean="0"/>
              <a:t>away! </a:t>
            </a:r>
            <a:r>
              <a:rPr lang="en-US" sz="1400" dirty="0" smtClean="0"/>
              <a:t>Status somewhat weak during summer months! </a:t>
            </a:r>
            <a:r>
              <a:rPr lang="en-US" sz="1400" dirty="0" smtClean="0"/>
              <a:t> It is difficult to imagine, how the extent of these US drought (both S/L) areas in SW+ will change/increase(?) if the ongoing La Nina continues its presence further! </a:t>
            </a:r>
            <a:endParaRPr lang="en-US" sz="1400" dirty="0"/>
          </a:p>
        </p:txBody>
      </p:sp>
      <p:sp>
        <p:nvSpPr>
          <p:cNvPr id="3" name="Rectangle 2"/>
          <p:cNvSpPr/>
          <p:nvPr/>
        </p:nvSpPr>
        <p:spPr>
          <a:xfrm>
            <a:off x="5029200" y="4267199"/>
            <a:ext cx="609600" cy="2975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984290" y="6582171"/>
            <a:ext cx="1834933" cy="307777"/>
          </a:xfrm>
          <a:prstGeom prst="rect">
            <a:avLst/>
          </a:prstGeom>
          <a:noFill/>
        </p:spPr>
        <p:txBody>
          <a:bodyPr wrap="square" rtlCol="0">
            <a:spAutoFit/>
          </a:bodyPr>
          <a:lstStyle/>
          <a:p>
            <a:r>
              <a:rPr lang="en-US" sz="1400" dirty="0" smtClean="0"/>
              <a:t>Current drought!</a:t>
            </a:r>
            <a:endParaRPr lang="en-US" sz="1400" dirty="0"/>
          </a:p>
        </p:txBody>
      </p:sp>
      <p:sp>
        <p:nvSpPr>
          <p:cNvPr id="10" name="TextBox 9"/>
          <p:cNvSpPr txBox="1"/>
          <p:nvPr/>
        </p:nvSpPr>
        <p:spPr>
          <a:xfrm>
            <a:off x="6456485" y="3592294"/>
            <a:ext cx="2628900" cy="523220"/>
          </a:xfrm>
          <a:prstGeom prst="rect">
            <a:avLst/>
          </a:prstGeom>
          <a:noFill/>
        </p:spPr>
        <p:txBody>
          <a:bodyPr wrap="square" rtlCol="0">
            <a:spAutoFit/>
          </a:bodyPr>
          <a:lstStyle/>
          <a:p>
            <a:r>
              <a:rPr lang="en-US" sz="1400" dirty="0" smtClean="0"/>
              <a:t>Every </a:t>
            </a:r>
            <a:r>
              <a:rPr lang="en-US" sz="1400" dirty="0"/>
              <a:t>drought is different</a:t>
            </a:r>
            <a:r>
              <a:rPr lang="en-US" sz="1400" dirty="0" smtClean="0"/>
              <a:t>.!</a:t>
            </a:r>
          </a:p>
          <a:p>
            <a:r>
              <a:rPr lang="en-US" sz="1400" dirty="0" smtClean="0"/>
              <a:t>Every situation is different</a:t>
            </a:r>
            <a:r>
              <a:rPr lang="en-US" sz="1400" dirty="0" smtClean="0"/>
              <a:t>!!</a:t>
            </a:r>
            <a:endParaRPr lang="en-US" sz="1400" dirty="0" smtClean="0"/>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a:stretch>
            <a:fillRect/>
          </a:stretch>
        </p:blipFill>
        <p:spPr>
          <a:xfrm>
            <a:off x="838200" y="3250167"/>
            <a:ext cx="4924158" cy="2839915"/>
          </a:xfrm>
          <a:prstGeom prst="rect">
            <a:avLst/>
          </a:prstGeom>
        </p:spPr>
      </p:pic>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3124200"/>
            <a:ext cx="5715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flipH="1" flipV="1">
            <a:off x="5410200" y="4859116"/>
            <a:ext cx="1377554" cy="409108"/>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9900" y="4859116"/>
            <a:ext cx="2324100" cy="1757626"/>
          </a:xfrm>
          <a:prstGeom prst="rect">
            <a:avLst/>
          </a:prstGeom>
          <a:noFill/>
          <a:ln>
            <a:noFill/>
          </a:ln>
        </p:spPr>
      </p:pic>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8271"/>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a:t>
            </a:r>
            <a:endParaRPr lang="en-US" b="1" dirty="0">
              <a:solidFill>
                <a:srgbClr val="FF0000"/>
              </a:solidFill>
            </a:endParaRP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6264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cxnSp>
        <p:nvCxnSpPr>
          <p:cNvPr id="11" name="Straight Arrow Connector 10"/>
          <p:cNvCxnSpPr/>
          <p:nvPr/>
        </p:nvCxnSpPr>
        <p:spPr>
          <a:xfrm flipH="1" flipV="1">
            <a:off x="1563079" y="224382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876800" y="2243822"/>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895600" y="5040868"/>
            <a:ext cx="685800" cy="521732"/>
            <a:chOff x="2819400" y="2286000"/>
            <a:chExt cx="685800" cy="521732"/>
          </a:xfrm>
        </p:grpSpPr>
        <p:sp>
          <p:nvSpPr>
            <p:cNvPr id="35" name="TextBox 34"/>
            <p:cNvSpPr txBox="1"/>
            <p:nvPr/>
          </p:nvSpPr>
          <p:spPr>
            <a:xfrm>
              <a:off x="3200400" y="2438400"/>
              <a:ext cx="304800" cy="369332"/>
            </a:xfrm>
            <a:prstGeom prst="rect">
              <a:avLst/>
            </a:prstGeom>
            <a:noFill/>
          </p:spPr>
          <p:txBody>
            <a:bodyPr wrap="square" rtlCol="0">
              <a:spAutoFit/>
            </a:bodyPr>
            <a:lstStyle/>
            <a:p>
              <a:r>
                <a:rPr lang="en-US" dirty="0" smtClean="0"/>
                <a:t>?</a:t>
              </a:r>
              <a:endParaRPr lang="en-US" dirty="0"/>
            </a:p>
          </p:txBody>
        </p:sp>
        <p:cxnSp>
          <p:nvCxnSpPr>
            <p:cNvPr id="36" name="Straight Arrow Connector 35"/>
            <p:cNvCxnSpPr>
              <a:stCxn id="35" idx="0"/>
            </p:cNvCxnSpPr>
            <p:nvPr/>
          </p:nvCxnSpPr>
          <p:spPr>
            <a:xfrm flipH="1" flipV="1">
              <a:off x="2971600" y="2286000"/>
              <a:ext cx="381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2819400" y="2667000"/>
              <a:ext cx="381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a:off x="1387933" y="1322963"/>
            <a:ext cx="745667" cy="11344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5138"/>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2" name="TextBox 1"/>
          <p:cNvSpPr txBox="1"/>
          <p:nvPr/>
        </p:nvSpPr>
        <p:spPr>
          <a:xfrm>
            <a:off x="854533" y="1457980"/>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73" y="49732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057400" y="3255879"/>
            <a:ext cx="685800"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609600"/>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6096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495800" y="3886200"/>
            <a:ext cx="609600" cy="609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6581944" y="4426161"/>
            <a:ext cx="2559127" cy="1206190"/>
            <a:chOff x="5713641" y="4739177"/>
            <a:chExt cx="3580687" cy="1206190"/>
          </a:xfrm>
        </p:grpSpPr>
        <p:sp>
          <p:nvSpPr>
            <p:cNvPr id="24" name="TextBox 23"/>
            <p:cNvSpPr txBox="1"/>
            <p:nvPr/>
          </p:nvSpPr>
          <p:spPr>
            <a:xfrm>
              <a:off x="5713641" y="5345203"/>
              <a:ext cx="1128945" cy="600164"/>
            </a:xfrm>
            <a:prstGeom prst="rect">
              <a:avLst/>
            </a:prstGeom>
            <a:noFill/>
          </p:spPr>
          <p:txBody>
            <a:bodyPr wrap="square" rtlCol="0">
              <a:spAutoFit/>
            </a:bodyPr>
            <a:lstStyle/>
            <a:p>
              <a:r>
                <a:rPr lang="en-US" sz="1100" dirty="0" smtClean="0"/>
                <a:t>But ~ this happened!!</a:t>
              </a:r>
              <a:endParaRPr lang="en-US" sz="1100" dirty="0"/>
            </a:p>
          </p:txBody>
        </p:sp>
        <p:sp>
          <p:nvSpPr>
            <p:cNvPr id="14" name="TextBox 13"/>
            <p:cNvSpPr txBox="1"/>
            <p:nvPr/>
          </p:nvSpPr>
          <p:spPr>
            <a:xfrm>
              <a:off x="7055355" y="4739177"/>
              <a:ext cx="2238973" cy="769441"/>
            </a:xfrm>
            <a:prstGeom prst="rect">
              <a:avLst/>
            </a:prstGeom>
            <a:noFill/>
          </p:spPr>
          <p:txBody>
            <a:bodyPr wrap="square" rtlCol="0">
              <a:spAutoFit/>
            </a:bodyPr>
            <a:lstStyle/>
            <a:p>
              <a:r>
                <a:rPr lang="en-US" sz="1100" dirty="0" smtClean="0"/>
                <a:t>Typical </a:t>
              </a:r>
              <a:r>
                <a:rPr lang="en-US" sz="1100" b="1" u="sng" dirty="0" smtClean="0"/>
                <a:t>AMJ</a:t>
              </a:r>
              <a:r>
                <a:rPr lang="en-US" sz="1100" dirty="0" smtClean="0"/>
                <a:t> Precip composite during </a:t>
              </a:r>
            </a:p>
            <a:p>
              <a:r>
                <a:rPr lang="en-US" sz="1100" dirty="0" smtClean="0"/>
                <a:t>La Nina–to be expected</a:t>
              </a:r>
              <a:r>
                <a:rPr lang="en-US" sz="1100" dirty="0" smtClean="0"/>
                <a:t>!</a:t>
              </a:r>
            </a:p>
            <a:p>
              <a:r>
                <a:rPr lang="en-US" sz="1100" dirty="0" smtClean="0"/>
                <a:t>But this happens!!</a:t>
              </a:r>
              <a:endParaRPr lang="en-US" sz="1100" dirty="0"/>
            </a:p>
          </p:txBody>
        </p:sp>
      </p:grpSp>
      <p:pic>
        <p:nvPicPr>
          <p:cNvPr id="25" name="Picture 24" descr="https://www.cpc.ncep.noaa.gov/products/predictions/long_range/lead01/off01_prcp.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8674" y="6019800"/>
            <a:ext cx="762799" cy="583890"/>
          </a:xfrm>
          <a:prstGeom prst="rect">
            <a:avLst/>
          </a:prstGeom>
          <a:noFill/>
          <a:ln>
            <a:noFill/>
          </a:ln>
        </p:spPr>
      </p:pic>
      <p:sp>
        <p:nvSpPr>
          <p:cNvPr id="19" name="Rectangle 18"/>
          <p:cNvSpPr/>
          <p:nvPr/>
        </p:nvSpPr>
        <p:spPr>
          <a:xfrm>
            <a:off x="6019800" y="4560887"/>
            <a:ext cx="503812" cy="392113"/>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5"/>
          <a:srcRect l="15425"/>
          <a:stretch/>
        </p:blipFill>
        <p:spPr>
          <a:xfrm>
            <a:off x="7467599" y="5295900"/>
            <a:ext cx="1675593" cy="1333500"/>
          </a:xfrm>
          <a:prstGeom prst="rect">
            <a:avLst/>
          </a:prstGeom>
        </p:spPr>
      </p:pic>
      <p:cxnSp>
        <p:nvCxnSpPr>
          <p:cNvPr id="20" name="Straight Arrow Connector 19"/>
          <p:cNvCxnSpPr/>
          <p:nvPr/>
        </p:nvCxnSpPr>
        <p:spPr>
          <a:xfrm flipH="1" flipV="1">
            <a:off x="6934200" y="4800600"/>
            <a:ext cx="737395" cy="101167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2612"/>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89089"/>
            <a:ext cx="7488447" cy="584775"/>
          </a:xfrm>
          <a:prstGeom prst="rect">
            <a:avLst/>
          </a:prstGeom>
          <a:noFill/>
        </p:spPr>
        <p:txBody>
          <a:bodyPr wrap="square" rtlCol="0">
            <a:spAutoFit/>
          </a:bodyPr>
          <a:lstStyle/>
          <a:p>
            <a:r>
              <a:rPr lang="en-US" sz="1600" dirty="0" smtClean="0"/>
              <a:t>Short term(S) Drought is generally declared when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5"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304800" y="4495800"/>
            <a:ext cx="914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7" name="TextBox 6"/>
          <p:cNvSpPr txBox="1"/>
          <p:nvPr/>
        </p:nvSpPr>
        <p:spPr>
          <a:xfrm>
            <a:off x="7620000" y="1143000"/>
            <a:ext cx="1524000" cy="3785652"/>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west!, all part of the long term drought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447800"/>
            <a:ext cx="137160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104345</TotalTime>
  <Words>3614</Words>
  <Application>Microsoft Office PowerPoint</Application>
  <PresentationFormat>On-screen Show (4:3)</PresentationFormat>
  <Paragraphs>360</Paragraphs>
  <Slides>38</Slides>
  <Notes>8</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MS PGothic</vt:lpstr>
      <vt:lpstr>Arial</vt:lpstr>
      <vt:lpstr>Times New Roman</vt:lpstr>
      <vt:lpstr>Trebuchet MS</vt:lpstr>
      <vt:lpstr>Verdana</vt:lpstr>
      <vt:lpstr>verdana,arial,serif</vt:lpstr>
      <vt:lpstr>Wingdings</vt:lpstr>
      <vt:lpstr>Wingdings 2</vt:lpstr>
      <vt:lpstr>Default Design</vt:lpstr>
      <vt:lpstr>Drought  Outlook  Support Briefing   July 2022  </vt:lpstr>
      <vt:lpstr>Drought Monitor </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8838</cp:revision>
  <cp:lastPrinted>2021-02-15T18:18:07Z</cp:lastPrinted>
  <dcterms:created xsi:type="dcterms:W3CDTF">2008-10-04T17:35:30Z</dcterms:created>
  <dcterms:modified xsi:type="dcterms:W3CDTF">2022-07-19T03:56:57Z</dcterms:modified>
</cp:coreProperties>
</file>