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handoutMasterIdLst>
    <p:handoutMasterId r:id="rId45"/>
  </p:handoutMasterIdLst>
  <p:sldIdLst>
    <p:sldId id="808" r:id="rId2"/>
    <p:sldId id="978" r:id="rId3"/>
    <p:sldId id="824" r:id="rId4"/>
    <p:sldId id="983" r:id="rId5"/>
    <p:sldId id="939" r:id="rId6"/>
    <p:sldId id="911" r:id="rId7"/>
    <p:sldId id="896" r:id="rId8"/>
    <p:sldId id="938" r:id="rId9"/>
    <p:sldId id="850" r:id="rId10"/>
    <p:sldId id="868" r:id="rId11"/>
    <p:sldId id="867" r:id="rId12"/>
    <p:sldId id="972" r:id="rId13"/>
    <p:sldId id="833" r:id="rId14"/>
    <p:sldId id="891" r:id="rId15"/>
    <p:sldId id="973" r:id="rId16"/>
    <p:sldId id="936" r:id="rId17"/>
    <p:sldId id="937" r:id="rId18"/>
    <p:sldId id="975" r:id="rId19"/>
    <p:sldId id="979" r:id="rId20"/>
    <p:sldId id="889" r:id="rId21"/>
    <p:sldId id="981" r:id="rId22"/>
    <p:sldId id="969" r:id="rId23"/>
    <p:sldId id="757" r:id="rId24"/>
    <p:sldId id="962" r:id="rId25"/>
    <p:sldId id="795" r:id="rId26"/>
    <p:sldId id="890" r:id="rId27"/>
    <p:sldId id="790" r:id="rId28"/>
    <p:sldId id="877" r:id="rId29"/>
    <p:sldId id="878" r:id="rId30"/>
    <p:sldId id="804" r:id="rId31"/>
    <p:sldId id="943" r:id="rId32"/>
    <p:sldId id="944" r:id="rId33"/>
    <p:sldId id="956" r:id="rId34"/>
    <p:sldId id="947" r:id="rId35"/>
    <p:sldId id="977" r:id="rId36"/>
    <p:sldId id="974" r:id="rId37"/>
    <p:sldId id="728" r:id="rId38"/>
    <p:sldId id="935" r:id="rId39"/>
    <p:sldId id="926" r:id="rId40"/>
    <p:sldId id="915" r:id="rId41"/>
    <p:sldId id="959" r:id="rId42"/>
    <p:sldId id="982" r:id="rId43"/>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00CC"/>
    <a:srgbClr val="0033CC"/>
    <a:srgbClr val="008000"/>
    <a:srgbClr val="33CC33"/>
    <a:srgbClr val="9A7500"/>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5700" autoAdjust="0"/>
  </p:normalViewPr>
  <p:slideViewPr>
    <p:cSldViewPr>
      <p:cViewPr varScale="1">
        <p:scale>
          <a:sx n="92" d="100"/>
          <a:sy n="92" d="100"/>
        </p:scale>
        <p:origin x="66" y="162"/>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31</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42</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4</a:t>
            </a:fld>
            <a:endParaRPr lang="en-US" altLang="en-US" dirty="0"/>
          </a:p>
        </p:txBody>
      </p:sp>
    </p:spTree>
    <p:extLst>
      <p:ext uri="{BB962C8B-B14F-4D97-AF65-F5344CB8AC3E}">
        <p14:creationId xmlns:p14="http://schemas.microsoft.com/office/powerpoint/2010/main" val="747783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12</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16</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17</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20</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25</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fireweatheravalanche.org/fire/current-list-of-us-wildfires"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gif"/><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gif"/><Relationship Id="rId5" Type="http://schemas.openxmlformats.org/officeDocument/2006/relationships/image" Target="../media/image67.png"/><Relationship Id="rId10" Type="http://schemas.openxmlformats.org/officeDocument/2006/relationships/image" Target="../media/image72.gif"/><Relationship Id="rId4" Type="http://schemas.openxmlformats.org/officeDocument/2006/relationships/image" Target="../media/image66.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drought.geo.msu.edu/research/forecast/smi.monthly.php" TargetMode="External"/><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gif"/><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hyperlink" Target="https://doi.org/10.1080/07055900.1997.9649597"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July 2023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3226237"/>
            <a:ext cx="9144000" cy="363176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1 year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smtClean="0"/>
              <a:t>!!</a:t>
            </a:r>
            <a:endParaRPr lang="en-US" sz="1200" dirty="0" smtClean="0"/>
          </a:p>
          <a:p>
            <a:pPr marL="285750" indent="-285750">
              <a:buFont typeface="Arial" panose="020B0604020202020204" pitchFamily="34" charset="0"/>
              <a:buChar char="•"/>
            </a:pPr>
            <a:r>
              <a:rPr lang="en-US" sz="1200" dirty="0" smtClean="0"/>
              <a:t>The S/L term drought conditions in large parts of California, a year ago, even just </a:t>
            </a:r>
            <a:r>
              <a:rPr lang="en-US" sz="1200" dirty="0" smtClean="0"/>
              <a:t>6 months </a:t>
            </a:r>
            <a:r>
              <a:rPr lang="en-US" sz="1200" dirty="0" smtClean="0"/>
              <a:t>ago, has now mostly gone. Many/most reservoirs in CA are at or above their historical averages and even near capacity. However, the two large major reservoirs, Lake Mead and Lake Powell in the CA/AZ/UT border area are </a:t>
            </a:r>
            <a:r>
              <a:rPr lang="en-US" sz="1200" dirty="0" smtClean="0"/>
              <a:t>still at </a:t>
            </a:r>
            <a:r>
              <a:rPr lang="en-US" sz="1200" dirty="0" smtClean="0"/>
              <a:t>dangerously low levels, thus impacting hydro electric power supply and distribution to nearby states. Even the big snow melt from the record large snow </a:t>
            </a:r>
            <a:r>
              <a:rPr lang="en-US" sz="1200" dirty="0" smtClean="0"/>
              <a:t>amounts made only a very minor impact to the water flow to these </a:t>
            </a:r>
            <a:r>
              <a:rPr lang="en-US" sz="1200" dirty="0" smtClean="0"/>
              <a:t>two reservoirs.</a:t>
            </a:r>
          </a:p>
          <a:p>
            <a:pPr marL="285750" indent="-285750">
              <a:buFont typeface="Arial" panose="020B0604020202020204" pitchFamily="34" charset="0"/>
              <a:buChar char="•"/>
            </a:pPr>
            <a:r>
              <a:rPr lang="en-US" sz="1200" dirty="0" smtClean="0"/>
              <a:t>It may take a long time for drought to develop, but those conditions can end very quickly! Forecast models are yet to (seasonal) correctly forecast these changes in advance! </a:t>
            </a:r>
          </a:p>
          <a:p>
            <a:pPr marL="285750" indent="-285750">
              <a:buFont typeface="Arial" panose="020B0604020202020204" pitchFamily="34" charset="0"/>
              <a:buChar char="•"/>
            </a:pPr>
            <a:r>
              <a:rPr lang="en-US" sz="1200" dirty="0" smtClean="0"/>
              <a:t>Short term  vs Long term drought need to be clearly distinguished and shown to the public!!</a:t>
            </a:r>
          </a:p>
          <a:p>
            <a:pPr marL="285750" indent="-285750">
              <a:buFont typeface="Arial" panose="020B0604020202020204" pitchFamily="34" charset="0"/>
              <a:buChar char="•"/>
            </a:pPr>
            <a:r>
              <a:rPr lang="en-US" sz="1200" dirty="0"/>
              <a:t>Subjective(delayed) USDM vs Objective(real time) map! A few days or recent heavy precip can change the USDM a lot!</a:t>
            </a:r>
            <a:endParaRPr lang="en-US" sz="1200" dirty="0" smtClean="0"/>
          </a:p>
          <a:p>
            <a:pPr marL="285750" indent="-285750">
              <a:buFont typeface="Arial" panose="020B0604020202020204" pitchFamily="34" charset="0"/>
              <a:buChar char="•"/>
            </a:pPr>
            <a:r>
              <a:rPr lang="en-US" sz="1200" dirty="0" smtClean="0"/>
              <a:t>New objective AI/Deep-Learning based Experimental ODI (objective drought indicator, runs daily) compared with Official USDM (US Drought Monitor, produced weekly by USDM authors).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Arrow Connector 27"/>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447800" y="3244112"/>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447800" y="652107"/>
            <a:ext cx="1" cy="27483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11"/>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a:off x="5410200" y="4923674"/>
            <a:ext cx="990600" cy="334126"/>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10</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0" y="46513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166321"/>
            <a:ext cx="17526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105400" y="1447800"/>
            <a:ext cx="762000" cy="1464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2"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12</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3958683"/>
            <a:ext cx="1832552"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214741"/>
            <a:ext cx="16764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214740"/>
            <a:ext cx="1490650" cy="15284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7" name="Rounded Rectangle 16"/>
          <p:cNvSpPr/>
          <p:nvPr/>
        </p:nvSpPr>
        <p:spPr>
          <a:xfrm>
            <a:off x="261085" y="3958682"/>
            <a:ext cx="1533142"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3" name="TextBox 2"/>
          <p:cNvSpPr txBox="1"/>
          <p:nvPr/>
        </p:nvSpPr>
        <p:spPr>
          <a:xfrm>
            <a:off x="7559345" y="990600"/>
            <a:ext cx="1536758" cy="5478423"/>
          </a:xfrm>
          <a:prstGeom prst="rect">
            <a:avLst/>
          </a:prstGeom>
          <a:noFill/>
        </p:spPr>
        <p:txBody>
          <a:bodyPr wrap="square" rtlCol="0">
            <a:spAutoFit/>
          </a:bodyPr>
          <a:lstStyle/>
          <a:p>
            <a:r>
              <a:rPr lang="en-US" sz="1400" dirty="0" smtClean="0"/>
              <a:t>In spite of the recent deluges/floods in California, there still exists a small longer term rainfall deficit in CA and parts of the southwest/ western  US. </a:t>
            </a:r>
          </a:p>
          <a:p>
            <a:endParaRPr lang="en-US" sz="1400" dirty="0"/>
          </a:p>
          <a:p>
            <a:r>
              <a:rPr lang="en-US" sz="1400" dirty="0" smtClean="0"/>
              <a:t>However, currently, most CA reservoirs are nearing or in excess of their historical averages.</a:t>
            </a:r>
          </a:p>
          <a:p>
            <a:endParaRPr lang="en-US" sz="1400" dirty="0"/>
          </a:p>
          <a:p>
            <a:r>
              <a:rPr lang="en-US" sz="1400" dirty="0" smtClean="0"/>
              <a:t>BTW, Not sure if the longer term (20+years) since 2000’s has officially ended! </a:t>
            </a:r>
            <a:r>
              <a:rPr lang="en-US" sz="1400" dirty="0" smtClean="0">
                <a:sym typeface="Wingdings" panose="05000000000000000000" pitchFamily="2" charset="2"/>
              </a:rPr>
              <a:t> </a:t>
            </a:r>
            <a:endParaRPr lang="en-US" sz="1400" dirty="0" smtClean="0"/>
          </a:p>
        </p:txBody>
      </p:sp>
      <p:sp>
        <p:nvSpPr>
          <p:cNvPr id="28" name="Rounded Rectangle 27"/>
          <p:cNvSpPr/>
          <p:nvPr/>
        </p:nvSpPr>
        <p:spPr>
          <a:xfrm>
            <a:off x="1785084" y="1219200"/>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828800" y="3962400"/>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13</a:t>
            </a:fld>
            <a:endParaRPr lang="en-US" altLang="en-US" dirty="0"/>
          </a:p>
        </p:txBody>
      </p:sp>
      <p:sp>
        <p:nvSpPr>
          <p:cNvPr id="4" name="TextBox 3"/>
          <p:cNvSpPr txBox="1"/>
          <p:nvPr/>
        </p:nvSpPr>
        <p:spPr>
          <a:xfrm>
            <a:off x="7924800" y="609600"/>
            <a:ext cx="990600" cy="1169551"/>
          </a:xfrm>
          <a:prstGeom prst="rect">
            <a:avLst/>
          </a:prstGeom>
          <a:noFill/>
        </p:spPr>
        <p:txBody>
          <a:bodyPr wrap="square" rtlCol="0">
            <a:spAutoFit/>
          </a:bodyPr>
          <a:lstStyle/>
          <a:p>
            <a:pPr algn="ctr"/>
            <a:r>
              <a:rPr lang="en-US" sz="1400" dirty="0" smtClean="0"/>
              <a:t>Rainy/dry </a:t>
            </a:r>
          </a:p>
          <a:p>
            <a:pPr algn="ctr"/>
            <a:r>
              <a:rPr lang="en-US" sz="1400" dirty="0" smtClean="0"/>
              <a:t>(</a:t>
            </a:r>
            <a:r>
              <a:rPr lang="en-US" sz="1400" dirty="0"/>
              <a:t>3-month</a:t>
            </a:r>
            <a:r>
              <a:rPr lang="en-US" sz="1400" dirty="0" smtClean="0"/>
              <a:t>) Seasons </a:t>
            </a:r>
            <a:r>
              <a:rPr lang="en-US" sz="1400" dirty="0"/>
              <a:t>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523788" y="152400"/>
            <a:ext cx="2477212" cy="1626751"/>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14</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299680" y="92563"/>
            <a:ext cx="2717826" cy="16431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24035" y="5020500"/>
            <a:ext cx="2695991" cy="1761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13810" y="1712821"/>
            <a:ext cx="2700667" cy="174801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8050899" y="350261"/>
            <a:ext cx="1112521" cy="2246769"/>
          </a:xfrm>
          <a:prstGeom prst="rect">
            <a:avLst/>
          </a:prstGeom>
          <a:noFill/>
        </p:spPr>
        <p:txBody>
          <a:bodyPr wrap="square" rtlCol="0">
            <a:spAutoFit/>
          </a:bodyPr>
          <a:lstStyle/>
          <a:p>
            <a:r>
              <a:rPr lang="en-US" sz="1400" dirty="0" smtClean="0"/>
              <a:t>June/July/Aug/Sep are imp.  rainy months for the southwest.</a:t>
            </a:r>
          </a:p>
          <a:p>
            <a:r>
              <a:rPr lang="en-US" sz="1400" dirty="0"/>
              <a:t>Florida too!! </a:t>
            </a:r>
          </a:p>
          <a:p>
            <a:endParaRPr lang="en-US" sz="1400" dirty="0" smtClean="0"/>
          </a:p>
          <a:p>
            <a:r>
              <a:rPr lang="en-US" sz="1400" dirty="0" smtClean="0"/>
              <a:t>This year’s Monsoon ?</a:t>
            </a:r>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www.cpc.ncep.noaa.gov/products/precip/CWlink/ENSO/composites/elnino.aso.p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9" y="482647"/>
            <a:ext cx="4470990" cy="598482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www.cpc.ncep.noaa.gov/products/precip/CWlink/ENSO/composites/elnino.aso.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799" y="466654"/>
            <a:ext cx="4618779" cy="600082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15</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16529" y="480875"/>
              <a:ext cx="962487" cy="523220"/>
            </a:xfrm>
            <a:prstGeom prst="rect">
              <a:avLst/>
            </a:prstGeom>
            <a:noFill/>
          </p:spPr>
          <p:txBody>
            <a:bodyPr wrap="square" rtlCol="0">
              <a:spAutoFit/>
            </a:bodyPr>
            <a:lstStyle/>
            <a:p>
              <a:r>
                <a:rPr lang="en-US" sz="2800" b="1" dirty="0" smtClean="0">
                  <a:solidFill>
                    <a:srgbClr val="FF0000"/>
                  </a:solidFill>
                </a:rPr>
                <a:t>ASO</a:t>
              </a:r>
              <a:endParaRPr lang="en-US" sz="2800" b="1" dirty="0">
                <a:solidFill>
                  <a:srgbClr val="FF0000"/>
                </a:solidFill>
              </a:endParaRPr>
            </a:p>
          </p:txBody>
        </p:sp>
      </p:grp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05251" y="1419016"/>
            <a:ext cx="1123950" cy="2800767"/>
          </a:xfrm>
          <a:prstGeom prst="rect">
            <a:avLst/>
          </a:prstGeom>
          <a:noFill/>
        </p:spPr>
        <p:txBody>
          <a:bodyPr wrap="square" rtlCol="0">
            <a:spAutoFit/>
          </a:bodyPr>
          <a:lstStyle/>
          <a:p>
            <a:pPr algn="ctr"/>
            <a:r>
              <a:rPr lang="en-US" sz="1600" b="1" dirty="0" err="1" smtClean="0">
                <a:solidFill>
                  <a:srgbClr val="FF0000"/>
                </a:solidFill>
              </a:rPr>
              <a:t>Transitio-ning</a:t>
            </a:r>
            <a:r>
              <a:rPr lang="en-US" sz="1600" b="1" dirty="0" smtClean="0">
                <a:solidFill>
                  <a:srgbClr val="FF0000"/>
                </a:solidFill>
              </a:rPr>
              <a:t> to</a:t>
            </a:r>
          </a:p>
          <a:p>
            <a:pPr algn="ctr"/>
            <a:r>
              <a:rPr lang="en-US" sz="1600" b="1" dirty="0" smtClean="0">
                <a:solidFill>
                  <a:srgbClr val="FF0000"/>
                </a:solidFill>
              </a:rPr>
              <a:t>ENSO neutral and then to  El NINO conditions</a:t>
            </a:r>
          </a:p>
          <a:p>
            <a:pPr algn="ctr"/>
            <a:endParaRPr lang="en-US" sz="1600" b="1" dirty="0" smtClean="0">
              <a:solidFill>
                <a:srgbClr val="FF0000"/>
              </a:solidFill>
            </a:endParaRPr>
          </a:p>
          <a:p>
            <a:pPr algn="ctr"/>
            <a:endParaRPr lang="en-US" sz="1600" b="1" dirty="0" smtClean="0">
              <a:solidFill>
                <a:srgbClr val="FF0000"/>
              </a:solidFill>
            </a:endParaRPr>
          </a:p>
          <a:p>
            <a:pPr algn="ctr"/>
            <a:endParaRPr lang="en-US" sz="1600" b="1" dirty="0" smtClean="0">
              <a:solidFill>
                <a:srgbClr val="FF0000"/>
              </a:solidFill>
            </a:endParaRPr>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10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16</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971800"/>
            <a:ext cx="1371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546" y="2971800"/>
            <a:ext cx="13100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76200" y="609600"/>
            <a:ext cx="76200"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0"/>
            <a:ext cx="5299364"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2379518" y="1794164"/>
            <a:ext cx="486642" cy="2004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17</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41643" y="1701225"/>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456176" y="3655001"/>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533401" y="4419600"/>
            <a:ext cx="17525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762000" y="4492883"/>
            <a:ext cx="1371600" cy="2917"/>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86001" y="4419600"/>
            <a:ext cx="533399" cy="76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86000" y="3776665"/>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sp>
        <p:nvSpPr>
          <p:cNvPr id="21" name="TextBox 20"/>
          <p:cNvSpPr txBox="1"/>
          <p:nvPr/>
        </p:nvSpPr>
        <p:spPr>
          <a:xfrm>
            <a:off x="0" y="2361455"/>
            <a:ext cx="5334000" cy="307777"/>
          </a:xfrm>
          <a:prstGeom prst="rect">
            <a:avLst/>
          </a:prstGeom>
          <a:noFill/>
        </p:spPr>
        <p:txBody>
          <a:bodyPr wrap="square" rtlCol="0">
            <a:spAutoFit/>
          </a:bodyPr>
          <a:lstStyle/>
          <a:p>
            <a:r>
              <a:rPr lang="en-US" sz="1400" dirty="0" smtClean="0"/>
              <a:t>   No S-term drought here! Also big impact on L-term drought in west!</a:t>
            </a:r>
            <a:endParaRPr lang="en-US" sz="1400"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3" name="TextBox 12"/>
          <p:cNvSpPr txBox="1"/>
          <p:nvPr/>
        </p:nvSpPr>
        <p:spPr>
          <a:xfrm>
            <a:off x="7315200" y="76200"/>
            <a:ext cx="1828800" cy="830997"/>
          </a:xfrm>
          <a:prstGeom prst="rect">
            <a:avLst/>
          </a:prstGeom>
          <a:noFill/>
        </p:spPr>
        <p:txBody>
          <a:bodyPr wrap="square" rtlCol="0">
            <a:spAutoFit/>
          </a:bodyPr>
          <a:lstStyle/>
          <a:p>
            <a:r>
              <a:rPr lang="en-US" sz="1600" dirty="0" smtClean="0">
                <a:solidFill>
                  <a:srgbClr val="FF0000"/>
                </a:solidFill>
              </a:rPr>
              <a:t>Slide From briefing</a:t>
            </a:r>
          </a:p>
          <a:p>
            <a:r>
              <a:rPr lang="en-US" sz="1600" dirty="0" smtClean="0">
                <a:solidFill>
                  <a:srgbClr val="FF0000"/>
                </a:solidFill>
              </a:rPr>
              <a:t>Last Month at this time of month!</a:t>
            </a:r>
            <a:endParaRPr lang="en-US" sz="1600" dirty="0">
              <a:solidFill>
                <a:srgbClr val="FF0000"/>
              </a:solidFill>
            </a:endParaRPr>
          </a:p>
        </p:txBody>
      </p:sp>
      <p:pic>
        <p:nvPicPr>
          <p:cNvPr id="12" name="Picture 2" descr="https://www.cpc.ncep.noaa.gov/products/tanal/30day/mean/202305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1" y="7936"/>
            <a:ext cx="4826732" cy="68500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4953000" y="3450722"/>
            <a:ext cx="4194605" cy="3019425"/>
          </a:xfrm>
          <a:prstGeom prst="rect">
            <a:avLst/>
          </a:prstGeom>
        </p:spPr>
      </p:pic>
    </p:spTree>
    <p:extLst>
      <p:ext uri="{BB962C8B-B14F-4D97-AF65-F5344CB8AC3E}">
        <p14:creationId xmlns:p14="http://schemas.microsoft.com/office/powerpoint/2010/main" val="26490851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2940342"/>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sp>
        <p:nvSpPr>
          <p:cNvPr id="7" name="TextBox 6"/>
          <p:cNvSpPr txBox="1"/>
          <p:nvPr/>
        </p:nvSpPr>
        <p:spPr>
          <a:xfrm>
            <a:off x="5617436" y="1615312"/>
            <a:ext cx="3221764" cy="369332"/>
          </a:xfrm>
          <a:prstGeom prst="rect">
            <a:avLst/>
          </a:prstGeom>
          <a:noFill/>
        </p:spPr>
        <p:txBody>
          <a:bodyPr wrap="square" rtlCol="0">
            <a:spAutoFit/>
          </a:bodyPr>
          <a:lstStyle/>
          <a:p>
            <a:r>
              <a:rPr lang="en-US" dirty="0" smtClean="0"/>
              <a:t>So far, contrast from last month!</a:t>
            </a:r>
            <a:endParaRPr lang="en-US" dirty="0"/>
          </a:p>
        </p:txBody>
      </p:sp>
      <p:pic>
        <p:nvPicPr>
          <p:cNvPr id="10242" name="Picture 2" descr="https://www.cpc.ncep.noaa.gov/products/tanal/30day/mean/202306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4807527" cy="6705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953000" y="3562350"/>
            <a:ext cx="4179010" cy="2990850"/>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114793" y="3645933"/>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cxnSp>
        <p:nvCxnSpPr>
          <p:cNvPr id="20" name="Straight Arrow Connector 19"/>
          <p:cNvCxnSpPr/>
          <p:nvPr/>
        </p:nvCxnSpPr>
        <p:spPr>
          <a:xfrm flipV="1">
            <a:off x="228600" y="2057400"/>
            <a:ext cx="1" cy="30062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1000" y="3657600"/>
            <a:ext cx="1014688" cy="369332"/>
          </a:xfrm>
          <a:prstGeom prst="rect">
            <a:avLst/>
          </a:prstGeom>
          <a:noFill/>
        </p:spPr>
        <p:txBody>
          <a:bodyPr wrap="square" rtlCol="0">
            <a:spAutoFit/>
          </a:bodyPr>
          <a:lstStyle/>
          <a:p>
            <a:r>
              <a:rPr lang="en-US" dirty="0" smtClean="0"/>
              <a:t>   </a:t>
            </a:r>
            <a:r>
              <a:rPr lang="en-US" dirty="0"/>
              <a:t> </a:t>
            </a:r>
            <a:r>
              <a:rPr lang="en-US" dirty="0" smtClean="0"/>
              <a:t> </a:t>
            </a:r>
            <a:r>
              <a:rPr lang="en-US" dirty="0" smtClean="0"/>
              <a:t>July </a:t>
            </a:r>
            <a:endParaRPr lang="en-US" dirty="0"/>
          </a:p>
        </p:txBody>
      </p:sp>
      <p:pic>
        <p:nvPicPr>
          <p:cNvPr id="28" name="Picture 27"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414" y="5067053"/>
            <a:ext cx="2282396" cy="1707072"/>
          </a:xfrm>
          <a:prstGeom prst="rect">
            <a:avLst/>
          </a:prstGeom>
          <a:noFill/>
          <a:ln>
            <a:noFill/>
          </a:ln>
        </p:spPr>
      </p:pic>
      <p:sp>
        <p:nvSpPr>
          <p:cNvPr id="22" name="TextBox 21"/>
          <p:cNvSpPr txBox="1"/>
          <p:nvPr/>
        </p:nvSpPr>
        <p:spPr>
          <a:xfrm>
            <a:off x="1342179" y="685800"/>
            <a:ext cx="791421" cy="369332"/>
          </a:xfrm>
          <a:prstGeom prst="rect">
            <a:avLst/>
          </a:prstGeom>
          <a:noFill/>
        </p:spPr>
        <p:txBody>
          <a:bodyPr wrap="square" rtlCol="0">
            <a:spAutoFit/>
          </a:bodyPr>
          <a:lstStyle/>
          <a:p>
            <a:r>
              <a:rPr lang="en-US" dirty="0" smtClean="0"/>
              <a:t>June</a:t>
            </a:r>
            <a:endParaRPr lang="en-US" dirty="0"/>
          </a:p>
        </p:txBody>
      </p:sp>
      <p:pic>
        <p:nvPicPr>
          <p:cNvPr id="27" name="Picture 26"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155172"/>
            <a:ext cx="2291568" cy="1592552"/>
          </a:xfrm>
          <a:prstGeom prst="rect">
            <a:avLst/>
          </a:prstGeom>
          <a:noFill/>
          <a:ln>
            <a:noFill/>
          </a:ln>
        </p:spPr>
      </p:pic>
      <p:cxnSp>
        <p:nvCxnSpPr>
          <p:cNvPr id="6" name="Straight Arrow Connector 5"/>
          <p:cNvCxnSpPr/>
          <p:nvPr/>
        </p:nvCxnSpPr>
        <p:spPr>
          <a:xfrm>
            <a:off x="228600" y="4899151"/>
            <a:ext cx="3349115" cy="83932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095192" y="4740472"/>
            <a:ext cx="739721" cy="646331"/>
          </a:xfrm>
          <a:prstGeom prst="rect">
            <a:avLst/>
          </a:prstGeom>
          <a:noFill/>
        </p:spPr>
        <p:txBody>
          <a:bodyPr wrap="square" rtlCol="0">
            <a:spAutoFit/>
          </a:bodyPr>
          <a:lstStyle/>
          <a:p>
            <a:r>
              <a:rPr lang="en-US" dirty="0" smtClean="0"/>
              <a:t>March</a:t>
            </a:r>
            <a:endParaRPr lang="en-US" dirty="0"/>
          </a:p>
        </p:txBody>
      </p:sp>
      <p:pic>
        <p:nvPicPr>
          <p:cNvPr id="32" name="Picture 31"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1" y="1175458"/>
            <a:ext cx="2286000" cy="1668955"/>
          </a:xfrm>
          <a:prstGeom prst="rect">
            <a:avLst/>
          </a:prstGeom>
          <a:noFill/>
          <a:ln>
            <a:noFill/>
          </a:ln>
        </p:spPr>
      </p:pic>
      <p:sp>
        <p:nvSpPr>
          <p:cNvPr id="3" name="TextBox 2"/>
          <p:cNvSpPr txBox="1"/>
          <p:nvPr/>
        </p:nvSpPr>
        <p:spPr>
          <a:xfrm>
            <a:off x="5572415" y="726028"/>
            <a:ext cx="3571585" cy="6232475"/>
          </a:xfrm>
          <a:prstGeom prst="rect">
            <a:avLst/>
          </a:prstGeom>
          <a:noFill/>
        </p:spPr>
        <p:txBody>
          <a:bodyPr wrap="square" rtlCol="0">
            <a:spAutoFit/>
          </a:bodyPr>
          <a:lstStyle/>
          <a:p>
            <a:pPr marL="285750" indent="-285750">
              <a:buFont typeface="Arial" panose="020B0604020202020204" pitchFamily="34" charset="0"/>
              <a:buChar char="•"/>
            </a:pPr>
            <a:r>
              <a:rPr lang="en-US" sz="1050" b="1" dirty="0" smtClean="0">
                <a:latin typeface="Trebuchet MS" panose="020B0603020202020204" pitchFamily="34" charset="0"/>
              </a:rPr>
              <a:t>Towards</a:t>
            </a:r>
            <a:r>
              <a:rPr lang="en-US" sz="1050" dirty="0" smtClean="0">
                <a:latin typeface="Trebuchet MS" panose="020B0603020202020204" pitchFamily="34" charset="0"/>
              </a:rPr>
              <a:t> the end of last year 2022, until December or so, severe drought conditions (both short and long term) remained in the west, mild drought conditions expanded in to portions of the eastern half of the US also, covering most of the country with very  high % areas of the entire US affected by drought. The situation now is now suddenly and drastically different. </a:t>
            </a:r>
            <a:endParaRPr lang="en-US" sz="1050" dirty="0">
              <a:latin typeface="Trebuchet MS" panose="020B0603020202020204" pitchFamily="34" charset="0"/>
            </a:endParaRPr>
          </a:p>
          <a:p>
            <a:pPr marL="285750" indent="-285750">
              <a:buFont typeface="Arial" panose="020B0604020202020204" pitchFamily="34" charset="0"/>
              <a:buChar char="•"/>
            </a:pPr>
            <a:r>
              <a:rPr lang="en-US" sz="1050" b="1" dirty="0" smtClean="0">
                <a:latin typeface="Trebuchet MS" panose="020B0603020202020204" pitchFamily="34" charset="0"/>
              </a:rPr>
              <a:t>The recent </a:t>
            </a:r>
            <a:r>
              <a:rPr lang="en-US" sz="1050" dirty="0" smtClean="0">
                <a:latin typeface="Trebuchet MS" panose="020B0603020202020204" pitchFamily="34" charset="0"/>
              </a:rPr>
              <a:t>winter </a:t>
            </a:r>
            <a:r>
              <a:rPr lang="en-US" sz="1050" dirty="0" smtClean="0">
                <a:latin typeface="Trebuchet MS" panose="020B0603020202020204" pitchFamily="34" charset="0"/>
              </a:rPr>
              <a:t>rainy season in CA and the west coast states, </a:t>
            </a:r>
            <a:r>
              <a:rPr lang="en-US" sz="1050" dirty="0" smtClean="0">
                <a:latin typeface="Trebuchet MS" panose="020B0603020202020204" pitchFamily="34" charset="0"/>
              </a:rPr>
              <a:t>wiped </a:t>
            </a:r>
            <a:r>
              <a:rPr lang="en-US" sz="1050" dirty="0" smtClean="0">
                <a:latin typeface="Trebuchet MS" panose="020B0603020202020204" pitchFamily="34" charset="0"/>
              </a:rPr>
              <a:t>out not only the S-term drought but also the L-term drought in most areas. Water levels in most CA reservoirs are now ABOVE their normal levels. However, the water storage levels in the huge </a:t>
            </a:r>
            <a:r>
              <a:rPr lang="en-US" sz="1050" dirty="0" smtClean="0">
                <a:latin typeface="Trebuchet MS" panose="020B0603020202020204" pitchFamily="34" charset="0"/>
              </a:rPr>
              <a:t>Lakes </a:t>
            </a:r>
            <a:r>
              <a:rPr lang="en-US" sz="1050" dirty="0" smtClean="0">
                <a:latin typeface="Trebuchet MS" panose="020B0603020202020204" pitchFamily="34" charset="0"/>
              </a:rPr>
              <a:t>Powell and Lake Mead in NV continue to </a:t>
            </a:r>
            <a:r>
              <a:rPr lang="en-US" sz="1050" dirty="0" smtClean="0">
                <a:latin typeface="Trebuchet MS" panose="020B0603020202020204" pitchFamily="34" charset="0"/>
              </a:rPr>
              <a:t>be </a:t>
            </a:r>
            <a:r>
              <a:rPr lang="en-US" sz="1050" dirty="0" smtClean="0">
                <a:latin typeface="Trebuchet MS" panose="020B0603020202020204" pitchFamily="34" charset="0"/>
              </a:rPr>
              <a:t>historically low, </a:t>
            </a:r>
            <a:r>
              <a:rPr lang="en-US" sz="1050" dirty="0">
                <a:latin typeface="Trebuchet MS" panose="020B0603020202020204" pitchFamily="34" charset="0"/>
              </a:rPr>
              <a:t>&amp;</a:t>
            </a:r>
            <a:r>
              <a:rPr lang="en-US" sz="1050" dirty="0" smtClean="0">
                <a:latin typeface="Trebuchet MS" panose="020B0603020202020204" pitchFamily="34" charset="0"/>
              </a:rPr>
              <a:t> </a:t>
            </a:r>
            <a:r>
              <a:rPr lang="en-US" sz="1050" dirty="0" smtClean="0">
                <a:latin typeface="Trebuchet MS" panose="020B0603020202020204" pitchFamily="34" charset="0"/>
              </a:rPr>
              <a:t>decade(s) long hydrological drought still lingers. Recharge </a:t>
            </a:r>
            <a:r>
              <a:rPr lang="en-US" sz="1050" dirty="0" smtClean="0">
                <a:latin typeface="Trebuchet MS" panose="020B0603020202020204" pitchFamily="34" charset="0"/>
              </a:rPr>
              <a:t>into </a:t>
            </a:r>
            <a:r>
              <a:rPr lang="en-US" sz="1050" dirty="0" smtClean="0">
                <a:latin typeface="Trebuchet MS" panose="020B0603020202020204" pitchFamily="34" charset="0"/>
              </a:rPr>
              <a:t>these </a:t>
            </a:r>
            <a:r>
              <a:rPr lang="en-US" sz="1050" dirty="0">
                <a:latin typeface="Trebuchet MS" panose="020B0603020202020204" pitchFamily="34" charset="0"/>
              </a:rPr>
              <a:t>2</a:t>
            </a:r>
            <a:r>
              <a:rPr lang="en-US" sz="1050" dirty="0" smtClean="0">
                <a:latin typeface="Trebuchet MS" panose="020B0603020202020204" pitchFamily="34" charset="0"/>
              </a:rPr>
              <a:t> </a:t>
            </a:r>
            <a:r>
              <a:rPr lang="en-US" sz="1050" dirty="0" smtClean="0">
                <a:latin typeface="Trebuchet MS" panose="020B0603020202020204" pitchFamily="34" charset="0"/>
              </a:rPr>
              <a:t>reservoirs from subsurface stream flows has been severely impacted</a:t>
            </a:r>
            <a:r>
              <a:rPr lang="en-US" sz="1050" dirty="0" smtClean="0">
                <a:latin typeface="Trebuchet MS" panose="020B0603020202020204" pitchFamily="34" charset="0"/>
              </a:rPr>
              <a:t>.</a:t>
            </a:r>
          </a:p>
          <a:p>
            <a:pPr marL="285750" indent="-285750">
              <a:buFont typeface="Arial" panose="020B0604020202020204" pitchFamily="34" charset="0"/>
              <a:buChar char="•"/>
            </a:pPr>
            <a:r>
              <a:rPr lang="en-US" sz="1050" b="1" dirty="0" smtClean="0">
                <a:latin typeface="Trebuchet MS" panose="020B0603020202020204" pitchFamily="34" charset="0"/>
              </a:rPr>
              <a:t>S/L term </a:t>
            </a:r>
            <a:r>
              <a:rPr lang="en-US" sz="1050" dirty="0" smtClean="0">
                <a:latin typeface="Trebuchet MS" panose="020B0603020202020204" pitchFamily="34" charset="0"/>
              </a:rPr>
              <a:t>droughts still remain in parts of northwestern states of WA/OR/ID/MT.</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b="1" dirty="0" smtClean="0">
                <a:latin typeface="Trebuchet MS" panose="020B0603020202020204" pitchFamily="34" charset="0"/>
              </a:rPr>
              <a:t>Across</a:t>
            </a:r>
            <a:r>
              <a:rPr lang="en-US" sz="1050" dirty="0" smtClean="0">
                <a:latin typeface="Trebuchet MS" panose="020B0603020202020204" pitchFamily="34" charset="0"/>
              </a:rPr>
              <a:t> the US, there is a considerable decrease and sudden drop in the areal coverage of all drought categories. Area covered by &gt;D1 category drought is now </a:t>
            </a:r>
            <a:r>
              <a:rPr lang="en-US" sz="1050" dirty="0" smtClean="0">
                <a:latin typeface="Trebuchet MS" panose="020B0603020202020204" pitchFamily="34" charset="0"/>
              </a:rPr>
              <a:t>~ </a:t>
            </a:r>
            <a:r>
              <a:rPr lang="en-US" sz="1050" dirty="0" smtClean="0">
                <a:latin typeface="Trebuchet MS" panose="020B0603020202020204" pitchFamily="34" charset="0"/>
              </a:rPr>
              <a:t>25%. </a:t>
            </a:r>
            <a:r>
              <a:rPr lang="en-US" sz="1050" dirty="0" smtClean="0">
                <a:latin typeface="Trebuchet MS" panose="020B0603020202020204" pitchFamily="34" charset="0"/>
              </a:rPr>
              <a:t>Drought along central US states </a:t>
            </a:r>
            <a:r>
              <a:rPr lang="en-US" sz="1050" dirty="0" smtClean="0">
                <a:latin typeface="Trebuchet MS" panose="020B0603020202020204" pitchFamily="34" charset="0"/>
              </a:rPr>
              <a:t>has slightly shifted/expanded eastward, esp. drought in southern TX has now expanded into LA.</a:t>
            </a:r>
            <a:endParaRPr lang="en-US" sz="1050" dirty="0">
              <a:latin typeface="Trebuchet MS" panose="020B0603020202020204" pitchFamily="34" charset="0"/>
            </a:endParaRPr>
          </a:p>
          <a:p>
            <a:pPr marL="285750" indent="-285750">
              <a:buFont typeface="Arial" panose="020B0604020202020204" pitchFamily="34" charset="0"/>
              <a:buChar char="•"/>
            </a:pPr>
            <a:r>
              <a:rPr lang="en-US" sz="1050" b="1" dirty="0" smtClean="0">
                <a:latin typeface="Trebuchet MS" panose="020B0603020202020204" pitchFamily="34" charset="0"/>
              </a:rPr>
              <a:t>The</a:t>
            </a:r>
            <a:r>
              <a:rPr lang="en-US" sz="1050" dirty="0" smtClean="0">
                <a:latin typeface="Trebuchet MS" panose="020B0603020202020204" pitchFamily="34" charset="0"/>
              </a:rPr>
              <a:t> subjectively made, weekly once issued official  USDM map is not able to keep up with the daily heavy deluge of rains </a:t>
            </a:r>
            <a:r>
              <a:rPr lang="en-US" sz="1050" dirty="0" smtClean="0">
                <a:latin typeface="Trebuchet MS" panose="020B0603020202020204" pitchFamily="34" charset="0"/>
              </a:rPr>
              <a:t>as happened during recent winter, </a:t>
            </a:r>
            <a:r>
              <a:rPr lang="en-US" sz="1050" dirty="0" smtClean="0">
                <a:latin typeface="Trebuchet MS" panose="020B0603020202020204" pitchFamily="34" charset="0"/>
              </a:rPr>
              <a:t>which can change severe rain deficits to severe excesses, from severe drought to severe floods in just a few days. </a:t>
            </a:r>
            <a:endParaRPr lang="en-US" sz="1050" dirty="0">
              <a:latin typeface="Trebuchet MS" panose="020B0603020202020204" pitchFamily="34" charset="0"/>
            </a:endParaRPr>
          </a:p>
          <a:p>
            <a:pPr marL="285750" indent="-285750">
              <a:buFont typeface="Arial" panose="020B0604020202020204" pitchFamily="34" charset="0"/>
              <a:buChar char="•"/>
            </a:pPr>
            <a:r>
              <a:rPr lang="en-US" sz="1050" b="1" dirty="0" smtClean="0">
                <a:latin typeface="Trebuchet MS" panose="020B0603020202020204" pitchFamily="34" charset="0"/>
              </a:rPr>
              <a:t>The</a:t>
            </a:r>
            <a:r>
              <a:rPr lang="en-US" sz="1050" dirty="0" smtClean="0">
                <a:latin typeface="Trebuchet MS" panose="020B0603020202020204" pitchFamily="34" charset="0"/>
              </a:rPr>
              <a:t> sudden expansion of dry, S-term drought conditions in parts of upper mid-west and northeast </a:t>
            </a:r>
            <a:r>
              <a:rPr lang="en-US" sz="1050" dirty="0" smtClean="0">
                <a:latin typeface="Trebuchet MS" panose="020B0603020202020204" pitchFamily="34" charset="0"/>
              </a:rPr>
              <a:t>had </a:t>
            </a:r>
            <a:r>
              <a:rPr lang="en-US" sz="1050" dirty="0" smtClean="0">
                <a:latin typeface="Trebuchet MS" panose="020B0603020202020204" pitchFamily="34" charset="0"/>
              </a:rPr>
              <a:t>taken on a new dimension</a:t>
            </a:r>
            <a:r>
              <a:rPr lang="en-US" sz="1050" dirty="0" smtClean="0">
                <a:latin typeface="Trebuchet MS" panose="020B0603020202020204" pitchFamily="34" charset="0"/>
              </a:rPr>
              <a:t>. </a:t>
            </a:r>
            <a:r>
              <a:rPr lang="en-US" sz="1050" dirty="0" smtClean="0">
                <a:latin typeface="Trebuchet MS" panose="020B0603020202020204" pitchFamily="34" charset="0"/>
              </a:rPr>
              <a:t>However, the recent heavy rains in the northeast saturated the region. Though S term near MD/PA is gone, pockets of L term  drought remain in the region. </a:t>
            </a:r>
            <a:endParaRPr lang="en-US" sz="1050" dirty="0" smtClean="0">
              <a:latin typeface="Trebuchet MS" panose="020B0603020202020204" pitchFamily="34" charset="0"/>
            </a:endParaRPr>
          </a:p>
        </p:txBody>
      </p:sp>
      <p:sp>
        <p:nvSpPr>
          <p:cNvPr id="29" name="TextBox 28"/>
          <p:cNvSpPr txBox="1"/>
          <p:nvPr/>
        </p:nvSpPr>
        <p:spPr>
          <a:xfrm>
            <a:off x="4171392" y="2826446"/>
            <a:ext cx="739721" cy="369332"/>
          </a:xfrm>
          <a:prstGeom prst="rect">
            <a:avLst/>
          </a:prstGeom>
          <a:noFill/>
        </p:spPr>
        <p:txBody>
          <a:bodyPr wrap="square" rtlCol="0">
            <a:spAutoFit/>
          </a:bodyPr>
          <a:lstStyle/>
          <a:p>
            <a:r>
              <a:rPr lang="en-US" dirty="0" smtClean="0"/>
              <a:t>April</a:t>
            </a:r>
            <a:endParaRPr lang="en-US" dirty="0"/>
          </a:p>
        </p:txBody>
      </p:sp>
      <p:pic>
        <p:nvPicPr>
          <p:cNvPr id="31" name="Picture 30"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3" y="988322"/>
            <a:ext cx="3279302" cy="2517851"/>
          </a:xfrm>
          <a:prstGeom prst="rect">
            <a:avLst/>
          </a:prstGeom>
          <a:noFill/>
          <a:ln>
            <a:noFill/>
          </a:ln>
        </p:spPr>
      </p:pic>
      <p:sp>
        <p:nvSpPr>
          <p:cNvPr id="21" name="TextBox 20"/>
          <p:cNvSpPr txBox="1"/>
          <p:nvPr/>
        </p:nvSpPr>
        <p:spPr>
          <a:xfrm>
            <a:off x="4211204" y="822315"/>
            <a:ext cx="739721" cy="369332"/>
          </a:xfrm>
          <a:prstGeom prst="rect">
            <a:avLst/>
          </a:prstGeom>
          <a:noFill/>
        </p:spPr>
        <p:txBody>
          <a:bodyPr wrap="square" rtlCol="0">
            <a:spAutoFit/>
          </a:bodyPr>
          <a:lstStyle/>
          <a:p>
            <a:r>
              <a:rPr lang="en-US" dirty="0" smtClean="0"/>
              <a:t>May</a:t>
            </a:r>
            <a:endParaRPr lang="en-US" dirty="0"/>
          </a:p>
        </p:txBody>
      </p:sp>
      <p:pic>
        <p:nvPicPr>
          <p:cNvPr id="26" name="Picture 25"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72" y="3990394"/>
            <a:ext cx="3315172" cy="2410406"/>
          </a:xfrm>
          <a:prstGeom prst="rect">
            <a:avLst/>
          </a:prstGeom>
          <a:noFill/>
          <a:ln>
            <a:noFill/>
          </a:ln>
        </p:spPr>
      </p:pic>
    </p:spTree>
    <p:extLst>
      <p:ext uri="{BB962C8B-B14F-4D97-AF65-F5344CB8AC3E}">
        <p14:creationId xmlns:p14="http://schemas.microsoft.com/office/powerpoint/2010/main" val="868333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956" y="-19979"/>
            <a:ext cx="4685329" cy="6419850"/>
          </a:xfrm>
          <a:prstGeom prst="rect">
            <a:avLst/>
          </a:prstGeom>
        </p:spPr>
      </p:pic>
      <p:pic>
        <p:nvPicPr>
          <p:cNvPr id="18" name="Picture 17"/>
          <p:cNvPicPr>
            <a:picLocks noChangeAspect="1"/>
          </p:cNvPicPr>
          <p:nvPr/>
        </p:nvPicPr>
        <p:blipFill>
          <a:blip r:embed="rId4"/>
          <a:stretch>
            <a:fillRect/>
          </a:stretch>
        </p:blipFill>
        <p:spPr>
          <a:xfrm>
            <a:off x="4708644" y="3151341"/>
            <a:ext cx="4415036" cy="2944659"/>
          </a:xfrm>
          <a:prstGeom prst="rect">
            <a:avLst/>
          </a:prstGeom>
        </p:spPr>
      </p:pic>
      <p:pic>
        <p:nvPicPr>
          <p:cNvPr id="30" name="Picture 29"/>
          <p:cNvPicPr>
            <a:picLocks noChangeAspect="1"/>
          </p:cNvPicPr>
          <p:nvPr/>
        </p:nvPicPr>
        <p:blipFill>
          <a:blip r:embed="rId5"/>
          <a:stretch>
            <a:fillRect/>
          </a:stretch>
        </p:blipFill>
        <p:spPr>
          <a:xfrm>
            <a:off x="4743117" y="228600"/>
            <a:ext cx="4380563" cy="2777463"/>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20</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86" y="5257800"/>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Snow Water Equivalent</a:t>
            </a:r>
            <a:endParaRPr lang="en-US" dirty="0"/>
          </a:p>
        </p:txBody>
      </p:sp>
      <p:pic>
        <p:nvPicPr>
          <p:cNvPr id="24" name="Picture 23"/>
          <p:cNvPicPr>
            <a:picLocks noChangeAspect="1"/>
          </p:cNvPicPr>
          <p:nvPr/>
        </p:nvPicPr>
        <p:blipFill>
          <a:blip r:embed="rId6"/>
          <a:stretch>
            <a:fillRect/>
          </a:stretch>
        </p:blipFill>
        <p:spPr>
          <a:xfrm>
            <a:off x="4776685" y="228600"/>
            <a:ext cx="790575" cy="533400"/>
          </a:xfrm>
          <a:prstGeom prst="rect">
            <a:avLst/>
          </a:prstGeom>
        </p:spPr>
      </p:pic>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8" name="Straight Arrow Connector 27"/>
          <p:cNvCxnSpPr/>
          <p:nvPr/>
        </p:nvCxnSpPr>
        <p:spPr>
          <a:xfrm flipH="1" flipV="1">
            <a:off x="5567260" y="1295400"/>
            <a:ext cx="1680431" cy="2286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873023" y="3021987"/>
            <a:ext cx="3270977" cy="276999"/>
          </a:xfrm>
          <a:prstGeom prst="rect">
            <a:avLst/>
          </a:prstGeom>
        </p:spPr>
        <p:txBody>
          <a:bodyPr wrap="square">
            <a:spAutoFit/>
          </a:bodyPr>
          <a:lstStyle/>
          <a:p>
            <a:r>
              <a:rPr lang="en-US" sz="1200" dirty="0"/>
              <a:t>https://www.nrcs.usda.gov/wps/portal/wcc/home/</a:t>
            </a:r>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668373" y="5963112"/>
            <a:ext cx="4572000" cy="276999"/>
          </a:xfrm>
          <a:prstGeom prst="rect">
            <a:avLst/>
          </a:prstGeom>
        </p:spPr>
        <p:txBody>
          <a:bodyPr>
            <a:spAutoFit/>
          </a:bodyPr>
          <a:lstStyle/>
          <a:p>
            <a:r>
              <a:rPr lang="en-US" sz="1200" dirty="0"/>
              <a:t>https://www.nohrsc.noaa.gov/interactive/html/map.html?</a:t>
            </a:r>
          </a:p>
        </p:txBody>
      </p: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4423506" cy="523220"/>
          </a:xfrm>
          <a:prstGeom prst="rect">
            <a:avLst/>
          </a:prstGeom>
          <a:noFill/>
        </p:spPr>
        <p:txBody>
          <a:bodyPr wrap="square" rtlCol="0">
            <a:spAutoFit/>
          </a:bodyPr>
          <a:lstStyle/>
          <a:p>
            <a:r>
              <a:rPr lang="en-US" sz="1400" dirty="0" smtClean="0">
                <a:solidFill>
                  <a:srgbClr val="FF0000"/>
                </a:solidFill>
              </a:rPr>
              <a:t>But a very different story for </a:t>
            </a:r>
            <a:r>
              <a:rPr lang="en-US" sz="1400" dirty="0" smtClean="0">
                <a:solidFill>
                  <a:srgbClr val="FF0000"/>
                </a:solidFill>
              </a:rPr>
              <a:t>the big lakes </a:t>
            </a:r>
            <a:r>
              <a:rPr lang="en-US" sz="1400" b="1" u="sng" dirty="0" smtClean="0">
                <a:solidFill>
                  <a:srgbClr val="FF0000"/>
                </a:solidFill>
              </a:rPr>
              <a:t>Lake Mead &amp; Lake Powell</a:t>
            </a:r>
            <a:r>
              <a:rPr lang="en-US" sz="1400" dirty="0" smtClean="0">
                <a:solidFill>
                  <a:srgbClr val="FF0000"/>
                </a:solidFill>
              </a:rPr>
              <a:t> in </a:t>
            </a:r>
            <a:r>
              <a:rPr lang="en-US" sz="1400" dirty="0" smtClean="0">
                <a:solidFill>
                  <a:srgbClr val="FF0000"/>
                </a:solidFill>
              </a:rPr>
              <a:t>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6"/>
          <a:stretch>
            <a:fillRect/>
          </a:stretch>
        </p:blipFill>
        <p:spPr>
          <a:xfrm>
            <a:off x="4772025" y="2971800"/>
            <a:ext cx="790575" cy="533400"/>
          </a:xfrm>
          <a:prstGeom prst="rect">
            <a:avLst/>
          </a:prstGeom>
        </p:spPr>
      </p:pic>
      <p:sp>
        <p:nvSpPr>
          <p:cNvPr id="32" name="TextBox 31"/>
          <p:cNvSpPr txBox="1"/>
          <p:nvPr/>
        </p:nvSpPr>
        <p:spPr>
          <a:xfrm>
            <a:off x="6172200" y="2433935"/>
            <a:ext cx="750651" cy="461665"/>
          </a:xfrm>
          <a:prstGeom prst="rect">
            <a:avLst/>
          </a:prstGeom>
          <a:noFill/>
        </p:spPr>
        <p:txBody>
          <a:bodyPr wrap="square" rtlCol="0">
            <a:spAutoFit/>
          </a:bodyPr>
          <a:lstStyle/>
          <a:p>
            <a:r>
              <a:rPr lang="en-US" sz="1200" dirty="0" smtClean="0"/>
              <a:t>Last Month</a:t>
            </a:r>
            <a:endParaRPr lang="en-US" sz="1200" dirty="0"/>
          </a:p>
        </p:txBody>
      </p:sp>
      <p:sp>
        <p:nvSpPr>
          <p:cNvPr id="36" name="TextBox 35"/>
          <p:cNvSpPr txBox="1"/>
          <p:nvPr/>
        </p:nvSpPr>
        <p:spPr>
          <a:xfrm>
            <a:off x="6031149" y="5334000"/>
            <a:ext cx="750651" cy="461665"/>
          </a:xfrm>
          <a:prstGeom prst="rect">
            <a:avLst/>
          </a:prstGeom>
          <a:noFill/>
        </p:spPr>
        <p:txBody>
          <a:bodyPr wrap="square" rtlCol="0">
            <a:spAutoFit/>
          </a:bodyPr>
          <a:lstStyle/>
          <a:p>
            <a:r>
              <a:rPr lang="en-US" sz="1200" dirty="0" smtClean="0"/>
              <a:t>This Month</a:t>
            </a:r>
            <a:endParaRPr lang="en-US" sz="1200"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945855" y="4471926"/>
            <a:ext cx="2147887" cy="2374406"/>
          </a:xfrm>
          <a:prstGeom prst="rect">
            <a:avLst/>
          </a:prstGeom>
        </p:spPr>
      </p:pic>
      <p:pic>
        <p:nvPicPr>
          <p:cNvPr id="7" name="Picture 6"/>
          <p:cNvPicPr>
            <a:picLocks noChangeAspect="1"/>
          </p:cNvPicPr>
          <p:nvPr/>
        </p:nvPicPr>
        <p:blipFill>
          <a:blip r:embed="rId3"/>
          <a:stretch>
            <a:fillRect/>
          </a:stretch>
        </p:blipFill>
        <p:spPr>
          <a:xfrm>
            <a:off x="7124700" y="2447889"/>
            <a:ext cx="2019300" cy="2276511"/>
          </a:xfrm>
          <a:prstGeom prst="rect">
            <a:avLst/>
          </a:prstGeom>
        </p:spPr>
      </p:pic>
      <p:pic>
        <p:nvPicPr>
          <p:cNvPr id="12" name="Picture 11"/>
          <p:cNvPicPr>
            <a:picLocks noChangeAspect="1"/>
          </p:cNvPicPr>
          <p:nvPr/>
        </p:nvPicPr>
        <p:blipFill>
          <a:blip r:embed="rId4"/>
          <a:stretch>
            <a:fillRect/>
          </a:stretch>
        </p:blipFill>
        <p:spPr>
          <a:xfrm>
            <a:off x="6091241" y="36463"/>
            <a:ext cx="2100257" cy="2319765"/>
          </a:xfrm>
          <a:prstGeom prst="rect">
            <a:avLst/>
          </a:prstGeom>
        </p:spPr>
      </p:pic>
      <p:pic>
        <p:nvPicPr>
          <p:cNvPr id="2" name="Picture 1"/>
          <p:cNvPicPr>
            <a:picLocks noChangeAspect="1"/>
          </p:cNvPicPr>
          <p:nvPr/>
        </p:nvPicPr>
        <p:blipFill>
          <a:blip r:embed="rId5"/>
          <a:stretch>
            <a:fillRect/>
          </a:stretch>
        </p:blipFill>
        <p:spPr>
          <a:xfrm>
            <a:off x="1" y="0"/>
            <a:ext cx="4836056" cy="5867399"/>
          </a:xfrm>
          <a:prstGeom prst="rect">
            <a:avLst/>
          </a:prstGeom>
        </p:spPr>
      </p:pic>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21</a:t>
            </a:fld>
            <a:endParaRPr lang="en-US" altLang="en-US" dirty="0"/>
          </a:p>
        </p:txBody>
      </p:sp>
      <p:sp>
        <p:nvSpPr>
          <p:cNvPr id="17" name="Rectangle 16"/>
          <p:cNvSpPr/>
          <p:nvPr/>
        </p:nvSpPr>
        <p:spPr>
          <a:xfrm>
            <a:off x="2710543" y="457200"/>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20" name="TextBox 19"/>
          <p:cNvSpPr txBox="1"/>
          <p:nvPr/>
        </p:nvSpPr>
        <p:spPr>
          <a:xfrm>
            <a:off x="6844657" y="732110"/>
            <a:ext cx="1346842" cy="784830"/>
          </a:xfrm>
          <a:prstGeom prst="rect">
            <a:avLst/>
          </a:prstGeom>
          <a:noFill/>
        </p:spPr>
        <p:txBody>
          <a:bodyPr wrap="square" rtlCol="0">
            <a:spAutoFit/>
          </a:bodyPr>
          <a:lstStyle/>
          <a:p>
            <a:r>
              <a:rPr lang="en-US" sz="900" dirty="0" smtClean="0">
                <a:solidFill>
                  <a:srgbClr val="FF0000"/>
                </a:solidFill>
              </a:rPr>
              <a:t>Hydro Electric power generating turbines STOP operating  at the critical 7 million acre feet level  </a:t>
            </a:r>
            <a:endParaRPr lang="en-US" sz="900" dirty="0">
              <a:solidFill>
                <a:srgbClr val="FF0000"/>
              </a:solidFill>
            </a:endParaRPr>
          </a:p>
        </p:txBody>
      </p:sp>
      <p:cxnSp>
        <p:nvCxnSpPr>
          <p:cNvPr id="21" name="Straight Arrow Connector 20"/>
          <p:cNvCxnSpPr/>
          <p:nvPr/>
        </p:nvCxnSpPr>
        <p:spPr>
          <a:xfrm flipH="1">
            <a:off x="6207842" y="990600"/>
            <a:ext cx="726358" cy="946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42900" y="3586144"/>
            <a:ext cx="5295900" cy="174785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443843" y="496145"/>
            <a:ext cx="2813957" cy="369332"/>
          </a:xfrm>
          <a:prstGeom prst="rect">
            <a:avLst/>
          </a:prstGeom>
        </p:spPr>
        <p:txBody>
          <a:bodyPr wrap="square">
            <a:spAutoFit/>
          </a:bodyPr>
          <a:lstStyle/>
          <a:p>
            <a:r>
              <a:rPr lang="en-US" sz="1200" dirty="0">
                <a:solidFill>
                  <a:schemeClr val="bg2"/>
                </a:solidFill>
              </a:rPr>
              <a:t>https://www.deanfarr.com/western_water</a:t>
            </a:r>
            <a:r>
              <a:rPr lang="en-US" dirty="0"/>
              <a:t>/</a:t>
            </a:r>
          </a:p>
        </p:txBody>
      </p:sp>
      <p:sp>
        <p:nvSpPr>
          <p:cNvPr id="5" name="Rectangle 4"/>
          <p:cNvSpPr/>
          <p:nvPr/>
        </p:nvSpPr>
        <p:spPr>
          <a:xfrm>
            <a:off x="3465" y="5867399"/>
            <a:ext cx="4797632" cy="1077218"/>
          </a:xfrm>
          <a:prstGeom prst="rect">
            <a:avLst/>
          </a:prstGeom>
        </p:spPr>
        <p:txBody>
          <a:bodyPr wrap="square">
            <a:spAutoFit/>
          </a:bodyPr>
          <a:lstStyle/>
          <a:p>
            <a:r>
              <a:rPr lang="en-US" sz="1600" b="1" dirty="0" smtClean="0">
                <a:solidFill>
                  <a:srgbClr val="FF0000"/>
                </a:solidFill>
                <a:sym typeface="Wingdings" panose="05000000000000000000" pitchFamily="2" charset="2"/>
              </a:rPr>
              <a:t>Lakes </a:t>
            </a:r>
            <a:r>
              <a:rPr lang="en-US" sz="1600" b="1" dirty="0">
                <a:solidFill>
                  <a:srgbClr val="FF0000"/>
                </a:solidFill>
                <a:sym typeface="Wingdings" panose="05000000000000000000" pitchFamily="2" charset="2"/>
              </a:rPr>
              <a:t>Mead, Powell in </a:t>
            </a:r>
            <a:r>
              <a:rPr lang="en-US" sz="1600" b="1" dirty="0" smtClean="0">
                <a:solidFill>
                  <a:srgbClr val="FF0000"/>
                </a:solidFill>
                <a:sym typeface="Wingdings" panose="05000000000000000000" pitchFamily="2" charset="2"/>
              </a:rPr>
              <a:t>NV/AZ </a:t>
            </a:r>
            <a:r>
              <a:rPr lang="en-US" sz="1600" b="1" dirty="0">
                <a:solidFill>
                  <a:srgbClr val="FF0000"/>
                </a:solidFill>
                <a:sym typeface="Wingdings" panose="05000000000000000000" pitchFamily="2" charset="2"/>
              </a:rPr>
              <a:t>are at </a:t>
            </a:r>
            <a:r>
              <a:rPr lang="en-US" sz="1600" b="1" dirty="0" smtClean="0">
                <a:solidFill>
                  <a:srgbClr val="FF0000"/>
                </a:solidFill>
                <a:sym typeface="Wingdings" panose="05000000000000000000" pitchFamily="2" charset="2"/>
              </a:rPr>
              <a:t>historic /</a:t>
            </a:r>
            <a:r>
              <a:rPr lang="en-US" sz="1600" b="1" dirty="0">
                <a:solidFill>
                  <a:srgbClr val="FF0000"/>
                </a:solidFill>
                <a:sym typeface="Wingdings" panose="05000000000000000000" pitchFamily="2" charset="2"/>
              </a:rPr>
              <a:t>dire low  levels!    HUGE consequences for electric </a:t>
            </a:r>
            <a:r>
              <a:rPr lang="en-US" sz="1600" b="1" dirty="0" smtClean="0">
                <a:solidFill>
                  <a:srgbClr val="FF0000"/>
                </a:solidFill>
                <a:sym typeface="Wingdings" panose="05000000000000000000" pitchFamily="2" charset="2"/>
              </a:rPr>
              <a:t>power for western states CA/NV/AZ/UT </a:t>
            </a:r>
            <a:r>
              <a:rPr lang="en-US" sz="1600" b="1" dirty="0" smtClean="0">
                <a:solidFill>
                  <a:srgbClr val="FF0000"/>
                </a:solidFill>
                <a:sym typeface="Wingdings" panose="05000000000000000000" pitchFamily="2" charset="2"/>
              </a:rPr>
              <a:t>!! </a:t>
            </a:r>
          </a:p>
          <a:p>
            <a:r>
              <a:rPr lang="en-US" sz="1600" b="1" dirty="0" smtClean="0">
                <a:solidFill>
                  <a:srgbClr val="FF0000"/>
                </a:solidFill>
                <a:sym typeface="Wingdings" panose="05000000000000000000" pitchFamily="2" charset="2"/>
              </a:rPr>
              <a:t>Only very slight improvement in recent months!</a:t>
            </a:r>
            <a:endParaRPr lang="en-US" sz="1600" b="1" dirty="0">
              <a:solidFill>
                <a:srgbClr val="FF0000"/>
              </a:solidFill>
            </a:endParaRPr>
          </a:p>
        </p:txBody>
      </p:sp>
      <p:cxnSp>
        <p:nvCxnSpPr>
          <p:cNvPr id="10" name="Straight Arrow Connector 9"/>
          <p:cNvCxnSpPr/>
          <p:nvPr/>
        </p:nvCxnSpPr>
        <p:spPr>
          <a:xfrm flipV="1">
            <a:off x="1143000" y="2813428"/>
            <a:ext cx="6324599" cy="144667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38200" y="990603"/>
            <a:ext cx="5867400" cy="335074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755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91400" y="533400"/>
            <a:ext cx="1828800" cy="646331"/>
          </a:xfrm>
          <a:prstGeom prst="rect">
            <a:avLst/>
          </a:prstGeom>
          <a:noFill/>
        </p:spPr>
        <p:txBody>
          <a:bodyPr wrap="square" rtlCol="0">
            <a:spAutoFit/>
          </a:bodyPr>
          <a:lstStyle/>
          <a:p>
            <a:r>
              <a:rPr lang="en-US" u="sng" dirty="0" smtClean="0"/>
              <a:t>Slide Not shown </a:t>
            </a:r>
          </a:p>
          <a:p>
            <a:r>
              <a:rPr lang="en-US" u="sng" dirty="0" smtClean="0"/>
              <a:t>THIS MONTH !!</a:t>
            </a:r>
            <a:endParaRPr lang="en-US" u="sng" dirty="0"/>
          </a:p>
        </p:txBody>
      </p:sp>
      <p:sp>
        <p:nvSpPr>
          <p:cNvPr id="4" name="Rectangle 3"/>
          <p:cNvSpPr/>
          <p:nvPr/>
        </p:nvSpPr>
        <p:spPr>
          <a:xfrm>
            <a:off x="3886200" y="6280666"/>
            <a:ext cx="5244310" cy="523220"/>
          </a:xfrm>
          <a:prstGeom prst="rect">
            <a:avLst/>
          </a:prstGeom>
        </p:spPr>
        <p:txBody>
          <a:bodyPr wrap="square">
            <a:spAutoFit/>
          </a:bodyPr>
          <a:lstStyle/>
          <a:p>
            <a:pPr algn="r"/>
            <a:r>
              <a:rPr lang="en-US" sz="1400" dirty="0" smtClean="0"/>
              <a:t> </a:t>
            </a:r>
            <a:r>
              <a:rPr lang="en-US" sz="1400" dirty="0" smtClean="0">
                <a:hlinkClick r:id="rId2"/>
              </a:rPr>
              <a:t>https</a:t>
            </a:r>
            <a:r>
              <a:rPr lang="en-US" sz="1400" dirty="0">
                <a:hlinkClick r:id="rId2"/>
              </a:rPr>
              <a:t>://</a:t>
            </a:r>
            <a:r>
              <a:rPr lang="en-US" sz="1400" dirty="0" smtClean="0">
                <a:hlinkClick r:id="rId2"/>
              </a:rPr>
              <a:t>www.fireweatheravalanche.org/fire/current-list-of-us-wildfires</a:t>
            </a:r>
            <a:endParaRPr lang="en-US" sz="1400" dirty="0" smtClean="0"/>
          </a:p>
          <a:p>
            <a:pPr algn="r"/>
            <a:r>
              <a:rPr lang="en-US" sz="1400" dirty="0" smtClean="0"/>
              <a:t>(not govt. source! Not sure how good is this data?) </a:t>
            </a:r>
            <a:endParaRPr lang="en-US" sz="1400" dirty="0"/>
          </a:p>
        </p:txBody>
      </p:sp>
      <p:cxnSp>
        <p:nvCxnSpPr>
          <p:cNvPr id="7" name="Straight Arrow Connector 6"/>
          <p:cNvCxnSpPr/>
          <p:nvPr/>
        </p:nvCxnSpPr>
        <p:spPr>
          <a:xfrm flipH="1">
            <a:off x="8458200" y="1981200"/>
            <a:ext cx="381000" cy="381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091475" y="3429000"/>
            <a:ext cx="537925" cy="1534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7200" y="5819535"/>
            <a:ext cx="1828800" cy="923330"/>
          </a:xfrm>
          <a:prstGeom prst="rect">
            <a:avLst/>
          </a:prstGeom>
          <a:noFill/>
        </p:spPr>
        <p:txBody>
          <a:bodyPr wrap="square" rtlCol="0">
            <a:spAutoFit/>
          </a:bodyPr>
          <a:lstStyle/>
          <a:p>
            <a:r>
              <a:rPr lang="en-US" u="sng" dirty="0" smtClean="0"/>
              <a:t>No major fire weather issue </a:t>
            </a:r>
            <a:endParaRPr lang="en-US" u="sng" dirty="0" smtClean="0"/>
          </a:p>
          <a:p>
            <a:r>
              <a:rPr lang="en-US" u="sng" dirty="0" smtClean="0"/>
              <a:t>THIS MONTH !!</a:t>
            </a:r>
            <a:endParaRPr lang="en-US" u="sng" dirty="0"/>
          </a:p>
        </p:txBody>
      </p:sp>
      <p:pic>
        <p:nvPicPr>
          <p:cNvPr id="3" name="Picture 2"/>
          <p:cNvPicPr>
            <a:picLocks noChangeAspect="1"/>
          </p:cNvPicPr>
          <p:nvPr/>
        </p:nvPicPr>
        <p:blipFill>
          <a:blip r:embed="rId3"/>
          <a:stretch>
            <a:fillRect/>
          </a:stretch>
        </p:blipFill>
        <p:spPr>
          <a:xfrm>
            <a:off x="31173" y="0"/>
            <a:ext cx="9099337" cy="5715000"/>
          </a:xfrm>
          <a:prstGeom prst="rect">
            <a:avLst/>
          </a:prstGeom>
        </p:spPr>
      </p:pic>
    </p:spTree>
    <p:extLst>
      <p:ext uri="{BB962C8B-B14F-4D97-AF65-F5344CB8AC3E}">
        <p14:creationId xmlns:p14="http://schemas.microsoft.com/office/powerpoint/2010/main" val="17957501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92863" y="3576367"/>
            <a:ext cx="2751137" cy="1785051"/>
          </a:xfrm>
          <a:prstGeom prst="rect">
            <a:avLst/>
          </a:prstGeom>
        </p:spPr>
      </p:pic>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23</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23</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555327" y="2953138"/>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31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285" y="0"/>
            <a:ext cx="3338416" cy="219449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2076" y="2209800"/>
            <a:ext cx="3349625" cy="20530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2"/>
          <a:stretch>
            <a:fillRect/>
          </a:stretch>
        </p:blipFill>
        <p:spPr>
          <a:xfrm>
            <a:off x="3705011" y="2514695"/>
            <a:ext cx="2590575" cy="1744101"/>
          </a:xfrm>
          <a:prstGeom prst="rect">
            <a:avLst/>
          </a:prstGeom>
        </p:spPr>
      </p:pic>
      <p:pic>
        <p:nvPicPr>
          <p:cNvPr id="11266" name="Picture 2" descr="u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2076" y="4258796"/>
            <a:ext cx="3349625" cy="2099167"/>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35"/>
          <p:cNvCxnSpPr/>
          <p:nvPr/>
        </p:nvCxnSpPr>
        <p:spPr>
          <a:xfrm>
            <a:off x="5867400" y="3159320"/>
            <a:ext cx="2743200" cy="115571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24</a:t>
            </a:fld>
            <a:endParaRPr lang="en-US" altLang="en-US" dirty="0"/>
          </a:p>
        </p:txBody>
      </p:sp>
      <p:sp>
        <p:nvSpPr>
          <p:cNvPr id="6" name="TextBox 5"/>
          <p:cNvSpPr txBox="1"/>
          <p:nvPr/>
        </p:nvSpPr>
        <p:spPr>
          <a:xfrm>
            <a:off x="152400" y="76200"/>
            <a:ext cx="8839200" cy="3831818"/>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0033CC"/>
                </a:solidFill>
                <a:latin typeface="verdana,arial,serif"/>
              </a:rPr>
              <a:t>13 July 2023</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r>
              <a:rPr lang="en-US" b="1" u="sng" dirty="0">
                <a:solidFill>
                  <a:srgbClr val="FF0000"/>
                </a:solidFill>
              </a:rPr>
              <a:t>El </a:t>
            </a:r>
            <a:r>
              <a:rPr lang="en-US" b="1" u="sng" dirty="0" smtClean="0">
                <a:solidFill>
                  <a:srgbClr val="FF0000"/>
                </a:solidFill>
              </a:rPr>
              <a:t>Niño Advisory</a:t>
            </a:r>
            <a:endParaRPr lang="en-US" altLang="en-US" sz="800" b="1" u="sng" dirty="0">
              <a:solidFill>
                <a:srgbClr val="0033CC"/>
              </a:solidFill>
              <a:latin typeface="Arial" pitchFamily="34" charset="0"/>
            </a:endParaRPr>
          </a:p>
          <a:p>
            <a:pPr>
              <a:spcBef>
                <a:spcPct val="50000"/>
              </a:spcBef>
            </a:pPr>
            <a:r>
              <a:rPr lang="en-US" altLang="en-US" sz="1600" b="1" u="sng" dirty="0" smtClean="0">
                <a:solidFill>
                  <a:srgbClr val="0033CC"/>
                </a:solidFill>
              </a:rPr>
              <a:t>Synopsis</a:t>
            </a:r>
            <a:r>
              <a:rPr lang="en-US" altLang="en-US" sz="1600" b="1" dirty="0" smtClean="0">
                <a:solidFill>
                  <a:srgbClr val="0033CC"/>
                </a:solidFill>
              </a:rPr>
              <a:t>: </a:t>
            </a:r>
            <a:r>
              <a:rPr lang="en-US" b="1" dirty="0"/>
              <a:t>There is a greater than 90% chance that El Niño will continue through the Northern Hemisphere winter. </a:t>
            </a:r>
            <a:endParaRPr lang="en-US" dirty="0"/>
          </a:p>
        </p:txBody>
      </p:sp>
      <p:sp>
        <p:nvSpPr>
          <p:cNvPr id="7" name="TextBox 6"/>
          <p:cNvSpPr txBox="1"/>
          <p:nvPr/>
        </p:nvSpPr>
        <p:spPr>
          <a:xfrm>
            <a:off x="507763" y="4876800"/>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pic>
        <p:nvPicPr>
          <p:cNvPr id="2" name="Picture 1"/>
          <p:cNvPicPr>
            <a:picLocks noChangeAspect="1"/>
          </p:cNvPicPr>
          <p:nvPr/>
        </p:nvPicPr>
        <p:blipFill>
          <a:blip r:embed="rId3"/>
          <a:stretch>
            <a:fillRect/>
          </a:stretch>
        </p:blipFill>
        <p:spPr>
          <a:xfrm>
            <a:off x="838200" y="5334535"/>
            <a:ext cx="7467600" cy="1371065"/>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3204" y="646112"/>
            <a:ext cx="4451739" cy="6135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25</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962400" y="954088"/>
            <a:ext cx="609600" cy="57554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7772400" y="1295400"/>
            <a:ext cx="685800"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96000" y="1397152"/>
            <a:ext cx="2136805" cy="461665"/>
          </a:xfrm>
          <a:prstGeom prst="rect">
            <a:avLst/>
          </a:prstGeom>
          <a:noFill/>
        </p:spPr>
        <p:txBody>
          <a:bodyPr wrap="square" rtlCol="0">
            <a:spAutoFit/>
          </a:bodyPr>
          <a:lstStyle/>
          <a:p>
            <a:r>
              <a:rPr lang="en-US" sz="1200" dirty="0" smtClean="0"/>
              <a:t>Rapidly decreasing Subsurface cold water reserve…</a:t>
            </a:r>
            <a:endParaRPr lang="en-US" sz="1200" dirty="0"/>
          </a:p>
        </p:txBody>
      </p:sp>
      <p:cxnSp>
        <p:nvCxnSpPr>
          <p:cNvPr id="7" name="Straight Arrow Connector 6"/>
          <p:cNvCxnSpPr/>
          <p:nvPr/>
        </p:nvCxnSpPr>
        <p:spPr>
          <a:xfrm flipV="1">
            <a:off x="7848600" y="1213510"/>
            <a:ext cx="609600" cy="442772"/>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63369" y="2209800"/>
            <a:ext cx="3993535" cy="2174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63369" y="113433"/>
            <a:ext cx="4031770" cy="203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63368" y="4490218"/>
            <a:ext cx="3993535" cy="213918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726021" y="3368033"/>
            <a:ext cx="4433900" cy="23495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26</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181600" y="1790596"/>
            <a:ext cx="2996703" cy="923330"/>
          </a:xfrm>
          <a:prstGeom prst="rect">
            <a:avLst/>
          </a:prstGeom>
          <a:noFill/>
        </p:spPr>
        <p:txBody>
          <a:bodyPr wrap="square" rtlCol="0">
            <a:spAutoFit/>
          </a:bodyPr>
          <a:lstStyle/>
          <a:p>
            <a:r>
              <a:rPr lang="en-US" dirty="0" smtClean="0"/>
              <a:t>Will the El Nino come/</a:t>
            </a:r>
            <a:r>
              <a:rPr lang="en-US" dirty="0"/>
              <a:t>h</a:t>
            </a:r>
            <a:r>
              <a:rPr lang="en-US" dirty="0" smtClean="0"/>
              <a:t>appen as we think it is going to happen?</a:t>
            </a:r>
            <a:endParaRPr lang="en-US" dirty="0" smtClean="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90800" y="2743200"/>
            <a:ext cx="0" cy="16764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514600" y="4495800"/>
            <a:ext cx="76200" cy="14478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76200" y="17240"/>
            <a:ext cx="4578053" cy="676455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1981200" y="2767231"/>
            <a:ext cx="4572000" cy="165236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43000" y="1182264"/>
            <a:ext cx="4267200" cy="305606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a:spLocks noChangeArrowheads="1"/>
          </p:cNvSpPr>
          <p:nvPr/>
        </p:nvSpPr>
        <p:spPr bwMode="auto">
          <a:xfrm>
            <a:off x="0" y="34905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July  </a:t>
            </a:r>
            <a:r>
              <a:rPr lang="en-US" altLang="en-US" sz="1800" dirty="0" smtClean="0">
                <a:latin typeface="Times New Roman" pitchFamily="18" charset="0"/>
              </a:rPr>
              <a:t>CPC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27</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5187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June </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6705600" y="2438400"/>
            <a:ext cx="228600" cy="2180939"/>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162800" y="4709755"/>
            <a:ext cx="533400" cy="700445"/>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162800" y="4862155"/>
            <a:ext cx="685800" cy="624245"/>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48400" y="5486400"/>
            <a:ext cx="2057400" cy="400110"/>
          </a:xfrm>
          <a:prstGeom prst="rect">
            <a:avLst/>
          </a:prstGeom>
          <a:noFill/>
        </p:spPr>
        <p:txBody>
          <a:bodyPr wrap="square" rtlCol="0">
            <a:spAutoFit/>
          </a:bodyPr>
          <a:lstStyle/>
          <a:p>
            <a:r>
              <a:rPr lang="en-US" sz="1000" dirty="0" smtClean="0"/>
              <a:t>Both </a:t>
            </a:r>
            <a:r>
              <a:rPr lang="en-US" sz="1000" dirty="0" err="1" smtClean="0"/>
              <a:t>Stat.Avg</a:t>
            </a:r>
            <a:r>
              <a:rPr lang="en-US" sz="1000" dirty="0"/>
              <a:t> </a:t>
            </a:r>
            <a:r>
              <a:rPr lang="en-US" sz="1000" dirty="0" smtClean="0"/>
              <a:t>&amp; CPC-consolidated</a:t>
            </a:r>
          </a:p>
          <a:p>
            <a:r>
              <a:rPr lang="en-US" sz="1000" dirty="0" smtClean="0"/>
              <a:t>are keeping it under 0.5 deg. C ??</a:t>
            </a:r>
            <a:endParaRPr lang="en-US" sz="1000" dirty="0"/>
          </a:p>
        </p:txBody>
      </p:sp>
      <p:cxnSp>
        <p:nvCxnSpPr>
          <p:cNvPr id="9" name="Straight Arrow Connector 8"/>
          <p:cNvCxnSpPr/>
          <p:nvPr/>
        </p:nvCxnSpPr>
        <p:spPr>
          <a:xfrm flipH="1" flipV="1">
            <a:off x="7696200" y="4124039"/>
            <a:ext cx="914401" cy="6765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266" name="Picture 2" descr="NOAA?CPC ENSO Forecast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4167845" cy="263399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RI ENSO Model Forecast Plumes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103" y="50695"/>
            <a:ext cx="4242593" cy="308552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RI ENSO Model Forecast Plumes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9103" y="3276600"/>
            <a:ext cx="4242593" cy="31218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336131" y="5334000"/>
            <a:ext cx="701768" cy="369332"/>
          </a:xfrm>
          <a:prstGeom prst="rect">
            <a:avLst/>
          </a:prstGeom>
          <a:noFill/>
        </p:spPr>
        <p:txBody>
          <a:bodyPr wrap="square" rtlCol="0">
            <a:spAutoFit/>
          </a:bodyPr>
          <a:lstStyle/>
          <a:p>
            <a:r>
              <a:rPr lang="en-US" dirty="0" smtClean="0"/>
              <a:t>E/W</a:t>
            </a:r>
            <a:endParaRPr lang="en-US" dirty="0"/>
          </a:p>
        </p:txBody>
      </p:sp>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28</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July</a:t>
            </a:r>
            <a:r>
              <a:rPr lang="en-US" altLang="en-US" sz="2400" kern="0" dirty="0" smtClean="0"/>
              <a:t>)/</a:t>
            </a:r>
            <a:r>
              <a:rPr lang="en-US" altLang="en-US" sz="2400" kern="0" dirty="0"/>
              <a:t>Seasonal </a:t>
            </a:r>
            <a:r>
              <a:rPr lang="en-US" altLang="en-US" sz="2400" kern="0" dirty="0" smtClean="0"/>
              <a:t>(</a:t>
            </a:r>
            <a:r>
              <a:rPr lang="en-US" altLang="en-US" sz="2400" b="1" u="sng" kern="0" dirty="0" smtClean="0"/>
              <a:t>JAS</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June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4107292"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flipH="1">
            <a:off x="3429000" y="914400"/>
            <a:ext cx="228600" cy="388620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Latest 30 Day Temperature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9" y="27533"/>
            <a:ext cx="3869486" cy="3054776"/>
          </a:xfrm>
          <a:prstGeom prst="rect">
            <a:avLst/>
          </a:prstGeom>
          <a:noFill/>
          <a:ln>
            <a:noFill/>
          </a:ln>
        </p:spPr>
      </p:pic>
      <p:pic>
        <p:nvPicPr>
          <p:cNvPr id="19" name="Picture 18" descr="https://www.cpc.ncep.noaa.gov/products/predictions/long_range/lead01/off01_tem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200400"/>
            <a:ext cx="4038599" cy="3256299"/>
          </a:xfrm>
          <a:prstGeom prst="rect">
            <a:avLst/>
          </a:prstGeom>
          <a:noFill/>
          <a:ln>
            <a:noFill/>
          </a:ln>
        </p:spPr>
      </p:pic>
      <p:pic>
        <p:nvPicPr>
          <p:cNvPr id="15" name="Picture 14"/>
          <p:cNvPicPr>
            <a:picLocks noChangeAspect="1"/>
          </p:cNvPicPr>
          <p:nvPr/>
        </p:nvPicPr>
        <p:blipFill>
          <a:blip r:embed="rId4"/>
          <a:stretch>
            <a:fillRect/>
          </a:stretch>
        </p:blipFill>
        <p:spPr>
          <a:xfrm>
            <a:off x="-4864" y="3690634"/>
            <a:ext cx="3881539" cy="2990850"/>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29</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June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July</a:t>
            </a:r>
            <a:r>
              <a:rPr lang="en-US" altLang="en-US" sz="2400" kern="0" dirty="0" smtClean="0"/>
              <a:t>)/</a:t>
            </a:r>
            <a:r>
              <a:rPr lang="en-US" altLang="en-US" sz="2400" kern="0" dirty="0"/>
              <a:t>Seasonal </a:t>
            </a:r>
            <a:r>
              <a:rPr lang="en-US" altLang="en-US" sz="2400" kern="0" dirty="0" smtClean="0"/>
              <a:t>(</a:t>
            </a:r>
            <a:r>
              <a:rPr lang="en-US" altLang="en-US" sz="2400" b="1" u="sng" kern="0" dirty="0" smtClean="0"/>
              <a:t>JAS</a:t>
            </a:r>
            <a:r>
              <a:rPr lang="en-US" altLang="en-US" sz="2400" kern="0" dirty="0" smtClean="0"/>
              <a:t>)  </a:t>
            </a:r>
            <a:endParaRPr lang="en-US" altLang="en-US" sz="2400" kern="0" dirty="0"/>
          </a:p>
        </p:txBody>
      </p:sp>
      <p:sp>
        <p:nvSpPr>
          <p:cNvPr id="6" name="TextBox 5"/>
          <p:cNvSpPr txBox="1"/>
          <p:nvPr/>
        </p:nvSpPr>
        <p:spPr>
          <a:xfrm>
            <a:off x="152400" y="3200400"/>
            <a:ext cx="3738524" cy="461665"/>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   </a:t>
            </a:r>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21" name="Straight Arrow Connector 20"/>
          <p:cNvCxnSpPr/>
          <p:nvPr/>
        </p:nvCxnSpPr>
        <p:spPr>
          <a:xfrm flipV="1">
            <a:off x="2362200" y="1331199"/>
            <a:ext cx="165164" cy="336173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descr="https://www.cpc.ncep.noaa.gov/products/predictions/long_range/lead14/off15_prc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93" y="76200"/>
            <a:ext cx="3855631" cy="2819400"/>
          </a:xfrm>
          <a:prstGeom prst="rect">
            <a:avLst/>
          </a:prstGeom>
          <a:noFill/>
          <a:ln>
            <a:noFill/>
          </a:ln>
        </p:spPr>
      </p:pic>
      <p:pic>
        <p:nvPicPr>
          <p:cNvPr id="26" name="Picture 25" descr="https://www.cpc.ncep.noaa.gov/products/predictions/long_range/lead01/off01_prc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283290"/>
            <a:ext cx="4192642" cy="3256219"/>
          </a:xfrm>
          <a:prstGeom prst="rect">
            <a:avLst/>
          </a:prstGeom>
          <a:noFill/>
          <a:ln>
            <a:noFill/>
          </a:ln>
        </p:spPr>
      </p:pic>
      <p:pic>
        <p:nvPicPr>
          <p:cNvPr id="7" name="Picture 6"/>
          <p:cNvPicPr>
            <a:picLocks noChangeAspect="1"/>
          </p:cNvPicPr>
          <p:nvPr/>
        </p:nvPicPr>
        <p:blipFill>
          <a:blip r:embed="rId4"/>
          <a:stretch>
            <a:fillRect/>
          </a:stretch>
        </p:blipFill>
        <p:spPr>
          <a:xfrm>
            <a:off x="0" y="3631469"/>
            <a:ext cx="3890924" cy="2775688"/>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experimental objective long-term drought blen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402" y="3810000"/>
            <a:ext cx="3490597" cy="2626913"/>
          </a:xfrm>
          <a:prstGeom prst="rect">
            <a:avLst/>
          </a:prstGeom>
          <a:noFill/>
          <a:ln>
            <a:noFill/>
          </a:ln>
        </p:spPr>
      </p:pic>
      <p:pic>
        <p:nvPicPr>
          <p:cNvPr id="33" name="Picture 32" descr="experimental objective short-term drought blen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029" y="1432659"/>
            <a:ext cx="3472970" cy="2463238"/>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2590800" y="60178"/>
            <a:ext cx="3200400" cy="307777"/>
          </a:xfrm>
          <a:prstGeom prst="rect">
            <a:avLst/>
          </a:prstGeom>
          <a:noFill/>
        </p:spPr>
        <p:txBody>
          <a:bodyPr wrap="square" rtlCol="0">
            <a:spAutoFit/>
          </a:bodyPr>
          <a:lstStyle/>
          <a:p>
            <a:r>
              <a:rPr lang="en-US" sz="1400" b="1" u="sng" dirty="0" smtClean="0"/>
              <a:t>New slide now included in this briefing!  </a:t>
            </a:r>
          </a:p>
        </p:txBody>
      </p:sp>
      <p:pic>
        <p:nvPicPr>
          <p:cNvPr id="5" name="Picture 4"/>
          <p:cNvPicPr>
            <a:picLocks noChangeAspect="1"/>
          </p:cNvPicPr>
          <p:nvPr/>
        </p:nvPicPr>
        <p:blipFill>
          <a:blip r:embed="rId5"/>
          <a:stretch>
            <a:fillRect/>
          </a:stretch>
        </p:blipFill>
        <p:spPr>
          <a:xfrm>
            <a:off x="15483" y="1"/>
            <a:ext cx="2346717" cy="533400"/>
          </a:xfrm>
          <a:prstGeom prst="rect">
            <a:avLst/>
          </a:prstGeom>
        </p:spPr>
      </p:pic>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6" name="TextBox 5"/>
          <p:cNvSpPr txBox="1"/>
          <p:nvPr/>
        </p:nvSpPr>
        <p:spPr>
          <a:xfrm>
            <a:off x="6129337" y="1759680"/>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sp>
        <p:nvSpPr>
          <p:cNvPr id="9" name="TextBox 8"/>
          <p:cNvSpPr txBox="1"/>
          <p:nvPr/>
        </p:nvSpPr>
        <p:spPr>
          <a:xfrm>
            <a:off x="5413737" y="4267200"/>
            <a:ext cx="3654064" cy="307777"/>
          </a:xfrm>
          <a:prstGeom prst="rect">
            <a:avLst/>
          </a:prstGeom>
          <a:noFill/>
        </p:spPr>
        <p:txBody>
          <a:bodyPr wrap="square" rtlCol="0">
            <a:spAutoFit/>
          </a:bodyPr>
          <a:lstStyle/>
          <a:p>
            <a:r>
              <a:rPr lang="en-US" sz="1400" dirty="0" smtClean="0"/>
              <a:t>Latest Official USDM (US Drought Monitor)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a:t>https://droughtmonitor.unl.edu/ConditionsOutlooks/CurrentConditions.aspx</a:t>
            </a:r>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164215" cy="1323439"/>
          </a:xfrm>
          <a:prstGeom prst="rect">
            <a:avLst/>
          </a:prstGeom>
          <a:noFill/>
        </p:spPr>
        <p:txBody>
          <a:bodyPr wrap="square" rtlCol="0">
            <a:spAutoFit/>
          </a:bodyPr>
          <a:lstStyle/>
          <a:p>
            <a:r>
              <a:rPr lang="en-US" sz="1600" u="sng" dirty="0" smtClean="0"/>
              <a:t>Objectively Integrated</a:t>
            </a:r>
          </a:p>
          <a:p>
            <a:r>
              <a:rPr lang="en-US" sz="1600" u="sng" dirty="0"/>
              <a:t>v</a:t>
            </a:r>
            <a:r>
              <a:rPr lang="en-US" sz="1600" u="sng" dirty="0" smtClean="0"/>
              <a:t>ersus Deep Learning </a:t>
            </a:r>
          </a:p>
          <a:p>
            <a:r>
              <a:rPr lang="en-US" sz="1200" u="sng" dirty="0"/>
              <a:t>m</a:t>
            </a:r>
            <a:r>
              <a:rPr lang="en-US" sz="1200" u="sng" dirty="0" smtClean="0"/>
              <a:t>ethods</a:t>
            </a:r>
            <a:r>
              <a:rPr lang="en-US" sz="1600" u="sng" dirty="0"/>
              <a:t>.</a:t>
            </a:r>
            <a:endParaRPr lang="en-US" sz="1600" u="sng" dirty="0" smtClean="0"/>
          </a:p>
          <a:p>
            <a:r>
              <a:rPr lang="en-US" sz="1600" dirty="0" smtClean="0"/>
              <a:t>Both Objective! </a:t>
            </a:r>
          </a:p>
          <a:p>
            <a:r>
              <a:rPr lang="en-US" sz="1600" dirty="0" smtClean="0"/>
              <a:t>Both update daily!</a:t>
            </a:r>
            <a:endParaRPr lang="en-US" sz="1600"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382000" y="3135868"/>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sp>
        <p:nvSpPr>
          <p:cNvPr id="53" name="TextBox 52"/>
          <p:cNvSpPr txBox="1"/>
          <p:nvPr/>
        </p:nvSpPr>
        <p:spPr>
          <a:xfrm>
            <a:off x="2111283" y="3225969"/>
            <a:ext cx="936717"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164079" y="5740569"/>
            <a:ext cx="883921"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5" name="TextBox 54"/>
          <p:cNvSpPr txBox="1"/>
          <p:nvPr/>
        </p:nvSpPr>
        <p:spPr>
          <a:xfrm>
            <a:off x="8381999" y="5105400"/>
            <a:ext cx="883921" cy="369332"/>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Runs  Weekly!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52399" y="6463836"/>
            <a:ext cx="3694611" cy="400110"/>
          </a:xfrm>
          <a:prstGeom prst="rect">
            <a:avLst/>
          </a:prstGeom>
          <a:noFill/>
        </p:spPr>
        <p:txBody>
          <a:bodyPr wrap="square" rtlCol="0">
            <a:spAutoFit/>
          </a:bodyPr>
          <a:lstStyle/>
          <a:p>
            <a:r>
              <a:rPr lang="en-US" sz="1000" dirty="0" smtClean="0"/>
              <a:t>These two maps above, used to be produced at CPC(Rich Tinker!), but recently officially done by NDMC operations!  </a:t>
            </a:r>
            <a:endParaRPr lang="en-US" sz="1000" dirty="0"/>
          </a:p>
        </p:txBody>
      </p:sp>
      <p:cxnSp>
        <p:nvCxnSpPr>
          <p:cNvPr id="45" name="Straight Arrow Connector 44"/>
          <p:cNvCxnSpPr/>
          <p:nvPr/>
        </p:nvCxnSpPr>
        <p:spPr>
          <a:xfrm flipV="1">
            <a:off x="6318545" y="3386383"/>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1816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descr="https://www.cpc.ncep.noaa.gov/products/people/lxu/odi/img/obi.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7155" y="921103"/>
            <a:ext cx="2425811" cy="1777142"/>
          </a:xfrm>
          <a:prstGeom prst="rect">
            <a:avLst/>
          </a:prstGeom>
          <a:noFill/>
          <a:ln>
            <a:noFill/>
          </a:ln>
        </p:spPr>
      </p:pic>
      <p:pic>
        <p:nvPicPr>
          <p:cNvPr id="46" name="Picture 45" descr="https://www.cpc.ncep.noaa.gov/products/people/lxu/odi/img/odi.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7510" y="2262458"/>
            <a:ext cx="2524125" cy="1796531"/>
          </a:xfrm>
          <a:prstGeom prst="rect">
            <a:avLst/>
          </a:prstGeom>
          <a:noFill/>
          <a:ln>
            <a:noFill/>
          </a:ln>
        </p:spPr>
      </p:pic>
      <p:pic>
        <p:nvPicPr>
          <p:cNvPr id="34" name="Picture 33"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7495" y="4535556"/>
            <a:ext cx="3279302" cy="2104514"/>
          </a:xfrm>
          <a:prstGeom prst="rect">
            <a:avLst/>
          </a:prstGeom>
          <a:noFill/>
          <a:ln>
            <a:noFill/>
          </a:ln>
        </p:spPr>
      </p:pic>
      <p:sp>
        <p:nvSpPr>
          <p:cNvPr id="10" name="TextBox 9"/>
          <p:cNvSpPr txBox="1"/>
          <p:nvPr/>
        </p:nvSpPr>
        <p:spPr>
          <a:xfrm>
            <a:off x="3810000" y="4343400"/>
            <a:ext cx="1167496" cy="2277547"/>
          </a:xfrm>
          <a:prstGeom prst="rect">
            <a:avLst/>
          </a:prstGeom>
          <a:noFill/>
        </p:spPr>
        <p:txBody>
          <a:bodyPr wrap="square" rtlCol="0">
            <a:spAutoFit/>
          </a:bodyPr>
          <a:lstStyle/>
          <a:p>
            <a:r>
              <a:rPr lang="en-US" b="1" dirty="0" smtClean="0">
                <a:solidFill>
                  <a:srgbClr val="FF0000"/>
                </a:solidFill>
              </a:rPr>
              <a:t>{ Slide shown last month } </a:t>
            </a:r>
          </a:p>
          <a:p>
            <a:r>
              <a:rPr lang="en-US" sz="1400" b="1" u="sng" dirty="0" smtClean="0">
                <a:solidFill>
                  <a:srgbClr val="FF0000"/>
                </a:solidFill>
              </a:rPr>
              <a:t>See/compare our </a:t>
            </a:r>
            <a:r>
              <a:rPr lang="en-US" sz="1400" b="1" u="sng" dirty="0" err="1" smtClean="0">
                <a:solidFill>
                  <a:srgbClr val="FF0000"/>
                </a:solidFill>
              </a:rPr>
              <a:t>fcst</a:t>
            </a:r>
            <a:r>
              <a:rPr lang="en-US" sz="1400" b="1" u="sng" dirty="0" smtClean="0">
                <a:solidFill>
                  <a:srgbClr val="FF0000"/>
                </a:solidFill>
              </a:rPr>
              <a:t> </a:t>
            </a:r>
            <a:r>
              <a:rPr lang="en-US" sz="1400" b="1" u="sng" dirty="0" err="1" smtClean="0">
                <a:solidFill>
                  <a:srgbClr val="FF0000"/>
                </a:solidFill>
              </a:rPr>
              <a:t>recommmendation</a:t>
            </a:r>
            <a:r>
              <a:rPr lang="en-US" sz="1400" b="1" u="sng" dirty="0" smtClean="0">
                <a:solidFill>
                  <a:srgbClr val="FF0000"/>
                </a:solidFill>
              </a:rPr>
              <a:t>!  </a:t>
            </a:r>
            <a:r>
              <a:rPr lang="en-US" sz="1400" b="1" u="sng" dirty="0">
                <a:solidFill>
                  <a:srgbClr val="FF0000"/>
                </a:solidFill>
              </a:rPr>
              <a:t>l</a:t>
            </a:r>
            <a:r>
              <a:rPr lang="en-US" sz="1400" b="1" u="sng" dirty="0" smtClean="0">
                <a:solidFill>
                  <a:srgbClr val="FF0000"/>
                </a:solidFill>
              </a:rPr>
              <a:t>ast month </a:t>
            </a:r>
            <a:r>
              <a:rPr lang="en-US" sz="1400" b="1" u="sng" dirty="0" smtClean="0">
                <a:solidFill>
                  <a:srgbClr val="FF0000"/>
                </a:solidFill>
                <a:sym typeface="Wingdings" panose="05000000000000000000" pitchFamily="2" charset="2"/>
              </a:rPr>
              <a:t>  </a:t>
            </a:r>
            <a:endParaRPr lang="en-US" sz="1400" b="1" u="sng" dirty="0">
              <a:solidFill>
                <a:srgbClr val="FF0000"/>
              </a:solidFill>
            </a:endParaRPr>
          </a:p>
        </p:txBody>
      </p:sp>
      <p:cxnSp>
        <p:nvCxnSpPr>
          <p:cNvPr id="13" name="Straight Arrow Connector 12"/>
          <p:cNvCxnSpPr/>
          <p:nvPr/>
        </p:nvCxnSpPr>
        <p:spPr>
          <a:xfrm flipH="1" flipV="1">
            <a:off x="3403145" y="2262315"/>
            <a:ext cx="902155" cy="248787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30</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308077"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38200" y="5029200"/>
            <a:ext cx="2595396" cy="954107"/>
          </a:xfrm>
          <a:prstGeom prst="rect">
            <a:avLst/>
          </a:prstGeom>
          <a:noFill/>
        </p:spPr>
        <p:txBody>
          <a:bodyPr wrap="square" rtlCol="0">
            <a:spAutoFit/>
          </a:bodyPr>
          <a:lstStyle/>
          <a:p>
            <a:r>
              <a:rPr lang="en-US" sz="1400" dirty="0" smtClean="0"/>
              <a:t>Reg. California, the severe drought conditions, a year ago, a few months ago, has literally turned into a flood situation! </a:t>
            </a:r>
            <a:endParaRPr lang="en-US" sz="1400" dirty="0"/>
          </a:p>
        </p:txBody>
      </p:sp>
      <p:cxnSp>
        <p:nvCxnSpPr>
          <p:cNvPr id="26" name="Straight Arrow Connector 25"/>
          <p:cNvCxnSpPr/>
          <p:nvPr/>
        </p:nvCxnSpPr>
        <p:spPr>
          <a:xfrm flipH="1" flipV="1">
            <a:off x="2895601" y="1828800"/>
            <a:ext cx="4791023" cy="4038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266" name="Picture 2" descr="https://www.wpc.ncep.noaa.gov/qpf/p168i.gif?16896294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5" y="7937"/>
            <a:ext cx="4284892" cy="3004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440468" y="2041469"/>
            <a:ext cx="4687514" cy="456712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779029"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31</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2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16/17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4366901" cy="400110"/>
          </a:xfrm>
          <a:prstGeom prst="rect">
            <a:avLst/>
          </a:prstGeom>
          <a:noFill/>
        </p:spPr>
        <p:txBody>
          <a:bodyPr wrap="none" rtlCol="0">
            <a:spAutoFit/>
          </a:bodyPr>
          <a:lstStyle/>
          <a:p>
            <a:r>
              <a:rPr lang="en-US" sz="2000" dirty="0" smtClean="0"/>
              <a:t>The 3Models are: CFSV2, GEFS, &amp; EC </a:t>
            </a:r>
            <a:endParaRPr lang="en-US" sz="2000"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7670" cy="6858000"/>
          </a:xfrm>
          <a:prstGeom prst="rect">
            <a:avLst/>
          </a:prstGeom>
        </p:spPr>
      </p:pic>
      <p:grpSp>
        <p:nvGrpSpPr>
          <p:cNvPr id="5" name="Group 4"/>
          <p:cNvGrpSpPr/>
          <p:nvPr/>
        </p:nvGrpSpPr>
        <p:grpSpPr>
          <a:xfrm>
            <a:off x="3429000" y="2286000"/>
            <a:ext cx="247650" cy="3214643"/>
            <a:chOff x="3429000" y="2286000"/>
            <a:chExt cx="247650" cy="3214643"/>
          </a:xfrm>
        </p:grpSpPr>
        <p:cxnSp>
          <p:nvCxnSpPr>
            <p:cNvPr id="11" name="Straight Connector 10"/>
            <p:cNvCxnSpPr/>
            <p:nvPr/>
          </p:nvCxnSpPr>
          <p:spPr>
            <a:xfrm>
              <a:off x="3676650" y="2286000"/>
              <a:ext cx="0" cy="3200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429000" y="22860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29000" y="5500643"/>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32</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2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16/17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49"/>
            <a:ext cx="8849572" cy="6836294"/>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33</a:t>
            </a:fld>
            <a:endParaRPr lang="en-US" altLang="en-US" dirty="0"/>
          </a:p>
        </p:txBody>
      </p:sp>
      <p:sp>
        <p:nvSpPr>
          <p:cNvPr id="7" name="Rectangle 6"/>
          <p:cNvSpPr/>
          <p:nvPr/>
        </p:nvSpPr>
        <p:spPr>
          <a:xfrm>
            <a:off x="45720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2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16/17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a:off x="7543800" y="5410202"/>
            <a:ext cx="838200" cy="2285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505200" y="2641538"/>
            <a:ext cx="762000" cy="1016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7"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34</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16/17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35</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2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16/17 July</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0487"/>
            <a:ext cx="7277100" cy="53493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width:700px"/>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8085" y="5638800"/>
            <a:ext cx="1715915" cy="1195057"/>
          </a:xfrm>
          <a:prstGeom prst="rect">
            <a:avLst/>
          </a:prstGeom>
          <a:noFill/>
          <a:ln>
            <a:noFill/>
          </a:ln>
        </p:spPr>
      </p:pic>
      <p:sp>
        <p:nvSpPr>
          <p:cNvPr id="5" name="TextBox 4"/>
          <p:cNvSpPr txBox="1"/>
          <p:nvPr/>
        </p:nvSpPr>
        <p:spPr>
          <a:xfrm>
            <a:off x="228600" y="6658"/>
            <a:ext cx="7010400" cy="646331"/>
          </a:xfrm>
          <a:prstGeom prst="rect">
            <a:avLst/>
          </a:prstGeom>
          <a:noFill/>
        </p:spPr>
        <p:txBody>
          <a:bodyPr wrap="square" rtlCol="0">
            <a:spAutoFit/>
          </a:bodyPr>
          <a:lstStyle/>
          <a:p>
            <a:r>
              <a:rPr lang="en-US" b="1" dirty="0" smtClean="0">
                <a:solidFill>
                  <a:srgbClr val="FF0000"/>
                </a:solidFill>
              </a:rPr>
              <a:t>Week-4 Soil Moisture Percentile (SMP) </a:t>
            </a:r>
            <a:r>
              <a:rPr lang="en-US" b="1" dirty="0" err="1" smtClean="0">
                <a:solidFill>
                  <a:srgbClr val="FF0000"/>
                </a:solidFill>
              </a:rPr>
              <a:t>Fcst</a:t>
            </a:r>
            <a:r>
              <a:rPr lang="en-US" b="1" dirty="0" smtClean="0">
                <a:solidFill>
                  <a:srgbClr val="FF0000"/>
                </a:solidFill>
              </a:rPr>
              <a:t> </a:t>
            </a:r>
            <a:r>
              <a:rPr lang="en-US" dirty="0" smtClean="0"/>
              <a:t>based on VIC model forced with ECMWF-extended precipitation forecast! </a:t>
            </a:r>
            <a:endParaRPr lang="en-US" dirty="0"/>
          </a:p>
        </p:txBody>
      </p:sp>
      <p:sp>
        <p:nvSpPr>
          <p:cNvPr id="6" name="Rectangle 5"/>
          <p:cNvSpPr/>
          <p:nvPr/>
        </p:nvSpPr>
        <p:spPr>
          <a:xfrm>
            <a:off x="114300" y="6237295"/>
            <a:ext cx="8915400" cy="492443"/>
          </a:xfrm>
          <a:prstGeom prst="rect">
            <a:avLst/>
          </a:prstGeom>
        </p:spPr>
        <p:txBody>
          <a:bodyPr wrap="square">
            <a:spAutoFit/>
          </a:bodyPr>
          <a:lstStyle/>
          <a:p>
            <a:r>
              <a:rPr lang="en-US" sz="1400" dirty="0" smtClean="0"/>
              <a:t>(From Drs. Li Xu and Yun Fan)  More detail at From: </a:t>
            </a:r>
            <a:r>
              <a:rPr lang="en-US" sz="1200" dirty="0" smtClean="0"/>
              <a:t>https</a:t>
            </a:r>
            <a:r>
              <a:rPr lang="en-US" sz="1200" dirty="0"/>
              <a:t>://</a:t>
            </a:r>
            <a:r>
              <a:rPr lang="en-US" sz="1200" dirty="0" smtClean="0"/>
              <a:t>www.cpc.ncep.noaa.gov/products/people/lxu/flashd/flash_prediction.html#10</a:t>
            </a:r>
            <a:endParaRPr lang="en-US" sz="12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Based on Yesterday’s IC</a:t>
            </a:r>
            <a:endParaRPr lang="en-US" dirty="0"/>
          </a:p>
        </p:txBody>
      </p:sp>
      <p:sp>
        <p:nvSpPr>
          <p:cNvPr id="3" name="Rectangle 2"/>
          <p:cNvSpPr/>
          <p:nvPr/>
        </p:nvSpPr>
        <p:spPr>
          <a:xfrm>
            <a:off x="73236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64602" y="1066800"/>
            <a:ext cx="2286000" cy="334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77100" y="3400138"/>
            <a:ext cx="1752600" cy="1815882"/>
          </a:xfrm>
          <a:prstGeom prst="rect">
            <a:avLst/>
          </a:prstGeom>
          <a:noFill/>
        </p:spPr>
        <p:txBody>
          <a:bodyPr wrap="square" rtlCol="0">
            <a:spAutoFit/>
          </a:bodyPr>
          <a:lstStyle/>
          <a:p>
            <a:r>
              <a:rPr lang="en-US" sz="1400" dirty="0" smtClean="0"/>
              <a:t>While not exactly mapping 1-to-1 with the drought areas, this map is generally connected to the drought areas in some ways, as it is related to soil moisture!! </a:t>
            </a:r>
            <a:endParaRPr lang="en-US" sz="1400" dirty="0"/>
          </a:p>
        </p:txBody>
      </p:sp>
      <p:sp>
        <p:nvSpPr>
          <p:cNvPr id="7" name="TextBox 6"/>
          <p:cNvSpPr txBox="1"/>
          <p:nvPr/>
        </p:nvSpPr>
        <p:spPr>
          <a:xfrm>
            <a:off x="7848600" y="6658"/>
            <a:ext cx="1295400" cy="369332"/>
          </a:xfrm>
          <a:prstGeom prst="rect">
            <a:avLst/>
          </a:prstGeom>
          <a:noFill/>
        </p:spPr>
        <p:txBody>
          <a:bodyPr wrap="square" rtlCol="0">
            <a:spAutoFit/>
          </a:bodyPr>
          <a:lstStyle/>
          <a:p>
            <a:r>
              <a:rPr lang="en-US" dirty="0" smtClean="0">
                <a:solidFill>
                  <a:srgbClr val="FF0000"/>
                </a:solidFill>
              </a:rPr>
              <a:t>This month</a:t>
            </a:r>
            <a:endParaRPr lang="en-US" dirty="0">
              <a:solidFill>
                <a:srgbClr val="FF0000"/>
              </a:solidFill>
            </a:endParaRPr>
          </a:p>
        </p:txBody>
      </p:sp>
      <p:sp>
        <p:nvSpPr>
          <p:cNvPr id="10" name="Rectangle 9"/>
          <p:cNvSpPr/>
          <p:nvPr/>
        </p:nvSpPr>
        <p:spPr>
          <a:xfrm>
            <a:off x="5347317" y="1350107"/>
            <a:ext cx="1905000" cy="334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23661" y="5410200"/>
            <a:ext cx="1820339" cy="261610"/>
          </a:xfrm>
          <a:prstGeom prst="rect">
            <a:avLst/>
          </a:prstGeom>
          <a:noFill/>
        </p:spPr>
        <p:txBody>
          <a:bodyPr wrap="square" rtlCol="0">
            <a:spAutoFit/>
          </a:bodyPr>
          <a:lstStyle/>
          <a:p>
            <a:r>
              <a:rPr lang="en-US" sz="1100" dirty="0" smtClean="0"/>
              <a:t>Above Slide from last month</a:t>
            </a:r>
            <a:endParaRPr lang="en-US" sz="1100" dirty="0"/>
          </a:p>
        </p:txBody>
      </p:sp>
    </p:spTree>
    <p:extLst>
      <p:ext uri="{BB962C8B-B14F-4D97-AF65-F5344CB8AC3E}">
        <p14:creationId xmlns:p14="http://schemas.microsoft.com/office/powerpoint/2010/main" val="2722236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Aug</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ASO</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37</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6439"/>
            <a:ext cx="3851275" cy="29751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40"/>
            <a:ext cx="3953966" cy="30544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00400"/>
            <a:ext cx="3953966" cy="305443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185203"/>
            <a:ext cx="3851275" cy="30696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38</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ASO</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0" y="533400"/>
            <a:ext cx="9144000" cy="6000750"/>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39</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3" y="6135469"/>
            <a:ext cx="2184181"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 I.C.</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3573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562600" y="609600"/>
            <a:ext cx="381000" cy="525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6477000" y="5791200"/>
            <a:ext cx="381001"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114800" y="5791200"/>
            <a:ext cx="381001"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4"/>
          <a:srcRect r="49412"/>
          <a:stretch/>
        </p:blipFill>
        <p:spPr>
          <a:xfrm>
            <a:off x="21826" y="334378"/>
            <a:ext cx="2340374" cy="5768548"/>
          </a:xfrm>
          <a:prstGeom prst="rect">
            <a:avLst/>
          </a:prstGeom>
        </p:spPr>
      </p:pic>
      <p:cxnSp>
        <p:nvCxnSpPr>
          <p:cNvPr id="18" name="Straight Arrow Connector 17"/>
          <p:cNvCxnSpPr/>
          <p:nvPr/>
        </p:nvCxnSpPr>
        <p:spPr>
          <a:xfrm flipV="1">
            <a:off x="2009174" y="423323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64219" y="2857643"/>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864219" y="1066800"/>
            <a:ext cx="2250581" cy="1357914"/>
          </a:xfrm>
          <a:prstGeom prst="straightConnector1">
            <a:avLst/>
          </a:prstGeom>
          <a:ln w="15875">
            <a:solidFill>
              <a:srgbClr val="FF0000"/>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2438400" y="334377"/>
            <a:ext cx="4572000" cy="5801091"/>
          </a:xfrm>
          <a:prstGeom prst="rect">
            <a:avLst/>
          </a:prstGeom>
        </p:spPr>
      </p:pic>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https://www.cpc.ncep.noaa.gov/products/people/lxu/odi/img/odi.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5956" y="2143580"/>
            <a:ext cx="2533200" cy="1872294"/>
          </a:xfrm>
          <a:prstGeom prst="rect">
            <a:avLst/>
          </a:prstGeom>
          <a:noFill/>
          <a:ln>
            <a:noFill/>
          </a:ln>
        </p:spPr>
      </p:pic>
      <p:pic>
        <p:nvPicPr>
          <p:cNvPr id="43" name="Picture 42" descr="https://www.cpc.ncep.noaa.gov/products/people/lxu/odi/img/ob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2217" y="976271"/>
            <a:ext cx="2430749" cy="1890614"/>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4</a:t>
            </a:fld>
            <a:endParaRPr lang="en-US" altLang="en-US" sz="1400" dirty="0">
              <a:solidFill>
                <a:srgbClr val="FF0000"/>
              </a:solidFill>
            </a:endParaRPr>
          </a:p>
        </p:txBody>
      </p:sp>
      <p:sp>
        <p:nvSpPr>
          <p:cNvPr id="4" name="TextBox 3"/>
          <p:cNvSpPr txBox="1"/>
          <p:nvPr/>
        </p:nvSpPr>
        <p:spPr>
          <a:xfrm>
            <a:off x="2590800" y="60178"/>
            <a:ext cx="3200400" cy="307777"/>
          </a:xfrm>
          <a:prstGeom prst="rect">
            <a:avLst/>
          </a:prstGeom>
          <a:noFill/>
        </p:spPr>
        <p:txBody>
          <a:bodyPr wrap="square" rtlCol="0">
            <a:spAutoFit/>
          </a:bodyPr>
          <a:lstStyle/>
          <a:p>
            <a:r>
              <a:rPr lang="en-US" sz="1400" b="1" u="sng" dirty="0" smtClean="0"/>
              <a:t>New slide now included in this briefing!  </a:t>
            </a:r>
          </a:p>
        </p:txBody>
      </p:sp>
      <p:pic>
        <p:nvPicPr>
          <p:cNvPr id="5" name="Picture 4"/>
          <p:cNvPicPr>
            <a:picLocks noChangeAspect="1"/>
          </p:cNvPicPr>
          <p:nvPr/>
        </p:nvPicPr>
        <p:blipFill>
          <a:blip r:embed="rId5"/>
          <a:stretch>
            <a:fillRect/>
          </a:stretch>
        </p:blipFill>
        <p:spPr>
          <a:xfrm>
            <a:off x="15483" y="1"/>
            <a:ext cx="2346717" cy="533400"/>
          </a:xfrm>
          <a:prstGeom prst="rect">
            <a:avLst/>
          </a:prstGeom>
        </p:spPr>
      </p:pic>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6" name="TextBox 5"/>
          <p:cNvSpPr txBox="1"/>
          <p:nvPr/>
        </p:nvSpPr>
        <p:spPr>
          <a:xfrm>
            <a:off x="6151379" y="1983181"/>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sp>
        <p:nvSpPr>
          <p:cNvPr id="9" name="TextBox 8"/>
          <p:cNvSpPr txBox="1"/>
          <p:nvPr/>
        </p:nvSpPr>
        <p:spPr>
          <a:xfrm>
            <a:off x="5413737" y="4267200"/>
            <a:ext cx="3654064" cy="307777"/>
          </a:xfrm>
          <a:prstGeom prst="rect">
            <a:avLst/>
          </a:prstGeom>
          <a:noFill/>
        </p:spPr>
        <p:txBody>
          <a:bodyPr wrap="square" rtlCol="0">
            <a:spAutoFit/>
          </a:bodyPr>
          <a:lstStyle/>
          <a:p>
            <a:r>
              <a:rPr lang="en-US" sz="1400" dirty="0" smtClean="0"/>
              <a:t>Latest Official USDM (US Drought Monitor)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a:t>https://droughtmonitor.unl.edu/ConditionsOutlooks/CurrentConditions.aspx</a:t>
            </a:r>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164215"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200" u="sng" dirty="0"/>
              <a:t>m</a:t>
            </a:r>
            <a:r>
              <a:rPr lang="en-US" sz="1200" u="sng" dirty="0" smtClean="0"/>
              <a:t>ethods</a:t>
            </a:r>
            <a:r>
              <a:rPr lang="en-US" sz="1600" u="sng" dirty="0"/>
              <a:t>.</a:t>
            </a:r>
            <a:endParaRPr lang="en-US" sz="1600" u="sng" dirty="0" smtClean="0"/>
          </a:p>
          <a:p>
            <a:r>
              <a:rPr lang="en-US" sz="1600" dirty="0" smtClean="0"/>
              <a:t>Both Objective! </a:t>
            </a:r>
          </a:p>
          <a:p>
            <a:r>
              <a:rPr lang="en-US" sz="1600" dirty="0" smtClean="0"/>
              <a:t>Both update daily!</a:t>
            </a:r>
            <a:endParaRPr lang="en-US" sz="1600"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382000" y="3135868"/>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sp>
        <p:nvSpPr>
          <p:cNvPr id="53" name="TextBox 52"/>
          <p:cNvSpPr txBox="1"/>
          <p:nvPr/>
        </p:nvSpPr>
        <p:spPr>
          <a:xfrm>
            <a:off x="2111283" y="3225969"/>
            <a:ext cx="936717"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164079" y="5740569"/>
            <a:ext cx="883921"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5" name="TextBox 54"/>
          <p:cNvSpPr txBox="1"/>
          <p:nvPr/>
        </p:nvSpPr>
        <p:spPr>
          <a:xfrm>
            <a:off x="8381999" y="5105400"/>
            <a:ext cx="883921" cy="369332"/>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Runs  Weekly!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52399" y="6463836"/>
            <a:ext cx="3694611" cy="400110"/>
          </a:xfrm>
          <a:prstGeom prst="rect">
            <a:avLst/>
          </a:prstGeom>
          <a:noFill/>
        </p:spPr>
        <p:txBody>
          <a:bodyPr wrap="square" rtlCol="0">
            <a:spAutoFit/>
          </a:bodyPr>
          <a:lstStyle/>
          <a:p>
            <a:r>
              <a:rPr lang="en-US" sz="1000" dirty="0" smtClean="0"/>
              <a:t>These two maps above, used to be produced at CPC(Rich Tinker!), but recently officially done by NDMC operations!  </a:t>
            </a:r>
            <a:endParaRPr lang="en-US" sz="1000" dirty="0"/>
          </a:p>
        </p:txBody>
      </p:sp>
      <p:cxnSp>
        <p:nvCxnSpPr>
          <p:cNvPr id="45" name="Straight Arrow Connector 44"/>
          <p:cNvCxnSpPr/>
          <p:nvPr/>
        </p:nvCxnSpPr>
        <p:spPr>
          <a:xfrm flipV="1">
            <a:off x="6318545" y="3386383"/>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1816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3736" y="4574976"/>
            <a:ext cx="3047999" cy="1979373"/>
          </a:xfrm>
          <a:prstGeom prst="rect">
            <a:avLst/>
          </a:prstGeom>
          <a:noFill/>
          <a:ln>
            <a:noFill/>
          </a:ln>
        </p:spPr>
      </p:pic>
      <p:pic>
        <p:nvPicPr>
          <p:cNvPr id="33" name="Picture 32" descr="experimental objective short-term drought blend"/>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590" y="1403317"/>
            <a:ext cx="3497409" cy="2450465"/>
          </a:xfrm>
          <a:prstGeom prst="rect">
            <a:avLst/>
          </a:prstGeom>
          <a:noFill/>
          <a:ln>
            <a:noFill/>
          </a:ln>
        </p:spPr>
      </p:pic>
      <p:pic>
        <p:nvPicPr>
          <p:cNvPr id="41" name="Picture 40" descr="experimental objective long-term drought blend"/>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803" y="3885067"/>
            <a:ext cx="3508196" cy="2553970"/>
          </a:xfrm>
          <a:prstGeom prst="rect">
            <a:avLst/>
          </a:prstGeom>
          <a:noFill/>
          <a:ln>
            <a:noFill/>
          </a:ln>
        </p:spPr>
      </p:pic>
      <p:sp>
        <p:nvSpPr>
          <p:cNvPr id="10" name="Rectangle 9"/>
          <p:cNvSpPr/>
          <p:nvPr/>
        </p:nvSpPr>
        <p:spPr>
          <a:xfrm>
            <a:off x="4031237" y="4821372"/>
            <a:ext cx="1066801" cy="923330"/>
          </a:xfrm>
          <a:prstGeom prst="rect">
            <a:avLst/>
          </a:prstGeom>
        </p:spPr>
        <p:txBody>
          <a:bodyPr wrap="square">
            <a:spAutoFit/>
          </a:bodyPr>
          <a:lstStyle/>
          <a:p>
            <a:r>
              <a:rPr lang="en-US" b="1" dirty="0">
                <a:solidFill>
                  <a:srgbClr val="FF0000"/>
                </a:solidFill>
              </a:rPr>
              <a:t>Slide  </a:t>
            </a:r>
            <a:r>
              <a:rPr lang="en-US" b="1" dirty="0" smtClean="0">
                <a:solidFill>
                  <a:srgbClr val="FF0000"/>
                </a:solidFill>
              </a:rPr>
              <a:t>for This Month !</a:t>
            </a:r>
            <a:endParaRPr lang="en-US" dirty="0"/>
          </a:p>
        </p:txBody>
      </p:sp>
    </p:spTree>
    <p:extLst>
      <p:ext uri="{BB962C8B-B14F-4D97-AF65-F5344CB8AC3E}">
        <p14:creationId xmlns:p14="http://schemas.microsoft.com/office/powerpoint/2010/main" val="37717794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40</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27641" y="670801"/>
            <a:ext cx="2205978"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581400"/>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434" name="Picture 2" descr="Daily Soil Moisture Pecenti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7904" y="3901199"/>
            <a:ext cx="3636349" cy="2632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5287904" y="1009355"/>
            <a:ext cx="3573994" cy="2600553"/>
          </a:xfrm>
          <a:prstGeom prst="rect">
            <a:avLst/>
          </a:prstGeom>
        </p:spPr>
      </p:pic>
      <p:pic>
        <p:nvPicPr>
          <p:cNvPr id="9" name="Picture 8"/>
          <p:cNvPicPr>
            <a:picLocks noChangeAspect="1"/>
          </p:cNvPicPr>
          <p:nvPr/>
        </p:nvPicPr>
        <p:blipFill>
          <a:blip r:embed="rId8"/>
          <a:stretch>
            <a:fillRect/>
          </a:stretch>
        </p:blipFill>
        <p:spPr>
          <a:xfrm>
            <a:off x="683954" y="1220490"/>
            <a:ext cx="4256110" cy="4961890"/>
          </a:xfrm>
          <a:prstGeom prst="rect">
            <a:avLst/>
          </a:prstGeom>
        </p:spPr>
      </p:pic>
      <p:pic>
        <p:nvPicPr>
          <p:cNvPr id="11" name="Picture 10"/>
          <p:cNvPicPr>
            <a:picLocks noChangeAspect="1"/>
          </p:cNvPicPr>
          <p:nvPr/>
        </p:nvPicPr>
        <p:blipFill>
          <a:blip r:embed="rId9"/>
          <a:stretch>
            <a:fillRect/>
          </a:stretch>
        </p:blipFill>
        <p:spPr>
          <a:xfrm>
            <a:off x="59166" y="1236562"/>
            <a:ext cx="779033" cy="4945818"/>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41</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12	              16          28</a:t>
            </a:r>
          </a:p>
          <a:p>
            <a:r>
              <a:rPr lang="en-US" sz="1300" dirty="0"/>
              <a:t> </a:t>
            </a:r>
            <a:r>
              <a:rPr lang="en-US" sz="1300" dirty="0" smtClean="0"/>
              <a:t>  </a:t>
            </a:r>
            <a:r>
              <a:rPr lang="en-US" sz="1300" b="1" dirty="0" smtClean="0">
                <a:solidFill>
                  <a:srgbClr val="FF0000"/>
                </a:solidFill>
              </a:rPr>
              <a:t>El Nino(DJF)           8	              17          25</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6312130" y="1727849"/>
            <a:ext cx="2831870" cy="4606934"/>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13855" y="0"/>
            <a:ext cx="9144000" cy="6858000"/>
          </a:xfrm>
        </p:spPr>
        <p:txBody>
          <a:bodyPr/>
          <a:lstStyle/>
          <a:p>
            <a:pPr marL="0" indent="0">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r>
              <a:rPr lang="en-US" altLang="en-US" sz="1500" b="1" dirty="0" smtClean="0">
                <a:solidFill>
                  <a:srgbClr val="FF0000"/>
                </a:solidFill>
                <a:latin typeface="Trebuchet MS" panose="020B0603020202020204" pitchFamily="34" charset="0"/>
              </a:rPr>
              <a:t>: </a:t>
            </a:r>
          </a:p>
          <a:p>
            <a:pPr marL="285750" indent="-285750">
              <a:buFont typeface="Arial" panose="020B0604020202020204" pitchFamily="34" charset="0"/>
              <a:buChar char="•"/>
            </a:pPr>
            <a:r>
              <a:rPr lang="en-US" sz="1250" b="1" dirty="0" smtClean="0">
                <a:latin typeface="Trebuchet MS" panose="020B0603020202020204" pitchFamily="34" charset="0"/>
              </a:rPr>
              <a:t>Towards</a:t>
            </a:r>
            <a:r>
              <a:rPr lang="en-US" sz="1250" dirty="0" smtClean="0">
                <a:latin typeface="Trebuchet MS" panose="020B0603020202020204" pitchFamily="34" charset="0"/>
              </a:rPr>
              <a:t> </a:t>
            </a:r>
            <a:r>
              <a:rPr lang="en-US" sz="1250" dirty="0">
                <a:latin typeface="Trebuchet MS" panose="020B0603020202020204" pitchFamily="34" charset="0"/>
              </a:rPr>
              <a:t>the end of last year 2022, until December or so, severe drought conditions (both short and long term) remained in the west, mild drought conditions expanded in to portions of the eastern half of the US also, covering most of the country with very  high % areas of the entire US affected by drought. The situation now is now </a:t>
            </a:r>
            <a:r>
              <a:rPr lang="en-US" sz="1250" dirty="0" smtClean="0">
                <a:latin typeface="Trebuchet MS" panose="020B0603020202020204" pitchFamily="34" charset="0"/>
              </a:rPr>
              <a:t>drastically </a:t>
            </a:r>
            <a:r>
              <a:rPr lang="en-US" sz="1250" dirty="0">
                <a:latin typeface="Trebuchet MS" panose="020B0603020202020204" pitchFamily="34" charset="0"/>
              </a:rPr>
              <a:t>different. </a:t>
            </a:r>
          </a:p>
          <a:p>
            <a:pPr marL="285750" indent="-285750">
              <a:buFont typeface="Arial" panose="020B0604020202020204" pitchFamily="34" charset="0"/>
              <a:buChar char="•"/>
            </a:pPr>
            <a:r>
              <a:rPr lang="en-US" sz="1250" b="1" dirty="0">
                <a:latin typeface="Trebuchet MS" panose="020B0603020202020204" pitchFamily="34" charset="0"/>
              </a:rPr>
              <a:t>The recent </a:t>
            </a:r>
            <a:r>
              <a:rPr lang="en-US" sz="1250" dirty="0">
                <a:latin typeface="Trebuchet MS" panose="020B0603020202020204" pitchFamily="34" charset="0"/>
              </a:rPr>
              <a:t>winter rainy season in CA and the west coast states, wiped out not only the S-term drought but also the L-term drought in most areas. Water levels in most CA reservoirs are now ABOVE their normal levels. However, the water storage levels in the huge Lakes Powell and Lake Mead in NV continue to be historically low, &amp; decade(s) long hydrological drought still lingers. Recharge into </a:t>
            </a:r>
            <a:r>
              <a:rPr lang="en-US" sz="1250" dirty="0" smtClean="0">
                <a:latin typeface="Trebuchet MS" panose="020B0603020202020204" pitchFamily="34" charset="0"/>
              </a:rPr>
              <a:t>the </a:t>
            </a:r>
            <a:r>
              <a:rPr lang="en-US" sz="1250" dirty="0">
                <a:latin typeface="Trebuchet MS" panose="020B0603020202020204" pitchFamily="34" charset="0"/>
              </a:rPr>
              <a:t>2 reservoirs from subsurface stream flows has been </a:t>
            </a:r>
            <a:r>
              <a:rPr lang="en-US" sz="1250" dirty="0" smtClean="0">
                <a:latin typeface="Trebuchet MS" panose="020B0603020202020204" pitchFamily="34" charset="0"/>
              </a:rPr>
              <a:t>highly impacted</a:t>
            </a:r>
            <a:r>
              <a:rPr lang="en-US" sz="1250" dirty="0">
                <a:latin typeface="Trebuchet MS" panose="020B0603020202020204" pitchFamily="34" charset="0"/>
              </a:rPr>
              <a:t>.</a:t>
            </a:r>
          </a:p>
          <a:p>
            <a:pPr marL="285750" indent="-285750">
              <a:buFont typeface="Arial" panose="020B0604020202020204" pitchFamily="34" charset="0"/>
              <a:buChar char="•"/>
            </a:pPr>
            <a:r>
              <a:rPr lang="en-US" sz="1250" b="1" dirty="0">
                <a:latin typeface="Trebuchet MS" panose="020B0603020202020204" pitchFamily="34" charset="0"/>
              </a:rPr>
              <a:t>S/L term </a:t>
            </a:r>
            <a:r>
              <a:rPr lang="en-US" sz="1250" dirty="0">
                <a:latin typeface="Trebuchet MS" panose="020B0603020202020204" pitchFamily="34" charset="0"/>
              </a:rPr>
              <a:t>droughts still remain in parts of northwestern states of WA/OR/ID/MT.</a:t>
            </a:r>
          </a:p>
          <a:p>
            <a:pPr marL="285750" indent="-285750">
              <a:buFont typeface="Arial" panose="020B0604020202020204" pitchFamily="34" charset="0"/>
              <a:buChar char="•"/>
            </a:pPr>
            <a:r>
              <a:rPr lang="en-US" sz="1250" b="1" dirty="0">
                <a:latin typeface="Trebuchet MS" panose="020B0603020202020204" pitchFamily="34" charset="0"/>
              </a:rPr>
              <a:t>Across</a:t>
            </a:r>
            <a:r>
              <a:rPr lang="en-US" sz="1250" dirty="0">
                <a:latin typeface="Trebuchet MS" panose="020B0603020202020204" pitchFamily="34" charset="0"/>
              </a:rPr>
              <a:t> the US, there is a considerable decrease and sudden drop in the areal coverage of all drought categories. Area covered by &gt;D1 category drought is now ~ 25%. Drought along central US states has slightly shifted/expanded eastward, esp. drought in southern TX has now expanded into LA.</a:t>
            </a:r>
          </a:p>
          <a:p>
            <a:pPr marL="285750" indent="-285750">
              <a:buFont typeface="Arial" panose="020B0604020202020204" pitchFamily="34" charset="0"/>
              <a:buChar char="•"/>
            </a:pPr>
            <a:r>
              <a:rPr lang="en-US" sz="1250" b="1" dirty="0" smtClean="0">
                <a:latin typeface="Trebuchet MS" panose="020B0603020202020204" pitchFamily="34" charset="0"/>
              </a:rPr>
              <a:t>The</a:t>
            </a:r>
            <a:r>
              <a:rPr lang="en-US" sz="1250" dirty="0" smtClean="0">
                <a:latin typeface="Trebuchet MS" panose="020B0603020202020204" pitchFamily="34" charset="0"/>
              </a:rPr>
              <a:t> </a:t>
            </a:r>
            <a:r>
              <a:rPr lang="en-US" sz="1250" dirty="0">
                <a:latin typeface="Trebuchet MS" panose="020B0603020202020204" pitchFamily="34" charset="0"/>
              </a:rPr>
              <a:t>sudden expansion of dry, S-term drought conditions in parts of upper mid-west and northeast had taken on a new dimension. However, the recent heavy rains in the northeast saturated the region. Though S term near MD/PA is gone, pockets of L term  drought remain in the region. </a:t>
            </a:r>
            <a:endParaRPr lang="en-US" sz="1250" dirty="0" smtClean="0">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sz="1250" dirty="0">
                <a:latin typeface="Trebuchet MS" panose="020B0603020202020204" pitchFamily="34" charset="0"/>
              </a:rPr>
              <a:t>There is a greater than 90% chance that El Niño will continue through the Northern Hemisphere winter. </a:t>
            </a:r>
            <a:endParaRPr lang="en-US" altLang="en-US" sz="1250" dirty="0" smtClean="0">
              <a:solidFill>
                <a:srgbClr val="FF0000"/>
              </a:solidFill>
              <a:latin typeface="Trebuchet MS" panose="020B0603020202020204" pitchFamily="34" charset="0"/>
            </a:endParaRPr>
          </a:p>
          <a:p>
            <a:pPr marL="0" indent="0">
              <a:spcBef>
                <a:spcPct val="50000"/>
              </a:spcBef>
              <a:buNone/>
            </a:pPr>
            <a:r>
              <a:rPr lang="en-US" altLang="en-US" sz="1500" b="1" dirty="0" smtClean="0">
                <a:solidFill>
                  <a:srgbClr val="FF0000"/>
                </a:solidFill>
                <a:latin typeface="Trebuchet MS" panose="020B0603020202020204" pitchFamily="34" charset="0"/>
              </a:rPr>
              <a:t>Prediction</a:t>
            </a:r>
            <a:r>
              <a:rPr lang="en-US" altLang="en-US" sz="1500" b="1" dirty="0" smtClean="0">
                <a:solidFill>
                  <a:srgbClr val="FF0000"/>
                </a:solidFill>
                <a:latin typeface="Trebuchet MS" panose="020B0603020202020204" pitchFamily="34" charset="0"/>
              </a:rPr>
              <a:t>: </a:t>
            </a:r>
            <a:r>
              <a:rPr lang="en-US" altLang="en-US" sz="1200" dirty="0" smtClean="0">
                <a:latin typeface="Trebuchet MS" panose="020B0603020202020204" pitchFamily="34" charset="0"/>
              </a:rPr>
              <a:t>The transition from the third-year La Nina to  an El Nino </a:t>
            </a:r>
            <a:r>
              <a:rPr lang="en-US" altLang="en-US" sz="1200" dirty="0" smtClean="0">
                <a:latin typeface="Trebuchet MS" panose="020B0603020202020204" pitchFamily="34" charset="0"/>
              </a:rPr>
              <a:t>is now complete, and El Nino conditions in terms of SST are observed.  Lately, while the warm SST anomalies have expanded all across tropical equatorial Pacific, the subsurface upper ocean  heat content (integrated temperature at various depths) has slightly weakened.  It </a:t>
            </a:r>
            <a:r>
              <a:rPr lang="en-US" altLang="en-US" sz="1200" dirty="0" smtClean="0">
                <a:latin typeface="Trebuchet MS" panose="020B0603020202020204" pitchFamily="34" charset="0"/>
              </a:rPr>
              <a:t>is not clear if </a:t>
            </a:r>
            <a:r>
              <a:rPr lang="en-US" altLang="en-US" sz="1200" dirty="0">
                <a:latin typeface="Trebuchet MS" panose="020B0603020202020204" pitchFamily="34" charset="0"/>
              </a:rPr>
              <a:t>d</a:t>
            </a:r>
            <a:r>
              <a:rPr lang="en-US" altLang="en-US" sz="1200" dirty="0" smtClean="0">
                <a:latin typeface="Trebuchet MS" panose="020B0603020202020204" pitchFamily="34" charset="0"/>
              </a:rPr>
              <a:t>uring the upcoming forecast </a:t>
            </a:r>
            <a:r>
              <a:rPr lang="en-US" altLang="en-US" sz="1200" dirty="0" smtClean="0">
                <a:latin typeface="Trebuchet MS" panose="020B0603020202020204" pitchFamily="34" charset="0"/>
              </a:rPr>
              <a:t>ASO </a:t>
            </a:r>
            <a:r>
              <a:rPr lang="en-US" altLang="en-US" sz="1200" dirty="0" smtClean="0">
                <a:latin typeface="Trebuchet MS" panose="020B0603020202020204" pitchFamily="34" charset="0"/>
              </a:rPr>
              <a:t>season, </a:t>
            </a:r>
            <a:r>
              <a:rPr lang="en-US" altLang="en-US" sz="1200" dirty="0" smtClean="0">
                <a:latin typeface="Trebuchet MS" panose="020B0603020202020204" pitchFamily="34" charset="0"/>
              </a:rPr>
              <a:t>one can expect the same canonical ENSO impacts around the globe, such as those impacts observed twenty/thirty years ago, as the global SST conditions elsewhere (outside of Nino 3.4 and tropical eq. Pacific) in the world oceans have definitely warmed in recent decades. </a:t>
            </a:r>
            <a:r>
              <a:rPr lang="en-US" sz="1200" dirty="0" smtClean="0">
                <a:latin typeface="Trebuchet MS" panose="020B0603020202020204" pitchFamily="34" charset="0"/>
              </a:rPr>
              <a:t>While </a:t>
            </a:r>
            <a:r>
              <a:rPr lang="en-US" sz="1200" dirty="0" smtClean="0">
                <a:latin typeface="Trebuchet MS" panose="020B0603020202020204" pitchFamily="34" charset="0"/>
              </a:rPr>
              <a:t>the models are </a:t>
            </a:r>
            <a:r>
              <a:rPr lang="en-US" sz="1200" dirty="0" smtClean="0">
                <a:latin typeface="Trebuchet MS" panose="020B0603020202020204" pitchFamily="34" charset="0"/>
              </a:rPr>
              <a:t>clearly having </a:t>
            </a:r>
            <a:r>
              <a:rPr lang="en-US" sz="1200" dirty="0" smtClean="0">
                <a:latin typeface="Trebuchet MS" panose="020B0603020202020204" pitchFamily="34" charset="0"/>
              </a:rPr>
              <a:t>difficulty </a:t>
            </a:r>
            <a:r>
              <a:rPr lang="en-US" sz="1200" dirty="0" smtClean="0">
                <a:latin typeface="Trebuchet MS" panose="020B0603020202020204" pitchFamily="34" charset="0"/>
              </a:rPr>
              <a:t>lately in </a:t>
            </a:r>
            <a:r>
              <a:rPr lang="en-US" sz="1200" dirty="0" smtClean="0">
                <a:latin typeface="Trebuchet MS" panose="020B0603020202020204" pitchFamily="34" charset="0"/>
              </a:rPr>
              <a:t>predicting (seasonal time scale) even during this past winter season under established La Nina conditions (look at California deluge!) it will be </a:t>
            </a:r>
            <a:r>
              <a:rPr lang="en-US" sz="1200" dirty="0" smtClean="0">
                <a:latin typeface="Trebuchet MS" panose="020B0603020202020204" pitchFamily="34" charset="0"/>
              </a:rPr>
              <a:t>difficult if the </a:t>
            </a:r>
            <a:r>
              <a:rPr lang="en-US" sz="1200" dirty="0" smtClean="0">
                <a:latin typeface="Trebuchet MS" panose="020B0603020202020204" pitchFamily="34" charset="0"/>
              </a:rPr>
              <a:t>models </a:t>
            </a:r>
            <a:r>
              <a:rPr lang="en-US" sz="1200" dirty="0" smtClean="0">
                <a:latin typeface="Trebuchet MS" panose="020B0603020202020204" pitchFamily="34" charset="0"/>
              </a:rPr>
              <a:t>can forecast with certainty,  what </a:t>
            </a:r>
            <a:r>
              <a:rPr lang="en-US" sz="1200" dirty="0" smtClean="0">
                <a:latin typeface="Trebuchet MS" panose="020B0603020202020204" pitchFamily="34" charset="0"/>
              </a:rPr>
              <a:t>will happen during the </a:t>
            </a:r>
            <a:r>
              <a:rPr lang="en-US" sz="1200" dirty="0" smtClean="0">
                <a:latin typeface="Trebuchet MS" panose="020B0603020202020204" pitchFamily="34" charset="0"/>
              </a:rPr>
              <a:t>ongoing mild El Nino conditions in the forecast season ASO.  </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The NMME model’s precip guidance </a:t>
            </a:r>
            <a:r>
              <a:rPr lang="en-US" sz="1200" dirty="0" smtClean="0">
                <a:latin typeface="Trebuchet MS" panose="020B0603020202020204" pitchFamily="34" charset="0"/>
              </a:rPr>
              <a:t>for </a:t>
            </a:r>
            <a:r>
              <a:rPr lang="en-US" sz="1200" dirty="0" smtClean="0">
                <a:latin typeface="Trebuchet MS" panose="020B0603020202020204" pitchFamily="34" charset="0"/>
              </a:rPr>
              <a:t>the forecast season </a:t>
            </a:r>
            <a:r>
              <a:rPr lang="en-US" sz="1200" dirty="0" smtClean="0">
                <a:latin typeface="Trebuchet MS" panose="020B0603020202020204" pitchFamily="34" charset="0"/>
              </a:rPr>
              <a:t>ASO is neither encouraging nor useful. Considering likely weak El Nino conditions and near summer conditions, and a lackluster forecast for the southwest monsoon this year in much of the fou</a:t>
            </a:r>
            <a:r>
              <a:rPr lang="en-US" sz="1200" dirty="0" smtClean="0">
                <a:latin typeface="Trebuchet MS" panose="020B0603020202020204" pitchFamily="34" charset="0"/>
              </a:rPr>
              <a:t>r corner states, we expect development of short term drought conditions in the region, and in parts of adjacent NV. </a:t>
            </a:r>
          </a:p>
          <a:p>
            <a:pPr marL="285750" indent="-285750">
              <a:buFont typeface="Arial" panose="020B0604020202020204" pitchFamily="34" charset="0"/>
              <a:buChar char="•"/>
            </a:pPr>
            <a:r>
              <a:rPr lang="en-US" sz="1200" dirty="0" smtClean="0">
                <a:latin typeface="Trebuchet MS" panose="020B0603020202020204" pitchFamily="34" charset="0"/>
              </a:rPr>
              <a:t>Also drought in central/southern TX and adjoining LA will likely persist and/or possibly worsen slightly. Drought conditions in the central/upper Midwest will likely improve slightly. </a:t>
            </a:r>
          </a:p>
          <a:p>
            <a:pPr marL="285750" indent="-285750">
              <a:buFont typeface="Arial" panose="020B0604020202020204" pitchFamily="34" charset="0"/>
              <a:buChar char="•"/>
            </a:pPr>
            <a:r>
              <a:rPr lang="en-US" sz="1200" dirty="0" smtClean="0">
                <a:latin typeface="Trebuchet MS" panose="020B0603020202020204" pitchFamily="34" charset="0"/>
              </a:rPr>
              <a:t>Given the rainfall climatology the lack of rain </a:t>
            </a:r>
            <a:r>
              <a:rPr lang="en-US" sz="1200" dirty="0" smtClean="0">
                <a:latin typeface="Trebuchet MS" panose="020B0603020202020204" pitchFamily="34" charset="0"/>
              </a:rPr>
              <a:t>along the west coast states, we expect no change in the existing conditions in the Pacific Northwest. The remaining L/drought in/near PA/WV/MD will likely go way by the end of ASO season. No development of drought is expected all along the Atlantic coastal states/regions from north to south. ******</a:t>
            </a:r>
            <a:endParaRPr lang="en-US" sz="1200" dirty="0" smtClean="0">
              <a:latin typeface="Trebuchet MS" panose="020B0603020202020204" pitchFamily="34" charset="0"/>
            </a:endParaRPr>
          </a:p>
          <a:p>
            <a:pPr marL="285750" indent="-285750">
              <a:buFont typeface="Arial" panose="020B0604020202020204" pitchFamily="34" charset="0"/>
              <a:buChar char="•"/>
            </a:pPr>
            <a:endParaRPr lang="en-US" sz="1300" i="1" kern="1200" dirty="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0"/>
            <a:ext cx="7108933" cy="3212435"/>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5</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158138"/>
            <a:ext cx="719436" cy="176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61874" y="4876800"/>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094052" y="1900239"/>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967" y="6129954"/>
            <a:ext cx="6679631" cy="492443"/>
          </a:xfrm>
          <a:prstGeom prst="rect">
            <a:avLst/>
          </a:prstGeom>
          <a:noFill/>
        </p:spPr>
        <p:txBody>
          <a:bodyPr wrap="square" rtlCol="0">
            <a:spAutoFit/>
          </a:bodyPr>
          <a:lstStyle/>
          <a:p>
            <a:r>
              <a:rPr lang="en-US" sz="1300" dirty="0" smtClean="0"/>
              <a:t>In early 2023 (interestingly coincidentally as ten years ago in 2013!) there is such a drastic decrease in the coverage of US drought areas in all categories!! </a:t>
            </a:r>
            <a:endParaRPr lang="en-US" sz="1300" dirty="0"/>
          </a:p>
        </p:txBody>
      </p: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68" y="3150893"/>
            <a:ext cx="493763" cy="214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6235" y="3048000"/>
            <a:ext cx="588365" cy="228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a:stretch>
            <a:fillRect/>
          </a:stretch>
        </p:blipFill>
        <p:spPr>
          <a:xfrm>
            <a:off x="574098" y="3150893"/>
            <a:ext cx="5210175" cy="2792707"/>
          </a:xfrm>
          <a:prstGeom prst="rect">
            <a:avLst/>
          </a:prstGeom>
        </p:spPr>
      </p:pic>
      <p:pic>
        <p:nvPicPr>
          <p:cNvPr id="13" name="Picture 12"/>
          <p:cNvPicPr>
            <a:picLocks noChangeAspect="1"/>
          </p:cNvPicPr>
          <p:nvPr/>
        </p:nvPicPr>
        <p:blipFill>
          <a:blip r:embed="rId7"/>
          <a:stretch>
            <a:fillRect/>
          </a:stretch>
        </p:blipFill>
        <p:spPr>
          <a:xfrm>
            <a:off x="7114104" y="2883149"/>
            <a:ext cx="2045740" cy="1956442"/>
          </a:xfrm>
          <a:prstGeom prst="rect">
            <a:avLst/>
          </a:prstGeom>
        </p:spPr>
      </p:pic>
      <p:pic>
        <p:nvPicPr>
          <p:cNvPr id="21" name="Picture 20"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5140948"/>
            <a:ext cx="2279234" cy="1451219"/>
          </a:xfrm>
          <a:prstGeom prst="rect">
            <a:avLst/>
          </a:prstGeom>
          <a:noFill/>
          <a:ln>
            <a:noFill/>
          </a:ln>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6</a:t>
            </a:fld>
            <a:endParaRPr lang="en-US" altLang="en-US" sz="1400" dirty="0"/>
          </a:p>
        </p:txBody>
      </p:sp>
      <p:sp>
        <p:nvSpPr>
          <p:cNvPr id="4100" name="TextBox 2"/>
          <p:cNvSpPr txBox="1">
            <a:spLocks noChangeArrowheads="1"/>
          </p:cNvSpPr>
          <p:nvPr/>
        </p:nvSpPr>
        <p:spPr bwMode="auto">
          <a:xfrm>
            <a:off x="4423487" y="1768505"/>
            <a:ext cx="3120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July –  30 Sep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6/30/23</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July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6/30/23</a:t>
            </a:r>
            <a:endParaRPr lang="en-US" altLang="en-US" sz="1400" dirty="0">
              <a:latin typeface="Times New Roman" pitchFamily="18" charset="0"/>
            </a:endParaRPr>
          </a:p>
        </p:txBody>
      </p:sp>
      <p:sp>
        <p:nvSpPr>
          <p:cNvPr id="8" name="TextBox 7"/>
          <p:cNvSpPr txBox="1"/>
          <p:nvPr/>
        </p:nvSpPr>
        <p:spPr>
          <a:xfrm>
            <a:off x="4267200" y="606204"/>
            <a:ext cx="4868091" cy="1169551"/>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5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descr="United States Seasonal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0" y="534410"/>
            <a:ext cx="4267200" cy="3398468"/>
          </a:xfrm>
          <a:prstGeom prst="rect">
            <a:avLst/>
          </a:prstGeom>
          <a:noFill/>
          <a:ln>
            <a:noFill/>
          </a:ln>
        </p:spPr>
      </p:pic>
      <p:pic>
        <p:nvPicPr>
          <p:cNvPr id="15" name="Picture 14" descr="United States Monthly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4953001" y="3352800"/>
            <a:ext cx="4191000" cy="3156659"/>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8"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7</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72084"/>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286618"/>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528960" y="3252064"/>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V="1">
            <a:off x="3429000" y="4267200"/>
            <a:ext cx="124854" cy="81063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4" name="Straight Arrow Connector 23"/>
          <p:cNvCxnSpPr/>
          <p:nvPr/>
        </p:nvCxnSpPr>
        <p:spPr>
          <a:xfrm flipV="1">
            <a:off x="34290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1628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3528960" y="3328264"/>
            <a:ext cx="814440" cy="405536"/>
            <a:chOff x="3528960" y="3235880"/>
            <a:chExt cx="814440" cy="405536"/>
          </a:xfrm>
        </p:grpSpPr>
        <p:cxnSp>
          <p:nvCxnSpPr>
            <p:cNvPr id="31" name="Straight Arrow Connector 30"/>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545068"/>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117075</TotalTime>
  <Words>4261</Words>
  <Application>Microsoft Office PowerPoint</Application>
  <PresentationFormat>On-screen Show (4:3)</PresentationFormat>
  <Paragraphs>429</Paragraphs>
  <Slides>42</Slides>
  <Notes>12</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MS PGothic</vt:lpstr>
      <vt:lpstr>Arial</vt:lpstr>
      <vt:lpstr>Times New Roman</vt:lpstr>
      <vt:lpstr>Trebuchet MS</vt:lpstr>
      <vt:lpstr>Verdana</vt:lpstr>
      <vt:lpstr>verdana,arial,serif</vt:lpstr>
      <vt:lpstr>Wingdings</vt:lpstr>
      <vt:lpstr>Default Design</vt:lpstr>
      <vt:lpstr>Drought  Outlook  Support Briefing   July 2023 </vt:lpstr>
      <vt:lpstr>Drought Monitor </vt:lpstr>
      <vt:lpstr>Exptl. Objective Drought Monitor  (showing S/term &amp; L/Term separately) from  National Drought Mitigation Center (NDMC)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10413</cp:revision>
  <cp:lastPrinted>2021-02-15T18:18:07Z</cp:lastPrinted>
  <dcterms:created xsi:type="dcterms:W3CDTF">2008-10-04T17:35:30Z</dcterms:created>
  <dcterms:modified xsi:type="dcterms:W3CDTF">2023-07-18T03:39:22Z</dcterms:modified>
</cp:coreProperties>
</file>