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808" r:id="rId2"/>
    <p:sldId id="824" r:id="rId3"/>
    <p:sldId id="788" r:id="rId4"/>
    <p:sldId id="844" r:id="rId5"/>
    <p:sldId id="845" r:id="rId6"/>
    <p:sldId id="850" r:id="rId7"/>
    <p:sldId id="868" r:id="rId8"/>
    <p:sldId id="867" r:id="rId9"/>
    <p:sldId id="833" r:id="rId10"/>
    <p:sldId id="871" r:id="rId11"/>
    <p:sldId id="881" r:id="rId12"/>
    <p:sldId id="827" r:id="rId13"/>
    <p:sldId id="757" r:id="rId14"/>
    <p:sldId id="796" r:id="rId15"/>
    <p:sldId id="811" r:id="rId16"/>
    <p:sldId id="795" r:id="rId17"/>
    <p:sldId id="790" r:id="rId18"/>
    <p:sldId id="878" r:id="rId19"/>
    <p:sldId id="877" r:id="rId20"/>
    <p:sldId id="728" r:id="rId21"/>
    <p:sldId id="886" r:id="rId22"/>
    <p:sldId id="832" r:id="rId23"/>
    <p:sldId id="804" r:id="rId24"/>
    <p:sldId id="864" r:id="rId25"/>
    <p:sldId id="866" r:id="rId26"/>
    <p:sldId id="810" r:id="rId27"/>
    <p:sldId id="872" r:id="rId28"/>
    <p:sldId id="882" r:id="rId29"/>
    <p:sldId id="879" r:id="rId30"/>
    <p:sldId id="276" r:id="rId31"/>
    <p:sldId id="883" r:id="rId32"/>
    <p:sldId id="884" r:id="rId33"/>
    <p:sldId id="885" r:id="rId34"/>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FF6600"/>
    <a:srgbClr val="6600CC"/>
    <a:srgbClr val="33CC33"/>
    <a:srgbClr val="FF3300"/>
    <a:srgbClr val="FA523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3" autoAdjust="0"/>
    <p:restoredTop sz="74869" autoAdjust="0"/>
  </p:normalViewPr>
  <p:slideViewPr>
    <p:cSldViewPr>
      <p:cViewPr>
        <p:scale>
          <a:sx n="103" d="100"/>
          <a:sy n="103" d="100"/>
        </p:scale>
        <p:origin x="-450" y="-102"/>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1" name="Rectangle 3"/>
          <p:cNvSpPr>
            <a:spLocks noGrp="1" noChangeArrowheads="1"/>
          </p:cNvSpPr>
          <p:nvPr>
            <p:ph type="dt" sz="quarter"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109572" name="Rectangle 4"/>
          <p:cNvSpPr>
            <a:spLocks noGrp="1" noChangeArrowheads="1"/>
          </p:cNvSpPr>
          <p:nvPr>
            <p:ph type="ftr" sz="quarter" idx="2"/>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3" name="Rectangle 5"/>
          <p:cNvSpPr>
            <a:spLocks noGrp="1" noChangeArrowheads="1"/>
          </p:cNvSpPr>
          <p:nvPr>
            <p:ph type="sldNum" sz="quarter" idx="3"/>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5AD8626-43C5-4215-8F35-79BDB0FB1B62}" type="slidenum">
              <a:rPr lang="en-US" altLang="en-US"/>
              <a:pPr>
                <a:defRPr/>
              </a:pPr>
              <a:t>‹#›</a:t>
            </a:fld>
            <a:endParaRPr lang="en-US" altLang="en-US"/>
          </a:p>
        </p:txBody>
      </p:sp>
    </p:spTree>
    <p:extLst>
      <p:ext uri="{BB962C8B-B14F-4D97-AF65-F5344CB8AC3E}">
        <p14:creationId xmlns:p14="http://schemas.microsoft.com/office/powerpoint/2010/main" val="361454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27651" name="Rectangle 3"/>
          <p:cNvSpPr>
            <a:spLocks noGrp="1" noChangeArrowheads="1"/>
          </p:cNvSpPr>
          <p:nvPr>
            <p:ph type="dt"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98500" y="4387850"/>
            <a:ext cx="5576888" cy="4156075"/>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A9D7AB7-0FE4-445A-9AF2-F9DD9B52BCC7}" type="slidenum">
              <a:rPr lang="en-US" altLang="en-US"/>
              <a:pPr>
                <a:defRPr/>
              </a:pPr>
              <a:t>‹#›</a:t>
            </a:fld>
            <a:endParaRPr lang="en-US" altLang="en-US"/>
          </a:p>
        </p:txBody>
      </p:sp>
    </p:spTree>
    <p:extLst>
      <p:ext uri="{BB962C8B-B14F-4D97-AF65-F5344CB8AC3E}">
        <p14:creationId xmlns:p14="http://schemas.microsoft.com/office/powerpoint/2010/main" val="3578638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3ECE7C0-357D-409A-9736-D9A7C2F9FFF9}"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16766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72887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sz="1400" smtClean="0">
              <a:solidFill>
                <a:schemeClr val="bg1"/>
              </a:solidFill>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D66EA24-FB5B-46D5-A437-4673547F038B}" type="slidenum">
              <a:rPr lang="en-US" altLang="en-US" smtClean="0"/>
              <a:pPr eaLnBrk="1" hangingPunct="1">
                <a:spcBef>
                  <a:spcPct val="0"/>
                </a:spcBef>
              </a:pPr>
              <a:t>30</a:t>
            </a:fld>
            <a:endParaRPr lang="en-US" altLang="en-US" smtClean="0"/>
          </a:p>
        </p:txBody>
      </p:sp>
    </p:spTree>
    <p:extLst>
      <p:ext uri="{BB962C8B-B14F-4D97-AF65-F5344CB8AC3E}">
        <p14:creationId xmlns:p14="http://schemas.microsoft.com/office/powerpoint/2010/main" val="197414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B00264-1B0F-48C6-8964-4388B98BCFE2}" type="slidenum">
              <a:rPr lang="en-US" altLang="en-US"/>
              <a:pPr>
                <a:defRPr/>
              </a:pPr>
              <a:t>‹#›</a:t>
            </a:fld>
            <a:endParaRPr lang="en-US" altLang="en-US"/>
          </a:p>
        </p:txBody>
      </p:sp>
    </p:spTree>
    <p:extLst>
      <p:ext uri="{BB962C8B-B14F-4D97-AF65-F5344CB8AC3E}">
        <p14:creationId xmlns:p14="http://schemas.microsoft.com/office/powerpoint/2010/main" val="30011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D919DD-061A-4623-9C7A-7D27F2C844E2}" type="slidenum">
              <a:rPr lang="en-US" altLang="en-US"/>
              <a:pPr>
                <a:defRPr/>
              </a:pPr>
              <a:t>‹#›</a:t>
            </a:fld>
            <a:endParaRPr lang="en-US" altLang="en-US"/>
          </a:p>
        </p:txBody>
      </p:sp>
    </p:spTree>
    <p:extLst>
      <p:ext uri="{BB962C8B-B14F-4D97-AF65-F5344CB8AC3E}">
        <p14:creationId xmlns:p14="http://schemas.microsoft.com/office/powerpoint/2010/main" val="18713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57AB33-9E34-4786-9A3D-9F4EE920ADC1}" type="slidenum">
              <a:rPr lang="en-US" altLang="en-US"/>
              <a:pPr>
                <a:defRPr/>
              </a:pPr>
              <a:t>‹#›</a:t>
            </a:fld>
            <a:endParaRPr lang="en-US" altLang="en-US"/>
          </a:p>
        </p:txBody>
      </p:sp>
    </p:spTree>
    <p:extLst>
      <p:ext uri="{BB962C8B-B14F-4D97-AF65-F5344CB8AC3E}">
        <p14:creationId xmlns:p14="http://schemas.microsoft.com/office/powerpoint/2010/main" val="401501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586DE8-CFDF-43AB-A7EC-3A8F9C6C86F7}" type="slidenum">
              <a:rPr lang="en-US" altLang="en-US"/>
              <a:pPr>
                <a:defRPr/>
              </a:pPr>
              <a:t>‹#›</a:t>
            </a:fld>
            <a:endParaRPr lang="en-US" altLang="en-US"/>
          </a:p>
        </p:txBody>
      </p:sp>
    </p:spTree>
    <p:extLst>
      <p:ext uri="{BB962C8B-B14F-4D97-AF65-F5344CB8AC3E}">
        <p14:creationId xmlns:p14="http://schemas.microsoft.com/office/powerpoint/2010/main" val="196637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1351C717-AF7A-4DC6-90D4-030E1A716AFD}" type="slidenum">
              <a:rPr lang="en-US" altLang="en-US"/>
              <a:pPr>
                <a:defRPr/>
              </a:pPr>
              <a:t>‹#›</a:t>
            </a:fld>
            <a:endParaRPr lang="en-US" altLang="en-US"/>
          </a:p>
        </p:txBody>
      </p:sp>
    </p:spTree>
    <p:extLst>
      <p:ext uri="{BB962C8B-B14F-4D97-AF65-F5344CB8AC3E}">
        <p14:creationId xmlns:p14="http://schemas.microsoft.com/office/powerpoint/2010/main" val="216126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962E0D3C-8256-4EA7-BFE5-8DF99AFBBED3}" type="slidenum">
              <a:rPr lang="en-US" altLang="en-US"/>
              <a:pPr>
                <a:defRPr/>
              </a:pPr>
              <a:t>‹#›</a:t>
            </a:fld>
            <a:endParaRPr lang="en-US" altLang="en-US"/>
          </a:p>
        </p:txBody>
      </p:sp>
    </p:spTree>
    <p:extLst>
      <p:ext uri="{BB962C8B-B14F-4D97-AF65-F5344CB8AC3E}">
        <p14:creationId xmlns:p14="http://schemas.microsoft.com/office/powerpoint/2010/main" val="264737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7DA51B-2321-4810-ABB0-476517693214}" type="slidenum">
              <a:rPr lang="en-US" altLang="en-US"/>
              <a:pPr>
                <a:defRPr/>
              </a:pPr>
              <a:t>‹#›</a:t>
            </a:fld>
            <a:endParaRPr lang="en-US" altLang="en-US"/>
          </a:p>
        </p:txBody>
      </p:sp>
    </p:spTree>
    <p:extLst>
      <p:ext uri="{BB962C8B-B14F-4D97-AF65-F5344CB8AC3E}">
        <p14:creationId xmlns:p14="http://schemas.microsoft.com/office/powerpoint/2010/main" val="5323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2B903C-6276-4F06-A5EC-DFC252AA81DC}" type="slidenum">
              <a:rPr lang="en-US" altLang="en-US"/>
              <a:pPr>
                <a:defRPr/>
              </a:pPr>
              <a:t>‹#›</a:t>
            </a:fld>
            <a:endParaRPr lang="en-US" altLang="en-US"/>
          </a:p>
        </p:txBody>
      </p:sp>
    </p:spTree>
    <p:extLst>
      <p:ext uri="{BB962C8B-B14F-4D97-AF65-F5344CB8AC3E}">
        <p14:creationId xmlns:p14="http://schemas.microsoft.com/office/powerpoint/2010/main" val="302347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7673A3-D23C-4AA9-AB23-B9B18371E12E}" type="slidenum">
              <a:rPr lang="en-US" altLang="en-US"/>
              <a:pPr>
                <a:defRPr/>
              </a:pPr>
              <a:t>‹#›</a:t>
            </a:fld>
            <a:endParaRPr lang="en-US" altLang="en-US"/>
          </a:p>
        </p:txBody>
      </p:sp>
    </p:spTree>
    <p:extLst>
      <p:ext uri="{BB962C8B-B14F-4D97-AF65-F5344CB8AC3E}">
        <p14:creationId xmlns:p14="http://schemas.microsoft.com/office/powerpoint/2010/main" val="59294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6AE6F54-AF8E-4402-A609-77EC9D9F0250}" type="slidenum">
              <a:rPr lang="en-US" altLang="en-US"/>
              <a:pPr>
                <a:defRPr/>
              </a:pPr>
              <a:t>‹#›</a:t>
            </a:fld>
            <a:endParaRPr lang="en-US" altLang="en-US"/>
          </a:p>
        </p:txBody>
      </p:sp>
    </p:spTree>
    <p:extLst>
      <p:ext uri="{BB962C8B-B14F-4D97-AF65-F5344CB8AC3E}">
        <p14:creationId xmlns:p14="http://schemas.microsoft.com/office/powerpoint/2010/main" val="11311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9FE659A-E67D-4F73-9E46-0170127DE6AC}" type="slidenum">
              <a:rPr lang="en-US" altLang="en-US"/>
              <a:pPr>
                <a:defRPr/>
              </a:pPr>
              <a:t>‹#›</a:t>
            </a:fld>
            <a:endParaRPr lang="en-US" altLang="en-US"/>
          </a:p>
        </p:txBody>
      </p:sp>
    </p:spTree>
    <p:extLst>
      <p:ext uri="{BB962C8B-B14F-4D97-AF65-F5344CB8AC3E}">
        <p14:creationId xmlns:p14="http://schemas.microsoft.com/office/powerpoint/2010/main" val="117673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0D35B7-164B-4BDA-8435-F6440E98459E}" type="slidenum">
              <a:rPr lang="en-US" altLang="en-US"/>
              <a:pPr>
                <a:defRPr/>
              </a:pPr>
              <a:t>‹#›</a:t>
            </a:fld>
            <a:endParaRPr lang="en-US" altLang="en-US"/>
          </a:p>
        </p:txBody>
      </p:sp>
    </p:spTree>
    <p:extLst>
      <p:ext uri="{BB962C8B-B14F-4D97-AF65-F5344CB8AC3E}">
        <p14:creationId xmlns:p14="http://schemas.microsoft.com/office/powerpoint/2010/main" val="346011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F2431D-2E5C-46B2-9509-A0241DEFE45A}" type="slidenum">
              <a:rPr lang="en-US" altLang="en-US"/>
              <a:pPr>
                <a:defRPr/>
              </a:pPr>
              <a:t>‹#›</a:t>
            </a:fld>
            <a:endParaRPr lang="en-US" altLang="en-US"/>
          </a:p>
        </p:txBody>
      </p:sp>
    </p:spTree>
    <p:extLst>
      <p:ext uri="{BB962C8B-B14F-4D97-AF65-F5344CB8AC3E}">
        <p14:creationId xmlns:p14="http://schemas.microsoft.com/office/powerpoint/2010/main" val="378632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79E0FE-6A37-4A00-BEA5-D63014F796DC}" type="slidenum">
              <a:rPr lang="en-US" altLang="en-US"/>
              <a:pPr>
                <a:defRPr/>
              </a:pPr>
              <a:t>‹#›</a:t>
            </a:fld>
            <a:endParaRPr lang="en-US" altLang="en-US"/>
          </a:p>
        </p:txBody>
      </p:sp>
    </p:spTree>
    <p:extLst>
      <p:ext uri="{BB962C8B-B14F-4D97-AF65-F5344CB8AC3E}">
        <p14:creationId xmlns:p14="http://schemas.microsoft.com/office/powerpoint/2010/main" val="191798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BB3597-7D40-4CC9-A4E8-06D4EFD7F8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Drough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610600" cy="1470025"/>
          </a:xfrm>
        </p:spPr>
        <p:txBody>
          <a:bodyPr/>
          <a:lstStyle/>
          <a:p>
            <a:pPr eaLnBrk="1" hangingPunct="1"/>
            <a:r>
              <a:rPr lang="en-US" altLang="en-US" sz="4000" dirty="0" smtClean="0"/>
              <a:t>Drought  Outlook  Support Briefing</a:t>
            </a:r>
            <a:br>
              <a:rPr lang="en-US" altLang="en-US" sz="4000" dirty="0" smtClean="0"/>
            </a:br>
            <a:r>
              <a:rPr lang="en-US" altLang="en-US" sz="1800" dirty="0" smtClean="0"/>
              <a:t>(formerly Drought Outlook Discussion)    </a:t>
            </a:r>
            <a:br>
              <a:rPr lang="en-US" altLang="en-US" sz="1800" dirty="0" smtClean="0"/>
            </a:br>
            <a:r>
              <a:rPr lang="en-US" altLang="en-US" sz="4000" dirty="0" smtClean="0"/>
              <a:t>June 2018 </a:t>
            </a:r>
          </a:p>
        </p:txBody>
      </p:sp>
      <p:sp>
        <p:nvSpPr>
          <p:cNvPr id="2051" name="Rectangle 3"/>
          <p:cNvSpPr>
            <a:spLocks noGrp="1" noChangeArrowheads="1"/>
          </p:cNvSpPr>
          <p:nvPr>
            <p:ph type="subTitle" idx="1"/>
          </p:nvPr>
        </p:nvSpPr>
        <p:spPr>
          <a:xfrm>
            <a:off x="457200" y="2971800"/>
            <a:ext cx="8229600" cy="2743200"/>
          </a:xfrm>
        </p:spPr>
        <p:txBody>
          <a:bodyPr/>
          <a:lstStyle/>
          <a:p>
            <a:pPr eaLnBrk="1" hangingPunct="1"/>
            <a:endParaRPr lang="en-US" altLang="en-US" dirty="0" smtClean="0"/>
          </a:p>
          <a:p>
            <a:pPr eaLnBrk="1" hangingPunct="1"/>
            <a:r>
              <a:rPr lang="en-US" altLang="en-US" dirty="0" smtClean="0"/>
              <a:t>Climate Prediction Center/NCEP/NOAA</a:t>
            </a:r>
          </a:p>
          <a:p>
            <a:pPr eaLnBrk="1" hangingPunct="1"/>
            <a:endParaRPr lang="en-US" altLang="en-US" dirty="0" smtClean="0"/>
          </a:p>
          <a:p>
            <a:pPr eaLnBrk="1" hangingPunct="1"/>
            <a:r>
              <a:rPr lang="en-US" altLang="en-US" sz="2800" dirty="0" smtClean="0">
                <a:hlinkClick r:id="rId3"/>
              </a:rPr>
              <a:t>http://www.cpc.ncep.noaa.gov/products/Drought</a:t>
            </a:r>
            <a:endParaRPr lang="en-US" altLang="en-US" sz="2800" dirty="0" smtClean="0"/>
          </a:p>
        </p:txBody>
      </p:sp>
      <p:sp>
        <p:nvSpPr>
          <p:cNvPr id="2052" name="TextBox 1"/>
          <p:cNvSpPr txBox="1">
            <a:spLocks noChangeArrowheads="1"/>
          </p:cNvSpPr>
          <p:nvPr/>
        </p:nvSpPr>
        <p:spPr bwMode="auto">
          <a:xfrm>
            <a:off x="2438400" y="56388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rgbClr val="FF0000"/>
                </a:solidFill>
                <a:latin typeface="Times New Roman" pitchFamily="18" charset="0"/>
              </a:rPr>
              <a:t>Phone: 1-877-680-3341</a:t>
            </a:r>
          </a:p>
          <a:p>
            <a:pPr eaLnBrk="1" hangingPunct="1">
              <a:spcBef>
                <a:spcPct val="0"/>
              </a:spcBef>
              <a:buFontTx/>
              <a:buNone/>
            </a:pPr>
            <a:r>
              <a:rPr lang="en-US" altLang="en-US" sz="2800" dirty="0" err="1">
                <a:solidFill>
                  <a:srgbClr val="FF0000"/>
                </a:solidFill>
                <a:latin typeface="Times New Roman" pitchFamily="18" charset="0"/>
              </a:rPr>
              <a:t>Pwd</a:t>
            </a:r>
            <a:r>
              <a:rPr lang="en-US" altLang="en-US" sz="2800" dirty="0">
                <a:solidFill>
                  <a:srgbClr val="FF0000"/>
                </a:solidFill>
                <a:latin typeface="Times New Roman" pitchFamily="18" charset="0"/>
              </a:rPr>
              <a:t>:    </a:t>
            </a:r>
            <a:r>
              <a:rPr lang="en-US" altLang="en-US" sz="2800" dirty="0" smtClean="0">
                <a:solidFill>
                  <a:srgbClr val="FF0000"/>
                </a:solidFill>
                <a:latin typeface="Times New Roman" pitchFamily="18" charset="0"/>
              </a:rPr>
              <a:t>858747#</a:t>
            </a:r>
            <a:endParaRPr lang="en-US" altLang="en-US" sz="2800" dirty="0">
              <a:solidFill>
                <a:srgbClr val="FF0000"/>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10</a:t>
            </a:fld>
            <a:endParaRPr lang="en-US" altLang="en-US" sz="1400" smtClean="0"/>
          </a:p>
        </p:txBody>
      </p:sp>
      <p:sp>
        <p:nvSpPr>
          <p:cNvPr id="6147" name="Rectangle 2"/>
          <p:cNvSpPr>
            <a:spLocks noGrp="1" noChangeArrowheads="1"/>
          </p:cNvSpPr>
          <p:nvPr>
            <p:ph type="title"/>
          </p:nvPr>
        </p:nvSpPr>
        <p:spPr>
          <a:xfrm>
            <a:off x="5334000" y="152400"/>
            <a:ext cx="3200400" cy="1289050"/>
          </a:xfrm>
        </p:spPr>
        <p:txBody>
          <a:bodyPr/>
          <a:lstStyle/>
          <a:p>
            <a:pPr eaLnBrk="1" hangingPunct="1"/>
            <a:r>
              <a:rPr lang="en-US" altLang="en-US" sz="2000" dirty="0" smtClean="0">
                <a:solidFill>
                  <a:srgbClr val="0033CC"/>
                </a:solidFill>
              </a:rPr>
              <a:t>The Standardized Precipitation Index </a:t>
            </a:r>
            <a:r>
              <a:rPr lang="en-US" altLang="en-US" sz="3200" dirty="0" smtClean="0">
                <a:solidFill>
                  <a:srgbClr val="0033CC"/>
                </a:solidFill>
              </a:rPr>
              <a:t>SPI</a:t>
            </a:r>
            <a:r>
              <a:rPr lang="en-US" altLang="en-US" dirty="0" smtClean="0">
                <a:solidFill>
                  <a:srgbClr val="0033CC"/>
                </a:solidFill>
              </a:rPr>
              <a:t/>
            </a:r>
            <a:br>
              <a:rPr lang="en-US" altLang="en-US" dirty="0" smtClean="0">
                <a:solidFill>
                  <a:srgbClr val="0033CC"/>
                </a:solidFill>
              </a:rPr>
            </a:br>
            <a:r>
              <a:rPr lang="en-US" altLang="en-US" sz="2000" dirty="0" smtClean="0">
                <a:solidFill>
                  <a:srgbClr val="0033CC"/>
                </a:solidFill>
              </a:rPr>
              <a:t>(</a:t>
            </a:r>
            <a:r>
              <a:rPr lang="en-US" altLang="en-US" sz="2000" b="1" dirty="0" smtClean="0">
                <a:solidFill>
                  <a:srgbClr val="0033CC"/>
                </a:solidFill>
              </a:rPr>
              <a:t>based on Observed P</a:t>
            </a:r>
            <a:r>
              <a:rPr lang="en-US" altLang="en-US" sz="2000" dirty="0" smtClean="0">
                <a:solidFill>
                  <a:srgbClr val="0033CC"/>
                </a:solidFill>
              </a:rPr>
              <a:t>)</a:t>
            </a:r>
            <a:endParaRPr lang="en-US" altLang="en-US" dirty="0"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8" name="TextBox 7"/>
          <p:cNvSpPr txBox="1"/>
          <p:nvPr/>
        </p:nvSpPr>
        <p:spPr>
          <a:xfrm>
            <a:off x="3886201" y="19050"/>
            <a:ext cx="1508315" cy="369332"/>
          </a:xfrm>
          <a:prstGeom prst="rect">
            <a:avLst/>
          </a:prstGeom>
          <a:noFill/>
        </p:spPr>
        <p:txBody>
          <a:bodyPr wrap="square" rtlCol="0">
            <a:spAutoFit/>
          </a:bodyPr>
          <a:lstStyle/>
          <a:p>
            <a:r>
              <a:rPr lang="en-US" b="1" dirty="0" smtClean="0">
                <a:solidFill>
                  <a:srgbClr val="FF0000"/>
                </a:solidFill>
              </a:rPr>
              <a:t>----- NOW</a:t>
            </a:r>
          </a:p>
        </p:txBody>
      </p:sp>
      <p:sp>
        <p:nvSpPr>
          <p:cNvPr id="3" name="Rectangle 2"/>
          <p:cNvSpPr/>
          <p:nvPr/>
        </p:nvSpPr>
        <p:spPr>
          <a:xfrm>
            <a:off x="838200" y="3340626"/>
            <a:ext cx="609600" cy="439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0200" y="1447800"/>
            <a:ext cx="3048000" cy="3785652"/>
          </a:xfrm>
          <a:prstGeom prst="rect">
            <a:avLst/>
          </a:prstGeom>
          <a:noFill/>
        </p:spPr>
        <p:txBody>
          <a:bodyPr wrap="square" rtlCol="0">
            <a:spAutoFit/>
          </a:bodyPr>
          <a:lstStyle/>
          <a:p>
            <a:r>
              <a:rPr lang="en-US" sz="1600" dirty="0" smtClean="0"/>
              <a:t>Very interesting graphic &amp; details for the drought across the US based on the more generalized </a:t>
            </a:r>
            <a:r>
              <a:rPr lang="en-US" sz="1600" dirty="0" err="1" smtClean="0"/>
              <a:t>precip</a:t>
            </a:r>
            <a:r>
              <a:rPr lang="en-US" sz="1600" dirty="0" smtClean="0"/>
              <a:t> deficit/excess, the Standardized Precipitation Index (SPI). </a:t>
            </a:r>
          </a:p>
          <a:p>
            <a:endParaRPr lang="en-US" sz="1600" dirty="0"/>
          </a:p>
          <a:p>
            <a:r>
              <a:rPr lang="en-US" sz="1600" dirty="0" smtClean="0"/>
              <a:t>The dark brown and red colors, indicating standardized precipitation deficits, in the </a:t>
            </a:r>
            <a:r>
              <a:rPr lang="en-US" sz="1600" dirty="0"/>
              <a:t>v</a:t>
            </a:r>
            <a:r>
              <a:rPr lang="en-US" sz="1600" dirty="0" smtClean="0"/>
              <a:t>arious time periods, approximately correspond to the appropriate short/long term drought monitor regions and their intensities </a:t>
            </a:r>
          </a:p>
        </p:txBody>
      </p:sp>
      <p:cxnSp>
        <p:nvCxnSpPr>
          <p:cNvPr id="4" name="Straight Arrow Connector 3"/>
          <p:cNvCxnSpPr>
            <a:stCxn id="10" idx="1"/>
          </p:cNvCxnSpPr>
          <p:nvPr/>
        </p:nvCxnSpPr>
        <p:spPr>
          <a:xfrm flipH="1" flipV="1">
            <a:off x="3657600" y="1752605"/>
            <a:ext cx="1752600" cy="15880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1"/>
          </p:cNvCxnSpPr>
          <p:nvPr/>
        </p:nvCxnSpPr>
        <p:spPr>
          <a:xfrm flipH="1" flipV="1">
            <a:off x="1371600" y="1752605"/>
            <a:ext cx="4038600" cy="15880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http://www.cpc.ncep.noaa.gov/products/Drought/Figures/index/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0"/>
            <a:ext cx="5238939" cy="678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64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xfrm>
            <a:off x="8763000" y="65532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11</a:t>
            </a:fld>
            <a:endParaRPr lang="en-US" altLang="en-US" sz="1400" dirty="0" smtClean="0"/>
          </a:p>
        </p:txBody>
      </p:sp>
      <p:sp>
        <p:nvSpPr>
          <p:cNvPr id="7171" name="TextBox 1"/>
          <p:cNvSpPr txBox="1">
            <a:spLocks noChangeArrowheads="1"/>
          </p:cNvSpPr>
          <p:nvPr/>
        </p:nvSpPr>
        <p:spPr bwMode="auto">
          <a:xfrm>
            <a:off x="5638800" y="11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latin typeface="Times New Roman" pitchFamily="18" charset="0"/>
              </a:rPr>
              <a:t>Recent US Temperatures</a:t>
            </a:r>
          </a:p>
        </p:txBody>
      </p:sp>
      <p:sp>
        <p:nvSpPr>
          <p:cNvPr id="7172" name="TextBox 2"/>
          <p:cNvSpPr txBox="1">
            <a:spLocks noChangeArrowheads="1"/>
          </p:cNvSpPr>
          <p:nvPr/>
        </p:nvSpPr>
        <p:spPr bwMode="auto">
          <a:xfrm>
            <a:off x="5105400" y="609600"/>
            <a:ext cx="40338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A total switch from cold April to a warm May!</a:t>
            </a: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The warmth continues in June, except in the Pacific northwest. Will it continue to stay this way?</a:t>
            </a:r>
            <a:endParaRPr lang="en-US" altLang="en-US" sz="1600" dirty="0">
              <a:latin typeface="Times New Roman" pitchFamily="18" charset="0"/>
            </a:endParaRPr>
          </a:p>
        </p:txBody>
      </p:sp>
      <p:pic>
        <p:nvPicPr>
          <p:cNvPr id="4098" name="Picture 2" descr="http://www.cpc.ncep.noaa.gov/products/tanal/30day/mean/20180531.30day.mean.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4775"/>
            <a:ext cx="4858326" cy="66008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3200400"/>
            <a:ext cx="46005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292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4297152" y="0"/>
            <a:ext cx="48468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400" dirty="0" smtClean="0">
                <a:latin typeface="Times New Roman" pitchFamily="18" charset="0"/>
              </a:rPr>
              <a:t>Most of the CA reservoirs </a:t>
            </a:r>
            <a:r>
              <a:rPr lang="en-US" altLang="en-US" sz="1400" u="sng" dirty="0" smtClean="0">
                <a:latin typeface="Times New Roman" pitchFamily="18" charset="0"/>
              </a:rPr>
              <a:t>continue to be at better than satisfactory levels</a:t>
            </a:r>
            <a:r>
              <a:rPr lang="en-US" altLang="en-US" sz="1400" dirty="0" smtClean="0">
                <a:latin typeface="Times New Roman" pitchFamily="18" charset="0"/>
              </a:rPr>
              <a:t>, except for the Lake Oroville near northern Sierra Nevada. Lake Oroville construction update? Nearing completion?</a:t>
            </a:r>
            <a:endParaRPr lang="en-US" altLang="en-US" sz="1400" dirty="0">
              <a:latin typeface="Times New Roman" pitchFamily="18" charset="0"/>
            </a:endParaRPr>
          </a:p>
        </p:txBody>
      </p:sp>
      <p:sp>
        <p:nvSpPr>
          <p:cNvPr id="2" name="Rectangle 1"/>
          <p:cNvSpPr/>
          <p:nvPr/>
        </p:nvSpPr>
        <p:spPr>
          <a:xfrm>
            <a:off x="4941291" y="6550223"/>
            <a:ext cx="2983509" cy="307777"/>
          </a:xfrm>
          <a:prstGeom prst="rect">
            <a:avLst/>
          </a:prstGeom>
        </p:spPr>
        <p:txBody>
          <a:bodyPr wrap="none">
            <a:spAutoFit/>
          </a:bodyPr>
          <a:lstStyle/>
          <a:p>
            <a:r>
              <a:rPr lang="en-US" sz="1400" dirty="0"/>
              <a:t>https://fsapps.nwcg.gov/afm/index.php</a:t>
            </a:r>
          </a:p>
        </p:txBody>
      </p:sp>
      <p:sp>
        <p:nvSpPr>
          <p:cNvPr id="3" name="Rectangle 2"/>
          <p:cNvSpPr/>
          <p:nvPr/>
        </p:nvSpPr>
        <p:spPr>
          <a:xfrm>
            <a:off x="76201" y="6550223"/>
            <a:ext cx="4648199" cy="307777"/>
          </a:xfrm>
          <a:prstGeom prst="rect">
            <a:avLst/>
          </a:prstGeom>
        </p:spPr>
        <p:txBody>
          <a:bodyPr wrap="square">
            <a:spAutoFit/>
          </a:bodyPr>
          <a:lstStyle/>
          <a:p>
            <a:r>
              <a:rPr lang="en-US" sz="1400" dirty="0"/>
              <a:t>http://cdec.water.ca.gov/cgi-progs/products/rescond.pdf</a:t>
            </a:r>
          </a:p>
        </p:txBody>
      </p:sp>
      <p:sp>
        <p:nvSpPr>
          <p:cNvPr id="4" name="TextBox 3"/>
          <p:cNvSpPr txBox="1"/>
          <p:nvPr/>
        </p:nvSpPr>
        <p:spPr>
          <a:xfrm>
            <a:off x="7772400" y="4171890"/>
            <a:ext cx="1143000" cy="400110"/>
          </a:xfrm>
          <a:prstGeom prst="rect">
            <a:avLst/>
          </a:prstGeom>
          <a:noFill/>
        </p:spPr>
        <p:txBody>
          <a:bodyPr wrap="square" rtlCol="0">
            <a:spAutoFit/>
          </a:bodyPr>
          <a:lstStyle/>
          <a:p>
            <a:r>
              <a:rPr lang="en-US" sz="2000" b="1" dirty="0" smtClean="0">
                <a:solidFill>
                  <a:srgbClr val="FF0000"/>
                </a:solidFill>
              </a:rPr>
              <a:t>FIRE</a:t>
            </a:r>
            <a:endParaRPr lang="en-US" sz="2000" b="1" dirty="0">
              <a:solidFill>
                <a:srgbClr val="FF0000"/>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412" y="2713112"/>
            <a:ext cx="2210988" cy="41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6509245" y="4419600"/>
            <a:ext cx="1339355"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200"/>
            <a:ext cx="4485518" cy="632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611880"/>
            <a:ext cx="4495800" cy="299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192" y="954107"/>
            <a:ext cx="4510808" cy="282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105400" y="0"/>
            <a:ext cx="3810000" cy="534988"/>
          </a:xfrm>
        </p:spPr>
        <p:txBody>
          <a:bodyPr/>
          <a:lstStyle/>
          <a:p>
            <a:r>
              <a:rPr lang="en-US" altLang="en-US" sz="2800" dirty="0" smtClean="0"/>
              <a:t>Streamflow (USGS)</a:t>
            </a:r>
          </a:p>
        </p:txBody>
      </p:sp>
      <p:sp>
        <p:nvSpPr>
          <p:cNvPr id="12291" name="Slide Number Placeholder 3"/>
          <p:cNvSpPr>
            <a:spLocks noGrp="1"/>
          </p:cNvSpPr>
          <p:nvPr>
            <p:ph type="sldNum" sz="quarter" idx="12"/>
          </p:nvPr>
        </p:nvSpPr>
        <p:spPr>
          <a:xfrm>
            <a:off x="8763000" y="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9D3E67D-6992-482B-8B99-46C3D8C727D1}" type="slidenum">
              <a:rPr lang="en-US" altLang="en-US" sz="1400" smtClean="0"/>
              <a:pPr eaLnBrk="1" hangingPunct="1">
                <a:spcBef>
                  <a:spcPct val="0"/>
                </a:spcBef>
                <a:buFontTx/>
                <a:buNone/>
              </a:pPr>
              <a:t>13</a:t>
            </a:fld>
            <a:endParaRPr lang="en-US" altLang="en-US" sz="1400" smtClean="0"/>
          </a:p>
        </p:txBody>
      </p:sp>
      <p:pic>
        <p:nvPicPr>
          <p:cNvPr id="12292" name="Picture 9" descr="[color code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color code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color code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color code f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color code f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color code f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color code f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color code f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5"/>
          <p:cNvSpPr txBox="1">
            <a:spLocks noChangeArrowheads="1"/>
          </p:cNvSpPr>
          <p:nvPr/>
        </p:nvSpPr>
        <p:spPr bwMode="auto">
          <a:xfrm>
            <a:off x="4800600" y="792540"/>
            <a:ext cx="43513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The warming temps are melting the frozen ice and snow, which has resulted in increased streamflow in the northern high plains states.</a:t>
            </a:r>
          </a:p>
          <a:p>
            <a:pPr eaLnBrk="1" hangingPunct="1">
              <a:spcBef>
                <a:spcPct val="0"/>
              </a:spcBef>
            </a:pPr>
            <a:endParaRPr lang="en-US" altLang="en-US" sz="1600" dirty="0" smtClean="0">
              <a:latin typeface="Times New Roman" pitchFamily="18" charset="0"/>
            </a:endParaRPr>
          </a:p>
          <a:p>
            <a:pPr eaLnBrk="1" hangingPunct="1">
              <a:spcBef>
                <a:spcPct val="0"/>
              </a:spcBef>
            </a:pPr>
            <a:r>
              <a:rPr lang="en-US" altLang="en-US" sz="1600" dirty="0" smtClean="0">
                <a:latin typeface="Times New Roman" pitchFamily="18" charset="0"/>
              </a:rPr>
              <a:t>Worsened in south central and </a:t>
            </a:r>
            <a:r>
              <a:rPr lang="en-US" altLang="en-US" sz="1600" dirty="0">
                <a:latin typeface="Times New Roman" pitchFamily="18" charset="0"/>
              </a:rPr>
              <a:t>s</a:t>
            </a:r>
            <a:r>
              <a:rPr lang="en-US" altLang="en-US" sz="1600" dirty="0" smtClean="0">
                <a:latin typeface="Times New Roman" pitchFamily="18" charset="0"/>
              </a:rPr>
              <a:t>outh western states, but  better in the southeast and along the Atlantic coastal states.</a:t>
            </a:r>
          </a:p>
        </p:txBody>
      </p:sp>
      <p:pic>
        <p:nvPicPr>
          <p:cNvPr id="12301" name="Picture 31" descr="map lege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952750"/>
            <a:ext cx="47855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1"/>
          <p:cNvSpPr txBox="1">
            <a:spLocks noChangeArrowheads="1"/>
          </p:cNvSpPr>
          <p:nvPr/>
        </p:nvSpPr>
        <p:spPr bwMode="auto">
          <a:xfrm>
            <a:off x="4920895" y="3576935"/>
            <a:ext cx="4179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FF0000"/>
                </a:solidFill>
                <a:latin typeface="Times New Roman" pitchFamily="18" charset="0"/>
              </a:rPr>
              <a:t>Map shows only  below normal </a:t>
            </a:r>
            <a:r>
              <a:rPr lang="en-US" altLang="en-US" sz="1200" b="1" u="sng" dirty="0">
                <a:solidFill>
                  <a:srgbClr val="FF0000"/>
                </a:solidFill>
                <a:latin typeface="Times New Roman" pitchFamily="18" charset="0"/>
              </a:rPr>
              <a:t>7-day average streamflow </a:t>
            </a:r>
            <a:r>
              <a:rPr lang="en-US" altLang="en-US" sz="1200" b="1" dirty="0">
                <a:solidFill>
                  <a:srgbClr val="FF0000"/>
                </a:solidFill>
                <a:latin typeface="Times New Roman" pitchFamily="18" charset="0"/>
              </a:rPr>
              <a:t>compared to historical streamflow for the day of </a:t>
            </a:r>
            <a:r>
              <a:rPr lang="en-US" altLang="en-US" sz="1200" b="1" dirty="0" smtClean="0">
                <a:solidFill>
                  <a:srgbClr val="FF0000"/>
                </a:solidFill>
                <a:latin typeface="Times New Roman" pitchFamily="18" charset="0"/>
              </a:rPr>
              <a:t>year.</a:t>
            </a:r>
            <a:endParaRPr lang="en-US" altLang="en-US" sz="1200" dirty="0">
              <a:solidFill>
                <a:srgbClr val="FF0000"/>
              </a:solidFill>
              <a:latin typeface="Times New Roman" pitchFamily="18" charset="0"/>
            </a:endParaRPr>
          </a:p>
        </p:txBody>
      </p:sp>
      <p:pic>
        <p:nvPicPr>
          <p:cNvPr id="12306"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6200775"/>
            <a:ext cx="417988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69309" y="4048780"/>
            <a:ext cx="2131473" cy="523220"/>
          </a:xfrm>
          <a:prstGeom prst="rect">
            <a:avLst/>
          </a:prstGeom>
          <a:noFill/>
        </p:spPr>
        <p:txBody>
          <a:bodyPr wrap="square" rtlCol="0">
            <a:spAutoFit/>
          </a:bodyPr>
          <a:lstStyle/>
          <a:p>
            <a:pPr algn="ctr"/>
            <a:r>
              <a:rPr lang="en-US" sz="1400" dirty="0" smtClean="0">
                <a:solidFill>
                  <a:srgbClr val="FF0000"/>
                </a:solidFill>
              </a:rPr>
              <a:t>One month ago (left)  &amp; Now (below)</a:t>
            </a:r>
            <a:endParaRPr lang="en-US" sz="1400" dirty="0">
              <a:solidFill>
                <a:srgbClr val="FF0000"/>
              </a:solidFill>
            </a:endParaRPr>
          </a:p>
        </p:txBody>
      </p:sp>
      <p:pic>
        <p:nvPicPr>
          <p:cNvPr id="2050" name="Picture 2" descr="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0"/>
            <a:ext cx="4765066"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ow normal 7-day average streamflow condition ma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53000" y="4036332"/>
            <a:ext cx="2028699" cy="1297668"/>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flipH="1">
            <a:off x="1562100" y="533400"/>
            <a:ext cx="114300" cy="388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81400" y="1981200"/>
            <a:ext cx="0" cy="388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81400" y="1482118"/>
            <a:ext cx="152400" cy="49908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descr="u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810000"/>
            <a:ext cx="4765067"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elow normal 7-day average streamflow condition ma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42944" y="4808268"/>
            <a:ext cx="2057838" cy="1316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8686800" y="6553200"/>
            <a:ext cx="44796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2817CA4-6823-4FAC-A1F5-F61DE3996292}" type="slidenum">
              <a:rPr lang="en-US" altLang="en-US" sz="1400" smtClean="0"/>
              <a:pPr eaLnBrk="1" hangingPunct="1">
                <a:spcBef>
                  <a:spcPct val="0"/>
                </a:spcBef>
                <a:buFontTx/>
                <a:buNone/>
              </a:pPr>
              <a:t>14</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1653416839"/>
              </p:ext>
            </p:extLst>
          </p:nvPr>
        </p:nvGraphicFramePr>
        <p:xfrm>
          <a:off x="457200" y="289560"/>
          <a:ext cx="8305800" cy="5913120"/>
        </p:xfrm>
        <a:graphic>
          <a:graphicData uri="http://schemas.openxmlformats.org/drawingml/2006/table">
            <a:tbl>
              <a:tblPr/>
              <a:tblGrid>
                <a:gridCol w="8305800"/>
              </a:tblGrid>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EL NIÑO/SOUTHERN OSCILLATION (ENSO)</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DIAGNOSTIC DISCUSSION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5621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verdana,arial,serif"/>
                          <a:cs typeface="Arial" pitchFamily="34" charset="0"/>
                        </a:rPr>
                        <a:t>issued by</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2000" b="0" i="0" u="none" strike="noStrike" cap="none" normalizeH="0" baseline="0" dirty="0" smtClean="0">
                          <a:ln>
                            <a:noFill/>
                          </a:ln>
                          <a:solidFill>
                            <a:schemeClr val="tx1"/>
                          </a:solidFill>
                          <a:effectLst/>
                          <a:latin typeface="Arial" pitchFamily="34" charset="0"/>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CLIMATE PREDICTION CENTER/NCEP/NWS</a:t>
                      </a:r>
                      <a:br>
                        <a:rPr kumimoji="0" lang="en-US" altLang="en-US" sz="2000" b="0" i="0" u="none" strike="noStrike" cap="none" normalizeH="0" baseline="0" dirty="0" smtClean="0">
                          <a:ln>
                            <a:noFill/>
                          </a:ln>
                          <a:solidFill>
                            <a:schemeClr val="tx1"/>
                          </a:solidFill>
                          <a:effectLst/>
                          <a:latin typeface="verdana,arial,serif"/>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and the International Research Institute for Climate and Society</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FF0000"/>
                          </a:solidFill>
                          <a:effectLst/>
                          <a:latin typeface="verdana,arial,serif"/>
                          <a:cs typeface="Arial" pitchFamily="34" charset="0"/>
                        </a:rPr>
                        <a:t>14  June  2018</a:t>
                      </a:r>
                      <a:endParaRPr kumimoji="0" lang="en-US" altLang="en-US" sz="2000" b="1" i="0" u="sng"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762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ENSO Alert System Status: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verdana,arial,serif"/>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kern="1200" cap="none" normalizeH="0" baseline="0" dirty="0" smtClean="0">
                          <a:ln>
                            <a:noFill/>
                          </a:ln>
                          <a:solidFill>
                            <a:srgbClr val="FF0000"/>
                          </a:solidFill>
                          <a:effectLst/>
                          <a:latin typeface="Arial" pitchFamily="34" charset="0"/>
                          <a:ea typeface="+mn-ea"/>
                          <a:cs typeface="+mn-cs"/>
                        </a:rPr>
                        <a:t>El Nino Watch</a:t>
                      </a:r>
                      <a:r>
                        <a:rPr kumimoji="0" lang="en-US" altLang="en-US" sz="2000" b="1" i="0" u="none" strike="noStrike" cap="none" normalizeH="0" baseline="0" dirty="0" smtClean="0">
                          <a:ln>
                            <a:noFill/>
                          </a:ln>
                          <a:solidFill>
                            <a:srgbClr val="FF0000"/>
                          </a:solidFill>
                          <a:effectLst/>
                          <a:latin typeface="verdana,arial,serif"/>
                          <a:cs typeface="Arial" pitchFamily="34" charset="0"/>
                        </a:rPr>
                        <a:t> !!</a:t>
                      </a:r>
                      <a:endParaRPr kumimoji="0" lang="en-US" altLang="en-US" sz="2000" b="0" i="0" u="none"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2573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eaLnBrk="1" hangingPunct="1">
                        <a:spcBef>
                          <a:spcPct val="50000"/>
                        </a:spcBef>
                        <a:buClrTx/>
                        <a:buSzTx/>
                        <a:buFont typeface="Wingdings 2" pitchFamily="18" charset="2"/>
                        <a:buNone/>
                      </a:pPr>
                      <a:r>
                        <a:rPr kumimoji="0" lang="en-US" altLang="en-US" sz="2000" b="0" i="0" u="sng" strike="noStrike" cap="none" normalizeH="0" baseline="0" dirty="0" smtClean="0">
                          <a:ln>
                            <a:noFill/>
                          </a:ln>
                          <a:solidFill>
                            <a:schemeClr val="tx1"/>
                          </a:solidFill>
                          <a:effectLst/>
                          <a:latin typeface="verdana,arial"/>
                          <a:cs typeface="Arial" pitchFamily="34" charset="0"/>
                        </a:rPr>
                        <a:t>Synopsis:</a:t>
                      </a:r>
                      <a:r>
                        <a:rPr kumimoji="0" lang="en-US" altLang="en-US" sz="2000" b="0" i="0" u="none" strike="noStrike" cap="none" normalizeH="0" baseline="0" dirty="0" smtClean="0">
                          <a:ln>
                            <a:noFill/>
                          </a:ln>
                          <a:solidFill>
                            <a:schemeClr val="tx1"/>
                          </a:solidFill>
                          <a:effectLst/>
                          <a:latin typeface="verdana,arial"/>
                          <a:cs typeface="Arial" pitchFamily="34" charset="0"/>
                        </a:rPr>
                        <a:t> </a:t>
                      </a:r>
                      <a:r>
                        <a:rPr lang="en-US" sz="1600" b="1" i="0" kern="1200" dirty="0" smtClean="0">
                          <a:solidFill>
                            <a:schemeClr val="tx1"/>
                          </a:solidFill>
                          <a:effectLst/>
                          <a:latin typeface="Arial" pitchFamily="34" charset="0"/>
                          <a:ea typeface="+mn-ea"/>
                          <a:cs typeface="+mn-cs"/>
                        </a:rPr>
                        <a:t>ENSO-neutral is favored through Northern Hemisphere summer 2018, with the chance for El Niño increasing to 50% during fall, and ~65% during winter 2018-19.</a:t>
                      </a:r>
                      <a:endParaRPr lang="en-US" altLang="en-US" sz="1600" b="1" dirty="0" smtClean="0">
                        <a:solidFill>
                          <a:srgbClr val="0033CC"/>
                        </a:solidFill>
                        <a:latin typeface="Trebuchet MS"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8686800" y="6557962"/>
            <a:ext cx="457200" cy="30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53EABD1-E029-4830-B240-4C69B4CE6361}" type="slidenum">
              <a:rPr lang="en-US" altLang="en-US" sz="1400" smtClean="0"/>
              <a:pPr eaLnBrk="1" hangingPunct="1">
                <a:spcBef>
                  <a:spcPct val="0"/>
                </a:spcBef>
                <a:buFontTx/>
                <a:buNone/>
              </a:pPr>
              <a:t>15</a:t>
            </a:fld>
            <a:endParaRPr lang="en-US" altLang="en-US" sz="1400" dirty="0" smtClean="0"/>
          </a:p>
        </p:txBody>
      </p:sp>
      <p:pic>
        <p:nvPicPr>
          <p:cNvPr id="18435" name="Picture 3" descr="http://www.cpc.ncep.noaa.gov/www_images/ENSO_by_season_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ChangeArrowheads="1"/>
          </p:cNvSpPr>
          <p:nvPr/>
        </p:nvSpPr>
        <p:spPr bwMode="auto">
          <a:xfrm>
            <a:off x="28575" y="6505575"/>
            <a:ext cx="599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latin typeface="Times New Roman" pitchFamily="18" charset="0"/>
              </a:rPr>
              <a:t>http://www.cpc.ncep.noaa.gov/products/analysis_monitoring/ensostuff/ensoyears.shtml</a:t>
            </a:r>
          </a:p>
        </p:txBody>
      </p:sp>
      <p:cxnSp>
        <p:nvCxnSpPr>
          <p:cNvPr id="3" name="Straight Arrow Connector 2"/>
          <p:cNvCxnSpPr/>
          <p:nvPr/>
        </p:nvCxnSpPr>
        <p:spPr>
          <a:xfrm flipV="1">
            <a:off x="3200400" y="5619312"/>
            <a:ext cx="0" cy="552888"/>
          </a:xfrm>
          <a:prstGeom prst="straightConnector1">
            <a:avLst/>
          </a:prstGeom>
          <a:ln w="158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305175" y="5683872"/>
            <a:ext cx="5610225" cy="369332"/>
          </a:xfrm>
          <a:prstGeom prst="rect">
            <a:avLst/>
          </a:prstGeom>
          <a:noFill/>
        </p:spPr>
        <p:txBody>
          <a:bodyPr wrap="square" rtlCol="0">
            <a:spAutoFit/>
          </a:bodyPr>
          <a:lstStyle/>
          <a:p>
            <a:r>
              <a:rPr lang="en-US" dirty="0" smtClean="0"/>
              <a:t>La Nina out, but effects linger? Or Neutral conditions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2733674"/>
            <a:ext cx="8810625" cy="284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p:cNvPicPr>
          <p:nvPr/>
        </p:nvPicPr>
        <p:blipFill>
          <a:blip r:embed="rId2">
            <a:extLst>
              <a:ext uri="{28A0092B-C50C-407E-A947-70E740481C1C}">
                <a14:useLocalDpi xmlns:a14="http://schemas.microsoft.com/office/drawing/2010/main" val="0"/>
              </a:ext>
            </a:extLst>
          </a:blip>
          <a:srcRect l="7552" t="5000" r="8630" b="10834"/>
          <a:stretch>
            <a:fillRect/>
          </a:stretch>
        </p:blipFill>
        <p:spPr bwMode="auto">
          <a:xfrm>
            <a:off x="76200" y="838200"/>
            <a:ext cx="3886200" cy="518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8" name="Slide Number Placeholder 3"/>
          <p:cNvSpPr>
            <a:spLocks noGrp="1"/>
          </p:cNvSpPr>
          <p:nvPr>
            <p:ph type="sldNum" sz="quarter" idx="12"/>
          </p:nvPr>
        </p:nvSpPr>
        <p:spPr>
          <a:xfrm>
            <a:off x="8382000" y="6534150"/>
            <a:ext cx="6858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C526022-F0BE-4BFF-A923-CA25245AC1F9}" type="slidenum">
              <a:rPr lang="en-US" altLang="en-US" sz="1400" smtClean="0"/>
              <a:pPr eaLnBrk="1" hangingPunct="1">
                <a:spcBef>
                  <a:spcPct val="0"/>
                </a:spcBef>
                <a:buFontTx/>
                <a:buNone/>
              </a:pPr>
              <a:t>16</a:t>
            </a:fld>
            <a:endParaRPr lang="en-US" altLang="en-US" sz="1400" dirty="0" smtClean="0"/>
          </a:p>
        </p:txBody>
      </p:sp>
      <p:sp>
        <p:nvSpPr>
          <p:cNvPr id="19459" name="TextBox 1"/>
          <p:cNvSpPr txBox="1">
            <a:spLocks noChangeArrowheads="1"/>
          </p:cNvSpPr>
          <p:nvPr/>
        </p:nvSpPr>
        <p:spPr bwMode="auto">
          <a:xfrm>
            <a:off x="228600" y="1524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latin typeface="Times New Roman" pitchFamily="18" charset="0"/>
              </a:rPr>
              <a:t>Latest values of SST indices in the various Nino Regions.</a:t>
            </a:r>
          </a:p>
        </p:txBody>
      </p:sp>
      <p:sp>
        <p:nvSpPr>
          <p:cNvPr id="19460" name="Rectangle 1"/>
          <p:cNvSpPr>
            <a:spLocks noChangeArrowheads="1"/>
          </p:cNvSpPr>
          <p:nvPr/>
        </p:nvSpPr>
        <p:spPr bwMode="auto">
          <a:xfrm>
            <a:off x="198438" y="6069013"/>
            <a:ext cx="3992562" cy="46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01000"/>
              </a:lnSpc>
              <a:spcBef>
                <a:spcPct val="0"/>
              </a:spcBef>
              <a:buClr>
                <a:srgbClr val="000000"/>
              </a:buClr>
              <a:buNone/>
            </a:pPr>
            <a:r>
              <a:rPr lang="en-US" altLang="en-US" sz="1200" dirty="0" smtClean="0">
                <a:latin typeface="Verdana" pitchFamily="34" charset="0"/>
                <a:sym typeface="Verdana" pitchFamily="34" charset="0"/>
              </a:rPr>
              <a:t>Equatorial SST’s are at near to slightly below normal levels in all three ocean basins. </a:t>
            </a:r>
            <a:endParaRPr lang="en-US" altLang="en-US" sz="1200" dirty="0">
              <a:latin typeface="Verdana" pitchFamily="34" charset="0"/>
              <a:sym typeface="Verdana" pitchFamily="34" charset="0"/>
            </a:endParaRPr>
          </a:p>
        </p:txBody>
      </p:sp>
      <p:sp>
        <p:nvSpPr>
          <p:cNvPr id="19461" name="Rectangle 6"/>
          <p:cNvSpPr>
            <a:spLocks noChangeArrowheads="1"/>
          </p:cNvSpPr>
          <p:nvPr/>
        </p:nvSpPr>
        <p:spPr bwMode="auto">
          <a:xfrm>
            <a:off x="4564063" y="76200"/>
            <a:ext cx="4503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400" dirty="0">
              <a:latin typeface="Times New Roman" pitchFamily="18" charset="0"/>
            </a:endParaRPr>
          </a:p>
        </p:txBody>
      </p:sp>
      <p:sp>
        <p:nvSpPr>
          <p:cNvPr id="19462" name="Rectangle 13"/>
          <p:cNvSpPr>
            <a:spLocks noChangeArrowheads="1"/>
          </p:cNvSpPr>
          <p:nvPr/>
        </p:nvSpPr>
        <p:spPr bwMode="auto">
          <a:xfrm>
            <a:off x="4343400" y="376535"/>
            <a:ext cx="47243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dirty="0" smtClean="0">
                <a:latin typeface="Times New Roman" pitchFamily="18" charset="0"/>
              </a:rPr>
              <a:t>The sub surface heat </a:t>
            </a:r>
            <a:r>
              <a:rPr lang="en-US" altLang="en-US" sz="1600" dirty="0" err="1" smtClean="0">
                <a:latin typeface="Times New Roman" pitchFamily="18" charset="0"/>
              </a:rPr>
              <a:t>anom</a:t>
            </a:r>
            <a:r>
              <a:rPr lang="en-US" altLang="en-US" sz="1600" dirty="0" smtClean="0">
                <a:latin typeface="Times New Roman" pitchFamily="18" charset="0"/>
              </a:rPr>
              <a:t> is well in the +</a:t>
            </a:r>
            <a:r>
              <a:rPr lang="en-US" altLang="en-US" sz="1600" dirty="0" err="1" smtClean="0">
                <a:latin typeface="Times New Roman" pitchFamily="18" charset="0"/>
              </a:rPr>
              <a:t>ve</a:t>
            </a:r>
            <a:r>
              <a:rPr lang="en-US" altLang="en-US" sz="1600" dirty="0" smtClean="0">
                <a:latin typeface="Times New Roman" pitchFamily="18" charset="0"/>
              </a:rPr>
              <a:t> territory! .</a:t>
            </a:r>
            <a:endParaRPr lang="en-US" altLang="en-US" sz="1600" dirty="0">
              <a:latin typeface="Times New Roman" pitchFamily="18" charset="0"/>
            </a:endParaRPr>
          </a:p>
        </p:txBody>
      </p:sp>
      <p:sp>
        <p:nvSpPr>
          <p:cNvPr id="3" name="Rounded Rectangle 2"/>
          <p:cNvSpPr/>
          <p:nvPr/>
        </p:nvSpPr>
        <p:spPr>
          <a:xfrm>
            <a:off x="3505200" y="1295400"/>
            <a:ext cx="381000" cy="441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48400" y="1856601"/>
            <a:ext cx="1600200" cy="276999"/>
          </a:xfrm>
          <a:prstGeom prst="rect">
            <a:avLst/>
          </a:prstGeom>
          <a:noFill/>
        </p:spPr>
        <p:txBody>
          <a:bodyPr wrap="square" rtlCol="0">
            <a:spAutoFit/>
          </a:bodyPr>
          <a:lstStyle/>
          <a:p>
            <a:r>
              <a:rPr lang="en-US" sz="1200" dirty="0" smtClean="0"/>
              <a:t>Relatively short lived! </a:t>
            </a:r>
            <a:endParaRPr lang="en-US" sz="1200" dirty="0"/>
          </a:p>
        </p:txBody>
      </p:sp>
      <p:cxnSp>
        <p:nvCxnSpPr>
          <p:cNvPr id="5" name="Straight Arrow Connector 4"/>
          <p:cNvCxnSpPr/>
          <p:nvPr/>
        </p:nvCxnSpPr>
        <p:spPr>
          <a:xfrm flipH="1">
            <a:off x="7239000" y="2667000"/>
            <a:ext cx="533400" cy="0"/>
          </a:xfrm>
          <a:prstGeom prst="straightConnector1">
            <a:avLst/>
          </a:prstGeom>
          <a:ln>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924800" y="12954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a:blip r:embed="rId3">
            <a:extLst>
              <a:ext uri="{28A0092B-C50C-407E-A947-70E740481C1C}">
                <a14:useLocalDpi xmlns:a14="http://schemas.microsoft.com/office/drawing/2010/main" val="0"/>
              </a:ext>
            </a:extLst>
          </a:blip>
          <a:srcRect l="4315" t="5000" r="6471" b="58333"/>
          <a:stretch>
            <a:fillRect/>
          </a:stretch>
        </p:blipFill>
        <p:spPr bwMode="auto">
          <a:xfrm>
            <a:off x="4267200" y="838200"/>
            <a:ext cx="480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p:cNvPicPr>
          <p:nvPr/>
        </p:nvPicPr>
        <p:blipFill>
          <a:blip r:embed="rId4">
            <a:extLst>
              <a:ext uri="{28A0092B-C50C-407E-A947-70E740481C1C}">
                <a14:useLocalDpi xmlns:a14="http://schemas.microsoft.com/office/drawing/2010/main" val="0"/>
              </a:ext>
            </a:extLst>
          </a:blip>
          <a:srcRect l="6471" t="2499" r="6471" b="53333"/>
          <a:stretch>
            <a:fillRect/>
          </a:stretch>
        </p:blipFill>
        <p:spPr bwMode="auto">
          <a:xfrm>
            <a:off x="4343400" y="3505200"/>
            <a:ext cx="4800600" cy="2895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6BD1C32-DD72-4C3C-9C99-10BF0BD26BA6}" type="slidenum">
              <a:rPr lang="en-US" altLang="en-US" sz="1400" smtClean="0"/>
              <a:pPr eaLnBrk="1" hangingPunct="1">
                <a:spcBef>
                  <a:spcPct val="0"/>
                </a:spcBef>
                <a:buFontTx/>
                <a:buNone/>
              </a:pPr>
              <a:t>17</a:t>
            </a:fld>
            <a:endParaRPr lang="en-US" altLang="en-US" sz="1400" smtClean="0"/>
          </a:p>
        </p:txBody>
      </p:sp>
      <p:sp>
        <p:nvSpPr>
          <p:cNvPr id="20483" name="TextBox 1"/>
          <p:cNvSpPr txBox="1">
            <a:spLocks noChangeArrowheads="1"/>
          </p:cNvSpPr>
          <p:nvPr/>
        </p:nvSpPr>
        <p:spPr bwMode="auto">
          <a:xfrm>
            <a:off x="244475" y="45720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May  </a:t>
            </a:r>
            <a:r>
              <a:rPr lang="en-US" altLang="en-US" sz="1800" dirty="0">
                <a:latin typeface="Times New Roman" pitchFamily="18" charset="0"/>
              </a:rPr>
              <a:t>CPC/IRI forecast</a:t>
            </a:r>
          </a:p>
        </p:txBody>
      </p:sp>
      <p:sp>
        <p:nvSpPr>
          <p:cNvPr id="20484" name="TextBox 11"/>
          <p:cNvSpPr txBox="1">
            <a:spLocks noChangeArrowheads="1"/>
          </p:cNvSpPr>
          <p:nvPr/>
        </p:nvSpPr>
        <p:spPr bwMode="auto">
          <a:xfrm>
            <a:off x="9525" y="0"/>
            <a:ext cx="441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latin typeface="Times New Roman" pitchFamily="18" charset="0"/>
              </a:rPr>
              <a:t>ENSO Forecasts</a:t>
            </a:r>
          </a:p>
        </p:txBody>
      </p:sp>
      <p:sp>
        <p:nvSpPr>
          <p:cNvPr id="20489" name="TextBox 1"/>
          <p:cNvSpPr txBox="1">
            <a:spLocks noChangeArrowheads="1"/>
          </p:cNvSpPr>
          <p:nvPr/>
        </p:nvSpPr>
        <p:spPr bwMode="auto">
          <a:xfrm>
            <a:off x="5181600" y="28194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NMME </a:t>
            </a:r>
            <a:r>
              <a:rPr lang="en-US" altLang="en-US" sz="1800" dirty="0" smtClean="0">
                <a:latin typeface="Times New Roman" pitchFamily="18" charset="0"/>
              </a:rPr>
              <a:t>Models’ – Nino 3.4 forecasts</a:t>
            </a:r>
            <a:endParaRPr lang="en-US" altLang="en-US" sz="1800" dirty="0">
              <a:latin typeface="Times New Roman" pitchFamily="18" charset="0"/>
            </a:endParaRPr>
          </a:p>
        </p:txBody>
      </p:sp>
      <p:sp>
        <p:nvSpPr>
          <p:cNvPr id="14" name="TextBox 1"/>
          <p:cNvSpPr txBox="1">
            <a:spLocks noChangeArrowheads="1"/>
          </p:cNvSpPr>
          <p:nvPr/>
        </p:nvSpPr>
        <p:spPr bwMode="auto">
          <a:xfrm>
            <a:off x="0" y="3668712"/>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June  </a:t>
            </a:r>
            <a:r>
              <a:rPr lang="en-US" altLang="en-US" sz="1800" dirty="0">
                <a:latin typeface="Times New Roman" pitchFamily="18" charset="0"/>
              </a:rPr>
              <a:t>CPC/IRI forecast</a:t>
            </a:r>
          </a:p>
        </p:txBody>
      </p:sp>
      <p:sp>
        <p:nvSpPr>
          <p:cNvPr id="2" name="TextBox 1"/>
          <p:cNvSpPr txBox="1"/>
          <p:nvPr/>
        </p:nvSpPr>
        <p:spPr>
          <a:xfrm>
            <a:off x="4648200" y="5943600"/>
            <a:ext cx="4477616" cy="923330"/>
          </a:xfrm>
          <a:prstGeom prst="rect">
            <a:avLst/>
          </a:prstGeom>
          <a:noFill/>
        </p:spPr>
        <p:txBody>
          <a:bodyPr wrap="square" rtlCol="0">
            <a:spAutoFit/>
          </a:bodyPr>
          <a:lstStyle/>
          <a:p>
            <a:r>
              <a:rPr lang="en-US" u="sng" dirty="0" smtClean="0"/>
              <a:t>For Next/upcoming summer: Chance of </a:t>
            </a:r>
            <a:r>
              <a:rPr lang="en-US" u="sng" dirty="0" err="1" smtClean="0"/>
              <a:t>ElNino</a:t>
            </a:r>
            <a:r>
              <a:rPr lang="en-US" u="sng" dirty="0" smtClean="0"/>
              <a:t>(/Neutral) is Fifty/Fifty!! Afterwards, trending towards El Nino in upcoming winter?</a:t>
            </a:r>
            <a:endParaRPr lang="en-US" u="sng" dirty="0"/>
          </a:p>
        </p:txBody>
      </p:sp>
      <p:cxnSp>
        <p:nvCxnSpPr>
          <p:cNvPr id="6" name="Straight Arrow Connector 5"/>
          <p:cNvCxnSpPr/>
          <p:nvPr/>
        </p:nvCxnSpPr>
        <p:spPr>
          <a:xfrm flipV="1">
            <a:off x="7010400" y="1143000"/>
            <a:ext cx="228600" cy="31242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4343400" cy="2667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H="1" flipV="1">
            <a:off x="2819400" y="5943600"/>
            <a:ext cx="1752601" cy="381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 y="4004469"/>
            <a:ext cx="4386118" cy="285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s://iri.columbia.edu/wp-content/uploads/2018/05/figure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0"/>
            <a:ext cx="4169714" cy="270509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cpc.ncep.noaa.gov/products/NMME/current/images/nino34.rescaling.ENSME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167856"/>
            <a:ext cx="4267200" cy="2771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xfrm>
            <a:off x="8686800" y="6534150"/>
            <a:ext cx="4572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50B5A81-06C2-4E17-9668-C6A05AF3ECCE}" type="slidenum">
              <a:rPr lang="en-US" altLang="en-US" sz="1400" smtClean="0"/>
              <a:pPr eaLnBrk="1" hangingPunct="1">
                <a:spcBef>
                  <a:spcPct val="0"/>
                </a:spcBef>
                <a:buFontTx/>
                <a:buNone/>
              </a:pPr>
              <a:t>18</a:t>
            </a:fld>
            <a:endParaRPr lang="en-US" altLang="en-US" sz="1400" dirty="0" smtClean="0"/>
          </a:p>
        </p:txBody>
      </p:sp>
      <p:sp>
        <p:nvSpPr>
          <p:cNvPr id="22531" name="TextBox 1"/>
          <p:cNvSpPr txBox="1">
            <a:spLocks noChangeArrowheads="1"/>
          </p:cNvSpPr>
          <p:nvPr/>
        </p:nvSpPr>
        <p:spPr bwMode="auto">
          <a:xfrm>
            <a:off x="1066800" y="612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
        <p:nvSpPr>
          <p:cNvPr id="22532" name="TextBox 1"/>
          <p:cNvSpPr txBox="1">
            <a:spLocks noChangeArrowheads="1"/>
          </p:cNvSpPr>
          <p:nvPr/>
        </p:nvSpPr>
        <p:spPr bwMode="auto">
          <a:xfrm>
            <a:off x="4191000" y="60150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sp>
        <p:nvSpPr>
          <p:cNvPr id="22533" name="TextBox 1"/>
          <p:cNvSpPr txBox="1">
            <a:spLocks noChangeArrowheads="1"/>
          </p:cNvSpPr>
          <p:nvPr/>
        </p:nvSpPr>
        <p:spPr bwMode="auto">
          <a:xfrm>
            <a:off x="3962400" y="173037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May 31</a:t>
            </a:r>
            <a:r>
              <a:rPr lang="en-US" altLang="en-US" sz="1800" baseline="30000" dirty="0" smtClean="0">
                <a:latin typeface="Times New Roman" pitchFamily="18" charset="0"/>
              </a:rPr>
              <a:t>st</a:t>
            </a:r>
            <a:r>
              <a:rPr lang="en-US" altLang="en-US" sz="1800" dirty="0" smtClean="0">
                <a:latin typeface="Times New Roman" pitchFamily="18" charset="0"/>
              </a:rPr>
              <a:t>   </a:t>
            </a:r>
            <a:endParaRPr lang="en-US" altLang="en-US" sz="1800" dirty="0">
              <a:latin typeface="Times New Roman" pitchFamily="18" charset="0"/>
            </a:endParaRPr>
          </a:p>
        </p:txBody>
      </p:sp>
      <p:sp>
        <p:nvSpPr>
          <p:cNvPr id="22534" name="TextBox 9"/>
          <p:cNvSpPr txBox="1">
            <a:spLocks noChangeArrowheads="1"/>
          </p:cNvSpPr>
          <p:nvPr/>
        </p:nvSpPr>
        <p:spPr bwMode="auto">
          <a:xfrm>
            <a:off x="3810000" y="4524375"/>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May 17</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16" name="Title 1"/>
          <p:cNvSpPr txBox="1">
            <a:spLocks/>
          </p:cNvSpPr>
          <p:nvPr/>
        </p:nvSpPr>
        <p:spPr>
          <a:xfrm>
            <a:off x="3962400" y="296862"/>
            <a:ext cx="5153891" cy="12271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Previous CPC’s official </a:t>
            </a:r>
            <a:br>
              <a:rPr lang="en-US" altLang="en-US" sz="2400" kern="0" dirty="0" smtClean="0"/>
            </a:br>
            <a:r>
              <a:rPr lang="en-US" altLang="en-US" sz="2400" kern="0" dirty="0" smtClean="0"/>
              <a:t>Monthly (June) /Seasonal (JJA)  </a:t>
            </a:r>
          </a:p>
          <a:p>
            <a:pPr>
              <a:defRPr/>
            </a:pPr>
            <a:r>
              <a:rPr lang="en-US" altLang="en-US" sz="2400" kern="0" dirty="0" smtClean="0"/>
              <a:t>Precipitation outlook</a:t>
            </a:r>
          </a:p>
        </p:txBody>
      </p:sp>
      <p:cxnSp>
        <p:nvCxnSpPr>
          <p:cNvPr id="3" name="Straight Arrow Connector 2"/>
          <p:cNvCxnSpPr/>
          <p:nvPr/>
        </p:nvCxnSpPr>
        <p:spPr>
          <a:xfrm flipV="1">
            <a:off x="1905000" y="3962400"/>
            <a:ext cx="495300" cy="13604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5322888"/>
            <a:ext cx="2819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66" name="Picture 2" descr="Latest 30 Day Precipitation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4" y="47623"/>
            <a:ext cx="3952585" cy="388661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atest 90 Day Precipitation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40382"/>
            <a:ext cx="4313382" cy="424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55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8763000" y="6534150"/>
            <a:ext cx="381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F93CBF8-CB1C-4E44-BF2A-9C0506748D69}" type="slidenum">
              <a:rPr lang="en-US" altLang="en-US" sz="1400" smtClean="0"/>
              <a:pPr eaLnBrk="1" hangingPunct="1">
                <a:spcBef>
                  <a:spcPct val="0"/>
                </a:spcBef>
                <a:buFontTx/>
                <a:buNone/>
              </a:pPr>
              <a:t>19</a:t>
            </a:fld>
            <a:endParaRPr lang="en-US" altLang="en-US" sz="1400" dirty="0" smtClean="0"/>
          </a:p>
        </p:txBody>
      </p:sp>
      <p:sp>
        <p:nvSpPr>
          <p:cNvPr id="5" name="Title 1"/>
          <p:cNvSpPr txBox="1">
            <a:spLocks/>
          </p:cNvSpPr>
          <p:nvPr/>
        </p:nvSpPr>
        <p:spPr>
          <a:xfrm>
            <a:off x="4190998" y="296862"/>
            <a:ext cx="4953002" cy="11509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Previous CPC’s official </a:t>
            </a:r>
            <a:br>
              <a:rPr lang="en-US" altLang="en-US" sz="2400" kern="0" dirty="0" smtClean="0"/>
            </a:br>
            <a:r>
              <a:rPr lang="en-US" altLang="en-US" sz="2400" kern="0" dirty="0" smtClean="0"/>
              <a:t>Monthly (Jun) /Seasonal (JJA)  </a:t>
            </a:r>
          </a:p>
          <a:p>
            <a:pPr>
              <a:defRPr/>
            </a:pPr>
            <a:r>
              <a:rPr lang="en-US" altLang="en-US" sz="2400" kern="0" dirty="0" smtClean="0"/>
              <a:t>Temperature outlook</a:t>
            </a:r>
          </a:p>
        </p:txBody>
      </p:sp>
      <p:sp>
        <p:nvSpPr>
          <p:cNvPr id="23556" name="TextBox 1"/>
          <p:cNvSpPr txBox="1">
            <a:spLocks noChangeArrowheads="1"/>
          </p:cNvSpPr>
          <p:nvPr/>
        </p:nvSpPr>
        <p:spPr bwMode="auto">
          <a:xfrm>
            <a:off x="3810000" y="1676400"/>
            <a:ext cx="125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p>
          <a:p>
            <a:pPr eaLnBrk="1" hangingPunct="1">
              <a:spcBef>
                <a:spcPct val="0"/>
              </a:spcBef>
              <a:buFontTx/>
              <a:buNone/>
            </a:pPr>
            <a:r>
              <a:rPr lang="en-US" altLang="en-US" sz="1800" dirty="0" smtClean="0">
                <a:latin typeface="Times New Roman" pitchFamily="18" charset="0"/>
              </a:rPr>
              <a:t>May 31</a:t>
            </a:r>
            <a:r>
              <a:rPr lang="en-US" altLang="en-US" sz="1800" baseline="30000" dirty="0" smtClean="0">
                <a:latin typeface="Times New Roman" pitchFamily="18" charset="0"/>
              </a:rPr>
              <a:t>st</a:t>
            </a:r>
            <a:r>
              <a:rPr lang="en-US" altLang="en-US" sz="1800" dirty="0" smtClean="0">
                <a:latin typeface="Times New Roman" pitchFamily="18" charset="0"/>
              </a:rPr>
              <a:t>     </a:t>
            </a:r>
            <a:endParaRPr lang="en-US" altLang="en-US" sz="1800" dirty="0">
              <a:latin typeface="Times New Roman" pitchFamily="18" charset="0"/>
            </a:endParaRPr>
          </a:p>
        </p:txBody>
      </p:sp>
      <p:sp>
        <p:nvSpPr>
          <p:cNvPr id="23557" name="TextBox 9"/>
          <p:cNvSpPr txBox="1">
            <a:spLocks noChangeArrowheads="1"/>
          </p:cNvSpPr>
          <p:nvPr/>
        </p:nvSpPr>
        <p:spPr bwMode="auto">
          <a:xfrm>
            <a:off x="4038600" y="3505200"/>
            <a:ext cx="99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  May 17</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cxnSp>
        <p:nvCxnSpPr>
          <p:cNvPr id="4" name="Straight Arrow Connector 3"/>
          <p:cNvCxnSpPr/>
          <p:nvPr/>
        </p:nvCxnSpPr>
        <p:spPr>
          <a:xfrm flipH="1">
            <a:off x="4114800" y="914400"/>
            <a:ext cx="3810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58200" y="1143000"/>
            <a:ext cx="0" cy="117973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a:off x="2722418" y="2514600"/>
            <a:ext cx="1392382" cy="2590800"/>
          </a:xfrm>
          <a:prstGeom prst="arc">
            <a:avLst>
              <a:gd name="adj1" fmla="val 16200000"/>
              <a:gd name="adj2" fmla="val 541845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290" name="Picture 2" descr="Latest 30 Day Temperature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8" y="213298"/>
            <a:ext cx="3735242" cy="367290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Latest 90 Day Temperature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2610578"/>
            <a:ext cx="4038600" cy="39711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8" y="3945964"/>
            <a:ext cx="3906982" cy="291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846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United States Drought Moni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08876"/>
            <a:ext cx="4217988" cy="3308118"/>
          </a:xfrm>
          <a:prstGeom prst="rect">
            <a:avLst/>
          </a:prstGeom>
          <a:noFill/>
          <a:ln>
            <a:noFill/>
          </a:ln>
        </p:spPr>
      </p:pic>
      <p:pic>
        <p:nvPicPr>
          <p:cNvPr id="32" name="Picture 31" descr="United States Drought Moni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121152"/>
            <a:ext cx="4191000" cy="3630027"/>
          </a:xfrm>
          <a:prstGeom prst="rect">
            <a:avLst/>
          </a:prstGeom>
          <a:noFill/>
          <a:ln>
            <a:noFill/>
          </a:ln>
        </p:spPr>
      </p:pic>
      <p:pic>
        <p:nvPicPr>
          <p:cNvPr id="25" name="Picture 24" descr="United States Drought Monit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533400"/>
            <a:ext cx="1981200" cy="1447800"/>
          </a:xfrm>
          <a:prstGeom prst="rect">
            <a:avLst/>
          </a:prstGeom>
          <a:noFill/>
          <a:ln>
            <a:noFill/>
          </a:ln>
        </p:spPr>
      </p:pic>
      <p:pic>
        <p:nvPicPr>
          <p:cNvPr id="30" name="Picture 29" descr="United States Drought Monit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2000" y="1948995"/>
            <a:ext cx="1981200" cy="1470818"/>
          </a:xfrm>
          <a:prstGeom prst="rect">
            <a:avLst/>
          </a:prstGeom>
          <a:noFill/>
          <a:ln>
            <a:noFill/>
          </a:ln>
        </p:spPr>
      </p:pic>
      <p:sp>
        <p:nvSpPr>
          <p:cNvPr id="3076" name="Title 1"/>
          <p:cNvSpPr>
            <a:spLocks noGrp="1"/>
          </p:cNvSpPr>
          <p:nvPr>
            <p:ph type="title"/>
          </p:nvPr>
        </p:nvSpPr>
        <p:spPr>
          <a:xfrm>
            <a:off x="5105400" y="0"/>
            <a:ext cx="3810000" cy="609600"/>
          </a:xfrm>
        </p:spPr>
        <p:txBody>
          <a:bodyPr/>
          <a:lstStyle/>
          <a:p>
            <a:r>
              <a:rPr lang="en-US" altLang="en-US" sz="3600" smtClean="0"/>
              <a:t>Drought Monitor </a:t>
            </a:r>
          </a:p>
        </p:txBody>
      </p:sp>
      <p:sp>
        <p:nvSpPr>
          <p:cNvPr id="3077" name="Slide Number Placeholder 3"/>
          <p:cNvSpPr>
            <a:spLocks noGrp="1"/>
          </p:cNvSpPr>
          <p:nvPr>
            <p:ph type="sldNum" sz="quarter" idx="12"/>
          </p:nvPr>
        </p:nvSpPr>
        <p:spPr>
          <a:xfrm>
            <a:off x="6934200" y="63420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D27B267-4DAF-4BA3-A8A7-3FE4EDB1567C}" type="slidenum">
              <a:rPr lang="en-US" altLang="en-US" sz="1400" smtClean="0"/>
              <a:pPr eaLnBrk="1" hangingPunct="1">
                <a:spcBef>
                  <a:spcPct val="0"/>
                </a:spcBef>
                <a:buFontTx/>
                <a:buNone/>
              </a:pPr>
              <a:t>2</a:t>
            </a:fld>
            <a:endParaRPr lang="en-US" altLang="en-US" sz="1400" dirty="0" smtClean="0"/>
          </a:p>
        </p:txBody>
      </p:sp>
      <p:sp>
        <p:nvSpPr>
          <p:cNvPr id="3078" name="TextBox 5"/>
          <p:cNvSpPr txBox="1">
            <a:spLocks noChangeArrowheads="1"/>
          </p:cNvSpPr>
          <p:nvPr/>
        </p:nvSpPr>
        <p:spPr bwMode="auto">
          <a:xfrm>
            <a:off x="6781800" y="3581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pic>
        <p:nvPicPr>
          <p:cNvPr id="3079" name="Picture 14" descr="United States Drought Moni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388" y="-861060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
          <p:cNvSpPr txBox="1">
            <a:spLocks noChangeArrowheads="1"/>
          </p:cNvSpPr>
          <p:nvPr/>
        </p:nvSpPr>
        <p:spPr bwMode="auto">
          <a:xfrm>
            <a:off x="4175125" y="13335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Previous</a:t>
            </a:r>
          </a:p>
        </p:txBody>
      </p:sp>
      <p:sp>
        <p:nvSpPr>
          <p:cNvPr id="3081" name="TextBox 17"/>
          <p:cNvSpPr txBox="1">
            <a:spLocks noChangeArrowheads="1"/>
          </p:cNvSpPr>
          <p:nvPr/>
        </p:nvSpPr>
        <p:spPr bwMode="auto">
          <a:xfrm>
            <a:off x="4194175" y="4157663"/>
            <a:ext cx="91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smtClean="0">
                <a:latin typeface="Times New Roman" pitchFamily="18" charset="0"/>
              </a:rPr>
              <a:t>Latest/Recent</a:t>
            </a:r>
            <a:endParaRPr lang="en-US" altLang="en-US" sz="1800" b="1" dirty="0">
              <a:latin typeface="Times New Roman" pitchFamily="18" charset="0"/>
            </a:endParaRPr>
          </a:p>
        </p:txBody>
      </p:sp>
      <p:pic>
        <p:nvPicPr>
          <p:cNvPr id="3082" name="Picture 13" descr="United States Drought Moni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572000"/>
            <a:ext cx="374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1"/>
          <p:cNvSpPr txBox="1">
            <a:spLocks noChangeArrowheads="1"/>
          </p:cNvSpPr>
          <p:nvPr/>
        </p:nvSpPr>
        <p:spPr bwMode="auto">
          <a:xfrm>
            <a:off x="4876800" y="3581400"/>
            <a:ext cx="426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The USDM is relatively overall the same over the last few months, in the southwester states, particularly UT, AZ,CO, NM, TX, OK, KS.    </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Even though ENSO has already transitioned from La Nina to neutral conditions, the drought impacts in the southwest continue to linger, or has even gotten worse.</a:t>
            </a:r>
            <a:endParaRPr lang="en-US" altLang="en-US" sz="1600" dirty="0">
              <a:latin typeface="Times New Roman" pitchFamily="18" charset="0"/>
            </a:endParaRPr>
          </a:p>
        </p:txBody>
      </p:sp>
      <p:pic>
        <p:nvPicPr>
          <p:cNvPr id="3084" name="Picture 15"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1188" y="-73152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3588" y="-71628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United States Drought Moni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25" y="-11658600"/>
            <a:ext cx="20113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flipV="1">
            <a:off x="1219200" y="685800"/>
            <a:ext cx="4495800" cy="228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United States Drought Monito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576" y="-11658600"/>
            <a:ext cx="3029353" cy="234086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6019800" y="914400"/>
            <a:ext cx="1828800" cy="1371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62800" y="568280"/>
            <a:ext cx="543739" cy="369332"/>
          </a:xfrm>
          <a:prstGeom prst="rect">
            <a:avLst/>
          </a:prstGeom>
          <a:noFill/>
        </p:spPr>
        <p:txBody>
          <a:bodyPr wrap="none" rtlCol="0">
            <a:spAutoFit/>
          </a:bodyPr>
          <a:lstStyle/>
          <a:p>
            <a:r>
              <a:rPr lang="en-US" dirty="0" smtClean="0"/>
              <a:t>Apr</a:t>
            </a:r>
            <a:endParaRPr lang="en-US" dirty="0"/>
          </a:p>
        </p:txBody>
      </p:sp>
      <p:cxnSp>
        <p:nvCxnSpPr>
          <p:cNvPr id="4" name="Straight Arrow Connector 3"/>
          <p:cNvCxnSpPr/>
          <p:nvPr/>
        </p:nvCxnSpPr>
        <p:spPr>
          <a:xfrm flipH="1">
            <a:off x="1670252" y="2819400"/>
            <a:ext cx="6406948" cy="21535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90600" y="1693862"/>
            <a:ext cx="164306" cy="31101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39522" y="157141"/>
            <a:ext cx="607859" cy="369332"/>
          </a:xfrm>
          <a:prstGeom prst="rect">
            <a:avLst/>
          </a:prstGeom>
          <a:noFill/>
        </p:spPr>
        <p:txBody>
          <a:bodyPr wrap="none" rtlCol="0">
            <a:spAutoFit/>
          </a:bodyPr>
          <a:lstStyle/>
          <a:p>
            <a:r>
              <a:rPr lang="en-US" dirty="0" smtClean="0"/>
              <a:t>May</a:t>
            </a:r>
            <a:endParaRPr lang="en-US" dirty="0"/>
          </a:p>
        </p:txBody>
      </p:sp>
      <p:sp>
        <p:nvSpPr>
          <p:cNvPr id="33" name="TextBox 32"/>
          <p:cNvSpPr txBox="1"/>
          <p:nvPr/>
        </p:nvSpPr>
        <p:spPr>
          <a:xfrm>
            <a:off x="8536885" y="1611868"/>
            <a:ext cx="569387" cy="369332"/>
          </a:xfrm>
          <a:prstGeom prst="rect">
            <a:avLst/>
          </a:prstGeom>
          <a:noFill/>
        </p:spPr>
        <p:txBody>
          <a:bodyPr wrap="none" rtlCol="0">
            <a:spAutoFit/>
          </a:bodyPr>
          <a:lstStyle/>
          <a:p>
            <a:r>
              <a:rPr lang="en-US" dirty="0" smtClean="0"/>
              <a:t>Mar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7600" y="76200"/>
            <a:ext cx="1752600" cy="1447800"/>
          </a:xfrm>
        </p:spPr>
        <p:txBody>
          <a:bodyPr/>
          <a:lstStyle/>
          <a:p>
            <a:r>
              <a:rPr lang="en-US" altLang="en-US" sz="2800" smtClean="0"/>
              <a:t> </a:t>
            </a:r>
            <a:r>
              <a:rPr lang="en-US" altLang="en-US" sz="2400" smtClean="0"/>
              <a:t>NMME     T &amp; P</a:t>
            </a:r>
            <a:br>
              <a:rPr lang="en-US" altLang="en-US" sz="2400" smtClean="0"/>
            </a:br>
            <a:r>
              <a:rPr lang="en-US" altLang="en-US" sz="2400" smtClean="0"/>
              <a:t>EnsMean forecasts</a:t>
            </a:r>
          </a:p>
        </p:txBody>
      </p:sp>
      <p:sp>
        <p:nvSpPr>
          <p:cNvPr id="21507" name="Rectangle 1"/>
          <p:cNvSpPr>
            <a:spLocks noChangeArrowheads="1"/>
          </p:cNvSpPr>
          <p:nvPr/>
        </p:nvSpPr>
        <p:spPr bwMode="auto">
          <a:xfrm>
            <a:off x="4343400" y="19812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July</a:t>
            </a:r>
            <a:endParaRPr lang="en-US" altLang="en-US" sz="1800" dirty="0">
              <a:latin typeface="Times New Roman" pitchFamily="18" charset="0"/>
            </a:endParaRPr>
          </a:p>
        </p:txBody>
      </p:sp>
      <p:sp>
        <p:nvSpPr>
          <p:cNvPr id="21508" name="Rectangle 2"/>
          <p:cNvSpPr>
            <a:spLocks noChangeArrowheads="1"/>
          </p:cNvSpPr>
          <p:nvPr/>
        </p:nvSpPr>
        <p:spPr bwMode="auto">
          <a:xfrm>
            <a:off x="4191000" y="4278868"/>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JAS</a:t>
            </a:r>
            <a:endParaRPr lang="en-US" altLang="en-US" sz="1800" dirty="0">
              <a:latin typeface="Times New Roman" pitchFamily="18" charset="0"/>
            </a:endParaRPr>
          </a:p>
        </p:txBody>
      </p:sp>
      <p:sp>
        <p:nvSpPr>
          <p:cNvPr id="21509" name="TextBox 3"/>
          <p:cNvSpPr txBox="1">
            <a:spLocks noChangeArrowheads="1"/>
          </p:cNvSpPr>
          <p:nvPr/>
        </p:nvSpPr>
        <p:spPr bwMode="auto">
          <a:xfrm>
            <a:off x="0" y="5968425"/>
            <a:ext cx="9115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600" dirty="0" smtClean="0">
                <a:latin typeface="Times New Roman" pitchFamily="18" charset="0"/>
              </a:rPr>
              <a:t>The La Nina has officially ended and tropical equatorial Pacific is in neutral conditions. T forecasts over US is characterized by general warmth/trend across the country (&gt;80% in the west!). Above normal </a:t>
            </a:r>
            <a:r>
              <a:rPr lang="en-US" altLang="en-US" sz="1600" dirty="0" err="1" smtClean="0">
                <a:latin typeface="Times New Roman" pitchFamily="18" charset="0"/>
              </a:rPr>
              <a:t>precip</a:t>
            </a:r>
            <a:r>
              <a:rPr lang="en-US" altLang="en-US" sz="1600" dirty="0" smtClean="0">
                <a:latin typeface="Times New Roman" pitchFamily="18" charset="0"/>
              </a:rPr>
              <a:t> over southern CA/NV and vicinity in summer is very interesting.  But ?(see next slide)!</a:t>
            </a:r>
            <a:endParaRPr lang="en-US" altLang="en-US" sz="1600" dirty="0">
              <a:latin typeface="Times New Roman" pitchFamily="18" charset="0"/>
            </a:endParaRPr>
          </a:p>
        </p:txBody>
      </p:sp>
      <p:cxnSp>
        <p:nvCxnSpPr>
          <p:cNvPr id="3" name="Straight Arrow Connector 2"/>
          <p:cNvCxnSpPr/>
          <p:nvPr/>
        </p:nvCxnSpPr>
        <p:spPr>
          <a:xfrm flipV="1">
            <a:off x="3962400" y="4724400"/>
            <a:ext cx="3048000" cy="190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934200" y="4495800"/>
            <a:ext cx="304800" cy="2286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www.cpc.ncep.noaa.gov/products/NMME/prob/images/prob_ensemble_prate_us_sea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3053391"/>
            <a:ext cx="3781424" cy="29211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cpc.ncep.noaa.gov/products/NMME/prob/images/prob_ensemble_tmp2m_us_seas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5" y="3043990"/>
            <a:ext cx="3821545" cy="295214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cpc.ncep.noaa.gov/products/NMME/prob/images/prob_ensemble_prate_us_lea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1"/>
            <a:ext cx="3826163" cy="295571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cpc.ncep.noaa.gov/products/NMME/prob/images/prob_ensemble_tmp2m_us_lea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3826161" cy="2955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21</a:t>
            </a:fld>
            <a:endParaRPr lang="en-US" altLang="en-US"/>
          </a:p>
        </p:txBody>
      </p:sp>
      <p:pic>
        <p:nvPicPr>
          <p:cNvPr id="5122" name="Picture 2" descr="http://www.cpc.ncep.noaa.gov/products/NMME/current/images/NMME_ensemble_prate_us_sea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583" y="2667000"/>
            <a:ext cx="4759417" cy="36766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pc.ncep.noaa.gov/products/NMME/current/images/NMME_ensemble_prate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4340225" cy="33528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1295400"/>
            <a:ext cx="1981200" cy="646331"/>
          </a:xfrm>
          <a:prstGeom prst="rect">
            <a:avLst/>
          </a:prstGeom>
          <a:noFill/>
        </p:spPr>
        <p:txBody>
          <a:bodyPr wrap="square" rtlCol="0">
            <a:spAutoFit/>
          </a:bodyPr>
          <a:lstStyle/>
          <a:p>
            <a:r>
              <a:rPr lang="en-US" dirty="0" smtClean="0"/>
              <a:t>Prate </a:t>
            </a:r>
            <a:r>
              <a:rPr lang="en-US" b="1" u="sng" dirty="0" smtClean="0"/>
              <a:t>ANOM </a:t>
            </a:r>
            <a:r>
              <a:rPr lang="en-US" dirty="0" smtClean="0"/>
              <a:t>forecast - NMME</a:t>
            </a:r>
            <a:endParaRPr lang="en-US" dirty="0"/>
          </a:p>
        </p:txBody>
      </p:sp>
    </p:spTree>
    <p:extLst>
      <p:ext uri="{BB962C8B-B14F-4D97-AF65-F5344CB8AC3E}">
        <p14:creationId xmlns:p14="http://schemas.microsoft.com/office/powerpoint/2010/main" val="221160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lstStyle/>
          <a:p>
            <a:r>
              <a:rPr lang="en-US" sz="1800" dirty="0" smtClean="0"/>
              <a:t>The agreement/uncertainty  among the diff. NMME models’ forecasts for </a:t>
            </a:r>
            <a:br>
              <a:rPr lang="en-US" sz="1800" dirty="0" smtClean="0"/>
            </a:br>
            <a:r>
              <a:rPr lang="en-US" sz="1800" dirty="0" smtClean="0"/>
              <a:t>July-Aug-Sep Precipitation!!!  </a:t>
            </a:r>
            <a:endParaRPr lang="en-US" sz="1800" dirty="0"/>
          </a:p>
        </p:txBody>
      </p:sp>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22</a:t>
            </a:fld>
            <a:endParaRPr lang="en-US" altLang="en-US"/>
          </a:p>
        </p:txBody>
      </p:sp>
      <p:cxnSp>
        <p:nvCxnSpPr>
          <p:cNvPr id="5" name="Straight Arrow Connector 4"/>
          <p:cNvCxnSpPr/>
          <p:nvPr/>
        </p:nvCxnSpPr>
        <p:spPr>
          <a:xfrm>
            <a:off x="1295400" y="2438400"/>
            <a:ext cx="4572000" cy="1905000"/>
          </a:xfrm>
          <a:prstGeom prst="straightConnector1">
            <a:avLst/>
          </a:prstGeom>
          <a:ln w="2222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62400" y="2133600"/>
            <a:ext cx="2590800" cy="20574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429000" y="2133600"/>
            <a:ext cx="152400" cy="2286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81200" y="5638800"/>
            <a:ext cx="5410200" cy="923330"/>
          </a:xfrm>
          <a:prstGeom prst="rect">
            <a:avLst/>
          </a:prstGeom>
          <a:noFill/>
        </p:spPr>
        <p:txBody>
          <a:bodyPr wrap="square" rtlCol="0">
            <a:spAutoFit/>
          </a:bodyPr>
          <a:lstStyle/>
          <a:p>
            <a:r>
              <a:rPr lang="en-US" dirty="0" smtClean="0"/>
              <a:t>?? There is a little bit more agreement for the </a:t>
            </a:r>
            <a:r>
              <a:rPr lang="en-US" dirty="0" err="1" smtClean="0"/>
              <a:t>precip</a:t>
            </a:r>
            <a:r>
              <a:rPr lang="en-US" dirty="0" smtClean="0"/>
              <a:t> in the southwest, amongst the various models, which the ensemble mean is picking up!!</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07787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046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fs_namer_384_precip_pt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630" y="3047999"/>
            <a:ext cx="5055369" cy="3791527"/>
          </a:xfrm>
          <a:prstGeom prst="rect">
            <a:avLst/>
          </a:prstGeom>
          <a:noFill/>
          <a:extLst>
            <a:ext uri="{909E8E84-426E-40DD-AFC4-6F175D3DCCD1}">
              <a14:hiddenFill xmlns:a14="http://schemas.microsoft.com/office/drawing/2010/main">
                <a:solidFill>
                  <a:srgbClr val="FFFFFF"/>
                </a:solidFill>
              </a14:hiddenFill>
            </a:ext>
          </a:extLst>
        </p:spPr>
      </p:pic>
      <p:sp>
        <p:nvSpPr>
          <p:cNvPr id="24578" name="Slide Number Placeholder 1"/>
          <p:cNvSpPr>
            <a:spLocks noGrp="1"/>
          </p:cNvSpPr>
          <p:nvPr>
            <p:ph type="sldNum" sz="quarter" idx="12"/>
          </p:nvPr>
        </p:nvSpPr>
        <p:spPr>
          <a:xfrm>
            <a:off x="8685212" y="6553200"/>
            <a:ext cx="458788" cy="38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13F39C5-1A70-4791-98B0-27DA09AE0557}" type="slidenum">
              <a:rPr lang="en-US" altLang="en-US" sz="1400" smtClean="0"/>
              <a:pPr eaLnBrk="1" hangingPunct="1">
                <a:spcBef>
                  <a:spcPct val="0"/>
                </a:spcBef>
                <a:buFontTx/>
                <a:buNone/>
              </a:pPr>
              <a:t>23</a:t>
            </a:fld>
            <a:endParaRPr lang="en-US" altLang="en-US" sz="1400" dirty="0" smtClean="0"/>
          </a:p>
        </p:txBody>
      </p:sp>
      <p:sp>
        <p:nvSpPr>
          <p:cNvPr id="24579" name="TextBox 2"/>
          <p:cNvSpPr txBox="1">
            <a:spLocks noChangeArrowheads="1"/>
          </p:cNvSpPr>
          <p:nvPr/>
        </p:nvSpPr>
        <p:spPr bwMode="auto">
          <a:xfrm>
            <a:off x="5394325" y="93663"/>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latin typeface="Times New Roman" pitchFamily="18" charset="0"/>
              </a:rPr>
              <a:t>Next 7 days </a:t>
            </a:r>
            <a:r>
              <a:rPr lang="en-US" altLang="en-US" sz="2400" b="1">
                <a:latin typeface="Times New Roman" pitchFamily="18" charset="0"/>
              </a:rPr>
              <a:t>QPF Forecast</a:t>
            </a:r>
          </a:p>
        </p:txBody>
      </p:sp>
      <p:sp>
        <p:nvSpPr>
          <p:cNvPr id="24580" name="TextBox 3"/>
          <p:cNvSpPr txBox="1">
            <a:spLocks noChangeArrowheads="1"/>
          </p:cNvSpPr>
          <p:nvPr/>
        </p:nvSpPr>
        <p:spPr bwMode="auto">
          <a:xfrm>
            <a:off x="4800600" y="766763"/>
            <a:ext cx="4267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In the next 7 days, </a:t>
            </a:r>
            <a:r>
              <a:rPr lang="en-US" altLang="en-US" sz="1800" dirty="0" smtClean="0">
                <a:latin typeface="Times New Roman" pitchFamily="18" charset="0"/>
              </a:rPr>
              <a:t> NE/KS/IS/MO and further due east is expected to get good rainfall as well as southeastern TX. </a:t>
            </a:r>
            <a:endParaRPr lang="en-US" altLang="en-US" sz="1800" dirty="0">
              <a:latin typeface="Times New Roman" pitchFamily="18" charset="0"/>
            </a:endParaRPr>
          </a:p>
        </p:txBody>
      </p:sp>
      <p:sp>
        <p:nvSpPr>
          <p:cNvPr id="24581" name="TextBox 4"/>
          <p:cNvSpPr txBox="1">
            <a:spLocks noChangeArrowheads="1"/>
          </p:cNvSpPr>
          <p:nvPr/>
        </p:nvSpPr>
        <p:spPr bwMode="auto">
          <a:xfrm>
            <a:off x="1143000" y="37338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1">
                <a:latin typeface="Times New Roman" pitchFamily="18" charset="0"/>
              </a:rPr>
              <a:t>GFS Model Guidance for next 16 days</a:t>
            </a:r>
            <a:r>
              <a:rPr lang="en-US" altLang="en-US" sz="1800">
                <a:latin typeface="Times New Roman" pitchFamily="18" charset="0"/>
              </a:rPr>
              <a:t>.</a:t>
            </a:r>
          </a:p>
        </p:txBody>
      </p:sp>
      <p:sp>
        <p:nvSpPr>
          <p:cNvPr id="24582" name="TextBox 3"/>
          <p:cNvSpPr txBox="1">
            <a:spLocks noChangeArrowheads="1"/>
          </p:cNvSpPr>
          <p:nvPr/>
        </p:nvSpPr>
        <p:spPr bwMode="auto">
          <a:xfrm>
            <a:off x="0" y="4448850"/>
            <a:ext cx="37719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smtClean="0">
                <a:latin typeface="Times New Roman" pitchFamily="18" charset="0"/>
              </a:rPr>
              <a:t>Further reinforcement of </a:t>
            </a:r>
            <a:r>
              <a:rPr lang="en-US" altLang="en-US" sz="1800" dirty="0" err="1" smtClean="0">
                <a:latin typeface="Times New Roman" pitchFamily="18" charset="0"/>
              </a:rPr>
              <a:t>precip</a:t>
            </a:r>
            <a:r>
              <a:rPr lang="en-US" altLang="en-US" sz="1800" dirty="0" smtClean="0">
                <a:latin typeface="Times New Roman" pitchFamily="18" charset="0"/>
              </a:rPr>
              <a:t> forecast over the next seven days, impacting he drought  on the northeastern fringes of the drought in the south and the western Ohio valley. </a:t>
            </a:r>
            <a:endParaRPr lang="en-US" altLang="en-US" sz="1800" dirty="0">
              <a:latin typeface="Times New Roman" pitchFamily="18" charset="0"/>
            </a:endParaRPr>
          </a:p>
        </p:txBody>
      </p:sp>
      <p:sp>
        <p:nvSpPr>
          <p:cNvPr id="2" name="Rectangle 1"/>
          <p:cNvSpPr/>
          <p:nvPr/>
        </p:nvSpPr>
        <p:spPr>
          <a:xfrm>
            <a:off x="533398" y="474266"/>
            <a:ext cx="1943102" cy="668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1659666"/>
            <a:ext cx="1366548" cy="550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wpc.ncep.noaa.gov/qpf/p168i.gif?15294167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
            <a:ext cx="4677757"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muthuvel.chelliah\Desktop\Drought-temporary\spi6.ensemble.L1-3.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2514600" y="0"/>
            <a:ext cx="25717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muthuvel.chelliah\Desktop\Drought-temporary\spi3.ensemble.L1-3.gif"/>
          <p:cNvPicPr>
            <a:picLocks noChangeAspect="1" noChangeArrowheads="1"/>
          </p:cNvPicPr>
          <p:nvPr/>
        </p:nvPicPr>
        <p:blipFill rotWithShape="1">
          <a:blip r:embed="rId3">
            <a:extLst>
              <a:ext uri="{28A0092B-C50C-407E-A947-70E740481C1C}">
                <a14:useLocalDpi xmlns:a14="http://schemas.microsoft.com/office/drawing/2010/main" val="0"/>
              </a:ext>
            </a:extLst>
          </a:blip>
          <a:srcRect r="51111"/>
          <a:stretch/>
        </p:blipFill>
        <p:spPr bwMode="auto">
          <a:xfrm>
            <a:off x="0" y="0"/>
            <a:ext cx="2514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58200" y="6534150"/>
            <a:ext cx="685800" cy="247650"/>
          </a:xfrm>
        </p:spPr>
        <p:txBody>
          <a:bodyPr/>
          <a:lstStyle/>
          <a:p>
            <a:pPr>
              <a:defRPr/>
            </a:pPr>
            <a:fld id="{AE0D35B7-164B-4BDA-8435-F6440E98459E}" type="slidenum">
              <a:rPr lang="en-US" altLang="en-US" smtClean="0"/>
              <a:pPr>
                <a:defRPr/>
              </a:pPr>
              <a:t>24</a:t>
            </a:fld>
            <a:endParaRPr lang="en-US" altLang="en-US" dirty="0"/>
          </a:p>
        </p:txBody>
      </p:sp>
      <p:sp>
        <p:nvSpPr>
          <p:cNvPr id="6" name="Rectangle 2"/>
          <p:cNvSpPr txBox="1">
            <a:spLocks noChangeArrowheads="1"/>
          </p:cNvSpPr>
          <p:nvPr/>
        </p:nvSpPr>
        <p:spPr bwMode="auto">
          <a:xfrm>
            <a:off x="4953000" y="533400"/>
            <a:ext cx="403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dirty="0" smtClean="0">
                <a:solidFill>
                  <a:srgbClr val="0033CC"/>
                </a:solidFill>
              </a:rPr>
              <a:t>SPI3</a:t>
            </a:r>
            <a:r>
              <a:rPr lang="en-US" altLang="en-US" sz="2000" dirty="0">
                <a:solidFill>
                  <a:srgbClr val="0033CC"/>
                </a:solidFill>
              </a:rPr>
              <a:t> </a:t>
            </a:r>
            <a:r>
              <a:rPr lang="en-US" altLang="en-US" sz="2000" dirty="0" smtClean="0">
                <a:solidFill>
                  <a:srgbClr val="0033CC"/>
                </a:solidFill>
              </a:rPr>
              <a:t>&amp; SPI6</a:t>
            </a:r>
          </a:p>
          <a:p>
            <a:pPr algn="ctr" eaLnBrk="1" hangingPunct="1">
              <a:spcBef>
                <a:spcPct val="0"/>
              </a:spcBef>
              <a:buFontTx/>
              <a:buNone/>
            </a:pPr>
            <a:r>
              <a:rPr lang="en-US" altLang="en-US" sz="1600" b="1" dirty="0" smtClean="0">
                <a:solidFill>
                  <a:srgbClr val="0033CC"/>
                </a:solidFill>
              </a:rPr>
              <a:t>Forecasts </a:t>
            </a:r>
            <a:r>
              <a:rPr lang="en-US" altLang="en-US" sz="1600" b="1" dirty="0">
                <a:solidFill>
                  <a:srgbClr val="0033CC"/>
                </a:solidFill>
              </a:rPr>
              <a:t>from 6NMME Models</a:t>
            </a:r>
          </a:p>
          <a:p>
            <a:pPr algn="ctr" eaLnBrk="1" hangingPunct="1">
              <a:spcBef>
                <a:spcPct val="0"/>
              </a:spcBef>
              <a:buFontTx/>
              <a:buNone/>
            </a:pPr>
            <a:r>
              <a:rPr lang="en-US" altLang="en-US" sz="1600" dirty="0">
                <a:solidFill>
                  <a:srgbClr val="0033CC"/>
                </a:solidFill>
              </a:rPr>
              <a:t>(uses obs. P up to past </a:t>
            </a:r>
            <a:r>
              <a:rPr lang="en-US" altLang="en-US" sz="1600" dirty="0" smtClean="0">
                <a:solidFill>
                  <a:srgbClr val="0033CC"/>
                </a:solidFill>
              </a:rPr>
              <a:t>month, </a:t>
            </a:r>
            <a:r>
              <a:rPr lang="en-US" altLang="en-US" sz="1600" dirty="0">
                <a:solidFill>
                  <a:srgbClr val="0033CC"/>
                </a:solidFill>
              </a:rPr>
              <a:t>and forecast months’ P from NMME models</a:t>
            </a:r>
            <a:r>
              <a:rPr lang="en-US" altLang="en-US" sz="1600" dirty="0" smtClean="0">
                <a:solidFill>
                  <a:srgbClr val="0033CC"/>
                </a:solidFill>
              </a:rPr>
              <a:t>)</a:t>
            </a:r>
            <a:endParaRPr lang="en-US" altLang="en-US" sz="4400" dirty="0">
              <a:solidFill>
                <a:srgbClr val="0033CC"/>
              </a:solidFill>
            </a:endParaRPr>
          </a:p>
        </p:txBody>
      </p:sp>
      <p:sp>
        <p:nvSpPr>
          <p:cNvPr id="7" name="TextBox 6"/>
          <p:cNvSpPr txBox="1">
            <a:spLocks noChangeArrowheads="1"/>
          </p:cNvSpPr>
          <p:nvPr/>
        </p:nvSpPr>
        <p:spPr bwMode="auto">
          <a:xfrm>
            <a:off x="5105400" y="1981200"/>
            <a:ext cx="3810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600" dirty="0">
                <a:latin typeface="Times New Roman" pitchFamily="18" charset="0"/>
                <a:sym typeface="Wingdings" pitchFamily="2" charset="2"/>
              </a:rPr>
              <a:t>The goodness and skill of these SPI’s forecasts depend directly on these models’ skill in predicting </a:t>
            </a:r>
            <a:r>
              <a:rPr lang="en-US" altLang="en-US" sz="1600" dirty="0" err="1">
                <a:latin typeface="Times New Roman" pitchFamily="18" charset="0"/>
                <a:sym typeface="Wingdings" pitchFamily="2" charset="2"/>
              </a:rPr>
              <a:t>precip</a:t>
            </a:r>
            <a:r>
              <a:rPr lang="en-US" altLang="en-US" sz="1600" dirty="0">
                <a:latin typeface="Times New Roman" pitchFamily="18" charset="0"/>
                <a:sym typeface="Wingdings" pitchFamily="2" charset="2"/>
              </a:rPr>
              <a:t>!!!</a:t>
            </a:r>
          </a:p>
          <a:p>
            <a:pPr marL="0" indent="0" eaLnBrk="1" hangingPunct="1">
              <a:spcBef>
                <a:spcPct val="0"/>
              </a:spcBef>
              <a:buNone/>
            </a:pPr>
            <a:endParaRPr lang="en-US" altLang="en-US" sz="1600" dirty="0" smtClean="0">
              <a:latin typeface="Times New Roman" pitchFamily="18" charset="0"/>
              <a:sym typeface="Wingdings" pitchFamily="2" charset="2"/>
            </a:endParaRPr>
          </a:p>
          <a:p>
            <a:pPr marL="0" indent="0" eaLnBrk="1" hangingPunct="1">
              <a:spcBef>
                <a:spcPct val="0"/>
              </a:spcBef>
              <a:buNone/>
            </a:pPr>
            <a:r>
              <a:rPr lang="en-US" altLang="en-US" sz="1600" dirty="0" smtClean="0">
                <a:latin typeface="Times New Roman" pitchFamily="18" charset="0"/>
                <a:sym typeface="Wingdings" pitchFamily="2" charset="2"/>
              </a:rPr>
              <a:t>In the past these NMME models and their forecasts always did not extend/intensify the Northern plains drought, and ended it repeatedly prematurely!! </a:t>
            </a:r>
          </a:p>
          <a:p>
            <a:pPr eaLnBrk="1" hangingPunct="1">
              <a:spcBef>
                <a:spcPct val="0"/>
              </a:spcBef>
            </a:pPr>
            <a:endParaRPr lang="en-US" altLang="en-US" sz="1600" dirty="0" smtClean="0">
              <a:latin typeface="Times New Roman" pitchFamily="18" charset="0"/>
              <a:sym typeface="Wingdings" pitchFamily="2" charset="2"/>
            </a:endParaRPr>
          </a:p>
          <a:p>
            <a:pPr marL="0" indent="0" eaLnBrk="1" hangingPunct="1">
              <a:spcBef>
                <a:spcPct val="0"/>
              </a:spcBef>
              <a:buNone/>
            </a:pPr>
            <a:r>
              <a:rPr lang="en-US" altLang="en-US" sz="1600" dirty="0" smtClean="0">
                <a:latin typeface="Times New Roman" pitchFamily="18" charset="0"/>
                <a:sym typeface="Wingdings" pitchFamily="2" charset="2"/>
              </a:rPr>
              <a:t>The </a:t>
            </a:r>
            <a:r>
              <a:rPr lang="en-US" altLang="en-US" sz="1600" dirty="0" smtClean="0">
                <a:latin typeface="Times New Roman" pitchFamily="18" charset="0"/>
                <a:sym typeface="Wingdings" pitchFamily="2" charset="2"/>
              </a:rPr>
              <a:t>NMME models indicate that by </a:t>
            </a:r>
            <a:r>
              <a:rPr lang="en-US" altLang="en-US" sz="1600" dirty="0" smtClean="0">
                <a:latin typeface="Times New Roman" pitchFamily="18" charset="0"/>
                <a:sym typeface="Wingdings" pitchFamily="2" charset="2"/>
              </a:rPr>
              <a:t>August</a:t>
            </a:r>
            <a:r>
              <a:rPr lang="en-US" altLang="en-US" sz="1600" dirty="0" smtClean="0">
                <a:latin typeface="Times New Roman" pitchFamily="18" charset="0"/>
                <a:sym typeface="Wingdings" pitchFamily="2" charset="2"/>
              </a:rPr>
              <a:t> </a:t>
            </a:r>
            <a:r>
              <a:rPr lang="en-US" altLang="en-US" sz="1600" dirty="0">
                <a:latin typeface="Times New Roman" pitchFamily="18" charset="0"/>
                <a:sym typeface="Wingdings" pitchFamily="2" charset="2"/>
              </a:rPr>
              <a:t>m</a:t>
            </a:r>
            <a:r>
              <a:rPr lang="en-US" altLang="en-US" sz="1600" dirty="0" smtClean="0">
                <a:latin typeface="Times New Roman" pitchFamily="18" charset="0"/>
                <a:sym typeface="Wingdings" pitchFamily="2" charset="2"/>
              </a:rPr>
              <a:t>uch of the short term deficit (SPI3), across the US south,  may have eased and gone, while the longer term rainfall deficits/drought(SPI6) may continue to improve, but will not go away</a:t>
            </a:r>
            <a:r>
              <a:rPr lang="en-US" altLang="en-US" sz="1600" dirty="0" smtClean="0">
                <a:latin typeface="Times New Roman" pitchFamily="18" charset="0"/>
                <a:sym typeface="Wingdings" pitchFamily="2" charset="2"/>
              </a:rPr>
              <a:t>!</a:t>
            </a:r>
          </a:p>
          <a:p>
            <a:pPr marL="0" indent="0" eaLnBrk="1" hangingPunct="1">
              <a:spcBef>
                <a:spcPct val="0"/>
              </a:spcBef>
              <a:buNone/>
            </a:pPr>
            <a:endParaRPr lang="en-US" altLang="en-US" sz="1600" dirty="0">
              <a:latin typeface="Times New Roman" pitchFamily="18" charset="0"/>
              <a:sym typeface="Wingdings" pitchFamily="2" charset="2"/>
            </a:endParaRPr>
          </a:p>
          <a:p>
            <a:pPr marL="0" indent="0" eaLnBrk="1" hangingPunct="1">
              <a:spcBef>
                <a:spcPct val="0"/>
              </a:spcBef>
              <a:buNone/>
            </a:pPr>
            <a:r>
              <a:rPr lang="en-US" altLang="en-US" sz="1600" dirty="0" smtClean="0">
                <a:latin typeface="Times New Roman" pitchFamily="18" charset="0"/>
                <a:sym typeface="Wingdings" pitchFamily="2" charset="2"/>
              </a:rPr>
              <a:t>But from experience, we know </a:t>
            </a:r>
            <a:r>
              <a:rPr lang="en-US" altLang="en-US" sz="1600" dirty="0" smtClean="0">
                <a:latin typeface="Times New Roman" pitchFamily="18" charset="0"/>
                <a:sym typeface="Wingdings" pitchFamily="2" charset="2"/>
              </a:rPr>
              <a:t>such a situation (at least for SP3)</a:t>
            </a:r>
            <a:r>
              <a:rPr lang="en-US" altLang="en-US" sz="1600" dirty="0" smtClean="0">
                <a:latin typeface="Times New Roman" pitchFamily="18" charset="0"/>
                <a:sym typeface="Wingdings" pitchFamily="2" charset="2"/>
              </a:rPr>
              <a:t> is probably unlikely! </a:t>
            </a:r>
            <a:endParaRPr lang="en-US" altLang="en-US" sz="1600" dirty="0" smtClean="0">
              <a:latin typeface="Times New Roman" pitchFamily="18" charset="0"/>
              <a:sym typeface="Wingdings" pitchFamily="2" charset="2"/>
            </a:endParaRPr>
          </a:p>
        </p:txBody>
      </p:sp>
      <p:sp>
        <p:nvSpPr>
          <p:cNvPr id="9" name="Rectangle 8"/>
          <p:cNvSpPr/>
          <p:nvPr/>
        </p:nvSpPr>
        <p:spPr>
          <a:xfrm>
            <a:off x="2819400" y="0"/>
            <a:ext cx="633507" cy="369332"/>
          </a:xfrm>
          <a:prstGeom prst="rect">
            <a:avLst/>
          </a:prstGeom>
        </p:spPr>
        <p:txBody>
          <a:bodyPr wrap="none">
            <a:spAutoFit/>
          </a:bodyPr>
          <a:lstStyle/>
          <a:p>
            <a:r>
              <a:rPr lang="en-US" altLang="en-US" dirty="0" smtClean="0">
                <a:solidFill>
                  <a:srgbClr val="0033CC"/>
                </a:solidFill>
              </a:rPr>
              <a:t>SPI6</a:t>
            </a:r>
            <a:endParaRPr lang="en-US" dirty="0"/>
          </a:p>
        </p:txBody>
      </p:sp>
      <p:sp>
        <p:nvSpPr>
          <p:cNvPr id="15" name="Rectangle 14"/>
          <p:cNvSpPr/>
          <p:nvPr/>
        </p:nvSpPr>
        <p:spPr>
          <a:xfrm>
            <a:off x="152400" y="0"/>
            <a:ext cx="633507" cy="369332"/>
          </a:xfrm>
          <a:prstGeom prst="rect">
            <a:avLst/>
          </a:prstGeom>
        </p:spPr>
        <p:txBody>
          <a:bodyPr wrap="none">
            <a:spAutoFit/>
          </a:bodyPr>
          <a:lstStyle/>
          <a:p>
            <a:r>
              <a:rPr lang="en-US" altLang="en-US" dirty="0">
                <a:solidFill>
                  <a:srgbClr val="0033CC"/>
                </a:solidFill>
              </a:rPr>
              <a:t>SPI3</a:t>
            </a:r>
            <a:endParaRPr lang="en-US" dirty="0"/>
          </a:p>
        </p:txBody>
      </p:sp>
    </p:spTree>
    <p:extLst>
      <p:ext uri="{BB962C8B-B14F-4D97-AF65-F5344CB8AC3E}">
        <p14:creationId xmlns:p14="http://schemas.microsoft.com/office/powerpoint/2010/main" val="88165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22723"/>
            <a:ext cx="8153400" cy="583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63DD565-F21E-4232-94DA-E1AE99298D7E}" type="slidenum">
              <a:rPr lang="en-US" altLang="en-US" sz="1400" smtClean="0"/>
              <a:pPr eaLnBrk="1" hangingPunct="1">
                <a:spcBef>
                  <a:spcPct val="0"/>
                </a:spcBef>
                <a:buFontTx/>
                <a:buNone/>
              </a:pPr>
              <a:t>25</a:t>
            </a:fld>
            <a:endParaRPr lang="en-US" altLang="en-US" sz="1400" dirty="0" smtClean="0"/>
          </a:p>
        </p:txBody>
      </p:sp>
      <p:sp>
        <p:nvSpPr>
          <p:cNvPr id="26628" name="Rectangle 3"/>
          <p:cNvSpPr>
            <a:spLocks noChangeArrowheads="1"/>
          </p:cNvSpPr>
          <p:nvPr/>
        </p:nvSpPr>
        <p:spPr bwMode="auto">
          <a:xfrm>
            <a:off x="228600" y="0"/>
            <a:ext cx="8915400" cy="1046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400" dirty="0">
                <a:solidFill>
                  <a:srgbClr val="7FB444"/>
                </a:solidFill>
                <a:latin typeface="Times New Roman" pitchFamily="18" charset="0"/>
              </a:rPr>
              <a:t>N</a:t>
            </a:r>
            <a:r>
              <a:rPr lang="en-US" altLang="en-US" sz="1400" dirty="0">
                <a:solidFill>
                  <a:srgbClr val="000000"/>
                </a:solidFill>
                <a:latin typeface="Times New Roman" pitchFamily="18" charset="0"/>
              </a:rPr>
              <a:t>LDAS </a:t>
            </a:r>
            <a:r>
              <a:rPr lang="en-US" altLang="en-US" sz="1400" dirty="0">
                <a:solidFill>
                  <a:srgbClr val="7FB444"/>
                </a:solidFill>
                <a:latin typeface="Times New Roman" pitchFamily="18" charset="0"/>
              </a:rPr>
              <a:t>D</a:t>
            </a:r>
            <a:r>
              <a:rPr lang="en-US" altLang="en-US" sz="1400" dirty="0">
                <a:solidFill>
                  <a:srgbClr val="000000"/>
                </a:solidFill>
                <a:latin typeface="Times New Roman" pitchFamily="18" charset="0"/>
              </a:rPr>
              <a:t>rought </a:t>
            </a:r>
            <a:r>
              <a:rPr lang="en-US" altLang="en-US" sz="1400" dirty="0">
                <a:solidFill>
                  <a:srgbClr val="7FB444"/>
                </a:solidFill>
                <a:latin typeface="Times New Roman" pitchFamily="18" charset="0"/>
              </a:rPr>
              <a:t>F</a:t>
            </a:r>
            <a:r>
              <a:rPr lang="en-US" altLang="en-US" sz="1400" dirty="0">
                <a:solidFill>
                  <a:srgbClr val="000000"/>
                </a:solidFill>
                <a:latin typeface="Times New Roman" pitchFamily="18" charset="0"/>
              </a:rPr>
              <a:t>orecast </a:t>
            </a:r>
            <a:r>
              <a:rPr lang="en-US" altLang="en-US" sz="1400" dirty="0">
                <a:solidFill>
                  <a:srgbClr val="7FB444"/>
                </a:solidFill>
                <a:latin typeface="Times New Roman" pitchFamily="18" charset="0"/>
              </a:rPr>
              <a:t>A</a:t>
            </a:r>
            <a:r>
              <a:rPr lang="en-US" altLang="en-US" sz="1400" dirty="0">
                <a:solidFill>
                  <a:srgbClr val="000000"/>
                </a:solidFill>
                <a:latin typeface="Times New Roman" pitchFamily="18" charset="0"/>
              </a:rPr>
              <a:t>nalysis</a:t>
            </a:r>
          </a:p>
          <a:p>
            <a:pPr>
              <a:spcBef>
                <a:spcPct val="0"/>
              </a:spcBef>
              <a:buFontTx/>
              <a:buNone/>
            </a:pPr>
            <a:r>
              <a:rPr lang="en-US" altLang="en-US" sz="1400" dirty="0">
                <a:solidFill>
                  <a:srgbClr val="FF0000"/>
                </a:solidFill>
                <a:latin typeface="Times New Roman" pitchFamily="18" charset="0"/>
              </a:rPr>
              <a:t>The system developed by Princeton University and University of Washington was transitioned to NCEP/EMC as the experimental forecast system.</a:t>
            </a:r>
            <a:endParaRPr lang="en-US" altLang="en-US" sz="600" dirty="0">
              <a:solidFill>
                <a:srgbClr val="000000"/>
              </a:solidFill>
              <a:latin typeface="Times New Roman" pitchFamily="18" charset="0"/>
            </a:endParaRPr>
          </a:p>
          <a:p>
            <a:pPr algn="ctr">
              <a:spcBef>
                <a:spcPct val="0"/>
              </a:spcBef>
              <a:buFontTx/>
              <a:buNone/>
            </a:pPr>
            <a:r>
              <a:rPr lang="en-US" altLang="en-US" sz="2000" dirty="0">
                <a:solidFill>
                  <a:srgbClr val="0101DF"/>
                </a:solidFill>
                <a:latin typeface="Times New Roman" pitchFamily="18" charset="0"/>
              </a:rPr>
              <a:t>Forecast using </a:t>
            </a:r>
            <a:r>
              <a:rPr lang="en-US" altLang="en-US" sz="2000" dirty="0" smtClean="0">
                <a:solidFill>
                  <a:srgbClr val="0101DF"/>
                </a:solidFill>
                <a:latin typeface="Times New Roman" pitchFamily="18" charset="0"/>
              </a:rPr>
              <a:t>201805 </a:t>
            </a:r>
            <a:r>
              <a:rPr lang="en-US" altLang="en-US" sz="2000" dirty="0">
                <a:solidFill>
                  <a:srgbClr val="0101DF"/>
                </a:solidFill>
                <a:latin typeface="Times New Roman" pitchFamily="18" charset="0"/>
              </a:rPr>
              <a:t>Initial Condition- Soil Moisture Percentile forecast </a:t>
            </a:r>
            <a:endParaRPr lang="en-US" altLang="en-US" sz="600" dirty="0">
              <a:solidFill>
                <a:srgbClr val="000000"/>
              </a:solidFill>
              <a:latin typeface="Times New Roman" pitchFamily="18" charset="0"/>
            </a:endParaRPr>
          </a:p>
        </p:txBody>
      </p:sp>
      <p:cxnSp>
        <p:nvCxnSpPr>
          <p:cNvPr id="6" name="Straight Arrow Connector 5"/>
          <p:cNvCxnSpPr/>
          <p:nvPr/>
        </p:nvCxnSpPr>
        <p:spPr>
          <a:xfrm>
            <a:off x="1600200" y="2209800"/>
            <a:ext cx="0" cy="37338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000500" y="1905000"/>
            <a:ext cx="0" cy="37338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77000" y="1866900"/>
            <a:ext cx="0" cy="3771900"/>
          </a:xfrm>
          <a:prstGeom prst="straightConnector1">
            <a:avLst/>
          </a:prstGeom>
          <a:ln>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29600" y="1981200"/>
            <a:ext cx="914400" cy="3600986"/>
          </a:xfrm>
          <a:prstGeom prst="rect">
            <a:avLst/>
          </a:prstGeom>
          <a:noFill/>
        </p:spPr>
        <p:txBody>
          <a:bodyPr wrap="square" rtlCol="0">
            <a:spAutoFit/>
          </a:bodyPr>
          <a:lstStyle/>
          <a:p>
            <a:r>
              <a:rPr lang="en-US" sz="1200" dirty="0" smtClean="0"/>
              <a:t>Almost always these forecasts generally smoothen and weaken the drought from the levels at IC.</a:t>
            </a:r>
          </a:p>
          <a:p>
            <a:endParaRPr lang="en-US" sz="1200" dirty="0"/>
          </a:p>
          <a:p>
            <a:r>
              <a:rPr lang="en-US" sz="1200" dirty="0" smtClean="0"/>
              <a:t>They did the same last year to the 2017 Northern Plains drought.</a:t>
            </a:r>
            <a:endParaRPr lang="en-US" sz="1200" dirty="0"/>
          </a:p>
        </p:txBody>
      </p:sp>
      <p:sp>
        <p:nvSpPr>
          <p:cNvPr id="4" name="TextBox 3"/>
          <p:cNvSpPr txBox="1"/>
          <p:nvPr/>
        </p:nvSpPr>
        <p:spPr>
          <a:xfrm rot="19644656">
            <a:off x="331612" y="3734481"/>
            <a:ext cx="8171159" cy="461665"/>
          </a:xfrm>
          <a:prstGeom prst="rect">
            <a:avLst/>
          </a:prstGeom>
          <a:noFill/>
        </p:spPr>
        <p:txBody>
          <a:bodyPr wrap="square" rtlCol="0">
            <a:spAutoFit/>
          </a:bodyPr>
          <a:lstStyle/>
          <a:p>
            <a:r>
              <a:rPr lang="en-US" sz="2400" b="1" dirty="0" smtClean="0"/>
              <a:t>NLDAS  FORECASTS  NOT AVAILABLE  THIS  MONTH</a:t>
            </a:r>
            <a:endParaRPr lang="en-US" sz="2400" b="1" dirty="0"/>
          </a:p>
        </p:txBody>
      </p:sp>
    </p:spTree>
    <p:extLst>
      <p:ext uri="{BB962C8B-B14F-4D97-AF65-F5344CB8AC3E}">
        <p14:creationId xmlns:p14="http://schemas.microsoft.com/office/powerpoint/2010/main" val="286759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1"/>
          <p:cNvSpPr>
            <a:spLocks noGrp="1"/>
          </p:cNvSpPr>
          <p:nvPr>
            <p:ph type="sldNum" sz="quarter" idx="12"/>
          </p:nvPr>
        </p:nvSpPr>
        <p:spPr>
          <a:xfrm>
            <a:off x="6553200" y="63246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2C4035D-9F99-458E-AF84-329270F2B5D1}" type="slidenum">
              <a:rPr lang="en-US" altLang="en-US" sz="1400" smtClean="0"/>
              <a:pPr eaLnBrk="1" hangingPunct="1">
                <a:spcBef>
                  <a:spcPct val="0"/>
                </a:spcBef>
                <a:buFontTx/>
                <a:buNone/>
              </a:pPr>
              <a:t>26</a:t>
            </a:fld>
            <a:endParaRPr lang="en-US" altLang="en-US" sz="1400" smtClean="0"/>
          </a:p>
        </p:txBody>
      </p:sp>
      <p:sp>
        <p:nvSpPr>
          <p:cNvPr id="27652" name="TextBox 2"/>
          <p:cNvSpPr txBox="1">
            <a:spLocks noChangeArrowheads="1"/>
          </p:cNvSpPr>
          <p:nvPr/>
        </p:nvSpPr>
        <p:spPr bwMode="auto">
          <a:xfrm>
            <a:off x="76200" y="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Hydrological Monitoring and Seasonal Forecasting @ MSU (Michigan State </a:t>
            </a:r>
            <a:r>
              <a:rPr lang="en-US" altLang="en-US" sz="1800" b="1" dirty="0" smtClean="0">
                <a:latin typeface="Times New Roman" pitchFamily="18" charset="0"/>
              </a:rPr>
              <a:t>University ) NLDAS model</a:t>
            </a:r>
            <a:endParaRPr lang="en-US" altLang="en-US" sz="1800" dirty="0">
              <a:latin typeface="Times New Roman" pitchFamily="18" charset="0"/>
            </a:endParaRPr>
          </a:p>
        </p:txBody>
      </p:sp>
      <p:sp>
        <p:nvSpPr>
          <p:cNvPr id="27653" name="TextBox 3"/>
          <p:cNvSpPr txBox="1">
            <a:spLocks noChangeArrowheads="1"/>
          </p:cNvSpPr>
          <p:nvPr/>
        </p:nvSpPr>
        <p:spPr bwMode="auto">
          <a:xfrm>
            <a:off x="6324600" y="457200"/>
            <a:ext cx="2452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Monthly Soil Moisture Percentile Prediction issued on </a:t>
            </a:r>
            <a:r>
              <a:rPr lang="en-US" altLang="en-US" sz="1800" b="1" dirty="0" smtClean="0">
                <a:latin typeface="Times New Roman" pitchFamily="18" charset="0"/>
              </a:rPr>
              <a:t>201806 with this IC.</a:t>
            </a:r>
            <a:endParaRPr lang="en-US" altLang="en-US" sz="1800" b="1" dirty="0">
              <a:latin typeface="Times New Roman" pitchFamily="18" charset="0"/>
            </a:endParaRPr>
          </a:p>
        </p:txBody>
      </p:sp>
      <p:sp>
        <p:nvSpPr>
          <p:cNvPr id="27654" name="TextBox 9"/>
          <p:cNvSpPr txBox="1">
            <a:spLocks noChangeArrowheads="1"/>
          </p:cNvSpPr>
          <p:nvPr/>
        </p:nvSpPr>
        <p:spPr bwMode="auto">
          <a:xfrm>
            <a:off x="7015163" y="4216400"/>
            <a:ext cx="1762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The inter quartile range suggest </a:t>
            </a:r>
            <a:r>
              <a:rPr lang="en-US" altLang="en-US" sz="1800" u="sng" dirty="0">
                <a:latin typeface="Times New Roman" pitchFamily="18" charset="0"/>
              </a:rPr>
              <a:t>greater uncertainty </a:t>
            </a:r>
            <a:r>
              <a:rPr lang="en-US" altLang="en-US" sz="1800" dirty="0">
                <a:latin typeface="Times New Roman" pitchFamily="18" charset="0"/>
              </a:rPr>
              <a:t>about the forecast in these </a:t>
            </a:r>
            <a:r>
              <a:rPr lang="en-US" altLang="en-US" sz="1800" u="sng" dirty="0">
                <a:latin typeface="Times New Roman" pitchFamily="18" charset="0"/>
              </a:rPr>
              <a:t>shaded</a:t>
            </a:r>
            <a:r>
              <a:rPr lang="en-US" altLang="en-US" sz="1800" dirty="0">
                <a:latin typeface="Times New Roman" pitchFamily="18" charset="0"/>
              </a:rPr>
              <a:t> regions.</a:t>
            </a:r>
          </a:p>
        </p:txBody>
      </p:sp>
      <p:cxnSp>
        <p:nvCxnSpPr>
          <p:cNvPr id="5" name="Straight Arrow Connector 4"/>
          <p:cNvCxnSpPr/>
          <p:nvPr/>
        </p:nvCxnSpPr>
        <p:spPr>
          <a:xfrm>
            <a:off x="3276600" y="1447800"/>
            <a:ext cx="76200" cy="3657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200" y="621268"/>
            <a:ext cx="6400800" cy="369332"/>
          </a:xfrm>
          <a:prstGeom prst="rect">
            <a:avLst/>
          </a:prstGeom>
        </p:spPr>
        <p:txBody>
          <a:bodyPr wrap="square">
            <a:spAutoFit/>
          </a:bodyPr>
          <a:lstStyle/>
          <a:p>
            <a:r>
              <a:rPr lang="en-US" dirty="0"/>
              <a:t>http://drought.geo.msu.edu/research/forecast/smi.monthly.php</a:t>
            </a:r>
          </a:p>
        </p:txBody>
      </p:sp>
      <p:cxnSp>
        <p:nvCxnSpPr>
          <p:cNvPr id="12" name="Straight Arrow Connector 11"/>
          <p:cNvCxnSpPr/>
          <p:nvPr/>
        </p:nvCxnSpPr>
        <p:spPr>
          <a:xfrm>
            <a:off x="3657600" y="1919287"/>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257800" y="5715000"/>
            <a:ext cx="609600" cy="3048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429000" y="2209800"/>
            <a:ext cx="76200" cy="3405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474511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981075"/>
            <a:ext cx="73342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371601"/>
            <a:ext cx="2819400" cy="227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4457700" cy="63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Slide Number Placeholder 1"/>
          <p:cNvSpPr>
            <a:spLocks noGrp="1"/>
          </p:cNvSpPr>
          <p:nvPr>
            <p:ph type="sldNum" sz="quarter" idx="12"/>
          </p:nvPr>
        </p:nvSpPr>
        <p:spPr>
          <a:xfrm>
            <a:off x="8686800" y="65500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E99104-E9CA-448A-9438-257E986D4F07}" type="slidenum">
              <a:rPr lang="en-US" altLang="en-US" sz="1400" smtClean="0"/>
              <a:pPr eaLnBrk="1" hangingPunct="1">
                <a:spcBef>
                  <a:spcPct val="0"/>
                </a:spcBef>
                <a:buFontTx/>
                <a:buNone/>
              </a:pPr>
              <a:t>27</a:t>
            </a:fld>
            <a:endParaRPr lang="en-US" altLang="en-US" sz="1400" smtClean="0"/>
          </a:p>
        </p:txBody>
      </p:sp>
      <p:sp>
        <p:nvSpPr>
          <p:cNvPr id="28675" name="TextBox 2"/>
          <p:cNvSpPr txBox="1">
            <a:spLocks noChangeArrowheads="1"/>
          </p:cNvSpPr>
          <p:nvPr/>
        </p:nvSpPr>
        <p:spPr bwMode="auto">
          <a:xfrm>
            <a:off x="4965700" y="381000"/>
            <a:ext cx="383387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Times New Roman" pitchFamily="18" charset="0"/>
              </a:rPr>
              <a:t>NASA </a:t>
            </a:r>
            <a:r>
              <a:rPr lang="en-US" altLang="en-US" sz="1800" b="1" dirty="0" smtClean="0">
                <a:latin typeface="Times New Roman" pitchFamily="18" charset="0"/>
              </a:rPr>
              <a:t>GEOS5 </a:t>
            </a:r>
            <a:r>
              <a:rPr lang="en-US" altLang="en-US" sz="1800" b="1" dirty="0">
                <a:latin typeface="Times New Roman" pitchFamily="18" charset="0"/>
              </a:rPr>
              <a:t>Forecasts  </a:t>
            </a:r>
          </a:p>
        </p:txBody>
      </p:sp>
      <p:sp>
        <p:nvSpPr>
          <p:cNvPr id="28676" name="TextBox 3"/>
          <p:cNvSpPr txBox="1">
            <a:spLocks noChangeArrowheads="1"/>
          </p:cNvSpPr>
          <p:nvPr/>
        </p:nvSpPr>
        <p:spPr bwMode="auto">
          <a:xfrm>
            <a:off x="1371600" y="-76200"/>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err="1" smtClean="0">
                <a:latin typeface="Times New Roman" pitchFamily="18" charset="0"/>
              </a:rPr>
              <a:t>Precip</a:t>
            </a:r>
            <a:r>
              <a:rPr lang="en-US" altLang="en-US" sz="1800" dirty="0" smtClean="0">
                <a:latin typeface="Times New Roman" pitchFamily="18" charset="0"/>
              </a:rPr>
              <a:t> Forecast</a:t>
            </a:r>
            <a:endParaRPr lang="en-US" altLang="en-US" sz="1800" dirty="0">
              <a:latin typeface="Times New Roman" pitchFamily="18" charset="0"/>
            </a:endParaRPr>
          </a:p>
        </p:txBody>
      </p:sp>
      <p:sp>
        <p:nvSpPr>
          <p:cNvPr id="28677" name="TextBox 4"/>
          <p:cNvSpPr txBox="1">
            <a:spLocks noChangeArrowheads="1"/>
          </p:cNvSpPr>
          <p:nvPr/>
        </p:nvSpPr>
        <p:spPr bwMode="auto">
          <a:xfrm>
            <a:off x="4876800" y="2828925"/>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Soil Moisture </a:t>
            </a:r>
            <a:r>
              <a:rPr lang="en-US" altLang="en-US" sz="1800" dirty="0" smtClean="0">
                <a:latin typeface="Times New Roman" pitchFamily="18" charset="0"/>
              </a:rPr>
              <a:t>Forecast Percentile </a:t>
            </a:r>
            <a:endParaRPr lang="en-US" altLang="en-US" sz="1800" dirty="0">
              <a:latin typeface="Times New Roman" pitchFamily="18" charset="0"/>
            </a:endParaRPr>
          </a:p>
        </p:txBody>
      </p:sp>
      <p:sp>
        <p:nvSpPr>
          <p:cNvPr id="13" name="Oval 12"/>
          <p:cNvSpPr/>
          <p:nvPr/>
        </p:nvSpPr>
        <p:spPr>
          <a:xfrm>
            <a:off x="2695575" y="4848225"/>
            <a:ext cx="3905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4965700" y="4648200"/>
            <a:ext cx="6731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V="1">
            <a:off x="2590800" y="2514600"/>
            <a:ext cx="609600" cy="909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92236" y="3583462"/>
            <a:ext cx="498764" cy="369332"/>
          </a:xfrm>
          <a:prstGeom prst="rect">
            <a:avLst/>
          </a:prstGeom>
          <a:noFill/>
        </p:spPr>
        <p:txBody>
          <a:bodyPr wrap="square" rtlCol="0">
            <a:spAutoFit/>
          </a:bodyPr>
          <a:lstStyle/>
          <a:p>
            <a:r>
              <a:rPr lang="en-US" b="1" dirty="0" smtClean="0"/>
              <a:t>Jul</a:t>
            </a:r>
            <a:endParaRPr lang="en-US" b="1" dirty="0"/>
          </a:p>
        </p:txBody>
      </p:sp>
      <p:sp>
        <p:nvSpPr>
          <p:cNvPr id="27" name="TextBox 26"/>
          <p:cNvSpPr txBox="1"/>
          <p:nvPr/>
        </p:nvSpPr>
        <p:spPr>
          <a:xfrm>
            <a:off x="3696386" y="5345668"/>
            <a:ext cx="647014" cy="369332"/>
          </a:xfrm>
          <a:prstGeom prst="rect">
            <a:avLst/>
          </a:prstGeom>
          <a:noFill/>
        </p:spPr>
        <p:txBody>
          <a:bodyPr wrap="square" rtlCol="0">
            <a:spAutoFit/>
          </a:bodyPr>
          <a:lstStyle/>
          <a:p>
            <a:r>
              <a:rPr lang="en-US" b="1" dirty="0" smtClean="0"/>
              <a:t>Aug</a:t>
            </a:r>
            <a:endParaRPr lang="en-US" b="1" dirty="0"/>
          </a:p>
        </p:txBody>
      </p:sp>
      <p:sp>
        <p:nvSpPr>
          <p:cNvPr id="29" name="TextBox 28"/>
          <p:cNvSpPr txBox="1"/>
          <p:nvPr/>
        </p:nvSpPr>
        <p:spPr>
          <a:xfrm>
            <a:off x="8324818" y="4525565"/>
            <a:ext cx="762000" cy="369332"/>
          </a:xfrm>
          <a:prstGeom prst="rect">
            <a:avLst/>
          </a:prstGeom>
          <a:noFill/>
        </p:spPr>
        <p:txBody>
          <a:bodyPr wrap="square" rtlCol="0">
            <a:spAutoFit/>
          </a:bodyPr>
          <a:lstStyle/>
          <a:p>
            <a:r>
              <a:rPr lang="en-US" dirty="0" smtClean="0"/>
              <a:t>April</a:t>
            </a:r>
            <a:endParaRPr lang="en-US" dirty="0"/>
          </a:p>
        </p:txBody>
      </p:sp>
      <p:sp>
        <p:nvSpPr>
          <p:cNvPr id="30" name="TextBox 29"/>
          <p:cNvSpPr txBox="1"/>
          <p:nvPr/>
        </p:nvSpPr>
        <p:spPr>
          <a:xfrm>
            <a:off x="3733800" y="1752600"/>
            <a:ext cx="762000" cy="369332"/>
          </a:xfrm>
          <a:prstGeom prst="rect">
            <a:avLst/>
          </a:prstGeom>
          <a:noFill/>
        </p:spPr>
        <p:txBody>
          <a:bodyPr wrap="square" rtlCol="0">
            <a:spAutoFit/>
          </a:bodyPr>
          <a:lstStyle/>
          <a:p>
            <a:r>
              <a:rPr lang="en-US" b="1" dirty="0" smtClean="0"/>
              <a:t>Jun</a:t>
            </a:r>
            <a:endParaRPr lang="en-US" b="1" dirty="0"/>
          </a:p>
        </p:txBody>
      </p:sp>
      <p:sp>
        <p:nvSpPr>
          <p:cNvPr id="31" name="TextBox 30"/>
          <p:cNvSpPr txBox="1"/>
          <p:nvPr/>
        </p:nvSpPr>
        <p:spPr>
          <a:xfrm>
            <a:off x="5867401" y="6183868"/>
            <a:ext cx="674126" cy="369332"/>
          </a:xfrm>
          <a:prstGeom prst="rect">
            <a:avLst/>
          </a:prstGeom>
          <a:noFill/>
        </p:spPr>
        <p:txBody>
          <a:bodyPr wrap="square" rtlCol="0">
            <a:spAutoFit/>
          </a:bodyPr>
          <a:lstStyle/>
          <a:p>
            <a:r>
              <a:rPr lang="en-US" dirty="0" smtClean="0"/>
              <a:t>May</a:t>
            </a:r>
            <a:endParaRPr lang="en-US" dirty="0"/>
          </a:p>
        </p:txBody>
      </p:sp>
      <p:sp>
        <p:nvSpPr>
          <p:cNvPr id="32" name="TextBox 31"/>
          <p:cNvSpPr txBox="1"/>
          <p:nvPr/>
        </p:nvSpPr>
        <p:spPr>
          <a:xfrm>
            <a:off x="8514163" y="6250632"/>
            <a:ext cx="570814" cy="369332"/>
          </a:xfrm>
          <a:prstGeom prst="rect">
            <a:avLst/>
          </a:prstGeom>
          <a:noFill/>
        </p:spPr>
        <p:txBody>
          <a:bodyPr wrap="square" rtlCol="0">
            <a:spAutoFit/>
          </a:bodyPr>
          <a:lstStyle/>
          <a:p>
            <a:r>
              <a:rPr lang="en-US" dirty="0" smtClean="0"/>
              <a:t>Jun</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997" y="3136712"/>
            <a:ext cx="4822003" cy="341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38400" y="1066800"/>
            <a:ext cx="1253836" cy="870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86891" y="3075339"/>
            <a:ext cx="1253836" cy="870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482273" y="4894897"/>
            <a:ext cx="1253836" cy="11909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 y="5038725"/>
            <a:ext cx="1143000" cy="870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065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li.xu\Documents\png\scp38130\GM_above_4x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75" y="183149"/>
            <a:ext cx="7797325" cy="6293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6474023"/>
            <a:ext cx="8839200" cy="307777"/>
          </a:xfrm>
          <a:prstGeom prst="rect">
            <a:avLst/>
          </a:prstGeom>
          <a:noFill/>
        </p:spPr>
        <p:txBody>
          <a:bodyPr wrap="square" rtlCol="0">
            <a:spAutoFit/>
          </a:bodyPr>
          <a:lstStyle/>
          <a:p>
            <a:r>
              <a:rPr lang="en-US" sz="1400" dirty="0" smtClean="0"/>
              <a:t>Exptl. Probability Drought Outlook  from </a:t>
            </a:r>
            <a:r>
              <a:rPr lang="en-US" sz="1400" dirty="0" err="1" smtClean="0"/>
              <a:t>Kingtse</a:t>
            </a:r>
            <a:r>
              <a:rPr lang="en-US" sz="1400" dirty="0"/>
              <a:t> </a:t>
            </a:r>
            <a:r>
              <a:rPr lang="en-US" sz="1400" dirty="0" smtClean="0"/>
              <a:t>Mo and Li Xu based on NMME ensemble members’ </a:t>
            </a:r>
            <a:r>
              <a:rPr lang="en-US" sz="1400" dirty="0" err="1" smtClean="0"/>
              <a:t>Precip</a:t>
            </a:r>
            <a:r>
              <a:rPr lang="en-US" sz="1400" dirty="0" smtClean="0"/>
              <a:t> forecast . </a:t>
            </a:r>
            <a:endParaRPr lang="en-US" sz="1400" dirty="0"/>
          </a:p>
        </p:txBody>
      </p:sp>
    </p:spTree>
    <p:extLst>
      <p:ext uri="{BB962C8B-B14F-4D97-AF65-F5344CB8AC3E}">
        <p14:creationId xmlns:p14="http://schemas.microsoft.com/office/powerpoint/2010/main" val="2752468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sers\li.xu\Documents\png\scp39685\spi6_sea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182" y="3352800"/>
            <a:ext cx="4652818" cy="3395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li.xu\Documents\png\scp39685\spi6_mon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8209"/>
            <a:ext cx="4443984" cy="3243072"/>
          </a:xfrm>
          <a:prstGeom prst="rect">
            <a:avLst/>
          </a:prstGeom>
          <a:noFill/>
          <a:extLst>
            <a:ext uri="{909E8E84-426E-40DD-AFC4-6F175D3DCCD1}">
              <a14:hiddenFill xmlns:a14="http://schemas.microsoft.com/office/drawing/2010/main">
                <a:solidFill>
                  <a:srgbClr val="FFFFFF"/>
                </a:solidFill>
              </a14:hiddenFill>
            </a:ext>
          </a:extLst>
        </p:spPr>
      </p:pic>
      <p:sp>
        <p:nvSpPr>
          <p:cNvPr id="209922" name="AutoShape 2" descr="Inline image 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3" name="AutoShape 4" descr="Inline image 6"/>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4" name="AutoShape 6" descr="Inline image 6"/>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5" name="AutoShape 2" descr="Inline image 10"/>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8" name="TextBox 6"/>
          <p:cNvSpPr txBox="1">
            <a:spLocks noChangeArrowheads="1"/>
          </p:cNvSpPr>
          <p:nvPr/>
        </p:nvSpPr>
        <p:spPr bwMode="auto">
          <a:xfrm>
            <a:off x="469633" y="4114800"/>
            <a:ext cx="2044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a:solidFill>
                  <a:srgbClr val="000000"/>
                </a:solidFill>
                <a:latin typeface="Times New Roman" pitchFamily="18" charset="0"/>
                <a:cs typeface="Arial" charset="0"/>
              </a:rPr>
              <a:t>In the official</a:t>
            </a:r>
          </a:p>
          <a:p>
            <a:pPr eaLnBrk="1" hangingPunct="1">
              <a:spcBef>
                <a:spcPct val="0"/>
              </a:spcBef>
              <a:buFontTx/>
              <a:buNone/>
            </a:pPr>
            <a:r>
              <a:rPr lang="en-US" altLang="en-US" sz="1800" b="1" dirty="0">
                <a:solidFill>
                  <a:srgbClr val="000000"/>
                </a:solidFill>
                <a:latin typeface="Times New Roman" pitchFamily="18" charset="0"/>
                <a:cs typeface="Arial" charset="0"/>
              </a:rPr>
              <a:t>Drought Outlook  Tendency Format!!</a:t>
            </a:r>
          </a:p>
        </p:txBody>
      </p:sp>
      <p:sp>
        <p:nvSpPr>
          <p:cNvPr id="11" name="TextBox 2"/>
          <p:cNvSpPr txBox="1">
            <a:spLocks noChangeArrowheads="1"/>
          </p:cNvSpPr>
          <p:nvPr/>
        </p:nvSpPr>
        <p:spPr bwMode="auto">
          <a:xfrm>
            <a:off x="7924800" y="54864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en-US" altLang="en-US" sz="1800" b="1" dirty="0" smtClean="0">
                <a:solidFill>
                  <a:srgbClr val="000000"/>
                </a:solidFill>
                <a:latin typeface="Times New Roman" pitchFamily="18" charset="0"/>
                <a:cs typeface="Arial" charset="0"/>
              </a:rPr>
              <a:t>JAS </a:t>
            </a:r>
            <a:r>
              <a:rPr lang="en-US" altLang="en-US" sz="1800" b="1" dirty="0">
                <a:solidFill>
                  <a:srgbClr val="000000"/>
                </a:solidFill>
                <a:latin typeface="Times New Roman" pitchFamily="18" charset="0"/>
                <a:cs typeface="Arial" charset="0"/>
              </a:rPr>
              <a:t>2018</a:t>
            </a:r>
          </a:p>
        </p:txBody>
      </p:sp>
      <p:sp>
        <p:nvSpPr>
          <p:cNvPr id="12" name="TextBox 8"/>
          <p:cNvSpPr txBox="1">
            <a:spLocks noChangeArrowheads="1"/>
          </p:cNvSpPr>
          <p:nvPr/>
        </p:nvSpPr>
        <p:spPr bwMode="auto">
          <a:xfrm>
            <a:off x="3429000" y="1916112"/>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en-US" altLang="en-US" sz="1800" b="1" dirty="0" smtClean="0">
                <a:solidFill>
                  <a:srgbClr val="000000"/>
                </a:solidFill>
                <a:latin typeface="Times New Roman" pitchFamily="18" charset="0"/>
                <a:cs typeface="Arial" charset="0"/>
              </a:rPr>
              <a:t>July </a:t>
            </a:r>
            <a:r>
              <a:rPr lang="en-US" altLang="en-US" sz="1800" b="1" dirty="0">
                <a:solidFill>
                  <a:srgbClr val="000000"/>
                </a:solidFill>
                <a:latin typeface="Times New Roman" pitchFamily="18" charset="0"/>
                <a:cs typeface="Arial" charset="0"/>
              </a:rPr>
              <a:t>2018</a:t>
            </a:r>
          </a:p>
        </p:txBody>
      </p:sp>
      <p:pic>
        <p:nvPicPr>
          <p:cNvPr id="13" name="Picture 2" descr="http://www.cpc.ncep.noaa.gov/products/NMME/current/images/NMME_ensemble_prate_us_seas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938" y="76200"/>
            <a:ext cx="3386662" cy="261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76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ttp://www.cpc.ncep.noaa.gov/products/expert_assessment/season_drough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7" y="516344"/>
            <a:ext cx="4387273" cy="3293656"/>
          </a:xfrm>
          <a:prstGeom prst="rect">
            <a:avLst/>
          </a:prstGeom>
          <a:noFill/>
          <a:ln>
            <a:noFill/>
          </a:ln>
        </p:spPr>
      </p:pic>
      <p:sp>
        <p:nvSpPr>
          <p:cNvPr id="4098" name="Title 1"/>
          <p:cNvSpPr>
            <a:spLocks noGrp="1"/>
          </p:cNvSpPr>
          <p:nvPr>
            <p:ph type="title"/>
          </p:nvPr>
        </p:nvSpPr>
        <p:spPr>
          <a:xfrm>
            <a:off x="228600" y="0"/>
            <a:ext cx="8229600" cy="533400"/>
          </a:xfrm>
        </p:spPr>
        <p:txBody>
          <a:bodyPr/>
          <a:lstStyle/>
          <a:p>
            <a:r>
              <a:rPr lang="en-US" altLang="en-US" sz="3200" dirty="0" smtClean="0"/>
              <a:t>(</a:t>
            </a:r>
            <a:r>
              <a:rPr lang="en-US" altLang="en-US" sz="3200" dirty="0" err="1" smtClean="0"/>
              <a:t>Prev</a:t>
            </a:r>
            <a:r>
              <a:rPr lang="en-US" altLang="en-US" sz="3200" dirty="0" smtClean="0"/>
              <a:t>) Seasonal/Monthly Drought outlooks</a:t>
            </a:r>
          </a:p>
        </p:txBody>
      </p:sp>
      <p:sp>
        <p:nvSpPr>
          <p:cNvPr id="4099" name="Slide Number Placeholder 3"/>
          <p:cNvSpPr>
            <a:spLocks noGrp="1"/>
          </p:cNvSpPr>
          <p:nvPr>
            <p:ph type="sldNum" sz="quarter" idx="12"/>
          </p:nvPr>
        </p:nvSpPr>
        <p:spPr>
          <a:xfrm>
            <a:off x="8821738" y="6534150"/>
            <a:ext cx="32226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A769D63-4577-4144-9136-6021AF00BF6F}" type="slidenum">
              <a:rPr lang="en-US" altLang="en-US" sz="1400" smtClean="0"/>
              <a:pPr eaLnBrk="1" hangingPunct="1">
                <a:spcBef>
                  <a:spcPct val="0"/>
                </a:spcBef>
                <a:buFontTx/>
                <a:buNone/>
              </a:pPr>
              <a:t>3</a:t>
            </a:fld>
            <a:endParaRPr lang="en-US" altLang="en-US" sz="1400" dirty="0" smtClean="0"/>
          </a:p>
        </p:txBody>
      </p:sp>
      <p:sp>
        <p:nvSpPr>
          <p:cNvPr id="4100" name="TextBox 2"/>
          <p:cNvSpPr txBox="1">
            <a:spLocks noChangeArrowheads="1"/>
          </p:cNvSpPr>
          <p:nvPr/>
        </p:nvSpPr>
        <p:spPr bwMode="auto">
          <a:xfrm>
            <a:off x="4419600" y="990600"/>
            <a:ext cx="211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Seasonal O</a:t>
            </a:r>
            <a:r>
              <a:rPr lang="en-US" altLang="en-US" sz="1800" dirty="0" smtClean="0">
                <a:latin typeface="Times New Roman" pitchFamily="18" charset="0"/>
              </a:rPr>
              <a:t>utlook (Mid May 2018 -  Aug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05/17/18</a:t>
            </a:r>
            <a:endParaRPr lang="en-US" altLang="en-US" sz="1800" dirty="0">
              <a:latin typeface="Times New Roman" pitchFamily="18" charset="0"/>
            </a:endParaRPr>
          </a:p>
        </p:txBody>
      </p:sp>
      <p:sp>
        <p:nvSpPr>
          <p:cNvPr id="4101" name="TextBox 9"/>
          <p:cNvSpPr txBox="1">
            <a:spLocks noChangeArrowheads="1"/>
          </p:cNvSpPr>
          <p:nvPr/>
        </p:nvSpPr>
        <p:spPr bwMode="auto">
          <a:xfrm>
            <a:off x="7162800" y="2133600"/>
            <a:ext cx="18986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Monthly </a:t>
            </a:r>
            <a:r>
              <a:rPr lang="en-US" altLang="en-US" sz="1800" dirty="0" smtClean="0">
                <a:latin typeface="Times New Roman" pitchFamily="18" charset="0"/>
              </a:rPr>
              <a:t>outlook</a:t>
            </a:r>
          </a:p>
          <a:p>
            <a:pPr eaLnBrk="1" hangingPunct="1">
              <a:spcBef>
                <a:spcPct val="0"/>
              </a:spcBef>
              <a:buFontTx/>
              <a:buNone/>
            </a:pPr>
            <a:r>
              <a:rPr lang="en-US" altLang="en-US" sz="1800" dirty="0" smtClean="0">
                <a:latin typeface="Times New Roman" pitchFamily="18" charset="0"/>
              </a:rPr>
              <a:t>(for June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05/31/18</a:t>
            </a:r>
            <a:endParaRPr lang="en-US" altLang="en-US" sz="1800" dirty="0">
              <a:latin typeface="Times New Roman" pitchFamily="18" charset="0"/>
            </a:endParaRPr>
          </a:p>
        </p:txBody>
      </p:sp>
      <p:sp>
        <p:nvSpPr>
          <p:cNvPr id="4" name="TextBox 3"/>
          <p:cNvSpPr txBox="1"/>
          <p:nvPr/>
        </p:nvSpPr>
        <p:spPr>
          <a:xfrm>
            <a:off x="-1" y="3962400"/>
            <a:ext cx="4267201"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As noted while the area/extent covered by drought across the south/west has relatively stayed about the same, as noted in the previous slide, the monthly forecast of the same has also danced along the edges. But the seasonal forecast issued last month is suggesting some improvement in some parts of the southwest and the south.  </a:t>
            </a:r>
            <a:endParaRPr lang="en-US" sz="1600" dirty="0"/>
          </a:p>
        </p:txBody>
      </p:sp>
      <p:cxnSp>
        <p:nvCxnSpPr>
          <p:cNvPr id="3" name="Straight Arrow Connector 2"/>
          <p:cNvCxnSpPr/>
          <p:nvPr/>
        </p:nvCxnSpPr>
        <p:spPr>
          <a:xfrm flipV="1">
            <a:off x="533400" y="2190929"/>
            <a:ext cx="1143000" cy="34478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descr="http://www.cpc.ncep.noaa.gov/products/expert_assessment/month_drough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971800"/>
            <a:ext cx="4337049" cy="359017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81400" y="0"/>
            <a:ext cx="2057400" cy="457200"/>
          </a:xfrm>
        </p:spPr>
        <p:txBody>
          <a:bodyPr/>
          <a:lstStyle/>
          <a:p>
            <a:pPr eaLnBrk="1" hangingPunct="1"/>
            <a:r>
              <a:rPr lang="en-US" altLang="en-US" sz="3200" dirty="0" smtClean="0"/>
              <a:t>Summary</a:t>
            </a:r>
          </a:p>
        </p:txBody>
      </p:sp>
      <p:sp>
        <p:nvSpPr>
          <p:cNvPr id="26627" name="Rectangle 3"/>
          <p:cNvSpPr>
            <a:spLocks noGrp="1" noChangeArrowheads="1"/>
          </p:cNvSpPr>
          <p:nvPr>
            <p:ph idx="1"/>
          </p:nvPr>
        </p:nvSpPr>
        <p:spPr>
          <a:xfrm>
            <a:off x="0" y="381000"/>
            <a:ext cx="9110663" cy="6477000"/>
          </a:xfrm>
        </p:spPr>
        <p:txBody>
          <a:bodyPr/>
          <a:lstStyle/>
          <a:p>
            <a:pPr marL="573088" indent="-573088" eaLnBrk="1" hangingPunct="1">
              <a:spcBef>
                <a:spcPct val="50000"/>
              </a:spcBef>
              <a:buClrTx/>
              <a:buSzTx/>
              <a:buFont typeface="Wingdings 2" pitchFamily="18" charset="2"/>
              <a:buNone/>
            </a:pPr>
            <a:r>
              <a:rPr lang="en-US" altLang="en-US" sz="1600" b="1" dirty="0" smtClean="0">
                <a:solidFill>
                  <a:srgbClr val="FF0000"/>
                </a:solidFill>
              </a:rPr>
              <a:t>Current ENSO status and forecast.</a:t>
            </a:r>
            <a:r>
              <a:rPr lang="en-US" altLang="en-US" sz="1300" b="1" dirty="0" smtClean="0">
                <a:solidFill>
                  <a:srgbClr val="FF0000"/>
                </a:solidFill>
              </a:rPr>
              <a:t>   </a:t>
            </a:r>
            <a:r>
              <a:rPr lang="en-US" altLang="en-US" sz="1800" b="1" dirty="0" smtClean="0">
                <a:solidFill>
                  <a:srgbClr val="FF0000"/>
                </a:solidFill>
              </a:rPr>
              <a:t>                                                                          </a:t>
            </a:r>
            <a:r>
              <a:rPr lang="en-US" altLang="en-US" sz="1800" b="1" dirty="0">
                <a:solidFill>
                  <a:srgbClr val="FF0000"/>
                </a:solidFill>
              </a:rPr>
              <a:t> </a:t>
            </a:r>
            <a:r>
              <a:rPr lang="en-US" altLang="en-US" sz="1800" b="1" dirty="0" smtClean="0">
                <a:solidFill>
                  <a:srgbClr val="FF0000"/>
                </a:solidFill>
              </a:rPr>
              <a:t>   </a:t>
            </a:r>
            <a:r>
              <a:rPr lang="en-US" sz="1300" kern="1200" dirty="0" smtClean="0"/>
              <a:t>ENSO-neutral </a:t>
            </a:r>
            <a:r>
              <a:rPr lang="en-US" sz="1300" kern="1200" dirty="0"/>
              <a:t>is favored through Northern Hemisphere summer 2018, with the chance for El Niño increasing to 50% during fall, and ~65% during winter 2018-19</a:t>
            </a:r>
            <a:r>
              <a:rPr lang="en-US" sz="1300" kern="1200" dirty="0" smtClean="0"/>
              <a:t>.</a:t>
            </a:r>
            <a:r>
              <a:rPr lang="en-US" altLang="en-US" sz="1300" dirty="0" smtClean="0"/>
              <a:t> </a:t>
            </a:r>
            <a:r>
              <a:rPr lang="en-US" altLang="en-US" sz="1300" dirty="0" smtClean="0">
                <a:latin typeface="Trebuchet MS" pitchFamily="34" charset="0"/>
                <a:cs typeface="Arial" pitchFamily="34" charset="0"/>
              </a:rPr>
              <a:t> </a:t>
            </a:r>
          </a:p>
          <a:p>
            <a:pPr marL="346075" indent="-346075" eaLnBrk="1" hangingPunct="1">
              <a:lnSpc>
                <a:spcPct val="80000"/>
              </a:lnSpc>
              <a:spcBef>
                <a:spcPts val="475"/>
              </a:spcBef>
              <a:buFontTx/>
              <a:buNone/>
              <a:defRPr/>
            </a:pPr>
            <a:r>
              <a:rPr lang="en-US" altLang="en-US" sz="1600" b="1" dirty="0" smtClean="0">
                <a:solidFill>
                  <a:srgbClr val="FF0000"/>
                </a:solidFill>
              </a:rPr>
              <a:t>Current Drought conditions</a:t>
            </a:r>
            <a:r>
              <a:rPr lang="en-US" altLang="en-US" sz="1800" b="1" dirty="0" smtClean="0">
                <a:solidFill>
                  <a:srgbClr val="FF0000"/>
                </a:solidFill>
              </a:rPr>
              <a:t>:</a:t>
            </a:r>
            <a:endParaRPr lang="en-US" altLang="en-US" sz="1400" dirty="0" smtClean="0"/>
          </a:p>
          <a:p>
            <a:pPr marL="573088" lvl="1" indent="-231775">
              <a:buFontTx/>
              <a:buChar char="-"/>
            </a:pPr>
            <a:r>
              <a:rPr lang="en-US" sz="1300" dirty="0">
                <a:latin typeface="Trebuchet MS" panose="020B0603020202020204" pitchFamily="34" charset="0"/>
              </a:rPr>
              <a:t>O</a:t>
            </a:r>
            <a:r>
              <a:rPr lang="en-US" sz="1300" dirty="0" smtClean="0">
                <a:latin typeface="Trebuchet MS" panose="020B0603020202020204" pitchFamily="34" charset="0"/>
              </a:rPr>
              <a:t>f the three drought areas noted  last month, 1) the large major drought area in the Southwest and Southern states of southern CA, parts of NV, UT, AZ, CO, NM, KS, O, parts of TX, MO has more or less stayed put in place, 2) the Northern Plains drought impacting MT and Dakotas has slightly improved, and 3) the Southeast Atlantic coastal drought is all but gone (as predicted last month). </a:t>
            </a:r>
          </a:p>
          <a:p>
            <a:pPr marL="573088" lvl="1" indent="-231775">
              <a:buFontTx/>
              <a:buChar char="-"/>
            </a:pPr>
            <a:r>
              <a:rPr lang="en-US" sz="1300" dirty="0" smtClean="0">
                <a:latin typeface="Trebuchet MS" panose="020B0603020202020204" pitchFamily="34" charset="0"/>
              </a:rPr>
              <a:t>Rainfall deficits mainly from the recent two back to back La </a:t>
            </a:r>
            <a:r>
              <a:rPr lang="en-US" sz="1300" dirty="0" err="1" smtClean="0">
                <a:latin typeface="Trebuchet MS" panose="020B0603020202020204" pitchFamily="34" charset="0"/>
              </a:rPr>
              <a:t>Ninas</a:t>
            </a:r>
            <a:r>
              <a:rPr lang="en-US" sz="1300" dirty="0" smtClean="0">
                <a:latin typeface="Trebuchet MS" panose="020B0603020202020204" pitchFamily="34" charset="0"/>
              </a:rPr>
              <a:t> (and possibly some longer term variability) have contributed to the major large drought in the Southwest and South. Since the (ongoing) summer season is the main rainy season in large parts of this major drought region, even a normal summer rainy season this year is not expected to fully eliminate the drought in this region. However, it may help improve the drought situation.</a:t>
            </a:r>
          </a:p>
          <a:p>
            <a:pPr marL="573088" lvl="1" indent="-231775">
              <a:buFontTx/>
              <a:buChar char="-"/>
            </a:pPr>
            <a:r>
              <a:rPr lang="en-US" sz="1300" dirty="0" smtClean="0">
                <a:latin typeface="Trebuchet MS" panose="020B0603020202020204" pitchFamily="34" charset="0"/>
              </a:rPr>
              <a:t>Since the Northern plains drought is mainly a consequence of the rainfall deficit from 2017 rainy season (MJJA), a decent rainy 2018 season here will make a big difference to the drought in this region, and possibly even its elimination. </a:t>
            </a:r>
          </a:p>
          <a:p>
            <a:pPr marL="573088" lvl="1" indent="-231775">
              <a:buFontTx/>
              <a:buChar char="-"/>
            </a:pPr>
            <a:r>
              <a:rPr lang="en-US" sz="1300" dirty="0" smtClean="0">
                <a:latin typeface="Trebuchet MS" panose="020B0603020202020204" pitchFamily="34" charset="0"/>
              </a:rPr>
              <a:t>Possible new areas of developing dryness in the short term, to be kept under watch, are the far Northeast, western Ohio Valley(particularly MO), and Pacific Northwest (see rainfall deficit maps!) </a:t>
            </a:r>
          </a:p>
          <a:p>
            <a:pPr marL="52388" lvl="1" indent="0">
              <a:buNone/>
            </a:pPr>
            <a:r>
              <a:rPr lang="en-US" altLang="en-US" sz="1800" b="1" dirty="0" smtClean="0">
                <a:solidFill>
                  <a:srgbClr val="FF0000"/>
                </a:solidFill>
              </a:rPr>
              <a:t>Prediction:</a:t>
            </a:r>
          </a:p>
          <a:p>
            <a:pPr marL="627063" lvl="1" eaLnBrk="1" hangingPunct="1">
              <a:spcBef>
                <a:spcPts val="475"/>
              </a:spcBef>
              <a:buFontTx/>
              <a:buChar char="-"/>
              <a:defRPr/>
            </a:pPr>
            <a:r>
              <a:rPr lang="en-US" sz="1300" dirty="0" smtClean="0">
                <a:latin typeface="Trebuchet MS" panose="020B0603020202020204" pitchFamily="34" charset="0"/>
              </a:rPr>
              <a:t>As </a:t>
            </a:r>
            <a:r>
              <a:rPr lang="en-US" sz="1300" dirty="0">
                <a:latin typeface="Trebuchet MS" panose="020B0603020202020204" pitchFamily="34" charset="0"/>
              </a:rPr>
              <a:t>the </a:t>
            </a:r>
            <a:r>
              <a:rPr lang="en-US" sz="1300" dirty="0" smtClean="0">
                <a:latin typeface="Trebuchet MS" panose="020B0603020202020204" pitchFamily="34" charset="0"/>
              </a:rPr>
              <a:t>recent </a:t>
            </a:r>
            <a:r>
              <a:rPr lang="en-US" sz="1300" dirty="0">
                <a:latin typeface="Trebuchet MS" panose="020B0603020202020204" pitchFamily="34" charset="0"/>
              </a:rPr>
              <a:t>La Nina </a:t>
            </a:r>
            <a:r>
              <a:rPr lang="en-US" sz="1300" dirty="0" smtClean="0">
                <a:latin typeface="Trebuchet MS" panose="020B0603020202020204" pitchFamily="34" charset="0"/>
              </a:rPr>
              <a:t>has </a:t>
            </a:r>
            <a:r>
              <a:rPr lang="en-US" sz="1300" dirty="0" smtClean="0">
                <a:latin typeface="Trebuchet MS" panose="020B0603020202020204" pitchFamily="34" charset="0"/>
              </a:rPr>
              <a:t>already </a:t>
            </a:r>
            <a:r>
              <a:rPr lang="en-US" sz="1300" dirty="0" smtClean="0">
                <a:latin typeface="Trebuchet MS" panose="020B0603020202020204" pitchFamily="34" charset="0"/>
              </a:rPr>
              <a:t>transitioned to ENSO neutral conditions, and the chances of El Nino development is only about fifty-fifty, the overall ENSO type boundary/SST forcing is expected to be weak in the next few months. This in general implies greater uncertainty in seasonal forecast. But NMME models ensemble mean  is suggesting/predicting an above normal monsoon/rainfall season in parts of the southwestern states, where drought situation is expected to improve, but nevertheless the drought </a:t>
            </a:r>
            <a:r>
              <a:rPr lang="en-US" sz="1300" dirty="0" smtClean="0">
                <a:latin typeface="Trebuchet MS" panose="020B0603020202020204" pitchFamily="34" charset="0"/>
              </a:rPr>
              <a:t>is likely to</a:t>
            </a:r>
            <a:r>
              <a:rPr lang="en-US" sz="1300" dirty="0" smtClean="0">
                <a:latin typeface="Trebuchet MS" panose="020B0603020202020204" pitchFamily="34" charset="0"/>
              </a:rPr>
              <a:t> remain</a:t>
            </a:r>
            <a:r>
              <a:rPr lang="en-US" sz="1300" dirty="0" smtClean="0">
                <a:latin typeface="Trebuchet MS" panose="020B0603020202020204" pitchFamily="34" charset="0"/>
              </a:rPr>
              <a:t>, and </a:t>
            </a:r>
            <a:r>
              <a:rPr lang="en-US" sz="1300" smtClean="0">
                <a:latin typeface="Trebuchet MS" panose="020B0603020202020204" pitchFamily="34" charset="0"/>
              </a:rPr>
              <a:t>not go away!</a:t>
            </a:r>
            <a:endParaRPr lang="en-US" sz="1300" dirty="0" smtClean="0">
              <a:latin typeface="Trebuchet MS" panose="020B0603020202020204" pitchFamily="34" charset="0"/>
            </a:endParaRPr>
          </a:p>
          <a:p>
            <a:pPr marL="627063" lvl="1" eaLnBrk="1" hangingPunct="1">
              <a:spcBef>
                <a:spcPts val="475"/>
              </a:spcBef>
              <a:buFontTx/>
              <a:buChar char="-"/>
              <a:defRPr/>
            </a:pPr>
            <a:r>
              <a:rPr lang="en-US" sz="1300" dirty="0" smtClean="0">
                <a:latin typeface="Trebuchet MS" panose="020B0603020202020204" pitchFamily="34" charset="0"/>
              </a:rPr>
              <a:t>In the very short term, the GFS forecasts a tropical disturbance associated rain in southeastern TX will make a big difference to the developing/existing drought conditions there, even possibly totally eliminating the drought conditions there. More rain is also forecast along the northeastern border regions of the southern drought in parts of NE/KS/IA/MO, considerably improving the drought conditions in those regions. 	***END***</a:t>
            </a:r>
            <a:endParaRPr lang="en-US" altLang="en-US" sz="13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87362"/>
          </a:xfrm>
        </p:spPr>
        <p:txBody>
          <a:bodyPr/>
          <a:lstStyle/>
          <a:p>
            <a:r>
              <a:rPr lang="en-US" sz="2000" dirty="0" smtClean="0"/>
              <a:t>Miscellaneous maps</a:t>
            </a:r>
            <a:endParaRPr lang="en-US" sz="2000" dirty="0"/>
          </a:p>
        </p:txBody>
      </p:sp>
      <p:sp>
        <p:nvSpPr>
          <p:cNvPr id="4" name="Slide Number Placeholder 3"/>
          <p:cNvSpPr>
            <a:spLocks noGrp="1"/>
          </p:cNvSpPr>
          <p:nvPr>
            <p:ph type="sldNum" sz="quarter" idx="12"/>
          </p:nvPr>
        </p:nvSpPr>
        <p:spPr/>
        <p:txBody>
          <a:bodyPr/>
          <a:lstStyle/>
          <a:p>
            <a:pPr>
              <a:defRPr/>
            </a:pPr>
            <a:fld id="{467DA51B-2321-4810-ABB0-476517693214}" type="slidenum">
              <a:rPr lang="en-US" altLang="en-US" smtClean="0"/>
              <a:pPr>
                <a:defRPr/>
              </a:pPr>
              <a:t>31</a:t>
            </a:fld>
            <a:endParaRPr lang="en-US" altLang="en-US"/>
          </a:p>
        </p:txBody>
      </p:sp>
      <p:pic>
        <p:nvPicPr>
          <p:cNvPr id="1028" name="Picture 4" descr="Image result for meteorological regions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6827732"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02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32</a:t>
            </a:fld>
            <a:endParaRPr lang="en-US" altLang="en-US"/>
          </a:p>
        </p:txBody>
      </p:sp>
      <p:pic>
        <p:nvPicPr>
          <p:cNvPr id="3" name="Picture 2" descr="C:\Users\muthuvel.chelliah\Desktop\Drought-temporary\us.4panel.fordrought.briefing.recent.3,4,5,6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47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33</a:t>
            </a:fld>
            <a:endParaRPr lang="en-US" altLang="en-US"/>
          </a:p>
        </p:txBody>
      </p:sp>
      <p:pic>
        <p:nvPicPr>
          <p:cNvPr id="3" name="Picture 2" descr="C:\Users\muthuvel.chelliah\Desktop\Drought-temporary\us.4panel.fordrought.briefing.recent.3,4,5,6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91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550025"/>
            <a:ext cx="381000" cy="307975"/>
          </a:xfrm>
        </p:spPr>
        <p:txBody>
          <a:bodyPr/>
          <a:lstStyle/>
          <a:p>
            <a:pPr>
              <a:defRPr/>
            </a:pPr>
            <a:fld id="{29FE659A-E67D-4F73-9E46-0170127DE6AC}" type="slidenum">
              <a:rPr lang="en-US" altLang="en-US" smtClean="0"/>
              <a:pPr>
                <a:defRPr/>
              </a:pPr>
              <a:t>4</a:t>
            </a:fld>
            <a:endParaRPr lang="en-US" altLang="en-US" dirty="0"/>
          </a:p>
        </p:txBody>
      </p:sp>
      <p:cxnSp>
        <p:nvCxnSpPr>
          <p:cNvPr id="15" name="Straight Arrow Connector 14"/>
          <p:cNvCxnSpPr/>
          <p:nvPr/>
        </p:nvCxnSpPr>
        <p:spPr>
          <a:xfrm flipV="1">
            <a:off x="42672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290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290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7, 14, 30, &amp; 60 days.</a:t>
            </a:r>
            <a:endParaRPr lang="en-US" dirty="0"/>
          </a:p>
        </p:txBody>
      </p:sp>
      <p:sp>
        <p:nvSpPr>
          <p:cNvPr id="6" name="TextBox 5"/>
          <p:cNvSpPr txBox="1"/>
          <p:nvPr/>
        </p:nvSpPr>
        <p:spPr>
          <a:xfrm>
            <a:off x="7543800" y="685800"/>
            <a:ext cx="1600201" cy="5509200"/>
          </a:xfrm>
          <a:prstGeom prst="rect">
            <a:avLst/>
          </a:prstGeom>
          <a:noFill/>
        </p:spPr>
        <p:txBody>
          <a:bodyPr wrap="square" rtlCol="0">
            <a:spAutoFit/>
          </a:bodyPr>
          <a:lstStyle/>
          <a:p>
            <a:r>
              <a:rPr lang="en-US" sz="1600" dirty="0" smtClean="0"/>
              <a:t>Some improvement in the Upper Midwest and eastern part eastern Northern Plains, possibly easing drought conditions there.</a:t>
            </a:r>
          </a:p>
          <a:p>
            <a:endParaRPr lang="en-US" sz="1600" dirty="0"/>
          </a:p>
          <a:p>
            <a:endParaRPr lang="en-US" sz="1600" dirty="0" smtClean="0"/>
          </a:p>
          <a:p>
            <a:endParaRPr lang="en-US" sz="1600" dirty="0"/>
          </a:p>
          <a:p>
            <a:endParaRPr lang="en-US" sz="1600" dirty="0" smtClean="0"/>
          </a:p>
          <a:p>
            <a:r>
              <a:rPr lang="en-US" sz="1600" dirty="0" smtClean="0"/>
              <a:t>But the region of concern is the South, parts of Midwest.</a:t>
            </a:r>
          </a:p>
          <a:p>
            <a:endParaRPr lang="en-US" sz="1600" dirty="0" smtClean="0"/>
          </a:p>
          <a:p>
            <a:r>
              <a:rPr lang="en-US" sz="1600" dirty="0" smtClean="0"/>
              <a:t>Increasing dryness in far northeast and far northwest!!</a:t>
            </a:r>
            <a:endParaRPr lang="en-US" sz="1600" dirty="0"/>
          </a:p>
        </p:txBody>
      </p:sp>
      <p:cxnSp>
        <p:nvCxnSpPr>
          <p:cNvPr id="23" name="Straight Connector 22"/>
          <p:cNvCxnSpPr/>
          <p:nvPr/>
        </p:nvCxnSpPr>
        <p:spPr>
          <a:xfrm>
            <a:off x="2971599" y="76200"/>
            <a:ext cx="679546"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599"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thuvel.chelliah\Desktop\Drought-temporary\us.4panel.fordrought.briefing.recent.1wk,2wk,1,2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543800" cy="58864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flipV="1">
            <a:off x="5638800" y="1371600"/>
            <a:ext cx="19050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638800" y="2057400"/>
            <a:ext cx="1905000" cy="205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24000" y="1905000"/>
            <a:ext cx="6019800"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057400" y="4876800"/>
            <a:ext cx="5486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75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5</a:t>
            </a:fld>
            <a:endParaRPr lang="en-US" altLang="en-US"/>
          </a:p>
        </p:txBody>
      </p:sp>
      <p:cxnSp>
        <p:nvCxnSpPr>
          <p:cNvPr id="4" name="Straight Arrow Connector 3"/>
          <p:cNvCxnSpPr/>
          <p:nvPr/>
        </p:nvCxnSpPr>
        <p:spPr>
          <a:xfrm flipV="1">
            <a:off x="41910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528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528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05000" y="76200"/>
            <a:ext cx="5791200" cy="369332"/>
          </a:xfrm>
          <a:prstGeom prst="rect">
            <a:avLst/>
          </a:prstGeom>
          <a:noFill/>
        </p:spPr>
        <p:txBody>
          <a:bodyPr wrap="square" rtlCol="0">
            <a:spAutoFit/>
          </a:bodyPr>
          <a:lstStyle/>
          <a:p>
            <a:r>
              <a:rPr lang="en-US" dirty="0" smtClean="0"/>
              <a:t>Total precipitation Percent during last 7, 14, 30, &amp; 60 days.</a:t>
            </a:r>
            <a:endParaRPr lang="en-US" dirty="0"/>
          </a:p>
        </p:txBody>
      </p:sp>
      <p:sp>
        <p:nvSpPr>
          <p:cNvPr id="8" name="Rectangle 7"/>
          <p:cNvSpPr/>
          <p:nvPr/>
        </p:nvSpPr>
        <p:spPr>
          <a:xfrm>
            <a:off x="3733398" y="76201"/>
            <a:ext cx="6862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600200" y="485775"/>
            <a:ext cx="2209800" cy="164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00200" y="485775"/>
            <a:ext cx="2209800" cy="439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715000" y="1295401"/>
            <a:ext cx="2057400" cy="13858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muthuvel.chelliah\Desktop\Drought-temporary\us.4panel.fordrought.briefing.recent.1wk,2wk,1,2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21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6</a:t>
            </a:fld>
            <a:endParaRPr lang="en-US" altLang="en-US"/>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3, 4, 5, and 6 months.</a:t>
            </a:r>
            <a:endParaRPr lang="en-US" dirty="0"/>
          </a:p>
        </p:txBody>
      </p:sp>
      <p:sp>
        <p:nvSpPr>
          <p:cNvPr id="7" name="Rectangle 6"/>
          <p:cNvSpPr/>
          <p:nvPr/>
        </p:nvSpPr>
        <p:spPr>
          <a:xfrm>
            <a:off x="2971800" y="76200"/>
            <a:ext cx="686202"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Users\muthuvel.chelliah\Desktop\Drought-temporary\us.4panel.fordrought.briefing.recent.3,4,5,6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5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7</a:t>
            </a:fld>
            <a:endParaRPr lang="en-US" altLang="en-US"/>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Percent during last 3, 4, 5, and 6  months.</a:t>
            </a:r>
            <a:endParaRPr lang="en-US" dirty="0"/>
          </a:p>
        </p:txBody>
      </p:sp>
      <p:sp>
        <p:nvSpPr>
          <p:cNvPr id="6" name="Rectangle 5"/>
          <p:cNvSpPr/>
          <p:nvPr/>
        </p:nvSpPr>
        <p:spPr>
          <a:xfrm>
            <a:off x="2971800"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334000" y="2100408"/>
            <a:ext cx="838200" cy="1252392"/>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34000" y="3352800"/>
            <a:ext cx="914400" cy="14859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447800" y="4724400"/>
            <a:ext cx="381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00200" y="1981200"/>
            <a:ext cx="381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1905000" y="2095500"/>
            <a:ext cx="838200" cy="138112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790700" y="3505200"/>
            <a:ext cx="952500" cy="13335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143000" y="2362200"/>
            <a:ext cx="457200" cy="990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990600" y="3476625"/>
            <a:ext cx="609600" cy="136207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19400" y="3200400"/>
            <a:ext cx="3429000" cy="369332"/>
          </a:xfrm>
          <a:prstGeom prst="rect">
            <a:avLst/>
          </a:prstGeom>
          <a:noFill/>
        </p:spPr>
        <p:txBody>
          <a:bodyPr wrap="square" rtlCol="0">
            <a:spAutoFit/>
          </a:bodyPr>
          <a:lstStyle/>
          <a:p>
            <a:r>
              <a:rPr lang="en-US" dirty="0" smtClean="0"/>
              <a:t>Note Precipitation deficits</a:t>
            </a:r>
            <a:endParaRPr lang="en-US" dirty="0"/>
          </a:p>
        </p:txBody>
      </p:sp>
      <p:sp>
        <p:nvSpPr>
          <p:cNvPr id="3" name="Rectangle 2"/>
          <p:cNvSpPr/>
          <p:nvPr/>
        </p:nvSpPr>
        <p:spPr>
          <a:xfrm>
            <a:off x="1371600" y="4819073"/>
            <a:ext cx="457200" cy="647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0" y="2038350"/>
            <a:ext cx="342900" cy="647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muthuvel.chelliah\Desktop\Drought-temporary\us.4panel.fordrought.briefing.recent.3,4,5,6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9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8</a:t>
            </a:fld>
            <a:endParaRPr lang="en-US" altLang="en-US"/>
          </a:p>
        </p:txBody>
      </p:sp>
      <p:sp>
        <p:nvSpPr>
          <p:cNvPr id="4" name="TextBox 3"/>
          <p:cNvSpPr txBox="1"/>
          <p:nvPr/>
        </p:nvSpPr>
        <p:spPr>
          <a:xfrm>
            <a:off x="1143000" y="76200"/>
            <a:ext cx="6705600" cy="369332"/>
          </a:xfrm>
          <a:prstGeom prst="rect">
            <a:avLst/>
          </a:prstGeom>
          <a:noFill/>
        </p:spPr>
        <p:txBody>
          <a:bodyPr wrap="square" rtlCol="0">
            <a:spAutoFit/>
          </a:bodyPr>
          <a:lstStyle/>
          <a:p>
            <a:r>
              <a:rPr lang="en-US" dirty="0" smtClean="0"/>
              <a:t>Total precipitation Percent during last 9 months, 1 yr, 1.5yrs, &amp; 2 yrs.</a:t>
            </a:r>
            <a:endParaRPr lang="en-US" dirty="0"/>
          </a:p>
        </p:txBody>
      </p:sp>
      <p:sp>
        <p:nvSpPr>
          <p:cNvPr id="3" name="TextBox 2"/>
          <p:cNvSpPr txBox="1"/>
          <p:nvPr/>
        </p:nvSpPr>
        <p:spPr>
          <a:xfrm>
            <a:off x="7647709" y="1143000"/>
            <a:ext cx="1447800" cy="4185761"/>
          </a:xfrm>
          <a:prstGeom prst="rect">
            <a:avLst/>
          </a:prstGeom>
          <a:noFill/>
        </p:spPr>
        <p:txBody>
          <a:bodyPr wrap="square" rtlCol="0">
            <a:spAutoFit/>
          </a:bodyPr>
          <a:lstStyle/>
          <a:p>
            <a:r>
              <a:rPr lang="en-US" sz="1400" dirty="0" smtClean="0"/>
              <a:t>There are many long term rainfall deficit regions in the country, particularly  deficits in  UT/AZ,  </a:t>
            </a:r>
            <a:r>
              <a:rPr lang="en-US" sz="1400" dirty="0"/>
              <a:t>southern CA,</a:t>
            </a:r>
            <a:r>
              <a:rPr lang="en-US" sz="1400" dirty="0" smtClean="0"/>
              <a:t>  and parts of NM/CO are long term</a:t>
            </a:r>
            <a:r>
              <a:rPr lang="en-US" sz="1400" dirty="0"/>
              <a:t> </a:t>
            </a:r>
            <a:r>
              <a:rPr lang="en-US" sz="1400" dirty="0" smtClean="0"/>
              <a:t>– possibly </a:t>
            </a:r>
            <a:r>
              <a:rPr lang="en-US" sz="1400" u="sng" dirty="0" smtClean="0"/>
              <a:t>a  consequence of the two back to back La Nina’s!</a:t>
            </a:r>
          </a:p>
          <a:p>
            <a:endParaRPr lang="en-US" sz="1400" dirty="0" smtClean="0"/>
          </a:p>
          <a:p>
            <a:r>
              <a:rPr lang="en-US" sz="1400" dirty="0" smtClean="0"/>
              <a:t>Still longer term variability in play?  Especially in the southwest!</a:t>
            </a:r>
            <a:endParaRPr lang="en-US" sz="1400" dirty="0"/>
          </a:p>
        </p:txBody>
      </p:sp>
      <p:sp>
        <p:nvSpPr>
          <p:cNvPr id="6" name="Rectangle 5"/>
          <p:cNvSpPr/>
          <p:nvPr/>
        </p:nvSpPr>
        <p:spPr>
          <a:xfrm>
            <a:off x="2971800" y="76201"/>
            <a:ext cx="6862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muthuvel.chelliah\Desktop\Drought-temporary\us.4panel.fordrought.briefing.recent.9,12,18,24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114800" y="4495800"/>
            <a:ext cx="18288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38600" y="1641906"/>
            <a:ext cx="1905000" cy="8726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09600" y="1794306"/>
            <a:ext cx="1752600" cy="8726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80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9</a:t>
            </a:fld>
            <a:endParaRPr lang="en-US"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1597"/>
            <a:ext cx="85725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95600" y="-76200"/>
            <a:ext cx="2971800" cy="307777"/>
          </a:xfrm>
          <a:prstGeom prst="rect">
            <a:avLst/>
          </a:prstGeom>
          <a:noFill/>
        </p:spPr>
        <p:txBody>
          <a:bodyPr wrap="square" rtlCol="0">
            <a:spAutoFit/>
          </a:bodyPr>
          <a:lstStyle/>
          <a:p>
            <a:pPr algn="ctr"/>
            <a:r>
              <a:rPr lang="en-US" sz="1400" dirty="0" smtClean="0"/>
              <a:t>Rainy Season across the US</a:t>
            </a:r>
            <a:endParaRPr lang="en-US" sz="1400" dirty="0"/>
          </a:p>
        </p:txBody>
      </p:sp>
      <p:sp>
        <p:nvSpPr>
          <p:cNvPr id="9" name="Rectangle 8"/>
          <p:cNvSpPr/>
          <p:nvPr/>
        </p:nvSpPr>
        <p:spPr>
          <a:xfrm>
            <a:off x="2798618" y="5105401"/>
            <a:ext cx="2687782"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700337"/>
            <a:ext cx="13430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798618" y="1752599"/>
            <a:ext cx="2687782" cy="171035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19400" y="3505200"/>
            <a:ext cx="2667000"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5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42113</TotalTime>
  <Words>1623</Words>
  <Application>Microsoft Office PowerPoint</Application>
  <PresentationFormat>On-screen Show (4:3)</PresentationFormat>
  <Paragraphs>179</Paragraphs>
  <Slides>33</Slides>
  <Notes>3</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Drought  Outlook  Support Briefing (formerly Drought Outlook Discussion)     June 2018 </vt:lpstr>
      <vt:lpstr>Drought Monitor </vt:lpstr>
      <vt:lpstr>(Prev) Seasonal/Monthly Drought outlooks</vt:lpstr>
      <vt:lpstr>PowerPoint Presentation</vt:lpstr>
      <vt:lpstr>PowerPoint Presentation</vt:lpstr>
      <vt:lpstr>PowerPoint Presentation</vt:lpstr>
      <vt:lpstr>PowerPoint Presentation</vt:lpstr>
      <vt:lpstr>PowerPoint Presentation</vt:lpstr>
      <vt:lpstr>PowerPoint Presentation</vt:lpstr>
      <vt:lpstr>The Standardized Precipitation Index SPI (based on Observed P)</vt:lpstr>
      <vt:lpstr>PowerPoint Presentation</vt:lpstr>
      <vt:lpstr>PowerPoint Presentation</vt:lpstr>
      <vt:lpstr>Streamflow (USGS)</vt:lpstr>
      <vt:lpstr>PowerPoint Presentation</vt:lpstr>
      <vt:lpstr>PowerPoint Presentation</vt:lpstr>
      <vt:lpstr>PowerPoint Presentation</vt:lpstr>
      <vt:lpstr>PowerPoint Presentation</vt:lpstr>
      <vt:lpstr>PowerPoint Presentation</vt:lpstr>
      <vt:lpstr>PowerPoint Presentation</vt:lpstr>
      <vt:lpstr> NMME     T &amp; P EnsMean forecasts</vt:lpstr>
      <vt:lpstr>PowerPoint Presentation</vt:lpstr>
      <vt:lpstr>The agreement/uncertainty  among the diff. NMME models’ forecasts for  July-Aug-Sep Precipitation!!!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Miscellaneous maps</vt:lpstr>
      <vt:lpstr>PowerPoint Presentation</vt:lpstr>
      <vt:lpstr>PowerPoint Presentation</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kingtsemo</dc:creator>
  <cp:lastModifiedBy>Muthuvel Chelliah</cp:lastModifiedBy>
  <cp:revision>4294</cp:revision>
  <cp:lastPrinted>2014-07-10T13:24:01Z</cp:lastPrinted>
  <dcterms:created xsi:type="dcterms:W3CDTF">2008-10-04T17:35:30Z</dcterms:created>
  <dcterms:modified xsi:type="dcterms:W3CDTF">2018-06-19T14:36:59Z</dcterms:modified>
</cp:coreProperties>
</file>