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40"/>
  </p:notesMasterIdLst>
  <p:handoutMasterIdLst>
    <p:handoutMasterId r:id="rId41"/>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881" r:id="rId17"/>
    <p:sldId id="889" r:id="rId18"/>
    <p:sldId id="757" r:id="rId19"/>
    <p:sldId id="796" r:id="rId20"/>
    <p:sldId id="795" r:id="rId21"/>
    <p:sldId id="890" r:id="rId22"/>
    <p:sldId id="790" r:id="rId23"/>
    <p:sldId id="878" r:id="rId24"/>
    <p:sldId id="804" r:id="rId25"/>
    <p:sldId id="877" r:id="rId26"/>
    <p:sldId id="728" r:id="rId27"/>
    <p:sldId id="832" r:id="rId28"/>
    <p:sldId id="899" r:id="rId29"/>
    <p:sldId id="915" r:id="rId30"/>
    <p:sldId id="916" r:id="rId31"/>
    <p:sldId id="917" r:id="rId32"/>
    <p:sldId id="914" r:id="rId33"/>
    <p:sldId id="913" r:id="rId34"/>
    <p:sldId id="919" r:id="rId35"/>
    <p:sldId id="888" r:id="rId36"/>
    <p:sldId id="920" r:id="rId37"/>
    <p:sldId id="883" r:id="rId38"/>
    <p:sldId id="918" r:id="rId39"/>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0033CC"/>
    <a:srgbClr val="FF00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3631" autoAdjust="0"/>
  </p:normalViewPr>
  <p:slideViewPr>
    <p:cSldViewPr>
      <p:cViewPr varScale="1">
        <p:scale>
          <a:sx n="95" d="100"/>
          <a:sy n="95" d="100"/>
        </p:scale>
        <p:origin x="-150" y="-9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57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6/18/2019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6/18/2019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gif"/><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gif"/><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gif"/><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7.gif"/><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8.gif"/><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smtClean="0"/>
              <a:t>Drought  Outlook  Support Briefing</a:t>
            </a:r>
            <a:br>
              <a:rPr lang="en-US" altLang="en-US" sz="4000" dirty="0" smtClean="0"/>
            </a:br>
            <a:r>
              <a:rPr lang="en-US" altLang="en-US" sz="1800" dirty="0" smtClean="0"/>
              <a:t/>
            </a:r>
            <a:br>
              <a:rPr lang="en-US" altLang="en-US" sz="1800" dirty="0" smtClean="0"/>
            </a:br>
            <a:r>
              <a:rPr lang="en-US" altLang="en-US" sz="4000" dirty="0" smtClean="0"/>
              <a:t> June 2019 </a:t>
            </a:r>
            <a:br>
              <a:rPr lang="en-US" altLang="en-US" sz="4000" dirty="0" smtClean="0"/>
            </a:br>
            <a:endParaRPr lang="en-US" altLang="en-US" sz="4000" dirty="0" smtClean="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smtClean="0"/>
          </a:p>
          <a:p>
            <a:pPr eaLnBrk="1" hangingPunct="1"/>
            <a:r>
              <a:rPr lang="en-US" altLang="en-US" dirty="0" smtClean="0"/>
              <a:t>Climate Prediction Center/NCEP/NOAA</a:t>
            </a:r>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285750" y="231577"/>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500437"/>
            <a:ext cx="25146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750" y="1840636"/>
            <a:ext cx="2535382"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0" y="5029200"/>
            <a:ext cx="2743199" cy="182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60515" y="1676400"/>
            <a:ext cx="2749685" cy="3411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53400" y="152400"/>
            <a:ext cx="990600" cy="5693866"/>
          </a:xfrm>
          <a:prstGeom prst="rect">
            <a:avLst/>
          </a:prstGeom>
          <a:noFill/>
        </p:spPr>
        <p:txBody>
          <a:bodyPr wrap="square" rtlCol="0">
            <a:spAutoFit/>
          </a:bodyPr>
          <a:lstStyle/>
          <a:p>
            <a:r>
              <a:rPr lang="en-US" sz="1400" dirty="0" smtClean="0"/>
              <a:t>Ongoing rainfall season  in the Northern Plains? Every month matters! Rainfall during the rest of </a:t>
            </a:r>
          </a:p>
          <a:p>
            <a:endParaRPr lang="en-US" sz="1400" dirty="0"/>
          </a:p>
          <a:p>
            <a:endParaRPr lang="en-US" sz="1400" dirty="0" smtClean="0"/>
          </a:p>
          <a:p>
            <a:endParaRPr lang="en-US" sz="1400" dirty="0"/>
          </a:p>
          <a:p>
            <a:endParaRPr lang="en-US" sz="1400" dirty="0" smtClean="0"/>
          </a:p>
          <a:p>
            <a:r>
              <a:rPr lang="en-US" sz="1400" dirty="0" smtClean="0"/>
              <a:t>This month may make or break the drought conditions there.</a:t>
            </a:r>
          </a:p>
          <a:p>
            <a:r>
              <a:rPr lang="en-US" sz="1400" dirty="0" smtClean="0"/>
              <a:t>Remember 2017!! </a:t>
            </a:r>
            <a:endParaRPr lang="en-US" sz="1400" dirty="0"/>
          </a:p>
        </p:txBody>
      </p:sp>
      <p:sp>
        <p:nvSpPr>
          <p:cNvPr id="21" name="Rectangle 20"/>
          <p:cNvSpPr/>
          <p:nvPr/>
        </p:nvSpPr>
        <p:spPr>
          <a:xfrm>
            <a:off x="3488871" y="19050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05200" y="36576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70449" y="53340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2760731" y="1672389"/>
            <a:ext cx="2725669" cy="175661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9400" y="3464074"/>
            <a:ext cx="2657032"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04800"/>
            <a:ext cx="2409825"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1"/>
            <a:ext cx="2590800" cy="6129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886200" y="2057400"/>
            <a:ext cx="2362200" cy="228600"/>
            <a:chOff x="3886200" y="2057400"/>
            <a:chExt cx="2362200" cy="228600"/>
          </a:xfrm>
        </p:grpSpPr>
        <p:cxnSp>
          <p:nvCxnSpPr>
            <p:cNvPr id="4" name="Straight Arrow Connector 3"/>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6400800"/>
            <a:ext cx="2362200" cy="228600"/>
            <a:chOff x="3886200" y="2057400"/>
            <a:chExt cx="2362200" cy="228600"/>
          </a:xfrm>
        </p:grpSpPr>
        <p:cxnSp>
          <p:nvCxnSpPr>
            <p:cNvPr id="21" name="Straight Arrow Connector 20"/>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3657600" y="533400"/>
            <a:ext cx="762000" cy="369332"/>
          </a:xfrm>
          <a:prstGeom prst="rect">
            <a:avLst/>
          </a:prstGeom>
          <a:noFill/>
        </p:spPr>
        <p:txBody>
          <a:bodyPr wrap="square" rtlCol="0">
            <a:spAutoFit/>
          </a:bodyPr>
          <a:lstStyle/>
          <a:p>
            <a:r>
              <a:rPr lang="en-US" b="1" dirty="0" smtClean="0">
                <a:solidFill>
                  <a:srgbClr val="FF0000"/>
                </a:solidFill>
              </a:rPr>
              <a:t>JJA</a:t>
            </a:r>
            <a:endParaRPr lang="en-US" b="1" dirty="0">
              <a:solidFill>
                <a:srgbClr val="FF0000"/>
              </a:solidFill>
            </a:endParaRPr>
          </a:p>
        </p:txBody>
      </p:sp>
      <p:sp>
        <p:nvSpPr>
          <p:cNvPr id="34" name="TextBox 33"/>
          <p:cNvSpPr txBox="1"/>
          <p:nvPr/>
        </p:nvSpPr>
        <p:spPr>
          <a:xfrm>
            <a:off x="6400800" y="540154"/>
            <a:ext cx="838200" cy="369332"/>
          </a:xfrm>
          <a:prstGeom prst="rect">
            <a:avLst/>
          </a:prstGeom>
          <a:noFill/>
        </p:spPr>
        <p:txBody>
          <a:bodyPr wrap="square" rtlCol="0">
            <a:spAutoFit/>
          </a:bodyPr>
          <a:lstStyle/>
          <a:p>
            <a:r>
              <a:rPr lang="en-US" b="1" dirty="0" smtClean="0">
                <a:solidFill>
                  <a:srgbClr val="FF0000"/>
                </a:solidFill>
              </a:rPr>
              <a:t>JAS</a:t>
            </a:r>
            <a:endParaRPr lang="en-US" b="1" dirty="0">
              <a:solidFill>
                <a:srgbClr val="FF0000"/>
              </a:solidFill>
            </a:endParaRPr>
          </a:p>
        </p:txBody>
      </p:sp>
      <p:sp>
        <p:nvSpPr>
          <p:cNvPr id="3" name="TextBox 2"/>
          <p:cNvSpPr txBox="1"/>
          <p:nvPr/>
        </p:nvSpPr>
        <p:spPr>
          <a:xfrm>
            <a:off x="7162800" y="2057400"/>
            <a:ext cx="1905000" cy="2800767"/>
          </a:xfrm>
          <a:prstGeom prst="rect">
            <a:avLst/>
          </a:prstGeom>
          <a:noFill/>
        </p:spPr>
        <p:txBody>
          <a:bodyPr wrap="square" rtlCol="0">
            <a:spAutoFit/>
          </a:bodyPr>
          <a:lstStyle/>
          <a:p>
            <a:r>
              <a:rPr lang="en-US" sz="1600" u="sng" dirty="0" smtClean="0"/>
              <a:t>This and next month is critical for drought in the </a:t>
            </a:r>
            <a:r>
              <a:rPr lang="en-US" sz="1600" dirty="0" smtClean="0"/>
              <a:t>Northern Plains and the southeast Gulf coast – especially with the ongoing El Nino impacts!! But El Nino is not very strong and will it stay that way?  </a:t>
            </a:r>
            <a:endParaRPr lang="en-US" sz="1600" dirty="0"/>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300" y="6515100"/>
            <a:ext cx="53340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
            <a:ext cx="5294853" cy="6854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581400"/>
            <a:ext cx="385879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a:t>
            </a:r>
            <a:r>
              <a:rPr lang="en-US" sz="1600" dirty="0" err="1" smtClean="0"/>
              <a:t>mo</a:t>
            </a:r>
            <a:r>
              <a:rPr lang="en-US" sz="1600" dirty="0" smtClean="0"/>
              <a:t>) dryness still exists in the far southeast, and in he Pacific NW, and in ND.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6m time scale, drought in OR/WA continues.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a:t>
            </a:r>
            <a:r>
              <a:rPr lang="en-US" sz="1600" u="sng" dirty="0" smtClean="0"/>
              <a:t>12m-24m and longer</a:t>
            </a:r>
            <a:r>
              <a:rPr lang="en-US" sz="1600" dirty="0" smtClean="0"/>
              <a:t>, rainfall deficits remain in the AZ/NM/UT/CO states area</a:t>
            </a:r>
            <a:r>
              <a:rPr lang="en-US" sz="1600" dirty="0"/>
              <a:t> </a:t>
            </a:r>
            <a:r>
              <a:rPr lang="en-US" sz="1600" dirty="0" smtClean="0"/>
              <a:t>and in Northwest and in the Northern Plains.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12" name="Straight Arrow Connector 11"/>
          <p:cNvCxnSpPr/>
          <p:nvPr/>
        </p:nvCxnSpPr>
        <p:spPr>
          <a:xfrm flipH="1" flipV="1">
            <a:off x="3352800" y="3581400"/>
            <a:ext cx="2080491" cy="2057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133600" y="1905000"/>
            <a:ext cx="3352800" cy="2057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smtClean="0">
                <a:latin typeface="Times New Roman" pitchFamily="18" charset="0"/>
              </a:rPr>
              <a:t>May was cold over the large part of central US, but warm over the east and northwest.</a:t>
            </a:r>
          </a:p>
          <a:p>
            <a:pPr marL="285750" indent="-285750" eaLnBrk="1" hangingPunct="1">
              <a:spcBef>
                <a:spcPct val="0"/>
              </a:spcBef>
            </a:pPr>
            <a:endParaRPr lang="en-US" altLang="en-US" sz="1600" dirty="0" smtClean="0">
              <a:latin typeface="Times New Roman" pitchFamily="18" charset="0"/>
            </a:endParaRPr>
          </a:p>
          <a:p>
            <a:pPr marL="285750" indent="-285750" eaLnBrk="1" hangingPunct="1">
              <a:spcBef>
                <a:spcPct val="0"/>
              </a:spcBef>
            </a:pPr>
            <a:r>
              <a:rPr lang="en-US" altLang="en-US" sz="1600" dirty="0" smtClean="0">
                <a:latin typeface="Times New Roman" pitchFamily="18" charset="0"/>
              </a:rPr>
              <a:t>June so far has been has been a different story, with warmer than normal particularly over the drought regions. </a:t>
            </a:r>
            <a:endParaRPr lang="en-US" altLang="en-US" sz="1600" dirty="0">
              <a:latin typeface="Times New Roman"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7625"/>
            <a:ext cx="46672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05150"/>
            <a:ext cx="436245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495799"/>
            <a:ext cx="2819400" cy="209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2743200" y="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57800" y="3200400"/>
            <a:ext cx="3854947" cy="307777"/>
          </a:xfrm>
          <a:prstGeom prst="rect">
            <a:avLst/>
          </a:prstGeom>
          <a:noFill/>
        </p:spPr>
        <p:txBody>
          <a:bodyPr wrap="square" rtlCol="0">
            <a:spAutoFit/>
          </a:bodyPr>
          <a:lstStyle/>
          <a:p>
            <a:r>
              <a:rPr lang="en-US" sz="1400" dirty="0" smtClean="0"/>
              <a:t>Except in few high elevations, all snow has melted.</a:t>
            </a:r>
            <a:endParaRPr lang="en-US" sz="1400"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274631"/>
            <a:ext cx="2819400" cy="14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descr="https://www.nohrsc.noaa.gov/snow_model/images/full/National/nsm_depth/201906/nsm_depth_2019061605_Natio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609600"/>
            <a:ext cx="4478565" cy="25607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7777"/>
            <a:ext cx="4731698" cy="655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67200" y="3962400"/>
            <a:ext cx="1411806" cy="1200329"/>
          </a:xfrm>
          <a:prstGeom prst="rect">
            <a:avLst/>
          </a:prstGeom>
          <a:noFill/>
        </p:spPr>
        <p:txBody>
          <a:bodyPr wrap="square" rtlCol="0">
            <a:spAutoFit/>
          </a:bodyPr>
          <a:lstStyle/>
          <a:p>
            <a:r>
              <a:rPr lang="en-US" dirty="0" smtClean="0"/>
              <a:t>California reservoirs are in good shape.</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Overall, gradual and steady improvement in streamflow conditions across the country, over the last few months.</a:t>
            </a:r>
          </a:p>
          <a:p>
            <a:pPr eaLnBrk="1" hangingPunct="1">
              <a:spcBef>
                <a:spcPct val="0"/>
              </a:spcBef>
            </a:pPr>
            <a:endParaRPr lang="en-US" altLang="en-US" sz="1600" dirty="0" smtClean="0">
              <a:latin typeface="Times New Roman" pitchFamily="18" charset="0"/>
            </a:endParaRPr>
          </a:p>
          <a:p>
            <a:pPr eaLnBrk="1" hangingPunct="1">
              <a:spcBef>
                <a:spcPct val="0"/>
              </a:spcBef>
            </a:pPr>
            <a:r>
              <a:rPr lang="en-US" altLang="en-US" sz="1600" dirty="0" smtClean="0">
                <a:latin typeface="Times New Roman" pitchFamily="18" charset="0"/>
              </a:rPr>
              <a:t>Pacific Northwest ? </a:t>
            </a:r>
          </a:p>
          <a:p>
            <a:pPr eaLnBrk="1" hangingPunct="1">
              <a:spcBef>
                <a:spcPct val="0"/>
              </a:spcBef>
            </a:pPr>
            <a:endParaRPr lang="en-US" altLang="en-US" sz="1600" dirty="0" smtClean="0">
              <a:latin typeface="Times New Roman" pitchFamily="18" charset="0"/>
            </a:endParaRP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rot="20546049">
            <a:off x="2246192" y="5566200"/>
            <a:ext cx="1155961" cy="27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0"/>
            <a:ext cx="3429000" cy="2108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1" y="2055805"/>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elow normal 7-day average streamflow condition 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12148" y="2592980"/>
            <a:ext cx="2498252" cy="15980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20742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low normal 7-day average streamflow condition ma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3200" y="4339859"/>
            <a:ext cx="2598738" cy="1662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3191182613"/>
              </p:ext>
            </p:extLst>
          </p:nvPr>
        </p:nvGraphicFramePr>
        <p:xfrm>
          <a:off x="381000" y="152400"/>
          <a:ext cx="8305800" cy="684276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13  June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spcBef>
                          <a:spcPct val="50000"/>
                        </a:spcBef>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sz="1800" b="1" i="0" kern="1200" dirty="0" smtClean="0">
                          <a:solidFill>
                            <a:schemeClr val="tx1"/>
                          </a:solidFill>
                          <a:effectLst/>
                          <a:latin typeface="+mn-lt"/>
                          <a:ea typeface="+mn-ea"/>
                          <a:cs typeface="+mn-cs"/>
                        </a:rPr>
                        <a:t>El Niño is predicted to persist through the Northern Hemisphere summer 2019 (66% chance), </a:t>
                      </a:r>
                      <a:r>
                        <a:rPr lang="en-US" sz="1800" b="1" i="0" u="sng" kern="1200" dirty="0" smtClean="0">
                          <a:solidFill>
                            <a:schemeClr val="tx1"/>
                          </a:solidFill>
                          <a:effectLst/>
                          <a:latin typeface="+mn-lt"/>
                          <a:ea typeface="+mn-ea"/>
                          <a:cs typeface="+mn-cs"/>
                        </a:rPr>
                        <a:t>with lower odds of continuing through the fall and winter (50-55% chance).</a:t>
                      </a:r>
                    </a:p>
                    <a:p>
                      <a:pPr algn="ctr" eaLnBrk="1" hangingPunct="1">
                        <a:spcBef>
                          <a:spcPct val="50000"/>
                        </a:spcBef>
                      </a:pPr>
                      <a:endParaRPr lang="en-US" sz="1800" b="1" i="0" u="sng" kern="1200" dirty="0" smtClean="0">
                        <a:solidFill>
                          <a:schemeClr val="tx1"/>
                        </a:solidFill>
                        <a:effectLst/>
                        <a:latin typeface="+mn-lt"/>
                        <a:ea typeface="+mn-ea"/>
                        <a:cs typeface="+mn-cs"/>
                      </a:endParaRPr>
                    </a:p>
                    <a:p>
                      <a:pPr eaLnBrk="1" hangingPunct="1">
                        <a:spcBef>
                          <a:spcPct val="50000"/>
                        </a:spcBef>
                        <a:buFont typeface="Wingdings 2" pitchFamily="18" charset="2"/>
                        <a:buNone/>
                      </a:pPr>
                      <a:r>
                        <a:rPr lang="en-US" altLang="en-US" sz="1600" b="1" dirty="0" smtClean="0">
                          <a:solidFill>
                            <a:schemeClr val="tx1"/>
                          </a:solidFill>
                          <a:latin typeface="+mn-lt"/>
                          <a:cs typeface="Arial" pitchFamily="34" charset="0"/>
                        </a:rPr>
                        <a:t>El Ni</a:t>
                      </a:r>
                      <a:r>
                        <a:rPr lang="en-US" altLang="en-US" sz="1600" b="1" dirty="0" smtClean="0">
                          <a:solidFill>
                            <a:schemeClr val="tx1"/>
                          </a:solidFill>
                          <a:latin typeface="+mn-lt"/>
                        </a:rPr>
                        <a:t>ño </a:t>
                      </a:r>
                      <a:r>
                        <a:rPr lang="en-US" altLang="en-US" sz="1600" b="1" dirty="0" smtClean="0">
                          <a:solidFill>
                            <a:schemeClr val="tx1"/>
                          </a:solidFill>
                          <a:latin typeface="+mn-lt"/>
                          <a:cs typeface="Arial" pitchFamily="34" charset="0"/>
                        </a:rPr>
                        <a:t>is present.*  Equatorial sea surface temperatures (SSTs) are above average across most of the Pacific Ocean. The pattern of anomalous convection and winds are consistent with El Ni</a:t>
                      </a:r>
                      <a:r>
                        <a:rPr lang="en-US" altLang="en-US" sz="1600" b="1" dirty="0" smtClean="0">
                          <a:solidFill>
                            <a:schemeClr val="tx1"/>
                          </a:solidFill>
                          <a:latin typeface="+mn-lt"/>
                        </a:rPr>
                        <a:t>ño.</a:t>
                      </a:r>
                      <a:endParaRPr lang="en-US" altLang="en-US" sz="1600" b="1" dirty="0" smtClean="0">
                        <a:solidFill>
                          <a:schemeClr val="tx1"/>
                        </a:solidFill>
                        <a:latin typeface="+mn-lt"/>
                        <a:cs typeface="Arial" pitchFamily="34" charset="0"/>
                      </a:endParaRPr>
                    </a:p>
                    <a:p>
                      <a:pPr algn="l" eaLnBrk="1" hangingPunct="1">
                        <a:spcBef>
                          <a:spcPct val="50000"/>
                        </a:spcBef>
                      </a:pPr>
                      <a:endParaRPr kumimoji="0" lang="en-US" altLang="en-US" sz="1600" b="0" i="0" u="sng" strike="noStrike" cap="none" normalizeH="0" baseline="0" dirty="0" smtClean="0">
                        <a:ln>
                          <a:noFill/>
                        </a:ln>
                        <a:solidFill>
                          <a:schemeClr val="tx1"/>
                        </a:solidFill>
                        <a:effectLst/>
                        <a:latin typeface="+mn-lt"/>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p:cNvPicPr>
          <p:nvPr/>
        </p:nvPicPr>
        <p:blipFill>
          <a:blip r:embed="rId2">
            <a:extLst>
              <a:ext uri="{28A0092B-C50C-407E-A947-70E740481C1C}">
                <a14:useLocalDpi xmlns:a14="http://schemas.microsoft.com/office/drawing/2010/main" val="0"/>
              </a:ext>
            </a:extLst>
          </a:blip>
          <a:srcRect l="4315" t="5000" r="6471" b="58333"/>
          <a:stretch>
            <a:fillRect/>
          </a:stretch>
        </p:blipFill>
        <p:spPr bwMode="auto">
          <a:xfrm>
            <a:off x="4631471" y="457200"/>
            <a:ext cx="4191000" cy="187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304800" y="646112"/>
            <a:ext cx="3886200" cy="59070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Up-Down Arrow 6"/>
          <p:cNvSpPr/>
          <p:nvPr/>
        </p:nvSpPr>
        <p:spPr>
          <a:xfrm>
            <a:off x="4038600" y="2630487"/>
            <a:ext cx="152400" cy="1600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19</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has fallen in the last month</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733800" y="1066800"/>
            <a:ext cx="304800" cy="510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19" name="Straight Arrow Connector 18"/>
          <p:cNvCxnSpPr/>
          <p:nvPr/>
        </p:nvCxnSpPr>
        <p:spPr>
          <a:xfrm>
            <a:off x="3505200" y="2438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05200" y="4038600"/>
            <a:ext cx="3429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05200" y="990600"/>
            <a:ext cx="304800"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27685" y="2362200"/>
            <a:ext cx="4194786"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24800" y="835223"/>
            <a:ext cx="1143000" cy="307777"/>
          </a:xfrm>
          <a:prstGeom prst="rect">
            <a:avLst/>
          </a:prstGeom>
          <a:noFill/>
        </p:spPr>
        <p:txBody>
          <a:bodyPr wrap="square" rtlCol="0">
            <a:spAutoFit/>
          </a:bodyPr>
          <a:lstStyle/>
          <a:p>
            <a:r>
              <a:rPr lang="en-US" sz="1400" dirty="0" smtClean="0"/>
              <a:t>Decreasing!</a:t>
            </a:r>
            <a:endParaRPr lang="en-US" sz="1400" dirty="0"/>
          </a:p>
        </p:txBody>
      </p:sp>
      <p:pic>
        <p:nvPicPr>
          <p:cNvPr id="29" name="Picture 28"/>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31471" y="4519979"/>
            <a:ext cx="4191000" cy="2165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545" y="3505201"/>
            <a:ext cx="4108001" cy="3200400"/>
          </a:xfrm>
          <a:prstGeom prst="rect">
            <a:avLst/>
          </a:prstGeom>
          <a:noFill/>
          <a:ln>
            <a:noFill/>
          </a:ln>
        </p:spPr>
      </p:pic>
      <p:pic>
        <p:nvPicPr>
          <p:cNvPr id="24" name="Picture 23"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370" y="59746"/>
            <a:ext cx="4142176" cy="3073567"/>
          </a:xfrm>
          <a:prstGeom prst="rect">
            <a:avLst/>
          </a:prstGeom>
          <a:noFill/>
          <a:ln>
            <a:noFill/>
          </a:ln>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9434" y="991877"/>
            <a:ext cx="2206468" cy="167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367" y="3136777"/>
            <a:ext cx="2208483" cy="1550782"/>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319112" y="4787816"/>
            <a:ext cx="1018227" cy="369332"/>
          </a:xfrm>
          <a:prstGeom prst="rect">
            <a:avLst/>
          </a:prstGeom>
          <a:noFill/>
        </p:spPr>
        <p:txBody>
          <a:bodyPr wrap="none" rtlCol="0">
            <a:spAutoFit/>
          </a:bodyPr>
          <a:lstStyle/>
          <a:p>
            <a:r>
              <a:rPr lang="en-US" dirty="0" smtClean="0"/>
              <a:t>February</a:t>
            </a:r>
            <a:endParaRPr lang="en-US" dirty="0"/>
          </a:p>
        </p:txBody>
      </p:sp>
      <p:sp>
        <p:nvSpPr>
          <p:cNvPr id="30" name="TextBox 29"/>
          <p:cNvSpPr txBox="1"/>
          <p:nvPr/>
        </p:nvSpPr>
        <p:spPr>
          <a:xfrm>
            <a:off x="5409315" y="2767445"/>
            <a:ext cx="787395" cy="369332"/>
          </a:xfrm>
          <a:prstGeom prst="rect">
            <a:avLst/>
          </a:prstGeom>
          <a:noFill/>
        </p:spPr>
        <p:txBody>
          <a:bodyPr wrap="none" rtlCol="0">
            <a:spAutoFit/>
          </a:bodyPr>
          <a:lstStyle/>
          <a:p>
            <a:r>
              <a:rPr lang="en-US" dirty="0" smtClean="0"/>
              <a:t>March</a:t>
            </a:r>
            <a:endParaRPr lang="en-US" dirty="0"/>
          </a:p>
        </p:txBody>
      </p:sp>
      <p:pic>
        <p:nvPicPr>
          <p:cNvPr id="20" name="Picture 19"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0600" y="5092616"/>
            <a:ext cx="2200370" cy="1613193"/>
          </a:xfrm>
          <a:prstGeom prst="rect">
            <a:avLst/>
          </a:prstGeom>
          <a:noFill/>
          <a:ln>
            <a:noFill/>
          </a:ln>
        </p:spPr>
      </p:pic>
      <p:sp>
        <p:nvSpPr>
          <p:cNvPr id="3" name="TextBox 2"/>
          <p:cNvSpPr txBox="1"/>
          <p:nvPr/>
        </p:nvSpPr>
        <p:spPr>
          <a:xfrm>
            <a:off x="6939658" y="533400"/>
            <a:ext cx="2204342" cy="550920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sequence of drought monitor maps, month apart, over the last 5 months, </a:t>
            </a:r>
            <a:r>
              <a:rPr lang="en-US" sz="1600" b="1" dirty="0" smtClean="0"/>
              <a:t>shows the gradual and steady improvement</a:t>
            </a:r>
            <a:r>
              <a:rPr lang="en-US" sz="1600" dirty="0" smtClean="0"/>
              <a:t> in the drought conditions  - </a:t>
            </a:r>
            <a:r>
              <a:rPr lang="en-US" sz="1600" b="1" dirty="0" smtClean="0"/>
              <a:t>that is, until last month </a:t>
            </a:r>
          </a:p>
          <a:p>
            <a:endParaRPr lang="en-US" sz="1600" dirty="0" smtClean="0"/>
          </a:p>
          <a:p>
            <a:r>
              <a:rPr lang="en-US" sz="1600" dirty="0" smtClean="0"/>
              <a:t>According to the DM, four regions have droughts: </a:t>
            </a:r>
            <a:endParaRPr lang="en-US" sz="1600" dirty="0"/>
          </a:p>
          <a:p>
            <a:pPr marL="285750" indent="-285750">
              <a:buFont typeface="Arial" panose="020B0604020202020204" pitchFamily="34" charset="0"/>
              <a:buChar char="•"/>
            </a:pPr>
            <a:r>
              <a:rPr lang="en-US" sz="1600" dirty="0" smtClean="0"/>
              <a:t>Pacific NW, </a:t>
            </a:r>
          </a:p>
          <a:p>
            <a:pPr marL="285750" indent="-285750">
              <a:buFont typeface="Arial" panose="020B0604020202020204" pitchFamily="34" charset="0"/>
              <a:buChar char="•"/>
            </a:pPr>
            <a:r>
              <a:rPr lang="en-US" sz="1600" dirty="0" smtClean="0"/>
              <a:t>around four corner states area  esp. NM.</a:t>
            </a:r>
          </a:p>
          <a:p>
            <a:pPr marL="285750" indent="-285750">
              <a:buFont typeface="Arial" panose="020B0604020202020204" pitchFamily="34" charset="0"/>
              <a:buChar char="•"/>
            </a:pPr>
            <a:r>
              <a:rPr lang="en-US" sz="1600" dirty="0" smtClean="0"/>
              <a:t>The Southeast, centered over GA – recently enhanced!</a:t>
            </a:r>
          </a:p>
          <a:p>
            <a:pPr marL="285750" indent="-285750">
              <a:buFont typeface="Arial" panose="020B0604020202020204" pitchFamily="34" charset="0"/>
              <a:buChar char="•"/>
            </a:pPr>
            <a:r>
              <a:rPr lang="en-US" sz="1600" dirty="0" smtClean="0"/>
              <a:t>The Northern Great Plains esp. ND.</a:t>
            </a:r>
            <a:endParaRPr lang="en-US" dirty="0"/>
          </a:p>
        </p:txBody>
      </p:sp>
      <p:sp>
        <p:nvSpPr>
          <p:cNvPr id="21" name="TextBox 20"/>
          <p:cNvSpPr txBox="1"/>
          <p:nvPr/>
        </p:nvSpPr>
        <p:spPr>
          <a:xfrm>
            <a:off x="3477573" y="849868"/>
            <a:ext cx="607859" cy="369332"/>
          </a:xfrm>
          <a:prstGeom prst="rect">
            <a:avLst/>
          </a:prstGeom>
          <a:noFill/>
        </p:spPr>
        <p:txBody>
          <a:bodyPr wrap="none" rtlCol="0">
            <a:spAutoFit/>
          </a:bodyPr>
          <a:lstStyle/>
          <a:p>
            <a:r>
              <a:rPr lang="en-US" dirty="0" smtClean="0"/>
              <a:t>May</a:t>
            </a:r>
            <a:endParaRPr lang="en-US" dirty="0"/>
          </a:p>
        </p:txBody>
      </p:sp>
      <p:sp>
        <p:nvSpPr>
          <p:cNvPr id="3081" name="TextBox 17"/>
          <p:cNvSpPr txBox="1">
            <a:spLocks noChangeArrowheads="1"/>
          </p:cNvSpPr>
          <p:nvPr/>
        </p:nvSpPr>
        <p:spPr bwMode="auto">
          <a:xfrm>
            <a:off x="3505200" y="4133850"/>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2" name="TextBox 21"/>
          <p:cNvSpPr txBox="1"/>
          <p:nvPr/>
        </p:nvSpPr>
        <p:spPr>
          <a:xfrm>
            <a:off x="5524731" y="632936"/>
            <a:ext cx="671979" cy="369332"/>
          </a:xfrm>
          <a:prstGeom prst="rect">
            <a:avLst/>
          </a:prstGeom>
          <a:noFill/>
        </p:spPr>
        <p:txBody>
          <a:bodyPr wrap="none" rtlCol="0">
            <a:spAutoFit/>
          </a:bodyPr>
          <a:lstStyle/>
          <a:p>
            <a:r>
              <a:rPr lang="en-US" dirty="0" smtClean="0"/>
              <a:t>April</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20</a:t>
            </a:fld>
            <a:endParaRPr lang="en-US" altLang="en-US" dirty="0"/>
          </a:p>
        </p:txBody>
      </p:sp>
      <p:sp>
        <p:nvSpPr>
          <p:cNvPr id="5" name="TextBox 4"/>
          <p:cNvSpPr txBox="1"/>
          <p:nvPr/>
        </p:nvSpPr>
        <p:spPr>
          <a:xfrm>
            <a:off x="4629728" y="1295400"/>
            <a:ext cx="4361872" cy="1077218"/>
          </a:xfrm>
          <a:prstGeom prst="rect">
            <a:avLst/>
          </a:prstGeom>
          <a:noFill/>
        </p:spPr>
        <p:txBody>
          <a:bodyPr wrap="square" rtlCol="0">
            <a:spAutoFit/>
          </a:bodyPr>
          <a:lstStyle/>
          <a:p>
            <a:r>
              <a:rPr lang="en-US" sz="1600" dirty="0" smtClean="0"/>
              <a:t>Where are we in the EL Nino cycle? Near peak?</a:t>
            </a:r>
          </a:p>
          <a:p>
            <a:r>
              <a:rPr lang="en-US" sz="1600" dirty="0" smtClean="0"/>
              <a:t>The negative anomalies’ extent has increased!!</a:t>
            </a:r>
          </a:p>
          <a:p>
            <a:r>
              <a:rPr lang="en-US" sz="1600" dirty="0" smtClean="0"/>
              <a:t> </a:t>
            </a:r>
          </a:p>
          <a:p>
            <a:r>
              <a:rPr lang="en-US" sz="1600" dirty="0" smtClean="0"/>
              <a:t>Will the El Nino strengthen further? Or weaken? </a:t>
            </a:r>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29200" y="48768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8" name="Picture 7"/>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330122" y="2372618"/>
            <a:ext cx="4787900" cy="25041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228600" y="216040"/>
            <a:ext cx="3886200" cy="6337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ri.columbia.edu/wp-content/uploads/2019/06/fig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879556"/>
            <a:ext cx="418623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iri.columbia.edu/wp-content/uploads/2019/05/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14400"/>
            <a:ext cx="4186235" cy="2638423"/>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21</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May </a:t>
            </a:r>
            <a:r>
              <a:rPr lang="en-US" altLang="en-US" sz="1800" dirty="0" smtClean="0">
                <a:latin typeface="Times New Roman" pitchFamily="18" charset="0"/>
              </a:rPr>
              <a:t>CPC/IRI </a:t>
            </a:r>
            <a:r>
              <a:rPr lang="en-US" altLang="en-US" sz="1800" dirty="0">
                <a:latin typeface="Times New Roman" pitchFamily="18" charset="0"/>
              </a:rPr>
              <a:t>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76200" y="3505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June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19200" y="33528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81200" y="5029200"/>
            <a:ext cx="22098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19812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6" name="Picture 4" descr="https://iri.columbia.edu/wp-content/uploads/2019/04/figur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039" y="152400"/>
            <a:ext cx="4594909" cy="2774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6019800"/>
            <a:ext cx="4419600" cy="738664"/>
          </a:xfrm>
          <a:prstGeom prst="rect">
            <a:avLst/>
          </a:prstGeom>
          <a:noFill/>
        </p:spPr>
        <p:txBody>
          <a:bodyPr wrap="square" rtlCol="0">
            <a:spAutoFit/>
          </a:bodyPr>
          <a:lstStyle/>
          <a:p>
            <a:r>
              <a:rPr lang="en-US" sz="1400" dirty="0" smtClean="0"/>
              <a:t>The models suggest that El Nino in some modest form is expected to remain and continue at least through upcoming winter. </a:t>
            </a:r>
            <a:endParaRPr lang="en-US" sz="1400" dirty="0"/>
          </a:p>
        </p:txBody>
      </p:sp>
      <p:pic>
        <p:nvPicPr>
          <p:cNvPr id="2052" name="Picture 4" descr="https://iri.columbia.edu/wp-content/uploads/2019/05/figur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479" y="3200400"/>
            <a:ext cx="4492469" cy="2558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22</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May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May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p>
          <a:p>
            <a:pPr>
              <a:defRPr/>
            </a:pPr>
            <a:r>
              <a:rPr lang="en-US" altLang="en-US" sz="2400" kern="0" dirty="0"/>
              <a:t>Precipitation </a:t>
            </a:r>
            <a:r>
              <a:rPr lang="en-US" altLang="en-US" sz="2400" kern="0" dirty="0" smtClean="0"/>
              <a:t>outlook  for</a:t>
            </a:r>
            <a:br>
              <a:rPr lang="en-US" altLang="en-US" sz="2400" kern="0" dirty="0" smtClean="0"/>
            </a:br>
            <a:r>
              <a:rPr lang="en-US" altLang="en-US" sz="2400" kern="0" dirty="0" smtClean="0"/>
              <a:t>Monthly (June)/Seasonal (JJA)  </a:t>
            </a:r>
          </a:p>
        </p:txBody>
      </p:sp>
      <p:sp>
        <p:nvSpPr>
          <p:cNvPr id="6" name="TextBox 5"/>
          <p:cNvSpPr txBox="1"/>
          <p:nvPr/>
        </p:nvSpPr>
        <p:spPr>
          <a:xfrm>
            <a:off x="56361" y="37454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3" y="76200"/>
            <a:ext cx="364218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809872"/>
            <a:ext cx="3927054" cy="363672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0" y="4191000"/>
            <a:ext cx="4012994"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23</a:t>
            </a:fld>
            <a:endParaRPr lang="en-US" altLang="en-US" sz="1400" dirty="0" smtClean="0"/>
          </a:p>
        </p:txBody>
      </p:sp>
      <p:sp>
        <p:nvSpPr>
          <p:cNvPr id="24579" name="TextBox 2"/>
          <p:cNvSpPr txBox="1">
            <a:spLocks noChangeArrowheads="1"/>
          </p:cNvSpPr>
          <p:nvPr/>
        </p:nvSpPr>
        <p:spPr bwMode="auto">
          <a:xfrm>
            <a:off x="4804276"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9812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www.wpc.ncep.noaa.gov/qpf/p168i.gif?15608231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1" y="83142"/>
            <a:ext cx="4835258" cy="36232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342" y="2438400"/>
            <a:ext cx="4316163"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p>
          <a:p>
            <a:pPr>
              <a:defRPr/>
            </a:pPr>
            <a:r>
              <a:rPr lang="en-US" altLang="en-US" sz="2400" kern="0" dirty="0"/>
              <a:t>Temperature </a:t>
            </a:r>
            <a:r>
              <a:rPr lang="en-US" altLang="en-US" sz="2400" kern="0" dirty="0" smtClean="0"/>
              <a:t>outlook  for</a:t>
            </a:r>
            <a:br>
              <a:rPr lang="en-US" altLang="en-US" sz="2400" kern="0" dirty="0" smtClean="0"/>
            </a:br>
            <a:r>
              <a:rPr lang="en-US" altLang="en-US" sz="2400" kern="0" dirty="0" smtClean="0"/>
              <a:t>Monthly (June)/Seasonal (JJA)  </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May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343400" y="41542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May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93068"/>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pic>
        <p:nvPicPr>
          <p:cNvPr id="2"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7237"/>
            <a:ext cx="3543300" cy="34841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53374"/>
            <a:ext cx="3794653" cy="37313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955276"/>
            <a:ext cx="3771900" cy="290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Jul</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JAS</a:t>
            </a:r>
          </a:p>
        </p:txBody>
      </p:sp>
      <p:sp>
        <p:nvSpPr>
          <p:cNvPr id="21509" name="TextBox 3"/>
          <p:cNvSpPr txBox="1">
            <a:spLocks noChangeArrowheads="1"/>
          </p:cNvSpPr>
          <p:nvPr/>
        </p:nvSpPr>
        <p:spPr bwMode="auto">
          <a:xfrm>
            <a:off x="381000" y="5943600"/>
            <a:ext cx="80771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Both monthly and seasonal forecasts call for above normal temperatures except in the middle of the centered near KS. </a:t>
            </a:r>
          </a:p>
          <a:p>
            <a:pPr eaLnBrk="1" hangingPunct="1">
              <a:spcBef>
                <a:spcPct val="0"/>
              </a:spcBef>
            </a:pPr>
            <a:r>
              <a:rPr lang="en-US" altLang="en-US" sz="1600" dirty="0" smtClean="0">
                <a:latin typeface="Times New Roman" pitchFamily="18" charset="0"/>
              </a:rPr>
              <a:t>Forecast seasonal </a:t>
            </a:r>
            <a:r>
              <a:rPr lang="en-US" altLang="en-US" sz="1600" dirty="0" err="1" smtClean="0">
                <a:latin typeface="Times New Roman" pitchFamily="18" charset="0"/>
              </a:rPr>
              <a:t>precip</a:t>
            </a:r>
            <a:r>
              <a:rPr lang="en-US" altLang="en-US" sz="1600" dirty="0" smtClean="0">
                <a:latin typeface="Times New Roman" pitchFamily="18" charset="0"/>
              </a:rPr>
              <a:t> map is very similar to the ENSO </a:t>
            </a:r>
            <a:r>
              <a:rPr lang="en-US" altLang="en-US" sz="1600" dirty="0" err="1" smtClean="0">
                <a:latin typeface="Times New Roman" pitchFamily="18" charset="0"/>
              </a:rPr>
              <a:t>impact+trend</a:t>
            </a:r>
            <a:r>
              <a:rPr lang="en-US" altLang="en-US" sz="1600" dirty="0" smtClean="0">
                <a:latin typeface="Times New Roman" pitchFamily="18" charset="0"/>
              </a:rPr>
              <a:t> map seen earlier.</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cxnSp>
        <p:nvCxnSpPr>
          <p:cNvPr id="3" name="Straight Arrow Connector 2"/>
          <p:cNvCxnSpPr>
            <a:stCxn id="21508" idx="2"/>
          </p:cNvCxnSpPr>
          <p:nvPr/>
        </p:nvCxnSpPr>
        <p:spPr>
          <a:xfrm>
            <a:off x="4475694" y="4407932"/>
            <a:ext cx="2839506" cy="316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109" y="0"/>
            <a:ext cx="3902718" cy="3014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 y="0"/>
            <a:ext cx="3902718" cy="3014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3" y="3048000"/>
            <a:ext cx="391988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008" y="3048000"/>
            <a:ext cx="3846991" cy="2971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flipV="1">
            <a:off x="7467600" y="4407932"/>
            <a:ext cx="304800" cy="222146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Jul-Aug-Sep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96" y="685800"/>
            <a:ext cx="8368804" cy="586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8" name="Rectangle 2"/>
          <p:cNvSpPr txBox="1">
            <a:spLocks noChangeArrowheads="1"/>
          </p:cNvSpPr>
          <p:nvPr/>
        </p:nvSpPr>
        <p:spPr bwMode="auto">
          <a:xfrm>
            <a:off x="7239000" y="228600"/>
            <a:ext cx="175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endParaRPr lang="en-US" altLang="en-US" sz="1600" b="1" dirty="0" smtClean="0">
              <a:solidFill>
                <a:srgbClr val="0033CC"/>
              </a:solidFill>
            </a:endParaRP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10" name="TextBox 9"/>
          <p:cNvSpPr txBox="1"/>
          <p:nvPr/>
        </p:nvSpPr>
        <p:spPr>
          <a:xfrm>
            <a:off x="7130318" y="3048000"/>
            <a:ext cx="2013682" cy="2062103"/>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pic>
        <p:nvPicPr>
          <p:cNvPr id="9" name="Picture 2" descr="C:\Users\li.xu\Documents\png\scp29932\ENS_spi3-12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47" t="4732" r="7680" b="6236"/>
          <a:stretch/>
        </p:blipFill>
        <p:spPr bwMode="auto">
          <a:xfrm>
            <a:off x="5024" y="76200"/>
            <a:ext cx="7179365" cy="5812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575" y="5943600"/>
            <a:ext cx="3806825" cy="523220"/>
          </a:xfrm>
          <a:prstGeom prst="rect">
            <a:avLst/>
          </a:prstGeom>
          <a:noFill/>
        </p:spPr>
        <p:txBody>
          <a:bodyPr wrap="square" rtlCol="0">
            <a:spAutoFit/>
          </a:bodyPr>
          <a:lstStyle/>
          <a:p>
            <a:r>
              <a:rPr lang="en-US" sz="1400" dirty="0" smtClean="0"/>
              <a:t>Indications of short term drought appearing here, but vanishing before end of upcoming season. </a:t>
            </a:r>
            <a:endParaRPr lang="en-US" sz="1400" dirty="0"/>
          </a:p>
        </p:txBody>
      </p:sp>
      <p:cxnSp>
        <p:nvCxnSpPr>
          <p:cNvPr id="4" name="Straight Arrow Connector 3"/>
          <p:cNvCxnSpPr/>
          <p:nvPr/>
        </p:nvCxnSpPr>
        <p:spPr>
          <a:xfrm flipV="1">
            <a:off x="228600" y="2438400"/>
            <a:ext cx="144780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28</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smtClean="0"/>
              <a:t>Predicted Monthly Soil Moisture Percentile</a:t>
            </a:r>
            <a:endParaRPr lang="en-US" sz="1600" dirty="0"/>
          </a:p>
        </p:txBody>
      </p:sp>
      <p:sp>
        <p:nvSpPr>
          <p:cNvPr id="18" name="TextBox 17"/>
          <p:cNvSpPr txBox="1"/>
          <p:nvPr/>
        </p:nvSpPr>
        <p:spPr>
          <a:xfrm>
            <a:off x="6252220" y="0"/>
            <a:ext cx="2843213" cy="307777"/>
          </a:xfrm>
          <a:prstGeom prst="rect">
            <a:avLst/>
          </a:prstGeom>
          <a:noFill/>
        </p:spPr>
        <p:txBody>
          <a:bodyPr wrap="square" rtlCol="0">
            <a:spAutoFit/>
          </a:bodyPr>
          <a:lstStyle/>
          <a:p>
            <a:pPr algn="ctr"/>
            <a:r>
              <a:rPr lang="en-US" sz="1400" b="1" dirty="0" smtClean="0"/>
              <a:t>Initial Conditions</a:t>
            </a:r>
            <a:r>
              <a:rPr lang="en-US" sz="1400" dirty="0" smtClean="0"/>
              <a:t>: </a:t>
            </a:r>
            <a:r>
              <a:rPr lang="en-US" sz="1400" dirty="0"/>
              <a:t>4</a:t>
            </a:r>
            <a:r>
              <a:rPr lang="en-US" sz="1400" dirty="0" smtClean="0"/>
              <a:t>/2/2019</a:t>
            </a:r>
            <a:endParaRPr lang="en-US" sz="1400" dirty="0"/>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04800"/>
            <a:ext cx="2286000" cy="179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53200" y="2054423"/>
            <a:ext cx="2590800" cy="307777"/>
          </a:xfrm>
          <a:prstGeom prst="rect">
            <a:avLst/>
          </a:prstGeom>
        </p:spPr>
        <p:txBody>
          <a:bodyPr wrap="square">
            <a:spAutoFit/>
          </a:bodyPr>
          <a:lstStyle/>
          <a:p>
            <a:pPr algn="ctr"/>
            <a:r>
              <a:rPr lang="en-US" sz="1400" b="1" dirty="0" smtClean="0"/>
              <a:t>Initial </a:t>
            </a:r>
            <a:r>
              <a:rPr lang="en-US" sz="1400" b="1" dirty="0"/>
              <a:t>Conditions: </a:t>
            </a:r>
            <a:r>
              <a:rPr lang="en-US" sz="1400" dirty="0"/>
              <a:t>5</a:t>
            </a:r>
            <a:r>
              <a:rPr lang="en-US" sz="1400" dirty="0" smtClean="0"/>
              <a:t>/7/2019</a:t>
            </a:r>
            <a:endParaRPr lang="en-US" sz="1400"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2286000"/>
            <a:ext cx="2286000" cy="173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11746" y="5867400"/>
            <a:ext cx="393225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Things change fast in the east (see above).</a:t>
            </a:r>
          </a:p>
          <a:p>
            <a:pPr marL="285750" indent="-285750">
              <a:buFont typeface="Arial" panose="020B0604020202020204" pitchFamily="34" charset="0"/>
              <a:buChar char="•"/>
            </a:pPr>
            <a:r>
              <a:rPr lang="en-US" sz="1600" dirty="0" smtClean="0"/>
              <a:t>But not so in the west! remains in NW.</a:t>
            </a:r>
          </a:p>
          <a:p>
            <a:pPr marL="285750" indent="-285750">
              <a:buFont typeface="Arial" panose="020B0604020202020204" pitchFamily="34" charset="0"/>
              <a:buChar char="•"/>
            </a:pPr>
            <a:r>
              <a:rPr lang="en-US" sz="1600" dirty="0" smtClean="0"/>
              <a:t>Northern Plains ? Mild dry/drought? </a:t>
            </a:r>
            <a:endParaRPr lang="en-US" sz="160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4080501"/>
            <a:ext cx="2209800" cy="188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5516546" y="4501960"/>
            <a:ext cx="1646254" cy="738664"/>
          </a:xfrm>
          <a:prstGeom prst="rect">
            <a:avLst/>
          </a:prstGeom>
        </p:spPr>
        <p:txBody>
          <a:bodyPr wrap="square">
            <a:spAutoFit/>
          </a:bodyPr>
          <a:lstStyle/>
          <a:p>
            <a:pPr algn="ctr"/>
            <a:r>
              <a:rPr lang="en-US" sz="1400" b="1" dirty="0" smtClean="0"/>
              <a:t>Latest </a:t>
            </a:r>
          </a:p>
          <a:p>
            <a:pPr algn="ctr"/>
            <a:r>
              <a:rPr lang="en-US" sz="1400" b="1" dirty="0" smtClean="0"/>
              <a:t>Initial </a:t>
            </a:r>
            <a:r>
              <a:rPr lang="en-US" sz="1400" b="1" dirty="0"/>
              <a:t>Conditions</a:t>
            </a:r>
            <a:r>
              <a:rPr lang="en-US" sz="1400" dirty="0"/>
              <a:t>: </a:t>
            </a:r>
            <a:endParaRPr lang="en-US" sz="1400" dirty="0" smtClean="0"/>
          </a:p>
          <a:p>
            <a:pPr algn="ctr"/>
            <a:r>
              <a:rPr lang="en-US" sz="1400" dirty="0"/>
              <a:t>6</a:t>
            </a:r>
            <a:r>
              <a:rPr lang="en-US" sz="1400" dirty="0" smtClean="0"/>
              <a:t>/11/2019</a:t>
            </a:r>
            <a:endParaRPr lang="en-US" sz="1400" dirty="0"/>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914400"/>
            <a:ext cx="695325" cy="542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81075"/>
            <a:ext cx="4295775" cy="535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li.xu\Documents\png\scp13270\smp7_5pa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
            <a:ext cx="8382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29</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876800" y="685800"/>
            <a:ext cx="35052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Recent </a:t>
            </a:r>
            <a:r>
              <a:rPr lang="en-US" sz="1600" dirty="0"/>
              <a:t>7</a:t>
            </a:r>
            <a:r>
              <a:rPr lang="en-US" sz="1600" dirty="0" smtClean="0"/>
              <a:t> </a:t>
            </a:r>
            <a:r>
              <a:rPr lang="en-US" sz="1600" dirty="0" smtClean="0"/>
              <a:t>days mean SM percentile.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Ensemble mean, SM percentiles  looks good even in the Northwest? ? Only VIC model seems realistic !</a:t>
            </a:r>
          </a:p>
        </p:txBody>
      </p:sp>
    </p:spTree>
    <p:extLst>
      <p:ext uri="{BB962C8B-B14F-4D97-AF65-F5344CB8AC3E}">
        <p14:creationId xmlns:p14="http://schemas.microsoft.com/office/powerpoint/2010/main" val="1345455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s://www.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133130"/>
            <a:ext cx="4247941" cy="3031450"/>
          </a:xfrm>
          <a:prstGeom prst="rect">
            <a:avLst/>
          </a:prstGeom>
          <a:noFill/>
          <a:ln>
            <a:noFill/>
          </a:ln>
        </p:spPr>
      </p:pic>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19600" y="9906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a:t>
            </a:r>
            <a:r>
              <a:rPr lang="en-US" altLang="en-US" sz="1600" dirty="0" smtClean="0">
                <a:latin typeface="Times New Roman" pitchFamily="18" charset="0"/>
              </a:rPr>
              <a:t>utlook </a:t>
            </a:r>
          </a:p>
          <a:p>
            <a:pPr eaLnBrk="1" hangingPunct="1">
              <a:spcBef>
                <a:spcPct val="0"/>
              </a:spcBef>
              <a:buFontTx/>
              <a:buNone/>
            </a:pPr>
            <a:r>
              <a:rPr lang="en-US" altLang="en-US" sz="1600" dirty="0" smtClean="0">
                <a:latin typeface="Times New Roman" pitchFamily="18" charset="0"/>
              </a:rPr>
              <a:t>(Mid May 2019-Aug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5</a:t>
            </a:r>
            <a:r>
              <a:rPr lang="en-US" altLang="en-US" sz="1600" dirty="0" smtClean="0">
                <a:latin typeface="Times New Roman" pitchFamily="18" charset="0"/>
              </a:rPr>
              <a:t>/16/19</a:t>
            </a:r>
            <a:endParaRPr lang="en-US" altLang="en-US" sz="1600" dirty="0">
              <a:latin typeface="Times New Roman" pitchFamily="18" charset="0"/>
            </a:endParaRPr>
          </a:p>
        </p:txBody>
      </p:sp>
      <p:sp>
        <p:nvSpPr>
          <p:cNvPr id="4101" name="TextBox 9"/>
          <p:cNvSpPr txBox="1">
            <a:spLocks noChangeArrowheads="1"/>
          </p:cNvSpPr>
          <p:nvPr/>
        </p:nvSpPr>
        <p:spPr bwMode="auto">
          <a:xfrm>
            <a:off x="6934775" y="2209800"/>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a:t>
            </a:r>
          </a:p>
          <a:p>
            <a:pPr eaLnBrk="1" hangingPunct="1">
              <a:spcBef>
                <a:spcPct val="0"/>
              </a:spcBef>
              <a:buFontTx/>
              <a:buNone/>
            </a:pPr>
            <a:r>
              <a:rPr lang="en-US" altLang="en-US" sz="1600" dirty="0" smtClean="0">
                <a:latin typeface="Times New Roman" pitchFamily="18" charset="0"/>
              </a:rPr>
              <a:t>(for June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5</a:t>
            </a:r>
            <a:r>
              <a:rPr lang="en-US" altLang="en-US" sz="1600" dirty="0" smtClean="0">
                <a:latin typeface="Times New Roman" pitchFamily="18" charset="0"/>
              </a:rPr>
              <a:t>/31/19</a:t>
            </a:r>
            <a:endParaRPr lang="en-US" altLang="en-US" sz="16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dirty="0" smtClean="0"/>
              <a:t>(New Seasonal Drought Outlook to be released in 2 days!) </a:t>
            </a:r>
            <a:endParaRPr lang="en-US" sz="1500" dirty="0"/>
          </a:p>
        </p:txBody>
      </p:sp>
      <p:sp>
        <p:nvSpPr>
          <p:cNvPr id="2" name="TextBox 1"/>
          <p:cNvSpPr txBox="1"/>
          <p:nvPr/>
        </p:nvSpPr>
        <p:spPr>
          <a:xfrm>
            <a:off x="717620" y="3771692"/>
            <a:ext cx="3733800" cy="2308324"/>
          </a:xfrm>
          <a:prstGeom prst="rect">
            <a:avLst/>
          </a:prstGeom>
          <a:noFill/>
        </p:spPr>
        <p:txBody>
          <a:bodyPr wrap="square" rtlCol="0">
            <a:spAutoFit/>
          </a:bodyPr>
          <a:lstStyle/>
          <a:p>
            <a:r>
              <a:rPr lang="en-US" sz="1600" dirty="0" smtClean="0"/>
              <a:t>Drought development in monthly outlook over the southeast as well as near ND.</a:t>
            </a:r>
            <a:r>
              <a:rPr lang="en-US" sz="1600" dirty="0"/>
              <a:t> </a:t>
            </a:r>
            <a:r>
              <a:rPr lang="en-US" sz="1600" dirty="0" smtClean="0"/>
              <a:t>This part of Outlook looks good so far! But the drought removal in the four corners area has not worked out yet! </a:t>
            </a:r>
          </a:p>
          <a:p>
            <a:endParaRPr lang="en-US" sz="1600" dirty="0" smtClean="0"/>
          </a:p>
          <a:p>
            <a:r>
              <a:rPr lang="en-US" sz="1600" dirty="0" smtClean="0"/>
              <a:t>Overall a more optimistic picture was suggested by the SDO except in the Pacific NW.</a:t>
            </a:r>
          </a:p>
        </p:txBody>
      </p:sp>
      <p:cxnSp>
        <p:nvCxnSpPr>
          <p:cNvPr id="11" name="Straight Arrow Connector 10"/>
          <p:cNvCxnSpPr/>
          <p:nvPr/>
        </p:nvCxnSpPr>
        <p:spPr>
          <a:xfrm flipH="1">
            <a:off x="4267200" y="4495800"/>
            <a:ext cx="6096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5" name="Picture 14" descr="https://www.cpc.ncep.noaa.gov/products/expert_assessment/season_drough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1643"/>
            <a:ext cx="4191000" cy="2873557"/>
          </a:xfrm>
          <a:prstGeom prst="rect">
            <a:avLst/>
          </a:prstGeom>
          <a:noFill/>
          <a:ln>
            <a:noFill/>
          </a:ln>
        </p:spPr>
      </p:pic>
      <p:cxnSp>
        <p:nvCxnSpPr>
          <p:cNvPr id="12" name="Straight Arrow Connector 11"/>
          <p:cNvCxnSpPr/>
          <p:nvPr/>
        </p:nvCxnSpPr>
        <p:spPr>
          <a:xfrm>
            <a:off x="625510" y="2438400"/>
            <a:ext cx="92110" cy="29718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5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li.xu\Documents\png\scp15893\smp_5pa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49" y="76200"/>
            <a:ext cx="8382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876800" y="685800"/>
            <a:ext cx="35052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Recent  SM percentile.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Ensemble mean, SM percentiles  looks good even in the Northwest? ? Only VIC model seems realistic !</a:t>
            </a:r>
          </a:p>
        </p:txBody>
      </p:sp>
      <p:sp>
        <p:nvSpPr>
          <p:cNvPr id="4" name="TextBox 3"/>
          <p:cNvSpPr txBox="1"/>
          <p:nvPr/>
        </p:nvSpPr>
        <p:spPr>
          <a:xfrm>
            <a:off x="8001000" y="76200"/>
            <a:ext cx="764849" cy="369332"/>
          </a:xfrm>
          <a:prstGeom prst="rect">
            <a:avLst/>
          </a:prstGeom>
          <a:noFill/>
        </p:spPr>
        <p:txBody>
          <a:bodyPr wrap="square" rtlCol="0">
            <a:spAutoFit/>
          </a:bodyPr>
          <a:lstStyle/>
          <a:p>
            <a:r>
              <a:rPr lang="en-US" dirty="0" smtClean="0"/>
              <a:t>SKIP</a:t>
            </a:r>
            <a:endParaRPr lang="en-US" dirty="0"/>
          </a:p>
        </p:txBody>
      </p:sp>
    </p:spTree>
    <p:extLst>
      <p:ext uri="{BB962C8B-B14F-4D97-AF65-F5344CB8AC3E}">
        <p14:creationId xmlns:p14="http://schemas.microsoft.com/office/powerpoint/2010/main" val="4266511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04327"/>
            <a:ext cx="4933654" cy="349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733"/>
            <a:ext cx="4030999" cy="609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xmlns="" id="{CD8AD868-76B1-2145-B9F4-ECA14814B9C8}"/>
              </a:ext>
            </a:extLst>
          </p:cNvPr>
          <p:cNvGrpSpPr/>
          <p:nvPr/>
        </p:nvGrpSpPr>
        <p:grpSpPr>
          <a:xfrm>
            <a:off x="4152585" y="4343399"/>
            <a:ext cx="4972069" cy="2563357"/>
            <a:chOff x="4230411" y="1421437"/>
            <a:chExt cx="5402321" cy="2592338"/>
          </a:xfrm>
        </p:grpSpPr>
        <p:sp>
          <p:nvSpPr>
            <p:cNvPr id="5" name="TextBox 4">
              <a:extLst>
                <a:ext uri="{FF2B5EF4-FFF2-40B4-BE49-F238E27FC236}">
                  <a16:creationId xmlns:a16="http://schemas.microsoft.com/office/drawing/2014/main" xmlns="" id="{CFE2D9E5-33FE-3E4A-AFA5-C875E35D214A}"/>
                </a:ext>
              </a:extLst>
            </p:cNvPr>
            <p:cNvSpPr txBox="1"/>
            <p:nvPr/>
          </p:nvSpPr>
          <p:spPr>
            <a:xfrm>
              <a:off x="6363215" y="1541425"/>
              <a:ext cx="641133" cy="591386"/>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IC 5/31 </a:t>
              </a:r>
              <a:endParaRPr lang="en-US" sz="1600" dirty="0">
                <a:solidFill>
                  <a:prstClr val="black"/>
                </a:solidFill>
                <a:latin typeface="Calibri" panose="020F0502020204030204"/>
                <a:cs typeface="+mn-cs"/>
              </a:endParaRPr>
            </a:p>
          </p:txBody>
        </p:sp>
        <p:sp>
          <p:nvSpPr>
            <p:cNvPr id="6" name="TextBox 5">
              <a:extLst>
                <a:ext uri="{FF2B5EF4-FFF2-40B4-BE49-F238E27FC236}">
                  <a16:creationId xmlns:a16="http://schemas.microsoft.com/office/drawing/2014/main" xmlns="" id="{319E0F0E-2592-D34A-B18A-57A07F775E22}"/>
                </a:ext>
              </a:extLst>
            </p:cNvPr>
            <p:cNvSpPr txBox="1"/>
            <p:nvPr/>
          </p:nvSpPr>
          <p:spPr>
            <a:xfrm>
              <a:off x="8991599" y="1421437"/>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7/1</a:t>
              </a:r>
              <a:endParaRPr lang="en-US" sz="1600" dirty="0">
                <a:solidFill>
                  <a:prstClr val="black"/>
                </a:solidFill>
                <a:latin typeface="Calibri" panose="020F0502020204030204"/>
                <a:cs typeface="+mn-cs"/>
              </a:endParaRPr>
            </a:p>
          </p:txBody>
        </p:sp>
        <p:sp>
          <p:nvSpPr>
            <p:cNvPr id="7" name="TextBox 6">
              <a:extLst>
                <a:ext uri="{FF2B5EF4-FFF2-40B4-BE49-F238E27FC236}">
                  <a16:creationId xmlns:a16="http://schemas.microsoft.com/office/drawing/2014/main" xmlns=""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a16="http://schemas.microsoft.com/office/drawing/2014/main" xmlns="" id="{18620C73-BEBF-7344-A3EA-FFCEEE382E8A}"/>
                </a:ext>
              </a:extLst>
            </p:cNvPr>
            <p:cNvSpPr txBox="1"/>
            <p:nvPr/>
          </p:nvSpPr>
          <p:spPr>
            <a:xfrm>
              <a:off x="8991599" y="3433457"/>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9/1</a:t>
              </a:r>
              <a:endParaRPr lang="en-US" sz="1600" dirty="0">
                <a:solidFill>
                  <a:prstClr val="black"/>
                </a:solidFill>
                <a:latin typeface="Calibri" panose="020F0502020204030204"/>
                <a:cs typeface="+mn-cs"/>
              </a:endParaRPr>
            </a:p>
          </p:txBody>
        </p:sp>
      </p:grpSp>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a16="http://schemas.microsoft.com/office/drawing/2014/main" xmlns="" id="{18620C73-BEBF-7344-A3EA-FFCEEE382E8A}"/>
              </a:ext>
            </a:extLst>
          </p:cNvPr>
          <p:cNvSpPr txBox="1"/>
          <p:nvPr/>
        </p:nvSpPr>
        <p:spPr>
          <a:xfrm>
            <a:off x="5982935" y="6173747"/>
            <a:ext cx="590072"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8/1</a:t>
            </a:r>
            <a:endParaRPr lang="en-US" sz="1600" dirty="0">
              <a:solidFill>
                <a:prstClr val="black"/>
              </a:solidFill>
              <a:latin typeface="Calibri" panose="020F0502020204030204"/>
              <a:cs typeface="+mn-cs"/>
            </a:endParaRPr>
          </a:p>
        </p:txBody>
      </p:sp>
      <p:sp>
        <p:nvSpPr>
          <p:cNvPr id="3" name="TextBox 2"/>
          <p:cNvSpPr txBox="1"/>
          <p:nvPr/>
        </p:nvSpPr>
        <p:spPr>
          <a:xfrm>
            <a:off x="3048001" y="1837376"/>
            <a:ext cx="990599" cy="307777"/>
          </a:xfrm>
          <a:prstGeom prst="rect">
            <a:avLst/>
          </a:prstGeom>
          <a:noFill/>
        </p:spPr>
        <p:txBody>
          <a:bodyPr wrap="square" rtlCol="0">
            <a:spAutoFit/>
          </a:bodyPr>
          <a:lstStyle/>
          <a:p>
            <a:r>
              <a:rPr lang="en-US" sz="1400" b="1" dirty="0" smtClean="0"/>
              <a:t>Jun 2019</a:t>
            </a:r>
            <a:endParaRPr lang="en-US" sz="1400" b="1" dirty="0"/>
          </a:p>
        </p:txBody>
      </p:sp>
      <p:sp>
        <p:nvSpPr>
          <p:cNvPr id="13" name="TextBox 12"/>
          <p:cNvSpPr txBox="1"/>
          <p:nvPr/>
        </p:nvSpPr>
        <p:spPr>
          <a:xfrm>
            <a:off x="3048001" y="3959423"/>
            <a:ext cx="982998" cy="307777"/>
          </a:xfrm>
          <a:prstGeom prst="rect">
            <a:avLst/>
          </a:prstGeom>
          <a:noFill/>
        </p:spPr>
        <p:txBody>
          <a:bodyPr wrap="square" rtlCol="0">
            <a:spAutoFit/>
          </a:bodyPr>
          <a:lstStyle/>
          <a:p>
            <a:r>
              <a:rPr lang="en-US" sz="1400" b="1" dirty="0" smtClean="0"/>
              <a:t>Jul 2019</a:t>
            </a:r>
            <a:endParaRPr lang="en-US" sz="1400" b="1" dirty="0"/>
          </a:p>
        </p:txBody>
      </p:sp>
      <p:sp>
        <p:nvSpPr>
          <p:cNvPr id="14" name="TextBox 13"/>
          <p:cNvSpPr txBox="1"/>
          <p:nvPr/>
        </p:nvSpPr>
        <p:spPr>
          <a:xfrm>
            <a:off x="3048001" y="5788223"/>
            <a:ext cx="990599" cy="307777"/>
          </a:xfrm>
          <a:prstGeom prst="rect">
            <a:avLst/>
          </a:prstGeom>
          <a:noFill/>
        </p:spPr>
        <p:txBody>
          <a:bodyPr wrap="square" rtlCol="0">
            <a:spAutoFit/>
          </a:bodyPr>
          <a:lstStyle/>
          <a:p>
            <a:r>
              <a:rPr lang="en-US" sz="1400" b="1" dirty="0" smtClean="0"/>
              <a:t>Aug 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1524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0" y="152400"/>
            <a:ext cx="3810000" cy="609600"/>
          </a:xfrm>
        </p:spPr>
        <p:txBody>
          <a:bodyPr>
            <a:normAutofit fontScale="90000"/>
          </a:bodyPr>
          <a:lstStyle/>
          <a:p>
            <a:r>
              <a:rPr lang="en-US" sz="2400" dirty="0" smtClean="0"/>
              <a:t>Monthly/Seasonal  </a:t>
            </a:r>
            <a:br>
              <a:rPr lang="en-US" sz="2400" dirty="0" smtClean="0"/>
            </a:br>
            <a:r>
              <a:rPr lang="en-US" sz="2400" dirty="0" smtClean="0"/>
              <a:t>Drought Forecast</a:t>
            </a:r>
            <a:endParaRPr lang="en-US" sz="2400" dirty="0"/>
          </a:p>
        </p:txBody>
      </p:sp>
      <p:sp>
        <p:nvSpPr>
          <p:cNvPr id="2" name="TextBox 1"/>
          <p:cNvSpPr txBox="1"/>
          <p:nvPr/>
        </p:nvSpPr>
        <p:spPr>
          <a:xfrm>
            <a:off x="5105399" y="1524000"/>
            <a:ext cx="3733801" cy="830997"/>
          </a:xfrm>
          <a:prstGeom prst="rect">
            <a:avLst/>
          </a:prstGeom>
          <a:noFill/>
        </p:spPr>
        <p:txBody>
          <a:bodyPr wrap="square" rtlCol="0">
            <a:spAutoFit/>
          </a:bodyPr>
          <a:lstStyle/>
          <a:p>
            <a:r>
              <a:rPr lang="en-US" sz="1600" dirty="0" smtClean="0"/>
              <a:t>Based on NMME models’ (dis)agreement in their precipitation  forecasts’ computed SPI!! </a:t>
            </a:r>
            <a:endParaRPr lang="en-US" sz="1600" dirty="0"/>
          </a:p>
        </p:txBody>
      </p:sp>
      <p:sp>
        <p:nvSpPr>
          <p:cNvPr id="7" name="TextBox 6"/>
          <p:cNvSpPr txBox="1"/>
          <p:nvPr/>
        </p:nvSpPr>
        <p:spPr>
          <a:xfrm>
            <a:off x="5334000" y="772180"/>
            <a:ext cx="3048000" cy="523220"/>
          </a:xfrm>
          <a:prstGeom prst="rect">
            <a:avLst/>
          </a:prstGeom>
          <a:noFill/>
        </p:spPr>
        <p:txBody>
          <a:bodyPr wrap="square" rtlCol="0">
            <a:spAutoFit/>
          </a:bodyPr>
          <a:lstStyle/>
          <a:p>
            <a:r>
              <a:rPr lang="en-US" sz="1400" dirty="0" smtClean="0"/>
              <a:t>made this month for next month (July)</a:t>
            </a:r>
          </a:p>
          <a:p>
            <a:r>
              <a:rPr lang="en-US" sz="1400" dirty="0"/>
              <a:t>a</a:t>
            </a:r>
            <a:r>
              <a:rPr lang="en-US" sz="1400" dirty="0" smtClean="0"/>
              <a:t>nd season(JAS). </a:t>
            </a:r>
            <a:endParaRPr lang="en-US" sz="1400" dirty="0"/>
          </a:p>
        </p:txBody>
      </p:sp>
      <p:pic>
        <p:nvPicPr>
          <p:cNvPr id="10" name="Picture 2" descr="C:\Users\li.xu\Documents\png\scp30317\GM_spi3-12_month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83" t="4487" r="4446" b="6525"/>
          <a:stretch/>
        </p:blipFill>
        <p:spPr bwMode="auto">
          <a:xfrm>
            <a:off x="76201" y="1"/>
            <a:ext cx="4800599" cy="3693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i.xu\Documents\png\scp31279\GM_spi3-12_season_4x3.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68" t="5363" r="5093" b="6666"/>
          <a:stretch/>
        </p:blipFill>
        <p:spPr bwMode="auto">
          <a:xfrm>
            <a:off x="4419600" y="3176728"/>
            <a:ext cx="4724400" cy="3681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4267200"/>
            <a:ext cx="3276600" cy="923330"/>
          </a:xfrm>
          <a:prstGeom prst="rect">
            <a:avLst/>
          </a:prstGeom>
          <a:noFill/>
        </p:spPr>
        <p:txBody>
          <a:bodyPr wrap="square" rtlCol="0">
            <a:spAutoFit/>
          </a:bodyPr>
          <a:lstStyle/>
          <a:p>
            <a:r>
              <a:rPr lang="en-US" dirty="0" smtClean="0"/>
              <a:t>Pretty much drought free across the country. </a:t>
            </a:r>
          </a:p>
          <a:p>
            <a:r>
              <a:rPr lang="en-US" dirty="0" smtClean="0"/>
              <a:t>But Pacific Northwest ?</a:t>
            </a:r>
            <a:endParaRPr lang="en-US" dirty="0"/>
          </a:p>
        </p:txBody>
      </p:sp>
    </p:spTree>
    <p:extLst>
      <p:ext uri="{BB962C8B-B14F-4D97-AF65-F5344CB8AC3E}">
        <p14:creationId xmlns:p14="http://schemas.microsoft.com/office/powerpoint/2010/main" val="830681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33</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5657238" cy="292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3413344"/>
            <a:ext cx="5533580" cy="283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2744" y="2362200"/>
            <a:ext cx="3982236"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91200" y="247471"/>
            <a:ext cx="3276600" cy="1200329"/>
          </a:xfrm>
          <a:prstGeom prst="rect">
            <a:avLst/>
          </a:prstGeom>
          <a:noFill/>
        </p:spPr>
        <p:txBody>
          <a:bodyPr wrap="square" rtlCol="0">
            <a:spAutoFit/>
          </a:bodyPr>
          <a:lstStyle/>
          <a:p>
            <a:r>
              <a:rPr lang="en-US" dirty="0" smtClean="0"/>
              <a:t>Soil Moisture (Shaded) and </a:t>
            </a:r>
          </a:p>
          <a:p>
            <a:r>
              <a:rPr lang="en-US" dirty="0" smtClean="0"/>
              <a:t>Soil Moisture Trend (dots)</a:t>
            </a:r>
          </a:p>
          <a:p>
            <a:r>
              <a:rPr lang="en-US" dirty="0" smtClean="0"/>
              <a:t>during the last </a:t>
            </a:r>
          </a:p>
          <a:p>
            <a:r>
              <a:rPr lang="en-US" dirty="0" smtClean="0"/>
              <a:t>Week (left), two weeks (bottom)</a:t>
            </a:r>
          </a:p>
        </p:txBody>
      </p:sp>
      <p:cxnSp>
        <p:nvCxnSpPr>
          <p:cNvPr id="5" name="Straight Arrow Connector 4"/>
          <p:cNvCxnSpPr/>
          <p:nvPr/>
        </p:nvCxnSpPr>
        <p:spPr>
          <a:xfrm flipH="1">
            <a:off x="5231316" y="1295400"/>
            <a:ext cx="255084"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332284" y="1447800"/>
            <a:ext cx="0" cy="533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600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381000"/>
            <a:ext cx="9067800" cy="64770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a:solidFill>
                  <a:srgbClr val="000000"/>
                </a:solidFill>
                <a:latin typeface="Trebuchet MS" panose="020B0603020202020204" pitchFamily="34" charset="0"/>
              </a:rPr>
              <a:t>Weak </a:t>
            </a:r>
            <a:r>
              <a:rPr lang="en-US" sz="1300" kern="1200" dirty="0">
                <a:latin typeface="Trebuchet MS" panose="020B0603020202020204" pitchFamily="34" charset="0"/>
              </a:rPr>
              <a:t>El Niño is predicted to persist through the Northern Hemisphere summer 2019 (66% chance), </a:t>
            </a:r>
            <a:r>
              <a:rPr lang="en-US" sz="1300" u="sng" kern="1200" dirty="0">
                <a:latin typeface="Trebuchet MS" panose="020B0603020202020204" pitchFamily="34" charset="0"/>
              </a:rPr>
              <a:t>with lower odds of continuing through the fall and winter (50-55% chance</a:t>
            </a:r>
            <a:r>
              <a:rPr lang="en-US" sz="1300" u="sng" kern="1200" dirty="0" smtClean="0">
                <a:latin typeface="Trebuchet MS" panose="020B0603020202020204" pitchFamily="34" charset="0"/>
              </a:rPr>
              <a:t>).</a:t>
            </a:r>
            <a:endParaRPr lang="en-US" sz="1300" dirty="0" smtClean="0">
              <a:solidFill>
                <a:srgbClr val="000000"/>
              </a:solidFill>
              <a:latin typeface="Trebuchet MS" panose="020B0603020202020204" pitchFamily="34" charset="0"/>
            </a:endParaRPr>
          </a:p>
          <a:p>
            <a:pPr marL="573088" indent="-573088" eaLnBrk="1" hangingPunct="1">
              <a:spcBef>
                <a:spcPct val="50000"/>
              </a:spcBef>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altLang="en-US" sz="1300" dirty="0" smtClean="0">
                <a:latin typeface="Trebuchet MS" panose="020B0603020202020204" pitchFamily="34" charset="0"/>
              </a:rPr>
              <a:t>Drought area across the US has slightly increased this month from the </a:t>
            </a:r>
            <a:r>
              <a:rPr lang="en-US" sz="1300" dirty="0" smtClean="0">
                <a:latin typeface="Trebuchet MS" panose="020B0603020202020204" pitchFamily="34" charset="0"/>
              </a:rPr>
              <a:t>near-record </a:t>
            </a:r>
            <a:r>
              <a:rPr lang="en-US" sz="1300" dirty="0">
                <a:latin typeface="Trebuchet MS" panose="020B0603020202020204" pitchFamily="34" charset="0"/>
              </a:rPr>
              <a:t>low </a:t>
            </a:r>
            <a:r>
              <a:rPr lang="en-US" sz="1300" dirty="0" smtClean="0">
                <a:latin typeface="Trebuchet MS" panose="020B0603020202020204" pitchFamily="34" charset="0"/>
              </a:rPr>
              <a:t>area coverage of only 2</a:t>
            </a:r>
            <a:r>
              <a:rPr lang="en-US" sz="1300" dirty="0">
                <a:latin typeface="Trebuchet MS" panose="020B0603020202020204" pitchFamily="34" charset="0"/>
              </a:rPr>
              <a:t>% Drought coverage </a:t>
            </a:r>
            <a:r>
              <a:rPr lang="en-US" sz="1300" dirty="0" smtClean="0">
                <a:latin typeface="Trebuchet MS" panose="020B0603020202020204" pitchFamily="34" charset="0"/>
              </a:rPr>
              <a:t>last month.</a:t>
            </a:r>
          </a:p>
          <a:p>
            <a:pPr marL="573088" lvl="1" indent="-231775">
              <a:buFontTx/>
              <a:buChar char="-"/>
            </a:pPr>
            <a:r>
              <a:rPr lang="en-US" sz="1300" dirty="0" smtClean="0">
                <a:latin typeface="Trebuchet MS" panose="020B0603020202020204" pitchFamily="34" charset="0"/>
              </a:rPr>
              <a:t>According to the DM, only four small areas of drought remain: In the Pacific Northwest in Washington and western MT, in the Northern Plains states of North Dakota and vicinity, in the vicinity of the four corner states in the southwest, and in the far southeast along southern AL, GA and SC. </a:t>
            </a:r>
          </a:p>
          <a:p>
            <a:pPr marL="573088" lvl="1" indent="-231775">
              <a:buFontTx/>
              <a:buChar char="-"/>
            </a:pPr>
            <a:r>
              <a:rPr lang="en-US" sz="1300" dirty="0" smtClean="0">
                <a:latin typeface="Trebuchet MS" panose="020B0603020202020204" pitchFamily="34" charset="0"/>
              </a:rPr>
              <a:t>Recent rains in the Southeast has helped the emerging drought conditions there. But the rainfall shortfall in the May/June months of the rainy season in the North Dakota and vicinity has contributed to the emergence of  drought conditions here. </a:t>
            </a:r>
            <a:r>
              <a:rPr lang="en-US" sz="1300" dirty="0">
                <a:latin typeface="Trebuchet MS" panose="020B0603020202020204" pitchFamily="34" charset="0"/>
              </a:rPr>
              <a:t> </a:t>
            </a:r>
            <a:r>
              <a:rPr lang="en-US" sz="1300" dirty="0" smtClean="0">
                <a:latin typeface="Trebuchet MS" panose="020B0603020202020204" pitchFamily="34" charset="0"/>
              </a:rPr>
              <a:t>Both these conditions were well monitored and well forecast. Rainfall deficits in ND might accrue if the ongoing month/rainy season continues to be  deficient, and may end up in more severe drought conditions here(recall 2017!). This area needs to be watched carefully. </a:t>
            </a:r>
          </a:p>
          <a:p>
            <a:pPr marL="573088" lvl="1" indent="-231775">
              <a:buFontTx/>
              <a:buChar char="-"/>
            </a:pPr>
            <a:r>
              <a:rPr lang="en-US" sz="1300" dirty="0" smtClean="0">
                <a:latin typeface="Trebuchet MS" panose="020B0603020202020204" pitchFamily="34" charset="0"/>
              </a:rPr>
              <a:t>California reservoirs continue to be are at more than satisfactory levels, and the streamflow conditions across the country has considerably improved for the better over the last three months except in Pacific Northwest.</a:t>
            </a:r>
          </a:p>
          <a:p>
            <a:pPr marL="573088" lvl="1" indent="-231775">
              <a:buFontTx/>
              <a:buChar char="-"/>
            </a:pPr>
            <a:r>
              <a:rPr lang="en-US" sz="1300" dirty="0" smtClean="0">
                <a:latin typeface="Trebuchet MS" panose="020B0603020202020204" pitchFamily="34" charset="0"/>
              </a:rPr>
              <a:t>However, in the 12m-24m </a:t>
            </a:r>
            <a:r>
              <a:rPr lang="en-US" sz="1300" dirty="0">
                <a:latin typeface="Trebuchet MS" panose="020B0603020202020204" pitchFamily="34" charset="0"/>
              </a:rPr>
              <a:t>and </a:t>
            </a:r>
            <a:r>
              <a:rPr lang="en-US" sz="1300" dirty="0" smtClean="0">
                <a:latin typeface="Trebuchet MS" panose="020B0603020202020204" pitchFamily="34" charset="0"/>
              </a:rPr>
              <a:t>even longer time scales, </a:t>
            </a:r>
            <a:r>
              <a:rPr lang="en-US" sz="1300" dirty="0">
                <a:latin typeface="Trebuchet MS" panose="020B0603020202020204" pitchFamily="34" charset="0"/>
              </a:rPr>
              <a:t>rainfall deficits </a:t>
            </a:r>
            <a:r>
              <a:rPr lang="en-US" sz="1300" dirty="0" smtClean="0">
                <a:latin typeface="Trebuchet MS" panose="020B0603020202020204" pitchFamily="34" charset="0"/>
              </a:rPr>
              <a:t>still remain over large areas in the southwest and west, which is not completely reflected in the drought monitor! </a:t>
            </a:r>
          </a:p>
          <a:p>
            <a:pPr marL="52388" lvl="1" indent="0">
              <a:buNone/>
            </a:pPr>
            <a:r>
              <a:rPr lang="en-US" altLang="en-US" sz="1800" b="1" dirty="0" smtClean="0">
                <a:solidFill>
                  <a:srgbClr val="FF0000"/>
                </a:solidFill>
              </a:rPr>
              <a:t>Prediction:</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The drought along the Pacific Northwest is likely to persist and stay that way, if not possibly get worse. </a:t>
            </a:r>
          </a:p>
          <a:p>
            <a:pPr marL="627063" lvl="1" eaLnBrk="1" hangingPunct="1">
              <a:spcBef>
                <a:spcPts val="475"/>
              </a:spcBef>
              <a:buFontTx/>
              <a:buChar char="-"/>
              <a:defRPr/>
            </a:pPr>
            <a:r>
              <a:rPr lang="en-US" sz="1300" dirty="0" smtClean="0">
                <a:latin typeface="Trebuchet MS" panose="020B0603020202020204" pitchFamily="34" charset="0"/>
              </a:rPr>
              <a:t>Continued monitoring of rainfall deficits and forecast in the northern part of Northern Great Plains is essential, as June/July rainfall amounts received here may tip the existing mild drought conditions one way or other.  This region is very tricky, and must be carefully monitored! Possible worsening of drought is likely here in this region.</a:t>
            </a:r>
          </a:p>
          <a:p>
            <a:pPr marL="627063" lvl="1" eaLnBrk="1" hangingPunct="1">
              <a:spcBef>
                <a:spcPts val="475"/>
              </a:spcBef>
              <a:buFontTx/>
              <a:buChar char="-"/>
              <a:defRPr/>
            </a:pPr>
            <a:r>
              <a:rPr lang="en-US" sz="1300" dirty="0" smtClean="0">
                <a:latin typeface="Trebuchet MS" panose="020B0603020202020204" pitchFamily="34" charset="0"/>
              </a:rPr>
              <a:t>In spite of the fact the ongoing El Nino is not very strong, NMME models’ ensemble mean forecast indicate a somewhat  typical canonical + trend impact pattern for JAS season. This combined with seasonal rainfall may completely eliminate the drought conditions in the southeast. However, in the southwest there will be short term improvement, but the very long term rainfall deficits will stay.  Overall, the upcoming season will continue to be likely a season with very low percent area coverage for drought across the US,.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35</a:t>
            </a:fld>
            <a:endParaRPr lang="en-US" altLang="en-US" dirty="0"/>
          </a:p>
        </p:txBody>
      </p:sp>
      <p:pic>
        <p:nvPicPr>
          <p:cNvPr id="2050" name="Picture 2" descr="C:\Users\muthuvel.chelliah\Downloads\usdm-1906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31618"/>
            <a:ext cx="8534401" cy="659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539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36</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37</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smtClean="0"/>
              <a:t>Miscellaneous maps</a:t>
            </a:r>
            <a:endParaRPr lang="en-US" sz="2000" kern="0" dirty="0"/>
          </a:p>
        </p:txBody>
      </p:sp>
    </p:spTree>
    <p:extLst>
      <p:ext uri="{BB962C8B-B14F-4D97-AF65-F5344CB8AC3E}">
        <p14:creationId xmlns:p14="http://schemas.microsoft.com/office/powerpoint/2010/main" val="628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667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4290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2590800"/>
            <a:ext cx="1371600" cy="3293209"/>
          </a:xfrm>
          <a:prstGeom prst="rect">
            <a:avLst/>
          </a:prstGeom>
          <a:noFill/>
        </p:spPr>
        <p:txBody>
          <a:bodyPr wrap="square" rtlCol="0">
            <a:spAutoFit/>
          </a:bodyPr>
          <a:lstStyle/>
          <a:p>
            <a:r>
              <a:rPr lang="en-US" sz="1600" dirty="0" smtClean="0"/>
              <a:t>These maps in this and following slides, including Total, </a:t>
            </a:r>
            <a:r>
              <a:rPr lang="en-US" sz="1600" dirty="0" err="1"/>
              <a:t>A</a:t>
            </a:r>
            <a:r>
              <a:rPr lang="en-US" sz="1600" dirty="0" err="1" smtClean="0"/>
              <a:t>nom</a:t>
            </a:r>
            <a:r>
              <a:rPr lang="en-US" sz="1600" dirty="0" smtClean="0"/>
              <a:t> and Percent of </a:t>
            </a:r>
            <a:r>
              <a:rPr lang="en-US" sz="1600" dirty="0" err="1" smtClean="0"/>
              <a:t>precip</a:t>
            </a:r>
            <a:r>
              <a:rPr lang="en-US" sz="1600" dirty="0" smtClean="0"/>
              <a:t> in these and other longer time ranges are now daily updated at: </a:t>
            </a:r>
            <a:endParaRPr lang="en-US" sz="1600" dirty="0"/>
          </a:p>
        </p:txBody>
      </p:sp>
      <p:sp>
        <p:nvSpPr>
          <p:cNvPr id="20" name="TextBox 19"/>
          <p:cNvSpPr txBox="1"/>
          <p:nvPr/>
        </p:nvSpPr>
        <p:spPr>
          <a:xfrm>
            <a:off x="5410200" y="3352800"/>
            <a:ext cx="914400" cy="369332"/>
          </a:xfrm>
          <a:prstGeom prst="rect">
            <a:avLst/>
          </a:prstGeom>
          <a:noFill/>
        </p:spPr>
        <p:txBody>
          <a:bodyPr wrap="square" rtlCol="0">
            <a:spAutoFit/>
          </a:bodyPr>
          <a:lstStyle/>
          <a:p>
            <a:r>
              <a:rPr lang="en-US" dirty="0" smtClean="0"/>
              <a:t>7 Days</a:t>
            </a:r>
            <a:endParaRPr lang="en-US" dirty="0"/>
          </a:p>
        </p:txBody>
      </p:sp>
      <p:sp>
        <p:nvSpPr>
          <p:cNvPr id="21" name="TextBox 20"/>
          <p:cNvSpPr txBox="1"/>
          <p:nvPr/>
        </p:nvSpPr>
        <p:spPr>
          <a:xfrm>
            <a:off x="5410200" y="685800"/>
            <a:ext cx="1066800" cy="369332"/>
          </a:xfrm>
          <a:prstGeom prst="rect">
            <a:avLst/>
          </a:prstGeom>
          <a:noFill/>
        </p:spPr>
        <p:txBody>
          <a:bodyPr wrap="square" rtlCol="0">
            <a:spAutoFit/>
          </a:bodyPr>
          <a:lstStyle/>
          <a:p>
            <a:r>
              <a:rPr lang="en-US" dirty="0" smtClean="0"/>
              <a:t>14 Days</a:t>
            </a:r>
            <a:endParaRPr lang="en-US" dirty="0"/>
          </a:p>
        </p:txBody>
      </p:sp>
      <p:sp>
        <p:nvSpPr>
          <p:cNvPr id="22" name="TextBox 21"/>
          <p:cNvSpPr txBox="1"/>
          <p:nvPr/>
        </p:nvSpPr>
        <p:spPr>
          <a:xfrm>
            <a:off x="1620625" y="3352800"/>
            <a:ext cx="952359" cy="369332"/>
          </a:xfrm>
          <a:prstGeom prst="rect">
            <a:avLst/>
          </a:prstGeom>
          <a:noFill/>
        </p:spPr>
        <p:txBody>
          <a:bodyPr wrap="square" rtlCol="0">
            <a:spAutoFit/>
          </a:bodyPr>
          <a:lstStyle/>
          <a:p>
            <a:r>
              <a:rPr lang="en-US" dirty="0" smtClean="0"/>
              <a:t>30 Days</a:t>
            </a:r>
            <a:endParaRPr lang="en-US" dirty="0"/>
          </a:p>
        </p:txBody>
      </p:sp>
      <p:sp>
        <p:nvSpPr>
          <p:cNvPr id="25" name="TextBox 24"/>
          <p:cNvSpPr txBox="1"/>
          <p:nvPr/>
        </p:nvSpPr>
        <p:spPr>
          <a:xfrm>
            <a:off x="1617276" y="685800"/>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3400" y="1371600"/>
            <a:ext cx="228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cxnSp>
        <p:nvCxnSpPr>
          <p:cNvPr id="10" name="Straight Arrow Connector 9"/>
          <p:cNvCxnSpPr/>
          <p:nvPr/>
        </p:nvCxnSpPr>
        <p:spPr>
          <a:xfrm flipH="1">
            <a:off x="8077200" y="6072158"/>
            <a:ext cx="609600" cy="4780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934497"/>
            <a:ext cx="1447800" cy="369332"/>
          </a:xfrm>
          <a:prstGeom prst="rect">
            <a:avLst/>
          </a:prstGeom>
          <a:noFill/>
        </p:spPr>
        <p:txBody>
          <a:bodyPr wrap="square" rtlCol="0">
            <a:spAutoFit/>
          </a:bodyPr>
          <a:lstStyle/>
          <a:p>
            <a:r>
              <a:rPr lang="en-US" b="1" dirty="0" smtClean="0"/>
              <a:t>NOW !</a:t>
            </a:r>
            <a:endParaRPr lang="en-US" b="1" dirty="0"/>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648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10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10200" y="3200400"/>
            <a:ext cx="914400" cy="369332"/>
          </a:xfrm>
          <a:prstGeom prst="rect">
            <a:avLst/>
          </a:prstGeom>
          <a:noFill/>
        </p:spPr>
        <p:txBody>
          <a:bodyPr wrap="square" rtlCol="0">
            <a:spAutoFit/>
          </a:bodyPr>
          <a:lstStyle/>
          <a:p>
            <a:r>
              <a:rPr lang="en-US" dirty="0" smtClean="0"/>
              <a:t>7 Days</a:t>
            </a:r>
            <a:endParaRPr lang="en-US" dirty="0"/>
          </a:p>
        </p:txBody>
      </p:sp>
      <p:sp>
        <p:nvSpPr>
          <p:cNvPr id="18" name="TextBox 17"/>
          <p:cNvSpPr txBox="1"/>
          <p:nvPr/>
        </p:nvSpPr>
        <p:spPr>
          <a:xfrm>
            <a:off x="5410200" y="468868"/>
            <a:ext cx="1066800" cy="369332"/>
          </a:xfrm>
          <a:prstGeom prst="rect">
            <a:avLst/>
          </a:prstGeom>
          <a:noFill/>
        </p:spPr>
        <p:txBody>
          <a:bodyPr wrap="square" rtlCol="0">
            <a:spAutoFit/>
          </a:bodyPr>
          <a:lstStyle/>
          <a:p>
            <a:r>
              <a:rPr lang="en-US" dirty="0" smtClean="0"/>
              <a:t>14 Days</a:t>
            </a:r>
            <a:endParaRPr lang="en-US" dirty="0"/>
          </a:p>
        </p:txBody>
      </p:sp>
      <p:sp>
        <p:nvSpPr>
          <p:cNvPr id="20" name="TextBox 19"/>
          <p:cNvSpPr txBox="1"/>
          <p:nvPr/>
        </p:nvSpPr>
        <p:spPr>
          <a:xfrm>
            <a:off x="1620625" y="3244334"/>
            <a:ext cx="952359" cy="369332"/>
          </a:xfrm>
          <a:prstGeom prst="rect">
            <a:avLst/>
          </a:prstGeom>
          <a:noFill/>
        </p:spPr>
        <p:txBody>
          <a:bodyPr wrap="square" rtlCol="0">
            <a:spAutoFit/>
          </a:bodyPr>
          <a:lstStyle/>
          <a:p>
            <a:r>
              <a:rPr lang="en-US" dirty="0" smtClean="0"/>
              <a:t>30 days</a:t>
            </a:r>
            <a:endParaRPr lang="en-US" dirty="0"/>
          </a:p>
        </p:txBody>
      </p:sp>
      <p:sp>
        <p:nvSpPr>
          <p:cNvPr id="21" name="TextBox 20"/>
          <p:cNvSpPr txBox="1"/>
          <p:nvPr/>
        </p:nvSpPr>
        <p:spPr>
          <a:xfrm>
            <a:off x="1617276" y="468868"/>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2" name="Rectangle 21"/>
          <p:cNvSpPr/>
          <p:nvPr/>
        </p:nvSpPr>
        <p:spPr>
          <a:xfrm rot="20680975">
            <a:off x="2557645" y="2211607"/>
            <a:ext cx="622486" cy="237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75575" y="990600"/>
            <a:ext cx="1368425" cy="4616648"/>
          </a:xfrm>
          <a:prstGeom prst="rect">
            <a:avLst/>
          </a:prstGeom>
          <a:noFill/>
        </p:spPr>
        <p:txBody>
          <a:bodyPr wrap="square" rtlCol="0">
            <a:spAutoFit/>
          </a:bodyPr>
          <a:lstStyle/>
          <a:p>
            <a:r>
              <a:rPr lang="en-US" sz="1400" dirty="0" smtClean="0"/>
              <a:t>Recent rains in the southeast has help the emerging drought situation here in the southeast.</a:t>
            </a:r>
          </a:p>
          <a:p>
            <a:endParaRPr lang="en-US" sz="1400" dirty="0"/>
          </a:p>
          <a:p>
            <a:endParaRPr lang="en-US" sz="1400" dirty="0" smtClean="0"/>
          </a:p>
          <a:p>
            <a:endParaRPr lang="en-US" sz="1400" dirty="0"/>
          </a:p>
          <a:p>
            <a:endParaRPr lang="en-US" sz="1400" dirty="0" smtClean="0"/>
          </a:p>
          <a:p>
            <a:endParaRPr lang="en-US" sz="1400" dirty="0"/>
          </a:p>
          <a:p>
            <a:endParaRPr lang="en-US" sz="1400" dirty="0"/>
          </a:p>
          <a:p>
            <a:r>
              <a:rPr lang="en-US" sz="1400" dirty="0" smtClean="0"/>
              <a:t>The  </a:t>
            </a:r>
            <a:r>
              <a:rPr lang="en-US" sz="1400" dirty="0" err="1" smtClean="0"/>
              <a:t>Precip</a:t>
            </a:r>
            <a:r>
              <a:rPr lang="en-US" sz="1400" dirty="0" smtClean="0"/>
              <a:t> forecast/outlook </a:t>
            </a:r>
            <a:r>
              <a:rPr lang="en-US" sz="1400" dirty="0"/>
              <a:t>for next month/season is critical for any drought </a:t>
            </a:r>
            <a:r>
              <a:rPr lang="en-US" sz="1400" dirty="0" smtClean="0"/>
              <a:t>outlook in </a:t>
            </a:r>
            <a:r>
              <a:rPr lang="en-US" sz="1400" dirty="0"/>
              <a:t>the Northern </a:t>
            </a:r>
            <a:r>
              <a:rPr lang="en-US" sz="1400" dirty="0" smtClean="0"/>
              <a:t>Plains. </a:t>
            </a:r>
          </a:p>
        </p:txBody>
      </p:sp>
      <p:sp>
        <p:nvSpPr>
          <p:cNvPr id="23" name="Rectangle 22"/>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cxnSp>
        <p:nvCxnSpPr>
          <p:cNvPr id="10" name="Straight Arrow Connector 9"/>
          <p:cNvCxnSpPr/>
          <p:nvPr/>
        </p:nvCxnSpPr>
        <p:spPr>
          <a:xfrm flipH="1" flipV="1">
            <a:off x="6858001" y="2350028"/>
            <a:ext cx="1577185" cy="22103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11" name="Rectangle 10"/>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1200" y="2057400"/>
            <a:ext cx="685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smtClean="0"/>
              <a:t> </a:t>
            </a:r>
            <a:r>
              <a:rPr lang="en-US" dirty="0"/>
              <a:t>5</a:t>
            </a:r>
            <a:r>
              <a:rPr lang="en-US" smtClean="0"/>
              <a:t> </a:t>
            </a:r>
            <a:r>
              <a:rPr lang="en-US" dirty="0" smtClean="0"/>
              <a:t>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21" name="Rectangle 20"/>
          <p:cNvSpPr/>
          <p:nvPr/>
        </p:nvSpPr>
        <p:spPr>
          <a:xfrm rot="20680975">
            <a:off x="6268669" y="5107207"/>
            <a:ext cx="622486" cy="237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75575" y="3048000"/>
            <a:ext cx="1368425" cy="1815882"/>
          </a:xfrm>
          <a:prstGeom prst="rect">
            <a:avLst/>
          </a:prstGeom>
          <a:noFill/>
        </p:spPr>
        <p:txBody>
          <a:bodyPr wrap="square" rtlCol="0">
            <a:spAutoFit/>
          </a:bodyPr>
          <a:lstStyle/>
          <a:p>
            <a:r>
              <a:rPr lang="en-US" sz="1400" u="sng" dirty="0" smtClean="0">
                <a:solidFill>
                  <a:srgbClr val="FF0000"/>
                </a:solidFill>
              </a:rPr>
              <a:t>Recall:</a:t>
            </a:r>
          </a:p>
          <a:p>
            <a:r>
              <a:rPr lang="en-US" sz="1400" dirty="0" smtClean="0"/>
              <a:t>In 2017, the  Northern Great Plains Drought here started with similar deficits at about this time. </a:t>
            </a:r>
            <a:endParaRPr lang="en-US" sz="1400" dirty="0"/>
          </a:p>
        </p:txBody>
      </p:sp>
      <p:cxnSp>
        <p:nvCxnSpPr>
          <p:cNvPr id="23" name="Straight Arrow Connector 22"/>
          <p:cNvCxnSpPr/>
          <p:nvPr/>
        </p:nvCxnSpPr>
        <p:spPr>
          <a:xfrm flipH="1">
            <a:off x="5562600" y="2514600"/>
            <a:ext cx="228600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48600" y="1600200"/>
            <a:ext cx="1219200" cy="1169551"/>
          </a:xfrm>
          <a:prstGeom prst="rect">
            <a:avLst/>
          </a:prstGeom>
          <a:noFill/>
        </p:spPr>
        <p:txBody>
          <a:bodyPr wrap="square" rtlCol="0">
            <a:spAutoFit/>
          </a:bodyPr>
          <a:lstStyle/>
          <a:p>
            <a:r>
              <a:rPr lang="en-US" sz="1400" dirty="0" err="1" smtClean="0"/>
              <a:t>Precip</a:t>
            </a:r>
            <a:r>
              <a:rPr lang="en-US" sz="1400" dirty="0" smtClean="0"/>
              <a:t>. deficits here complicated by data issues!</a:t>
            </a:r>
            <a:endParaRPr lang="en-US" sz="1400" dirty="0"/>
          </a:p>
        </p:txBody>
      </p:sp>
      <p:sp>
        <p:nvSpPr>
          <p:cNvPr id="3" name="TextBox 2"/>
          <p:cNvSpPr txBox="1"/>
          <p:nvPr/>
        </p:nvSpPr>
        <p:spPr>
          <a:xfrm>
            <a:off x="3200400" y="6248400"/>
            <a:ext cx="5410199" cy="584775"/>
          </a:xfrm>
          <a:prstGeom prst="rect">
            <a:avLst/>
          </a:prstGeom>
          <a:noFill/>
        </p:spPr>
        <p:txBody>
          <a:bodyPr wrap="square" rtlCol="0">
            <a:spAutoFit/>
          </a:bodyPr>
          <a:lstStyle/>
          <a:p>
            <a:r>
              <a:rPr lang="en-US" sz="1600" dirty="0" smtClean="0"/>
              <a:t>For the last two months we correctly picked up on </a:t>
            </a:r>
            <a:r>
              <a:rPr lang="en-US" sz="1600" dirty="0"/>
              <a:t>t</a:t>
            </a:r>
            <a:r>
              <a:rPr lang="en-US" sz="1600" dirty="0" smtClean="0"/>
              <a:t>he development of drought in both the ND area and the Southeast </a:t>
            </a:r>
            <a:endParaRPr lang="en-US" sz="16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800600" y="1828562"/>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3962400"/>
            <a:ext cx="1447800" cy="2246769"/>
          </a:xfrm>
          <a:prstGeom prst="rect">
            <a:avLst/>
          </a:prstGeom>
          <a:noFill/>
        </p:spPr>
        <p:txBody>
          <a:bodyPr wrap="square" rtlCol="0">
            <a:spAutoFit/>
          </a:bodyPr>
          <a:lstStyle/>
          <a:p>
            <a:r>
              <a:rPr lang="en-US" sz="1400" dirty="0" smtClean="0"/>
              <a:t>Long term rainfall deficits &gt;1 year still exist in the southwest.</a:t>
            </a:r>
          </a:p>
          <a:p>
            <a:r>
              <a:rPr lang="en-US" sz="1400" dirty="0" smtClean="0"/>
              <a:t>Does this really matter or not? Since it does not matter much  to Drought Monitor!!</a:t>
            </a:r>
            <a:endParaRPr lang="en-US" sz="1400" u="sng" dirty="0" smtClean="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04800" y="1676400"/>
            <a:ext cx="1257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sp>
        <p:nvSpPr>
          <p:cNvPr id="17" name="Rounded Rectangle 16"/>
          <p:cNvSpPr/>
          <p:nvPr/>
        </p:nvSpPr>
        <p:spPr>
          <a:xfrm>
            <a:off x="762000" y="4495800"/>
            <a:ext cx="990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4001095"/>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r>
              <a:rPr lang="en-US" sz="1600" dirty="0" smtClean="0"/>
              <a:t>Will these deficits ever go away, OR is these part of the new norm??</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3900" y="1676400"/>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545068"/>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50306</TotalTime>
  <Words>1988</Words>
  <Application>Microsoft Office PowerPoint</Application>
  <PresentationFormat>On-screen Show (4:3)</PresentationFormat>
  <Paragraphs>271</Paragraphs>
  <Slides>37</Slides>
  <Notes>3</Notes>
  <HiddenSlides>3</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Default Design</vt:lpstr>
      <vt:lpstr>Office Theme</vt:lpstr>
      <vt:lpstr>Drought  Outlook  Support Briefing   June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Jul-Aug-Sep Precipitation!!!  </vt:lpstr>
      <vt:lpstr>PowerPoint Presentation</vt:lpstr>
      <vt:lpstr>PowerPoint Presentation</vt:lpstr>
      <vt:lpstr>PowerPoint Presentation</vt:lpstr>
      <vt:lpstr>PowerPoint Presentation</vt:lpstr>
      <vt:lpstr>PowerPoint Presentation</vt:lpstr>
      <vt:lpstr>Monthly/Seasonal   Drought Forecast</vt:lpstr>
      <vt:lpstr>PowerPoint Presentation</vt:lpstr>
      <vt:lpstr>Summary</vt:lpstr>
      <vt:lpstr>PowerPoint Presentation</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5309</cp:revision>
  <cp:lastPrinted>2014-07-10T13:24:01Z</cp:lastPrinted>
  <dcterms:created xsi:type="dcterms:W3CDTF">2008-10-04T17:35:30Z</dcterms:created>
  <dcterms:modified xsi:type="dcterms:W3CDTF">2019-06-18T14:58:06Z</dcterms:modified>
</cp:coreProperties>
</file>