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824" r:id="rId3"/>
    <p:sldId id="911" r:id="rId4"/>
    <p:sldId id="896" r:id="rId5"/>
    <p:sldId id="894" r:id="rId6"/>
    <p:sldId id="938" r:id="rId7"/>
    <p:sldId id="850" r:id="rId8"/>
    <p:sldId id="868" r:id="rId9"/>
    <p:sldId id="867" r:id="rId10"/>
    <p:sldId id="893" r:id="rId11"/>
    <p:sldId id="833" r:id="rId12"/>
    <p:sldId id="891" r:id="rId13"/>
    <p:sldId id="892" r:id="rId14"/>
    <p:sldId id="900" r:id="rId15"/>
    <p:sldId id="936" r:id="rId16"/>
    <p:sldId id="937" r:id="rId17"/>
    <p:sldId id="881" r:id="rId18"/>
    <p:sldId id="889" r:id="rId19"/>
    <p:sldId id="757" r:id="rId20"/>
    <p:sldId id="922" r:id="rId21"/>
    <p:sldId id="928" r:id="rId22"/>
    <p:sldId id="796" r:id="rId23"/>
    <p:sldId id="795" r:id="rId24"/>
    <p:sldId id="890" r:id="rId25"/>
    <p:sldId id="790" r:id="rId26"/>
    <p:sldId id="878" r:id="rId27"/>
    <p:sldId id="804" r:id="rId28"/>
    <p:sldId id="877" r:id="rId29"/>
    <p:sldId id="728" r:id="rId30"/>
    <p:sldId id="935" r:id="rId31"/>
    <p:sldId id="926" r:id="rId32"/>
    <p:sldId id="270" r:id="rId33"/>
    <p:sldId id="915" r:id="rId34"/>
    <p:sldId id="888" r:id="rId35"/>
    <p:sldId id="883" r:id="rId36"/>
    <p:sldId id="918" r:id="rId37"/>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9A7500"/>
    <a:srgbClr val="C898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9240" autoAdjust="0"/>
  </p:normalViewPr>
  <p:slideViewPr>
    <p:cSldViewPr>
      <p:cViewPr>
        <p:scale>
          <a:sx n="107" d="100"/>
          <a:sy n="107" d="100"/>
        </p:scale>
        <p:origin x="-300" y="12"/>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hyperlink" Target="https://www.nrcs.usda.gov/wps/portal/wcc/" TargetMode="External"/><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gi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gif"/><Relationship Id="rId4" Type="http://schemas.openxmlformats.org/officeDocument/2006/relationships/image" Target="../media/image77.png"/><Relationship Id="rId9" Type="http://schemas.openxmlformats.org/officeDocument/2006/relationships/image" Target="../media/image82.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gif"/><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7.xml"/><Relationship Id="rId4" Type="http://schemas.openxmlformats.org/officeDocument/2006/relationships/image" Target="../media/image119.jpg"/></Relationships>
</file>

<file path=ppt/slides/_rels/slide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June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8001000" y="1143000"/>
            <a:ext cx="1143000" cy="2092881"/>
          </a:xfrm>
          <a:prstGeom prst="rect">
            <a:avLst/>
          </a:prstGeom>
          <a:noFill/>
        </p:spPr>
        <p:txBody>
          <a:bodyPr wrap="square" rtlCol="0">
            <a:spAutoFit/>
          </a:bodyPr>
          <a:lstStyle/>
          <a:p>
            <a:r>
              <a:rPr lang="en-US" sz="1200" dirty="0"/>
              <a:t>Still longer term rainfall deficit variability in play?  Especially in the southwest!</a:t>
            </a:r>
          </a:p>
          <a:p>
            <a:endParaRPr lang="en-US" sz="1600" dirty="0"/>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95800"/>
            <a:ext cx="1292225"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962400" y="1676400"/>
            <a:ext cx="1368425"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4" y="1752600"/>
            <a:ext cx="838201"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8" name="Straight Arrow Connector 17">
            <a:extLst>
              <a:ext uri="{FF2B5EF4-FFF2-40B4-BE49-F238E27FC236}">
                <a16:creationId xmlns="" xmlns:a16="http://schemas.microsoft.com/office/drawing/2014/main" id="{E6866BDB-8AC6-45E0-8CD6-7D57CC7668D7}"/>
              </a:ext>
            </a:extLst>
          </p:cNvPr>
          <p:cNvCxnSpPr>
            <a:cxnSpLocks/>
          </p:cNvCxnSpPr>
          <p:nvPr/>
        </p:nvCxnSpPr>
        <p:spPr>
          <a:xfrm>
            <a:off x="5330825" y="5181600"/>
            <a:ext cx="159327"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147" name="Picture 3" descr="C:\Users\muthuvel.chelliah\Desktop\Drought-Temporary\redonly.us.4panel.fordrought.briefing.recent.2,3,4,5yrs.rain.perc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37394"/>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8001000" y="3886200"/>
            <a:ext cx="1143000" cy="1938992"/>
          </a:xfrm>
          <a:prstGeom prst="rect">
            <a:avLst/>
          </a:prstGeom>
          <a:noFill/>
        </p:spPr>
        <p:txBody>
          <a:bodyPr wrap="square" rtlCol="0">
            <a:spAutoFit/>
          </a:bodyPr>
          <a:lstStyle/>
          <a:p>
            <a:r>
              <a:rPr lang="en-US" sz="1200" dirty="0" smtClean="0"/>
              <a:t>For the country as a whole ,there</a:t>
            </a:r>
            <a:r>
              <a:rPr lang="en-US" sz="1200" dirty="0"/>
              <a:t> </a:t>
            </a:r>
            <a:r>
              <a:rPr lang="en-US" sz="1200" dirty="0" smtClean="0"/>
              <a:t>is not any big are where the rainfall is less than 70% on time scales longer than 1-1.5 yrs. </a:t>
            </a:r>
            <a:endParaRPr lang="en-US" sz="12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3200" y="5181600"/>
            <a:ext cx="2590800" cy="1676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4419600"/>
            <a:ext cx="1295400" cy="1815882"/>
          </a:xfrm>
          <a:prstGeom prst="rect">
            <a:avLst/>
          </a:prstGeom>
        </p:spPr>
        <p:txBody>
          <a:bodyPr wrap="square">
            <a:spAutoFit/>
          </a:bodyPr>
          <a:lstStyle/>
          <a:p>
            <a:r>
              <a:rPr lang="en-US" sz="1400" dirty="0"/>
              <a:t>East  vs  West</a:t>
            </a:r>
            <a:r>
              <a:rPr lang="en-US" sz="1400" dirty="0" smtClean="0"/>
              <a:t>!</a:t>
            </a:r>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92885" y="0"/>
            <a:ext cx="2736715"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5038724"/>
            <a:ext cx="2743200" cy="1819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73485" y="3429000"/>
            <a:ext cx="2736715" cy="1617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2" y="391815"/>
            <a:ext cx="2372865" cy="60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pic>
        <p:nvPicPr>
          <p:cNvPr id="6" name="Picture 5"/>
          <p:cNvPicPr>
            <a:picLocks noChangeAspect="1"/>
          </p:cNvPicPr>
          <p:nvPr/>
        </p:nvPicPr>
        <p:blipFill>
          <a:blip r:embed="rId6"/>
          <a:stretch>
            <a:fillRect/>
          </a:stretch>
        </p:blipFill>
        <p:spPr>
          <a:xfrm>
            <a:off x="4655987" y="375430"/>
            <a:ext cx="2508502" cy="6095220"/>
          </a:xfrm>
          <a:prstGeom prst="rect">
            <a:avLst/>
          </a:prstGeom>
        </p:spPr>
      </p:pic>
      <p:sp>
        <p:nvSpPr>
          <p:cNvPr id="15" name="TextBox 14"/>
          <p:cNvSpPr txBox="1"/>
          <p:nvPr/>
        </p:nvSpPr>
        <p:spPr>
          <a:xfrm>
            <a:off x="6470160" y="432574"/>
            <a:ext cx="879504" cy="369332"/>
          </a:xfrm>
          <a:prstGeom prst="rect">
            <a:avLst/>
          </a:prstGeom>
          <a:noFill/>
        </p:spPr>
        <p:txBody>
          <a:bodyPr wrap="square" rtlCol="0">
            <a:spAutoFit/>
          </a:bodyPr>
          <a:lstStyle/>
          <a:p>
            <a:r>
              <a:rPr lang="en-US" b="1" dirty="0" smtClean="0">
                <a:solidFill>
                  <a:srgbClr val="FF0000"/>
                </a:solidFill>
              </a:rPr>
              <a:t>FMA</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8805" cy="68961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2954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6820" y="1295400"/>
            <a:ext cx="49898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8720" y="2209800"/>
            <a:ext cx="3737480" cy="523220"/>
          </a:xfrm>
          <a:prstGeom prst="rect">
            <a:avLst/>
          </a:prstGeom>
          <a:noFill/>
        </p:spPr>
        <p:txBody>
          <a:bodyPr wrap="square" rtlCol="0">
            <a:spAutoFit/>
          </a:bodyPr>
          <a:lstStyle/>
          <a:p>
            <a:r>
              <a:rPr lang="en-US" sz="1400" u="sng" dirty="0" smtClean="0">
                <a:solidFill>
                  <a:srgbClr val="FF0000"/>
                </a:solidFill>
              </a:rPr>
              <a:t>Have to keep an eye on this region!! </a:t>
            </a:r>
            <a:endParaRPr lang="en-US" sz="1400" u="sng" dirty="0" smtClean="0">
              <a:solidFill>
                <a:srgbClr val="FF0000"/>
              </a:solidFill>
            </a:endParaRPr>
          </a:p>
          <a:p>
            <a:r>
              <a:rPr lang="en-US" sz="1400" u="sng" dirty="0" smtClean="0">
                <a:solidFill>
                  <a:srgbClr val="FF0000"/>
                </a:solidFill>
              </a:rPr>
              <a:t>(have been saying this since mid-March briefing)</a:t>
            </a:r>
            <a:endParaRPr lang="en-US" sz="1400" u="sng" dirty="0">
              <a:solidFill>
                <a:srgbClr val="FF0000"/>
              </a:solidFill>
            </a:endParaRPr>
          </a:p>
        </p:txBody>
      </p:sp>
      <p:sp>
        <p:nvSpPr>
          <p:cNvPr id="16" name="Rectangle 15"/>
          <p:cNvSpPr/>
          <p:nvPr/>
        </p:nvSpPr>
        <p:spPr>
          <a:xfrm>
            <a:off x="76200" y="1295400"/>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592840" y="1866900"/>
            <a:ext cx="54076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83240" y="990600"/>
            <a:ext cx="46456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1143000" y="1219200"/>
            <a:ext cx="239640" cy="12939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595"/>
          <a:stretch/>
        </p:blipFill>
        <p:spPr bwMode="auto">
          <a:xfrm>
            <a:off x="44144" y="0"/>
            <a:ext cx="5213656" cy="67818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3234820" y="1066801"/>
            <a:ext cx="651381" cy="800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 y="1104900"/>
            <a:ext cx="69316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9847" y="1485900"/>
            <a:ext cx="402153"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2511623"/>
            <a:ext cx="3429000" cy="307777"/>
          </a:xfrm>
          <a:prstGeom prst="rect">
            <a:avLst/>
          </a:prstGeom>
          <a:noFill/>
        </p:spPr>
        <p:txBody>
          <a:bodyPr wrap="square" rtlCol="0">
            <a:spAutoFit/>
          </a:bodyPr>
          <a:lstStyle/>
          <a:p>
            <a:r>
              <a:rPr lang="en-US" sz="1400" u="sng" dirty="0" smtClean="0">
                <a:solidFill>
                  <a:srgbClr val="FF0000"/>
                </a:solidFill>
              </a:rPr>
              <a:t>Have to keep an eye on this region!! </a:t>
            </a:r>
            <a:endParaRPr lang="en-US" sz="1400" u="sng" dirty="0">
              <a:solidFill>
                <a:srgbClr val="FF0000"/>
              </a:solidFill>
            </a:endParaRPr>
          </a:p>
        </p:txBody>
      </p:sp>
      <p:cxnSp>
        <p:nvCxnSpPr>
          <p:cNvPr id="6" name="Straight Arrow Connector 5"/>
          <p:cNvCxnSpPr/>
          <p:nvPr/>
        </p:nvCxnSpPr>
        <p:spPr>
          <a:xfrm flipV="1">
            <a:off x="1215520" y="1371600"/>
            <a:ext cx="239640" cy="129391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69040" y="1981200"/>
            <a:ext cx="38836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33290" y="4267200"/>
            <a:ext cx="3558309" cy="1077218"/>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exist on many different time scales.   </a:t>
            </a:r>
            <a:endParaRPr lang="en-US" sz="1600" dirty="0">
              <a:solidFill>
                <a:srgbClr val="FF0000"/>
              </a:solidFill>
            </a:endParaRPr>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6" name="Rectangle 15"/>
          <p:cNvSpPr/>
          <p:nvPr/>
        </p:nvSpPr>
        <p:spPr>
          <a:xfrm>
            <a:off x="838200" y="1485900"/>
            <a:ext cx="464560" cy="723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105400" y="4572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sp>
        <p:nvSpPr>
          <p:cNvPr id="2" name="TextBox 1"/>
          <p:cNvSpPr txBox="1"/>
          <p:nvPr/>
        </p:nvSpPr>
        <p:spPr>
          <a:xfrm>
            <a:off x="5105400" y="1066800"/>
            <a:ext cx="34290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Such a flip in Temps. Across the US from last month to this month (at least so far!)</a:t>
            </a:r>
            <a:endParaRPr lang="en-US" sz="1600" dirty="0"/>
          </a:p>
        </p:txBody>
      </p:sp>
      <p:pic>
        <p:nvPicPr>
          <p:cNvPr id="1026" name="Picture 2" descr="https://www.cpc.ncep.noaa.gov/products/tanal/30day/mean/2020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48" y="228600"/>
            <a:ext cx="4671952" cy="65532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1562" y="3543300"/>
            <a:ext cx="4186238"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4343400" y="4343400"/>
            <a:ext cx="4572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5181600"/>
            <a:ext cx="174443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8" name="Rectangle 7"/>
          <p:cNvSpPr/>
          <p:nvPr/>
        </p:nvSpPr>
        <p:spPr>
          <a:xfrm>
            <a:off x="4769416" y="3043535"/>
            <a:ext cx="2317184" cy="461665"/>
          </a:xfrm>
          <a:prstGeom prst="rect">
            <a:avLst/>
          </a:prstGeom>
        </p:spPr>
        <p:txBody>
          <a:bodyPr wrap="square">
            <a:spAutoFit/>
          </a:bodyPr>
          <a:lstStyle/>
          <a:p>
            <a:r>
              <a:rPr lang="en-US" sz="1200" dirty="0">
                <a:solidFill>
                  <a:srgbClr val="FF0000"/>
                </a:solidFill>
                <a:hlinkClick r:id="rId4"/>
              </a:rPr>
              <a:t>https://www.nrcs.usda.gov/wps/portal/wcc/</a:t>
            </a:r>
            <a:endParaRPr lang="en-US" sz="1200" dirty="0">
              <a:solidFill>
                <a:srgbClr val="FF0000"/>
              </a:solidFill>
            </a:endParaRPr>
          </a:p>
        </p:txBody>
      </p:sp>
      <p:sp>
        <p:nvSpPr>
          <p:cNvPr id="15" name="TextBox 14"/>
          <p:cNvSpPr txBox="1"/>
          <p:nvPr/>
        </p:nvSpPr>
        <p:spPr>
          <a:xfrm>
            <a:off x="7112167" y="5257800"/>
            <a:ext cx="507833" cy="369332"/>
          </a:xfrm>
          <a:prstGeom prst="rect">
            <a:avLst/>
          </a:prstGeom>
          <a:noFill/>
        </p:spPr>
        <p:txBody>
          <a:bodyPr wrap="square" rtlCol="0">
            <a:spAutoFit/>
          </a:bodyPr>
          <a:lstStyle/>
          <a:p>
            <a:r>
              <a:rPr lang="en-US" dirty="0"/>
              <a:t>TX</a:t>
            </a:r>
          </a:p>
        </p:txBody>
      </p:sp>
      <p:sp>
        <p:nvSpPr>
          <p:cNvPr id="3" name="TextBox 2"/>
          <p:cNvSpPr txBox="1"/>
          <p:nvPr/>
        </p:nvSpPr>
        <p:spPr>
          <a:xfrm>
            <a:off x="76200" y="6248400"/>
            <a:ext cx="4876800" cy="523220"/>
          </a:xfrm>
          <a:prstGeom prst="rect">
            <a:avLst/>
          </a:prstGeom>
          <a:noFill/>
        </p:spPr>
        <p:txBody>
          <a:bodyPr wrap="square" rtlCol="0">
            <a:spAutoFit/>
          </a:bodyPr>
          <a:lstStyle/>
          <a:p>
            <a:r>
              <a:rPr lang="en-US" sz="1400" b="1" dirty="0" smtClean="0"/>
              <a:t>Some of California </a:t>
            </a:r>
            <a:r>
              <a:rPr lang="en-US" sz="1400" b="1" dirty="0"/>
              <a:t>reservoirs </a:t>
            </a:r>
            <a:r>
              <a:rPr lang="en-US" sz="1400" b="1" dirty="0" smtClean="0"/>
              <a:t>levels are </a:t>
            </a:r>
            <a:r>
              <a:rPr lang="en-US" sz="1400" b="1" dirty="0" smtClean="0"/>
              <a:t> </a:t>
            </a:r>
            <a:r>
              <a:rPr lang="en-US" sz="1400" b="1" dirty="0" smtClean="0"/>
              <a:t>below their historical average levels</a:t>
            </a:r>
            <a:r>
              <a:rPr lang="en-US" sz="1400" b="1" dirty="0" smtClean="0"/>
              <a:t>.  Next rainy season is 6-months away.</a:t>
            </a:r>
            <a:endParaRPr lang="en-US" sz="1400" b="1" dirty="0"/>
          </a:p>
        </p:txBody>
      </p:sp>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0"/>
            <a:ext cx="2438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descr="https://www.wfas.net/images/firedanger/fd_cls_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3299925"/>
            <a:ext cx="2514600" cy="18816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4572000" y="1828800"/>
            <a:ext cx="381000" cy="241196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26" y="264946"/>
            <a:ext cx="3986926" cy="603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5750" y="29182"/>
            <a:ext cx="2533651" cy="327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6648450"/>
            <a:ext cx="22098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https://www.wfas.net/images/firedanger/fd_cls_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28985" y="3321049"/>
            <a:ext cx="2600415" cy="19367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66459" y="2590800"/>
            <a:ext cx="1277541" cy="369332"/>
          </a:xfrm>
          <a:prstGeom prst="rect">
            <a:avLst/>
          </a:prstGeom>
          <a:noFill/>
        </p:spPr>
        <p:txBody>
          <a:bodyPr wrap="square" rtlCol="0">
            <a:spAutoFit/>
          </a:bodyPr>
          <a:lstStyle/>
          <a:p>
            <a:r>
              <a:rPr lang="en-US" dirty="0" smtClean="0"/>
              <a:t>Last month</a:t>
            </a:r>
            <a:endParaRPr lang="en-US" dirty="0"/>
          </a:p>
        </p:txBody>
      </p:sp>
      <p:sp>
        <p:nvSpPr>
          <p:cNvPr id="17" name="TextBox 16"/>
          <p:cNvSpPr txBox="1"/>
          <p:nvPr/>
        </p:nvSpPr>
        <p:spPr>
          <a:xfrm>
            <a:off x="5334000" y="2667000"/>
            <a:ext cx="1277541" cy="369332"/>
          </a:xfrm>
          <a:prstGeom prst="rect">
            <a:avLst/>
          </a:prstGeom>
          <a:noFill/>
        </p:spPr>
        <p:txBody>
          <a:bodyPr wrap="square" rtlCol="0">
            <a:spAutoFit/>
          </a:bodyPr>
          <a:lstStyle/>
          <a:p>
            <a:r>
              <a:rPr lang="en-US" dirty="0" smtClean="0"/>
              <a:t>This month</a:t>
            </a:r>
            <a:endParaRPr lang="en-US"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Improving </a:t>
            </a:r>
            <a:r>
              <a:rPr lang="en-US" altLang="en-US" sz="1600" dirty="0">
                <a:latin typeface="Times New Roman" pitchFamily="18" charset="0"/>
              </a:rPr>
              <a:t>conditions in the </a:t>
            </a:r>
            <a:r>
              <a:rPr lang="en-US" altLang="en-US" sz="1600" dirty="0" smtClean="0">
                <a:latin typeface="Times New Roman" pitchFamily="18" charset="0"/>
              </a:rPr>
              <a:t>southwest, getting bad.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267200" y="2876041"/>
            <a:ext cx="2400300" cy="17251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419600" y="3318090"/>
            <a:ext cx="2247900" cy="1482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1" y="0"/>
            <a:ext cx="345467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999" y="2209800"/>
            <a:ext cx="3428999" cy="2058773"/>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1012" y="2547937"/>
            <a:ext cx="2643188" cy="171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243864"/>
            <a:ext cx="3428998" cy="21527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25844" y="4348162"/>
            <a:ext cx="2518156" cy="159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Arc 28"/>
          <p:cNvSpPr/>
          <p:nvPr/>
        </p:nvSpPr>
        <p:spPr>
          <a:xfrm flipH="1">
            <a:off x="76200" y="323850"/>
            <a:ext cx="704850" cy="4629150"/>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124200" y="914400"/>
            <a:ext cx="711474" cy="4495800"/>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4114800" y="4601166"/>
            <a:ext cx="1352550" cy="1169551"/>
          </a:xfrm>
          <a:prstGeom prst="rect">
            <a:avLst/>
          </a:prstGeom>
          <a:noFill/>
        </p:spPr>
        <p:txBody>
          <a:bodyPr wrap="square" rtlCol="0">
            <a:spAutoFit/>
          </a:bodyPr>
          <a:lstStyle/>
          <a:p>
            <a:r>
              <a:rPr lang="en-US" sz="1400" dirty="0" smtClean="0"/>
              <a:t>The far NE drought/dryness could be short term – month? </a:t>
            </a:r>
            <a:r>
              <a:rPr lang="en-US" sz="1400" dirty="0"/>
              <a:t>n</a:t>
            </a:r>
            <a:r>
              <a:rPr lang="en-US" sz="1400" dirty="0" smtClean="0"/>
              <a:t>ot season!!? </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8127" y="2971800"/>
            <a:ext cx="2268873" cy="1600200"/>
          </a:xfrm>
          <a:prstGeom prst="rect">
            <a:avLst/>
          </a:prstGeom>
          <a:noFill/>
          <a:ln>
            <a:noFill/>
          </a:ln>
        </p:spPr>
      </p:pic>
      <p:pic>
        <p:nvPicPr>
          <p:cNvPr id="18" name="Picture 17"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5751" y="5017532"/>
            <a:ext cx="2281249" cy="1688068"/>
          </a:xfrm>
          <a:prstGeom prst="rect">
            <a:avLst/>
          </a:prstGeom>
          <a:noFill/>
          <a:ln>
            <a:noFill/>
          </a:ln>
        </p:spPr>
      </p:pic>
      <p:sp>
        <p:nvSpPr>
          <p:cNvPr id="3076" name="Title 1"/>
          <p:cNvSpPr>
            <a:spLocks noGrp="1"/>
          </p:cNvSpPr>
          <p:nvPr>
            <p:ph type="title"/>
          </p:nvPr>
        </p:nvSpPr>
        <p:spPr>
          <a:xfrm>
            <a:off x="4267200" y="0"/>
            <a:ext cx="3810000" cy="6096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477000" y="1828800"/>
            <a:ext cx="266700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drought, </a:t>
            </a:r>
            <a:r>
              <a:rPr lang="en-US" sz="1400" u="sng" dirty="0" smtClean="0"/>
              <a:t>overall has generally increased </a:t>
            </a:r>
            <a:r>
              <a:rPr lang="en-US" sz="1400" dirty="0" smtClean="0"/>
              <a:t>in area across the South and the West. </a:t>
            </a:r>
          </a:p>
          <a:p>
            <a:endParaRPr lang="en-US" sz="1400" dirty="0"/>
          </a:p>
          <a:p>
            <a:pPr marL="285750" indent="-285750">
              <a:buFont typeface="Arial" panose="020B0604020202020204" pitchFamily="34" charset="0"/>
              <a:buChar char="•"/>
            </a:pPr>
            <a:r>
              <a:rPr lang="en-US" sz="1400" dirty="0" smtClean="0"/>
              <a:t>The short/long term drought in the four corner states area (AZ/NM/ UT/CO</a:t>
            </a:r>
            <a:r>
              <a:rPr lang="en-US" sz="1400" dirty="0" smtClean="0"/>
              <a:t>) has expanded and intensified eastward to the neighboring states of  KS/OK/TX.</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Existing drought in OR, Northern CA, NV, ID, WA, UT continues. </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southern TX </a:t>
            </a:r>
            <a:r>
              <a:rPr lang="en-US" sz="1400" dirty="0" smtClean="0"/>
              <a:t>and along the Gulf coast states of LA/FL has either shrunk or totally disappeared.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Northern Great Plain states has expanded.</a:t>
            </a:r>
            <a:endParaRPr lang="en-US" sz="1400" dirty="0" smtClean="0"/>
          </a:p>
        </p:txBody>
      </p:sp>
      <p:sp>
        <p:nvSpPr>
          <p:cNvPr id="21" name="TextBox 20"/>
          <p:cNvSpPr txBox="1"/>
          <p:nvPr/>
        </p:nvSpPr>
        <p:spPr>
          <a:xfrm>
            <a:off x="4876800" y="4659868"/>
            <a:ext cx="1219200" cy="369332"/>
          </a:xfrm>
          <a:prstGeom prst="rect">
            <a:avLst/>
          </a:prstGeom>
          <a:noFill/>
        </p:spPr>
        <p:txBody>
          <a:bodyPr wrap="square" rtlCol="0">
            <a:spAutoFit/>
          </a:bodyPr>
          <a:lstStyle/>
          <a:p>
            <a:r>
              <a:rPr lang="en-US" dirty="0" smtClean="0"/>
              <a:t>February</a:t>
            </a:r>
            <a:endParaRPr lang="en-US" dirty="0"/>
          </a:p>
        </p:txBody>
      </p:sp>
      <p:sp>
        <p:nvSpPr>
          <p:cNvPr id="3081" name="TextBox 17"/>
          <p:cNvSpPr txBox="1">
            <a:spLocks noChangeArrowheads="1"/>
          </p:cNvSpPr>
          <p:nvPr/>
        </p:nvSpPr>
        <p:spPr bwMode="auto">
          <a:xfrm>
            <a:off x="1776507"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828758" y="0"/>
            <a:ext cx="607859" cy="369332"/>
          </a:xfrm>
          <a:prstGeom prst="rect">
            <a:avLst/>
          </a:prstGeom>
          <a:noFill/>
        </p:spPr>
        <p:txBody>
          <a:bodyPr wrap="none" rtlCol="0">
            <a:spAutoFit/>
          </a:bodyPr>
          <a:lstStyle/>
          <a:p>
            <a:r>
              <a:rPr lang="en-US" dirty="0" smtClean="0"/>
              <a:t>May</a:t>
            </a:r>
            <a:endParaRPr lang="en-US" dirty="0"/>
          </a:p>
        </p:txBody>
      </p:sp>
      <p:sp>
        <p:nvSpPr>
          <p:cNvPr id="23" name="TextBox 22"/>
          <p:cNvSpPr txBox="1"/>
          <p:nvPr/>
        </p:nvSpPr>
        <p:spPr>
          <a:xfrm>
            <a:off x="4876800" y="2602468"/>
            <a:ext cx="1168783" cy="369332"/>
          </a:xfrm>
          <a:prstGeom prst="rect">
            <a:avLst/>
          </a:prstGeom>
          <a:noFill/>
        </p:spPr>
        <p:txBody>
          <a:bodyPr wrap="square" rtlCol="0">
            <a:spAutoFit/>
          </a:bodyPr>
          <a:lstStyle/>
          <a:p>
            <a:r>
              <a:rPr lang="en-US" dirty="0" smtClean="0"/>
              <a:t>March</a:t>
            </a:r>
            <a:endParaRPr lang="en-US" dirty="0"/>
          </a:p>
        </p:txBody>
      </p:sp>
      <p:sp>
        <p:nvSpPr>
          <p:cNvPr id="28" name="TextBox 27"/>
          <p:cNvSpPr txBox="1"/>
          <p:nvPr/>
        </p:nvSpPr>
        <p:spPr>
          <a:xfrm>
            <a:off x="4825808" y="550902"/>
            <a:ext cx="1168783" cy="369332"/>
          </a:xfrm>
          <a:prstGeom prst="rect">
            <a:avLst/>
          </a:prstGeom>
          <a:noFill/>
        </p:spPr>
        <p:txBody>
          <a:bodyPr wrap="square" rtlCol="0">
            <a:spAutoFit/>
          </a:bodyPr>
          <a:lstStyle/>
          <a:p>
            <a:r>
              <a:rPr lang="en-US" dirty="0"/>
              <a:t> </a:t>
            </a:r>
            <a:r>
              <a:rPr lang="en-US" dirty="0" smtClean="0"/>
              <a:t>April</a:t>
            </a:r>
            <a:endParaRPr lang="en-US" dirty="0"/>
          </a:p>
        </p:txBody>
      </p:sp>
      <p:sp>
        <p:nvSpPr>
          <p:cNvPr id="2" name="TextBox 1"/>
          <p:cNvSpPr txBox="1"/>
          <p:nvPr/>
        </p:nvSpPr>
        <p:spPr>
          <a:xfrm>
            <a:off x="6657977" y="457200"/>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sp>
        <p:nvSpPr>
          <p:cNvPr id="22" name="TextBox 21"/>
          <p:cNvSpPr txBox="1"/>
          <p:nvPr/>
        </p:nvSpPr>
        <p:spPr>
          <a:xfrm>
            <a:off x="1143000" y="3440668"/>
            <a:ext cx="659155" cy="369332"/>
          </a:xfrm>
          <a:prstGeom prst="rect">
            <a:avLst/>
          </a:prstGeom>
          <a:noFill/>
        </p:spPr>
        <p:txBody>
          <a:bodyPr wrap="none" rtlCol="0">
            <a:spAutoFit/>
          </a:bodyPr>
          <a:lstStyle/>
          <a:p>
            <a:r>
              <a:rPr lang="en-US" b="1" dirty="0" smtClean="0"/>
              <a:t>June</a:t>
            </a:r>
            <a:endParaRPr lang="en-US" b="1" dirty="0"/>
          </a:p>
        </p:txBody>
      </p:sp>
      <p:pic>
        <p:nvPicPr>
          <p:cNvPr id="24" name="Picture 23"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6436" y="1066800"/>
            <a:ext cx="2320564" cy="1524000"/>
          </a:xfrm>
          <a:prstGeom prst="rect">
            <a:avLst/>
          </a:prstGeom>
          <a:noFill/>
          <a:ln>
            <a:noFill/>
          </a:ln>
        </p:spPr>
      </p:pic>
      <p:pic>
        <p:nvPicPr>
          <p:cNvPr id="30" name="Picture 29"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69331"/>
            <a:ext cx="4080544" cy="3059669"/>
          </a:xfrm>
          <a:prstGeom prst="rect">
            <a:avLst/>
          </a:prstGeom>
          <a:noFill/>
          <a:ln>
            <a:noFill/>
          </a:ln>
        </p:spPr>
      </p:pic>
      <p:pic>
        <p:nvPicPr>
          <p:cNvPr id="27" name="Picture 26"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90" y="3810000"/>
            <a:ext cx="4020854" cy="29718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4" y="3124200"/>
            <a:ext cx="4465826"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54835"/>
            <a:ext cx="4495800" cy="292462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2607"/>
            <a:ext cx="4487452" cy="29191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1600438"/>
          </a:xfrm>
          <a:prstGeom prst="rect">
            <a:avLst/>
          </a:prstGeom>
          <a:noFill/>
        </p:spPr>
        <p:txBody>
          <a:bodyPr wrap="square" rtlCol="0">
            <a:spAutoFit/>
          </a:bodyPr>
          <a:lstStyle/>
          <a:p>
            <a:r>
              <a:rPr lang="en-US" sz="1400" dirty="0" smtClean="0"/>
              <a:t>Last month we said:</a:t>
            </a:r>
          </a:p>
          <a:p>
            <a:r>
              <a:rPr lang="en-US" sz="1400" dirty="0" smtClean="0"/>
              <a:t>Overall </a:t>
            </a:r>
            <a:r>
              <a:rPr lang="en-US" sz="1400" dirty="0" smtClean="0"/>
              <a:t>Moistening tendency in the southeast  and far northwest, but generally drying tendency in the southwest and west. </a:t>
            </a:r>
            <a:endParaRPr lang="en-US" sz="1400" dirty="0" smtClean="0"/>
          </a:p>
          <a:p>
            <a:endParaRPr lang="en-US" sz="1400" dirty="0"/>
          </a:p>
          <a:p>
            <a:r>
              <a:rPr lang="en-US" sz="1400" dirty="0" smtClean="0"/>
              <a:t>Now: about same + drying in </a:t>
            </a:r>
            <a:r>
              <a:rPr lang="en-US" sz="1400" dirty="0" err="1" smtClean="0"/>
              <a:t>NorthEast</a:t>
            </a:r>
            <a:r>
              <a:rPr lang="en-US" sz="1400" dirty="0" smtClean="0"/>
              <a:t>,  but will that turn in to monthly/seasonal drought? </a:t>
            </a:r>
            <a:endParaRPr lang="en-US" sz="1400" dirty="0"/>
          </a:p>
        </p:txBody>
      </p:sp>
      <p:cxnSp>
        <p:nvCxnSpPr>
          <p:cNvPr id="6" name="Straight Arrow Connector 5"/>
          <p:cNvCxnSpPr/>
          <p:nvPr/>
        </p:nvCxnSpPr>
        <p:spPr>
          <a:xfrm flipH="1" flipV="1">
            <a:off x="3276230" y="5029200"/>
            <a:ext cx="381000" cy="76200"/>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cxnSp>
        <p:nvCxnSpPr>
          <p:cNvPr id="20" name="Straight Arrow Connector 19"/>
          <p:cNvCxnSpPr/>
          <p:nvPr/>
        </p:nvCxnSpPr>
        <p:spPr>
          <a:xfrm flipH="1" flipV="1">
            <a:off x="609601" y="4528067"/>
            <a:ext cx="609599" cy="3727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343401"/>
            <a:ext cx="228600" cy="53339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9200" y="4866839"/>
            <a:ext cx="457200" cy="996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21</a:t>
            </a:fld>
            <a:endParaRPr lang="en-US" alt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6" y="685060"/>
            <a:ext cx="3562350" cy="228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073584"/>
            <a:ext cx="3547553" cy="230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13698"/>
            <a:ext cx="4449329" cy="2817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82872"/>
            <a:ext cx="4272602" cy="269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cxnSp>
        <p:nvCxnSpPr>
          <p:cNvPr id="17" name="Straight Arrow Connector 16"/>
          <p:cNvCxnSpPr>
            <a:endCxn id="9" idx="3"/>
          </p:cNvCxnSpPr>
          <p:nvPr/>
        </p:nvCxnSpPr>
        <p:spPr>
          <a:xfrm flipH="1">
            <a:off x="6248400" y="3619500"/>
            <a:ext cx="1782329" cy="10668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7924800" y="4343400"/>
            <a:ext cx="533400" cy="4953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25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22</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1863835091"/>
              </p:ext>
            </p:extLst>
          </p:nvPr>
        </p:nvGraphicFramePr>
        <p:xfrm>
          <a:off x="381000" y="152400"/>
          <a:ext cx="8305800" cy="6095998"/>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11 June 2020</a:t>
                      </a:r>
                      <a:endParaRPr kumimoji="0" lang="en-US" altLang="en-US" sz="2000" b="1" i="0" u="sng" strike="noStrike" cap="none" normalizeH="0" baseline="0" dirty="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kern="1200" dirty="0" smtClean="0">
                          <a:solidFill>
                            <a:schemeClr val="tx1"/>
                          </a:solidFill>
                          <a:effectLst/>
                          <a:latin typeface="Arial" pitchFamily="34" charset="0"/>
                          <a:ea typeface="+mn-ea"/>
                          <a:cs typeface="+mn-cs"/>
                        </a:rPr>
                        <a:t>There is a ~60% chance of ENSO-neutral during Northern Hemisphere summer 2020, with roughly equal chances (~40-50%) of La Niña or ENSO-neutral during the autumn and winter 2020-21.</a:t>
                      </a:r>
                      <a:endParaRPr lang="en-US" sz="1800" kern="1200" dirty="0" smtClean="0">
                        <a:solidFill>
                          <a:schemeClr val="tx1"/>
                        </a:solidFill>
                        <a:effectLst/>
                        <a:latin typeface="Arial" pitchFamily="34" charset="0"/>
                        <a:ea typeface="+mn-ea"/>
                        <a:cs typeface="+mn-cs"/>
                      </a:endParaRPr>
                    </a:p>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kern="1200" dirty="0" smtClean="0">
                          <a:solidFill>
                            <a:schemeClr val="tx1"/>
                          </a:solidFill>
                          <a:effectLst/>
                          <a:latin typeface="Arial" pitchFamily="34" charset="0"/>
                          <a:ea typeface="+mn-ea"/>
                          <a:cs typeface="+mn-cs"/>
                        </a:rPr>
                        <a:t> </a:t>
                      </a:r>
                      <a:endParaRPr lang="en-US" altLang="en-US" sz="1800" b="0" baseline="0" dirty="0">
                        <a:solidFill>
                          <a:schemeClr val="tx1"/>
                        </a:solidFill>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685800"/>
            <a:ext cx="4267200" cy="57515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Officially in ENSO neutral territory now and for next 3-months. </a:t>
            </a:r>
            <a:r>
              <a:rPr lang="en-US" altLang="en-US" sz="1400" dirty="0" smtClean="0">
                <a:latin typeface="Times New Roman" pitchFamily="18" charset="0"/>
              </a:rPr>
              <a:t>But (how soon) will we in La Nina? </a:t>
            </a:r>
            <a:r>
              <a:rPr lang="en-US" altLang="en-US" sz="1400" dirty="0" smtClean="0">
                <a:latin typeface="Times New Roman" pitchFamily="18" charset="0"/>
                <a:sym typeface="Wingdings" panose="05000000000000000000" pitchFamily="2" charset="2"/>
              </a:rPr>
              <a:t> or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10000" y="7620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00726" y="2438400"/>
            <a:ext cx="3833674"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flipV="1">
            <a:off x="4114800" y="1752600"/>
            <a:ext cx="37338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00726" y="615950"/>
            <a:ext cx="3833674"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00726" y="4495800"/>
            <a:ext cx="3833674" cy="220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600200"/>
            <a:ext cx="4191000" cy="646331"/>
          </a:xfrm>
          <a:prstGeom prst="rect">
            <a:avLst/>
          </a:prstGeom>
          <a:noFill/>
        </p:spPr>
        <p:txBody>
          <a:bodyPr wrap="square" rtlCol="0">
            <a:spAutoFit/>
          </a:bodyPr>
          <a:lstStyle/>
          <a:p>
            <a:r>
              <a:rPr lang="en-US" dirty="0" smtClean="0"/>
              <a:t>Tropical Pacific (Nino 3.4) surface SST in ENSO neutral status  vs Subsurface  </a:t>
            </a:r>
            <a:endParaRPr lang="en-US" dirty="0"/>
          </a:p>
        </p:txBody>
      </p:sp>
      <p:pic>
        <p:nvPicPr>
          <p:cNvPr id="8" name="Picture 7"/>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2400" y="228600"/>
            <a:ext cx="4114800" cy="6324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56100" y="3365500"/>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200" y="6248400"/>
            <a:ext cx="4495800" cy="523220"/>
          </a:xfrm>
          <a:prstGeom prst="rect">
            <a:avLst/>
          </a:prstGeom>
          <a:noFill/>
        </p:spPr>
        <p:txBody>
          <a:bodyPr wrap="square" rtlCol="0">
            <a:spAutoFit/>
          </a:bodyPr>
          <a:lstStyle/>
          <a:p>
            <a:r>
              <a:rPr lang="en-US" sz="1400" b="1" dirty="0" smtClean="0">
                <a:solidFill>
                  <a:srgbClr val="FF0000"/>
                </a:solidFill>
              </a:rPr>
              <a:t>ENSO Neutral for this forecast season. Not much help here to models for seasonal  forecast signal!! </a:t>
            </a:r>
            <a:endParaRPr lang="en-US" sz="1400" b="1" dirty="0">
              <a:solidFill>
                <a:srgbClr val="FF0000"/>
              </a:solidFill>
            </a:endParaRPr>
          </a:p>
        </p:txBody>
      </p:sp>
      <p:sp>
        <p:nvSpPr>
          <p:cNvPr id="14" name="TextBox 1"/>
          <p:cNvSpPr txBox="1">
            <a:spLocks noChangeArrowheads="1"/>
          </p:cNvSpPr>
          <p:nvPr/>
        </p:nvSpPr>
        <p:spPr bwMode="auto">
          <a:xfrm>
            <a:off x="76200" y="3364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June </a:t>
            </a:r>
            <a:r>
              <a:rPr lang="en-US" altLang="en-US" sz="1800" dirty="0">
                <a:latin typeface="Times New Roman" pitchFamily="18" charset="0"/>
              </a:rPr>
              <a:t>CPC/IRI forecast</a:t>
            </a:r>
          </a:p>
        </p:txBody>
      </p:sp>
      <p:sp>
        <p:nvSpPr>
          <p:cNvPr id="4" name="TextBox 3"/>
          <p:cNvSpPr txBox="1"/>
          <p:nvPr/>
        </p:nvSpPr>
        <p:spPr>
          <a:xfrm>
            <a:off x="5181600" y="5486400"/>
            <a:ext cx="1828800" cy="523220"/>
          </a:xfrm>
          <a:prstGeom prst="rect">
            <a:avLst/>
          </a:prstGeom>
          <a:noFill/>
        </p:spPr>
        <p:txBody>
          <a:bodyPr wrap="square" rtlCol="0">
            <a:spAutoFit/>
          </a:bodyPr>
          <a:lstStyle/>
          <a:p>
            <a:r>
              <a:rPr lang="en-US" sz="1400" b="1" dirty="0" smtClean="0">
                <a:solidFill>
                  <a:srgbClr val="0033CC"/>
                </a:solidFill>
              </a:rPr>
              <a:t>CPC consolidation </a:t>
            </a:r>
            <a:r>
              <a:rPr lang="en-US" sz="1400" b="1" dirty="0" err="1" smtClean="0">
                <a:solidFill>
                  <a:srgbClr val="0033CC"/>
                </a:solidFill>
              </a:rPr>
              <a:t>fcst</a:t>
            </a:r>
            <a:r>
              <a:rPr lang="en-US" sz="1400" b="1" dirty="0" smtClean="0">
                <a:solidFill>
                  <a:srgbClr val="0033CC"/>
                </a:solidFill>
              </a:rPr>
              <a:t> should stop here..</a:t>
            </a:r>
            <a:endParaRPr lang="en-US" sz="1400" b="1" dirty="0">
              <a:solidFill>
                <a:srgbClr val="0033CC"/>
              </a:solidFill>
            </a:endParaRPr>
          </a:p>
        </p:txBody>
      </p:sp>
      <p:cxnSp>
        <p:nvCxnSpPr>
          <p:cNvPr id="8" name="Straight Arrow Connector 7"/>
          <p:cNvCxnSpPr/>
          <p:nvPr/>
        </p:nvCxnSpPr>
        <p:spPr>
          <a:xfrm flipV="1">
            <a:off x="6915150" y="5334000"/>
            <a:ext cx="933450" cy="533400"/>
          </a:xfrm>
          <a:prstGeom prst="straightConnector1">
            <a:avLst/>
          </a:prstGeom>
          <a:ln w="19050">
            <a:solidFill>
              <a:srgbClr val="0033CC"/>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15362" name="Picture 2" descr="ensoPlot_04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1" y="76200"/>
            <a:ext cx="4457700" cy="3209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https://iri.columbia.edu/wp-content/uploads/2020/05/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762000"/>
            <a:ext cx="3934599" cy="262306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iri.columbia.edu/wp-content/uploads/2020/06/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99" y="3701534"/>
            <a:ext cx="3934599" cy="262306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447800" y="3200400"/>
            <a:ext cx="381000" cy="1704811"/>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886200" y="3124200"/>
            <a:ext cx="1066800" cy="1600438"/>
          </a:xfrm>
          <a:prstGeom prst="rect">
            <a:avLst/>
          </a:prstGeom>
          <a:noFill/>
        </p:spPr>
        <p:txBody>
          <a:bodyPr wrap="square" rtlCol="0">
            <a:spAutoFit/>
          </a:bodyPr>
          <a:lstStyle/>
          <a:p>
            <a:r>
              <a:rPr lang="en-US" sz="1400" b="1" dirty="0" smtClean="0">
                <a:solidFill>
                  <a:srgbClr val="0033CC"/>
                </a:solidFill>
              </a:rPr>
              <a:t>Onwards to quick  increasing  probability for La Nina later in the year.</a:t>
            </a:r>
            <a:endParaRPr lang="en-US" sz="1400" b="1" dirty="0">
              <a:solidFill>
                <a:srgbClr val="0033CC"/>
              </a:solidFill>
            </a:endParaRPr>
          </a:p>
        </p:txBody>
      </p:sp>
      <p:pic>
        <p:nvPicPr>
          <p:cNvPr id="6148" name="Picture 4" descr="https://iri.columbia.edu/wp-content/uploads/2020/05/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6301" y="3429000"/>
            <a:ext cx="4457700" cy="3158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(June)/</a:t>
            </a:r>
            <a:r>
              <a:rPr lang="en-US" altLang="en-US" sz="2400" kern="0" dirty="0"/>
              <a:t>Seasonal </a:t>
            </a:r>
            <a:r>
              <a:rPr lang="en-US" altLang="en-US" sz="2400" kern="0" dirty="0" smtClean="0"/>
              <a:t>(JJA)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7170" name="Picture 2" descr="Latest 9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881716"/>
            <a:ext cx="3962400" cy="367148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cpc.ncep.noaa.gov/products/predictions/long_range/lead14/off15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564694" cy="350520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9" y="3933825"/>
            <a:ext cx="3705168" cy="237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5240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2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572000" y="1600200"/>
            <a:ext cx="2438400" cy="954107"/>
          </a:xfrm>
          <a:prstGeom prst="rect">
            <a:avLst/>
          </a:prstGeom>
          <a:noFill/>
        </p:spPr>
        <p:txBody>
          <a:bodyPr wrap="square" rtlCol="0">
            <a:spAutoFit/>
          </a:bodyPr>
          <a:lstStyle/>
          <a:p>
            <a:r>
              <a:rPr lang="en-US" sz="1400" b="1" dirty="0" smtClean="0"/>
              <a:t>Probably flooding in some parts of the SE this week!!</a:t>
            </a:r>
          </a:p>
          <a:p>
            <a:r>
              <a:rPr lang="en-US" sz="1400" b="1" dirty="0" smtClean="0"/>
              <a:t>But relative dryness parts of Dakotas Minnesota  </a:t>
            </a:r>
            <a:endParaRPr lang="en-US" sz="1400" b="1" dirty="0"/>
          </a:p>
        </p:txBody>
      </p:sp>
      <p:pic>
        <p:nvPicPr>
          <p:cNvPr id="13314" name="Picture 2" descr="https://www.wpc.ncep.noaa.gov/qpf/p168i.gif?15922558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4550"/>
            <a:ext cx="4343401" cy="304581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9906" y="3352800"/>
            <a:ext cx="469409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28</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(June)/</a:t>
            </a:r>
            <a:r>
              <a:rPr lang="en-US" altLang="en-US" sz="2400" kern="0" dirty="0"/>
              <a:t>Seasonal </a:t>
            </a:r>
            <a:r>
              <a:rPr lang="en-US" altLang="en-US" sz="2400" kern="0" dirty="0" smtClean="0"/>
              <a:t>(JJA)  </a:t>
            </a:r>
            <a:endParaRPr lang="en-US" altLang="en-US" sz="2400" kern="0" dirty="0"/>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36692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8092197" y="2391407"/>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May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429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May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9218"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76200"/>
            <a:ext cx="3538537" cy="34794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37738"/>
            <a:ext cx="4029075" cy="35154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973127"/>
            <a:ext cx="3876675" cy="273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www.cpc.ncep.noaa.gov/products/NMME/prob/images/prob_ensemble_prate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708" y="3228975"/>
            <a:ext cx="3970292" cy="3067051"/>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1"/>
          <p:cNvSpPr>
            <a:spLocks noChangeArrowheads="1"/>
          </p:cNvSpPr>
          <p:nvPr/>
        </p:nvSpPr>
        <p:spPr bwMode="auto">
          <a:xfrm>
            <a:off x="4255120" y="1967345"/>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July</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smtClean="0">
                <a:latin typeface="Times New Roman" pitchFamily="18" charset="0"/>
              </a:rPr>
              <a:t>JAS</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29</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495800"/>
            <a:ext cx="2286000" cy="10668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384995"/>
          </a:xfrm>
          <a:prstGeom prst="rect">
            <a:avLst/>
          </a:prstGeom>
          <a:noFill/>
        </p:spPr>
        <p:txBody>
          <a:bodyPr wrap="square" rtlCol="0">
            <a:spAutoFit/>
          </a:bodyPr>
          <a:lstStyle/>
          <a:p>
            <a:r>
              <a:rPr lang="en-US" sz="1400" dirty="0" smtClean="0"/>
              <a:t>These </a:t>
            </a:r>
            <a:r>
              <a:rPr lang="en-US" sz="1400" dirty="0" smtClean="0"/>
              <a:t>NMME models always make these red-dot forecasts.</a:t>
            </a:r>
            <a:endParaRPr lang="en-US" sz="1400" dirty="0"/>
          </a:p>
        </p:txBody>
      </p:sp>
      <p:sp>
        <p:nvSpPr>
          <p:cNvPr id="10" name="TextBox 9"/>
          <p:cNvSpPr txBox="1"/>
          <p:nvPr/>
        </p:nvSpPr>
        <p:spPr>
          <a:xfrm>
            <a:off x="3901242" y="4800600"/>
            <a:ext cx="1432757" cy="1384995"/>
          </a:xfrm>
          <a:prstGeom prst="rect">
            <a:avLst/>
          </a:prstGeom>
          <a:noFill/>
        </p:spPr>
        <p:txBody>
          <a:bodyPr wrap="square" rtlCol="0">
            <a:spAutoFit/>
          </a:bodyPr>
          <a:lstStyle/>
          <a:p>
            <a:r>
              <a:rPr lang="en-US" sz="1400" dirty="0" smtClean="0"/>
              <a:t>There is not much precip signal in drought areas? </a:t>
            </a:r>
            <a:r>
              <a:rPr lang="en-US" sz="1400" dirty="0"/>
              <a:t>e</a:t>
            </a:r>
            <a:r>
              <a:rPr lang="en-US" sz="1400" dirty="0" smtClean="0"/>
              <a:t>xcept for a weak signal </a:t>
            </a:r>
            <a:r>
              <a:rPr lang="en-US" sz="1400" dirty="0" err="1" smtClean="0"/>
              <a:t>ner</a:t>
            </a:r>
            <a:r>
              <a:rPr lang="en-US" sz="1400" dirty="0" smtClean="0"/>
              <a:t> MT/IDWY</a:t>
            </a:r>
            <a:endParaRPr lang="en-US" sz="1400" dirty="0"/>
          </a:p>
        </p:txBody>
      </p:sp>
      <p:pic>
        <p:nvPicPr>
          <p:cNvPr id="1026" name="Picture 2"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708" y="0"/>
            <a:ext cx="3947482" cy="30494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pc.ncep.noaa.gov/products/NMME/prob/images/prob_ensemble_tmp2m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0" y="36990"/>
            <a:ext cx="3897250" cy="3010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86946"/>
            <a:ext cx="3901242" cy="3013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May 2020- Aug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05/21/20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June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05/31/20</a:t>
            </a:r>
            <a:endParaRPr lang="en-US" altLang="en-US" sz="1600" dirty="0">
              <a:latin typeface="Times New Roman" pitchFamily="18" charset="0"/>
            </a:endParaRPr>
          </a:p>
        </p:txBody>
      </p:sp>
      <p:sp>
        <p:nvSpPr>
          <p:cNvPr id="8" name="TextBox 7"/>
          <p:cNvSpPr txBox="1"/>
          <p:nvPr/>
        </p:nvSpPr>
        <p:spPr>
          <a:xfrm>
            <a:off x="4343400" y="438835"/>
            <a:ext cx="4762500" cy="323165"/>
          </a:xfrm>
          <a:prstGeom prst="rect">
            <a:avLst/>
          </a:prstGeom>
          <a:noFill/>
        </p:spPr>
        <p:txBody>
          <a:bodyPr wrap="square" rtlCol="0">
            <a:spAutoFit/>
          </a:bodyPr>
          <a:lstStyle/>
          <a:p>
            <a:r>
              <a:rPr lang="en-US" sz="1500" u="sng" dirty="0"/>
              <a:t>(New Seasonal Drought Outlook to be released in 2 days!) </a:t>
            </a:r>
          </a:p>
        </p:txBody>
      </p:sp>
      <p:sp>
        <p:nvSpPr>
          <p:cNvPr id="2" name="TextBox 1"/>
          <p:cNvSpPr txBox="1"/>
          <p:nvPr/>
        </p:nvSpPr>
        <p:spPr>
          <a:xfrm>
            <a:off x="0" y="3657600"/>
            <a:ext cx="5257800" cy="3108543"/>
          </a:xfrm>
          <a:prstGeom prst="rect">
            <a:avLst/>
          </a:prstGeom>
          <a:noFill/>
        </p:spPr>
        <p:txBody>
          <a:bodyPr wrap="square" rtlCol="0">
            <a:spAutoFit/>
          </a:bodyPr>
          <a:lstStyle/>
          <a:p>
            <a:pPr marL="0" lvl="1"/>
            <a:r>
              <a:rPr lang="en-US" sz="1400" dirty="0"/>
              <a:t>As </a:t>
            </a:r>
            <a:r>
              <a:rPr lang="en-US" sz="1400" dirty="0" smtClean="0"/>
              <a:t>we suggested here, and as outlooks </a:t>
            </a:r>
            <a:r>
              <a:rPr lang="en-US" sz="1400" dirty="0"/>
              <a:t>correctly indicated, drought in southeast have disappeared. </a:t>
            </a:r>
          </a:p>
          <a:p>
            <a:pPr marL="0" lvl="1"/>
            <a:endParaRPr lang="en-US" sz="1400" dirty="0" smtClean="0"/>
          </a:p>
          <a:p>
            <a:pPr marL="0" lvl="1"/>
            <a:r>
              <a:rPr lang="en-US" sz="1400" dirty="0" smtClean="0"/>
              <a:t>Historically skill wise, our Drought outlooks, do better once drought is already identified in the drought monitor (USDM) in some form. </a:t>
            </a:r>
            <a:r>
              <a:rPr lang="en-US" sz="1400" dirty="0" smtClean="0"/>
              <a:t>We do not always identify new/developing droughts correctly, and our skill here is relatively poor.  I notice some general reluctance to declare new drought development areas.</a:t>
            </a:r>
            <a:endParaRPr lang="en-US" sz="1400" dirty="0" smtClean="0"/>
          </a:p>
          <a:p>
            <a:pPr marL="0" lvl="1"/>
            <a:endParaRPr lang="en-US" sz="1400" dirty="0" smtClean="0"/>
          </a:p>
          <a:p>
            <a:pPr marL="0" lvl="1"/>
            <a:r>
              <a:rPr lang="en-US" sz="1400" dirty="0" smtClean="0"/>
              <a:t>Last few months in these briefings, and in form of recommendations, even before drought development areas were identified in the USDM in the Northern Great Plains area of the Dakotas and vicinity, we had been cautioning for possible drought development in the region, and accordingly the dry/drought areas have increased, as indicated in DM. </a:t>
            </a:r>
          </a:p>
        </p:txBody>
      </p:sp>
      <p:pic>
        <p:nvPicPr>
          <p:cNvPr id="2050"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26473"/>
            <a:ext cx="4114800" cy="30741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50227"/>
            <a:ext cx="3886200" cy="300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30</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smtClean="0"/>
              <a:t>Agreement/Disagreement in the various NMME models’ MJJ seasonal Precip. </a:t>
            </a:r>
            <a:r>
              <a:rPr lang="en-US" dirty="0" err="1" smtClean="0"/>
              <a:t>Forecst</a:t>
            </a:r>
            <a:r>
              <a:rPr lang="en-US" dirty="0" smtClean="0"/>
              <a: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732"/>
            <a:ext cx="9144000" cy="625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xmlns:lc="http://schemas.openxmlformats.org/drawingml/2006/lockedCanvas" id="{AAB6E9A7-A119-7940-868C-CA1616528807}"/>
              </a:ext>
            </a:extLst>
          </p:cNvPr>
          <p:cNvPicPr>
            <a:picLocks noChangeAspect="1"/>
          </p:cNvPicPr>
          <p:nvPr/>
        </p:nvPicPr>
        <p:blipFill>
          <a:blip r:embed="rId2"/>
          <a:stretch>
            <a:fillRect/>
          </a:stretch>
        </p:blipFill>
        <p:spPr>
          <a:xfrm>
            <a:off x="0" y="76200"/>
            <a:ext cx="6248400" cy="6553200"/>
          </a:xfrm>
          <a:prstGeom prst="rect">
            <a:avLst/>
          </a:prstGeom>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31</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077200" y="2949714"/>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grpSp>
        <p:nvGrpSpPr>
          <p:cNvPr id="3" name="Group 2"/>
          <p:cNvGrpSpPr/>
          <p:nvPr/>
        </p:nvGrpSpPr>
        <p:grpSpPr>
          <a:xfrm>
            <a:off x="2057401" y="228600"/>
            <a:ext cx="7086600" cy="6477001"/>
            <a:chOff x="2286001" y="228601"/>
            <a:chExt cx="6858000" cy="6553200"/>
          </a:xfrm>
        </p:grpSpPr>
        <p:sp>
          <p:nvSpPr>
            <p:cNvPr id="13" name="Rectangle 12"/>
            <p:cNvSpPr/>
            <p:nvPr/>
          </p:nvSpPr>
          <p:spPr>
            <a:xfrm>
              <a:off x="2286001" y="228601"/>
              <a:ext cx="6858000" cy="65532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 xmlns:a16="http://schemas.microsoft.com/office/drawing/2014/main" xmlns:lc="http://schemas.openxmlformats.org/drawingml/2006/lockedCanvas" id="{C3BE60C7-6513-7643-AB33-DD94D553F489}"/>
                </a:ext>
              </a:extLst>
            </p:cNvPr>
            <p:cNvPicPr>
              <a:picLocks noChangeAspect="1"/>
            </p:cNvPicPr>
            <p:nvPr/>
          </p:nvPicPr>
          <p:blipFill>
            <a:blip r:embed="rId4"/>
            <a:stretch>
              <a:fillRect/>
            </a:stretch>
          </p:blipFill>
          <p:spPr>
            <a:xfrm>
              <a:off x="2342681" y="304800"/>
              <a:ext cx="6801319" cy="6477000"/>
            </a:xfrm>
            <a:prstGeom prst="rect">
              <a:avLst/>
            </a:prstGeom>
          </p:spPr>
        </p:pic>
      </p:grpSp>
      <p:cxnSp>
        <p:nvCxnSpPr>
          <p:cNvPr id="5" name="Straight Arrow Connector 4"/>
          <p:cNvCxnSpPr/>
          <p:nvPr/>
        </p:nvCxnSpPr>
        <p:spPr>
          <a:xfrm flipV="1">
            <a:off x="1790700" y="1829432"/>
            <a:ext cx="533400" cy="129540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811170" y="3348045"/>
            <a:ext cx="609600" cy="121126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76800" y="-76200"/>
            <a:ext cx="4190999" cy="307777"/>
          </a:xfrm>
          <a:prstGeom prst="rect">
            <a:avLst/>
          </a:prstGeom>
          <a:noFill/>
        </p:spPr>
        <p:txBody>
          <a:bodyPr wrap="square" rtlCol="0">
            <a:spAutoFit/>
          </a:bodyPr>
          <a:lstStyle/>
          <a:p>
            <a:r>
              <a:rPr lang="en-US" sz="1400" dirty="0" smtClean="0"/>
              <a:t>      Made from last month compared with this month</a:t>
            </a:r>
            <a:endParaRPr lang="en-US" sz="1400" dirty="0"/>
          </a:p>
        </p:txBody>
      </p: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xmlns:lc="http://schemas.openxmlformats.org/drawingml/2006/lockedCanvas" id="{A1E14E90-58B1-0342-BD4A-31DF80FF1561}"/>
              </a:ext>
            </a:extLst>
          </p:cNvPr>
          <p:cNvPicPr>
            <a:picLocks noChangeAspect="1"/>
          </p:cNvPicPr>
          <p:nvPr/>
        </p:nvPicPr>
        <p:blipFill>
          <a:blip r:embed="rId2"/>
          <a:stretch>
            <a:fillRect/>
          </a:stretch>
        </p:blipFill>
        <p:spPr>
          <a:xfrm>
            <a:off x="0" y="76200"/>
            <a:ext cx="6781800" cy="6477000"/>
          </a:xfrm>
          <a:prstGeom prst="rect">
            <a:avLst/>
          </a:prstGeom>
        </p:spPr>
      </p:pic>
      <p:sp>
        <p:nvSpPr>
          <p:cNvPr id="5" name="Rectangle 4"/>
          <p:cNvSpPr/>
          <p:nvPr/>
        </p:nvSpPr>
        <p:spPr>
          <a:xfrm>
            <a:off x="2362201" y="304800"/>
            <a:ext cx="6781800" cy="6553199"/>
          </a:xfrm>
          <a:prstGeom prst="rect">
            <a:avLst/>
          </a:prstGeom>
          <a:noFill/>
          <a:ln>
            <a:solidFill>
              <a:srgbClr val="6600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xmlns:lc="http://schemas.openxmlformats.org/drawingml/2006/lockedCanvas" id="{A1A39EEB-07E5-1843-8943-7E9772F772B3}"/>
              </a:ext>
            </a:extLst>
          </p:cNvPr>
          <p:cNvPicPr>
            <a:picLocks noChangeAspect="1"/>
          </p:cNvPicPr>
          <p:nvPr/>
        </p:nvPicPr>
        <p:blipFill>
          <a:blip r:embed="rId3"/>
          <a:stretch>
            <a:fillRect/>
          </a:stretch>
        </p:blipFill>
        <p:spPr>
          <a:xfrm>
            <a:off x="2362201" y="304799"/>
            <a:ext cx="6797335" cy="6553199"/>
          </a:xfrm>
          <a:prstGeom prst="rect">
            <a:avLst/>
          </a:prstGeom>
        </p:spPr>
      </p:pic>
      <p:cxnSp>
        <p:nvCxnSpPr>
          <p:cNvPr id="7" name="Straight Arrow Connector 6"/>
          <p:cNvCxnSpPr/>
          <p:nvPr/>
        </p:nvCxnSpPr>
        <p:spPr>
          <a:xfrm>
            <a:off x="1981200" y="3200400"/>
            <a:ext cx="5334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33</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months ago</a:t>
            </a:r>
            <a:r>
              <a:rPr lang="en-US" sz="1400" dirty="0" smtClean="0"/>
              <a:t>: </a:t>
            </a:r>
            <a:endParaRPr lang="en-US" sz="1400" dirty="0"/>
          </a:p>
          <a:p>
            <a:pPr algn="ctr"/>
            <a:r>
              <a:rPr lang="en-US" sz="1400" dirty="0" smtClean="0"/>
              <a:t>05/12/2020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09"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09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Initial </a:t>
            </a:r>
            <a:r>
              <a:rPr lang="en-US" sz="1400" b="1" dirty="0"/>
              <a:t>Conditions</a:t>
            </a:r>
            <a:r>
              <a:rPr lang="en-US" sz="1400" dirty="0"/>
              <a:t>: </a:t>
            </a:r>
          </a:p>
          <a:p>
            <a:pPr algn="ctr"/>
            <a:r>
              <a:rPr lang="en-US" sz="1400" dirty="0" smtClean="0"/>
              <a:t>06/09/2020</a:t>
            </a:r>
            <a:endParaRPr lang="en-US" sz="1400" dirty="0"/>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962400"/>
            <a:ext cx="3544852" cy="276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9892" y="801431"/>
            <a:ext cx="3652760" cy="2789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371601"/>
            <a:ext cx="4328684" cy="51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93" y="1371600"/>
            <a:ext cx="631392" cy="51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rc 4">
            <a:extLst>
              <a:ext uri="{FF2B5EF4-FFF2-40B4-BE49-F238E27FC236}">
                <a16:creationId xmlns="" xmlns:a16="http://schemas.microsoft.com/office/drawing/2014/main" id="{DB892C8E-D254-4459-AF9C-DE1EA95D7B80}"/>
              </a:ext>
            </a:extLst>
          </p:cNvPr>
          <p:cNvSpPr/>
          <p:nvPr/>
        </p:nvSpPr>
        <p:spPr>
          <a:xfrm rot="21277844">
            <a:off x="7586264" y="2651605"/>
            <a:ext cx="1105464" cy="3278406"/>
          </a:xfrm>
          <a:prstGeom prst="arc">
            <a:avLst>
              <a:gd name="adj1" fmla="val 16215703"/>
              <a:gd name="adj2" fmla="val 557407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flipV="1">
            <a:off x="6705600" y="1676400"/>
            <a:ext cx="0" cy="289560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52400"/>
            <a:ext cx="9144000" cy="67056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Over </a:t>
            </a:r>
            <a:r>
              <a:rPr lang="en-US" sz="1300" dirty="0">
                <a:latin typeface="Trebuchet MS" panose="020B0603020202020204" pitchFamily="34" charset="0"/>
              </a:rPr>
              <a:t>the last several months, drought, overall has increased in area across the South and the West</a:t>
            </a:r>
            <a:r>
              <a:rPr lang="en-US" sz="1200" dirty="0"/>
              <a:t>. </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The </a:t>
            </a:r>
            <a:r>
              <a:rPr lang="en-US" sz="1300" dirty="0">
                <a:latin typeface="Trebuchet MS" panose="020B0603020202020204" pitchFamily="34" charset="0"/>
              </a:rPr>
              <a:t>short/long term drought in the four corner states area (AZ/NM/ UT/CO) has expanded and intensified eastward to the neighboring states of  KS/OK/TX.</a:t>
            </a:r>
          </a:p>
          <a:p>
            <a:pPr marL="457200" lvl="1" indent="-228600">
              <a:buFontTx/>
              <a:buChar char="-"/>
            </a:pPr>
            <a:r>
              <a:rPr lang="en-US" sz="1300" dirty="0" smtClean="0">
                <a:latin typeface="Trebuchet MS" panose="020B0603020202020204" pitchFamily="34" charset="0"/>
              </a:rPr>
              <a:t>Existing Drought in OR, Northern CA, NV, ID, WA, UT continues.</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The drought in the </a:t>
            </a:r>
            <a:r>
              <a:rPr lang="en-US" sz="1300" dirty="0" smtClean="0">
                <a:latin typeface="Trebuchet MS" panose="020B0603020202020204" pitchFamily="34" charset="0"/>
              </a:rPr>
              <a:t>southern TX and  </a:t>
            </a:r>
            <a:r>
              <a:rPr lang="en-US" sz="1300" dirty="0" smtClean="0">
                <a:latin typeface="Trebuchet MS" panose="020B0603020202020204" pitchFamily="34" charset="0"/>
              </a:rPr>
              <a:t>along the Gulf coast has </a:t>
            </a:r>
            <a:r>
              <a:rPr lang="en-US" sz="1300" dirty="0" smtClean="0">
                <a:latin typeface="Trebuchet MS" panose="020B0603020202020204" pitchFamily="34" charset="0"/>
              </a:rPr>
              <a:t>mostly disappeared .</a:t>
            </a:r>
          </a:p>
          <a:p>
            <a:pPr marL="457200" lvl="1" indent="-228600">
              <a:buFontTx/>
              <a:buChar char="-"/>
            </a:pPr>
            <a:r>
              <a:rPr lang="en-US" sz="1300" dirty="0" smtClean="0">
                <a:latin typeface="Trebuchet MS" panose="020B0603020202020204" pitchFamily="34" charset="0"/>
              </a:rPr>
              <a:t>Drought in </a:t>
            </a:r>
            <a:r>
              <a:rPr lang="en-US" sz="1300" dirty="0">
                <a:latin typeface="Trebuchet MS" panose="020B0603020202020204" pitchFamily="34" charset="0"/>
              </a:rPr>
              <a:t>N</a:t>
            </a:r>
            <a:r>
              <a:rPr lang="en-US" sz="1300" dirty="0" smtClean="0">
                <a:latin typeface="Trebuchet MS" panose="020B0603020202020204" pitchFamily="34" charset="0"/>
              </a:rPr>
              <a:t>orthern Great Plains States of the Dakotas, WY have intensified or expanded  </a:t>
            </a:r>
          </a:p>
          <a:p>
            <a:pPr marL="457200" lvl="1" indent="-228600">
              <a:buFontTx/>
              <a:buChar char="-"/>
            </a:pPr>
            <a:r>
              <a:rPr lang="en-US" sz="1300" dirty="0" smtClean="0">
                <a:latin typeface="Trebuchet MS" panose="020B0603020202020204" pitchFamily="34" charset="0"/>
              </a:rPr>
              <a:t>Some </a:t>
            </a:r>
            <a:r>
              <a:rPr lang="en-US" sz="1300" dirty="0">
                <a:latin typeface="Trebuchet MS" panose="020B0603020202020204" pitchFamily="34" charset="0"/>
              </a:rPr>
              <a:t>of California reservoirs levels are  below their historical average levels.  Next rainy season is 6-months away</a:t>
            </a:r>
            <a:r>
              <a:rPr lang="en-US" sz="1300" dirty="0" smtClean="0">
                <a:latin typeface="Trebuchet MS" panose="020B0603020202020204" pitchFamily="34" charset="0"/>
              </a:rPr>
              <a:t>.</a:t>
            </a:r>
          </a:p>
          <a:p>
            <a:pPr marL="0" lvl="1" indent="0">
              <a:buNone/>
            </a:pPr>
            <a:r>
              <a:rPr lang="en-US" altLang="en-US" sz="1600" b="1" dirty="0">
                <a:solidFill>
                  <a:srgbClr val="FF0000"/>
                </a:solidFill>
              </a:rPr>
              <a:t>Current ENSO status and </a:t>
            </a:r>
            <a:r>
              <a:rPr lang="en-US" altLang="en-US" sz="1600" b="1" dirty="0" smtClean="0">
                <a:solidFill>
                  <a:srgbClr val="FF0000"/>
                </a:solidFill>
              </a:rPr>
              <a:t>forecast: </a:t>
            </a:r>
          </a:p>
          <a:p>
            <a:pPr marL="461963" lvl="1" indent="-231775">
              <a:buNone/>
            </a:pPr>
            <a:r>
              <a:rPr lang="en-US" sz="1300" kern="1200" dirty="0" smtClean="0">
                <a:latin typeface="Trebuchet MS" panose="020B0603020202020204" pitchFamily="34" charset="0"/>
              </a:rPr>
              <a:t>-    There </a:t>
            </a:r>
            <a:r>
              <a:rPr lang="en-US" sz="1300" kern="1200" dirty="0">
                <a:latin typeface="Trebuchet MS" panose="020B0603020202020204" pitchFamily="34" charset="0"/>
              </a:rPr>
              <a:t>is a ~60% chance of ENSO-neutral during Northern Hemisphere summer 2020, with roughly equal chances (~40-50%) of La Niña or ENSO-neutral during the autumn and winter 2020-21.</a:t>
            </a:r>
            <a:endParaRPr lang="en-US" altLang="en-US" sz="1300" dirty="0">
              <a:latin typeface="Trebuchet MS" panose="020B0603020202020204" pitchFamily="34" charset="0"/>
            </a:endParaRPr>
          </a:p>
          <a:p>
            <a:pPr marL="0" lvl="1" indent="0">
              <a:buNone/>
            </a:pPr>
            <a:r>
              <a:rPr lang="en-US" altLang="en-US" sz="1600" b="1" dirty="0" smtClean="0">
                <a:solidFill>
                  <a:srgbClr val="FF0000"/>
                </a:solidFill>
              </a:rPr>
              <a:t>Prediction</a:t>
            </a:r>
            <a:r>
              <a:rPr lang="en-US" altLang="en-US" sz="1600" b="1" dirty="0" smtClean="0">
                <a:solidFill>
                  <a:srgbClr val="FF0000"/>
                </a:solidFill>
              </a:rPr>
              <a:t>: </a:t>
            </a:r>
          </a:p>
          <a:p>
            <a:pPr marL="457200" lvl="1" indent="-228600"/>
            <a:r>
              <a:rPr lang="en-US" sz="1300" dirty="0" smtClean="0">
                <a:latin typeface="Trebuchet MS" panose="020B0603020202020204" pitchFamily="34" charset="0"/>
              </a:rPr>
              <a:t>Generally useful skill in </a:t>
            </a:r>
            <a:r>
              <a:rPr lang="en-US" sz="1300" dirty="0" smtClean="0">
                <a:latin typeface="Trebuchet MS" panose="020B0603020202020204" pitchFamily="34" charset="0"/>
              </a:rPr>
              <a:t>seasonal forecasting of rainfall is low, and that is only slightly enhanced when there is an enhanced tropical boundary forcing/ENSO. Unfortunately, t</a:t>
            </a:r>
            <a:r>
              <a:rPr lang="en-US" sz="1300" dirty="0" smtClean="0">
                <a:latin typeface="Trebuchet MS" panose="020B0603020202020204" pitchFamily="34" charset="0"/>
              </a:rPr>
              <a:t>he </a:t>
            </a:r>
            <a:r>
              <a:rPr lang="en-US" sz="1300" dirty="0" smtClean="0">
                <a:latin typeface="Trebuchet MS" panose="020B0603020202020204" pitchFamily="34" charset="0"/>
              </a:rPr>
              <a:t>continued presence and forecast </a:t>
            </a:r>
            <a:r>
              <a:rPr lang="en-US" sz="1300" dirty="0" smtClean="0">
                <a:latin typeface="Trebuchet MS" panose="020B0603020202020204" pitchFamily="34" charset="0"/>
              </a:rPr>
              <a:t> of ENSO </a:t>
            </a:r>
            <a:r>
              <a:rPr lang="en-US" sz="1300" dirty="0">
                <a:latin typeface="Trebuchet MS" panose="020B0603020202020204" pitchFamily="34" charset="0"/>
              </a:rPr>
              <a:t>conditions in the tropical equatorial Pacific </a:t>
            </a:r>
            <a:r>
              <a:rPr lang="en-US" sz="1300" dirty="0" smtClean="0">
                <a:latin typeface="Trebuchet MS" panose="020B0603020202020204" pitchFamily="34" charset="0"/>
              </a:rPr>
              <a:t>through the </a:t>
            </a:r>
            <a:r>
              <a:rPr lang="en-US" sz="1300" dirty="0" smtClean="0">
                <a:latin typeface="Trebuchet MS" panose="020B0603020202020204" pitchFamily="34" charset="0"/>
              </a:rPr>
              <a:t>rest of </a:t>
            </a:r>
            <a:r>
              <a:rPr lang="en-US" sz="1300" dirty="0" smtClean="0">
                <a:latin typeface="Trebuchet MS" panose="020B0603020202020204" pitchFamily="34" charset="0"/>
              </a:rPr>
              <a:t>summer</a:t>
            </a:r>
            <a:r>
              <a:rPr lang="en-US" sz="1300" dirty="0" smtClean="0">
                <a:latin typeface="Trebuchet MS" panose="020B0603020202020204" pitchFamily="34" charset="0"/>
              </a:rPr>
              <a:t>, </a:t>
            </a:r>
            <a:r>
              <a:rPr lang="en-US" sz="1300" dirty="0">
                <a:latin typeface="Trebuchet MS" panose="020B0603020202020204" pitchFamily="34" charset="0"/>
              </a:rPr>
              <a:t>is </a:t>
            </a:r>
            <a:r>
              <a:rPr lang="en-US" sz="1300" dirty="0" smtClean="0">
                <a:latin typeface="Trebuchet MS" panose="020B0603020202020204" pitchFamily="34" charset="0"/>
              </a:rPr>
              <a:t>taking away the  little edge </a:t>
            </a:r>
            <a:r>
              <a:rPr lang="en-US" sz="1300" dirty="0">
                <a:latin typeface="Trebuchet MS" panose="020B0603020202020204" pitchFamily="34" charset="0"/>
              </a:rPr>
              <a:t>and confidence </a:t>
            </a:r>
            <a:r>
              <a:rPr lang="en-US" sz="1300" dirty="0" smtClean="0">
                <a:latin typeface="Trebuchet MS" panose="020B0603020202020204" pitchFamily="34" charset="0"/>
              </a:rPr>
              <a:t>in </a:t>
            </a:r>
            <a:r>
              <a:rPr lang="en-US" sz="1300" dirty="0" smtClean="0">
                <a:latin typeface="Trebuchet MS" panose="020B0603020202020204" pitchFamily="34" charset="0"/>
              </a:rPr>
              <a:t>the model’s seasonal forecasts of precipitation.  Also the continued forecast of above normal monthly/seasonal temperatures across the entire US, does not help the drought conditions in the west</a:t>
            </a:r>
            <a:r>
              <a:rPr lang="en-US" sz="1300" dirty="0" smtClean="0">
                <a:latin typeface="Trebuchet MS" panose="020B0603020202020204" pitchFamily="34" charset="0"/>
              </a:rPr>
              <a:t>. </a:t>
            </a:r>
          </a:p>
          <a:p>
            <a:pPr marL="457200" lvl="1" indent="-228600"/>
            <a:r>
              <a:rPr lang="en-US" sz="1300" dirty="0" smtClean="0">
                <a:latin typeface="Trebuchet MS" panose="020B0603020202020204" pitchFamily="34" charset="0"/>
              </a:rPr>
              <a:t>No new drought development is likely in the southeast, east of TX and along Atlantic coastal states. </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The drought in the west and the four corners region </a:t>
            </a:r>
            <a:r>
              <a:rPr lang="en-US" sz="1300" dirty="0" smtClean="0">
                <a:latin typeface="Trebuchet MS" panose="020B0603020202020204" pitchFamily="34" charset="0"/>
              </a:rPr>
              <a:t>in</a:t>
            </a:r>
            <a:r>
              <a:rPr lang="en-US" sz="1300" dirty="0" smtClean="0">
                <a:latin typeface="Trebuchet MS" panose="020B0603020202020204" pitchFamily="34" charset="0"/>
              </a:rPr>
              <a:t> its eastward expanded state will </a:t>
            </a:r>
            <a:r>
              <a:rPr lang="en-US" sz="1300" dirty="0" smtClean="0">
                <a:latin typeface="Trebuchet MS" panose="020B0603020202020204" pitchFamily="34" charset="0"/>
              </a:rPr>
              <a:t>continue to </a:t>
            </a:r>
            <a:r>
              <a:rPr lang="en-US" sz="1300" dirty="0" smtClean="0">
                <a:latin typeface="Trebuchet MS" panose="020B0603020202020204" pitchFamily="34" charset="0"/>
              </a:rPr>
              <a:t>persist, but  with some/moderate improvement with the upcoming rainy season in the region. The long tem drought in northern CA, NV, and UT will likely remain.</a:t>
            </a:r>
          </a:p>
          <a:p>
            <a:pPr marL="457200" lvl="1" indent="-228600"/>
            <a:r>
              <a:rPr lang="en-US" sz="1300" dirty="0" smtClean="0">
                <a:latin typeface="Trebuchet MS" panose="020B0603020202020204" pitchFamily="34" charset="0"/>
              </a:rPr>
              <a:t>The recent expanding drought in the Northern Great Plains states will continue to persist or even possibly worsen (see rainfall deficit maps in slide 6, esp. left panels) </a:t>
            </a:r>
            <a:r>
              <a:rPr lang="en-US" sz="1300" dirty="0" smtClean="0">
                <a:latin typeface="Trebuchet MS" panose="020B0603020202020204" pitchFamily="34" charset="0"/>
              </a:rPr>
              <a:t> in parts of WY, ND, eastern MT and parts of MN. </a:t>
            </a:r>
          </a:p>
          <a:p>
            <a:pPr marL="457200" lvl="1" indent="-228600"/>
            <a:r>
              <a:rPr lang="en-US" sz="1300" dirty="0" smtClean="0">
                <a:latin typeface="Trebuchet MS" panose="020B0603020202020204" pitchFamily="34" charset="0"/>
              </a:rPr>
              <a:t>Dryness, and precipitation deficits in the NE states at 50-70% of normal rainfall levels in the last 2 months, is likely to develop dry/mild drought conditions, definitely in the monthly scale and unlikely in seasonal scale.</a:t>
            </a:r>
          </a:p>
          <a:p>
            <a:pPr marL="457200" lvl="1" indent="-228600"/>
            <a:r>
              <a:rPr lang="en-US" sz="1300" dirty="0" smtClean="0">
                <a:latin typeface="Trebuchet MS" panose="020B0603020202020204" pitchFamily="34" charset="0"/>
              </a:rPr>
              <a:t>With </a:t>
            </a:r>
            <a:r>
              <a:rPr lang="en-US" sz="1300" dirty="0" smtClean="0">
                <a:latin typeface="Trebuchet MS" panose="020B0603020202020204" pitchFamily="34" charset="0"/>
              </a:rPr>
              <a:t>the upcoming rainfall season, and the expected rainfall in the short and medium term, the drought conditions along the Gulf coast and in Florida will  be considerably improved will be pretty much gone in the upcoming month of June and JJA season. </a:t>
            </a:r>
            <a:r>
              <a:rPr lang="en-US" sz="1300" dirty="0">
                <a:latin typeface="Trebuchet MS" panose="020B0603020202020204" pitchFamily="34" charset="0"/>
              </a:rPr>
              <a:t>	</a:t>
            </a:r>
            <a:r>
              <a:rPr lang="en-US" sz="1300" dirty="0" smtClean="0">
                <a:latin typeface="Trebuchet MS" panose="020B0603020202020204" pitchFamily="34" charset="0"/>
              </a:rPr>
              <a:t>			</a:t>
            </a:r>
          </a:p>
          <a:p>
            <a:pPr marL="228600" lvl="1" indent="0">
              <a:buNone/>
            </a:pPr>
            <a:r>
              <a:rPr lang="en-US" sz="1300" dirty="0">
                <a:latin typeface="Trebuchet MS" panose="020B0603020202020204" pitchFamily="34" charset="0"/>
              </a:rPr>
              <a:t> </a:t>
            </a:r>
            <a:r>
              <a:rPr lang="en-US" sz="1300" dirty="0" smtClean="0">
                <a:latin typeface="Trebuchet MS" panose="020B0603020202020204" pitchFamily="34" charset="0"/>
              </a:rPr>
              <a:t>                                                                      *********************</a:t>
            </a:r>
          </a:p>
          <a:p>
            <a:pPr marL="457200" lvl="1" indent="-228600"/>
            <a:endParaRPr lang="en-US" sz="1300" dirty="0" smtClean="0">
              <a:latin typeface="Trebuchet MS" panose="020B0603020202020204" pitchFamily="34" charset="0"/>
            </a:endParaRPr>
          </a:p>
          <a:p>
            <a:pPr marL="228600" lvl="1" indent="0">
              <a:buNone/>
            </a:pP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35</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36</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2004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5</a:t>
            </a:fld>
            <a:endParaRPr lang="en-US" altLang="en-US" dirty="0"/>
          </a:p>
        </p:txBody>
      </p:sp>
      <p:cxnSp>
        <p:nvCxnSpPr>
          <p:cNvPr id="4" name="Straight Arrow Connector 3"/>
          <p:cNvCxnSpPr/>
          <p:nvPr/>
        </p:nvCxnSpPr>
        <p:spPr>
          <a:xfrm flipV="1">
            <a:off x="4381701" y="3200400"/>
            <a:ext cx="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2004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44334"/>
            <a:ext cx="0" cy="33706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790841" y="5334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 name="TextBox 1">
            <a:extLst>
              <a:ext uri="{FF2B5EF4-FFF2-40B4-BE49-F238E27FC236}">
                <a16:creationId xmlns="" xmlns:a16="http://schemas.microsoft.com/office/drawing/2014/main" id="{2F82AD78-6D13-47C1-B2C2-656AA7C1C3C7}"/>
              </a:ext>
            </a:extLst>
          </p:cNvPr>
          <p:cNvSpPr txBox="1"/>
          <p:nvPr/>
        </p:nvSpPr>
        <p:spPr>
          <a:xfrm>
            <a:off x="7620000" y="1905000"/>
            <a:ext cx="1524000" cy="3323987"/>
          </a:xfrm>
          <a:prstGeom prst="rect">
            <a:avLst/>
          </a:prstGeom>
          <a:noFill/>
        </p:spPr>
        <p:txBody>
          <a:bodyPr wrap="square" rtlCol="0">
            <a:spAutoFit/>
          </a:bodyPr>
          <a:lstStyle/>
          <a:p>
            <a:r>
              <a:rPr lang="en-US" sz="1400" dirty="0">
                <a:solidFill>
                  <a:srgbClr val="FF0000"/>
                </a:solidFill>
              </a:rPr>
              <a:t>In regions, where the </a:t>
            </a:r>
            <a:r>
              <a:rPr lang="en-US" sz="1400" dirty="0" smtClean="0">
                <a:solidFill>
                  <a:srgbClr val="FF0000"/>
                </a:solidFill>
              </a:rPr>
              <a:t>main rainfall </a:t>
            </a:r>
            <a:r>
              <a:rPr lang="en-US" sz="1400" dirty="0">
                <a:solidFill>
                  <a:srgbClr val="FF0000"/>
                </a:solidFill>
              </a:rPr>
              <a:t>season </a:t>
            </a:r>
            <a:r>
              <a:rPr lang="en-US" sz="1400" dirty="0" smtClean="0">
                <a:solidFill>
                  <a:srgbClr val="FF0000"/>
                </a:solidFill>
              </a:rPr>
              <a:t>is  </a:t>
            </a:r>
            <a:r>
              <a:rPr lang="en-US" sz="1400" dirty="0">
                <a:solidFill>
                  <a:srgbClr val="FF0000"/>
                </a:solidFill>
              </a:rPr>
              <a:t>limited to a </a:t>
            </a:r>
            <a:r>
              <a:rPr lang="en-US" sz="1400" dirty="0" smtClean="0">
                <a:solidFill>
                  <a:srgbClr val="FF0000"/>
                </a:solidFill>
              </a:rPr>
              <a:t>few (3-4) months of the year, </a:t>
            </a:r>
            <a:r>
              <a:rPr lang="en-US" sz="1400" dirty="0">
                <a:solidFill>
                  <a:srgbClr val="FF0000"/>
                </a:solidFill>
              </a:rPr>
              <a:t>even one month of </a:t>
            </a:r>
            <a:r>
              <a:rPr lang="en-US" sz="1400" dirty="0" smtClean="0">
                <a:solidFill>
                  <a:srgbClr val="FF0000"/>
                </a:solidFill>
              </a:rPr>
              <a:t>large </a:t>
            </a:r>
            <a:r>
              <a:rPr lang="en-US" sz="1400" dirty="0">
                <a:solidFill>
                  <a:srgbClr val="FF0000"/>
                </a:solidFill>
              </a:rPr>
              <a:t>rainfall deficit can be of concern !! </a:t>
            </a:r>
          </a:p>
          <a:p>
            <a:endParaRPr lang="en-US" sz="1400" dirty="0"/>
          </a:p>
          <a:p>
            <a:r>
              <a:rPr lang="en-US" sz="1400" dirty="0"/>
              <a:t>In other regions of relatively broad rainfall months, this need not be a big issue!!  </a:t>
            </a:r>
          </a:p>
        </p:txBody>
      </p:sp>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58000" y="5007114"/>
            <a:ext cx="762000" cy="707886"/>
          </a:xfrm>
          <a:prstGeom prst="rect">
            <a:avLst/>
          </a:prstGeom>
          <a:noFill/>
        </p:spPr>
        <p:txBody>
          <a:bodyPr wrap="square" rtlCol="0">
            <a:spAutoFit/>
          </a:bodyPr>
          <a:lstStyle/>
          <a:p>
            <a:r>
              <a:rPr lang="en-US" sz="1000" dirty="0" smtClean="0">
                <a:solidFill>
                  <a:srgbClr val="FF0000"/>
                </a:solidFill>
              </a:rPr>
              <a:t>This may look bad, may be not!!</a:t>
            </a:r>
            <a:endParaRPr lang="en-US" sz="1000" dirty="0">
              <a:solidFill>
                <a:srgbClr val="FF0000"/>
              </a:solidFill>
            </a:endParaRPr>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cxnSp>
        <p:nvCxnSpPr>
          <p:cNvPr id="4" name="Straight Arrow Connector 3"/>
          <p:cNvCxnSpPr/>
          <p:nvPr/>
        </p:nvCxnSpPr>
        <p:spPr>
          <a:xfrm flipV="1">
            <a:off x="4381701" y="3200400"/>
            <a:ext cx="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2004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44334"/>
            <a:ext cx="0" cy="33706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790841" y="5334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cxnSp>
        <p:nvCxnSpPr>
          <p:cNvPr id="19" name="Straight Arrow Connector 18"/>
          <p:cNvCxnSpPr/>
          <p:nvPr/>
        </p:nvCxnSpPr>
        <p:spPr>
          <a:xfrm flipV="1">
            <a:off x="304800" y="2209800"/>
            <a:ext cx="228600" cy="190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1708" y="2286000"/>
            <a:ext cx="732692" cy="276999"/>
          </a:xfrm>
          <a:prstGeom prst="rect">
            <a:avLst/>
          </a:prstGeom>
          <a:noFill/>
        </p:spPr>
        <p:txBody>
          <a:bodyPr wrap="square" rtlCol="0">
            <a:spAutoFit/>
          </a:bodyPr>
          <a:lstStyle/>
          <a:p>
            <a:r>
              <a:rPr lang="en-US" sz="1200" b="1" dirty="0" smtClean="0">
                <a:solidFill>
                  <a:srgbClr val="FF0000"/>
                </a:solidFill>
              </a:rPr>
              <a:t>already</a:t>
            </a:r>
            <a:endParaRPr lang="en-US" sz="1200" b="1" dirty="0">
              <a:solidFill>
                <a:srgbClr val="FF0000"/>
              </a:solidFill>
            </a:endParaRPr>
          </a:p>
        </p:txBody>
      </p:sp>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58000" y="5007114"/>
            <a:ext cx="762000" cy="707886"/>
          </a:xfrm>
          <a:prstGeom prst="rect">
            <a:avLst/>
          </a:prstGeom>
          <a:noFill/>
        </p:spPr>
        <p:txBody>
          <a:bodyPr wrap="square" rtlCol="0">
            <a:spAutoFit/>
          </a:bodyPr>
          <a:lstStyle/>
          <a:p>
            <a:r>
              <a:rPr lang="en-US" sz="1000" dirty="0" smtClean="0">
                <a:solidFill>
                  <a:srgbClr val="FF0000"/>
                </a:solidFill>
              </a:rPr>
              <a:t>This may look bad, may be not!!</a:t>
            </a:r>
            <a:endParaRPr lang="en-US" sz="1000" dirty="0">
              <a:solidFill>
                <a:srgbClr val="FF0000"/>
              </a:solidFill>
            </a:endParaRPr>
          </a:p>
        </p:txBody>
      </p:sp>
      <p:pic>
        <p:nvPicPr>
          <p:cNvPr id="14338" name="Picture 2" descr="C:\Users\muthuvel.chelliah\Desktop\Drought-Temporary\redonly.us.4panel.fordrought.briefing.recent.1wk,2wk,1,2months.rain.perc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000" y="838200"/>
            <a:ext cx="1524000" cy="4616648"/>
          </a:xfrm>
          <a:prstGeom prst="rect">
            <a:avLst/>
          </a:prstGeom>
          <a:noFill/>
        </p:spPr>
        <p:txBody>
          <a:bodyPr wrap="square" rtlCol="0">
            <a:spAutoFit/>
          </a:bodyPr>
          <a:lstStyle/>
          <a:p>
            <a:r>
              <a:rPr lang="en-US" sz="1400" u="sng" dirty="0" smtClean="0">
                <a:solidFill>
                  <a:srgbClr val="FF0000"/>
                </a:solidFill>
              </a:rPr>
              <a:t>I am thinking of showing this plot instead of previous one</a:t>
            </a:r>
            <a:r>
              <a:rPr lang="en-US" sz="1400" dirty="0" smtClean="0">
                <a:solidFill>
                  <a:srgbClr val="FF0000"/>
                </a:solidFill>
              </a:rPr>
              <a:t>. </a:t>
            </a:r>
          </a:p>
          <a:p>
            <a:endParaRPr lang="en-US" sz="1400" dirty="0" smtClean="0">
              <a:solidFill>
                <a:srgbClr val="FF0000"/>
              </a:solidFill>
            </a:endParaRPr>
          </a:p>
          <a:p>
            <a:r>
              <a:rPr lang="en-US" sz="1400" dirty="0" smtClean="0">
                <a:solidFill>
                  <a:srgbClr val="FF0000"/>
                </a:solidFill>
              </a:rPr>
              <a:t>This plot shows only the rainfall deficient regions &lt;= 70%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the drought possible/likely  region in the future unless there is above normal rainfall </a:t>
            </a:r>
            <a:r>
              <a:rPr lang="en-US" sz="1400" dirty="0">
                <a:solidFill>
                  <a:srgbClr val="FF0000"/>
                </a:solidFill>
              </a:rPr>
              <a:t>f</a:t>
            </a:r>
            <a:r>
              <a:rPr lang="en-US" sz="1400" dirty="0" smtClean="0">
                <a:solidFill>
                  <a:srgbClr val="FF0000"/>
                </a:solidFill>
              </a:rPr>
              <a:t>alls in these regions to offset these shortfalls.</a:t>
            </a:r>
            <a:endParaRPr lang="en-US" sz="1400" dirty="0">
              <a:solidFill>
                <a:srgbClr val="FF0000"/>
              </a:solidFill>
            </a:endParaRPr>
          </a:p>
        </p:txBody>
      </p:sp>
      <p:sp>
        <p:nvSpPr>
          <p:cNvPr id="10" name="Rectangle 9"/>
          <p:cNvSpPr/>
          <p:nvPr/>
        </p:nvSpPr>
        <p:spPr>
          <a:xfrm>
            <a:off x="419100" y="1752600"/>
            <a:ext cx="1371741" cy="810399"/>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200400" y="1295401"/>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2004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85801" y="4572000"/>
            <a:ext cx="1143000" cy="810399"/>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42999" y="1219200"/>
            <a:ext cx="647841"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219200" y="3962400"/>
            <a:ext cx="647841" cy="5334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81706" y="3244334"/>
            <a:ext cx="6600094" cy="276999"/>
          </a:xfrm>
          <a:prstGeom prst="rect">
            <a:avLst/>
          </a:prstGeom>
          <a:noFill/>
        </p:spPr>
        <p:txBody>
          <a:bodyPr wrap="square" rtlCol="0">
            <a:spAutoFit/>
          </a:bodyPr>
          <a:lstStyle/>
          <a:p>
            <a:r>
              <a:rPr lang="en-US" sz="1200" dirty="0" smtClean="0"/>
              <a:t>These deficits here in SW  + Possible Delayed N. American monsoon ? (also see forecasts in later slides)</a:t>
            </a:r>
            <a:endParaRPr lang="en-US" sz="1200" dirty="0"/>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8">
            <a:extLst>
              <a:ext uri="{FF2B5EF4-FFF2-40B4-BE49-F238E27FC236}">
                <a16:creationId xmlns="" xmlns:a16="http://schemas.microsoft.com/office/drawing/2014/main" id="{DB7567D3-44AD-4180-9379-3B6ACF0BCDB2}"/>
              </a:ext>
            </a:extLst>
          </p:cNvPr>
          <p:cNvSpPr/>
          <p:nvPr/>
        </p:nvSpPr>
        <p:spPr>
          <a:xfrm>
            <a:off x="4191000" y="1752600"/>
            <a:ext cx="457200" cy="2667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1676400" y="3244334"/>
            <a:ext cx="762000" cy="369332"/>
          </a:xfrm>
          <a:prstGeom prst="rect">
            <a:avLst/>
          </a:prstGeom>
          <a:noFill/>
        </p:spPr>
        <p:txBody>
          <a:bodyPr wrap="square" rtlCol="0">
            <a:spAutoFit/>
          </a:bodyPr>
          <a:lstStyle/>
          <a:p>
            <a:r>
              <a:rPr lang="en-US" dirty="0"/>
              <a:t> 5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1106775"/>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352800"/>
            <a:ext cx="1448751" cy="1708160"/>
          </a:xfrm>
          <a:prstGeom prst="rect">
            <a:avLst/>
          </a:prstGeom>
          <a:noFill/>
        </p:spPr>
        <p:txBody>
          <a:bodyPr wrap="square" rtlCol="0">
            <a:spAutoFit/>
          </a:bodyPr>
          <a:lstStyle/>
          <a:p>
            <a:r>
              <a:rPr lang="en-US" sz="1500" dirty="0" smtClean="0">
                <a:solidFill>
                  <a:srgbClr val="FF0000"/>
                </a:solidFill>
              </a:rPr>
              <a:t>While accrued  precipitation deficits are real &amp; objective, </a:t>
            </a:r>
          </a:p>
          <a:p>
            <a:r>
              <a:rPr lang="en-US" sz="1500" dirty="0" smtClean="0">
                <a:solidFill>
                  <a:srgbClr val="FF0000"/>
                </a:solidFill>
              </a:rPr>
              <a:t>droughts are subjective declarations!! </a:t>
            </a:r>
            <a:endParaRPr lang="en-US" sz="1500" dirty="0">
              <a:solidFill>
                <a:srgbClr val="FF0000"/>
              </a:solidFill>
            </a:endParaRPr>
          </a:p>
        </p:txBody>
      </p:sp>
      <p:sp>
        <p:nvSpPr>
          <p:cNvPr id="4" name="TextBox 3"/>
          <p:cNvSpPr txBox="1"/>
          <p:nvPr/>
        </p:nvSpPr>
        <p:spPr>
          <a:xfrm>
            <a:off x="7695249" y="5181600"/>
            <a:ext cx="1448751" cy="1231106"/>
          </a:xfrm>
          <a:prstGeom prst="rect">
            <a:avLst/>
          </a:prstGeom>
          <a:noFill/>
        </p:spPr>
        <p:txBody>
          <a:bodyPr wrap="square" rtlCol="0">
            <a:spAutoFit/>
          </a:bodyPr>
          <a:lstStyle/>
          <a:p>
            <a:r>
              <a:rPr lang="en-US" sz="1400" dirty="0" smtClean="0"/>
              <a:t>East  vs  West!</a:t>
            </a:r>
          </a:p>
          <a:p>
            <a:endParaRPr lang="en-US" sz="1400" dirty="0" smtClean="0"/>
          </a:p>
          <a:p>
            <a:r>
              <a:rPr lang="en-US" sz="1600" b="1" dirty="0" smtClean="0">
                <a:solidFill>
                  <a:srgbClr val="FF0000"/>
                </a:solidFill>
              </a:rPr>
              <a:t>Broad vs Narrow </a:t>
            </a:r>
          </a:p>
          <a:p>
            <a:r>
              <a:rPr lang="en-US" sz="1400" dirty="0" smtClean="0"/>
              <a:t>rainfall season.</a:t>
            </a:r>
          </a:p>
        </p:txBody>
      </p:sp>
      <p:pic>
        <p:nvPicPr>
          <p:cNvPr id="4099" name="Picture 3" descr="C:\Users\muthuvel.chelliah\Desktop\Drought-Temporary\redonly.us.4panel.fordrought.briefing.recent.3,4,5,6months.rain.perc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85775"/>
            <a:ext cx="6933249"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t>
            </a:r>
            <a:r>
              <a:rPr lang="en-US" sz="1400" dirty="0" smtClean="0"/>
              <a:t>Deficits/</a:t>
            </a:r>
            <a:r>
              <a:rPr lang="en-US" sz="1400" dirty="0" err="1" smtClean="0"/>
              <a:t>percent_of</a:t>
            </a:r>
            <a:r>
              <a:rPr lang="en-US" sz="1400" dirty="0" err="1"/>
              <a:t>_</a:t>
            </a:r>
            <a:r>
              <a:rPr lang="en-US" sz="1400" dirty="0" err="1" smtClean="0"/>
              <a:t>normal</a:t>
            </a:r>
            <a:r>
              <a:rPr lang="en-US" sz="1400" dirty="0" smtClean="0"/>
              <a:t>  </a:t>
            </a:r>
            <a:r>
              <a:rPr lang="en-US" sz="1400" dirty="0" smtClean="0"/>
              <a:t>ultimately more important?   </a:t>
            </a:r>
            <a:endParaRPr lang="en-US" sz="14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990600" y="4469603"/>
            <a:ext cx="6096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486400" y="2438400"/>
            <a:ext cx="304800" cy="3310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90600" y="1676400"/>
            <a:ext cx="6096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5" name="Rounded Rectangle 14"/>
          <p:cNvSpPr/>
          <p:nvPr/>
        </p:nvSpPr>
        <p:spPr>
          <a:xfrm>
            <a:off x="5403273" y="5257800"/>
            <a:ext cx="464127"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E6866BDB-8AC6-45E0-8CD6-7D57CC7668D7}"/>
              </a:ext>
            </a:extLst>
          </p:cNvPr>
          <p:cNvCxnSpPr>
            <a:cxnSpLocks/>
          </p:cNvCxnSpPr>
          <p:nvPr/>
        </p:nvCxnSpPr>
        <p:spPr>
          <a:xfrm flipH="1" flipV="1">
            <a:off x="5105401" y="2209800"/>
            <a:ext cx="380999" cy="3048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4">
            <a:extLst>
              <a:ext uri="{FF2B5EF4-FFF2-40B4-BE49-F238E27FC236}">
                <a16:creationId xmlns="" xmlns:a16="http://schemas.microsoft.com/office/drawing/2014/main" id="{90D022DE-3CFC-4479-975F-220CF58E671A}"/>
              </a:ext>
            </a:extLst>
          </p:cNvPr>
          <p:cNvSpPr/>
          <p:nvPr/>
        </p:nvSpPr>
        <p:spPr>
          <a:xfrm>
            <a:off x="4114800" y="4419600"/>
            <a:ext cx="990601"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53400" y="4572000"/>
            <a:ext cx="990599" cy="1384995"/>
          </a:xfrm>
          <a:prstGeom prst="rect">
            <a:avLst/>
          </a:prstGeom>
          <a:noFill/>
        </p:spPr>
        <p:txBody>
          <a:bodyPr wrap="square" rtlCol="0">
            <a:spAutoFit/>
          </a:bodyPr>
          <a:lstStyle/>
          <a:p>
            <a:r>
              <a:rPr lang="en-US" sz="1200" dirty="0" smtClean="0"/>
              <a:t>What exactly are the time scales for short(S) and long(L) term drought? </a:t>
            </a:r>
            <a:endParaRPr lang="en-US" sz="1200" dirty="0"/>
          </a:p>
        </p:txBody>
      </p:sp>
      <p:pic>
        <p:nvPicPr>
          <p:cNvPr id="5123" name="Picture 3" descr="C:\Users\muthuvel.chelliah\Desktop\Drought-Temporary\redonly.us.4panel.fordrought.briefing.recent.9,12,18,24months.rain.perce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0" y="2209800"/>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81943</TotalTime>
  <Words>2239</Words>
  <Application>Microsoft Office PowerPoint</Application>
  <PresentationFormat>On-screen Show (4:3)</PresentationFormat>
  <Paragraphs>288</Paragraphs>
  <Slides>36</Slides>
  <Notes>8</Notes>
  <HiddenSlides>4</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Drought  Outlook  Support Briefing   June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6298</cp:revision>
  <cp:lastPrinted>2014-07-10T13:24:01Z</cp:lastPrinted>
  <dcterms:created xsi:type="dcterms:W3CDTF">2008-10-04T17:35:30Z</dcterms:created>
  <dcterms:modified xsi:type="dcterms:W3CDTF">2020-06-16T03:32:46Z</dcterms:modified>
</cp:coreProperties>
</file>