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46" r:id="rId17"/>
    <p:sldId id="948" r:id="rId18"/>
    <p:sldId id="951" r:id="rId19"/>
    <p:sldId id="889" r:id="rId20"/>
    <p:sldId id="757" r:id="rId21"/>
    <p:sldId id="922" r:id="rId22"/>
    <p:sldId id="796" r:id="rId23"/>
    <p:sldId id="795" r:id="rId24"/>
    <p:sldId id="890" r:id="rId25"/>
    <p:sldId id="790" r:id="rId26"/>
    <p:sldId id="877" r:id="rId27"/>
    <p:sldId id="878" r:id="rId28"/>
    <p:sldId id="804" r:id="rId29"/>
    <p:sldId id="943" r:id="rId30"/>
    <p:sldId id="944" r:id="rId31"/>
    <p:sldId id="942" r:id="rId32"/>
    <p:sldId id="947" r:id="rId33"/>
    <p:sldId id="950" r:id="rId34"/>
    <p:sldId id="728" r:id="rId35"/>
    <p:sldId id="935" r:id="rId36"/>
    <p:sldId id="926" r:id="rId37"/>
    <p:sldId id="915" r:id="rId38"/>
    <p:sldId id="945" r:id="rId39"/>
    <p:sldId id="883" r:id="rId40"/>
    <p:sldId id="918" r:id="rId41"/>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FF3300"/>
    <a:srgbClr val="FA5236"/>
    <a:srgbClr val="6600CC"/>
    <a:srgbClr val="A88000"/>
    <a:srgbClr val="9A75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4" autoAdjust="0"/>
    <p:restoredTop sz="99289" autoAdjust="0"/>
  </p:normalViewPr>
  <p:slideViewPr>
    <p:cSldViewPr>
      <p:cViewPr varScale="1">
        <p:scale>
          <a:sx n="107" d="100"/>
          <a:sy n="107" d="100"/>
        </p:scale>
        <p:origin x="168" y="9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19</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25</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38</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fsapps.nwcg.gov/"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gif"/><Relationship Id="rId2" Type="http://schemas.openxmlformats.org/officeDocument/2006/relationships/image" Target="../media/image56.gif"/><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gif"/><Relationship Id="rId4" Type="http://schemas.openxmlformats.org/officeDocument/2006/relationships/image" Target="../media/image58.png"/><Relationship Id="rId9"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gif"/><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gif"/><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drought.geo.msu.edu/research/forecast/smi.monthly.php" TargetMode="External"/><Relationship Id="rId9" Type="http://schemas.openxmlformats.org/officeDocument/2006/relationships/image" Target="../media/image110.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1.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June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584775"/>
          </a:xfrm>
          <a:prstGeom prst="rect">
            <a:avLst/>
          </a:prstGeom>
          <a:noFill/>
        </p:spPr>
        <p:txBody>
          <a:bodyPr wrap="square" rtlCol="0">
            <a:spAutoFit/>
          </a:bodyPr>
          <a:lstStyle/>
          <a:p>
            <a:r>
              <a:rPr lang="en-US" sz="1600" dirty="0" smtClean="0"/>
              <a:t>Total precipitation </a:t>
            </a:r>
            <a:r>
              <a:rPr lang="en-US" sz="1600" b="1" dirty="0" smtClean="0"/>
              <a:t>Percent </a:t>
            </a:r>
            <a:r>
              <a:rPr lang="en-US" sz="1600" dirty="0" smtClean="0"/>
              <a:t>during last 2 </a:t>
            </a:r>
            <a:r>
              <a:rPr lang="en-US" sz="1600" dirty="0" err="1" smtClean="0"/>
              <a:t>yrs</a:t>
            </a:r>
            <a:r>
              <a:rPr lang="en-US" sz="1600" dirty="0" smtClean="0"/>
              <a:t>, 3 </a:t>
            </a:r>
            <a:r>
              <a:rPr lang="en-US" sz="1600" dirty="0" err="1" smtClean="0"/>
              <a:t>yrs</a:t>
            </a:r>
            <a:r>
              <a:rPr lang="en-US" sz="1600" dirty="0" smtClean="0"/>
              <a:t>, 4 </a:t>
            </a:r>
            <a:r>
              <a:rPr lang="en-US" sz="1600" dirty="0" err="1" smtClean="0"/>
              <a:t>yrs</a:t>
            </a:r>
            <a:r>
              <a:rPr lang="en-US" sz="1600" dirty="0" smtClean="0"/>
              <a:t>, &amp; 5 yrs.</a:t>
            </a:r>
            <a:r>
              <a:rPr lang="en-US" sz="1600" b="1" u="sng" dirty="0"/>
              <a:t> .</a:t>
            </a:r>
            <a:r>
              <a:rPr lang="en-US" sz="1600" b="1" u="sng" dirty="0">
                <a:solidFill>
                  <a:srgbClr val="FF0000"/>
                </a:solidFill>
              </a:rPr>
              <a:t>–Only Deficit </a:t>
            </a:r>
            <a:r>
              <a:rPr lang="en-US" sz="1600" b="1" u="sng" dirty="0" smtClean="0">
                <a:solidFill>
                  <a:srgbClr val="FF0000"/>
                </a:solidFill>
              </a:rPr>
              <a:t>Areas shown!! </a:t>
            </a:r>
            <a:r>
              <a:rPr lang="en-US" sz="1600" b="1" u="sng" dirty="0">
                <a:solidFill>
                  <a:srgbClr val="FF0000"/>
                </a:solidFill>
              </a:rPr>
              <a:t>&lt;=90%</a:t>
            </a:r>
          </a:p>
          <a:p>
            <a:endParaRPr lang="en-US" sz="1600" dirty="0"/>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3754874"/>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a:r>
            <a:endParaRPr lang="en-US" sz="1400" dirty="0" smtClean="0"/>
          </a:p>
          <a:p>
            <a:endParaRPr lang="en-US" sz="1400" dirty="0" smtClean="0"/>
          </a:p>
          <a:p>
            <a:r>
              <a:rPr lang="en-US" sz="1400" u="sng" dirty="0" smtClean="0"/>
              <a:t>If the La Nina returns later in the year, things will get even worse!!</a:t>
            </a:r>
            <a:endParaRPr lang="en-US" sz="1400" u="sng" dirty="0"/>
          </a:p>
        </p:txBody>
      </p:sp>
      <p:pic>
        <p:nvPicPr>
          <p:cNvPr id="5"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321"/>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6200" y="5830669"/>
            <a:ext cx="8991600" cy="646331"/>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Getting Worse. </a:t>
            </a:r>
          </a:p>
          <a:p>
            <a:r>
              <a:rPr lang="en-US" dirty="0" smtClean="0">
                <a:solidFill>
                  <a:srgbClr val="FF0000"/>
                </a:solidFill>
              </a:rPr>
              <a:t>Last few years, each year is a new record for the Fire Season!!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95275"/>
            <a:ext cx="85725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2743200" y="5180446"/>
            <a:ext cx="2590800" cy="1677554"/>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1"/>
            <a:ext cx="9153728" cy="6857999"/>
            <a:chOff x="0" y="1"/>
            <a:chExt cx="9153728"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2" y="1"/>
              <a:ext cx="2666998"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6402" y="1666877"/>
              <a:ext cx="2666997"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6401" y="3429000"/>
              <a:ext cx="2666997"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2840621"/>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508029" y="21105"/>
            <a:ext cx="2645369" cy="16844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8630" y="5029200"/>
            <a:ext cx="2721570" cy="1828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692894" y="3407373"/>
            <a:ext cx="2717308" cy="16497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a:t>
            </a:r>
            <a:r>
              <a:rPr lang="en-US" sz="1200" b="1" dirty="0" err="1" smtClean="0">
                <a:solidFill>
                  <a:srgbClr val="FF0000"/>
                </a:solidFill>
              </a:rPr>
              <a:t>climo</a:t>
            </a:r>
            <a:r>
              <a:rPr lang="en-US" sz="1200" b="1" dirty="0" smtClean="0">
                <a:solidFill>
                  <a:srgbClr val="FF0000"/>
                </a:solidFill>
              </a:rPr>
              <a:t>!! </a:t>
            </a:r>
            <a:r>
              <a:rPr lang="en-US" sz="1200" b="1" dirty="0" smtClean="0">
                <a:solidFill>
                  <a:srgbClr val="FF0000"/>
                </a:solidFill>
              </a:rPr>
              <a:t>And the limited rainy season in the west</a:t>
            </a:r>
            <a:endParaRPr lang="en-US" sz="1200" b="1" dirty="0" smtClean="0">
              <a:solidFill>
                <a:srgbClr val="FF0000"/>
              </a:solidFill>
            </a:endParaRP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www.cpc.ncep.noaa.gov/products/precip/CWlink/ENSO/composites/lanina.jas.preci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 y="457199"/>
            <a:ext cx="4405597" cy="617219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www.cpc.ncep.noaa.gov/products/precip/CWlink/ENSO/composites/lanina.jas.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509" y="502878"/>
            <a:ext cx="4663473" cy="612652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JAS</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921048" y="2895600"/>
            <a:ext cx="1031952" cy="1646605"/>
          </a:xfrm>
          <a:prstGeom prst="rect">
            <a:avLst/>
          </a:prstGeom>
          <a:noFill/>
        </p:spPr>
        <p:txBody>
          <a:bodyPr wrap="square" rtlCol="0">
            <a:spAutoFit/>
          </a:bodyPr>
          <a:lstStyle/>
          <a:p>
            <a:r>
              <a:rPr lang="en-US" sz="1300" b="1" dirty="0" smtClean="0">
                <a:solidFill>
                  <a:srgbClr val="FF3300"/>
                </a:solidFill>
              </a:rPr>
              <a:t>With expected </a:t>
            </a:r>
            <a:r>
              <a:rPr lang="en-US" b="1" dirty="0" smtClean="0">
                <a:solidFill>
                  <a:srgbClr val="FF3300"/>
                </a:solidFill>
              </a:rPr>
              <a:t>ENSO-neutral</a:t>
            </a:r>
            <a:r>
              <a:rPr lang="en-US" sz="1300" b="1" dirty="0" smtClean="0">
                <a:solidFill>
                  <a:srgbClr val="FF3300"/>
                </a:solidFill>
              </a:rPr>
              <a:t> conditions,  this row is relevant!!</a:t>
            </a:r>
            <a:endParaRPr lang="en-US" sz="1300" b="1" dirty="0">
              <a:solidFill>
                <a:srgbClr val="FF3300"/>
              </a:solidFill>
            </a:endParaRPr>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33290" cy="6851464"/>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4" y="-1"/>
            <a:ext cx="5682399" cy="6858001"/>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700726" y="1371600"/>
            <a:ext cx="442274"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67000" y="1663125"/>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619866" y="3669514"/>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228600" y="2272253"/>
            <a:ext cx="5410200" cy="461665"/>
          </a:xfrm>
          <a:prstGeom prst="rect">
            <a:avLst/>
          </a:prstGeom>
          <a:noFill/>
        </p:spPr>
        <p:txBody>
          <a:bodyPr wrap="square" rtlCol="0">
            <a:spAutoFit/>
          </a:bodyPr>
          <a:lstStyle/>
          <a:p>
            <a:r>
              <a:rPr lang="en-US" sz="1200" dirty="0" smtClean="0"/>
              <a:t>The short term drought has shifted/extended from southwest to northwest.  But the long term drought in the southwest remains.</a:t>
            </a:r>
            <a:endParaRPr lang="en-US" sz="1200" dirty="0"/>
          </a:p>
        </p:txBody>
      </p: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cpc.ncep.noaa.gov/products/tanal/30day/mean/202103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876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a:p>
            <a:pPr algn="ctr" eaLnBrk="1" hangingPunct="1">
              <a:spcBef>
                <a:spcPct val="0"/>
              </a:spcBef>
              <a:buFontTx/>
              <a:buNone/>
            </a:pPr>
            <a:r>
              <a:rPr lang="en-US" altLang="en-US" sz="1800" b="1" dirty="0" smtClean="0">
                <a:solidFill>
                  <a:srgbClr val="FF0000"/>
                </a:solidFill>
                <a:latin typeface="Times New Roman" pitchFamily="18" charset="0"/>
              </a:rPr>
              <a:t>(MARCH-</a:t>
            </a:r>
          </a:p>
          <a:p>
            <a:pPr algn="ctr" eaLnBrk="1" hangingPunct="1">
              <a:spcBef>
                <a:spcPct val="0"/>
              </a:spcBef>
              <a:buFontTx/>
              <a:buNone/>
            </a:pPr>
            <a:r>
              <a:rPr lang="en-US" altLang="en-US" sz="1800" b="1" dirty="0" smtClean="0">
                <a:solidFill>
                  <a:srgbClr val="FF0000"/>
                </a:solidFill>
                <a:latin typeface="Times New Roman" pitchFamily="18" charset="0"/>
              </a:rPr>
              <a:t>Slide shown last month)</a:t>
            </a:r>
          </a:p>
        </p:txBody>
      </p:sp>
      <p:sp>
        <p:nvSpPr>
          <p:cNvPr id="6" name="TextBox 5"/>
          <p:cNvSpPr txBox="1"/>
          <p:nvPr/>
        </p:nvSpPr>
        <p:spPr>
          <a:xfrm>
            <a:off x="5029200" y="1720334"/>
            <a:ext cx="3886200" cy="1477328"/>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p>
          <a:p>
            <a:r>
              <a:rPr lang="en-US" u="sng" dirty="0" smtClean="0"/>
              <a:t>Great volatility even during strong ENSO!</a:t>
            </a:r>
            <a:endParaRPr lang="en-US" u="sng"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348514"/>
            <a:ext cx="4081462" cy="3173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978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4993849" y="1219200"/>
            <a:ext cx="3886200" cy="1754326"/>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p>
          <a:p>
            <a:endParaRPr lang="en-US" u="sng" dirty="0"/>
          </a:p>
          <a:p>
            <a:r>
              <a:rPr lang="en-US" u="sng" dirty="0" smtClean="0"/>
              <a:t>Now back to cold across much of US! So far!!</a:t>
            </a:r>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12290" name="Picture 2" descr="https://www.cpc.ncep.noaa.gov/products/tanal/30day/mean/202104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75"/>
            <a:ext cx="4953000" cy="68294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993849" y="3352801"/>
            <a:ext cx="4150151" cy="3200400"/>
          </a:xfrm>
          <a:prstGeom prst="rect">
            <a:avLst/>
          </a:prstGeom>
        </p:spPr>
      </p:pic>
    </p:spTree>
    <p:extLst>
      <p:ext uri="{BB962C8B-B14F-4D97-AF65-F5344CB8AC3E}">
        <p14:creationId xmlns:p14="http://schemas.microsoft.com/office/powerpoint/2010/main" val="4052348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6" name="TextBox 5"/>
          <p:cNvSpPr txBox="1"/>
          <p:nvPr/>
        </p:nvSpPr>
        <p:spPr>
          <a:xfrm>
            <a:off x="4993849" y="1219200"/>
            <a:ext cx="3886200" cy="1754326"/>
          </a:xfrm>
          <a:prstGeom prst="rect">
            <a:avLst/>
          </a:prstGeom>
          <a:noFill/>
        </p:spPr>
        <p:txBody>
          <a:bodyPr wrap="square" rtlCol="0">
            <a:spAutoFit/>
          </a:bodyPr>
          <a:lstStyle/>
          <a:p>
            <a:r>
              <a:rPr lang="en-US" dirty="0" smtClean="0"/>
              <a:t>Such </a:t>
            </a:r>
            <a:r>
              <a:rPr lang="en-US" b="1" dirty="0" smtClean="0">
                <a:solidFill>
                  <a:srgbClr val="0033CC"/>
                </a:solidFill>
              </a:rPr>
              <a:t>swings</a:t>
            </a:r>
            <a:r>
              <a:rPr lang="en-US" dirty="0" smtClean="0"/>
              <a:t> in </a:t>
            </a:r>
            <a:r>
              <a:rPr lang="en-US" dirty="0" smtClean="0">
                <a:solidFill>
                  <a:srgbClr val="FF0000"/>
                </a:solidFill>
              </a:rPr>
              <a:t>winter </a:t>
            </a:r>
            <a:r>
              <a:rPr lang="en-US" dirty="0" smtClean="0"/>
              <a:t>Temperatures </a:t>
            </a:r>
          </a:p>
          <a:p>
            <a:r>
              <a:rPr lang="en-US" u="sng" dirty="0" smtClean="0"/>
              <a:t>Even in the midst of La Nina!!</a:t>
            </a:r>
          </a:p>
          <a:p>
            <a:r>
              <a:rPr lang="en-US" u="sng" dirty="0" smtClean="0"/>
              <a:t>From  Jan –&gt; Feb -&gt; Mar</a:t>
            </a:r>
          </a:p>
          <a:p>
            <a:endParaRPr lang="en-US" u="sng" dirty="0"/>
          </a:p>
          <a:p>
            <a:r>
              <a:rPr lang="en-US" u="sng" dirty="0" smtClean="0"/>
              <a:t>Now back to cold across much of US! So far!!</a:t>
            </a:r>
          </a:p>
        </p:txBody>
      </p:sp>
      <p:sp>
        <p:nvSpPr>
          <p:cNvPr id="16" name="TextBox 15"/>
          <p:cNvSpPr txBox="1"/>
          <p:nvPr/>
        </p:nvSpPr>
        <p:spPr>
          <a:xfrm>
            <a:off x="7162800" y="2983468"/>
            <a:ext cx="1981200" cy="369332"/>
          </a:xfrm>
          <a:prstGeom prst="rect">
            <a:avLst/>
          </a:prstGeom>
          <a:noFill/>
        </p:spPr>
        <p:txBody>
          <a:bodyPr wrap="square" rtlCol="0">
            <a:spAutoFit/>
          </a:bodyPr>
          <a:lstStyle/>
          <a:p>
            <a:r>
              <a:rPr lang="en-US" dirty="0" smtClean="0"/>
              <a:t>So far this month !!</a:t>
            </a:r>
            <a:endParaRPr lang="en-US" dirty="0"/>
          </a:p>
        </p:txBody>
      </p:sp>
      <p:sp>
        <p:nvSpPr>
          <p:cNvPr id="7" name="TextBox 6"/>
          <p:cNvSpPr txBox="1"/>
          <p:nvPr/>
        </p:nvSpPr>
        <p:spPr>
          <a:xfrm>
            <a:off x="3352800" y="5638800"/>
            <a:ext cx="1143000" cy="738664"/>
          </a:xfrm>
          <a:prstGeom prst="rect">
            <a:avLst/>
          </a:prstGeom>
          <a:noFill/>
        </p:spPr>
        <p:txBody>
          <a:bodyPr wrap="square" rtlCol="0">
            <a:spAutoFit/>
          </a:bodyPr>
          <a:lstStyle/>
          <a:p>
            <a:r>
              <a:rPr lang="en-US" sz="1400" b="1" dirty="0" smtClean="0">
                <a:solidFill>
                  <a:srgbClr val="0033CC"/>
                </a:solidFill>
              </a:rPr>
              <a:t>Remember, the TX freeze!!</a:t>
            </a:r>
            <a:endParaRPr lang="en-US" sz="1400" b="1" dirty="0">
              <a:solidFill>
                <a:srgbClr val="0033CC"/>
              </a:solidFill>
            </a:endParaRPr>
          </a:p>
        </p:txBody>
      </p:sp>
      <p:pic>
        <p:nvPicPr>
          <p:cNvPr id="3074" name="Picture 2" descr="https://www.cpc.ncep.noaa.gov/products/tanal/30day/mean/202105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 y="0"/>
            <a:ext cx="4967179" cy="6753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4993849" y="3333952"/>
            <a:ext cx="4150151" cy="3241660"/>
          </a:xfrm>
          <a:prstGeom prst="rect">
            <a:avLst/>
          </a:prstGeom>
        </p:spPr>
      </p:pic>
    </p:spTree>
    <p:extLst>
      <p:ext uri="{BB962C8B-B14F-4D97-AF65-F5344CB8AC3E}">
        <p14:creationId xmlns:p14="http://schemas.microsoft.com/office/powerpoint/2010/main" val="35499103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539338" y="4692477"/>
            <a:ext cx="2350340" cy="1763343"/>
          </a:xfrm>
          <a:prstGeom prst="rect">
            <a:avLst/>
          </a:prstGeom>
        </p:spPr>
      </p:pic>
      <p:pic>
        <p:nvPicPr>
          <p:cNvPr id="14" name="Picture 13"/>
          <p:cNvPicPr>
            <a:picLocks noChangeAspect="1"/>
          </p:cNvPicPr>
          <p:nvPr/>
        </p:nvPicPr>
        <p:blipFill>
          <a:blip r:embed="rId4"/>
          <a:stretch>
            <a:fillRect/>
          </a:stretch>
        </p:blipFill>
        <p:spPr>
          <a:xfrm>
            <a:off x="6917474" y="4735296"/>
            <a:ext cx="2090418" cy="1743853"/>
          </a:xfrm>
          <a:prstGeom prst="rect">
            <a:avLst/>
          </a:prstGeom>
        </p:spPr>
      </p:pic>
      <p:pic>
        <p:nvPicPr>
          <p:cNvPr id="12" name="Picture 11"/>
          <p:cNvPicPr>
            <a:picLocks noChangeAspect="1"/>
          </p:cNvPicPr>
          <p:nvPr/>
        </p:nvPicPr>
        <p:blipFill>
          <a:blip r:embed="rId5"/>
          <a:stretch>
            <a:fillRect/>
          </a:stretch>
        </p:blipFill>
        <p:spPr>
          <a:xfrm>
            <a:off x="4495800" y="10975"/>
            <a:ext cx="2318451" cy="2960825"/>
          </a:xfrm>
          <a:prstGeom prst="rect">
            <a:avLst/>
          </a:prstGeom>
        </p:spPr>
      </p:pic>
      <p:pic>
        <p:nvPicPr>
          <p:cNvPr id="2" name="Picture 1"/>
          <p:cNvPicPr>
            <a:picLocks noChangeAspect="1"/>
          </p:cNvPicPr>
          <p:nvPr/>
        </p:nvPicPr>
        <p:blipFill>
          <a:blip r:embed="rId6"/>
          <a:stretch>
            <a:fillRect/>
          </a:stretch>
        </p:blipFill>
        <p:spPr>
          <a:xfrm>
            <a:off x="-19373" y="0"/>
            <a:ext cx="4453860" cy="6271924"/>
          </a:xfrm>
          <a:prstGeom prst="rect">
            <a:avLst/>
          </a:prstGeom>
        </p:spPr>
      </p:pic>
      <p:pic>
        <p:nvPicPr>
          <p:cNvPr id="6" name="Picture 5"/>
          <p:cNvPicPr>
            <a:picLocks noChangeAspect="1"/>
          </p:cNvPicPr>
          <p:nvPr/>
        </p:nvPicPr>
        <p:blipFill>
          <a:blip r:embed="rId7"/>
          <a:stretch>
            <a:fillRect/>
          </a:stretch>
        </p:blipFill>
        <p:spPr>
          <a:xfrm>
            <a:off x="6821592" y="14460"/>
            <a:ext cx="2322408" cy="2957932"/>
          </a:xfrm>
          <a:prstGeom prst="rect">
            <a:avLst/>
          </a:prstGeom>
        </p:spPr>
      </p:pic>
      <p:sp>
        <p:nvSpPr>
          <p:cNvPr id="5" name="Rectangle 4"/>
          <p:cNvSpPr/>
          <p:nvPr/>
        </p:nvSpPr>
        <p:spPr>
          <a:xfrm>
            <a:off x="5932659" y="378023"/>
            <a:ext cx="1941557" cy="307777"/>
          </a:xfrm>
          <a:prstGeom prst="rect">
            <a:avLst/>
          </a:prstGeom>
        </p:spPr>
        <p:txBody>
          <a:bodyPr wrap="none">
            <a:spAutoFit/>
          </a:bodyPr>
          <a:lstStyle/>
          <a:p>
            <a:r>
              <a:rPr lang="en-US" sz="1400" dirty="0">
                <a:hlinkClick r:id="rId8"/>
              </a:rPr>
              <a:t>https://fsapps.nwcg.gov/</a:t>
            </a:r>
            <a:endParaRPr lang="en-US" sz="1400" dirty="0"/>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sp>
        <p:nvSpPr>
          <p:cNvPr id="15" name="TextBox 14"/>
          <p:cNvSpPr txBox="1"/>
          <p:nvPr/>
        </p:nvSpPr>
        <p:spPr>
          <a:xfrm>
            <a:off x="7256859" y="5107619"/>
            <a:ext cx="507833" cy="369332"/>
          </a:xfrm>
          <a:prstGeom prst="rect">
            <a:avLst/>
          </a:prstGeom>
          <a:noFill/>
        </p:spPr>
        <p:txBody>
          <a:bodyPr wrap="square" rtlCol="0">
            <a:spAutoFit/>
          </a:bodyPr>
          <a:lstStyle/>
          <a:p>
            <a:r>
              <a:rPr lang="en-US" dirty="0"/>
              <a:t>TX</a:t>
            </a:r>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p:cNvSpPr txBox="1"/>
          <p:nvPr/>
        </p:nvSpPr>
        <p:spPr>
          <a:xfrm>
            <a:off x="6350167" y="5650468"/>
            <a:ext cx="507833" cy="369332"/>
          </a:xfrm>
          <a:prstGeom prst="rect">
            <a:avLst/>
          </a:prstGeom>
          <a:noFill/>
        </p:spPr>
        <p:txBody>
          <a:bodyPr wrap="square" rtlCol="0">
            <a:spAutoFit/>
          </a:bodyPr>
          <a:lstStyle/>
          <a:p>
            <a:r>
              <a:rPr lang="en-US" dirty="0" smtClean="0"/>
              <a:t>CO</a:t>
            </a:r>
            <a:endParaRPr lang="en-US" dirty="0"/>
          </a:p>
        </p:txBody>
      </p:sp>
      <p:cxnSp>
        <p:nvCxnSpPr>
          <p:cNvPr id="9" name="Straight Arrow Connector 8"/>
          <p:cNvCxnSpPr/>
          <p:nvPr/>
        </p:nvCxnSpPr>
        <p:spPr>
          <a:xfrm>
            <a:off x="6824547" y="2911214"/>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983380" y="134779"/>
            <a:ext cx="1236820" cy="276999"/>
          </a:xfrm>
          <a:prstGeom prst="rect">
            <a:avLst/>
          </a:prstGeom>
          <a:noFill/>
        </p:spPr>
        <p:txBody>
          <a:bodyPr wrap="square" rtlCol="0">
            <a:spAutoFit/>
          </a:bodyPr>
          <a:lstStyle/>
          <a:p>
            <a:r>
              <a:rPr lang="en-US" sz="1200" b="1" dirty="0">
                <a:solidFill>
                  <a:srgbClr val="FF0000"/>
                </a:solidFill>
              </a:rPr>
              <a:t>1</a:t>
            </a:r>
            <a:r>
              <a:rPr lang="en-US" sz="1200" b="1" dirty="0" smtClean="0">
                <a:solidFill>
                  <a:srgbClr val="FF0000"/>
                </a:solidFill>
              </a:rPr>
              <a:t> MONTH ago</a:t>
            </a:r>
            <a:endParaRPr lang="en-US" sz="1200" b="1" dirty="0">
              <a:solidFill>
                <a:srgbClr val="FF0000"/>
              </a:solidFill>
            </a:endParaRPr>
          </a:p>
        </p:txBody>
      </p:sp>
      <p:sp>
        <p:nvSpPr>
          <p:cNvPr id="11" name="TextBox 10"/>
          <p:cNvSpPr txBox="1"/>
          <p:nvPr/>
        </p:nvSpPr>
        <p:spPr>
          <a:xfrm>
            <a:off x="2435818" y="4948508"/>
            <a:ext cx="2078115" cy="584775"/>
          </a:xfrm>
          <a:prstGeom prst="rect">
            <a:avLst/>
          </a:prstGeom>
          <a:noFill/>
        </p:spPr>
        <p:txBody>
          <a:bodyPr wrap="square" rtlCol="0">
            <a:spAutoFit/>
          </a:bodyPr>
          <a:lstStyle/>
          <a:p>
            <a:r>
              <a:rPr lang="en-US" sz="1600" dirty="0" smtClean="0">
                <a:solidFill>
                  <a:srgbClr val="FF0000"/>
                </a:solidFill>
              </a:rPr>
              <a:t>Many CA  reservoirs are already low!! </a:t>
            </a:r>
            <a:endParaRPr lang="en-US" sz="1600" dirty="0">
              <a:solidFill>
                <a:srgbClr val="FF0000"/>
              </a:solidFill>
            </a:endParaRPr>
          </a:p>
        </p:txBody>
      </p:sp>
      <p:sp>
        <p:nvSpPr>
          <p:cNvPr id="9217" name="TextBox 9216"/>
          <p:cNvSpPr txBox="1"/>
          <p:nvPr/>
        </p:nvSpPr>
        <p:spPr>
          <a:xfrm>
            <a:off x="6324600" y="5923746"/>
            <a:ext cx="677405" cy="477054"/>
          </a:xfrm>
          <a:prstGeom prst="rect">
            <a:avLst/>
          </a:prstGeom>
          <a:noFill/>
        </p:spPr>
        <p:txBody>
          <a:bodyPr wrap="square" rtlCol="0">
            <a:spAutoFit/>
          </a:bodyPr>
          <a:lstStyle/>
          <a:p>
            <a:r>
              <a:rPr lang="en-US" sz="1600" b="1" dirty="0" smtClean="0"/>
              <a:t>84 %</a:t>
            </a:r>
          </a:p>
          <a:p>
            <a:r>
              <a:rPr lang="en-US" sz="900" b="1" dirty="0"/>
              <a:t>o</a:t>
            </a:r>
            <a:r>
              <a:rPr lang="en-US" sz="900" b="1" dirty="0" smtClean="0"/>
              <a:t>f  AVG!</a:t>
            </a:r>
            <a:endParaRPr lang="en-US" sz="900" b="1" dirty="0"/>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sp>
        <p:nvSpPr>
          <p:cNvPr id="3" name="TextBox 2"/>
          <p:cNvSpPr txBox="1"/>
          <p:nvPr/>
        </p:nvSpPr>
        <p:spPr>
          <a:xfrm>
            <a:off x="19974" y="5943600"/>
            <a:ext cx="4648200" cy="954107"/>
          </a:xfrm>
          <a:prstGeom prst="rect">
            <a:avLst/>
          </a:prstGeom>
          <a:noFill/>
        </p:spPr>
        <p:txBody>
          <a:bodyPr wrap="square" rtlCol="0">
            <a:spAutoFit/>
          </a:bodyPr>
          <a:lstStyle/>
          <a:p>
            <a:r>
              <a:rPr lang="en-US" sz="1400" b="1" dirty="0" smtClean="0">
                <a:solidFill>
                  <a:srgbClr val="0033CC"/>
                </a:solidFill>
              </a:rPr>
              <a:t>If La Nina continues reappears later this year, it will be a major problem for  water in the western states!!!!    </a:t>
            </a:r>
          </a:p>
          <a:p>
            <a:r>
              <a:rPr lang="en-US" sz="1400" b="1" dirty="0" smtClean="0">
                <a:solidFill>
                  <a:srgbClr val="FF0000"/>
                </a:solidFill>
              </a:rPr>
              <a:t>ALARM/WARNING!! for this year’s Fire Season for the US West/Southwest states!! (see US Drought Monitor!)</a:t>
            </a:r>
            <a:endParaRPr lang="en-US" sz="1400" b="1" dirty="0">
              <a:solidFill>
                <a:srgbClr val="FF0000"/>
              </a:solidFill>
            </a:endParaRPr>
          </a:p>
        </p:txBody>
      </p:sp>
      <p:pic>
        <p:nvPicPr>
          <p:cNvPr id="13314" name="Picture 2" descr="Forecast Fire Danger Rating Continental Map"/>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33702" y="2971800"/>
            <a:ext cx="2310298" cy="172067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orecast Fire Danger Rating Continental Map"/>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95800" y="2935158"/>
            <a:ext cx="2371652" cy="17663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11"/>
          <a:stretch>
            <a:fillRect/>
          </a:stretch>
        </p:blipFill>
        <p:spPr>
          <a:xfrm>
            <a:off x="5979319" y="6656551"/>
            <a:ext cx="2924805" cy="123150"/>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01595" y="995343"/>
            <a:ext cx="3128376" cy="5893921"/>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Over the last 4-5 months, </a:t>
            </a:r>
            <a:r>
              <a:rPr lang="en-US" sz="1300" u="sng" dirty="0" smtClean="0">
                <a:latin typeface="Trebuchet MS" panose="020B0603020202020204" pitchFamily="34" charset="0"/>
              </a:rPr>
              <a:t>drought area &amp; severity has overall generally remained about the same. </a:t>
            </a:r>
            <a:r>
              <a:rPr lang="en-US" sz="1300" dirty="0" smtClean="0">
                <a:latin typeface="Trebuchet MS" panose="020B0603020202020204" pitchFamily="34" charset="0"/>
              </a:rPr>
              <a:t>The worse drought conditions are in the border areas of southwest states  CA, AZ, NV, UT, CO, and </a:t>
            </a:r>
            <a:r>
              <a:rPr lang="en-US" sz="1300" dirty="0" smtClean="0">
                <a:latin typeface="Trebuchet MS" panose="020B0603020202020204" pitchFamily="34" charset="0"/>
              </a:rPr>
              <a:t>NM</a:t>
            </a:r>
            <a:r>
              <a:rPr lang="en-US" sz="1300" dirty="0" smtClean="0">
                <a:latin typeface="Trebuchet MS" panose="020B0603020202020204" pitchFamily="34" charset="0"/>
              </a:rPr>
              <a:t>. These west </a:t>
            </a:r>
            <a:r>
              <a:rPr lang="en-US" sz="1300" dirty="0" smtClean="0">
                <a:latin typeface="Trebuchet MS" panose="020B0603020202020204" pitchFamily="34" charset="0"/>
              </a:rPr>
              <a:t>regions are part of the  long term drought</a:t>
            </a:r>
            <a:r>
              <a:rPr lang="en-US" sz="1300" dirty="0" smtClean="0">
                <a:latin typeface="Trebuchet MS" panose="020B0603020202020204" pitchFamily="34" charset="0"/>
              </a:rPr>
              <a:t>. Improvement has been noted over parts of TX.</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drought OR, WA in the Dakotas, MT, ID, Wyoming, </a:t>
            </a:r>
            <a:r>
              <a:rPr lang="en-US" sz="1300" dirty="0" smtClean="0">
                <a:latin typeface="Trebuchet MS" panose="020B0603020202020204" pitchFamily="34" charset="0"/>
              </a:rPr>
              <a:t>has also either expanded or intensified.  </a:t>
            </a:r>
            <a:endParaRPr lang="en-US" sz="1300" dirty="0" smtClean="0">
              <a:latin typeface="Trebuchet MS" panose="020B0603020202020204" pitchFamily="34" charset="0"/>
            </a:endParaRP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About </a:t>
            </a:r>
            <a:r>
              <a:rPr lang="en-US" sz="1300" dirty="0">
                <a:latin typeface="Trebuchet MS" panose="020B0603020202020204" pitchFamily="34" charset="0"/>
              </a:rPr>
              <a:t>5</a:t>
            </a:r>
            <a:r>
              <a:rPr lang="en-US" sz="1300" dirty="0" smtClean="0">
                <a:latin typeface="Trebuchet MS" panose="020B0603020202020204" pitchFamily="34" charset="0"/>
              </a:rPr>
              <a:t>0 %  of the country is continuing to experience category D1 or worse drought condition (next side</a:t>
            </a:r>
            <a:r>
              <a:rPr lang="en-US" sz="1300" dirty="0">
                <a:latin typeface="Trebuchet MS" panose="020B0603020202020204" pitchFamily="34" charset="0"/>
              </a:rPr>
              <a:t>!). Most US area under D4 (about 10%) continuously in recent months since 2000?  </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Drought in the Northern Great Plains has reached D4 level in some areas. June is the rainiest month of the summer rainy season. Rainfall in the next many weeks or month will decide if this drought area will expand or contract. </a:t>
            </a:r>
            <a:endParaRPr lang="en-US" sz="1300" dirty="0">
              <a:latin typeface="Trebuchet MS" panose="020B0603020202020204" pitchFamily="34" charset="0"/>
            </a:endParaRPr>
          </a:p>
        </p:txBody>
      </p:sp>
      <p:sp>
        <p:nvSpPr>
          <p:cNvPr id="3076" name="Title 1"/>
          <p:cNvSpPr>
            <a:spLocks noGrp="1"/>
          </p:cNvSpPr>
          <p:nvPr>
            <p:ph type="title"/>
          </p:nvPr>
        </p:nvSpPr>
        <p:spPr>
          <a:xfrm>
            <a:off x="2386709" y="-15250"/>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26" name="TextBox 25"/>
          <p:cNvSpPr txBox="1"/>
          <p:nvPr/>
        </p:nvSpPr>
        <p:spPr>
          <a:xfrm>
            <a:off x="5687596" y="7772400"/>
            <a:ext cx="1018227" cy="369332"/>
          </a:xfrm>
          <a:prstGeom prst="rect">
            <a:avLst/>
          </a:prstGeom>
          <a:noFill/>
        </p:spPr>
        <p:txBody>
          <a:bodyPr wrap="none" rtlCol="0">
            <a:spAutoFit/>
          </a:bodyPr>
          <a:lstStyle/>
          <a:p>
            <a:r>
              <a:rPr lang="en-US" dirty="0"/>
              <a:t>February</a:t>
            </a:r>
          </a:p>
        </p:txBody>
      </p:sp>
      <p:pic>
        <p:nvPicPr>
          <p:cNvPr id="20" name="Picture 19"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2163" y="7513790"/>
            <a:ext cx="2200370" cy="1613193"/>
          </a:xfrm>
          <a:prstGeom prst="rect">
            <a:avLst/>
          </a:prstGeom>
          <a:noFill/>
          <a:ln>
            <a:noFill/>
          </a:ln>
        </p:spPr>
      </p:pic>
      <p:sp>
        <p:nvSpPr>
          <p:cNvPr id="3081" name="TextBox 17"/>
          <p:cNvSpPr txBox="1">
            <a:spLocks noChangeArrowheads="1"/>
          </p:cNvSpPr>
          <p:nvPr/>
        </p:nvSpPr>
        <p:spPr bwMode="auto">
          <a:xfrm>
            <a:off x="1547905" y="3516868"/>
            <a:ext cx="17286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6196710" y="0"/>
            <a:ext cx="2871092" cy="1015663"/>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9" name="TextBox 28"/>
          <p:cNvSpPr txBox="1"/>
          <p:nvPr/>
        </p:nvSpPr>
        <p:spPr>
          <a:xfrm>
            <a:off x="4696773" y="4812268"/>
            <a:ext cx="1018227" cy="369332"/>
          </a:xfrm>
          <a:prstGeom prst="rect">
            <a:avLst/>
          </a:prstGeom>
          <a:noFill/>
        </p:spPr>
        <p:txBody>
          <a:bodyPr wrap="none" rtlCol="0">
            <a:spAutoFit/>
          </a:bodyPr>
          <a:lstStyle/>
          <a:p>
            <a:r>
              <a:rPr lang="en-US" dirty="0" smtClean="0"/>
              <a:t>February</a:t>
            </a:r>
            <a:endParaRPr lang="en-US" dirty="0"/>
          </a:p>
        </p:txBody>
      </p:sp>
      <p:pic>
        <p:nvPicPr>
          <p:cNvPr id="21" name="Picture 20"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5195903"/>
            <a:ext cx="2304205" cy="1585897"/>
          </a:xfrm>
          <a:prstGeom prst="rect">
            <a:avLst/>
          </a:prstGeom>
          <a:noFill/>
          <a:ln>
            <a:noFill/>
          </a:ln>
        </p:spPr>
      </p:pic>
      <p:sp>
        <p:nvSpPr>
          <p:cNvPr id="4" name="TextBox 3"/>
          <p:cNvSpPr txBox="1"/>
          <p:nvPr/>
        </p:nvSpPr>
        <p:spPr>
          <a:xfrm>
            <a:off x="4639097" y="2681762"/>
            <a:ext cx="914400" cy="369332"/>
          </a:xfrm>
          <a:prstGeom prst="rect">
            <a:avLst/>
          </a:prstGeom>
          <a:noFill/>
        </p:spPr>
        <p:txBody>
          <a:bodyPr wrap="square" rtlCol="0">
            <a:spAutoFit/>
          </a:bodyPr>
          <a:lstStyle/>
          <a:p>
            <a:r>
              <a:rPr lang="en-US" dirty="0" smtClean="0"/>
              <a:t>March</a:t>
            </a:r>
            <a:endParaRPr lang="en-US" dirty="0"/>
          </a:p>
        </p:txBody>
      </p:sp>
      <p:pic>
        <p:nvPicPr>
          <p:cNvPr id="31" name="Picture 3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800" y="3128943"/>
            <a:ext cx="2366758" cy="1533106"/>
          </a:xfrm>
          <a:prstGeom prst="rect">
            <a:avLst/>
          </a:prstGeom>
          <a:noFill/>
          <a:ln>
            <a:noFill/>
          </a:ln>
        </p:spPr>
      </p:pic>
      <p:sp>
        <p:nvSpPr>
          <p:cNvPr id="23" name="TextBox 22"/>
          <p:cNvSpPr txBox="1"/>
          <p:nvPr/>
        </p:nvSpPr>
        <p:spPr>
          <a:xfrm>
            <a:off x="1447800" y="257284"/>
            <a:ext cx="762000" cy="369332"/>
          </a:xfrm>
          <a:prstGeom prst="rect">
            <a:avLst/>
          </a:prstGeom>
          <a:noFill/>
        </p:spPr>
        <p:txBody>
          <a:bodyPr wrap="square" rtlCol="0">
            <a:spAutoFit/>
          </a:bodyPr>
          <a:lstStyle/>
          <a:p>
            <a:r>
              <a:rPr lang="en-US" dirty="0" smtClean="0"/>
              <a:t>May</a:t>
            </a:r>
            <a:endParaRPr lang="en-US" dirty="0"/>
          </a:p>
        </p:txBody>
      </p:sp>
      <p:pic>
        <p:nvPicPr>
          <p:cNvPr id="32" name="Picture 31"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929235"/>
            <a:ext cx="2344105" cy="1575182"/>
          </a:xfrm>
          <a:prstGeom prst="rect">
            <a:avLst/>
          </a:prstGeom>
          <a:noFill/>
          <a:ln>
            <a:noFill/>
          </a:ln>
        </p:spPr>
      </p:pic>
      <p:sp>
        <p:nvSpPr>
          <p:cNvPr id="28" name="TextBox 27"/>
          <p:cNvSpPr txBox="1"/>
          <p:nvPr/>
        </p:nvSpPr>
        <p:spPr>
          <a:xfrm>
            <a:off x="838200" y="3505200"/>
            <a:ext cx="762000" cy="369332"/>
          </a:xfrm>
          <a:prstGeom prst="rect">
            <a:avLst/>
          </a:prstGeom>
          <a:noFill/>
        </p:spPr>
        <p:txBody>
          <a:bodyPr wrap="square" rtlCol="0">
            <a:spAutoFit/>
          </a:bodyPr>
          <a:lstStyle/>
          <a:p>
            <a:r>
              <a:rPr lang="en-US" dirty="0" smtClean="0"/>
              <a:t>June</a:t>
            </a:r>
            <a:endParaRPr lang="en-US" dirty="0"/>
          </a:p>
        </p:txBody>
      </p:sp>
      <p:pic>
        <p:nvPicPr>
          <p:cNvPr id="5" name="Picture 4"/>
          <p:cNvPicPr>
            <a:picLocks noChangeAspect="1"/>
          </p:cNvPicPr>
          <p:nvPr/>
        </p:nvPicPr>
        <p:blipFill>
          <a:blip r:embed="rId7"/>
          <a:stretch>
            <a:fillRect/>
          </a:stretch>
        </p:blipFill>
        <p:spPr>
          <a:xfrm>
            <a:off x="-14952" y="636691"/>
            <a:ext cx="3785437" cy="2846766"/>
          </a:xfrm>
          <a:prstGeom prst="rect">
            <a:avLst/>
          </a:prstGeom>
        </p:spPr>
      </p:pic>
      <p:sp>
        <p:nvSpPr>
          <p:cNvPr id="19" name="TextBox 18"/>
          <p:cNvSpPr txBox="1"/>
          <p:nvPr/>
        </p:nvSpPr>
        <p:spPr>
          <a:xfrm>
            <a:off x="4724400" y="545068"/>
            <a:ext cx="762000" cy="369332"/>
          </a:xfrm>
          <a:prstGeom prst="rect">
            <a:avLst/>
          </a:prstGeom>
          <a:noFill/>
        </p:spPr>
        <p:txBody>
          <a:bodyPr wrap="square" rtlCol="0">
            <a:spAutoFit/>
          </a:bodyPr>
          <a:lstStyle/>
          <a:p>
            <a:r>
              <a:rPr lang="en-US" dirty="0" smtClean="0"/>
              <a:t>April</a:t>
            </a:r>
            <a:endParaRPr lang="en-US" dirty="0"/>
          </a:p>
        </p:txBody>
      </p:sp>
      <p:pic>
        <p:nvPicPr>
          <p:cNvPr id="22" name="Picture 21"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951" y="3851942"/>
            <a:ext cx="3785436" cy="277745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0"/>
            <a:ext cx="3416452" cy="2185352"/>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20</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20</a:t>
            </a:fld>
            <a:endParaRPr lang="en-US" altLang="en-US" sz="1400" dirty="0"/>
          </a:p>
        </p:txBody>
      </p:sp>
      <p:pic>
        <p:nvPicPr>
          <p:cNvPr id="12301" name="Picture 31" descr="map leg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t>
            </a:r>
            <a:r>
              <a:rPr lang="en-US" sz="1400" u="sng" dirty="0" smtClean="0"/>
              <a:t>along the Pacific coastal states</a:t>
            </a:r>
            <a:r>
              <a:rPr lang="en-US" sz="1400" u="sng" dirty="0" smtClean="0"/>
              <a:t>.  If </a:t>
            </a:r>
            <a:r>
              <a:rPr lang="en-US" sz="1400" u="sng" dirty="0" smtClean="0"/>
              <a:t>sometimes, the various indicators are confusing, go back to % of rainfall deficit </a:t>
            </a:r>
            <a:r>
              <a:rPr lang="en-US" sz="1400" u="sng" dirty="0" smtClean="0"/>
              <a:t>maps – </a:t>
            </a:r>
            <a:r>
              <a:rPr lang="en-US" sz="1400" u="sng" dirty="0" smtClean="0"/>
              <a:t>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Arrow Connector 34"/>
          <p:cNvCxnSpPr/>
          <p:nvPr/>
        </p:nvCxnSpPr>
        <p:spPr>
          <a:xfrm>
            <a:off x="5570911" y="3874532"/>
            <a:ext cx="2277689" cy="1611868"/>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Straight Arrow Connector 5"/>
          <p:cNvCxnSpPr/>
          <p:nvPr/>
        </p:nvCxnSpPr>
        <p:spPr>
          <a:xfrm>
            <a:off x="6709755" y="3086100"/>
            <a:ext cx="1900845" cy="15150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4338"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0999" y="2133600"/>
            <a:ext cx="3416452"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a:stretch>
            <a:fillRect/>
          </a:stretch>
        </p:blipFill>
        <p:spPr>
          <a:xfrm>
            <a:off x="4064150" y="2529958"/>
            <a:ext cx="2340726" cy="1509207"/>
          </a:xfrm>
          <a:prstGeom prst="rect">
            <a:avLst/>
          </a:prstGeom>
        </p:spPr>
      </p:pic>
      <p:pic>
        <p:nvPicPr>
          <p:cNvPr id="512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881" y="4267200"/>
            <a:ext cx="3397642" cy="2173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3"/>
          <a:stretch>
            <a:fillRect/>
          </a:stretch>
        </p:blipFill>
        <p:spPr>
          <a:xfrm>
            <a:off x="6386380" y="4070205"/>
            <a:ext cx="2696329" cy="1744399"/>
          </a:xfrm>
          <a:prstGeom prst="rect">
            <a:avLst/>
          </a:prstGeom>
        </p:spPr>
      </p:pic>
      <p:cxnSp>
        <p:nvCxnSpPr>
          <p:cNvPr id="36" name="Straight Arrow Connector 35"/>
          <p:cNvCxnSpPr/>
          <p:nvPr/>
        </p:nvCxnSpPr>
        <p:spPr>
          <a:xfrm flipH="1">
            <a:off x="1981201" y="3990043"/>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149280" y="2807742"/>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882283" y="3276600"/>
            <a:ext cx="1371600" cy="838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57400" y="4267200"/>
            <a:ext cx="13716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5" y="3094217"/>
            <a:ext cx="4497274" cy="29255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9389" y="1459107"/>
            <a:ext cx="4433802" cy="28842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5" y="28338"/>
            <a:ext cx="4491813" cy="29220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4918969" y="5466546"/>
            <a:ext cx="3733800" cy="954107"/>
          </a:xfrm>
          <a:prstGeom prst="rect">
            <a:avLst/>
          </a:prstGeom>
          <a:noFill/>
        </p:spPr>
        <p:txBody>
          <a:bodyPr wrap="square" rtlCol="0">
            <a:spAutoFit/>
          </a:bodyPr>
          <a:lstStyle/>
          <a:p>
            <a:r>
              <a:rPr lang="en-US" sz="1400" dirty="0" smtClean="0"/>
              <a:t>These </a:t>
            </a:r>
            <a:r>
              <a:rPr lang="en-US" sz="1400" dirty="0" smtClean="0"/>
              <a:t>NLDAS2 </a:t>
            </a:r>
            <a:r>
              <a:rPr lang="en-US" sz="1400" dirty="0" smtClean="0"/>
              <a:t>based SM tendency mas are a few days old!! But note the change in the middle part of the country!! Upper </a:t>
            </a:r>
            <a:r>
              <a:rPr lang="en-US" sz="1400" dirty="0"/>
              <a:t>M</a:t>
            </a:r>
            <a:r>
              <a:rPr lang="en-US" sz="1400" dirty="0" smtClean="0"/>
              <a:t>idwest consistently dry!!</a:t>
            </a:r>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21</a:t>
            </a:fld>
            <a:endParaRPr lang="en-US" altLang="en-US" dirty="0"/>
          </a:p>
        </p:txBody>
      </p:sp>
    </p:spTree>
    <p:extLst>
      <p:ext uri="{BB962C8B-B14F-4D97-AF65-F5344CB8AC3E}">
        <p14:creationId xmlns:p14="http://schemas.microsoft.com/office/powerpoint/2010/main" val="23039161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22</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946224181"/>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10 June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Not Active</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verdana,arial"/>
                          <a:cs typeface="Arial" pitchFamily="34" charset="0"/>
                        </a:rPr>
                        <a:t>Synopsis</a:t>
                      </a:r>
                      <a:r>
                        <a:rPr kumimoji="0" lang="en-US" altLang="en-US" sz="1800" b="1" i="0" u="none" strike="noStrike" cap="none" normalizeH="0" baseline="0" dirty="0" smtClean="0">
                          <a:ln>
                            <a:noFill/>
                          </a:ln>
                          <a:solidFill>
                            <a:schemeClr val="tx1"/>
                          </a:solidFill>
                          <a:effectLst/>
                          <a:latin typeface="verdana,arial"/>
                          <a:cs typeface="Arial" pitchFamily="34" charset="0"/>
                        </a:rPr>
                        <a:t>: </a:t>
                      </a:r>
                      <a:r>
                        <a:rPr lang="en-US" sz="1800" b="1" i="0" kern="1200" dirty="0" smtClean="0">
                          <a:solidFill>
                            <a:schemeClr val="tx1"/>
                          </a:solidFill>
                          <a:effectLst/>
                          <a:latin typeface="Arial" pitchFamily="34" charset="0"/>
                          <a:ea typeface="+mn-ea"/>
                          <a:cs typeface="+mn-cs"/>
                        </a:rPr>
                        <a:t>ENSO-neutral </a:t>
                      </a:r>
                      <a:r>
                        <a:rPr lang="en-US" sz="1800" b="1" i="0" kern="1200" dirty="0" smtClean="0">
                          <a:solidFill>
                            <a:schemeClr val="tx1"/>
                          </a:solidFill>
                          <a:effectLst/>
                          <a:latin typeface="Arial" pitchFamily="34" charset="0"/>
                          <a:ea typeface="+mn-ea"/>
                          <a:cs typeface="+mn-cs"/>
                        </a:rPr>
                        <a:t>is favored through the Northern Hemisphere summer (78% chance for the June-August season) and fall (50% chance for the September-November season).</a:t>
                      </a:r>
                      <a:r>
                        <a:rPr kumimoji="0" lang="en-US" altLang="en-US" sz="1800" b="1" i="0" u="none" strike="noStrike" cap="none" normalizeH="0" baseline="0" dirty="0" smtClean="0">
                          <a:ln>
                            <a:noFill/>
                          </a:ln>
                          <a:solidFill>
                            <a:schemeClr val="tx1"/>
                          </a:solidFill>
                          <a:effectLst/>
                          <a:latin typeface="verdana,arial"/>
                          <a:cs typeface="Arial" pitchFamily="34" charset="0"/>
                        </a:rPr>
                        <a:t> </a:t>
                      </a:r>
                      <a:endParaRPr lang="en-US" sz="1800" b="1" i="0" u="none" kern="1200" dirty="0" smtClean="0">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60488" y="761999"/>
            <a:ext cx="4359111" cy="601978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23</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7338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51722" y="2200057"/>
            <a:ext cx="3858878" cy="206714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p:cNvPicPr>
          <p:nvPr/>
        </p:nvPicPr>
        <p:blipFill>
          <a:blip r:embed="rId5">
            <a:extLst>
              <a:ext uri="{28A0092B-C50C-407E-A947-70E740481C1C}">
                <a14:useLocalDpi xmlns:a14="http://schemas.microsoft.com/office/drawing/2010/main" val="0"/>
              </a:ext>
            </a:extLst>
          </a:blip>
          <a:srcRect l="4315" t="5000" r="6471" b="58333"/>
          <a:stretch>
            <a:fillRect/>
          </a:stretch>
        </p:blipFill>
        <p:spPr bwMode="auto">
          <a:xfrm>
            <a:off x="4675522" y="263082"/>
            <a:ext cx="3935078" cy="1785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p:cNvPicPr>
          <p:nvPr/>
        </p:nvPicPr>
        <p:blipFill>
          <a:blip r:embed="rId6">
            <a:extLst>
              <a:ext uri="{28A0092B-C50C-407E-A947-70E740481C1C}">
                <a14:useLocalDpi xmlns:a14="http://schemas.microsoft.com/office/drawing/2010/main" val="0"/>
              </a:ext>
            </a:extLst>
          </a:blip>
          <a:srcRect l="6471" t="2499" r="6471" b="53333"/>
          <a:stretch>
            <a:fillRect/>
          </a:stretch>
        </p:blipFill>
        <p:spPr bwMode="auto">
          <a:xfrm>
            <a:off x="4751721" y="4447746"/>
            <a:ext cx="3904047" cy="216425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24</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sp>
        <p:nvSpPr>
          <p:cNvPr id="4" name="TextBox 3"/>
          <p:cNvSpPr txBox="1"/>
          <p:nvPr/>
        </p:nvSpPr>
        <p:spPr>
          <a:xfrm>
            <a:off x="4571999" y="1371600"/>
            <a:ext cx="4344879" cy="1323439"/>
          </a:xfrm>
          <a:prstGeom prst="rect">
            <a:avLst/>
          </a:prstGeom>
          <a:noFill/>
        </p:spPr>
        <p:txBody>
          <a:bodyPr wrap="square" rtlCol="0">
            <a:spAutoFit/>
          </a:bodyPr>
          <a:lstStyle/>
          <a:p>
            <a:r>
              <a:rPr lang="en-US" sz="1600" dirty="0" smtClean="0"/>
              <a:t>The current La Nina conditions has finally ended.</a:t>
            </a:r>
          </a:p>
          <a:p>
            <a:endParaRPr lang="en-US" sz="1600" dirty="0"/>
          </a:p>
          <a:p>
            <a:r>
              <a:rPr lang="en-US" sz="1600" dirty="0" smtClean="0"/>
              <a:t>But the million dollar question is: Will there be ENSO neutral conditions in the upcoming season as forecast or ? Look at subsurface conditions!!</a:t>
            </a:r>
            <a:endParaRPr lang="en-US" sz="1600" dirty="0"/>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76201" y="180106"/>
            <a:ext cx="4077790" cy="64492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56364" y="3527325"/>
            <a:ext cx="4582774" cy="1892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25</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May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June  </a:t>
            </a:r>
            <a:r>
              <a:rPr lang="en-US" altLang="en-US" sz="1800" dirty="0">
                <a:latin typeface="Times New Roman" pitchFamily="18" charset="0"/>
              </a:rPr>
              <a:t>CPC/IRI forecast</a:t>
            </a:r>
          </a:p>
        </p:txBody>
      </p:sp>
      <p:sp>
        <p:nvSpPr>
          <p:cNvPr id="2" name="TextBox 1"/>
          <p:cNvSpPr txBox="1"/>
          <p:nvPr/>
        </p:nvSpPr>
        <p:spPr>
          <a:xfrm>
            <a:off x="53266" y="6343080"/>
            <a:ext cx="8610600" cy="307777"/>
          </a:xfrm>
          <a:prstGeom prst="rect">
            <a:avLst/>
          </a:prstGeom>
          <a:noFill/>
        </p:spPr>
        <p:txBody>
          <a:bodyPr wrap="square" rtlCol="0">
            <a:spAutoFit/>
          </a:bodyPr>
          <a:lstStyle/>
          <a:p>
            <a:r>
              <a:rPr lang="en-US" sz="1400" b="1" u="sng" dirty="0" smtClean="0">
                <a:solidFill>
                  <a:srgbClr val="0033CC"/>
                </a:solidFill>
              </a:rPr>
              <a:t>La Nina is on its way out </a:t>
            </a:r>
            <a:r>
              <a:rPr lang="en-US" sz="1400" b="1" u="sng" dirty="0" err="1" smtClean="0">
                <a:solidFill>
                  <a:srgbClr val="0033CC"/>
                </a:solidFill>
              </a:rPr>
              <a:t>temporariy</a:t>
            </a:r>
            <a:r>
              <a:rPr lang="en-US" sz="1400" b="1" u="sng" dirty="0" smtClean="0">
                <a:solidFill>
                  <a:srgbClr val="0033CC"/>
                </a:solidFill>
              </a:rPr>
              <a:t>? Only to come back later in the year?  </a:t>
            </a:r>
          </a:p>
        </p:txBody>
      </p:sp>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5362" name="Picture 2" descr="https://iri.columbia.edu/wp-content/uploads/2021/05/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 y="621867"/>
            <a:ext cx="4044786" cy="269652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s://iri.columbia.edu/wp-content/uploads/2021/04/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9767" y="190305"/>
            <a:ext cx="4224233" cy="293972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iri.columbia.edu/wp-content/uploads/2021/06/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7" y="3624892"/>
            <a:ext cx="4044787" cy="26965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ri.columbia.edu/wp-content/uploads/2021/05/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9766" y="3260078"/>
            <a:ext cx="4224233" cy="30721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cpc.ncep.noaa.gov/products/predictions/long_range/lead14/off15_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467"/>
            <a:ext cx="3581400" cy="3521627"/>
          </a:xfrm>
          <a:prstGeom prst="rect">
            <a:avLst/>
          </a:prstGeom>
          <a:noFill/>
          <a:extLst>
            <a:ext uri="{909E8E84-426E-40DD-AFC4-6F175D3DCCD1}">
              <a14:hiddenFill xmlns:a14="http://schemas.microsoft.com/office/drawing/2010/main">
                <a:solidFill>
                  <a:srgbClr val="FFFFFF"/>
                </a:solidFill>
              </a14:hiddenFill>
            </a:ext>
          </a:extLst>
        </p:spPr>
      </p:pic>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26</a:t>
            </a:fld>
            <a:endParaRPr lang="en-US" altLang="en-US" sz="1400" dirty="0"/>
          </a:p>
        </p:txBody>
      </p:sp>
      <p:sp>
        <p:nvSpPr>
          <p:cNvPr id="5" name="Title 1"/>
          <p:cNvSpPr txBox="1">
            <a:spLocks/>
          </p:cNvSpPr>
          <p:nvPr/>
        </p:nvSpPr>
        <p:spPr>
          <a:xfrm>
            <a:off x="4190998" y="152400"/>
            <a:ext cx="495300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cxnSp>
        <p:nvCxnSpPr>
          <p:cNvPr id="4" name="Straight Arrow Connector 3"/>
          <p:cNvCxnSpPr/>
          <p:nvPr/>
        </p:nvCxnSpPr>
        <p:spPr>
          <a:xfrm flipH="1">
            <a:off x="3982226" y="15240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8229600" y="1603801"/>
            <a:ext cx="76200" cy="68219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3593068"/>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23557" name="TextBox 9"/>
          <p:cNvSpPr txBox="1">
            <a:spLocks noChangeArrowheads="1"/>
          </p:cNvSpPr>
          <p:nvPr/>
        </p:nvSpPr>
        <p:spPr bwMode="auto">
          <a:xfrm>
            <a:off x="7315200" y="2209800"/>
            <a:ext cx="1691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r>
              <a:rPr lang="en-US" altLang="en-US" sz="1800" dirty="0" smtClean="0">
                <a:latin typeface="Times New Roman" pitchFamily="18" charset="0"/>
              </a:rPr>
              <a:t>May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23556" name="TextBox 1"/>
          <p:cNvSpPr txBox="1">
            <a:spLocks noChangeArrowheads="1"/>
          </p:cNvSpPr>
          <p:nvPr/>
        </p:nvSpPr>
        <p:spPr bwMode="auto">
          <a:xfrm>
            <a:off x="3217046" y="268068"/>
            <a:ext cx="125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Made </a:t>
            </a:r>
            <a:endParaRPr lang="en-US" altLang="en-US" sz="1800" dirty="0" smtClean="0">
              <a:latin typeface="Times New Roman" pitchFamily="18" charset="0"/>
            </a:endParaRPr>
          </a:p>
          <a:p>
            <a:pPr eaLnBrk="1" hangingPunct="1">
              <a:spcBef>
                <a:spcPct val="0"/>
              </a:spcBef>
              <a:buFontTx/>
              <a:buNone/>
            </a:pPr>
            <a:r>
              <a:rPr lang="en-US" altLang="en-US" sz="1800" dirty="0" smtClean="0">
                <a:latin typeface="Times New Roman" pitchFamily="18" charset="0"/>
              </a:rPr>
              <a:t>May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pic>
        <p:nvPicPr>
          <p:cNvPr id="9220" name="Picture 4" descr="https://www.cpc.ncep.noaa.gov/products/predictions/long_range/lead01/off01_tem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505394"/>
            <a:ext cx="4038600" cy="39711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stretch>
            <a:fillRect/>
          </a:stretch>
        </p:blipFill>
        <p:spPr>
          <a:xfrm>
            <a:off x="2" y="3962400"/>
            <a:ext cx="3581398" cy="2700866"/>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cpc.ncep.noaa.gov/products/predictions/long_range/lead14/off15_prc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41" y="10658"/>
            <a:ext cx="3759040" cy="3696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2181" y="3886200"/>
            <a:ext cx="1521819"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a:t>
            </a:r>
            <a:r>
              <a:rPr lang="en-US" sz="1400" b="1" dirty="0" err="1" smtClean="0">
                <a:sym typeface="Wingdings" panose="05000000000000000000" pitchFamily="2" charset="2"/>
              </a:rPr>
              <a:t>becoz</a:t>
            </a:r>
            <a:r>
              <a:rPr lang="en-US" sz="1400" b="1" dirty="0" smtClean="0">
                <a:sym typeface="Wingdings" panose="05000000000000000000" pitchFamily="2" charset="2"/>
              </a:rPr>
              <a:t> they are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27</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20</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4514515" y="76200"/>
            <a:ext cx="4601776"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June</a:t>
            </a:r>
            <a:r>
              <a:rPr lang="en-US" altLang="en-US" sz="2400" kern="0" dirty="0" smtClean="0"/>
              <a:t>)/</a:t>
            </a:r>
            <a:r>
              <a:rPr lang="en-US" altLang="en-US" sz="2400" kern="0" dirty="0"/>
              <a:t>Seasonal </a:t>
            </a:r>
            <a:r>
              <a:rPr lang="en-US" altLang="en-US" sz="2400" kern="0" dirty="0" smtClean="0"/>
              <a:t>(</a:t>
            </a:r>
            <a:r>
              <a:rPr lang="en-US" altLang="en-US" sz="2400" b="1" u="sng" kern="0" dirty="0" smtClean="0"/>
              <a:t>JJA</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3" name="TextBox 1"/>
          <p:cNvSpPr txBox="1">
            <a:spLocks noChangeArrowheads="1"/>
          </p:cNvSpPr>
          <p:nvPr/>
        </p:nvSpPr>
        <p:spPr bwMode="auto">
          <a:xfrm>
            <a:off x="3238500" y="228600"/>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May 31</a:t>
            </a:r>
            <a:r>
              <a:rPr lang="en-US" altLang="en-US" sz="1800" baseline="30000" dirty="0" smtClean="0">
                <a:latin typeface="Times New Roman" pitchFamily="18" charset="0"/>
              </a:rPr>
              <a:t>st</a:t>
            </a:r>
            <a:r>
              <a:rPr lang="en-US" altLang="en-US" sz="1800" dirty="0" smtClean="0">
                <a:latin typeface="Times New Roman" pitchFamily="18" charset="0"/>
              </a:rPr>
              <a:t>    </a:t>
            </a:r>
            <a:endParaRPr lang="en-US" altLang="en-US" sz="1800" dirty="0">
              <a:latin typeface="Times New Roman" pitchFamily="18" charset="0"/>
            </a:endParaRPr>
          </a:p>
        </p:txBody>
      </p: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771677" y="1230966"/>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44" name="Picture 4" descr="https://www.cpc.ncep.noaa.gov/products/predictions/long_range/lead01/off01_prc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504" y="2774703"/>
            <a:ext cx="3780924" cy="37178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618" y="4105840"/>
            <a:ext cx="3807292" cy="2444573"/>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28</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73" y="3253784"/>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516285" y="144887"/>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3" name="TextBox 2"/>
          <p:cNvSpPr txBox="1"/>
          <p:nvPr/>
        </p:nvSpPr>
        <p:spPr>
          <a:xfrm>
            <a:off x="4932743" y="1588398"/>
            <a:ext cx="4201563" cy="584775"/>
          </a:xfrm>
          <a:prstGeom prst="rect">
            <a:avLst/>
          </a:prstGeom>
          <a:noFill/>
        </p:spPr>
        <p:txBody>
          <a:bodyPr wrap="square" rtlCol="0">
            <a:spAutoFit/>
          </a:bodyPr>
          <a:lstStyle/>
          <a:p>
            <a:r>
              <a:rPr lang="en-US" sz="1600" dirty="0" smtClean="0"/>
              <a:t>Actual Precip amounts and region generally varies highly from one model run to next!! </a:t>
            </a:r>
            <a:endParaRPr lang="en-US" sz="1600" dirty="0"/>
          </a:p>
        </p:txBody>
      </p:sp>
      <p:sp>
        <p:nvSpPr>
          <p:cNvPr id="4" name="TextBox 3"/>
          <p:cNvSpPr txBox="1"/>
          <p:nvPr/>
        </p:nvSpPr>
        <p:spPr>
          <a:xfrm>
            <a:off x="207948" y="5037419"/>
            <a:ext cx="3806825" cy="1323439"/>
          </a:xfrm>
          <a:prstGeom prst="rect">
            <a:avLst/>
          </a:prstGeom>
          <a:noFill/>
        </p:spPr>
        <p:txBody>
          <a:bodyPr wrap="square" rtlCol="0">
            <a:spAutoFit/>
          </a:bodyPr>
          <a:lstStyle/>
          <a:p>
            <a:r>
              <a:rPr lang="en-US" sz="1600" dirty="0" smtClean="0"/>
              <a:t>Looks like the southwest American monsoon is making its entry in NM in about 2/3 weeks. Northern Ohio valley is also forecast to get some rain to help the drought in that region.</a:t>
            </a:r>
            <a:endParaRPr lang="en-US" sz="1600" dirty="0"/>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8" name="Picture 2" descr="https://www.wpc.ncep.noaa.gov/qpf/p168i.gif?16237216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3" y="25208"/>
            <a:ext cx="4534658" cy="31799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724400" y="2139320"/>
            <a:ext cx="4409906" cy="4718679"/>
          </a:xfrm>
          <a:prstGeom prst="rect">
            <a:avLst/>
          </a:prstGeom>
        </p:spPr>
      </p:pic>
      <p:cxnSp>
        <p:nvCxnSpPr>
          <p:cNvPr id="5" name="Straight Arrow Connector 4"/>
          <p:cNvCxnSpPr/>
          <p:nvPr/>
        </p:nvCxnSpPr>
        <p:spPr>
          <a:xfrm flipH="1">
            <a:off x="2971800" y="880269"/>
            <a:ext cx="2224073" cy="2461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635360" y="5410200"/>
            <a:ext cx="3858357" cy="3963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52400"/>
            <a:ext cx="8680388" cy="67056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14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229600" cy="533400"/>
          </a:xfrm>
        </p:spPr>
        <p:txBody>
          <a:bodyPr/>
          <a:lstStyle/>
          <a:p>
            <a:r>
              <a:rPr lang="en-US" altLang="en-US" sz="3200" dirty="0"/>
              <a:t>(</a:t>
            </a:r>
            <a:r>
              <a:rPr lang="en-US" altLang="en-US" sz="3200" dirty="0" err="1"/>
              <a:t>Prev</a:t>
            </a:r>
            <a:r>
              <a:rPr lang="en-US" altLang="en-US" sz="3200" dirty="0"/>
              <a:t>) 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495800" y="1066800"/>
            <a:ext cx="274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Seasonal Outlook </a:t>
            </a:r>
          </a:p>
          <a:p>
            <a:pPr eaLnBrk="1" hangingPunct="1">
              <a:spcBef>
                <a:spcPct val="0"/>
              </a:spcBef>
              <a:buFontTx/>
              <a:buNone/>
            </a:pPr>
            <a:r>
              <a:rPr lang="en-US" altLang="en-US" sz="1600" dirty="0">
                <a:latin typeface="Times New Roman" pitchFamily="18" charset="0"/>
              </a:rPr>
              <a:t>(Mid </a:t>
            </a:r>
            <a:r>
              <a:rPr lang="en-US" altLang="en-US" sz="1600" dirty="0" smtClean="0">
                <a:latin typeface="Times New Roman" pitchFamily="18" charset="0"/>
              </a:rPr>
              <a:t>May 2021- Aug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05/20/21</a:t>
            </a:r>
            <a:endParaRPr lang="en-US" altLang="en-US" sz="1600" dirty="0">
              <a:latin typeface="Times New Roman" pitchFamily="18" charset="0"/>
            </a:endParaRPr>
          </a:p>
        </p:txBody>
      </p:sp>
      <p:sp>
        <p:nvSpPr>
          <p:cNvPr id="4101" name="TextBox 9"/>
          <p:cNvSpPr txBox="1">
            <a:spLocks noChangeArrowheads="1"/>
          </p:cNvSpPr>
          <p:nvPr/>
        </p:nvSpPr>
        <p:spPr bwMode="auto">
          <a:xfrm>
            <a:off x="6896675" y="2598003"/>
            <a:ext cx="2209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June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05/31/21</a:t>
            </a:r>
            <a:endParaRPr lang="en-US" altLang="en-US" sz="1600" dirty="0">
              <a:latin typeface="Times New Roman" pitchFamily="18" charset="0"/>
            </a:endParaRPr>
          </a:p>
        </p:txBody>
      </p:sp>
      <p:sp>
        <p:nvSpPr>
          <p:cNvPr id="8" name="TextBox 7"/>
          <p:cNvSpPr txBox="1"/>
          <p:nvPr/>
        </p:nvSpPr>
        <p:spPr>
          <a:xfrm>
            <a:off x="4343400" y="438835"/>
            <a:ext cx="4762500" cy="553998"/>
          </a:xfrm>
          <a:prstGeom prst="rect">
            <a:avLst/>
          </a:prstGeom>
          <a:noFill/>
        </p:spPr>
        <p:txBody>
          <a:bodyPr wrap="square" rtlCol="0">
            <a:spAutoFit/>
          </a:bodyPr>
          <a:lstStyle/>
          <a:p>
            <a:pPr algn="ctr"/>
            <a:r>
              <a:rPr lang="en-US" sz="1500" u="sng" dirty="0">
                <a:solidFill>
                  <a:srgbClr val="FF0000"/>
                </a:solidFill>
              </a:rPr>
              <a:t>(New </a:t>
            </a:r>
            <a:r>
              <a:rPr lang="en-US" sz="1500" u="sng" dirty="0" smtClean="0">
                <a:solidFill>
                  <a:srgbClr val="FF0000"/>
                </a:solidFill>
              </a:rPr>
              <a:t>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300" u="sng" dirty="0" smtClean="0">
                <a:solidFill>
                  <a:srgbClr val="FF0000"/>
                </a:solidFill>
              </a:rPr>
              <a:t>(New Monthly Drought Outlook to be released end of this month</a:t>
            </a:r>
            <a:r>
              <a:rPr lang="en-US" sz="1500" u="sng" dirty="0" smtClean="0">
                <a:solidFill>
                  <a:srgbClr val="FF0000"/>
                </a:solidFill>
              </a:rPr>
              <a:t>) </a:t>
            </a:r>
            <a:endParaRPr lang="en-US" sz="1500" u="sng" dirty="0">
              <a:solidFill>
                <a:srgbClr val="FF0000"/>
              </a:solidFill>
            </a:endParaRPr>
          </a:p>
        </p:txBody>
      </p:sp>
      <p:sp>
        <p:nvSpPr>
          <p:cNvPr id="2" name="TextBox 1"/>
          <p:cNvSpPr txBox="1"/>
          <p:nvPr/>
        </p:nvSpPr>
        <p:spPr>
          <a:xfrm>
            <a:off x="152400" y="4267200"/>
            <a:ext cx="4114800" cy="1384995"/>
          </a:xfrm>
          <a:prstGeom prst="rect">
            <a:avLst/>
          </a:prstGeom>
          <a:noFill/>
        </p:spPr>
        <p:txBody>
          <a:bodyPr wrap="square" rtlCol="0">
            <a:spAutoFit/>
          </a:bodyPr>
          <a:lstStyle/>
          <a:p>
            <a:pPr marL="285750" lvl="1" indent="-285750">
              <a:buFont typeface="Arial" panose="020B0604020202020204" pitchFamily="34" charset="0"/>
              <a:buChar char="•"/>
            </a:pPr>
            <a:r>
              <a:rPr lang="en-US" sz="1400" dirty="0" smtClean="0"/>
              <a:t>Similar looking Monthly and seasonal outlooks, except in the northeast! </a:t>
            </a:r>
          </a:p>
          <a:p>
            <a:pPr marL="285750" lvl="1" indent="-285750">
              <a:buFont typeface="Arial" panose="020B0604020202020204" pitchFamily="34" charset="0"/>
              <a:buChar char="•"/>
            </a:pPr>
            <a:endParaRPr lang="en-US" sz="1400" dirty="0" smtClean="0"/>
          </a:p>
          <a:p>
            <a:pPr marL="285750" lvl="1" indent="-285750">
              <a:buFont typeface="Arial" panose="020B0604020202020204" pitchFamily="34" charset="0"/>
              <a:buChar char="•"/>
            </a:pPr>
            <a:r>
              <a:rPr lang="en-US" sz="1400" dirty="0" smtClean="0"/>
              <a:t>Also  compare  West vs East.</a:t>
            </a:r>
          </a:p>
          <a:p>
            <a:pPr marL="285750" lvl="1" indent="-285750">
              <a:buFont typeface="Arial" panose="020B0604020202020204" pitchFamily="34" charset="0"/>
              <a:buChar char="•"/>
            </a:pPr>
            <a:endParaRPr lang="en-US" sz="1400" dirty="0"/>
          </a:p>
          <a:p>
            <a:pPr marL="285750" lvl="1" indent="-285750">
              <a:buFont typeface="Arial" panose="020B0604020202020204" pitchFamily="34" charset="0"/>
              <a:buChar char="•"/>
            </a:pPr>
            <a:endParaRPr lang="en-US" sz="1400" dirty="0"/>
          </a:p>
        </p:txBody>
      </p:sp>
      <p:pic>
        <p:nvPicPr>
          <p:cNvPr id="1026" name="Picture 2" descr="United States Monthly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419817"/>
            <a:ext cx="4085341" cy="31568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Seasonal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7115"/>
            <a:ext cx="4381500" cy="338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76200"/>
            <a:ext cx="8587912" cy="6634162"/>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30</a:t>
            </a:fld>
            <a:endParaRPr lang="en-US" altLang="en-US" dirty="0"/>
          </a:p>
        </p:txBody>
      </p:sp>
      <p:cxnSp>
        <p:nvCxnSpPr>
          <p:cNvPr id="4" name="Straight Arrow Connector 3"/>
          <p:cNvCxnSpPr/>
          <p:nvPr/>
        </p:nvCxnSpPr>
        <p:spPr>
          <a:xfrm flipV="1">
            <a:off x="2819400" y="2560268"/>
            <a:ext cx="228600" cy="15636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3810000" y="1600200"/>
            <a:ext cx="228600" cy="2365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609600" y="2066917"/>
            <a:ext cx="457200" cy="5028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209800" y="680621"/>
            <a:ext cx="228600" cy="228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a:t>
            </a:r>
            <a:r>
              <a:rPr lang="en-US" b="1" u="sng" dirty="0" smtClean="0">
                <a:solidFill>
                  <a:srgbClr val="FF0000"/>
                </a:solidFill>
              </a:rPr>
              <a:t>14 June</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99"/>
            <a:ext cx="8839200" cy="6651689"/>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7" name="Rectangle 6"/>
          <p:cNvSpPr/>
          <p:nvPr/>
        </p:nvSpPr>
        <p:spPr>
          <a:xfrm>
            <a:off x="45720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609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82411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32</a:t>
            </a:fld>
            <a:endParaRPr lang="en-US" alt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199"/>
            <a:ext cx="8686800" cy="6710553"/>
          </a:xfrm>
          <a:prstGeom prst="rect">
            <a:avLst/>
          </a:prstGeom>
        </p:spPr>
      </p:pic>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609600" y="228600"/>
            <a:ext cx="8077200" cy="646331"/>
          </a:xfrm>
          <a:prstGeom prst="rect">
            <a:avLst/>
          </a:prstGeom>
          <a:noFill/>
        </p:spPr>
        <p:txBody>
          <a:bodyPr wrap="square" rtlCol="0">
            <a:spAutoFit/>
          </a:bodyPr>
          <a:lstStyle/>
          <a:p>
            <a:r>
              <a:rPr lang="en-US" dirty="0"/>
              <a:t>ECMWF-extended forecast</a:t>
            </a:r>
            <a:br>
              <a:rPr lang="en-US" dirty="0"/>
            </a:br>
            <a:r>
              <a:rPr lang="en-US" dirty="0" smtClean="0"/>
              <a:t>derived </a:t>
            </a:r>
            <a:r>
              <a:rPr lang="en-US" dirty="0"/>
              <a:t>VIC model soil moisture percentile forecast</a:t>
            </a:r>
          </a:p>
        </p:txBody>
      </p:sp>
      <p:sp>
        <p:nvSpPr>
          <p:cNvPr id="6" name="Rectangle 5"/>
          <p:cNvSpPr/>
          <p:nvPr/>
        </p:nvSpPr>
        <p:spPr>
          <a:xfrm>
            <a:off x="0" y="6477000"/>
            <a:ext cx="8915400" cy="307777"/>
          </a:xfrm>
          <a:prstGeom prst="rect">
            <a:avLst/>
          </a:prstGeom>
        </p:spPr>
        <p:txBody>
          <a:bodyPr wrap="square">
            <a:spAutoFit/>
          </a:bodyPr>
          <a:lstStyle/>
          <a:p>
            <a:r>
              <a:rPr lang="en-US" sz="1400" dirty="0" smtClean="0"/>
              <a:t>(From Dr. Li Xu)  More detail at </a:t>
            </a:r>
            <a:r>
              <a:rPr lang="en-US" sz="1400" dirty="0"/>
              <a:t>https://www.cpc.ncep.noaa.gov/products/people/lxu/flashd/flash_prediction.html</a:t>
            </a:r>
          </a:p>
        </p:txBody>
      </p:sp>
      <p:pic>
        <p:nvPicPr>
          <p:cNvPr id="3" name="Picture 2"/>
          <p:cNvPicPr>
            <a:picLocks noChangeAspect="1"/>
          </p:cNvPicPr>
          <p:nvPr/>
        </p:nvPicPr>
        <p:blipFill>
          <a:blip r:embed="rId2"/>
          <a:stretch>
            <a:fillRect/>
          </a:stretch>
        </p:blipFill>
        <p:spPr>
          <a:xfrm>
            <a:off x="457200" y="951224"/>
            <a:ext cx="6657975" cy="5503364"/>
          </a:xfrm>
          <a:prstGeom prst="rect">
            <a:avLst/>
          </a:prstGeom>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607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July</a:t>
            </a:r>
            <a:endParaRPr lang="en-US" altLang="en-US" sz="1800" b="1" dirty="0">
              <a:latin typeface="Times New Roman" pitchFamily="18" charset="0"/>
            </a:endParaRPr>
          </a:p>
        </p:txBody>
      </p:sp>
      <p:sp>
        <p:nvSpPr>
          <p:cNvPr id="21508" name="Rectangle 2"/>
          <p:cNvSpPr>
            <a:spLocks noChangeArrowheads="1"/>
          </p:cNvSpPr>
          <p:nvPr/>
        </p:nvSpPr>
        <p:spPr bwMode="auto">
          <a:xfrm>
            <a:off x="4114800" y="4078654"/>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JAS</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909195" y="2123367"/>
            <a:ext cx="1352600" cy="1815882"/>
          </a:xfrm>
          <a:prstGeom prst="rect">
            <a:avLst/>
          </a:prstGeom>
          <a:noFill/>
        </p:spPr>
        <p:txBody>
          <a:bodyPr wrap="square" rtlCol="0">
            <a:spAutoFit/>
          </a:bodyPr>
          <a:lstStyle/>
          <a:p>
            <a:r>
              <a:rPr lang="en-US" sz="1400" dirty="0" smtClean="0"/>
              <a:t>Much of the country is </a:t>
            </a:r>
            <a:r>
              <a:rPr lang="en-US" sz="1400" dirty="0" err="1" smtClean="0"/>
              <a:t>fcst</a:t>
            </a:r>
            <a:r>
              <a:rPr lang="en-US" sz="1400" dirty="0" smtClean="0"/>
              <a:t> to be </a:t>
            </a:r>
            <a:r>
              <a:rPr lang="en-US" sz="1400" dirty="0" smtClean="0"/>
              <a:t>warm, except in eastern TX &amp; vicinity/ The </a:t>
            </a:r>
            <a:r>
              <a:rPr lang="en-US" sz="1400" dirty="0" smtClean="0"/>
              <a:t>south/ west is WARM+</a:t>
            </a:r>
            <a:endParaRPr lang="en-US" sz="1400" dirty="0"/>
          </a:p>
        </p:txBody>
      </p: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0"/>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sp>
        <p:nvSpPr>
          <p:cNvPr id="10" name="TextBox 9"/>
          <p:cNvSpPr txBox="1"/>
          <p:nvPr/>
        </p:nvSpPr>
        <p:spPr>
          <a:xfrm>
            <a:off x="3901242" y="4319587"/>
            <a:ext cx="1352601" cy="2462213"/>
          </a:xfrm>
          <a:prstGeom prst="rect">
            <a:avLst/>
          </a:prstGeom>
          <a:noFill/>
        </p:spPr>
        <p:txBody>
          <a:bodyPr wrap="square" rtlCol="0">
            <a:spAutoFit/>
          </a:bodyPr>
          <a:lstStyle/>
          <a:p>
            <a:r>
              <a:rPr lang="en-US" sz="1400" dirty="0" smtClean="0"/>
              <a:t>With No ENSO signal!!  Less rain in the west where there is drought! </a:t>
            </a:r>
          </a:p>
          <a:p>
            <a:r>
              <a:rPr lang="en-US" sz="1400" dirty="0" smtClean="0"/>
              <a:t>Will the drought expand/</a:t>
            </a:r>
            <a:r>
              <a:rPr lang="en-US" sz="1400" dirty="0" err="1" smtClean="0"/>
              <a:t>redevel</a:t>
            </a:r>
            <a:r>
              <a:rPr lang="en-US" sz="1400" dirty="0" smtClean="0"/>
              <a:t>-op further in the NW</a:t>
            </a:r>
            <a:r>
              <a:rPr lang="en-US" sz="1400" dirty="0" smtClean="0"/>
              <a:t>? and in the Northern Great Plains area</a:t>
            </a:r>
            <a:endParaRPr lang="en-US" sz="1400" dirty="0"/>
          </a:p>
        </p:txBody>
      </p:sp>
      <p:pic>
        <p:nvPicPr>
          <p:cNvPr id="12290"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606"/>
            <a:ext cx="3856836" cy="297940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414" y="-29689"/>
            <a:ext cx="3874333" cy="29929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 y="3207234"/>
            <a:ext cx="3859476" cy="298144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080" y="3150094"/>
            <a:ext cx="3933443" cy="30385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8763000" cy="369332"/>
          </a:xfrm>
          <a:prstGeom prst="rect">
            <a:avLst/>
          </a:prstGeom>
          <a:noFill/>
        </p:spPr>
        <p:txBody>
          <a:bodyPr wrap="square" rtlCol="0">
            <a:spAutoFit/>
          </a:bodyPr>
          <a:lstStyle/>
          <a:p>
            <a:r>
              <a:rPr lang="en-US" dirty="0" smtClean="0"/>
              <a:t>Agreement/Disagreement among the various NMME models’ </a:t>
            </a:r>
            <a:r>
              <a:rPr lang="en-US" b="1" u="sng" dirty="0" smtClean="0"/>
              <a:t>JAS</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152400" y="404683"/>
            <a:ext cx="8686800" cy="5927946"/>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dirty="0" smtClean="0"/>
              <a:t>SPI6 </a:t>
            </a:r>
            <a:r>
              <a:rPr lang="en-US" sz="1400" dirty="0" err="1" smtClean="0"/>
              <a:t>Fcst</a:t>
            </a:r>
            <a:r>
              <a:rPr lang="en-US" sz="1400" dirty="0" smtClean="0"/>
              <a:t> made from last month(background)                   compared with this month(foreground, red border)</a:t>
            </a:r>
            <a:endParaRPr lang="en-US" sz="1400" dirty="0"/>
          </a:p>
        </p:txBody>
      </p:sp>
      <p:sp>
        <p:nvSpPr>
          <p:cNvPr id="4" name="TextBox 3"/>
          <p:cNvSpPr txBox="1"/>
          <p:nvPr/>
        </p:nvSpPr>
        <p:spPr>
          <a:xfrm>
            <a:off x="7162800" y="2187714"/>
            <a:ext cx="1135390" cy="1200329"/>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031468"/>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286000"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255428"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031468"/>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srcRect r="50000"/>
          <a:stretch/>
        </p:blipFill>
        <p:spPr>
          <a:xfrm>
            <a:off x="47066" y="281671"/>
            <a:ext cx="2285999" cy="5685741"/>
          </a:xfrm>
          <a:prstGeom prst="rect">
            <a:avLst/>
          </a:prstGeom>
        </p:spPr>
      </p:pic>
      <p:pic>
        <p:nvPicPr>
          <p:cNvPr id="10" name="Picture 9"/>
          <p:cNvPicPr>
            <a:picLocks noChangeAspect="1"/>
          </p:cNvPicPr>
          <p:nvPr/>
        </p:nvPicPr>
        <p:blipFill>
          <a:blip r:embed="rId5"/>
          <a:stretch>
            <a:fillRect/>
          </a:stretch>
        </p:blipFill>
        <p:spPr>
          <a:xfrm>
            <a:off x="2456359" y="340822"/>
            <a:ext cx="4656108" cy="5799068"/>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89088" y="4114800"/>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0962" y="3429000"/>
            <a:ext cx="1510637" cy="2246769"/>
          </a:xfrm>
          <a:prstGeom prst="rect">
            <a:avLst/>
          </a:prstGeom>
          <a:noFill/>
        </p:spPr>
        <p:txBody>
          <a:bodyPr wrap="square" rtlCol="0">
            <a:spAutoFit/>
          </a:bodyPr>
          <a:lstStyle/>
          <a:p>
            <a:r>
              <a:rPr lang="en-US" sz="1400" dirty="0" smtClean="0"/>
              <a:t>Many pieces of  hatched areas in the central and mostly in the eastern half of the US – indicating the model’s inability to know the status of drought here. </a:t>
            </a:r>
            <a:endParaRPr lang="en-US" sz="1400" dirty="0"/>
          </a:p>
        </p:txBody>
      </p: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741299" y="1208258"/>
            <a:ext cx="4233339" cy="512652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06/01/2021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t>
            </a:r>
            <a:r>
              <a:rPr lang="en-US" sz="2400" b="1" dirty="0" smtClean="0"/>
              <a:t>available,      NOT updated!  </a:t>
            </a:r>
            <a:endParaRPr lang="en-US" sz="2400" b="1" dirty="0"/>
          </a:p>
        </p:txBody>
      </p:sp>
      <p:sp>
        <p:nvSpPr>
          <p:cNvPr id="20" name="TextBox 9"/>
          <p:cNvSpPr txBox="1">
            <a:spLocks noChangeArrowheads="1"/>
          </p:cNvSpPr>
          <p:nvPr/>
        </p:nvSpPr>
        <p:spPr bwMode="auto">
          <a:xfrm>
            <a:off x="42035" y="6334780"/>
            <a:ext cx="39731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8" name="Picture 7"/>
          <p:cNvPicPr>
            <a:picLocks noChangeAspect="1"/>
          </p:cNvPicPr>
          <p:nvPr/>
        </p:nvPicPr>
        <p:blipFill>
          <a:blip r:embed="rId7"/>
          <a:stretch>
            <a:fillRect/>
          </a:stretch>
        </p:blipFill>
        <p:spPr>
          <a:xfrm>
            <a:off x="42035" y="1196419"/>
            <a:ext cx="679625" cy="5138361"/>
          </a:xfrm>
          <a:prstGeom prst="rect">
            <a:avLst/>
          </a:prstGeom>
        </p:spPr>
      </p:pic>
      <p:pic>
        <p:nvPicPr>
          <p:cNvPr id="5" name="Picture 4"/>
          <p:cNvPicPr>
            <a:picLocks noChangeAspect="1"/>
          </p:cNvPicPr>
          <p:nvPr/>
        </p:nvPicPr>
        <p:blipFill>
          <a:blip r:embed="rId8"/>
          <a:stretch>
            <a:fillRect/>
          </a:stretch>
        </p:blipFill>
        <p:spPr>
          <a:xfrm>
            <a:off x="5093892" y="1019175"/>
            <a:ext cx="3500549" cy="2714625"/>
          </a:xfrm>
          <a:prstGeom prst="rect">
            <a:avLst/>
          </a:prstGeom>
        </p:spPr>
      </p:pic>
      <p:pic>
        <p:nvPicPr>
          <p:cNvPr id="13314" name="Picture 2" descr="Soil Moisture Anomaly (mm)for the last Day of month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64664" y="4086878"/>
            <a:ext cx="3429777" cy="2533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76200"/>
            <a:ext cx="9144000" cy="6781800"/>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50" dirty="0">
                <a:latin typeface="Trebuchet MS" panose="020B0603020202020204" pitchFamily="34" charset="0"/>
              </a:rPr>
              <a:t>Over the last 4-5 months, </a:t>
            </a:r>
            <a:r>
              <a:rPr lang="en-US" sz="1250" u="sng" dirty="0">
                <a:latin typeface="Trebuchet MS" panose="020B0603020202020204" pitchFamily="34" charset="0"/>
              </a:rPr>
              <a:t>drought area &amp; severity has overall generally remained about the same. </a:t>
            </a:r>
            <a:r>
              <a:rPr lang="en-US" sz="1250" dirty="0">
                <a:latin typeface="Trebuchet MS" panose="020B0603020202020204" pitchFamily="34" charset="0"/>
              </a:rPr>
              <a:t>The worse drought conditions are in the border areas of southwest states  CA, AZ, NV, UT, CO, and NM. These west regions are part of the  long term drought. Improvement has been noted over parts of TX</a:t>
            </a:r>
            <a:r>
              <a:rPr lang="en-US" sz="1250" dirty="0" smtClean="0">
                <a:latin typeface="Trebuchet MS" panose="020B0603020202020204" pitchFamily="34" charset="0"/>
              </a:rPr>
              <a:t>. The </a:t>
            </a:r>
            <a:r>
              <a:rPr lang="en-US" sz="1250" dirty="0">
                <a:latin typeface="Trebuchet MS" panose="020B0603020202020204" pitchFamily="34" charset="0"/>
              </a:rPr>
              <a:t>drought OR, WA in the Dakotas, MT, ID, Wyoming, has also either expanded or intensified.  </a:t>
            </a:r>
          </a:p>
          <a:p>
            <a:pPr marL="285750" indent="-285750">
              <a:buFont typeface="Arial" panose="020B0604020202020204" pitchFamily="34" charset="0"/>
              <a:buChar char="•"/>
            </a:pPr>
            <a:r>
              <a:rPr lang="en-US" sz="1250" dirty="0">
                <a:latin typeface="Trebuchet MS" panose="020B0603020202020204" pitchFamily="34" charset="0"/>
              </a:rPr>
              <a:t>About 50 %  of the country is continuing to experience category D1 or worse drought condition (next side!). Most US area under D4 (about 10%) continuously in recent months since 2000?  </a:t>
            </a:r>
          </a:p>
          <a:p>
            <a:pPr marL="285750" indent="-285750">
              <a:buFont typeface="Arial" panose="020B0604020202020204" pitchFamily="34" charset="0"/>
              <a:buChar char="•"/>
            </a:pPr>
            <a:r>
              <a:rPr lang="en-US" sz="1250" dirty="0">
                <a:latin typeface="Trebuchet MS" panose="020B0603020202020204" pitchFamily="34" charset="0"/>
              </a:rPr>
              <a:t>The Drought in the Northern Great Plains has reached D4 level in some areas. June is the rainiest month of the summer rainy season. Rainfall in the next many weeks or month will decide if this drought area will expand or contract. </a:t>
            </a:r>
            <a:r>
              <a:rPr lang="en-US" sz="1250" dirty="0" smtClean="0">
                <a:latin typeface="Trebuchet MS" panose="020B0603020202020204" pitchFamily="34" charset="0"/>
              </a:rPr>
              <a:t>It is unclear how long the narrow eastward extending region of drought from southern Dakota and Iowa will further develop or diminish.</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Some/many of California reservoirs levels are  below their historical average levels.  If a second year La Nina remerge later this year (hope not!) it will worsen the water situation much further! Current drought conditions in the western states is unfortunately a harbinger of probably bad fire season this year also! </a:t>
            </a:r>
            <a:endParaRPr lang="en-US" sz="1250" dirty="0" smtClean="0">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 </a:t>
            </a:r>
            <a:r>
              <a:rPr lang="en-US" sz="1250" b="1" kern="1200" dirty="0">
                <a:solidFill>
                  <a:srgbClr val="0033CC"/>
                </a:solidFill>
                <a:latin typeface="Trebuchet MS" panose="020B0603020202020204" pitchFamily="34" charset="0"/>
              </a:rPr>
              <a:t>ENSO-neutral is favored through the Northern Hemisphere summer (78% chance for the June-August season) and fall (50% chance for the September-November </a:t>
            </a:r>
            <a:r>
              <a:rPr lang="en-US" sz="1250" b="1" kern="1200" dirty="0" smtClean="0">
                <a:solidFill>
                  <a:srgbClr val="0033CC"/>
                </a:solidFill>
                <a:latin typeface="Trebuchet MS" panose="020B0603020202020204" pitchFamily="34" charset="0"/>
              </a:rPr>
              <a:t>season </a:t>
            </a: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With the ENSO neutral conditions during the forecast season, how good will be the model forecasts? Nevertheless, with the forecast above normal temperatures in the west and the continued dry season along the west coast states, the short term drought in the Pacific coastal and adjoining states especially in OR/WA is expected to broaden and get worse. </a:t>
            </a:r>
          </a:p>
          <a:p>
            <a:pPr marL="346075" lvl="1" indent="-346075"/>
            <a:r>
              <a:rPr lang="en-US" sz="1250" kern="1200" dirty="0" smtClean="0">
                <a:latin typeface="Trebuchet MS" panose="020B0603020202020204" pitchFamily="34" charset="0"/>
              </a:rPr>
              <a:t>The long term drought in the south and west is so entrenched, it is likely that those conditions will probably stay the same through the forecast season, especially when the forecast temperatures here are so </a:t>
            </a:r>
            <a:r>
              <a:rPr lang="en-US" sz="1250" kern="1200" dirty="0">
                <a:latin typeface="Trebuchet MS" panose="020B0603020202020204" pitchFamily="34" charset="0"/>
              </a:rPr>
              <a:t>warm. Each of the last two or three years has seen a new record fire season, and the present and </a:t>
            </a:r>
            <a:r>
              <a:rPr lang="en-US" sz="1250" kern="1200" dirty="0" smtClean="0">
                <a:latin typeface="Trebuchet MS" panose="020B0603020202020204" pitchFamily="34" charset="0"/>
              </a:rPr>
              <a:t>forecast </a:t>
            </a:r>
            <a:r>
              <a:rPr lang="en-US" sz="1250" kern="1200" dirty="0">
                <a:latin typeface="Trebuchet MS" panose="020B0603020202020204" pitchFamily="34" charset="0"/>
              </a:rPr>
              <a:t>T/P conditions here are likely to contribute to a yet another severe fire season for the region. Water shortages could certainly develop in many of the southwestern states. </a:t>
            </a:r>
            <a:r>
              <a:rPr lang="en-US" sz="1250" kern="1200" dirty="0" smtClean="0">
                <a:latin typeface="Trebuchet MS" panose="020B0603020202020204" pitchFamily="34" charset="0"/>
              </a:rPr>
              <a:t> When the southwest monsoon rainfall begins soon in the next few weeks, there can be some short term relief here, but not for long term drought.</a:t>
            </a:r>
          </a:p>
          <a:p>
            <a:pPr marL="346075" lvl="1" indent="-346075"/>
            <a:r>
              <a:rPr lang="en-US" sz="1250" dirty="0" smtClean="0">
                <a:latin typeface="Trebuchet MS" panose="020B0603020202020204" pitchFamily="34" charset="0"/>
              </a:rPr>
              <a:t>The dryness or precipitation deficit in parts of FL is of some concern in the very immediate short term, but unlikely to develop into a drought by the end of season, as both the upcoming rainfall and hurricane season appear favorable. The dryness in the mid-Atlantic coasts is unlikely to develop into a drought by the end of the forecast season. </a:t>
            </a:r>
            <a:endParaRPr lang="en-US" sz="1250" kern="1200" dirty="0" smtClean="0">
              <a:latin typeface="Trebuchet MS" panose="020B0603020202020204" pitchFamily="34" charset="0"/>
            </a:endParaRPr>
          </a:p>
          <a:p>
            <a:pPr marL="346075" lvl="1" indent="-346075"/>
            <a:r>
              <a:rPr lang="en-US" sz="1250" dirty="0" smtClean="0">
                <a:latin typeface="Trebuchet MS" panose="020B0603020202020204" pitchFamily="34" charset="0"/>
              </a:rPr>
              <a:t>The drought in the Northern Great Plains is both short and long term, and is likely to get some relief in some form in the forecast season, as these upcoming months are part of the main rainy season.  ***********</a:t>
            </a:r>
            <a:r>
              <a:rPr lang="en-US" sz="1300" dirty="0" smtClean="0">
                <a:latin typeface="Trebuchet MS" panose="020B0603020202020204" pitchFamily="34" charset="0"/>
              </a:rPr>
              <a:t>	</a:t>
            </a: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487362"/>
          </a:xfrm>
        </p:spPr>
        <p:txBody>
          <a:bodyPr/>
          <a:lstStyle/>
          <a:p>
            <a:r>
              <a:rPr lang="en-US" sz="2000" dirty="0"/>
              <a:t>Miscellaneous maps</a:t>
            </a:r>
          </a:p>
        </p:txBody>
      </p:sp>
      <p:sp>
        <p:nvSpPr>
          <p:cNvPr id="4" name="Slide Number Placeholder 3"/>
          <p:cNvSpPr>
            <a:spLocks noGrp="1"/>
          </p:cNvSpPr>
          <p:nvPr>
            <p:ph type="sldNum" sz="quarter" idx="12"/>
          </p:nvPr>
        </p:nvSpPr>
        <p:spPr/>
        <p:txBody>
          <a:bodyPr/>
          <a:lstStyle/>
          <a:p>
            <a:pPr>
              <a:defRPr/>
            </a:pPr>
            <a:fld id="{467DA51B-2321-4810-ABB0-476517693214}" type="slidenum">
              <a:rPr lang="en-US" altLang="en-US" smtClean="0"/>
              <a:pPr>
                <a:defRPr/>
              </a:pPr>
              <a:t>39</a:t>
            </a:fld>
            <a:endParaRPr lang="en-US" altLang="en-US" dirty="0"/>
          </a:p>
        </p:txBody>
      </p:sp>
      <p:pic>
        <p:nvPicPr>
          <p:cNvPr id="1028" name="Picture 4" descr="Image result for meteorological regions 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066800"/>
            <a:ext cx="6827732"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700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972"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981200" y="426720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581775" y="4478179"/>
            <a:ext cx="476250" cy="246221"/>
          </a:xfrm>
          <a:prstGeom prst="rect">
            <a:avLst/>
          </a:prstGeom>
          <a:noFill/>
        </p:spPr>
        <p:txBody>
          <a:bodyPr wrap="square" rtlCol="0">
            <a:spAutoFit/>
          </a:bodyPr>
          <a:lstStyle/>
          <a:p>
            <a:r>
              <a:rPr lang="en-US" sz="1000" b="1" dirty="0" smtClean="0">
                <a:solidFill>
                  <a:srgbClr val="FF0000"/>
                </a:solidFill>
              </a:rPr>
              <a:t>50%</a:t>
            </a:r>
            <a:endParaRPr lang="en-US" sz="1000" b="1" dirty="0">
              <a:solidFill>
                <a:srgbClr val="FF0000"/>
              </a:solidFill>
            </a:endParaRPr>
          </a:p>
        </p:txBody>
      </p: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3"/>
          <a:stretch>
            <a:fillRect/>
          </a:stretch>
        </p:blipFill>
        <p:spPr>
          <a:xfrm>
            <a:off x="7211766" y="299008"/>
            <a:ext cx="1950645" cy="1453592"/>
          </a:xfrm>
          <a:prstGeom prst="rect">
            <a:avLst/>
          </a:prstGeom>
        </p:spPr>
      </p:pic>
      <p:sp>
        <p:nvSpPr>
          <p:cNvPr id="19" name="TextBox 18"/>
          <p:cNvSpPr txBox="1"/>
          <p:nvPr/>
        </p:nvSpPr>
        <p:spPr>
          <a:xfrm>
            <a:off x="7211766" y="1752600"/>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sp>
        <p:nvSpPr>
          <p:cNvPr id="20" name="TextBox 19"/>
          <p:cNvSpPr txBox="1"/>
          <p:nvPr/>
        </p:nvSpPr>
        <p:spPr>
          <a:xfrm>
            <a:off x="7848600" y="4648200"/>
            <a:ext cx="685800" cy="307777"/>
          </a:xfrm>
          <a:prstGeom prst="rect">
            <a:avLst/>
          </a:prstGeom>
          <a:noFill/>
        </p:spPr>
        <p:txBody>
          <a:bodyPr wrap="square" rtlCol="0">
            <a:spAutoFit/>
          </a:bodyPr>
          <a:lstStyle/>
          <a:p>
            <a:r>
              <a:rPr lang="en-US" sz="1400" dirty="0" smtClean="0"/>
              <a:t>Now!</a:t>
            </a:r>
            <a:endParaRPr lang="en-US" sz="1400" dirty="0"/>
          </a:p>
        </p:txBody>
      </p:sp>
      <p:sp>
        <p:nvSpPr>
          <p:cNvPr id="22" name="TextBox 21"/>
          <p:cNvSpPr txBox="1"/>
          <p:nvPr/>
        </p:nvSpPr>
        <p:spPr>
          <a:xfrm>
            <a:off x="7848600" y="2768338"/>
            <a:ext cx="1219200" cy="923330"/>
          </a:xfrm>
          <a:prstGeom prst="rect">
            <a:avLst/>
          </a:prstGeom>
          <a:noFill/>
        </p:spPr>
        <p:txBody>
          <a:bodyPr wrap="square" rtlCol="0">
            <a:spAutoFit/>
          </a:bodyPr>
          <a:lstStyle/>
          <a:p>
            <a:r>
              <a:rPr lang="en-US" dirty="0" smtClean="0"/>
              <a:t>Each drought is different!!</a:t>
            </a:r>
            <a:endParaRPr lang="en-US" dirty="0"/>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38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3053"/>
          <a:stretch/>
        </p:blipFill>
        <p:spPr bwMode="auto">
          <a:xfrm>
            <a:off x="77680" y="76200"/>
            <a:ext cx="7108933"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1995486" y="2908820"/>
            <a:ext cx="4557714" cy="2882380"/>
          </a:xfrm>
          <a:prstGeom prst="rect">
            <a:avLst/>
          </a:prstGeom>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780232"/>
            <a:ext cx="571500" cy="2328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Arc 20"/>
          <p:cNvSpPr/>
          <p:nvPr/>
        </p:nvSpPr>
        <p:spPr>
          <a:xfrm>
            <a:off x="5867400" y="580253"/>
            <a:ext cx="1600200" cy="1400948"/>
          </a:xfrm>
          <a:prstGeom prst="arc">
            <a:avLst>
              <a:gd name="adj1" fmla="val 8595351"/>
              <a:gd name="adj2" fmla="val 0"/>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58025" y="4925197"/>
            <a:ext cx="2059406" cy="1568932"/>
          </a:xfrm>
          <a:prstGeom prst="rect">
            <a:avLst/>
          </a:prstGeom>
          <a:noFill/>
          <a:ln>
            <a:noFill/>
          </a:ln>
        </p:spPr>
      </p:pic>
      <p:cxnSp>
        <p:nvCxnSpPr>
          <p:cNvPr id="14" name="Straight Arrow Connector 13"/>
          <p:cNvCxnSpPr/>
          <p:nvPr/>
        </p:nvCxnSpPr>
        <p:spPr>
          <a:xfrm flipH="1" flipV="1">
            <a:off x="6172200" y="4722920"/>
            <a:ext cx="876300" cy="687280"/>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695700" y="6172200"/>
            <a:ext cx="3619500" cy="646331"/>
          </a:xfrm>
          <a:prstGeom prst="rect">
            <a:avLst/>
          </a:prstGeom>
          <a:noFill/>
        </p:spPr>
        <p:txBody>
          <a:bodyPr wrap="square" rtlCol="0">
            <a:spAutoFit/>
          </a:bodyPr>
          <a:lstStyle/>
          <a:p>
            <a:r>
              <a:rPr lang="en-US" dirty="0" smtClean="0"/>
              <a:t>Most area under severe D4 drought for a long time since 2000?</a:t>
            </a:r>
            <a:endParaRPr lang="en-US" dirty="0"/>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40</a:t>
            </a:fld>
            <a:endParaRPr lang="en-US" altLang="en-US" dirty="0"/>
          </a:p>
        </p:txBody>
      </p:sp>
      <p:pic>
        <p:nvPicPr>
          <p:cNvPr id="2050" name="Picture 2" descr="File:Map of USA showing state nam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620000" cy="46291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457200" y="46038"/>
            <a:ext cx="8229600" cy="48736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2000" kern="0" dirty="0"/>
              <a:t>Miscellaneous maps</a:t>
            </a:r>
          </a:p>
        </p:txBody>
      </p:sp>
    </p:spTree>
    <p:extLst>
      <p:ext uri="{BB962C8B-B14F-4D97-AF65-F5344CB8AC3E}">
        <p14:creationId xmlns:p14="http://schemas.microsoft.com/office/powerpoint/2010/main" val="628145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946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219200" y="1524000"/>
            <a:ext cx="1019210" cy="5163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50" y="482798"/>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12" name="Arc 11"/>
          <p:cNvSpPr/>
          <p:nvPr/>
        </p:nvSpPr>
        <p:spPr>
          <a:xfrm>
            <a:off x="2385832" y="2667000"/>
            <a:ext cx="990600" cy="2819400"/>
          </a:xfrm>
          <a:prstGeom prst="arc">
            <a:avLst>
              <a:gd name="adj1" fmla="val 15913266"/>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8382000" cy="369332"/>
          </a:xfrm>
          <a:prstGeom prst="rect">
            <a:avLst/>
          </a:prstGeom>
          <a:noFill/>
        </p:spPr>
        <p:txBody>
          <a:bodyPr wrap="square" rtlCol="0">
            <a:spAutoFit/>
          </a:bodyPr>
          <a:lstStyle/>
          <a:p>
            <a:r>
              <a:rPr lang="en-US" dirty="0"/>
              <a:t>Precipitation </a:t>
            </a:r>
            <a:r>
              <a:rPr lang="en-US" b="1" dirty="0"/>
              <a:t>Percent </a:t>
            </a:r>
            <a:r>
              <a:rPr lang="en-US" dirty="0"/>
              <a:t>during last 7, 14, 30, &amp; 60 days</a:t>
            </a:r>
            <a:r>
              <a:rPr lang="en-US" b="1" u="sng" dirty="0" smtClean="0"/>
              <a:t>.</a:t>
            </a:r>
            <a:r>
              <a:rPr lang="en-US" sz="1600" b="1" u="sng" dirty="0" smtClean="0">
                <a:solidFill>
                  <a:srgbClr val="FF0000"/>
                </a:solidFill>
              </a:rPr>
              <a:t>–Only Deficit Areas shown!! &lt;=90%</a:t>
            </a:r>
            <a:endParaRPr lang="en-US" sz="1600" b="1" u="sng" dirty="0">
              <a:solidFill>
                <a:srgbClr val="FF0000"/>
              </a:solidFill>
            </a:endParaRPr>
          </a:p>
        </p:txBody>
      </p:sp>
      <p:sp>
        <p:nvSpPr>
          <p:cNvPr id="8" name="Rectangle 7"/>
          <p:cNvSpPr/>
          <p:nvPr/>
        </p:nvSpPr>
        <p:spPr>
          <a:xfrm>
            <a:off x="1295400" y="76201"/>
            <a:ext cx="81922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408377"/>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4" name="TextBox 3"/>
          <p:cNvSpPr txBox="1"/>
          <p:nvPr/>
        </p:nvSpPr>
        <p:spPr>
          <a:xfrm>
            <a:off x="7571748" y="4038600"/>
            <a:ext cx="1572252" cy="2462213"/>
          </a:xfrm>
          <a:prstGeom prst="rect">
            <a:avLst/>
          </a:prstGeom>
          <a:noFill/>
        </p:spPr>
        <p:txBody>
          <a:bodyPr wrap="square" rtlCol="0">
            <a:spAutoFit/>
          </a:bodyPr>
          <a:lstStyle/>
          <a:p>
            <a:r>
              <a:rPr lang="en-US" sz="1400" dirty="0" smtClean="0"/>
              <a:t>Current/June is the rainiest  month of the year for the Northern Great Plains (Montana, Dakotas, see later slides)!!</a:t>
            </a:r>
          </a:p>
          <a:p>
            <a:r>
              <a:rPr lang="en-US" sz="1400" dirty="0" smtClean="0"/>
              <a:t>Southern FL is worrisome!! But upcoming rainy season will help.</a:t>
            </a:r>
            <a:endParaRPr lang="en-US" sz="1400" dirty="0"/>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953000" y="4267200"/>
            <a:ext cx="1066800" cy="592507"/>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696200" y="4953000"/>
            <a:ext cx="1447800" cy="1384995"/>
          </a:xfrm>
          <a:prstGeom prst="rect">
            <a:avLst/>
          </a:prstGeom>
          <a:noFill/>
        </p:spPr>
        <p:txBody>
          <a:bodyPr wrap="square" rtlCol="0">
            <a:spAutoFit/>
          </a:bodyPr>
          <a:lstStyle/>
          <a:p>
            <a:r>
              <a:rPr lang="en-US" sz="1200" dirty="0" smtClean="0"/>
              <a:t>From northeastern IA extending eastward, strong –</a:t>
            </a:r>
            <a:r>
              <a:rPr lang="en-US" sz="1200" dirty="0" err="1" smtClean="0"/>
              <a:t>ve</a:t>
            </a:r>
            <a:r>
              <a:rPr lang="en-US" sz="1200" dirty="0" smtClean="0"/>
              <a:t> precip anomalies, looks bad, but not so bad in the percent map!!</a:t>
            </a:r>
            <a:endParaRPr lang="en-US" sz="1200" dirty="0"/>
          </a:p>
        </p:txBody>
      </p: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a:extLst>
              <a:ext uri="{FF2B5EF4-FFF2-40B4-BE49-F238E27FC236}">
                <a16:creationId xmlns:a16="http://schemas.microsoft.com/office/drawing/2014/main" id="{C338C7F5-818B-46B7-A930-90C49BE86381}"/>
              </a:ext>
            </a:extLst>
          </p:cNvPr>
          <p:cNvCxnSpPr>
            <a:cxnSpLocks/>
          </p:cNvCxnSpPr>
          <p:nvPr/>
        </p:nvCxnSpPr>
        <p:spPr>
          <a:xfrm>
            <a:off x="5114925" y="2286000"/>
            <a:ext cx="295275" cy="2286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041"/>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A05FD4BC-C7FC-4C6C-9D72-5231D55A8AB1}"/>
              </a:ext>
            </a:extLst>
          </p:cNvPr>
          <p:cNvCxnSpPr/>
          <p:nvPr/>
        </p:nvCxnSpPr>
        <p:spPr>
          <a:xfrm>
            <a:off x="5181600" y="5105400"/>
            <a:ext cx="228600" cy="152400"/>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8839200" cy="369332"/>
          </a:xfrm>
          <a:prstGeom prst="rect">
            <a:avLst/>
          </a:prstGeom>
          <a:noFill/>
        </p:spPr>
        <p:txBody>
          <a:bodyPr wrap="square" rtlCol="0">
            <a:spAutoFit/>
          </a:bodyPr>
          <a:lstStyle/>
          <a:p>
            <a:r>
              <a:rPr lang="en-US" dirty="0"/>
              <a:t>Total precipitation </a:t>
            </a:r>
            <a:r>
              <a:rPr lang="en-US" b="1" dirty="0"/>
              <a:t>Percent</a:t>
            </a:r>
            <a:r>
              <a:rPr lang="en-US" dirty="0"/>
              <a:t> during last 3, 4, 5, and 6  </a:t>
            </a:r>
            <a:r>
              <a:rPr lang="en-US" dirty="0" smtClean="0"/>
              <a:t>months</a:t>
            </a:r>
            <a:r>
              <a:rPr lang="en-US" b="1" u="sng" dirty="0" smtClean="0">
                <a:solidFill>
                  <a:srgbClr val="FF0000"/>
                </a:solidFill>
              </a:rPr>
              <a:t>–Only </a:t>
            </a:r>
            <a:r>
              <a:rPr lang="en-US" b="1" u="sng" dirty="0">
                <a:solidFill>
                  <a:srgbClr val="FF0000"/>
                </a:solidFill>
              </a:rPr>
              <a:t>Deficit Areas!! &lt;=90</a:t>
            </a:r>
            <a:r>
              <a:rPr lang="en-US" b="1" u="sng" dirty="0" smtClean="0">
                <a:solidFill>
                  <a:srgbClr val="FF0000"/>
                </a:solidFill>
              </a:rPr>
              <a:t>%</a:t>
            </a:r>
            <a:endParaRPr lang="en-US" b="1" u="sng" dirty="0">
              <a:solidFill>
                <a:srgbClr val="FF0000"/>
              </a:solidFill>
            </a:endParaRPr>
          </a:p>
        </p:txBody>
      </p:sp>
      <p:sp>
        <p:nvSpPr>
          <p:cNvPr id="6" name="Rectangle 5"/>
          <p:cNvSpPr/>
          <p:nvPr/>
        </p:nvSpPr>
        <p:spPr>
          <a:xfrm>
            <a:off x="1828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sp>
        <p:nvSpPr>
          <p:cNvPr id="3" name="TextBox 2"/>
          <p:cNvSpPr txBox="1"/>
          <p:nvPr/>
        </p:nvSpPr>
        <p:spPr>
          <a:xfrm>
            <a:off x="1066800" y="6019800"/>
            <a:ext cx="5867400" cy="738664"/>
          </a:xfrm>
          <a:prstGeom prst="rect">
            <a:avLst/>
          </a:prstGeom>
          <a:noFill/>
        </p:spPr>
        <p:txBody>
          <a:bodyPr wrap="square" rtlCol="0">
            <a:spAutoFit/>
          </a:bodyPr>
          <a:lstStyle/>
          <a:p>
            <a:r>
              <a:rPr lang="en-US" sz="1400" dirty="0" smtClean="0"/>
              <a:t>With these various rainfall deficits in diff. time ranges, where and how exactly does one declare drought? Other factors (T/SM/E, etc..) do matter, but is cumulative precip. Are deficits/</a:t>
            </a:r>
            <a:r>
              <a:rPr lang="en-US" sz="1400" dirty="0" err="1" smtClean="0"/>
              <a:t>percent_of_normal</a:t>
            </a:r>
            <a:r>
              <a:rPr lang="en-US" sz="1400" dirty="0" smtClean="0"/>
              <a:t>  ultimately more important?   </a:t>
            </a:r>
            <a:endParaRPr lang="en-US" sz="1400" dirty="0"/>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Rectangle 22"/>
          <p:cNvSpPr/>
          <p:nvPr/>
        </p:nvSpPr>
        <p:spPr>
          <a:xfrm>
            <a:off x="5334000" y="4648201"/>
            <a:ext cx="1524000" cy="685800"/>
          </a:xfrm>
          <a:prstGeom prst="rect">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1"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295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2954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4031873"/>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southwest</a:t>
            </a:r>
            <a:r>
              <a:rPr lang="en-US" sz="1600" dirty="0" smtClean="0"/>
              <a:t>!, all part of the long term drought</a:t>
            </a:r>
            <a:endParaRPr lang="en-US" sz="1600" dirty="0" smtClean="0"/>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4812268"/>
            <a:ext cx="457200" cy="5979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4">
            <a:extLst>
              <a:ext uri="{FF2B5EF4-FFF2-40B4-BE49-F238E27FC236}">
                <a16:creationId xmlns:a16="http://schemas.microsoft.com/office/drawing/2014/main" id="{FD86DCD3-F2DF-4A12-B2DA-8A876D98DD4D}"/>
              </a:ext>
            </a:extLst>
          </p:cNvPr>
          <p:cNvSpPr/>
          <p:nvPr/>
        </p:nvSpPr>
        <p:spPr>
          <a:xfrm>
            <a:off x="1295400" y="5029200"/>
            <a:ext cx="5334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209800"/>
            <a:ext cx="304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91766</TotalTime>
  <Words>2812</Words>
  <Application>Microsoft Office PowerPoint</Application>
  <PresentationFormat>On-screen Show (4:3)</PresentationFormat>
  <Paragraphs>312</Paragraphs>
  <Slides>40</Slides>
  <Notes>8</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MS PGothic</vt:lpstr>
      <vt:lpstr>Arial</vt:lpstr>
      <vt:lpstr>Times New Roman</vt:lpstr>
      <vt:lpstr>Trebuchet MS</vt:lpstr>
      <vt:lpstr>verdana,arial</vt:lpstr>
      <vt:lpstr>verdana,arial,serif</vt:lpstr>
      <vt:lpstr>Wingdings</vt:lpstr>
      <vt:lpstr>Wingdings 2</vt:lpstr>
      <vt:lpstr>Default Design</vt:lpstr>
      <vt:lpstr>Drought  Outlook  Support Briefing   June 2021  </vt:lpstr>
      <vt:lpstr>Drought Monitor </vt:lpstr>
      <vt:lpstr>(Prev)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lpstr>Miscellaneous maps</vt:lpstr>
      <vt:lpstr>PowerPoint Presentation</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7445</cp:revision>
  <cp:lastPrinted>2021-02-15T18:18:07Z</cp:lastPrinted>
  <dcterms:created xsi:type="dcterms:W3CDTF">2008-10-04T17:35:30Z</dcterms:created>
  <dcterms:modified xsi:type="dcterms:W3CDTF">2021-06-15T03:28:27Z</dcterms:modified>
</cp:coreProperties>
</file>