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64" r:id="rId17"/>
    <p:sldId id="966" r:id="rId18"/>
    <p:sldId id="889" r:id="rId19"/>
    <p:sldId id="967" r:id="rId20"/>
    <p:sldId id="757" r:id="rId21"/>
    <p:sldId id="962" r:id="rId22"/>
    <p:sldId id="795" r:id="rId23"/>
    <p:sldId id="890" r:id="rId24"/>
    <p:sldId id="790" r:id="rId25"/>
    <p:sldId id="877" r:id="rId26"/>
    <p:sldId id="878" r:id="rId27"/>
    <p:sldId id="804" r:id="rId28"/>
    <p:sldId id="943" r:id="rId29"/>
    <p:sldId id="944" r:id="rId30"/>
    <p:sldId id="956" r:id="rId31"/>
    <p:sldId id="947" r:id="rId32"/>
    <p:sldId id="961" r:id="rId33"/>
    <p:sldId id="728" r:id="rId34"/>
    <p:sldId id="935" r:id="rId35"/>
    <p:sldId id="926" r:id="rId36"/>
    <p:sldId id="915" r:id="rId37"/>
    <p:sldId id="959" r:id="rId38"/>
    <p:sldId id="945"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33CC33"/>
    <a:srgbClr val="008000"/>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6252" autoAdjust="0"/>
  </p:normalViewPr>
  <p:slideViewPr>
    <p:cSldViewPr>
      <p:cViewPr varScale="1">
        <p:scale>
          <a:sx n="104" d="100"/>
          <a:sy n="104" d="100"/>
        </p:scale>
        <p:origin x="492" y="9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www.nytimes.com/2022/02/14/climate/western-drought-megadrought.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fireweatheravalanche.org/fire/current-list-of-us-wildfires"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gif"/><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gif"/><Relationship Id="rId4" Type="http://schemas.openxmlformats.org/officeDocument/2006/relationships/image" Target="../media/image55.png"/><Relationship Id="rId9" Type="http://schemas.openxmlformats.org/officeDocument/2006/relationships/image" Target="../media/image60.gif"/></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hyperlink" Target="http://drought.geo.msu.edu/research/forecast/smi.monthly.php" TargetMode="External"/><Relationship Id="rId9" Type="http://schemas.openxmlformats.org/officeDocument/2006/relationships/image" Target="../media/image105.gif"/></Relationships>
</file>

<file path=ppt/slides/_rels/slide37.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hyperlink" Target="https://doi.org/10.1080/07055900.1997.9649597"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3810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June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04800" y="23622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3581400"/>
            <a:ext cx="9144000" cy="3293209"/>
          </a:xfrm>
          <a:prstGeom prst="rect">
            <a:avLst/>
          </a:prstGeom>
          <a:noFill/>
        </p:spPr>
        <p:txBody>
          <a:bodyPr wrap="square" rtlCol="0">
            <a:spAutoFit/>
          </a:bodyPr>
          <a:lstStyle/>
          <a:p>
            <a:r>
              <a:rPr lang="en-US" sz="1600" u="sng" dirty="0" smtClean="0">
                <a:solidFill>
                  <a:srgbClr val="0033CC"/>
                </a:solidFill>
              </a:rPr>
              <a:t>Points to ponder:</a:t>
            </a:r>
          </a:p>
          <a:p>
            <a:pPr marL="285750" indent="-285750">
              <a:buFont typeface="Arial" panose="020B0604020202020204" pitchFamily="34" charset="0"/>
              <a:buChar char="•"/>
            </a:pPr>
            <a:r>
              <a:rPr lang="en-US" sz="1600" dirty="0" smtClean="0"/>
              <a:t>Often, there is a disconnect between the Short term (S) and Long term (L) drought in regions, and even for, with the short term drought, the 3-month and 6-month signals are not quite consistent!</a:t>
            </a:r>
          </a:p>
          <a:p>
            <a:pPr marL="285750" indent="-285750">
              <a:buFont typeface="Arial" panose="020B0604020202020204" pitchFamily="34" charset="0"/>
              <a:buChar char="•"/>
            </a:pPr>
            <a:r>
              <a:rPr lang="en-US" sz="1600" dirty="0" smtClean="0">
                <a:solidFill>
                  <a:srgbClr val="0033CC"/>
                </a:solidFill>
              </a:rPr>
              <a:t>Places/regions experiencing Short term drought may (not) be ok in the Long term and vice versa!! </a:t>
            </a:r>
          </a:p>
          <a:p>
            <a:pPr marL="285750" indent="-285750">
              <a:buFont typeface="Arial" panose="020B0604020202020204" pitchFamily="34" charset="0"/>
              <a:buChar char="•"/>
            </a:pPr>
            <a:r>
              <a:rPr lang="en-US" sz="1600" dirty="0" smtClean="0"/>
              <a:t>This duality is difficult to reconcile, to convey and even be understood by the public at large. </a:t>
            </a:r>
          </a:p>
          <a:p>
            <a:pPr marL="285750" indent="-285750">
              <a:buFont typeface="Arial" panose="020B0604020202020204" pitchFamily="34" charset="0"/>
              <a:buChar char="•"/>
            </a:pPr>
            <a:r>
              <a:rPr lang="en-US" sz="1600" dirty="0" smtClean="0">
                <a:solidFill>
                  <a:srgbClr val="0033CC"/>
                </a:solidFill>
              </a:rPr>
              <a:t>Public/Forecaster tends to focus more on the Short term Drought (for good reasons!!) </a:t>
            </a:r>
          </a:p>
          <a:p>
            <a:pPr marL="285750" indent="-285750">
              <a:buFont typeface="Arial" panose="020B0604020202020204" pitchFamily="34" charset="0"/>
              <a:buChar char="•"/>
            </a:pPr>
            <a:r>
              <a:rPr lang="en-US" sz="1600" dirty="0" smtClean="0">
                <a:solidFill>
                  <a:srgbClr val="0033CC"/>
                </a:solidFill>
              </a:rPr>
              <a:t>More importantly the very definitions and timescales associated with S/L term droughts and the declarations in the USDM are by themselves subjective!! </a:t>
            </a:r>
          </a:p>
          <a:p>
            <a:pPr marL="285750" indent="-285750">
              <a:buFont typeface="Arial" panose="020B0604020202020204" pitchFamily="34" charset="0"/>
              <a:buChar char="•"/>
            </a:pPr>
            <a:endParaRPr lang="en-US" sz="1600" dirty="0">
              <a:solidFill>
                <a:srgbClr val="0033CC"/>
              </a:solidFill>
            </a:endParaRPr>
          </a:p>
          <a:p>
            <a:pPr marL="285750" indent="-285750">
              <a:buFont typeface="Arial" panose="020B0604020202020204" pitchFamily="34" charset="0"/>
              <a:buChar char="•"/>
            </a:pPr>
            <a:r>
              <a:rPr lang="en-US" sz="1600" dirty="0" smtClean="0">
                <a:solidFill>
                  <a:srgbClr val="FF0000"/>
                </a:solidFill>
              </a:rPr>
              <a:t>Is the ongoing La Nina, for sure, going to extend up into the third year winter this year? Chances only slightly exceed 50%! </a:t>
            </a:r>
          </a:p>
          <a:p>
            <a:pPr marL="285750" indent="-285750">
              <a:buFont typeface="Arial" panose="020B0604020202020204" pitchFamily="34" charset="0"/>
              <a:buChar char="•"/>
            </a:pPr>
            <a:r>
              <a:rPr lang="en-US" sz="1600" dirty="0" smtClean="0">
                <a:solidFill>
                  <a:srgbClr val="FF0000"/>
                </a:solidFill>
              </a:rPr>
              <a:t>How is 2022 southwest monsoon going to be? As active as last year, or as bad as the year before! </a:t>
            </a:r>
          </a:p>
          <a:p>
            <a:pPr marL="285750" indent="-285750">
              <a:buFont typeface="Arial" panose="020B0604020202020204" pitchFamily="34" charset="0"/>
              <a:buChar char="•"/>
            </a:pPr>
            <a:r>
              <a:rPr lang="en-US" sz="1600" dirty="0" smtClean="0">
                <a:solidFill>
                  <a:srgbClr val="FF0000"/>
                </a:solidFill>
              </a:rPr>
              <a:t>Drought </a:t>
            </a:r>
            <a:r>
              <a:rPr lang="en-US" sz="1600" dirty="0">
                <a:solidFill>
                  <a:srgbClr val="FF0000"/>
                </a:solidFill>
              </a:rPr>
              <a:t>f</a:t>
            </a:r>
            <a:r>
              <a:rPr lang="en-US" sz="1600" dirty="0" smtClean="0">
                <a:solidFill>
                  <a:srgbClr val="FF0000"/>
                </a:solidFill>
              </a:rPr>
              <a:t>orecast season JAS includes July which includes </a:t>
            </a:r>
            <a:r>
              <a:rPr lang="en-US" sz="1600" dirty="0" smtClean="0">
                <a:solidFill>
                  <a:srgbClr val="FF0000"/>
                </a:solidFill>
              </a:rPr>
              <a:t>the </a:t>
            </a:r>
            <a:r>
              <a:rPr lang="en-US" sz="1600" dirty="0" smtClean="0">
                <a:solidFill>
                  <a:srgbClr val="FF0000"/>
                </a:solidFill>
              </a:rPr>
              <a:t>SW monsoon season! </a:t>
            </a:r>
            <a:endParaRPr lang="en-US" sz="1600" dirty="0">
              <a:solidFill>
                <a:srgbClr val="FF0000"/>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5"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038600" y="4419600"/>
            <a:ext cx="1600200" cy="990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61084" y="1447800"/>
            <a:ext cx="1415316" cy="10250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261083" y="4191000"/>
            <a:ext cx="1415317"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564615" y="539859"/>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0" y="5986046"/>
            <a:ext cx="7524206" cy="338554"/>
          </a:xfrm>
          <a:prstGeom prst="rect">
            <a:avLst/>
          </a:prstGeom>
          <a:noFill/>
        </p:spPr>
        <p:txBody>
          <a:bodyPr wrap="square" rtlCol="0">
            <a:spAutoFit/>
          </a:bodyPr>
          <a:lstStyle/>
          <a:p>
            <a:r>
              <a:rPr lang="en-US" sz="1600" dirty="0" smtClean="0">
                <a:solidFill>
                  <a:srgbClr val="FF0000"/>
                </a:solidFill>
              </a:rPr>
              <a:t>Ongoing long </a:t>
            </a:r>
            <a:r>
              <a:rPr lang="en-US" sz="1600" dirty="0">
                <a:solidFill>
                  <a:srgbClr val="FF0000"/>
                </a:solidFill>
              </a:rPr>
              <a:t>t</a:t>
            </a:r>
            <a:r>
              <a:rPr lang="en-US" sz="1600" dirty="0" smtClean="0">
                <a:solidFill>
                  <a:srgbClr val="FF0000"/>
                </a:solidFill>
              </a:rPr>
              <a:t>erm drought in the South West!!   3</a:t>
            </a:r>
            <a:r>
              <a:rPr lang="en-US" sz="1600" baseline="30000" dirty="0" smtClean="0">
                <a:solidFill>
                  <a:srgbClr val="FF0000"/>
                </a:solidFill>
              </a:rPr>
              <a:t>rd</a:t>
            </a:r>
            <a:r>
              <a:rPr lang="en-US" sz="1600" dirty="0" smtClean="0">
                <a:solidFill>
                  <a:srgbClr val="FF0000"/>
                </a:solidFill>
              </a:rPr>
              <a:t> year La Nina(?) will make it worse!!.  </a:t>
            </a:r>
            <a:endParaRPr lang="en-US" sz="1600" dirty="0">
              <a:solidFill>
                <a:srgbClr val="FF0000"/>
              </a:solidFill>
            </a:endParaRPr>
          </a:p>
        </p:txBody>
      </p:sp>
      <p:sp>
        <p:nvSpPr>
          <p:cNvPr id="5" name="TextBox 4"/>
          <p:cNvSpPr txBox="1"/>
          <p:nvPr/>
        </p:nvSpPr>
        <p:spPr>
          <a:xfrm>
            <a:off x="7600406" y="2402919"/>
            <a:ext cx="1467394" cy="4185761"/>
          </a:xfrm>
          <a:prstGeom prst="rect">
            <a:avLst/>
          </a:prstGeom>
          <a:noFill/>
        </p:spPr>
        <p:txBody>
          <a:bodyPr wrap="square" rtlCol="0">
            <a:spAutoFit/>
          </a:bodyPr>
          <a:lstStyle/>
          <a:p>
            <a:r>
              <a:rPr lang="en-US" sz="1400" dirty="0" smtClean="0">
                <a:solidFill>
                  <a:srgbClr val="FF0000"/>
                </a:solidFill>
              </a:rPr>
              <a:t>Weather Blog News Today: </a:t>
            </a:r>
          </a:p>
          <a:p>
            <a:r>
              <a:rPr lang="en-US" sz="1400" dirty="0" smtClean="0">
                <a:solidFill>
                  <a:srgbClr val="FF0000"/>
                </a:solidFill>
              </a:rPr>
              <a:t>A </a:t>
            </a:r>
            <a:r>
              <a:rPr lang="en-US" sz="1400" dirty="0">
                <a:solidFill>
                  <a:srgbClr val="FF0000"/>
                </a:solidFill>
              </a:rPr>
              <a:t>recent study from the University of California, Los Angeles now claims the current drought that started in 2000 for the </a:t>
            </a:r>
            <a:r>
              <a:rPr lang="en-US" sz="1400" dirty="0">
                <a:solidFill>
                  <a:srgbClr val="FF0000"/>
                </a:solidFill>
                <a:hlinkClick r:id="rId4"/>
              </a:rPr>
              <a:t>American Southwest is now the driest 22 years since 800 A.D</a:t>
            </a:r>
            <a:r>
              <a:rPr lang="en-US" sz="1400" dirty="0">
                <a:solidFill>
                  <a:srgbClr val="FF0000"/>
                </a:solidFill>
              </a:rPr>
              <a:t>. Researchers said climate change is to blame. Their proof? Tree </a:t>
            </a:r>
            <a:r>
              <a:rPr lang="en-US" sz="1400" dirty="0" smtClean="0">
                <a:solidFill>
                  <a:srgbClr val="FF0000"/>
                </a:solidFill>
              </a:rPr>
              <a:t>rings!</a:t>
            </a:r>
            <a:endParaRPr lang="en-US" sz="1400"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21043"/>
            <a:ext cx="8839201"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133600" y="4495800"/>
            <a:ext cx="1295400" cy="738664"/>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3241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743200" y="5181600"/>
            <a:ext cx="2743200" cy="16002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076813"/>
            <a:ext cx="1219199" cy="3339376"/>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015287" y="227737"/>
            <a:ext cx="962025" cy="1754326"/>
          </a:xfrm>
          <a:prstGeom prst="rect">
            <a:avLst/>
          </a:prstGeom>
          <a:noFill/>
        </p:spPr>
        <p:txBody>
          <a:bodyPr wrap="square" rtlCol="0">
            <a:spAutoFit/>
          </a:bodyPr>
          <a:lstStyle/>
          <a:p>
            <a:r>
              <a:rPr lang="en-US" sz="1200" b="1" u="sng" dirty="0" smtClean="0"/>
              <a:t>AMJ:</a:t>
            </a:r>
            <a:r>
              <a:rPr lang="en-US" sz="1200" dirty="0" smtClean="0"/>
              <a:t> </a:t>
            </a:r>
          </a:p>
          <a:p>
            <a:r>
              <a:rPr lang="en-US" sz="1200" b="1" dirty="0" smtClean="0"/>
              <a:t>End</a:t>
            </a:r>
            <a:r>
              <a:rPr lang="en-US" sz="1200" dirty="0" smtClean="0"/>
              <a:t> of rainy season in w. coast.</a:t>
            </a:r>
          </a:p>
          <a:p>
            <a:r>
              <a:rPr lang="en-US" sz="1200" b="1" dirty="0" smtClean="0"/>
              <a:t>Begin</a:t>
            </a:r>
            <a:r>
              <a:rPr lang="en-US" sz="1200" dirty="0" smtClean="0"/>
              <a:t> of rainy season in northern &amp; central high plains. </a:t>
            </a:r>
            <a:endParaRPr lang="en-US" sz="12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 y="76200"/>
            <a:ext cx="8991600" cy="67055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320026" y="59268"/>
            <a:ext cx="2697481" cy="16609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60515" y="4952999"/>
            <a:ext cx="2659511" cy="16874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66998" y="3390979"/>
            <a:ext cx="2667002" cy="16026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017508" y="184888"/>
            <a:ext cx="1126492" cy="2123658"/>
          </a:xfrm>
          <a:prstGeom prst="rect">
            <a:avLst/>
          </a:prstGeom>
          <a:noFill/>
        </p:spPr>
        <p:txBody>
          <a:bodyPr wrap="square" rtlCol="0">
            <a:spAutoFit/>
          </a:bodyPr>
          <a:lstStyle/>
          <a:p>
            <a:r>
              <a:rPr lang="en-US" sz="1200" dirty="0" smtClean="0"/>
              <a:t>For the forecast season MJJ, </a:t>
            </a:r>
            <a:r>
              <a:rPr lang="en-US" sz="1200" u="sng" dirty="0" smtClean="0">
                <a:solidFill>
                  <a:srgbClr val="FF0000"/>
                </a:solidFill>
              </a:rPr>
              <a:t>we are entering the rainy season for the northern Great Plains and states to the south </a:t>
            </a:r>
            <a:r>
              <a:rPr lang="en-US" sz="1200" u="sng" dirty="0" err="1" smtClean="0">
                <a:solidFill>
                  <a:srgbClr val="FF0000"/>
                </a:solidFill>
              </a:rPr>
              <a:t>oninto</a:t>
            </a:r>
            <a:r>
              <a:rPr lang="en-US" sz="1200" u="sng" dirty="0" smtClean="0">
                <a:solidFill>
                  <a:srgbClr val="FF0000"/>
                </a:solidFill>
              </a:rPr>
              <a:t> southwest.</a:t>
            </a:r>
            <a:endParaRPr lang="en-US" sz="1200" dirty="0"/>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6200" y="1066800"/>
            <a:ext cx="304800" cy="4876800"/>
            <a:chOff x="76200" y="1066800"/>
            <a:chExt cx="304800" cy="4876800"/>
          </a:xfrm>
        </p:grpSpPr>
        <p:sp>
          <p:nvSpPr>
            <p:cNvPr id="3" name="TextBox 2"/>
            <p:cNvSpPr txBox="1"/>
            <p:nvPr/>
          </p:nvSpPr>
          <p:spPr>
            <a:xfrm>
              <a:off x="76200" y="1313795"/>
              <a:ext cx="228600" cy="4401205"/>
            </a:xfrm>
            <a:prstGeom prst="rect">
              <a:avLst/>
            </a:prstGeom>
            <a:noFill/>
          </p:spPr>
          <p:txBody>
            <a:bodyPr wrap="square" rtlCol="0">
              <a:spAutoFit/>
            </a:bodyPr>
            <a:lstStyle/>
            <a:p>
              <a:r>
                <a:rPr lang="en-US" sz="2000" b="1" dirty="0" smtClean="0"/>
                <a:t>1</a:t>
              </a:r>
            </a:p>
            <a:p>
              <a:endParaRPr lang="en-US" sz="2000" b="1" dirty="0"/>
            </a:p>
            <a:p>
              <a:endParaRPr lang="en-US" sz="2000" b="1" dirty="0" smtClean="0"/>
            </a:p>
            <a:p>
              <a:endParaRPr lang="en-US" sz="2000" b="1" dirty="0"/>
            </a:p>
            <a:p>
              <a:endParaRPr lang="en-US" sz="2000" b="1" dirty="0" smtClean="0"/>
            </a:p>
            <a:p>
              <a:r>
                <a:rPr lang="en-US" sz="2000" b="1" dirty="0" smtClean="0"/>
                <a:t>+</a:t>
              </a:r>
            </a:p>
            <a:p>
              <a:endParaRPr lang="en-US" sz="2000" b="1" dirty="0"/>
            </a:p>
            <a:p>
              <a:r>
                <a:rPr lang="en-US" sz="2000" b="1" dirty="0" smtClean="0"/>
                <a:t>1</a:t>
              </a:r>
            </a:p>
            <a:p>
              <a:endParaRPr lang="en-US" sz="2000" b="1" dirty="0"/>
            </a:p>
            <a:p>
              <a:endParaRPr lang="en-US" sz="2000" b="1" dirty="0" smtClean="0"/>
            </a:p>
            <a:p>
              <a:endParaRPr lang="en-US" sz="2000" b="1" dirty="0" smtClean="0"/>
            </a:p>
            <a:p>
              <a:r>
                <a:rPr lang="en-US" sz="2000" b="1" dirty="0" smtClean="0"/>
                <a:t>=</a:t>
              </a:r>
            </a:p>
            <a:p>
              <a:endParaRPr lang="en-US" sz="2000" b="1" dirty="0"/>
            </a:p>
            <a:p>
              <a:r>
                <a:rPr lang="en-US" sz="2000" b="1" dirty="0" smtClean="0"/>
                <a:t>2</a:t>
              </a:r>
              <a:endParaRPr lang="en-US" sz="2000" b="1" dirty="0"/>
            </a:p>
          </p:txBody>
        </p:sp>
        <p:sp>
          <p:nvSpPr>
            <p:cNvPr id="4" name="Rectangle 3"/>
            <p:cNvSpPr/>
            <p:nvPr/>
          </p:nvSpPr>
          <p:spPr>
            <a:xfrm>
              <a:off x="76200" y="1066800"/>
              <a:ext cx="304800" cy="4876800"/>
            </a:xfrm>
            <a:prstGeom prst="rect">
              <a:avLst/>
            </a:prstGeom>
            <a:noFill/>
            <a:ln w="317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8196" name="Picture 4" descr="https://www.cpc.ncep.noaa.gov/products/precip/CWlink/ENSO/composites/lanina.jas.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6" y="430887"/>
            <a:ext cx="4624145" cy="598594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s://www.cpc.ncep.noaa.gov/products/precip/CWlink/ENSO/composites/lanina.jas.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470" y="480875"/>
            <a:ext cx="4585529" cy="59359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838198" cy="523220"/>
            </a:xfrm>
            <a:prstGeom prst="rect">
              <a:avLst/>
            </a:prstGeom>
            <a:noFill/>
          </p:spPr>
          <p:txBody>
            <a:bodyPr wrap="square" rtlCol="0">
              <a:spAutoFit/>
            </a:bodyPr>
            <a:lstStyle/>
            <a:p>
              <a:r>
                <a:rPr lang="en-US" sz="2800" b="1" dirty="0" smtClean="0">
                  <a:solidFill>
                    <a:srgbClr val="FF0000"/>
                  </a:solidFill>
                </a:rPr>
                <a:t>JAS</a:t>
              </a:r>
              <a:endParaRPr lang="en-US" sz="2800" b="1" dirty="0">
                <a:solidFill>
                  <a:srgbClr val="FF0000"/>
                </a:solidFill>
              </a:endParaRPr>
            </a:p>
          </p:txBody>
        </p:sp>
      </p:grpSp>
      <p:cxnSp>
        <p:nvCxnSpPr>
          <p:cNvPr id="10" name="Straight Arrow Connector 9"/>
          <p:cNvCxnSpPr/>
          <p:nvPr/>
        </p:nvCxnSpPr>
        <p:spPr>
          <a:xfrm flipH="1" flipV="1">
            <a:off x="1066800" y="5105400"/>
            <a:ext cx="1066800" cy="6331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09800" y="5029200"/>
            <a:ext cx="914400" cy="709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5" idx="2"/>
          </p:cNvCxnSpPr>
          <p:nvPr/>
        </p:nvCxnSpPr>
        <p:spPr>
          <a:xfrm>
            <a:off x="4457699" y="1004095"/>
            <a:ext cx="100771" cy="524430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551417" y="4876800"/>
            <a:ext cx="668783" cy="923330"/>
          </a:xfrm>
          <a:prstGeom prst="rect">
            <a:avLst/>
          </a:prstGeom>
          <a:noFill/>
        </p:spPr>
        <p:txBody>
          <a:bodyPr wrap="square" rtlCol="0">
            <a:spAutoFit/>
          </a:bodyPr>
          <a:lstStyle/>
          <a:p>
            <a:r>
              <a:rPr lang="en-US" sz="900" dirty="0" smtClean="0"/>
              <a:t>This area in JAS is getting hotter ! and dryer</a:t>
            </a:r>
            <a:r>
              <a:rPr lang="en-US" sz="900" dirty="0" smtClean="0"/>
              <a:t>?</a:t>
            </a:r>
          </a:p>
          <a:p>
            <a:r>
              <a:rPr lang="en-US" sz="900" dirty="0"/>
              <a:t>n</a:t>
            </a:r>
            <a:r>
              <a:rPr lang="en-US" sz="900" dirty="0" smtClean="0"/>
              <a:t>ot clear!</a:t>
            </a:r>
            <a:endParaRPr lang="en-US" sz="900" dirty="0"/>
          </a:p>
        </p:txBody>
      </p:sp>
      <p:cxnSp>
        <p:nvCxnSpPr>
          <p:cNvPr id="16" name="Straight Arrow Connector 15"/>
          <p:cNvCxnSpPr/>
          <p:nvPr/>
        </p:nvCxnSpPr>
        <p:spPr>
          <a:xfrm flipH="1" flipV="1">
            <a:off x="8229600" y="5063631"/>
            <a:ext cx="405569" cy="1398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02"/>
            <a:ext cx="5486401" cy="6836297"/>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486401"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585691"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2971800"/>
            <a:ext cx="11430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28546" y="2971800"/>
            <a:ext cx="1157654"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4" y="-4762"/>
            <a:ext cx="5696816" cy="6862762"/>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514600" y="1654890"/>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543666"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a:t>
            </a:r>
            <a:r>
              <a:rPr lang="en-US" sz="1200" dirty="0" smtClean="0"/>
              <a:t>drought in the southwest is showing mixed signals between 3/6 months SPI !  But the </a:t>
            </a:r>
            <a:r>
              <a:rPr lang="en-US" sz="1200" u="sng" dirty="0" smtClean="0"/>
              <a:t>long term drought in the southwest remains</a:t>
            </a:r>
            <a:r>
              <a:rPr lang="en-US" sz="1200" dirty="0" smtClean="0"/>
              <a:t>.</a:t>
            </a:r>
            <a:endParaRPr lang="en-US" sz="1200" dirty="0"/>
          </a:p>
        </p:txBody>
      </p:sp>
      <p:sp>
        <p:nvSpPr>
          <p:cNvPr id="2" name="Rectangle 1"/>
          <p:cNvSpPr/>
          <p:nvPr/>
        </p:nvSpPr>
        <p:spPr>
          <a:xfrm>
            <a:off x="381001" y="4419600"/>
            <a:ext cx="2043327"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38200" y="3681413"/>
            <a:ext cx="2362200" cy="1182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49723"/>
            <a:ext cx="3810000" cy="2031325"/>
          </a:xfrm>
          <a:prstGeom prst="rect">
            <a:avLst/>
          </a:prstGeom>
          <a:noFill/>
        </p:spPr>
        <p:txBody>
          <a:bodyPr wrap="square" rtlCol="0">
            <a:spAutoFit/>
          </a:bodyPr>
          <a:lstStyle/>
          <a:p>
            <a:r>
              <a:rPr lang="en-US" dirty="0" smtClean="0"/>
              <a:t>So far in April, temps. across much of the northern 2/3</a:t>
            </a:r>
            <a:r>
              <a:rPr lang="en-US" baseline="30000" dirty="0" smtClean="0"/>
              <a:t>rd</a:t>
            </a:r>
            <a:r>
              <a:rPr lang="en-US" dirty="0" smtClean="0"/>
              <a:t> of country is cold, warm along south and northeast. Lot different than last month/March! </a:t>
            </a:r>
          </a:p>
          <a:p>
            <a:endParaRPr lang="en-US" dirty="0" smtClean="0"/>
          </a:p>
          <a:p>
            <a:r>
              <a:rPr lang="en-US" dirty="0" smtClean="0"/>
              <a:t>There </a:t>
            </a:r>
            <a:r>
              <a:rPr lang="en-US" dirty="0"/>
              <a:t>is a lot more going on than just </a:t>
            </a:r>
            <a:r>
              <a:rPr lang="en-US" dirty="0" smtClean="0"/>
              <a:t>La Nina!!</a:t>
            </a:r>
            <a:endParaRPr lang="en-US" dirty="0"/>
          </a:p>
        </p:txBody>
      </p:sp>
      <p:pic>
        <p:nvPicPr>
          <p:cNvPr id="2" name="Picture 1"/>
          <p:cNvPicPr>
            <a:picLocks noChangeAspect="1"/>
          </p:cNvPicPr>
          <p:nvPr/>
        </p:nvPicPr>
        <p:blipFill>
          <a:blip r:embed="rId2"/>
          <a:stretch>
            <a:fillRect/>
          </a:stretch>
        </p:blipFill>
        <p:spPr>
          <a:xfrm>
            <a:off x="3313" y="-3313"/>
            <a:ext cx="4486275" cy="7058025"/>
          </a:xfrm>
          <a:prstGeom prst="rect">
            <a:avLst/>
          </a:prstGeom>
        </p:spPr>
      </p:pic>
      <p:pic>
        <p:nvPicPr>
          <p:cNvPr id="7" name="Picture 6"/>
          <p:cNvPicPr>
            <a:picLocks noChangeAspect="1"/>
          </p:cNvPicPr>
          <p:nvPr/>
        </p:nvPicPr>
        <p:blipFill>
          <a:blip r:embed="rId3"/>
          <a:stretch>
            <a:fillRect/>
          </a:stretch>
        </p:blipFill>
        <p:spPr>
          <a:xfrm>
            <a:off x="4572000" y="3135471"/>
            <a:ext cx="4572000" cy="3417729"/>
          </a:xfrm>
          <a:prstGeom prst="rect">
            <a:avLst/>
          </a:prstGeom>
        </p:spPr>
      </p:pic>
      <p:sp>
        <p:nvSpPr>
          <p:cNvPr id="11" name="TextBox 10"/>
          <p:cNvSpPr txBox="1"/>
          <p:nvPr/>
        </p:nvSpPr>
        <p:spPr>
          <a:xfrm>
            <a:off x="6629400" y="76200"/>
            <a:ext cx="2514600" cy="646331"/>
          </a:xfrm>
          <a:prstGeom prst="rect">
            <a:avLst/>
          </a:prstGeom>
          <a:noFill/>
        </p:spPr>
        <p:txBody>
          <a:bodyPr wrap="square" rtlCol="0">
            <a:spAutoFit/>
          </a:bodyPr>
          <a:lstStyle/>
          <a:p>
            <a:r>
              <a:rPr lang="en-US" i="1" dirty="0" smtClean="0">
                <a:solidFill>
                  <a:srgbClr val="FF0000"/>
                </a:solidFill>
              </a:rPr>
              <a:t>Slide from last month..</a:t>
            </a:r>
          </a:p>
          <a:p>
            <a:r>
              <a:rPr lang="en-US" i="1" dirty="0" smtClean="0">
                <a:solidFill>
                  <a:srgbClr val="FF0000"/>
                </a:solidFill>
              </a:rPr>
              <a:t>-Slide not shown now.</a:t>
            </a:r>
            <a:endParaRPr lang="en-US" i="1" dirty="0">
              <a:solidFill>
                <a:srgbClr val="FF0000"/>
              </a:solidFill>
            </a:endParaRPr>
          </a:p>
        </p:txBody>
      </p:sp>
    </p:spTree>
    <p:extLst>
      <p:ext uri="{BB962C8B-B14F-4D97-AF65-F5344CB8AC3E}">
        <p14:creationId xmlns:p14="http://schemas.microsoft.com/office/powerpoint/2010/main" val="328894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355" y="845756"/>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0022" y="1182469"/>
            <a:ext cx="3810000" cy="646331"/>
          </a:xfrm>
          <a:prstGeom prst="rect">
            <a:avLst/>
          </a:prstGeom>
          <a:noFill/>
        </p:spPr>
        <p:txBody>
          <a:bodyPr wrap="square" rtlCol="0">
            <a:spAutoFit/>
          </a:bodyPr>
          <a:lstStyle/>
          <a:p>
            <a:r>
              <a:rPr lang="en-US" dirty="0" smtClean="0"/>
              <a:t>There </a:t>
            </a:r>
            <a:r>
              <a:rPr lang="en-US" dirty="0"/>
              <a:t>is a lot more going on than just </a:t>
            </a:r>
            <a:r>
              <a:rPr lang="en-US" dirty="0" smtClean="0"/>
              <a:t>La Nina!!</a:t>
            </a:r>
            <a:endParaRPr lang="en-US" dirty="0"/>
          </a:p>
        </p:txBody>
      </p:sp>
      <p:sp>
        <p:nvSpPr>
          <p:cNvPr id="12" name="TextBox 11"/>
          <p:cNvSpPr txBox="1"/>
          <p:nvPr/>
        </p:nvSpPr>
        <p:spPr>
          <a:xfrm>
            <a:off x="8153400" y="76200"/>
            <a:ext cx="990600" cy="369332"/>
          </a:xfrm>
          <a:prstGeom prst="rect">
            <a:avLst/>
          </a:prstGeom>
          <a:noFill/>
        </p:spPr>
        <p:txBody>
          <a:bodyPr wrap="square" rtlCol="0">
            <a:spAutoFit/>
          </a:bodyPr>
          <a:lstStyle/>
          <a:p>
            <a:r>
              <a:rPr lang="en-US" i="1" dirty="0" smtClean="0">
                <a:solidFill>
                  <a:srgbClr val="FF0000"/>
                </a:solidFill>
              </a:rPr>
              <a:t>Now</a:t>
            </a:r>
            <a:endParaRPr lang="en-US" i="1" dirty="0">
              <a:solidFill>
                <a:srgbClr val="FF0000"/>
              </a:solidFill>
            </a:endParaRPr>
          </a:p>
        </p:txBody>
      </p:sp>
      <p:pic>
        <p:nvPicPr>
          <p:cNvPr id="10242" name="Picture 2" descr="https://www.cpc.ncep.noaa.gov/products/tanal/30day/mean/202205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 y="1"/>
            <a:ext cx="4843111" cy="68294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978756" y="3449873"/>
            <a:ext cx="4150224" cy="3179527"/>
          </a:xfrm>
          <a:prstGeom prst="rect">
            <a:avLst/>
          </a:prstGeom>
        </p:spPr>
      </p:pic>
    </p:spTree>
    <p:extLst>
      <p:ext uri="{BB962C8B-B14F-4D97-AF65-F5344CB8AC3E}">
        <p14:creationId xmlns:p14="http://schemas.microsoft.com/office/powerpoint/2010/main" val="1889823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800" y="0"/>
            <a:ext cx="4705350" cy="6429375"/>
          </a:xfrm>
          <a:prstGeom prst="rect">
            <a:avLst/>
          </a:prstGeom>
        </p:spPr>
      </p:pic>
      <p:pic>
        <p:nvPicPr>
          <p:cNvPr id="6" name="Picture 5"/>
          <p:cNvPicPr>
            <a:picLocks noChangeAspect="1"/>
          </p:cNvPicPr>
          <p:nvPr/>
        </p:nvPicPr>
        <p:blipFill>
          <a:blip r:embed="rId4"/>
          <a:stretch>
            <a:fillRect/>
          </a:stretch>
        </p:blipFill>
        <p:spPr>
          <a:xfrm>
            <a:off x="4876800" y="0"/>
            <a:ext cx="2040197" cy="2595562"/>
          </a:xfrm>
          <a:prstGeom prst="rect">
            <a:avLst/>
          </a:prstGeom>
        </p:spPr>
      </p:pic>
      <p:pic>
        <p:nvPicPr>
          <p:cNvPr id="8" name="Picture 7"/>
          <p:cNvPicPr>
            <a:picLocks noChangeAspect="1"/>
          </p:cNvPicPr>
          <p:nvPr/>
        </p:nvPicPr>
        <p:blipFill>
          <a:blip r:embed="rId5"/>
          <a:stretch>
            <a:fillRect/>
          </a:stretch>
        </p:blipFill>
        <p:spPr>
          <a:xfrm>
            <a:off x="6950048" y="8013"/>
            <a:ext cx="2149028" cy="2587549"/>
          </a:xfrm>
          <a:prstGeom prst="rect">
            <a:avLst/>
          </a:prstGeom>
        </p:spPr>
      </p:pic>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360" y="5453270"/>
            <a:ext cx="1531118" cy="646331"/>
          </a:xfrm>
          <a:prstGeom prst="rect">
            <a:avLst/>
          </a:prstGeom>
          <a:noFill/>
        </p:spPr>
        <p:txBody>
          <a:bodyPr wrap="square" rtlCol="0">
            <a:spAutoFit/>
          </a:bodyPr>
          <a:lstStyle/>
          <a:p>
            <a:r>
              <a:rPr lang="en-US" sz="1200" dirty="0" smtClean="0">
                <a:solidFill>
                  <a:srgbClr val="FF0000"/>
                </a:solidFill>
              </a:rPr>
              <a:t>Most CA water reservoirs are drastically low!</a:t>
            </a:r>
            <a:endParaRPr lang="en-US" sz="1200" dirty="0">
              <a:solidFill>
                <a:srgbClr val="FF0000"/>
              </a:solidFill>
            </a:endParaRPr>
          </a:p>
        </p:txBody>
      </p:sp>
      <p:sp>
        <p:nvSpPr>
          <p:cNvPr id="10" name="TextBox 9"/>
          <p:cNvSpPr txBox="1"/>
          <p:nvPr/>
        </p:nvSpPr>
        <p:spPr>
          <a:xfrm>
            <a:off x="20250" y="6385831"/>
            <a:ext cx="4563232" cy="523220"/>
          </a:xfrm>
          <a:prstGeom prst="rect">
            <a:avLst/>
          </a:prstGeom>
          <a:noFill/>
        </p:spPr>
        <p:txBody>
          <a:bodyPr wrap="square" rtlCol="0">
            <a:spAutoFit/>
          </a:bodyPr>
          <a:lstStyle/>
          <a:p>
            <a:r>
              <a:rPr lang="en-US" sz="1400" dirty="0" smtClean="0"/>
              <a:t>Third year of La </a:t>
            </a:r>
            <a:r>
              <a:rPr lang="en-US" sz="1400" dirty="0" smtClean="0"/>
              <a:t>Nina, </a:t>
            </a:r>
            <a:r>
              <a:rPr lang="en-US" sz="1400" dirty="0" smtClean="0"/>
              <a:t>this coming winter, will make drought conditions even worse for CA!!!</a:t>
            </a:r>
            <a:endParaRPr lang="en-US" sz="1400" dirty="0"/>
          </a:p>
        </p:txBody>
      </p:sp>
      <p:sp>
        <p:nvSpPr>
          <p:cNvPr id="15" name="Rectangle 14"/>
          <p:cNvSpPr/>
          <p:nvPr/>
        </p:nvSpPr>
        <p:spPr>
          <a:xfrm>
            <a:off x="4800600" y="6477000"/>
            <a:ext cx="4572000" cy="276999"/>
          </a:xfrm>
          <a:prstGeom prst="rect">
            <a:avLst/>
          </a:prstGeom>
        </p:spPr>
        <p:txBody>
          <a:bodyPr>
            <a:spAutoFit/>
          </a:bodyPr>
          <a:lstStyle/>
          <a:p>
            <a:endParaRPr lang="en-US" sz="1200" dirty="0"/>
          </a:p>
        </p:txBody>
      </p:sp>
      <p:sp>
        <p:nvSpPr>
          <p:cNvPr id="14" name="TextBox 13"/>
          <p:cNvSpPr txBox="1"/>
          <p:nvPr/>
        </p:nvSpPr>
        <p:spPr>
          <a:xfrm>
            <a:off x="8413276" y="76200"/>
            <a:ext cx="685800" cy="338554"/>
          </a:xfrm>
          <a:prstGeom prst="rect">
            <a:avLst/>
          </a:prstGeom>
          <a:noFill/>
        </p:spPr>
        <p:txBody>
          <a:bodyPr wrap="square" rtlCol="0">
            <a:spAutoFit/>
          </a:bodyPr>
          <a:lstStyle/>
          <a:p>
            <a:r>
              <a:rPr lang="en-US" sz="1600" dirty="0" smtClean="0"/>
              <a:t>May</a:t>
            </a:r>
            <a:endParaRPr lang="en-US" sz="1600" dirty="0"/>
          </a:p>
        </p:txBody>
      </p:sp>
      <p:sp>
        <p:nvSpPr>
          <p:cNvPr id="17" name="TextBox 16"/>
          <p:cNvSpPr txBox="1"/>
          <p:nvPr/>
        </p:nvSpPr>
        <p:spPr>
          <a:xfrm>
            <a:off x="6248400" y="76200"/>
            <a:ext cx="685800" cy="338554"/>
          </a:xfrm>
          <a:prstGeom prst="rect">
            <a:avLst/>
          </a:prstGeom>
          <a:noFill/>
        </p:spPr>
        <p:txBody>
          <a:bodyPr wrap="square" rtlCol="0">
            <a:spAutoFit/>
          </a:bodyPr>
          <a:lstStyle/>
          <a:p>
            <a:r>
              <a:rPr lang="en-US" sz="1600" dirty="0" smtClean="0"/>
              <a:t>June</a:t>
            </a:r>
            <a:endParaRPr lang="en-US" sz="1600" dirty="0"/>
          </a:p>
        </p:txBody>
      </p:sp>
      <p:pic>
        <p:nvPicPr>
          <p:cNvPr id="7" name="Picture 6"/>
          <p:cNvPicPr>
            <a:picLocks noChangeAspect="1"/>
          </p:cNvPicPr>
          <p:nvPr/>
        </p:nvPicPr>
        <p:blipFill rotWithShape="1">
          <a:blip r:embed="rId6"/>
          <a:srcRect r="3966"/>
          <a:stretch/>
        </p:blipFill>
        <p:spPr>
          <a:xfrm>
            <a:off x="4876800" y="2642497"/>
            <a:ext cx="4267200" cy="2158103"/>
          </a:xfrm>
          <a:prstGeom prst="rect">
            <a:avLst/>
          </a:prstGeom>
        </p:spPr>
      </p:pic>
      <p:pic>
        <p:nvPicPr>
          <p:cNvPr id="18" name="Picture 17"/>
          <p:cNvPicPr>
            <a:picLocks noChangeAspect="1"/>
          </p:cNvPicPr>
          <p:nvPr/>
        </p:nvPicPr>
        <p:blipFill>
          <a:blip r:embed="rId7"/>
          <a:stretch>
            <a:fillRect/>
          </a:stretch>
        </p:blipFill>
        <p:spPr>
          <a:xfrm>
            <a:off x="4941518" y="4896894"/>
            <a:ext cx="3505200" cy="1877241"/>
          </a:xfrm>
          <a:prstGeom prst="rect">
            <a:avLst/>
          </a:prstGeom>
        </p:spPr>
      </p:pic>
      <p:pic>
        <p:nvPicPr>
          <p:cNvPr id="19" name="Picture 18"/>
          <p:cNvPicPr>
            <a:picLocks noChangeAspect="1"/>
          </p:cNvPicPr>
          <p:nvPr/>
        </p:nvPicPr>
        <p:blipFill>
          <a:blip r:embed="rId8"/>
          <a:stretch>
            <a:fillRect/>
          </a:stretch>
        </p:blipFill>
        <p:spPr>
          <a:xfrm>
            <a:off x="5979319" y="4896894"/>
            <a:ext cx="2216943" cy="239972"/>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1800" y="6096000"/>
            <a:ext cx="6176639" cy="523220"/>
          </a:xfrm>
          <a:prstGeom prst="rect">
            <a:avLst/>
          </a:prstGeom>
        </p:spPr>
        <p:txBody>
          <a:bodyPr wrap="square">
            <a:spAutoFit/>
          </a:bodyPr>
          <a:lstStyle/>
          <a:p>
            <a:pPr algn="r"/>
            <a:r>
              <a:rPr lang="en-US" sz="1400" dirty="0" smtClean="0"/>
              <a:t> </a:t>
            </a:r>
            <a:r>
              <a:rPr lang="en-US" sz="1400" dirty="0" smtClean="0">
                <a:hlinkClick r:id="rId2"/>
              </a:rPr>
              <a:t>https</a:t>
            </a:r>
            <a:r>
              <a:rPr lang="en-US" sz="1400" dirty="0">
                <a:hlinkClick r:id="rId2"/>
              </a:rPr>
              <a:t>://</a:t>
            </a:r>
            <a:r>
              <a:rPr lang="en-US" sz="1400" dirty="0" smtClean="0">
                <a:hlinkClick r:id="rId2"/>
              </a:rPr>
              <a:t>www.fireweatheravalanche.org/fire/current-list-of-us-wildfires</a:t>
            </a:r>
            <a:endParaRPr lang="en-US" sz="1400" dirty="0" smtClean="0"/>
          </a:p>
          <a:p>
            <a:pPr algn="r"/>
            <a:r>
              <a:rPr lang="en-US" sz="1400" dirty="0" smtClean="0"/>
              <a:t>(not govt. source! AZ in brown, NM in red? NV is green? how good is this data?) </a:t>
            </a:r>
            <a:endParaRPr lang="en-US" sz="1400" dirty="0"/>
          </a:p>
        </p:txBody>
      </p:sp>
      <p:pic>
        <p:nvPicPr>
          <p:cNvPr id="5" name="Picture 4"/>
          <p:cNvPicPr>
            <a:picLocks noChangeAspect="1"/>
          </p:cNvPicPr>
          <p:nvPr/>
        </p:nvPicPr>
        <p:blipFill>
          <a:blip r:embed="rId3"/>
          <a:stretch>
            <a:fillRect/>
          </a:stretch>
        </p:blipFill>
        <p:spPr>
          <a:xfrm>
            <a:off x="3588" y="76200"/>
            <a:ext cx="9144851" cy="6019800"/>
          </a:xfrm>
          <a:prstGeom prst="rect">
            <a:avLst/>
          </a:prstGeom>
        </p:spPr>
      </p:pic>
    </p:spTree>
    <p:extLst>
      <p:ext uri="{BB962C8B-B14F-4D97-AF65-F5344CB8AC3E}">
        <p14:creationId xmlns:p14="http://schemas.microsoft.com/office/powerpoint/2010/main" val="428167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9951" y="762000"/>
            <a:ext cx="3280575" cy="6294031"/>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 the last several months, the classic East-West dipole pattern with drought in the west, and (almost) no drought in the east, has been and continues to settle in place in the national drought picture!</a:t>
            </a:r>
            <a:endParaRPr lang="en-US" sz="1300" dirty="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minor/short term drought conditions along the Atlantic coastal states has been and is  emerging on and off over the past several months.</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It s somewhat ominous that the central and southern California is starting their long dry season with low very water storage levels in their major reservoirs. This, combined with the fire season coming up, here and in the generally drought ridden southwest, particularly in western TX and vicinity is not </a:t>
            </a:r>
            <a:r>
              <a:rPr lang="en-US" sz="1300" dirty="0">
                <a:latin typeface="Trebuchet MS" panose="020B0603020202020204" pitchFamily="34" charset="0"/>
              </a:rPr>
              <a:t>i</a:t>
            </a:r>
            <a:r>
              <a:rPr lang="en-US" sz="1300" dirty="0" smtClean="0">
                <a:latin typeface="Trebuchet MS" panose="020B0603020202020204" pitchFamily="34" charset="0"/>
              </a:rPr>
              <a:t>ndicative of any good prospects for the region. </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Severe Drought areas in TX  and the neighboring NM/LA/MS states go back and forth, but the general drought in the area does not go away.</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June </a:t>
            </a:r>
            <a:r>
              <a:rPr lang="en-US" sz="1300" dirty="0" smtClean="0">
                <a:latin typeface="Trebuchet MS" panose="020B0603020202020204" pitchFamily="34" charset="0"/>
              </a:rPr>
              <a:t>is the most rainy month in </a:t>
            </a:r>
            <a:r>
              <a:rPr lang="en-US" sz="1300" dirty="0" smtClean="0">
                <a:latin typeface="Trebuchet MS" panose="020B0603020202020204" pitchFamily="34" charset="0"/>
              </a:rPr>
              <a:t>north </a:t>
            </a:r>
            <a:r>
              <a:rPr lang="en-US" sz="1300" dirty="0">
                <a:latin typeface="Trebuchet MS" panose="020B0603020202020204" pitchFamily="34" charset="0"/>
              </a:rPr>
              <a:t>G</a:t>
            </a:r>
            <a:r>
              <a:rPr lang="en-US" sz="1300" dirty="0" smtClean="0">
                <a:latin typeface="Trebuchet MS" panose="020B0603020202020204" pitchFamily="34" charset="0"/>
              </a:rPr>
              <a:t>reat </a:t>
            </a:r>
            <a:r>
              <a:rPr lang="en-US" sz="1300" dirty="0">
                <a:latin typeface="Trebuchet MS" panose="020B0603020202020204" pitchFamily="34" charset="0"/>
              </a:rPr>
              <a:t>P</a:t>
            </a:r>
            <a:r>
              <a:rPr lang="en-US" sz="1300" dirty="0" smtClean="0">
                <a:latin typeface="Trebuchet MS" panose="020B0603020202020204" pitchFamily="34" charset="0"/>
              </a:rPr>
              <a:t>lains</a:t>
            </a:r>
            <a:r>
              <a:rPr lang="en-US" sz="1300" dirty="0" smtClean="0">
                <a:latin typeface="Trebuchet MS" panose="020B0603020202020204" pitchFamily="34" charset="0"/>
              </a:rPr>
              <a:t>, but Jul/Aug in SW.</a:t>
            </a:r>
            <a:endParaRPr lang="en-US" sz="1300" dirty="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9"/>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385381" y="0"/>
            <a:ext cx="375861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4" name="TextBox 23"/>
          <p:cNvSpPr txBox="1"/>
          <p:nvPr/>
        </p:nvSpPr>
        <p:spPr>
          <a:xfrm>
            <a:off x="563629" y="3593068"/>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June</a:t>
            </a:r>
            <a:endParaRPr lang="en-US" dirty="0"/>
          </a:p>
        </p:txBody>
      </p:sp>
      <p:pic>
        <p:nvPicPr>
          <p:cNvPr id="27" name="Picture 26"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9442" y="4917438"/>
            <a:ext cx="2380313" cy="1864362"/>
          </a:xfrm>
          <a:prstGeom prst="rect">
            <a:avLst/>
          </a:prstGeom>
          <a:noFill/>
          <a:ln>
            <a:noFill/>
          </a:ln>
        </p:spPr>
      </p:pic>
      <p:sp>
        <p:nvSpPr>
          <p:cNvPr id="20" name="TextBox 19"/>
          <p:cNvSpPr txBox="1"/>
          <p:nvPr/>
        </p:nvSpPr>
        <p:spPr>
          <a:xfrm>
            <a:off x="4318581" y="4565818"/>
            <a:ext cx="1066800" cy="369332"/>
          </a:xfrm>
          <a:prstGeom prst="rect">
            <a:avLst/>
          </a:prstGeom>
          <a:noFill/>
        </p:spPr>
        <p:txBody>
          <a:bodyPr wrap="square" rtlCol="0">
            <a:spAutoFit/>
          </a:bodyPr>
          <a:lstStyle/>
          <a:p>
            <a:r>
              <a:rPr lang="en-US" dirty="0" smtClean="0"/>
              <a:t>February</a:t>
            </a:r>
            <a:endParaRPr lang="en-US" dirty="0"/>
          </a:p>
        </p:txBody>
      </p:sp>
      <p:pic>
        <p:nvPicPr>
          <p:cNvPr id="26" name="Picture 25"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3028685"/>
            <a:ext cx="2362200" cy="1604469"/>
          </a:xfrm>
          <a:prstGeom prst="rect">
            <a:avLst/>
          </a:prstGeom>
          <a:noFill/>
          <a:ln>
            <a:noFill/>
          </a:ln>
        </p:spPr>
      </p:pic>
      <p:sp>
        <p:nvSpPr>
          <p:cNvPr id="19" name="TextBox 18"/>
          <p:cNvSpPr txBox="1"/>
          <p:nvPr/>
        </p:nvSpPr>
        <p:spPr>
          <a:xfrm>
            <a:off x="4221229" y="2659353"/>
            <a:ext cx="1112771" cy="369332"/>
          </a:xfrm>
          <a:prstGeom prst="rect">
            <a:avLst/>
          </a:prstGeom>
          <a:noFill/>
        </p:spPr>
        <p:txBody>
          <a:bodyPr wrap="square" rtlCol="0">
            <a:spAutoFit/>
          </a:bodyPr>
          <a:lstStyle/>
          <a:p>
            <a:r>
              <a:rPr lang="en-US" dirty="0"/>
              <a:t> </a:t>
            </a:r>
            <a:r>
              <a:rPr lang="en-US" dirty="0" smtClean="0"/>
              <a:t>   March</a:t>
            </a:r>
            <a:endParaRPr lang="en-US" dirty="0"/>
          </a:p>
        </p:txBody>
      </p:sp>
      <p:pic>
        <p:nvPicPr>
          <p:cNvPr id="28" name="Picture 27"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902733"/>
            <a:ext cx="2420014" cy="1840730"/>
          </a:xfrm>
          <a:prstGeom prst="rect">
            <a:avLst/>
          </a:prstGeom>
          <a:noFill/>
          <a:ln>
            <a:noFill/>
          </a:ln>
        </p:spPr>
      </p:pic>
      <p:sp>
        <p:nvSpPr>
          <p:cNvPr id="22" name="TextBox 21"/>
          <p:cNvSpPr txBox="1"/>
          <p:nvPr/>
        </p:nvSpPr>
        <p:spPr>
          <a:xfrm>
            <a:off x="4206115" y="575456"/>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April</a:t>
            </a:r>
            <a:endParaRPr lang="en-US" dirty="0"/>
          </a:p>
        </p:txBody>
      </p:sp>
      <p:pic>
        <p:nvPicPr>
          <p:cNvPr id="5" name="Picture 4"/>
          <p:cNvPicPr>
            <a:picLocks noChangeAspect="1"/>
          </p:cNvPicPr>
          <p:nvPr/>
        </p:nvPicPr>
        <p:blipFill>
          <a:blip r:embed="rId6"/>
          <a:stretch>
            <a:fillRect/>
          </a:stretch>
        </p:blipFill>
        <p:spPr>
          <a:xfrm>
            <a:off x="-6977" y="776399"/>
            <a:ext cx="3530563" cy="2748626"/>
          </a:xfrm>
          <a:prstGeom prst="rect">
            <a:avLst/>
          </a:prstGeom>
        </p:spPr>
      </p:pic>
      <p:sp>
        <p:nvSpPr>
          <p:cNvPr id="18" name="TextBox 17"/>
          <p:cNvSpPr txBox="1"/>
          <p:nvPr/>
        </p:nvSpPr>
        <p:spPr>
          <a:xfrm>
            <a:off x="1097029" y="457200"/>
            <a:ext cx="1112771" cy="369332"/>
          </a:xfrm>
          <a:prstGeom prst="rect">
            <a:avLst/>
          </a:prstGeom>
          <a:noFill/>
        </p:spPr>
        <p:txBody>
          <a:bodyPr wrap="square" rtlCol="0">
            <a:spAutoFit/>
          </a:bodyPr>
          <a:lstStyle/>
          <a:p>
            <a:r>
              <a:rPr lang="en-US" dirty="0"/>
              <a:t> </a:t>
            </a:r>
            <a:r>
              <a:rPr lang="en-US" dirty="0" smtClean="0"/>
              <a:t>   </a:t>
            </a:r>
            <a:r>
              <a:rPr lang="en-US" dirty="0"/>
              <a:t> </a:t>
            </a:r>
            <a:r>
              <a:rPr lang="en-US" dirty="0" smtClean="0"/>
              <a:t>May</a:t>
            </a:r>
            <a:endParaRPr lang="en-US" dirty="0"/>
          </a:p>
        </p:txBody>
      </p:sp>
      <p:pic>
        <p:nvPicPr>
          <p:cNvPr id="4" name="Picture 3"/>
          <p:cNvPicPr>
            <a:picLocks noChangeAspect="1"/>
          </p:cNvPicPr>
          <p:nvPr/>
        </p:nvPicPr>
        <p:blipFill>
          <a:blip r:embed="rId7"/>
          <a:stretch>
            <a:fillRect/>
          </a:stretch>
        </p:blipFill>
        <p:spPr>
          <a:xfrm>
            <a:off x="0" y="3960012"/>
            <a:ext cx="3534151" cy="265061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20</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Most US east  droughts are relatively short lived (as compared to US west). However, if you recall,  the drought over the New England states last year was a real surprise!!</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270697" y="2676135"/>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20</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01687" y="4290865"/>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Straight Arrow Connector 34"/>
          <p:cNvCxnSpPr/>
          <p:nvPr/>
        </p:nvCxnSpPr>
        <p:spPr>
          <a:xfrm>
            <a:off x="5867400" y="3738603"/>
            <a:ext cx="2667000" cy="1610993"/>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544" y="0"/>
            <a:ext cx="3361422" cy="20599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936" y="2059391"/>
            <a:ext cx="3381665" cy="2163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3737955" y="2514937"/>
            <a:ext cx="2734888" cy="1735975"/>
          </a:xfrm>
          <a:prstGeom prst="rect">
            <a:avLst/>
          </a:prstGeom>
        </p:spPr>
      </p:pic>
      <p:pic>
        <p:nvPicPr>
          <p:cNvPr id="8194"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676" y="4238283"/>
            <a:ext cx="3380925" cy="21626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3"/>
          <a:stretch>
            <a:fillRect/>
          </a:stretch>
        </p:blipFill>
        <p:spPr>
          <a:xfrm>
            <a:off x="6682492" y="4171950"/>
            <a:ext cx="2461508" cy="1595827"/>
          </a:xfrm>
          <a:prstGeom prst="rect">
            <a:avLst/>
          </a:prstGeom>
        </p:spPr>
      </p:pic>
      <p:cxnSp>
        <p:nvCxnSpPr>
          <p:cNvPr id="37" name="Straight Arrow Connector 36"/>
          <p:cNvCxnSpPr/>
          <p:nvPr/>
        </p:nvCxnSpPr>
        <p:spPr>
          <a:xfrm>
            <a:off x="2971800" y="990600"/>
            <a:ext cx="41599" cy="4382237"/>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21</a:t>
            </a:fld>
            <a:endParaRPr lang="en-US" altLang="en-US" dirty="0"/>
          </a:p>
        </p:txBody>
      </p:sp>
      <p:sp>
        <p:nvSpPr>
          <p:cNvPr id="6" name="TextBox 5"/>
          <p:cNvSpPr txBox="1"/>
          <p:nvPr/>
        </p:nvSpPr>
        <p:spPr>
          <a:xfrm>
            <a:off x="152400" y="76200"/>
            <a:ext cx="8839200" cy="5109091"/>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a:solidFill>
                  <a:srgbClr val="0033CC"/>
                </a:solidFill>
                <a:latin typeface="verdana,arial,serif"/>
              </a:rPr>
              <a:t>9</a:t>
            </a:r>
            <a:r>
              <a:rPr lang="en-US" altLang="en-US" b="1" u="sng" dirty="0" smtClean="0">
                <a:solidFill>
                  <a:srgbClr val="0033CC"/>
                </a:solidFill>
                <a:latin typeface="verdana,arial,serif"/>
              </a:rPr>
              <a:t> June </a:t>
            </a:r>
            <a:r>
              <a:rPr lang="en-US" altLang="en-US" b="1" u="sng" dirty="0">
                <a:solidFill>
                  <a:srgbClr val="0033CC"/>
                </a:solidFill>
                <a:latin typeface="verdana,arial,serif"/>
              </a:rPr>
              <a:t>2022</a:t>
            </a:r>
            <a:endParaRPr lang="en-US" altLang="en-US" b="1" u="sng" dirty="0">
              <a:solidFill>
                <a:srgbClr val="0033CC"/>
              </a:solidFill>
              <a:latin typeface="Arial" pitchFamily="34" charset="0"/>
            </a:endParaRPr>
          </a:p>
          <a:p>
            <a:pPr lvl="0" algn="ctr"/>
            <a:endParaRPr lang="en-US" altLang="en-US" b="1" dirty="0" smtClean="0">
              <a:latin typeface="verdana,arial,serif"/>
            </a:endParaRPr>
          </a:p>
          <a:p>
            <a:pPr lvl="0" algn="ctr"/>
            <a:r>
              <a:rPr lang="en-US" altLang="en-US" b="1" dirty="0">
                <a:latin typeface="verdana,arial,serif"/>
              </a:rPr>
              <a:t>ENSO Alert System Status: </a:t>
            </a:r>
          </a:p>
          <a:p>
            <a:pPr lvl="0" algn="ctr"/>
            <a:r>
              <a:rPr lang="en-US" altLang="en-US" sz="2400" b="1" u="sng" dirty="0">
                <a:solidFill>
                  <a:srgbClr val="0033CC"/>
                </a:solidFill>
                <a:latin typeface="Arial" pitchFamily="34" charset="0"/>
              </a:rPr>
              <a:t>La Nina </a:t>
            </a:r>
            <a:r>
              <a:rPr lang="en-US" altLang="en-US" sz="2400" b="1" u="sng" dirty="0" smtClean="0">
                <a:solidFill>
                  <a:srgbClr val="0033CC"/>
                </a:solidFill>
                <a:latin typeface="Arial" pitchFamily="34" charset="0"/>
              </a:rPr>
              <a:t>Advisory</a:t>
            </a:r>
          </a:p>
          <a:p>
            <a:pPr lvl="0" algn="ctr"/>
            <a:endParaRPr lang="en-US" altLang="en-US" sz="800" b="1" u="sng" dirty="0">
              <a:solidFill>
                <a:srgbClr val="0033CC"/>
              </a:solidFill>
              <a:latin typeface="Arial" pitchFamily="34" charset="0"/>
            </a:endParaRPr>
          </a:p>
          <a:p>
            <a:r>
              <a:rPr lang="en-US" altLang="en-US" sz="1600" b="1" u="sng" dirty="0">
                <a:solidFill>
                  <a:srgbClr val="0033CC"/>
                </a:solidFill>
              </a:rPr>
              <a:t>Synopsis</a:t>
            </a:r>
            <a:r>
              <a:rPr lang="en-US" altLang="en-US" sz="1600" b="1" dirty="0" smtClean="0">
                <a:solidFill>
                  <a:srgbClr val="0033CC"/>
                </a:solidFill>
              </a:rPr>
              <a:t>: (May): </a:t>
            </a:r>
            <a:r>
              <a:rPr lang="en-US" sz="1600" b="1" dirty="0" smtClean="0"/>
              <a:t>Though </a:t>
            </a:r>
            <a:r>
              <a:rPr lang="en-US" sz="1600" b="1" dirty="0"/>
              <a:t>La Niña is favored to continue, the odds for La Niña decrease into the late Northern Hemisphere </a:t>
            </a:r>
            <a:r>
              <a:rPr lang="en-US" sz="1600" b="1" u="sng" dirty="0"/>
              <a:t>summer (58% </a:t>
            </a:r>
            <a:r>
              <a:rPr lang="en-US" sz="1600" b="1" dirty="0"/>
              <a:t>chance in August-October 2022) before slightly increasing through the Northern Hemisphere </a:t>
            </a:r>
            <a:r>
              <a:rPr lang="en-US" sz="1600" b="1" u="sng" dirty="0"/>
              <a:t>fall and early winter 2022 (61% chance</a:t>
            </a:r>
            <a:r>
              <a:rPr lang="en-US" sz="1600" b="1" u="sng" dirty="0" smtClean="0"/>
              <a:t>).</a:t>
            </a:r>
            <a:endParaRPr lang="en-US" sz="1600" b="1" u="sng" dirty="0">
              <a:solidFill>
                <a:srgbClr val="0033CC"/>
              </a:solidFill>
            </a:endParaRPr>
          </a:p>
          <a:p>
            <a:r>
              <a:rPr lang="en-US" altLang="en-US" sz="1600" b="1" u="sng" dirty="0" smtClean="0">
                <a:solidFill>
                  <a:srgbClr val="0033CC"/>
                </a:solidFill>
                <a:latin typeface="Arial" pitchFamily="34" charset="0"/>
              </a:rPr>
              <a:t>NOW:</a:t>
            </a:r>
            <a:r>
              <a:rPr lang="en-US" altLang="en-US" sz="1600" b="1" dirty="0" smtClean="0">
                <a:solidFill>
                  <a:srgbClr val="0033CC"/>
                </a:solidFill>
                <a:latin typeface="Arial" pitchFamily="34" charset="0"/>
              </a:rPr>
              <a:t> </a:t>
            </a:r>
            <a:r>
              <a:rPr lang="en-US" sz="1600" b="1" dirty="0" smtClean="0">
                <a:solidFill>
                  <a:srgbClr val="0033CC"/>
                </a:solidFill>
              </a:rPr>
              <a:t>Though </a:t>
            </a:r>
            <a:r>
              <a:rPr lang="en-US" sz="1600" b="1" dirty="0">
                <a:solidFill>
                  <a:srgbClr val="0033CC"/>
                </a:solidFill>
              </a:rPr>
              <a:t>La Niña is favored to continue through the end of the year, the odds for La Niña decrease into the Northern Hemisphere </a:t>
            </a:r>
            <a:r>
              <a:rPr lang="en-US" sz="1600" b="1" u="sng" dirty="0">
                <a:solidFill>
                  <a:srgbClr val="0033CC"/>
                </a:solidFill>
              </a:rPr>
              <a:t>late summer (52%</a:t>
            </a:r>
            <a:r>
              <a:rPr lang="en-US" sz="1600" b="1" dirty="0">
                <a:solidFill>
                  <a:srgbClr val="0033CC"/>
                </a:solidFill>
              </a:rPr>
              <a:t> chance in July-September 2022) before slightly increasing through the Northern Hemisphere </a:t>
            </a:r>
            <a:r>
              <a:rPr lang="en-US" sz="1600" b="1" u="sng" dirty="0">
                <a:solidFill>
                  <a:srgbClr val="0033CC"/>
                </a:solidFill>
              </a:rPr>
              <a:t>fall and early winter 2022 (58-59% chance). </a:t>
            </a:r>
            <a:endParaRPr lang="en-US" altLang="en-US" sz="1600" u="sng" dirty="0">
              <a:solidFill>
                <a:srgbClr val="0033CC"/>
              </a:solidFill>
              <a:latin typeface="Arial" pitchFamily="34" charset="0"/>
            </a:endParaRPr>
          </a:p>
        </p:txBody>
      </p:sp>
      <p:sp>
        <p:nvSpPr>
          <p:cNvPr id="7" name="TextBox 6"/>
          <p:cNvSpPr txBox="1"/>
          <p:nvPr/>
        </p:nvSpPr>
        <p:spPr>
          <a:xfrm>
            <a:off x="304800" y="5181600"/>
            <a:ext cx="8458200" cy="415498"/>
          </a:xfrm>
          <a:prstGeom prst="rect">
            <a:avLst/>
          </a:prstGeom>
          <a:noFill/>
        </p:spPr>
        <p:txBody>
          <a:bodyPr wrap="square" rtlCol="0">
            <a:spAutoFit/>
          </a:bodyPr>
          <a:lstStyle/>
          <a:p>
            <a:r>
              <a:rPr lang="en-US" sz="1050" dirty="0">
                <a:solidFill>
                  <a:srgbClr val="000000"/>
                </a:solidFill>
                <a:latin typeface="verdana" panose="020B0604030504040204" pitchFamily="34" charset="0"/>
              </a:rPr>
              <a:t>CPC’s Oceanic Niño Index (ONI) [3 month running mean of ERSST.v5 SST anomalies in the Niño 3.4 region (5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N-5</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S, 120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-170</a:t>
            </a:r>
            <a:r>
              <a:rPr lang="en-US" sz="1050" baseline="30000" dirty="0">
                <a:solidFill>
                  <a:srgbClr val="000000"/>
                </a:solidFill>
                <a:latin typeface="verdana" panose="020B0604030504040204" pitchFamily="34" charset="0"/>
              </a:rPr>
              <a:t>o</a:t>
            </a:r>
            <a:r>
              <a:rPr lang="en-US" sz="1050" dirty="0">
                <a:solidFill>
                  <a:srgbClr val="000000"/>
                </a:solidFill>
                <a:latin typeface="verdana" panose="020B0604030504040204" pitchFamily="34" charset="0"/>
              </a:rPr>
              <a:t>W)], based on </a:t>
            </a:r>
            <a:r>
              <a:rPr lang="en-US" sz="1050" dirty="0">
                <a:solidFill>
                  <a:srgbClr val="FF0000"/>
                </a:solidFill>
                <a:latin typeface="verdana" panose="020B0604030504040204" pitchFamily="34" charset="0"/>
                <a:hlinkClick r:id="rId2"/>
              </a:rPr>
              <a:t>centered 30-year base periods updated every 5 years</a:t>
            </a:r>
            <a:r>
              <a:rPr lang="en-US" sz="1050" dirty="0">
                <a:solidFill>
                  <a:srgbClr val="000000"/>
                </a:solidFill>
                <a:latin typeface="verdana" panose="020B0604030504040204" pitchFamily="34" charset="0"/>
              </a:rPr>
              <a:t>.</a:t>
            </a:r>
            <a:endParaRPr lang="en-US" sz="1050" dirty="0"/>
          </a:p>
        </p:txBody>
      </p:sp>
      <p:pic>
        <p:nvPicPr>
          <p:cNvPr id="3" name="Picture 2"/>
          <p:cNvPicPr>
            <a:picLocks noChangeAspect="1"/>
          </p:cNvPicPr>
          <p:nvPr/>
        </p:nvPicPr>
        <p:blipFill>
          <a:blip r:embed="rId3"/>
          <a:stretch>
            <a:fillRect/>
          </a:stretch>
        </p:blipFill>
        <p:spPr>
          <a:xfrm>
            <a:off x="762000" y="5597097"/>
            <a:ext cx="7331875" cy="1124377"/>
          </a:xfrm>
          <a:prstGeom prst="rect">
            <a:avLst/>
          </a:prstGeom>
        </p:spPr>
      </p:pic>
      <p:cxnSp>
        <p:nvCxnSpPr>
          <p:cNvPr id="9" name="Straight Arrow Connector 8"/>
          <p:cNvCxnSpPr/>
          <p:nvPr/>
        </p:nvCxnSpPr>
        <p:spPr>
          <a:xfrm>
            <a:off x="3886200" y="6400800"/>
            <a:ext cx="1295400" cy="0"/>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5800" y="6324600"/>
            <a:ext cx="5334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19234" y="646112"/>
            <a:ext cx="4288363" cy="6135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54088"/>
            <a:ext cx="533400" cy="58277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3"/>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33931" y="2057400"/>
            <a:ext cx="3983736" cy="210641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724400" y="162017"/>
            <a:ext cx="398373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33931" y="4202666"/>
            <a:ext cx="3974205" cy="2560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477328"/>
          </a:xfrm>
          <a:prstGeom prst="rect">
            <a:avLst/>
          </a:prstGeom>
          <a:noFill/>
        </p:spPr>
        <p:txBody>
          <a:bodyPr wrap="square" rtlCol="0">
            <a:spAutoFit/>
          </a:bodyPr>
          <a:lstStyle/>
          <a:p>
            <a:r>
              <a:rPr lang="en-US" dirty="0" smtClean="0"/>
              <a:t>This tug of war beneath the surface in the equatorial Pacific, between the warm water to the west and the cold water to the east has been going on for the past few months. Not exactly sure which way this way go!!</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6706" y="31072"/>
            <a:ext cx="4149042" cy="675072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349750" y="3432821"/>
            <a:ext cx="4787900" cy="218316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June  </a:t>
            </a:r>
            <a:r>
              <a:rPr lang="en-US" altLang="en-US" sz="1800" dirty="0">
                <a:latin typeface="Times New Roman" pitchFamily="18" charset="0"/>
              </a:rPr>
              <a:t>CPC/IRI forecast</a:t>
            </a: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May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sp>
        <p:nvSpPr>
          <p:cNvPr id="2" name="TextBox 1"/>
          <p:cNvSpPr txBox="1"/>
          <p:nvPr/>
        </p:nvSpPr>
        <p:spPr>
          <a:xfrm>
            <a:off x="304800" y="6483334"/>
            <a:ext cx="8229600" cy="307777"/>
          </a:xfrm>
          <a:prstGeom prst="rect">
            <a:avLst/>
          </a:prstGeom>
          <a:noFill/>
        </p:spPr>
        <p:txBody>
          <a:bodyPr wrap="square" rtlCol="0">
            <a:spAutoFit/>
          </a:bodyPr>
          <a:lstStyle/>
          <a:p>
            <a:r>
              <a:rPr lang="en-US" sz="1400" dirty="0" smtClean="0"/>
              <a:t>As compared to last month, the odds of La Nina (for next several months) has slightly increased !! </a:t>
            </a:r>
          </a:p>
        </p:txBody>
      </p:sp>
      <p:pic>
        <p:nvPicPr>
          <p:cNvPr id="9218" name="Picture 2" descr="https://iri.columbia.edu/wp-content/uploads/2022/05/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6" y="617042"/>
            <a:ext cx="4195976" cy="2735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893773" y="76200"/>
            <a:ext cx="4233253" cy="3113623"/>
          </a:xfrm>
          <a:prstGeom prst="rect">
            <a:avLst/>
          </a:prstGeom>
        </p:spPr>
      </p:pic>
      <p:pic>
        <p:nvPicPr>
          <p:cNvPr id="6" name="Picture 2" descr="https://iri.columbia.edu/wp-content/uploads/2022/06/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6" y="3644650"/>
            <a:ext cx="4243749" cy="282916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flipH="1">
            <a:off x="1084730" y="3134777"/>
            <a:ext cx="405012" cy="1626748"/>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428066" y="3166542"/>
            <a:ext cx="400734" cy="1862658"/>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497516" y="3142131"/>
            <a:ext cx="384420" cy="1887069"/>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220" name="Picture 4" descr="https://iri.columbia.edu/wp-content/uploads/2022/05/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3773" y="3352477"/>
            <a:ext cx="4233253" cy="30787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June</a:t>
            </a:r>
            <a:r>
              <a:rPr lang="en-US" altLang="en-US" sz="2400" kern="0" dirty="0" smtClean="0"/>
              <a:t>)/</a:t>
            </a:r>
            <a:r>
              <a:rPr lang="en-US" altLang="en-US" sz="2400" kern="0" dirty="0"/>
              <a:t>Seasonal </a:t>
            </a:r>
            <a:r>
              <a:rPr lang="en-US" altLang="en-US" sz="2400" kern="0" dirty="0" smtClean="0"/>
              <a:t>(</a:t>
            </a:r>
            <a:r>
              <a:rPr lang="en-US" altLang="en-US" sz="2400" b="1" u="sng" kern="0" dirty="0" smtClean="0"/>
              <a:t>JJA</a:t>
            </a:r>
            <a:r>
              <a:rPr lang="en-US" altLang="en-US" sz="2400" kern="0" dirty="0" smtClean="0"/>
              <a:t>)  </a:t>
            </a:r>
            <a:endParaRPr lang="en-US" altLang="en-US" sz="2400" kern="0" dirty="0"/>
          </a:p>
        </p:txBody>
      </p:sp>
      <p:cxnSp>
        <p:nvCxnSpPr>
          <p:cNvPr id="4" name="Straight Arrow Connector 3"/>
          <p:cNvCxnSpPr/>
          <p:nvPr/>
        </p:nvCxnSpPr>
        <p:spPr>
          <a:xfrm flipH="1">
            <a:off x="4419600" y="1684019"/>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25951"/>
            <a:ext cx="3264035"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858000" y="2431018"/>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TextBox 1"/>
          <p:cNvSpPr txBox="1"/>
          <p:nvPr/>
        </p:nvSpPr>
        <p:spPr>
          <a:xfrm>
            <a:off x="3489232" y="1905000"/>
            <a:ext cx="701768" cy="369332"/>
          </a:xfrm>
          <a:prstGeom prst="rect">
            <a:avLst/>
          </a:prstGeom>
          <a:noFill/>
        </p:spPr>
        <p:txBody>
          <a:bodyPr wrap="square" rtlCol="0">
            <a:spAutoFit/>
          </a:bodyPr>
          <a:lstStyle/>
          <a:p>
            <a:r>
              <a:rPr lang="en-US" dirty="0" smtClean="0"/>
              <a:t>N/S</a:t>
            </a:r>
            <a:endParaRPr lang="en-US" dirty="0"/>
          </a:p>
        </p:txBody>
      </p:sp>
      <p:sp>
        <p:nvSpPr>
          <p:cNvPr id="13" name="TextBox 12"/>
          <p:cNvSpPr txBox="1"/>
          <p:nvPr/>
        </p:nvSpPr>
        <p:spPr>
          <a:xfrm>
            <a:off x="3505200" y="5345668"/>
            <a:ext cx="701768" cy="369332"/>
          </a:xfrm>
          <a:prstGeom prst="rect">
            <a:avLst/>
          </a:prstGeom>
          <a:noFill/>
        </p:spPr>
        <p:txBody>
          <a:bodyPr wrap="square" rtlCol="0">
            <a:spAutoFit/>
          </a:bodyPr>
          <a:lstStyle/>
          <a:p>
            <a:r>
              <a:rPr lang="en-US" dirty="0" smtClean="0"/>
              <a:t>E/W</a:t>
            </a:r>
            <a:endParaRPr lang="en-US" dirty="0"/>
          </a:p>
        </p:txBody>
      </p:sp>
      <p:pic>
        <p:nvPicPr>
          <p:cNvPr id="3" name="Picture 2"/>
          <p:cNvPicPr>
            <a:picLocks noChangeAspect="1"/>
          </p:cNvPicPr>
          <p:nvPr/>
        </p:nvPicPr>
        <p:blipFill>
          <a:blip r:embed="rId2"/>
          <a:stretch>
            <a:fillRect/>
          </a:stretch>
        </p:blipFill>
        <p:spPr>
          <a:xfrm>
            <a:off x="24720" y="9125"/>
            <a:ext cx="4090080" cy="3230481"/>
          </a:xfrm>
          <a:prstGeom prst="rect">
            <a:avLst/>
          </a:prstGeom>
        </p:spPr>
      </p:pic>
      <p:pic>
        <p:nvPicPr>
          <p:cNvPr id="6" name="Picture 5"/>
          <p:cNvPicPr>
            <a:picLocks noChangeAspect="1"/>
          </p:cNvPicPr>
          <p:nvPr/>
        </p:nvPicPr>
        <p:blipFill>
          <a:blip r:embed="rId3"/>
          <a:stretch>
            <a:fillRect/>
          </a:stretch>
        </p:blipFill>
        <p:spPr>
          <a:xfrm>
            <a:off x="4724400" y="2795587"/>
            <a:ext cx="4419600" cy="3595404"/>
          </a:xfrm>
          <a:prstGeom prst="rect">
            <a:avLst/>
          </a:prstGeom>
        </p:spPr>
      </p:pic>
      <p:pic>
        <p:nvPicPr>
          <p:cNvPr id="8" name="Picture 7"/>
          <p:cNvPicPr>
            <a:picLocks noChangeAspect="1"/>
          </p:cNvPicPr>
          <p:nvPr/>
        </p:nvPicPr>
        <p:blipFill>
          <a:blip r:embed="rId4"/>
          <a:stretch>
            <a:fillRect/>
          </a:stretch>
        </p:blipFill>
        <p:spPr>
          <a:xfrm>
            <a:off x="24720" y="3595283"/>
            <a:ext cx="3990975" cy="305752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830292" y="2416235"/>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 19</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June</a:t>
            </a:r>
            <a:r>
              <a:rPr lang="en-US" altLang="en-US" sz="2400" kern="0" dirty="0" smtClean="0"/>
              <a:t>)/</a:t>
            </a:r>
            <a:r>
              <a:rPr lang="en-US" altLang="en-US" sz="2400" kern="0" dirty="0"/>
              <a:t>Seasonal </a:t>
            </a:r>
            <a:r>
              <a:rPr lang="en-US" altLang="en-US" sz="2400" kern="0" dirty="0" smtClean="0"/>
              <a:t>(</a:t>
            </a:r>
            <a:r>
              <a:rPr lang="en-US" altLang="en-US" sz="2400" b="1" u="sng" kern="0" dirty="0" smtClean="0"/>
              <a:t>JJA</a:t>
            </a:r>
            <a:r>
              <a:rPr lang="en-US" altLang="en-US" sz="2400" kern="0" dirty="0" smtClean="0"/>
              <a:t>)  </a:t>
            </a:r>
            <a:endParaRPr lang="en-US" altLang="en-US" sz="2400" kern="0" dirty="0"/>
          </a:p>
        </p:txBody>
      </p:sp>
      <p:sp>
        <p:nvSpPr>
          <p:cNvPr id="6" name="TextBox 5"/>
          <p:cNvSpPr txBox="1"/>
          <p:nvPr/>
        </p:nvSpPr>
        <p:spPr>
          <a:xfrm>
            <a:off x="447436" y="3276600"/>
            <a:ext cx="3457998" cy="369332"/>
          </a:xfrm>
          <a:prstGeom prst="rect">
            <a:avLst/>
          </a:prstGeom>
          <a:noFill/>
        </p:spPr>
        <p:txBody>
          <a:bodyPr wrap="none" rtlCol="0">
            <a:spAutoFit/>
          </a:bodyPr>
          <a:lstStyle/>
          <a:p>
            <a:r>
              <a:rPr lang="en-US" dirty="0"/>
              <a:t>Observed so far this month</a:t>
            </a:r>
            <a:r>
              <a:rPr lang="en-US" dirty="0" smtClean="0"/>
              <a:t>!!</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 </a:t>
            </a:r>
            <a:endParaRPr lang="en-US"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01944" y="2925961"/>
            <a:ext cx="1074308" cy="3539430"/>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a:p>
            <a:endParaRPr lang="en-US" sz="1400" b="1" u="sng" dirty="0"/>
          </a:p>
          <a:p>
            <a:r>
              <a:rPr lang="en-US" sz="1400" b="1" u="sng" dirty="0" smtClean="0"/>
              <a:t>But so far </a:t>
            </a:r>
            <a:r>
              <a:rPr lang="en-US" sz="1400" b="1" u="sng" dirty="0" smtClean="0">
                <a:sym typeface="Wingdings" panose="05000000000000000000" pitchFamily="2" charset="2"/>
              </a:rPr>
              <a:t>, esp. along the west ! </a:t>
            </a:r>
            <a:r>
              <a:rPr lang="en-US" sz="1400" b="1" u="sng" dirty="0" smtClean="0"/>
              <a:t> </a:t>
            </a:r>
            <a:endParaRPr lang="en-US" sz="1400" b="1" u="sng" dirty="0"/>
          </a:p>
        </p:txBody>
      </p:sp>
      <p:pic>
        <p:nvPicPr>
          <p:cNvPr id="9" name="Picture 8"/>
          <p:cNvPicPr>
            <a:picLocks noChangeAspect="1"/>
          </p:cNvPicPr>
          <p:nvPr/>
        </p:nvPicPr>
        <p:blipFill>
          <a:blip r:embed="rId2"/>
          <a:stretch>
            <a:fillRect/>
          </a:stretch>
        </p:blipFill>
        <p:spPr>
          <a:xfrm>
            <a:off x="0" y="11909"/>
            <a:ext cx="3901944" cy="3297417"/>
          </a:xfrm>
          <a:prstGeom prst="rect">
            <a:avLst/>
          </a:prstGeom>
        </p:spPr>
      </p:pic>
      <p:pic>
        <p:nvPicPr>
          <p:cNvPr id="11" name="Picture 10"/>
          <p:cNvPicPr>
            <a:picLocks noChangeAspect="1"/>
          </p:cNvPicPr>
          <p:nvPr/>
        </p:nvPicPr>
        <p:blipFill>
          <a:blip r:embed="rId3"/>
          <a:stretch>
            <a:fillRect/>
          </a:stretch>
        </p:blipFill>
        <p:spPr>
          <a:xfrm>
            <a:off x="4941121" y="2757216"/>
            <a:ext cx="4224333" cy="3491184"/>
          </a:xfrm>
          <a:prstGeom prst="rect">
            <a:avLst/>
          </a:prstGeom>
        </p:spPr>
      </p:pic>
      <p:pic>
        <p:nvPicPr>
          <p:cNvPr id="5" name="Picture 4"/>
          <p:cNvPicPr>
            <a:picLocks noChangeAspect="1"/>
          </p:cNvPicPr>
          <p:nvPr/>
        </p:nvPicPr>
        <p:blipFill>
          <a:blip r:embed="rId4"/>
          <a:stretch>
            <a:fillRect/>
          </a:stretch>
        </p:blipFill>
        <p:spPr>
          <a:xfrm>
            <a:off x="28799" y="3608611"/>
            <a:ext cx="3883914" cy="2525079"/>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80385" y="38467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231876" y="-2577"/>
            <a:ext cx="15593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05604" y="4602476"/>
            <a:ext cx="2362200" cy="646331"/>
          </a:xfrm>
          <a:prstGeom prst="rect">
            <a:avLst/>
          </a:prstGeom>
          <a:noFill/>
        </p:spPr>
        <p:txBody>
          <a:bodyPr wrap="square" rtlCol="0">
            <a:spAutoFit/>
          </a:bodyPr>
          <a:lstStyle/>
          <a:p>
            <a:r>
              <a:rPr lang="en-US" dirty="0" smtClean="0">
                <a:sym typeface="Wingdings" panose="05000000000000000000" pitchFamily="2" charset="2"/>
              </a:rPr>
              <a:t>Beginning of monsoon rainfall</a:t>
            </a:r>
          </a:p>
        </p:txBody>
      </p:sp>
      <p:pic>
        <p:nvPicPr>
          <p:cNvPr id="4" name="Picture 2" descr="https://www.wpc.ncep.noaa.gov/qpf/p168i.gif?16550891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14"/>
            <a:ext cx="4311752" cy="3023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4367942" y="2912468"/>
            <a:ext cx="4776058" cy="3750990"/>
          </a:xfrm>
          <a:prstGeom prst="rect">
            <a:avLst/>
          </a:prstGeom>
        </p:spPr>
      </p:pic>
      <p:cxnSp>
        <p:nvCxnSpPr>
          <p:cNvPr id="9" name="Straight Arrow Connector 8"/>
          <p:cNvCxnSpPr/>
          <p:nvPr/>
        </p:nvCxnSpPr>
        <p:spPr>
          <a:xfrm>
            <a:off x="1411286" y="1600200"/>
            <a:ext cx="569914" cy="3002276"/>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981200" y="5013046"/>
            <a:ext cx="4216840" cy="541616"/>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stretch>
            <a:fillRect/>
          </a:stretch>
        </p:blipFill>
        <p:spPr>
          <a:xfrm>
            <a:off x="6791028" y="20514"/>
            <a:ext cx="2352972" cy="212573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47" y="71438"/>
            <a:ext cx="8686553" cy="671036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13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7" y="76200"/>
            <a:ext cx="8687293" cy="6710934"/>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13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(1 June – 31 Aug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5</a:t>
            </a:r>
            <a:r>
              <a:rPr lang="en-US" altLang="en-US" sz="1600" dirty="0" smtClean="0">
                <a:latin typeface="Times New Roman" pitchFamily="18" charset="0"/>
              </a:rPr>
              <a:t>/31/22</a:t>
            </a:r>
            <a:endParaRPr lang="en-US" altLang="en-US" sz="1600" dirty="0">
              <a:latin typeface="Times New Roman" pitchFamily="18" charset="0"/>
            </a:endParaRPr>
          </a:p>
        </p:txBody>
      </p:sp>
      <p:sp>
        <p:nvSpPr>
          <p:cNvPr id="4101" name="TextBox 9"/>
          <p:cNvSpPr txBox="1">
            <a:spLocks noChangeArrowheads="1"/>
          </p:cNvSpPr>
          <p:nvPr/>
        </p:nvSpPr>
        <p:spPr bwMode="auto">
          <a:xfrm>
            <a:off x="5996553" y="2844225"/>
            <a:ext cx="3114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 (for June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5</a:t>
            </a:r>
            <a:r>
              <a:rPr lang="en-US" altLang="en-US" sz="1600" dirty="0" smtClean="0">
                <a:latin typeface="Times New Roman" pitchFamily="18" charset="0"/>
              </a:rPr>
              <a:t>/31/22</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1" y="4368772"/>
            <a:ext cx="4724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It is the classic great West versus East drought paradigm !!</a:t>
            </a:r>
          </a:p>
          <a:p>
            <a:pPr marL="285750" indent="-285750">
              <a:buFont typeface="Arial" panose="020B0604020202020204" pitchFamily="34" charset="0"/>
              <a:buChar char="•"/>
            </a:pPr>
            <a:r>
              <a:rPr lang="en-US" sz="1600" dirty="0" smtClean="0"/>
              <a:t>US East droughts are different than West droughts!!</a:t>
            </a:r>
          </a:p>
          <a:p>
            <a:pPr marL="285750" indent="-285750">
              <a:buFont typeface="Arial" panose="020B0604020202020204" pitchFamily="34" charset="0"/>
              <a:buChar char="•"/>
            </a:pPr>
            <a:r>
              <a:rPr lang="en-US" sz="1600" dirty="0" smtClean="0"/>
              <a:t>This is mainly related to the rainfall climatology! – Of course ENSO impact matters! </a:t>
            </a:r>
          </a:p>
        </p:txBody>
      </p:sp>
      <p:pic>
        <p:nvPicPr>
          <p:cNvPr id="1026"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429000"/>
            <a:ext cx="4020177" cy="3106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 y="553004"/>
            <a:ext cx="4343587" cy="335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511"/>
            <a:ext cx="8779029" cy="6822489"/>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5720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13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3" name="Straight Arrow Connector 12"/>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895600" y="1752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8" y="12576"/>
            <a:ext cx="8754862" cy="6833756"/>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13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11" name="Straight Arrow Connector 10"/>
          <p:cNvCxnSpPr/>
          <p:nvPr/>
        </p:nvCxnSpPr>
        <p:spPr>
          <a:xfrm flipH="1" flipV="1">
            <a:off x="7162800" y="4800600"/>
            <a:ext cx="1219200" cy="6096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172200" y="1306828"/>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753"/>
            <a:ext cx="7010400" cy="54438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67400" y="3681762"/>
            <a:ext cx="990600" cy="523220"/>
          </a:xfrm>
          <a:prstGeom prst="rect">
            <a:avLst/>
          </a:prstGeom>
          <a:noFill/>
        </p:spPr>
        <p:txBody>
          <a:bodyPr wrap="square" rtlCol="0">
            <a:spAutoFit/>
          </a:bodyPr>
          <a:lstStyle/>
          <a:p>
            <a:r>
              <a:rPr lang="en-US" sz="1400" dirty="0" smtClean="0"/>
              <a:t>Area of concern! </a:t>
            </a:r>
            <a:endParaRPr lang="en-US" sz="1400" dirty="0"/>
          </a:p>
        </p:txBody>
      </p:sp>
      <p:cxnSp>
        <p:nvCxnSpPr>
          <p:cNvPr id="11" name="Straight Arrow Connector 10"/>
          <p:cNvCxnSpPr/>
          <p:nvPr/>
        </p:nvCxnSpPr>
        <p:spPr>
          <a:xfrm flipH="1" flipV="1">
            <a:off x="4572000" y="3429000"/>
            <a:ext cx="1600200" cy="3476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49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Jul</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JAS</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21350" y="76200"/>
            <a:ext cx="1752600" cy="1583852"/>
          </a:xfrm>
        </p:spPr>
        <p:txBody>
          <a:bodyPr/>
          <a:lstStyle/>
          <a:p>
            <a:r>
              <a:rPr lang="en-US" altLang="en-US" sz="2800" dirty="0"/>
              <a:t> </a:t>
            </a:r>
            <a:r>
              <a:rPr lang="en-US" altLang="en-US" sz="2000" dirty="0"/>
              <a:t>NMME </a:t>
            </a:r>
            <a:r>
              <a:rPr lang="en-US" altLang="en-US" sz="2000" dirty="0" smtClean="0"/>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536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43905" cy="304666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7785"/>
            <a:ext cx="3896719" cy="30102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3" y="3333214"/>
            <a:ext cx="3937373" cy="304162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3387039"/>
            <a:ext cx="3886200" cy="30020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JAS</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76200" y="369331"/>
            <a:ext cx="8991600" cy="6197481"/>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11512" y="345727"/>
            <a:ext cx="4622688" cy="5740404"/>
          </a:xfrm>
          <a:prstGeom prst="rect">
            <a:avLst/>
          </a:prstGeom>
        </p:spPr>
      </p:pic>
      <p:pic>
        <p:nvPicPr>
          <p:cNvPr id="22" name="Picture 2">
            <a:extLst>
              <a:ext uri="{FF2B5EF4-FFF2-40B4-BE49-F238E27FC236}">
                <a16:creationId xmlns:a16="http://schemas.microsoft.com/office/drawing/2014/main" id="{B52F36BD-B22E-8E48-9222-C8BB706778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557" t="2852" r="33072"/>
          <a:stretch/>
        </p:blipFill>
        <p:spPr bwMode="auto">
          <a:xfrm>
            <a:off x="-16588" y="304800"/>
            <a:ext cx="2226388" cy="57813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35</a:t>
            </a:fld>
            <a:endParaRPr lang="en-US" altLang="en-US"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28600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09174" y="423323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864219" y="2857643"/>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36</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12/21/2021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2" name="Picture 11"/>
          <p:cNvPicPr>
            <a:picLocks noChangeAspect="1"/>
          </p:cNvPicPr>
          <p:nvPr/>
        </p:nvPicPr>
        <p:blipFill>
          <a:blip r:embed="rId7"/>
          <a:stretch>
            <a:fillRect/>
          </a:stretch>
        </p:blipFill>
        <p:spPr>
          <a:xfrm>
            <a:off x="54265" y="1198331"/>
            <a:ext cx="654763" cy="5067590"/>
          </a:xfrm>
          <a:prstGeom prst="rect">
            <a:avLst/>
          </a:prstGeom>
        </p:spPr>
      </p:pic>
      <p:pic>
        <p:nvPicPr>
          <p:cNvPr id="5" name="Picture 4"/>
          <p:cNvPicPr>
            <a:picLocks noChangeAspect="1"/>
          </p:cNvPicPr>
          <p:nvPr/>
        </p:nvPicPr>
        <p:blipFill>
          <a:blip r:embed="rId8"/>
          <a:stretch>
            <a:fillRect/>
          </a:stretch>
        </p:blipFill>
        <p:spPr>
          <a:xfrm>
            <a:off x="5199095" y="1138336"/>
            <a:ext cx="3541032" cy="2650523"/>
          </a:xfrm>
          <a:prstGeom prst="rect">
            <a:avLst/>
          </a:prstGeom>
        </p:spPr>
      </p:pic>
      <p:sp>
        <p:nvSpPr>
          <p:cNvPr id="21" name="TextBox 20"/>
          <p:cNvSpPr txBox="1"/>
          <p:nvPr/>
        </p:nvSpPr>
        <p:spPr>
          <a:xfrm rot="20653607">
            <a:off x="655549" y="2785300"/>
            <a:ext cx="6613017" cy="830997"/>
          </a:xfrm>
          <a:prstGeom prst="rect">
            <a:avLst/>
          </a:prstGeom>
          <a:noFill/>
        </p:spPr>
        <p:txBody>
          <a:bodyPr wrap="square" rtlCol="0">
            <a:spAutoFit/>
          </a:bodyPr>
          <a:lstStyle/>
          <a:p>
            <a:pPr algn="ctr"/>
            <a:r>
              <a:rPr lang="en-US" sz="2400" b="1" dirty="0" smtClean="0"/>
              <a:t>MSU   Soil Moisture Percentile forecast NOT available this month,      NOT updated!  </a:t>
            </a:r>
            <a:endParaRPr lang="en-US" sz="2400" b="1" dirty="0"/>
          </a:p>
        </p:txBody>
      </p:sp>
      <p:sp>
        <p:nvSpPr>
          <p:cNvPr id="7" name="TextBox 6"/>
          <p:cNvSpPr txBox="1"/>
          <p:nvPr/>
        </p:nvSpPr>
        <p:spPr>
          <a:xfrm>
            <a:off x="7543800" y="76200"/>
            <a:ext cx="1510565" cy="307777"/>
          </a:xfrm>
          <a:prstGeom prst="rect">
            <a:avLst/>
          </a:prstGeom>
          <a:noFill/>
        </p:spPr>
        <p:txBody>
          <a:bodyPr wrap="square" rtlCol="0">
            <a:spAutoFit/>
          </a:bodyPr>
          <a:lstStyle/>
          <a:p>
            <a:r>
              <a:rPr lang="en-US" sz="1400" dirty="0" smtClean="0">
                <a:solidFill>
                  <a:srgbClr val="FF0000"/>
                </a:solidFill>
              </a:rPr>
              <a:t>Slide not shown!!</a:t>
            </a:r>
            <a:endParaRPr lang="en-US" sz="1400" dirty="0">
              <a:solidFill>
                <a:srgbClr val="FF0000"/>
              </a:solidFill>
            </a:endParaRPr>
          </a:p>
        </p:txBody>
      </p:sp>
      <p:pic>
        <p:nvPicPr>
          <p:cNvPr id="8" name="Picture 2"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9095" y="4136975"/>
            <a:ext cx="3541032" cy="265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37</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47105" y="2157746"/>
            <a:ext cx="6248400"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central eq. Pacific?  - Just my thought !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dirty="0" smtClean="0"/>
              <a:t>(26 years)  (47 years)  (73 years)</a:t>
            </a:r>
          </a:p>
          <a:p>
            <a:r>
              <a:rPr lang="en-US" sz="1250" dirty="0" smtClean="0"/>
              <a:t>	      </a:t>
            </a:r>
            <a:r>
              <a:rPr lang="en-US" sz="1250" b="1" dirty="0" smtClean="0"/>
              <a:t>1997-2022  1950-1996    1950-2022</a:t>
            </a:r>
          </a:p>
          <a:p>
            <a:r>
              <a:rPr lang="en-US" sz="1300" dirty="0"/>
              <a:t> </a:t>
            </a:r>
            <a:r>
              <a:rPr lang="en-US" sz="1300" dirty="0" smtClean="0"/>
              <a:t>  </a:t>
            </a:r>
            <a:r>
              <a:rPr lang="en-US" sz="1300" dirty="0" smtClean="0">
                <a:solidFill>
                  <a:srgbClr val="0033CC"/>
                </a:solidFill>
              </a:rPr>
              <a:t>La Nina(DJF)          12	              16          28</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110              150          259</a:t>
            </a:r>
          </a:p>
          <a:p>
            <a:r>
              <a:rPr lang="en-US" sz="1300" dirty="0" smtClean="0">
                <a:solidFill>
                  <a:srgbClr val="FF0000"/>
                </a:solidFill>
              </a:rPr>
              <a:t>El Nino(all 3mos)       77               166          243</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(26 yr) period vs the longer (47 yr) earlier period!!</a:t>
            </a:r>
          </a:p>
          <a:p>
            <a:r>
              <a:rPr lang="en-US" sz="1000" dirty="0" smtClean="0"/>
              <a:t>Compare the ratios of La Nina to El </a:t>
            </a:r>
            <a:r>
              <a:rPr lang="en-US" sz="1000" dirty="0" err="1" smtClean="0"/>
              <a:t>Nio</a:t>
            </a:r>
            <a:r>
              <a:rPr lang="en-US" sz="1000" dirty="0" smtClean="0"/>
              <a:t> in the squared boxes.</a:t>
            </a:r>
          </a:p>
          <a:p>
            <a:r>
              <a:rPr lang="en-US" sz="1000" b="1" dirty="0" smtClean="0"/>
              <a:t>And imagine what if the rest of 2022 remain in La Nina column? </a:t>
            </a:r>
            <a:endParaRPr lang="en-US" sz="1000" b="1" dirty="0"/>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895699" y="3681172"/>
            <a:ext cx="2524180"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886200" y="3681172"/>
            <a:ext cx="2412357"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6371705" y="1744344"/>
            <a:ext cx="2777057" cy="4504056"/>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228600"/>
            <a:ext cx="9144000" cy="66294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600" b="1" dirty="0" smtClean="0">
                <a:solidFill>
                  <a:srgbClr val="FF0000"/>
                </a:solidFill>
                <a:latin typeface="Trebuchet MS" panose="020B0603020202020204" pitchFamily="34" charset="0"/>
              </a:rPr>
              <a:t>:</a:t>
            </a:r>
          </a:p>
          <a:p>
            <a:pPr marL="285750" indent="-285750">
              <a:buFont typeface="Arial" panose="020B0604020202020204" pitchFamily="34" charset="0"/>
              <a:buChar char="•"/>
            </a:pPr>
            <a:r>
              <a:rPr lang="en-US" sz="1300" dirty="0">
                <a:latin typeface="Trebuchet MS" panose="020B0603020202020204" pitchFamily="34" charset="0"/>
              </a:rPr>
              <a:t>Over the last several months, the classic East-West dipole pattern with drought in the west, and (almost) no drought in the east, has been and continues to settle in place in the national drought picture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The minor/short term drought conditions along the Atlantic coastal states has been and </a:t>
            </a:r>
            <a:r>
              <a:rPr lang="en-US" sz="1300" dirty="0" smtClean="0">
                <a:latin typeface="Trebuchet MS" panose="020B0603020202020204" pitchFamily="34" charset="0"/>
              </a:rPr>
              <a:t>is </a:t>
            </a:r>
            <a:r>
              <a:rPr lang="en-US" sz="1300" dirty="0">
                <a:latin typeface="Trebuchet MS" panose="020B0603020202020204" pitchFamily="34" charset="0"/>
              </a:rPr>
              <a:t>emerging on and off over the past several months</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It s somewhat ominous that the central and southern California is starting their long dry season with low very water storage levels in their major reservoirs. This, combined with the fire season coming up, here and in the generally drought ridden southwest, particularly in western TX and vicinity is not indicative of any good prospects for the region. </a:t>
            </a:r>
          </a:p>
          <a:p>
            <a:pPr marL="285750" indent="-285750">
              <a:buFont typeface="Arial" panose="020B0604020202020204" pitchFamily="34" charset="0"/>
              <a:buChar char="•"/>
            </a:pPr>
            <a:r>
              <a:rPr lang="en-US" sz="1300" dirty="0">
                <a:latin typeface="Trebuchet MS" panose="020B0603020202020204" pitchFamily="34" charset="0"/>
              </a:rPr>
              <a:t>Severe Drought areas in TX  and the neighboring NM/LA/MS states go back and forth, </a:t>
            </a:r>
            <a:r>
              <a:rPr lang="en-US" sz="1300" dirty="0" smtClean="0">
                <a:latin typeface="Trebuchet MS" panose="020B0603020202020204" pitchFamily="34" charset="0"/>
              </a:rPr>
              <a:t>expand and shrink, but </a:t>
            </a:r>
            <a:r>
              <a:rPr lang="en-US" sz="1300" dirty="0">
                <a:latin typeface="Trebuchet MS" panose="020B0603020202020204" pitchFamily="34" charset="0"/>
              </a:rPr>
              <a:t>the general drought in the </a:t>
            </a:r>
            <a:r>
              <a:rPr lang="en-US" sz="1300" dirty="0" smtClean="0">
                <a:latin typeface="Trebuchet MS" panose="020B0603020202020204" pitchFamily="34" charset="0"/>
              </a:rPr>
              <a:t>overall area </a:t>
            </a:r>
            <a:r>
              <a:rPr lang="en-US" sz="1300" dirty="0">
                <a:latin typeface="Trebuchet MS" panose="020B0603020202020204" pitchFamily="34" charset="0"/>
              </a:rPr>
              <a:t>does not go away</a:t>
            </a:r>
            <a:r>
              <a:rPr lang="en-US" sz="1300" dirty="0" smtClean="0">
                <a:latin typeface="Trebuchet MS" panose="020B0603020202020204" pitchFamily="34" charset="0"/>
              </a:rPr>
              <a:t>.</a:t>
            </a:r>
            <a:endParaRPr lang="en-US" sz="1300" dirty="0">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altLang="en-US" sz="1200" b="1" dirty="0" smtClean="0">
                <a:solidFill>
                  <a:srgbClr val="FF0000"/>
                </a:solidFill>
                <a:latin typeface="Trebuchet MS" panose="020B0603020202020204" pitchFamily="34" charset="0"/>
              </a:rPr>
              <a:t>: </a:t>
            </a:r>
            <a:r>
              <a:rPr lang="en-US" sz="1300" dirty="0" smtClean="0">
                <a:solidFill>
                  <a:srgbClr val="0033CC"/>
                </a:solidFill>
                <a:latin typeface="Trebuchet MS" panose="020B0603020202020204" pitchFamily="34" charset="0"/>
              </a:rPr>
              <a:t>Though </a:t>
            </a:r>
            <a:r>
              <a:rPr lang="en-US" sz="1300" b="1" dirty="0">
                <a:solidFill>
                  <a:srgbClr val="0033CC"/>
                </a:solidFill>
                <a:latin typeface="Trebuchet MS" panose="020B0603020202020204" pitchFamily="34" charset="0"/>
              </a:rPr>
              <a:t>La Niña is favored to continue through the end of the year, the odds for La Niña decrease into the Northern Hemisphere </a:t>
            </a:r>
            <a:r>
              <a:rPr lang="en-US" sz="1300" b="1" u="sng" dirty="0">
                <a:solidFill>
                  <a:srgbClr val="0033CC"/>
                </a:solidFill>
                <a:latin typeface="Trebuchet MS" panose="020B0603020202020204" pitchFamily="34" charset="0"/>
              </a:rPr>
              <a:t>late summer (52% chance </a:t>
            </a:r>
            <a:r>
              <a:rPr lang="en-US" sz="1300" b="1" dirty="0">
                <a:solidFill>
                  <a:srgbClr val="0033CC"/>
                </a:solidFill>
                <a:latin typeface="Trebuchet MS" panose="020B0603020202020204" pitchFamily="34" charset="0"/>
              </a:rPr>
              <a:t>in July-September 2022) before slightly increasing through the Northern Hemisphere </a:t>
            </a:r>
            <a:r>
              <a:rPr lang="en-US" sz="1300" b="1" u="sng" dirty="0">
                <a:solidFill>
                  <a:srgbClr val="0033CC"/>
                </a:solidFill>
                <a:latin typeface="Trebuchet MS" panose="020B0603020202020204" pitchFamily="34" charset="0"/>
              </a:rPr>
              <a:t>fall and early winter 2022 (58-59% chance). </a:t>
            </a:r>
            <a:endParaRPr lang="en-US" sz="1300" dirty="0" smtClean="0">
              <a:solidFill>
                <a:srgbClr val="0033CC"/>
              </a:solidFill>
              <a:latin typeface="Trebuchet MS" panose="020B0603020202020204" pitchFamily="34" charset="0"/>
            </a:endParaRPr>
          </a:p>
          <a:p>
            <a:pPr marL="0" indent="0">
              <a:buNone/>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p>
          <a:p>
            <a:r>
              <a:rPr lang="en-US" sz="1300" dirty="0" smtClean="0">
                <a:solidFill>
                  <a:srgbClr val="0033CC"/>
                </a:solidFill>
                <a:latin typeface="Trebuchet MS" panose="020B0603020202020204" pitchFamily="34" charset="0"/>
              </a:rPr>
              <a:t>The rough translation of the above ENSO status and forecast in plain language is :</a:t>
            </a:r>
            <a:r>
              <a:rPr lang="en-US" sz="1300" u="sng" dirty="0" smtClean="0">
                <a:solidFill>
                  <a:srgbClr val="0033CC"/>
                </a:solidFill>
                <a:latin typeface="Trebuchet MS" panose="020B0603020202020204" pitchFamily="34" charset="0"/>
              </a:rPr>
              <a:t> </a:t>
            </a:r>
            <a:r>
              <a:rPr lang="en-US" sz="1300" dirty="0">
                <a:solidFill>
                  <a:srgbClr val="0033CC"/>
                </a:solidFill>
                <a:latin typeface="Trebuchet MS" panose="020B0603020202020204" pitchFamily="34" charset="0"/>
              </a:rPr>
              <a:t>The odds of La Nina continuing into </a:t>
            </a:r>
            <a:r>
              <a:rPr lang="en-US" sz="1300" dirty="0" smtClean="0">
                <a:solidFill>
                  <a:srgbClr val="0033CC"/>
                </a:solidFill>
                <a:latin typeface="Trebuchet MS" panose="020B0603020202020204" pitchFamily="34" charset="0"/>
              </a:rPr>
              <a:t>this </a:t>
            </a:r>
            <a:r>
              <a:rPr lang="en-US" sz="1300" dirty="0">
                <a:solidFill>
                  <a:srgbClr val="0033CC"/>
                </a:solidFill>
                <a:latin typeface="Trebuchet MS" panose="020B0603020202020204" pitchFamily="34" charset="0"/>
              </a:rPr>
              <a:t>coming summer through winter are </a:t>
            </a:r>
            <a:r>
              <a:rPr lang="en-US" sz="1300" dirty="0" smtClean="0">
                <a:solidFill>
                  <a:srgbClr val="0033CC"/>
                </a:solidFill>
                <a:latin typeface="Trebuchet MS" panose="020B0603020202020204" pitchFamily="34" charset="0"/>
              </a:rPr>
              <a:t>slightly better </a:t>
            </a:r>
            <a:r>
              <a:rPr lang="en-US" sz="1300" dirty="0">
                <a:solidFill>
                  <a:srgbClr val="0033CC"/>
                </a:solidFill>
                <a:latin typeface="Trebuchet MS" panose="020B0603020202020204" pitchFamily="34" charset="0"/>
              </a:rPr>
              <a:t>than 50/50</a:t>
            </a:r>
            <a:r>
              <a:rPr lang="en-US" sz="1300" dirty="0" smtClean="0">
                <a:solidFill>
                  <a:srgbClr val="0033CC"/>
                </a:solidFill>
                <a:latin typeface="Trebuchet MS" panose="020B0603020202020204" pitchFamily="34" charset="0"/>
              </a:rPr>
              <a:t>!</a:t>
            </a:r>
            <a:endParaRPr lang="en-US" sz="1300" kern="1200" dirty="0" smtClean="0">
              <a:solidFill>
                <a:srgbClr val="002060"/>
              </a:solidFill>
              <a:latin typeface="Trebuchet MS" panose="020B0603020202020204" pitchFamily="34" charset="0"/>
            </a:endParaRPr>
          </a:p>
          <a:p>
            <a:pPr marL="346075" lvl="1" indent="-346075"/>
            <a:r>
              <a:rPr lang="en-US" sz="1300" kern="1200" dirty="0" smtClean="0">
                <a:latin typeface="Trebuchet MS" panose="020B0603020202020204" pitchFamily="34" charset="0"/>
              </a:rPr>
              <a:t>Hence, It appears that the La Nina may not be gone after all, and may continue to stay through the next forecast season </a:t>
            </a:r>
            <a:r>
              <a:rPr lang="en-US" sz="1300" kern="1200" dirty="0" smtClean="0">
                <a:latin typeface="Trebuchet MS" panose="020B0603020202020204" pitchFamily="34" charset="0"/>
              </a:rPr>
              <a:t>JAS </a:t>
            </a:r>
            <a:r>
              <a:rPr lang="en-US" sz="1300" kern="1200" dirty="0" smtClean="0">
                <a:latin typeface="Trebuchet MS" panose="020B0603020202020204" pitchFamily="34" charset="0"/>
              </a:rPr>
              <a:t>and possibly beyond. With this, we can continue to expect at least the canonical impacts for the season. Note that the observed T/P anomalies even during the past peak La Nina conditions in the winter months resembled only weakly similar/like the forecasts or the past La Nina composites. </a:t>
            </a:r>
          </a:p>
          <a:p>
            <a:pPr marL="346075" lvl="1" indent="-346075"/>
            <a:r>
              <a:rPr lang="en-US" sz="1300" dirty="0">
                <a:latin typeface="Trebuchet MS" panose="020B0603020202020204" pitchFamily="34" charset="0"/>
              </a:rPr>
              <a:t>June is the most rainy month in north Great Plains, </a:t>
            </a:r>
            <a:r>
              <a:rPr lang="en-US" sz="1300" dirty="0" smtClean="0">
                <a:latin typeface="Trebuchet MS" panose="020B0603020202020204" pitchFamily="34" charset="0"/>
              </a:rPr>
              <a:t>but it </a:t>
            </a:r>
            <a:r>
              <a:rPr lang="en-US" sz="1300" dirty="0">
                <a:latin typeface="Trebuchet MS" panose="020B0603020202020204" pitchFamily="34" charset="0"/>
              </a:rPr>
              <a:t>has not been that promising so far </a:t>
            </a:r>
            <a:r>
              <a:rPr lang="en-US" sz="1300" dirty="0" smtClean="0">
                <a:latin typeface="Trebuchet MS" panose="020B0603020202020204" pitchFamily="34" charset="0"/>
              </a:rPr>
              <a:t>here. Jul/Aug is the most rainy months monsoon SW region. </a:t>
            </a:r>
            <a:r>
              <a:rPr lang="en-US" sz="1300" dirty="0">
                <a:latin typeface="Trebuchet MS" panose="020B0603020202020204" pitchFamily="34" charset="0"/>
              </a:rPr>
              <a:t>So, a lot depends on next 2/3 </a:t>
            </a:r>
            <a:r>
              <a:rPr lang="en-US" sz="1300" dirty="0" smtClean="0">
                <a:latin typeface="Trebuchet MS" panose="020B0603020202020204" pitchFamily="34" charset="0"/>
              </a:rPr>
              <a:t>months! </a:t>
            </a:r>
            <a:r>
              <a:rPr lang="en-US" sz="1300" kern="1200" dirty="0" smtClean="0">
                <a:latin typeface="Trebuchet MS" panose="020B0603020202020204" pitchFamily="34" charset="0"/>
              </a:rPr>
              <a:t>During the last two monsoon (JAS) seasons in the SW, both during La Nina, 2020(below normal) and 2021 (above normal) exhibited opposite rainfall characteristics. How will 2022 rainy season be? Forecast is not very promising! Based on this, and the very warm T forecast in the southwest, except for a small region around AZ/NM border and vicinity, drought in most areas will likely continue!</a:t>
            </a:r>
            <a:endParaRPr lang="en-US" sz="1300" kern="1200" dirty="0" smtClean="0">
              <a:latin typeface="Trebuchet MS" panose="020B0603020202020204" pitchFamily="34" charset="0"/>
            </a:endParaRPr>
          </a:p>
          <a:p>
            <a:pPr marL="346075" lvl="1" indent="-346075"/>
            <a:r>
              <a:rPr lang="en-US" sz="1300" kern="1200" dirty="0" smtClean="0">
                <a:latin typeface="Trebuchet MS" panose="020B0603020202020204" pitchFamily="34" charset="0"/>
              </a:rPr>
              <a:t>The </a:t>
            </a:r>
            <a:r>
              <a:rPr lang="en-US" sz="1300" kern="1200" dirty="0" smtClean="0">
                <a:latin typeface="Trebuchet MS" panose="020B0603020202020204" pitchFamily="34" charset="0"/>
              </a:rPr>
              <a:t>rainfall climatology, the active Atlantic hurricane season associated with La Nina, and the temporal nature of the short term dryness conditions in the east suggest us to not worry of any drought emerging here during the forecast season </a:t>
            </a:r>
            <a:r>
              <a:rPr lang="en-US" sz="1300" kern="1200" dirty="0" smtClean="0">
                <a:latin typeface="Trebuchet MS" panose="020B0603020202020204" pitchFamily="34" charset="0"/>
              </a:rPr>
              <a:t>JAS, but an area near IL/IN/KY seems to be of some concern (</a:t>
            </a:r>
            <a:r>
              <a:rPr lang="en-US" sz="1300" kern="1200" dirty="0" smtClean="0">
                <a:latin typeface="Trebuchet MS" panose="020B0603020202020204" pitchFamily="34" charset="0"/>
              </a:rPr>
              <a:t>short term!) </a:t>
            </a:r>
            <a:r>
              <a:rPr lang="en-US" sz="1300" kern="1200" dirty="0" smtClean="0">
                <a:latin typeface="Trebuchet MS" panose="020B0603020202020204" pitchFamily="34" charset="0"/>
              </a:rPr>
              <a:t>during JAS. *************</a:t>
            </a:r>
            <a:endParaRPr lang="en-US" sz="1300" kern="1200" dirty="0" smtClean="0">
              <a:latin typeface="Trebuchet MS" panose="020B0603020202020204" pitchFamily="34" charset="0"/>
            </a:endParaRPr>
          </a:p>
          <a:p>
            <a:pPr marL="3489325" lvl="8" indent="-346075"/>
            <a:r>
              <a:rPr lang="en-US" sz="450" kern="1200" dirty="0" smtClean="0">
                <a:latin typeface="Trebuchet MS" panose="020B0603020202020204" pitchFamily="34" charset="0"/>
              </a:rPr>
              <a:t> </a:t>
            </a:r>
            <a:endParaRPr lang="en-US" sz="5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rought Monitor for usd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grpSp>
        <p:nvGrpSpPr>
          <p:cNvPr id="11" name="Group 10"/>
          <p:cNvGrpSpPr/>
          <p:nvPr/>
        </p:nvGrpSpPr>
        <p:grpSpPr>
          <a:xfrm>
            <a:off x="5171" y="49406"/>
            <a:ext cx="7108933" cy="3212435"/>
            <a:chOff x="5171" y="49406"/>
            <a:chExt cx="7108933" cy="3212435"/>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7068" y="2954064"/>
              <a:ext cx="4532232"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52851"/>
            <a:ext cx="1059488" cy="153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42" y="6119336"/>
            <a:ext cx="6711553" cy="738664"/>
          </a:xfrm>
          <a:prstGeom prst="rect">
            <a:avLst/>
          </a:prstGeom>
          <a:noFill/>
        </p:spPr>
        <p:txBody>
          <a:bodyPr wrap="square" rtlCol="0">
            <a:spAutoFit/>
          </a:bodyPr>
          <a:lstStyle/>
          <a:p>
            <a:r>
              <a:rPr lang="en-US" sz="1400" dirty="0" smtClean="0"/>
              <a:t>Now: Well, Looks like the La Nina is not going away yet! Status somewhat weak during summer months! About 50/50 chance!  </a:t>
            </a:r>
          </a:p>
          <a:p>
            <a:r>
              <a:rPr lang="en-US" sz="1400" dirty="0" smtClean="0"/>
              <a:t>How worse will/can the drought in the southwest can get?</a:t>
            </a:r>
            <a:endParaRPr lang="en-US" sz="1400" dirty="0"/>
          </a:p>
        </p:txBody>
      </p:sp>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984290" y="6582171"/>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286500" y="3179713"/>
            <a:ext cx="2857500" cy="1600438"/>
          </a:xfrm>
          <a:prstGeom prst="rect">
            <a:avLst/>
          </a:prstGeom>
          <a:noFill/>
        </p:spPr>
        <p:txBody>
          <a:bodyPr wrap="square" rtlCol="0">
            <a:spAutoFit/>
          </a:bodyPr>
          <a:lstStyle/>
          <a:p>
            <a:r>
              <a:rPr lang="en-US" sz="1400" dirty="0" smtClean="0"/>
              <a:t>Every </a:t>
            </a:r>
            <a:r>
              <a:rPr lang="en-US" sz="1400" dirty="0"/>
              <a:t>drought is different</a:t>
            </a:r>
            <a:r>
              <a:rPr lang="en-US" sz="1400" dirty="0" smtClean="0"/>
              <a:t>.!</a:t>
            </a:r>
          </a:p>
          <a:p>
            <a:r>
              <a:rPr lang="en-US" sz="1400" dirty="0" smtClean="0"/>
              <a:t>Every situation is different!!</a:t>
            </a:r>
          </a:p>
          <a:p>
            <a:r>
              <a:rPr lang="en-US" sz="1400" u="sng" dirty="0" smtClean="0"/>
              <a:t>Now, D3/D4 areas have slightly increased.  But, D0/D1/D2 areas slightly decreased.  </a:t>
            </a:r>
          </a:p>
          <a:p>
            <a:r>
              <a:rPr lang="en-US" sz="1400" u="sng" dirty="0" smtClean="0"/>
              <a:t>Couple of months ago, it was opposite!  Next, SW monsoon is key!</a:t>
            </a:r>
            <a:endParaRPr lang="en-US" sz="1400" u="sng" dirty="0"/>
          </a:p>
        </p:txBody>
      </p:sp>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091544"/>
            <a:ext cx="571500" cy="231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stretch>
            <a:fillRect/>
          </a:stretch>
        </p:blipFill>
        <p:spPr>
          <a:xfrm>
            <a:off x="1030780" y="3200400"/>
            <a:ext cx="4760196" cy="2819400"/>
          </a:xfrm>
          <a:prstGeom prst="rect">
            <a:avLst/>
          </a:prstGeom>
        </p:spPr>
      </p:pic>
      <p:pic>
        <p:nvPicPr>
          <p:cNvPr id="22" name="Picture 21"/>
          <p:cNvPicPr>
            <a:picLocks noChangeAspect="1"/>
          </p:cNvPicPr>
          <p:nvPr/>
        </p:nvPicPr>
        <p:blipFill>
          <a:blip r:embed="rId7"/>
          <a:stretch>
            <a:fillRect/>
          </a:stretch>
        </p:blipFill>
        <p:spPr>
          <a:xfrm>
            <a:off x="6787753" y="4860878"/>
            <a:ext cx="2338461" cy="1753846"/>
          </a:xfrm>
          <a:prstGeom prst="rect">
            <a:avLst/>
          </a:prstGeom>
        </p:spPr>
      </p:pic>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410200" y="4859116"/>
            <a:ext cx="1377554" cy="409108"/>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876800" y="2243822"/>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1387933" y="1322963"/>
            <a:ext cx="745667" cy="113443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648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10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057400" y="3255879"/>
            <a:ext cx="685800"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609600"/>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6096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34200" y="4800600"/>
            <a:ext cx="760396" cy="9906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495800" y="3886200"/>
            <a:ext cx="609600" cy="6096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6584540" y="4560887"/>
            <a:ext cx="2559461" cy="1136551"/>
            <a:chOff x="5713641" y="4808816"/>
            <a:chExt cx="3581155" cy="1136551"/>
          </a:xfrm>
        </p:grpSpPr>
        <p:sp>
          <p:nvSpPr>
            <p:cNvPr id="24" name="TextBox 23"/>
            <p:cNvSpPr txBox="1"/>
            <p:nvPr/>
          </p:nvSpPr>
          <p:spPr>
            <a:xfrm>
              <a:off x="5713641" y="5345203"/>
              <a:ext cx="1128945" cy="600164"/>
            </a:xfrm>
            <a:prstGeom prst="rect">
              <a:avLst/>
            </a:prstGeom>
            <a:noFill/>
          </p:spPr>
          <p:txBody>
            <a:bodyPr wrap="square" rtlCol="0">
              <a:spAutoFit/>
            </a:bodyPr>
            <a:lstStyle/>
            <a:p>
              <a:r>
                <a:rPr lang="en-US" sz="1100" dirty="0" smtClean="0"/>
                <a:t>But ~ this happened!!</a:t>
              </a:r>
              <a:endParaRPr lang="en-US" sz="1100" dirty="0"/>
            </a:p>
          </p:txBody>
        </p:sp>
        <p:sp>
          <p:nvSpPr>
            <p:cNvPr id="14" name="TextBox 13"/>
            <p:cNvSpPr txBox="1"/>
            <p:nvPr/>
          </p:nvSpPr>
          <p:spPr>
            <a:xfrm>
              <a:off x="7055824" y="4808816"/>
              <a:ext cx="2238972" cy="600164"/>
            </a:xfrm>
            <a:prstGeom prst="rect">
              <a:avLst/>
            </a:prstGeom>
            <a:noFill/>
          </p:spPr>
          <p:txBody>
            <a:bodyPr wrap="square" rtlCol="0">
              <a:spAutoFit/>
            </a:bodyPr>
            <a:lstStyle/>
            <a:p>
              <a:r>
                <a:rPr lang="en-US" sz="1100" dirty="0" smtClean="0"/>
                <a:t>Typical </a:t>
              </a:r>
              <a:r>
                <a:rPr lang="en-US" sz="1100" b="1" u="sng" dirty="0" smtClean="0"/>
                <a:t>MAM</a:t>
              </a:r>
              <a:r>
                <a:rPr lang="en-US" sz="1100" dirty="0" smtClean="0"/>
                <a:t> Precip composite during </a:t>
              </a:r>
            </a:p>
            <a:p>
              <a:r>
                <a:rPr lang="en-US" sz="1100" dirty="0" smtClean="0"/>
                <a:t>La Nina–to be expected!</a:t>
              </a:r>
              <a:endParaRPr lang="en-US" sz="1100" dirty="0"/>
            </a:p>
          </p:txBody>
        </p:sp>
      </p:grpSp>
      <p:pic>
        <p:nvPicPr>
          <p:cNvPr id="13" name="Picture 12"/>
          <p:cNvPicPr>
            <a:picLocks noChangeAspect="1"/>
          </p:cNvPicPr>
          <p:nvPr/>
        </p:nvPicPr>
        <p:blipFill rotWithShape="1">
          <a:blip r:embed="rId4"/>
          <a:srcRect b="22840"/>
          <a:stretch/>
        </p:blipFill>
        <p:spPr>
          <a:xfrm>
            <a:off x="7216339" y="5236846"/>
            <a:ext cx="1933783" cy="1196112"/>
          </a:xfrm>
          <a:prstGeom prst="rect">
            <a:avLst/>
          </a:prstGeom>
        </p:spPr>
      </p:pic>
      <p:pic>
        <p:nvPicPr>
          <p:cNvPr id="25" name="Picture 24" descr="https://www.cpc.ncep.noaa.gov/products/predictions/long_range/lead01/off01_prcp.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8674" y="6019800"/>
            <a:ext cx="762799" cy="583890"/>
          </a:xfrm>
          <a:prstGeom prst="rect">
            <a:avLst/>
          </a:prstGeom>
          <a:noFill/>
          <a:ln>
            <a:noFill/>
          </a:ln>
        </p:spPr>
      </p:pic>
      <p:sp>
        <p:nvSpPr>
          <p:cNvPr id="15" name="TextBox 14"/>
          <p:cNvSpPr txBox="1"/>
          <p:nvPr/>
        </p:nvSpPr>
        <p:spPr>
          <a:xfrm>
            <a:off x="3200400" y="6096000"/>
            <a:ext cx="1676400" cy="307777"/>
          </a:xfrm>
          <a:prstGeom prst="rect">
            <a:avLst/>
          </a:prstGeom>
          <a:noFill/>
        </p:spPr>
        <p:txBody>
          <a:bodyPr wrap="square" rtlCol="0">
            <a:spAutoFit/>
          </a:bodyPr>
          <a:lstStyle/>
          <a:p>
            <a:r>
              <a:rPr lang="en-US" sz="1400" dirty="0" smtClean="0"/>
              <a:t>Surprise area(s)!</a:t>
            </a:r>
            <a:endParaRPr lang="en-US" sz="1400" dirty="0"/>
          </a:p>
        </p:txBody>
      </p:sp>
      <p:cxnSp>
        <p:nvCxnSpPr>
          <p:cNvPr id="17" name="Straight Arrow Connector 16"/>
          <p:cNvCxnSpPr/>
          <p:nvPr/>
        </p:nvCxnSpPr>
        <p:spPr>
          <a:xfrm flipV="1">
            <a:off x="3733800" y="4267200"/>
            <a:ext cx="914400" cy="19050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019800" y="4560887"/>
            <a:ext cx="503812" cy="39211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3948552" y="4800600"/>
            <a:ext cx="2065128" cy="137160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89089"/>
            <a:ext cx="7488447" cy="584775"/>
          </a:xfrm>
          <a:prstGeom prst="rect">
            <a:avLst/>
          </a:prstGeom>
          <a:noFill/>
        </p:spPr>
        <p:txBody>
          <a:bodyPr wrap="square" rtlCol="0">
            <a:spAutoFit/>
          </a:bodyPr>
          <a:lstStyle/>
          <a:p>
            <a:r>
              <a:rPr lang="en-US" sz="1600" dirty="0" smtClean="0"/>
              <a:t>Short term(S) Drought is generally declared when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6" y="500734"/>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914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102345</TotalTime>
  <Words>3534</Words>
  <Application>Microsoft Office PowerPoint</Application>
  <PresentationFormat>On-screen Show (4:3)</PresentationFormat>
  <Paragraphs>356</Paragraphs>
  <Slides>38</Slides>
  <Notes>8</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MS PGothic</vt:lpstr>
      <vt:lpstr>Arial</vt:lpstr>
      <vt:lpstr>Times New Roman</vt:lpstr>
      <vt:lpstr>Trebuchet MS</vt:lpstr>
      <vt:lpstr>verdana</vt:lpstr>
      <vt:lpstr>verdana,arial,serif</vt:lpstr>
      <vt:lpstr>Wingdings</vt:lpstr>
      <vt:lpstr>Default Design</vt:lpstr>
      <vt:lpstr>Drought  Outlook  Support Briefing   June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8720</cp:revision>
  <cp:lastPrinted>2021-02-15T18:18:07Z</cp:lastPrinted>
  <dcterms:created xsi:type="dcterms:W3CDTF">2008-10-04T17:35:30Z</dcterms:created>
  <dcterms:modified xsi:type="dcterms:W3CDTF">2022-06-14T04:03:42Z</dcterms:modified>
</cp:coreProperties>
</file>