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808" r:id="rId2"/>
    <p:sldId id="978" r:id="rId3"/>
    <p:sldId id="824" r:id="rId4"/>
    <p:sldId id="939" r:id="rId5"/>
    <p:sldId id="911" r:id="rId6"/>
    <p:sldId id="896" r:id="rId7"/>
    <p:sldId id="938" r:id="rId8"/>
    <p:sldId id="850" r:id="rId9"/>
    <p:sldId id="868" r:id="rId10"/>
    <p:sldId id="867" r:id="rId11"/>
    <p:sldId id="972" r:id="rId12"/>
    <p:sldId id="833" r:id="rId13"/>
    <p:sldId id="891" r:id="rId14"/>
    <p:sldId id="973" r:id="rId15"/>
    <p:sldId id="936" r:id="rId16"/>
    <p:sldId id="937" r:id="rId17"/>
    <p:sldId id="975" r:id="rId18"/>
    <p:sldId id="979" r:id="rId19"/>
    <p:sldId id="889" r:id="rId20"/>
    <p:sldId id="981" r:id="rId21"/>
    <p:sldId id="969" r:id="rId22"/>
    <p:sldId id="757" r:id="rId23"/>
    <p:sldId id="962" r:id="rId24"/>
    <p:sldId id="795" r:id="rId25"/>
    <p:sldId id="890" r:id="rId26"/>
    <p:sldId id="790" r:id="rId27"/>
    <p:sldId id="877" r:id="rId28"/>
    <p:sldId id="878" r:id="rId29"/>
    <p:sldId id="804" r:id="rId30"/>
    <p:sldId id="943" r:id="rId31"/>
    <p:sldId id="944" r:id="rId32"/>
    <p:sldId id="956" r:id="rId33"/>
    <p:sldId id="947" r:id="rId34"/>
    <p:sldId id="977" r:id="rId35"/>
    <p:sldId id="974" r:id="rId36"/>
    <p:sldId id="728" r:id="rId37"/>
    <p:sldId id="935" r:id="rId38"/>
    <p:sldId id="926" r:id="rId39"/>
    <p:sldId id="915" r:id="rId40"/>
    <p:sldId id="959" r:id="rId41"/>
    <p:sldId id="982" r:id="rId42"/>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00CC"/>
    <a:srgbClr val="0033CC"/>
    <a:srgbClr val="008000"/>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6292" autoAdjust="0"/>
  </p:normalViewPr>
  <p:slideViewPr>
    <p:cSldViewPr>
      <p:cViewPr varScale="1">
        <p:scale>
          <a:sx n="92" d="100"/>
          <a:sy n="92" d="100"/>
        </p:scale>
        <p:origin x="870" y="84"/>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30</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41</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26</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hyperlink" Target="https://www.fireweatheravalanche.org/fire/current-list-of-us-wildfires" TargetMode="External"/><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gif"/><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gif"/><Relationship Id="rId4" Type="http://schemas.openxmlformats.org/officeDocument/2006/relationships/image" Target="../media/image63.png"/><Relationship Id="rId9" Type="http://schemas.openxmlformats.org/officeDocument/2006/relationships/image" Target="../media/image68.gif"/></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drought.geo.msu.edu/research/forecast/smi.monthly.php" TargetMode="External"/><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gi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hyperlink" Target="https://doi.org/10.1080/07055900.1997.9649597"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June 2023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33700"/>
            <a:ext cx="9144000" cy="3816429"/>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p>
          <a:p>
            <a:endParaRPr lang="en-US" sz="1200" dirty="0" smtClean="0"/>
          </a:p>
          <a:p>
            <a:pPr marL="285750" indent="-285750">
              <a:buFont typeface="Arial" panose="020B0604020202020204" pitchFamily="34" charset="0"/>
              <a:buChar char="•"/>
            </a:pPr>
            <a:r>
              <a:rPr lang="en-US" sz="1200" dirty="0" smtClean="0"/>
              <a:t>The S/L term drought conditions in large parts of California, a year ago, even just a few months ago, has now mostly gone. </a:t>
            </a:r>
            <a:r>
              <a:rPr lang="en-US" sz="1200" dirty="0" smtClean="0"/>
              <a:t>Many/most reservoirs in CA are at or above their historical averages and even near capacity. However, the two large major reservoirs, Lake Mead and Lake Powell in the CA/AZ/UT border area are at dangerously low levels, thus impacting hydro electric power supply and distribution to nearby states. Even the big snow melt from the record large snow amounts in the region did not help fill these two reservoirs.</a:t>
            </a:r>
          </a:p>
          <a:p>
            <a:pPr marL="285750" indent="-285750">
              <a:buFont typeface="Arial" panose="020B0604020202020204" pitchFamily="34" charset="0"/>
              <a:buChar char="•"/>
            </a:pPr>
            <a:r>
              <a:rPr lang="en-US" sz="1200" dirty="0" smtClean="0"/>
              <a:t>It </a:t>
            </a:r>
            <a:r>
              <a:rPr lang="en-US" sz="1200" dirty="0" smtClean="0"/>
              <a:t>may take a long time for drought to develop, but those conditions can end very quickly! Forecast models are yet to (seasonal) correctly forecast these changes in advance! </a:t>
            </a:r>
          </a:p>
          <a:p>
            <a:pPr marL="285750" indent="-285750">
              <a:buFont typeface="Arial" panose="020B0604020202020204" pitchFamily="34" charset="0"/>
              <a:buChar char="•"/>
            </a:pPr>
            <a:r>
              <a:rPr lang="en-US" sz="1200" dirty="0" smtClean="0"/>
              <a:t>Short term  vs Long term drought need to be clearly distinguished and shown to the public!!</a:t>
            </a:r>
          </a:p>
          <a:p>
            <a:pPr marL="285750" indent="-285750">
              <a:buFont typeface="Arial" panose="020B0604020202020204" pitchFamily="34" charset="0"/>
              <a:buChar char="•"/>
            </a:pPr>
            <a:r>
              <a:rPr lang="en-US" sz="1200" dirty="0"/>
              <a:t>Subjective(delayed) USDM vs Objective(real time) map! A few days or recent heavy precip can change the USDM a lot!</a:t>
            </a:r>
            <a:endParaRPr lang="en-US" sz="1200" dirty="0" smtClean="0"/>
          </a:p>
          <a:p>
            <a:pPr marL="285750" indent="-285750">
              <a:buFont typeface="Arial" panose="020B0604020202020204" pitchFamily="34" charset="0"/>
              <a:buChar char="•"/>
            </a:pPr>
            <a:r>
              <a:rPr lang="en-US" sz="1200" dirty="0" smtClean="0"/>
              <a:t>New objective AI/Deep-Learning based Experimental ODI (objective drought indicator, runs daily) compared with Official USDM (US Drought Monitor, produced weekly by USDM authors).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957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3657600" y="3235880"/>
            <a:ext cx="609600" cy="269320"/>
            <a:chOff x="3657600" y="3235880"/>
            <a:chExt cx="609600" cy="269320"/>
          </a:xfrm>
        </p:grpSpPr>
        <p:cxnSp>
          <p:nvCxnSpPr>
            <p:cNvPr id="24" name="Straight Arrow Connector 23"/>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214741"/>
            <a:ext cx="16764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214740"/>
            <a:ext cx="1490650" cy="15284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7" name="Rounded Rectangle 16"/>
          <p:cNvSpPr/>
          <p:nvPr/>
        </p:nvSpPr>
        <p:spPr>
          <a:xfrm>
            <a:off x="261085" y="3958682"/>
            <a:ext cx="1533142"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3" name="TextBox 2"/>
          <p:cNvSpPr txBox="1"/>
          <p:nvPr/>
        </p:nvSpPr>
        <p:spPr>
          <a:xfrm>
            <a:off x="7559345" y="990600"/>
            <a:ext cx="1536758" cy="5478423"/>
          </a:xfrm>
          <a:prstGeom prst="rect">
            <a:avLst/>
          </a:prstGeom>
          <a:noFill/>
        </p:spPr>
        <p:txBody>
          <a:bodyPr wrap="square" rtlCol="0">
            <a:spAutoFit/>
          </a:bodyPr>
          <a:lstStyle/>
          <a:p>
            <a:r>
              <a:rPr lang="en-US" sz="1400" dirty="0" smtClean="0"/>
              <a:t>In spite of the recent deluges/floods in California, there still exists a small longer term rainfall deficit in CA and parts of the southwest/ western  US. </a:t>
            </a:r>
          </a:p>
          <a:p>
            <a:endParaRPr lang="en-US" sz="1400" dirty="0"/>
          </a:p>
          <a:p>
            <a:r>
              <a:rPr lang="en-US" sz="1400" dirty="0" smtClean="0"/>
              <a:t>However, currently, most CA reservoirs are nearing or in excess of their historical averages.</a:t>
            </a:r>
          </a:p>
          <a:p>
            <a:endParaRPr lang="en-US" sz="1400" dirty="0"/>
          </a:p>
          <a:p>
            <a:r>
              <a:rPr lang="en-US" sz="1400" dirty="0" smtClean="0"/>
              <a:t>BTW, Not sure if the longer term (20+years) since 2000’s has officially ended! </a:t>
            </a:r>
            <a:r>
              <a:rPr lang="en-US" sz="1400" dirty="0" smtClean="0">
                <a:sym typeface="Wingdings" panose="05000000000000000000" pitchFamily="2" charset="2"/>
              </a:rPr>
              <a:t> </a:t>
            </a:r>
            <a:endParaRPr lang="en-US" sz="1400" dirty="0" smtClean="0"/>
          </a:p>
        </p:txBody>
      </p:sp>
      <p:grpSp>
        <p:nvGrpSpPr>
          <p:cNvPr id="24" name="Group 23"/>
          <p:cNvGrpSpPr/>
          <p:nvPr/>
        </p:nvGrpSpPr>
        <p:grpSpPr>
          <a:xfrm>
            <a:off x="3657600" y="3235880"/>
            <a:ext cx="609600" cy="269320"/>
            <a:chOff x="3657600" y="3235880"/>
            <a:chExt cx="609600" cy="269320"/>
          </a:xfrm>
        </p:grpSpPr>
        <p:cxnSp>
          <p:nvCxnSpPr>
            <p:cNvPr id="14" name="Straight Arrow Connector 13"/>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Rounded Rectangle 27"/>
          <p:cNvSpPr/>
          <p:nvPr/>
        </p:nvSpPr>
        <p:spPr>
          <a:xfrm>
            <a:off x="1785084" y="12192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828800" y="3957698"/>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sp>
        <p:nvSpPr>
          <p:cNvPr id="4" name="TextBox 3"/>
          <p:cNvSpPr txBox="1"/>
          <p:nvPr/>
        </p:nvSpPr>
        <p:spPr>
          <a:xfrm>
            <a:off x="7924800" y="609600"/>
            <a:ext cx="990600" cy="1169551"/>
          </a:xfrm>
          <a:prstGeom prst="rect">
            <a:avLst/>
          </a:prstGeom>
          <a:noFill/>
        </p:spPr>
        <p:txBody>
          <a:bodyPr wrap="square" rtlCol="0">
            <a:spAutoFit/>
          </a:bodyPr>
          <a:lstStyle/>
          <a:p>
            <a:pPr algn="ctr"/>
            <a:r>
              <a:rPr lang="en-US" sz="1400" dirty="0" smtClean="0"/>
              <a:t>Rainy/dry </a:t>
            </a:r>
          </a:p>
          <a:p>
            <a:pPr algn="ctr"/>
            <a:r>
              <a:rPr lang="en-US" sz="1400" dirty="0" smtClean="0"/>
              <a:t>(</a:t>
            </a:r>
            <a:r>
              <a:rPr lang="en-US" sz="1400" dirty="0"/>
              <a:t>3-month</a:t>
            </a:r>
            <a:r>
              <a:rPr lang="en-US" sz="1400" dirty="0" smtClean="0"/>
              <a:t>) Seasons </a:t>
            </a:r>
            <a:r>
              <a:rPr lang="en-US" sz="1400" dirty="0"/>
              <a:t>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67000" y="5163528"/>
            <a:ext cx="2705812" cy="1694472"/>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299680" y="92563"/>
            <a:ext cx="2717826" cy="16431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24035" y="5020500"/>
            <a:ext cx="2695991" cy="1761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22549" y="3406771"/>
            <a:ext cx="2700667" cy="16242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8050899" y="350261"/>
            <a:ext cx="1112521" cy="2246769"/>
          </a:xfrm>
          <a:prstGeom prst="rect">
            <a:avLst/>
          </a:prstGeom>
          <a:noFill/>
        </p:spPr>
        <p:txBody>
          <a:bodyPr wrap="square" rtlCol="0">
            <a:spAutoFit/>
          </a:bodyPr>
          <a:lstStyle/>
          <a:p>
            <a:r>
              <a:rPr lang="en-US" sz="1400" dirty="0" smtClean="0"/>
              <a:t>June/July/Aug/Sep are imp.  rainy months for the southwest.</a:t>
            </a:r>
          </a:p>
          <a:p>
            <a:r>
              <a:rPr lang="en-US" sz="1400" dirty="0"/>
              <a:t>Florida too!! </a:t>
            </a:r>
          </a:p>
          <a:p>
            <a:endParaRPr lang="en-US" sz="1400" dirty="0" smtClean="0"/>
          </a:p>
          <a:p>
            <a:r>
              <a:rPr lang="en-US" sz="1400" dirty="0" smtClean="0"/>
              <a:t>This year’s Monsoon ?</a:t>
            </a:r>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cpc.ncep.noaa.gov/products/precip/CWlink/ENSO/composites/elnino.jas.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4470966" cy="60102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cpc.ncep.noaa.gov/products/precip/CWlink/ENSO/composites/elnino.jas.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166" y="480875"/>
            <a:ext cx="4596834" cy="598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95600"/>
            <a:ext cx="8915400" cy="1600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16529" y="480875"/>
              <a:ext cx="962487" cy="523220"/>
            </a:xfrm>
            <a:prstGeom prst="rect">
              <a:avLst/>
            </a:prstGeom>
            <a:noFill/>
          </p:spPr>
          <p:txBody>
            <a:bodyPr wrap="square" rtlCol="0">
              <a:spAutoFit/>
            </a:bodyPr>
            <a:lstStyle/>
            <a:p>
              <a:r>
                <a:rPr lang="en-US" sz="2800" b="1" dirty="0" smtClean="0">
                  <a:solidFill>
                    <a:srgbClr val="FF0000"/>
                  </a:solidFill>
                </a:rPr>
                <a:t>JAS</a:t>
              </a:r>
              <a:endParaRPr lang="en-US" sz="2800" b="1" dirty="0">
                <a:solidFill>
                  <a:srgbClr val="FF0000"/>
                </a:solidFill>
              </a:endParaRPr>
            </a:p>
          </p:txBody>
        </p:sp>
      </p:grpSp>
      <p:cxnSp>
        <p:nvCxnSpPr>
          <p:cNvPr id="10" name="Straight Arrow Connector 9"/>
          <p:cNvCxnSpPr/>
          <p:nvPr/>
        </p:nvCxnSpPr>
        <p:spPr>
          <a:xfrm flipH="1" flipV="1">
            <a:off x="1143000" y="5232802"/>
            <a:ext cx="990600" cy="463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05251" y="1419016"/>
            <a:ext cx="1123950" cy="2800767"/>
          </a:xfrm>
          <a:prstGeom prst="rect">
            <a:avLst/>
          </a:prstGeom>
          <a:noFill/>
        </p:spPr>
        <p:txBody>
          <a:bodyPr wrap="square" rtlCol="0">
            <a:spAutoFit/>
          </a:bodyPr>
          <a:lstStyle/>
          <a:p>
            <a:pPr algn="ctr"/>
            <a:r>
              <a:rPr lang="en-US" sz="1600" b="1" dirty="0" err="1" smtClean="0">
                <a:solidFill>
                  <a:srgbClr val="FF0000"/>
                </a:solidFill>
              </a:rPr>
              <a:t>Transitio-ning</a:t>
            </a:r>
            <a:r>
              <a:rPr lang="en-US" sz="1600" b="1" dirty="0" smtClean="0">
                <a:solidFill>
                  <a:srgbClr val="FF0000"/>
                </a:solidFill>
              </a:rPr>
              <a:t> to</a:t>
            </a:r>
          </a:p>
          <a:p>
            <a:pPr algn="ctr"/>
            <a:r>
              <a:rPr lang="en-US" sz="1600" b="1" dirty="0" smtClean="0">
                <a:solidFill>
                  <a:srgbClr val="FF0000"/>
                </a:solidFill>
              </a:rPr>
              <a:t>ENSO neutral and then to  </a:t>
            </a:r>
            <a:r>
              <a:rPr lang="en-US" sz="1600" b="1" dirty="0" smtClean="0">
                <a:solidFill>
                  <a:srgbClr val="FF0000"/>
                </a:solidFill>
              </a:rPr>
              <a:t>El NINO </a:t>
            </a:r>
            <a:r>
              <a:rPr lang="en-US" sz="1600" b="1" dirty="0" smtClean="0">
                <a:solidFill>
                  <a:srgbClr val="FF0000"/>
                </a:solidFill>
              </a:rPr>
              <a:t>conditions</a:t>
            </a:r>
          </a:p>
          <a:p>
            <a:pPr algn="ctr"/>
            <a:endParaRPr lang="en-US" sz="1600" b="1" dirty="0" smtClean="0">
              <a:solidFill>
                <a:srgbClr val="FF0000"/>
              </a:solidFill>
            </a:endParaRPr>
          </a:p>
          <a:p>
            <a:pPr algn="ctr"/>
            <a:endParaRPr lang="en-US" sz="1600" b="1" dirty="0" smtClean="0">
              <a:solidFill>
                <a:srgbClr val="FF0000"/>
              </a:solidFill>
            </a:endParaRPr>
          </a:p>
          <a:p>
            <a:pPr algn="ctr"/>
            <a:endParaRPr lang="en-US" sz="1600" b="1" dirty="0" smtClean="0">
              <a:solidFill>
                <a:srgbClr val="FF0000"/>
              </a:solidFill>
            </a:endParaRPr>
          </a:p>
        </p:txBody>
      </p:sp>
      <p:sp>
        <p:nvSpPr>
          <p:cNvPr id="4" name="TextBox 3"/>
          <p:cNvSpPr txBox="1"/>
          <p:nvPr/>
        </p:nvSpPr>
        <p:spPr>
          <a:xfrm>
            <a:off x="2020485" y="5512001"/>
            <a:ext cx="378630" cy="369332"/>
          </a:xfrm>
          <a:prstGeom prst="rect">
            <a:avLst/>
          </a:prstGeom>
          <a:noFill/>
        </p:spPr>
        <p:txBody>
          <a:bodyPr wrap="none" rtlCol="0">
            <a:spAutoFit/>
          </a:bodyPr>
          <a:lstStyle/>
          <a:p>
            <a:r>
              <a:rPr lang="en-US" dirty="0" smtClean="0">
                <a:sym typeface="Wingdings" panose="05000000000000000000" pitchFamily="2" charset="2"/>
              </a:rPr>
              <a:t></a:t>
            </a:r>
            <a:endParaRPr lang="en-US"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0"/>
            <a:ext cx="5329666" cy="685932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3100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76200" y="609600"/>
            <a:ext cx="76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02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V="1">
            <a:off x="381000" y="1600200"/>
            <a:ext cx="2971800" cy="1074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62000" y="1688227"/>
            <a:ext cx="914399" cy="7501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676400" y="1659791"/>
            <a:ext cx="1600200" cy="7786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16</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41643" y="1649181"/>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56176" y="3655001"/>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533401" y="44196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762000" y="4492883"/>
            <a:ext cx="1371600" cy="2917"/>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86001" y="4419600"/>
            <a:ext cx="533399" cy="76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9600" y="3595788"/>
            <a:ext cx="2743200" cy="2097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sp>
        <p:nvSpPr>
          <p:cNvPr id="21" name="TextBox 20"/>
          <p:cNvSpPr txBox="1"/>
          <p:nvPr/>
        </p:nvSpPr>
        <p:spPr>
          <a:xfrm>
            <a:off x="0" y="2361455"/>
            <a:ext cx="5334000" cy="307777"/>
          </a:xfrm>
          <a:prstGeom prst="rect">
            <a:avLst/>
          </a:prstGeom>
          <a:noFill/>
        </p:spPr>
        <p:txBody>
          <a:bodyPr wrap="square" rtlCol="0">
            <a:spAutoFit/>
          </a:bodyPr>
          <a:lstStyle/>
          <a:p>
            <a:r>
              <a:rPr lang="en-US" sz="1400" dirty="0" smtClean="0"/>
              <a:t>   No S-term drought here! Also big impact on L-term drought in west!</a:t>
            </a:r>
            <a:endParaRPr lang="en-US" sz="14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3" name="TextBox 12"/>
          <p:cNvSpPr txBox="1"/>
          <p:nvPr/>
        </p:nvSpPr>
        <p:spPr>
          <a:xfrm>
            <a:off x="7315200" y="76200"/>
            <a:ext cx="1828800" cy="830997"/>
          </a:xfrm>
          <a:prstGeom prst="rect">
            <a:avLst/>
          </a:prstGeom>
          <a:noFill/>
        </p:spPr>
        <p:txBody>
          <a:bodyPr wrap="square" rtlCol="0">
            <a:spAutoFit/>
          </a:bodyPr>
          <a:lstStyle/>
          <a:p>
            <a:r>
              <a:rPr lang="en-US" sz="1600" dirty="0" smtClean="0">
                <a:solidFill>
                  <a:srgbClr val="FF0000"/>
                </a:solidFill>
              </a:rPr>
              <a:t>Slide From briefing</a:t>
            </a:r>
          </a:p>
          <a:p>
            <a:r>
              <a:rPr lang="en-US" sz="1600" dirty="0" smtClean="0">
                <a:solidFill>
                  <a:srgbClr val="FF0000"/>
                </a:solidFill>
              </a:rPr>
              <a:t>Last Month at this time of month!</a:t>
            </a:r>
            <a:endParaRPr lang="en-US" sz="1600" dirty="0">
              <a:solidFill>
                <a:srgbClr val="FF0000"/>
              </a:solidFill>
            </a:endParaRPr>
          </a:p>
        </p:txBody>
      </p:sp>
      <p:pic>
        <p:nvPicPr>
          <p:cNvPr id="11" name="Picture 2" descr="https://www.cpc.ncep.noaa.gov/products/tanal/30day/mean/202304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 y="9258"/>
            <a:ext cx="5143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5257800" y="3301375"/>
            <a:ext cx="3886200" cy="3019425"/>
          </a:xfrm>
          <a:prstGeom prst="rect">
            <a:avLst/>
          </a:prstGeom>
        </p:spPr>
      </p:pic>
    </p:spTree>
    <p:extLst>
      <p:ext uri="{BB962C8B-B14F-4D97-AF65-F5344CB8AC3E}">
        <p14:creationId xmlns:p14="http://schemas.microsoft.com/office/powerpoint/2010/main" val="2649085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2940342"/>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sp>
        <p:nvSpPr>
          <p:cNvPr id="7" name="TextBox 6"/>
          <p:cNvSpPr txBox="1"/>
          <p:nvPr/>
        </p:nvSpPr>
        <p:spPr>
          <a:xfrm>
            <a:off x="5617436" y="1615312"/>
            <a:ext cx="3221764" cy="369332"/>
          </a:xfrm>
          <a:prstGeom prst="rect">
            <a:avLst/>
          </a:prstGeom>
          <a:noFill/>
        </p:spPr>
        <p:txBody>
          <a:bodyPr wrap="square" rtlCol="0">
            <a:spAutoFit/>
          </a:bodyPr>
          <a:lstStyle/>
          <a:p>
            <a:r>
              <a:rPr lang="en-US" dirty="0" smtClean="0"/>
              <a:t>So far, contrast from last month!</a:t>
            </a:r>
            <a:endParaRPr lang="en-US" dirty="0"/>
          </a:p>
        </p:txBody>
      </p:sp>
      <p:pic>
        <p:nvPicPr>
          <p:cNvPr id="8194" name="Picture 2" descr="https://www.cpc.ncep.noaa.gov/products/tanal/30day/mean/202305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1" y="7936"/>
            <a:ext cx="4826732" cy="68500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953000" y="3450722"/>
            <a:ext cx="4194605" cy="3019425"/>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071" y="-13117"/>
            <a:ext cx="4743450" cy="6419850"/>
          </a:xfrm>
          <a:prstGeom prst="rect">
            <a:avLst/>
          </a:prstGeom>
        </p:spPr>
      </p:pic>
      <p:pic>
        <p:nvPicPr>
          <p:cNvPr id="25" name="Picture 24"/>
          <p:cNvPicPr>
            <a:picLocks noChangeAspect="1"/>
          </p:cNvPicPr>
          <p:nvPr/>
        </p:nvPicPr>
        <p:blipFill>
          <a:blip r:embed="rId4"/>
          <a:stretch>
            <a:fillRect/>
          </a:stretch>
        </p:blipFill>
        <p:spPr>
          <a:xfrm>
            <a:off x="4731077" y="228600"/>
            <a:ext cx="4418603" cy="2774597"/>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257800"/>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a:t>
            </a:r>
            <a:r>
              <a:rPr lang="en-US" sz="1200" dirty="0" smtClean="0">
                <a:solidFill>
                  <a:srgbClr val="FF0000"/>
                </a:solidFill>
              </a:rPr>
              <a:t>CAPACITY </a:t>
            </a:r>
            <a:r>
              <a:rPr lang="en-US" sz="1200" dirty="0" smtClean="0">
                <a:solidFill>
                  <a:srgbClr val="FF0000"/>
                </a:solidFill>
              </a:rPr>
              <a:t>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Snow Water Equivalent</a:t>
            </a:r>
            <a:endParaRPr lang="en-US" dirty="0"/>
          </a:p>
        </p:txBody>
      </p:sp>
      <p:pic>
        <p:nvPicPr>
          <p:cNvPr id="24" name="Picture 23"/>
          <p:cNvPicPr>
            <a:picLocks noChangeAspect="1"/>
          </p:cNvPicPr>
          <p:nvPr/>
        </p:nvPicPr>
        <p:blipFill>
          <a:blip r:embed="rId5"/>
          <a:stretch>
            <a:fillRect/>
          </a:stretch>
        </p:blipFill>
        <p:spPr>
          <a:xfrm>
            <a:off x="4776685" y="228600"/>
            <a:ext cx="790575" cy="533400"/>
          </a:xfrm>
          <a:prstGeom prst="rect">
            <a:avLst/>
          </a:prstGeom>
        </p:spPr>
      </p:pic>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8" name="Straight Arrow Connector 27"/>
          <p:cNvCxnSpPr/>
          <p:nvPr/>
        </p:nvCxnSpPr>
        <p:spPr>
          <a:xfrm flipH="1" flipV="1">
            <a:off x="5567260" y="1295400"/>
            <a:ext cx="1680431" cy="2286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873023" y="3021987"/>
            <a:ext cx="3270977" cy="276999"/>
          </a:xfrm>
          <a:prstGeom prst="rect">
            <a:avLst/>
          </a:prstGeom>
        </p:spPr>
        <p:txBody>
          <a:bodyPr wrap="square">
            <a:spAutoFit/>
          </a:bodyPr>
          <a:lstStyle/>
          <a:p>
            <a:r>
              <a:rPr lang="en-US" sz="1200" dirty="0"/>
              <a:t>https://www.nrcs.usda.gov/wps/portal/wcc/home/</a:t>
            </a:r>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668373" y="5963112"/>
            <a:ext cx="4572000" cy="276999"/>
          </a:xfrm>
          <a:prstGeom prst="rect">
            <a:avLst/>
          </a:prstGeom>
        </p:spPr>
        <p:txBody>
          <a:bodyPr>
            <a:spAutoFit/>
          </a:bodyPr>
          <a:lstStyle/>
          <a:p>
            <a:r>
              <a:rPr lang="en-US" sz="1200" dirty="0"/>
              <a:t>https://www.nohrsc.noaa.gov/interactive/html/map.html?</a:t>
            </a:r>
          </a:p>
        </p:txBody>
      </p:sp>
      <p:sp>
        <p:nvSpPr>
          <p:cNvPr id="22" name="TextBox 21"/>
          <p:cNvSpPr txBox="1"/>
          <p:nvPr/>
        </p:nvSpPr>
        <p:spPr>
          <a:xfrm>
            <a:off x="4679596" y="6230034"/>
            <a:ext cx="4083403" cy="584775"/>
          </a:xfrm>
          <a:prstGeom prst="rect">
            <a:avLst/>
          </a:prstGeom>
          <a:noFill/>
        </p:spPr>
        <p:txBody>
          <a:bodyPr wrap="square" rtlCol="0">
            <a:spAutoFit/>
          </a:bodyPr>
          <a:lstStyle/>
          <a:p>
            <a:r>
              <a:rPr lang="en-US" sz="1600" dirty="0" smtClean="0"/>
              <a:t>And all the recent record snow have been  melting! </a:t>
            </a:r>
            <a:r>
              <a:rPr lang="en-US" sz="1600" dirty="0" smtClean="0">
                <a:sym typeface="Wingdings" panose="05000000000000000000" pitchFamily="2" charset="2"/>
              </a:rPr>
              <a:t>, Now from drought to flood  </a:t>
            </a:r>
            <a:endParaRPr lang="en-US" sz="1600" dirty="0"/>
          </a:p>
        </p:txBody>
      </p:sp>
      <p:cxnSp>
        <p:nvCxnSpPr>
          <p:cNvPr id="29" name="Straight Arrow Connector 28"/>
          <p:cNvCxnSpPr/>
          <p:nvPr/>
        </p:nvCxnSpPr>
        <p:spPr>
          <a:xfrm>
            <a:off x="1143000" y="5933078"/>
            <a:ext cx="3531733" cy="77690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3" name="Straight Arrow Connector 32"/>
          <p:cNvCxnSpPr/>
          <p:nvPr/>
        </p:nvCxnSpPr>
        <p:spPr>
          <a:xfrm flipH="1">
            <a:off x="5364039" y="1981200"/>
            <a:ext cx="1951162" cy="46482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2294" y="6378413"/>
            <a:ext cx="3388103" cy="523220"/>
          </a:xfrm>
          <a:prstGeom prst="rect">
            <a:avLst/>
          </a:prstGeom>
          <a:noFill/>
        </p:spPr>
        <p:txBody>
          <a:bodyPr wrap="square" rtlCol="0">
            <a:spAutoFit/>
          </a:bodyPr>
          <a:lstStyle/>
          <a:p>
            <a:r>
              <a:rPr lang="en-US" sz="1400" dirty="0" smtClean="0">
                <a:solidFill>
                  <a:srgbClr val="FF0000"/>
                </a:solidFill>
              </a:rPr>
              <a:t>But a very different story for lakes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0" name="Picture 29"/>
          <p:cNvPicPr>
            <a:picLocks noChangeAspect="1"/>
          </p:cNvPicPr>
          <p:nvPr/>
        </p:nvPicPr>
        <p:blipFill>
          <a:blip r:embed="rId6"/>
          <a:stretch>
            <a:fillRect/>
          </a:stretch>
        </p:blipFill>
        <p:spPr>
          <a:xfrm>
            <a:off x="4743117" y="3242336"/>
            <a:ext cx="4380563" cy="2777463"/>
          </a:xfrm>
          <a:prstGeom prst="rect">
            <a:avLst/>
          </a:prstGeom>
        </p:spPr>
      </p:pic>
      <p:pic>
        <p:nvPicPr>
          <p:cNvPr id="34" name="Picture 33"/>
          <p:cNvPicPr>
            <a:picLocks noChangeAspect="1"/>
          </p:cNvPicPr>
          <p:nvPr/>
        </p:nvPicPr>
        <p:blipFill>
          <a:blip r:embed="rId5"/>
          <a:stretch>
            <a:fillRect/>
          </a:stretch>
        </p:blipFill>
        <p:spPr>
          <a:xfrm>
            <a:off x="4772025" y="3276600"/>
            <a:ext cx="790575" cy="533400"/>
          </a:xfrm>
          <a:prstGeom prst="rect">
            <a:avLst/>
          </a:prstGeom>
        </p:spPr>
      </p:pic>
      <p:sp>
        <p:nvSpPr>
          <p:cNvPr id="32" name="TextBox 31"/>
          <p:cNvSpPr txBox="1"/>
          <p:nvPr/>
        </p:nvSpPr>
        <p:spPr>
          <a:xfrm>
            <a:off x="6324600" y="2325469"/>
            <a:ext cx="750651" cy="461665"/>
          </a:xfrm>
          <a:prstGeom prst="rect">
            <a:avLst/>
          </a:prstGeom>
          <a:noFill/>
        </p:spPr>
        <p:txBody>
          <a:bodyPr wrap="square" rtlCol="0">
            <a:spAutoFit/>
          </a:bodyPr>
          <a:lstStyle/>
          <a:p>
            <a:r>
              <a:rPr lang="en-US" sz="1200" dirty="0" smtClean="0"/>
              <a:t>Last Month</a:t>
            </a:r>
            <a:endParaRPr lang="en-US" sz="1200" dirty="0"/>
          </a:p>
        </p:txBody>
      </p:sp>
      <p:sp>
        <p:nvSpPr>
          <p:cNvPr id="36" name="TextBox 35"/>
          <p:cNvSpPr txBox="1"/>
          <p:nvPr/>
        </p:nvSpPr>
        <p:spPr>
          <a:xfrm>
            <a:off x="6031149" y="5334000"/>
            <a:ext cx="750651" cy="461665"/>
          </a:xfrm>
          <a:prstGeom prst="rect">
            <a:avLst/>
          </a:prstGeom>
          <a:noFill/>
        </p:spPr>
        <p:txBody>
          <a:bodyPr wrap="square" rtlCol="0">
            <a:spAutoFit/>
          </a:bodyPr>
          <a:lstStyle/>
          <a:p>
            <a:r>
              <a:rPr lang="en-US" sz="1200" dirty="0" smtClean="0"/>
              <a:t>This Month</a:t>
            </a:r>
            <a:endParaRPr lang="en-US" sz="12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114793" y="3645933"/>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3" name="TextBox 22"/>
          <p:cNvSpPr txBox="1"/>
          <p:nvPr/>
        </p:nvSpPr>
        <p:spPr>
          <a:xfrm>
            <a:off x="4031234" y="4742427"/>
            <a:ext cx="1143000" cy="369332"/>
          </a:xfrm>
          <a:prstGeom prst="rect">
            <a:avLst/>
          </a:prstGeom>
          <a:noFill/>
        </p:spPr>
        <p:txBody>
          <a:bodyPr wrap="square" rtlCol="0">
            <a:spAutoFit/>
          </a:bodyPr>
          <a:lstStyle/>
          <a:p>
            <a:r>
              <a:rPr lang="en-US" dirty="0" smtClean="0"/>
              <a:t>February</a:t>
            </a:r>
            <a:endParaRPr lang="en-US" dirty="0"/>
          </a:p>
        </p:txBody>
      </p: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1000" y="3657600"/>
            <a:ext cx="1014688" cy="369332"/>
          </a:xfrm>
          <a:prstGeom prst="rect">
            <a:avLst/>
          </a:prstGeom>
          <a:noFill/>
        </p:spPr>
        <p:txBody>
          <a:bodyPr wrap="square" rtlCol="0">
            <a:spAutoFit/>
          </a:bodyPr>
          <a:lstStyle/>
          <a:p>
            <a:r>
              <a:rPr lang="en-US" dirty="0" smtClean="0"/>
              <a:t>   </a:t>
            </a:r>
            <a:r>
              <a:rPr lang="en-US" dirty="0"/>
              <a:t> </a:t>
            </a:r>
            <a:r>
              <a:rPr lang="en-US" dirty="0" smtClean="0"/>
              <a:t> June </a:t>
            </a:r>
            <a:endParaRPr lang="en-US" dirty="0"/>
          </a:p>
        </p:txBody>
      </p:sp>
      <p:pic>
        <p:nvPicPr>
          <p:cNvPr id="25" name="Picture 24"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413" y="5070136"/>
            <a:ext cx="2441915" cy="1787864"/>
          </a:xfrm>
          <a:prstGeom prst="rect">
            <a:avLst/>
          </a:prstGeom>
          <a:noFill/>
          <a:ln>
            <a:noFill/>
          </a:ln>
        </p:spPr>
      </p:pic>
      <p:pic>
        <p:nvPicPr>
          <p:cNvPr id="28" name="Picture 27"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413" y="3052654"/>
            <a:ext cx="2441915" cy="1740271"/>
          </a:xfrm>
          <a:prstGeom prst="rect">
            <a:avLst/>
          </a:prstGeom>
          <a:noFill/>
          <a:ln>
            <a:noFill/>
          </a:ln>
        </p:spPr>
      </p:pic>
      <p:sp>
        <p:nvSpPr>
          <p:cNvPr id="22" name="TextBox 21"/>
          <p:cNvSpPr txBox="1"/>
          <p:nvPr/>
        </p:nvSpPr>
        <p:spPr>
          <a:xfrm>
            <a:off x="1342179" y="685800"/>
            <a:ext cx="791421" cy="369332"/>
          </a:xfrm>
          <a:prstGeom prst="rect">
            <a:avLst/>
          </a:prstGeom>
          <a:noFill/>
        </p:spPr>
        <p:txBody>
          <a:bodyPr wrap="square" rtlCol="0">
            <a:spAutoFit/>
          </a:bodyPr>
          <a:lstStyle/>
          <a:p>
            <a:r>
              <a:rPr lang="en-US" dirty="0" smtClean="0"/>
              <a:t>May</a:t>
            </a:r>
            <a:endParaRPr lang="en-US" dirty="0"/>
          </a:p>
        </p:txBody>
      </p:sp>
      <p:pic>
        <p:nvPicPr>
          <p:cNvPr id="27" name="Picture 26"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1143000"/>
            <a:ext cx="2451728" cy="1623524"/>
          </a:xfrm>
          <a:prstGeom prst="rect">
            <a:avLst/>
          </a:prstGeom>
          <a:noFill/>
          <a:ln>
            <a:noFill/>
          </a:ln>
        </p:spPr>
      </p:pic>
      <p:cxnSp>
        <p:nvCxnSpPr>
          <p:cNvPr id="6" name="Straight Arrow Connector 5"/>
          <p:cNvCxnSpPr/>
          <p:nvPr/>
        </p:nvCxnSpPr>
        <p:spPr>
          <a:xfrm>
            <a:off x="228600" y="4899151"/>
            <a:ext cx="3349115" cy="83932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095192" y="2752226"/>
            <a:ext cx="791421" cy="369332"/>
          </a:xfrm>
          <a:prstGeom prst="rect">
            <a:avLst/>
          </a:prstGeom>
          <a:noFill/>
        </p:spPr>
        <p:txBody>
          <a:bodyPr wrap="square" rtlCol="0">
            <a:spAutoFit/>
          </a:bodyPr>
          <a:lstStyle/>
          <a:p>
            <a:r>
              <a:rPr lang="en-US" dirty="0" smtClean="0"/>
              <a:t>March</a:t>
            </a:r>
            <a:endParaRPr lang="en-US" dirty="0"/>
          </a:p>
        </p:txBody>
      </p:sp>
      <p:pic>
        <p:nvPicPr>
          <p:cNvPr id="32" name="Picture 31"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64" y="980334"/>
            <a:ext cx="3257236" cy="2524866"/>
          </a:xfrm>
          <a:prstGeom prst="rect">
            <a:avLst/>
          </a:prstGeom>
          <a:noFill/>
          <a:ln>
            <a:noFill/>
          </a:ln>
        </p:spPr>
      </p:pic>
      <p:sp>
        <p:nvSpPr>
          <p:cNvPr id="3" name="TextBox 2"/>
          <p:cNvSpPr txBox="1"/>
          <p:nvPr/>
        </p:nvSpPr>
        <p:spPr>
          <a:xfrm>
            <a:off x="5627753" y="762000"/>
            <a:ext cx="3516248" cy="6070893"/>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Trebuchet MS" panose="020B0603020202020204" pitchFamily="34" charset="0"/>
              </a:rPr>
              <a:t>Towards the end of last year 2022, until December or so, severe drought conditions </a:t>
            </a:r>
            <a:r>
              <a:rPr lang="en-US" sz="1050" dirty="0" smtClean="0">
                <a:latin typeface="Trebuchet MS" panose="020B0603020202020204" pitchFamily="34" charset="0"/>
              </a:rPr>
              <a:t>(both short and long term) remained </a:t>
            </a:r>
            <a:r>
              <a:rPr lang="en-US" sz="1050" dirty="0" smtClean="0">
                <a:latin typeface="Trebuchet MS" panose="020B0603020202020204" pitchFamily="34" charset="0"/>
              </a:rPr>
              <a:t>in the west, mild drought conditions expanded in to portions of the eastern half of the US also, covering most of the country with very  high % areas of the entire US affected by drought. The situation now is </a:t>
            </a:r>
            <a:r>
              <a:rPr lang="en-US" sz="1050" dirty="0" smtClean="0">
                <a:latin typeface="Trebuchet MS" panose="020B0603020202020204" pitchFamily="34" charset="0"/>
              </a:rPr>
              <a:t>now suddenly and drastically different. </a:t>
            </a:r>
            <a:endParaRPr lang="en-US" sz="1050" dirty="0" smtClean="0">
              <a:latin typeface="Trebuchet MS" panose="020B0603020202020204" pitchFamily="34" charset="0"/>
            </a:endParaRP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With the start of winter rainy season in CA and the west coast states, the deluge/excess rain over CA and vicinity during the many weeks in winter months wiped out not only the S-term drought but </a:t>
            </a:r>
            <a:r>
              <a:rPr lang="en-US" sz="1050" dirty="0" smtClean="0">
                <a:latin typeface="Trebuchet MS" panose="020B0603020202020204" pitchFamily="34" charset="0"/>
              </a:rPr>
              <a:t>also the </a:t>
            </a:r>
            <a:r>
              <a:rPr lang="en-US" sz="1050" dirty="0" smtClean="0">
                <a:latin typeface="Trebuchet MS" panose="020B0603020202020204" pitchFamily="34" charset="0"/>
              </a:rPr>
              <a:t>L-term drought </a:t>
            </a:r>
            <a:r>
              <a:rPr lang="en-US" sz="1050" dirty="0" smtClean="0">
                <a:latin typeface="Trebuchet MS" panose="020B0603020202020204" pitchFamily="34" charset="0"/>
              </a:rPr>
              <a:t>in </a:t>
            </a:r>
            <a:r>
              <a:rPr lang="en-US" sz="1050" dirty="0" smtClean="0">
                <a:latin typeface="Trebuchet MS" panose="020B0603020202020204" pitchFamily="34" charset="0"/>
              </a:rPr>
              <a:t>most areas. Water levels in most CA reservoirs are now ABOVE their normal levels. However, the water storage levels in the huge Lake Powell and Lake Mead in NV continue to remain historically low, and decade(s) long hydrological drought still lingers. </a:t>
            </a:r>
            <a:r>
              <a:rPr lang="en-US" sz="1050" dirty="0" smtClean="0">
                <a:latin typeface="Trebuchet MS" panose="020B0603020202020204" pitchFamily="34" charset="0"/>
              </a:rPr>
              <a:t>Recharge in to these two reservoirs from subsurface stream flows has been severely impacted.</a:t>
            </a:r>
            <a:endParaRPr lang="en-US" sz="1050" dirty="0" smtClean="0">
              <a:latin typeface="Trebuchet MS" panose="020B0603020202020204" pitchFamily="34" charset="0"/>
            </a:endParaRPr>
          </a:p>
          <a:p>
            <a:pPr marL="285750" indent="-285750">
              <a:buFont typeface="Arial" panose="020B0604020202020204" pitchFamily="34" charset="0"/>
              <a:buChar char="•"/>
            </a:pP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Across the US, there is a considerable decrease and sudden drop in the areal coverage of all drought </a:t>
            </a:r>
            <a:r>
              <a:rPr lang="en-US" sz="1050" dirty="0" smtClean="0">
                <a:latin typeface="Trebuchet MS" panose="020B0603020202020204" pitchFamily="34" charset="0"/>
              </a:rPr>
              <a:t>categories. </a:t>
            </a:r>
            <a:r>
              <a:rPr lang="en-US" sz="1050" dirty="0" smtClean="0">
                <a:latin typeface="Trebuchet MS" panose="020B0603020202020204" pitchFamily="34" charset="0"/>
              </a:rPr>
              <a:t>Area covered by &gt;D1 category drought is now &lt; 25%. </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subjectively made, </a:t>
            </a:r>
            <a:r>
              <a:rPr lang="en-US" sz="1050" dirty="0" smtClean="0">
                <a:latin typeface="Trebuchet MS" panose="020B0603020202020204" pitchFamily="34" charset="0"/>
              </a:rPr>
              <a:t>weekly once issued </a:t>
            </a:r>
            <a:r>
              <a:rPr lang="en-US" sz="1050" dirty="0" smtClean="0">
                <a:latin typeface="Trebuchet MS" panose="020B0603020202020204" pitchFamily="34" charset="0"/>
              </a:rPr>
              <a:t>official  USDM map is not able to keep up with the daily heavy deluge of rains during winter weeks, which can change severe rain deficits to </a:t>
            </a:r>
            <a:r>
              <a:rPr lang="en-US" sz="1050" dirty="0" smtClean="0">
                <a:latin typeface="Trebuchet MS" panose="020B0603020202020204" pitchFamily="34" charset="0"/>
              </a:rPr>
              <a:t>severe </a:t>
            </a:r>
            <a:r>
              <a:rPr lang="en-US" sz="1050" dirty="0" smtClean="0">
                <a:latin typeface="Trebuchet MS" panose="020B0603020202020204" pitchFamily="34" charset="0"/>
              </a:rPr>
              <a:t>excesses, from severe drought to severe floods in </a:t>
            </a:r>
            <a:r>
              <a:rPr lang="en-US" sz="1050" dirty="0" smtClean="0">
                <a:latin typeface="Trebuchet MS" panose="020B0603020202020204" pitchFamily="34" charset="0"/>
              </a:rPr>
              <a:t>just a few </a:t>
            </a:r>
            <a:r>
              <a:rPr lang="en-US" sz="1050" dirty="0" smtClean="0">
                <a:latin typeface="Trebuchet MS" panose="020B0603020202020204" pitchFamily="34" charset="0"/>
              </a:rPr>
              <a:t>days. </a:t>
            </a:r>
          </a:p>
          <a:p>
            <a:pPr marL="285750" indent="-285750">
              <a:buFont typeface="Arial" panose="020B0604020202020204" pitchFamily="34" charset="0"/>
              <a:buChar char="•"/>
            </a:pPr>
            <a:endParaRPr lang="en-US" sz="1050" dirty="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The sudden expansion of dry, S-term drought conditions in parts of upper mid-west and northeast has taken on a new dimension.</a:t>
            </a:r>
            <a:endParaRPr lang="en-US" sz="1050" dirty="0" smtClean="0">
              <a:latin typeface="Trebuchet MS" panose="020B0603020202020204" pitchFamily="34" charset="0"/>
            </a:endParaRPr>
          </a:p>
        </p:txBody>
      </p:sp>
      <p:sp>
        <p:nvSpPr>
          <p:cNvPr id="29" name="TextBox 28"/>
          <p:cNvSpPr txBox="1"/>
          <p:nvPr/>
        </p:nvSpPr>
        <p:spPr>
          <a:xfrm>
            <a:off x="4171392" y="838200"/>
            <a:ext cx="791421" cy="369332"/>
          </a:xfrm>
          <a:prstGeom prst="rect">
            <a:avLst/>
          </a:prstGeom>
          <a:noFill/>
        </p:spPr>
        <p:txBody>
          <a:bodyPr wrap="square" rtlCol="0">
            <a:spAutoFit/>
          </a:bodyPr>
          <a:lstStyle/>
          <a:p>
            <a:r>
              <a:rPr lang="en-US" dirty="0" smtClean="0"/>
              <a:t>April</a:t>
            </a:r>
            <a:endParaRPr lang="en-US" dirty="0"/>
          </a:p>
        </p:txBody>
      </p:sp>
      <p:pic>
        <p:nvPicPr>
          <p:cNvPr id="31" name="Picture 3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1" y="3943379"/>
            <a:ext cx="3279302" cy="2457421"/>
          </a:xfrm>
          <a:prstGeom prst="rect">
            <a:avLst/>
          </a:prstGeom>
          <a:noFill/>
          <a:ln>
            <a:noFill/>
          </a:ln>
        </p:spPr>
      </p:pic>
    </p:spTree>
    <p:extLst>
      <p:ext uri="{BB962C8B-B14F-4D97-AF65-F5344CB8AC3E}">
        <p14:creationId xmlns:p14="http://schemas.microsoft.com/office/powerpoint/2010/main" val="868333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698" y="-27373"/>
            <a:ext cx="5416570" cy="5982108"/>
          </a:xfrm>
          <a:prstGeom prst="rect">
            <a:avLst/>
          </a:prstGeom>
        </p:spPr>
      </p:pic>
      <p:pic>
        <p:nvPicPr>
          <p:cNvPr id="11" name="Picture 10"/>
          <p:cNvPicPr>
            <a:picLocks noChangeAspect="1"/>
          </p:cNvPicPr>
          <p:nvPr/>
        </p:nvPicPr>
        <p:blipFill>
          <a:blip r:embed="rId3"/>
          <a:stretch>
            <a:fillRect/>
          </a:stretch>
        </p:blipFill>
        <p:spPr>
          <a:xfrm>
            <a:off x="4937570" y="4560332"/>
            <a:ext cx="2418697" cy="2297668"/>
          </a:xfrm>
          <a:prstGeom prst="rect">
            <a:avLst/>
          </a:prstGeom>
        </p:spPr>
      </p:pic>
      <p:pic>
        <p:nvPicPr>
          <p:cNvPr id="8" name="Picture 7"/>
          <p:cNvPicPr>
            <a:picLocks noChangeAspect="1"/>
          </p:cNvPicPr>
          <p:nvPr/>
        </p:nvPicPr>
        <p:blipFill>
          <a:blip r:embed="rId4"/>
          <a:stretch>
            <a:fillRect/>
          </a:stretch>
        </p:blipFill>
        <p:spPr>
          <a:xfrm>
            <a:off x="5929992" y="263796"/>
            <a:ext cx="2452007" cy="2046306"/>
          </a:xfrm>
          <a:prstGeom prst="rect">
            <a:avLst/>
          </a:prstGeom>
        </p:spPr>
      </p:pic>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20</a:t>
            </a:fld>
            <a:endParaRPr lang="en-US" altLang="en-US" dirty="0"/>
          </a:p>
        </p:txBody>
      </p:sp>
      <p:sp>
        <p:nvSpPr>
          <p:cNvPr id="17" name="Rectangle 16"/>
          <p:cNvSpPr/>
          <p:nvPr/>
        </p:nvSpPr>
        <p:spPr>
          <a:xfrm>
            <a:off x="2710543" y="457200"/>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20" name="TextBox 19"/>
          <p:cNvSpPr txBox="1"/>
          <p:nvPr/>
        </p:nvSpPr>
        <p:spPr>
          <a:xfrm>
            <a:off x="6844657" y="732110"/>
            <a:ext cx="1346842" cy="784830"/>
          </a:xfrm>
          <a:prstGeom prst="rect">
            <a:avLst/>
          </a:prstGeom>
          <a:noFill/>
        </p:spPr>
        <p:txBody>
          <a:bodyPr wrap="square" rtlCol="0">
            <a:spAutoFit/>
          </a:bodyPr>
          <a:lstStyle/>
          <a:p>
            <a:r>
              <a:rPr lang="en-US" sz="900" dirty="0" smtClean="0">
                <a:solidFill>
                  <a:srgbClr val="FF0000"/>
                </a:solidFill>
              </a:rPr>
              <a:t>Hydro Electric power generating turbines STOP operating  at the critical 7 million acre feet level  </a:t>
            </a:r>
            <a:endParaRPr lang="en-US" sz="900" dirty="0">
              <a:solidFill>
                <a:srgbClr val="FF0000"/>
              </a:solidFill>
            </a:endParaRPr>
          </a:p>
        </p:txBody>
      </p:sp>
      <p:cxnSp>
        <p:nvCxnSpPr>
          <p:cNvPr id="21" name="Straight Arrow Connector 20"/>
          <p:cNvCxnSpPr/>
          <p:nvPr/>
        </p:nvCxnSpPr>
        <p:spPr>
          <a:xfrm flipH="1">
            <a:off x="6207842" y="990600"/>
            <a:ext cx="726358" cy="946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42900" y="3429000"/>
            <a:ext cx="5295900" cy="1905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443843" y="496145"/>
            <a:ext cx="2813957" cy="369332"/>
          </a:xfrm>
          <a:prstGeom prst="rect">
            <a:avLst/>
          </a:prstGeom>
        </p:spPr>
        <p:txBody>
          <a:bodyPr wrap="square">
            <a:spAutoFit/>
          </a:bodyPr>
          <a:lstStyle/>
          <a:p>
            <a:r>
              <a:rPr lang="en-US" sz="1200" dirty="0">
                <a:solidFill>
                  <a:schemeClr val="bg2"/>
                </a:solidFill>
              </a:rPr>
              <a:t>https://www.deanfarr.com/western_water</a:t>
            </a:r>
            <a:r>
              <a:rPr lang="en-US" dirty="0"/>
              <a:t>/</a:t>
            </a:r>
          </a:p>
        </p:txBody>
      </p:sp>
      <p:sp>
        <p:nvSpPr>
          <p:cNvPr id="5" name="Rectangle 4"/>
          <p:cNvSpPr/>
          <p:nvPr/>
        </p:nvSpPr>
        <p:spPr>
          <a:xfrm>
            <a:off x="0" y="5954735"/>
            <a:ext cx="4797632" cy="830997"/>
          </a:xfrm>
          <a:prstGeom prst="rect">
            <a:avLst/>
          </a:prstGeom>
        </p:spPr>
        <p:txBody>
          <a:bodyPr wrap="square">
            <a:spAutoFit/>
          </a:bodyPr>
          <a:lstStyle/>
          <a:p>
            <a:r>
              <a:rPr lang="en-US" sz="1600" b="1" dirty="0" smtClean="0">
                <a:solidFill>
                  <a:srgbClr val="FF0000"/>
                </a:solidFill>
                <a:sym typeface="Wingdings" panose="05000000000000000000" pitchFamily="2" charset="2"/>
              </a:rPr>
              <a:t>Lakes </a:t>
            </a:r>
            <a:r>
              <a:rPr lang="en-US" sz="1600" b="1" dirty="0">
                <a:solidFill>
                  <a:srgbClr val="FF0000"/>
                </a:solidFill>
                <a:sym typeface="Wingdings" panose="05000000000000000000" pitchFamily="2" charset="2"/>
              </a:rPr>
              <a:t>Mead, Powell in </a:t>
            </a:r>
            <a:r>
              <a:rPr lang="en-US" sz="1600" b="1" dirty="0" smtClean="0">
                <a:solidFill>
                  <a:srgbClr val="FF0000"/>
                </a:solidFill>
                <a:sym typeface="Wingdings" panose="05000000000000000000" pitchFamily="2" charset="2"/>
              </a:rPr>
              <a:t>NV/AZ </a:t>
            </a:r>
            <a:r>
              <a:rPr lang="en-US" sz="1600" b="1" dirty="0">
                <a:solidFill>
                  <a:srgbClr val="FF0000"/>
                </a:solidFill>
                <a:sym typeface="Wingdings" panose="05000000000000000000" pitchFamily="2" charset="2"/>
              </a:rPr>
              <a:t>are at </a:t>
            </a:r>
            <a:r>
              <a:rPr lang="en-US" sz="1600" b="1" dirty="0" smtClean="0">
                <a:solidFill>
                  <a:srgbClr val="FF0000"/>
                </a:solidFill>
                <a:sym typeface="Wingdings" panose="05000000000000000000" pitchFamily="2" charset="2"/>
              </a:rPr>
              <a:t>historic /</a:t>
            </a:r>
            <a:r>
              <a:rPr lang="en-US" sz="1600" b="1" dirty="0">
                <a:solidFill>
                  <a:srgbClr val="FF0000"/>
                </a:solidFill>
                <a:sym typeface="Wingdings" panose="05000000000000000000" pitchFamily="2" charset="2"/>
              </a:rPr>
              <a:t>dire low  levels!    HUGE consequences for electric </a:t>
            </a:r>
            <a:r>
              <a:rPr lang="en-US" sz="1600" b="1" dirty="0" smtClean="0">
                <a:solidFill>
                  <a:srgbClr val="FF0000"/>
                </a:solidFill>
                <a:sym typeface="Wingdings" panose="05000000000000000000" pitchFamily="2" charset="2"/>
              </a:rPr>
              <a:t>power for western states CA/NV/AZ/UT !!</a:t>
            </a:r>
            <a:endParaRPr lang="en-US" sz="1600" b="1" dirty="0">
              <a:solidFill>
                <a:srgbClr val="FF0000"/>
              </a:solidFill>
            </a:endParaRPr>
          </a:p>
        </p:txBody>
      </p:sp>
      <p:pic>
        <p:nvPicPr>
          <p:cNvPr id="9" name="Picture 8"/>
          <p:cNvPicPr>
            <a:picLocks noChangeAspect="1"/>
          </p:cNvPicPr>
          <p:nvPr/>
        </p:nvPicPr>
        <p:blipFill>
          <a:blip r:embed="rId5"/>
          <a:stretch>
            <a:fillRect/>
          </a:stretch>
        </p:blipFill>
        <p:spPr>
          <a:xfrm>
            <a:off x="6705600" y="2309260"/>
            <a:ext cx="2400300" cy="2181971"/>
          </a:xfrm>
          <a:prstGeom prst="rect">
            <a:avLst/>
          </a:prstGeom>
        </p:spPr>
      </p:pic>
      <p:cxnSp>
        <p:nvCxnSpPr>
          <p:cNvPr id="10" name="Straight Arrow Connector 9"/>
          <p:cNvCxnSpPr/>
          <p:nvPr/>
        </p:nvCxnSpPr>
        <p:spPr>
          <a:xfrm flipV="1">
            <a:off x="1143000" y="2862357"/>
            <a:ext cx="6096000" cy="1397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62000" y="990602"/>
            <a:ext cx="5943600" cy="3269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55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7921" y="36098"/>
            <a:ext cx="8390279" cy="5674265"/>
          </a:xfrm>
          <a:prstGeom prst="rect">
            <a:avLst/>
          </a:prstGeom>
        </p:spPr>
      </p:pic>
      <p:sp>
        <p:nvSpPr>
          <p:cNvPr id="4" name="Rectangle 3"/>
          <p:cNvSpPr/>
          <p:nvPr/>
        </p:nvSpPr>
        <p:spPr>
          <a:xfrm>
            <a:off x="3886200" y="6280666"/>
            <a:ext cx="5244310" cy="523220"/>
          </a:xfrm>
          <a:prstGeom prst="rect">
            <a:avLst/>
          </a:prstGeom>
        </p:spPr>
        <p:txBody>
          <a:bodyPr wrap="square">
            <a:spAutoFit/>
          </a:bodyPr>
          <a:lstStyle/>
          <a:p>
            <a:pPr algn="r"/>
            <a:r>
              <a:rPr lang="en-US" sz="1400" dirty="0" smtClean="0"/>
              <a:t> </a:t>
            </a:r>
            <a:r>
              <a:rPr lang="en-US" sz="1400" dirty="0" smtClean="0">
                <a:hlinkClick r:id="rId3"/>
              </a:rPr>
              <a:t>https</a:t>
            </a:r>
            <a:r>
              <a:rPr lang="en-US" sz="1400" dirty="0">
                <a:hlinkClick r:id="rId3"/>
              </a:rPr>
              <a:t>://</a:t>
            </a:r>
            <a:r>
              <a:rPr lang="en-US" sz="1400" dirty="0" smtClean="0">
                <a:hlinkClick r:id="rId3"/>
              </a:rPr>
              <a:t>www.fireweatheravalanche.org/fire/current-list-of-us-wildfires</a:t>
            </a:r>
            <a:endParaRPr lang="en-US" sz="1400" dirty="0" smtClean="0"/>
          </a:p>
          <a:p>
            <a:pPr algn="r"/>
            <a:r>
              <a:rPr lang="en-US" sz="1400" dirty="0" smtClean="0"/>
              <a:t>(not govt. source! Not sure how good is this data?) </a:t>
            </a:r>
            <a:endParaRPr lang="en-US" sz="1400" dirty="0"/>
          </a:p>
        </p:txBody>
      </p:sp>
      <p:sp>
        <p:nvSpPr>
          <p:cNvPr id="5" name="TextBox 4"/>
          <p:cNvSpPr txBox="1"/>
          <p:nvPr/>
        </p:nvSpPr>
        <p:spPr>
          <a:xfrm>
            <a:off x="7391400" y="533400"/>
            <a:ext cx="1828800" cy="646331"/>
          </a:xfrm>
          <a:prstGeom prst="rect">
            <a:avLst/>
          </a:prstGeom>
          <a:noFill/>
        </p:spPr>
        <p:txBody>
          <a:bodyPr wrap="square" rtlCol="0">
            <a:spAutoFit/>
          </a:bodyPr>
          <a:lstStyle/>
          <a:p>
            <a:r>
              <a:rPr lang="en-US" u="sng" dirty="0" smtClean="0"/>
              <a:t>Slide Not shown </a:t>
            </a:r>
          </a:p>
          <a:p>
            <a:r>
              <a:rPr lang="en-US" u="sng" dirty="0" smtClean="0"/>
              <a:t>THIS MONTH !!</a:t>
            </a:r>
            <a:endParaRPr lang="en-US" u="sng" dirty="0"/>
          </a:p>
        </p:txBody>
      </p:sp>
      <p:cxnSp>
        <p:nvCxnSpPr>
          <p:cNvPr id="7" name="Straight Arrow Connector 6"/>
          <p:cNvCxnSpPr/>
          <p:nvPr/>
        </p:nvCxnSpPr>
        <p:spPr>
          <a:xfrm flipH="1">
            <a:off x="8458200" y="1981200"/>
            <a:ext cx="3810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19400" y="5811371"/>
            <a:ext cx="6019800" cy="523220"/>
          </a:xfrm>
          <a:prstGeom prst="rect">
            <a:avLst/>
          </a:prstGeom>
          <a:noFill/>
        </p:spPr>
        <p:txBody>
          <a:bodyPr wrap="square" rtlCol="0">
            <a:spAutoFit/>
          </a:bodyPr>
          <a:lstStyle/>
          <a:p>
            <a:r>
              <a:rPr lang="en-US" sz="1400" dirty="0" smtClean="0"/>
              <a:t>Note: In spite of the ongoing drought, All the fires are gone.. </a:t>
            </a:r>
          </a:p>
          <a:p>
            <a:r>
              <a:rPr lang="en-US" sz="1400" dirty="0" smtClean="0"/>
              <a:t>Of course it is getting cold.. </a:t>
            </a:r>
            <a:r>
              <a:rPr lang="en-US" sz="1400" dirty="0" smtClean="0">
                <a:sym typeface="Wingdings" panose="05000000000000000000" pitchFamily="2" charset="2"/>
              </a:rPr>
              <a:t> </a:t>
            </a:r>
            <a:endParaRPr lang="en-US" sz="1400" dirty="0"/>
          </a:p>
        </p:txBody>
      </p:sp>
      <p:cxnSp>
        <p:nvCxnSpPr>
          <p:cNvPr id="9" name="Straight Arrow Connector 8"/>
          <p:cNvCxnSpPr/>
          <p:nvPr/>
        </p:nvCxnSpPr>
        <p:spPr>
          <a:xfrm flipH="1">
            <a:off x="6091475" y="3429000"/>
            <a:ext cx="537925" cy="1534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 y="5819535"/>
            <a:ext cx="1828800" cy="646331"/>
          </a:xfrm>
          <a:prstGeom prst="rect">
            <a:avLst/>
          </a:prstGeom>
          <a:noFill/>
        </p:spPr>
        <p:txBody>
          <a:bodyPr wrap="square" rtlCol="0">
            <a:spAutoFit/>
          </a:bodyPr>
          <a:lstStyle/>
          <a:p>
            <a:r>
              <a:rPr lang="en-US" u="sng" dirty="0" smtClean="0"/>
              <a:t>Slide Not shown </a:t>
            </a:r>
          </a:p>
          <a:p>
            <a:r>
              <a:rPr lang="en-US" u="sng" dirty="0" smtClean="0"/>
              <a:t>THIS MONTH !!</a:t>
            </a:r>
            <a:endParaRPr lang="en-US" u="sng" dirty="0"/>
          </a:p>
        </p:txBody>
      </p:sp>
    </p:spTree>
    <p:extLst>
      <p:ext uri="{BB962C8B-B14F-4D97-AF65-F5344CB8AC3E}">
        <p14:creationId xmlns:p14="http://schemas.microsoft.com/office/powerpoint/2010/main" val="179575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22</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22</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338"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0"/>
            <a:ext cx="3346901" cy="2033292"/>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555327" y="2953138"/>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31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285" y="2081961"/>
            <a:ext cx="3338416" cy="21944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stretch>
            <a:fillRect/>
          </a:stretch>
        </p:blipFill>
        <p:spPr>
          <a:xfrm>
            <a:off x="3768767" y="2564084"/>
            <a:ext cx="2527803" cy="1611474"/>
          </a:xfrm>
          <a:prstGeom prst="rect">
            <a:avLst/>
          </a:prstGeom>
        </p:spPr>
      </p:pic>
      <p:cxnSp>
        <p:nvCxnSpPr>
          <p:cNvPr id="36" name="Straight Arrow Connector 35"/>
          <p:cNvCxnSpPr/>
          <p:nvPr/>
        </p:nvCxnSpPr>
        <p:spPr>
          <a:xfrm>
            <a:off x="6100430" y="3252565"/>
            <a:ext cx="2586370" cy="1129632"/>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242"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2076" y="4304941"/>
            <a:ext cx="3349625" cy="20530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stretch>
            <a:fillRect/>
          </a:stretch>
        </p:blipFill>
        <p:spPr>
          <a:xfrm>
            <a:off x="6555327" y="3666099"/>
            <a:ext cx="2590575" cy="174410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23</a:t>
            </a:fld>
            <a:endParaRPr lang="en-US" altLang="en-US" dirty="0"/>
          </a:p>
        </p:txBody>
      </p:sp>
      <p:sp>
        <p:nvSpPr>
          <p:cNvPr id="6" name="TextBox 5"/>
          <p:cNvSpPr txBox="1"/>
          <p:nvPr/>
        </p:nvSpPr>
        <p:spPr>
          <a:xfrm>
            <a:off x="152400" y="76200"/>
            <a:ext cx="8839200" cy="4201150"/>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a:solidFill>
                  <a:srgbClr val="0033CC"/>
                </a:solidFill>
                <a:latin typeface="verdana,arial,serif"/>
              </a:rPr>
              <a:t>8</a:t>
            </a:r>
            <a:r>
              <a:rPr lang="en-US" altLang="en-US" b="1" u="sng" dirty="0" smtClean="0">
                <a:solidFill>
                  <a:srgbClr val="0033CC"/>
                </a:solidFill>
                <a:latin typeface="verdana,arial,serif"/>
              </a:rPr>
              <a:t> June 2023</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Advisory</a:t>
            </a: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smtClean="0">
                <a:solidFill>
                  <a:srgbClr val="0033CC"/>
                </a:solidFill>
              </a:rPr>
              <a:t>Synopsis</a:t>
            </a:r>
            <a:r>
              <a:rPr lang="en-US" altLang="en-US" sz="1600" b="1" dirty="0" smtClean="0">
                <a:solidFill>
                  <a:srgbClr val="0033CC"/>
                </a:solidFill>
              </a:rPr>
              <a:t>: </a:t>
            </a:r>
            <a:r>
              <a:rPr lang="en-US" sz="1600" b="1" dirty="0"/>
              <a:t>El Niño conditions are present and are expected to gradually strengthen into the Northern Hemisphere winter 2023-24</a:t>
            </a:r>
            <a:r>
              <a:rPr lang="en-US" sz="1600" b="1" dirty="0" smtClean="0"/>
              <a:t>. </a:t>
            </a:r>
            <a:endParaRPr lang="en-US" altLang="en-US" sz="1600" b="1" dirty="0" smtClean="0">
              <a:solidFill>
                <a:srgbClr val="0033CC"/>
              </a:solidFill>
            </a:endParaRPr>
          </a:p>
          <a:p>
            <a:pPr eaLnBrk="1" hangingPunct="1">
              <a:spcBef>
                <a:spcPct val="50000"/>
              </a:spcBef>
              <a:buFont typeface="Wingdings 2" panose="05020102010507070707" pitchFamily="18" charset="2"/>
              <a:buNone/>
            </a:pPr>
            <a:endParaRPr lang="en-US" sz="1600" b="1" dirty="0" smtClean="0">
              <a:solidFill>
                <a:srgbClr val="0033CC"/>
              </a:solidFill>
            </a:endParaRPr>
          </a:p>
        </p:txBody>
      </p:sp>
      <p:sp>
        <p:nvSpPr>
          <p:cNvPr id="7" name="TextBox 6"/>
          <p:cNvSpPr txBox="1"/>
          <p:nvPr/>
        </p:nvSpPr>
        <p:spPr>
          <a:xfrm>
            <a:off x="507763" y="4876800"/>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pic>
        <p:nvPicPr>
          <p:cNvPr id="5" name="Picture 4"/>
          <p:cNvPicPr>
            <a:picLocks noChangeAspect="1"/>
          </p:cNvPicPr>
          <p:nvPr/>
        </p:nvPicPr>
        <p:blipFill>
          <a:blip r:embed="rId3"/>
          <a:stretch>
            <a:fillRect/>
          </a:stretch>
        </p:blipFill>
        <p:spPr>
          <a:xfrm>
            <a:off x="838200" y="5292298"/>
            <a:ext cx="7589075" cy="1413302"/>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18248" y="633921"/>
            <a:ext cx="4629951" cy="607564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24</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62400" y="954088"/>
            <a:ext cx="609600" cy="57554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772400" y="1295400"/>
            <a:ext cx="685800" cy="0"/>
          </a:xfrm>
          <a:prstGeom prst="straightConnector1">
            <a:avLst/>
          </a:prstGeom>
          <a:ln w="190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96000" y="1397152"/>
            <a:ext cx="2136805" cy="461665"/>
          </a:xfrm>
          <a:prstGeom prst="rect">
            <a:avLst/>
          </a:prstGeom>
          <a:noFill/>
        </p:spPr>
        <p:txBody>
          <a:bodyPr wrap="square" rtlCol="0">
            <a:spAutoFit/>
          </a:bodyPr>
          <a:lstStyle/>
          <a:p>
            <a:r>
              <a:rPr lang="en-US" sz="1200" dirty="0" smtClean="0"/>
              <a:t>Rapidly decreasing Subsurface cold water reserve…</a:t>
            </a:r>
            <a:endParaRPr lang="en-US" sz="1200" dirty="0"/>
          </a:p>
        </p:txBody>
      </p:sp>
      <p:cxnSp>
        <p:nvCxnSpPr>
          <p:cNvPr id="7" name="Straight Arrow Connector 6"/>
          <p:cNvCxnSpPr/>
          <p:nvPr/>
        </p:nvCxnSpPr>
        <p:spPr>
          <a:xfrm flipV="1">
            <a:off x="7848600" y="1213510"/>
            <a:ext cx="609600" cy="442772"/>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63369" y="2206824"/>
            <a:ext cx="4003256" cy="21859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73168" y="218444"/>
            <a:ext cx="3993457" cy="192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63369" y="4455275"/>
            <a:ext cx="3993535" cy="2174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25</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92515" y="1120548"/>
            <a:ext cx="4446421" cy="738664"/>
          </a:xfrm>
          <a:prstGeom prst="rect">
            <a:avLst/>
          </a:prstGeom>
          <a:noFill/>
        </p:spPr>
        <p:txBody>
          <a:bodyPr wrap="square" rtlCol="0">
            <a:spAutoFit/>
          </a:bodyPr>
          <a:lstStyle/>
          <a:p>
            <a:r>
              <a:rPr lang="en-US" sz="1400" dirty="0" smtClean="0"/>
              <a:t>All the subsurface water all along the eq. Pacific is warm!</a:t>
            </a:r>
          </a:p>
          <a:p>
            <a:r>
              <a:rPr lang="en-US" sz="1400" dirty="0" smtClean="0"/>
              <a:t>Except in the Nino 3.4 region, here it is not that warm, at least not yet!</a:t>
            </a:r>
            <a:endParaRPr lang="en-US" sz="1400" dirty="0" smtClean="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81200" y="1340066"/>
            <a:ext cx="4572000" cy="323193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90800" y="2743200"/>
            <a:ext cx="0" cy="16764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514600" y="4495800"/>
            <a:ext cx="76200" cy="14478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590800" y="4572000"/>
            <a:ext cx="4267200" cy="1524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724400" y="3475037"/>
            <a:ext cx="4413504"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21379" y="127000"/>
            <a:ext cx="4336484" cy="6654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a:spLocks noChangeArrowheads="1"/>
          </p:cNvSpPr>
          <p:nvPr/>
        </p:nvSpPr>
        <p:spPr bwMode="auto">
          <a:xfrm>
            <a:off x="0" y="34905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Early-June  </a:t>
            </a:r>
            <a:r>
              <a:rPr lang="en-US" altLang="en-US" sz="1800" dirty="0" smtClean="0">
                <a:latin typeface="Times New Roman" pitchFamily="18" charset="0"/>
              </a:rPr>
              <a:t>CPC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26</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5187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Early-May </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60254" y="6455536"/>
            <a:ext cx="5235946" cy="307777"/>
          </a:xfrm>
          <a:prstGeom prst="rect">
            <a:avLst/>
          </a:prstGeom>
          <a:noFill/>
          <a:ln>
            <a:solidFill>
              <a:schemeClr val="accent1"/>
            </a:solidFill>
          </a:ln>
        </p:spPr>
        <p:txBody>
          <a:bodyPr wrap="square" rtlCol="0">
            <a:spAutoFit/>
          </a:bodyPr>
          <a:lstStyle/>
          <a:p>
            <a:r>
              <a:rPr lang="en-US" sz="1400" dirty="0" smtClean="0"/>
              <a:t>90% chance of El Nino during JJA season. </a:t>
            </a:r>
          </a:p>
        </p:txBody>
      </p:sp>
      <p:cxnSp>
        <p:nvCxnSpPr>
          <p:cNvPr id="6" name="Straight Arrow Connector 5"/>
          <p:cNvCxnSpPr/>
          <p:nvPr/>
        </p:nvCxnSpPr>
        <p:spPr>
          <a:xfrm flipH="1">
            <a:off x="6705600" y="2438400"/>
            <a:ext cx="228600" cy="2180939"/>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162800" y="4709755"/>
            <a:ext cx="533400" cy="700445"/>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162800" y="4862155"/>
            <a:ext cx="685800" cy="624245"/>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48400" y="5486400"/>
            <a:ext cx="2057400" cy="400110"/>
          </a:xfrm>
          <a:prstGeom prst="rect">
            <a:avLst/>
          </a:prstGeom>
          <a:noFill/>
        </p:spPr>
        <p:txBody>
          <a:bodyPr wrap="square" rtlCol="0">
            <a:spAutoFit/>
          </a:bodyPr>
          <a:lstStyle/>
          <a:p>
            <a:r>
              <a:rPr lang="en-US" sz="1000" dirty="0" smtClean="0"/>
              <a:t>Both </a:t>
            </a:r>
            <a:r>
              <a:rPr lang="en-US" sz="1000" dirty="0" err="1" smtClean="0"/>
              <a:t>Stat.Avg</a:t>
            </a:r>
            <a:r>
              <a:rPr lang="en-US" sz="1000" dirty="0"/>
              <a:t> </a:t>
            </a:r>
            <a:r>
              <a:rPr lang="en-US" sz="1000" dirty="0" smtClean="0"/>
              <a:t>&amp; CPC-consolidated</a:t>
            </a:r>
          </a:p>
          <a:p>
            <a:r>
              <a:rPr lang="en-US" sz="1000" dirty="0" smtClean="0"/>
              <a:t>are keeping it under 0.5 deg. C ??</a:t>
            </a:r>
            <a:endParaRPr lang="en-US" sz="1000" dirty="0"/>
          </a:p>
        </p:txBody>
      </p:sp>
      <p:cxnSp>
        <p:nvCxnSpPr>
          <p:cNvPr id="9" name="Straight Arrow Connector 8"/>
          <p:cNvCxnSpPr/>
          <p:nvPr/>
        </p:nvCxnSpPr>
        <p:spPr>
          <a:xfrm flipH="1" flipV="1">
            <a:off x="7696200" y="4124039"/>
            <a:ext cx="914401" cy="6765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338" name="Picture 2" descr="NOAA?CPC ENSO Forecast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65" y="888087"/>
            <a:ext cx="4095750" cy="23891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2903" y="72456"/>
            <a:ext cx="4242593" cy="31726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6" name="Picture 2" descr="NOAA?CPC ENSO Forecast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11694"/>
            <a:ext cx="4167845" cy="263399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RI ENSO Model Forecast Plumes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2903" y="3403422"/>
            <a:ext cx="4242593" cy="3085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36131" y="5334000"/>
            <a:ext cx="701768" cy="369332"/>
          </a:xfrm>
          <a:prstGeom prst="rect">
            <a:avLst/>
          </a:prstGeom>
          <a:noFill/>
        </p:spPr>
        <p:txBody>
          <a:bodyPr wrap="square" rtlCol="0">
            <a:spAutoFit/>
          </a:bodyPr>
          <a:lstStyle/>
          <a:p>
            <a:r>
              <a:rPr lang="en-US" dirty="0" smtClean="0"/>
              <a:t>E/W</a:t>
            </a:r>
            <a:endParaRPr lang="en-US" dirty="0"/>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June</a:t>
            </a:r>
            <a:r>
              <a:rPr lang="en-US" altLang="en-US" sz="2400" kern="0" dirty="0" smtClean="0"/>
              <a:t>)/</a:t>
            </a:r>
            <a:r>
              <a:rPr lang="en-US" altLang="en-US" sz="2400" kern="0" dirty="0"/>
              <a:t>Seasonal </a:t>
            </a:r>
            <a:r>
              <a:rPr lang="en-US" altLang="en-US" sz="2400" kern="0" dirty="0" smtClean="0"/>
              <a:t>(</a:t>
            </a:r>
            <a:r>
              <a:rPr lang="en-US" altLang="en-US" sz="2400" b="1" u="sng" kern="0" dirty="0" smtClean="0"/>
              <a:t>JJA</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Apr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4107292"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3429000" y="914400"/>
            <a:ext cx="228600" cy="38862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https://www.cpc.ncep.noaa.gov/products/predictions/long_range/lead14/off15_tem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7" y="35970"/>
            <a:ext cx="3858118" cy="2819943"/>
          </a:xfrm>
          <a:prstGeom prst="rect">
            <a:avLst/>
          </a:prstGeom>
          <a:noFill/>
          <a:ln>
            <a:noFill/>
          </a:ln>
        </p:spPr>
      </p:pic>
      <p:pic>
        <p:nvPicPr>
          <p:cNvPr id="21" name="Picture 20"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254068"/>
            <a:ext cx="3954892" cy="3123476"/>
          </a:xfrm>
          <a:prstGeom prst="rect">
            <a:avLst/>
          </a:prstGeom>
          <a:noFill/>
          <a:ln>
            <a:noFill/>
          </a:ln>
        </p:spPr>
      </p:pic>
      <p:pic>
        <p:nvPicPr>
          <p:cNvPr id="23" name="Picture 22"/>
          <p:cNvPicPr>
            <a:picLocks noChangeAspect="1"/>
          </p:cNvPicPr>
          <p:nvPr/>
        </p:nvPicPr>
        <p:blipFill>
          <a:blip r:embed="rId4"/>
          <a:stretch>
            <a:fillRect/>
          </a:stretch>
        </p:blipFill>
        <p:spPr>
          <a:xfrm>
            <a:off x="-32680" y="3615709"/>
            <a:ext cx="3909355" cy="303847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28</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May</a:t>
            </a:r>
            <a:r>
              <a:rPr lang="en-US" altLang="en-US" sz="1800" dirty="0" smtClean="0">
                <a:latin typeface="Times New Roman" pitchFamily="18" charset="0"/>
              </a:rPr>
              <a:t> </a:t>
            </a:r>
            <a:r>
              <a:rPr lang="en-US" altLang="en-US" sz="1800" dirty="0" smtClean="0">
                <a:latin typeface="Times New Roman" pitchFamily="18" charset="0"/>
              </a:rPr>
              <a:t>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June</a:t>
            </a:r>
            <a:r>
              <a:rPr lang="en-US" altLang="en-US" sz="2400" kern="0" dirty="0" smtClean="0"/>
              <a:t>)/</a:t>
            </a:r>
            <a:r>
              <a:rPr lang="en-US" altLang="en-US" sz="2400" kern="0" dirty="0"/>
              <a:t>Seasonal </a:t>
            </a:r>
            <a:r>
              <a:rPr lang="en-US" altLang="en-US" sz="2400" kern="0" dirty="0" smtClean="0"/>
              <a:t>(</a:t>
            </a:r>
            <a:r>
              <a:rPr lang="en-US" altLang="en-US" sz="2400" b="1" u="sng" kern="0" dirty="0" smtClean="0"/>
              <a:t>JJA</a:t>
            </a:r>
            <a:r>
              <a:rPr lang="en-US" altLang="en-US" sz="2400" kern="0" dirty="0" smtClean="0"/>
              <a:t>)  </a:t>
            </a:r>
            <a:endParaRPr lang="en-US" altLang="en-US" sz="2400" kern="0" dirty="0"/>
          </a:p>
        </p:txBody>
      </p:sp>
      <p:sp>
        <p:nvSpPr>
          <p:cNvPr id="6" name="TextBox 5"/>
          <p:cNvSpPr txBox="1"/>
          <p:nvPr/>
        </p:nvSpPr>
        <p:spPr>
          <a:xfrm>
            <a:off x="152400" y="3200400"/>
            <a:ext cx="3738524" cy="461665"/>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   </a:t>
            </a:r>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23" name="Straight Arrow Connector 22"/>
          <p:cNvCxnSpPr/>
          <p:nvPr/>
        </p:nvCxnSpPr>
        <p:spPr>
          <a:xfrm flipH="1">
            <a:off x="2589155" y="1447800"/>
            <a:ext cx="105554" cy="36427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33400" y="849868"/>
            <a:ext cx="0" cy="40332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362200" y="1331199"/>
            <a:ext cx="165164" cy="33617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descr="https://www.cpc.ncep.noaa.gov/products/predictions/long_range/lead14/off15_prc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903"/>
            <a:ext cx="3884574" cy="2926864"/>
          </a:xfrm>
          <a:prstGeom prst="rect">
            <a:avLst/>
          </a:prstGeom>
          <a:noFill/>
          <a:ln>
            <a:noFill/>
          </a:ln>
        </p:spPr>
      </p:pic>
      <p:pic>
        <p:nvPicPr>
          <p:cNvPr id="28" name="Picture 27" descr="https://www.cpc.ncep.noaa.gov/products/predictions/long_range/lead01/off01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2555" y="3154526"/>
            <a:ext cx="4038658" cy="3252886"/>
          </a:xfrm>
          <a:prstGeom prst="rect">
            <a:avLst/>
          </a:prstGeom>
          <a:noFill/>
          <a:ln>
            <a:noFill/>
          </a:ln>
        </p:spPr>
      </p:pic>
      <p:pic>
        <p:nvPicPr>
          <p:cNvPr id="7" name="Picture 6"/>
          <p:cNvPicPr>
            <a:picLocks noChangeAspect="1"/>
          </p:cNvPicPr>
          <p:nvPr/>
        </p:nvPicPr>
        <p:blipFill>
          <a:blip r:embed="rId4"/>
          <a:stretch>
            <a:fillRect/>
          </a:stretch>
        </p:blipFill>
        <p:spPr>
          <a:xfrm>
            <a:off x="-26978" y="3655649"/>
            <a:ext cx="3937964" cy="2567768"/>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29</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308077"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38200" y="5029200"/>
            <a:ext cx="2595396" cy="954107"/>
          </a:xfrm>
          <a:prstGeom prst="rect">
            <a:avLst/>
          </a:prstGeom>
          <a:noFill/>
        </p:spPr>
        <p:txBody>
          <a:bodyPr wrap="square" rtlCol="0">
            <a:spAutoFit/>
          </a:bodyPr>
          <a:lstStyle/>
          <a:p>
            <a:r>
              <a:rPr lang="en-US" sz="1400" dirty="0" smtClean="0"/>
              <a:t>Reg. California, the severe drought conditions, a year ago, a few months ago, has literally turned into a flood situation! </a:t>
            </a:r>
            <a:endParaRPr lang="en-US" sz="1400" dirty="0"/>
          </a:p>
        </p:txBody>
      </p:sp>
      <p:cxnSp>
        <p:nvCxnSpPr>
          <p:cNvPr id="26" name="Straight Arrow Connector 25"/>
          <p:cNvCxnSpPr/>
          <p:nvPr/>
        </p:nvCxnSpPr>
        <p:spPr>
          <a:xfrm flipH="1" flipV="1">
            <a:off x="2895601" y="1828800"/>
            <a:ext cx="4791023" cy="4038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42" name="Picture 2" descr="https://www.wpc.ncep.noaa.gov/qpf/p168i.gif?16866119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5" y="17479"/>
            <a:ext cx="4293043" cy="30104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491848" y="2333628"/>
            <a:ext cx="4652151" cy="437020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experimental objective long-term drought blen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402" y="3810000"/>
            <a:ext cx="3490597" cy="2626913"/>
          </a:xfrm>
          <a:prstGeom prst="rect">
            <a:avLst/>
          </a:prstGeom>
          <a:noFill/>
          <a:ln>
            <a:noFill/>
          </a:ln>
        </p:spPr>
      </p:pic>
      <p:pic>
        <p:nvPicPr>
          <p:cNvPr id="33" name="Picture 32" descr="experimental objective short-term drought blen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029" y="1432659"/>
            <a:ext cx="3472970" cy="2463238"/>
          </a:xfrm>
          <a:prstGeom prst="rect">
            <a:avLst/>
          </a:prstGeom>
          <a:noFill/>
          <a:ln>
            <a:noFill/>
          </a:ln>
        </p:spPr>
      </p:pic>
      <p:pic>
        <p:nvPicPr>
          <p:cNvPr id="34" name="Picture 33"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2335" y="4574977"/>
            <a:ext cx="3378115" cy="2061923"/>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2590800" y="60178"/>
            <a:ext cx="3200400" cy="307777"/>
          </a:xfrm>
          <a:prstGeom prst="rect">
            <a:avLst/>
          </a:prstGeom>
          <a:noFill/>
        </p:spPr>
        <p:txBody>
          <a:bodyPr wrap="square" rtlCol="0">
            <a:spAutoFit/>
          </a:bodyPr>
          <a:lstStyle/>
          <a:p>
            <a:r>
              <a:rPr lang="en-US" sz="1400" b="1" u="sng" dirty="0" smtClean="0"/>
              <a:t>New slide now included in this briefing!  </a:t>
            </a:r>
          </a:p>
        </p:txBody>
      </p:sp>
      <p:pic>
        <p:nvPicPr>
          <p:cNvPr id="5" name="Picture 4"/>
          <p:cNvPicPr>
            <a:picLocks noChangeAspect="1"/>
          </p:cNvPicPr>
          <p:nvPr/>
        </p:nvPicPr>
        <p:blipFill>
          <a:blip r:embed="rId6"/>
          <a:stretch>
            <a:fillRect/>
          </a:stretch>
        </p:blipFill>
        <p:spPr>
          <a:xfrm>
            <a:off x="15483" y="1"/>
            <a:ext cx="2346717" cy="533400"/>
          </a:xfrm>
          <a:prstGeom prst="rect">
            <a:avLst/>
          </a:prstGeom>
        </p:spPr>
      </p:pic>
      <p:sp>
        <p:nvSpPr>
          <p:cNvPr id="8" name="TextBox 7"/>
          <p:cNvSpPr txBox="1"/>
          <p:nvPr/>
        </p:nvSpPr>
        <p:spPr>
          <a:xfrm>
            <a:off x="3968930" y="4752684"/>
            <a:ext cx="1447800" cy="1938992"/>
          </a:xfrm>
          <a:prstGeom prst="rect">
            <a:avLst/>
          </a:prstGeom>
          <a:noFill/>
        </p:spPr>
        <p:txBody>
          <a:bodyPr wrap="square" rtlCol="0">
            <a:spAutoFit/>
          </a:bodyPr>
          <a:lstStyle/>
          <a:p>
            <a:r>
              <a:rPr lang="en-US" sz="1200" dirty="0" smtClean="0"/>
              <a:t>NOTE : </a:t>
            </a:r>
            <a:r>
              <a:rPr lang="en-US" sz="1200" u="sng" dirty="0" smtClean="0"/>
              <a:t>A few days of heavy precip (as recently in CA!) </a:t>
            </a:r>
            <a:r>
              <a:rPr lang="en-US" sz="1200" dirty="0" smtClean="0"/>
              <a:t>can make big quick changes to the Short and even Long term drought conditions and hence impact the weekly once produced USDM.  </a:t>
            </a:r>
            <a:endParaRPr lang="en-US" sz="1200" dirty="0"/>
          </a:p>
        </p:txBody>
      </p:sp>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6" name="TextBox 5"/>
          <p:cNvSpPr txBox="1"/>
          <p:nvPr/>
        </p:nvSpPr>
        <p:spPr>
          <a:xfrm>
            <a:off x="6129337" y="1759680"/>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9" name="TextBox 8"/>
          <p:cNvSpPr txBox="1"/>
          <p:nvPr/>
        </p:nvSpPr>
        <p:spPr>
          <a:xfrm>
            <a:off x="6095999" y="4267200"/>
            <a:ext cx="2971801" cy="307777"/>
          </a:xfrm>
          <a:prstGeom prst="rect">
            <a:avLst/>
          </a:prstGeom>
          <a:noFill/>
        </p:spPr>
        <p:txBody>
          <a:bodyPr wrap="square" rtlCol="0">
            <a:spAutoFit/>
          </a:bodyPr>
          <a:lstStyle/>
          <a:p>
            <a:r>
              <a:rPr lang="en-US" sz="1400" dirty="0" smtClean="0"/>
              <a:t>Official USDM (US Drought Monitor)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164215" cy="1323439"/>
          </a:xfrm>
          <a:prstGeom prst="rect">
            <a:avLst/>
          </a:prstGeom>
          <a:noFill/>
        </p:spPr>
        <p:txBody>
          <a:bodyPr wrap="square" rtlCol="0">
            <a:spAutoFit/>
          </a:bodyPr>
          <a:lstStyle/>
          <a:p>
            <a:r>
              <a:rPr lang="en-US" sz="1600" u="sng" dirty="0" smtClean="0"/>
              <a:t>Objectively Integrated</a:t>
            </a:r>
          </a:p>
          <a:p>
            <a:r>
              <a:rPr lang="en-US" sz="1600" u="sng" dirty="0"/>
              <a:t>v</a:t>
            </a:r>
            <a:r>
              <a:rPr lang="en-US" sz="1600" u="sng" dirty="0" smtClean="0"/>
              <a:t>ersus Deep Learning </a:t>
            </a:r>
          </a:p>
          <a:p>
            <a:r>
              <a:rPr lang="en-US" sz="1200" u="sng" dirty="0"/>
              <a:t>m</a:t>
            </a:r>
            <a:r>
              <a:rPr lang="en-US" sz="1200" u="sng" dirty="0" smtClean="0"/>
              <a:t>ethods</a:t>
            </a:r>
            <a:r>
              <a:rPr lang="en-US" sz="1600" u="sng" dirty="0"/>
              <a:t>.</a:t>
            </a:r>
            <a:endParaRPr lang="en-US" sz="1600" u="sng" dirty="0" smtClean="0"/>
          </a:p>
          <a:p>
            <a:r>
              <a:rPr lang="en-US" sz="1600" dirty="0" smtClean="0"/>
              <a:t>Both Objective! </a:t>
            </a:r>
          </a:p>
          <a:p>
            <a:r>
              <a:rPr lang="en-US" sz="1600" dirty="0" smtClean="0"/>
              <a:t>Both update daily!</a:t>
            </a:r>
            <a:endParaRPr lang="en-US" sz="1600"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382000" y="3135868"/>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53" name="TextBox 52"/>
          <p:cNvSpPr txBox="1"/>
          <p:nvPr/>
        </p:nvSpPr>
        <p:spPr>
          <a:xfrm>
            <a:off x="2111283" y="3225969"/>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164079" y="5740569"/>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5" name="TextBox 54"/>
          <p:cNvSpPr txBox="1"/>
          <p:nvPr/>
        </p:nvSpPr>
        <p:spPr>
          <a:xfrm>
            <a:off x="8381999" y="5105400"/>
            <a:ext cx="883921" cy="369332"/>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Runs  Weekly!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52399" y="6463836"/>
            <a:ext cx="3694611" cy="400110"/>
          </a:xfrm>
          <a:prstGeom prst="rect">
            <a:avLst/>
          </a:prstGeom>
          <a:noFill/>
        </p:spPr>
        <p:txBody>
          <a:bodyPr wrap="square" rtlCol="0">
            <a:spAutoFit/>
          </a:bodyPr>
          <a:lstStyle/>
          <a:p>
            <a:r>
              <a:rPr lang="en-US" sz="1000" dirty="0" smtClean="0"/>
              <a:t>These two maps above, used to be produced at CPC(Rich Tinker!), but recently officially done by NDMC operations!  </a:t>
            </a:r>
            <a:endParaRPr lang="en-US" sz="1000" dirty="0"/>
          </a:p>
        </p:txBody>
      </p:sp>
      <p:cxnSp>
        <p:nvCxnSpPr>
          <p:cNvPr id="67" name="Straight Arrow Connector 66"/>
          <p:cNvCxnSpPr/>
          <p:nvPr/>
        </p:nvCxnSpPr>
        <p:spPr>
          <a:xfrm>
            <a:off x="990599" y="5019879"/>
            <a:ext cx="5105400" cy="38932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356335" y="5029200"/>
            <a:ext cx="612595" cy="400110"/>
          </a:xfrm>
          <a:prstGeom prst="rect">
            <a:avLst/>
          </a:prstGeom>
          <a:noFill/>
        </p:spPr>
        <p:txBody>
          <a:bodyPr wrap="square" rtlCol="0">
            <a:spAutoFit/>
          </a:bodyPr>
          <a:lstStyle/>
          <a:p>
            <a:r>
              <a:rPr lang="en-US" sz="2000" dirty="0" smtClean="0">
                <a:solidFill>
                  <a:srgbClr val="FF0000"/>
                </a:solidFill>
              </a:rPr>
              <a:t>???</a:t>
            </a:r>
            <a:endParaRPr lang="en-US" sz="2000" dirty="0">
              <a:solidFill>
                <a:srgbClr val="FF0000"/>
              </a:solidFill>
            </a:endParaRPr>
          </a:p>
        </p:txBody>
      </p:sp>
      <p:cxnSp>
        <p:nvCxnSpPr>
          <p:cNvPr id="45" name="Straight Arrow Connector 44"/>
          <p:cNvCxnSpPr/>
          <p:nvPr/>
        </p:nvCxnSpPr>
        <p:spPr>
          <a:xfrm flipV="1">
            <a:off x="6318545" y="3386383"/>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1816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descr="https://www.cpc.ncep.noaa.gov/products/people/lxu/odi/img/obi.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7155" y="921103"/>
            <a:ext cx="2425811" cy="1777142"/>
          </a:xfrm>
          <a:prstGeom prst="rect">
            <a:avLst/>
          </a:prstGeom>
          <a:noFill/>
          <a:ln>
            <a:noFill/>
          </a:ln>
        </p:spPr>
      </p:pic>
      <p:pic>
        <p:nvPicPr>
          <p:cNvPr id="46" name="Picture 45" descr="https://www.cpc.ncep.noaa.gov/products/people/lxu/odi/img/odi.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510" y="2262458"/>
            <a:ext cx="2524125" cy="1796531"/>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63000"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 11/12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10"/>
            <a:ext cx="8839200" cy="6846890"/>
          </a:xfrm>
          <a:prstGeom prst="rect">
            <a:avLst/>
          </a:prstGeom>
        </p:spPr>
      </p:pic>
      <p:grpSp>
        <p:nvGrpSpPr>
          <p:cNvPr id="5" name="Group 4"/>
          <p:cNvGrpSpPr/>
          <p:nvPr/>
        </p:nvGrpSpPr>
        <p:grpSpPr>
          <a:xfrm>
            <a:off x="3429000" y="2286000"/>
            <a:ext cx="247650" cy="3214643"/>
            <a:chOff x="3429000" y="2286000"/>
            <a:chExt cx="247650" cy="3214643"/>
          </a:xfrm>
        </p:grpSpPr>
        <p:cxnSp>
          <p:nvCxnSpPr>
            <p:cNvPr id="11" name="Straight Connector 10"/>
            <p:cNvCxnSpPr/>
            <p:nvPr/>
          </p:nvCxnSpPr>
          <p:spPr>
            <a:xfrm>
              <a:off x="3676650" y="2286000"/>
              <a:ext cx="0" cy="3200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29000" y="22860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429000" y="5500643"/>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31</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11/12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
        <p:nvSpPr>
          <p:cNvPr id="7" name="TextBox 6"/>
          <p:cNvSpPr txBox="1"/>
          <p:nvPr/>
        </p:nvSpPr>
        <p:spPr>
          <a:xfrm>
            <a:off x="2629124" y="6433066"/>
            <a:ext cx="3009676" cy="276999"/>
          </a:xfrm>
          <a:prstGeom prst="rect">
            <a:avLst/>
          </a:prstGeom>
          <a:noFill/>
        </p:spPr>
        <p:txBody>
          <a:bodyPr wrap="square" rtlCol="0">
            <a:spAutoFit/>
          </a:bodyPr>
          <a:lstStyle/>
          <a:p>
            <a:r>
              <a:rPr lang="en-US" sz="1200" dirty="0" smtClean="0"/>
              <a:t>May look bad in SW, But not rainy season!! </a:t>
            </a:r>
            <a:endParaRPr lang="en-US" sz="12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11/12 </a:t>
            </a:r>
            <a:r>
              <a:rPr lang="en-US" b="1" u="sng" dirty="0" smtClean="0">
                <a:solidFill>
                  <a:srgbClr val="FF0000"/>
                </a:solidFill>
              </a:rPr>
              <a:t>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a:off x="7543800" y="5410202"/>
            <a:ext cx="838200" cy="2285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505200" y="2641538"/>
            <a:ext cx="762000" cy="1016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3" y="0"/>
            <a:ext cx="8834453"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33</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11/12 </a:t>
            </a:r>
            <a:r>
              <a:rPr lang="en-US" b="1" u="sng" dirty="0" smtClean="0">
                <a:solidFill>
                  <a:srgbClr val="FF0000"/>
                </a:solidFill>
              </a:rPr>
              <a:t>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19800" y="3097964"/>
            <a:ext cx="2842766" cy="446276"/>
          </a:xfrm>
          <a:prstGeom prst="rect">
            <a:avLst/>
          </a:prstGeom>
          <a:noFill/>
        </p:spPr>
        <p:txBody>
          <a:bodyPr wrap="square" rtlCol="0">
            <a:spAutoFit/>
          </a:bodyPr>
          <a:lstStyle/>
          <a:p>
            <a:r>
              <a:rPr lang="en-US" sz="1150" b="1" dirty="0" smtClean="0">
                <a:solidFill>
                  <a:srgbClr val="0033CC"/>
                </a:solidFill>
              </a:rPr>
              <a:t>Impact of recent winter rains on S/Term drought in the US west coast states!!</a:t>
            </a:r>
            <a:endParaRPr lang="en-US" sz="1150" b="1" dirty="0">
              <a:solidFill>
                <a:srgbClr val="0033CC"/>
              </a:solidFill>
            </a:endParaRPr>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3282"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34</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11/12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71507" y="3087107"/>
            <a:ext cx="2789105" cy="446276"/>
          </a:xfrm>
          <a:prstGeom prst="rect">
            <a:avLst/>
          </a:prstGeom>
          <a:noFill/>
        </p:spPr>
        <p:txBody>
          <a:bodyPr wrap="square" rtlCol="0">
            <a:spAutoFit/>
          </a:bodyPr>
          <a:lstStyle/>
          <a:p>
            <a:r>
              <a:rPr lang="en-US" sz="1150" b="1" dirty="0" smtClean="0">
                <a:solidFill>
                  <a:srgbClr val="0033CC"/>
                </a:solidFill>
              </a:rPr>
              <a:t>Impact of recent winter rains on L/Term drought in the US west coast states!!</a:t>
            </a:r>
            <a:endParaRPr lang="en-US" sz="1150" b="1" dirty="0">
              <a:solidFill>
                <a:srgbClr val="0033CC"/>
              </a:solidFill>
            </a:endParaRPr>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idth:700px"/>
          <p:cNvPicPr/>
          <p:nvPr/>
        </p:nvPicPr>
        <p:blipFill>
          <a:blip r:embed="rId2">
            <a:extLst>
              <a:ext uri="{28A0092B-C50C-407E-A947-70E740481C1C}">
                <a14:useLocalDpi xmlns:a14="http://schemas.microsoft.com/office/drawing/2010/main" val="0"/>
              </a:ext>
            </a:extLst>
          </a:blip>
          <a:srcRect/>
          <a:stretch>
            <a:fillRect/>
          </a:stretch>
        </p:blipFill>
        <p:spPr bwMode="auto">
          <a:xfrm>
            <a:off x="1" y="762000"/>
            <a:ext cx="7277100" cy="5067061"/>
          </a:xfrm>
          <a:prstGeom prst="rect">
            <a:avLst/>
          </a:prstGeom>
          <a:noFill/>
          <a:ln>
            <a:noFill/>
          </a:ln>
        </p:spPr>
      </p:pic>
      <p:pic>
        <p:nvPicPr>
          <p:cNvPr id="13" name="Picture 12" descr="width:700px"/>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8085" y="5638800"/>
            <a:ext cx="1715915" cy="1195057"/>
          </a:xfrm>
          <a:prstGeom prst="rect">
            <a:avLst/>
          </a:prstGeom>
          <a:noFill/>
          <a:ln>
            <a:noFill/>
          </a:ln>
        </p:spPr>
      </p:pic>
      <p:sp>
        <p:nvSpPr>
          <p:cNvPr id="5" name="TextBox 4"/>
          <p:cNvSpPr txBox="1"/>
          <p:nvPr/>
        </p:nvSpPr>
        <p:spPr>
          <a:xfrm>
            <a:off x="228600" y="6658"/>
            <a:ext cx="7010400" cy="646331"/>
          </a:xfrm>
          <a:prstGeom prst="rect">
            <a:avLst/>
          </a:prstGeom>
          <a:noFill/>
        </p:spPr>
        <p:txBody>
          <a:bodyPr wrap="square" rtlCol="0">
            <a:spAutoFit/>
          </a:bodyPr>
          <a:lstStyle/>
          <a:p>
            <a:r>
              <a:rPr lang="en-US" b="1" dirty="0" smtClean="0">
                <a:solidFill>
                  <a:srgbClr val="FF0000"/>
                </a:solidFill>
              </a:rPr>
              <a:t>Week-4 Soil Moisture Percentile (SMP) </a:t>
            </a:r>
            <a:r>
              <a:rPr lang="en-US" b="1" dirty="0" err="1" smtClean="0">
                <a:solidFill>
                  <a:srgbClr val="FF0000"/>
                </a:solidFill>
              </a:rPr>
              <a:t>Fcst</a:t>
            </a:r>
            <a:r>
              <a:rPr lang="en-US" b="1" dirty="0" smtClean="0">
                <a:solidFill>
                  <a:srgbClr val="FF0000"/>
                </a:solidFill>
              </a:rPr>
              <a:t> </a:t>
            </a:r>
            <a:r>
              <a:rPr lang="en-US" dirty="0" smtClean="0"/>
              <a:t>based on VIC model forced with ECMWF-extended precipitation forecast! </a:t>
            </a:r>
            <a:endParaRPr lang="en-US" dirty="0"/>
          </a:p>
        </p:txBody>
      </p:sp>
      <p:sp>
        <p:nvSpPr>
          <p:cNvPr id="6" name="Rectangle 5"/>
          <p:cNvSpPr/>
          <p:nvPr/>
        </p:nvSpPr>
        <p:spPr>
          <a:xfrm>
            <a:off x="114300" y="6237295"/>
            <a:ext cx="8915400" cy="492443"/>
          </a:xfrm>
          <a:prstGeom prst="rect">
            <a:avLst/>
          </a:prstGeom>
        </p:spPr>
        <p:txBody>
          <a:bodyPr wrap="square">
            <a:spAutoFit/>
          </a:bodyPr>
          <a:lstStyle/>
          <a:p>
            <a:r>
              <a:rPr lang="en-US" sz="1400" dirty="0" smtClean="0"/>
              <a:t>(From Drs. Li Xu and Yun Fan)  More detail at From: </a:t>
            </a:r>
            <a:r>
              <a:rPr lang="en-US" sz="1200" dirty="0" smtClean="0"/>
              <a:t>https</a:t>
            </a:r>
            <a:r>
              <a:rPr lang="en-US" sz="1200" dirty="0"/>
              <a:t>://</a:t>
            </a:r>
            <a:r>
              <a:rPr lang="en-US" sz="1200" dirty="0" smtClean="0"/>
              <a:t>www.cpc.ncep.noaa.gov/products/people/lxu/flashd/flash_prediction.html#10</a:t>
            </a:r>
            <a:endParaRPr lang="en-US" sz="12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Based on Yesterday’s IC</a:t>
            </a:r>
            <a:endParaRPr lang="en-US" dirty="0"/>
          </a:p>
        </p:txBody>
      </p:sp>
      <p:sp>
        <p:nvSpPr>
          <p:cNvPr id="3" name="Rectangle 2"/>
          <p:cNvSpPr/>
          <p:nvPr/>
        </p:nvSpPr>
        <p:spPr>
          <a:xfrm>
            <a:off x="73236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64602" y="1143000"/>
            <a:ext cx="2286000" cy="3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77100" y="3400138"/>
            <a:ext cx="1752600" cy="1815882"/>
          </a:xfrm>
          <a:prstGeom prst="rect">
            <a:avLst/>
          </a:prstGeom>
          <a:noFill/>
        </p:spPr>
        <p:txBody>
          <a:bodyPr wrap="square" rtlCol="0">
            <a:spAutoFit/>
          </a:bodyPr>
          <a:lstStyle/>
          <a:p>
            <a:r>
              <a:rPr lang="en-US" sz="1400" dirty="0" smtClean="0"/>
              <a:t>While not exactly mapping 1-to-1 with the drought areas, this map is generally connected to the drought areas in some ways, as it is related to soil moisture!! </a:t>
            </a:r>
            <a:endParaRPr lang="en-US" sz="1400" dirty="0"/>
          </a:p>
        </p:txBody>
      </p:sp>
      <p:sp>
        <p:nvSpPr>
          <p:cNvPr id="7" name="TextBox 6"/>
          <p:cNvSpPr txBox="1"/>
          <p:nvPr/>
        </p:nvSpPr>
        <p:spPr>
          <a:xfrm>
            <a:off x="7848600" y="6658"/>
            <a:ext cx="1295400" cy="369332"/>
          </a:xfrm>
          <a:prstGeom prst="rect">
            <a:avLst/>
          </a:prstGeom>
          <a:noFill/>
        </p:spPr>
        <p:txBody>
          <a:bodyPr wrap="square" rtlCol="0">
            <a:spAutoFit/>
          </a:bodyPr>
          <a:lstStyle/>
          <a:p>
            <a:r>
              <a:rPr lang="en-US" dirty="0" smtClean="0">
                <a:solidFill>
                  <a:srgbClr val="FF0000"/>
                </a:solidFill>
              </a:rPr>
              <a:t>This month</a:t>
            </a:r>
            <a:endParaRPr lang="en-US" dirty="0">
              <a:solidFill>
                <a:srgbClr val="FF0000"/>
              </a:solidFill>
            </a:endParaRPr>
          </a:p>
        </p:txBody>
      </p:sp>
      <p:sp>
        <p:nvSpPr>
          <p:cNvPr id="10" name="Rectangle 9"/>
          <p:cNvSpPr/>
          <p:nvPr/>
        </p:nvSpPr>
        <p:spPr>
          <a:xfrm>
            <a:off x="5347317" y="1350107"/>
            <a:ext cx="1905000" cy="3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23661" y="5410200"/>
            <a:ext cx="1820339" cy="261610"/>
          </a:xfrm>
          <a:prstGeom prst="rect">
            <a:avLst/>
          </a:prstGeom>
          <a:noFill/>
        </p:spPr>
        <p:txBody>
          <a:bodyPr wrap="square" rtlCol="0">
            <a:spAutoFit/>
          </a:bodyPr>
          <a:lstStyle/>
          <a:p>
            <a:r>
              <a:rPr lang="en-US" sz="1100" dirty="0" smtClean="0"/>
              <a:t>Above Slide from last month</a:t>
            </a:r>
            <a:endParaRPr lang="en-US" sz="1100" dirty="0"/>
          </a:p>
        </p:txBody>
      </p:sp>
    </p:spTree>
    <p:extLst>
      <p:ext uri="{BB962C8B-B14F-4D97-AF65-F5344CB8AC3E}">
        <p14:creationId xmlns:p14="http://schemas.microsoft.com/office/powerpoint/2010/main" val="272223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July</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JAS</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36</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10"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9" y="0"/>
            <a:ext cx="3960233" cy="305928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445" y="-28168"/>
            <a:ext cx="3838556" cy="296528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2" y="3257550"/>
            <a:ext cx="3971550" cy="3068023"/>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257550"/>
            <a:ext cx="3851275" cy="2975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37</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JAS</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57150" y="381000"/>
            <a:ext cx="9010650" cy="6143625"/>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r="51510"/>
          <a:stretch/>
        </p:blipFill>
        <p:spPr>
          <a:xfrm>
            <a:off x="-7215" y="320457"/>
            <a:ext cx="2293215" cy="5768548"/>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38</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3" y="6135469"/>
            <a:ext cx="2184181"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 I.C.</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3573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62600" y="609600"/>
            <a:ext cx="381000" cy="525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6477000" y="5791200"/>
            <a:ext cx="381001"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114800" y="5791200"/>
            <a:ext cx="381001"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5"/>
          <a:stretch>
            <a:fillRect/>
          </a:stretch>
        </p:blipFill>
        <p:spPr>
          <a:xfrm>
            <a:off x="2384026" y="320458"/>
            <a:ext cx="4626374" cy="5768548"/>
          </a:xfrm>
          <a:prstGeom prst="rect">
            <a:avLst/>
          </a:prstGeom>
        </p:spPr>
      </p:pic>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864219" y="1066800"/>
            <a:ext cx="2250581" cy="1357914"/>
          </a:xfrm>
          <a:prstGeom prst="straightConnector1">
            <a:avLst/>
          </a:prstGeom>
          <a:ln w="15875">
            <a:solidFill>
              <a:srgbClr val="FF0000"/>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39</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27641" y="670801"/>
            <a:ext cx="2205978"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5814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stretch>
            <a:fillRect/>
          </a:stretch>
        </p:blipFill>
        <p:spPr>
          <a:xfrm>
            <a:off x="686323" y="1219201"/>
            <a:ext cx="4295775" cy="4963180"/>
          </a:xfrm>
          <a:prstGeom prst="rect">
            <a:avLst/>
          </a:prstGeom>
        </p:spPr>
      </p:pic>
      <p:pic>
        <p:nvPicPr>
          <p:cNvPr id="12" name="Picture 11"/>
          <p:cNvPicPr>
            <a:picLocks noChangeAspect="1"/>
          </p:cNvPicPr>
          <p:nvPr/>
        </p:nvPicPr>
        <p:blipFill>
          <a:blip r:embed="rId7"/>
          <a:stretch>
            <a:fillRect/>
          </a:stretch>
        </p:blipFill>
        <p:spPr>
          <a:xfrm>
            <a:off x="44825" y="1219199"/>
            <a:ext cx="611814" cy="4963181"/>
          </a:xfrm>
          <a:prstGeom prst="rect">
            <a:avLst/>
          </a:prstGeom>
        </p:spPr>
      </p:pic>
      <p:pic>
        <p:nvPicPr>
          <p:cNvPr id="14" name="Picture 13"/>
          <p:cNvPicPr>
            <a:picLocks noChangeAspect="1"/>
          </p:cNvPicPr>
          <p:nvPr/>
        </p:nvPicPr>
        <p:blipFill>
          <a:blip r:embed="rId8"/>
          <a:stretch>
            <a:fillRect/>
          </a:stretch>
        </p:blipFill>
        <p:spPr>
          <a:xfrm>
            <a:off x="5287904" y="916372"/>
            <a:ext cx="3633787" cy="2653006"/>
          </a:xfrm>
          <a:prstGeom prst="rect">
            <a:avLst/>
          </a:prstGeom>
        </p:spPr>
      </p:pic>
      <p:pic>
        <p:nvPicPr>
          <p:cNvPr id="3074" name="Picture 2"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9716" y="3810000"/>
            <a:ext cx="3613225" cy="275656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5062785"/>
            <a:ext cx="2149444" cy="1642815"/>
          </a:xfrm>
          <a:prstGeom prst="rect">
            <a:avLst/>
          </a:prstGeom>
          <a:noFill/>
          <a:ln>
            <a:noFill/>
          </a:ln>
        </p:spPr>
      </p:pic>
      <p:pic>
        <p:nvPicPr>
          <p:cNvPr id="24" name="Picture 23" descr="Drought Monitor for usd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0"/>
            <a:ext cx="7108933" cy="3212435"/>
            <a:chOff x="5171" y="49406"/>
            <a:chExt cx="7108933" cy="3212435"/>
          </a:xfrm>
        </p:grpSpPr>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158138"/>
            <a:ext cx="719436" cy="176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61874" y="4876800"/>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094052" y="1900239"/>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56674" y="6052529"/>
            <a:ext cx="6787362" cy="692497"/>
          </a:xfrm>
          <a:prstGeom prst="rect">
            <a:avLst/>
          </a:prstGeom>
          <a:noFill/>
        </p:spPr>
        <p:txBody>
          <a:bodyPr wrap="square" rtlCol="0">
            <a:spAutoFit/>
          </a:bodyPr>
          <a:lstStyle/>
          <a:p>
            <a:r>
              <a:rPr lang="en-US" sz="1300" dirty="0" smtClean="0"/>
              <a:t>In early 2023 (interestingly coincidentally as ten years ago in 2013!) there is such a drastic decrease in the coverage of US drought areas in all categories!! This time, even the many CA reservoirs are well near their historic averages! </a:t>
            </a:r>
            <a:endParaRPr lang="en-US" sz="1300" dirty="0"/>
          </a:p>
        </p:txBody>
      </p:sp>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68" y="3150893"/>
            <a:ext cx="493763" cy="214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048000"/>
            <a:ext cx="588365" cy="228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7"/>
          <a:stretch>
            <a:fillRect/>
          </a:stretch>
        </p:blipFill>
        <p:spPr>
          <a:xfrm>
            <a:off x="544017" y="3098614"/>
            <a:ext cx="5018583" cy="2892474"/>
          </a:xfrm>
          <a:prstGeom prst="rect">
            <a:avLst/>
          </a:prstGeom>
        </p:spPr>
      </p:pic>
      <p:pic>
        <p:nvPicPr>
          <p:cNvPr id="12" name="Picture 11"/>
          <p:cNvPicPr>
            <a:picLocks noChangeAspect="1"/>
          </p:cNvPicPr>
          <p:nvPr/>
        </p:nvPicPr>
        <p:blipFill>
          <a:blip r:embed="rId8"/>
          <a:stretch>
            <a:fillRect/>
          </a:stretch>
        </p:blipFill>
        <p:spPr>
          <a:xfrm>
            <a:off x="7010400" y="3118712"/>
            <a:ext cx="2133600" cy="1754515"/>
          </a:xfrm>
          <a:prstGeom prst="rect">
            <a:avLst/>
          </a:prstGeom>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40</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8	              17          25</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a:t>
            </a:r>
            <a:r>
              <a:rPr lang="en-US" sz="1350" u="sng" dirty="0" smtClean="0">
                <a:solidFill>
                  <a:srgbClr val="0033CC"/>
                </a:solidFill>
              </a:rPr>
              <a:t>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6312130" y="1705654"/>
            <a:ext cx="2860460" cy="4695146"/>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13855" y="76200"/>
            <a:ext cx="9144000" cy="6781800"/>
          </a:xfrm>
        </p:spPr>
        <p:txBody>
          <a:bodyPr/>
          <a:lstStyle/>
          <a:p>
            <a:pPr marL="571500" indent="-571500" eaLnBrk="1" fontAlgn="auto" hangingPunct="1">
              <a:spcBef>
                <a:spcPct val="50000"/>
              </a:spcBef>
              <a:spcAft>
                <a:spcPts val="0"/>
              </a:spcAft>
              <a:buNone/>
              <a:defRP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00" dirty="0">
                <a:latin typeface="Trebuchet MS" panose="020B0603020202020204" pitchFamily="34" charset="0"/>
              </a:rPr>
              <a:t>Towards the end of last year 2022, until December or so, severe drought conditions (both short and long term) remained in the west, mild drought conditions expanded in to portions of the eastern half of the US also, covering most of the country with very  high % areas of the entire US affected by drought. The situation now is now suddenly and drastically different. </a:t>
            </a:r>
          </a:p>
          <a:p>
            <a:pPr marL="285750" indent="-285750">
              <a:buFont typeface="Arial" panose="020B0604020202020204" pitchFamily="34" charset="0"/>
              <a:buChar char="•"/>
            </a:pPr>
            <a:r>
              <a:rPr lang="en-US" sz="1200" dirty="0">
                <a:latin typeface="Trebuchet MS" panose="020B0603020202020204" pitchFamily="34" charset="0"/>
              </a:rPr>
              <a:t>With the start of winter rainy season in CA and the west coast states, the deluge/excess rain over CA and vicinity during the many weeks in winter months wiped out not only the S-term drought but also the L-term drought in most areas. Water levels in most CA reservoirs are now ABOVE their normal levels. However, the water storage levels in the huge Lake Powell and Lake Mead in NV continue to remain historically low, and decade(s) long hydrological drought still lingers. Recharge in to these two reservoirs from subsurface stream flows has been severely impacted</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Across the US, there is a considerable decrease and sudden drop in the areal coverage of all drought categories. Area covered by &gt;D1 category drought is now &lt; 25%. </a:t>
            </a:r>
          </a:p>
          <a:p>
            <a:pPr marL="285750" indent="-285750">
              <a:buFont typeface="Arial" panose="020B0604020202020204" pitchFamily="34" charset="0"/>
              <a:buChar char="•"/>
            </a:pPr>
            <a:r>
              <a:rPr lang="en-US" sz="1200" dirty="0" smtClean="0">
                <a:latin typeface="Trebuchet MS" panose="020B0603020202020204" pitchFamily="34" charset="0"/>
              </a:rPr>
              <a:t>The </a:t>
            </a:r>
            <a:r>
              <a:rPr lang="en-US" sz="1200" dirty="0">
                <a:latin typeface="Trebuchet MS" panose="020B0603020202020204" pitchFamily="34" charset="0"/>
              </a:rPr>
              <a:t>sudden expansion of dry, S-term drought conditions in parts of upper mid-west and northeast has taken on a new dimension</a:t>
            </a:r>
            <a:r>
              <a:rPr lang="en-US" sz="1200" dirty="0" smtClean="0">
                <a:latin typeface="Trebuchet MS" panose="020B0603020202020204" pitchFamily="34" charset="0"/>
              </a:rPr>
              <a:t>.</a:t>
            </a:r>
            <a:endParaRPr lang="en-US" altLang="en-US" sz="1500" b="1" dirty="0" smtClean="0">
              <a:solidFill>
                <a:srgbClr val="FF0000"/>
              </a:solidFill>
              <a:latin typeface="Trebuchet MS" panose="020B0603020202020204" pitchFamily="34" charset="0"/>
            </a:endParaRPr>
          </a:p>
          <a:p>
            <a:pPr marL="0" indent="0">
              <a:spcBef>
                <a:spcPct val="50000"/>
              </a:spcBef>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200" dirty="0">
                <a:latin typeface="Trebuchet MS" panose="020B0603020202020204" pitchFamily="34" charset="0"/>
              </a:rPr>
              <a:t>El Niño conditions are present and are expected to gradually strengthen into the Northern Hemisphere winter 2023-24. </a:t>
            </a:r>
            <a:endParaRPr lang="en-US" altLang="en-US" sz="1200" dirty="0" smtClean="0">
              <a:solidFill>
                <a:srgbClr val="FF0000"/>
              </a:solidFill>
              <a:latin typeface="Trebuchet MS" panose="020B0603020202020204" pitchFamily="34" charset="0"/>
            </a:endParaRPr>
          </a:p>
          <a:p>
            <a:pPr marL="0" indent="0">
              <a:spcBef>
                <a:spcPct val="50000"/>
              </a:spcBef>
              <a:buNone/>
            </a:pPr>
            <a:r>
              <a:rPr lang="en-US" altLang="en-US" sz="1500" b="1" dirty="0" smtClean="0">
                <a:solidFill>
                  <a:srgbClr val="FF0000"/>
                </a:solidFill>
                <a:latin typeface="Trebuchet MS" panose="020B0603020202020204" pitchFamily="34" charset="0"/>
              </a:rPr>
              <a:t>Prediction</a:t>
            </a:r>
            <a:r>
              <a:rPr lang="en-US" altLang="en-US" sz="1500" b="1" dirty="0" smtClean="0">
                <a:solidFill>
                  <a:srgbClr val="FF0000"/>
                </a:solidFill>
                <a:latin typeface="Trebuchet MS" panose="020B0603020202020204" pitchFamily="34" charset="0"/>
              </a:rPr>
              <a:t>: </a:t>
            </a:r>
            <a:r>
              <a:rPr lang="en-US" altLang="en-US" sz="1200" dirty="0" smtClean="0">
                <a:latin typeface="Trebuchet MS" panose="020B0603020202020204" pitchFamily="34" charset="0"/>
              </a:rPr>
              <a:t>The transition from the third-year La Nina to </a:t>
            </a:r>
            <a:r>
              <a:rPr lang="en-US" altLang="en-US" sz="1200" dirty="0" smtClean="0">
                <a:latin typeface="Trebuchet MS" panose="020B0603020202020204" pitchFamily="34" charset="0"/>
              </a:rPr>
              <a:t> an El </a:t>
            </a:r>
            <a:r>
              <a:rPr lang="en-US" altLang="en-US" sz="1200" dirty="0" smtClean="0">
                <a:latin typeface="Trebuchet MS" panose="020B0603020202020204" pitchFamily="34" charset="0"/>
              </a:rPr>
              <a:t>Nino </a:t>
            </a:r>
            <a:r>
              <a:rPr lang="en-US" altLang="en-US" sz="1200" dirty="0" smtClean="0">
                <a:latin typeface="Trebuchet MS" panose="020B0603020202020204" pitchFamily="34" charset="0"/>
              </a:rPr>
              <a:t>happened </a:t>
            </a:r>
            <a:r>
              <a:rPr lang="en-US" altLang="en-US" sz="1200" dirty="0" smtClean="0">
                <a:latin typeface="Trebuchet MS" panose="020B0603020202020204" pitchFamily="34" charset="0"/>
              </a:rPr>
              <a:t>in a </a:t>
            </a:r>
            <a:r>
              <a:rPr lang="en-US" altLang="en-US" sz="1200" dirty="0" smtClean="0">
                <a:latin typeface="Trebuchet MS" panose="020B0603020202020204" pitchFamily="34" charset="0"/>
              </a:rPr>
              <a:t>great hurry in the tropical equatorial subsurface conditions/temperatures. However, t</a:t>
            </a:r>
            <a:r>
              <a:rPr lang="en-US" altLang="en-US" sz="1200" dirty="0" smtClean="0">
                <a:latin typeface="Trebuchet MS" panose="020B0603020202020204" pitchFamily="34" charset="0"/>
              </a:rPr>
              <a:t>he expected, associated air-sea coupling and its signature in the equatorial Pacific has not caught up, or happened yet. The forecast from dynamical models and the statistical models in the next few months regarding the strength of an upcoming El Nino vary differently. While the dynamical models are more bullish the others are somewhat conservative. </a:t>
            </a:r>
            <a:r>
              <a:rPr lang="en-US" altLang="en-US" sz="1200" dirty="0" smtClean="0">
                <a:latin typeface="Trebuchet MS" panose="020B0603020202020204" pitchFamily="34" charset="0"/>
              </a:rPr>
              <a:t>It </a:t>
            </a:r>
            <a:r>
              <a:rPr lang="en-US" altLang="en-US" sz="1200" dirty="0" smtClean="0">
                <a:latin typeface="Trebuchet MS" panose="020B0603020202020204" pitchFamily="34" charset="0"/>
              </a:rPr>
              <a:t>is not clear if </a:t>
            </a:r>
            <a:r>
              <a:rPr lang="en-US" altLang="en-US" sz="1200" dirty="0">
                <a:latin typeface="Trebuchet MS" panose="020B0603020202020204" pitchFamily="34" charset="0"/>
              </a:rPr>
              <a:t>d</a:t>
            </a:r>
            <a:r>
              <a:rPr lang="en-US" altLang="en-US" sz="1200" dirty="0" smtClean="0">
                <a:latin typeface="Trebuchet MS" panose="020B0603020202020204" pitchFamily="34" charset="0"/>
              </a:rPr>
              <a:t>uring the upcoming forecast </a:t>
            </a:r>
            <a:r>
              <a:rPr lang="en-US" altLang="en-US" sz="1200" dirty="0" smtClean="0">
                <a:latin typeface="Trebuchet MS" panose="020B0603020202020204" pitchFamily="34" charset="0"/>
              </a:rPr>
              <a:t>JAS </a:t>
            </a:r>
            <a:r>
              <a:rPr lang="en-US" altLang="en-US" sz="1200" dirty="0" smtClean="0">
                <a:latin typeface="Trebuchet MS" panose="020B0603020202020204" pitchFamily="34" charset="0"/>
              </a:rPr>
              <a:t>season, if </a:t>
            </a:r>
            <a:r>
              <a:rPr lang="en-US" altLang="en-US" sz="1200" dirty="0" smtClean="0">
                <a:latin typeface="Trebuchet MS" panose="020B0603020202020204" pitchFamily="34" charset="0"/>
              </a:rPr>
              <a:t>the </a:t>
            </a:r>
            <a:r>
              <a:rPr lang="en-US" altLang="en-US" sz="1200" dirty="0" smtClean="0">
                <a:latin typeface="Trebuchet MS" panose="020B0603020202020204" pitchFamily="34" charset="0"/>
              </a:rPr>
              <a:t>expected air-sea coupling and the tele-connective impacts will </a:t>
            </a:r>
            <a:r>
              <a:rPr lang="en-US" altLang="en-US" sz="1200" dirty="0" smtClean="0">
                <a:latin typeface="Trebuchet MS" panose="020B0603020202020204" pitchFamily="34" charset="0"/>
              </a:rPr>
              <a:t>actually take </a:t>
            </a:r>
            <a:r>
              <a:rPr lang="en-US" altLang="en-US" sz="1200" dirty="0" smtClean="0">
                <a:latin typeface="Trebuchet MS" panose="020B0603020202020204" pitchFamily="34" charset="0"/>
              </a:rPr>
              <a:t>place. </a:t>
            </a:r>
            <a:r>
              <a:rPr lang="en-US" altLang="en-US" sz="1200" dirty="0" smtClean="0">
                <a:latin typeface="Trebuchet MS" panose="020B0603020202020204" pitchFamily="34" charset="0"/>
              </a:rPr>
              <a:t>This forecast season presents a challenge in the context of developing El Nino.</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While the models are lately having difficulty in predicting </a:t>
            </a:r>
            <a:r>
              <a:rPr lang="en-US" sz="1200" dirty="0" smtClean="0">
                <a:latin typeface="Trebuchet MS" panose="020B0603020202020204" pitchFamily="34" charset="0"/>
              </a:rPr>
              <a:t>(seasonal time scale) even </a:t>
            </a:r>
            <a:r>
              <a:rPr lang="en-US" sz="1200" dirty="0" smtClean="0">
                <a:latin typeface="Trebuchet MS" panose="020B0603020202020204" pitchFamily="34" charset="0"/>
              </a:rPr>
              <a:t>during this past winter season under </a:t>
            </a:r>
            <a:r>
              <a:rPr lang="en-US" sz="1200" dirty="0" smtClean="0">
                <a:latin typeface="Trebuchet MS" panose="020B0603020202020204" pitchFamily="34" charset="0"/>
              </a:rPr>
              <a:t>established La </a:t>
            </a:r>
            <a:r>
              <a:rPr lang="en-US" sz="1200" dirty="0" smtClean="0">
                <a:latin typeface="Trebuchet MS" panose="020B0603020202020204" pitchFamily="34" charset="0"/>
              </a:rPr>
              <a:t>Nina conditions (look at California deluge!) it will be difficult </a:t>
            </a:r>
            <a:r>
              <a:rPr lang="en-US" sz="1200" dirty="0" smtClean="0">
                <a:latin typeface="Trebuchet MS" panose="020B0603020202020204" pitchFamily="34" charset="0"/>
              </a:rPr>
              <a:t>for the models know to forecast what </a:t>
            </a:r>
            <a:r>
              <a:rPr lang="en-US" sz="1200" dirty="0" smtClean="0">
                <a:latin typeface="Trebuchet MS" panose="020B0603020202020204" pitchFamily="34" charset="0"/>
              </a:rPr>
              <a:t>will happen during the </a:t>
            </a:r>
            <a:r>
              <a:rPr lang="en-US" sz="1200" dirty="0" smtClean="0">
                <a:latin typeface="Trebuchet MS" panose="020B0603020202020204" pitchFamily="34" charset="0"/>
              </a:rPr>
              <a:t>upcoming/how El </a:t>
            </a:r>
            <a:r>
              <a:rPr lang="en-US" sz="1200" dirty="0" smtClean="0">
                <a:latin typeface="Trebuchet MS" panose="020B0603020202020204" pitchFamily="34" charset="0"/>
              </a:rPr>
              <a:t>Nino-</a:t>
            </a:r>
            <a:r>
              <a:rPr lang="en-US" sz="1200" dirty="0" err="1" smtClean="0">
                <a:latin typeface="Trebuchet MS" panose="020B0603020202020204" pitchFamily="34" charset="0"/>
              </a:rPr>
              <a:t>ish</a:t>
            </a:r>
            <a:r>
              <a:rPr lang="en-US" sz="1200" dirty="0" smtClean="0">
                <a:latin typeface="Trebuchet MS" panose="020B0603020202020204" pitchFamily="34" charset="0"/>
              </a:rPr>
              <a:t>? forecast season </a:t>
            </a:r>
            <a:r>
              <a:rPr lang="en-US" sz="1200" dirty="0" smtClean="0">
                <a:latin typeface="Trebuchet MS" panose="020B0603020202020204" pitchFamily="34" charset="0"/>
              </a:rPr>
              <a:t>JAS.  </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The NMME model’s precip guidance in the drought impacted central US states is suggesting slightly above normal precip for </a:t>
            </a:r>
            <a:r>
              <a:rPr lang="en-US" sz="1200" dirty="0" smtClean="0">
                <a:latin typeface="Trebuchet MS" panose="020B0603020202020204" pitchFamily="34" charset="0"/>
              </a:rPr>
              <a:t>July and for </a:t>
            </a:r>
            <a:r>
              <a:rPr lang="en-US" sz="1200" dirty="0" smtClean="0">
                <a:latin typeface="Trebuchet MS" panose="020B0603020202020204" pitchFamily="34" charset="0"/>
              </a:rPr>
              <a:t>the forecast </a:t>
            </a:r>
            <a:r>
              <a:rPr lang="en-US" sz="1200" dirty="0" smtClean="0">
                <a:latin typeface="Trebuchet MS" panose="020B0603020202020204" pitchFamily="34" charset="0"/>
              </a:rPr>
              <a:t>season JAS, </a:t>
            </a:r>
            <a:r>
              <a:rPr lang="en-US" sz="1200" dirty="0" smtClean="0">
                <a:latin typeface="Trebuchet MS" panose="020B0603020202020204" pitchFamily="34" charset="0"/>
              </a:rPr>
              <a:t>which may help the drought in the region. </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However, a relatively poor southwest monsoon season is also forecast by the models (after two years in a row of good southwest monsoon season!). This may trigger again a short term drought in parts of the four corner states, especially in AZ/NM/CO, by the end of the JAS season. </a:t>
            </a:r>
          </a:p>
          <a:p>
            <a:pPr marL="285750" indent="-285750">
              <a:buFont typeface="Arial" panose="020B0604020202020204" pitchFamily="34" charset="0"/>
              <a:buChar char="•"/>
            </a:pPr>
            <a:r>
              <a:rPr lang="en-US" sz="1200" dirty="0" smtClean="0">
                <a:latin typeface="Trebuchet MS" panose="020B0603020202020204" pitchFamily="34" charset="0"/>
              </a:rPr>
              <a:t>The Upper Midwest, IL/IN/MI  and central plain states IA/MO and even parts of NE/KS may develop some short term drought particularly more so in the next month(s). The NMME model is not predicting the canonical El Nino impact  in the east for various reasons. So it is not clear, if the developing dryness in the aforementioned regions will develop into a full fledged drought by the end of the forecast season JAS.  Drought along Atlantic coastal states may not last by end of JAS season. </a:t>
            </a:r>
            <a:r>
              <a:rPr lang="en-US" sz="1200" dirty="0" smtClean="0">
                <a:latin typeface="Trebuchet MS" panose="020B0603020202020204" pitchFamily="34" charset="0"/>
              </a:rPr>
              <a:t>*****</a:t>
            </a:r>
            <a:endParaRPr lang="en-US" sz="1300" i="1" kern="1200" dirty="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423487" y="1768505"/>
            <a:ext cx="3120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May –  31 Jul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4</a:t>
            </a:r>
            <a:r>
              <a:rPr lang="en-US" altLang="en-US" sz="1400" dirty="0" smtClean="0">
                <a:latin typeface="Times New Roman" pitchFamily="18" charset="0"/>
              </a:rPr>
              <a:t>/30/23</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May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4</a:t>
            </a:r>
            <a:r>
              <a:rPr lang="en-US" altLang="en-US" sz="1400" dirty="0" smtClean="0">
                <a:latin typeface="Times New Roman" pitchFamily="18" charset="0"/>
              </a:rPr>
              <a:t>/30/23</a:t>
            </a:r>
            <a:endParaRPr lang="en-US" altLang="en-US" sz="1400" dirty="0">
              <a:latin typeface="Times New Roman" pitchFamily="18" charset="0"/>
            </a:endParaRPr>
          </a:p>
        </p:txBody>
      </p:sp>
      <p:sp>
        <p:nvSpPr>
          <p:cNvPr id="8" name="TextBox 7"/>
          <p:cNvSpPr txBox="1"/>
          <p:nvPr/>
        </p:nvSpPr>
        <p:spPr>
          <a:xfrm>
            <a:off x="4267200" y="606204"/>
            <a:ext cx="4868091" cy="1169551"/>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5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271007" y="4153540"/>
            <a:ext cx="418300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We said the recent winter rainy season (DJFM) along the west coast states, combined with the weakening/slowly exiting La Nina conditions is likely to improve the overall drought conditions and hence reduce the drought areal coverage in the United States, especially in the west and southwest.  But neither the models nor the forecasters expected this kind of quick recovery!  BUT Nevada/AZ  massive reservoirs/lakes (Mead/Powell) are still extremely low.</a:t>
            </a:r>
          </a:p>
        </p:txBody>
      </p:sp>
      <p:pic>
        <p:nvPicPr>
          <p:cNvPr id="12" name="Picture 11" descr="United States Seasonal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4267200" cy="3247078"/>
          </a:xfrm>
          <a:prstGeom prst="rect">
            <a:avLst/>
          </a:prstGeom>
          <a:noFill/>
          <a:ln>
            <a:noFill/>
          </a:ln>
        </p:spPr>
      </p:pic>
      <p:pic>
        <p:nvPicPr>
          <p:cNvPr id="13" name="Picture 12" descr="United States Monthly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41746"/>
            <a:ext cx="4487091" cy="3192404"/>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3" y="5905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1206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657600" y="3235880"/>
            <a:ext cx="609600" cy="269320"/>
            <a:chOff x="3657600" y="3235880"/>
            <a:chExt cx="609600" cy="269320"/>
          </a:xfrm>
        </p:grpSpPr>
        <p:cxnSp>
          <p:nvCxnSpPr>
            <p:cNvPr id="30" name="Straight Arrow Connector 29"/>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6618"/>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V="1">
            <a:off x="3429000" y="4267200"/>
            <a:ext cx="124854" cy="81063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4" name="Straight Arrow Connector 23"/>
          <p:cNvCxnSpPr/>
          <p:nvPr/>
        </p:nvCxnSpPr>
        <p:spPr>
          <a:xfrm flipV="1">
            <a:off x="34290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1628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657600" y="3235880"/>
            <a:ext cx="609600" cy="269320"/>
            <a:chOff x="3657600" y="3235880"/>
            <a:chExt cx="609600" cy="269320"/>
          </a:xfrm>
        </p:grpSpPr>
        <p:cxnSp>
          <p:nvCxnSpPr>
            <p:cNvPr id="27" name="Straight Arrow Connector 26"/>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32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3657600" y="3235880"/>
            <a:ext cx="609600" cy="269320"/>
            <a:chOff x="3657600" y="3235880"/>
            <a:chExt cx="609600" cy="269320"/>
          </a:xfrm>
        </p:grpSpPr>
        <p:cxnSp>
          <p:nvCxnSpPr>
            <p:cNvPr id="17" name="Straight Arrow Connector 16"/>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6"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447800" y="3244112"/>
            <a:ext cx="2106054" cy="29024"/>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447800" y="652107"/>
            <a:ext cx="1" cy="274831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410200" y="4923674"/>
            <a:ext cx="990600" cy="334126"/>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866854" y="6021005"/>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3" name="Group 32"/>
          <p:cNvGrpSpPr/>
          <p:nvPr/>
        </p:nvGrpSpPr>
        <p:grpSpPr>
          <a:xfrm>
            <a:off x="3657600" y="3235880"/>
            <a:ext cx="609600" cy="269320"/>
            <a:chOff x="3657600" y="3235880"/>
            <a:chExt cx="609600" cy="269320"/>
          </a:xfrm>
        </p:grpSpPr>
        <p:cxnSp>
          <p:nvCxnSpPr>
            <p:cNvPr id="34" name="Straight Arrow Connector 33"/>
            <p:cNvCxnSpPr/>
            <p:nvPr/>
          </p:nvCxnSpPr>
          <p:spPr>
            <a:xfrm flipV="1">
              <a:off x="4267200" y="3235880"/>
              <a:ext cx="0" cy="2693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3810000" y="3235880"/>
              <a:ext cx="457200" cy="4072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657600" y="3272084"/>
              <a:ext cx="182726" cy="2331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116265</TotalTime>
  <Words>4181</Words>
  <Application>Microsoft Office PowerPoint</Application>
  <PresentationFormat>On-screen Show (4:3)</PresentationFormat>
  <Paragraphs>402</Paragraphs>
  <Slides>41</Slides>
  <Notes>11</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June 2023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10283</cp:revision>
  <cp:lastPrinted>2021-02-15T18:18:07Z</cp:lastPrinted>
  <dcterms:created xsi:type="dcterms:W3CDTF">2008-10-04T17:35:30Z</dcterms:created>
  <dcterms:modified xsi:type="dcterms:W3CDTF">2023-06-13T02:18:59Z</dcterms:modified>
</cp:coreProperties>
</file>