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handoutMasterIdLst>
    <p:handoutMasterId r:id="rId46"/>
  </p:handoutMasterIdLst>
  <p:sldIdLst>
    <p:sldId id="808" r:id="rId2"/>
    <p:sldId id="978" r:id="rId3"/>
    <p:sldId id="996" r:id="rId4"/>
    <p:sldId id="939" r:id="rId5"/>
    <p:sldId id="911" r:id="rId6"/>
    <p:sldId id="896" r:id="rId7"/>
    <p:sldId id="938" r:id="rId8"/>
    <p:sldId id="850" r:id="rId9"/>
    <p:sldId id="868" r:id="rId10"/>
    <p:sldId id="867" r:id="rId11"/>
    <p:sldId id="972" r:id="rId12"/>
    <p:sldId id="833" r:id="rId13"/>
    <p:sldId id="891" r:id="rId14"/>
    <p:sldId id="973" r:id="rId15"/>
    <p:sldId id="937" r:id="rId16"/>
    <p:sldId id="979" r:id="rId17"/>
    <p:sldId id="889" r:id="rId18"/>
    <p:sldId id="981"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77" r:id="rId32"/>
    <p:sldId id="1002" r:id="rId33"/>
    <p:sldId id="728" r:id="rId34"/>
    <p:sldId id="935" r:id="rId35"/>
    <p:sldId id="915" r:id="rId36"/>
    <p:sldId id="959" r:id="rId37"/>
    <p:sldId id="982" r:id="rId38"/>
    <p:sldId id="1004" r:id="rId39"/>
    <p:sldId id="1005" r:id="rId40"/>
    <p:sldId id="1006" r:id="rId41"/>
    <p:sldId id="1007" r:id="rId42"/>
    <p:sldId id="1008" r:id="rId43"/>
    <p:sldId id="1009" r:id="rId44"/>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9900"/>
    <a:srgbClr val="FF0000"/>
    <a:srgbClr val="008000"/>
    <a:srgbClr val="6600CC"/>
    <a:srgbClr val="33CC33"/>
    <a:srgbClr val="9A7500"/>
    <a:srgbClr val="FF3300"/>
    <a:srgbClr val="FA5236"/>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8" autoAdjust="0"/>
    <p:restoredTop sz="91419" autoAdjust="0"/>
  </p:normalViewPr>
  <p:slideViewPr>
    <p:cSldViewPr>
      <p:cViewPr varScale="1">
        <p:scale>
          <a:sx n="115" d="100"/>
          <a:sy n="115" d="100"/>
        </p:scale>
        <p:origin x="114" y="174"/>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37</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CE149-15BD-B646-8393-D0BEE02D35EB}" type="slidenum">
              <a:rPr lang="en-US" smtClean="0"/>
              <a:t>39</a:t>
            </a:fld>
            <a:endParaRPr lang="en-US"/>
          </a:p>
        </p:txBody>
      </p:sp>
    </p:spTree>
    <p:extLst>
      <p:ext uri="{BB962C8B-B14F-4D97-AF65-F5344CB8AC3E}">
        <p14:creationId xmlns:p14="http://schemas.microsoft.com/office/powerpoint/2010/main" val="3987665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CE149-15BD-B646-8393-D0BEE02D35EB}" type="slidenum">
              <a:rPr lang="en-US" smtClean="0"/>
              <a:t>40</a:t>
            </a:fld>
            <a:endParaRPr lang="en-US"/>
          </a:p>
        </p:txBody>
      </p:sp>
    </p:spTree>
    <p:extLst>
      <p:ext uri="{BB962C8B-B14F-4D97-AF65-F5344CB8AC3E}">
        <p14:creationId xmlns:p14="http://schemas.microsoft.com/office/powerpoint/2010/main" val="549059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CE149-15BD-B646-8393-D0BEE02D35EB}" type="slidenum">
              <a:rPr lang="en-US" smtClean="0"/>
              <a:t>41</a:t>
            </a:fld>
            <a:endParaRPr lang="en-US"/>
          </a:p>
        </p:txBody>
      </p:sp>
    </p:spTree>
    <p:extLst>
      <p:ext uri="{BB962C8B-B14F-4D97-AF65-F5344CB8AC3E}">
        <p14:creationId xmlns:p14="http://schemas.microsoft.com/office/powerpoint/2010/main" val="3577899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CE149-15BD-B646-8393-D0BEE02D35EB}" type="slidenum">
              <a:rPr lang="en-US" smtClean="0"/>
              <a:t>42</a:t>
            </a:fld>
            <a:endParaRPr lang="en-US"/>
          </a:p>
        </p:txBody>
      </p:sp>
    </p:spTree>
    <p:extLst>
      <p:ext uri="{BB962C8B-B14F-4D97-AF65-F5344CB8AC3E}">
        <p14:creationId xmlns:p14="http://schemas.microsoft.com/office/powerpoint/2010/main" val="1924053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4627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4</a:t>
            </a:fld>
            <a:endParaRPr lang="en-US" altLang="en-US" dirty="0"/>
          </a:p>
        </p:txBody>
      </p:sp>
    </p:spTree>
    <p:extLst>
      <p:ext uri="{BB962C8B-B14F-4D97-AF65-F5344CB8AC3E}">
        <p14:creationId xmlns:p14="http://schemas.microsoft.com/office/powerpoint/2010/main" val="413731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3956646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gif"/><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gif"/><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drought.geo.msu.edu/research/forecast/smi.monthly.php" TargetMode="External"/><Relationship Id="rId7"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hyperlink" Target="https://doi.org/10.1080/07055900.1997.9649597"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41.xml.rels><?xml version="1.0" encoding="UTF-8" standalone="yes"?>
<Relationships xmlns="http://schemas.openxmlformats.org/package/2006/relationships"><Relationship Id="rId3" Type="http://schemas.openxmlformats.org/officeDocument/2006/relationships/hyperlink" Target="https://ftp.cpc.ncep.noaa.gov/CPC/li.xu/SDO/spei.html"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3" Type="http://schemas.openxmlformats.org/officeDocument/2006/relationships/hyperlink" Target="https://ftp.cpc.ncep.noaa.gov/CPC/li.xu/SDO/smp.htm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cpc.ncep.noaa.gov/products/people/lxu/flashd/flash_prediction.html#1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smtClean="0"/>
              <a:t>June 2024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914650"/>
            <a:ext cx="9144000" cy="363176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6 months-onwards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t>Subjective(delayed</a:t>
            </a:r>
            <a:r>
              <a:rPr lang="en-US" sz="1200" dirty="0"/>
              <a:t>) USDM vs Objective(real time) map! A few days </a:t>
            </a:r>
            <a:r>
              <a:rPr lang="en-US" sz="1200" dirty="0" smtClean="0"/>
              <a:t>of </a:t>
            </a:r>
            <a:r>
              <a:rPr lang="en-US" sz="1200" dirty="0"/>
              <a:t>recent heavy precip can change the USDM a lot</a:t>
            </a:r>
            <a:r>
              <a:rPr lang="en-US" sz="1200" dirty="0" smtClean="0"/>
              <a:t>!</a:t>
            </a:r>
          </a:p>
          <a:p>
            <a:pPr marL="285750" indent="-285750">
              <a:buFont typeface="Arial" panose="020B0604020202020204" pitchFamily="34" charset="0"/>
              <a:buChar char="•"/>
            </a:pPr>
            <a:endParaRPr lang="en-US" sz="1200" dirty="0" smtClean="0"/>
          </a:p>
          <a:p>
            <a:r>
              <a:rPr lang="en-US" sz="1200" b="1" u="sng" dirty="0" smtClean="0"/>
              <a:t>New (last few months):</a:t>
            </a:r>
          </a:p>
          <a:p>
            <a:pPr marL="285750" indent="-285750">
              <a:buFont typeface="Arial" panose="020B0604020202020204" pitchFamily="34" charset="0"/>
              <a:buChar char="•"/>
            </a:pPr>
            <a:r>
              <a:rPr lang="en-US" sz="1200" i="1" dirty="0" smtClean="0"/>
              <a:t>Towards objective drought monitoring goals, we introduced, a new objective AI/Deep-Learning based Experimental ODI (objective drought indicator, updated daily, Slide # 3) compared with Official USDM (US Drought Monitor, produced weekly by USDM authors).</a:t>
            </a:r>
          </a:p>
          <a:p>
            <a:endParaRPr lang="en-US" sz="1200" i="1" dirty="0" smtClean="0"/>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All these in preparation of a broad general push towards Probabilistic Drought outlooks. </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480303"/>
            <a:ext cx="7620000" cy="5886450"/>
          </a:xfrm>
          <a:prstGeom prst="rect">
            <a:avLst/>
          </a:prstGeom>
        </p:spPr>
      </p:pic>
      <p:sp>
        <p:nvSpPr>
          <p:cNvPr id="19" name="Rounded Rectangle 14">
            <a:extLst>
              <a:ext uri="{FF2B5EF4-FFF2-40B4-BE49-F238E27FC236}">
                <a16:creationId xmlns:a16="http://schemas.microsoft.com/office/drawing/2014/main" id="{FD86DCD3-F2DF-4A12-B2DA-8A876D98DD4D}"/>
              </a:ext>
            </a:extLst>
          </p:cNvPr>
          <p:cNvSpPr/>
          <p:nvPr/>
        </p:nvSpPr>
        <p:spPr>
          <a:xfrm>
            <a:off x="5562600" y="1445395"/>
            <a:ext cx="457200" cy="5358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1371600" y="1166321"/>
            <a:ext cx="8382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462779"/>
            <a:ext cx="7620000" cy="5886450"/>
          </a:xfrm>
          <a:prstGeom prst="rect">
            <a:avLst/>
          </a:prstGeom>
        </p:spPr>
      </p:pic>
      <p:sp>
        <p:nvSpPr>
          <p:cNvPr id="8" name="Rounded Rectangle 7"/>
          <p:cNvSpPr/>
          <p:nvPr/>
        </p:nvSpPr>
        <p:spPr>
          <a:xfrm>
            <a:off x="5105400" y="1214741"/>
            <a:ext cx="7620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029201" y="3958683"/>
            <a:ext cx="911224"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371600" y="3958682"/>
            <a:ext cx="838200"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886200" y="2067923"/>
            <a:ext cx="762000" cy="738664"/>
          </a:xfrm>
          <a:prstGeom prst="rect">
            <a:avLst/>
          </a:prstGeom>
          <a:noFill/>
        </p:spPr>
        <p:txBody>
          <a:bodyPr wrap="square" rtlCol="0">
            <a:spAutoFit/>
          </a:bodyPr>
          <a:lstStyle/>
          <a:p>
            <a:r>
              <a:rPr lang="en-US" sz="1400" b="1" dirty="0" smtClean="0">
                <a:solidFill>
                  <a:srgbClr val="FF0000"/>
                </a:solidFill>
              </a:rPr>
              <a:t>Deficits are not much</a:t>
            </a:r>
            <a:r>
              <a:rPr lang="en-US" sz="1400" dirty="0" smtClean="0"/>
              <a:t>!</a:t>
            </a:r>
            <a:endParaRPr lang="en-US" sz="1400" dirty="0"/>
          </a:p>
        </p:txBody>
      </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839200"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35703" y="5219700"/>
            <a:ext cx="2719897" cy="16383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306057" y="65683"/>
            <a:ext cx="2711450" cy="16699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08777" y="5037744"/>
            <a:ext cx="2690312" cy="17545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08777" y="3411562"/>
            <a:ext cx="2697280" cy="159887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3034028" y="4491927"/>
            <a:ext cx="457202" cy="412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42975" y="2374126"/>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pic>
        <p:nvPicPr>
          <p:cNvPr id="3" name="Picture 2"/>
          <p:cNvPicPr>
            <a:picLocks noChangeAspect="1"/>
          </p:cNvPicPr>
          <p:nvPr/>
        </p:nvPicPr>
        <p:blipFill>
          <a:blip r:embed="rId2"/>
          <a:stretch>
            <a:fillRect/>
          </a:stretch>
        </p:blipFill>
        <p:spPr>
          <a:xfrm>
            <a:off x="0" y="475211"/>
            <a:ext cx="4419600" cy="5910176"/>
          </a:xfrm>
          <a:prstGeom prst="rect">
            <a:avLst/>
          </a:prstGeom>
        </p:spPr>
      </p:pic>
      <p:pic>
        <p:nvPicPr>
          <p:cNvPr id="6" name="Picture 5"/>
          <p:cNvPicPr>
            <a:picLocks noChangeAspect="1"/>
          </p:cNvPicPr>
          <p:nvPr/>
        </p:nvPicPr>
        <p:blipFill>
          <a:blip r:embed="rId3"/>
          <a:stretch>
            <a:fillRect/>
          </a:stretch>
        </p:blipFill>
        <p:spPr>
          <a:xfrm>
            <a:off x="4495799" y="457199"/>
            <a:ext cx="4609505" cy="5928187"/>
          </a:xfrm>
          <a:prstGeom prst="rect">
            <a:avLst/>
          </a:prstGeom>
        </p:spPr>
      </p:pic>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a:solidFill>
                    <a:srgbClr val="FF0000"/>
                  </a:solidFill>
                </a:rPr>
                <a:t>T</a:t>
              </a:r>
            </a:p>
          </p:txBody>
        </p:sp>
        <p:sp>
          <p:nvSpPr>
            <p:cNvPr id="15" name="TextBox 14"/>
            <p:cNvSpPr txBox="1"/>
            <p:nvPr/>
          </p:nvSpPr>
          <p:spPr>
            <a:xfrm>
              <a:off x="4092729" y="480875"/>
              <a:ext cx="936471" cy="523220"/>
            </a:xfrm>
            <a:prstGeom prst="rect">
              <a:avLst/>
            </a:prstGeom>
            <a:noFill/>
          </p:spPr>
          <p:txBody>
            <a:bodyPr wrap="square" rtlCol="0">
              <a:spAutoFit/>
            </a:bodyPr>
            <a:lstStyle/>
            <a:p>
              <a:r>
                <a:rPr lang="en-US" sz="2800" b="1" dirty="0" smtClean="0">
                  <a:solidFill>
                    <a:srgbClr val="FF0000"/>
                  </a:solidFill>
                </a:rPr>
                <a:t>JAS</a:t>
              </a:r>
              <a:endParaRPr lang="en-US" sz="2800" b="1" dirty="0">
                <a:solidFill>
                  <a:srgbClr val="FF0000"/>
                </a:solidFill>
              </a:endParaRPr>
            </a:p>
          </p:txBody>
        </p:sp>
      </p:grpSp>
      <p:sp>
        <p:nvSpPr>
          <p:cNvPr id="4" name="Rectangle 3"/>
          <p:cNvSpPr/>
          <p:nvPr/>
        </p:nvSpPr>
        <p:spPr>
          <a:xfrm>
            <a:off x="4724400" y="4419600"/>
            <a:ext cx="1981200" cy="1295400"/>
          </a:xfrm>
          <a:prstGeom prst="rect">
            <a:avLst/>
          </a:prstGeom>
          <a:noFill/>
          <a:ln w="317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066800" y="5105400"/>
            <a:ext cx="20574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66800" y="1905000"/>
            <a:ext cx="20574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pic>
        <p:nvPicPr>
          <p:cNvPr id="12" name="Picture 11"/>
          <p:cNvPicPr>
            <a:picLocks noChangeAspect="1"/>
          </p:cNvPicPr>
          <p:nvPr/>
        </p:nvPicPr>
        <p:blipFill>
          <a:blip r:embed="rId3"/>
          <a:stretch>
            <a:fillRect/>
          </a:stretch>
        </p:blipFill>
        <p:spPr>
          <a:xfrm>
            <a:off x="7260" y="0"/>
            <a:ext cx="5326739" cy="6893427"/>
          </a:xfrm>
          <a:prstGeom prst="rect">
            <a:avLst/>
          </a:prstGeom>
        </p:spPr>
      </p:pic>
      <p:cxnSp>
        <p:nvCxnSpPr>
          <p:cNvPr id="19" name="Straight Arrow Connector 18"/>
          <p:cNvCxnSpPr/>
          <p:nvPr/>
        </p:nvCxnSpPr>
        <p:spPr>
          <a:xfrm>
            <a:off x="2576727" y="1754420"/>
            <a:ext cx="532754" cy="87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38400" y="1715191"/>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37793" y="3718829"/>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2" y="4343400"/>
            <a:ext cx="1281326"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457200" y="4925199"/>
            <a:ext cx="1524000" cy="5859"/>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95001"/>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33955" y="3799382"/>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 y="6019800"/>
            <a:ext cx="5029200" cy="738664"/>
          </a:xfrm>
          <a:prstGeom prst="rect">
            <a:avLst/>
          </a:prstGeom>
          <a:noFill/>
        </p:spPr>
        <p:txBody>
          <a:bodyPr wrap="square" rtlCol="0">
            <a:spAutoFit/>
          </a:bodyPr>
          <a:lstStyle/>
          <a:p>
            <a:r>
              <a:rPr lang="en-US" sz="1400" dirty="0" smtClean="0"/>
              <a:t>Based on this  SPI indicator/measure,</a:t>
            </a:r>
          </a:p>
          <a:p>
            <a:r>
              <a:rPr lang="en-US" sz="1400" b="1" u="sng" dirty="0" smtClean="0">
                <a:solidFill>
                  <a:srgbClr val="CC9900"/>
                </a:solidFill>
              </a:rPr>
              <a:t>The brown areas are various levels of DRY regions!</a:t>
            </a:r>
          </a:p>
          <a:p>
            <a:r>
              <a:rPr lang="en-US" sz="1400" b="1" dirty="0" smtClean="0">
                <a:solidFill>
                  <a:srgbClr val="FF0000"/>
                </a:solidFill>
              </a:rPr>
              <a:t>The </a:t>
            </a:r>
            <a:r>
              <a:rPr lang="en-US" sz="1400" b="1" u="sng" dirty="0" smtClean="0">
                <a:solidFill>
                  <a:srgbClr val="FF0000"/>
                </a:solidFill>
              </a:rPr>
              <a:t>yellow/red</a:t>
            </a:r>
            <a:r>
              <a:rPr lang="en-US" sz="1400" b="1" dirty="0" smtClean="0">
                <a:solidFill>
                  <a:srgbClr val="FF0000"/>
                </a:solidFill>
              </a:rPr>
              <a:t> are more probably </a:t>
            </a:r>
            <a:r>
              <a:rPr lang="en-US" sz="1400" b="1" u="sng" dirty="0" smtClean="0">
                <a:solidFill>
                  <a:srgbClr val="FF0000"/>
                </a:solidFill>
              </a:rPr>
              <a:t>drought regions! </a:t>
            </a:r>
            <a:endParaRPr lang="en-US" sz="1400" b="1" u="sng" dirty="0">
              <a:solidFill>
                <a:srgbClr val="FF0000"/>
              </a:solidFill>
            </a:endParaRPr>
          </a:p>
        </p:txBody>
      </p:sp>
      <p:sp>
        <p:nvSpPr>
          <p:cNvPr id="15" name="TextBox 14"/>
          <p:cNvSpPr txBox="1"/>
          <p:nvPr/>
        </p:nvSpPr>
        <p:spPr>
          <a:xfrm>
            <a:off x="4267200" y="5257800"/>
            <a:ext cx="1052219" cy="1384995"/>
          </a:xfrm>
          <a:prstGeom prst="rect">
            <a:avLst/>
          </a:prstGeom>
          <a:noFill/>
        </p:spPr>
        <p:txBody>
          <a:bodyPr wrap="square" rtlCol="0">
            <a:spAutoFit/>
          </a:bodyPr>
          <a:lstStyle/>
          <a:p>
            <a:r>
              <a:rPr lang="en-US" sz="1400" b="1" dirty="0" smtClean="0">
                <a:solidFill>
                  <a:srgbClr val="C00000"/>
                </a:solidFill>
              </a:rPr>
              <a:t>Only a very small % of US land area is under drought! </a:t>
            </a:r>
            <a:r>
              <a:rPr lang="en-US" sz="1400" b="1" dirty="0" smtClean="0">
                <a:solidFill>
                  <a:srgbClr val="C00000"/>
                </a:solidFill>
                <a:sym typeface="Wingdings" panose="05000000000000000000" pitchFamily="2" charset="2"/>
              </a:rPr>
              <a:t></a:t>
            </a:r>
            <a:endParaRPr lang="en-US" sz="1400" b="1" dirty="0">
              <a:solidFill>
                <a:srgbClr val="C00000"/>
              </a:solidFill>
            </a:endParaRPr>
          </a:p>
        </p:txBody>
      </p:sp>
      <p:sp>
        <p:nvSpPr>
          <p:cNvPr id="5" name="AutoShape 2" descr="https://www.cpc.ncep.noaa.gov/products/Drought/Figures/index/spi_plot.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9201" y="3276600"/>
            <a:ext cx="4114800" cy="3038475"/>
          </a:xfrm>
          <a:prstGeom prst="rect">
            <a:avLst/>
          </a:prstGeom>
        </p:spPr>
      </p:pic>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029200" y="176213"/>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2756361"/>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cxnSp>
        <p:nvCxnSpPr>
          <p:cNvPr id="8" name="Straight Arrow Connector 7"/>
          <p:cNvCxnSpPr/>
          <p:nvPr/>
        </p:nvCxnSpPr>
        <p:spPr>
          <a:xfrm>
            <a:off x="8458200" y="3048000"/>
            <a:ext cx="0" cy="53340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0" y="0"/>
            <a:ext cx="4800600" cy="6753225"/>
          </a:xfrm>
          <a:prstGeom prst="rect">
            <a:avLst/>
          </a:prstGeom>
        </p:spPr>
      </p:pic>
      <p:sp>
        <p:nvSpPr>
          <p:cNvPr id="17" name="TextBox 16"/>
          <p:cNvSpPr txBox="1"/>
          <p:nvPr/>
        </p:nvSpPr>
        <p:spPr>
          <a:xfrm>
            <a:off x="4180319" y="1800170"/>
            <a:ext cx="1028699" cy="646331"/>
          </a:xfrm>
          <a:prstGeom prst="rect">
            <a:avLst/>
          </a:prstGeom>
          <a:noFill/>
        </p:spPr>
        <p:txBody>
          <a:bodyPr wrap="square" rtlCol="0">
            <a:spAutoFit/>
          </a:bodyPr>
          <a:lstStyle/>
          <a:p>
            <a:r>
              <a:rPr lang="en-US" dirty="0" smtClean="0"/>
              <a:t>Last</a:t>
            </a:r>
          </a:p>
          <a:p>
            <a:r>
              <a:rPr lang="en-US" dirty="0" smtClean="0"/>
              <a:t>month !!</a:t>
            </a:r>
            <a:endParaRPr lang="en-US" dirty="0"/>
          </a:p>
        </p:txBody>
      </p:sp>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23409" y="39010"/>
            <a:ext cx="4477363" cy="6448425"/>
          </a:xfrm>
          <a:prstGeom prst="rect">
            <a:avLst/>
          </a:prstGeom>
        </p:spPr>
      </p:pic>
      <p:pic>
        <p:nvPicPr>
          <p:cNvPr id="28" name="Picture 27"/>
          <p:cNvPicPr>
            <a:picLocks noChangeAspect="1"/>
          </p:cNvPicPr>
          <p:nvPr/>
        </p:nvPicPr>
        <p:blipFill>
          <a:blip r:embed="rId4"/>
          <a:stretch>
            <a:fillRect/>
          </a:stretch>
        </p:blipFill>
        <p:spPr>
          <a:xfrm>
            <a:off x="6866926" y="480169"/>
            <a:ext cx="2277074" cy="2748844"/>
          </a:xfrm>
          <a:prstGeom prst="rect">
            <a:avLst/>
          </a:prstGeom>
        </p:spPr>
      </p:pic>
      <p:sp>
        <p:nvSpPr>
          <p:cNvPr id="10" name="Rectangle 9"/>
          <p:cNvSpPr/>
          <p:nvPr/>
        </p:nvSpPr>
        <p:spPr>
          <a:xfrm>
            <a:off x="6735050" y="5705813"/>
            <a:ext cx="2007778" cy="461665"/>
          </a:xfrm>
          <a:prstGeom prst="rect">
            <a:avLst/>
          </a:prstGeom>
        </p:spPr>
        <p:txBody>
          <a:bodyPr wrap="square">
            <a:spAutoFit/>
          </a:bodyPr>
          <a:lstStyle/>
          <a:p>
            <a:r>
              <a:rPr lang="en-US" sz="1200" dirty="0"/>
              <a:t>https</a:t>
            </a:r>
            <a:r>
              <a:rPr lang="en-US" sz="1200" dirty="0" smtClean="0"/>
              <a:t>:/</a:t>
            </a:r>
            <a:r>
              <a:rPr lang="en-US" sz="1200" dirty="0"/>
              <a:t>www.nohrsc.noaa.gov/interactive/html/map.html?</a:t>
            </a:r>
          </a:p>
        </p:txBody>
      </p:sp>
      <p:sp>
        <p:nvSpPr>
          <p:cNvPr id="3" name="Rectangle 2"/>
          <p:cNvSpPr/>
          <p:nvPr/>
        </p:nvSpPr>
        <p:spPr>
          <a:xfrm>
            <a:off x="6610380" y="5040961"/>
            <a:ext cx="2595659" cy="400110"/>
          </a:xfrm>
          <a:prstGeom prst="rect">
            <a:avLst/>
          </a:prstGeom>
        </p:spPr>
        <p:txBody>
          <a:bodyPr wrap="square">
            <a:spAutoFit/>
          </a:bodyPr>
          <a:lstStyle/>
          <a:p>
            <a:r>
              <a:rPr lang="en-US" sz="1000" dirty="0"/>
              <a:t>https://www.nrcs.usda.gov/wps/portal/wcc/home/</a:t>
            </a:r>
          </a:p>
        </p:txBody>
      </p:sp>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078" y="5396504"/>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72294" y="6378413"/>
            <a:ext cx="8670534" cy="523220"/>
          </a:xfrm>
          <a:prstGeom prst="rect">
            <a:avLst/>
          </a:prstGeom>
          <a:noFill/>
        </p:spPr>
        <p:txBody>
          <a:bodyPr wrap="square" rtlCol="0">
            <a:spAutoFit/>
          </a:bodyPr>
          <a:lstStyle/>
          <a:p>
            <a:r>
              <a:rPr lang="en-US" sz="1400" dirty="0" smtClean="0">
                <a:solidFill>
                  <a:srgbClr val="FF0000"/>
                </a:solidFill>
              </a:rPr>
              <a:t>WHOEVER thought that the California drought/reservoir-water-levels will turn around in just ONE La NINA winter!!</a:t>
            </a:r>
          </a:p>
          <a:p>
            <a:r>
              <a:rPr lang="en-US" sz="1400" dirty="0" smtClean="0">
                <a:solidFill>
                  <a:srgbClr val="FF0000"/>
                </a:solidFill>
              </a:rPr>
              <a:t>But a very different story for the big lakes </a:t>
            </a:r>
            <a:r>
              <a:rPr lang="en-US" sz="1400" b="1" u="sng" dirty="0" smtClean="0">
                <a:solidFill>
                  <a:srgbClr val="FF0000"/>
                </a:solidFill>
              </a:rPr>
              <a:t>Lake Mead &amp; Lake Powell</a:t>
            </a:r>
            <a:r>
              <a:rPr lang="en-US" sz="1400" dirty="0" smtClean="0">
                <a:solidFill>
                  <a:srgbClr val="FF0000"/>
                </a:solidFill>
              </a:rPr>
              <a:t> in 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pic>
        <p:nvPicPr>
          <p:cNvPr id="34" name="Picture 33"/>
          <p:cNvPicPr>
            <a:picLocks noChangeAspect="1"/>
          </p:cNvPicPr>
          <p:nvPr/>
        </p:nvPicPr>
        <p:blipFill>
          <a:blip r:embed="rId5"/>
          <a:stretch>
            <a:fillRect/>
          </a:stretch>
        </p:blipFill>
        <p:spPr>
          <a:xfrm>
            <a:off x="7987708" y="4143729"/>
            <a:ext cx="715387" cy="482671"/>
          </a:xfrm>
          <a:prstGeom prst="rect">
            <a:avLst/>
          </a:prstGeom>
        </p:spPr>
      </p:pic>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4739854" y="4425408"/>
            <a:ext cx="1071633" cy="1169551"/>
          </a:xfrm>
          <a:prstGeom prst="rect">
            <a:avLst/>
          </a:prstGeom>
          <a:noFill/>
        </p:spPr>
        <p:txBody>
          <a:bodyPr wrap="square" rtlCol="0">
            <a:spAutoFit/>
          </a:bodyPr>
          <a:lstStyle/>
          <a:p>
            <a:pPr algn="ctr"/>
            <a:r>
              <a:rPr lang="en-US" sz="1000" dirty="0" smtClean="0"/>
              <a:t>Water Year </a:t>
            </a:r>
          </a:p>
          <a:p>
            <a:pPr algn="ctr"/>
            <a:r>
              <a:rPr lang="en-US" sz="1000" dirty="0" smtClean="0"/>
              <a:t>(just started!), </a:t>
            </a:r>
          </a:p>
          <a:p>
            <a:pPr algn="ctr"/>
            <a:r>
              <a:rPr lang="en-US" sz="1000" dirty="0" smtClean="0"/>
              <a:t>Year-to-date Precipitation: </a:t>
            </a:r>
          </a:p>
          <a:p>
            <a:pPr algn="ctr"/>
            <a:endParaRPr lang="en-US" sz="1000" dirty="0" smtClean="0"/>
          </a:p>
          <a:p>
            <a:pPr algn="ctr"/>
            <a:r>
              <a:rPr lang="en-US" sz="1000" dirty="0" smtClean="0"/>
              <a:t>October 1, 2023 – Dec.17, 2023</a:t>
            </a:r>
            <a:endParaRPr lang="en-US" sz="1000" dirty="0"/>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TextBox 32"/>
          <p:cNvSpPr txBox="1"/>
          <p:nvPr/>
        </p:nvSpPr>
        <p:spPr>
          <a:xfrm>
            <a:off x="4777013" y="17039"/>
            <a:ext cx="4159896" cy="523220"/>
          </a:xfrm>
          <a:prstGeom prst="rect">
            <a:avLst/>
          </a:prstGeom>
          <a:noFill/>
        </p:spPr>
        <p:txBody>
          <a:bodyPr wrap="square" rtlCol="0">
            <a:spAutoFit/>
          </a:bodyPr>
          <a:lstStyle/>
          <a:p>
            <a:pPr algn="ctr"/>
            <a:r>
              <a:rPr lang="en-US" sz="1400" dirty="0" smtClean="0"/>
              <a:t>Western US Snow cover</a:t>
            </a:r>
          </a:p>
          <a:p>
            <a:pPr algn="ctr"/>
            <a:r>
              <a:rPr lang="en-US" sz="1400" dirty="0" smtClean="0"/>
              <a:t>This  month versus Last month</a:t>
            </a:r>
            <a:endParaRPr lang="en-US" sz="1400" dirty="0"/>
          </a:p>
        </p:txBody>
      </p:sp>
      <p:sp>
        <p:nvSpPr>
          <p:cNvPr id="35" name="TextBox 34"/>
          <p:cNvSpPr txBox="1"/>
          <p:nvPr/>
        </p:nvSpPr>
        <p:spPr>
          <a:xfrm>
            <a:off x="7297981" y="2844074"/>
            <a:ext cx="633207" cy="369332"/>
          </a:xfrm>
          <a:prstGeom prst="rect">
            <a:avLst/>
          </a:prstGeom>
          <a:noFill/>
        </p:spPr>
        <p:txBody>
          <a:bodyPr wrap="square" rtlCol="0">
            <a:spAutoFit/>
          </a:bodyPr>
          <a:lstStyle/>
          <a:p>
            <a:r>
              <a:rPr lang="en-US" dirty="0" smtClean="0"/>
              <a:t>4/3</a:t>
            </a:r>
            <a:endParaRPr lang="en-US" dirty="0"/>
          </a:p>
        </p:txBody>
      </p:sp>
      <p:pic>
        <p:nvPicPr>
          <p:cNvPr id="2" name="Picture 1"/>
          <p:cNvPicPr>
            <a:picLocks noChangeAspect="1"/>
          </p:cNvPicPr>
          <p:nvPr/>
        </p:nvPicPr>
        <p:blipFill>
          <a:blip r:embed="rId6"/>
          <a:stretch>
            <a:fillRect/>
          </a:stretch>
        </p:blipFill>
        <p:spPr>
          <a:xfrm>
            <a:off x="5715000" y="3263223"/>
            <a:ext cx="2178238" cy="208186"/>
          </a:xfrm>
          <a:prstGeom prst="rect">
            <a:avLst/>
          </a:prstGeom>
        </p:spPr>
      </p:pic>
      <p:pic>
        <p:nvPicPr>
          <p:cNvPr id="29" name="Picture 28"/>
          <p:cNvPicPr>
            <a:picLocks noChangeAspect="1"/>
          </p:cNvPicPr>
          <p:nvPr/>
        </p:nvPicPr>
        <p:blipFill>
          <a:blip r:embed="rId7"/>
          <a:stretch>
            <a:fillRect/>
          </a:stretch>
        </p:blipFill>
        <p:spPr>
          <a:xfrm>
            <a:off x="4649173" y="486782"/>
            <a:ext cx="2207788" cy="2713618"/>
          </a:xfrm>
          <a:prstGeom prst="rect">
            <a:avLst/>
          </a:prstGeom>
        </p:spPr>
      </p:pic>
      <p:sp>
        <p:nvSpPr>
          <p:cNvPr id="36" name="TextBox 35"/>
          <p:cNvSpPr txBox="1"/>
          <p:nvPr/>
        </p:nvSpPr>
        <p:spPr>
          <a:xfrm>
            <a:off x="4953000" y="2831068"/>
            <a:ext cx="633207" cy="369332"/>
          </a:xfrm>
          <a:prstGeom prst="rect">
            <a:avLst/>
          </a:prstGeom>
          <a:noFill/>
        </p:spPr>
        <p:txBody>
          <a:bodyPr wrap="square" rtlCol="0">
            <a:spAutoFit/>
          </a:bodyPr>
          <a:lstStyle/>
          <a:p>
            <a:r>
              <a:rPr lang="en-US" dirty="0" smtClean="0"/>
              <a:t>5/8</a:t>
            </a:r>
            <a:endParaRPr lang="en-US" dirty="0"/>
          </a:p>
        </p:txBody>
      </p:sp>
      <p:sp>
        <p:nvSpPr>
          <p:cNvPr id="41" name="TextBox 40"/>
          <p:cNvSpPr txBox="1"/>
          <p:nvPr/>
        </p:nvSpPr>
        <p:spPr>
          <a:xfrm>
            <a:off x="6229718" y="5873557"/>
            <a:ext cx="2076082" cy="400110"/>
          </a:xfrm>
          <a:prstGeom prst="rect">
            <a:avLst/>
          </a:prstGeom>
          <a:noFill/>
        </p:spPr>
        <p:txBody>
          <a:bodyPr wrap="square" rtlCol="0">
            <a:spAutoFit/>
          </a:bodyPr>
          <a:lstStyle/>
          <a:p>
            <a:r>
              <a:rPr lang="en-US" sz="1000" dirty="0" smtClean="0">
                <a:solidFill>
                  <a:schemeClr val="bg1"/>
                </a:solidFill>
              </a:rPr>
              <a:t>Overall, across US, less snow on ground than normal! </a:t>
            </a:r>
            <a:endParaRPr lang="en-US" sz="1000" dirty="0">
              <a:solidFill>
                <a:schemeClr val="bg1"/>
              </a:solidFill>
            </a:endParaRPr>
          </a:p>
        </p:txBody>
      </p:sp>
      <p:pic>
        <p:nvPicPr>
          <p:cNvPr id="18" name="Picture 17"/>
          <p:cNvPicPr>
            <a:picLocks noChangeAspect="1"/>
          </p:cNvPicPr>
          <p:nvPr/>
        </p:nvPicPr>
        <p:blipFill>
          <a:blip r:embed="rId8"/>
          <a:stretch>
            <a:fillRect/>
          </a:stretch>
        </p:blipFill>
        <p:spPr>
          <a:xfrm>
            <a:off x="4585937" y="3505619"/>
            <a:ext cx="4569386" cy="2934862"/>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4611362" y="3344343"/>
            <a:ext cx="2346225" cy="2572158"/>
          </a:xfrm>
          <a:prstGeom prst="rect">
            <a:avLst/>
          </a:prstGeom>
        </p:spPr>
      </p:pic>
      <p:pic>
        <p:nvPicPr>
          <p:cNvPr id="18" name="Picture 17"/>
          <p:cNvPicPr>
            <a:picLocks noChangeAspect="1"/>
          </p:cNvPicPr>
          <p:nvPr/>
        </p:nvPicPr>
        <p:blipFill>
          <a:blip r:embed="rId3"/>
          <a:stretch>
            <a:fillRect/>
          </a:stretch>
        </p:blipFill>
        <p:spPr>
          <a:xfrm>
            <a:off x="7010293" y="1752600"/>
            <a:ext cx="2117757" cy="2295525"/>
          </a:xfrm>
          <a:prstGeom prst="rect">
            <a:avLst/>
          </a:prstGeom>
        </p:spPr>
      </p:pic>
      <p:pic>
        <p:nvPicPr>
          <p:cNvPr id="14" name="Picture 13"/>
          <p:cNvPicPr>
            <a:picLocks noChangeAspect="1"/>
          </p:cNvPicPr>
          <p:nvPr/>
        </p:nvPicPr>
        <p:blipFill>
          <a:blip r:embed="rId4"/>
          <a:stretch>
            <a:fillRect/>
          </a:stretch>
        </p:blipFill>
        <p:spPr>
          <a:xfrm>
            <a:off x="4564471" y="19488"/>
            <a:ext cx="2369729" cy="2643661"/>
          </a:xfrm>
          <a:prstGeom prst="rect">
            <a:avLst/>
          </a:prstGeom>
        </p:spPr>
      </p:pic>
      <p:sp>
        <p:nvSpPr>
          <p:cNvPr id="17" name="Rectangle 16"/>
          <p:cNvSpPr/>
          <p:nvPr/>
        </p:nvSpPr>
        <p:spPr>
          <a:xfrm>
            <a:off x="1179703" y="92519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18</a:t>
            </a:fld>
            <a:endParaRPr lang="en-US" altLang="en-US" dirty="0"/>
          </a:p>
        </p:txBody>
      </p:sp>
      <p:sp>
        <p:nvSpPr>
          <p:cNvPr id="20" name="TextBox 19"/>
          <p:cNvSpPr txBox="1"/>
          <p:nvPr/>
        </p:nvSpPr>
        <p:spPr>
          <a:xfrm>
            <a:off x="5545922" y="639355"/>
            <a:ext cx="1346842" cy="784830"/>
          </a:xfrm>
          <a:prstGeom prst="rect">
            <a:avLst/>
          </a:prstGeom>
          <a:noFill/>
        </p:spPr>
        <p:txBody>
          <a:bodyPr wrap="square" rtlCol="0">
            <a:spAutoFit/>
          </a:bodyPr>
          <a:lstStyle/>
          <a:p>
            <a:r>
              <a:rPr lang="en-US" sz="900" dirty="0" smtClean="0">
                <a:solidFill>
                  <a:schemeClr val="bg1"/>
                </a:solidFill>
              </a:rPr>
              <a:t>Hydro Electric power generating turbines STOP operating  at the critical 7 million acre feet level  </a:t>
            </a:r>
            <a:endParaRPr lang="en-US" sz="900" dirty="0">
              <a:solidFill>
                <a:schemeClr val="bg1"/>
              </a:solidFill>
            </a:endParaRPr>
          </a:p>
        </p:txBody>
      </p:sp>
      <p:sp>
        <p:nvSpPr>
          <p:cNvPr id="5" name="Rectangle 4"/>
          <p:cNvSpPr/>
          <p:nvPr/>
        </p:nvSpPr>
        <p:spPr>
          <a:xfrm>
            <a:off x="-76200" y="5903893"/>
            <a:ext cx="4797632" cy="738664"/>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low  </a:t>
            </a:r>
            <a:r>
              <a:rPr lang="en-US" sz="1400" b="1" dirty="0">
                <a:solidFill>
                  <a:srgbClr val="FF0000"/>
                </a:solidFill>
                <a:sym typeface="Wingdings" panose="05000000000000000000" pitchFamily="2" charset="2"/>
              </a:rPr>
              <a:t>levels!    HUGE consequences for electric </a:t>
            </a:r>
            <a:r>
              <a:rPr lang="en-US" sz="1400" b="1" dirty="0" smtClean="0">
                <a:solidFill>
                  <a:srgbClr val="FF0000"/>
                </a:solidFill>
                <a:sym typeface="Wingdings" panose="05000000000000000000" pitchFamily="2" charset="2"/>
              </a:rPr>
              <a:t>power for western states CA/NV/AZ/UT !! </a:t>
            </a:r>
            <a:r>
              <a:rPr lang="en-US" sz="1400" b="1" dirty="0" smtClean="0">
                <a:solidFill>
                  <a:srgbClr val="FF0000"/>
                </a:solidFill>
                <a:sym typeface="Wingdings" panose="05000000000000000000" pitchFamily="2" charset="2"/>
              </a:rPr>
              <a:t>Slowly </a:t>
            </a:r>
            <a:r>
              <a:rPr lang="en-US" sz="1400" b="1" dirty="0" smtClean="0">
                <a:solidFill>
                  <a:srgbClr val="FF0000"/>
                </a:solidFill>
                <a:sym typeface="Wingdings" panose="05000000000000000000" pitchFamily="2" charset="2"/>
              </a:rPr>
              <a:t>improving in recent months!</a:t>
            </a:r>
            <a:endParaRPr lang="en-US" sz="1400" b="1" dirty="0">
              <a:solidFill>
                <a:srgbClr val="FF0000"/>
              </a:solidFill>
            </a:endParaRPr>
          </a:p>
        </p:txBody>
      </p:sp>
      <p:sp>
        <p:nvSpPr>
          <p:cNvPr id="3" name="Rectangle 2"/>
          <p:cNvSpPr/>
          <p:nvPr/>
        </p:nvSpPr>
        <p:spPr>
          <a:xfrm>
            <a:off x="36616" y="-8930"/>
            <a:ext cx="4572000" cy="923330"/>
          </a:xfrm>
          <a:prstGeom prst="rect">
            <a:avLst/>
          </a:prstGeom>
        </p:spPr>
        <p:txBody>
          <a:bodyPr>
            <a:spAutoFit/>
          </a:bodyPr>
          <a:lstStyle/>
          <a:p>
            <a:pPr algn="ctr"/>
            <a:r>
              <a:rPr lang="en-US" dirty="0">
                <a:latin typeface="Roboto"/>
              </a:rPr>
              <a:t>Reservoirs</a:t>
            </a:r>
          </a:p>
          <a:p>
            <a:pPr algn="ctr"/>
            <a:r>
              <a:rPr lang="en-US" dirty="0">
                <a:latin typeface="Roboto"/>
              </a:rPr>
              <a:t>Percent Full for Month Ending </a:t>
            </a:r>
            <a:r>
              <a:rPr lang="en-US" dirty="0" smtClean="0">
                <a:latin typeface="Roboto"/>
              </a:rPr>
              <a:t>(April </a:t>
            </a:r>
            <a:r>
              <a:rPr lang="en-US" dirty="0">
                <a:latin typeface="Roboto"/>
              </a:rPr>
              <a:t>2024), or Most Recently Available Month</a:t>
            </a:r>
            <a:endParaRPr lang="en-US" b="0" i="0" dirty="0">
              <a:effectLst/>
              <a:latin typeface="Roboto"/>
            </a:endParaRPr>
          </a:p>
        </p:txBody>
      </p:sp>
      <p:pic>
        <p:nvPicPr>
          <p:cNvPr id="6" name="Picture 5"/>
          <p:cNvPicPr>
            <a:picLocks noChangeAspect="1"/>
          </p:cNvPicPr>
          <p:nvPr/>
        </p:nvPicPr>
        <p:blipFill>
          <a:blip r:embed="rId5"/>
          <a:stretch>
            <a:fillRect/>
          </a:stretch>
        </p:blipFill>
        <p:spPr>
          <a:xfrm>
            <a:off x="9660" y="838200"/>
            <a:ext cx="4478718" cy="5065693"/>
          </a:xfrm>
          <a:prstGeom prst="rect">
            <a:avLst/>
          </a:prstGeom>
        </p:spPr>
      </p:pic>
      <p:cxnSp>
        <p:nvCxnSpPr>
          <p:cNvPr id="15" name="Straight Arrow Connector 14"/>
          <p:cNvCxnSpPr/>
          <p:nvPr/>
        </p:nvCxnSpPr>
        <p:spPr>
          <a:xfrm flipV="1">
            <a:off x="762000" y="1621141"/>
            <a:ext cx="4876800" cy="292675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066800" y="2663149"/>
            <a:ext cx="7467600" cy="196727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600200" y="3517785"/>
            <a:ext cx="4495800" cy="118488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75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3648526" y="466725"/>
            <a:ext cx="549547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500" dirty="0" smtClean="0">
                <a:latin typeface="Times New Roman" pitchFamily="18" charset="0"/>
              </a:rPr>
              <a:t>Most US east  droughts are relatively short lived (as compared to US west). </a:t>
            </a:r>
          </a:p>
          <a:p>
            <a:pPr eaLnBrk="1" hangingPunct="1">
              <a:spcBef>
                <a:spcPct val="0"/>
              </a:spcBef>
            </a:pPr>
            <a:endParaRPr lang="en-US" altLang="en-US" sz="1500" dirty="0" smtClean="0">
              <a:latin typeface="Times New Roman" pitchFamily="18" charset="0"/>
            </a:endParaRPr>
          </a:p>
          <a:p>
            <a:pPr eaLnBrk="1" hangingPunct="1">
              <a:spcBef>
                <a:spcPct val="0"/>
              </a:spcBef>
            </a:pPr>
            <a:r>
              <a:rPr lang="en-US" sz="1400" dirty="0" smtClean="0">
                <a:latin typeface="Times New Roman" panose="02020603050405020304" pitchFamily="18" charset="0"/>
                <a:cs typeface="Times New Roman" panose="02020603050405020304" pitchFamily="18" charset="0"/>
              </a:rPr>
              <a:t>But in last 2 decades, recently in </a:t>
            </a:r>
            <a:r>
              <a:rPr lang="en-US" sz="1400" dirty="0">
                <a:latin typeface="Times New Roman" panose="02020603050405020304" pitchFamily="18" charset="0"/>
                <a:cs typeface="Times New Roman" panose="02020603050405020304" pitchFamily="18" charset="0"/>
              </a:rPr>
              <a:t>2000, 2016, 2020, &amp;</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2022, New York and New England </a:t>
            </a:r>
            <a:r>
              <a:rPr lang="en-US" sz="1400" i="1" dirty="0">
                <a:latin typeface="Times New Roman" panose="02020603050405020304" pitchFamily="18" charset="0"/>
                <a:cs typeface="Times New Roman" panose="02020603050405020304" pitchFamily="18" charset="0"/>
              </a:rPr>
              <a:t>experienced historic drought conditions not seen since the 1960s.</a:t>
            </a:r>
            <a:endParaRPr lang="en-US" altLang="en-US" sz="1400" i="1" dirty="0" smtClean="0">
              <a:latin typeface="Times New Roman" panose="02020603050405020304" pitchFamily="18" charset="0"/>
              <a:cs typeface="Times New Roman" panose="02020603050405020304" pitchFamily="18" charset="0"/>
            </a:endParaRPr>
          </a:p>
        </p:txBody>
      </p:sp>
      <p:sp>
        <p:nvSpPr>
          <p:cNvPr id="12304" name="TextBox 1"/>
          <p:cNvSpPr txBox="1">
            <a:spLocks noChangeArrowheads="1"/>
          </p:cNvSpPr>
          <p:nvPr/>
        </p:nvSpPr>
        <p:spPr bwMode="auto">
          <a:xfrm>
            <a:off x="4191451" y="2027006"/>
            <a:ext cx="4874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8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69181" y="2773861"/>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0970" y="5029200"/>
            <a:ext cx="3234230" cy="276999"/>
          </a:xfrm>
          <a:prstGeom prst="rect">
            <a:avLst/>
          </a:prstGeom>
          <a:noFill/>
        </p:spPr>
        <p:txBody>
          <a:bodyPr wrap="square" rtlCol="0">
            <a:spAutoFit/>
          </a:bodyPr>
          <a:lstStyle/>
          <a:p>
            <a:r>
              <a:rPr lang="en-US" sz="1200" dirty="0"/>
              <a:t>https://waterwatch.usgs.gov/?m=nwc</a:t>
            </a:r>
          </a:p>
        </p:txBody>
      </p:sp>
      <p:cxnSp>
        <p:nvCxnSpPr>
          <p:cNvPr id="36" name="Straight Arrow Connector 35"/>
          <p:cNvCxnSpPr/>
          <p:nvPr/>
        </p:nvCxnSpPr>
        <p:spPr>
          <a:xfrm flipH="1" flipV="1">
            <a:off x="2415059" y="1219200"/>
            <a:ext cx="30871" cy="22098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2427121" y="3388530"/>
            <a:ext cx="64574" cy="220801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740" y="0"/>
            <a:ext cx="3380318" cy="2108080"/>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006" y="2129330"/>
            <a:ext cx="3371052" cy="2156311"/>
          </a:xfrm>
          <a:prstGeom prst="rect">
            <a:avLst/>
          </a:prstGeom>
        </p:spPr>
      </p:pic>
      <p:pic>
        <p:nvPicPr>
          <p:cNvPr id="11" name="Picture 10"/>
          <p:cNvPicPr>
            <a:picLocks noChangeAspect="1"/>
          </p:cNvPicPr>
          <p:nvPr/>
        </p:nvPicPr>
        <p:blipFill>
          <a:blip r:embed="rId12"/>
          <a:stretch>
            <a:fillRect/>
          </a:stretch>
        </p:blipFill>
        <p:spPr>
          <a:xfrm>
            <a:off x="3688766" y="2567797"/>
            <a:ext cx="2752278" cy="1764783"/>
          </a:xfrm>
          <a:prstGeom prst="rect">
            <a:avLst/>
          </a:prstGeom>
        </p:spPr>
      </p:pic>
      <p:sp>
        <p:nvSpPr>
          <p:cNvPr id="12" name="AutoShape 2" descr="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13"/>
          <a:stretch>
            <a:fillRect/>
          </a:stretch>
        </p:blipFill>
        <p:spPr>
          <a:xfrm>
            <a:off x="281902" y="4316154"/>
            <a:ext cx="3366155" cy="2050698"/>
          </a:xfrm>
          <a:prstGeom prst="rect">
            <a:avLst/>
          </a:prstGeom>
        </p:spPr>
      </p:pic>
      <p:cxnSp>
        <p:nvCxnSpPr>
          <p:cNvPr id="39" name="Straight Arrow Connector 38"/>
          <p:cNvCxnSpPr/>
          <p:nvPr/>
        </p:nvCxnSpPr>
        <p:spPr>
          <a:xfrm flipV="1">
            <a:off x="2133600" y="3010973"/>
            <a:ext cx="34054" cy="209684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149555" y="609601"/>
            <a:ext cx="4663" cy="240137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2291891" y="1110630"/>
            <a:ext cx="28879" cy="423087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14"/>
          <a:stretch>
            <a:fillRect/>
          </a:stretch>
        </p:blipFill>
        <p:spPr>
          <a:xfrm>
            <a:off x="6440491" y="3741290"/>
            <a:ext cx="2659700" cy="1701291"/>
          </a:xfrm>
          <a:prstGeom prst="rect">
            <a:avLst/>
          </a:prstGeom>
        </p:spPr>
      </p:pic>
      <p:cxnSp>
        <p:nvCxnSpPr>
          <p:cNvPr id="38" name="Straight Arrow Connector 37"/>
          <p:cNvCxnSpPr/>
          <p:nvPr/>
        </p:nvCxnSpPr>
        <p:spPr>
          <a:xfrm flipH="1" flipV="1">
            <a:off x="6095568" y="2840360"/>
            <a:ext cx="2743632" cy="121903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rot="1223787">
            <a:off x="4799399" y="1851638"/>
            <a:ext cx="326444" cy="11419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27044"/>
            <a:ext cx="3103282" cy="2523455"/>
          </a:xfrm>
          <a:prstGeom prst="rect">
            <a:avLst/>
          </a:prstGeom>
          <a:noFill/>
          <a:ln>
            <a:noFill/>
          </a:ln>
        </p:spPr>
      </p:pic>
      <p:pic>
        <p:nvPicPr>
          <p:cNvPr id="33" name="Picture 32"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4757" y="1370145"/>
            <a:ext cx="2172445" cy="1662394"/>
          </a:xfrm>
          <a:prstGeom prst="rect">
            <a:avLst/>
          </a:prstGeom>
          <a:noFill/>
          <a:ln>
            <a:noFill/>
          </a:ln>
        </p:spPr>
      </p:pic>
      <p:pic>
        <p:nvPicPr>
          <p:cNvPr id="36" name="Picture 35"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2073" y="3290031"/>
            <a:ext cx="2154987" cy="1614812"/>
          </a:xfrm>
          <a:prstGeom prst="rect">
            <a:avLst/>
          </a:prstGeom>
          <a:noFill/>
          <a:ln>
            <a:noFill/>
          </a:ln>
        </p:spPr>
      </p:pic>
      <p:sp>
        <p:nvSpPr>
          <p:cNvPr id="3076" name="Title 1"/>
          <p:cNvSpPr>
            <a:spLocks noGrp="1"/>
          </p:cNvSpPr>
          <p:nvPr>
            <p:ph type="title"/>
          </p:nvPr>
        </p:nvSpPr>
        <p:spPr>
          <a:xfrm>
            <a:off x="62572" y="-1063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405318" y="3440668"/>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3962400" y="0"/>
            <a:ext cx="5181601" cy="646331"/>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 as changes from the latest USDM.</a:t>
            </a:r>
            <a:endParaRPr lang="en-US" sz="1200" b="1" u="sng" dirty="0">
              <a:solidFill>
                <a:srgbClr val="FF0000"/>
              </a:solidFill>
            </a:endParaRPr>
          </a:p>
        </p:txBody>
      </p:sp>
      <p:sp>
        <p:nvSpPr>
          <p:cNvPr id="24" name="TextBox 23"/>
          <p:cNvSpPr txBox="1"/>
          <p:nvPr/>
        </p:nvSpPr>
        <p:spPr>
          <a:xfrm>
            <a:off x="228600" y="3418932"/>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June</a:t>
            </a:r>
            <a:endParaRPr lang="en-US" dirty="0"/>
          </a:p>
        </p:txBody>
      </p:sp>
      <p:sp>
        <p:nvSpPr>
          <p:cNvPr id="22" name="TextBox 21"/>
          <p:cNvSpPr txBox="1"/>
          <p:nvPr/>
        </p:nvSpPr>
        <p:spPr>
          <a:xfrm>
            <a:off x="3947695" y="990600"/>
            <a:ext cx="855813" cy="369332"/>
          </a:xfrm>
          <a:prstGeom prst="rect">
            <a:avLst/>
          </a:prstGeom>
          <a:noFill/>
        </p:spPr>
        <p:txBody>
          <a:bodyPr wrap="square" rtlCol="0">
            <a:spAutoFit/>
          </a:bodyPr>
          <a:lstStyle/>
          <a:p>
            <a:r>
              <a:rPr lang="en-US" dirty="0"/>
              <a:t> </a:t>
            </a:r>
            <a:r>
              <a:rPr lang="en-US" dirty="0" smtClean="0"/>
              <a:t>  April</a:t>
            </a:r>
            <a:endParaRPr lang="en-US" dirty="0"/>
          </a:p>
        </p:txBody>
      </p:sp>
      <p:sp>
        <p:nvSpPr>
          <p:cNvPr id="3" name="TextBox 2"/>
          <p:cNvSpPr txBox="1"/>
          <p:nvPr/>
        </p:nvSpPr>
        <p:spPr>
          <a:xfrm>
            <a:off x="5447060" y="556081"/>
            <a:ext cx="3684363" cy="6394058"/>
          </a:xfrm>
          <a:prstGeom prst="rect">
            <a:avLst/>
          </a:prstGeom>
          <a:noFill/>
        </p:spPr>
        <p:txBody>
          <a:bodyPr wrap="square" rtlCol="0">
            <a:spAutoFit/>
          </a:bodyPr>
          <a:lstStyle/>
          <a:p>
            <a:pPr marL="285750" indent="-285750">
              <a:buFont typeface="Arial" panose="020B0604020202020204" pitchFamily="34" charset="0"/>
              <a:buChar char="•"/>
            </a:pPr>
            <a:r>
              <a:rPr lang="en-US" sz="1050" b="1" dirty="0" smtClean="0">
                <a:latin typeface="Trebuchet MS" panose="020B0603020202020204" pitchFamily="34" charset="0"/>
              </a:rPr>
              <a:t>C</a:t>
            </a:r>
            <a:r>
              <a:rPr lang="en-US" sz="1050" dirty="0" smtClean="0">
                <a:latin typeface="Trebuchet MS" panose="020B0603020202020204" pitchFamily="34" charset="0"/>
              </a:rPr>
              <a:t>alifornia has remained drought free for about 18 months now. Above </a:t>
            </a:r>
            <a:r>
              <a:rPr lang="en-US" sz="1050" dirty="0" smtClean="0">
                <a:latin typeface="Trebuchet MS" panose="020B0603020202020204" pitchFamily="34" charset="0"/>
              </a:rPr>
              <a:t>normal rainfall (strangely) during last year’s La Nina winter (2022/23) and (canonically, as expected) during this year’s El Nino winter (2023/24) in California, thus two back to back above normal winter rainfall seasons, </a:t>
            </a:r>
            <a:r>
              <a:rPr lang="en-US" sz="1050" dirty="0" smtClean="0">
                <a:latin typeface="Trebuchet MS" panose="020B0603020202020204" pitchFamily="34" charset="0"/>
              </a:rPr>
              <a:t>have </a:t>
            </a:r>
            <a:r>
              <a:rPr lang="en-US" sz="1050" dirty="0" smtClean="0">
                <a:latin typeface="Trebuchet MS" panose="020B0603020202020204" pitchFamily="34" charset="0"/>
              </a:rPr>
              <a:t>more than compensated for, and totally eliminated the both the Long &amp; Short term drought in the region. </a:t>
            </a:r>
          </a:p>
          <a:p>
            <a:pPr marL="285750" indent="-285750">
              <a:buFont typeface="Arial" panose="020B0604020202020204" pitchFamily="34" charset="0"/>
              <a:buChar char="•"/>
            </a:pPr>
            <a:r>
              <a:rPr lang="en-US" sz="1050" b="1" dirty="0" smtClean="0">
                <a:latin typeface="Trebuchet MS" panose="020B0603020202020204" pitchFamily="34" charset="0"/>
              </a:rPr>
              <a:t>W</a:t>
            </a:r>
            <a:r>
              <a:rPr lang="en-US" sz="1050" dirty="0" smtClean="0">
                <a:latin typeface="Trebuchet MS" panose="020B0603020202020204" pitchFamily="34" charset="0"/>
              </a:rPr>
              <a:t>ater levels in almost all CA reservoirs are now at or well above their normal levels. However, the water storage levels in the much bigger lakes, Lake Powell and Lake Mead in NV/AZ still continue to </a:t>
            </a:r>
            <a:r>
              <a:rPr lang="en-US" sz="1050" dirty="0" smtClean="0">
                <a:latin typeface="Trebuchet MS" panose="020B0603020202020204" pitchFamily="34" charset="0"/>
              </a:rPr>
              <a:t>be </a:t>
            </a:r>
            <a:r>
              <a:rPr lang="en-US" sz="1050" dirty="0" smtClean="0">
                <a:latin typeface="Trebuchet MS" panose="020B0603020202020204" pitchFamily="34" charset="0"/>
              </a:rPr>
              <a:t>very low, </a:t>
            </a:r>
            <a:r>
              <a:rPr lang="en-US" sz="1050" dirty="0" smtClean="0">
                <a:latin typeface="Trebuchet MS" panose="020B0603020202020204" pitchFamily="34" charset="0"/>
              </a:rPr>
              <a:t>and have not recovered from the 2</a:t>
            </a:r>
            <a:r>
              <a:rPr lang="en-US" sz="1050" dirty="0" smtClean="0">
                <a:latin typeface="Trebuchet MS" panose="020B0603020202020204" pitchFamily="34" charset="0"/>
              </a:rPr>
              <a:t>+ decade(s) long hydrological drought </a:t>
            </a:r>
            <a:r>
              <a:rPr lang="en-US" sz="1050" dirty="0" smtClean="0">
                <a:latin typeface="Trebuchet MS" panose="020B0603020202020204" pitchFamily="34" charset="0"/>
              </a:rPr>
              <a:t>that existed in the region.</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b="1" dirty="0" smtClean="0">
                <a:latin typeface="Trebuchet MS" panose="020B0603020202020204" pitchFamily="34" charset="0"/>
              </a:rPr>
              <a:t>T</a:t>
            </a:r>
            <a:r>
              <a:rPr lang="en-US" sz="1050" dirty="0" smtClean="0">
                <a:latin typeface="Trebuchet MS" panose="020B0603020202020204" pitchFamily="34" charset="0"/>
              </a:rPr>
              <a:t>he S/L term drought in the interior Pacific Northwest and in parts of WA, ID &amp; MT is still stubbornly persisting. </a:t>
            </a:r>
            <a:r>
              <a:rPr lang="en-US" sz="1050" dirty="0">
                <a:latin typeface="Trebuchet MS" panose="020B0603020202020204" pitchFamily="34" charset="0"/>
              </a:rPr>
              <a:t>But </a:t>
            </a:r>
            <a:r>
              <a:rPr lang="en-US" sz="1050" dirty="0" smtClean="0">
                <a:latin typeface="Trebuchet MS" panose="020B0603020202020204" pitchFamily="34" charset="0"/>
              </a:rPr>
              <a:t>drought </a:t>
            </a:r>
            <a:r>
              <a:rPr lang="en-US" sz="1050" dirty="0">
                <a:latin typeface="Trebuchet MS" panose="020B0603020202020204" pitchFamily="34" charset="0"/>
              </a:rPr>
              <a:t>in MN/IA/WI/ MO/KS is nearly gone, as we had suggested. </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b="1" dirty="0" smtClean="0">
                <a:latin typeface="Trebuchet MS" panose="020B0603020202020204" pitchFamily="34" charset="0"/>
              </a:rPr>
              <a:t>W</a:t>
            </a:r>
            <a:r>
              <a:rPr lang="en-US" sz="1050" dirty="0" smtClean="0">
                <a:latin typeface="Trebuchet MS" panose="020B0603020202020204" pitchFamily="34" charset="0"/>
              </a:rPr>
              <a:t>e </a:t>
            </a:r>
            <a:r>
              <a:rPr lang="en-US" sz="1050" dirty="0" smtClean="0">
                <a:latin typeface="Trebuchet MS" panose="020B0603020202020204" pitchFamily="34" charset="0"/>
              </a:rPr>
              <a:t>have been suggesting/projecting </a:t>
            </a:r>
            <a:r>
              <a:rPr lang="en-US" sz="1050" dirty="0" smtClean="0">
                <a:latin typeface="Trebuchet MS" panose="020B0603020202020204" pitchFamily="34" charset="0"/>
              </a:rPr>
              <a:t>for the </a:t>
            </a:r>
            <a:r>
              <a:rPr lang="en-US" sz="1050" dirty="0" smtClean="0">
                <a:latin typeface="Trebuchet MS" panose="020B0603020202020204" pitchFamily="34" charset="0"/>
              </a:rPr>
              <a:t>past few months that the overall drought situation </a:t>
            </a:r>
            <a:r>
              <a:rPr lang="en-US" sz="1050" dirty="0">
                <a:latin typeface="Trebuchet MS" panose="020B0603020202020204" pitchFamily="34" charset="0"/>
              </a:rPr>
              <a:t>across the entire </a:t>
            </a:r>
            <a:r>
              <a:rPr lang="en-US" sz="1050" dirty="0" smtClean="0">
                <a:latin typeface="Trebuchet MS" panose="020B0603020202020204" pitchFamily="34" charset="0"/>
              </a:rPr>
              <a:t>US will be improving slowly and steadily, and it </a:t>
            </a:r>
            <a:r>
              <a:rPr lang="en-US" sz="1050" dirty="0" smtClean="0">
                <a:latin typeface="Trebuchet MS" panose="020B0603020202020204" pitchFamily="34" charset="0"/>
              </a:rPr>
              <a:t>actually happened as suggested. </a:t>
            </a:r>
            <a:r>
              <a:rPr lang="en-US" sz="1050" dirty="0" smtClean="0">
                <a:latin typeface="Trebuchet MS" panose="020B0603020202020204" pitchFamily="34" charset="0"/>
              </a:rPr>
              <a:t>Now </a:t>
            </a:r>
            <a:r>
              <a:rPr lang="en-US" sz="1050" dirty="0" smtClean="0">
                <a:latin typeface="Trebuchet MS" panose="020B0603020202020204" pitchFamily="34" charset="0"/>
              </a:rPr>
              <a:t>a large</a:t>
            </a:r>
            <a:r>
              <a:rPr lang="en-US" sz="1050" dirty="0" smtClean="0">
                <a:latin typeface="Trebuchet MS" panose="020B0603020202020204" pitchFamily="34" charset="0"/>
              </a:rPr>
              <a:t> </a:t>
            </a:r>
            <a:r>
              <a:rPr lang="en-US" sz="1050" dirty="0" smtClean="0">
                <a:latin typeface="Trebuchet MS" panose="020B0603020202020204" pitchFamily="34" charset="0"/>
              </a:rPr>
              <a:t>71</a:t>
            </a:r>
            <a:r>
              <a:rPr lang="en-US" sz="1050" dirty="0" smtClean="0">
                <a:latin typeface="Trebuchet MS" panose="020B0603020202020204" pitchFamily="34" charset="0"/>
              </a:rPr>
              <a:t>% (3 months ago it was only 54 %) </a:t>
            </a:r>
            <a:r>
              <a:rPr lang="en-US" sz="1050" dirty="0" smtClean="0">
                <a:latin typeface="Trebuchet MS" panose="020B0603020202020204" pitchFamily="34" charset="0"/>
              </a:rPr>
              <a:t>of the lower 48 states is </a:t>
            </a:r>
            <a:r>
              <a:rPr lang="en-US" sz="1050" dirty="0" smtClean="0">
                <a:latin typeface="Trebuchet MS" panose="020B0603020202020204" pitchFamily="34" charset="0"/>
              </a:rPr>
              <a:t>totally drought </a:t>
            </a:r>
            <a:r>
              <a:rPr lang="en-US" sz="1050" dirty="0" smtClean="0">
                <a:latin typeface="Trebuchet MS" panose="020B0603020202020204" pitchFamily="34" charset="0"/>
              </a:rPr>
              <a:t>free. </a:t>
            </a:r>
            <a:r>
              <a:rPr lang="en-US" sz="1050" dirty="0" smtClean="0">
                <a:latin typeface="Trebuchet MS" panose="020B0603020202020204" pitchFamily="34" charset="0"/>
              </a:rPr>
              <a:t>Have we reached the “near bottom” </a:t>
            </a:r>
            <a:r>
              <a:rPr lang="en-US" sz="1050" dirty="0" smtClean="0">
                <a:latin typeface="Trebuchet MS" panose="020B0603020202020204" pitchFamily="34" charset="0"/>
              </a:rPr>
              <a:t>for the % of US areas covered under drought? and will </a:t>
            </a:r>
            <a:r>
              <a:rPr lang="en-US" sz="1050" dirty="0" smtClean="0">
                <a:latin typeface="Trebuchet MS" panose="020B0603020202020204" pitchFamily="34" charset="0"/>
              </a:rPr>
              <a:t>we </a:t>
            </a:r>
            <a:r>
              <a:rPr lang="en-US" sz="1050" dirty="0" smtClean="0">
                <a:latin typeface="Trebuchet MS" panose="020B0603020202020204" pitchFamily="34" charset="0"/>
              </a:rPr>
              <a:t>begin </a:t>
            </a:r>
            <a:r>
              <a:rPr lang="en-US" sz="1050" dirty="0" smtClean="0">
                <a:latin typeface="Trebuchet MS" panose="020B0603020202020204" pitchFamily="34" charset="0"/>
              </a:rPr>
              <a:t>seeing a slow ramp up over </a:t>
            </a:r>
            <a:r>
              <a:rPr lang="en-US" sz="1050" dirty="0" smtClean="0">
                <a:latin typeface="Trebuchet MS" panose="020B0603020202020204" pitchFamily="34" charset="0"/>
              </a:rPr>
              <a:t>the next few/several months? </a:t>
            </a:r>
            <a:r>
              <a:rPr lang="en-US" sz="1050" dirty="0" smtClean="0">
                <a:latin typeface="Trebuchet MS" panose="020B0603020202020204" pitchFamily="34" charset="0"/>
              </a:rPr>
              <a:t>Questions remain about when &amp; the strength of the upcoming La Nina!</a:t>
            </a:r>
            <a:endParaRPr lang="en-US" sz="1050" dirty="0">
              <a:latin typeface="Trebuchet MS" panose="020B0603020202020204" pitchFamily="34" charset="0"/>
            </a:endParaRPr>
          </a:p>
          <a:p>
            <a:pPr marL="285750" indent="-285750">
              <a:buFont typeface="Arial" panose="020B0604020202020204" pitchFamily="34" charset="0"/>
              <a:buChar char="•"/>
            </a:pPr>
            <a:r>
              <a:rPr lang="en-US" sz="1050" b="1" dirty="0">
                <a:latin typeface="Trebuchet MS" panose="020B0603020202020204" pitchFamily="34" charset="0"/>
              </a:rPr>
              <a:t>T</a:t>
            </a:r>
            <a:r>
              <a:rPr lang="en-US" sz="1050" dirty="0">
                <a:latin typeface="Trebuchet MS" panose="020B0603020202020204" pitchFamily="34" charset="0"/>
              </a:rPr>
              <a:t>he upcoming La </a:t>
            </a:r>
            <a:r>
              <a:rPr lang="en-US" sz="1050" dirty="0" smtClean="0">
                <a:latin typeface="Trebuchet MS" panose="020B0603020202020204" pitchFamily="34" charset="0"/>
              </a:rPr>
              <a:t>Nina, which is generally a poor rainfall period for the US (as compared to El Nino), combined with the hot summer temperatures may begin to slowly increase the US areas under drought.</a:t>
            </a:r>
          </a:p>
          <a:p>
            <a:pPr marL="285750" indent="-285750">
              <a:buFont typeface="Arial" panose="020B0604020202020204" pitchFamily="34" charset="0"/>
              <a:buChar char="•"/>
            </a:pPr>
            <a:r>
              <a:rPr lang="en-US" sz="1050" b="1" dirty="0" smtClean="0">
                <a:latin typeface="Trebuchet MS" panose="020B0603020202020204" pitchFamily="34" charset="0"/>
              </a:rPr>
              <a:t>W</a:t>
            </a:r>
            <a:r>
              <a:rPr lang="en-US" sz="1050" dirty="0" smtClean="0">
                <a:latin typeface="Trebuchet MS" panose="020B0603020202020204" pitchFamily="34" charset="0"/>
              </a:rPr>
              <a:t>hile CA is totally drought free (ST &amp; LT) large parts of AZ/NM and even western of TX are still under drought due to long term/decadal drought in the SW, as well as the poor SW monsoon this past year (2023). </a:t>
            </a:r>
            <a:r>
              <a:rPr lang="en-US" sz="1050" dirty="0" smtClean="0">
                <a:latin typeface="Trebuchet MS" panose="020B0603020202020204" pitchFamily="34" charset="0"/>
              </a:rPr>
              <a:t>Another possible 2024 poor SW monsoon in AZ/NM and in vicinity might persist or even make the current drought in the region worse. </a:t>
            </a:r>
            <a:endParaRPr lang="en-US" sz="1050" dirty="0" smtClean="0">
              <a:latin typeface="Trebuchet MS" panose="020B0603020202020204" pitchFamily="34" charset="0"/>
            </a:endParaRPr>
          </a:p>
        </p:txBody>
      </p:sp>
      <p:sp>
        <p:nvSpPr>
          <p:cNvPr id="27" name="Oval 26"/>
          <p:cNvSpPr/>
          <p:nvPr/>
        </p:nvSpPr>
        <p:spPr>
          <a:xfrm rot="2633896">
            <a:off x="1862566" y="4264822"/>
            <a:ext cx="342672" cy="1169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2072" y="5157921"/>
            <a:ext cx="2153705" cy="1588578"/>
          </a:xfrm>
          <a:prstGeom prst="rect">
            <a:avLst/>
          </a:prstGeom>
          <a:noFill/>
          <a:ln>
            <a:noFill/>
          </a:ln>
        </p:spPr>
      </p:pic>
      <p:cxnSp>
        <p:nvCxnSpPr>
          <p:cNvPr id="6" name="Straight Arrow Connector 5"/>
          <p:cNvCxnSpPr/>
          <p:nvPr/>
        </p:nvCxnSpPr>
        <p:spPr>
          <a:xfrm>
            <a:off x="2046480" y="4638901"/>
            <a:ext cx="2373120" cy="144331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25472" y="4814031"/>
            <a:ext cx="1219200" cy="369332"/>
          </a:xfrm>
          <a:prstGeom prst="rect">
            <a:avLst/>
          </a:prstGeom>
          <a:noFill/>
        </p:spPr>
        <p:txBody>
          <a:bodyPr wrap="square" rtlCol="0">
            <a:spAutoFit/>
          </a:bodyPr>
          <a:lstStyle/>
          <a:p>
            <a:r>
              <a:rPr lang="en-US" dirty="0" smtClean="0"/>
              <a:t>February</a:t>
            </a:r>
            <a:endParaRPr lang="en-US" dirty="0"/>
          </a:p>
        </p:txBody>
      </p:sp>
      <p:sp>
        <p:nvSpPr>
          <p:cNvPr id="10" name="Oval 9"/>
          <p:cNvSpPr/>
          <p:nvPr/>
        </p:nvSpPr>
        <p:spPr>
          <a:xfrm>
            <a:off x="1295400" y="3936607"/>
            <a:ext cx="511772" cy="594985"/>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832843" y="2952828"/>
            <a:ext cx="1219200" cy="369332"/>
          </a:xfrm>
          <a:prstGeom prst="rect">
            <a:avLst/>
          </a:prstGeom>
          <a:noFill/>
        </p:spPr>
        <p:txBody>
          <a:bodyPr wrap="square" rtlCol="0">
            <a:spAutoFit/>
          </a:bodyPr>
          <a:lstStyle/>
          <a:p>
            <a:r>
              <a:rPr lang="en-US" dirty="0"/>
              <a:t> </a:t>
            </a:r>
            <a:r>
              <a:rPr lang="en-US" dirty="0" smtClean="0"/>
              <a:t>  March</a:t>
            </a:r>
            <a:endParaRPr lang="en-US" dirty="0"/>
          </a:p>
        </p:txBody>
      </p:sp>
      <p:sp>
        <p:nvSpPr>
          <p:cNvPr id="29" name="TextBox 28"/>
          <p:cNvSpPr txBox="1"/>
          <p:nvPr/>
        </p:nvSpPr>
        <p:spPr>
          <a:xfrm>
            <a:off x="381000" y="533400"/>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May</a:t>
            </a:r>
            <a:endParaRPr lang="en-US" dirty="0"/>
          </a:p>
        </p:txBody>
      </p:sp>
      <p:pic>
        <p:nvPicPr>
          <p:cNvPr id="38" name="Picture 37"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51" y="3785848"/>
            <a:ext cx="3097186" cy="2538751"/>
          </a:xfrm>
          <a:prstGeom prst="rect">
            <a:avLst/>
          </a:prstGeom>
          <a:noFill/>
          <a:ln>
            <a:noFill/>
          </a:ln>
        </p:spPr>
      </p:pic>
      <p:cxnSp>
        <p:nvCxnSpPr>
          <p:cNvPr id="37" name="Straight Arrow Connector 36"/>
          <p:cNvCxnSpPr/>
          <p:nvPr/>
        </p:nvCxnSpPr>
        <p:spPr>
          <a:xfrm flipH="1">
            <a:off x="1618001" y="1905000"/>
            <a:ext cx="2801599" cy="27339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411367" y="1240553"/>
            <a:ext cx="110927" cy="306886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3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76200"/>
            <a:ext cx="8839200" cy="4370427"/>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17 </a:t>
            </a:r>
            <a:r>
              <a:rPr lang="en-US" altLang="en-US" b="1" u="sng" dirty="0" smtClean="0">
                <a:solidFill>
                  <a:srgbClr val="FF0000"/>
                </a:solidFill>
                <a:latin typeface="verdana,arial,serif"/>
              </a:rPr>
              <a:t>June  2024</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algn="ctr"/>
            <a:r>
              <a:rPr lang="en-US" altLang="en-US" b="1" dirty="0">
                <a:latin typeface="verdana,arial,serif"/>
              </a:rPr>
              <a:t>ENSO Alert System Status: </a:t>
            </a:r>
            <a:r>
              <a:rPr lang="en-US" altLang="en-US" b="1" u="sng" dirty="0" smtClean="0">
                <a:solidFill>
                  <a:srgbClr val="FF0000"/>
                </a:solidFill>
                <a:latin typeface="verdana,arial,serif"/>
              </a:rPr>
              <a:t>Final </a:t>
            </a:r>
            <a:r>
              <a:rPr lang="en-US" b="1" u="sng" dirty="0" smtClean="0">
                <a:solidFill>
                  <a:srgbClr val="FF0000"/>
                </a:solidFill>
              </a:rPr>
              <a:t>El Niño Advisory</a:t>
            </a:r>
            <a:r>
              <a:rPr lang="en-US" b="1" dirty="0" smtClean="0">
                <a:solidFill>
                  <a:srgbClr val="0033CC"/>
                </a:solidFill>
              </a:rPr>
              <a:t>/</a:t>
            </a:r>
            <a:r>
              <a:rPr lang="en-US" b="1" u="sng" dirty="0" smtClean="0">
                <a:solidFill>
                  <a:srgbClr val="0033CC"/>
                </a:solidFill>
              </a:rPr>
              <a:t>La </a:t>
            </a:r>
            <a:r>
              <a:rPr lang="en-US" b="1" u="sng" dirty="0">
                <a:solidFill>
                  <a:srgbClr val="0033CC"/>
                </a:solidFill>
              </a:rPr>
              <a:t>Niña Watch</a:t>
            </a:r>
            <a:endParaRPr lang="en-US" u="sng" dirty="0">
              <a:solidFill>
                <a:srgbClr val="0033CC"/>
              </a:solidFill>
            </a:endParaRPr>
          </a:p>
          <a:p>
            <a:pPr lvl="0" algn="ctr"/>
            <a:endParaRPr lang="en-US" altLang="en-US" sz="800" b="1" u="sng" dirty="0">
              <a:solidFill>
                <a:srgbClr val="0033CC"/>
              </a:solidFill>
              <a:latin typeface="Arial" pitchFamily="34" charset="0"/>
            </a:endParaRPr>
          </a:p>
          <a:p>
            <a:pPr>
              <a:spcBef>
                <a:spcPct val="50000"/>
              </a:spcBef>
            </a:pPr>
            <a:r>
              <a:rPr lang="en-US" altLang="en-US" sz="1400" b="1" u="sng" dirty="0" smtClean="0">
                <a:solidFill>
                  <a:srgbClr val="0033CC"/>
                </a:solidFill>
              </a:rPr>
              <a:t>Synopsis</a:t>
            </a:r>
            <a:r>
              <a:rPr lang="en-US" altLang="en-US" sz="1400" b="1" dirty="0" smtClean="0">
                <a:solidFill>
                  <a:srgbClr val="0033CC"/>
                </a:solidFill>
              </a:rPr>
              <a:t>: </a:t>
            </a:r>
            <a:r>
              <a:rPr lang="en-US" b="1" dirty="0"/>
              <a:t>ENSO-neutral conditions are present.  </a:t>
            </a:r>
            <a:endParaRPr lang="en-US" b="1" dirty="0" smtClean="0"/>
          </a:p>
          <a:p>
            <a:pPr>
              <a:spcBef>
                <a:spcPct val="50000"/>
              </a:spcBef>
            </a:pPr>
            <a:r>
              <a:rPr lang="en-US" b="1" dirty="0" smtClean="0">
                <a:solidFill>
                  <a:srgbClr val="0033CC"/>
                </a:solidFill>
              </a:rPr>
              <a:t>La </a:t>
            </a:r>
            <a:r>
              <a:rPr lang="en-US" b="1" dirty="0">
                <a:solidFill>
                  <a:srgbClr val="0033CC"/>
                </a:solidFill>
              </a:rPr>
              <a:t>Niña is favored to develop during July-September (65% chance) and persist into the Northern Hemisphere winter 2024-25 (85% chance during November-January). </a:t>
            </a:r>
            <a:endParaRPr lang="en-US" dirty="0">
              <a:solidFill>
                <a:srgbClr val="0033CC"/>
              </a:solidFill>
            </a:endParaRPr>
          </a:p>
        </p:txBody>
      </p:sp>
      <p:sp>
        <p:nvSpPr>
          <p:cNvPr id="7" name="TextBox 6"/>
          <p:cNvSpPr txBox="1"/>
          <p:nvPr/>
        </p:nvSpPr>
        <p:spPr>
          <a:xfrm>
            <a:off x="-8313" y="4636993"/>
            <a:ext cx="9142012" cy="830997"/>
          </a:xfrm>
          <a:prstGeom prst="rect">
            <a:avLst/>
          </a:prstGeom>
          <a:noFill/>
        </p:spPr>
        <p:txBody>
          <a:bodyPr wrap="square" rtlCol="0">
            <a:spAutoFit/>
          </a:bodyPr>
          <a:lstStyle/>
          <a:p>
            <a:r>
              <a:rPr lang="en-US" sz="1200" dirty="0">
                <a:solidFill>
                  <a:srgbClr val="000000"/>
                </a:solidFill>
                <a:latin typeface="verdana" panose="020B0604030504040204" pitchFamily="34" charset="0"/>
              </a:rPr>
              <a:t>CPC’s Oceanic Niño Index (ONI) [3 month </a:t>
            </a:r>
            <a:r>
              <a:rPr lang="en-US" sz="1200" dirty="0" smtClean="0">
                <a:solidFill>
                  <a:srgbClr val="000000"/>
                </a:solidFill>
                <a:latin typeface="verdana" panose="020B0604030504040204" pitchFamily="34" charset="0"/>
              </a:rPr>
              <a:t>running </a:t>
            </a:r>
            <a:r>
              <a:rPr lang="en-US" sz="1200" dirty="0">
                <a:solidFill>
                  <a:srgbClr val="000000"/>
                </a:solidFill>
                <a:latin typeface="verdana" panose="020B0604030504040204" pitchFamily="34" charset="0"/>
              </a:rPr>
              <a:t>mean of ERSST.v5 SST anomalies in the Niño 3.4 region (5</a:t>
            </a:r>
            <a:r>
              <a:rPr lang="en-US" sz="1200" baseline="30000" dirty="0">
                <a:solidFill>
                  <a:srgbClr val="000000"/>
                </a:solidFill>
                <a:latin typeface="verdana" panose="020B0604030504040204" pitchFamily="34" charset="0"/>
              </a:rPr>
              <a:t>o</a:t>
            </a:r>
            <a:r>
              <a:rPr lang="en-US" sz="1200" dirty="0">
                <a:solidFill>
                  <a:srgbClr val="000000"/>
                </a:solidFill>
                <a:latin typeface="verdana" panose="020B0604030504040204" pitchFamily="34" charset="0"/>
              </a:rPr>
              <a:t>N-5</a:t>
            </a:r>
            <a:r>
              <a:rPr lang="en-US" sz="1200" baseline="30000" dirty="0">
                <a:solidFill>
                  <a:srgbClr val="000000"/>
                </a:solidFill>
                <a:latin typeface="verdana" panose="020B0604030504040204" pitchFamily="34" charset="0"/>
              </a:rPr>
              <a:t>o</a:t>
            </a:r>
            <a:r>
              <a:rPr lang="en-US" sz="1200" dirty="0">
                <a:solidFill>
                  <a:srgbClr val="000000"/>
                </a:solidFill>
                <a:latin typeface="verdana" panose="020B0604030504040204" pitchFamily="34" charset="0"/>
              </a:rPr>
              <a:t>S, 120</a:t>
            </a:r>
            <a:r>
              <a:rPr lang="en-US" sz="1200" baseline="30000" dirty="0">
                <a:solidFill>
                  <a:srgbClr val="000000"/>
                </a:solidFill>
                <a:latin typeface="verdana" panose="020B0604030504040204" pitchFamily="34" charset="0"/>
              </a:rPr>
              <a:t>o</a:t>
            </a:r>
            <a:r>
              <a:rPr lang="en-US" sz="1200" dirty="0">
                <a:solidFill>
                  <a:srgbClr val="000000"/>
                </a:solidFill>
                <a:latin typeface="verdana" panose="020B0604030504040204" pitchFamily="34" charset="0"/>
              </a:rPr>
              <a:t>-170</a:t>
            </a:r>
            <a:r>
              <a:rPr lang="en-US" sz="1200" baseline="30000" dirty="0">
                <a:solidFill>
                  <a:srgbClr val="000000"/>
                </a:solidFill>
                <a:latin typeface="verdana" panose="020B0604030504040204" pitchFamily="34" charset="0"/>
              </a:rPr>
              <a:t>o</a:t>
            </a:r>
            <a:r>
              <a:rPr lang="en-US" sz="1200" dirty="0">
                <a:solidFill>
                  <a:srgbClr val="000000"/>
                </a:solidFill>
                <a:latin typeface="verdana" panose="020B0604030504040204" pitchFamily="34" charset="0"/>
              </a:rPr>
              <a:t>W)], based on </a:t>
            </a:r>
            <a:r>
              <a:rPr lang="en-US" sz="1200" dirty="0">
                <a:solidFill>
                  <a:srgbClr val="FF0000"/>
                </a:solidFill>
                <a:latin typeface="verdana" panose="020B0604030504040204" pitchFamily="34" charset="0"/>
                <a:hlinkClick r:id="rId2"/>
              </a:rPr>
              <a:t>centered 30-year base periods updated every 5 years</a:t>
            </a:r>
            <a:r>
              <a:rPr lang="en-US" sz="1200" dirty="0" smtClean="0">
                <a:solidFill>
                  <a:srgbClr val="000000"/>
                </a:solidFill>
                <a:latin typeface="verdana" panose="020B0604030504040204" pitchFamily="34" charset="0"/>
              </a:rPr>
              <a:t>.</a:t>
            </a:r>
            <a:r>
              <a:rPr lang="en-US" sz="1200" dirty="0"/>
              <a:t> </a:t>
            </a:r>
            <a:r>
              <a:rPr lang="en-US" sz="1200" dirty="0" smtClean="0"/>
              <a:t>  For </a:t>
            </a:r>
            <a:r>
              <a:rPr lang="en-US" sz="1200" dirty="0"/>
              <a:t>historical purposes, periods of below and above normal SSTs are colored in</a:t>
            </a:r>
            <a:r>
              <a:rPr lang="en-US" sz="1200" dirty="0">
                <a:solidFill>
                  <a:srgbClr val="FF0000"/>
                </a:solidFill>
              </a:rPr>
              <a:t> </a:t>
            </a:r>
            <a:r>
              <a:rPr lang="en-US" sz="1200" dirty="0">
                <a:solidFill>
                  <a:srgbClr val="0033CC"/>
                </a:solidFill>
              </a:rPr>
              <a:t>blue</a:t>
            </a:r>
            <a:r>
              <a:rPr lang="en-US" sz="1200" dirty="0">
                <a:solidFill>
                  <a:srgbClr val="FF0000"/>
                </a:solidFill>
              </a:rPr>
              <a:t> </a:t>
            </a:r>
            <a:r>
              <a:rPr lang="en-US" sz="1200" dirty="0"/>
              <a:t>and</a:t>
            </a:r>
            <a:r>
              <a:rPr lang="en-US" sz="1200" dirty="0">
                <a:solidFill>
                  <a:srgbClr val="FF0000"/>
                </a:solidFill>
              </a:rPr>
              <a:t> red </a:t>
            </a:r>
            <a:r>
              <a:rPr lang="en-US" sz="1200" dirty="0"/>
              <a:t>when the threshold (0.5) is met </a:t>
            </a:r>
            <a:r>
              <a:rPr lang="en-US" sz="1200" u="sng" dirty="0"/>
              <a:t>for a minimum of 5 consecutive 3-month overlapping seasons</a:t>
            </a:r>
            <a:r>
              <a:rPr lang="en-US" sz="1200" dirty="0" smtClean="0">
                <a:solidFill>
                  <a:srgbClr val="FF0000"/>
                </a:solidFill>
              </a:rPr>
              <a:t>.</a:t>
            </a:r>
            <a:endParaRPr lang="en-US" sz="1200" dirty="0"/>
          </a:p>
        </p:txBody>
      </p:sp>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20</a:t>
            </a:fld>
            <a:endParaRPr lang="en-US" altLang="en-US" dirty="0"/>
          </a:p>
        </p:txBody>
      </p:sp>
      <p:cxnSp>
        <p:nvCxnSpPr>
          <p:cNvPr id="8" name="Straight Arrow Connector 7"/>
          <p:cNvCxnSpPr/>
          <p:nvPr/>
        </p:nvCxnSpPr>
        <p:spPr>
          <a:xfrm flipH="1">
            <a:off x="6248400" y="2461468"/>
            <a:ext cx="990600" cy="3579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914400" y="5334001"/>
            <a:ext cx="7467600" cy="1371600"/>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p:cNvPicPr>
          <p:nvPr/>
        </p:nvPicPr>
        <p:blipFill>
          <a:blip r:embed="rId3">
            <a:extLst>
              <a:ext uri="{28A0092B-C50C-407E-A947-70E740481C1C}">
                <a14:useLocalDpi xmlns:a14="http://schemas.microsoft.com/office/drawing/2010/main" val="0"/>
              </a:ext>
            </a:extLst>
          </a:blip>
          <a:srcRect l="4315" t="5000" r="6471" b="58333"/>
          <a:stretch>
            <a:fillRect/>
          </a:stretch>
        </p:blipFill>
        <p:spPr bwMode="auto">
          <a:xfrm>
            <a:off x="4721440" y="119853"/>
            <a:ext cx="396536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15240" y="646113"/>
            <a:ext cx="4674584" cy="5602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257800" y="997803"/>
            <a:ext cx="2971800" cy="1015663"/>
          </a:xfrm>
          <a:prstGeom prst="rect">
            <a:avLst/>
          </a:prstGeom>
          <a:noFill/>
        </p:spPr>
        <p:txBody>
          <a:bodyPr wrap="square" rtlCol="0">
            <a:spAutoFit/>
          </a:bodyPr>
          <a:lstStyle/>
          <a:p>
            <a:r>
              <a:rPr lang="en-US" sz="1200" dirty="0" smtClean="0"/>
              <a:t>The current El </a:t>
            </a:r>
            <a:r>
              <a:rPr lang="en-US" sz="1200" dirty="0" err="1" smtClean="0"/>
              <a:t>Nio</a:t>
            </a:r>
            <a:r>
              <a:rPr lang="en-US" sz="1200" dirty="0" smtClean="0"/>
              <a:t> came in a hurry after 3 back-to-back La </a:t>
            </a:r>
            <a:r>
              <a:rPr lang="en-US" sz="1200" dirty="0" err="1" smtClean="0"/>
              <a:t>Ninas</a:t>
            </a:r>
            <a:r>
              <a:rPr lang="en-US" sz="1200" dirty="0" smtClean="0"/>
              <a:t>, and is also going away in a great hurry to make room or ANOTHER La Nina which is on the way</a:t>
            </a:r>
            <a:r>
              <a:rPr lang="en-US" sz="1200" dirty="0" smtClean="0"/>
              <a:t>!!? ?</a:t>
            </a:r>
            <a:endParaRPr lang="en-US" sz="1200" dirty="0"/>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597535" y="514481"/>
            <a:ext cx="1702693" cy="100951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469900" y="6354205"/>
            <a:ext cx="3251200" cy="483556"/>
          </a:xfrm>
          <a:prstGeom prst="rect">
            <a:avLst/>
          </a:prstGeom>
          <a:blipFill dpi="0" rotWithShape="0">
            <a:blip r:embed="rId5"/>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sp>
        <p:nvSpPr>
          <p:cNvPr id="3" name="Rounded Rectangle 2"/>
          <p:cNvSpPr/>
          <p:nvPr/>
        </p:nvSpPr>
        <p:spPr>
          <a:xfrm>
            <a:off x="3962400" y="762000"/>
            <a:ext cx="609600" cy="548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21440" y="2184535"/>
            <a:ext cx="3965360" cy="22558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p:cNvPicPr>
          <p:nvPr/>
        </p:nvPicPr>
        <p:blipFill>
          <a:blip r:embed="rId7">
            <a:extLst>
              <a:ext uri="{28A0092B-C50C-407E-A947-70E740481C1C}">
                <a14:useLocalDpi xmlns:a14="http://schemas.microsoft.com/office/drawing/2010/main" val="0"/>
              </a:ext>
            </a:extLst>
          </a:blip>
          <a:srcRect l="6471" t="2499" r="6471" b="53333"/>
          <a:stretch>
            <a:fillRect/>
          </a:stretch>
        </p:blipFill>
        <p:spPr bwMode="auto">
          <a:xfrm>
            <a:off x="4721440" y="4465311"/>
            <a:ext cx="3947349" cy="20129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72366" y="2470578"/>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a:off x="1066800" y="1098649"/>
            <a:ext cx="0" cy="4921151"/>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219200" y="4648200"/>
            <a:ext cx="4800600" cy="1260038"/>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p:cNvPicPr>
          <p:nvPr/>
        </p:nvPicPr>
        <p:blipFill>
          <a:blip r:embed="rId2">
            <a:extLst>
              <a:ext uri="{28A0092B-C50C-407E-A947-70E740481C1C}">
                <a14:useLocalDpi xmlns:a14="http://schemas.microsoft.com/office/drawing/2010/main" val="0"/>
              </a:ext>
            </a:extLst>
          </a:blip>
          <a:srcRect l="6471" t="3000" r="1079" b="69667"/>
          <a:stretch>
            <a:fillRect/>
          </a:stretch>
        </p:blipFill>
        <p:spPr bwMode="auto">
          <a:xfrm>
            <a:off x="4443153" y="2828489"/>
            <a:ext cx="4648200"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0" y="152400"/>
            <a:ext cx="4343400" cy="6629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2667000" y="1090001"/>
            <a:ext cx="4876800" cy="246922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514272" y="5096470"/>
            <a:ext cx="4495800" cy="923330"/>
          </a:xfrm>
          <a:prstGeom prst="rect">
            <a:avLst/>
          </a:prstGeom>
          <a:noFill/>
        </p:spPr>
        <p:txBody>
          <a:bodyPr wrap="square" rtlCol="0">
            <a:spAutoFit/>
          </a:bodyPr>
          <a:lstStyle/>
          <a:p>
            <a:r>
              <a:rPr lang="en-US" dirty="0" smtClean="0"/>
              <a:t>Is the </a:t>
            </a:r>
            <a:r>
              <a:rPr lang="en-US" b="1" dirty="0" smtClean="0"/>
              <a:t>subsurface cold water content/volume </a:t>
            </a:r>
            <a:r>
              <a:rPr lang="en-US" dirty="0" smtClean="0"/>
              <a:t> increasing (toward a la Nina event) ?</a:t>
            </a:r>
          </a:p>
          <a:p>
            <a:r>
              <a:rPr lang="en-US" dirty="0" smtClean="0"/>
              <a:t>Or decreasing slightly, lately ???</a:t>
            </a:r>
            <a:endParaRPr lang="en-US" dirty="0"/>
          </a:p>
        </p:txBody>
      </p:sp>
      <p:cxnSp>
        <p:nvCxnSpPr>
          <p:cNvPr id="16" name="Straight Arrow Connector 15"/>
          <p:cNvCxnSpPr/>
          <p:nvPr/>
        </p:nvCxnSpPr>
        <p:spPr>
          <a:xfrm>
            <a:off x="2000813" y="1295400"/>
            <a:ext cx="27709" cy="4724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980316" y="3584432"/>
            <a:ext cx="3143249" cy="461665"/>
          </a:xfrm>
          <a:prstGeom prst="rect">
            <a:avLst/>
          </a:prstGeom>
        </p:spPr>
        <p:txBody>
          <a:bodyPr wrap="square">
            <a:spAutoFit/>
          </a:bodyPr>
          <a:lstStyle/>
          <a:p>
            <a:r>
              <a:rPr lang="en-US" sz="1200" dirty="0"/>
              <a:t>https://www.cpc.ncep.noaa.gov/products/people/wwang/cfsv2fcst/images3/PacSSTSeaadj.gif</a:t>
            </a:r>
          </a:p>
        </p:txBody>
      </p:sp>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a:t>
            </a:r>
            <a:r>
              <a:rPr lang="en-US" sz="1200" dirty="0" err="1" smtClean="0"/>
              <a:t>membrs</a:t>
            </a:r>
            <a:r>
              <a:rPr lang="en-US" sz="1200" dirty="0" smtClean="0"/>
              <a:t> (blue!)show are less bullish </a:t>
            </a:r>
            <a:endParaRPr lang="en-US" sz="1200" dirty="0"/>
          </a:p>
        </p:txBody>
      </p:sp>
      <p:sp>
        <p:nvSpPr>
          <p:cNvPr id="14" name="TextBox 1"/>
          <p:cNvSpPr txBox="1">
            <a:spLocks noChangeArrowheads="1"/>
          </p:cNvSpPr>
          <p:nvPr/>
        </p:nvSpPr>
        <p:spPr bwMode="auto">
          <a:xfrm>
            <a:off x="-54221" y="482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May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448052" y="4953000"/>
            <a:ext cx="133348" cy="4572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81400" y="4953000"/>
            <a:ext cx="358822" cy="381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1870876" y="2045731"/>
            <a:ext cx="328663" cy="2754869"/>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199539" y="2696782"/>
            <a:ext cx="367446" cy="2446718"/>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1"/>
          <p:cNvSpPr txBox="1">
            <a:spLocks noChangeArrowheads="1"/>
          </p:cNvSpPr>
          <p:nvPr/>
        </p:nvSpPr>
        <p:spPr bwMode="auto">
          <a:xfrm>
            <a:off x="0" y="35814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June  </a:t>
            </a:r>
            <a:r>
              <a:rPr lang="en-US" altLang="en-US" sz="1800" dirty="0" smtClean="0">
                <a:latin typeface="Times New Roman" pitchFamily="18" charset="0"/>
              </a:rPr>
              <a:t>CPC/NOAA  forecast</a:t>
            </a:r>
            <a:endParaRPr lang="en-US" altLang="en-US" sz="1800" dirty="0">
              <a:latin typeface="Times New Roman" pitchFamily="18" charset="0"/>
            </a:endParaRPr>
          </a:p>
        </p:txBody>
      </p:sp>
      <p:pic>
        <p:nvPicPr>
          <p:cNvPr id="2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36" y="898933"/>
            <a:ext cx="4370716" cy="263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3099" y="-8454"/>
            <a:ext cx="4295623" cy="221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NOAA?CPC ENSO Forecast Imag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5" y="3931448"/>
            <a:ext cx="4373023" cy="2545551"/>
          </a:xfrm>
          <a:prstGeom prst="rect">
            <a:avLst/>
          </a:prstGeom>
          <a:noFill/>
          <a:ln>
            <a:noFill/>
          </a:ln>
        </p:spPr>
      </p:pic>
      <p:cxnSp>
        <p:nvCxnSpPr>
          <p:cNvPr id="9" name="Straight Arrow Connector 8"/>
          <p:cNvCxnSpPr/>
          <p:nvPr/>
        </p:nvCxnSpPr>
        <p:spPr>
          <a:xfrm flipV="1">
            <a:off x="1219200" y="2971800"/>
            <a:ext cx="381000" cy="217170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533278" y="342598"/>
            <a:ext cx="2994897" cy="646331"/>
          </a:xfrm>
          <a:prstGeom prst="rect">
            <a:avLst/>
          </a:prstGeom>
        </p:spPr>
        <p:txBody>
          <a:bodyPr wrap="square">
            <a:spAutoFit/>
          </a:bodyPr>
          <a:lstStyle/>
          <a:p>
            <a:pPr eaLnBrk="1" hangingPunct="1">
              <a:buClr>
                <a:schemeClr val="accent1"/>
              </a:buClr>
              <a:buSzPct val="80000"/>
            </a:pPr>
            <a:r>
              <a:rPr lang="en-US" altLang="en-US" sz="900" b="1" dirty="0">
                <a:latin typeface="Trebuchet MS" panose="020B0603020202020204" pitchFamily="34" charset="0"/>
              </a:rPr>
              <a:t>The majority of models indicate  </a:t>
            </a:r>
            <a:r>
              <a:rPr lang="en-US" altLang="en-US" sz="900" b="1" u="sng" dirty="0">
                <a:latin typeface="Trebuchet MS" panose="020B0603020202020204" pitchFamily="34" charset="0"/>
              </a:rPr>
              <a:t>ENSO-neutral will persist through July-September 2024</a:t>
            </a:r>
            <a:r>
              <a:rPr lang="en-US" altLang="en-US" sz="900" b="1" dirty="0">
                <a:latin typeface="Trebuchet MS" panose="020B0603020202020204" pitchFamily="34" charset="0"/>
              </a:rPr>
              <a:t>. Thereafter, most models indicate a transition to La Niña around August-October 2024. </a:t>
            </a:r>
            <a:endParaRPr lang="en-US" altLang="en-US" sz="900" b="1" dirty="0">
              <a:latin typeface="Trebuchet MS" panose="020B0603020202020204" pitchFamily="34" charset="0"/>
            </a:endParaRPr>
          </a:p>
        </p:txBody>
      </p:sp>
      <p:sp>
        <p:nvSpPr>
          <p:cNvPr id="13" name="TextBox 12"/>
          <p:cNvSpPr txBox="1"/>
          <p:nvPr/>
        </p:nvSpPr>
        <p:spPr>
          <a:xfrm>
            <a:off x="5216245" y="1660079"/>
            <a:ext cx="2022755" cy="230832"/>
          </a:xfrm>
          <a:prstGeom prst="rect">
            <a:avLst/>
          </a:prstGeom>
          <a:noFill/>
        </p:spPr>
        <p:txBody>
          <a:bodyPr wrap="square" rtlCol="0">
            <a:spAutoFit/>
          </a:bodyPr>
          <a:lstStyle/>
          <a:p>
            <a:r>
              <a:rPr lang="en-US" sz="900" b="1" dirty="0" smtClean="0"/>
              <a:t>A slight pull back from La Nina ??</a:t>
            </a:r>
            <a:endParaRPr lang="en-US" sz="900" b="1" dirty="0"/>
          </a:p>
        </p:txBody>
      </p:sp>
      <p:pic>
        <p:nvPicPr>
          <p:cNvPr id="16" name="Picture 15"/>
          <p:cNvPicPr>
            <a:picLocks noChangeAspect="1"/>
          </p:cNvPicPr>
          <p:nvPr/>
        </p:nvPicPr>
        <p:blipFill>
          <a:blip r:embed="rId6"/>
          <a:stretch>
            <a:fillRect/>
          </a:stretch>
        </p:blipFill>
        <p:spPr>
          <a:xfrm>
            <a:off x="4697558" y="2219485"/>
            <a:ext cx="4065442" cy="440991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June</a:t>
            </a:r>
            <a:r>
              <a:rPr lang="en-US" altLang="en-US" sz="2400" kern="0" dirty="0" smtClean="0"/>
              <a:t>)/</a:t>
            </a:r>
            <a:r>
              <a:rPr lang="en-US" altLang="en-US" sz="2400" kern="0" dirty="0"/>
              <a:t>Seasonal </a:t>
            </a:r>
            <a:r>
              <a:rPr lang="en-US" altLang="en-US" sz="2400" kern="0" dirty="0" smtClean="0"/>
              <a:t>(</a:t>
            </a:r>
            <a:r>
              <a:rPr lang="en-US" altLang="en-US" sz="2400" b="1" u="sng" kern="0" dirty="0" smtClean="0"/>
              <a:t>JJA</a:t>
            </a:r>
            <a:r>
              <a:rPr lang="en-US" altLang="en-US" sz="2400" kern="0" dirty="0" smtClean="0"/>
              <a:t>)  </a:t>
            </a:r>
            <a:endParaRPr lang="en-US" altLang="en-US" sz="2400" kern="0" dirty="0"/>
          </a:p>
        </p:txBody>
      </p:sp>
      <p:cxnSp>
        <p:nvCxnSpPr>
          <p:cNvPr id="4" name="Straight Arrow Connector 3"/>
          <p:cNvCxnSpPr/>
          <p:nvPr/>
        </p:nvCxnSpPr>
        <p:spPr>
          <a:xfrm flipH="1">
            <a:off x="3962400"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90" y="3105689"/>
            <a:ext cx="3657918" cy="646331"/>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sym typeface="Wingdings" panose="05000000000000000000" pitchFamily="2" charset="2"/>
              </a:rPr>
              <a:t>    </a:t>
            </a:r>
            <a:endParaRPr lang="en-US" dirty="0" smtClean="0">
              <a:sym typeface="Wingdings" panose="05000000000000000000" pitchFamily="2" charset="2"/>
            </a:endParaRP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May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3962400"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pic>
        <p:nvPicPr>
          <p:cNvPr id="15" name="Picture 14"/>
          <p:cNvPicPr/>
          <p:nvPr/>
        </p:nvPicPr>
        <p:blipFill>
          <a:blip r:embed="rId2"/>
          <a:stretch>
            <a:fillRect/>
          </a:stretch>
        </p:blipFill>
        <p:spPr>
          <a:xfrm>
            <a:off x="36640" y="10082"/>
            <a:ext cx="3925760" cy="3037918"/>
          </a:xfrm>
          <a:prstGeom prst="rect">
            <a:avLst/>
          </a:prstGeom>
        </p:spPr>
      </p:pic>
      <p:pic>
        <p:nvPicPr>
          <p:cNvPr id="18" name="Picture 17"/>
          <p:cNvPicPr/>
          <p:nvPr/>
        </p:nvPicPr>
        <p:blipFill>
          <a:blip r:embed="rId3"/>
          <a:stretch>
            <a:fillRect/>
          </a:stretch>
        </p:blipFill>
        <p:spPr>
          <a:xfrm>
            <a:off x="5105400" y="3200400"/>
            <a:ext cx="4037179" cy="3230627"/>
          </a:xfrm>
          <a:prstGeom prst="rect">
            <a:avLst/>
          </a:prstGeom>
        </p:spPr>
      </p:pic>
      <p:pic>
        <p:nvPicPr>
          <p:cNvPr id="14" name="Picture 13"/>
          <p:cNvPicPr>
            <a:picLocks noChangeAspect="1"/>
          </p:cNvPicPr>
          <p:nvPr/>
        </p:nvPicPr>
        <p:blipFill>
          <a:blip r:embed="rId4"/>
          <a:stretch>
            <a:fillRect/>
          </a:stretch>
        </p:blipFill>
        <p:spPr>
          <a:xfrm>
            <a:off x="7190" y="3495675"/>
            <a:ext cx="4031410" cy="3038475"/>
          </a:xfrm>
          <a:prstGeom prst="rect">
            <a:avLst/>
          </a:prstGeom>
        </p:spPr>
      </p:pic>
      <p:cxnSp>
        <p:nvCxnSpPr>
          <p:cNvPr id="3" name="Straight Arrow Connector 2"/>
          <p:cNvCxnSpPr/>
          <p:nvPr/>
        </p:nvCxnSpPr>
        <p:spPr>
          <a:xfrm flipH="1">
            <a:off x="2819400" y="1364501"/>
            <a:ext cx="76200" cy="3817099"/>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May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June</a:t>
            </a:r>
            <a:r>
              <a:rPr lang="en-US" altLang="en-US" sz="2400" kern="0" dirty="0" smtClean="0"/>
              <a:t>)/</a:t>
            </a:r>
            <a:r>
              <a:rPr lang="en-US" altLang="en-US" sz="2400" kern="0" dirty="0"/>
              <a:t>Seasonal </a:t>
            </a:r>
            <a:r>
              <a:rPr lang="en-US" altLang="en-US" sz="2400" kern="0" dirty="0" smtClean="0"/>
              <a:t>(</a:t>
            </a:r>
            <a:r>
              <a:rPr lang="en-US" altLang="en-US" sz="2400" b="1" u="sng" kern="0" dirty="0" smtClean="0"/>
              <a:t>JJA</a:t>
            </a:r>
            <a:r>
              <a:rPr lang="en-US" altLang="en-US" sz="2400" kern="0" dirty="0" smtClean="0"/>
              <a:t>)  </a:t>
            </a:r>
            <a:endParaRPr lang="en-US" altLang="en-US" sz="2400" kern="0" dirty="0"/>
          </a:p>
        </p:txBody>
      </p:sp>
      <p:sp>
        <p:nvSpPr>
          <p:cNvPr id="6" name="TextBox 5"/>
          <p:cNvSpPr txBox="1"/>
          <p:nvPr/>
        </p:nvSpPr>
        <p:spPr>
          <a:xfrm>
            <a:off x="0" y="3425852"/>
            <a:ext cx="3505200" cy="738664"/>
          </a:xfrm>
          <a:prstGeom prst="rect">
            <a:avLst/>
          </a:prstGeom>
          <a:noFill/>
        </p:spPr>
        <p:txBody>
          <a:bodyPr wrap="square" rtlCol="0">
            <a:spAutoFit/>
          </a:bodyPr>
          <a:lstStyle/>
          <a:p>
            <a:r>
              <a:rPr lang="en-US" dirty="0"/>
              <a:t>Observed so far this month</a:t>
            </a:r>
            <a:r>
              <a:rPr lang="en-US" dirty="0" smtClean="0"/>
              <a:t>!!</a:t>
            </a:r>
            <a:r>
              <a:rPr lang="en-US" dirty="0" smtClean="0">
                <a:sym typeface="Wingdings" panose="05000000000000000000" pitchFamily="2" charset="2"/>
              </a:rPr>
              <a:t>  </a:t>
            </a:r>
            <a:r>
              <a:rPr lang="en-US" dirty="0" smtClean="0">
                <a:sym typeface="Wingdings" panose="05000000000000000000" pitchFamily="2" charset="2"/>
              </a:rPr>
              <a:t>   </a:t>
            </a:r>
            <a:endParaRPr lang="en-US" dirty="0" smtClean="0">
              <a:sym typeface="Wingdings" panose="05000000000000000000" pitchFamily="2" charset="2"/>
            </a:endParaRP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725162" y="5490155"/>
            <a:ext cx="313745" cy="2784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15897" y="2933410"/>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9" name="Straight Arrow Connector 8"/>
          <p:cNvCxnSpPr/>
          <p:nvPr/>
        </p:nvCxnSpPr>
        <p:spPr>
          <a:xfrm flipH="1" flipV="1">
            <a:off x="2819401" y="4999859"/>
            <a:ext cx="324687" cy="38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487" y="5597300"/>
            <a:ext cx="286840" cy="369332"/>
          </a:xfrm>
          <a:prstGeom prst="rect">
            <a:avLst/>
          </a:prstGeom>
          <a:noFill/>
        </p:spPr>
        <p:txBody>
          <a:bodyPr wrap="square" rtlCol="0">
            <a:spAutoFit/>
          </a:bodyPr>
          <a:lstStyle/>
          <a:p>
            <a:r>
              <a:rPr lang="en-US" dirty="0" smtClean="0">
                <a:sym typeface="Wingdings" panose="05000000000000000000" pitchFamily="2" charset="2"/>
              </a:rPr>
              <a:t></a:t>
            </a:r>
            <a:endParaRPr lang="en-US" dirty="0"/>
          </a:p>
        </p:txBody>
      </p:sp>
      <p:pic>
        <p:nvPicPr>
          <p:cNvPr id="21" name="Picture 20"/>
          <p:cNvPicPr/>
          <p:nvPr/>
        </p:nvPicPr>
        <p:blipFill>
          <a:blip r:embed="rId2"/>
          <a:stretch>
            <a:fillRect/>
          </a:stretch>
        </p:blipFill>
        <p:spPr>
          <a:xfrm>
            <a:off x="14762" y="36291"/>
            <a:ext cx="3859122" cy="3234793"/>
          </a:xfrm>
          <a:prstGeom prst="rect">
            <a:avLst/>
          </a:prstGeom>
        </p:spPr>
      </p:pic>
      <p:pic>
        <p:nvPicPr>
          <p:cNvPr id="7" name="Picture 6"/>
          <p:cNvPicPr>
            <a:picLocks noChangeAspect="1"/>
          </p:cNvPicPr>
          <p:nvPr/>
        </p:nvPicPr>
        <p:blipFill>
          <a:blip r:embed="rId3"/>
          <a:stretch>
            <a:fillRect/>
          </a:stretch>
        </p:blipFill>
        <p:spPr>
          <a:xfrm>
            <a:off x="5130390" y="3163480"/>
            <a:ext cx="4018703" cy="3370670"/>
          </a:xfrm>
          <a:prstGeom prst="rect">
            <a:avLst/>
          </a:prstGeom>
        </p:spPr>
      </p:pic>
      <p:pic>
        <p:nvPicPr>
          <p:cNvPr id="8" name="Picture 7"/>
          <p:cNvPicPr>
            <a:picLocks noChangeAspect="1"/>
          </p:cNvPicPr>
          <p:nvPr/>
        </p:nvPicPr>
        <p:blipFill>
          <a:blip r:embed="rId4"/>
          <a:stretch>
            <a:fillRect/>
          </a:stretch>
        </p:blipFill>
        <p:spPr>
          <a:xfrm>
            <a:off x="0" y="3777066"/>
            <a:ext cx="3896228" cy="2547534"/>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67308" y="2979099"/>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4958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4390102" y="41079"/>
            <a:ext cx="4670916" cy="177056"/>
          </a:xfrm>
          <a:prstGeom prst="rect">
            <a:avLst/>
          </a:prstGeom>
        </p:spPr>
      </p:pic>
      <p:sp>
        <p:nvSpPr>
          <p:cNvPr id="9" name="Oval 8"/>
          <p:cNvSpPr/>
          <p:nvPr/>
        </p:nvSpPr>
        <p:spPr>
          <a:xfrm rot="20500965">
            <a:off x="538874" y="466533"/>
            <a:ext cx="739107" cy="1587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4800601" y="25760"/>
            <a:ext cx="4343400" cy="3407543"/>
          </a:xfrm>
          <a:prstGeom prst="rect">
            <a:avLst/>
          </a:prstGeom>
        </p:spPr>
      </p:pic>
      <p:pic>
        <p:nvPicPr>
          <p:cNvPr id="2" name="Picture 1"/>
          <p:cNvPicPr>
            <a:picLocks noChangeAspect="1"/>
          </p:cNvPicPr>
          <p:nvPr/>
        </p:nvPicPr>
        <p:blipFill>
          <a:blip r:embed="rId5"/>
          <a:stretch>
            <a:fillRect/>
          </a:stretch>
        </p:blipFill>
        <p:spPr>
          <a:xfrm>
            <a:off x="4800600" y="3433303"/>
            <a:ext cx="4343401" cy="3277975"/>
          </a:xfrm>
          <a:prstGeom prst="rect">
            <a:avLst/>
          </a:prstGeom>
        </p:spPr>
      </p:pic>
      <p:pic>
        <p:nvPicPr>
          <p:cNvPr id="4098" name="Picture 2" descr="https://www.wpc.ncep.noaa.gov/qpf/p168i.gif?17186475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621"/>
            <a:ext cx="4231303" cy="29672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829"/>
            <a:ext cx="8795300" cy="6794369"/>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3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16 &amp; 17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275754" y="6411563"/>
            <a:ext cx="4418197" cy="400110"/>
          </a:xfrm>
          <a:prstGeom prst="rect">
            <a:avLst/>
          </a:prstGeom>
          <a:noFill/>
        </p:spPr>
        <p:txBody>
          <a:bodyPr wrap="none" rtlCol="0">
            <a:spAutoFit/>
          </a:bodyPr>
          <a:lstStyle/>
          <a:p>
            <a:r>
              <a:rPr lang="en-US" sz="2000" dirty="0" smtClean="0"/>
              <a:t>The </a:t>
            </a:r>
            <a:r>
              <a:rPr lang="en-US" sz="2000" dirty="0"/>
              <a:t>3</a:t>
            </a:r>
            <a:r>
              <a:rPr lang="en-US" sz="2000" dirty="0" smtClean="0"/>
              <a:t> </a:t>
            </a:r>
            <a:r>
              <a:rPr lang="en-US" sz="2000" dirty="0" smtClean="0"/>
              <a:t>Models are: CFSV2, GEFS, </a:t>
            </a:r>
            <a:r>
              <a:rPr lang="en-US" sz="2000" dirty="0" smtClean="0"/>
              <a:t>ERA5</a:t>
            </a:r>
            <a:endParaRPr lang="en-US" sz="2000" dirty="0"/>
          </a:p>
        </p:txBody>
      </p:sp>
      <p:sp>
        <p:nvSpPr>
          <p:cNvPr id="8" name="Oval 7"/>
          <p:cNvSpPr/>
          <p:nvPr/>
        </p:nvSpPr>
        <p:spPr>
          <a:xfrm rot="2539784">
            <a:off x="2207983" y="1395454"/>
            <a:ext cx="921095" cy="10301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70" y="0"/>
            <a:ext cx="8877670" cy="6858000"/>
          </a:xfrm>
          <a:prstGeom prst="rect">
            <a:avLst/>
          </a:prstGeom>
        </p:spPr>
      </p:pic>
      <p:sp>
        <p:nvSpPr>
          <p:cNvPr id="13" name="Oval 12"/>
          <p:cNvSpPr/>
          <p:nvPr/>
        </p:nvSpPr>
        <p:spPr>
          <a:xfrm rot="1737331">
            <a:off x="2442617" y="880404"/>
            <a:ext cx="538230" cy="1652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3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16 &amp; 17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38"/>
            <a:ext cx="8870500" cy="6852461"/>
          </a:xfrm>
          <a:prstGeom prst="rect">
            <a:avLst/>
          </a:prstGeom>
        </p:spPr>
      </p:pic>
      <p:sp>
        <p:nvSpPr>
          <p:cNvPr id="15" name="Oval 14"/>
          <p:cNvSpPr/>
          <p:nvPr/>
        </p:nvSpPr>
        <p:spPr>
          <a:xfrm rot="2539784">
            <a:off x="3247868" y="1424533"/>
            <a:ext cx="667065" cy="732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539784">
            <a:off x="7312693" y="4177647"/>
            <a:ext cx="713021" cy="7212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3 </a:t>
            </a:r>
            <a:r>
              <a:rPr lang="en-US" u="sng" dirty="0" smtClean="0">
                <a:solidFill>
                  <a:srgbClr val="FF0000"/>
                </a:solidFill>
              </a:rPr>
              <a:t>Models average Precip </a:t>
            </a:r>
            <a:r>
              <a:rPr lang="en-US" u="sng" dirty="0" smtClean="0">
                <a:solidFill>
                  <a:srgbClr val="FF0000"/>
                </a:solidFill>
              </a:rPr>
              <a:t>forecasts </a:t>
            </a:r>
            <a:r>
              <a:rPr lang="en-US" u="sng" dirty="0">
                <a:solidFill>
                  <a:srgbClr val="FF0000"/>
                </a:solidFill>
              </a:rPr>
              <a:t>(</a:t>
            </a:r>
            <a:r>
              <a:rPr lang="en-US" b="1" u="sng" dirty="0" smtClean="0">
                <a:solidFill>
                  <a:srgbClr val="FF0000"/>
                </a:solidFill>
              </a:rPr>
              <a:t>made 16 &amp; 17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9" name="TextBox 8"/>
          <p:cNvSpPr txBox="1"/>
          <p:nvPr/>
        </p:nvSpPr>
        <p:spPr>
          <a:xfrm>
            <a:off x="1219200" y="3733800"/>
            <a:ext cx="2819400" cy="830997"/>
          </a:xfrm>
          <a:prstGeom prst="rect">
            <a:avLst/>
          </a:prstGeom>
          <a:noFill/>
        </p:spPr>
        <p:txBody>
          <a:bodyPr wrap="square" rtlCol="0">
            <a:spAutoFit/>
          </a:bodyPr>
          <a:lstStyle/>
          <a:p>
            <a:r>
              <a:rPr lang="en-US" sz="1200" dirty="0" smtClean="0"/>
              <a:t>Except here, the rest of the country looks good, in terms of rainfall, not just in this short time scale/period, but even up to 5 years, see next maps!</a:t>
            </a:r>
            <a:endParaRPr lang="en-US" sz="1200" dirty="0"/>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6720566" y="3481848"/>
            <a:ext cx="2454331" cy="415498"/>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pic>
        <p:nvPicPr>
          <p:cNvPr id="41" name="Picture 40"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2252" y="4355668"/>
            <a:ext cx="3109348" cy="2152167"/>
          </a:xfrm>
          <a:prstGeom prst="rect">
            <a:avLst/>
          </a:prstGeom>
          <a:noFill/>
          <a:ln>
            <a:noFill/>
          </a:ln>
        </p:spPr>
      </p:pic>
      <p:pic>
        <p:nvPicPr>
          <p:cNvPr id="33" name="Picture 32" descr="Experimental short-term composite drought indica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727" y="1419358"/>
            <a:ext cx="3557029" cy="2349178"/>
          </a:xfrm>
          <a:prstGeom prst="rect">
            <a:avLst/>
          </a:prstGeom>
          <a:noFill/>
          <a:ln>
            <a:noFill/>
          </a:ln>
        </p:spPr>
      </p:pic>
      <p:pic>
        <p:nvPicPr>
          <p:cNvPr id="35" name="Picture 34" descr="Experimental long-term composite drought indica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75" y="3786965"/>
            <a:ext cx="3561781" cy="2593967"/>
          </a:xfrm>
          <a:prstGeom prst="rect">
            <a:avLst/>
          </a:prstGeom>
          <a:noFill/>
          <a:ln>
            <a:noFill/>
          </a:ln>
        </p:spPr>
      </p:pic>
      <p:pic>
        <p:nvPicPr>
          <p:cNvPr id="40" name="Picture 39"/>
          <p:cNvPicPr/>
          <p:nvPr/>
        </p:nvPicPr>
        <p:blipFill>
          <a:blip r:embed="rId6"/>
          <a:stretch>
            <a:fillRect/>
          </a:stretch>
        </p:blipFill>
        <p:spPr>
          <a:xfrm>
            <a:off x="4457698" y="914399"/>
            <a:ext cx="2332181" cy="1882289"/>
          </a:xfrm>
          <a:prstGeom prst="rect">
            <a:avLst/>
          </a:prstGeom>
        </p:spPr>
      </p:pic>
      <p:pic>
        <p:nvPicPr>
          <p:cNvPr id="37" name="Picture 36"/>
          <p:cNvPicPr/>
          <p:nvPr/>
        </p:nvPicPr>
        <p:blipFill>
          <a:blip r:embed="rId7"/>
          <a:stretch>
            <a:fillRect/>
          </a:stretch>
        </p:blipFill>
        <p:spPr>
          <a:xfrm>
            <a:off x="6758665" y="2457586"/>
            <a:ext cx="2385335" cy="1623908"/>
          </a:xfrm>
          <a:prstGeom prst="rect">
            <a:avLst/>
          </a:prstGeom>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4236096" y="4994706"/>
            <a:ext cx="1652462" cy="954107"/>
          </a:xfrm>
          <a:prstGeom prst="rect">
            <a:avLst/>
          </a:prstGeom>
          <a:noFill/>
        </p:spPr>
        <p:txBody>
          <a:bodyPr wrap="square" rtlCol="0">
            <a:spAutoFit/>
          </a:bodyPr>
          <a:lstStyle/>
          <a:p>
            <a:r>
              <a:rPr lang="en-US" sz="1400" dirty="0" smtClean="0"/>
              <a:t>Latest Official USDM (US Drought Monitor)</a:t>
            </a:r>
          </a:p>
          <a:p>
            <a:r>
              <a:rPr lang="en-US" sz="1400" i="1" dirty="0" smtClean="0"/>
              <a:t>(about a week old!)</a:t>
            </a:r>
            <a:r>
              <a:rPr lang="en-US" sz="1400" dirty="0" smtClean="0"/>
              <a:t>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smtClean="0"/>
              <a:t>https://droughtmonitor.unl.edu/ConditionsOutlooks/CurrentConditions.aspx</a:t>
            </a:r>
            <a:endParaRPr lang="en-US" sz="1100" u="sng" dirty="0"/>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291441" cy="1323439"/>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600" u="sng" dirty="0" smtClean="0"/>
              <a:t>Methods</a:t>
            </a:r>
            <a:r>
              <a:rPr lang="en-US" sz="1200" dirty="0" smtClean="0"/>
              <a:t> </a:t>
            </a:r>
            <a:r>
              <a:rPr lang="en-US" sz="1600" dirty="0" smtClean="0"/>
              <a:t>~ gives |||r results. </a:t>
            </a:r>
            <a:r>
              <a:rPr lang="en-US" sz="1600" b="1" dirty="0" smtClean="0"/>
              <a:t>Both Objective! </a:t>
            </a:r>
          </a:p>
          <a:p>
            <a:r>
              <a:rPr lang="en-US" sz="1600" b="1" u="sng" dirty="0" smtClean="0"/>
              <a:t>Both update daily!</a:t>
            </a:r>
            <a:endParaRPr lang="en-US" sz="1600" b="1" u="sng" dirty="0"/>
          </a:p>
        </p:txBody>
      </p:sp>
      <p:sp>
        <p:nvSpPr>
          <p:cNvPr id="52" name="TextBox 51"/>
          <p:cNvSpPr txBox="1"/>
          <p:nvPr/>
        </p:nvSpPr>
        <p:spPr>
          <a:xfrm>
            <a:off x="8500265" y="3120091"/>
            <a:ext cx="726823"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3" name="TextBox 52"/>
          <p:cNvSpPr txBox="1"/>
          <p:nvPr/>
        </p:nvSpPr>
        <p:spPr>
          <a:xfrm>
            <a:off x="2294074" y="3069168"/>
            <a:ext cx="936717" cy="507831"/>
          </a:xfrm>
          <a:prstGeom prst="rect">
            <a:avLst/>
          </a:prstGeom>
          <a:noFill/>
        </p:spPr>
        <p:txBody>
          <a:bodyPr wrap="square" rtlCol="0">
            <a:spAutoFit/>
          </a:bodyPr>
          <a:lstStyle/>
          <a:p>
            <a:r>
              <a:rPr lang="en-US" sz="900" dirty="0" smtClean="0">
                <a:solidFill>
                  <a:srgbClr val="FF0000"/>
                </a:solidFill>
              </a:rPr>
              <a:t>Objective, but</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320471" y="5629238"/>
            <a:ext cx="883921" cy="507831"/>
          </a:xfrm>
          <a:prstGeom prst="rect">
            <a:avLst/>
          </a:prstGeom>
          <a:noFill/>
        </p:spPr>
        <p:txBody>
          <a:bodyPr wrap="square" rtlCol="0">
            <a:spAutoFit/>
          </a:bodyPr>
          <a:lstStyle/>
          <a:p>
            <a:r>
              <a:rPr lang="en-US" sz="900" dirty="0" smtClean="0">
                <a:solidFill>
                  <a:srgbClr val="FF0000"/>
                </a:solidFill>
              </a:rPr>
              <a:t>Objective, but </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59026" y="6408112"/>
            <a:ext cx="4270097" cy="461665"/>
          </a:xfrm>
          <a:prstGeom prst="rect">
            <a:avLst/>
          </a:prstGeom>
          <a:noFill/>
        </p:spPr>
        <p:txBody>
          <a:bodyPr wrap="square" rtlCol="0">
            <a:spAutoFit/>
          </a:bodyPr>
          <a:lstStyle/>
          <a:p>
            <a:r>
              <a:rPr lang="en-US" sz="1200" dirty="0" smtClean="0"/>
              <a:t>These two maps above, used to be produced at CPC(Rich Tinker!), but now recently officially moved to NDMC operations!  </a:t>
            </a:r>
            <a:endParaRPr lang="en-US" sz="1200" dirty="0"/>
          </a:p>
        </p:txBody>
      </p:sp>
      <p:sp>
        <p:nvSpPr>
          <p:cNvPr id="6" name="TextBox 5"/>
          <p:cNvSpPr txBox="1"/>
          <p:nvPr/>
        </p:nvSpPr>
        <p:spPr>
          <a:xfrm>
            <a:off x="6190909" y="1858255"/>
            <a:ext cx="862011"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5" name="TextBox 54"/>
          <p:cNvSpPr txBox="1"/>
          <p:nvPr/>
        </p:nvSpPr>
        <p:spPr>
          <a:xfrm>
            <a:off x="8446176" y="4804592"/>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cxnSp>
        <p:nvCxnSpPr>
          <p:cNvPr id="39" name="Straight Arrow Connector 38"/>
          <p:cNvCxnSpPr/>
          <p:nvPr/>
        </p:nvCxnSpPr>
        <p:spPr>
          <a:xfrm flipV="1">
            <a:off x="51054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29716" y="3337938"/>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AutoShape 6" descr="https://www.cpc.ncep.noaa.gov/products/people/lxu/odi/img/odi.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https://www.cpc.ncep.noaa.gov/products/people/lxu/odi/img/odi.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0" descr="https://www.cpc.ncep.noaa.gov/products/people/lxu/odi/img/odi.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781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p:nvPr/>
        </p:nvCxnSpPr>
        <p:spPr>
          <a:xfrm flipH="1">
            <a:off x="6478886" y="3116088"/>
            <a:ext cx="1979115" cy="1224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566" cy="6846332"/>
          </a:xfrm>
          <a:prstGeom prst="rect">
            <a:avLst/>
          </a:prstGeom>
        </p:spPr>
      </p:pic>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3 </a:t>
            </a:r>
            <a:r>
              <a:rPr lang="en-US" u="sng" dirty="0" smtClean="0">
                <a:solidFill>
                  <a:srgbClr val="FF0000"/>
                </a:solidFill>
              </a:rPr>
              <a:t>Models average Precip </a:t>
            </a:r>
            <a:r>
              <a:rPr lang="en-US" u="sng" dirty="0" smtClean="0">
                <a:solidFill>
                  <a:srgbClr val="FF0000"/>
                </a:solidFill>
              </a:rPr>
              <a:t>forecasts </a:t>
            </a:r>
            <a:r>
              <a:rPr lang="en-US" u="sng" dirty="0">
                <a:solidFill>
                  <a:srgbClr val="FF0000"/>
                </a:solidFill>
              </a:rPr>
              <a:t>(</a:t>
            </a:r>
            <a:r>
              <a:rPr lang="en-US" b="1" u="sng" dirty="0" smtClean="0">
                <a:solidFill>
                  <a:srgbClr val="FF0000"/>
                </a:solidFill>
              </a:rPr>
              <a:t>made 16 &amp; 17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10"/>
            <a:ext cx="8839250" cy="6828321"/>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3 </a:t>
            </a:r>
            <a:r>
              <a:rPr lang="en-US" u="sng" dirty="0" smtClean="0">
                <a:solidFill>
                  <a:srgbClr val="FF0000"/>
                </a:solidFill>
              </a:rPr>
              <a:t>Models average Precip </a:t>
            </a:r>
            <a:r>
              <a:rPr lang="en-US" u="sng" dirty="0" smtClean="0">
                <a:solidFill>
                  <a:srgbClr val="FF0000"/>
                </a:solidFill>
              </a:rPr>
              <a:t>forecasts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16 &amp;17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5" name="TextBox 4"/>
          <p:cNvSpPr txBox="1"/>
          <p:nvPr/>
        </p:nvSpPr>
        <p:spPr>
          <a:xfrm>
            <a:off x="5867400" y="3048000"/>
            <a:ext cx="2971850" cy="615553"/>
          </a:xfrm>
          <a:prstGeom prst="rect">
            <a:avLst/>
          </a:prstGeom>
          <a:noFill/>
        </p:spPr>
        <p:txBody>
          <a:bodyPr wrap="square" rtlCol="0">
            <a:spAutoFit/>
          </a:bodyPr>
          <a:lstStyle/>
          <a:p>
            <a:r>
              <a:rPr lang="en-US" sz="1100" dirty="0" smtClean="0"/>
              <a:t>Drought threat does not look bad even in long term! Only in the near short term! All depends on the monsoon this year in the SW</a:t>
            </a:r>
            <a:r>
              <a:rPr lang="en-US" sz="1200" dirty="0" smtClean="0"/>
              <a:t>.</a:t>
            </a:r>
            <a:endParaRPr lang="en-US" sz="1200" dirty="0"/>
          </a:p>
        </p:txBody>
      </p:sp>
      <p:sp>
        <p:nvSpPr>
          <p:cNvPr id="10" name="Rectangle 9"/>
          <p:cNvSpPr/>
          <p:nvPr/>
        </p:nvSpPr>
        <p:spPr>
          <a:xfrm>
            <a:off x="5943600" y="3124200"/>
            <a:ext cx="2819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43398"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6" name="Rectangle 5"/>
          <p:cNvSpPr/>
          <p:nvPr/>
        </p:nvSpPr>
        <p:spPr>
          <a:xfrm>
            <a:off x="47244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244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3 </a:t>
            </a:r>
            <a:r>
              <a:rPr lang="en-US" u="sng" dirty="0" smtClean="0">
                <a:solidFill>
                  <a:srgbClr val="FF0000"/>
                </a:solidFill>
              </a:rPr>
              <a:t>Models average Precip </a:t>
            </a:r>
            <a:r>
              <a:rPr lang="en-US" u="sng" dirty="0" smtClean="0">
                <a:solidFill>
                  <a:srgbClr val="FF0000"/>
                </a:solidFill>
              </a:rPr>
              <a:t>forecasts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16 &amp; 17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TextBox 12"/>
          <p:cNvSpPr txBox="1"/>
          <p:nvPr/>
        </p:nvSpPr>
        <p:spPr>
          <a:xfrm>
            <a:off x="5867400" y="3048000"/>
            <a:ext cx="2971799" cy="646331"/>
          </a:xfrm>
          <a:prstGeom prst="rect">
            <a:avLst/>
          </a:prstGeom>
          <a:noFill/>
        </p:spPr>
        <p:txBody>
          <a:bodyPr wrap="square" rtlCol="0">
            <a:spAutoFit/>
          </a:bodyPr>
          <a:lstStyle/>
          <a:p>
            <a:r>
              <a:rPr lang="en-US" sz="1200" dirty="0" smtClean="0"/>
              <a:t> </a:t>
            </a:r>
            <a:r>
              <a:rPr lang="en-US" sz="1200" dirty="0" smtClean="0">
                <a:solidFill>
                  <a:srgbClr val="008000"/>
                </a:solidFill>
              </a:rPr>
              <a:t>Even thru’ up to 5 years period, the country as a whole looks good, in terms of  good rainfall!!! And lower drought coverage!!</a:t>
            </a:r>
            <a:endParaRPr lang="en-US" sz="1200" dirty="0">
              <a:solidFill>
                <a:srgbClr val="008000"/>
              </a:solidFill>
            </a:endParaRPr>
          </a:p>
        </p:txBody>
      </p:sp>
    </p:spTree>
    <p:extLst>
      <p:ext uri="{BB962C8B-B14F-4D97-AF65-F5344CB8AC3E}">
        <p14:creationId xmlns:p14="http://schemas.microsoft.com/office/powerpoint/2010/main" val="2649629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July</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JAS</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48210" y="2377568"/>
            <a:ext cx="561990" cy="51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48210" y="2895600"/>
            <a:ext cx="561990" cy="464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2743200"/>
            <a:ext cx="252911" cy="369332"/>
          </a:xfrm>
          <a:prstGeom prst="rect">
            <a:avLst/>
          </a:prstGeom>
          <a:noFill/>
        </p:spPr>
        <p:txBody>
          <a:bodyPr wrap="square" rtlCol="0">
            <a:spAutoFit/>
          </a:bodyPr>
          <a:lstStyle/>
          <a:p>
            <a:r>
              <a:rPr lang="en-US" dirty="0" smtClean="0"/>
              <a:t>T</a:t>
            </a:r>
            <a:endParaRPr lang="en-US" dirty="0"/>
          </a:p>
        </p:txBody>
      </p:sp>
      <p:sp>
        <p:nvSpPr>
          <p:cNvPr id="39" name="TextBox 38"/>
          <p:cNvSpPr txBox="1"/>
          <p:nvPr/>
        </p:nvSpPr>
        <p:spPr>
          <a:xfrm>
            <a:off x="4953000" y="2743200"/>
            <a:ext cx="252911" cy="369332"/>
          </a:xfrm>
          <a:prstGeom prst="rect">
            <a:avLst/>
          </a:prstGeom>
          <a:noFill/>
        </p:spPr>
        <p:txBody>
          <a:bodyPr wrap="square" rtlCol="0">
            <a:spAutoFit/>
          </a:bodyPr>
          <a:lstStyle/>
          <a:p>
            <a:r>
              <a:rPr lang="en-US" dirty="0"/>
              <a:t>P</a:t>
            </a:r>
          </a:p>
        </p:txBody>
      </p:sp>
      <p:cxnSp>
        <p:nvCxnSpPr>
          <p:cNvPr id="14" name="Straight Arrow Connector 13"/>
          <p:cNvCxnSpPr/>
          <p:nvPr/>
        </p:nvCxnSpPr>
        <p:spPr>
          <a:xfrm flipH="1" flipV="1">
            <a:off x="3810000" y="2430482"/>
            <a:ext cx="609600" cy="465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0000" y="2895600"/>
            <a:ext cx="609600" cy="574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958295" y="4427156"/>
            <a:ext cx="1192894" cy="2084800"/>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Note this general area of deficient precip forecast during the next 3 months, implying a weakened upcoming SW monsoon! (as </a:t>
            </a:r>
            <a:r>
              <a:rPr lang="en-US" sz="1200" dirty="0" smtClean="0">
                <a:solidFill>
                  <a:schemeClr val="tx1"/>
                </a:solidFill>
              </a:rPr>
              <a:t>was last </a:t>
            </a:r>
            <a:r>
              <a:rPr lang="en-US" sz="1200" dirty="0" smtClean="0">
                <a:solidFill>
                  <a:schemeClr val="tx1"/>
                </a:solidFill>
              </a:rPr>
              <a:t>year!)</a:t>
            </a:r>
            <a:endParaRPr lang="en-US" sz="1200" dirty="0">
              <a:solidFill>
                <a:schemeClr val="tx1"/>
              </a:solidFill>
            </a:endParaRPr>
          </a:p>
        </p:txBody>
      </p:sp>
      <p:cxnSp>
        <p:nvCxnSpPr>
          <p:cNvPr id="7" name="Straight Arrow Connector 6"/>
          <p:cNvCxnSpPr/>
          <p:nvPr/>
        </p:nvCxnSpPr>
        <p:spPr>
          <a:xfrm flipV="1">
            <a:off x="4848210" y="4953000"/>
            <a:ext cx="2543190" cy="104033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86000" y="6413617"/>
            <a:ext cx="1295400" cy="368183"/>
          </a:xfrm>
          <a:prstGeom prst="rect">
            <a:avLst/>
          </a:prstGeom>
          <a:noFill/>
        </p:spPr>
        <p:txBody>
          <a:bodyPr wrap="square" rtlCol="0">
            <a:spAutoFit/>
          </a:bodyPr>
          <a:lstStyle/>
          <a:p>
            <a:r>
              <a:rPr lang="en-US" dirty="0" smtClean="0"/>
              <a:t>More HOT!</a:t>
            </a:r>
            <a:endParaRPr lang="en-US" dirty="0"/>
          </a:p>
        </p:txBody>
      </p:sp>
      <p:cxnSp>
        <p:nvCxnSpPr>
          <p:cNvPr id="26" name="Straight Arrow Connector 25"/>
          <p:cNvCxnSpPr/>
          <p:nvPr/>
        </p:nvCxnSpPr>
        <p:spPr>
          <a:xfrm flipH="1" flipV="1">
            <a:off x="2209800" y="4990706"/>
            <a:ext cx="381000" cy="15212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590800" y="4823859"/>
            <a:ext cx="381000" cy="15897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18520" y="0"/>
            <a:ext cx="3925360" cy="3105512"/>
          </a:xfrm>
          <a:prstGeom prst="rect">
            <a:avLst/>
          </a:prstGeom>
        </p:spPr>
      </p:pic>
      <p:pic>
        <p:nvPicPr>
          <p:cNvPr id="6" name="Picture 5"/>
          <p:cNvPicPr>
            <a:picLocks noChangeAspect="1"/>
          </p:cNvPicPr>
          <p:nvPr/>
        </p:nvPicPr>
        <p:blipFill>
          <a:blip r:embed="rId3"/>
          <a:stretch>
            <a:fillRect/>
          </a:stretch>
        </p:blipFill>
        <p:spPr>
          <a:xfrm>
            <a:off x="5205911" y="0"/>
            <a:ext cx="3938089" cy="3042174"/>
          </a:xfrm>
          <a:prstGeom prst="rect">
            <a:avLst/>
          </a:prstGeom>
        </p:spPr>
      </p:pic>
      <p:pic>
        <p:nvPicPr>
          <p:cNvPr id="18" name="Picture 17"/>
          <p:cNvPicPr>
            <a:picLocks noChangeAspect="1"/>
          </p:cNvPicPr>
          <p:nvPr/>
        </p:nvPicPr>
        <p:blipFill>
          <a:blip r:embed="rId4"/>
          <a:stretch>
            <a:fillRect/>
          </a:stretch>
        </p:blipFill>
        <p:spPr>
          <a:xfrm>
            <a:off x="-17628" y="3369462"/>
            <a:ext cx="3940653" cy="3044155"/>
          </a:xfrm>
          <a:prstGeom prst="rect">
            <a:avLst/>
          </a:prstGeom>
        </p:spPr>
      </p:pic>
      <p:sp>
        <p:nvSpPr>
          <p:cNvPr id="23" name="AutoShape 4" descr="https://www.cpc.ncep.noaa.gov/products/NMME/prob/images/prob_ensemble_prate_us_season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 name="Picture 26"/>
          <p:cNvPicPr>
            <a:picLocks noChangeAspect="1"/>
          </p:cNvPicPr>
          <p:nvPr/>
        </p:nvPicPr>
        <p:blipFill>
          <a:blip r:embed="rId5"/>
          <a:stretch>
            <a:fillRect/>
          </a:stretch>
        </p:blipFill>
        <p:spPr>
          <a:xfrm>
            <a:off x="5180507" y="3352800"/>
            <a:ext cx="3963493" cy="3061798"/>
          </a:xfrm>
          <a:prstGeom prst="rect">
            <a:avLst/>
          </a:prstGeom>
        </p:spPr>
      </p:pic>
      <p:cxnSp>
        <p:nvCxnSpPr>
          <p:cNvPr id="30" name="Straight Arrow Connector 29"/>
          <p:cNvCxnSpPr/>
          <p:nvPr/>
        </p:nvCxnSpPr>
        <p:spPr>
          <a:xfrm>
            <a:off x="7391400" y="1447800"/>
            <a:ext cx="0" cy="354290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077200" y="1791095"/>
            <a:ext cx="0" cy="3379409"/>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JAS</a:t>
            </a:r>
            <a:r>
              <a:rPr lang="en-US" dirty="0" smtClean="0"/>
              <a:t> </a:t>
            </a:r>
            <a:r>
              <a:rPr lang="en-US" dirty="0" smtClean="0"/>
              <a:t>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1385" y="381801"/>
            <a:ext cx="9145386" cy="6152349"/>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35</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410200" y="670801"/>
            <a:ext cx="3200400"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smtClean="0"/>
              <a:t>: </a:t>
            </a:r>
            <a:r>
              <a:rPr lang="en-US" sz="1400" dirty="0"/>
              <a:t>6</a:t>
            </a:r>
            <a:r>
              <a:rPr lang="en-US" sz="1400" dirty="0" smtClean="0"/>
              <a:t>/11/24 </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733800"/>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33600" y="1905000"/>
            <a:ext cx="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2539784">
            <a:off x="1882099" y="3504878"/>
            <a:ext cx="226920" cy="61349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5226381" y="985469"/>
            <a:ext cx="3621975" cy="2672131"/>
          </a:xfrm>
          <a:prstGeom prst="rect">
            <a:avLst/>
          </a:prstGeom>
        </p:spPr>
      </p:pic>
      <p:pic>
        <p:nvPicPr>
          <p:cNvPr id="12" name="Picture 11"/>
          <p:cNvPicPr>
            <a:picLocks noChangeAspect="1"/>
          </p:cNvPicPr>
          <p:nvPr/>
        </p:nvPicPr>
        <p:blipFill>
          <a:blip r:embed="rId7"/>
          <a:stretch>
            <a:fillRect/>
          </a:stretch>
        </p:blipFill>
        <p:spPr>
          <a:xfrm>
            <a:off x="692055" y="1250156"/>
            <a:ext cx="4290044" cy="4769644"/>
          </a:xfrm>
          <a:prstGeom prst="rect">
            <a:avLst/>
          </a:prstGeom>
        </p:spPr>
      </p:pic>
      <p:pic>
        <p:nvPicPr>
          <p:cNvPr id="14" name="Picture 13"/>
          <p:cNvPicPr>
            <a:picLocks noChangeAspect="1"/>
          </p:cNvPicPr>
          <p:nvPr/>
        </p:nvPicPr>
        <p:blipFill>
          <a:blip r:embed="rId8"/>
          <a:stretch>
            <a:fillRect/>
          </a:stretch>
        </p:blipFill>
        <p:spPr>
          <a:xfrm>
            <a:off x="40631" y="1219200"/>
            <a:ext cx="672488" cy="4800600"/>
          </a:xfrm>
          <a:prstGeom prst="rect">
            <a:avLst/>
          </a:prstGeom>
        </p:spPr>
      </p:pic>
      <p:pic>
        <p:nvPicPr>
          <p:cNvPr id="16" name="Picture 15"/>
          <p:cNvPicPr>
            <a:picLocks noChangeAspect="1"/>
          </p:cNvPicPr>
          <p:nvPr/>
        </p:nvPicPr>
        <p:blipFill>
          <a:blip r:embed="rId9"/>
          <a:stretch>
            <a:fillRect/>
          </a:stretch>
        </p:blipFill>
        <p:spPr>
          <a:xfrm>
            <a:off x="5236079" y="4052888"/>
            <a:ext cx="3639473" cy="2543175"/>
          </a:xfrm>
          <a:prstGeom prst="rect">
            <a:avLst/>
          </a:prstGeom>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36</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0" y="2157746"/>
            <a:ext cx="6125096"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13	              16          29</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85               166          250</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3681172"/>
            <a:ext cx="2475115"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657599" y="3681172"/>
            <a:ext cx="2400301"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8" name="Picture 7"/>
          <p:cNvPicPr>
            <a:picLocks noChangeAspect="1"/>
          </p:cNvPicPr>
          <p:nvPr/>
        </p:nvPicPr>
        <p:blipFill>
          <a:blip r:embed="rId5"/>
          <a:stretch>
            <a:fillRect/>
          </a:stretch>
        </p:blipFill>
        <p:spPr>
          <a:xfrm>
            <a:off x="6125096" y="1727848"/>
            <a:ext cx="3016998" cy="4606934"/>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0"/>
            <a:ext cx="9144000" cy="6858000"/>
          </a:xfrm>
        </p:spPr>
        <p:txBody>
          <a:bodyPr/>
          <a:lstStyle/>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 </a:t>
            </a:r>
          </a:p>
          <a:p>
            <a:pPr marL="285750" indent="-285750">
              <a:buFont typeface="Arial" panose="020B0604020202020204" pitchFamily="34" charset="0"/>
              <a:buChar char="•"/>
            </a:pPr>
            <a:r>
              <a:rPr lang="en-US" sz="1200" b="1" dirty="0">
                <a:latin typeface="Trebuchet MS" panose="020B0603020202020204" pitchFamily="34" charset="0"/>
              </a:rPr>
              <a:t>C</a:t>
            </a:r>
            <a:r>
              <a:rPr lang="en-US" sz="1200" dirty="0">
                <a:latin typeface="Trebuchet MS" panose="020B0603020202020204" pitchFamily="34" charset="0"/>
              </a:rPr>
              <a:t>alifornia has remained drought free for about 18 months now. Above normal rainfall (strangely) during last year’s La Nina winter (2022/23) and (canonically, as expected) during this year’s El Nino winter (2023/24) in California, thus two back to back above normal winter rainfall seasons, have more than compensated for, and totally eliminated the both the Long &amp; Short term drought in the region. </a:t>
            </a:r>
          </a:p>
          <a:p>
            <a:pPr marL="285750" indent="-285750">
              <a:buFont typeface="Arial" panose="020B0604020202020204" pitchFamily="34" charset="0"/>
              <a:buChar char="•"/>
            </a:pPr>
            <a:r>
              <a:rPr lang="en-US" sz="1200" b="1" dirty="0">
                <a:latin typeface="Trebuchet MS" panose="020B0603020202020204" pitchFamily="34" charset="0"/>
              </a:rPr>
              <a:t>W</a:t>
            </a:r>
            <a:r>
              <a:rPr lang="en-US" sz="1200" dirty="0">
                <a:latin typeface="Trebuchet MS" panose="020B0603020202020204" pitchFamily="34" charset="0"/>
              </a:rPr>
              <a:t>ater levels in almost all CA reservoirs are now at or well above their normal levels. However, the water storage levels in the much bigger lakes, Lake Powell and Lake Mead in NV/AZ still continue to be very low, and have not recovered from the 2+ decade(s) long hydrological drought that existed in the region</a:t>
            </a:r>
            <a:r>
              <a:rPr lang="en-US" sz="1200" dirty="0" smtClean="0">
                <a:latin typeface="Trebuchet MS" panose="020B0603020202020204" pitchFamily="34" charset="0"/>
              </a:rPr>
              <a:t>. </a:t>
            </a:r>
            <a:r>
              <a:rPr lang="en-US" sz="1200" b="1" dirty="0" smtClean="0">
                <a:latin typeface="Trebuchet MS" panose="020B0603020202020204" pitchFamily="34" charset="0"/>
              </a:rPr>
              <a:t>T</a:t>
            </a:r>
            <a:r>
              <a:rPr lang="en-US" sz="1200" dirty="0" smtClean="0">
                <a:latin typeface="Trebuchet MS" panose="020B0603020202020204" pitchFamily="34" charset="0"/>
              </a:rPr>
              <a:t>he </a:t>
            </a:r>
            <a:r>
              <a:rPr lang="en-US" sz="1200" dirty="0">
                <a:latin typeface="Trebuchet MS" panose="020B0603020202020204" pitchFamily="34" charset="0"/>
              </a:rPr>
              <a:t>S/L term drought in the interior Pacific Northwest and in parts of WA, ID &amp; MT is still stubbornly persisting. But drought in MN/IA/WI/ MO/KS is nearly gone, as we had suggested. </a:t>
            </a:r>
          </a:p>
          <a:p>
            <a:pPr marL="285750" indent="-285750">
              <a:buFont typeface="Arial" panose="020B0604020202020204" pitchFamily="34" charset="0"/>
              <a:buChar char="•"/>
            </a:pPr>
            <a:r>
              <a:rPr lang="en-US" sz="1200" b="1" dirty="0">
                <a:latin typeface="Trebuchet MS" panose="020B0603020202020204" pitchFamily="34" charset="0"/>
              </a:rPr>
              <a:t>W</a:t>
            </a:r>
            <a:r>
              <a:rPr lang="en-US" sz="1200" dirty="0">
                <a:latin typeface="Trebuchet MS" panose="020B0603020202020204" pitchFamily="34" charset="0"/>
              </a:rPr>
              <a:t>e have been suggesting/projecting for the past few months that the overall drought situation across the entire US will be improving slowly and steadily, and it actually happened as suggested. Now a large 71% (3 months ago it was only 54 %) of the lower 48 states is totally drought free. Have we reached the “near bottom” for the % of US areas covered under drought? and will we begin seeing a slow ramp up over the next few/several months? Questions remain about when &amp; the strength of the upcoming La Nina!</a:t>
            </a:r>
          </a:p>
          <a:p>
            <a:pPr marL="285750" indent="-285750">
              <a:buFont typeface="Arial" panose="020B0604020202020204" pitchFamily="34" charset="0"/>
              <a:buChar char="•"/>
            </a:pPr>
            <a:r>
              <a:rPr lang="en-US" sz="1200" b="1" dirty="0">
                <a:latin typeface="Trebuchet MS" panose="020B0603020202020204" pitchFamily="34" charset="0"/>
              </a:rPr>
              <a:t>T</a:t>
            </a:r>
            <a:r>
              <a:rPr lang="en-US" sz="1200" dirty="0">
                <a:latin typeface="Trebuchet MS" panose="020B0603020202020204" pitchFamily="34" charset="0"/>
              </a:rPr>
              <a:t>he upcoming La Nina, which is generally a poor rainfall period for the US (as compared to El Nino), combined with the hot summer temperatures may begin to slowly increase the US areas under drought.</a:t>
            </a:r>
          </a:p>
          <a:p>
            <a:pPr marL="285750" indent="-285750">
              <a:buFont typeface="Arial" panose="020B0604020202020204" pitchFamily="34" charset="0"/>
              <a:buChar char="•"/>
            </a:pPr>
            <a:r>
              <a:rPr lang="en-US" sz="1200" b="1" dirty="0">
                <a:latin typeface="Trebuchet MS" panose="020B0603020202020204" pitchFamily="34" charset="0"/>
              </a:rPr>
              <a:t>W</a:t>
            </a:r>
            <a:r>
              <a:rPr lang="en-US" sz="1200" dirty="0">
                <a:latin typeface="Trebuchet MS" panose="020B0603020202020204" pitchFamily="34" charset="0"/>
              </a:rPr>
              <a:t>hile CA is totally drought free (ST &amp; LT) large parts of AZ/NM and even western of TX are still under drought due to long term/decadal drought in the SW, as well as the poor SW monsoon this past year (2023). Another possible 2024 poor SW monsoon in AZ/NM and in vicinity might persist or even make the current drought in the region worse. </a:t>
            </a:r>
            <a:endParaRPr lang="en-US" altLang="en-US" sz="1200" b="1" dirty="0" smtClean="0">
              <a:solidFill>
                <a:srgbClr val="FF0000"/>
              </a:solidFill>
              <a:latin typeface="Trebuchet MS" panose="020B0603020202020204" pitchFamily="34" charset="0"/>
            </a:endParaRPr>
          </a:p>
          <a:p>
            <a:pPr>
              <a:spcBef>
                <a:spcPct val="50000"/>
              </a:spcBef>
            </a:pPr>
            <a:r>
              <a:rPr lang="en-US" altLang="en-US" sz="1500" b="1" dirty="0" smtClean="0">
                <a:solidFill>
                  <a:srgbClr val="FF0000"/>
                </a:solidFill>
                <a:latin typeface="Trebuchet MS" panose="020B0603020202020204" pitchFamily="34" charset="0"/>
              </a:rPr>
              <a:t>Current </a:t>
            </a:r>
            <a:r>
              <a:rPr lang="en-US" altLang="en-US" sz="1500" b="1" dirty="0" smtClean="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 </a:t>
            </a:r>
            <a:r>
              <a:rPr lang="en-US" sz="1200" b="1" u="sng" dirty="0" smtClean="0">
                <a:latin typeface="Trebuchet MS" panose="020B0603020202020204" pitchFamily="34" charset="0"/>
              </a:rPr>
              <a:t>ENSO-neutral </a:t>
            </a:r>
            <a:r>
              <a:rPr lang="en-US" sz="1200" b="1" u="sng" dirty="0">
                <a:latin typeface="Trebuchet MS" panose="020B0603020202020204" pitchFamily="34" charset="0"/>
              </a:rPr>
              <a:t>conditions are </a:t>
            </a:r>
            <a:r>
              <a:rPr lang="en-US" sz="1200" b="1" u="sng" dirty="0" smtClean="0">
                <a:latin typeface="Trebuchet MS" panose="020B0603020202020204" pitchFamily="34" charset="0"/>
              </a:rPr>
              <a:t>present.</a:t>
            </a:r>
            <a:r>
              <a:rPr lang="en-US" sz="1200" dirty="0">
                <a:latin typeface="Trebuchet MS" panose="020B0603020202020204" pitchFamily="34" charset="0"/>
              </a:rPr>
              <a:t> </a:t>
            </a:r>
            <a:r>
              <a:rPr lang="en-US" sz="1200" dirty="0" smtClean="0">
                <a:latin typeface="Trebuchet MS" panose="020B0603020202020204" pitchFamily="34" charset="0"/>
              </a:rPr>
              <a:t>La </a:t>
            </a:r>
            <a:r>
              <a:rPr lang="en-US" sz="1200" dirty="0">
                <a:latin typeface="Trebuchet MS" panose="020B0603020202020204" pitchFamily="34" charset="0"/>
              </a:rPr>
              <a:t>Niña is favored to develop during July-September (65% chance) and persist into the </a:t>
            </a:r>
            <a:r>
              <a:rPr lang="en-US" sz="1200" dirty="0" smtClean="0">
                <a:latin typeface="Trebuchet MS" panose="020B0603020202020204" pitchFamily="34" charset="0"/>
              </a:rPr>
              <a:t>N. Hem. </a:t>
            </a:r>
            <a:r>
              <a:rPr lang="en-US" sz="1200" dirty="0">
                <a:latin typeface="Trebuchet MS" panose="020B0603020202020204" pitchFamily="34" charset="0"/>
              </a:rPr>
              <a:t>winter 2024-25 (85% chance during </a:t>
            </a:r>
            <a:r>
              <a:rPr lang="en-US" sz="1200" dirty="0" smtClean="0">
                <a:latin typeface="Trebuchet MS" panose="020B0603020202020204" pitchFamily="34" charset="0"/>
              </a:rPr>
              <a:t>Nov-Jan). </a:t>
            </a:r>
            <a:endParaRPr lang="en-US" sz="1200" dirty="0" smtClean="0">
              <a:latin typeface="Trebuchet MS" panose="020B0603020202020204" pitchFamily="34" charset="0"/>
            </a:endParaRPr>
          </a:p>
          <a:p>
            <a:pPr eaLnBrk="1" hangingPunct="1">
              <a:spcBef>
                <a:spcPct val="50000"/>
              </a:spcBef>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200" b="1" dirty="0">
                <a:solidFill>
                  <a:srgbClr val="FF0000"/>
                </a:solidFill>
                <a:latin typeface="Trebuchet MS" panose="020B0603020202020204" pitchFamily="34" charset="0"/>
              </a:rPr>
              <a:t> </a:t>
            </a:r>
            <a:r>
              <a:rPr lang="en-US" altLang="en-US" sz="1200" dirty="0" smtClean="0">
                <a:latin typeface="Trebuchet MS" panose="020B0603020202020204" pitchFamily="34" charset="0"/>
              </a:rPr>
              <a:t>Even this close, d</a:t>
            </a:r>
            <a:r>
              <a:rPr lang="en-US" altLang="en-US" sz="1200" dirty="0" smtClean="0">
                <a:latin typeface="Trebuchet MS" panose="020B0603020202020204" pitchFamily="34" charset="0"/>
              </a:rPr>
              <a:t>uring t</a:t>
            </a:r>
            <a:r>
              <a:rPr lang="en-US" altLang="en-US" sz="1200" dirty="0" smtClean="0">
                <a:latin typeface="Trebuchet MS" panose="020B0603020202020204" pitchFamily="34" charset="0"/>
              </a:rPr>
              <a:t>he </a:t>
            </a:r>
            <a:r>
              <a:rPr lang="en-US" altLang="en-US" sz="1200" dirty="0" smtClean="0">
                <a:latin typeface="Trebuchet MS" panose="020B0603020202020204" pitchFamily="34" charset="0"/>
              </a:rPr>
              <a:t>upcoming </a:t>
            </a:r>
            <a:r>
              <a:rPr lang="en-US" altLang="en-US" sz="1200" dirty="0" smtClean="0">
                <a:latin typeface="Trebuchet MS" panose="020B0603020202020204" pitchFamily="34" charset="0"/>
              </a:rPr>
              <a:t>JAS </a:t>
            </a:r>
            <a:r>
              <a:rPr lang="en-US" altLang="en-US" sz="1200" dirty="0" smtClean="0">
                <a:latin typeface="Trebuchet MS" panose="020B0603020202020204" pitchFamily="34" charset="0"/>
              </a:rPr>
              <a:t>forecast </a:t>
            </a:r>
            <a:r>
              <a:rPr lang="en-US" altLang="en-US" sz="1200" dirty="0" smtClean="0">
                <a:latin typeface="Trebuchet MS" panose="020B0603020202020204" pitchFamily="34" charset="0"/>
              </a:rPr>
              <a:t>season there </a:t>
            </a:r>
            <a:r>
              <a:rPr lang="en-US" altLang="en-US" sz="1200" dirty="0" smtClean="0">
                <a:latin typeface="Trebuchet MS" panose="020B0603020202020204" pitchFamily="34" charset="0"/>
              </a:rPr>
              <a:t>is </a:t>
            </a:r>
            <a:r>
              <a:rPr lang="en-US" altLang="en-US" sz="1200" dirty="0" smtClean="0">
                <a:latin typeface="Trebuchet MS" panose="020B0603020202020204" pitchFamily="34" charset="0"/>
              </a:rPr>
              <a:t>still about 1/3 chance that </a:t>
            </a:r>
            <a:r>
              <a:rPr lang="en-US" altLang="en-US" sz="1200" dirty="0" smtClean="0">
                <a:latin typeface="Trebuchet MS" panose="020B0603020202020204" pitchFamily="34" charset="0"/>
              </a:rPr>
              <a:t>we may will be in ENSO-neutral territory, </a:t>
            </a:r>
            <a:r>
              <a:rPr lang="en-US" altLang="en-US" sz="1200" dirty="0" smtClean="0">
                <a:latin typeface="Trebuchet MS" panose="020B0603020202020204" pitchFamily="34" charset="0"/>
              </a:rPr>
              <a:t>again </a:t>
            </a:r>
            <a:r>
              <a:rPr lang="en-US" altLang="en-US" sz="1200" dirty="0" smtClean="0">
                <a:latin typeface="Trebuchet MS" panose="020B0603020202020204" pitchFamily="34" charset="0"/>
              </a:rPr>
              <a:t>ve</a:t>
            </a:r>
            <a:r>
              <a:rPr lang="en-US" altLang="en-US" sz="1200" dirty="0" smtClean="0">
                <a:latin typeface="Trebuchet MS" panose="020B0603020202020204" pitchFamily="34" charset="0"/>
              </a:rPr>
              <a:t>ry </a:t>
            </a:r>
            <a:r>
              <a:rPr lang="en-US" altLang="en-US" sz="1200" dirty="0" smtClean="0">
                <a:latin typeface="Trebuchet MS" panose="020B0603020202020204" pitchFamily="34" charset="0"/>
              </a:rPr>
              <a:t>tricky</a:t>
            </a:r>
            <a:r>
              <a:rPr lang="en-US" altLang="en-US" sz="1200" dirty="0" smtClean="0">
                <a:latin typeface="Trebuchet MS" panose="020B0603020202020204" pitchFamily="34" charset="0"/>
              </a:rPr>
              <a:t>, in terms of possibly expecting any La Nina impacts!. Again, the expected strength of the La Nina during JAS is likely to be weak.  Nevertheless, the models are somewhat consistent  in predicting certain key precipitation futures across the United States, not to mention the overall above normal warmth across the US.</a:t>
            </a:r>
          </a:p>
          <a:p>
            <a:pPr eaLnBrk="1" hangingPunct="1">
              <a:spcBef>
                <a:spcPct val="50000"/>
              </a:spcBef>
            </a:pPr>
            <a:r>
              <a:rPr lang="en-US" altLang="en-US" sz="1200" dirty="0" smtClean="0">
                <a:latin typeface="Trebuchet MS" panose="020B0603020202020204" pitchFamily="34" charset="0"/>
              </a:rPr>
              <a:t>The models are somewhat unanimous in predicting a huge dry patch and a relatively weak monsoon, again this year, in the southwest, around the AZ/NM/UT/CO four corner states and western TX, and less precip than normal in to areas extending further north alon</a:t>
            </a:r>
            <a:r>
              <a:rPr lang="en-US" altLang="en-US" sz="1200" dirty="0" smtClean="0">
                <a:latin typeface="Trebuchet MS" panose="020B0603020202020204" pitchFamily="34" charset="0"/>
              </a:rPr>
              <a:t>g the mountainous Rockies into WY, ID and MT. The existing drought in parts of SD,NE, KS are  also particularly vulnerable, and may continue that way without much improvement. Overall, % of US land areas under drought will slightly increase from existing very low levels, mainly due to drought concern in the western/central US states.</a:t>
            </a:r>
            <a:r>
              <a:rPr lang="en-US" altLang="en-US" sz="1200" dirty="0" smtClean="0">
                <a:latin typeface="Trebuchet MS" panose="020B0603020202020204" pitchFamily="34" charset="0"/>
              </a:rPr>
              <a:t> </a:t>
            </a:r>
            <a:endParaRPr lang="en-US" altLang="en-US" sz="1200" dirty="0" smtClean="0">
              <a:latin typeface="Trebuchet MS" panose="020B0603020202020204" pitchFamily="34" charset="0"/>
            </a:endParaRPr>
          </a:p>
          <a:p>
            <a:pPr eaLnBrk="1" hangingPunct="1">
              <a:spcBef>
                <a:spcPct val="50000"/>
              </a:spcBef>
            </a:pPr>
            <a:r>
              <a:rPr lang="en-US" altLang="en-US" sz="1200" dirty="0" smtClean="0">
                <a:latin typeface="Trebuchet MS" panose="020B0603020202020204" pitchFamily="34" charset="0"/>
              </a:rPr>
              <a:t>The wetness forecast during JAS along the southeast, associated with or combined with the above normal hurricane season, and the rainfall climatology will likely remove any traces of dryness/drought in the region, and  by the end of the season, will likely prevent any emergence of drought. Thi</a:t>
            </a:r>
            <a:r>
              <a:rPr lang="en-US" altLang="en-US" sz="1200" dirty="0" smtClean="0">
                <a:latin typeface="Trebuchet MS" panose="020B0603020202020204" pitchFamily="34" charset="0"/>
              </a:rPr>
              <a:t>s same argument  applies to the mid-Atlantic states as wel</a:t>
            </a:r>
            <a:r>
              <a:rPr lang="en-US" altLang="en-US" sz="1200" dirty="0">
                <a:latin typeface="Trebuchet MS" panose="020B0603020202020204" pitchFamily="34" charset="0"/>
              </a:rPr>
              <a:t>l</a:t>
            </a:r>
            <a:r>
              <a:rPr lang="en-US" altLang="en-US" sz="1200" dirty="0" smtClean="0">
                <a:latin typeface="Trebuchet MS" panose="020B0603020202020204" pitchFamily="34" charset="0"/>
              </a:rPr>
              <a:t>.  *****</a:t>
            </a:r>
            <a:endParaRPr lang="en-US" altLang="en-US" sz="1200" dirty="0" smtClean="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25EC-70B6-5ACF-A699-B3DD68F9A2B2}"/>
              </a:ext>
            </a:extLst>
          </p:cNvPr>
          <p:cNvSpPr>
            <a:spLocks noGrp="1"/>
          </p:cNvSpPr>
          <p:nvPr>
            <p:ph type="title"/>
          </p:nvPr>
        </p:nvSpPr>
        <p:spPr/>
        <p:txBody>
          <a:bodyPr/>
          <a:lstStyle/>
          <a:p>
            <a:r>
              <a:rPr lang="en-US" dirty="0" smtClean="0"/>
              <a:t>(Experimental)</a:t>
            </a:r>
            <a:br>
              <a:rPr lang="en-US" dirty="0" smtClean="0"/>
            </a:br>
            <a:r>
              <a:rPr lang="en-US" dirty="0" smtClean="0"/>
              <a:t>Objective </a:t>
            </a:r>
            <a:r>
              <a:rPr lang="en-US" dirty="0"/>
              <a:t>drought forecast</a:t>
            </a:r>
          </a:p>
        </p:txBody>
      </p:sp>
      <p:sp>
        <p:nvSpPr>
          <p:cNvPr id="3" name="Content Placeholder 2">
            <a:extLst>
              <a:ext uri="{FF2B5EF4-FFF2-40B4-BE49-F238E27FC236}">
                <a16:creationId xmlns:a16="http://schemas.microsoft.com/office/drawing/2014/main" id="{E2214E3A-51B1-8445-E2F6-E05C32575A61}"/>
              </a:ext>
            </a:extLst>
          </p:cNvPr>
          <p:cNvSpPr>
            <a:spLocks noGrp="1"/>
          </p:cNvSpPr>
          <p:nvPr>
            <p:ph idx="1"/>
          </p:nvPr>
        </p:nvSpPr>
        <p:spPr/>
        <p:txBody>
          <a:bodyPr>
            <a:normAutofit fontScale="92500" lnSpcReduction="20000"/>
          </a:bodyPr>
          <a:lstStyle/>
          <a:p>
            <a:r>
              <a:rPr lang="en-US" sz="2400" dirty="0"/>
              <a:t>Support for Seasonal Drought Outlook (SDO)</a:t>
            </a:r>
          </a:p>
          <a:p>
            <a:pPr lvl="1"/>
            <a:r>
              <a:rPr lang="en-US" sz="2100" dirty="0"/>
              <a:t>NMME Standardized </a:t>
            </a:r>
            <a:r>
              <a:rPr lang="en-US" sz="2100" dirty="0" err="1"/>
              <a:t>Prcp</a:t>
            </a:r>
            <a:r>
              <a:rPr lang="en-US" sz="2100" dirty="0"/>
              <a:t>. Index (SPI) forecast</a:t>
            </a:r>
          </a:p>
          <a:p>
            <a:pPr lvl="2"/>
            <a:r>
              <a:rPr lang="en-US" sz="1800" dirty="0"/>
              <a:t>CONUS </a:t>
            </a:r>
          </a:p>
          <a:p>
            <a:pPr lvl="2"/>
            <a:r>
              <a:rPr lang="en-US" sz="1800" dirty="0"/>
              <a:t>AK regions</a:t>
            </a:r>
          </a:p>
          <a:p>
            <a:pPr lvl="1"/>
            <a:r>
              <a:rPr lang="en-US" sz="2100" dirty="0"/>
              <a:t>NMME Standardized </a:t>
            </a:r>
            <a:r>
              <a:rPr lang="en-US" sz="2100" dirty="0" err="1"/>
              <a:t>Prcp</a:t>
            </a:r>
            <a:r>
              <a:rPr lang="en-US" sz="2100" dirty="0"/>
              <a:t>. Evap. Index (SPEI) forecast </a:t>
            </a:r>
          </a:p>
          <a:p>
            <a:pPr lvl="1"/>
            <a:r>
              <a:rPr lang="en-US" sz="2100" dirty="0"/>
              <a:t>NMME_VIC Soil Moisture Percentile (SMP) forecast (experimental )</a:t>
            </a:r>
          </a:p>
          <a:p>
            <a:pPr lvl="1"/>
            <a:r>
              <a:rPr lang="en-US" sz="2100" dirty="0"/>
              <a:t>NMME_VIC Standardized Runoff Index (SRI) forecast (experimental)</a:t>
            </a:r>
          </a:p>
          <a:p>
            <a:pPr marL="342900" lvl="1" indent="0">
              <a:buNone/>
            </a:pPr>
            <a:endParaRPr lang="en-US" sz="2100" dirty="0"/>
          </a:p>
          <a:p>
            <a:r>
              <a:rPr lang="en-US" sz="2400" dirty="0"/>
              <a:t>Support for Monthly Drought forecast (MDO)/flash drought </a:t>
            </a:r>
          </a:p>
          <a:p>
            <a:pPr lvl="1"/>
            <a:r>
              <a:rPr lang="en-US" sz="2100" dirty="0"/>
              <a:t>Meteorological drought (SPI)</a:t>
            </a:r>
          </a:p>
          <a:p>
            <a:pPr lvl="1"/>
            <a:r>
              <a:rPr lang="en-US" sz="2100" dirty="0"/>
              <a:t>Agricultural drought (SMP)</a:t>
            </a:r>
          </a:p>
          <a:p>
            <a:pPr lvl="1"/>
            <a:r>
              <a:rPr lang="en-US" sz="2100" dirty="0"/>
              <a:t>Hydrological drought (SRI)</a:t>
            </a:r>
          </a:p>
          <a:p>
            <a:pPr lvl="1"/>
            <a:endParaRPr lang="en-US" sz="2100" dirty="0"/>
          </a:p>
          <a:p>
            <a:r>
              <a:rPr lang="en-US" sz="2400" dirty="0"/>
              <a:t>Probabilistic drought forecast (in developing)</a:t>
            </a:r>
          </a:p>
          <a:p>
            <a:pPr lvl="1"/>
            <a:endParaRPr lang="en-US" sz="2100" dirty="0"/>
          </a:p>
        </p:txBody>
      </p:sp>
    </p:spTree>
    <p:extLst>
      <p:ext uri="{BB962C8B-B14F-4D97-AF65-F5344CB8AC3E}">
        <p14:creationId xmlns:p14="http://schemas.microsoft.com/office/powerpoint/2010/main" val="1594241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841A74-95B4-8144-A9DB-38AC5945665D}"/>
              </a:ext>
            </a:extLst>
          </p:cNvPr>
          <p:cNvSpPr/>
          <p:nvPr/>
        </p:nvSpPr>
        <p:spPr>
          <a:xfrm>
            <a:off x="864419" y="5774177"/>
            <a:ext cx="4621981" cy="523220"/>
          </a:xfrm>
          <a:prstGeom prst="rect">
            <a:avLst/>
          </a:prstGeom>
        </p:spPr>
        <p:txBody>
          <a:bodyPr wrap="square">
            <a:spAutoFit/>
          </a:bodyPr>
          <a:lstStyle/>
          <a:p>
            <a:r>
              <a:rPr lang="en-US" sz="1400" dirty="0"/>
              <a:t>https://</a:t>
            </a:r>
            <a:r>
              <a:rPr lang="en-US" sz="1400" dirty="0" err="1"/>
              <a:t>www.cpc.ncep.noaa.gov</a:t>
            </a:r>
            <a:r>
              <a:rPr lang="en-US" sz="1400" dirty="0"/>
              <a:t>/products/Drought/Figures/SPI/Prediction/ENS_spi3-12_4x3_hatched.jpg</a:t>
            </a:r>
          </a:p>
        </p:txBody>
      </p:sp>
      <p:sp>
        <p:nvSpPr>
          <p:cNvPr id="5" name="TextBox 4">
            <a:extLst>
              <a:ext uri="{FF2B5EF4-FFF2-40B4-BE49-F238E27FC236}">
                <a16:creationId xmlns:a16="http://schemas.microsoft.com/office/drawing/2014/main" id="{E96C0D34-F411-91B7-E74A-34817CD2A35F}"/>
              </a:ext>
            </a:extLst>
          </p:cNvPr>
          <p:cNvSpPr txBox="1"/>
          <p:nvPr/>
        </p:nvSpPr>
        <p:spPr>
          <a:xfrm>
            <a:off x="6324600" y="117693"/>
            <a:ext cx="2914913" cy="5786199"/>
          </a:xfrm>
          <a:prstGeom prst="rect">
            <a:avLst/>
          </a:prstGeom>
          <a:noFill/>
        </p:spPr>
        <p:txBody>
          <a:bodyPr wrap="square" rtlCol="0">
            <a:spAutoFit/>
          </a:bodyPr>
          <a:lstStyle/>
          <a:p>
            <a:pPr marL="214313" indent="-214313">
              <a:buFont typeface="Arial" panose="020B0604020202020204" pitchFamily="34" charset="0"/>
              <a:buChar char="•"/>
            </a:pPr>
            <a:r>
              <a:rPr lang="en-US" sz="1600" dirty="0"/>
              <a:t>The North American Multi-Model Ensemble (NMME):</a:t>
            </a:r>
          </a:p>
          <a:p>
            <a:pPr marL="600075" lvl="1" indent="-257175">
              <a:buFont typeface="+mj-lt"/>
              <a:buAutoNum type="arabicPeriod"/>
            </a:pPr>
            <a:r>
              <a:rPr lang="en-US" sz="1600" dirty="0"/>
              <a:t>CFSv2</a:t>
            </a:r>
          </a:p>
          <a:p>
            <a:pPr marL="600075" lvl="1" indent="-257175">
              <a:buFont typeface="+mj-lt"/>
              <a:buAutoNum type="arabicPeriod"/>
            </a:pPr>
            <a:r>
              <a:rPr lang="en-US" sz="1600" dirty="0">
                <a:solidFill>
                  <a:srgbClr val="FF0000"/>
                </a:solidFill>
              </a:rPr>
              <a:t>NCAR_CESM1</a:t>
            </a:r>
          </a:p>
          <a:p>
            <a:pPr marL="600075" lvl="1" indent="-257175">
              <a:buFont typeface="+mj-lt"/>
              <a:buAutoNum type="arabicPeriod"/>
            </a:pPr>
            <a:r>
              <a:rPr lang="en-US" sz="1600" dirty="0">
                <a:solidFill>
                  <a:srgbClr val="FF0000"/>
                </a:solidFill>
              </a:rPr>
              <a:t>GFDL_SPEAR </a:t>
            </a:r>
          </a:p>
          <a:p>
            <a:pPr marL="600075" lvl="1" indent="-257175">
              <a:buFont typeface="+mj-lt"/>
              <a:buAutoNum type="arabicPeriod"/>
            </a:pPr>
            <a:r>
              <a:rPr lang="en-US" sz="1600" dirty="0">
                <a:solidFill>
                  <a:srgbClr val="FF0000"/>
                </a:solidFill>
              </a:rPr>
              <a:t>CanCM4i</a:t>
            </a:r>
          </a:p>
          <a:p>
            <a:pPr marL="600075" lvl="1" indent="-257175">
              <a:buFont typeface="+mj-lt"/>
              <a:buAutoNum type="arabicPeriod"/>
            </a:pPr>
            <a:r>
              <a:rPr lang="en-US" sz="1600" dirty="0">
                <a:solidFill>
                  <a:srgbClr val="FF0000"/>
                </a:solidFill>
              </a:rPr>
              <a:t>GEM_NEMO</a:t>
            </a:r>
          </a:p>
          <a:p>
            <a:pPr marL="600075" lvl="1" indent="-257175">
              <a:buFont typeface="+mj-lt"/>
              <a:buAutoNum type="arabicPeriod"/>
            </a:pPr>
            <a:r>
              <a:rPr lang="en-US" sz="1600" dirty="0">
                <a:solidFill>
                  <a:srgbClr val="FF0000"/>
                </a:solidFill>
              </a:rPr>
              <a:t> NASA_GEOS5v2</a:t>
            </a:r>
            <a:endParaRPr lang="en-US" sz="1600" dirty="0"/>
          </a:p>
          <a:p>
            <a:endParaRPr lang="en-US" sz="1600" dirty="0"/>
          </a:p>
          <a:p>
            <a:pPr marL="214313" indent="-214313">
              <a:buFont typeface="Arial" panose="020B0604020202020204" pitchFamily="34" charset="0"/>
              <a:buChar char="•"/>
            </a:pPr>
            <a:r>
              <a:rPr lang="en-US" sz="1600" dirty="0"/>
              <a:t>Quantile-Mapping (BCSD) bias correction and downscaling</a:t>
            </a:r>
          </a:p>
          <a:p>
            <a:endParaRPr lang="en-US" sz="1600" dirty="0"/>
          </a:p>
          <a:p>
            <a:pPr marL="214313" indent="-214313">
              <a:buFont typeface="Arial" panose="020B0604020202020204" pitchFamily="34" charset="0"/>
              <a:buChar char="•"/>
            </a:pPr>
            <a:r>
              <a:rPr lang="en-US" sz="1600" dirty="0"/>
              <a:t>The Hatched area: Signal to Noise Ratio SNR &lt; 1</a:t>
            </a:r>
          </a:p>
          <a:p>
            <a:pPr marL="214313" indent="-214313">
              <a:buFont typeface="Arial" panose="020B0604020202020204" pitchFamily="34" charset="0"/>
              <a:buChar char="•"/>
            </a:pPr>
            <a:endParaRPr lang="en-US" sz="1600" dirty="0"/>
          </a:p>
          <a:p>
            <a:pPr marL="214313" indent="-214313">
              <a:buFont typeface="Arial" panose="020B0604020202020204" pitchFamily="34" charset="0"/>
              <a:buChar char="•"/>
            </a:pPr>
            <a:r>
              <a:rPr lang="en-US" sz="1600" dirty="0"/>
              <a:t>Maximum likelihood to estimate the gamma distribution</a:t>
            </a:r>
          </a:p>
          <a:p>
            <a:pPr marL="214313" indent="-214313">
              <a:buFont typeface="Arial" panose="020B0604020202020204" pitchFamily="34" charset="0"/>
              <a:buChar char="•"/>
            </a:pPr>
            <a:endParaRPr lang="en-US" sz="1600" dirty="0"/>
          </a:p>
          <a:p>
            <a:pPr marL="214313" indent="-214313">
              <a:buFont typeface="Arial" panose="020B0604020202020204" pitchFamily="34" charset="0"/>
              <a:buChar char="•"/>
            </a:pPr>
            <a:r>
              <a:rPr lang="en-US" sz="1600" dirty="0"/>
              <a:t>Focus on the Meteorological drought</a:t>
            </a:r>
          </a:p>
          <a:p>
            <a:endParaRPr lang="en-US" dirty="0"/>
          </a:p>
        </p:txBody>
      </p:sp>
      <p:pic>
        <p:nvPicPr>
          <p:cNvPr id="3" name="Picture 2">
            <a:extLst>
              <a:ext uri="{FF2B5EF4-FFF2-40B4-BE49-F238E27FC236}">
                <a16:creationId xmlns:a16="http://schemas.microsoft.com/office/drawing/2014/main" id="{ED2A99C1-D02E-DE01-B025-B835008EBE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14" y="916373"/>
            <a:ext cx="5830490" cy="4857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48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76" y="2895600"/>
            <a:ext cx="493763" cy="223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333247" y="4659868"/>
            <a:ext cx="1829009"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sp>
        <p:nvSpPr>
          <p:cNvPr id="9" name="TextBox 8"/>
          <p:cNvSpPr txBox="1"/>
          <p:nvPr/>
        </p:nvSpPr>
        <p:spPr>
          <a:xfrm>
            <a:off x="0" y="5678716"/>
            <a:ext cx="6861286" cy="1200329"/>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t>Last month drought free areas in areas was 65 %. Few months ago it was 54%. </a:t>
            </a:r>
          </a:p>
          <a:p>
            <a:pPr marL="285750" indent="-285750">
              <a:buFont typeface="Arial" panose="020B0604020202020204" pitchFamily="34" charset="0"/>
              <a:buChar char="•"/>
            </a:pPr>
            <a:r>
              <a:rPr lang="en-US" sz="1400" b="1" dirty="0" smtClean="0"/>
              <a:t>Now it is 71 % excluding D0. Including D0</a:t>
            </a:r>
            <a:r>
              <a:rPr lang="en-US" sz="1400" b="1" dirty="0"/>
              <a:t> </a:t>
            </a:r>
            <a:r>
              <a:rPr lang="en-US" sz="1400" b="1" dirty="0" smtClean="0"/>
              <a:t>(just dry!, not drought!) it is 88 %.</a:t>
            </a:r>
          </a:p>
          <a:p>
            <a:pPr marL="285750" indent="-285750">
              <a:buFont typeface="Arial" panose="020B0604020202020204" pitchFamily="34" charset="0"/>
              <a:buChar char="•"/>
            </a:pPr>
            <a:r>
              <a:rPr lang="en-US" sz="1400" u="sng" dirty="0" smtClean="0">
                <a:sym typeface="Wingdings" panose="05000000000000000000" pitchFamily="2" charset="2"/>
              </a:rPr>
              <a:t>We have been indicating, here in this briefing, for the last 4, 5 months that the overall drought covered area </a:t>
            </a:r>
            <a:r>
              <a:rPr lang="en-US" sz="1400" b="1" u="sng" dirty="0" smtClean="0">
                <a:sym typeface="Wingdings" panose="05000000000000000000" pitchFamily="2" charset="2"/>
              </a:rPr>
              <a:t>will continue to decrease and it has been happening! </a:t>
            </a:r>
          </a:p>
          <a:p>
            <a:pPr marL="285750" indent="-285750">
              <a:buFont typeface="Arial" panose="020B0604020202020204" pitchFamily="34" charset="0"/>
              <a:buChar char="•"/>
            </a:pPr>
            <a:r>
              <a:rPr lang="en-US" sz="1400" b="1" u="sng" dirty="0" smtClean="0">
                <a:sym typeface="Wingdings" panose="05000000000000000000" pitchFamily="2" charset="2"/>
              </a:rPr>
              <a:t>Are we now hovering near the lower end of the US land area coverage for drought?</a:t>
            </a: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971800"/>
            <a:ext cx="635231" cy="208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771631"/>
            <a:ext cx="591357" cy="2333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7"/>
          <a:stretch>
            <a:fillRect/>
          </a:stretch>
        </p:blipFill>
        <p:spPr>
          <a:xfrm>
            <a:off x="7236761" y="3032991"/>
            <a:ext cx="1837172" cy="1688748"/>
          </a:xfrm>
          <a:prstGeom prst="rect">
            <a:avLst/>
          </a:prstGeom>
        </p:spPr>
      </p:pic>
      <p:cxnSp>
        <p:nvCxnSpPr>
          <p:cNvPr id="21" name="Straight Arrow Connector 20"/>
          <p:cNvCxnSpPr/>
          <p:nvPr/>
        </p:nvCxnSpPr>
        <p:spPr>
          <a:xfrm flipV="1">
            <a:off x="7696200" y="3640328"/>
            <a:ext cx="345230" cy="3982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8"/>
          <a:stretch>
            <a:fillRect/>
          </a:stretch>
        </p:blipFill>
        <p:spPr>
          <a:xfrm>
            <a:off x="7236760" y="4958484"/>
            <a:ext cx="1858914" cy="1670916"/>
          </a:xfrm>
          <a:prstGeom prst="rect">
            <a:avLst/>
          </a:prstGeom>
        </p:spPr>
      </p:pic>
      <p:sp>
        <p:nvSpPr>
          <p:cNvPr id="26" name="TextBox 25"/>
          <p:cNvSpPr txBox="1"/>
          <p:nvPr/>
        </p:nvSpPr>
        <p:spPr>
          <a:xfrm>
            <a:off x="8154446" y="5887213"/>
            <a:ext cx="941228" cy="523220"/>
          </a:xfrm>
          <a:prstGeom prst="rect">
            <a:avLst/>
          </a:prstGeom>
          <a:noFill/>
        </p:spPr>
        <p:txBody>
          <a:bodyPr wrap="square" rtlCol="0">
            <a:spAutoFit/>
          </a:bodyPr>
          <a:lstStyle/>
          <a:p>
            <a:r>
              <a:rPr lang="en-US" sz="1400" dirty="0" smtClean="0"/>
              <a:t>This month !</a:t>
            </a:r>
            <a:endParaRPr lang="en-US" dirty="0"/>
          </a:p>
        </p:txBody>
      </p:sp>
      <p:sp>
        <p:nvSpPr>
          <p:cNvPr id="27" name="TextBox 26"/>
          <p:cNvSpPr txBox="1"/>
          <p:nvPr/>
        </p:nvSpPr>
        <p:spPr>
          <a:xfrm>
            <a:off x="8247751" y="3975322"/>
            <a:ext cx="941228" cy="523220"/>
          </a:xfrm>
          <a:prstGeom prst="rect">
            <a:avLst/>
          </a:prstGeom>
          <a:noFill/>
        </p:spPr>
        <p:txBody>
          <a:bodyPr wrap="square" rtlCol="0">
            <a:spAutoFit/>
          </a:bodyPr>
          <a:lstStyle/>
          <a:p>
            <a:r>
              <a:rPr lang="en-US" sz="1400" dirty="0" smtClean="0"/>
              <a:t>Last month !</a:t>
            </a:r>
            <a:endParaRPr lang="en-US" dirty="0"/>
          </a:p>
        </p:txBody>
      </p:sp>
      <p:pic>
        <p:nvPicPr>
          <p:cNvPr id="4" name="Picture 3"/>
          <p:cNvPicPr>
            <a:picLocks noChangeAspect="1"/>
          </p:cNvPicPr>
          <p:nvPr/>
        </p:nvPicPr>
        <p:blipFill>
          <a:blip r:embed="rId9"/>
          <a:stretch>
            <a:fillRect/>
          </a:stretch>
        </p:blipFill>
        <p:spPr>
          <a:xfrm>
            <a:off x="500514" y="2917359"/>
            <a:ext cx="5236766" cy="2840162"/>
          </a:xfrm>
          <a:prstGeom prst="rect">
            <a:avLst/>
          </a:prstGeom>
        </p:spPr>
      </p:pic>
      <p:cxnSp>
        <p:nvCxnSpPr>
          <p:cNvPr id="15" name="Straight Arrow Connector 14"/>
          <p:cNvCxnSpPr/>
          <p:nvPr/>
        </p:nvCxnSpPr>
        <p:spPr>
          <a:xfrm>
            <a:off x="1247267" y="6172200"/>
            <a:ext cx="6448933" cy="431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FF722-930C-F18C-A6C3-C8A21F91A96F}"/>
              </a:ext>
            </a:extLst>
          </p:cNvPr>
          <p:cNvSpPr txBox="1"/>
          <p:nvPr/>
        </p:nvSpPr>
        <p:spPr>
          <a:xfrm>
            <a:off x="6479086" y="609600"/>
            <a:ext cx="2675998" cy="4247317"/>
          </a:xfrm>
          <a:prstGeom prst="rect">
            <a:avLst/>
          </a:prstGeom>
          <a:noFill/>
        </p:spPr>
        <p:txBody>
          <a:bodyPr wrap="square" rtlCol="0">
            <a:spAutoFit/>
          </a:bodyPr>
          <a:lstStyle/>
          <a:p>
            <a:pPr marL="214313" indent="-214313">
              <a:buFont typeface="Arial" panose="020B0604020202020204" pitchFamily="34" charset="0"/>
              <a:buChar char="•"/>
            </a:pPr>
            <a:r>
              <a:rPr lang="en-US" dirty="0"/>
              <a:t>Focus on the Alaska</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The same method with CONUS</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SPI3 for Short-term drought</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SPI12 for Long-term drought</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Observation limited</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Skills depend on Model performance</a:t>
            </a:r>
          </a:p>
        </p:txBody>
      </p:sp>
      <p:sp>
        <p:nvSpPr>
          <p:cNvPr id="3" name="TextBox 2">
            <a:extLst>
              <a:ext uri="{FF2B5EF4-FFF2-40B4-BE49-F238E27FC236}">
                <a16:creationId xmlns:a16="http://schemas.microsoft.com/office/drawing/2014/main" id="{20AACA93-FA4A-748A-6EF4-507CA483E355}"/>
              </a:ext>
            </a:extLst>
          </p:cNvPr>
          <p:cNvSpPr txBox="1"/>
          <p:nvPr/>
        </p:nvSpPr>
        <p:spPr>
          <a:xfrm>
            <a:off x="609600" y="6096000"/>
            <a:ext cx="6477000" cy="307777"/>
          </a:xfrm>
          <a:prstGeom prst="rect">
            <a:avLst/>
          </a:prstGeom>
          <a:noFill/>
        </p:spPr>
        <p:txBody>
          <a:bodyPr wrap="square" rtlCol="0">
            <a:spAutoFit/>
          </a:bodyPr>
          <a:lstStyle/>
          <a:p>
            <a:r>
              <a:rPr lang="en-US" sz="1400" dirty="0"/>
              <a:t>https://</a:t>
            </a:r>
            <a:r>
              <a:rPr lang="en-US" sz="1400" dirty="0" err="1"/>
              <a:t>www.cpc.ncep.noaa.gov</a:t>
            </a:r>
            <a:r>
              <a:rPr lang="en-US" sz="1400" dirty="0"/>
              <a:t>/products/Drought/AK/</a:t>
            </a:r>
            <a:r>
              <a:rPr lang="en-US" sz="1400" dirty="0" err="1"/>
              <a:t>nmme.shtml</a:t>
            </a:r>
            <a:endParaRPr lang="en-US" sz="1400" dirty="0"/>
          </a:p>
        </p:txBody>
      </p:sp>
      <p:pic>
        <p:nvPicPr>
          <p:cNvPr id="4" name="Picture 2" descr="AK 4 panel 3-6 months ">
            <a:extLst>
              <a:ext uri="{FF2B5EF4-FFF2-40B4-BE49-F238E27FC236}">
                <a16:creationId xmlns:a16="http://schemas.microsoft.com/office/drawing/2014/main" id="{5AEFAF93-3FD3-5205-6746-50415EDD5DD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01" r="9317"/>
          <a:stretch/>
        </p:blipFill>
        <p:spPr bwMode="auto">
          <a:xfrm>
            <a:off x="119664" y="857250"/>
            <a:ext cx="298049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K 4 panel 2-5 years ">
            <a:extLst>
              <a:ext uri="{FF2B5EF4-FFF2-40B4-BE49-F238E27FC236}">
                <a16:creationId xmlns:a16="http://schemas.microsoft.com/office/drawing/2014/main" id="{A3F75CC6-A008-A9E9-282B-82E1B89EAD8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21" r="8098"/>
          <a:stretch/>
        </p:blipFill>
        <p:spPr bwMode="auto">
          <a:xfrm>
            <a:off x="3291986" y="857250"/>
            <a:ext cx="298049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1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94607B7-7240-5950-C5CA-EBD25B30D70B}"/>
              </a:ext>
            </a:extLst>
          </p:cNvPr>
          <p:cNvSpPr txBox="1"/>
          <p:nvPr/>
        </p:nvSpPr>
        <p:spPr>
          <a:xfrm>
            <a:off x="6157292" y="117693"/>
            <a:ext cx="2789220" cy="5755422"/>
          </a:xfrm>
          <a:prstGeom prst="rect">
            <a:avLst/>
          </a:prstGeom>
          <a:noFill/>
        </p:spPr>
        <p:txBody>
          <a:bodyPr wrap="square" rtlCol="0">
            <a:spAutoFit/>
          </a:bodyPr>
          <a:lstStyle/>
          <a:p>
            <a:pPr marL="214313" indent="-214313">
              <a:buFont typeface="Arial" panose="020B0604020202020204" pitchFamily="34" charset="0"/>
              <a:buChar char="•"/>
            </a:pPr>
            <a:r>
              <a:rPr lang="en-US" sz="1600" dirty="0">
                <a:cs typeface="Times New Roman" panose="02020603050405020304" pitchFamily="18" charset="0"/>
              </a:rPr>
              <a:t>Focus on the climatic water balance:  P -  PET</a:t>
            </a:r>
          </a:p>
          <a:p>
            <a:pPr marL="214313" indent="-214313">
              <a:buFont typeface="Arial" panose="020B0604020202020204" pitchFamily="34" charset="0"/>
              <a:buChar char="•"/>
            </a:pPr>
            <a:endParaRPr lang="en-US" sz="1600" dirty="0">
              <a:cs typeface="Times New Roman" panose="02020603050405020304" pitchFamily="18" charset="0"/>
            </a:endParaRPr>
          </a:p>
          <a:p>
            <a:pPr marL="214313" indent="-214313">
              <a:buFont typeface="Arial" panose="020B0604020202020204" pitchFamily="34" charset="0"/>
              <a:buChar char="•"/>
            </a:pPr>
            <a:r>
              <a:rPr lang="en-US" sz="1600" dirty="0">
                <a:solidFill>
                  <a:srgbClr val="333333"/>
                </a:solidFill>
                <a:cs typeface="Times New Roman" panose="02020603050405020304" pitchFamily="18" charset="0"/>
              </a:rPr>
              <a:t>Replace for the Palmer drought indices</a:t>
            </a:r>
            <a:endParaRPr lang="en-US" sz="1600" dirty="0">
              <a:cs typeface="Times New Roman" panose="02020603050405020304" pitchFamily="18" charset="0"/>
            </a:endParaRPr>
          </a:p>
          <a:p>
            <a:pPr marL="214313" indent="-214313">
              <a:buFont typeface="Arial" panose="020B0604020202020204" pitchFamily="34" charset="0"/>
              <a:buChar char="•"/>
            </a:pPr>
            <a:endParaRPr lang="en-US" sz="1600" dirty="0">
              <a:cs typeface="Times New Roman" panose="02020603050405020304" pitchFamily="18" charset="0"/>
            </a:endParaRPr>
          </a:p>
          <a:p>
            <a:pPr marL="214313" indent="-214313">
              <a:buFont typeface="Arial" panose="020B0604020202020204" pitchFamily="34" charset="0"/>
              <a:buChar char="•"/>
            </a:pPr>
            <a:r>
              <a:rPr lang="en-US" sz="1600" dirty="0">
                <a:cs typeface="Times New Roman" panose="02020603050405020304" pitchFamily="18" charset="0"/>
              </a:rPr>
              <a:t>The PET is estimated by Hargreaves (1985), FAO recommendation method without solar radiation, humidity and wind observation</a:t>
            </a:r>
          </a:p>
          <a:p>
            <a:pPr marL="214313" indent="-214313">
              <a:buFont typeface="Arial" panose="020B0604020202020204" pitchFamily="34" charset="0"/>
              <a:buChar char="•"/>
            </a:pPr>
            <a:endParaRPr lang="en-US" sz="1600" dirty="0">
              <a:cs typeface="Times New Roman" panose="02020603050405020304" pitchFamily="18" charset="0"/>
            </a:endParaRPr>
          </a:p>
          <a:p>
            <a:pPr marL="214313" indent="-214313">
              <a:buFont typeface="Arial" panose="020B0604020202020204" pitchFamily="34" charset="0"/>
              <a:buChar char="•"/>
            </a:pPr>
            <a:r>
              <a:rPr lang="en-US" sz="1600" dirty="0">
                <a:solidFill>
                  <a:srgbClr val="333333"/>
                </a:solidFill>
                <a:cs typeface="Times New Roman" panose="02020603050405020304" pitchFamily="18" charset="0"/>
              </a:rPr>
              <a:t>Historical 1991-2020 base period</a:t>
            </a:r>
          </a:p>
          <a:p>
            <a:pPr marL="214313" indent="-214313">
              <a:buFont typeface="Arial" panose="020B0604020202020204" pitchFamily="34" charset="0"/>
              <a:buChar char="•"/>
            </a:pPr>
            <a:endParaRPr lang="en-US" sz="1600" dirty="0">
              <a:solidFill>
                <a:srgbClr val="333333"/>
              </a:solidFill>
              <a:cs typeface="Times New Roman" panose="02020603050405020304" pitchFamily="18" charset="0"/>
            </a:endParaRPr>
          </a:p>
          <a:p>
            <a:pPr marL="214313" indent="-214313">
              <a:buFont typeface="Arial" panose="020B0604020202020204" pitchFamily="34" charset="0"/>
              <a:buChar char="•"/>
            </a:pPr>
            <a:r>
              <a:rPr lang="en-US" sz="1600" dirty="0">
                <a:solidFill>
                  <a:srgbClr val="333333"/>
                </a:solidFill>
                <a:cs typeface="Times New Roman" panose="02020603050405020304" pitchFamily="18" charset="0"/>
              </a:rPr>
              <a:t>Rank-based non-parametric standardized</a:t>
            </a:r>
            <a:r>
              <a:rPr lang="zh-CN" altLang="en-US" sz="1600" dirty="0">
                <a:solidFill>
                  <a:srgbClr val="333333"/>
                </a:solidFill>
                <a:cs typeface="Times New Roman" panose="02020603050405020304" pitchFamily="18" charset="0"/>
              </a:rPr>
              <a:t> </a:t>
            </a:r>
            <a:r>
              <a:rPr lang="en-US" sz="1600" dirty="0">
                <a:solidFill>
                  <a:srgbClr val="333333"/>
                </a:solidFill>
                <a:cs typeface="Times New Roman" panose="02020603050405020304" pitchFamily="18" charset="0"/>
              </a:rPr>
              <a:t>indices (SI)</a:t>
            </a:r>
          </a:p>
          <a:p>
            <a:pPr marL="214313" indent="-214313">
              <a:buFont typeface="Arial" panose="020B0604020202020204" pitchFamily="34" charset="0"/>
              <a:buChar char="•"/>
            </a:pPr>
            <a:endParaRPr lang="en-US" sz="1600" dirty="0">
              <a:solidFill>
                <a:srgbClr val="333333"/>
              </a:solidFill>
              <a:cs typeface="Times New Roman" panose="02020603050405020304" pitchFamily="18" charset="0"/>
            </a:endParaRPr>
          </a:p>
          <a:p>
            <a:pPr marL="214313" indent="-214313">
              <a:buFont typeface="Arial" panose="020B0604020202020204" pitchFamily="34" charset="0"/>
              <a:buChar char="•"/>
            </a:pPr>
            <a:r>
              <a:rPr lang="en-US" sz="1600" dirty="0">
                <a:solidFill>
                  <a:srgbClr val="333333"/>
                </a:solidFill>
                <a:cs typeface="Times New Roman" panose="02020603050405020304" pitchFamily="18" charset="0"/>
              </a:rPr>
              <a:t>Good for the long-term drought and short-term drought</a:t>
            </a:r>
          </a:p>
          <a:p>
            <a:endParaRPr lang="en-US" sz="1600" dirty="0">
              <a:solidFill>
                <a:srgbClr val="333333"/>
              </a:solidFill>
              <a:cs typeface="Times New Roman" panose="02020603050405020304" pitchFamily="18" charset="0"/>
            </a:endParaRPr>
          </a:p>
        </p:txBody>
      </p:sp>
      <p:sp>
        <p:nvSpPr>
          <p:cNvPr id="4" name="TextBox 3">
            <a:extLst>
              <a:ext uri="{FF2B5EF4-FFF2-40B4-BE49-F238E27FC236}">
                <a16:creationId xmlns:a16="http://schemas.microsoft.com/office/drawing/2014/main" id="{2CF3A15C-9E7A-B167-3C11-B2E0494A03F4}"/>
              </a:ext>
            </a:extLst>
          </p:cNvPr>
          <p:cNvSpPr txBox="1"/>
          <p:nvPr/>
        </p:nvSpPr>
        <p:spPr>
          <a:xfrm>
            <a:off x="430845" y="6048758"/>
            <a:ext cx="4736493" cy="338554"/>
          </a:xfrm>
          <a:prstGeom prst="rect">
            <a:avLst/>
          </a:prstGeom>
          <a:noFill/>
        </p:spPr>
        <p:txBody>
          <a:bodyPr wrap="square">
            <a:spAutoFit/>
          </a:bodyPr>
          <a:lstStyle/>
          <a:p>
            <a:r>
              <a:rPr lang="en-US" sz="1600" dirty="0">
                <a:hlinkClick r:id="rId3"/>
              </a:rPr>
              <a:t>https://</a:t>
            </a:r>
            <a:r>
              <a:rPr lang="en-US" sz="1600" dirty="0" err="1">
                <a:hlinkClick r:id="rId3"/>
              </a:rPr>
              <a:t>ftp.cpc.ncep.noaa.gov</a:t>
            </a:r>
            <a:r>
              <a:rPr lang="en-US" sz="1600" dirty="0">
                <a:hlinkClick r:id="rId3"/>
              </a:rPr>
              <a:t>/CPC/</a:t>
            </a:r>
            <a:r>
              <a:rPr lang="en-US" sz="1600" dirty="0" err="1">
                <a:hlinkClick r:id="rId3"/>
              </a:rPr>
              <a:t>li.xu</a:t>
            </a:r>
            <a:r>
              <a:rPr lang="en-US" sz="1600" dirty="0">
                <a:hlinkClick r:id="rId3"/>
              </a:rPr>
              <a:t>/SDO/</a:t>
            </a:r>
            <a:r>
              <a:rPr lang="en-US" sz="1600" dirty="0" err="1">
                <a:hlinkClick r:id="rId3"/>
              </a:rPr>
              <a:t>spei.html</a:t>
            </a:r>
            <a:endParaRPr lang="en-US" sz="1600" dirty="0"/>
          </a:p>
        </p:txBody>
      </p:sp>
      <p:sp>
        <p:nvSpPr>
          <p:cNvPr id="6" name="TextBox 5">
            <a:extLst>
              <a:ext uri="{FF2B5EF4-FFF2-40B4-BE49-F238E27FC236}">
                <a16:creationId xmlns:a16="http://schemas.microsoft.com/office/drawing/2014/main" id="{017B5EA9-E756-AEC7-934A-FF63F0313989}"/>
              </a:ext>
            </a:extLst>
          </p:cNvPr>
          <p:cNvSpPr txBox="1"/>
          <p:nvPr/>
        </p:nvSpPr>
        <p:spPr>
          <a:xfrm>
            <a:off x="617198" y="304877"/>
            <a:ext cx="5097802" cy="646331"/>
          </a:xfrm>
          <a:prstGeom prst="rect">
            <a:avLst/>
          </a:prstGeom>
          <a:noFill/>
        </p:spPr>
        <p:txBody>
          <a:bodyPr wrap="square">
            <a:spAutoFit/>
          </a:bodyPr>
          <a:lstStyle/>
          <a:p>
            <a:pPr algn="ctr"/>
            <a:r>
              <a:rPr lang="en-US" b="0" i="0" dirty="0">
                <a:solidFill>
                  <a:srgbClr val="000000"/>
                </a:solidFill>
                <a:effectLst/>
                <a:latin typeface="Segoe UI" panose="020B0502040204020203" pitchFamily="34" charset="0"/>
              </a:rPr>
              <a:t>NMME Multi-Model Ensemble Median (MMEM)</a:t>
            </a:r>
            <a:br>
              <a:rPr lang="en-US" b="0" i="0" dirty="0">
                <a:solidFill>
                  <a:srgbClr val="000000"/>
                </a:solidFill>
                <a:effectLst/>
                <a:latin typeface="Segoe UI" panose="020B0502040204020203" pitchFamily="34" charset="0"/>
              </a:rPr>
            </a:br>
            <a:r>
              <a:rPr lang="en-US" b="0" i="0" dirty="0">
                <a:solidFill>
                  <a:srgbClr val="000000"/>
                </a:solidFill>
                <a:effectLst/>
                <a:latin typeface="Segoe UI" panose="020B0502040204020203" pitchFamily="34" charset="0"/>
              </a:rPr>
              <a:t>Standardized </a:t>
            </a:r>
            <a:r>
              <a:rPr lang="en-US" b="0" i="0" dirty="0" err="1">
                <a:solidFill>
                  <a:srgbClr val="000000"/>
                </a:solidFill>
                <a:effectLst/>
                <a:latin typeface="Segoe UI" panose="020B0502040204020203" pitchFamily="34" charset="0"/>
              </a:rPr>
              <a:t>Prcp</a:t>
            </a:r>
            <a:r>
              <a:rPr lang="en-US" b="0" i="0" dirty="0">
                <a:solidFill>
                  <a:srgbClr val="000000"/>
                </a:solidFill>
                <a:effectLst/>
                <a:latin typeface="Segoe UI" panose="020B0502040204020203" pitchFamily="34" charset="0"/>
              </a:rPr>
              <a:t>. Evap. Index (SPEI) Forecast</a:t>
            </a:r>
          </a:p>
        </p:txBody>
      </p:sp>
      <p:pic>
        <p:nvPicPr>
          <p:cNvPr id="2" name="Picture 1">
            <a:extLst>
              <a:ext uri="{FF2B5EF4-FFF2-40B4-BE49-F238E27FC236}">
                <a16:creationId xmlns:a16="http://schemas.microsoft.com/office/drawing/2014/main" id="{FA668ABE-BD72-0905-734F-38C3F0EB4605}"/>
              </a:ext>
            </a:extLst>
          </p:cNvPr>
          <p:cNvPicPr>
            <a:picLocks noChangeAspect="1"/>
          </p:cNvPicPr>
          <p:nvPr/>
        </p:nvPicPr>
        <p:blipFill>
          <a:blip r:embed="rId4"/>
          <a:stretch>
            <a:fillRect/>
          </a:stretch>
        </p:blipFill>
        <p:spPr>
          <a:xfrm>
            <a:off x="-115112" y="1505206"/>
            <a:ext cx="6096071" cy="4358849"/>
          </a:xfrm>
          <a:prstGeom prst="rect">
            <a:avLst/>
          </a:prstGeom>
        </p:spPr>
      </p:pic>
    </p:spTree>
    <p:extLst>
      <p:ext uri="{BB962C8B-B14F-4D97-AF65-F5344CB8AC3E}">
        <p14:creationId xmlns:p14="http://schemas.microsoft.com/office/powerpoint/2010/main" val="192087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C6B3-A315-6798-1524-0D9D52D63CFB}"/>
              </a:ext>
            </a:extLst>
          </p:cNvPr>
          <p:cNvSpPr txBox="1"/>
          <p:nvPr/>
        </p:nvSpPr>
        <p:spPr>
          <a:xfrm>
            <a:off x="457200" y="395585"/>
            <a:ext cx="5791200" cy="369332"/>
          </a:xfrm>
          <a:prstGeom prst="rect">
            <a:avLst/>
          </a:prstGeom>
          <a:noFill/>
        </p:spPr>
        <p:txBody>
          <a:bodyPr wrap="square">
            <a:spAutoFit/>
          </a:bodyPr>
          <a:lstStyle/>
          <a:p>
            <a:pPr algn="ctr"/>
            <a:r>
              <a:rPr lang="en-US" b="0" i="0" dirty="0">
                <a:solidFill>
                  <a:srgbClr val="000000"/>
                </a:solidFill>
                <a:effectLst/>
                <a:latin typeface="Segoe UI" panose="020B0502040204020203" pitchFamily="34" charset="0"/>
              </a:rPr>
              <a:t>NMME_VIC  Soil Moisture Percentile(SMP) Forecast</a:t>
            </a:r>
          </a:p>
        </p:txBody>
      </p:sp>
      <p:sp>
        <p:nvSpPr>
          <p:cNvPr id="4" name="TextBox 3">
            <a:extLst>
              <a:ext uri="{FF2B5EF4-FFF2-40B4-BE49-F238E27FC236}">
                <a16:creationId xmlns:a16="http://schemas.microsoft.com/office/drawing/2014/main" id="{4869D42C-AC0B-6167-4E20-059739B0A761}"/>
              </a:ext>
            </a:extLst>
          </p:cNvPr>
          <p:cNvSpPr txBox="1"/>
          <p:nvPr/>
        </p:nvSpPr>
        <p:spPr>
          <a:xfrm>
            <a:off x="6731578" y="1222672"/>
            <a:ext cx="2449286" cy="6463308"/>
          </a:xfrm>
          <a:prstGeom prst="rect">
            <a:avLst/>
          </a:prstGeom>
          <a:noFill/>
        </p:spPr>
        <p:txBody>
          <a:bodyPr wrap="square" rtlCol="0">
            <a:spAutoFit/>
          </a:bodyPr>
          <a:lstStyle/>
          <a:p>
            <a:pPr marL="214313" indent="-214313">
              <a:buFont typeface="Arial" panose="020B0604020202020204" pitchFamily="34" charset="0"/>
              <a:buChar char="•"/>
            </a:pPr>
            <a:r>
              <a:rPr lang="en-US" dirty="0">
                <a:solidFill>
                  <a:srgbClr val="333333"/>
                </a:solidFill>
                <a:latin typeface="Helvetica Neue" panose="02000503000000020004" pitchFamily="2" charset="0"/>
              </a:rPr>
              <a:t>Focus on the agricultural drought </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solidFill>
                  <a:srgbClr val="333333"/>
                </a:solidFill>
                <a:latin typeface="Helvetica Neue" panose="02000503000000020004" pitchFamily="2" charset="0"/>
              </a:rPr>
              <a:t>NMME forecasted meteorological forcing</a:t>
            </a:r>
          </a:p>
          <a:p>
            <a:pPr marL="214313" indent="-214313">
              <a:buFont typeface="Arial" panose="020B0604020202020204" pitchFamily="34" charset="0"/>
              <a:buChar char="•"/>
            </a:pPr>
            <a:endParaRPr lang="en-US" dirty="0">
              <a:solidFill>
                <a:srgbClr val="333333"/>
              </a:solidFill>
              <a:latin typeface="Helvetica Neue" panose="02000503000000020004" pitchFamily="2" charset="0"/>
            </a:endParaRPr>
          </a:p>
          <a:p>
            <a:pPr marL="214313" indent="-214313">
              <a:buFont typeface="Arial" panose="020B0604020202020204" pitchFamily="34" charset="0"/>
              <a:buChar char="•"/>
            </a:pPr>
            <a:r>
              <a:rPr lang="en-US" dirty="0">
                <a:solidFill>
                  <a:srgbClr val="333333"/>
                </a:solidFill>
                <a:latin typeface="Helvetica Neue" panose="02000503000000020004" pitchFamily="2" charset="0"/>
              </a:rPr>
              <a:t>Forecast lead 0-9 months</a:t>
            </a:r>
          </a:p>
          <a:p>
            <a:pPr marL="214313" indent="-214313">
              <a:buFont typeface="Arial" panose="020B0604020202020204" pitchFamily="34" charset="0"/>
              <a:buChar char="•"/>
            </a:pPr>
            <a:endParaRPr lang="en-US" dirty="0">
              <a:solidFill>
                <a:srgbClr val="333333"/>
              </a:solidFill>
              <a:latin typeface="Helvetica Neue" panose="02000503000000020004" pitchFamily="2" charset="0"/>
            </a:endParaRPr>
          </a:p>
          <a:p>
            <a:pPr marL="214313" indent="-214313">
              <a:buFont typeface="Arial" panose="020B0604020202020204" pitchFamily="34" charset="0"/>
              <a:buChar char="•"/>
            </a:pPr>
            <a:r>
              <a:rPr lang="en-US" dirty="0">
                <a:solidFill>
                  <a:srgbClr val="333333"/>
                </a:solidFill>
                <a:latin typeface="Helvetica Neue" panose="02000503000000020004" pitchFamily="2" charset="0"/>
              </a:rPr>
              <a:t>Weather generator to temporal disaggregation</a:t>
            </a:r>
          </a:p>
          <a:p>
            <a:pPr marL="214313" indent="-214313">
              <a:buFont typeface="Arial" panose="020B0604020202020204" pitchFamily="34" charset="0"/>
              <a:buChar char="•"/>
            </a:pPr>
            <a:endParaRPr lang="en-US" dirty="0">
              <a:solidFill>
                <a:srgbClr val="333333"/>
              </a:solidFill>
              <a:latin typeface="Helvetica Neue" panose="02000503000000020004" pitchFamily="2" charset="0"/>
            </a:endParaRPr>
          </a:p>
          <a:p>
            <a:pPr marL="214313" indent="-214313">
              <a:buFont typeface="Arial" panose="020B0604020202020204" pitchFamily="34" charset="0"/>
              <a:buChar char="•"/>
            </a:pPr>
            <a:r>
              <a:rPr lang="en-US" dirty="0">
                <a:solidFill>
                  <a:srgbClr val="333333"/>
                </a:solidFill>
                <a:latin typeface="Helvetica Neue" panose="02000503000000020004" pitchFamily="2" charset="0"/>
              </a:rPr>
              <a:t>drought time scales from 1 month to 60 months</a:t>
            </a:r>
          </a:p>
          <a:p>
            <a:pPr marL="214313" indent="-214313">
              <a:buFont typeface="Arial" panose="020B0604020202020204" pitchFamily="34" charset="0"/>
              <a:buChar char="•"/>
            </a:pPr>
            <a:endParaRPr lang="en-US" dirty="0">
              <a:solidFill>
                <a:srgbClr val="333333"/>
              </a:solidFill>
              <a:latin typeface="Helvetica Neue" panose="02000503000000020004" pitchFamily="2" charset="0"/>
            </a:endParaRPr>
          </a:p>
          <a:p>
            <a:pPr marL="214313" indent="-214313">
              <a:buFont typeface="Arial" panose="020B0604020202020204" pitchFamily="34" charset="0"/>
              <a:buChar char="•"/>
            </a:pPr>
            <a:r>
              <a:rPr lang="en-US" dirty="0">
                <a:solidFill>
                  <a:srgbClr val="333333"/>
                </a:solidFill>
                <a:latin typeface="Helvetica Neue" panose="02000503000000020004" pitchFamily="2" charset="0"/>
              </a:rPr>
              <a:t>Total column vertical integration soil moisture</a:t>
            </a:r>
          </a:p>
          <a:p>
            <a:pPr marL="214313" indent="-214313">
              <a:buFont typeface="Arial" panose="020B0604020202020204" pitchFamily="34" charset="0"/>
              <a:buChar char="•"/>
            </a:pPr>
            <a:endParaRPr lang="en-US" dirty="0">
              <a:solidFill>
                <a:srgbClr val="333333"/>
              </a:solidFill>
              <a:latin typeface="Helvetica Neue" panose="02000503000000020004" pitchFamily="2" charset="0"/>
            </a:endParaRPr>
          </a:p>
          <a:p>
            <a:pPr marL="214313" indent="-214313">
              <a:buFont typeface="Arial" panose="020B0604020202020204" pitchFamily="34" charset="0"/>
              <a:buChar char="•"/>
            </a:pPr>
            <a:r>
              <a:rPr lang="en-US" dirty="0">
                <a:solidFill>
                  <a:srgbClr val="333333"/>
                </a:solidFill>
                <a:latin typeface="Helvetica Neue" panose="02000503000000020004" pitchFamily="2" charset="0"/>
              </a:rPr>
              <a:t>Highest forecast skills </a:t>
            </a:r>
          </a:p>
          <a:p>
            <a:pPr marL="214313" indent="-214313">
              <a:buFont typeface="Arial" panose="020B0604020202020204" pitchFamily="34" charset="0"/>
              <a:buChar char="•"/>
            </a:pPr>
            <a:endParaRPr lang="en-US" dirty="0">
              <a:solidFill>
                <a:srgbClr val="333333"/>
              </a:solidFill>
              <a:latin typeface="Helvetica Neue" panose="02000503000000020004" pitchFamily="2" charset="0"/>
            </a:endParaRPr>
          </a:p>
          <a:p>
            <a:pPr marL="214313" indent="-214313">
              <a:buFont typeface="Arial" panose="020B0604020202020204" pitchFamily="34" charset="0"/>
              <a:buChar char="•"/>
            </a:pPr>
            <a:endParaRPr lang="en-US" dirty="0">
              <a:solidFill>
                <a:srgbClr val="333333"/>
              </a:solidFill>
              <a:latin typeface="Helvetica Neue" panose="02000503000000020004" pitchFamily="2" charset="0"/>
            </a:endParaRPr>
          </a:p>
          <a:p>
            <a:endParaRPr lang="en-US" dirty="0"/>
          </a:p>
          <a:p>
            <a:endParaRPr lang="en-US" dirty="0"/>
          </a:p>
          <a:p>
            <a:endParaRPr lang="en-US" dirty="0"/>
          </a:p>
        </p:txBody>
      </p:sp>
      <p:sp>
        <p:nvSpPr>
          <p:cNvPr id="5" name="TextBox 4">
            <a:extLst>
              <a:ext uri="{FF2B5EF4-FFF2-40B4-BE49-F238E27FC236}">
                <a16:creationId xmlns:a16="http://schemas.microsoft.com/office/drawing/2014/main" id="{EB6FC270-B764-187A-EFD6-311692187D91}"/>
              </a:ext>
            </a:extLst>
          </p:cNvPr>
          <p:cNvSpPr txBox="1"/>
          <p:nvPr/>
        </p:nvSpPr>
        <p:spPr>
          <a:xfrm>
            <a:off x="1335547" y="6181506"/>
            <a:ext cx="4912853" cy="230832"/>
          </a:xfrm>
          <a:prstGeom prst="rect">
            <a:avLst/>
          </a:prstGeom>
          <a:noFill/>
        </p:spPr>
        <p:txBody>
          <a:bodyPr wrap="square">
            <a:spAutoFit/>
          </a:bodyPr>
          <a:lstStyle/>
          <a:p>
            <a:r>
              <a:rPr lang="en-US" sz="900" dirty="0">
                <a:hlinkClick r:id="rId3"/>
              </a:rPr>
              <a:t>https://ftp.cpc.ncep.noaa.gov/CPC/li.xu/SDO/smp.html</a:t>
            </a:r>
            <a:endParaRPr lang="en-US" sz="900" dirty="0"/>
          </a:p>
        </p:txBody>
      </p:sp>
      <p:pic>
        <p:nvPicPr>
          <p:cNvPr id="2" name="Picture 1">
            <a:extLst>
              <a:ext uri="{FF2B5EF4-FFF2-40B4-BE49-F238E27FC236}">
                <a16:creationId xmlns:a16="http://schemas.microsoft.com/office/drawing/2014/main" id="{21F26F21-8BF8-1F59-6958-A4285142FE5E}"/>
              </a:ext>
            </a:extLst>
          </p:cNvPr>
          <p:cNvPicPr>
            <a:picLocks noChangeAspect="1"/>
          </p:cNvPicPr>
          <p:nvPr/>
        </p:nvPicPr>
        <p:blipFill>
          <a:blip r:embed="rId4"/>
          <a:stretch>
            <a:fillRect/>
          </a:stretch>
        </p:blipFill>
        <p:spPr>
          <a:xfrm>
            <a:off x="-15624" y="1222672"/>
            <a:ext cx="6689309" cy="4778078"/>
          </a:xfrm>
          <a:prstGeom prst="rect">
            <a:avLst/>
          </a:prstGeom>
        </p:spPr>
      </p:pic>
    </p:spTree>
    <p:extLst>
      <p:ext uri="{BB962C8B-B14F-4D97-AF65-F5344CB8AC3E}">
        <p14:creationId xmlns:p14="http://schemas.microsoft.com/office/powerpoint/2010/main" val="448730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31BA-7FC6-C94E-AA3D-076DFB5A443E}"/>
              </a:ext>
            </a:extLst>
          </p:cNvPr>
          <p:cNvSpPr>
            <a:spLocks noGrp="1"/>
          </p:cNvSpPr>
          <p:nvPr>
            <p:ph type="title"/>
          </p:nvPr>
        </p:nvSpPr>
        <p:spPr>
          <a:xfrm>
            <a:off x="314785" y="467674"/>
            <a:ext cx="5967176" cy="733478"/>
          </a:xfrm>
        </p:spPr>
        <p:txBody>
          <a:bodyPr>
            <a:normAutofit fontScale="90000"/>
          </a:bodyPr>
          <a:lstStyle/>
          <a:p>
            <a:r>
              <a:rPr lang="en-US" sz="2100" dirty="0"/>
              <a:t>ECMWF-extended forecast </a:t>
            </a:r>
            <a:br>
              <a:rPr lang="en-US" sz="2100" dirty="0"/>
            </a:br>
            <a:r>
              <a:rPr lang="en-US" sz="2100" dirty="0"/>
              <a:t>driven VIC model soil moisture percentile (SMP) forecast</a:t>
            </a:r>
          </a:p>
        </p:txBody>
      </p:sp>
      <p:sp>
        <p:nvSpPr>
          <p:cNvPr id="8" name="Rectangle 7">
            <a:extLst>
              <a:ext uri="{FF2B5EF4-FFF2-40B4-BE49-F238E27FC236}">
                <a16:creationId xmlns:a16="http://schemas.microsoft.com/office/drawing/2014/main" id="{D13DFCD8-E560-254E-9DF3-AC04388A9687}"/>
              </a:ext>
            </a:extLst>
          </p:cNvPr>
          <p:cNvSpPr/>
          <p:nvPr/>
        </p:nvSpPr>
        <p:spPr>
          <a:xfrm>
            <a:off x="199166" y="5696060"/>
            <a:ext cx="7367287" cy="338554"/>
          </a:xfrm>
          <a:prstGeom prst="rect">
            <a:avLst/>
          </a:prstGeom>
        </p:spPr>
        <p:txBody>
          <a:bodyPr wrap="square">
            <a:spAutoFit/>
          </a:bodyPr>
          <a:lstStyle/>
          <a:p>
            <a:r>
              <a:rPr lang="en-US" sz="1600" dirty="0">
                <a:solidFill>
                  <a:srgbClr val="0033CC"/>
                </a:solidFill>
                <a:hlinkClick r:id="rId2"/>
              </a:rPr>
              <a:t>https://www.cpc.ncep.noaa.gov/products/people/lxu/flashd/flash_prediction.html#10</a:t>
            </a:r>
            <a:endParaRPr lang="en-US" sz="1600" dirty="0">
              <a:solidFill>
                <a:srgbClr val="0033CC"/>
              </a:solidFill>
            </a:endParaRPr>
          </a:p>
        </p:txBody>
      </p:sp>
      <p:sp>
        <p:nvSpPr>
          <p:cNvPr id="3" name="TextBox 2">
            <a:extLst>
              <a:ext uri="{FF2B5EF4-FFF2-40B4-BE49-F238E27FC236}">
                <a16:creationId xmlns:a16="http://schemas.microsoft.com/office/drawing/2014/main" id="{17ADB311-5DAD-D837-15E3-78E961C256EC}"/>
              </a:ext>
            </a:extLst>
          </p:cNvPr>
          <p:cNvSpPr txBox="1"/>
          <p:nvPr/>
        </p:nvSpPr>
        <p:spPr>
          <a:xfrm>
            <a:off x="6263950" y="187947"/>
            <a:ext cx="2605006" cy="4770537"/>
          </a:xfrm>
          <a:prstGeom prst="rect">
            <a:avLst/>
          </a:prstGeom>
          <a:noFill/>
        </p:spPr>
        <p:txBody>
          <a:bodyPr wrap="square" rtlCol="0">
            <a:spAutoFit/>
          </a:bodyPr>
          <a:lstStyle/>
          <a:p>
            <a:pPr marL="214313" indent="-214313">
              <a:buFont typeface="Arial" panose="020B0604020202020204" pitchFamily="34" charset="0"/>
              <a:buChar char="•"/>
            </a:pPr>
            <a:r>
              <a:rPr lang="en-US" sz="1600" dirty="0"/>
              <a:t>ECMWF 48r1 version extended forecast, up to 32 days</a:t>
            </a:r>
          </a:p>
          <a:p>
            <a:pPr marL="214313" indent="-214313">
              <a:buFont typeface="Arial" panose="020B0604020202020204" pitchFamily="34" charset="0"/>
              <a:buChar char="•"/>
            </a:pPr>
            <a:endParaRPr lang="en-US" sz="1600" dirty="0"/>
          </a:p>
          <a:p>
            <a:pPr marL="214313" indent="-214313">
              <a:buFont typeface="Arial" panose="020B0604020202020204" pitchFamily="34" charset="0"/>
              <a:buChar char="•"/>
            </a:pPr>
            <a:r>
              <a:rPr lang="en-US" sz="1600" dirty="0"/>
              <a:t>Best sub-seasonal forecast currently available</a:t>
            </a:r>
          </a:p>
          <a:p>
            <a:pPr marL="214313" indent="-214313">
              <a:buFont typeface="Arial" panose="020B0604020202020204" pitchFamily="34" charset="0"/>
              <a:buChar char="•"/>
            </a:pPr>
            <a:endParaRPr lang="en-US" sz="1600" dirty="0"/>
          </a:p>
          <a:p>
            <a:pPr marL="214313" indent="-214313">
              <a:buFont typeface="Arial" panose="020B0604020202020204" pitchFamily="34" charset="0"/>
              <a:buChar char="•"/>
            </a:pPr>
            <a:r>
              <a:rPr lang="en-US" sz="1600" dirty="0"/>
              <a:t>Forecasted meteorological Forcing to drive the VIC model</a:t>
            </a:r>
          </a:p>
          <a:p>
            <a:pPr marL="214313" indent="-214313">
              <a:buFont typeface="Arial" panose="020B0604020202020204" pitchFamily="34" charset="0"/>
              <a:buChar char="•"/>
            </a:pPr>
            <a:endParaRPr lang="en-US" sz="1600" dirty="0"/>
          </a:p>
          <a:p>
            <a:pPr marL="214313" indent="-214313">
              <a:buFont typeface="Arial" panose="020B0604020202020204" pitchFamily="34" charset="0"/>
              <a:buChar char="•"/>
            </a:pPr>
            <a:r>
              <a:rPr lang="en-US" sz="1600" dirty="0"/>
              <a:t>With realistic land initial from the VIC land analysis</a:t>
            </a:r>
          </a:p>
          <a:p>
            <a:pPr marL="214313" indent="-214313">
              <a:buFont typeface="Arial" panose="020B0604020202020204" pitchFamily="34" charset="0"/>
              <a:buChar char="•"/>
            </a:pPr>
            <a:endParaRPr lang="en-US" sz="1600" dirty="0"/>
          </a:p>
          <a:p>
            <a:pPr marL="214313" indent="-214313">
              <a:buFont typeface="Arial" panose="020B0604020202020204" pitchFamily="34" charset="0"/>
              <a:buChar char="•"/>
            </a:pPr>
            <a:r>
              <a:rPr lang="en-US" sz="1600" dirty="0"/>
              <a:t>Predictability:  land initial  + sub-seasonal forecast</a:t>
            </a:r>
          </a:p>
          <a:p>
            <a:pPr marL="214313" indent="-214313">
              <a:buFont typeface="Arial" panose="020B0604020202020204" pitchFamily="34" charset="0"/>
              <a:buChar char="•"/>
            </a:pPr>
            <a:endParaRPr lang="en-US" sz="1600" dirty="0"/>
          </a:p>
          <a:p>
            <a:pPr marL="214313" indent="-214313">
              <a:buFont typeface="Arial" panose="020B0604020202020204" pitchFamily="34" charset="0"/>
              <a:buChar char="•"/>
            </a:pPr>
            <a:r>
              <a:rPr lang="en-US" sz="1600" dirty="0"/>
              <a:t>SMP for agricultural drought</a:t>
            </a:r>
          </a:p>
        </p:txBody>
      </p:sp>
      <p:pic>
        <p:nvPicPr>
          <p:cNvPr id="5" name="Picture 4">
            <a:extLst>
              <a:ext uri="{FF2B5EF4-FFF2-40B4-BE49-F238E27FC236}">
                <a16:creationId xmlns:a16="http://schemas.microsoft.com/office/drawing/2014/main" id="{A5482164-155F-7291-F787-9AFFC9D29CCE}"/>
              </a:ext>
            </a:extLst>
          </p:cNvPr>
          <p:cNvPicPr>
            <a:picLocks noChangeAspect="1"/>
          </p:cNvPicPr>
          <p:nvPr/>
        </p:nvPicPr>
        <p:blipFill>
          <a:blip r:embed="rId3"/>
          <a:stretch>
            <a:fillRect/>
          </a:stretch>
        </p:blipFill>
        <p:spPr>
          <a:xfrm>
            <a:off x="572950" y="1566029"/>
            <a:ext cx="5315985" cy="4130032"/>
          </a:xfrm>
          <a:prstGeom prst="rect">
            <a:avLst/>
          </a:prstGeom>
        </p:spPr>
      </p:pic>
    </p:spTree>
    <p:extLst>
      <p:ext uri="{BB962C8B-B14F-4D97-AF65-F5344CB8AC3E}">
        <p14:creationId xmlns:p14="http://schemas.microsoft.com/office/powerpoint/2010/main" val="1772027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1" y="1749086"/>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June –  31 Aug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5</a:t>
            </a:r>
            <a:r>
              <a:rPr lang="en-US" altLang="en-US" sz="1400" dirty="0" smtClean="0">
                <a:latin typeface="Times New Roman" pitchFamily="18" charset="0"/>
              </a:rPr>
              <a:t>/31/24</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June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5</a:t>
            </a:r>
            <a:r>
              <a:rPr lang="en-US" altLang="en-US" sz="1400" dirty="0" smtClean="0">
                <a:latin typeface="Times New Roman" pitchFamily="18" charset="0"/>
              </a:rPr>
              <a:t>/31/24</a:t>
            </a:r>
            <a:endParaRPr lang="en-US" altLang="en-US" sz="1400" dirty="0">
              <a:latin typeface="Times New Roman" pitchFamily="18" charset="0"/>
            </a:endParaRPr>
          </a:p>
        </p:txBody>
      </p:sp>
      <p:sp>
        <p:nvSpPr>
          <p:cNvPr id="8" name="TextBox 7"/>
          <p:cNvSpPr txBox="1"/>
          <p:nvPr/>
        </p:nvSpPr>
        <p:spPr>
          <a:xfrm>
            <a:off x="4275909" y="518366"/>
            <a:ext cx="4868091" cy="1138773"/>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3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3810000"/>
            <a:ext cx="677091" cy="79501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524000" y="4495800"/>
            <a:ext cx="990600" cy="91440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https://droughtmonitor.unl.edu/data/chng/png/current/current_conus_chng_4W.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9" y="3871277"/>
            <a:ext cx="4187302" cy="2834323"/>
          </a:xfrm>
          <a:prstGeom prst="rect">
            <a:avLst/>
          </a:prstGeom>
          <a:noFill/>
          <a:ln>
            <a:noFill/>
          </a:ln>
        </p:spPr>
      </p:pic>
      <p:sp>
        <p:nvSpPr>
          <p:cNvPr id="4" name="AutoShape 4" descr="United States Seasonal Drought Outl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p:nvPr/>
        </p:nvPicPr>
        <p:blipFill>
          <a:blip r:embed="rId3"/>
          <a:stretch>
            <a:fillRect/>
          </a:stretch>
        </p:blipFill>
        <p:spPr>
          <a:xfrm>
            <a:off x="3698" y="585589"/>
            <a:ext cx="4187301" cy="3217425"/>
          </a:xfrm>
          <a:prstGeom prst="rect">
            <a:avLst/>
          </a:prstGeom>
        </p:spPr>
      </p:pic>
      <p:pic>
        <p:nvPicPr>
          <p:cNvPr id="22" name="Picture 21"/>
          <p:cNvPicPr/>
          <p:nvPr/>
        </p:nvPicPr>
        <p:blipFill>
          <a:blip r:embed="rId4"/>
          <a:stretch>
            <a:fillRect/>
          </a:stretch>
        </p:blipFill>
        <p:spPr>
          <a:xfrm>
            <a:off x="4800600" y="3276600"/>
            <a:ext cx="4343400" cy="3257550"/>
          </a:xfrm>
          <a:prstGeom prst="rect">
            <a:avLst/>
          </a:prstGeom>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531" y="381000"/>
            <a:ext cx="7607013" cy="5876418"/>
          </a:xfrm>
          <a:prstGeom prst="rect">
            <a:avLst/>
          </a:prstGeom>
        </p:spPr>
      </p:pic>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67753" y="1793496"/>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1242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392668"/>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138734"/>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3810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252064"/>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US 4 panel 1wk - 2months "/>
          <p:cNvSpPr>
            <a:spLocks noChangeAspect="1" noChangeArrowheads="1"/>
          </p:cNvSpPr>
          <p:nvPr/>
        </p:nvSpPr>
        <p:spPr bwMode="auto">
          <a:xfrm>
            <a:off x="307974" y="7937"/>
            <a:ext cx="1728461" cy="17284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US 4 panel 1wk - 2months "/>
          <p:cNvSpPr>
            <a:spLocks noChangeAspect="1" noChangeArrowheads="1"/>
          </p:cNvSpPr>
          <p:nvPr/>
        </p:nvSpPr>
        <p:spPr bwMode="auto">
          <a:xfrm>
            <a:off x="307974" y="7937"/>
            <a:ext cx="1980649" cy="19806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457200"/>
            <a:ext cx="7620000" cy="5886450"/>
          </a:xfrm>
          <a:prstGeom prst="rect">
            <a:avLst/>
          </a:prstGeom>
        </p:spPr>
      </p:pic>
      <p:cxnSp>
        <p:nvCxnSpPr>
          <p:cNvPr id="25" name="Straight Arrow Connector 24"/>
          <p:cNvCxnSpPr/>
          <p:nvPr/>
        </p:nvCxnSpPr>
        <p:spPr>
          <a:xfrm flipV="1">
            <a:off x="7086600" y="1601101"/>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089718" y="5011726"/>
            <a:ext cx="381000" cy="46463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996134" y="2297439"/>
            <a:ext cx="498918" cy="380999"/>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p:cNvCxnSpPr/>
          <p:nvPr/>
        </p:nvCxnSpPr>
        <p:spPr>
          <a:xfrm flipH="1" flipV="1">
            <a:off x="4267200" y="3115848"/>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140384"/>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099664"/>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
        <p:nvSpPr>
          <p:cNvPr id="11" name="Rectangle 10"/>
          <p:cNvSpPr/>
          <p:nvPr/>
        </p:nvSpPr>
        <p:spPr>
          <a:xfrm>
            <a:off x="6858000" y="5410200"/>
            <a:ext cx="4571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704812" y="3948619"/>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04812" y="1219200"/>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1200" y="3908227"/>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084" y="509328"/>
            <a:ext cx="7620000" cy="5886450"/>
          </a:xfrm>
          <a:prstGeom prst="rect">
            <a:avLst/>
          </a:prstGeom>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10" name="TextBox 9"/>
          <p:cNvSpPr txBox="1"/>
          <p:nvPr/>
        </p:nvSpPr>
        <p:spPr>
          <a:xfrm>
            <a:off x="1676400" y="521913"/>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676400" y="3289929"/>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0" y="514350"/>
            <a:ext cx="7620000" cy="5886450"/>
          </a:xfrm>
          <a:prstGeom prst="rect">
            <a:avLst/>
          </a:prstGeom>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dark-brown, red &amp; dark red </a:t>
            </a:r>
            <a:r>
              <a:rPr lang="en-US" sz="1400" b="1" dirty="0">
                <a:solidFill>
                  <a:srgbClr val="FF0000"/>
                </a:solidFill>
              </a:rPr>
              <a:t>(&lt;50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generally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3069385" y="1910659"/>
            <a:ext cx="838200" cy="1015663"/>
          </a:xfrm>
          <a:prstGeom prst="rect">
            <a:avLst/>
          </a:prstGeom>
          <a:noFill/>
        </p:spPr>
        <p:txBody>
          <a:bodyPr wrap="square" rtlCol="0">
            <a:spAutoFit/>
          </a:bodyPr>
          <a:lstStyle/>
          <a:p>
            <a:r>
              <a:rPr lang="en-US" sz="1200" b="1" dirty="0" smtClean="0">
                <a:solidFill>
                  <a:srgbClr val="FF0000"/>
                </a:solidFill>
              </a:rPr>
              <a:t>NOT BAD AT ALL for S/Term Drought </a:t>
            </a:r>
            <a:endParaRPr lang="en-US" sz="1200" b="1" dirty="0">
              <a:solidFill>
                <a:srgbClr val="FF0000"/>
              </a:solidFill>
            </a:endParaRPr>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132680</TotalTime>
  <Words>4526</Words>
  <Application>Microsoft Office PowerPoint</Application>
  <PresentationFormat>On-screen Show (4:3)</PresentationFormat>
  <Paragraphs>478</Paragraphs>
  <Slides>43</Slides>
  <Notes>16</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MS PGothic</vt:lpstr>
      <vt:lpstr>Arial</vt:lpstr>
      <vt:lpstr>Helvetica Neue</vt:lpstr>
      <vt:lpstr>Roboto</vt:lpstr>
      <vt:lpstr>Segoe UI</vt:lpstr>
      <vt:lpstr>Times New Roman</vt:lpstr>
      <vt:lpstr>Trebuchet MS</vt:lpstr>
      <vt:lpstr>Verdana</vt:lpstr>
      <vt:lpstr>verdana,arial,serif</vt:lpstr>
      <vt:lpstr>Wingdings</vt:lpstr>
      <vt:lpstr>Default Design</vt:lpstr>
      <vt:lpstr>Drought  Outlook  Support Briefing  June 2024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Summary</vt:lpstr>
      <vt:lpstr>(Experimental) Objective drought forecast</vt:lpstr>
      <vt:lpstr>PowerPoint Presentation</vt:lpstr>
      <vt:lpstr>PowerPoint Presentation</vt:lpstr>
      <vt:lpstr>PowerPoint Presentation</vt:lpstr>
      <vt:lpstr>PowerPoint Presentation</vt:lpstr>
      <vt:lpstr>ECMWF-extended forecast  driven VIC model soil moisture percentile (SMP) forecast</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11695</cp:revision>
  <cp:lastPrinted>2021-02-15T18:18:07Z</cp:lastPrinted>
  <dcterms:created xsi:type="dcterms:W3CDTF">2008-10-04T17:35:30Z</dcterms:created>
  <dcterms:modified xsi:type="dcterms:W3CDTF">2024-06-18T03:20:00Z</dcterms:modified>
</cp:coreProperties>
</file>