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63" r:id="rId2"/>
  </p:sldMasterIdLst>
  <p:notesMasterIdLst>
    <p:notesMasterId r:id="rId37"/>
  </p:notesMasterIdLst>
  <p:handoutMasterIdLst>
    <p:handoutMasterId r:id="rId38"/>
  </p:handoutMasterIdLst>
  <p:sldIdLst>
    <p:sldId id="808" r:id="rId3"/>
    <p:sldId id="824" r:id="rId4"/>
    <p:sldId id="911" r:id="rId5"/>
    <p:sldId id="896" r:id="rId6"/>
    <p:sldId id="894" r:id="rId7"/>
    <p:sldId id="850" r:id="rId8"/>
    <p:sldId id="868" r:id="rId9"/>
    <p:sldId id="867" r:id="rId10"/>
    <p:sldId id="893" r:id="rId11"/>
    <p:sldId id="833" r:id="rId12"/>
    <p:sldId id="891" r:id="rId13"/>
    <p:sldId id="892" r:id="rId14"/>
    <p:sldId id="900" r:id="rId15"/>
    <p:sldId id="871" r:id="rId16"/>
    <p:sldId id="881" r:id="rId17"/>
    <p:sldId id="889" r:id="rId18"/>
    <p:sldId id="757" r:id="rId19"/>
    <p:sldId id="796" r:id="rId20"/>
    <p:sldId id="795" r:id="rId21"/>
    <p:sldId id="890" r:id="rId22"/>
    <p:sldId id="790" r:id="rId23"/>
    <p:sldId id="878" r:id="rId24"/>
    <p:sldId id="877" r:id="rId25"/>
    <p:sldId id="728" r:id="rId26"/>
    <p:sldId id="832" r:id="rId27"/>
    <p:sldId id="898" r:id="rId28"/>
    <p:sldId id="915" r:id="rId29"/>
    <p:sldId id="916" r:id="rId30"/>
    <p:sldId id="914" r:id="rId31"/>
    <p:sldId id="913" r:id="rId32"/>
    <p:sldId id="899" r:id="rId33"/>
    <p:sldId id="888" r:id="rId34"/>
    <p:sldId id="804" r:id="rId35"/>
    <p:sldId id="883" r:id="rId36"/>
  </p:sldIdLst>
  <p:sldSz cx="9144000" cy="6858000" type="screen4x3"/>
  <p:notesSz cx="6973888" cy="9236075"/>
  <p:defaultTextStyle>
    <a:defPPr>
      <a:defRPr lang="en-US"/>
    </a:defPPr>
    <a:lvl1pPr algn="l" rtl="0" fontAlgn="base">
      <a:spcBef>
        <a:spcPct val="0"/>
      </a:spcBef>
      <a:spcAft>
        <a:spcPct val="0"/>
      </a:spcAft>
      <a:defRPr kern="1200">
        <a:solidFill>
          <a:schemeClr val="tx1"/>
        </a:solidFill>
        <a:latin typeface="Times New Roman" pitchFamily="18" charset="0"/>
        <a:ea typeface="+mn-ea"/>
        <a:cs typeface="Arial" pitchFamily="34" charset="0"/>
      </a:defRPr>
    </a:lvl1pPr>
    <a:lvl2pPr marL="457200" algn="l" rtl="0" fontAlgn="base">
      <a:spcBef>
        <a:spcPct val="0"/>
      </a:spcBef>
      <a:spcAft>
        <a:spcPct val="0"/>
      </a:spcAft>
      <a:defRPr kern="1200">
        <a:solidFill>
          <a:schemeClr val="tx1"/>
        </a:solidFill>
        <a:latin typeface="Times New Roman" pitchFamily="18" charset="0"/>
        <a:ea typeface="+mn-ea"/>
        <a:cs typeface="Arial" pitchFamily="34" charset="0"/>
      </a:defRPr>
    </a:lvl2pPr>
    <a:lvl3pPr marL="914400" algn="l" rtl="0" fontAlgn="base">
      <a:spcBef>
        <a:spcPct val="0"/>
      </a:spcBef>
      <a:spcAft>
        <a:spcPct val="0"/>
      </a:spcAft>
      <a:defRPr kern="1200">
        <a:solidFill>
          <a:schemeClr val="tx1"/>
        </a:solidFill>
        <a:latin typeface="Times New Roman" pitchFamily="18" charset="0"/>
        <a:ea typeface="+mn-ea"/>
        <a:cs typeface="Arial" pitchFamily="34" charset="0"/>
      </a:defRPr>
    </a:lvl3pPr>
    <a:lvl4pPr marL="1371600" algn="l" rtl="0" fontAlgn="base">
      <a:spcBef>
        <a:spcPct val="0"/>
      </a:spcBef>
      <a:spcAft>
        <a:spcPct val="0"/>
      </a:spcAft>
      <a:defRPr kern="1200">
        <a:solidFill>
          <a:schemeClr val="tx1"/>
        </a:solidFill>
        <a:latin typeface="Times New Roman" pitchFamily="18" charset="0"/>
        <a:ea typeface="+mn-ea"/>
        <a:cs typeface="Arial" pitchFamily="34" charset="0"/>
      </a:defRPr>
    </a:lvl4pPr>
    <a:lvl5pPr marL="1828800" algn="l" rtl="0" fontAlgn="base">
      <a:spcBef>
        <a:spcPct val="0"/>
      </a:spcBef>
      <a:spcAft>
        <a:spcPct val="0"/>
      </a:spcAft>
      <a:defRPr kern="1200">
        <a:solidFill>
          <a:schemeClr val="tx1"/>
        </a:solidFill>
        <a:latin typeface="Times New Roman" pitchFamily="18" charset="0"/>
        <a:ea typeface="+mn-ea"/>
        <a:cs typeface="Arial" pitchFamily="34" charset="0"/>
      </a:defRPr>
    </a:lvl5pPr>
    <a:lvl6pPr marL="2286000" algn="l" defTabSz="914400" rtl="0" eaLnBrk="1" latinLnBrk="0" hangingPunct="1">
      <a:defRPr kern="1200">
        <a:solidFill>
          <a:schemeClr val="tx1"/>
        </a:solidFill>
        <a:latin typeface="Times New Roman" pitchFamily="18" charset="0"/>
        <a:ea typeface="+mn-ea"/>
        <a:cs typeface="Arial" pitchFamily="34" charset="0"/>
      </a:defRPr>
    </a:lvl6pPr>
    <a:lvl7pPr marL="2743200" algn="l" defTabSz="914400" rtl="0" eaLnBrk="1" latinLnBrk="0" hangingPunct="1">
      <a:defRPr kern="1200">
        <a:solidFill>
          <a:schemeClr val="tx1"/>
        </a:solidFill>
        <a:latin typeface="Times New Roman" pitchFamily="18" charset="0"/>
        <a:ea typeface="+mn-ea"/>
        <a:cs typeface="Arial" pitchFamily="34" charset="0"/>
      </a:defRPr>
    </a:lvl7pPr>
    <a:lvl8pPr marL="3200400" algn="l" defTabSz="914400" rtl="0" eaLnBrk="1" latinLnBrk="0" hangingPunct="1">
      <a:defRPr kern="1200">
        <a:solidFill>
          <a:schemeClr val="tx1"/>
        </a:solidFill>
        <a:latin typeface="Times New Roman" pitchFamily="18" charset="0"/>
        <a:ea typeface="+mn-ea"/>
        <a:cs typeface="Arial" pitchFamily="34" charset="0"/>
      </a:defRPr>
    </a:lvl8pPr>
    <a:lvl9pPr marL="3657600" algn="l" defTabSz="914400" rtl="0" eaLnBrk="1" latinLnBrk="0" hangingPunct="1">
      <a:defRPr kern="1200">
        <a:solidFill>
          <a:schemeClr val="tx1"/>
        </a:solidFill>
        <a:latin typeface="Times New Roman" pitchFamily="18" charset="0"/>
        <a:ea typeface="+mn-ea"/>
        <a:cs typeface="Arial" pitchFamily="34" charset="0"/>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0033CC"/>
    <a:srgbClr val="FA5236"/>
    <a:srgbClr val="FF6600"/>
    <a:srgbClr val="6600CC"/>
    <a:srgbClr val="33CC33"/>
    <a:srgbClr val="FF3300"/>
    <a:srgbClr val="33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33" autoAdjust="0"/>
    <p:restoredTop sz="93631" autoAdjust="0"/>
  </p:normalViewPr>
  <p:slideViewPr>
    <p:cSldViewPr>
      <p:cViewPr varScale="1">
        <p:scale>
          <a:sx n="95" d="100"/>
          <a:sy n="95" d="100"/>
        </p:scale>
        <p:origin x="-186" y="-90"/>
      </p:cViewPr>
      <p:guideLst>
        <p:guide orient="horz" pos="2160"/>
        <p:guide pos="2880"/>
      </p:guideLst>
    </p:cSldViewPr>
  </p:slideViewPr>
  <p:outlineViewPr>
    <p:cViewPr>
      <p:scale>
        <a:sx n="33" d="100"/>
        <a:sy n="33" d="100"/>
      </p:scale>
      <p:origin x="0" y="1056"/>
    </p:cViewPr>
  </p:outlineViewPr>
  <p:notesTextViewPr>
    <p:cViewPr>
      <p:scale>
        <a:sx n="100" d="100"/>
        <a:sy n="100" d="100"/>
      </p:scale>
      <p:origin x="0" y="0"/>
    </p:cViewPr>
  </p:notesTextViewPr>
  <p:sorterViewPr>
    <p:cViewPr>
      <p:scale>
        <a:sx n="100" d="100"/>
        <a:sy n="100" d="100"/>
      </p:scale>
      <p:origin x="0" y="4422"/>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9570" name="Rectangle 2"/>
          <p:cNvSpPr>
            <a:spLocks noGrp="1" noChangeArrowheads="1"/>
          </p:cNvSpPr>
          <p:nvPr>
            <p:ph type="hdr" sz="quarter"/>
          </p:nvPr>
        </p:nvSpPr>
        <p:spPr bwMode="auto">
          <a:xfrm>
            <a:off x="0" y="0"/>
            <a:ext cx="3022600" cy="461963"/>
          </a:xfrm>
          <a:prstGeom prst="rect">
            <a:avLst/>
          </a:prstGeom>
          <a:noFill/>
          <a:ln w="9525">
            <a:noFill/>
            <a:miter lim="800000"/>
            <a:headEnd/>
            <a:tailEnd/>
          </a:ln>
          <a:effectLst/>
        </p:spPr>
        <p:txBody>
          <a:bodyPr vert="horz" wrap="square" lIns="92615" tIns="46308" rIns="92615" bIns="46308" numCol="1" anchor="t" anchorCtr="0" compatLnSpc="1">
            <a:prstTxWarp prst="textNoShape">
              <a:avLst/>
            </a:prstTxWarp>
          </a:bodyPr>
          <a:lstStyle>
            <a:lvl1pPr>
              <a:defRPr sz="1200">
                <a:latin typeface="Arial" pitchFamily="34" charset="0"/>
              </a:defRPr>
            </a:lvl1pPr>
          </a:lstStyle>
          <a:p>
            <a:pPr>
              <a:defRPr/>
            </a:pPr>
            <a:endParaRPr lang="en-US" altLang="en-US" dirty="0"/>
          </a:p>
        </p:txBody>
      </p:sp>
      <p:sp>
        <p:nvSpPr>
          <p:cNvPr id="109571" name="Rectangle 3"/>
          <p:cNvSpPr>
            <a:spLocks noGrp="1" noChangeArrowheads="1"/>
          </p:cNvSpPr>
          <p:nvPr>
            <p:ph type="dt" sz="quarter" idx="1"/>
          </p:nvPr>
        </p:nvSpPr>
        <p:spPr bwMode="auto">
          <a:xfrm>
            <a:off x="3949700" y="0"/>
            <a:ext cx="3022600" cy="461963"/>
          </a:xfrm>
          <a:prstGeom prst="rect">
            <a:avLst/>
          </a:prstGeom>
          <a:noFill/>
          <a:ln w="9525">
            <a:noFill/>
            <a:miter lim="800000"/>
            <a:headEnd/>
            <a:tailEnd/>
          </a:ln>
          <a:effectLst/>
        </p:spPr>
        <p:txBody>
          <a:bodyPr vert="horz" wrap="square" lIns="92615" tIns="46308" rIns="92615" bIns="46308" numCol="1" anchor="t" anchorCtr="0" compatLnSpc="1">
            <a:prstTxWarp prst="textNoShape">
              <a:avLst/>
            </a:prstTxWarp>
          </a:bodyPr>
          <a:lstStyle>
            <a:lvl1pPr algn="r">
              <a:defRPr sz="1200">
                <a:latin typeface="Arial" pitchFamily="34" charset="0"/>
              </a:defRPr>
            </a:lvl1pPr>
          </a:lstStyle>
          <a:p>
            <a:pPr>
              <a:defRPr/>
            </a:pPr>
            <a:endParaRPr lang="en-US" altLang="en-US" dirty="0"/>
          </a:p>
        </p:txBody>
      </p:sp>
      <p:sp>
        <p:nvSpPr>
          <p:cNvPr id="109572" name="Rectangle 4"/>
          <p:cNvSpPr>
            <a:spLocks noGrp="1" noChangeArrowheads="1"/>
          </p:cNvSpPr>
          <p:nvPr>
            <p:ph type="ftr" sz="quarter" idx="2"/>
          </p:nvPr>
        </p:nvSpPr>
        <p:spPr bwMode="auto">
          <a:xfrm>
            <a:off x="0" y="8772525"/>
            <a:ext cx="3022600" cy="461963"/>
          </a:xfrm>
          <a:prstGeom prst="rect">
            <a:avLst/>
          </a:prstGeom>
          <a:noFill/>
          <a:ln w="9525">
            <a:noFill/>
            <a:miter lim="800000"/>
            <a:headEnd/>
            <a:tailEnd/>
          </a:ln>
          <a:effectLst/>
        </p:spPr>
        <p:txBody>
          <a:bodyPr vert="horz" wrap="square" lIns="92615" tIns="46308" rIns="92615" bIns="46308" numCol="1" anchor="b" anchorCtr="0" compatLnSpc="1">
            <a:prstTxWarp prst="textNoShape">
              <a:avLst/>
            </a:prstTxWarp>
          </a:bodyPr>
          <a:lstStyle>
            <a:lvl1pPr>
              <a:defRPr sz="1200">
                <a:latin typeface="Arial" pitchFamily="34" charset="0"/>
              </a:defRPr>
            </a:lvl1pPr>
          </a:lstStyle>
          <a:p>
            <a:pPr>
              <a:defRPr/>
            </a:pPr>
            <a:endParaRPr lang="en-US" altLang="en-US" dirty="0"/>
          </a:p>
        </p:txBody>
      </p:sp>
      <p:sp>
        <p:nvSpPr>
          <p:cNvPr id="109573" name="Rectangle 5"/>
          <p:cNvSpPr>
            <a:spLocks noGrp="1" noChangeArrowheads="1"/>
          </p:cNvSpPr>
          <p:nvPr>
            <p:ph type="sldNum" sz="quarter" idx="3"/>
          </p:nvPr>
        </p:nvSpPr>
        <p:spPr bwMode="auto">
          <a:xfrm>
            <a:off x="3949700" y="8772525"/>
            <a:ext cx="3022600" cy="461963"/>
          </a:xfrm>
          <a:prstGeom prst="rect">
            <a:avLst/>
          </a:prstGeom>
          <a:noFill/>
          <a:ln w="9525">
            <a:noFill/>
            <a:miter lim="800000"/>
            <a:headEnd/>
            <a:tailEnd/>
          </a:ln>
          <a:effectLst/>
        </p:spPr>
        <p:txBody>
          <a:bodyPr vert="horz" wrap="square" lIns="92615" tIns="46308" rIns="92615" bIns="46308" numCol="1" anchor="b" anchorCtr="0" compatLnSpc="1">
            <a:prstTxWarp prst="textNoShape">
              <a:avLst/>
            </a:prstTxWarp>
          </a:bodyPr>
          <a:lstStyle>
            <a:lvl1pPr algn="r">
              <a:defRPr sz="1200">
                <a:latin typeface="Arial" pitchFamily="34" charset="0"/>
              </a:defRPr>
            </a:lvl1pPr>
          </a:lstStyle>
          <a:p>
            <a:pPr>
              <a:defRPr/>
            </a:pPr>
            <a:fld id="{B5AD8626-43C5-4215-8F35-79BDB0FB1B62}" type="slidenum">
              <a:rPr lang="en-US" altLang="en-US"/>
              <a:pPr>
                <a:defRPr/>
              </a:pPr>
              <a:t>‹#›</a:t>
            </a:fld>
            <a:endParaRPr lang="en-US" altLang="en-US" dirty="0"/>
          </a:p>
        </p:txBody>
      </p:sp>
    </p:spTree>
    <p:extLst>
      <p:ext uri="{BB962C8B-B14F-4D97-AF65-F5344CB8AC3E}">
        <p14:creationId xmlns:p14="http://schemas.microsoft.com/office/powerpoint/2010/main" val="361454734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hdr" sz="quarter"/>
          </p:nvPr>
        </p:nvSpPr>
        <p:spPr bwMode="auto">
          <a:xfrm>
            <a:off x="0" y="0"/>
            <a:ext cx="3022600" cy="461963"/>
          </a:xfrm>
          <a:prstGeom prst="rect">
            <a:avLst/>
          </a:prstGeom>
          <a:noFill/>
          <a:ln w="9525">
            <a:noFill/>
            <a:miter lim="800000"/>
            <a:headEnd/>
            <a:tailEnd/>
          </a:ln>
          <a:effectLst/>
        </p:spPr>
        <p:txBody>
          <a:bodyPr vert="horz" wrap="square" lIns="92615" tIns="46308" rIns="92615" bIns="46308" numCol="1" anchor="t" anchorCtr="0" compatLnSpc="1">
            <a:prstTxWarp prst="textNoShape">
              <a:avLst/>
            </a:prstTxWarp>
          </a:bodyPr>
          <a:lstStyle>
            <a:lvl1pPr>
              <a:defRPr sz="1200">
                <a:latin typeface="Arial" pitchFamily="34" charset="0"/>
              </a:defRPr>
            </a:lvl1pPr>
          </a:lstStyle>
          <a:p>
            <a:pPr>
              <a:defRPr/>
            </a:pPr>
            <a:endParaRPr lang="en-US" altLang="en-US" dirty="0"/>
          </a:p>
        </p:txBody>
      </p:sp>
      <p:sp>
        <p:nvSpPr>
          <p:cNvPr id="27651" name="Rectangle 3"/>
          <p:cNvSpPr>
            <a:spLocks noGrp="1" noChangeArrowheads="1"/>
          </p:cNvSpPr>
          <p:nvPr>
            <p:ph type="dt" idx="1"/>
          </p:nvPr>
        </p:nvSpPr>
        <p:spPr bwMode="auto">
          <a:xfrm>
            <a:off x="3949700" y="0"/>
            <a:ext cx="3022600" cy="461963"/>
          </a:xfrm>
          <a:prstGeom prst="rect">
            <a:avLst/>
          </a:prstGeom>
          <a:noFill/>
          <a:ln w="9525">
            <a:noFill/>
            <a:miter lim="800000"/>
            <a:headEnd/>
            <a:tailEnd/>
          </a:ln>
          <a:effectLst/>
        </p:spPr>
        <p:txBody>
          <a:bodyPr vert="horz" wrap="square" lIns="92615" tIns="46308" rIns="92615" bIns="46308" numCol="1" anchor="t" anchorCtr="0" compatLnSpc="1">
            <a:prstTxWarp prst="textNoShape">
              <a:avLst/>
            </a:prstTxWarp>
          </a:bodyPr>
          <a:lstStyle>
            <a:lvl1pPr algn="r">
              <a:defRPr sz="1200">
                <a:latin typeface="Arial" pitchFamily="34" charset="0"/>
              </a:defRPr>
            </a:lvl1pPr>
          </a:lstStyle>
          <a:p>
            <a:pPr>
              <a:defRPr/>
            </a:pPr>
            <a:endParaRPr lang="en-US" altLang="en-US" dirty="0"/>
          </a:p>
        </p:txBody>
      </p:sp>
      <p:sp>
        <p:nvSpPr>
          <p:cNvPr id="30724" name="Rectangle 4"/>
          <p:cNvSpPr>
            <a:spLocks noGrp="1" noRot="1" noChangeAspect="1" noChangeArrowheads="1" noTextEdit="1"/>
          </p:cNvSpPr>
          <p:nvPr>
            <p:ph type="sldImg" idx="2"/>
          </p:nvPr>
        </p:nvSpPr>
        <p:spPr bwMode="auto">
          <a:xfrm>
            <a:off x="1177925" y="692150"/>
            <a:ext cx="4618038" cy="34639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3" name="Rectangle 5"/>
          <p:cNvSpPr>
            <a:spLocks noGrp="1" noChangeArrowheads="1"/>
          </p:cNvSpPr>
          <p:nvPr>
            <p:ph type="body" sz="quarter" idx="3"/>
          </p:nvPr>
        </p:nvSpPr>
        <p:spPr bwMode="auto">
          <a:xfrm>
            <a:off x="698500" y="4387850"/>
            <a:ext cx="5576888" cy="4156075"/>
          </a:xfrm>
          <a:prstGeom prst="rect">
            <a:avLst/>
          </a:prstGeom>
          <a:noFill/>
          <a:ln w="9525">
            <a:noFill/>
            <a:miter lim="800000"/>
            <a:headEnd/>
            <a:tailEnd/>
          </a:ln>
          <a:effectLst/>
        </p:spPr>
        <p:txBody>
          <a:bodyPr vert="horz" wrap="square" lIns="92615" tIns="46308" rIns="92615" bIns="46308"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27654" name="Rectangle 6"/>
          <p:cNvSpPr>
            <a:spLocks noGrp="1" noChangeArrowheads="1"/>
          </p:cNvSpPr>
          <p:nvPr>
            <p:ph type="ftr" sz="quarter" idx="4"/>
          </p:nvPr>
        </p:nvSpPr>
        <p:spPr bwMode="auto">
          <a:xfrm>
            <a:off x="0" y="8772525"/>
            <a:ext cx="3022600" cy="461963"/>
          </a:xfrm>
          <a:prstGeom prst="rect">
            <a:avLst/>
          </a:prstGeom>
          <a:noFill/>
          <a:ln w="9525">
            <a:noFill/>
            <a:miter lim="800000"/>
            <a:headEnd/>
            <a:tailEnd/>
          </a:ln>
          <a:effectLst/>
        </p:spPr>
        <p:txBody>
          <a:bodyPr vert="horz" wrap="square" lIns="92615" tIns="46308" rIns="92615" bIns="46308" numCol="1" anchor="b" anchorCtr="0" compatLnSpc="1">
            <a:prstTxWarp prst="textNoShape">
              <a:avLst/>
            </a:prstTxWarp>
          </a:bodyPr>
          <a:lstStyle>
            <a:lvl1pPr>
              <a:defRPr sz="1200">
                <a:latin typeface="Arial" pitchFamily="34" charset="0"/>
              </a:defRPr>
            </a:lvl1pPr>
          </a:lstStyle>
          <a:p>
            <a:pPr>
              <a:defRPr/>
            </a:pPr>
            <a:endParaRPr lang="en-US" altLang="en-US" dirty="0"/>
          </a:p>
        </p:txBody>
      </p:sp>
      <p:sp>
        <p:nvSpPr>
          <p:cNvPr id="27655" name="Rectangle 7"/>
          <p:cNvSpPr>
            <a:spLocks noGrp="1" noChangeArrowheads="1"/>
          </p:cNvSpPr>
          <p:nvPr>
            <p:ph type="sldNum" sz="quarter" idx="5"/>
          </p:nvPr>
        </p:nvSpPr>
        <p:spPr bwMode="auto">
          <a:xfrm>
            <a:off x="3949700" y="8772525"/>
            <a:ext cx="3022600" cy="461963"/>
          </a:xfrm>
          <a:prstGeom prst="rect">
            <a:avLst/>
          </a:prstGeom>
          <a:noFill/>
          <a:ln w="9525">
            <a:noFill/>
            <a:miter lim="800000"/>
            <a:headEnd/>
            <a:tailEnd/>
          </a:ln>
          <a:effectLst/>
        </p:spPr>
        <p:txBody>
          <a:bodyPr vert="horz" wrap="square" lIns="92615" tIns="46308" rIns="92615" bIns="46308" numCol="1" anchor="b" anchorCtr="0" compatLnSpc="1">
            <a:prstTxWarp prst="textNoShape">
              <a:avLst/>
            </a:prstTxWarp>
          </a:bodyPr>
          <a:lstStyle>
            <a:lvl1pPr algn="r">
              <a:defRPr sz="1200">
                <a:latin typeface="Arial" pitchFamily="34" charset="0"/>
              </a:defRPr>
            </a:lvl1pPr>
          </a:lstStyle>
          <a:p>
            <a:pPr>
              <a:defRPr/>
            </a:pPr>
            <a:fld id="{BA9D7AB7-0FE4-445A-9AF2-F9DD9B52BCC7}" type="slidenum">
              <a:rPr lang="en-US" altLang="en-US"/>
              <a:pPr>
                <a:defRPr/>
              </a:pPr>
              <a:t>‹#›</a:t>
            </a:fld>
            <a:endParaRPr lang="en-US" altLang="en-US" dirty="0"/>
          </a:p>
        </p:txBody>
      </p:sp>
    </p:spTree>
    <p:extLst>
      <p:ext uri="{BB962C8B-B14F-4D97-AF65-F5344CB8AC3E}">
        <p14:creationId xmlns:p14="http://schemas.microsoft.com/office/powerpoint/2010/main" val="3578638023"/>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a:ln/>
        </p:spPr>
      </p:sp>
      <p:sp>
        <p:nvSpPr>
          <p:cNvPr id="317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1400" smtClean="0"/>
          </a:p>
        </p:txBody>
      </p:sp>
      <p:sp>
        <p:nvSpPr>
          <p:cNvPr id="317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38188" indent="-282575" eaLnBrk="0" hangingPunct="0">
              <a:spcBef>
                <a:spcPct val="30000"/>
              </a:spcBef>
              <a:defRPr sz="1200">
                <a:solidFill>
                  <a:schemeClr val="tx1"/>
                </a:solidFill>
                <a:latin typeface="Arial" pitchFamily="34" charset="0"/>
              </a:defRPr>
            </a:lvl2pPr>
            <a:lvl3pPr marL="1135063" indent="-227013" eaLnBrk="0" hangingPunct="0">
              <a:spcBef>
                <a:spcPct val="30000"/>
              </a:spcBef>
              <a:defRPr sz="1200">
                <a:solidFill>
                  <a:schemeClr val="tx1"/>
                </a:solidFill>
                <a:latin typeface="Arial" pitchFamily="34" charset="0"/>
              </a:defRPr>
            </a:lvl3pPr>
            <a:lvl4pPr marL="1589088" indent="-227013" eaLnBrk="0" hangingPunct="0">
              <a:spcBef>
                <a:spcPct val="30000"/>
              </a:spcBef>
              <a:defRPr sz="1200">
                <a:solidFill>
                  <a:schemeClr val="tx1"/>
                </a:solidFill>
                <a:latin typeface="Arial" pitchFamily="34" charset="0"/>
              </a:defRPr>
            </a:lvl4pPr>
            <a:lvl5pPr marL="2044700" indent="-227013" eaLnBrk="0" hangingPunct="0">
              <a:spcBef>
                <a:spcPct val="30000"/>
              </a:spcBef>
              <a:defRPr sz="1200">
                <a:solidFill>
                  <a:schemeClr val="tx1"/>
                </a:solidFill>
                <a:latin typeface="Arial" pitchFamily="34" charset="0"/>
              </a:defRPr>
            </a:lvl5pPr>
            <a:lvl6pPr marL="2501900" indent="-227013" eaLnBrk="0" fontAlgn="base" hangingPunct="0">
              <a:spcBef>
                <a:spcPct val="30000"/>
              </a:spcBef>
              <a:spcAft>
                <a:spcPct val="0"/>
              </a:spcAft>
              <a:defRPr sz="1200">
                <a:solidFill>
                  <a:schemeClr val="tx1"/>
                </a:solidFill>
                <a:latin typeface="Arial" pitchFamily="34" charset="0"/>
              </a:defRPr>
            </a:lvl6pPr>
            <a:lvl7pPr marL="2959100" indent="-227013" eaLnBrk="0" fontAlgn="base" hangingPunct="0">
              <a:spcBef>
                <a:spcPct val="30000"/>
              </a:spcBef>
              <a:spcAft>
                <a:spcPct val="0"/>
              </a:spcAft>
              <a:defRPr sz="1200">
                <a:solidFill>
                  <a:schemeClr val="tx1"/>
                </a:solidFill>
                <a:latin typeface="Arial" pitchFamily="34" charset="0"/>
              </a:defRPr>
            </a:lvl7pPr>
            <a:lvl8pPr marL="3416300" indent="-227013" eaLnBrk="0" fontAlgn="base" hangingPunct="0">
              <a:spcBef>
                <a:spcPct val="30000"/>
              </a:spcBef>
              <a:spcAft>
                <a:spcPct val="0"/>
              </a:spcAft>
              <a:defRPr sz="1200">
                <a:solidFill>
                  <a:schemeClr val="tx1"/>
                </a:solidFill>
                <a:latin typeface="Arial" pitchFamily="34" charset="0"/>
              </a:defRPr>
            </a:lvl8pPr>
            <a:lvl9pPr marL="3873500" indent="-227013"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73ECE7C0-357D-409A-9736-D9A7C2F9FFF9}" type="slidenum">
              <a:rPr lang="en-US" altLang="en-US" smtClean="0"/>
              <a:pPr eaLnBrk="1" hangingPunct="1">
                <a:spcBef>
                  <a:spcPct val="0"/>
                </a:spcBef>
              </a:pPr>
              <a:t>1</a:t>
            </a:fld>
            <a:endParaRPr lang="en-US" altLang="en-US" smtClean="0"/>
          </a:p>
        </p:txBody>
      </p:sp>
    </p:spTree>
    <p:extLst>
      <p:ext uri="{BB962C8B-B14F-4D97-AF65-F5344CB8AC3E}">
        <p14:creationId xmlns:p14="http://schemas.microsoft.com/office/powerpoint/2010/main" val="1676658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1400" smtClean="0"/>
          </a:p>
        </p:txBody>
      </p:sp>
      <p:sp>
        <p:nvSpPr>
          <p:cNvPr id="327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38188" indent="-282575" eaLnBrk="0" hangingPunct="0">
              <a:spcBef>
                <a:spcPct val="30000"/>
              </a:spcBef>
              <a:defRPr sz="1200">
                <a:solidFill>
                  <a:schemeClr val="tx1"/>
                </a:solidFill>
                <a:latin typeface="Arial" pitchFamily="34" charset="0"/>
              </a:defRPr>
            </a:lvl2pPr>
            <a:lvl3pPr marL="1135063" indent="-227013" eaLnBrk="0" hangingPunct="0">
              <a:spcBef>
                <a:spcPct val="30000"/>
              </a:spcBef>
              <a:defRPr sz="1200">
                <a:solidFill>
                  <a:schemeClr val="tx1"/>
                </a:solidFill>
                <a:latin typeface="Arial" pitchFamily="34" charset="0"/>
              </a:defRPr>
            </a:lvl3pPr>
            <a:lvl4pPr marL="1589088" indent="-227013" eaLnBrk="0" hangingPunct="0">
              <a:spcBef>
                <a:spcPct val="30000"/>
              </a:spcBef>
              <a:defRPr sz="1200">
                <a:solidFill>
                  <a:schemeClr val="tx1"/>
                </a:solidFill>
                <a:latin typeface="Arial" pitchFamily="34" charset="0"/>
              </a:defRPr>
            </a:lvl4pPr>
            <a:lvl5pPr marL="2044700" indent="-227013" eaLnBrk="0" hangingPunct="0">
              <a:spcBef>
                <a:spcPct val="30000"/>
              </a:spcBef>
              <a:defRPr sz="1200">
                <a:solidFill>
                  <a:schemeClr val="tx1"/>
                </a:solidFill>
                <a:latin typeface="Arial" pitchFamily="34" charset="0"/>
              </a:defRPr>
            </a:lvl5pPr>
            <a:lvl6pPr marL="2501900" indent="-227013" eaLnBrk="0" fontAlgn="base" hangingPunct="0">
              <a:spcBef>
                <a:spcPct val="30000"/>
              </a:spcBef>
              <a:spcAft>
                <a:spcPct val="0"/>
              </a:spcAft>
              <a:defRPr sz="1200">
                <a:solidFill>
                  <a:schemeClr val="tx1"/>
                </a:solidFill>
                <a:latin typeface="Arial" pitchFamily="34" charset="0"/>
              </a:defRPr>
            </a:lvl6pPr>
            <a:lvl7pPr marL="2959100" indent="-227013" eaLnBrk="0" fontAlgn="base" hangingPunct="0">
              <a:spcBef>
                <a:spcPct val="30000"/>
              </a:spcBef>
              <a:spcAft>
                <a:spcPct val="0"/>
              </a:spcAft>
              <a:defRPr sz="1200">
                <a:solidFill>
                  <a:schemeClr val="tx1"/>
                </a:solidFill>
                <a:latin typeface="Arial" pitchFamily="34" charset="0"/>
              </a:defRPr>
            </a:lvl7pPr>
            <a:lvl8pPr marL="3416300" indent="-227013" eaLnBrk="0" fontAlgn="base" hangingPunct="0">
              <a:spcBef>
                <a:spcPct val="30000"/>
              </a:spcBef>
              <a:spcAft>
                <a:spcPct val="0"/>
              </a:spcAft>
              <a:defRPr sz="1200">
                <a:solidFill>
                  <a:schemeClr val="tx1"/>
                </a:solidFill>
                <a:latin typeface="Arial" pitchFamily="34" charset="0"/>
              </a:defRPr>
            </a:lvl8pPr>
            <a:lvl9pPr marL="3873500" indent="-227013"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EACDC992-9B04-4B3C-9775-9164413CD346}" type="slidenum">
              <a:rPr lang="en-US" altLang="en-US" smtClean="0"/>
              <a:pPr eaLnBrk="1" hangingPunct="1">
                <a:spcBef>
                  <a:spcPct val="0"/>
                </a:spcBef>
              </a:pPr>
              <a:t>14</a:t>
            </a:fld>
            <a:endParaRPr lang="en-US" altLang="en-US" smtClean="0"/>
          </a:p>
        </p:txBody>
      </p:sp>
    </p:spTree>
    <p:extLst>
      <p:ext uri="{BB962C8B-B14F-4D97-AF65-F5344CB8AC3E}">
        <p14:creationId xmlns:p14="http://schemas.microsoft.com/office/powerpoint/2010/main" val="7288737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a:ln/>
        </p:spPr>
      </p:sp>
      <p:sp>
        <p:nvSpPr>
          <p:cNvPr id="337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50000"/>
              </a:spcBef>
            </a:pPr>
            <a:endParaRPr lang="en-US" altLang="en-US" sz="1400" dirty="0" smtClean="0">
              <a:solidFill>
                <a:schemeClr val="bg1"/>
              </a:solidFill>
            </a:endParaRPr>
          </a:p>
        </p:txBody>
      </p:sp>
      <p:sp>
        <p:nvSpPr>
          <p:cNvPr id="337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38188" indent="-282575" eaLnBrk="0" hangingPunct="0">
              <a:spcBef>
                <a:spcPct val="30000"/>
              </a:spcBef>
              <a:defRPr sz="1200">
                <a:solidFill>
                  <a:schemeClr val="tx1"/>
                </a:solidFill>
                <a:latin typeface="Arial" pitchFamily="34" charset="0"/>
              </a:defRPr>
            </a:lvl2pPr>
            <a:lvl3pPr marL="1135063" indent="-227013" eaLnBrk="0" hangingPunct="0">
              <a:spcBef>
                <a:spcPct val="30000"/>
              </a:spcBef>
              <a:defRPr sz="1200">
                <a:solidFill>
                  <a:schemeClr val="tx1"/>
                </a:solidFill>
                <a:latin typeface="Arial" pitchFamily="34" charset="0"/>
              </a:defRPr>
            </a:lvl3pPr>
            <a:lvl4pPr marL="1589088" indent="-227013" eaLnBrk="0" hangingPunct="0">
              <a:spcBef>
                <a:spcPct val="30000"/>
              </a:spcBef>
              <a:defRPr sz="1200">
                <a:solidFill>
                  <a:schemeClr val="tx1"/>
                </a:solidFill>
                <a:latin typeface="Arial" pitchFamily="34" charset="0"/>
              </a:defRPr>
            </a:lvl4pPr>
            <a:lvl5pPr marL="2044700" indent="-227013" eaLnBrk="0" hangingPunct="0">
              <a:spcBef>
                <a:spcPct val="30000"/>
              </a:spcBef>
              <a:defRPr sz="1200">
                <a:solidFill>
                  <a:schemeClr val="tx1"/>
                </a:solidFill>
                <a:latin typeface="Arial" pitchFamily="34" charset="0"/>
              </a:defRPr>
            </a:lvl5pPr>
            <a:lvl6pPr marL="2501900" indent="-227013" eaLnBrk="0" fontAlgn="base" hangingPunct="0">
              <a:spcBef>
                <a:spcPct val="30000"/>
              </a:spcBef>
              <a:spcAft>
                <a:spcPct val="0"/>
              </a:spcAft>
              <a:defRPr sz="1200">
                <a:solidFill>
                  <a:schemeClr val="tx1"/>
                </a:solidFill>
                <a:latin typeface="Arial" pitchFamily="34" charset="0"/>
              </a:defRPr>
            </a:lvl6pPr>
            <a:lvl7pPr marL="2959100" indent="-227013" eaLnBrk="0" fontAlgn="base" hangingPunct="0">
              <a:spcBef>
                <a:spcPct val="30000"/>
              </a:spcBef>
              <a:spcAft>
                <a:spcPct val="0"/>
              </a:spcAft>
              <a:defRPr sz="1200">
                <a:solidFill>
                  <a:schemeClr val="tx1"/>
                </a:solidFill>
                <a:latin typeface="Arial" pitchFamily="34" charset="0"/>
              </a:defRPr>
            </a:lvl7pPr>
            <a:lvl8pPr marL="3416300" indent="-227013" eaLnBrk="0" fontAlgn="base" hangingPunct="0">
              <a:spcBef>
                <a:spcPct val="30000"/>
              </a:spcBef>
              <a:spcAft>
                <a:spcPct val="0"/>
              </a:spcAft>
              <a:defRPr sz="1200">
                <a:solidFill>
                  <a:schemeClr val="tx1"/>
                </a:solidFill>
                <a:latin typeface="Arial" pitchFamily="34" charset="0"/>
              </a:defRPr>
            </a:lvl8pPr>
            <a:lvl9pPr marL="3873500" indent="-227013"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2D66EA24-FB5B-46D5-A437-4673547F038B}" type="slidenum">
              <a:rPr lang="en-US" altLang="en-US" smtClean="0"/>
              <a:pPr eaLnBrk="1" hangingPunct="1">
                <a:spcBef>
                  <a:spcPct val="0"/>
                </a:spcBef>
              </a:pPr>
              <a:t>32</a:t>
            </a:fld>
            <a:endParaRPr lang="en-US" altLang="en-US" dirty="0" smtClean="0"/>
          </a:p>
        </p:txBody>
      </p:sp>
    </p:spTree>
    <p:extLst>
      <p:ext uri="{BB962C8B-B14F-4D97-AF65-F5344CB8AC3E}">
        <p14:creationId xmlns:p14="http://schemas.microsoft.com/office/powerpoint/2010/main" val="19741460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CFB00264-1B0F-48C6-8964-4388B98BCFE2}" type="slidenum">
              <a:rPr lang="en-US" altLang="en-US"/>
              <a:pPr>
                <a:defRPr/>
              </a:pPr>
              <a:t>‹#›</a:t>
            </a:fld>
            <a:endParaRPr lang="en-US" altLang="en-US" dirty="0"/>
          </a:p>
        </p:txBody>
      </p:sp>
    </p:spTree>
    <p:extLst>
      <p:ext uri="{BB962C8B-B14F-4D97-AF65-F5344CB8AC3E}">
        <p14:creationId xmlns:p14="http://schemas.microsoft.com/office/powerpoint/2010/main" val="30011030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72D919DD-061A-4623-9C7A-7D27F2C844E2}" type="slidenum">
              <a:rPr lang="en-US" altLang="en-US"/>
              <a:pPr>
                <a:defRPr/>
              </a:pPr>
              <a:t>‹#›</a:t>
            </a:fld>
            <a:endParaRPr lang="en-US" altLang="en-US" dirty="0"/>
          </a:p>
        </p:txBody>
      </p:sp>
    </p:spTree>
    <p:extLst>
      <p:ext uri="{BB962C8B-B14F-4D97-AF65-F5344CB8AC3E}">
        <p14:creationId xmlns:p14="http://schemas.microsoft.com/office/powerpoint/2010/main" val="18713488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5A57AB33-9E34-4786-9A3D-9F4EE920ADC1}" type="slidenum">
              <a:rPr lang="en-US" altLang="en-US"/>
              <a:pPr>
                <a:defRPr/>
              </a:pPr>
              <a:t>‹#›</a:t>
            </a:fld>
            <a:endParaRPr lang="en-US" altLang="en-US" dirty="0"/>
          </a:p>
        </p:txBody>
      </p:sp>
    </p:spTree>
    <p:extLst>
      <p:ext uri="{BB962C8B-B14F-4D97-AF65-F5344CB8AC3E}">
        <p14:creationId xmlns:p14="http://schemas.microsoft.com/office/powerpoint/2010/main" val="40150164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D4586DE8-CFDF-43AB-A7EC-3A8F9C6C86F7}" type="slidenum">
              <a:rPr lang="en-US" altLang="en-US"/>
              <a:pPr>
                <a:defRPr/>
              </a:pPr>
              <a:t>‹#›</a:t>
            </a:fld>
            <a:endParaRPr lang="en-US" altLang="en-US" dirty="0"/>
          </a:p>
        </p:txBody>
      </p:sp>
    </p:spTree>
    <p:extLst>
      <p:ext uri="{BB962C8B-B14F-4D97-AF65-F5344CB8AC3E}">
        <p14:creationId xmlns:p14="http://schemas.microsoft.com/office/powerpoint/2010/main" val="19663722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8" name="Rectangle 6"/>
          <p:cNvSpPr>
            <a:spLocks noGrp="1" noChangeArrowheads="1"/>
          </p:cNvSpPr>
          <p:nvPr>
            <p:ph type="sldNum" sz="quarter" idx="12"/>
          </p:nvPr>
        </p:nvSpPr>
        <p:spPr>
          <a:ln/>
        </p:spPr>
        <p:txBody>
          <a:bodyPr/>
          <a:lstStyle>
            <a:lvl1pPr>
              <a:defRPr/>
            </a:lvl1pPr>
          </a:lstStyle>
          <a:p>
            <a:pPr>
              <a:defRPr/>
            </a:pPr>
            <a:fld id="{1351C717-AF7A-4DC6-90D4-030E1A716AFD}" type="slidenum">
              <a:rPr lang="en-US" altLang="en-US"/>
              <a:pPr>
                <a:defRPr/>
              </a:pPr>
              <a:t>‹#›</a:t>
            </a:fld>
            <a:endParaRPr lang="en-US" altLang="en-US" dirty="0"/>
          </a:p>
        </p:txBody>
      </p:sp>
    </p:spTree>
    <p:extLst>
      <p:ext uri="{BB962C8B-B14F-4D97-AF65-F5344CB8AC3E}">
        <p14:creationId xmlns:p14="http://schemas.microsoft.com/office/powerpoint/2010/main" val="21612633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8" name="Rectangle 6"/>
          <p:cNvSpPr>
            <a:spLocks noGrp="1" noChangeArrowheads="1"/>
          </p:cNvSpPr>
          <p:nvPr>
            <p:ph type="sldNum" sz="quarter" idx="12"/>
          </p:nvPr>
        </p:nvSpPr>
        <p:spPr>
          <a:ln/>
        </p:spPr>
        <p:txBody>
          <a:bodyPr/>
          <a:lstStyle>
            <a:lvl1pPr>
              <a:defRPr/>
            </a:lvl1pPr>
          </a:lstStyle>
          <a:p>
            <a:pPr>
              <a:defRPr/>
            </a:pPr>
            <a:fld id="{962E0D3C-8256-4EA7-BFE5-8DF99AFBBED3}" type="slidenum">
              <a:rPr lang="en-US" altLang="en-US"/>
              <a:pPr>
                <a:defRPr/>
              </a:pPr>
              <a:t>‹#›</a:t>
            </a:fld>
            <a:endParaRPr lang="en-US" altLang="en-US" dirty="0"/>
          </a:p>
        </p:txBody>
      </p:sp>
    </p:spTree>
    <p:extLst>
      <p:ext uri="{BB962C8B-B14F-4D97-AF65-F5344CB8AC3E}">
        <p14:creationId xmlns:p14="http://schemas.microsoft.com/office/powerpoint/2010/main" val="26473741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BD2E68A-A395-5041-98EC-534C6E2FD703}"/>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C2F9DD4-577B-924F-8DFE-C0322A3E2ACC}"/>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74F97B88-9EBA-194D-BBDB-5E4C5D69FA46}"/>
              </a:ext>
            </a:extLst>
          </p:cNvPr>
          <p:cNvSpPr>
            <a:spLocks noGrp="1"/>
          </p:cNvSpPr>
          <p:nvPr>
            <p:ph type="dt" sz="half" idx="10"/>
          </p:nvPr>
        </p:nvSpPr>
        <p:spPr/>
        <p:txBody>
          <a:bodyPr/>
          <a:lstStyle/>
          <a:p>
            <a:fld id="{63BD610A-CA83-D04E-AD29-E10DE282BA8E}" type="datetimeFigureOut">
              <a:rPr lang="en-US" smtClean="0">
                <a:solidFill>
                  <a:prstClr val="black">
                    <a:tint val="75000"/>
                  </a:prstClr>
                </a:solidFill>
              </a:rPr>
              <a:pPr/>
              <a:t>3/19/2019</a:t>
            </a:fld>
            <a:endParaRPr lang="en-US" dirty="0">
              <a:solidFill>
                <a:prstClr val="black">
                  <a:tint val="75000"/>
                </a:prstClr>
              </a:solidFill>
            </a:endParaRPr>
          </a:p>
        </p:txBody>
      </p:sp>
      <p:sp>
        <p:nvSpPr>
          <p:cNvPr id="5" name="Footer Placeholder 4">
            <a:extLst>
              <a:ext uri="{FF2B5EF4-FFF2-40B4-BE49-F238E27FC236}">
                <a16:creationId xmlns="" xmlns:a16="http://schemas.microsoft.com/office/drawing/2014/main" id="{E4173BC4-3928-DC4A-89CD-F1EAF17FA8EE}"/>
              </a:ext>
            </a:extLst>
          </p:cNvPr>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a:extLst>
              <a:ext uri="{FF2B5EF4-FFF2-40B4-BE49-F238E27FC236}">
                <a16:creationId xmlns="" xmlns:a16="http://schemas.microsoft.com/office/drawing/2014/main" id="{573D94DC-FBF5-734A-B4D6-C53BD5AF731E}"/>
              </a:ext>
            </a:extLst>
          </p:cNvPr>
          <p:cNvSpPr>
            <a:spLocks noGrp="1"/>
          </p:cNvSpPr>
          <p:nvPr>
            <p:ph type="sldNum" sz="quarter" idx="12"/>
          </p:nvPr>
        </p:nvSpPr>
        <p:spPr/>
        <p:txBody>
          <a:bodyPr/>
          <a:lstStyle/>
          <a:p>
            <a:fld id="{7DBA3F7B-232C-4F4A-9810-E32A30B39CC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20886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BBC2996-EA4E-5449-BA30-09291D6A5E6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A386E4BB-AA5C-B74B-83F2-086BA829E36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D2EE1814-DAA5-E445-A4E9-6E6D13ABB60A}"/>
              </a:ext>
            </a:extLst>
          </p:cNvPr>
          <p:cNvSpPr>
            <a:spLocks noGrp="1"/>
          </p:cNvSpPr>
          <p:nvPr>
            <p:ph type="dt" sz="half" idx="10"/>
          </p:nvPr>
        </p:nvSpPr>
        <p:spPr/>
        <p:txBody>
          <a:bodyPr/>
          <a:lstStyle/>
          <a:p>
            <a:fld id="{63BD610A-CA83-D04E-AD29-E10DE282BA8E}" type="datetimeFigureOut">
              <a:rPr lang="en-US" smtClean="0">
                <a:solidFill>
                  <a:prstClr val="black">
                    <a:tint val="75000"/>
                  </a:prstClr>
                </a:solidFill>
              </a:rPr>
              <a:pPr/>
              <a:t>3/19/2019</a:t>
            </a:fld>
            <a:endParaRPr lang="en-US" dirty="0">
              <a:solidFill>
                <a:prstClr val="black">
                  <a:tint val="75000"/>
                </a:prstClr>
              </a:solidFill>
            </a:endParaRPr>
          </a:p>
        </p:txBody>
      </p:sp>
      <p:sp>
        <p:nvSpPr>
          <p:cNvPr id="5" name="Footer Placeholder 4">
            <a:extLst>
              <a:ext uri="{FF2B5EF4-FFF2-40B4-BE49-F238E27FC236}">
                <a16:creationId xmlns="" xmlns:a16="http://schemas.microsoft.com/office/drawing/2014/main" id="{A60F2ED3-FE25-534C-9C10-8195C54AF498}"/>
              </a:ext>
            </a:extLst>
          </p:cNvPr>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a:extLst>
              <a:ext uri="{FF2B5EF4-FFF2-40B4-BE49-F238E27FC236}">
                <a16:creationId xmlns="" xmlns:a16="http://schemas.microsoft.com/office/drawing/2014/main" id="{423A4098-080B-BC46-990B-46F8D036519B}"/>
              </a:ext>
            </a:extLst>
          </p:cNvPr>
          <p:cNvSpPr>
            <a:spLocks noGrp="1"/>
          </p:cNvSpPr>
          <p:nvPr>
            <p:ph type="sldNum" sz="quarter" idx="12"/>
          </p:nvPr>
        </p:nvSpPr>
        <p:spPr/>
        <p:txBody>
          <a:bodyPr/>
          <a:lstStyle/>
          <a:p>
            <a:fld id="{7DBA3F7B-232C-4F4A-9810-E32A30B39CC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026626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CB8E2FE-8CCF-5C49-8F86-39C80F0CCF5B}"/>
              </a:ext>
            </a:extLst>
          </p:cNvPr>
          <p:cNvSpPr>
            <a:spLocks noGrp="1"/>
          </p:cNvSpPr>
          <p:nvPr>
            <p:ph type="title"/>
          </p:nvPr>
        </p:nvSpPr>
        <p:spPr>
          <a:xfrm>
            <a:off x="623888" y="1709739"/>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2CF4B077-0AE0-494F-984A-50A6C5A256E3}"/>
              </a:ext>
            </a:extLst>
          </p:cNvPr>
          <p:cNvSpPr>
            <a:spLocks noGrp="1"/>
          </p:cNvSpPr>
          <p:nvPr>
            <p:ph type="body" idx="1"/>
          </p:nvPr>
        </p:nvSpPr>
        <p:spPr>
          <a:xfrm>
            <a:off x="623888" y="4589464"/>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 xmlns:a16="http://schemas.microsoft.com/office/drawing/2014/main" id="{81A63F79-74F8-E246-9CE9-8594678ADBEE}"/>
              </a:ext>
            </a:extLst>
          </p:cNvPr>
          <p:cNvSpPr>
            <a:spLocks noGrp="1"/>
          </p:cNvSpPr>
          <p:nvPr>
            <p:ph type="dt" sz="half" idx="10"/>
          </p:nvPr>
        </p:nvSpPr>
        <p:spPr/>
        <p:txBody>
          <a:bodyPr/>
          <a:lstStyle/>
          <a:p>
            <a:fld id="{63BD610A-CA83-D04E-AD29-E10DE282BA8E}" type="datetimeFigureOut">
              <a:rPr lang="en-US" smtClean="0">
                <a:solidFill>
                  <a:prstClr val="black">
                    <a:tint val="75000"/>
                  </a:prstClr>
                </a:solidFill>
              </a:rPr>
              <a:pPr/>
              <a:t>3/19/2019</a:t>
            </a:fld>
            <a:endParaRPr lang="en-US" dirty="0">
              <a:solidFill>
                <a:prstClr val="black">
                  <a:tint val="75000"/>
                </a:prstClr>
              </a:solidFill>
            </a:endParaRPr>
          </a:p>
        </p:txBody>
      </p:sp>
      <p:sp>
        <p:nvSpPr>
          <p:cNvPr id="5" name="Footer Placeholder 4">
            <a:extLst>
              <a:ext uri="{FF2B5EF4-FFF2-40B4-BE49-F238E27FC236}">
                <a16:creationId xmlns="" xmlns:a16="http://schemas.microsoft.com/office/drawing/2014/main" id="{96AA6F4B-6A77-B94D-9E61-BED5473C9CB8}"/>
              </a:ext>
            </a:extLst>
          </p:cNvPr>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a:extLst>
              <a:ext uri="{FF2B5EF4-FFF2-40B4-BE49-F238E27FC236}">
                <a16:creationId xmlns="" xmlns:a16="http://schemas.microsoft.com/office/drawing/2014/main" id="{D584D7C9-9BB2-4E4C-8A22-0B6E95813F3C}"/>
              </a:ext>
            </a:extLst>
          </p:cNvPr>
          <p:cNvSpPr>
            <a:spLocks noGrp="1"/>
          </p:cNvSpPr>
          <p:nvPr>
            <p:ph type="sldNum" sz="quarter" idx="12"/>
          </p:nvPr>
        </p:nvSpPr>
        <p:spPr/>
        <p:txBody>
          <a:bodyPr/>
          <a:lstStyle/>
          <a:p>
            <a:fld id="{7DBA3F7B-232C-4F4A-9810-E32A30B39CC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69599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CD69B90-FDDF-A54A-8F02-54B685DD72D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A02A43BF-2E7A-E547-82E4-F455468FAA07}"/>
              </a:ext>
            </a:extLst>
          </p:cNvPr>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C61BAE59-5448-7042-89A5-0AFB56948EA3}"/>
              </a:ext>
            </a:extLst>
          </p:cNvPr>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80715646-86EA-8945-A56F-BEFE3EF0D021}"/>
              </a:ext>
            </a:extLst>
          </p:cNvPr>
          <p:cNvSpPr>
            <a:spLocks noGrp="1"/>
          </p:cNvSpPr>
          <p:nvPr>
            <p:ph type="dt" sz="half" idx="10"/>
          </p:nvPr>
        </p:nvSpPr>
        <p:spPr/>
        <p:txBody>
          <a:bodyPr/>
          <a:lstStyle/>
          <a:p>
            <a:fld id="{63BD610A-CA83-D04E-AD29-E10DE282BA8E}" type="datetimeFigureOut">
              <a:rPr lang="en-US" smtClean="0">
                <a:solidFill>
                  <a:prstClr val="black">
                    <a:tint val="75000"/>
                  </a:prstClr>
                </a:solidFill>
              </a:rPr>
              <a:pPr/>
              <a:t>3/19/2019</a:t>
            </a:fld>
            <a:endParaRPr lang="en-US" dirty="0">
              <a:solidFill>
                <a:prstClr val="black">
                  <a:tint val="75000"/>
                </a:prstClr>
              </a:solidFill>
            </a:endParaRPr>
          </a:p>
        </p:txBody>
      </p:sp>
      <p:sp>
        <p:nvSpPr>
          <p:cNvPr id="6" name="Footer Placeholder 5">
            <a:extLst>
              <a:ext uri="{FF2B5EF4-FFF2-40B4-BE49-F238E27FC236}">
                <a16:creationId xmlns="" xmlns:a16="http://schemas.microsoft.com/office/drawing/2014/main" id="{1CC65D55-619C-D44F-AF7F-1828F009B559}"/>
              </a:ext>
            </a:extLst>
          </p:cNvPr>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a:extLst>
              <a:ext uri="{FF2B5EF4-FFF2-40B4-BE49-F238E27FC236}">
                <a16:creationId xmlns="" xmlns:a16="http://schemas.microsoft.com/office/drawing/2014/main" id="{7EEA68CF-2BDD-424F-A4B5-75F619C4E8DE}"/>
              </a:ext>
            </a:extLst>
          </p:cNvPr>
          <p:cNvSpPr>
            <a:spLocks noGrp="1"/>
          </p:cNvSpPr>
          <p:nvPr>
            <p:ph type="sldNum" sz="quarter" idx="12"/>
          </p:nvPr>
        </p:nvSpPr>
        <p:spPr/>
        <p:txBody>
          <a:bodyPr/>
          <a:lstStyle/>
          <a:p>
            <a:fld id="{7DBA3F7B-232C-4F4A-9810-E32A30B39CC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180852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D05D4FC-D6B3-ED4A-88B2-845041E42F89}"/>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2184614E-A587-9745-A674-4E96C5361BB9}"/>
              </a:ext>
            </a:extLst>
          </p:cNvPr>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 xmlns:a16="http://schemas.microsoft.com/office/drawing/2014/main" id="{E4445CF1-FB33-3C4D-9803-08AB7717BAE2}"/>
              </a:ext>
            </a:extLst>
          </p:cNvPr>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5E29945F-F547-9B49-B856-1C085A313DD9}"/>
              </a:ext>
            </a:extLst>
          </p:cNvPr>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 xmlns:a16="http://schemas.microsoft.com/office/drawing/2014/main" id="{EC1C0C81-2123-9941-A463-01FCD37853F8}"/>
              </a:ext>
            </a:extLst>
          </p:cNvPr>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A9132EBB-EFFC-A84E-BA9A-51A57E43AD31}"/>
              </a:ext>
            </a:extLst>
          </p:cNvPr>
          <p:cNvSpPr>
            <a:spLocks noGrp="1"/>
          </p:cNvSpPr>
          <p:nvPr>
            <p:ph type="dt" sz="half" idx="10"/>
          </p:nvPr>
        </p:nvSpPr>
        <p:spPr/>
        <p:txBody>
          <a:bodyPr/>
          <a:lstStyle/>
          <a:p>
            <a:fld id="{63BD610A-CA83-D04E-AD29-E10DE282BA8E}" type="datetimeFigureOut">
              <a:rPr lang="en-US" smtClean="0">
                <a:solidFill>
                  <a:prstClr val="black">
                    <a:tint val="75000"/>
                  </a:prstClr>
                </a:solidFill>
              </a:rPr>
              <a:pPr/>
              <a:t>3/19/2019</a:t>
            </a:fld>
            <a:endParaRPr lang="en-US" dirty="0">
              <a:solidFill>
                <a:prstClr val="black">
                  <a:tint val="75000"/>
                </a:prstClr>
              </a:solidFill>
            </a:endParaRPr>
          </a:p>
        </p:txBody>
      </p:sp>
      <p:sp>
        <p:nvSpPr>
          <p:cNvPr id="8" name="Footer Placeholder 7">
            <a:extLst>
              <a:ext uri="{FF2B5EF4-FFF2-40B4-BE49-F238E27FC236}">
                <a16:creationId xmlns="" xmlns:a16="http://schemas.microsoft.com/office/drawing/2014/main" id="{D929BB9D-D4DC-D04A-8AFD-F84235F0B5E8}"/>
              </a:ext>
            </a:extLst>
          </p:cNvPr>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a:extLst>
              <a:ext uri="{FF2B5EF4-FFF2-40B4-BE49-F238E27FC236}">
                <a16:creationId xmlns="" xmlns:a16="http://schemas.microsoft.com/office/drawing/2014/main" id="{C3D1CC56-33E3-FF4F-8D20-AF16CFF92CC4}"/>
              </a:ext>
            </a:extLst>
          </p:cNvPr>
          <p:cNvSpPr>
            <a:spLocks noGrp="1"/>
          </p:cNvSpPr>
          <p:nvPr>
            <p:ph type="sldNum" sz="quarter" idx="12"/>
          </p:nvPr>
        </p:nvSpPr>
        <p:spPr/>
        <p:txBody>
          <a:bodyPr/>
          <a:lstStyle/>
          <a:p>
            <a:fld id="{7DBA3F7B-232C-4F4A-9810-E32A30B39CC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658103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467DA51B-2321-4810-ABB0-476517693214}" type="slidenum">
              <a:rPr lang="en-US" altLang="en-US"/>
              <a:pPr>
                <a:defRPr/>
              </a:pPr>
              <a:t>‹#›</a:t>
            </a:fld>
            <a:endParaRPr lang="en-US" altLang="en-US" dirty="0"/>
          </a:p>
        </p:txBody>
      </p:sp>
    </p:spTree>
    <p:extLst>
      <p:ext uri="{BB962C8B-B14F-4D97-AF65-F5344CB8AC3E}">
        <p14:creationId xmlns:p14="http://schemas.microsoft.com/office/powerpoint/2010/main" val="53238431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9379391-AF9D-0947-8D6A-C5655C8D2F3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BBF0EA25-1879-D94E-BA73-8BBC51CC95B0}"/>
              </a:ext>
            </a:extLst>
          </p:cNvPr>
          <p:cNvSpPr>
            <a:spLocks noGrp="1"/>
          </p:cNvSpPr>
          <p:nvPr>
            <p:ph type="dt" sz="half" idx="10"/>
          </p:nvPr>
        </p:nvSpPr>
        <p:spPr/>
        <p:txBody>
          <a:bodyPr/>
          <a:lstStyle/>
          <a:p>
            <a:fld id="{63BD610A-CA83-D04E-AD29-E10DE282BA8E}" type="datetimeFigureOut">
              <a:rPr lang="en-US" smtClean="0">
                <a:solidFill>
                  <a:prstClr val="black">
                    <a:tint val="75000"/>
                  </a:prstClr>
                </a:solidFill>
              </a:rPr>
              <a:pPr/>
              <a:t>3/19/2019</a:t>
            </a:fld>
            <a:endParaRPr lang="en-US" dirty="0">
              <a:solidFill>
                <a:prstClr val="black">
                  <a:tint val="75000"/>
                </a:prstClr>
              </a:solidFill>
            </a:endParaRPr>
          </a:p>
        </p:txBody>
      </p:sp>
      <p:sp>
        <p:nvSpPr>
          <p:cNvPr id="4" name="Footer Placeholder 3">
            <a:extLst>
              <a:ext uri="{FF2B5EF4-FFF2-40B4-BE49-F238E27FC236}">
                <a16:creationId xmlns="" xmlns:a16="http://schemas.microsoft.com/office/drawing/2014/main" id="{579932F9-F53E-084B-9CAF-4E4F980AA521}"/>
              </a:ext>
            </a:extLst>
          </p:cNvPr>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a:extLst>
              <a:ext uri="{FF2B5EF4-FFF2-40B4-BE49-F238E27FC236}">
                <a16:creationId xmlns="" xmlns:a16="http://schemas.microsoft.com/office/drawing/2014/main" id="{18DDF69B-1064-D349-BD4D-A45750B165FF}"/>
              </a:ext>
            </a:extLst>
          </p:cNvPr>
          <p:cNvSpPr>
            <a:spLocks noGrp="1"/>
          </p:cNvSpPr>
          <p:nvPr>
            <p:ph type="sldNum" sz="quarter" idx="12"/>
          </p:nvPr>
        </p:nvSpPr>
        <p:spPr/>
        <p:txBody>
          <a:bodyPr/>
          <a:lstStyle/>
          <a:p>
            <a:fld id="{7DBA3F7B-232C-4F4A-9810-E32A30B39CC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832456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D778117E-E622-FB4B-B872-43ADA3798CA7}"/>
              </a:ext>
            </a:extLst>
          </p:cNvPr>
          <p:cNvSpPr>
            <a:spLocks noGrp="1"/>
          </p:cNvSpPr>
          <p:nvPr>
            <p:ph type="dt" sz="half" idx="10"/>
          </p:nvPr>
        </p:nvSpPr>
        <p:spPr/>
        <p:txBody>
          <a:bodyPr/>
          <a:lstStyle/>
          <a:p>
            <a:fld id="{63BD610A-CA83-D04E-AD29-E10DE282BA8E}" type="datetimeFigureOut">
              <a:rPr lang="en-US" smtClean="0">
                <a:solidFill>
                  <a:prstClr val="black">
                    <a:tint val="75000"/>
                  </a:prstClr>
                </a:solidFill>
              </a:rPr>
              <a:pPr/>
              <a:t>3/19/2019</a:t>
            </a:fld>
            <a:endParaRPr lang="en-US" dirty="0">
              <a:solidFill>
                <a:prstClr val="black">
                  <a:tint val="75000"/>
                </a:prstClr>
              </a:solidFill>
            </a:endParaRPr>
          </a:p>
        </p:txBody>
      </p:sp>
      <p:sp>
        <p:nvSpPr>
          <p:cNvPr id="3" name="Footer Placeholder 2">
            <a:extLst>
              <a:ext uri="{FF2B5EF4-FFF2-40B4-BE49-F238E27FC236}">
                <a16:creationId xmlns="" xmlns:a16="http://schemas.microsoft.com/office/drawing/2014/main" id="{F954139F-C5B6-6841-9535-CBABD1C2D08B}"/>
              </a:ext>
            </a:extLst>
          </p:cNvPr>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a:extLst>
              <a:ext uri="{FF2B5EF4-FFF2-40B4-BE49-F238E27FC236}">
                <a16:creationId xmlns="" xmlns:a16="http://schemas.microsoft.com/office/drawing/2014/main" id="{1E65B64C-B078-D747-9675-79431C62FEEB}"/>
              </a:ext>
            </a:extLst>
          </p:cNvPr>
          <p:cNvSpPr>
            <a:spLocks noGrp="1"/>
          </p:cNvSpPr>
          <p:nvPr>
            <p:ph type="sldNum" sz="quarter" idx="12"/>
          </p:nvPr>
        </p:nvSpPr>
        <p:spPr/>
        <p:txBody>
          <a:bodyPr/>
          <a:lstStyle/>
          <a:p>
            <a:fld id="{7DBA3F7B-232C-4F4A-9810-E32A30B39CC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179631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9B60AB7-DF2E-B54E-9A41-6CB371DDC503}"/>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E6EC66E2-EF44-5D49-8C20-CB1A0482AB41}"/>
              </a:ext>
            </a:extLst>
          </p:cNvPr>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3BABCFC7-B0C8-AC48-AAFF-4D2A31A4478B}"/>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 xmlns:a16="http://schemas.microsoft.com/office/drawing/2014/main" id="{AEE2BA04-5DCA-E349-AAA6-56B96CAAC05B}"/>
              </a:ext>
            </a:extLst>
          </p:cNvPr>
          <p:cNvSpPr>
            <a:spLocks noGrp="1"/>
          </p:cNvSpPr>
          <p:nvPr>
            <p:ph type="dt" sz="half" idx="10"/>
          </p:nvPr>
        </p:nvSpPr>
        <p:spPr/>
        <p:txBody>
          <a:bodyPr/>
          <a:lstStyle/>
          <a:p>
            <a:fld id="{63BD610A-CA83-D04E-AD29-E10DE282BA8E}" type="datetimeFigureOut">
              <a:rPr lang="en-US" smtClean="0">
                <a:solidFill>
                  <a:prstClr val="black">
                    <a:tint val="75000"/>
                  </a:prstClr>
                </a:solidFill>
              </a:rPr>
              <a:pPr/>
              <a:t>3/19/2019</a:t>
            </a:fld>
            <a:endParaRPr lang="en-US" dirty="0">
              <a:solidFill>
                <a:prstClr val="black">
                  <a:tint val="75000"/>
                </a:prstClr>
              </a:solidFill>
            </a:endParaRPr>
          </a:p>
        </p:txBody>
      </p:sp>
      <p:sp>
        <p:nvSpPr>
          <p:cNvPr id="6" name="Footer Placeholder 5">
            <a:extLst>
              <a:ext uri="{FF2B5EF4-FFF2-40B4-BE49-F238E27FC236}">
                <a16:creationId xmlns="" xmlns:a16="http://schemas.microsoft.com/office/drawing/2014/main" id="{A0B9D823-0614-874E-A7A0-122961BFB4F0}"/>
              </a:ext>
            </a:extLst>
          </p:cNvPr>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a:extLst>
              <a:ext uri="{FF2B5EF4-FFF2-40B4-BE49-F238E27FC236}">
                <a16:creationId xmlns="" xmlns:a16="http://schemas.microsoft.com/office/drawing/2014/main" id="{DE00F5C7-AFFA-A040-BBAB-489D31B801AC}"/>
              </a:ext>
            </a:extLst>
          </p:cNvPr>
          <p:cNvSpPr>
            <a:spLocks noGrp="1"/>
          </p:cNvSpPr>
          <p:nvPr>
            <p:ph type="sldNum" sz="quarter" idx="12"/>
          </p:nvPr>
        </p:nvSpPr>
        <p:spPr/>
        <p:txBody>
          <a:bodyPr/>
          <a:lstStyle/>
          <a:p>
            <a:fld id="{7DBA3F7B-232C-4F4A-9810-E32A30B39CC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767743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EA5927F-CAD9-E449-B6D6-0864CEE1DD67}"/>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7B7FFDBE-B68E-044E-99D3-8893F8138E02}"/>
              </a:ext>
            </a:extLst>
          </p:cNvPr>
          <p:cNvSpPr>
            <a:spLocks noGrp="1"/>
          </p:cNvSpPr>
          <p:nvPr>
            <p:ph type="pic" idx="1"/>
          </p:nvPr>
        </p:nvSpPr>
        <p:spPr>
          <a:xfrm>
            <a:off x="3887391" y="987426"/>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 xmlns:a16="http://schemas.microsoft.com/office/drawing/2014/main" id="{78C8F63C-6B8E-EA43-AC51-CBC0C482704B}"/>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 xmlns:a16="http://schemas.microsoft.com/office/drawing/2014/main" id="{8FAE4BD5-5F85-7E49-9CEF-E850D6D60F8D}"/>
              </a:ext>
            </a:extLst>
          </p:cNvPr>
          <p:cNvSpPr>
            <a:spLocks noGrp="1"/>
          </p:cNvSpPr>
          <p:nvPr>
            <p:ph type="dt" sz="half" idx="10"/>
          </p:nvPr>
        </p:nvSpPr>
        <p:spPr/>
        <p:txBody>
          <a:bodyPr/>
          <a:lstStyle/>
          <a:p>
            <a:fld id="{63BD610A-CA83-D04E-AD29-E10DE282BA8E}" type="datetimeFigureOut">
              <a:rPr lang="en-US" smtClean="0">
                <a:solidFill>
                  <a:prstClr val="black">
                    <a:tint val="75000"/>
                  </a:prstClr>
                </a:solidFill>
              </a:rPr>
              <a:pPr/>
              <a:t>3/19/2019</a:t>
            </a:fld>
            <a:endParaRPr lang="en-US" dirty="0">
              <a:solidFill>
                <a:prstClr val="black">
                  <a:tint val="75000"/>
                </a:prstClr>
              </a:solidFill>
            </a:endParaRPr>
          </a:p>
        </p:txBody>
      </p:sp>
      <p:sp>
        <p:nvSpPr>
          <p:cNvPr id="6" name="Footer Placeholder 5">
            <a:extLst>
              <a:ext uri="{FF2B5EF4-FFF2-40B4-BE49-F238E27FC236}">
                <a16:creationId xmlns="" xmlns:a16="http://schemas.microsoft.com/office/drawing/2014/main" id="{7FF3A151-F469-3F42-8E08-7083A15B28A6}"/>
              </a:ext>
            </a:extLst>
          </p:cNvPr>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a:extLst>
              <a:ext uri="{FF2B5EF4-FFF2-40B4-BE49-F238E27FC236}">
                <a16:creationId xmlns="" xmlns:a16="http://schemas.microsoft.com/office/drawing/2014/main" id="{60DC84B2-6BF9-394B-98D0-3CBBD7897A91}"/>
              </a:ext>
            </a:extLst>
          </p:cNvPr>
          <p:cNvSpPr>
            <a:spLocks noGrp="1"/>
          </p:cNvSpPr>
          <p:nvPr>
            <p:ph type="sldNum" sz="quarter" idx="12"/>
          </p:nvPr>
        </p:nvSpPr>
        <p:spPr/>
        <p:txBody>
          <a:bodyPr/>
          <a:lstStyle/>
          <a:p>
            <a:fld id="{7DBA3F7B-232C-4F4A-9810-E32A30B39CC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308717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75A09B4-4FF7-C64A-86E4-5A189A65192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244CD56F-C4E4-7C4B-91C8-60791255C09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95FC2B38-A2C0-6F48-890D-D691313B73FE}"/>
              </a:ext>
            </a:extLst>
          </p:cNvPr>
          <p:cNvSpPr>
            <a:spLocks noGrp="1"/>
          </p:cNvSpPr>
          <p:nvPr>
            <p:ph type="dt" sz="half" idx="10"/>
          </p:nvPr>
        </p:nvSpPr>
        <p:spPr/>
        <p:txBody>
          <a:bodyPr/>
          <a:lstStyle/>
          <a:p>
            <a:fld id="{63BD610A-CA83-D04E-AD29-E10DE282BA8E}" type="datetimeFigureOut">
              <a:rPr lang="en-US" smtClean="0">
                <a:solidFill>
                  <a:prstClr val="black">
                    <a:tint val="75000"/>
                  </a:prstClr>
                </a:solidFill>
              </a:rPr>
              <a:pPr/>
              <a:t>3/19/2019</a:t>
            </a:fld>
            <a:endParaRPr lang="en-US" dirty="0">
              <a:solidFill>
                <a:prstClr val="black">
                  <a:tint val="75000"/>
                </a:prstClr>
              </a:solidFill>
            </a:endParaRPr>
          </a:p>
        </p:txBody>
      </p:sp>
      <p:sp>
        <p:nvSpPr>
          <p:cNvPr id="5" name="Footer Placeholder 4">
            <a:extLst>
              <a:ext uri="{FF2B5EF4-FFF2-40B4-BE49-F238E27FC236}">
                <a16:creationId xmlns="" xmlns:a16="http://schemas.microsoft.com/office/drawing/2014/main" id="{71F7DF02-33C1-E64B-9485-46A3338FC91A}"/>
              </a:ext>
            </a:extLst>
          </p:cNvPr>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a:extLst>
              <a:ext uri="{FF2B5EF4-FFF2-40B4-BE49-F238E27FC236}">
                <a16:creationId xmlns="" xmlns:a16="http://schemas.microsoft.com/office/drawing/2014/main" id="{8A90F06B-9761-594C-9771-14C6A48285F5}"/>
              </a:ext>
            </a:extLst>
          </p:cNvPr>
          <p:cNvSpPr>
            <a:spLocks noGrp="1"/>
          </p:cNvSpPr>
          <p:nvPr>
            <p:ph type="sldNum" sz="quarter" idx="12"/>
          </p:nvPr>
        </p:nvSpPr>
        <p:spPr/>
        <p:txBody>
          <a:bodyPr/>
          <a:lstStyle/>
          <a:p>
            <a:fld id="{7DBA3F7B-232C-4F4A-9810-E32A30B39CC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0284099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9DEC1922-5122-414B-BA6D-93DFBC23B4EB}"/>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EE60AA3A-5F33-1A4E-BA76-6CFF27B32337}"/>
              </a:ext>
            </a:extLst>
          </p:cNvPr>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5335038-0F08-A74A-88EF-A8A1D6F27968}"/>
              </a:ext>
            </a:extLst>
          </p:cNvPr>
          <p:cNvSpPr>
            <a:spLocks noGrp="1"/>
          </p:cNvSpPr>
          <p:nvPr>
            <p:ph type="dt" sz="half" idx="10"/>
          </p:nvPr>
        </p:nvSpPr>
        <p:spPr/>
        <p:txBody>
          <a:bodyPr/>
          <a:lstStyle/>
          <a:p>
            <a:fld id="{63BD610A-CA83-D04E-AD29-E10DE282BA8E}" type="datetimeFigureOut">
              <a:rPr lang="en-US" smtClean="0">
                <a:solidFill>
                  <a:prstClr val="black">
                    <a:tint val="75000"/>
                  </a:prstClr>
                </a:solidFill>
              </a:rPr>
              <a:pPr/>
              <a:t>3/19/2019</a:t>
            </a:fld>
            <a:endParaRPr lang="en-US" dirty="0">
              <a:solidFill>
                <a:prstClr val="black">
                  <a:tint val="75000"/>
                </a:prstClr>
              </a:solidFill>
            </a:endParaRPr>
          </a:p>
        </p:txBody>
      </p:sp>
      <p:sp>
        <p:nvSpPr>
          <p:cNvPr id="5" name="Footer Placeholder 4">
            <a:extLst>
              <a:ext uri="{FF2B5EF4-FFF2-40B4-BE49-F238E27FC236}">
                <a16:creationId xmlns="" xmlns:a16="http://schemas.microsoft.com/office/drawing/2014/main" id="{76B4FF61-F228-3D45-9F7B-649D160861E9}"/>
              </a:ext>
            </a:extLst>
          </p:cNvPr>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a:extLst>
              <a:ext uri="{FF2B5EF4-FFF2-40B4-BE49-F238E27FC236}">
                <a16:creationId xmlns="" xmlns:a16="http://schemas.microsoft.com/office/drawing/2014/main" id="{CA02AC99-923D-C941-8C14-86ED0A955BA4}"/>
              </a:ext>
            </a:extLst>
          </p:cNvPr>
          <p:cNvSpPr>
            <a:spLocks noGrp="1"/>
          </p:cNvSpPr>
          <p:nvPr>
            <p:ph type="sldNum" sz="quarter" idx="12"/>
          </p:nvPr>
        </p:nvSpPr>
        <p:spPr/>
        <p:txBody>
          <a:bodyPr/>
          <a:lstStyle/>
          <a:p>
            <a:fld id="{7DBA3F7B-232C-4F4A-9810-E32A30B39CC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506913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E02B903C-6276-4F06-A5EC-DFC252AA81DC}" type="slidenum">
              <a:rPr lang="en-US" altLang="en-US"/>
              <a:pPr>
                <a:defRPr/>
              </a:pPr>
              <a:t>‹#›</a:t>
            </a:fld>
            <a:endParaRPr lang="en-US" altLang="en-US" dirty="0"/>
          </a:p>
        </p:txBody>
      </p:sp>
    </p:spTree>
    <p:extLst>
      <p:ext uri="{BB962C8B-B14F-4D97-AF65-F5344CB8AC3E}">
        <p14:creationId xmlns:p14="http://schemas.microsoft.com/office/powerpoint/2010/main" val="30234773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477673A3-D23C-4AA9-AB23-B9B18371E12E}" type="slidenum">
              <a:rPr lang="en-US" altLang="en-US"/>
              <a:pPr>
                <a:defRPr/>
              </a:pPr>
              <a:t>‹#›</a:t>
            </a:fld>
            <a:endParaRPr lang="en-US" altLang="en-US" dirty="0"/>
          </a:p>
        </p:txBody>
      </p:sp>
    </p:spTree>
    <p:extLst>
      <p:ext uri="{BB962C8B-B14F-4D97-AF65-F5344CB8AC3E}">
        <p14:creationId xmlns:p14="http://schemas.microsoft.com/office/powerpoint/2010/main" val="5929432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9" name="Rectangle 6"/>
          <p:cNvSpPr>
            <a:spLocks noGrp="1" noChangeArrowheads="1"/>
          </p:cNvSpPr>
          <p:nvPr>
            <p:ph type="sldNum" sz="quarter" idx="12"/>
          </p:nvPr>
        </p:nvSpPr>
        <p:spPr>
          <a:ln/>
        </p:spPr>
        <p:txBody>
          <a:bodyPr/>
          <a:lstStyle>
            <a:lvl1pPr>
              <a:defRPr/>
            </a:lvl1pPr>
          </a:lstStyle>
          <a:p>
            <a:pPr>
              <a:defRPr/>
            </a:pPr>
            <a:fld id="{F6AE6F54-AF8E-4402-A609-77EC9D9F0250}" type="slidenum">
              <a:rPr lang="en-US" altLang="en-US"/>
              <a:pPr>
                <a:defRPr/>
              </a:pPr>
              <a:t>‹#›</a:t>
            </a:fld>
            <a:endParaRPr lang="en-US" altLang="en-US" dirty="0"/>
          </a:p>
        </p:txBody>
      </p:sp>
    </p:spTree>
    <p:extLst>
      <p:ext uri="{BB962C8B-B14F-4D97-AF65-F5344CB8AC3E}">
        <p14:creationId xmlns:p14="http://schemas.microsoft.com/office/powerpoint/2010/main" val="11311985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29FE659A-E67D-4F73-9E46-0170127DE6AC}" type="slidenum">
              <a:rPr lang="en-US" altLang="en-US"/>
              <a:pPr>
                <a:defRPr/>
              </a:pPr>
              <a:t>‹#›</a:t>
            </a:fld>
            <a:endParaRPr lang="en-US" altLang="en-US" dirty="0"/>
          </a:p>
        </p:txBody>
      </p:sp>
    </p:spTree>
    <p:extLst>
      <p:ext uri="{BB962C8B-B14F-4D97-AF65-F5344CB8AC3E}">
        <p14:creationId xmlns:p14="http://schemas.microsoft.com/office/powerpoint/2010/main" val="11767397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4" name="Rectangle 6"/>
          <p:cNvSpPr>
            <a:spLocks noGrp="1" noChangeArrowheads="1"/>
          </p:cNvSpPr>
          <p:nvPr>
            <p:ph type="sldNum" sz="quarter" idx="12"/>
          </p:nvPr>
        </p:nvSpPr>
        <p:spPr>
          <a:ln/>
        </p:spPr>
        <p:txBody>
          <a:bodyPr/>
          <a:lstStyle>
            <a:lvl1pPr>
              <a:defRPr/>
            </a:lvl1pPr>
          </a:lstStyle>
          <a:p>
            <a:pPr>
              <a:defRPr/>
            </a:pPr>
            <a:fld id="{AE0D35B7-164B-4BDA-8435-F6440E98459E}" type="slidenum">
              <a:rPr lang="en-US" altLang="en-US"/>
              <a:pPr>
                <a:defRPr/>
              </a:pPr>
              <a:t>‹#›</a:t>
            </a:fld>
            <a:endParaRPr lang="en-US" altLang="en-US" dirty="0"/>
          </a:p>
        </p:txBody>
      </p:sp>
    </p:spTree>
    <p:extLst>
      <p:ext uri="{BB962C8B-B14F-4D97-AF65-F5344CB8AC3E}">
        <p14:creationId xmlns:p14="http://schemas.microsoft.com/office/powerpoint/2010/main" val="34601165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85F2431D-2E5C-46B2-9509-A0241DEFE45A}" type="slidenum">
              <a:rPr lang="en-US" altLang="en-US"/>
              <a:pPr>
                <a:defRPr/>
              </a:pPr>
              <a:t>‹#›</a:t>
            </a:fld>
            <a:endParaRPr lang="en-US" altLang="en-US" dirty="0"/>
          </a:p>
        </p:txBody>
      </p:sp>
    </p:spTree>
    <p:extLst>
      <p:ext uri="{BB962C8B-B14F-4D97-AF65-F5344CB8AC3E}">
        <p14:creationId xmlns:p14="http://schemas.microsoft.com/office/powerpoint/2010/main" val="37863276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A079E0FE-6A37-4A00-BEA5-D63014F796DC}" type="slidenum">
              <a:rPr lang="en-US" altLang="en-US"/>
              <a:pPr>
                <a:defRPr/>
              </a:pPr>
              <a:t>‹#›</a:t>
            </a:fld>
            <a:endParaRPr lang="en-US" altLang="en-US" dirty="0"/>
          </a:p>
        </p:txBody>
      </p:sp>
    </p:spTree>
    <p:extLst>
      <p:ext uri="{BB962C8B-B14F-4D97-AF65-F5344CB8AC3E}">
        <p14:creationId xmlns:p14="http://schemas.microsoft.com/office/powerpoint/2010/main" val="19179876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34" charset="0"/>
              </a:defRPr>
            </a:lvl1pPr>
          </a:lstStyle>
          <a:p>
            <a:pPr>
              <a:defRPr/>
            </a:pPr>
            <a:endParaRPr lang="en-US" altLang="en-US" dirty="0"/>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34" charset="0"/>
              </a:defRPr>
            </a:lvl1pPr>
          </a:lstStyle>
          <a:p>
            <a:pPr>
              <a:defRPr/>
            </a:pPr>
            <a:endParaRPr lang="en-US" altLang="en-US" dirty="0"/>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pitchFamily="34" charset="0"/>
              </a:defRPr>
            </a:lvl1pPr>
          </a:lstStyle>
          <a:p>
            <a:pPr>
              <a:defRPr/>
            </a:pPr>
            <a:fld id="{32BB3597-7D40-4CC9-A4E8-06D4EFD7F8BB}" type="slidenum">
              <a:rPr lang="en-US" altLang="en-US"/>
              <a:pPr>
                <a:defRPr/>
              </a:pPr>
              <a:t>‹#›</a:t>
            </a:fld>
            <a:endParaRPr lang="en-US" alt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F732A5EB-DF4C-8A46-92AF-51FF2184D3BE}"/>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278EF371-B066-9D45-903A-6514FC35DE6F}"/>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A3023F3-E3AE-9F49-9C48-C760ED035FE3}"/>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63BD610A-CA83-D04E-AD29-E10DE282BA8E}" type="datetimeFigureOut">
              <a:rPr lang="en-US" smtClean="0">
                <a:solidFill>
                  <a:prstClr val="black">
                    <a:tint val="75000"/>
                  </a:prstClr>
                </a:solidFill>
                <a:latin typeface="Calibri" panose="020F0502020204030204"/>
                <a:cs typeface="+mn-cs"/>
              </a:rPr>
              <a:pPr fontAlgn="auto">
                <a:spcBef>
                  <a:spcPts val="0"/>
                </a:spcBef>
                <a:spcAft>
                  <a:spcPts val="0"/>
                </a:spcAft>
              </a:pPr>
              <a:t>3/19/2019</a:t>
            </a:fld>
            <a:endParaRPr lang="en-US" dirty="0">
              <a:solidFill>
                <a:prstClr val="black">
                  <a:tint val="75000"/>
                </a:prstClr>
              </a:solidFill>
              <a:latin typeface="Calibri" panose="020F0502020204030204"/>
              <a:cs typeface="+mn-cs"/>
            </a:endParaRPr>
          </a:p>
        </p:txBody>
      </p:sp>
      <p:sp>
        <p:nvSpPr>
          <p:cNvPr id="5" name="Footer Placeholder 4">
            <a:extLst>
              <a:ext uri="{FF2B5EF4-FFF2-40B4-BE49-F238E27FC236}">
                <a16:creationId xmlns="" xmlns:a16="http://schemas.microsoft.com/office/drawing/2014/main" id="{95B531BF-9E42-AA47-96CD-2EDB98CC26B2}"/>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dirty="0">
              <a:solidFill>
                <a:prstClr val="black">
                  <a:tint val="75000"/>
                </a:prstClr>
              </a:solidFill>
              <a:latin typeface="Calibri" panose="020F0502020204030204"/>
              <a:cs typeface="+mn-cs"/>
            </a:endParaRPr>
          </a:p>
        </p:txBody>
      </p:sp>
      <p:sp>
        <p:nvSpPr>
          <p:cNvPr id="6" name="Slide Number Placeholder 5">
            <a:extLst>
              <a:ext uri="{FF2B5EF4-FFF2-40B4-BE49-F238E27FC236}">
                <a16:creationId xmlns="" xmlns:a16="http://schemas.microsoft.com/office/drawing/2014/main" id="{D452D0D6-2922-7C47-951E-E09400D68F45}"/>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7DBA3F7B-232C-4F4A-9810-E32A30B39CC8}" type="slidenum">
              <a:rPr lang="en-US" smtClean="0">
                <a:solidFill>
                  <a:prstClr val="black">
                    <a:tint val="75000"/>
                  </a:prstClr>
                </a:solidFill>
                <a:latin typeface="Calibri" panose="020F0502020204030204"/>
                <a:cs typeface="+mn-cs"/>
              </a:rPr>
              <a:pPr fontAlgn="auto">
                <a:spcBef>
                  <a:spcPts val="0"/>
                </a:spcBef>
                <a:spcAft>
                  <a:spcPts val="0"/>
                </a:spcAft>
              </a:pPr>
              <a:t>‹#›</a:t>
            </a:fld>
            <a:endParaRPr lang="en-US" dirty="0">
              <a:solidFill>
                <a:prstClr val="black">
                  <a:tint val="75000"/>
                </a:prstClr>
              </a:solidFill>
              <a:latin typeface="Calibri" panose="020F0502020204030204"/>
              <a:cs typeface="+mn-cs"/>
            </a:endParaRPr>
          </a:p>
        </p:txBody>
      </p:sp>
    </p:spTree>
    <p:extLst>
      <p:ext uri="{BB962C8B-B14F-4D97-AF65-F5344CB8AC3E}">
        <p14:creationId xmlns:p14="http://schemas.microsoft.com/office/powerpoint/2010/main" val="2999944807"/>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cpc.ncep.noaa.gov/products/Drought"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pn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1.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 Id="rId14" Type="http://schemas.openxmlformats.org/officeDocument/2006/relationships/image" Target="../media/image33.png"/></Relationships>
</file>

<file path=ppt/slides/_rels/slide12.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5.png"/><Relationship Id="rId18" Type="http://schemas.openxmlformats.org/officeDocument/2006/relationships/image" Target="../media/image50.png"/><Relationship Id="rId26" Type="http://schemas.openxmlformats.org/officeDocument/2006/relationships/image" Target="../media/image58.png"/><Relationship Id="rId3" Type="http://schemas.openxmlformats.org/officeDocument/2006/relationships/image" Target="../media/image35.png"/><Relationship Id="rId21" Type="http://schemas.openxmlformats.org/officeDocument/2006/relationships/image" Target="../media/image53.png"/><Relationship Id="rId7" Type="http://schemas.openxmlformats.org/officeDocument/2006/relationships/image" Target="../media/image39.png"/><Relationship Id="rId12" Type="http://schemas.openxmlformats.org/officeDocument/2006/relationships/image" Target="../media/image44.png"/><Relationship Id="rId17" Type="http://schemas.openxmlformats.org/officeDocument/2006/relationships/image" Target="../media/image49.png"/><Relationship Id="rId25" Type="http://schemas.openxmlformats.org/officeDocument/2006/relationships/image" Target="../media/image57.png"/><Relationship Id="rId2" Type="http://schemas.openxmlformats.org/officeDocument/2006/relationships/image" Target="../media/image34.png"/><Relationship Id="rId16" Type="http://schemas.openxmlformats.org/officeDocument/2006/relationships/image" Target="../media/image48.png"/><Relationship Id="rId20" Type="http://schemas.openxmlformats.org/officeDocument/2006/relationships/image" Target="../media/image52.png"/><Relationship Id="rId1" Type="http://schemas.openxmlformats.org/officeDocument/2006/relationships/slideLayout" Target="../slideLayouts/slideLayout7.xml"/><Relationship Id="rId6" Type="http://schemas.openxmlformats.org/officeDocument/2006/relationships/image" Target="../media/image38.png"/><Relationship Id="rId11" Type="http://schemas.openxmlformats.org/officeDocument/2006/relationships/image" Target="../media/image43.png"/><Relationship Id="rId24" Type="http://schemas.openxmlformats.org/officeDocument/2006/relationships/image" Target="../media/image56.png"/><Relationship Id="rId5" Type="http://schemas.openxmlformats.org/officeDocument/2006/relationships/image" Target="../media/image37.png"/><Relationship Id="rId15" Type="http://schemas.openxmlformats.org/officeDocument/2006/relationships/image" Target="../media/image47.png"/><Relationship Id="rId23" Type="http://schemas.openxmlformats.org/officeDocument/2006/relationships/image" Target="../media/image55.png"/><Relationship Id="rId10" Type="http://schemas.openxmlformats.org/officeDocument/2006/relationships/image" Target="../media/image42.png"/><Relationship Id="rId19" Type="http://schemas.openxmlformats.org/officeDocument/2006/relationships/image" Target="../media/image51.png"/><Relationship Id="rId4" Type="http://schemas.openxmlformats.org/officeDocument/2006/relationships/image" Target="../media/image36.png"/><Relationship Id="rId9" Type="http://schemas.openxmlformats.org/officeDocument/2006/relationships/image" Target="../media/image41.png"/><Relationship Id="rId14" Type="http://schemas.openxmlformats.org/officeDocument/2006/relationships/image" Target="../media/image46.png"/><Relationship Id="rId22" Type="http://schemas.openxmlformats.org/officeDocument/2006/relationships/image" Target="../media/image54.png"/></Relationships>
</file>

<file path=ppt/slides/_rels/slide1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61.gi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gi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1.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17.xml.rels><?xml version="1.0" encoding="UTF-8" standalone="yes"?>
<Relationships xmlns="http://schemas.openxmlformats.org/package/2006/relationships"><Relationship Id="rId8" Type="http://schemas.openxmlformats.org/officeDocument/2006/relationships/image" Target="../media/image75.png"/><Relationship Id="rId13" Type="http://schemas.openxmlformats.org/officeDocument/2006/relationships/image" Target="../media/image80.gif"/><Relationship Id="rId3" Type="http://schemas.openxmlformats.org/officeDocument/2006/relationships/image" Target="../media/image70.png"/><Relationship Id="rId7" Type="http://schemas.openxmlformats.org/officeDocument/2006/relationships/image" Target="../media/image74.png"/><Relationship Id="rId12" Type="http://schemas.openxmlformats.org/officeDocument/2006/relationships/image" Target="../media/image79.png"/><Relationship Id="rId2" Type="http://schemas.openxmlformats.org/officeDocument/2006/relationships/image" Target="../media/image69.gif"/><Relationship Id="rId16" Type="http://schemas.openxmlformats.org/officeDocument/2006/relationships/image" Target="../media/image83.png"/><Relationship Id="rId1" Type="http://schemas.openxmlformats.org/officeDocument/2006/relationships/slideLayout" Target="../slideLayouts/slideLayout2.xml"/><Relationship Id="rId6" Type="http://schemas.openxmlformats.org/officeDocument/2006/relationships/image" Target="../media/image73.png"/><Relationship Id="rId11" Type="http://schemas.openxmlformats.org/officeDocument/2006/relationships/image" Target="../media/image78.png"/><Relationship Id="rId5" Type="http://schemas.openxmlformats.org/officeDocument/2006/relationships/image" Target="../media/image72.png"/><Relationship Id="rId15" Type="http://schemas.openxmlformats.org/officeDocument/2006/relationships/image" Target="../media/image82.gif"/><Relationship Id="rId10" Type="http://schemas.openxmlformats.org/officeDocument/2006/relationships/image" Target="../media/image77.png"/><Relationship Id="rId4" Type="http://schemas.openxmlformats.org/officeDocument/2006/relationships/image" Target="../media/image71.png"/><Relationship Id="rId9" Type="http://schemas.openxmlformats.org/officeDocument/2006/relationships/image" Target="../media/image76.png"/><Relationship Id="rId14" Type="http://schemas.openxmlformats.org/officeDocument/2006/relationships/image" Target="../media/image8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gif"/><Relationship Id="rId1" Type="http://schemas.openxmlformats.org/officeDocument/2006/relationships/slideLayout" Target="../slideLayouts/slideLayout2.xml"/><Relationship Id="rId5" Type="http://schemas.openxmlformats.org/officeDocument/2006/relationships/image" Target="../media/image87.png"/><Relationship Id="rId4" Type="http://schemas.openxmlformats.org/officeDocument/2006/relationships/image" Target="../media/image86.pn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7.xml"/><Relationship Id="rId4" Type="http://schemas.openxmlformats.org/officeDocument/2006/relationships/image" Target="../media/image92.png"/></Relationships>
</file>

<file path=ppt/slides/_rels/slide22.xml.rels><?xml version="1.0" encoding="UTF-8" standalone="yes"?>
<Relationships xmlns="http://schemas.openxmlformats.org/package/2006/relationships"><Relationship Id="rId3" Type="http://schemas.openxmlformats.org/officeDocument/2006/relationships/image" Target="../media/image94.gif"/><Relationship Id="rId2" Type="http://schemas.openxmlformats.org/officeDocument/2006/relationships/image" Target="../media/image93.gif"/><Relationship Id="rId1" Type="http://schemas.openxmlformats.org/officeDocument/2006/relationships/slideLayout" Target="../slideLayouts/slideLayout2.xml"/><Relationship Id="rId4" Type="http://schemas.openxmlformats.org/officeDocument/2006/relationships/image" Target="../media/image95.png"/></Relationships>
</file>

<file path=ppt/slides/_rels/slide23.xml.rels><?xml version="1.0" encoding="UTF-8" standalone="yes"?>
<Relationships xmlns="http://schemas.openxmlformats.org/package/2006/relationships"><Relationship Id="rId3" Type="http://schemas.openxmlformats.org/officeDocument/2006/relationships/image" Target="../media/image97.gif"/><Relationship Id="rId2" Type="http://schemas.openxmlformats.org/officeDocument/2006/relationships/image" Target="../media/image96.gif"/><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24.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6.xml"/><Relationship Id="rId5" Type="http://schemas.openxmlformats.org/officeDocument/2006/relationships/image" Target="../media/image101.png"/><Relationship Id="rId4" Type="http://schemas.openxmlformats.org/officeDocument/2006/relationships/image" Target="../media/image100.png"/></Relationships>
</file>

<file path=ppt/slides/_rels/slide25.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104.gif"/><Relationship Id="rId2" Type="http://schemas.openxmlformats.org/officeDocument/2006/relationships/image" Target="../media/image103.gif"/><Relationship Id="rId1" Type="http://schemas.openxmlformats.org/officeDocument/2006/relationships/slideLayout" Target="../slideLayouts/slideLayout7.xml"/><Relationship Id="rId4" Type="http://schemas.openxmlformats.org/officeDocument/2006/relationships/image" Target="../media/image105.gif"/></Relationships>
</file>

<file path=ppt/slides/_rels/slide27.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7.xml"/><Relationship Id="rId5" Type="http://schemas.openxmlformats.org/officeDocument/2006/relationships/image" Target="../media/image109.png"/><Relationship Id="rId4" Type="http://schemas.openxmlformats.org/officeDocument/2006/relationships/image" Target="../media/image108.png"/></Relationships>
</file>

<file path=ppt/slides/_rels/slide2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7.xml"/><Relationship Id="rId4" Type="http://schemas.openxmlformats.org/officeDocument/2006/relationships/image" Target="../media/image110.png"/></Relationships>
</file>

<file path=ppt/slides/_rels/slide29.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13.gi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14.gif"/><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gif"/><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117.gi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304800" y="381000"/>
            <a:ext cx="8610600" cy="1470025"/>
          </a:xfrm>
        </p:spPr>
        <p:txBody>
          <a:bodyPr/>
          <a:lstStyle/>
          <a:p>
            <a:pPr eaLnBrk="1" hangingPunct="1"/>
            <a:r>
              <a:rPr lang="en-US" altLang="en-US" sz="4000" dirty="0" smtClean="0"/>
              <a:t>Drought  Outlook  Support Briefing</a:t>
            </a:r>
            <a:br>
              <a:rPr lang="en-US" altLang="en-US" sz="4000" dirty="0" smtClean="0"/>
            </a:br>
            <a:r>
              <a:rPr lang="en-US" altLang="en-US" sz="1800" dirty="0" smtClean="0"/>
              <a:t>(formerly Drought Outlook Discussion)    </a:t>
            </a:r>
            <a:br>
              <a:rPr lang="en-US" altLang="en-US" sz="1800" dirty="0" smtClean="0"/>
            </a:br>
            <a:r>
              <a:rPr lang="en-US" altLang="en-US" sz="4000" dirty="0" smtClean="0"/>
              <a:t> March 2019 </a:t>
            </a:r>
          </a:p>
        </p:txBody>
      </p:sp>
      <p:sp>
        <p:nvSpPr>
          <p:cNvPr id="2051" name="Rectangle 3"/>
          <p:cNvSpPr>
            <a:spLocks noGrp="1" noChangeArrowheads="1"/>
          </p:cNvSpPr>
          <p:nvPr>
            <p:ph type="subTitle" idx="1"/>
          </p:nvPr>
        </p:nvSpPr>
        <p:spPr>
          <a:xfrm>
            <a:off x="381000" y="2286000"/>
            <a:ext cx="8229600" cy="2743200"/>
          </a:xfrm>
        </p:spPr>
        <p:txBody>
          <a:bodyPr/>
          <a:lstStyle/>
          <a:p>
            <a:pPr eaLnBrk="1" hangingPunct="1"/>
            <a:endParaRPr lang="en-US" altLang="en-US" dirty="0" smtClean="0"/>
          </a:p>
          <a:p>
            <a:pPr eaLnBrk="1" hangingPunct="1"/>
            <a:r>
              <a:rPr lang="en-US" altLang="en-US" dirty="0" smtClean="0"/>
              <a:t>Climate Prediction Center/NCEP/NOAA</a:t>
            </a:r>
          </a:p>
          <a:p>
            <a:pPr eaLnBrk="1" hangingPunct="1"/>
            <a:endParaRPr lang="en-US" altLang="en-US" dirty="0" smtClean="0"/>
          </a:p>
          <a:p>
            <a:pPr eaLnBrk="1" hangingPunct="1"/>
            <a:r>
              <a:rPr lang="en-US" altLang="en-US" sz="2800" dirty="0" smtClean="0">
                <a:hlinkClick r:id="rId3"/>
              </a:rPr>
              <a:t>http://www.cpc.ncep.noaa.gov/products/Drought</a:t>
            </a:r>
            <a:endParaRPr lang="en-US" altLang="en-US" sz="2800" dirty="0" smtClean="0"/>
          </a:p>
        </p:txBody>
      </p:sp>
      <p:sp>
        <p:nvSpPr>
          <p:cNvPr id="2052" name="TextBox 1"/>
          <p:cNvSpPr txBox="1">
            <a:spLocks noChangeArrowheads="1"/>
          </p:cNvSpPr>
          <p:nvPr/>
        </p:nvSpPr>
        <p:spPr bwMode="auto">
          <a:xfrm>
            <a:off x="1752600" y="5638800"/>
            <a:ext cx="37338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800" dirty="0">
                <a:solidFill>
                  <a:srgbClr val="FF0000"/>
                </a:solidFill>
                <a:latin typeface="Times New Roman" pitchFamily="18" charset="0"/>
              </a:rPr>
              <a:t>Phone: </a:t>
            </a:r>
            <a:r>
              <a:rPr lang="en-US" altLang="en-US" sz="2800" dirty="0" smtClean="0">
                <a:solidFill>
                  <a:srgbClr val="FF0000"/>
                </a:solidFill>
                <a:latin typeface="Times New Roman" pitchFamily="18" charset="0"/>
              </a:rPr>
              <a:t>1-877-680-3341</a:t>
            </a:r>
            <a:endParaRPr lang="en-US" altLang="en-US" sz="2800" dirty="0">
              <a:solidFill>
                <a:srgbClr val="FF0000"/>
              </a:solidFill>
              <a:latin typeface="Times New Roman" pitchFamily="18" charset="0"/>
            </a:endParaRPr>
          </a:p>
          <a:p>
            <a:pPr eaLnBrk="1" hangingPunct="1">
              <a:spcBef>
                <a:spcPct val="0"/>
              </a:spcBef>
              <a:buFontTx/>
              <a:buNone/>
            </a:pPr>
            <a:r>
              <a:rPr lang="en-US" altLang="en-US" sz="2800" dirty="0" err="1">
                <a:solidFill>
                  <a:srgbClr val="FF0000"/>
                </a:solidFill>
                <a:latin typeface="Times New Roman" pitchFamily="18" charset="0"/>
              </a:rPr>
              <a:t>Pwd</a:t>
            </a:r>
            <a:r>
              <a:rPr lang="en-US" altLang="en-US" sz="2800" dirty="0">
                <a:solidFill>
                  <a:srgbClr val="FF0000"/>
                </a:solidFill>
                <a:latin typeface="Times New Roman" pitchFamily="18" charset="0"/>
              </a:rPr>
              <a:t>:    </a:t>
            </a:r>
            <a:r>
              <a:rPr lang="en-US" altLang="en-US" sz="2800" dirty="0" smtClean="0">
                <a:solidFill>
                  <a:srgbClr val="FF0000"/>
                </a:solidFill>
                <a:latin typeface="Times New Roman" pitchFamily="18" charset="0"/>
              </a:rPr>
              <a:t>858747#</a:t>
            </a:r>
            <a:endParaRPr lang="en-US" altLang="en-US" sz="2800" dirty="0">
              <a:solidFill>
                <a:srgbClr val="FF0000"/>
              </a:solidFill>
              <a:latin typeface="Times New Roman" pitchFamily="18" charset="0"/>
            </a:endParaRPr>
          </a:p>
        </p:txBody>
      </p:sp>
    </p:spTree>
  </p:cSld>
  <p:clrMapOvr>
    <a:masterClrMapping/>
  </p:clrMapOvr>
  <p:transition spd="slow"/>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50" y="219074"/>
            <a:ext cx="8572500" cy="6562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2"/>
          </p:nvPr>
        </p:nvSpPr>
        <p:spPr>
          <a:xfrm>
            <a:off x="8858250" y="6477000"/>
            <a:ext cx="285750" cy="381000"/>
          </a:xfrm>
        </p:spPr>
        <p:txBody>
          <a:bodyPr/>
          <a:lstStyle/>
          <a:p>
            <a:pPr>
              <a:defRPr/>
            </a:pPr>
            <a:fld id="{AE0D35B7-164B-4BDA-8435-F6440E98459E}" type="slidenum">
              <a:rPr lang="en-US" altLang="en-US" smtClean="0"/>
              <a:pPr>
                <a:defRPr/>
              </a:pPr>
              <a:t>10</a:t>
            </a:fld>
            <a:endParaRPr lang="en-US" altLang="en-US" dirty="0"/>
          </a:p>
        </p:txBody>
      </p:sp>
      <p:sp>
        <p:nvSpPr>
          <p:cNvPr id="4" name="TextBox 3"/>
          <p:cNvSpPr txBox="1"/>
          <p:nvPr/>
        </p:nvSpPr>
        <p:spPr>
          <a:xfrm>
            <a:off x="2895600" y="-76200"/>
            <a:ext cx="2971800" cy="307777"/>
          </a:xfrm>
          <a:prstGeom prst="rect">
            <a:avLst/>
          </a:prstGeom>
          <a:noFill/>
        </p:spPr>
        <p:txBody>
          <a:bodyPr wrap="square" rtlCol="0">
            <a:spAutoFit/>
          </a:bodyPr>
          <a:lstStyle/>
          <a:p>
            <a:pPr algn="ctr"/>
            <a:r>
              <a:rPr lang="en-US" sz="1400" dirty="0" smtClean="0"/>
              <a:t>Rainy (3-month)Season across the US</a:t>
            </a:r>
            <a:endParaRPr lang="en-US" sz="1400" dirty="0"/>
          </a:p>
        </p:txBody>
      </p:sp>
      <p:sp>
        <p:nvSpPr>
          <p:cNvPr id="9" name="Rectangle 8"/>
          <p:cNvSpPr/>
          <p:nvPr/>
        </p:nvSpPr>
        <p:spPr>
          <a:xfrm>
            <a:off x="285750" y="231577"/>
            <a:ext cx="2535382" cy="1600200"/>
          </a:xfrm>
          <a:prstGeom prst="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3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00975" y="2700337"/>
            <a:ext cx="1343025" cy="800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9"/>
          <p:cNvSpPr/>
          <p:nvPr/>
        </p:nvSpPr>
        <p:spPr>
          <a:xfrm>
            <a:off x="304800" y="3500437"/>
            <a:ext cx="2514600" cy="1681163"/>
          </a:xfrm>
          <a:prstGeom prst="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285750" y="1840636"/>
            <a:ext cx="2535382" cy="1659799"/>
          </a:xfrm>
          <a:prstGeom prst="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775983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AE0D35B7-164B-4BDA-8435-F6440E98459E}" type="slidenum">
              <a:rPr lang="en-US" altLang="en-US" smtClean="0"/>
              <a:pPr>
                <a:defRPr/>
              </a:pPr>
              <a:t>11</a:t>
            </a:fld>
            <a:endParaRPr lang="en-US" altLang="en-US" dirty="0"/>
          </a:p>
        </p:txBody>
      </p:sp>
      <p:grpSp>
        <p:nvGrpSpPr>
          <p:cNvPr id="3" name="Group 2"/>
          <p:cNvGrpSpPr/>
          <p:nvPr/>
        </p:nvGrpSpPr>
        <p:grpSpPr>
          <a:xfrm>
            <a:off x="0" y="1"/>
            <a:ext cx="9153728" cy="6857999"/>
            <a:chOff x="0" y="1"/>
            <a:chExt cx="9153728" cy="6857999"/>
          </a:xfrm>
        </p:grpSpPr>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2666999" cy="16668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66876"/>
              <a:ext cx="2667000" cy="17442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11167"/>
              <a:ext cx="2666999" cy="16459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5057132"/>
              <a:ext cx="2666999" cy="18008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60515" y="1"/>
              <a:ext cx="2825885" cy="16668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67001" y="1666876"/>
              <a:ext cx="2743200" cy="17442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67001" y="3429000"/>
              <a:ext cx="2743200" cy="16281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1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667001" y="5046376"/>
              <a:ext cx="2743200" cy="18116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1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486402" y="1"/>
              <a:ext cx="2666998" cy="16668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1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486402" y="1666877"/>
              <a:ext cx="2666997" cy="17775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1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410201" y="3429000"/>
              <a:ext cx="2743198" cy="16281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1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410200" y="5029200"/>
              <a:ext cx="2743200"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848600" y="2840621"/>
              <a:ext cx="1305128" cy="6103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TextBox 16"/>
            <p:cNvSpPr txBox="1"/>
            <p:nvPr/>
          </p:nvSpPr>
          <p:spPr>
            <a:xfrm>
              <a:off x="8305800" y="6488668"/>
              <a:ext cx="838201" cy="369332"/>
            </a:xfrm>
            <a:prstGeom prst="rect">
              <a:avLst/>
            </a:prstGeom>
            <a:noFill/>
          </p:spPr>
          <p:txBody>
            <a:bodyPr wrap="square" rtlCol="0">
              <a:spAutoFit/>
            </a:bodyPr>
            <a:lstStyle/>
            <a:p>
              <a:r>
                <a:rPr lang="en-US" sz="900" dirty="0" smtClean="0"/>
                <a:t>Adapted from Rich Tinker.</a:t>
              </a:r>
              <a:endParaRPr lang="en-US" sz="900" dirty="0"/>
            </a:p>
          </p:txBody>
        </p:sp>
        <p:sp>
          <p:nvSpPr>
            <p:cNvPr id="18" name="Rectangle 17"/>
            <p:cNvSpPr/>
            <p:nvPr/>
          </p:nvSpPr>
          <p:spPr>
            <a:xfrm>
              <a:off x="8305800" y="6488668"/>
              <a:ext cx="838200" cy="369332"/>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Rectangle 18"/>
          <p:cNvSpPr/>
          <p:nvPr/>
        </p:nvSpPr>
        <p:spPr>
          <a:xfrm>
            <a:off x="2667000" y="0"/>
            <a:ext cx="2743199" cy="1666877"/>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2308" y="3429000"/>
            <a:ext cx="2669310" cy="3411166"/>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4978743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AE0D35B7-164B-4BDA-8435-F6440E98459E}" type="slidenum">
              <a:rPr lang="en-US" altLang="en-US" smtClean="0"/>
              <a:pPr>
                <a:defRPr/>
              </a:pPr>
              <a:t>12</a:t>
            </a:fld>
            <a:endParaRPr lang="en-US" altLang="en-US" dirty="0"/>
          </a:p>
        </p:txBody>
      </p:sp>
      <p:grpSp>
        <p:nvGrpSpPr>
          <p:cNvPr id="3" name="Group 2"/>
          <p:cNvGrpSpPr/>
          <p:nvPr/>
        </p:nvGrpSpPr>
        <p:grpSpPr>
          <a:xfrm>
            <a:off x="47625" y="76200"/>
            <a:ext cx="9098470" cy="6858000"/>
            <a:chOff x="47625" y="0"/>
            <a:chExt cx="9098470" cy="6858000"/>
          </a:xfrm>
        </p:grpSpPr>
        <p:grpSp>
          <p:nvGrpSpPr>
            <p:cNvPr id="4" name="Group 3"/>
            <p:cNvGrpSpPr/>
            <p:nvPr/>
          </p:nvGrpSpPr>
          <p:grpSpPr>
            <a:xfrm>
              <a:off x="47625" y="5176364"/>
              <a:ext cx="2695575" cy="1681636"/>
              <a:chOff x="47625" y="5176364"/>
              <a:chExt cx="2695575" cy="1681636"/>
            </a:xfrm>
          </p:grpSpPr>
          <p:pic>
            <p:nvPicPr>
              <p:cNvPr id="42"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25" y="5176364"/>
                <a:ext cx="2480311" cy="1450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3"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308" y="5297484"/>
                <a:ext cx="2658892" cy="15605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5" name="Group 4"/>
            <p:cNvGrpSpPr/>
            <p:nvPr/>
          </p:nvGrpSpPr>
          <p:grpSpPr>
            <a:xfrm>
              <a:off x="76199" y="0"/>
              <a:ext cx="9067801" cy="6827515"/>
              <a:chOff x="76199" y="0"/>
              <a:chExt cx="9067801" cy="6827515"/>
            </a:xfrm>
          </p:grpSpPr>
          <p:grpSp>
            <p:nvGrpSpPr>
              <p:cNvPr id="8" name="Group 7"/>
              <p:cNvGrpSpPr/>
              <p:nvPr/>
            </p:nvGrpSpPr>
            <p:grpSpPr>
              <a:xfrm>
                <a:off x="76202" y="1615439"/>
                <a:ext cx="2666998" cy="1778487"/>
                <a:chOff x="1" y="1615439"/>
                <a:chExt cx="2666999" cy="1795111"/>
              </a:xfrm>
            </p:grpSpPr>
            <p:pic>
              <p:nvPicPr>
                <p:cNvPr id="4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1615439"/>
                  <a:ext cx="2438400" cy="1528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1769876"/>
                  <a:ext cx="2666999" cy="16406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9" name="Group 8"/>
              <p:cNvGrpSpPr/>
              <p:nvPr/>
            </p:nvGrpSpPr>
            <p:grpSpPr>
              <a:xfrm>
                <a:off x="76202" y="3393926"/>
                <a:ext cx="2600323" cy="1787674"/>
                <a:chOff x="1" y="3393926"/>
                <a:chExt cx="2666999" cy="1863874"/>
              </a:xfrm>
            </p:grpSpPr>
            <p:pic>
              <p:nvPicPr>
                <p:cNvPr id="38"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292" y="3581400"/>
                  <a:ext cx="2629708" cy="167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9"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 y="3393926"/>
                  <a:ext cx="2514600" cy="1736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0" name="Group 9"/>
              <p:cNvGrpSpPr/>
              <p:nvPr/>
            </p:nvGrpSpPr>
            <p:grpSpPr>
              <a:xfrm>
                <a:off x="76199" y="0"/>
                <a:ext cx="2667001" cy="1596189"/>
                <a:chOff x="-1" y="0"/>
                <a:chExt cx="2667001" cy="1596189"/>
              </a:xfrm>
            </p:grpSpPr>
            <p:pic>
              <p:nvPicPr>
                <p:cNvPr id="36"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200" y="0"/>
                  <a:ext cx="2524125" cy="180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7" name="Picture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 y="152400"/>
                  <a:ext cx="2667001" cy="14437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1" name="Group 10"/>
              <p:cNvGrpSpPr/>
              <p:nvPr/>
            </p:nvGrpSpPr>
            <p:grpSpPr>
              <a:xfrm>
                <a:off x="2781301" y="1367"/>
                <a:ext cx="2628900" cy="1606037"/>
                <a:chOff x="2781301" y="1367"/>
                <a:chExt cx="2628900" cy="1606037"/>
              </a:xfrm>
            </p:grpSpPr>
            <p:pic>
              <p:nvPicPr>
                <p:cNvPr id="34" name="Picture 1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928939" y="1367"/>
                  <a:ext cx="2481262" cy="1510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5" name="Picture 1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781301" y="152401"/>
                  <a:ext cx="2628900" cy="14550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2" name="Group 11"/>
              <p:cNvGrpSpPr/>
              <p:nvPr/>
            </p:nvGrpSpPr>
            <p:grpSpPr>
              <a:xfrm>
                <a:off x="2788394" y="1596189"/>
                <a:ext cx="2613933" cy="1756611"/>
                <a:chOff x="2788394" y="1596189"/>
                <a:chExt cx="2613933" cy="1756611"/>
              </a:xfrm>
            </p:grpSpPr>
            <p:pic>
              <p:nvPicPr>
                <p:cNvPr id="32" name="Picture 1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788394" y="1596189"/>
                  <a:ext cx="2529394" cy="1440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3" name="Picture 1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804607" y="1740049"/>
                  <a:ext cx="2597720" cy="16127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3" name="Group 12"/>
              <p:cNvGrpSpPr/>
              <p:nvPr/>
            </p:nvGrpSpPr>
            <p:grpSpPr>
              <a:xfrm>
                <a:off x="2757214" y="3352800"/>
                <a:ext cx="2652988" cy="1828800"/>
                <a:chOff x="2757214" y="3352800"/>
                <a:chExt cx="2652988" cy="1828800"/>
              </a:xfrm>
            </p:grpSpPr>
            <p:pic>
              <p:nvPicPr>
                <p:cNvPr id="30" name="Picture 1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928939" y="3352800"/>
                  <a:ext cx="2328861" cy="1441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 name="Picture 17"/>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757214" y="3476625"/>
                  <a:ext cx="2652988" cy="1704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4" name="Group 13"/>
              <p:cNvGrpSpPr/>
              <p:nvPr/>
            </p:nvGrpSpPr>
            <p:grpSpPr>
              <a:xfrm>
                <a:off x="2792979" y="5181599"/>
                <a:ext cx="2693421" cy="1645916"/>
                <a:chOff x="2792979" y="5181599"/>
                <a:chExt cx="2693421" cy="1645916"/>
              </a:xfrm>
            </p:grpSpPr>
            <p:pic>
              <p:nvPicPr>
                <p:cNvPr id="28" name="Picture 18"/>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959895" y="5181599"/>
                  <a:ext cx="2357893" cy="1332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 name="Picture 19"/>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792979" y="5288932"/>
                  <a:ext cx="2693421" cy="15385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5" name="Group 14"/>
              <p:cNvGrpSpPr/>
              <p:nvPr/>
            </p:nvGrpSpPr>
            <p:grpSpPr>
              <a:xfrm>
                <a:off x="5486400" y="10517"/>
                <a:ext cx="2590800" cy="1604051"/>
                <a:chOff x="5486400" y="10517"/>
                <a:chExt cx="2590800" cy="1604051"/>
              </a:xfrm>
            </p:grpSpPr>
            <p:pic>
              <p:nvPicPr>
                <p:cNvPr id="26" name="Picture 20"/>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638800" y="10517"/>
                  <a:ext cx="2369512" cy="1327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 name="Picture 21"/>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5486400" y="180975"/>
                  <a:ext cx="2590800" cy="14335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6" name="Group 15"/>
              <p:cNvGrpSpPr/>
              <p:nvPr/>
            </p:nvGrpSpPr>
            <p:grpSpPr>
              <a:xfrm>
                <a:off x="5448299" y="1600065"/>
                <a:ext cx="2628901" cy="1752735"/>
                <a:chOff x="5448299" y="1600065"/>
                <a:chExt cx="2628901" cy="1752735"/>
              </a:xfrm>
            </p:grpSpPr>
            <p:pic>
              <p:nvPicPr>
                <p:cNvPr id="24" name="Picture 22"/>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5555288" y="1600065"/>
                  <a:ext cx="2521912" cy="1399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 name="Picture 23"/>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5448299" y="1752600"/>
                  <a:ext cx="2628901" cy="160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7" name="Group 16"/>
              <p:cNvGrpSpPr/>
              <p:nvPr/>
            </p:nvGrpSpPr>
            <p:grpSpPr>
              <a:xfrm>
                <a:off x="5486400" y="3352801"/>
                <a:ext cx="2646016" cy="1831645"/>
                <a:chOff x="5486400" y="3352801"/>
                <a:chExt cx="2646016" cy="1831645"/>
              </a:xfrm>
            </p:grpSpPr>
            <p:pic>
              <p:nvPicPr>
                <p:cNvPr id="22" name="Picture 24"/>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5486400" y="3352801"/>
                  <a:ext cx="2589178" cy="1337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25"/>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5486400" y="3473778"/>
                  <a:ext cx="2646016" cy="17106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8" name="Group 17"/>
              <p:cNvGrpSpPr/>
              <p:nvPr/>
            </p:nvGrpSpPr>
            <p:grpSpPr>
              <a:xfrm>
                <a:off x="5486400" y="5161574"/>
                <a:ext cx="2649469" cy="1665940"/>
                <a:chOff x="5486400" y="5161574"/>
                <a:chExt cx="2649469" cy="1665940"/>
              </a:xfrm>
            </p:grpSpPr>
            <p:pic>
              <p:nvPicPr>
                <p:cNvPr id="20" name="Picture 26"/>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5638800" y="5161574"/>
                  <a:ext cx="2497069" cy="1390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27"/>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5486400" y="5295899"/>
                  <a:ext cx="2649469" cy="15316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19" name="Picture 28"/>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7848600" y="2667000"/>
                <a:ext cx="1295400" cy="6221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6" name="TextBox 5"/>
            <p:cNvSpPr txBox="1"/>
            <p:nvPr/>
          </p:nvSpPr>
          <p:spPr>
            <a:xfrm>
              <a:off x="8305800" y="6477000"/>
              <a:ext cx="840295" cy="369332"/>
            </a:xfrm>
            <a:prstGeom prst="rect">
              <a:avLst/>
            </a:prstGeom>
            <a:noFill/>
          </p:spPr>
          <p:txBody>
            <a:bodyPr wrap="none" rtlCol="0">
              <a:spAutoFit/>
            </a:bodyPr>
            <a:lstStyle/>
            <a:p>
              <a:r>
                <a:rPr lang="en-US" sz="900" dirty="0" smtClean="0"/>
                <a:t>Adapted from</a:t>
              </a:r>
            </a:p>
            <a:p>
              <a:r>
                <a:rPr lang="en-US" sz="900" dirty="0" smtClean="0"/>
                <a:t>Rich Tinker</a:t>
              </a:r>
              <a:endParaRPr lang="en-US" sz="900" dirty="0"/>
            </a:p>
          </p:txBody>
        </p:sp>
        <p:sp>
          <p:nvSpPr>
            <p:cNvPr id="7" name="Rectangle 6"/>
            <p:cNvSpPr/>
            <p:nvPr/>
          </p:nvSpPr>
          <p:spPr>
            <a:xfrm>
              <a:off x="8305800" y="6477000"/>
              <a:ext cx="838200" cy="350514"/>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4" name="Rectangle 43"/>
          <p:cNvSpPr/>
          <p:nvPr/>
        </p:nvSpPr>
        <p:spPr>
          <a:xfrm>
            <a:off x="2760731" y="0"/>
            <a:ext cx="2725669" cy="1596189"/>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p:cNvSpPr/>
          <p:nvPr/>
        </p:nvSpPr>
        <p:spPr>
          <a:xfrm>
            <a:off x="0" y="3464074"/>
            <a:ext cx="2757214" cy="3393926"/>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837840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3886200" y="2057400"/>
            <a:ext cx="2362200" cy="228600"/>
            <a:chOff x="3886200" y="2057400"/>
            <a:chExt cx="2362200" cy="228600"/>
          </a:xfrm>
        </p:grpSpPr>
        <p:cxnSp>
          <p:nvCxnSpPr>
            <p:cNvPr id="4" name="Straight Arrow Connector 3"/>
            <p:cNvCxnSpPr/>
            <p:nvPr/>
          </p:nvCxnSpPr>
          <p:spPr>
            <a:xfrm>
              <a:off x="3886200" y="2286000"/>
              <a:ext cx="2362200" cy="0"/>
            </a:xfrm>
            <a:prstGeom prst="straightConnector1">
              <a:avLst/>
            </a:prstGeom>
            <a:ln w="127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flipV="1">
              <a:off x="3886200" y="2057400"/>
              <a:ext cx="0" cy="22860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V="1">
              <a:off x="6248400" y="2057400"/>
              <a:ext cx="0" cy="22860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31" name="Group 30"/>
          <p:cNvGrpSpPr/>
          <p:nvPr/>
        </p:nvGrpSpPr>
        <p:grpSpPr>
          <a:xfrm>
            <a:off x="3810000" y="4267200"/>
            <a:ext cx="2362200" cy="228600"/>
            <a:chOff x="3886200" y="2057400"/>
            <a:chExt cx="2362200" cy="228600"/>
          </a:xfrm>
        </p:grpSpPr>
        <p:cxnSp>
          <p:nvCxnSpPr>
            <p:cNvPr id="32" name="Straight Arrow Connector 31"/>
            <p:cNvCxnSpPr/>
            <p:nvPr/>
          </p:nvCxnSpPr>
          <p:spPr>
            <a:xfrm>
              <a:off x="3886200" y="2286000"/>
              <a:ext cx="2362200" cy="0"/>
            </a:xfrm>
            <a:prstGeom prst="straightConnector1">
              <a:avLst/>
            </a:prstGeom>
            <a:ln w="127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flipV="1">
              <a:off x="3886200" y="2057400"/>
              <a:ext cx="0" cy="22860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flipV="1">
              <a:off x="6248400" y="2057400"/>
              <a:ext cx="0" cy="22860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20" name="Group 19"/>
          <p:cNvGrpSpPr/>
          <p:nvPr/>
        </p:nvGrpSpPr>
        <p:grpSpPr>
          <a:xfrm>
            <a:off x="3886200" y="6400800"/>
            <a:ext cx="2362200" cy="228600"/>
            <a:chOff x="3886200" y="2057400"/>
            <a:chExt cx="2362200" cy="228600"/>
          </a:xfrm>
        </p:grpSpPr>
        <p:cxnSp>
          <p:nvCxnSpPr>
            <p:cNvPr id="21" name="Straight Arrow Connector 20"/>
            <p:cNvCxnSpPr/>
            <p:nvPr/>
          </p:nvCxnSpPr>
          <p:spPr>
            <a:xfrm>
              <a:off x="3886200" y="2286000"/>
              <a:ext cx="2362200" cy="0"/>
            </a:xfrm>
            <a:prstGeom prst="straightConnector1">
              <a:avLst/>
            </a:prstGeom>
            <a:ln w="127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V="1">
              <a:off x="3886200" y="2057400"/>
              <a:ext cx="0" cy="22860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V="1">
              <a:off x="6248400" y="2057400"/>
              <a:ext cx="0" cy="22860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2" name="Slide Number Placeholder 1"/>
          <p:cNvSpPr>
            <a:spLocks noGrp="1"/>
          </p:cNvSpPr>
          <p:nvPr>
            <p:ph type="sldNum" sz="quarter" idx="12"/>
          </p:nvPr>
        </p:nvSpPr>
        <p:spPr/>
        <p:txBody>
          <a:bodyPr/>
          <a:lstStyle/>
          <a:p>
            <a:pPr>
              <a:defRPr/>
            </a:pPr>
            <a:fld id="{AE0D35B7-164B-4BDA-8435-F6440E98459E}" type="slidenum">
              <a:rPr lang="en-US" altLang="en-US" smtClean="0"/>
              <a:pPr>
                <a:defRPr/>
              </a:pPr>
              <a:t>13</a:t>
            </a:fld>
            <a:endParaRPr lang="en-US" altLang="en-US" dirty="0"/>
          </a:p>
        </p:txBody>
      </p:sp>
      <p:grpSp>
        <p:nvGrpSpPr>
          <p:cNvPr id="22" name="Group 21"/>
          <p:cNvGrpSpPr/>
          <p:nvPr/>
        </p:nvGrpSpPr>
        <p:grpSpPr>
          <a:xfrm>
            <a:off x="22326600" y="6629400"/>
            <a:ext cx="5029200" cy="6710995"/>
            <a:chOff x="0" y="161925"/>
            <a:chExt cx="5153025" cy="6534150"/>
          </a:xfrm>
        </p:grpSpPr>
        <p:pic>
          <p:nvPicPr>
            <p:cNvPr id="2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6688"/>
              <a:ext cx="2600325" cy="6524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0800" y="161925"/>
              <a:ext cx="2562225" cy="6534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25" name="Group 24"/>
          <p:cNvGrpSpPr/>
          <p:nvPr/>
        </p:nvGrpSpPr>
        <p:grpSpPr>
          <a:xfrm>
            <a:off x="2362200" y="381001"/>
            <a:ext cx="5029200" cy="6858000"/>
            <a:chOff x="0" y="0"/>
            <a:chExt cx="5153025" cy="6534150"/>
          </a:xfrm>
        </p:grpSpPr>
        <p:pic>
          <p:nvPicPr>
            <p:cNvPr id="26" name="Picture 2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763"/>
              <a:ext cx="2600325" cy="6524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 name="Picture 2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0800" y="0"/>
              <a:ext cx="2562225" cy="6534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29" name="TextBox 27"/>
          <p:cNvSpPr txBox="1"/>
          <p:nvPr/>
        </p:nvSpPr>
        <p:spPr>
          <a:xfrm>
            <a:off x="1141812" y="-76200"/>
            <a:ext cx="7266305" cy="461665"/>
          </a:xfrm>
          <a:prstGeom prst="rect">
            <a:avLst/>
          </a:prstGeom>
          <a:solidFill>
            <a:schemeClr val="bg1"/>
          </a:solidFill>
        </p:spPr>
        <p:txBody>
          <a:bodyPr wrap="square" rtlCol="0">
            <a:spAutoFit/>
          </a:bodyPr>
          <a:lstStyle/>
          <a:p>
            <a:pPr marL="0" marR="0" algn="ctr" fontAlgn="base">
              <a:spcBef>
                <a:spcPts val="0"/>
              </a:spcBef>
              <a:spcAft>
                <a:spcPts val="0"/>
              </a:spcAft>
            </a:pPr>
            <a:r>
              <a:rPr lang="en-US" sz="2400" b="1" kern="1200" dirty="0">
                <a:solidFill>
                  <a:srgbClr val="FF0000"/>
                </a:solidFill>
                <a:effectLst/>
                <a:latin typeface="Times New Roman"/>
                <a:ea typeface="Times New Roman"/>
                <a:cs typeface="Arial"/>
              </a:rPr>
              <a:t>EL NINO </a:t>
            </a:r>
            <a:r>
              <a:rPr lang="en-US" sz="2400" kern="1200" dirty="0" err="1">
                <a:solidFill>
                  <a:srgbClr val="000000"/>
                </a:solidFill>
                <a:effectLst/>
                <a:latin typeface="Times New Roman"/>
                <a:ea typeface="Times New Roman"/>
                <a:cs typeface="Arial"/>
              </a:rPr>
              <a:t>Precip</a:t>
            </a:r>
            <a:r>
              <a:rPr lang="en-US" sz="2400" kern="1200" dirty="0">
                <a:solidFill>
                  <a:srgbClr val="000000"/>
                </a:solidFill>
                <a:effectLst/>
                <a:latin typeface="Times New Roman"/>
                <a:ea typeface="Times New Roman"/>
                <a:cs typeface="Arial"/>
              </a:rPr>
              <a:t>  COMPOSITES</a:t>
            </a:r>
            <a:endParaRPr lang="en-US" sz="2400" dirty="0">
              <a:effectLst/>
              <a:latin typeface="Times New Roman"/>
              <a:ea typeface="Times New Roman"/>
            </a:endParaRPr>
          </a:p>
        </p:txBody>
      </p:sp>
      <p:sp>
        <p:nvSpPr>
          <p:cNvPr id="10" name="TextBox 9"/>
          <p:cNvSpPr txBox="1"/>
          <p:nvPr/>
        </p:nvSpPr>
        <p:spPr>
          <a:xfrm>
            <a:off x="2743200" y="533400"/>
            <a:ext cx="609600" cy="369332"/>
          </a:xfrm>
          <a:prstGeom prst="rect">
            <a:avLst/>
          </a:prstGeom>
          <a:noFill/>
        </p:spPr>
        <p:txBody>
          <a:bodyPr wrap="square" rtlCol="0">
            <a:spAutoFit/>
          </a:bodyPr>
          <a:lstStyle/>
          <a:p>
            <a:r>
              <a:rPr lang="en-US" b="1" dirty="0" smtClean="0">
                <a:solidFill>
                  <a:srgbClr val="FF0000"/>
                </a:solidFill>
              </a:rPr>
              <a:t>DJF</a:t>
            </a:r>
            <a:endParaRPr lang="en-US" b="1" dirty="0">
              <a:solidFill>
                <a:srgbClr val="FF0000"/>
              </a:solidFill>
            </a:endParaRPr>
          </a:p>
        </p:txBody>
      </p:sp>
      <p:sp>
        <p:nvSpPr>
          <p:cNvPr id="34" name="TextBox 33"/>
          <p:cNvSpPr txBox="1"/>
          <p:nvPr/>
        </p:nvSpPr>
        <p:spPr>
          <a:xfrm>
            <a:off x="6477000" y="540154"/>
            <a:ext cx="838200" cy="369332"/>
          </a:xfrm>
          <a:prstGeom prst="rect">
            <a:avLst/>
          </a:prstGeom>
          <a:noFill/>
        </p:spPr>
        <p:txBody>
          <a:bodyPr wrap="square" rtlCol="0">
            <a:spAutoFit/>
          </a:bodyPr>
          <a:lstStyle/>
          <a:p>
            <a:r>
              <a:rPr lang="en-US" b="1" dirty="0" smtClean="0">
                <a:solidFill>
                  <a:srgbClr val="FF0000"/>
                </a:solidFill>
              </a:rPr>
              <a:t>MAM</a:t>
            </a:r>
            <a:endParaRPr lang="en-US" b="1" dirty="0">
              <a:solidFill>
                <a:srgbClr val="FF0000"/>
              </a:solidFill>
            </a:endParaRPr>
          </a:p>
        </p:txBody>
      </p:sp>
      <p:cxnSp>
        <p:nvCxnSpPr>
          <p:cNvPr id="13" name="Straight Arrow Connector 12"/>
          <p:cNvCxnSpPr/>
          <p:nvPr/>
        </p:nvCxnSpPr>
        <p:spPr>
          <a:xfrm flipH="1">
            <a:off x="6172200" y="5410200"/>
            <a:ext cx="1295400" cy="114300"/>
          </a:xfrm>
          <a:prstGeom prst="straightConnector1">
            <a:avLst/>
          </a:prstGeom>
          <a:ln w="1587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7467600" y="2057400"/>
            <a:ext cx="1600200" cy="3693319"/>
          </a:xfrm>
          <a:prstGeom prst="rect">
            <a:avLst/>
          </a:prstGeom>
          <a:noFill/>
        </p:spPr>
        <p:txBody>
          <a:bodyPr wrap="square" rtlCol="0">
            <a:spAutoFit/>
          </a:bodyPr>
          <a:lstStyle/>
          <a:p>
            <a:r>
              <a:rPr lang="en-US" u="sng" dirty="0" smtClean="0"/>
              <a:t>Next 2-3 months is critical for signs </a:t>
            </a:r>
            <a:r>
              <a:rPr lang="en-US" dirty="0" smtClean="0"/>
              <a:t>of any developing dryness in the Northern Plains and the southeast Gulf coast – especially with the ongoing El Nino impacts!! </a:t>
            </a:r>
            <a:endParaRPr lang="en-US" dirty="0"/>
          </a:p>
        </p:txBody>
      </p:sp>
      <p:cxnSp>
        <p:nvCxnSpPr>
          <p:cNvPr id="36" name="Straight Arrow Connector 35"/>
          <p:cNvCxnSpPr/>
          <p:nvPr/>
        </p:nvCxnSpPr>
        <p:spPr>
          <a:xfrm flipH="1">
            <a:off x="6324600" y="5638800"/>
            <a:ext cx="1295400" cy="609600"/>
          </a:xfrm>
          <a:prstGeom prst="straightConnector1">
            <a:avLst/>
          </a:prstGeom>
          <a:ln w="1587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2121453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s://www.cpc.ncep.noaa.gov/products/Drought/Figures/index/spi_plot.gif"/>
          <p:cNvPicPr>
            <a:picLocks noChangeAspect="1" noChangeArrowheads="1"/>
          </p:cNvPicPr>
          <p:nvPr/>
        </p:nvPicPr>
        <p:blipFill rotWithShape="1">
          <a:blip r:embed="rId3">
            <a:extLst>
              <a:ext uri="{28A0092B-C50C-407E-A947-70E740481C1C}">
                <a14:useLocalDpi xmlns:a14="http://schemas.microsoft.com/office/drawing/2010/main" val="0"/>
              </a:ext>
            </a:extLst>
          </a:blip>
          <a:srcRect b="10558"/>
          <a:stretch/>
        </p:blipFill>
        <p:spPr bwMode="auto">
          <a:xfrm>
            <a:off x="0" y="76200"/>
            <a:ext cx="5330865" cy="61722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181600" y="3752433"/>
            <a:ext cx="3962400" cy="3046988"/>
          </a:xfrm>
          <a:prstGeom prst="rect">
            <a:avLst/>
          </a:prstGeom>
          <a:noFill/>
        </p:spPr>
        <p:txBody>
          <a:bodyPr wrap="square" rtlCol="0">
            <a:spAutoFit/>
          </a:bodyPr>
          <a:lstStyle/>
          <a:p>
            <a:pPr marL="285750" indent="-285750">
              <a:buFont typeface="Arial" panose="020B0604020202020204" pitchFamily="34" charset="0"/>
              <a:buChar char="•"/>
            </a:pPr>
            <a:r>
              <a:rPr lang="en-US" sz="1600" dirty="0" smtClean="0"/>
              <a:t>In the short term (~3 </a:t>
            </a:r>
            <a:r>
              <a:rPr lang="en-US" sz="1600" dirty="0" err="1" smtClean="0"/>
              <a:t>mo</a:t>
            </a:r>
            <a:r>
              <a:rPr lang="en-US" sz="1600" dirty="0" smtClean="0"/>
              <a:t>) dryness is developing along Gulf coast and in southern TX.  </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smtClean="0"/>
              <a:t>In the 6m-9m time scale, drought in OR/WA continues.</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smtClean="0"/>
              <a:t>In the longer term ~12m-24m and longer, rainfall deficits remain in the AZ/NM/UT/CO states area.</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endParaRPr lang="en-US" sz="1600" dirty="0"/>
          </a:p>
        </p:txBody>
      </p:sp>
      <p:sp>
        <p:nvSpPr>
          <p:cNvPr id="6146" name="Slide Number Placeholder 5"/>
          <p:cNvSpPr>
            <a:spLocks noGrp="1"/>
          </p:cNvSpPr>
          <p:nvPr>
            <p:ph type="sldNum" sz="quarter" idx="12"/>
          </p:nvPr>
        </p:nvSpPr>
        <p:spPr>
          <a:xfrm>
            <a:off x="8763000" y="6553200"/>
            <a:ext cx="3810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3E8DAFBA-0425-49D9-A8CB-9D2CA6FA97A1}" type="slidenum">
              <a:rPr lang="en-US" altLang="en-US" sz="1400" smtClean="0"/>
              <a:pPr eaLnBrk="1" hangingPunct="1">
                <a:spcBef>
                  <a:spcPct val="0"/>
                </a:spcBef>
                <a:buFontTx/>
                <a:buNone/>
              </a:pPr>
              <a:t>14</a:t>
            </a:fld>
            <a:endParaRPr lang="en-US" altLang="en-US" sz="1400" dirty="0" smtClean="0"/>
          </a:p>
        </p:txBody>
      </p:sp>
      <p:sp>
        <p:nvSpPr>
          <p:cNvPr id="6147" name="Rectangle 2"/>
          <p:cNvSpPr>
            <a:spLocks noGrp="1" noChangeArrowheads="1"/>
          </p:cNvSpPr>
          <p:nvPr>
            <p:ph type="title"/>
          </p:nvPr>
        </p:nvSpPr>
        <p:spPr>
          <a:xfrm>
            <a:off x="5334000" y="0"/>
            <a:ext cx="3200400" cy="1289050"/>
          </a:xfrm>
        </p:spPr>
        <p:txBody>
          <a:bodyPr/>
          <a:lstStyle/>
          <a:p>
            <a:pPr eaLnBrk="1" hangingPunct="1"/>
            <a:r>
              <a:rPr lang="en-US" altLang="en-US" sz="2000" dirty="0" smtClean="0">
                <a:solidFill>
                  <a:srgbClr val="0033CC"/>
                </a:solidFill>
              </a:rPr>
              <a:t>The Standardized Precipitation Index </a:t>
            </a:r>
            <a:r>
              <a:rPr lang="en-US" altLang="en-US" sz="3200" dirty="0" smtClean="0">
                <a:solidFill>
                  <a:srgbClr val="0033CC"/>
                </a:solidFill>
              </a:rPr>
              <a:t>SPI</a:t>
            </a:r>
            <a:r>
              <a:rPr lang="en-US" altLang="en-US" dirty="0" smtClean="0">
                <a:solidFill>
                  <a:srgbClr val="0033CC"/>
                </a:solidFill>
              </a:rPr>
              <a:t/>
            </a:r>
            <a:br>
              <a:rPr lang="en-US" altLang="en-US" dirty="0" smtClean="0">
                <a:solidFill>
                  <a:srgbClr val="0033CC"/>
                </a:solidFill>
              </a:rPr>
            </a:br>
            <a:r>
              <a:rPr lang="en-US" altLang="en-US" sz="2000" dirty="0" smtClean="0">
                <a:solidFill>
                  <a:srgbClr val="0033CC"/>
                </a:solidFill>
              </a:rPr>
              <a:t>(</a:t>
            </a:r>
            <a:r>
              <a:rPr lang="en-US" altLang="en-US" sz="2000" b="1" dirty="0" smtClean="0">
                <a:solidFill>
                  <a:srgbClr val="0033CC"/>
                </a:solidFill>
              </a:rPr>
              <a:t>based on Observed P</a:t>
            </a:r>
            <a:r>
              <a:rPr lang="en-US" altLang="en-US" sz="2000" dirty="0" smtClean="0">
                <a:solidFill>
                  <a:srgbClr val="0033CC"/>
                </a:solidFill>
              </a:rPr>
              <a:t>)</a:t>
            </a:r>
            <a:endParaRPr lang="en-US" altLang="en-US" dirty="0" smtClean="0">
              <a:solidFill>
                <a:srgbClr val="0033CC"/>
              </a:solidFill>
            </a:endParaRPr>
          </a:p>
        </p:txBody>
      </p:sp>
      <p:sp>
        <p:nvSpPr>
          <p:cNvPr id="6148" name="Text Box 4"/>
          <p:cNvSpPr txBox="1">
            <a:spLocks noChangeArrowheads="1"/>
          </p:cNvSpPr>
          <p:nvPr/>
        </p:nvSpPr>
        <p:spPr bwMode="auto">
          <a:xfrm>
            <a:off x="685800" y="4495800"/>
            <a:ext cx="2286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50000"/>
              </a:spcBef>
              <a:buFontTx/>
              <a:buNone/>
            </a:pPr>
            <a:endParaRPr lang="en-US" altLang="en-US" sz="1800"/>
          </a:p>
        </p:txBody>
      </p:sp>
      <p:sp>
        <p:nvSpPr>
          <p:cNvPr id="8" name="TextBox 7"/>
          <p:cNvSpPr txBox="1"/>
          <p:nvPr/>
        </p:nvSpPr>
        <p:spPr>
          <a:xfrm>
            <a:off x="3886201" y="19050"/>
            <a:ext cx="1508315" cy="369332"/>
          </a:xfrm>
          <a:prstGeom prst="rect">
            <a:avLst/>
          </a:prstGeom>
          <a:noFill/>
        </p:spPr>
        <p:txBody>
          <a:bodyPr wrap="square" rtlCol="0">
            <a:spAutoFit/>
          </a:bodyPr>
          <a:lstStyle/>
          <a:p>
            <a:r>
              <a:rPr lang="en-US" b="1" dirty="0" smtClean="0">
                <a:solidFill>
                  <a:srgbClr val="FF0000"/>
                </a:solidFill>
              </a:rPr>
              <a:t>----- NOW</a:t>
            </a:r>
          </a:p>
        </p:txBody>
      </p:sp>
      <p:sp>
        <p:nvSpPr>
          <p:cNvPr id="10" name="TextBox 9"/>
          <p:cNvSpPr txBox="1"/>
          <p:nvPr/>
        </p:nvSpPr>
        <p:spPr>
          <a:xfrm>
            <a:off x="5433291" y="1219200"/>
            <a:ext cx="3048000" cy="2462213"/>
          </a:xfrm>
          <a:prstGeom prst="rect">
            <a:avLst/>
          </a:prstGeom>
          <a:noFill/>
        </p:spPr>
        <p:txBody>
          <a:bodyPr wrap="square" rtlCol="0">
            <a:spAutoFit/>
          </a:bodyPr>
          <a:lstStyle/>
          <a:p>
            <a:r>
              <a:rPr lang="en-US" sz="1400" dirty="0" smtClean="0"/>
              <a:t>Very interesting graphic &amp; details for the drought across the US based on the more generalized </a:t>
            </a:r>
            <a:r>
              <a:rPr lang="en-US" sz="1400" dirty="0" err="1" smtClean="0"/>
              <a:t>precip</a:t>
            </a:r>
            <a:r>
              <a:rPr lang="en-US" sz="1400" dirty="0" smtClean="0"/>
              <a:t> deficit/excess, the Standardized Precipitation Index (SPI). </a:t>
            </a:r>
            <a:endParaRPr lang="en-US" sz="1400" dirty="0"/>
          </a:p>
          <a:p>
            <a:r>
              <a:rPr lang="en-US" sz="1400" dirty="0" smtClean="0"/>
              <a:t>The dark brown and red colors, indicating standardized precipitation deficits, in the </a:t>
            </a:r>
            <a:r>
              <a:rPr lang="en-US" sz="1400" dirty="0"/>
              <a:t>v</a:t>
            </a:r>
            <a:r>
              <a:rPr lang="en-US" sz="1400" dirty="0" smtClean="0"/>
              <a:t>arious time periods, approximately correspond to the appropriate short/long term drought monitor regions and their intensities </a:t>
            </a:r>
          </a:p>
        </p:txBody>
      </p:sp>
      <p:cxnSp>
        <p:nvCxnSpPr>
          <p:cNvPr id="4" name="Straight Arrow Connector 3"/>
          <p:cNvCxnSpPr/>
          <p:nvPr/>
        </p:nvCxnSpPr>
        <p:spPr>
          <a:xfrm flipH="1" flipV="1">
            <a:off x="3352800" y="3681414"/>
            <a:ext cx="2209800" cy="1728786"/>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flipV="1">
            <a:off x="990602" y="3681414"/>
            <a:ext cx="4571998" cy="1728786"/>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flipV="1">
            <a:off x="1752600" y="1981200"/>
            <a:ext cx="3810000" cy="20574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116467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Number Placeholder 3"/>
          <p:cNvSpPr>
            <a:spLocks noGrp="1"/>
          </p:cNvSpPr>
          <p:nvPr>
            <p:ph type="sldNum" sz="quarter" idx="12"/>
          </p:nvPr>
        </p:nvSpPr>
        <p:spPr>
          <a:xfrm>
            <a:off x="8763000" y="6553200"/>
            <a:ext cx="381000" cy="276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22D848FF-6D97-4167-B3CC-57FCF4541E2D}" type="slidenum">
              <a:rPr lang="en-US" altLang="en-US" sz="1400" smtClean="0"/>
              <a:pPr eaLnBrk="1" hangingPunct="1">
                <a:spcBef>
                  <a:spcPct val="0"/>
                </a:spcBef>
                <a:buFontTx/>
                <a:buNone/>
              </a:pPr>
              <a:t>15</a:t>
            </a:fld>
            <a:endParaRPr lang="en-US" altLang="en-US" sz="1400" dirty="0" smtClean="0"/>
          </a:p>
        </p:txBody>
      </p:sp>
      <p:sp>
        <p:nvSpPr>
          <p:cNvPr id="7171" name="TextBox 1"/>
          <p:cNvSpPr txBox="1">
            <a:spLocks noChangeArrowheads="1"/>
          </p:cNvSpPr>
          <p:nvPr/>
        </p:nvSpPr>
        <p:spPr bwMode="auto">
          <a:xfrm>
            <a:off x="5638800" y="11113"/>
            <a:ext cx="31242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800" b="1">
                <a:latin typeface="Times New Roman" pitchFamily="18" charset="0"/>
              </a:rPr>
              <a:t>Recent US Temperatures</a:t>
            </a:r>
          </a:p>
        </p:txBody>
      </p:sp>
      <p:sp>
        <p:nvSpPr>
          <p:cNvPr id="7172" name="TextBox 2"/>
          <p:cNvSpPr txBox="1">
            <a:spLocks noChangeArrowheads="1"/>
          </p:cNvSpPr>
          <p:nvPr/>
        </p:nvSpPr>
        <p:spPr bwMode="auto">
          <a:xfrm>
            <a:off x="5105400" y="609600"/>
            <a:ext cx="4033838"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pPr>
            <a:r>
              <a:rPr lang="en-US" altLang="en-US" sz="1600" dirty="0" smtClean="0">
                <a:latin typeface="Times New Roman" pitchFamily="18" charset="0"/>
              </a:rPr>
              <a:t>In December, much of the country has been relatively warmer than normal, particularly the upper Midwest. </a:t>
            </a:r>
          </a:p>
          <a:p>
            <a:pPr eaLnBrk="1" hangingPunct="1">
              <a:spcBef>
                <a:spcPct val="0"/>
              </a:spcBef>
              <a:buNone/>
            </a:pPr>
            <a:endParaRPr lang="en-US" altLang="en-US" sz="1600" dirty="0">
              <a:latin typeface="Times New Roman" pitchFamily="18" charset="0"/>
            </a:endParaRPr>
          </a:p>
        </p:txBody>
      </p:sp>
      <p:pic>
        <p:nvPicPr>
          <p:cNvPr id="3" name="Picture 2" descr="https://www.cpc.ncep.noaa.gov/products/tanal/30day/mean/20190228.30day.mean.C.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 y="28575"/>
            <a:ext cx="4457700" cy="6753225"/>
          </a:xfrm>
          <a:prstGeom prst="rect">
            <a:avLst/>
          </a:prstGeom>
          <a:noFill/>
          <a:extLst>
            <a:ext uri="{909E8E84-426E-40DD-AFC4-6F175D3DCCD1}">
              <a14:hiddenFill xmlns:a14="http://schemas.microsoft.com/office/drawing/2010/main">
                <a:solidFill>
                  <a:srgbClr val="FFFFFF"/>
                </a:solidFill>
              </a14:hiddenFill>
            </a:ext>
          </a:extLst>
        </p:spPr>
      </p:pic>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3200400"/>
            <a:ext cx="4324350" cy="3352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5229297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1"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76351" y="4419600"/>
            <a:ext cx="2639049" cy="22145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218" name="TextBox 1"/>
          <p:cNvSpPr txBox="1">
            <a:spLocks noChangeArrowheads="1"/>
          </p:cNvSpPr>
          <p:nvPr/>
        </p:nvSpPr>
        <p:spPr bwMode="auto">
          <a:xfrm>
            <a:off x="2170545" y="3302168"/>
            <a:ext cx="14478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marL="0" indent="0" eaLnBrk="1" hangingPunct="1">
              <a:spcBef>
                <a:spcPct val="0"/>
              </a:spcBef>
              <a:buNone/>
            </a:pPr>
            <a:r>
              <a:rPr lang="en-US" altLang="en-US" sz="1200" dirty="0" smtClean="0">
                <a:latin typeface="Times New Roman" pitchFamily="18" charset="0"/>
              </a:rPr>
              <a:t>Northern  CA reservoirs beginning to show</a:t>
            </a:r>
          </a:p>
          <a:p>
            <a:pPr marL="0" indent="0" eaLnBrk="1" hangingPunct="1">
              <a:spcBef>
                <a:spcPct val="0"/>
              </a:spcBef>
              <a:buNone/>
            </a:pPr>
            <a:r>
              <a:rPr lang="en-US" altLang="en-US" sz="1200" dirty="0" smtClean="0">
                <a:latin typeface="Times New Roman" pitchFamily="18" charset="0"/>
              </a:rPr>
              <a:t>Weakness, but rainy season coming up!</a:t>
            </a:r>
            <a:endParaRPr lang="en-US" altLang="en-US" sz="1200" dirty="0">
              <a:latin typeface="Times New Roman" pitchFamily="18" charset="0"/>
            </a:endParaRPr>
          </a:p>
        </p:txBody>
      </p:sp>
      <p:sp>
        <p:nvSpPr>
          <p:cNvPr id="2" name="Rectangle 1"/>
          <p:cNvSpPr/>
          <p:nvPr/>
        </p:nvSpPr>
        <p:spPr>
          <a:xfrm>
            <a:off x="5855691" y="6550223"/>
            <a:ext cx="2983509" cy="307777"/>
          </a:xfrm>
          <a:prstGeom prst="rect">
            <a:avLst/>
          </a:prstGeom>
        </p:spPr>
        <p:txBody>
          <a:bodyPr wrap="none">
            <a:spAutoFit/>
          </a:bodyPr>
          <a:lstStyle/>
          <a:p>
            <a:r>
              <a:rPr lang="en-US" sz="1400" dirty="0"/>
              <a:t>https://fsapps.nwcg.gov/afm/index.php</a:t>
            </a:r>
          </a:p>
        </p:txBody>
      </p:sp>
      <p:sp>
        <p:nvSpPr>
          <p:cNvPr id="16" name="Slide Number Placeholder 3"/>
          <p:cNvSpPr>
            <a:spLocks noGrp="1"/>
          </p:cNvSpPr>
          <p:nvPr>
            <p:ph type="sldNum" sz="quarter" idx="12"/>
          </p:nvPr>
        </p:nvSpPr>
        <p:spPr>
          <a:xfrm>
            <a:off x="8763000" y="6553200"/>
            <a:ext cx="3810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22D848FF-6D97-4167-B3CC-57FCF4541E2D}" type="slidenum">
              <a:rPr lang="en-US" altLang="en-US" sz="1400" smtClean="0"/>
              <a:pPr eaLnBrk="1" hangingPunct="1">
                <a:spcBef>
                  <a:spcPct val="0"/>
                </a:spcBef>
                <a:buFontTx/>
                <a:buNone/>
              </a:pPr>
              <a:t>16</a:t>
            </a:fld>
            <a:endParaRPr lang="en-US" altLang="en-US" sz="1400" dirty="0" smtClean="0"/>
          </a:p>
        </p:txBody>
      </p:sp>
      <p:sp>
        <p:nvSpPr>
          <p:cNvPr id="8" name="Rectangle 7"/>
          <p:cNvSpPr/>
          <p:nvPr/>
        </p:nvSpPr>
        <p:spPr>
          <a:xfrm>
            <a:off x="5975845" y="3840911"/>
            <a:ext cx="2971800" cy="276999"/>
          </a:xfrm>
          <a:prstGeom prst="rect">
            <a:avLst/>
          </a:prstGeom>
        </p:spPr>
        <p:txBody>
          <a:bodyPr wrap="square">
            <a:spAutoFit/>
          </a:bodyPr>
          <a:lstStyle/>
          <a:p>
            <a:r>
              <a:rPr lang="en-US" sz="1200" dirty="0"/>
              <a:t>Reservoir Storage Summary for River </a:t>
            </a:r>
            <a:r>
              <a:rPr lang="en-US" sz="1200" dirty="0" smtClean="0"/>
              <a:t>Basins</a:t>
            </a:r>
            <a:endParaRPr lang="en-US" sz="1200" dirty="0"/>
          </a:p>
        </p:txBody>
      </p:sp>
      <p:sp>
        <p:nvSpPr>
          <p:cNvPr id="15" name="TextBox 14"/>
          <p:cNvSpPr txBox="1"/>
          <p:nvPr/>
        </p:nvSpPr>
        <p:spPr>
          <a:xfrm>
            <a:off x="6629400" y="4572000"/>
            <a:ext cx="507833" cy="369332"/>
          </a:xfrm>
          <a:prstGeom prst="rect">
            <a:avLst/>
          </a:prstGeom>
          <a:noFill/>
        </p:spPr>
        <p:txBody>
          <a:bodyPr wrap="square" rtlCol="0">
            <a:spAutoFit/>
          </a:bodyPr>
          <a:lstStyle/>
          <a:p>
            <a:r>
              <a:rPr lang="en-US" dirty="0" smtClean="0"/>
              <a:t>TX</a:t>
            </a:r>
            <a:endParaRPr lang="en-US" dirty="0"/>
          </a:p>
        </p:txBody>
      </p:sp>
      <p:sp>
        <p:nvSpPr>
          <p:cNvPr id="4" name="TextBox 3"/>
          <p:cNvSpPr txBox="1"/>
          <p:nvPr/>
        </p:nvSpPr>
        <p:spPr>
          <a:xfrm>
            <a:off x="2888964" y="48570"/>
            <a:ext cx="6223783" cy="307777"/>
          </a:xfrm>
          <a:prstGeom prst="rect">
            <a:avLst/>
          </a:prstGeom>
          <a:noFill/>
        </p:spPr>
        <p:txBody>
          <a:bodyPr wrap="square" rtlCol="0">
            <a:spAutoFit/>
          </a:bodyPr>
          <a:lstStyle/>
          <a:p>
            <a:r>
              <a:rPr lang="en-US" sz="1400" dirty="0" smtClean="0"/>
              <a:t>Water Reservoir Levels in some Western/Southern States!   And Snow Depth!!</a:t>
            </a:r>
            <a:endParaRPr lang="en-US" sz="1400" dirty="0"/>
          </a:p>
        </p:txBody>
      </p:sp>
      <p:pic>
        <p:nvPicPr>
          <p:cNvPr id="122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96763" y="356347"/>
            <a:ext cx="275237" cy="30726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53101" y="4180067"/>
            <a:ext cx="3314699" cy="1633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57200"/>
            <a:ext cx="4399830" cy="6172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29150" y="381000"/>
            <a:ext cx="4514850" cy="30577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9237331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u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4176712"/>
            <a:ext cx="3429000" cy="2193378"/>
          </a:xfrm>
          <a:prstGeom prst="rect">
            <a:avLst/>
          </a:prstGeom>
          <a:noFill/>
          <a:extLst>
            <a:ext uri="{909E8E84-426E-40DD-AFC4-6F175D3DCCD1}">
              <a14:hiddenFill xmlns:a14="http://schemas.microsoft.com/office/drawing/2010/main">
                <a:solidFill>
                  <a:srgbClr val="FFFFFF"/>
                </a:solidFill>
              </a14:hiddenFill>
            </a:ext>
          </a:extLst>
        </p:spPr>
      </p:pic>
      <p:pic>
        <p:nvPicPr>
          <p:cNvPr id="12306" name="Picture 2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4883" y="6106747"/>
            <a:ext cx="4179888" cy="657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290" name="Title 1"/>
          <p:cNvSpPr>
            <a:spLocks noGrp="1"/>
          </p:cNvSpPr>
          <p:nvPr>
            <p:ph type="title"/>
          </p:nvPr>
        </p:nvSpPr>
        <p:spPr>
          <a:xfrm>
            <a:off x="5105400" y="0"/>
            <a:ext cx="3810000" cy="534988"/>
          </a:xfrm>
        </p:spPr>
        <p:txBody>
          <a:bodyPr/>
          <a:lstStyle/>
          <a:p>
            <a:r>
              <a:rPr lang="en-US" altLang="en-US" sz="2800" dirty="0" smtClean="0"/>
              <a:t>Streamflow (USGS)</a:t>
            </a:r>
          </a:p>
        </p:txBody>
      </p:sp>
      <p:sp>
        <p:nvSpPr>
          <p:cNvPr id="12291" name="Slide Number Placeholder 3"/>
          <p:cNvSpPr>
            <a:spLocks noGrp="1"/>
          </p:cNvSpPr>
          <p:nvPr>
            <p:ph type="sldNum" sz="quarter" idx="12"/>
          </p:nvPr>
        </p:nvSpPr>
        <p:spPr>
          <a:xfrm>
            <a:off x="8763000" y="0"/>
            <a:ext cx="3810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19D3E67D-6992-482B-8B99-46C3D8C727D1}" type="slidenum">
              <a:rPr lang="en-US" altLang="en-US" sz="1400" smtClean="0"/>
              <a:pPr eaLnBrk="1" hangingPunct="1">
                <a:spcBef>
                  <a:spcPct val="0"/>
                </a:spcBef>
                <a:buFontTx/>
                <a:buNone/>
              </a:pPr>
              <a:t>17</a:t>
            </a:fld>
            <a:endParaRPr lang="en-US" altLang="en-US" sz="1400" smtClean="0"/>
          </a:p>
        </p:txBody>
      </p:sp>
      <p:pic>
        <p:nvPicPr>
          <p:cNvPr id="12292" name="Picture 9" descr="[color code fo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2457450"/>
            <a:ext cx="142875"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Picture 10" descr="[color code fo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2457450"/>
            <a:ext cx="142875"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4" name="Picture 11" descr="[color code fo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 y="2457450"/>
            <a:ext cx="142875" cy="13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5" name="Picture 12" descr="[color code fo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0" y="2457450"/>
            <a:ext cx="142875" cy="13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6" name="Picture 13" descr="[color code fo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7200" y="2457450"/>
            <a:ext cx="142875" cy="13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7" name="Picture 14" descr="[color code fo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7200" y="2457450"/>
            <a:ext cx="142875" cy="13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8" name="Picture 15" descr="[color code fo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57200" y="2457450"/>
            <a:ext cx="142875"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9" name="Picture 16" descr="[color code fo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57200" y="2457450"/>
            <a:ext cx="142875"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00" name="TextBox 5"/>
          <p:cNvSpPr txBox="1">
            <a:spLocks noChangeArrowheads="1"/>
          </p:cNvSpPr>
          <p:nvPr/>
        </p:nvSpPr>
        <p:spPr bwMode="auto">
          <a:xfrm>
            <a:off x="4800600" y="457200"/>
            <a:ext cx="4351338"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pPr>
            <a:r>
              <a:rPr lang="en-US" altLang="en-US" sz="1600" dirty="0" smtClean="0">
                <a:latin typeface="Times New Roman" pitchFamily="18" charset="0"/>
              </a:rPr>
              <a:t>Streamflow very good  in Texas &amp; eastward.!</a:t>
            </a:r>
          </a:p>
          <a:p>
            <a:pPr eaLnBrk="1" hangingPunct="1">
              <a:spcBef>
                <a:spcPct val="0"/>
              </a:spcBef>
            </a:pPr>
            <a:r>
              <a:rPr lang="en-US" altLang="en-US" sz="1600" dirty="0" smtClean="0">
                <a:latin typeface="Times New Roman" pitchFamily="18" charset="0"/>
              </a:rPr>
              <a:t>Washington and Oregon stream flows slightly worse than last month. </a:t>
            </a:r>
          </a:p>
          <a:p>
            <a:pPr eaLnBrk="1" hangingPunct="1">
              <a:spcBef>
                <a:spcPct val="0"/>
              </a:spcBef>
            </a:pPr>
            <a:r>
              <a:rPr lang="en-US" altLang="en-US" sz="1600" dirty="0" smtClean="0">
                <a:latin typeface="Times New Roman" pitchFamily="18" charset="0"/>
              </a:rPr>
              <a:t>New weakened </a:t>
            </a:r>
            <a:r>
              <a:rPr lang="en-US" altLang="en-US" sz="1600" dirty="0" err="1" smtClean="0">
                <a:latin typeface="Times New Roman" pitchFamily="18" charset="0"/>
              </a:rPr>
              <a:t>streamflows</a:t>
            </a:r>
            <a:r>
              <a:rPr lang="en-US" altLang="en-US" sz="1600" dirty="0" smtClean="0">
                <a:latin typeface="Times New Roman" pitchFamily="18" charset="0"/>
              </a:rPr>
              <a:t> along/near Gulf coast in February and in March.</a:t>
            </a:r>
          </a:p>
        </p:txBody>
      </p:sp>
      <p:sp>
        <p:nvSpPr>
          <p:cNvPr id="12304" name="TextBox 1"/>
          <p:cNvSpPr txBox="1">
            <a:spLocks noChangeArrowheads="1"/>
          </p:cNvSpPr>
          <p:nvPr/>
        </p:nvSpPr>
        <p:spPr bwMode="auto">
          <a:xfrm>
            <a:off x="4751815" y="2027006"/>
            <a:ext cx="417988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200" b="1" dirty="0">
                <a:solidFill>
                  <a:srgbClr val="FF0000"/>
                </a:solidFill>
                <a:latin typeface="Times New Roman" pitchFamily="18" charset="0"/>
              </a:rPr>
              <a:t>Map shows only  below normal </a:t>
            </a:r>
            <a:r>
              <a:rPr lang="en-US" altLang="en-US" sz="1200" b="1" u="sng" dirty="0">
                <a:solidFill>
                  <a:srgbClr val="FF0000"/>
                </a:solidFill>
                <a:latin typeface="Times New Roman" pitchFamily="18" charset="0"/>
              </a:rPr>
              <a:t>7-day average streamflow </a:t>
            </a:r>
            <a:r>
              <a:rPr lang="en-US" altLang="en-US" sz="1200" b="1" dirty="0">
                <a:solidFill>
                  <a:srgbClr val="FF0000"/>
                </a:solidFill>
                <a:latin typeface="Times New Roman" pitchFamily="18" charset="0"/>
              </a:rPr>
              <a:t>compared to historical streamflow for the day of </a:t>
            </a:r>
            <a:r>
              <a:rPr lang="en-US" altLang="en-US" sz="1200" b="1" dirty="0" smtClean="0">
                <a:solidFill>
                  <a:srgbClr val="FF0000"/>
                </a:solidFill>
                <a:latin typeface="Times New Roman" pitchFamily="18" charset="0"/>
              </a:rPr>
              <a:t>year.</a:t>
            </a:r>
            <a:endParaRPr lang="en-US" altLang="en-US" sz="1200" dirty="0">
              <a:solidFill>
                <a:srgbClr val="FF0000"/>
              </a:solidFill>
              <a:latin typeface="Times New Roman" pitchFamily="18" charset="0"/>
            </a:endParaRPr>
          </a:p>
        </p:txBody>
      </p:sp>
      <p:sp>
        <p:nvSpPr>
          <p:cNvPr id="2" name="TextBox 1"/>
          <p:cNvSpPr txBox="1"/>
          <p:nvPr/>
        </p:nvSpPr>
        <p:spPr>
          <a:xfrm>
            <a:off x="7012527" y="3667780"/>
            <a:ext cx="2131473" cy="738664"/>
          </a:xfrm>
          <a:prstGeom prst="rect">
            <a:avLst/>
          </a:prstGeom>
          <a:noFill/>
        </p:spPr>
        <p:txBody>
          <a:bodyPr wrap="square" rtlCol="0">
            <a:spAutoFit/>
          </a:bodyPr>
          <a:lstStyle/>
          <a:p>
            <a:pPr algn="ctr"/>
            <a:r>
              <a:rPr lang="en-US" sz="1400" dirty="0" smtClean="0">
                <a:solidFill>
                  <a:srgbClr val="FF0000"/>
                </a:solidFill>
              </a:rPr>
              <a:t>One month ago (left)  &amp; </a:t>
            </a:r>
          </a:p>
          <a:p>
            <a:pPr algn="ctr"/>
            <a:endParaRPr lang="en-US" sz="1400" dirty="0" smtClean="0">
              <a:solidFill>
                <a:srgbClr val="FF0000"/>
              </a:solidFill>
            </a:endParaRPr>
          </a:p>
          <a:p>
            <a:pPr algn="ctr"/>
            <a:r>
              <a:rPr lang="en-US" sz="1400" dirty="0" smtClean="0">
                <a:solidFill>
                  <a:srgbClr val="FF0000"/>
                </a:solidFill>
              </a:rPr>
              <a:t>Now (below)</a:t>
            </a:r>
            <a:endParaRPr lang="en-US" sz="1400" dirty="0">
              <a:solidFill>
                <a:srgbClr val="FF0000"/>
              </a:solidFill>
            </a:endParaRPr>
          </a:p>
        </p:txBody>
      </p:sp>
      <p:cxnSp>
        <p:nvCxnSpPr>
          <p:cNvPr id="7" name="Straight Arrow Connector 6"/>
          <p:cNvCxnSpPr/>
          <p:nvPr/>
        </p:nvCxnSpPr>
        <p:spPr>
          <a:xfrm>
            <a:off x="3962400" y="609600"/>
            <a:ext cx="0" cy="5181600"/>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495300" y="609600"/>
            <a:ext cx="0" cy="3657600"/>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0" name="Slide Number Placeholder 3"/>
          <p:cNvSpPr txBox="1">
            <a:spLocks/>
          </p:cNvSpPr>
          <p:nvPr/>
        </p:nvSpPr>
        <p:spPr bwMode="auto">
          <a:xfrm>
            <a:off x="8763000" y="6553200"/>
            <a:ext cx="381000" cy="30480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20000"/>
              </a:spcBef>
              <a:spcAft>
                <a:spcPct val="0"/>
              </a:spcAft>
              <a:buChar char="•"/>
              <a:defRPr sz="3200" kern="1200">
                <a:solidFill>
                  <a:schemeClr val="tx1"/>
                </a:solidFill>
                <a:latin typeface="Arial" pitchFamily="34" charset="0"/>
                <a:ea typeface="+mn-ea"/>
                <a:cs typeface="Arial" pitchFamily="34" charset="0"/>
              </a:defRPr>
            </a:lvl1pPr>
            <a:lvl2pPr marL="742950" indent="-285750" algn="l" rtl="0" eaLnBrk="0" fontAlgn="base" hangingPunct="0">
              <a:spcBef>
                <a:spcPct val="20000"/>
              </a:spcBef>
              <a:spcAft>
                <a:spcPct val="0"/>
              </a:spcAft>
              <a:buChar char="–"/>
              <a:defRPr sz="2800" kern="1200">
                <a:solidFill>
                  <a:schemeClr val="tx1"/>
                </a:solidFill>
                <a:latin typeface="Arial" pitchFamily="34" charset="0"/>
                <a:ea typeface="+mn-ea"/>
                <a:cs typeface="Arial" pitchFamily="34" charset="0"/>
              </a:defRPr>
            </a:lvl2pPr>
            <a:lvl3pPr marL="1143000" indent="-228600" algn="l" rtl="0" eaLnBrk="0" fontAlgn="base" hangingPunct="0">
              <a:spcBef>
                <a:spcPct val="20000"/>
              </a:spcBef>
              <a:spcAft>
                <a:spcPct val="0"/>
              </a:spcAft>
              <a:buChar char="•"/>
              <a:defRPr sz="2400" kern="1200">
                <a:solidFill>
                  <a:schemeClr val="tx1"/>
                </a:solidFill>
                <a:latin typeface="Arial" pitchFamily="34" charset="0"/>
                <a:ea typeface="+mn-ea"/>
                <a:cs typeface="Arial" pitchFamily="34" charset="0"/>
              </a:defRPr>
            </a:lvl3pPr>
            <a:lvl4pPr marL="1600200" indent="-228600" algn="l" rtl="0" eaLnBrk="0" fontAlgn="base" hangingPunct="0">
              <a:spcBef>
                <a:spcPct val="20000"/>
              </a:spcBef>
              <a:spcAft>
                <a:spcPct val="0"/>
              </a:spcAft>
              <a:buChar char="–"/>
              <a:defRPr sz="2000" kern="1200">
                <a:solidFill>
                  <a:schemeClr val="tx1"/>
                </a:solidFill>
                <a:latin typeface="Arial" pitchFamily="34" charset="0"/>
                <a:ea typeface="+mn-ea"/>
                <a:cs typeface="Arial" pitchFamily="34" charset="0"/>
              </a:defRPr>
            </a:lvl4pPr>
            <a:lvl5pPr marL="2057400" indent="-228600" algn="l" rtl="0" eaLnBrk="0" fontAlgn="base" hangingPunct="0">
              <a:spcBef>
                <a:spcPct val="20000"/>
              </a:spcBef>
              <a:spcAft>
                <a:spcPct val="0"/>
              </a:spcAft>
              <a:buChar char="»"/>
              <a:defRPr sz="2000" kern="1200">
                <a:solidFill>
                  <a:schemeClr val="tx1"/>
                </a:solidFill>
                <a:latin typeface="Arial" pitchFamily="34" charset="0"/>
                <a:ea typeface="+mn-ea"/>
                <a:cs typeface="Arial" pitchFamily="34" charset="0"/>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9pPr>
          </a:lstStyle>
          <a:p>
            <a:pPr eaLnBrk="1" hangingPunct="1">
              <a:spcBef>
                <a:spcPct val="0"/>
              </a:spcBef>
              <a:buFontTx/>
              <a:buNone/>
            </a:pPr>
            <a:fld id="{22D848FF-6D97-4167-B3CC-57FCF4541E2D}" type="slidenum">
              <a:rPr lang="en-US" altLang="en-US" sz="1400" smtClean="0"/>
              <a:pPr eaLnBrk="1" hangingPunct="1">
                <a:spcBef>
                  <a:spcPct val="0"/>
                </a:spcBef>
                <a:buFontTx/>
                <a:buNone/>
              </a:pPr>
              <a:t>17</a:t>
            </a:fld>
            <a:endParaRPr lang="en-US" altLang="en-US" sz="1400" dirty="0" smtClean="0"/>
          </a:p>
        </p:txBody>
      </p:sp>
      <p:pic>
        <p:nvPicPr>
          <p:cNvPr id="12301" name="Picture 31" descr="map legend"/>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33400" y="6396597"/>
            <a:ext cx="3200400" cy="461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Arrow Connector 8"/>
          <p:cNvCxnSpPr/>
          <p:nvPr/>
        </p:nvCxnSpPr>
        <p:spPr>
          <a:xfrm>
            <a:off x="9372600" y="609600"/>
            <a:ext cx="914400" cy="914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1266" name="Picture 2" descr="us"/>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57200" y="2073822"/>
            <a:ext cx="3429000" cy="2193378"/>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below normal 7-day average streamflow condition map"/>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419600" y="2460668"/>
            <a:ext cx="2705100" cy="1730332"/>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s"/>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57200" y="0"/>
            <a:ext cx="3429000" cy="21336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400800" y="4320988"/>
            <a:ext cx="2743200" cy="17750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Oval 3"/>
          <p:cNvSpPr/>
          <p:nvPr/>
        </p:nvSpPr>
        <p:spPr>
          <a:xfrm rot="20546049">
            <a:off x="2246192" y="5566200"/>
            <a:ext cx="1155961" cy="27888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Arrow Connector 5"/>
          <p:cNvCxnSpPr/>
          <p:nvPr/>
        </p:nvCxnSpPr>
        <p:spPr>
          <a:xfrm>
            <a:off x="5867400" y="3810000"/>
            <a:ext cx="2058463" cy="1863510"/>
          </a:xfrm>
          <a:prstGeom prst="straightConnector1">
            <a:avLst/>
          </a:prstGeom>
          <a:ln>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a:off x="4876800" y="2819400"/>
            <a:ext cx="1818027" cy="1595793"/>
          </a:xfrm>
          <a:prstGeom prst="straightConnector1">
            <a:avLst/>
          </a:prstGeom>
          <a:ln>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Number Placeholder 3"/>
          <p:cNvSpPr>
            <a:spLocks noGrp="1"/>
          </p:cNvSpPr>
          <p:nvPr>
            <p:ph type="sldNum" sz="quarter" idx="12"/>
          </p:nvPr>
        </p:nvSpPr>
        <p:spPr>
          <a:xfrm>
            <a:off x="8686800" y="6553200"/>
            <a:ext cx="447964"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42817CA4-6823-4FAC-A1F5-F61DE3996292}" type="slidenum">
              <a:rPr lang="en-US" altLang="en-US" sz="1400" smtClean="0"/>
              <a:pPr eaLnBrk="1" hangingPunct="1">
                <a:spcBef>
                  <a:spcPct val="0"/>
                </a:spcBef>
                <a:buFontTx/>
                <a:buNone/>
              </a:pPr>
              <a:t>18</a:t>
            </a:fld>
            <a:endParaRPr lang="en-US" altLang="en-US" sz="1400" dirty="0" smtClean="0"/>
          </a:p>
        </p:txBody>
      </p:sp>
      <p:graphicFrame>
        <p:nvGraphicFramePr>
          <p:cNvPr id="5" name="Table 4"/>
          <p:cNvGraphicFramePr>
            <a:graphicFrameLocks noGrp="1"/>
          </p:cNvGraphicFramePr>
          <p:nvPr>
            <p:extLst>
              <p:ext uri="{D42A27DB-BD31-4B8C-83A1-F6EECF244321}">
                <p14:modId xmlns:p14="http://schemas.microsoft.com/office/powerpoint/2010/main" val="4008118253"/>
              </p:ext>
            </p:extLst>
          </p:nvPr>
        </p:nvGraphicFramePr>
        <p:xfrm>
          <a:off x="391886" y="0"/>
          <a:ext cx="8305800" cy="5730240"/>
        </p:xfrm>
        <a:graphic>
          <a:graphicData uri="http://schemas.openxmlformats.org/drawingml/2006/table">
            <a:tbl>
              <a:tblPr/>
              <a:tblGrid>
                <a:gridCol w="8305800"/>
              </a:tblGrid>
              <a:tr h="647700">
                <a:tc>
                  <a:txBody>
                    <a:bodyPr/>
                    <a:lstStyle>
                      <a:lvl1pPr eaLnBrk="0" hangingPunct="0">
                        <a:spcBef>
                          <a:spcPct val="20000"/>
                        </a:spcBef>
                        <a:defRPr sz="2800">
                          <a:solidFill>
                            <a:schemeClr val="tx1"/>
                          </a:solidFill>
                          <a:latin typeface="Arial" pitchFamily="34" charset="0"/>
                        </a:defRPr>
                      </a:lvl1pPr>
                      <a:lvl2pPr marL="742950" indent="-285750" eaLnBrk="0" hangingPunct="0">
                        <a:spcBef>
                          <a:spcPct val="20000"/>
                        </a:spcBef>
                        <a:defRPr sz="2400">
                          <a:solidFill>
                            <a:schemeClr val="tx1"/>
                          </a:solidFill>
                          <a:latin typeface="Arial" pitchFamily="34" charset="0"/>
                        </a:defRPr>
                      </a:lvl2pPr>
                      <a:lvl3pPr marL="1143000" indent="-228600" eaLnBrk="0" hangingPunct="0">
                        <a:spcBef>
                          <a:spcPct val="20000"/>
                        </a:spcBef>
                        <a:defRPr sz="2000">
                          <a:solidFill>
                            <a:schemeClr val="tx1"/>
                          </a:solidFill>
                          <a:latin typeface="Arial" pitchFamily="34" charset="0"/>
                        </a:defRPr>
                      </a:lvl3pPr>
                      <a:lvl4pPr marL="1600200" indent="-228600" eaLnBrk="0" hangingPunct="0">
                        <a:spcBef>
                          <a:spcPct val="20000"/>
                        </a:spcBef>
                        <a:defRPr>
                          <a:solidFill>
                            <a:schemeClr val="tx1"/>
                          </a:solidFill>
                          <a:latin typeface="Arial" pitchFamily="34" charset="0"/>
                        </a:defRPr>
                      </a:lvl4pPr>
                      <a:lvl5pPr marL="2057400" indent="-228600"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dirty="0" smtClean="0">
                          <a:ln>
                            <a:noFill/>
                          </a:ln>
                          <a:solidFill>
                            <a:schemeClr val="tx1"/>
                          </a:solidFill>
                          <a:effectLst/>
                          <a:latin typeface="verdana,arial,serif"/>
                          <a:cs typeface="Arial" pitchFamily="34" charset="0"/>
                        </a:rPr>
                        <a:t>EL NIÑO/SOUTHERN OSCILLATION (ENSO)</a:t>
                      </a:r>
                      <a:endParaRPr kumimoji="0" lang="en-US" altLang="en-US" sz="2000" b="0" i="0" u="none" strike="noStrike" cap="none" normalizeH="0" baseline="0" dirty="0" smtClean="0">
                        <a:ln>
                          <a:noFill/>
                        </a:ln>
                        <a:solidFill>
                          <a:schemeClr val="tx1"/>
                        </a:solidFill>
                        <a:effectLst/>
                        <a:latin typeface="Arial" pitchFamily="34" charset="0"/>
                        <a:cs typeface="Arial" pitchFamily="34" charset="0"/>
                      </a:endParaRPr>
                    </a:p>
                  </a:txBody>
                  <a:tcPr marL="19050" marR="19050" marT="19050" marB="19050" anchor="ctr" horzOverflow="overflow">
                    <a:lnL>
                      <a:noFill/>
                    </a:lnL>
                    <a:lnR>
                      <a:noFill/>
                    </a:lnR>
                    <a:lnT>
                      <a:noFill/>
                    </a:lnT>
                    <a:lnB>
                      <a:noFill/>
                    </a:lnB>
                    <a:lnTlToBr>
                      <a:noFill/>
                    </a:lnTlToBr>
                    <a:lnBlToTr>
                      <a:noFill/>
                    </a:lnBlToTr>
                    <a:noFill/>
                  </a:tcPr>
                </a:tc>
              </a:tr>
              <a:tr h="342900">
                <a:tc>
                  <a:txBody>
                    <a:bodyPr/>
                    <a:lstStyle>
                      <a:lvl1pPr eaLnBrk="0" hangingPunct="0">
                        <a:spcBef>
                          <a:spcPct val="20000"/>
                        </a:spcBef>
                        <a:defRPr sz="2800">
                          <a:solidFill>
                            <a:schemeClr val="tx1"/>
                          </a:solidFill>
                          <a:latin typeface="Arial" pitchFamily="34" charset="0"/>
                        </a:defRPr>
                      </a:lvl1pPr>
                      <a:lvl2pPr marL="742950" indent="-285750" eaLnBrk="0" hangingPunct="0">
                        <a:spcBef>
                          <a:spcPct val="20000"/>
                        </a:spcBef>
                        <a:defRPr sz="2400">
                          <a:solidFill>
                            <a:schemeClr val="tx1"/>
                          </a:solidFill>
                          <a:latin typeface="Arial" pitchFamily="34" charset="0"/>
                        </a:defRPr>
                      </a:lvl2pPr>
                      <a:lvl3pPr marL="1143000" indent="-228600" eaLnBrk="0" hangingPunct="0">
                        <a:spcBef>
                          <a:spcPct val="20000"/>
                        </a:spcBef>
                        <a:defRPr sz="2000">
                          <a:solidFill>
                            <a:schemeClr val="tx1"/>
                          </a:solidFill>
                          <a:latin typeface="Arial" pitchFamily="34" charset="0"/>
                        </a:defRPr>
                      </a:lvl3pPr>
                      <a:lvl4pPr marL="1600200" indent="-228600" eaLnBrk="0" hangingPunct="0">
                        <a:spcBef>
                          <a:spcPct val="20000"/>
                        </a:spcBef>
                        <a:defRPr>
                          <a:solidFill>
                            <a:schemeClr val="tx1"/>
                          </a:solidFill>
                          <a:latin typeface="Arial" pitchFamily="34" charset="0"/>
                        </a:defRPr>
                      </a:lvl4pPr>
                      <a:lvl5pPr marL="2057400" indent="-228600"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dirty="0" smtClean="0">
                          <a:ln>
                            <a:noFill/>
                          </a:ln>
                          <a:solidFill>
                            <a:schemeClr val="tx1"/>
                          </a:solidFill>
                          <a:effectLst/>
                          <a:latin typeface="verdana,arial,serif"/>
                          <a:cs typeface="Arial" pitchFamily="34" charset="0"/>
                        </a:rPr>
                        <a:t>DIAGNOSTIC DISCUSSION</a:t>
                      </a:r>
                      <a:endParaRPr kumimoji="0" lang="en-US" altLang="en-US" sz="2000" b="0" i="0" u="none" strike="noStrike" cap="none" normalizeH="0" baseline="0" dirty="0" smtClean="0">
                        <a:ln>
                          <a:noFill/>
                        </a:ln>
                        <a:solidFill>
                          <a:schemeClr val="tx1"/>
                        </a:solidFill>
                        <a:effectLst/>
                        <a:latin typeface="Arial" pitchFamily="34" charset="0"/>
                        <a:cs typeface="Arial" pitchFamily="34" charset="0"/>
                      </a:endParaRPr>
                    </a:p>
                  </a:txBody>
                  <a:tcPr marL="19050" marR="19050" marT="19050" marB="19050" anchor="ctr" horzOverflow="overflow">
                    <a:lnL>
                      <a:noFill/>
                    </a:lnL>
                    <a:lnR>
                      <a:noFill/>
                    </a:lnR>
                    <a:lnT>
                      <a:noFill/>
                    </a:lnT>
                    <a:lnB>
                      <a:noFill/>
                    </a:lnB>
                    <a:lnTlToBr>
                      <a:noFill/>
                    </a:lnTlToBr>
                    <a:lnBlToTr>
                      <a:noFill/>
                    </a:lnBlToTr>
                    <a:noFill/>
                  </a:tcPr>
                </a:tc>
              </a:tr>
              <a:tr h="1562100">
                <a:tc>
                  <a:txBody>
                    <a:bodyPr/>
                    <a:lstStyle>
                      <a:lvl1pPr eaLnBrk="0" hangingPunct="0">
                        <a:spcBef>
                          <a:spcPct val="20000"/>
                        </a:spcBef>
                        <a:defRPr sz="2800">
                          <a:solidFill>
                            <a:schemeClr val="tx1"/>
                          </a:solidFill>
                          <a:latin typeface="Arial" pitchFamily="34" charset="0"/>
                        </a:defRPr>
                      </a:lvl1pPr>
                      <a:lvl2pPr marL="742950" indent="-285750" eaLnBrk="0" hangingPunct="0">
                        <a:spcBef>
                          <a:spcPct val="20000"/>
                        </a:spcBef>
                        <a:defRPr sz="2400">
                          <a:solidFill>
                            <a:schemeClr val="tx1"/>
                          </a:solidFill>
                          <a:latin typeface="Arial" pitchFamily="34" charset="0"/>
                        </a:defRPr>
                      </a:lvl2pPr>
                      <a:lvl3pPr marL="1143000" indent="-228600" eaLnBrk="0" hangingPunct="0">
                        <a:spcBef>
                          <a:spcPct val="20000"/>
                        </a:spcBef>
                        <a:defRPr sz="2000">
                          <a:solidFill>
                            <a:schemeClr val="tx1"/>
                          </a:solidFill>
                          <a:latin typeface="Arial" pitchFamily="34" charset="0"/>
                        </a:defRPr>
                      </a:lvl3pPr>
                      <a:lvl4pPr marL="1600200" indent="-228600" eaLnBrk="0" hangingPunct="0">
                        <a:spcBef>
                          <a:spcPct val="20000"/>
                        </a:spcBef>
                        <a:defRPr>
                          <a:solidFill>
                            <a:schemeClr val="tx1"/>
                          </a:solidFill>
                          <a:latin typeface="Arial" pitchFamily="34" charset="0"/>
                        </a:defRPr>
                      </a:lvl4pPr>
                      <a:lvl5pPr marL="2057400" indent="-228600"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dirty="0" smtClean="0">
                          <a:ln>
                            <a:noFill/>
                          </a:ln>
                          <a:solidFill>
                            <a:schemeClr val="tx1"/>
                          </a:solidFill>
                          <a:effectLst/>
                          <a:latin typeface="verdana,arial,serif"/>
                          <a:cs typeface="Arial" pitchFamily="34" charset="0"/>
                        </a:rPr>
                        <a:t>issued by</a:t>
                      </a:r>
                      <a:r>
                        <a:rPr kumimoji="0" lang="en-US" altLang="en-US" sz="2000" b="0" i="0" u="none" strike="noStrike" cap="none" normalizeH="0" baseline="0" dirty="0" smtClean="0">
                          <a:ln>
                            <a:noFill/>
                          </a:ln>
                          <a:solidFill>
                            <a:schemeClr val="tx1"/>
                          </a:solidFill>
                          <a:effectLst/>
                          <a:latin typeface="Arial" pitchFamily="34" charset="0"/>
                          <a:cs typeface="Arial" pitchFamily="34" charset="0"/>
                        </a:rPr>
                        <a:t/>
                      </a:r>
                      <a:br>
                        <a:rPr kumimoji="0" lang="en-US" altLang="en-US" sz="2000" b="0" i="0" u="none" strike="noStrike" cap="none" normalizeH="0" baseline="0" dirty="0" smtClean="0">
                          <a:ln>
                            <a:noFill/>
                          </a:ln>
                          <a:solidFill>
                            <a:schemeClr val="tx1"/>
                          </a:solidFill>
                          <a:effectLst/>
                          <a:latin typeface="Arial" pitchFamily="34" charset="0"/>
                          <a:cs typeface="Arial" pitchFamily="34" charset="0"/>
                        </a:rPr>
                      </a:br>
                      <a:r>
                        <a:rPr kumimoji="0" lang="en-US" altLang="en-US" sz="2000" b="0" i="0" u="none" strike="noStrike" cap="none" normalizeH="0" baseline="0" dirty="0" smtClean="0">
                          <a:ln>
                            <a:noFill/>
                          </a:ln>
                          <a:solidFill>
                            <a:schemeClr val="tx1"/>
                          </a:solidFill>
                          <a:effectLst/>
                          <a:latin typeface="verdana,arial,serif"/>
                          <a:cs typeface="Arial" pitchFamily="34" charset="0"/>
                        </a:rPr>
                        <a:t>CLIMATE PREDICTION CENTER/NCEP/NWS</a:t>
                      </a:r>
                      <a:br>
                        <a:rPr kumimoji="0" lang="en-US" altLang="en-US" sz="2000" b="0" i="0" u="none" strike="noStrike" cap="none" normalizeH="0" baseline="0" dirty="0" smtClean="0">
                          <a:ln>
                            <a:noFill/>
                          </a:ln>
                          <a:solidFill>
                            <a:schemeClr val="tx1"/>
                          </a:solidFill>
                          <a:effectLst/>
                          <a:latin typeface="verdana,arial,serif"/>
                          <a:cs typeface="Arial" pitchFamily="34" charset="0"/>
                        </a:rPr>
                      </a:br>
                      <a:r>
                        <a:rPr kumimoji="0" lang="en-US" altLang="en-US" sz="2000" b="0" i="0" u="none" strike="noStrike" cap="none" normalizeH="0" baseline="0" dirty="0" smtClean="0">
                          <a:ln>
                            <a:noFill/>
                          </a:ln>
                          <a:solidFill>
                            <a:schemeClr val="tx1"/>
                          </a:solidFill>
                          <a:effectLst/>
                          <a:latin typeface="verdana,arial,serif"/>
                          <a:cs typeface="Arial" pitchFamily="34" charset="0"/>
                        </a:rPr>
                        <a:t>and the International Research Institute for Climate and Society</a:t>
                      </a:r>
                      <a:endParaRPr kumimoji="0" lang="en-US" altLang="en-US" sz="2000" b="0" i="0" u="none" strike="noStrike" cap="none" normalizeH="0" baseline="0" dirty="0" smtClean="0">
                        <a:ln>
                          <a:noFill/>
                        </a:ln>
                        <a:solidFill>
                          <a:schemeClr val="tx1"/>
                        </a:solidFill>
                        <a:effectLst/>
                        <a:latin typeface="Arial" pitchFamily="34" charset="0"/>
                        <a:cs typeface="Arial" pitchFamily="34" charset="0"/>
                      </a:endParaRPr>
                    </a:p>
                  </a:txBody>
                  <a:tcPr marL="19050" marR="19050" marT="19050" marB="19050" anchor="ctr" horzOverflow="overflow">
                    <a:lnL>
                      <a:noFill/>
                    </a:lnL>
                    <a:lnR>
                      <a:noFill/>
                    </a:lnR>
                    <a:lnT>
                      <a:noFill/>
                    </a:lnT>
                    <a:lnB>
                      <a:noFill/>
                    </a:lnB>
                    <a:lnTlToBr>
                      <a:noFill/>
                    </a:lnTlToBr>
                    <a:lnBlToTr>
                      <a:noFill/>
                    </a:lnBlToTr>
                    <a:noFill/>
                  </a:tcPr>
                </a:tc>
              </a:tr>
              <a:tr h="342900">
                <a:tc>
                  <a:txBody>
                    <a:bodyPr/>
                    <a:lstStyle>
                      <a:lvl1pPr eaLnBrk="0" hangingPunct="0">
                        <a:spcBef>
                          <a:spcPct val="20000"/>
                        </a:spcBef>
                        <a:defRPr sz="2800">
                          <a:solidFill>
                            <a:schemeClr val="tx1"/>
                          </a:solidFill>
                          <a:latin typeface="Arial" pitchFamily="34" charset="0"/>
                        </a:defRPr>
                      </a:lvl1pPr>
                      <a:lvl2pPr marL="742950" indent="-285750" eaLnBrk="0" hangingPunct="0">
                        <a:spcBef>
                          <a:spcPct val="20000"/>
                        </a:spcBef>
                        <a:defRPr sz="2400">
                          <a:solidFill>
                            <a:schemeClr val="tx1"/>
                          </a:solidFill>
                          <a:latin typeface="Arial" pitchFamily="34" charset="0"/>
                        </a:defRPr>
                      </a:lvl2pPr>
                      <a:lvl3pPr marL="1143000" indent="-228600" eaLnBrk="0" hangingPunct="0">
                        <a:spcBef>
                          <a:spcPct val="20000"/>
                        </a:spcBef>
                        <a:defRPr sz="2000">
                          <a:solidFill>
                            <a:schemeClr val="tx1"/>
                          </a:solidFill>
                          <a:latin typeface="Arial" pitchFamily="34" charset="0"/>
                        </a:defRPr>
                      </a:lvl3pPr>
                      <a:lvl4pPr marL="1600200" indent="-228600" eaLnBrk="0" hangingPunct="0">
                        <a:spcBef>
                          <a:spcPct val="20000"/>
                        </a:spcBef>
                        <a:defRPr>
                          <a:solidFill>
                            <a:schemeClr val="tx1"/>
                          </a:solidFill>
                          <a:latin typeface="Arial" pitchFamily="34" charset="0"/>
                        </a:defRPr>
                      </a:lvl4pPr>
                      <a:lvl5pPr marL="2057400" indent="-228600"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1" i="0" u="sng" strike="noStrike" cap="none" normalizeH="0" baseline="0" dirty="0" smtClean="0">
                          <a:ln>
                            <a:noFill/>
                          </a:ln>
                          <a:solidFill>
                            <a:srgbClr val="FF0000"/>
                          </a:solidFill>
                          <a:effectLst/>
                          <a:latin typeface="verdana,arial,serif"/>
                          <a:cs typeface="Arial" pitchFamily="34" charset="0"/>
                        </a:rPr>
                        <a:t>14  March  2019</a:t>
                      </a:r>
                      <a:endParaRPr kumimoji="0" lang="en-US" altLang="en-US" sz="2000" b="1" i="0" u="sng" strike="noStrike" cap="none" normalizeH="0" baseline="0" dirty="0" smtClean="0">
                        <a:ln>
                          <a:noFill/>
                        </a:ln>
                        <a:solidFill>
                          <a:srgbClr val="FF0000"/>
                        </a:solidFill>
                        <a:effectLst/>
                        <a:latin typeface="Arial" pitchFamily="34" charset="0"/>
                        <a:cs typeface="Arial" pitchFamily="34" charset="0"/>
                      </a:endParaRPr>
                    </a:p>
                  </a:txBody>
                  <a:tcPr marL="19050" marR="19050" marT="19050" marB="19050" anchor="ctr" horzOverflow="overflow">
                    <a:lnL>
                      <a:noFill/>
                    </a:lnL>
                    <a:lnR>
                      <a:noFill/>
                    </a:lnR>
                    <a:lnT>
                      <a:noFill/>
                    </a:lnT>
                    <a:lnB>
                      <a:noFill/>
                    </a:lnB>
                    <a:lnTlToBr>
                      <a:noFill/>
                    </a:lnTlToBr>
                    <a:lnBlToTr>
                      <a:noFill/>
                    </a:lnBlToTr>
                    <a:noFill/>
                  </a:tcPr>
                </a:tc>
              </a:tr>
              <a:tr h="76200">
                <a:tc>
                  <a:txBody>
                    <a:bodyPr/>
                    <a:lstStyle>
                      <a:lvl1pPr eaLnBrk="0" hangingPunct="0">
                        <a:spcBef>
                          <a:spcPct val="20000"/>
                        </a:spcBef>
                        <a:defRPr sz="2800">
                          <a:solidFill>
                            <a:schemeClr val="tx1"/>
                          </a:solidFill>
                          <a:latin typeface="Arial" pitchFamily="34" charset="0"/>
                        </a:defRPr>
                      </a:lvl1pPr>
                      <a:lvl2pPr marL="742950" indent="-285750" eaLnBrk="0" hangingPunct="0">
                        <a:spcBef>
                          <a:spcPct val="20000"/>
                        </a:spcBef>
                        <a:defRPr sz="2400">
                          <a:solidFill>
                            <a:schemeClr val="tx1"/>
                          </a:solidFill>
                          <a:latin typeface="Arial" pitchFamily="34" charset="0"/>
                        </a:defRPr>
                      </a:lvl2pPr>
                      <a:lvl3pPr marL="1143000" indent="-228600" eaLnBrk="0" hangingPunct="0">
                        <a:spcBef>
                          <a:spcPct val="20000"/>
                        </a:spcBef>
                        <a:defRPr sz="2000">
                          <a:solidFill>
                            <a:schemeClr val="tx1"/>
                          </a:solidFill>
                          <a:latin typeface="Arial" pitchFamily="34" charset="0"/>
                        </a:defRPr>
                      </a:lvl3pPr>
                      <a:lvl4pPr marL="1600200" indent="-228600" eaLnBrk="0" hangingPunct="0">
                        <a:spcBef>
                          <a:spcPct val="20000"/>
                        </a:spcBef>
                        <a:defRPr>
                          <a:solidFill>
                            <a:schemeClr val="tx1"/>
                          </a:solidFill>
                          <a:latin typeface="Arial" pitchFamily="34" charset="0"/>
                        </a:defRPr>
                      </a:lvl4pPr>
                      <a:lvl5pPr marL="2057400" indent="-228600"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2000" b="0" i="0" u="none" strike="noStrike" cap="none" normalizeH="0" baseline="0" dirty="0" smtClean="0">
                        <a:ln>
                          <a:noFill/>
                        </a:ln>
                        <a:solidFill>
                          <a:schemeClr val="tx1"/>
                        </a:solidFill>
                        <a:effectLst/>
                        <a:latin typeface="Arial" pitchFamily="34" charset="0"/>
                        <a:cs typeface="Arial" pitchFamily="34" charset="0"/>
                      </a:endParaRPr>
                    </a:p>
                  </a:txBody>
                  <a:tcPr marL="19050" marR="19050" marT="19050" marB="19050" anchor="ctr" horzOverflow="overflow">
                    <a:lnL>
                      <a:noFill/>
                    </a:lnL>
                    <a:lnR>
                      <a:noFill/>
                    </a:lnR>
                    <a:lnT>
                      <a:noFill/>
                    </a:lnT>
                    <a:lnB>
                      <a:noFill/>
                    </a:lnB>
                    <a:lnTlToBr>
                      <a:noFill/>
                    </a:lnTlToBr>
                    <a:lnBlToTr>
                      <a:noFill/>
                    </a:lnBlToTr>
                    <a:noFill/>
                  </a:tcPr>
                </a:tc>
              </a:tr>
              <a:tr h="647700">
                <a:tc>
                  <a:txBody>
                    <a:bodyPr/>
                    <a:lstStyle>
                      <a:lvl1pPr eaLnBrk="0" hangingPunct="0">
                        <a:spcBef>
                          <a:spcPct val="20000"/>
                        </a:spcBef>
                        <a:defRPr sz="2800">
                          <a:solidFill>
                            <a:schemeClr val="tx1"/>
                          </a:solidFill>
                          <a:latin typeface="Arial" pitchFamily="34" charset="0"/>
                        </a:defRPr>
                      </a:lvl1pPr>
                      <a:lvl2pPr marL="742950" indent="-285750" eaLnBrk="0" hangingPunct="0">
                        <a:spcBef>
                          <a:spcPct val="20000"/>
                        </a:spcBef>
                        <a:defRPr sz="2400">
                          <a:solidFill>
                            <a:schemeClr val="tx1"/>
                          </a:solidFill>
                          <a:latin typeface="Arial" pitchFamily="34" charset="0"/>
                        </a:defRPr>
                      </a:lvl2pPr>
                      <a:lvl3pPr marL="1143000" indent="-228600" eaLnBrk="0" hangingPunct="0">
                        <a:spcBef>
                          <a:spcPct val="20000"/>
                        </a:spcBef>
                        <a:defRPr sz="2000">
                          <a:solidFill>
                            <a:schemeClr val="tx1"/>
                          </a:solidFill>
                          <a:latin typeface="Arial" pitchFamily="34" charset="0"/>
                        </a:defRPr>
                      </a:lvl3pPr>
                      <a:lvl4pPr marL="1600200" indent="-228600" eaLnBrk="0" hangingPunct="0">
                        <a:spcBef>
                          <a:spcPct val="20000"/>
                        </a:spcBef>
                        <a:defRPr>
                          <a:solidFill>
                            <a:schemeClr val="tx1"/>
                          </a:solidFill>
                          <a:latin typeface="Arial" pitchFamily="34" charset="0"/>
                        </a:defRPr>
                      </a:lvl4pPr>
                      <a:lvl5pPr marL="2057400" indent="-228600"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dirty="0" smtClean="0">
                          <a:ln>
                            <a:noFill/>
                          </a:ln>
                          <a:solidFill>
                            <a:schemeClr val="tx1"/>
                          </a:solidFill>
                          <a:effectLst/>
                          <a:latin typeface="verdana,arial,serif"/>
                          <a:cs typeface="Arial" pitchFamily="34" charset="0"/>
                        </a:rPr>
                        <a:t>ENSO Alert System Status: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800" b="1" i="0" u="sng" strike="noStrike" kern="1200" cap="none" normalizeH="0" baseline="0" dirty="0" smtClean="0">
                          <a:ln>
                            <a:noFill/>
                          </a:ln>
                          <a:solidFill>
                            <a:srgbClr val="FF0000"/>
                          </a:solidFill>
                          <a:effectLst/>
                          <a:latin typeface="Arial" pitchFamily="34" charset="0"/>
                          <a:ea typeface="+mn-ea"/>
                          <a:cs typeface="+mn-cs"/>
                        </a:rPr>
                        <a:t>El Nino Advisory</a:t>
                      </a:r>
                    </a:p>
                  </a:txBody>
                  <a:tcPr marL="19050" marR="19050" marT="19050" marB="19050" anchor="ctr" horzOverflow="overflow">
                    <a:lnL>
                      <a:noFill/>
                    </a:lnL>
                    <a:lnR>
                      <a:noFill/>
                    </a:lnR>
                    <a:lnT>
                      <a:noFill/>
                    </a:lnT>
                    <a:lnB>
                      <a:noFill/>
                    </a:lnB>
                    <a:lnTlToBr>
                      <a:noFill/>
                    </a:lnTlToBr>
                    <a:lnBlToTr>
                      <a:noFill/>
                    </a:lnBlToTr>
                    <a:noFill/>
                  </a:tcPr>
                </a:tc>
              </a:tr>
              <a:tr h="121920">
                <a:tc>
                  <a:txBody>
                    <a:bodyPr/>
                    <a:lstStyle>
                      <a:lvl1pPr eaLnBrk="0" hangingPunct="0">
                        <a:spcBef>
                          <a:spcPct val="20000"/>
                        </a:spcBef>
                        <a:defRPr sz="2800">
                          <a:solidFill>
                            <a:schemeClr val="tx1"/>
                          </a:solidFill>
                          <a:latin typeface="Arial" pitchFamily="34" charset="0"/>
                        </a:defRPr>
                      </a:lvl1pPr>
                      <a:lvl2pPr marL="742950" indent="-285750" eaLnBrk="0" hangingPunct="0">
                        <a:spcBef>
                          <a:spcPct val="20000"/>
                        </a:spcBef>
                        <a:defRPr sz="2400">
                          <a:solidFill>
                            <a:schemeClr val="tx1"/>
                          </a:solidFill>
                          <a:latin typeface="Arial" pitchFamily="34" charset="0"/>
                        </a:defRPr>
                      </a:lvl2pPr>
                      <a:lvl3pPr marL="1143000" indent="-228600" eaLnBrk="0" hangingPunct="0">
                        <a:spcBef>
                          <a:spcPct val="20000"/>
                        </a:spcBef>
                        <a:defRPr sz="2000">
                          <a:solidFill>
                            <a:schemeClr val="tx1"/>
                          </a:solidFill>
                          <a:latin typeface="Arial" pitchFamily="34" charset="0"/>
                        </a:defRPr>
                      </a:lvl3pPr>
                      <a:lvl4pPr marL="1600200" indent="-228600" eaLnBrk="0" hangingPunct="0">
                        <a:spcBef>
                          <a:spcPct val="20000"/>
                        </a:spcBef>
                        <a:defRPr>
                          <a:solidFill>
                            <a:schemeClr val="tx1"/>
                          </a:solidFill>
                          <a:latin typeface="Arial" pitchFamily="34" charset="0"/>
                        </a:defRPr>
                      </a:lvl4pPr>
                      <a:lvl5pPr marL="2057400" indent="-228600"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2000" b="0" i="0" u="none" strike="noStrike" cap="none" normalizeH="0" baseline="0" dirty="0" smtClean="0">
                        <a:ln>
                          <a:noFill/>
                        </a:ln>
                        <a:solidFill>
                          <a:schemeClr val="tx1"/>
                        </a:solidFill>
                        <a:effectLst/>
                        <a:latin typeface="Arial" pitchFamily="34" charset="0"/>
                        <a:cs typeface="Arial" pitchFamily="34" charset="0"/>
                      </a:endParaRPr>
                    </a:p>
                  </a:txBody>
                  <a:tcPr marL="19050" marR="19050" marT="19050" marB="19050" anchor="ctr" horzOverflow="overflow">
                    <a:lnL>
                      <a:noFill/>
                    </a:lnL>
                    <a:lnR>
                      <a:noFill/>
                    </a:lnR>
                    <a:lnT>
                      <a:noFill/>
                    </a:lnT>
                    <a:lnB>
                      <a:noFill/>
                    </a:lnB>
                    <a:lnTlToBr>
                      <a:noFill/>
                    </a:lnTlToBr>
                    <a:lnBlToTr>
                      <a:noFill/>
                    </a:lnBlToTr>
                    <a:noFill/>
                  </a:tcPr>
                </a:tc>
              </a:tr>
              <a:tr h="1257300">
                <a:tc>
                  <a:txBody>
                    <a:bodyPr/>
                    <a:lstStyle>
                      <a:lvl1pPr eaLnBrk="0" hangingPunct="0">
                        <a:spcBef>
                          <a:spcPct val="20000"/>
                        </a:spcBef>
                        <a:defRPr sz="2800">
                          <a:solidFill>
                            <a:schemeClr val="tx1"/>
                          </a:solidFill>
                          <a:latin typeface="Arial" pitchFamily="34" charset="0"/>
                        </a:defRPr>
                      </a:lvl1pPr>
                      <a:lvl2pPr marL="742950" indent="-285750" eaLnBrk="0" hangingPunct="0">
                        <a:spcBef>
                          <a:spcPct val="20000"/>
                        </a:spcBef>
                        <a:defRPr sz="2400">
                          <a:solidFill>
                            <a:schemeClr val="tx1"/>
                          </a:solidFill>
                          <a:latin typeface="Arial" pitchFamily="34" charset="0"/>
                        </a:defRPr>
                      </a:lvl2pPr>
                      <a:lvl3pPr marL="1143000" indent="-228600" eaLnBrk="0" hangingPunct="0">
                        <a:spcBef>
                          <a:spcPct val="20000"/>
                        </a:spcBef>
                        <a:defRPr sz="2000">
                          <a:solidFill>
                            <a:schemeClr val="tx1"/>
                          </a:solidFill>
                          <a:latin typeface="Arial" pitchFamily="34" charset="0"/>
                        </a:defRPr>
                      </a:lvl3pPr>
                      <a:lvl4pPr marL="1600200" indent="-228600" eaLnBrk="0" hangingPunct="0">
                        <a:spcBef>
                          <a:spcPct val="20000"/>
                        </a:spcBef>
                        <a:defRPr>
                          <a:solidFill>
                            <a:schemeClr val="tx1"/>
                          </a:solidFill>
                          <a:latin typeface="Arial" pitchFamily="34" charset="0"/>
                        </a:defRPr>
                      </a:lvl4pPr>
                      <a:lvl5pPr marL="2057400" indent="-228600"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eaLnBrk="1" hangingPunct="1">
                        <a:spcBef>
                          <a:spcPct val="50000"/>
                        </a:spcBef>
                        <a:buFont typeface="Wingdings 2" pitchFamily="18" charset="2"/>
                        <a:buNone/>
                      </a:pPr>
                      <a:r>
                        <a:rPr kumimoji="0" lang="en-US" altLang="en-US" sz="1800" b="0" i="0" u="sng" strike="noStrike" cap="none" normalizeH="0" baseline="0" dirty="0" smtClean="0">
                          <a:ln>
                            <a:noFill/>
                          </a:ln>
                          <a:solidFill>
                            <a:schemeClr val="tx1"/>
                          </a:solidFill>
                          <a:effectLst/>
                          <a:latin typeface="verdana,arial"/>
                          <a:cs typeface="Arial" pitchFamily="34" charset="0"/>
                        </a:rPr>
                        <a:t>Synopsis: </a:t>
                      </a:r>
                    </a:p>
                    <a:p>
                      <a:pPr eaLnBrk="1" hangingPunct="1">
                        <a:spcBef>
                          <a:spcPct val="50000"/>
                        </a:spcBef>
                        <a:buFont typeface="Wingdings 2" pitchFamily="18" charset="2"/>
                        <a:buNone/>
                      </a:pPr>
                      <a:r>
                        <a:rPr lang="en-US" sz="1400" b="1" i="0" dirty="0" smtClean="0">
                          <a:solidFill>
                            <a:srgbClr val="000000"/>
                          </a:solidFill>
                          <a:effectLst/>
                          <a:latin typeface="verdana"/>
                        </a:rPr>
                        <a:t>(Now) Weak El Nino conditions are likely to continue through the Northern Hemisphere spring 2019 </a:t>
                      </a:r>
                      <a:r>
                        <a:rPr lang="en-US" sz="1400" b="1" i="0" u="sng" dirty="0" smtClean="0">
                          <a:solidFill>
                            <a:srgbClr val="000000"/>
                          </a:solidFill>
                          <a:effectLst/>
                          <a:latin typeface="verdana"/>
                        </a:rPr>
                        <a:t>(~80% chance) </a:t>
                      </a:r>
                      <a:r>
                        <a:rPr lang="en-US" sz="1400" b="1" i="0" dirty="0" smtClean="0">
                          <a:solidFill>
                            <a:srgbClr val="000000"/>
                          </a:solidFill>
                          <a:effectLst/>
                          <a:latin typeface="verdana"/>
                        </a:rPr>
                        <a:t>and summer (~60% chance)</a:t>
                      </a:r>
                      <a:endParaRPr lang="en-US" altLang="en-US" sz="1400" b="1" kern="1200" dirty="0" smtClean="0">
                        <a:solidFill>
                          <a:schemeClr val="tx1"/>
                        </a:solidFill>
                        <a:latin typeface="Trebuchet MS" pitchFamily="34" charset="0"/>
                        <a:ea typeface="+mn-ea"/>
                        <a:cs typeface="Arial" pitchFamily="34" charset="0"/>
                      </a:endParaRPr>
                    </a:p>
                    <a:p>
                      <a:pPr eaLnBrk="1" hangingPunct="1">
                        <a:spcBef>
                          <a:spcPct val="50000"/>
                        </a:spcBef>
                        <a:buFont typeface="Wingdings 2" pitchFamily="18" charset="2"/>
                        <a:buNone/>
                      </a:pPr>
                      <a:r>
                        <a:rPr lang="en-US" altLang="en-US" sz="1400" b="1" kern="1200" dirty="0" smtClean="0">
                          <a:solidFill>
                            <a:schemeClr val="tx1"/>
                          </a:solidFill>
                          <a:latin typeface="Trebuchet MS" pitchFamily="34" charset="0"/>
                          <a:ea typeface="+mn-ea"/>
                          <a:cs typeface="Arial" pitchFamily="34" charset="0"/>
                        </a:rPr>
                        <a:t>(Last month) Weak</a:t>
                      </a:r>
                      <a:r>
                        <a:rPr lang="en-US" altLang="en-US" sz="1400" b="1" kern="1200" baseline="0" dirty="0" smtClean="0">
                          <a:solidFill>
                            <a:schemeClr val="tx1"/>
                          </a:solidFill>
                          <a:latin typeface="Trebuchet MS" pitchFamily="34" charset="0"/>
                          <a:ea typeface="+mn-ea"/>
                          <a:cs typeface="Arial" pitchFamily="34" charset="0"/>
                        </a:rPr>
                        <a:t> El Nino </a:t>
                      </a:r>
                      <a:r>
                        <a:rPr lang="en-US" altLang="en-US" sz="1400" b="1" kern="1200" dirty="0" smtClean="0">
                          <a:solidFill>
                            <a:schemeClr val="tx1"/>
                          </a:solidFill>
                          <a:latin typeface="Trebuchet MS" pitchFamily="34" charset="0"/>
                          <a:ea typeface="+mn-ea"/>
                          <a:cs typeface="Arial" pitchFamily="34" charset="0"/>
                        </a:rPr>
                        <a:t>conditions are present</a:t>
                      </a:r>
                      <a:r>
                        <a:rPr lang="en-US" altLang="en-US" sz="1400" b="1" kern="1200" baseline="0" dirty="0" smtClean="0">
                          <a:solidFill>
                            <a:schemeClr val="tx1"/>
                          </a:solidFill>
                          <a:latin typeface="Trebuchet MS" pitchFamily="34" charset="0"/>
                          <a:ea typeface="+mn-ea"/>
                          <a:cs typeface="Arial" pitchFamily="34" charset="0"/>
                        </a:rPr>
                        <a:t> </a:t>
                      </a:r>
                      <a:r>
                        <a:rPr lang="en-US" altLang="en-US" sz="1400" b="1" kern="1200" dirty="0" smtClean="0">
                          <a:solidFill>
                            <a:schemeClr val="tx1"/>
                          </a:solidFill>
                          <a:latin typeface="Trebuchet MS" pitchFamily="34" charset="0"/>
                          <a:ea typeface="+mn-ea"/>
                          <a:cs typeface="Arial" pitchFamily="34" charset="0"/>
                        </a:rPr>
                        <a:t>and are </a:t>
                      </a:r>
                      <a:r>
                        <a:rPr lang="en-US" altLang="en-US" sz="1400" b="1" u="sng" kern="1200" dirty="0" smtClean="0">
                          <a:solidFill>
                            <a:schemeClr val="tx1"/>
                          </a:solidFill>
                          <a:latin typeface="Trebuchet MS" pitchFamily="34" charset="0"/>
                          <a:ea typeface="+mn-ea"/>
                          <a:cs typeface="Arial" pitchFamily="34" charset="0"/>
                        </a:rPr>
                        <a:t>expected to continue </a:t>
                      </a:r>
                      <a:r>
                        <a:rPr lang="en-US" altLang="en-US" sz="1400" b="1" kern="1200" dirty="0" smtClean="0">
                          <a:solidFill>
                            <a:schemeClr val="tx1"/>
                          </a:solidFill>
                          <a:latin typeface="Trebuchet MS" pitchFamily="34" charset="0"/>
                          <a:ea typeface="+mn-ea"/>
                          <a:cs typeface="Arial" pitchFamily="34" charset="0"/>
                        </a:rPr>
                        <a:t>through the Northern Hemisphere spring 2019</a:t>
                      </a:r>
                      <a:r>
                        <a:rPr lang="en-US" altLang="en-US" sz="1400" b="1" kern="1200" baseline="0" dirty="0" smtClean="0">
                          <a:solidFill>
                            <a:schemeClr val="tx1"/>
                          </a:solidFill>
                          <a:latin typeface="Trebuchet MS" pitchFamily="34" charset="0"/>
                          <a:ea typeface="+mn-ea"/>
                          <a:cs typeface="Arial" pitchFamily="34" charset="0"/>
                        </a:rPr>
                        <a:t> </a:t>
                      </a:r>
                      <a:r>
                        <a:rPr lang="en-US" altLang="en-US" sz="1400" b="1" u="sng" kern="1200" dirty="0" smtClean="0">
                          <a:solidFill>
                            <a:schemeClr val="tx1"/>
                          </a:solidFill>
                          <a:latin typeface="Trebuchet MS" pitchFamily="34" charset="0"/>
                          <a:ea typeface="+mn-ea"/>
                          <a:cs typeface="Arial" pitchFamily="34" charset="0"/>
                        </a:rPr>
                        <a:t>~55% chance</a:t>
                      </a:r>
                      <a:r>
                        <a:rPr lang="en-US" altLang="en-US" sz="1400" b="1" kern="1200" dirty="0" smtClean="0">
                          <a:solidFill>
                            <a:schemeClr val="tx1"/>
                          </a:solidFill>
                          <a:latin typeface="Trebuchet MS" pitchFamily="34" charset="0"/>
                          <a:ea typeface="+mn-ea"/>
                          <a:cs typeface="Arial" pitchFamily="34" charset="0"/>
                        </a:rPr>
                        <a:t>. </a:t>
                      </a:r>
                      <a:endParaRPr lang="en-US" altLang="en-US" sz="1400" b="1" kern="1200" dirty="0" smtClean="0">
                        <a:solidFill>
                          <a:srgbClr val="FF0000"/>
                        </a:solidFill>
                        <a:latin typeface="Trebuchet MS" pitchFamily="34" charset="0"/>
                        <a:ea typeface="+mn-ea"/>
                        <a:cs typeface="Arial" pitchFamily="34" charset="0"/>
                      </a:endParaRPr>
                    </a:p>
                  </a:txBody>
                  <a:tcPr marL="19050" marR="19050" marT="19050" marB="19050" anchor="ctr" horzOverflow="overflow">
                    <a:lnL>
                      <a:noFill/>
                    </a:lnL>
                    <a:lnR>
                      <a:noFill/>
                    </a:lnR>
                    <a:lnT>
                      <a:noFill/>
                    </a:lnT>
                    <a:lnB>
                      <a:noFill/>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ttps://www.cpc.ncep.noaa.gov/products/analysis_monitoring/enso_advisory/figure02.gif"/>
          <p:cNvPicPr>
            <a:picLocks noChangeAspect="1" noChangeArrowheads="1"/>
          </p:cNvPicPr>
          <p:nvPr/>
        </p:nvPicPr>
        <p:blipFill rotWithShape="1">
          <a:blip r:embed="rId2">
            <a:extLst>
              <a:ext uri="{28A0092B-C50C-407E-A947-70E740481C1C}">
                <a14:useLocalDpi xmlns:a14="http://schemas.microsoft.com/office/drawing/2010/main" val="0"/>
              </a:ext>
            </a:extLst>
          </a:blip>
          <a:srcRect b="13414"/>
          <a:stretch/>
        </p:blipFill>
        <p:spPr bwMode="auto">
          <a:xfrm>
            <a:off x="70730" y="609600"/>
            <a:ext cx="4348870" cy="6117838"/>
          </a:xfrm>
          <a:prstGeom prst="rect">
            <a:avLst/>
          </a:prstGeom>
          <a:noFill/>
          <a:extLst>
            <a:ext uri="{909E8E84-426E-40DD-AFC4-6F175D3DCCD1}">
              <a14:hiddenFill xmlns:a14="http://schemas.microsoft.com/office/drawing/2010/main">
                <a:solidFill>
                  <a:srgbClr val="FFFFFF"/>
                </a:solidFill>
              </a14:hiddenFill>
            </a:ext>
          </a:extLst>
        </p:spPr>
      </p:pic>
      <p:sp>
        <p:nvSpPr>
          <p:cNvPr id="19458" name="Slide Number Placeholder 3"/>
          <p:cNvSpPr>
            <a:spLocks noGrp="1"/>
          </p:cNvSpPr>
          <p:nvPr>
            <p:ph type="sldNum" sz="quarter" idx="12"/>
          </p:nvPr>
        </p:nvSpPr>
        <p:spPr>
          <a:xfrm>
            <a:off x="8686800" y="6534150"/>
            <a:ext cx="457200"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0C526022-F0BE-4BFF-A923-CA25245AC1F9}" type="slidenum">
              <a:rPr lang="en-US" altLang="en-US" sz="1400" smtClean="0"/>
              <a:pPr eaLnBrk="1" hangingPunct="1">
                <a:spcBef>
                  <a:spcPct val="0"/>
                </a:spcBef>
                <a:buFontTx/>
                <a:buNone/>
              </a:pPr>
              <a:t>19</a:t>
            </a:fld>
            <a:endParaRPr lang="en-US" altLang="en-US" sz="1400" dirty="0" smtClean="0"/>
          </a:p>
        </p:txBody>
      </p:sp>
      <p:sp>
        <p:nvSpPr>
          <p:cNvPr id="19459" name="TextBox 1"/>
          <p:cNvSpPr txBox="1">
            <a:spLocks noChangeArrowheads="1"/>
          </p:cNvSpPr>
          <p:nvPr/>
        </p:nvSpPr>
        <p:spPr bwMode="auto">
          <a:xfrm>
            <a:off x="228600" y="0"/>
            <a:ext cx="37338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800" dirty="0">
                <a:latin typeface="Times New Roman" pitchFamily="18" charset="0"/>
              </a:rPr>
              <a:t>Latest values of SST indices in the various Nino Regions.</a:t>
            </a:r>
          </a:p>
        </p:txBody>
      </p:sp>
      <p:sp>
        <p:nvSpPr>
          <p:cNvPr id="19461" name="Rectangle 6"/>
          <p:cNvSpPr>
            <a:spLocks noChangeArrowheads="1"/>
          </p:cNvSpPr>
          <p:nvPr/>
        </p:nvSpPr>
        <p:spPr bwMode="auto">
          <a:xfrm>
            <a:off x="4564063" y="76200"/>
            <a:ext cx="450373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400" dirty="0">
              <a:latin typeface="Times New Roman" pitchFamily="18" charset="0"/>
            </a:endParaRPr>
          </a:p>
        </p:txBody>
      </p:sp>
      <p:sp>
        <p:nvSpPr>
          <p:cNvPr id="19462" name="Rectangle 13"/>
          <p:cNvSpPr>
            <a:spLocks noChangeArrowheads="1"/>
          </p:cNvSpPr>
          <p:nvPr/>
        </p:nvSpPr>
        <p:spPr bwMode="auto">
          <a:xfrm>
            <a:off x="4191000" y="76200"/>
            <a:ext cx="4876799"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dirty="0" smtClean="0">
                <a:latin typeface="Times New Roman" pitchFamily="18" charset="0"/>
              </a:rPr>
              <a:t>The sub surface heat </a:t>
            </a:r>
            <a:r>
              <a:rPr lang="en-US" altLang="en-US" sz="1400" dirty="0" err="1" smtClean="0">
                <a:latin typeface="Times New Roman" pitchFamily="18" charset="0"/>
              </a:rPr>
              <a:t>anom</a:t>
            </a:r>
            <a:r>
              <a:rPr lang="en-US" altLang="en-US" sz="1400" dirty="0" smtClean="0">
                <a:latin typeface="Times New Roman" pitchFamily="18" charset="0"/>
              </a:rPr>
              <a:t> continues to stay in the +</a:t>
            </a:r>
            <a:r>
              <a:rPr lang="en-US" altLang="en-US" sz="1400" dirty="0" err="1" smtClean="0">
                <a:latin typeface="Times New Roman" pitchFamily="18" charset="0"/>
              </a:rPr>
              <a:t>ve</a:t>
            </a:r>
            <a:r>
              <a:rPr lang="en-US" altLang="en-US" sz="1400" dirty="0" smtClean="0">
                <a:latin typeface="Times New Roman" pitchFamily="18" charset="0"/>
              </a:rPr>
              <a:t> territory! </a:t>
            </a:r>
            <a:r>
              <a:rPr lang="en-US" altLang="en-US" sz="1600" dirty="0" smtClean="0">
                <a:latin typeface="Times New Roman" pitchFamily="18" charset="0"/>
              </a:rPr>
              <a:t>.</a:t>
            </a:r>
            <a:endParaRPr lang="en-US" altLang="en-US" sz="1600" dirty="0">
              <a:latin typeface="Times New Roman" pitchFamily="18" charset="0"/>
            </a:endParaRPr>
          </a:p>
        </p:txBody>
      </p:sp>
      <p:sp>
        <p:nvSpPr>
          <p:cNvPr id="3" name="Rounded Rectangle 2"/>
          <p:cNvSpPr/>
          <p:nvPr/>
        </p:nvSpPr>
        <p:spPr>
          <a:xfrm>
            <a:off x="3505200" y="1219200"/>
            <a:ext cx="304800" cy="4876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6248400" y="1856601"/>
            <a:ext cx="1600200" cy="276999"/>
          </a:xfrm>
          <a:prstGeom prst="rect">
            <a:avLst/>
          </a:prstGeom>
          <a:noFill/>
        </p:spPr>
        <p:txBody>
          <a:bodyPr wrap="square" rtlCol="0">
            <a:spAutoFit/>
          </a:bodyPr>
          <a:lstStyle/>
          <a:p>
            <a:r>
              <a:rPr lang="en-US" sz="1200" dirty="0" smtClean="0"/>
              <a:t>Relatively short lived! </a:t>
            </a:r>
            <a:endParaRPr lang="en-US" sz="1200" dirty="0"/>
          </a:p>
        </p:txBody>
      </p:sp>
      <p:cxnSp>
        <p:nvCxnSpPr>
          <p:cNvPr id="5" name="Straight Arrow Connector 4"/>
          <p:cNvCxnSpPr/>
          <p:nvPr/>
        </p:nvCxnSpPr>
        <p:spPr>
          <a:xfrm flipH="1">
            <a:off x="7239000" y="2667000"/>
            <a:ext cx="533400" cy="0"/>
          </a:xfrm>
          <a:prstGeom prst="straightConnector1">
            <a:avLst/>
          </a:prstGeom>
          <a:ln>
            <a:solidFill>
              <a:srgbClr val="0033CC"/>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7924800" y="1295400"/>
            <a:ext cx="457200"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8" name="Picture 17"/>
          <p:cNvPicPr>
            <a:picLocks/>
          </p:cNvPicPr>
          <p:nvPr/>
        </p:nvPicPr>
        <p:blipFill>
          <a:blip r:embed="rId3">
            <a:extLst>
              <a:ext uri="{28A0092B-C50C-407E-A947-70E740481C1C}">
                <a14:useLocalDpi xmlns:a14="http://schemas.microsoft.com/office/drawing/2010/main" val="0"/>
              </a:ext>
            </a:extLst>
          </a:blip>
          <a:srcRect l="6471" t="2499" r="6471" b="53333"/>
          <a:stretch>
            <a:fillRect/>
          </a:stretch>
        </p:blipFill>
        <p:spPr bwMode="auto">
          <a:xfrm>
            <a:off x="4648200" y="2667000"/>
            <a:ext cx="4000500" cy="201295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7" name="Up-Down Arrow 6"/>
          <p:cNvSpPr/>
          <p:nvPr/>
        </p:nvSpPr>
        <p:spPr>
          <a:xfrm>
            <a:off x="4038600" y="2630487"/>
            <a:ext cx="152400" cy="1600200"/>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p:cNvCxnSpPr/>
          <p:nvPr/>
        </p:nvCxnSpPr>
        <p:spPr>
          <a:xfrm flipV="1">
            <a:off x="7924800" y="1295400"/>
            <a:ext cx="381000" cy="352052"/>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8305800" y="1143000"/>
            <a:ext cx="342900" cy="369332"/>
          </a:xfrm>
          <a:prstGeom prst="rect">
            <a:avLst/>
          </a:prstGeom>
          <a:noFill/>
        </p:spPr>
        <p:txBody>
          <a:bodyPr wrap="square" rtlCol="0">
            <a:spAutoFit/>
          </a:bodyPr>
          <a:lstStyle/>
          <a:p>
            <a:r>
              <a:rPr lang="en-US" dirty="0" smtClean="0">
                <a:solidFill>
                  <a:srgbClr val="FF0000"/>
                </a:solidFill>
              </a:rPr>
              <a:t>?</a:t>
            </a:r>
            <a:endParaRPr lang="en-US" dirty="0">
              <a:solidFill>
                <a:srgbClr val="FF0000"/>
              </a:solidFill>
            </a:endParaRPr>
          </a:p>
        </p:txBody>
      </p:sp>
      <p:cxnSp>
        <p:nvCxnSpPr>
          <p:cNvPr id="19" name="Straight Arrow Connector 18"/>
          <p:cNvCxnSpPr/>
          <p:nvPr/>
        </p:nvCxnSpPr>
        <p:spPr>
          <a:xfrm>
            <a:off x="3581400" y="2438400"/>
            <a:ext cx="381000" cy="170705"/>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3543300" y="3771215"/>
            <a:ext cx="381000" cy="170705"/>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21" name="Picture 20"/>
          <p:cNvPicPr>
            <a:picLocks/>
          </p:cNvPicPr>
          <p:nvPr/>
        </p:nvPicPr>
        <p:blipFill>
          <a:blip r:embed="rId4">
            <a:extLst>
              <a:ext uri="{28A0092B-C50C-407E-A947-70E740481C1C}">
                <a14:useLocalDpi xmlns:a14="http://schemas.microsoft.com/office/drawing/2010/main" val="0"/>
              </a:ext>
            </a:extLst>
          </a:blip>
          <a:srcRect l="6471" t="2499" r="6471" b="53333"/>
          <a:stretch>
            <a:fillRect/>
          </a:stretch>
        </p:blipFill>
        <p:spPr bwMode="auto">
          <a:xfrm>
            <a:off x="4648200" y="4616450"/>
            <a:ext cx="3962400" cy="216535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23" name="Picture 22"/>
          <p:cNvPicPr>
            <a:picLocks/>
          </p:cNvPicPr>
          <p:nvPr/>
        </p:nvPicPr>
        <p:blipFill>
          <a:blip r:embed="rId5">
            <a:extLst>
              <a:ext uri="{28A0092B-C50C-407E-A947-70E740481C1C}">
                <a14:useLocalDpi xmlns:a14="http://schemas.microsoft.com/office/drawing/2010/main" val="0"/>
              </a:ext>
            </a:extLst>
          </a:blip>
          <a:srcRect l="4315" t="5000" r="6471" b="58333"/>
          <a:stretch>
            <a:fillRect/>
          </a:stretch>
        </p:blipFill>
        <p:spPr bwMode="auto">
          <a:xfrm>
            <a:off x="4648200" y="414754"/>
            <a:ext cx="3962400" cy="2252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descr="United States Drought Monito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48200" y="5178821"/>
            <a:ext cx="2161014" cy="1480433"/>
          </a:xfrm>
          <a:prstGeom prst="rect">
            <a:avLst/>
          </a:prstGeom>
          <a:noFill/>
          <a:ln>
            <a:noFill/>
          </a:ln>
        </p:spPr>
      </p:pic>
      <p:sp>
        <p:nvSpPr>
          <p:cNvPr id="3076" name="Title 1"/>
          <p:cNvSpPr>
            <a:spLocks noGrp="1"/>
          </p:cNvSpPr>
          <p:nvPr>
            <p:ph type="title"/>
          </p:nvPr>
        </p:nvSpPr>
        <p:spPr>
          <a:xfrm>
            <a:off x="4419600" y="0"/>
            <a:ext cx="3810000" cy="609600"/>
          </a:xfrm>
        </p:spPr>
        <p:txBody>
          <a:bodyPr/>
          <a:lstStyle/>
          <a:p>
            <a:r>
              <a:rPr lang="en-US" altLang="en-US" sz="3600" dirty="0" smtClean="0"/>
              <a:t>Drought Monitor </a:t>
            </a:r>
          </a:p>
        </p:txBody>
      </p:sp>
      <p:sp>
        <p:nvSpPr>
          <p:cNvPr id="3077" name="Slide Number Placeholder 3"/>
          <p:cNvSpPr>
            <a:spLocks noGrp="1"/>
          </p:cNvSpPr>
          <p:nvPr>
            <p:ph type="sldNum" sz="quarter" idx="12"/>
          </p:nvPr>
        </p:nvSpPr>
        <p:spPr>
          <a:xfrm>
            <a:off x="8763000" y="6476999"/>
            <a:ext cx="304799" cy="3413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CD27B267-4DAF-4BA3-A8A7-3FE4EDB1567C}" type="slidenum">
              <a:rPr lang="en-US" altLang="en-US" sz="1400" smtClean="0"/>
              <a:pPr eaLnBrk="1" hangingPunct="1">
                <a:spcBef>
                  <a:spcPct val="0"/>
                </a:spcBef>
                <a:buFontTx/>
                <a:buNone/>
              </a:pPr>
              <a:t>2</a:t>
            </a:fld>
            <a:endParaRPr lang="en-US" altLang="en-US" sz="1400" dirty="0" smtClean="0"/>
          </a:p>
        </p:txBody>
      </p:sp>
      <p:pic>
        <p:nvPicPr>
          <p:cNvPr id="3079" name="Picture 14" descr="United States Drought Monito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03388" y="-8610600"/>
            <a:ext cx="50292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2" name="Picture 13" descr="United States Drought Monito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4572000"/>
            <a:ext cx="37465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4" name="Picture 15" descr="United States Drought Monito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81188" y="-7315200"/>
            <a:ext cx="5260975" cy="4065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5" name="Picture 15" descr="United States Drought Monito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33588" y="-7162800"/>
            <a:ext cx="5260975" cy="4065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6" name="Picture 19" descr="United States Drought Monito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9225" y="-11658600"/>
            <a:ext cx="2011363" cy="155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2" descr="United States Drought Monito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55576" y="-11658600"/>
            <a:ext cx="3029353" cy="2340864"/>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p:cNvSpPr txBox="1"/>
          <p:nvPr/>
        </p:nvSpPr>
        <p:spPr>
          <a:xfrm>
            <a:off x="5257800" y="4860320"/>
            <a:ext cx="1159292" cy="369332"/>
          </a:xfrm>
          <a:prstGeom prst="rect">
            <a:avLst/>
          </a:prstGeom>
          <a:noFill/>
        </p:spPr>
        <p:txBody>
          <a:bodyPr wrap="none" rtlCol="0">
            <a:spAutoFit/>
          </a:bodyPr>
          <a:lstStyle/>
          <a:p>
            <a:r>
              <a:rPr lang="en-US" dirty="0" smtClean="0"/>
              <a:t>November</a:t>
            </a:r>
            <a:endParaRPr lang="en-US" dirty="0"/>
          </a:p>
        </p:txBody>
      </p:sp>
      <p:sp>
        <p:nvSpPr>
          <p:cNvPr id="26" name="TextBox 25"/>
          <p:cNvSpPr txBox="1"/>
          <p:nvPr/>
        </p:nvSpPr>
        <p:spPr>
          <a:xfrm>
            <a:off x="5257800" y="2971472"/>
            <a:ext cx="1133644" cy="369332"/>
          </a:xfrm>
          <a:prstGeom prst="rect">
            <a:avLst/>
          </a:prstGeom>
          <a:noFill/>
        </p:spPr>
        <p:txBody>
          <a:bodyPr wrap="none" rtlCol="0">
            <a:spAutoFit/>
          </a:bodyPr>
          <a:lstStyle/>
          <a:p>
            <a:r>
              <a:rPr lang="en-US" dirty="0" smtClean="0"/>
              <a:t>December</a:t>
            </a:r>
            <a:endParaRPr lang="en-US" dirty="0"/>
          </a:p>
        </p:txBody>
      </p:sp>
      <p:pic>
        <p:nvPicPr>
          <p:cNvPr id="29" name="Picture 28" descr="United States Drought Monitor"/>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626292" y="3340804"/>
            <a:ext cx="2182922" cy="1519516"/>
          </a:xfrm>
          <a:prstGeom prst="rect">
            <a:avLst/>
          </a:prstGeom>
          <a:noFill/>
          <a:ln>
            <a:noFill/>
          </a:ln>
        </p:spPr>
      </p:pic>
      <p:pic>
        <p:nvPicPr>
          <p:cNvPr id="1026" name="Picture 2" descr="https://droughtmonitor.unl.edu/data/png/20190108/20190108_usdm.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572000" y="1219201"/>
            <a:ext cx="2237214" cy="1600200"/>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p:cNvSpPr txBox="1"/>
          <p:nvPr/>
        </p:nvSpPr>
        <p:spPr>
          <a:xfrm>
            <a:off x="5350301" y="823086"/>
            <a:ext cx="902811" cy="369332"/>
          </a:xfrm>
          <a:prstGeom prst="rect">
            <a:avLst/>
          </a:prstGeom>
          <a:noFill/>
        </p:spPr>
        <p:txBody>
          <a:bodyPr wrap="none" rtlCol="0">
            <a:spAutoFit/>
          </a:bodyPr>
          <a:lstStyle/>
          <a:p>
            <a:r>
              <a:rPr lang="en-US" dirty="0" smtClean="0"/>
              <a:t>January</a:t>
            </a:r>
            <a:endParaRPr lang="en-US" dirty="0"/>
          </a:p>
        </p:txBody>
      </p:sp>
      <p:pic>
        <p:nvPicPr>
          <p:cNvPr id="20" name="Picture 19" descr="United States Drought Monitor"/>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16" y="76200"/>
            <a:ext cx="4066944" cy="3200400"/>
          </a:xfrm>
          <a:prstGeom prst="rect">
            <a:avLst/>
          </a:prstGeom>
          <a:noFill/>
          <a:ln>
            <a:noFill/>
          </a:ln>
        </p:spPr>
      </p:pic>
      <p:sp>
        <p:nvSpPr>
          <p:cNvPr id="3" name="TextBox 2"/>
          <p:cNvSpPr txBox="1"/>
          <p:nvPr/>
        </p:nvSpPr>
        <p:spPr>
          <a:xfrm>
            <a:off x="6939658" y="533400"/>
            <a:ext cx="2128142" cy="6032421"/>
          </a:xfrm>
          <a:prstGeom prst="rect">
            <a:avLst/>
          </a:prstGeom>
          <a:noFill/>
        </p:spPr>
        <p:txBody>
          <a:bodyPr wrap="square" rtlCol="0">
            <a:spAutoFit/>
          </a:bodyPr>
          <a:lstStyle/>
          <a:p>
            <a:pPr marL="285750" indent="-285750">
              <a:buFont typeface="Arial" panose="020B0604020202020204" pitchFamily="34" charset="0"/>
              <a:buChar char="•"/>
            </a:pPr>
            <a:r>
              <a:rPr lang="en-US" sz="1600" dirty="0" smtClean="0"/>
              <a:t>The sequence of drought monitor maps, month apart, over the last 5 months, shows the gradual and steady improvement in the drought conditions . </a:t>
            </a:r>
          </a:p>
          <a:p>
            <a:endParaRPr lang="en-US" sz="1600" dirty="0"/>
          </a:p>
          <a:p>
            <a:r>
              <a:rPr lang="en-US" sz="1600" dirty="0" smtClean="0"/>
              <a:t>According to the DM: </a:t>
            </a:r>
            <a:endParaRPr lang="en-US" sz="1600" dirty="0"/>
          </a:p>
          <a:p>
            <a:pPr marL="285750" indent="-285750">
              <a:buFont typeface="Arial" panose="020B0604020202020204" pitchFamily="34" charset="0"/>
              <a:buChar char="•"/>
            </a:pPr>
            <a:r>
              <a:rPr lang="en-US" sz="1600" dirty="0" smtClean="0"/>
              <a:t>California for the first time in recent years is almost virtually drought free, as well as Florida, another big </a:t>
            </a:r>
            <a:r>
              <a:rPr lang="en-US" sz="1600" dirty="0"/>
              <a:t>s</a:t>
            </a:r>
            <a:r>
              <a:rPr lang="en-US" sz="1600" dirty="0" smtClean="0"/>
              <a:t>tate, where drought related impacts are huge.</a:t>
            </a:r>
          </a:p>
          <a:p>
            <a:endParaRPr lang="en-US" dirty="0"/>
          </a:p>
          <a:p>
            <a:pPr marL="285750" indent="-285750">
              <a:buFont typeface="Arial" panose="020B0604020202020204" pitchFamily="34" charset="0"/>
              <a:buChar char="•"/>
            </a:pPr>
            <a:r>
              <a:rPr lang="en-US" sz="1600" dirty="0" smtClean="0"/>
              <a:t>The eastern two thirds is mostly drought free, but, will it stay way?</a:t>
            </a:r>
            <a:endParaRPr lang="en-US" sz="1600" dirty="0"/>
          </a:p>
        </p:txBody>
      </p:sp>
      <p:sp>
        <p:nvSpPr>
          <p:cNvPr id="21" name="TextBox 20"/>
          <p:cNvSpPr txBox="1"/>
          <p:nvPr/>
        </p:nvSpPr>
        <p:spPr>
          <a:xfrm>
            <a:off x="3477573" y="849868"/>
            <a:ext cx="1018227" cy="369332"/>
          </a:xfrm>
          <a:prstGeom prst="rect">
            <a:avLst/>
          </a:prstGeom>
          <a:noFill/>
        </p:spPr>
        <p:txBody>
          <a:bodyPr wrap="none" rtlCol="0">
            <a:spAutoFit/>
          </a:bodyPr>
          <a:lstStyle/>
          <a:p>
            <a:r>
              <a:rPr lang="en-US" dirty="0" smtClean="0"/>
              <a:t>February</a:t>
            </a:r>
            <a:endParaRPr lang="en-US" dirty="0"/>
          </a:p>
        </p:txBody>
      </p:sp>
      <p:pic>
        <p:nvPicPr>
          <p:cNvPr id="23" name="Picture 22" descr="United States Drought Monitor"/>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0" y="3581401"/>
            <a:ext cx="4067060" cy="3077854"/>
          </a:xfrm>
          <a:prstGeom prst="rect">
            <a:avLst/>
          </a:prstGeom>
          <a:noFill/>
          <a:ln>
            <a:noFill/>
          </a:ln>
        </p:spPr>
      </p:pic>
      <p:sp>
        <p:nvSpPr>
          <p:cNvPr id="3081" name="TextBox 17"/>
          <p:cNvSpPr txBox="1">
            <a:spLocks noChangeArrowheads="1"/>
          </p:cNvSpPr>
          <p:nvPr/>
        </p:nvSpPr>
        <p:spPr bwMode="auto">
          <a:xfrm>
            <a:off x="3505200" y="4133850"/>
            <a:ext cx="91122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dirty="0" smtClean="0">
                <a:latin typeface="Times New Roman" pitchFamily="18" charset="0"/>
              </a:rPr>
              <a:t>Latest/Recent</a:t>
            </a:r>
            <a:endParaRPr lang="en-US" altLang="en-US" sz="1800" b="1" dirty="0">
              <a:latin typeface="Times New Roman" pitchFamily="18"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763000" y="6473825"/>
            <a:ext cx="381000" cy="384175"/>
          </a:xfrm>
        </p:spPr>
        <p:txBody>
          <a:bodyPr/>
          <a:lstStyle/>
          <a:p>
            <a:pPr>
              <a:defRPr/>
            </a:pPr>
            <a:fld id="{AE0D35B7-164B-4BDA-8435-F6440E98459E}" type="slidenum">
              <a:rPr lang="en-US" altLang="en-US" smtClean="0"/>
              <a:pPr>
                <a:defRPr/>
              </a:pPr>
              <a:t>20</a:t>
            </a:fld>
            <a:endParaRPr lang="en-US" altLang="en-US" dirty="0"/>
          </a:p>
        </p:txBody>
      </p:sp>
      <p:sp>
        <p:nvSpPr>
          <p:cNvPr id="5" name="TextBox 4"/>
          <p:cNvSpPr txBox="1"/>
          <p:nvPr/>
        </p:nvSpPr>
        <p:spPr>
          <a:xfrm>
            <a:off x="4648200" y="1676400"/>
            <a:ext cx="4361872" cy="923330"/>
          </a:xfrm>
          <a:prstGeom prst="rect">
            <a:avLst/>
          </a:prstGeom>
          <a:noFill/>
        </p:spPr>
        <p:txBody>
          <a:bodyPr wrap="square" rtlCol="0">
            <a:spAutoFit/>
          </a:bodyPr>
          <a:lstStyle/>
          <a:p>
            <a:r>
              <a:rPr lang="en-US" dirty="0" smtClean="0"/>
              <a:t>Sub surface Temperatures is gradually getting warmer and the colder areas is weakening.</a:t>
            </a:r>
          </a:p>
        </p:txBody>
      </p:sp>
      <p:sp>
        <p:nvSpPr>
          <p:cNvPr id="3" name="Rectangle 2"/>
          <p:cNvSpPr/>
          <p:nvPr/>
        </p:nvSpPr>
        <p:spPr>
          <a:xfrm>
            <a:off x="4438072" y="228600"/>
            <a:ext cx="4572000" cy="646331"/>
          </a:xfrm>
          <a:prstGeom prst="rect">
            <a:avLst/>
          </a:prstGeom>
        </p:spPr>
        <p:txBody>
          <a:bodyPr>
            <a:spAutoFit/>
          </a:bodyPr>
          <a:lstStyle/>
          <a:p>
            <a:r>
              <a:rPr lang="en-US" altLang="en-US" dirty="0">
                <a:effectLst>
                  <a:outerShdw blurRad="38100" dist="38100" dir="2700000" algn="tl">
                    <a:srgbClr val="000000"/>
                  </a:outerShdw>
                </a:effectLst>
                <a:latin typeface="Trebuchet MS" pitchFamily="34" charset="0"/>
              </a:rPr>
              <a:t>Sub-Surface Temperature Departures in the Equatorial Pacific</a:t>
            </a:r>
            <a:endParaRPr lang="en-US" dirty="0"/>
          </a:p>
        </p:txBody>
      </p:sp>
      <p:sp>
        <p:nvSpPr>
          <p:cNvPr id="10" name="Rectangle 9"/>
          <p:cNvSpPr>
            <a:spLocks noChangeArrowheads="1"/>
          </p:cNvSpPr>
          <p:nvPr/>
        </p:nvSpPr>
        <p:spPr bwMode="auto">
          <a:xfrm>
            <a:off x="5029200" y="4876800"/>
            <a:ext cx="3109912" cy="338137"/>
          </a:xfrm>
          <a:prstGeom prst="rect">
            <a:avLst/>
          </a:prstGeom>
          <a:noFill/>
          <a:ln>
            <a:noFill/>
          </a:ln>
          <a:extLst/>
        </p:spPr>
        <p:txBody>
          <a:bodyPr>
            <a:spAutoFit/>
          </a:bodyPr>
          <a:lstStyle>
            <a:defPPr>
              <a:defRPr lang="en-US"/>
            </a:defPPr>
            <a:lvl1pPr algn="l" rtl="0" eaLnBrk="0" fontAlgn="base" hangingPunct="0">
              <a:spcBef>
                <a:spcPct val="0"/>
              </a:spcBef>
              <a:spcAft>
                <a:spcPct val="0"/>
              </a:spcAft>
              <a:defRPr sz="2800" kern="1200">
                <a:solidFill>
                  <a:schemeClr val="tx1"/>
                </a:solidFill>
                <a:latin typeface="Times New Roman" pitchFamily="18" charset="0"/>
                <a:ea typeface="MS PGothic" pitchFamily="34" charset="-128"/>
                <a:cs typeface="+mn-cs"/>
              </a:defRPr>
            </a:lvl1pPr>
            <a:lvl2pPr marL="457200" algn="l" rtl="0" eaLnBrk="0" fontAlgn="base" hangingPunct="0">
              <a:spcBef>
                <a:spcPct val="0"/>
              </a:spcBef>
              <a:spcAft>
                <a:spcPct val="0"/>
              </a:spcAft>
              <a:defRPr sz="2800" kern="1200">
                <a:solidFill>
                  <a:schemeClr val="tx1"/>
                </a:solidFill>
                <a:latin typeface="Times New Roman" pitchFamily="18" charset="0"/>
                <a:ea typeface="MS PGothic" pitchFamily="34" charset="-128"/>
                <a:cs typeface="+mn-cs"/>
              </a:defRPr>
            </a:lvl2pPr>
            <a:lvl3pPr marL="914400" algn="l" rtl="0" eaLnBrk="0" fontAlgn="base" hangingPunct="0">
              <a:spcBef>
                <a:spcPct val="0"/>
              </a:spcBef>
              <a:spcAft>
                <a:spcPct val="0"/>
              </a:spcAft>
              <a:defRPr sz="2800" kern="1200">
                <a:solidFill>
                  <a:schemeClr val="tx1"/>
                </a:solidFill>
                <a:latin typeface="Times New Roman" pitchFamily="18" charset="0"/>
                <a:ea typeface="MS PGothic" pitchFamily="34" charset="-128"/>
                <a:cs typeface="+mn-cs"/>
              </a:defRPr>
            </a:lvl3pPr>
            <a:lvl4pPr marL="1371600" algn="l" rtl="0" eaLnBrk="0" fontAlgn="base" hangingPunct="0">
              <a:spcBef>
                <a:spcPct val="0"/>
              </a:spcBef>
              <a:spcAft>
                <a:spcPct val="0"/>
              </a:spcAft>
              <a:defRPr sz="2800" kern="1200">
                <a:solidFill>
                  <a:schemeClr val="tx1"/>
                </a:solidFill>
                <a:latin typeface="Times New Roman" pitchFamily="18" charset="0"/>
                <a:ea typeface="MS PGothic" pitchFamily="34" charset="-128"/>
                <a:cs typeface="+mn-cs"/>
              </a:defRPr>
            </a:lvl4pPr>
            <a:lvl5pPr marL="1828800" algn="l" rtl="0" eaLnBrk="0" fontAlgn="base" hangingPunct="0">
              <a:spcBef>
                <a:spcPct val="0"/>
              </a:spcBef>
              <a:spcAft>
                <a:spcPct val="0"/>
              </a:spcAft>
              <a:defRPr sz="2800" kern="1200">
                <a:solidFill>
                  <a:schemeClr val="tx1"/>
                </a:solidFill>
                <a:latin typeface="Times New Roman" pitchFamily="18" charset="0"/>
                <a:ea typeface="MS PGothic" pitchFamily="34" charset="-128"/>
                <a:cs typeface="+mn-cs"/>
              </a:defRPr>
            </a:lvl5pPr>
            <a:lvl6pPr marL="2286000" algn="l" defTabSz="914400" rtl="0" eaLnBrk="1" latinLnBrk="0" hangingPunct="1">
              <a:defRPr sz="2800" kern="1200">
                <a:solidFill>
                  <a:schemeClr val="tx1"/>
                </a:solidFill>
                <a:latin typeface="Times New Roman" pitchFamily="18" charset="0"/>
                <a:ea typeface="MS PGothic" pitchFamily="34" charset="-128"/>
                <a:cs typeface="+mn-cs"/>
              </a:defRPr>
            </a:lvl6pPr>
            <a:lvl7pPr marL="2743200" algn="l" defTabSz="914400" rtl="0" eaLnBrk="1" latinLnBrk="0" hangingPunct="1">
              <a:defRPr sz="2800" kern="1200">
                <a:solidFill>
                  <a:schemeClr val="tx1"/>
                </a:solidFill>
                <a:latin typeface="Times New Roman" pitchFamily="18" charset="0"/>
                <a:ea typeface="MS PGothic" pitchFamily="34" charset="-128"/>
                <a:cs typeface="+mn-cs"/>
              </a:defRPr>
            </a:lvl7pPr>
            <a:lvl8pPr marL="3200400" algn="l" defTabSz="914400" rtl="0" eaLnBrk="1" latinLnBrk="0" hangingPunct="1">
              <a:defRPr sz="2800" kern="1200">
                <a:solidFill>
                  <a:schemeClr val="tx1"/>
                </a:solidFill>
                <a:latin typeface="Times New Roman" pitchFamily="18" charset="0"/>
                <a:ea typeface="MS PGothic" pitchFamily="34" charset="-128"/>
                <a:cs typeface="+mn-cs"/>
              </a:defRPr>
            </a:lvl8pPr>
            <a:lvl9pPr marL="3657600" algn="l" defTabSz="914400" rtl="0" eaLnBrk="1" latinLnBrk="0" hangingPunct="1">
              <a:defRPr sz="2800" kern="1200">
                <a:solidFill>
                  <a:schemeClr val="tx1"/>
                </a:solidFill>
                <a:latin typeface="Times New Roman" pitchFamily="18" charset="0"/>
                <a:ea typeface="MS PGothic" pitchFamily="34" charset="-128"/>
                <a:cs typeface="+mn-cs"/>
              </a:defRPr>
            </a:lvl9pPr>
          </a:lstStyle>
          <a:p>
            <a:pPr eaLnBrk="1" hangingPunct="1">
              <a:defRPr/>
            </a:pPr>
            <a:r>
              <a:rPr lang="en-US" altLang="en-US" sz="1600" b="1" dirty="0" smtClean="0">
                <a:solidFill>
                  <a:schemeClr val="tx1">
                    <a:lumMod val="65000"/>
                    <a:lumOff val="35000"/>
                  </a:schemeClr>
                </a:solidFill>
                <a:latin typeface="Trebuchet MS" pitchFamily="34" charset="0"/>
              </a:rPr>
              <a:t>Most recent pentad analysis</a:t>
            </a:r>
          </a:p>
        </p:txBody>
      </p:sp>
      <p:pic>
        <p:nvPicPr>
          <p:cNvPr id="11" name="Picture 10"/>
          <p:cNvPicPr>
            <a:picLocks/>
          </p:cNvPicPr>
          <p:nvPr/>
        </p:nvPicPr>
        <p:blipFill>
          <a:blip r:embed="rId2">
            <a:extLst>
              <a:ext uri="{28A0092B-C50C-407E-A947-70E740481C1C}">
                <a14:useLocalDpi xmlns:a14="http://schemas.microsoft.com/office/drawing/2010/main" val="0"/>
              </a:ext>
            </a:extLst>
          </a:blip>
          <a:srcRect l="3236" t="1666" r="2158" b="10001"/>
          <a:stretch>
            <a:fillRect/>
          </a:stretch>
        </p:blipFill>
        <p:spPr bwMode="auto">
          <a:xfrm>
            <a:off x="88900" y="457200"/>
            <a:ext cx="4133272" cy="58674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2" name="Picture 11"/>
          <p:cNvPicPr>
            <a:picLocks/>
          </p:cNvPicPr>
          <p:nvPr/>
        </p:nvPicPr>
        <p:blipFill>
          <a:blip r:embed="rId3">
            <a:extLst>
              <a:ext uri="{28A0092B-C50C-407E-A947-70E740481C1C}">
                <a14:useLocalDpi xmlns:a14="http://schemas.microsoft.com/office/drawing/2010/main" val="0"/>
              </a:ext>
            </a:extLst>
          </a:blip>
          <a:srcRect l="6471" t="3000" r="1079" b="69667"/>
          <a:stretch>
            <a:fillRect/>
          </a:stretch>
        </p:blipFill>
        <p:spPr bwMode="auto">
          <a:xfrm>
            <a:off x="4279900" y="2984500"/>
            <a:ext cx="4787900" cy="18923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2793657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Number Placeholder 1"/>
          <p:cNvSpPr>
            <a:spLocks noGrp="1"/>
          </p:cNvSpPr>
          <p:nvPr>
            <p:ph type="sldNum" sz="quarter" idx="12"/>
          </p:nvPr>
        </p:nvSpPr>
        <p:spPr>
          <a:xfrm>
            <a:off x="8763000" y="6550025"/>
            <a:ext cx="381000" cy="307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B6BD1C32-DD72-4C3C-9C99-10BF0BD26BA6}" type="slidenum">
              <a:rPr lang="en-US" altLang="en-US" sz="1400" smtClean="0"/>
              <a:pPr eaLnBrk="1" hangingPunct="1">
                <a:spcBef>
                  <a:spcPct val="0"/>
                </a:spcBef>
                <a:buFontTx/>
                <a:buNone/>
              </a:pPr>
              <a:t>21</a:t>
            </a:fld>
            <a:endParaRPr lang="en-US" altLang="en-US" sz="1400" smtClean="0"/>
          </a:p>
        </p:txBody>
      </p:sp>
      <p:sp>
        <p:nvSpPr>
          <p:cNvPr id="20483" name="TextBox 1"/>
          <p:cNvSpPr txBox="1">
            <a:spLocks noChangeArrowheads="1"/>
          </p:cNvSpPr>
          <p:nvPr/>
        </p:nvSpPr>
        <p:spPr bwMode="auto">
          <a:xfrm>
            <a:off x="152400" y="463076"/>
            <a:ext cx="3962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u="sng" dirty="0" smtClean="0">
                <a:latin typeface="Times New Roman" pitchFamily="18" charset="0"/>
              </a:rPr>
              <a:t>Early- February </a:t>
            </a:r>
            <a:r>
              <a:rPr lang="en-US" altLang="en-US" sz="1800" dirty="0" smtClean="0">
                <a:latin typeface="Times New Roman" pitchFamily="18" charset="0"/>
              </a:rPr>
              <a:t>CPC/IRI </a:t>
            </a:r>
            <a:r>
              <a:rPr lang="en-US" altLang="en-US" sz="1800" dirty="0">
                <a:latin typeface="Times New Roman" pitchFamily="18" charset="0"/>
              </a:rPr>
              <a:t>forecast</a:t>
            </a:r>
          </a:p>
        </p:txBody>
      </p:sp>
      <p:sp>
        <p:nvSpPr>
          <p:cNvPr id="20484" name="TextBox 11"/>
          <p:cNvSpPr txBox="1">
            <a:spLocks noChangeArrowheads="1"/>
          </p:cNvSpPr>
          <p:nvPr/>
        </p:nvSpPr>
        <p:spPr bwMode="auto">
          <a:xfrm>
            <a:off x="9525" y="0"/>
            <a:ext cx="441007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800" dirty="0">
                <a:latin typeface="Times New Roman" pitchFamily="18" charset="0"/>
              </a:rPr>
              <a:t>ENSO Forecasts</a:t>
            </a:r>
          </a:p>
        </p:txBody>
      </p:sp>
      <p:sp>
        <p:nvSpPr>
          <p:cNvPr id="14" name="TextBox 1"/>
          <p:cNvSpPr txBox="1">
            <a:spLocks noChangeArrowheads="1"/>
          </p:cNvSpPr>
          <p:nvPr/>
        </p:nvSpPr>
        <p:spPr bwMode="auto">
          <a:xfrm>
            <a:off x="76200" y="3505200"/>
            <a:ext cx="4114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u="sng" dirty="0" smtClean="0">
                <a:latin typeface="Times New Roman" pitchFamily="18" charset="0"/>
              </a:rPr>
              <a:t>Early- March  </a:t>
            </a:r>
            <a:r>
              <a:rPr lang="en-US" altLang="en-US" sz="1800" dirty="0">
                <a:latin typeface="Times New Roman" pitchFamily="18" charset="0"/>
              </a:rPr>
              <a:t>CPC/IRI forecast</a:t>
            </a:r>
          </a:p>
        </p:txBody>
      </p:sp>
      <p:cxnSp>
        <p:nvCxnSpPr>
          <p:cNvPr id="5" name="Straight Arrow Connector 4"/>
          <p:cNvCxnSpPr/>
          <p:nvPr/>
        </p:nvCxnSpPr>
        <p:spPr>
          <a:xfrm>
            <a:off x="7124700" y="1066800"/>
            <a:ext cx="914400" cy="914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 name="Straight Arrow Connector 3"/>
          <p:cNvCxnSpPr/>
          <p:nvPr/>
        </p:nvCxnSpPr>
        <p:spPr>
          <a:xfrm flipH="1" flipV="1">
            <a:off x="1143000" y="5486400"/>
            <a:ext cx="3314702" cy="917577"/>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3314" name="Picture 2" descr="https://iri.columbia.edu/wp-content/uploads/2019/02/figure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838200"/>
            <a:ext cx="4191000" cy="2518508"/>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Arrow Connector 5"/>
          <p:cNvCxnSpPr/>
          <p:nvPr/>
        </p:nvCxnSpPr>
        <p:spPr>
          <a:xfrm>
            <a:off x="1219200" y="3352800"/>
            <a:ext cx="914400" cy="0"/>
          </a:xfrm>
          <a:prstGeom prst="straightConnector1">
            <a:avLst/>
          </a:prstGeom>
          <a:ln w="1587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1295400" y="1905000"/>
            <a:ext cx="914400" cy="0"/>
          </a:xfrm>
          <a:prstGeom prst="straightConnector1">
            <a:avLst/>
          </a:prstGeom>
          <a:ln w="1587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pic>
        <p:nvPicPr>
          <p:cNvPr id="12290" name="Picture 2" descr="https://iri.columbia.edu/wp-content/uploads/2019/03/figur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199" y="3886199"/>
            <a:ext cx="4267201" cy="2844801"/>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https://iri.columbia.edu/wp-content/uploads/2019/02/figure4.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85930" y="990600"/>
            <a:ext cx="4605670" cy="2839816"/>
          </a:xfrm>
          <a:prstGeom prst="rect">
            <a:avLst/>
          </a:prstGeom>
          <a:noFill/>
          <a:extLst>
            <a:ext uri="{909E8E84-426E-40DD-AFC4-6F175D3DCCD1}">
              <a14:hiddenFill xmlns:a14="http://schemas.microsoft.com/office/drawing/2010/main">
                <a:solidFill>
                  <a:srgbClr val="FFFFFF"/>
                </a:solidFill>
              </a14:hiddenFill>
            </a:ext>
          </a:extLst>
        </p:spPr>
      </p:pic>
      <p:cxnSp>
        <p:nvCxnSpPr>
          <p:cNvPr id="15" name="Straight Arrow Connector 14"/>
          <p:cNvCxnSpPr/>
          <p:nvPr/>
        </p:nvCxnSpPr>
        <p:spPr>
          <a:xfrm>
            <a:off x="886047" y="4572000"/>
            <a:ext cx="914400" cy="0"/>
          </a:xfrm>
          <a:prstGeom prst="straightConnector1">
            <a:avLst/>
          </a:prstGeom>
          <a:ln w="1587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4800600" y="4267200"/>
            <a:ext cx="3657600" cy="923330"/>
          </a:xfrm>
          <a:prstGeom prst="rect">
            <a:avLst/>
          </a:prstGeom>
          <a:noFill/>
        </p:spPr>
        <p:txBody>
          <a:bodyPr wrap="square" rtlCol="0">
            <a:spAutoFit/>
          </a:bodyPr>
          <a:lstStyle/>
          <a:p>
            <a:r>
              <a:rPr lang="en-US" dirty="0" smtClean="0"/>
              <a:t>A renewed kick upward this past month in </a:t>
            </a:r>
            <a:r>
              <a:rPr lang="en-US" dirty="0" err="1" smtClean="0"/>
              <a:t>ElNino</a:t>
            </a:r>
            <a:r>
              <a:rPr lang="en-US" dirty="0" smtClean="0"/>
              <a:t> continuance probability through Spring.</a:t>
            </a:r>
            <a:endParaRPr lang="en-US"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Number Placeholder 3"/>
          <p:cNvSpPr>
            <a:spLocks noGrp="1"/>
          </p:cNvSpPr>
          <p:nvPr>
            <p:ph type="sldNum" sz="quarter" idx="12"/>
          </p:nvPr>
        </p:nvSpPr>
        <p:spPr>
          <a:xfrm>
            <a:off x="8686800" y="6534150"/>
            <a:ext cx="457200"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350B5A81-06C2-4E17-9668-C6A05AF3ECCE}" type="slidenum">
              <a:rPr lang="en-US" altLang="en-US" sz="1400" smtClean="0"/>
              <a:pPr eaLnBrk="1" hangingPunct="1">
                <a:spcBef>
                  <a:spcPct val="0"/>
                </a:spcBef>
                <a:buFontTx/>
                <a:buNone/>
              </a:pPr>
              <a:t>22</a:t>
            </a:fld>
            <a:endParaRPr lang="en-US" altLang="en-US" sz="1400" dirty="0" smtClean="0"/>
          </a:p>
        </p:txBody>
      </p:sp>
      <p:sp>
        <p:nvSpPr>
          <p:cNvPr id="22531" name="TextBox 1"/>
          <p:cNvSpPr txBox="1">
            <a:spLocks noChangeArrowheads="1"/>
          </p:cNvSpPr>
          <p:nvPr/>
        </p:nvSpPr>
        <p:spPr bwMode="auto">
          <a:xfrm>
            <a:off x="1066800" y="6121400"/>
            <a:ext cx="2362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FontTx/>
              <a:buNone/>
            </a:pPr>
            <a:r>
              <a:rPr lang="en-US" altLang="en-US" sz="1800">
                <a:latin typeface="Times New Roman" pitchFamily="18" charset="0"/>
              </a:rPr>
              <a:t> </a:t>
            </a:r>
          </a:p>
        </p:txBody>
      </p:sp>
      <p:sp>
        <p:nvSpPr>
          <p:cNvPr id="22532" name="TextBox 1"/>
          <p:cNvSpPr txBox="1">
            <a:spLocks noChangeArrowheads="1"/>
          </p:cNvSpPr>
          <p:nvPr/>
        </p:nvSpPr>
        <p:spPr bwMode="auto">
          <a:xfrm>
            <a:off x="4191000" y="6015038"/>
            <a:ext cx="3276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latin typeface="Times New Roman" pitchFamily="18" charset="0"/>
              </a:rPr>
              <a:t> </a:t>
            </a:r>
          </a:p>
        </p:txBody>
      </p:sp>
      <p:sp>
        <p:nvSpPr>
          <p:cNvPr id="22533" name="TextBox 1"/>
          <p:cNvSpPr txBox="1">
            <a:spLocks noChangeArrowheads="1"/>
          </p:cNvSpPr>
          <p:nvPr/>
        </p:nvSpPr>
        <p:spPr bwMode="auto">
          <a:xfrm>
            <a:off x="3810000" y="1730376"/>
            <a:ext cx="13716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dirty="0" smtClean="0">
                <a:latin typeface="Times New Roman" pitchFamily="18" charset="0"/>
              </a:rPr>
              <a:t>Released  Feb 28th    </a:t>
            </a:r>
            <a:endParaRPr lang="en-US" altLang="en-US" sz="1800" dirty="0">
              <a:latin typeface="Times New Roman" pitchFamily="18" charset="0"/>
            </a:endParaRPr>
          </a:p>
        </p:txBody>
      </p:sp>
      <p:sp>
        <p:nvSpPr>
          <p:cNvPr id="22534" name="TextBox 9"/>
          <p:cNvSpPr txBox="1">
            <a:spLocks noChangeArrowheads="1"/>
          </p:cNvSpPr>
          <p:nvPr/>
        </p:nvSpPr>
        <p:spPr bwMode="auto">
          <a:xfrm>
            <a:off x="7696200" y="2133600"/>
            <a:ext cx="10668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dirty="0" smtClean="0">
                <a:latin typeface="Times New Roman" pitchFamily="18" charset="0"/>
              </a:rPr>
              <a:t>Released   Feb 21</a:t>
            </a:r>
            <a:r>
              <a:rPr lang="en-US" altLang="en-US" sz="1800" baseline="30000" dirty="0" smtClean="0">
                <a:latin typeface="Times New Roman" pitchFamily="18" charset="0"/>
              </a:rPr>
              <a:t>st</a:t>
            </a:r>
            <a:r>
              <a:rPr lang="en-US" altLang="en-US" sz="1800" dirty="0" smtClean="0">
                <a:latin typeface="Times New Roman" pitchFamily="18" charset="0"/>
              </a:rPr>
              <a:t>    </a:t>
            </a:r>
            <a:endParaRPr lang="en-US" altLang="en-US" sz="1800" dirty="0">
              <a:latin typeface="Times New Roman" pitchFamily="18" charset="0"/>
            </a:endParaRPr>
          </a:p>
        </p:txBody>
      </p:sp>
      <p:sp>
        <p:nvSpPr>
          <p:cNvPr id="16" name="Title 1"/>
          <p:cNvSpPr txBox="1">
            <a:spLocks/>
          </p:cNvSpPr>
          <p:nvPr/>
        </p:nvSpPr>
        <p:spPr>
          <a:xfrm>
            <a:off x="3776830" y="296862"/>
            <a:ext cx="5339461" cy="1531938"/>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a:defRPr/>
            </a:pPr>
            <a:r>
              <a:rPr lang="en-US" altLang="en-US" sz="2400" kern="0" dirty="0" smtClean="0"/>
              <a:t>Previous(Last month)  </a:t>
            </a:r>
          </a:p>
          <a:p>
            <a:pPr>
              <a:defRPr/>
            </a:pPr>
            <a:r>
              <a:rPr lang="en-US" altLang="en-US" sz="2400" kern="0" dirty="0" smtClean="0"/>
              <a:t>CPC’s official </a:t>
            </a:r>
            <a:br>
              <a:rPr lang="en-US" altLang="en-US" sz="2400" kern="0" dirty="0" smtClean="0"/>
            </a:br>
            <a:r>
              <a:rPr lang="en-US" altLang="en-US" sz="2400" kern="0" dirty="0" smtClean="0"/>
              <a:t>Monthly (Mar)/Seasonal (MAM)  </a:t>
            </a:r>
          </a:p>
          <a:p>
            <a:pPr>
              <a:defRPr/>
            </a:pPr>
            <a:r>
              <a:rPr lang="en-US" altLang="en-US" sz="2400" kern="0" dirty="0" smtClean="0"/>
              <a:t>Precipitation outlook</a:t>
            </a:r>
          </a:p>
        </p:txBody>
      </p:sp>
      <p:sp>
        <p:nvSpPr>
          <p:cNvPr id="6" name="TextBox 5"/>
          <p:cNvSpPr txBox="1"/>
          <p:nvPr/>
        </p:nvSpPr>
        <p:spPr>
          <a:xfrm>
            <a:off x="56361" y="3745468"/>
            <a:ext cx="2839239" cy="369332"/>
          </a:xfrm>
          <a:prstGeom prst="rect">
            <a:avLst/>
          </a:prstGeom>
          <a:noFill/>
        </p:spPr>
        <p:txBody>
          <a:bodyPr wrap="none" rtlCol="0">
            <a:spAutoFit/>
          </a:bodyPr>
          <a:lstStyle/>
          <a:p>
            <a:r>
              <a:rPr lang="en-US" dirty="0" smtClean="0"/>
              <a:t>Observed so far this month!!</a:t>
            </a:r>
            <a:endParaRPr lang="en-US" dirty="0"/>
          </a:p>
        </p:txBody>
      </p:sp>
      <p:cxnSp>
        <p:nvCxnSpPr>
          <p:cNvPr id="17" name="Straight Arrow Connector 16"/>
          <p:cNvCxnSpPr/>
          <p:nvPr/>
        </p:nvCxnSpPr>
        <p:spPr>
          <a:xfrm flipH="1">
            <a:off x="4038600" y="914400"/>
            <a:ext cx="381000" cy="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8229600" y="1066800"/>
            <a:ext cx="0" cy="1179731"/>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2876550" y="3657600"/>
            <a:ext cx="781050" cy="646331"/>
          </a:xfrm>
          <a:prstGeom prst="rect">
            <a:avLst/>
          </a:prstGeom>
          <a:noFill/>
        </p:spPr>
        <p:txBody>
          <a:bodyPr wrap="square" rtlCol="0">
            <a:spAutoFit/>
          </a:bodyPr>
          <a:lstStyle/>
          <a:p>
            <a:r>
              <a:rPr lang="en-US" sz="3600" dirty="0" smtClean="0">
                <a:sym typeface="Wingdings" panose="05000000000000000000" pitchFamily="2" charset="2"/>
              </a:rPr>
              <a:t></a:t>
            </a:r>
            <a:endParaRPr lang="en-US" sz="3600" dirty="0"/>
          </a:p>
        </p:txBody>
      </p:sp>
      <p:cxnSp>
        <p:nvCxnSpPr>
          <p:cNvPr id="3" name="Straight Arrow Connector 2"/>
          <p:cNvCxnSpPr/>
          <p:nvPr/>
        </p:nvCxnSpPr>
        <p:spPr>
          <a:xfrm flipH="1" flipV="1">
            <a:off x="3676650" y="2786576"/>
            <a:ext cx="100180" cy="1545156"/>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3314" name="Picture 2" descr="https://www.cpc.ncep.noaa.gov/products/predictions/long_range/lead14/off15_prcp.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23581"/>
            <a:ext cx="3695700" cy="3634019"/>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https://www.cpc.ncep.noaa.gov/products/predictions/long_range/lead01/off01_prcp.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2769460"/>
            <a:ext cx="4343400" cy="3783740"/>
          </a:xfrm>
          <a:prstGeom prst="rect">
            <a:avLst/>
          </a:prstGeom>
          <a:noFill/>
          <a:extLst>
            <a:ext uri="{909E8E84-426E-40DD-AFC4-6F175D3DCCD1}">
              <a14:hiddenFill xmlns:a14="http://schemas.microsoft.com/office/drawing/2010/main">
                <a:solidFill>
                  <a:srgbClr val="FFFFFF"/>
                </a:solidFill>
              </a14:hiddenFill>
            </a:ext>
          </a:extLst>
        </p:spPr>
      </p:pic>
      <p:pic>
        <p:nvPicPr>
          <p:cNvPr id="1331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25" y="4181582"/>
            <a:ext cx="3767305" cy="23716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3575571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Number Placeholder 3"/>
          <p:cNvSpPr>
            <a:spLocks noGrp="1"/>
          </p:cNvSpPr>
          <p:nvPr>
            <p:ph type="sldNum" sz="quarter" idx="12"/>
          </p:nvPr>
        </p:nvSpPr>
        <p:spPr>
          <a:xfrm>
            <a:off x="8763000" y="6534150"/>
            <a:ext cx="381000"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FF93CBF8-CB1C-4E44-BF2A-9C0506748D69}" type="slidenum">
              <a:rPr lang="en-US" altLang="en-US" sz="1400" smtClean="0"/>
              <a:pPr eaLnBrk="1" hangingPunct="1">
                <a:spcBef>
                  <a:spcPct val="0"/>
                </a:spcBef>
                <a:buFontTx/>
                <a:buNone/>
              </a:pPr>
              <a:t>23</a:t>
            </a:fld>
            <a:endParaRPr lang="en-US" altLang="en-US" sz="1400" dirty="0" smtClean="0"/>
          </a:p>
        </p:txBody>
      </p:sp>
      <p:sp>
        <p:nvSpPr>
          <p:cNvPr id="5" name="Title 1"/>
          <p:cNvSpPr txBox="1">
            <a:spLocks/>
          </p:cNvSpPr>
          <p:nvPr/>
        </p:nvSpPr>
        <p:spPr>
          <a:xfrm>
            <a:off x="4190998" y="296862"/>
            <a:ext cx="4953002" cy="1150937"/>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a:defRPr/>
            </a:pPr>
            <a:r>
              <a:rPr lang="en-US" altLang="en-US" sz="2400" kern="0" dirty="0" smtClean="0"/>
              <a:t>Previous CPC’s official </a:t>
            </a:r>
            <a:br>
              <a:rPr lang="en-US" altLang="en-US" sz="2400" kern="0" dirty="0" smtClean="0"/>
            </a:br>
            <a:r>
              <a:rPr lang="en-US" altLang="en-US" sz="2400" kern="0" dirty="0" smtClean="0"/>
              <a:t>Monthly (Mar)/Seasonal (MAM)  </a:t>
            </a:r>
          </a:p>
          <a:p>
            <a:pPr>
              <a:defRPr/>
            </a:pPr>
            <a:r>
              <a:rPr lang="en-US" altLang="en-US" sz="2400" kern="0" dirty="0" smtClean="0"/>
              <a:t>Temperature outlook</a:t>
            </a:r>
          </a:p>
        </p:txBody>
      </p:sp>
      <p:sp>
        <p:nvSpPr>
          <p:cNvPr id="23556" name="TextBox 1"/>
          <p:cNvSpPr txBox="1">
            <a:spLocks noChangeArrowheads="1"/>
          </p:cNvSpPr>
          <p:nvPr/>
        </p:nvSpPr>
        <p:spPr bwMode="auto">
          <a:xfrm>
            <a:off x="3848100" y="1676400"/>
            <a:ext cx="12573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dirty="0">
                <a:latin typeface="Times New Roman" pitchFamily="18" charset="0"/>
              </a:rPr>
              <a:t>Made </a:t>
            </a:r>
          </a:p>
          <a:p>
            <a:pPr eaLnBrk="1" hangingPunct="1">
              <a:spcBef>
                <a:spcPct val="0"/>
              </a:spcBef>
              <a:buFontTx/>
              <a:buNone/>
            </a:pPr>
            <a:r>
              <a:rPr lang="en-US" altLang="en-US" sz="1800" dirty="0" smtClean="0">
                <a:latin typeface="Times New Roman" pitchFamily="18" charset="0"/>
              </a:rPr>
              <a:t>Feb 28</a:t>
            </a:r>
            <a:r>
              <a:rPr lang="en-US" altLang="en-US" sz="1800" baseline="30000" dirty="0" smtClean="0">
                <a:latin typeface="Times New Roman" pitchFamily="18" charset="0"/>
              </a:rPr>
              <a:t>th</a:t>
            </a:r>
            <a:r>
              <a:rPr lang="en-US" altLang="en-US" sz="1800" dirty="0" smtClean="0">
                <a:latin typeface="Times New Roman" pitchFamily="18" charset="0"/>
              </a:rPr>
              <a:t>    </a:t>
            </a:r>
            <a:endParaRPr lang="en-US" altLang="en-US" sz="1800" dirty="0">
              <a:latin typeface="Times New Roman" pitchFamily="18" charset="0"/>
            </a:endParaRPr>
          </a:p>
        </p:txBody>
      </p:sp>
      <p:sp>
        <p:nvSpPr>
          <p:cNvPr id="23557" name="TextBox 9"/>
          <p:cNvSpPr txBox="1">
            <a:spLocks noChangeArrowheads="1"/>
          </p:cNvSpPr>
          <p:nvPr/>
        </p:nvSpPr>
        <p:spPr bwMode="auto">
          <a:xfrm>
            <a:off x="4343400" y="4154269"/>
            <a:ext cx="11049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dirty="0">
                <a:latin typeface="Times New Roman" pitchFamily="18" charset="0"/>
              </a:rPr>
              <a:t>Made </a:t>
            </a:r>
            <a:r>
              <a:rPr lang="en-US" altLang="en-US" sz="1800" dirty="0" smtClean="0">
                <a:latin typeface="Times New Roman" pitchFamily="18" charset="0"/>
              </a:rPr>
              <a:t>  Feb 21</a:t>
            </a:r>
            <a:r>
              <a:rPr lang="en-US" altLang="en-US" sz="1800" baseline="30000" dirty="0" smtClean="0">
                <a:latin typeface="Times New Roman" pitchFamily="18" charset="0"/>
              </a:rPr>
              <a:t>st</a:t>
            </a:r>
            <a:r>
              <a:rPr lang="en-US" altLang="en-US" sz="1800" dirty="0" smtClean="0">
                <a:latin typeface="Times New Roman" pitchFamily="18" charset="0"/>
              </a:rPr>
              <a:t>     </a:t>
            </a:r>
            <a:endParaRPr lang="en-US" altLang="en-US" sz="1800" dirty="0">
              <a:latin typeface="Times New Roman" pitchFamily="18" charset="0"/>
            </a:endParaRPr>
          </a:p>
        </p:txBody>
      </p:sp>
      <p:cxnSp>
        <p:nvCxnSpPr>
          <p:cNvPr id="4" name="Straight Arrow Connector 3"/>
          <p:cNvCxnSpPr/>
          <p:nvPr/>
        </p:nvCxnSpPr>
        <p:spPr>
          <a:xfrm flipH="1">
            <a:off x="3962400" y="914400"/>
            <a:ext cx="381000" cy="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8458200" y="1066800"/>
            <a:ext cx="0" cy="1179731"/>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381000" y="3505200"/>
            <a:ext cx="3148619" cy="369332"/>
          </a:xfrm>
          <a:prstGeom prst="rect">
            <a:avLst/>
          </a:prstGeom>
          <a:noFill/>
        </p:spPr>
        <p:txBody>
          <a:bodyPr wrap="none" rtlCol="0">
            <a:spAutoFit/>
          </a:bodyPr>
          <a:lstStyle/>
          <a:p>
            <a:r>
              <a:rPr lang="en-US" dirty="0" smtClean="0"/>
              <a:t>Observed so far this month!! </a:t>
            </a:r>
            <a:r>
              <a:rPr lang="en-US" b="1" dirty="0" smtClean="0">
                <a:solidFill>
                  <a:srgbClr val="FF0000"/>
                </a:solidFill>
                <a:sym typeface="Wingdings" panose="05000000000000000000" pitchFamily="2" charset="2"/>
              </a:rPr>
              <a:t> </a:t>
            </a:r>
            <a:endParaRPr lang="en-US" b="1" dirty="0">
              <a:solidFill>
                <a:srgbClr val="FF0000"/>
              </a:solidFill>
            </a:endParaRPr>
          </a:p>
        </p:txBody>
      </p:sp>
      <p:cxnSp>
        <p:nvCxnSpPr>
          <p:cNvPr id="13" name="Straight Arrow Connector 12"/>
          <p:cNvCxnSpPr/>
          <p:nvPr/>
        </p:nvCxnSpPr>
        <p:spPr>
          <a:xfrm flipV="1">
            <a:off x="3733800" y="2322731"/>
            <a:ext cx="457198" cy="1868269"/>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4338" name="Picture 2" descr="https://www.cpc.ncep.noaa.gov/products/predictions/long_range/lead14/off15_temp.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49685"/>
            <a:ext cx="3657600" cy="3455515"/>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https://www.cpc.ncep.noaa.gov/products/predictions/long_range/lead01/off01_temp.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2656930"/>
            <a:ext cx="3962400" cy="389626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 y="3886200"/>
            <a:ext cx="3774857" cy="29267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2384632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3657600" y="76200"/>
            <a:ext cx="1752600" cy="1447800"/>
          </a:xfrm>
        </p:spPr>
        <p:txBody>
          <a:bodyPr/>
          <a:lstStyle/>
          <a:p>
            <a:r>
              <a:rPr lang="en-US" altLang="en-US" sz="2800" smtClean="0"/>
              <a:t> </a:t>
            </a:r>
            <a:r>
              <a:rPr lang="en-US" altLang="en-US" sz="2400" smtClean="0"/>
              <a:t>NMME     T &amp; P</a:t>
            </a:r>
            <a:br>
              <a:rPr lang="en-US" altLang="en-US" sz="2400" smtClean="0"/>
            </a:br>
            <a:r>
              <a:rPr lang="en-US" altLang="en-US" sz="2400" smtClean="0"/>
              <a:t>EnsMean forecasts</a:t>
            </a:r>
          </a:p>
        </p:txBody>
      </p:sp>
      <p:sp>
        <p:nvSpPr>
          <p:cNvPr id="21507" name="Rectangle 1"/>
          <p:cNvSpPr>
            <a:spLocks noChangeArrowheads="1"/>
          </p:cNvSpPr>
          <p:nvPr/>
        </p:nvSpPr>
        <p:spPr bwMode="auto">
          <a:xfrm>
            <a:off x="4343400" y="1981200"/>
            <a:ext cx="54373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dirty="0" smtClean="0">
                <a:latin typeface="Times New Roman" pitchFamily="18" charset="0"/>
              </a:rPr>
              <a:t>Apr</a:t>
            </a:r>
            <a:endParaRPr lang="en-US" altLang="en-US" sz="1800" dirty="0">
              <a:latin typeface="Times New Roman" pitchFamily="18" charset="0"/>
            </a:endParaRPr>
          </a:p>
        </p:txBody>
      </p:sp>
      <p:sp>
        <p:nvSpPr>
          <p:cNvPr id="21508" name="Rectangle 2"/>
          <p:cNvSpPr>
            <a:spLocks noChangeArrowheads="1"/>
          </p:cNvSpPr>
          <p:nvPr/>
        </p:nvSpPr>
        <p:spPr bwMode="auto">
          <a:xfrm>
            <a:off x="4191000" y="4038600"/>
            <a:ext cx="6463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dirty="0" smtClean="0">
                <a:latin typeface="Times New Roman" pitchFamily="18" charset="0"/>
              </a:rPr>
              <a:t>AMJ</a:t>
            </a:r>
          </a:p>
        </p:txBody>
      </p:sp>
      <p:sp>
        <p:nvSpPr>
          <p:cNvPr id="21509" name="TextBox 3"/>
          <p:cNvSpPr txBox="1">
            <a:spLocks noChangeArrowheads="1"/>
          </p:cNvSpPr>
          <p:nvPr/>
        </p:nvSpPr>
        <p:spPr bwMode="auto">
          <a:xfrm>
            <a:off x="2056901" y="6091857"/>
            <a:ext cx="4953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marL="0" indent="0" eaLnBrk="1" hangingPunct="1">
              <a:spcBef>
                <a:spcPct val="0"/>
              </a:spcBef>
              <a:buNone/>
            </a:pPr>
            <a:r>
              <a:rPr lang="en-US" altLang="en-US" sz="1600" dirty="0" smtClean="0">
                <a:latin typeface="Times New Roman" pitchFamily="18" charset="0"/>
              </a:rPr>
              <a:t>Forecast is based on  El Nino conditions!! El Nino is getting more likely through Spring.</a:t>
            </a:r>
          </a:p>
        </p:txBody>
      </p:sp>
      <p:sp>
        <p:nvSpPr>
          <p:cNvPr id="12" name="Slide Number Placeholder 3"/>
          <p:cNvSpPr>
            <a:spLocks noGrp="1"/>
          </p:cNvSpPr>
          <p:nvPr>
            <p:ph type="sldNum" sz="quarter" idx="12"/>
          </p:nvPr>
        </p:nvSpPr>
        <p:spPr>
          <a:xfrm>
            <a:off x="8763000" y="6553200"/>
            <a:ext cx="3810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22D848FF-6D97-4167-B3CC-57FCF4541E2D}" type="slidenum">
              <a:rPr lang="en-US" altLang="en-US" sz="1400" smtClean="0"/>
              <a:pPr eaLnBrk="1" hangingPunct="1">
                <a:spcBef>
                  <a:spcPct val="0"/>
                </a:spcBef>
                <a:buFontTx/>
                <a:buNone/>
              </a:pPr>
              <a:t>24</a:t>
            </a:fld>
            <a:endParaRPr lang="en-US" altLang="en-US" sz="1400" dirty="0" smtClean="0"/>
          </a:p>
        </p:txBody>
      </p:sp>
      <p:cxnSp>
        <p:nvCxnSpPr>
          <p:cNvPr id="3" name="Straight Arrow Connector 2"/>
          <p:cNvCxnSpPr>
            <a:stCxn id="21508" idx="2"/>
          </p:cNvCxnSpPr>
          <p:nvPr/>
        </p:nvCxnSpPr>
        <p:spPr>
          <a:xfrm>
            <a:off x="4514166" y="4407932"/>
            <a:ext cx="2801034" cy="31646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4038600" y="4572000"/>
            <a:ext cx="1143000" cy="1323439"/>
          </a:xfrm>
          <a:prstGeom prst="rect">
            <a:avLst/>
          </a:prstGeom>
          <a:noFill/>
        </p:spPr>
        <p:txBody>
          <a:bodyPr wrap="square" rtlCol="0">
            <a:spAutoFit/>
          </a:bodyPr>
          <a:lstStyle/>
          <a:p>
            <a:r>
              <a:rPr lang="en-US" sz="1600" dirty="0" smtClean="0"/>
              <a:t>If verifies will very much help conditions here.</a:t>
            </a:r>
            <a:endParaRPr lang="en-US" sz="1600" dirty="0"/>
          </a:p>
        </p:txBody>
      </p:sp>
      <p:pic>
        <p:nvPicPr>
          <p:cNvPr id="15362" name="Picture 2" descr="https://www.cpc.ncep.noaa.gov/products/NMME/prob/images/prob_ensemble_tmp2m_us_lead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468"/>
            <a:ext cx="3879958" cy="2997268"/>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descr="https://www.cpc.ncep.noaa.gov/products/NMME/prob/images/prob_ensemble_prate_us_lead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35834" y="0"/>
            <a:ext cx="3908166" cy="3019058"/>
          </a:xfrm>
          <a:prstGeom prst="rect">
            <a:avLst/>
          </a:prstGeom>
          <a:noFill/>
          <a:extLst>
            <a:ext uri="{909E8E84-426E-40DD-AFC4-6F175D3DCCD1}">
              <a14:hiddenFill xmlns:a14="http://schemas.microsoft.com/office/drawing/2010/main">
                <a:solidFill>
                  <a:srgbClr val="FFFFFF"/>
                </a:solidFill>
              </a14:hiddenFill>
            </a:ext>
          </a:extLst>
        </p:spPr>
      </p:pic>
      <p:pic>
        <p:nvPicPr>
          <p:cNvPr id="15366" name="Picture 6" descr="https://www.cpc.ncep.noaa.gov/products/NMME/prob/images/prob_ensemble_tmp2m_us_season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427" y="3124200"/>
            <a:ext cx="3856531" cy="2979170"/>
          </a:xfrm>
          <a:prstGeom prst="rect">
            <a:avLst/>
          </a:prstGeom>
          <a:noFill/>
          <a:extLst>
            <a:ext uri="{909E8E84-426E-40DD-AFC4-6F175D3DCCD1}">
              <a14:hiddenFill xmlns:a14="http://schemas.microsoft.com/office/drawing/2010/main">
                <a:solidFill>
                  <a:srgbClr val="FFFFFF"/>
                </a:solidFill>
              </a14:hiddenFill>
            </a:ext>
          </a:extLst>
        </p:spPr>
      </p:pic>
      <p:pic>
        <p:nvPicPr>
          <p:cNvPr id="15368" name="Picture 8" descr="https://www.cpc.ncep.noaa.gov/products/NMME/prob/images/prob_ensemble_prate_us_season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35834" y="3124200"/>
            <a:ext cx="3908166" cy="301905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76200"/>
            <a:ext cx="8686800" cy="533400"/>
          </a:xfrm>
        </p:spPr>
        <p:txBody>
          <a:bodyPr/>
          <a:lstStyle/>
          <a:p>
            <a:r>
              <a:rPr lang="en-US" sz="1800" dirty="0" smtClean="0"/>
              <a:t>The agreement/uncertainty  among the diff. NMME models’ forecasts (middle and bottom panels)  for Mar-Apr-May Precipitation!!!  </a:t>
            </a:r>
            <a:endParaRPr lang="en-US" sz="1800" dirty="0"/>
          </a:p>
        </p:txBody>
      </p:sp>
      <p:cxnSp>
        <p:nvCxnSpPr>
          <p:cNvPr id="5" name="Straight Arrow Connector 4"/>
          <p:cNvCxnSpPr/>
          <p:nvPr/>
        </p:nvCxnSpPr>
        <p:spPr>
          <a:xfrm>
            <a:off x="1295400" y="2438400"/>
            <a:ext cx="4572000" cy="1905000"/>
          </a:xfrm>
          <a:prstGeom prst="straightConnector1">
            <a:avLst/>
          </a:prstGeom>
          <a:ln w="22225">
            <a:solidFill>
              <a:srgbClr val="33CC33"/>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a:off x="3962400" y="2133600"/>
            <a:ext cx="2590800" cy="2057400"/>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3429000" y="2133600"/>
            <a:ext cx="152400" cy="228600"/>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3"/>
          <p:cNvSpPr txBox="1">
            <a:spLocks/>
          </p:cNvSpPr>
          <p:nvPr/>
        </p:nvSpPr>
        <p:spPr bwMode="auto">
          <a:xfrm>
            <a:off x="8763000" y="6553200"/>
            <a:ext cx="381000" cy="30480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20000"/>
              </a:spcBef>
              <a:spcAft>
                <a:spcPct val="0"/>
              </a:spcAft>
              <a:buChar char="•"/>
              <a:defRPr sz="3200" kern="1200">
                <a:solidFill>
                  <a:schemeClr val="tx1"/>
                </a:solidFill>
                <a:latin typeface="Arial" pitchFamily="34" charset="0"/>
                <a:ea typeface="+mn-ea"/>
                <a:cs typeface="Arial" pitchFamily="34" charset="0"/>
              </a:defRPr>
            </a:lvl1pPr>
            <a:lvl2pPr marL="742950" indent="-285750" algn="l" rtl="0" eaLnBrk="0" fontAlgn="base" hangingPunct="0">
              <a:spcBef>
                <a:spcPct val="20000"/>
              </a:spcBef>
              <a:spcAft>
                <a:spcPct val="0"/>
              </a:spcAft>
              <a:buChar char="–"/>
              <a:defRPr sz="2800" kern="1200">
                <a:solidFill>
                  <a:schemeClr val="tx1"/>
                </a:solidFill>
                <a:latin typeface="Arial" pitchFamily="34" charset="0"/>
                <a:ea typeface="+mn-ea"/>
                <a:cs typeface="Arial" pitchFamily="34" charset="0"/>
              </a:defRPr>
            </a:lvl2pPr>
            <a:lvl3pPr marL="1143000" indent="-228600" algn="l" rtl="0" eaLnBrk="0" fontAlgn="base" hangingPunct="0">
              <a:spcBef>
                <a:spcPct val="20000"/>
              </a:spcBef>
              <a:spcAft>
                <a:spcPct val="0"/>
              </a:spcAft>
              <a:buChar char="•"/>
              <a:defRPr sz="2400" kern="1200">
                <a:solidFill>
                  <a:schemeClr val="tx1"/>
                </a:solidFill>
                <a:latin typeface="Arial" pitchFamily="34" charset="0"/>
                <a:ea typeface="+mn-ea"/>
                <a:cs typeface="Arial" pitchFamily="34" charset="0"/>
              </a:defRPr>
            </a:lvl3pPr>
            <a:lvl4pPr marL="1600200" indent="-228600" algn="l" rtl="0" eaLnBrk="0" fontAlgn="base" hangingPunct="0">
              <a:spcBef>
                <a:spcPct val="20000"/>
              </a:spcBef>
              <a:spcAft>
                <a:spcPct val="0"/>
              </a:spcAft>
              <a:buChar char="–"/>
              <a:defRPr sz="2000" kern="1200">
                <a:solidFill>
                  <a:schemeClr val="tx1"/>
                </a:solidFill>
                <a:latin typeface="Arial" pitchFamily="34" charset="0"/>
                <a:ea typeface="+mn-ea"/>
                <a:cs typeface="Arial" pitchFamily="34" charset="0"/>
              </a:defRPr>
            </a:lvl4pPr>
            <a:lvl5pPr marL="2057400" indent="-228600" algn="l" rtl="0" eaLnBrk="0" fontAlgn="base" hangingPunct="0">
              <a:spcBef>
                <a:spcPct val="20000"/>
              </a:spcBef>
              <a:spcAft>
                <a:spcPct val="0"/>
              </a:spcAft>
              <a:buChar char="»"/>
              <a:defRPr sz="2000" kern="1200">
                <a:solidFill>
                  <a:schemeClr val="tx1"/>
                </a:solidFill>
                <a:latin typeface="Arial" pitchFamily="34" charset="0"/>
                <a:ea typeface="+mn-ea"/>
                <a:cs typeface="Arial" pitchFamily="34" charset="0"/>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9pPr>
          </a:lstStyle>
          <a:p>
            <a:pPr eaLnBrk="1" hangingPunct="1">
              <a:spcBef>
                <a:spcPct val="0"/>
              </a:spcBef>
              <a:buFontTx/>
              <a:buNone/>
            </a:pPr>
            <a:fld id="{22D848FF-6D97-4167-B3CC-57FCF4541E2D}" type="slidenum">
              <a:rPr lang="en-US" altLang="en-US" sz="1400" smtClean="0"/>
              <a:pPr eaLnBrk="1" hangingPunct="1">
                <a:spcBef>
                  <a:spcPct val="0"/>
                </a:spcBef>
                <a:buFontTx/>
                <a:buNone/>
              </a:pPr>
              <a:t>25</a:t>
            </a:fld>
            <a:endParaRPr lang="en-US" altLang="en-US" sz="1400" dirty="0" smtClean="0"/>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09600"/>
            <a:ext cx="8867775" cy="6086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2804658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3" descr="C:\Users\li.xu\Documents\png\scp02972\spi3.ensemble.L1-3.gif"/>
          <p:cNvPicPr>
            <a:picLocks noChangeAspect="1" noChangeArrowheads="1"/>
          </p:cNvPicPr>
          <p:nvPr/>
        </p:nvPicPr>
        <p:blipFill rotWithShape="1">
          <a:blip r:embed="rId2">
            <a:extLst>
              <a:ext uri="{28A0092B-C50C-407E-A947-70E740481C1C}">
                <a14:useLocalDpi xmlns:a14="http://schemas.microsoft.com/office/drawing/2010/main" val="0"/>
              </a:ext>
            </a:extLst>
          </a:blip>
          <a:srcRect r="51175"/>
          <a:stretch/>
        </p:blipFill>
        <p:spPr bwMode="auto">
          <a:xfrm>
            <a:off x="0" y="0"/>
            <a:ext cx="2511294"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Users\li.xu\Documents\png\scp01872\spi6.ensemble.L1-3.gif"/>
          <p:cNvPicPr>
            <a:picLocks noChangeAspect="1" noChangeArrowheads="1"/>
          </p:cNvPicPr>
          <p:nvPr/>
        </p:nvPicPr>
        <p:blipFill rotWithShape="1">
          <a:blip r:embed="rId3">
            <a:extLst>
              <a:ext uri="{28A0092B-C50C-407E-A947-70E740481C1C}">
                <a14:useLocalDpi xmlns:a14="http://schemas.microsoft.com/office/drawing/2010/main" val="0"/>
              </a:ext>
            </a:extLst>
          </a:blip>
          <a:srcRect r="50000"/>
          <a:stretch/>
        </p:blipFill>
        <p:spPr bwMode="auto">
          <a:xfrm>
            <a:off x="2514600" y="0"/>
            <a:ext cx="257175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C:\Users\li.xu\Documents\png\scp02816\spi12.ensemble.L1-3.gif"/>
          <p:cNvPicPr>
            <a:picLocks noChangeAspect="1" noChangeArrowheads="1"/>
          </p:cNvPicPr>
          <p:nvPr/>
        </p:nvPicPr>
        <p:blipFill rotWithShape="1">
          <a:blip r:embed="rId4">
            <a:extLst>
              <a:ext uri="{28A0092B-C50C-407E-A947-70E740481C1C}">
                <a14:useLocalDpi xmlns:a14="http://schemas.microsoft.com/office/drawing/2010/main" val="0"/>
              </a:ext>
            </a:extLst>
          </a:blip>
          <a:srcRect r="51322"/>
          <a:stretch/>
        </p:blipFill>
        <p:spPr bwMode="auto">
          <a:xfrm>
            <a:off x="5105400" y="0"/>
            <a:ext cx="2503737"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a:xfrm>
            <a:off x="8458200" y="6534150"/>
            <a:ext cx="685800" cy="247650"/>
          </a:xfrm>
        </p:spPr>
        <p:txBody>
          <a:bodyPr/>
          <a:lstStyle/>
          <a:p>
            <a:pPr>
              <a:defRPr/>
            </a:pPr>
            <a:fld id="{AE0D35B7-164B-4BDA-8435-F6440E98459E}" type="slidenum">
              <a:rPr lang="en-US" altLang="en-US" smtClean="0"/>
              <a:pPr>
                <a:defRPr/>
              </a:pPr>
              <a:t>26</a:t>
            </a:fld>
            <a:endParaRPr lang="en-US" altLang="en-US" dirty="0"/>
          </a:p>
        </p:txBody>
      </p:sp>
      <p:sp>
        <p:nvSpPr>
          <p:cNvPr id="9" name="Rectangle 8"/>
          <p:cNvSpPr/>
          <p:nvPr/>
        </p:nvSpPr>
        <p:spPr>
          <a:xfrm>
            <a:off x="2819400" y="0"/>
            <a:ext cx="633507" cy="369332"/>
          </a:xfrm>
          <a:prstGeom prst="rect">
            <a:avLst/>
          </a:prstGeom>
        </p:spPr>
        <p:txBody>
          <a:bodyPr wrap="none">
            <a:spAutoFit/>
          </a:bodyPr>
          <a:lstStyle/>
          <a:p>
            <a:r>
              <a:rPr lang="en-US" altLang="en-US" dirty="0" smtClean="0">
                <a:solidFill>
                  <a:srgbClr val="0033CC"/>
                </a:solidFill>
              </a:rPr>
              <a:t>SPI6</a:t>
            </a:r>
            <a:endParaRPr lang="en-US" dirty="0"/>
          </a:p>
        </p:txBody>
      </p:sp>
      <p:sp>
        <p:nvSpPr>
          <p:cNvPr id="15" name="Rectangle 14"/>
          <p:cNvSpPr/>
          <p:nvPr/>
        </p:nvSpPr>
        <p:spPr>
          <a:xfrm>
            <a:off x="152400" y="0"/>
            <a:ext cx="633507" cy="369332"/>
          </a:xfrm>
          <a:prstGeom prst="rect">
            <a:avLst/>
          </a:prstGeom>
        </p:spPr>
        <p:txBody>
          <a:bodyPr wrap="none">
            <a:spAutoFit/>
          </a:bodyPr>
          <a:lstStyle/>
          <a:p>
            <a:r>
              <a:rPr lang="en-US" altLang="en-US" dirty="0">
                <a:solidFill>
                  <a:srgbClr val="0033CC"/>
                </a:solidFill>
              </a:rPr>
              <a:t>SPI3</a:t>
            </a:r>
            <a:endParaRPr lang="en-US" dirty="0"/>
          </a:p>
        </p:txBody>
      </p:sp>
      <p:sp>
        <p:nvSpPr>
          <p:cNvPr id="10" name="Rectangle 9"/>
          <p:cNvSpPr/>
          <p:nvPr/>
        </p:nvSpPr>
        <p:spPr>
          <a:xfrm>
            <a:off x="5423277" y="0"/>
            <a:ext cx="748923" cy="369332"/>
          </a:xfrm>
          <a:prstGeom prst="rect">
            <a:avLst/>
          </a:prstGeom>
        </p:spPr>
        <p:txBody>
          <a:bodyPr wrap="none">
            <a:spAutoFit/>
          </a:bodyPr>
          <a:lstStyle/>
          <a:p>
            <a:r>
              <a:rPr lang="en-US" altLang="en-US" dirty="0" smtClean="0">
                <a:solidFill>
                  <a:srgbClr val="0033CC"/>
                </a:solidFill>
              </a:rPr>
              <a:t>SPI12</a:t>
            </a:r>
            <a:endParaRPr lang="en-US" dirty="0"/>
          </a:p>
        </p:txBody>
      </p:sp>
      <p:sp>
        <p:nvSpPr>
          <p:cNvPr id="17" name="Rectangle 2"/>
          <p:cNvSpPr txBox="1">
            <a:spLocks noChangeArrowheads="1"/>
          </p:cNvSpPr>
          <p:nvPr/>
        </p:nvSpPr>
        <p:spPr bwMode="auto">
          <a:xfrm>
            <a:off x="7696200" y="76200"/>
            <a:ext cx="14478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600" b="1" dirty="0" smtClean="0">
                <a:solidFill>
                  <a:srgbClr val="0033CC"/>
                </a:solidFill>
              </a:rPr>
              <a:t>SPI3</a:t>
            </a:r>
            <a:r>
              <a:rPr lang="en-US" altLang="en-US" sz="1600" b="1" dirty="0">
                <a:solidFill>
                  <a:srgbClr val="0033CC"/>
                </a:solidFill>
              </a:rPr>
              <a:t>,</a:t>
            </a:r>
            <a:r>
              <a:rPr lang="en-US" altLang="en-US" sz="1600" b="1" dirty="0" smtClean="0">
                <a:solidFill>
                  <a:srgbClr val="0033CC"/>
                </a:solidFill>
              </a:rPr>
              <a:t> SPI6</a:t>
            </a:r>
          </a:p>
          <a:p>
            <a:pPr algn="ctr" eaLnBrk="1" hangingPunct="1">
              <a:spcBef>
                <a:spcPct val="0"/>
              </a:spcBef>
              <a:buFontTx/>
              <a:buNone/>
            </a:pPr>
            <a:r>
              <a:rPr lang="en-US" altLang="en-US" sz="1600" b="1" dirty="0" smtClean="0">
                <a:solidFill>
                  <a:srgbClr val="0033CC"/>
                </a:solidFill>
              </a:rPr>
              <a:t>&amp; SPI12</a:t>
            </a:r>
          </a:p>
          <a:p>
            <a:pPr algn="ctr" eaLnBrk="1" hangingPunct="1">
              <a:spcBef>
                <a:spcPct val="0"/>
              </a:spcBef>
              <a:buFontTx/>
              <a:buNone/>
            </a:pPr>
            <a:r>
              <a:rPr lang="en-US" altLang="en-US" sz="1600" b="1" dirty="0" smtClean="0">
                <a:solidFill>
                  <a:srgbClr val="0033CC"/>
                </a:solidFill>
              </a:rPr>
              <a:t>Forecasts </a:t>
            </a:r>
            <a:r>
              <a:rPr lang="en-US" altLang="en-US" sz="1600" b="1" dirty="0">
                <a:solidFill>
                  <a:srgbClr val="0033CC"/>
                </a:solidFill>
              </a:rPr>
              <a:t>from 6NMME </a:t>
            </a:r>
            <a:r>
              <a:rPr lang="en-US" altLang="en-US" sz="1600" b="1" dirty="0" smtClean="0">
                <a:solidFill>
                  <a:srgbClr val="0033CC"/>
                </a:solidFill>
              </a:rPr>
              <a:t>Models</a:t>
            </a:r>
          </a:p>
          <a:p>
            <a:pPr algn="ctr" eaLnBrk="1" hangingPunct="1">
              <a:spcBef>
                <a:spcPct val="0"/>
              </a:spcBef>
              <a:buFontTx/>
              <a:buNone/>
            </a:pPr>
            <a:r>
              <a:rPr lang="en-US" altLang="en-US" sz="1600" dirty="0" smtClean="0">
                <a:solidFill>
                  <a:srgbClr val="0033CC"/>
                </a:solidFill>
              </a:rPr>
              <a:t>(</a:t>
            </a:r>
            <a:r>
              <a:rPr lang="en-US" altLang="en-US" sz="1600" dirty="0">
                <a:solidFill>
                  <a:srgbClr val="0033CC"/>
                </a:solidFill>
              </a:rPr>
              <a:t>uses obs. P up to past </a:t>
            </a:r>
            <a:r>
              <a:rPr lang="en-US" altLang="en-US" sz="1600" dirty="0" smtClean="0">
                <a:solidFill>
                  <a:srgbClr val="0033CC"/>
                </a:solidFill>
              </a:rPr>
              <a:t>month, </a:t>
            </a:r>
            <a:r>
              <a:rPr lang="en-US" altLang="en-US" sz="1600" dirty="0">
                <a:solidFill>
                  <a:srgbClr val="0033CC"/>
                </a:solidFill>
              </a:rPr>
              <a:t>and forecast months’ P from NMME models</a:t>
            </a:r>
            <a:r>
              <a:rPr lang="en-US" altLang="en-US" sz="1600" dirty="0" smtClean="0">
                <a:solidFill>
                  <a:srgbClr val="0033CC"/>
                </a:solidFill>
              </a:rPr>
              <a:t>)</a:t>
            </a:r>
            <a:endParaRPr lang="en-US" altLang="en-US" sz="4400" dirty="0">
              <a:solidFill>
                <a:srgbClr val="0033CC"/>
              </a:solidFill>
            </a:endParaRPr>
          </a:p>
        </p:txBody>
      </p:sp>
      <p:sp>
        <p:nvSpPr>
          <p:cNvPr id="5" name="TextBox 4"/>
          <p:cNvSpPr txBox="1"/>
          <p:nvPr/>
        </p:nvSpPr>
        <p:spPr>
          <a:xfrm>
            <a:off x="7696200" y="3048000"/>
            <a:ext cx="1447800" cy="2554545"/>
          </a:xfrm>
          <a:prstGeom prst="rect">
            <a:avLst/>
          </a:prstGeom>
          <a:noFill/>
        </p:spPr>
        <p:txBody>
          <a:bodyPr wrap="square" rtlCol="0">
            <a:spAutoFit/>
          </a:bodyPr>
          <a:lstStyle/>
          <a:p>
            <a:r>
              <a:rPr lang="en-US" altLang="en-US" sz="1600" dirty="0">
                <a:sym typeface="Wingdings" pitchFamily="2" charset="2"/>
              </a:rPr>
              <a:t>The goodness and skill of these SPI’s forecasts depend directly on </a:t>
            </a:r>
            <a:r>
              <a:rPr lang="en-US" altLang="en-US" sz="1600" dirty="0" smtClean="0">
                <a:sym typeface="Wingdings" pitchFamily="2" charset="2"/>
              </a:rPr>
              <a:t>the  </a:t>
            </a:r>
            <a:r>
              <a:rPr lang="en-US" altLang="en-US" sz="1600" dirty="0">
                <a:sym typeface="Wingdings" pitchFamily="2" charset="2"/>
              </a:rPr>
              <a:t>NMME models’ skill in predicting precipitation</a:t>
            </a:r>
            <a:r>
              <a:rPr lang="en-US" altLang="en-US" sz="1600" dirty="0" smtClean="0">
                <a:sym typeface="Wingdings" pitchFamily="2" charset="2"/>
              </a:rPr>
              <a:t>!!!</a:t>
            </a:r>
          </a:p>
          <a:p>
            <a:endParaRPr lang="en-US" altLang="en-US" sz="1600" dirty="0">
              <a:sym typeface="Wingdings" pitchFamily="2" charset="2"/>
            </a:endParaRPr>
          </a:p>
        </p:txBody>
      </p:sp>
    </p:spTree>
    <p:extLst>
      <p:ext uri="{BB962C8B-B14F-4D97-AF65-F5344CB8AC3E}">
        <p14:creationId xmlns:p14="http://schemas.microsoft.com/office/powerpoint/2010/main" val="230925983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458200" y="6534150"/>
            <a:ext cx="685800" cy="247650"/>
          </a:xfrm>
        </p:spPr>
        <p:txBody>
          <a:bodyPr/>
          <a:lstStyle/>
          <a:p>
            <a:pPr>
              <a:defRPr/>
            </a:pPr>
            <a:fld id="{AE0D35B7-164B-4BDA-8435-F6440E98459E}" type="slidenum">
              <a:rPr lang="en-US" altLang="en-US" smtClean="0"/>
              <a:pPr>
                <a:defRPr/>
              </a:pPr>
              <a:t>27</a:t>
            </a:fld>
            <a:endParaRPr lang="en-US" alt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0"/>
            <a:ext cx="5524500" cy="419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52401" y="685800"/>
            <a:ext cx="5464874" cy="369332"/>
          </a:xfrm>
          <a:prstGeom prst="rect">
            <a:avLst/>
          </a:prstGeom>
          <a:noFill/>
        </p:spPr>
        <p:txBody>
          <a:bodyPr wrap="square" rtlCol="0">
            <a:spAutoFit/>
          </a:bodyPr>
          <a:lstStyle/>
          <a:p>
            <a:pPr algn="ctr"/>
            <a:r>
              <a:rPr lang="en-US" dirty="0" smtClean="0"/>
              <a:t>Predicted Monthly Soil Moisture Percentile</a:t>
            </a:r>
            <a:endParaRPr lang="en-US" dirty="0"/>
          </a:p>
        </p:txBody>
      </p:sp>
      <p:sp>
        <p:nvSpPr>
          <p:cNvPr id="18" name="TextBox 17"/>
          <p:cNvSpPr txBox="1"/>
          <p:nvPr/>
        </p:nvSpPr>
        <p:spPr>
          <a:xfrm>
            <a:off x="6096000" y="1334869"/>
            <a:ext cx="2971800" cy="646331"/>
          </a:xfrm>
          <a:prstGeom prst="rect">
            <a:avLst/>
          </a:prstGeom>
          <a:noFill/>
        </p:spPr>
        <p:txBody>
          <a:bodyPr wrap="square" rtlCol="0">
            <a:spAutoFit/>
          </a:bodyPr>
          <a:lstStyle/>
          <a:p>
            <a:pPr algn="ctr"/>
            <a:r>
              <a:rPr lang="en-US" dirty="0" smtClean="0"/>
              <a:t>With Soil Moisture Percentile</a:t>
            </a:r>
          </a:p>
          <a:p>
            <a:pPr algn="ctr"/>
            <a:r>
              <a:rPr lang="en-US" dirty="0" smtClean="0"/>
              <a:t>Initial Conditions: </a:t>
            </a:r>
            <a:r>
              <a:rPr lang="en-US" dirty="0"/>
              <a:t>3</a:t>
            </a:r>
            <a:r>
              <a:rPr lang="en-US" dirty="0" smtClean="0"/>
              <a:t>/5/2019</a:t>
            </a:r>
            <a:endParaRPr lang="en-US" dirty="0"/>
          </a:p>
        </p:txBody>
      </p:sp>
      <p:sp>
        <p:nvSpPr>
          <p:cNvPr id="6" name="Rectangle 5"/>
          <p:cNvSpPr/>
          <p:nvPr/>
        </p:nvSpPr>
        <p:spPr>
          <a:xfrm>
            <a:off x="1676400" y="419100"/>
            <a:ext cx="5524500" cy="338554"/>
          </a:xfrm>
          <a:prstGeom prst="rect">
            <a:avLst/>
          </a:prstGeom>
        </p:spPr>
        <p:txBody>
          <a:bodyPr wrap="square">
            <a:spAutoFit/>
          </a:bodyPr>
          <a:lstStyle/>
          <a:p>
            <a:r>
              <a:rPr lang="en-US" sz="1600" dirty="0"/>
              <a:t>http://drought.geo.msu.edu/research/forecast/smi.monthly.php</a:t>
            </a:r>
          </a:p>
        </p:txBody>
      </p:sp>
      <p:sp>
        <p:nvSpPr>
          <p:cNvPr id="20" name="TextBox 9"/>
          <p:cNvSpPr txBox="1">
            <a:spLocks noChangeArrowheads="1"/>
          </p:cNvSpPr>
          <p:nvPr/>
        </p:nvSpPr>
        <p:spPr bwMode="auto">
          <a:xfrm>
            <a:off x="5663609" y="5334000"/>
            <a:ext cx="307458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600" dirty="0">
                <a:latin typeface="Times New Roman" pitchFamily="18" charset="0"/>
              </a:rPr>
              <a:t>The inter quartile range suggest </a:t>
            </a:r>
            <a:r>
              <a:rPr lang="en-US" altLang="en-US" sz="1600" u="sng" dirty="0">
                <a:latin typeface="Times New Roman" pitchFamily="18" charset="0"/>
              </a:rPr>
              <a:t>greater uncertainty </a:t>
            </a:r>
            <a:r>
              <a:rPr lang="en-US" altLang="en-US" sz="1600" dirty="0">
                <a:latin typeface="Times New Roman" pitchFamily="18" charset="0"/>
              </a:rPr>
              <a:t>about the forecast in these </a:t>
            </a:r>
            <a:r>
              <a:rPr lang="en-US" altLang="en-US" sz="1600" u="sng" dirty="0">
                <a:latin typeface="Times New Roman" pitchFamily="18" charset="0"/>
              </a:rPr>
              <a:t>shaded</a:t>
            </a:r>
            <a:r>
              <a:rPr lang="en-US" altLang="en-US" sz="1600" dirty="0">
                <a:latin typeface="Times New Roman" pitchFamily="18" charset="0"/>
              </a:rPr>
              <a:t> regions.</a:t>
            </a:r>
          </a:p>
        </p:txBody>
      </p:sp>
      <p:pic>
        <p:nvPicPr>
          <p:cNvPr id="174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1958156"/>
            <a:ext cx="3124200" cy="23536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1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9076" y="990600"/>
            <a:ext cx="695325" cy="5791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1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4875" y="990600"/>
            <a:ext cx="4727725" cy="5791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8621154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AE0D35B7-164B-4BDA-8435-F6440E98459E}" type="slidenum">
              <a:rPr lang="en-US" altLang="en-US" smtClean="0"/>
              <a:pPr>
                <a:defRPr/>
              </a:pPr>
              <a:t>28</a:t>
            </a:fld>
            <a:endParaRPr lang="en-US" altLang="en-US" dirty="0"/>
          </a:p>
        </p:txBody>
      </p:sp>
      <p:grpSp>
        <p:nvGrpSpPr>
          <p:cNvPr id="22" name="Group 21"/>
          <p:cNvGrpSpPr/>
          <p:nvPr/>
        </p:nvGrpSpPr>
        <p:grpSpPr>
          <a:xfrm>
            <a:off x="22326600" y="6629400"/>
            <a:ext cx="5029200" cy="6710995"/>
            <a:chOff x="0" y="161925"/>
            <a:chExt cx="5153025" cy="6534150"/>
          </a:xfrm>
        </p:grpSpPr>
        <p:pic>
          <p:nvPicPr>
            <p:cNvPr id="2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6688"/>
              <a:ext cx="2600325" cy="6524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0800" y="161925"/>
              <a:ext cx="2562225" cy="6534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11266" name="Picture 2" descr="C:\Users\muthuvel.chelliah\Downloads\imag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4471" y="228600"/>
            <a:ext cx="8180295" cy="632113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419600" y="685800"/>
            <a:ext cx="3505200" cy="1077218"/>
          </a:xfrm>
          <a:prstGeom prst="rect">
            <a:avLst/>
          </a:prstGeom>
          <a:noFill/>
        </p:spPr>
        <p:txBody>
          <a:bodyPr wrap="square" rtlCol="0">
            <a:spAutoFit/>
          </a:bodyPr>
          <a:lstStyle/>
          <a:p>
            <a:pPr marL="285750" indent="-285750">
              <a:buFont typeface="Arial" panose="020B0604020202020204" pitchFamily="34" charset="0"/>
              <a:buChar char="•"/>
            </a:pPr>
            <a:r>
              <a:rPr lang="en-US" sz="1600" dirty="0" smtClean="0"/>
              <a:t>Recent 30 days mean SM percentile.</a:t>
            </a:r>
          </a:p>
          <a:p>
            <a:pPr marL="285750" indent="-285750">
              <a:buFont typeface="Arial" panose="020B0604020202020204" pitchFamily="34" charset="0"/>
              <a:buChar char="•"/>
            </a:pPr>
            <a:endParaRPr lang="en-US" sz="1600" dirty="0" smtClean="0"/>
          </a:p>
          <a:p>
            <a:pPr marL="285750" indent="-285750">
              <a:buFont typeface="Arial" panose="020B0604020202020204" pitchFamily="34" charset="0"/>
              <a:buChar char="•"/>
            </a:pPr>
            <a:r>
              <a:rPr lang="en-US" sz="1600" dirty="0" smtClean="0"/>
              <a:t>Developing dryness in the southeast Gulf coast is evident.</a:t>
            </a:r>
            <a:endParaRPr lang="en-US" sz="1600" dirty="0"/>
          </a:p>
        </p:txBody>
      </p:sp>
    </p:spTree>
    <p:extLst>
      <p:ext uri="{BB962C8B-B14F-4D97-AF65-F5344CB8AC3E}">
        <p14:creationId xmlns:p14="http://schemas.microsoft.com/office/powerpoint/2010/main" val="134545550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29353" y="3188732"/>
            <a:ext cx="5114647" cy="36142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76" y="685800"/>
            <a:ext cx="4001793" cy="59197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9" name="Group 8">
            <a:extLst>
              <a:ext uri="{FF2B5EF4-FFF2-40B4-BE49-F238E27FC236}">
                <a16:creationId xmlns="" xmlns:a16="http://schemas.microsoft.com/office/drawing/2014/main" id="{CD8AD868-76B1-2145-B9F4-ECA14814B9C8}"/>
              </a:ext>
            </a:extLst>
          </p:cNvPr>
          <p:cNvGrpSpPr/>
          <p:nvPr/>
        </p:nvGrpSpPr>
        <p:grpSpPr>
          <a:xfrm>
            <a:off x="4152585" y="4343399"/>
            <a:ext cx="4972069" cy="2563357"/>
            <a:chOff x="4230411" y="1421437"/>
            <a:chExt cx="5402321" cy="2592338"/>
          </a:xfrm>
        </p:grpSpPr>
        <p:sp>
          <p:nvSpPr>
            <p:cNvPr id="5" name="TextBox 4">
              <a:extLst>
                <a:ext uri="{FF2B5EF4-FFF2-40B4-BE49-F238E27FC236}">
                  <a16:creationId xmlns="" xmlns:a16="http://schemas.microsoft.com/office/drawing/2014/main" id="{CFE2D9E5-33FE-3E4A-AFA5-C875E35D214A}"/>
                </a:ext>
              </a:extLst>
            </p:cNvPr>
            <p:cNvSpPr txBox="1"/>
            <p:nvPr/>
          </p:nvSpPr>
          <p:spPr>
            <a:xfrm>
              <a:off x="6219148" y="1421438"/>
              <a:ext cx="641133" cy="342382"/>
            </a:xfrm>
            <a:prstGeom prst="rect">
              <a:avLst/>
            </a:prstGeom>
            <a:noFill/>
          </p:spPr>
          <p:txBody>
            <a:bodyPr wrap="square" rtlCol="0">
              <a:spAutoFit/>
            </a:bodyPr>
            <a:lstStyle/>
            <a:p>
              <a:pPr fontAlgn="auto">
                <a:spcBef>
                  <a:spcPts val="0"/>
                </a:spcBef>
                <a:spcAft>
                  <a:spcPts val="0"/>
                </a:spcAft>
              </a:pPr>
              <a:r>
                <a:rPr lang="en-US" sz="1600" dirty="0" smtClean="0">
                  <a:solidFill>
                    <a:prstClr val="black"/>
                  </a:solidFill>
                  <a:latin typeface="Calibri" panose="020F0502020204030204"/>
                  <a:cs typeface="+mn-cs"/>
                </a:rPr>
                <a:t>IC </a:t>
              </a:r>
              <a:endParaRPr lang="en-US" sz="1600" dirty="0">
                <a:solidFill>
                  <a:prstClr val="black"/>
                </a:solidFill>
                <a:latin typeface="Calibri" panose="020F0502020204030204"/>
                <a:cs typeface="+mn-cs"/>
              </a:endParaRPr>
            </a:p>
          </p:txBody>
        </p:sp>
        <p:sp>
          <p:nvSpPr>
            <p:cNvPr id="6" name="TextBox 5">
              <a:extLst>
                <a:ext uri="{FF2B5EF4-FFF2-40B4-BE49-F238E27FC236}">
                  <a16:creationId xmlns="" xmlns:a16="http://schemas.microsoft.com/office/drawing/2014/main" id="{319E0F0E-2592-D34A-B18A-57A07F775E22}"/>
                </a:ext>
              </a:extLst>
            </p:cNvPr>
            <p:cNvSpPr txBox="1"/>
            <p:nvPr/>
          </p:nvSpPr>
          <p:spPr>
            <a:xfrm>
              <a:off x="8991599" y="1421437"/>
              <a:ext cx="641133" cy="342382"/>
            </a:xfrm>
            <a:prstGeom prst="rect">
              <a:avLst/>
            </a:prstGeom>
            <a:noFill/>
          </p:spPr>
          <p:txBody>
            <a:bodyPr wrap="square" rtlCol="0">
              <a:spAutoFit/>
            </a:bodyPr>
            <a:lstStyle/>
            <a:p>
              <a:pPr fontAlgn="auto">
                <a:spcBef>
                  <a:spcPts val="0"/>
                </a:spcBef>
                <a:spcAft>
                  <a:spcPts val="0"/>
                </a:spcAft>
              </a:pPr>
              <a:r>
                <a:rPr lang="en-US" sz="1600" dirty="0">
                  <a:solidFill>
                    <a:prstClr val="black"/>
                  </a:solidFill>
                  <a:latin typeface="Calibri" panose="020F0502020204030204"/>
                  <a:cs typeface="+mn-cs"/>
                </a:rPr>
                <a:t>3</a:t>
              </a:r>
              <a:r>
                <a:rPr lang="en-US" sz="1600" dirty="0" smtClean="0">
                  <a:solidFill>
                    <a:prstClr val="black"/>
                  </a:solidFill>
                  <a:latin typeface="Calibri" panose="020F0502020204030204"/>
                  <a:cs typeface="+mn-cs"/>
                </a:rPr>
                <a:t>/19</a:t>
              </a:r>
              <a:endParaRPr lang="en-US" sz="1600" dirty="0">
                <a:solidFill>
                  <a:prstClr val="black"/>
                </a:solidFill>
                <a:latin typeface="Calibri" panose="020F0502020204030204"/>
                <a:cs typeface="+mn-cs"/>
              </a:endParaRPr>
            </a:p>
          </p:txBody>
        </p:sp>
        <p:sp>
          <p:nvSpPr>
            <p:cNvPr id="7" name="TextBox 6">
              <a:extLst>
                <a:ext uri="{FF2B5EF4-FFF2-40B4-BE49-F238E27FC236}">
                  <a16:creationId xmlns="" xmlns:a16="http://schemas.microsoft.com/office/drawing/2014/main" id="{07498369-5733-544C-8D1E-E02736107FC3}"/>
                </a:ext>
              </a:extLst>
            </p:cNvPr>
            <p:cNvSpPr txBox="1"/>
            <p:nvPr/>
          </p:nvSpPr>
          <p:spPr>
            <a:xfrm>
              <a:off x="4230411" y="3429000"/>
              <a:ext cx="641133" cy="584775"/>
            </a:xfrm>
            <a:prstGeom prst="rect">
              <a:avLst/>
            </a:prstGeom>
            <a:noFill/>
          </p:spPr>
          <p:txBody>
            <a:bodyPr wrap="square" rtlCol="0">
              <a:spAutoFit/>
            </a:bodyPr>
            <a:lstStyle/>
            <a:p>
              <a:pPr fontAlgn="auto">
                <a:spcBef>
                  <a:spcPts val="0"/>
                </a:spcBef>
                <a:spcAft>
                  <a:spcPts val="0"/>
                </a:spcAft>
              </a:pPr>
              <a:r>
                <a:rPr lang="en-US" sz="1600" dirty="0">
                  <a:solidFill>
                    <a:prstClr val="black"/>
                  </a:solidFill>
                  <a:latin typeface="Calibri" panose="020F0502020204030204"/>
                  <a:cs typeface="+mn-cs"/>
                </a:rPr>
                <a:t>2018</a:t>
              </a:r>
            </a:p>
          </p:txBody>
        </p:sp>
        <p:sp>
          <p:nvSpPr>
            <p:cNvPr id="8" name="TextBox 7">
              <a:extLst>
                <a:ext uri="{FF2B5EF4-FFF2-40B4-BE49-F238E27FC236}">
                  <a16:creationId xmlns="" xmlns:a16="http://schemas.microsoft.com/office/drawing/2014/main" id="{18620C73-BEBF-7344-A3EA-FFCEEE382E8A}"/>
                </a:ext>
              </a:extLst>
            </p:cNvPr>
            <p:cNvSpPr txBox="1"/>
            <p:nvPr/>
          </p:nvSpPr>
          <p:spPr>
            <a:xfrm>
              <a:off x="8991599" y="3433457"/>
              <a:ext cx="641133" cy="342382"/>
            </a:xfrm>
            <a:prstGeom prst="rect">
              <a:avLst/>
            </a:prstGeom>
            <a:noFill/>
          </p:spPr>
          <p:txBody>
            <a:bodyPr wrap="square" rtlCol="0">
              <a:spAutoFit/>
            </a:bodyPr>
            <a:lstStyle/>
            <a:p>
              <a:pPr fontAlgn="auto">
                <a:spcBef>
                  <a:spcPts val="0"/>
                </a:spcBef>
                <a:spcAft>
                  <a:spcPts val="0"/>
                </a:spcAft>
              </a:pPr>
              <a:r>
                <a:rPr lang="en-US" sz="1600" dirty="0">
                  <a:solidFill>
                    <a:prstClr val="black"/>
                  </a:solidFill>
                  <a:latin typeface="Calibri" panose="020F0502020204030204"/>
                  <a:cs typeface="+mn-cs"/>
                </a:rPr>
                <a:t>5</a:t>
              </a:r>
              <a:r>
                <a:rPr lang="en-US" sz="1600" dirty="0" smtClean="0">
                  <a:solidFill>
                    <a:prstClr val="black"/>
                  </a:solidFill>
                  <a:latin typeface="Calibri" panose="020F0502020204030204"/>
                  <a:cs typeface="+mn-cs"/>
                </a:rPr>
                <a:t>/19</a:t>
              </a:r>
              <a:endParaRPr lang="en-US" sz="1600" dirty="0">
                <a:solidFill>
                  <a:prstClr val="black"/>
                </a:solidFill>
                <a:latin typeface="Calibri" panose="020F0502020204030204"/>
                <a:cs typeface="+mn-cs"/>
              </a:endParaRPr>
            </a:p>
          </p:txBody>
        </p:sp>
      </p:grpSp>
      <p:sp>
        <p:nvSpPr>
          <p:cNvPr id="2" name="TextBox 1"/>
          <p:cNvSpPr txBox="1"/>
          <p:nvPr/>
        </p:nvSpPr>
        <p:spPr>
          <a:xfrm>
            <a:off x="5628112" y="2819400"/>
            <a:ext cx="1610888" cy="369332"/>
          </a:xfrm>
          <a:prstGeom prst="rect">
            <a:avLst/>
          </a:prstGeom>
          <a:solidFill>
            <a:schemeClr val="bg1"/>
          </a:solidFill>
        </p:spPr>
        <p:txBody>
          <a:bodyPr wrap="square" rtlCol="0">
            <a:spAutoFit/>
          </a:bodyPr>
          <a:lstStyle/>
          <a:p>
            <a:r>
              <a:rPr lang="en-US" b="1" dirty="0" smtClean="0"/>
              <a:t> Soil Moisture</a:t>
            </a:r>
          </a:p>
        </p:txBody>
      </p:sp>
      <p:sp>
        <p:nvSpPr>
          <p:cNvPr id="10" name="TextBox 9">
            <a:extLst>
              <a:ext uri="{FF2B5EF4-FFF2-40B4-BE49-F238E27FC236}">
                <a16:creationId xmlns="" xmlns:a16="http://schemas.microsoft.com/office/drawing/2014/main" id="{18620C73-BEBF-7344-A3EA-FFCEEE382E8A}"/>
              </a:ext>
            </a:extLst>
          </p:cNvPr>
          <p:cNvSpPr txBox="1"/>
          <p:nvPr/>
        </p:nvSpPr>
        <p:spPr>
          <a:xfrm>
            <a:off x="5982935" y="6173747"/>
            <a:ext cx="590072" cy="338554"/>
          </a:xfrm>
          <a:prstGeom prst="rect">
            <a:avLst/>
          </a:prstGeom>
          <a:noFill/>
        </p:spPr>
        <p:txBody>
          <a:bodyPr wrap="square" rtlCol="0">
            <a:spAutoFit/>
          </a:bodyPr>
          <a:lstStyle/>
          <a:p>
            <a:pPr fontAlgn="auto">
              <a:spcBef>
                <a:spcPts val="0"/>
              </a:spcBef>
              <a:spcAft>
                <a:spcPts val="0"/>
              </a:spcAft>
            </a:pPr>
            <a:r>
              <a:rPr lang="en-US" sz="1600" dirty="0">
                <a:solidFill>
                  <a:prstClr val="black"/>
                </a:solidFill>
                <a:latin typeface="Calibri" panose="020F0502020204030204"/>
                <a:cs typeface="+mn-cs"/>
              </a:rPr>
              <a:t>4</a:t>
            </a:r>
            <a:r>
              <a:rPr lang="en-US" sz="1600" dirty="0" smtClean="0">
                <a:solidFill>
                  <a:prstClr val="black"/>
                </a:solidFill>
                <a:latin typeface="Calibri" panose="020F0502020204030204"/>
                <a:cs typeface="+mn-cs"/>
              </a:rPr>
              <a:t>/19</a:t>
            </a:r>
            <a:endParaRPr lang="en-US" sz="1600" dirty="0">
              <a:solidFill>
                <a:prstClr val="black"/>
              </a:solidFill>
              <a:latin typeface="Calibri" panose="020F0502020204030204"/>
              <a:cs typeface="+mn-cs"/>
            </a:endParaRPr>
          </a:p>
        </p:txBody>
      </p:sp>
      <p:sp>
        <p:nvSpPr>
          <p:cNvPr id="3" name="TextBox 2"/>
          <p:cNvSpPr txBox="1"/>
          <p:nvPr/>
        </p:nvSpPr>
        <p:spPr>
          <a:xfrm>
            <a:off x="3132431" y="1837376"/>
            <a:ext cx="906169" cy="523220"/>
          </a:xfrm>
          <a:prstGeom prst="rect">
            <a:avLst/>
          </a:prstGeom>
          <a:noFill/>
        </p:spPr>
        <p:txBody>
          <a:bodyPr wrap="square" rtlCol="0">
            <a:spAutoFit/>
          </a:bodyPr>
          <a:lstStyle/>
          <a:p>
            <a:r>
              <a:rPr lang="en-US" sz="1400" b="1" dirty="0" smtClean="0"/>
              <a:t>Mar 2019</a:t>
            </a:r>
            <a:endParaRPr lang="en-US" sz="1400" b="1" dirty="0"/>
          </a:p>
        </p:txBody>
      </p:sp>
      <p:sp>
        <p:nvSpPr>
          <p:cNvPr id="13" name="TextBox 12"/>
          <p:cNvSpPr txBox="1"/>
          <p:nvPr/>
        </p:nvSpPr>
        <p:spPr>
          <a:xfrm>
            <a:off x="3048001" y="3959423"/>
            <a:ext cx="982998" cy="307777"/>
          </a:xfrm>
          <a:prstGeom prst="rect">
            <a:avLst/>
          </a:prstGeom>
          <a:noFill/>
        </p:spPr>
        <p:txBody>
          <a:bodyPr wrap="square" rtlCol="0">
            <a:spAutoFit/>
          </a:bodyPr>
          <a:lstStyle/>
          <a:p>
            <a:r>
              <a:rPr lang="en-US" sz="1400" b="1" dirty="0" smtClean="0"/>
              <a:t>Apr 2019</a:t>
            </a:r>
            <a:endParaRPr lang="en-US" sz="1400" b="1" dirty="0"/>
          </a:p>
        </p:txBody>
      </p:sp>
      <p:sp>
        <p:nvSpPr>
          <p:cNvPr id="14" name="TextBox 13"/>
          <p:cNvSpPr txBox="1"/>
          <p:nvPr/>
        </p:nvSpPr>
        <p:spPr>
          <a:xfrm>
            <a:off x="3048001" y="5788223"/>
            <a:ext cx="990599" cy="307777"/>
          </a:xfrm>
          <a:prstGeom prst="rect">
            <a:avLst/>
          </a:prstGeom>
          <a:noFill/>
        </p:spPr>
        <p:txBody>
          <a:bodyPr wrap="square" rtlCol="0">
            <a:spAutoFit/>
          </a:bodyPr>
          <a:lstStyle/>
          <a:p>
            <a:r>
              <a:rPr lang="en-US" sz="1400" b="1" dirty="0" smtClean="0"/>
              <a:t>May 2019</a:t>
            </a:r>
            <a:endParaRPr lang="en-US" sz="1400" b="1" dirty="0"/>
          </a:p>
        </p:txBody>
      </p:sp>
      <p:sp>
        <p:nvSpPr>
          <p:cNvPr id="11" name="TextBox 10"/>
          <p:cNvSpPr txBox="1"/>
          <p:nvPr/>
        </p:nvSpPr>
        <p:spPr>
          <a:xfrm>
            <a:off x="4343400" y="1143000"/>
            <a:ext cx="4552654" cy="646331"/>
          </a:xfrm>
          <a:prstGeom prst="rect">
            <a:avLst/>
          </a:prstGeom>
          <a:noFill/>
        </p:spPr>
        <p:txBody>
          <a:bodyPr wrap="square" rtlCol="0">
            <a:spAutoFit/>
          </a:bodyPr>
          <a:lstStyle/>
          <a:p>
            <a:pPr algn="ctr"/>
            <a:r>
              <a:rPr lang="en-US" b="1" dirty="0" smtClean="0"/>
              <a:t>NASA GEOS 5 Model</a:t>
            </a:r>
          </a:p>
          <a:p>
            <a:pPr algn="ctr"/>
            <a:r>
              <a:rPr lang="en-US" b="1" dirty="0" smtClean="0"/>
              <a:t>Precipitation &amp; Soil Moisture Forecast</a:t>
            </a:r>
            <a:endParaRPr lang="en-US" b="1" dirty="0"/>
          </a:p>
        </p:txBody>
      </p:sp>
      <p:sp>
        <p:nvSpPr>
          <p:cNvPr id="16" name="TextBox 15"/>
          <p:cNvSpPr txBox="1"/>
          <p:nvPr/>
        </p:nvSpPr>
        <p:spPr>
          <a:xfrm>
            <a:off x="1208512" y="152400"/>
            <a:ext cx="1610888" cy="369332"/>
          </a:xfrm>
          <a:prstGeom prst="rect">
            <a:avLst/>
          </a:prstGeom>
          <a:solidFill>
            <a:schemeClr val="bg1"/>
          </a:solidFill>
        </p:spPr>
        <p:txBody>
          <a:bodyPr wrap="square" rtlCol="0">
            <a:spAutoFit/>
          </a:bodyPr>
          <a:lstStyle/>
          <a:p>
            <a:r>
              <a:rPr lang="en-US" b="1" dirty="0" smtClean="0"/>
              <a:t> Precipitation</a:t>
            </a:r>
          </a:p>
        </p:txBody>
      </p:sp>
    </p:spTree>
    <p:extLst>
      <p:ext uri="{BB962C8B-B14F-4D97-AF65-F5344CB8AC3E}">
        <p14:creationId xmlns:p14="http://schemas.microsoft.com/office/powerpoint/2010/main" val="30698231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228600" y="0"/>
            <a:ext cx="8229600" cy="533400"/>
          </a:xfrm>
        </p:spPr>
        <p:txBody>
          <a:bodyPr/>
          <a:lstStyle/>
          <a:p>
            <a:r>
              <a:rPr lang="en-US" altLang="en-US" sz="3200" dirty="0" smtClean="0"/>
              <a:t>(</a:t>
            </a:r>
            <a:r>
              <a:rPr lang="en-US" altLang="en-US" sz="3200" dirty="0" err="1" smtClean="0"/>
              <a:t>Prev</a:t>
            </a:r>
            <a:r>
              <a:rPr lang="en-US" altLang="en-US" sz="3200" dirty="0" smtClean="0"/>
              <a:t>) Seasonal/Monthly Drought outlooks</a:t>
            </a:r>
          </a:p>
        </p:txBody>
      </p:sp>
      <p:sp>
        <p:nvSpPr>
          <p:cNvPr id="4099" name="Slide Number Placeholder 3"/>
          <p:cNvSpPr>
            <a:spLocks noGrp="1"/>
          </p:cNvSpPr>
          <p:nvPr>
            <p:ph type="sldNum" sz="quarter" idx="12"/>
          </p:nvPr>
        </p:nvSpPr>
        <p:spPr>
          <a:xfrm>
            <a:off x="8821738" y="6534150"/>
            <a:ext cx="32226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DA769D63-4577-4144-9136-6021AF00BF6F}" type="slidenum">
              <a:rPr lang="en-US" altLang="en-US" sz="1400" smtClean="0"/>
              <a:pPr eaLnBrk="1" hangingPunct="1">
                <a:spcBef>
                  <a:spcPct val="0"/>
                </a:spcBef>
                <a:buFontTx/>
                <a:buNone/>
              </a:pPr>
              <a:t>3</a:t>
            </a:fld>
            <a:endParaRPr lang="en-US" altLang="en-US" sz="1400" dirty="0" smtClean="0"/>
          </a:p>
        </p:txBody>
      </p:sp>
      <p:sp>
        <p:nvSpPr>
          <p:cNvPr id="4100" name="TextBox 2"/>
          <p:cNvSpPr txBox="1">
            <a:spLocks noChangeArrowheads="1"/>
          </p:cNvSpPr>
          <p:nvPr/>
        </p:nvSpPr>
        <p:spPr bwMode="auto">
          <a:xfrm>
            <a:off x="4537028" y="990600"/>
            <a:ext cx="22860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dirty="0">
                <a:latin typeface="Times New Roman" pitchFamily="18" charset="0"/>
              </a:rPr>
              <a:t>Seasonal O</a:t>
            </a:r>
            <a:r>
              <a:rPr lang="en-US" altLang="en-US" sz="1800" dirty="0" smtClean="0">
                <a:latin typeface="Times New Roman" pitchFamily="18" charset="0"/>
              </a:rPr>
              <a:t>utlook (Mid February 2019 -  May 2019) </a:t>
            </a:r>
            <a:endParaRPr lang="en-US" altLang="en-US" sz="1800" dirty="0">
              <a:latin typeface="Times New Roman" pitchFamily="18" charset="0"/>
            </a:endParaRPr>
          </a:p>
          <a:p>
            <a:pPr eaLnBrk="1" hangingPunct="1">
              <a:spcBef>
                <a:spcPct val="0"/>
              </a:spcBef>
              <a:buFontTx/>
              <a:buNone/>
            </a:pPr>
            <a:r>
              <a:rPr lang="en-US" altLang="en-US" sz="1800" dirty="0">
                <a:latin typeface="Times New Roman" pitchFamily="18" charset="0"/>
              </a:rPr>
              <a:t>issued  2</a:t>
            </a:r>
            <a:r>
              <a:rPr lang="en-US" altLang="en-US" sz="1800" dirty="0" smtClean="0">
                <a:latin typeface="Times New Roman" pitchFamily="18" charset="0"/>
              </a:rPr>
              <a:t>/21/19</a:t>
            </a:r>
            <a:endParaRPr lang="en-US" altLang="en-US" sz="1800" dirty="0">
              <a:latin typeface="Times New Roman" pitchFamily="18" charset="0"/>
            </a:endParaRPr>
          </a:p>
        </p:txBody>
      </p:sp>
      <p:sp>
        <p:nvSpPr>
          <p:cNvPr id="4101" name="TextBox 9"/>
          <p:cNvSpPr txBox="1">
            <a:spLocks noChangeArrowheads="1"/>
          </p:cNvSpPr>
          <p:nvPr/>
        </p:nvSpPr>
        <p:spPr bwMode="auto">
          <a:xfrm>
            <a:off x="6934775" y="2133600"/>
            <a:ext cx="2209225"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dirty="0">
                <a:latin typeface="Times New Roman" pitchFamily="18" charset="0"/>
              </a:rPr>
              <a:t>Monthly </a:t>
            </a:r>
            <a:r>
              <a:rPr lang="en-US" altLang="en-US" sz="1800" dirty="0" smtClean="0">
                <a:latin typeface="Times New Roman" pitchFamily="18" charset="0"/>
              </a:rPr>
              <a:t>outlook</a:t>
            </a:r>
          </a:p>
          <a:p>
            <a:pPr eaLnBrk="1" hangingPunct="1">
              <a:spcBef>
                <a:spcPct val="0"/>
              </a:spcBef>
              <a:buFontTx/>
              <a:buNone/>
            </a:pPr>
            <a:r>
              <a:rPr lang="en-US" altLang="en-US" sz="1800" dirty="0" smtClean="0">
                <a:latin typeface="Times New Roman" pitchFamily="18" charset="0"/>
              </a:rPr>
              <a:t>(for March 2019) </a:t>
            </a:r>
            <a:endParaRPr lang="en-US" altLang="en-US" sz="1800" dirty="0">
              <a:latin typeface="Times New Roman" pitchFamily="18" charset="0"/>
            </a:endParaRPr>
          </a:p>
          <a:p>
            <a:pPr eaLnBrk="1" hangingPunct="1">
              <a:spcBef>
                <a:spcPct val="0"/>
              </a:spcBef>
              <a:buFontTx/>
              <a:buNone/>
            </a:pPr>
            <a:r>
              <a:rPr lang="en-US" altLang="en-US" sz="1800" dirty="0">
                <a:latin typeface="Times New Roman" pitchFamily="18" charset="0"/>
              </a:rPr>
              <a:t>issued 2</a:t>
            </a:r>
            <a:r>
              <a:rPr lang="en-US" altLang="en-US" sz="1800" dirty="0" smtClean="0">
                <a:latin typeface="Times New Roman" pitchFamily="18" charset="0"/>
              </a:rPr>
              <a:t>/28/19</a:t>
            </a:r>
            <a:endParaRPr lang="en-US" altLang="en-US" sz="1800" dirty="0">
              <a:latin typeface="Times New Roman" pitchFamily="18" charset="0"/>
            </a:endParaRPr>
          </a:p>
        </p:txBody>
      </p:sp>
      <p:sp>
        <p:nvSpPr>
          <p:cNvPr id="8" name="TextBox 7"/>
          <p:cNvSpPr txBox="1"/>
          <p:nvPr/>
        </p:nvSpPr>
        <p:spPr>
          <a:xfrm>
            <a:off x="4533900" y="381000"/>
            <a:ext cx="4527549" cy="369332"/>
          </a:xfrm>
          <a:prstGeom prst="rect">
            <a:avLst/>
          </a:prstGeom>
          <a:noFill/>
        </p:spPr>
        <p:txBody>
          <a:bodyPr wrap="square" rtlCol="0">
            <a:spAutoFit/>
          </a:bodyPr>
          <a:lstStyle/>
          <a:p>
            <a:r>
              <a:rPr lang="en-US" sz="1400" dirty="0" smtClean="0"/>
              <a:t>(New Seasonal Drought Outlook to be released in 2 days!)</a:t>
            </a:r>
            <a:r>
              <a:rPr lang="en-US" dirty="0" smtClean="0"/>
              <a:t> </a:t>
            </a:r>
            <a:endParaRPr lang="en-US" dirty="0"/>
          </a:p>
        </p:txBody>
      </p:sp>
      <p:sp>
        <p:nvSpPr>
          <p:cNvPr id="2" name="TextBox 1"/>
          <p:cNvSpPr txBox="1"/>
          <p:nvPr/>
        </p:nvSpPr>
        <p:spPr>
          <a:xfrm>
            <a:off x="685800" y="4495800"/>
            <a:ext cx="3733800" cy="1200329"/>
          </a:xfrm>
          <a:prstGeom prst="rect">
            <a:avLst/>
          </a:prstGeom>
          <a:noFill/>
        </p:spPr>
        <p:txBody>
          <a:bodyPr wrap="square" rtlCol="0">
            <a:spAutoFit/>
          </a:bodyPr>
          <a:lstStyle/>
          <a:p>
            <a:r>
              <a:rPr lang="en-US" dirty="0" smtClean="0"/>
              <a:t>General improvement in the drought conditions overall has been forecast by both Monthly and Seasonal Drought Outlooks. </a:t>
            </a:r>
            <a:endParaRPr lang="en-US" dirty="0"/>
          </a:p>
        </p:txBody>
      </p:sp>
      <p:cxnSp>
        <p:nvCxnSpPr>
          <p:cNvPr id="11" name="Straight Arrow Connector 10"/>
          <p:cNvCxnSpPr/>
          <p:nvPr/>
        </p:nvCxnSpPr>
        <p:spPr>
          <a:xfrm>
            <a:off x="685800" y="1905000"/>
            <a:ext cx="0" cy="2967184"/>
          </a:xfrm>
          <a:prstGeom prst="straightConnector1">
            <a:avLst/>
          </a:prstGeom>
          <a:ln w="1905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pic>
        <p:nvPicPr>
          <p:cNvPr id="12" name="Picture 11" descr="United States Monthly Drought Outlook"/>
          <p:cNvPicPr/>
          <p:nvPr/>
        </p:nvPicPr>
        <p:blipFill>
          <a:blip r:embed="rId2">
            <a:extLst>
              <a:ext uri="{28A0092B-C50C-407E-A947-70E740481C1C}">
                <a14:useLocalDpi xmlns:a14="http://schemas.microsoft.com/office/drawing/2010/main" val="0"/>
              </a:ext>
            </a:extLst>
          </a:blip>
          <a:srcRect/>
          <a:stretch>
            <a:fillRect/>
          </a:stretch>
        </p:blipFill>
        <p:spPr bwMode="auto">
          <a:xfrm>
            <a:off x="4876800" y="3200400"/>
            <a:ext cx="4267200" cy="3257550"/>
          </a:xfrm>
          <a:prstGeom prst="rect">
            <a:avLst/>
          </a:prstGeom>
          <a:noFill/>
          <a:ln>
            <a:noFill/>
          </a:ln>
        </p:spPr>
      </p:pic>
      <p:pic>
        <p:nvPicPr>
          <p:cNvPr id="13" name="Picture 12" descr="United States Seasonal Drought Outlook"/>
          <p:cNvPicPr/>
          <p:nvPr/>
        </p:nvPicPr>
        <p:blipFill>
          <a:blip r:embed="rId3">
            <a:extLst>
              <a:ext uri="{28A0092B-C50C-407E-A947-70E740481C1C}">
                <a14:useLocalDpi xmlns:a14="http://schemas.microsoft.com/office/drawing/2010/main" val="0"/>
              </a:ext>
            </a:extLst>
          </a:blip>
          <a:srcRect/>
          <a:stretch>
            <a:fillRect/>
          </a:stretch>
        </p:blipFill>
        <p:spPr bwMode="auto">
          <a:xfrm>
            <a:off x="38100" y="533400"/>
            <a:ext cx="4305300" cy="3429000"/>
          </a:xfrm>
          <a:prstGeom prst="rect">
            <a:avLst/>
          </a:prstGeom>
          <a:noFill/>
          <a:ln>
            <a:noFill/>
          </a:ln>
        </p:spPr>
      </p:pic>
    </p:spTree>
    <p:extLst>
      <p:ext uri="{BB962C8B-B14F-4D97-AF65-F5344CB8AC3E}">
        <p14:creationId xmlns:p14="http://schemas.microsoft.com/office/powerpoint/2010/main" val="3691593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sers\li.xu\Documents\png\scp58808\GM_spi3-12_month_4x3.gif"/>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5737"/>
          <a:stretch/>
        </p:blipFill>
        <p:spPr bwMode="auto">
          <a:xfrm>
            <a:off x="134471" y="381000"/>
            <a:ext cx="8323729" cy="6063006"/>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a:spLocks noGrp="1"/>
          </p:cNvSpPr>
          <p:nvPr>
            <p:ph type="title"/>
          </p:nvPr>
        </p:nvSpPr>
        <p:spPr>
          <a:xfrm>
            <a:off x="457200" y="0"/>
            <a:ext cx="8229600" cy="381000"/>
          </a:xfrm>
        </p:spPr>
        <p:txBody>
          <a:bodyPr>
            <a:normAutofit fontScale="90000"/>
          </a:bodyPr>
          <a:lstStyle/>
          <a:p>
            <a:r>
              <a:rPr lang="en-US" sz="2400" dirty="0"/>
              <a:t>M</a:t>
            </a:r>
            <a:r>
              <a:rPr lang="en-US" sz="2400" dirty="0" smtClean="0"/>
              <a:t>onthly Drought Tendency in Probability</a:t>
            </a:r>
            <a:endParaRPr lang="en-US" sz="2400" dirty="0"/>
          </a:p>
        </p:txBody>
      </p:sp>
      <p:sp>
        <p:nvSpPr>
          <p:cNvPr id="2" name="TextBox 1"/>
          <p:cNvSpPr txBox="1"/>
          <p:nvPr/>
        </p:nvSpPr>
        <p:spPr>
          <a:xfrm>
            <a:off x="533400" y="6444006"/>
            <a:ext cx="7772400" cy="369332"/>
          </a:xfrm>
          <a:prstGeom prst="rect">
            <a:avLst/>
          </a:prstGeom>
          <a:noFill/>
        </p:spPr>
        <p:txBody>
          <a:bodyPr wrap="square" rtlCol="0">
            <a:spAutoFit/>
          </a:bodyPr>
          <a:lstStyle/>
          <a:p>
            <a:r>
              <a:rPr lang="en-US" dirty="0" smtClean="0"/>
              <a:t>Based on NMME models’ (dis)agreement in their </a:t>
            </a:r>
            <a:r>
              <a:rPr lang="en-US" dirty="0" err="1" smtClean="0"/>
              <a:t>precip</a:t>
            </a:r>
            <a:r>
              <a:rPr lang="en-US" dirty="0" smtClean="0"/>
              <a:t> forecasts’ computed SPI!! </a:t>
            </a:r>
            <a:endParaRPr lang="en-US" dirty="0"/>
          </a:p>
        </p:txBody>
      </p:sp>
    </p:spTree>
    <p:extLst>
      <p:ext uri="{BB962C8B-B14F-4D97-AF65-F5344CB8AC3E}">
        <p14:creationId xmlns:p14="http://schemas.microsoft.com/office/powerpoint/2010/main" val="83068142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AutoShape 2" descr="Inline image 6"/>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latin typeface="Times New Roman" pitchFamily="18" charset="0"/>
              <a:cs typeface="Arial" charset="0"/>
            </a:endParaRPr>
          </a:p>
        </p:txBody>
      </p:sp>
      <p:sp>
        <p:nvSpPr>
          <p:cNvPr id="209923" name="AutoShape 4" descr="Inline image 6"/>
          <p:cNvSpPr>
            <a:spLocks noChangeAspect="1" noChangeArrowheads="1"/>
          </p:cNvSpPr>
          <p:nvPr/>
        </p:nvSpPr>
        <p:spPr bwMode="auto">
          <a:xfrm>
            <a:off x="307975"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latin typeface="Times New Roman" pitchFamily="18" charset="0"/>
              <a:cs typeface="Arial" charset="0"/>
            </a:endParaRPr>
          </a:p>
        </p:txBody>
      </p:sp>
      <p:sp>
        <p:nvSpPr>
          <p:cNvPr id="209924" name="AutoShape 6" descr="Inline image 6"/>
          <p:cNvSpPr>
            <a:spLocks noChangeAspect="1" noChangeArrowheads="1"/>
          </p:cNvSpPr>
          <p:nvPr/>
        </p:nvSpPr>
        <p:spPr bwMode="auto">
          <a:xfrm>
            <a:off x="460375" y="1603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latin typeface="Times New Roman" pitchFamily="18" charset="0"/>
              <a:cs typeface="Arial" charset="0"/>
            </a:endParaRPr>
          </a:p>
        </p:txBody>
      </p:sp>
      <p:sp>
        <p:nvSpPr>
          <p:cNvPr id="209925" name="AutoShape 2" descr="Inline image 10"/>
          <p:cNvSpPr>
            <a:spLocks noChangeAspect="1" noChangeArrowheads="1"/>
          </p:cNvSpPr>
          <p:nvPr/>
        </p:nvSpPr>
        <p:spPr bwMode="auto">
          <a:xfrm>
            <a:off x="612775" y="3127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latin typeface="Times New Roman" pitchFamily="18" charset="0"/>
              <a:cs typeface="Arial" charset="0"/>
            </a:endParaRPr>
          </a:p>
        </p:txBody>
      </p:sp>
      <p:sp>
        <p:nvSpPr>
          <p:cNvPr id="7" name="Title 1"/>
          <p:cNvSpPr txBox="1">
            <a:spLocks/>
          </p:cNvSpPr>
          <p:nvPr/>
        </p:nvSpPr>
        <p:spPr>
          <a:xfrm>
            <a:off x="457200" y="0"/>
            <a:ext cx="8229600" cy="312738"/>
          </a:xfrm>
          <a:prstGeom prst="rect">
            <a:avLst/>
          </a:prstGeom>
        </p:spPr>
        <p:txBody>
          <a:bodyPr>
            <a:no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r>
              <a:rPr lang="en-US" sz="2000" kern="0" dirty="0" smtClean="0"/>
              <a:t>Seasonal Drought Tendency in Probability</a:t>
            </a:r>
            <a:endParaRPr lang="en-US" sz="2000" kern="0" dirty="0"/>
          </a:p>
        </p:txBody>
      </p:sp>
      <p:pic>
        <p:nvPicPr>
          <p:cNvPr id="8" name="Picture 7" descr="C:\Users\li.xu\Documents\png\scp07775\GM_spi3-12_season_4x3.gif"/>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5406"/>
          <a:stretch/>
        </p:blipFill>
        <p:spPr bwMode="auto">
          <a:xfrm>
            <a:off x="286870" y="381000"/>
            <a:ext cx="8399930" cy="6139982"/>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533400" y="6444006"/>
            <a:ext cx="7772400" cy="369332"/>
          </a:xfrm>
          <a:prstGeom prst="rect">
            <a:avLst/>
          </a:prstGeom>
          <a:noFill/>
        </p:spPr>
        <p:txBody>
          <a:bodyPr wrap="square" rtlCol="0">
            <a:spAutoFit/>
          </a:bodyPr>
          <a:lstStyle/>
          <a:p>
            <a:r>
              <a:rPr lang="en-US" dirty="0" smtClean="0"/>
              <a:t>Based on NMME models’ (dis)agreement in their </a:t>
            </a:r>
            <a:r>
              <a:rPr lang="en-US" dirty="0" err="1" smtClean="0"/>
              <a:t>precip</a:t>
            </a:r>
            <a:r>
              <a:rPr lang="en-US" dirty="0" smtClean="0"/>
              <a:t> forecasts’ computed SPI!! </a:t>
            </a:r>
            <a:endParaRPr lang="en-US" dirty="0"/>
          </a:p>
        </p:txBody>
      </p:sp>
    </p:spTree>
    <p:extLst>
      <p:ext uri="{BB962C8B-B14F-4D97-AF65-F5344CB8AC3E}">
        <p14:creationId xmlns:p14="http://schemas.microsoft.com/office/powerpoint/2010/main" val="185976664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3581400" y="0"/>
            <a:ext cx="2057400" cy="457200"/>
          </a:xfrm>
        </p:spPr>
        <p:txBody>
          <a:bodyPr/>
          <a:lstStyle/>
          <a:p>
            <a:pPr eaLnBrk="1" hangingPunct="1"/>
            <a:r>
              <a:rPr lang="en-US" altLang="en-US" sz="3200" dirty="0" smtClean="0"/>
              <a:t>Summary</a:t>
            </a:r>
          </a:p>
        </p:txBody>
      </p:sp>
      <p:sp>
        <p:nvSpPr>
          <p:cNvPr id="26627" name="Rectangle 3"/>
          <p:cNvSpPr>
            <a:spLocks noGrp="1" noChangeArrowheads="1"/>
          </p:cNvSpPr>
          <p:nvPr>
            <p:ph idx="1"/>
          </p:nvPr>
        </p:nvSpPr>
        <p:spPr>
          <a:xfrm>
            <a:off x="76200" y="457200"/>
            <a:ext cx="8915399" cy="6324600"/>
          </a:xfrm>
        </p:spPr>
        <p:txBody>
          <a:bodyPr/>
          <a:lstStyle/>
          <a:p>
            <a:pPr marL="573088" indent="-573088" eaLnBrk="1" hangingPunct="1">
              <a:spcBef>
                <a:spcPct val="50000"/>
              </a:spcBef>
              <a:buNone/>
            </a:pPr>
            <a:r>
              <a:rPr lang="en-US" altLang="en-US" sz="1600" b="1" dirty="0" smtClean="0">
                <a:solidFill>
                  <a:srgbClr val="FF0000"/>
                </a:solidFill>
              </a:rPr>
              <a:t>Current ENSO status and forecast.</a:t>
            </a:r>
            <a:r>
              <a:rPr lang="en-US" altLang="en-US" sz="1600" b="1" dirty="0">
                <a:latin typeface="Trebuchet MS" pitchFamily="34" charset="0"/>
                <a:cs typeface="Arial" pitchFamily="34" charset="0"/>
              </a:rPr>
              <a:t> </a:t>
            </a:r>
            <a:r>
              <a:rPr lang="en-US" sz="1300" dirty="0">
                <a:solidFill>
                  <a:srgbClr val="000000"/>
                </a:solidFill>
                <a:latin typeface="Trebuchet MS" panose="020B0603020202020204" pitchFamily="34" charset="0"/>
              </a:rPr>
              <a:t>Weak El Nino conditions are likely to continue through the Northern Hemisphere spring 2019 </a:t>
            </a:r>
            <a:r>
              <a:rPr lang="en-US" sz="1300" u="sng" dirty="0">
                <a:solidFill>
                  <a:srgbClr val="000000"/>
                </a:solidFill>
                <a:latin typeface="Trebuchet MS" panose="020B0603020202020204" pitchFamily="34" charset="0"/>
              </a:rPr>
              <a:t>(~80% chance) </a:t>
            </a:r>
            <a:r>
              <a:rPr lang="en-US" sz="1300" dirty="0">
                <a:solidFill>
                  <a:srgbClr val="000000"/>
                </a:solidFill>
                <a:latin typeface="Trebuchet MS" panose="020B0603020202020204" pitchFamily="34" charset="0"/>
              </a:rPr>
              <a:t>and summer (~60% chance</a:t>
            </a:r>
            <a:r>
              <a:rPr lang="en-US" sz="1300" dirty="0" smtClean="0">
                <a:solidFill>
                  <a:srgbClr val="000000"/>
                </a:solidFill>
                <a:latin typeface="Trebuchet MS" panose="020B0603020202020204" pitchFamily="34" charset="0"/>
              </a:rPr>
              <a:t>)</a:t>
            </a:r>
            <a:endParaRPr lang="en-US" altLang="en-US" sz="1300" dirty="0" smtClean="0">
              <a:latin typeface="Trebuchet MS" pitchFamily="34" charset="0"/>
              <a:cs typeface="Arial" pitchFamily="34" charset="0"/>
            </a:endParaRPr>
          </a:p>
          <a:p>
            <a:pPr marL="573088" indent="-573088" eaLnBrk="1" hangingPunct="1">
              <a:spcBef>
                <a:spcPct val="50000"/>
              </a:spcBef>
              <a:buNone/>
            </a:pPr>
            <a:r>
              <a:rPr lang="en-US" altLang="en-US" sz="1600" b="1" dirty="0" smtClean="0">
                <a:solidFill>
                  <a:srgbClr val="FF0000"/>
                </a:solidFill>
              </a:rPr>
              <a:t>Current Drought conditions</a:t>
            </a:r>
            <a:r>
              <a:rPr lang="en-US" altLang="en-US" sz="1800" b="1" dirty="0" smtClean="0">
                <a:solidFill>
                  <a:srgbClr val="FF0000"/>
                </a:solidFill>
              </a:rPr>
              <a:t>:</a:t>
            </a:r>
            <a:endParaRPr lang="en-US" altLang="en-US" sz="1400" dirty="0" smtClean="0"/>
          </a:p>
          <a:p>
            <a:pPr marL="573088" lvl="1" indent="-231775">
              <a:buFontTx/>
              <a:buChar char="-"/>
            </a:pPr>
            <a:r>
              <a:rPr lang="en-US" sz="1300" dirty="0" smtClean="0">
                <a:latin typeface="Trebuchet MS" panose="020B0603020202020204" pitchFamily="34" charset="0"/>
              </a:rPr>
              <a:t>According to the Drought Monitor, eastward  of Texas, the country is virtually drought free over almost all of the eastern two thirds of the country. But rainfall deficits are beginning to emerge along the Gulf Coast and in large parts of Texas. </a:t>
            </a:r>
          </a:p>
          <a:p>
            <a:pPr marL="573088" lvl="1" indent="-231775">
              <a:buFontTx/>
              <a:buChar char="-"/>
            </a:pPr>
            <a:r>
              <a:rPr lang="en-US" sz="1300" dirty="0" smtClean="0">
                <a:latin typeface="Trebuchet MS" panose="020B0603020202020204" pitchFamily="34" charset="0"/>
              </a:rPr>
              <a:t>Slowly</a:t>
            </a:r>
            <a:r>
              <a:rPr lang="en-US" sz="1300" dirty="0">
                <a:latin typeface="Trebuchet MS" panose="020B0603020202020204" pitchFamily="34" charset="0"/>
              </a:rPr>
              <a:t>, but steadily the </a:t>
            </a:r>
            <a:r>
              <a:rPr lang="en-US" sz="1300" dirty="0" smtClean="0">
                <a:latin typeface="Trebuchet MS" panose="020B0603020202020204" pitchFamily="34" charset="0"/>
              </a:rPr>
              <a:t> </a:t>
            </a:r>
            <a:r>
              <a:rPr lang="en-US" sz="1300" dirty="0">
                <a:latin typeface="Trebuchet MS" panose="020B0603020202020204" pitchFamily="34" charset="0"/>
              </a:rPr>
              <a:t>recent winter rains </a:t>
            </a:r>
            <a:r>
              <a:rPr lang="en-US" sz="1300" dirty="0" smtClean="0">
                <a:latin typeface="Trebuchet MS" panose="020B0603020202020204" pitchFamily="34" charset="0"/>
              </a:rPr>
              <a:t>has made a big  dent thus leading to marked improvement and even elimination of drought in some areas over </a:t>
            </a:r>
            <a:r>
              <a:rPr lang="en-US" sz="1300" dirty="0">
                <a:latin typeface="Trebuchet MS" panose="020B0603020202020204" pitchFamily="34" charset="0"/>
              </a:rPr>
              <a:t>the </a:t>
            </a:r>
            <a:r>
              <a:rPr lang="en-US" sz="1300" dirty="0" smtClean="0">
                <a:latin typeface="Trebuchet MS" panose="020B0603020202020204" pitchFamily="34" charset="0"/>
              </a:rPr>
              <a:t>western states and parts of the Southwest. </a:t>
            </a:r>
          </a:p>
          <a:p>
            <a:pPr marL="573088" lvl="1" indent="-231775">
              <a:buFontTx/>
              <a:buChar char="-"/>
            </a:pPr>
            <a:r>
              <a:rPr lang="en-US" sz="1300" dirty="0" smtClean="0">
                <a:latin typeface="Trebuchet MS" panose="020B0603020202020204" pitchFamily="34" charset="0"/>
              </a:rPr>
              <a:t>Compared to previous couple of months, the state reservoirs are more,  stream flow has now improved in California and near the four corner states area, but slightly worsened in the far northwest and over parts of Oregon and Washington states. Small pockets of weakness in streamflow are also emerging along/near the Gulf coast, consistent with below normal rainfall in the region over the past 3-4 months. </a:t>
            </a:r>
          </a:p>
          <a:p>
            <a:pPr marL="573088" lvl="1" indent="-231775">
              <a:buFontTx/>
              <a:buChar char="-"/>
            </a:pPr>
            <a:r>
              <a:rPr lang="en-US" sz="1300" dirty="0" smtClean="0">
                <a:latin typeface="Trebuchet MS" panose="020B0603020202020204" pitchFamily="34" charset="0"/>
              </a:rPr>
              <a:t>However, in the 12m-24m </a:t>
            </a:r>
            <a:r>
              <a:rPr lang="en-US" sz="1300" dirty="0">
                <a:latin typeface="Trebuchet MS" panose="020B0603020202020204" pitchFamily="34" charset="0"/>
              </a:rPr>
              <a:t>and </a:t>
            </a:r>
            <a:r>
              <a:rPr lang="en-US" sz="1300" dirty="0" smtClean="0">
                <a:latin typeface="Trebuchet MS" panose="020B0603020202020204" pitchFamily="34" charset="0"/>
              </a:rPr>
              <a:t>longer time scale, </a:t>
            </a:r>
            <a:r>
              <a:rPr lang="en-US" sz="1300" dirty="0">
                <a:latin typeface="Trebuchet MS" panose="020B0603020202020204" pitchFamily="34" charset="0"/>
              </a:rPr>
              <a:t>rainfall deficits </a:t>
            </a:r>
            <a:r>
              <a:rPr lang="en-US" sz="1300" dirty="0" smtClean="0">
                <a:latin typeface="Trebuchet MS" panose="020B0603020202020204" pitchFamily="34" charset="0"/>
              </a:rPr>
              <a:t>still remain </a:t>
            </a:r>
            <a:r>
              <a:rPr lang="en-US" sz="1300" dirty="0">
                <a:latin typeface="Trebuchet MS" panose="020B0603020202020204" pitchFamily="34" charset="0"/>
              </a:rPr>
              <a:t>in </a:t>
            </a:r>
            <a:r>
              <a:rPr lang="en-US" sz="1300" dirty="0" smtClean="0">
                <a:latin typeface="Trebuchet MS" panose="020B0603020202020204" pitchFamily="34" charset="0"/>
              </a:rPr>
              <a:t>around the four states (AZ/NM/UT/CO) corner region.</a:t>
            </a:r>
          </a:p>
          <a:p>
            <a:pPr marL="52388" lvl="1" indent="0">
              <a:buNone/>
            </a:pPr>
            <a:r>
              <a:rPr lang="en-US" altLang="en-US" sz="1800" b="1" dirty="0" smtClean="0">
                <a:solidFill>
                  <a:srgbClr val="FF0000"/>
                </a:solidFill>
              </a:rPr>
              <a:t>Prediction:</a:t>
            </a:r>
          </a:p>
          <a:p>
            <a:pPr marL="627063" lvl="1" eaLnBrk="1" hangingPunct="1">
              <a:spcBef>
                <a:spcPts val="475"/>
              </a:spcBef>
              <a:buFontTx/>
              <a:buChar char="-"/>
              <a:defRPr/>
            </a:pPr>
            <a:r>
              <a:rPr lang="en-US" sz="1300" dirty="0" smtClean="0">
                <a:latin typeface="Trebuchet MS" panose="020B0603020202020204" pitchFamily="34" charset="0"/>
              </a:rPr>
              <a:t>The main rainfall season is coming to an end along the western states, and the </a:t>
            </a:r>
            <a:r>
              <a:rPr lang="en-US" sz="1300" dirty="0">
                <a:latin typeface="Trebuchet MS" panose="020B0603020202020204" pitchFamily="34" charset="0"/>
              </a:rPr>
              <a:t>upcoming season’s (A/AMJ</a:t>
            </a:r>
            <a:r>
              <a:rPr lang="en-US" sz="1300" dirty="0" smtClean="0">
                <a:latin typeface="Trebuchet MS" panose="020B0603020202020204" pitchFamily="34" charset="0"/>
              </a:rPr>
              <a:t>)  </a:t>
            </a:r>
            <a:r>
              <a:rPr lang="en-US" sz="1300" dirty="0">
                <a:latin typeface="Trebuchet MS" panose="020B0603020202020204" pitchFamily="34" charset="0"/>
              </a:rPr>
              <a:t>rainfall is </a:t>
            </a:r>
            <a:r>
              <a:rPr lang="en-US" sz="1300" dirty="0" smtClean="0">
                <a:latin typeface="Trebuchet MS" panose="020B0603020202020204" pitchFamily="34" charset="0"/>
              </a:rPr>
              <a:t>important for the Northern Rockies</a:t>
            </a:r>
            <a:r>
              <a:rPr lang="en-US" sz="1300" dirty="0">
                <a:latin typeface="Trebuchet MS" panose="020B0603020202020204" pitchFamily="34" charset="0"/>
              </a:rPr>
              <a:t> </a:t>
            </a:r>
            <a:r>
              <a:rPr lang="en-US" sz="1300" dirty="0" smtClean="0">
                <a:latin typeface="Trebuchet MS" panose="020B0603020202020204" pitchFamily="34" charset="0"/>
              </a:rPr>
              <a:t>and the Great Plains, West North Central and the Southwest. But the probability of the ongoing weak El Nino to continue in that form through the Spring season, has increased from last month.   It is not clear however, if  this current weak El Nino conditions, will have any of the expected typical canonical rainfall impacts along the southern states, even though the NMME models are predicting above normal rainfall in these regions.</a:t>
            </a:r>
          </a:p>
          <a:p>
            <a:pPr marL="627063" lvl="1" eaLnBrk="1" hangingPunct="1">
              <a:spcBef>
                <a:spcPts val="475"/>
              </a:spcBef>
              <a:buFontTx/>
              <a:buChar char="-"/>
              <a:defRPr/>
            </a:pPr>
            <a:r>
              <a:rPr lang="en-US" sz="1300" dirty="0" smtClean="0">
                <a:latin typeface="Trebuchet MS" panose="020B0603020202020204" pitchFamily="34" charset="0"/>
              </a:rPr>
              <a:t>Overall, short term improvement is expected in the drought conditions over much of the western states especially OR and CA and in the four corner states of AZ/NM/UT/CO region, but the longer term drought is expected to persist  but improve. If the expected rains from the ongoing El Nino did not materialize, there exists  possibility of drought conditions to emerge along the Gulf coast region, where short term rainfall shortages already exist. Wyoming also has pockets of rainfall deficits, that must be paid attention to.  **END***</a:t>
            </a:r>
            <a:endParaRPr lang="en-US" altLang="en-US" sz="1300" dirty="0" smtClean="0">
              <a:latin typeface="Trebuchet MS" panose="020B0603020202020204" pitchFamily="34" charset="0"/>
            </a:endParaRPr>
          </a:p>
        </p:txBody>
      </p:sp>
    </p:spTree>
    <p:extLst>
      <p:ext uri="{BB962C8B-B14F-4D97-AF65-F5344CB8AC3E}">
        <p14:creationId xmlns:p14="http://schemas.microsoft.com/office/powerpoint/2010/main" val="90742746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Number Placeholder 1"/>
          <p:cNvSpPr>
            <a:spLocks noGrp="1"/>
          </p:cNvSpPr>
          <p:nvPr>
            <p:ph type="sldNum" sz="quarter" idx="12"/>
          </p:nvPr>
        </p:nvSpPr>
        <p:spPr>
          <a:xfrm>
            <a:off x="8685212" y="6553200"/>
            <a:ext cx="458788" cy="3825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D13F39C5-1A70-4791-98B0-27DA09AE0557}" type="slidenum">
              <a:rPr lang="en-US" altLang="en-US" sz="1400" smtClean="0"/>
              <a:pPr eaLnBrk="1" hangingPunct="1">
                <a:spcBef>
                  <a:spcPct val="0"/>
                </a:spcBef>
                <a:buFontTx/>
                <a:buNone/>
              </a:pPr>
              <a:t>33</a:t>
            </a:fld>
            <a:endParaRPr lang="en-US" altLang="en-US" sz="1400" dirty="0" smtClean="0"/>
          </a:p>
        </p:txBody>
      </p:sp>
      <p:sp>
        <p:nvSpPr>
          <p:cNvPr id="24579" name="TextBox 2"/>
          <p:cNvSpPr txBox="1">
            <a:spLocks noChangeArrowheads="1"/>
          </p:cNvSpPr>
          <p:nvPr/>
        </p:nvSpPr>
        <p:spPr bwMode="auto">
          <a:xfrm>
            <a:off x="4804276" y="914400"/>
            <a:ext cx="198372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dirty="0" smtClean="0">
                <a:latin typeface="Times New Roman" pitchFamily="18" charset="0"/>
              </a:rPr>
              <a:t>WPC Next </a:t>
            </a:r>
            <a:r>
              <a:rPr lang="en-US" altLang="en-US" sz="1800" b="1" dirty="0">
                <a:latin typeface="Times New Roman" pitchFamily="18" charset="0"/>
              </a:rPr>
              <a:t>7 days QPF Forecast</a:t>
            </a:r>
          </a:p>
        </p:txBody>
      </p:sp>
      <p:sp>
        <p:nvSpPr>
          <p:cNvPr id="24581" name="TextBox 4"/>
          <p:cNvSpPr txBox="1">
            <a:spLocks noChangeArrowheads="1"/>
          </p:cNvSpPr>
          <p:nvPr/>
        </p:nvSpPr>
        <p:spPr bwMode="auto">
          <a:xfrm>
            <a:off x="1981200" y="4648200"/>
            <a:ext cx="2667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000" b="1" dirty="0">
                <a:latin typeface="Times New Roman" pitchFamily="18" charset="0"/>
              </a:rPr>
              <a:t>GFS Model Guidance for next 16 days</a:t>
            </a:r>
            <a:r>
              <a:rPr lang="en-US" altLang="en-US" sz="1800" dirty="0">
                <a:latin typeface="Times New Roman" pitchFamily="18" charset="0"/>
              </a:rPr>
              <a:t>.</a:t>
            </a:r>
          </a:p>
        </p:txBody>
      </p:sp>
      <p:sp>
        <p:nvSpPr>
          <p:cNvPr id="2" name="Oval 1"/>
          <p:cNvSpPr/>
          <p:nvPr/>
        </p:nvSpPr>
        <p:spPr>
          <a:xfrm rot="918850">
            <a:off x="379982" y="453444"/>
            <a:ext cx="514032" cy="124976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6" name="Picture 2" descr="https://www.wpc.ncep.noaa.gov/qpf/p168i.gif?155300567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1771"/>
            <a:ext cx="4731228" cy="3545267"/>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8673" y="2438400"/>
            <a:ext cx="4725327" cy="4152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6038"/>
            <a:ext cx="8229600" cy="487362"/>
          </a:xfrm>
        </p:spPr>
        <p:txBody>
          <a:bodyPr/>
          <a:lstStyle/>
          <a:p>
            <a:r>
              <a:rPr lang="en-US" sz="2000" dirty="0" smtClean="0"/>
              <a:t>Miscellaneous maps</a:t>
            </a:r>
            <a:endParaRPr lang="en-US" sz="2000" dirty="0"/>
          </a:p>
        </p:txBody>
      </p:sp>
      <p:sp>
        <p:nvSpPr>
          <p:cNvPr id="4" name="Slide Number Placeholder 3"/>
          <p:cNvSpPr>
            <a:spLocks noGrp="1"/>
          </p:cNvSpPr>
          <p:nvPr>
            <p:ph type="sldNum" sz="quarter" idx="12"/>
          </p:nvPr>
        </p:nvSpPr>
        <p:spPr/>
        <p:txBody>
          <a:bodyPr/>
          <a:lstStyle/>
          <a:p>
            <a:pPr>
              <a:defRPr/>
            </a:pPr>
            <a:fld id="{467DA51B-2321-4810-ABB0-476517693214}" type="slidenum">
              <a:rPr lang="en-US" altLang="en-US" smtClean="0"/>
              <a:pPr>
                <a:defRPr/>
              </a:pPr>
              <a:t>34</a:t>
            </a:fld>
            <a:endParaRPr lang="en-US" altLang="en-US" dirty="0"/>
          </a:p>
        </p:txBody>
      </p:sp>
      <p:pic>
        <p:nvPicPr>
          <p:cNvPr id="1028" name="Picture 4" descr="Image result for meteorological regions u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1066800"/>
            <a:ext cx="6827732" cy="4495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95029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muthuvel.chelliah\Desktop\Drought-Temporary\us.4panel.fordrought.briefing.recent.1wk,2wk,1,2months.rain.anom.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485775"/>
            <a:ext cx="7620000" cy="5886450"/>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a:xfrm>
            <a:off x="8763000" y="6550025"/>
            <a:ext cx="381000" cy="307975"/>
          </a:xfrm>
        </p:spPr>
        <p:txBody>
          <a:bodyPr/>
          <a:lstStyle/>
          <a:p>
            <a:pPr>
              <a:defRPr/>
            </a:pPr>
            <a:fld id="{29FE659A-E67D-4F73-9E46-0170127DE6AC}" type="slidenum">
              <a:rPr lang="en-US" altLang="en-US" smtClean="0"/>
              <a:pPr>
                <a:defRPr/>
              </a:pPr>
              <a:t>4</a:t>
            </a:fld>
            <a:endParaRPr lang="en-US" altLang="en-US" dirty="0"/>
          </a:p>
        </p:txBody>
      </p:sp>
      <p:cxnSp>
        <p:nvCxnSpPr>
          <p:cNvPr id="15" name="Straight Arrow Connector 14"/>
          <p:cNvCxnSpPr/>
          <p:nvPr/>
        </p:nvCxnSpPr>
        <p:spPr>
          <a:xfrm flipV="1">
            <a:off x="4267200" y="3124200"/>
            <a:ext cx="0" cy="533400"/>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a:off x="3429000" y="3124200"/>
            <a:ext cx="838200" cy="381000"/>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3429000" y="3200400"/>
            <a:ext cx="0" cy="304800"/>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1143000" y="76200"/>
            <a:ext cx="5791200" cy="369332"/>
          </a:xfrm>
          <a:prstGeom prst="rect">
            <a:avLst/>
          </a:prstGeom>
          <a:noFill/>
        </p:spPr>
        <p:txBody>
          <a:bodyPr wrap="square" rtlCol="0">
            <a:spAutoFit/>
          </a:bodyPr>
          <a:lstStyle/>
          <a:p>
            <a:r>
              <a:rPr lang="en-US" dirty="0" smtClean="0"/>
              <a:t>Precipitation </a:t>
            </a:r>
            <a:r>
              <a:rPr lang="en-US" b="1" dirty="0" smtClean="0"/>
              <a:t>ANOM</a:t>
            </a:r>
            <a:r>
              <a:rPr lang="en-US" dirty="0" smtClean="0"/>
              <a:t> during last 7, 14, 30, &amp; 60 days.</a:t>
            </a:r>
            <a:endParaRPr lang="en-US" dirty="0"/>
          </a:p>
        </p:txBody>
      </p:sp>
      <p:cxnSp>
        <p:nvCxnSpPr>
          <p:cNvPr id="23" name="Straight Connector 22"/>
          <p:cNvCxnSpPr/>
          <p:nvPr/>
        </p:nvCxnSpPr>
        <p:spPr>
          <a:xfrm>
            <a:off x="2971599" y="76200"/>
            <a:ext cx="679546" cy="304800"/>
          </a:xfrm>
          <a:prstGeom prst="line">
            <a:avLst/>
          </a:prstGeom>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2438400" y="76200"/>
            <a:ext cx="762000" cy="4095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val 1"/>
          <p:cNvSpPr/>
          <p:nvPr/>
        </p:nvSpPr>
        <p:spPr>
          <a:xfrm rot="19882150">
            <a:off x="533590" y="1567605"/>
            <a:ext cx="353048" cy="89019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rot="19882150">
            <a:off x="522062" y="4297361"/>
            <a:ext cx="353048" cy="89019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rot="15038136">
            <a:off x="2169675" y="1687749"/>
            <a:ext cx="449673" cy="151271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rot="19882150">
            <a:off x="4255862" y="4261248"/>
            <a:ext cx="353048" cy="89019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rot="15038136">
            <a:off x="2355362" y="4532413"/>
            <a:ext cx="435244" cy="151271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7772400" y="1905000"/>
            <a:ext cx="1143000" cy="2800767"/>
          </a:xfrm>
          <a:prstGeom prst="rect">
            <a:avLst/>
          </a:prstGeom>
          <a:noFill/>
        </p:spPr>
        <p:txBody>
          <a:bodyPr wrap="square" rtlCol="0">
            <a:spAutoFit/>
          </a:bodyPr>
          <a:lstStyle/>
          <a:p>
            <a:r>
              <a:rPr lang="en-US" sz="1600" dirty="0" smtClean="0"/>
              <a:t>Developing dryness along the Gulf coast  and south central TX.</a:t>
            </a:r>
          </a:p>
          <a:p>
            <a:endParaRPr lang="en-US" sz="1600" dirty="0"/>
          </a:p>
          <a:p>
            <a:r>
              <a:rPr lang="en-US" sz="1600" dirty="0" smtClean="0"/>
              <a:t>Big deficits in western WA and OR.   </a:t>
            </a:r>
            <a:endParaRPr lang="en-US" sz="1600" dirty="0"/>
          </a:p>
        </p:txBody>
      </p:sp>
    </p:spTree>
    <p:extLst>
      <p:ext uri="{BB962C8B-B14F-4D97-AF65-F5344CB8AC3E}">
        <p14:creationId xmlns:p14="http://schemas.microsoft.com/office/powerpoint/2010/main" val="200584291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muthuvel.chelliah\Desktop\Drought-Temporary\us.4panel.fordrought.briefing.recent.1wk,2wk,1,2months.rain.percent.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85775"/>
            <a:ext cx="7620000" cy="5886450"/>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pPr>
              <a:defRPr/>
            </a:pPr>
            <a:fld id="{29FE659A-E67D-4F73-9E46-0170127DE6AC}" type="slidenum">
              <a:rPr lang="en-US" altLang="en-US" smtClean="0"/>
              <a:pPr>
                <a:defRPr/>
              </a:pPr>
              <a:t>5</a:t>
            </a:fld>
            <a:endParaRPr lang="en-US" altLang="en-US"/>
          </a:p>
        </p:txBody>
      </p:sp>
      <p:cxnSp>
        <p:nvCxnSpPr>
          <p:cNvPr id="4" name="Straight Arrow Connector 3"/>
          <p:cNvCxnSpPr/>
          <p:nvPr/>
        </p:nvCxnSpPr>
        <p:spPr>
          <a:xfrm flipV="1">
            <a:off x="4191000" y="3124200"/>
            <a:ext cx="0" cy="533400"/>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H="1">
            <a:off x="3352800" y="3124200"/>
            <a:ext cx="838200" cy="381000"/>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3352800" y="3200400"/>
            <a:ext cx="0" cy="304800"/>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2438400" y="76200"/>
            <a:ext cx="5791200" cy="369332"/>
          </a:xfrm>
          <a:prstGeom prst="rect">
            <a:avLst/>
          </a:prstGeom>
          <a:noFill/>
        </p:spPr>
        <p:txBody>
          <a:bodyPr wrap="square" rtlCol="0">
            <a:spAutoFit/>
          </a:bodyPr>
          <a:lstStyle/>
          <a:p>
            <a:r>
              <a:rPr lang="en-US" dirty="0" smtClean="0"/>
              <a:t>Precipitation </a:t>
            </a:r>
            <a:r>
              <a:rPr lang="en-US" b="1" dirty="0" smtClean="0"/>
              <a:t>Percent </a:t>
            </a:r>
            <a:r>
              <a:rPr lang="en-US" dirty="0" smtClean="0"/>
              <a:t>during last 7, 14, 30, &amp; 60 days.</a:t>
            </a:r>
            <a:endParaRPr lang="en-US" dirty="0"/>
          </a:p>
        </p:txBody>
      </p:sp>
      <p:sp>
        <p:nvSpPr>
          <p:cNvPr id="8" name="Rectangle 7"/>
          <p:cNvSpPr/>
          <p:nvPr/>
        </p:nvSpPr>
        <p:spPr>
          <a:xfrm>
            <a:off x="3733398" y="76201"/>
            <a:ext cx="838602" cy="3693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p:cNvCxnSpPr/>
          <p:nvPr/>
        </p:nvCxnSpPr>
        <p:spPr>
          <a:xfrm flipH="1" flipV="1">
            <a:off x="2133600" y="1981200"/>
            <a:ext cx="5486400" cy="1752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2286000" y="3886200"/>
            <a:ext cx="5486400" cy="762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7586518" y="914400"/>
            <a:ext cx="1447800" cy="369332"/>
          </a:xfrm>
          <a:prstGeom prst="rect">
            <a:avLst/>
          </a:prstGeom>
          <a:noFill/>
        </p:spPr>
        <p:txBody>
          <a:bodyPr wrap="square" rtlCol="0">
            <a:spAutoFit/>
          </a:bodyPr>
          <a:lstStyle/>
          <a:p>
            <a:r>
              <a:rPr lang="en-US" b="1" dirty="0" smtClean="0"/>
              <a:t>NOW !</a:t>
            </a:r>
            <a:endParaRPr lang="en-US" b="1" dirty="0"/>
          </a:p>
        </p:txBody>
      </p:sp>
      <p:cxnSp>
        <p:nvCxnSpPr>
          <p:cNvPr id="12" name="Straight Connector 11"/>
          <p:cNvCxnSpPr/>
          <p:nvPr/>
        </p:nvCxnSpPr>
        <p:spPr>
          <a:xfrm>
            <a:off x="2133600" y="2743200"/>
            <a:ext cx="4038600" cy="0"/>
          </a:xfrm>
          <a:prstGeom prst="line">
            <a:avLst/>
          </a:prstGeom>
          <a:ln w="15875">
            <a:solidFill>
              <a:srgbClr val="FA5236"/>
            </a:solidFill>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6172200" y="2571066"/>
            <a:ext cx="0" cy="172134"/>
          </a:xfrm>
          <a:prstGeom prst="straightConnector1">
            <a:avLst/>
          </a:prstGeom>
          <a:ln w="15875">
            <a:solidFill>
              <a:srgbClr val="FA5236"/>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V="1">
            <a:off x="2133600" y="2571065"/>
            <a:ext cx="0" cy="172135"/>
          </a:xfrm>
          <a:prstGeom prst="straightConnector1">
            <a:avLst/>
          </a:prstGeom>
          <a:ln w="15875">
            <a:solidFill>
              <a:srgbClr val="FA5236"/>
            </a:solidFill>
            <a:tailEnd type="arrow"/>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1447800" y="2057400"/>
            <a:ext cx="533400" cy="609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5181600" y="1752600"/>
            <a:ext cx="533400" cy="609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1524000" y="4800600"/>
            <a:ext cx="533400" cy="609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0902907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2" descr="C:\Users\muthuvel.chelliah\Desktop\Drought-Temporary\us.4panel.fordrought.briefing.recent.3,4,5,6months.rain.anom.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485775"/>
            <a:ext cx="7620000" cy="588645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pPr>
              <a:defRPr/>
            </a:pPr>
            <a:fld id="{AE0D35B7-164B-4BDA-8435-F6440E98459E}" type="slidenum">
              <a:rPr lang="en-US" altLang="en-US" smtClean="0"/>
              <a:pPr>
                <a:defRPr/>
              </a:pPr>
              <a:t>6</a:t>
            </a:fld>
            <a:endParaRPr lang="en-US" altLang="en-US"/>
          </a:p>
        </p:txBody>
      </p:sp>
      <p:sp>
        <p:nvSpPr>
          <p:cNvPr id="5" name="TextBox 4"/>
          <p:cNvSpPr txBox="1"/>
          <p:nvPr/>
        </p:nvSpPr>
        <p:spPr>
          <a:xfrm>
            <a:off x="1143000" y="76200"/>
            <a:ext cx="5791200" cy="369332"/>
          </a:xfrm>
          <a:prstGeom prst="rect">
            <a:avLst/>
          </a:prstGeom>
          <a:noFill/>
        </p:spPr>
        <p:txBody>
          <a:bodyPr wrap="square" rtlCol="0">
            <a:spAutoFit/>
          </a:bodyPr>
          <a:lstStyle/>
          <a:p>
            <a:r>
              <a:rPr lang="en-US" dirty="0" smtClean="0"/>
              <a:t>Total precipitation </a:t>
            </a:r>
            <a:r>
              <a:rPr lang="en-US" b="1" dirty="0" smtClean="0"/>
              <a:t>ANOM</a:t>
            </a:r>
            <a:r>
              <a:rPr lang="en-US" dirty="0" smtClean="0"/>
              <a:t> during last 3, 4, 5, and 6 months.</a:t>
            </a:r>
            <a:endParaRPr lang="en-US" dirty="0"/>
          </a:p>
        </p:txBody>
      </p:sp>
      <p:sp>
        <p:nvSpPr>
          <p:cNvPr id="7" name="Rectangle 6"/>
          <p:cNvSpPr/>
          <p:nvPr/>
        </p:nvSpPr>
        <p:spPr>
          <a:xfrm>
            <a:off x="2971800" y="76200"/>
            <a:ext cx="762000" cy="4095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5867400" y="3276600"/>
            <a:ext cx="609600" cy="369332"/>
          </a:xfrm>
          <a:prstGeom prst="rect">
            <a:avLst/>
          </a:prstGeom>
          <a:noFill/>
        </p:spPr>
        <p:txBody>
          <a:bodyPr wrap="square" rtlCol="0">
            <a:spAutoFit/>
          </a:bodyPr>
          <a:lstStyle/>
          <a:p>
            <a:r>
              <a:rPr lang="en-US" dirty="0" smtClean="0"/>
              <a:t>3 M</a:t>
            </a:r>
            <a:endParaRPr lang="en-US" dirty="0"/>
          </a:p>
        </p:txBody>
      </p:sp>
      <p:sp>
        <p:nvSpPr>
          <p:cNvPr id="8" name="TextBox 7"/>
          <p:cNvSpPr txBox="1"/>
          <p:nvPr/>
        </p:nvSpPr>
        <p:spPr>
          <a:xfrm>
            <a:off x="6012873" y="488084"/>
            <a:ext cx="609600" cy="369332"/>
          </a:xfrm>
          <a:prstGeom prst="rect">
            <a:avLst/>
          </a:prstGeom>
          <a:noFill/>
        </p:spPr>
        <p:txBody>
          <a:bodyPr wrap="square" rtlCol="0">
            <a:spAutoFit/>
          </a:bodyPr>
          <a:lstStyle/>
          <a:p>
            <a:r>
              <a:rPr lang="en-US" dirty="0"/>
              <a:t>4</a:t>
            </a:r>
            <a:r>
              <a:rPr lang="en-US" dirty="0" smtClean="0"/>
              <a:t> M</a:t>
            </a:r>
            <a:endParaRPr lang="en-US" dirty="0"/>
          </a:p>
        </p:txBody>
      </p:sp>
      <p:sp>
        <p:nvSpPr>
          <p:cNvPr id="9" name="TextBox 8"/>
          <p:cNvSpPr txBox="1"/>
          <p:nvPr/>
        </p:nvSpPr>
        <p:spPr>
          <a:xfrm>
            <a:off x="2514600" y="3255879"/>
            <a:ext cx="609600" cy="369332"/>
          </a:xfrm>
          <a:prstGeom prst="rect">
            <a:avLst/>
          </a:prstGeom>
          <a:noFill/>
        </p:spPr>
        <p:txBody>
          <a:bodyPr wrap="square" rtlCol="0">
            <a:spAutoFit/>
          </a:bodyPr>
          <a:lstStyle/>
          <a:p>
            <a:r>
              <a:rPr lang="en-US" dirty="0"/>
              <a:t>5</a:t>
            </a:r>
            <a:r>
              <a:rPr lang="en-US" dirty="0" smtClean="0"/>
              <a:t> M</a:t>
            </a:r>
            <a:endParaRPr lang="en-US" dirty="0"/>
          </a:p>
        </p:txBody>
      </p:sp>
      <p:sp>
        <p:nvSpPr>
          <p:cNvPr id="10" name="TextBox 9"/>
          <p:cNvSpPr txBox="1"/>
          <p:nvPr/>
        </p:nvSpPr>
        <p:spPr>
          <a:xfrm>
            <a:off x="2507673" y="457077"/>
            <a:ext cx="609600" cy="369332"/>
          </a:xfrm>
          <a:prstGeom prst="rect">
            <a:avLst/>
          </a:prstGeom>
          <a:noFill/>
        </p:spPr>
        <p:txBody>
          <a:bodyPr wrap="square" rtlCol="0">
            <a:spAutoFit/>
          </a:bodyPr>
          <a:lstStyle/>
          <a:p>
            <a:r>
              <a:rPr lang="en-US" dirty="0"/>
              <a:t>6</a:t>
            </a:r>
            <a:r>
              <a:rPr lang="en-US" dirty="0" smtClean="0"/>
              <a:t> M</a:t>
            </a:r>
            <a:endParaRPr lang="en-US" dirty="0"/>
          </a:p>
        </p:txBody>
      </p:sp>
    </p:spTree>
    <p:extLst>
      <p:ext uri="{BB962C8B-B14F-4D97-AF65-F5344CB8AC3E}">
        <p14:creationId xmlns:p14="http://schemas.microsoft.com/office/powerpoint/2010/main" val="31918521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muthuvel.chelliah\Desktop\Drought-Temporary\us.4panel.fordrought.briefing.recent.3,4,5,6months.rain.percent.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485775"/>
            <a:ext cx="7620000" cy="588645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a:xfrm>
            <a:off x="8555182" y="6534150"/>
            <a:ext cx="588818" cy="323850"/>
          </a:xfrm>
        </p:spPr>
        <p:txBody>
          <a:bodyPr/>
          <a:lstStyle/>
          <a:p>
            <a:pPr>
              <a:defRPr/>
            </a:pPr>
            <a:fld id="{AE0D35B7-164B-4BDA-8435-F6440E98459E}" type="slidenum">
              <a:rPr lang="en-US" altLang="en-US" smtClean="0"/>
              <a:pPr>
                <a:defRPr/>
              </a:pPr>
              <a:t>7</a:t>
            </a:fld>
            <a:endParaRPr lang="en-US" altLang="en-US" dirty="0"/>
          </a:p>
        </p:txBody>
      </p:sp>
      <p:sp>
        <p:nvSpPr>
          <p:cNvPr id="5" name="TextBox 4"/>
          <p:cNvSpPr txBox="1"/>
          <p:nvPr/>
        </p:nvSpPr>
        <p:spPr>
          <a:xfrm>
            <a:off x="1143000" y="76200"/>
            <a:ext cx="5791200" cy="369332"/>
          </a:xfrm>
          <a:prstGeom prst="rect">
            <a:avLst/>
          </a:prstGeom>
          <a:noFill/>
        </p:spPr>
        <p:txBody>
          <a:bodyPr wrap="square" rtlCol="0">
            <a:spAutoFit/>
          </a:bodyPr>
          <a:lstStyle/>
          <a:p>
            <a:r>
              <a:rPr lang="en-US" dirty="0" smtClean="0"/>
              <a:t>Total precipitation </a:t>
            </a:r>
            <a:r>
              <a:rPr lang="en-US" b="1" dirty="0" smtClean="0"/>
              <a:t>Percent</a:t>
            </a:r>
            <a:r>
              <a:rPr lang="en-US" dirty="0" smtClean="0"/>
              <a:t> during last 3, 4, 5, and 6  months.</a:t>
            </a:r>
            <a:endParaRPr lang="en-US" dirty="0"/>
          </a:p>
        </p:txBody>
      </p:sp>
      <p:sp>
        <p:nvSpPr>
          <p:cNvPr id="6" name="Rectangle 5"/>
          <p:cNvSpPr/>
          <p:nvPr/>
        </p:nvSpPr>
        <p:spPr>
          <a:xfrm>
            <a:off x="2971800" y="76200"/>
            <a:ext cx="762000" cy="4095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5867400" y="3276600"/>
            <a:ext cx="609600" cy="369332"/>
          </a:xfrm>
          <a:prstGeom prst="rect">
            <a:avLst/>
          </a:prstGeom>
          <a:noFill/>
        </p:spPr>
        <p:txBody>
          <a:bodyPr wrap="square" rtlCol="0">
            <a:spAutoFit/>
          </a:bodyPr>
          <a:lstStyle/>
          <a:p>
            <a:r>
              <a:rPr lang="en-US" dirty="0" smtClean="0"/>
              <a:t>3 M</a:t>
            </a:r>
            <a:endParaRPr lang="en-US" dirty="0"/>
          </a:p>
        </p:txBody>
      </p:sp>
      <p:sp>
        <p:nvSpPr>
          <p:cNvPr id="19" name="TextBox 18"/>
          <p:cNvSpPr txBox="1"/>
          <p:nvPr/>
        </p:nvSpPr>
        <p:spPr>
          <a:xfrm>
            <a:off x="5791200" y="488084"/>
            <a:ext cx="609600" cy="369332"/>
          </a:xfrm>
          <a:prstGeom prst="rect">
            <a:avLst/>
          </a:prstGeom>
          <a:noFill/>
        </p:spPr>
        <p:txBody>
          <a:bodyPr wrap="square" rtlCol="0">
            <a:spAutoFit/>
          </a:bodyPr>
          <a:lstStyle/>
          <a:p>
            <a:r>
              <a:rPr lang="en-US" dirty="0"/>
              <a:t>4</a:t>
            </a:r>
            <a:r>
              <a:rPr lang="en-US" dirty="0" smtClean="0"/>
              <a:t> M</a:t>
            </a:r>
            <a:endParaRPr lang="en-US" dirty="0"/>
          </a:p>
        </p:txBody>
      </p:sp>
      <p:sp>
        <p:nvSpPr>
          <p:cNvPr id="20" name="TextBox 19"/>
          <p:cNvSpPr txBox="1"/>
          <p:nvPr/>
        </p:nvSpPr>
        <p:spPr>
          <a:xfrm>
            <a:off x="2514600" y="3244334"/>
            <a:ext cx="609600" cy="369332"/>
          </a:xfrm>
          <a:prstGeom prst="rect">
            <a:avLst/>
          </a:prstGeom>
          <a:noFill/>
        </p:spPr>
        <p:txBody>
          <a:bodyPr wrap="square" rtlCol="0">
            <a:spAutoFit/>
          </a:bodyPr>
          <a:lstStyle/>
          <a:p>
            <a:r>
              <a:rPr lang="en-US" dirty="0"/>
              <a:t>5</a:t>
            </a:r>
            <a:r>
              <a:rPr lang="en-US" dirty="0" smtClean="0"/>
              <a:t> M</a:t>
            </a:r>
            <a:endParaRPr lang="en-US" dirty="0"/>
          </a:p>
        </p:txBody>
      </p:sp>
      <p:sp>
        <p:nvSpPr>
          <p:cNvPr id="22" name="TextBox 21"/>
          <p:cNvSpPr txBox="1"/>
          <p:nvPr/>
        </p:nvSpPr>
        <p:spPr>
          <a:xfrm>
            <a:off x="2514600" y="508866"/>
            <a:ext cx="609600" cy="369332"/>
          </a:xfrm>
          <a:prstGeom prst="rect">
            <a:avLst/>
          </a:prstGeom>
          <a:noFill/>
        </p:spPr>
        <p:txBody>
          <a:bodyPr wrap="square" rtlCol="0">
            <a:spAutoFit/>
          </a:bodyPr>
          <a:lstStyle/>
          <a:p>
            <a:r>
              <a:rPr lang="en-US" dirty="0"/>
              <a:t>6</a:t>
            </a:r>
            <a:r>
              <a:rPr lang="en-US" dirty="0" smtClean="0"/>
              <a:t> M</a:t>
            </a:r>
            <a:endParaRPr lang="en-US" dirty="0"/>
          </a:p>
        </p:txBody>
      </p:sp>
      <p:sp>
        <p:nvSpPr>
          <p:cNvPr id="11" name="Rectangle 10"/>
          <p:cNvSpPr/>
          <p:nvPr/>
        </p:nvSpPr>
        <p:spPr>
          <a:xfrm>
            <a:off x="5943600" y="4876800"/>
            <a:ext cx="533400" cy="609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5791200" y="2057400"/>
            <a:ext cx="685800" cy="609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3276600" y="6324600"/>
            <a:ext cx="5257800" cy="584775"/>
          </a:xfrm>
          <a:prstGeom prst="rect">
            <a:avLst/>
          </a:prstGeom>
          <a:noFill/>
        </p:spPr>
        <p:txBody>
          <a:bodyPr wrap="square" rtlCol="0">
            <a:spAutoFit/>
          </a:bodyPr>
          <a:lstStyle/>
          <a:p>
            <a:r>
              <a:rPr lang="en-US" sz="1600" dirty="0" smtClean="0"/>
              <a:t>Need to keep an eye for possible developing drought here and</a:t>
            </a:r>
          </a:p>
          <a:p>
            <a:r>
              <a:rPr lang="en-US" sz="1600" dirty="0" smtClean="0"/>
              <a:t>In general along the Gulf coast.</a:t>
            </a:r>
            <a:endParaRPr lang="en-US" sz="1600" dirty="0"/>
          </a:p>
        </p:txBody>
      </p:sp>
      <p:cxnSp>
        <p:nvCxnSpPr>
          <p:cNvPr id="8" name="Straight Arrow Connector 7"/>
          <p:cNvCxnSpPr>
            <a:stCxn id="4" idx="1"/>
          </p:cNvCxnSpPr>
          <p:nvPr/>
        </p:nvCxnSpPr>
        <p:spPr>
          <a:xfrm flipV="1">
            <a:off x="3276600" y="5210175"/>
            <a:ext cx="2819400" cy="1406813"/>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a:stCxn id="4" idx="1"/>
          </p:cNvCxnSpPr>
          <p:nvPr/>
        </p:nvCxnSpPr>
        <p:spPr>
          <a:xfrm flipV="1">
            <a:off x="3276600" y="2466975"/>
            <a:ext cx="2514600" cy="4150013"/>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rot="20680975">
            <a:off x="6477000" y="5029199"/>
            <a:ext cx="1066800" cy="24288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3039447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descr="C:\Users\muthuvel.chelliah\Desktop\Drought-Temporary\us.4panel.fordrought.briefing.recent.9,12,18,24months.rain.percent.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85775"/>
            <a:ext cx="7620000" cy="588645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a:xfrm>
            <a:off x="8686800" y="6534150"/>
            <a:ext cx="457200" cy="323850"/>
          </a:xfrm>
        </p:spPr>
        <p:txBody>
          <a:bodyPr/>
          <a:lstStyle/>
          <a:p>
            <a:pPr>
              <a:defRPr/>
            </a:pPr>
            <a:fld id="{AE0D35B7-164B-4BDA-8435-F6440E98459E}" type="slidenum">
              <a:rPr lang="en-US" altLang="en-US" smtClean="0"/>
              <a:pPr>
                <a:defRPr/>
              </a:pPr>
              <a:t>8</a:t>
            </a:fld>
            <a:endParaRPr lang="en-US" altLang="en-US"/>
          </a:p>
        </p:txBody>
      </p:sp>
      <p:sp>
        <p:nvSpPr>
          <p:cNvPr id="4" name="TextBox 3"/>
          <p:cNvSpPr txBox="1"/>
          <p:nvPr/>
        </p:nvSpPr>
        <p:spPr>
          <a:xfrm>
            <a:off x="1143000" y="76200"/>
            <a:ext cx="6705600" cy="369332"/>
          </a:xfrm>
          <a:prstGeom prst="rect">
            <a:avLst/>
          </a:prstGeom>
          <a:noFill/>
        </p:spPr>
        <p:txBody>
          <a:bodyPr wrap="square" rtlCol="0">
            <a:spAutoFit/>
          </a:bodyPr>
          <a:lstStyle/>
          <a:p>
            <a:r>
              <a:rPr lang="en-US" dirty="0" smtClean="0"/>
              <a:t>Total precipitation </a:t>
            </a:r>
            <a:r>
              <a:rPr lang="en-US" b="1" dirty="0" smtClean="0"/>
              <a:t>Percent</a:t>
            </a:r>
            <a:r>
              <a:rPr lang="en-US" dirty="0" smtClean="0"/>
              <a:t> during last 9 months, 1 yr, 1.5yrs, &amp; 2 yrs.</a:t>
            </a:r>
            <a:endParaRPr lang="en-US" dirty="0"/>
          </a:p>
        </p:txBody>
      </p:sp>
      <p:sp>
        <p:nvSpPr>
          <p:cNvPr id="3" name="TextBox 2"/>
          <p:cNvSpPr txBox="1"/>
          <p:nvPr/>
        </p:nvSpPr>
        <p:spPr>
          <a:xfrm>
            <a:off x="7647709" y="2785170"/>
            <a:ext cx="1447800" cy="1600438"/>
          </a:xfrm>
          <a:prstGeom prst="rect">
            <a:avLst/>
          </a:prstGeom>
          <a:noFill/>
        </p:spPr>
        <p:txBody>
          <a:bodyPr wrap="square" rtlCol="0">
            <a:spAutoFit/>
          </a:bodyPr>
          <a:lstStyle/>
          <a:p>
            <a:r>
              <a:rPr lang="en-US" sz="1400" dirty="0" smtClean="0"/>
              <a:t>Long term rainfall deficits =&gt;1 year still exist in the southwest in site of the recent  rains. </a:t>
            </a:r>
            <a:endParaRPr lang="en-US" sz="1400" u="sng" dirty="0" smtClean="0"/>
          </a:p>
        </p:txBody>
      </p:sp>
      <p:sp>
        <p:nvSpPr>
          <p:cNvPr id="6" name="Rectangle 5"/>
          <p:cNvSpPr/>
          <p:nvPr/>
        </p:nvSpPr>
        <p:spPr>
          <a:xfrm>
            <a:off x="2971800" y="76201"/>
            <a:ext cx="762000" cy="3693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4953000" y="4800600"/>
            <a:ext cx="762000" cy="6858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4953000" y="1981200"/>
            <a:ext cx="533400" cy="609838"/>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304800" y="1676400"/>
            <a:ext cx="1257300" cy="87269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486400" y="3276600"/>
            <a:ext cx="609600" cy="369332"/>
          </a:xfrm>
          <a:prstGeom prst="rect">
            <a:avLst/>
          </a:prstGeom>
          <a:noFill/>
        </p:spPr>
        <p:txBody>
          <a:bodyPr wrap="square" rtlCol="0">
            <a:spAutoFit/>
          </a:bodyPr>
          <a:lstStyle/>
          <a:p>
            <a:r>
              <a:rPr lang="en-US" dirty="0"/>
              <a:t>9</a:t>
            </a:r>
            <a:r>
              <a:rPr lang="en-US" dirty="0" smtClean="0"/>
              <a:t> M</a:t>
            </a:r>
            <a:endParaRPr lang="en-US" dirty="0"/>
          </a:p>
        </p:txBody>
      </p:sp>
      <p:sp>
        <p:nvSpPr>
          <p:cNvPr id="11" name="TextBox 10"/>
          <p:cNvSpPr txBox="1"/>
          <p:nvPr/>
        </p:nvSpPr>
        <p:spPr>
          <a:xfrm>
            <a:off x="5340927" y="485775"/>
            <a:ext cx="609600" cy="369332"/>
          </a:xfrm>
          <a:prstGeom prst="rect">
            <a:avLst/>
          </a:prstGeom>
          <a:noFill/>
        </p:spPr>
        <p:txBody>
          <a:bodyPr wrap="square" rtlCol="0">
            <a:spAutoFit/>
          </a:bodyPr>
          <a:lstStyle/>
          <a:p>
            <a:r>
              <a:rPr lang="en-US" dirty="0"/>
              <a:t>1</a:t>
            </a:r>
            <a:r>
              <a:rPr lang="en-US" dirty="0" smtClean="0"/>
              <a:t> Y</a:t>
            </a:r>
            <a:endParaRPr lang="en-US" dirty="0"/>
          </a:p>
        </p:txBody>
      </p:sp>
      <p:sp>
        <p:nvSpPr>
          <p:cNvPr id="12" name="TextBox 11"/>
          <p:cNvSpPr txBox="1"/>
          <p:nvPr/>
        </p:nvSpPr>
        <p:spPr>
          <a:xfrm>
            <a:off x="1752600" y="3235880"/>
            <a:ext cx="762000" cy="369332"/>
          </a:xfrm>
          <a:prstGeom prst="rect">
            <a:avLst/>
          </a:prstGeom>
          <a:noFill/>
        </p:spPr>
        <p:txBody>
          <a:bodyPr wrap="square" rtlCol="0">
            <a:spAutoFit/>
          </a:bodyPr>
          <a:lstStyle/>
          <a:p>
            <a:r>
              <a:rPr lang="en-US" dirty="0" smtClean="0"/>
              <a:t>1.5 Y</a:t>
            </a:r>
            <a:endParaRPr lang="en-US" dirty="0"/>
          </a:p>
        </p:txBody>
      </p:sp>
      <p:sp>
        <p:nvSpPr>
          <p:cNvPr id="13" name="TextBox 12"/>
          <p:cNvSpPr txBox="1"/>
          <p:nvPr/>
        </p:nvSpPr>
        <p:spPr>
          <a:xfrm>
            <a:off x="1907309" y="445532"/>
            <a:ext cx="609600" cy="369332"/>
          </a:xfrm>
          <a:prstGeom prst="rect">
            <a:avLst/>
          </a:prstGeom>
          <a:noFill/>
        </p:spPr>
        <p:txBody>
          <a:bodyPr wrap="square" rtlCol="0">
            <a:spAutoFit/>
          </a:bodyPr>
          <a:lstStyle/>
          <a:p>
            <a:r>
              <a:rPr lang="en-US" dirty="0" smtClean="0"/>
              <a:t>2 Y</a:t>
            </a:r>
            <a:endParaRPr lang="en-US" dirty="0"/>
          </a:p>
        </p:txBody>
      </p:sp>
      <p:cxnSp>
        <p:nvCxnSpPr>
          <p:cNvPr id="14" name="Straight Arrow Connector 13"/>
          <p:cNvCxnSpPr/>
          <p:nvPr/>
        </p:nvCxnSpPr>
        <p:spPr>
          <a:xfrm>
            <a:off x="5562600" y="1371600"/>
            <a:ext cx="2438400" cy="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7" name="Rounded Rectangle 16"/>
          <p:cNvSpPr/>
          <p:nvPr/>
        </p:nvSpPr>
        <p:spPr>
          <a:xfrm>
            <a:off x="762000" y="4495800"/>
            <a:ext cx="1143000" cy="7620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Arrow Connector 18"/>
          <p:cNvCxnSpPr/>
          <p:nvPr/>
        </p:nvCxnSpPr>
        <p:spPr>
          <a:xfrm>
            <a:off x="1828800" y="1371600"/>
            <a:ext cx="6096000" cy="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7924800" y="1066800"/>
            <a:ext cx="1219200" cy="1600438"/>
          </a:xfrm>
          <a:prstGeom prst="rect">
            <a:avLst/>
          </a:prstGeom>
          <a:noFill/>
        </p:spPr>
        <p:txBody>
          <a:bodyPr wrap="square" rtlCol="0">
            <a:spAutoFit/>
          </a:bodyPr>
          <a:lstStyle/>
          <a:p>
            <a:r>
              <a:rPr lang="en-US" sz="1400" dirty="0" smtClean="0"/>
              <a:t>Rainfall Data issues? Few observations, rugged terrain, interpolation problems!!  </a:t>
            </a:r>
            <a:endParaRPr lang="en-US" sz="1400" dirty="0"/>
          </a:p>
        </p:txBody>
      </p:sp>
    </p:spTree>
    <p:extLst>
      <p:ext uri="{BB962C8B-B14F-4D97-AF65-F5344CB8AC3E}">
        <p14:creationId xmlns:p14="http://schemas.microsoft.com/office/powerpoint/2010/main" val="304880598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muthuvel.chelliah\Desktop\Drought-Temporary\us.4panel.fordrought.briefing.recent.2,3,4,5yrs.rain.percent.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85775"/>
            <a:ext cx="7620000" cy="588645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a:xfrm>
            <a:off x="8686800" y="6534150"/>
            <a:ext cx="457200" cy="323850"/>
          </a:xfrm>
        </p:spPr>
        <p:txBody>
          <a:bodyPr/>
          <a:lstStyle/>
          <a:p>
            <a:pPr>
              <a:defRPr/>
            </a:pPr>
            <a:fld id="{AE0D35B7-164B-4BDA-8435-F6440E98459E}" type="slidenum">
              <a:rPr lang="en-US" altLang="en-US" smtClean="0"/>
              <a:pPr>
                <a:defRPr/>
              </a:pPr>
              <a:t>9</a:t>
            </a:fld>
            <a:endParaRPr lang="en-US" altLang="en-US"/>
          </a:p>
        </p:txBody>
      </p:sp>
      <p:sp>
        <p:nvSpPr>
          <p:cNvPr id="4" name="TextBox 3"/>
          <p:cNvSpPr txBox="1"/>
          <p:nvPr/>
        </p:nvSpPr>
        <p:spPr>
          <a:xfrm>
            <a:off x="1143000" y="76200"/>
            <a:ext cx="6705600" cy="369332"/>
          </a:xfrm>
          <a:prstGeom prst="rect">
            <a:avLst/>
          </a:prstGeom>
          <a:noFill/>
        </p:spPr>
        <p:txBody>
          <a:bodyPr wrap="square" rtlCol="0">
            <a:spAutoFit/>
          </a:bodyPr>
          <a:lstStyle/>
          <a:p>
            <a:r>
              <a:rPr lang="en-US" dirty="0" smtClean="0"/>
              <a:t>Total precipitation </a:t>
            </a:r>
            <a:r>
              <a:rPr lang="en-US" b="1" dirty="0" smtClean="0"/>
              <a:t>Percent </a:t>
            </a:r>
            <a:r>
              <a:rPr lang="en-US" dirty="0" smtClean="0"/>
              <a:t>during last 2 </a:t>
            </a:r>
            <a:r>
              <a:rPr lang="en-US" dirty="0" err="1" smtClean="0"/>
              <a:t>yrs</a:t>
            </a:r>
            <a:r>
              <a:rPr lang="en-US" dirty="0" smtClean="0"/>
              <a:t>, 3 </a:t>
            </a:r>
            <a:r>
              <a:rPr lang="en-US" dirty="0" err="1" smtClean="0"/>
              <a:t>yrs</a:t>
            </a:r>
            <a:r>
              <a:rPr lang="en-US" dirty="0" smtClean="0"/>
              <a:t>, 4 </a:t>
            </a:r>
            <a:r>
              <a:rPr lang="en-US" dirty="0" err="1" smtClean="0"/>
              <a:t>yrs</a:t>
            </a:r>
            <a:r>
              <a:rPr lang="en-US" dirty="0" smtClean="0"/>
              <a:t>, &amp; 5 yrs.</a:t>
            </a:r>
            <a:endParaRPr lang="en-US" dirty="0"/>
          </a:p>
        </p:txBody>
      </p:sp>
      <p:sp>
        <p:nvSpPr>
          <p:cNvPr id="3" name="TextBox 2"/>
          <p:cNvSpPr txBox="1"/>
          <p:nvPr/>
        </p:nvSpPr>
        <p:spPr>
          <a:xfrm>
            <a:off x="7647709" y="1143000"/>
            <a:ext cx="1447800" cy="2277547"/>
          </a:xfrm>
          <a:prstGeom prst="rect">
            <a:avLst/>
          </a:prstGeom>
          <a:noFill/>
        </p:spPr>
        <p:txBody>
          <a:bodyPr wrap="square" rtlCol="0">
            <a:spAutoFit/>
          </a:bodyPr>
          <a:lstStyle/>
          <a:p>
            <a:r>
              <a:rPr lang="en-US" sz="1600" dirty="0" smtClean="0"/>
              <a:t>Still longer term rainfall deficit variability in play?  Especially in the southwest!</a:t>
            </a:r>
          </a:p>
          <a:p>
            <a:endParaRPr lang="en-US" sz="1600" dirty="0"/>
          </a:p>
          <a:p>
            <a:endParaRPr lang="en-US" sz="1400" dirty="0"/>
          </a:p>
        </p:txBody>
      </p:sp>
      <p:sp>
        <p:nvSpPr>
          <p:cNvPr id="6" name="Rectangle 5"/>
          <p:cNvSpPr/>
          <p:nvPr/>
        </p:nvSpPr>
        <p:spPr>
          <a:xfrm>
            <a:off x="2971800" y="76201"/>
            <a:ext cx="838200" cy="3693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4343400" y="4419600"/>
            <a:ext cx="914400" cy="7620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4343400" y="1641906"/>
            <a:ext cx="914400" cy="87269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723900" y="1676400"/>
            <a:ext cx="876300" cy="87269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486400" y="3276600"/>
            <a:ext cx="609600" cy="369332"/>
          </a:xfrm>
          <a:prstGeom prst="rect">
            <a:avLst/>
          </a:prstGeom>
          <a:noFill/>
        </p:spPr>
        <p:txBody>
          <a:bodyPr wrap="square" rtlCol="0">
            <a:spAutoFit/>
          </a:bodyPr>
          <a:lstStyle/>
          <a:p>
            <a:r>
              <a:rPr lang="en-US" dirty="0" smtClean="0"/>
              <a:t>2 Y</a:t>
            </a:r>
            <a:endParaRPr lang="en-US" dirty="0"/>
          </a:p>
        </p:txBody>
      </p:sp>
      <p:sp>
        <p:nvSpPr>
          <p:cNvPr id="11" name="TextBox 10"/>
          <p:cNvSpPr txBox="1"/>
          <p:nvPr/>
        </p:nvSpPr>
        <p:spPr>
          <a:xfrm>
            <a:off x="5340927" y="485775"/>
            <a:ext cx="609600" cy="369332"/>
          </a:xfrm>
          <a:prstGeom prst="rect">
            <a:avLst/>
          </a:prstGeom>
          <a:noFill/>
        </p:spPr>
        <p:txBody>
          <a:bodyPr wrap="square" rtlCol="0">
            <a:spAutoFit/>
          </a:bodyPr>
          <a:lstStyle/>
          <a:p>
            <a:r>
              <a:rPr lang="en-US" dirty="0"/>
              <a:t>3</a:t>
            </a:r>
            <a:r>
              <a:rPr lang="en-US" dirty="0" smtClean="0"/>
              <a:t> Y</a:t>
            </a:r>
            <a:endParaRPr lang="en-US" dirty="0"/>
          </a:p>
        </p:txBody>
      </p:sp>
      <p:sp>
        <p:nvSpPr>
          <p:cNvPr id="12" name="TextBox 11"/>
          <p:cNvSpPr txBox="1"/>
          <p:nvPr/>
        </p:nvSpPr>
        <p:spPr>
          <a:xfrm>
            <a:off x="1752600" y="3235880"/>
            <a:ext cx="762000" cy="369332"/>
          </a:xfrm>
          <a:prstGeom prst="rect">
            <a:avLst/>
          </a:prstGeom>
          <a:noFill/>
        </p:spPr>
        <p:txBody>
          <a:bodyPr wrap="square" rtlCol="0">
            <a:spAutoFit/>
          </a:bodyPr>
          <a:lstStyle/>
          <a:p>
            <a:r>
              <a:rPr lang="en-US" dirty="0"/>
              <a:t>4</a:t>
            </a:r>
            <a:r>
              <a:rPr lang="en-US" dirty="0" smtClean="0"/>
              <a:t> Y</a:t>
            </a:r>
            <a:endParaRPr lang="en-US" dirty="0"/>
          </a:p>
        </p:txBody>
      </p:sp>
      <p:sp>
        <p:nvSpPr>
          <p:cNvPr id="13" name="TextBox 12"/>
          <p:cNvSpPr txBox="1"/>
          <p:nvPr/>
        </p:nvSpPr>
        <p:spPr>
          <a:xfrm>
            <a:off x="1907309" y="445532"/>
            <a:ext cx="609600" cy="369332"/>
          </a:xfrm>
          <a:prstGeom prst="rect">
            <a:avLst/>
          </a:prstGeom>
          <a:noFill/>
        </p:spPr>
        <p:txBody>
          <a:bodyPr wrap="square" rtlCol="0">
            <a:spAutoFit/>
          </a:bodyPr>
          <a:lstStyle/>
          <a:p>
            <a:r>
              <a:rPr lang="en-US" dirty="0"/>
              <a:t>5</a:t>
            </a:r>
            <a:r>
              <a:rPr lang="en-US" dirty="0" smtClean="0"/>
              <a:t> Y</a:t>
            </a:r>
            <a:endParaRPr lang="en-US" dirty="0"/>
          </a:p>
        </p:txBody>
      </p:sp>
      <p:sp>
        <p:nvSpPr>
          <p:cNvPr id="17" name="Rounded Rectangle 16"/>
          <p:cNvSpPr/>
          <p:nvPr/>
        </p:nvSpPr>
        <p:spPr>
          <a:xfrm>
            <a:off x="609600" y="4495800"/>
            <a:ext cx="876300" cy="7620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7589982" y="3415928"/>
            <a:ext cx="1447800" cy="2554545"/>
          </a:xfrm>
          <a:prstGeom prst="rect">
            <a:avLst/>
          </a:prstGeom>
          <a:noFill/>
        </p:spPr>
        <p:txBody>
          <a:bodyPr wrap="square" rtlCol="0">
            <a:spAutoFit/>
          </a:bodyPr>
          <a:lstStyle/>
          <a:p>
            <a:r>
              <a:rPr lang="en-US" sz="1600" dirty="0" smtClean="0"/>
              <a:t>Quality of data/problem in the Northern High Plains area, especially in interpolation of sparse data in the rugged topography region!</a:t>
            </a:r>
            <a:endParaRPr lang="en-US" sz="1600" dirty="0"/>
          </a:p>
        </p:txBody>
      </p:sp>
    </p:spTree>
    <p:extLst>
      <p:ext uri="{BB962C8B-B14F-4D97-AF65-F5344CB8AC3E}">
        <p14:creationId xmlns:p14="http://schemas.microsoft.com/office/powerpoint/2010/main" val="8091126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48755</TotalTime>
  <Words>1554</Words>
  <Application>Microsoft Office PowerPoint</Application>
  <PresentationFormat>On-screen Show (4:3)</PresentationFormat>
  <Paragraphs>211</Paragraphs>
  <Slides>34</Slides>
  <Notes>3</Notes>
  <HiddenSlides>3</HiddenSlides>
  <MMClips>0</MMClips>
  <ScaleCrop>false</ScaleCrop>
  <HeadingPairs>
    <vt:vector size="4" baseType="variant">
      <vt:variant>
        <vt:lpstr>Theme</vt:lpstr>
      </vt:variant>
      <vt:variant>
        <vt:i4>2</vt:i4>
      </vt:variant>
      <vt:variant>
        <vt:lpstr>Slide Titles</vt:lpstr>
      </vt:variant>
      <vt:variant>
        <vt:i4>34</vt:i4>
      </vt:variant>
    </vt:vector>
  </HeadingPairs>
  <TitlesOfParts>
    <vt:vector size="36" baseType="lpstr">
      <vt:lpstr>Default Design</vt:lpstr>
      <vt:lpstr>Office Theme</vt:lpstr>
      <vt:lpstr>Drought  Outlook  Support Briefing (formerly Drought Outlook Discussion)      March 2019 </vt:lpstr>
      <vt:lpstr>Drought Monitor </vt:lpstr>
      <vt:lpstr>(Prev) Seasonal/Monthly Drought outlooks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Standardized Precipitation Index SPI (based on Observed P)</vt:lpstr>
      <vt:lpstr>PowerPoint Presentation</vt:lpstr>
      <vt:lpstr>PowerPoint Presentation</vt:lpstr>
      <vt:lpstr>Streamflow (USGS)</vt:lpstr>
      <vt:lpstr>PowerPoint Presentation</vt:lpstr>
      <vt:lpstr>PowerPoint Presentation</vt:lpstr>
      <vt:lpstr>PowerPoint Presentation</vt:lpstr>
      <vt:lpstr>PowerPoint Presentation</vt:lpstr>
      <vt:lpstr>PowerPoint Presentation</vt:lpstr>
      <vt:lpstr>PowerPoint Presentation</vt:lpstr>
      <vt:lpstr> NMME     T &amp; P EnsMean forecasts</vt:lpstr>
      <vt:lpstr>The agreement/uncertainty  among the diff. NMME models’ forecasts (middle and bottom panels)  for Mar-Apr-May Precipitation!!!  </vt:lpstr>
      <vt:lpstr>PowerPoint Presentation</vt:lpstr>
      <vt:lpstr>PowerPoint Presentation</vt:lpstr>
      <vt:lpstr>PowerPoint Presentation</vt:lpstr>
      <vt:lpstr>PowerPoint Presentation</vt:lpstr>
      <vt:lpstr>Monthly Drought Tendency in Probability</vt:lpstr>
      <vt:lpstr>PowerPoint Presentation</vt:lpstr>
      <vt:lpstr>Summary</vt:lpstr>
      <vt:lpstr>PowerPoint Presentation</vt:lpstr>
      <vt:lpstr>Miscellaneous maps</vt:lpstr>
    </vt:vector>
  </TitlesOfParts>
  <Company>CPC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kingtsemo</dc:creator>
  <cp:lastModifiedBy>Muthuvel Chelliah</cp:lastModifiedBy>
  <cp:revision>5068</cp:revision>
  <cp:lastPrinted>2014-07-10T13:24:01Z</cp:lastPrinted>
  <dcterms:created xsi:type="dcterms:W3CDTF">2008-10-04T17:35:30Z</dcterms:created>
  <dcterms:modified xsi:type="dcterms:W3CDTF">2019-03-19T17:09:54Z</dcterms:modified>
</cp:coreProperties>
</file>