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808" r:id="rId2"/>
    <p:sldId id="824" r:id="rId3"/>
    <p:sldId id="911" r:id="rId4"/>
    <p:sldId id="896" r:id="rId5"/>
    <p:sldId id="894" r:id="rId6"/>
    <p:sldId id="850" r:id="rId7"/>
    <p:sldId id="868" r:id="rId8"/>
    <p:sldId id="867" r:id="rId9"/>
    <p:sldId id="893" r:id="rId10"/>
    <p:sldId id="833" r:id="rId11"/>
    <p:sldId id="891" r:id="rId12"/>
    <p:sldId id="892" r:id="rId13"/>
    <p:sldId id="900" r:id="rId14"/>
    <p:sldId id="920" r:id="rId15"/>
    <p:sldId id="936" r:id="rId16"/>
    <p:sldId id="881" r:id="rId17"/>
    <p:sldId id="889" r:id="rId18"/>
    <p:sldId id="757" r:id="rId19"/>
    <p:sldId id="922" r:id="rId20"/>
    <p:sldId id="928" r:id="rId21"/>
    <p:sldId id="796" r:id="rId22"/>
    <p:sldId id="795" r:id="rId23"/>
    <p:sldId id="890" r:id="rId24"/>
    <p:sldId id="790" r:id="rId25"/>
    <p:sldId id="878" r:id="rId26"/>
    <p:sldId id="804" r:id="rId27"/>
    <p:sldId id="877" r:id="rId28"/>
    <p:sldId id="728" r:id="rId29"/>
    <p:sldId id="935" r:id="rId30"/>
    <p:sldId id="926" r:id="rId31"/>
    <p:sldId id="927" r:id="rId32"/>
    <p:sldId id="270" r:id="rId33"/>
    <p:sldId id="915" r:id="rId34"/>
    <p:sldId id="888" r:id="rId35"/>
    <p:sldId id="933" r:id="rId36"/>
    <p:sldId id="883" r:id="rId37"/>
    <p:sldId id="918" r:id="rId38"/>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A7500"/>
    <a:srgbClr val="C89800"/>
    <a:srgbClr val="0033CC"/>
    <a:srgbClr val="6600CC"/>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99240" autoAdjust="0"/>
  </p:normalViewPr>
  <p:slideViewPr>
    <p:cSldViewPr>
      <p:cViewPr>
        <p:scale>
          <a:sx n="107" d="100"/>
          <a:sy n="107" d="100"/>
        </p:scale>
        <p:origin x="-222" y="-7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34</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hyperlink" Target="https://www.nrcs.usda.gov/wps/portal/wcc/"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gif"/><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gif"/><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gif"/></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105.gif"/><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March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a:p>
          <a:p>
            <a:pPr eaLnBrk="1" hangingPunct="1"/>
            <a:r>
              <a:rPr lang="en-US" altLang="en-US" dirty="0"/>
              <a:t>Climate 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895600" y="304800"/>
            <a:ext cx="2590800" cy="15835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73485" y="1676400"/>
            <a:ext cx="2736715" cy="17347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7000" y="0"/>
            <a:ext cx="2743200" cy="16668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5057132"/>
            <a:ext cx="2660515" cy="1800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219200" y="2057400"/>
            <a:ext cx="2438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200" y="2514600"/>
            <a:ext cx="2743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384995"/>
          </a:xfrm>
          <a:prstGeom prst="rect">
            <a:avLst/>
          </a:prstGeom>
          <a:noFill/>
        </p:spPr>
        <p:txBody>
          <a:bodyPr wrap="square" rtlCol="0">
            <a:spAutoFit/>
          </a:bodyPr>
          <a:lstStyle/>
          <a:p>
            <a:r>
              <a:rPr lang="en-US" sz="1200" dirty="0" smtClean="0"/>
              <a:t>EAST vs</a:t>
            </a:r>
          </a:p>
          <a:p>
            <a:r>
              <a:rPr lang="en-US" sz="1200" dirty="0" smtClean="0"/>
              <a:t>CTR/WEST </a:t>
            </a:r>
          </a:p>
          <a:p>
            <a:r>
              <a:rPr lang="en-US" sz="1200" dirty="0" smtClean="0"/>
              <a:t>Behavior in Drought is loosely tied to rainfall </a:t>
            </a:r>
            <a:r>
              <a:rPr lang="en-US" sz="1200" dirty="0" err="1" smtClean="0"/>
              <a:t>climo</a:t>
            </a:r>
            <a:r>
              <a:rPr lang="en-US" sz="1200" dirty="0" smtClean="0"/>
              <a:t>!! </a:t>
            </a:r>
            <a:endParaRPr lang="en-US" sz="12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a:t>Adapted from</a:t>
              </a:r>
            </a:p>
            <a:p>
              <a:r>
                <a:rPr lang="en-US" sz="900" dirty="0"/>
                <a:t>Rich Tinker</a:t>
              </a:r>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012" y="391815"/>
            <a:ext cx="2372865" cy="60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 &amp; Trend maps</a:t>
            </a:r>
            <a:endParaRPr lang="en-US" sz="2400" dirty="0">
              <a:effectLst/>
              <a:latin typeface="Times New Roman"/>
              <a:ea typeface="Times New Roman"/>
            </a:endParaRPr>
          </a:p>
        </p:txBody>
      </p:sp>
      <p:sp>
        <p:nvSpPr>
          <p:cNvPr id="25" name="TextBox 24"/>
          <p:cNvSpPr txBox="1"/>
          <p:nvPr/>
        </p:nvSpPr>
        <p:spPr>
          <a:xfrm>
            <a:off x="3701260" y="432574"/>
            <a:ext cx="685800" cy="369332"/>
          </a:xfrm>
          <a:prstGeom prst="rect">
            <a:avLst/>
          </a:prstGeom>
          <a:noFill/>
        </p:spPr>
        <p:txBody>
          <a:bodyPr wrap="square" rtlCol="0">
            <a:spAutoFit/>
          </a:bodyPr>
          <a:lstStyle/>
          <a:p>
            <a:r>
              <a:rPr lang="en-US" b="1" dirty="0" smtClean="0">
                <a:solidFill>
                  <a:srgbClr val="FF0000"/>
                </a:solidFill>
              </a:rPr>
              <a:t>JFM</a:t>
            </a:r>
            <a:endParaRPr lang="en-US" b="1" dirty="0">
              <a:solidFill>
                <a:srgbClr val="FF0000"/>
              </a:solidFill>
            </a:endParaRPr>
          </a:p>
        </p:txBody>
      </p:sp>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6477000"/>
            <a:ext cx="516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67600" y="2971800"/>
            <a:ext cx="1600200" cy="1323439"/>
          </a:xfrm>
          <a:prstGeom prst="rect">
            <a:avLst/>
          </a:prstGeom>
          <a:noFill/>
        </p:spPr>
        <p:txBody>
          <a:bodyPr wrap="square" rtlCol="0">
            <a:spAutoFit/>
          </a:bodyPr>
          <a:lstStyle/>
          <a:p>
            <a:r>
              <a:rPr lang="en-US" sz="1600" dirty="0"/>
              <a:t>Only this is of relevance to us now due to neutral ENSO status.</a:t>
            </a:r>
          </a:p>
        </p:txBody>
      </p:sp>
      <p:pic>
        <p:nvPicPr>
          <p:cNvPr id="6" name="Picture 5"/>
          <p:cNvPicPr>
            <a:picLocks noChangeAspect="1"/>
          </p:cNvPicPr>
          <p:nvPr/>
        </p:nvPicPr>
        <p:blipFill>
          <a:blip r:embed="rId6"/>
          <a:stretch>
            <a:fillRect/>
          </a:stretch>
        </p:blipFill>
        <p:spPr>
          <a:xfrm>
            <a:off x="4655987" y="375430"/>
            <a:ext cx="2508502" cy="6095220"/>
          </a:xfrm>
          <a:prstGeom prst="rect">
            <a:avLst/>
          </a:prstGeom>
        </p:spPr>
      </p:pic>
      <p:sp>
        <p:nvSpPr>
          <p:cNvPr id="15" name="TextBox 14"/>
          <p:cNvSpPr txBox="1"/>
          <p:nvPr/>
        </p:nvSpPr>
        <p:spPr>
          <a:xfrm>
            <a:off x="6470160" y="432574"/>
            <a:ext cx="879504" cy="369332"/>
          </a:xfrm>
          <a:prstGeom prst="rect">
            <a:avLst/>
          </a:prstGeom>
          <a:noFill/>
        </p:spPr>
        <p:txBody>
          <a:bodyPr wrap="square" rtlCol="0">
            <a:spAutoFit/>
          </a:bodyPr>
          <a:lstStyle/>
          <a:p>
            <a:r>
              <a:rPr lang="en-US" b="1" dirty="0" smtClean="0">
                <a:solidFill>
                  <a:srgbClr val="FF0000"/>
                </a:solidFill>
              </a:rPr>
              <a:t>FMA</a:t>
            </a:r>
            <a:endParaRPr lang="en-US" b="1" dirty="0">
              <a:solidFill>
                <a:srgbClr val="FF00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0"/>
            <a:ext cx="5166880" cy="66865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429001" y="19050"/>
            <a:ext cx="1814080"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2954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4757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5181600" cy="67056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2954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3240" y="1028700"/>
            <a:ext cx="388360" cy="190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6820" y="1295400"/>
            <a:ext cx="49898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71600" y="2342584"/>
            <a:ext cx="3429000" cy="307777"/>
          </a:xfrm>
          <a:prstGeom prst="rect">
            <a:avLst/>
          </a:prstGeom>
          <a:noFill/>
        </p:spPr>
        <p:txBody>
          <a:bodyPr wrap="square" rtlCol="0">
            <a:spAutoFit/>
          </a:bodyPr>
          <a:lstStyle/>
          <a:p>
            <a:r>
              <a:rPr lang="en-US" sz="1400" u="sng" dirty="0" smtClean="0">
                <a:solidFill>
                  <a:srgbClr val="FF0000"/>
                </a:solidFill>
              </a:rPr>
              <a:t>Have to keep an eye on this region!! </a:t>
            </a:r>
            <a:endParaRPr lang="en-US" sz="1400" u="sng" dirty="0">
              <a:solidFill>
                <a:srgbClr val="FF0000"/>
              </a:solidFill>
            </a:endParaRPr>
          </a:p>
        </p:txBody>
      </p:sp>
      <p:cxnSp>
        <p:nvCxnSpPr>
          <p:cNvPr id="6" name="Straight Arrow Connector 5"/>
          <p:cNvCxnSpPr/>
          <p:nvPr/>
        </p:nvCxnSpPr>
        <p:spPr>
          <a:xfrm flipH="1" flipV="1">
            <a:off x="1295400" y="1123950"/>
            <a:ext cx="533400" cy="131445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105400" y="457200"/>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9" y="85725"/>
            <a:ext cx="4527071"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333062"/>
            <a:ext cx="4210050" cy="327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2368" y="5158576"/>
            <a:ext cx="1815832" cy="1547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363" y="915888"/>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0" y="76200"/>
            <a:ext cx="4881979" cy="6688564"/>
            <a:chOff x="3347620" y="152400"/>
            <a:chExt cx="4881979" cy="6688564"/>
          </a:xfrm>
        </p:grpSpPr>
        <p:grpSp>
          <p:nvGrpSpPr>
            <p:cNvPr id="5" name="Group 4"/>
            <p:cNvGrpSpPr/>
            <p:nvPr/>
          </p:nvGrpSpPr>
          <p:grpSpPr>
            <a:xfrm>
              <a:off x="3347620" y="152400"/>
              <a:ext cx="4881979" cy="6688564"/>
              <a:chOff x="3347620" y="152400"/>
              <a:chExt cx="4881979" cy="6688564"/>
            </a:xfrm>
          </p:grpSpPr>
          <p:grpSp>
            <p:nvGrpSpPr>
              <p:cNvPr id="4" name="Group 3"/>
              <p:cNvGrpSpPr/>
              <p:nvPr/>
            </p:nvGrpSpPr>
            <p:grpSpPr>
              <a:xfrm>
                <a:off x="3347620" y="152400"/>
                <a:ext cx="4881979" cy="6688564"/>
                <a:chOff x="3347620" y="152400"/>
                <a:chExt cx="4881979" cy="6688564"/>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620" y="152400"/>
                  <a:ext cx="4881979" cy="6688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86200" y="2514600"/>
                  <a:ext cx="533400" cy="230832"/>
                </a:xfrm>
                <a:prstGeom prst="rect">
                  <a:avLst/>
                </a:prstGeom>
                <a:noFill/>
              </p:spPr>
              <p:txBody>
                <a:bodyPr wrap="square" rtlCol="0">
                  <a:spAutoFit/>
                </a:bodyPr>
                <a:lstStyle/>
                <a:p>
                  <a:r>
                    <a:rPr lang="en-US" sz="900" dirty="0" smtClean="0">
                      <a:solidFill>
                        <a:srgbClr val="FF0000"/>
                      </a:solidFill>
                    </a:rPr>
                    <a:t>(114%)</a:t>
                  </a:r>
                  <a:endParaRPr lang="en-US" sz="900" dirty="0">
                    <a:solidFill>
                      <a:srgbClr val="FF0000"/>
                    </a:solidFill>
                  </a:endParaRPr>
                </a:p>
              </p:txBody>
            </p:sp>
            <p:sp>
              <p:nvSpPr>
                <p:cNvPr id="17" name="TextBox 16"/>
                <p:cNvSpPr txBox="1"/>
                <p:nvPr/>
              </p:nvSpPr>
              <p:spPr>
                <a:xfrm>
                  <a:off x="5105400" y="2438400"/>
                  <a:ext cx="533400" cy="230832"/>
                </a:xfrm>
                <a:prstGeom prst="rect">
                  <a:avLst/>
                </a:prstGeom>
                <a:noFill/>
              </p:spPr>
              <p:txBody>
                <a:bodyPr wrap="square" rtlCol="0">
                  <a:spAutoFit/>
                </a:bodyPr>
                <a:lstStyle/>
                <a:p>
                  <a:r>
                    <a:rPr lang="en-US" sz="900" dirty="0" smtClean="0">
                      <a:solidFill>
                        <a:srgbClr val="FF0000"/>
                      </a:solidFill>
                    </a:rPr>
                    <a:t>(110%)</a:t>
                  </a:r>
                  <a:endParaRPr lang="en-US" sz="900" dirty="0">
                    <a:solidFill>
                      <a:srgbClr val="FF0000"/>
                    </a:solidFill>
                  </a:endParaRPr>
                </a:p>
              </p:txBody>
            </p:sp>
            <p:sp>
              <p:nvSpPr>
                <p:cNvPr id="18" name="TextBox 17"/>
                <p:cNvSpPr txBox="1"/>
                <p:nvPr/>
              </p:nvSpPr>
              <p:spPr>
                <a:xfrm>
                  <a:off x="5638800" y="2512368"/>
                  <a:ext cx="533400" cy="230832"/>
                </a:xfrm>
                <a:prstGeom prst="rect">
                  <a:avLst/>
                </a:prstGeom>
                <a:noFill/>
              </p:spPr>
              <p:txBody>
                <a:bodyPr wrap="square" rtlCol="0">
                  <a:spAutoFit/>
                </a:bodyPr>
                <a:lstStyle/>
                <a:p>
                  <a:r>
                    <a:rPr lang="en-US" sz="900" dirty="0" smtClean="0">
                      <a:solidFill>
                        <a:srgbClr val="FF0000"/>
                      </a:solidFill>
                    </a:rPr>
                    <a:t>(94%)</a:t>
                  </a:r>
                  <a:endParaRPr lang="en-US" sz="900" dirty="0">
                    <a:solidFill>
                      <a:srgbClr val="FF0000"/>
                    </a:solidFill>
                  </a:endParaRPr>
                </a:p>
              </p:txBody>
            </p:sp>
            <p:sp>
              <p:nvSpPr>
                <p:cNvPr id="19" name="TextBox 18"/>
                <p:cNvSpPr txBox="1"/>
                <p:nvPr/>
              </p:nvSpPr>
              <p:spPr>
                <a:xfrm>
                  <a:off x="6553200" y="2514600"/>
                  <a:ext cx="533400" cy="230832"/>
                </a:xfrm>
                <a:prstGeom prst="rect">
                  <a:avLst/>
                </a:prstGeom>
                <a:noFill/>
              </p:spPr>
              <p:txBody>
                <a:bodyPr wrap="square" rtlCol="0">
                  <a:spAutoFit/>
                </a:bodyPr>
                <a:lstStyle/>
                <a:p>
                  <a:r>
                    <a:rPr lang="en-US" sz="900" dirty="0" smtClean="0">
                      <a:solidFill>
                        <a:srgbClr val="FF0000"/>
                      </a:solidFill>
                    </a:rPr>
                    <a:t>(90%)</a:t>
                  </a:r>
                  <a:endParaRPr lang="en-US" sz="900" dirty="0">
                    <a:solidFill>
                      <a:srgbClr val="FF0000"/>
                    </a:solidFill>
                  </a:endParaRPr>
                </a:p>
              </p:txBody>
            </p:sp>
          </p:grpSp>
          <p:sp>
            <p:nvSpPr>
              <p:cNvPr id="20" name="TextBox 19"/>
              <p:cNvSpPr txBox="1"/>
              <p:nvPr/>
            </p:nvSpPr>
            <p:spPr>
              <a:xfrm>
                <a:off x="7467600" y="4114800"/>
                <a:ext cx="533400" cy="230832"/>
              </a:xfrm>
              <a:prstGeom prst="rect">
                <a:avLst/>
              </a:prstGeom>
              <a:noFill/>
            </p:spPr>
            <p:txBody>
              <a:bodyPr wrap="square" rtlCol="0">
                <a:spAutoFit/>
              </a:bodyPr>
              <a:lstStyle/>
              <a:p>
                <a:r>
                  <a:rPr lang="en-US" sz="900" dirty="0" smtClean="0">
                    <a:solidFill>
                      <a:srgbClr val="FF0000"/>
                    </a:solidFill>
                  </a:rPr>
                  <a:t>(124%)</a:t>
                </a:r>
                <a:endParaRPr lang="en-US" sz="900" dirty="0">
                  <a:solidFill>
                    <a:srgbClr val="FF0000"/>
                  </a:solidFill>
                </a:endParaRPr>
              </a:p>
            </p:txBody>
          </p:sp>
        </p:grpSp>
        <p:sp>
          <p:nvSpPr>
            <p:cNvPr id="22" name="TextBox 21"/>
            <p:cNvSpPr txBox="1"/>
            <p:nvPr/>
          </p:nvSpPr>
          <p:spPr>
            <a:xfrm>
              <a:off x="3810000" y="5026968"/>
              <a:ext cx="533400" cy="230832"/>
            </a:xfrm>
            <a:prstGeom prst="rect">
              <a:avLst/>
            </a:prstGeom>
            <a:noFill/>
          </p:spPr>
          <p:txBody>
            <a:bodyPr wrap="square" rtlCol="0">
              <a:spAutoFit/>
            </a:bodyPr>
            <a:lstStyle/>
            <a:p>
              <a:r>
                <a:rPr lang="en-US" sz="900" dirty="0" smtClean="0">
                  <a:solidFill>
                    <a:srgbClr val="FF0000"/>
                  </a:solidFill>
                </a:rPr>
                <a:t>(90%)</a:t>
              </a:r>
              <a:endParaRPr lang="en-US" sz="900" dirty="0">
                <a:solidFill>
                  <a:srgbClr val="FF0000"/>
                </a:solidFill>
              </a:endParaRPr>
            </a:p>
          </p:txBody>
        </p:sp>
        <p:sp>
          <p:nvSpPr>
            <p:cNvPr id="23" name="TextBox 22"/>
            <p:cNvSpPr txBox="1"/>
            <p:nvPr/>
          </p:nvSpPr>
          <p:spPr>
            <a:xfrm>
              <a:off x="4800600" y="5560368"/>
              <a:ext cx="533400" cy="230832"/>
            </a:xfrm>
            <a:prstGeom prst="rect">
              <a:avLst/>
            </a:prstGeom>
            <a:noFill/>
          </p:spPr>
          <p:txBody>
            <a:bodyPr wrap="square" rtlCol="0">
              <a:spAutoFit/>
            </a:bodyPr>
            <a:lstStyle/>
            <a:p>
              <a:r>
                <a:rPr lang="en-US" sz="900" dirty="0" smtClean="0">
                  <a:solidFill>
                    <a:srgbClr val="FF0000"/>
                  </a:solidFill>
                </a:rPr>
                <a:t>(90%)</a:t>
              </a:r>
              <a:endParaRPr lang="en-US" sz="900" dirty="0">
                <a:solidFill>
                  <a:srgbClr val="FF0000"/>
                </a:solidFill>
              </a:endParaRPr>
            </a:p>
          </p:txBody>
        </p:sp>
        <p:sp>
          <p:nvSpPr>
            <p:cNvPr id="24" name="TextBox 23"/>
            <p:cNvSpPr txBox="1"/>
            <p:nvPr/>
          </p:nvSpPr>
          <p:spPr>
            <a:xfrm>
              <a:off x="3810000" y="3807768"/>
              <a:ext cx="533400" cy="230832"/>
            </a:xfrm>
            <a:prstGeom prst="rect">
              <a:avLst/>
            </a:prstGeom>
            <a:noFill/>
          </p:spPr>
          <p:txBody>
            <a:bodyPr wrap="square" rtlCol="0">
              <a:spAutoFit/>
            </a:bodyPr>
            <a:lstStyle/>
            <a:p>
              <a:r>
                <a:rPr lang="en-US" sz="900" dirty="0" smtClean="0">
                  <a:solidFill>
                    <a:srgbClr val="FF0000"/>
                  </a:solidFill>
                </a:rPr>
                <a:t>(136%)</a:t>
              </a:r>
              <a:endParaRPr lang="en-US" sz="900" dirty="0">
                <a:solidFill>
                  <a:srgbClr val="FF0000"/>
                </a:solidFill>
              </a:endParaRPr>
            </a:p>
          </p:txBody>
        </p:sp>
      </p:gr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5" name="TextBox 14"/>
          <p:cNvSpPr txBox="1"/>
          <p:nvPr/>
        </p:nvSpPr>
        <p:spPr>
          <a:xfrm>
            <a:off x="6781800" y="5334000"/>
            <a:ext cx="507833" cy="369332"/>
          </a:xfrm>
          <a:prstGeom prst="rect">
            <a:avLst/>
          </a:prstGeom>
          <a:noFill/>
        </p:spPr>
        <p:txBody>
          <a:bodyPr wrap="square" rtlCol="0">
            <a:spAutoFit/>
          </a:bodyPr>
          <a:lstStyle/>
          <a:p>
            <a:r>
              <a:rPr lang="en-US" dirty="0"/>
              <a:t>TX</a:t>
            </a:r>
          </a:p>
        </p:txBody>
      </p:sp>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6711885"/>
            <a:ext cx="2648924" cy="146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769416" y="3043535"/>
            <a:ext cx="2317184" cy="461665"/>
          </a:xfrm>
          <a:prstGeom prst="rect">
            <a:avLst/>
          </a:prstGeom>
        </p:spPr>
        <p:txBody>
          <a:bodyPr wrap="square">
            <a:spAutoFit/>
          </a:bodyPr>
          <a:lstStyle/>
          <a:p>
            <a:r>
              <a:rPr lang="en-US" sz="1200" dirty="0">
                <a:solidFill>
                  <a:srgbClr val="FF0000"/>
                </a:solidFill>
                <a:hlinkClick r:id="rId7"/>
              </a:rPr>
              <a:t>https://www.nrcs.usda.gov/wps/portal/wcc/</a:t>
            </a:r>
            <a:endParaRPr lang="en-US" sz="1200" dirty="0">
              <a:solidFill>
                <a:srgbClr val="FF0000"/>
              </a:solidFill>
            </a:endParaRPr>
          </a:p>
        </p:txBody>
      </p:sp>
      <p:sp>
        <p:nvSpPr>
          <p:cNvPr id="3" name="TextBox 2"/>
          <p:cNvSpPr txBox="1"/>
          <p:nvPr/>
        </p:nvSpPr>
        <p:spPr>
          <a:xfrm>
            <a:off x="3516909" y="5410200"/>
            <a:ext cx="2198091" cy="954107"/>
          </a:xfrm>
          <a:prstGeom prst="rect">
            <a:avLst/>
          </a:prstGeom>
          <a:noFill/>
        </p:spPr>
        <p:txBody>
          <a:bodyPr wrap="square" rtlCol="0">
            <a:spAutoFit/>
          </a:bodyPr>
          <a:lstStyle/>
          <a:p>
            <a:r>
              <a:rPr lang="en-US" sz="1400" b="1" dirty="0" smtClean="0"/>
              <a:t>All California </a:t>
            </a:r>
            <a:r>
              <a:rPr lang="en-US" sz="1400" b="1" dirty="0"/>
              <a:t>reservoirs </a:t>
            </a:r>
            <a:r>
              <a:rPr lang="en-US" sz="1400" b="1" dirty="0" smtClean="0"/>
              <a:t>levels are BELOW last month’s values!! (shown in parentheses!)</a:t>
            </a:r>
            <a:endParaRPr lang="en-US" sz="1400" b="1" dirty="0"/>
          </a:p>
        </p:txBody>
      </p:sp>
      <p:pic>
        <p:nvPicPr>
          <p:cNvPr id="2052" name="Picture 4" descr="https://www.wfas.net/images/firedanger/fd_cls_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4481" y="3276600"/>
            <a:ext cx="240211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wfas.net/images/firedanger/fd_cls_f.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2368" y="3261668"/>
            <a:ext cx="2577832" cy="191993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2368" y="1"/>
            <a:ext cx="2501632" cy="324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Improving </a:t>
            </a:r>
            <a:r>
              <a:rPr lang="en-US" altLang="en-US" sz="1600" dirty="0">
                <a:latin typeface="Times New Roman" pitchFamily="18" charset="0"/>
              </a:rPr>
              <a:t>conditions in the </a:t>
            </a:r>
            <a:r>
              <a:rPr lang="en-US" altLang="en-US" sz="1600" dirty="0" smtClean="0">
                <a:latin typeface="Times New Roman" pitchFamily="18" charset="0"/>
              </a:rPr>
              <a:t>southwest, getting bad.</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6"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0"/>
            <a:ext cx="3425825" cy="219134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2519449"/>
            <a:ext cx="2476500" cy="160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4267200"/>
            <a:ext cx="3428999" cy="209894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 y="2176983"/>
            <a:ext cx="3429000" cy="21664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low normal 7-day average streamflow condition 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7015" y="4191000"/>
            <a:ext cx="2620786"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267200" y="2876041"/>
            <a:ext cx="2400300" cy="1725125"/>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419600" y="3318090"/>
            <a:ext cx="2247900" cy="1482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52" y="3200400"/>
            <a:ext cx="4387048"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58248"/>
            <a:ext cx="4281401" cy="278515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
            <a:ext cx="4419600" cy="28750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01000" y="30480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814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76800"/>
            <a:ext cx="3733800" cy="830997"/>
          </a:xfrm>
          <a:prstGeom prst="rect">
            <a:avLst/>
          </a:prstGeom>
          <a:noFill/>
        </p:spPr>
        <p:txBody>
          <a:bodyPr wrap="square" rtlCol="0">
            <a:spAutoFit/>
          </a:bodyPr>
          <a:lstStyle/>
          <a:p>
            <a:r>
              <a:rPr lang="en-US" sz="1600" dirty="0"/>
              <a:t>Drying soil moisture tendency over the last month in the drought affected regions, </a:t>
            </a:r>
            <a:r>
              <a:rPr lang="en-US" sz="1600" dirty="0" smtClean="0"/>
              <a:t>in </a:t>
            </a:r>
            <a:r>
              <a:rPr lang="en-US" sz="1600" dirty="0"/>
              <a:t>the </a:t>
            </a:r>
            <a:r>
              <a:rPr lang="en-US" sz="1600" dirty="0" smtClean="0"/>
              <a:t>west. </a:t>
            </a:r>
            <a:endParaRPr lang="en-US" sz="1600" dirty="0"/>
          </a:p>
        </p:txBody>
      </p:sp>
      <p:cxnSp>
        <p:nvCxnSpPr>
          <p:cNvPr id="6" name="Straight Arrow Connector 5"/>
          <p:cNvCxnSpPr/>
          <p:nvPr/>
        </p:nvCxnSpPr>
        <p:spPr>
          <a:xfrm flipH="1" flipV="1">
            <a:off x="1143000" y="4114800"/>
            <a:ext cx="38100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3733800"/>
            <a:ext cx="4080545" cy="3093918"/>
          </a:xfrm>
          <a:prstGeom prst="rect">
            <a:avLst/>
          </a:prstGeom>
          <a:noFill/>
          <a:ln>
            <a:noFill/>
          </a:ln>
        </p:spPr>
      </p:pic>
      <p:pic>
        <p:nvPicPr>
          <p:cNvPr id="18" name="Picture 17"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24724"/>
            <a:ext cx="4080545" cy="3104276"/>
          </a:xfrm>
          <a:prstGeom prst="rect">
            <a:avLst/>
          </a:prstGeom>
          <a:noFill/>
          <a:ln>
            <a:noFill/>
          </a:ln>
        </p:spPr>
      </p:pic>
      <p:pic>
        <p:nvPicPr>
          <p:cNvPr id="3074" name="Picture 2" descr="https://droughtmonitor.unl.edu/data/png/20200107/20200107_usd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8151" y="838200"/>
            <a:ext cx="2309826" cy="17848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Drought Monitor for usdm"/>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1817" y="2895600"/>
            <a:ext cx="2334005" cy="1600200"/>
          </a:xfrm>
          <a:prstGeom prst="rect">
            <a:avLst/>
          </a:prstGeom>
          <a:noFill/>
          <a:ln>
            <a:noFill/>
          </a:ln>
        </p:spPr>
      </p:pic>
      <p:pic>
        <p:nvPicPr>
          <p:cNvPr id="5" name="Picture 4" descr="A picture containing text, map&#10;&#10;Description automatically generated">
            <a:extLst>
              <a:ext uri="{FF2B5EF4-FFF2-40B4-BE49-F238E27FC236}">
                <a16:creationId xmlns="" xmlns:a16="http://schemas.microsoft.com/office/drawing/2014/main" id="{2AF46D7E-E157-449E-B6E2-9A9659FFC9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5295" y="4897010"/>
            <a:ext cx="2340528" cy="1808590"/>
          </a:xfrm>
          <a:prstGeom prst="rect">
            <a:avLst/>
          </a:prstGeom>
        </p:spPr>
      </p:pic>
      <p:sp>
        <p:nvSpPr>
          <p:cNvPr id="3076" name="Title 1"/>
          <p:cNvSpPr>
            <a:spLocks noGrp="1"/>
          </p:cNvSpPr>
          <p:nvPr>
            <p:ph type="title"/>
          </p:nvPr>
        </p:nvSpPr>
        <p:spPr>
          <a:xfrm>
            <a:off x="4419600" y="0"/>
            <a:ext cx="3810000" cy="6096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705600" y="1828800"/>
            <a:ext cx="2438400" cy="5047536"/>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Drought in the southeast, that was present late last year is </a:t>
            </a:r>
            <a:r>
              <a:rPr lang="en-US" sz="1400" dirty="0" smtClean="0"/>
              <a:t>present in trickles</a:t>
            </a:r>
            <a:r>
              <a:rPr lang="en-US" sz="1400" dirty="0" smtClean="0"/>
              <a:t>.</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The </a:t>
            </a:r>
            <a:r>
              <a:rPr lang="en-US" sz="1400" dirty="0" smtClean="0"/>
              <a:t>short/long term drought </a:t>
            </a:r>
            <a:r>
              <a:rPr lang="en-US" sz="1400" dirty="0" smtClean="0"/>
              <a:t>in the four corner states area (AZ/NM</a:t>
            </a:r>
            <a:r>
              <a:rPr lang="en-US" sz="1400" dirty="0" smtClean="0"/>
              <a:t>/ UT/CO) continues to survive in some form.</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Existing and new Drought in CA/OR/WA/NV/ is slowly getting bigger and is expanding. These must be viewed n the context that the rainy winter season </a:t>
            </a:r>
            <a:r>
              <a:rPr lang="en-US" sz="1400" dirty="0" smtClean="0"/>
              <a:t>has almost ended.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Drought in southern TX has shrunk in size but worsened in intensity.</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 WEST vs  EAST !!!</a:t>
            </a:r>
            <a:r>
              <a:rPr lang="en-US" sz="1400" dirty="0" smtClean="0"/>
              <a:t>  </a:t>
            </a:r>
          </a:p>
        </p:txBody>
      </p:sp>
      <p:sp>
        <p:nvSpPr>
          <p:cNvPr id="21" name="TextBox 20"/>
          <p:cNvSpPr txBox="1"/>
          <p:nvPr/>
        </p:nvSpPr>
        <p:spPr>
          <a:xfrm>
            <a:off x="5105400" y="4572000"/>
            <a:ext cx="1219200" cy="369332"/>
          </a:xfrm>
          <a:prstGeom prst="rect">
            <a:avLst/>
          </a:prstGeom>
          <a:noFill/>
        </p:spPr>
        <p:txBody>
          <a:bodyPr wrap="square" rtlCol="0">
            <a:spAutoFit/>
          </a:bodyPr>
          <a:lstStyle/>
          <a:p>
            <a:r>
              <a:rPr lang="en-US" dirty="0" smtClean="0"/>
              <a:t>November</a:t>
            </a:r>
            <a:endParaRPr lang="en-US" dirty="0"/>
          </a:p>
        </p:txBody>
      </p:sp>
      <p:sp>
        <p:nvSpPr>
          <p:cNvPr id="3081" name="TextBox 17"/>
          <p:cNvSpPr txBox="1">
            <a:spLocks noChangeArrowheads="1"/>
          </p:cNvSpPr>
          <p:nvPr/>
        </p:nvSpPr>
        <p:spPr bwMode="auto">
          <a:xfrm>
            <a:off x="1981200" y="3429000"/>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1981158" y="0"/>
            <a:ext cx="1018227" cy="369332"/>
          </a:xfrm>
          <a:prstGeom prst="rect">
            <a:avLst/>
          </a:prstGeom>
          <a:noFill/>
        </p:spPr>
        <p:txBody>
          <a:bodyPr wrap="none" rtlCol="0">
            <a:spAutoFit/>
          </a:bodyPr>
          <a:lstStyle/>
          <a:p>
            <a:r>
              <a:rPr lang="en-US" dirty="0" smtClean="0"/>
              <a:t>February</a:t>
            </a:r>
            <a:endParaRPr lang="en-US" dirty="0"/>
          </a:p>
        </p:txBody>
      </p:sp>
      <p:sp>
        <p:nvSpPr>
          <p:cNvPr id="23" name="TextBox 22"/>
          <p:cNvSpPr txBox="1"/>
          <p:nvPr/>
        </p:nvSpPr>
        <p:spPr>
          <a:xfrm>
            <a:off x="5029200" y="2602468"/>
            <a:ext cx="1168783" cy="369332"/>
          </a:xfrm>
          <a:prstGeom prst="rect">
            <a:avLst/>
          </a:prstGeom>
          <a:noFill/>
        </p:spPr>
        <p:txBody>
          <a:bodyPr wrap="square" rtlCol="0">
            <a:spAutoFit/>
          </a:bodyPr>
          <a:lstStyle/>
          <a:p>
            <a:r>
              <a:rPr lang="en-US" dirty="0" smtClean="0"/>
              <a:t>December</a:t>
            </a:r>
            <a:endParaRPr lang="en-US" dirty="0"/>
          </a:p>
        </p:txBody>
      </p:sp>
      <p:sp>
        <p:nvSpPr>
          <p:cNvPr id="28" name="TextBox 27"/>
          <p:cNvSpPr txBox="1"/>
          <p:nvPr/>
        </p:nvSpPr>
        <p:spPr>
          <a:xfrm>
            <a:off x="4978208" y="550902"/>
            <a:ext cx="1168783" cy="369332"/>
          </a:xfrm>
          <a:prstGeom prst="rect">
            <a:avLst/>
          </a:prstGeom>
          <a:noFill/>
        </p:spPr>
        <p:txBody>
          <a:bodyPr wrap="square" rtlCol="0">
            <a:spAutoFit/>
          </a:bodyPr>
          <a:lstStyle/>
          <a:p>
            <a:r>
              <a:rPr lang="en-US" dirty="0" smtClean="0"/>
              <a:t>January</a:t>
            </a:r>
            <a:endParaRPr lang="en-US" dirty="0"/>
          </a:p>
        </p:txBody>
      </p:sp>
      <p:sp>
        <p:nvSpPr>
          <p:cNvPr id="2" name="TextBox 1"/>
          <p:cNvSpPr txBox="1"/>
          <p:nvPr/>
        </p:nvSpPr>
        <p:spPr>
          <a:xfrm>
            <a:off x="6657977" y="508337"/>
            <a:ext cx="2409824" cy="1384995"/>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p>
          <a:p>
            <a:r>
              <a:rPr lang="en-US" sz="1200" b="1" u="sng" dirty="0" smtClean="0">
                <a:solidFill>
                  <a:srgbClr val="FF0000"/>
                </a:solidFill>
              </a:rPr>
              <a:t>Drought forecasts are  tendency forecasts.</a:t>
            </a:r>
            <a:endParaRPr lang="en-US" sz="1200" b="1" u="sng" dirty="0">
              <a:solidFill>
                <a:srgbClr val="FF0000"/>
              </a:solidFill>
            </a:endParaRPr>
          </a:p>
        </p:txBody>
      </p:sp>
      <p:sp>
        <p:nvSpPr>
          <p:cNvPr id="22" name="TextBox 21"/>
          <p:cNvSpPr txBox="1"/>
          <p:nvPr/>
        </p:nvSpPr>
        <p:spPr>
          <a:xfrm>
            <a:off x="1143000" y="3440668"/>
            <a:ext cx="847348" cy="369332"/>
          </a:xfrm>
          <a:prstGeom prst="rect">
            <a:avLst/>
          </a:prstGeom>
          <a:noFill/>
        </p:spPr>
        <p:txBody>
          <a:bodyPr wrap="none" rtlCol="0">
            <a:spAutoFit/>
          </a:bodyPr>
          <a:lstStyle/>
          <a:p>
            <a:r>
              <a:rPr lang="en-US" b="1" dirty="0" smtClean="0"/>
              <a:t>March</a:t>
            </a:r>
            <a:endParaRPr lang="en-US"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552450"/>
            <a:ext cx="5448300" cy="347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483288"/>
            <a:ext cx="4953000" cy="314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25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4285960183"/>
              </p:ext>
            </p:extLst>
          </p:nvPr>
        </p:nvGraphicFramePr>
        <p:xfrm>
          <a:off x="381000" y="152400"/>
          <a:ext cx="8305800" cy="5608320"/>
        </p:xfrm>
        <a:graphic>
          <a:graphicData uri="http://schemas.openxmlformats.org/drawingml/2006/table">
            <a:tbl>
              <a:tblPr/>
              <a:tblGrid>
                <a:gridCol w="8305800">
                  <a:extLst>
                    <a:ext uri="{9D8B030D-6E8A-4147-A177-3AD203B41FA5}">
                      <a16:colId xmlns="" xmlns:a16="http://schemas.microsoft.com/office/drawing/2014/main" val="20000"/>
                    </a:ext>
                  </a:extLst>
                </a:gridCol>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13 February 2020</a:t>
                      </a:r>
                      <a:endParaRPr kumimoji="0" lang="en-US" altLang="en-US" sz="2000" b="1" i="0" u="sng" strike="noStrike" cap="none" normalizeH="0" baseline="0" dirty="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3"/>
                  </a:ext>
                </a:extLst>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4"/>
                  </a:ext>
                </a:extLst>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a:ln>
                            <a:noFill/>
                          </a:ln>
                          <a:solidFill>
                            <a:srgbClr val="FF0000"/>
                          </a:solidFill>
                          <a:effectLst/>
                          <a:latin typeface="Arial" pitchFamily="34" charset="0"/>
                          <a:ea typeface="+mn-ea"/>
                          <a:cs typeface="+mn-cs"/>
                        </a:rPr>
                        <a:t>Not Active</a:t>
                      </a: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5"/>
                  </a:ext>
                </a:extLst>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6"/>
                  </a:ext>
                </a:extLst>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i="0" kern="1200" dirty="0" smtClean="0">
                          <a:solidFill>
                            <a:schemeClr val="tx1"/>
                          </a:solidFill>
                          <a:effectLst/>
                          <a:latin typeface="Arial" pitchFamily="34" charset="0"/>
                          <a:ea typeface="+mn-ea"/>
                          <a:cs typeface="+mn-cs"/>
                        </a:rPr>
                        <a:t>ENSO-neutral is favored through Northern Hemisphere spring 2020 (~65% chance), continuing through summer 2020 (~55% chance).</a:t>
                      </a:r>
                      <a:endParaRPr lang="en-US" altLang="en-US" sz="1800" b="0" baseline="0" dirty="0">
                        <a:solidFill>
                          <a:schemeClr val="tx1"/>
                        </a:solidFill>
                        <a:latin typeface="verdana,arial"/>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200" y="762000"/>
            <a:ext cx="4191000" cy="5827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Officially in ENSO neutral territory now and for next 3-months. But overall SST </a:t>
            </a:r>
            <a:r>
              <a:rPr lang="en-US" altLang="en-US" sz="1400" dirty="0" err="1" smtClean="0">
                <a:latin typeface="Times New Roman" pitchFamily="18" charset="0"/>
              </a:rPr>
              <a:t>anom</a:t>
            </a:r>
            <a:r>
              <a:rPr lang="en-US" altLang="en-US" sz="1400" dirty="0" smtClean="0">
                <a:latin typeface="Times New Roman" pitchFamily="18" charset="0"/>
              </a:rPr>
              <a:t> map looks lot more warm!!</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914400"/>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53094" y="2514600"/>
            <a:ext cx="3805106" cy="2101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653094" y="609600"/>
            <a:ext cx="380510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653094" y="4724400"/>
            <a:ext cx="3805106" cy="198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pic>
        <p:nvPicPr>
          <p:cNvPr id="9" name="Picture 8"/>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52400" y="127000"/>
            <a:ext cx="3962400" cy="6426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267200" y="3365500"/>
            <a:ext cx="4787900" cy="23495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724400" y="1600200"/>
            <a:ext cx="4191000" cy="646331"/>
          </a:xfrm>
          <a:prstGeom prst="rect">
            <a:avLst/>
          </a:prstGeom>
          <a:noFill/>
        </p:spPr>
        <p:txBody>
          <a:bodyPr wrap="square" rtlCol="0">
            <a:spAutoFit/>
          </a:bodyPr>
          <a:lstStyle/>
          <a:p>
            <a:r>
              <a:rPr lang="en-US" dirty="0" smtClean="0"/>
              <a:t>Tropical Pacific (Nino 3.4) surface SST in ENSO neutral status  vs Subsurface  </a:t>
            </a:r>
            <a:endParaRPr lang="en-US" dirty="0"/>
          </a:p>
        </p:txBody>
      </p: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February </a:t>
            </a:r>
            <a:r>
              <a:rPr lang="en-US" altLang="en-US" sz="1800" dirty="0">
                <a:latin typeface="Times New Roman" pitchFamily="18" charset="0"/>
              </a:rPr>
              <a:t>CPC/IRI forecast</a:t>
            </a:r>
          </a:p>
        </p:txBody>
      </p:sp>
      <p:cxnSp>
        <p:nvCxnSpPr>
          <p:cNvPr id="3" name="Straight Arrow Connector 2"/>
          <p:cNvCxnSpPr/>
          <p:nvPr/>
        </p:nvCxnSpPr>
        <p:spPr>
          <a:xfrm flipV="1">
            <a:off x="1143000" y="457200"/>
            <a:ext cx="381000" cy="1524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7924" y="6248400"/>
            <a:ext cx="4011676" cy="584775"/>
          </a:xfrm>
          <a:prstGeom prst="rect">
            <a:avLst/>
          </a:prstGeom>
          <a:noFill/>
        </p:spPr>
        <p:txBody>
          <a:bodyPr wrap="square" rtlCol="0">
            <a:spAutoFit/>
          </a:bodyPr>
          <a:lstStyle/>
          <a:p>
            <a:r>
              <a:rPr lang="en-US" sz="1600" b="1" dirty="0" smtClean="0">
                <a:solidFill>
                  <a:srgbClr val="FF0000"/>
                </a:solidFill>
              </a:rPr>
              <a:t>Pretty flat!!  No help here to models for seasonal  forecast signature!! </a:t>
            </a:r>
            <a:endParaRPr lang="en-US" sz="1600" b="1" dirty="0">
              <a:solidFill>
                <a:srgbClr val="FF0000"/>
              </a:solidFill>
            </a:endParaRPr>
          </a:p>
        </p:txBody>
      </p:sp>
      <p:pic>
        <p:nvPicPr>
          <p:cNvPr id="1026" name="Picture 2" descr="https://iri.columbia.edu/wp-content/uploads/2020/02/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29734"/>
            <a:ext cx="3934599" cy="26230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p:cNvSpPr txBox="1">
            <a:spLocks noChangeArrowheads="1"/>
          </p:cNvSpPr>
          <p:nvPr/>
        </p:nvSpPr>
        <p:spPr bwMode="auto">
          <a:xfrm>
            <a:off x="76200" y="336446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March </a:t>
            </a:r>
            <a:r>
              <a:rPr lang="en-US" altLang="en-US" sz="1800" dirty="0">
                <a:latin typeface="Times New Roman" pitchFamily="18" charset="0"/>
              </a:rPr>
              <a:t>CPC/IRI forecast</a:t>
            </a:r>
          </a:p>
        </p:txBody>
      </p:sp>
      <p:pic>
        <p:nvPicPr>
          <p:cNvPr id="1028" name="Picture 4" descr="https://iri.columbia.edu/wp-content/uploads/2020/01/figure4-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8772" y="152400"/>
            <a:ext cx="447665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iri.columbia.edu/wp-content/uploads/2020/03/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3701534"/>
            <a:ext cx="3934599" cy="26230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ri.columbia.edu/wp-content/uploads/2020/02/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8773" y="3364468"/>
            <a:ext cx="4505228" cy="31125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Feb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outlook  for</a:t>
            </a:r>
            <a:br>
              <a:rPr lang="en-US" altLang="en-US" sz="2400" kern="0" dirty="0"/>
            </a:br>
            <a:r>
              <a:rPr lang="en-US" altLang="en-US" sz="2400" kern="0" dirty="0"/>
              <a:t>Monthly </a:t>
            </a:r>
            <a:r>
              <a:rPr lang="en-US" altLang="en-US" sz="2400" kern="0" dirty="0" smtClean="0"/>
              <a:t>(Mar)/</a:t>
            </a:r>
            <a:r>
              <a:rPr lang="en-US" altLang="en-US" sz="2400" kern="0" dirty="0"/>
              <a:t>Seasonal </a:t>
            </a:r>
            <a:r>
              <a:rPr lang="en-US" altLang="en-US" sz="2400" kern="0" dirty="0" smtClean="0"/>
              <a:t>(MAM)  </a:t>
            </a:r>
            <a:endParaRPr lang="en-US" altLang="en-US" sz="2400" kern="0" dirty="0"/>
          </a:p>
        </p:txBody>
      </p:sp>
      <p:sp>
        <p:nvSpPr>
          <p:cNvPr id="6" name="TextBox 5"/>
          <p:cNvSpPr txBox="1"/>
          <p:nvPr/>
        </p:nvSpPr>
        <p:spPr>
          <a:xfrm>
            <a:off x="478048" y="3974068"/>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59781" y="3886200"/>
            <a:ext cx="1521819" cy="2677656"/>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endParaRPr lang="en-US" sz="1400" b="1" dirty="0"/>
          </a:p>
          <a:p>
            <a:endParaRPr lang="en-US" sz="1400" b="1" dirty="0"/>
          </a:p>
          <a:p>
            <a:r>
              <a:rPr lang="en-US" sz="1400" b="1" dirty="0"/>
              <a:t>Second half month ?</a:t>
            </a:r>
          </a:p>
          <a:p>
            <a:r>
              <a:rPr lang="en-US" sz="1400" b="1" dirty="0"/>
              <a:t>Next slide!</a:t>
            </a:r>
          </a:p>
        </p:txBody>
      </p:sp>
      <p:pic>
        <p:nvPicPr>
          <p:cNvPr id="7170"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54281" cy="3691623"/>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Feb  29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7172"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3962400" cy="389626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7200"/>
            <a:ext cx="3659781" cy="237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H="1">
            <a:off x="2362200" y="2743200"/>
            <a:ext cx="225570" cy="32126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81000" y="2173069"/>
            <a:ext cx="533400" cy="30969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219200" y="2667000"/>
            <a:ext cx="225570" cy="32126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4493274"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524000" y="43434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https://www.wpc.ncep.noaa.gov/qpf/p168i.gif?15843206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76200"/>
            <a:ext cx="4339363" cy="326032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03915"/>
            <a:ext cx="4271963" cy="394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a:t>
            </a:r>
            <a:r>
              <a:rPr lang="en-US" altLang="en-US" sz="2400" kern="0" dirty="0"/>
              <a:t>F</a:t>
            </a:r>
            <a:r>
              <a:rPr lang="en-US" altLang="en-US" sz="2400" kern="0" dirty="0" smtClean="0"/>
              <a:t>eb)/</a:t>
            </a:r>
            <a:r>
              <a:rPr lang="en-US" altLang="en-US" sz="2400" kern="0" dirty="0"/>
              <a:t>Seasonal </a:t>
            </a:r>
            <a:r>
              <a:rPr lang="en-US" altLang="en-US" sz="2400" kern="0" dirty="0" smtClean="0"/>
              <a:t>(FMA)  </a:t>
            </a:r>
            <a:endParaRPr lang="en-US" altLang="en-US" sz="2400" kern="0" dirty="0"/>
          </a:p>
        </p:txBody>
      </p:sp>
      <p:cxnSp>
        <p:nvCxnSpPr>
          <p:cNvPr id="4" name="Straight Arrow Connector 3"/>
          <p:cNvCxnSpPr/>
          <p:nvPr/>
        </p:nvCxnSpPr>
        <p:spPr>
          <a:xfrm flipH="1">
            <a:off x="3982226" y="15240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95400" y="3547775"/>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8092197" y="2391407"/>
            <a:ext cx="99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Feb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9218"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1044"/>
            <a:ext cx="3425120" cy="33679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20829"/>
            <a:ext cx="3657600" cy="3596556"/>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Box 1"/>
          <p:cNvSpPr txBox="1">
            <a:spLocks noChangeArrowheads="1"/>
          </p:cNvSpPr>
          <p:nvPr/>
        </p:nvSpPr>
        <p:spPr bwMode="auto">
          <a:xfrm>
            <a:off x="3314700" y="2680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Feb 29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4" y="3904530"/>
            <a:ext cx="3771124" cy="293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Apr</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AMJ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28</a:t>
            </a:fld>
            <a:endParaRPr lang="en-US" altLang="en-US" sz="1400" dirty="0"/>
          </a:p>
        </p:txBody>
      </p:sp>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pic>
        <p:nvPicPr>
          <p:cNvPr id="10242"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1" y="0"/>
            <a:ext cx="3962400" cy="306095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5205" cy="300132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3" y="3124200"/>
            <a:ext cx="38716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709" y="3200400"/>
            <a:ext cx="3970291" cy="30670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4724400" y="4733925"/>
            <a:ext cx="2209800" cy="8286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724400" y="4407933"/>
            <a:ext cx="2590800" cy="11546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467600" y="4343400"/>
            <a:ext cx="304800" cy="2286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01242" y="4800600"/>
            <a:ext cx="1432757" cy="1815882"/>
          </a:xfrm>
          <a:prstGeom prst="rect">
            <a:avLst/>
          </a:prstGeom>
          <a:noFill/>
        </p:spPr>
        <p:txBody>
          <a:bodyPr wrap="square" rtlCol="0">
            <a:spAutoFit/>
          </a:bodyPr>
          <a:lstStyle/>
          <a:p>
            <a:r>
              <a:rPr lang="en-US" sz="1400" dirty="0" smtClean="0"/>
              <a:t>Will these </a:t>
            </a:r>
            <a:r>
              <a:rPr lang="en-US" sz="1400" dirty="0" err="1" smtClean="0"/>
              <a:t>Precip</a:t>
            </a:r>
            <a:r>
              <a:rPr lang="en-US" sz="1400" dirty="0" smtClean="0"/>
              <a:t> </a:t>
            </a:r>
            <a:r>
              <a:rPr lang="en-US" sz="1400" dirty="0" err="1" smtClean="0"/>
              <a:t>fcsts</a:t>
            </a:r>
            <a:r>
              <a:rPr lang="en-US" sz="1400" dirty="0" smtClean="0"/>
              <a:t> turn out to be true? Remember the 2017 Spring  </a:t>
            </a:r>
            <a:r>
              <a:rPr lang="en-US" sz="1400" dirty="0"/>
              <a:t>t</a:t>
            </a:r>
            <a:r>
              <a:rPr lang="en-US" sz="1400" dirty="0" smtClean="0"/>
              <a:t>he Northern Great Plains drought forecast ?? </a:t>
            </a:r>
            <a:endParaRPr lang="en-US" sz="1400" dirty="0"/>
          </a:p>
        </p:txBody>
      </p: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514600"/>
            <a:ext cx="1204157" cy="1600438"/>
          </a:xfrm>
          <a:prstGeom prst="rect">
            <a:avLst/>
          </a:prstGeom>
          <a:noFill/>
        </p:spPr>
        <p:txBody>
          <a:bodyPr wrap="square" rtlCol="0">
            <a:spAutoFit/>
          </a:bodyPr>
          <a:lstStyle/>
          <a:p>
            <a:r>
              <a:rPr lang="en-US" sz="1400" dirty="0" smtClean="0"/>
              <a:t>These warm (red) </a:t>
            </a:r>
            <a:r>
              <a:rPr lang="en-US" sz="1400" dirty="0" err="1" smtClean="0"/>
              <a:t>fcsts</a:t>
            </a:r>
            <a:r>
              <a:rPr lang="en-US" sz="1400" dirty="0" smtClean="0"/>
              <a:t> for Temp. – are generally  made and verify too mostly!!</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29</a:t>
            </a:fld>
            <a:endParaRPr lang="en-US" alt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871477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52400"/>
            <a:ext cx="8382000" cy="369332"/>
          </a:xfrm>
          <a:prstGeom prst="rect">
            <a:avLst/>
          </a:prstGeom>
          <a:noFill/>
        </p:spPr>
        <p:txBody>
          <a:bodyPr wrap="square" rtlCol="0">
            <a:spAutoFit/>
          </a:bodyPr>
          <a:lstStyle/>
          <a:p>
            <a:r>
              <a:rPr lang="en-US" dirty="0" err="1" smtClean="0"/>
              <a:t>Ageement</a:t>
            </a:r>
            <a:r>
              <a:rPr lang="en-US" dirty="0" smtClean="0"/>
              <a:t>/Disagreement in the various NMME models’ AMJ seasonal </a:t>
            </a:r>
            <a:r>
              <a:rPr lang="en-US" dirty="0" err="1" smtClean="0"/>
              <a:t>Precip</a:t>
            </a:r>
            <a:r>
              <a:rPr lang="en-US" dirty="0" smtClean="0"/>
              <a:t>. </a:t>
            </a:r>
            <a:r>
              <a:rPr lang="en-US" dirty="0" err="1" smtClean="0"/>
              <a:t>Forecst</a:t>
            </a:r>
            <a:r>
              <a:rPr lang="en-US" dirty="0" smtClean="0"/>
              <a:t>.</a:t>
            </a:r>
            <a:endParaRPr lang="en-US" dirty="0"/>
          </a:p>
        </p:txBody>
      </p:sp>
    </p:spTree>
    <p:extLst>
      <p:ext uri="{BB962C8B-B14F-4D97-AF65-F5344CB8AC3E}">
        <p14:creationId xmlns:p14="http://schemas.microsoft.com/office/powerpoint/2010/main" val="161507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Feb 2020- May </a:t>
            </a:r>
            <a:r>
              <a:rPr lang="en-US" altLang="en-US" sz="1600" dirty="0">
                <a:latin typeface="Times New Roman" pitchFamily="18" charset="0"/>
              </a:rPr>
              <a:t>2020)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02/20/20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March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02/29/20</a:t>
            </a:r>
            <a:endParaRPr lang="en-US" altLang="en-US" sz="1600" dirty="0">
              <a:latin typeface="Times New Roman" pitchFamily="18" charset="0"/>
            </a:endParaRPr>
          </a:p>
        </p:txBody>
      </p:sp>
      <p:sp>
        <p:nvSpPr>
          <p:cNvPr id="8" name="TextBox 7"/>
          <p:cNvSpPr txBox="1"/>
          <p:nvPr/>
        </p:nvSpPr>
        <p:spPr>
          <a:xfrm>
            <a:off x="2057400" y="438835"/>
            <a:ext cx="4724400" cy="323165"/>
          </a:xfrm>
          <a:prstGeom prst="rect">
            <a:avLst/>
          </a:prstGeom>
          <a:noFill/>
        </p:spPr>
        <p:txBody>
          <a:bodyPr wrap="square" rtlCol="0">
            <a:spAutoFit/>
          </a:bodyPr>
          <a:lstStyle/>
          <a:p>
            <a:r>
              <a:rPr lang="en-US" sz="1500" u="sng" dirty="0"/>
              <a:t>(New Seasonal Drought Outlook to be released in 2 days!) </a:t>
            </a:r>
          </a:p>
        </p:txBody>
      </p:sp>
      <p:pic>
        <p:nvPicPr>
          <p:cNvPr id="11" name="Picture 10" descr="https://www.cpc.ncep.noaa.gov/products/expert_assessment/month_drought.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3505201"/>
            <a:ext cx="3886200" cy="2971800"/>
          </a:xfrm>
          <a:prstGeom prst="rect">
            <a:avLst/>
          </a:prstGeom>
          <a:noFill/>
          <a:ln>
            <a:noFill/>
          </a:ln>
        </p:spPr>
      </p:pic>
      <p:pic>
        <p:nvPicPr>
          <p:cNvPr id="12" name="Picture 11" descr="https://www.cpc.ncep.noaa.gov/products/expert_assessment/season_drought.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25500"/>
            <a:ext cx="4343400" cy="3289300"/>
          </a:xfrm>
          <a:prstGeom prst="rect">
            <a:avLst/>
          </a:prstGeom>
          <a:noFill/>
          <a:ln>
            <a:noFill/>
          </a:ln>
        </p:spPr>
      </p:pic>
      <p:sp>
        <p:nvSpPr>
          <p:cNvPr id="2" name="TextBox 1"/>
          <p:cNvSpPr txBox="1"/>
          <p:nvPr/>
        </p:nvSpPr>
        <p:spPr>
          <a:xfrm>
            <a:off x="381000" y="4343400"/>
            <a:ext cx="4038600"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While the overall aspects  of the seasonal drought forecast is yet to be verified, the expansion of the CA drought/dryness into neighboring NV was not forecast in the monthly outlook, a feature which we recommended last month. </a:t>
            </a:r>
          </a:p>
          <a:p>
            <a:pPr marL="285750" indent="-285750">
              <a:buFont typeface="Arial" panose="020B0604020202020204" pitchFamily="34" charset="0"/>
              <a:buChar char="•"/>
            </a:pPr>
            <a:r>
              <a:rPr lang="en-US" sz="1400" dirty="0" smtClean="0"/>
              <a:t>This was also true of drought in CA, in the previous month, that was not forecast.  </a:t>
            </a:r>
            <a:endParaRPr lang="en-US" sz="1400" dirty="0"/>
          </a:p>
        </p:txBody>
      </p:sp>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30</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258" y="3036888"/>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077200" y="2949714"/>
            <a:ext cx="1135390" cy="707886"/>
          </a:xfrm>
          <a:prstGeom prst="rect">
            <a:avLst/>
          </a:prstGeom>
          <a:noFill/>
        </p:spPr>
        <p:txBody>
          <a:bodyPr wrap="square" rtlCol="0">
            <a:spAutoFit/>
          </a:bodyPr>
          <a:lstStyle/>
          <a:p>
            <a:r>
              <a:rPr lang="en-US" sz="1600" dirty="0"/>
              <a:t>     </a:t>
            </a:r>
            <a:r>
              <a:rPr lang="en-US" sz="1200" dirty="0"/>
              <a:t>Forecast uncertain in Hatched areas.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29" y="117815"/>
            <a:ext cx="7929871" cy="6600093"/>
          </a:xfrm>
          <a:prstGeom prst="rect">
            <a:avLst/>
          </a:prstGeom>
        </p:spPr>
      </p:pic>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28" y="152400"/>
            <a:ext cx="8281528" cy="6553200"/>
          </a:xfrm>
          <a:prstGeom prst="rect">
            <a:avLst/>
          </a:prstGeom>
        </p:spPr>
      </p:pic>
    </p:spTree>
    <p:extLst>
      <p:ext uri="{BB962C8B-B14F-4D97-AF65-F5344CB8AC3E}">
        <p14:creationId xmlns:p14="http://schemas.microsoft.com/office/powerpoint/2010/main" val="1098757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5446"/>
            <a:ext cx="8077200" cy="6540154"/>
          </a:xfrm>
          <a:prstGeom prst="rect">
            <a:avLst/>
          </a:prstGeom>
        </p:spPr>
      </p:pic>
    </p:spTree>
    <p:extLst>
      <p:ext uri="{BB962C8B-B14F-4D97-AF65-F5344CB8AC3E}">
        <p14:creationId xmlns:p14="http://schemas.microsoft.com/office/powerpoint/2010/main" val="529498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33</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17" name="Rectangle 16"/>
          <p:cNvSpPr/>
          <p:nvPr/>
        </p:nvSpPr>
        <p:spPr>
          <a:xfrm>
            <a:off x="5867400" y="3515380"/>
            <a:ext cx="2739378" cy="523220"/>
          </a:xfrm>
          <a:prstGeom prst="rect">
            <a:avLst/>
          </a:prstGeom>
        </p:spPr>
        <p:txBody>
          <a:bodyPr wrap="square">
            <a:spAutoFit/>
          </a:bodyPr>
          <a:lstStyle/>
          <a:p>
            <a:pPr algn="ctr"/>
            <a:r>
              <a:rPr lang="en-US" sz="1400" b="1" dirty="0"/>
              <a:t> Initial Conditions </a:t>
            </a:r>
            <a:r>
              <a:rPr lang="en-US" sz="1400" b="1" dirty="0" smtClean="0"/>
              <a:t>1 months ago</a:t>
            </a:r>
            <a:r>
              <a:rPr lang="en-US" sz="1400" dirty="0" smtClean="0"/>
              <a:t>: </a:t>
            </a:r>
            <a:endParaRPr lang="en-US" sz="1400" dirty="0"/>
          </a:p>
          <a:p>
            <a:pPr algn="ctr"/>
            <a:r>
              <a:rPr lang="en-US" sz="1400" dirty="0" smtClean="0"/>
              <a:t>02/11/2020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11715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16" y="11509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 xmlns:a16="http://schemas.microsoft.com/office/drawing/2014/main" id="{293FC43A-D8E4-4892-8460-9D1B6806C5CC}"/>
              </a:ext>
            </a:extLst>
          </p:cNvPr>
          <p:cNvSpPr/>
          <p:nvPr/>
        </p:nvSpPr>
        <p:spPr>
          <a:xfrm>
            <a:off x="6163260" y="284128"/>
            <a:ext cx="2205978" cy="523220"/>
          </a:xfrm>
          <a:prstGeom prst="rect">
            <a:avLst/>
          </a:prstGeom>
        </p:spPr>
        <p:txBody>
          <a:bodyPr wrap="square">
            <a:spAutoFit/>
          </a:bodyPr>
          <a:lstStyle/>
          <a:p>
            <a:pPr algn="ctr"/>
            <a:r>
              <a:rPr lang="en-US" sz="1400" b="1" dirty="0" smtClean="0"/>
              <a:t>Initial </a:t>
            </a:r>
            <a:r>
              <a:rPr lang="en-US" sz="1400" b="1" dirty="0"/>
              <a:t>Conditions</a:t>
            </a:r>
            <a:r>
              <a:rPr lang="en-US" sz="1400" dirty="0"/>
              <a:t>: </a:t>
            </a:r>
          </a:p>
          <a:p>
            <a:pPr algn="ctr"/>
            <a:r>
              <a:rPr lang="en-US" sz="1400" dirty="0" smtClean="0"/>
              <a:t>03/03/2020</a:t>
            </a:r>
            <a:endParaRPr lang="en-US" sz="1400"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679" y="3962400"/>
            <a:ext cx="3393522" cy="2680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rc 4">
            <a:extLst>
              <a:ext uri="{FF2B5EF4-FFF2-40B4-BE49-F238E27FC236}">
                <a16:creationId xmlns="" xmlns:a16="http://schemas.microsoft.com/office/drawing/2014/main" id="{DB892C8E-D254-4459-AF9C-DE1EA95D7B80}"/>
              </a:ext>
            </a:extLst>
          </p:cNvPr>
          <p:cNvSpPr/>
          <p:nvPr/>
        </p:nvSpPr>
        <p:spPr>
          <a:xfrm rot="21277844">
            <a:off x="7924800" y="2362200"/>
            <a:ext cx="923926" cy="3039989"/>
          </a:xfrm>
          <a:prstGeom prst="arc">
            <a:avLst>
              <a:gd name="adj1" fmla="val 16215703"/>
              <a:gd name="adj2" fmla="val 5574079"/>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679" y="807348"/>
            <a:ext cx="3513054" cy="2704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371600"/>
            <a:ext cx="4267200" cy="4886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116" y="1371600"/>
            <a:ext cx="674241"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228600"/>
            <a:ext cx="9144000" cy="6629400"/>
          </a:xfrm>
        </p:spPr>
        <p:txBody>
          <a:bodyPr/>
          <a:lstStyle/>
          <a:p>
            <a:pPr eaLnBrk="1" hangingPunct="1">
              <a:spcBef>
                <a:spcPct val="50000"/>
              </a:spcBef>
              <a:buNone/>
            </a:pPr>
            <a:r>
              <a:rPr lang="en-US" altLang="en-US" sz="1600" b="1" dirty="0">
                <a:solidFill>
                  <a:srgbClr val="FF0000"/>
                </a:solidFill>
              </a:rPr>
              <a:t>Current ENSO status and forecast. </a:t>
            </a:r>
            <a:r>
              <a:rPr lang="en-US" altLang="en-US" sz="1400" dirty="0">
                <a:latin typeface="Trebuchet MS" panose="020B0603020202020204" pitchFamily="34" charset="0"/>
                <a:cs typeface="Arial" panose="020B0604020202020204" pitchFamily="34" charset="0"/>
              </a:rPr>
              <a:t>ENSO-neutral conditions are </a:t>
            </a:r>
            <a:r>
              <a:rPr lang="en-US" altLang="en-US" sz="1400" dirty="0" smtClean="0">
                <a:latin typeface="Trebuchet MS" panose="020B0603020202020204" pitchFamily="34" charset="0"/>
                <a:cs typeface="Arial" panose="020B0604020202020204" pitchFamily="34" charset="0"/>
              </a:rPr>
              <a:t>present and is </a:t>
            </a:r>
            <a:r>
              <a:rPr lang="en-US" altLang="en-US" sz="1400" dirty="0" smtClean="0">
                <a:latin typeface="Trebuchet MS" panose="020B0603020202020204" pitchFamily="34" charset="0"/>
              </a:rPr>
              <a:t>favored </a:t>
            </a:r>
            <a:r>
              <a:rPr lang="en-US" altLang="en-US" sz="1400" dirty="0">
                <a:latin typeface="Trebuchet MS" panose="020B0603020202020204" pitchFamily="34" charset="0"/>
              </a:rPr>
              <a:t>through Northern Hemisphere spring 2020 (~</a:t>
            </a:r>
            <a:r>
              <a:rPr lang="en-US" altLang="en-US" sz="1400" dirty="0" smtClean="0">
                <a:latin typeface="Trebuchet MS" panose="020B0603020202020204" pitchFamily="34" charset="0"/>
              </a:rPr>
              <a:t>65% </a:t>
            </a:r>
            <a:r>
              <a:rPr lang="en-US" altLang="en-US" sz="1400" dirty="0">
                <a:latin typeface="Trebuchet MS" panose="020B0603020202020204" pitchFamily="34" charset="0"/>
              </a:rPr>
              <a:t>chance), continuing through summer 2020 (~</a:t>
            </a:r>
            <a:r>
              <a:rPr lang="en-US" altLang="en-US" sz="1400" dirty="0" smtClean="0">
                <a:latin typeface="Trebuchet MS" panose="020B0603020202020204" pitchFamily="34" charset="0"/>
              </a:rPr>
              <a:t>55% </a:t>
            </a:r>
            <a:r>
              <a:rPr lang="en-US" altLang="en-US" sz="1400" dirty="0">
                <a:latin typeface="Trebuchet MS" panose="020B0603020202020204" pitchFamily="34" charset="0"/>
              </a:rPr>
              <a:t>chance</a:t>
            </a:r>
            <a:r>
              <a:rPr lang="en-US" altLang="en-US" sz="1400" dirty="0" smtClean="0">
                <a:latin typeface="Trebuchet MS" panose="020B0603020202020204" pitchFamily="34" charset="0"/>
              </a:rPr>
              <a:t>).</a:t>
            </a:r>
            <a:r>
              <a:rPr lang="en-US" sz="1400" kern="1200" dirty="0">
                <a:latin typeface="Trebuchet MS" panose="020B0603020202020204" pitchFamily="34" charset="0"/>
              </a:rPr>
              <a:t> </a:t>
            </a:r>
            <a:endParaRPr lang="en-US" altLang="en-US" sz="1400" dirty="0">
              <a:latin typeface="Trebuchet MS" panose="020B0603020202020204" pitchFamily="34" charset="0"/>
            </a:endParaRPr>
          </a:p>
          <a:p>
            <a:pPr marL="571500" indent="-571500" eaLnBrk="1" fontAlgn="auto" hangingPunct="1">
              <a:spcBef>
                <a:spcPct val="50000"/>
              </a:spcBef>
              <a:spcAft>
                <a:spcPts val="0"/>
              </a:spcAft>
              <a:buNone/>
              <a:defRPr/>
            </a:pPr>
            <a:r>
              <a:rPr lang="en-US" altLang="en-US" sz="1600" b="1" dirty="0" smtClean="0">
                <a:solidFill>
                  <a:srgbClr val="FF0000"/>
                </a:solidFill>
              </a:rPr>
              <a:t>Current </a:t>
            </a:r>
            <a:r>
              <a:rPr lang="en-US" altLang="en-US" sz="1600" b="1" dirty="0">
                <a:solidFill>
                  <a:srgbClr val="FF0000"/>
                </a:solidFill>
              </a:rPr>
              <a:t>Drought </a:t>
            </a:r>
            <a:r>
              <a:rPr lang="en-US" altLang="en-US" sz="1600" b="1" dirty="0" smtClean="0">
                <a:solidFill>
                  <a:srgbClr val="FF0000"/>
                </a:solidFill>
              </a:rPr>
              <a:t>conditions</a:t>
            </a:r>
            <a:r>
              <a:rPr lang="en-US" altLang="en-US" sz="1800" b="1" dirty="0" smtClean="0">
                <a:solidFill>
                  <a:srgbClr val="FF0000"/>
                </a:solidFill>
              </a:rPr>
              <a:t>:</a:t>
            </a:r>
            <a:endParaRPr lang="en-US" sz="1300" dirty="0" smtClean="0">
              <a:latin typeface="Trebuchet MS" panose="020B0603020202020204" pitchFamily="34" charset="0"/>
            </a:endParaRPr>
          </a:p>
          <a:p>
            <a:pPr marL="457200" lvl="1" indent="-228600">
              <a:buFontTx/>
              <a:buChar char="-"/>
            </a:pPr>
            <a:r>
              <a:rPr lang="en-US" sz="1300" dirty="0">
                <a:latin typeface="Trebuchet MS" panose="020B0603020202020204" pitchFamily="34" charset="0"/>
              </a:rPr>
              <a:t>Drought in the southeast, that was present late last year is </a:t>
            </a:r>
            <a:r>
              <a:rPr lang="en-US" sz="1300" dirty="0" smtClean="0">
                <a:latin typeface="Trebuchet MS" panose="020B0603020202020204" pitchFamily="34" charset="0"/>
              </a:rPr>
              <a:t>only present </a:t>
            </a:r>
            <a:r>
              <a:rPr lang="en-US" sz="1300" dirty="0">
                <a:latin typeface="Trebuchet MS" panose="020B0603020202020204" pitchFamily="34" charset="0"/>
              </a:rPr>
              <a:t>in </a:t>
            </a:r>
            <a:r>
              <a:rPr lang="en-US" sz="1300" dirty="0" smtClean="0">
                <a:latin typeface="Trebuchet MS" panose="020B0603020202020204" pitchFamily="34" charset="0"/>
              </a:rPr>
              <a:t>bits and pieces. Parts of Florida is experiencing very dry conditions. </a:t>
            </a:r>
          </a:p>
          <a:p>
            <a:pPr marL="457200" lvl="1" indent="-228600">
              <a:buFontTx/>
              <a:buChar char="-"/>
            </a:pPr>
            <a:r>
              <a:rPr lang="en-US" sz="1300" dirty="0">
                <a:latin typeface="Trebuchet MS" panose="020B0603020202020204" pitchFamily="34" charset="0"/>
              </a:rPr>
              <a:t>The short/long term drought in the four corner states area (AZ/NM/ UT/CO) continues to survive in some </a:t>
            </a:r>
            <a:r>
              <a:rPr lang="en-US" sz="1300" dirty="0" smtClean="0">
                <a:latin typeface="Trebuchet MS" panose="020B0603020202020204" pitchFamily="34" charset="0"/>
              </a:rPr>
              <a:t>form, shape and intensity.</a:t>
            </a:r>
          </a:p>
          <a:p>
            <a:pPr marL="457200" lvl="1" indent="-228600">
              <a:buFontTx/>
              <a:buChar char="-"/>
            </a:pPr>
            <a:r>
              <a:rPr lang="en-US" sz="1300" dirty="0">
                <a:latin typeface="Trebuchet MS" panose="020B0603020202020204" pitchFamily="34" charset="0"/>
              </a:rPr>
              <a:t>Existing and new Drought in CA/OR/WA/NV/ is slowly getting bigger and is expanding. These must be viewed n the context that the rainy winter season has almost ended</a:t>
            </a:r>
            <a:r>
              <a:rPr lang="en-US" sz="1300" dirty="0" smtClean="0">
                <a:latin typeface="Trebuchet MS" panose="020B0603020202020204" pitchFamily="34" charset="0"/>
              </a:rPr>
              <a:t>.</a:t>
            </a:r>
          </a:p>
          <a:p>
            <a:pPr marL="457200" lvl="1" indent="-228600">
              <a:buFontTx/>
              <a:buChar char="-"/>
            </a:pPr>
            <a:r>
              <a:rPr lang="en-US" sz="1300" dirty="0">
                <a:latin typeface="Trebuchet MS" panose="020B0603020202020204" pitchFamily="34" charset="0"/>
              </a:rPr>
              <a:t>Drought in southern TX has shrunk in size but worsened in intensity</a:t>
            </a:r>
            <a:r>
              <a:rPr lang="en-US" sz="1300" dirty="0" smtClean="0">
                <a:latin typeface="Trebuchet MS" panose="020B0603020202020204" pitchFamily="34" charset="0"/>
              </a:rPr>
              <a:t>.</a:t>
            </a:r>
            <a:endParaRPr lang="en-US" sz="1300" dirty="0" smtClean="0">
              <a:latin typeface="Trebuchet MS" panose="020B0603020202020204" pitchFamily="34" charset="0"/>
            </a:endParaRPr>
          </a:p>
          <a:p>
            <a:pPr marL="457200" lvl="1" indent="-228600">
              <a:buFontTx/>
              <a:buChar char="-"/>
            </a:pPr>
            <a:r>
              <a:rPr lang="en-US" sz="1300" dirty="0" smtClean="0">
                <a:latin typeface="Trebuchet MS" panose="020B0603020202020204" pitchFamily="34" charset="0"/>
              </a:rPr>
              <a:t>Almost  all the California reservoirs levels this month are lower tha</a:t>
            </a:r>
            <a:r>
              <a:rPr lang="en-US" sz="1300" dirty="0" smtClean="0">
                <a:latin typeface="Trebuchet MS" panose="020B0603020202020204" pitchFamily="34" charset="0"/>
              </a:rPr>
              <a:t>n last month’s levels. The rainy winter season is almost over for the region, and the drought here is unlikely to get better. </a:t>
            </a:r>
          </a:p>
          <a:p>
            <a:pPr marL="457200" lvl="1" indent="-228600">
              <a:buFontTx/>
              <a:buChar char="-"/>
            </a:pPr>
            <a:r>
              <a:rPr lang="en-US" sz="1300" dirty="0" smtClean="0">
                <a:latin typeface="Trebuchet MS" panose="020B0603020202020204" pitchFamily="34" charset="0"/>
              </a:rPr>
              <a:t>The dryness/drought here has expanded east into Nevada, according to the DM. </a:t>
            </a:r>
            <a:endParaRPr lang="en-US" sz="1300" dirty="0">
              <a:latin typeface="Trebuchet MS" panose="020B0603020202020204" pitchFamily="34" charset="0"/>
            </a:endParaRPr>
          </a:p>
          <a:p>
            <a:pPr marL="0" lvl="1" indent="0">
              <a:buNone/>
            </a:pPr>
            <a:r>
              <a:rPr lang="en-US" altLang="en-US" sz="1800" b="1" dirty="0">
                <a:solidFill>
                  <a:srgbClr val="FF0000"/>
                </a:solidFill>
              </a:rPr>
              <a:t>Prediction: </a:t>
            </a:r>
          </a:p>
          <a:p>
            <a:pPr marL="457200" lvl="1" indent="-228600"/>
            <a:r>
              <a:rPr lang="en-US" sz="1300" dirty="0" smtClean="0">
                <a:latin typeface="Trebuchet MS" panose="020B0603020202020204" pitchFamily="34" charset="0"/>
              </a:rPr>
              <a:t>The continued presence and extension of </a:t>
            </a:r>
            <a:r>
              <a:rPr lang="en-US" sz="1300" dirty="0">
                <a:latin typeface="Trebuchet MS" panose="020B0603020202020204" pitchFamily="34" charset="0"/>
              </a:rPr>
              <a:t>near </a:t>
            </a:r>
            <a:r>
              <a:rPr lang="en-US" sz="1300" dirty="0" smtClean="0">
                <a:latin typeface="Trebuchet MS" panose="020B0603020202020204" pitchFamily="34" charset="0"/>
              </a:rPr>
              <a:t>normal/neutral  </a:t>
            </a:r>
            <a:r>
              <a:rPr lang="en-US" sz="1300" dirty="0">
                <a:latin typeface="Trebuchet MS" panose="020B0603020202020204" pitchFamily="34" charset="0"/>
              </a:rPr>
              <a:t>ENSO conditions in the tropical equatorial Pacific through </a:t>
            </a:r>
            <a:r>
              <a:rPr lang="en-US" sz="1300" dirty="0" smtClean="0">
                <a:latin typeface="Trebuchet MS" panose="020B0603020202020204" pitchFamily="34" charset="0"/>
              </a:rPr>
              <a:t>spring and even summer, </a:t>
            </a:r>
            <a:r>
              <a:rPr lang="en-US" sz="1300" dirty="0">
                <a:latin typeface="Trebuchet MS" panose="020B0603020202020204" pitchFamily="34" charset="0"/>
              </a:rPr>
              <a:t>is </a:t>
            </a:r>
            <a:r>
              <a:rPr lang="en-US" sz="1300" dirty="0" smtClean="0">
                <a:latin typeface="Trebuchet MS" panose="020B0603020202020204" pitchFamily="34" charset="0"/>
              </a:rPr>
              <a:t>taking away the even little edge </a:t>
            </a:r>
            <a:r>
              <a:rPr lang="en-US" sz="1300" dirty="0">
                <a:latin typeface="Trebuchet MS" panose="020B0603020202020204" pitchFamily="34" charset="0"/>
              </a:rPr>
              <a:t>and confidence </a:t>
            </a:r>
            <a:r>
              <a:rPr lang="en-US" sz="1300" dirty="0" smtClean="0">
                <a:latin typeface="Trebuchet MS" panose="020B0603020202020204" pitchFamily="34" charset="0"/>
              </a:rPr>
              <a:t>via boundary conditions  in the model’s seasonal forecasts of precipitation and temperature over the continental </a:t>
            </a:r>
            <a:r>
              <a:rPr lang="en-US" sz="1300" dirty="0" smtClean="0">
                <a:latin typeface="Trebuchet MS" panose="020B0603020202020204" pitchFamily="34" charset="0"/>
              </a:rPr>
              <a:t>US, especially at this time of the spring season, when the model’s forecast skills are generally at their lowest.  </a:t>
            </a:r>
            <a:endParaRPr lang="en-US" sz="1300" dirty="0" smtClean="0">
              <a:latin typeface="Trebuchet MS" panose="020B0603020202020204" pitchFamily="34" charset="0"/>
            </a:endParaRPr>
          </a:p>
          <a:p>
            <a:pPr marL="457200" lvl="1" indent="-228600"/>
            <a:r>
              <a:rPr lang="en-US" sz="1300" dirty="0" smtClean="0">
                <a:latin typeface="Trebuchet MS" panose="020B0603020202020204" pitchFamily="34" charset="0"/>
              </a:rPr>
              <a:t>Careful examination of the current precipitation deficiencies on many time scales across the United States and the extent/march of the compact/expanded rainy season in the drought affected and the precipitation deficit regions, will help guide the drought forecasters. These considerations lead us to suggest that the drought in </a:t>
            </a:r>
            <a:r>
              <a:rPr lang="en-US" sz="1300" dirty="0" smtClean="0">
                <a:latin typeface="Trebuchet MS" panose="020B0603020202020204" pitchFamily="34" charset="0"/>
              </a:rPr>
              <a:t>southern </a:t>
            </a:r>
            <a:r>
              <a:rPr lang="en-US" sz="1300" dirty="0" smtClean="0">
                <a:latin typeface="Trebuchet MS" panose="020B0603020202020204" pitchFamily="34" charset="0"/>
              </a:rPr>
              <a:t>Texas will </a:t>
            </a:r>
            <a:r>
              <a:rPr lang="en-US" sz="1300" dirty="0" smtClean="0">
                <a:latin typeface="Trebuchet MS" panose="020B0603020202020204" pitchFamily="34" charset="0"/>
              </a:rPr>
              <a:t>continue to persist. The drought </a:t>
            </a:r>
            <a:r>
              <a:rPr lang="en-US" sz="1300" dirty="0" smtClean="0">
                <a:latin typeface="Trebuchet MS" panose="020B0603020202020204" pitchFamily="34" charset="0"/>
              </a:rPr>
              <a:t>in CA will </a:t>
            </a:r>
            <a:r>
              <a:rPr lang="en-US" sz="1300" dirty="0" smtClean="0">
                <a:latin typeface="Trebuchet MS" panose="020B0603020202020204" pitchFamily="34" charset="0"/>
              </a:rPr>
              <a:t>persist </a:t>
            </a:r>
            <a:r>
              <a:rPr lang="en-US" sz="1300" dirty="0" smtClean="0">
                <a:latin typeface="Trebuchet MS" panose="020B0603020202020204" pitchFamily="34" charset="0"/>
              </a:rPr>
              <a:t> and expand east into NV. </a:t>
            </a:r>
            <a:r>
              <a:rPr lang="en-US" sz="1300" dirty="0" smtClean="0">
                <a:latin typeface="Trebuchet MS" panose="020B0603020202020204" pitchFamily="34" charset="0"/>
              </a:rPr>
              <a:t> </a:t>
            </a:r>
          </a:p>
          <a:p>
            <a:pPr marL="457200" lvl="1" indent="-228600"/>
            <a:r>
              <a:rPr lang="en-US" sz="1300" dirty="0" smtClean="0">
                <a:latin typeface="Trebuchet MS" panose="020B0603020202020204" pitchFamily="34" charset="0"/>
              </a:rPr>
              <a:t>The </a:t>
            </a:r>
            <a:r>
              <a:rPr lang="en-US" sz="1300" dirty="0" smtClean="0">
                <a:latin typeface="Trebuchet MS" panose="020B0603020202020204" pitchFamily="34" charset="0"/>
              </a:rPr>
              <a:t>drought in the four corners region </a:t>
            </a:r>
            <a:r>
              <a:rPr lang="en-US" sz="1300" dirty="0" smtClean="0">
                <a:latin typeface="Trebuchet MS" panose="020B0603020202020204" pitchFamily="34" charset="0"/>
              </a:rPr>
              <a:t>in the west will </a:t>
            </a:r>
            <a:r>
              <a:rPr lang="en-US" sz="1300" dirty="0" smtClean="0">
                <a:latin typeface="Trebuchet MS" panose="020B0603020202020204" pitchFamily="34" charset="0"/>
              </a:rPr>
              <a:t>get  continue to persist, due to continued short and long term rainfall deficits in the region.  Parts of NV will likely see emergence of new dry/drought regions.</a:t>
            </a:r>
            <a:endParaRPr lang="en-US" sz="1300" dirty="0">
              <a:latin typeface="Trebuchet MS" panose="020B0603020202020204" pitchFamily="34" charset="0"/>
            </a:endParaRPr>
          </a:p>
          <a:p>
            <a:pPr marL="457200" lvl="1" indent="-228600"/>
            <a:r>
              <a:rPr lang="en-US" sz="1300" dirty="0" smtClean="0">
                <a:latin typeface="Trebuchet MS" panose="020B0603020202020204" pitchFamily="34" charset="0"/>
              </a:rPr>
              <a:t>Ver</a:t>
            </a:r>
            <a:r>
              <a:rPr lang="en-US" sz="1300" dirty="0" smtClean="0">
                <a:latin typeface="Trebuchet MS" panose="020B0603020202020204" pitchFamily="34" charset="0"/>
              </a:rPr>
              <a:t>y small pockets of drought in the southeast may continue to linger, and the FL dryness may worsen in the short term (month) before it gets better by the end of the forecast (AMJ) season, when seasonal rains will begin. </a:t>
            </a:r>
          </a:p>
          <a:p>
            <a:pPr marL="457200" lvl="1" indent="-228600"/>
            <a:r>
              <a:rPr lang="en-US" sz="1300" dirty="0" smtClean="0">
                <a:latin typeface="Trebuchet MS" panose="020B0603020202020204" pitchFamily="34" charset="0"/>
              </a:rPr>
              <a:t>The great Plains, particularly the Dakotas is very tricky, in terms of emerging drought in the AMJ season if the rainy season (AMJJ) is not off to a good start (remember 2017!), where mild deficiencies already exist!!! </a:t>
            </a:r>
            <a:endParaRPr lang="en-US" sz="1300" dirty="0" smtClean="0">
              <a:latin typeface="Trebuchet MS" panose="020B0603020202020204" pitchFamily="34" charset="0"/>
            </a:endParaRPr>
          </a:p>
          <a:p>
            <a:pPr marL="228600" lvl="1" indent="0">
              <a:buNone/>
            </a:pPr>
            <a:r>
              <a:rPr lang="en-US" sz="1300" dirty="0">
                <a:latin typeface="Trebuchet MS" panose="020B0603020202020204" pitchFamily="34" charset="0"/>
              </a:rPr>
              <a:t>	</a:t>
            </a:r>
            <a:r>
              <a:rPr lang="en-US" sz="1300" dirty="0" smtClean="0">
                <a:latin typeface="Trebuchet MS" panose="020B0603020202020204" pitchFamily="34" charset="0"/>
              </a:rPr>
              <a:t>			*********************</a:t>
            </a:r>
          </a:p>
          <a:p>
            <a:pPr marL="457200" lvl="1" indent="-228600"/>
            <a:endParaRPr lang="en-US" sz="1300" dirty="0" smtClean="0">
              <a:latin typeface="Trebuchet MS" panose="020B0603020202020204" pitchFamily="34" charset="0"/>
            </a:endParaRPr>
          </a:p>
          <a:p>
            <a:pPr marL="228600" lvl="1" indent="0">
              <a:buNone/>
            </a:pP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35</a:t>
            </a:fld>
            <a:endParaRPr lang="en-US" alt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67"/>
            <a:ext cx="9144000" cy="5639526"/>
          </a:xfrm>
          <a:prstGeom prst="rect">
            <a:avLst/>
          </a:prstGeom>
          <a:ln>
            <a:solidFill>
              <a:schemeClr val="tx1"/>
            </a:solidFill>
          </a:ln>
        </p:spPr>
      </p:pic>
      <p:sp>
        <p:nvSpPr>
          <p:cNvPr id="4" name="TextBox 3"/>
          <p:cNvSpPr txBox="1"/>
          <p:nvPr/>
        </p:nvSpPr>
        <p:spPr>
          <a:xfrm>
            <a:off x="3615267" y="52400"/>
            <a:ext cx="2188035" cy="461665"/>
          </a:xfrm>
          <a:prstGeom prst="rect">
            <a:avLst/>
          </a:prstGeom>
          <a:noFill/>
        </p:spPr>
        <p:txBody>
          <a:bodyPr wrap="none" rtlCol="0">
            <a:spAutoFit/>
          </a:bodyPr>
          <a:lstStyle/>
          <a:p>
            <a:r>
              <a:rPr lang="en-US" sz="2400" b="1" dirty="0" smtClean="0"/>
              <a:t>SDO [FMA’20]</a:t>
            </a:r>
            <a:endParaRPr lang="en-US" sz="2400" b="1" dirty="0"/>
          </a:p>
        </p:txBody>
      </p:sp>
      <p:sp>
        <p:nvSpPr>
          <p:cNvPr id="5" name="TextBox 4"/>
          <p:cNvSpPr txBox="1"/>
          <p:nvPr/>
        </p:nvSpPr>
        <p:spPr>
          <a:xfrm>
            <a:off x="6400800" y="537063"/>
            <a:ext cx="1491114" cy="338554"/>
          </a:xfrm>
          <a:prstGeom prst="rect">
            <a:avLst/>
          </a:prstGeom>
          <a:noFill/>
        </p:spPr>
        <p:txBody>
          <a:bodyPr wrap="none" rtlCol="0">
            <a:spAutoFit/>
          </a:bodyPr>
          <a:lstStyle/>
          <a:p>
            <a:r>
              <a:rPr lang="en-US" sz="1600" dirty="0" smtClean="0">
                <a:solidFill>
                  <a:srgbClr val="FF0000"/>
                </a:solidFill>
              </a:rPr>
              <a:t>(1/7/20 USDM)</a:t>
            </a:r>
            <a:endParaRPr lang="en-US" sz="1600" dirty="0">
              <a:solidFill>
                <a:srgbClr val="FF0000"/>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36" t="65432" r="35702" b="1975"/>
          <a:stretch/>
        </p:blipFill>
        <p:spPr>
          <a:xfrm>
            <a:off x="-33867" y="5306907"/>
            <a:ext cx="3920067" cy="1568026"/>
          </a:xfrm>
          <a:prstGeom prst="rect">
            <a:avLst/>
          </a:prstGeom>
        </p:spPr>
      </p:pic>
      <p:sp>
        <p:nvSpPr>
          <p:cNvPr id="7" name="Rectangle 6"/>
          <p:cNvSpPr/>
          <p:nvPr/>
        </p:nvSpPr>
        <p:spPr>
          <a:xfrm>
            <a:off x="1371600" y="5276333"/>
            <a:ext cx="2514600" cy="78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57199" y="5540493"/>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9" name="TextBox 8"/>
          <p:cNvSpPr txBox="1"/>
          <p:nvPr/>
        </p:nvSpPr>
        <p:spPr>
          <a:xfrm>
            <a:off x="3742266" y="6324600"/>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10" name="TextBox 9"/>
          <p:cNvSpPr txBox="1"/>
          <p:nvPr/>
        </p:nvSpPr>
        <p:spPr>
          <a:xfrm>
            <a:off x="1972765" y="6060346"/>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11" name="TextBox 10"/>
          <p:cNvSpPr txBox="1"/>
          <p:nvPr/>
        </p:nvSpPr>
        <p:spPr>
          <a:xfrm>
            <a:off x="6172200" y="4573844"/>
            <a:ext cx="840230" cy="307777"/>
          </a:xfrm>
          <a:prstGeom prst="rect">
            <a:avLst/>
          </a:prstGeom>
          <a:noFill/>
          <a:scene3d>
            <a:camera prst="orthographicFront">
              <a:rot lat="0" lon="0" rev="3000000"/>
            </a:camera>
            <a:lightRig rig="threePt" dir="t"/>
          </a:scene3d>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12" name="Freeform 11"/>
          <p:cNvSpPr/>
          <p:nvPr/>
        </p:nvSpPr>
        <p:spPr>
          <a:xfrm>
            <a:off x="533400" y="372533"/>
            <a:ext cx="1972733" cy="524934"/>
          </a:xfrm>
          <a:custGeom>
            <a:avLst/>
            <a:gdLst>
              <a:gd name="connsiteX0" fmla="*/ 0 w 1972733"/>
              <a:gd name="connsiteY0" fmla="*/ 262467 h 524934"/>
              <a:gd name="connsiteX1" fmla="*/ 42333 w 1972733"/>
              <a:gd name="connsiteY1" fmla="*/ 287867 h 524934"/>
              <a:gd name="connsiteX2" fmla="*/ 67733 w 1972733"/>
              <a:gd name="connsiteY2" fmla="*/ 296334 h 524934"/>
              <a:gd name="connsiteX3" fmla="*/ 84667 w 1972733"/>
              <a:gd name="connsiteY3" fmla="*/ 313267 h 524934"/>
              <a:gd name="connsiteX4" fmla="*/ 186267 w 1972733"/>
              <a:gd name="connsiteY4" fmla="*/ 338667 h 524934"/>
              <a:gd name="connsiteX5" fmla="*/ 618067 w 1972733"/>
              <a:gd name="connsiteY5" fmla="*/ 347134 h 524934"/>
              <a:gd name="connsiteX6" fmla="*/ 668867 w 1972733"/>
              <a:gd name="connsiteY6" fmla="*/ 355600 h 524934"/>
              <a:gd name="connsiteX7" fmla="*/ 711200 w 1972733"/>
              <a:gd name="connsiteY7" fmla="*/ 364067 h 524934"/>
              <a:gd name="connsiteX8" fmla="*/ 804333 w 1972733"/>
              <a:gd name="connsiteY8" fmla="*/ 372534 h 524934"/>
              <a:gd name="connsiteX9" fmla="*/ 897467 w 1972733"/>
              <a:gd name="connsiteY9" fmla="*/ 389467 h 524934"/>
              <a:gd name="connsiteX10" fmla="*/ 939800 w 1972733"/>
              <a:gd name="connsiteY10" fmla="*/ 397934 h 524934"/>
              <a:gd name="connsiteX11" fmla="*/ 990600 w 1972733"/>
              <a:gd name="connsiteY11" fmla="*/ 414867 h 524934"/>
              <a:gd name="connsiteX12" fmla="*/ 1024467 w 1972733"/>
              <a:gd name="connsiteY12" fmla="*/ 423334 h 524934"/>
              <a:gd name="connsiteX13" fmla="*/ 1075267 w 1972733"/>
              <a:gd name="connsiteY13" fmla="*/ 440267 h 524934"/>
              <a:gd name="connsiteX14" fmla="*/ 1117600 w 1972733"/>
              <a:gd name="connsiteY14" fmla="*/ 448734 h 524934"/>
              <a:gd name="connsiteX15" fmla="*/ 1168400 w 1972733"/>
              <a:gd name="connsiteY15" fmla="*/ 465667 h 524934"/>
              <a:gd name="connsiteX16" fmla="*/ 1193800 w 1972733"/>
              <a:gd name="connsiteY16" fmla="*/ 474134 h 524934"/>
              <a:gd name="connsiteX17" fmla="*/ 1253067 w 1972733"/>
              <a:gd name="connsiteY17" fmla="*/ 499534 h 524934"/>
              <a:gd name="connsiteX18" fmla="*/ 1397000 w 1972733"/>
              <a:gd name="connsiteY18" fmla="*/ 524934 h 524934"/>
              <a:gd name="connsiteX19" fmla="*/ 1600200 w 1972733"/>
              <a:gd name="connsiteY19" fmla="*/ 516467 h 524934"/>
              <a:gd name="connsiteX20" fmla="*/ 1651000 w 1972733"/>
              <a:gd name="connsiteY20" fmla="*/ 491067 h 524934"/>
              <a:gd name="connsiteX21" fmla="*/ 1710267 w 1972733"/>
              <a:gd name="connsiteY21" fmla="*/ 465667 h 524934"/>
              <a:gd name="connsiteX22" fmla="*/ 1752600 w 1972733"/>
              <a:gd name="connsiteY22" fmla="*/ 431800 h 524934"/>
              <a:gd name="connsiteX23" fmla="*/ 1786467 w 1972733"/>
              <a:gd name="connsiteY23" fmla="*/ 414867 h 524934"/>
              <a:gd name="connsiteX24" fmla="*/ 1837267 w 1972733"/>
              <a:gd name="connsiteY24" fmla="*/ 364067 h 524934"/>
              <a:gd name="connsiteX25" fmla="*/ 1862667 w 1972733"/>
              <a:gd name="connsiteY25" fmla="*/ 321734 h 524934"/>
              <a:gd name="connsiteX26" fmla="*/ 1871133 w 1972733"/>
              <a:gd name="connsiteY26" fmla="*/ 287867 h 524934"/>
              <a:gd name="connsiteX27" fmla="*/ 1888067 w 1972733"/>
              <a:gd name="connsiteY27" fmla="*/ 270934 h 524934"/>
              <a:gd name="connsiteX28" fmla="*/ 1896533 w 1972733"/>
              <a:gd name="connsiteY28" fmla="*/ 237067 h 524934"/>
              <a:gd name="connsiteX29" fmla="*/ 1921933 w 1972733"/>
              <a:gd name="connsiteY29" fmla="*/ 177800 h 524934"/>
              <a:gd name="connsiteX30" fmla="*/ 1930400 w 1972733"/>
              <a:gd name="connsiteY30" fmla="*/ 143934 h 524934"/>
              <a:gd name="connsiteX31" fmla="*/ 1947333 w 1972733"/>
              <a:gd name="connsiteY31" fmla="*/ 93134 h 524934"/>
              <a:gd name="connsiteX32" fmla="*/ 1955800 w 1972733"/>
              <a:gd name="connsiteY32" fmla="*/ 59267 h 524934"/>
              <a:gd name="connsiteX33" fmla="*/ 1964267 w 1972733"/>
              <a:gd name="connsiteY33" fmla="*/ 16934 h 524934"/>
              <a:gd name="connsiteX34" fmla="*/ 1972733 w 1972733"/>
              <a:gd name="connsiteY34" fmla="*/ 0 h 52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72733" h="524934">
                <a:moveTo>
                  <a:pt x="0" y="262467"/>
                </a:moveTo>
                <a:cubicBezTo>
                  <a:pt x="14111" y="270934"/>
                  <a:pt x="27614" y="280508"/>
                  <a:pt x="42333" y="287867"/>
                </a:cubicBezTo>
                <a:cubicBezTo>
                  <a:pt x="50315" y="291858"/>
                  <a:pt x="60080" y="291742"/>
                  <a:pt x="67733" y="296334"/>
                </a:cubicBezTo>
                <a:cubicBezTo>
                  <a:pt x="74578" y="300441"/>
                  <a:pt x="77527" y="309697"/>
                  <a:pt x="84667" y="313267"/>
                </a:cubicBezTo>
                <a:cubicBezTo>
                  <a:pt x="107572" y="324719"/>
                  <a:pt x="160352" y="337758"/>
                  <a:pt x="186267" y="338667"/>
                </a:cubicBezTo>
                <a:cubicBezTo>
                  <a:pt x="330139" y="343715"/>
                  <a:pt x="474134" y="344312"/>
                  <a:pt x="618067" y="347134"/>
                </a:cubicBezTo>
                <a:lnTo>
                  <a:pt x="668867" y="355600"/>
                </a:lnTo>
                <a:cubicBezTo>
                  <a:pt x="683025" y="358174"/>
                  <a:pt x="696921" y="362282"/>
                  <a:pt x="711200" y="364067"/>
                </a:cubicBezTo>
                <a:cubicBezTo>
                  <a:pt x="742132" y="367934"/>
                  <a:pt x="773351" y="369092"/>
                  <a:pt x="804333" y="372534"/>
                </a:cubicBezTo>
                <a:cubicBezTo>
                  <a:pt x="877721" y="380688"/>
                  <a:pt x="842723" y="377301"/>
                  <a:pt x="897467" y="389467"/>
                </a:cubicBezTo>
                <a:cubicBezTo>
                  <a:pt x="911515" y="392589"/>
                  <a:pt x="925917" y="394148"/>
                  <a:pt x="939800" y="397934"/>
                </a:cubicBezTo>
                <a:cubicBezTo>
                  <a:pt x="957020" y="402630"/>
                  <a:pt x="973284" y="410538"/>
                  <a:pt x="990600" y="414867"/>
                </a:cubicBezTo>
                <a:cubicBezTo>
                  <a:pt x="1001889" y="417689"/>
                  <a:pt x="1013321" y="419990"/>
                  <a:pt x="1024467" y="423334"/>
                </a:cubicBezTo>
                <a:cubicBezTo>
                  <a:pt x="1041564" y="428463"/>
                  <a:pt x="1057764" y="436766"/>
                  <a:pt x="1075267" y="440267"/>
                </a:cubicBezTo>
                <a:cubicBezTo>
                  <a:pt x="1089378" y="443089"/>
                  <a:pt x="1103717" y="444948"/>
                  <a:pt x="1117600" y="448734"/>
                </a:cubicBezTo>
                <a:cubicBezTo>
                  <a:pt x="1134820" y="453430"/>
                  <a:pt x="1151467" y="460023"/>
                  <a:pt x="1168400" y="465667"/>
                </a:cubicBezTo>
                <a:cubicBezTo>
                  <a:pt x="1176867" y="468489"/>
                  <a:pt x="1185817" y="470143"/>
                  <a:pt x="1193800" y="474134"/>
                </a:cubicBezTo>
                <a:cubicBezTo>
                  <a:pt x="1221551" y="488009"/>
                  <a:pt x="1225662" y="492060"/>
                  <a:pt x="1253067" y="499534"/>
                </a:cubicBezTo>
                <a:cubicBezTo>
                  <a:pt x="1332579" y="521219"/>
                  <a:pt x="1311961" y="515485"/>
                  <a:pt x="1397000" y="524934"/>
                </a:cubicBezTo>
                <a:cubicBezTo>
                  <a:pt x="1464733" y="522112"/>
                  <a:pt x="1532593" y="521475"/>
                  <a:pt x="1600200" y="516467"/>
                </a:cubicBezTo>
                <a:cubicBezTo>
                  <a:pt x="1625181" y="514617"/>
                  <a:pt x="1629659" y="501738"/>
                  <a:pt x="1651000" y="491067"/>
                </a:cubicBezTo>
                <a:cubicBezTo>
                  <a:pt x="1745992" y="443571"/>
                  <a:pt x="1586934" y="536141"/>
                  <a:pt x="1710267" y="465667"/>
                </a:cubicBezTo>
                <a:cubicBezTo>
                  <a:pt x="1817916" y="404155"/>
                  <a:pt x="1669160" y="487427"/>
                  <a:pt x="1752600" y="431800"/>
                </a:cubicBezTo>
                <a:cubicBezTo>
                  <a:pt x="1763102" y="424799"/>
                  <a:pt x="1775178" y="420511"/>
                  <a:pt x="1786467" y="414867"/>
                </a:cubicBezTo>
                <a:cubicBezTo>
                  <a:pt x="1803400" y="397934"/>
                  <a:pt x="1829695" y="386786"/>
                  <a:pt x="1837267" y="364067"/>
                </a:cubicBezTo>
                <a:cubicBezTo>
                  <a:pt x="1848257" y="331094"/>
                  <a:pt x="1839422" y="344977"/>
                  <a:pt x="1862667" y="321734"/>
                </a:cubicBezTo>
                <a:cubicBezTo>
                  <a:pt x="1865489" y="310445"/>
                  <a:pt x="1865929" y="298275"/>
                  <a:pt x="1871133" y="287867"/>
                </a:cubicBezTo>
                <a:cubicBezTo>
                  <a:pt x="1874703" y="280727"/>
                  <a:pt x="1884497" y="278074"/>
                  <a:pt x="1888067" y="270934"/>
                </a:cubicBezTo>
                <a:cubicBezTo>
                  <a:pt x="1893271" y="260526"/>
                  <a:pt x="1892447" y="247962"/>
                  <a:pt x="1896533" y="237067"/>
                </a:cubicBezTo>
                <a:cubicBezTo>
                  <a:pt x="1923635" y="164795"/>
                  <a:pt x="1905109" y="236685"/>
                  <a:pt x="1921933" y="177800"/>
                </a:cubicBezTo>
                <a:cubicBezTo>
                  <a:pt x="1925130" y="166612"/>
                  <a:pt x="1927056" y="155079"/>
                  <a:pt x="1930400" y="143934"/>
                </a:cubicBezTo>
                <a:cubicBezTo>
                  <a:pt x="1935529" y="126838"/>
                  <a:pt x="1943004" y="110450"/>
                  <a:pt x="1947333" y="93134"/>
                </a:cubicBezTo>
                <a:cubicBezTo>
                  <a:pt x="1950155" y="81845"/>
                  <a:pt x="1953276" y="70626"/>
                  <a:pt x="1955800" y="59267"/>
                </a:cubicBezTo>
                <a:cubicBezTo>
                  <a:pt x="1958922" y="45219"/>
                  <a:pt x="1960314" y="30771"/>
                  <a:pt x="1964267" y="16934"/>
                </a:cubicBezTo>
                <a:cubicBezTo>
                  <a:pt x="1966001" y="10866"/>
                  <a:pt x="1969911" y="5645"/>
                  <a:pt x="1972733"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602016" y="52400"/>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14" name="TextBox 13"/>
          <p:cNvSpPr txBox="1"/>
          <p:nvPr/>
        </p:nvSpPr>
        <p:spPr>
          <a:xfrm>
            <a:off x="750501" y="928132"/>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16" name="Freeform 15"/>
          <p:cNvSpPr/>
          <p:nvPr/>
        </p:nvSpPr>
        <p:spPr>
          <a:xfrm>
            <a:off x="194733" y="1532467"/>
            <a:ext cx="1778032" cy="1100666"/>
          </a:xfrm>
          <a:custGeom>
            <a:avLst/>
            <a:gdLst>
              <a:gd name="connsiteX0" fmla="*/ 0 w 1778032"/>
              <a:gd name="connsiteY0" fmla="*/ 541866 h 1100666"/>
              <a:gd name="connsiteX1" fmla="*/ 25400 w 1778032"/>
              <a:gd name="connsiteY1" fmla="*/ 584200 h 1100666"/>
              <a:gd name="connsiteX2" fmla="*/ 42334 w 1778032"/>
              <a:gd name="connsiteY2" fmla="*/ 601133 h 1100666"/>
              <a:gd name="connsiteX3" fmla="*/ 76200 w 1778032"/>
              <a:gd name="connsiteY3" fmla="*/ 651933 h 1100666"/>
              <a:gd name="connsiteX4" fmla="*/ 110067 w 1778032"/>
              <a:gd name="connsiteY4" fmla="*/ 685800 h 1100666"/>
              <a:gd name="connsiteX5" fmla="*/ 143934 w 1778032"/>
              <a:gd name="connsiteY5" fmla="*/ 736600 h 1100666"/>
              <a:gd name="connsiteX6" fmla="*/ 177800 w 1778032"/>
              <a:gd name="connsiteY6" fmla="*/ 778933 h 1100666"/>
              <a:gd name="connsiteX7" fmla="*/ 220134 w 1778032"/>
              <a:gd name="connsiteY7" fmla="*/ 829733 h 1100666"/>
              <a:gd name="connsiteX8" fmla="*/ 254000 w 1778032"/>
              <a:gd name="connsiteY8" fmla="*/ 846666 h 1100666"/>
              <a:gd name="connsiteX9" fmla="*/ 279400 w 1778032"/>
              <a:gd name="connsiteY9" fmla="*/ 863600 h 1100666"/>
              <a:gd name="connsiteX10" fmla="*/ 321734 w 1778032"/>
              <a:gd name="connsiteY10" fmla="*/ 872066 h 1100666"/>
              <a:gd name="connsiteX11" fmla="*/ 347134 w 1778032"/>
              <a:gd name="connsiteY11" fmla="*/ 880533 h 1100666"/>
              <a:gd name="connsiteX12" fmla="*/ 440267 w 1778032"/>
              <a:gd name="connsiteY12" fmla="*/ 897466 h 1100666"/>
              <a:gd name="connsiteX13" fmla="*/ 465667 w 1778032"/>
              <a:gd name="connsiteY13" fmla="*/ 905933 h 1100666"/>
              <a:gd name="connsiteX14" fmla="*/ 516467 w 1778032"/>
              <a:gd name="connsiteY14" fmla="*/ 931333 h 1100666"/>
              <a:gd name="connsiteX15" fmla="*/ 533400 w 1778032"/>
              <a:gd name="connsiteY15" fmla="*/ 956733 h 1100666"/>
              <a:gd name="connsiteX16" fmla="*/ 567267 w 1778032"/>
              <a:gd name="connsiteY16" fmla="*/ 990600 h 1100666"/>
              <a:gd name="connsiteX17" fmla="*/ 592667 w 1778032"/>
              <a:gd name="connsiteY17" fmla="*/ 1041400 h 1100666"/>
              <a:gd name="connsiteX18" fmla="*/ 626534 w 1778032"/>
              <a:gd name="connsiteY18" fmla="*/ 1083733 h 1100666"/>
              <a:gd name="connsiteX19" fmla="*/ 677334 w 1778032"/>
              <a:gd name="connsiteY19" fmla="*/ 1100666 h 1100666"/>
              <a:gd name="connsiteX20" fmla="*/ 753534 w 1778032"/>
              <a:gd name="connsiteY20" fmla="*/ 1092200 h 1100666"/>
              <a:gd name="connsiteX21" fmla="*/ 795867 w 1778032"/>
              <a:gd name="connsiteY21" fmla="*/ 1049866 h 1100666"/>
              <a:gd name="connsiteX22" fmla="*/ 821267 w 1778032"/>
              <a:gd name="connsiteY22" fmla="*/ 965200 h 1100666"/>
              <a:gd name="connsiteX23" fmla="*/ 829734 w 1778032"/>
              <a:gd name="connsiteY23" fmla="*/ 914400 h 1100666"/>
              <a:gd name="connsiteX24" fmla="*/ 812800 w 1778032"/>
              <a:gd name="connsiteY24" fmla="*/ 795866 h 1100666"/>
              <a:gd name="connsiteX25" fmla="*/ 804334 w 1778032"/>
              <a:gd name="connsiteY25" fmla="*/ 770466 h 1100666"/>
              <a:gd name="connsiteX26" fmla="*/ 770467 w 1778032"/>
              <a:gd name="connsiteY26" fmla="*/ 728133 h 1100666"/>
              <a:gd name="connsiteX27" fmla="*/ 762000 w 1778032"/>
              <a:gd name="connsiteY27" fmla="*/ 702733 h 1100666"/>
              <a:gd name="connsiteX28" fmla="*/ 745067 w 1778032"/>
              <a:gd name="connsiteY28" fmla="*/ 626533 h 1100666"/>
              <a:gd name="connsiteX29" fmla="*/ 736600 w 1778032"/>
              <a:gd name="connsiteY29" fmla="*/ 601133 h 1100666"/>
              <a:gd name="connsiteX30" fmla="*/ 745067 w 1778032"/>
              <a:gd name="connsiteY30" fmla="*/ 440266 h 1100666"/>
              <a:gd name="connsiteX31" fmla="*/ 770467 w 1778032"/>
              <a:gd name="connsiteY31" fmla="*/ 389466 h 1100666"/>
              <a:gd name="connsiteX32" fmla="*/ 795867 w 1778032"/>
              <a:gd name="connsiteY32" fmla="*/ 355600 h 1100666"/>
              <a:gd name="connsiteX33" fmla="*/ 829734 w 1778032"/>
              <a:gd name="connsiteY33" fmla="*/ 321733 h 1100666"/>
              <a:gd name="connsiteX34" fmla="*/ 855134 w 1778032"/>
              <a:gd name="connsiteY34" fmla="*/ 313266 h 1100666"/>
              <a:gd name="connsiteX35" fmla="*/ 905934 w 1778032"/>
              <a:gd name="connsiteY35" fmla="*/ 279400 h 1100666"/>
              <a:gd name="connsiteX36" fmla="*/ 922867 w 1778032"/>
              <a:gd name="connsiteY36" fmla="*/ 262466 h 1100666"/>
              <a:gd name="connsiteX37" fmla="*/ 982134 w 1778032"/>
              <a:gd name="connsiteY37" fmla="*/ 245533 h 1100666"/>
              <a:gd name="connsiteX38" fmla="*/ 1109134 w 1778032"/>
              <a:gd name="connsiteY38" fmla="*/ 228600 h 1100666"/>
              <a:gd name="connsiteX39" fmla="*/ 1143000 w 1778032"/>
              <a:gd name="connsiteY39" fmla="*/ 220133 h 1100666"/>
              <a:gd name="connsiteX40" fmla="*/ 1168400 w 1778032"/>
              <a:gd name="connsiteY40" fmla="*/ 211666 h 1100666"/>
              <a:gd name="connsiteX41" fmla="*/ 1253067 w 1778032"/>
              <a:gd name="connsiteY41" fmla="*/ 203200 h 1100666"/>
              <a:gd name="connsiteX42" fmla="*/ 1329267 w 1778032"/>
              <a:gd name="connsiteY42" fmla="*/ 194733 h 1100666"/>
              <a:gd name="connsiteX43" fmla="*/ 1354667 w 1778032"/>
              <a:gd name="connsiteY43" fmla="*/ 186266 h 1100666"/>
              <a:gd name="connsiteX44" fmla="*/ 1464734 w 1778032"/>
              <a:gd name="connsiteY44" fmla="*/ 169333 h 1100666"/>
              <a:gd name="connsiteX45" fmla="*/ 1540934 w 1778032"/>
              <a:gd name="connsiteY45" fmla="*/ 152400 h 1100666"/>
              <a:gd name="connsiteX46" fmla="*/ 1625600 w 1778032"/>
              <a:gd name="connsiteY46" fmla="*/ 143933 h 1100666"/>
              <a:gd name="connsiteX47" fmla="*/ 1676400 w 1778032"/>
              <a:gd name="connsiteY47" fmla="*/ 110066 h 1100666"/>
              <a:gd name="connsiteX48" fmla="*/ 1701800 w 1778032"/>
              <a:gd name="connsiteY48" fmla="*/ 93133 h 1100666"/>
              <a:gd name="connsiteX49" fmla="*/ 1727200 w 1778032"/>
              <a:gd name="connsiteY49" fmla="*/ 84666 h 1100666"/>
              <a:gd name="connsiteX50" fmla="*/ 1761067 w 1778032"/>
              <a:gd name="connsiteY50" fmla="*/ 33866 h 1100666"/>
              <a:gd name="connsiteX51" fmla="*/ 1778000 w 1778032"/>
              <a:gd name="connsiteY51" fmla="*/ 0 h 1100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78032" h="1100666">
                <a:moveTo>
                  <a:pt x="0" y="541866"/>
                </a:moveTo>
                <a:cubicBezTo>
                  <a:pt x="8467" y="555977"/>
                  <a:pt x="15835" y="570809"/>
                  <a:pt x="25400" y="584200"/>
                </a:cubicBezTo>
                <a:cubicBezTo>
                  <a:pt x="30040" y="590696"/>
                  <a:pt x="37544" y="594747"/>
                  <a:pt x="42334" y="601133"/>
                </a:cubicBezTo>
                <a:cubicBezTo>
                  <a:pt x="54545" y="617414"/>
                  <a:pt x="61810" y="637543"/>
                  <a:pt x="76200" y="651933"/>
                </a:cubicBezTo>
                <a:lnTo>
                  <a:pt x="110067" y="685800"/>
                </a:lnTo>
                <a:cubicBezTo>
                  <a:pt x="130200" y="746198"/>
                  <a:pt x="101651" y="673175"/>
                  <a:pt x="143934" y="736600"/>
                </a:cubicBezTo>
                <a:cubicBezTo>
                  <a:pt x="176650" y="785675"/>
                  <a:pt x="120994" y="741063"/>
                  <a:pt x="177800" y="778933"/>
                </a:cubicBezTo>
                <a:cubicBezTo>
                  <a:pt x="191302" y="799185"/>
                  <a:pt x="199392" y="814917"/>
                  <a:pt x="220134" y="829733"/>
                </a:cubicBezTo>
                <a:cubicBezTo>
                  <a:pt x="230404" y="837069"/>
                  <a:pt x="243042" y="840404"/>
                  <a:pt x="254000" y="846666"/>
                </a:cubicBezTo>
                <a:cubicBezTo>
                  <a:pt x="262835" y="851715"/>
                  <a:pt x="269872" y="860027"/>
                  <a:pt x="279400" y="863600"/>
                </a:cubicBezTo>
                <a:cubicBezTo>
                  <a:pt x="292874" y="868653"/>
                  <a:pt x="307773" y="868576"/>
                  <a:pt x="321734" y="872066"/>
                </a:cubicBezTo>
                <a:cubicBezTo>
                  <a:pt x="330392" y="874230"/>
                  <a:pt x="338476" y="878368"/>
                  <a:pt x="347134" y="880533"/>
                </a:cubicBezTo>
                <a:cubicBezTo>
                  <a:pt x="370810" y="886452"/>
                  <a:pt x="417610" y="893690"/>
                  <a:pt x="440267" y="897466"/>
                </a:cubicBezTo>
                <a:cubicBezTo>
                  <a:pt x="448734" y="900288"/>
                  <a:pt x="457685" y="901942"/>
                  <a:pt x="465667" y="905933"/>
                </a:cubicBezTo>
                <a:cubicBezTo>
                  <a:pt x="531319" y="938759"/>
                  <a:pt x="452623" y="910051"/>
                  <a:pt x="516467" y="931333"/>
                </a:cubicBezTo>
                <a:cubicBezTo>
                  <a:pt x="522111" y="939800"/>
                  <a:pt x="526778" y="949007"/>
                  <a:pt x="533400" y="956733"/>
                </a:cubicBezTo>
                <a:cubicBezTo>
                  <a:pt x="543790" y="968855"/>
                  <a:pt x="567267" y="990600"/>
                  <a:pt x="567267" y="990600"/>
                </a:cubicBezTo>
                <a:cubicBezTo>
                  <a:pt x="588549" y="1054444"/>
                  <a:pt x="559841" y="975748"/>
                  <a:pt x="592667" y="1041400"/>
                </a:cubicBezTo>
                <a:cubicBezTo>
                  <a:pt x="607750" y="1071566"/>
                  <a:pt x="589834" y="1067422"/>
                  <a:pt x="626534" y="1083733"/>
                </a:cubicBezTo>
                <a:cubicBezTo>
                  <a:pt x="642845" y="1090982"/>
                  <a:pt x="677334" y="1100666"/>
                  <a:pt x="677334" y="1100666"/>
                </a:cubicBezTo>
                <a:cubicBezTo>
                  <a:pt x="702734" y="1097844"/>
                  <a:pt x="730044" y="1102267"/>
                  <a:pt x="753534" y="1092200"/>
                </a:cubicBezTo>
                <a:cubicBezTo>
                  <a:pt x="771877" y="1084339"/>
                  <a:pt x="795867" y="1049866"/>
                  <a:pt x="795867" y="1049866"/>
                </a:cubicBezTo>
                <a:cubicBezTo>
                  <a:pt x="806664" y="1017475"/>
                  <a:pt x="814870" y="997185"/>
                  <a:pt x="821267" y="965200"/>
                </a:cubicBezTo>
                <a:cubicBezTo>
                  <a:pt x="824634" y="948366"/>
                  <a:pt x="826912" y="931333"/>
                  <a:pt x="829734" y="914400"/>
                </a:cubicBezTo>
                <a:cubicBezTo>
                  <a:pt x="822985" y="846917"/>
                  <a:pt x="826966" y="845449"/>
                  <a:pt x="812800" y="795866"/>
                </a:cubicBezTo>
                <a:cubicBezTo>
                  <a:pt x="810348" y="787285"/>
                  <a:pt x="808926" y="778119"/>
                  <a:pt x="804334" y="770466"/>
                </a:cubicBezTo>
                <a:cubicBezTo>
                  <a:pt x="757077" y="691706"/>
                  <a:pt x="821309" y="829817"/>
                  <a:pt x="770467" y="728133"/>
                </a:cubicBezTo>
                <a:cubicBezTo>
                  <a:pt x="766476" y="720151"/>
                  <a:pt x="764452" y="711314"/>
                  <a:pt x="762000" y="702733"/>
                </a:cubicBezTo>
                <a:cubicBezTo>
                  <a:pt x="744621" y="641903"/>
                  <a:pt x="762523" y="696355"/>
                  <a:pt x="745067" y="626533"/>
                </a:cubicBezTo>
                <a:cubicBezTo>
                  <a:pt x="742902" y="617875"/>
                  <a:pt x="739422" y="609600"/>
                  <a:pt x="736600" y="601133"/>
                </a:cubicBezTo>
                <a:cubicBezTo>
                  <a:pt x="739422" y="547511"/>
                  <a:pt x="740205" y="493742"/>
                  <a:pt x="745067" y="440266"/>
                </a:cubicBezTo>
                <a:cubicBezTo>
                  <a:pt x="746814" y="421045"/>
                  <a:pt x="759914" y="404240"/>
                  <a:pt x="770467" y="389466"/>
                </a:cubicBezTo>
                <a:cubicBezTo>
                  <a:pt x="778669" y="377983"/>
                  <a:pt x="786575" y="366220"/>
                  <a:pt x="795867" y="355600"/>
                </a:cubicBezTo>
                <a:cubicBezTo>
                  <a:pt x="806380" y="343585"/>
                  <a:pt x="814588" y="326782"/>
                  <a:pt x="829734" y="321733"/>
                </a:cubicBezTo>
                <a:cubicBezTo>
                  <a:pt x="838201" y="318911"/>
                  <a:pt x="847332" y="317600"/>
                  <a:pt x="855134" y="313266"/>
                </a:cubicBezTo>
                <a:cubicBezTo>
                  <a:pt x="872924" y="303383"/>
                  <a:pt x="891544" y="293791"/>
                  <a:pt x="905934" y="279400"/>
                </a:cubicBezTo>
                <a:cubicBezTo>
                  <a:pt x="911578" y="273755"/>
                  <a:pt x="916022" y="266573"/>
                  <a:pt x="922867" y="262466"/>
                </a:cubicBezTo>
                <a:cubicBezTo>
                  <a:pt x="930749" y="257737"/>
                  <a:pt x="976844" y="246495"/>
                  <a:pt x="982134" y="245533"/>
                </a:cubicBezTo>
                <a:cubicBezTo>
                  <a:pt x="1007858" y="240856"/>
                  <a:pt x="1085526" y="231551"/>
                  <a:pt x="1109134" y="228600"/>
                </a:cubicBezTo>
                <a:cubicBezTo>
                  <a:pt x="1120423" y="225778"/>
                  <a:pt x="1131812" y="223330"/>
                  <a:pt x="1143000" y="220133"/>
                </a:cubicBezTo>
                <a:cubicBezTo>
                  <a:pt x="1151581" y="217681"/>
                  <a:pt x="1159579" y="213023"/>
                  <a:pt x="1168400" y="211666"/>
                </a:cubicBezTo>
                <a:cubicBezTo>
                  <a:pt x="1196433" y="207353"/>
                  <a:pt x="1224860" y="206169"/>
                  <a:pt x="1253067" y="203200"/>
                </a:cubicBezTo>
                <a:lnTo>
                  <a:pt x="1329267" y="194733"/>
                </a:lnTo>
                <a:cubicBezTo>
                  <a:pt x="1337734" y="191911"/>
                  <a:pt x="1346009" y="188431"/>
                  <a:pt x="1354667" y="186266"/>
                </a:cubicBezTo>
                <a:cubicBezTo>
                  <a:pt x="1393447" y="176571"/>
                  <a:pt x="1423618" y="174473"/>
                  <a:pt x="1464734" y="169333"/>
                </a:cubicBezTo>
                <a:cubicBezTo>
                  <a:pt x="1487738" y="163582"/>
                  <a:pt x="1517889" y="155473"/>
                  <a:pt x="1540934" y="152400"/>
                </a:cubicBezTo>
                <a:cubicBezTo>
                  <a:pt x="1569048" y="148652"/>
                  <a:pt x="1597378" y="146755"/>
                  <a:pt x="1625600" y="143933"/>
                </a:cubicBezTo>
                <a:lnTo>
                  <a:pt x="1676400" y="110066"/>
                </a:lnTo>
                <a:cubicBezTo>
                  <a:pt x="1684867" y="104422"/>
                  <a:pt x="1692147" y="96351"/>
                  <a:pt x="1701800" y="93133"/>
                </a:cubicBezTo>
                <a:lnTo>
                  <a:pt x="1727200" y="84666"/>
                </a:lnTo>
                <a:cubicBezTo>
                  <a:pt x="1757381" y="54487"/>
                  <a:pt x="1733730" y="81706"/>
                  <a:pt x="1761067" y="33866"/>
                </a:cubicBezTo>
                <a:cubicBezTo>
                  <a:pt x="1779565" y="1493"/>
                  <a:pt x="1778000" y="19924"/>
                  <a:pt x="1778000" y="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0" y="1600200"/>
            <a:ext cx="803425" cy="307777"/>
          </a:xfrm>
          <a:prstGeom prst="rect">
            <a:avLst/>
          </a:prstGeom>
          <a:solidFill>
            <a:srgbClr val="FFFF00"/>
          </a:solidFill>
        </p:spPr>
        <p:txBody>
          <a:bodyPr wrap="none" rtlCol="0">
            <a:spAutoFit/>
          </a:bodyPr>
          <a:lstStyle/>
          <a:p>
            <a:r>
              <a:rPr lang="en-US" sz="1400" b="1" dirty="0" smtClean="0"/>
              <a:t>Develop</a:t>
            </a:r>
            <a:endParaRPr lang="en-US" sz="1400" b="1" dirty="0"/>
          </a:p>
        </p:txBody>
      </p:sp>
      <p:sp>
        <p:nvSpPr>
          <p:cNvPr id="18" name="TextBox 17"/>
          <p:cNvSpPr txBox="1"/>
          <p:nvPr/>
        </p:nvSpPr>
        <p:spPr>
          <a:xfrm>
            <a:off x="2203142" y="2626630"/>
            <a:ext cx="704039" cy="307777"/>
          </a:xfrm>
          <a:prstGeom prst="rect">
            <a:avLst/>
          </a:prstGeom>
          <a:noFill/>
        </p:spPr>
        <p:txBody>
          <a:bodyPr wrap="none" rtlCol="0">
            <a:spAutoFit/>
          </a:bodyPr>
          <a:lstStyle/>
          <a:p>
            <a:r>
              <a:rPr lang="en-US" sz="1400" b="1" dirty="0" smtClean="0">
                <a:solidFill>
                  <a:srgbClr val="9A7500"/>
                </a:solidFill>
              </a:rPr>
              <a:t>Persist</a:t>
            </a:r>
            <a:endParaRPr lang="en-US" sz="1400" b="1" dirty="0">
              <a:solidFill>
                <a:srgbClr val="9A7500"/>
              </a:solidFill>
            </a:endParaRPr>
          </a:p>
        </p:txBody>
      </p:sp>
      <p:sp>
        <p:nvSpPr>
          <p:cNvPr id="20" name="TextBox 19"/>
          <p:cNvSpPr txBox="1"/>
          <p:nvPr/>
        </p:nvSpPr>
        <p:spPr>
          <a:xfrm>
            <a:off x="3778556" y="4356669"/>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sp>
        <p:nvSpPr>
          <p:cNvPr id="21" name="TextBox 20"/>
          <p:cNvSpPr txBox="1"/>
          <p:nvPr/>
        </p:nvSpPr>
        <p:spPr>
          <a:xfrm>
            <a:off x="3654581" y="3505200"/>
            <a:ext cx="840230" cy="307777"/>
          </a:xfrm>
          <a:prstGeom prst="rect">
            <a:avLst/>
          </a:prstGeom>
          <a:noFill/>
        </p:spPr>
        <p:txBody>
          <a:bodyPr wrap="none" rtlCol="0">
            <a:spAutoFit/>
          </a:bodyPr>
          <a:lstStyle/>
          <a:p>
            <a:r>
              <a:rPr lang="en-US" sz="1400" b="1" dirty="0" smtClean="0">
                <a:solidFill>
                  <a:srgbClr val="00B050"/>
                </a:solidFill>
              </a:rPr>
              <a:t>Improve</a:t>
            </a:r>
            <a:endParaRPr lang="en-US" sz="1400" b="1" dirty="0">
              <a:solidFill>
                <a:srgbClr val="00B050"/>
              </a:solidFill>
            </a:endParaRPr>
          </a:p>
        </p:txBody>
      </p:sp>
      <p:cxnSp>
        <p:nvCxnSpPr>
          <p:cNvPr id="23" name="Straight Arrow Connector 22"/>
          <p:cNvCxnSpPr/>
          <p:nvPr/>
        </p:nvCxnSpPr>
        <p:spPr>
          <a:xfrm>
            <a:off x="4495800" y="4724400"/>
            <a:ext cx="914400" cy="12612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410200" y="5875680"/>
            <a:ext cx="2151551" cy="523220"/>
          </a:xfrm>
          <a:prstGeom prst="rect">
            <a:avLst/>
          </a:prstGeom>
          <a:noFill/>
        </p:spPr>
        <p:txBody>
          <a:bodyPr wrap="none" rtlCol="0">
            <a:spAutoFit/>
          </a:bodyPr>
          <a:lstStyle/>
          <a:p>
            <a:r>
              <a:rPr lang="en-US" sz="1400" dirty="0" smtClean="0"/>
              <a:t>ERFs wetness; LLFs = EC;</a:t>
            </a:r>
          </a:p>
          <a:p>
            <a:r>
              <a:rPr lang="en-US" sz="1400" dirty="0" smtClean="0"/>
              <a:t>FMA </a:t>
            </a:r>
            <a:r>
              <a:rPr lang="en-US" sz="1400" dirty="0" err="1" smtClean="0"/>
              <a:t>climo</a:t>
            </a:r>
            <a:r>
              <a:rPr lang="en-US" sz="1400" dirty="0" smtClean="0"/>
              <a:t> ~ dry (west)</a:t>
            </a:r>
            <a:endParaRPr lang="en-US" sz="1400" dirty="0"/>
          </a:p>
        </p:txBody>
      </p:sp>
      <p:cxnSp>
        <p:nvCxnSpPr>
          <p:cNvPr id="27" name="Straight Arrow Connector 26"/>
          <p:cNvCxnSpPr/>
          <p:nvPr/>
        </p:nvCxnSpPr>
        <p:spPr>
          <a:xfrm>
            <a:off x="4343400" y="3874532"/>
            <a:ext cx="1219200" cy="20011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2506133" y="3318933"/>
            <a:ext cx="986368" cy="457200"/>
          </a:xfrm>
          <a:prstGeom prst="ellipse">
            <a:avLst/>
          </a:prstGeom>
          <a:noFill/>
          <a:ln w="28575">
            <a:solidFill>
              <a:srgbClr val="FFC000"/>
            </a:solidFill>
          </a:ln>
          <a:scene3d>
            <a:camera prst="orthographicFront">
              <a:rot lat="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V="1">
            <a:off x="2506133" y="3547533"/>
            <a:ext cx="366484" cy="117686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266936" y="4664446"/>
            <a:ext cx="2106667" cy="646331"/>
          </a:xfrm>
          <a:prstGeom prst="rect">
            <a:avLst/>
          </a:prstGeom>
          <a:solidFill>
            <a:schemeClr val="bg1"/>
          </a:solidFill>
        </p:spPr>
        <p:txBody>
          <a:bodyPr wrap="none" rtlCol="0">
            <a:spAutoFit/>
          </a:bodyPr>
          <a:lstStyle/>
          <a:p>
            <a:r>
              <a:rPr lang="en-US" sz="1200" dirty="0" smtClean="0"/>
              <a:t>Considered Development,</a:t>
            </a:r>
          </a:p>
          <a:p>
            <a:r>
              <a:rPr lang="en-US" sz="1200" dirty="0"/>
              <a:t>b</a:t>
            </a:r>
            <a:r>
              <a:rPr lang="en-US" sz="1200" dirty="0" smtClean="0"/>
              <a:t>ut short-term &amp; ERF wetness,</a:t>
            </a:r>
          </a:p>
          <a:p>
            <a:r>
              <a:rPr lang="en-US" sz="1200" dirty="0" smtClean="0"/>
              <a:t>FMA </a:t>
            </a:r>
            <a:r>
              <a:rPr lang="en-US" sz="1200" dirty="0" err="1" smtClean="0"/>
              <a:t>climo</a:t>
            </a:r>
            <a:r>
              <a:rPr lang="en-US" sz="1200" dirty="0" smtClean="0"/>
              <a:t> dry</a:t>
            </a:r>
            <a:endParaRPr lang="en-US" sz="1200" dirty="0"/>
          </a:p>
        </p:txBody>
      </p:sp>
    </p:spTree>
    <p:extLst>
      <p:ext uri="{BB962C8B-B14F-4D97-AF65-F5344CB8AC3E}">
        <p14:creationId xmlns:p14="http://schemas.microsoft.com/office/powerpoint/2010/main" val="1564060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36</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37</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 xmlns:a16="http://schemas.microsoft.com/office/drawing/2014/main" id="{8B91F56A-EE2A-4BD0-9801-04B9116F5709}"/>
              </a:ext>
            </a:extLst>
          </p:cNvPr>
          <p:cNvSpPr/>
          <p:nvPr/>
        </p:nvSpPr>
        <p:spPr>
          <a:xfrm rot="19532863">
            <a:off x="1547090" y="2519425"/>
            <a:ext cx="668006" cy="2887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2004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371600"/>
            <a:ext cx="1371600" cy="3293209"/>
          </a:xfrm>
          <a:prstGeom prst="rect">
            <a:avLst/>
          </a:prstGeom>
          <a:noFill/>
        </p:spPr>
        <p:txBody>
          <a:bodyPr wrap="square" rtlCol="0">
            <a:spAutoFit/>
          </a:bodyPr>
          <a:lstStyle/>
          <a:p>
            <a:r>
              <a:rPr lang="en-US" sz="1600" dirty="0"/>
              <a:t>These maps in this and following slides, including</a:t>
            </a:r>
          </a:p>
          <a:p>
            <a:r>
              <a:rPr lang="en-US" sz="1600" dirty="0"/>
              <a:t>a) </a:t>
            </a:r>
            <a:r>
              <a:rPr lang="en-US" sz="1600" dirty="0" err="1"/>
              <a:t>Anom</a:t>
            </a:r>
            <a:r>
              <a:rPr lang="en-US" sz="1600" dirty="0"/>
              <a:t> and b) Percent of </a:t>
            </a:r>
            <a:r>
              <a:rPr lang="en-US" sz="1600" dirty="0" err="1"/>
              <a:t>precip</a:t>
            </a:r>
            <a:r>
              <a:rPr lang="en-US" sz="1600" dirty="0"/>
              <a:t>.  in these and other longer time ranges. Now daily 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a:stCxn id="5" idx="2"/>
          </p:cNvCxnSpPr>
          <p:nvPr/>
        </p:nvCxnSpPr>
        <p:spPr>
          <a:xfrm flipH="1">
            <a:off x="8077200" y="4664809"/>
            <a:ext cx="304800" cy="18854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 xmlns:a16="http://schemas.microsoft.com/office/drawing/2014/main" id="{8B91F56A-EE2A-4BD0-9801-04B9116F5709}"/>
              </a:ext>
            </a:extLst>
          </p:cNvPr>
          <p:cNvSpPr/>
          <p:nvPr/>
        </p:nvSpPr>
        <p:spPr>
          <a:xfrm rot="16497019">
            <a:off x="195251" y="1748162"/>
            <a:ext cx="643862" cy="378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305800" y="5410200"/>
            <a:ext cx="685800" cy="1169551"/>
          </a:xfrm>
          <a:prstGeom prst="rect">
            <a:avLst/>
          </a:prstGeom>
          <a:noFill/>
        </p:spPr>
        <p:txBody>
          <a:bodyPr wrap="square" rtlCol="0">
            <a:spAutoFit/>
          </a:bodyPr>
          <a:lstStyle/>
          <a:p>
            <a:r>
              <a:rPr lang="en-US" sz="1400" dirty="0" smtClean="0"/>
              <a:t>Alaska will be added here soon! </a:t>
            </a:r>
            <a:endParaRPr lang="en-US" sz="1400" dirty="0"/>
          </a:p>
        </p:txBody>
      </p:sp>
      <p:sp>
        <p:nvSpPr>
          <p:cNvPr id="26" name="Oval 25">
            <a:extLst>
              <a:ext uri="{FF2B5EF4-FFF2-40B4-BE49-F238E27FC236}">
                <a16:creationId xmlns="" xmlns:a16="http://schemas.microsoft.com/office/drawing/2014/main" id="{8B91F56A-EE2A-4BD0-9801-04B9116F5709}"/>
              </a:ext>
            </a:extLst>
          </p:cNvPr>
          <p:cNvSpPr/>
          <p:nvPr/>
        </p:nvSpPr>
        <p:spPr>
          <a:xfrm rot="19532863">
            <a:off x="2583984" y="2396060"/>
            <a:ext cx="304049" cy="501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5</a:t>
            </a:fld>
            <a:endParaRPr lang="en-US" altLang="en-US" dirty="0"/>
          </a:p>
        </p:txBody>
      </p:sp>
      <p:cxnSp>
        <p:nvCxnSpPr>
          <p:cNvPr id="4" name="Straight Arrow Connector 3"/>
          <p:cNvCxnSpPr/>
          <p:nvPr/>
        </p:nvCxnSpPr>
        <p:spPr>
          <a:xfrm flipV="1">
            <a:off x="4381701"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543501"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43501"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354126" y="3244334"/>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350777" y="468868"/>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 name="TextBox 1">
            <a:extLst>
              <a:ext uri="{FF2B5EF4-FFF2-40B4-BE49-F238E27FC236}">
                <a16:creationId xmlns="" xmlns:a16="http://schemas.microsoft.com/office/drawing/2014/main" id="{2F82AD78-6D13-47C1-B2C2-656AA7C1C3C7}"/>
              </a:ext>
            </a:extLst>
          </p:cNvPr>
          <p:cNvSpPr txBox="1"/>
          <p:nvPr/>
        </p:nvSpPr>
        <p:spPr>
          <a:xfrm>
            <a:off x="7620000" y="1905000"/>
            <a:ext cx="1524000" cy="3323987"/>
          </a:xfrm>
          <a:prstGeom prst="rect">
            <a:avLst/>
          </a:prstGeom>
          <a:noFill/>
        </p:spPr>
        <p:txBody>
          <a:bodyPr wrap="square" rtlCol="0">
            <a:spAutoFit/>
          </a:bodyPr>
          <a:lstStyle/>
          <a:p>
            <a:r>
              <a:rPr lang="en-US" sz="1400" dirty="0">
                <a:solidFill>
                  <a:srgbClr val="FF0000"/>
                </a:solidFill>
              </a:rPr>
              <a:t>In regions, where the </a:t>
            </a:r>
            <a:r>
              <a:rPr lang="en-US" sz="1400" dirty="0" smtClean="0">
                <a:solidFill>
                  <a:srgbClr val="FF0000"/>
                </a:solidFill>
              </a:rPr>
              <a:t>main rainfall </a:t>
            </a:r>
            <a:r>
              <a:rPr lang="en-US" sz="1400" dirty="0">
                <a:solidFill>
                  <a:srgbClr val="FF0000"/>
                </a:solidFill>
              </a:rPr>
              <a:t>season </a:t>
            </a:r>
            <a:r>
              <a:rPr lang="en-US" sz="1400" dirty="0" smtClean="0">
                <a:solidFill>
                  <a:srgbClr val="FF0000"/>
                </a:solidFill>
              </a:rPr>
              <a:t>is  </a:t>
            </a:r>
            <a:r>
              <a:rPr lang="en-US" sz="1400" dirty="0">
                <a:solidFill>
                  <a:srgbClr val="FF0000"/>
                </a:solidFill>
              </a:rPr>
              <a:t>limited to a </a:t>
            </a:r>
            <a:r>
              <a:rPr lang="en-US" sz="1400" dirty="0" smtClean="0">
                <a:solidFill>
                  <a:srgbClr val="FF0000"/>
                </a:solidFill>
              </a:rPr>
              <a:t>few (3-4) months of the year, </a:t>
            </a:r>
            <a:r>
              <a:rPr lang="en-US" sz="1400" dirty="0">
                <a:solidFill>
                  <a:srgbClr val="FF0000"/>
                </a:solidFill>
              </a:rPr>
              <a:t>even one month of </a:t>
            </a:r>
            <a:r>
              <a:rPr lang="en-US" sz="1400" dirty="0" smtClean="0">
                <a:solidFill>
                  <a:srgbClr val="FF0000"/>
                </a:solidFill>
              </a:rPr>
              <a:t>large </a:t>
            </a:r>
            <a:r>
              <a:rPr lang="en-US" sz="1400" dirty="0">
                <a:solidFill>
                  <a:srgbClr val="FF0000"/>
                </a:solidFill>
              </a:rPr>
              <a:t>rainfall deficit can be of concern !! </a:t>
            </a:r>
          </a:p>
          <a:p>
            <a:endParaRPr lang="en-US" sz="1400" dirty="0"/>
          </a:p>
          <a:p>
            <a:r>
              <a:rPr lang="en-US" sz="1400" dirty="0"/>
              <a:t>In other regions of relatively broad rainfall months, this need not be a big issue!!  </a:t>
            </a:r>
          </a:p>
        </p:txBody>
      </p:sp>
      <p:cxnSp>
        <p:nvCxnSpPr>
          <p:cNvPr id="11" name="Straight Arrow Connector 10"/>
          <p:cNvCxnSpPr/>
          <p:nvPr/>
        </p:nvCxnSpPr>
        <p:spPr>
          <a:xfrm flipV="1">
            <a:off x="381000" y="4800600"/>
            <a:ext cx="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4800" y="2209800"/>
            <a:ext cx="228600" cy="190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590800" y="5257800"/>
            <a:ext cx="304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76400" y="5257800"/>
            <a:ext cx="304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81000" y="1676400"/>
            <a:ext cx="533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04800" y="4419600"/>
            <a:ext cx="6858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524000" y="11430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676400" y="39624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81708" y="2286000"/>
            <a:ext cx="732692" cy="276999"/>
          </a:xfrm>
          <a:prstGeom prst="rect">
            <a:avLst/>
          </a:prstGeom>
          <a:noFill/>
        </p:spPr>
        <p:txBody>
          <a:bodyPr wrap="square" rtlCol="0">
            <a:spAutoFit/>
          </a:bodyPr>
          <a:lstStyle/>
          <a:p>
            <a:r>
              <a:rPr lang="en-US" sz="1200" b="1" dirty="0" smtClean="0">
                <a:solidFill>
                  <a:srgbClr val="FF0000"/>
                </a:solidFill>
              </a:rPr>
              <a:t>already</a:t>
            </a:r>
            <a:endParaRPr lang="en-US" sz="1200" b="1" dirty="0">
              <a:solidFill>
                <a:srgbClr val="FF0000"/>
              </a:solidFill>
            </a:endParaRPr>
          </a:p>
        </p:txBody>
      </p:sp>
      <p:sp>
        <p:nvSpPr>
          <p:cNvPr id="29" name="TextBox 28"/>
          <p:cNvSpPr txBox="1"/>
          <p:nvPr/>
        </p:nvSpPr>
        <p:spPr>
          <a:xfrm>
            <a:off x="152400" y="5029200"/>
            <a:ext cx="732692" cy="276999"/>
          </a:xfrm>
          <a:prstGeom prst="rect">
            <a:avLst/>
          </a:prstGeom>
          <a:noFill/>
        </p:spPr>
        <p:txBody>
          <a:bodyPr wrap="square" rtlCol="0">
            <a:spAutoFit/>
          </a:bodyPr>
          <a:lstStyle/>
          <a:p>
            <a:r>
              <a:rPr lang="en-US" sz="1200" b="1" dirty="0" smtClean="0">
                <a:solidFill>
                  <a:srgbClr val="FF0000"/>
                </a:solidFill>
              </a:rPr>
              <a:t>already</a:t>
            </a:r>
            <a:endParaRPr lang="en-US" sz="1200" b="1" dirty="0">
              <a:solidFill>
                <a:srgbClr val="FF0000"/>
              </a:solidFill>
            </a:endParaRPr>
          </a:p>
        </p:txBody>
      </p:sp>
      <p:sp>
        <p:nvSpPr>
          <p:cNvPr id="30" name="TextBox 29"/>
          <p:cNvSpPr txBox="1"/>
          <p:nvPr/>
        </p:nvSpPr>
        <p:spPr>
          <a:xfrm>
            <a:off x="3077308" y="2085201"/>
            <a:ext cx="732692" cy="276999"/>
          </a:xfrm>
          <a:prstGeom prst="rect">
            <a:avLst/>
          </a:prstGeom>
          <a:noFill/>
        </p:spPr>
        <p:txBody>
          <a:bodyPr wrap="square" rtlCol="0">
            <a:spAutoFit/>
          </a:bodyPr>
          <a:lstStyle/>
          <a:p>
            <a:r>
              <a:rPr lang="en-US" sz="1200" b="1" dirty="0" smtClean="0">
                <a:solidFill>
                  <a:srgbClr val="FF0000"/>
                </a:solidFill>
              </a:rPr>
              <a:t>Not yet!</a:t>
            </a:r>
          </a:p>
        </p:txBody>
      </p:sp>
      <p:cxnSp>
        <p:nvCxnSpPr>
          <p:cNvPr id="31" name="Straight Arrow Connector 30"/>
          <p:cNvCxnSpPr/>
          <p:nvPr/>
        </p:nvCxnSpPr>
        <p:spPr>
          <a:xfrm flipH="1" flipV="1">
            <a:off x="1981200" y="1524000"/>
            <a:ext cx="1462454"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6</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86400" y="5257800"/>
            <a:ext cx="5715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62600" y="2438400"/>
            <a:ext cx="1066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52600" y="5181600"/>
            <a:ext cx="1066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752600" y="2438400"/>
            <a:ext cx="1219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400800" y="52578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111</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05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8">
            <a:extLst>
              <a:ext uri="{FF2B5EF4-FFF2-40B4-BE49-F238E27FC236}">
                <a16:creationId xmlns="" xmlns:a16="http://schemas.microsoft.com/office/drawing/2014/main" id="{4C0815B3-82B7-45CC-B3E9-509311056160}"/>
              </a:ext>
            </a:extLst>
          </p:cNvPr>
          <p:cNvSpPr/>
          <p:nvPr/>
        </p:nvSpPr>
        <p:spPr>
          <a:xfrm>
            <a:off x="4133850" y="4572000"/>
            <a:ext cx="447675"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8">
            <a:extLst>
              <a:ext uri="{FF2B5EF4-FFF2-40B4-BE49-F238E27FC236}">
                <a16:creationId xmlns="" xmlns:a16="http://schemas.microsoft.com/office/drawing/2014/main" id="{DB7567D3-44AD-4180-9379-3B6ACF0BCDB2}"/>
              </a:ext>
            </a:extLst>
          </p:cNvPr>
          <p:cNvSpPr/>
          <p:nvPr/>
        </p:nvSpPr>
        <p:spPr>
          <a:xfrm>
            <a:off x="4038600" y="1752600"/>
            <a:ext cx="542925"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8">
            <a:extLst>
              <a:ext uri="{FF2B5EF4-FFF2-40B4-BE49-F238E27FC236}">
                <a16:creationId xmlns="" xmlns:a16="http://schemas.microsoft.com/office/drawing/2014/main" id="{FAB5610B-BD84-4877-83CC-7CE18C3DD1DD}"/>
              </a:ext>
            </a:extLst>
          </p:cNvPr>
          <p:cNvSpPr/>
          <p:nvPr/>
        </p:nvSpPr>
        <p:spPr>
          <a:xfrm>
            <a:off x="304800" y="4267200"/>
            <a:ext cx="533400" cy="83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a:t> </a:t>
            </a:r>
            <a:r>
              <a:rPr lang="en-US" dirty="0"/>
              <a:t>5</a:t>
            </a:r>
            <a:r>
              <a:rPr lang="en-US"/>
              <a:t> </a:t>
            </a:r>
            <a:r>
              <a:rPr lang="en-US" dirty="0"/>
              <a:t>M</a:t>
            </a:r>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838200"/>
            <a:ext cx="1454068" cy="2800767"/>
          </a:xfrm>
          <a:prstGeom prst="rect">
            <a:avLst/>
          </a:prstGeom>
          <a:noFill/>
        </p:spPr>
        <p:txBody>
          <a:bodyPr wrap="square" rtlCol="0">
            <a:spAutoFit/>
          </a:bodyPr>
          <a:lstStyle/>
          <a:p>
            <a:r>
              <a:rPr lang="en-US" sz="1600" dirty="0"/>
              <a:t>In these interim time scale 3-6 months, </a:t>
            </a:r>
            <a:r>
              <a:rPr lang="en-US" sz="1600" u="sng" dirty="0"/>
              <a:t>we need to pay attention </a:t>
            </a:r>
            <a:r>
              <a:rPr lang="en-US" sz="1600" dirty="0"/>
              <a:t>to regions, which are </a:t>
            </a:r>
            <a:r>
              <a:rPr lang="en-US" sz="1600" dirty="0" smtClean="0"/>
              <a:t>dark-red /red &amp; brown </a:t>
            </a:r>
            <a:r>
              <a:rPr lang="en-US" sz="1600" b="1" dirty="0">
                <a:solidFill>
                  <a:srgbClr val="FF0000"/>
                </a:solidFill>
              </a:rPr>
              <a:t>(&lt;50%)</a:t>
            </a:r>
          </a:p>
          <a:p>
            <a:endParaRPr lang="en-US" sz="1600" dirty="0"/>
          </a:p>
        </p:txBody>
      </p:sp>
      <p:sp>
        <p:nvSpPr>
          <p:cNvPr id="8" name="TextBox 7"/>
          <p:cNvSpPr txBox="1"/>
          <p:nvPr/>
        </p:nvSpPr>
        <p:spPr>
          <a:xfrm>
            <a:off x="7695249" y="3505200"/>
            <a:ext cx="1448751" cy="1815882"/>
          </a:xfrm>
          <a:prstGeom prst="rect">
            <a:avLst/>
          </a:prstGeom>
          <a:noFill/>
        </p:spPr>
        <p:txBody>
          <a:bodyPr wrap="square" rtlCol="0">
            <a:spAutoFit/>
          </a:bodyPr>
          <a:lstStyle/>
          <a:p>
            <a:r>
              <a:rPr lang="en-US" sz="1600" dirty="0" smtClean="0">
                <a:solidFill>
                  <a:srgbClr val="FF0000"/>
                </a:solidFill>
              </a:rPr>
              <a:t>While accrued  precipitation deficits are real &amp; objective, </a:t>
            </a:r>
          </a:p>
          <a:p>
            <a:r>
              <a:rPr lang="en-US" sz="1600" dirty="0" smtClean="0">
                <a:solidFill>
                  <a:srgbClr val="FF0000"/>
                </a:solidFill>
              </a:rPr>
              <a:t>droughts are subjective declarations!! </a:t>
            </a:r>
            <a:endParaRPr lang="en-US" sz="1600" dirty="0">
              <a:solidFill>
                <a:srgbClr val="FF0000"/>
              </a:solidFill>
            </a:endParaRPr>
          </a:p>
        </p:txBody>
      </p:sp>
      <p:sp>
        <p:nvSpPr>
          <p:cNvPr id="17" name="Rectangle 16"/>
          <p:cNvSpPr/>
          <p:nvPr/>
        </p:nvSpPr>
        <p:spPr>
          <a:xfrm>
            <a:off x="5486400" y="5295900"/>
            <a:ext cx="3048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10200" y="2514600"/>
            <a:ext cx="457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76400" y="51054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600200" y="2362200"/>
            <a:ext cx="45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 y="1828800"/>
            <a:ext cx="1371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6728" y="5352154"/>
            <a:ext cx="1567272" cy="102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0" y="6019800"/>
            <a:ext cx="55626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a:t>
            </a:r>
            <a:r>
              <a:rPr lang="en-US" sz="1400" dirty="0" err="1" smtClean="0"/>
              <a:t>precip</a:t>
            </a:r>
            <a:r>
              <a:rPr lang="en-US" sz="1400" dirty="0" smtClean="0"/>
              <a:t>. deficits ultimately more important?   </a:t>
            </a:r>
            <a:endParaRPr lang="en-US" sz="1400" dirty="0"/>
          </a:p>
        </p:txBody>
      </p:sp>
      <p:sp>
        <p:nvSpPr>
          <p:cNvPr id="25" name="Rectangle 24"/>
          <p:cNvSpPr/>
          <p:nvPr/>
        </p:nvSpPr>
        <p:spPr>
          <a:xfrm>
            <a:off x="304800" y="1447800"/>
            <a:ext cx="457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 xmlns:a16="http://schemas.microsoft.com/office/drawing/2014/main" id="{FD86DCD3-F2DF-4A12-B2DA-8A876D98DD4D}"/>
              </a:ext>
            </a:extLst>
          </p:cNvPr>
          <p:cNvSpPr/>
          <p:nvPr/>
        </p:nvSpPr>
        <p:spPr>
          <a:xfrm>
            <a:off x="990600" y="4469603"/>
            <a:ext cx="609600" cy="407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257800" y="2438400"/>
            <a:ext cx="381000" cy="3310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90600" y="1676400"/>
            <a:ext cx="6096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0" y="3276600"/>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874327" y="485775"/>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2362200" y="3235880"/>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440709" y="445532"/>
            <a:ext cx="609600" cy="369332"/>
          </a:xfrm>
          <a:prstGeom prst="rect">
            <a:avLst/>
          </a:prstGeom>
          <a:noFill/>
        </p:spPr>
        <p:txBody>
          <a:bodyPr wrap="square" rtlCol="0">
            <a:spAutoFit/>
          </a:bodyPr>
          <a:lstStyle/>
          <a:p>
            <a:r>
              <a:rPr lang="en-US" dirty="0"/>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5" name="Rounded Rectangle 14"/>
          <p:cNvSpPr/>
          <p:nvPr/>
        </p:nvSpPr>
        <p:spPr>
          <a:xfrm>
            <a:off x="5257800" y="5029200"/>
            <a:ext cx="464127"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 xmlns:a16="http://schemas.microsoft.com/office/drawing/2014/main" id="{E6866BDB-8AC6-45E0-8CD6-7D57CC7668D7}"/>
              </a:ext>
            </a:extLst>
          </p:cNvPr>
          <p:cNvCxnSpPr>
            <a:cxnSpLocks/>
          </p:cNvCxnSpPr>
          <p:nvPr/>
        </p:nvCxnSpPr>
        <p:spPr>
          <a:xfrm flipH="1" flipV="1">
            <a:off x="5105401" y="2209800"/>
            <a:ext cx="380999" cy="3048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14">
            <a:extLst>
              <a:ext uri="{FF2B5EF4-FFF2-40B4-BE49-F238E27FC236}">
                <a16:creationId xmlns="" xmlns:a16="http://schemas.microsoft.com/office/drawing/2014/main" id="{90D022DE-3CFC-4479-975F-220CF58E671A}"/>
              </a:ext>
            </a:extLst>
          </p:cNvPr>
          <p:cNvSpPr/>
          <p:nvPr/>
        </p:nvSpPr>
        <p:spPr>
          <a:xfrm>
            <a:off x="4114800" y="4419600"/>
            <a:ext cx="990601"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775574" y="4572000"/>
            <a:ext cx="1368425" cy="1384995"/>
          </a:xfrm>
          <a:prstGeom prst="rect">
            <a:avLst/>
          </a:prstGeom>
          <a:noFill/>
        </p:spPr>
        <p:txBody>
          <a:bodyPr wrap="square" rtlCol="0">
            <a:spAutoFit/>
          </a:bodyPr>
          <a:lstStyle/>
          <a:p>
            <a:r>
              <a:rPr lang="en-US" sz="1400" dirty="0" smtClean="0"/>
              <a:t>What exactly are the time scales for short(S) and long(L) term drought? </a:t>
            </a:r>
            <a:endParaRPr lang="en-US" sz="1400" dirty="0"/>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3" name="TextBox 2"/>
          <p:cNvSpPr txBox="1"/>
          <p:nvPr/>
        </p:nvSpPr>
        <p:spPr>
          <a:xfrm>
            <a:off x="7620000" y="1143000"/>
            <a:ext cx="1524000" cy="2277547"/>
          </a:xfrm>
          <a:prstGeom prst="rect">
            <a:avLst/>
          </a:prstGeom>
          <a:noFill/>
        </p:spPr>
        <p:txBody>
          <a:bodyPr wrap="square" rtlCol="0">
            <a:spAutoFit/>
          </a:bodyPr>
          <a:lstStyle/>
          <a:p>
            <a:r>
              <a:rPr lang="en-US" sz="1600" dirty="0"/>
              <a:t>Still longer term rainfall deficit variability in play?  Especially in the southwest!</a:t>
            </a:r>
          </a:p>
          <a:p>
            <a:endParaRPr lang="en-US" sz="1600" dirty="0"/>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806950" y="4419600"/>
            <a:ext cx="6032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6425" y="1752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4" y="1752600"/>
            <a:ext cx="838201"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758824" y="4572000"/>
            <a:ext cx="917575"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8" name="Straight Arrow Connector 17">
            <a:extLst>
              <a:ext uri="{FF2B5EF4-FFF2-40B4-BE49-F238E27FC236}">
                <a16:creationId xmlns="" xmlns:a16="http://schemas.microsoft.com/office/drawing/2014/main" id="{E6866BDB-8AC6-45E0-8CD6-7D57CC7668D7}"/>
              </a:ext>
            </a:extLst>
          </p:cNvPr>
          <p:cNvCxnSpPr>
            <a:cxnSpLocks/>
          </p:cNvCxnSpPr>
          <p:nvPr/>
        </p:nvCxnSpPr>
        <p:spPr>
          <a:xfrm>
            <a:off x="5330825" y="5181600"/>
            <a:ext cx="159327"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79720</TotalTime>
  <Words>1850</Words>
  <Application>Microsoft Office PowerPoint</Application>
  <PresentationFormat>On-screen Show (4:3)</PresentationFormat>
  <Paragraphs>265</Paragraphs>
  <Slides>37</Slides>
  <Notes>8</Notes>
  <HiddenSlides>5</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 Design</vt:lpstr>
      <vt:lpstr>Drought  Outlook  Support Briefing   March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PowerPoint Presentation</vt:lpstr>
      <vt:lpstr>PowerPoint Presentation</vt:lpstr>
      <vt:lpstr>Summary</vt:lpstr>
      <vt:lpstr>PowerPoint Presentation</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6015</cp:revision>
  <cp:lastPrinted>2014-07-10T13:24:01Z</cp:lastPrinted>
  <dcterms:created xsi:type="dcterms:W3CDTF">2008-10-04T17:35:30Z</dcterms:created>
  <dcterms:modified xsi:type="dcterms:W3CDTF">2020-03-17T02:40:07Z</dcterms:modified>
</cp:coreProperties>
</file>