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881" r:id="rId17"/>
    <p:sldId id="946" r:id="rId18"/>
    <p:sldId id="889" r:id="rId19"/>
    <p:sldId id="757" r:id="rId20"/>
    <p:sldId id="922" r:id="rId21"/>
    <p:sldId id="928" r:id="rId22"/>
    <p:sldId id="796" r:id="rId23"/>
    <p:sldId id="795" r:id="rId24"/>
    <p:sldId id="890" r:id="rId25"/>
    <p:sldId id="790" r:id="rId26"/>
    <p:sldId id="878" r:id="rId27"/>
    <p:sldId id="804" r:id="rId28"/>
    <p:sldId id="943" r:id="rId29"/>
    <p:sldId id="944" r:id="rId30"/>
    <p:sldId id="942" r:id="rId31"/>
    <p:sldId id="877" r:id="rId32"/>
    <p:sldId id="728" r:id="rId33"/>
    <p:sldId id="935" r:id="rId34"/>
    <p:sldId id="926" r:id="rId35"/>
    <p:sldId id="915" r:id="rId36"/>
    <p:sldId id="945" r:id="rId37"/>
    <p:sldId id="883" r:id="rId38"/>
    <p:sldId id="918"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A88000"/>
    <a:srgbClr val="9A7500"/>
    <a:srgbClr val="C89800"/>
    <a:srgbClr val="33CC33"/>
    <a:srgbClr val="FA5236"/>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99266" autoAdjust="0"/>
  </p:normalViewPr>
  <p:slideViewPr>
    <p:cSldViewPr>
      <p:cViewPr>
        <p:scale>
          <a:sx n="107" d="100"/>
          <a:sy n="107" d="100"/>
        </p:scale>
        <p:origin x="-72" y="-15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fsapps.nwcg.gov/" TargetMode="External"/><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gif"/></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gif"/></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gif"/><Relationship Id="rId1" Type="http://schemas.openxmlformats.org/officeDocument/2006/relationships/slideLayout" Target="../slideLayouts/slideLayout7.xml"/><Relationship Id="rId4" Type="http://schemas.openxmlformats.org/officeDocument/2006/relationships/image" Target="../media/image94.gif"/></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jp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drought.geo.msu.edu/research/forecast/smi.monthly.php" TargetMode="External"/><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March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46331"/>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r>
              <a:rPr lang="en-US" b="1" u="sng" dirty="0"/>
              <a:t> </a:t>
            </a:r>
            <a:r>
              <a:rPr lang="en-US" sz="1600" b="1" u="sng" dirty="0"/>
              <a:t>.</a:t>
            </a:r>
            <a:r>
              <a:rPr lang="en-US" sz="1600" b="1" u="sng" dirty="0">
                <a:solidFill>
                  <a:srgbClr val="FF0000"/>
                </a:solidFill>
              </a:rPr>
              <a:t>–Only Deficit Areas!! &lt;=90%</a:t>
            </a:r>
          </a:p>
          <a:p>
            <a:endParaRPr lang="en-US" dirty="0"/>
          </a:p>
        </p:txBody>
      </p:sp>
      <p:sp>
        <p:nvSpPr>
          <p:cNvPr id="6" name="Rectangle 5"/>
          <p:cNvSpPr/>
          <p:nvPr/>
        </p:nvSpPr>
        <p:spPr>
          <a:xfrm>
            <a:off x="1828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20000"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the end of this current ongoing La Nina the long term situation will get even worse!! </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3199" y="304800"/>
            <a:ext cx="2667001" cy="1594283"/>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88631" y="1676400"/>
            <a:ext cx="2721570" cy="1645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8630" y="-19353"/>
            <a:ext cx="2721570" cy="1686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5038723"/>
            <a:ext cx="2660516" cy="18192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ttps://www.cpc.ncep.noaa.gov/products/precip/CWlink/ENSO/composites/lanina.amj.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874"/>
            <a:ext cx="4724400" cy="63771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precip/CWlink/ENSO/composites/lanina.amj.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138" y="480876"/>
            <a:ext cx="4698137" cy="6377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82753" y="5712023"/>
            <a:ext cx="584447" cy="307777"/>
          </a:xfrm>
          <a:prstGeom prst="rect">
            <a:avLst/>
          </a:prstGeom>
          <a:noFill/>
        </p:spPr>
        <p:txBody>
          <a:bodyPr wrap="square" rtlCol="0">
            <a:spAutoFit/>
          </a:bodyPr>
          <a:lstStyle/>
          <a:p>
            <a:r>
              <a:rPr lang="en-US" sz="1400" b="1" dirty="0" smtClean="0">
                <a:solidFill>
                  <a:srgbClr val="9A7500"/>
                </a:solidFill>
              </a:rPr>
              <a:t>DRY</a:t>
            </a:r>
            <a:endParaRPr lang="en-US" sz="1400" b="1" dirty="0">
              <a:solidFill>
                <a:srgbClr val="9A7500"/>
              </a:solidFill>
            </a:endParaRPr>
          </a:p>
        </p:txBody>
      </p:sp>
      <p:sp>
        <p:nvSpPr>
          <p:cNvPr id="13" name="TextBox 12"/>
          <p:cNvSpPr txBox="1"/>
          <p:nvPr/>
        </p:nvSpPr>
        <p:spPr>
          <a:xfrm>
            <a:off x="3733799" y="4870872"/>
            <a:ext cx="609601" cy="307777"/>
          </a:xfrm>
          <a:prstGeom prst="rect">
            <a:avLst/>
          </a:prstGeom>
          <a:noFill/>
        </p:spPr>
        <p:txBody>
          <a:bodyPr wrap="square" rtlCol="0">
            <a:spAutoFit/>
          </a:bodyPr>
          <a:lstStyle/>
          <a:p>
            <a:r>
              <a:rPr lang="en-US" sz="1400" b="1" dirty="0" smtClean="0">
                <a:solidFill>
                  <a:srgbClr val="00B050"/>
                </a:solidFill>
              </a:rPr>
              <a:t>WET</a:t>
            </a:r>
            <a:endParaRPr lang="en-US" sz="1400" b="1" dirty="0">
              <a:solidFill>
                <a:srgbClr val="00B050"/>
              </a:solidFill>
            </a:endParaRPr>
          </a:p>
        </p:txBody>
      </p:sp>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5" name="TextBox 14"/>
            <p:cNvSpPr txBox="1"/>
            <p:nvPr/>
          </p:nvSpPr>
          <p:spPr>
            <a:xfrm>
              <a:off x="3874363" y="480875"/>
              <a:ext cx="1143000" cy="523220"/>
            </a:xfrm>
            <a:prstGeom prst="rect">
              <a:avLst/>
            </a:prstGeom>
            <a:noFill/>
          </p:spPr>
          <p:txBody>
            <a:bodyPr wrap="square" rtlCol="0">
              <a:spAutoFit/>
            </a:bodyPr>
            <a:lstStyle/>
            <a:p>
              <a:r>
                <a:rPr lang="en-US" sz="2800" b="1" dirty="0" smtClean="0">
                  <a:solidFill>
                    <a:srgbClr val="FF0000"/>
                  </a:solidFill>
                </a:rPr>
                <a:t>AMJ</a:t>
              </a:r>
              <a:endParaRPr lang="en-US" sz="2800" b="1" dirty="0">
                <a:solidFill>
                  <a:srgbClr val="FF0000"/>
                </a:solidFill>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grpSp>
      <p:sp>
        <p:nvSpPr>
          <p:cNvPr id="5" name="Rectangle 4"/>
          <p:cNvSpPr/>
          <p:nvPr/>
        </p:nvSpPr>
        <p:spPr>
          <a:xfrm>
            <a:off x="76200" y="2971800"/>
            <a:ext cx="89916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112"/>
          <a:stretch/>
        </p:blipFill>
        <p:spPr bwMode="auto">
          <a:xfrm>
            <a:off x="1" y="37726"/>
            <a:ext cx="5486399" cy="6820274"/>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765394" y="1371600"/>
            <a:ext cx="1197006"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3657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570202"/>
            <a:ext cx="5638800" cy="553998"/>
          </a:xfrm>
          <a:prstGeom prst="rect">
            <a:avLst/>
          </a:prstGeom>
          <a:noFill/>
        </p:spPr>
        <p:txBody>
          <a:bodyPr wrap="square" rtlCol="0">
            <a:spAutoFit/>
          </a:bodyPr>
          <a:lstStyle/>
          <a:p>
            <a:r>
              <a:rPr lang="en-US" sz="1500" b="1" dirty="0" smtClean="0">
                <a:solidFill>
                  <a:srgbClr val="00B050"/>
                </a:solidFill>
              </a:rPr>
              <a:t>Short-term situation has gotten slightly better in the west, but long term situation is, and will stay worse -- as we said last month!! </a:t>
            </a:r>
            <a:endParaRPr lang="en-US" sz="1500" b="1" dirty="0">
              <a:solidFill>
                <a:srgbClr val="00B05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555"/>
          <a:stretch/>
        </p:blipFill>
        <p:spPr bwMode="auto">
          <a:xfrm>
            <a:off x="61740" y="0"/>
            <a:ext cx="5652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cxnSp>
        <p:nvCxnSpPr>
          <p:cNvPr id="6" name="Straight Arrow Connector 5"/>
          <p:cNvCxnSpPr/>
          <p:nvPr/>
        </p:nvCxnSpPr>
        <p:spPr>
          <a:xfrm flipH="1" flipV="1">
            <a:off x="381000" y="1828800"/>
            <a:ext cx="152400" cy="5334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52400" y="1447800"/>
            <a:ext cx="990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029200" y="127263"/>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 –  </a:t>
            </a:r>
            <a:r>
              <a:rPr lang="en-US" altLang="en-US" sz="1800" b="1" u="sng" dirty="0" smtClean="0">
                <a:latin typeface="Times New Roman" pitchFamily="18" charset="0"/>
              </a:rPr>
              <a:t>January </a:t>
            </a:r>
          </a:p>
          <a:p>
            <a:pPr algn="ctr" eaLnBrk="1" hangingPunct="1">
              <a:spcBef>
                <a:spcPct val="0"/>
              </a:spcBef>
              <a:buFontTx/>
              <a:buNone/>
            </a:pPr>
            <a:endParaRPr lang="en-US" altLang="en-US" sz="1800" b="1" u="sng" dirty="0">
              <a:latin typeface="Times New Roman" pitchFamily="18" charset="0"/>
            </a:endParaRPr>
          </a:p>
          <a:p>
            <a:pPr algn="ctr" eaLnBrk="1" hangingPunct="1">
              <a:spcBef>
                <a:spcPct val="0"/>
              </a:spcBef>
              <a:buFontTx/>
              <a:buNone/>
            </a:pPr>
            <a:r>
              <a:rPr lang="en-US" altLang="en-US" sz="1800" b="1" u="sng" dirty="0" smtClean="0">
                <a:solidFill>
                  <a:srgbClr val="FF0000"/>
                </a:solidFill>
                <a:latin typeface="Times New Roman" pitchFamily="18" charset="0"/>
              </a:rPr>
              <a:t>Slide shown in last month’s briefing !</a:t>
            </a:r>
          </a:p>
          <a:p>
            <a:pPr algn="ctr" eaLnBrk="1" hangingPunct="1">
              <a:spcBef>
                <a:spcPct val="0"/>
              </a:spcBef>
              <a:buFontTx/>
              <a:buNone/>
            </a:pPr>
            <a:r>
              <a:rPr lang="en-US" altLang="en-US" sz="1800" b="1" u="sng" dirty="0" smtClean="0">
                <a:solidFill>
                  <a:srgbClr val="FF0000"/>
                </a:solidFill>
                <a:latin typeface="Times New Roman" pitchFamily="18" charset="0"/>
              </a:rPr>
              <a:t>(cf. with this month’s, </a:t>
            </a:r>
            <a:r>
              <a:rPr lang="en-US" altLang="en-US" sz="1800" b="1" u="sng" dirty="0">
                <a:solidFill>
                  <a:srgbClr val="FF0000"/>
                </a:solidFill>
                <a:latin typeface="Times New Roman" pitchFamily="18" charset="0"/>
              </a:rPr>
              <a:t>n</a:t>
            </a:r>
            <a:r>
              <a:rPr lang="en-US" altLang="en-US" sz="1800" b="1" u="sng" dirty="0" smtClean="0">
                <a:solidFill>
                  <a:srgbClr val="FF0000"/>
                </a:solidFill>
                <a:latin typeface="Times New Roman" pitchFamily="18" charset="0"/>
              </a:rPr>
              <a:t>ext slide !!)</a:t>
            </a:r>
            <a:endParaRPr lang="en-US" altLang="en-US" sz="1800" b="1" u="sng" dirty="0">
              <a:solidFill>
                <a:srgbClr val="FF0000"/>
              </a:solidFill>
              <a:latin typeface="Times New Roman" pitchFamily="18" charset="0"/>
            </a:endParaRPr>
          </a:p>
        </p:txBody>
      </p:sp>
      <p:sp>
        <p:nvSpPr>
          <p:cNvPr id="2" name="TextBox 1"/>
          <p:cNvSpPr txBox="1"/>
          <p:nvPr/>
        </p:nvSpPr>
        <p:spPr>
          <a:xfrm>
            <a:off x="7543800" y="1226585"/>
            <a:ext cx="1524000" cy="230832"/>
          </a:xfrm>
          <a:prstGeom prst="rect">
            <a:avLst/>
          </a:prstGeom>
          <a:noFill/>
        </p:spPr>
        <p:txBody>
          <a:bodyPr wrap="square" rtlCol="0">
            <a:spAutoFit/>
          </a:bodyPr>
          <a:lstStyle/>
          <a:p>
            <a:r>
              <a:rPr lang="en-US" sz="900" dirty="0" smtClean="0"/>
              <a:t>Canonical  La Nina T - DJF</a:t>
            </a:r>
            <a:endParaRPr lang="en-US" sz="900" dirty="0"/>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600" y="1457418"/>
            <a:ext cx="2128051" cy="162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161995" y="1524000"/>
            <a:ext cx="1806605" cy="1015663"/>
          </a:xfrm>
          <a:prstGeom prst="rect">
            <a:avLst/>
          </a:prstGeom>
          <a:noFill/>
        </p:spPr>
        <p:txBody>
          <a:bodyPr wrap="square" rtlCol="0">
            <a:spAutoFit/>
          </a:bodyPr>
          <a:lstStyle/>
          <a:p>
            <a:r>
              <a:rPr lang="en-US" sz="1200" dirty="0" smtClean="0"/>
              <a:t>Last month, observed T </a:t>
            </a:r>
            <a:r>
              <a:rPr lang="en-US" sz="1200" dirty="0" err="1" smtClean="0"/>
              <a:t>anom</a:t>
            </a:r>
            <a:r>
              <a:rPr lang="en-US" sz="1200" dirty="0" smtClean="0"/>
              <a:t> are </a:t>
            </a:r>
            <a:r>
              <a:rPr lang="en-US" sz="1200" b="1" u="sng" dirty="0" smtClean="0">
                <a:solidFill>
                  <a:srgbClr val="FF0000"/>
                </a:solidFill>
              </a:rPr>
              <a:t>opposite</a:t>
            </a:r>
            <a:r>
              <a:rPr lang="en-US" sz="1200" dirty="0" smtClean="0"/>
              <a:t> of the    La Nina Composites!! This month? Not quite La Nina –</a:t>
            </a:r>
            <a:r>
              <a:rPr lang="en-US" sz="1200" dirty="0" err="1" smtClean="0"/>
              <a:t>ish</a:t>
            </a:r>
            <a:r>
              <a:rPr lang="en-US" sz="1200" dirty="0" smtClean="0"/>
              <a:t>!!</a:t>
            </a:r>
            <a:endParaRPr lang="en-US" sz="1200" dirty="0"/>
          </a:p>
        </p:txBody>
      </p:sp>
      <p:pic>
        <p:nvPicPr>
          <p:cNvPr id="11266" name="Picture 2" descr="https://www.cpc.ncep.noaa.gov/products/tanal/30day/mean/20210131.30day.mean.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8" y="1"/>
            <a:ext cx="49825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319280"/>
            <a:ext cx="4254623" cy="328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H="1">
            <a:off x="4191000" y="1828800"/>
            <a:ext cx="3657600" cy="1905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477000" y="1828800"/>
            <a:ext cx="1409700" cy="2667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pic>
        <p:nvPicPr>
          <p:cNvPr id="4" name="Picture 2" descr="https://www.cpc.ncep.noaa.gov/products/tanal/30day/mean/20210228.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 y="0"/>
            <a:ext cx="485830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29200" y="1720334"/>
            <a:ext cx="3886200" cy="923330"/>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r>
              <a:rPr lang="en-US" u="sng" dirty="0" smtClean="0"/>
              <a:t>!!</a:t>
            </a:r>
          </a:p>
          <a:p>
            <a:r>
              <a:rPr lang="en-US" u="sng" dirty="0" smtClean="0"/>
              <a:t>From  Jan –&gt; Feb -&gt; Mar</a:t>
            </a:r>
            <a:endParaRPr lang="en-US" u="sng" dirty="0"/>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06110"/>
            <a:ext cx="4038600" cy="325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78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 y="13895"/>
            <a:ext cx="4487166" cy="618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8727" y="4758822"/>
            <a:ext cx="2421673" cy="183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05" y="4774460"/>
            <a:ext cx="2133559" cy="1823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907" y="45868"/>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1445" y="11219"/>
            <a:ext cx="2316555"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8"/>
              </a:rPr>
              <a:t>https://fsapps.nwcg.gov/</a:t>
            </a:r>
            <a:endParaRPr lang="en-US" sz="1400" dirty="0"/>
          </a:p>
        </p:txBody>
      </p:sp>
      <p:pic>
        <p:nvPicPr>
          <p:cNvPr id="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2760" y="11219"/>
            <a:ext cx="2321240"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4648200" y="4724400"/>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83380" y="134779"/>
            <a:ext cx="1236820" cy="276999"/>
          </a:xfrm>
          <a:prstGeom prst="rect">
            <a:avLst/>
          </a:prstGeom>
          <a:noFill/>
        </p:spPr>
        <p:txBody>
          <a:bodyPr wrap="square" rtlCol="0">
            <a:spAutoFit/>
          </a:bodyPr>
          <a:lstStyle/>
          <a:p>
            <a:r>
              <a:rPr lang="en-US" sz="1200" b="1" dirty="0">
                <a:solidFill>
                  <a:srgbClr val="FF0000"/>
                </a:solidFill>
              </a:rPr>
              <a:t>2</a:t>
            </a:r>
            <a:r>
              <a:rPr lang="en-US" sz="1200" b="1" dirty="0" smtClean="0">
                <a:solidFill>
                  <a:srgbClr val="FF0000"/>
                </a:solidFill>
              </a:rPr>
              <a:t> MONTHs ago</a:t>
            </a:r>
            <a:endParaRPr lang="en-US" sz="1200" b="1" dirty="0">
              <a:solidFill>
                <a:srgbClr val="FF0000"/>
              </a:solidFill>
            </a:endParaRPr>
          </a:p>
        </p:txBody>
      </p:sp>
      <p:sp>
        <p:nvSpPr>
          <p:cNvPr id="11" name="TextBox 10"/>
          <p:cNvSpPr txBox="1"/>
          <p:nvPr/>
        </p:nvSpPr>
        <p:spPr>
          <a:xfrm>
            <a:off x="2510612" y="4909066"/>
            <a:ext cx="2078115" cy="584775"/>
          </a:xfrm>
          <a:prstGeom prst="rect">
            <a:avLst/>
          </a:prstGeom>
          <a:noFill/>
        </p:spPr>
        <p:txBody>
          <a:bodyPr wrap="square" rtlCol="0">
            <a:spAutoFit/>
          </a:bodyPr>
          <a:lstStyle/>
          <a:p>
            <a:r>
              <a:rPr lang="en-US" sz="1600" dirty="0" smtClean="0">
                <a:solidFill>
                  <a:srgbClr val="FF0000"/>
                </a:solidFill>
              </a:rPr>
              <a:t>Many CA  reservoirs are at low levels”!! </a:t>
            </a:r>
            <a:endParaRPr lang="en-US" sz="1600" dirty="0">
              <a:solidFill>
                <a:srgbClr val="FF0000"/>
              </a:solidFill>
            </a:endParaRPr>
          </a:p>
        </p:txBody>
      </p:sp>
      <p:sp>
        <p:nvSpPr>
          <p:cNvPr id="9217" name="TextBox 9216"/>
          <p:cNvSpPr txBox="1"/>
          <p:nvPr/>
        </p:nvSpPr>
        <p:spPr>
          <a:xfrm>
            <a:off x="6324600" y="5923746"/>
            <a:ext cx="677405" cy="477054"/>
          </a:xfrm>
          <a:prstGeom prst="rect">
            <a:avLst/>
          </a:prstGeom>
          <a:noFill/>
        </p:spPr>
        <p:txBody>
          <a:bodyPr wrap="square" rtlCol="0">
            <a:spAutoFit/>
          </a:bodyPr>
          <a:lstStyle/>
          <a:p>
            <a:r>
              <a:rPr lang="en-US" sz="1600" b="1" dirty="0" smtClean="0"/>
              <a:t>85 %</a:t>
            </a:r>
          </a:p>
          <a:p>
            <a:r>
              <a:rPr lang="en-US" sz="900" b="1" dirty="0"/>
              <a:t>o</a:t>
            </a:r>
            <a:r>
              <a:rPr lang="en-US" sz="900" b="1" dirty="0" smtClean="0"/>
              <a:t>f  AVG!</a:t>
            </a:r>
            <a:endParaRPr lang="en-US" sz="900" b="1" dirty="0"/>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pic>
        <p:nvPicPr>
          <p:cNvPr id="14340" name="Picture 4" descr="Forecast Fire Danger Rating Continental Ma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3865" y="3023371"/>
            <a:ext cx="2330136" cy="1735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131897"/>
            <a:ext cx="4648200" cy="738664"/>
          </a:xfrm>
          <a:prstGeom prst="rect">
            <a:avLst/>
          </a:prstGeom>
          <a:noFill/>
        </p:spPr>
        <p:txBody>
          <a:bodyPr wrap="square" rtlCol="0">
            <a:spAutoFit/>
          </a:bodyPr>
          <a:lstStyle/>
          <a:p>
            <a:r>
              <a:rPr lang="en-US" sz="1400" b="1" dirty="0" smtClean="0"/>
              <a:t>Because of </a:t>
            </a:r>
            <a:r>
              <a:rPr lang="en-US" sz="1400" b="1" dirty="0"/>
              <a:t>L</a:t>
            </a:r>
            <a:r>
              <a:rPr lang="en-US" sz="1400" b="1" dirty="0" smtClean="0"/>
              <a:t>a Nina and from conditions even before La Nina, water reservoir levels are low!! If La Nina continues onto second year, this year, it will be a major problem!!</a:t>
            </a:r>
            <a:endParaRPr lang="en-US" sz="1400" b="1" dirty="0"/>
          </a:p>
        </p:txBody>
      </p:sp>
      <p:pic>
        <p:nvPicPr>
          <p:cNvPr id="1229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3234" y="6629400"/>
            <a:ext cx="2382916" cy="19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Forecast Fire Danger Rating Continental Ma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5800" y="3048000"/>
            <a:ext cx="2318064" cy="172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drought considerably improved.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1" y="4495800"/>
            <a:ext cx="954364" cy="1015663"/>
          </a:xfrm>
          <a:prstGeom prst="rect">
            <a:avLst/>
          </a:prstGeom>
          <a:noFill/>
        </p:spPr>
        <p:txBody>
          <a:bodyPr wrap="square" rtlCol="0">
            <a:spAutoFit/>
          </a:bodyPr>
          <a:lstStyle/>
          <a:p>
            <a:r>
              <a:rPr lang="en-US" u="sng" dirty="0" smtClean="0"/>
              <a:t>Note:</a:t>
            </a:r>
          </a:p>
          <a:p>
            <a:r>
              <a:rPr lang="en-US" sz="1400" dirty="0" smtClean="0"/>
              <a:t>CA,</a:t>
            </a:r>
          </a:p>
          <a:p>
            <a:r>
              <a:rPr lang="en-US" sz="1400" dirty="0" smtClean="0"/>
              <a:t>TX</a:t>
            </a:r>
            <a:r>
              <a:rPr lang="en-US" sz="1400" dirty="0" smtClean="0"/>
              <a:t>,</a:t>
            </a:r>
            <a:endParaRPr lang="en-US" sz="1400" dirty="0" smtClean="0"/>
          </a:p>
          <a:p>
            <a:r>
              <a:rPr lang="en-US" sz="1400" dirty="0" smtClean="0"/>
              <a:t>Northeast</a:t>
            </a:r>
            <a:endParaRPr lang="en-US" sz="1400" dirty="0"/>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48200" y="4495800"/>
            <a:ext cx="1845423" cy="1384995"/>
          </a:xfrm>
          <a:prstGeom prst="rect">
            <a:avLst/>
          </a:prstGeom>
          <a:noFill/>
        </p:spPr>
        <p:txBody>
          <a:bodyPr wrap="square" rtlCol="0">
            <a:spAutoFit/>
          </a:bodyPr>
          <a:lstStyle/>
          <a:p>
            <a:r>
              <a:rPr lang="en-US" sz="1400" dirty="0" smtClean="0"/>
              <a:t>Overall, similar streamflow conditions in the south and west . </a:t>
            </a:r>
            <a:r>
              <a:rPr lang="en-US" sz="1400" u="sng" dirty="0" smtClean="0"/>
              <a:t>The white areas in maps (left) indicate no data or frozen land.</a:t>
            </a:r>
            <a:endParaRPr lang="en-US" sz="1400" u="sng" dirty="0"/>
          </a:p>
        </p:txBody>
      </p:sp>
      <p:pic>
        <p:nvPicPr>
          <p:cNvPr id="15362"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999" y="0"/>
            <a:ext cx="3416451" cy="216223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999" y="2082675"/>
            <a:ext cx="3416452" cy="21853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6813" y="2577881"/>
            <a:ext cx="2572942" cy="166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6324600" y="3223685"/>
            <a:ext cx="2209800" cy="165311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70911" y="3874532"/>
            <a:ext cx="2277689"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1" y="4215450"/>
            <a:ext cx="3416450" cy="2185350"/>
          </a:xfrm>
          <a:prstGeom prst="rect">
            <a:avLst/>
          </a:prstGeom>
          <a:noFill/>
          <a:extLst>
            <a:ext uri="{909E8E84-426E-40DD-AFC4-6F175D3DCCD1}">
              <a14:hiddenFill xmlns:a14="http://schemas.microsoft.com/office/drawing/2010/main">
                <a:solidFill>
                  <a:srgbClr val="FFFFFF"/>
                </a:solidFill>
              </a14:hiddenFill>
            </a:ext>
          </a:extLst>
        </p:spPr>
      </p:pic>
      <p:sp>
        <p:nvSpPr>
          <p:cNvPr id="34" name="Arc 33"/>
          <p:cNvSpPr/>
          <p:nvPr/>
        </p:nvSpPr>
        <p:spPr>
          <a:xfrm>
            <a:off x="2895600" y="395287"/>
            <a:ext cx="711474" cy="4405312"/>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31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1" y="4324457"/>
            <a:ext cx="2681780" cy="174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386709" y="-1525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196709" y="990600"/>
            <a:ext cx="2947291" cy="549381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several months, </a:t>
            </a:r>
            <a:r>
              <a:rPr lang="en-US" sz="1300" u="sng" dirty="0" smtClean="0">
                <a:latin typeface="Trebuchet MS" panose="020B0603020202020204" pitchFamily="34" charset="0"/>
              </a:rPr>
              <a:t>drought area &amp; severity has overall generally just about the same. </a:t>
            </a:r>
            <a:r>
              <a:rPr lang="en-US" sz="1300" dirty="0" smtClean="0">
                <a:latin typeface="Trebuchet MS" panose="020B0603020202020204" pitchFamily="34" charset="0"/>
              </a:rPr>
              <a:t>The worse drought conditions are in the border areas of states  AZ, NV, UT, CO, and OR, CA and western TX. These are regions are part of the  long term drought.</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drought in the Dakotas, MT, Wyoming, Nebraska, Kansas and vicinity which developed in the last year continues to hang in </a:t>
            </a:r>
            <a:r>
              <a:rPr lang="en-US" sz="1300" dirty="0" smtClean="0">
                <a:latin typeface="Trebuchet MS" panose="020B0603020202020204" pitchFamily="34" charset="0"/>
              </a:rPr>
              <a:t>there. Next months rain crucial! </a:t>
            </a:r>
            <a:endParaRPr lang="en-US" sz="1300" dirty="0" smtClean="0">
              <a:latin typeface="Trebuchet MS" panose="020B0603020202020204" pitchFamily="34" charset="0"/>
            </a:endParaRP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About </a:t>
            </a:r>
            <a:r>
              <a:rPr lang="en-US" sz="1300" dirty="0" smtClean="0">
                <a:latin typeface="Trebuchet MS" panose="020B0603020202020204" pitchFamily="34" charset="0"/>
              </a:rPr>
              <a:t>70 </a:t>
            </a:r>
            <a:r>
              <a:rPr lang="en-US" sz="1300" dirty="0" smtClean="0">
                <a:latin typeface="Trebuchet MS" panose="020B0603020202020204" pitchFamily="34" charset="0"/>
              </a:rPr>
              <a:t>%  of the country is experiencing category D1 or worse drought </a:t>
            </a:r>
            <a:r>
              <a:rPr lang="en-US" sz="1300" dirty="0" smtClean="0">
                <a:latin typeface="Trebuchet MS" panose="020B0603020202020204" pitchFamily="34" charset="0"/>
              </a:rPr>
              <a:t>condition (next side!)</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Is Drought </a:t>
            </a:r>
            <a:r>
              <a:rPr lang="en-US" sz="1300" dirty="0" smtClean="0">
                <a:latin typeface="Trebuchet MS" panose="020B0603020202020204" pitchFamily="34" charset="0"/>
              </a:rPr>
              <a:t>in </a:t>
            </a:r>
            <a:r>
              <a:rPr lang="en-US" sz="1300" dirty="0" smtClean="0">
                <a:latin typeface="Trebuchet MS" panose="020B0603020202020204" pitchFamily="34" charset="0"/>
              </a:rPr>
              <a:t>parts of the New England states trying to make a come back ?  Parts of MI/IN/OH/PA ??      Developing </a:t>
            </a:r>
            <a:r>
              <a:rPr lang="en-US" sz="1300" dirty="0" smtClean="0">
                <a:latin typeface="Trebuchet MS" panose="020B0603020202020204" pitchFamily="34" charset="0"/>
              </a:rPr>
              <a:t>dryness in parts of Gulf coast </a:t>
            </a:r>
            <a:r>
              <a:rPr lang="en-US" sz="1300" dirty="0" smtClean="0">
                <a:latin typeface="Trebuchet MS" panose="020B0603020202020204" pitchFamily="34" charset="0"/>
              </a:rPr>
              <a:t>states (see later slides!)</a:t>
            </a:r>
            <a:endParaRPr lang="en-US" sz="1300" dirty="0" smtClean="0">
              <a:latin typeface="Trebuchet MS" panose="020B0603020202020204" pitchFamily="34" charset="0"/>
            </a:endParaRPr>
          </a:p>
        </p:txBody>
      </p:sp>
      <p:sp>
        <p:nvSpPr>
          <p:cNvPr id="3081" name="TextBox 17"/>
          <p:cNvSpPr txBox="1">
            <a:spLocks noChangeArrowheads="1"/>
          </p:cNvSpPr>
          <p:nvPr/>
        </p:nvSpPr>
        <p:spPr bwMode="auto">
          <a:xfrm>
            <a:off x="1547905" y="3460068"/>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4530650" y="2607731"/>
            <a:ext cx="1133644" cy="369332"/>
          </a:xfrm>
          <a:prstGeom prst="rect">
            <a:avLst/>
          </a:prstGeom>
          <a:noFill/>
        </p:spPr>
        <p:txBody>
          <a:bodyPr wrap="none" rtlCol="0">
            <a:spAutoFit/>
          </a:bodyPr>
          <a:lstStyle/>
          <a:p>
            <a:r>
              <a:rPr lang="en-US" dirty="0" smtClean="0"/>
              <a:t>December</a:t>
            </a:r>
            <a:endParaRPr lang="en-US" dirty="0"/>
          </a:p>
        </p:txBody>
      </p:sp>
      <p:sp>
        <p:nvSpPr>
          <p:cNvPr id="28" name="TextBox 27"/>
          <p:cNvSpPr txBox="1"/>
          <p:nvPr/>
        </p:nvSpPr>
        <p:spPr>
          <a:xfrm>
            <a:off x="4394103" y="4601508"/>
            <a:ext cx="1270191" cy="369332"/>
          </a:xfrm>
          <a:prstGeom prst="rect">
            <a:avLst/>
          </a:prstGeom>
          <a:noFill/>
        </p:spPr>
        <p:txBody>
          <a:bodyPr wrap="square" rtlCol="0">
            <a:spAutoFit/>
          </a:bodyPr>
          <a:lstStyle/>
          <a:p>
            <a:r>
              <a:rPr lang="en-US" dirty="0"/>
              <a:t> </a:t>
            </a:r>
            <a:r>
              <a:rPr lang="en-US" dirty="0" smtClean="0"/>
              <a:t>November</a:t>
            </a:r>
            <a:endParaRPr lang="en-US" dirty="0"/>
          </a:p>
        </p:txBody>
      </p:sp>
      <p:sp>
        <p:nvSpPr>
          <p:cNvPr id="2" name="TextBox 1"/>
          <p:cNvSpPr txBox="1"/>
          <p:nvPr/>
        </p:nvSpPr>
        <p:spPr>
          <a:xfrm>
            <a:off x="6196710" y="0"/>
            <a:ext cx="2871092" cy="1015663"/>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4" name="TextBox 23"/>
          <p:cNvSpPr txBox="1"/>
          <p:nvPr/>
        </p:nvSpPr>
        <p:spPr>
          <a:xfrm>
            <a:off x="4530650" y="504587"/>
            <a:ext cx="902811" cy="369332"/>
          </a:xfrm>
          <a:prstGeom prst="rect">
            <a:avLst/>
          </a:prstGeom>
          <a:noFill/>
        </p:spPr>
        <p:txBody>
          <a:bodyPr wrap="none" rtlCol="0">
            <a:spAutoFit/>
          </a:bodyPr>
          <a:lstStyle/>
          <a:p>
            <a:r>
              <a:rPr lang="en-US" dirty="0" smtClean="0"/>
              <a:t>January</a:t>
            </a:r>
            <a:endParaRPr lang="en-US" dirty="0"/>
          </a:p>
        </p:txBody>
      </p:sp>
      <p:pic>
        <p:nvPicPr>
          <p:cNvPr id="22" name="Picture 21"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4970840"/>
            <a:ext cx="2286001" cy="1676400"/>
          </a:xfrm>
          <a:prstGeom prst="rect">
            <a:avLst/>
          </a:prstGeom>
          <a:noFill/>
          <a:ln>
            <a:noFill/>
          </a:ln>
        </p:spPr>
      </p:pic>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481" y="2977063"/>
            <a:ext cx="2295229" cy="1704675"/>
          </a:xfrm>
          <a:prstGeom prst="rect">
            <a:avLst/>
          </a:prstGeom>
          <a:noFill/>
          <a:ln>
            <a:noFill/>
          </a:ln>
        </p:spPr>
      </p:pic>
      <p:sp>
        <p:nvSpPr>
          <p:cNvPr id="29" name="TextBox 28"/>
          <p:cNvSpPr txBox="1"/>
          <p:nvPr/>
        </p:nvSpPr>
        <p:spPr>
          <a:xfrm>
            <a:off x="1284303" y="172894"/>
            <a:ext cx="1018227" cy="369332"/>
          </a:xfrm>
          <a:prstGeom prst="rect">
            <a:avLst/>
          </a:prstGeom>
          <a:noFill/>
        </p:spPr>
        <p:txBody>
          <a:bodyPr wrap="none" rtlCol="0">
            <a:spAutoFit/>
          </a:bodyPr>
          <a:lstStyle/>
          <a:p>
            <a:r>
              <a:rPr lang="en-US" dirty="0" smtClean="0"/>
              <a:t>February</a:t>
            </a:r>
            <a:endParaRPr lang="en-US" dirty="0"/>
          </a:p>
        </p:txBody>
      </p:sp>
      <p:pic>
        <p:nvPicPr>
          <p:cNvPr id="30" name="Picture 29"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199" y="900837"/>
            <a:ext cx="2286001" cy="1695797"/>
          </a:xfrm>
          <a:prstGeom prst="rect">
            <a:avLst/>
          </a:prstGeom>
          <a:noFill/>
          <a:ln>
            <a:noFill/>
          </a:ln>
        </p:spPr>
      </p:pic>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30765"/>
            <a:ext cx="3810000" cy="2895600"/>
          </a:xfrm>
          <a:prstGeom prst="rect">
            <a:avLst/>
          </a:prstGeom>
          <a:noFill/>
          <a:ln>
            <a:noFill/>
          </a:ln>
        </p:spPr>
      </p:pic>
      <p:sp>
        <p:nvSpPr>
          <p:cNvPr id="4" name="TextBox 3"/>
          <p:cNvSpPr txBox="1"/>
          <p:nvPr/>
        </p:nvSpPr>
        <p:spPr>
          <a:xfrm>
            <a:off x="838199" y="3460068"/>
            <a:ext cx="914400" cy="369332"/>
          </a:xfrm>
          <a:prstGeom prst="rect">
            <a:avLst/>
          </a:prstGeom>
          <a:noFill/>
        </p:spPr>
        <p:txBody>
          <a:bodyPr wrap="square" rtlCol="0">
            <a:spAutoFit/>
          </a:bodyPr>
          <a:lstStyle/>
          <a:p>
            <a:r>
              <a:rPr lang="en-US" dirty="0" smtClean="0"/>
              <a:t>March</a:t>
            </a:r>
            <a:endParaRPr lang="en-US" dirty="0"/>
          </a:p>
        </p:txBody>
      </p:sp>
      <p:pic>
        <p:nvPicPr>
          <p:cNvPr id="31" name="Picture 3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829400"/>
            <a:ext cx="3810000" cy="288763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0" y="3118302"/>
            <a:ext cx="4444517" cy="289126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www.cpc.ncep.noaa.gov/products/Drought/Figures/smp/ens_smp_delt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 y="-1"/>
            <a:ext cx="4463752" cy="29037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cpc.ncep.noaa.gov/products/Drought/Figures/smp/ens_smp_delta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95400"/>
            <a:ext cx="4415901" cy="2872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18969" y="5466546"/>
            <a:ext cx="3733800" cy="954107"/>
          </a:xfrm>
          <a:prstGeom prst="rect">
            <a:avLst/>
          </a:prstGeom>
          <a:noFill/>
        </p:spPr>
        <p:txBody>
          <a:bodyPr wrap="square" rtlCol="0">
            <a:spAutoFit/>
          </a:bodyPr>
          <a:lstStyle/>
          <a:p>
            <a:r>
              <a:rPr lang="en-US" sz="1400" dirty="0" smtClean="0"/>
              <a:t>Western half, mostly straightforward</a:t>
            </a:r>
            <a:r>
              <a:rPr lang="en-US" sz="1400" dirty="0" smtClean="0"/>
              <a:t>!</a:t>
            </a:r>
          </a:p>
          <a:p>
            <a:endParaRPr lang="en-US" sz="1400" dirty="0" smtClean="0"/>
          </a:p>
          <a:p>
            <a:r>
              <a:rPr lang="en-US" sz="1400" dirty="0" smtClean="0"/>
              <a:t>MI, OH/PA border region &amp;</a:t>
            </a:r>
            <a:endParaRPr lang="en-US" sz="1400" dirty="0" smtClean="0"/>
          </a:p>
          <a:p>
            <a:r>
              <a:rPr lang="en-US" sz="1400" dirty="0" smtClean="0"/>
              <a:t>Northeastern US – re-emerging drought??</a:t>
            </a:r>
            <a:endParaRPr lang="en-US" sz="1400" dirty="0" smtClean="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sp>
        <p:nvSpPr>
          <p:cNvPr id="6" name="Rectangle 5"/>
          <p:cNvSpPr/>
          <p:nvPr/>
        </p:nvSpPr>
        <p:spPr>
          <a:xfrm>
            <a:off x="2057400" y="4267200"/>
            <a:ext cx="1371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82283" y="3276600"/>
            <a:ext cx="1371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21</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22</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927602413"/>
              </p:ext>
            </p:extLst>
          </p:nvPr>
        </p:nvGraphicFramePr>
        <p:xfrm>
          <a:off x="381000" y="152400"/>
          <a:ext cx="8305800" cy="6413388"/>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11 March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rgbClr val="0033CC"/>
                          </a:solidFill>
                          <a:effectLst/>
                          <a:latin typeface="Arial" pitchFamily="34" charset="0"/>
                          <a:ea typeface="+mn-ea"/>
                          <a:cs typeface="+mn-cs"/>
                        </a:rPr>
                        <a:t>There is a ~60% chance of a transition from La Niña to ENSO-Neutral during the Northern Hemisphere spring 2021 (April-June).</a:t>
                      </a:r>
                    </a:p>
                    <a:p>
                      <a:pPr marL="0" marR="0" indent="0" algn="ctr"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a:t>
                      </a:r>
                    </a:p>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Forecasting ENSO status during – transition – esp. during</a:t>
                      </a:r>
                      <a:r>
                        <a:rPr lang="en-US" sz="1800" b="1" i="0" kern="1200" baseline="0" dirty="0" smtClean="0">
                          <a:solidFill>
                            <a:srgbClr val="0033CC"/>
                          </a:solidFill>
                          <a:effectLst/>
                          <a:latin typeface="Arial" pitchFamily="34" charset="0"/>
                          <a:ea typeface="+mn-ea"/>
                          <a:cs typeface="+mn-cs"/>
                        </a:rPr>
                        <a:t> - transition months? – generally difficult!!</a:t>
                      </a:r>
                      <a:endParaRPr lang="en-US" sz="1800" u="sng"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689949" y="614808"/>
            <a:ext cx="3920651" cy="18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76200" y="614808"/>
            <a:ext cx="4343400" cy="60907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89948" y="2438400"/>
            <a:ext cx="3949503" cy="213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5486400" y="1752600"/>
            <a:ext cx="2971800" cy="0"/>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689949" y="4648200"/>
            <a:ext cx="3949502"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419600" y="990600"/>
            <a:ext cx="4648200" cy="1815882"/>
          </a:xfrm>
          <a:prstGeom prst="rect">
            <a:avLst/>
          </a:prstGeom>
          <a:noFill/>
        </p:spPr>
        <p:txBody>
          <a:bodyPr wrap="square" rtlCol="0">
            <a:spAutoFit/>
          </a:bodyPr>
          <a:lstStyle/>
          <a:p>
            <a:r>
              <a:rPr lang="en-US" sz="1600" dirty="0" smtClean="0"/>
              <a:t>Central and eastern tropical SST and subsurface exhibit cold La Nina conditions!! </a:t>
            </a:r>
          </a:p>
          <a:p>
            <a:endParaRPr lang="en-US" sz="1600" dirty="0" smtClean="0"/>
          </a:p>
          <a:p>
            <a:r>
              <a:rPr lang="en-US" sz="1600" dirty="0" smtClean="0"/>
              <a:t>There really is this  </a:t>
            </a:r>
            <a:r>
              <a:rPr lang="en-US" sz="1600" b="1" dirty="0" smtClean="0"/>
              <a:t>tug-of-war</a:t>
            </a:r>
            <a:r>
              <a:rPr lang="en-US" sz="1600" dirty="0" smtClean="0"/>
              <a:t> between the </a:t>
            </a:r>
            <a:r>
              <a:rPr lang="en-US" sz="1600" b="1" dirty="0" smtClean="0"/>
              <a:t>stubborn </a:t>
            </a:r>
            <a:r>
              <a:rPr lang="en-US" sz="1600" dirty="0" smtClean="0"/>
              <a:t>sub-surface cold waters in the central/east </a:t>
            </a:r>
            <a:r>
              <a:rPr lang="en-US" sz="1600" dirty="0"/>
              <a:t>E</a:t>
            </a:r>
            <a:r>
              <a:rPr lang="en-US" sz="1600" dirty="0" smtClean="0"/>
              <a:t>q. Pacific</a:t>
            </a:r>
          </a:p>
          <a:p>
            <a:r>
              <a:rPr lang="en-US" sz="1600" dirty="0" smtClean="0"/>
              <a:t>associated with La Nina </a:t>
            </a:r>
            <a:r>
              <a:rPr lang="en-US" sz="1600" b="1" dirty="0" smtClean="0"/>
              <a:t>and</a:t>
            </a:r>
            <a:r>
              <a:rPr lang="en-US" sz="1600" dirty="0" smtClean="0"/>
              <a:t> the </a:t>
            </a:r>
            <a:r>
              <a:rPr lang="en-US" sz="1600" b="1" dirty="0" smtClean="0"/>
              <a:t>encroaching</a:t>
            </a:r>
            <a:r>
              <a:rPr lang="en-US" sz="1600" dirty="0" smtClean="0"/>
              <a:t> warm waters in the deep west Pacific!!</a:t>
            </a:r>
            <a:endParaRPr lang="en-US" sz="1600" dirty="0"/>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76200"/>
            <a:ext cx="4114800" cy="6629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390900"/>
            <a:ext cx="4653972" cy="2171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February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March  </a:t>
            </a:r>
            <a:r>
              <a:rPr lang="en-US" altLang="en-US" sz="1800" dirty="0">
                <a:latin typeface="Times New Roman" pitchFamily="18" charset="0"/>
              </a:rPr>
              <a:t>CPC/IRI forecast</a:t>
            </a:r>
          </a:p>
        </p:txBody>
      </p:sp>
      <p:sp>
        <p:nvSpPr>
          <p:cNvPr id="2" name="TextBox 1"/>
          <p:cNvSpPr txBox="1"/>
          <p:nvPr/>
        </p:nvSpPr>
        <p:spPr>
          <a:xfrm>
            <a:off x="53266" y="6343080"/>
            <a:ext cx="8610600" cy="523220"/>
          </a:xfrm>
          <a:prstGeom prst="rect">
            <a:avLst/>
          </a:prstGeom>
          <a:noFill/>
        </p:spPr>
        <p:txBody>
          <a:bodyPr wrap="square" rtlCol="0">
            <a:spAutoFit/>
          </a:bodyPr>
          <a:lstStyle/>
          <a:p>
            <a:r>
              <a:rPr lang="en-US" sz="1400" b="1" u="sng" dirty="0" smtClean="0">
                <a:solidFill>
                  <a:srgbClr val="0033CC"/>
                </a:solidFill>
              </a:rPr>
              <a:t>Is la Nina really on its way out? Or Will it linger in some form? See CPC consolidated above!! </a:t>
            </a:r>
          </a:p>
          <a:p>
            <a:r>
              <a:rPr lang="en-US" sz="1400" b="1" u="sng" dirty="0" smtClean="0">
                <a:solidFill>
                  <a:srgbClr val="0033CC"/>
                </a:solidFill>
              </a:rPr>
              <a:t>2/3 of all La </a:t>
            </a:r>
            <a:r>
              <a:rPr lang="en-US" sz="1400" b="1" u="sng" dirty="0" err="1" smtClean="0">
                <a:solidFill>
                  <a:srgbClr val="0033CC"/>
                </a:solidFill>
              </a:rPr>
              <a:t>Ninas</a:t>
            </a:r>
            <a:r>
              <a:rPr lang="en-US" sz="1400" b="1" u="sng" dirty="0" smtClean="0">
                <a:solidFill>
                  <a:srgbClr val="0033CC"/>
                </a:solidFill>
              </a:rPr>
              <a:t> are multiyear La </a:t>
            </a:r>
            <a:r>
              <a:rPr lang="en-US" sz="1400" b="1" u="sng" dirty="0" err="1" smtClean="0">
                <a:solidFill>
                  <a:srgbClr val="0033CC"/>
                </a:solidFill>
              </a:rPr>
              <a:t>Ninas</a:t>
            </a:r>
            <a:r>
              <a:rPr lang="en-US" sz="1400" b="1" u="sng" dirty="0" smtClean="0">
                <a:solidFill>
                  <a:srgbClr val="0033CC"/>
                </a:solidFill>
              </a:rPr>
              <a:t>!!  ?</a:t>
            </a:r>
            <a:r>
              <a:rPr lang="en-US" sz="1400" b="1" u="sng" dirty="0" smtClean="0">
                <a:solidFill>
                  <a:srgbClr val="0033CC"/>
                </a:solidFill>
              </a:rPr>
              <a:t> </a:t>
            </a:r>
            <a:endParaRPr lang="en-US" sz="1400" b="1" u="sng" dirty="0" smtClean="0">
              <a:solidFill>
                <a:srgbClr val="0033CC"/>
              </a:solidFill>
            </a:endParaRPr>
          </a:p>
        </p:txBody>
      </p:sp>
      <p:pic>
        <p:nvPicPr>
          <p:cNvPr id="8194" name="Picture 2" descr="https://iri.columbia.edu/wp-content/uploads/2021/0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6402"/>
            <a:ext cx="4114800" cy="26833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ri.columbia.edu/wp-content/uploads/2021/01/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7642" y="228600"/>
            <a:ext cx="4308628" cy="290143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iri.columbia.edu/wp-content/uploads/2021/03/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56" y="3581400"/>
            <a:ext cx="4114430" cy="274295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40" name="Picture 4" descr="https://iri.columbia.edu/wp-content/uploads/2021/02/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642" y="3319778"/>
            <a:ext cx="4346358" cy="3023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0" y="4067175"/>
            <a:ext cx="3786498" cy="244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descr="Latest 3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0" y="41706"/>
            <a:ext cx="3791436" cy="3728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2181" y="3886200"/>
            <a:ext cx="1521819"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  We still have many days to go in the month</a:t>
            </a:r>
            <a:r>
              <a:rPr lang="en-US" sz="1400" b="1" dirty="0" smtClean="0">
                <a:sym typeface="Wingdings" panose="05000000000000000000" pitchFamily="2" charset="2"/>
              </a:rPr>
              <a:t>.</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Feb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(Mar)/</a:t>
            </a:r>
            <a:r>
              <a:rPr lang="en-US" altLang="en-US" sz="2400" kern="0" dirty="0"/>
              <a:t>Seasonal </a:t>
            </a:r>
            <a:r>
              <a:rPr lang="en-US" altLang="en-US" sz="2400" kern="0" dirty="0" smtClean="0"/>
              <a:t>(MAM)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Feb 28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p:nvPr/>
        </p:nvSpPr>
        <p:spPr>
          <a:xfrm>
            <a:off x="3294520" y="1230966"/>
            <a:ext cx="748053" cy="4849128"/>
          </a:xfrm>
          <a:prstGeom prst="arc">
            <a:avLst>
              <a:gd name="adj1" fmla="val 16138290"/>
              <a:gd name="adj2" fmla="val 554506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2" name="Picture 4" descr="Latest 90 Day Precipitation Outl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589" y="2781709"/>
            <a:ext cx="3794019" cy="373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52238"/>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81473" y="482025"/>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5388746" y="1900535"/>
            <a:ext cx="3395201" cy="923330"/>
          </a:xfrm>
          <a:prstGeom prst="rect">
            <a:avLst/>
          </a:prstGeom>
          <a:noFill/>
        </p:spPr>
        <p:txBody>
          <a:bodyPr wrap="square" rtlCol="0">
            <a:spAutoFit/>
          </a:bodyPr>
          <a:lstStyle/>
          <a:p>
            <a:r>
              <a:rPr lang="en-US" dirty="0" smtClean="0"/>
              <a:t>Precip amounts in this region varies highly from one model run to next!! </a:t>
            </a:r>
            <a:endParaRPr lang="en-US"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1574"/>
            <a:ext cx="4837524" cy="49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5575" y="5267860"/>
            <a:ext cx="3425823" cy="1323439"/>
          </a:xfrm>
          <a:prstGeom prst="rect">
            <a:avLst/>
          </a:prstGeom>
          <a:noFill/>
        </p:spPr>
        <p:txBody>
          <a:bodyPr wrap="square" rtlCol="0">
            <a:spAutoFit/>
          </a:bodyPr>
          <a:lstStyle/>
          <a:p>
            <a:r>
              <a:rPr lang="en-US" sz="1600" dirty="0" smtClean="0"/>
              <a:t>Based on this </a:t>
            </a:r>
            <a:r>
              <a:rPr lang="en-US" sz="1600" dirty="0" err="1" smtClean="0"/>
              <a:t>fcst</a:t>
            </a:r>
            <a:r>
              <a:rPr lang="en-US" sz="1600" dirty="0" smtClean="0"/>
              <a:t>, southern CA, most of FL, and parts of MT &amp; Dakotas – little chance of precip in </a:t>
            </a:r>
            <a:r>
              <a:rPr lang="en-US" sz="1600" dirty="0"/>
              <a:t>t</a:t>
            </a:r>
            <a:r>
              <a:rPr lang="en-US" sz="1600" dirty="0" smtClean="0"/>
              <a:t>he short term.</a:t>
            </a:r>
          </a:p>
          <a:p>
            <a:endParaRPr lang="en-US" sz="1600" dirty="0" smtClean="0"/>
          </a:p>
          <a:p>
            <a:r>
              <a:rPr lang="en-US" sz="1600" dirty="0" smtClean="0"/>
              <a:t>Very little relief in the </a:t>
            </a:r>
            <a:r>
              <a:rPr lang="en-US" sz="1600" dirty="0"/>
              <a:t>s</a:t>
            </a:r>
            <a:r>
              <a:rPr lang="en-US" sz="1600" dirty="0" smtClean="0"/>
              <a:t>outhwest!</a:t>
            </a:r>
            <a:endParaRPr lang="en-US" sz="1600" dirty="0"/>
          </a:p>
        </p:txBody>
      </p:sp>
      <p:pic>
        <p:nvPicPr>
          <p:cNvPr id="12290" name="Picture 2" descr="https://www.wpc.ncep.noaa.gov/qpf/p168i.gif?1615847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2" y="7936"/>
            <a:ext cx="4335204" cy="30400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3810000" y="312738"/>
            <a:ext cx="914400" cy="3730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uthuvel.Chelliah\Desktop\Drought-Temporary\mod.redonly.us.4panel.fordrought.briefing.recent.1wk,2wk,3wks,1mon.rain.fcst_to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399"/>
            <a:ext cx="8610600" cy="66516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1066800" y="3197423"/>
            <a:ext cx="7036293" cy="307777"/>
          </a:xfrm>
          <a:prstGeom prst="rect">
            <a:avLst/>
          </a:prstGeom>
        </p:spPr>
        <p:txBody>
          <a:bodyPr wrap="square">
            <a:spAutoFit/>
          </a:bodyPr>
          <a:lstStyle/>
          <a:p>
            <a:r>
              <a:rPr lang="en-US" sz="1400" u="sng" dirty="0" smtClean="0">
                <a:solidFill>
                  <a:srgbClr val="FF0000"/>
                </a:solidFill>
              </a:rPr>
              <a:t>From European Center (</a:t>
            </a:r>
            <a:r>
              <a:rPr lang="en-US" sz="1400" u="sng" dirty="0">
                <a:solidFill>
                  <a:srgbClr val="FF0000"/>
                </a:solidFill>
              </a:rPr>
              <a:t>EC) </a:t>
            </a:r>
            <a:r>
              <a:rPr lang="en-US" sz="1400" u="sng" dirty="0" smtClean="0">
                <a:solidFill>
                  <a:srgbClr val="FF0000"/>
                </a:solidFill>
              </a:rPr>
              <a:t>Precip forecast </a:t>
            </a:r>
            <a:r>
              <a:rPr lang="en-US" sz="1400" u="sng" dirty="0">
                <a:solidFill>
                  <a:srgbClr val="FF0000"/>
                </a:solidFill>
              </a:rPr>
              <a:t>(</a:t>
            </a:r>
            <a:r>
              <a:rPr lang="en-US" sz="1400" b="1" u="sng" dirty="0" smtClean="0">
                <a:solidFill>
                  <a:srgbClr val="FF0000"/>
                </a:solidFill>
              </a:rPr>
              <a:t>made yesterday, 15 </a:t>
            </a:r>
            <a:r>
              <a:rPr lang="en-US" sz="1400" b="1" u="sng" dirty="0" smtClean="0">
                <a:solidFill>
                  <a:srgbClr val="FF0000"/>
                </a:solidFill>
              </a:rPr>
              <a:t>Mar.</a:t>
            </a:r>
            <a:r>
              <a:rPr lang="en-US" sz="1400" u="sng" dirty="0" smtClean="0">
                <a:solidFill>
                  <a:srgbClr val="FF0000"/>
                </a:solidFill>
              </a:rPr>
              <a:t>)</a:t>
            </a:r>
            <a:r>
              <a:rPr lang="en-US" sz="1400" b="1" u="sng" dirty="0" smtClean="0">
                <a:solidFill>
                  <a:srgbClr val="FF0000"/>
                </a:solidFill>
              </a:rPr>
              <a:t> </a:t>
            </a:r>
            <a:r>
              <a:rPr lang="en-US" sz="1400" b="1" u="sng" dirty="0">
                <a:solidFill>
                  <a:srgbClr val="FF0000"/>
                </a:solidFill>
              </a:rPr>
              <a:t>for </a:t>
            </a:r>
            <a:r>
              <a:rPr lang="en-US" sz="1400" b="1" u="sng" dirty="0" smtClean="0">
                <a:solidFill>
                  <a:srgbClr val="FF0000"/>
                </a:solidFill>
              </a:rPr>
              <a:t>next 30 days.</a:t>
            </a:r>
            <a:r>
              <a:rPr lang="en-US" sz="1400" u="sng" dirty="0" smtClean="0">
                <a:solidFill>
                  <a:srgbClr val="FF0000"/>
                </a:solidFill>
              </a:rPr>
              <a:t> </a:t>
            </a:r>
            <a:endParaRPr lang="en-US" sz="1400" dirty="0"/>
          </a:p>
        </p:txBody>
      </p:sp>
    </p:spTree>
    <p:extLst>
      <p:ext uri="{BB962C8B-B14F-4D97-AF65-F5344CB8AC3E}">
        <p14:creationId xmlns:p14="http://schemas.microsoft.com/office/powerpoint/2010/main" val="106354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uthuvel.Chelliah\Desktop\Drought-Temporary\mod.redonly.us.4panel.fordrought.briefing.recent.1wk,2wk,3wks,1mon.rain.fcst_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8686800" cy="67105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cxnSp>
        <p:nvCxnSpPr>
          <p:cNvPr id="4" name="Straight Arrow Connector 3"/>
          <p:cNvCxnSpPr/>
          <p:nvPr/>
        </p:nvCxnSpPr>
        <p:spPr>
          <a:xfrm flipV="1">
            <a:off x="2819400" y="2403899"/>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886200" y="1524000"/>
            <a:ext cx="1524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3400" y="2057400"/>
            <a:ext cx="457200" cy="5028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447800" y="762000"/>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66800" y="3197423"/>
            <a:ext cx="7036293" cy="307777"/>
          </a:xfrm>
          <a:prstGeom prst="rect">
            <a:avLst/>
          </a:prstGeom>
        </p:spPr>
        <p:txBody>
          <a:bodyPr wrap="square">
            <a:spAutoFit/>
          </a:bodyPr>
          <a:lstStyle/>
          <a:p>
            <a:r>
              <a:rPr lang="en-US" sz="1400" u="sng" dirty="0" smtClean="0">
                <a:solidFill>
                  <a:srgbClr val="FF0000"/>
                </a:solidFill>
              </a:rPr>
              <a:t>From European Center (</a:t>
            </a:r>
            <a:r>
              <a:rPr lang="en-US" sz="1400" u="sng" dirty="0">
                <a:solidFill>
                  <a:srgbClr val="FF0000"/>
                </a:solidFill>
              </a:rPr>
              <a:t>EC) </a:t>
            </a:r>
            <a:r>
              <a:rPr lang="en-US" sz="1400" u="sng" dirty="0" smtClean="0">
                <a:solidFill>
                  <a:srgbClr val="FF0000"/>
                </a:solidFill>
              </a:rPr>
              <a:t>Precip forecast </a:t>
            </a:r>
            <a:r>
              <a:rPr lang="en-US" sz="1400" u="sng" dirty="0">
                <a:solidFill>
                  <a:srgbClr val="FF0000"/>
                </a:solidFill>
              </a:rPr>
              <a:t>(</a:t>
            </a:r>
            <a:r>
              <a:rPr lang="en-US" sz="1400" b="1" u="sng" dirty="0" smtClean="0">
                <a:solidFill>
                  <a:srgbClr val="FF0000"/>
                </a:solidFill>
              </a:rPr>
              <a:t>made yesterday, 15 </a:t>
            </a:r>
            <a:r>
              <a:rPr lang="en-US" sz="1400" b="1" u="sng" dirty="0" smtClean="0">
                <a:solidFill>
                  <a:srgbClr val="FF0000"/>
                </a:solidFill>
              </a:rPr>
              <a:t>Mar.</a:t>
            </a:r>
            <a:r>
              <a:rPr lang="en-US" sz="1400" u="sng" dirty="0" smtClean="0">
                <a:solidFill>
                  <a:srgbClr val="FF0000"/>
                </a:solidFill>
              </a:rPr>
              <a:t>)</a:t>
            </a:r>
            <a:r>
              <a:rPr lang="en-US" sz="1400" b="1" u="sng" dirty="0" smtClean="0">
                <a:solidFill>
                  <a:srgbClr val="FF0000"/>
                </a:solidFill>
              </a:rPr>
              <a:t> </a:t>
            </a:r>
            <a:r>
              <a:rPr lang="en-US" sz="1400" b="1" u="sng" dirty="0">
                <a:solidFill>
                  <a:srgbClr val="FF0000"/>
                </a:solidFill>
              </a:rPr>
              <a:t>for </a:t>
            </a:r>
            <a:r>
              <a:rPr lang="en-US" sz="1400" b="1" u="sng" dirty="0" smtClean="0">
                <a:solidFill>
                  <a:srgbClr val="FF0000"/>
                </a:solidFill>
              </a:rPr>
              <a:t>next 30 days.</a:t>
            </a:r>
            <a:r>
              <a:rPr lang="en-US" sz="1400" u="sng" dirty="0" smtClean="0">
                <a:solidFill>
                  <a:srgbClr val="FF0000"/>
                </a:solidFill>
              </a:rPr>
              <a:t> </a:t>
            </a:r>
            <a:endParaRPr lang="en-US" sz="1400" dirty="0"/>
          </a:p>
        </p:txBody>
      </p:sp>
    </p:spTree>
    <p:extLst>
      <p:ext uri="{BB962C8B-B14F-4D97-AF65-F5344CB8AC3E}">
        <p14:creationId xmlns:p14="http://schemas.microsoft.com/office/powerpoint/2010/main" val="200419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Feb 2021- May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02/18/21</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March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02/28/21</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a:t>
            </a:r>
            <a:r>
              <a:rPr lang="en-US" sz="1500" u="sng" dirty="0" smtClean="0">
                <a:solidFill>
                  <a:srgbClr val="FF0000"/>
                </a:solidFill>
              </a:rPr>
              <a:t>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this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152400" y="4267200"/>
            <a:ext cx="4724400" cy="2462213"/>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outlooks, except in the southeast. New  Drought is expected to emerge in the Southeast, and it is beginning to happen. Will that happen?</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The </a:t>
            </a:r>
            <a:r>
              <a:rPr lang="en-US" sz="1400" dirty="0" smtClean="0"/>
              <a:t>La </a:t>
            </a:r>
            <a:r>
              <a:rPr lang="en-US" sz="1400" dirty="0" smtClean="0"/>
              <a:t>Nina and the associated below normal precip. across the southwest </a:t>
            </a:r>
            <a:r>
              <a:rPr lang="en-US" sz="1400" dirty="0" smtClean="0"/>
              <a:t>worsened the drought </a:t>
            </a:r>
            <a:r>
              <a:rPr lang="en-US" sz="1400" dirty="0" smtClean="0"/>
              <a:t>affected </a:t>
            </a:r>
            <a:r>
              <a:rPr lang="en-US" sz="1400" dirty="0" smtClean="0"/>
              <a:t>areas</a:t>
            </a:r>
            <a:r>
              <a:rPr lang="en-US" sz="1400" dirty="0"/>
              <a:t> </a:t>
            </a:r>
            <a:r>
              <a:rPr lang="en-US" sz="1400" dirty="0" smtClean="0"/>
              <a:t>in the SW.</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We cautioned last month of possibly developing/recurring dryness in the New England states and along OH/PA border  and of course Gulf states!</a:t>
            </a:r>
            <a:endParaRPr lang="en-US" sz="1400" dirty="0"/>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541" y="3429000"/>
            <a:ext cx="4074459" cy="3148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2" y="533400"/>
            <a:ext cx="4467687" cy="345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uthuvel.Chelliah\Desktop\Drought-Temporary\mod.redonly.us.4panel.fordrought.briefing.future.including.future.EC.fcst.perc4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76"/>
            <a:ext cx="8763000" cy="67694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3" name="TextBox 2"/>
          <p:cNvSpPr txBox="1"/>
          <p:nvPr/>
        </p:nvSpPr>
        <p:spPr>
          <a:xfrm>
            <a:off x="4724400" y="129219"/>
            <a:ext cx="4038600" cy="954107"/>
          </a:xfrm>
          <a:prstGeom prst="rect">
            <a:avLst/>
          </a:prstGeom>
          <a:noFill/>
        </p:spPr>
        <p:txBody>
          <a:bodyPr wrap="square" rtlCol="0">
            <a:spAutoFit/>
          </a:bodyPr>
          <a:lstStyle/>
          <a:p>
            <a:r>
              <a:rPr lang="en-US" sz="1400" dirty="0" smtClean="0">
                <a:solidFill>
                  <a:srgbClr val="FF0000"/>
                </a:solidFill>
              </a:rPr>
              <a:t>Looking back from future </a:t>
            </a:r>
            <a:r>
              <a:rPr lang="en-US" sz="1400" dirty="0" smtClean="0">
                <a:solidFill>
                  <a:srgbClr val="FF0000"/>
                </a:solidFill>
              </a:rPr>
              <a:t>(13 </a:t>
            </a:r>
            <a:r>
              <a:rPr lang="en-US" sz="1400" dirty="0" smtClean="0">
                <a:solidFill>
                  <a:srgbClr val="FF0000"/>
                </a:solidFill>
              </a:rPr>
              <a:t>Apr</a:t>
            </a:r>
            <a:r>
              <a:rPr lang="en-US" sz="1400" dirty="0" smtClean="0">
                <a:solidFill>
                  <a:srgbClr val="FF0000"/>
                </a:solidFill>
              </a:rPr>
              <a:t>) </a:t>
            </a:r>
            <a:r>
              <a:rPr lang="en-US" sz="1400" dirty="0" smtClean="0">
                <a:solidFill>
                  <a:srgbClr val="FF0000"/>
                </a:solidFill>
              </a:rPr>
              <a:t>how 60 days and 90 days precip percentile will look, </a:t>
            </a:r>
            <a:r>
              <a:rPr lang="en-US" sz="1400" u="sng" dirty="0" smtClean="0">
                <a:solidFill>
                  <a:srgbClr val="FF0000"/>
                </a:solidFill>
              </a:rPr>
              <a:t>including the 1- month European Center(EC) forecast </a:t>
            </a:r>
            <a:r>
              <a:rPr lang="en-US" sz="1400" u="sng" dirty="0">
                <a:solidFill>
                  <a:srgbClr val="FF0000"/>
                </a:solidFill>
              </a:rPr>
              <a:t>(</a:t>
            </a:r>
            <a:r>
              <a:rPr lang="en-US" sz="1400" b="1" u="sng" dirty="0">
                <a:solidFill>
                  <a:srgbClr val="FF0000"/>
                </a:solidFill>
              </a:rPr>
              <a:t>made </a:t>
            </a:r>
            <a:r>
              <a:rPr lang="en-US" sz="1400" b="1" u="sng" dirty="0" smtClean="0">
                <a:solidFill>
                  <a:srgbClr val="FF0000"/>
                </a:solidFill>
              </a:rPr>
              <a:t>yesterday, </a:t>
            </a:r>
            <a:r>
              <a:rPr lang="en-US" sz="1400" b="1" u="sng" dirty="0" smtClean="0">
                <a:solidFill>
                  <a:srgbClr val="FF0000"/>
                </a:solidFill>
              </a:rPr>
              <a:t>15 </a:t>
            </a:r>
            <a:r>
              <a:rPr lang="en-US" sz="1400" b="1" u="sng" dirty="0" smtClean="0">
                <a:solidFill>
                  <a:srgbClr val="FF0000"/>
                </a:solidFill>
              </a:rPr>
              <a:t>Mar</a:t>
            </a:r>
            <a:r>
              <a:rPr lang="en-US" sz="1400" u="sng" dirty="0" smtClean="0">
                <a:solidFill>
                  <a:srgbClr val="FF0000"/>
                </a:solidFill>
              </a:rPr>
              <a:t>) </a:t>
            </a:r>
            <a:r>
              <a:rPr lang="en-US" sz="1400" u="sng" dirty="0" smtClean="0">
                <a:solidFill>
                  <a:srgbClr val="FF0000"/>
                </a:solidFill>
              </a:rPr>
              <a:t>precip amounts.</a:t>
            </a:r>
            <a:endParaRPr lang="en-US" sz="1400" u="sng" dirty="0">
              <a:solidFill>
                <a:srgbClr val="FF0000"/>
              </a:solidFill>
            </a:endParaRPr>
          </a:p>
        </p:txBody>
      </p:sp>
      <p:sp>
        <p:nvSpPr>
          <p:cNvPr id="4" name="Rectangle 3"/>
          <p:cNvSpPr/>
          <p:nvPr/>
        </p:nvSpPr>
        <p:spPr>
          <a:xfrm>
            <a:off x="4572000" y="32004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3400" y="45720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5181600"/>
            <a:ext cx="3581400" cy="1323439"/>
          </a:xfrm>
          <a:prstGeom prst="rect">
            <a:avLst/>
          </a:prstGeom>
          <a:noFill/>
        </p:spPr>
        <p:txBody>
          <a:bodyPr wrap="square" rtlCol="0">
            <a:spAutoFit/>
          </a:bodyPr>
          <a:lstStyle/>
          <a:p>
            <a:r>
              <a:rPr lang="en-US" sz="1600" dirty="0" smtClean="0"/>
              <a:t>Possible developing drought in parts </a:t>
            </a:r>
            <a:r>
              <a:rPr lang="en-US" sz="1600" dirty="0" smtClean="0"/>
              <a:t>of AL/FL  </a:t>
            </a:r>
            <a:r>
              <a:rPr lang="en-US" sz="1600" dirty="0" smtClean="0"/>
              <a:t>in the next month/season? (See also 3-4-5 months precip deficits in this region, earlier slides 7/8 </a:t>
            </a:r>
            <a:r>
              <a:rPr lang="en-US" sz="1600" dirty="0" smtClean="0"/>
              <a:t>!)  </a:t>
            </a:r>
          </a:p>
          <a:p>
            <a:r>
              <a:rPr lang="en-US" sz="1600" dirty="0" smtClean="0"/>
              <a:t>- NOT indicative of long term drought!!</a:t>
            </a:r>
            <a:endParaRPr lang="en-US" sz="1600" dirty="0"/>
          </a:p>
        </p:txBody>
      </p:sp>
    </p:spTree>
    <p:extLst>
      <p:ext uri="{BB962C8B-B14F-4D97-AF65-F5344CB8AC3E}">
        <p14:creationId xmlns:p14="http://schemas.microsoft.com/office/powerpoint/2010/main" val="2418241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66"/>
            <a:ext cx="3781349" cy="3505512"/>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31</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(Mar)/</a:t>
            </a:r>
            <a:r>
              <a:rPr lang="en-US" altLang="en-US" sz="2400" kern="0" dirty="0"/>
              <a:t>Seasonal </a:t>
            </a:r>
            <a:r>
              <a:rPr lang="en-US" altLang="en-US" sz="2400" kern="0" dirty="0" smtClean="0"/>
              <a:t>(MAM)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168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Jan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Feb 28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6200"/>
            <a:ext cx="3781349" cy="291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descr="Latest 90 Day Temperature Outl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09594"/>
            <a:ext cx="4572000" cy="419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Apr</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AMJ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sp>
        <p:nvSpPr>
          <p:cNvPr id="21506" name="Title 1"/>
          <p:cNvSpPr>
            <a:spLocks noGrp="1"/>
          </p:cNvSpPr>
          <p:nvPr>
            <p:ph type="title"/>
          </p:nvPr>
        </p:nvSpPr>
        <p:spPr>
          <a:xfrm>
            <a:off x="35814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362200"/>
            <a:ext cx="1204157" cy="1600438"/>
          </a:xfrm>
          <a:prstGeom prst="rect">
            <a:avLst/>
          </a:prstGeom>
          <a:noFill/>
        </p:spPr>
        <p:txBody>
          <a:bodyPr wrap="square" rtlCol="0">
            <a:spAutoFit/>
          </a:bodyPr>
          <a:lstStyle/>
          <a:p>
            <a:r>
              <a:rPr lang="en-US" sz="1400" dirty="0" smtClean="0"/>
              <a:t>Much of the country is warm except in the Northwest. The south is WARM+</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554"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84"/>
            <a:ext cx="3886200" cy="3002089"/>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669" y="24180"/>
            <a:ext cx="3914330" cy="302382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 y="3200401"/>
            <a:ext cx="3915790" cy="3024948"/>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669" y="3276600"/>
            <a:ext cx="3914331"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152400"/>
            <a:ext cx="8763000" cy="369332"/>
          </a:xfrm>
          <a:prstGeom prst="rect">
            <a:avLst/>
          </a:prstGeom>
          <a:noFill/>
        </p:spPr>
        <p:txBody>
          <a:bodyPr wrap="square" rtlCol="0">
            <a:spAutoFit/>
          </a:bodyPr>
          <a:lstStyle/>
          <a:p>
            <a:r>
              <a:rPr lang="en-US" dirty="0" smtClean="0"/>
              <a:t>Agreement/Disagreement among the various NMME models’ AMJ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521732"/>
            <a:ext cx="8801100" cy="603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91400" y="5486400"/>
            <a:ext cx="4572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7" name="TextBox 6"/>
          <p:cNvSpPr txBox="1"/>
          <p:nvPr/>
        </p:nvSpPr>
        <p:spPr>
          <a:xfrm>
            <a:off x="7696200" y="5086290"/>
            <a:ext cx="1295400" cy="1384995"/>
          </a:xfrm>
          <a:prstGeom prst="rect">
            <a:avLst/>
          </a:prstGeom>
          <a:noFill/>
        </p:spPr>
        <p:txBody>
          <a:bodyPr wrap="square" rtlCol="0">
            <a:spAutoFit/>
          </a:bodyPr>
          <a:lstStyle/>
          <a:p>
            <a:r>
              <a:rPr lang="en-US" sz="1400" dirty="0" smtClean="0"/>
              <a:t>Why is IMME so different from NMME models? What models are in there?</a:t>
            </a:r>
            <a:endParaRPr lang="en-US" sz="1400" dirty="0"/>
          </a:p>
        </p:txBody>
      </p:sp>
      <p:cxnSp>
        <p:nvCxnSpPr>
          <p:cNvPr id="9" name="Straight Arrow Connector 8"/>
          <p:cNvCxnSpPr/>
          <p:nvPr/>
        </p:nvCxnSpPr>
        <p:spPr>
          <a:xfrm flipH="1">
            <a:off x="7467600" y="5334000"/>
            <a:ext cx="68580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2187714"/>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sp>
        <p:nvSpPr>
          <p:cNvPr id="3" name="TextBox 2"/>
          <p:cNvSpPr txBox="1"/>
          <p:nvPr/>
        </p:nvSpPr>
        <p:spPr>
          <a:xfrm>
            <a:off x="7075503" y="3246090"/>
            <a:ext cx="1981200" cy="3108543"/>
          </a:xfrm>
          <a:prstGeom prst="rect">
            <a:avLst/>
          </a:prstGeom>
          <a:noFill/>
        </p:spPr>
        <p:txBody>
          <a:bodyPr wrap="square" rtlCol="0">
            <a:spAutoFit/>
          </a:bodyPr>
          <a:lstStyle/>
          <a:p>
            <a:r>
              <a:rPr lang="en-US" sz="1400" dirty="0" smtClean="0"/>
              <a:t>The SPI6 </a:t>
            </a:r>
            <a:r>
              <a:rPr lang="en-US" sz="1400" dirty="0" err="1" smtClean="0"/>
              <a:t>fcsts</a:t>
            </a:r>
            <a:r>
              <a:rPr lang="en-US" sz="1400" dirty="0" smtClean="0"/>
              <a:t> made last month vs. this month based on NMME models’ precip </a:t>
            </a:r>
            <a:r>
              <a:rPr lang="en-US" sz="1400" dirty="0" err="1" smtClean="0"/>
              <a:t>fcst</a:t>
            </a:r>
            <a:r>
              <a:rPr lang="en-US" sz="1400" dirty="0" smtClean="0"/>
              <a:t>. </a:t>
            </a:r>
            <a:r>
              <a:rPr lang="en-US" sz="1400" u="sng" dirty="0" smtClean="0"/>
              <a:t>suggests continuation of drought in the south and west,  in </a:t>
            </a:r>
            <a:r>
              <a:rPr lang="en-US" sz="1400" u="sng" dirty="0"/>
              <a:t>t</a:t>
            </a:r>
            <a:r>
              <a:rPr lang="en-US" sz="1400" u="sng" dirty="0" smtClean="0"/>
              <a:t>he upper Midwest. Possible total drought removal in the Pacific NW and NE.   </a:t>
            </a:r>
            <a:r>
              <a:rPr lang="en-US" sz="1400" u="sng" dirty="0"/>
              <a:t>P</a:t>
            </a:r>
            <a:r>
              <a:rPr lang="en-US" sz="1400" u="sng" dirty="0" smtClean="0"/>
              <a:t>ossibility of  developing dry/drought conditions in the SE by end of </a:t>
            </a:r>
            <a:r>
              <a:rPr lang="en-US" sz="1400" u="sng" dirty="0" err="1" smtClean="0"/>
              <a:t>fcst</a:t>
            </a:r>
            <a:r>
              <a:rPr lang="en-US" sz="1400" u="sng" dirty="0" smtClean="0"/>
              <a:t> season.</a:t>
            </a:r>
            <a:endParaRPr lang="en-US" sz="1400" u="sng"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1472"/>
          <a:stretch/>
        </p:blipFill>
        <p:spPr bwMode="auto">
          <a:xfrm>
            <a:off x="25155" y="368906"/>
            <a:ext cx="2298946" cy="572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334" y="6031468"/>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600" y="6488668"/>
            <a:ext cx="3733801" cy="369332"/>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255428" y="6610781"/>
            <a:ext cx="342901" cy="13403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lc="http://schemas.openxmlformats.org/drawingml/2006/lockedCanvas" xmlns:a16="http://schemas.microsoft.com/office/drawing/2014/main" xmlns="" id="{0635B9DB-562A-D94A-B3D6-27570F43A255}"/>
              </a:ext>
            </a:extLst>
          </p:cNvPr>
          <p:cNvPicPr>
            <a:picLocks noChangeAspect="1"/>
          </p:cNvPicPr>
          <p:nvPr/>
        </p:nvPicPr>
        <p:blipFill rotWithShape="1">
          <a:blip r:embed="rId5"/>
          <a:srcRect l="32841" t="2692"/>
          <a:stretch/>
        </p:blipFill>
        <p:spPr>
          <a:xfrm>
            <a:off x="2393888" y="344649"/>
            <a:ext cx="4735621" cy="5598951"/>
          </a:xfrm>
          <a:prstGeom prst="rect">
            <a:avLst/>
          </a:prstGeom>
        </p:spPr>
      </p:pic>
      <p:sp>
        <p:nvSpPr>
          <p:cNvPr id="13" name="Rectangle 12"/>
          <p:cNvSpPr/>
          <p:nvPr/>
        </p:nvSpPr>
        <p:spPr>
          <a:xfrm>
            <a:off x="2400299"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89088" y="411480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03/09/2021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1219200"/>
            <a:ext cx="669721" cy="5210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9"/>
          <p:cNvSpPr txBox="1">
            <a:spLocks noChangeArrowheads="1"/>
          </p:cNvSpPr>
          <p:nvPr/>
        </p:nvSpPr>
        <p:spPr bwMode="auto">
          <a:xfrm>
            <a:off x="42035"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3423" y="1066800"/>
            <a:ext cx="3507177" cy="261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755" y="1219200"/>
            <a:ext cx="4283779" cy="511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9789" y="4320210"/>
            <a:ext cx="3505413" cy="233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95535" y="40386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52400"/>
            <a:ext cx="9067800" cy="67056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800" b="1" dirty="0" smtClean="0">
                <a:solidFill>
                  <a:srgbClr val="FF0000"/>
                </a:solidFill>
                <a:latin typeface="Trebuchet MS" panose="020B0603020202020204" pitchFamily="34" charset="0"/>
              </a:rPr>
              <a:t>:</a:t>
            </a:r>
            <a:endParaRPr lang="en-US" alt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Over the last several months, </a:t>
            </a:r>
            <a:r>
              <a:rPr lang="en-US" sz="1300" u="sng" dirty="0">
                <a:latin typeface="Trebuchet MS" panose="020B0603020202020204" pitchFamily="34" charset="0"/>
              </a:rPr>
              <a:t>drought area &amp; severity has overall generally just about the same. </a:t>
            </a:r>
            <a:r>
              <a:rPr lang="en-US" sz="1300" dirty="0">
                <a:latin typeface="Trebuchet MS" panose="020B0603020202020204" pitchFamily="34" charset="0"/>
              </a:rPr>
              <a:t>The worse drought conditions are in the border areas of states  AZ, NV, UT, CO, and OR, CA and western TX. </a:t>
            </a:r>
            <a:r>
              <a:rPr lang="en-US" sz="1300" dirty="0" smtClean="0">
                <a:latin typeface="Trebuchet MS" panose="020B0603020202020204" pitchFamily="34" charset="0"/>
              </a:rPr>
              <a:t>These </a:t>
            </a:r>
            <a:r>
              <a:rPr lang="en-US" sz="1300" dirty="0">
                <a:latin typeface="Trebuchet MS" panose="020B0603020202020204" pitchFamily="34" charset="0"/>
              </a:rPr>
              <a:t>regions are part of the  long term drought</a:t>
            </a:r>
            <a:r>
              <a:rPr lang="en-US" sz="1300" dirty="0" smtClean="0">
                <a:latin typeface="Trebuchet MS" panose="020B0603020202020204" pitchFamily="34" charset="0"/>
              </a:rPr>
              <a:t>.</a:t>
            </a:r>
          </a:p>
          <a:p>
            <a:pPr marL="285750" indent="-285750">
              <a:buFont typeface="Arial" panose="020B0604020202020204" pitchFamily="34" charset="0"/>
              <a:buChar char="•"/>
            </a:pPr>
            <a:r>
              <a:rPr lang="en-US" sz="1300" dirty="0">
                <a:latin typeface="Trebuchet MS" panose="020B0603020202020204" pitchFamily="34" charset="0"/>
              </a:rPr>
              <a:t>The drought in the Dakotas, MT, Wyoming, Nebraska, Kansas and vicinity which developed in the last year continues to hang in there. Next months rain crucial! </a:t>
            </a:r>
          </a:p>
          <a:p>
            <a:pPr marL="285750" indent="-285750">
              <a:buFont typeface="Arial" panose="020B0604020202020204" pitchFamily="34" charset="0"/>
              <a:buChar char="•"/>
            </a:pPr>
            <a:r>
              <a:rPr lang="en-US" sz="1300" dirty="0">
                <a:latin typeface="Trebuchet MS" panose="020B0603020202020204" pitchFamily="34" charset="0"/>
              </a:rPr>
              <a:t>About 70 %  of the country is experiencing category D1 or worse drought </a:t>
            </a:r>
            <a:r>
              <a:rPr lang="en-US" sz="1300" dirty="0" smtClean="0">
                <a:latin typeface="Trebuchet MS" panose="020B0603020202020204" pitchFamily="34" charset="0"/>
              </a:rPr>
              <a:t>condition.</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Is Drought in parts of the New England states trying to make a come back ?  Parts of MI/IN/OH/PA ?? </a:t>
            </a:r>
            <a:r>
              <a:rPr lang="en-US" sz="1300" dirty="0" smtClean="0">
                <a:latin typeface="Trebuchet MS" panose="020B0603020202020204" pitchFamily="34" charset="0"/>
              </a:rPr>
              <a:t>  </a:t>
            </a:r>
            <a:r>
              <a:rPr lang="en-US" sz="1300" dirty="0">
                <a:latin typeface="Trebuchet MS" panose="020B0603020202020204" pitchFamily="34" charset="0"/>
              </a:rPr>
              <a:t>Developing dryness in parts of Gulf coast </a:t>
            </a:r>
            <a:r>
              <a:rPr lang="en-US" sz="1300" dirty="0" smtClean="0">
                <a:latin typeface="Trebuchet MS" panose="020B0603020202020204" pitchFamily="34" charset="0"/>
              </a:rPr>
              <a:t>states.</a:t>
            </a:r>
            <a:endParaRPr lang="en-US" sz="1300" dirty="0" smtClean="0">
              <a:latin typeface="Trebuchet MS" panose="020B0603020202020204" pitchFamily="34" charset="0"/>
            </a:endParaRPr>
          </a:p>
          <a:p>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a:t>
            </a:r>
            <a:r>
              <a:rPr lang="en-US" sz="1300" dirty="0" smtClean="0">
                <a:latin typeface="Trebuchet MS" panose="020B0603020202020204" pitchFamily="34" charset="0"/>
              </a:rPr>
              <a:t>levels.  If </a:t>
            </a:r>
            <a:r>
              <a:rPr lang="en-US" sz="1300" dirty="0" smtClean="0">
                <a:latin typeface="Trebuchet MS" panose="020B0603020202020204" pitchFamily="34" charset="0"/>
              </a:rPr>
              <a:t>a second year La Nina remerge later this year (hope not!) it will worsen the water situation </a:t>
            </a:r>
            <a:r>
              <a:rPr lang="en-US" sz="1300" dirty="0" smtClean="0">
                <a:latin typeface="Trebuchet MS" panose="020B0603020202020204" pitchFamily="34" charset="0"/>
              </a:rPr>
              <a:t>much further</a:t>
            </a:r>
            <a:r>
              <a:rPr lang="en-US" sz="1300" dirty="0" smtClean="0">
                <a:latin typeface="Trebuchet MS" panose="020B0603020202020204" pitchFamily="34" charset="0"/>
              </a:rPr>
              <a:t>! </a:t>
            </a:r>
            <a:endParaRPr lang="en-US" sz="1300" dirty="0" smtClean="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endParaRPr lang="en-US" altLang="en-US" sz="1600" b="1" dirty="0">
              <a:solidFill>
                <a:srgbClr val="FF0000"/>
              </a:solidFill>
              <a:latin typeface="Trebuchet MS" panose="020B0603020202020204" pitchFamily="34" charset="0"/>
            </a:endParaRPr>
          </a:p>
          <a:p>
            <a:pPr marL="0" indent="0" eaLnBrk="1" fontAlgn="auto" hangingPunct="1">
              <a:spcBef>
                <a:spcPct val="50000"/>
              </a:spcBef>
              <a:spcAft>
                <a:spcPts val="0"/>
              </a:spcAft>
              <a:buNone/>
              <a:defRPr/>
            </a:pPr>
            <a:r>
              <a:rPr lang="en-US" sz="1300" b="1" kern="1200" dirty="0">
                <a:solidFill>
                  <a:srgbClr val="0033CC"/>
                </a:solidFill>
                <a:latin typeface="Trebuchet MS" panose="020B0603020202020204" pitchFamily="34" charset="0"/>
              </a:rPr>
              <a:t> </a:t>
            </a:r>
            <a:r>
              <a:rPr lang="en-US" sz="1300" b="1" kern="1200" dirty="0" smtClean="0">
                <a:solidFill>
                  <a:srgbClr val="0033CC"/>
                </a:solidFill>
                <a:latin typeface="Trebuchet MS" panose="020B0603020202020204" pitchFamily="34" charset="0"/>
              </a:rPr>
              <a:t>      There </a:t>
            </a:r>
            <a:r>
              <a:rPr lang="en-US" sz="1300" b="1" kern="1200" dirty="0">
                <a:solidFill>
                  <a:srgbClr val="0033CC"/>
                </a:solidFill>
                <a:latin typeface="Trebuchet MS" panose="020B0603020202020204" pitchFamily="34" charset="0"/>
              </a:rPr>
              <a:t>is a ~60% chance of a transition from La Niña to ENSO-Neutral during the Northern Hemisphere spring </a:t>
            </a:r>
            <a:r>
              <a:rPr lang="en-US" sz="1300" b="1" kern="1200" dirty="0" smtClean="0">
                <a:solidFill>
                  <a:srgbClr val="0033CC"/>
                </a:solidFill>
                <a:latin typeface="Trebuchet MS" panose="020B0603020202020204" pitchFamily="34" charset="0"/>
              </a:rPr>
              <a:t>   2021 </a:t>
            </a:r>
            <a:r>
              <a:rPr lang="en-US" sz="1300" b="1" kern="1200" dirty="0">
                <a:solidFill>
                  <a:srgbClr val="0033CC"/>
                </a:solidFill>
                <a:latin typeface="Trebuchet MS" panose="020B0603020202020204" pitchFamily="34" charset="0"/>
              </a:rPr>
              <a:t>(April-June</a:t>
            </a:r>
            <a:r>
              <a:rPr lang="en-US" sz="1300" b="1" kern="1200" dirty="0" smtClean="0">
                <a:solidFill>
                  <a:srgbClr val="0033CC"/>
                </a:solidFill>
                <a:latin typeface="Trebuchet MS" panose="020B0603020202020204" pitchFamily="34" charset="0"/>
              </a:rPr>
              <a:t>) – </a:t>
            </a:r>
            <a:r>
              <a:rPr lang="en-US" sz="1300" b="1" u="sng" kern="1200" dirty="0" smtClean="0">
                <a:solidFill>
                  <a:srgbClr val="0033CC"/>
                </a:solidFill>
                <a:latin typeface="Trebuchet MS" panose="020B0603020202020204" pitchFamily="34" charset="0"/>
              </a:rPr>
              <a:t>same </a:t>
            </a:r>
            <a:r>
              <a:rPr lang="en-US" sz="1300" b="1" u="sng" kern="1200" dirty="0" smtClean="0">
                <a:solidFill>
                  <a:srgbClr val="0033CC"/>
                </a:solidFill>
                <a:latin typeface="Trebuchet MS" panose="020B0603020202020204" pitchFamily="34" charset="0"/>
              </a:rPr>
              <a:t>La Nina advisory statement  </a:t>
            </a:r>
            <a:r>
              <a:rPr lang="en-US" sz="1300" b="1" u="sng" kern="1200" dirty="0" smtClean="0">
                <a:solidFill>
                  <a:srgbClr val="0033CC"/>
                </a:solidFill>
                <a:latin typeface="Trebuchet MS" panose="020B0603020202020204" pitchFamily="34" charset="0"/>
              </a:rPr>
              <a:t>from last month!! </a:t>
            </a:r>
            <a:endParaRPr lang="en-US" sz="1300" b="1" u="sng" kern="1200" dirty="0" smtClean="0">
              <a:solidFill>
                <a:srgbClr val="0033CC"/>
              </a:solidFill>
              <a:latin typeface="Trebuchet MS" panose="020B0603020202020204" pitchFamily="34" charset="0"/>
            </a:endParaRPr>
          </a:p>
          <a:p>
            <a:pPr marL="0" indent="0" eaLnBrk="1" fontAlgn="auto" hangingPunct="1">
              <a:spcBef>
                <a:spcPct val="50000"/>
              </a:spcBef>
              <a:spcAft>
                <a:spcPts val="0"/>
              </a:spcAft>
              <a:buNone/>
              <a:defRPr/>
            </a:pPr>
            <a:r>
              <a:rPr lang="en-US" altLang="en-US" sz="1600" b="1" dirty="0" smtClean="0">
                <a:solidFill>
                  <a:srgbClr val="FF0000"/>
                </a:solidFill>
              </a:rPr>
              <a:t>Prediction: </a:t>
            </a:r>
          </a:p>
          <a:p>
            <a:pPr marL="346075" lvl="1" indent="-346075"/>
            <a:r>
              <a:rPr lang="en-US" sz="1300" b="1" kern="1200" dirty="0">
                <a:solidFill>
                  <a:srgbClr val="0033CC"/>
                </a:solidFill>
                <a:latin typeface="Trebuchet MS" panose="020B0603020202020204" pitchFamily="34" charset="0"/>
              </a:rPr>
              <a:t>ENSO status during - </a:t>
            </a:r>
            <a:r>
              <a:rPr lang="en-US" sz="1300" b="1" kern="1200" dirty="0" smtClean="0">
                <a:solidFill>
                  <a:srgbClr val="0033CC"/>
                </a:solidFill>
                <a:latin typeface="Trebuchet MS" panose="020B0603020202020204" pitchFamily="34" charset="0"/>
              </a:rPr>
              <a:t>upcoming </a:t>
            </a:r>
            <a:r>
              <a:rPr lang="en-US" sz="1300" b="1" kern="1200" dirty="0">
                <a:solidFill>
                  <a:srgbClr val="0033CC"/>
                </a:solidFill>
                <a:latin typeface="Trebuchet MS" panose="020B0603020202020204" pitchFamily="34" charset="0"/>
              </a:rPr>
              <a:t>forecast season </a:t>
            </a:r>
            <a:r>
              <a:rPr lang="en-US" sz="1300" b="1" u="sng" kern="1200" dirty="0">
                <a:solidFill>
                  <a:srgbClr val="0033CC"/>
                </a:solidFill>
                <a:latin typeface="Trebuchet MS" panose="020B0603020202020204" pitchFamily="34" charset="0"/>
              </a:rPr>
              <a:t> </a:t>
            </a:r>
            <a:r>
              <a:rPr lang="en-US" sz="1300" b="1" u="sng" kern="1200" dirty="0" smtClean="0">
                <a:solidFill>
                  <a:srgbClr val="0033CC"/>
                </a:solidFill>
                <a:latin typeface="Trebuchet MS" panose="020B0603020202020204" pitchFamily="34" charset="0"/>
              </a:rPr>
              <a:t>April-May-June –is </a:t>
            </a:r>
            <a:r>
              <a:rPr lang="en-US" sz="1300" b="1" u="sng" kern="1200" dirty="0">
                <a:solidFill>
                  <a:srgbClr val="0033CC"/>
                </a:solidFill>
                <a:latin typeface="Trebuchet MS" panose="020B0603020202020204" pitchFamily="34" charset="0"/>
              </a:rPr>
              <a:t>tricky</a:t>
            </a:r>
            <a:r>
              <a:rPr lang="en-US" sz="1300" b="1" kern="1200" dirty="0" smtClean="0">
                <a:solidFill>
                  <a:srgbClr val="0033CC"/>
                </a:solidFill>
                <a:latin typeface="Trebuchet MS" panose="020B0603020202020204" pitchFamily="34" charset="0"/>
              </a:rPr>
              <a:t>!  both in terms of La Nina status and confidence in model forecasts of the associated impacts</a:t>
            </a:r>
            <a:r>
              <a:rPr lang="en-US" sz="1300" b="1" kern="1200" dirty="0" smtClean="0">
                <a:solidFill>
                  <a:srgbClr val="0033CC"/>
                </a:solidFill>
                <a:latin typeface="Trebuchet MS" panose="020B0603020202020204" pitchFamily="34" charset="0"/>
              </a:rPr>
              <a:t>! -  </a:t>
            </a:r>
            <a:r>
              <a:rPr lang="en-US" sz="1300" dirty="0">
                <a:solidFill>
                  <a:srgbClr val="0033CC"/>
                </a:solidFill>
                <a:latin typeface="Trebuchet MS" panose="020B0603020202020204" pitchFamily="34" charset="0"/>
              </a:rPr>
              <a:t>(Historically, </a:t>
            </a:r>
            <a:r>
              <a:rPr lang="en-US" sz="1300" dirty="0" smtClean="0">
                <a:solidFill>
                  <a:srgbClr val="0033CC"/>
                </a:solidFill>
                <a:latin typeface="Trebuchet MS" panose="020B0603020202020204" pitchFamily="34" charset="0"/>
              </a:rPr>
              <a:t>the </a:t>
            </a:r>
            <a:r>
              <a:rPr lang="en-US" sz="1300" dirty="0">
                <a:solidFill>
                  <a:srgbClr val="0033CC"/>
                </a:solidFill>
                <a:latin typeface="Trebuchet MS" panose="020B0603020202020204" pitchFamily="34" charset="0"/>
              </a:rPr>
              <a:t>likelihood of a La Nina to continue beyond the first year is </a:t>
            </a:r>
            <a:r>
              <a:rPr lang="en-US" sz="1300" dirty="0" smtClean="0">
                <a:solidFill>
                  <a:srgbClr val="0033CC"/>
                </a:solidFill>
                <a:latin typeface="Trebuchet MS" panose="020B0603020202020204" pitchFamily="34" charset="0"/>
              </a:rPr>
              <a:t> </a:t>
            </a:r>
            <a:r>
              <a:rPr lang="en-US" sz="1300" dirty="0">
                <a:solidFill>
                  <a:srgbClr val="0033CC"/>
                </a:solidFill>
                <a:latin typeface="Trebuchet MS" panose="020B0603020202020204" pitchFamily="34" charset="0"/>
              </a:rPr>
              <a:t>high</a:t>
            </a:r>
            <a:r>
              <a:rPr lang="en-US" sz="1300" dirty="0" smtClean="0">
                <a:solidFill>
                  <a:srgbClr val="0033CC"/>
                </a:solidFill>
                <a:latin typeface="Trebuchet MS" panose="020B0603020202020204" pitchFamily="34" charset="0"/>
              </a:rPr>
              <a:t>!!)</a:t>
            </a:r>
            <a:endParaRPr lang="en-US" sz="1300" kern="1200" dirty="0">
              <a:solidFill>
                <a:srgbClr val="0033CC"/>
              </a:solidFill>
              <a:latin typeface="Trebuchet MS" panose="020B0603020202020204" pitchFamily="34" charset="0"/>
            </a:endParaRPr>
          </a:p>
          <a:p>
            <a:pPr marL="346075" lvl="1" indent="-346075"/>
            <a:r>
              <a:rPr lang="en-US" sz="1300" kern="1200" dirty="0">
                <a:latin typeface="Trebuchet MS" panose="020B0603020202020204" pitchFamily="34" charset="0"/>
              </a:rPr>
              <a:t>T</a:t>
            </a:r>
            <a:r>
              <a:rPr lang="en-US" sz="1300" kern="1200" dirty="0" smtClean="0">
                <a:latin typeface="Trebuchet MS" panose="020B0603020202020204" pitchFamily="34" charset="0"/>
              </a:rPr>
              <a:t>he observed temperature and precipitation patterns </a:t>
            </a:r>
            <a:r>
              <a:rPr lang="en-US" sz="1300" kern="1200" dirty="0" smtClean="0">
                <a:latin typeface="Trebuchet MS" panose="020B0603020202020204" pitchFamily="34" charset="0"/>
              </a:rPr>
              <a:t>associated with the </a:t>
            </a:r>
            <a:r>
              <a:rPr lang="en-US" sz="1300" kern="1200" dirty="0" smtClean="0">
                <a:latin typeface="Trebuchet MS" panose="020B0603020202020204" pitchFamily="34" charset="0"/>
              </a:rPr>
              <a:t>La Nina, </a:t>
            </a:r>
            <a:r>
              <a:rPr lang="en-US" sz="1300" kern="1200" dirty="0" smtClean="0">
                <a:latin typeface="Trebuchet MS" panose="020B0603020202020204" pitchFamily="34" charset="0"/>
              </a:rPr>
              <a:t>so far, </a:t>
            </a:r>
            <a:r>
              <a:rPr lang="en-US" sz="1300" kern="1200" dirty="0" smtClean="0">
                <a:latin typeface="Trebuchet MS" panose="020B0603020202020204" pitchFamily="34" charset="0"/>
              </a:rPr>
              <a:t>are not quite canonical, except in the southwest with lower rainfall amounts, which has worsened the drought conditions there. </a:t>
            </a:r>
            <a:r>
              <a:rPr lang="en-US" sz="1300" dirty="0">
                <a:latin typeface="Trebuchet MS" panose="020B0603020202020204" pitchFamily="34" charset="0"/>
              </a:rPr>
              <a:t>Both Short and long term drought conditions in the south and west is expected to persist and not improve</a:t>
            </a:r>
            <a:r>
              <a:rPr lang="en-US" sz="1300" dirty="0" smtClean="0">
                <a:latin typeface="Trebuchet MS" panose="020B0603020202020204" pitchFamily="34" charset="0"/>
              </a:rPr>
              <a:t>!</a:t>
            </a:r>
            <a:endParaRPr lang="en-US" sz="1300" kern="1200" dirty="0" smtClean="0">
              <a:latin typeface="Trebuchet MS" panose="020B0603020202020204" pitchFamily="34" charset="0"/>
            </a:endParaRPr>
          </a:p>
          <a:p>
            <a:pPr marL="346075" lvl="1" indent="-346075"/>
            <a:r>
              <a:rPr lang="en-US" sz="1300" dirty="0">
                <a:latin typeface="Trebuchet MS" panose="020B0603020202020204" pitchFamily="34" charset="0"/>
              </a:rPr>
              <a:t>D</a:t>
            </a:r>
            <a:r>
              <a:rPr lang="en-US" sz="1300" dirty="0" smtClean="0">
                <a:latin typeface="Trebuchet MS" panose="020B0603020202020204" pitchFamily="34" charset="0"/>
              </a:rPr>
              <a:t>rought </a:t>
            </a:r>
            <a:r>
              <a:rPr lang="en-US" sz="1300" dirty="0">
                <a:latin typeface="Trebuchet MS" panose="020B0603020202020204" pitchFamily="34" charset="0"/>
              </a:rPr>
              <a:t>in the </a:t>
            </a:r>
            <a:r>
              <a:rPr lang="en-US" sz="1300" dirty="0" smtClean="0">
                <a:latin typeface="Trebuchet MS" panose="020B0603020202020204" pitchFamily="34" charset="0"/>
              </a:rPr>
              <a:t>Dakotas (particularly ND), </a:t>
            </a:r>
            <a:r>
              <a:rPr lang="en-US" sz="1300" dirty="0">
                <a:latin typeface="Trebuchet MS" panose="020B0603020202020204" pitchFamily="34" charset="0"/>
              </a:rPr>
              <a:t>MT, Wyoming, Nebraska, Kansas and vicinity which developed </a:t>
            </a:r>
            <a:r>
              <a:rPr lang="en-US" sz="1300" dirty="0" smtClean="0">
                <a:latin typeface="Trebuchet MS" panose="020B0603020202020204" pitchFamily="34" charset="0"/>
              </a:rPr>
              <a:t>during </a:t>
            </a:r>
            <a:r>
              <a:rPr lang="en-US" sz="1300" dirty="0">
                <a:latin typeface="Trebuchet MS" panose="020B0603020202020204" pitchFamily="34" charset="0"/>
              </a:rPr>
              <a:t>last year </a:t>
            </a:r>
            <a:r>
              <a:rPr lang="en-US" sz="1300" dirty="0" smtClean="0">
                <a:latin typeface="Trebuchet MS" panose="020B0603020202020204" pitchFamily="34" charset="0"/>
              </a:rPr>
              <a:t>will </a:t>
            </a:r>
            <a:r>
              <a:rPr lang="en-US" sz="1300" dirty="0" smtClean="0">
                <a:latin typeface="Trebuchet MS" panose="020B0603020202020204" pitchFamily="34" charset="0"/>
              </a:rPr>
              <a:t>likely persist </a:t>
            </a:r>
            <a:r>
              <a:rPr lang="en-US" sz="1300" dirty="0" smtClean="0">
                <a:latin typeface="Trebuchet MS" panose="020B0603020202020204" pitchFamily="34" charset="0"/>
              </a:rPr>
              <a:t>through the forecast </a:t>
            </a:r>
            <a:r>
              <a:rPr lang="en-US" sz="1300" dirty="0" smtClean="0">
                <a:latin typeface="Trebuchet MS" panose="020B0603020202020204" pitchFamily="34" charset="0"/>
              </a:rPr>
              <a:t>season – even though the expected rainfall in the upcoming start of the rainy season in these Northern High Plains is critical. New possible short term drought development in eastern WA, ID, western MT!! </a:t>
            </a:r>
          </a:p>
          <a:p>
            <a:pPr marL="346075" lvl="1" indent="-346075"/>
            <a:r>
              <a:rPr lang="en-US" sz="1300" kern="1200" dirty="0" smtClean="0">
                <a:latin typeface="Trebuchet MS" panose="020B0603020202020204" pitchFamily="34" charset="0"/>
              </a:rPr>
              <a:t>Possible drought reemergence in parts of New England states – already dry, forecast high temps, not much help in P forecast!</a:t>
            </a:r>
            <a:endParaRPr lang="en-US" sz="1300" kern="1200" dirty="0" smtClean="0">
              <a:latin typeface="Trebuchet MS" panose="020B0603020202020204" pitchFamily="34" charset="0"/>
            </a:endParaRPr>
          </a:p>
          <a:p>
            <a:pPr marL="346075" lvl="1" indent="-346075"/>
            <a:r>
              <a:rPr lang="en-US" sz="1300" dirty="0" smtClean="0">
                <a:latin typeface="Trebuchet MS" panose="020B0603020202020204" pitchFamily="34" charset="0"/>
              </a:rPr>
              <a:t>Mild </a:t>
            </a:r>
            <a:r>
              <a:rPr lang="en-US" sz="1300" dirty="0" smtClean="0">
                <a:latin typeface="Trebuchet MS" panose="020B0603020202020204" pitchFamily="34" charset="0"/>
              </a:rPr>
              <a:t>drought conditions might develop in parts of southeastern states, particularly in parts of </a:t>
            </a:r>
            <a:r>
              <a:rPr lang="en-US" sz="1300" dirty="0" smtClean="0">
                <a:latin typeface="Trebuchet MS" panose="020B0603020202020204" pitchFamily="34" charset="0"/>
              </a:rPr>
              <a:t>A</a:t>
            </a:r>
            <a:r>
              <a:rPr lang="en-US" sz="1300" dirty="0" smtClean="0">
                <a:latin typeface="Trebuchet MS" panose="020B0603020202020204" pitchFamily="34" charset="0"/>
              </a:rPr>
              <a:t>L </a:t>
            </a:r>
            <a:r>
              <a:rPr lang="en-US" sz="1300" dirty="0" smtClean="0">
                <a:latin typeface="Trebuchet MS" panose="020B0603020202020204" pitchFamily="34" charset="0"/>
              </a:rPr>
              <a:t>and FL. </a:t>
            </a:r>
            <a:r>
              <a:rPr lang="en-US" sz="1300" dirty="0" smtClean="0">
                <a:latin typeface="Trebuchet MS" panose="020B0603020202020204" pitchFamily="34" charset="0"/>
              </a:rPr>
              <a:t> Eastern TX, LA? </a:t>
            </a:r>
            <a:r>
              <a:rPr lang="en-US" sz="1300" dirty="0" smtClean="0">
                <a:latin typeface="Trebuchet MS" panose="020B0603020202020204" pitchFamily="34" charset="0"/>
              </a:rPr>
              <a:t>	</a:t>
            </a:r>
            <a:r>
              <a:rPr lang="en-US" sz="1300" dirty="0" smtClean="0">
                <a:latin typeface="Trebuchet MS" panose="020B0603020202020204" pitchFamily="34" charset="0"/>
              </a:rPr>
              <a:t>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37</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38</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286125"/>
            <a:ext cx="45529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a:stretch/>
        </p:blipFill>
        <p:spPr bwMode="auto">
          <a:xfrm>
            <a:off x="306280" y="76200"/>
            <a:ext cx="723752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612" y="2767012"/>
            <a:ext cx="890588" cy="129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24691" y="4654659"/>
            <a:ext cx="1719309" cy="1600438"/>
          </a:xfrm>
          <a:prstGeom prst="rect">
            <a:avLst/>
          </a:prstGeom>
          <a:noFill/>
        </p:spPr>
        <p:txBody>
          <a:bodyPr wrap="square" rtlCol="0">
            <a:spAutoFit/>
          </a:bodyPr>
          <a:lstStyle/>
          <a:p>
            <a:r>
              <a:rPr lang="en-US" sz="1400" dirty="0" smtClean="0">
                <a:solidFill>
                  <a:srgbClr val="FF0000"/>
                </a:solidFill>
              </a:rPr>
              <a:t>The current % of area  extents at D2/D3/D4 drought are approaching the drought during 2013 (the worst since 2000)?</a:t>
            </a:r>
            <a:endParaRPr lang="en-US" sz="1400" dirty="0">
              <a:solidFill>
                <a:srgbClr val="FF0000"/>
              </a:solidFill>
            </a:endParaRPr>
          </a:p>
        </p:txBody>
      </p:sp>
      <p:cxnSp>
        <p:nvCxnSpPr>
          <p:cNvPr id="13" name="Straight Connector 12"/>
          <p:cNvCxnSpPr/>
          <p:nvPr/>
        </p:nvCxnSpPr>
        <p:spPr>
          <a:xfrm flipH="1">
            <a:off x="1981200" y="426720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77200" y="4876800"/>
            <a:ext cx="0"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3505200"/>
            <a:ext cx="5715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6"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68134" y="78815"/>
            <a:ext cx="1575866" cy="3554819"/>
          </a:xfrm>
          <a:prstGeom prst="rect">
            <a:avLst/>
          </a:prstGeom>
          <a:noFill/>
        </p:spPr>
        <p:txBody>
          <a:bodyPr wrap="square" rtlCol="0">
            <a:spAutoFit/>
          </a:bodyPr>
          <a:lstStyle/>
          <a:p>
            <a:r>
              <a:rPr lang="en-US" sz="1500" u="sng" dirty="0" smtClean="0">
                <a:solidFill>
                  <a:srgbClr val="0033CC"/>
                </a:solidFill>
              </a:rPr>
              <a:t>Not much evidence (so far) of Ohio valley excess precip noted during La Nina </a:t>
            </a:r>
            <a:r>
              <a:rPr lang="en-US" sz="1500" dirty="0" smtClean="0">
                <a:solidFill>
                  <a:srgbClr val="0033CC"/>
                </a:solidFill>
              </a:rPr>
              <a:t>– </a:t>
            </a:r>
            <a:r>
              <a:rPr lang="en-US" sz="1500" b="1" dirty="0" smtClean="0">
                <a:solidFill>
                  <a:srgbClr val="0033CC"/>
                </a:solidFill>
              </a:rPr>
              <a:t>It has been a crazy winter of extreme weather so far!! (Also this past year with Hurricanes, West Coast Fires, and now COLD!!!)   </a:t>
            </a:r>
            <a:endParaRPr lang="en-US" sz="1500" b="1" dirty="0">
              <a:solidFill>
                <a:srgbClr val="0033CC"/>
              </a:solidFill>
            </a:endParaRPr>
          </a:p>
        </p:txBody>
      </p:sp>
      <p:sp>
        <p:nvSpPr>
          <p:cNvPr id="17" name="Rectangle 16"/>
          <p:cNvSpPr/>
          <p:nvPr/>
        </p:nvSpPr>
        <p:spPr>
          <a:xfrm>
            <a:off x="2381049" y="1295400"/>
            <a:ext cx="1181100" cy="560824"/>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7696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r>
              <a:rPr lang="en-US" b="1" u="sng" dirty="0" smtClean="0"/>
              <a:t>.</a:t>
            </a:r>
            <a:r>
              <a:rPr lang="en-US" sz="1600" b="1" u="sng" dirty="0" smtClean="0">
                <a:solidFill>
                  <a:srgbClr val="FF0000"/>
                </a:solidFill>
              </a:rPr>
              <a:t>–Only Deficit Areas!! &lt;=90%</a:t>
            </a:r>
            <a:endParaRPr lang="en-US" sz="1600" b="1" u="sng" dirty="0">
              <a:solidFill>
                <a:srgbClr val="FF0000"/>
              </a:solidFill>
            </a:endParaRPr>
          </a:p>
        </p:txBody>
      </p:sp>
      <p:sp>
        <p:nvSpPr>
          <p:cNvPr id="8" name="Rectangle 7"/>
          <p:cNvSpPr/>
          <p:nvPr/>
        </p:nvSpPr>
        <p:spPr>
          <a:xfrm>
            <a:off x="1295400" y="76201"/>
            <a:ext cx="81922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620000" y="1960126"/>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19" name="Rectangle 18"/>
          <p:cNvSpPr/>
          <p:nvPr/>
        </p:nvSpPr>
        <p:spPr>
          <a:xfrm>
            <a:off x="2400300" y="1371600"/>
            <a:ext cx="11811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8839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a:t>
            </a:r>
            <a:r>
              <a:rPr lang="en-US" dirty="0" smtClean="0"/>
              <a:t>months</a:t>
            </a:r>
            <a:r>
              <a:rPr lang="en-US" b="1" u="sng" dirty="0" smtClean="0">
                <a:solidFill>
                  <a:srgbClr val="FF0000"/>
                </a:solidFill>
              </a:rPr>
              <a:t>–Only </a:t>
            </a:r>
            <a:r>
              <a:rPr lang="en-US" b="1" u="sng" dirty="0">
                <a:solidFill>
                  <a:srgbClr val="FF0000"/>
                </a:solidFill>
              </a:rPr>
              <a:t>Deficit Areas!! &lt;=90</a:t>
            </a:r>
            <a:r>
              <a:rPr lang="en-US" b="1" u="sng" dirty="0" smtClean="0">
                <a:solidFill>
                  <a:srgbClr val="FF0000"/>
                </a:solidFill>
              </a:rPr>
              <a:t>%</a:t>
            </a:r>
            <a:endParaRPr lang="en-US" b="1" u="sng" dirty="0">
              <a:solidFill>
                <a:srgbClr val="FF0000"/>
              </a:solidFill>
            </a:endParaRPr>
          </a:p>
        </p:txBody>
      </p:sp>
      <p:sp>
        <p:nvSpPr>
          <p:cNvPr id="6" name="Rectangle 5"/>
          <p:cNvSpPr/>
          <p:nvPr/>
        </p:nvSpPr>
        <p:spPr>
          <a:xfrm>
            <a:off x="1828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Rectangle 22"/>
          <p:cNvSpPr/>
          <p:nvPr/>
        </p:nvSpPr>
        <p:spPr>
          <a:xfrm>
            <a:off x="5943600" y="4123678"/>
            <a:ext cx="1371600" cy="5925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4"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46331"/>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r>
              <a:rPr lang="en-US" dirty="0" smtClean="0"/>
              <a:t>.</a:t>
            </a:r>
            <a:r>
              <a:rPr lang="en-US" b="1" u="sng" dirty="0"/>
              <a:t> </a:t>
            </a:r>
            <a:r>
              <a:rPr lang="en-US" sz="1400" b="1" u="sng" dirty="0"/>
              <a:t>.</a:t>
            </a:r>
            <a:r>
              <a:rPr lang="en-US" sz="1400" b="1" u="sng" dirty="0">
                <a:solidFill>
                  <a:srgbClr val="FF0000"/>
                </a:solidFill>
              </a:rPr>
              <a:t>–Only Deficit Areas!! &lt;=90%</a:t>
            </a:r>
          </a:p>
          <a:p>
            <a:endParaRPr lang="en-US" dirty="0"/>
          </a:p>
        </p:txBody>
      </p:sp>
      <p:sp>
        <p:nvSpPr>
          <p:cNvPr id="6" name="Rectangle 5"/>
          <p:cNvSpPr/>
          <p:nvPr/>
        </p:nvSpPr>
        <p:spPr>
          <a:xfrm>
            <a:off x="1828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 xmlns:a16="http://schemas.microsoft.com/office/drawing/2014/main"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539430"/>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 xmlns:a16="http://schemas.microsoft.com/office/drawing/2014/main" id="{FD86DCD3-F2DF-4A12-B2DA-8A876D98DD4D}"/>
              </a:ext>
            </a:extLst>
          </p:cNvPr>
          <p:cNvSpPr/>
          <p:nvPr/>
        </p:nvSpPr>
        <p:spPr>
          <a:xfrm>
            <a:off x="4953000" y="4343400"/>
            <a:ext cx="4572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 xmlns:a16="http://schemas.microsoft.com/office/drawing/2014/main"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 xmlns:a16="http://schemas.microsoft.com/office/drawing/2014/main"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 xmlns:a16="http://schemas.microsoft.com/office/drawing/2014/main" id="{FD86DCD3-F2DF-4A12-B2DA-8A876D98DD4D}"/>
              </a:ext>
            </a:extLst>
          </p:cNvPr>
          <p:cNvSpPr/>
          <p:nvPr/>
        </p:nvSpPr>
        <p:spPr>
          <a:xfrm>
            <a:off x="5105400" y="2209800"/>
            <a:ext cx="30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88654</TotalTime>
  <Words>2651</Words>
  <Application>Microsoft Office PowerPoint</Application>
  <PresentationFormat>On-screen Show (4:3)</PresentationFormat>
  <Paragraphs>312</Paragraphs>
  <Slides>38</Slides>
  <Notes>8</Notes>
  <HiddenSlides>3</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Drought  Outlook  Support Briefing   March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7132</cp:revision>
  <cp:lastPrinted>2021-02-15T18:18:07Z</cp:lastPrinted>
  <dcterms:created xsi:type="dcterms:W3CDTF">2008-10-04T17:35:30Z</dcterms:created>
  <dcterms:modified xsi:type="dcterms:W3CDTF">2021-03-16T03:42:02Z</dcterms:modified>
</cp:coreProperties>
</file>