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0"/>
  </p:notesMasterIdLst>
  <p:handoutMasterIdLst>
    <p:handoutMasterId r:id="rId41"/>
  </p:handoutMasterIdLst>
  <p:sldIdLst>
    <p:sldId id="808" r:id="rId2"/>
    <p:sldId id="824" r:id="rId3"/>
    <p:sldId id="911" r:id="rId4"/>
    <p:sldId id="939" r:id="rId5"/>
    <p:sldId id="896" r:id="rId6"/>
    <p:sldId id="938" r:id="rId7"/>
    <p:sldId id="850" r:id="rId8"/>
    <p:sldId id="868" r:id="rId9"/>
    <p:sldId id="867" r:id="rId10"/>
    <p:sldId id="893" r:id="rId11"/>
    <p:sldId id="833" r:id="rId12"/>
    <p:sldId id="891" r:id="rId13"/>
    <p:sldId id="900" r:id="rId14"/>
    <p:sldId id="936" r:id="rId15"/>
    <p:sldId id="937" r:id="rId16"/>
    <p:sldId id="957" r:id="rId17"/>
    <p:sldId id="960" r:id="rId18"/>
    <p:sldId id="889" r:id="rId19"/>
    <p:sldId id="757" r:id="rId20"/>
    <p:sldId id="922" r:id="rId21"/>
    <p:sldId id="962" r:id="rId22"/>
    <p:sldId id="795" r:id="rId23"/>
    <p:sldId id="890" r:id="rId24"/>
    <p:sldId id="790" r:id="rId25"/>
    <p:sldId id="877" r:id="rId26"/>
    <p:sldId id="878" r:id="rId27"/>
    <p:sldId id="804" r:id="rId28"/>
    <p:sldId id="943" r:id="rId29"/>
    <p:sldId id="944" r:id="rId30"/>
    <p:sldId id="956" r:id="rId31"/>
    <p:sldId id="947" r:id="rId32"/>
    <p:sldId id="961" r:id="rId33"/>
    <p:sldId id="728" r:id="rId34"/>
    <p:sldId id="935" r:id="rId35"/>
    <p:sldId id="926" r:id="rId36"/>
    <p:sldId id="915" r:id="rId37"/>
    <p:sldId id="959" r:id="rId38"/>
    <p:sldId id="945" r:id="rId39"/>
  </p:sldIdLst>
  <p:sldSz cx="9144000" cy="6858000" type="screen4x3"/>
  <p:notesSz cx="7102475" cy="93884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FF0000"/>
    <a:srgbClr val="33CC33"/>
    <a:srgbClr val="008000"/>
    <a:srgbClr val="9A7500"/>
    <a:srgbClr val="6600CC"/>
    <a:srgbClr val="FF3300"/>
    <a:srgbClr val="FA5236"/>
    <a:srgbClr val="A88000"/>
    <a:srgbClr val="C89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454" autoAdjust="0"/>
    <p:restoredTop sz="96252" autoAdjust="0"/>
  </p:normalViewPr>
  <p:slideViewPr>
    <p:cSldViewPr>
      <p:cViewPr varScale="1">
        <p:scale>
          <a:sx n="99" d="100"/>
          <a:sy n="99" d="100"/>
        </p:scale>
        <p:origin x="294" y="72"/>
      </p:cViewPr>
      <p:guideLst>
        <p:guide orient="horz" pos="2160"/>
        <p:guide pos="2880"/>
        <p:guide pos="4032"/>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915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203325" y="703263"/>
            <a:ext cx="4695825" cy="3521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711379" y="4460252"/>
            <a:ext cx="5679717" cy="4224652"/>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a:p>
        </p:txBody>
      </p:sp>
    </p:spTree>
    <p:extLst>
      <p:ext uri="{BB962C8B-B14F-4D97-AF65-F5344CB8AC3E}">
        <p14:creationId xmlns:p14="http://schemas.microsoft.com/office/powerpoint/2010/main" val="167665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a:t>
            </a:fld>
            <a:endParaRPr lang="en-US" altLang="en-US" dirty="0"/>
          </a:p>
        </p:txBody>
      </p:sp>
    </p:spTree>
    <p:extLst>
      <p:ext uri="{BB962C8B-B14F-4D97-AF65-F5344CB8AC3E}">
        <p14:creationId xmlns:p14="http://schemas.microsoft.com/office/powerpoint/2010/main" val="1084388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14</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15</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18</a:t>
            </a:fld>
            <a:endParaRPr lang="en-US" altLang="en-US" dirty="0"/>
          </a:p>
        </p:txBody>
      </p:sp>
    </p:spTree>
    <p:extLst>
      <p:ext uri="{BB962C8B-B14F-4D97-AF65-F5344CB8AC3E}">
        <p14:creationId xmlns:p14="http://schemas.microsoft.com/office/powerpoint/2010/main" val="134560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22</a:t>
            </a:fld>
            <a:endParaRPr lang="en-US" altLang="en-US" dirty="0"/>
          </a:p>
        </p:txBody>
      </p:sp>
    </p:spTree>
    <p:extLst>
      <p:ext uri="{BB962C8B-B14F-4D97-AF65-F5344CB8AC3E}">
        <p14:creationId xmlns:p14="http://schemas.microsoft.com/office/powerpoint/2010/main" val="23785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24</a:t>
            </a:fld>
            <a:endParaRPr lang="en-US" altLang="en-US" dirty="0"/>
          </a:p>
        </p:txBody>
      </p:sp>
    </p:spTree>
    <p:extLst>
      <p:ext uri="{BB962C8B-B14F-4D97-AF65-F5344CB8AC3E}">
        <p14:creationId xmlns:p14="http://schemas.microsoft.com/office/powerpoint/2010/main" val="2699916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38</a:t>
            </a:fld>
            <a:endParaRPr lang="en-US" altLang="en-US" dirty="0"/>
          </a:p>
        </p:txBody>
      </p:sp>
    </p:spTree>
    <p:extLst>
      <p:ext uri="{BB962C8B-B14F-4D97-AF65-F5344CB8AC3E}">
        <p14:creationId xmlns:p14="http://schemas.microsoft.com/office/powerpoint/2010/main" val="1974146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hyperlink" Target="https://www.nytimes.com/2022/02/14/climate/western-drought-megadrought.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gif"/><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gif"/><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gif"/><Relationship Id="rId10" Type="http://schemas.openxmlformats.org/officeDocument/2006/relationships/image" Target="../media/image61.png"/><Relationship Id="rId4" Type="http://schemas.openxmlformats.org/officeDocument/2006/relationships/image" Target="../media/image55.gif"/><Relationship Id="rId9"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origin.cpc.ncep.noaa.gov/products/analysis_monitoring/ensostuff/ONI_change.shtml"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5.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image" Target="../media/image79.gif"/><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26.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gif"/></Relationships>
</file>

<file path=ppt/slides/_rels/slide27.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2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6.xml"/><Relationship Id="rId5" Type="http://schemas.openxmlformats.org/officeDocument/2006/relationships/image" Target="../media/image96.png"/><Relationship Id="rId4" Type="http://schemas.openxmlformats.org/officeDocument/2006/relationships/image" Target="../media/image95.png"/></Relationships>
</file>

<file path=ppt/slides/_rels/slide3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 Id="rId5" Type="http://schemas.openxmlformats.org/officeDocument/2006/relationships/image" Target="../media/image101.png"/><Relationship Id="rId4" Type="http://schemas.openxmlformats.org/officeDocument/2006/relationships/image" Target="../media/image100.png"/></Relationships>
</file>

<file path=ppt/slides/_rels/slide36.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3.png"/><Relationship Id="rId7" Type="http://schemas.openxmlformats.org/officeDocument/2006/relationships/image" Target="../media/image106.pn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hyperlink" Target="http://drought.geo.msu.edu/research/forecast/smi.monthly.php" TargetMode="External"/><Relationship Id="rId9" Type="http://schemas.openxmlformats.org/officeDocument/2006/relationships/image" Target="../media/image108.gif"/></Relationships>
</file>

<file path=ppt/slides/_rels/slide37.xml.rels><?xml version="1.0" encoding="UTF-8" standalone="yes"?>
<Relationships xmlns="http://schemas.openxmlformats.org/package/2006/relationships"><Relationship Id="rId3" Type="http://schemas.openxmlformats.org/officeDocument/2006/relationships/hyperlink" Target="https://www.tandfonline.com/journals/tato20" TargetMode="External"/><Relationship Id="rId2" Type="http://schemas.openxmlformats.org/officeDocument/2006/relationships/image" Target="../media/image109.png"/><Relationship Id="rId1" Type="http://schemas.openxmlformats.org/officeDocument/2006/relationships/slideLayout" Target="../slideLayouts/slideLayout7.xml"/><Relationship Id="rId5" Type="http://schemas.openxmlformats.org/officeDocument/2006/relationships/image" Target="../media/image110.png"/><Relationship Id="rId4" Type="http://schemas.openxmlformats.org/officeDocument/2006/relationships/hyperlink" Target="https://doi.org/10.1080/07055900.1997.9649597"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8.gif"/><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8600" y="685800"/>
            <a:ext cx="8610600" cy="1851025"/>
          </a:xfrm>
        </p:spPr>
        <p:txBody>
          <a:bodyPr/>
          <a:lstStyle/>
          <a:p>
            <a:pPr eaLnBrk="1" hangingPunct="1"/>
            <a:r>
              <a:rPr lang="en-US" altLang="en-US" sz="4000" dirty="0"/>
              <a:t>Drought  Outlook  Support Briefing</a:t>
            </a:r>
            <a:br>
              <a:rPr lang="en-US" altLang="en-US" sz="4000" dirty="0"/>
            </a:br>
            <a:r>
              <a:rPr lang="en-US" altLang="en-US" sz="1800" dirty="0"/>
              <a:t/>
            </a:r>
            <a:br>
              <a:rPr lang="en-US" altLang="en-US" sz="1800" dirty="0"/>
            </a:br>
            <a:r>
              <a:rPr lang="en-US" altLang="en-US" sz="4000" dirty="0"/>
              <a:t> </a:t>
            </a:r>
            <a:r>
              <a:rPr lang="en-US" altLang="en-US" sz="4000" dirty="0" smtClean="0"/>
              <a:t>March 2022 </a:t>
            </a:r>
            <a:r>
              <a:rPr lang="en-US" altLang="en-US" sz="4000" dirty="0"/>
              <a:t/>
            </a:r>
            <a:br>
              <a:rPr lang="en-US" altLang="en-US" sz="4000" dirty="0"/>
            </a:br>
            <a:endParaRPr lang="en-US" altLang="en-US" sz="4000" dirty="0"/>
          </a:p>
        </p:txBody>
      </p:sp>
      <p:sp>
        <p:nvSpPr>
          <p:cNvPr id="2051" name="Rectangle 3"/>
          <p:cNvSpPr>
            <a:spLocks noGrp="1" noChangeArrowheads="1"/>
          </p:cNvSpPr>
          <p:nvPr>
            <p:ph type="subTitle" idx="1"/>
          </p:nvPr>
        </p:nvSpPr>
        <p:spPr>
          <a:xfrm>
            <a:off x="304800" y="2743200"/>
            <a:ext cx="8229600" cy="1219200"/>
          </a:xfrm>
        </p:spPr>
        <p:txBody>
          <a:bodyPr/>
          <a:lstStyle/>
          <a:p>
            <a:pPr eaLnBrk="1" hangingPunct="1"/>
            <a:r>
              <a:rPr lang="en-US" altLang="en-US" dirty="0" smtClean="0"/>
              <a:t>Climate </a:t>
            </a:r>
            <a:r>
              <a:rPr lang="en-US" altLang="en-US" dirty="0"/>
              <a:t>Prediction Center/NCEP/NOAA</a:t>
            </a:r>
          </a:p>
          <a:p>
            <a:pPr eaLnBrk="1" hangingPunct="1"/>
            <a:r>
              <a:rPr lang="en-US" altLang="en-US" sz="2800" dirty="0">
                <a:hlinkClick r:id="rId3"/>
              </a:rPr>
              <a:t>http://www.cpc.ncep.noaa.gov/products/Drought</a:t>
            </a:r>
            <a:endParaRPr lang="en-US" altLang="en-US" sz="2800" dirty="0"/>
          </a:p>
        </p:txBody>
      </p:sp>
      <p:sp>
        <p:nvSpPr>
          <p:cNvPr id="2" name="TextBox 1"/>
          <p:cNvSpPr txBox="1"/>
          <p:nvPr/>
        </p:nvSpPr>
        <p:spPr>
          <a:xfrm>
            <a:off x="0" y="4724400"/>
            <a:ext cx="9144000" cy="1815882"/>
          </a:xfrm>
          <a:prstGeom prst="rect">
            <a:avLst/>
          </a:prstGeom>
          <a:noFill/>
        </p:spPr>
        <p:txBody>
          <a:bodyPr wrap="square" rtlCol="0">
            <a:spAutoFit/>
          </a:bodyPr>
          <a:lstStyle/>
          <a:p>
            <a:r>
              <a:rPr lang="en-US" sz="1600" u="sng" dirty="0" smtClean="0">
                <a:solidFill>
                  <a:srgbClr val="0033CC"/>
                </a:solidFill>
              </a:rPr>
              <a:t>Points to ponder:</a:t>
            </a:r>
          </a:p>
          <a:p>
            <a:pPr marL="285750" indent="-285750">
              <a:buFont typeface="Arial" panose="020B0604020202020204" pitchFamily="34" charset="0"/>
              <a:buChar char="•"/>
            </a:pPr>
            <a:r>
              <a:rPr lang="en-US" sz="1600" dirty="0" smtClean="0"/>
              <a:t>Often, there is a disconnect between the Short term (S) and Long term (L) drought in regions. </a:t>
            </a:r>
          </a:p>
          <a:p>
            <a:pPr marL="285750" indent="-285750">
              <a:buFont typeface="Arial" panose="020B0604020202020204" pitchFamily="34" charset="0"/>
              <a:buChar char="•"/>
            </a:pPr>
            <a:r>
              <a:rPr lang="en-US" sz="1600" dirty="0" smtClean="0">
                <a:solidFill>
                  <a:srgbClr val="0033CC"/>
                </a:solidFill>
              </a:rPr>
              <a:t>Places/regions experiencing Short term drought may (not) be ok in the Long term and vice versa!! </a:t>
            </a:r>
          </a:p>
          <a:p>
            <a:pPr marL="285750" indent="-285750">
              <a:buFont typeface="Arial" panose="020B0604020202020204" pitchFamily="34" charset="0"/>
              <a:buChar char="•"/>
            </a:pPr>
            <a:r>
              <a:rPr lang="en-US" sz="1600" dirty="0" smtClean="0"/>
              <a:t>This duality is difficult to reconcile, to convey and even be understood by the public at large. </a:t>
            </a:r>
          </a:p>
          <a:p>
            <a:pPr marL="285750" indent="-285750">
              <a:buFont typeface="Arial" panose="020B0604020202020204" pitchFamily="34" charset="0"/>
              <a:buChar char="•"/>
            </a:pPr>
            <a:r>
              <a:rPr lang="en-US" sz="1600" dirty="0" smtClean="0">
                <a:solidFill>
                  <a:srgbClr val="0033CC"/>
                </a:solidFill>
              </a:rPr>
              <a:t>Public/Forecaster focus tends to be more on the Short term Drought (for good reasons!!) </a:t>
            </a:r>
          </a:p>
          <a:p>
            <a:pPr marL="285750" indent="-285750">
              <a:buFont typeface="Arial" panose="020B0604020202020204" pitchFamily="34" charset="0"/>
              <a:buChar char="•"/>
            </a:pPr>
            <a:r>
              <a:rPr lang="en-US" sz="1600" dirty="0" smtClean="0">
                <a:solidFill>
                  <a:srgbClr val="0033CC"/>
                </a:solidFill>
              </a:rPr>
              <a:t>More importantly the very definitions and timescales associated with S/L term droughts and the declarations in the USDM are by themselves subjective!! </a:t>
            </a:r>
            <a:endParaRPr lang="en-US" sz="1600" dirty="0">
              <a:solidFill>
                <a:srgbClr val="0033CC"/>
              </a:solidFill>
            </a:endParaRP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US 4 panel 2-5 year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10</a:t>
            </a:fld>
            <a:endParaRPr lang="en-US" altLang="en-US"/>
          </a:p>
        </p:txBody>
      </p:sp>
      <p:sp>
        <p:nvSpPr>
          <p:cNvPr id="4" name="TextBox 3"/>
          <p:cNvSpPr txBox="1"/>
          <p:nvPr/>
        </p:nvSpPr>
        <p:spPr>
          <a:xfrm>
            <a:off x="0" y="76200"/>
            <a:ext cx="9067800" cy="338554"/>
          </a:xfrm>
          <a:prstGeom prst="rect">
            <a:avLst/>
          </a:prstGeom>
          <a:noFill/>
        </p:spPr>
        <p:txBody>
          <a:bodyPr wrap="square" rtlCol="0">
            <a:spAutoFit/>
          </a:bodyPr>
          <a:lstStyle/>
          <a:p>
            <a:r>
              <a:rPr lang="en-US" sz="1600" dirty="0" smtClean="0"/>
              <a:t>Total precipitation </a:t>
            </a:r>
            <a:r>
              <a:rPr lang="en-US" sz="1600" b="1" dirty="0" smtClean="0"/>
              <a:t>Percent (of normal) </a:t>
            </a:r>
            <a:r>
              <a:rPr lang="en-US" sz="1600" dirty="0" smtClean="0"/>
              <a:t>during last 2, 3, 4, &amp; 5 yrs.</a:t>
            </a:r>
            <a:r>
              <a:rPr lang="en-US" sz="1600" b="1" u="sng" dirty="0"/>
              <a:t> .</a:t>
            </a:r>
            <a:r>
              <a:rPr lang="en-US" sz="1600" b="1" u="sng" dirty="0">
                <a:solidFill>
                  <a:srgbClr val="FF0000"/>
                </a:solidFill>
              </a:rPr>
              <a:t>–Only 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 !!</a:t>
            </a:r>
            <a:endParaRPr lang="en-US" sz="1600" b="1" u="sng" dirty="0">
              <a:solidFill>
                <a:srgbClr val="FF0000"/>
              </a:solidFill>
            </a:endParaRPr>
          </a:p>
        </p:txBody>
      </p:sp>
      <p:sp>
        <p:nvSpPr>
          <p:cNvPr id="6" name="Rectangle 5"/>
          <p:cNvSpPr/>
          <p:nvPr/>
        </p:nvSpPr>
        <p:spPr>
          <a:xfrm>
            <a:off x="1597024" y="76201"/>
            <a:ext cx="765175"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962400" y="4495800"/>
            <a:ext cx="1447800" cy="914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117975" y="1676400"/>
            <a:ext cx="121285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181709" y="1447800"/>
            <a:ext cx="1415316" cy="10250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0825" y="3276600"/>
            <a:ext cx="609600" cy="369332"/>
          </a:xfrm>
          <a:prstGeom prst="rect">
            <a:avLst/>
          </a:prstGeom>
          <a:noFill/>
        </p:spPr>
        <p:txBody>
          <a:bodyPr wrap="square" rtlCol="0">
            <a:spAutoFit/>
          </a:bodyPr>
          <a:lstStyle/>
          <a:p>
            <a:r>
              <a:rPr lang="en-US" dirty="0"/>
              <a:t>2 Y</a:t>
            </a:r>
          </a:p>
        </p:txBody>
      </p:sp>
      <p:sp>
        <p:nvSpPr>
          <p:cNvPr id="11" name="TextBox 10"/>
          <p:cNvSpPr txBox="1"/>
          <p:nvPr/>
        </p:nvSpPr>
        <p:spPr>
          <a:xfrm>
            <a:off x="5185352" y="485775"/>
            <a:ext cx="609600" cy="369332"/>
          </a:xfrm>
          <a:prstGeom prst="rect">
            <a:avLst/>
          </a:prstGeom>
          <a:noFill/>
        </p:spPr>
        <p:txBody>
          <a:bodyPr wrap="square" rtlCol="0">
            <a:spAutoFit/>
          </a:bodyPr>
          <a:lstStyle/>
          <a:p>
            <a:r>
              <a:rPr lang="en-US" dirty="0"/>
              <a:t>3 Y</a:t>
            </a:r>
          </a:p>
        </p:txBody>
      </p:sp>
      <p:sp>
        <p:nvSpPr>
          <p:cNvPr id="12" name="TextBox 11"/>
          <p:cNvSpPr txBox="1"/>
          <p:nvPr/>
        </p:nvSpPr>
        <p:spPr>
          <a:xfrm>
            <a:off x="1597025" y="3235880"/>
            <a:ext cx="762000" cy="369332"/>
          </a:xfrm>
          <a:prstGeom prst="rect">
            <a:avLst/>
          </a:prstGeom>
          <a:noFill/>
        </p:spPr>
        <p:txBody>
          <a:bodyPr wrap="square" rtlCol="0">
            <a:spAutoFit/>
          </a:bodyPr>
          <a:lstStyle/>
          <a:p>
            <a:r>
              <a:rPr lang="en-US" dirty="0"/>
              <a:t>4 Y</a:t>
            </a:r>
          </a:p>
        </p:txBody>
      </p:sp>
      <p:sp>
        <p:nvSpPr>
          <p:cNvPr id="13" name="TextBox 12"/>
          <p:cNvSpPr txBox="1"/>
          <p:nvPr/>
        </p:nvSpPr>
        <p:spPr>
          <a:xfrm>
            <a:off x="1751734" y="545068"/>
            <a:ext cx="609600" cy="369332"/>
          </a:xfrm>
          <a:prstGeom prst="rect">
            <a:avLst/>
          </a:prstGeom>
          <a:noFill/>
        </p:spPr>
        <p:txBody>
          <a:bodyPr wrap="square" rtlCol="0">
            <a:spAutoFit/>
          </a:bodyPr>
          <a:lstStyle/>
          <a:p>
            <a:r>
              <a:rPr lang="en-US" dirty="0"/>
              <a:t>5 Y</a:t>
            </a:r>
          </a:p>
        </p:txBody>
      </p:sp>
      <p:sp>
        <p:nvSpPr>
          <p:cNvPr id="17" name="Rounded Rectangle 16"/>
          <p:cNvSpPr/>
          <p:nvPr/>
        </p:nvSpPr>
        <p:spPr>
          <a:xfrm>
            <a:off x="181708" y="4191000"/>
            <a:ext cx="1415317" cy="11049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3" name="TextBox 2"/>
          <p:cNvSpPr txBox="1"/>
          <p:nvPr/>
        </p:nvSpPr>
        <p:spPr>
          <a:xfrm>
            <a:off x="7564615" y="539859"/>
            <a:ext cx="1447800" cy="1815882"/>
          </a:xfrm>
          <a:prstGeom prst="rect">
            <a:avLst/>
          </a:prstGeom>
          <a:noFill/>
        </p:spPr>
        <p:txBody>
          <a:bodyPr wrap="square" rtlCol="0">
            <a:spAutoFit/>
          </a:bodyPr>
          <a:lstStyle/>
          <a:p>
            <a:r>
              <a:rPr lang="en-US" sz="1400" dirty="0" smtClean="0"/>
              <a:t>In these long time ranges (2-5 </a:t>
            </a:r>
            <a:r>
              <a:rPr lang="en-US" sz="1400" dirty="0" err="1" smtClean="0"/>
              <a:t>yrs</a:t>
            </a:r>
            <a:r>
              <a:rPr lang="en-US" sz="1400" dirty="0" smtClean="0"/>
              <a:t>), there is a general dearth/lack of precipitation in the southwest US.</a:t>
            </a:r>
          </a:p>
        </p:txBody>
      </p:sp>
      <p:sp>
        <p:nvSpPr>
          <p:cNvPr id="14" name="TextBox 13"/>
          <p:cNvSpPr txBox="1"/>
          <p:nvPr/>
        </p:nvSpPr>
        <p:spPr>
          <a:xfrm>
            <a:off x="76200" y="5830669"/>
            <a:ext cx="7524206" cy="369332"/>
          </a:xfrm>
          <a:prstGeom prst="rect">
            <a:avLst/>
          </a:prstGeom>
          <a:noFill/>
        </p:spPr>
        <p:txBody>
          <a:bodyPr wrap="square" rtlCol="0">
            <a:spAutoFit/>
          </a:bodyPr>
          <a:lstStyle/>
          <a:p>
            <a:r>
              <a:rPr lang="en-US" dirty="0" smtClean="0">
                <a:solidFill>
                  <a:srgbClr val="FF0000"/>
                </a:solidFill>
              </a:rPr>
              <a:t>Ongoing long </a:t>
            </a:r>
            <a:r>
              <a:rPr lang="en-US" dirty="0">
                <a:solidFill>
                  <a:srgbClr val="FF0000"/>
                </a:solidFill>
              </a:rPr>
              <a:t>t</a:t>
            </a:r>
            <a:r>
              <a:rPr lang="en-US" dirty="0" smtClean="0">
                <a:solidFill>
                  <a:srgbClr val="FF0000"/>
                </a:solidFill>
              </a:rPr>
              <a:t>erm drought in the </a:t>
            </a:r>
            <a:r>
              <a:rPr lang="en-US" dirty="0" err="1" smtClean="0">
                <a:solidFill>
                  <a:srgbClr val="FF0000"/>
                </a:solidFill>
              </a:rPr>
              <a:t>SouthWest</a:t>
            </a:r>
            <a:r>
              <a:rPr lang="en-US" dirty="0" smtClean="0">
                <a:solidFill>
                  <a:srgbClr val="FF0000"/>
                </a:solidFill>
              </a:rPr>
              <a:t>!! Exiting La Nina may soon help.  </a:t>
            </a:r>
            <a:endParaRPr lang="en-US" dirty="0">
              <a:solidFill>
                <a:srgbClr val="FF0000"/>
              </a:solidFill>
            </a:endParaRPr>
          </a:p>
        </p:txBody>
      </p:sp>
      <p:sp>
        <p:nvSpPr>
          <p:cNvPr id="5" name="TextBox 4"/>
          <p:cNvSpPr txBox="1"/>
          <p:nvPr/>
        </p:nvSpPr>
        <p:spPr>
          <a:xfrm>
            <a:off x="7600406" y="2402919"/>
            <a:ext cx="1467394" cy="4185761"/>
          </a:xfrm>
          <a:prstGeom prst="rect">
            <a:avLst/>
          </a:prstGeom>
          <a:noFill/>
        </p:spPr>
        <p:txBody>
          <a:bodyPr wrap="square" rtlCol="0">
            <a:spAutoFit/>
          </a:bodyPr>
          <a:lstStyle/>
          <a:p>
            <a:r>
              <a:rPr lang="en-US" sz="1400" dirty="0" smtClean="0">
                <a:solidFill>
                  <a:srgbClr val="FF0000"/>
                </a:solidFill>
              </a:rPr>
              <a:t>Weather Blog News Today: </a:t>
            </a:r>
          </a:p>
          <a:p>
            <a:r>
              <a:rPr lang="en-US" sz="1400" dirty="0" smtClean="0">
                <a:solidFill>
                  <a:srgbClr val="FF0000"/>
                </a:solidFill>
              </a:rPr>
              <a:t>A </a:t>
            </a:r>
            <a:r>
              <a:rPr lang="en-US" sz="1400" dirty="0">
                <a:solidFill>
                  <a:srgbClr val="FF0000"/>
                </a:solidFill>
              </a:rPr>
              <a:t>recent study from the University of California, Los Angeles now claims the current drought that started in 2000 for the </a:t>
            </a:r>
            <a:r>
              <a:rPr lang="en-US" sz="1400" dirty="0">
                <a:solidFill>
                  <a:srgbClr val="FF0000"/>
                </a:solidFill>
                <a:hlinkClick r:id="rId4"/>
              </a:rPr>
              <a:t>American Southwest is now the driest 22 years since 800 A.D</a:t>
            </a:r>
            <a:r>
              <a:rPr lang="en-US" sz="1400" dirty="0">
                <a:solidFill>
                  <a:srgbClr val="FF0000"/>
                </a:solidFill>
              </a:rPr>
              <a:t>. Researchers said climate change is to blame. Their proof? Tree rings.</a:t>
            </a:r>
          </a:p>
        </p:txBody>
      </p:sp>
    </p:spTree>
    <p:extLst>
      <p:ext uri="{BB962C8B-B14F-4D97-AF65-F5344CB8AC3E}">
        <p14:creationId xmlns:p14="http://schemas.microsoft.com/office/powerpoint/2010/main" val="809112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 y="121043"/>
            <a:ext cx="8839201" cy="6736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63000" y="6553200"/>
            <a:ext cx="381000" cy="304800"/>
          </a:xfrm>
        </p:spPr>
        <p:txBody>
          <a:bodyPr/>
          <a:lstStyle/>
          <a:p>
            <a:pPr>
              <a:defRPr/>
            </a:pPr>
            <a:fld id="{AE0D35B7-164B-4BDA-8435-F6440E98459E}" type="slidenum">
              <a:rPr lang="en-US" altLang="en-US" smtClean="0"/>
              <a:pPr>
                <a:defRPr/>
              </a:pPr>
              <a:t>11</a:t>
            </a:fld>
            <a:endParaRPr lang="en-US" altLang="en-US" dirty="0"/>
          </a:p>
        </p:txBody>
      </p:sp>
      <p:sp>
        <p:nvSpPr>
          <p:cNvPr id="4" name="TextBox 3"/>
          <p:cNvSpPr txBox="1"/>
          <p:nvPr/>
        </p:nvSpPr>
        <p:spPr>
          <a:xfrm>
            <a:off x="1600200" y="5865911"/>
            <a:ext cx="1295400" cy="738664"/>
          </a:xfrm>
          <a:prstGeom prst="rect">
            <a:avLst/>
          </a:prstGeom>
          <a:noFill/>
        </p:spPr>
        <p:txBody>
          <a:bodyPr wrap="square" rtlCol="0">
            <a:spAutoFit/>
          </a:bodyPr>
          <a:lstStyle/>
          <a:p>
            <a:pPr algn="ctr"/>
            <a:r>
              <a:rPr lang="en-US" sz="1400" dirty="0"/>
              <a:t>Rainy (3-month)Season across the US</a:t>
            </a: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324100"/>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2667000" y="121043"/>
            <a:ext cx="2819400" cy="1631557"/>
          </a:xfrm>
          <a:prstGeom prst="rect">
            <a:avLst/>
          </a:prstGeom>
          <a:noFill/>
          <a:ln w="317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848600" y="3076813"/>
            <a:ext cx="1295400" cy="3323987"/>
          </a:xfrm>
          <a:prstGeom prst="rect">
            <a:avLst/>
          </a:prstGeom>
        </p:spPr>
        <p:txBody>
          <a:bodyPr wrap="square">
            <a:spAutoFit/>
          </a:bodyPr>
          <a:lstStyle/>
          <a:p>
            <a:r>
              <a:rPr lang="en-US" sz="1400" dirty="0"/>
              <a:t>East  vs  West</a:t>
            </a:r>
            <a:r>
              <a:rPr lang="en-US" sz="1400" dirty="0" smtClean="0"/>
              <a:t>!</a:t>
            </a:r>
          </a:p>
          <a:p>
            <a:endParaRPr lang="en-US" sz="1400" dirty="0" smtClean="0"/>
          </a:p>
          <a:p>
            <a:r>
              <a:rPr lang="en-US" sz="1400" dirty="0" smtClean="0"/>
              <a:t>More darker colors in west/central =&gt; </a:t>
            </a:r>
            <a:r>
              <a:rPr lang="en-US" sz="1400" b="1" u="sng" dirty="0" smtClean="0">
                <a:solidFill>
                  <a:srgbClr val="A88000"/>
                </a:solidFill>
              </a:rPr>
              <a:t>narrow rainy season </a:t>
            </a:r>
            <a:r>
              <a:rPr lang="en-US" sz="1400" dirty="0" smtClean="0"/>
              <a:t>(months)</a:t>
            </a:r>
            <a:endParaRPr lang="en-US" sz="1400" dirty="0"/>
          </a:p>
          <a:p>
            <a:endParaRPr lang="en-US" sz="1400" dirty="0"/>
          </a:p>
          <a:p>
            <a:r>
              <a:rPr lang="en-US" sz="1400" dirty="0" smtClean="0"/>
              <a:t>Overall, more white space in the east =&gt; </a:t>
            </a:r>
            <a:r>
              <a:rPr lang="en-US" sz="1400" b="1" u="sng" dirty="0" smtClean="0">
                <a:solidFill>
                  <a:srgbClr val="33CC33"/>
                </a:solidFill>
              </a:rPr>
              <a:t>distributed rainfall season </a:t>
            </a:r>
            <a:r>
              <a:rPr lang="en-US" sz="1400" dirty="0" smtClean="0"/>
              <a:t>(except ~FL).</a:t>
            </a:r>
            <a:endParaRPr lang="en-US" sz="1400" dirty="0"/>
          </a:p>
        </p:txBody>
      </p:sp>
      <p:sp>
        <p:nvSpPr>
          <p:cNvPr id="5" name="Rounded Rectangle 4"/>
          <p:cNvSpPr/>
          <p:nvPr/>
        </p:nvSpPr>
        <p:spPr>
          <a:xfrm>
            <a:off x="1752600" y="3733800"/>
            <a:ext cx="762000" cy="1447800"/>
          </a:xfrm>
          <a:prstGeom prst="round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015287" y="227737"/>
            <a:ext cx="962025" cy="1754326"/>
          </a:xfrm>
          <a:prstGeom prst="rect">
            <a:avLst/>
          </a:prstGeom>
          <a:noFill/>
        </p:spPr>
        <p:txBody>
          <a:bodyPr wrap="square" rtlCol="0">
            <a:spAutoFit/>
          </a:bodyPr>
          <a:lstStyle/>
          <a:p>
            <a:r>
              <a:rPr lang="en-US" sz="1200" b="1" u="sng" dirty="0" smtClean="0"/>
              <a:t>AMJ:</a:t>
            </a:r>
            <a:r>
              <a:rPr lang="en-US" sz="1200" dirty="0" smtClean="0"/>
              <a:t> </a:t>
            </a:r>
          </a:p>
          <a:p>
            <a:r>
              <a:rPr lang="en-US" sz="1200" b="1" dirty="0" smtClean="0"/>
              <a:t>End</a:t>
            </a:r>
            <a:r>
              <a:rPr lang="en-US" sz="1200" dirty="0" smtClean="0"/>
              <a:t> of rainy season in w. coast.</a:t>
            </a:r>
          </a:p>
          <a:p>
            <a:r>
              <a:rPr lang="en-US" sz="1200" b="1" dirty="0" smtClean="0"/>
              <a:t>Begin</a:t>
            </a:r>
            <a:r>
              <a:rPr lang="en-US" sz="1200" dirty="0" smtClean="0"/>
              <a:t> of rainy season in northern &amp; central high plains. </a:t>
            </a:r>
            <a:endParaRPr lang="en-US" sz="1200" dirty="0"/>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Arrow Connector 28"/>
          <p:cNvCxnSpPr/>
          <p:nvPr/>
        </p:nvCxnSpPr>
        <p:spPr>
          <a:xfrm>
            <a:off x="609600" y="6324600"/>
            <a:ext cx="28194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12</a:t>
            </a:fld>
            <a:endParaRPr lang="en-US" altLang="en-US" dirty="0"/>
          </a:p>
        </p:txBody>
      </p:sp>
      <p:grpSp>
        <p:nvGrpSpPr>
          <p:cNvPr id="3" name="Group 2"/>
          <p:cNvGrpSpPr/>
          <p:nvPr/>
        </p:nvGrpSpPr>
        <p:grpSpPr>
          <a:xfrm>
            <a:off x="1" y="76200"/>
            <a:ext cx="8991600" cy="6705599"/>
            <a:chOff x="0" y="1"/>
            <a:chExt cx="9144001"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6" y="1"/>
              <a:ext cx="2749686"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0197" y="47018"/>
              <a:ext cx="2743203" cy="1705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10198" y="1666877"/>
              <a:ext cx="2743202"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199" y="3429000"/>
              <a:ext cx="2743199"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38872" y="2680797"/>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305800" y="6488668"/>
              <a:ext cx="838201" cy="369332"/>
            </a:xfrm>
            <a:prstGeom prst="rect">
              <a:avLst/>
            </a:prstGeom>
            <a:noFill/>
          </p:spPr>
          <p:txBody>
            <a:bodyPr wrap="square" rtlCol="0">
              <a:spAutoFit/>
            </a:bodyPr>
            <a:lstStyle/>
            <a:p>
              <a:r>
                <a:rPr lang="en-US" sz="900" dirty="0"/>
                <a:t>Adapted from Rich Tinker.</a:t>
              </a:r>
            </a:p>
          </p:txBody>
        </p:sp>
        <p:sp>
          <p:nvSpPr>
            <p:cNvPr id="18" name="Rectangle 17"/>
            <p:cNvSpPr/>
            <p:nvPr/>
          </p:nvSpPr>
          <p:spPr>
            <a:xfrm>
              <a:off x="8305800"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2667002" y="1668149"/>
            <a:ext cx="2662754" cy="164898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660515" y="41074"/>
            <a:ext cx="2659511" cy="162707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4974833"/>
            <a:ext cx="2667002" cy="180696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31" name="TextBox 30"/>
          <p:cNvSpPr txBox="1"/>
          <p:nvPr/>
        </p:nvSpPr>
        <p:spPr>
          <a:xfrm>
            <a:off x="8153400" y="3657600"/>
            <a:ext cx="990600" cy="2492990"/>
          </a:xfrm>
          <a:prstGeom prst="rect">
            <a:avLst/>
          </a:prstGeom>
          <a:noFill/>
        </p:spPr>
        <p:txBody>
          <a:bodyPr wrap="square" rtlCol="0">
            <a:spAutoFit/>
          </a:bodyPr>
          <a:lstStyle/>
          <a:p>
            <a:r>
              <a:rPr lang="en-US" sz="1200" b="1" dirty="0" smtClean="0"/>
              <a:t> </a:t>
            </a:r>
            <a:r>
              <a:rPr lang="en-US" sz="1200" b="1" dirty="0" smtClean="0">
                <a:solidFill>
                  <a:srgbClr val="FF0000"/>
                </a:solidFill>
              </a:rPr>
              <a:t>*********</a:t>
            </a:r>
          </a:p>
          <a:p>
            <a:r>
              <a:rPr lang="en-US" sz="1200" b="1" dirty="0" smtClean="0">
                <a:solidFill>
                  <a:srgbClr val="FF0000"/>
                </a:solidFill>
              </a:rPr>
              <a:t>EAST vs</a:t>
            </a:r>
          </a:p>
          <a:p>
            <a:r>
              <a:rPr lang="en-US" sz="1200" b="1" dirty="0" smtClean="0">
                <a:solidFill>
                  <a:srgbClr val="FF0000"/>
                </a:solidFill>
              </a:rPr>
              <a:t>CTR/WEST </a:t>
            </a:r>
          </a:p>
          <a:p>
            <a:r>
              <a:rPr lang="en-US" sz="1200" b="1" dirty="0" smtClean="0">
                <a:solidFill>
                  <a:srgbClr val="FF0000"/>
                </a:solidFill>
              </a:rPr>
              <a:t>Drought Behavior  is loosely tied to rainfall climo!! And the limited rainy season in the west</a:t>
            </a:r>
          </a:p>
          <a:p>
            <a:r>
              <a:rPr lang="en-US" sz="1200" b="1" dirty="0">
                <a:solidFill>
                  <a:srgbClr val="FF0000"/>
                </a:solidFill>
              </a:rPr>
              <a:t> </a:t>
            </a:r>
            <a:r>
              <a:rPr lang="en-US" sz="1200" b="1" dirty="0" smtClean="0">
                <a:solidFill>
                  <a:srgbClr val="FF0000"/>
                </a:solidFill>
              </a:rPr>
              <a:t>*********</a:t>
            </a:r>
            <a:endParaRPr lang="en-US" sz="1200" b="1" dirty="0">
              <a:solidFill>
                <a:srgbClr val="FF0000"/>
              </a:solidFill>
            </a:endParaRPr>
          </a:p>
        </p:txBody>
      </p:sp>
      <p:sp>
        <p:nvSpPr>
          <p:cNvPr id="20" name="Arc 19"/>
          <p:cNvSpPr/>
          <p:nvPr/>
        </p:nvSpPr>
        <p:spPr>
          <a:xfrm>
            <a:off x="8153400" y="762000"/>
            <a:ext cx="347764" cy="1524000"/>
          </a:xfrm>
          <a:prstGeom prst="arc">
            <a:avLst>
              <a:gd name="adj1" fmla="val 15446771"/>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a:off x="8143670" y="184888"/>
            <a:ext cx="1000330" cy="2123658"/>
          </a:xfrm>
          <a:prstGeom prst="rect">
            <a:avLst/>
          </a:prstGeom>
          <a:noFill/>
        </p:spPr>
        <p:txBody>
          <a:bodyPr wrap="square" rtlCol="0">
            <a:spAutoFit/>
          </a:bodyPr>
          <a:lstStyle/>
          <a:p>
            <a:r>
              <a:rPr lang="en-US" sz="1200" dirty="0" smtClean="0"/>
              <a:t>For the forecast season MAM, </a:t>
            </a:r>
            <a:r>
              <a:rPr lang="en-US" sz="1200" u="sng" dirty="0" smtClean="0">
                <a:solidFill>
                  <a:srgbClr val="FF0000"/>
                </a:solidFill>
              </a:rPr>
              <a:t>we are rapidly  moving away from the rainy winter season</a:t>
            </a:r>
            <a:r>
              <a:rPr lang="en-US" sz="1200" dirty="0" smtClean="0"/>
              <a:t> in the west! </a:t>
            </a:r>
            <a:endParaRPr lang="en-US" sz="1200" dirty="0"/>
          </a:p>
        </p:txBody>
      </p: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5665694" y="1371600"/>
            <a:ext cx="1058955" cy="4038600"/>
            <a:chOff x="5665694" y="1371600"/>
            <a:chExt cx="1058955" cy="4038600"/>
          </a:xfrm>
        </p:grpSpPr>
        <p:cxnSp>
          <p:nvCxnSpPr>
            <p:cNvPr id="17" name="Straight Arrow Connector 16"/>
            <p:cNvCxnSpPr/>
            <p:nvPr/>
          </p:nvCxnSpPr>
          <p:spPr>
            <a:xfrm>
              <a:off x="6702237" y="1371600"/>
              <a:ext cx="0" cy="4038600"/>
            </a:xfrm>
            <a:prstGeom prst="straightConnector1">
              <a:avLst/>
            </a:prstGeom>
            <a:ln w="19050">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5715001" y="1524001"/>
              <a:ext cx="987236" cy="15880"/>
            </a:xfrm>
            <a:prstGeom prst="straightConnector1">
              <a:avLst/>
            </a:prstGeom>
            <a:ln w="1905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5791201" y="3159730"/>
              <a:ext cx="933448" cy="0"/>
            </a:xfrm>
            <a:prstGeom prst="straightConnector1">
              <a:avLst/>
            </a:prstGeom>
            <a:ln w="1905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7168" name="Straight Arrow Connector 7167"/>
            <p:cNvCxnSpPr/>
            <p:nvPr/>
          </p:nvCxnSpPr>
          <p:spPr>
            <a:xfrm flipH="1" flipV="1">
              <a:off x="5665694" y="4778348"/>
              <a:ext cx="1058955" cy="22252"/>
            </a:xfrm>
            <a:prstGeom prst="straightConnector1">
              <a:avLst/>
            </a:prstGeom>
            <a:ln w="19050">
              <a:solidFill>
                <a:srgbClr val="0033CC"/>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76200" y="1066800"/>
            <a:ext cx="304800" cy="4876800"/>
            <a:chOff x="76200" y="1066800"/>
            <a:chExt cx="304800" cy="4876800"/>
          </a:xfrm>
        </p:grpSpPr>
        <p:sp>
          <p:nvSpPr>
            <p:cNvPr id="3" name="TextBox 2"/>
            <p:cNvSpPr txBox="1"/>
            <p:nvPr/>
          </p:nvSpPr>
          <p:spPr>
            <a:xfrm>
              <a:off x="76200" y="1313795"/>
              <a:ext cx="228600" cy="4401205"/>
            </a:xfrm>
            <a:prstGeom prst="rect">
              <a:avLst/>
            </a:prstGeom>
            <a:noFill/>
          </p:spPr>
          <p:txBody>
            <a:bodyPr wrap="square" rtlCol="0">
              <a:spAutoFit/>
            </a:bodyPr>
            <a:lstStyle/>
            <a:p>
              <a:r>
                <a:rPr lang="en-US" sz="2000" b="1" dirty="0" smtClean="0"/>
                <a:t>1</a:t>
              </a:r>
            </a:p>
            <a:p>
              <a:endParaRPr lang="en-US" sz="2000" b="1" dirty="0"/>
            </a:p>
            <a:p>
              <a:endParaRPr lang="en-US" sz="2000" b="1" dirty="0" smtClean="0"/>
            </a:p>
            <a:p>
              <a:endParaRPr lang="en-US" sz="2000" b="1" dirty="0"/>
            </a:p>
            <a:p>
              <a:endParaRPr lang="en-US" sz="2000" b="1" dirty="0" smtClean="0"/>
            </a:p>
            <a:p>
              <a:r>
                <a:rPr lang="en-US" sz="2000" b="1" dirty="0" smtClean="0"/>
                <a:t>+</a:t>
              </a:r>
            </a:p>
            <a:p>
              <a:endParaRPr lang="en-US" sz="2000" b="1" dirty="0"/>
            </a:p>
            <a:p>
              <a:r>
                <a:rPr lang="en-US" sz="2000" b="1" dirty="0" smtClean="0"/>
                <a:t>1</a:t>
              </a:r>
            </a:p>
            <a:p>
              <a:endParaRPr lang="en-US" sz="2000" b="1" dirty="0"/>
            </a:p>
            <a:p>
              <a:endParaRPr lang="en-US" sz="2000" b="1" dirty="0" smtClean="0"/>
            </a:p>
            <a:p>
              <a:endParaRPr lang="en-US" sz="2000" b="1" dirty="0" smtClean="0"/>
            </a:p>
            <a:p>
              <a:r>
                <a:rPr lang="en-US" sz="2000" b="1" dirty="0" smtClean="0"/>
                <a:t>=</a:t>
              </a:r>
            </a:p>
            <a:p>
              <a:endParaRPr lang="en-US" sz="2000" b="1" dirty="0"/>
            </a:p>
            <a:p>
              <a:r>
                <a:rPr lang="en-US" sz="2000" b="1" dirty="0" smtClean="0"/>
                <a:t>2</a:t>
              </a:r>
              <a:endParaRPr lang="en-US" sz="2000" b="1" dirty="0"/>
            </a:p>
          </p:txBody>
        </p:sp>
        <p:sp>
          <p:nvSpPr>
            <p:cNvPr id="4" name="Rectangle 3"/>
            <p:cNvSpPr/>
            <p:nvPr/>
          </p:nvSpPr>
          <p:spPr>
            <a:xfrm>
              <a:off x="76200" y="1066800"/>
              <a:ext cx="304800" cy="4876800"/>
            </a:xfrm>
            <a:prstGeom prst="rect">
              <a:avLst/>
            </a:prstGeom>
            <a:noFill/>
            <a:ln w="3175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pic>
        <p:nvPicPr>
          <p:cNvPr id="7172" name="Picture 4" descr="https://www.cpc.ncep.noaa.gov/products/precip/CWlink/ENSO/composites/lanina.amj.tem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2028" y="457199"/>
            <a:ext cx="4505719" cy="5937193"/>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s://www.cpc.ncep.noaa.gov/products/precip/CWlink/ENSO/composites/lanina.amj.preci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7" y="471055"/>
            <a:ext cx="4574390" cy="59233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6200" y="2819401"/>
            <a:ext cx="8915400" cy="15677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839201" y="6400800"/>
            <a:ext cx="380999" cy="238125"/>
          </a:xfrm>
        </p:spPr>
        <p:txBody>
          <a:bodyPr/>
          <a:lstStyle/>
          <a:p>
            <a:pPr>
              <a:defRPr/>
            </a:pPr>
            <a:fld id="{AE0D35B7-164B-4BDA-8435-F6440E98459E}" type="slidenum">
              <a:rPr lang="en-US" altLang="en-US" smtClean="0"/>
              <a:pPr>
                <a:defRPr/>
              </a:pPr>
              <a:t>13</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0" y="-4465"/>
            <a:ext cx="9126983" cy="1376065"/>
            <a:chOff x="0" y="-4465"/>
            <a:chExt cx="9126983" cy="1376065"/>
          </a:xfrm>
        </p:grpSpPr>
        <p:sp>
          <p:nvSpPr>
            <p:cNvPr id="29" name="TextBox 27"/>
            <p:cNvSpPr txBox="1"/>
            <p:nvPr/>
          </p:nvSpPr>
          <p:spPr>
            <a:xfrm>
              <a:off x="0" y="-4465"/>
              <a:ext cx="9126983"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dirty="0" smtClean="0">
                  <a:solidFill>
                    <a:srgbClr val="FF0000"/>
                  </a:solidFill>
                  <a:latin typeface="Times New Roman"/>
                  <a:ea typeface="Times New Roman"/>
                  <a:cs typeface="Arial"/>
                </a:rPr>
                <a:t>La Nina</a:t>
              </a:r>
              <a:r>
                <a:rPr lang="en-US" sz="2400" b="1" kern="1200" dirty="0" smtClean="0">
                  <a:solidFill>
                    <a:srgbClr val="FF0000"/>
                  </a:solidFill>
                  <a:effectLst/>
                  <a:latin typeface="Times New Roman"/>
                  <a:ea typeface="Times New Roman"/>
                  <a:cs typeface="Arial"/>
                </a:rPr>
                <a:t> </a:t>
              </a:r>
              <a:r>
                <a:rPr lang="en-US" sz="2400" kern="1200" dirty="0" smtClean="0">
                  <a:solidFill>
                    <a:srgbClr val="FF0000"/>
                  </a:solidFill>
                  <a:effectLst/>
                  <a:latin typeface="Times New Roman"/>
                  <a:ea typeface="Times New Roman"/>
                  <a:cs typeface="Arial"/>
                </a:rPr>
                <a:t>P</a:t>
              </a:r>
              <a:r>
                <a:rPr lang="en-US" sz="2400" kern="1200" dirty="0" smtClean="0">
                  <a:solidFill>
                    <a:srgbClr val="000000"/>
                  </a:solidFill>
                  <a:effectLst/>
                  <a:latin typeface="Times New Roman"/>
                  <a:ea typeface="Times New Roman"/>
                  <a:cs typeface="Arial"/>
                </a:rPr>
                <a:t>recip/</a:t>
              </a:r>
              <a:r>
                <a:rPr lang="en-US" sz="2400" kern="1200" dirty="0" smtClean="0">
                  <a:solidFill>
                    <a:srgbClr val="FF0000"/>
                  </a:solidFill>
                  <a:effectLst/>
                  <a:latin typeface="Times New Roman"/>
                  <a:ea typeface="Times New Roman"/>
                  <a:cs typeface="Arial"/>
                </a:rPr>
                <a:t>T</a:t>
              </a:r>
              <a:r>
                <a:rPr lang="en-US" sz="2400" kern="1200" dirty="0" smtClean="0">
                  <a:solidFill>
                    <a:srgbClr val="000000"/>
                  </a:solidFill>
                  <a:effectLst/>
                  <a:latin typeface="Times New Roman"/>
                  <a:ea typeface="Times New Roman"/>
                  <a:cs typeface="Arial"/>
                </a:rPr>
                <a:t>emperature   </a:t>
              </a:r>
              <a:r>
                <a:rPr lang="en-US" sz="2400" kern="1200" dirty="0">
                  <a:solidFill>
                    <a:srgbClr val="000000"/>
                  </a:solidFill>
                  <a:effectLst/>
                  <a:latin typeface="Times New Roman"/>
                  <a:ea typeface="Times New Roman"/>
                  <a:cs typeface="Arial"/>
                </a:rPr>
                <a:t>COMPOSITES &amp; Trend </a:t>
              </a:r>
              <a:r>
                <a:rPr lang="en-US" sz="2400" kern="1200" dirty="0" smtClean="0">
                  <a:solidFill>
                    <a:srgbClr val="000000"/>
                  </a:solidFill>
                  <a:effectLst/>
                  <a:latin typeface="Times New Roman"/>
                  <a:ea typeface="Times New Roman"/>
                  <a:cs typeface="Arial"/>
                </a:rPr>
                <a:t>map</a:t>
              </a:r>
              <a:endParaRPr lang="en-US" sz="2400" dirty="0">
                <a:effectLst/>
                <a:latin typeface="Times New Roman"/>
                <a:ea typeface="Times New Roman"/>
              </a:endParaRPr>
            </a:p>
          </p:txBody>
        </p:sp>
        <p:sp>
          <p:nvSpPr>
            <p:cNvPr id="18" name="TextBox 17"/>
            <p:cNvSpPr txBox="1"/>
            <p:nvPr/>
          </p:nvSpPr>
          <p:spPr>
            <a:xfrm>
              <a:off x="2076450" y="838200"/>
              <a:ext cx="342899" cy="523220"/>
            </a:xfrm>
            <a:prstGeom prst="rect">
              <a:avLst/>
            </a:prstGeom>
            <a:noFill/>
          </p:spPr>
          <p:txBody>
            <a:bodyPr wrap="square" rtlCol="0">
              <a:spAutoFit/>
            </a:bodyPr>
            <a:lstStyle/>
            <a:p>
              <a:r>
                <a:rPr lang="en-US" sz="2800" b="1" dirty="0">
                  <a:solidFill>
                    <a:srgbClr val="FF0000"/>
                  </a:solidFill>
                </a:rPr>
                <a:t>P</a:t>
              </a:r>
            </a:p>
          </p:txBody>
        </p:sp>
        <p:sp>
          <p:nvSpPr>
            <p:cNvPr id="19" name="TextBox 18"/>
            <p:cNvSpPr txBox="1"/>
            <p:nvPr/>
          </p:nvSpPr>
          <p:spPr>
            <a:xfrm>
              <a:off x="6553200" y="848380"/>
              <a:ext cx="342899" cy="523220"/>
            </a:xfrm>
            <a:prstGeom prst="rect">
              <a:avLst/>
            </a:prstGeom>
            <a:noFill/>
          </p:spPr>
          <p:txBody>
            <a:bodyPr wrap="square" rtlCol="0">
              <a:spAutoFit/>
            </a:bodyPr>
            <a:lstStyle/>
            <a:p>
              <a:r>
                <a:rPr lang="en-US" sz="2800" b="1" dirty="0" smtClean="0">
                  <a:solidFill>
                    <a:srgbClr val="FF0000"/>
                  </a:solidFill>
                </a:rPr>
                <a:t>T</a:t>
              </a:r>
              <a:endParaRPr lang="en-US" sz="2800" b="1" dirty="0">
                <a:solidFill>
                  <a:srgbClr val="FF0000"/>
                </a:solidFill>
              </a:endParaRPr>
            </a:p>
          </p:txBody>
        </p:sp>
        <p:sp>
          <p:nvSpPr>
            <p:cNvPr id="15" name="TextBox 14"/>
            <p:cNvSpPr txBox="1"/>
            <p:nvPr/>
          </p:nvSpPr>
          <p:spPr>
            <a:xfrm>
              <a:off x="4038600" y="480875"/>
              <a:ext cx="1143000" cy="523220"/>
            </a:xfrm>
            <a:prstGeom prst="rect">
              <a:avLst/>
            </a:prstGeom>
            <a:noFill/>
          </p:spPr>
          <p:txBody>
            <a:bodyPr wrap="square" rtlCol="0">
              <a:spAutoFit/>
            </a:bodyPr>
            <a:lstStyle/>
            <a:p>
              <a:r>
                <a:rPr lang="en-US" sz="2800" b="1" dirty="0" smtClean="0">
                  <a:solidFill>
                    <a:srgbClr val="FF0000"/>
                  </a:solidFill>
                </a:rPr>
                <a:t>AMJ</a:t>
              </a:r>
              <a:endParaRPr lang="en-US" sz="2800" b="1" dirty="0">
                <a:solidFill>
                  <a:srgbClr val="FF0000"/>
                </a:solidFill>
              </a:endParaRPr>
            </a:p>
          </p:txBody>
        </p:sp>
      </p:grpSp>
      <p:sp>
        <p:nvSpPr>
          <p:cNvPr id="7194" name="TextBox 7193"/>
          <p:cNvSpPr txBox="1"/>
          <p:nvPr/>
        </p:nvSpPr>
        <p:spPr>
          <a:xfrm>
            <a:off x="3886200" y="4876800"/>
            <a:ext cx="725828" cy="861774"/>
          </a:xfrm>
          <a:prstGeom prst="rect">
            <a:avLst/>
          </a:prstGeom>
          <a:noFill/>
        </p:spPr>
        <p:txBody>
          <a:bodyPr wrap="square" rtlCol="0">
            <a:spAutoFit/>
          </a:bodyPr>
          <a:lstStyle/>
          <a:p>
            <a:r>
              <a:rPr lang="en-US" sz="1000" dirty="0" smtClean="0"/>
              <a:t>Look at frequency along southeast!</a:t>
            </a:r>
          </a:p>
          <a:p>
            <a:r>
              <a:rPr lang="en-US" sz="1000" dirty="0" smtClean="0"/>
              <a:t>Over 70%</a:t>
            </a:r>
          </a:p>
        </p:txBody>
      </p:sp>
    </p:spTree>
    <p:extLst>
      <p:ext uri="{BB962C8B-B14F-4D97-AF65-F5344CB8AC3E}">
        <p14:creationId xmlns:p14="http://schemas.microsoft.com/office/powerpoint/2010/main" val="3921214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175260" y="2209800"/>
            <a:ext cx="4876800" cy="523220"/>
          </a:xfrm>
          <a:prstGeom prst="rect">
            <a:avLst/>
          </a:prstGeom>
          <a:noFill/>
        </p:spPr>
        <p:txBody>
          <a:bodyPr wrap="square" rtlCol="0">
            <a:spAutoFit/>
          </a:bodyPr>
          <a:lstStyle/>
          <a:p>
            <a:r>
              <a:rPr lang="en-US" sz="1400" dirty="0" smtClean="0"/>
              <a:t>Don’t let the short term improvement in the southwest fool you!</a:t>
            </a:r>
          </a:p>
          <a:p>
            <a:r>
              <a:rPr lang="en-US" sz="1400" dirty="0" smtClean="0"/>
              <a:t>There is an ongoing long term drought here. </a:t>
            </a:r>
            <a:endParaRPr lang="en-US" sz="1400" dirty="0"/>
          </a:p>
        </p:txBody>
      </p:sp>
      <p:pic>
        <p:nvPicPr>
          <p:cNvPr id="14"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299364" cy="6858000"/>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14</a:t>
            </a:fld>
            <a:endParaRPr lang="en-US" altLang="en-US" sz="1400" dirty="0"/>
          </a:p>
        </p:txBody>
      </p:sp>
      <p:sp>
        <p:nvSpPr>
          <p:cNvPr id="6147" name="Rectangle 2"/>
          <p:cNvSpPr>
            <a:spLocks noGrp="1" noChangeArrowheads="1"/>
          </p:cNvSpPr>
          <p:nvPr>
            <p:ph type="title"/>
          </p:nvPr>
        </p:nvSpPr>
        <p:spPr>
          <a:xfrm>
            <a:off x="53340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433290" y="1219200"/>
            <a:ext cx="3558309" cy="2246769"/>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13" name="TextBox 12"/>
          <p:cNvSpPr txBox="1"/>
          <p:nvPr/>
        </p:nvSpPr>
        <p:spPr>
          <a:xfrm>
            <a:off x="3352801" y="19050"/>
            <a:ext cx="20417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Last Month</a:t>
            </a:r>
            <a:endParaRPr lang="en-US" b="1" dirty="0">
              <a:solidFill>
                <a:srgbClr val="FF0000"/>
              </a:solidFill>
            </a:endParaRPr>
          </a:p>
        </p:txBody>
      </p:sp>
      <p:sp>
        <p:nvSpPr>
          <p:cNvPr id="9" name="Rectangle 8"/>
          <p:cNvSpPr/>
          <p:nvPr/>
        </p:nvSpPr>
        <p:spPr>
          <a:xfrm>
            <a:off x="76200" y="2895600"/>
            <a:ext cx="1143000" cy="1066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667000" y="2895600"/>
            <a:ext cx="1157654" cy="1066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7036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24" y="8409"/>
            <a:ext cx="5757422" cy="6849591"/>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15</a:t>
            </a:fld>
            <a:endParaRPr lang="en-US" altLang="en-US" sz="1400" dirty="0"/>
          </a:p>
        </p:txBody>
      </p:sp>
      <p:sp>
        <p:nvSpPr>
          <p:cNvPr id="6147" name="Rectangle 2"/>
          <p:cNvSpPr>
            <a:spLocks noGrp="1" noChangeArrowheads="1"/>
          </p:cNvSpPr>
          <p:nvPr>
            <p:ph type="title"/>
          </p:nvPr>
        </p:nvSpPr>
        <p:spPr>
          <a:xfrm>
            <a:off x="56388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791200" y="1219200"/>
            <a:ext cx="3200399" cy="2462213"/>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3" name="TextBox 2"/>
          <p:cNvSpPr txBox="1"/>
          <p:nvPr/>
        </p:nvSpPr>
        <p:spPr>
          <a:xfrm>
            <a:off x="6172201" y="3883981"/>
            <a:ext cx="2971799" cy="2554545"/>
          </a:xfrm>
          <a:prstGeom prst="rect">
            <a:avLst/>
          </a:prstGeom>
          <a:noFill/>
        </p:spPr>
        <p:txBody>
          <a:bodyPr wrap="square" rtlCol="0">
            <a:spAutoFit/>
          </a:bodyPr>
          <a:lstStyle/>
          <a:p>
            <a:r>
              <a:rPr lang="en-US" sz="1600" dirty="0" smtClean="0">
                <a:solidFill>
                  <a:srgbClr val="FF0000"/>
                </a:solidFill>
              </a:rPr>
              <a:t>How does one negotiate and reconcile </a:t>
            </a:r>
            <a:r>
              <a:rPr lang="en-US" sz="1600" u="sng" dirty="0" smtClean="0">
                <a:solidFill>
                  <a:srgbClr val="FF0000"/>
                </a:solidFill>
              </a:rPr>
              <a:t>declaring short term vs long term </a:t>
            </a:r>
            <a:r>
              <a:rPr lang="en-US" sz="1600" dirty="0" smtClean="0">
                <a:solidFill>
                  <a:srgbClr val="FF0000"/>
                </a:solidFill>
              </a:rPr>
              <a:t>drought when </a:t>
            </a:r>
            <a:r>
              <a:rPr lang="en-US" sz="1600" dirty="0" err="1">
                <a:solidFill>
                  <a:srgbClr val="FF0000"/>
                </a:solidFill>
              </a:rPr>
              <a:t>p</a:t>
            </a:r>
            <a:r>
              <a:rPr lang="en-US" sz="1600" dirty="0" err="1" smtClean="0">
                <a:solidFill>
                  <a:srgbClr val="FF0000"/>
                </a:solidFill>
              </a:rPr>
              <a:t>recip</a:t>
            </a:r>
            <a:r>
              <a:rPr lang="en-US" sz="1600" dirty="0" smtClean="0">
                <a:solidFill>
                  <a:srgbClr val="FF0000"/>
                </a:solidFill>
              </a:rPr>
              <a:t>. deficiencies patterns  differ on many different time scales locally!!  </a:t>
            </a:r>
          </a:p>
          <a:p>
            <a:endParaRPr lang="en-US" sz="1600" dirty="0">
              <a:solidFill>
                <a:srgbClr val="FF0000"/>
              </a:solidFill>
            </a:endParaRPr>
          </a:p>
          <a:p>
            <a:r>
              <a:rPr lang="en-US" sz="1600" b="1" u="sng" dirty="0" smtClean="0">
                <a:solidFill>
                  <a:srgbClr val="FF0000"/>
                </a:solidFill>
              </a:rPr>
              <a:t>What is the cutoff delineating time between short VS long term drought!! Not so clear!!  </a:t>
            </a:r>
            <a:endParaRPr lang="en-US" sz="1600" b="1" u="sng" dirty="0">
              <a:solidFill>
                <a:srgbClr val="FF0000"/>
              </a:solidFill>
            </a:endParaRPr>
          </a:p>
        </p:txBody>
      </p:sp>
      <p:sp>
        <p:nvSpPr>
          <p:cNvPr id="17" name="TextBox 16"/>
          <p:cNvSpPr txBox="1"/>
          <p:nvPr/>
        </p:nvSpPr>
        <p:spPr>
          <a:xfrm>
            <a:off x="4130484" y="19050"/>
            <a:ext cx="15845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NOW</a:t>
            </a:r>
            <a:endParaRPr lang="en-US" b="1" dirty="0">
              <a:solidFill>
                <a:srgbClr val="FF0000"/>
              </a:solidFill>
            </a:endParaRPr>
          </a:p>
        </p:txBody>
      </p:sp>
      <p:sp>
        <p:nvSpPr>
          <p:cNvPr id="4" name="TextBox 3"/>
          <p:cNvSpPr txBox="1"/>
          <p:nvPr/>
        </p:nvSpPr>
        <p:spPr>
          <a:xfrm>
            <a:off x="2382715" y="1654890"/>
            <a:ext cx="914400" cy="584775"/>
          </a:xfrm>
          <a:prstGeom prst="rect">
            <a:avLst/>
          </a:prstGeom>
          <a:noFill/>
        </p:spPr>
        <p:txBody>
          <a:bodyPr wrap="square" rtlCol="0">
            <a:spAutoFit/>
          </a:bodyPr>
          <a:lstStyle/>
          <a:p>
            <a:r>
              <a:rPr lang="en-US" sz="3200" dirty="0" smtClean="0">
                <a:solidFill>
                  <a:srgbClr val="FA5236"/>
                </a:solidFill>
              </a:rPr>
              <a:t>S</a:t>
            </a:r>
            <a:r>
              <a:rPr lang="en-US" sz="1000" dirty="0" smtClean="0">
                <a:solidFill>
                  <a:srgbClr val="FA5236"/>
                </a:solidFill>
              </a:rPr>
              <a:t>hort</a:t>
            </a:r>
            <a:endParaRPr lang="en-US" sz="3200" dirty="0">
              <a:solidFill>
                <a:srgbClr val="FA5236"/>
              </a:solidFill>
            </a:endParaRPr>
          </a:p>
        </p:txBody>
      </p:sp>
      <p:sp>
        <p:nvSpPr>
          <p:cNvPr id="16" name="TextBox 15"/>
          <p:cNvSpPr txBox="1"/>
          <p:nvPr/>
        </p:nvSpPr>
        <p:spPr>
          <a:xfrm>
            <a:off x="2362200" y="3693240"/>
            <a:ext cx="656734" cy="584775"/>
          </a:xfrm>
          <a:prstGeom prst="rect">
            <a:avLst/>
          </a:prstGeom>
          <a:noFill/>
        </p:spPr>
        <p:txBody>
          <a:bodyPr wrap="square" rtlCol="0">
            <a:spAutoFit/>
          </a:bodyPr>
          <a:lstStyle/>
          <a:p>
            <a:r>
              <a:rPr lang="en-US" sz="3200" dirty="0" smtClean="0">
                <a:solidFill>
                  <a:srgbClr val="FA5236"/>
                </a:solidFill>
              </a:rPr>
              <a:t>L</a:t>
            </a:r>
            <a:r>
              <a:rPr lang="en-US" sz="1000" dirty="0" smtClean="0">
                <a:solidFill>
                  <a:srgbClr val="FA5236"/>
                </a:solidFill>
              </a:rPr>
              <a:t>ong</a:t>
            </a:r>
            <a:endParaRPr lang="en-US" sz="3200" dirty="0">
              <a:solidFill>
                <a:srgbClr val="FA5236"/>
              </a:solidFill>
            </a:endParaRPr>
          </a:p>
        </p:txBody>
      </p:sp>
      <p:sp>
        <p:nvSpPr>
          <p:cNvPr id="5" name="TextBox 4"/>
          <p:cNvSpPr txBox="1"/>
          <p:nvPr/>
        </p:nvSpPr>
        <p:spPr>
          <a:xfrm>
            <a:off x="0" y="2209800"/>
            <a:ext cx="5345037" cy="461665"/>
          </a:xfrm>
          <a:prstGeom prst="rect">
            <a:avLst/>
          </a:prstGeom>
          <a:noFill/>
        </p:spPr>
        <p:txBody>
          <a:bodyPr wrap="square" rtlCol="0">
            <a:spAutoFit/>
          </a:bodyPr>
          <a:lstStyle/>
          <a:p>
            <a:r>
              <a:rPr lang="en-US" sz="1200" dirty="0" smtClean="0"/>
              <a:t>The </a:t>
            </a:r>
            <a:r>
              <a:rPr lang="en-US" sz="1200" u="sng" dirty="0" smtClean="0"/>
              <a:t>short term drought </a:t>
            </a:r>
            <a:r>
              <a:rPr lang="en-US" sz="1200" dirty="0" smtClean="0"/>
              <a:t>has somewhat shifted/extended from southwest to northwest and the northern Plains.  But the </a:t>
            </a:r>
            <a:r>
              <a:rPr lang="en-US" sz="1200" u="sng" dirty="0" smtClean="0"/>
              <a:t>long term drought in the southwest remains</a:t>
            </a:r>
            <a:r>
              <a:rPr lang="en-US" sz="1200" dirty="0" smtClean="0"/>
              <a:t>.</a:t>
            </a:r>
            <a:endParaRPr lang="en-US" sz="1200" dirty="0"/>
          </a:p>
        </p:txBody>
      </p:sp>
      <p:sp>
        <p:nvSpPr>
          <p:cNvPr id="2" name="Rectangle 1"/>
          <p:cNvSpPr/>
          <p:nvPr/>
        </p:nvSpPr>
        <p:spPr>
          <a:xfrm>
            <a:off x="381000" y="4343400"/>
            <a:ext cx="1524000" cy="609600"/>
          </a:xfrm>
          <a:prstGeom prst="rect">
            <a:avLst/>
          </a:prstGeom>
          <a:noFill/>
          <a:ln w="28575">
            <a:solidFill>
              <a:srgbClr val="9A75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1676400" y="4492883"/>
            <a:ext cx="457200" cy="0"/>
          </a:xfrm>
          <a:prstGeom prst="straightConnector1">
            <a:avLst/>
          </a:prstGeom>
          <a:ln w="31750">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133600" y="4278015"/>
            <a:ext cx="3276601" cy="276999"/>
          </a:xfrm>
          <a:prstGeom prst="rect">
            <a:avLst/>
          </a:prstGeom>
          <a:noFill/>
        </p:spPr>
        <p:txBody>
          <a:bodyPr wrap="square" rtlCol="0">
            <a:spAutoFit/>
          </a:bodyPr>
          <a:lstStyle/>
          <a:p>
            <a:r>
              <a:rPr lang="en-US" sz="1200" dirty="0" smtClean="0"/>
              <a:t>                </a:t>
            </a:r>
            <a:r>
              <a:rPr lang="en-US" sz="1200" b="1" dirty="0" smtClean="0"/>
              <a:t>At exactly where does drought begin? </a:t>
            </a:r>
            <a:endParaRPr lang="en-US" sz="1200" b="1" dirty="0"/>
          </a:p>
        </p:txBody>
      </p:sp>
      <p:cxnSp>
        <p:nvCxnSpPr>
          <p:cNvPr id="14" name="Straight Arrow Connector 13"/>
          <p:cNvCxnSpPr/>
          <p:nvPr/>
        </p:nvCxnSpPr>
        <p:spPr>
          <a:xfrm flipH="1">
            <a:off x="2209801" y="4375578"/>
            <a:ext cx="656724" cy="12022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685800" y="3733800"/>
            <a:ext cx="2104534"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978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16</a:t>
            </a:fld>
            <a:endParaRPr lang="en-US" altLang="en-US" sz="1400" dirty="0"/>
          </a:p>
        </p:txBody>
      </p:sp>
      <p:sp>
        <p:nvSpPr>
          <p:cNvPr id="7171" name="TextBox 1"/>
          <p:cNvSpPr txBox="1">
            <a:spLocks noChangeArrowheads="1"/>
          </p:cNvSpPr>
          <p:nvPr/>
        </p:nvSpPr>
        <p:spPr bwMode="auto">
          <a:xfrm>
            <a:off x="5334000" y="990600"/>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p:txBody>
      </p:sp>
      <p:sp>
        <p:nvSpPr>
          <p:cNvPr id="16" name="TextBox 15"/>
          <p:cNvSpPr txBox="1"/>
          <p:nvPr/>
        </p:nvSpPr>
        <p:spPr>
          <a:xfrm>
            <a:off x="7133492" y="3163363"/>
            <a:ext cx="1981200" cy="369332"/>
          </a:xfrm>
          <a:prstGeom prst="rect">
            <a:avLst/>
          </a:prstGeom>
          <a:noFill/>
        </p:spPr>
        <p:txBody>
          <a:bodyPr wrap="square" rtlCol="0">
            <a:spAutoFit/>
          </a:bodyPr>
          <a:lstStyle/>
          <a:p>
            <a:r>
              <a:rPr lang="en-US" dirty="0" smtClean="0"/>
              <a:t>So far this month !!</a:t>
            </a:r>
            <a:endParaRPr lang="en-US" dirty="0"/>
          </a:p>
        </p:txBody>
      </p:sp>
      <p:sp>
        <p:nvSpPr>
          <p:cNvPr id="5" name="AutoShape 4" descr="imag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png"/>
          <p:cNvSpPr>
            <a:spLocks noChangeAspect="1" noChangeArrowheads="1"/>
          </p:cNvSpPr>
          <p:nvPr/>
        </p:nvSpPr>
        <p:spPr bwMode="auto">
          <a:xfrm>
            <a:off x="5617436" y="3810000"/>
            <a:ext cx="1516056" cy="15160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5105400" y="1785937"/>
            <a:ext cx="3810000" cy="1200329"/>
          </a:xfrm>
          <a:prstGeom prst="rect">
            <a:avLst/>
          </a:prstGeom>
          <a:noFill/>
        </p:spPr>
        <p:txBody>
          <a:bodyPr wrap="square" rtlCol="0">
            <a:spAutoFit/>
          </a:bodyPr>
          <a:lstStyle/>
          <a:p>
            <a:r>
              <a:rPr lang="en-US" dirty="0" smtClean="0"/>
              <a:t>In spite of the of the La Nina, quite a variability in monthly US Temps. (Focus on maps on bottom left! vs next slide!) </a:t>
            </a:r>
            <a:endParaRPr lang="en-US" dirty="0"/>
          </a:p>
        </p:txBody>
      </p:sp>
      <p:sp>
        <p:nvSpPr>
          <p:cNvPr id="11" name="TextBox 10"/>
          <p:cNvSpPr txBox="1"/>
          <p:nvPr/>
        </p:nvSpPr>
        <p:spPr>
          <a:xfrm>
            <a:off x="6629400" y="76200"/>
            <a:ext cx="2514600" cy="646331"/>
          </a:xfrm>
          <a:prstGeom prst="rect">
            <a:avLst/>
          </a:prstGeom>
          <a:noFill/>
        </p:spPr>
        <p:txBody>
          <a:bodyPr wrap="square" rtlCol="0">
            <a:spAutoFit/>
          </a:bodyPr>
          <a:lstStyle/>
          <a:p>
            <a:r>
              <a:rPr lang="en-US" i="1" dirty="0" smtClean="0">
                <a:solidFill>
                  <a:srgbClr val="FF0000"/>
                </a:solidFill>
              </a:rPr>
              <a:t>Slide from last month..</a:t>
            </a:r>
          </a:p>
          <a:p>
            <a:r>
              <a:rPr lang="en-US" i="1" dirty="0" smtClean="0">
                <a:solidFill>
                  <a:srgbClr val="FF0000"/>
                </a:solidFill>
              </a:rPr>
              <a:t>-Slide not shown now.</a:t>
            </a:r>
            <a:endParaRPr lang="en-US" i="1" dirty="0">
              <a:solidFill>
                <a:srgbClr val="FF0000"/>
              </a:solidFill>
            </a:endParaRPr>
          </a:p>
        </p:txBody>
      </p:sp>
      <p:pic>
        <p:nvPicPr>
          <p:cNvPr id="14" name="Picture 2" descr="https://www.cpc.ncep.noaa.gov/products/tanal/30day/mean/20220131.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87"/>
            <a:ext cx="4970838" cy="68360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3"/>
          <a:stretch>
            <a:fillRect/>
          </a:stretch>
        </p:blipFill>
        <p:spPr>
          <a:xfrm>
            <a:off x="5006465" y="3477705"/>
            <a:ext cx="4129236" cy="3131325"/>
          </a:xfrm>
          <a:prstGeom prst="rect">
            <a:avLst/>
          </a:prstGeom>
        </p:spPr>
      </p:pic>
    </p:spTree>
    <p:extLst>
      <p:ext uri="{BB962C8B-B14F-4D97-AF65-F5344CB8AC3E}">
        <p14:creationId xmlns:p14="http://schemas.microsoft.com/office/powerpoint/2010/main" val="15232172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a:p>
        </p:txBody>
      </p:sp>
      <p:sp>
        <p:nvSpPr>
          <p:cNvPr id="7171" name="TextBox 1"/>
          <p:cNvSpPr txBox="1">
            <a:spLocks noChangeArrowheads="1"/>
          </p:cNvSpPr>
          <p:nvPr/>
        </p:nvSpPr>
        <p:spPr bwMode="auto">
          <a:xfrm>
            <a:off x="5334000" y="990600"/>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p:txBody>
      </p:sp>
      <p:sp>
        <p:nvSpPr>
          <p:cNvPr id="16" name="TextBox 15"/>
          <p:cNvSpPr txBox="1"/>
          <p:nvPr/>
        </p:nvSpPr>
        <p:spPr>
          <a:xfrm>
            <a:off x="7133492" y="3163363"/>
            <a:ext cx="1981200" cy="369332"/>
          </a:xfrm>
          <a:prstGeom prst="rect">
            <a:avLst/>
          </a:prstGeom>
          <a:noFill/>
        </p:spPr>
        <p:txBody>
          <a:bodyPr wrap="square" rtlCol="0">
            <a:spAutoFit/>
          </a:bodyPr>
          <a:lstStyle/>
          <a:p>
            <a:r>
              <a:rPr lang="en-US" dirty="0" smtClean="0"/>
              <a:t>So far this month !!</a:t>
            </a:r>
            <a:endParaRPr lang="en-US" dirty="0"/>
          </a:p>
        </p:txBody>
      </p:sp>
      <p:sp>
        <p:nvSpPr>
          <p:cNvPr id="5" name="AutoShape 4" descr="imag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png"/>
          <p:cNvSpPr>
            <a:spLocks noChangeAspect="1" noChangeArrowheads="1"/>
          </p:cNvSpPr>
          <p:nvPr/>
        </p:nvSpPr>
        <p:spPr bwMode="auto">
          <a:xfrm>
            <a:off x="5617436" y="3810000"/>
            <a:ext cx="1516056" cy="15160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5020800" y="1733073"/>
            <a:ext cx="3810000" cy="1477328"/>
          </a:xfrm>
          <a:prstGeom prst="rect">
            <a:avLst/>
          </a:prstGeom>
          <a:noFill/>
        </p:spPr>
        <p:txBody>
          <a:bodyPr wrap="square" rtlCol="0">
            <a:spAutoFit/>
          </a:bodyPr>
          <a:lstStyle/>
          <a:p>
            <a:r>
              <a:rPr lang="en-US" dirty="0" smtClean="0"/>
              <a:t>So far in March, temps. looking similar to February.</a:t>
            </a:r>
          </a:p>
          <a:p>
            <a:endParaRPr lang="en-US" dirty="0" smtClean="0"/>
          </a:p>
          <a:p>
            <a:r>
              <a:rPr lang="en-US" dirty="0" smtClean="0"/>
              <a:t>There </a:t>
            </a:r>
            <a:r>
              <a:rPr lang="en-US" dirty="0"/>
              <a:t>is a lot more going on than just </a:t>
            </a:r>
            <a:r>
              <a:rPr lang="en-US" dirty="0" smtClean="0"/>
              <a:t>La Nina!!</a:t>
            </a:r>
            <a:endParaRPr lang="en-US" dirty="0"/>
          </a:p>
        </p:txBody>
      </p:sp>
      <p:sp>
        <p:nvSpPr>
          <p:cNvPr id="8" name="TextBox 7"/>
          <p:cNvSpPr txBox="1"/>
          <p:nvPr/>
        </p:nvSpPr>
        <p:spPr>
          <a:xfrm>
            <a:off x="8077200" y="76200"/>
            <a:ext cx="1066800" cy="381000"/>
          </a:xfrm>
          <a:prstGeom prst="rect">
            <a:avLst/>
          </a:prstGeom>
          <a:noFill/>
        </p:spPr>
        <p:txBody>
          <a:bodyPr wrap="square" rtlCol="0">
            <a:spAutoFit/>
          </a:bodyPr>
          <a:lstStyle/>
          <a:p>
            <a:r>
              <a:rPr lang="en-US" dirty="0" smtClean="0"/>
              <a:t>Now..</a:t>
            </a:r>
            <a:endParaRPr lang="en-US" dirty="0"/>
          </a:p>
        </p:txBody>
      </p:sp>
      <p:pic>
        <p:nvPicPr>
          <p:cNvPr id="9218" name="Picture 2" descr="https://www.cpc.ncep.noaa.gov/products/tanal/30day/mean/20220228.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378"/>
            <a:ext cx="4953000" cy="65031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5133242" y="3543300"/>
            <a:ext cx="4000500" cy="3009900"/>
          </a:xfrm>
          <a:prstGeom prst="rect">
            <a:avLst/>
          </a:prstGeom>
        </p:spPr>
      </p:pic>
    </p:spTree>
    <p:extLst>
      <p:ext uri="{BB962C8B-B14F-4D97-AF65-F5344CB8AC3E}">
        <p14:creationId xmlns:p14="http://schemas.microsoft.com/office/powerpoint/2010/main" val="38998066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35493" y="0"/>
            <a:ext cx="4743450" cy="6172200"/>
          </a:xfrm>
          <a:prstGeom prst="rect">
            <a:avLst/>
          </a:prstGeom>
        </p:spPr>
      </p:pic>
      <p:sp>
        <p:nvSpPr>
          <p:cNvPr id="3" name="Rectangle 2"/>
          <p:cNvSpPr/>
          <p:nvPr/>
        </p:nvSpPr>
        <p:spPr>
          <a:xfrm>
            <a:off x="6847112" y="3546379"/>
            <a:ext cx="1743861" cy="3577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rgbClr val="0033CC"/>
                </a:solidFill>
              </a:rPr>
              <a:t>Last month</a:t>
            </a:r>
            <a:endParaRPr lang="en-US" sz="1400" dirty="0">
              <a:solidFill>
                <a:srgbClr val="0033CC"/>
              </a:solidFill>
            </a:endParaRPr>
          </a:p>
        </p:txBody>
      </p:sp>
      <p:sp>
        <p:nvSpPr>
          <p:cNvPr id="17" name="Rectangle 16"/>
          <p:cNvSpPr/>
          <p:nvPr/>
        </p:nvSpPr>
        <p:spPr>
          <a:xfrm>
            <a:off x="5685669" y="5128943"/>
            <a:ext cx="791331" cy="4061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rgbClr val="0033CC"/>
                </a:solidFill>
              </a:rPr>
              <a:t>This month</a:t>
            </a:r>
            <a:endParaRPr lang="en-US" sz="1400" dirty="0">
              <a:solidFill>
                <a:srgbClr val="0033CC"/>
              </a:solidFill>
            </a:endParaRPr>
          </a:p>
        </p:txBody>
      </p:sp>
      <p:sp>
        <p:nvSpPr>
          <p:cNvPr id="16" name="Slide Number Placeholder 3"/>
          <p:cNvSpPr>
            <a:spLocks noGrp="1"/>
          </p:cNvSpPr>
          <p:nvPr>
            <p:ph type="sldNum" sz="quarter" idx="12"/>
          </p:nvPr>
        </p:nvSpPr>
        <p:spPr>
          <a:xfrm>
            <a:off x="88392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18</a:t>
            </a:fld>
            <a:endParaRPr lang="en-US" altLang="en-US" sz="1400" dirty="0"/>
          </a:p>
        </p:txBody>
      </p:sp>
      <p:sp>
        <p:nvSpPr>
          <p:cNvPr id="13" name="Arc 12"/>
          <p:cNvSpPr/>
          <p:nvPr/>
        </p:nvSpPr>
        <p:spPr>
          <a:xfrm>
            <a:off x="5979319" y="2209800"/>
            <a:ext cx="2555081" cy="533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Arrow Connector 8"/>
          <p:cNvCxnSpPr/>
          <p:nvPr/>
        </p:nvCxnSpPr>
        <p:spPr>
          <a:xfrm>
            <a:off x="7075251" y="4472472"/>
            <a:ext cx="172440" cy="2684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3318" y="5301374"/>
            <a:ext cx="1531118" cy="646331"/>
          </a:xfrm>
          <a:prstGeom prst="rect">
            <a:avLst/>
          </a:prstGeom>
          <a:noFill/>
        </p:spPr>
        <p:txBody>
          <a:bodyPr wrap="square" rtlCol="0">
            <a:spAutoFit/>
          </a:bodyPr>
          <a:lstStyle/>
          <a:p>
            <a:r>
              <a:rPr lang="en-US" sz="1200" dirty="0" smtClean="0">
                <a:solidFill>
                  <a:srgbClr val="FF0000"/>
                </a:solidFill>
              </a:rPr>
              <a:t>Except for a few, most CA water reservoirs are low!</a:t>
            </a:r>
            <a:endParaRPr lang="en-US" sz="1200" dirty="0">
              <a:solidFill>
                <a:srgbClr val="FF0000"/>
              </a:solidFill>
            </a:endParaRPr>
          </a:p>
        </p:txBody>
      </p:sp>
      <p:sp>
        <p:nvSpPr>
          <p:cNvPr id="10" name="TextBox 9"/>
          <p:cNvSpPr txBox="1"/>
          <p:nvPr/>
        </p:nvSpPr>
        <p:spPr>
          <a:xfrm>
            <a:off x="8768" y="6172200"/>
            <a:ext cx="4563232" cy="738664"/>
          </a:xfrm>
          <a:prstGeom prst="rect">
            <a:avLst/>
          </a:prstGeom>
          <a:noFill/>
        </p:spPr>
        <p:txBody>
          <a:bodyPr wrap="square" rtlCol="0">
            <a:spAutoFit/>
          </a:bodyPr>
          <a:lstStyle/>
          <a:p>
            <a:r>
              <a:rPr lang="en-US" sz="1400" dirty="0" smtClean="0"/>
              <a:t>On going La Nina conditions continue to “not help/improve” the reservoir levels/conditions in northern CA.  The winter rainy season is also almost gone, which will not help.</a:t>
            </a:r>
            <a:endParaRPr lang="en-US" sz="1400" dirty="0"/>
          </a:p>
        </p:txBody>
      </p:sp>
      <p:sp>
        <p:nvSpPr>
          <p:cNvPr id="15" name="Rectangle 14"/>
          <p:cNvSpPr/>
          <p:nvPr/>
        </p:nvSpPr>
        <p:spPr>
          <a:xfrm>
            <a:off x="4800600" y="6477000"/>
            <a:ext cx="4572000" cy="276999"/>
          </a:xfrm>
          <a:prstGeom prst="rect">
            <a:avLst/>
          </a:prstGeom>
        </p:spPr>
        <p:txBody>
          <a:bodyPr>
            <a:spAutoFit/>
          </a:bodyPr>
          <a:lstStyle/>
          <a:p>
            <a:endParaRPr lang="en-US" sz="1200" dirty="0"/>
          </a:p>
        </p:txBody>
      </p:sp>
      <p:sp>
        <p:nvSpPr>
          <p:cNvPr id="8" name="Rectangle 7"/>
          <p:cNvSpPr/>
          <p:nvPr/>
        </p:nvSpPr>
        <p:spPr>
          <a:xfrm>
            <a:off x="8077200" y="152400"/>
            <a:ext cx="990600" cy="228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7002996" y="-19343"/>
            <a:ext cx="2148407" cy="2736962"/>
          </a:xfrm>
          <a:prstGeom prst="rect">
            <a:avLst/>
          </a:prstGeom>
        </p:spPr>
      </p:pic>
      <p:sp>
        <p:nvSpPr>
          <p:cNvPr id="12" name="TextBox 11"/>
          <p:cNvSpPr txBox="1"/>
          <p:nvPr/>
        </p:nvSpPr>
        <p:spPr>
          <a:xfrm>
            <a:off x="7520288" y="2667000"/>
            <a:ext cx="1623712" cy="830997"/>
          </a:xfrm>
          <a:prstGeom prst="rect">
            <a:avLst/>
          </a:prstGeom>
          <a:noFill/>
        </p:spPr>
        <p:txBody>
          <a:bodyPr wrap="square" rtlCol="0">
            <a:spAutoFit/>
          </a:bodyPr>
          <a:lstStyle/>
          <a:p>
            <a:r>
              <a:rPr lang="en-US" sz="1200" dirty="0" smtClean="0"/>
              <a:t>Much of US west snow cover is below median!! See above! </a:t>
            </a:r>
            <a:r>
              <a:rPr lang="en-US" sz="1200" dirty="0" err="1" smtClean="0"/>
              <a:t>cf</a:t>
            </a:r>
            <a:r>
              <a:rPr lang="en-US" sz="1200" dirty="0" smtClean="0"/>
              <a:t>: prev. month.</a:t>
            </a:r>
            <a:endParaRPr lang="en-US" sz="1200" dirty="0"/>
          </a:p>
        </p:txBody>
      </p:sp>
      <p:pic>
        <p:nvPicPr>
          <p:cNvPr id="4" name="Picture 3"/>
          <p:cNvPicPr>
            <a:picLocks noChangeAspect="1"/>
          </p:cNvPicPr>
          <p:nvPr/>
        </p:nvPicPr>
        <p:blipFill>
          <a:blip r:embed="rId5"/>
          <a:stretch>
            <a:fillRect/>
          </a:stretch>
        </p:blipFill>
        <p:spPr>
          <a:xfrm>
            <a:off x="4876800" y="6577"/>
            <a:ext cx="2131958" cy="2692624"/>
          </a:xfrm>
          <a:prstGeom prst="rect">
            <a:avLst/>
          </a:prstGeom>
        </p:spPr>
      </p:pic>
      <p:pic>
        <p:nvPicPr>
          <p:cNvPr id="18" name="Picture 17"/>
          <p:cNvPicPr>
            <a:picLocks noChangeAspect="1"/>
          </p:cNvPicPr>
          <p:nvPr/>
        </p:nvPicPr>
        <p:blipFill>
          <a:blip r:embed="rId6"/>
          <a:stretch>
            <a:fillRect/>
          </a:stretch>
        </p:blipFill>
        <p:spPr>
          <a:xfrm>
            <a:off x="6477001" y="4292132"/>
            <a:ext cx="2695740" cy="2140869"/>
          </a:xfrm>
          <a:prstGeom prst="rect">
            <a:avLst/>
          </a:prstGeom>
        </p:spPr>
      </p:pic>
      <p:pic>
        <p:nvPicPr>
          <p:cNvPr id="19" name="Picture 18"/>
          <p:cNvPicPr>
            <a:picLocks noChangeAspect="1"/>
          </p:cNvPicPr>
          <p:nvPr/>
        </p:nvPicPr>
        <p:blipFill>
          <a:blip r:embed="rId7"/>
          <a:stretch>
            <a:fillRect/>
          </a:stretch>
        </p:blipFill>
        <p:spPr>
          <a:xfrm>
            <a:off x="4754198" y="2706757"/>
            <a:ext cx="2465725" cy="2034162"/>
          </a:xfrm>
          <a:prstGeom prst="rect">
            <a:avLst/>
          </a:prstGeom>
        </p:spPr>
      </p:pic>
      <p:pic>
        <p:nvPicPr>
          <p:cNvPr id="20" name="Picture 19"/>
          <p:cNvPicPr>
            <a:picLocks noChangeAspect="1"/>
          </p:cNvPicPr>
          <p:nvPr/>
        </p:nvPicPr>
        <p:blipFill>
          <a:blip r:embed="rId8"/>
          <a:stretch>
            <a:fillRect/>
          </a:stretch>
        </p:blipFill>
        <p:spPr>
          <a:xfrm>
            <a:off x="4769324" y="4784918"/>
            <a:ext cx="793276" cy="1717722"/>
          </a:xfrm>
          <a:prstGeom prst="rect">
            <a:avLst/>
          </a:prstGeom>
        </p:spPr>
      </p:pic>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420145" y="3837163"/>
            <a:ext cx="2705762" cy="2096076"/>
          </a:xfrm>
          <a:prstGeom prst="rect">
            <a:avLst/>
          </a:prstGeom>
        </p:spPr>
      </p:pic>
      <p:pic>
        <p:nvPicPr>
          <p:cNvPr id="10242" name="Picture 2" descr="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608" y="4267200"/>
            <a:ext cx="3349625" cy="211878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068" y="0"/>
            <a:ext cx="3342165" cy="213783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u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555" y="2121362"/>
            <a:ext cx="3354678" cy="2145838"/>
          </a:xfrm>
          <a:prstGeom prst="rect">
            <a:avLst/>
          </a:prstGeom>
          <a:noFill/>
          <a:extLst>
            <a:ext uri="{909E8E84-426E-40DD-AFC4-6F175D3DCCD1}">
              <a14:hiddenFill xmlns:a14="http://schemas.microsoft.com/office/drawing/2010/main">
                <a:solidFill>
                  <a:srgbClr val="FFFFFF"/>
                </a:solidFill>
              </a14:hiddenFill>
            </a:ext>
          </a:extLst>
        </p:spPr>
      </p:pic>
      <p:pic>
        <p:nvPicPr>
          <p:cNvPr id="12306" name="Picture 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4883" y="6106747"/>
            <a:ext cx="4179888"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19</a:t>
            </a:fld>
            <a:endParaRPr lang="en-US" altLang="en-US" sz="1400"/>
          </a:p>
        </p:txBody>
      </p:sp>
      <p:pic>
        <p:nvPicPr>
          <p:cNvPr id="12292" name="Picture 9"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4419600" y="786825"/>
            <a:ext cx="43513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Most US east  droughts are relatively short lived (as compared to US west). However, if you recall,  the drought over the New England states last year was a real surprise!!</a:t>
            </a:r>
          </a:p>
        </p:txBody>
      </p:sp>
      <p:sp>
        <p:nvSpPr>
          <p:cNvPr id="12304" name="TextBox 1"/>
          <p:cNvSpPr txBox="1">
            <a:spLocks noChangeArrowheads="1"/>
          </p:cNvSpPr>
          <p:nvPr/>
        </p:nvSpPr>
        <p:spPr bwMode="auto">
          <a:xfrm>
            <a:off x="4751815" y="2027006"/>
            <a:ext cx="43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4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year.</a:t>
            </a:r>
            <a:endParaRPr lang="en-US" altLang="en-US" sz="1200" dirty="0">
              <a:solidFill>
                <a:srgbClr val="FF0000"/>
              </a:solidFill>
              <a:latin typeface="Times New Roman" pitchFamily="18" charset="0"/>
            </a:endParaRPr>
          </a:p>
        </p:txBody>
      </p:sp>
      <p:sp>
        <p:nvSpPr>
          <p:cNvPr id="2" name="TextBox 1"/>
          <p:cNvSpPr txBox="1"/>
          <p:nvPr/>
        </p:nvSpPr>
        <p:spPr>
          <a:xfrm>
            <a:off x="6270697" y="2676135"/>
            <a:ext cx="2131473" cy="738664"/>
          </a:xfrm>
          <a:prstGeom prst="rect">
            <a:avLst/>
          </a:prstGeom>
          <a:noFill/>
        </p:spPr>
        <p:txBody>
          <a:bodyPr wrap="square" rtlCol="0">
            <a:spAutoFit/>
          </a:bodyPr>
          <a:lstStyle/>
          <a:p>
            <a:pPr algn="ctr"/>
            <a:r>
              <a:rPr lang="en-US" sz="1400" b="1" dirty="0">
                <a:solidFill>
                  <a:srgbClr val="FF0000"/>
                </a:solidFill>
              </a:rPr>
              <a:t>One month ago (left)  &amp; </a:t>
            </a:r>
          </a:p>
          <a:p>
            <a:pPr algn="ctr"/>
            <a:endParaRPr lang="en-US" sz="1400" b="1" dirty="0">
              <a:solidFill>
                <a:srgbClr val="FF0000"/>
              </a:solidFill>
            </a:endParaRPr>
          </a:p>
          <a:p>
            <a:pPr algn="ctr"/>
            <a:r>
              <a:rPr lang="en-US" sz="1400" b="1" dirty="0" smtClean="0">
                <a:solidFill>
                  <a:srgbClr val="FF0000"/>
                </a:solidFill>
              </a:rPr>
              <a:t>                     Now </a:t>
            </a:r>
            <a:r>
              <a:rPr lang="en-US" sz="1400" b="1" dirty="0">
                <a:solidFill>
                  <a:srgbClr val="FF0000"/>
                </a:solidFill>
              </a:rPr>
              <a:t>(below)</a:t>
            </a:r>
          </a:p>
        </p:txBody>
      </p: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19</a:t>
            </a:fld>
            <a:endParaRPr lang="en-US" altLang="en-US" sz="1400" dirty="0"/>
          </a:p>
        </p:txBody>
      </p:sp>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57200" y="390525"/>
            <a:ext cx="142875" cy="476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57200" y="2462508"/>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57200" y="4648200"/>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52400" y="3429000"/>
            <a:ext cx="0" cy="30960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801687" y="4290865"/>
            <a:ext cx="2607425" cy="1815882"/>
          </a:xfrm>
          <a:prstGeom prst="rect">
            <a:avLst/>
          </a:prstGeom>
          <a:noFill/>
        </p:spPr>
        <p:txBody>
          <a:bodyPr wrap="square" rtlCol="0">
            <a:spAutoFit/>
          </a:bodyPr>
          <a:lstStyle/>
          <a:p>
            <a:r>
              <a:rPr lang="en-US" sz="1400" u="sng" dirty="0" smtClean="0"/>
              <a:t>Streamflow is only a partial indicator, as it is highly managed.</a:t>
            </a:r>
          </a:p>
          <a:p>
            <a:endParaRPr lang="en-US" sz="1400" u="sng" dirty="0" smtClean="0"/>
          </a:p>
          <a:p>
            <a:r>
              <a:rPr lang="en-US" sz="1400" u="sng" dirty="0" smtClean="0"/>
              <a:t>Look along the Pacific coastal states.  If sometimes, the various indicators are confusing, go back to % of rainfall deficit maps – to reinforce!! </a:t>
            </a:r>
          </a:p>
        </p:txBody>
      </p:sp>
      <p:pic>
        <p:nvPicPr>
          <p:cNvPr id="12301" name="Picture 31" descr="map legend"/>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3400" y="6400800"/>
            <a:ext cx="3200400"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Straight Arrow Connector 36"/>
          <p:cNvCxnSpPr/>
          <p:nvPr/>
        </p:nvCxnSpPr>
        <p:spPr>
          <a:xfrm>
            <a:off x="2971800" y="1143000"/>
            <a:ext cx="76200" cy="426720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13"/>
          <a:stretch>
            <a:fillRect/>
          </a:stretch>
        </p:blipFill>
        <p:spPr>
          <a:xfrm>
            <a:off x="3871099" y="2446116"/>
            <a:ext cx="2450325" cy="1897283"/>
          </a:xfrm>
          <a:prstGeom prst="rect">
            <a:avLst/>
          </a:prstGeom>
        </p:spPr>
      </p:pic>
      <p:cxnSp>
        <p:nvCxnSpPr>
          <p:cNvPr id="35" name="Straight Arrow Connector 34"/>
          <p:cNvCxnSpPr/>
          <p:nvPr/>
        </p:nvCxnSpPr>
        <p:spPr>
          <a:xfrm>
            <a:off x="5867400" y="3738603"/>
            <a:ext cx="2667000" cy="1610993"/>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78548" y="838200"/>
            <a:ext cx="2913052" cy="5493812"/>
          </a:xfrm>
          <a:prstGeom prst="rect">
            <a:avLst/>
          </a:prstGeom>
          <a:noFill/>
        </p:spPr>
        <p:txBody>
          <a:bodyPr wrap="square" rtlCol="0">
            <a:spAutoFit/>
          </a:bodyPr>
          <a:lstStyle/>
          <a:p>
            <a:pPr marL="285750" indent="-285750">
              <a:buFont typeface="Arial" panose="020B0604020202020204" pitchFamily="34" charset="0"/>
              <a:buChar char="•"/>
            </a:pPr>
            <a:r>
              <a:rPr lang="en-US" sz="1300" dirty="0" smtClean="0">
                <a:latin typeface="Trebuchet MS" panose="020B0603020202020204" pitchFamily="34" charset="0"/>
              </a:rPr>
              <a:t>Overall, little change in the spatial structure of drought in the south and west this month as compared to last month, except for slightly more severe conditions in some areas.</a:t>
            </a:r>
          </a:p>
          <a:p>
            <a:endParaRPr lang="en-US" sz="1300" dirty="0">
              <a:latin typeface="Trebuchet MS" panose="020B0603020202020204" pitchFamily="34" charset="0"/>
            </a:endParaRPr>
          </a:p>
          <a:p>
            <a:pPr marL="285750" indent="-285750">
              <a:buFont typeface="Arial" panose="020B0604020202020204" pitchFamily="34" charset="0"/>
              <a:buChar char="•"/>
            </a:pPr>
            <a:r>
              <a:rPr lang="en-US" sz="1300" dirty="0" smtClean="0">
                <a:latin typeface="Trebuchet MS" panose="020B0603020202020204" pitchFamily="34" charset="0"/>
              </a:rPr>
              <a:t>The slightly temporarily improved drought conditions in the far </a:t>
            </a:r>
            <a:r>
              <a:rPr lang="en-US" sz="1300" dirty="0">
                <a:latin typeface="Trebuchet MS" panose="020B0603020202020204" pitchFamily="34" charset="0"/>
              </a:rPr>
              <a:t>SW, (CA &amp; vicinity) </a:t>
            </a:r>
            <a:r>
              <a:rPr lang="en-US" sz="1300" dirty="0" smtClean="0">
                <a:latin typeface="Trebuchet MS" panose="020B0603020202020204" pitchFamily="34" charset="0"/>
              </a:rPr>
              <a:t>during January, from the unusual December rains, stayed at those levels, and did not continue to improve further.</a:t>
            </a:r>
          </a:p>
          <a:p>
            <a:pPr marL="285750" indent="-285750">
              <a:buFont typeface="Arial" panose="020B0604020202020204" pitchFamily="34" charset="0"/>
              <a:buChar char="•"/>
            </a:pPr>
            <a:endParaRPr lang="en-US" sz="1300" dirty="0">
              <a:latin typeface="Trebuchet MS" panose="020B0603020202020204" pitchFamily="34" charset="0"/>
            </a:endParaRPr>
          </a:p>
          <a:p>
            <a:pPr marL="285750" indent="-285750">
              <a:buFont typeface="Arial" panose="020B0604020202020204" pitchFamily="34" charset="0"/>
              <a:buChar char="•"/>
            </a:pPr>
            <a:r>
              <a:rPr lang="en-US" sz="1300" dirty="0">
                <a:latin typeface="Trebuchet MS" panose="020B0603020202020204" pitchFamily="34" charset="0"/>
              </a:rPr>
              <a:t>Also consistent with the ongoing La Nina (which is on its way out), there has been an increased short term drought conditions along the Gulf coast in the southeast, centered on northern Florida and vicinity</a:t>
            </a:r>
            <a:r>
              <a:rPr lang="en-US" sz="1300" dirty="0" smtClean="0">
                <a:latin typeface="Trebuchet MS" panose="020B0603020202020204" pitchFamily="34" charset="0"/>
              </a:rPr>
              <a:t>.</a:t>
            </a:r>
          </a:p>
          <a:p>
            <a:endParaRPr lang="en-US" sz="1300" dirty="0">
              <a:latin typeface="Trebuchet MS" panose="020B0603020202020204" pitchFamily="34" charset="0"/>
            </a:endParaRPr>
          </a:p>
          <a:p>
            <a:pPr marL="285750" indent="-285750">
              <a:buFont typeface="Arial" panose="020B0604020202020204" pitchFamily="34" charset="0"/>
              <a:buChar char="•"/>
            </a:pPr>
            <a:r>
              <a:rPr lang="en-US" sz="1300" dirty="0" smtClean="0">
                <a:latin typeface="Trebuchet MS" panose="020B0603020202020204" pitchFamily="34" charset="0"/>
              </a:rPr>
              <a:t>Most eastern US and east coast droughts (unlike the southern/western US droughts) generally do not last long</a:t>
            </a:r>
            <a:r>
              <a:rPr lang="en-US" sz="1300" dirty="0" smtClean="0">
                <a:latin typeface="Trebuchet MS" panose="020B0603020202020204" pitchFamily="34" charset="0"/>
              </a:rPr>
              <a:t>.  </a:t>
            </a:r>
            <a:endParaRPr lang="en-US" sz="1300" dirty="0" smtClean="0">
              <a:latin typeface="Trebuchet MS" panose="020B0603020202020204" pitchFamily="34" charset="0"/>
            </a:endParaRPr>
          </a:p>
        </p:txBody>
      </p:sp>
      <p:sp>
        <p:nvSpPr>
          <p:cNvPr id="3076" name="Title 1"/>
          <p:cNvSpPr>
            <a:spLocks noGrp="1"/>
          </p:cNvSpPr>
          <p:nvPr>
            <p:ph type="title"/>
          </p:nvPr>
        </p:nvSpPr>
        <p:spPr>
          <a:xfrm>
            <a:off x="1226571" y="22177"/>
            <a:ext cx="3810000" cy="457200"/>
          </a:xfrm>
        </p:spPr>
        <p:txBody>
          <a:bodyPr/>
          <a:lstStyle/>
          <a:p>
            <a:r>
              <a:rPr lang="en-US" altLang="en-US" sz="3600" dirty="0"/>
              <a:t>Drought Monitor </a:t>
            </a:r>
          </a:p>
        </p:txBody>
      </p:sp>
      <p:sp>
        <p:nvSpPr>
          <p:cNvPr id="3077" name="Slide Number Placeholder 3"/>
          <p:cNvSpPr>
            <a:spLocks noGrp="1"/>
          </p:cNvSpPr>
          <p:nvPr>
            <p:ph type="sldNum" sz="quarter" idx="12"/>
          </p:nvPr>
        </p:nvSpPr>
        <p:spPr>
          <a:xfrm>
            <a:off x="8839201" y="6476999"/>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solidFill>
                  <a:srgbClr val="FF0000"/>
                </a:solidFill>
              </a:rPr>
              <a:pPr eaLnBrk="1" hangingPunct="1">
                <a:spcBef>
                  <a:spcPct val="0"/>
                </a:spcBef>
                <a:buFontTx/>
                <a:buNone/>
              </a:pPr>
              <a:t>2</a:t>
            </a:fld>
            <a:endParaRPr lang="en-US" altLang="en-US" sz="1400" dirty="0">
              <a:solidFill>
                <a:srgbClr val="FF0000"/>
              </a:solidFill>
            </a:endParaRPr>
          </a:p>
        </p:txBody>
      </p:sp>
      <p:sp>
        <p:nvSpPr>
          <p:cNvPr id="3081" name="TextBox 17"/>
          <p:cNvSpPr txBox="1">
            <a:spLocks noChangeArrowheads="1"/>
          </p:cNvSpPr>
          <p:nvPr/>
        </p:nvSpPr>
        <p:spPr bwMode="auto">
          <a:xfrm>
            <a:off x="1395505" y="3593068"/>
            <a:ext cx="19474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(Recent/Latest)</a:t>
            </a:r>
            <a:endParaRPr lang="en-US" altLang="en-US" sz="1800" b="1" dirty="0">
              <a:latin typeface="Times New Roman" pitchFamily="18" charset="0"/>
            </a:endParaRPr>
          </a:p>
        </p:txBody>
      </p:sp>
      <p:sp>
        <p:nvSpPr>
          <p:cNvPr id="2" name="TextBox 1"/>
          <p:cNvSpPr txBox="1"/>
          <p:nvPr/>
        </p:nvSpPr>
        <p:spPr>
          <a:xfrm>
            <a:off x="5501141" y="0"/>
            <a:ext cx="3642859" cy="830997"/>
          </a:xfrm>
          <a:prstGeom prst="rect">
            <a:avLst/>
          </a:prstGeom>
          <a:noFill/>
        </p:spPr>
        <p:txBody>
          <a:bodyPr wrap="square" rtlCol="0">
            <a:spAutoFit/>
          </a:bodyPr>
          <a:lstStyle/>
          <a:p>
            <a:r>
              <a:rPr lang="en-US" sz="1200" b="1" u="sng" dirty="0" smtClean="0">
                <a:solidFill>
                  <a:srgbClr val="FF0000"/>
                </a:solidFill>
              </a:rPr>
              <a:t>Monitoring is important because, unlike US T/P </a:t>
            </a:r>
            <a:r>
              <a:rPr lang="en-US" sz="1200" b="1" u="sng" dirty="0" err="1" smtClean="0">
                <a:solidFill>
                  <a:srgbClr val="FF0000"/>
                </a:solidFill>
              </a:rPr>
              <a:t>fcsts</a:t>
            </a:r>
            <a:r>
              <a:rPr lang="en-US" sz="1200" b="1" u="sng" dirty="0" smtClean="0">
                <a:solidFill>
                  <a:srgbClr val="FF0000"/>
                </a:solidFill>
              </a:rPr>
              <a:t>,  for drought forecasts, we have to know where we are, before we can tell where we are going!! Drought forecasts are  tendency forecasts.</a:t>
            </a:r>
            <a:endParaRPr lang="en-US" sz="1200" b="1" u="sng" dirty="0">
              <a:solidFill>
                <a:srgbClr val="FF0000"/>
              </a:solidFill>
            </a:endParaRPr>
          </a:p>
        </p:txBody>
      </p:sp>
      <p:sp>
        <p:nvSpPr>
          <p:cNvPr id="18" name="TextBox 17"/>
          <p:cNvSpPr txBox="1"/>
          <p:nvPr/>
        </p:nvSpPr>
        <p:spPr>
          <a:xfrm>
            <a:off x="4357644" y="2895600"/>
            <a:ext cx="1295400" cy="369332"/>
          </a:xfrm>
          <a:prstGeom prst="rect">
            <a:avLst/>
          </a:prstGeom>
          <a:noFill/>
        </p:spPr>
        <p:txBody>
          <a:bodyPr wrap="square" rtlCol="0">
            <a:spAutoFit/>
          </a:bodyPr>
          <a:lstStyle/>
          <a:p>
            <a:r>
              <a:rPr lang="en-US" dirty="0" smtClean="0"/>
              <a:t>December</a:t>
            </a:r>
            <a:endParaRPr lang="en-US" dirty="0"/>
          </a:p>
        </p:txBody>
      </p:sp>
      <p:sp>
        <p:nvSpPr>
          <p:cNvPr id="10" name="TextBox 9"/>
          <p:cNvSpPr txBox="1"/>
          <p:nvPr/>
        </p:nvSpPr>
        <p:spPr>
          <a:xfrm>
            <a:off x="1858221" y="5983418"/>
            <a:ext cx="228600" cy="307777"/>
          </a:xfrm>
          <a:prstGeom prst="rect">
            <a:avLst/>
          </a:prstGeom>
          <a:noFill/>
        </p:spPr>
        <p:txBody>
          <a:bodyPr wrap="square" rtlCol="0">
            <a:spAutoFit/>
          </a:bodyPr>
          <a:lstStyle/>
          <a:p>
            <a:r>
              <a:rPr lang="en-US" sz="1400" dirty="0" smtClean="0">
                <a:solidFill>
                  <a:srgbClr val="C00000"/>
                </a:solidFill>
              </a:rPr>
              <a:t>?</a:t>
            </a:r>
            <a:endParaRPr lang="en-US" sz="1400" dirty="0">
              <a:solidFill>
                <a:srgbClr val="C00000"/>
              </a:solidFill>
            </a:endParaRPr>
          </a:p>
        </p:txBody>
      </p:sp>
      <p:pic>
        <p:nvPicPr>
          <p:cNvPr id="22" name="Picture 21" descr="United States Drought Monit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1400" y="5184273"/>
            <a:ext cx="2362200" cy="1634363"/>
          </a:xfrm>
          <a:prstGeom prst="rect">
            <a:avLst/>
          </a:prstGeom>
          <a:noFill/>
          <a:ln>
            <a:noFill/>
          </a:ln>
        </p:spPr>
      </p:pic>
      <p:sp>
        <p:nvSpPr>
          <p:cNvPr id="23" name="TextBox 22"/>
          <p:cNvSpPr txBox="1"/>
          <p:nvPr/>
        </p:nvSpPr>
        <p:spPr>
          <a:xfrm>
            <a:off x="4348151" y="4857030"/>
            <a:ext cx="1295400" cy="369332"/>
          </a:xfrm>
          <a:prstGeom prst="rect">
            <a:avLst/>
          </a:prstGeom>
          <a:noFill/>
        </p:spPr>
        <p:txBody>
          <a:bodyPr wrap="square" rtlCol="0">
            <a:spAutoFit/>
          </a:bodyPr>
          <a:lstStyle/>
          <a:p>
            <a:r>
              <a:rPr lang="en-US" dirty="0" smtClean="0"/>
              <a:t>November</a:t>
            </a:r>
            <a:endParaRPr lang="en-US" dirty="0"/>
          </a:p>
        </p:txBody>
      </p:sp>
      <p:pic>
        <p:nvPicPr>
          <p:cNvPr id="17" name="Picture 16" descr="United States Drought Monito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5644" y="3226012"/>
            <a:ext cx="2347956" cy="1650787"/>
          </a:xfrm>
          <a:prstGeom prst="rect">
            <a:avLst/>
          </a:prstGeom>
          <a:noFill/>
          <a:ln>
            <a:noFill/>
          </a:ln>
        </p:spPr>
      </p:pic>
      <p:sp>
        <p:nvSpPr>
          <p:cNvPr id="24" name="TextBox 23"/>
          <p:cNvSpPr txBox="1"/>
          <p:nvPr/>
        </p:nvSpPr>
        <p:spPr>
          <a:xfrm>
            <a:off x="411229" y="3581400"/>
            <a:ext cx="1112771" cy="369332"/>
          </a:xfrm>
          <a:prstGeom prst="rect">
            <a:avLst/>
          </a:prstGeom>
          <a:noFill/>
        </p:spPr>
        <p:txBody>
          <a:bodyPr wrap="square" rtlCol="0">
            <a:spAutoFit/>
          </a:bodyPr>
          <a:lstStyle/>
          <a:p>
            <a:r>
              <a:rPr lang="en-US" dirty="0"/>
              <a:t> </a:t>
            </a:r>
            <a:r>
              <a:rPr lang="en-US" dirty="0" smtClean="0"/>
              <a:t>   March</a:t>
            </a:r>
            <a:endParaRPr lang="en-US" dirty="0"/>
          </a:p>
        </p:txBody>
      </p:sp>
      <p:pic>
        <p:nvPicPr>
          <p:cNvPr id="25" name="Picture 24" descr="United States Drought Monito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10759" y="1123955"/>
            <a:ext cx="2361298" cy="1787891"/>
          </a:xfrm>
          <a:prstGeom prst="rect">
            <a:avLst/>
          </a:prstGeom>
          <a:noFill/>
          <a:ln>
            <a:noFill/>
          </a:ln>
        </p:spPr>
      </p:pic>
      <p:sp>
        <p:nvSpPr>
          <p:cNvPr id="21" name="TextBox 20"/>
          <p:cNvSpPr txBox="1"/>
          <p:nvPr/>
        </p:nvSpPr>
        <p:spPr>
          <a:xfrm>
            <a:off x="4434341" y="754623"/>
            <a:ext cx="914400" cy="369332"/>
          </a:xfrm>
          <a:prstGeom prst="rect">
            <a:avLst/>
          </a:prstGeom>
          <a:noFill/>
        </p:spPr>
        <p:txBody>
          <a:bodyPr wrap="square" rtlCol="0">
            <a:spAutoFit/>
          </a:bodyPr>
          <a:lstStyle/>
          <a:p>
            <a:r>
              <a:rPr lang="en-US" dirty="0" smtClean="0"/>
              <a:t>January</a:t>
            </a:r>
            <a:endParaRPr lang="en-US" dirty="0"/>
          </a:p>
        </p:txBody>
      </p:sp>
      <p:pic>
        <p:nvPicPr>
          <p:cNvPr id="27" name="Picture 26" descr="United States Drought Monito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42" y="981194"/>
            <a:ext cx="3582281" cy="2543317"/>
          </a:xfrm>
          <a:prstGeom prst="rect">
            <a:avLst/>
          </a:prstGeom>
          <a:noFill/>
          <a:ln>
            <a:noFill/>
          </a:ln>
        </p:spPr>
      </p:pic>
      <p:sp>
        <p:nvSpPr>
          <p:cNvPr id="20" name="TextBox 19"/>
          <p:cNvSpPr txBox="1"/>
          <p:nvPr/>
        </p:nvSpPr>
        <p:spPr>
          <a:xfrm>
            <a:off x="1219200" y="609600"/>
            <a:ext cx="1066800" cy="369332"/>
          </a:xfrm>
          <a:prstGeom prst="rect">
            <a:avLst/>
          </a:prstGeom>
          <a:noFill/>
        </p:spPr>
        <p:txBody>
          <a:bodyPr wrap="square" rtlCol="0">
            <a:spAutoFit/>
          </a:bodyPr>
          <a:lstStyle/>
          <a:p>
            <a:r>
              <a:rPr lang="en-US" dirty="0" smtClean="0"/>
              <a:t>February</a:t>
            </a:r>
            <a:endParaRPr lang="en-US" dirty="0"/>
          </a:p>
        </p:txBody>
      </p:sp>
      <p:pic>
        <p:nvPicPr>
          <p:cNvPr id="26" name="Picture 25" descr="United States Drought Monito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 y="3962400"/>
            <a:ext cx="3581400" cy="2770267"/>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318" name="Picture 6" descr="https://www.cpc.ncep.noaa.gov/products/Drought/Figures/smp/ens_smp_delta3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78560"/>
            <a:ext cx="4409284" cy="2868343"/>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s://www.cpc.ncep.noaa.gov/products/Drought/Figures/smp/ens_smp_delta1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9325" y="1285747"/>
            <a:ext cx="4384675" cy="2852334"/>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https://www.cpc.ncep.noaa.gov/products/Drought/Figures/smp/ens_smp_delta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71" y="138481"/>
            <a:ext cx="4405044" cy="28655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53000" y="649069"/>
            <a:ext cx="3962400" cy="646331"/>
          </a:xfrm>
          <a:prstGeom prst="rect">
            <a:avLst/>
          </a:prstGeom>
          <a:noFill/>
        </p:spPr>
        <p:txBody>
          <a:bodyPr wrap="square" rtlCol="0">
            <a:spAutoFit/>
          </a:bodyPr>
          <a:lstStyle/>
          <a:p>
            <a:r>
              <a:rPr lang="en-US" dirty="0"/>
              <a:t>NCEP  Ensemble mean NLDAS2 models’ Soil Moisture tendency/trend</a:t>
            </a:r>
          </a:p>
        </p:txBody>
      </p:sp>
      <p:sp>
        <p:nvSpPr>
          <p:cNvPr id="3" name="TextBox 2"/>
          <p:cNvSpPr txBox="1"/>
          <p:nvPr/>
        </p:nvSpPr>
        <p:spPr>
          <a:xfrm>
            <a:off x="3657600" y="1524000"/>
            <a:ext cx="838200" cy="369332"/>
          </a:xfrm>
          <a:prstGeom prst="rect">
            <a:avLst/>
          </a:prstGeom>
          <a:noFill/>
        </p:spPr>
        <p:txBody>
          <a:bodyPr wrap="square" rtlCol="0">
            <a:spAutoFit/>
          </a:bodyPr>
          <a:lstStyle/>
          <a:p>
            <a:r>
              <a:rPr lang="en-US" dirty="0"/>
              <a:t>7 days</a:t>
            </a:r>
          </a:p>
        </p:txBody>
      </p:sp>
      <p:sp>
        <p:nvSpPr>
          <p:cNvPr id="7" name="TextBox 6"/>
          <p:cNvSpPr txBox="1"/>
          <p:nvPr/>
        </p:nvSpPr>
        <p:spPr>
          <a:xfrm>
            <a:off x="8077200" y="2819400"/>
            <a:ext cx="990600" cy="369332"/>
          </a:xfrm>
          <a:prstGeom prst="rect">
            <a:avLst/>
          </a:prstGeom>
          <a:noFill/>
        </p:spPr>
        <p:txBody>
          <a:bodyPr wrap="square" rtlCol="0">
            <a:spAutoFit/>
          </a:bodyPr>
          <a:lstStyle/>
          <a:p>
            <a:r>
              <a:rPr lang="en-US" dirty="0"/>
              <a:t>14 days</a:t>
            </a:r>
          </a:p>
        </p:txBody>
      </p:sp>
      <p:sp>
        <p:nvSpPr>
          <p:cNvPr id="8" name="TextBox 7"/>
          <p:cNvSpPr txBox="1"/>
          <p:nvPr/>
        </p:nvSpPr>
        <p:spPr>
          <a:xfrm>
            <a:off x="3505200" y="4528065"/>
            <a:ext cx="990600" cy="369332"/>
          </a:xfrm>
          <a:prstGeom prst="rect">
            <a:avLst/>
          </a:prstGeom>
          <a:noFill/>
        </p:spPr>
        <p:txBody>
          <a:bodyPr wrap="square" rtlCol="0">
            <a:spAutoFit/>
          </a:bodyPr>
          <a:lstStyle/>
          <a:p>
            <a:r>
              <a:rPr lang="en-US" dirty="0"/>
              <a:t>30 days</a:t>
            </a:r>
          </a:p>
        </p:txBody>
      </p:sp>
      <p:sp>
        <p:nvSpPr>
          <p:cNvPr id="12" name="TextBox 11"/>
          <p:cNvSpPr txBox="1"/>
          <p:nvPr/>
        </p:nvSpPr>
        <p:spPr>
          <a:xfrm>
            <a:off x="7772400" y="0"/>
            <a:ext cx="1371600" cy="646331"/>
          </a:xfrm>
          <a:prstGeom prst="rect">
            <a:avLst/>
          </a:prstGeom>
          <a:noFill/>
        </p:spPr>
        <p:txBody>
          <a:bodyPr wrap="square" rtlCol="0">
            <a:spAutoFit/>
          </a:bodyPr>
          <a:lstStyle/>
          <a:p>
            <a:r>
              <a:rPr lang="en-US" b="1" dirty="0" smtClean="0">
                <a:solidFill>
                  <a:srgbClr val="FF0000"/>
                </a:solidFill>
              </a:rPr>
              <a:t>[Slide not shown]</a:t>
            </a:r>
            <a:endParaRPr lang="en-US" b="1" dirty="0">
              <a:solidFill>
                <a:srgbClr val="FF0000"/>
              </a:solidFill>
            </a:endParaRPr>
          </a:p>
        </p:txBody>
      </p:sp>
      <p:sp>
        <p:nvSpPr>
          <p:cNvPr id="13" name="Slide Number Placeholder 3"/>
          <p:cNvSpPr>
            <a:spLocks noGrp="1"/>
          </p:cNvSpPr>
          <p:nvPr>
            <p:ph type="sldNum" sz="quarter" idx="12"/>
          </p:nvPr>
        </p:nvSpPr>
        <p:spPr>
          <a:xfrm>
            <a:off x="8743950" y="6553200"/>
            <a:ext cx="400050" cy="218025"/>
          </a:xfrm>
        </p:spPr>
        <p:txBody>
          <a:bodyPr/>
          <a:lstStyle/>
          <a:p>
            <a:pPr>
              <a:defRPr/>
            </a:pPr>
            <a:fld id="{467DA51B-2321-4810-ABB0-476517693214}" type="slidenum">
              <a:rPr lang="en-US" altLang="en-US" smtClean="0"/>
              <a:pPr>
                <a:defRPr/>
              </a:pPr>
              <a:t>20</a:t>
            </a:fld>
            <a:endParaRPr lang="en-US" altLang="en-US" dirty="0"/>
          </a:p>
        </p:txBody>
      </p:sp>
    </p:spTree>
    <p:extLst>
      <p:ext uri="{BB962C8B-B14F-4D97-AF65-F5344CB8AC3E}">
        <p14:creationId xmlns:p14="http://schemas.microsoft.com/office/powerpoint/2010/main" val="2303916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67DA51B-2321-4810-ABB0-476517693214}" type="slidenum">
              <a:rPr lang="en-US" altLang="en-US" smtClean="0"/>
              <a:pPr>
                <a:defRPr/>
              </a:pPr>
              <a:t>21</a:t>
            </a:fld>
            <a:endParaRPr lang="en-US" altLang="en-US" dirty="0"/>
          </a:p>
        </p:txBody>
      </p:sp>
      <p:sp>
        <p:nvSpPr>
          <p:cNvPr id="6" name="TextBox 5"/>
          <p:cNvSpPr txBox="1"/>
          <p:nvPr/>
        </p:nvSpPr>
        <p:spPr>
          <a:xfrm>
            <a:off x="381000" y="304800"/>
            <a:ext cx="8153400" cy="4462760"/>
          </a:xfrm>
          <a:prstGeom prst="rect">
            <a:avLst/>
          </a:prstGeom>
          <a:noFill/>
        </p:spPr>
        <p:txBody>
          <a:bodyPr wrap="square" rtlCol="0">
            <a:spAutoFit/>
          </a:bodyPr>
          <a:lstStyle/>
          <a:p>
            <a:pPr lvl="0" algn="ctr"/>
            <a:r>
              <a:rPr lang="en-US" altLang="en-US" b="1" dirty="0">
                <a:latin typeface="verdana,arial,serif"/>
              </a:rPr>
              <a:t>EL NIÑO/SOUTHERN OSCILLATION (ENSO</a:t>
            </a:r>
            <a:r>
              <a:rPr lang="en-US" altLang="en-US" b="1" dirty="0" smtClean="0">
                <a:latin typeface="verdana,arial,serif"/>
              </a:rPr>
              <a:t>)</a:t>
            </a:r>
          </a:p>
          <a:p>
            <a:pPr lvl="0" algn="ctr"/>
            <a:endParaRPr lang="en-US" altLang="en-US" b="1" dirty="0">
              <a:latin typeface="verdana,arial,serif"/>
            </a:endParaRPr>
          </a:p>
          <a:p>
            <a:pPr algn="ctr"/>
            <a:r>
              <a:rPr lang="en-US" altLang="en-US" b="1" dirty="0">
                <a:latin typeface="verdana,arial,serif"/>
              </a:rPr>
              <a:t>DIAGNOSTIC </a:t>
            </a:r>
            <a:r>
              <a:rPr lang="en-US" altLang="en-US" b="1" dirty="0" smtClean="0">
                <a:latin typeface="verdana,arial,serif"/>
              </a:rPr>
              <a:t>DISCUSSION</a:t>
            </a:r>
          </a:p>
          <a:p>
            <a:pPr algn="ctr"/>
            <a:endParaRPr lang="en-US" altLang="en-US" b="1" dirty="0">
              <a:latin typeface="verdana,arial,serif"/>
            </a:endParaRPr>
          </a:p>
          <a:p>
            <a:pPr algn="ctr"/>
            <a:r>
              <a:rPr lang="en-US" altLang="en-US" dirty="0">
                <a:latin typeface="verdana,arial,serif"/>
              </a:rPr>
              <a:t>issued by</a:t>
            </a:r>
            <a:r>
              <a:rPr lang="en-US" altLang="en-US" dirty="0">
                <a:latin typeface="Arial" pitchFamily="34" charset="0"/>
              </a:rPr>
              <a:t/>
            </a:r>
            <a:br>
              <a:rPr lang="en-US" altLang="en-US" dirty="0">
                <a:latin typeface="Arial" pitchFamily="34" charset="0"/>
              </a:rPr>
            </a:br>
            <a:r>
              <a:rPr lang="en-US" altLang="en-US" dirty="0">
                <a:latin typeface="verdana,arial,serif"/>
              </a:rPr>
              <a:t>CLIMATE PREDICTION CENTER/NCEP/NWS</a:t>
            </a:r>
            <a:br>
              <a:rPr lang="en-US" altLang="en-US" dirty="0">
                <a:latin typeface="verdana,arial,serif"/>
              </a:rPr>
            </a:br>
            <a:r>
              <a:rPr lang="en-US" altLang="en-US" dirty="0">
                <a:latin typeface="verdana,arial,serif"/>
              </a:rPr>
              <a:t>and the International Research Institute for Climate and Society</a:t>
            </a:r>
            <a:endParaRPr lang="en-US" altLang="en-US" dirty="0">
              <a:latin typeface="Arial" pitchFamily="34" charset="0"/>
            </a:endParaRPr>
          </a:p>
          <a:p>
            <a:pPr algn="ctr"/>
            <a:endParaRPr lang="en-US" altLang="en-US" dirty="0">
              <a:latin typeface="Arial" pitchFamily="34" charset="0"/>
            </a:endParaRPr>
          </a:p>
          <a:p>
            <a:pPr algn="ctr"/>
            <a:r>
              <a:rPr lang="en-US" altLang="en-US" b="1" u="sng" dirty="0" smtClean="0">
                <a:solidFill>
                  <a:srgbClr val="0033CC"/>
                </a:solidFill>
                <a:latin typeface="verdana,arial,serif"/>
              </a:rPr>
              <a:t>10 March </a:t>
            </a:r>
            <a:r>
              <a:rPr lang="en-US" altLang="en-US" b="1" u="sng" dirty="0">
                <a:solidFill>
                  <a:srgbClr val="0033CC"/>
                </a:solidFill>
                <a:latin typeface="verdana,arial,serif"/>
              </a:rPr>
              <a:t>2022</a:t>
            </a:r>
            <a:endParaRPr lang="en-US" altLang="en-US" b="1" u="sng" dirty="0">
              <a:solidFill>
                <a:srgbClr val="0033CC"/>
              </a:solidFill>
              <a:latin typeface="Arial" pitchFamily="34" charset="0"/>
            </a:endParaRPr>
          </a:p>
          <a:p>
            <a:pPr lvl="0" algn="ctr"/>
            <a:endParaRPr lang="en-US" altLang="en-US" b="1" dirty="0" smtClean="0">
              <a:latin typeface="verdana,arial,serif"/>
            </a:endParaRPr>
          </a:p>
          <a:p>
            <a:pPr lvl="0" algn="ctr"/>
            <a:r>
              <a:rPr lang="en-US" altLang="en-US" b="1" dirty="0">
                <a:latin typeface="verdana,arial,serif"/>
              </a:rPr>
              <a:t>ENSO Alert System Status: </a:t>
            </a:r>
          </a:p>
          <a:p>
            <a:pPr lvl="0" algn="ctr"/>
            <a:r>
              <a:rPr lang="en-US" altLang="en-US" sz="2400" b="1" u="sng" dirty="0">
                <a:solidFill>
                  <a:srgbClr val="0033CC"/>
                </a:solidFill>
                <a:latin typeface="Arial" pitchFamily="34" charset="0"/>
              </a:rPr>
              <a:t>La Nina </a:t>
            </a:r>
            <a:r>
              <a:rPr lang="en-US" altLang="en-US" sz="2400" b="1" u="sng" dirty="0" smtClean="0">
                <a:solidFill>
                  <a:srgbClr val="0033CC"/>
                </a:solidFill>
                <a:latin typeface="Arial" pitchFamily="34" charset="0"/>
              </a:rPr>
              <a:t>Advisory</a:t>
            </a:r>
          </a:p>
          <a:p>
            <a:pPr lvl="0" algn="ctr"/>
            <a:endParaRPr lang="en-US" altLang="en-US" sz="800" b="1" u="sng" dirty="0">
              <a:solidFill>
                <a:srgbClr val="0033CC"/>
              </a:solidFill>
              <a:latin typeface="Arial" pitchFamily="34" charset="0"/>
            </a:endParaRPr>
          </a:p>
          <a:p>
            <a:pPr algn="ctr"/>
            <a:r>
              <a:rPr lang="en-US" altLang="en-US" b="1" u="sng" dirty="0">
                <a:solidFill>
                  <a:srgbClr val="0033CC"/>
                </a:solidFill>
              </a:rPr>
              <a:t>Synopsis</a:t>
            </a:r>
            <a:r>
              <a:rPr lang="en-US" altLang="en-US" b="1" dirty="0">
                <a:solidFill>
                  <a:srgbClr val="0033CC"/>
                </a:solidFill>
              </a:rPr>
              <a:t>: </a:t>
            </a:r>
            <a:r>
              <a:rPr lang="en-US" b="1" dirty="0">
                <a:solidFill>
                  <a:srgbClr val="0033CC"/>
                </a:solidFill>
              </a:rPr>
              <a:t>La Niña </a:t>
            </a:r>
            <a:r>
              <a:rPr lang="en-US" b="1" dirty="0" smtClean="0">
                <a:solidFill>
                  <a:srgbClr val="0033CC"/>
                </a:solidFill>
              </a:rPr>
              <a:t>is </a:t>
            </a:r>
            <a:r>
              <a:rPr lang="en-US" b="1" dirty="0">
                <a:solidFill>
                  <a:srgbClr val="0033CC"/>
                </a:solidFill>
              </a:rPr>
              <a:t>favored to continue into the Northern Hemisphere summer (53% chance during June-August 2022), with a 40-50% chance of La Niña or ENSO-neutral thereafter.</a:t>
            </a:r>
            <a:endParaRPr lang="en-US" altLang="en-US" dirty="0">
              <a:solidFill>
                <a:srgbClr val="0033CC"/>
              </a:solidFill>
              <a:latin typeface="Arial" pitchFamily="34" charset="0"/>
            </a:endParaRPr>
          </a:p>
        </p:txBody>
      </p:sp>
      <p:sp>
        <p:nvSpPr>
          <p:cNvPr id="7" name="TextBox 6"/>
          <p:cNvSpPr txBox="1"/>
          <p:nvPr/>
        </p:nvSpPr>
        <p:spPr>
          <a:xfrm>
            <a:off x="304800" y="4876800"/>
            <a:ext cx="8458200" cy="415498"/>
          </a:xfrm>
          <a:prstGeom prst="rect">
            <a:avLst/>
          </a:prstGeom>
          <a:noFill/>
        </p:spPr>
        <p:txBody>
          <a:bodyPr wrap="square" rtlCol="0">
            <a:spAutoFit/>
          </a:bodyPr>
          <a:lstStyle/>
          <a:p>
            <a:r>
              <a:rPr lang="en-US" sz="1050" dirty="0">
                <a:solidFill>
                  <a:srgbClr val="000000"/>
                </a:solidFill>
                <a:latin typeface="verdana" panose="020B0604030504040204" pitchFamily="34" charset="0"/>
              </a:rPr>
              <a:t>CPC’s Oceanic Niño Index (ONI) [3 month running mean of ERSST.v5 SST anomalies in the Niño 3.4 region (5</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N-5</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S, 120</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-170</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W)], based on </a:t>
            </a:r>
            <a:r>
              <a:rPr lang="en-US" sz="1050" dirty="0">
                <a:solidFill>
                  <a:srgbClr val="FF0000"/>
                </a:solidFill>
                <a:latin typeface="verdana" panose="020B0604030504040204" pitchFamily="34" charset="0"/>
                <a:hlinkClick r:id="rId2"/>
              </a:rPr>
              <a:t>centered 30-year base periods updated every 5 years</a:t>
            </a:r>
            <a:r>
              <a:rPr lang="en-US" sz="1050" dirty="0">
                <a:solidFill>
                  <a:srgbClr val="000000"/>
                </a:solidFill>
                <a:latin typeface="verdana" panose="020B0604030504040204" pitchFamily="34" charset="0"/>
              </a:rPr>
              <a:t>.</a:t>
            </a:r>
            <a:endParaRPr lang="en-US" sz="1050" dirty="0"/>
          </a:p>
        </p:txBody>
      </p:sp>
      <p:pic>
        <p:nvPicPr>
          <p:cNvPr id="2" name="Picture 1"/>
          <p:cNvPicPr>
            <a:picLocks noChangeAspect="1"/>
          </p:cNvPicPr>
          <p:nvPr/>
        </p:nvPicPr>
        <p:blipFill>
          <a:blip r:embed="rId3"/>
          <a:stretch>
            <a:fillRect/>
          </a:stretch>
        </p:blipFill>
        <p:spPr>
          <a:xfrm>
            <a:off x="609600" y="5302439"/>
            <a:ext cx="7696200" cy="1174561"/>
          </a:xfrm>
          <a:prstGeom prst="rect">
            <a:avLst/>
          </a:prstGeom>
        </p:spPr>
      </p:pic>
    </p:spTree>
    <p:extLst>
      <p:ext uri="{BB962C8B-B14F-4D97-AF65-F5344CB8AC3E}">
        <p14:creationId xmlns:p14="http://schemas.microsoft.com/office/powerpoint/2010/main" val="12716792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
          <p:cNvPicPr>
            <a:picLocks/>
          </p:cNvPicPr>
          <p:nvPr/>
        </p:nvPicPr>
        <p:blipFill>
          <a:blip r:embed="rId3">
            <a:extLst>
              <a:ext uri="{28A0092B-C50C-407E-A947-70E740481C1C}">
                <a14:useLocalDpi xmlns:a14="http://schemas.microsoft.com/office/drawing/2010/main" val="0"/>
              </a:ext>
            </a:extLst>
          </a:blip>
          <a:srcRect l="7552" t="5000" r="8630" b="10834"/>
          <a:stretch>
            <a:fillRect/>
          </a:stretch>
        </p:blipFill>
        <p:spPr bwMode="auto">
          <a:xfrm>
            <a:off x="10561" y="646112"/>
            <a:ext cx="4221373" cy="62118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22</a:t>
            </a:fld>
            <a:endParaRPr lang="en-US" altLang="en-US" sz="1400" dirty="0"/>
          </a:p>
        </p:txBody>
      </p:sp>
      <p:sp>
        <p:nvSpPr>
          <p:cNvPr id="19459" name="TextBox 1"/>
          <p:cNvSpPr txBox="1">
            <a:spLocks noChangeArrowheads="1"/>
          </p:cNvSpPr>
          <p:nvPr/>
        </p:nvSpPr>
        <p:spPr bwMode="auto">
          <a:xfrm>
            <a:off x="228600" y="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3657600" y="954088"/>
            <a:ext cx="533400" cy="57515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a:off x="8077200" y="1447800"/>
            <a:ext cx="304800" cy="0"/>
          </a:xfrm>
          <a:prstGeom prst="straightConnector1">
            <a:avLst/>
          </a:prstGeom>
          <a:ln w="22225">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7441226" y="978983"/>
            <a:ext cx="762000" cy="646112"/>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8305800" y="1295400"/>
            <a:ext cx="228600" cy="329696"/>
          </a:xfrm>
          <a:prstGeom prst="straightConnector1">
            <a:avLst/>
          </a:prstGeom>
          <a:ln w="19050">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2"/>
          <p:cNvPicPr>
            <a:picLocks/>
          </p:cNvPicPr>
          <p:nvPr/>
        </p:nvPicPr>
        <p:blipFill>
          <a:blip r:embed="rId4">
            <a:extLst>
              <a:ext uri="{28A0092B-C50C-407E-A947-70E740481C1C}">
                <a14:useLocalDpi xmlns:a14="http://schemas.microsoft.com/office/drawing/2010/main" val="0"/>
              </a:ext>
            </a:extLst>
          </a:blip>
          <a:srcRect l="6471" t="2499" r="6471" b="53333"/>
          <a:stretch>
            <a:fillRect/>
          </a:stretch>
        </p:blipFill>
        <p:spPr bwMode="auto">
          <a:xfrm>
            <a:off x="4756873" y="2114282"/>
            <a:ext cx="3971291" cy="232147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 name="Picture 2"/>
          <p:cNvPicPr>
            <a:picLocks/>
          </p:cNvPicPr>
          <p:nvPr/>
        </p:nvPicPr>
        <p:blipFill>
          <a:blip r:embed="rId5">
            <a:extLst>
              <a:ext uri="{28A0092B-C50C-407E-A947-70E740481C1C}">
                <a14:useLocalDpi xmlns:a14="http://schemas.microsoft.com/office/drawing/2010/main" val="0"/>
              </a:ext>
            </a:extLst>
          </a:blip>
          <a:srcRect l="6471" t="2499" r="6471" b="53333"/>
          <a:stretch>
            <a:fillRect/>
          </a:stretch>
        </p:blipFill>
        <p:spPr bwMode="auto">
          <a:xfrm>
            <a:off x="4756873" y="4420669"/>
            <a:ext cx="3969028" cy="24373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8" name="Picture 1"/>
          <p:cNvPicPr>
            <a:picLocks/>
          </p:cNvPicPr>
          <p:nvPr/>
        </p:nvPicPr>
        <p:blipFill>
          <a:blip r:embed="rId6">
            <a:extLst>
              <a:ext uri="{28A0092B-C50C-407E-A947-70E740481C1C}">
                <a14:useLocalDpi xmlns:a14="http://schemas.microsoft.com/office/drawing/2010/main" val="0"/>
              </a:ext>
            </a:extLst>
          </a:blip>
          <a:srcRect l="4315" t="5000" r="6471" b="58333"/>
          <a:stretch>
            <a:fillRect/>
          </a:stretch>
        </p:blipFill>
        <p:spPr bwMode="auto">
          <a:xfrm>
            <a:off x="4756873" y="15890"/>
            <a:ext cx="3952561" cy="2057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23</a:t>
            </a:fld>
            <a:endParaRPr lang="en-US" altLang="en-US" dirty="0"/>
          </a:p>
        </p:txBody>
      </p:sp>
      <p:sp>
        <p:nvSpPr>
          <p:cNvPr id="3" name="Rectangle 2"/>
          <p:cNvSpPr/>
          <p:nvPr/>
        </p:nvSpPr>
        <p:spPr>
          <a:xfrm>
            <a:off x="4724400" y="228600"/>
            <a:ext cx="4285672" cy="646331"/>
          </a:xfrm>
          <a:prstGeom prst="rect">
            <a:avLst/>
          </a:prstGeom>
        </p:spPr>
        <p:txBody>
          <a:bodyPr wrap="square">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sp>
        <p:nvSpPr>
          <p:cNvPr id="10" name="Rectangle 9"/>
          <p:cNvSpPr>
            <a:spLocks noChangeArrowheads="1"/>
          </p:cNvSpPr>
          <p:nvPr/>
        </p:nvSpPr>
        <p:spPr bwMode="auto">
          <a:xfrm>
            <a:off x="5068391" y="3060700"/>
            <a:ext cx="3109912" cy="338137"/>
          </a:xfrm>
          <a:prstGeom prst="rect">
            <a:avLst/>
          </a:prstGeom>
          <a:noFill/>
          <a:ln>
            <a:noFill/>
          </a:ln>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eaLnBrk="1" hangingPunct="1">
              <a:defRPr/>
            </a:pPr>
            <a:r>
              <a:rPr lang="en-US" altLang="en-US" sz="1600" b="1" dirty="0">
                <a:solidFill>
                  <a:schemeClr val="tx1">
                    <a:lumMod val="65000"/>
                    <a:lumOff val="35000"/>
                  </a:schemeClr>
                </a:solidFill>
                <a:latin typeface="Trebuchet MS" pitchFamily="34" charset="0"/>
              </a:rPr>
              <a:t>Most recent pentad analysis</a:t>
            </a:r>
          </a:p>
        </p:txBody>
      </p:sp>
      <p:cxnSp>
        <p:nvCxnSpPr>
          <p:cNvPr id="6" name="Straight Arrow Connector 5"/>
          <p:cNvCxnSpPr/>
          <p:nvPr/>
        </p:nvCxnSpPr>
        <p:spPr>
          <a:xfrm flipV="1">
            <a:off x="3861297" y="3962399"/>
            <a:ext cx="4368303" cy="1447799"/>
          </a:xfrm>
          <a:prstGeom prst="straightConnector1">
            <a:avLst/>
          </a:prstGeom>
          <a:ln w="22225">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524000" y="1371600"/>
            <a:ext cx="381000" cy="4572000"/>
          </a:xfrm>
          <a:prstGeom prst="straightConnector1">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6623347" y="4572000"/>
            <a:ext cx="1" cy="990600"/>
          </a:xfrm>
          <a:prstGeom prst="straightConnector1">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666672" y="1066800"/>
            <a:ext cx="4343400" cy="1754326"/>
          </a:xfrm>
          <a:prstGeom prst="rect">
            <a:avLst/>
          </a:prstGeom>
          <a:noFill/>
        </p:spPr>
        <p:txBody>
          <a:bodyPr wrap="square" rtlCol="0">
            <a:spAutoFit/>
          </a:bodyPr>
          <a:lstStyle/>
          <a:p>
            <a:r>
              <a:rPr lang="en-US" dirty="0" smtClean="0"/>
              <a:t>The subsurface cold anomalies in east Pacific are </a:t>
            </a:r>
            <a:r>
              <a:rPr lang="en-US" dirty="0"/>
              <a:t>s</a:t>
            </a:r>
            <a:r>
              <a:rPr lang="en-US" dirty="0" smtClean="0"/>
              <a:t>lowly weakening and reducing in extent/volume!</a:t>
            </a:r>
          </a:p>
          <a:p>
            <a:endParaRPr lang="en-US" dirty="0" smtClean="0"/>
          </a:p>
          <a:p>
            <a:r>
              <a:rPr lang="en-US" dirty="0" smtClean="0"/>
              <a:t>Warm waters in the WP/CP that strengthened earlier have recently slowed or pulled back.</a:t>
            </a:r>
            <a:endParaRPr lang="en-US" dirty="0"/>
          </a:p>
        </p:txBody>
      </p:sp>
      <p:cxnSp>
        <p:nvCxnSpPr>
          <p:cNvPr id="11" name="Straight Arrow Connector 10"/>
          <p:cNvCxnSpPr/>
          <p:nvPr/>
        </p:nvCxnSpPr>
        <p:spPr>
          <a:xfrm flipH="1">
            <a:off x="3200400" y="1014755"/>
            <a:ext cx="96715" cy="4624045"/>
          </a:xfrm>
          <a:prstGeom prst="straightConnector1">
            <a:avLst/>
          </a:prstGeom>
          <a:ln w="22225">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3329353" y="4572000"/>
            <a:ext cx="3414347" cy="1043989"/>
          </a:xfrm>
          <a:prstGeom prst="straightConnector1">
            <a:avLst/>
          </a:prstGeom>
          <a:ln w="22225">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2"/>
          <p:cNvPicPr>
            <a:picLocks/>
          </p:cNvPicPr>
          <p:nvPr/>
        </p:nvPicPr>
        <p:blipFill>
          <a:blip r:embed="rId2">
            <a:extLst>
              <a:ext uri="{28A0092B-C50C-407E-A947-70E740481C1C}">
                <a14:useLocalDpi xmlns:a14="http://schemas.microsoft.com/office/drawing/2010/main" val="0"/>
              </a:ext>
            </a:extLst>
          </a:blip>
          <a:srcRect l="6471" t="3000" r="1079" b="69667"/>
          <a:stretch>
            <a:fillRect/>
          </a:stretch>
        </p:blipFill>
        <p:spPr bwMode="auto">
          <a:xfrm>
            <a:off x="4490444" y="3404304"/>
            <a:ext cx="4653556" cy="215829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 name="Picture 1"/>
          <p:cNvPicPr>
            <a:picLocks/>
          </p:cNvPicPr>
          <p:nvPr/>
        </p:nvPicPr>
        <p:blipFill>
          <a:blip r:embed="rId3">
            <a:extLst>
              <a:ext uri="{28A0092B-C50C-407E-A947-70E740481C1C}">
                <a14:useLocalDpi xmlns:a14="http://schemas.microsoft.com/office/drawing/2010/main" val="0"/>
              </a:ext>
            </a:extLst>
          </a:blip>
          <a:srcRect l="3236" t="1666" r="2158" b="10001"/>
          <a:stretch>
            <a:fillRect/>
          </a:stretch>
        </p:blipFill>
        <p:spPr bwMode="auto">
          <a:xfrm>
            <a:off x="4331" y="59818"/>
            <a:ext cx="4149659" cy="664578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490444" y="5791200"/>
            <a:ext cx="4519628" cy="923330"/>
          </a:xfrm>
          <a:prstGeom prst="rect">
            <a:avLst/>
          </a:prstGeom>
          <a:noFill/>
        </p:spPr>
        <p:txBody>
          <a:bodyPr wrap="square" rtlCol="0">
            <a:spAutoFit/>
          </a:bodyPr>
          <a:lstStyle/>
          <a:p>
            <a:r>
              <a:rPr lang="en-US" dirty="0" smtClean="0"/>
              <a:t>It is not clear which way, the subsurface waters will go in the next few/many months!! </a:t>
            </a:r>
          </a:p>
          <a:p>
            <a:r>
              <a:rPr lang="en-US" dirty="0" smtClean="0"/>
              <a:t>That’s why the 50/50 chance… </a:t>
            </a:r>
            <a:endParaRPr lang="en-US" dirty="0"/>
          </a:p>
        </p:txBody>
      </p:sp>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24</a:t>
            </a:fld>
            <a:endParaRPr lang="en-US" altLang="en-US" sz="1400"/>
          </a:p>
        </p:txBody>
      </p:sp>
      <p:sp>
        <p:nvSpPr>
          <p:cNvPr id="20484" name="TextBox 11"/>
          <p:cNvSpPr txBox="1">
            <a:spLocks noChangeArrowheads="1"/>
          </p:cNvSpPr>
          <p:nvPr/>
        </p:nvSpPr>
        <p:spPr bwMode="auto">
          <a:xfrm>
            <a:off x="9525" y="0"/>
            <a:ext cx="44100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dirty="0">
                <a:latin typeface="Times New Roman" pitchFamily="18" charset="0"/>
              </a:rPr>
              <a:t>ENSO Forecasts</a:t>
            </a:r>
          </a:p>
        </p:txBody>
      </p: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1"/>
          <p:cNvSpPr txBox="1">
            <a:spLocks noChangeArrowheads="1"/>
          </p:cNvSpPr>
          <p:nvPr/>
        </p:nvSpPr>
        <p:spPr bwMode="auto">
          <a:xfrm>
            <a:off x="76200" y="3048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a:latin typeface="Times New Roman" pitchFamily="18" charset="0"/>
              </a:rPr>
              <a:t>Early- </a:t>
            </a:r>
            <a:r>
              <a:rPr lang="en-US" altLang="en-US" sz="1800" b="1" u="sng" dirty="0" smtClean="0">
                <a:latin typeface="Times New Roman" pitchFamily="18" charset="0"/>
              </a:rPr>
              <a:t>February </a:t>
            </a:r>
            <a:r>
              <a:rPr lang="en-US" altLang="en-US" sz="1800" dirty="0">
                <a:latin typeface="Times New Roman" pitchFamily="18" charset="0"/>
              </a:rPr>
              <a:t>CPC/IRI forecast</a:t>
            </a:r>
          </a:p>
        </p:txBody>
      </p:sp>
      <p:cxnSp>
        <p:nvCxnSpPr>
          <p:cNvPr id="7" name="Straight Arrow Connector 6"/>
          <p:cNvCxnSpPr/>
          <p:nvPr/>
        </p:nvCxnSpPr>
        <p:spPr>
          <a:xfrm flipV="1">
            <a:off x="1524000" y="457200"/>
            <a:ext cx="381000" cy="1676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
          <p:cNvSpPr txBox="1">
            <a:spLocks noChangeArrowheads="1"/>
          </p:cNvSpPr>
          <p:nvPr/>
        </p:nvSpPr>
        <p:spPr bwMode="auto">
          <a:xfrm>
            <a:off x="0" y="32766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Early- March  </a:t>
            </a:r>
            <a:r>
              <a:rPr lang="en-US" altLang="en-US" sz="1800" dirty="0">
                <a:latin typeface="Times New Roman" pitchFamily="18" charset="0"/>
              </a:rPr>
              <a:t>CPC/IRI forecast</a:t>
            </a:r>
          </a:p>
        </p:txBody>
      </p:sp>
      <p:sp>
        <p:nvSpPr>
          <p:cNvPr id="3" name="Rectangle 2"/>
          <p:cNvSpPr/>
          <p:nvPr/>
        </p:nvSpPr>
        <p:spPr>
          <a:xfrm>
            <a:off x="1905000" y="4572000"/>
            <a:ext cx="1524000" cy="457200"/>
          </a:xfrm>
          <a:prstGeom prst="rect">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Elbow Connector 9"/>
          <p:cNvCxnSpPr/>
          <p:nvPr/>
        </p:nvCxnSpPr>
        <p:spPr>
          <a:xfrm>
            <a:off x="4190999" y="304800"/>
            <a:ext cx="914400" cy="914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11"/>
          <p:cNvCxnSpPr/>
          <p:nvPr/>
        </p:nvCxnSpPr>
        <p:spPr>
          <a:xfrm rot="16200000" flipH="1">
            <a:off x="6362700" y="4466940"/>
            <a:ext cx="990600" cy="304800"/>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629400" y="3697069"/>
            <a:ext cx="1828800" cy="830997"/>
          </a:xfrm>
          <a:prstGeom prst="rect">
            <a:avLst/>
          </a:prstGeom>
          <a:noFill/>
        </p:spPr>
        <p:txBody>
          <a:bodyPr wrap="square" rtlCol="0">
            <a:spAutoFit/>
          </a:bodyPr>
          <a:lstStyle/>
          <a:p>
            <a:r>
              <a:rPr lang="en-US" sz="1200" dirty="0" smtClean="0"/>
              <a:t>Dynamical, Statistical, CPC-Consolidated </a:t>
            </a:r>
            <a:r>
              <a:rPr lang="en-US" sz="1200" dirty="0" err="1" smtClean="0"/>
              <a:t>fcsts</a:t>
            </a:r>
            <a:r>
              <a:rPr lang="en-US" sz="1200" dirty="0" smtClean="0"/>
              <a:t> are coming together!! But still at ~ -0.5C ! </a:t>
            </a:r>
            <a:endParaRPr lang="en-US" sz="1200" dirty="0"/>
          </a:p>
        </p:txBody>
      </p:sp>
      <p:pic>
        <p:nvPicPr>
          <p:cNvPr id="15362" name="Picture 2" descr="https://iri.columbia.edu/wp-content/uploads/2022/02/figur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95" y="615353"/>
            <a:ext cx="4138880" cy="2661248"/>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s://iri.columbia.edu/wp-content/uploads/2022/01/figure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14106" y="76200"/>
            <a:ext cx="4192588" cy="3049155"/>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https://iri.columbia.edu/wp-content/uploads/2022/03/figure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55" y="3610467"/>
            <a:ext cx="4176120" cy="269868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s://iri.columbia.edu/wp-content/uploads/2022/02/figure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14106" y="3190688"/>
            <a:ext cx="4192588" cy="3032555"/>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Arrow Connector 17"/>
          <p:cNvCxnSpPr/>
          <p:nvPr/>
        </p:nvCxnSpPr>
        <p:spPr>
          <a:xfrm flipH="1">
            <a:off x="1475488" y="3124322"/>
            <a:ext cx="367157" cy="1271312"/>
          </a:xfrm>
          <a:prstGeom prst="straightConnector1">
            <a:avLst/>
          </a:prstGeom>
          <a:ln w="15875">
            <a:solidFill>
              <a:srgbClr val="0033CC"/>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1842645" y="3059668"/>
            <a:ext cx="371918" cy="1559671"/>
          </a:xfrm>
          <a:prstGeom prst="straightConnector1">
            <a:avLst/>
          </a:prstGeom>
          <a:ln w="15875">
            <a:solidFill>
              <a:srgbClr val="0033CC"/>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https://www.cpc.ncep.noaa.gov/products/predictions/long_range/lead14/off15_temp.g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478" y="7937"/>
            <a:ext cx="4074068" cy="3203834"/>
          </a:xfrm>
          <a:prstGeom prst="rect">
            <a:avLst/>
          </a:prstGeom>
          <a:noFill/>
          <a:ln>
            <a:noFill/>
          </a:ln>
        </p:spPr>
      </p:pic>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25</a:t>
            </a:fld>
            <a:endParaRPr lang="en-US" altLang="en-US" sz="1400" dirty="0"/>
          </a:p>
        </p:txBody>
      </p:sp>
      <p:sp>
        <p:nvSpPr>
          <p:cNvPr id="5" name="Title 1"/>
          <p:cNvSpPr txBox="1">
            <a:spLocks/>
          </p:cNvSpPr>
          <p:nvPr/>
        </p:nvSpPr>
        <p:spPr>
          <a:xfrm>
            <a:off x="4270120" y="152400"/>
            <a:ext cx="4873879" cy="1524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 (Last </a:t>
            </a:r>
            <a:r>
              <a:rPr lang="en-US" altLang="en-US" sz="2400" kern="0" dirty="0" smtClean="0"/>
              <a:t>Month’s) </a:t>
            </a:r>
            <a:endParaRPr lang="en-US" altLang="en-US" sz="2400" kern="0" dirty="0"/>
          </a:p>
          <a:p>
            <a:pPr>
              <a:defRPr/>
            </a:pPr>
            <a:r>
              <a:rPr lang="en-US" altLang="en-US" sz="2400" kern="0" dirty="0"/>
              <a:t>CPC’s official </a:t>
            </a:r>
          </a:p>
          <a:p>
            <a:pPr>
              <a:defRPr/>
            </a:pPr>
            <a:r>
              <a:rPr lang="en-US" altLang="en-US" sz="2400" kern="0" dirty="0"/>
              <a:t>Temperature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a:t>
            </a:r>
            <a:r>
              <a:rPr lang="en-US" altLang="en-US" sz="2400" b="1" u="sng" kern="0" dirty="0" smtClean="0"/>
              <a:t>March</a:t>
            </a:r>
            <a:r>
              <a:rPr lang="en-US" altLang="en-US" sz="2400" kern="0" dirty="0" smtClean="0"/>
              <a:t>)/</a:t>
            </a:r>
            <a:r>
              <a:rPr lang="en-US" altLang="en-US" sz="2400" kern="0" dirty="0"/>
              <a:t>Seasonal </a:t>
            </a:r>
            <a:r>
              <a:rPr lang="en-US" altLang="en-US" sz="2400" kern="0" dirty="0" smtClean="0"/>
              <a:t>(</a:t>
            </a:r>
            <a:r>
              <a:rPr lang="en-US" altLang="en-US" sz="2400" b="1" u="sng" kern="0" dirty="0" smtClean="0"/>
              <a:t>MAM</a:t>
            </a:r>
            <a:r>
              <a:rPr lang="en-US" altLang="en-US" sz="2400" kern="0" dirty="0" smtClean="0"/>
              <a:t>)  </a:t>
            </a:r>
            <a:endParaRPr lang="en-US" altLang="en-US" sz="2400" kern="0" dirty="0"/>
          </a:p>
        </p:txBody>
      </p:sp>
      <p:cxnSp>
        <p:nvCxnSpPr>
          <p:cNvPr id="4" name="Straight Arrow Connector 3"/>
          <p:cNvCxnSpPr/>
          <p:nvPr/>
        </p:nvCxnSpPr>
        <p:spPr>
          <a:xfrm flipH="1">
            <a:off x="3810001" y="1676400"/>
            <a:ext cx="513574"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382000" y="1676400"/>
            <a:ext cx="0" cy="685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189" y="3225951"/>
            <a:ext cx="3206327" cy="369332"/>
          </a:xfrm>
          <a:prstGeom prst="rect">
            <a:avLst/>
          </a:prstGeom>
          <a:noFill/>
        </p:spPr>
        <p:txBody>
          <a:bodyPr wrap="none" rtlCol="0">
            <a:spAutoFit/>
          </a:bodyPr>
          <a:lstStyle/>
          <a:p>
            <a:r>
              <a:rPr lang="en-US" dirty="0"/>
              <a:t>Observed so far this month</a:t>
            </a:r>
            <a:r>
              <a:rPr lang="en-US" dirty="0" smtClean="0"/>
              <a:t>!! </a:t>
            </a:r>
            <a:r>
              <a:rPr lang="en-US" dirty="0" smtClean="0">
                <a:sym typeface="Wingdings" panose="05000000000000000000" pitchFamily="2" charset="2"/>
              </a:rPr>
              <a:t>  </a:t>
            </a:r>
            <a:endParaRPr lang="en-US" b="1" dirty="0">
              <a:solidFill>
                <a:srgbClr val="FF0000"/>
              </a:solidFill>
            </a:endParaRPr>
          </a:p>
        </p:txBody>
      </p:sp>
      <p:sp>
        <p:nvSpPr>
          <p:cNvPr id="19" name="TextBox 9"/>
          <p:cNvSpPr txBox="1">
            <a:spLocks noChangeArrowheads="1"/>
          </p:cNvSpPr>
          <p:nvPr/>
        </p:nvSpPr>
        <p:spPr bwMode="auto">
          <a:xfrm>
            <a:off x="7848600" y="2477869"/>
            <a:ext cx="1295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 Jan 20</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7" name="AutoShape 4" descr="https://www.cpc.ncep.noaa.gov/products/predictions/long_range/lead14/off15_temp.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 name="Picture 19" descr="https://www.cpc.ncep.noaa.gov/products/predictions/long_range/lead01/off01_temp.g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3514" y="3124201"/>
            <a:ext cx="4360486" cy="3379932"/>
          </a:xfrm>
          <a:prstGeom prst="rect">
            <a:avLst/>
          </a:prstGeom>
          <a:noFill/>
          <a:ln>
            <a:noFill/>
          </a:ln>
        </p:spPr>
      </p:pic>
      <p:pic>
        <p:nvPicPr>
          <p:cNvPr id="21" name="Picture 20"/>
          <p:cNvPicPr>
            <a:picLocks noChangeAspect="1"/>
          </p:cNvPicPr>
          <p:nvPr/>
        </p:nvPicPr>
        <p:blipFill>
          <a:blip r:embed="rId4"/>
          <a:stretch>
            <a:fillRect/>
          </a:stretch>
        </p:blipFill>
        <p:spPr>
          <a:xfrm>
            <a:off x="11545" y="3668156"/>
            <a:ext cx="4067175" cy="3000375"/>
          </a:xfrm>
          <a:prstGeom prst="rect">
            <a:avLst/>
          </a:prstGeom>
        </p:spPr>
      </p:pic>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26</a:t>
            </a:fld>
            <a:endParaRPr lang="en-US" altLang="en-US" sz="1400" dirty="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4" name="TextBox 9"/>
          <p:cNvSpPr txBox="1">
            <a:spLocks noChangeArrowheads="1"/>
          </p:cNvSpPr>
          <p:nvPr/>
        </p:nvSpPr>
        <p:spPr bwMode="auto">
          <a:xfrm>
            <a:off x="8077200" y="2173069"/>
            <a:ext cx="106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Jan 20</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3657600" y="76200"/>
            <a:ext cx="5458692" cy="188414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Previous(Last month)  </a:t>
            </a:r>
          </a:p>
          <a:p>
            <a:pPr>
              <a:defRPr/>
            </a:pPr>
            <a:r>
              <a:rPr lang="en-US" altLang="en-US" sz="2400" kern="0" dirty="0"/>
              <a:t>CPC’s official </a:t>
            </a:r>
          </a:p>
          <a:p>
            <a:pPr>
              <a:defRPr/>
            </a:pPr>
            <a:r>
              <a:rPr lang="en-US" altLang="en-US" sz="2400" kern="0" dirty="0"/>
              <a:t>Precipitation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a:t>
            </a:r>
            <a:r>
              <a:rPr lang="en-US" altLang="en-US" sz="2400" b="1" u="sng" kern="0" dirty="0" smtClean="0"/>
              <a:t>March</a:t>
            </a:r>
            <a:r>
              <a:rPr lang="en-US" altLang="en-US" sz="2400" kern="0" dirty="0" smtClean="0"/>
              <a:t>)/</a:t>
            </a:r>
            <a:r>
              <a:rPr lang="en-US" altLang="en-US" sz="2400" kern="0" dirty="0"/>
              <a:t>Seasonal </a:t>
            </a:r>
            <a:r>
              <a:rPr lang="en-US" altLang="en-US" sz="2400" kern="0" dirty="0" smtClean="0"/>
              <a:t>(</a:t>
            </a:r>
            <a:r>
              <a:rPr lang="en-US" altLang="en-US" sz="2400" b="1" u="sng" kern="0" dirty="0" smtClean="0"/>
              <a:t>MAM</a:t>
            </a:r>
            <a:r>
              <a:rPr lang="en-US" altLang="en-US" sz="2400" kern="0" dirty="0" smtClean="0"/>
              <a:t>)  </a:t>
            </a:r>
            <a:endParaRPr lang="en-US" altLang="en-US" sz="2400" kern="0" dirty="0"/>
          </a:p>
        </p:txBody>
      </p:sp>
      <p:sp>
        <p:nvSpPr>
          <p:cNvPr id="6" name="TextBox 5"/>
          <p:cNvSpPr txBox="1"/>
          <p:nvPr/>
        </p:nvSpPr>
        <p:spPr>
          <a:xfrm>
            <a:off x="447436" y="3276600"/>
            <a:ext cx="3070071" cy="369332"/>
          </a:xfrm>
          <a:prstGeom prst="rect">
            <a:avLst/>
          </a:prstGeom>
          <a:noFill/>
        </p:spPr>
        <p:txBody>
          <a:bodyPr wrap="none" rtlCol="0">
            <a:spAutoFit/>
          </a:bodyPr>
          <a:lstStyle/>
          <a:p>
            <a:r>
              <a:rPr lang="en-US" dirty="0"/>
              <a:t>Observed so far this month</a:t>
            </a:r>
            <a:r>
              <a:rPr lang="en-US" dirty="0" smtClean="0"/>
              <a:t>!!</a:t>
            </a:r>
            <a:r>
              <a:rPr lang="en-US" dirty="0" smtClean="0">
                <a:sym typeface="Wingdings" panose="05000000000000000000" pitchFamily="2" charset="2"/>
              </a:rPr>
              <a:t> </a:t>
            </a:r>
            <a:r>
              <a:rPr lang="en-US" dirty="0" smtClean="0"/>
              <a:t> </a:t>
            </a:r>
            <a:r>
              <a:rPr lang="en-US" dirty="0" smtClean="0">
                <a:sym typeface="Wingdings" panose="05000000000000000000" pitchFamily="2" charset="2"/>
              </a:rPr>
              <a:t> </a:t>
            </a:r>
            <a:endParaRPr lang="en-US" dirty="0"/>
          </a:p>
        </p:txBody>
      </p:sp>
      <p:cxnSp>
        <p:nvCxnSpPr>
          <p:cNvPr id="18" name="Straight Arrow Connector 17"/>
          <p:cNvCxnSpPr/>
          <p:nvPr/>
        </p:nvCxnSpPr>
        <p:spPr>
          <a:xfrm>
            <a:off x="8153400" y="1600200"/>
            <a:ext cx="0" cy="118150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2971245" y="2552290"/>
            <a:ext cx="476250" cy="22941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Arc 1"/>
          <p:cNvSpPr/>
          <p:nvPr/>
        </p:nvSpPr>
        <p:spPr>
          <a:xfrm>
            <a:off x="3657600" y="1600200"/>
            <a:ext cx="533400" cy="36576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Arc 3"/>
          <p:cNvSpPr/>
          <p:nvPr/>
        </p:nvSpPr>
        <p:spPr>
          <a:xfrm>
            <a:off x="3619500" y="1752600"/>
            <a:ext cx="953590" cy="38862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flipH="1" flipV="1">
            <a:off x="2952750" y="5851494"/>
            <a:ext cx="57150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1570172" y="1990310"/>
            <a:ext cx="30028" cy="349609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905338" y="2362200"/>
            <a:ext cx="2011852" cy="584775"/>
          </a:xfrm>
          <a:prstGeom prst="rect">
            <a:avLst/>
          </a:prstGeom>
          <a:noFill/>
        </p:spPr>
        <p:txBody>
          <a:bodyPr wrap="square" rtlCol="0">
            <a:spAutoFit/>
          </a:bodyPr>
          <a:lstStyle/>
          <a:p>
            <a:r>
              <a:rPr lang="en-US" sz="1600" dirty="0" smtClean="0"/>
              <a:t>Very similar looking!</a:t>
            </a:r>
          </a:p>
          <a:p>
            <a:r>
              <a:rPr lang="en-US" sz="1600" dirty="0" smtClean="0"/>
              <a:t>Based on La Nina !!!!</a:t>
            </a:r>
            <a:endParaRPr lang="en-US" sz="1600" dirty="0"/>
          </a:p>
        </p:txBody>
      </p:sp>
      <p:pic>
        <p:nvPicPr>
          <p:cNvPr id="7" name="Picture 6"/>
          <p:cNvPicPr>
            <a:picLocks noChangeAspect="1"/>
          </p:cNvPicPr>
          <p:nvPr/>
        </p:nvPicPr>
        <p:blipFill>
          <a:blip r:embed="rId2"/>
          <a:stretch>
            <a:fillRect/>
          </a:stretch>
        </p:blipFill>
        <p:spPr>
          <a:xfrm>
            <a:off x="-1268" y="3657238"/>
            <a:ext cx="3785711" cy="2422855"/>
          </a:xfrm>
          <a:prstGeom prst="rect">
            <a:avLst/>
          </a:prstGeom>
        </p:spPr>
      </p:pic>
      <p:cxnSp>
        <p:nvCxnSpPr>
          <p:cNvPr id="25" name="Straight Arrow Connector 24"/>
          <p:cNvCxnSpPr/>
          <p:nvPr/>
        </p:nvCxnSpPr>
        <p:spPr>
          <a:xfrm flipH="1" flipV="1">
            <a:off x="3620367" y="1154650"/>
            <a:ext cx="952723" cy="13862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 name="Picture 19" descr="https://www.cpc.ncep.noaa.gov/products/predictions/long_range/lead14/off15_prcp.g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45" y="10795"/>
            <a:ext cx="3733800" cy="2884805"/>
          </a:xfrm>
          <a:prstGeom prst="rect">
            <a:avLst/>
          </a:prstGeom>
          <a:noFill/>
          <a:ln>
            <a:noFill/>
          </a:ln>
        </p:spPr>
      </p:pic>
      <p:pic>
        <p:nvPicPr>
          <p:cNvPr id="24" name="Picture 23" descr="https://www.cpc.ncep.noaa.gov/products/predictions/long_range/lead01/off01_prcp.gi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5249" y="3376930"/>
            <a:ext cx="4086225" cy="3157220"/>
          </a:xfrm>
          <a:prstGeom prst="rect">
            <a:avLst/>
          </a:prstGeom>
          <a:noFill/>
          <a:ln>
            <a:noFill/>
          </a:ln>
        </p:spPr>
      </p:pic>
      <p:sp>
        <p:nvSpPr>
          <p:cNvPr id="3" name="TextBox 2"/>
          <p:cNvSpPr txBox="1"/>
          <p:nvPr/>
        </p:nvSpPr>
        <p:spPr>
          <a:xfrm>
            <a:off x="3647140" y="3594318"/>
            <a:ext cx="1189970" cy="2677656"/>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a:t>
            </a:r>
            <a:r>
              <a:rPr lang="en-US" sz="1400" b="1" u="sng" dirty="0" err="1" smtClean="0"/>
              <a:t>Becoz</a:t>
            </a:r>
            <a:r>
              <a:rPr lang="en-US" sz="1400" b="1" u="sng" dirty="0" smtClean="0"/>
              <a:t> of good skill </a:t>
            </a:r>
            <a:r>
              <a:rPr lang="en-US" sz="1400" b="1" u="sng" dirty="0" err="1" smtClean="0"/>
              <a:t>upto</a:t>
            </a:r>
            <a:r>
              <a:rPr lang="en-US" sz="1400" b="1" u="sng" dirty="0" smtClean="0"/>
              <a:t> 2 wks.</a:t>
            </a:r>
          </a:p>
          <a:p>
            <a:endParaRPr lang="en-US" sz="1400" b="1" u="sng" dirty="0"/>
          </a:p>
          <a:p>
            <a:r>
              <a:rPr lang="en-US" sz="1400" b="1" u="sng" dirty="0" smtClean="0"/>
              <a:t>But so far </a:t>
            </a:r>
            <a:r>
              <a:rPr lang="en-US" sz="1400" b="1" u="sng" dirty="0" smtClean="0">
                <a:sym typeface="Wingdings" panose="05000000000000000000" pitchFamily="2" charset="2"/>
              </a:rPr>
              <a:t>, esp. along the west ! </a:t>
            </a:r>
            <a:r>
              <a:rPr lang="en-US" sz="1400" b="1" u="sng" dirty="0" smtClean="0"/>
              <a:t> </a:t>
            </a:r>
            <a:endParaRPr lang="en-US" sz="1400" b="1" u="sng" dirty="0"/>
          </a:p>
        </p:txBody>
      </p:sp>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3564146"/>
            <a:ext cx="425552" cy="3144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78" name="Slide Number Placeholder 1"/>
          <p:cNvSpPr>
            <a:spLocks noGrp="1"/>
          </p:cNvSpPr>
          <p:nvPr>
            <p:ph type="sldNum" sz="quarter" idx="12"/>
          </p:nvPr>
        </p:nvSpPr>
        <p:spPr>
          <a:xfrm>
            <a:off x="78581" y="6517213"/>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27</a:t>
            </a:fld>
            <a:endParaRPr lang="en-US" altLang="en-US" sz="1400" dirty="0"/>
          </a:p>
        </p:txBody>
      </p:sp>
      <p:sp>
        <p:nvSpPr>
          <p:cNvPr id="7" name="AutoShape 7" descr="https://www.wpc.ncep.noaa.gov/qpf/p168i.gif?157410126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descr="https://www.wpc.ncep.noaa.gov/qpf/p168i.gif?157410126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81" name="TextBox 4"/>
          <p:cNvSpPr txBox="1">
            <a:spLocks noChangeArrowheads="1"/>
          </p:cNvSpPr>
          <p:nvPr/>
        </p:nvSpPr>
        <p:spPr bwMode="auto">
          <a:xfrm>
            <a:off x="440398" y="4291912"/>
            <a:ext cx="33496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1800" b="1" dirty="0">
                <a:latin typeface="Times New Roman" pitchFamily="18" charset="0"/>
              </a:rPr>
              <a:t>GFS Model Guidance </a:t>
            </a:r>
            <a:r>
              <a:rPr lang="en-US" altLang="en-US" sz="1800" b="1" dirty="0" smtClean="0">
                <a:latin typeface="Times New Roman" pitchFamily="18" charset="0"/>
              </a:rPr>
              <a:t>for the </a:t>
            </a:r>
          </a:p>
          <a:p>
            <a:pPr algn="r" eaLnBrk="1" hangingPunct="1">
              <a:spcBef>
                <a:spcPct val="0"/>
              </a:spcBef>
              <a:buFontTx/>
              <a:buNone/>
            </a:pPr>
            <a:r>
              <a:rPr lang="en-US" altLang="en-US" sz="1800" b="1" dirty="0" smtClean="0">
                <a:latin typeface="Times New Roman" pitchFamily="18" charset="0"/>
              </a:rPr>
              <a:t>next </a:t>
            </a:r>
            <a:r>
              <a:rPr lang="en-US" altLang="en-US" sz="1800" b="1" dirty="0">
                <a:latin typeface="Times New Roman" pitchFamily="18" charset="0"/>
              </a:rPr>
              <a:t>16 days</a:t>
            </a:r>
            <a:r>
              <a:rPr lang="en-US" altLang="en-US" sz="1800" dirty="0">
                <a:latin typeface="Times New Roman" pitchFamily="18" charset="0"/>
              </a:rPr>
              <a:t>.</a:t>
            </a:r>
          </a:p>
        </p:txBody>
      </p:sp>
      <p:sp>
        <p:nvSpPr>
          <p:cNvPr id="24579" name="TextBox 2"/>
          <p:cNvSpPr txBox="1">
            <a:spLocks noChangeArrowheads="1"/>
          </p:cNvSpPr>
          <p:nvPr/>
        </p:nvSpPr>
        <p:spPr bwMode="auto">
          <a:xfrm>
            <a:off x="4708928" y="141108"/>
            <a:ext cx="329207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1" dirty="0" smtClean="0">
                <a:latin typeface="Times New Roman" pitchFamily="18" charset="0"/>
              </a:rPr>
              <a:t>NCEP/WPC </a:t>
            </a:r>
            <a:r>
              <a:rPr lang="en-US" altLang="en-US" sz="1600" b="1" dirty="0">
                <a:latin typeface="Times New Roman" pitchFamily="18" charset="0"/>
              </a:rPr>
              <a:t>Next 7 days </a:t>
            </a:r>
            <a:r>
              <a:rPr lang="en-US" altLang="en-US" sz="1600" b="1" dirty="0" smtClean="0">
                <a:latin typeface="Times New Roman" pitchFamily="18" charset="0"/>
              </a:rPr>
              <a:t>QPF (Quantitative Precipitation  Forecast)</a:t>
            </a:r>
            <a:endParaRPr lang="en-US" altLang="en-US" sz="1600" b="1" dirty="0">
              <a:latin typeface="Times New Roman" pitchFamily="18" charset="0"/>
            </a:endParaRPr>
          </a:p>
        </p:txBody>
      </p:sp>
      <p:cxnSp>
        <p:nvCxnSpPr>
          <p:cNvPr id="16" name="Straight Arrow Connector 15"/>
          <p:cNvCxnSpPr/>
          <p:nvPr/>
        </p:nvCxnSpPr>
        <p:spPr>
          <a:xfrm flipV="1">
            <a:off x="2667000" y="2362200"/>
            <a:ext cx="766596" cy="5502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57200" y="1751448"/>
            <a:ext cx="381000" cy="53455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1411286" y="213803"/>
            <a:ext cx="341314" cy="39579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5257800" y="5554662"/>
            <a:ext cx="3810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400800" y="4267200"/>
            <a:ext cx="94913" cy="28109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8001000" y="5929579"/>
            <a:ext cx="762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8382000" y="4361765"/>
            <a:ext cx="401947" cy="14345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descr="https://www.wpc.ncep.noaa.gov/qpf/p168i.gif?16472918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73" y="7937"/>
            <a:ext cx="4769857" cy="334486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4407928" y="1751448"/>
            <a:ext cx="4742221" cy="4957058"/>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47" y="123575"/>
            <a:ext cx="8686553" cy="6710362"/>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28</a:t>
            </a:fld>
            <a:endParaRPr lang="en-US" altLang="en-US" dirty="0"/>
          </a:p>
        </p:txBody>
      </p:sp>
      <p:sp>
        <p:nvSpPr>
          <p:cNvPr id="3" name="Rectangle 2"/>
          <p:cNvSpPr/>
          <p:nvPr/>
        </p:nvSpPr>
        <p:spPr>
          <a:xfrm>
            <a:off x="228600" y="3197423"/>
            <a:ext cx="8534400" cy="369332"/>
          </a:xfrm>
          <a:prstGeom prst="rect">
            <a:avLst/>
          </a:prstGeom>
        </p:spPr>
        <p:txBody>
          <a:bodyPr wrap="square">
            <a:spAutoFit/>
          </a:bodyPr>
          <a:lstStyle/>
          <a:p>
            <a:r>
              <a:rPr lang="en-US" u="sng" dirty="0" smtClean="0">
                <a:solidFill>
                  <a:srgbClr val="FF0000"/>
                </a:solidFill>
              </a:rPr>
              <a:t>From European Center (</a:t>
            </a:r>
            <a:r>
              <a:rPr lang="en-US" u="sng" dirty="0">
                <a:solidFill>
                  <a:srgbClr val="FF0000"/>
                </a:solidFill>
              </a:rPr>
              <a:t>EC) </a:t>
            </a:r>
            <a:r>
              <a:rPr lang="en-US" u="sng" dirty="0" smtClean="0">
                <a:solidFill>
                  <a:srgbClr val="FF0000"/>
                </a:solidFill>
              </a:rPr>
              <a:t>Precip forecast </a:t>
            </a:r>
            <a:r>
              <a:rPr lang="en-US" u="sng" dirty="0">
                <a:solidFill>
                  <a:srgbClr val="FF0000"/>
                </a:solidFill>
              </a:rPr>
              <a:t>(</a:t>
            </a:r>
            <a:r>
              <a:rPr lang="en-US" b="1" u="sng" dirty="0" smtClean="0">
                <a:solidFill>
                  <a:srgbClr val="FF0000"/>
                </a:solidFill>
              </a:rPr>
              <a:t>made yesterday, 14 Mar</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Tree>
    <p:extLst>
      <p:ext uri="{BB962C8B-B14F-4D97-AF65-F5344CB8AC3E}">
        <p14:creationId xmlns:p14="http://schemas.microsoft.com/office/powerpoint/2010/main" val="1063544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97" y="76200"/>
            <a:ext cx="8587912" cy="6634162"/>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29</a:t>
            </a:fld>
            <a:endParaRPr lang="en-US" altLang="en-US" dirty="0"/>
          </a:p>
        </p:txBody>
      </p:sp>
      <p:sp>
        <p:nvSpPr>
          <p:cNvPr id="15" name="Rectangle 14"/>
          <p:cNvSpPr/>
          <p:nvPr/>
        </p:nvSpPr>
        <p:spPr>
          <a:xfrm>
            <a:off x="152400" y="3124200"/>
            <a:ext cx="8610600" cy="369332"/>
          </a:xfrm>
          <a:prstGeom prst="rect">
            <a:avLst/>
          </a:prstGeom>
        </p:spPr>
        <p:txBody>
          <a:bodyPr wrap="square">
            <a:spAutoFit/>
          </a:bodyPr>
          <a:lstStyle/>
          <a:p>
            <a:r>
              <a:rPr lang="en-US" u="sng" dirty="0" smtClean="0">
                <a:solidFill>
                  <a:srgbClr val="FF0000"/>
                </a:solidFill>
              </a:rPr>
              <a:t>From European Center (</a:t>
            </a:r>
            <a:r>
              <a:rPr lang="en-US" u="sng" dirty="0">
                <a:solidFill>
                  <a:srgbClr val="FF0000"/>
                </a:solidFill>
              </a:rPr>
              <a:t>EC) </a:t>
            </a:r>
            <a:r>
              <a:rPr lang="en-US" u="sng" dirty="0" smtClean="0">
                <a:solidFill>
                  <a:srgbClr val="FF0000"/>
                </a:solidFill>
              </a:rPr>
              <a:t>Precip forecast </a:t>
            </a:r>
            <a:r>
              <a:rPr lang="en-US" u="sng" dirty="0">
                <a:solidFill>
                  <a:srgbClr val="FF0000"/>
                </a:solidFill>
              </a:rPr>
              <a:t>(</a:t>
            </a:r>
            <a:r>
              <a:rPr lang="en-US" b="1" u="sng" dirty="0" smtClean="0">
                <a:solidFill>
                  <a:srgbClr val="FF0000"/>
                </a:solidFill>
              </a:rPr>
              <a:t>made yesterday, 14 Mar</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6" name="Straight Arrow Connector 5"/>
          <p:cNvCxnSpPr/>
          <p:nvPr/>
        </p:nvCxnSpPr>
        <p:spPr>
          <a:xfrm flipV="1">
            <a:off x="1905000" y="6248400"/>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371600" y="6243637"/>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81100" y="6329659"/>
            <a:ext cx="381000" cy="307777"/>
          </a:xfrm>
          <a:prstGeom prst="rect">
            <a:avLst/>
          </a:prstGeom>
          <a:noFill/>
        </p:spPr>
        <p:txBody>
          <a:bodyPr wrap="square" rtlCol="0">
            <a:spAutoFit/>
          </a:bodyPr>
          <a:lstStyle/>
          <a:p>
            <a:r>
              <a:rPr lang="en-US" sz="1400" dirty="0" smtClean="0"/>
              <a:t>20</a:t>
            </a:r>
            <a:endParaRPr lang="en-US" sz="1400" dirty="0"/>
          </a:p>
        </p:txBody>
      </p:sp>
      <p:sp>
        <p:nvSpPr>
          <p:cNvPr id="10" name="Rectangle 9"/>
          <p:cNvSpPr/>
          <p:nvPr/>
        </p:nvSpPr>
        <p:spPr>
          <a:xfrm>
            <a:off x="1731523" y="6363771"/>
            <a:ext cx="364202" cy="307777"/>
          </a:xfrm>
          <a:prstGeom prst="rect">
            <a:avLst/>
          </a:prstGeom>
        </p:spPr>
        <p:txBody>
          <a:bodyPr wrap="none">
            <a:spAutoFit/>
          </a:bodyPr>
          <a:lstStyle/>
          <a:p>
            <a:r>
              <a:rPr lang="en-US" sz="1400" dirty="0" smtClean="0"/>
              <a:t>40</a:t>
            </a:r>
            <a:endParaRPr lang="en-US" sz="1400" dirty="0"/>
          </a:p>
        </p:txBody>
      </p:sp>
    </p:spTree>
    <p:extLst>
      <p:ext uri="{BB962C8B-B14F-4D97-AF65-F5344CB8AC3E}">
        <p14:creationId xmlns:p14="http://schemas.microsoft.com/office/powerpoint/2010/main" val="2004194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763000" cy="533400"/>
          </a:xfrm>
        </p:spPr>
        <p:txBody>
          <a:bodyPr/>
          <a:lstStyle/>
          <a:p>
            <a:r>
              <a:rPr lang="en-US" altLang="en-US" sz="3200" dirty="0"/>
              <a:t>(</a:t>
            </a:r>
            <a:r>
              <a:rPr lang="en-US" altLang="en-US" sz="3200" dirty="0" smtClean="0"/>
              <a:t>Previous) </a:t>
            </a:r>
            <a:r>
              <a:rPr lang="en-US" altLang="en-US" sz="3200" dirty="0"/>
              <a:t>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3</a:t>
            </a:fld>
            <a:endParaRPr lang="en-US" altLang="en-US" sz="1400" dirty="0"/>
          </a:p>
        </p:txBody>
      </p:sp>
      <p:sp>
        <p:nvSpPr>
          <p:cNvPr id="4100" name="TextBox 2"/>
          <p:cNvSpPr txBox="1">
            <a:spLocks noChangeArrowheads="1"/>
          </p:cNvSpPr>
          <p:nvPr/>
        </p:nvSpPr>
        <p:spPr bwMode="auto">
          <a:xfrm>
            <a:off x="4347287" y="1768505"/>
            <a:ext cx="31203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smtClean="0">
                <a:latin typeface="Times New Roman" pitchFamily="18" charset="0"/>
              </a:rPr>
              <a:t>Updated Seasonal </a:t>
            </a:r>
            <a:r>
              <a:rPr lang="en-US" altLang="en-US" sz="1600" dirty="0">
                <a:latin typeface="Times New Roman" pitchFamily="18" charset="0"/>
              </a:rPr>
              <a:t>Outlook </a:t>
            </a:r>
            <a:endParaRPr lang="en-US" altLang="en-US" sz="1600" dirty="0" smtClean="0">
              <a:latin typeface="Times New Roman" pitchFamily="18" charset="0"/>
            </a:endParaRPr>
          </a:p>
          <a:p>
            <a:pPr eaLnBrk="1" hangingPunct="1">
              <a:spcBef>
                <a:spcPct val="0"/>
              </a:spcBef>
              <a:buFontTx/>
              <a:buNone/>
            </a:pPr>
            <a:r>
              <a:rPr lang="en-US" altLang="en-US" sz="1600" dirty="0" smtClean="0">
                <a:latin typeface="Times New Roman" pitchFamily="18" charset="0"/>
              </a:rPr>
              <a:t>(1 Feb. 1 -  Apr. 30,  2022) </a:t>
            </a:r>
            <a:endParaRPr lang="en-US" altLang="en-US" sz="1600" dirty="0">
              <a:latin typeface="Times New Roman" pitchFamily="18" charset="0"/>
            </a:endParaRPr>
          </a:p>
          <a:p>
            <a:pPr eaLnBrk="1" hangingPunct="1">
              <a:spcBef>
                <a:spcPct val="0"/>
              </a:spcBef>
              <a:buFontTx/>
              <a:buNone/>
            </a:pPr>
            <a:r>
              <a:rPr lang="en-US" altLang="en-US" sz="1600" dirty="0">
                <a:latin typeface="Times New Roman" pitchFamily="18" charset="0"/>
              </a:rPr>
              <a:t>issued  </a:t>
            </a:r>
            <a:r>
              <a:rPr lang="en-US" altLang="en-US" sz="1600" dirty="0" smtClean="0">
                <a:latin typeface="Times New Roman" pitchFamily="18" charset="0"/>
              </a:rPr>
              <a:t>1/31/22</a:t>
            </a:r>
            <a:endParaRPr lang="en-US" altLang="en-US" sz="1600" dirty="0">
              <a:latin typeface="Times New Roman" pitchFamily="18" charset="0"/>
            </a:endParaRPr>
          </a:p>
        </p:txBody>
      </p:sp>
      <p:sp>
        <p:nvSpPr>
          <p:cNvPr id="4101" name="TextBox 9"/>
          <p:cNvSpPr txBox="1">
            <a:spLocks noChangeArrowheads="1"/>
          </p:cNvSpPr>
          <p:nvPr/>
        </p:nvSpPr>
        <p:spPr bwMode="auto">
          <a:xfrm>
            <a:off x="7467600" y="2618744"/>
            <a:ext cx="16668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Times New Roman" pitchFamily="18" charset="0"/>
              </a:rPr>
              <a:t>Monthly outlook</a:t>
            </a:r>
          </a:p>
          <a:p>
            <a:pPr eaLnBrk="1" hangingPunct="1">
              <a:spcBef>
                <a:spcPct val="0"/>
              </a:spcBef>
              <a:buFontTx/>
              <a:buNone/>
            </a:pPr>
            <a:r>
              <a:rPr lang="en-US" altLang="en-US" sz="1600" dirty="0">
                <a:latin typeface="Times New Roman" pitchFamily="18" charset="0"/>
              </a:rPr>
              <a:t>(for </a:t>
            </a:r>
            <a:r>
              <a:rPr lang="en-US" altLang="en-US" sz="1600" dirty="0" smtClean="0">
                <a:latin typeface="Times New Roman" pitchFamily="18" charset="0"/>
              </a:rPr>
              <a:t>March 2022) </a:t>
            </a:r>
            <a:endParaRPr lang="en-US" altLang="en-US" sz="1600" dirty="0">
              <a:latin typeface="Times New Roman" pitchFamily="18" charset="0"/>
            </a:endParaRPr>
          </a:p>
          <a:p>
            <a:pPr eaLnBrk="1" hangingPunct="1">
              <a:spcBef>
                <a:spcPct val="0"/>
              </a:spcBef>
              <a:buFontTx/>
              <a:buNone/>
            </a:pPr>
            <a:r>
              <a:rPr lang="en-US" altLang="en-US" sz="1600" dirty="0">
                <a:latin typeface="Times New Roman" pitchFamily="18" charset="0"/>
              </a:rPr>
              <a:t>issued 2</a:t>
            </a:r>
            <a:r>
              <a:rPr lang="en-US" altLang="en-US" sz="1600" dirty="0" smtClean="0">
                <a:latin typeface="Times New Roman" pitchFamily="18" charset="0"/>
              </a:rPr>
              <a:t>/28/22</a:t>
            </a:r>
            <a:endParaRPr lang="en-US" altLang="en-US" sz="1600" dirty="0">
              <a:latin typeface="Times New Roman" pitchFamily="18" charset="0"/>
            </a:endParaRPr>
          </a:p>
        </p:txBody>
      </p:sp>
      <p:sp>
        <p:nvSpPr>
          <p:cNvPr id="8" name="TextBox 7"/>
          <p:cNvSpPr txBox="1"/>
          <p:nvPr/>
        </p:nvSpPr>
        <p:spPr>
          <a:xfrm>
            <a:off x="4411603" y="606204"/>
            <a:ext cx="4723688" cy="1015663"/>
          </a:xfrm>
          <a:prstGeom prst="rect">
            <a:avLst/>
          </a:prstGeom>
          <a:noFill/>
        </p:spPr>
        <p:txBody>
          <a:bodyPr wrap="square" rtlCol="0">
            <a:spAutoFit/>
          </a:bodyPr>
          <a:lstStyle/>
          <a:p>
            <a:pPr algn="ctr"/>
            <a:r>
              <a:rPr lang="en-US" sz="1500" u="sng" dirty="0" smtClean="0">
                <a:solidFill>
                  <a:srgbClr val="FF0000"/>
                </a:solidFill>
              </a:rPr>
              <a:t>New </a:t>
            </a:r>
            <a:r>
              <a:rPr lang="en-US" sz="1500" b="1" u="sng" dirty="0" smtClean="0">
                <a:solidFill>
                  <a:srgbClr val="FF0000"/>
                </a:solidFill>
              </a:rPr>
              <a:t>Seasonal+</a:t>
            </a:r>
            <a:r>
              <a:rPr lang="en-US" sz="1500" u="sng" dirty="0" smtClean="0">
                <a:solidFill>
                  <a:srgbClr val="FF0000"/>
                </a:solidFill>
              </a:rPr>
              <a:t> </a:t>
            </a:r>
            <a:r>
              <a:rPr lang="en-US" sz="1500" u="sng" dirty="0">
                <a:solidFill>
                  <a:srgbClr val="FF0000"/>
                </a:solidFill>
              </a:rPr>
              <a:t>Drought Outlook to be released in 2 days</a:t>
            </a:r>
            <a:r>
              <a:rPr lang="en-US" sz="1500" u="sng" dirty="0" smtClean="0">
                <a:solidFill>
                  <a:srgbClr val="FF0000"/>
                </a:solidFill>
              </a:rPr>
              <a:t>!</a:t>
            </a:r>
          </a:p>
          <a:p>
            <a:pPr algn="ctr"/>
            <a:endParaRPr lang="en-US" sz="1500" u="sng" dirty="0" smtClean="0">
              <a:solidFill>
                <a:srgbClr val="FF0000"/>
              </a:solidFill>
            </a:endParaRPr>
          </a:p>
          <a:p>
            <a:pPr algn="ctr"/>
            <a:r>
              <a:rPr lang="en-US" sz="1500" u="sng" dirty="0" smtClean="0">
                <a:solidFill>
                  <a:srgbClr val="FF0000"/>
                </a:solidFill>
              </a:rPr>
              <a:t>New </a:t>
            </a:r>
            <a:r>
              <a:rPr lang="en-US" sz="1500" b="1" u="sng" dirty="0" smtClean="0">
                <a:solidFill>
                  <a:srgbClr val="FF0000"/>
                </a:solidFill>
              </a:rPr>
              <a:t>Monthly</a:t>
            </a:r>
            <a:r>
              <a:rPr lang="en-US" sz="1500" u="sng" dirty="0" smtClean="0">
                <a:solidFill>
                  <a:srgbClr val="FF0000"/>
                </a:solidFill>
              </a:rPr>
              <a:t> Drought Outlook to be released end of this month) </a:t>
            </a:r>
            <a:endParaRPr lang="en-US" sz="1500" u="sng" dirty="0">
              <a:solidFill>
                <a:srgbClr val="FF0000"/>
              </a:solidFill>
            </a:endParaRPr>
          </a:p>
        </p:txBody>
      </p:sp>
      <p:sp>
        <p:nvSpPr>
          <p:cNvPr id="3" name="AutoShape 2" descr="United States Seasonal Drought Outl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7" name="Straight Arrow Connector 6"/>
          <p:cNvCxnSpPr/>
          <p:nvPr/>
        </p:nvCxnSpPr>
        <p:spPr>
          <a:xfrm>
            <a:off x="4259540" y="4979757"/>
            <a:ext cx="2293660" cy="27804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AutoShape 2" descr="United States Monthly Drought Outl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1" y="4368772"/>
            <a:ext cx="4724400"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It is the classic great West versus East drought paradigm !!</a:t>
            </a:r>
          </a:p>
          <a:p>
            <a:pPr marL="285750" indent="-285750">
              <a:buFont typeface="Arial" panose="020B0604020202020204" pitchFamily="34" charset="0"/>
              <a:buChar char="•"/>
            </a:pPr>
            <a:r>
              <a:rPr lang="en-US" sz="1600" dirty="0" smtClean="0"/>
              <a:t>US East droughts are different than West droughts!!</a:t>
            </a:r>
          </a:p>
          <a:p>
            <a:pPr marL="285750" indent="-285750">
              <a:buFont typeface="Arial" panose="020B0604020202020204" pitchFamily="34" charset="0"/>
              <a:buChar char="•"/>
            </a:pPr>
            <a:r>
              <a:rPr lang="en-US" sz="1600" dirty="0" smtClean="0"/>
              <a:t>This is mainly related to the rainfall climatology! – Of course ENSO impact matters! </a:t>
            </a:r>
          </a:p>
        </p:txBody>
      </p:sp>
      <p:pic>
        <p:nvPicPr>
          <p:cNvPr id="13" name="Picture 12" descr="United States Monthly Drought Outlook"/>
          <p:cNvPicPr/>
          <p:nvPr/>
        </p:nvPicPr>
        <p:blipFill>
          <a:blip r:embed="rId2">
            <a:extLst>
              <a:ext uri="{28A0092B-C50C-407E-A947-70E740481C1C}">
                <a14:useLocalDpi xmlns:a14="http://schemas.microsoft.com/office/drawing/2010/main" val="0"/>
              </a:ext>
            </a:extLst>
          </a:blip>
          <a:srcRect/>
          <a:stretch>
            <a:fillRect/>
          </a:stretch>
        </p:blipFill>
        <p:spPr bwMode="auto">
          <a:xfrm>
            <a:off x="5105400" y="3449741"/>
            <a:ext cx="4029075" cy="3097323"/>
          </a:xfrm>
          <a:prstGeom prst="rect">
            <a:avLst/>
          </a:prstGeom>
          <a:noFill/>
          <a:ln>
            <a:noFill/>
          </a:ln>
        </p:spPr>
      </p:pic>
      <p:pic>
        <p:nvPicPr>
          <p:cNvPr id="14" name="Picture 13" descr="United States Seasonal Drought Outlook"/>
          <p:cNvPicPr/>
          <p:nvPr/>
        </p:nvPicPr>
        <p:blipFill>
          <a:blip r:embed="rId3">
            <a:extLst>
              <a:ext uri="{28A0092B-C50C-407E-A947-70E740481C1C}">
                <a14:useLocalDpi xmlns:a14="http://schemas.microsoft.com/office/drawing/2010/main" val="0"/>
              </a:ext>
            </a:extLst>
          </a:blip>
          <a:srcRect/>
          <a:stretch>
            <a:fillRect/>
          </a:stretch>
        </p:blipFill>
        <p:spPr bwMode="auto">
          <a:xfrm>
            <a:off x="2600" y="599860"/>
            <a:ext cx="4388221" cy="3405620"/>
          </a:xfrm>
          <a:prstGeom prst="rect">
            <a:avLst/>
          </a:prstGeom>
          <a:noFill/>
          <a:ln>
            <a:noFill/>
          </a:ln>
        </p:spPr>
      </p:pic>
    </p:spTree>
    <p:extLst>
      <p:ext uri="{BB962C8B-B14F-4D97-AF65-F5344CB8AC3E}">
        <p14:creationId xmlns:p14="http://schemas.microsoft.com/office/powerpoint/2010/main" val="36915937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2833"/>
            <a:ext cx="8780271" cy="6834809"/>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30</a:t>
            </a:fld>
            <a:endParaRPr lang="en-US" altLang="en-US" dirty="0"/>
          </a:p>
        </p:txBody>
      </p:sp>
      <p:sp>
        <p:nvSpPr>
          <p:cNvPr id="7" name="Rectangle 6"/>
          <p:cNvSpPr/>
          <p:nvPr/>
        </p:nvSpPr>
        <p:spPr>
          <a:xfrm>
            <a:off x="4572000" y="32766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9600" y="4572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flipV="1">
            <a:off x="685800" y="685800"/>
            <a:ext cx="1143000" cy="3886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1828800" y="3390900"/>
            <a:ext cx="2603331" cy="11811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92934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31</a:t>
            </a:fld>
            <a:endParaRPr lang="en-US" altLang="en-US" dirty="0"/>
          </a:p>
        </p:txBody>
      </p:sp>
      <p:sp>
        <p:nvSpPr>
          <p:cNvPr id="6" name="Rectangle 5"/>
          <p:cNvSpPr/>
          <p:nvPr/>
        </p:nvSpPr>
        <p:spPr>
          <a:xfrm>
            <a:off x="48006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810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V="1">
            <a:off x="2819400" y="5105400"/>
            <a:ext cx="3200400" cy="1219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8448"/>
            <a:ext cx="8853789" cy="6839552"/>
          </a:xfrm>
          <a:prstGeom prst="rect">
            <a:avLst/>
          </a:prstGeom>
        </p:spPr>
      </p:pic>
    </p:spTree>
    <p:extLst>
      <p:ext uri="{BB962C8B-B14F-4D97-AF65-F5344CB8AC3E}">
        <p14:creationId xmlns:p14="http://schemas.microsoft.com/office/powerpoint/2010/main" val="28905104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idth:700p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0295"/>
            <a:ext cx="6995338" cy="543210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8600" y="6658"/>
            <a:ext cx="8382000" cy="646331"/>
          </a:xfrm>
          <a:prstGeom prst="rect">
            <a:avLst/>
          </a:prstGeom>
          <a:noFill/>
        </p:spPr>
        <p:txBody>
          <a:bodyPr wrap="square" rtlCol="0">
            <a:spAutoFit/>
          </a:bodyPr>
          <a:lstStyle/>
          <a:p>
            <a:r>
              <a:rPr lang="en-US" dirty="0" smtClean="0"/>
              <a:t>Week-4 Soil Moisture Percentile (SMP) </a:t>
            </a:r>
            <a:r>
              <a:rPr lang="en-US" dirty="0" err="1" smtClean="0"/>
              <a:t>Fcst</a:t>
            </a:r>
            <a:r>
              <a:rPr lang="en-US" dirty="0" smtClean="0"/>
              <a:t> based on VIC model forced with ECMWF-extended precipitation forecast! </a:t>
            </a:r>
            <a:endParaRPr lang="en-US" dirty="0"/>
          </a:p>
        </p:txBody>
      </p:sp>
      <p:sp>
        <p:nvSpPr>
          <p:cNvPr id="6" name="Rectangle 5"/>
          <p:cNvSpPr/>
          <p:nvPr/>
        </p:nvSpPr>
        <p:spPr>
          <a:xfrm>
            <a:off x="114300" y="6237295"/>
            <a:ext cx="8915400" cy="523220"/>
          </a:xfrm>
          <a:prstGeom prst="rect">
            <a:avLst/>
          </a:prstGeom>
        </p:spPr>
        <p:txBody>
          <a:bodyPr wrap="square">
            <a:spAutoFit/>
          </a:bodyPr>
          <a:lstStyle/>
          <a:p>
            <a:r>
              <a:rPr lang="en-US" sz="1400" dirty="0" smtClean="0"/>
              <a:t>(From Drs. Li Xu and Yun Fan)  More detail at From: https</a:t>
            </a:r>
            <a:r>
              <a:rPr lang="en-US" sz="1400" dirty="0"/>
              <a:t>://www.cpc.ncep.noaa.gov/products/people/lxu/flashd/flash_prediction.html</a:t>
            </a:r>
          </a:p>
        </p:txBody>
      </p:sp>
      <p:sp>
        <p:nvSpPr>
          <p:cNvPr id="7" name="TextBox 6"/>
          <p:cNvSpPr txBox="1"/>
          <p:nvPr/>
        </p:nvSpPr>
        <p:spPr>
          <a:xfrm>
            <a:off x="2133600" y="3776646"/>
            <a:ext cx="609600" cy="461665"/>
          </a:xfrm>
          <a:prstGeom prst="rect">
            <a:avLst/>
          </a:prstGeom>
          <a:noFill/>
        </p:spPr>
        <p:txBody>
          <a:bodyPr wrap="square" rtlCol="0">
            <a:spAutoFit/>
          </a:bodyPr>
          <a:lstStyle/>
          <a:p>
            <a:r>
              <a:rPr lang="en-US" sz="2400" dirty="0" smtClean="0"/>
              <a:t>??</a:t>
            </a:r>
            <a:endParaRPr lang="en-US" sz="2400" dirty="0"/>
          </a:p>
        </p:txBody>
      </p:sp>
      <p:sp>
        <p:nvSpPr>
          <p:cNvPr id="2" name="TextBox 1"/>
          <p:cNvSpPr txBox="1"/>
          <p:nvPr/>
        </p:nvSpPr>
        <p:spPr>
          <a:xfrm>
            <a:off x="7315200" y="1197727"/>
            <a:ext cx="1714500" cy="646331"/>
          </a:xfrm>
          <a:prstGeom prst="rect">
            <a:avLst/>
          </a:prstGeom>
          <a:noFill/>
        </p:spPr>
        <p:txBody>
          <a:bodyPr wrap="square" rtlCol="0">
            <a:spAutoFit/>
          </a:bodyPr>
          <a:lstStyle/>
          <a:p>
            <a:r>
              <a:rPr lang="en-US" dirty="0" smtClean="0"/>
              <a:t>Now</a:t>
            </a:r>
            <a:r>
              <a:rPr lang="en-US" dirty="0"/>
              <a:t>:</a:t>
            </a:r>
            <a:r>
              <a:rPr lang="en-US" dirty="0" smtClean="0"/>
              <a:t> Yesterday’s IC</a:t>
            </a:r>
            <a:endParaRPr lang="en-US" dirty="0"/>
          </a:p>
        </p:txBody>
      </p:sp>
      <p:sp>
        <p:nvSpPr>
          <p:cNvPr id="3" name="Rectangle 2"/>
          <p:cNvSpPr/>
          <p:nvPr/>
        </p:nvSpPr>
        <p:spPr>
          <a:xfrm>
            <a:off x="7285561" y="1143000"/>
            <a:ext cx="1744139" cy="7486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172200" y="1306828"/>
            <a:ext cx="685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9173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1"/>
          <p:cNvSpPr>
            <a:spLocks noChangeArrowheads="1"/>
          </p:cNvSpPr>
          <p:nvPr/>
        </p:nvSpPr>
        <p:spPr bwMode="auto">
          <a:xfrm>
            <a:off x="4255120" y="1828800"/>
            <a:ext cx="5822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Apr</a:t>
            </a:r>
            <a:endParaRPr lang="en-US" altLang="en-US" sz="1800" b="1" dirty="0">
              <a:latin typeface="Times New Roman" pitchFamily="18" charset="0"/>
            </a:endParaRPr>
          </a:p>
        </p:txBody>
      </p:sp>
      <p:sp>
        <p:nvSpPr>
          <p:cNvPr id="21508" name="Rectangle 2"/>
          <p:cNvSpPr>
            <a:spLocks noChangeArrowheads="1"/>
          </p:cNvSpPr>
          <p:nvPr/>
        </p:nvSpPr>
        <p:spPr bwMode="auto">
          <a:xfrm>
            <a:off x="4114800" y="3962400"/>
            <a:ext cx="6848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AMJ</a:t>
            </a:r>
            <a:endParaRPr lang="en-US" altLang="en-US" sz="1800" b="1" dirty="0">
              <a:latin typeface="Times New Roman" pitchFamily="18" charset="0"/>
            </a:endParaRP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33</a:t>
            </a:fld>
            <a:endParaRPr lang="en-US" altLang="en-US" sz="1400" dirty="0"/>
          </a:p>
        </p:txBody>
      </p:sp>
      <p:cxnSp>
        <p:nvCxnSpPr>
          <p:cNvPr id="13" name="Straight Arrow Connector 12"/>
          <p:cNvCxnSpPr/>
          <p:nvPr/>
        </p:nvCxnSpPr>
        <p:spPr>
          <a:xfrm flipV="1">
            <a:off x="6172200" y="4495800"/>
            <a:ext cx="838200" cy="457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3657600" y="2438400"/>
            <a:ext cx="457200" cy="45720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733800" y="2895600"/>
            <a:ext cx="381000" cy="609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2133600" y="4800600"/>
            <a:ext cx="1790700" cy="3810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8610600" y="4595972"/>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8229600" y="4990705"/>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7790895" y="1000957"/>
            <a:ext cx="228600" cy="15240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506" name="Title 1"/>
          <p:cNvSpPr>
            <a:spLocks noGrp="1"/>
          </p:cNvSpPr>
          <p:nvPr>
            <p:ph type="title"/>
          </p:nvPr>
        </p:nvSpPr>
        <p:spPr>
          <a:xfrm>
            <a:off x="3657600" y="66902"/>
            <a:ext cx="1752600" cy="1583852"/>
          </a:xfrm>
        </p:spPr>
        <p:txBody>
          <a:bodyPr/>
          <a:lstStyle/>
          <a:p>
            <a:r>
              <a:rPr lang="en-US" altLang="en-US" sz="2800" dirty="0"/>
              <a:t> </a:t>
            </a:r>
            <a:r>
              <a:rPr lang="en-US" altLang="en-US" sz="2000" dirty="0"/>
              <a:t>NMME T &amp; P</a:t>
            </a:r>
            <a:br>
              <a:rPr lang="en-US" altLang="en-US" sz="2000" dirty="0"/>
            </a:br>
            <a:r>
              <a:rPr lang="en-US" altLang="en-US" sz="2000" dirty="0" err="1" smtClean="0"/>
              <a:t>Ens.Mean</a:t>
            </a:r>
            <a:r>
              <a:rPr lang="en-US" altLang="en-US" sz="2000" dirty="0" smtClean="0"/>
              <a:t> forecasts</a:t>
            </a:r>
            <a:br>
              <a:rPr lang="en-US" altLang="en-US" sz="2000" dirty="0" smtClean="0"/>
            </a:br>
            <a:r>
              <a:rPr lang="en-US" altLang="en-US" sz="2000" dirty="0" smtClean="0"/>
              <a:t>for</a:t>
            </a:r>
            <a:endParaRPr lang="en-US" altLang="en-US" sz="2000" dirty="0"/>
          </a:p>
        </p:txBody>
      </p:sp>
      <p:pic>
        <p:nvPicPr>
          <p:cNvPr id="16386" name="Picture 2" descr="https://www.cpc.ncep.noaa.gov/products/NMME/prob/images/prob_ensemble_tmp2m_us_lea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3" y="0"/>
            <a:ext cx="3883025" cy="2999637"/>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ttps://www.cpc.ncep.noaa.gov/products/NMME/prob/images/prob_ensemble_prate_us_lea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0"/>
            <a:ext cx="3913147" cy="3022906"/>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https://www.cpc.ncep.noaa.gov/products/NMME/prob/images/prob_ensemble_tmp2m_us_seaso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19842"/>
            <a:ext cx="3887053" cy="3002749"/>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https://www.cpc.ncep.noaa.gov/products/NMME/prob/images/prob_ensemble_prate_us_seaso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3316991"/>
            <a:ext cx="3890744" cy="3005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763000" y="6534150"/>
            <a:ext cx="381000" cy="323850"/>
          </a:xfrm>
        </p:spPr>
        <p:txBody>
          <a:bodyPr/>
          <a:lstStyle/>
          <a:p>
            <a:pPr>
              <a:defRPr/>
            </a:pPr>
            <a:fld id="{29FE659A-E67D-4F73-9E46-0170127DE6AC}" type="slidenum">
              <a:rPr lang="en-US" altLang="en-US" smtClean="0"/>
              <a:pPr>
                <a:defRPr/>
              </a:pPr>
              <a:t>34</a:t>
            </a:fld>
            <a:endParaRPr lang="en-US" altLang="en-US" dirty="0"/>
          </a:p>
        </p:txBody>
      </p:sp>
      <p:sp>
        <p:nvSpPr>
          <p:cNvPr id="4" name="TextBox 3"/>
          <p:cNvSpPr txBox="1"/>
          <p:nvPr/>
        </p:nvSpPr>
        <p:spPr>
          <a:xfrm>
            <a:off x="76200" y="0"/>
            <a:ext cx="9067800" cy="369332"/>
          </a:xfrm>
          <a:prstGeom prst="rect">
            <a:avLst/>
          </a:prstGeom>
          <a:noFill/>
        </p:spPr>
        <p:txBody>
          <a:bodyPr wrap="square" rtlCol="0">
            <a:spAutoFit/>
          </a:bodyPr>
          <a:lstStyle/>
          <a:p>
            <a:r>
              <a:rPr lang="en-US" dirty="0" smtClean="0"/>
              <a:t>Agreement/Disagreement among the various NMME models’ </a:t>
            </a:r>
            <a:r>
              <a:rPr lang="en-US" b="1" u="sng" dirty="0" smtClean="0"/>
              <a:t>AMJ</a:t>
            </a:r>
            <a:r>
              <a:rPr lang="en-US" dirty="0" smtClean="0"/>
              <a:t> seasonal Precip. Forecast.</a:t>
            </a:r>
            <a:endParaRPr lang="en-US" dirty="0"/>
          </a:p>
        </p:txBody>
      </p:sp>
      <p:cxnSp>
        <p:nvCxnSpPr>
          <p:cNvPr id="5" name="Straight Arrow Connector 4"/>
          <p:cNvCxnSpPr/>
          <p:nvPr/>
        </p:nvCxnSpPr>
        <p:spPr>
          <a:xfrm flipH="1" flipV="1">
            <a:off x="7772400" y="3962400"/>
            <a:ext cx="762000" cy="381000"/>
          </a:xfrm>
          <a:prstGeom prst="straightConnector1">
            <a:avLst/>
          </a:prstGeom>
          <a:ln w="158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458200" y="4191000"/>
            <a:ext cx="381000" cy="338554"/>
          </a:xfrm>
          <a:prstGeom prst="rect">
            <a:avLst/>
          </a:prstGeom>
          <a:noFill/>
        </p:spPr>
        <p:txBody>
          <a:bodyPr wrap="square" rtlCol="0">
            <a:spAutoFit/>
          </a:bodyPr>
          <a:lstStyle/>
          <a:p>
            <a:r>
              <a:rPr lang="en-US" sz="1600" dirty="0" smtClean="0"/>
              <a:t>??</a:t>
            </a:r>
            <a:endParaRPr lang="en-US" sz="1600" dirty="0"/>
          </a:p>
        </p:txBody>
      </p:sp>
      <p:pic>
        <p:nvPicPr>
          <p:cNvPr id="2" name="Picture 1"/>
          <p:cNvPicPr>
            <a:picLocks noChangeAspect="1"/>
          </p:cNvPicPr>
          <p:nvPr/>
        </p:nvPicPr>
        <p:blipFill>
          <a:blip r:embed="rId2"/>
          <a:stretch>
            <a:fillRect/>
          </a:stretch>
        </p:blipFill>
        <p:spPr>
          <a:xfrm>
            <a:off x="104775" y="402528"/>
            <a:ext cx="8963025" cy="6131622"/>
          </a:xfrm>
          <a:prstGeom prst="rect">
            <a:avLst/>
          </a:prstGeom>
        </p:spPr>
      </p:pic>
    </p:spTree>
    <p:extLst>
      <p:ext uri="{BB962C8B-B14F-4D97-AF65-F5344CB8AC3E}">
        <p14:creationId xmlns:p14="http://schemas.microsoft.com/office/powerpoint/2010/main" val="16150743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r="51723"/>
          <a:stretch/>
        </p:blipFill>
        <p:spPr>
          <a:xfrm>
            <a:off x="18981" y="328655"/>
            <a:ext cx="2267020" cy="5745571"/>
          </a:xfrm>
          <a:prstGeom prst="rect">
            <a:avLst/>
          </a:prstGeom>
        </p:spPr>
      </p:pic>
      <p:sp>
        <p:nvSpPr>
          <p:cNvPr id="2" name="Slide Number Placeholder 1"/>
          <p:cNvSpPr>
            <a:spLocks noGrp="1"/>
          </p:cNvSpPr>
          <p:nvPr>
            <p:ph type="sldNum" sz="quarter" idx="12"/>
          </p:nvPr>
        </p:nvSpPr>
        <p:spPr>
          <a:xfrm>
            <a:off x="8458200" y="6457950"/>
            <a:ext cx="609600" cy="323850"/>
          </a:xfrm>
        </p:spPr>
        <p:txBody>
          <a:bodyPr/>
          <a:lstStyle/>
          <a:p>
            <a:pPr>
              <a:defRPr/>
            </a:pPr>
            <a:fld id="{AE0D35B7-164B-4BDA-8435-F6440E98459E}" type="slidenum">
              <a:rPr lang="en-US" altLang="en-US" smtClean="0"/>
              <a:pPr>
                <a:defRPr/>
              </a:pPr>
              <a:t>35</a:t>
            </a:fld>
            <a:endParaRPr lang="en-US" altLang="en-US" dirty="0"/>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6150" y="2253264"/>
            <a:ext cx="247650"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6252" y="-2978"/>
            <a:ext cx="9067799" cy="307777"/>
          </a:xfrm>
          <a:prstGeom prst="rect">
            <a:avLst/>
          </a:prstGeom>
          <a:noFill/>
        </p:spPr>
        <p:txBody>
          <a:bodyPr wrap="square" rtlCol="0">
            <a:spAutoFit/>
          </a:bodyPr>
          <a:lstStyle/>
          <a:p>
            <a:r>
              <a:rPr lang="en-US" sz="1400" b="1" dirty="0" smtClean="0">
                <a:solidFill>
                  <a:schemeClr val="accent6">
                    <a:lumMod val="75000"/>
                  </a:schemeClr>
                </a:solidFill>
              </a:rPr>
              <a:t>(From NMME)                               </a:t>
            </a:r>
            <a:r>
              <a:rPr lang="en-US" sz="1400" dirty="0" smtClean="0"/>
              <a:t>compared with this month(foreground, red border)</a:t>
            </a:r>
            <a:endParaRPr lang="en-US" sz="1400" dirty="0"/>
          </a:p>
        </p:txBody>
      </p:sp>
      <p:sp>
        <p:nvSpPr>
          <p:cNvPr id="4" name="TextBox 3"/>
          <p:cNvSpPr txBox="1"/>
          <p:nvPr/>
        </p:nvSpPr>
        <p:spPr>
          <a:xfrm>
            <a:off x="7162800" y="2187714"/>
            <a:ext cx="1447800" cy="769441"/>
          </a:xfrm>
          <a:prstGeom prst="rect">
            <a:avLst/>
          </a:prstGeom>
          <a:noFill/>
        </p:spPr>
        <p:txBody>
          <a:bodyPr wrap="square" rtlCol="0">
            <a:spAutoFit/>
          </a:bodyPr>
          <a:lstStyle/>
          <a:p>
            <a:r>
              <a:rPr lang="en-US" sz="1600" dirty="0"/>
              <a:t>     </a:t>
            </a:r>
            <a:r>
              <a:rPr lang="en-US" sz="1600" dirty="0" smtClean="0"/>
              <a:t>  </a:t>
            </a:r>
            <a:r>
              <a:rPr lang="en-US" sz="1400" dirty="0" smtClean="0"/>
              <a:t>Forecast </a:t>
            </a:r>
            <a:r>
              <a:rPr lang="en-US" sz="1400" dirty="0"/>
              <a:t>uncertain in Hatched areas.</a:t>
            </a:r>
          </a:p>
        </p:txBody>
      </p:sp>
      <p:sp>
        <p:nvSpPr>
          <p:cNvPr id="6" name="Rectangle 5"/>
          <p:cNvSpPr/>
          <p:nvPr/>
        </p:nvSpPr>
        <p:spPr>
          <a:xfrm>
            <a:off x="30334" y="6135469"/>
            <a:ext cx="2027066" cy="646331"/>
          </a:xfrm>
          <a:prstGeom prst="rect">
            <a:avLst/>
          </a:prstGeom>
        </p:spPr>
        <p:txBody>
          <a:bodyPr wrap="square">
            <a:spAutoFit/>
          </a:bodyPr>
          <a:lstStyle/>
          <a:p>
            <a:r>
              <a:rPr lang="en-US" b="1" dirty="0">
                <a:solidFill>
                  <a:srgbClr val="6600CC"/>
                </a:solidFill>
              </a:rPr>
              <a:t>SPI6 </a:t>
            </a:r>
            <a:r>
              <a:rPr lang="en-US" b="1" dirty="0" err="1">
                <a:solidFill>
                  <a:srgbClr val="6600CC"/>
                </a:solidFill>
              </a:rPr>
              <a:t>Fcst</a:t>
            </a:r>
            <a:r>
              <a:rPr lang="en-US" b="1" dirty="0">
                <a:solidFill>
                  <a:srgbClr val="6600CC"/>
                </a:solidFill>
              </a:rPr>
              <a:t> made from </a:t>
            </a:r>
            <a:r>
              <a:rPr lang="en-US" b="1" u="sng" dirty="0">
                <a:solidFill>
                  <a:srgbClr val="6600CC"/>
                </a:solidFill>
              </a:rPr>
              <a:t>last</a:t>
            </a:r>
            <a:r>
              <a:rPr lang="en-US" b="1" dirty="0">
                <a:solidFill>
                  <a:srgbClr val="6600CC"/>
                </a:solidFill>
              </a:rPr>
              <a:t> </a:t>
            </a:r>
            <a:r>
              <a:rPr lang="en-US" b="1" dirty="0" smtClean="0">
                <a:solidFill>
                  <a:srgbClr val="6600CC"/>
                </a:solidFill>
              </a:rPr>
              <a:t>month</a:t>
            </a:r>
            <a:endParaRPr lang="en-US" b="1" dirty="0">
              <a:solidFill>
                <a:srgbClr val="6600CC"/>
              </a:solidFill>
            </a:endParaRPr>
          </a:p>
        </p:txBody>
      </p:sp>
      <p:sp>
        <p:nvSpPr>
          <p:cNvPr id="17" name="Rectangle 16"/>
          <p:cNvSpPr/>
          <p:nvPr/>
        </p:nvSpPr>
        <p:spPr>
          <a:xfrm>
            <a:off x="2895599" y="6488668"/>
            <a:ext cx="4343401" cy="369332"/>
          </a:xfrm>
          <a:prstGeom prst="rect">
            <a:avLst/>
          </a:prstGeom>
        </p:spPr>
        <p:txBody>
          <a:bodyPr wrap="square">
            <a:spAutoFit/>
          </a:bodyPr>
          <a:lstStyle/>
          <a:p>
            <a:r>
              <a:rPr lang="en-US" b="1" dirty="0" smtClean="0">
                <a:solidFill>
                  <a:srgbClr val="6600CC"/>
                </a:solidFill>
              </a:rPr>
              <a:t>SPI6  &amp; SPI12 </a:t>
            </a:r>
            <a:r>
              <a:rPr lang="en-US" b="1" dirty="0" err="1">
                <a:solidFill>
                  <a:srgbClr val="6600CC"/>
                </a:solidFill>
              </a:rPr>
              <a:t>Fcst</a:t>
            </a:r>
            <a:r>
              <a:rPr lang="en-US" b="1" dirty="0">
                <a:solidFill>
                  <a:srgbClr val="6600CC"/>
                </a:solidFill>
              </a:rPr>
              <a:t> made from </a:t>
            </a:r>
            <a:r>
              <a:rPr lang="en-US" b="1" u="sng" dirty="0" smtClean="0">
                <a:solidFill>
                  <a:srgbClr val="6600CC"/>
                </a:solidFill>
              </a:rPr>
              <a:t>this</a:t>
            </a:r>
            <a:r>
              <a:rPr lang="en-US" b="1" dirty="0" smtClean="0">
                <a:solidFill>
                  <a:srgbClr val="6600CC"/>
                </a:solidFill>
              </a:rPr>
              <a:t> month</a:t>
            </a:r>
            <a:endParaRPr lang="en-US" b="1" dirty="0">
              <a:solidFill>
                <a:srgbClr val="6600CC"/>
              </a:solidFill>
            </a:endParaRPr>
          </a:p>
        </p:txBody>
      </p:sp>
      <p:sp>
        <p:nvSpPr>
          <p:cNvPr id="19" name="Rectangle 18"/>
          <p:cNvSpPr/>
          <p:nvPr/>
        </p:nvSpPr>
        <p:spPr>
          <a:xfrm>
            <a:off x="7124699" y="6553200"/>
            <a:ext cx="342901" cy="247219"/>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4100" y="6197471"/>
            <a:ext cx="4533901" cy="314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2433590" y="304800"/>
            <a:ext cx="4729210" cy="5851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7229475" y="304800"/>
            <a:ext cx="1874576" cy="1815882"/>
          </a:xfrm>
          <a:prstGeom prst="rect">
            <a:avLst/>
          </a:prstGeom>
          <a:noFill/>
        </p:spPr>
        <p:txBody>
          <a:bodyPr wrap="square" rtlCol="0">
            <a:spAutoFit/>
          </a:bodyPr>
          <a:lstStyle/>
          <a:p>
            <a:r>
              <a:rPr lang="en-US" sz="1400" dirty="0" smtClean="0"/>
              <a:t>Why is there so fewer hatched areas in SPI6 </a:t>
            </a:r>
            <a:r>
              <a:rPr lang="en-US" sz="1400" dirty="0" err="1" smtClean="0"/>
              <a:t>fcst</a:t>
            </a:r>
            <a:r>
              <a:rPr lang="en-US" sz="1400" dirty="0" smtClean="0"/>
              <a:t> from NMME models’ based </a:t>
            </a:r>
            <a:r>
              <a:rPr lang="en-US" sz="1400" dirty="0" err="1" smtClean="0"/>
              <a:t>fcst</a:t>
            </a:r>
            <a:r>
              <a:rPr lang="en-US" sz="1400" dirty="0" smtClean="0"/>
              <a:t> this month as compared to last month (left 2 columns) ? </a:t>
            </a:r>
            <a:r>
              <a:rPr lang="en-US" sz="1400" dirty="0" err="1" smtClean="0"/>
              <a:t>Fcsts</a:t>
            </a:r>
            <a:r>
              <a:rPr lang="en-US" sz="1400" dirty="0" smtClean="0"/>
              <a:t> more confident now?</a:t>
            </a:r>
            <a:endParaRPr lang="en-US" sz="1400" dirty="0"/>
          </a:p>
        </p:txBody>
      </p:sp>
      <p:cxnSp>
        <p:nvCxnSpPr>
          <p:cNvPr id="9" name="Straight Arrow Connector 8"/>
          <p:cNvCxnSpPr/>
          <p:nvPr/>
        </p:nvCxnSpPr>
        <p:spPr>
          <a:xfrm flipV="1">
            <a:off x="1752600" y="6217786"/>
            <a:ext cx="0" cy="480327"/>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296150" y="3429000"/>
            <a:ext cx="1695449" cy="1815882"/>
          </a:xfrm>
          <a:prstGeom prst="rect">
            <a:avLst/>
          </a:prstGeom>
          <a:noFill/>
        </p:spPr>
        <p:txBody>
          <a:bodyPr wrap="square" rtlCol="0">
            <a:spAutoFit/>
          </a:bodyPr>
          <a:lstStyle/>
          <a:p>
            <a:r>
              <a:rPr lang="en-US" sz="1400" dirty="0" smtClean="0"/>
              <a:t>These maps are based on NMME models’ precip forecast uncertainty/certainty (among ensemble members) over the next 3 months</a:t>
            </a:r>
            <a:endParaRPr lang="en-US" sz="1400" dirty="0"/>
          </a:p>
        </p:txBody>
      </p:sp>
      <p:cxnSp>
        <p:nvCxnSpPr>
          <p:cNvPr id="14" name="Straight Arrow Connector 13"/>
          <p:cNvCxnSpPr>
            <a:endCxn id="17" idx="1"/>
          </p:cNvCxnSpPr>
          <p:nvPr/>
        </p:nvCxnSpPr>
        <p:spPr>
          <a:xfrm>
            <a:off x="1752600" y="6488668"/>
            <a:ext cx="1142999" cy="184666"/>
          </a:xfrm>
          <a:prstGeom prst="straightConnector1">
            <a:avLst/>
          </a:prstGeom>
          <a:ln w="28575">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124200" y="1219200"/>
            <a:ext cx="76200" cy="43434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7086600" y="6217786"/>
            <a:ext cx="76200" cy="29401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1905000" y="1524000"/>
            <a:ext cx="828675" cy="12954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2124028" y="4407546"/>
            <a:ext cx="609600" cy="12192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988600" y="2893219"/>
            <a:ext cx="731667" cy="13716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5"/>
          <a:stretch>
            <a:fillRect/>
          </a:stretch>
        </p:blipFill>
        <p:spPr>
          <a:xfrm>
            <a:off x="2450706" y="332756"/>
            <a:ext cx="4645419" cy="5776564"/>
          </a:xfrm>
          <a:prstGeom prst="rect">
            <a:avLst/>
          </a:prstGeom>
        </p:spPr>
      </p:pic>
    </p:spTree>
    <p:extLst>
      <p:ext uri="{BB962C8B-B14F-4D97-AF65-F5344CB8AC3E}">
        <p14:creationId xmlns:p14="http://schemas.microsoft.com/office/powerpoint/2010/main" val="37920959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729547" y="1222075"/>
            <a:ext cx="4255585" cy="5020102"/>
          </a:xfrm>
          <a:prstGeom prst="rect">
            <a:avLst/>
          </a:prstGeom>
        </p:spPr>
      </p:pic>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36</a:t>
            </a:fld>
            <a:endParaRPr lang="en-US" alt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55245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1" y="728246"/>
            <a:ext cx="5464874" cy="338554"/>
          </a:xfrm>
          <a:prstGeom prst="rect">
            <a:avLst/>
          </a:prstGeom>
          <a:noFill/>
        </p:spPr>
        <p:txBody>
          <a:bodyPr wrap="square" rtlCol="0">
            <a:spAutoFit/>
          </a:bodyPr>
          <a:lstStyle/>
          <a:p>
            <a:pPr algn="ctr"/>
            <a:r>
              <a:rPr lang="en-US" sz="1600" dirty="0"/>
              <a:t>Predicted Monthly Soil Moisture Percentile</a:t>
            </a:r>
          </a:p>
        </p:txBody>
      </p:sp>
      <p:sp>
        <p:nvSpPr>
          <p:cNvPr id="6" name="Rectangle 5"/>
          <p:cNvSpPr/>
          <p:nvPr/>
        </p:nvSpPr>
        <p:spPr>
          <a:xfrm>
            <a:off x="0" y="423446"/>
            <a:ext cx="5741470" cy="338554"/>
          </a:xfrm>
          <a:prstGeom prst="rect">
            <a:avLst/>
          </a:prstGeom>
        </p:spPr>
        <p:txBody>
          <a:bodyPr wrap="square">
            <a:spAutoFit/>
          </a:bodyPr>
          <a:lstStyle/>
          <a:p>
            <a:r>
              <a:rPr lang="en-US" sz="1600" dirty="0">
                <a:hlinkClick r:id="rId4"/>
              </a:rPr>
              <a:t>http://</a:t>
            </a:r>
            <a:r>
              <a:rPr lang="en-US" sz="1600" dirty="0" smtClean="0">
                <a:hlinkClick r:id="rId4"/>
              </a:rPr>
              <a:t>drought.geo.msu.edu/research/forecast/smi.monthly.php</a:t>
            </a:r>
            <a:endParaRPr lang="en-US" sz="1600" dirty="0"/>
          </a:p>
        </p:txBody>
      </p:sp>
      <p:pic>
        <p:nvPicPr>
          <p:cNvPr id="194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324" y="1019175"/>
            <a:ext cx="42957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35" y="998570"/>
            <a:ext cx="671084" cy="220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id="{293FC43A-D8E4-4892-8460-9D1B6806C5CC}"/>
              </a:ext>
            </a:extLst>
          </p:cNvPr>
          <p:cNvSpPr/>
          <p:nvPr/>
        </p:nvSpPr>
        <p:spPr>
          <a:xfrm>
            <a:off x="5741470" y="543580"/>
            <a:ext cx="2205978" cy="523220"/>
          </a:xfrm>
          <a:prstGeom prst="rect">
            <a:avLst/>
          </a:prstGeom>
        </p:spPr>
        <p:txBody>
          <a:bodyPr wrap="square">
            <a:spAutoFit/>
          </a:bodyPr>
          <a:lstStyle/>
          <a:p>
            <a:pPr algn="ctr"/>
            <a:r>
              <a:rPr lang="en-US" sz="1400" b="1" dirty="0" smtClean="0"/>
              <a:t>Latest Initial </a:t>
            </a:r>
            <a:r>
              <a:rPr lang="en-US" sz="1400" b="1" dirty="0"/>
              <a:t>Conditions</a:t>
            </a:r>
            <a:r>
              <a:rPr lang="en-US" sz="1400" dirty="0"/>
              <a:t>: </a:t>
            </a:r>
          </a:p>
          <a:p>
            <a:pPr algn="ctr"/>
            <a:r>
              <a:rPr lang="en-US" sz="1400" dirty="0" smtClean="0"/>
              <a:t>12/21/2021</a:t>
            </a:r>
            <a:endParaRPr lang="en-US" sz="1400" dirty="0"/>
          </a:p>
        </p:txBody>
      </p:sp>
      <p:cxnSp>
        <p:nvCxnSpPr>
          <p:cNvPr id="19" name="Straight Arrow Connector 18"/>
          <p:cNvCxnSpPr/>
          <p:nvPr/>
        </p:nvCxnSpPr>
        <p:spPr>
          <a:xfrm>
            <a:off x="838200" y="1981200"/>
            <a:ext cx="76200" cy="33629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9"/>
          <p:cNvSpPr txBox="1">
            <a:spLocks noChangeArrowheads="1"/>
          </p:cNvSpPr>
          <p:nvPr/>
        </p:nvSpPr>
        <p:spPr bwMode="auto">
          <a:xfrm>
            <a:off x="42035" y="6334780"/>
            <a:ext cx="49400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The inter quartile range suggest </a:t>
            </a:r>
            <a:r>
              <a:rPr lang="en-US" altLang="en-US" sz="1400" u="sng" dirty="0">
                <a:latin typeface="Times New Roman" pitchFamily="18" charset="0"/>
              </a:rPr>
              <a:t>greater uncertainty </a:t>
            </a:r>
            <a:r>
              <a:rPr lang="en-US" altLang="en-US" sz="1400" dirty="0">
                <a:latin typeface="Times New Roman" pitchFamily="18" charset="0"/>
              </a:rPr>
              <a:t>about the forecast in these </a:t>
            </a:r>
            <a:r>
              <a:rPr lang="en-US" altLang="en-US" sz="1400" u="sng" dirty="0">
                <a:latin typeface="Times New Roman" pitchFamily="18" charset="0"/>
              </a:rPr>
              <a:t>shaded</a:t>
            </a:r>
            <a:r>
              <a:rPr lang="en-US" altLang="en-US" sz="1400" dirty="0">
                <a:latin typeface="Times New Roman" pitchFamily="18" charset="0"/>
              </a:rPr>
              <a:t> regions</a:t>
            </a:r>
            <a:r>
              <a:rPr lang="en-US" altLang="en-US" sz="1400" dirty="0" smtClean="0">
                <a:latin typeface="Times New Roman" pitchFamily="18" charset="0"/>
              </a:rPr>
              <a:t>.  Lots of uncertainty regions!! </a:t>
            </a:r>
            <a:r>
              <a:rPr lang="en-US" altLang="en-US" sz="1400" dirty="0" smtClean="0">
                <a:latin typeface="Times New Roman" pitchFamily="18" charset="0"/>
                <a:sym typeface="Wingdings" panose="05000000000000000000" pitchFamily="2" charset="2"/>
              </a:rPr>
              <a:t></a:t>
            </a:r>
            <a:endParaRPr lang="en-US" altLang="en-US" sz="1400" dirty="0">
              <a:latin typeface="Times New Roman" pitchFamily="18" charset="0"/>
            </a:endParaRPr>
          </a:p>
        </p:txBody>
      </p:sp>
      <p:sp>
        <p:nvSpPr>
          <p:cNvPr id="4" name="TextBox 3"/>
          <p:cNvSpPr txBox="1"/>
          <p:nvPr/>
        </p:nvSpPr>
        <p:spPr>
          <a:xfrm>
            <a:off x="4982099" y="3812612"/>
            <a:ext cx="4072266" cy="307777"/>
          </a:xfrm>
          <a:prstGeom prst="rect">
            <a:avLst/>
          </a:prstGeom>
          <a:noFill/>
        </p:spPr>
        <p:txBody>
          <a:bodyPr wrap="square" rtlCol="0">
            <a:spAutoFit/>
          </a:bodyPr>
          <a:lstStyle/>
          <a:p>
            <a:r>
              <a:rPr lang="en-US" sz="1400" dirty="0" smtClean="0"/>
              <a:t>CPC’s soil moisture percentile – Leaky bucket Model </a:t>
            </a:r>
            <a:endParaRPr lang="en-US" sz="1400" dirty="0"/>
          </a:p>
        </p:txBody>
      </p:sp>
      <p:pic>
        <p:nvPicPr>
          <p:cNvPr id="12" name="Picture 11"/>
          <p:cNvPicPr>
            <a:picLocks noChangeAspect="1"/>
          </p:cNvPicPr>
          <p:nvPr/>
        </p:nvPicPr>
        <p:blipFill>
          <a:blip r:embed="rId7"/>
          <a:stretch>
            <a:fillRect/>
          </a:stretch>
        </p:blipFill>
        <p:spPr>
          <a:xfrm>
            <a:off x="54265" y="1198331"/>
            <a:ext cx="654763" cy="5067590"/>
          </a:xfrm>
          <a:prstGeom prst="rect">
            <a:avLst/>
          </a:prstGeom>
        </p:spPr>
      </p:pic>
      <p:pic>
        <p:nvPicPr>
          <p:cNvPr id="5" name="Picture 4"/>
          <p:cNvPicPr>
            <a:picLocks noChangeAspect="1"/>
          </p:cNvPicPr>
          <p:nvPr/>
        </p:nvPicPr>
        <p:blipFill>
          <a:blip r:embed="rId8"/>
          <a:stretch>
            <a:fillRect/>
          </a:stretch>
        </p:blipFill>
        <p:spPr>
          <a:xfrm>
            <a:off x="5199095" y="1138336"/>
            <a:ext cx="3541032" cy="2650523"/>
          </a:xfrm>
          <a:prstGeom prst="rect">
            <a:avLst/>
          </a:prstGeom>
        </p:spPr>
      </p:pic>
      <p:sp>
        <p:nvSpPr>
          <p:cNvPr id="21" name="TextBox 20"/>
          <p:cNvSpPr txBox="1"/>
          <p:nvPr/>
        </p:nvSpPr>
        <p:spPr>
          <a:xfrm rot="20653607">
            <a:off x="655549" y="2785300"/>
            <a:ext cx="6613017" cy="830997"/>
          </a:xfrm>
          <a:prstGeom prst="rect">
            <a:avLst/>
          </a:prstGeom>
          <a:noFill/>
        </p:spPr>
        <p:txBody>
          <a:bodyPr wrap="square" rtlCol="0">
            <a:spAutoFit/>
          </a:bodyPr>
          <a:lstStyle/>
          <a:p>
            <a:pPr algn="ctr"/>
            <a:r>
              <a:rPr lang="en-US" sz="2400" b="1" dirty="0" smtClean="0"/>
              <a:t>MSU   Soil Moisture Percentile forecast NOT available this month,      NOT updated!  </a:t>
            </a:r>
            <a:endParaRPr lang="en-US" sz="2400" b="1" dirty="0"/>
          </a:p>
        </p:txBody>
      </p:sp>
      <p:sp>
        <p:nvSpPr>
          <p:cNvPr id="7" name="TextBox 6"/>
          <p:cNvSpPr txBox="1"/>
          <p:nvPr/>
        </p:nvSpPr>
        <p:spPr>
          <a:xfrm>
            <a:off x="7543800" y="76200"/>
            <a:ext cx="1510565" cy="307777"/>
          </a:xfrm>
          <a:prstGeom prst="rect">
            <a:avLst/>
          </a:prstGeom>
          <a:noFill/>
        </p:spPr>
        <p:txBody>
          <a:bodyPr wrap="square" rtlCol="0">
            <a:spAutoFit/>
          </a:bodyPr>
          <a:lstStyle/>
          <a:p>
            <a:r>
              <a:rPr lang="en-US" sz="1400" dirty="0" smtClean="0">
                <a:solidFill>
                  <a:srgbClr val="FF0000"/>
                </a:solidFill>
              </a:rPr>
              <a:t>Slide not shown!!</a:t>
            </a:r>
            <a:endParaRPr lang="en-US" sz="1400" dirty="0">
              <a:solidFill>
                <a:srgbClr val="FF0000"/>
              </a:solidFill>
            </a:endParaRPr>
          </a:p>
        </p:txBody>
      </p:sp>
      <p:pic>
        <p:nvPicPr>
          <p:cNvPr id="9" name="Picture 2" descr="https://www.cpc.ncep.noaa.gov/soilmst/img/curr.w.rank.daily.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39043" y="4116378"/>
            <a:ext cx="3601084" cy="2505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211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24900" y="6553200"/>
            <a:ext cx="381000" cy="304800"/>
          </a:xfrm>
        </p:spPr>
        <p:txBody>
          <a:bodyPr/>
          <a:lstStyle/>
          <a:p>
            <a:pPr>
              <a:defRPr/>
            </a:pPr>
            <a:fld id="{AE0D35B7-164B-4BDA-8435-F6440E98459E}" type="slidenum">
              <a:rPr lang="en-US" altLang="en-US" smtClean="0"/>
              <a:pPr>
                <a:defRPr/>
              </a:pPr>
              <a:t>37</a:t>
            </a:fld>
            <a:endParaRPr lang="en-US" altLang="en-US" dirty="0"/>
          </a:p>
        </p:txBody>
      </p:sp>
      <p:pic>
        <p:nvPicPr>
          <p:cNvPr id="8194" name="Picture 2" descr="https://marine.copernicus.eu/sites/default/files/images/omi/GLOBAL_OMI_TEMPSAL_sst_trend-h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99" b="19230"/>
          <a:stretch/>
        </p:blipFill>
        <p:spPr bwMode="auto">
          <a:xfrm>
            <a:off x="0" y="13651"/>
            <a:ext cx="4648200" cy="20056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48200" y="81243"/>
            <a:ext cx="4457700" cy="1646605"/>
          </a:xfrm>
          <a:prstGeom prst="rect">
            <a:avLst/>
          </a:prstGeom>
          <a:noFill/>
        </p:spPr>
        <p:txBody>
          <a:bodyPr wrap="square" rtlCol="0">
            <a:spAutoFit/>
          </a:bodyPr>
          <a:lstStyle/>
          <a:p>
            <a:pPr algn="ctr"/>
            <a:r>
              <a:rPr lang="en-US" sz="1500" b="1" dirty="0" smtClean="0"/>
              <a:t>BONUS Topic: Discussion continues!! Explanation for the </a:t>
            </a:r>
            <a:r>
              <a:rPr lang="en-US" sz="1500" b="1" dirty="0"/>
              <a:t>m</a:t>
            </a:r>
            <a:r>
              <a:rPr lang="en-US" sz="1500" b="1" dirty="0" smtClean="0"/>
              <a:t>ultiyear DROUGHT in the Southwest (CA/AZ/NM/NV/UT/CO &amp; vicinity)!!</a:t>
            </a:r>
            <a:endParaRPr lang="en-US" sz="1500" b="1" dirty="0"/>
          </a:p>
          <a:p>
            <a:pPr algn="ctr"/>
            <a:r>
              <a:rPr lang="en-US" sz="1400" b="1" dirty="0" smtClean="0">
                <a:solidFill>
                  <a:srgbClr val="0033CC"/>
                </a:solidFill>
              </a:rPr>
              <a:t>More  La </a:t>
            </a:r>
            <a:r>
              <a:rPr lang="en-US" sz="1400" b="1" dirty="0" err="1" smtClean="0">
                <a:solidFill>
                  <a:srgbClr val="0033CC"/>
                </a:solidFill>
              </a:rPr>
              <a:t>Ninas</a:t>
            </a:r>
            <a:r>
              <a:rPr lang="en-US" sz="1400" b="1" dirty="0" smtClean="0">
                <a:solidFill>
                  <a:srgbClr val="0033CC"/>
                </a:solidFill>
              </a:rPr>
              <a:t> lately  ?</a:t>
            </a:r>
          </a:p>
          <a:p>
            <a:pPr algn="ctr"/>
            <a:r>
              <a:rPr lang="en-US" sz="1400" b="1" dirty="0" smtClean="0">
                <a:solidFill>
                  <a:srgbClr val="0033CC"/>
                </a:solidFill>
              </a:rPr>
              <a:t>More frequent La </a:t>
            </a:r>
            <a:r>
              <a:rPr lang="en-US" sz="1400" b="1" dirty="0" err="1" smtClean="0">
                <a:solidFill>
                  <a:srgbClr val="0033CC"/>
                </a:solidFill>
              </a:rPr>
              <a:t>Ninas</a:t>
            </a:r>
            <a:r>
              <a:rPr lang="en-US" sz="1400" b="1" dirty="0" smtClean="0">
                <a:solidFill>
                  <a:srgbClr val="0033CC"/>
                </a:solidFill>
              </a:rPr>
              <a:t> lately ?</a:t>
            </a:r>
          </a:p>
          <a:p>
            <a:pPr algn="ctr"/>
            <a:r>
              <a:rPr lang="en-US" sz="1400" b="1" u="sng" dirty="0" smtClean="0">
                <a:solidFill>
                  <a:srgbClr val="0033CC"/>
                </a:solidFill>
              </a:rPr>
              <a:t>YES!! The stats in the table below (bottom left) are from the  Official CPC ENSO declarations page/table! </a:t>
            </a:r>
            <a:endParaRPr lang="en-US" sz="1400" b="1" u="sng" dirty="0">
              <a:solidFill>
                <a:srgbClr val="0033CC"/>
              </a:solidFill>
            </a:endParaRPr>
          </a:p>
        </p:txBody>
      </p:sp>
      <p:sp>
        <p:nvSpPr>
          <p:cNvPr id="4" name="TextBox 3"/>
          <p:cNvSpPr txBox="1"/>
          <p:nvPr/>
        </p:nvSpPr>
        <p:spPr>
          <a:xfrm>
            <a:off x="47105" y="2157746"/>
            <a:ext cx="6248400" cy="4093428"/>
          </a:xfrm>
          <a:prstGeom prst="rect">
            <a:avLst/>
          </a:prstGeom>
          <a:noFill/>
        </p:spPr>
        <p:txBody>
          <a:bodyPr wrap="square" rtlCol="0">
            <a:spAutoFit/>
          </a:bodyPr>
          <a:lstStyle/>
          <a:p>
            <a:pPr marL="285750" indent="-285750">
              <a:buFont typeface="Arial" panose="020B0604020202020204" pitchFamily="34" charset="0"/>
              <a:buChar char="•"/>
            </a:pPr>
            <a:r>
              <a:rPr lang="en-US" sz="1300" dirty="0" smtClean="0"/>
              <a:t>Compared to other regions of the globe, the SST warming/trend in the central eq. Pacific (Nino 3.4) is relatively much small. (See Fig. above) – </a:t>
            </a:r>
            <a:r>
              <a:rPr lang="en-US" sz="1300" b="1" dirty="0" smtClean="0"/>
              <a:t>Why is this ?</a:t>
            </a:r>
          </a:p>
          <a:p>
            <a:pPr marL="285750" indent="-285750">
              <a:buFont typeface="Arial" panose="020B0604020202020204" pitchFamily="34" charset="0"/>
              <a:buChar char="•"/>
            </a:pPr>
            <a:endParaRPr lang="en-US" sz="1300" dirty="0"/>
          </a:p>
          <a:p>
            <a:pPr marL="285750" indent="-285750">
              <a:buFont typeface="Arial" panose="020B0604020202020204" pitchFamily="34" charset="0"/>
              <a:buChar char="•"/>
            </a:pPr>
            <a:r>
              <a:rPr lang="en-US" sz="1300" b="1" dirty="0" smtClean="0"/>
              <a:t>Does nature try to compensate for the warming else/everywhere by producing more La </a:t>
            </a:r>
            <a:r>
              <a:rPr lang="en-US" sz="1300" b="1" dirty="0" err="1" smtClean="0"/>
              <a:t>Ninas</a:t>
            </a:r>
            <a:r>
              <a:rPr lang="en-US" sz="1300" b="1" dirty="0" smtClean="0"/>
              <a:t> in the central eq. Pacific?  - Just my thought ! Let’s check !!! </a:t>
            </a:r>
          </a:p>
          <a:p>
            <a:pPr marL="285750" indent="-285750">
              <a:buFont typeface="Arial" panose="020B0604020202020204" pitchFamily="34" charset="0"/>
              <a:buChar char="•"/>
            </a:pPr>
            <a:endParaRPr lang="en-US" sz="1300" dirty="0"/>
          </a:p>
          <a:p>
            <a:pPr marL="285750" indent="-285750">
              <a:buFont typeface="Arial" panose="020B0604020202020204" pitchFamily="34" charset="0"/>
              <a:buChar char="•"/>
            </a:pPr>
            <a:r>
              <a:rPr lang="en-US" sz="1300" dirty="0" smtClean="0"/>
              <a:t>Since the 1997 monster El Nino (stronger than the famous 1982/83 event), just a quick count of </a:t>
            </a:r>
            <a:r>
              <a:rPr lang="en-US" sz="1300" b="1" dirty="0" smtClean="0"/>
              <a:t>CPC’s Nino 3.4 index</a:t>
            </a:r>
            <a:r>
              <a:rPr lang="en-US" b="1" dirty="0" smtClean="0"/>
              <a:t>++</a:t>
            </a:r>
            <a:r>
              <a:rPr lang="en-US" sz="1300" b="1" dirty="0" smtClean="0"/>
              <a:t> </a:t>
            </a:r>
            <a:r>
              <a:rPr lang="en-US" sz="1300" dirty="0" smtClean="0"/>
              <a:t>values for the three month overlapping seasons, (Data at CPC site only available only from 1950!)</a:t>
            </a:r>
          </a:p>
          <a:p>
            <a:pPr marL="285750" indent="-285750">
              <a:buFont typeface="Arial" panose="020B0604020202020204" pitchFamily="34" charset="0"/>
              <a:buChar char="•"/>
            </a:pPr>
            <a:r>
              <a:rPr lang="en-US" sz="1400" dirty="0" smtClean="0"/>
              <a:t>                      </a:t>
            </a:r>
            <a:r>
              <a:rPr lang="en-US" sz="1400" b="1" dirty="0" smtClean="0"/>
              <a:t>(25 years)     (47 years)</a:t>
            </a:r>
          </a:p>
          <a:p>
            <a:r>
              <a:rPr lang="en-US" sz="1400" dirty="0" smtClean="0"/>
              <a:t>	      </a:t>
            </a:r>
            <a:r>
              <a:rPr lang="en-US" sz="1600" b="1" dirty="0" smtClean="0"/>
              <a:t>1997-2021  1950-1996</a:t>
            </a:r>
          </a:p>
          <a:p>
            <a:r>
              <a:rPr lang="en-US" sz="1400" dirty="0"/>
              <a:t> </a:t>
            </a:r>
            <a:r>
              <a:rPr lang="en-US" sz="1400" dirty="0" smtClean="0"/>
              <a:t>  </a:t>
            </a:r>
            <a:r>
              <a:rPr lang="en-US" sz="1400" dirty="0" smtClean="0">
                <a:solidFill>
                  <a:srgbClr val="0033CC"/>
                </a:solidFill>
              </a:rPr>
              <a:t>La Nina(DJF)          10	              13</a:t>
            </a:r>
          </a:p>
          <a:p>
            <a:r>
              <a:rPr lang="en-US" sz="1400" dirty="0"/>
              <a:t> </a:t>
            </a:r>
            <a:r>
              <a:rPr lang="en-US" sz="1400" dirty="0" smtClean="0"/>
              <a:t>  </a:t>
            </a:r>
            <a:r>
              <a:rPr lang="en-US" sz="1400" b="1" dirty="0" smtClean="0">
                <a:solidFill>
                  <a:srgbClr val="FF0000"/>
                </a:solidFill>
              </a:rPr>
              <a:t>El Nino(DJF)           8	              17</a:t>
            </a:r>
          </a:p>
          <a:p>
            <a:r>
              <a:rPr lang="en-US" sz="1400" dirty="0" smtClean="0"/>
              <a:t>   </a:t>
            </a:r>
          </a:p>
          <a:p>
            <a:r>
              <a:rPr lang="en-US" sz="1400" dirty="0" smtClean="0">
                <a:solidFill>
                  <a:srgbClr val="0033CC"/>
                </a:solidFill>
              </a:rPr>
              <a:t>La Nina(all 3mos)      101              136</a:t>
            </a:r>
          </a:p>
          <a:p>
            <a:r>
              <a:rPr lang="en-US" sz="1400" dirty="0" smtClean="0">
                <a:solidFill>
                  <a:srgbClr val="FF0000"/>
                </a:solidFill>
              </a:rPr>
              <a:t>El Nino(all 3mos)       73             158</a:t>
            </a:r>
          </a:p>
          <a:p>
            <a:r>
              <a:rPr lang="en-US" sz="900" dirty="0" smtClean="0"/>
              <a:t>(Overlapping 3month seasons)</a:t>
            </a:r>
          </a:p>
          <a:p>
            <a:endParaRPr lang="en-US" sz="900" dirty="0" smtClean="0"/>
          </a:p>
          <a:p>
            <a:r>
              <a:rPr lang="en-US" sz="1000" dirty="0" smtClean="0"/>
              <a:t>Look at Ratios of La </a:t>
            </a:r>
            <a:r>
              <a:rPr lang="en-US" sz="1000" dirty="0" err="1" smtClean="0"/>
              <a:t>Ninas</a:t>
            </a:r>
            <a:r>
              <a:rPr lang="en-US" sz="1000" dirty="0" smtClean="0"/>
              <a:t> (vs El </a:t>
            </a:r>
            <a:r>
              <a:rPr lang="en-US" sz="1000" dirty="0" err="1" smtClean="0"/>
              <a:t>Ninos</a:t>
            </a:r>
            <a:r>
              <a:rPr lang="en-US" sz="1000" dirty="0" smtClean="0"/>
              <a:t>) in the shorter </a:t>
            </a:r>
          </a:p>
          <a:p>
            <a:r>
              <a:rPr lang="en-US" sz="1000" dirty="0" smtClean="0"/>
              <a:t>recent (25 yr) period vs the longer (47 yr) earlier period!!</a:t>
            </a:r>
            <a:endParaRPr lang="en-US" sz="1000" dirty="0"/>
          </a:p>
        </p:txBody>
      </p:sp>
      <p:cxnSp>
        <p:nvCxnSpPr>
          <p:cNvPr id="7" name="Straight Connector 6"/>
          <p:cNvCxnSpPr/>
          <p:nvPr/>
        </p:nvCxnSpPr>
        <p:spPr>
          <a:xfrm>
            <a:off x="2209800" y="4038600"/>
            <a:ext cx="0" cy="1752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216332" y="4113025"/>
            <a:ext cx="3229494" cy="2246769"/>
          </a:xfrm>
          <a:prstGeom prst="rect">
            <a:avLst/>
          </a:prstGeom>
          <a:noFill/>
        </p:spPr>
        <p:txBody>
          <a:bodyPr wrap="square" rtlCol="0">
            <a:spAutoFit/>
          </a:bodyPr>
          <a:lstStyle/>
          <a:p>
            <a:r>
              <a:rPr lang="en-US" sz="1400" u="sng" dirty="0" smtClean="0">
                <a:solidFill>
                  <a:srgbClr val="0033CC"/>
                </a:solidFill>
              </a:rPr>
              <a:t>***Analysis of CPC’s official Nino 3.4 index data over the last 70 years shows that the more frequent La Nina’s in recent decades contributed to less rainfall in the southwest (See La Nina precip composites!, slide#13) and hence the ongoing long term drought in the Southwest!! Hence the long term southwest drought is unlikely to go away any time soon***</a:t>
            </a:r>
            <a:endParaRPr lang="en-US" sz="1400" u="sng" dirty="0">
              <a:solidFill>
                <a:srgbClr val="0033CC"/>
              </a:solidFill>
            </a:endParaRPr>
          </a:p>
        </p:txBody>
      </p:sp>
      <p:sp>
        <p:nvSpPr>
          <p:cNvPr id="14" name="Rectangle 13"/>
          <p:cNvSpPr/>
          <p:nvPr/>
        </p:nvSpPr>
        <p:spPr>
          <a:xfrm>
            <a:off x="3216333" y="4191000"/>
            <a:ext cx="3117670" cy="214378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124200" y="6312662"/>
            <a:ext cx="5105400" cy="523220"/>
          </a:xfrm>
          <a:prstGeom prst="rect">
            <a:avLst/>
          </a:prstGeom>
          <a:noFill/>
        </p:spPr>
        <p:txBody>
          <a:bodyPr wrap="square" rtlCol="0">
            <a:spAutoFit/>
          </a:bodyPr>
          <a:lstStyle/>
          <a:p>
            <a:r>
              <a:rPr lang="en-US" sz="1400" dirty="0" smtClean="0">
                <a:solidFill>
                  <a:srgbClr val="0033CC"/>
                </a:solidFill>
              </a:rPr>
              <a:t>*** The strong/weak annual monsoon rains in the southwest is just a minor modulator riding on this bigger/long-term signal. ***</a:t>
            </a:r>
            <a:endParaRPr lang="en-US" sz="1400" dirty="0">
              <a:solidFill>
                <a:srgbClr val="0033CC"/>
              </a:solidFill>
            </a:endParaRPr>
          </a:p>
        </p:txBody>
      </p:sp>
      <p:sp>
        <p:nvSpPr>
          <p:cNvPr id="6" name="TextBox 5"/>
          <p:cNvSpPr txBox="1"/>
          <p:nvPr/>
        </p:nvSpPr>
        <p:spPr>
          <a:xfrm>
            <a:off x="30480" y="6181857"/>
            <a:ext cx="3155372" cy="692497"/>
          </a:xfrm>
          <a:prstGeom prst="rect">
            <a:avLst/>
          </a:prstGeom>
          <a:noFill/>
        </p:spPr>
        <p:txBody>
          <a:bodyPr wrap="square" rtlCol="0">
            <a:spAutoFit/>
          </a:bodyPr>
          <a:lstStyle/>
          <a:p>
            <a:r>
              <a:rPr lang="en-US" sz="1200" b="1" dirty="0" smtClean="0"/>
              <a:t>++</a:t>
            </a:r>
            <a:r>
              <a:rPr lang="en-US" sz="900" dirty="0" smtClean="0"/>
              <a:t> Barnston, Chelliah and Goldenberg (1997):</a:t>
            </a:r>
            <a:r>
              <a:rPr lang="en-US" sz="900" b="1" dirty="0"/>
              <a:t>Documentation of a highly ENSO‐related </a:t>
            </a:r>
            <a:r>
              <a:rPr lang="en-US" sz="900" b="1" dirty="0" err="1"/>
              <a:t>sst</a:t>
            </a:r>
            <a:r>
              <a:rPr lang="en-US" sz="900" b="1" dirty="0"/>
              <a:t> region in the equatorial </a:t>
            </a:r>
            <a:r>
              <a:rPr lang="en-US" sz="900" b="1" dirty="0" smtClean="0"/>
              <a:t>pacific</a:t>
            </a:r>
            <a:r>
              <a:rPr lang="en-US" sz="900" dirty="0" smtClean="0"/>
              <a:t>, </a:t>
            </a:r>
            <a:r>
              <a:rPr lang="en-US" sz="900" b="1" dirty="0">
                <a:hlinkClick r:id="rId3"/>
              </a:rPr>
              <a:t/>
            </a:r>
            <a:br>
              <a:rPr lang="en-US" sz="900" b="1" dirty="0">
                <a:hlinkClick r:id="rId3"/>
              </a:rPr>
            </a:br>
            <a:r>
              <a:rPr lang="en-US" sz="900" b="1" dirty="0">
                <a:hlinkClick r:id="rId3"/>
              </a:rPr>
              <a:t>Atmosphere-Ocean </a:t>
            </a:r>
            <a:r>
              <a:rPr lang="en-US" sz="900" b="1" dirty="0" smtClean="0"/>
              <a:t> </a:t>
            </a:r>
            <a:r>
              <a:rPr lang="en-US" sz="900" dirty="0" smtClean="0"/>
              <a:t>Volume </a:t>
            </a:r>
            <a:r>
              <a:rPr lang="en-US" sz="900" dirty="0"/>
              <a:t>35, </a:t>
            </a:r>
            <a:r>
              <a:rPr lang="en-US" sz="900" dirty="0" smtClean="0"/>
              <a:t>1997. </a:t>
            </a:r>
            <a:r>
              <a:rPr lang="en-US" sz="900" dirty="0">
                <a:hlinkClick r:id="rId4"/>
              </a:rPr>
              <a:t>https://</a:t>
            </a:r>
            <a:r>
              <a:rPr lang="en-US" sz="900" dirty="0" smtClean="0">
                <a:hlinkClick r:id="rId4"/>
              </a:rPr>
              <a:t>doi.org/10.1080/07055900.1997.9649597</a:t>
            </a:r>
            <a:endParaRPr lang="en-US" sz="900" dirty="0"/>
          </a:p>
        </p:txBody>
      </p:sp>
      <p:cxnSp>
        <p:nvCxnSpPr>
          <p:cNvPr id="10" name="Straight Connector 9"/>
          <p:cNvCxnSpPr/>
          <p:nvPr/>
        </p:nvCxnSpPr>
        <p:spPr>
          <a:xfrm>
            <a:off x="6172200" y="31242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0480" y="6166168"/>
            <a:ext cx="3155372" cy="313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8724900" y="5791200"/>
            <a:ext cx="0" cy="304800"/>
          </a:xfrm>
          <a:prstGeom prst="straightConnector1">
            <a:avLst/>
          </a:prstGeom>
          <a:ln w="12700">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5"/>
          <a:stretch>
            <a:fillRect/>
          </a:stretch>
        </p:blipFill>
        <p:spPr>
          <a:xfrm>
            <a:off x="6334003" y="1727848"/>
            <a:ext cx="2854786" cy="4672952"/>
          </a:xfrm>
          <a:prstGeom prst="rect">
            <a:avLst/>
          </a:prstGeom>
        </p:spPr>
      </p:pic>
    </p:spTree>
    <p:extLst>
      <p:ext uri="{BB962C8B-B14F-4D97-AF65-F5344CB8AC3E}">
        <p14:creationId xmlns:p14="http://schemas.microsoft.com/office/powerpoint/2010/main" val="4194940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17585"/>
            <a:ext cx="2057400" cy="287215"/>
          </a:xfrm>
        </p:spPr>
        <p:txBody>
          <a:bodyPr/>
          <a:lstStyle/>
          <a:p>
            <a:pPr eaLnBrk="1" hangingPunct="1"/>
            <a:r>
              <a:rPr lang="en-US" altLang="en-US" sz="2000" dirty="0"/>
              <a:t>Summary</a:t>
            </a:r>
          </a:p>
        </p:txBody>
      </p:sp>
      <p:sp>
        <p:nvSpPr>
          <p:cNvPr id="26627" name="Rectangle 3"/>
          <p:cNvSpPr>
            <a:spLocks noGrp="1" noChangeArrowheads="1"/>
          </p:cNvSpPr>
          <p:nvPr>
            <p:ph idx="1"/>
          </p:nvPr>
        </p:nvSpPr>
        <p:spPr>
          <a:xfrm>
            <a:off x="0" y="380999"/>
            <a:ext cx="9144000" cy="6492089"/>
          </a:xfrm>
        </p:spPr>
        <p:txBody>
          <a:bodyPr/>
          <a:lstStyle/>
          <a:p>
            <a:pPr marL="571500" indent="-571500" eaLnBrk="1" fontAlgn="auto" hangingPunct="1">
              <a:spcBef>
                <a:spcPct val="50000"/>
              </a:spcBef>
              <a:spcAft>
                <a:spcPts val="0"/>
              </a:spcAft>
              <a:buNone/>
              <a:defRPr/>
            </a:pPr>
            <a:r>
              <a:rPr lang="en-US" altLang="en-US" sz="1600" b="1" dirty="0" smtClean="0">
                <a:solidFill>
                  <a:srgbClr val="FF0000"/>
                </a:solidFill>
                <a:latin typeface="Trebuchet MS" panose="020B0603020202020204" pitchFamily="34" charset="0"/>
              </a:rPr>
              <a:t>Current </a:t>
            </a:r>
            <a:r>
              <a:rPr lang="en-US" altLang="en-US" sz="1600" b="1" dirty="0">
                <a:solidFill>
                  <a:srgbClr val="FF0000"/>
                </a:solidFill>
                <a:latin typeface="Trebuchet MS" panose="020B0603020202020204" pitchFamily="34" charset="0"/>
              </a:rPr>
              <a:t>Drought </a:t>
            </a:r>
            <a:r>
              <a:rPr lang="en-US" altLang="en-US" sz="1600" b="1" dirty="0" smtClean="0">
                <a:solidFill>
                  <a:srgbClr val="FF0000"/>
                </a:solidFill>
                <a:latin typeface="Trebuchet MS" panose="020B0603020202020204" pitchFamily="34" charset="0"/>
              </a:rPr>
              <a:t>conditions:</a:t>
            </a:r>
          </a:p>
          <a:p>
            <a:pPr marL="285750" indent="-285750">
              <a:buFont typeface="Arial" panose="020B0604020202020204" pitchFamily="34" charset="0"/>
              <a:buChar char="•"/>
            </a:pPr>
            <a:r>
              <a:rPr lang="en-US" sz="1250" dirty="0">
                <a:latin typeface="Trebuchet MS" panose="020B0603020202020204" pitchFamily="34" charset="0"/>
              </a:rPr>
              <a:t>Overall, little change in the spatial structure of drought in the south and west this month as compared to last month, except for slightly more severe conditions in some areas</a:t>
            </a:r>
            <a:r>
              <a:rPr lang="en-US" sz="1250" dirty="0" smtClean="0">
                <a:latin typeface="Trebuchet MS" panose="020B0603020202020204" pitchFamily="34" charset="0"/>
              </a:rPr>
              <a:t>.</a:t>
            </a:r>
            <a:endParaRPr lang="en-US" sz="1250" dirty="0">
              <a:latin typeface="Trebuchet MS" panose="020B0603020202020204" pitchFamily="34" charset="0"/>
            </a:endParaRPr>
          </a:p>
          <a:p>
            <a:pPr marL="285750" indent="-285750">
              <a:buFont typeface="Arial" panose="020B0604020202020204" pitchFamily="34" charset="0"/>
              <a:buChar char="•"/>
            </a:pPr>
            <a:r>
              <a:rPr lang="en-US" sz="1250" dirty="0">
                <a:latin typeface="Trebuchet MS" panose="020B0603020202020204" pitchFamily="34" charset="0"/>
              </a:rPr>
              <a:t>The slightly temporarily improved drought conditions in the far SW, (CA &amp; vicinity) during January, from the unusual December rains, stayed at those levels, and did not continue to improve further</a:t>
            </a:r>
            <a:r>
              <a:rPr lang="en-US" sz="1250" dirty="0" smtClean="0">
                <a:latin typeface="Trebuchet MS" panose="020B0603020202020204" pitchFamily="34" charset="0"/>
              </a:rPr>
              <a:t>.</a:t>
            </a:r>
          </a:p>
          <a:p>
            <a:pPr marL="285750" indent="-285750">
              <a:buFont typeface="Arial" panose="020B0604020202020204" pitchFamily="34" charset="0"/>
              <a:buChar char="•"/>
            </a:pPr>
            <a:r>
              <a:rPr lang="en-US" sz="1250" dirty="0">
                <a:latin typeface="Trebuchet MS" panose="020B0603020202020204" pitchFamily="34" charset="0"/>
              </a:rPr>
              <a:t>Except for a few, most California reservoirs are well below their normal levels (at this time of year). This is particularly consequential as the rainy season is coming to an end very soon</a:t>
            </a:r>
            <a:r>
              <a:rPr lang="en-US" sz="1250" dirty="0" smtClean="0">
                <a:latin typeface="Trebuchet MS" panose="020B0603020202020204" pitchFamily="34" charset="0"/>
              </a:rPr>
              <a:t>.</a:t>
            </a:r>
            <a:endParaRPr lang="en-US" sz="1250" dirty="0">
              <a:latin typeface="Trebuchet MS" panose="020B0603020202020204" pitchFamily="34" charset="0"/>
            </a:endParaRPr>
          </a:p>
          <a:p>
            <a:pPr marL="285750" indent="-285750">
              <a:buFont typeface="Arial" panose="020B0604020202020204" pitchFamily="34" charset="0"/>
              <a:buChar char="•"/>
            </a:pPr>
            <a:r>
              <a:rPr lang="en-US" sz="1250" dirty="0">
                <a:latin typeface="Trebuchet MS" panose="020B0603020202020204" pitchFamily="34" charset="0"/>
              </a:rPr>
              <a:t>Also consistent with the </a:t>
            </a:r>
            <a:r>
              <a:rPr lang="en-US" sz="1250" dirty="0" smtClean="0">
                <a:latin typeface="Trebuchet MS" panose="020B0603020202020204" pitchFamily="34" charset="0"/>
              </a:rPr>
              <a:t>La </a:t>
            </a:r>
            <a:r>
              <a:rPr lang="en-US" sz="1250" dirty="0">
                <a:latin typeface="Trebuchet MS" panose="020B0603020202020204" pitchFamily="34" charset="0"/>
              </a:rPr>
              <a:t>Nina (which is on its way out), there has been an increased short term drought conditions along the Gulf coast in the southeast, centered on northern Florida and </a:t>
            </a:r>
            <a:r>
              <a:rPr lang="en-US" sz="1250" dirty="0" smtClean="0">
                <a:latin typeface="Trebuchet MS" panose="020B0603020202020204" pitchFamily="34" charset="0"/>
              </a:rPr>
              <a:t>its vicinity.</a:t>
            </a:r>
            <a:endParaRPr lang="en-US" sz="1250" dirty="0">
              <a:latin typeface="Trebuchet MS" panose="020B0603020202020204" pitchFamily="34" charset="0"/>
            </a:endParaRPr>
          </a:p>
          <a:p>
            <a:pPr marL="285750" indent="-285750">
              <a:buFont typeface="Arial" panose="020B0604020202020204" pitchFamily="34" charset="0"/>
              <a:buChar char="•"/>
            </a:pPr>
            <a:r>
              <a:rPr lang="en-US" sz="1250" dirty="0">
                <a:latin typeface="Trebuchet MS" panose="020B0603020202020204" pitchFamily="34" charset="0"/>
              </a:rPr>
              <a:t>Most eastern US and east coast </a:t>
            </a:r>
            <a:r>
              <a:rPr lang="en-US" sz="1250" dirty="0" smtClean="0">
                <a:latin typeface="Trebuchet MS" panose="020B0603020202020204" pitchFamily="34" charset="0"/>
              </a:rPr>
              <a:t>dry conditions sometimes turning into short term droughts </a:t>
            </a:r>
            <a:r>
              <a:rPr lang="en-US" sz="1250" dirty="0">
                <a:latin typeface="Trebuchet MS" panose="020B0603020202020204" pitchFamily="34" charset="0"/>
              </a:rPr>
              <a:t>(unlike the southern/western US droughts) generally do not last </a:t>
            </a:r>
            <a:r>
              <a:rPr lang="en-US" sz="1250" dirty="0" smtClean="0">
                <a:latin typeface="Trebuchet MS" panose="020B0603020202020204" pitchFamily="34" charset="0"/>
              </a:rPr>
              <a:t>that long</a:t>
            </a:r>
            <a:r>
              <a:rPr lang="en-US" sz="1250" dirty="0">
                <a:latin typeface="Trebuchet MS" panose="020B0603020202020204" pitchFamily="34" charset="0"/>
              </a:rPr>
              <a:t>.  </a:t>
            </a:r>
            <a:endParaRPr lang="en-US" sz="1250" dirty="0" smtClean="0">
              <a:latin typeface="Trebuchet MS" panose="020B0603020202020204" pitchFamily="34" charset="0"/>
            </a:endParaRPr>
          </a:p>
          <a:p>
            <a:pPr marL="0" indent="0">
              <a:buNone/>
            </a:pPr>
            <a:r>
              <a:rPr lang="en-US" altLang="en-US" sz="1600" b="1" dirty="0" smtClean="0">
                <a:solidFill>
                  <a:srgbClr val="FF0000"/>
                </a:solidFill>
                <a:latin typeface="Trebuchet MS" panose="020B0603020202020204" pitchFamily="34" charset="0"/>
              </a:rPr>
              <a:t>Current </a:t>
            </a:r>
            <a:r>
              <a:rPr lang="en-US" altLang="en-US" sz="1600" b="1" dirty="0">
                <a:solidFill>
                  <a:srgbClr val="FF0000"/>
                </a:solidFill>
                <a:latin typeface="Trebuchet MS" panose="020B0603020202020204" pitchFamily="34" charset="0"/>
              </a:rPr>
              <a:t>ENSO status and </a:t>
            </a:r>
            <a:r>
              <a:rPr lang="en-US" altLang="en-US" sz="1600" b="1" dirty="0" smtClean="0">
                <a:solidFill>
                  <a:srgbClr val="FF0000"/>
                </a:solidFill>
                <a:latin typeface="Trebuchet MS" panose="020B0603020202020204" pitchFamily="34" charset="0"/>
              </a:rPr>
              <a:t>forecast</a:t>
            </a:r>
            <a:r>
              <a:rPr lang="en-US" altLang="en-US" sz="1200" b="1" dirty="0" smtClean="0">
                <a:solidFill>
                  <a:srgbClr val="FF0000"/>
                </a:solidFill>
                <a:latin typeface="Trebuchet MS" panose="020B0603020202020204" pitchFamily="34" charset="0"/>
              </a:rPr>
              <a:t>:</a:t>
            </a:r>
            <a:r>
              <a:rPr lang="en-US" sz="1200" b="1" kern="1200" dirty="0" smtClean="0">
                <a:solidFill>
                  <a:srgbClr val="0033CC"/>
                </a:solidFill>
                <a:latin typeface="Trebuchet MS" panose="020B0603020202020204" pitchFamily="34" charset="0"/>
              </a:rPr>
              <a:t> </a:t>
            </a:r>
            <a:r>
              <a:rPr lang="en-US" sz="1300" b="1" kern="1200" dirty="0" smtClean="0">
                <a:solidFill>
                  <a:srgbClr val="0033CC"/>
                </a:solidFill>
                <a:latin typeface="Trebuchet MS" panose="020B0603020202020204" pitchFamily="34" charset="0"/>
              </a:rPr>
              <a:t>La Niña </a:t>
            </a:r>
            <a:r>
              <a:rPr lang="en-US" sz="1300" b="1" dirty="0" smtClean="0">
                <a:solidFill>
                  <a:srgbClr val="0033CC"/>
                </a:solidFill>
                <a:latin typeface="Trebuchet MS" panose="020B0603020202020204" pitchFamily="34" charset="0"/>
              </a:rPr>
              <a:t>is </a:t>
            </a:r>
            <a:r>
              <a:rPr lang="en-US" sz="1400" b="1" dirty="0">
                <a:solidFill>
                  <a:srgbClr val="0033CC"/>
                </a:solidFill>
              </a:rPr>
              <a:t>favored to continue into the Northern Hemisphere summer (53% chance during June-August 2022), with a 40-50% chance of La Niña or ENSO-neutral thereafter</a:t>
            </a:r>
            <a:r>
              <a:rPr lang="en-US" sz="1400" b="1" dirty="0" smtClean="0">
                <a:solidFill>
                  <a:srgbClr val="0033CC"/>
                </a:solidFill>
              </a:rPr>
              <a:t>.</a:t>
            </a:r>
            <a:r>
              <a:rPr lang="en-US" sz="1400" dirty="0" smtClean="0">
                <a:solidFill>
                  <a:srgbClr val="0033CC"/>
                </a:solidFill>
                <a:latin typeface="Arial" pitchFamily="34" charset="0"/>
              </a:rPr>
              <a:t> </a:t>
            </a:r>
            <a:r>
              <a:rPr lang="en-US" sz="1400" i="1" dirty="0" smtClean="0">
                <a:solidFill>
                  <a:srgbClr val="0033CC"/>
                </a:solidFill>
                <a:latin typeface="Arial" pitchFamily="34" charset="0"/>
              </a:rPr>
              <a:t>---- If it is ~50/50 for Jun-Aug, what about for the next 2 (Apr-May) months? Weakening to 50/50?</a:t>
            </a:r>
            <a:endParaRPr lang="en-US" sz="1300" b="1" i="1" kern="1200" dirty="0" smtClean="0">
              <a:solidFill>
                <a:srgbClr val="0033CC"/>
              </a:solidFill>
              <a:latin typeface="Trebuchet MS" panose="020B0603020202020204" pitchFamily="34" charset="0"/>
            </a:endParaRPr>
          </a:p>
          <a:p>
            <a:pPr marL="0" indent="0">
              <a:buNone/>
            </a:pPr>
            <a:r>
              <a:rPr lang="en-US" altLang="en-US" sz="1600" b="1" dirty="0" smtClean="0">
                <a:solidFill>
                  <a:srgbClr val="FF0000"/>
                </a:solidFill>
              </a:rPr>
              <a:t>Prediction: </a:t>
            </a:r>
            <a:r>
              <a:rPr lang="en-US" sz="1300" kern="1200" dirty="0" smtClean="0">
                <a:solidFill>
                  <a:srgbClr val="002060"/>
                </a:solidFill>
                <a:latin typeface="Trebuchet MS" panose="020B0603020202020204" pitchFamily="34" charset="0"/>
              </a:rPr>
              <a:t> </a:t>
            </a:r>
          </a:p>
          <a:p>
            <a:pPr marL="346075" lvl="1" indent="-346075"/>
            <a:r>
              <a:rPr lang="en-US" sz="1250" kern="1200" dirty="0" smtClean="0">
                <a:latin typeface="Trebuchet MS" panose="020B0603020202020204" pitchFamily="34" charset="0"/>
              </a:rPr>
              <a:t>Even as the </a:t>
            </a:r>
            <a:r>
              <a:rPr lang="en-US" sz="1250" kern="1200" dirty="0" smtClean="0">
                <a:latin typeface="Trebuchet MS" panose="020B0603020202020204" pitchFamily="34" charset="0"/>
              </a:rPr>
              <a:t>chance of La Nina has reduced to only ~ 50/50 and is on its way out towards ENSO neutral conditions in the next few months onto summer months, the m</a:t>
            </a:r>
            <a:r>
              <a:rPr lang="en-US" sz="1250" kern="1200" dirty="0" smtClean="0">
                <a:latin typeface="Trebuchet MS" panose="020B0603020202020204" pitchFamily="34" charset="0"/>
              </a:rPr>
              <a:t>odels </a:t>
            </a:r>
            <a:r>
              <a:rPr lang="en-US" sz="1250" kern="1200" dirty="0" smtClean="0">
                <a:latin typeface="Trebuchet MS" panose="020B0603020202020204" pitchFamily="34" charset="0"/>
              </a:rPr>
              <a:t>and official seasonal forecasts </a:t>
            </a:r>
            <a:r>
              <a:rPr lang="en-US" sz="1250" kern="1200" dirty="0" smtClean="0">
                <a:latin typeface="Trebuchet MS" panose="020B0603020202020204" pitchFamily="34" charset="0"/>
              </a:rPr>
              <a:t>may continue </a:t>
            </a:r>
            <a:r>
              <a:rPr lang="en-US" sz="1250" kern="1200" dirty="0" smtClean="0">
                <a:latin typeface="Trebuchet MS" panose="020B0603020202020204" pitchFamily="34" charset="0"/>
              </a:rPr>
              <a:t>to </a:t>
            </a:r>
            <a:r>
              <a:rPr lang="en-US" sz="1250" kern="1200" dirty="0" smtClean="0">
                <a:latin typeface="Trebuchet MS" panose="020B0603020202020204" pitchFamily="34" charset="0"/>
              </a:rPr>
              <a:t>still predict </a:t>
            </a:r>
            <a:r>
              <a:rPr lang="en-US" sz="1250" kern="1200" dirty="0" smtClean="0">
                <a:latin typeface="Trebuchet MS" panose="020B0603020202020204" pitchFamily="34" charset="0"/>
              </a:rPr>
              <a:t>the same old canonical composite precip patterns across </a:t>
            </a:r>
            <a:r>
              <a:rPr lang="en-US" sz="1250" kern="1200" dirty="0" smtClean="0">
                <a:latin typeface="Trebuchet MS" panose="020B0603020202020204" pitchFamily="34" charset="0"/>
              </a:rPr>
              <a:t>the western southern </a:t>
            </a:r>
            <a:r>
              <a:rPr lang="en-US" sz="1250" kern="1200" dirty="0" smtClean="0">
                <a:latin typeface="Trebuchet MS" panose="020B0603020202020204" pitchFamily="34" charset="0"/>
              </a:rPr>
              <a:t>tier </a:t>
            </a:r>
            <a:r>
              <a:rPr lang="en-US" sz="1250" kern="1200" dirty="0" smtClean="0">
                <a:latin typeface="Trebuchet MS" panose="020B0603020202020204" pitchFamily="34" charset="0"/>
              </a:rPr>
              <a:t>states. But the observed T/</a:t>
            </a:r>
            <a:r>
              <a:rPr lang="en-US" sz="1250" kern="1200" dirty="0" smtClean="0">
                <a:latin typeface="Trebuchet MS" panose="020B0603020202020204" pitchFamily="34" charset="0"/>
              </a:rPr>
              <a:t>P </a:t>
            </a:r>
            <a:r>
              <a:rPr lang="en-US" sz="1250" kern="1200" dirty="0" smtClean="0">
                <a:latin typeface="Trebuchet MS" panose="020B0603020202020204" pitchFamily="34" charset="0"/>
              </a:rPr>
              <a:t>anomalies even during the past peak La Nina conditions in the winter months resembled only weakly similar/like the forecasts or the past La Nina composites. So, now with weakening La Nina conditions </a:t>
            </a:r>
            <a:r>
              <a:rPr lang="en-US" sz="1250" kern="1200" dirty="0" smtClean="0">
                <a:latin typeface="Trebuchet MS" panose="020B0603020202020204" pitchFamily="34" charset="0"/>
              </a:rPr>
              <a:t>and considering we are entering </a:t>
            </a:r>
            <a:r>
              <a:rPr lang="en-US" sz="1250" kern="1200" dirty="0" smtClean="0">
                <a:latin typeface="Trebuchet MS" panose="020B0603020202020204" pitchFamily="34" charset="0"/>
              </a:rPr>
              <a:t>transition spring months (April-May) with inherently weak predictive skill, there will be even more uncertainty in the forecasts. </a:t>
            </a:r>
          </a:p>
          <a:p>
            <a:pPr marL="346075" lvl="1" indent="-346075"/>
            <a:r>
              <a:rPr lang="en-US" sz="1250" kern="1200" dirty="0" smtClean="0">
                <a:solidFill>
                  <a:srgbClr val="002060"/>
                </a:solidFill>
                <a:latin typeface="Trebuchet MS" panose="020B0603020202020204" pitchFamily="34" charset="0"/>
              </a:rPr>
              <a:t>In spite of these, especially </a:t>
            </a:r>
            <a:r>
              <a:rPr lang="en-US" sz="1250" kern="1200" dirty="0">
                <a:solidFill>
                  <a:srgbClr val="002060"/>
                </a:solidFill>
                <a:latin typeface="Trebuchet MS" panose="020B0603020202020204" pitchFamily="34" charset="0"/>
              </a:rPr>
              <a:t>as the winter rainy season is coming to an </a:t>
            </a:r>
            <a:r>
              <a:rPr lang="en-US" sz="1250" kern="1200" dirty="0" smtClean="0">
                <a:solidFill>
                  <a:srgbClr val="002060"/>
                </a:solidFill>
                <a:latin typeface="Trebuchet MS" panose="020B0603020202020204" pitchFamily="34" charset="0"/>
              </a:rPr>
              <a:t>end along the west coast states, </a:t>
            </a:r>
            <a:r>
              <a:rPr lang="en-US" sz="1250" kern="1200" dirty="0">
                <a:solidFill>
                  <a:srgbClr val="002060"/>
                </a:solidFill>
                <a:latin typeface="Trebuchet MS" panose="020B0603020202020204" pitchFamily="34" charset="0"/>
              </a:rPr>
              <a:t>the long term </a:t>
            </a:r>
            <a:r>
              <a:rPr lang="en-US" sz="1250" kern="1200" dirty="0" smtClean="0">
                <a:solidFill>
                  <a:srgbClr val="002060"/>
                </a:solidFill>
                <a:latin typeface="Trebuchet MS" panose="020B0603020202020204" pitchFamily="34" charset="0"/>
              </a:rPr>
              <a:t>existing drought </a:t>
            </a:r>
            <a:r>
              <a:rPr lang="en-US" sz="1250" kern="1200" dirty="0">
                <a:solidFill>
                  <a:srgbClr val="002060"/>
                </a:solidFill>
                <a:latin typeface="Trebuchet MS" panose="020B0603020202020204" pitchFamily="34" charset="0"/>
              </a:rPr>
              <a:t>in the western and southwestern states will continue to stay and </a:t>
            </a:r>
            <a:r>
              <a:rPr lang="en-US" sz="1250" kern="1200" dirty="0" smtClean="0">
                <a:solidFill>
                  <a:srgbClr val="002060"/>
                </a:solidFill>
                <a:latin typeface="Trebuchet MS" panose="020B0603020202020204" pitchFamily="34" charset="0"/>
              </a:rPr>
              <a:t>persist during  AMJ. </a:t>
            </a:r>
            <a:endParaRPr lang="en-US" sz="1250" kern="1200" dirty="0" smtClean="0">
              <a:latin typeface="Trebuchet MS" panose="020B0603020202020204" pitchFamily="34" charset="0"/>
            </a:endParaRPr>
          </a:p>
          <a:p>
            <a:pPr marL="346075" lvl="1" indent="-346075"/>
            <a:r>
              <a:rPr lang="en-US" sz="1250" kern="1200" dirty="0" smtClean="0">
                <a:latin typeface="Trebuchet MS" panose="020B0603020202020204" pitchFamily="34" charset="0"/>
              </a:rPr>
              <a:t>AMJ is the beginning of the rainy season in the northern Great Plains and the upper central Plains, and we may expect improvement or even remova</a:t>
            </a:r>
            <a:r>
              <a:rPr lang="en-US" sz="1250" kern="1200" dirty="0" smtClean="0">
                <a:latin typeface="Trebuchet MS" panose="020B0603020202020204" pitchFamily="34" charset="0"/>
              </a:rPr>
              <a:t>l of drought in some of these regions.</a:t>
            </a:r>
            <a:endParaRPr lang="en-US" sz="1250" kern="1200" dirty="0" smtClean="0">
              <a:latin typeface="Trebuchet MS" panose="020B0603020202020204" pitchFamily="34" charset="0"/>
            </a:endParaRPr>
          </a:p>
          <a:p>
            <a:pPr marL="346075" lvl="1" indent="-346075"/>
            <a:r>
              <a:rPr lang="en-US" sz="1250" kern="1200" dirty="0" smtClean="0">
                <a:latin typeface="Trebuchet MS" panose="020B0603020202020204" pitchFamily="34" charset="0"/>
              </a:rPr>
              <a:t>In the southeastern Gulf/Atlantic coastal  states, only weak and short term dryness drought conditions exists now.  For the forecast season AMJ, even though the </a:t>
            </a:r>
            <a:r>
              <a:rPr lang="en-US" sz="1250" kern="1200" dirty="0" smtClean="0">
                <a:latin typeface="Trebuchet MS" panose="020B0603020202020204" pitchFamily="34" charset="0"/>
              </a:rPr>
              <a:t>climatology is favorable, </a:t>
            </a:r>
            <a:r>
              <a:rPr lang="en-US" sz="1250" kern="1200" dirty="0" smtClean="0">
                <a:latin typeface="Trebuchet MS" panose="020B0603020202020204" pitchFamily="34" charset="0"/>
              </a:rPr>
              <a:t>the removal of those conditions depends </a:t>
            </a:r>
            <a:r>
              <a:rPr lang="en-US" sz="1250" kern="1200" dirty="0" smtClean="0">
                <a:latin typeface="Trebuchet MS" panose="020B0603020202020204" pitchFamily="34" charset="0"/>
              </a:rPr>
              <a:t>on nature of the departing La Nina conditions. If the </a:t>
            </a:r>
            <a:r>
              <a:rPr lang="en-US" sz="1250" kern="1200" dirty="0">
                <a:latin typeface="Trebuchet MS" panose="020B0603020202020204" pitchFamily="34" charset="0"/>
              </a:rPr>
              <a:t>L</a:t>
            </a:r>
            <a:r>
              <a:rPr lang="en-US" sz="1250" kern="1200" dirty="0" smtClean="0">
                <a:latin typeface="Trebuchet MS" panose="020B0603020202020204" pitchFamily="34" charset="0"/>
              </a:rPr>
              <a:t>a Nina does not depart quickly as expected in the next few months, it may complicate things, and may delay the removal of the dry/drought conditions here, esp. in parts of Florida.                                                                                 				       *************</a:t>
            </a:r>
          </a:p>
          <a:p>
            <a:pPr marL="3489325" lvl="8" indent="-346075"/>
            <a:r>
              <a:rPr lang="en-US" sz="450" kern="1200" dirty="0" smtClean="0">
                <a:latin typeface="Trebuchet MS" panose="020B0603020202020204" pitchFamily="34" charset="0"/>
              </a:rPr>
              <a:t> </a:t>
            </a:r>
            <a:endParaRPr lang="en-US" sz="500" dirty="0" smtClean="0">
              <a:latin typeface="Trebuchet MS" panose="020B0603020202020204" pitchFamily="34" charset="0"/>
            </a:endParaRPr>
          </a:p>
        </p:txBody>
      </p:sp>
    </p:spTree>
    <p:extLst>
      <p:ext uri="{BB962C8B-B14F-4D97-AF65-F5344CB8AC3E}">
        <p14:creationId xmlns:p14="http://schemas.microsoft.com/office/powerpoint/2010/main" val="42580396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33053" b="24174"/>
          <a:stretch/>
        </p:blipFill>
        <p:spPr bwMode="auto">
          <a:xfrm>
            <a:off x="5171" y="49406"/>
            <a:ext cx="7108933" cy="3150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839199" y="6616486"/>
            <a:ext cx="234733" cy="239149"/>
          </a:xfrm>
        </p:spPr>
        <p:txBody>
          <a:bodyPr/>
          <a:lstStyle/>
          <a:p>
            <a:pPr>
              <a:defRPr/>
            </a:pPr>
            <a:fld id="{AE0D35B7-164B-4BDA-8435-F6440E98459E}" type="slidenum">
              <a:rPr lang="en-US" altLang="en-US" smtClean="0"/>
              <a:pPr>
                <a:defRPr/>
              </a:pPr>
              <a:t>4</a:t>
            </a:fld>
            <a:endParaRPr lang="en-US" alt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52850"/>
            <a:ext cx="1169128" cy="1699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flipH="1">
            <a:off x="2057400" y="5105400"/>
            <a:ext cx="441960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2057400" y="4722920"/>
            <a:ext cx="4419600" cy="0"/>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012049" y="3220827"/>
            <a:ext cx="1957388" cy="830997"/>
          </a:xfrm>
          <a:prstGeom prst="rect">
            <a:avLst/>
          </a:prstGeom>
          <a:noFill/>
        </p:spPr>
        <p:txBody>
          <a:bodyPr wrap="square" rtlCol="0">
            <a:spAutoFit/>
          </a:bodyPr>
          <a:lstStyle/>
          <a:p>
            <a:r>
              <a:rPr lang="en-US" sz="1600" dirty="0" smtClean="0">
                <a:solidFill>
                  <a:srgbClr val="FF0000"/>
                </a:solidFill>
              </a:rPr>
              <a:t>The recent drought has somewhat stagnated ?</a:t>
            </a:r>
            <a:endParaRPr lang="en-US" sz="1600" dirty="0">
              <a:solidFill>
                <a:srgbClr val="FF0000"/>
              </a:solidFill>
            </a:endParaRPr>
          </a:p>
        </p:txBody>
      </p:sp>
      <p:cxnSp>
        <p:nvCxnSpPr>
          <p:cNvPr id="28" name="Straight Arrow Connector 27"/>
          <p:cNvCxnSpPr/>
          <p:nvPr/>
        </p:nvCxnSpPr>
        <p:spPr>
          <a:xfrm>
            <a:off x="5029200" y="3752850"/>
            <a:ext cx="762000" cy="725329"/>
          </a:xfrm>
          <a:prstGeom prst="straightConnector1">
            <a:avLst/>
          </a:prstGeom>
          <a:ln w="222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27214" y="6193395"/>
            <a:ext cx="5961719" cy="523220"/>
          </a:xfrm>
          <a:prstGeom prst="rect">
            <a:avLst/>
          </a:prstGeom>
          <a:noFill/>
        </p:spPr>
        <p:txBody>
          <a:bodyPr wrap="square" rtlCol="0">
            <a:spAutoFit/>
          </a:bodyPr>
          <a:lstStyle/>
          <a:p>
            <a:r>
              <a:rPr lang="en-US" sz="1400" u="sng" dirty="0" smtClean="0"/>
              <a:t>As the La Nina is slowly weakening and is on its way out,  </a:t>
            </a:r>
          </a:p>
          <a:p>
            <a:r>
              <a:rPr lang="en-US" sz="1400" u="sng" dirty="0" smtClean="0"/>
              <a:t>have we seen the  worst of the current drought status over the US for now? </a:t>
            </a:r>
            <a:endParaRPr lang="en-US" sz="1400" u="sng" dirty="0"/>
          </a:p>
        </p:txBody>
      </p:sp>
      <p:cxnSp>
        <p:nvCxnSpPr>
          <p:cNvPr id="13" name="Straight Connector 12"/>
          <p:cNvCxnSpPr/>
          <p:nvPr/>
        </p:nvCxnSpPr>
        <p:spPr>
          <a:xfrm flipH="1">
            <a:off x="1686490" y="4478179"/>
            <a:ext cx="4535359" cy="28239"/>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5029200" y="4267199"/>
            <a:ext cx="609600" cy="2975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359139" y="4626088"/>
            <a:ext cx="1834933" cy="307777"/>
          </a:xfrm>
          <a:prstGeom prst="rect">
            <a:avLst/>
          </a:prstGeom>
          <a:noFill/>
        </p:spPr>
        <p:txBody>
          <a:bodyPr wrap="square" rtlCol="0">
            <a:spAutoFit/>
          </a:bodyPr>
          <a:lstStyle/>
          <a:p>
            <a:r>
              <a:rPr lang="en-US" sz="1400" dirty="0" smtClean="0"/>
              <a:t>Current drought!</a:t>
            </a:r>
            <a:endParaRPr lang="en-US" sz="1400" dirty="0"/>
          </a:p>
        </p:txBody>
      </p:sp>
      <p:sp>
        <p:nvSpPr>
          <p:cNvPr id="10" name="TextBox 9"/>
          <p:cNvSpPr txBox="1"/>
          <p:nvPr/>
        </p:nvSpPr>
        <p:spPr>
          <a:xfrm>
            <a:off x="6396374" y="3200400"/>
            <a:ext cx="2586857" cy="1384995"/>
          </a:xfrm>
          <a:prstGeom prst="rect">
            <a:avLst/>
          </a:prstGeom>
          <a:noFill/>
        </p:spPr>
        <p:txBody>
          <a:bodyPr wrap="square" rtlCol="0">
            <a:spAutoFit/>
          </a:bodyPr>
          <a:lstStyle/>
          <a:p>
            <a:r>
              <a:rPr lang="en-US" sz="1400" dirty="0" smtClean="0"/>
              <a:t>Every </a:t>
            </a:r>
            <a:r>
              <a:rPr lang="en-US" sz="1400" dirty="0"/>
              <a:t>drought is different</a:t>
            </a:r>
            <a:r>
              <a:rPr lang="en-US" sz="1400" dirty="0" smtClean="0"/>
              <a:t>.!</a:t>
            </a:r>
          </a:p>
          <a:p>
            <a:endParaRPr lang="en-US" sz="1400" dirty="0" smtClean="0"/>
          </a:p>
          <a:p>
            <a:r>
              <a:rPr lang="en-US" sz="1400" dirty="0" smtClean="0"/>
              <a:t>Every situation is different!!</a:t>
            </a:r>
          </a:p>
          <a:p>
            <a:r>
              <a:rPr lang="en-US" sz="1400" dirty="0" smtClean="0"/>
              <a:t> </a:t>
            </a:r>
          </a:p>
          <a:p>
            <a:r>
              <a:rPr lang="en-US" sz="1400" dirty="0" smtClean="0"/>
              <a:t>D3/D4 areas have decreased. </a:t>
            </a:r>
          </a:p>
          <a:p>
            <a:r>
              <a:rPr lang="en-US" sz="1400" dirty="0" smtClean="0"/>
              <a:t>But, D0/D1/D2 areas increased.</a:t>
            </a:r>
            <a:endParaRPr lang="en-US" sz="1400" dirty="0"/>
          </a:p>
        </p:txBody>
      </p:sp>
      <p:pic>
        <p:nvPicPr>
          <p:cNvPr id="24" name="Picture 23" descr="Drought Monitor for usdm"/>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14104" y="281219"/>
            <a:ext cx="2029896" cy="1776181"/>
          </a:xfrm>
          <a:prstGeom prst="rect">
            <a:avLst/>
          </a:prstGeom>
          <a:noFill/>
          <a:ln>
            <a:noFill/>
          </a:ln>
        </p:spPr>
      </p:pic>
      <p:cxnSp>
        <p:nvCxnSpPr>
          <p:cNvPr id="18" name="Straight Arrow Connector 17"/>
          <p:cNvCxnSpPr/>
          <p:nvPr/>
        </p:nvCxnSpPr>
        <p:spPr>
          <a:xfrm flipV="1">
            <a:off x="6588933" y="838200"/>
            <a:ext cx="525171" cy="33110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297068" y="2954064"/>
            <a:ext cx="4532232" cy="307777"/>
          </a:xfrm>
          <a:prstGeom prst="rect">
            <a:avLst/>
          </a:prstGeom>
          <a:noFill/>
        </p:spPr>
        <p:txBody>
          <a:bodyPr wrap="square" rtlCol="0">
            <a:spAutoFit/>
          </a:bodyPr>
          <a:lstStyle/>
          <a:p>
            <a:r>
              <a:rPr lang="en-US" sz="1400" b="1" i="1" dirty="0" smtClean="0">
                <a:solidFill>
                  <a:srgbClr val="C00000"/>
                </a:solidFill>
              </a:rPr>
              <a:t>Time series since 2000 spilt into 2 (above &amp; below) panels.</a:t>
            </a:r>
            <a:endParaRPr lang="en-US" sz="1400" b="1" i="1" dirty="0">
              <a:solidFill>
                <a:srgbClr val="C00000"/>
              </a:solidFill>
            </a:endParaRPr>
          </a:p>
        </p:txBody>
      </p:sp>
      <p:pic>
        <p:nvPicPr>
          <p:cNvPr id="163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9300" y="3091543"/>
            <a:ext cx="571500" cy="2360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p:cNvPicPr>
          <p:nvPr/>
        </p:nvPicPr>
        <p:blipFill rotWithShape="1">
          <a:blip r:embed="rId6"/>
          <a:srcRect l="8405"/>
          <a:stretch/>
        </p:blipFill>
        <p:spPr>
          <a:xfrm>
            <a:off x="1219200" y="3200400"/>
            <a:ext cx="4661952" cy="2923132"/>
          </a:xfrm>
          <a:prstGeom prst="rect">
            <a:avLst/>
          </a:prstGeom>
        </p:spPr>
      </p:pic>
      <p:pic>
        <p:nvPicPr>
          <p:cNvPr id="21" name="Picture 20" descr="United States Drought Monito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96374" y="4904643"/>
            <a:ext cx="2747626" cy="1811972"/>
          </a:xfrm>
          <a:prstGeom prst="rect">
            <a:avLst/>
          </a:prstGeom>
          <a:noFill/>
          <a:ln>
            <a:noFill/>
          </a:ln>
        </p:spPr>
      </p:pic>
      <p:cxnSp>
        <p:nvCxnSpPr>
          <p:cNvPr id="14" name="Straight Arrow Connector 13"/>
          <p:cNvCxnSpPr/>
          <p:nvPr/>
        </p:nvCxnSpPr>
        <p:spPr>
          <a:xfrm flipH="1">
            <a:off x="5410200" y="4343400"/>
            <a:ext cx="1066800" cy="45720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36382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38"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5</a:t>
            </a:fld>
            <a:endParaRPr lang="en-US" altLang="en-US" dirty="0"/>
          </a:p>
        </p:txBody>
      </p:sp>
      <p:sp>
        <p:nvSpPr>
          <p:cNvPr id="18" name="TextBox 17"/>
          <p:cNvSpPr txBox="1"/>
          <p:nvPr/>
        </p:nvSpPr>
        <p:spPr>
          <a:xfrm>
            <a:off x="1143000" y="76200"/>
            <a:ext cx="5791200" cy="369332"/>
          </a:xfrm>
          <a:prstGeom prst="rect">
            <a:avLst/>
          </a:prstGeom>
          <a:noFill/>
        </p:spPr>
        <p:txBody>
          <a:bodyPr wrap="square" rtlCol="0">
            <a:spAutoFit/>
          </a:bodyPr>
          <a:lstStyle/>
          <a:p>
            <a:r>
              <a:rPr lang="en-US" dirty="0"/>
              <a:t>Precipitation </a:t>
            </a:r>
            <a:r>
              <a:rPr lang="en-US" b="1" dirty="0"/>
              <a:t>ANOM</a:t>
            </a:r>
            <a:r>
              <a:rPr lang="en-US" dirty="0"/>
              <a:t> during last 7, 14, 30, &amp; 60 days.</a:t>
            </a:r>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96200" y="3720827"/>
            <a:ext cx="1371600" cy="2893100"/>
          </a:xfrm>
          <a:prstGeom prst="rect">
            <a:avLst/>
          </a:prstGeom>
          <a:noFill/>
        </p:spPr>
        <p:txBody>
          <a:bodyPr wrap="square" rtlCol="0">
            <a:spAutoFit/>
          </a:bodyPr>
          <a:lstStyle/>
          <a:p>
            <a:r>
              <a:rPr lang="en-US" sz="1400" dirty="0"/>
              <a:t>These maps in this and following slides, </a:t>
            </a:r>
            <a:r>
              <a:rPr lang="en-US" sz="1400" dirty="0" smtClean="0"/>
              <a:t>including          </a:t>
            </a:r>
            <a:r>
              <a:rPr lang="en-US" sz="1400" dirty="0" smtClean="0">
                <a:solidFill>
                  <a:srgbClr val="FF0000"/>
                </a:solidFill>
              </a:rPr>
              <a:t>a) Total, </a:t>
            </a:r>
            <a:endParaRPr lang="en-US" sz="1400" dirty="0">
              <a:solidFill>
                <a:srgbClr val="FF0000"/>
              </a:solidFill>
            </a:endParaRPr>
          </a:p>
          <a:p>
            <a:r>
              <a:rPr lang="en-US" sz="1400" dirty="0">
                <a:solidFill>
                  <a:srgbClr val="FF0000"/>
                </a:solidFill>
              </a:rPr>
              <a:t>b</a:t>
            </a:r>
            <a:r>
              <a:rPr lang="en-US" sz="1400" dirty="0" smtClean="0">
                <a:solidFill>
                  <a:srgbClr val="FF0000"/>
                </a:solidFill>
              </a:rPr>
              <a:t>) </a:t>
            </a:r>
            <a:r>
              <a:rPr lang="en-US" sz="1400" dirty="0" err="1">
                <a:solidFill>
                  <a:srgbClr val="FF0000"/>
                </a:solidFill>
              </a:rPr>
              <a:t>Anom</a:t>
            </a:r>
            <a:r>
              <a:rPr lang="en-US" sz="1400" dirty="0">
                <a:solidFill>
                  <a:srgbClr val="FF0000"/>
                </a:solidFill>
              </a:rPr>
              <a:t> and </a:t>
            </a:r>
            <a:endParaRPr lang="en-US" sz="1400" dirty="0" smtClean="0">
              <a:solidFill>
                <a:srgbClr val="FF0000"/>
              </a:solidFill>
            </a:endParaRPr>
          </a:p>
          <a:p>
            <a:r>
              <a:rPr lang="en-US" sz="1400" dirty="0" smtClean="0">
                <a:solidFill>
                  <a:srgbClr val="FF0000"/>
                </a:solidFill>
              </a:rPr>
              <a:t>c) </a:t>
            </a:r>
            <a:r>
              <a:rPr lang="en-US" sz="1400" dirty="0">
                <a:solidFill>
                  <a:srgbClr val="FF0000"/>
                </a:solidFill>
              </a:rPr>
              <a:t>Percent of </a:t>
            </a:r>
            <a:r>
              <a:rPr lang="en-US" sz="1400" dirty="0" smtClean="0">
                <a:solidFill>
                  <a:srgbClr val="FF0000"/>
                </a:solidFill>
              </a:rPr>
              <a:t>Normal precip</a:t>
            </a:r>
            <a:r>
              <a:rPr lang="en-US" sz="1400" dirty="0">
                <a:solidFill>
                  <a:srgbClr val="FF0000"/>
                </a:solidFill>
              </a:rPr>
              <a:t>.  </a:t>
            </a:r>
            <a:r>
              <a:rPr lang="en-US" sz="1400" dirty="0"/>
              <a:t>in these and other longer time </a:t>
            </a:r>
            <a:r>
              <a:rPr lang="en-US" sz="1400" dirty="0" smtClean="0"/>
              <a:t>ranges are now (routinely) daily </a:t>
            </a:r>
            <a:r>
              <a:rPr lang="en-US" sz="1400" dirty="0"/>
              <a:t>updated at: </a:t>
            </a:r>
          </a:p>
        </p:txBody>
      </p:sp>
      <p:sp>
        <p:nvSpPr>
          <p:cNvPr id="20" name="TextBox 19"/>
          <p:cNvSpPr txBox="1"/>
          <p:nvPr/>
        </p:nvSpPr>
        <p:spPr>
          <a:xfrm>
            <a:off x="5410200" y="3200400"/>
            <a:ext cx="914400" cy="369332"/>
          </a:xfrm>
          <a:prstGeom prst="rect">
            <a:avLst/>
          </a:prstGeom>
          <a:noFill/>
        </p:spPr>
        <p:txBody>
          <a:bodyPr wrap="square" rtlCol="0">
            <a:spAutoFit/>
          </a:bodyPr>
          <a:lstStyle/>
          <a:p>
            <a:r>
              <a:rPr lang="en-US" b="1" dirty="0">
                <a:solidFill>
                  <a:srgbClr val="FF0000"/>
                </a:solidFill>
              </a:rPr>
              <a:t>7 Days</a:t>
            </a:r>
          </a:p>
        </p:txBody>
      </p:sp>
      <p:sp>
        <p:nvSpPr>
          <p:cNvPr id="21" name="TextBox 20"/>
          <p:cNvSpPr txBox="1"/>
          <p:nvPr/>
        </p:nvSpPr>
        <p:spPr>
          <a:xfrm>
            <a:off x="5410200" y="533400"/>
            <a:ext cx="1066800" cy="369332"/>
          </a:xfrm>
          <a:prstGeom prst="rect">
            <a:avLst/>
          </a:prstGeom>
          <a:noFill/>
        </p:spPr>
        <p:txBody>
          <a:bodyPr wrap="square" rtlCol="0">
            <a:spAutoFit/>
          </a:bodyPr>
          <a:lstStyle/>
          <a:p>
            <a:r>
              <a:rPr lang="en-US" b="1" dirty="0">
                <a:solidFill>
                  <a:srgbClr val="FF0000"/>
                </a:solidFill>
              </a:rPr>
              <a:t>14 Days</a:t>
            </a:r>
          </a:p>
        </p:txBody>
      </p:sp>
      <p:sp>
        <p:nvSpPr>
          <p:cNvPr id="22" name="TextBox 21"/>
          <p:cNvSpPr txBox="1"/>
          <p:nvPr/>
        </p:nvSpPr>
        <p:spPr>
          <a:xfrm>
            <a:off x="1620625" y="3200400"/>
            <a:ext cx="952359" cy="369332"/>
          </a:xfrm>
          <a:prstGeom prst="rect">
            <a:avLst/>
          </a:prstGeom>
          <a:noFill/>
        </p:spPr>
        <p:txBody>
          <a:bodyPr wrap="square" rtlCol="0">
            <a:spAutoFit/>
          </a:bodyPr>
          <a:lstStyle/>
          <a:p>
            <a:r>
              <a:rPr lang="en-US" b="1" dirty="0">
                <a:solidFill>
                  <a:srgbClr val="FF0000"/>
                </a:solidFill>
              </a:rPr>
              <a:t>30 </a:t>
            </a:r>
            <a:r>
              <a:rPr lang="en-US" b="1" dirty="0" smtClean="0">
                <a:solidFill>
                  <a:srgbClr val="FF0000"/>
                </a:solidFill>
              </a:rPr>
              <a:t>Day</a:t>
            </a:r>
            <a:endParaRPr lang="en-US" b="1" dirty="0">
              <a:solidFill>
                <a:srgbClr val="FF0000"/>
              </a:solidFill>
            </a:endParaRPr>
          </a:p>
        </p:txBody>
      </p:sp>
      <p:sp>
        <p:nvSpPr>
          <p:cNvPr id="25" name="TextBox 24"/>
          <p:cNvSpPr txBox="1"/>
          <p:nvPr/>
        </p:nvSpPr>
        <p:spPr>
          <a:xfrm>
            <a:off x="1617276" y="533400"/>
            <a:ext cx="952359" cy="369332"/>
          </a:xfrm>
          <a:prstGeom prst="rect">
            <a:avLst/>
          </a:prstGeom>
          <a:noFill/>
        </p:spPr>
        <p:txBody>
          <a:bodyPr wrap="square" rtlCol="0">
            <a:spAutoFit/>
          </a:bodyPr>
          <a:lstStyle/>
          <a:p>
            <a:r>
              <a:rPr lang="en-US" b="1" dirty="0">
                <a:solidFill>
                  <a:srgbClr val="FF0000"/>
                </a:solidFill>
              </a:rPr>
              <a:t>60 Days</a:t>
            </a:r>
          </a:p>
        </p:txBody>
      </p:sp>
      <p:sp>
        <p:nvSpPr>
          <p:cNvPr id="2" name="Oval 1"/>
          <p:cNvSpPr/>
          <p:nvPr/>
        </p:nvSpPr>
        <p:spPr>
          <a:xfrm>
            <a:off x="533400" y="4909828"/>
            <a:ext cx="11379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1708" y="66264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cxnSp>
        <p:nvCxnSpPr>
          <p:cNvPr id="10" name="Straight Arrow Connector 9"/>
          <p:cNvCxnSpPr/>
          <p:nvPr/>
        </p:nvCxnSpPr>
        <p:spPr>
          <a:xfrm flipH="1">
            <a:off x="8229600" y="6508071"/>
            <a:ext cx="659867" cy="25016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592482" y="186188"/>
            <a:ext cx="1447800" cy="2893100"/>
          </a:xfrm>
          <a:prstGeom prst="rect">
            <a:avLst/>
          </a:prstGeom>
          <a:noFill/>
        </p:spPr>
        <p:txBody>
          <a:bodyPr wrap="square" rtlCol="0">
            <a:spAutoFit/>
          </a:bodyPr>
          <a:lstStyle/>
          <a:p>
            <a:r>
              <a:rPr lang="en-US" sz="1400" dirty="0" smtClean="0"/>
              <a:t>This and next few slides show Precip deficit (excess).</a:t>
            </a:r>
          </a:p>
          <a:p>
            <a:r>
              <a:rPr lang="en-US" sz="1400" b="1" dirty="0" smtClean="0"/>
              <a:t>Droughts, for the MOST part, begin and end with precip!! </a:t>
            </a:r>
            <a:r>
              <a:rPr lang="en-US" sz="1400" dirty="0" smtClean="0"/>
              <a:t>Lately, Temps are becoming (secondarily) important as well.</a:t>
            </a:r>
            <a:endParaRPr lang="en-US" sz="1400" dirty="0"/>
          </a:p>
        </p:txBody>
      </p:sp>
      <p:sp>
        <p:nvSpPr>
          <p:cNvPr id="4" name="Oval 3"/>
          <p:cNvSpPr/>
          <p:nvPr/>
        </p:nvSpPr>
        <p:spPr>
          <a:xfrm rot="20479393">
            <a:off x="309281" y="996000"/>
            <a:ext cx="857274" cy="1793536"/>
          </a:xfrm>
          <a:prstGeom prst="ellipse">
            <a:avLst/>
          </a:prstGeom>
          <a:no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H="1" flipV="1">
            <a:off x="1563079" y="2243822"/>
            <a:ext cx="545562" cy="499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5181600" y="2362200"/>
            <a:ext cx="170320" cy="3810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2895600" y="5040868"/>
            <a:ext cx="685800" cy="521732"/>
            <a:chOff x="2819400" y="2286000"/>
            <a:chExt cx="685800" cy="521732"/>
          </a:xfrm>
        </p:grpSpPr>
        <p:sp>
          <p:nvSpPr>
            <p:cNvPr id="35" name="TextBox 34"/>
            <p:cNvSpPr txBox="1"/>
            <p:nvPr/>
          </p:nvSpPr>
          <p:spPr>
            <a:xfrm>
              <a:off x="3200400" y="2438400"/>
              <a:ext cx="304800" cy="369332"/>
            </a:xfrm>
            <a:prstGeom prst="rect">
              <a:avLst/>
            </a:prstGeom>
            <a:noFill/>
          </p:spPr>
          <p:txBody>
            <a:bodyPr wrap="square" rtlCol="0">
              <a:spAutoFit/>
            </a:bodyPr>
            <a:lstStyle/>
            <a:p>
              <a:r>
                <a:rPr lang="en-US" dirty="0" smtClean="0"/>
                <a:t>?</a:t>
              </a:r>
              <a:endParaRPr lang="en-US" dirty="0"/>
            </a:p>
          </p:txBody>
        </p:sp>
        <p:cxnSp>
          <p:nvCxnSpPr>
            <p:cNvPr id="36" name="Straight Arrow Connector 35"/>
            <p:cNvCxnSpPr>
              <a:stCxn id="35" idx="0"/>
            </p:cNvCxnSpPr>
            <p:nvPr/>
          </p:nvCxnSpPr>
          <p:spPr>
            <a:xfrm flipH="1" flipV="1">
              <a:off x="2971600" y="2286000"/>
              <a:ext cx="381200" cy="152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2819400" y="2667000"/>
              <a:ext cx="3810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6" y="465138"/>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8892386" y="6553002"/>
            <a:ext cx="251614" cy="304998"/>
          </a:xfrm>
        </p:spPr>
        <p:txBody>
          <a:bodyPr/>
          <a:lstStyle/>
          <a:p>
            <a:pPr>
              <a:defRPr/>
            </a:pPr>
            <a:fld id="{29FE659A-E67D-4F73-9E46-0170127DE6AC}" type="slidenum">
              <a:rPr lang="en-US" altLang="en-US" smtClean="0"/>
              <a:pPr>
                <a:defRPr/>
              </a:pPr>
              <a:t>6</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Precipitation </a:t>
            </a:r>
            <a:r>
              <a:rPr lang="en-US" sz="1600" b="1" dirty="0" smtClean="0"/>
              <a:t>Percent </a:t>
            </a:r>
            <a:r>
              <a:rPr lang="en-US" sz="1400" b="1" dirty="0" smtClean="0"/>
              <a:t>(of normal) </a:t>
            </a:r>
            <a:r>
              <a:rPr lang="en-US" sz="1600" dirty="0"/>
              <a:t>during last 7, 14, 30, &amp; 60 </a:t>
            </a:r>
            <a:r>
              <a:rPr lang="en-US" sz="1600" dirty="0" smtClean="0"/>
              <a:t>days -  </a:t>
            </a:r>
            <a:r>
              <a:rPr lang="en-US" sz="1600" b="1" u="sng" dirty="0" smtClean="0">
                <a:solidFill>
                  <a:srgbClr val="FF0000"/>
                </a:solidFill>
              </a:rPr>
              <a:t>Only Deficit Areas &lt;=90% shown !</a:t>
            </a:r>
            <a:endParaRPr lang="en-US" sz="1600" b="1" u="sng" dirty="0">
              <a:solidFill>
                <a:srgbClr val="FF0000"/>
              </a:solidFill>
            </a:endParaRPr>
          </a:p>
        </p:txBody>
      </p:sp>
      <p:sp>
        <p:nvSpPr>
          <p:cNvPr id="8" name="Rectangle 7"/>
          <p:cNvSpPr/>
          <p:nvPr/>
        </p:nvSpPr>
        <p:spPr>
          <a:xfrm>
            <a:off x="11430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143701" y="3200400"/>
            <a:ext cx="914400" cy="369332"/>
          </a:xfrm>
          <a:prstGeom prst="rect">
            <a:avLst/>
          </a:prstGeom>
          <a:noFill/>
        </p:spPr>
        <p:txBody>
          <a:bodyPr wrap="square" rtlCol="0">
            <a:spAutoFit/>
          </a:bodyPr>
          <a:lstStyle/>
          <a:p>
            <a:r>
              <a:rPr lang="en-US" b="1" dirty="0">
                <a:solidFill>
                  <a:srgbClr val="0033CC"/>
                </a:solidFill>
              </a:rPr>
              <a:t>7 Days</a:t>
            </a:r>
          </a:p>
        </p:txBody>
      </p:sp>
      <p:sp>
        <p:nvSpPr>
          <p:cNvPr id="18" name="TextBox 17"/>
          <p:cNvSpPr txBox="1"/>
          <p:nvPr/>
        </p:nvSpPr>
        <p:spPr>
          <a:xfrm>
            <a:off x="5143701" y="468868"/>
            <a:ext cx="1066800" cy="369332"/>
          </a:xfrm>
          <a:prstGeom prst="rect">
            <a:avLst/>
          </a:prstGeom>
          <a:noFill/>
        </p:spPr>
        <p:txBody>
          <a:bodyPr wrap="square" rtlCol="0">
            <a:spAutoFit/>
          </a:bodyPr>
          <a:lstStyle/>
          <a:p>
            <a:r>
              <a:rPr lang="en-US" b="1" dirty="0">
                <a:solidFill>
                  <a:srgbClr val="0033CC"/>
                </a:solidFill>
              </a:rPr>
              <a:t>14 Days</a:t>
            </a:r>
          </a:p>
        </p:txBody>
      </p:sp>
      <p:sp>
        <p:nvSpPr>
          <p:cNvPr id="20" name="TextBox 19"/>
          <p:cNvSpPr txBox="1"/>
          <p:nvPr/>
        </p:nvSpPr>
        <p:spPr>
          <a:xfrm>
            <a:off x="1638441" y="3200400"/>
            <a:ext cx="952359" cy="369332"/>
          </a:xfrm>
          <a:prstGeom prst="rect">
            <a:avLst/>
          </a:prstGeom>
          <a:noFill/>
        </p:spPr>
        <p:txBody>
          <a:bodyPr wrap="square" rtlCol="0">
            <a:spAutoFit/>
          </a:bodyPr>
          <a:lstStyle/>
          <a:p>
            <a:r>
              <a:rPr lang="en-US" b="1" dirty="0">
                <a:solidFill>
                  <a:srgbClr val="0033CC"/>
                </a:solidFill>
              </a:rPr>
              <a:t>30 days</a:t>
            </a:r>
          </a:p>
        </p:txBody>
      </p:sp>
      <p:sp>
        <p:nvSpPr>
          <p:cNvPr id="21" name="TextBox 20"/>
          <p:cNvSpPr txBox="1"/>
          <p:nvPr/>
        </p:nvSpPr>
        <p:spPr>
          <a:xfrm>
            <a:off x="1676400" y="457200"/>
            <a:ext cx="952359" cy="369332"/>
          </a:xfrm>
          <a:prstGeom prst="rect">
            <a:avLst/>
          </a:prstGeom>
          <a:noFill/>
        </p:spPr>
        <p:txBody>
          <a:bodyPr wrap="square" rtlCol="0">
            <a:spAutoFit/>
          </a:bodyPr>
          <a:lstStyle/>
          <a:p>
            <a:r>
              <a:rPr lang="en-US" b="1" dirty="0">
                <a:solidFill>
                  <a:srgbClr val="0033CC"/>
                </a:solidFill>
              </a:rPr>
              <a:t>60 Days</a:t>
            </a:r>
          </a:p>
        </p:txBody>
      </p:sp>
      <p:sp>
        <p:nvSpPr>
          <p:cNvPr id="23" name="Rectangle 22"/>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TextBox 5"/>
          <p:cNvSpPr txBox="1"/>
          <p:nvPr/>
        </p:nvSpPr>
        <p:spPr>
          <a:xfrm>
            <a:off x="7571748" y="1322963"/>
            <a:ext cx="1524000" cy="3754874"/>
          </a:xfrm>
          <a:prstGeom prst="rect">
            <a:avLst/>
          </a:prstGeom>
          <a:noFill/>
        </p:spPr>
        <p:txBody>
          <a:bodyPr wrap="square" rtlCol="0">
            <a:spAutoFit/>
          </a:bodyPr>
          <a:lstStyle/>
          <a:p>
            <a:r>
              <a:rPr lang="en-US" sz="1400" dirty="0" smtClean="0">
                <a:solidFill>
                  <a:srgbClr val="FF0000"/>
                </a:solidFill>
              </a:rPr>
              <a:t>This plot shows only the rainfall deficient regions &lt;= 90% of normal.  </a:t>
            </a:r>
          </a:p>
          <a:p>
            <a:r>
              <a:rPr lang="en-US" sz="1400" dirty="0" smtClean="0">
                <a:solidFill>
                  <a:srgbClr val="FF0000"/>
                </a:solidFill>
              </a:rPr>
              <a:t>--  </a:t>
            </a:r>
            <a:r>
              <a:rPr lang="en-US" sz="1400" u="sng" dirty="0" smtClean="0">
                <a:solidFill>
                  <a:srgbClr val="FF0000"/>
                </a:solidFill>
              </a:rPr>
              <a:t>This shows more clearly</a:t>
            </a:r>
            <a:r>
              <a:rPr lang="en-US" sz="1400" dirty="0" smtClean="0">
                <a:solidFill>
                  <a:srgbClr val="FF0000"/>
                </a:solidFill>
              </a:rPr>
              <a:t>  possible/likely  drought developing region in the future unless there is above normal rainfall in these regions in the future, to offset these shortfalls.</a:t>
            </a:r>
            <a:endParaRPr lang="en-US" sz="1400" dirty="0">
              <a:solidFill>
                <a:srgbClr val="FF0000"/>
              </a:solidFill>
            </a:endParaRPr>
          </a:p>
        </p:txBody>
      </p:sp>
      <p:sp>
        <p:nvSpPr>
          <p:cNvPr id="2" name="TextBox 1"/>
          <p:cNvSpPr txBox="1"/>
          <p:nvPr/>
        </p:nvSpPr>
        <p:spPr>
          <a:xfrm>
            <a:off x="854533" y="1457980"/>
            <a:ext cx="5334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cxnSp>
        <p:nvCxnSpPr>
          <p:cNvPr id="22" name="Straight Arrow Connector 21"/>
          <p:cNvCxnSpPr/>
          <p:nvPr/>
        </p:nvCxnSpPr>
        <p:spPr>
          <a:xfrm flipH="1" flipV="1">
            <a:off x="2971600" y="2286000"/>
            <a:ext cx="381200" cy="152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AutoShape 2" descr="US 4 panel 1wk - 2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US 4 panel 1wk - 2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Oval 18"/>
          <p:cNvSpPr/>
          <p:nvPr/>
        </p:nvSpPr>
        <p:spPr>
          <a:xfrm>
            <a:off x="1387933" y="1322963"/>
            <a:ext cx="745667" cy="113443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29975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8041"/>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915400" y="6553002"/>
            <a:ext cx="152400" cy="304998"/>
          </a:xfrm>
        </p:spPr>
        <p:txBody>
          <a:bodyPr/>
          <a:lstStyle/>
          <a:p>
            <a:pPr>
              <a:defRPr/>
            </a:pPr>
            <a:fld id="{AE0D35B7-164B-4BDA-8435-F6440E98459E}" type="slidenum">
              <a:rPr lang="en-US" altLang="en-US" smtClean="0"/>
              <a:pPr>
                <a:defRPr/>
              </a:pPr>
              <a:t>7</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ANOM</a:t>
            </a:r>
            <a:r>
              <a:rPr lang="en-US" dirty="0"/>
              <a:t> during last 3, 4, 5, and 6 months.</a:t>
            </a:r>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486400" y="3276600"/>
            <a:ext cx="609600" cy="369332"/>
          </a:xfrm>
          <a:prstGeom prst="rect">
            <a:avLst/>
          </a:prstGeom>
          <a:noFill/>
        </p:spPr>
        <p:txBody>
          <a:bodyPr wrap="square" rtlCol="0">
            <a:spAutoFit/>
          </a:bodyPr>
          <a:lstStyle/>
          <a:p>
            <a:r>
              <a:rPr lang="en-US" b="1" dirty="0">
                <a:solidFill>
                  <a:srgbClr val="0033CC"/>
                </a:solidFill>
              </a:rPr>
              <a:t>3 M</a:t>
            </a:r>
          </a:p>
        </p:txBody>
      </p:sp>
      <p:sp>
        <p:nvSpPr>
          <p:cNvPr id="8" name="TextBox 7"/>
          <p:cNvSpPr txBox="1"/>
          <p:nvPr/>
        </p:nvSpPr>
        <p:spPr>
          <a:xfrm>
            <a:off x="5631873" y="488084"/>
            <a:ext cx="609600" cy="369332"/>
          </a:xfrm>
          <a:prstGeom prst="rect">
            <a:avLst/>
          </a:prstGeom>
          <a:noFill/>
        </p:spPr>
        <p:txBody>
          <a:bodyPr wrap="square" rtlCol="0">
            <a:spAutoFit/>
          </a:bodyPr>
          <a:lstStyle/>
          <a:p>
            <a:r>
              <a:rPr lang="en-US" b="1" dirty="0">
                <a:solidFill>
                  <a:srgbClr val="0033CC"/>
                </a:solidFill>
              </a:rPr>
              <a:t>4 M</a:t>
            </a:r>
          </a:p>
        </p:txBody>
      </p:sp>
      <p:sp>
        <p:nvSpPr>
          <p:cNvPr id="9" name="TextBox 8"/>
          <p:cNvSpPr txBox="1"/>
          <p:nvPr/>
        </p:nvSpPr>
        <p:spPr>
          <a:xfrm>
            <a:off x="2057400" y="3255879"/>
            <a:ext cx="685800" cy="369332"/>
          </a:xfrm>
          <a:prstGeom prst="rect">
            <a:avLst/>
          </a:prstGeom>
          <a:noFill/>
        </p:spPr>
        <p:txBody>
          <a:bodyPr wrap="square" rtlCol="0">
            <a:spAutoFit/>
          </a:bodyPr>
          <a:lstStyle/>
          <a:p>
            <a:r>
              <a:rPr lang="en-US" b="1" dirty="0" smtClean="0">
                <a:solidFill>
                  <a:srgbClr val="0033CC"/>
                </a:solidFill>
              </a:rPr>
              <a:t> 5 M</a:t>
            </a:r>
            <a:endParaRPr lang="en-US" b="1" dirty="0">
              <a:solidFill>
                <a:srgbClr val="0033CC"/>
              </a:solidFill>
            </a:endParaRPr>
          </a:p>
        </p:txBody>
      </p:sp>
      <p:sp>
        <p:nvSpPr>
          <p:cNvPr id="10" name="TextBox 9"/>
          <p:cNvSpPr txBox="1"/>
          <p:nvPr/>
        </p:nvSpPr>
        <p:spPr>
          <a:xfrm>
            <a:off x="2126673" y="457077"/>
            <a:ext cx="609600" cy="369332"/>
          </a:xfrm>
          <a:prstGeom prst="rect">
            <a:avLst/>
          </a:prstGeom>
          <a:noFill/>
        </p:spPr>
        <p:txBody>
          <a:bodyPr wrap="square" rtlCol="0">
            <a:spAutoFit/>
          </a:bodyPr>
          <a:lstStyle/>
          <a:p>
            <a:r>
              <a:rPr lang="en-US" b="1" dirty="0">
                <a:solidFill>
                  <a:srgbClr val="0033CC"/>
                </a:solidFill>
              </a:rPr>
              <a:t>6 M</a:t>
            </a:r>
          </a:p>
        </p:txBody>
      </p:sp>
      <p:sp>
        <p:nvSpPr>
          <p:cNvPr id="11" name="Rectangle 10"/>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Rectangle 5"/>
          <p:cNvSpPr/>
          <p:nvPr/>
        </p:nvSpPr>
        <p:spPr>
          <a:xfrm>
            <a:off x="7696200" y="609600"/>
            <a:ext cx="1371600" cy="3539430"/>
          </a:xfrm>
          <a:prstGeom prst="rect">
            <a:avLst/>
          </a:prstGeom>
        </p:spPr>
        <p:txBody>
          <a:bodyPr wrap="square">
            <a:spAutoFit/>
          </a:bodyPr>
          <a:lstStyle/>
          <a:p>
            <a:r>
              <a:rPr lang="en-US" sz="1600" dirty="0">
                <a:solidFill>
                  <a:srgbClr val="FF0000"/>
                </a:solidFill>
              </a:rPr>
              <a:t>While the </a:t>
            </a:r>
            <a:r>
              <a:rPr lang="en-US" sz="1600" dirty="0" smtClean="0">
                <a:solidFill>
                  <a:srgbClr val="FF0000"/>
                </a:solidFill>
              </a:rPr>
              <a:t>Precipitation </a:t>
            </a:r>
            <a:r>
              <a:rPr lang="en-US" sz="1600" dirty="0">
                <a:solidFill>
                  <a:srgbClr val="FF0000"/>
                </a:solidFill>
              </a:rPr>
              <a:t>anomalies deficit  may seem large in some regions (compared to others), </a:t>
            </a:r>
            <a:r>
              <a:rPr lang="en-US" sz="1600" b="1" dirty="0">
                <a:solidFill>
                  <a:srgbClr val="FF0000"/>
                </a:solidFill>
              </a:rPr>
              <a:t>it is the </a:t>
            </a:r>
            <a:r>
              <a:rPr lang="en-US" sz="1600" b="1" u="sng" dirty="0">
                <a:solidFill>
                  <a:srgbClr val="FF0000"/>
                </a:solidFill>
              </a:rPr>
              <a:t>% of </a:t>
            </a:r>
            <a:r>
              <a:rPr lang="en-US" sz="1600" b="1" u="sng" dirty="0" smtClean="0">
                <a:solidFill>
                  <a:srgbClr val="FF0000"/>
                </a:solidFill>
              </a:rPr>
              <a:t>normal </a:t>
            </a:r>
            <a:r>
              <a:rPr lang="en-US" sz="1600" b="1" dirty="0" err="1" smtClean="0">
                <a:solidFill>
                  <a:srgbClr val="FF0000"/>
                </a:solidFill>
              </a:rPr>
              <a:t>precip</a:t>
            </a:r>
            <a:r>
              <a:rPr lang="en-US" sz="1600" b="1" dirty="0" smtClean="0">
                <a:solidFill>
                  <a:srgbClr val="FF0000"/>
                </a:solidFill>
              </a:rPr>
              <a:t> </a:t>
            </a:r>
            <a:r>
              <a:rPr lang="en-US" sz="1600" b="1" dirty="0">
                <a:solidFill>
                  <a:srgbClr val="FF0000"/>
                </a:solidFill>
              </a:rPr>
              <a:t>(next slide) </a:t>
            </a:r>
            <a:r>
              <a:rPr lang="en-US" sz="1600" b="1" dirty="0" smtClean="0">
                <a:solidFill>
                  <a:srgbClr val="FF0000"/>
                </a:solidFill>
              </a:rPr>
              <a:t>that </a:t>
            </a:r>
            <a:r>
              <a:rPr lang="en-US" sz="1600" b="1" dirty="0">
                <a:solidFill>
                  <a:srgbClr val="FF0000"/>
                </a:solidFill>
              </a:rPr>
              <a:t>matters more!! </a:t>
            </a:r>
          </a:p>
        </p:txBody>
      </p:sp>
      <p:sp>
        <p:nvSpPr>
          <p:cNvPr id="12" name="Rounded Rectangle 11"/>
          <p:cNvSpPr/>
          <p:nvPr/>
        </p:nvSpPr>
        <p:spPr>
          <a:xfrm>
            <a:off x="7696200" y="609600"/>
            <a:ext cx="1371600" cy="35871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H="1">
            <a:off x="6934200" y="2133600"/>
            <a:ext cx="15240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6934200" y="4800600"/>
            <a:ext cx="760396" cy="9906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a:off x="6934200" y="4648200"/>
            <a:ext cx="2209800" cy="1981200"/>
            <a:chOff x="6934200" y="4648200"/>
            <a:chExt cx="2209800" cy="1981200"/>
          </a:xfrm>
        </p:grpSpPr>
        <p:pic>
          <p:nvPicPr>
            <p:cNvPr id="13" name="Picture 12"/>
            <p:cNvPicPr>
              <a:picLocks noChangeAspect="1"/>
            </p:cNvPicPr>
            <p:nvPr/>
          </p:nvPicPr>
          <p:blipFill>
            <a:blip r:embed="rId4"/>
            <a:stretch>
              <a:fillRect/>
            </a:stretch>
          </p:blipFill>
          <p:spPr>
            <a:xfrm>
              <a:off x="7696200" y="5612617"/>
              <a:ext cx="1446196" cy="1016783"/>
            </a:xfrm>
            <a:prstGeom prst="rect">
              <a:avLst/>
            </a:prstGeom>
          </p:spPr>
        </p:pic>
        <p:sp>
          <p:nvSpPr>
            <p:cNvPr id="14" name="TextBox 13"/>
            <p:cNvSpPr txBox="1"/>
            <p:nvPr/>
          </p:nvSpPr>
          <p:spPr>
            <a:xfrm>
              <a:off x="7543800" y="5060107"/>
              <a:ext cx="1600200" cy="600164"/>
            </a:xfrm>
            <a:prstGeom prst="rect">
              <a:avLst/>
            </a:prstGeom>
            <a:noFill/>
          </p:spPr>
          <p:txBody>
            <a:bodyPr wrap="square" rtlCol="0">
              <a:spAutoFit/>
            </a:bodyPr>
            <a:lstStyle/>
            <a:p>
              <a:r>
                <a:rPr lang="en-US" sz="1100" dirty="0" smtClean="0"/>
                <a:t>Typical </a:t>
              </a:r>
              <a:r>
                <a:rPr lang="en-US" sz="1100" b="1" u="sng" dirty="0" smtClean="0"/>
                <a:t>JFM</a:t>
              </a:r>
              <a:r>
                <a:rPr lang="en-US" sz="1100" dirty="0" smtClean="0"/>
                <a:t> Precip composite during </a:t>
              </a:r>
            </a:p>
            <a:p>
              <a:r>
                <a:rPr lang="en-US" sz="1100" dirty="0" smtClean="0"/>
                <a:t>La Nina–to be expected!</a:t>
              </a:r>
              <a:endParaRPr lang="en-US" sz="1100" dirty="0"/>
            </a:p>
          </p:txBody>
        </p:sp>
        <p:sp>
          <p:nvSpPr>
            <p:cNvPr id="24" name="TextBox 23"/>
            <p:cNvSpPr txBox="1"/>
            <p:nvPr/>
          </p:nvSpPr>
          <p:spPr>
            <a:xfrm>
              <a:off x="6934200" y="4648200"/>
              <a:ext cx="1500986" cy="261610"/>
            </a:xfrm>
            <a:prstGeom prst="rect">
              <a:avLst/>
            </a:prstGeom>
            <a:noFill/>
          </p:spPr>
          <p:txBody>
            <a:bodyPr wrap="square" rtlCol="0">
              <a:spAutoFit/>
            </a:bodyPr>
            <a:lstStyle/>
            <a:p>
              <a:r>
                <a:rPr lang="en-US" sz="1100" dirty="0" smtClean="0"/>
                <a:t>But ~ this happened!!</a:t>
              </a:r>
              <a:endParaRPr lang="en-US" sz="1100" dirty="0"/>
            </a:p>
          </p:txBody>
        </p:sp>
      </p:grpSp>
      <p:grpSp>
        <p:nvGrpSpPr>
          <p:cNvPr id="30" name="Group 29"/>
          <p:cNvGrpSpPr/>
          <p:nvPr/>
        </p:nvGrpSpPr>
        <p:grpSpPr>
          <a:xfrm>
            <a:off x="5181600" y="6035838"/>
            <a:ext cx="1272649" cy="593562"/>
            <a:chOff x="5181600" y="6035838"/>
            <a:chExt cx="1272649" cy="593562"/>
          </a:xfrm>
        </p:grpSpPr>
        <p:pic>
          <p:nvPicPr>
            <p:cNvPr id="28" name="Picture 27" descr="https://www.cpc.ncep.noaa.gov/products/predictions/long_range/lead01/off01_prcp.gif"/>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6400" y="6035838"/>
              <a:ext cx="967849" cy="593562"/>
            </a:xfrm>
            <a:prstGeom prst="rect">
              <a:avLst/>
            </a:prstGeom>
            <a:noFill/>
            <a:ln>
              <a:noFill/>
            </a:ln>
          </p:spPr>
        </p:pic>
        <p:sp>
          <p:nvSpPr>
            <p:cNvPr id="29" name="TextBox 28"/>
            <p:cNvSpPr txBox="1"/>
            <p:nvPr/>
          </p:nvSpPr>
          <p:spPr>
            <a:xfrm>
              <a:off x="5181600" y="6172200"/>
              <a:ext cx="457200" cy="276999"/>
            </a:xfrm>
            <a:prstGeom prst="rect">
              <a:avLst/>
            </a:prstGeom>
            <a:noFill/>
          </p:spPr>
          <p:txBody>
            <a:bodyPr wrap="square" rtlCol="0">
              <a:spAutoFit/>
            </a:bodyPr>
            <a:lstStyle/>
            <a:p>
              <a:r>
                <a:rPr lang="en-US" sz="1200" dirty="0" err="1"/>
                <a:t>F</a:t>
              </a:r>
              <a:r>
                <a:rPr lang="en-US" sz="1200" dirty="0" err="1" smtClean="0"/>
                <a:t>cst</a:t>
              </a:r>
              <a:endParaRPr lang="en-US" sz="1200" dirty="0"/>
            </a:p>
          </p:txBody>
        </p:sp>
      </p:grp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183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8</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Total precipitation </a:t>
            </a:r>
            <a:r>
              <a:rPr lang="en-US" sz="1600" b="1" dirty="0"/>
              <a:t>Percent</a:t>
            </a:r>
            <a:r>
              <a:rPr lang="en-US" sz="1600" dirty="0"/>
              <a:t> </a:t>
            </a:r>
            <a:r>
              <a:rPr lang="en-US" sz="1400" b="1" dirty="0" smtClean="0"/>
              <a:t>(of normal) </a:t>
            </a:r>
            <a:r>
              <a:rPr lang="en-US" sz="1600" dirty="0" smtClean="0"/>
              <a:t>during </a:t>
            </a:r>
            <a:r>
              <a:rPr lang="en-US" sz="1600" dirty="0"/>
              <a:t>last 3, 4, 5, and 6  </a:t>
            </a:r>
            <a:r>
              <a:rPr lang="en-US" sz="1600" dirty="0" smtClean="0"/>
              <a:t>months</a:t>
            </a:r>
            <a:r>
              <a:rPr lang="en-US" sz="1600" b="1" u="sng" dirty="0">
                <a:solidFill>
                  <a:srgbClr val="FF0000"/>
                </a:solidFill>
              </a:rPr>
              <a:t> </a:t>
            </a:r>
            <a:r>
              <a:rPr lang="en-US" sz="1600" b="1" u="sng" dirty="0" smtClean="0">
                <a:solidFill>
                  <a:srgbClr val="FF0000"/>
                </a:solidFill>
              </a:rPr>
              <a:t>Only </a:t>
            </a:r>
            <a:r>
              <a:rPr lang="en-US" sz="1600" b="1" u="sng" dirty="0">
                <a:solidFill>
                  <a:srgbClr val="FF0000"/>
                </a:solidFill>
              </a:rPr>
              <a:t>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a:t>
            </a:r>
            <a:endParaRPr lang="en-US" sz="1600" b="1" u="sng" dirty="0">
              <a:solidFill>
                <a:srgbClr val="FF0000"/>
              </a:solidFill>
            </a:endParaRPr>
          </a:p>
        </p:txBody>
      </p:sp>
      <p:sp>
        <p:nvSpPr>
          <p:cNvPr id="6" name="Rectangle 5"/>
          <p:cNvSpPr/>
          <p:nvPr/>
        </p:nvSpPr>
        <p:spPr>
          <a:xfrm>
            <a:off x="1600200" y="39881"/>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334000" y="3276600"/>
            <a:ext cx="609600" cy="369332"/>
          </a:xfrm>
          <a:prstGeom prst="rect">
            <a:avLst/>
          </a:prstGeom>
          <a:noFill/>
        </p:spPr>
        <p:txBody>
          <a:bodyPr wrap="square" rtlCol="0">
            <a:spAutoFit/>
          </a:bodyPr>
          <a:lstStyle/>
          <a:p>
            <a:r>
              <a:rPr lang="en-US" b="1" dirty="0">
                <a:solidFill>
                  <a:srgbClr val="0033CC"/>
                </a:solidFill>
              </a:rPr>
              <a:t>3M</a:t>
            </a:r>
          </a:p>
        </p:txBody>
      </p:sp>
      <p:sp>
        <p:nvSpPr>
          <p:cNvPr id="19" name="TextBox 18"/>
          <p:cNvSpPr txBox="1"/>
          <p:nvPr/>
        </p:nvSpPr>
        <p:spPr>
          <a:xfrm>
            <a:off x="5181600" y="488084"/>
            <a:ext cx="609600" cy="369332"/>
          </a:xfrm>
          <a:prstGeom prst="rect">
            <a:avLst/>
          </a:prstGeom>
          <a:noFill/>
        </p:spPr>
        <p:txBody>
          <a:bodyPr wrap="square" rtlCol="0">
            <a:spAutoFit/>
          </a:bodyPr>
          <a:lstStyle/>
          <a:p>
            <a:r>
              <a:rPr lang="en-US" b="1" dirty="0">
                <a:solidFill>
                  <a:srgbClr val="0033CC"/>
                </a:solidFill>
              </a:rPr>
              <a:t>4 M</a:t>
            </a:r>
          </a:p>
        </p:txBody>
      </p:sp>
      <p:sp>
        <p:nvSpPr>
          <p:cNvPr id="22" name="TextBox 21"/>
          <p:cNvSpPr txBox="1"/>
          <p:nvPr/>
        </p:nvSpPr>
        <p:spPr>
          <a:xfrm>
            <a:off x="1676400" y="508866"/>
            <a:ext cx="609600" cy="369332"/>
          </a:xfrm>
          <a:prstGeom prst="rect">
            <a:avLst/>
          </a:prstGeom>
          <a:noFill/>
        </p:spPr>
        <p:txBody>
          <a:bodyPr wrap="square" rtlCol="0">
            <a:spAutoFit/>
          </a:bodyPr>
          <a:lstStyle/>
          <a:p>
            <a:r>
              <a:rPr lang="en-US" b="1" dirty="0">
                <a:solidFill>
                  <a:srgbClr val="0033CC"/>
                </a:solidFill>
              </a:rPr>
              <a:t>6 M</a:t>
            </a:r>
          </a:p>
        </p:txBody>
      </p:sp>
      <p:sp>
        <p:nvSpPr>
          <p:cNvPr id="7" name="TextBox 6"/>
          <p:cNvSpPr txBox="1"/>
          <p:nvPr/>
        </p:nvSpPr>
        <p:spPr>
          <a:xfrm>
            <a:off x="7695249" y="762000"/>
            <a:ext cx="1454068" cy="2169825"/>
          </a:xfrm>
          <a:prstGeom prst="rect">
            <a:avLst/>
          </a:prstGeom>
          <a:noFill/>
        </p:spPr>
        <p:txBody>
          <a:bodyPr wrap="square" rtlCol="0">
            <a:spAutoFit/>
          </a:bodyPr>
          <a:lstStyle/>
          <a:p>
            <a:r>
              <a:rPr lang="en-US" sz="1500" dirty="0"/>
              <a:t>In these interim time scale 3-6 months, </a:t>
            </a:r>
            <a:r>
              <a:rPr lang="en-US" sz="1500" u="sng" dirty="0"/>
              <a:t>we need to pay attention </a:t>
            </a:r>
            <a:r>
              <a:rPr lang="en-US" sz="1500" dirty="0"/>
              <a:t>to regions, which are </a:t>
            </a:r>
            <a:r>
              <a:rPr lang="en-US" sz="1500" dirty="0" smtClean="0"/>
              <a:t>dark-brown, red &amp; dark red </a:t>
            </a:r>
            <a:r>
              <a:rPr lang="en-US" sz="1500" b="1" dirty="0">
                <a:solidFill>
                  <a:srgbClr val="FF0000"/>
                </a:solidFill>
              </a:rPr>
              <a:t>(&lt;50</a:t>
            </a:r>
            <a:r>
              <a:rPr lang="en-US" sz="1500" b="1" dirty="0" smtClean="0">
                <a:solidFill>
                  <a:srgbClr val="FF0000"/>
                </a:solidFill>
              </a:rPr>
              <a:t>%).</a:t>
            </a:r>
            <a:endParaRPr lang="en-US" sz="1600" dirty="0"/>
          </a:p>
        </p:txBody>
      </p:sp>
      <p:sp>
        <p:nvSpPr>
          <p:cNvPr id="8" name="TextBox 7"/>
          <p:cNvSpPr txBox="1"/>
          <p:nvPr/>
        </p:nvSpPr>
        <p:spPr>
          <a:xfrm>
            <a:off x="7695249" y="3008025"/>
            <a:ext cx="1448751" cy="1708160"/>
          </a:xfrm>
          <a:prstGeom prst="rect">
            <a:avLst/>
          </a:prstGeom>
          <a:noFill/>
        </p:spPr>
        <p:txBody>
          <a:bodyPr wrap="square" rtlCol="0">
            <a:spAutoFit/>
          </a:bodyPr>
          <a:lstStyle/>
          <a:p>
            <a:r>
              <a:rPr lang="en-US" sz="1500" u="sng" dirty="0" smtClean="0">
                <a:solidFill>
                  <a:srgbClr val="FF0000"/>
                </a:solidFill>
              </a:rPr>
              <a:t>While accrued  precipitation deficits are real &amp; objective, </a:t>
            </a:r>
          </a:p>
          <a:p>
            <a:r>
              <a:rPr lang="en-US" sz="1500" u="sng" dirty="0" smtClean="0">
                <a:solidFill>
                  <a:srgbClr val="FF0000"/>
                </a:solidFill>
              </a:rPr>
              <a:t>droughts are subjective declarations!! </a:t>
            </a:r>
            <a:endParaRPr lang="en-US" sz="1500" u="sng" dirty="0">
              <a:solidFill>
                <a:srgbClr val="FF0000"/>
              </a:solidFill>
            </a:endParaRPr>
          </a:p>
        </p:txBody>
      </p:sp>
      <p:sp>
        <p:nvSpPr>
          <p:cNvPr id="4" name="TextBox 3"/>
          <p:cNvSpPr txBox="1"/>
          <p:nvPr/>
        </p:nvSpPr>
        <p:spPr>
          <a:xfrm>
            <a:off x="7695249" y="4800600"/>
            <a:ext cx="1448751" cy="1015663"/>
          </a:xfrm>
          <a:prstGeom prst="rect">
            <a:avLst/>
          </a:prstGeom>
          <a:noFill/>
        </p:spPr>
        <p:txBody>
          <a:bodyPr wrap="square" rtlCol="0">
            <a:spAutoFit/>
          </a:bodyPr>
          <a:lstStyle/>
          <a:p>
            <a:r>
              <a:rPr lang="en-US" sz="1400" dirty="0" smtClean="0"/>
              <a:t>East  vs  West!</a:t>
            </a:r>
          </a:p>
          <a:p>
            <a:r>
              <a:rPr lang="en-US" sz="1600" b="1" dirty="0" smtClean="0">
                <a:solidFill>
                  <a:srgbClr val="FF0000"/>
                </a:solidFill>
              </a:rPr>
              <a:t>Broad vs Narrow </a:t>
            </a:r>
          </a:p>
          <a:p>
            <a:r>
              <a:rPr lang="en-US" sz="1400" dirty="0" smtClean="0"/>
              <a:t>rainfall season.</a:t>
            </a:r>
          </a:p>
        </p:txBody>
      </p:sp>
      <p:cxnSp>
        <p:nvCxnSpPr>
          <p:cNvPr id="11" name="Straight Connector 10"/>
          <p:cNvCxnSpPr/>
          <p:nvPr/>
        </p:nvCxnSpPr>
        <p:spPr>
          <a:xfrm>
            <a:off x="4800600" y="445532"/>
            <a:ext cx="21336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695249" y="5867400"/>
            <a:ext cx="1448751" cy="830997"/>
          </a:xfrm>
          <a:prstGeom prst="rect">
            <a:avLst/>
          </a:prstGeom>
          <a:noFill/>
        </p:spPr>
        <p:txBody>
          <a:bodyPr wrap="square" rtlCol="0">
            <a:spAutoFit/>
          </a:bodyPr>
          <a:lstStyle/>
          <a:p>
            <a:r>
              <a:rPr lang="en-US" sz="1200" dirty="0" smtClean="0"/>
              <a:t>In general, West suffers more from frequent and lasting droughts. </a:t>
            </a:r>
            <a:endParaRPr lang="en-US" sz="1200" dirty="0"/>
          </a:p>
        </p:txBody>
      </p:sp>
      <p:sp>
        <p:nvSpPr>
          <p:cNvPr id="20" name="TextBox 19"/>
          <p:cNvSpPr txBox="1"/>
          <p:nvPr/>
        </p:nvSpPr>
        <p:spPr>
          <a:xfrm>
            <a:off x="1828800" y="3288268"/>
            <a:ext cx="609600" cy="369332"/>
          </a:xfrm>
          <a:prstGeom prst="rect">
            <a:avLst/>
          </a:prstGeom>
          <a:noFill/>
        </p:spPr>
        <p:txBody>
          <a:bodyPr wrap="square" rtlCol="0">
            <a:spAutoFit/>
          </a:bodyPr>
          <a:lstStyle/>
          <a:p>
            <a:r>
              <a:rPr lang="en-US" b="1" dirty="0">
                <a:solidFill>
                  <a:srgbClr val="0033CC"/>
                </a:solidFill>
              </a:rPr>
              <a:t>5</a:t>
            </a:r>
            <a:r>
              <a:rPr lang="en-US" b="1" dirty="0" smtClean="0">
                <a:solidFill>
                  <a:srgbClr val="0033CC"/>
                </a:solidFill>
              </a:rPr>
              <a:t> </a:t>
            </a:r>
            <a:r>
              <a:rPr lang="en-US" b="1" dirty="0">
                <a:solidFill>
                  <a:srgbClr val="0033CC"/>
                </a:solidFill>
              </a:rPr>
              <a:t>M</a:t>
            </a:r>
          </a:p>
        </p:txBody>
      </p:sp>
      <p:sp>
        <p:nvSpPr>
          <p:cNvPr id="23" name="TextBox 22"/>
          <p:cNvSpPr txBox="1"/>
          <p:nvPr/>
        </p:nvSpPr>
        <p:spPr>
          <a:xfrm>
            <a:off x="6854631" y="1752600"/>
            <a:ext cx="841569" cy="1169551"/>
          </a:xfrm>
          <a:prstGeom prst="rect">
            <a:avLst/>
          </a:prstGeom>
          <a:noFill/>
        </p:spPr>
        <p:txBody>
          <a:bodyPr wrap="square" rtlCol="0">
            <a:spAutoFit/>
          </a:bodyPr>
          <a:lstStyle/>
          <a:p>
            <a:r>
              <a:rPr lang="en-US" sz="1400" dirty="0" smtClean="0"/>
              <a:t>Not so bad along coast!</a:t>
            </a:r>
          </a:p>
          <a:p>
            <a:r>
              <a:rPr lang="en-US" sz="1400" dirty="0"/>
              <a:t>i</a:t>
            </a:r>
            <a:r>
              <a:rPr lang="en-US" sz="1400" dirty="0" smtClean="0"/>
              <a:t>n %</a:t>
            </a:r>
            <a:endParaRPr lang="en-US" sz="1400" dirty="0"/>
          </a:p>
        </p:txBody>
      </p:sp>
      <p:sp>
        <p:nvSpPr>
          <p:cNvPr id="24" name="TextBox 23"/>
          <p:cNvSpPr txBox="1"/>
          <p:nvPr/>
        </p:nvSpPr>
        <p:spPr>
          <a:xfrm>
            <a:off x="990600" y="4571256"/>
            <a:ext cx="4191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10" name="Oval 9"/>
          <p:cNvSpPr/>
          <p:nvPr/>
        </p:nvSpPr>
        <p:spPr>
          <a:xfrm>
            <a:off x="5105400" y="4114800"/>
            <a:ext cx="609600" cy="146670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08549" y="6089089"/>
            <a:ext cx="7379898" cy="584775"/>
          </a:xfrm>
          <a:prstGeom prst="rect">
            <a:avLst/>
          </a:prstGeom>
          <a:noFill/>
        </p:spPr>
        <p:txBody>
          <a:bodyPr wrap="square" rtlCol="0">
            <a:spAutoFit/>
          </a:bodyPr>
          <a:lstStyle/>
          <a:p>
            <a:r>
              <a:rPr lang="en-US" sz="1600" dirty="0" smtClean="0"/>
              <a:t>Short term(S) Drought is generally declared when rainfall deficits exist in the 3-6 months time range. { Long term deficits beyond 1 or 2 years is Long term L drought! }</a:t>
            </a:r>
            <a:endParaRPr lang="en-US" sz="1600" dirty="0"/>
          </a:p>
        </p:txBody>
      </p:sp>
      <p:sp>
        <p:nvSpPr>
          <p:cNvPr id="3" name="AutoShape 2" descr="US 4 panel 3-6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4" descr="US 4 panel 3-6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6" descr="US 4 panel 3-6 months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8" descr="US 4 panel 3-6 months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0" descr="US 4 panel 3-6 months "/>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2" descr="US 4 panel 3-6 months "/>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US 4 panel 9-24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 y="460682"/>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14">
            <a:extLst>
              <a:ext uri="{FF2B5EF4-FFF2-40B4-BE49-F238E27FC236}">
                <a16:creationId xmlns:a16="http://schemas.microsoft.com/office/drawing/2014/main" id="{FD86DCD3-F2DF-4A12-B2DA-8A876D98DD4D}"/>
              </a:ext>
            </a:extLst>
          </p:cNvPr>
          <p:cNvSpPr/>
          <p:nvPr/>
        </p:nvSpPr>
        <p:spPr>
          <a:xfrm>
            <a:off x="304800" y="4495800"/>
            <a:ext cx="10668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9</a:t>
            </a:fld>
            <a:endParaRPr lang="en-US" altLang="en-US"/>
          </a:p>
        </p:txBody>
      </p:sp>
      <p:sp>
        <p:nvSpPr>
          <p:cNvPr id="4" name="TextBox 3"/>
          <p:cNvSpPr txBox="1"/>
          <p:nvPr/>
        </p:nvSpPr>
        <p:spPr>
          <a:xfrm>
            <a:off x="0" y="76200"/>
            <a:ext cx="9067800" cy="615553"/>
          </a:xfrm>
          <a:prstGeom prst="rect">
            <a:avLst/>
          </a:prstGeom>
          <a:noFill/>
        </p:spPr>
        <p:txBody>
          <a:bodyPr wrap="square" rtlCol="0">
            <a:spAutoFit/>
          </a:bodyPr>
          <a:lstStyle/>
          <a:p>
            <a:r>
              <a:rPr lang="en-US" sz="1600" dirty="0"/>
              <a:t>Total precipitation </a:t>
            </a:r>
            <a:r>
              <a:rPr lang="en-US" sz="1600" b="1" dirty="0"/>
              <a:t>Percent</a:t>
            </a:r>
            <a:r>
              <a:rPr lang="en-US" sz="1600" dirty="0"/>
              <a:t> during last 9 months, 1 yr, 1.5yrs, &amp; 2 yrs</a:t>
            </a:r>
            <a:r>
              <a:rPr lang="en-US" sz="1600" dirty="0" smtClean="0"/>
              <a:t>.</a:t>
            </a:r>
            <a:r>
              <a:rPr lang="en-US" sz="1600" b="1" u="sng" dirty="0"/>
              <a:t> .</a:t>
            </a:r>
            <a:r>
              <a:rPr lang="en-US" sz="1600" b="1" u="sng" dirty="0">
                <a:solidFill>
                  <a:srgbClr val="FF0000"/>
                </a:solidFill>
              </a:rPr>
              <a:t>–</a:t>
            </a:r>
            <a:r>
              <a:rPr lang="en-US" sz="1400" b="1" u="sng" dirty="0">
                <a:solidFill>
                  <a:srgbClr val="FF0000"/>
                </a:solidFill>
              </a:rPr>
              <a:t>Only Deficit </a:t>
            </a:r>
            <a:r>
              <a:rPr lang="en-US" sz="1400" b="1" u="sng" dirty="0" smtClean="0">
                <a:solidFill>
                  <a:srgbClr val="FF0000"/>
                </a:solidFill>
              </a:rPr>
              <a:t>Areas shown!! </a:t>
            </a:r>
            <a:r>
              <a:rPr lang="en-US" sz="1400" b="1" u="sng" dirty="0">
                <a:solidFill>
                  <a:srgbClr val="FF0000"/>
                </a:solidFill>
              </a:rPr>
              <a:t>&lt;=90%</a:t>
            </a:r>
          </a:p>
          <a:p>
            <a:endParaRPr lang="en-US" dirty="0"/>
          </a:p>
        </p:txBody>
      </p:sp>
      <p:sp>
        <p:nvSpPr>
          <p:cNvPr id="6" name="Rectangle 5"/>
          <p:cNvSpPr/>
          <p:nvPr/>
        </p:nvSpPr>
        <p:spPr>
          <a:xfrm>
            <a:off x="16002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4000" y="3288268"/>
            <a:ext cx="609600" cy="369332"/>
          </a:xfrm>
          <a:prstGeom prst="rect">
            <a:avLst/>
          </a:prstGeom>
          <a:noFill/>
        </p:spPr>
        <p:txBody>
          <a:bodyPr wrap="square" rtlCol="0">
            <a:spAutoFit/>
          </a:bodyPr>
          <a:lstStyle/>
          <a:p>
            <a:r>
              <a:rPr lang="en-US" b="1" dirty="0">
                <a:solidFill>
                  <a:srgbClr val="FF0000"/>
                </a:solidFill>
              </a:rPr>
              <a:t>9 M</a:t>
            </a:r>
          </a:p>
        </p:txBody>
      </p:sp>
      <p:sp>
        <p:nvSpPr>
          <p:cNvPr id="11" name="TextBox 10"/>
          <p:cNvSpPr txBox="1"/>
          <p:nvPr/>
        </p:nvSpPr>
        <p:spPr>
          <a:xfrm>
            <a:off x="1698170" y="3222517"/>
            <a:ext cx="816430" cy="369332"/>
          </a:xfrm>
          <a:prstGeom prst="rect">
            <a:avLst/>
          </a:prstGeom>
          <a:noFill/>
        </p:spPr>
        <p:txBody>
          <a:bodyPr wrap="square" rtlCol="0">
            <a:spAutoFit/>
          </a:bodyPr>
          <a:lstStyle/>
          <a:p>
            <a:r>
              <a:rPr lang="en-US" b="1" dirty="0" smtClean="0">
                <a:solidFill>
                  <a:srgbClr val="FF0000"/>
                </a:solidFill>
              </a:rPr>
              <a:t>1.5 Y</a:t>
            </a:r>
            <a:endParaRPr lang="en-US" b="1" dirty="0">
              <a:solidFill>
                <a:srgbClr val="FF0000"/>
              </a:solidFill>
            </a:endParaRPr>
          </a:p>
        </p:txBody>
      </p:sp>
      <p:sp>
        <p:nvSpPr>
          <p:cNvPr id="13" name="TextBox 12"/>
          <p:cNvSpPr txBox="1"/>
          <p:nvPr/>
        </p:nvSpPr>
        <p:spPr>
          <a:xfrm>
            <a:off x="2057400" y="545068"/>
            <a:ext cx="609600" cy="369332"/>
          </a:xfrm>
          <a:prstGeom prst="rect">
            <a:avLst/>
          </a:prstGeom>
          <a:noFill/>
        </p:spPr>
        <p:txBody>
          <a:bodyPr wrap="square" rtlCol="0">
            <a:spAutoFit/>
          </a:bodyPr>
          <a:lstStyle/>
          <a:p>
            <a:r>
              <a:rPr lang="en-US" b="1" dirty="0">
                <a:solidFill>
                  <a:srgbClr val="FF0000"/>
                </a:solidFill>
              </a:rPr>
              <a:t>2 Y</a:t>
            </a:r>
          </a:p>
        </p:txBody>
      </p:sp>
      <p:sp>
        <p:nvSpPr>
          <p:cNvPr id="14" name="Rectangle 13"/>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22" name="Rounded Rectangle 14">
            <a:extLst>
              <a:ext uri="{FF2B5EF4-FFF2-40B4-BE49-F238E27FC236}">
                <a16:creationId xmlns:a16="http://schemas.microsoft.com/office/drawing/2014/main" id="{90D022DE-3CFC-4479-975F-220CF58E671A}"/>
              </a:ext>
            </a:extLst>
          </p:cNvPr>
          <p:cNvSpPr/>
          <p:nvPr/>
        </p:nvSpPr>
        <p:spPr>
          <a:xfrm>
            <a:off x="4038600" y="4495800"/>
            <a:ext cx="1066800" cy="7239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4">
            <a:extLst>
              <a:ext uri="{FF2B5EF4-FFF2-40B4-BE49-F238E27FC236}">
                <a16:creationId xmlns:a16="http://schemas.microsoft.com/office/drawing/2014/main" id="{90D022DE-3CFC-4479-975F-220CF58E671A}"/>
              </a:ext>
            </a:extLst>
          </p:cNvPr>
          <p:cNvSpPr/>
          <p:nvPr/>
        </p:nvSpPr>
        <p:spPr>
          <a:xfrm>
            <a:off x="4038600" y="1752600"/>
            <a:ext cx="1066800" cy="685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620000" y="1143000"/>
            <a:ext cx="1524000" cy="3785652"/>
          </a:xfrm>
          <a:prstGeom prst="rect">
            <a:avLst/>
          </a:prstGeom>
          <a:noFill/>
        </p:spPr>
        <p:txBody>
          <a:bodyPr wrap="square" rtlCol="0">
            <a:spAutoFit/>
          </a:bodyPr>
          <a:lstStyle/>
          <a:p>
            <a:r>
              <a:rPr lang="en-US" sz="1600" b="1" u="sng" dirty="0" smtClean="0"/>
              <a:t>Tinderbox </a:t>
            </a:r>
            <a:r>
              <a:rPr lang="en-US" sz="1600" b="1" dirty="0" smtClean="0"/>
              <a:t>areas</a:t>
            </a:r>
            <a:r>
              <a:rPr lang="en-US" sz="1600" dirty="0" smtClean="0"/>
              <a:t>, where some form of longer term rainfall</a:t>
            </a:r>
          </a:p>
          <a:p>
            <a:r>
              <a:rPr lang="en-US" sz="1600" dirty="0"/>
              <a:t>d</a:t>
            </a:r>
            <a:r>
              <a:rPr lang="en-US" sz="1600" dirty="0" smtClean="0"/>
              <a:t>eficiencies already, exist !!</a:t>
            </a:r>
          </a:p>
          <a:p>
            <a:endParaRPr lang="en-US" sz="1600" dirty="0"/>
          </a:p>
          <a:p>
            <a:r>
              <a:rPr lang="en-US" sz="1600" dirty="0" smtClean="0"/>
              <a:t>-Almost all are in the west!, all part of the long term drought</a:t>
            </a:r>
          </a:p>
          <a:p>
            <a:endParaRPr lang="en-US" sz="1600" dirty="0" smtClean="0"/>
          </a:p>
          <a:p>
            <a:r>
              <a:rPr lang="en-US" sz="1600" dirty="0" smtClean="0"/>
              <a:t>-This &amp; </a:t>
            </a:r>
            <a:r>
              <a:rPr lang="en-US" sz="1600" dirty="0"/>
              <a:t>N</a:t>
            </a:r>
            <a:r>
              <a:rPr lang="en-US" sz="1600" dirty="0" smtClean="0"/>
              <a:t>ext slide!!</a:t>
            </a:r>
            <a:endParaRPr lang="en-US" sz="1600" dirty="0"/>
          </a:p>
        </p:txBody>
      </p:sp>
      <p:sp>
        <p:nvSpPr>
          <p:cNvPr id="18" name="Rounded Rectangle 14">
            <a:extLst>
              <a:ext uri="{FF2B5EF4-FFF2-40B4-BE49-F238E27FC236}">
                <a16:creationId xmlns:a16="http://schemas.microsoft.com/office/drawing/2014/main" id="{FD86DCD3-F2DF-4A12-B2DA-8A876D98DD4D}"/>
              </a:ext>
            </a:extLst>
          </p:cNvPr>
          <p:cNvSpPr/>
          <p:nvPr/>
        </p:nvSpPr>
        <p:spPr>
          <a:xfrm>
            <a:off x="5105400" y="5117068"/>
            <a:ext cx="381000" cy="2931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4">
            <a:extLst>
              <a:ext uri="{FF2B5EF4-FFF2-40B4-BE49-F238E27FC236}">
                <a16:creationId xmlns:a16="http://schemas.microsoft.com/office/drawing/2014/main" id="{FD86DCD3-F2DF-4A12-B2DA-8A876D98DD4D}"/>
              </a:ext>
            </a:extLst>
          </p:cNvPr>
          <p:cNvSpPr/>
          <p:nvPr/>
        </p:nvSpPr>
        <p:spPr>
          <a:xfrm>
            <a:off x="304800" y="1447800"/>
            <a:ext cx="1371600" cy="1219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14">
            <a:extLst>
              <a:ext uri="{FF2B5EF4-FFF2-40B4-BE49-F238E27FC236}">
                <a16:creationId xmlns:a16="http://schemas.microsoft.com/office/drawing/2014/main" id="{FD86DCD3-F2DF-4A12-B2DA-8A876D98DD4D}"/>
              </a:ext>
            </a:extLst>
          </p:cNvPr>
          <p:cNvSpPr/>
          <p:nvPr/>
        </p:nvSpPr>
        <p:spPr>
          <a:xfrm>
            <a:off x="5105400" y="2438400"/>
            <a:ext cx="304800" cy="304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utoShape 2" descr="US 4 panel 9-24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US 4 panel 9-24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TextBox 22"/>
          <p:cNvSpPr txBox="1"/>
          <p:nvPr/>
        </p:nvSpPr>
        <p:spPr>
          <a:xfrm>
            <a:off x="5410200" y="533400"/>
            <a:ext cx="609600" cy="369332"/>
          </a:xfrm>
          <a:prstGeom prst="rect">
            <a:avLst/>
          </a:prstGeom>
          <a:noFill/>
        </p:spPr>
        <p:txBody>
          <a:bodyPr wrap="square" rtlCol="0">
            <a:spAutoFit/>
          </a:bodyPr>
          <a:lstStyle/>
          <a:p>
            <a:r>
              <a:rPr lang="en-US" b="1" dirty="0">
                <a:solidFill>
                  <a:srgbClr val="FF0000"/>
                </a:solidFill>
              </a:rPr>
              <a:t>1</a:t>
            </a:r>
            <a:r>
              <a:rPr lang="en-US" b="1" dirty="0" smtClean="0">
                <a:solidFill>
                  <a:srgbClr val="FF0000"/>
                </a:solidFill>
              </a:rPr>
              <a:t> </a:t>
            </a:r>
            <a:r>
              <a:rPr lang="en-US" b="1" dirty="0">
                <a:solidFill>
                  <a:srgbClr val="FF0000"/>
                </a:solidFill>
              </a:rPr>
              <a:t>Y</a:t>
            </a:r>
          </a:p>
        </p:txBody>
      </p:sp>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99616</TotalTime>
  <Words>3263</Words>
  <Application>Microsoft Office PowerPoint</Application>
  <PresentationFormat>On-screen Show (4:3)</PresentationFormat>
  <Paragraphs>358</Paragraphs>
  <Slides>38</Slides>
  <Notes>8</Notes>
  <HiddenSlides>5</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MS PGothic</vt:lpstr>
      <vt:lpstr>Arial</vt:lpstr>
      <vt:lpstr>Times New Roman</vt:lpstr>
      <vt:lpstr>Trebuchet MS</vt:lpstr>
      <vt:lpstr>verdana</vt:lpstr>
      <vt:lpstr>verdana,arial,serif</vt:lpstr>
      <vt:lpstr>Wingdings</vt:lpstr>
      <vt:lpstr>Default Design</vt:lpstr>
      <vt:lpstr>Drought  Outlook  Support Briefing   March 2022  </vt:lpstr>
      <vt:lpstr>Drought Monitor </vt:lpstr>
      <vt:lpstr>(Previous)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The Standardized Precipitation Index SPI (based on Observed P)</vt:lpstr>
      <vt:lpstr>PowerPoint Presentation</vt:lpstr>
      <vt:lpstr>PowerPoint Presentation</vt:lpstr>
      <vt:lpstr>PowerPoint Presentation</vt:lpstr>
      <vt:lpstr>Streamflow (USGS)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&amp; P Ens.Mean forecasts for</vt:lpstr>
      <vt:lpstr>PowerPoint Presentation</vt:lpstr>
      <vt:lpstr>PowerPoint Presentation</vt:lpstr>
      <vt:lpstr>PowerPoint Presentation</vt:lpstr>
      <vt:lpstr>PowerPoint Presentation</vt:lpstr>
      <vt:lpstr>Summary</vt:lpstr>
    </vt:vector>
  </TitlesOfParts>
  <Company>CPC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8371</cp:revision>
  <cp:lastPrinted>2021-02-15T18:18:07Z</cp:lastPrinted>
  <dcterms:created xsi:type="dcterms:W3CDTF">2008-10-04T17:35:30Z</dcterms:created>
  <dcterms:modified xsi:type="dcterms:W3CDTF">2022-03-15T03:31:40Z</dcterms:modified>
</cp:coreProperties>
</file>