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808" r:id="rId2"/>
    <p:sldId id="824" r:id="rId3"/>
    <p:sldId id="788" r:id="rId4"/>
    <p:sldId id="844" r:id="rId5"/>
    <p:sldId id="845" r:id="rId6"/>
    <p:sldId id="850" r:id="rId7"/>
    <p:sldId id="868" r:id="rId8"/>
    <p:sldId id="867" r:id="rId9"/>
    <p:sldId id="833" r:id="rId10"/>
    <p:sldId id="871" r:id="rId11"/>
    <p:sldId id="792" r:id="rId12"/>
    <p:sldId id="827" r:id="rId13"/>
    <p:sldId id="757" r:id="rId14"/>
    <p:sldId id="796" r:id="rId15"/>
    <p:sldId id="811" r:id="rId16"/>
    <p:sldId id="795" r:id="rId17"/>
    <p:sldId id="790" r:id="rId18"/>
    <p:sldId id="728" r:id="rId19"/>
    <p:sldId id="832" r:id="rId20"/>
    <p:sldId id="878" r:id="rId21"/>
    <p:sldId id="877" r:id="rId22"/>
    <p:sldId id="804" r:id="rId23"/>
    <p:sldId id="864" r:id="rId24"/>
    <p:sldId id="866" r:id="rId25"/>
    <p:sldId id="810" r:id="rId26"/>
    <p:sldId id="872" r:id="rId27"/>
    <p:sldId id="880" r:id="rId28"/>
    <p:sldId id="879" r:id="rId29"/>
    <p:sldId id="276" r:id="rId30"/>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6600"/>
    <a:srgbClr val="FF0000"/>
    <a:srgbClr val="6600CC"/>
    <a:srgbClr val="33CC33"/>
    <a:srgbClr val="FF3300"/>
    <a:srgbClr val="FA523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3" autoAdjust="0"/>
    <p:restoredTop sz="74869" autoAdjust="0"/>
  </p:normalViewPr>
  <p:slideViewPr>
    <p:cSldViewPr>
      <p:cViewPr>
        <p:scale>
          <a:sx n="103" d="100"/>
          <a:sy n="103" d="100"/>
        </p:scale>
        <p:origin x="-294" y="-6"/>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1" name="Rectangle 3"/>
          <p:cNvSpPr>
            <a:spLocks noGrp="1" noChangeArrowheads="1"/>
          </p:cNvSpPr>
          <p:nvPr>
            <p:ph type="dt" sz="quarter"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109572" name="Rectangle 4"/>
          <p:cNvSpPr>
            <a:spLocks noGrp="1" noChangeArrowheads="1"/>
          </p:cNvSpPr>
          <p:nvPr>
            <p:ph type="ftr" sz="quarter" idx="2"/>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3" name="Rectangle 5"/>
          <p:cNvSpPr>
            <a:spLocks noGrp="1" noChangeArrowheads="1"/>
          </p:cNvSpPr>
          <p:nvPr>
            <p:ph type="sldNum" sz="quarter" idx="3"/>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5AD8626-43C5-4215-8F35-79BDB0FB1B62}" type="slidenum">
              <a:rPr lang="en-US" altLang="en-US"/>
              <a:pPr>
                <a:defRPr/>
              </a:pPr>
              <a:t>‹#›</a:t>
            </a:fld>
            <a:endParaRPr lang="en-US" altLang="en-US"/>
          </a:p>
        </p:txBody>
      </p:sp>
    </p:spTree>
    <p:extLst>
      <p:ext uri="{BB962C8B-B14F-4D97-AF65-F5344CB8AC3E}">
        <p14:creationId xmlns:p14="http://schemas.microsoft.com/office/powerpoint/2010/main" val="361454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27651" name="Rectangle 3"/>
          <p:cNvSpPr>
            <a:spLocks noGrp="1" noChangeArrowheads="1"/>
          </p:cNvSpPr>
          <p:nvPr>
            <p:ph type="dt"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98500" y="4387850"/>
            <a:ext cx="5576888" cy="4156075"/>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A9D7AB7-0FE4-445A-9AF2-F9DD9B52BCC7}" type="slidenum">
              <a:rPr lang="en-US" altLang="en-US"/>
              <a:pPr>
                <a:defRPr/>
              </a:pPr>
              <a:t>‹#›</a:t>
            </a:fld>
            <a:endParaRPr lang="en-US" altLang="en-US"/>
          </a:p>
        </p:txBody>
      </p:sp>
    </p:spTree>
    <p:extLst>
      <p:ext uri="{BB962C8B-B14F-4D97-AF65-F5344CB8AC3E}">
        <p14:creationId xmlns:p14="http://schemas.microsoft.com/office/powerpoint/2010/main" val="3578638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3ECE7C0-357D-409A-9736-D9A7C2F9FFF9}"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16766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72887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sz="1400" smtClean="0">
              <a:solidFill>
                <a:schemeClr val="bg1"/>
              </a:solidFill>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D66EA24-FB5B-46D5-A437-4673547F038B}" type="slidenum">
              <a:rPr lang="en-US" altLang="en-US" smtClean="0"/>
              <a:pPr eaLnBrk="1" hangingPunct="1">
                <a:spcBef>
                  <a:spcPct val="0"/>
                </a:spcBef>
              </a:pPr>
              <a:t>29</a:t>
            </a:fld>
            <a:endParaRPr lang="en-US" altLang="en-US" smtClean="0"/>
          </a:p>
        </p:txBody>
      </p:sp>
    </p:spTree>
    <p:extLst>
      <p:ext uri="{BB962C8B-B14F-4D97-AF65-F5344CB8AC3E}">
        <p14:creationId xmlns:p14="http://schemas.microsoft.com/office/powerpoint/2010/main" val="197414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B00264-1B0F-48C6-8964-4388B98BCFE2}" type="slidenum">
              <a:rPr lang="en-US" altLang="en-US"/>
              <a:pPr>
                <a:defRPr/>
              </a:pPr>
              <a:t>‹#›</a:t>
            </a:fld>
            <a:endParaRPr lang="en-US" altLang="en-US"/>
          </a:p>
        </p:txBody>
      </p:sp>
    </p:spTree>
    <p:extLst>
      <p:ext uri="{BB962C8B-B14F-4D97-AF65-F5344CB8AC3E}">
        <p14:creationId xmlns:p14="http://schemas.microsoft.com/office/powerpoint/2010/main" val="30011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D919DD-061A-4623-9C7A-7D27F2C844E2}" type="slidenum">
              <a:rPr lang="en-US" altLang="en-US"/>
              <a:pPr>
                <a:defRPr/>
              </a:pPr>
              <a:t>‹#›</a:t>
            </a:fld>
            <a:endParaRPr lang="en-US" altLang="en-US"/>
          </a:p>
        </p:txBody>
      </p:sp>
    </p:spTree>
    <p:extLst>
      <p:ext uri="{BB962C8B-B14F-4D97-AF65-F5344CB8AC3E}">
        <p14:creationId xmlns:p14="http://schemas.microsoft.com/office/powerpoint/2010/main" val="18713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57AB33-9E34-4786-9A3D-9F4EE920ADC1}" type="slidenum">
              <a:rPr lang="en-US" altLang="en-US"/>
              <a:pPr>
                <a:defRPr/>
              </a:pPr>
              <a:t>‹#›</a:t>
            </a:fld>
            <a:endParaRPr lang="en-US" altLang="en-US"/>
          </a:p>
        </p:txBody>
      </p:sp>
    </p:spTree>
    <p:extLst>
      <p:ext uri="{BB962C8B-B14F-4D97-AF65-F5344CB8AC3E}">
        <p14:creationId xmlns:p14="http://schemas.microsoft.com/office/powerpoint/2010/main" val="401501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586DE8-CFDF-43AB-A7EC-3A8F9C6C86F7}" type="slidenum">
              <a:rPr lang="en-US" altLang="en-US"/>
              <a:pPr>
                <a:defRPr/>
              </a:pPr>
              <a:t>‹#›</a:t>
            </a:fld>
            <a:endParaRPr lang="en-US" altLang="en-US"/>
          </a:p>
        </p:txBody>
      </p:sp>
    </p:spTree>
    <p:extLst>
      <p:ext uri="{BB962C8B-B14F-4D97-AF65-F5344CB8AC3E}">
        <p14:creationId xmlns:p14="http://schemas.microsoft.com/office/powerpoint/2010/main" val="196637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1351C717-AF7A-4DC6-90D4-030E1A716AFD}" type="slidenum">
              <a:rPr lang="en-US" altLang="en-US"/>
              <a:pPr>
                <a:defRPr/>
              </a:pPr>
              <a:t>‹#›</a:t>
            </a:fld>
            <a:endParaRPr lang="en-US" altLang="en-US"/>
          </a:p>
        </p:txBody>
      </p:sp>
    </p:spTree>
    <p:extLst>
      <p:ext uri="{BB962C8B-B14F-4D97-AF65-F5344CB8AC3E}">
        <p14:creationId xmlns:p14="http://schemas.microsoft.com/office/powerpoint/2010/main" val="216126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962E0D3C-8256-4EA7-BFE5-8DF99AFBBED3}" type="slidenum">
              <a:rPr lang="en-US" altLang="en-US"/>
              <a:pPr>
                <a:defRPr/>
              </a:pPr>
              <a:t>‹#›</a:t>
            </a:fld>
            <a:endParaRPr lang="en-US" altLang="en-US"/>
          </a:p>
        </p:txBody>
      </p:sp>
    </p:spTree>
    <p:extLst>
      <p:ext uri="{BB962C8B-B14F-4D97-AF65-F5344CB8AC3E}">
        <p14:creationId xmlns:p14="http://schemas.microsoft.com/office/powerpoint/2010/main" val="264737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7DA51B-2321-4810-ABB0-476517693214}" type="slidenum">
              <a:rPr lang="en-US" altLang="en-US"/>
              <a:pPr>
                <a:defRPr/>
              </a:pPr>
              <a:t>‹#›</a:t>
            </a:fld>
            <a:endParaRPr lang="en-US" altLang="en-US"/>
          </a:p>
        </p:txBody>
      </p:sp>
    </p:spTree>
    <p:extLst>
      <p:ext uri="{BB962C8B-B14F-4D97-AF65-F5344CB8AC3E}">
        <p14:creationId xmlns:p14="http://schemas.microsoft.com/office/powerpoint/2010/main" val="5323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2B903C-6276-4F06-A5EC-DFC252AA81DC}" type="slidenum">
              <a:rPr lang="en-US" altLang="en-US"/>
              <a:pPr>
                <a:defRPr/>
              </a:pPr>
              <a:t>‹#›</a:t>
            </a:fld>
            <a:endParaRPr lang="en-US" altLang="en-US"/>
          </a:p>
        </p:txBody>
      </p:sp>
    </p:spTree>
    <p:extLst>
      <p:ext uri="{BB962C8B-B14F-4D97-AF65-F5344CB8AC3E}">
        <p14:creationId xmlns:p14="http://schemas.microsoft.com/office/powerpoint/2010/main" val="302347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7673A3-D23C-4AA9-AB23-B9B18371E12E}" type="slidenum">
              <a:rPr lang="en-US" altLang="en-US"/>
              <a:pPr>
                <a:defRPr/>
              </a:pPr>
              <a:t>‹#›</a:t>
            </a:fld>
            <a:endParaRPr lang="en-US" altLang="en-US"/>
          </a:p>
        </p:txBody>
      </p:sp>
    </p:spTree>
    <p:extLst>
      <p:ext uri="{BB962C8B-B14F-4D97-AF65-F5344CB8AC3E}">
        <p14:creationId xmlns:p14="http://schemas.microsoft.com/office/powerpoint/2010/main" val="59294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6AE6F54-AF8E-4402-A609-77EC9D9F0250}" type="slidenum">
              <a:rPr lang="en-US" altLang="en-US"/>
              <a:pPr>
                <a:defRPr/>
              </a:pPr>
              <a:t>‹#›</a:t>
            </a:fld>
            <a:endParaRPr lang="en-US" altLang="en-US"/>
          </a:p>
        </p:txBody>
      </p:sp>
    </p:spTree>
    <p:extLst>
      <p:ext uri="{BB962C8B-B14F-4D97-AF65-F5344CB8AC3E}">
        <p14:creationId xmlns:p14="http://schemas.microsoft.com/office/powerpoint/2010/main" val="11311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9FE659A-E67D-4F73-9E46-0170127DE6AC}" type="slidenum">
              <a:rPr lang="en-US" altLang="en-US"/>
              <a:pPr>
                <a:defRPr/>
              </a:pPr>
              <a:t>‹#›</a:t>
            </a:fld>
            <a:endParaRPr lang="en-US" altLang="en-US"/>
          </a:p>
        </p:txBody>
      </p:sp>
    </p:spTree>
    <p:extLst>
      <p:ext uri="{BB962C8B-B14F-4D97-AF65-F5344CB8AC3E}">
        <p14:creationId xmlns:p14="http://schemas.microsoft.com/office/powerpoint/2010/main" val="117673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0D35B7-164B-4BDA-8435-F6440E98459E}" type="slidenum">
              <a:rPr lang="en-US" altLang="en-US"/>
              <a:pPr>
                <a:defRPr/>
              </a:pPr>
              <a:t>‹#›</a:t>
            </a:fld>
            <a:endParaRPr lang="en-US" altLang="en-US"/>
          </a:p>
        </p:txBody>
      </p:sp>
    </p:spTree>
    <p:extLst>
      <p:ext uri="{BB962C8B-B14F-4D97-AF65-F5344CB8AC3E}">
        <p14:creationId xmlns:p14="http://schemas.microsoft.com/office/powerpoint/2010/main" val="346011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F2431D-2E5C-46B2-9509-A0241DEFE45A}" type="slidenum">
              <a:rPr lang="en-US" altLang="en-US"/>
              <a:pPr>
                <a:defRPr/>
              </a:pPr>
              <a:t>‹#›</a:t>
            </a:fld>
            <a:endParaRPr lang="en-US" altLang="en-US"/>
          </a:p>
        </p:txBody>
      </p:sp>
    </p:spTree>
    <p:extLst>
      <p:ext uri="{BB962C8B-B14F-4D97-AF65-F5344CB8AC3E}">
        <p14:creationId xmlns:p14="http://schemas.microsoft.com/office/powerpoint/2010/main" val="378632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79E0FE-6A37-4A00-BEA5-D63014F796DC}" type="slidenum">
              <a:rPr lang="en-US" altLang="en-US"/>
              <a:pPr>
                <a:defRPr/>
              </a:pPr>
              <a:t>‹#›</a:t>
            </a:fld>
            <a:endParaRPr lang="en-US" altLang="en-US"/>
          </a:p>
        </p:txBody>
      </p:sp>
    </p:spTree>
    <p:extLst>
      <p:ext uri="{BB962C8B-B14F-4D97-AF65-F5344CB8AC3E}">
        <p14:creationId xmlns:p14="http://schemas.microsoft.com/office/powerpoint/2010/main" val="191798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BB3597-7D40-4CC9-A4E8-06D4EFD7F8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Drough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610600" cy="1470025"/>
          </a:xfrm>
        </p:spPr>
        <p:txBody>
          <a:bodyPr/>
          <a:lstStyle/>
          <a:p>
            <a:pPr eaLnBrk="1" hangingPunct="1"/>
            <a:r>
              <a:rPr lang="en-US" altLang="en-US" sz="4000" dirty="0" smtClean="0"/>
              <a:t>Drought  Outlook  Support Briefing</a:t>
            </a:r>
            <a:br>
              <a:rPr lang="en-US" altLang="en-US" sz="4000" dirty="0" smtClean="0"/>
            </a:br>
            <a:r>
              <a:rPr lang="en-US" altLang="en-US" sz="1800" dirty="0" smtClean="0"/>
              <a:t>(formerly Drought Outlook Discussion)    </a:t>
            </a:r>
            <a:r>
              <a:rPr lang="en-US" altLang="en-US" sz="1800" smtClean="0"/>
              <a:t/>
            </a:r>
            <a:br>
              <a:rPr lang="en-US" altLang="en-US" sz="1800" smtClean="0"/>
            </a:br>
            <a:r>
              <a:rPr lang="en-US" altLang="en-US" sz="4000" smtClean="0"/>
              <a:t>May </a:t>
            </a:r>
            <a:r>
              <a:rPr lang="en-US" altLang="en-US" sz="4000" dirty="0" smtClean="0"/>
              <a:t>2018 </a:t>
            </a:r>
          </a:p>
        </p:txBody>
      </p:sp>
      <p:sp>
        <p:nvSpPr>
          <p:cNvPr id="2051" name="Rectangle 3"/>
          <p:cNvSpPr>
            <a:spLocks noGrp="1" noChangeArrowheads="1"/>
          </p:cNvSpPr>
          <p:nvPr>
            <p:ph type="subTitle" idx="1"/>
          </p:nvPr>
        </p:nvSpPr>
        <p:spPr>
          <a:xfrm>
            <a:off x="457200" y="2971800"/>
            <a:ext cx="8229600" cy="2743200"/>
          </a:xfrm>
        </p:spPr>
        <p:txBody>
          <a:bodyPr/>
          <a:lstStyle/>
          <a:p>
            <a:pPr eaLnBrk="1" hangingPunct="1"/>
            <a:endParaRPr lang="en-US" altLang="en-US" dirty="0" smtClean="0"/>
          </a:p>
          <a:p>
            <a:pPr eaLnBrk="1" hangingPunct="1"/>
            <a:r>
              <a:rPr lang="en-US" altLang="en-US" dirty="0" smtClean="0"/>
              <a:t>Climate Prediction Center/NCEP/NOAA</a:t>
            </a:r>
          </a:p>
          <a:p>
            <a:pPr eaLnBrk="1" hangingPunct="1"/>
            <a:endParaRPr lang="en-US" altLang="en-US" dirty="0" smtClean="0"/>
          </a:p>
          <a:p>
            <a:pPr eaLnBrk="1" hangingPunct="1"/>
            <a:r>
              <a:rPr lang="en-US" altLang="en-US" sz="2800" dirty="0" smtClean="0">
                <a:hlinkClick r:id="rId3"/>
              </a:rPr>
              <a:t>http://www.cpc.ncep.noaa.gov/products/Drought</a:t>
            </a:r>
            <a:endParaRPr lang="en-US" altLang="en-US" sz="2800" dirty="0" smtClean="0"/>
          </a:p>
        </p:txBody>
      </p:sp>
      <p:sp>
        <p:nvSpPr>
          <p:cNvPr id="2052" name="TextBox 1"/>
          <p:cNvSpPr txBox="1">
            <a:spLocks noChangeArrowheads="1"/>
          </p:cNvSpPr>
          <p:nvPr/>
        </p:nvSpPr>
        <p:spPr bwMode="auto">
          <a:xfrm>
            <a:off x="2438400" y="56388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rgbClr val="FF0000"/>
                </a:solidFill>
                <a:latin typeface="Times New Roman" pitchFamily="18" charset="0"/>
              </a:rPr>
              <a:t>Phone: 1-877-680-3341</a:t>
            </a:r>
          </a:p>
          <a:p>
            <a:pPr eaLnBrk="1" hangingPunct="1">
              <a:spcBef>
                <a:spcPct val="0"/>
              </a:spcBef>
              <a:buFontTx/>
              <a:buNone/>
            </a:pPr>
            <a:r>
              <a:rPr lang="en-US" altLang="en-US" sz="2800" dirty="0" err="1">
                <a:solidFill>
                  <a:srgbClr val="FF0000"/>
                </a:solidFill>
                <a:latin typeface="Times New Roman" pitchFamily="18" charset="0"/>
              </a:rPr>
              <a:t>Pwd</a:t>
            </a:r>
            <a:r>
              <a:rPr lang="en-US" altLang="en-US" sz="2800" dirty="0">
                <a:solidFill>
                  <a:srgbClr val="FF0000"/>
                </a:solidFill>
                <a:latin typeface="Times New Roman" pitchFamily="18" charset="0"/>
              </a:rPr>
              <a:t>:    </a:t>
            </a:r>
            <a:r>
              <a:rPr lang="en-US" altLang="en-US" sz="2800" dirty="0" smtClean="0">
                <a:solidFill>
                  <a:srgbClr val="FF0000"/>
                </a:solidFill>
                <a:latin typeface="Times New Roman" pitchFamily="18" charset="0"/>
              </a:rPr>
              <a:t>858747#</a:t>
            </a:r>
            <a:endParaRPr lang="en-US" altLang="en-US" sz="2800" dirty="0">
              <a:solidFill>
                <a:srgbClr val="FF0000"/>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10</a:t>
            </a:fld>
            <a:endParaRPr lang="en-US" altLang="en-US" sz="1400" smtClean="0"/>
          </a:p>
        </p:txBody>
      </p:sp>
      <p:sp>
        <p:nvSpPr>
          <p:cNvPr id="6147" name="Rectangle 2"/>
          <p:cNvSpPr>
            <a:spLocks noGrp="1" noChangeArrowheads="1"/>
          </p:cNvSpPr>
          <p:nvPr>
            <p:ph type="title"/>
          </p:nvPr>
        </p:nvSpPr>
        <p:spPr>
          <a:xfrm>
            <a:off x="5334000" y="152400"/>
            <a:ext cx="3200400" cy="1289050"/>
          </a:xfrm>
        </p:spPr>
        <p:txBody>
          <a:bodyPr/>
          <a:lstStyle/>
          <a:p>
            <a:pPr eaLnBrk="1" hangingPunct="1"/>
            <a:r>
              <a:rPr lang="en-US" altLang="en-US" sz="2000" dirty="0" smtClean="0">
                <a:solidFill>
                  <a:srgbClr val="0033CC"/>
                </a:solidFill>
              </a:rPr>
              <a:t>The Standardized Precipitation Index </a:t>
            </a:r>
            <a:r>
              <a:rPr lang="en-US" altLang="en-US" sz="3200" dirty="0" smtClean="0">
                <a:solidFill>
                  <a:srgbClr val="0033CC"/>
                </a:solidFill>
              </a:rPr>
              <a:t>SPI</a:t>
            </a:r>
            <a:r>
              <a:rPr lang="en-US" altLang="en-US" dirty="0" smtClean="0">
                <a:solidFill>
                  <a:srgbClr val="0033CC"/>
                </a:solidFill>
              </a:rPr>
              <a:t/>
            </a:r>
            <a:br>
              <a:rPr lang="en-US" altLang="en-US" dirty="0" smtClean="0">
                <a:solidFill>
                  <a:srgbClr val="0033CC"/>
                </a:solidFill>
              </a:rPr>
            </a:br>
            <a:r>
              <a:rPr lang="en-US" altLang="en-US" sz="2000" dirty="0" smtClean="0">
                <a:solidFill>
                  <a:srgbClr val="0033CC"/>
                </a:solidFill>
              </a:rPr>
              <a:t>(</a:t>
            </a:r>
            <a:r>
              <a:rPr lang="en-US" altLang="en-US" sz="2000" b="1" dirty="0" smtClean="0">
                <a:solidFill>
                  <a:srgbClr val="0033CC"/>
                </a:solidFill>
              </a:rPr>
              <a:t>based on Observed P</a:t>
            </a:r>
            <a:r>
              <a:rPr lang="en-US" altLang="en-US" sz="2000" dirty="0" smtClean="0">
                <a:solidFill>
                  <a:srgbClr val="0033CC"/>
                </a:solidFill>
              </a:rPr>
              <a:t>)</a:t>
            </a:r>
            <a:endParaRPr lang="en-US" altLang="en-US" dirty="0"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8" name="TextBox 7"/>
          <p:cNvSpPr txBox="1"/>
          <p:nvPr/>
        </p:nvSpPr>
        <p:spPr>
          <a:xfrm>
            <a:off x="3886201" y="19050"/>
            <a:ext cx="1508315" cy="369332"/>
          </a:xfrm>
          <a:prstGeom prst="rect">
            <a:avLst/>
          </a:prstGeom>
          <a:noFill/>
        </p:spPr>
        <p:txBody>
          <a:bodyPr wrap="square" rtlCol="0">
            <a:spAutoFit/>
          </a:bodyPr>
          <a:lstStyle/>
          <a:p>
            <a:r>
              <a:rPr lang="en-US" b="1" dirty="0" smtClean="0">
                <a:solidFill>
                  <a:srgbClr val="FF0000"/>
                </a:solidFill>
              </a:rPr>
              <a:t>----- NOW</a:t>
            </a:r>
          </a:p>
        </p:txBody>
      </p:sp>
      <p:sp>
        <p:nvSpPr>
          <p:cNvPr id="3" name="Rectangle 2"/>
          <p:cNvSpPr/>
          <p:nvPr/>
        </p:nvSpPr>
        <p:spPr>
          <a:xfrm>
            <a:off x="914400" y="3200400"/>
            <a:ext cx="609600" cy="351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0200" y="1447800"/>
            <a:ext cx="3048000" cy="3785652"/>
          </a:xfrm>
          <a:prstGeom prst="rect">
            <a:avLst/>
          </a:prstGeom>
          <a:noFill/>
        </p:spPr>
        <p:txBody>
          <a:bodyPr wrap="square" rtlCol="0">
            <a:spAutoFit/>
          </a:bodyPr>
          <a:lstStyle/>
          <a:p>
            <a:r>
              <a:rPr lang="en-US" sz="1600" dirty="0" smtClean="0"/>
              <a:t>Very interesting graphic &amp; details for the drought across the US based on the more generalized </a:t>
            </a:r>
            <a:r>
              <a:rPr lang="en-US" sz="1600" dirty="0" err="1" smtClean="0"/>
              <a:t>precip</a:t>
            </a:r>
            <a:r>
              <a:rPr lang="en-US" sz="1600" dirty="0" smtClean="0"/>
              <a:t> deficit/excess, the Standardized Precipitation Index (SPI). </a:t>
            </a:r>
          </a:p>
          <a:p>
            <a:endParaRPr lang="en-US" sz="1600" dirty="0"/>
          </a:p>
          <a:p>
            <a:r>
              <a:rPr lang="en-US" sz="1600" dirty="0" smtClean="0"/>
              <a:t>The dark brown and red colors, indicating standardized precipitation deficits, in the </a:t>
            </a:r>
            <a:r>
              <a:rPr lang="en-US" sz="1600" dirty="0"/>
              <a:t>v</a:t>
            </a:r>
            <a:r>
              <a:rPr lang="en-US" sz="1600" dirty="0" smtClean="0"/>
              <a:t>arious time periods, approximately correspond to the appropriate short/long term drought monitor regions and their intensities </a:t>
            </a:r>
          </a:p>
        </p:txBody>
      </p:sp>
      <p:cxnSp>
        <p:nvCxnSpPr>
          <p:cNvPr id="4" name="Straight Arrow Connector 3"/>
          <p:cNvCxnSpPr>
            <a:stCxn id="10" idx="1"/>
          </p:cNvCxnSpPr>
          <p:nvPr/>
        </p:nvCxnSpPr>
        <p:spPr>
          <a:xfrm flipH="1" flipV="1">
            <a:off x="3657600" y="1752605"/>
            <a:ext cx="1752600" cy="15880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1"/>
          </p:cNvCxnSpPr>
          <p:nvPr/>
        </p:nvCxnSpPr>
        <p:spPr>
          <a:xfrm flipH="1" flipV="1">
            <a:off x="1371600" y="1752605"/>
            <a:ext cx="4038600" cy="15880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http://www.cpc.ncep.noaa.gov/products/Drought/Figures/index/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4997780" cy="646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64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xfrm>
            <a:off x="8763000" y="65532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11</a:t>
            </a:fld>
            <a:endParaRPr lang="en-US" altLang="en-US" sz="1400" dirty="0" smtClean="0"/>
          </a:p>
        </p:txBody>
      </p:sp>
      <p:sp>
        <p:nvSpPr>
          <p:cNvPr id="7171" name="TextBox 1"/>
          <p:cNvSpPr txBox="1">
            <a:spLocks noChangeArrowheads="1"/>
          </p:cNvSpPr>
          <p:nvPr/>
        </p:nvSpPr>
        <p:spPr bwMode="auto">
          <a:xfrm>
            <a:off x="5638800" y="11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latin typeface="Times New Roman" pitchFamily="18" charset="0"/>
              </a:rPr>
              <a:t>Recent US Temperatures</a:t>
            </a:r>
          </a:p>
        </p:txBody>
      </p:sp>
      <p:sp>
        <p:nvSpPr>
          <p:cNvPr id="7172" name="TextBox 2"/>
          <p:cNvSpPr txBox="1">
            <a:spLocks noChangeArrowheads="1"/>
          </p:cNvSpPr>
          <p:nvPr/>
        </p:nvSpPr>
        <p:spPr bwMode="auto">
          <a:xfrm>
            <a:off x="5105400" y="609600"/>
            <a:ext cx="40338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Overall April Mean T across the US was very cool (especially in the northern central states) across much of the country except in the southwest. </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But so </a:t>
            </a:r>
            <a:r>
              <a:rPr lang="en-US" altLang="en-US" sz="1600" dirty="0">
                <a:latin typeface="Times New Roman" pitchFamily="18" charset="0"/>
              </a:rPr>
              <a:t>far, </a:t>
            </a:r>
            <a:r>
              <a:rPr lang="en-US" altLang="en-US" sz="1600" dirty="0" smtClean="0">
                <a:latin typeface="Times New Roman" pitchFamily="18" charset="0"/>
              </a:rPr>
              <a:t>in May, warmth has </a:t>
            </a:r>
            <a:r>
              <a:rPr lang="en-US" altLang="en-US" sz="1600" dirty="0" err="1" smtClean="0">
                <a:latin typeface="Times New Roman" pitchFamily="18" charset="0"/>
              </a:rPr>
              <a:t>retunred</a:t>
            </a:r>
            <a:r>
              <a:rPr lang="en-US" altLang="en-US" sz="1600" dirty="0" smtClean="0">
                <a:latin typeface="Times New Roman" pitchFamily="18" charset="0"/>
              </a:rPr>
              <a:t> over large parts of the country. </a:t>
            </a:r>
            <a:endParaRPr lang="en-US" altLang="en-US" sz="1600" dirty="0">
              <a:latin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326" y="3322014"/>
            <a:ext cx="4285673" cy="315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descr="http://www.cpc.ncep.noaa.gov/products/tanal/30day/mean/20180430.30day.mean.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4642934"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sapps.nwcg.gov/afm/data/lg_fire/lg_fire_nifc_2018-05-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292" y="3657600"/>
            <a:ext cx="4713708" cy="2895600"/>
          </a:xfrm>
          <a:prstGeom prst="rect">
            <a:avLst/>
          </a:prstGeom>
          <a:noFill/>
          <a:extLst>
            <a:ext uri="{909E8E84-426E-40DD-AFC4-6F175D3DCCD1}">
              <a14:hiddenFill xmlns:a14="http://schemas.microsoft.com/office/drawing/2010/main">
                <a:solidFill>
                  <a:srgbClr val="FFFFFF"/>
                </a:solidFill>
              </a14:hiddenFill>
            </a:ext>
          </a:extLst>
        </p:spPr>
      </p:pic>
      <p:sp>
        <p:nvSpPr>
          <p:cNvPr id="9218" name="TextBox 1"/>
          <p:cNvSpPr txBox="1">
            <a:spLocks noChangeArrowheads="1"/>
          </p:cNvSpPr>
          <p:nvPr/>
        </p:nvSpPr>
        <p:spPr bwMode="auto">
          <a:xfrm>
            <a:off x="4297152" y="0"/>
            <a:ext cx="48468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400" dirty="0" smtClean="0">
                <a:latin typeface="Times New Roman" pitchFamily="18" charset="0"/>
              </a:rPr>
              <a:t>Most of the CA reservoirs </a:t>
            </a:r>
            <a:r>
              <a:rPr lang="en-US" altLang="en-US" sz="1400" u="sng" dirty="0" smtClean="0">
                <a:latin typeface="Times New Roman" pitchFamily="18" charset="0"/>
              </a:rPr>
              <a:t>continue to be at better than satisfactory levels</a:t>
            </a:r>
            <a:r>
              <a:rPr lang="en-US" altLang="en-US" sz="1400" dirty="0" smtClean="0">
                <a:latin typeface="Times New Roman" pitchFamily="18" charset="0"/>
              </a:rPr>
              <a:t>, except for the Lake Oroville near northern Sierra Nevada. East of central MT all the snow has melted, and there is no snow on the ground.</a:t>
            </a:r>
            <a:endParaRPr lang="en-US" altLang="en-US" sz="1400" dirty="0">
              <a:latin typeface="Times New Roman" pitchFamily="18" charset="0"/>
            </a:endParaRPr>
          </a:p>
        </p:txBody>
      </p:sp>
      <p:sp>
        <p:nvSpPr>
          <p:cNvPr id="2" name="Rectangle 1"/>
          <p:cNvSpPr/>
          <p:nvPr/>
        </p:nvSpPr>
        <p:spPr>
          <a:xfrm>
            <a:off x="4941291" y="6550223"/>
            <a:ext cx="2983509" cy="307777"/>
          </a:xfrm>
          <a:prstGeom prst="rect">
            <a:avLst/>
          </a:prstGeom>
        </p:spPr>
        <p:txBody>
          <a:bodyPr wrap="none">
            <a:spAutoFit/>
          </a:bodyPr>
          <a:lstStyle/>
          <a:p>
            <a:r>
              <a:rPr lang="en-US" sz="1400" dirty="0"/>
              <a:t>https://fsapps.nwcg.gov/afm/index.php</a:t>
            </a:r>
          </a:p>
        </p:txBody>
      </p:sp>
      <p:sp>
        <p:nvSpPr>
          <p:cNvPr id="3" name="Rectangle 2"/>
          <p:cNvSpPr/>
          <p:nvPr/>
        </p:nvSpPr>
        <p:spPr>
          <a:xfrm>
            <a:off x="76201" y="6550223"/>
            <a:ext cx="4648199" cy="307777"/>
          </a:xfrm>
          <a:prstGeom prst="rect">
            <a:avLst/>
          </a:prstGeom>
        </p:spPr>
        <p:txBody>
          <a:bodyPr wrap="square">
            <a:spAutoFit/>
          </a:bodyPr>
          <a:lstStyle/>
          <a:p>
            <a:r>
              <a:rPr lang="en-US" sz="1400" dirty="0"/>
              <a:t>http://cdec.water.ca.gov/cgi-progs/products/rescond.pdf</a:t>
            </a:r>
          </a:p>
        </p:txBody>
      </p:sp>
      <p:sp>
        <p:nvSpPr>
          <p:cNvPr id="4" name="TextBox 3"/>
          <p:cNvSpPr txBox="1"/>
          <p:nvPr/>
        </p:nvSpPr>
        <p:spPr>
          <a:xfrm>
            <a:off x="7772400" y="4171890"/>
            <a:ext cx="1143000" cy="400110"/>
          </a:xfrm>
          <a:prstGeom prst="rect">
            <a:avLst/>
          </a:prstGeom>
          <a:noFill/>
        </p:spPr>
        <p:txBody>
          <a:bodyPr wrap="square" rtlCol="0">
            <a:spAutoFit/>
          </a:bodyPr>
          <a:lstStyle/>
          <a:p>
            <a:r>
              <a:rPr lang="en-US" sz="2000" b="1" dirty="0" smtClean="0">
                <a:solidFill>
                  <a:srgbClr val="FF0000"/>
                </a:solidFill>
              </a:rPr>
              <a:t>FIRE</a:t>
            </a:r>
            <a:endParaRPr lang="en-US" sz="2000" b="1" dirty="0">
              <a:solidFill>
                <a:srgbClr val="FF0000"/>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412" y="2713112"/>
            <a:ext cx="2210988" cy="41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6509245" y="4419600"/>
            <a:ext cx="1339355"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descr="https://www.nohrsc.noaa.gov/snow_model/images/full/National/nsm_swe/201805/nsm_swe_2018051305_Natio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1848" y="951825"/>
            <a:ext cx="4732152" cy="270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76199"/>
            <a:ext cx="4297152" cy="647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105400" y="0"/>
            <a:ext cx="3810000" cy="534988"/>
          </a:xfrm>
        </p:spPr>
        <p:txBody>
          <a:bodyPr/>
          <a:lstStyle/>
          <a:p>
            <a:r>
              <a:rPr lang="en-US" altLang="en-US" sz="2800" dirty="0" smtClean="0"/>
              <a:t>Streamflow (USGS)</a:t>
            </a:r>
          </a:p>
        </p:txBody>
      </p:sp>
      <p:sp>
        <p:nvSpPr>
          <p:cNvPr id="12291" name="Slide Number Placeholder 3"/>
          <p:cNvSpPr>
            <a:spLocks noGrp="1"/>
          </p:cNvSpPr>
          <p:nvPr>
            <p:ph type="sldNum" sz="quarter" idx="12"/>
          </p:nvPr>
        </p:nvSpPr>
        <p:spPr>
          <a:xfrm>
            <a:off x="8763000" y="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9D3E67D-6992-482B-8B99-46C3D8C727D1}" type="slidenum">
              <a:rPr lang="en-US" altLang="en-US" sz="1400" smtClean="0"/>
              <a:pPr eaLnBrk="1" hangingPunct="1">
                <a:spcBef>
                  <a:spcPct val="0"/>
                </a:spcBef>
                <a:buFontTx/>
                <a:buNone/>
              </a:pPr>
              <a:t>13</a:t>
            </a:fld>
            <a:endParaRPr lang="en-US" altLang="en-US" sz="1400" smtClean="0"/>
          </a:p>
        </p:txBody>
      </p:sp>
      <p:pic>
        <p:nvPicPr>
          <p:cNvPr id="12292" name="Picture 9" descr="[color code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color code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color code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color code f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color code f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color code f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color code f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color code f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5"/>
          <p:cNvSpPr txBox="1">
            <a:spLocks noChangeArrowheads="1"/>
          </p:cNvSpPr>
          <p:nvPr/>
        </p:nvSpPr>
        <p:spPr bwMode="auto">
          <a:xfrm>
            <a:off x="4800600" y="792540"/>
            <a:ext cx="43513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The warming temps are melting the frozen ice and snow, which has resulted in increased streamflow in the northern high plains states.</a:t>
            </a:r>
          </a:p>
          <a:p>
            <a:pPr eaLnBrk="1" hangingPunct="1">
              <a:spcBef>
                <a:spcPct val="0"/>
              </a:spcBef>
            </a:pPr>
            <a:endParaRPr lang="en-US" altLang="en-US" sz="1600" dirty="0" smtClean="0">
              <a:latin typeface="Times New Roman" pitchFamily="18" charset="0"/>
            </a:endParaRPr>
          </a:p>
          <a:p>
            <a:pPr eaLnBrk="1" hangingPunct="1">
              <a:spcBef>
                <a:spcPct val="0"/>
              </a:spcBef>
            </a:pPr>
            <a:r>
              <a:rPr lang="en-US" altLang="en-US" sz="1600" dirty="0" smtClean="0">
                <a:latin typeface="Times New Roman" pitchFamily="18" charset="0"/>
              </a:rPr>
              <a:t>Worsened in south central and </a:t>
            </a:r>
            <a:r>
              <a:rPr lang="en-US" altLang="en-US" sz="1600" dirty="0">
                <a:latin typeface="Times New Roman" pitchFamily="18" charset="0"/>
              </a:rPr>
              <a:t>s</a:t>
            </a:r>
            <a:r>
              <a:rPr lang="en-US" altLang="en-US" sz="1600" dirty="0" smtClean="0">
                <a:latin typeface="Times New Roman" pitchFamily="18" charset="0"/>
              </a:rPr>
              <a:t>outh western states, but  better in the southeast and along the Atlantic coastal states.</a:t>
            </a:r>
          </a:p>
        </p:txBody>
      </p:sp>
      <p:pic>
        <p:nvPicPr>
          <p:cNvPr id="12301" name="Picture 31" descr="map lege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952750"/>
            <a:ext cx="47855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1"/>
          <p:cNvSpPr txBox="1">
            <a:spLocks noChangeArrowheads="1"/>
          </p:cNvSpPr>
          <p:nvPr/>
        </p:nvSpPr>
        <p:spPr bwMode="auto">
          <a:xfrm>
            <a:off x="4920895" y="3576935"/>
            <a:ext cx="4179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FF0000"/>
                </a:solidFill>
                <a:latin typeface="Times New Roman" pitchFamily="18" charset="0"/>
              </a:rPr>
              <a:t>Map shows only  below normal </a:t>
            </a:r>
            <a:r>
              <a:rPr lang="en-US" altLang="en-US" sz="1200" b="1" u="sng" dirty="0">
                <a:solidFill>
                  <a:srgbClr val="FF0000"/>
                </a:solidFill>
                <a:latin typeface="Times New Roman" pitchFamily="18" charset="0"/>
              </a:rPr>
              <a:t>7-day average streamflow </a:t>
            </a:r>
            <a:r>
              <a:rPr lang="en-US" altLang="en-US" sz="1200" b="1" dirty="0">
                <a:solidFill>
                  <a:srgbClr val="FF0000"/>
                </a:solidFill>
                <a:latin typeface="Times New Roman" pitchFamily="18" charset="0"/>
              </a:rPr>
              <a:t>compared to historical streamflow for the day of </a:t>
            </a:r>
            <a:r>
              <a:rPr lang="en-US" altLang="en-US" sz="1200" b="1" dirty="0" smtClean="0">
                <a:solidFill>
                  <a:srgbClr val="FF0000"/>
                </a:solidFill>
                <a:latin typeface="Times New Roman" pitchFamily="18" charset="0"/>
              </a:rPr>
              <a:t>year.</a:t>
            </a:r>
            <a:endParaRPr lang="en-US" altLang="en-US" sz="1200" dirty="0">
              <a:solidFill>
                <a:srgbClr val="FF0000"/>
              </a:solidFill>
              <a:latin typeface="Times New Roman" pitchFamily="18" charset="0"/>
            </a:endParaRPr>
          </a:p>
        </p:txBody>
      </p:sp>
      <p:pic>
        <p:nvPicPr>
          <p:cNvPr id="12306"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6200775"/>
            <a:ext cx="417988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69309" y="4048780"/>
            <a:ext cx="2131473" cy="523220"/>
          </a:xfrm>
          <a:prstGeom prst="rect">
            <a:avLst/>
          </a:prstGeom>
          <a:noFill/>
        </p:spPr>
        <p:txBody>
          <a:bodyPr wrap="square" rtlCol="0">
            <a:spAutoFit/>
          </a:bodyPr>
          <a:lstStyle/>
          <a:p>
            <a:pPr algn="ctr"/>
            <a:r>
              <a:rPr lang="en-US" sz="1400" dirty="0" smtClean="0">
                <a:solidFill>
                  <a:srgbClr val="FF0000"/>
                </a:solidFill>
              </a:rPr>
              <a:t>One month ago (left)  &amp; Now (below)</a:t>
            </a:r>
            <a:endParaRPr lang="en-US" sz="1400" dirty="0">
              <a:solidFill>
                <a:srgbClr val="FF0000"/>
              </a:solidFill>
            </a:endParaRPr>
          </a:p>
        </p:txBody>
      </p:sp>
      <p:pic>
        <p:nvPicPr>
          <p:cNvPr id="3" name="Picture 2" descr="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
            <a:ext cx="4724400" cy="29642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low normal 7-day average streamflow condition ma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29200" y="3999614"/>
            <a:ext cx="2086101" cy="13343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3810000"/>
            <a:ext cx="4765066"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ow normal 7-day average streamflow condition ma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15301" y="4785026"/>
            <a:ext cx="2028699" cy="1297668"/>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flipH="1">
            <a:off x="1562100" y="533400"/>
            <a:ext cx="114300" cy="388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81400" y="1981200"/>
            <a:ext cx="0" cy="388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81400" y="1482118"/>
            <a:ext cx="152400" cy="49908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8686800" y="6553200"/>
            <a:ext cx="44796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2817CA4-6823-4FAC-A1F5-F61DE3996292}" type="slidenum">
              <a:rPr lang="en-US" altLang="en-US" sz="1400" smtClean="0"/>
              <a:pPr eaLnBrk="1" hangingPunct="1">
                <a:spcBef>
                  <a:spcPct val="0"/>
                </a:spcBef>
                <a:buFontTx/>
                <a:buNone/>
              </a:pPr>
              <a:t>14</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1303814883"/>
              </p:ext>
            </p:extLst>
          </p:nvPr>
        </p:nvGraphicFramePr>
        <p:xfrm>
          <a:off x="457200" y="289560"/>
          <a:ext cx="8305800" cy="6217920"/>
        </p:xfrm>
        <a:graphic>
          <a:graphicData uri="http://schemas.openxmlformats.org/drawingml/2006/table">
            <a:tbl>
              <a:tblPr/>
              <a:tblGrid>
                <a:gridCol w="8305800"/>
              </a:tblGrid>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EL NIÑO/SOUTHERN OSCILLATION (ENSO)</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DIAGNOSTIC DISCUSSION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5621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verdana,arial,serif"/>
                          <a:cs typeface="Arial" pitchFamily="34" charset="0"/>
                        </a:rPr>
                        <a:t>issued by</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2000" b="0" i="0" u="none" strike="noStrike" cap="none" normalizeH="0" baseline="0" dirty="0" smtClean="0">
                          <a:ln>
                            <a:noFill/>
                          </a:ln>
                          <a:solidFill>
                            <a:schemeClr val="tx1"/>
                          </a:solidFill>
                          <a:effectLst/>
                          <a:latin typeface="Arial" pitchFamily="34" charset="0"/>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CLIMATE PREDICTION CENTER/NCEP/NWS</a:t>
                      </a:r>
                      <a:br>
                        <a:rPr kumimoji="0" lang="en-US" altLang="en-US" sz="2000" b="0" i="0" u="none" strike="noStrike" cap="none" normalizeH="0" baseline="0" dirty="0" smtClean="0">
                          <a:ln>
                            <a:noFill/>
                          </a:ln>
                          <a:solidFill>
                            <a:schemeClr val="tx1"/>
                          </a:solidFill>
                          <a:effectLst/>
                          <a:latin typeface="verdana,arial,serif"/>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and the International Research Institute for Climate and Society</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FF0000"/>
                          </a:solidFill>
                          <a:effectLst/>
                          <a:latin typeface="verdana,arial,serif"/>
                          <a:cs typeface="Arial" pitchFamily="34" charset="0"/>
                        </a:rPr>
                        <a:t>12  May  2018</a:t>
                      </a:r>
                      <a:endParaRPr kumimoji="0" lang="en-US" altLang="en-US" sz="2000" b="1" i="0" u="sng"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762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ENSO Alert System Status: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verdana,arial,serif"/>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0" u="sng" kern="1200" dirty="0" smtClean="0">
                          <a:solidFill>
                            <a:schemeClr val="accent2"/>
                          </a:solidFill>
                          <a:effectLst/>
                          <a:latin typeface="Arial" pitchFamily="34" charset="0"/>
                          <a:ea typeface="+mn-ea"/>
                          <a:cs typeface="+mn-cs"/>
                        </a:rPr>
                        <a:t>Final La Niña Advisory</a:t>
                      </a:r>
                      <a:r>
                        <a:rPr kumimoji="0" lang="en-US" altLang="en-US" sz="2000" b="1" i="0" u="none" strike="noStrike" cap="none" normalizeH="0" baseline="0" dirty="0" smtClean="0">
                          <a:ln>
                            <a:noFill/>
                          </a:ln>
                          <a:solidFill>
                            <a:srgbClr val="0033CC"/>
                          </a:solidFill>
                          <a:effectLst/>
                          <a:latin typeface="verdana,arial,serif"/>
                          <a:cs typeface="Arial" pitchFamily="34" charset="0"/>
                        </a:rPr>
                        <a:t> !!</a:t>
                      </a:r>
                      <a:endParaRPr kumimoji="0" lang="en-US" altLang="en-US" sz="2000" b="0" i="0" u="none" strike="noStrike" cap="none" normalizeH="0" baseline="0" dirty="0" smtClean="0">
                        <a:ln>
                          <a:noFill/>
                        </a:ln>
                        <a:solidFill>
                          <a:srgbClr val="0033CC"/>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2573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eaLnBrk="1" hangingPunct="1">
                        <a:spcBef>
                          <a:spcPct val="50000"/>
                        </a:spcBef>
                        <a:buClrTx/>
                        <a:buSzTx/>
                        <a:buFont typeface="Wingdings 2" pitchFamily="18" charset="2"/>
                        <a:buNone/>
                      </a:pPr>
                      <a:r>
                        <a:rPr kumimoji="0" lang="en-US" altLang="en-US" sz="2000" b="0" i="0" u="sng" strike="noStrike" cap="none" normalizeH="0" baseline="0" dirty="0" smtClean="0">
                          <a:ln>
                            <a:noFill/>
                          </a:ln>
                          <a:solidFill>
                            <a:schemeClr val="tx1"/>
                          </a:solidFill>
                          <a:effectLst/>
                          <a:latin typeface="verdana,arial"/>
                          <a:cs typeface="Arial" pitchFamily="34" charset="0"/>
                        </a:rPr>
                        <a:t>Synopsis:</a:t>
                      </a:r>
                      <a:r>
                        <a:rPr kumimoji="0" lang="en-US" altLang="en-US" sz="2000" b="0" i="0" u="none" strike="noStrike" cap="none" normalizeH="0" baseline="0" dirty="0" smtClean="0">
                          <a:ln>
                            <a:noFill/>
                          </a:ln>
                          <a:solidFill>
                            <a:schemeClr val="tx1"/>
                          </a:solidFill>
                          <a:effectLst/>
                          <a:latin typeface="verdana,arial"/>
                          <a:cs typeface="Arial" pitchFamily="34" charset="0"/>
                        </a:rPr>
                        <a:t> </a:t>
                      </a:r>
                      <a:r>
                        <a:rPr kumimoji="0" lang="en-US" altLang="en-US" sz="1600" b="1" i="0" u="none" strike="noStrike" cap="none" normalizeH="0" baseline="0" dirty="0" smtClean="0">
                          <a:ln>
                            <a:noFill/>
                          </a:ln>
                          <a:solidFill>
                            <a:srgbClr val="0033CC"/>
                          </a:solidFill>
                          <a:effectLst/>
                          <a:latin typeface="Trebuchet MS" pitchFamily="34" charset="0"/>
                          <a:cs typeface="Arial" pitchFamily="34" charset="0"/>
                        </a:rPr>
                        <a:t>ENSO-neutral</a:t>
                      </a:r>
                      <a:r>
                        <a:rPr lang="en-US" altLang="en-US" sz="1600" b="1" dirty="0" smtClean="0">
                          <a:solidFill>
                            <a:srgbClr val="0033CC"/>
                          </a:solidFill>
                          <a:latin typeface="Trebuchet MS" pitchFamily="34" charset="0"/>
                        </a:rPr>
                        <a:t> </a:t>
                      </a:r>
                      <a:r>
                        <a:rPr lang="en-US" altLang="en-US" sz="1600" b="1" dirty="0" smtClean="0">
                          <a:solidFill>
                            <a:srgbClr val="0033CC"/>
                          </a:solidFill>
                          <a:latin typeface="Trebuchet MS" pitchFamily="34" charset="0"/>
                          <a:cs typeface="Arial" pitchFamily="34" charset="0"/>
                        </a:rPr>
                        <a:t>conditions are present.*  </a:t>
                      </a:r>
                    </a:p>
                    <a:p>
                      <a:pPr eaLnBrk="1" hangingPunct="1">
                        <a:spcBef>
                          <a:spcPct val="50000"/>
                        </a:spcBef>
                        <a:buClrTx/>
                        <a:buSzTx/>
                        <a:buFont typeface="Wingdings 2" pitchFamily="18" charset="2"/>
                        <a:buNone/>
                      </a:pPr>
                      <a:r>
                        <a:rPr lang="en-US" altLang="en-US" sz="1600" b="1" dirty="0" smtClean="0">
                          <a:solidFill>
                            <a:srgbClr val="0033CC"/>
                          </a:solidFill>
                          <a:latin typeface="+mj-lt"/>
                          <a:cs typeface="Arial" pitchFamily="34" charset="0"/>
                        </a:rPr>
                        <a:t>Equatorial sea surface temperatures (SSTs) are near-to-below average across the east-central and eastern Pacific Ocean.</a:t>
                      </a:r>
                    </a:p>
                    <a:p>
                      <a:pPr eaLnBrk="1" hangingPunct="1">
                        <a:spcBef>
                          <a:spcPct val="50000"/>
                        </a:spcBef>
                        <a:buClrTx/>
                        <a:buSzTx/>
                        <a:buFont typeface="Wingdings 2" pitchFamily="18" charset="2"/>
                        <a:buNone/>
                      </a:pPr>
                      <a:r>
                        <a:rPr lang="en-US" altLang="en-US" sz="1600" b="1" dirty="0" smtClean="0">
                          <a:solidFill>
                            <a:srgbClr val="0033CC"/>
                          </a:solidFill>
                          <a:latin typeface="+mj-lt"/>
                        </a:rPr>
                        <a:t>ENSO-neutral is favored through September-November 2018, with the possibility of El Niño nearing 50% by Northern Hemisphere winter 2018-19</a:t>
                      </a:r>
                      <a:r>
                        <a:rPr lang="en-US" altLang="en-US" sz="1600" b="1" dirty="0" smtClean="0">
                          <a:solidFill>
                            <a:srgbClr val="0033CC"/>
                          </a:solidFill>
                          <a:latin typeface="Trebuchet MS" pitchFamily="34" charset="0"/>
                        </a:rPr>
                        <a:t>.</a:t>
                      </a:r>
                      <a:endParaRPr lang="en-US" altLang="en-US" sz="1600" b="1" dirty="0" smtClean="0">
                        <a:solidFill>
                          <a:srgbClr val="0033CC"/>
                        </a:solidFill>
                        <a:latin typeface="Trebuchet MS"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8686800" y="6557962"/>
            <a:ext cx="457200" cy="30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53EABD1-E029-4830-B240-4C69B4CE6361}" type="slidenum">
              <a:rPr lang="en-US" altLang="en-US" sz="1400" smtClean="0"/>
              <a:pPr eaLnBrk="1" hangingPunct="1">
                <a:spcBef>
                  <a:spcPct val="0"/>
                </a:spcBef>
                <a:buFontTx/>
                <a:buNone/>
              </a:pPr>
              <a:t>15</a:t>
            </a:fld>
            <a:endParaRPr lang="en-US" altLang="en-US" sz="1400" dirty="0" smtClean="0"/>
          </a:p>
        </p:txBody>
      </p:sp>
      <p:pic>
        <p:nvPicPr>
          <p:cNvPr id="18435" name="Picture 3" descr="http://www.cpc.ncep.noaa.gov/www_images/ENSO_by_season_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ChangeArrowheads="1"/>
          </p:cNvSpPr>
          <p:nvPr/>
        </p:nvSpPr>
        <p:spPr bwMode="auto">
          <a:xfrm>
            <a:off x="28575" y="6505575"/>
            <a:ext cx="599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latin typeface="Times New Roman" pitchFamily="18" charset="0"/>
              </a:rPr>
              <a:t>http://www.cpc.ncep.noaa.gov/products/analysis_monitoring/ensostuff/ensoyears.shtml</a:t>
            </a:r>
          </a:p>
        </p:txBody>
      </p:sp>
      <p:cxnSp>
        <p:nvCxnSpPr>
          <p:cNvPr id="3" name="Straight Arrow Connector 2"/>
          <p:cNvCxnSpPr/>
          <p:nvPr/>
        </p:nvCxnSpPr>
        <p:spPr>
          <a:xfrm flipV="1">
            <a:off x="2133600" y="5562600"/>
            <a:ext cx="0" cy="552888"/>
          </a:xfrm>
          <a:prstGeom prst="straightConnector1">
            <a:avLst/>
          </a:prstGeom>
          <a:ln w="158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305175" y="5683872"/>
            <a:ext cx="3095625" cy="369332"/>
          </a:xfrm>
          <a:prstGeom prst="rect">
            <a:avLst/>
          </a:prstGeom>
          <a:noFill/>
        </p:spPr>
        <p:txBody>
          <a:bodyPr wrap="square" rtlCol="0">
            <a:spAutoFit/>
          </a:bodyPr>
          <a:lstStyle/>
          <a:p>
            <a:r>
              <a:rPr lang="en-US" dirty="0" smtClean="0"/>
              <a:t>La Nina out, but effects linger</a:t>
            </a:r>
            <a:r>
              <a:rPr lang="en-US" dirty="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399"/>
            <a:ext cx="8077200" cy="268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p:cNvPicPr>
          <p:nvPr/>
        </p:nvPicPr>
        <p:blipFill>
          <a:blip r:embed="rId2">
            <a:extLst>
              <a:ext uri="{28A0092B-C50C-407E-A947-70E740481C1C}">
                <a14:useLocalDpi xmlns:a14="http://schemas.microsoft.com/office/drawing/2010/main" val="0"/>
              </a:ext>
            </a:extLst>
          </a:blip>
          <a:srcRect l="7552" t="5000" r="8630" b="10834"/>
          <a:stretch>
            <a:fillRect/>
          </a:stretch>
        </p:blipFill>
        <p:spPr bwMode="auto">
          <a:xfrm>
            <a:off x="152400" y="838200"/>
            <a:ext cx="3886200" cy="518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8" name="Slide Number Placeholder 3"/>
          <p:cNvSpPr>
            <a:spLocks noGrp="1"/>
          </p:cNvSpPr>
          <p:nvPr>
            <p:ph type="sldNum" sz="quarter" idx="12"/>
          </p:nvPr>
        </p:nvSpPr>
        <p:spPr>
          <a:xfrm>
            <a:off x="8382000" y="6534150"/>
            <a:ext cx="6858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C526022-F0BE-4BFF-A923-CA25245AC1F9}" type="slidenum">
              <a:rPr lang="en-US" altLang="en-US" sz="1400" smtClean="0"/>
              <a:pPr eaLnBrk="1" hangingPunct="1">
                <a:spcBef>
                  <a:spcPct val="0"/>
                </a:spcBef>
                <a:buFontTx/>
                <a:buNone/>
              </a:pPr>
              <a:t>16</a:t>
            </a:fld>
            <a:endParaRPr lang="en-US" altLang="en-US" sz="1400" dirty="0" smtClean="0"/>
          </a:p>
        </p:txBody>
      </p:sp>
      <p:sp>
        <p:nvSpPr>
          <p:cNvPr id="19459" name="TextBox 1"/>
          <p:cNvSpPr txBox="1">
            <a:spLocks noChangeArrowheads="1"/>
          </p:cNvSpPr>
          <p:nvPr/>
        </p:nvSpPr>
        <p:spPr bwMode="auto">
          <a:xfrm>
            <a:off x="228600" y="1524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latin typeface="Times New Roman" pitchFamily="18" charset="0"/>
              </a:rPr>
              <a:t>Latest values of SST indices in the various Nino Regions.</a:t>
            </a:r>
          </a:p>
        </p:txBody>
      </p:sp>
      <p:sp>
        <p:nvSpPr>
          <p:cNvPr id="19460" name="Rectangle 1"/>
          <p:cNvSpPr>
            <a:spLocks noChangeArrowheads="1"/>
          </p:cNvSpPr>
          <p:nvPr/>
        </p:nvSpPr>
        <p:spPr bwMode="auto">
          <a:xfrm>
            <a:off x="198438" y="6069013"/>
            <a:ext cx="3992562" cy="46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01000"/>
              </a:lnSpc>
              <a:spcBef>
                <a:spcPct val="0"/>
              </a:spcBef>
              <a:buClr>
                <a:srgbClr val="000000"/>
              </a:buClr>
              <a:buNone/>
            </a:pPr>
            <a:r>
              <a:rPr lang="en-US" altLang="en-US" sz="1200" dirty="0" smtClean="0">
                <a:latin typeface="Verdana" pitchFamily="34" charset="0"/>
                <a:sym typeface="Verdana" pitchFamily="34" charset="0"/>
              </a:rPr>
              <a:t>Equatorial SST’s are at near to slightly below normal levels in all three ocean basins. </a:t>
            </a:r>
            <a:endParaRPr lang="en-US" altLang="en-US" sz="1200" dirty="0">
              <a:latin typeface="Verdana" pitchFamily="34" charset="0"/>
              <a:sym typeface="Verdana" pitchFamily="34" charset="0"/>
            </a:endParaRPr>
          </a:p>
        </p:txBody>
      </p:sp>
      <p:sp>
        <p:nvSpPr>
          <p:cNvPr id="19461" name="Rectangle 6"/>
          <p:cNvSpPr>
            <a:spLocks noChangeArrowheads="1"/>
          </p:cNvSpPr>
          <p:nvPr/>
        </p:nvSpPr>
        <p:spPr bwMode="auto">
          <a:xfrm>
            <a:off x="4564063" y="76200"/>
            <a:ext cx="4503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400" dirty="0">
              <a:latin typeface="Times New Roman" pitchFamily="18" charset="0"/>
            </a:endParaRPr>
          </a:p>
        </p:txBody>
      </p:sp>
      <p:sp>
        <p:nvSpPr>
          <p:cNvPr id="19462" name="Rectangle 13"/>
          <p:cNvSpPr>
            <a:spLocks noChangeArrowheads="1"/>
          </p:cNvSpPr>
          <p:nvPr/>
        </p:nvSpPr>
        <p:spPr bwMode="auto">
          <a:xfrm>
            <a:off x="4343400" y="376535"/>
            <a:ext cx="47243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dirty="0" smtClean="0">
                <a:latin typeface="Times New Roman" pitchFamily="18" charset="0"/>
              </a:rPr>
              <a:t>The sub surface heat </a:t>
            </a:r>
            <a:r>
              <a:rPr lang="en-US" altLang="en-US" sz="1600" dirty="0" err="1" smtClean="0">
                <a:latin typeface="Times New Roman" pitchFamily="18" charset="0"/>
              </a:rPr>
              <a:t>anom</a:t>
            </a:r>
            <a:r>
              <a:rPr lang="en-US" altLang="en-US" sz="1600" dirty="0" smtClean="0">
                <a:latin typeface="Times New Roman" pitchFamily="18" charset="0"/>
              </a:rPr>
              <a:t> is well in the +</a:t>
            </a:r>
            <a:r>
              <a:rPr lang="en-US" altLang="en-US" sz="1600" dirty="0" err="1" smtClean="0">
                <a:latin typeface="Times New Roman" pitchFamily="18" charset="0"/>
              </a:rPr>
              <a:t>ve</a:t>
            </a:r>
            <a:r>
              <a:rPr lang="en-US" altLang="en-US" sz="1600" dirty="0" smtClean="0">
                <a:latin typeface="Times New Roman" pitchFamily="18" charset="0"/>
              </a:rPr>
              <a:t> territory! .</a:t>
            </a:r>
            <a:endParaRPr lang="en-US" altLang="en-US" sz="1600" dirty="0">
              <a:latin typeface="Times New Roman" pitchFamily="18" charset="0"/>
            </a:endParaRPr>
          </a:p>
        </p:txBody>
      </p:sp>
      <p:sp>
        <p:nvSpPr>
          <p:cNvPr id="3" name="Rounded Rectangle 2"/>
          <p:cNvSpPr/>
          <p:nvPr/>
        </p:nvSpPr>
        <p:spPr>
          <a:xfrm>
            <a:off x="3505200" y="1295400"/>
            <a:ext cx="381000" cy="441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48400" y="1856601"/>
            <a:ext cx="1600200" cy="276999"/>
          </a:xfrm>
          <a:prstGeom prst="rect">
            <a:avLst/>
          </a:prstGeom>
          <a:noFill/>
        </p:spPr>
        <p:txBody>
          <a:bodyPr wrap="square" rtlCol="0">
            <a:spAutoFit/>
          </a:bodyPr>
          <a:lstStyle/>
          <a:p>
            <a:r>
              <a:rPr lang="en-US" sz="1200" dirty="0" smtClean="0"/>
              <a:t>Relatively short lived! </a:t>
            </a:r>
            <a:endParaRPr lang="en-US" sz="1200" dirty="0"/>
          </a:p>
        </p:txBody>
      </p:sp>
      <p:pic>
        <p:nvPicPr>
          <p:cNvPr id="15" name="Picture 14"/>
          <p:cNvPicPr>
            <a:picLocks/>
          </p:cNvPicPr>
          <p:nvPr/>
        </p:nvPicPr>
        <p:blipFill>
          <a:blip r:embed="rId3">
            <a:extLst>
              <a:ext uri="{28A0092B-C50C-407E-A947-70E740481C1C}">
                <a14:useLocalDpi xmlns:a14="http://schemas.microsoft.com/office/drawing/2010/main" val="0"/>
              </a:ext>
            </a:extLst>
          </a:blip>
          <a:srcRect l="4315" t="5000" r="6471" b="58333"/>
          <a:stretch>
            <a:fillRect/>
          </a:stretch>
        </p:blipFill>
        <p:spPr bwMode="auto">
          <a:xfrm>
            <a:off x="4343400" y="685800"/>
            <a:ext cx="4724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p:cNvPicPr>
          <p:nvPr/>
        </p:nvPicPr>
        <p:blipFill>
          <a:blip r:embed="rId4">
            <a:extLst>
              <a:ext uri="{28A0092B-C50C-407E-A947-70E740481C1C}">
                <a14:useLocalDpi xmlns:a14="http://schemas.microsoft.com/office/drawing/2010/main" val="0"/>
              </a:ext>
            </a:extLst>
          </a:blip>
          <a:srcRect l="6471" t="2499" r="6471" b="58333"/>
          <a:stretch>
            <a:fillRect/>
          </a:stretch>
        </p:blipFill>
        <p:spPr bwMode="auto">
          <a:xfrm>
            <a:off x="4343400" y="3733799"/>
            <a:ext cx="4724400" cy="25679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7239000" y="2667000"/>
            <a:ext cx="533400" cy="0"/>
          </a:xfrm>
          <a:prstGeom prst="straightConnector1">
            <a:avLst/>
          </a:prstGeom>
          <a:ln>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924800" y="12954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6BD1C32-DD72-4C3C-9C99-10BF0BD26BA6}" type="slidenum">
              <a:rPr lang="en-US" altLang="en-US" sz="1400" smtClean="0"/>
              <a:pPr eaLnBrk="1" hangingPunct="1">
                <a:spcBef>
                  <a:spcPct val="0"/>
                </a:spcBef>
                <a:buFontTx/>
                <a:buNone/>
              </a:pPr>
              <a:t>17</a:t>
            </a:fld>
            <a:endParaRPr lang="en-US" altLang="en-US" sz="1400" smtClean="0"/>
          </a:p>
        </p:txBody>
      </p:sp>
      <p:sp>
        <p:nvSpPr>
          <p:cNvPr id="20483" name="TextBox 1"/>
          <p:cNvSpPr txBox="1">
            <a:spLocks noChangeArrowheads="1"/>
          </p:cNvSpPr>
          <p:nvPr/>
        </p:nvSpPr>
        <p:spPr bwMode="auto">
          <a:xfrm>
            <a:off x="244475" y="45720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Apr  </a:t>
            </a:r>
            <a:r>
              <a:rPr lang="en-US" altLang="en-US" sz="1800" dirty="0">
                <a:latin typeface="Times New Roman" pitchFamily="18" charset="0"/>
              </a:rPr>
              <a:t>CPC/IRI forecast</a:t>
            </a:r>
          </a:p>
        </p:txBody>
      </p:sp>
      <p:sp>
        <p:nvSpPr>
          <p:cNvPr id="20484" name="TextBox 11"/>
          <p:cNvSpPr txBox="1">
            <a:spLocks noChangeArrowheads="1"/>
          </p:cNvSpPr>
          <p:nvPr/>
        </p:nvSpPr>
        <p:spPr bwMode="auto">
          <a:xfrm>
            <a:off x="9525" y="0"/>
            <a:ext cx="441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latin typeface="Times New Roman" pitchFamily="18" charset="0"/>
              </a:rPr>
              <a:t>ENSO Forecasts</a:t>
            </a:r>
          </a:p>
        </p:txBody>
      </p:sp>
      <p:sp>
        <p:nvSpPr>
          <p:cNvPr id="20489" name="TextBox 1"/>
          <p:cNvSpPr txBox="1">
            <a:spLocks noChangeArrowheads="1"/>
          </p:cNvSpPr>
          <p:nvPr/>
        </p:nvSpPr>
        <p:spPr bwMode="auto">
          <a:xfrm>
            <a:off x="4953000" y="2982912"/>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NMME </a:t>
            </a:r>
            <a:r>
              <a:rPr lang="en-US" altLang="en-US" sz="1800" dirty="0" smtClean="0">
                <a:latin typeface="Times New Roman" pitchFamily="18" charset="0"/>
              </a:rPr>
              <a:t>Models’ – Nino 3.4 forecasts</a:t>
            </a:r>
            <a:endParaRPr lang="en-US" altLang="en-US" sz="1800" dirty="0">
              <a:latin typeface="Times New Roman" pitchFamily="18" charset="0"/>
            </a:endParaRPr>
          </a:p>
        </p:txBody>
      </p:sp>
      <p:sp>
        <p:nvSpPr>
          <p:cNvPr id="14" name="TextBox 1"/>
          <p:cNvSpPr txBox="1">
            <a:spLocks noChangeArrowheads="1"/>
          </p:cNvSpPr>
          <p:nvPr/>
        </p:nvSpPr>
        <p:spPr bwMode="auto">
          <a:xfrm>
            <a:off x="0" y="3668712"/>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May  </a:t>
            </a:r>
            <a:r>
              <a:rPr lang="en-US" altLang="en-US" sz="1800" dirty="0">
                <a:latin typeface="Times New Roman" pitchFamily="18" charset="0"/>
              </a:rPr>
              <a:t>CPC/IRI forecast</a:t>
            </a:r>
          </a:p>
        </p:txBody>
      </p:sp>
      <p:sp>
        <p:nvSpPr>
          <p:cNvPr id="2" name="TextBox 1"/>
          <p:cNvSpPr txBox="1"/>
          <p:nvPr/>
        </p:nvSpPr>
        <p:spPr>
          <a:xfrm>
            <a:off x="4648200" y="5943600"/>
            <a:ext cx="4477616" cy="923330"/>
          </a:xfrm>
          <a:prstGeom prst="rect">
            <a:avLst/>
          </a:prstGeom>
          <a:noFill/>
        </p:spPr>
        <p:txBody>
          <a:bodyPr wrap="square" rtlCol="0">
            <a:spAutoFit/>
          </a:bodyPr>
          <a:lstStyle/>
          <a:p>
            <a:r>
              <a:rPr lang="en-US" u="sng" dirty="0" smtClean="0"/>
              <a:t>For Next/upcoming winter: Chance of </a:t>
            </a:r>
            <a:r>
              <a:rPr lang="en-US" u="sng" dirty="0" err="1" smtClean="0"/>
              <a:t>ElNino</a:t>
            </a:r>
            <a:r>
              <a:rPr lang="en-US" u="sng" dirty="0" smtClean="0"/>
              <a:t> is Fifty/Fifty!! Until then neutral conditions?  Or possibly early El Nino conditions?</a:t>
            </a:r>
            <a:endParaRPr lang="en-US" u="sng" dirty="0"/>
          </a:p>
        </p:txBody>
      </p:sp>
      <p:pic>
        <p:nvPicPr>
          <p:cNvPr id="15" name="Picture 1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28610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s://iri.columbia.edu/wp-content/uploads/2018/04/fig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4343400" cy="2819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7010400" y="1143000"/>
            <a:ext cx="228600" cy="31242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4343400" cy="2667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048000"/>
            <a:ext cx="4495800" cy="26233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H="1" flipV="1">
            <a:off x="2819400" y="5943600"/>
            <a:ext cx="1752601" cy="381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7600" y="76200"/>
            <a:ext cx="1752600" cy="1447800"/>
          </a:xfrm>
        </p:spPr>
        <p:txBody>
          <a:bodyPr/>
          <a:lstStyle/>
          <a:p>
            <a:r>
              <a:rPr lang="en-US" altLang="en-US" sz="2800" smtClean="0"/>
              <a:t> </a:t>
            </a:r>
            <a:r>
              <a:rPr lang="en-US" altLang="en-US" sz="2400" smtClean="0"/>
              <a:t>NMME     T &amp; P</a:t>
            </a:r>
            <a:br>
              <a:rPr lang="en-US" altLang="en-US" sz="2400" smtClean="0"/>
            </a:br>
            <a:r>
              <a:rPr lang="en-US" altLang="en-US" sz="2400" smtClean="0"/>
              <a:t>EnsMean forecasts</a:t>
            </a:r>
          </a:p>
        </p:txBody>
      </p:sp>
      <p:sp>
        <p:nvSpPr>
          <p:cNvPr id="21507" name="Rectangle 1"/>
          <p:cNvSpPr>
            <a:spLocks noChangeArrowheads="1"/>
          </p:cNvSpPr>
          <p:nvPr/>
        </p:nvSpPr>
        <p:spPr bwMode="auto">
          <a:xfrm>
            <a:off x="4343400" y="1981200"/>
            <a:ext cx="607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smtClean="0">
                <a:latin typeface="Times New Roman" pitchFamily="18" charset="0"/>
              </a:rPr>
              <a:t>June</a:t>
            </a:r>
            <a:endParaRPr lang="en-US" altLang="en-US" sz="1800" dirty="0">
              <a:latin typeface="Times New Roman" pitchFamily="18" charset="0"/>
            </a:endParaRPr>
          </a:p>
        </p:txBody>
      </p:sp>
      <p:sp>
        <p:nvSpPr>
          <p:cNvPr id="21508" name="Rectangle 2"/>
          <p:cNvSpPr>
            <a:spLocks noChangeArrowheads="1"/>
          </p:cNvSpPr>
          <p:nvPr/>
        </p:nvSpPr>
        <p:spPr bwMode="auto">
          <a:xfrm>
            <a:off x="4191000" y="4278868"/>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JJA</a:t>
            </a:r>
            <a:endParaRPr lang="en-US" altLang="en-US" sz="1800" dirty="0">
              <a:latin typeface="Times New Roman" pitchFamily="18" charset="0"/>
            </a:endParaRPr>
          </a:p>
        </p:txBody>
      </p:sp>
      <p:sp>
        <p:nvSpPr>
          <p:cNvPr id="21509" name="TextBox 3"/>
          <p:cNvSpPr txBox="1">
            <a:spLocks noChangeArrowheads="1"/>
          </p:cNvSpPr>
          <p:nvPr/>
        </p:nvSpPr>
        <p:spPr bwMode="auto">
          <a:xfrm>
            <a:off x="0" y="5968425"/>
            <a:ext cx="9115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600" dirty="0" smtClean="0">
                <a:latin typeface="Times New Roman" pitchFamily="18" charset="0"/>
              </a:rPr>
              <a:t>The La Nina has officially ended and tropical equatorial Pacific is in neutral conditions. T forecasts over US is characterized by general warmth/trend across the country (&gt;80% in the west!). Above normal </a:t>
            </a:r>
            <a:r>
              <a:rPr lang="en-US" altLang="en-US" sz="1600" dirty="0" err="1" smtClean="0">
                <a:latin typeface="Times New Roman" pitchFamily="18" charset="0"/>
              </a:rPr>
              <a:t>precip</a:t>
            </a:r>
            <a:r>
              <a:rPr lang="en-US" altLang="en-US" sz="1600" dirty="0" smtClean="0">
                <a:latin typeface="Times New Roman" pitchFamily="18" charset="0"/>
              </a:rPr>
              <a:t> over southern CA and vicinity in summer is very interesting.  But ?? (see next slide) where is this coming from?</a:t>
            </a:r>
            <a:endParaRPr lang="en-US" altLang="en-US" sz="1600" dirty="0">
              <a:latin typeface="Times New Roman" pitchFamily="18" charset="0"/>
            </a:endParaRPr>
          </a:p>
        </p:txBody>
      </p:sp>
      <p:pic>
        <p:nvPicPr>
          <p:cNvPr id="4098" name="Picture 2" descr="http://www.cpc.ncep.noaa.gov/products/NMME/prob/images/prob_ensemble_tmp2m_us_lea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pc.ncep.noaa.gov/products/NMME/prob/images/prob_ensemble_prate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37353"/>
            <a:ext cx="3809999" cy="29432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pc.ncep.noaa.gov/products/NMME/prob/images/prob_ensemble_tmp2m_us_seas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80577"/>
            <a:ext cx="3843520" cy="296911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pc.ncep.noaa.gov/products/NMME/prob/images/prob_ensemble_prate_us_seas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048000"/>
            <a:ext cx="3810000" cy="29432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3962400" y="4724400"/>
            <a:ext cx="3048000" cy="190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934200" y="4495800"/>
            <a:ext cx="304800" cy="2286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lstStyle/>
          <a:p>
            <a:r>
              <a:rPr lang="en-US" sz="1800" dirty="0" smtClean="0"/>
              <a:t>The agreement/uncertainty  among the diff. NMME models’ forecasts for </a:t>
            </a:r>
            <a:br>
              <a:rPr lang="en-US" sz="1800" dirty="0" smtClean="0"/>
            </a:br>
            <a:r>
              <a:rPr lang="en-US" sz="1800" dirty="0" smtClean="0"/>
              <a:t>June-July-Aug Precipitation!!!  </a:t>
            </a:r>
            <a:endParaRPr lang="en-US" sz="1800" dirty="0"/>
          </a:p>
        </p:txBody>
      </p:sp>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19</a:t>
            </a:fld>
            <a:endParaRPr lang="en-US" altLang="en-US"/>
          </a:p>
        </p:txBody>
      </p:sp>
      <p:cxnSp>
        <p:nvCxnSpPr>
          <p:cNvPr id="5" name="Straight Arrow Connector 4"/>
          <p:cNvCxnSpPr/>
          <p:nvPr/>
        </p:nvCxnSpPr>
        <p:spPr>
          <a:xfrm>
            <a:off x="1295400" y="2438400"/>
            <a:ext cx="4572000" cy="1905000"/>
          </a:xfrm>
          <a:prstGeom prst="straightConnector1">
            <a:avLst/>
          </a:prstGeom>
          <a:ln w="2222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62400" y="2133600"/>
            <a:ext cx="2590800" cy="20574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916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29000" y="2133600"/>
            <a:ext cx="152400" cy="2286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81200" y="5638800"/>
            <a:ext cx="5410200" cy="923330"/>
          </a:xfrm>
          <a:prstGeom prst="rect">
            <a:avLst/>
          </a:prstGeom>
          <a:noFill/>
        </p:spPr>
        <p:txBody>
          <a:bodyPr wrap="square" rtlCol="0">
            <a:spAutoFit/>
          </a:bodyPr>
          <a:lstStyle/>
          <a:p>
            <a:r>
              <a:rPr lang="en-US" dirty="0" smtClean="0"/>
              <a:t>Where is the large </a:t>
            </a:r>
            <a:r>
              <a:rPr lang="en-US" dirty="0" err="1" smtClean="0"/>
              <a:t>probs</a:t>
            </a:r>
            <a:r>
              <a:rPr lang="en-US" dirty="0" smtClean="0"/>
              <a:t> for above normal </a:t>
            </a:r>
            <a:r>
              <a:rPr lang="en-US" dirty="0" err="1" smtClean="0"/>
              <a:t>precip</a:t>
            </a:r>
            <a:r>
              <a:rPr lang="en-US" dirty="0" smtClean="0"/>
              <a:t> over southern CA in the previous Ensemble mean NMME coming from? </a:t>
            </a:r>
            <a:endParaRPr lang="en-US" dirty="0"/>
          </a:p>
        </p:txBody>
      </p:sp>
    </p:spTree>
    <p:extLst>
      <p:ext uri="{BB962C8B-B14F-4D97-AF65-F5344CB8AC3E}">
        <p14:creationId xmlns:p14="http://schemas.microsoft.com/office/powerpoint/2010/main" val="4028046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United States Drought Moni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24200"/>
            <a:ext cx="4191000" cy="3630027"/>
          </a:xfrm>
          <a:prstGeom prst="rect">
            <a:avLst/>
          </a:prstGeom>
          <a:noFill/>
          <a:ln>
            <a:noFill/>
          </a:ln>
        </p:spPr>
      </p:pic>
      <p:pic>
        <p:nvPicPr>
          <p:cNvPr id="25" name="Picture 24" descr="United States Drought Moni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5" y="50671"/>
            <a:ext cx="4143665" cy="2935545"/>
          </a:xfrm>
          <a:prstGeom prst="rect">
            <a:avLst/>
          </a:prstGeom>
          <a:noFill/>
          <a:ln>
            <a:noFill/>
          </a:ln>
        </p:spPr>
      </p:pic>
      <p:pic>
        <p:nvPicPr>
          <p:cNvPr id="30" name="Picture 29" descr="United States Drought Monit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609600"/>
            <a:ext cx="1981200" cy="1470818"/>
          </a:xfrm>
          <a:prstGeom prst="rect">
            <a:avLst/>
          </a:prstGeom>
          <a:noFill/>
          <a:ln>
            <a:noFill/>
          </a:ln>
        </p:spPr>
      </p:pic>
      <p:pic>
        <p:nvPicPr>
          <p:cNvPr id="29" name="Picture 28" descr="United States Drought Monit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3437" y="1981200"/>
            <a:ext cx="1960563" cy="1600200"/>
          </a:xfrm>
          <a:prstGeom prst="rect">
            <a:avLst/>
          </a:prstGeom>
          <a:noFill/>
          <a:ln>
            <a:noFill/>
          </a:ln>
        </p:spPr>
      </p:pic>
      <p:sp>
        <p:nvSpPr>
          <p:cNvPr id="3076" name="Title 1"/>
          <p:cNvSpPr>
            <a:spLocks noGrp="1"/>
          </p:cNvSpPr>
          <p:nvPr>
            <p:ph type="title"/>
          </p:nvPr>
        </p:nvSpPr>
        <p:spPr>
          <a:xfrm>
            <a:off x="5105400" y="0"/>
            <a:ext cx="3810000" cy="609600"/>
          </a:xfrm>
        </p:spPr>
        <p:txBody>
          <a:bodyPr/>
          <a:lstStyle/>
          <a:p>
            <a:r>
              <a:rPr lang="en-US" altLang="en-US" sz="3600" smtClean="0"/>
              <a:t>Drought Monitor </a:t>
            </a:r>
          </a:p>
        </p:txBody>
      </p:sp>
      <p:sp>
        <p:nvSpPr>
          <p:cNvPr id="3077" name="Slide Number Placeholder 3"/>
          <p:cNvSpPr>
            <a:spLocks noGrp="1"/>
          </p:cNvSpPr>
          <p:nvPr>
            <p:ph type="sldNum" sz="quarter" idx="12"/>
          </p:nvPr>
        </p:nvSpPr>
        <p:spPr>
          <a:xfrm>
            <a:off x="6934200" y="63420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D27B267-4DAF-4BA3-A8A7-3FE4EDB1567C}" type="slidenum">
              <a:rPr lang="en-US" altLang="en-US" sz="1400" smtClean="0"/>
              <a:pPr eaLnBrk="1" hangingPunct="1">
                <a:spcBef>
                  <a:spcPct val="0"/>
                </a:spcBef>
                <a:buFontTx/>
                <a:buNone/>
              </a:pPr>
              <a:t>2</a:t>
            </a:fld>
            <a:endParaRPr lang="en-US" altLang="en-US" sz="1400" dirty="0" smtClean="0"/>
          </a:p>
        </p:txBody>
      </p:sp>
      <p:sp>
        <p:nvSpPr>
          <p:cNvPr id="3078" name="TextBox 5"/>
          <p:cNvSpPr txBox="1">
            <a:spLocks noChangeArrowheads="1"/>
          </p:cNvSpPr>
          <p:nvPr/>
        </p:nvSpPr>
        <p:spPr bwMode="auto">
          <a:xfrm>
            <a:off x="6781800" y="3581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pic>
        <p:nvPicPr>
          <p:cNvPr id="3079" name="Picture 14" descr="United States Drought Moni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388" y="-861060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
          <p:cNvSpPr txBox="1">
            <a:spLocks noChangeArrowheads="1"/>
          </p:cNvSpPr>
          <p:nvPr/>
        </p:nvSpPr>
        <p:spPr bwMode="auto">
          <a:xfrm>
            <a:off x="4175125" y="13335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Previous</a:t>
            </a:r>
          </a:p>
        </p:txBody>
      </p:sp>
      <p:sp>
        <p:nvSpPr>
          <p:cNvPr id="3081" name="TextBox 17"/>
          <p:cNvSpPr txBox="1">
            <a:spLocks noChangeArrowheads="1"/>
          </p:cNvSpPr>
          <p:nvPr/>
        </p:nvSpPr>
        <p:spPr bwMode="auto">
          <a:xfrm>
            <a:off x="4194175" y="4157663"/>
            <a:ext cx="91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smtClean="0">
                <a:latin typeface="Times New Roman" pitchFamily="18" charset="0"/>
              </a:rPr>
              <a:t>Latest/Recent</a:t>
            </a:r>
            <a:endParaRPr lang="en-US" altLang="en-US" sz="1800" b="1" dirty="0">
              <a:latin typeface="Times New Roman" pitchFamily="18" charset="0"/>
            </a:endParaRPr>
          </a:p>
        </p:txBody>
      </p:sp>
      <p:pic>
        <p:nvPicPr>
          <p:cNvPr id="3082" name="Picture 13" descr="United States Drought Moni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572000"/>
            <a:ext cx="374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1"/>
          <p:cNvSpPr txBox="1">
            <a:spLocks noChangeArrowheads="1"/>
          </p:cNvSpPr>
          <p:nvPr/>
        </p:nvSpPr>
        <p:spPr bwMode="auto">
          <a:xfrm>
            <a:off x="4876800" y="3581400"/>
            <a:ext cx="4267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The USDM, while better in terms of spatial coverage compared to few months ago, is however “overall” similar to  last month, except worse in certain areas. </a:t>
            </a:r>
          </a:p>
          <a:p>
            <a:pPr marL="0" indent="0" eaLnBrk="1" hangingPunct="1">
              <a:spcBef>
                <a:spcPct val="0"/>
              </a:spcBef>
              <a:buNone/>
            </a:pP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Even though ENSO has transitioned from La Nina to neutral conditions, the drought impacts in the south continue to linger, or has even gotten worse in the southwest </a:t>
            </a:r>
            <a:endParaRPr lang="en-US" altLang="en-US" sz="1600" dirty="0">
              <a:latin typeface="Times New Roman" pitchFamily="18" charset="0"/>
            </a:endParaRPr>
          </a:p>
        </p:txBody>
      </p:sp>
      <p:pic>
        <p:nvPicPr>
          <p:cNvPr id="3084" name="Picture 15"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1188" y="-73152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3588" y="-71628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United States Drought Moni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25" y="-11658600"/>
            <a:ext cx="20113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flipV="1">
            <a:off x="1219200" y="685800"/>
            <a:ext cx="4495800" cy="228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United States Drought Monito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576" y="-11658600"/>
            <a:ext cx="3029353" cy="234086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6019800" y="914400"/>
            <a:ext cx="1828800" cy="1371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62800" y="568280"/>
            <a:ext cx="569387" cy="369332"/>
          </a:xfrm>
          <a:prstGeom prst="rect">
            <a:avLst/>
          </a:prstGeom>
          <a:noFill/>
        </p:spPr>
        <p:txBody>
          <a:bodyPr wrap="none" rtlCol="0">
            <a:spAutoFit/>
          </a:bodyPr>
          <a:lstStyle/>
          <a:p>
            <a:r>
              <a:rPr lang="en-US" dirty="0" smtClean="0"/>
              <a:t>Mar</a:t>
            </a:r>
            <a:endParaRPr lang="en-US" dirty="0"/>
          </a:p>
        </p:txBody>
      </p:sp>
      <p:cxnSp>
        <p:nvCxnSpPr>
          <p:cNvPr id="4" name="Straight Arrow Connector 3"/>
          <p:cNvCxnSpPr/>
          <p:nvPr/>
        </p:nvCxnSpPr>
        <p:spPr>
          <a:xfrm flipH="1">
            <a:off x="1670252" y="2819400"/>
            <a:ext cx="6406948" cy="21535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90600" y="1693862"/>
            <a:ext cx="164306" cy="31101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39522" y="157141"/>
            <a:ext cx="543739" cy="369332"/>
          </a:xfrm>
          <a:prstGeom prst="rect">
            <a:avLst/>
          </a:prstGeom>
          <a:noFill/>
        </p:spPr>
        <p:txBody>
          <a:bodyPr wrap="none" rtlCol="0">
            <a:spAutoFit/>
          </a:bodyPr>
          <a:lstStyle/>
          <a:p>
            <a:r>
              <a:rPr lang="en-US" dirty="0" smtClean="0"/>
              <a:t>Apr</a:t>
            </a:r>
            <a:endParaRPr lang="en-US" dirty="0"/>
          </a:p>
        </p:txBody>
      </p:sp>
      <p:sp>
        <p:nvSpPr>
          <p:cNvPr id="33" name="TextBox 32"/>
          <p:cNvSpPr txBox="1"/>
          <p:nvPr/>
        </p:nvSpPr>
        <p:spPr>
          <a:xfrm>
            <a:off x="8536885" y="1611868"/>
            <a:ext cx="530915" cy="369332"/>
          </a:xfrm>
          <a:prstGeom prst="rect">
            <a:avLst/>
          </a:prstGeom>
          <a:noFill/>
        </p:spPr>
        <p:txBody>
          <a:bodyPr wrap="none" rtlCol="0">
            <a:spAutoFit/>
          </a:bodyPr>
          <a:lstStyle/>
          <a:p>
            <a:r>
              <a:rPr lang="en-US" dirty="0" smtClean="0"/>
              <a:t>Feb</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test 30 Day Precipitation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4"/>
            <a:ext cx="3866709" cy="3802174"/>
          </a:xfrm>
          <a:prstGeom prst="rect">
            <a:avLst/>
          </a:prstGeom>
          <a:noFill/>
          <a:extLst>
            <a:ext uri="{909E8E84-426E-40DD-AFC4-6F175D3DCCD1}">
              <a14:hiddenFill xmlns:a14="http://schemas.microsoft.com/office/drawing/2010/main">
                <a:solidFill>
                  <a:srgbClr val="FFFFFF"/>
                </a:solidFill>
              </a14:hiddenFill>
            </a:ext>
          </a:extLst>
        </p:spPr>
      </p:pic>
      <p:sp>
        <p:nvSpPr>
          <p:cNvPr id="22530" name="Slide Number Placeholder 3"/>
          <p:cNvSpPr>
            <a:spLocks noGrp="1"/>
          </p:cNvSpPr>
          <p:nvPr>
            <p:ph type="sldNum" sz="quarter" idx="12"/>
          </p:nvPr>
        </p:nvSpPr>
        <p:spPr>
          <a:xfrm>
            <a:off x="8686800" y="6534150"/>
            <a:ext cx="4572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50B5A81-06C2-4E17-9668-C6A05AF3ECCE}" type="slidenum">
              <a:rPr lang="en-US" altLang="en-US" sz="1400" smtClean="0"/>
              <a:pPr eaLnBrk="1" hangingPunct="1">
                <a:spcBef>
                  <a:spcPct val="0"/>
                </a:spcBef>
                <a:buFontTx/>
                <a:buNone/>
              </a:pPr>
              <a:t>20</a:t>
            </a:fld>
            <a:endParaRPr lang="en-US" altLang="en-US" sz="1400" dirty="0" smtClean="0"/>
          </a:p>
        </p:txBody>
      </p:sp>
      <p:sp>
        <p:nvSpPr>
          <p:cNvPr id="22531" name="TextBox 1"/>
          <p:cNvSpPr txBox="1">
            <a:spLocks noChangeArrowheads="1"/>
          </p:cNvSpPr>
          <p:nvPr/>
        </p:nvSpPr>
        <p:spPr bwMode="auto">
          <a:xfrm>
            <a:off x="1066800" y="612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
        <p:nvSpPr>
          <p:cNvPr id="22532" name="TextBox 1"/>
          <p:cNvSpPr txBox="1">
            <a:spLocks noChangeArrowheads="1"/>
          </p:cNvSpPr>
          <p:nvPr/>
        </p:nvSpPr>
        <p:spPr bwMode="auto">
          <a:xfrm>
            <a:off x="4191000" y="60150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sp>
        <p:nvSpPr>
          <p:cNvPr id="22533" name="TextBox 1"/>
          <p:cNvSpPr txBox="1">
            <a:spLocks noChangeArrowheads="1"/>
          </p:cNvSpPr>
          <p:nvPr/>
        </p:nvSpPr>
        <p:spPr bwMode="auto">
          <a:xfrm>
            <a:off x="3962400" y="173037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Apr 30</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22534" name="TextBox 9"/>
          <p:cNvSpPr txBox="1">
            <a:spLocks noChangeArrowheads="1"/>
          </p:cNvSpPr>
          <p:nvPr/>
        </p:nvSpPr>
        <p:spPr bwMode="auto">
          <a:xfrm>
            <a:off x="3810000" y="4524375"/>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Apr 19</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16" name="Title 1"/>
          <p:cNvSpPr txBox="1">
            <a:spLocks/>
          </p:cNvSpPr>
          <p:nvPr/>
        </p:nvSpPr>
        <p:spPr>
          <a:xfrm>
            <a:off x="3429000" y="296863"/>
            <a:ext cx="6048375"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Previous CPC’s official </a:t>
            </a:r>
            <a:br>
              <a:rPr lang="en-US" altLang="en-US" sz="2400" kern="0" dirty="0" smtClean="0"/>
            </a:br>
            <a:r>
              <a:rPr lang="en-US" altLang="en-US" sz="2400" kern="0" dirty="0" smtClean="0"/>
              <a:t>Monthly (May) /Seasonal (MJJ)  </a:t>
            </a:r>
          </a:p>
          <a:p>
            <a:pPr>
              <a:defRPr/>
            </a:pPr>
            <a:r>
              <a:rPr lang="en-US" altLang="en-US" sz="2400" kern="0" dirty="0" smtClean="0"/>
              <a:t>Precipitation outlook</a:t>
            </a:r>
          </a:p>
        </p:txBody>
      </p:sp>
      <p:cxnSp>
        <p:nvCxnSpPr>
          <p:cNvPr id="3" name="Straight Arrow Connector 2"/>
          <p:cNvCxnSpPr/>
          <p:nvPr/>
        </p:nvCxnSpPr>
        <p:spPr>
          <a:xfrm flipV="1">
            <a:off x="1905000" y="3962400"/>
            <a:ext cx="495300" cy="13604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5322888"/>
            <a:ext cx="2819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descr="http://www.cpc.ncep.noaa.gov/products/predictions/long_range/lead01/off01_prc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16312"/>
            <a:ext cx="4010891" cy="394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55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8763000" y="6534150"/>
            <a:ext cx="381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F93CBF8-CB1C-4E44-BF2A-9C0506748D69}" type="slidenum">
              <a:rPr lang="en-US" altLang="en-US" sz="1400" smtClean="0"/>
              <a:pPr eaLnBrk="1" hangingPunct="1">
                <a:spcBef>
                  <a:spcPct val="0"/>
                </a:spcBef>
                <a:buFontTx/>
                <a:buNone/>
              </a:pPr>
              <a:t>21</a:t>
            </a:fld>
            <a:endParaRPr lang="en-US" altLang="en-US" sz="1400" dirty="0" smtClean="0"/>
          </a:p>
        </p:txBody>
      </p:sp>
      <p:sp>
        <p:nvSpPr>
          <p:cNvPr id="5" name="Title 1"/>
          <p:cNvSpPr txBox="1">
            <a:spLocks/>
          </p:cNvSpPr>
          <p:nvPr/>
        </p:nvSpPr>
        <p:spPr>
          <a:xfrm>
            <a:off x="4190998" y="296863"/>
            <a:ext cx="4953002"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CPC’s official </a:t>
            </a:r>
            <a:br>
              <a:rPr lang="en-US" altLang="en-US" sz="2400" kern="0" dirty="0" smtClean="0"/>
            </a:br>
            <a:r>
              <a:rPr lang="en-US" altLang="en-US" sz="2400" kern="0" dirty="0" smtClean="0"/>
              <a:t>Monthly (May) /Seasonal (MJJ)  </a:t>
            </a:r>
          </a:p>
          <a:p>
            <a:pPr>
              <a:defRPr/>
            </a:pPr>
            <a:r>
              <a:rPr lang="en-US" altLang="en-US" sz="2400" kern="0" dirty="0" smtClean="0"/>
              <a:t>Temperature outlook</a:t>
            </a:r>
          </a:p>
        </p:txBody>
      </p:sp>
      <p:sp>
        <p:nvSpPr>
          <p:cNvPr id="23556" name="TextBox 1"/>
          <p:cNvSpPr txBox="1">
            <a:spLocks noChangeArrowheads="1"/>
          </p:cNvSpPr>
          <p:nvPr/>
        </p:nvSpPr>
        <p:spPr bwMode="auto">
          <a:xfrm>
            <a:off x="3810000" y="1676400"/>
            <a:ext cx="125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p>
          <a:p>
            <a:pPr eaLnBrk="1" hangingPunct="1">
              <a:spcBef>
                <a:spcPct val="0"/>
              </a:spcBef>
              <a:buFontTx/>
              <a:buNone/>
            </a:pPr>
            <a:r>
              <a:rPr lang="en-US" altLang="en-US" sz="1800" dirty="0" smtClean="0">
                <a:latin typeface="Times New Roman" pitchFamily="18" charset="0"/>
              </a:rPr>
              <a:t>Apr 30</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23557" name="TextBox 9"/>
          <p:cNvSpPr txBox="1">
            <a:spLocks noChangeArrowheads="1"/>
          </p:cNvSpPr>
          <p:nvPr/>
        </p:nvSpPr>
        <p:spPr bwMode="auto">
          <a:xfrm>
            <a:off x="4038600" y="350520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  Apr 19</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cxnSp>
        <p:nvCxnSpPr>
          <p:cNvPr id="4" name="Straight Arrow Connector 3"/>
          <p:cNvCxnSpPr/>
          <p:nvPr/>
        </p:nvCxnSpPr>
        <p:spPr>
          <a:xfrm flipH="1">
            <a:off x="4114800" y="914400"/>
            <a:ext cx="3810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58200" y="1143000"/>
            <a:ext cx="0" cy="117973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a:off x="2514600" y="2514600"/>
            <a:ext cx="1392382" cy="2590800"/>
          </a:xfrm>
          <a:prstGeom prst="arc">
            <a:avLst>
              <a:gd name="adj1" fmla="val 16200000"/>
              <a:gd name="adj2" fmla="val 541845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2" descr="Latest 30 Day Temperature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505200" cy="3446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test 90 Day Temperature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2968516"/>
            <a:ext cx="4076700" cy="35846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512642"/>
            <a:ext cx="3124200" cy="229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846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xfrm>
            <a:off x="8685212" y="6553200"/>
            <a:ext cx="458788" cy="38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13F39C5-1A70-4791-98B0-27DA09AE0557}" type="slidenum">
              <a:rPr lang="en-US" altLang="en-US" sz="1400" smtClean="0"/>
              <a:pPr eaLnBrk="1" hangingPunct="1">
                <a:spcBef>
                  <a:spcPct val="0"/>
                </a:spcBef>
                <a:buFontTx/>
                <a:buNone/>
              </a:pPr>
              <a:t>22</a:t>
            </a:fld>
            <a:endParaRPr lang="en-US" altLang="en-US" sz="1400" dirty="0" smtClean="0"/>
          </a:p>
        </p:txBody>
      </p:sp>
      <p:sp>
        <p:nvSpPr>
          <p:cNvPr id="24579" name="TextBox 2"/>
          <p:cNvSpPr txBox="1">
            <a:spLocks noChangeArrowheads="1"/>
          </p:cNvSpPr>
          <p:nvPr/>
        </p:nvSpPr>
        <p:spPr bwMode="auto">
          <a:xfrm>
            <a:off x="5394325" y="93663"/>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latin typeface="Times New Roman" pitchFamily="18" charset="0"/>
              </a:rPr>
              <a:t>Next 7 days </a:t>
            </a:r>
            <a:r>
              <a:rPr lang="en-US" altLang="en-US" sz="2400" b="1">
                <a:latin typeface="Times New Roman" pitchFamily="18" charset="0"/>
              </a:rPr>
              <a:t>QPF Forecast</a:t>
            </a:r>
          </a:p>
        </p:txBody>
      </p:sp>
      <p:sp>
        <p:nvSpPr>
          <p:cNvPr id="24580" name="TextBox 3"/>
          <p:cNvSpPr txBox="1">
            <a:spLocks noChangeArrowheads="1"/>
          </p:cNvSpPr>
          <p:nvPr/>
        </p:nvSpPr>
        <p:spPr bwMode="auto">
          <a:xfrm>
            <a:off x="4800600" y="766763"/>
            <a:ext cx="426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In the next 7 days, </a:t>
            </a:r>
            <a:r>
              <a:rPr lang="en-US" altLang="en-US" sz="1800" dirty="0" smtClean="0">
                <a:latin typeface="Times New Roman" pitchFamily="18" charset="0"/>
              </a:rPr>
              <a:t> western OK, eastern TX, western KS, Gulf coast states are expected to receive good rainfall, thus helping the drought situation there.</a:t>
            </a:r>
            <a:endParaRPr lang="en-US" altLang="en-US" sz="1800" dirty="0">
              <a:latin typeface="Times New Roman" pitchFamily="18" charset="0"/>
            </a:endParaRPr>
          </a:p>
        </p:txBody>
      </p:sp>
      <p:sp>
        <p:nvSpPr>
          <p:cNvPr id="24581" name="TextBox 4"/>
          <p:cNvSpPr txBox="1">
            <a:spLocks noChangeArrowheads="1"/>
          </p:cNvSpPr>
          <p:nvPr/>
        </p:nvSpPr>
        <p:spPr bwMode="auto">
          <a:xfrm>
            <a:off x="1143000" y="37338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1">
                <a:latin typeface="Times New Roman" pitchFamily="18" charset="0"/>
              </a:rPr>
              <a:t>GFS Model Guidance for next 16 days</a:t>
            </a:r>
            <a:r>
              <a:rPr lang="en-US" altLang="en-US" sz="1800">
                <a:latin typeface="Times New Roman" pitchFamily="18" charset="0"/>
              </a:rPr>
              <a:t>.</a:t>
            </a:r>
          </a:p>
        </p:txBody>
      </p:sp>
      <p:sp>
        <p:nvSpPr>
          <p:cNvPr id="24582" name="TextBox 3"/>
          <p:cNvSpPr txBox="1">
            <a:spLocks noChangeArrowheads="1"/>
          </p:cNvSpPr>
          <p:nvPr/>
        </p:nvSpPr>
        <p:spPr bwMode="auto">
          <a:xfrm>
            <a:off x="0" y="4448850"/>
            <a:ext cx="37719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smtClean="0">
                <a:latin typeface="Times New Roman" pitchFamily="18" charset="0"/>
              </a:rPr>
              <a:t>Further reinforcement of </a:t>
            </a:r>
            <a:r>
              <a:rPr lang="en-US" altLang="en-US" sz="1800" dirty="0" err="1" smtClean="0">
                <a:latin typeface="Times New Roman" pitchFamily="18" charset="0"/>
              </a:rPr>
              <a:t>precip</a:t>
            </a:r>
            <a:r>
              <a:rPr lang="en-US" altLang="en-US" sz="1800" dirty="0" smtClean="0">
                <a:latin typeface="Times New Roman" pitchFamily="18" charset="0"/>
              </a:rPr>
              <a:t> forecast over the next seven days. Over 5” is expected in western KS.</a:t>
            </a:r>
          </a:p>
          <a:p>
            <a:pPr eaLnBrk="1" hangingPunct="1">
              <a:spcBef>
                <a:spcPct val="0"/>
              </a:spcBef>
            </a:pPr>
            <a:r>
              <a:rPr lang="en-US" altLang="en-US" sz="1800" dirty="0" smtClean="0">
                <a:latin typeface="Times New Roman" pitchFamily="18" charset="0"/>
              </a:rPr>
              <a:t>Not much rain over the southwest. In AZ/NM and far southern CA drought region.</a:t>
            </a:r>
            <a:endParaRPr lang="en-US" altLang="en-US" sz="1800" dirty="0">
              <a:latin typeface="Times New Roman" pitchFamily="18" charset="0"/>
            </a:endParaRPr>
          </a:p>
        </p:txBody>
      </p:sp>
      <p:sp>
        <p:nvSpPr>
          <p:cNvPr id="2" name="Rectangle 1"/>
          <p:cNvSpPr/>
          <p:nvPr/>
        </p:nvSpPr>
        <p:spPr>
          <a:xfrm>
            <a:off x="533398" y="474266"/>
            <a:ext cx="1943102" cy="668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1659666"/>
            <a:ext cx="1366548" cy="550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www.wpc.ncep.noaa.gov/qpf/p168i.gif?15263336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59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fs_namer_384_precip_pt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353"/>
            <a:ext cx="4576063" cy="34320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uthuvel.chelliah\Desktop\Drought-temporary\spi6.ensemble.L1-3.gif"/>
          <p:cNvPicPr>
            <a:picLocks noChangeAspect="1" noChangeArrowheads="1"/>
          </p:cNvPicPr>
          <p:nvPr/>
        </p:nvPicPr>
        <p:blipFill rotWithShape="1">
          <a:blip r:embed="rId2">
            <a:extLst>
              <a:ext uri="{28A0092B-C50C-407E-A947-70E740481C1C}">
                <a14:useLocalDpi xmlns:a14="http://schemas.microsoft.com/office/drawing/2010/main" val="0"/>
              </a:ext>
            </a:extLst>
          </a:blip>
          <a:srcRect r="51257"/>
          <a:stretch/>
        </p:blipFill>
        <p:spPr bwMode="auto">
          <a:xfrm>
            <a:off x="2514600" y="0"/>
            <a:ext cx="25070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uthuvel.chelliah\Desktop\Drought-temporary\spi3.ensemble.L1-3.gif"/>
          <p:cNvPicPr>
            <a:picLocks noChangeAspect="1" noChangeArrowheads="1"/>
          </p:cNvPicPr>
          <p:nvPr/>
        </p:nvPicPr>
        <p:blipFill rotWithShape="1">
          <a:blip r:embed="rId3">
            <a:extLst>
              <a:ext uri="{28A0092B-C50C-407E-A947-70E740481C1C}">
                <a14:useLocalDpi xmlns:a14="http://schemas.microsoft.com/office/drawing/2010/main" val="0"/>
              </a:ext>
            </a:extLst>
          </a:blip>
          <a:srcRect r="51437"/>
          <a:stretch/>
        </p:blipFill>
        <p:spPr bwMode="auto">
          <a:xfrm>
            <a:off x="0" y="0"/>
            <a:ext cx="24978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58200" y="6534150"/>
            <a:ext cx="685800" cy="247650"/>
          </a:xfrm>
        </p:spPr>
        <p:txBody>
          <a:bodyPr/>
          <a:lstStyle/>
          <a:p>
            <a:pPr>
              <a:defRPr/>
            </a:pPr>
            <a:fld id="{AE0D35B7-164B-4BDA-8435-F6440E98459E}" type="slidenum">
              <a:rPr lang="en-US" altLang="en-US" smtClean="0"/>
              <a:pPr>
                <a:defRPr/>
              </a:pPr>
              <a:t>23</a:t>
            </a:fld>
            <a:endParaRPr lang="en-US" altLang="en-US" dirty="0"/>
          </a:p>
        </p:txBody>
      </p:sp>
      <p:sp>
        <p:nvSpPr>
          <p:cNvPr id="6" name="Rectangle 2"/>
          <p:cNvSpPr txBox="1">
            <a:spLocks noChangeArrowheads="1"/>
          </p:cNvSpPr>
          <p:nvPr/>
        </p:nvSpPr>
        <p:spPr bwMode="auto">
          <a:xfrm>
            <a:off x="4953000" y="533400"/>
            <a:ext cx="403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dirty="0" smtClean="0">
                <a:solidFill>
                  <a:srgbClr val="0033CC"/>
                </a:solidFill>
              </a:rPr>
              <a:t>SPI3</a:t>
            </a:r>
            <a:r>
              <a:rPr lang="en-US" altLang="en-US" sz="2000" dirty="0">
                <a:solidFill>
                  <a:srgbClr val="0033CC"/>
                </a:solidFill>
              </a:rPr>
              <a:t> </a:t>
            </a:r>
            <a:r>
              <a:rPr lang="en-US" altLang="en-US" sz="2000" dirty="0" smtClean="0">
                <a:solidFill>
                  <a:srgbClr val="0033CC"/>
                </a:solidFill>
              </a:rPr>
              <a:t>&amp; SPI6</a:t>
            </a:r>
          </a:p>
          <a:p>
            <a:pPr algn="ctr" eaLnBrk="1" hangingPunct="1">
              <a:spcBef>
                <a:spcPct val="0"/>
              </a:spcBef>
              <a:buFontTx/>
              <a:buNone/>
            </a:pPr>
            <a:r>
              <a:rPr lang="en-US" altLang="en-US" sz="1600" b="1" dirty="0" smtClean="0">
                <a:solidFill>
                  <a:srgbClr val="0033CC"/>
                </a:solidFill>
              </a:rPr>
              <a:t>Forecasts </a:t>
            </a:r>
            <a:r>
              <a:rPr lang="en-US" altLang="en-US" sz="1600" b="1" dirty="0">
                <a:solidFill>
                  <a:srgbClr val="0033CC"/>
                </a:solidFill>
              </a:rPr>
              <a:t>from 6NMME Models</a:t>
            </a:r>
          </a:p>
          <a:p>
            <a:pPr algn="ctr" eaLnBrk="1" hangingPunct="1">
              <a:spcBef>
                <a:spcPct val="0"/>
              </a:spcBef>
              <a:buFontTx/>
              <a:buNone/>
            </a:pPr>
            <a:r>
              <a:rPr lang="en-US" altLang="en-US" sz="1600" dirty="0">
                <a:solidFill>
                  <a:srgbClr val="0033CC"/>
                </a:solidFill>
              </a:rPr>
              <a:t>(uses obs. P up to past </a:t>
            </a:r>
            <a:r>
              <a:rPr lang="en-US" altLang="en-US" sz="1600" dirty="0" smtClean="0">
                <a:solidFill>
                  <a:srgbClr val="0033CC"/>
                </a:solidFill>
              </a:rPr>
              <a:t>month, </a:t>
            </a:r>
            <a:r>
              <a:rPr lang="en-US" altLang="en-US" sz="1600" dirty="0">
                <a:solidFill>
                  <a:srgbClr val="0033CC"/>
                </a:solidFill>
              </a:rPr>
              <a:t>and forecast months’ P from NMME models</a:t>
            </a:r>
            <a:r>
              <a:rPr lang="en-US" altLang="en-US" sz="1600" dirty="0" smtClean="0">
                <a:solidFill>
                  <a:srgbClr val="0033CC"/>
                </a:solidFill>
              </a:rPr>
              <a:t>)</a:t>
            </a:r>
            <a:endParaRPr lang="en-US" altLang="en-US" sz="4400" dirty="0">
              <a:solidFill>
                <a:srgbClr val="0033CC"/>
              </a:solidFill>
            </a:endParaRPr>
          </a:p>
        </p:txBody>
      </p:sp>
      <p:sp>
        <p:nvSpPr>
          <p:cNvPr id="7" name="TextBox 6"/>
          <p:cNvSpPr txBox="1">
            <a:spLocks noChangeArrowheads="1"/>
          </p:cNvSpPr>
          <p:nvPr/>
        </p:nvSpPr>
        <p:spPr bwMode="auto">
          <a:xfrm>
            <a:off x="5105400" y="2590800"/>
            <a:ext cx="3810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600" dirty="0">
                <a:latin typeface="Times New Roman" pitchFamily="18" charset="0"/>
                <a:sym typeface="Wingdings" pitchFamily="2" charset="2"/>
              </a:rPr>
              <a:t>The goodness and skill of these SPI’s forecasts depend directly on these models’ skill in predicting </a:t>
            </a:r>
            <a:r>
              <a:rPr lang="en-US" altLang="en-US" sz="1600" dirty="0" err="1">
                <a:latin typeface="Times New Roman" pitchFamily="18" charset="0"/>
                <a:sym typeface="Wingdings" pitchFamily="2" charset="2"/>
              </a:rPr>
              <a:t>precip</a:t>
            </a:r>
            <a:r>
              <a:rPr lang="en-US" altLang="en-US" sz="1600" dirty="0">
                <a:latin typeface="Times New Roman" pitchFamily="18" charset="0"/>
                <a:sym typeface="Wingdings" pitchFamily="2" charset="2"/>
              </a:rPr>
              <a:t>!!!</a:t>
            </a:r>
          </a:p>
          <a:p>
            <a:pPr marL="0" indent="0" eaLnBrk="1" hangingPunct="1">
              <a:spcBef>
                <a:spcPct val="0"/>
              </a:spcBef>
              <a:buNone/>
            </a:pPr>
            <a:endParaRPr lang="en-US" altLang="en-US" sz="1600" dirty="0" smtClean="0">
              <a:latin typeface="Times New Roman" pitchFamily="18" charset="0"/>
              <a:sym typeface="Wingdings" pitchFamily="2" charset="2"/>
            </a:endParaRPr>
          </a:p>
          <a:p>
            <a:pPr marL="0" indent="0" eaLnBrk="1" hangingPunct="1">
              <a:spcBef>
                <a:spcPct val="0"/>
              </a:spcBef>
              <a:buNone/>
            </a:pPr>
            <a:r>
              <a:rPr lang="en-US" altLang="en-US" sz="1600" dirty="0" smtClean="0">
                <a:latin typeface="Times New Roman" pitchFamily="18" charset="0"/>
                <a:sym typeface="Wingdings" pitchFamily="2" charset="2"/>
              </a:rPr>
              <a:t>In the past these NMME models and their forecasts always did not extend/intensify the Northern plains drought, and ended it repeatedly prematurely!! </a:t>
            </a:r>
          </a:p>
          <a:p>
            <a:pPr eaLnBrk="1" hangingPunct="1">
              <a:spcBef>
                <a:spcPct val="0"/>
              </a:spcBef>
            </a:pPr>
            <a:endParaRPr lang="en-US" altLang="en-US" sz="1600" dirty="0" smtClean="0">
              <a:latin typeface="Times New Roman" pitchFamily="18" charset="0"/>
              <a:sym typeface="Wingdings" pitchFamily="2" charset="2"/>
            </a:endParaRPr>
          </a:p>
          <a:p>
            <a:pPr marL="0" indent="0" eaLnBrk="1" hangingPunct="1">
              <a:spcBef>
                <a:spcPct val="0"/>
              </a:spcBef>
              <a:buNone/>
            </a:pPr>
            <a:endParaRPr lang="en-US" altLang="en-US" sz="1600" dirty="0">
              <a:latin typeface="Times New Roman" pitchFamily="18" charset="0"/>
              <a:sym typeface="Wingdings" pitchFamily="2" charset="2"/>
            </a:endParaRPr>
          </a:p>
          <a:p>
            <a:pPr marL="0" indent="0" eaLnBrk="1" hangingPunct="1">
              <a:spcBef>
                <a:spcPct val="0"/>
              </a:spcBef>
              <a:buNone/>
            </a:pPr>
            <a:r>
              <a:rPr lang="en-US" altLang="en-US" sz="1600" dirty="0" smtClean="0">
                <a:latin typeface="Times New Roman" pitchFamily="18" charset="0"/>
                <a:sym typeface="Wingdings" pitchFamily="2" charset="2"/>
              </a:rPr>
              <a:t>The NMME models indicate that by June </a:t>
            </a:r>
            <a:r>
              <a:rPr lang="en-US" altLang="en-US" sz="1600" dirty="0">
                <a:latin typeface="Times New Roman" pitchFamily="18" charset="0"/>
                <a:sym typeface="Wingdings" pitchFamily="2" charset="2"/>
              </a:rPr>
              <a:t>m</a:t>
            </a:r>
            <a:r>
              <a:rPr lang="en-US" altLang="en-US" sz="1600" dirty="0" smtClean="0">
                <a:latin typeface="Times New Roman" pitchFamily="18" charset="0"/>
                <a:sym typeface="Wingdings" pitchFamily="2" charset="2"/>
              </a:rPr>
              <a:t>uch of the short term deficit (SPI3), across the US south,  may have eased and gone, while the longer term rainfall deficits/drought(SPI6) may continue to improve, but will not go away!</a:t>
            </a:r>
          </a:p>
        </p:txBody>
      </p:sp>
      <p:sp>
        <p:nvSpPr>
          <p:cNvPr id="9" name="Rectangle 8"/>
          <p:cNvSpPr/>
          <p:nvPr/>
        </p:nvSpPr>
        <p:spPr>
          <a:xfrm>
            <a:off x="2819400" y="0"/>
            <a:ext cx="633507" cy="369332"/>
          </a:xfrm>
          <a:prstGeom prst="rect">
            <a:avLst/>
          </a:prstGeom>
        </p:spPr>
        <p:txBody>
          <a:bodyPr wrap="none">
            <a:spAutoFit/>
          </a:bodyPr>
          <a:lstStyle/>
          <a:p>
            <a:r>
              <a:rPr lang="en-US" altLang="en-US" dirty="0" smtClean="0">
                <a:solidFill>
                  <a:srgbClr val="0033CC"/>
                </a:solidFill>
              </a:rPr>
              <a:t>SPI6</a:t>
            </a:r>
            <a:endParaRPr lang="en-US" dirty="0"/>
          </a:p>
        </p:txBody>
      </p:sp>
      <p:sp>
        <p:nvSpPr>
          <p:cNvPr id="15" name="Rectangle 14"/>
          <p:cNvSpPr/>
          <p:nvPr/>
        </p:nvSpPr>
        <p:spPr>
          <a:xfrm>
            <a:off x="152400" y="0"/>
            <a:ext cx="633507" cy="369332"/>
          </a:xfrm>
          <a:prstGeom prst="rect">
            <a:avLst/>
          </a:prstGeom>
        </p:spPr>
        <p:txBody>
          <a:bodyPr wrap="none">
            <a:spAutoFit/>
          </a:bodyPr>
          <a:lstStyle/>
          <a:p>
            <a:r>
              <a:rPr lang="en-US" altLang="en-US" dirty="0">
                <a:solidFill>
                  <a:srgbClr val="0033CC"/>
                </a:solidFill>
              </a:rPr>
              <a:t>SPI3</a:t>
            </a:r>
            <a:endParaRPr lang="en-US" dirty="0"/>
          </a:p>
        </p:txBody>
      </p:sp>
    </p:spTree>
    <p:extLst>
      <p:ext uri="{BB962C8B-B14F-4D97-AF65-F5344CB8AC3E}">
        <p14:creationId xmlns:p14="http://schemas.microsoft.com/office/powerpoint/2010/main" val="88165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22723"/>
            <a:ext cx="8153400" cy="583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63DD565-F21E-4232-94DA-E1AE99298D7E}" type="slidenum">
              <a:rPr lang="en-US" altLang="en-US" sz="1400" smtClean="0"/>
              <a:pPr eaLnBrk="1" hangingPunct="1">
                <a:spcBef>
                  <a:spcPct val="0"/>
                </a:spcBef>
                <a:buFontTx/>
                <a:buNone/>
              </a:pPr>
              <a:t>24</a:t>
            </a:fld>
            <a:endParaRPr lang="en-US" altLang="en-US" sz="1400" dirty="0" smtClean="0"/>
          </a:p>
        </p:txBody>
      </p:sp>
      <p:sp>
        <p:nvSpPr>
          <p:cNvPr id="26628" name="Rectangle 3"/>
          <p:cNvSpPr>
            <a:spLocks noChangeArrowheads="1"/>
          </p:cNvSpPr>
          <p:nvPr/>
        </p:nvSpPr>
        <p:spPr bwMode="auto">
          <a:xfrm>
            <a:off x="228600" y="0"/>
            <a:ext cx="8915400" cy="1046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400" dirty="0">
                <a:solidFill>
                  <a:srgbClr val="7FB444"/>
                </a:solidFill>
                <a:latin typeface="Times New Roman" pitchFamily="18" charset="0"/>
              </a:rPr>
              <a:t>N</a:t>
            </a:r>
            <a:r>
              <a:rPr lang="en-US" altLang="en-US" sz="1400" dirty="0">
                <a:solidFill>
                  <a:srgbClr val="000000"/>
                </a:solidFill>
                <a:latin typeface="Times New Roman" pitchFamily="18" charset="0"/>
              </a:rPr>
              <a:t>LDAS </a:t>
            </a:r>
            <a:r>
              <a:rPr lang="en-US" altLang="en-US" sz="1400" dirty="0">
                <a:solidFill>
                  <a:srgbClr val="7FB444"/>
                </a:solidFill>
                <a:latin typeface="Times New Roman" pitchFamily="18" charset="0"/>
              </a:rPr>
              <a:t>D</a:t>
            </a:r>
            <a:r>
              <a:rPr lang="en-US" altLang="en-US" sz="1400" dirty="0">
                <a:solidFill>
                  <a:srgbClr val="000000"/>
                </a:solidFill>
                <a:latin typeface="Times New Roman" pitchFamily="18" charset="0"/>
              </a:rPr>
              <a:t>rought </a:t>
            </a:r>
            <a:r>
              <a:rPr lang="en-US" altLang="en-US" sz="1400" dirty="0">
                <a:solidFill>
                  <a:srgbClr val="7FB444"/>
                </a:solidFill>
                <a:latin typeface="Times New Roman" pitchFamily="18" charset="0"/>
              </a:rPr>
              <a:t>F</a:t>
            </a:r>
            <a:r>
              <a:rPr lang="en-US" altLang="en-US" sz="1400" dirty="0">
                <a:solidFill>
                  <a:srgbClr val="000000"/>
                </a:solidFill>
                <a:latin typeface="Times New Roman" pitchFamily="18" charset="0"/>
              </a:rPr>
              <a:t>orecast </a:t>
            </a:r>
            <a:r>
              <a:rPr lang="en-US" altLang="en-US" sz="1400" dirty="0">
                <a:solidFill>
                  <a:srgbClr val="7FB444"/>
                </a:solidFill>
                <a:latin typeface="Times New Roman" pitchFamily="18" charset="0"/>
              </a:rPr>
              <a:t>A</a:t>
            </a:r>
            <a:r>
              <a:rPr lang="en-US" altLang="en-US" sz="1400" dirty="0">
                <a:solidFill>
                  <a:srgbClr val="000000"/>
                </a:solidFill>
                <a:latin typeface="Times New Roman" pitchFamily="18" charset="0"/>
              </a:rPr>
              <a:t>nalysis</a:t>
            </a:r>
          </a:p>
          <a:p>
            <a:pPr>
              <a:spcBef>
                <a:spcPct val="0"/>
              </a:spcBef>
              <a:buFontTx/>
              <a:buNone/>
            </a:pPr>
            <a:r>
              <a:rPr lang="en-US" altLang="en-US" sz="1400" dirty="0">
                <a:solidFill>
                  <a:srgbClr val="FF0000"/>
                </a:solidFill>
                <a:latin typeface="Times New Roman" pitchFamily="18" charset="0"/>
              </a:rPr>
              <a:t>The system developed by Princeton University and University of Washington was transitioned to NCEP/EMC as the experimental forecast system.</a:t>
            </a:r>
            <a:endParaRPr lang="en-US" altLang="en-US" sz="600" dirty="0">
              <a:solidFill>
                <a:srgbClr val="000000"/>
              </a:solidFill>
              <a:latin typeface="Times New Roman" pitchFamily="18" charset="0"/>
            </a:endParaRPr>
          </a:p>
          <a:p>
            <a:pPr algn="ctr">
              <a:spcBef>
                <a:spcPct val="0"/>
              </a:spcBef>
              <a:buFontTx/>
              <a:buNone/>
            </a:pPr>
            <a:r>
              <a:rPr lang="en-US" altLang="en-US" sz="2000" dirty="0">
                <a:solidFill>
                  <a:srgbClr val="0101DF"/>
                </a:solidFill>
                <a:latin typeface="Times New Roman" pitchFamily="18" charset="0"/>
              </a:rPr>
              <a:t>Forecast using </a:t>
            </a:r>
            <a:r>
              <a:rPr lang="en-US" altLang="en-US" sz="2000" dirty="0" smtClean="0">
                <a:solidFill>
                  <a:srgbClr val="0101DF"/>
                </a:solidFill>
                <a:latin typeface="Times New Roman" pitchFamily="18" charset="0"/>
              </a:rPr>
              <a:t>201805 </a:t>
            </a:r>
            <a:r>
              <a:rPr lang="en-US" altLang="en-US" sz="2000" dirty="0">
                <a:solidFill>
                  <a:srgbClr val="0101DF"/>
                </a:solidFill>
                <a:latin typeface="Times New Roman" pitchFamily="18" charset="0"/>
              </a:rPr>
              <a:t>Initial Condition- Soil Moisture Percentile forecast </a:t>
            </a:r>
            <a:endParaRPr lang="en-US" altLang="en-US" sz="600" dirty="0">
              <a:solidFill>
                <a:srgbClr val="000000"/>
              </a:solidFill>
              <a:latin typeface="Times New Roman" pitchFamily="18" charset="0"/>
            </a:endParaRPr>
          </a:p>
        </p:txBody>
      </p:sp>
      <p:cxnSp>
        <p:nvCxnSpPr>
          <p:cNvPr id="6" name="Straight Arrow Connector 5"/>
          <p:cNvCxnSpPr/>
          <p:nvPr/>
        </p:nvCxnSpPr>
        <p:spPr>
          <a:xfrm>
            <a:off x="1600200" y="2209800"/>
            <a:ext cx="0" cy="37338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000500" y="1905000"/>
            <a:ext cx="0" cy="37338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77000" y="1866900"/>
            <a:ext cx="0" cy="37719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29600" y="1981200"/>
            <a:ext cx="914400" cy="3600986"/>
          </a:xfrm>
          <a:prstGeom prst="rect">
            <a:avLst/>
          </a:prstGeom>
          <a:noFill/>
        </p:spPr>
        <p:txBody>
          <a:bodyPr wrap="square" rtlCol="0">
            <a:spAutoFit/>
          </a:bodyPr>
          <a:lstStyle/>
          <a:p>
            <a:r>
              <a:rPr lang="en-US" sz="1200" dirty="0" smtClean="0"/>
              <a:t>Almost always these forecasts generally smoothen and weaken the drought from the levels at IC.</a:t>
            </a:r>
          </a:p>
          <a:p>
            <a:endParaRPr lang="en-US" sz="1200" dirty="0"/>
          </a:p>
          <a:p>
            <a:r>
              <a:rPr lang="en-US" sz="1200" dirty="0" smtClean="0"/>
              <a:t>They did the same last year to the 2017 Northern Plains drought.</a:t>
            </a:r>
            <a:endParaRPr lang="en-US" sz="1200" dirty="0"/>
          </a:p>
        </p:txBody>
      </p:sp>
    </p:spTree>
    <p:extLst>
      <p:ext uri="{BB962C8B-B14F-4D97-AF65-F5344CB8AC3E}">
        <p14:creationId xmlns:p14="http://schemas.microsoft.com/office/powerpoint/2010/main" val="286759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1"/>
          <p:cNvSpPr>
            <a:spLocks noGrp="1"/>
          </p:cNvSpPr>
          <p:nvPr>
            <p:ph type="sldNum" sz="quarter" idx="12"/>
          </p:nvPr>
        </p:nvSpPr>
        <p:spPr>
          <a:xfrm>
            <a:off x="6553200" y="63246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2C4035D-9F99-458E-AF84-329270F2B5D1}" type="slidenum">
              <a:rPr lang="en-US" altLang="en-US" sz="1400" smtClean="0"/>
              <a:pPr eaLnBrk="1" hangingPunct="1">
                <a:spcBef>
                  <a:spcPct val="0"/>
                </a:spcBef>
                <a:buFontTx/>
                <a:buNone/>
              </a:pPr>
              <a:t>25</a:t>
            </a:fld>
            <a:endParaRPr lang="en-US" altLang="en-US" sz="1400" smtClean="0"/>
          </a:p>
        </p:txBody>
      </p:sp>
      <p:sp>
        <p:nvSpPr>
          <p:cNvPr id="27652" name="TextBox 2"/>
          <p:cNvSpPr txBox="1">
            <a:spLocks noChangeArrowheads="1"/>
          </p:cNvSpPr>
          <p:nvPr/>
        </p:nvSpPr>
        <p:spPr bwMode="auto">
          <a:xfrm>
            <a:off x="76200" y="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Hydrological Monitoring and Seasonal Forecasting @ MSU (Michigan State </a:t>
            </a:r>
            <a:r>
              <a:rPr lang="en-US" altLang="en-US" sz="1800" b="1" dirty="0" smtClean="0">
                <a:latin typeface="Times New Roman" pitchFamily="18" charset="0"/>
              </a:rPr>
              <a:t>University ) NLDAS model</a:t>
            </a:r>
            <a:endParaRPr lang="en-US" altLang="en-US" sz="1800" dirty="0">
              <a:latin typeface="Times New Roman" pitchFamily="18" charset="0"/>
            </a:endParaRPr>
          </a:p>
        </p:txBody>
      </p:sp>
      <p:sp>
        <p:nvSpPr>
          <p:cNvPr id="27653" name="TextBox 3"/>
          <p:cNvSpPr txBox="1">
            <a:spLocks noChangeArrowheads="1"/>
          </p:cNvSpPr>
          <p:nvPr/>
        </p:nvSpPr>
        <p:spPr bwMode="auto">
          <a:xfrm>
            <a:off x="6324600" y="457200"/>
            <a:ext cx="2452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Monthly Soil Moisture Percentile Prediction issued on </a:t>
            </a:r>
            <a:r>
              <a:rPr lang="en-US" altLang="en-US" sz="1800" b="1" dirty="0" smtClean="0">
                <a:latin typeface="Times New Roman" pitchFamily="18" charset="0"/>
              </a:rPr>
              <a:t>201805 with this IC.</a:t>
            </a:r>
            <a:endParaRPr lang="en-US" altLang="en-US" sz="1800" b="1" dirty="0">
              <a:latin typeface="Times New Roman" pitchFamily="18" charset="0"/>
            </a:endParaRPr>
          </a:p>
        </p:txBody>
      </p:sp>
      <p:sp>
        <p:nvSpPr>
          <p:cNvPr id="27654" name="TextBox 9"/>
          <p:cNvSpPr txBox="1">
            <a:spLocks noChangeArrowheads="1"/>
          </p:cNvSpPr>
          <p:nvPr/>
        </p:nvSpPr>
        <p:spPr bwMode="auto">
          <a:xfrm>
            <a:off x="7015163" y="4216400"/>
            <a:ext cx="1762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The inter quartile range suggest </a:t>
            </a:r>
            <a:r>
              <a:rPr lang="en-US" altLang="en-US" sz="1800" u="sng" dirty="0">
                <a:latin typeface="Times New Roman" pitchFamily="18" charset="0"/>
              </a:rPr>
              <a:t>greater uncertainty </a:t>
            </a:r>
            <a:r>
              <a:rPr lang="en-US" altLang="en-US" sz="1800" dirty="0">
                <a:latin typeface="Times New Roman" pitchFamily="18" charset="0"/>
              </a:rPr>
              <a:t>about the forecast in these </a:t>
            </a:r>
            <a:r>
              <a:rPr lang="en-US" altLang="en-US" sz="1800" u="sng" dirty="0">
                <a:latin typeface="Times New Roman" pitchFamily="18" charset="0"/>
              </a:rPr>
              <a:t>shaded</a:t>
            </a:r>
            <a:r>
              <a:rPr lang="en-US" altLang="en-US" sz="1800" dirty="0">
                <a:latin typeface="Times New Roman" pitchFamily="18" charset="0"/>
              </a:rPr>
              <a:t> regions.</a:t>
            </a:r>
          </a:p>
        </p:txBody>
      </p:sp>
      <p:cxnSp>
        <p:nvCxnSpPr>
          <p:cNvPr id="5" name="Straight Arrow Connector 4"/>
          <p:cNvCxnSpPr/>
          <p:nvPr/>
        </p:nvCxnSpPr>
        <p:spPr>
          <a:xfrm>
            <a:off x="3276600" y="1447800"/>
            <a:ext cx="76200" cy="3657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200" y="621268"/>
            <a:ext cx="6400800" cy="369332"/>
          </a:xfrm>
          <a:prstGeom prst="rect">
            <a:avLst/>
          </a:prstGeom>
        </p:spPr>
        <p:txBody>
          <a:bodyPr wrap="square">
            <a:spAutoFit/>
          </a:bodyPr>
          <a:lstStyle/>
          <a:p>
            <a:r>
              <a:rPr lang="en-US" dirty="0"/>
              <a:t>http://drought.geo.msu.edu/research/forecast/smi.monthly.php</a:t>
            </a:r>
          </a:p>
        </p:txBody>
      </p:sp>
      <p:cxnSp>
        <p:nvCxnSpPr>
          <p:cNvPr id="12" name="Straight Arrow Connector 11"/>
          <p:cNvCxnSpPr/>
          <p:nvPr/>
        </p:nvCxnSpPr>
        <p:spPr>
          <a:xfrm>
            <a:off x="3657600" y="1919287"/>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257800" y="5715000"/>
            <a:ext cx="609600" cy="3048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429000" y="2209800"/>
            <a:ext cx="76200" cy="3405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38225"/>
            <a:ext cx="4662374"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990600"/>
            <a:ext cx="6953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8" y="2747963"/>
            <a:ext cx="18002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75" y="1685925"/>
            <a:ext cx="18002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5"/>
            <a:ext cx="4321997" cy="6111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Slide Number Placeholder 1"/>
          <p:cNvSpPr>
            <a:spLocks noGrp="1"/>
          </p:cNvSpPr>
          <p:nvPr>
            <p:ph type="sldNum" sz="quarter" idx="12"/>
          </p:nvPr>
        </p:nvSpPr>
        <p:spPr>
          <a:xfrm>
            <a:off x="8686800" y="65500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E99104-E9CA-448A-9438-257E986D4F07}" type="slidenum">
              <a:rPr lang="en-US" altLang="en-US" sz="1400" smtClean="0"/>
              <a:pPr eaLnBrk="1" hangingPunct="1">
                <a:spcBef>
                  <a:spcPct val="0"/>
                </a:spcBef>
                <a:buFontTx/>
                <a:buNone/>
              </a:pPr>
              <a:t>26</a:t>
            </a:fld>
            <a:endParaRPr lang="en-US" altLang="en-US" sz="1400" smtClean="0"/>
          </a:p>
        </p:txBody>
      </p:sp>
      <p:sp>
        <p:nvSpPr>
          <p:cNvPr id="28675" name="TextBox 2"/>
          <p:cNvSpPr txBox="1">
            <a:spLocks noChangeArrowheads="1"/>
          </p:cNvSpPr>
          <p:nvPr/>
        </p:nvSpPr>
        <p:spPr bwMode="auto">
          <a:xfrm>
            <a:off x="4965700" y="381000"/>
            <a:ext cx="383387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Times New Roman" pitchFamily="18" charset="0"/>
              </a:rPr>
              <a:t>NASA </a:t>
            </a:r>
            <a:r>
              <a:rPr lang="en-US" altLang="en-US" sz="1800" b="1" dirty="0" smtClean="0">
                <a:latin typeface="Times New Roman" pitchFamily="18" charset="0"/>
              </a:rPr>
              <a:t>GEOS5 </a:t>
            </a:r>
            <a:r>
              <a:rPr lang="en-US" altLang="en-US" sz="1800" b="1" dirty="0">
                <a:latin typeface="Times New Roman" pitchFamily="18" charset="0"/>
              </a:rPr>
              <a:t>Forecasts  </a:t>
            </a:r>
          </a:p>
        </p:txBody>
      </p:sp>
      <p:sp>
        <p:nvSpPr>
          <p:cNvPr id="28676" name="TextBox 3"/>
          <p:cNvSpPr txBox="1">
            <a:spLocks noChangeArrowheads="1"/>
          </p:cNvSpPr>
          <p:nvPr/>
        </p:nvSpPr>
        <p:spPr bwMode="auto">
          <a:xfrm>
            <a:off x="1371600" y="-76200"/>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err="1" smtClean="0">
                <a:latin typeface="Times New Roman" pitchFamily="18" charset="0"/>
              </a:rPr>
              <a:t>Precip</a:t>
            </a:r>
            <a:r>
              <a:rPr lang="en-US" altLang="en-US" sz="1800" dirty="0" smtClean="0">
                <a:latin typeface="Times New Roman" pitchFamily="18" charset="0"/>
              </a:rPr>
              <a:t> Forecast</a:t>
            </a:r>
            <a:endParaRPr lang="en-US" altLang="en-US" sz="1800" dirty="0">
              <a:latin typeface="Times New Roman" pitchFamily="18" charset="0"/>
            </a:endParaRPr>
          </a:p>
        </p:txBody>
      </p:sp>
      <p:sp>
        <p:nvSpPr>
          <p:cNvPr id="28677" name="TextBox 4"/>
          <p:cNvSpPr txBox="1">
            <a:spLocks noChangeArrowheads="1"/>
          </p:cNvSpPr>
          <p:nvPr/>
        </p:nvSpPr>
        <p:spPr bwMode="auto">
          <a:xfrm>
            <a:off x="4876800" y="2828925"/>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Soil Moisture </a:t>
            </a:r>
            <a:r>
              <a:rPr lang="en-US" altLang="en-US" sz="1800" dirty="0" smtClean="0">
                <a:latin typeface="Times New Roman" pitchFamily="18" charset="0"/>
              </a:rPr>
              <a:t>Forecast Percentile </a:t>
            </a:r>
            <a:endParaRPr lang="en-US" altLang="en-US" sz="1800" dirty="0">
              <a:latin typeface="Times New Roman" pitchFamily="18" charset="0"/>
            </a:endParaRPr>
          </a:p>
        </p:txBody>
      </p:sp>
      <p:sp>
        <p:nvSpPr>
          <p:cNvPr id="2" name="Oval 1"/>
          <p:cNvSpPr/>
          <p:nvPr/>
        </p:nvSpPr>
        <p:spPr>
          <a:xfrm>
            <a:off x="2695575" y="1600200"/>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695575" y="4848225"/>
            <a:ext cx="3905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4965700" y="4648200"/>
            <a:ext cx="6731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V="1">
            <a:off x="2590800" y="2514600"/>
            <a:ext cx="609600" cy="909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76600" y="3583462"/>
            <a:ext cx="727364" cy="369332"/>
          </a:xfrm>
          <a:prstGeom prst="rect">
            <a:avLst/>
          </a:prstGeom>
          <a:noFill/>
        </p:spPr>
        <p:txBody>
          <a:bodyPr wrap="square" rtlCol="0">
            <a:spAutoFit/>
          </a:bodyPr>
          <a:lstStyle/>
          <a:p>
            <a:r>
              <a:rPr lang="en-US" dirty="0" smtClean="0"/>
              <a:t>Jun</a:t>
            </a:r>
            <a:endParaRPr lang="en-US" dirty="0"/>
          </a:p>
        </p:txBody>
      </p:sp>
      <p:sp>
        <p:nvSpPr>
          <p:cNvPr id="27" name="TextBox 26"/>
          <p:cNvSpPr txBox="1"/>
          <p:nvPr/>
        </p:nvSpPr>
        <p:spPr>
          <a:xfrm>
            <a:off x="3543986" y="5345668"/>
            <a:ext cx="570814" cy="369332"/>
          </a:xfrm>
          <a:prstGeom prst="rect">
            <a:avLst/>
          </a:prstGeom>
          <a:noFill/>
        </p:spPr>
        <p:txBody>
          <a:bodyPr wrap="square" rtlCol="0">
            <a:spAutoFit/>
          </a:bodyPr>
          <a:lstStyle/>
          <a:p>
            <a:r>
              <a:rPr lang="en-US" dirty="0" smtClean="0"/>
              <a:t>Jul</a:t>
            </a:r>
            <a:endParaRPr lang="en-US" dirty="0"/>
          </a:p>
        </p:txBody>
      </p:sp>
      <p:sp>
        <p:nvSpPr>
          <p:cNvPr id="29" name="TextBox 28"/>
          <p:cNvSpPr txBox="1"/>
          <p:nvPr/>
        </p:nvSpPr>
        <p:spPr>
          <a:xfrm>
            <a:off x="8324818" y="4525565"/>
            <a:ext cx="762000" cy="369332"/>
          </a:xfrm>
          <a:prstGeom prst="rect">
            <a:avLst/>
          </a:prstGeom>
          <a:noFill/>
        </p:spPr>
        <p:txBody>
          <a:bodyPr wrap="square" rtlCol="0">
            <a:spAutoFit/>
          </a:bodyPr>
          <a:lstStyle/>
          <a:p>
            <a:r>
              <a:rPr lang="en-US" dirty="0" smtClean="0"/>
              <a:t>April</a:t>
            </a:r>
            <a:endParaRPr lang="en-US" dirty="0"/>
          </a:p>
        </p:txBody>
      </p:sp>
      <p:sp>
        <p:nvSpPr>
          <p:cNvPr id="30" name="TextBox 29"/>
          <p:cNvSpPr txBox="1"/>
          <p:nvPr/>
        </p:nvSpPr>
        <p:spPr>
          <a:xfrm>
            <a:off x="3429000" y="1752600"/>
            <a:ext cx="762000" cy="369332"/>
          </a:xfrm>
          <a:prstGeom prst="rect">
            <a:avLst/>
          </a:prstGeom>
          <a:noFill/>
        </p:spPr>
        <p:txBody>
          <a:bodyPr wrap="square" rtlCol="0">
            <a:spAutoFit/>
          </a:bodyPr>
          <a:lstStyle/>
          <a:p>
            <a:r>
              <a:rPr lang="en-US" dirty="0" smtClean="0"/>
              <a:t>May</a:t>
            </a:r>
            <a:endParaRPr lang="en-US" dirty="0"/>
          </a:p>
        </p:txBody>
      </p:sp>
      <p:sp>
        <p:nvSpPr>
          <p:cNvPr id="31" name="TextBox 30"/>
          <p:cNvSpPr txBox="1"/>
          <p:nvPr/>
        </p:nvSpPr>
        <p:spPr>
          <a:xfrm>
            <a:off x="5867401" y="6183868"/>
            <a:ext cx="674126" cy="369332"/>
          </a:xfrm>
          <a:prstGeom prst="rect">
            <a:avLst/>
          </a:prstGeom>
          <a:noFill/>
        </p:spPr>
        <p:txBody>
          <a:bodyPr wrap="square" rtlCol="0">
            <a:spAutoFit/>
          </a:bodyPr>
          <a:lstStyle/>
          <a:p>
            <a:r>
              <a:rPr lang="en-US" dirty="0" smtClean="0"/>
              <a:t>May</a:t>
            </a:r>
            <a:endParaRPr lang="en-US" dirty="0"/>
          </a:p>
        </p:txBody>
      </p:sp>
      <p:sp>
        <p:nvSpPr>
          <p:cNvPr id="32" name="TextBox 31"/>
          <p:cNvSpPr txBox="1"/>
          <p:nvPr/>
        </p:nvSpPr>
        <p:spPr>
          <a:xfrm>
            <a:off x="8514163" y="6250632"/>
            <a:ext cx="570814" cy="369332"/>
          </a:xfrm>
          <a:prstGeom prst="rect">
            <a:avLst/>
          </a:prstGeom>
          <a:noFill/>
        </p:spPr>
        <p:txBody>
          <a:bodyPr wrap="square" rtlCol="0">
            <a:spAutoFit/>
          </a:bodyPr>
          <a:lstStyle/>
          <a:p>
            <a:r>
              <a:rPr lang="en-US" dirty="0" smtClean="0"/>
              <a:t>Jun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279" y="3198256"/>
            <a:ext cx="4717146" cy="335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065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27</a:t>
            </a:fld>
            <a:endParaRPr lang="en-US" altLang="en-US"/>
          </a:p>
        </p:txBody>
      </p:sp>
      <p:sp>
        <p:nvSpPr>
          <p:cNvPr id="4" name="TextBox 3"/>
          <p:cNvSpPr txBox="1"/>
          <p:nvPr/>
        </p:nvSpPr>
        <p:spPr>
          <a:xfrm>
            <a:off x="152400" y="6258580"/>
            <a:ext cx="7581900" cy="523220"/>
          </a:xfrm>
          <a:prstGeom prst="rect">
            <a:avLst/>
          </a:prstGeom>
          <a:noFill/>
        </p:spPr>
        <p:txBody>
          <a:bodyPr wrap="square" rtlCol="0">
            <a:spAutoFit/>
          </a:bodyPr>
          <a:lstStyle/>
          <a:p>
            <a:r>
              <a:rPr lang="en-US" sz="1400" dirty="0" smtClean="0"/>
              <a:t>Exptl. Probability Drought Outlook  from </a:t>
            </a:r>
            <a:r>
              <a:rPr lang="en-US" sz="1400" dirty="0" err="1" smtClean="0"/>
              <a:t>Kingtse</a:t>
            </a:r>
            <a:r>
              <a:rPr lang="en-US" sz="1400" dirty="0"/>
              <a:t> </a:t>
            </a:r>
            <a:r>
              <a:rPr lang="en-US" sz="1400" dirty="0" smtClean="0"/>
              <a:t>Mo and Li Xu based on NMME ensemble members’ </a:t>
            </a:r>
            <a:r>
              <a:rPr lang="en-US" sz="1400" dirty="0" err="1" smtClean="0"/>
              <a:t>Precip</a:t>
            </a:r>
            <a:r>
              <a:rPr lang="en-US" sz="1400" dirty="0" smtClean="0"/>
              <a:t> forecast . </a:t>
            </a:r>
            <a:endParaRPr lang="en-US" sz="1400" dirty="0"/>
          </a:p>
        </p:txBody>
      </p:sp>
      <p:pic>
        <p:nvPicPr>
          <p:cNvPr id="6" name="Picture 5" descr="C:\Users\li.xu\Documents\png\scp12437\GM_above_4x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46"/>
            <a:ext cx="7734300" cy="624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120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AutoShape 2" descr="Inline image 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3" name="AutoShape 4" descr="Inline image 6"/>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4" name="AutoShape 6" descr="Inline image 6"/>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5" name="AutoShape 2" descr="Inline image 10"/>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8" name="TextBox 6"/>
          <p:cNvSpPr txBox="1">
            <a:spLocks noChangeArrowheads="1"/>
          </p:cNvSpPr>
          <p:nvPr/>
        </p:nvSpPr>
        <p:spPr bwMode="auto">
          <a:xfrm>
            <a:off x="469633" y="4114800"/>
            <a:ext cx="2044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a:solidFill>
                  <a:srgbClr val="000000"/>
                </a:solidFill>
                <a:latin typeface="Times New Roman" pitchFamily="18" charset="0"/>
                <a:cs typeface="Arial" charset="0"/>
              </a:rPr>
              <a:t>In the official</a:t>
            </a:r>
          </a:p>
          <a:p>
            <a:pPr eaLnBrk="1" hangingPunct="1">
              <a:spcBef>
                <a:spcPct val="0"/>
              </a:spcBef>
              <a:buFontTx/>
              <a:buNone/>
            </a:pPr>
            <a:r>
              <a:rPr lang="en-US" altLang="en-US" sz="1800" b="1" dirty="0">
                <a:solidFill>
                  <a:srgbClr val="000000"/>
                </a:solidFill>
                <a:latin typeface="Times New Roman" pitchFamily="18" charset="0"/>
                <a:cs typeface="Arial" charset="0"/>
              </a:rPr>
              <a:t>Drought Outlook  Tendency Format!!</a:t>
            </a:r>
          </a:p>
        </p:txBody>
      </p:sp>
      <p:sp>
        <p:nvSpPr>
          <p:cNvPr id="11" name="TextBox 2"/>
          <p:cNvSpPr txBox="1">
            <a:spLocks noChangeArrowheads="1"/>
          </p:cNvSpPr>
          <p:nvPr/>
        </p:nvSpPr>
        <p:spPr bwMode="auto">
          <a:xfrm>
            <a:off x="5976751" y="285654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en-US" altLang="en-US" sz="1800" b="1" dirty="0" smtClean="0">
                <a:solidFill>
                  <a:srgbClr val="000000"/>
                </a:solidFill>
                <a:latin typeface="Times New Roman" pitchFamily="18" charset="0"/>
                <a:cs typeface="Arial" charset="0"/>
              </a:rPr>
              <a:t>JJA </a:t>
            </a:r>
            <a:r>
              <a:rPr lang="en-US" altLang="en-US" sz="1800" b="1" dirty="0">
                <a:solidFill>
                  <a:srgbClr val="000000"/>
                </a:solidFill>
                <a:latin typeface="Times New Roman" pitchFamily="18" charset="0"/>
                <a:cs typeface="Arial" charset="0"/>
              </a:rPr>
              <a:t>2018</a:t>
            </a:r>
          </a:p>
        </p:txBody>
      </p:sp>
      <p:sp>
        <p:nvSpPr>
          <p:cNvPr id="12" name="TextBox 8"/>
          <p:cNvSpPr txBox="1">
            <a:spLocks noChangeArrowheads="1"/>
          </p:cNvSpPr>
          <p:nvPr/>
        </p:nvSpPr>
        <p:spPr bwMode="auto">
          <a:xfrm>
            <a:off x="5079087" y="1355918"/>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en-US" altLang="en-US" sz="1800" b="1" dirty="0" smtClean="0">
                <a:solidFill>
                  <a:srgbClr val="000000"/>
                </a:solidFill>
                <a:latin typeface="Times New Roman" pitchFamily="18" charset="0"/>
                <a:cs typeface="Arial" charset="0"/>
              </a:rPr>
              <a:t>June </a:t>
            </a:r>
            <a:r>
              <a:rPr lang="en-US" altLang="en-US" sz="1800" b="1" dirty="0">
                <a:solidFill>
                  <a:srgbClr val="000000"/>
                </a:solidFill>
                <a:latin typeface="Times New Roman" pitchFamily="18" charset="0"/>
                <a:cs typeface="Arial" charset="0"/>
              </a:rPr>
              <a:t>2018</a:t>
            </a:r>
          </a:p>
        </p:txBody>
      </p:sp>
      <p:pic>
        <p:nvPicPr>
          <p:cNvPr id="13" name="Picture 12" descr="C:\Users\li.xu\Documents\png\scp12986\spi6_mon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90" y="70035"/>
            <a:ext cx="4823612" cy="35201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li.xu\Documents\png\scp12632\spi6_sea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291" y="3251281"/>
            <a:ext cx="4846320" cy="353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76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81400" y="0"/>
            <a:ext cx="2057400" cy="457200"/>
          </a:xfrm>
        </p:spPr>
        <p:txBody>
          <a:bodyPr/>
          <a:lstStyle/>
          <a:p>
            <a:pPr eaLnBrk="1" hangingPunct="1"/>
            <a:r>
              <a:rPr lang="en-US" altLang="en-US" sz="3200" dirty="0" smtClean="0"/>
              <a:t>Summary</a:t>
            </a:r>
          </a:p>
        </p:txBody>
      </p:sp>
      <p:sp>
        <p:nvSpPr>
          <p:cNvPr id="26627" name="Rectangle 3"/>
          <p:cNvSpPr>
            <a:spLocks noGrp="1" noChangeArrowheads="1"/>
          </p:cNvSpPr>
          <p:nvPr>
            <p:ph idx="1"/>
          </p:nvPr>
        </p:nvSpPr>
        <p:spPr>
          <a:xfrm>
            <a:off x="0" y="381000"/>
            <a:ext cx="9110663" cy="6477000"/>
          </a:xfrm>
        </p:spPr>
        <p:txBody>
          <a:bodyPr/>
          <a:lstStyle/>
          <a:p>
            <a:pPr marL="573088" indent="-573088" eaLnBrk="1" hangingPunct="1">
              <a:spcBef>
                <a:spcPct val="50000"/>
              </a:spcBef>
              <a:buClrTx/>
              <a:buSzTx/>
              <a:buFont typeface="Wingdings 2" pitchFamily="18" charset="2"/>
              <a:buNone/>
            </a:pPr>
            <a:r>
              <a:rPr lang="en-US" altLang="en-US" sz="1800" b="1" dirty="0" smtClean="0">
                <a:solidFill>
                  <a:srgbClr val="FF0000"/>
                </a:solidFill>
              </a:rPr>
              <a:t>Current ENSO status and forecast.                                                                               </a:t>
            </a:r>
            <a:r>
              <a:rPr lang="en-US" sz="1300" u="sng" kern="1200" dirty="0" smtClean="0">
                <a:latin typeface="Trebuchet MS" panose="020B0603020202020204" pitchFamily="34" charset="0"/>
              </a:rPr>
              <a:t>Final La </a:t>
            </a:r>
            <a:r>
              <a:rPr lang="en-US" sz="1300" u="sng" kern="1200" dirty="0">
                <a:latin typeface="Trebuchet MS" panose="020B0603020202020204" pitchFamily="34" charset="0"/>
              </a:rPr>
              <a:t>Niña Advisory</a:t>
            </a:r>
            <a:r>
              <a:rPr lang="en-US" altLang="en-US" sz="1300" dirty="0">
                <a:latin typeface="Trebuchet MS" panose="020B0603020202020204" pitchFamily="34" charset="0"/>
                <a:cs typeface="Arial" pitchFamily="34" charset="0"/>
              </a:rPr>
              <a:t> </a:t>
            </a:r>
            <a:r>
              <a:rPr lang="en-US" altLang="en-US" sz="1300" dirty="0" smtClean="0">
                <a:latin typeface="Trebuchet MS" panose="020B0603020202020204" pitchFamily="34" charset="0"/>
                <a:cs typeface="Arial" pitchFamily="34" charset="0"/>
              </a:rPr>
              <a:t>!! ENSO-neutral</a:t>
            </a:r>
            <a:r>
              <a:rPr lang="en-US" altLang="en-US" sz="1300" dirty="0" smtClean="0">
                <a:latin typeface="Trebuchet MS" pitchFamily="34" charset="0"/>
              </a:rPr>
              <a:t> </a:t>
            </a:r>
            <a:r>
              <a:rPr lang="en-US" altLang="en-US" sz="1300" dirty="0">
                <a:latin typeface="Trebuchet MS" pitchFamily="34" charset="0"/>
                <a:cs typeface="Arial" pitchFamily="34" charset="0"/>
              </a:rPr>
              <a:t>conditions are present.*  </a:t>
            </a:r>
          </a:p>
          <a:p>
            <a:pPr marL="573088" indent="-176213" eaLnBrk="1" hangingPunct="1">
              <a:spcBef>
                <a:spcPct val="50000"/>
              </a:spcBef>
              <a:buClrTx/>
              <a:buSzTx/>
              <a:buFont typeface="Wingdings 2" pitchFamily="18" charset="2"/>
              <a:buNone/>
            </a:pPr>
            <a:r>
              <a:rPr lang="en-US" altLang="en-US" sz="1300" dirty="0" smtClean="0">
                <a:cs typeface="Arial" pitchFamily="34" charset="0"/>
              </a:rPr>
              <a:t>	Equatorial </a:t>
            </a:r>
            <a:r>
              <a:rPr lang="en-US" altLang="en-US" sz="1300" dirty="0">
                <a:cs typeface="Arial" pitchFamily="34" charset="0"/>
              </a:rPr>
              <a:t>sea surface temperatures (SSTs) are near-to-below average across the east-central and eastern Pacific Ocean</a:t>
            </a:r>
            <a:r>
              <a:rPr lang="en-US" altLang="en-US" sz="1300" dirty="0" smtClean="0">
                <a:cs typeface="Arial" pitchFamily="34" charset="0"/>
              </a:rPr>
              <a:t>. </a:t>
            </a:r>
            <a:r>
              <a:rPr lang="en-US" altLang="en-US" sz="1300" dirty="0" smtClean="0"/>
              <a:t>ENSO-neutral </a:t>
            </a:r>
            <a:r>
              <a:rPr lang="en-US" altLang="en-US" sz="1300" dirty="0"/>
              <a:t>is favored through September-November 2018, with the possibility of El Niño nearing 50</a:t>
            </a:r>
            <a:r>
              <a:rPr lang="en-US" altLang="en-US" sz="1300" dirty="0" smtClean="0"/>
              <a:t>% (50/50 chance!)  </a:t>
            </a:r>
            <a:r>
              <a:rPr lang="en-US" altLang="en-US" sz="1300" dirty="0"/>
              <a:t>by Northern Hemisphere winter </a:t>
            </a:r>
            <a:r>
              <a:rPr lang="en-US" altLang="en-US" sz="1300" dirty="0" smtClean="0"/>
              <a:t>2018-19. </a:t>
            </a:r>
            <a:r>
              <a:rPr lang="en-US" altLang="en-US" sz="1300" dirty="0" smtClean="0">
                <a:latin typeface="Trebuchet MS" pitchFamily="34" charset="0"/>
                <a:cs typeface="Arial" pitchFamily="34" charset="0"/>
              </a:rPr>
              <a:t> </a:t>
            </a:r>
          </a:p>
          <a:p>
            <a:pPr marL="346075" indent="-346075" eaLnBrk="1" hangingPunct="1">
              <a:lnSpc>
                <a:spcPct val="80000"/>
              </a:lnSpc>
              <a:spcBef>
                <a:spcPts val="475"/>
              </a:spcBef>
              <a:buFontTx/>
              <a:buNone/>
              <a:defRPr/>
            </a:pPr>
            <a:r>
              <a:rPr lang="en-US" altLang="en-US" sz="1600" b="1" dirty="0" smtClean="0">
                <a:solidFill>
                  <a:srgbClr val="FF0000"/>
                </a:solidFill>
              </a:rPr>
              <a:t>Current Drought conditions</a:t>
            </a:r>
            <a:r>
              <a:rPr lang="en-US" altLang="en-US" sz="1800" b="1" dirty="0" smtClean="0">
                <a:solidFill>
                  <a:srgbClr val="FF0000"/>
                </a:solidFill>
              </a:rPr>
              <a:t>:</a:t>
            </a:r>
            <a:endParaRPr lang="en-US" altLang="en-US" sz="1400" dirty="0" smtClean="0"/>
          </a:p>
          <a:p>
            <a:pPr marL="573088" lvl="1" indent="-231775">
              <a:buFontTx/>
              <a:buChar char="-"/>
            </a:pPr>
            <a:r>
              <a:rPr lang="en-US" sz="1300" dirty="0" smtClean="0">
                <a:latin typeface="Trebuchet MS" panose="020B0603020202020204" pitchFamily="34" charset="0"/>
              </a:rPr>
              <a:t>There are three major areas of drought in the US: The first is the very large area of short/long term drought in the southwest covering southern CA, parts of OR, southern NV, and large parts of UT/AZ/CO/NM/KS/OK and TX extending slightly northeastward into IA/MO, the conditions pretty much unchanged from last month. </a:t>
            </a:r>
          </a:p>
          <a:p>
            <a:pPr marL="573088" lvl="1" indent="-231775">
              <a:buFontTx/>
              <a:buChar char="-"/>
            </a:pPr>
            <a:r>
              <a:rPr lang="en-US" sz="1300" dirty="0" smtClean="0">
                <a:latin typeface="Trebuchet MS" panose="020B0603020202020204" pitchFamily="34" charset="0"/>
              </a:rPr>
              <a:t>The second drought area is the lingering 2017 drought conditions in the Northern Plains states of far </a:t>
            </a:r>
            <a:r>
              <a:rPr lang="en-US" sz="1300" smtClean="0">
                <a:latin typeface="Trebuchet MS" panose="020B0603020202020204" pitchFamily="34" charset="0"/>
              </a:rPr>
              <a:t>eastern </a:t>
            </a:r>
            <a:r>
              <a:rPr lang="en-US" sz="1300" smtClean="0">
                <a:latin typeface="Trebuchet MS" panose="020B0603020202020204" pitchFamily="34" charset="0"/>
              </a:rPr>
              <a:t>MT and </a:t>
            </a:r>
            <a:r>
              <a:rPr lang="en-US" sz="1300" dirty="0" smtClean="0">
                <a:latin typeface="Trebuchet MS" panose="020B0603020202020204" pitchFamily="34" charset="0"/>
              </a:rPr>
              <a:t>the Dakotas, slowly creeping/extending </a:t>
            </a:r>
            <a:r>
              <a:rPr lang="en-US" sz="1300" smtClean="0">
                <a:latin typeface="Trebuchet MS" panose="020B0603020202020204" pitchFamily="34" charset="0"/>
              </a:rPr>
              <a:t>into </a:t>
            </a:r>
            <a:r>
              <a:rPr lang="en-US" sz="1300" smtClean="0">
                <a:latin typeface="Trebuchet MS" panose="020B0603020202020204" pitchFamily="34" charset="0"/>
              </a:rPr>
              <a:t>MN (and WI)?. </a:t>
            </a:r>
            <a:r>
              <a:rPr lang="en-US" sz="1300" dirty="0" smtClean="0">
                <a:latin typeface="Trebuchet MS" panose="020B0603020202020204" pitchFamily="34" charset="0"/>
              </a:rPr>
              <a:t>And the third drought area is the less contiguous  small pockets of short/long term drought conditions along the Atlantic coastal states especially in GA and FL</a:t>
            </a:r>
            <a:r>
              <a:rPr lang="en-US" sz="1300" dirty="0" smtClean="0">
                <a:latin typeface="Trebuchet MS" panose="020B0603020202020204" pitchFamily="34" charset="0"/>
              </a:rPr>
              <a:t>.</a:t>
            </a:r>
          </a:p>
          <a:p>
            <a:pPr marL="573088" lvl="1" indent="-231775">
              <a:buFontTx/>
              <a:buChar char="-"/>
            </a:pPr>
            <a:r>
              <a:rPr lang="en-US" sz="1300" dirty="0" smtClean="0">
                <a:latin typeface="Trebuchet MS" panose="020B0603020202020204" pitchFamily="34" charset="0"/>
              </a:rPr>
              <a:t>To </a:t>
            </a:r>
            <a:r>
              <a:rPr lang="en-US" sz="1300" dirty="0" smtClean="0">
                <a:latin typeface="Trebuchet MS" panose="020B0603020202020204" pitchFamily="34" charset="0"/>
              </a:rPr>
              <a:t>the extent the drought along the southern states are probably and partly a consequence of the  La Nina, which has just ended, and slowly transitioning to ENSO neutral conditions, maps of observed rainfall accumulations/deficits over time scales ranging from months to a few years,  show large areas of longer than La Nina time scale deficits, exist in the southwest</a:t>
            </a:r>
            <a:r>
              <a:rPr lang="en-US" sz="1400" dirty="0" smtClean="0">
                <a:latin typeface="Trebuchet MS" panose="020B0603020202020204" pitchFamily="34" charset="0"/>
              </a:rPr>
              <a:t>. </a:t>
            </a:r>
          </a:p>
          <a:p>
            <a:pPr marL="52388" lvl="1" indent="0">
              <a:buNone/>
            </a:pPr>
            <a:r>
              <a:rPr lang="en-US" altLang="en-US" sz="1800" b="1" dirty="0" smtClean="0">
                <a:solidFill>
                  <a:srgbClr val="FF0000"/>
                </a:solidFill>
              </a:rPr>
              <a:t>Prediction:</a:t>
            </a:r>
          </a:p>
          <a:p>
            <a:pPr marL="627063" lvl="1" eaLnBrk="1" hangingPunct="1">
              <a:spcBef>
                <a:spcPts val="475"/>
              </a:spcBef>
              <a:buFontTx/>
              <a:buChar char="-"/>
              <a:defRPr/>
            </a:pPr>
            <a:r>
              <a:rPr lang="en-US" sz="1300" dirty="0" smtClean="0">
                <a:latin typeface="Trebuchet MS" panose="020B0603020202020204" pitchFamily="34" charset="0"/>
              </a:rPr>
              <a:t>As </a:t>
            </a:r>
            <a:r>
              <a:rPr lang="en-US" sz="1300" dirty="0">
                <a:latin typeface="Trebuchet MS" panose="020B0603020202020204" pitchFamily="34" charset="0"/>
              </a:rPr>
              <a:t>the </a:t>
            </a:r>
            <a:r>
              <a:rPr lang="en-US" sz="1300" dirty="0" smtClean="0">
                <a:latin typeface="Trebuchet MS" panose="020B0603020202020204" pitchFamily="34" charset="0"/>
              </a:rPr>
              <a:t>recent </a:t>
            </a:r>
            <a:r>
              <a:rPr lang="en-US" sz="1300" dirty="0">
                <a:latin typeface="Trebuchet MS" panose="020B0603020202020204" pitchFamily="34" charset="0"/>
              </a:rPr>
              <a:t>La Nina </a:t>
            </a:r>
            <a:r>
              <a:rPr lang="en-US" sz="1300" dirty="0" smtClean="0">
                <a:latin typeface="Trebuchet MS" panose="020B0603020202020204" pitchFamily="34" charset="0"/>
              </a:rPr>
              <a:t>has transitioned to ENSO neutral conditions, such ENSO neutral conditions are expected </a:t>
            </a:r>
            <a:r>
              <a:rPr lang="en-US" sz="1300" dirty="0">
                <a:latin typeface="Trebuchet MS" panose="020B0603020202020204" pitchFamily="34" charset="0"/>
              </a:rPr>
              <a:t>to </a:t>
            </a:r>
            <a:r>
              <a:rPr lang="en-US" sz="1300" dirty="0" smtClean="0">
                <a:latin typeface="Trebuchet MS" panose="020B0603020202020204" pitchFamily="34" charset="0"/>
              </a:rPr>
              <a:t>be present for the next many months, until winter.  This means weak boundary forcing and associated forecast variability/spread. The next few months are luckily a period of seasonal rainfall in the current drought regions from the West north central to the South and Southwest.  </a:t>
            </a:r>
            <a:endParaRPr lang="en-US" sz="1300" dirty="0">
              <a:latin typeface="Trebuchet MS" panose="020B0603020202020204" pitchFamily="34" charset="0"/>
            </a:endParaRPr>
          </a:p>
          <a:p>
            <a:pPr marL="627063" lvl="1" eaLnBrk="1" hangingPunct="1">
              <a:spcBef>
                <a:spcPts val="475"/>
              </a:spcBef>
              <a:buFontTx/>
              <a:buChar char="-"/>
              <a:defRPr/>
            </a:pPr>
            <a:r>
              <a:rPr lang="en-US" sz="1300" dirty="0" smtClean="0">
                <a:latin typeface="Trebuchet MS" panose="020B0603020202020204" pitchFamily="34" charset="0"/>
              </a:rPr>
              <a:t>So</a:t>
            </a:r>
            <a:r>
              <a:rPr lang="en-US" sz="1300" dirty="0" smtClean="0">
                <a:latin typeface="Trebuchet MS" panose="020B0603020202020204" pitchFamily="34" charset="0"/>
              </a:rPr>
              <a:t>, even a normal upcoming rainfall season will improve the drought conditions here for the seasonal outlook, but the embedded severe long term drought areas will continue to stay under drought, since the accumulated deficits are too large to be made up in a season. </a:t>
            </a:r>
            <a:endParaRPr lang="en-US" sz="1300" dirty="0">
              <a:latin typeface="Trebuchet MS" panose="020B0603020202020204" pitchFamily="34" charset="0"/>
            </a:endParaRPr>
          </a:p>
          <a:p>
            <a:pPr marL="627063" lvl="1" eaLnBrk="1" hangingPunct="1">
              <a:spcBef>
                <a:spcPts val="475"/>
              </a:spcBef>
              <a:buFontTx/>
              <a:buChar char="-"/>
              <a:defRPr/>
            </a:pPr>
            <a:r>
              <a:rPr lang="en-US" sz="1300" dirty="0" smtClean="0">
                <a:latin typeface="Trebuchet MS" panose="020B0603020202020204" pitchFamily="34" charset="0"/>
              </a:rPr>
              <a:t>In </a:t>
            </a:r>
            <a:r>
              <a:rPr lang="en-US" sz="1300" dirty="0" smtClean="0">
                <a:latin typeface="Trebuchet MS" panose="020B0603020202020204" pitchFamily="34" charset="0"/>
              </a:rPr>
              <a:t>the very short term however, the GFS forecast rain will definitely help arrest further eastward development in IA/MO, even possibly improve  drought conditions in CO/NM/KS/OK/TX.  Also, the drought along Atlantic coastal states will probably all be gone in a month. </a:t>
            </a:r>
            <a:endParaRPr lang="en-US" sz="1300" dirty="0" smtClean="0">
              <a:latin typeface="Trebuchet MS" panose="020B0603020202020204" pitchFamily="34" charset="0"/>
            </a:endParaRPr>
          </a:p>
          <a:p>
            <a:pPr marL="627063" lvl="1" eaLnBrk="1" hangingPunct="1">
              <a:spcBef>
                <a:spcPts val="475"/>
              </a:spcBef>
              <a:buFontTx/>
              <a:buChar char="-"/>
              <a:defRPr/>
            </a:pPr>
            <a:r>
              <a:rPr lang="en-US" sz="1300" dirty="0" smtClean="0">
                <a:latin typeface="Trebuchet MS" panose="020B0603020202020204" pitchFamily="34" charset="0"/>
              </a:rPr>
              <a:t>The Dakotas, MN and northern WI are getting dry, and possibility of drought there likely</a:t>
            </a:r>
            <a:r>
              <a:rPr lang="en-US" sz="1300" dirty="0" smtClean="0">
                <a:latin typeface="Trebuchet MS" panose="020B0603020202020204" pitchFamily="34" charset="0"/>
              </a:rPr>
              <a:t> </a:t>
            </a:r>
            <a:r>
              <a:rPr lang="en-US" sz="1300" dirty="0" smtClean="0">
                <a:latin typeface="Trebuchet MS" panose="020B0603020202020204" pitchFamily="34" charset="0"/>
              </a:rPr>
              <a:t>***</a:t>
            </a:r>
            <a:endParaRPr lang="en-US" altLang="en-US" sz="13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0"/>
            <a:ext cx="8229600" cy="533400"/>
          </a:xfrm>
        </p:spPr>
        <p:txBody>
          <a:bodyPr/>
          <a:lstStyle/>
          <a:p>
            <a:r>
              <a:rPr lang="en-US" altLang="en-US" sz="3200" dirty="0" smtClean="0"/>
              <a:t>(</a:t>
            </a:r>
            <a:r>
              <a:rPr lang="en-US" altLang="en-US" sz="3200" dirty="0" err="1" smtClean="0"/>
              <a:t>Prev</a:t>
            </a:r>
            <a:r>
              <a:rPr lang="en-US" altLang="en-US" sz="3200" dirty="0" smtClean="0"/>
              <a:t>) Seasonal/Monthly Drought outlooks</a:t>
            </a:r>
          </a:p>
        </p:txBody>
      </p:sp>
      <p:sp>
        <p:nvSpPr>
          <p:cNvPr id="4099" name="Slide Number Placeholder 3"/>
          <p:cNvSpPr>
            <a:spLocks noGrp="1"/>
          </p:cNvSpPr>
          <p:nvPr>
            <p:ph type="sldNum" sz="quarter" idx="12"/>
          </p:nvPr>
        </p:nvSpPr>
        <p:spPr>
          <a:xfrm>
            <a:off x="8821738" y="6534150"/>
            <a:ext cx="32226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A769D63-4577-4144-9136-6021AF00BF6F}" type="slidenum">
              <a:rPr lang="en-US" altLang="en-US" sz="1400" smtClean="0"/>
              <a:pPr eaLnBrk="1" hangingPunct="1">
                <a:spcBef>
                  <a:spcPct val="0"/>
                </a:spcBef>
                <a:buFontTx/>
                <a:buNone/>
              </a:pPr>
              <a:t>3</a:t>
            </a:fld>
            <a:endParaRPr lang="en-US" altLang="en-US" sz="1400" dirty="0" smtClean="0"/>
          </a:p>
        </p:txBody>
      </p:sp>
      <p:sp>
        <p:nvSpPr>
          <p:cNvPr id="4100" name="TextBox 2"/>
          <p:cNvSpPr txBox="1">
            <a:spLocks noChangeArrowheads="1"/>
          </p:cNvSpPr>
          <p:nvPr/>
        </p:nvSpPr>
        <p:spPr bwMode="auto">
          <a:xfrm>
            <a:off x="4419600" y="990600"/>
            <a:ext cx="211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Seasonal O</a:t>
            </a:r>
            <a:r>
              <a:rPr lang="en-US" altLang="en-US" sz="1800" dirty="0" smtClean="0">
                <a:latin typeface="Times New Roman" pitchFamily="18" charset="0"/>
              </a:rPr>
              <a:t>utlook (Mid April 2018 -   July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04/19/18</a:t>
            </a:r>
            <a:endParaRPr lang="en-US" altLang="en-US" sz="1800" dirty="0">
              <a:latin typeface="Times New Roman" pitchFamily="18" charset="0"/>
            </a:endParaRPr>
          </a:p>
        </p:txBody>
      </p:sp>
      <p:sp>
        <p:nvSpPr>
          <p:cNvPr id="4101" name="TextBox 9"/>
          <p:cNvSpPr txBox="1">
            <a:spLocks noChangeArrowheads="1"/>
          </p:cNvSpPr>
          <p:nvPr/>
        </p:nvSpPr>
        <p:spPr bwMode="auto">
          <a:xfrm>
            <a:off x="7162800" y="2133600"/>
            <a:ext cx="18986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Monthly </a:t>
            </a:r>
            <a:r>
              <a:rPr lang="en-US" altLang="en-US" sz="1800" dirty="0" smtClean="0">
                <a:latin typeface="Times New Roman" pitchFamily="18" charset="0"/>
              </a:rPr>
              <a:t>outlook</a:t>
            </a:r>
          </a:p>
          <a:p>
            <a:pPr eaLnBrk="1" hangingPunct="1">
              <a:spcBef>
                <a:spcPct val="0"/>
              </a:spcBef>
              <a:buFontTx/>
              <a:buNone/>
            </a:pPr>
            <a:r>
              <a:rPr lang="en-US" altLang="en-US" sz="1800" dirty="0" smtClean="0">
                <a:latin typeface="Times New Roman" pitchFamily="18" charset="0"/>
              </a:rPr>
              <a:t>(for May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04/30/18</a:t>
            </a:r>
            <a:endParaRPr lang="en-US" altLang="en-US" sz="1800" dirty="0">
              <a:latin typeface="Times New Roman" pitchFamily="18" charset="0"/>
            </a:endParaRPr>
          </a:p>
        </p:txBody>
      </p:sp>
      <p:sp>
        <p:nvSpPr>
          <p:cNvPr id="4" name="TextBox 3"/>
          <p:cNvSpPr txBox="1"/>
          <p:nvPr/>
        </p:nvSpPr>
        <p:spPr>
          <a:xfrm>
            <a:off x="-1" y="3962400"/>
            <a:ext cx="4267201"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monthly outlook has previously called for continued drought conditions and a slightly pessimistic scenario, while the seasonal outlook has called for improvement in the south central part of the country.  </a:t>
            </a:r>
            <a:endParaRPr lang="en-US" sz="1600" dirty="0"/>
          </a:p>
        </p:txBody>
      </p:sp>
      <p:cxnSp>
        <p:nvCxnSpPr>
          <p:cNvPr id="3" name="Straight Arrow Connector 2"/>
          <p:cNvCxnSpPr/>
          <p:nvPr/>
        </p:nvCxnSpPr>
        <p:spPr>
          <a:xfrm flipV="1">
            <a:off x="3657600" y="4419600"/>
            <a:ext cx="29718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United States Monthly Drought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20291"/>
            <a:ext cx="4572000" cy="3532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ited States Seasonal Drought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14349"/>
            <a:ext cx="4381500" cy="3385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550025"/>
            <a:ext cx="381000" cy="307975"/>
          </a:xfrm>
        </p:spPr>
        <p:txBody>
          <a:bodyPr/>
          <a:lstStyle/>
          <a:p>
            <a:pPr>
              <a:defRPr/>
            </a:pPr>
            <a:fld id="{29FE659A-E67D-4F73-9E46-0170127DE6AC}" type="slidenum">
              <a:rPr lang="en-US" altLang="en-US" smtClean="0"/>
              <a:pPr>
                <a:defRPr/>
              </a:pPr>
              <a:t>4</a:t>
            </a:fld>
            <a:endParaRPr lang="en-US" altLang="en-US" dirty="0"/>
          </a:p>
        </p:txBody>
      </p:sp>
      <p:sp>
        <p:nvSpPr>
          <p:cNvPr id="2" name="Oval 1"/>
          <p:cNvSpPr/>
          <p:nvPr/>
        </p:nvSpPr>
        <p:spPr>
          <a:xfrm rot="2691102">
            <a:off x="2574356" y="1788546"/>
            <a:ext cx="465422" cy="9705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91102">
            <a:off x="2567776" y="4334931"/>
            <a:ext cx="397360" cy="12633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42672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290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290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7, 14, 30, &amp; 60 days.</a:t>
            </a:r>
            <a:endParaRPr lang="en-US" dirty="0"/>
          </a:p>
        </p:txBody>
      </p:sp>
      <p:sp>
        <p:nvSpPr>
          <p:cNvPr id="6" name="TextBox 5"/>
          <p:cNvSpPr txBox="1"/>
          <p:nvPr/>
        </p:nvSpPr>
        <p:spPr>
          <a:xfrm>
            <a:off x="7543800" y="685800"/>
            <a:ext cx="1600201" cy="5262979"/>
          </a:xfrm>
          <a:prstGeom prst="rect">
            <a:avLst/>
          </a:prstGeom>
          <a:noFill/>
        </p:spPr>
        <p:txBody>
          <a:bodyPr wrap="square" rtlCol="0">
            <a:spAutoFit/>
          </a:bodyPr>
          <a:lstStyle/>
          <a:p>
            <a:r>
              <a:rPr lang="en-US" sz="1600" dirty="0" smtClean="0"/>
              <a:t>A general dryness, over the eastern half of the country during the past two weeks.</a:t>
            </a:r>
          </a:p>
          <a:p>
            <a:endParaRPr lang="en-US" sz="1600" dirty="0" smtClean="0"/>
          </a:p>
          <a:p>
            <a:r>
              <a:rPr lang="en-US" sz="1600" dirty="0" smtClean="0"/>
              <a:t>Rainfall deficit in KS/TN/MO, and northern TX has gotten worse. </a:t>
            </a:r>
          </a:p>
          <a:p>
            <a:endParaRPr lang="en-US" sz="1600" dirty="0" smtClean="0"/>
          </a:p>
          <a:p>
            <a:r>
              <a:rPr lang="en-US" sz="1600" u="sng" dirty="0" smtClean="0"/>
              <a:t>Eastern ND and the MN noted last month as beginning to develop some dryness</a:t>
            </a:r>
            <a:r>
              <a:rPr lang="en-US" sz="1600" dirty="0"/>
              <a:t> </a:t>
            </a:r>
            <a:r>
              <a:rPr lang="en-US" sz="1600" dirty="0" smtClean="0"/>
              <a:t>continues to do so!!</a:t>
            </a:r>
            <a:endParaRPr lang="en-US" sz="1600" dirty="0"/>
          </a:p>
        </p:txBody>
      </p:sp>
      <p:sp>
        <p:nvSpPr>
          <p:cNvPr id="20" name="Oval 19"/>
          <p:cNvSpPr/>
          <p:nvPr/>
        </p:nvSpPr>
        <p:spPr>
          <a:xfrm rot="21136712" flipV="1">
            <a:off x="4079045" y="1588810"/>
            <a:ext cx="292921" cy="6218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971599" y="76200"/>
            <a:ext cx="679546"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599"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1676399" y="2057400"/>
            <a:ext cx="1295199" cy="103464"/>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muthuvel.chelliah\Desktop\Drought-temporary\us.4panel.fordrought.briefing.recent.1wk,2wk,1,2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361068" cy="56864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flipV="1">
            <a:off x="1981201" y="1899718"/>
            <a:ext cx="1219199" cy="4624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981202" y="1303188"/>
            <a:ext cx="1295398" cy="10590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75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5</a:t>
            </a:fld>
            <a:endParaRPr lang="en-US" altLang="en-US"/>
          </a:p>
        </p:txBody>
      </p:sp>
      <p:cxnSp>
        <p:nvCxnSpPr>
          <p:cNvPr id="4" name="Straight Arrow Connector 3"/>
          <p:cNvCxnSpPr/>
          <p:nvPr/>
        </p:nvCxnSpPr>
        <p:spPr>
          <a:xfrm flipV="1">
            <a:off x="41910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528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528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05000" y="76200"/>
            <a:ext cx="5791200" cy="369332"/>
          </a:xfrm>
          <a:prstGeom prst="rect">
            <a:avLst/>
          </a:prstGeom>
          <a:noFill/>
        </p:spPr>
        <p:txBody>
          <a:bodyPr wrap="square" rtlCol="0">
            <a:spAutoFit/>
          </a:bodyPr>
          <a:lstStyle/>
          <a:p>
            <a:r>
              <a:rPr lang="en-US" dirty="0" smtClean="0"/>
              <a:t>Total precipitation Percent during last 7, 14, 30, &amp; 60 days.</a:t>
            </a:r>
            <a:endParaRPr lang="en-US" dirty="0"/>
          </a:p>
        </p:txBody>
      </p:sp>
      <p:sp>
        <p:nvSpPr>
          <p:cNvPr id="8" name="Rectangle 7"/>
          <p:cNvSpPr/>
          <p:nvPr/>
        </p:nvSpPr>
        <p:spPr>
          <a:xfrm>
            <a:off x="3733398" y="76201"/>
            <a:ext cx="6862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600200" y="485775"/>
            <a:ext cx="2209800" cy="164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00200" y="485775"/>
            <a:ext cx="2209800" cy="439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96200" y="2362200"/>
            <a:ext cx="1371600" cy="3785652"/>
          </a:xfrm>
          <a:prstGeom prst="rect">
            <a:avLst/>
          </a:prstGeom>
          <a:noFill/>
        </p:spPr>
        <p:txBody>
          <a:bodyPr wrap="square" rtlCol="0">
            <a:spAutoFit/>
          </a:bodyPr>
          <a:lstStyle/>
          <a:p>
            <a:r>
              <a:rPr lang="en-US" sz="1600" dirty="0" smtClean="0"/>
              <a:t>Note percent of </a:t>
            </a:r>
            <a:r>
              <a:rPr lang="en-US" sz="1600" dirty="0" err="1" smtClean="0"/>
              <a:t>precip</a:t>
            </a:r>
            <a:r>
              <a:rPr lang="en-US" sz="1600" dirty="0" smtClean="0"/>
              <a:t> percent/deficit  in around northern TX AZ,NM last 2 months and earlier!!</a:t>
            </a:r>
          </a:p>
          <a:p>
            <a:endParaRPr lang="en-US" sz="1600" dirty="0" smtClean="0"/>
          </a:p>
          <a:p>
            <a:r>
              <a:rPr lang="en-US" sz="1600" dirty="0" smtClean="0"/>
              <a:t>Also keep an eye on developing dryness Dakotas and MN.</a:t>
            </a:r>
            <a:endParaRPr lang="en-US" sz="1600" dirty="0"/>
          </a:p>
        </p:txBody>
      </p:sp>
      <p:cxnSp>
        <p:nvCxnSpPr>
          <p:cNvPr id="16" name="Straight Arrow Connector 15"/>
          <p:cNvCxnSpPr/>
          <p:nvPr/>
        </p:nvCxnSpPr>
        <p:spPr>
          <a:xfrm flipH="1" flipV="1">
            <a:off x="5715000" y="1295401"/>
            <a:ext cx="2057400" cy="13858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muthuvel.chelliah\Desktop\Drought-temporary\us.4panel.fordrought.briefing.recent.1wk,2wk,1,2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21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6</a:t>
            </a:fld>
            <a:endParaRPr lang="en-US" altLang="en-US"/>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3, 4, 5, and 6 months.</a:t>
            </a:r>
            <a:endParaRPr lang="en-US" dirty="0"/>
          </a:p>
        </p:txBody>
      </p:sp>
      <p:sp>
        <p:nvSpPr>
          <p:cNvPr id="7" name="Rectangle 6"/>
          <p:cNvSpPr/>
          <p:nvPr/>
        </p:nvSpPr>
        <p:spPr>
          <a:xfrm>
            <a:off x="2971800" y="76200"/>
            <a:ext cx="686202"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muthuvel.chelliah\Desktop\Drought-temporary\us.4panel.fordrought.briefing.recent.3,4,5,6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5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7</a:t>
            </a:fld>
            <a:endParaRPr lang="en-US" altLang="en-US"/>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Percent during last 3, 4, 5, and 6  months.</a:t>
            </a:r>
            <a:endParaRPr lang="en-US" dirty="0"/>
          </a:p>
        </p:txBody>
      </p:sp>
      <p:sp>
        <p:nvSpPr>
          <p:cNvPr id="6" name="Rectangle 5"/>
          <p:cNvSpPr/>
          <p:nvPr/>
        </p:nvSpPr>
        <p:spPr>
          <a:xfrm>
            <a:off x="2971800"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334000" y="2100408"/>
            <a:ext cx="838200" cy="1252392"/>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34000" y="3352800"/>
            <a:ext cx="914400" cy="14859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447800" y="4724400"/>
            <a:ext cx="381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00200" y="1981200"/>
            <a:ext cx="381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1905000" y="2095500"/>
            <a:ext cx="838200" cy="138112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790700" y="3505200"/>
            <a:ext cx="952500" cy="13335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143000" y="2362200"/>
            <a:ext cx="457200" cy="990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990600" y="3476625"/>
            <a:ext cx="609600" cy="136207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19400" y="3200400"/>
            <a:ext cx="3429000" cy="369332"/>
          </a:xfrm>
          <a:prstGeom prst="rect">
            <a:avLst/>
          </a:prstGeom>
          <a:noFill/>
        </p:spPr>
        <p:txBody>
          <a:bodyPr wrap="square" rtlCol="0">
            <a:spAutoFit/>
          </a:bodyPr>
          <a:lstStyle/>
          <a:p>
            <a:r>
              <a:rPr lang="en-US" dirty="0" smtClean="0"/>
              <a:t>Note Precipitation deficits</a:t>
            </a:r>
            <a:endParaRPr lang="en-US" dirty="0"/>
          </a:p>
        </p:txBody>
      </p:sp>
      <p:pic>
        <p:nvPicPr>
          <p:cNvPr id="4098" name="Picture 2" descr="C:\Users\muthuvel.chelliah\Desktop\Drought-temporary\us.4panel.fordrought.briefing.recent.3,4,5,6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90550"/>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71600" y="4819073"/>
            <a:ext cx="457200" cy="647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2038350"/>
            <a:ext cx="342900" cy="647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39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8</a:t>
            </a:fld>
            <a:endParaRPr lang="en-US" altLang="en-US"/>
          </a:p>
        </p:txBody>
      </p:sp>
      <p:sp>
        <p:nvSpPr>
          <p:cNvPr id="4" name="TextBox 3"/>
          <p:cNvSpPr txBox="1"/>
          <p:nvPr/>
        </p:nvSpPr>
        <p:spPr>
          <a:xfrm>
            <a:off x="1143000" y="76200"/>
            <a:ext cx="6705600" cy="369332"/>
          </a:xfrm>
          <a:prstGeom prst="rect">
            <a:avLst/>
          </a:prstGeom>
          <a:noFill/>
        </p:spPr>
        <p:txBody>
          <a:bodyPr wrap="square" rtlCol="0">
            <a:spAutoFit/>
          </a:bodyPr>
          <a:lstStyle/>
          <a:p>
            <a:r>
              <a:rPr lang="en-US" dirty="0" smtClean="0"/>
              <a:t>Total precipitation Percent during last 9 months, 1 yr, 1.5yrs, &amp; 2 yrs.</a:t>
            </a:r>
            <a:endParaRPr lang="en-US" dirty="0"/>
          </a:p>
        </p:txBody>
      </p:sp>
      <p:sp>
        <p:nvSpPr>
          <p:cNvPr id="3" name="TextBox 2"/>
          <p:cNvSpPr txBox="1"/>
          <p:nvPr/>
        </p:nvSpPr>
        <p:spPr>
          <a:xfrm>
            <a:off x="7696200" y="2743200"/>
            <a:ext cx="1447800" cy="3046988"/>
          </a:xfrm>
          <a:prstGeom prst="rect">
            <a:avLst/>
          </a:prstGeom>
          <a:noFill/>
        </p:spPr>
        <p:txBody>
          <a:bodyPr wrap="square" rtlCol="0">
            <a:spAutoFit/>
          </a:bodyPr>
          <a:lstStyle/>
          <a:p>
            <a:r>
              <a:rPr lang="en-US" sz="1600" dirty="0" smtClean="0"/>
              <a:t>There are many long term rainfall deficit regions in the country, particularly  deficits in  UT/AZ,  </a:t>
            </a:r>
            <a:r>
              <a:rPr lang="en-US" sz="1600" dirty="0"/>
              <a:t>southern CA,</a:t>
            </a:r>
            <a:r>
              <a:rPr lang="en-US" sz="1600" dirty="0" smtClean="0"/>
              <a:t>  and parts of NM/CO are long term.  </a:t>
            </a:r>
            <a:endParaRPr lang="en-US" sz="1600" dirty="0"/>
          </a:p>
        </p:txBody>
      </p:sp>
      <p:sp>
        <p:nvSpPr>
          <p:cNvPr id="6" name="Rectangle 5"/>
          <p:cNvSpPr/>
          <p:nvPr/>
        </p:nvSpPr>
        <p:spPr>
          <a:xfrm>
            <a:off x="2971800" y="76201"/>
            <a:ext cx="6862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muthuvel.chelliah\Desktop\Drought-temporary\us.4panel.fordrought.briefing.recent.9,12,18,24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14350"/>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80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9</a:t>
            </a:fld>
            <a:endParaRPr lang="en-US"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1597"/>
            <a:ext cx="85725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95600" y="-76200"/>
            <a:ext cx="2971800" cy="307777"/>
          </a:xfrm>
          <a:prstGeom prst="rect">
            <a:avLst/>
          </a:prstGeom>
          <a:noFill/>
        </p:spPr>
        <p:txBody>
          <a:bodyPr wrap="square" rtlCol="0">
            <a:spAutoFit/>
          </a:bodyPr>
          <a:lstStyle/>
          <a:p>
            <a:pPr algn="ctr"/>
            <a:r>
              <a:rPr lang="en-US" sz="1400" dirty="0" smtClean="0"/>
              <a:t>Rainy Season across the US</a:t>
            </a:r>
            <a:endParaRPr lang="en-US" sz="1400" dirty="0"/>
          </a:p>
        </p:txBody>
      </p:sp>
      <p:sp>
        <p:nvSpPr>
          <p:cNvPr id="9" name="Rectangle 8"/>
          <p:cNvSpPr/>
          <p:nvPr/>
        </p:nvSpPr>
        <p:spPr>
          <a:xfrm>
            <a:off x="2798618" y="228600"/>
            <a:ext cx="2687782" cy="15210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700337"/>
            <a:ext cx="13430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798618" y="1752599"/>
            <a:ext cx="2687782" cy="171035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19400" y="3505200"/>
            <a:ext cx="2667000"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5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41513</TotalTime>
  <Words>1171</Words>
  <Application>Microsoft Office PowerPoint</Application>
  <PresentationFormat>On-screen Show (4:3)</PresentationFormat>
  <Paragraphs>176</Paragraphs>
  <Slides>29</Slides>
  <Notes>3</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Drought  Outlook  Support Briefing (formerly Drought Outlook Discussion)     May 2018 </vt:lpstr>
      <vt:lpstr>Drought Monitor </vt:lpstr>
      <vt:lpstr>(Prev) Seasonal/Monthly Drought outlooks</vt:lpstr>
      <vt:lpstr>PowerPoint Presentation</vt:lpstr>
      <vt:lpstr>PowerPoint Presentation</vt:lpstr>
      <vt:lpstr>PowerPoint Presentation</vt:lpstr>
      <vt:lpstr>PowerPoint Presentation</vt:lpstr>
      <vt:lpstr>PowerPoint Presentation</vt:lpstr>
      <vt:lpstr>PowerPoint Presentation</vt:lpstr>
      <vt:lpstr>The Standardized Precipitation Index SPI (based on Observed P)</vt:lpstr>
      <vt:lpstr>PowerPoint Presentation</vt:lpstr>
      <vt:lpstr>PowerPoint Presentation</vt:lpstr>
      <vt:lpstr>Streamflow (USGS)</vt:lpstr>
      <vt:lpstr>PowerPoint Presentation</vt:lpstr>
      <vt:lpstr>PowerPoint Presentation</vt:lpstr>
      <vt:lpstr>PowerPoint Presentation</vt:lpstr>
      <vt:lpstr>PowerPoint Presentation</vt:lpstr>
      <vt:lpstr> NMME     T &amp; P EnsMean forecasts</vt:lpstr>
      <vt:lpstr>The agreement/uncertainty  among the diff. NMME models’ forecasts for  June-July-Aug Precipitation!!!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kingtsemo</dc:creator>
  <cp:lastModifiedBy>Muthuvel Chelliah</cp:lastModifiedBy>
  <cp:revision>4214</cp:revision>
  <cp:lastPrinted>2014-07-10T13:24:01Z</cp:lastPrinted>
  <dcterms:created xsi:type="dcterms:W3CDTF">2008-10-04T17:35:30Z</dcterms:created>
  <dcterms:modified xsi:type="dcterms:W3CDTF">2018-05-15T14:39:18Z</dcterms:modified>
</cp:coreProperties>
</file>