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3" r:id="rId2"/>
  </p:sldMasterIdLst>
  <p:notesMasterIdLst>
    <p:notesMasterId r:id="rId36"/>
  </p:notesMasterIdLst>
  <p:handoutMasterIdLst>
    <p:handoutMasterId r:id="rId37"/>
  </p:handoutMasterIdLst>
  <p:sldIdLst>
    <p:sldId id="808" r:id="rId3"/>
    <p:sldId id="824" r:id="rId4"/>
    <p:sldId id="911" r:id="rId5"/>
    <p:sldId id="896" r:id="rId6"/>
    <p:sldId id="894" r:id="rId7"/>
    <p:sldId id="850" r:id="rId8"/>
    <p:sldId id="868" r:id="rId9"/>
    <p:sldId id="867" r:id="rId10"/>
    <p:sldId id="893" r:id="rId11"/>
    <p:sldId id="833" r:id="rId12"/>
    <p:sldId id="891" r:id="rId13"/>
    <p:sldId id="892" r:id="rId14"/>
    <p:sldId id="900" r:id="rId15"/>
    <p:sldId id="871" r:id="rId16"/>
    <p:sldId id="881" r:id="rId17"/>
    <p:sldId id="889" r:id="rId18"/>
    <p:sldId id="757" r:id="rId19"/>
    <p:sldId id="796" r:id="rId20"/>
    <p:sldId id="795" r:id="rId21"/>
    <p:sldId id="890" r:id="rId22"/>
    <p:sldId id="790" r:id="rId23"/>
    <p:sldId id="878" r:id="rId24"/>
    <p:sldId id="877" r:id="rId25"/>
    <p:sldId id="728" r:id="rId26"/>
    <p:sldId id="832" r:id="rId27"/>
    <p:sldId id="899" r:id="rId28"/>
    <p:sldId id="915" r:id="rId29"/>
    <p:sldId id="916" r:id="rId30"/>
    <p:sldId id="914" r:id="rId31"/>
    <p:sldId id="913" r:id="rId32"/>
    <p:sldId id="888" r:id="rId33"/>
    <p:sldId id="804" r:id="rId34"/>
    <p:sldId id="883" r:id="rId35"/>
  </p:sldIdLst>
  <p:sldSz cx="9144000" cy="6858000" type="screen4x3"/>
  <p:notesSz cx="6973888" cy="92360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3CC"/>
    <a:srgbClr val="FA5236"/>
    <a:srgbClr val="FF6600"/>
    <a:srgbClr val="6600CC"/>
    <a:srgbClr val="33CC33"/>
    <a:srgbClr val="FF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3631" autoAdjust="0"/>
  </p:normalViewPr>
  <p:slideViewPr>
    <p:cSldViewPr>
      <p:cViewPr varScale="1">
        <p:scale>
          <a:sx n="95" d="100"/>
          <a:sy n="95" d="100"/>
        </p:scale>
        <p:origin x="-660" y="-90"/>
      </p:cViewPr>
      <p:guideLst>
        <p:guide orient="horz" pos="2160"/>
        <p:guide pos="2880"/>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4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3949700" y="0"/>
            <a:ext cx="3022600" cy="461963"/>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177925" y="692150"/>
            <a:ext cx="4618038"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698500" y="4387850"/>
            <a:ext cx="5576888" cy="4156075"/>
          </a:xfrm>
          <a:prstGeom prst="rect">
            <a:avLst/>
          </a:prstGeom>
          <a:noFill/>
          <a:ln w="9525">
            <a:noFill/>
            <a:miter lim="800000"/>
            <a:headEnd/>
            <a:tailEnd/>
          </a:ln>
          <a:effectLst/>
        </p:spPr>
        <p:txBody>
          <a:bodyPr vert="horz" wrap="square" lIns="92615" tIns="46308" rIns="92615" bIns="4630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3949700" y="8772525"/>
            <a:ext cx="3022600" cy="461963"/>
          </a:xfrm>
          <a:prstGeom prst="rect">
            <a:avLst/>
          </a:prstGeom>
          <a:noFill/>
          <a:ln w="9525">
            <a:noFill/>
            <a:miter lim="800000"/>
            <a:headEnd/>
            <a:tailEnd/>
          </a:ln>
          <a:effectLst/>
        </p:spPr>
        <p:txBody>
          <a:bodyPr vert="horz" wrap="square" lIns="92615" tIns="46308" rIns="92615" bIns="46308"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smtClean="0"/>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smtClean="0"/>
          </a:p>
        </p:txBody>
      </p:sp>
    </p:spTree>
    <p:extLst>
      <p:ext uri="{BB962C8B-B14F-4D97-AF65-F5344CB8AC3E}">
        <p14:creationId xmlns:p14="http://schemas.microsoft.com/office/powerpoint/2010/main" val="728873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smtClean="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38188" indent="-282575" eaLnBrk="0" hangingPunct="0">
              <a:spcBef>
                <a:spcPct val="30000"/>
              </a:spcBef>
              <a:defRPr sz="1200">
                <a:solidFill>
                  <a:schemeClr val="tx1"/>
                </a:solidFill>
                <a:latin typeface="Arial" pitchFamily="34" charset="0"/>
              </a:defRPr>
            </a:lvl2pPr>
            <a:lvl3pPr marL="1135063" indent="-227013" eaLnBrk="0" hangingPunct="0">
              <a:spcBef>
                <a:spcPct val="30000"/>
              </a:spcBef>
              <a:defRPr sz="1200">
                <a:solidFill>
                  <a:schemeClr val="tx1"/>
                </a:solidFill>
                <a:latin typeface="Arial" pitchFamily="34" charset="0"/>
              </a:defRPr>
            </a:lvl3pPr>
            <a:lvl4pPr marL="1589088" indent="-227013" eaLnBrk="0" hangingPunct="0">
              <a:spcBef>
                <a:spcPct val="30000"/>
              </a:spcBef>
              <a:defRPr sz="1200">
                <a:solidFill>
                  <a:schemeClr val="tx1"/>
                </a:solidFill>
                <a:latin typeface="Arial" pitchFamily="34" charset="0"/>
              </a:defRPr>
            </a:lvl4pPr>
            <a:lvl5pPr marL="2044700" indent="-227013" eaLnBrk="0" hangingPunct="0">
              <a:spcBef>
                <a:spcPct val="30000"/>
              </a:spcBef>
              <a:defRPr sz="1200">
                <a:solidFill>
                  <a:schemeClr val="tx1"/>
                </a:solidFill>
                <a:latin typeface="Arial" pitchFamily="34" charset="0"/>
              </a:defRPr>
            </a:lvl5pPr>
            <a:lvl6pPr marL="2501900" indent="-227013" eaLnBrk="0" fontAlgn="base" hangingPunct="0">
              <a:spcBef>
                <a:spcPct val="30000"/>
              </a:spcBef>
              <a:spcAft>
                <a:spcPct val="0"/>
              </a:spcAft>
              <a:defRPr sz="1200">
                <a:solidFill>
                  <a:schemeClr val="tx1"/>
                </a:solidFill>
                <a:latin typeface="Arial" pitchFamily="34" charset="0"/>
              </a:defRPr>
            </a:lvl6pPr>
            <a:lvl7pPr marL="2959100" indent="-227013" eaLnBrk="0" fontAlgn="base" hangingPunct="0">
              <a:spcBef>
                <a:spcPct val="30000"/>
              </a:spcBef>
              <a:spcAft>
                <a:spcPct val="0"/>
              </a:spcAft>
              <a:defRPr sz="1200">
                <a:solidFill>
                  <a:schemeClr val="tx1"/>
                </a:solidFill>
                <a:latin typeface="Arial" pitchFamily="34" charset="0"/>
              </a:defRPr>
            </a:lvl7pPr>
            <a:lvl8pPr marL="3416300" indent="-227013" eaLnBrk="0" fontAlgn="base" hangingPunct="0">
              <a:spcBef>
                <a:spcPct val="30000"/>
              </a:spcBef>
              <a:spcAft>
                <a:spcPct val="0"/>
              </a:spcAft>
              <a:defRPr sz="1200">
                <a:solidFill>
                  <a:schemeClr val="tx1"/>
                </a:solidFill>
                <a:latin typeface="Arial" pitchFamily="34" charset="0"/>
              </a:defRPr>
            </a:lvl8pPr>
            <a:lvl9pPr marL="3873500" indent="-22701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31</a:t>
            </a:fld>
            <a:endParaRPr lang="en-US" altLang="en-US" dirty="0" smtClean="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D2E68A-A395-5041-98EC-534C6E2FD70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BC2F9DD4-577B-924F-8DFE-C0322A3E2AC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4F97B88-9EBA-194D-BBDB-5E4C5D69FA46}"/>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E4173BC4-3928-DC4A-89CD-F1EAF17FA8EE}"/>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573D94DC-FBF5-734A-B4D6-C53BD5AF731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088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BBC2996-EA4E-5449-BA30-09291D6A5E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386E4BB-AA5C-B74B-83F2-086BA829E3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EE1814-DAA5-E445-A4E9-6E6D13ABB60A}"/>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A60F2ED3-FE25-534C-9C10-8195C54AF49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423A4098-080B-BC46-990B-46F8D036519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266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B8E2FE-8CCF-5C49-8F86-39C80F0CCF5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2CF4B077-0AE0-494F-984A-50A6C5A256E3}"/>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1A63F79-74F8-E246-9CE9-8594678ADBE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96AA6F4B-6A77-B94D-9E61-BED5473C9CB8}"/>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D584D7C9-9BB2-4E4C-8A22-0B6E95813F3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6959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69B90-FDDF-A54A-8F02-54B685DD7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02A43BF-2E7A-E547-82E4-F455468FAA07}"/>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61BAE59-5448-7042-89A5-0AFB56948EA3}"/>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0715646-86EA-8945-A56F-BEFE3EF0D02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1CC65D55-619C-D44F-AF7F-1828F009B559}"/>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7EEA68CF-2BDD-424F-A4B5-75F619C4E8DE}"/>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8085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05D4FC-D6B3-ED4A-88B2-845041E42F89}"/>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184614E-A587-9745-A674-4E96C5361BB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E4445CF1-FB33-3C4D-9803-08AB7717BAE2}"/>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E29945F-F547-9B49-B856-1C085A313DD9}"/>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C1C0C81-2123-9941-A463-01FCD37853F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A9132EBB-EFFC-A84E-BA9A-51A57E43AD31}"/>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8" name="Footer Placeholder 7">
            <a:extLst>
              <a:ext uri="{FF2B5EF4-FFF2-40B4-BE49-F238E27FC236}">
                <a16:creationId xmlns="" xmlns:a16="http://schemas.microsoft.com/office/drawing/2014/main" id="{D929BB9D-D4DC-D04A-8AFD-F84235F0B5E8}"/>
              </a:ext>
            </a:extLst>
          </p:cNvPr>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a:extLst>
              <a:ext uri="{FF2B5EF4-FFF2-40B4-BE49-F238E27FC236}">
                <a16:creationId xmlns="" xmlns:a16="http://schemas.microsoft.com/office/drawing/2014/main" id="{C3D1CC56-33E3-FF4F-8D20-AF16CFF92CC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5810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379391-AF9D-0947-8D6A-C5655C8D2F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BBF0EA25-1879-D94E-BA73-8BBC51CC95B0}"/>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4" name="Footer Placeholder 3">
            <a:extLst>
              <a:ext uri="{FF2B5EF4-FFF2-40B4-BE49-F238E27FC236}">
                <a16:creationId xmlns="" xmlns:a16="http://schemas.microsoft.com/office/drawing/2014/main" id="{579932F9-F53E-084B-9CAF-4E4F980AA521}"/>
              </a:ext>
            </a:extLst>
          </p:cNvPr>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a:extLst>
              <a:ext uri="{FF2B5EF4-FFF2-40B4-BE49-F238E27FC236}">
                <a16:creationId xmlns="" xmlns:a16="http://schemas.microsoft.com/office/drawing/2014/main" id="{18DDF69B-1064-D349-BD4D-A45750B165FF}"/>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83245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778117E-E622-FB4B-B872-43ADA3798CA7}"/>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3" name="Footer Placeholder 2">
            <a:extLst>
              <a:ext uri="{FF2B5EF4-FFF2-40B4-BE49-F238E27FC236}">
                <a16:creationId xmlns="" xmlns:a16="http://schemas.microsoft.com/office/drawing/2014/main" id="{F954139F-C5B6-6841-9535-CBABD1C2D08B}"/>
              </a:ext>
            </a:extLst>
          </p:cNvPr>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a:extLst>
              <a:ext uri="{FF2B5EF4-FFF2-40B4-BE49-F238E27FC236}">
                <a16:creationId xmlns="" xmlns:a16="http://schemas.microsoft.com/office/drawing/2014/main" id="{1E65B64C-B078-D747-9675-79431C62FEEB}"/>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179631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B60AB7-DF2E-B54E-9A41-6CB371DDC50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E6EC66E2-EF44-5D49-8C20-CB1A0482AB41}"/>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BABCFC7-B0C8-AC48-AAFF-4D2A31A4478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AEE2BA04-5DCA-E349-AAA6-56B96CAAC05B}"/>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A0B9D823-0614-874E-A7A0-122961BFB4F0}"/>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DE00F5C7-AFFA-A040-BBAB-489D31B801AC}"/>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6774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A5927F-CAD9-E449-B6D6-0864CEE1DD6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B7FFDBE-B68E-044E-99D3-8893F8138E02}"/>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78C8F63C-6B8E-EA43-AC51-CBC0C482704B}"/>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8FAE4BD5-5F85-7E49-9CEF-E850D6D60F8D}"/>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6" name="Footer Placeholder 5">
            <a:extLst>
              <a:ext uri="{FF2B5EF4-FFF2-40B4-BE49-F238E27FC236}">
                <a16:creationId xmlns="" xmlns:a16="http://schemas.microsoft.com/office/drawing/2014/main" id="{7FF3A151-F469-3F42-8E08-7083A15B28A6}"/>
              </a:ext>
            </a:extLst>
          </p:cNvPr>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a:extLst>
              <a:ext uri="{FF2B5EF4-FFF2-40B4-BE49-F238E27FC236}">
                <a16:creationId xmlns="" xmlns:a16="http://schemas.microsoft.com/office/drawing/2014/main" id="{60DC84B2-6BF9-394B-98D0-3CBBD7897A91}"/>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087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5A09B4-4FF7-C64A-86E4-5A189A6519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44CD56F-C4E4-7C4B-91C8-60791255C0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5FC2B38-A2C0-6F48-890D-D691313B73FE}"/>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1F7DF02-33C1-E64B-9485-46A3338FC91A}"/>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8A90F06B-9761-594C-9771-14C6A48285F5}"/>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02840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EC1922-5122-414B-BA6D-93DFBC23B4E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E60AA3A-5F33-1A4E-BA76-6CFF27B32337}"/>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5335038-0F08-A74A-88EF-A8A1D6F27968}"/>
              </a:ext>
            </a:extLst>
          </p:cNvPr>
          <p:cNvSpPr>
            <a:spLocks noGrp="1"/>
          </p:cNvSpPr>
          <p:nvPr>
            <p:ph type="dt" sz="half" idx="10"/>
          </p:nvPr>
        </p:nvSpPr>
        <p:spPr/>
        <p:txBody>
          <a:bodyPr/>
          <a:lstStyle/>
          <a:p>
            <a:fld id="{63BD610A-CA83-D04E-AD29-E10DE282BA8E}" type="datetimeFigureOut">
              <a:rPr lang="en-US" smtClean="0">
                <a:solidFill>
                  <a:prstClr val="black">
                    <a:tint val="75000"/>
                  </a:prstClr>
                </a:solidFill>
              </a:rPr>
              <a:pPr/>
              <a:t>5/13/2019</a:t>
            </a:fld>
            <a:endParaRPr lang="en-US" dirty="0">
              <a:solidFill>
                <a:prstClr val="black">
                  <a:tint val="75000"/>
                </a:prstClr>
              </a:solidFill>
            </a:endParaRPr>
          </a:p>
        </p:txBody>
      </p:sp>
      <p:sp>
        <p:nvSpPr>
          <p:cNvPr id="5" name="Footer Placeholder 4">
            <a:extLst>
              <a:ext uri="{FF2B5EF4-FFF2-40B4-BE49-F238E27FC236}">
                <a16:creationId xmlns="" xmlns:a16="http://schemas.microsoft.com/office/drawing/2014/main" id="{76B4FF61-F228-3D45-9F7B-649D160861E9}"/>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 xmlns:a16="http://schemas.microsoft.com/office/drawing/2014/main" id="{CA02AC99-923D-C941-8C14-86ED0A955BA4}"/>
              </a:ext>
            </a:extLst>
          </p:cNvPr>
          <p:cNvSpPr>
            <a:spLocks noGrp="1"/>
          </p:cNvSpPr>
          <p:nvPr>
            <p:ph type="sldNum" sz="quarter" idx="12"/>
          </p:nvPr>
        </p:nvSpPr>
        <p:spPr/>
        <p:txBody>
          <a:bodyPr/>
          <a:lstStyle/>
          <a:p>
            <a:fld id="{7DBA3F7B-232C-4F4A-9810-E32A30B39CC8}"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50691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732A5EB-DF4C-8A46-92AF-51FF2184D3B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78EF371-B066-9D45-903A-6514FC35DE6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023F3-E3AE-9F49-9C48-C760ED035FE3}"/>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3BD610A-CA83-D04E-AD29-E10DE282BA8E}" type="datetimeFigureOut">
              <a:rPr lang="en-US" smtClean="0">
                <a:solidFill>
                  <a:prstClr val="black">
                    <a:tint val="75000"/>
                  </a:prstClr>
                </a:solidFill>
                <a:latin typeface="Calibri" panose="020F0502020204030204"/>
                <a:cs typeface="+mn-cs"/>
              </a:rPr>
              <a:pPr fontAlgn="auto">
                <a:spcBef>
                  <a:spcPts val="0"/>
                </a:spcBef>
                <a:spcAft>
                  <a:spcPts val="0"/>
                </a:spcAft>
              </a:pPr>
              <a:t>5/13/2019</a:t>
            </a:fld>
            <a:endParaRPr lang="en-US" dirty="0">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95B531BF-9E42-AA47-96CD-2EDB98CC26B2}"/>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D452D0D6-2922-7C47-951E-E09400D68F4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DBA3F7B-232C-4F4A-9810-E32A30B39CC8}"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9999448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gif"/><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gif"/><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gif"/><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97.gif"/><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3" Type="http://schemas.openxmlformats.org/officeDocument/2006/relationships/image" Target="../media/image101.gif"/><Relationship Id="rId2" Type="http://schemas.openxmlformats.org/officeDocument/2006/relationships/image" Target="../media/image100.gif"/><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image" Target="../media/image119.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228600"/>
            <a:ext cx="8610600" cy="1851025"/>
          </a:xfrm>
        </p:spPr>
        <p:txBody>
          <a:bodyPr/>
          <a:lstStyle/>
          <a:p>
            <a:pPr eaLnBrk="1" hangingPunct="1"/>
            <a:r>
              <a:rPr lang="en-US" altLang="en-US" sz="4000" dirty="0" smtClean="0"/>
              <a:t>Drought  Outlook  Support Briefing</a:t>
            </a:r>
            <a:br>
              <a:rPr lang="en-US" altLang="en-US" sz="4000" dirty="0" smtClean="0"/>
            </a:br>
            <a:r>
              <a:rPr lang="en-US" altLang="en-US" sz="1800" dirty="0" smtClean="0"/>
              <a:t>(formerly Drought Outlook Discussion)    </a:t>
            </a:r>
            <a:br>
              <a:rPr lang="en-US" altLang="en-US" sz="1800" dirty="0" smtClean="0"/>
            </a:br>
            <a:r>
              <a:rPr lang="en-US" altLang="en-US" sz="4000" dirty="0" smtClean="0"/>
              <a:t> May 2019 </a:t>
            </a:r>
            <a:br>
              <a:rPr lang="en-US" altLang="en-US" sz="4000" dirty="0" smtClean="0"/>
            </a:br>
            <a:endParaRPr lang="en-US" altLang="en-US" sz="4000" dirty="0" smtClean="0"/>
          </a:p>
        </p:txBody>
      </p:sp>
      <p:sp>
        <p:nvSpPr>
          <p:cNvPr id="2051" name="Rectangle 3"/>
          <p:cNvSpPr>
            <a:spLocks noGrp="1" noChangeArrowheads="1"/>
          </p:cNvSpPr>
          <p:nvPr>
            <p:ph type="subTitle" idx="1"/>
          </p:nvPr>
        </p:nvSpPr>
        <p:spPr>
          <a:xfrm>
            <a:off x="381000" y="3200400"/>
            <a:ext cx="8229600" cy="2057400"/>
          </a:xfrm>
        </p:spPr>
        <p:txBody>
          <a:bodyPr/>
          <a:lstStyle/>
          <a:p>
            <a:pPr eaLnBrk="1" hangingPunct="1"/>
            <a:endParaRPr lang="en-US" altLang="en-US" dirty="0" smtClean="0"/>
          </a:p>
          <a:p>
            <a:pPr eaLnBrk="1" hangingPunct="1"/>
            <a:r>
              <a:rPr lang="en-US" altLang="en-US" dirty="0" smtClean="0"/>
              <a:t>Climate Prediction Center/NCEP/NOAA</a:t>
            </a:r>
          </a:p>
          <a:p>
            <a:pPr eaLnBrk="1" hangingPunct="1"/>
            <a:r>
              <a:rPr lang="en-US" altLang="en-US" sz="2800" dirty="0" smtClean="0">
                <a:hlinkClick r:id="rId3"/>
              </a:rPr>
              <a:t>http://www.cpc.ncep.noaa.gov/products/Drought</a:t>
            </a:r>
            <a:endParaRPr lang="en-US" altLang="en-US" sz="2800" dirty="0" smtClean="0"/>
          </a:p>
        </p:txBody>
      </p:sp>
      <p:sp>
        <p:nvSpPr>
          <p:cNvPr id="2052" name="TextBox 1"/>
          <p:cNvSpPr txBox="1">
            <a:spLocks noChangeArrowheads="1"/>
          </p:cNvSpPr>
          <p:nvPr/>
        </p:nvSpPr>
        <p:spPr bwMode="auto">
          <a:xfrm>
            <a:off x="2743200" y="5638800"/>
            <a:ext cx="3733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solidFill>
                  <a:srgbClr val="FF0000"/>
                </a:solidFill>
                <a:latin typeface="Times New Roman" pitchFamily="18" charset="0"/>
              </a:rPr>
              <a:t>Phone: </a:t>
            </a:r>
            <a:r>
              <a:rPr lang="en-US" altLang="en-US" sz="2800" dirty="0" smtClean="0">
                <a:solidFill>
                  <a:srgbClr val="FF0000"/>
                </a:solidFill>
                <a:latin typeface="Times New Roman" pitchFamily="18" charset="0"/>
              </a:rPr>
              <a:t>1-877-680-3341</a:t>
            </a:r>
            <a:endParaRPr lang="en-US" altLang="en-US" sz="2800" dirty="0">
              <a:solidFill>
                <a:srgbClr val="FF0000"/>
              </a:solidFill>
              <a:latin typeface="Times New Roman" pitchFamily="18" charset="0"/>
            </a:endParaRPr>
          </a:p>
          <a:p>
            <a:pPr eaLnBrk="1" hangingPunct="1">
              <a:spcBef>
                <a:spcPct val="0"/>
              </a:spcBef>
              <a:buFontTx/>
              <a:buNone/>
            </a:pPr>
            <a:r>
              <a:rPr lang="en-US" altLang="en-US" sz="2800" dirty="0" err="1">
                <a:solidFill>
                  <a:srgbClr val="FF0000"/>
                </a:solidFill>
                <a:latin typeface="Times New Roman" pitchFamily="18" charset="0"/>
              </a:rPr>
              <a:t>Pwd</a:t>
            </a:r>
            <a:r>
              <a:rPr lang="en-US" altLang="en-US" sz="2800" dirty="0">
                <a:solidFill>
                  <a:srgbClr val="FF0000"/>
                </a:solidFill>
                <a:latin typeface="Times New Roman" pitchFamily="18" charset="0"/>
              </a:rPr>
              <a:t>:    </a:t>
            </a:r>
            <a:r>
              <a:rPr lang="en-US" altLang="en-US" sz="2800" dirty="0" smtClean="0">
                <a:solidFill>
                  <a:srgbClr val="FF0000"/>
                </a:solidFill>
                <a:latin typeface="Times New Roman" pitchFamily="18" charset="0"/>
              </a:rPr>
              <a:t>858747#</a:t>
            </a:r>
            <a:endParaRPr lang="en-US" altLang="en-US" sz="2800" dirty="0">
              <a:solidFill>
                <a:srgbClr val="FF0000"/>
              </a:solidFill>
              <a:latin typeface="Times New Roman" pitchFamily="18" charset="0"/>
            </a:endParaRPr>
          </a:p>
        </p:txBody>
      </p:sp>
      <p:sp>
        <p:nvSpPr>
          <p:cNvPr id="2" name="TextBox 1"/>
          <p:cNvSpPr txBox="1"/>
          <p:nvPr/>
        </p:nvSpPr>
        <p:spPr>
          <a:xfrm>
            <a:off x="838200" y="2209800"/>
            <a:ext cx="7696200" cy="369332"/>
          </a:xfrm>
          <a:prstGeom prst="rect">
            <a:avLst/>
          </a:prstGeom>
          <a:noFill/>
        </p:spPr>
        <p:txBody>
          <a:bodyPr wrap="square" rtlCol="0">
            <a:spAutoFit/>
          </a:bodyPr>
          <a:lstStyle/>
          <a:p>
            <a:pPr algn="ctr"/>
            <a:r>
              <a:rPr lang="en-US" altLang="en-US" dirty="0"/>
              <a:t>(NOAA news: A</a:t>
            </a:r>
            <a:r>
              <a:rPr lang="en-US" dirty="0"/>
              <a:t> near-record low of 2% </a:t>
            </a:r>
            <a:r>
              <a:rPr lang="en-US" dirty="0" smtClean="0"/>
              <a:t>Drought coverage </a:t>
            </a:r>
            <a:r>
              <a:rPr lang="en-US" dirty="0"/>
              <a:t>for </a:t>
            </a:r>
            <a:r>
              <a:rPr lang="en-US" dirty="0" smtClean="0"/>
              <a:t>the US. </a:t>
            </a:r>
            <a:r>
              <a:rPr lang="en-US" dirty="0" smtClean="0">
                <a:sym typeface="Wingdings" panose="05000000000000000000" pitchFamily="2" charset="2"/>
              </a:rPr>
              <a:t> </a:t>
            </a:r>
            <a:r>
              <a:rPr lang="en-US" dirty="0" smtClean="0"/>
              <a:t>) </a:t>
            </a:r>
            <a:endParaRPr 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9074"/>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858250" y="6477000"/>
            <a:ext cx="285750" cy="381000"/>
          </a:xfrm>
        </p:spPr>
        <p:txBody>
          <a:bodyPr/>
          <a:lstStyle/>
          <a:p>
            <a:pPr>
              <a:defRPr/>
            </a:pPr>
            <a:fld id="{AE0D35B7-164B-4BDA-8435-F6440E98459E}" type="slidenum">
              <a:rPr lang="en-US" altLang="en-US" smtClean="0"/>
              <a:pPr>
                <a:defRPr/>
              </a:pPr>
              <a:t>10</a:t>
            </a:fld>
            <a:endParaRPr lang="en-US" altLang="en-US" dirty="0"/>
          </a:p>
        </p:txBody>
      </p:sp>
      <p:sp>
        <p:nvSpPr>
          <p:cNvPr id="4" name="TextBox 3"/>
          <p:cNvSpPr txBox="1"/>
          <p:nvPr/>
        </p:nvSpPr>
        <p:spPr>
          <a:xfrm>
            <a:off x="2895600" y="-76200"/>
            <a:ext cx="2971800" cy="307777"/>
          </a:xfrm>
          <a:prstGeom prst="rect">
            <a:avLst/>
          </a:prstGeom>
          <a:noFill/>
        </p:spPr>
        <p:txBody>
          <a:bodyPr wrap="square" rtlCol="0">
            <a:spAutoFit/>
          </a:bodyPr>
          <a:lstStyle/>
          <a:p>
            <a:pPr algn="ctr"/>
            <a:r>
              <a:rPr lang="en-US" sz="1400" dirty="0" smtClean="0"/>
              <a:t>Rainy (3-month)Season across the US</a:t>
            </a:r>
            <a:endParaRPr lang="en-US" sz="1400" dirty="0"/>
          </a:p>
        </p:txBody>
      </p:sp>
      <p:sp>
        <p:nvSpPr>
          <p:cNvPr id="9" name="Rectangle 8"/>
          <p:cNvSpPr/>
          <p:nvPr/>
        </p:nvSpPr>
        <p:spPr>
          <a:xfrm>
            <a:off x="285750" y="231577"/>
            <a:ext cx="2535382" cy="16002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700337"/>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04800" y="3500437"/>
            <a:ext cx="2514600" cy="168116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5750" y="1840636"/>
            <a:ext cx="2535382" cy="165979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11</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5" y="1"/>
              <a:ext cx="2825885"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1" y="3429000"/>
              <a:ext cx="2743198"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smtClean="0"/>
                <a:t>Adapted from Rich Tinker.</a:t>
              </a:r>
              <a:endParaRPr lang="en-US" sz="900" dirty="0"/>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667000" y="0"/>
            <a:ext cx="2743199" cy="16668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660515" y="1676400"/>
            <a:ext cx="2749685" cy="34111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8153400" y="152400"/>
            <a:ext cx="990600" cy="1815882"/>
          </a:xfrm>
          <a:prstGeom prst="rect">
            <a:avLst/>
          </a:prstGeom>
          <a:noFill/>
        </p:spPr>
        <p:txBody>
          <a:bodyPr wrap="square" rtlCol="0">
            <a:spAutoFit/>
          </a:bodyPr>
          <a:lstStyle/>
          <a:p>
            <a:r>
              <a:rPr lang="en-US" sz="1400" dirty="0" smtClean="0"/>
              <a:t>Upcoming rainfall season MJJ in the Northern Plains? Remember 2017!! </a:t>
            </a:r>
            <a:endParaRPr lang="en-US" sz="1400" dirty="0"/>
          </a:p>
        </p:txBody>
      </p:sp>
      <p:sp>
        <p:nvSpPr>
          <p:cNvPr id="21" name="Rectangle 20"/>
          <p:cNvSpPr/>
          <p:nvPr/>
        </p:nvSpPr>
        <p:spPr>
          <a:xfrm>
            <a:off x="3488871" y="19050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505200" y="3657600"/>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352800" y="233361"/>
            <a:ext cx="838200" cy="4524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47625" y="76200"/>
            <a:ext cx="9098470" cy="6858000"/>
            <a:chOff x="47625" y="0"/>
            <a:chExt cx="9098470" cy="6858000"/>
          </a:xfrm>
        </p:grpSpPr>
        <p:grpSp>
          <p:nvGrpSpPr>
            <p:cNvPr id="4" name="Group 3"/>
            <p:cNvGrpSpPr/>
            <p:nvPr/>
          </p:nvGrpSpPr>
          <p:grpSpPr>
            <a:xfrm>
              <a:off x="47625" y="5176364"/>
              <a:ext cx="2695575" cy="1681636"/>
              <a:chOff x="47625" y="5176364"/>
              <a:chExt cx="2695575" cy="1681636"/>
            </a:xfrm>
          </p:grpSpPr>
          <p:pic>
            <p:nvPicPr>
              <p:cNvPr id="4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5176364"/>
                <a:ext cx="2480311" cy="145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08" y="5297484"/>
                <a:ext cx="2658892" cy="1560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4"/>
            <p:cNvGrpSpPr/>
            <p:nvPr/>
          </p:nvGrpSpPr>
          <p:grpSpPr>
            <a:xfrm>
              <a:off x="76199" y="0"/>
              <a:ext cx="9067801" cy="6827515"/>
              <a:chOff x="76199" y="0"/>
              <a:chExt cx="9067801" cy="6827515"/>
            </a:xfrm>
          </p:grpSpPr>
          <p:grpSp>
            <p:nvGrpSpPr>
              <p:cNvPr id="8" name="Group 7"/>
              <p:cNvGrpSpPr/>
              <p:nvPr/>
            </p:nvGrpSpPr>
            <p:grpSpPr>
              <a:xfrm>
                <a:off x="76202" y="1615439"/>
                <a:ext cx="2666998" cy="1778487"/>
                <a:chOff x="1" y="1615439"/>
                <a:chExt cx="2666999" cy="1795111"/>
              </a:xfrm>
            </p:grpSpPr>
            <p:pic>
              <p:nvPicPr>
                <p:cNvPr id="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15439"/>
                  <a:ext cx="2438400" cy="15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769876"/>
                  <a:ext cx="2666999" cy="1640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76202" y="3393926"/>
                <a:ext cx="2600323" cy="1787674"/>
                <a:chOff x="1" y="3393926"/>
                <a:chExt cx="2666999" cy="1863874"/>
              </a:xfrm>
            </p:grpSpPr>
            <p:pic>
              <p:nvPicPr>
                <p:cNvPr id="3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92" y="3581400"/>
                  <a:ext cx="2629708"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393926"/>
                  <a:ext cx="2514600" cy="17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76199" y="0"/>
                <a:ext cx="2667001" cy="1596189"/>
                <a:chOff x="-1" y="0"/>
                <a:chExt cx="2667001" cy="1596189"/>
              </a:xfrm>
            </p:grpSpPr>
            <p:pic>
              <p:nvPicPr>
                <p:cNvPr id="3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0"/>
                  <a:ext cx="2524125"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152400"/>
                  <a:ext cx="2667001" cy="1443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2781301" y="1367"/>
                <a:ext cx="2628900" cy="1606037"/>
                <a:chOff x="2781301" y="1367"/>
                <a:chExt cx="2628900" cy="1606037"/>
              </a:xfrm>
            </p:grpSpPr>
            <p:pic>
              <p:nvPicPr>
                <p:cNvPr id="34"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9" y="1367"/>
                  <a:ext cx="2481262" cy="1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81301" y="152401"/>
                  <a:ext cx="2628900" cy="1455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2788394" y="1596189"/>
                <a:ext cx="2613933" cy="1756611"/>
                <a:chOff x="2788394" y="1596189"/>
                <a:chExt cx="2613933" cy="1756611"/>
              </a:xfrm>
            </p:grpSpPr>
            <p:pic>
              <p:nvPicPr>
                <p:cNvPr id="32"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88394" y="1596189"/>
                  <a:ext cx="2529394" cy="144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04607" y="1740049"/>
                  <a:ext cx="2597720" cy="1612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757214" y="3352800"/>
                <a:ext cx="2652988" cy="1828800"/>
                <a:chOff x="2757214" y="3352800"/>
                <a:chExt cx="2652988" cy="1828800"/>
              </a:xfrm>
            </p:grpSpPr>
            <p:pic>
              <p:nvPicPr>
                <p:cNvPr id="30"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8939" y="3352800"/>
                  <a:ext cx="2328861" cy="14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57214" y="3476625"/>
                  <a:ext cx="2652988"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 name="Group 13"/>
              <p:cNvGrpSpPr/>
              <p:nvPr/>
            </p:nvGrpSpPr>
            <p:grpSpPr>
              <a:xfrm>
                <a:off x="2792979" y="5181599"/>
                <a:ext cx="2693421" cy="1645916"/>
                <a:chOff x="2792979" y="5181599"/>
                <a:chExt cx="2693421" cy="1645916"/>
              </a:xfrm>
            </p:grpSpPr>
            <p:pic>
              <p:nvPicPr>
                <p:cNvPr id="28"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59895" y="5181599"/>
                  <a:ext cx="2357893" cy="133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979" y="5288932"/>
                  <a:ext cx="2693421" cy="1538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5486400" y="10517"/>
                <a:ext cx="2590800" cy="1604051"/>
                <a:chOff x="5486400" y="10517"/>
                <a:chExt cx="2590800" cy="1604051"/>
              </a:xfrm>
            </p:grpSpPr>
            <p:pic>
              <p:nvPicPr>
                <p:cNvPr id="26" name="Picture 2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8800" y="10517"/>
                  <a:ext cx="2369512" cy="132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6400" y="180975"/>
                  <a:ext cx="2590800" cy="143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448299" y="1600065"/>
                <a:ext cx="2628901" cy="1752735"/>
                <a:chOff x="5448299" y="1600065"/>
                <a:chExt cx="2628901" cy="1752735"/>
              </a:xfrm>
            </p:grpSpPr>
            <p:pic>
              <p:nvPicPr>
                <p:cNvPr id="24" name="Picture 2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55288" y="1600065"/>
                  <a:ext cx="2521912" cy="139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8299" y="1752600"/>
                  <a:ext cx="262890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5486400" y="3352801"/>
                <a:ext cx="2646016" cy="1831645"/>
                <a:chOff x="5486400" y="3352801"/>
                <a:chExt cx="2646016" cy="1831645"/>
              </a:xfrm>
            </p:grpSpPr>
            <p:pic>
              <p:nvPicPr>
                <p:cNvPr id="22" name="Picture 2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86400" y="3352801"/>
                  <a:ext cx="2589178" cy="13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86400" y="3473778"/>
                  <a:ext cx="2646016" cy="171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5486400" y="5161574"/>
                <a:ext cx="2649469" cy="1665940"/>
                <a:chOff x="5486400" y="5161574"/>
                <a:chExt cx="2649469" cy="1665940"/>
              </a:xfrm>
            </p:grpSpPr>
            <p:pic>
              <p:nvPicPr>
                <p:cNvPr id="20" name="Picture 26"/>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638800" y="5161574"/>
                  <a:ext cx="2497069" cy="13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7"/>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486400" y="5295899"/>
                  <a:ext cx="2649469" cy="1531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9" name="Picture 2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848600" y="2667000"/>
                <a:ext cx="1295400" cy="62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305800" y="6477000"/>
              <a:ext cx="840295" cy="369332"/>
            </a:xfrm>
            <a:prstGeom prst="rect">
              <a:avLst/>
            </a:prstGeom>
            <a:noFill/>
          </p:spPr>
          <p:txBody>
            <a:bodyPr wrap="none" rtlCol="0">
              <a:spAutoFit/>
            </a:bodyPr>
            <a:lstStyle/>
            <a:p>
              <a:r>
                <a:rPr lang="en-US" sz="900" dirty="0" smtClean="0"/>
                <a:t>Adapted from</a:t>
              </a:r>
            </a:p>
            <a:p>
              <a:r>
                <a:rPr lang="en-US" sz="900" dirty="0" smtClean="0"/>
                <a:t>Rich Tinker</a:t>
              </a:r>
              <a:endParaRPr lang="en-US" sz="900" dirty="0"/>
            </a:p>
          </p:txBody>
        </p:sp>
        <p:sp>
          <p:nvSpPr>
            <p:cNvPr id="7" name="Rectangle 6"/>
            <p:cNvSpPr/>
            <p:nvPr/>
          </p:nvSpPr>
          <p:spPr>
            <a:xfrm>
              <a:off x="8305800" y="6477000"/>
              <a:ext cx="838200" cy="35051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ectangle 43"/>
          <p:cNvSpPr/>
          <p:nvPr/>
        </p:nvSpPr>
        <p:spPr>
          <a:xfrm>
            <a:off x="2760731" y="0"/>
            <a:ext cx="2725669" cy="159618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0" y="3464074"/>
            <a:ext cx="2757214" cy="339392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784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8650" y="384909"/>
            <a:ext cx="2495550" cy="6125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073"/>
          <a:stretch/>
        </p:blipFill>
        <p:spPr bwMode="auto">
          <a:xfrm>
            <a:off x="1714500" y="385465"/>
            <a:ext cx="2552700" cy="6168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3886200" y="2057400"/>
            <a:ext cx="2362200" cy="228600"/>
            <a:chOff x="3886200" y="2057400"/>
            <a:chExt cx="2362200" cy="228600"/>
          </a:xfrm>
        </p:grpSpPr>
        <p:cxnSp>
          <p:nvCxnSpPr>
            <p:cNvPr id="4" name="Straight Arrow Connector 3"/>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3810000" y="4267200"/>
            <a:ext cx="2362200" cy="228600"/>
            <a:chOff x="3886200" y="2057400"/>
            <a:chExt cx="2362200" cy="228600"/>
          </a:xfrm>
        </p:grpSpPr>
        <p:cxnSp>
          <p:nvCxnSpPr>
            <p:cNvPr id="32" name="Straight Arrow Connector 31"/>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3886200" y="6400800"/>
            <a:ext cx="2362200" cy="228600"/>
            <a:chOff x="3886200" y="2057400"/>
            <a:chExt cx="2362200" cy="228600"/>
          </a:xfrm>
        </p:grpSpPr>
        <p:cxnSp>
          <p:nvCxnSpPr>
            <p:cNvPr id="21" name="Straight Arrow Connector 20"/>
            <p:cNvCxnSpPr/>
            <p:nvPr/>
          </p:nvCxnSpPr>
          <p:spPr>
            <a:xfrm>
              <a:off x="3886200" y="2286000"/>
              <a:ext cx="2362200" cy="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8862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48400" y="2057400"/>
              <a:ext cx="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9" name="TextBox 27"/>
          <p:cNvSpPr txBox="1"/>
          <p:nvPr/>
        </p:nvSpPr>
        <p:spPr>
          <a:xfrm>
            <a:off x="1141812" y="-76200"/>
            <a:ext cx="7266305"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kern="1200" dirty="0">
                <a:solidFill>
                  <a:srgbClr val="FF0000"/>
                </a:solidFill>
                <a:effectLst/>
                <a:latin typeface="Times New Roman"/>
                <a:ea typeface="Times New Roman"/>
                <a:cs typeface="Arial"/>
              </a:rPr>
              <a:t>EL NINO </a:t>
            </a:r>
            <a:r>
              <a:rPr lang="en-US" sz="2400" kern="1200" dirty="0" err="1">
                <a:solidFill>
                  <a:srgbClr val="000000"/>
                </a:solidFill>
                <a:effectLst/>
                <a:latin typeface="Times New Roman"/>
                <a:ea typeface="Times New Roman"/>
                <a:cs typeface="Arial"/>
              </a:rPr>
              <a:t>Precip</a:t>
            </a:r>
            <a:r>
              <a:rPr lang="en-US" sz="2400" kern="1200" dirty="0">
                <a:solidFill>
                  <a:srgbClr val="000000"/>
                </a:solidFill>
                <a:effectLst/>
                <a:latin typeface="Times New Roman"/>
                <a:ea typeface="Times New Roman"/>
                <a:cs typeface="Arial"/>
              </a:rPr>
              <a:t>  COMPOSITES</a:t>
            </a:r>
            <a:endParaRPr lang="en-US" sz="2400" dirty="0">
              <a:effectLst/>
              <a:latin typeface="Times New Roman"/>
              <a:ea typeface="Times New Roman"/>
            </a:endParaRPr>
          </a:p>
        </p:txBody>
      </p:sp>
      <p:sp>
        <p:nvSpPr>
          <p:cNvPr id="10" name="TextBox 9"/>
          <p:cNvSpPr txBox="1"/>
          <p:nvPr/>
        </p:nvSpPr>
        <p:spPr>
          <a:xfrm>
            <a:off x="3657600" y="533400"/>
            <a:ext cx="762000" cy="369332"/>
          </a:xfrm>
          <a:prstGeom prst="rect">
            <a:avLst/>
          </a:prstGeom>
          <a:noFill/>
        </p:spPr>
        <p:txBody>
          <a:bodyPr wrap="square" rtlCol="0">
            <a:spAutoFit/>
          </a:bodyPr>
          <a:lstStyle/>
          <a:p>
            <a:r>
              <a:rPr lang="en-US" b="1" dirty="0" smtClean="0">
                <a:solidFill>
                  <a:srgbClr val="FF0000"/>
                </a:solidFill>
              </a:rPr>
              <a:t>AMJ</a:t>
            </a:r>
            <a:endParaRPr lang="en-US" b="1" dirty="0">
              <a:solidFill>
                <a:srgbClr val="FF0000"/>
              </a:solidFill>
            </a:endParaRPr>
          </a:p>
        </p:txBody>
      </p:sp>
      <p:sp>
        <p:nvSpPr>
          <p:cNvPr id="34" name="TextBox 33"/>
          <p:cNvSpPr txBox="1"/>
          <p:nvPr/>
        </p:nvSpPr>
        <p:spPr>
          <a:xfrm>
            <a:off x="6400800" y="540154"/>
            <a:ext cx="838200" cy="369332"/>
          </a:xfrm>
          <a:prstGeom prst="rect">
            <a:avLst/>
          </a:prstGeom>
          <a:noFill/>
        </p:spPr>
        <p:txBody>
          <a:bodyPr wrap="square" rtlCol="0">
            <a:spAutoFit/>
          </a:bodyPr>
          <a:lstStyle/>
          <a:p>
            <a:r>
              <a:rPr lang="en-US" b="1" dirty="0" smtClean="0">
                <a:solidFill>
                  <a:srgbClr val="FF0000"/>
                </a:solidFill>
              </a:rPr>
              <a:t>MJJ</a:t>
            </a:r>
            <a:endParaRPr lang="en-US" b="1" dirty="0">
              <a:solidFill>
                <a:srgbClr val="FF0000"/>
              </a:solidFill>
            </a:endParaRPr>
          </a:p>
        </p:txBody>
      </p:sp>
      <p:cxnSp>
        <p:nvCxnSpPr>
          <p:cNvPr id="13" name="Straight Arrow Connector 12"/>
          <p:cNvCxnSpPr/>
          <p:nvPr/>
        </p:nvCxnSpPr>
        <p:spPr>
          <a:xfrm flipH="1">
            <a:off x="6172200" y="5410200"/>
            <a:ext cx="1295400" cy="1143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467600" y="2057400"/>
            <a:ext cx="1600200" cy="3693319"/>
          </a:xfrm>
          <a:prstGeom prst="rect">
            <a:avLst/>
          </a:prstGeom>
          <a:noFill/>
        </p:spPr>
        <p:txBody>
          <a:bodyPr wrap="square" rtlCol="0">
            <a:spAutoFit/>
          </a:bodyPr>
          <a:lstStyle/>
          <a:p>
            <a:r>
              <a:rPr lang="en-US" u="sng" dirty="0" smtClean="0"/>
              <a:t>Next 2-3 months is critical for signs </a:t>
            </a:r>
            <a:r>
              <a:rPr lang="en-US" dirty="0" smtClean="0"/>
              <a:t>of any developing dryness in the Northern Plains and the southeast Gulf coast – especially with the ongoing El Nino impacts!! </a:t>
            </a:r>
            <a:endParaRPr lang="en-US" dirty="0"/>
          </a:p>
        </p:txBody>
      </p:sp>
      <p:cxnSp>
        <p:nvCxnSpPr>
          <p:cNvPr id="36" name="Straight Arrow Connector 35"/>
          <p:cNvCxnSpPr/>
          <p:nvPr/>
        </p:nvCxnSpPr>
        <p:spPr>
          <a:xfrm flipH="1">
            <a:off x="6324600" y="5638800"/>
            <a:ext cx="1295400" cy="60960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300" y="6515100"/>
            <a:ext cx="5334000"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214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58579"/>
            <a:ext cx="5252553" cy="67994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85210" y="3752433"/>
            <a:ext cx="3858790"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In the short term (~3 </a:t>
            </a:r>
            <a:r>
              <a:rPr lang="en-US" sz="1600" dirty="0" err="1" smtClean="0"/>
              <a:t>mo</a:t>
            </a:r>
            <a:r>
              <a:rPr lang="en-US" sz="1600" dirty="0" smtClean="0"/>
              <a:t>) dryness </a:t>
            </a:r>
            <a:r>
              <a:rPr lang="en-US" sz="1600" dirty="0" smtClean="0"/>
              <a:t>still exists in the far southeast, and in he Pacific NW, and in ND.</a:t>
            </a: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a:t>
            </a:r>
            <a:r>
              <a:rPr lang="en-US" sz="1600" dirty="0" smtClean="0"/>
              <a:t>6m </a:t>
            </a:r>
            <a:r>
              <a:rPr lang="en-US" sz="1600" dirty="0" smtClean="0"/>
              <a:t>time scale, drought in OR/WA continues.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In the longer term ~</a:t>
            </a:r>
            <a:r>
              <a:rPr lang="en-US" sz="1600" u="sng" dirty="0" smtClean="0"/>
              <a:t>12m-24m and longer</a:t>
            </a:r>
            <a:r>
              <a:rPr lang="en-US" sz="1600" dirty="0" smtClean="0"/>
              <a:t>, rainfall deficits remain in the AZ/NM/UT/CO states </a:t>
            </a:r>
            <a:r>
              <a:rPr lang="en-US" sz="1600" dirty="0" smtClean="0"/>
              <a:t>area</a:t>
            </a:r>
            <a:r>
              <a:rPr lang="en-US" sz="1600" dirty="0"/>
              <a:t> </a:t>
            </a:r>
            <a:r>
              <a:rPr lang="en-US" sz="1600" dirty="0" smtClean="0"/>
              <a:t>and in Northwest and in the Northern Plains.</a:t>
            </a:r>
            <a:r>
              <a:rPr lang="en-US" sz="1600" dirty="0" smtClean="0"/>
              <a:t> </a:t>
            </a:r>
            <a:endParaRPr lang="en-US" sz="1600" dirty="0" smtClean="0"/>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smtClean="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smtClean="0">
                <a:solidFill>
                  <a:srgbClr val="0033CC"/>
                </a:solidFill>
              </a:rPr>
              <a:t>The Standardized Precipitation Index </a:t>
            </a:r>
            <a:r>
              <a:rPr lang="en-US" altLang="en-US" sz="3200" dirty="0" smtClean="0">
                <a:solidFill>
                  <a:srgbClr val="0033CC"/>
                </a:solidFill>
              </a:rPr>
              <a:t>SPI</a:t>
            </a:r>
            <a:r>
              <a:rPr lang="en-US" altLang="en-US" dirty="0" smtClean="0">
                <a:solidFill>
                  <a:srgbClr val="0033CC"/>
                </a:solidFill>
              </a:rPr>
              <a:t/>
            </a:r>
            <a:br>
              <a:rPr lang="en-US" altLang="en-US" dirty="0" smtClean="0">
                <a:solidFill>
                  <a:srgbClr val="0033CC"/>
                </a:solidFill>
              </a:rPr>
            </a:br>
            <a:r>
              <a:rPr lang="en-US" altLang="en-US" sz="2000" dirty="0" smtClean="0">
                <a:solidFill>
                  <a:srgbClr val="0033CC"/>
                </a:solidFill>
              </a:rPr>
              <a:t>(</a:t>
            </a:r>
            <a:r>
              <a:rPr lang="en-US" altLang="en-US" sz="2000" b="1" dirty="0" smtClean="0">
                <a:solidFill>
                  <a:srgbClr val="0033CC"/>
                </a:solidFill>
              </a:rPr>
              <a:t>based on Observed P</a:t>
            </a:r>
            <a:r>
              <a:rPr lang="en-US" altLang="en-US" sz="2000" dirty="0" smtClean="0">
                <a:solidFill>
                  <a:srgbClr val="0033CC"/>
                </a:solidFill>
              </a:rPr>
              <a:t>)</a:t>
            </a:r>
            <a:endParaRPr lang="en-US" altLang="en-US" dirty="0" smtClean="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8" name="TextBox 7"/>
          <p:cNvSpPr txBox="1"/>
          <p:nvPr/>
        </p:nvSpPr>
        <p:spPr>
          <a:xfrm>
            <a:off x="3886201" y="19050"/>
            <a:ext cx="1508315" cy="369332"/>
          </a:xfrm>
          <a:prstGeom prst="rect">
            <a:avLst/>
          </a:prstGeom>
          <a:noFill/>
        </p:spPr>
        <p:txBody>
          <a:bodyPr wrap="square" rtlCol="0">
            <a:spAutoFit/>
          </a:bodyPr>
          <a:lstStyle/>
          <a:p>
            <a:r>
              <a:rPr lang="en-US" b="1" dirty="0" smtClean="0">
                <a:solidFill>
                  <a:srgbClr val="FF0000"/>
                </a:solidFill>
              </a:rPr>
              <a:t>----- NOW</a:t>
            </a:r>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smtClean="0"/>
              <a:t>Very interesting graphic &amp; details for the drought across the US based on the more generalized </a:t>
            </a:r>
            <a:r>
              <a:rPr lang="en-US" sz="1400" dirty="0" err="1" smtClean="0"/>
              <a:t>precip</a:t>
            </a:r>
            <a:r>
              <a:rPr lang="en-US" sz="1400" dirty="0" smtClean="0"/>
              <a:t> deficit/excess, the Standardized Precipitation Index (SPI). </a:t>
            </a:r>
          </a:p>
          <a:p>
            <a:endParaRPr lang="en-US" sz="1400" dirty="0"/>
          </a:p>
          <a:p>
            <a:r>
              <a:rPr lang="en-US" sz="1400" dirty="0" smtClean="0"/>
              <a:t>The dark brown and red colors, indicating standardized precipitation deficits, in the </a:t>
            </a:r>
            <a:r>
              <a:rPr lang="en-US" sz="1400" dirty="0"/>
              <a:t>v</a:t>
            </a:r>
            <a:r>
              <a:rPr lang="en-US" sz="1400" dirty="0" smtClean="0"/>
              <a:t>arious time periods, approximately correspond to the appropriate short/long term drought monitor regions and their intensities </a:t>
            </a:r>
          </a:p>
        </p:txBody>
      </p:sp>
      <p:cxnSp>
        <p:nvCxnSpPr>
          <p:cNvPr id="12" name="Straight Arrow Connector 11"/>
          <p:cNvCxnSpPr/>
          <p:nvPr/>
        </p:nvCxnSpPr>
        <p:spPr>
          <a:xfrm flipH="1" flipV="1">
            <a:off x="3352800" y="3581400"/>
            <a:ext cx="2080491"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1752600" y="1981200"/>
            <a:ext cx="3810000" cy="2057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46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15</a:t>
            </a:fld>
            <a:endParaRPr lang="en-US" altLang="en-US" sz="1400" dirty="0" smtClean="0"/>
          </a:p>
        </p:txBody>
      </p:sp>
      <p:sp>
        <p:nvSpPr>
          <p:cNvPr id="7171" name="TextBox 1"/>
          <p:cNvSpPr txBox="1">
            <a:spLocks noChangeArrowheads="1"/>
          </p:cNvSpPr>
          <p:nvPr/>
        </p:nvSpPr>
        <p:spPr bwMode="auto">
          <a:xfrm>
            <a:off x="5638800" y="11113"/>
            <a:ext cx="312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a:latin typeface="Times New Roman" pitchFamily="18" charset="0"/>
              </a:rPr>
              <a:t>Recent US Temperatures</a:t>
            </a:r>
          </a:p>
        </p:txBody>
      </p:sp>
      <p:sp>
        <p:nvSpPr>
          <p:cNvPr id="7172" name="TextBox 2"/>
          <p:cNvSpPr txBox="1">
            <a:spLocks noChangeArrowheads="1"/>
          </p:cNvSpPr>
          <p:nvPr/>
        </p:nvSpPr>
        <p:spPr bwMode="auto">
          <a:xfrm>
            <a:off x="5105400" y="609600"/>
            <a:ext cx="4033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indent="-285750" eaLnBrk="1" hangingPunct="1">
              <a:spcBef>
                <a:spcPct val="0"/>
              </a:spcBef>
            </a:pPr>
            <a:r>
              <a:rPr lang="en-US" altLang="en-US" sz="1600" dirty="0" smtClean="0">
                <a:latin typeface="Times New Roman" pitchFamily="18" charset="0"/>
              </a:rPr>
              <a:t>April was generally warm across the country.</a:t>
            </a:r>
          </a:p>
          <a:p>
            <a:pPr marL="285750" indent="-285750" eaLnBrk="1" hangingPunct="1">
              <a:spcBef>
                <a:spcPct val="0"/>
              </a:spcBef>
            </a:pPr>
            <a:r>
              <a:rPr lang="en-US" altLang="en-US" sz="1600" dirty="0" smtClean="0">
                <a:latin typeface="Times New Roman" pitchFamily="18" charset="0"/>
              </a:rPr>
              <a:t>May so far has been unusually cold over the middle two thirds of the country.</a:t>
            </a:r>
            <a:r>
              <a:rPr lang="en-US" altLang="en-US" sz="1600" dirty="0" smtClean="0">
                <a:latin typeface="Times New Roman" pitchFamily="18" charset="0"/>
              </a:rPr>
              <a:t> </a:t>
            </a:r>
            <a:endParaRPr lang="en-US" altLang="en-US" sz="1600" dirty="0">
              <a:latin typeface="Times New Roman" pitchFamily="18" charset="0"/>
            </a:endParaRPr>
          </a:p>
        </p:txBody>
      </p:sp>
      <p:pic>
        <p:nvPicPr>
          <p:cNvPr id="3" name="Picture 2" descr="https://www.cpc.ncep.noaa.gov/products/tanal/30day/mean/201904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4572000" cy="6383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55326"/>
            <a:ext cx="4414838" cy="340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229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77000" y="4461089"/>
            <a:ext cx="2590800" cy="191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8" name="TextBox 1"/>
          <p:cNvSpPr txBox="1">
            <a:spLocks noChangeArrowheads="1"/>
          </p:cNvSpPr>
          <p:nvPr/>
        </p:nvSpPr>
        <p:spPr bwMode="auto">
          <a:xfrm>
            <a:off x="2170545" y="3302168"/>
            <a:ext cx="1447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200" dirty="0" smtClean="0">
                <a:latin typeface="Times New Roman" pitchFamily="18" charset="0"/>
              </a:rPr>
              <a:t>Northern  CA reservoirs beginning to show</a:t>
            </a:r>
          </a:p>
          <a:p>
            <a:pPr marL="0" indent="0" eaLnBrk="1" hangingPunct="1">
              <a:spcBef>
                <a:spcPct val="0"/>
              </a:spcBef>
              <a:buNone/>
            </a:pPr>
            <a:r>
              <a:rPr lang="en-US" altLang="en-US" sz="1200" dirty="0" smtClean="0">
                <a:latin typeface="Times New Roman" pitchFamily="18" charset="0"/>
              </a:rPr>
              <a:t>Weakness, but rainy season coming up!</a:t>
            </a:r>
            <a:endParaRPr lang="en-US" altLang="en-US" sz="1200" dirty="0">
              <a:latin typeface="Times New Roman" pitchFamily="18" charset="0"/>
            </a:endParaRPr>
          </a:p>
        </p:txBody>
      </p:sp>
      <p:sp>
        <p:nvSpPr>
          <p:cNvPr id="2" name="Rectangle 1"/>
          <p:cNvSpPr/>
          <p:nvPr/>
        </p:nvSpPr>
        <p:spPr>
          <a:xfrm>
            <a:off x="5855691" y="6550223"/>
            <a:ext cx="2983509" cy="307777"/>
          </a:xfrm>
          <a:prstGeom prst="rect">
            <a:avLst/>
          </a:prstGeom>
        </p:spPr>
        <p:txBody>
          <a:bodyPr wrap="none">
            <a:spAutoFit/>
          </a:bodyPr>
          <a:lstStyle/>
          <a:p>
            <a:r>
              <a:rPr lang="en-US" sz="1400" dirty="0"/>
              <a:t>https://fsapps.nwcg.gov/afm/index.php</a:t>
            </a:r>
          </a:p>
        </p:txBody>
      </p:sp>
      <p:sp>
        <p:nvSpPr>
          <p:cNvPr id="16"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smtClean="0"/>
          </a:p>
        </p:txBody>
      </p:sp>
      <p:sp>
        <p:nvSpPr>
          <p:cNvPr id="15" name="TextBox 14"/>
          <p:cNvSpPr txBox="1"/>
          <p:nvPr/>
        </p:nvSpPr>
        <p:spPr>
          <a:xfrm>
            <a:off x="6629400" y="4572000"/>
            <a:ext cx="507833" cy="369332"/>
          </a:xfrm>
          <a:prstGeom prst="rect">
            <a:avLst/>
          </a:prstGeom>
          <a:noFill/>
        </p:spPr>
        <p:txBody>
          <a:bodyPr wrap="square" rtlCol="0">
            <a:spAutoFit/>
          </a:bodyPr>
          <a:lstStyle/>
          <a:p>
            <a:r>
              <a:rPr lang="en-US" dirty="0" smtClean="0"/>
              <a:t>TX</a:t>
            </a:r>
            <a:endParaRPr lang="en-US" dirty="0"/>
          </a:p>
        </p:txBody>
      </p:sp>
      <p:sp>
        <p:nvSpPr>
          <p:cNvPr id="4" name="TextBox 3"/>
          <p:cNvSpPr txBox="1"/>
          <p:nvPr/>
        </p:nvSpPr>
        <p:spPr>
          <a:xfrm>
            <a:off x="2888964" y="48570"/>
            <a:ext cx="6223783" cy="307777"/>
          </a:xfrm>
          <a:prstGeom prst="rect">
            <a:avLst/>
          </a:prstGeom>
          <a:noFill/>
        </p:spPr>
        <p:txBody>
          <a:bodyPr wrap="square" rtlCol="0">
            <a:spAutoFit/>
          </a:bodyPr>
          <a:lstStyle/>
          <a:p>
            <a:r>
              <a:rPr lang="en-US" sz="1400" dirty="0" smtClean="0"/>
              <a:t>Water Reservoir Levels in some Western/Southern States!   And Snow Depth!!</a:t>
            </a:r>
            <a:endParaRPr lang="en-US" sz="14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3942" y="878287"/>
            <a:ext cx="275237" cy="3072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5690" y="4214934"/>
            <a:ext cx="3212109" cy="204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https://www.nohrsc.noaa.gov/snow_model/images/full/National/nsm_depth/201905/nsm_depth_2019051205_Nation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539904"/>
            <a:ext cx="4652962" cy="26604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6598"/>
            <a:ext cx="4443884"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267200" y="4756666"/>
            <a:ext cx="1411806" cy="1200329"/>
          </a:xfrm>
          <a:prstGeom prst="rect">
            <a:avLst/>
          </a:prstGeom>
          <a:noFill/>
        </p:spPr>
        <p:txBody>
          <a:bodyPr wrap="square" rtlCol="0">
            <a:spAutoFit/>
          </a:bodyPr>
          <a:lstStyle/>
          <a:p>
            <a:r>
              <a:rPr lang="en-US" dirty="0" smtClean="0"/>
              <a:t>California reservoirs are in good shape.</a:t>
            </a:r>
            <a:endParaRPr lang="en-US" dirty="0"/>
          </a:p>
        </p:txBody>
      </p:sp>
      <p:sp>
        <p:nvSpPr>
          <p:cNvPr id="5" name="TextBox 4"/>
          <p:cNvSpPr txBox="1"/>
          <p:nvPr/>
        </p:nvSpPr>
        <p:spPr>
          <a:xfrm>
            <a:off x="5257800" y="3200400"/>
            <a:ext cx="3854947" cy="307777"/>
          </a:xfrm>
          <a:prstGeom prst="rect">
            <a:avLst/>
          </a:prstGeom>
          <a:noFill/>
        </p:spPr>
        <p:txBody>
          <a:bodyPr wrap="square" rtlCol="0">
            <a:spAutoFit/>
          </a:bodyPr>
          <a:lstStyle/>
          <a:p>
            <a:r>
              <a:rPr lang="en-US" sz="1400" dirty="0" smtClean="0"/>
              <a:t>Except in few high elevations, all snow has melted.</a:t>
            </a:r>
            <a:endParaRPr lang="en-US" sz="1400" dirty="0"/>
          </a:p>
        </p:txBody>
      </p:sp>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smtClean="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17</a:t>
            </a:fld>
            <a:endParaRPr lang="en-US" altLang="en-US" sz="1400" smtClean="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4" descr="[color code f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4574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5" descr="[color code fo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6" descr="[color code fo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4574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800600" y="522982"/>
            <a:ext cx="43513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Overall, gradual and steady improvement in streamflow conditions across the country, over the last few months.</a:t>
            </a:r>
          </a:p>
          <a:p>
            <a:pPr eaLnBrk="1" hangingPunct="1">
              <a:spcBef>
                <a:spcPct val="0"/>
              </a:spcBef>
            </a:pPr>
            <a:endParaRPr lang="en-US" altLang="en-US" sz="1600" dirty="0" smtClean="0">
              <a:latin typeface="Times New Roman" pitchFamily="18" charset="0"/>
            </a:endParaRPr>
          </a:p>
          <a:p>
            <a:pPr eaLnBrk="1" hangingPunct="1">
              <a:spcBef>
                <a:spcPct val="0"/>
              </a:spcBef>
            </a:pPr>
            <a:r>
              <a:rPr lang="en-US" altLang="en-US" sz="1600" dirty="0" smtClean="0">
                <a:latin typeface="Times New Roman" pitchFamily="18" charset="0"/>
              </a:rPr>
              <a:t>Pacific Northwest ? </a:t>
            </a:r>
            <a:endParaRPr lang="en-US" altLang="en-US" sz="1600" dirty="0" smtClean="0">
              <a:latin typeface="Times New Roman" pitchFamily="18" charset="0"/>
            </a:endParaRPr>
          </a:p>
          <a:p>
            <a:pPr eaLnBrk="1" hangingPunct="1">
              <a:spcBef>
                <a:spcPct val="0"/>
              </a:spcBef>
            </a:pPr>
            <a:endParaRPr lang="en-US" altLang="en-US" sz="1600" dirty="0" smtClean="0">
              <a:latin typeface="Times New Roman" pitchFamily="18" charset="0"/>
            </a:endParaRPr>
          </a:p>
        </p:txBody>
      </p:sp>
      <p:sp>
        <p:nvSpPr>
          <p:cNvPr id="12304" name="TextBox 1"/>
          <p:cNvSpPr txBox="1">
            <a:spLocks noChangeArrowheads="1"/>
          </p:cNvSpPr>
          <p:nvPr/>
        </p:nvSpPr>
        <p:spPr bwMode="auto">
          <a:xfrm>
            <a:off x="4751815" y="2027006"/>
            <a:ext cx="41798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2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a:t>
            </a:r>
            <a:r>
              <a:rPr lang="en-US" altLang="en-US" sz="1200" b="1" dirty="0" smtClean="0">
                <a:solidFill>
                  <a:srgbClr val="FF0000"/>
                </a:solidFill>
                <a:latin typeface="Times New Roman" pitchFamily="18" charset="0"/>
              </a:rPr>
              <a:t>year.</a:t>
            </a:r>
            <a:endParaRPr lang="en-US" altLang="en-US" sz="1200" dirty="0">
              <a:solidFill>
                <a:srgbClr val="FF0000"/>
              </a:solidFill>
              <a:latin typeface="Times New Roman" pitchFamily="18" charset="0"/>
            </a:endParaRPr>
          </a:p>
        </p:txBody>
      </p:sp>
      <p:sp>
        <p:nvSpPr>
          <p:cNvPr id="2" name="TextBox 1"/>
          <p:cNvSpPr txBox="1"/>
          <p:nvPr/>
        </p:nvSpPr>
        <p:spPr>
          <a:xfrm>
            <a:off x="6934200" y="3505200"/>
            <a:ext cx="2131473" cy="738664"/>
          </a:xfrm>
          <a:prstGeom prst="rect">
            <a:avLst/>
          </a:prstGeom>
          <a:noFill/>
        </p:spPr>
        <p:txBody>
          <a:bodyPr wrap="square" rtlCol="0">
            <a:spAutoFit/>
          </a:bodyPr>
          <a:lstStyle/>
          <a:p>
            <a:pPr algn="ctr"/>
            <a:r>
              <a:rPr lang="en-US" sz="1400" dirty="0" smtClean="0">
                <a:solidFill>
                  <a:srgbClr val="FF0000"/>
                </a:solidFill>
              </a:rPr>
              <a:t>One month ago (left)  &amp; </a:t>
            </a:r>
          </a:p>
          <a:p>
            <a:pPr algn="ctr"/>
            <a:endParaRPr lang="en-US" sz="1400" dirty="0" smtClean="0">
              <a:solidFill>
                <a:srgbClr val="FF0000"/>
              </a:solidFill>
            </a:endParaRPr>
          </a:p>
          <a:p>
            <a:pPr algn="ctr"/>
            <a:r>
              <a:rPr lang="en-US" sz="1400" dirty="0" smtClean="0">
                <a:solidFill>
                  <a:srgbClr val="FF0000"/>
                </a:solidFill>
              </a:rPr>
              <a:t>Now (below)</a:t>
            </a:r>
            <a:endParaRPr lang="en-US" sz="1400" dirty="0">
              <a:solidFill>
                <a:srgbClr val="FF0000"/>
              </a:solidFill>
            </a:endParaRPr>
          </a:p>
        </p:txBody>
      </p:sp>
      <p:cxnSp>
        <p:nvCxnSpPr>
          <p:cNvPr id="7" name="Straight Arrow Connector 6"/>
          <p:cNvCxnSpPr/>
          <p:nvPr/>
        </p:nvCxnSpPr>
        <p:spPr>
          <a:xfrm>
            <a:off x="3962400" y="609600"/>
            <a:ext cx="0" cy="5181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95300" y="609600"/>
            <a:ext cx="0" cy="365760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smtClean="0"/>
          </a:p>
        </p:txBody>
      </p:sp>
      <p:pic>
        <p:nvPicPr>
          <p:cNvPr id="12301" name="Picture 31" descr="map lege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rot="20546049">
            <a:off x="2246192" y="5566200"/>
            <a:ext cx="1155961" cy="2788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5867400" y="3810000"/>
            <a:ext cx="2058463" cy="186351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4" name="Picture 2" descr="u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2151617"/>
            <a:ext cx="3429000" cy="21080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elow normal 7-day average streamflow condition ma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76283" y="2478615"/>
            <a:ext cx="2557917" cy="16361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1" y="4207422"/>
            <a:ext cx="3429000" cy="2193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low normal 7-day average streamflow condition map"/>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11112" y="4258754"/>
            <a:ext cx="2498252" cy="15980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18</a:t>
            </a:fld>
            <a:endParaRPr lang="en-US" altLang="en-US" sz="1400" dirty="0" smtClean="0"/>
          </a:p>
        </p:txBody>
      </p:sp>
      <p:graphicFrame>
        <p:nvGraphicFramePr>
          <p:cNvPr id="5" name="Table 4"/>
          <p:cNvGraphicFramePr>
            <a:graphicFrameLocks noGrp="1"/>
          </p:cNvGraphicFramePr>
          <p:nvPr>
            <p:extLst>
              <p:ext uri="{D42A27DB-BD31-4B8C-83A1-F6EECF244321}">
                <p14:modId xmlns:p14="http://schemas.microsoft.com/office/powerpoint/2010/main" val="479489150"/>
              </p:ext>
            </p:extLst>
          </p:nvPr>
        </p:nvGraphicFramePr>
        <p:xfrm>
          <a:off x="381000" y="609600"/>
          <a:ext cx="8305800" cy="5608320"/>
        </p:xfrm>
        <a:graphic>
          <a:graphicData uri="http://schemas.openxmlformats.org/drawingml/2006/table">
            <a:tbl>
              <a:tblPr/>
              <a:tblGrid>
                <a:gridCol w="8305800"/>
              </a:tblGrid>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5621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tx1"/>
                          </a:solidFill>
                          <a:effectLst/>
                          <a:latin typeface="verdana,arial,serif"/>
                          <a:cs typeface="Arial" pitchFamily="34" charset="0"/>
                        </a:rPr>
                        <a:t>issued by</a:t>
                      </a:r>
                      <a:r>
                        <a:rPr kumimoji="0" lang="en-US" altLang="en-US" sz="20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2000" b="0" i="0" u="none" strike="noStrike" cap="none" normalizeH="0" baseline="0" dirty="0" smtClean="0">
                          <a:ln>
                            <a:noFill/>
                          </a:ln>
                          <a:solidFill>
                            <a:schemeClr val="tx1"/>
                          </a:solidFill>
                          <a:effectLst/>
                          <a:latin typeface="Arial" pitchFamily="34" charset="0"/>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smtClean="0">
                          <a:ln>
                            <a:noFill/>
                          </a:ln>
                          <a:solidFill>
                            <a:schemeClr val="tx1"/>
                          </a:solidFill>
                          <a:effectLst/>
                          <a:latin typeface="verdana,arial,serif"/>
                          <a:cs typeface="Arial" pitchFamily="34" charset="0"/>
                        </a:rPr>
                      </a:br>
                      <a:r>
                        <a:rPr kumimoji="0" lang="en-US" altLang="en-US" sz="2000" b="0" i="0" u="none" strike="noStrike" cap="none" normalizeH="0" baseline="0" dirty="0" smtClean="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3429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FF0000"/>
                          </a:solidFill>
                          <a:effectLst/>
                          <a:latin typeface="verdana,arial,serif"/>
                          <a:cs typeface="Arial" pitchFamily="34" charset="0"/>
                        </a:rPr>
                        <a:t>9  May  2019</a:t>
                      </a:r>
                      <a:endParaRPr kumimoji="0" lang="en-US" altLang="en-US" sz="2000" b="1" i="0" u="sng" strike="noStrike" cap="none" normalizeH="0" baseline="0" dirty="0" smtClean="0">
                        <a:ln>
                          <a:noFill/>
                        </a:ln>
                        <a:solidFill>
                          <a:srgbClr val="FF0000"/>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762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6477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smtClean="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FF0000"/>
                          </a:solidFill>
                          <a:effectLst/>
                          <a:latin typeface="Arial" pitchFamily="34" charset="0"/>
                          <a:ea typeface="+mn-ea"/>
                          <a:cs typeface="+mn-cs"/>
                        </a:rPr>
                        <a:t>El Nino Advisory</a:t>
                      </a:r>
                    </a:p>
                  </a:txBody>
                  <a:tcPr marL="19050" marR="19050" marT="19050" marB="19050" anchor="ctr" horzOverflow="overflow">
                    <a:lnL>
                      <a:noFill/>
                    </a:lnL>
                    <a:lnR>
                      <a:noFill/>
                    </a:lnR>
                    <a:lnT>
                      <a:noFill/>
                    </a:lnT>
                    <a:lnB>
                      <a:noFill/>
                    </a:lnB>
                    <a:lnTlToBr>
                      <a:noFill/>
                    </a:lnTlToBr>
                    <a:lnBlToTr>
                      <a:noFill/>
                    </a:lnBlToTr>
                    <a:noFill/>
                  </a:tcPr>
                </a:tc>
              </a:tr>
              <a:tr h="12192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tr>
              <a:tr h="125730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algn="ctr" eaLnBrk="1" hangingPunct="1">
                        <a:spcBef>
                          <a:spcPct val="50000"/>
                        </a:spcBef>
                      </a:pPr>
                      <a:r>
                        <a:rPr kumimoji="0" lang="en-US" altLang="en-US" sz="1800" b="0" i="0" u="sng" strike="noStrike" cap="none" normalizeH="0" baseline="0" dirty="0" smtClean="0">
                          <a:ln>
                            <a:noFill/>
                          </a:ln>
                          <a:solidFill>
                            <a:schemeClr val="tx1"/>
                          </a:solidFill>
                          <a:effectLst/>
                          <a:latin typeface="verdana,arial"/>
                          <a:cs typeface="Arial" pitchFamily="34" charset="0"/>
                        </a:rPr>
                        <a:t>Synopsis: </a:t>
                      </a:r>
                      <a:r>
                        <a:rPr lang="en-US" sz="1800" b="1" i="0" kern="1200" dirty="0" smtClean="0">
                          <a:solidFill>
                            <a:schemeClr val="tx1"/>
                          </a:solidFill>
                          <a:effectLst/>
                          <a:latin typeface="Arial" pitchFamily="34" charset="0"/>
                          <a:ea typeface="+mn-ea"/>
                          <a:cs typeface="+mn-cs"/>
                        </a:rPr>
                        <a:t>El Niño is likely to continue through the Northern Hemisphere summer 2019 (70% chance) and fall (55-60% chance).</a:t>
                      </a:r>
                      <a:endParaRPr kumimoji="0" lang="en-US" altLang="en-US" sz="1800" b="0" i="0" u="sng" strike="noStrike" cap="none" normalizeH="0" baseline="0" dirty="0" smtClean="0">
                        <a:ln>
                          <a:noFill/>
                        </a:ln>
                        <a:solidFill>
                          <a:schemeClr val="tx1"/>
                        </a:solidFill>
                        <a:effectLst/>
                        <a:latin typeface="verdana,arial"/>
                        <a:cs typeface="Arial" pitchFamily="34" charset="0"/>
                      </a:endParaRPr>
                    </a:p>
                    <a:p>
                      <a:pPr algn="ctr" eaLnBrk="1" hangingPunct="1">
                        <a:spcBef>
                          <a:spcPct val="50000"/>
                        </a:spcBef>
                      </a:pPr>
                      <a:r>
                        <a:rPr lang="en-US" altLang="en-US" sz="1400" b="1" dirty="0" smtClean="0">
                          <a:solidFill>
                            <a:schemeClr val="tx1"/>
                          </a:solidFill>
                          <a:latin typeface="Trebuchet MS" pitchFamily="34" charset="0"/>
                          <a:cs typeface="Arial" pitchFamily="34" charset="0"/>
                        </a:rPr>
                        <a:t>Equatorial sea surface temperatures (SSTs) are above average across most of the Pacific Ocean. The pattern of anomalous convection and winds are consistent with El Ni</a:t>
                      </a:r>
                      <a:r>
                        <a:rPr lang="en-US" altLang="en-US" sz="1400" b="1" dirty="0" smtClean="0">
                          <a:solidFill>
                            <a:schemeClr val="tx1"/>
                          </a:solidFill>
                          <a:latin typeface="Trebuchet MS" pitchFamily="34" charset="0"/>
                        </a:rPr>
                        <a:t>ño.</a:t>
                      </a:r>
                      <a:endParaRPr lang="en-US" altLang="en-US" sz="1400" b="1" dirty="0" smtClean="0">
                        <a:solidFill>
                          <a:schemeClr val="tx1"/>
                        </a:solidFill>
                      </a:endParaRPr>
                    </a:p>
                  </a:txBody>
                  <a:tcPr marL="19050" marR="19050" marT="19050" marB="19050" anchor="ctr"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p-Down Arrow 6"/>
          <p:cNvSpPr/>
          <p:nvPr/>
        </p:nvSpPr>
        <p:spPr>
          <a:xfrm>
            <a:off x="4038600" y="2630487"/>
            <a:ext cx="152400" cy="16002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p:cNvPicPr>
          <p:nvPr/>
        </p:nvPicPr>
        <p:blipFill>
          <a:blip r:embed="rId2">
            <a:extLst>
              <a:ext uri="{28A0092B-C50C-407E-A947-70E740481C1C}">
                <a14:useLocalDpi xmlns:a14="http://schemas.microsoft.com/office/drawing/2010/main" val="0"/>
              </a:ext>
            </a:extLst>
          </a:blip>
          <a:srcRect l="7552" t="5000" r="8630" b="10834"/>
          <a:stretch>
            <a:fillRect/>
          </a:stretch>
        </p:blipFill>
        <p:spPr bwMode="auto">
          <a:xfrm>
            <a:off x="0" y="685800"/>
            <a:ext cx="4267200" cy="5791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19</a:t>
            </a:fld>
            <a:endParaRPr lang="en-US" altLang="en-US" sz="1400" dirty="0" smtClean="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sp>
        <p:nvSpPr>
          <p:cNvPr id="19462" name="Rectangle 13"/>
          <p:cNvSpPr>
            <a:spLocks noChangeArrowheads="1"/>
          </p:cNvSpPr>
          <p:nvPr/>
        </p:nvSpPr>
        <p:spPr bwMode="auto">
          <a:xfrm>
            <a:off x="4191000" y="76200"/>
            <a:ext cx="48767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smtClean="0">
                <a:latin typeface="Times New Roman" pitchFamily="18" charset="0"/>
              </a:rPr>
              <a:t>The sub surface heat </a:t>
            </a:r>
            <a:r>
              <a:rPr lang="en-US" altLang="en-US" sz="1400" dirty="0" err="1" smtClean="0">
                <a:latin typeface="Times New Roman" pitchFamily="18" charset="0"/>
              </a:rPr>
              <a:t>anom</a:t>
            </a:r>
            <a:r>
              <a:rPr lang="en-US" altLang="en-US" sz="1400" dirty="0" smtClean="0">
                <a:latin typeface="Times New Roman" pitchFamily="18" charset="0"/>
              </a:rPr>
              <a:t> has fallen in the last month</a:t>
            </a:r>
            <a:r>
              <a:rPr lang="en-US" altLang="en-US" sz="1600" dirty="0" smtClean="0">
                <a:latin typeface="Times New Roman" pitchFamily="18" charset="0"/>
              </a:rPr>
              <a:t>.</a:t>
            </a:r>
            <a:endParaRPr lang="en-US" altLang="en-US" sz="1600" dirty="0">
              <a:latin typeface="Times New Roman" pitchFamily="18" charset="0"/>
            </a:endParaRPr>
          </a:p>
        </p:txBody>
      </p:sp>
      <p:sp>
        <p:nvSpPr>
          <p:cNvPr id="3" name="Rounded Rectangle 2"/>
          <p:cNvSpPr/>
          <p:nvPr/>
        </p:nvSpPr>
        <p:spPr>
          <a:xfrm>
            <a:off x="3886200" y="914400"/>
            <a:ext cx="304800" cy="502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248400" y="1856601"/>
            <a:ext cx="1600200" cy="276999"/>
          </a:xfrm>
          <a:prstGeom prst="rect">
            <a:avLst/>
          </a:prstGeom>
          <a:noFill/>
        </p:spPr>
        <p:txBody>
          <a:bodyPr wrap="square" rtlCol="0">
            <a:spAutoFit/>
          </a:bodyPr>
          <a:lstStyle/>
          <a:p>
            <a:r>
              <a:rPr lang="en-US" sz="1200" dirty="0" smtClean="0"/>
              <a:t>Relatively short lived! </a:t>
            </a:r>
            <a:endParaRPr lang="en-US" sz="1200" dirty="0"/>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924800" y="1295400"/>
            <a:ext cx="4572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7924800" y="1295400"/>
            <a:ext cx="381000" cy="352052"/>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05800" y="1143000"/>
            <a:ext cx="342900" cy="369332"/>
          </a:xfrm>
          <a:prstGeom prst="rect">
            <a:avLst/>
          </a:prstGeom>
          <a:noFill/>
        </p:spPr>
        <p:txBody>
          <a:bodyPr wrap="square" rtlCol="0">
            <a:spAutoFit/>
          </a:bodyPr>
          <a:lstStyle/>
          <a:p>
            <a:r>
              <a:rPr lang="en-US" dirty="0" smtClean="0">
                <a:solidFill>
                  <a:srgbClr val="FF0000"/>
                </a:solidFill>
              </a:rPr>
              <a:t>?</a:t>
            </a:r>
            <a:endParaRPr lang="en-US" dirty="0">
              <a:solidFill>
                <a:srgbClr val="FF0000"/>
              </a:solidFill>
            </a:endParaRPr>
          </a:p>
        </p:txBody>
      </p:sp>
      <p:cxnSp>
        <p:nvCxnSpPr>
          <p:cNvPr id="19" name="Straight Arrow Connector 18"/>
          <p:cNvCxnSpPr/>
          <p:nvPr/>
        </p:nvCxnSpPr>
        <p:spPr>
          <a:xfrm>
            <a:off x="3505200" y="2438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05200" y="4038600"/>
            <a:ext cx="3429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505200" y="990600"/>
            <a:ext cx="304800" cy="1524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24"/>
          <p:cNvPicPr>
            <a:picLocks/>
          </p:cNvPicPr>
          <p:nvPr/>
        </p:nvPicPr>
        <p:blipFill>
          <a:blip r:embed="rId3">
            <a:extLst>
              <a:ext uri="{28A0092B-C50C-407E-A947-70E740481C1C}">
                <a14:useLocalDpi xmlns:a14="http://schemas.microsoft.com/office/drawing/2010/main" val="0"/>
              </a:ext>
            </a:extLst>
          </a:blip>
          <a:srcRect l="6471" t="2499" r="6471" b="53333"/>
          <a:stretch>
            <a:fillRect/>
          </a:stretch>
        </p:blipFill>
        <p:spPr bwMode="auto">
          <a:xfrm>
            <a:off x="4648199" y="2590800"/>
            <a:ext cx="3962401" cy="19494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627685" y="4648200"/>
            <a:ext cx="3962400" cy="2089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48199" y="533400"/>
            <a:ext cx="3941886" cy="1948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8062965" y="1219200"/>
            <a:ext cx="36195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924800" y="835223"/>
            <a:ext cx="1143000" cy="307777"/>
          </a:xfrm>
          <a:prstGeom prst="rect">
            <a:avLst/>
          </a:prstGeom>
          <a:noFill/>
        </p:spPr>
        <p:txBody>
          <a:bodyPr wrap="square" rtlCol="0">
            <a:spAutoFit/>
          </a:bodyPr>
          <a:lstStyle/>
          <a:p>
            <a:r>
              <a:rPr lang="en-US" sz="1400" dirty="0" smtClean="0"/>
              <a:t>Decreasing</a:t>
            </a:r>
            <a:r>
              <a:rPr lang="en-US" sz="1400" dirty="0" smtClean="0"/>
              <a:t>!</a:t>
            </a:r>
            <a:endParaRPr lang="en-US" sz="1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nited States Drought Monito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12" y="3555833"/>
            <a:ext cx="4142176" cy="3073567"/>
          </a:xfrm>
          <a:prstGeom prst="rect">
            <a:avLst/>
          </a:prstGeom>
          <a:noFill/>
          <a:ln>
            <a:noFill/>
          </a:ln>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12" y="46495"/>
            <a:ext cx="4115188"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353" y="1192418"/>
            <a:ext cx="2208483" cy="1550782"/>
          </a:xfrm>
          <a:prstGeom prst="rect">
            <a:avLst/>
          </a:prstGeom>
          <a:noFill/>
          <a:ln>
            <a:noFill/>
          </a:ln>
        </p:spPr>
      </p:pic>
      <p:sp>
        <p:nvSpPr>
          <p:cNvPr id="3076" name="Title 1"/>
          <p:cNvSpPr>
            <a:spLocks noGrp="1"/>
          </p:cNvSpPr>
          <p:nvPr>
            <p:ph type="title"/>
          </p:nvPr>
        </p:nvSpPr>
        <p:spPr>
          <a:xfrm>
            <a:off x="4419600" y="0"/>
            <a:ext cx="3810000" cy="609600"/>
          </a:xfrm>
        </p:spPr>
        <p:txBody>
          <a:bodyPr/>
          <a:lstStyle/>
          <a:p>
            <a:r>
              <a:rPr lang="en-US" altLang="en-US" sz="3600" dirty="0" smtClean="0"/>
              <a:t>Drought Monitor </a:t>
            </a:r>
          </a:p>
        </p:txBody>
      </p:sp>
      <p:sp>
        <p:nvSpPr>
          <p:cNvPr id="3077" name="Slide Number Placeholder 3"/>
          <p:cNvSpPr>
            <a:spLocks noGrp="1"/>
          </p:cNvSpPr>
          <p:nvPr>
            <p:ph type="sldNum" sz="quarter" idx="12"/>
          </p:nvPr>
        </p:nvSpPr>
        <p:spPr>
          <a:xfrm>
            <a:off x="8763000"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pPr eaLnBrk="1" hangingPunct="1">
                <a:spcBef>
                  <a:spcPct val="0"/>
                </a:spcBef>
                <a:buFontTx/>
                <a:buNone/>
              </a:pPr>
              <a:t>2</a:t>
            </a:fld>
            <a:endParaRPr lang="en-US" altLang="en-US" sz="1400" dirty="0" smtClean="0"/>
          </a:p>
        </p:txBody>
      </p:sp>
      <p:pic>
        <p:nvPicPr>
          <p:cNvPr id="3079" name="Picture 14" descr="United States Drought Moni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388" y="-8610600"/>
            <a:ext cx="502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3" descr="United States Drought Moni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4572000"/>
            <a:ext cx="37465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81188" y="-73152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5" descr="United States Drought Monito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3588" y="-7162800"/>
            <a:ext cx="526097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9" descr="United States Drought Monit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225" y="-11658600"/>
            <a:ext cx="20113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United States Drought Monito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6" y="-11658600"/>
            <a:ext cx="3029353" cy="234086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421789" y="4724400"/>
            <a:ext cx="902811" cy="369332"/>
          </a:xfrm>
          <a:prstGeom prst="rect">
            <a:avLst/>
          </a:prstGeom>
          <a:noFill/>
        </p:spPr>
        <p:txBody>
          <a:bodyPr wrap="none" rtlCol="0">
            <a:spAutoFit/>
          </a:bodyPr>
          <a:lstStyle/>
          <a:p>
            <a:r>
              <a:rPr lang="en-US" dirty="0" smtClean="0"/>
              <a:t>January</a:t>
            </a:r>
            <a:endParaRPr lang="en-US" dirty="0"/>
          </a:p>
        </p:txBody>
      </p:sp>
      <p:sp>
        <p:nvSpPr>
          <p:cNvPr id="26" name="TextBox 25"/>
          <p:cNvSpPr txBox="1"/>
          <p:nvPr/>
        </p:nvSpPr>
        <p:spPr>
          <a:xfrm>
            <a:off x="5257800" y="2819400"/>
            <a:ext cx="1018227" cy="369332"/>
          </a:xfrm>
          <a:prstGeom prst="rect">
            <a:avLst/>
          </a:prstGeom>
          <a:noFill/>
        </p:spPr>
        <p:txBody>
          <a:bodyPr wrap="none" rtlCol="0">
            <a:spAutoFit/>
          </a:bodyPr>
          <a:lstStyle/>
          <a:p>
            <a:r>
              <a:rPr lang="en-US" dirty="0" smtClean="0"/>
              <a:t>February</a:t>
            </a:r>
            <a:endParaRPr lang="en-US" dirty="0"/>
          </a:p>
        </p:txBody>
      </p:sp>
      <p:pic>
        <p:nvPicPr>
          <p:cNvPr id="1026" name="Picture 2" descr="https://droughtmonitor.unl.edu/data/png/20190108/20190108_usdm.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24400" y="5029200"/>
            <a:ext cx="2237214" cy="16002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5350301" y="823086"/>
            <a:ext cx="787395" cy="369332"/>
          </a:xfrm>
          <a:prstGeom prst="rect">
            <a:avLst/>
          </a:prstGeom>
          <a:noFill/>
        </p:spPr>
        <p:txBody>
          <a:bodyPr wrap="none" rtlCol="0">
            <a:spAutoFit/>
          </a:bodyPr>
          <a:lstStyle/>
          <a:p>
            <a:r>
              <a:rPr lang="en-US" dirty="0" smtClean="0"/>
              <a:t>March</a:t>
            </a:r>
            <a:endParaRPr lang="en-US" dirty="0"/>
          </a:p>
        </p:txBody>
      </p:sp>
      <p:pic>
        <p:nvPicPr>
          <p:cNvPr id="20" name="Picture 19" descr="United States Drought Monito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39288" y="3124200"/>
            <a:ext cx="2200370" cy="1613193"/>
          </a:xfrm>
          <a:prstGeom prst="rect">
            <a:avLst/>
          </a:prstGeom>
          <a:noFill/>
          <a:ln>
            <a:noFill/>
          </a:ln>
        </p:spPr>
      </p:pic>
      <p:sp>
        <p:nvSpPr>
          <p:cNvPr id="3" name="TextBox 2"/>
          <p:cNvSpPr txBox="1"/>
          <p:nvPr/>
        </p:nvSpPr>
        <p:spPr>
          <a:xfrm>
            <a:off x="6939658" y="533400"/>
            <a:ext cx="2204342" cy="526297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The sequence of drought monitor maps, month apart, over the last 5 months, shows the gradual and steady improvement in the drought conditions . </a:t>
            </a:r>
          </a:p>
          <a:p>
            <a:endParaRPr lang="en-US" sz="1600" dirty="0"/>
          </a:p>
          <a:p>
            <a:r>
              <a:rPr lang="en-US" sz="1600" dirty="0" smtClean="0"/>
              <a:t>According to the </a:t>
            </a:r>
            <a:r>
              <a:rPr lang="en-US" sz="1600" dirty="0" smtClean="0"/>
              <a:t>DM, three regions have droughts: </a:t>
            </a:r>
            <a:endParaRPr lang="en-US" sz="1600" dirty="0"/>
          </a:p>
          <a:p>
            <a:pPr marL="285750" indent="-285750">
              <a:buFont typeface="Arial" panose="020B0604020202020204" pitchFamily="34" charset="0"/>
              <a:buChar char="•"/>
            </a:pPr>
            <a:r>
              <a:rPr lang="en-US" sz="1600" dirty="0" smtClean="0"/>
              <a:t>Pacific NW, </a:t>
            </a:r>
          </a:p>
          <a:p>
            <a:pPr marL="285750" indent="-285750">
              <a:buFont typeface="Arial" panose="020B0604020202020204" pitchFamily="34" charset="0"/>
              <a:buChar char="•"/>
            </a:pPr>
            <a:r>
              <a:rPr lang="en-US" sz="1600" dirty="0" smtClean="0"/>
              <a:t>around four corner states area in the southwest, and </a:t>
            </a:r>
          </a:p>
          <a:p>
            <a:pPr marL="285750" indent="-285750">
              <a:buFont typeface="Arial" panose="020B0604020202020204" pitchFamily="34" charset="0"/>
              <a:buChar char="•"/>
            </a:pPr>
            <a:r>
              <a:rPr lang="en-US" sz="1600" dirty="0" smtClean="0"/>
              <a:t>Southeast.</a:t>
            </a:r>
            <a:endParaRPr lang="en-US" dirty="0"/>
          </a:p>
          <a:p>
            <a:pPr marL="285750" indent="-285750">
              <a:buFont typeface="Arial" panose="020B0604020202020204" pitchFamily="34" charset="0"/>
              <a:buChar char="•"/>
            </a:pPr>
            <a:r>
              <a:rPr lang="en-US" sz="1600" dirty="0" smtClean="0"/>
              <a:t>The recent heavy rains has cleared out the drought in TX, LA and parts of MS.</a:t>
            </a:r>
            <a:endParaRPr lang="en-US" sz="1600" dirty="0"/>
          </a:p>
        </p:txBody>
      </p:sp>
      <p:sp>
        <p:nvSpPr>
          <p:cNvPr id="21" name="TextBox 20"/>
          <p:cNvSpPr txBox="1"/>
          <p:nvPr/>
        </p:nvSpPr>
        <p:spPr>
          <a:xfrm>
            <a:off x="3477573" y="849868"/>
            <a:ext cx="671979" cy="369332"/>
          </a:xfrm>
          <a:prstGeom prst="rect">
            <a:avLst/>
          </a:prstGeom>
          <a:noFill/>
        </p:spPr>
        <p:txBody>
          <a:bodyPr wrap="none" rtlCol="0">
            <a:spAutoFit/>
          </a:bodyPr>
          <a:lstStyle/>
          <a:p>
            <a:r>
              <a:rPr lang="en-US" dirty="0" smtClean="0"/>
              <a:t>April</a:t>
            </a:r>
            <a:endParaRPr lang="en-US" dirty="0"/>
          </a:p>
        </p:txBody>
      </p:sp>
      <p:sp>
        <p:nvSpPr>
          <p:cNvPr id="3081" name="TextBox 17"/>
          <p:cNvSpPr txBox="1">
            <a:spLocks noChangeArrowheads="1"/>
          </p:cNvSpPr>
          <p:nvPr/>
        </p:nvSpPr>
        <p:spPr bwMode="auto">
          <a:xfrm>
            <a:off x="3505200" y="4133850"/>
            <a:ext cx="1006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20</a:t>
            </a:fld>
            <a:endParaRPr lang="en-US" altLang="en-US" dirty="0"/>
          </a:p>
        </p:txBody>
      </p:sp>
      <p:sp>
        <p:nvSpPr>
          <p:cNvPr id="5" name="TextBox 4"/>
          <p:cNvSpPr txBox="1"/>
          <p:nvPr/>
        </p:nvSpPr>
        <p:spPr>
          <a:xfrm>
            <a:off x="4629728" y="1295400"/>
            <a:ext cx="4361872" cy="1077218"/>
          </a:xfrm>
          <a:prstGeom prst="rect">
            <a:avLst/>
          </a:prstGeom>
          <a:noFill/>
        </p:spPr>
        <p:txBody>
          <a:bodyPr wrap="square" rtlCol="0">
            <a:spAutoFit/>
          </a:bodyPr>
          <a:lstStyle/>
          <a:p>
            <a:r>
              <a:rPr lang="en-US" sz="1600" dirty="0" smtClean="0"/>
              <a:t>Where are we in the EL Nino cycle? Near peak</a:t>
            </a:r>
            <a:r>
              <a:rPr lang="en-US" sz="1600" dirty="0" smtClean="0"/>
              <a:t>?</a:t>
            </a:r>
          </a:p>
          <a:p>
            <a:r>
              <a:rPr lang="en-US" sz="1600" dirty="0" smtClean="0"/>
              <a:t>The negative anomalies’ extent has increased!!</a:t>
            </a:r>
            <a:endParaRPr lang="en-US" sz="1600" dirty="0" smtClean="0"/>
          </a:p>
          <a:p>
            <a:r>
              <a:rPr lang="en-US" sz="1600" dirty="0" smtClean="0"/>
              <a:t> </a:t>
            </a:r>
          </a:p>
          <a:p>
            <a:r>
              <a:rPr lang="en-US" sz="1600" dirty="0" smtClean="0"/>
              <a:t>Will the El Nino </a:t>
            </a:r>
            <a:r>
              <a:rPr lang="en-US" sz="1600" dirty="0" smtClean="0"/>
              <a:t>strengthen further</a:t>
            </a:r>
            <a:r>
              <a:rPr lang="en-US" sz="1600" dirty="0" smtClean="0"/>
              <a:t>? Or weaken? </a:t>
            </a:r>
            <a:endParaRPr lang="en-US" sz="1600" dirty="0" smtClean="0"/>
          </a:p>
        </p:txBody>
      </p:sp>
      <p:sp>
        <p:nvSpPr>
          <p:cNvPr id="3" name="Rectangle 2"/>
          <p:cNvSpPr/>
          <p:nvPr/>
        </p:nvSpPr>
        <p:spPr>
          <a:xfrm>
            <a:off x="4438072" y="228600"/>
            <a:ext cx="4572000" cy="646331"/>
          </a:xfrm>
          <a:prstGeom prst="rect">
            <a:avLst/>
          </a:prstGeom>
        </p:spPr>
        <p:txBody>
          <a:bodyPr>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29200" y="4876800"/>
            <a:ext cx="3109912" cy="338137"/>
          </a:xfrm>
          <a:prstGeom prst="rect">
            <a:avLst/>
          </a:prstGeom>
          <a:noFill/>
          <a:ln>
            <a:noFill/>
          </a:ln>
          <a:extLst/>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smtClean="0">
                <a:solidFill>
                  <a:schemeClr val="tx1">
                    <a:lumMod val="65000"/>
                    <a:lumOff val="35000"/>
                  </a:schemeClr>
                </a:solidFill>
                <a:latin typeface="Trebuchet MS" pitchFamily="34" charset="0"/>
              </a:rPr>
              <a:t>Most recent pentad analysis</a:t>
            </a:r>
          </a:p>
        </p:txBody>
      </p:sp>
      <p:pic>
        <p:nvPicPr>
          <p:cNvPr id="11"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63500" y="584200"/>
            <a:ext cx="4127500" cy="5816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339088"/>
            <a:ext cx="4495800" cy="226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iri.columbia.edu/wp-content/uploads/2019/05/figure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3838577"/>
            <a:ext cx="4186235" cy="27908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iri.columbia.edu/wp-content/uploads/2019/04/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832408"/>
            <a:ext cx="4191000" cy="2748992"/>
          </a:xfrm>
          <a:prstGeom prst="rect">
            <a:avLst/>
          </a:prstGeom>
          <a:noFill/>
          <a:extLst>
            <a:ext uri="{909E8E84-426E-40DD-AFC4-6F175D3DCCD1}">
              <a14:hiddenFill xmlns:a14="http://schemas.microsoft.com/office/drawing/2010/main">
                <a:solidFill>
                  <a:srgbClr val="FFFFFF"/>
                </a:solidFill>
              </a14:hiddenFill>
            </a:ext>
          </a:extLst>
        </p:spPr>
      </p:pic>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21</a:t>
            </a:fld>
            <a:endParaRPr lang="en-US" altLang="en-US" sz="1400" smtClean="0"/>
          </a:p>
        </p:txBody>
      </p:sp>
      <p:sp>
        <p:nvSpPr>
          <p:cNvPr id="20483" name="TextBox 1"/>
          <p:cNvSpPr txBox="1">
            <a:spLocks noChangeArrowheads="1"/>
          </p:cNvSpPr>
          <p:nvPr/>
        </p:nvSpPr>
        <p:spPr bwMode="auto">
          <a:xfrm>
            <a:off x="152400" y="463076"/>
            <a:ext cx="396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April </a:t>
            </a:r>
            <a:r>
              <a:rPr lang="en-US" altLang="en-US" sz="1800" dirty="0" smtClean="0">
                <a:latin typeface="Times New Roman" pitchFamily="18" charset="0"/>
              </a:rPr>
              <a:t>CPC/IRI </a:t>
            </a:r>
            <a:r>
              <a:rPr lang="en-US" altLang="en-US" sz="1800" dirty="0">
                <a:latin typeface="Times New Roman" pitchFamily="18" charset="0"/>
              </a:rPr>
              <a:t>forecast</a:t>
            </a:r>
          </a:p>
        </p:txBody>
      </p:sp>
      <p:sp>
        <p:nvSpPr>
          <p:cNvPr id="20484" name="TextBox 11"/>
          <p:cNvSpPr txBox="1">
            <a:spLocks noChangeArrowheads="1"/>
          </p:cNvSpPr>
          <p:nvPr/>
        </p:nvSpPr>
        <p:spPr bwMode="auto">
          <a:xfrm>
            <a:off x="9525" y="0"/>
            <a:ext cx="44100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dirty="0">
                <a:latin typeface="Times New Roman" pitchFamily="18" charset="0"/>
              </a:rPr>
              <a:t>ENSO Forecasts</a:t>
            </a:r>
          </a:p>
        </p:txBody>
      </p:sp>
      <p:sp>
        <p:nvSpPr>
          <p:cNvPr id="14" name="TextBox 1"/>
          <p:cNvSpPr txBox="1">
            <a:spLocks noChangeArrowheads="1"/>
          </p:cNvSpPr>
          <p:nvPr/>
        </p:nvSpPr>
        <p:spPr bwMode="auto">
          <a:xfrm>
            <a:off x="76200" y="35052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May  </a:t>
            </a:r>
            <a:r>
              <a:rPr lang="en-US" altLang="en-US" sz="1800" dirty="0">
                <a:latin typeface="Times New Roman" pitchFamily="18" charset="0"/>
              </a:rPr>
              <a:t>CPC/IRI forecast</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219200" y="33528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219200" y="16764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62000" y="4572000"/>
            <a:ext cx="914400" cy="0"/>
          </a:xfrm>
          <a:prstGeom prst="straightConnector1">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076" name="Picture 4" descr="https://iri.columbia.edu/wp-content/uploads/2019/03/figure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5930" y="154111"/>
            <a:ext cx="4605670" cy="281768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iri.columbia.edu/wp-content/uploads/2019/04/figure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039" y="3092748"/>
            <a:ext cx="4594909" cy="27746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19600" y="6019800"/>
            <a:ext cx="4419600" cy="738664"/>
          </a:xfrm>
          <a:prstGeom prst="rect">
            <a:avLst/>
          </a:prstGeom>
          <a:noFill/>
        </p:spPr>
        <p:txBody>
          <a:bodyPr wrap="square" rtlCol="0">
            <a:spAutoFit/>
          </a:bodyPr>
          <a:lstStyle/>
          <a:p>
            <a:r>
              <a:rPr lang="en-US" sz="1400" dirty="0" smtClean="0"/>
              <a:t>The models suggest that El Nino in some modest form is expected to remain and continue at least through upcoming winter. </a:t>
            </a:r>
            <a:endParaRPr lang="en-US" sz="1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22</a:t>
            </a:fld>
            <a:endParaRPr lang="en-US" altLang="en-US" sz="1400" dirty="0" smtClean="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3" name="TextBox 1"/>
          <p:cNvSpPr txBox="1">
            <a:spLocks noChangeArrowheads="1"/>
          </p:cNvSpPr>
          <p:nvPr/>
        </p:nvSpPr>
        <p:spPr bwMode="auto">
          <a:xfrm>
            <a:off x="3810000" y="1730376"/>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Apr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2534" name="TextBox 9"/>
          <p:cNvSpPr txBox="1">
            <a:spLocks noChangeArrowheads="1"/>
          </p:cNvSpPr>
          <p:nvPr/>
        </p:nvSpPr>
        <p:spPr bwMode="auto">
          <a:xfrm>
            <a:off x="7696200" y="2133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Released   Apr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776830" y="296862"/>
            <a:ext cx="5339461" cy="15319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Previous(Last month)  </a:t>
            </a:r>
          </a:p>
          <a:p>
            <a:pPr>
              <a:defRPr/>
            </a:pPr>
            <a:r>
              <a:rPr lang="en-US" altLang="en-US" sz="2400" kern="0" dirty="0" smtClean="0"/>
              <a:t>CPC’s official </a:t>
            </a:r>
            <a:br>
              <a:rPr lang="en-US" altLang="en-US" sz="2400" kern="0" dirty="0" smtClean="0"/>
            </a:br>
            <a:r>
              <a:rPr lang="en-US" altLang="en-US" sz="2400" kern="0" dirty="0" smtClean="0"/>
              <a:t>Monthly (May)/Seasonal (MJJ)  </a:t>
            </a:r>
          </a:p>
          <a:p>
            <a:pPr>
              <a:defRPr/>
            </a:pPr>
            <a:r>
              <a:rPr lang="en-US" altLang="en-US" sz="2400" kern="0" dirty="0" smtClean="0"/>
              <a:t>Precipitation outlook</a:t>
            </a:r>
          </a:p>
        </p:txBody>
      </p:sp>
      <p:sp>
        <p:nvSpPr>
          <p:cNvPr id="6" name="TextBox 5"/>
          <p:cNvSpPr txBox="1"/>
          <p:nvPr/>
        </p:nvSpPr>
        <p:spPr>
          <a:xfrm>
            <a:off x="56361" y="3745468"/>
            <a:ext cx="2839239" cy="369332"/>
          </a:xfrm>
          <a:prstGeom prst="rect">
            <a:avLst/>
          </a:prstGeom>
          <a:noFill/>
        </p:spPr>
        <p:txBody>
          <a:bodyPr wrap="none" rtlCol="0">
            <a:spAutoFit/>
          </a:bodyPr>
          <a:lstStyle/>
          <a:p>
            <a:r>
              <a:rPr lang="en-US" dirty="0" smtClean="0"/>
              <a:t>Observed so far this month!!</a:t>
            </a:r>
            <a:endParaRPr lang="en-US" dirty="0"/>
          </a:p>
        </p:txBody>
      </p:sp>
      <p:cxnSp>
        <p:nvCxnSpPr>
          <p:cNvPr id="17" name="Straight Arrow Connector 16"/>
          <p:cNvCxnSpPr/>
          <p:nvPr/>
        </p:nvCxnSpPr>
        <p:spPr>
          <a:xfrm flipH="1">
            <a:off x="40386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2296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876550" y="3657600"/>
            <a:ext cx="781050" cy="646331"/>
          </a:xfrm>
          <a:prstGeom prst="rect">
            <a:avLst/>
          </a:prstGeom>
          <a:noFill/>
        </p:spPr>
        <p:txBody>
          <a:bodyPr wrap="square" rtlCol="0">
            <a:spAutoFit/>
          </a:bodyPr>
          <a:lstStyle/>
          <a:p>
            <a:r>
              <a:rPr lang="en-US" sz="3600" dirty="0" smtClean="0">
                <a:sym typeface="Wingdings" panose="05000000000000000000" pitchFamily="2" charset="2"/>
              </a:rPr>
              <a:t></a:t>
            </a:r>
            <a:endParaRPr lang="en-US" sz="3600" dirty="0"/>
          </a:p>
        </p:txBody>
      </p:sp>
      <p:cxnSp>
        <p:nvCxnSpPr>
          <p:cNvPr id="3" name="Straight Arrow Connector 2"/>
          <p:cNvCxnSpPr/>
          <p:nvPr/>
        </p:nvCxnSpPr>
        <p:spPr>
          <a:xfrm flipH="1" flipV="1">
            <a:off x="3676650" y="2786576"/>
            <a:ext cx="100180" cy="154515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4338" name="Picture 2" descr="Latest 30 Day Precipitation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8270"/>
            <a:ext cx="3805238" cy="374173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Latest 90 Day Precipitation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980" y="2779931"/>
            <a:ext cx="3759820" cy="3697069"/>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68469"/>
            <a:ext cx="3805238" cy="2384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23</a:t>
            </a:fld>
            <a:endParaRPr lang="en-US" altLang="en-US" sz="1400" dirty="0" smtClean="0"/>
          </a:p>
        </p:txBody>
      </p:sp>
      <p:sp>
        <p:nvSpPr>
          <p:cNvPr id="5" name="Title 1"/>
          <p:cNvSpPr txBox="1">
            <a:spLocks/>
          </p:cNvSpPr>
          <p:nvPr/>
        </p:nvSpPr>
        <p:spPr>
          <a:xfrm>
            <a:off x="4190998" y="296862"/>
            <a:ext cx="4953002" cy="11509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smtClean="0"/>
              <a:t>Previous CPC’s official </a:t>
            </a:r>
            <a:br>
              <a:rPr lang="en-US" altLang="en-US" sz="2400" kern="0" dirty="0" smtClean="0"/>
            </a:br>
            <a:r>
              <a:rPr lang="en-US" altLang="en-US" sz="2400" kern="0" dirty="0" smtClean="0"/>
              <a:t>Monthly (May)/Seasonal (MJJ)  </a:t>
            </a:r>
          </a:p>
          <a:p>
            <a:pPr>
              <a:defRPr/>
            </a:pPr>
            <a:r>
              <a:rPr lang="en-US" altLang="en-US" sz="2400" kern="0" dirty="0" smtClean="0"/>
              <a:t>Temperature outlook</a:t>
            </a:r>
          </a:p>
        </p:txBody>
      </p:sp>
      <p:sp>
        <p:nvSpPr>
          <p:cNvPr id="23556" name="TextBox 1"/>
          <p:cNvSpPr txBox="1">
            <a:spLocks noChangeArrowheads="1"/>
          </p:cNvSpPr>
          <p:nvPr/>
        </p:nvSpPr>
        <p:spPr bwMode="auto">
          <a:xfrm>
            <a:off x="3848100" y="1676400"/>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p>
          <a:p>
            <a:pPr eaLnBrk="1" hangingPunct="1">
              <a:spcBef>
                <a:spcPct val="0"/>
              </a:spcBef>
              <a:buFontTx/>
              <a:buNone/>
            </a:pPr>
            <a:r>
              <a:rPr lang="en-US" altLang="en-US" sz="1800" dirty="0" smtClean="0">
                <a:latin typeface="Times New Roman" pitchFamily="18" charset="0"/>
              </a:rPr>
              <a:t>Apr 30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7" name="TextBox 9"/>
          <p:cNvSpPr txBox="1">
            <a:spLocks noChangeArrowheads="1"/>
          </p:cNvSpPr>
          <p:nvPr/>
        </p:nvSpPr>
        <p:spPr bwMode="auto">
          <a:xfrm>
            <a:off x="4343400" y="4154269"/>
            <a:ext cx="1104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  Apr 18</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cxnSp>
        <p:nvCxnSpPr>
          <p:cNvPr id="4" name="Straight Arrow Connector 3"/>
          <p:cNvCxnSpPr/>
          <p:nvPr/>
        </p:nvCxnSpPr>
        <p:spPr>
          <a:xfrm flipH="1">
            <a:off x="3962400" y="914400"/>
            <a:ext cx="381000" cy="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458200" y="1066800"/>
            <a:ext cx="0" cy="1179731"/>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593068"/>
            <a:ext cx="3148619" cy="369332"/>
          </a:xfrm>
          <a:prstGeom prst="rect">
            <a:avLst/>
          </a:prstGeom>
          <a:noFill/>
        </p:spPr>
        <p:txBody>
          <a:bodyPr wrap="none" rtlCol="0">
            <a:spAutoFit/>
          </a:bodyPr>
          <a:lstStyle/>
          <a:p>
            <a:r>
              <a:rPr lang="en-US" dirty="0" smtClean="0"/>
              <a:t>Observed so far this month!!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409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3800" cy="36714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1" y="2702698"/>
            <a:ext cx="3810000" cy="374641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29611"/>
            <a:ext cx="3733800" cy="2911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7600" y="76200"/>
            <a:ext cx="1752600" cy="1447800"/>
          </a:xfrm>
        </p:spPr>
        <p:txBody>
          <a:bodyPr/>
          <a:lstStyle/>
          <a:p>
            <a:r>
              <a:rPr lang="en-US" altLang="en-US" sz="2800" smtClean="0"/>
              <a:t> </a:t>
            </a:r>
            <a:r>
              <a:rPr lang="en-US" altLang="en-US" sz="2400" smtClean="0"/>
              <a:t>NMME     T &amp; P</a:t>
            </a:r>
            <a:br>
              <a:rPr lang="en-US" altLang="en-US" sz="2400" smtClean="0"/>
            </a:br>
            <a:r>
              <a:rPr lang="en-US" altLang="en-US" sz="2400" smtClean="0"/>
              <a:t>EnsMean forecasts</a:t>
            </a:r>
          </a:p>
        </p:txBody>
      </p:sp>
      <p:sp>
        <p:nvSpPr>
          <p:cNvPr id="21507" name="Rectangle 1"/>
          <p:cNvSpPr>
            <a:spLocks noChangeArrowheads="1"/>
          </p:cNvSpPr>
          <p:nvPr/>
        </p:nvSpPr>
        <p:spPr bwMode="auto">
          <a:xfrm>
            <a:off x="4343400" y="1981200"/>
            <a:ext cx="5052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Jun</a:t>
            </a:r>
            <a:endParaRPr lang="en-US" altLang="en-US" sz="1800" dirty="0">
              <a:latin typeface="Times New Roman" pitchFamily="18" charset="0"/>
            </a:endParaRPr>
          </a:p>
        </p:txBody>
      </p:sp>
      <p:sp>
        <p:nvSpPr>
          <p:cNvPr id="21508" name="Rectangle 2"/>
          <p:cNvSpPr>
            <a:spLocks noChangeArrowheads="1"/>
          </p:cNvSpPr>
          <p:nvPr/>
        </p:nvSpPr>
        <p:spPr bwMode="auto">
          <a:xfrm>
            <a:off x="4191000" y="4038600"/>
            <a:ext cx="5309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smtClean="0">
                <a:latin typeface="Times New Roman" pitchFamily="18" charset="0"/>
              </a:rPr>
              <a:t>JJA</a:t>
            </a:r>
          </a:p>
        </p:txBody>
      </p:sp>
      <p:sp>
        <p:nvSpPr>
          <p:cNvPr id="21509" name="TextBox 3"/>
          <p:cNvSpPr txBox="1">
            <a:spLocks noChangeArrowheads="1"/>
          </p:cNvSpPr>
          <p:nvPr/>
        </p:nvSpPr>
        <p:spPr bwMode="auto">
          <a:xfrm>
            <a:off x="2056901" y="6091857"/>
            <a:ext cx="4953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indent="0" eaLnBrk="1" hangingPunct="1">
              <a:spcBef>
                <a:spcPct val="0"/>
              </a:spcBef>
              <a:buNone/>
            </a:pPr>
            <a:r>
              <a:rPr lang="en-US" altLang="en-US" sz="1600" dirty="0" smtClean="0">
                <a:latin typeface="Times New Roman" pitchFamily="18" charset="0"/>
              </a:rPr>
              <a:t>Both monthly and seasonal forecasts call for above normal </a:t>
            </a:r>
            <a:r>
              <a:rPr lang="en-US" altLang="en-US" sz="1600" dirty="0" err="1" smtClean="0">
                <a:latin typeface="Times New Roman" pitchFamily="18" charset="0"/>
              </a:rPr>
              <a:t>precip</a:t>
            </a:r>
            <a:r>
              <a:rPr lang="en-US" altLang="en-US" sz="1600" dirty="0" smtClean="0">
                <a:latin typeface="Times New Roman" pitchFamily="18" charset="0"/>
              </a:rPr>
              <a:t> over much of the country. </a:t>
            </a:r>
            <a:endParaRPr lang="en-US" altLang="en-US" sz="1600" dirty="0" smtClean="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24</a:t>
            </a:fld>
            <a:endParaRPr lang="en-US" altLang="en-US" sz="1400" dirty="0" smtClean="0"/>
          </a:p>
        </p:txBody>
      </p:sp>
      <p:cxnSp>
        <p:nvCxnSpPr>
          <p:cNvPr id="3" name="Straight Arrow Connector 2"/>
          <p:cNvCxnSpPr>
            <a:stCxn id="21508" idx="2"/>
          </p:cNvCxnSpPr>
          <p:nvPr/>
        </p:nvCxnSpPr>
        <p:spPr>
          <a:xfrm>
            <a:off x="4456458" y="4407932"/>
            <a:ext cx="2858742" cy="3164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5834" y="-1"/>
            <a:ext cx="3908165" cy="30190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908163" cy="301905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6" y="3068422"/>
            <a:ext cx="3882205" cy="299900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5835" y="3048000"/>
            <a:ext cx="3905992" cy="30173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533400"/>
          </a:xfrm>
        </p:spPr>
        <p:txBody>
          <a:bodyPr/>
          <a:lstStyle/>
          <a:p>
            <a:r>
              <a:rPr lang="en-US" sz="1800" dirty="0" smtClean="0"/>
              <a:t>The agreement/uncertainty  among the diff. NMME models’ forecasts (middle and bottom panels)  for Jun-Jul-Aug Precipitation!!!  </a:t>
            </a:r>
            <a:endParaRPr lang="en-US" sz="1800" dirty="0"/>
          </a:p>
        </p:txBody>
      </p:sp>
      <p:cxnSp>
        <p:nvCxnSpPr>
          <p:cNvPr id="5" name="Straight Arrow Connector 4"/>
          <p:cNvCxnSpPr/>
          <p:nvPr/>
        </p:nvCxnSpPr>
        <p:spPr>
          <a:xfrm>
            <a:off x="1295400" y="2438400"/>
            <a:ext cx="4572000" cy="1905000"/>
          </a:xfrm>
          <a:prstGeom prst="straightConnector1">
            <a:avLst/>
          </a:prstGeom>
          <a:ln w="22225">
            <a:solidFill>
              <a:srgbClr val="33CC33"/>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962400" y="2133600"/>
            <a:ext cx="2590800" cy="205740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429000" y="2133600"/>
            <a:ext cx="152400" cy="2286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25</a:t>
            </a:fld>
            <a:endParaRPr lang="en-US" altLang="en-US" sz="1400" dirty="0" smtClean="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534400" cy="5870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80465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AutoShape 2" descr="Inline image 6"/>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3" name="AutoShape 4" descr="Inline image 6"/>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4" name="AutoShape 6" descr="Inline image 6"/>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sp>
        <p:nvSpPr>
          <p:cNvPr id="209925" name="AutoShape 2" descr="Inline image 10"/>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solidFill>
                <a:srgbClr val="000000"/>
              </a:solidFill>
              <a:latin typeface="Times New Roman" pitchFamily="18" charset="0"/>
              <a:cs typeface="Arial" charset="0"/>
            </a:endParaRPr>
          </a:p>
        </p:txBody>
      </p:sp>
      <p:pic>
        <p:nvPicPr>
          <p:cNvPr id="11" name="Picture 2" descr="C:\Users\li.xu\Documents\png\scp46672\ENS_spi3-12_4x3.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45" t="3458" r="5986"/>
          <a:stretch/>
        </p:blipFill>
        <p:spPr bwMode="auto">
          <a:xfrm>
            <a:off x="76200" y="465137"/>
            <a:ext cx="7054118" cy="6023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7239000" y="228600"/>
            <a:ext cx="1752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600" b="1" dirty="0" smtClean="0">
                <a:solidFill>
                  <a:srgbClr val="0033CC"/>
                </a:solidFill>
              </a:rPr>
              <a:t>SPI3</a:t>
            </a:r>
            <a:r>
              <a:rPr lang="en-US" altLang="en-US" sz="1600" b="1" dirty="0">
                <a:solidFill>
                  <a:srgbClr val="0033CC"/>
                </a:solidFill>
              </a:rPr>
              <a:t>,</a:t>
            </a:r>
            <a:r>
              <a:rPr lang="en-US" altLang="en-US" sz="1600" b="1" dirty="0" smtClean="0">
                <a:solidFill>
                  <a:srgbClr val="0033CC"/>
                </a:solidFill>
              </a:rPr>
              <a:t> SPI6</a:t>
            </a:r>
          </a:p>
          <a:p>
            <a:pPr algn="ctr" eaLnBrk="1" hangingPunct="1">
              <a:spcBef>
                <a:spcPct val="0"/>
              </a:spcBef>
              <a:buFontTx/>
              <a:buNone/>
            </a:pPr>
            <a:r>
              <a:rPr lang="en-US" altLang="en-US" sz="1600" b="1" dirty="0" smtClean="0">
                <a:solidFill>
                  <a:srgbClr val="0033CC"/>
                </a:solidFill>
              </a:rPr>
              <a:t>&amp; SPI12</a:t>
            </a:r>
          </a:p>
          <a:p>
            <a:pPr algn="ctr" eaLnBrk="1" hangingPunct="1">
              <a:spcBef>
                <a:spcPct val="0"/>
              </a:spcBef>
              <a:buFontTx/>
              <a:buNone/>
            </a:pPr>
            <a:r>
              <a:rPr lang="en-US" altLang="en-US" sz="1600" b="1" dirty="0" smtClean="0">
                <a:solidFill>
                  <a:srgbClr val="0033CC"/>
                </a:solidFill>
              </a:rPr>
              <a:t>Forecasts </a:t>
            </a:r>
            <a:r>
              <a:rPr lang="en-US" altLang="en-US" sz="1600" b="1" dirty="0">
                <a:solidFill>
                  <a:srgbClr val="0033CC"/>
                </a:solidFill>
              </a:rPr>
              <a:t>from 6NMME </a:t>
            </a:r>
            <a:r>
              <a:rPr lang="en-US" altLang="en-US" sz="1600" b="1" dirty="0" smtClean="0">
                <a:solidFill>
                  <a:srgbClr val="0033CC"/>
                </a:solidFill>
              </a:rPr>
              <a:t>Models</a:t>
            </a:r>
          </a:p>
          <a:p>
            <a:pPr algn="ctr" eaLnBrk="1" hangingPunct="1">
              <a:spcBef>
                <a:spcPct val="0"/>
              </a:spcBef>
              <a:buFontTx/>
              <a:buNone/>
            </a:pPr>
            <a:endParaRPr lang="en-US" altLang="en-US" sz="1600" b="1" dirty="0" smtClean="0">
              <a:solidFill>
                <a:srgbClr val="0033CC"/>
              </a:solidFill>
            </a:endParaRPr>
          </a:p>
          <a:p>
            <a:pPr algn="ctr" eaLnBrk="1" hangingPunct="1">
              <a:spcBef>
                <a:spcPct val="0"/>
              </a:spcBef>
              <a:buFontTx/>
              <a:buNone/>
            </a:pPr>
            <a:r>
              <a:rPr lang="en-US" altLang="en-US" sz="1600" dirty="0" smtClean="0">
                <a:solidFill>
                  <a:srgbClr val="0033CC"/>
                </a:solidFill>
              </a:rPr>
              <a:t>(</a:t>
            </a:r>
            <a:r>
              <a:rPr lang="en-US" altLang="en-US" sz="1600" dirty="0">
                <a:solidFill>
                  <a:srgbClr val="0033CC"/>
                </a:solidFill>
              </a:rPr>
              <a:t>uses obs. P up to past </a:t>
            </a:r>
            <a:r>
              <a:rPr lang="en-US" altLang="en-US" sz="1600" dirty="0" smtClean="0">
                <a:solidFill>
                  <a:srgbClr val="0033CC"/>
                </a:solidFill>
              </a:rPr>
              <a:t>month, </a:t>
            </a:r>
            <a:r>
              <a:rPr lang="en-US" altLang="en-US" sz="1600" dirty="0">
                <a:solidFill>
                  <a:srgbClr val="0033CC"/>
                </a:solidFill>
              </a:rPr>
              <a:t>and forecast months’ P from NMME models</a:t>
            </a:r>
            <a:r>
              <a:rPr lang="en-US" altLang="en-US" sz="1600" dirty="0" smtClean="0">
                <a:solidFill>
                  <a:srgbClr val="0033CC"/>
                </a:solidFill>
              </a:rPr>
              <a:t>)</a:t>
            </a:r>
            <a:endParaRPr lang="en-US" altLang="en-US" sz="4400" dirty="0">
              <a:solidFill>
                <a:srgbClr val="0033CC"/>
              </a:solidFill>
            </a:endParaRPr>
          </a:p>
        </p:txBody>
      </p:sp>
      <p:sp>
        <p:nvSpPr>
          <p:cNvPr id="10" name="TextBox 9"/>
          <p:cNvSpPr txBox="1"/>
          <p:nvPr/>
        </p:nvSpPr>
        <p:spPr>
          <a:xfrm>
            <a:off x="7130318" y="3048000"/>
            <a:ext cx="2013682" cy="2062103"/>
          </a:xfrm>
          <a:prstGeom prst="rect">
            <a:avLst/>
          </a:prstGeom>
          <a:noFill/>
        </p:spPr>
        <p:txBody>
          <a:bodyPr wrap="square" rtlCol="0">
            <a:spAutoFit/>
          </a:bodyPr>
          <a:lstStyle/>
          <a:p>
            <a:r>
              <a:rPr lang="en-US" altLang="en-US" sz="1600" dirty="0">
                <a:sym typeface="Wingdings" pitchFamily="2" charset="2"/>
              </a:rPr>
              <a:t>The goodness and skill of these SPI’s forecasts depend directly on </a:t>
            </a:r>
            <a:r>
              <a:rPr lang="en-US" altLang="en-US" sz="1600" dirty="0" smtClean="0">
                <a:sym typeface="Wingdings" pitchFamily="2" charset="2"/>
              </a:rPr>
              <a:t>the  </a:t>
            </a:r>
            <a:r>
              <a:rPr lang="en-US" altLang="en-US" sz="1600" dirty="0">
                <a:sym typeface="Wingdings" pitchFamily="2" charset="2"/>
              </a:rPr>
              <a:t>NMME models’ skill in predicting precipitation</a:t>
            </a:r>
            <a:r>
              <a:rPr lang="en-US" altLang="en-US" sz="1600" dirty="0" smtClean="0">
                <a:sym typeface="Wingdings" pitchFamily="2" charset="2"/>
              </a:rPr>
              <a:t>!!!</a:t>
            </a:r>
          </a:p>
          <a:p>
            <a:endParaRPr lang="en-US" altLang="en-US" sz="1600" dirty="0">
              <a:sym typeface="Wingdings" pitchFamily="2" charset="2"/>
            </a:endParaRPr>
          </a:p>
        </p:txBody>
      </p:sp>
    </p:spTree>
    <p:extLst>
      <p:ext uri="{BB962C8B-B14F-4D97-AF65-F5344CB8AC3E}">
        <p14:creationId xmlns:p14="http://schemas.microsoft.com/office/powerpoint/2010/main" val="1859766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396" y="903866"/>
            <a:ext cx="4324350" cy="543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27</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609600"/>
            <a:ext cx="5464874" cy="338554"/>
          </a:xfrm>
          <a:prstGeom prst="rect">
            <a:avLst/>
          </a:prstGeom>
          <a:noFill/>
        </p:spPr>
        <p:txBody>
          <a:bodyPr wrap="square" rtlCol="0">
            <a:spAutoFit/>
          </a:bodyPr>
          <a:lstStyle/>
          <a:p>
            <a:pPr algn="ctr"/>
            <a:r>
              <a:rPr lang="en-US" sz="1600" dirty="0" smtClean="0"/>
              <a:t>Predicted Monthly Soil Moisture Percentile</a:t>
            </a:r>
            <a:endParaRPr lang="en-US" sz="1600" dirty="0"/>
          </a:p>
        </p:txBody>
      </p:sp>
      <p:sp>
        <p:nvSpPr>
          <p:cNvPr id="18" name="TextBox 17"/>
          <p:cNvSpPr txBox="1"/>
          <p:nvPr/>
        </p:nvSpPr>
        <p:spPr>
          <a:xfrm>
            <a:off x="5995986" y="685800"/>
            <a:ext cx="2843213" cy="523220"/>
          </a:xfrm>
          <a:prstGeom prst="rect">
            <a:avLst/>
          </a:prstGeom>
          <a:noFill/>
        </p:spPr>
        <p:txBody>
          <a:bodyPr wrap="square" rtlCol="0">
            <a:spAutoFit/>
          </a:bodyPr>
          <a:lstStyle/>
          <a:p>
            <a:pPr algn="ctr"/>
            <a:r>
              <a:rPr lang="en-US" sz="1400" dirty="0" smtClean="0"/>
              <a:t>With Soil Moisture Percentile</a:t>
            </a:r>
          </a:p>
          <a:p>
            <a:pPr algn="ctr"/>
            <a:r>
              <a:rPr lang="en-US" sz="1400" dirty="0" smtClean="0"/>
              <a:t>Initial Conditions: </a:t>
            </a:r>
            <a:r>
              <a:rPr lang="en-US" sz="1400" dirty="0"/>
              <a:t>4</a:t>
            </a:r>
            <a:r>
              <a:rPr lang="en-US" sz="1400" dirty="0" smtClean="0"/>
              <a:t>/2/2019</a:t>
            </a:r>
            <a:endParaRPr lang="en-US" sz="1400" dirty="0"/>
          </a:p>
        </p:txBody>
      </p:sp>
      <p:sp>
        <p:nvSpPr>
          <p:cNvPr id="6" name="Rectangle 5"/>
          <p:cNvSpPr/>
          <p:nvPr/>
        </p:nvSpPr>
        <p:spPr>
          <a:xfrm>
            <a:off x="1676400" y="304800"/>
            <a:ext cx="5524500" cy="338554"/>
          </a:xfrm>
          <a:prstGeom prst="rect">
            <a:avLst/>
          </a:prstGeom>
        </p:spPr>
        <p:txBody>
          <a:bodyPr wrap="square">
            <a:spAutoFit/>
          </a:bodyPr>
          <a:lstStyle/>
          <a:p>
            <a:r>
              <a:rPr lang="en-US" sz="1600" dirty="0"/>
              <a:t>http://drought.geo.msu.edu/research/forecast/smi.monthly.php</a:t>
            </a:r>
          </a:p>
        </p:txBody>
      </p:sp>
      <p:sp>
        <p:nvSpPr>
          <p:cNvPr id="20" name="TextBox 9"/>
          <p:cNvSpPr txBox="1">
            <a:spLocks noChangeArrowheads="1"/>
          </p:cNvSpPr>
          <p:nvPr/>
        </p:nvSpPr>
        <p:spPr bwMode="auto">
          <a:xfrm>
            <a:off x="1219200" y="62585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405" y="1143000"/>
            <a:ext cx="2906362" cy="227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878162" y="3352800"/>
            <a:ext cx="2662908" cy="307777"/>
          </a:xfrm>
          <a:prstGeom prst="rect">
            <a:avLst/>
          </a:prstGeom>
        </p:spPr>
        <p:txBody>
          <a:bodyPr wrap="none">
            <a:spAutoFit/>
          </a:bodyPr>
          <a:lstStyle/>
          <a:p>
            <a:pPr algn="ctr"/>
            <a:r>
              <a:rPr lang="en-US" sz="1400" dirty="0" smtClean="0"/>
              <a:t>Latest Initial </a:t>
            </a:r>
            <a:r>
              <a:rPr lang="en-US" sz="1400" dirty="0"/>
              <a:t>Conditions: 5</a:t>
            </a:r>
            <a:r>
              <a:rPr lang="en-US" sz="1400" dirty="0" smtClean="0"/>
              <a:t>/7/2019</a:t>
            </a:r>
            <a:endParaRPr lang="en-US" sz="1400" dirty="0"/>
          </a:p>
        </p:txBody>
      </p:sp>
      <p:sp>
        <p:nvSpPr>
          <p:cNvPr id="5" name="TextBox 4"/>
          <p:cNvSpPr txBox="1"/>
          <p:nvPr/>
        </p:nvSpPr>
        <p:spPr>
          <a:xfrm>
            <a:off x="8382000" y="4913293"/>
            <a:ext cx="762000" cy="954107"/>
          </a:xfrm>
          <a:prstGeom prst="rect">
            <a:avLst/>
          </a:prstGeom>
          <a:noFill/>
        </p:spPr>
        <p:txBody>
          <a:bodyPr wrap="square" rtlCol="0">
            <a:spAutoFit/>
          </a:bodyPr>
          <a:lstStyle/>
          <a:p>
            <a:r>
              <a:rPr lang="en-US" sz="1400" dirty="0" smtClean="0"/>
              <a:t>Before</a:t>
            </a:r>
          </a:p>
          <a:p>
            <a:r>
              <a:rPr lang="en-US" sz="1400" dirty="0" smtClean="0"/>
              <a:t>Recent Rains</a:t>
            </a:r>
          </a:p>
          <a:p>
            <a:r>
              <a:rPr lang="en-US" sz="1400" dirty="0" smtClean="0"/>
              <a:t>Here!!</a:t>
            </a:r>
            <a:endParaRPr lang="en-US" sz="1400" dirty="0"/>
          </a:p>
        </p:txBody>
      </p:sp>
      <p:cxnSp>
        <p:nvCxnSpPr>
          <p:cNvPr id="8" name="Curved Connector 7"/>
          <p:cNvCxnSpPr/>
          <p:nvPr/>
        </p:nvCxnSpPr>
        <p:spPr>
          <a:xfrm>
            <a:off x="8001000" y="5334000"/>
            <a:ext cx="483781" cy="381000"/>
          </a:xfrm>
          <a:prstGeom prst="curvedConnector3">
            <a:avLst/>
          </a:prstGeom>
          <a:ln w="158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987" y="3581400"/>
            <a:ext cx="291941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546" y="980067"/>
            <a:ext cx="704850" cy="5432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11746" y="5867400"/>
            <a:ext cx="3932254"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Things change fast in the east (see above).</a:t>
            </a:r>
          </a:p>
          <a:p>
            <a:pPr marL="285750" indent="-285750">
              <a:buFont typeface="Arial" panose="020B0604020202020204" pitchFamily="34" charset="0"/>
              <a:buChar char="•"/>
            </a:pPr>
            <a:r>
              <a:rPr lang="en-US" sz="1600" dirty="0" smtClean="0"/>
              <a:t>But not so in the west! remains in NW.</a:t>
            </a:r>
          </a:p>
          <a:p>
            <a:pPr marL="285750" indent="-285750">
              <a:buFont typeface="Arial" panose="020B0604020202020204" pitchFamily="34" charset="0"/>
              <a:buChar char="•"/>
            </a:pPr>
            <a:r>
              <a:rPr lang="en-US" sz="1600" dirty="0" smtClean="0"/>
              <a:t>Northern Plains ? Mild dry/drought? </a:t>
            </a:r>
            <a:endParaRPr lang="en-US" sz="1600" dirty="0"/>
          </a:p>
        </p:txBody>
      </p:sp>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2736"/>
            <a:ext cx="8686800" cy="671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28</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4876800" y="685800"/>
            <a:ext cx="3505200" cy="1323439"/>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Recent 30 days mean SM percentile.</a:t>
            </a:r>
          </a:p>
          <a:p>
            <a:pPr marL="285750" indent="-285750">
              <a:buFont typeface="Arial" panose="020B0604020202020204" pitchFamily="34" charset="0"/>
              <a:buChar char="•"/>
            </a:pPr>
            <a:endParaRPr lang="en-US" sz="1600" dirty="0" smtClean="0"/>
          </a:p>
          <a:p>
            <a:pPr marL="285750" indent="-285750">
              <a:buFont typeface="Arial" panose="020B0604020202020204" pitchFamily="34" charset="0"/>
              <a:buChar char="•"/>
            </a:pPr>
            <a:r>
              <a:rPr lang="en-US" sz="1600" dirty="0" smtClean="0"/>
              <a:t>Ensemble mean, SM percentiles  looks good even in the Northwest? ? Only VIC model seems realistic !</a:t>
            </a:r>
            <a:endParaRPr lang="en-US" sz="1600" dirty="0" smtClean="0"/>
          </a:p>
        </p:txBody>
      </p:sp>
    </p:spTree>
    <p:extLst>
      <p:ext uri="{BB962C8B-B14F-4D97-AF65-F5344CB8AC3E}">
        <p14:creationId xmlns:p14="http://schemas.microsoft.com/office/powerpoint/2010/main" val="1345455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2000"/>
            <a:ext cx="4030998" cy="5819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188731"/>
            <a:ext cx="5111107" cy="362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a:extLst>
              <a:ext uri="{FF2B5EF4-FFF2-40B4-BE49-F238E27FC236}">
                <a16:creationId xmlns="" xmlns:a16="http://schemas.microsoft.com/office/drawing/2014/main" id="{CD8AD868-76B1-2145-B9F4-ECA14814B9C8}"/>
              </a:ext>
            </a:extLst>
          </p:cNvPr>
          <p:cNvGrpSpPr/>
          <p:nvPr/>
        </p:nvGrpSpPr>
        <p:grpSpPr>
          <a:xfrm>
            <a:off x="4152585" y="4343399"/>
            <a:ext cx="4972069" cy="2563357"/>
            <a:chOff x="4230411" y="1421437"/>
            <a:chExt cx="5402321" cy="2592338"/>
          </a:xfrm>
        </p:grpSpPr>
        <p:sp>
          <p:nvSpPr>
            <p:cNvPr id="5" name="TextBox 4">
              <a:extLst>
                <a:ext uri="{FF2B5EF4-FFF2-40B4-BE49-F238E27FC236}">
                  <a16:creationId xmlns="" xmlns:a16="http://schemas.microsoft.com/office/drawing/2014/main" id="{CFE2D9E5-33FE-3E4A-AFA5-C875E35D214A}"/>
                </a:ext>
              </a:extLst>
            </p:cNvPr>
            <p:cNvSpPr txBox="1"/>
            <p:nvPr/>
          </p:nvSpPr>
          <p:spPr>
            <a:xfrm>
              <a:off x="6219148" y="1421438"/>
              <a:ext cx="641133" cy="342382"/>
            </a:xfrm>
            <a:prstGeom prst="rect">
              <a:avLst/>
            </a:prstGeom>
            <a:noFill/>
          </p:spPr>
          <p:txBody>
            <a:bodyPr wrap="square" rtlCol="0">
              <a:spAutoFit/>
            </a:bodyPr>
            <a:lstStyle/>
            <a:p>
              <a:pPr fontAlgn="auto">
                <a:spcBef>
                  <a:spcPts val="0"/>
                </a:spcBef>
                <a:spcAft>
                  <a:spcPts val="0"/>
                </a:spcAft>
              </a:pPr>
              <a:r>
                <a:rPr lang="en-US" sz="1600" dirty="0" smtClean="0">
                  <a:solidFill>
                    <a:prstClr val="black"/>
                  </a:solidFill>
                  <a:latin typeface="Calibri" panose="020F0502020204030204"/>
                  <a:cs typeface="+mn-cs"/>
                </a:rPr>
                <a:t>IC </a:t>
              </a:r>
              <a:endParaRPr lang="en-US" sz="1600" dirty="0">
                <a:solidFill>
                  <a:prstClr val="black"/>
                </a:solidFill>
                <a:latin typeface="Calibri" panose="020F0502020204030204"/>
                <a:cs typeface="+mn-cs"/>
              </a:endParaRPr>
            </a:p>
          </p:txBody>
        </p:sp>
        <p:sp>
          <p:nvSpPr>
            <p:cNvPr id="6" name="TextBox 5">
              <a:extLst>
                <a:ext uri="{FF2B5EF4-FFF2-40B4-BE49-F238E27FC236}">
                  <a16:creationId xmlns="" xmlns:a16="http://schemas.microsoft.com/office/drawing/2014/main" id="{319E0F0E-2592-D34A-B18A-57A07F775E22}"/>
                </a:ext>
              </a:extLst>
            </p:cNvPr>
            <p:cNvSpPr txBox="1"/>
            <p:nvPr/>
          </p:nvSpPr>
          <p:spPr>
            <a:xfrm>
              <a:off x="8991599" y="142143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5</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7" name="TextBox 6">
              <a:extLst>
                <a:ext uri="{FF2B5EF4-FFF2-40B4-BE49-F238E27FC236}">
                  <a16:creationId xmlns="" xmlns:a16="http://schemas.microsoft.com/office/drawing/2014/main" id="{07498369-5733-544C-8D1E-E02736107FC3}"/>
                </a:ext>
              </a:extLst>
            </p:cNvPr>
            <p:cNvSpPr txBox="1"/>
            <p:nvPr/>
          </p:nvSpPr>
          <p:spPr>
            <a:xfrm>
              <a:off x="4230411" y="3429000"/>
              <a:ext cx="641133" cy="584775"/>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2018</a:t>
              </a:r>
            </a:p>
          </p:txBody>
        </p:sp>
        <p:sp>
          <p:nvSpPr>
            <p:cNvPr id="8" name="TextBox 7">
              <a:extLst>
                <a:ext uri="{FF2B5EF4-FFF2-40B4-BE49-F238E27FC236}">
                  <a16:creationId xmlns="" xmlns:a16="http://schemas.microsoft.com/office/drawing/2014/main" id="{18620C73-BEBF-7344-A3EA-FFCEEE382E8A}"/>
                </a:ext>
              </a:extLst>
            </p:cNvPr>
            <p:cNvSpPr txBox="1"/>
            <p:nvPr/>
          </p:nvSpPr>
          <p:spPr>
            <a:xfrm>
              <a:off x="8991599" y="3433457"/>
              <a:ext cx="641133" cy="342382"/>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7</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grpSp>
      <p:sp>
        <p:nvSpPr>
          <p:cNvPr id="2" name="TextBox 1"/>
          <p:cNvSpPr txBox="1"/>
          <p:nvPr/>
        </p:nvSpPr>
        <p:spPr>
          <a:xfrm>
            <a:off x="5628112" y="2819400"/>
            <a:ext cx="1610888" cy="369332"/>
          </a:xfrm>
          <a:prstGeom prst="rect">
            <a:avLst/>
          </a:prstGeom>
          <a:solidFill>
            <a:schemeClr val="bg1"/>
          </a:solidFill>
        </p:spPr>
        <p:txBody>
          <a:bodyPr wrap="square" rtlCol="0">
            <a:spAutoFit/>
          </a:bodyPr>
          <a:lstStyle/>
          <a:p>
            <a:r>
              <a:rPr lang="en-US" b="1" dirty="0" smtClean="0"/>
              <a:t> Soil Moisture</a:t>
            </a:r>
          </a:p>
        </p:txBody>
      </p:sp>
      <p:sp>
        <p:nvSpPr>
          <p:cNvPr id="10" name="TextBox 9">
            <a:extLst>
              <a:ext uri="{FF2B5EF4-FFF2-40B4-BE49-F238E27FC236}">
                <a16:creationId xmlns="" xmlns:a16="http://schemas.microsoft.com/office/drawing/2014/main" id="{18620C73-BEBF-7344-A3EA-FFCEEE382E8A}"/>
              </a:ext>
            </a:extLst>
          </p:cNvPr>
          <p:cNvSpPr txBox="1"/>
          <p:nvPr/>
        </p:nvSpPr>
        <p:spPr>
          <a:xfrm>
            <a:off x="5982935" y="6173747"/>
            <a:ext cx="590072"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cs typeface="+mn-cs"/>
              </a:rPr>
              <a:t>6</a:t>
            </a:r>
            <a:r>
              <a:rPr lang="en-US" sz="1600" dirty="0" smtClean="0">
                <a:solidFill>
                  <a:prstClr val="black"/>
                </a:solidFill>
                <a:latin typeface="Calibri" panose="020F0502020204030204"/>
                <a:cs typeface="+mn-cs"/>
              </a:rPr>
              <a:t>/19</a:t>
            </a:r>
            <a:endParaRPr lang="en-US" sz="1600" dirty="0">
              <a:solidFill>
                <a:prstClr val="black"/>
              </a:solidFill>
              <a:latin typeface="Calibri" panose="020F0502020204030204"/>
              <a:cs typeface="+mn-cs"/>
            </a:endParaRPr>
          </a:p>
        </p:txBody>
      </p:sp>
      <p:sp>
        <p:nvSpPr>
          <p:cNvPr id="3" name="TextBox 2"/>
          <p:cNvSpPr txBox="1"/>
          <p:nvPr/>
        </p:nvSpPr>
        <p:spPr>
          <a:xfrm>
            <a:off x="3048001" y="1837376"/>
            <a:ext cx="990599" cy="307777"/>
          </a:xfrm>
          <a:prstGeom prst="rect">
            <a:avLst/>
          </a:prstGeom>
          <a:noFill/>
        </p:spPr>
        <p:txBody>
          <a:bodyPr wrap="square" rtlCol="0">
            <a:spAutoFit/>
          </a:bodyPr>
          <a:lstStyle/>
          <a:p>
            <a:r>
              <a:rPr lang="en-US" sz="1400" b="1" dirty="0" smtClean="0"/>
              <a:t>May</a:t>
            </a:r>
            <a:r>
              <a:rPr lang="en-US" sz="1400" b="1" dirty="0" smtClean="0"/>
              <a:t> </a:t>
            </a:r>
            <a:r>
              <a:rPr lang="en-US" sz="1400" b="1" dirty="0" smtClean="0"/>
              <a:t>2019</a:t>
            </a:r>
            <a:endParaRPr lang="en-US" sz="1400" b="1" dirty="0"/>
          </a:p>
        </p:txBody>
      </p:sp>
      <p:sp>
        <p:nvSpPr>
          <p:cNvPr id="13" name="TextBox 12"/>
          <p:cNvSpPr txBox="1"/>
          <p:nvPr/>
        </p:nvSpPr>
        <p:spPr>
          <a:xfrm>
            <a:off x="3048001" y="3959423"/>
            <a:ext cx="982998" cy="307777"/>
          </a:xfrm>
          <a:prstGeom prst="rect">
            <a:avLst/>
          </a:prstGeom>
          <a:noFill/>
        </p:spPr>
        <p:txBody>
          <a:bodyPr wrap="square" rtlCol="0">
            <a:spAutoFit/>
          </a:bodyPr>
          <a:lstStyle/>
          <a:p>
            <a:r>
              <a:rPr lang="en-US" sz="1400" b="1" dirty="0" smtClean="0"/>
              <a:t>Jun</a:t>
            </a:r>
            <a:r>
              <a:rPr lang="en-US" sz="1400" b="1" dirty="0" smtClean="0"/>
              <a:t> </a:t>
            </a:r>
            <a:r>
              <a:rPr lang="en-US" sz="1400" b="1" dirty="0" smtClean="0"/>
              <a:t>2019</a:t>
            </a:r>
            <a:endParaRPr lang="en-US" sz="1400" b="1" dirty="0"/>
          </a:p>
        </p:txBody>
      </p:sp>
      <p:sp>
        <p:nvSpPr>
          <p:cNvPr id="14" name="TextBox 13"/>
          <p:cNvSpPr txBox="1"/>
          <p:nvPr/>
        </p:nvSpPr>
        <p:spPr>
          <a:xfrm>
            <a:off x="3048001" y="5788223"/>
            <a:ext cx="990599" cy="307777"/>
          </a:xfrm>
          <a:prstGeom prst="rect">
            <a:avLst/>
          </a:prstGeom>
          <a:noFill/>
        </p:spPr>
        <p:txBody>
          <a:bodyPr wrap="square" rtlCol="0">
            <a:spAutoFit/>
          </a:bodyPr>
          <a:lstStyle/>
          <a:p>
            <a:r>
              <a:rPr lang="en-US" sz="1400" b="1" dirty="0" smtClean="0"/>
              <a:t>Jul </a:t>
            </a:r>
            <a:r>
              <a:rPr lang="en-US" sz="1400" b="1" dirty="0" smtClean="0"/>
              <a:t>2019</a:t>
            </a:r>
            <a:endParaRPr lang="en-US" sz="1400" b="1" dirty="0"/>
          </a:p>
        </p:txBody>
      </p:sp>
      <p:sp>
        <p:nvSpPr>
          <p:cNvPr id="11" name="TextBox 10"/>
          <p:cNvSpPr txBox="1"/>
          <p:nvPr/>
        </p:nvSpPr>
        <p:spPr>
          <a:xfrm>
            <a:off x="4343400" y="1143000"/>
            <a:ext cx="4552654" cy="646331"/>
          </a:xfrm>
          <a:prstGeom prst="rect">
            <a:avLst/>
          </a:prstGeom>
          <a:noFill/>
        </p:spPr>
        <p:txBody>
          <a:bodyPr wrap="square" rtlCol="0">
            <a:spAutoFit/>
          </a:bodyPr>
          <a:lstStyle/>
          <a:p>
            <a:pPr algn="ctr"/>
            <a:r>
              <a:rPr lang="en-US" b="1" dirty="0" smtClean="0"/>
              <a:t>NASA GEOS 5 Model</a:t>
            </a:r>
          </a:p>
          <a:p>
            <a:pPr algn="ctr"/>
            <a:r>
              <a:rPr lang="en-US" b="1" dirty="0" smtClean="0"/>
              <a:t>Precipitation &amp; Soil Moisture Forecast</a:t>
            </a:r>
            <a:endParaRPr lang="en-US" b="1" dirty="0"/>
          </a:p>
        </p:txBody>
      </p:sp>
      <p:sp>
        <p:nvSpPr>
          <p:cNvPr id="16" name="TextBox 15"/>
          <p:cNvSpPr txBox="1"/>
          <p:nvPr/>
        </p:nvSpPr>
        <p:spPr>
          <a:xfrm>
            <a:off x="1208512" y="152400"/>
            <a:ext cx="1610888" cy="369332"/>
          </a:xfrm>
          <a:prstGeom prst="rect">
            <a:avLst/>
          </a:prstGeom>
          <a:solidFill>
            <a:schemeClr val="bg1"/>
          </a:solidFill>
        </p:spPr>
        <p:txBody>
          <a:bodyPr wrap="square" rtlCol="0">
            <a:spAutoFit/>
          </a:bodyPr>
          <a:lstStyle/>
          <a:p>
            <a:r>
              <a:rPr lang="en-US" b="1" dirty="0" smtClean="0"/>
              <a:t> Precipitation</a:t>
            </a:r>
          </a:p>
        </p:txBody>
      </p:sp>
    </p:spTree>
    <p:extLst>
      <p:ext uri="{BB962C8B-B14F-4D97-AF65-F5344CB8AC3E}">
        <p14:creationId xmlns:p14="http://schemas.microsoft.com/office/powerpoint/2010/main" val="3069823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smtClean="0"/>
              <a:t>(</a:t>
            </a:r>
            <a:r>
              <a:rPr lang="en-US" altLang="en-US" sz="3200" dirty="0" err="1" smtClean="0"/>
              <a:t>Prev</a:t>
            </a:r>
            <a:r>
              <a:rPr lang="en-US" altLang="en-US" sz="3200" dirty="0" smtClean="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smtClean="0"/>
          </a:p>
        </p:txBody>
      </p:sp>
      <p:sp>
        <p:nvSpPr>
          <p:cNvPr id="4100" name="TextBox 2"/>
          <p:cNvSpPr txBox="1">
            <a:spLocks noChangeArrowheads="1"/>
          </p:cNvSpPr>
          <p:nvPr/>
        </p:nvSpPr>
        <p:spPr bwMode="auto">
          <a:xfrm>
            <a:off x="4419600" y="990600"/>
            <a:ext cx="2286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Seasonal O</a:t>
            </a:r>
            <a:r>
              <a:rPr lang="en-US" altLang="en-US" sz="1800" dirty="0" smtClean="0">
                <a:latin typeface="Times New Roman" pitchFamily="18" charset="0"/>
              </a:rPr>
              <a:t>utlook (Mid April 2019 -  July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4</a:t>
            </a:r>
            <a:r>
              <a:rPr lang="en-US" altLang="en-US" sz="1800" dirty="0" smtClean="0">
                <a:latin typeface="Times New Roman" pitchFamily="18" charset="0"/>
              </a:rPr>
              <a:t>/18/19</a:t>
            </a:r>
            <a:endParaRPr lang="en-US" altLang="en-US" sz="1800" dirty="0">
              <a:latin typeface="Times New Roman" pitchFamily="18" charset="0"/>
            </a:endParaRPr>
          </a:p>
        </p:txBody>
      </p:sp>
      <p:sp>
        <p:nvSpPr>
          <p:cNvPr id="4101" name="TextBox 9"/>
          <p:cNvSpPr txBox="1">
            <a:spLocks noChangeArrowheads="1"/>
          </p:cNvSpPr>
          <p:nvPr/>
        </p:nvSpPr>
        <p:spPr bwMode="auto">
          <a:xfrm>
            <a:off x="6934775" y="2209800"/>
            <a:ext cx="22092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Monthly </a:t>
            </a:r>
            <a:r>
              <a:rPr lang="en-US" altLang="en-US" sz="1800" dirty="0" smtClean="0">
                <a:latin typeface="Times New Roman" pitchFamily="18" charset="0"/>
              </a:rPr>
              <a:t>outlook</a:t>
            </a:r>
          </a:p>
          <a:p>
            <a:pPr eaLnBrk="1" hangingPunct="1">
              <a:spcBef>
                <a:spcPct val="0"/>
              </a:spcBef>
              <a:buFontTx/>
              <a:buNone/>
            </a:pPr>
            <a:r>
              <a:rPr lang="en-US" altLang="en-US" sz="1800" dirty="0" smtClean="0">
                <a:latin typeface="Times New Roman" pitchFamily="18" charset="0"/>
              </a:rPr>
              <a:t>(for May 2019) </a:t>
            </a:r>
            <a:endParaRPr lang="en-US" altLang="en-US" sz="1800" dirty="0">
              <a:latin typeface="Times New Roman" pitchFamily="18" charset="0"/>
            </a:endParaRPr>
          </a:p>
          <a:p>
            <a:pPr eaLnBrk="1" hangingPunct="1">
              <a:spcBef>
                <a:spcPct val="0"/>
              </a:spcBef>
              <a:buFontTx/>
              <a:buNone/>
            </a:pPr>
            <a:r>
              <a:rPr lang="en-US" altLang="en-US" sz="1800" dirty="0">
                <a:latin typeface="Times New Roman" pitchFamily="18" charset="0"/>
              </a:rPr>
              <a:t>issued 4</a:t>
            </a:r>
            <a:r>
              <a:rPr lang="en-US" altLang="en-US" sz="1800" dirty="0" smtClean="0">
                <a:latin typeface="Times New Roman" pitchFamily="18" charset="0"/>
              </a:rPr>
              <a:t>/30/19</a:t>
            </a:r>
            <a:endParaRPr lang="en-US" altLang="en-US" sz="1800" dirty="0">
              <a:latin typeface="Times New Roman" pitchFamily="18" charset="0"/>
            </a:endParaRPr>
          </a:p>
        </p:txBody>
      </p:sp>
      <p:sp>
        <p:nvSpPr>
          <p:cNvPr id="8" name="TextBox 7"/>
          <p:cNvSpPr txBox="1"/>
          <p:nvPr/>
        </p:nvSpPr>
        <p:spPr>
          <a:xfrm>
            <a:off x="4419600" y="515035"/>
            <a:ext cx="4724400" cy="323165"/>
          </a:xfrm>
          <a:prstGeom prst="rect">
            <a:avLst/>
          </a:prstGeom>
          <a:noFill/>
        </p:spPr>
        <p:txBody>
          <a:bodyPr wrap="square" rtlCol="0">
            <a:spAutoFit/>
          </a:bodyPr>
          <a:lstStyle/>
          <a:p>
            <a:r>
              <a:rPr lang="en-US" sz="1500" dirty="0" smtClean="0"/>
              <a:t>(New Seasonal Drought Outlook to be released in 2 days!) </a:t>
            </a:r>
            <a:endParaRPr lang="en-US" sz="1500" dirty="0"/>
          </a:p>
        </p:txBody>
      </p:sp>
      <p:sp>
        <p:nvSpPr>
          <p:cNvPr id="2" name="TextBox 1"/>
          <p:cNvSpPr txBox="1"/>
          <p:nvPr/>
        </p:nvSpPr>
        <p:spPr>
          <a:xfrm>
            <a:off x="685800" y="4495800"/>
            <a:ext cx="3733800" cy="923330"/>
          </a:xfrm>
          <a:prstGeom prst="rect">
            <a:avLst/>
          </a:prstGeom>
          <a:noFill/>
        </p:spPr>
        <p:txBody>
          <a:bodyPr wrap="square" rtlCol="0">
            <a:spAutoFit/>
          </a:bodyPr>
          <a:lstStyle/>
          <a:p>
            <a:r>
              <a:rPr lang="en-US" dirty="0" smtClean="0"/>
              <a:t>General improvement </a:t>
            </a:r>
            <a:r>
              <a:rPr lang="en-US" dirty="0" smtClean="0"/>
              <a:t>in the southwest is forecast in both monthly and seasonal outlooks.        </a:t>
            </a:r>
            <a:endParaRPr lang="en-US" dirty="0"/>
          </a:p>
        </p:txBody>
      </p:sp>
      <p:cxnSp>
        <p:nvCxnSpPr>
          <p:cNvPr id="11" name="Straight Arrow Connector 10"/>
          <p:cNvCxnSpPr/>
          <p:nvPr/>
        </p:nvCxnSpPr>
        <p:spPr>
          <a:xfrm>
            <a:off x="685800" y="1905000"/>
            <a:ext cx="0" cy="2967184"/>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 name="Oval 2"/>
          <p:cNvSpPr/>
          <p:nvPr/>
        </p:nvSpPr>
        <p:spPr>
          <a:xfrm rot="20782838" flipV="1">
            <a:off x="6710149" y="5111049"/>
            <a:ext cx="1112276" cy="3106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772400" y="4984462"/>
            <a:ext cx="196027" cy="369332"/>
          </a:xfrm>
          <a:prstGeom prst="rect">
            <a:avLst/>
          </a:prstGeom>
          <a:noFill/>
        </p:spPr>
        <p:txBody>
          <a:bodyPr wrap="square" rtlCol="0">
            <a:spAutoFit/>
          </a:bodyPr>
          <a:lstStyle/>
          <a:p>
            <a:r>
              <a:rPr lang="en-US" b="1" dirty="0" smtClean="0">
                <a:solidFill>
                  <a:srgbClr val="FF0000"/>
                </a:solidFill>
              </a:rPr>
              <a:t>?</a:t>
            </a:r>
            <a:endParaRPr lang="en-US" b="1" dirty="0">
              <a:solidFill>
                <a:srgbClr val="FF0000"/>
              </a:solidFill>
            </a:endParaRPr>
          </a:p>
        </p:txBody>
      </p:sp>
      <p:pic>
        <p:nvPicPr>
          <p:cNvPr id="5" name="Picture 2"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457200"/>
            <a:ext cx="4381500" cy="33857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2263" y="3124200"/>
            <a:ext cx="4471736" cy="3455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876800" y="152400"/>
            <a:ext cx="3810000" cy="609600"/>
          </a:xfrm>
        </p:spPr>
        <p:txBody>
          <a:bodyPr>
            <a:normAutofit fontScale="90000"/>
          </a:bodyPr>
          <a:lstStyle/>
          <a:p>
            <a:r>
              <a:rPr lang="en-US" sz="2400" dirty="0"/>
              <a:t>M</a:t>
            </a:r>
            <a:r>
              <a:rPr lang="en-US" sz="2400" dirty="0" smtClean="0"/>
              <a:t>onthly Drought Tendency in Probability</a:t>
            </a:r>
            <a:endParaRPr lang="en-US" sz="2400" dirty="0"/>
          </a:p>
        </p:txBody>
      </p:sp>
      <p:sp>
        <p:nvSpPr>
          <p:cNvPr id="2" name="TextBox 1"/>
          <p:cNvSpPr txBox="1"/>
          <p:nvPr/>
        </p:nvSpPr>
        <p:spPr>
          <a:xfrm>
            <a:off x="229017" y="5257800"/>
            <a:ext cx="3733801" cy="923330"/>
          </a:xfrm>
          <a:prstGeom prst="rect">
            <a:avLst/>
          </a:prstGeom>
          <a:noFill/>
        </p:spPr>
        <p:txBody>
          <a:bodyPr wrap="square" rtlCol="0">
            <a:spAutoFit/>
          </a:bodyPr>
          <a:lstStyle/>
          <a:p>
            <a:r>
              <a:rPr lang="en-US" dirty="0" smtClean="0"/>
              <a:t>Based on NMME models’ (dis)agreement in their precipitation  forecasts’ computed SPI!! </a:t>
            </a:r>
            <a:endParaRPr lang="en-US" dirty="0"/>
          </a:p>
        </p:txBody>
      </p:sp>
      <p:sp>
        <p:nvSpPr>
          <p:cNvPr id="7" name="TextBox 6"/>
          <p:cNvSpPr txBox="1"/>
          <p:nvPr/>
        </p:nvSpPr>
        <p:spPr>
          <a:xfrm>
            <a:off x="5181600" y="2133600"/>
            <a:ext cx="3048000" cy="523220"/>
          </a:xfrm>
          <a:prstGeom prst="rect">
            <a:avLst/>
          </a:prstGeom>
          <a:noFill/>
        </p:spPr>
        <p:txBody>
          <a:bodyPr wrap="square" rtlCol="0">
            <a:spAutoFit/>
          </a:bodyPr>
          <a:lstStyle/>
          <a:p>
            <a:r>
              <a:rPr lang="en-US" sz="1400" dirty="0" smtClean="0"/>
              <a:t>made this month for next </a:t>
            </a:r>
            <a:r>
              <a:rPr lang="en-US" sz="1400" dirty="0" smtClean="0"/>
              <a:t>month (June)</a:t>
            </a:r>
          </a:p>
          <a:p>
            <a:r>
              <a:rPr lang="en-US" sz="1400" dirty="0"/>
              <a:t>a</a:t>
            </a:r>
            <a:r>
              <a:rPr lang="en-US" sz="1400" dirty="0" smtClean="0"/>
              <a:t>nd season(JJA).</a:t>
            </a:r>
            <a:r>
              <a:rPr lang="en-US" sz="1400" dirty="0" smtClean="0"/>
              <a:t> </a:t>
            </a:r>
            <a:endParaRPr lang="en-US" sz="1400" dirty="0"/>
          </a:p>
        </p:txBody>
      </p:sp>
      <p:pic>
        <p:nvPicPr>
          <p:cNvPr id="8" name="Picture 2" descr="C:\Users\li.xu\Documents\png\scp48683\GM_spi3-12_month_4x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70" y="0"/>
            <a:ext cx="443753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li.xu\Documents\png\scp48367\GM_spi3-12_season_4x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1718" y="2895600"/>
            <a:ext cx="5127811"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681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0"/>
            <a:ext cx="2057400" cy="457200"/>
          </a:xfrm>
        </p:spPr>
        <p:txBody>
          <a:bodyPr/>
          <a:lstStyle/>
          <a:p>
            <a:pPr eaLnBrk="1" hangingPunct="1"/>
            <a:r>
              <a:rPr lang="en-US" altLang="en-US" sz="3200" dirty="0" smtClean="0"/>
              <a:t>Summary</a:t>
            </a:r>
          </a:p>
        </p:txBody>
      </p:sp>
      <p:sp>
        <p:nvSpPr>
          <p:cNvPr id="26627" name="Rectangle 3"/>
          <p:cNvSpPr>
            <a:spLocks noGrp="1" noChangeArrowheads="1"/>
          </p:cNvSpPr>
          <p:nvPr>
            <p:ph idx="1"/>
          </p:nvPr>
        </p:nvSpPr>
        <p:spPr>
          <a:xfrm>
            <a:off x="76200" y="457200"/>
            <a:ext cx="8915399" cy="6324600"/>
          </a:xfrm>
        </p:spPr>
        <p:txBody>
          <a:bodyPr/>
          <a:lstStyle/>
          <a:p>
            <a:pPr marL="573088" indent="-573088" eaLnBrk="1" hangingPunct="1">
              <a:spcBef>
                <a:spcPct val="50000"/>
              </a:spcBef>
              <a:buNone/>
            </a:pPr>
            <a:r>
              <a:rPr lang="en-US" altLang="en-US" sz="1600" b="1" dirty="0" smtClean="0">
                <a:solidFill>
                  <a:srgbClr val="FF0000"/>
                </a:solidFill>
              </a:rPr>
              <a:t>Current ENSO status and forecast.</a:t>
            </a:r>
            <a:r>
              <a:rPr lang="en-US" altLang="en-US" sz="1600" b="1" dirty="0">
                <a:latin typeface="Trebuchet MS" pitchFamily="34" charset="0"/>
                <a:cs typeface="Arial" pitchFamily="34" charset="0"/>
              </a:rPr>
              <a:t> </a:t>
            </a:r>
            <a:r>
              <a:rPr lang="en-US" sz="1300" dirty="0">
                <a:solidFill>
                  <a:srgbClr val="000000"/>
                </a:solidFill>
                <a:latin typeface="Trebuchet MS" panose="020B0603020202020204" pitchFamily="34" charset="0"/>
              </a:rPr>
              <a:t>Weak </a:t>
            </a:r>
            <a:r>
              <a:rPr lang="en-US" sz="1300" kern="1200" dirty="0">
                <a:latin typeface="Trebuchet MS" panose="020B0603020202020204" pitchFamily="34" charset="0"/>
              </a:rPr>
              <a:t>El Niño is likely to continue through the Northern Hemisphere summer 2019 (70% chance) and fall (55-60% chance</a:t>
            </a:r>
            <a:r>
              <a:rPr lang="en-US" sz="1300" kern="1200" dirty="0" smtClean="0">
                <a:latin typeface="Trebuchet MS" panose="020B0603020202020204" pitchFamily="34" charset="0"/>
              </a:rPr>
              <a:t>).</a:t>
            </a:r>
            <a:endParaRPr lang="en-US" sz="1300" dirty="0" smtClean="0">
              <a:solidFill>
                <a:srgbClr val="000000"/>
              </a:solidFill>
              <a:latin typeface="Trebuchet MS" panose="020B0603020202020204" pitchFamily="34" charset="0"/>
            </a:endParaRPr>
          </a:p>
          <a:p>
            <a:pPr marL="573088" indent="-573088" eaLnBrk="1" hangingPunct="1">
              <a:spcBef>
                <a:spcPct val="50000"/>
              </a:spcBef>
              <a:buNone/>
            </a:pPr>
            <a:r>
              <a:rPr lang="en-US" altLang="en-US" sz="1600" b="1" dirty="0" smtClean="0">
                <a:solidFill>
                  <a:srgbClr val="FF0000"/>
                </a:solidFill>
              </a:rPr>
              <a:t>Current </a:t>
            </a:r>
            <a:r>
              <a:rPr lang="en-US" altLang="en-US" sz="1600" b="1" dirty="0" smtClean="0">
                <a:solidFill>
                  <a:srgbClr val="FF0000"/>
                </a:solidFill>
              </a:rPr>
              <a:t>Drought conditions</a:t>
            </a:r>
            <a:r>
              <a:rPr lang="en-US" altLang="en-US" sz="1800" b="1" dirty="0" smtClean="0">
                <a:solidFill>
                  <a:srgbClr val="FF0000"/>
                </a:solidFill>
              </a:rPr>
              <a:t>:</a:t>
            </a:r>
            <a:endParaRPr lang="en-US" altLang="en-US" sz="1400" dirty="0" smtClean="0"/>
          </a:p>
          <a:p>
            <a:pPr marL="573088" lvl="1" indent="-231775">
              <a:buFontTx/>
              <a:buChar char="-"/>
            </a:pPr>
            <a:r>
              <a:rPr lang="en-US" altLang="en-US" sz="1300" dirty="0">
                <a:latin typeface="Trebuchet MS" panose="020B0603020202020204" pitchFamily="34" charset="0"/>
              </a:rPr>
              <a:t>A</a:t>
            </a:r>
            <a:r>
              <a:rPr lang="en-US" sz="1300" dirty="0">
                <a:latin typeface="Trebuchet MS" panose="020B0603020202020204" pitchFamily="34" charset="0"/>
              </a:rPr>
              <a:t> near-record low of </a:t>
            </a:r>
            <a:r>
              <a:rPr lang="en-US" sz="1300" dirty="0" smtClean="0">
                <a:latin typeface="Trebuchet MS" panose="020B0603020202020204" pitchFamily="34" charset="0"/>
              </a:rPr>
              <a:t>only 2</a:t>
            </a:r>
            <a:r>
              <a:rPr lang="en-US" sz="1300" dirty="0">
                <a:latin typeface="Trebuchet MS" panose="020B0603020202020204" pitchFamily="34" charset="0"/>
              </a:rPr>
              <a:t>% Drought coverage for the US.</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According to the DM, only three small areas of drought remain: In the Pacific Northwest in Washington and western MT, in the vicinity of the four corner states in the southwest, and in the far southeast along southern AL, GA and SC. </a:t>
            </a:r>
            <a:r>
              <a:rPr lang="en-US" sz="1300" dirty="0">
                <a:latin typeface="Trebuchet MS" panose="020B0603020202020204" pitchFamily="34" charset="0"/>
              </a:rPr>
              <a:t>The recent deluge in TX, LA, OK, MS has more than </a:t>
            </a:r>
            <a:r>
              <a:rPr lang="en-US" sz="1300" dirty="0" smtClean="0">
                <a:latin typeface="Trebuchet MS" panose="020B0603020202020204" pitchFamily="34" charset="0"/>
              </a:rPr>
              <a:t>compensated </a:t>
            </a:r>
            <a:r>
              <a:rPr lang="en-US" sz="1300" dirty="0">
                <a:latin typeface="Trebuchet MS" panose="020B0603020202020204" pitchFamily="34" charset="0"/>
              </a:rPr>
              <a:t>for the earlier deficits in the region</a:t>
            </a:r>
            <a:r>
              <a:rPr lang="en-US" sz="1300" dirty="0" smtClean="0">
                <a:latin typeface="Trebuchet MS" panose="020B0603020202020204" pitchFamily="34" charset="0"/>
              </a:rPr>
              <a:t> and this has removed drought in this region.</a:t>
            </a:r>
          </a:p>
          <a:p>
            <a:pPr marL="573088" lvl="1" indent="-231775">
              <a:buFontTx/>
              <a:buChar char="-"/>
            </a:pPr>
            <a:r>
              <a:rPr lang="en-US" sz="1300" dirty="0" smtClean="0">
                <a:latin typeface="Trebuchet MS" panose="020B0603020202020204" pitchFamily="34" charset="0"/>
              </a:rPr>
              <a:t>Rainy season has ended in the Pacific West/NW. But it has just begun in the Northern Great Plains and Southeast. But rainfall deficits exist in North Dakota, But these deficits might accrue if upcoming month/rainy season is deficient, and may end up in drought (recall 2017!)  </a:t>
            </a:r>
            <a:endParaRPr lang="en-US" sz="1300" dirty="0" smtClean="0">
              <a:latin typeface="Trebuchet MS" panose="020B0603020202020204" pitchFamily="34" charset="0"/>
            </a:endParaRPr>
          </a:p>
          <a:p>
            <a:pPr marL="573088" lvl="1" indent="-231775">
              <a:buFontTx/>
              <a:buChar char="-"/>
            </a:pPr>
            <a:r>
              <a:rPr lang="en-US" sz="1300" dirty="0" smtClean="0">
                <a:latin typeface="Trebuchet MS" panose="020B0603020202020204" pitchFamily="34" charset="0"/>
              </a:rPr>
              <a:t>California reservoirs are at more than satisfactory levels, and the streamflow conditions across the country has considerably improved for the better over the last three months.</a:t>
            </a:r>
          </a:p>
          <a:p>
            <a:pPr marL="573088" lvl="1" indent="-231775">
              <a:buFontTx/>
              <a:buChar char="-"/>
            </a:pPr>
            <a:r>
              <a:rPr lang="en-US" sz="1300" dirty="0" smtClean="0">
                <a:latin typeface="Trebuchet MS" panose="020B0603020202020204" pitchFamily="34" charset="0"/>
              </a:rPr>
              <a:t>However</a:t>
            </a:r>
            <a:r>
              <a:rPr lang="en-US" sz="1300" dirty="0" smtClean="0">
                <a:latin typeface="Trebuchet MS" panose="020B0603020202020204" pitchFamily="34" charset="0"/>
              </a:rPr>
              <a:t>, in the 12m-24m </a:t>
            </a:r>
            <a:r>
              <a:rPr lang="en-US" sz="1300" dirty="0">
                <a:latin typeface="Trebuchet MS" panose="020B0603020202020204" pitchFamily="34" charset="0"/>
              </a:rPr>
              <a:t>and </a:t>
            </a:r>
            <a:r>
              <a:rPr lang="en-US" sz="1300" dirty="0" smtClean="0">
                <a:latin typeface="Trebuchet MS" panose="020B0603020202020204" pitchFamily="34" charset="0"/>
              </a:rPr>
              <a:t>even longer time scales, </a:t>
            </a:r>
            <a:r>
              <a:rPr lang="en-US" sz="1300" dirty="0">
                <a:latin typeface="Trebuchet MS" panose="020B0603020202020204" pitchFamily="34" charset="0"/>
              </a:rPr>
              <a:t>rainfall deficits </a:t>
            </a:r>
            <a:r>
              <a:rPr lang="en-US" sz="1300" dirty="0" smtClean="0">
                <a:latin typeface="Trebuchet MS" panose="020B0603020202020204" pitchFamily="34" charset="0"/>
              </a:rPr>
              <a:t>still remain over large areas in the southwest and west, which is not completely reflected in the drought monitor! </a:t>
            </a:r>
          </a:p>
          <a:p>
            <a:pPr marL="52388" lvl="1" indent="0">
              <a:buNone/>
            </a:pPr>
            <a:r>
              <a:rPr lang="en-US" altLang="en-US" sz="1800" b="1" dirty="0" smtClean="0">
                <a:solidFill>
                  <a:srgbClr val="FF0000"/>
                </a:solidFill>
              </a:rPr>
              <a:t>Prediction:</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As noted above, the rainfall season has just ended along the west coast, hence the drought along the Pacific Northwest is likely to stay. </a:t>
            </a:r>
          </a:p>
          <a:p>
            <a:pPr marL="627063" lvl="1" eaLnBrk="1" hangingPunct="1">
              <a:spcBef>
                <a:spcPts val="475"/>
              </a:spcBef>
              <a:buFontTx/>
              <a:buChar char="-"/>
              <a:defRPr/>
            </a:pPr>
            <a:r>
              <a:rPr lang="en-US" sz="1300" dirty="0" smtClean="0">
                <a:latin typeface="Trebuchet MS" panose="020B0603020202020204" pitchFamily="34" charset="0"/>
              </a:rPr>
              <a:t>But the rainfall season has just started in the Northern Great Plains (MT, Dakotas), and some rainfall deficits already exist in ND. If the upcoming rainy season is deficient here, </a:t>
            </a:r>
            <a:r>
              <a:rPr lang="en-US" sz="1300" dirty="0" smtClean="0">
                <a:latin typeface="Trebuchet MS" panose="020B0603020202020204" pitchFamily="34" charset="0"/>
              </a:rPr>
              <a:t>drought conditions may develop in this region (compare circa 2017!) This region is very tricky, and must be carefully monitored!  </a:t>
            </a:r>
            <a:endParaRPr lang="en-US" sz="1300" dirty="0" smtClean="0">
              <a:latin typeface="Trebuchet MS" panose="020B0603020202020204" pitchFamily="34" charset="0"/>
            </a:endParaRPr>
          </a:p>
          <a:p>
            <a:pPr marL="627063" lvl="1" eaLnBrk="1" hangingPunct="1">
              <a:spcBef>
                <a:spcPts val="475"/>
              </a:spcBef>
              <a:buFontTx/>
              <a:buChar char="-"/>
              <a:defRPr/>
            </a:pPr>
            <a:r>
              <a:rPr lang="en-US" sz="1300" dirty="0" smtClean="0">
                <a:latin typeface="Trebuchet MS" panose="020B0603020202020204" pitchFamily="34" charset="0"/>
              </a:rPr>
              <a:t>Almost all the NMME models and </a:t>
            </a:r>
            <a:r>
              <a:rPr lang="en-US" sz="1300" dirty="0" smtClean="0">
                <a:latin typeface="Trebuchet MS" panose="020B0603020202020204" pitchFamily="34" charset="0"/>
              </a:rPr>
              <a:t>hence the ensemble mean forecast call for a wet upcoming season for much of the US, and there is not a single area of below normal precipitation, which will likely eliminate the small drought area in the southeast US.  </a:t>
            </a:r>
          </a:p>
          <a:p>
            <a:pPr marL="627063" lvl="1" eaLnBrk="1" hangingPunct="1">
              <a:spcBef>
                <a:spcPts val="475"/>
              </a:spcBef>
              <a:buFontTx/>
              <a:buChar char="-"/>
              <a:defRPr/>
            </a:pPr>
            <a:r>
              <a:rPr lang="en-US" sz="1300" dirty="0" smtClean="0">
                <a:latin typeface="Trebuchet MS" panose="020B0603020202020204" pitchFamily="34" charset="0"/>
              </a:rPr>
              <a:t>Overall</a:t>
            </a:r>
            <a:r>
              <a:rPr lang="en-US" sz="1300" dirty="0" smtClean="0">
                <a:latin typeface="Trebuchet MS" panose="020B0603020202020204" pitchFamily="34" charset="0"/>
              </a:rPr>
              <a:t>, </a:t>
            </a:r>
            <a:r>
              <a:rPr lang="en-US" sz="1300" dirty="0" smtClean="0">
                <a:latin typeface="Trebuchet MS" panose="020B0603020202020204" pitchFamily="34" charset="0"/>
              </a:rPr>
              <a:t>the upcoming season will continue to be likely a season with the lowest percent of coverage for drought across the US, with only the drought in the Pacific Northwest remaining, and the possible elimination of drought in the southeast, at the end of the season. </a:t>
            </a:r>
            <a:r>
              <a:rPr lang="en-US" sz="1300" dirty="0" smtClean="0">
                <a:latin typeface="Trebuchet MS" panose="020B0603020202020204" pitchFamily="34" charset="0"/>
              </a:rPr>
              <a:t> </a:t>
            </a:r>
            <a:r>
              <a:rPr lang="en-US" sz="1300" dirty="0" smtClean="0">
                <a:latin typeface="Trebuchet MS" panose="020B0603020202020204" pitchFamily="34" charset="0"/>
              </a:rPr>
              <a:t>**END***</a:t>
            </a:r>
            <a:endParaRPr lang="en-US" altLang="en-US" sz="1300" dirty="0" smtClean="0">
              <a:latin typeface="Trebuchet MS" panose="020B0603020202020204" pitchFamily="34" charset="0"/>
            </a:endParaRPr>
          </a:p>
        </p:txBody>
      </p:sp>
    </p:spTree>
    <p:extLst>
      <p:ext uri="{BB962C8B-B14F-4D97-AF65-F5344CB8AC3E}">
        <p14:creationId xmlns:p14="http://schemas.microsoft.com/office/powerpoint/2010/main" val="9074274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8685212" y="6553200"/>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32</a:t>
            </a:fld>
            <a:endParaRPr lang="en-US" altLang="en-US" sz="1400" dirty="0" smtClean="0"/>
          </a:p>
        </p:txBody>
      </p:sp>
      <p:sp>
        <p:nvSpPr>
          <p:cNvPr id="24579" name="TextBox 2"/>
          <p:cNvSpPr txBox="1">
            <a:spLocks noChangeArrowheads="1"/>
          </p:cNvSpPr>
          <p:nvPr/>
        </p:nvSpPr>
        <p:spPr bwMode="auto">
          <a:xfrm>
            <a:off x="4804276" y="914400"/>
            <a:ext cx="1983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WPC Next </a:t>
            </a:r>
            <a:r>
              <a:rPr lang="en-US" altLang="en-US" sz="1800" b="1" dirty="0">
                <a:latin typeface="Times New Roman" pitchFamily="18" charset="0"/>
              </a:rPr>
              <a:t>7 days QPF Forecast</a:t>
            </a:r>
          </a:p>
        </p:txBody>
      </p:sp>
      <p:sp>
        <p:nvSpPr>
          <p:cNvPr id="24581" name="TextBox 4"/>
          <p:cNvSpPr txBox="1">
            <a:spLocks noChangeArrowheads="1"/>
          </p:cNvSpPr>
          <p:nvPr/>
        </p:nvSpPr>
        <p:spPr bwMode="auto">
          <a:xfrm>
            <a:off x="1981200" y="4648200"/>
            <a:ext cx="2667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b="1" dirty="0">
                <a:latin typeface="Times New Roman" pitchFamily="18" charset="0"/>
              </a:rPr>
              <a:t>GFS Model Guidance for next 16 days</a:t>
            </a:r>
            <a:r>
              <a:rPr lang="en-US" altLang="en-US" sz="1800" dirty="0">
                <a:latin typeface="Times New Roman" pitchFamily="18" charset="0"/>
              </a:rPr>
              <a:t>.</a:t>
            </a:r>
          </a:p>
        </p:txBody>
      </p:sp>
      <p:sp>
        <p:nvSpPr>
          <p:cNvPr id="2" name="Oval 1"/>
          <p:cNvSpPr/>
          <p:nvPr/>
        </p:nvSpPr>
        <p:spPr>
          <a:xfrm rot="918850">
            <a:off x="379982" y="453444"/>
            <a:ext cx="514032" cy="12497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gfs_namer_384_precip_ptot.gif"/>
          <p:cNvPicPr>
            <a:picLocks noChangeAspect="1" noChangeArrowheads="1"/>
          </p:cNvPicPr>
          <p:nvPr/>
        </p:nvPicPr>
        <p:blipFill rotWithShape="1">
          <a:blip r:embed="rId2">
            <a:extLst>
              <a:ext uri="{28A0092B-C50C-407E-A947-70E740481C1C}">
                <a14:useLocalDpi xmlns:a14="http://schemas.microsoft.com/office/drawing/2010/main" val="0"/>
              </a:ext>
            </a:extLst>
          </a:blip>
          <a:srcRect r="20669"/>
          <a:stretch/>
        </p:blipFill>
        <p:spPr bwMode="auto">
          <a:xfrm>
            <a:off x="4495800" y="2204686"/>
            <a:ext cx="4648200" cy="439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wpc.ncep.noaa.gov/qpf/p168i.gif?15577901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4276" cy="36000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smtClean="0"/>
              <a:t>Miscellaneous maps</a:t>
            </a:r>
            <a:endParaRPr lang="en-US" sz="2000" dirty="0"/>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33</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7429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4</a:t>
            </a:fld>
            <a:endParaRPr lang="en-US" altLang="en-US" dirty="0"/>
          </a:p>
        </p:txBody>
      </p:sp>
      <p:grpSp>
        <p:nvGrpSpPr>
          <p:cNvPr id="4" name="Group 3"/>
          <p:cNvGrpSpPr/>
          <p:nvPr/>
        </p:nvGrpSpPr>
        <p:grpSpPr>
          <a:xfrm>
            <a:off x="3581400" y="3429000"/>
            <a:ext cx="838200" cy="533400"/>
            <a:chOff x="3429000" y="3124200"/>
            <a:chExt cx="838200" cy="533400"/>
          </a:xfrm>
        </p:grpSpPr>
        <p:cxnSp>
          <p:nvCxnSpPr>
            <p:cNvPr id="15" name="Straight Arrow Connector 14"/>
            <p:cNvCxnSpPr/>
            <p:nvPr/>
          </p:nvCxnSpPr>
          <p:spPr>
            <a:xfrm flipV="1">
              <a:off x="4267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429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429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1143000" y="76200"/>
            <a:ext cx="5791200" cy="369332"/>
          </a:xfrm>
          <a:prstGeom prst="rect">
            <a:avLst/>
          </a:prstGeom>
          <a:noFill/>
        </p:spPr>
        <p:txBody>
          <a:bodyPr wrap="square" rtlCol="0">
            <a:spAutoFit/>
          </a:bodyPr>
          <a:lstStyle/>
          <a:p>
            <a:r>
              <a:rPr lang="en-US" dirty="0" smtClean="0"/>
              <a:t>Precipitation </a:t>
            </a:r>
            <a:r>
              <a:rPr lang="en-US" b="1" dirty="0" smtClean="0"/>
              <a:t>ANOM</a:t>
            </a:r>
            <a:r>
              <a:rPr lang="en-US" dirty="0" smtClean="0"/>
              <a:t> during last 7, 14, 30, &amp; 60 days.</a:t>
            </a:r>
            <a:endParaRPr lang="en-US" dirty="0"/>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5038136">
            <a:off x="2760447" y="2303207"/>
            <a:ext cx="193789" cy="678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810500" y="3271391"/>
            <a:ext cx="1143000" cy="2800767"/>
          </a:xfrm>
          <a:prstGeom prst="rect">
            <a:avLst/>
          </a:prstGeom>
          <a:noFill/>
        </p:spPr>
        <p:txBody>
          <a:bodyPr wrap="square" rtlCol="0">
            <a:spAutoFit/>
          </a:bodyPr>
          <a:lstStyle/>
          <a:p>
            <a:r>
              <a:rPr lang="en-US" sz="1600" dirty="0" smtClean="0"/>
              <a:t>The recent deluge in TX, LA, OK, MS has more than </a:t>
            </a:r>
            <a:r>
              <a:rPr lang="en-US" sz="1600" dirty="0" err="1" smtClean="0"/>
              <a:t>compensat-ed</a:t>
            </a:r>
            <a:r>
              <a:rPr lang="en-US" sz="1600" dirty="0" smtClean="0"/>
              <a:t> for the earlier deficits in the region.   </a:t>
            </a:r>
            <a:endParaRPr lang="en-US" sz="1600" dirty="0"/>
          </a:p>
        </p:txBody>
      </p:sp>
      <p:sp>
        <p:nvSpPr>
          <p:cNvPr id="20" name="TextBox 19"/>
          <p:cNvSpPr txBox="1"/>
          <p:nvPr/>
        </p:nvSpPr>
        <p:spPr>
          <a:xfrm>
            <a:off x="5410200" y="3440668"/>
            <a:ext cx="914400" cy="369332"/>
          </a:xfrm>
          <a:prstGeom prst="rect">
            <a:avLst/>
          </a:prstGeom>
          <a:noFill/>
        </p:spPr>
        <p:txBody>
          <a:bodyPr wrap="square" rtlCol="0">
            <a:spAutoFit/>
          </a:bodyPr>
          <a:lstStyle/>
          <a:p>
            <a:r>
              <a:rPr lang="en-US" dirty="0" smtClean="0"/>
              <a:t>7 Days</a:t>
            </a:r>
            <a:endParaRPr lang="en-US" dirty="0"/>
          </a:p>
        </p:txBody>
      </p:sp>
      <p:sp>
        <p:nvSpPr>
          <p:cNvPr id="21" name="TextBox 20"/>
          <p:cNvSpPr txBox="1"/>
          <p:nvPr/>
        </p:nvSpPr>
        <p:spPr>
          <a:xfrm>
            <a:off x="5410200" y="685800"/>
            <a:ext cx="1066800" cy="369332"/>
          </a:xfrm>
          <a:prstGeom prst="rect">
            <a:avLst/>
          </a:prstGeom>
          <a:noFill/>
        </p:spPr>
        <p:txBody>
          <a:bodyPr wrap="square" rtlCol="0">
            <a:spAutoFit/>
          </a:bodyPr>
          <a:lstStyle/>
          <a:p>
            <a:r>
              <a:rPr lang="en-US" dirty="0" smtClean="0"/>
              <a:t>14 Days</a:t>
            </a:r>
            <a:endParaRPr lang="en-US" dirty="0"/>
          </a:p>
        </p:txBody>
      </p:sp>
      <p:sp>
        <p:nvSpPr>
          <p:cNvPr id="22" name="TextBox 21"/>
          <p:cNvSpPr txBox="1"/>
          <p:nvPr/>
        </p:nvSpPr>
        <p:spPr>
          <a:xfrm>
            <a:off x="1620625" y="3429000"/>
            <a:ext cx="952359" cy="369332"/>
          </a:xfrm>
          <a:prstGeom prst="rect">
            <a:avLst/>
          </a:prstGeom>
          <a:noFill/>
        </p:spPr>
        <p:txBody>
          <a:bodyPr wrap="square" rtlCol="0">
            <a:spAutoFit/>
          </a:bodyPr>
          <a:lstStyle/>
          <a:p>
            <a:r>
              <a:rPr lang="en-US" dirty="0" smtClean="0"/>
              <a:t>30 Days</a:t>
            </a:r>
            <a:endParaRPr lang="en-US" dirty="0"/>
          </a:p>
        </p:txBody>
      </p:sp>
      <p:sp>
        <p:nvSpPr>
          <p:cNvPr id="25" name="TextBox 24"/>
          <p:cNvSpPr txBox="1"/>
          <p:nvPr/>
        </p:nvSpPr>
        <p:spPr>
          <a:xfrm>
            <a:off x="1617276" y="722749"/>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905000" y="4909828"/>
            <a:ext cx="667984" cy="6527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4267200"/>
            <a:ext cx="2286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33400" y="1371600"/>
            <a:ext cx="228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781800" y="934497"/>
            <a:ext cx="1447800" cy="369332"/>
          </a:xfrm>
          <a:prstGeom prst="rect">
            <a:avLst/>
          </a:prstGeom>
          <a:noFill/>
        </p:spPr>
        <p:txBody>
          <a:bodyPr wrap="square" rtlCol="0">
            <a:spAutoFit/>
          </a:bodyPr>
          <a:lstStyle/>
          <a:p>
            <a:r>
              <a:rPr lang="en-US" b="1" dirty="0" smtClean="0"/>
              <a:t>NOW !</a:t>
            </a:r>
            <a:endParaRPr lang="en-US" b="1" dirty="0"/>
          </a:p>
        </p:txBody>
      </p:sp>
      <p:sp>
        <p:nvSpPr>
          <p:cNvPr id="3" name="Slide Number Placeholder 2"/>
          <p:cNvSpPr>
            <a:spLocks noGrp="1"/>
          </p:cNvSpPr>
          <p:nvPr>
            <p:ph type="sldNum" sz="quarter" idx="12"/>
          </p:nvPr>
        </p:nvSpPr>
        <p:spPr/>
        <p:txBody>
          <a:bodyPr/>
          <a:lstStyle/>
          <a:p>
            <a:pPr>
              <a:defRPr/>
            </a:pPr>
            <a:fld id="{29FE659A-E67D-4F73-9E46-0170127DE6AC}" type="slidenum">
              <a:rPr lang="en-US" altLang="en-US" smtClean="0"/>
              <a:pPr>
                <a:defRPr/>
              </a:pPr>
              <a:t>5</a:t>
            </a:fld>
            <a:endParaRPr lang="en-US" altLang="en-US"/>
          </a:p>
        </p:txBody>
      </p:sp>
      <p:cxnSp>
        <p:nvCxnSpPr>
          <p:cNvPr id="4" name="Straight Arrow Connector 3"/>
          <p:cNvCxnSpPr/>
          <p:nvPr/>
        </p:nvCxnSpPr>
        <p:spPr>
          <a:xfrm flipV="1">
            <a:off x="4648200" y="3124200"/>
            <a:ext cx="0" cy="5334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3810000" y="3124200"/>
            <a:ext cx="838200" cy="3810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810000" y="3200400"/>
            <a:ext cx="0" cy="3048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438400" y="76200"/>
            <a:ext cx="5791200" cy="369332"/>
          </a:xfrm>
          <a:prstGeom prst="rect">
            <a:avLst/>
          </a:prstGeom>
          <a:noFill/>
        </p:spPr>
        <p:txBody>
          <a:bodyPr wrap="square" rtlCol="0">
            <a:spAutoFit/>
          </a:bodyPr>
          <a:lstStyle/>
          <a:p>
            <a:r>
              <a:rPr lang="en-US" dirty="0" smtClean="0"/>
              <a:t>Precipitation </a:t>
            </a:r>
            <a:r>
              <a:rPr lang="en-US" b="1" dirty="0" smtClean="0"/>
              <a:t>Percent </a:t>
            </a:r>
            <a:r>
              <a:rPr lang="en-US" dirty="0" smtClean="0"/>
              <a:t>during last 7, 14, 30, &amp; 60 days.</a:t>
            </a:r>
            <a:endParaRPr lang="en-US" dirty="0"/>
          </a:p>
        </p:txBody>
      </p:sp>
      <p:sp>
        <p:nvSpPr>
          <p:cNvPr id="8" name="Rectangle 7"/>
          <p:cNvSpPr/>
          <p:nvPr/>
        </p:nvSpPr>
        <p:spPr>
          <a:xfrm>
            <a:off x="3733398" y="76201"/>
            <a:ext cx="838602"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V="1">
            <a:off x="6172200" y="2571066"/>
            <a:ext cx="0" cy="172134"/>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133600" y="2571065"/>
            <a:ext cx="0" cy="172135"/>
          </a:xfrm>
          <a:prstGeom prst="straightConnector1">
            <a:avLst/>
          </a:prstGeom>
          <a:ln w="15875">
            <a:solidFill>
              <a:srgbClr val="FA5236"/>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410200" y="3200400"/>
            <a:ext cx="914400" cy="369332"/>
          </a:xfrm>
          <a:prstGeom prst="rect">
            <a:avLst/>
          </a:prstGeom>
          <a:noFill/>
        </p:spPr>
        <p:txBody>
          <a:bodyPr wrap="square" rtlCol="0">
            <a:spAutoFit/>
          </a:bodyPr>
          <a:lstStyle/>
          <a:p>
            <a:r>
              <a:rPr lang="en-US" dirty="0" smtClean="0"/>
              <a:t>7 Days</a:t>
            </a:r>
            <a:endParaRPr lang="en-US" dirty="0"/>
          </a:p>
        </p:txBody>
      </p:sp>
      <p:sp>
        <p:nvSpPr>
          <p:cNvPr id="18" name="TextBox 17"/>
          <p:cNvSpPr txBox="1"/>
          <p:nvPr/>
        </p:nvSpPr>
        <p:spPr>
          <a:xfrm>
            <a:off x="5410200" y="381000"/>
            <a:ext cx="1066800" cy="369332"/>
          </a:xfrm>
          <a:prstGeom prst="rect">
            <a:avLst/>
          </a:prstGeom>
          <a:noFill/>
        </p:spPr>
        <p:txBody>
          <a:bodyPr wrap="square" rtlCol="0">
            <a:spAutoFit/>
          </a:bodyPr>
          <a:lstStyle/>
          <a:p>
            <a:r>
              <a:rPr lang="en-US" dirty="0" smtClean="0"/>
              <a:t>14 Days</a:t>
            </a:r>
            <a:endParaRPr lang="en-US" dirty="0"/>
          </a:p>
        </p:txBody>
      </p:sp>
      <p:sp>
        <p:nvSpPr>
          <p:cNvPr id="20" name="TextBox 19"/>
          <p:cNvSpPr txBox="1"/>
          <p:nvPr/>
        </p:nvSpPr>
        <p:spPr>
          <a:xfrm>
            <a:off x="1620625" y="3244334"/>
            <a:ext cx="952359" cy="369332"/>
          </a:xfrm>
          <a:prstGeom prst="rect">
            <a:avLst/>
          </a:prstGeom>
          <a:noFill/>
        </p:spPr>
        <p:txBody>
          <a:bodyPr wrap="square" rtlCol="0">
            <a:spAutoFit/>
          </a:bodyPr>
          <a:lstStyle/>
          <a:p>
            <a:r>
              <a:rPr lang="en-US" dirty="0" smtClean="0"/>
              <a:t>30 Days</a:t>
            </a:r>
            <a:endParaRPr lang="en-US" dirty="0"/>
          </a:p>
        </p:txBody>
      </p:sp>
      <p:sp>
        <p:nvSpPr>
          <p:cNvPr id="21" name="TextBox 20"/>
          <p:cNvSpPr txBox="1"/>
          <p:nvPr/>
        </p:nvSpPr>
        <p:spPr>
          <a:xfrm>
            <a:off x="1617276" y="417949"/>
            <a:ext cx="952359" cy="369332"/>
          </a:xfrm>
          <a:prstGeom prst="rect">
            <a:avLst/>
          </a:prstGeom>
          <a:noFill/>
        </p:spPr>
        <p:txBody>
          <a:bodyPr wrap="square" rtlCol="0">
            <a:spAutoFit/>
          </a:bodyPr>
          <a:lstStyle/>
          <a:p>
            <a:r>
              <a:rPr lang="en-US" dirty="0"/>
              <a:t>6</a:t>
            </a:r>
            <a:r>
              <a:rPr lang="en-US" dirty="0" smtClean="0"/>
              <a:t>0 Days</a:t>
            </a:r>
            <a:endParaRPr lang="en-US" dirty="0"/>
          </a:p>
        </p:txBody>
      </p:sp>
      <p:sp>
        <p:nvSpPr>
          <p:cNvPr id="22" name="Rectangle 21"/>
          <p:cNvSpPr/>
          <p:nvPr/>
        </p:nvSpPr>
        <p:spPr>
          <a:xfrm rot="20680975">
            <a:off x="2557645" y="2211607"/>
            <a:ext cx="622486" cy="2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75575" y="990600"/>
            <a:ext cx="1368425" cy="4401205"/>
          </a:xfrm>
          <a:prstGeom prst="rect">
            <a:avLst/>
          </a:prstGeom>
          <a:noFill/>
        </p:spPr>
        <p:txBody>
          <a:bodyPr wrap="square" rtlCol="0">
            <a:spAutoFit/>
          </a:bodyPr>
          <a:lstStyle/>
          <a:p>
            <a:r>
              <a:rPr lang="en-US" sz="1400" dirty="0"/>
              <a:t>Rainy season has ended in the Pacific West/NW. </a:t>
            </a:r>
            <a:endParaRPr lang="en-US" sz="1400" dirty="0" smtClean="0"/>
          </a:p>
          <a:p>
            <a:endParaRPr lang="en-US" sz="1400" dirty="0"/>
          </a:p>
          <a:p>
            <a:r>
              <a:rPr lang="en-US" sz="1400" dirty="0" smtClean="0"/>
              <a:t>But </a:t>
            </a:r>
            <a:r>
              <a:rPr lang="en-US" sz="1400" dirty="0"/>
              <a:t>it has just begun in the Northern Great Plains and the  Southeast. </a:t>
            </a:r>
            <a:endParaRPr lang="en-US" sz="1400" dirty="0" smtClean="0"/>
          </a:p>
          <a:p>
            <a:endParaRPr lang="en-US" sz="1400" dirty="0"/>
          </a:p>
          <a:p>
            <a:r>
              <a:rPr lang="en-US" sz="1400" dirty="0" smtClean="0"/>
              <a:t>The  </a:t>
            </a:r>
            <a:r>
              <a:rPr lang="en-US" sz="1400" dirty="0" err="1" smtClean="0"/>
              <a:t>Precip</a:t>
            </a:r>
            <a:r>
              <a:rPr lang="en-US" sz="1400" dirty="0" smtClean="0"/>
              <a:t> forecast/outlook </a:t>
            </a:r>
            <a:r>
              <a:rPr lang="en-US" sz="1400" dirty="0"/>
              <a:t>for next month/season is critical for any drought </a:t>
            </a:r>
            <a:r>
              <a:rPr lang="en-US" sz="1400" dirty="0" smtClean="0"/>
              <a:t>outlook in </a:t>
            </a:r>
            <a:r>
              <a:rPr lang="en-US" sz="1400" dirty="0"/>
              <a:t>the Northern </a:t>
            </a:r>
            <a:r>
              <a:rPr lang="en-US" sz="1400" dirty="0" smtClean="0"/>
              <a:t>Plains. </a:t>
            </a:r>
          </a:p>
          <a:p>
            <a:r>
              <a:rPr lang="en-US" sz="1400" dirty="0" smtClean="0"/>
              <a:t>Recall 2017 !!</a:t>
            </a:r>
            <a:endParaRPr lang="en-US" sz="1400" dirty="0"/>
          </a:p>
        </p:txBody>
      </p:sp>
    </p:spTree>
    <p:extLst>
      <p:ext uri="{BB962C8B-B14F-4D97-AF65-F5344CB8AC3E}">
        <p14:creationId xmlns:p14="http://schemas.microsoft.com/office/powerpoint/2010/main" val="34090290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6</a:t>
            </a:fld>
            <a:endParaRPr lang="en-US" altLang="en-US"/>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ANOM</a:t>
            </a:r>
            <a:r>
              <a:rPr lang="en-US" dirty="0" smtClean="0"/>
              <a:t> during last 3, 4, 5, and 6 months.</a:t>
            </a:r>
            <a:endParaRPr lang="en-US" dirty="0"/>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8" name="TextBox 7"/>
          <p:cNvSpPr txBox="1"/>
          <p:nvPr/>
        </p:nvSpPr>
        <p:spPr>
          <a:xfrm>
            <a:off x="6012873"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9" name="TextBox 8"/>
          <p:cNvSpPr txBox="1"/>
          <p:nvPr/>
        </p:nvSpPr>
        <p:spPr>
          <a:xfrm>
            <a:off x="2514600" y="3255879"/>
            <a:ext cx="609600" cy="369332"/>
          </a:xfrm>
          <a:prstGeom prst="rect">
            <a:avLst/>
          </a:prstGeom>
          <a:noFill/>
        </p:spPr>
        <p:txBody>
          <a:bodyPr wrap="square" rtlCol="0">
            <a:spAutoFit/>
          </a:bodyPr>
          <a:lstStyle/>
          <a:p>
            <a:r>
              <a:rPr lang="en-US" dirty="0"/>
              <a:t>5</a:t>
            </a:r>
            <a:r>
              <a:rPr lang="en-US" dirty="0" smtClean="0"/>
              <a:t> M</a:t>
            </a:r>
            <a:endParaRPr lang="en-US" dirty="0"/>
          </a:p>
        </p:txBody>
      </p:sp>
      <p:sp>
        <p:nvSpPr>
          <p:cNvPr id="10" name="TextBox 9"/>
          <p:cNvSpPr txBox="1"/>
          <p:nvPr/>
        </p:nvSpPr>
        <p:spPr>
          <a:xfrm>
            <a:off x="2507673" y="457077"/>
            <a:ext cx="609600" cy="369332"/>
          </a:xfrm>
          <a:prstGeom prst="rect">
            <a:avLst/>
          </a:prstGeom>
          <a:noFill/>
        </p:spPr>
        <p:txBody>
          <a:bodyPr wrap="square" rtlCol="0">
            <a:spAutoFit/>
          </a:bodyPr>
          <a:lstStyle/>
          <a:p>
            <a:r>
              <a:rPr lang="en-US" dirty="0"/>
              <a:t>6</a:t>
            </a:r>
            <a:r>
              <a:rPr lang="en-US" dirty="0" smtClean="0"/>
              <a:t> M</a:t>
            </a:r>
            <a:endParaRPr lang="en-US"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791200" y="2057400"/>
            <a:ext cx="685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3, 4, 5, and 6  months.</a:t>
            </a:r>
            <a:endParaRPr lang="en-US" dirty="0"/>
          </a:p>
        </p:txBody>
      </p:sp>
      <p:sp>
        <p:nvSpPr>
          <p:cNvPr id="6" name="Rectangle 5"/>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867400" y="3276600"/>
            <a:ext cx="609600" cy="369332"/>
          </a:xfrm>
          <a:prstGeom prst="rect">
            <a:avLst/>
          </a:prstGeom>
          <a:noFill/>
        </p:spPr>
        <p:txBody>
          <a:bodyPr wrap="square" rtlCol="0">
            <a:spAutoFit/>
          </a:bodyPr>
          <a:lstStyle/>
          <a:p>
            <a:r>
              <a:rPr lang="en-US" dirty="0" smtClean="0"/>
              <a:t>3 M</a:t>
            </a:r>
            <a:endParaRPr lang="en-US" dirty="0"/>
          </a:p>
        </p:txBody>
      </p:sp>
      <p:sp>
        <p:nvSpPr>
          <p:cNvPr id="19" name="TextBox 18"/>
          <p:cNvSpPr txBox="1"/>
          <p:nvPr/>
        </p:nvSpPr>
        <p:spPr>
          <a:xfrm>
            <a:off x="5791200" y="488084"/>
            <a:ext cx="609600" cy="369332"/>
          </a:xfrm>
          <a:prstGeom prst="rect">
            <a:avLst/>
          </a:prstGeom>
          <a:noFill/>
        </p:spPr>
        <p:txBody>
          <a:bodyPr wrap="square" rtlCol="0">
            <a:spAutoFit/>
          </a:bodyPr>
          <a:lstStyle/>
          <a:p>
            <a:r>
              <a:rPr lang="en-US" dirty="0"/>
              <a:t>4</a:t>
            </a:r>
            <a:r>
              <a:rPr lang="en-US" dirty="0" smtClean="0"/>
              <a:t> M</a:t>
            </a:r>
            <a:endParaRPr lang="en-US" dirty="0"/>
          </a:p>
        </p:txBody>
      </p:sp>
      <p:sp>
        <p:nvSpPr>
          <p:cNvPr id="20" name="TextBox 19"/>
          <p:cNvSpPr txBox="1"/>
          <p:nvPr/>
        </p:nvSpPr>
        <p:spPr>
          <a:xfrm>
            <a:off x="2362200" y="3244334"/>
            <a:ext cx="762000" cy="369332"/>
          </a:xfrm>
          <a:prstGeom prst="rect">
            <a:avLst/>
          </a:prstGeom>
          <a:noFill/>
        </p:spPr>
        <p:txBody>
          <a:bodyPr wrap="square" rtlCol="0">
            <a:spAutoFit/>
          </a:bodyPr>
          <a:lstStyle/>
          <a:p>
            <a:r>
              <a:rPr lang="en-US" smtClean="0"/>
              <a:t> </a:t>
            </a:r>
            <a:r>
              <a:rPr lang="en-US" dirty="0"/>
              <a:t>5</a:t>
            </a:r>
            <a:r>
              <a:rPr lang="en-US" smtClean="0"/>
              <a:t> </a:t>
            </a:r>
            <a:r>
              <a:rPr lang="en-US" dirty="0" smtClean="0"/>
              <a:t>M</a:t>
            </a:r>
            <a:endParaRPr lang="en-US" dirty="0"/>
          </a:p>
        </p:txBody>
      </p:sp>
      <p:sp>
        <p:nvSpPr>
          <p:cNvPr id="22" name="TextBox 21"/>
          <p:cNvSpPr txBox="1"/>
          <p:nvPr/>
        </p:nvSpPr>
        <p:spPr>
          <a:xfrm>
            <a:off x="2514600" y="508866"/>
            <a:ext cx="609600" cy="369332"/>
          </a:xfrm>
          <a:prstGeom prst="rect">
            <a:avLst/>
          </a:prstGeom>
          <a:noFill/>
        </p:spPr>
        <p:txBody>
          <a:bodyPr wrap="square" rtlCol="0">
            <a:spAutoFit/>
          </a:bodyPr>
          <a:lstStyle/>
          <a:p>
            <a:r>
              <a:rPr lang="en-US" dirty="0"/>
              <a:t>6</a:t>
            </a:r>
            <a:r>
              <a:rPr lang="en-US" dirty="0" smtClean="0"/>
              <a:t> M</a:t>
            </a:r>
            <a:endParaRPr lang="en-US" dirty="0"/>
          </a:p>
        </p:txBody>
      </p:sp>
      <p:sp>
        <p:nvSpPr>
          <p:cNvPr id="4" name="TextBox 3"/>
          <p:cNvSpPr txBox="1"/>
          <p:nvPr/>
        </p:nvSpPr>
        <p:spPr>
          <a:xfrm>
            <a:off x="3276600" y="6324600"/>
            <a:ext cx="5257800" cy="584775"/>
          </a:xfrm>
          <a:prstGeom prst="rect">
            <a:avLst/>
          </a:prstGeom>
          <a:noFill/>
        </p:spPr>
        <p:txBody>
          <a:bodyPr wrap="square" rtlCol="0">
            <a:spAutoFit/>
          </a:bodyPr>
          <a:lstStyle/>
          <a:p>
            <a:r>
              <a:rPr lang="en-US" sz="1600" u="sng" dirty="0" smtClean="0"/>
              <a:t>“Need to keep an eye for possible developing drought here and in general along the Gulf coast.”</a:t>
            </a:r>
            <a:endParaRPr lang="en-US" sz="1600" u="sng" dirty="0"/>
          </a:p>
        </p:txBody>
      </p:sp>
      <p:sp>
        <p:nvSpPr>
          <p:cNvPr id="21" name="Rectangle 20"/>
          <p:cNvSpPr/>
          <p:nvPr/>
        </p:nvSpPr>
        <p:spPr>
          <a:xfrm rot="20680975">
            <a:off x="6268669" y="5107207"/>
            <a:ext cx="622486" cy="2371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38200" y="6372225"/>
            <a:ext cx="2438400" cy="307777"/>
          </a:xfrm>
          <a:prstGeom prst="rect">
            <a:avLst/>
          </a:prstGeom>
          <a:noFill/>
        </p:spPr>
        <p:txBody>
          <a:bodyPr wrap="square" rtlCol="0">
            <a:spAutoFit/>
          </a:bodyPr>
          <a:lstStyle/>
          <a:p>
            <a:r>
              <a:rPr lang="en-US" sz="1400" dirty="0" smtClean="0"/>
              <a:t>I made this remark last month:</a:t>
            </a:r>
            <a:endParaRPr lang="en-US" sz="1400" dirty="0"/>
          </a:p>
        </p:txBody>
      </p:sp>
      <p:sp>
        <p:nvSpPr>
          <p:cNvPr id="13" name="TextBox 12"/>
          <p:cNvSpPr txBox="1"/>
          <p:nvPr/>
        </p:nvSpPr>
        <p:spPr>
          <a:xfrm>
            <a:off x="7775575" y="3048000"/>
            <a:ext cx="1368425" cy="1815882"/>
          </a:xfrm>
          <a:prstGeom prst="rect">
            <a:avLst/>
          </a:prstGeom>
          <a:noFill/>
        </p:spPr>
        <p:txBody>
          <a:bodyPr wrap="square" rtlCol="0">
            <a:spAutoFit/>
          </a:bodyPr>
          <a:lstStyle/>
          <a:p>
            <a:r>
              <a:rPr lang="en-US" sz="1400" u="sng" dirty="0" smtClean="0">
                <a:solidFill>
                  <a:srgbClr val="FF0000"/>
                </a:solidFill>
              </a:rPr>
              <a:t>Recall:</a:t>
            </a:r>
            <a:endParaRPr lang="en-US" sz="1400" u="sng" dirty="0" smtClean="0">
              <a:solidFill>
                <a:srgbClr val="FF0000"/>
              </a:solidFill>
            </a:endParaRPr>
          </a:p>
          <a:p>
            <a:r>
              <a:rPr lang="en-US" sz="1400" dirty="0" smtClean="0"/>
              <a:t>In </a:t>
            </a:r>
            <a:r>
              <a:rPr lang="en-US" sz="1400" dirty="0" smtClean="0"/>
              <a:t>2017, the  </a:t>
            </a:r>
            <a:r>
              <a:rPr lang="en-US" sz="1400" dirty="0" smtClean="0"/>
              <a:t>Northern </a:t>
            </a:r>
            <a:r>
              <a:rPr lang="en-US" sz="1400" dirty="0" smtClean="0"/>
              <a:t>Great Plains </a:t>
            </a:r>
            <a:r>
              <a:rPr lang="en-US" sz="1400" dirty="0" smtClean="0"/>
              <a:t>Drought here started with similar deficits at about this time. </a:t>
            </a:r>
            <a:endParaRPr lang="en-US" sz="1400" dirty="0"/>
          </a:p>
        </p:txBody>
      </p:sp>
      <p:cxnSp>
        <p:nvCxnSpPr>
          <p:cNvPr id="23" name="Straight Arrow Connector 22"/>
          <p:cNvCxnSpPr/>
          <p:nvPr/>
        </p:nvCxnSpPr>
        <p:spPr>
          <a:xfrm flipH="1">
            <a:off x="5562600" y="2514600"/>
            <a:ext cx="2286000" cy="1600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848600" y="1600200"/>
            <a:ext cx="1219200" cy="1169551"/>
          </a:xfrm>
          <a:prstGeom prst="rect">
            <a:avLst/>
          </a:prstGeom>
          <a:noFill/>
        </p:spPr>
        <p:txBody>
          <a:bodyPr wrap="square" rtlCol="0">
            <a:spAutoFit/>
          </a:bodyPr>
          <a:lstStyle/>
          <a:p>
            <a:r>
              <a:rPr lang="en-US" sz="1400" dirty="0" err="1" smtClean="0"/>
              <a:t>Precip</a:t>
            </a:r>
            <a:r>
              <a:rPr lang="en-US" sz="1400" dirty="0" smtClean="0"/>
              <a:t>.</a:t>
            </a:r>
            <a:r>
              <a:rPr lang="en-US" sz="1400" dirty="0" smtClean="0"/>
              <a:t> deficits here complicated by data issues!</a:t>
            </a:r>
            <a:endParaRPr lang="en-US" sz="1400" dirty="0"/>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4800600" y="1828562"/>
            <a:ext cx="533400" cy="60983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8</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a:t>
            </a:r>
            <a:r>
              <a:rPr lang="en-US" dirty="0" smtClean="0"/>
              <a:t> during last 9 months, 1 yr, 1.5yrs, &amp; 2 yrs.</a:t>
            </a:r>
            <a:endParaRPr lang="en-US" dirty="0"/>
          </a:p>
        </p:txBody>
      </p:sp>
      <p:sp>
        <p:nvSpPr>
          <p:cNvPr id="3" name="TextBox 2"/>
          <p:cNvSpPr txBox="1"/>
          <p:nvPr/>
        </p:nvSpPr>
        <p:spPr>
          <a:xfrm>
            <a:off x="7647709" y="3962400"/>
            <a:ext cx="1447800" cy="2246769"/>
          </a:xfrm>
          <a:prstGeom prst="rect">
            <a:avLst/>
          </a:prstGeom>
          <a:noFill/>
        </p:spPr>
        <p:txBody>
          <a:bodyPr wrap="square" rtlCol="0">
            <a:spAutoFit/>
          </a:bodyPr>
          <a:lstStyle/>
          <a:p>
            <a:r>
              <a:rPr lang="en-US" sz="1400" dirty="0" smtClean="0"/>
              <a:t>Long term rainfall deficits &gt;1 year still exist in the southwest.</a:t>
            </a:r>
          </a:p>
          <a:p>
            <a:r>
              <a:rPr lang="en-US" sz="1400" dirty="0" smtClean="0"/>
              <a:t>Does this really matter or not? Since it does not matter much  to Drought Monitor!!</a:t>
            </a:r>
            <a:endParaRPr lang="en-US" sz="1400" u="sng" dirty="0" smtClean="0"/>
          </a:p>
        </p:txBody>
      </p:sp>
      <p:sp>
        <p:nvSpPr>
          <p:cNvPr id="6" name="Rectangle 5"/>
          <p:cNvSpPr/>
          <p:nvPr/>
        </p:nvSpPr>
        <p:spPr>
          <a:xfrm>
            <a:off x="29718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04800" y="1676400"/>
            <a:ext cx="1257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a:t>9</a:t>
            </a:r>
            <a:r>
              <a:rPr lang="en-US" dirty="0" smtClean="0"/>
              <a:t> M</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1</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smtClean="0"/>
              <a:t>1. Y</a:t>
            </a:r>
            <a:endParaRPr lang="en-US" dirty="0"/>
          </a:p>
        </p:txBody>
      </p:sp>
      <p:sp>
        <p:nvSpPr>
          <p:cNvPr id="13" name="TextBox 12"/>
          <p:cNvSpPr txBox="1"/>
          <p:nvPr/>
        </p:nvSpPr>
        <p:spPr>
          <a:xfrm>
            <a:off x="1907309" y="445532"/>
            <a:ext cx="609600" cy="369332"/>
          </a:xfrm>
          <a:prstGeom prst="rect">
            <a:avLst/>
          </a:prstGeom>
          <a:noFill/>
        </p:spPr>
        <p:txBody>
          <a:bodyPr wrap="square" rtlCol="0">
            <a:spAutoFit/>
          </a:bodyPr>
          <a:lstStyle/>
          <a:p>
            <a:r>
              <a:rPr lang="en-US" dirty="0" smtClean="0"/>
              <a:t>2 Y</a:t>
            </a:r>
            <a:endParaRPr lang="en-US" dirty="0"/>
          </a:p>
        </p:txBody>
      </p:sp>
      <p:sp>
        <p:nvSpPr>
          <p:cNvPr id="17" name="Rounded Rectangle 16"/>
          <p:cNvSpPr/>
          <p:nvPr/>
        </p:nvSpPr>
        <p:spPr>
          <a:xfrm>
            <a:off x="762000" y="4495800"/>
            <a:ext cx="990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1143000" y="76200"/>
            <a:ext cx="6705600" cy="369332"/>
          </a:xfrm>
          <a:prstGeom prst="rect">
            <a:avLst/>
          </a:prstGeom>
          <a:noFill/>
        </p:spPr>
        <p:txBody>
          <a:bodyPr wrap="square" rtlCol="0">
            <a:spAutoFit/>
          </a:bodyPr>
          <a:lstStyle/>
          <a:p>
            <a:r>
              <a:rPr lang="en-US" dirty="0" smtClean="0"/>
              <a:t>Total precipitation </a:t>
            </a:r>
            <a:r>
              <a:rPr lang="en-US" b="1" dirty="0" smtClean="0"/>
              <a:t>Percent </a:t>
            </a:r>
            <a:r>
              <a:rPr lang="en-US" dirty="0" smtClean="0"/>
              <a:t>during last 2 </a:t>
            </a:r>
            <a:r>
              <a:rPr lang="en-US" dirty="0" err="1" smtClean="0"/>
              <a:t>yrs</a:t>
            </a:r>
            <a:r>
              <a:rPr lang="en-US" dirty="0" smtClean="0"/>
              <a:t>, 3 </a:t>
            </a:r>
            <a:r>
              <a:rPr lang="en-US" dirty="0" err="1" smtClean="0"/>
              <a:t>yrs</a:t>
            </a:r>
            <a:r>
              <a:rPr lang="en-US" dirty="0" smtClean="0"/>
              <a:t>, 4 </a:t>
            </a:r>
            <a:r>
              <a:rPr lang="en-US" dirty="0" err="1" smtClean="0"/>
              <a:t>yrs</a:t>
            </a:r>
            <a:r>
              <a:rPr lang="en-US" dirty="0" smtClean="0"/>
              <a:t>, &amp; 5 yrs.</a:t>
            </a:r>
            <a:endParaRPr lang="en-US" dirty="0"/>
          </a:p>
        </p:txBody>
      </p:sp>
      <p:sp>
        <p:nvSpPr>
          <p:cNvPr id="3" name="TextBox 2"/>
          <p:cNvSpPr txBox="1"/>
          <p:nvPr/>
        </p:nvSpPr>
        <p:spPr>
          <a:xfrm>
            <a:off x="7647709" y="1143000"/>
            <a:ext cx="1447800" cy="4001095"/>
          </a:xfrm>
          <a:prstGeom prst="rect">
            <a:avLst/>
          </a:prstGeom>
          <a:noFill/>
        </p:spPr>
        <p:txBody>
          <a:bodyPr wrap="square" rtlCol="0">
            <a:spAutoFit/>
          </a:bodyPr>
          <a:lstStyle/>
          <a:p>
            <a:r>
              <a:rPr lang="en-US" sz="1600" dirty="0" smtClean="0"/>
              <a:t>Still longer term rainfall deficit variability in play?  Especially in the southwest!</a:t>
            </a:r>
          </a:p>
          <a:p>
            <a:endParaRPr lang="en-US" sz="1600" dirty="0"/>
          </a:p>
          <a:p>
            <a:r>
              <a:rPr lang="en-US" sz="1600" dirty="0" smtClean="0"/>
              <a:t>Will these deficits ever go away, OR is these part of the new norm??</a:t>
            </a:r>
          </a:p>
          <a:p>
            <a:endParaRPr lang="en-US" sz="1600" dirty="0"/>
          </a:p>
          <a:p>
            <a:endParaRPr lang="en-US" sz="1400" dirty="0"/>
          </a:p>
        </p:txBody>
      </p:sp>
      <p:sp>
        <p:nvSpPr>
          <p:cNvPr id="6" name="Rectangle 5"/>
          <p:cNvSpPr/>
          <p:nvPr/>
        </p:nvSpPr>
        <p:spPr>
          <a:xfrm>
            <a:off x="2971800" y="76201"/>
            <a:ext cx="838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4343400" y="4419600"/>
            <a:ext cx="9144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343400" y="1641906"/>
            <a:ext cx="9144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23900" y="1676400"/>
            <a:ext cx="876300" cy="8726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486400" y="3276600"/>
            <a:ext cx="609600" cy="369332"/>
          </a:xfrm>
          <a:prstGeom prst="rect">
            <a:avLst/>
          </a:prstGeom>
          <a:noFill/>
        </p:spPr>
        <p:txBody>
          <a:bodyPr wrap="square" rtlCol="0">
            <a:spAutoFit/>
          </a:bodyPr>
          <a:lstStyle/>
          <a:p>
            <a:r>
              <a:rPr lang="en-US" dirty="0" smtClean="0"/>
              <a:t>2 Y</a:t>
            </a:r>
            <a:endParaRPr lang="en-US" dirty="0"/>
          </a:p>
        </p:txBody>
      </p:sp>
      <p:sp>
        <p:nvSpPr>
          <p:cNvPr id="11" name="TextBox 10"/>
          <p:cNvSpPr txBox="1"/>
          <p:nvPr/>
        </p:nvSpPr>
        <p:spPr>
          <a:xfrm>
            <a:off x="5340927" y="485775"/>
            <a:ext cx="609600" cy="369332"/>
          </a:xfrm>
          <a:prstGeom prst="rect">
            <a:avLst/>
          </a:prstGeom>
          <a:noFill/>
        </p:spPr>
        <p:txBody>
          <a:bodyPr wrap="square" rtlCol="0">
            <a:spAutoFit/>
          </a:bodyPr>
          <a:lstStyle/>
          <a:p>
            <a:r>
              <a:rPr lang="en-US" dirty="0"/>
              <a:t>3</a:t>
            </a:r>
            <a:r>
              <a:rPr lang="en-US" dirty="0" smtClean="0"/>
              <a:t> Y</a:t>
            </a:r>
            <a:endParaRPr lang="en-US" dirty="0"/>
          </a:p>
        </p:txBody>
      </p:sp>
      <p:sp>
        <p:nvSpPr>
          <p:cNvPr id="12" name="TextBox 11"/>
          <p:cNvSpPr txBox="1"/>
          <p:nvPr/>
        </p:nvSpPr>
        <p:spPr>
          <a:xfrm>
            <a:off x="1752600" y="3235880"/>
            <a:ext cx="762000" cy="369332"/>
          </a:xfrm>
          <a:prstGeom prst="rect">
            <a:avLst/>
          </a:prstGeom>
          <a:noFill/>
        </p:spPr>
        <p:txBody>
          <a:bodyPr wrap="square" rtlCol="0">
            <a:spAutoFit/>
          </a:bodyPr>
          <a:lstStyle/>
          <a:p>
            <a:r>
              <a:rPr lang="en-US" dirty="0"/>
              <a:t>4</a:t>
            </a:r>
            <a:r>
              <a:rPr lang="en-US" dirty="0" smtClean="0"/>
              <a:t> Y</a:t>
            </a:r>
            <a:endParaRPr lang="en-US" dirty="0"/>
          </a:p>
        </p:txBody>
      </p:sp>
      <p:sp>
        <p:nvSpPr>
          <p:cNvPr id="13" name="TextBox 12"/>
          <p:cNvSpPr txBox="1"/>
          <p:nvPr/>
        </p:nvSpPr>
        <p:spPr>
          <a:xfrm>
            <a:off x="1907309" y="545068"/>
            <a:ext cx="609600" cy="369332"/>
          </a:xfrm>
          <a:prstGeom prst="rect">
            <a:avLst/>
          </a:prstGeom>
          <a:noFill/>
        </p:spPr>
        <p:txBody>
          <a:bodyPr wrap="square" rtlCol="0">
            <a:spAutoFit/>
          </a:bodyPr>
          <a:lstStyle/>
          <a:p>
            <a:r>
              <a:rPr lang="en-US" dirty="0"/>
              <a:t>5</a:t>
            </a:r>
            <a:r>
              <a:rPr lang="en-US" dirty="0" smtClean="0"/>
              <a:t> Y</a:t>
            </a:r>
            <a:endParaRPr lang="en-US" dirty="0"/>
          </a:p>
        </p:txBody>
      </p:sp>
      <p:sp>
        <p:nvSpPr>
          <p:cNvPr id="17" name="Rounded Rectangle 16"/>
          <p:cNvSpPr/>
          <p:nvPr/>
        </p:nvSpPr>
        <p:spPr>
          <a:xfrm>
            <a:off x="609600" y="4495800"/>
            <a:ext cx="8763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49848</TotalTime>
  <Words>1747</Words>
  <Application>Microsoft Office PowerPoint</Application>
  <PresentationFormat>On-screen Show (4:3)</PresentationFormat>
  <Paragraphs>242</Paragraphs>
  <Slides>33</Slides>
  <Notes>3</Notes>
  <HiddenSlides>3</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Default Design</vt:lpstr>
      <vt:lpstr>Office Theme</vt:lpstr>
      <vt:lpstr>Drought  Outlook  Support Briefing (formerly Drought Outlook Discussion)      May 2019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 NMME     T &amp; P EnsMean forecasts</vt:lpstr>
      <vt:lpstr>The agreement/uncertainty  among the diff. NMME models’ forecasts (middle and bottom panels)  for Jun-Jul-Aug Precipitation!!!  </vt:lpstr>
      <vt:lpstr>PowerPoint Presentation</vt:lpstr>
      <vt:lpstr>PowerPoint Presentation</vt:lpstr>
      <vt:lpstr>PowerPoint Presentation</vt:lpstr>
      <vt:lpstr>PowerPoint Presentation</vt:lpstr>
      <vt:lpstr>Monthly Drought Tendency in Probability</vt:lpstr>
      <vt:lpstr>Summary</vt:lpstr>
      <vt:lpstr>PowerPoint Presentation</vt:lpstr>
      <vt:lpstr>Miscellaneous maps</vt:lpstr>
    </vt:vector>
  </TitlesOfParts>
  <Company>CPC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5219</cp:revision>
  <cp:lastPrinted>2014-07-10T13:24:01Z</cp:lastPrinted>
  <dcterms:created xsi:type="dcterms:W3CDTF">2008-10-04T17:35:30Z</dcterms:created>
  <dcterms:modified xsi:type="dcterms:W3CDTF">2019-05-14T03:58:47Z</dcterms:modified>
</cp:coreProperties>
</file>