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808" r:id="rId2"/>
    <p:sldId id="824" r:id="rId3"/>
    <p:sldId id="911" r:id="rId4"/>
    <p:sldId id="896" r:id="rId5"/>
    <p:sldId id="894" r:id="rId6"/>
    <p:sldId id="850" r:id="rId7"/>
    <p:sldId id="868" r:id="rId8"/>
    <p:sldId id="867" r:id="rId9"/>
    <p:sldId id="893" r:id="rId10"/>
    <p:sldId id="833" r:id="rId11"/>
    <p:sldId id="891" r:id="rId12"/>
    <p:sldId id="892" r:id="rId13"/>
    <p:sldId id="900" r:id="rId14"/>
    <p:sldId id="936" r:id="rId15"/>
    <p:sldId id="937" r:id="rId16"/>
    <p:sldId id="881" r:id="rId17"/>
    <p:sldId id="889" r:id="rId18"/>
    <p:sldId id="757" r:id="rId19"/>
    <p:sldId id="922" r:id="rId20"/>
    <p:sldId id="928" r:id="rId21"/>
    <p:sldId id="796" r:id="rId22"/>
    <p:sldId id="795" r:id="rId23"/>
    <p:sldId id="938" r:id="rId24"/>
    <p:sldId id="890" r:id="rId25"/>
    <p:sldId id="790" r:id="rId26"/>
    <p:sldId id="878" r:id="rId27"/>
    <p:sldId id="804" r:id="rId28"/>
    <p:sldId id="877" r:id="rId29"/>
    <p:sldId id="728" r:id="rId30"/>
    <p:sldId id="935" r:id="rId31"/>
    <p:sldId id="926" r:id="rId32"/>
    <p:sldId id="927" r:id="rId33"/>
    <p:sldId id="270" r:id="rId34"/>
    <p:sldId id="915" r:id="rId35"/>
    <p:sldId id="888" r:id="rId36"/>
    <p:sldId id="933" r:id="rId37"/>
    <p:sldId id="883" r:id="rId38"/>
    <p:sldId id="918" r:id="rId39"/>
  </p:sldIdLst>
  <p:sldSz cx="9144000" cy="6858000" type="screen4x3"/>
  <p:notesSz cx="6973888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6600CC"/>
    <a:srgbClr val="FF0000"/>
    <a:srgbClr val="9A7500"/>
    <a:srgbClr val="C89800"/>
    <a:srgbClr val="FA5236"/>
    <a:srgbClr val="FF6600"/>
    <a:srgbClr val="33CC33"/>
    <a:srgbClr val="FF33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3" autoAdjust="0"/>
    <p:restoredTop sz="99240" autoAdjust="0"/>
  </p:normalViewPr>
  <p:slideViewPr>
    <p:cSldViewPr>
      <p:cViewPr>
        <p:scale>
          <a:sx n="107" d="100"/>
          <a:sy n="107" d="100"/>
        </p:scale>
        <p:origin x="-510" y="-66"/>
      </p:cViewPr>
      <p:guideLst>
        <p:guide orient="horz" pos="2160"/>
        <p:guide pos="2880"/>
        <p:guide pos="4032"/>
      </p:guideLst>
    </p:cSldViewPr>
  </p:slideViewPr>
  <p:outlineViewPr>
    <p:cViewPr>
      <p:scale>
        <a:sx n="33" d="100"/>
        <a:sy n="33" d="100"/>
      </p:scale>
      <p:origin x="0" y="10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49700" y="0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525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49700" y="8772525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5AD8626-43C5-4215-8F35-79BDB0FB1B6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45473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9700" y="0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2150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387850"/>
            <a:ext cx="5576888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525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9700" y="8772525"/>
            <a:ext cx="302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15" tIns="46308" rIns="92615" bIns="4630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A9D7AB7-0FE4-445A-9AF2-F9DD9B52BCC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8638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8188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50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90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4470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019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591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163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735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ECE7C0-357D-409A-9736-D9A7C2F9FFF9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65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9D7AB7-0FE4-445A-9AF2-F9DD9B52BCC7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4388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8188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50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90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4470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019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591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163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735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CDC992-9B04-4B3C-9775-9164413CD346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7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8188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50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90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4470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019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591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163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735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CDC992-9B04-4B3C-9775-9164413CD346}" type="slidenum">
              <a:rPr lang="en-US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873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9D7AB7-0FE4-445A-9AF2-F9DD9B52BCC7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560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9D7AB7-0FE4-445A-9AF2-F9DD9B52BCC7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85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9D7AB7-0FE4-445A-9AF2-F9DD9B52BCC7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85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9D7AB7-0FE4-445A-9AF2-F9DD9B52BCC7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9916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 sz="1400" dirty="0">
              <a:solidFill>
                <a:schemeClr val="bg1"/>
              </a:solidFill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8188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50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90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44700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019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591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163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735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66EA24-FB5B-46D5-A437-4673547F038B}" type="slidenum">
              <a:rPr lang="en-US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414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00264-1B0F-48C6-8964-4388B98BCFE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1103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919DD-061A-4623-9C7A-7D27F2C844E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1348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7AB33-9E34-4786-9A3D-9F4EE920AD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5016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86DE8-CFDF-43AB-A7EC-3A8F9C6C86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6372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1C717-AF7A-4DC6-90D4-030E1A716A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126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E0D3C-8256-4EA7-BFE5-8DF99AFBBE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737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DA51B-2321-4810-ABB0-4765176932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2384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B903C-6276-4F06-A5EC-DFC252AA81D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3477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673A3-D23C-4AA9-AB23-B9B18371E1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294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E6F54-AF8E-4402-A609-77EC9D9F025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119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E659A-E67D-4F73-9E46-0170127DE6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6739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D35B7-164B-4BDA-8435-F6440E9845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011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2431D-2E5C-46B2-9509-A0241DEFE45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6327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9E0FE-6A37-4A00-BEA5-D63014F796D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798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32BB3597-7D40-4CC9-A4E8-06D4EFD7F8B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cep.noaa.gov/products/Drough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https://www.nrcs.usda.gov/wps/portal/wcc/" TargetMode="Externa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gif"/><Relationship Id="rId4" Type="http://schemas.openxmlformats.org/officeDocument/2006/relationships/image" Target="../media/image73.png"/><Relationship Id="rId9" Type="http://schemas.openxmlformats.org/officeDocument/2006/relationships/image" Target="../media/image7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Drought/briefing_prcp.s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Drought/briefing_prcp.s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Drought/briefing_prcp.s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Drought/briefing_prcp.s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c.ncep.noaa.gov/products/Drought/briefing_prcp.s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8610600" cy="1851025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Drought  Outlook  Support Briefing</a:t>
            </a:r>
            <a:br>
              <a:rPr lang="en-US" altLang="en-US" sz="4000" dirty="0"/>
            </a:br>
            <a:r>
              <a:rPr lang="en-US" altLang="en-US" sz="1800" dirty="0"/>
              <a:t/>
            </a:r>
            <a:br>
              <a:rPr lang="en-US" altLang="en-US" sz="1800" dirty="0"/>
            </a:br>
            <a:r>
              <a:rPr lang="en-US" altLang="en-US" sz="4000" dirty="0"/>
              <a:t> </a:t>
            </a:r>
            <a:r>
              <a:rPr lang="en-US" altLang="en-US" sz="4000" dirty="0" smtClean="0"/>
              <a:t>May 2020 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endParaRPr lang="en-US" altLang="en-US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200400"/>
            <a:ext cx="8229600" cy="2057400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Climate Prediction Center/NCEP/NOAA</a:t>
            </a:r>
          </a:p>
          <a:p>
            <a:pPr eaLnBrk="1" hangingPunct="1"/>
            <a:r>
              <a:rPr lang="en-US" altLang="en-US" sz="2800" dirty="0">
                <a:hlinkClick r:id="rId3"/>
              </a:rPr>
              <a:t>http://www.cpc.ncep.noaa.gov/products/Drought</a:t>
            </a:r>
            <a:endParaRPr lang="en-US" altLang="en-US" sz="2800" dirty="0"/>
          </a:p>
        </p:txBody>
      </p:sp>
      <p:sp>
        <p:nvSpPr>
          <p:cNvPr id="2052" name="TextBox 1"/>
          <p:cNvSpPr txBox="1">
            <a:spLocks noChangeArrowheads="1"/>
          </p:cNvSpPr>
          <p:nvPr/>
        </p:nvSpPr>
        <p:spPr bwMode="auto">
          <a:xfrm>
            <a:off x="2743200" y="5638800"/>
            <a:ext cx="373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Phone: 1-877-680-3341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</a:rPr>
              <a:t>Pwd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</a:rPr>
              <a:t>:    858747#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5275"/>
            <a:ext cx="85725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304800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-2977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Rainy (3-month)Season across the US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700337"/>
            <a:ext cx="13430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743200" y="3586163"/>
            <a:ext cx="2590800" cy="159543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848600" y="4419600"/>
            <a:ext cx="1295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East  vs  West</a:t>
            </a:r>
            <a:r>
              <a:rPr lang="en-US" sz="1400" dirty="0" smtClean="0"/>
              <a:t>!</a:t>
            </a:r>
          </a:p>
          <a:p>
            <a:endParaRPr lang="en-US" sz="1400" dirty="0"/>
          </a:p>
          <a:p>
            <a:r>
              <a:rPr lang="en-US" sz="1400" dirty="0" smtClean="0"/>
              <a:t>Overall, more white space in the east -&gt; distributed rainfall season (except ~FL).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75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"/>
            <a:ext cx="9153728" cy="6857999"/>
            <a:chOff x="0" y="1"/>
            <a:chExt cx="9153728" cy="6857999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2666999" cy="1666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66876"/>
              <a:ext cx="2667000" cy="174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411167"/>
              <a:ext cx="2666999" cy="1645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057132"/>
              <a:ext cx="2666999" cy="1800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516" y="1"/>
              <a:ext cx="2749686" cy="1666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1666876"/>
              <a:ext cx="2743200" cy="1744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3429000"/>
              <a:ext cx="27432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5046376"/>
              <a:ext cx="2743200" cy="1811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2" y="1"/>
              <a:ext cx="2666998" cy="1705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2" y="1666877"/>
              <a:ext cx="2666997" cy="177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1" y="3429000"/>
              <a:ext cx="2743198" cy="1628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5029200"/>
              <a:ext cx="27432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2840621"/>
              <a:ext cx="1305128" cy="610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305800" y="6488668"/>
              <a:ext cx="838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Adapted from Rich Tinker.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305800" y="6488668"/>
              <a:ext cx="838200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673485" y="1676400"/>
            <a:ext cx="2736715" cy="17347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67000" y="5038724"/>
            <a:ext cx="2743200" cy="18192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73485" y="3429000"/>
            <a:ext cx="2736715" cy="16173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219200" y="2057400"/>
            <a:ext cx="243840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6200" y="2514600"/>
            <a:ext cx="274320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09600" y="6324600"/>
            <a:ext cx="281940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153400" y="4038600"/>
            <a:ext cx="99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*********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EAST vs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CTR/WEST 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Behavior in Drought is loosely tied to rainfall </a:t>
            </a:r>
            <a:r>
              <a:rPr lang="en-US" sz="1200" b="1" dirty="0" err="1" smtClean="0">
                <a:solidFill>
                  <a:srgbClr val="FF0000"/>
                </a:solidFill>
              </a:rPr>
              <a:t>climo</a:t>
            </a:r>
            <a:r>
              <a:rPr lang="en-US" sz="1200" b="1" dirty="0" smtClean="0">
                <a:solidFill>
                  <a:srgbClr val="FF0000"/>
                </a:solidFill>
              </a:rPr>
              <a:t>!!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*********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8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1730" y="76200"/>
            <a:ext cx="9098470" cy="6858000"/>
            <a:chOff x="47625" y="0"/>
            <a:chExt cx="9098470" cy="6858000"/>
          </a:xfrm>
        </p:grpSpPr>
        <p:grpSp>
          <p:nvGrpSpPr>
            <p:cNvPr id="4" name="Group 3"/>
            <p:cNvGrpSpPr/>
            <p:nvPr/>
          </p:nvGrpSpPr>
          <p:grpSpPr>
            <a:xfrm>
              <a:off x="47625" y="5176364"/>
              <a:ext cx="2695575" cy="1681636"/>
              <a:chOff x="47625" y="5176364"/>
              <a:chExt cx="2695575" cy="1681636"/>
            </a:xfrm>
          </p:grpSpPr>
          <p:pic>
            <p:nvPicPr>
              <p:cNvPr id="42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25" y="5176364"/>
                <a:ext cx="2480311" cy="145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08" y="5297484"/>
                <a:ext cx="2658892" cy="1560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76199" y="0"/>
              <a:ext cx="9067801" cy="6827515"/>
              <a:chOff x="76199" y="0"/>
              <a:chExt cx="9067801" cy="682751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76202" y="1615439"/>
                <a:ext cx="2666998" cy="1778487"/>
                <a:chOff x="1" y="1615439"/>
                <a:chExt cx="2666999" cy="1795111"/>
              </a:xfrm>
            </p:grpSpPr>
            <p:pic>
              <p:nvPicPr>
                <p:cNvPr id="40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0" y="1615439"/>
                  <a:ext cx="2438400" cy="152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1769876"/>
                  <a:ext cx="2666999" cy="16406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" name="Group 8"/>
              <p:cNvGrpSpPr/>
              <p:nvPr/>
            </p:nvGrpSpPr>
            <p:grpSpPr>
              <a:xfrm>
                <a:off x="76202" y="3393926"/>
                <a:ext cx="2600323" cy="1787674"/>
                <a:chOff x="1" y="3393926"/>
                <a:chExt cx="2666999" cy="1863874"/>
              </a:xfrm>
            </p:grpSpPr>
            <p:pic>
              <p:nvPicPr>
                <p:cNvPr id="38" name="Picture 7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292" y="3581400"/>
                  <a:ext cx="2629708" cy="1676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6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3393926"/>
                  <a:ext cx="2514600" cy="1736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" name="Group 9"/>
              <p:cNvGrpSpPr/>
              <p:nvPr/>
            </p:nvGrpSpPr>
            <p:grpSpPr>
              <a:xfrm>
                <a:off x="76199" y="0"/>
                <a:ext cx="2667001" cy="1596189"/>
                <a:chOff x="-1" y="0"/>
                <a:chExt cx="2667001" cy="1596189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0" y="0"/>
                  <a:ext cx="2524125" cy="180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10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152400"/>
                  <a:ext cx="2667001" cy="14437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" name="Group 10"/>
              <p:cNvGrpSpPr/>
              <p:nvPr/>
            </p:nvGrpSpPr>
            <p:grpSpPr>
              <a:xfrm>
                <a:off x="2781301" y="1367"/>
                <a:ext cx="2628900" cy="1606037"/>
                <a:chOff x="2781301" y="1367"/>
                <a:chExt cx="2628900" cy="1606037"/>
              </a:xfrm>
            </p:grpSpPr>
            <p:pic>
              <p:nvPicPr>
                <p:cNvPr id="34" name="Picture 1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939" y="1367"/>
                  <a:ext cx="2481262" cy="1510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13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1301" y="152401"/>
                  <a:ext cx="2628900" cy="14550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2788394" y="1596189"/>
                <a:ext cx="2613933" cy="1756611"/>
                <a:chOff x="2788394" y="1596189"/>
                <a:chExt cx="2613933" cy="1756611"/>
              </a:xfrm>
            </p:grpSpPr>
            <p:pic>
              <p:nvPicPr>
                <p:cNvPr id="32" name="Picture 14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8394" y="1596189"/>
                  <a:ext cx="2529394" cy="144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15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04607" y="1740049"/>
                  <a:ext cx="2597720" cy="1612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3" name="Group 12"/>
              <p:cNvGrpSpPr/>
              <p:nvPr/>
            </p:nvGrpSpPr>
            <p:grpSpPr>
              <a:xfrm>
                <a:off x="2745295" y="3352800"/>
                <a:ext cx="2652988" cy="1857375"/>
                <a:chOff x="2745295" y="3352800"/>
                <a:chExt cx="2652988" cy="1857375"/>
              </a:xfrm>
            </p:grpSpPr>
            <p:pic>
              <p:nvPicPr>
                <p:cNvPr id="30" name="Picture 16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939" y="3352800"/>
                  <a:ext cx="2328861" cy="144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17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45295" y="3505200"/>
                  <a:ext cx="2652988" cy="1704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2792979" y="5181599"/>
                <a:ext cx="2693421" cy="1645916"/>
                <a:chOff x="2792979" y="5181599"/>
                <a:chExt cx="2693421" cy="1645916"/>
              </a:xfrm>
            </p:grpSpPr>
            <p:pic>
              <p:nvPicPr>
                <p:cNvPr id="28" name="Picture 18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9895" y="5181599"/>
                  <a:ext cx="2357893" cy="1332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19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92979" y="5288932"/>
                  <a:ext cx="2693421" cy="1538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5" name="Group 14"/>
              <p:cNvGrpSpPr/>
              <p:nvPr/>
            </p:nvGrpSpPr>
            <p:grpSpPr>
              <a:xfrm>
                <a:off x="5486400" y="10517"/>
                <a:ext cx="2590800" cy="1604051"/>
                <a:chOff x="5486400" y="10517"/>
                <a:chExt cx="2590800" cy="1604051"/>
              </a:xfrm>
            </p:grpSpPr>
            <p:pic>
              <p:nvPicPr>
                <p:cNvPr id="26" name="Picture 20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8800" y="10517"/>
                  <a:ext cx="2369512" cy="1327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21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400" y="180975"/>
                  <a:ext cx="2590800" cy="14335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5448299" y="1600065"/>
                <a:ext cx="2628901" cy="1752735"/>
                <a:chOff x="5448299" y="1600065"/>
                <a:chExt cx="2628901" cy="1752735"/>
              </a:xfrm>
            </p:grpSpPr>
            <p:pic>
              <p:nvPicPr>
                <p:cNvPr id="24" name="Picture 22"/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55288" y="1600065"/>
                  <a:ext cx="2521912" cy="1399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23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48299" y="1752600"/>
                  <a:ext cx="2628901" cy="160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5412295" y="3352801"/>
                <a:ext cx="2663283" cy="1831645"/>
                <a:chOff x="5412295" y="3352801"/>
                <a:chExt cx="2663283" cy="1831645"/>
              </a:xfrm>
            </p:grpSpPr>
            <p:pic>
              <p:nvPicPr>
                <p:cNvPr id="22" name="Picture 24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400" y="3352801"/>
                  <a:ext cx="2589178" cy="133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5"/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2295" y="3473778"/>
                  <a:ext cx="2646016" cy="17106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" name="Group 17"/>
              <p:cNvGrpSpPr/>
              <p:nvPr/>
            </p:nvGrpSpPr>
            <p:grpSpPr>
              <a:xfrm>
                <a:off x="5486400" y="5161574"/>
                <a:ext cx="2649469" cy="1665940"/>
                <a:chOff x="5486400" y="5161574"/>
                <a:chExt cx="2649469" cy="1665940"/>
              </a:xfrm>
            </p:grpSpPr>
            <p:pic>
              <p:nvPicPr>
                <p:cNvPr id="20" name="Picture 26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38800" y="5161574"/>
                  <a:ext cx="2497069" cy="1390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27"/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400" y="5295899"/>
                  <a:ext cx="2649469" cy="1531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9" name="Picture 28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8600" y="2667000"/>
                <a:ext cx="1295400" cy="622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8305800" y="6477000"/>
              <a:ext cx="840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Adapted from</a:t>
              </a:r>
            </a:p>
            <a:p>
              <a:r>
                <a:rPr lang="en-US" sz="900" dirty="0"/>
                <a:t>Rich Tinker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305800" y="6477000"/>
              <a:ext cx="838200" cy="35051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5427731" y="72189"/>
            <a:ext cx="2725669" cy="161141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486400" y="1676400"/>
            <a:ext cx="2657032" cy="356137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8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2" y="391815"/>
            <a:ext cx="2372865" cy="609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1" y="6553200"/>
            <a:ext cx="380999" cy="238125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2326600" y="6629400"/>
            <a:ext cx="5029200" cy="6710995"/>
            <a:chOff x="0" y="161925"/>
            <a:chExt cx="5153025" cy="653415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6688"/>
              <a:ext cx="2600325" cy="652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161925"/>
              <a:ext cx="2562225" cy="653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7"/>
          <p:cNvSpPr txBox="1"/>
          <p:nvPr/>
        </p:nvSpPr>
        <p:spPr>
          <a:xfrm>
            <a:off x="1141812" y="-76200"/>
            <a:ext cx="72663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EL NINO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Precip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  COMPOSITES &amp; Trend maps</a:t>
            </a:r>
            <a:endParaRPr lang="en-US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01260" y="43257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JFM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477000"/>
            <a:ext cx="5162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67600" y="29718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Only this is of relevance to us now due to neutral ENSO status.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987" y="375430"/>
            <a:ext cx="2508502" cy="60952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70160" y="432574"/>
            <a:ext cx="87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FMA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www.cpc.ncep.noaa.gov/products/Drought/Figures/index/spi_plo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" y="-3329"/>
            <a:ext cx="5301936" cy="686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E8DAFBA-0425-49D9-A8CB-9D2CA6FA97A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 dirty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0"/>
            <a:ext cx="3200400" cy="1289050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solidFill>
                  <a:srgbClr val="0033CC"/>
                </a:solidFill>
              </a:rPr>
              <a:t>The Standardized Precipitation Index </a:t>
            </a:r>
            <a:r>
              <a:rPr lang="en-US" altLang="en-US" sz="3200" dirty="0">
                <a:solidFill>
                  <a:srgbClr val="0033CC"/>
                </a:solidFill>
              </a:rPr>
              <a:t>SPI</a:t>
            </a:r>
            <a:r>
              <a:rPr lang="en-US" altLang="en-US" dirty="0">
                <a:solidFill>
                  <a:srgbClr val="0033CC"/>
                </a:solidFill>
              </a:rPr>
              <a:t/>
            </a:r>
            <a:br>
              <a:rPr lang="en-US" altLang="en-US" dirty="0">
                <a:solidFill>
                  <a:srgbClr val="0033CC"/>
                </a:solidFill>
              </a:rPr>
            </a:br>
            <a:r>
              <a:rPr lang="en-US" altLang="en-US" sz="2000" dirty="0">
                <a:solidFill>
                  <a:srgbClr val="0033CC"/>
                </a:solidFill>
              </a:rPr>
              <a:t>(</a:t>
            </a:r>
            <a:r>
              <a:rPr lang="en-US" altLang="en-US" sz="2000" b="1" dirty="0">
                <a:solidFill>
                  <a:srgbClr val="0033CC"/>
                </a:solidFill>
              </a:rPr>
              <a:t>based on Observed P</a:t>
            </a:r>
            <a:r>
              <a:rPr lang="en-US" altLang="en-US" sz="2000" dirty="0">
                <a:solidFill>
                  <a:srgbClr val="0033CC"/>
                </a:solidFill>
              </a:rPr>
              <a:t>)</a:t>
            </a:r>
            <a:endParaRPr lang="en-US" altLang="en-US" dirty="0">
              <a:solidFill>
                <a:srgbClr val="0033CC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85800" y="4495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TextBox 7"/>
          <p:cNvSpPr txBox="1"/>
          <p:nvPr/>
        </p:nvSpPr>
        <p:spPr>
          <a:xfrm>
            <a:off x="3352801" y="19050"/>
            <a:ext cx="204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----- </a:t>
            </a:r>
            <a:r>
              <a:rPr lang="en-US" b="1" dirty="0" smtClean="0">
                <a:solidFill>
                  <a:srgbClr val="FF0000"/>
                </a:solidFill>
              </a:rPr>
              <a:t>Last Month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3290" y="1219200"/>
            <a:ext cx="3558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Very interesting graphic &amp; details for the drought across the US based on the more generalized </a:t>
            </a:r>
            <a:r>
              <a:rPr lang="en-US" sz="1400" dirty="0" err="1"/>
              <a:t>precip</a:t>
            </a:r>
            <a:r>
              <a:rPr lang="en-US" sz="1400" dirty="0"/>
              <a:t> deficit/excess, the Standardized Precipitation Index (SPI). </a:t>
            </a:r>
          </a:p>
          <a:p>
            <a:endParaRPr lang="en-US" sz="1400" dirty="0"/>
          </a:p>
          <a:p>
            <a:r>
              <a:rPr lang="en-US" sz="1400" dirty="0"/>
              <a:t>The dark brown and red colors, indicating standardized precipitation deficits, in the various time periods, approximately correspond to the appropriate short/long term drought monitor regions and their intensities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2659640" y="1295400"/>
            <a:ext cx="99796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6820" y="1295400"/>
            <a:ext cx="49898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1600" y="2342584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solidFill>
                  <a:srgbClr val="FF0000"/>
                </a:solidFill>
              </a:rPr>
              <a:t>Have to keep an eye on this region!! </a:t>
            </a:r>
            <a:endParaRPr lang="en-US" sz="1400" u="sng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295400" y="1123950"/>
            <a:ext cx="533400" cy="131445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86820" y="1295400"/>
            <a:ext cx="49898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71600" y="2342584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solidFill>
                  <a:srgbClr val="FF0000"/>
                </a:solidFill>
              </a:rPr>
              <a:t>Have to keep an eye on this region!! </a:t>
            </a:r>
            <a:endParaRPr lang="en-US" sz="1400" u="sng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92840" y="1866900"/>
            <a:ext cx="54076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83240" y="990600"/>
            <a:ext cx="464560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E8DAFBA-0425-49D9-A8CB-9D2CA6FA97A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 dirty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0"/>
            <a:ext cx="3200400" cy="1289050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solidFill>
                  <a:srgbClr val="0033CC"/>
                </a:solidFill>
              </a:rPr>
              <a:t>The Standardized Precipitation Index </a:t>
            </a:r>
            <a:r>
              <a:rPr lang="en-US" altLang="en-US" sz="3200" dirty="0">
                <a:solidFill>
                  <a:srgbClr val="0033CC"/>
                </a:solidFill>
              </a:rPr>
              <a:t>SPI</a:t>
            </a:r>
            <a:r>
              <a:rPr lang="en-US" altLang="en-US" dirty="0">
                <a:solidFill>
                  <a:srgbClr val="0033CC"/>
                </a:solidFill>
              </a:rPr>
              <a:t/>
            </a:r>
            <a:br>
              <a:rPr lang="en-US" altLang="en-US" dirty="0">
                <a:solidFill>
                  <a:srgbClr val="0033CC"/>
                </a:solidFill>
              </a:rPr>
            </a:br>
            <a:r>
              <a:rPr lang="en-US" altLang="en-US" sz="2000" dirty="0">
                <a:solidFill>
                  <a:srgbClr val="0033CC"/>
                </a:solidFill>
              </a:rPr>
              <a:t>(</a:t>
            </a:r>
            <a:r>
              <a:rPr lang="en-US" altLang="en-US" sz="2000" b="1" dirty="0">
                <a:solidFill>
                  <a:srgbClr val="0033CC"/>
                </a:solidFill>
              </a:rPr>
              <a:t>based on Observed P</a:t>
            </a:r>
            <a:r>
              <a:rPr lang="en-US" altLang="en-US" sz="2000" dirty="0">
                <a:solidFill>
                  <a:srgbClr val="0033CC"/>
                </a:solidFill>
              </a:rPr>
              <a:t>)</a:t>
            </a:r>
            <a:endParaRPr lang="en-US" altLang="en-US" dirty="0">
              <a:solidFill>
                <a:srgbClr val="0033CC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85800" y="4495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5433290" y="1219200"/>
            <a:ext cx="3558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Very interesting graphic &amp; details for the drought across the US based on the more generalized </a:t>
            </a:r>
            <a:r>
              <a:rPr lang="en-US" sz="1400" dirty="0" err="1"/>
              <a:t>precip</a:t>
            </a:r>
            <a:r>
              <a:rPr lang="en-US" sz="1400" dirty="0"/>
              <a:t> deficit/excess, the Standardized Precipitation Index (SPI). </a:t>
            </a:r>
          </a:p>
          <a:p>
            <a:endParaRPr lang="en-US" sz="1400" dirty="0"/>
          </a:p>
          <a:p>
            <a:r>
              <a:rPr lang="en-US" sz="1400" dirty="0"/>
              <a:t>The dark brown and red colors, indicating standardized precipitation deficits, in the various time periods, approximately correspond to the appropriate short/long term drought monitor regions and their intensities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2735840" y="1295400"/>
            <a:ext cx="99796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3240" y="990600"/>
            <a:ext cx="464560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6820" y="1295400"/>
            <a:ext cx="49898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1600" y="2342584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solidFill>
                  <a:srgbClr val="FF0000"/>
                </a:solidFill>
              </a:rPr>
              <a:t>Have to keep an eye on this region!! </a:t>
            </a:r>
            <a:endParaRPr lang="en-US" sz="1400" u="sng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295400" y="1123950"/>
            <a:ext cx="533400" cy="131445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592840" y="1866900"/>
            <a:ext cx="54076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33290" y="4267200"/>
            <a:ext cx="3558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How does one negotiate and reconcile </a:t>
            </a:r>
            <a:r>
              <a:rPr lang="en-US" sz="1600" u="sng" dirty="0" smtClean="0">
                <a:solidFill>
                  <a:srgbClr val="FF0000"/>
                </a:solidFill>
              </a:rPr>
              <a:t>declaring short term vs long term </a:t>
            </a:r>
            <a:r>
              <a:rPr lang="en-US" sz="1600" dirty="0" smtClean="0">
                <a:solidFill>
                  <a:srgbClr val="FF0000"/>
                </a:solidFill>
              </a:rPr>
              <a:t>drought when </a:t>
            </a:r>
            <a:r>
              <a:rPr lang="en-US" sz="1600" dirty="0" err="1">
                <a:solidFill>
                  <a:srgbClr val="FF0000"/>
                </a:solidFill>
              </a:rPr>
              <a:t>p</a:t>
            </a:r>
            <a:r>
              <a:rPr lang="en-US" sz="1600" dirty="0" err="1" smtClean="0">
                <a:solidFill>
                  <a:srgbClr val="FF0000"/>
                </a:solidFill>
              </a:rPr>
              <a:t>recip</a:t>
            </a:r>
            <a:r>
              <a:rPr lang="en-US" sz="1600" dirty="0" smtClean="0">
                <a:solidFill>
                  <a:srgbClr val="FF0000"/>
                </a:solidFill>
              </a:rPr>
              <a:t>. deficiencies exist on many different time scales.   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" name="Picture 2" descr="https://www.cpc.ncep.noaa.gov/products/Drought/Figures/index/spi_plo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8805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86201" y="19050"/>
            <a:ext cx="1508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----- NOW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295400" y="1219200"/>
            <a:ext cx="533400" cy="131445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78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276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D848FF-6D97-4167-B3CC-57FCF4541E2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 dirty="0"/>
          </a:p>
        </p:txBody>
      </p:sp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5105400" y="457200"/>
            <a:ext cx="312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itchFamily="18" charset="0"/>
              </a:rPr>
              <a:t>Recent US Temperatures</a:t>
            </a:r>
          </a:p>
        </p:txBody>
      </p:sp>
      <p:pic>
        <p:nvPicPr>
          <p:cNvPr id="8194" name="Picture 2" descr="https://www.cpc.ncep.noaa.gov/products/tanal/30day/mean/20200430.30day.mean.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4775"/>
            <a:ext cx="4389023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76600"/>
            <a:ext cx="4181475" cy="328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10668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Overall, the US Temps have been relatively cool (compared to </a:t>
            </a:r>
            <a:r>
              <a:rPr lang="en-US" sz="1600" dirty="0" err="1" smtClean="0"/>
              <a:t>climo</a:t>
            </a:r>
            <a:r>
              <a:rPr lang="en-US" sz="1600" dirty="0" smtClean="0"/>
              <a:t>) over much of the country, except in the southwest and west, where drought and dryness exist in some form or another.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229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D848FF-6D97-4167-B3CC-57FCF4541E2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4769416" y="3043535"/>
            <a:ext cx="2317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hlinkClick r:id="rId3"/>
              </a:rPr>
              <a:t>https://www.nrcs.usda.gov/wps/portal/wcc/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3276600"/>
            <a:ext cx="2514600" cy="18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039239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716" y="5159044"/>
            <a:ext cx="2032084" cy="169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705600"/>
            <a:ext cx="20526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112167" y="5257800"/>
            <a:ext cx="507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6304746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Most California </a:t>
            </a:r>
            <a:r>
              <a:rPr lang="en-US" sz="1400" b="1" dirty="0"/>
              <a:t>reservoirs </a:t>
            </a:r>
            <a:r>
              <a:rPr lang="en-US" sz="1400" b="1" dirty="0" smtClean="0"/>
              <a:t>levels are at slightly below normal levels.</a:t>
            </a:r>
            <a:endParaRPr lang="en-US" sz="1400" b="1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2438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https://www.wfas.net/images/firedanger/fd_cls_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99925"/>
            <a:ext cx="2514600" cy="18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572000" y="1828800"/>
            <a:ext cx="381000" cy="2411962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/>
        </p:nvSpPr>
        <p:spPr>
          <a:xfrm>
            <a:off x="5979319" y="2209800"/>
            <a:ext cx="2555081" cy="533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7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6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883" y="6106747"/>
            <a:ext cx="41798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105400" y="0"/>
            <a:ext cx="3810000" cy="534988"/>
          </a:xfrm>
        </p:spPr>
        <p:txBody>
          <a:bodyPr/>
          <a:lstStyle/>
          <a:p>
            <a:r>
              <a:rPr lang="en-US" altLang="en-US" sz="2800" dirty="0"/>
              <a:t>Streamflow (USGS)</a:t>
            </a: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0"/>
            <a:ext cx="381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9D3E67D-6992-482B-8B99-46C3D8C727D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/>
          </a:p>
        </p:txBody>
      </p:sp>
      <p:pic>
        <p:nvPicPr>
          <p:cNvPr id="12292" name="Picture 9" descr="[color code for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38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[color code for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38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[color code for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3850"/>
            <a:ext cx="1428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2" descr="[color code for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3850"/>
            <a:ext cx="1428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3" descr="[color code for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3850"/>
            <a:ext cx="1428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Box 5"/>
          <p:cNvSpPr txBox="1">
            <a:spLocks noChangeArrowheads="1"/>
          </p:cNvSpPr>
          <p:nvPr/>
        </p:nvSpPr>
        <p:spPr bwMode="auto">
          <a:xfrm>
            <a:off x="4800600" y="522982"/>
            <a:ext cx="43513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 dirty="0" smtClean="0">
                <a:latin typeface="Times New Roman" pitchFamily="18" charset="0"/>
              </a:rPr>
              <a:t>Improving </a:t>
            </a:r>
            <a:r>
              <a:rPr lang="en-US" altLang="en-US" sz="1600" dirty="0">
                <a:latin typeface="Times New Roman" pitchFamily="18" charset="0"/>
              </a:rPr>
              <a:t>conditions in the </a:t>
            </a:r>
            <a:r>
              <a:rPr lang="en-US" altLang="en-US" sz="1600" dirty="0" smtClean="0">
                <a:latin typeface="Times New Roman" pitchFamily="18" charset="0"/>
              </a:rPr>
              <a:t>southwest, getting bad.</a:t>
            </a:r>
            <a:endParaRPr lang="en-US" altLang="en-US" sz="16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600" dirty="0">
                <a:latin typeface="Times New Roman" pitchFamily="18" charset="0"/>
              </a:rPr>
              <a:t>Pacific NW much improved now.</a:t>
            </a:r>
          </a:p>
        </p:txBody>
      </p:sp>
      <p:sp>
        <p:nvSpPr>
          <p:cNvPr id="12304" name="TextBox 1"/>
          <p:cNvSpPr txBox="1">
            <a:spLocks noChangeArrowheads="1"/>
          </p:cNvSpPr>
          <p:nvPr/>
        </p:nvSpPr>
        <p:spPr bwMode="auto">
          <a:xfrm>
            <a:off x="4751815" y="2027006"/>
            <a:ext cx="431385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Times New Roman" pitchFamily="18" charset="0"/>
              </a:rPr>
              <a:t>Map shows only  below normal </a:t>
            </a:r>
            <a:r>
              <a:rPr lang="en-US" altLang="en-US" sz="1400" b="1" u="sng" dirty="0">
                <a:solidFill>
                  <a:srgbClr val="FF0000"/>
                </a:solidFill>
                <a:latin typeface="Times New Roman" pitchFamily="18" charset="0"/>
              </a:rPr>
              <a:t>7-day average streamflow </a:t>
            </a:r>
            <a:r>
              <a:rPr lang="en-US" altLang="en-US" sz="1200" b="1" dirty="0">
                <a:solidFill>
                  <a:srgbClr val="FF0000"/>
                </a:solidFill>
                <a:latin typeface="Times New Roman" pitchFamily="18" charset="0"/>
              </a:rPr>
              <a:t>compared to historical streamflow for the day of year.</a:t>
            </a:r>
            <a:endParaRPr lang="en-US" altLang="en-US" sz="1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4200" y="3505200"/>
            <a:ext cx="2131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One month ago (left)  &amp; </a:t>
            </a:r>
          </a:p>
          <a:p>
            <a:pPr algn="ctr"/>
            <a:endParaRPr lang="en-US" sz="1400" b="1" dirty="0">
              <a:solidFill>
                <a:srgbClr val="FF0000"/>
              </a:solidFill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Now (below)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62400" y="609600"/>
            <a:ext cx="0" cy="51816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3"/>
          <p:cNvSpPr txBox="1">
            <a:spLocks/>
          </p:cNvSpPr>
          <p:nvPr/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D848FF-6D97-4167-B3CC-57FCF4541E2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 dirty="0"/>
          </a:p>
        </p:txBody>
      </p:sp>
      <p:pic>
        <p:nvPicPr>
          <p:cNvPr id="12301" name="Picture 31" descr="map lege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396597"/>
            <a:ext cx="3200400" cy="46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9372600" y="6096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876800" y="2819400"/>
            <a:ext cx="1818027" cy="159579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Left Bracket 3"/>
          <p:cNvSpPr/>
          <p:nvPr/>
        </p:nvSpPr>
        <p:spPr>
          <a:xfrm>
            <a:off x="457200" y="323850"/>
            <a:ext cx="142875" cy="4277316"/>
          </a:xfrm>
          <a:prstGeom prst="leftBracket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7200" y="390525"/>
            <a:ext cx="142875" cy="476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1"/>
          </p:cNvCxnSpPr>
          <p:nvPr/>
        </p:nvCxnSpPr>
        <p:spPr>
          <a:xfrm>
            <a:off x="457200" y="2462508"/>
            <a:ext cx="142875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57200" y="4648200"/>
            <a:ext cx="142875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3428999" cy="20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267200" y="2876041"/>
            <a:ext cx="2400300" cy="172512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419600" y="3318090"/>
            <a:ext cx="2247900" cy="148251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u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057400"/>
            <a:ext cx="345467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97" y="2590800"/>
            <a:ext cx="256800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u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267200"/>
            <a:ext cx="3428999" cy="205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2" y="4343400"/>
            <a:ext cx="2643188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rc 28"/>
          <p:cNvSpPr/>
          <p:nvPr/>
        </p:nvSpPr>
        <p:spPr>
          <a:xfrm flipH="1">
            <a:off x="76200" y="2590800"/>
            <a:ext cx="704850" cy="2362200"/>
          </a:xfrm>
          <a:prstGeom prst="arc">
            <a:avLst>
              <a:gd name="adj1" fmla="val 15913266"/>
              <a:gd name="adj2" fmla="val 5646573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2400" y="3429000"/>
            <a:ext cx="0" cy="3096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200" y="3429000"/>
            <a:ext cx="37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819400"/>
            <a:ext cx="781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compare. Slide 2 USDM.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www.cpc.ncep.noaa.gov/products/Drought/Figures/smp/ens_smp_delta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3006"/>
            <a:ext cx="4487453" cy="291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cpc.ncep.noaa.gov/products/Drought/Figures/smp/ens_smp_delta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815" y="1371600"/>
            <a:ext cx="445118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cpc.ncep.noaa.gov/products/Drought/Figures/smp/ens_smp_delta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87453" cy="291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6490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NCEP  Ensemble mean NLDAS2 models’ Soil Moisture tendency/trend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0" y="1524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days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77200" y="2819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 days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0" y="4343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days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0" y="48768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Overall Moistening tendency in the southeast  and far northwest, but generally drying tendency in the southwest and west. 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276230" y="5029200"/>
            <a:ext cx="381000" cy="76200"/>
          </a:xfrm>
          <a:prstGeom prst="straightConnector1">
            <a:avLst/>
          </a:prstGeom>
          <a:ln w="127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43900" y="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[Now]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3950" y="6553200"/>
            <a:ext cx="400050" cy="218025"/>
          </a:xfrm>
        </p:spPr>
        <p:txBody>
          <a:bodyPr/>
          <a:lstStyle/>
          <a:p>
            <a:pPr>
              <a:defRPr/>
            </a:pPr>
            <a:fld id="{467DA51B-2321-4810-ABB0-476517693214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22869" y="3408740"/>
            <a:ext cx="521932" cy="240268"/>
          </a:xfrm>
          <a:prstGeom prst="straightConnector1">
            <a:avLst/>
          </a:prstGeom>
          <a:ln w="127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09601" y="4528067"/>
            <a:ext cx="609599" cy="37274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219200" y="4343401"/>
            <a:ext cx="228600" cy="53339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219200" y="4866839"/>
            <a:ext cx="457200" cy="996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91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United States Drought Monito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127" y="914400"/>
            <a:ext cx="2268873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United States Drought Monitor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51" y="2960132"/>
            <a:ext cx="2281249" cy="168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droughtmonitor.unl.edu/data/png/20200107/20200107_usd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996934"/>
            <a:ext cx="2309826" cy="178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>
          <a:xfrm>
            <a:off x="4267200" y="0"/>
            <a:ext cx="3810000" cy="609600"/>
          </a:xfrm>
        </p:spPr>
        <p:txBody>
          <a:bodyPr/>
          <a:lstStyle/>
          <a:p>
            <a:r>
              <a:rPr lang="en-US" altLang="en-US" sz="3600" dirty="0"/>
              <a:t>Drought Monitor </a:t>
            </a:r>
          </a:p>
        </p:txBody>
      </p:sp>
      <p:sp>
        <p:nvSpPr>
          <p:cNvPr id="307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39201" y="6476999"/>
            <a:ext cx="304799" cy="341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D27B267-4DAF-4BA3-A8A7-3FE4EDB1567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5687596" y="7772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February</a:t>
            </a:r>
          </a:p>
        </p:txBody>
      </p:sp>
      <p:pic>
        <p:nvPicPr>
          <p:cNvPr id="20" name="Picture 19" descr="United States Drought Monitor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3" y="7513790"/>
            <a:ext cx="2200370" cy="16131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77000" y="1999595"/>
            <a:ext cx="2667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Over the last several months, drought, overall has </a:t>
            </a:r>
            <a:r>
              <a:rPr lang="en-US" sz="1400" dirty="0" smtClean="0"/>
              <a:t>generally increased </a:t>
            </a:r>
            <a:r>
              <a:rPr lang="en-US" sz="1400" dirty="0" smtClean="0"/>
              <a:t>in area across the South and the West. 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short/long term drought in the four corner states area (AZ/NM/ UT/CO) </a:t>
            </a:r>
            <a:r>
              <a:rPr lang="en-US" sz="1400" dirty="0" smtClean="0"/>
              <a:t>and along part of the west coast states continues </a:t>
            </a:r>
            <a:r>
              <a:rPr lang="en-US" sz="1400" dirty="0" smtClean="0"/>
              <a:t>to present/survive in some form/shape or 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Existing and new Drought in CA/OR/WA/NV/ is slowly getting bigger and in strength.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Drought in southern TX has </a:t>
            </a:r>
            <a:r>
              <a:rPr lang="en-US" sz="1400" dirty="0" smtClean="0"/>
              <a:t>slightly shrunk </a:t>
            </a:r>
            <a:r>
              <a:rPr lang="en-US" sz="1400" dirty="0" smtClean="0"/>
              <a:t>in size, but </a:t>
            </a:r>
            <a:r>
              <a:rPr lang="en-US" sz="1400" dirty="0" smtClean="0"/>
              <a:t>the new </a:t>
            </a:r>
            <a:r>
              <a:rPr lang="en-US" sz="1400" dirty="0" smtClean="0"/>
              <a:t>short term drought </a:t>
            </a:r>
            <a:r>
              <a:rPr lang="en-US" sz="1400" dirty="0" smtClean="0"/>
              <a:t>along </a:t>
            </a:r>
            <a:r>
              <a:rPr lang="en-US" sz="1400" dirty="0" smtClean="0"/>
              <a:t>the Gulf </a:t>
            </a:r>
            <a:r>
              <a:rPr lang="en-US" sz="1400" dirty="0" smtClean="0"/>
              <a:t>coast from previous month has lessened. </a:t>
            </a:r>
            <a:endParaRPr lang="en-US" sz="14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4876800" y="46598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January</a:t>
            </a:r>
            <a:endParaRPr lang="en-US" dirty="0"/>
          </a:p>
        </p:txBody>
      </p:sp>
      <p:sp>
        <p:nvSpPr>
          <p:cNvPr id="3081" name="TextBox 17"/>
          <p:cNvSpPr txBox="1">
            <a:spLocks noChangeArrowheads="1"/>
          </p:cNvSpPr>
          <p:nvPr/>
        </p:nvSpPr>
        <p:spPr bwMode="auto">
          <a:xfrm>
            <a:off x="1828800" y="3352800"/>
            <a:ext cx="190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latin typeface="Times New Roman" pitchFamily="18" charset="0"/>
              </a:rPr>
              <a:t>(Recent/Latest)</a:t>
            </a:r>
            <a:endParaRPr lang="en-US" altLang="en-US" sz="1800" b="1" dirty="0"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28758" y="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April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76800" y="2602468"/>
            <a:ext cx="1168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February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825808" y="550902"/>
            <a:ext cx="1168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March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57977" y="508337"/>
            <a:ext cx="2409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>
                <a:solidFill>
                  <a:srgbClr val="FF0000"/>
                </a:solidFill>
              </a:rPr>
              <a:t>Monitoring is important because, unlike US T/P </a:t>
            </a:r>
            <a:r>
              <a:rPr lang="en-US" sz="1200" b="1" u="sng" dirty="0" err="1" smtClean="0">
                <a:solidFill>
                  <a:srgbClr val="FF0000"/>
                </a:solidFill>
              </a:rPr>
              <a:t>fcsts</a:t>
            </a:r>
            <a:r>
              <a:rPr lang="en-US" sz="1200" b="1" u="sng" dirty="0" smtClean="0">
                <a:solidFill>
                  <a:srgbClr val="FF0000"/>
                </a:solidFill>
              </a:rPr>
              <a:t>,  for drought forecasts, we have to know where we are, before we can tell where we are going!!</a:t>
            </a:r>
          </a:p>
          <a:p>
            <a:r>
              <a:rPr lang="en-US" sz="1200" b="1" u="sng" dirty="0" smtClean="0">
                <a:solidFill>
                  <a:srgbClr val="FF0000"/>
                </a:solidFill>
              </a:rPr>
              <a:t>Drought forecasts are  tendency forecasts.</a:t>
            </a:r>
            <a:endParaRPr lang="en-US" sz="1200" b="1" u="sng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95293" y="33644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May</a:t>
            </a:r>
            <a:endParaRPr lang="en-US" b="1" dirty="0"/>
          </a:p>
        </p:txBody>
      </p:sp>
      <p:pic>
        <p:nvPicPr>
          <p:cNvPr id="24" name="Picture 23" descr="United States Drought Monitor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080544" cy="299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United States Drought Monitor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2132"/>
            <a:ext cx="4080544" cy="3059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7200"/>
          </a:xfrm>
        </p:spPr>
        <p:txBody>
          <a:bodyPr/>
          <a:lstStyle/>
          <a:p>
            <a:r>
              <a:rPr lang="en-US" sz="3600" dirty="0" smtClean="0"/>
              <a:t>Snow cover &amp; Soil Moisture Anomalies</a:t>
            </a:r>
            <a:endParaRPr lang="en-US" sz="3600" dirty="0"/>
          </a:p>
        </p:txBody>
      </p:sp>
      <p:sp>
        <p:nvSpPr>
          <p:cNvPr id="7" name="AutoShape 6" descr="https://www.nohrsc.noaa.gov/snow_model/images/full/National/nsm_swe/202001/nsm_swe_2020010305_Natio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2" descr="https://www.nohrsc.noaa.gov/snow_model/images/full/National/nsm_swe/202001/nsm_swe_2020011305_Nation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https://www.nohrsc.noaa.gov/snow_model/images/full/National/nsm_swe/202001/nsm_swe_2020011305_National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618687"/>
            <a:ext cx="457200" cy="239313"/>
          </a:xfrm>
        </p:spPr>
        <p:txBody>
          <a:bodyPr/>
          <a:lstStyle/>
          <a:p>
            <a:pPr>
              <a:defRPr/>
            </a:pPr>
            <a:fld id="{467DA51B-2321-4810-ABB0-476517693214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504826"/>
            <a:ext cx="5086350" cy="326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950" y="3505200"/>
            <a:ext cx="4817049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2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553200"/>
            <a:ext cx="447964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2817CA4-6823-4FAC-A1F5-F61DE399629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068591"/>
              </p:ext>
            </p:extLst>
          </p:nvPr>
        </p:nvGraphicFramePr>
        <p:xfrm>
          <a:off x="381000" y="152400"/>
          <a:ext cx="8305800" cy="6095998"/>
        </p:xfrm>
        <a:graphic>
          <a:graphicData uri="http://schemas.openxmlformats.org/drawingml/2006/table">
            <a:tbl>
              <a:tblPr/>
              <a:tblGrid>
                <a:gridCol w="8305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040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EL NIÑO/SOUTHERN OSCILLATION (ENSO)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27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DIAGNOSTIC DISCUSSION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9793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issued by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CLIMATE PREDICTION CENTER/NCEP/NWS</a:t>
                      </a:r>
                      <a:b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</a:b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and the International Research Institute for Climate and Society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27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14 May 2020</a:t>
                      </a:r>
                      <a:endParaRPr kumimoji="0" lang="en-US" altLang="en-US" sz="2000" b="1" i="0" u="sng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27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365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,serif"/>
                          <a:cs typeface="Arial" pitchFamily="34" charset="0"/>
                        </a:rPr>
                        <a:t>ENSO Alert System Status: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Not Active</a:t>
                      </a: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27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666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US" altLang="en-US" sz="1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"/>
                          <a:cs typeface="Arial" pitchFamily="34" charset="0"/>
                        </a:rPr>
                        <a:t>Synopsis</a:t>
                      </a:r>
                      <a:r>
                        <a:rPr kumimoji="0" lang="en-US" altLang="en-US" sz="1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,arial"/>
                          <a:cs typeface="Arial" pitchFamily="34" charset="0"/>
                        </a:rPr>
                        <a:t>: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There is a ~65% chance of ENSO-neutral during Northern Hemisphere summer 2020, with chances decreasing through the autumn (to 45-50%).</a:t>
                      </a:r>
                      <a:endParaRPr lang="en-US" altLang="en-US" sz="1800" b="0" baseline="0" dirty="0">
                        <a:solidFill>
                          <a:schemeClr val="tx1"/>
                        </a:solidFill>
                        <a:latin typeface="verdana,arial"/>
                        <a:cs typeface="Arial" pitchFamily="34" charset="0"/>
                      </a:endParaRPr>
                    </a:p>
                  </a:txBody>
                  <a:tcPr marL="19050" marR="19050" marT="19050" marB="1905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000" r="8630" b="10834"/>
          <a:stretch>
            <a:fillRect/>
          </a:stretch>
        </p:blipFill>
        <p:spPr bwMode="auto">
          <a:xfrm>
            <a:off x="0" y="685800"/>
            <a:ext cx="4343400" cy="57515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534150"/>
            <a:ext cx="4572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526022-F0BE-4BFF-A923-CA25245AC1F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 dirty="0"/>
          </a:p>
        </p:txBody>
      </p:sp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228600" y="0"/>
            <a:ext cx="373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itchFamily="18" charset="0"/>
              </a:rPr>
              <a:t>Latest values of SST indices in the various Nino Regions.</a:t>
            </a: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4564063" y="76200"/>
            <a:ext cx="45037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Times New Roman" pitchFamily="18" charset="0"/>
            </a:endParaRPr>
          </a:p>
        </p:txBody>
      </p:sp>
      <p:sp>
        <p:nvSpPr>
          <p:cNvPr id="19462" name="Rectangle 13"/>
          <p:cNvSpPr>
            <a:spLocks noChangeArrowheads="1"/>
          </p:cNvSpPr>
          <p:nvPr/>
        </p:nvSpPr>
        <p:spPr bwMode="auto">
          <a:xfrm>
            <a:off x="4495801" y="91589"/>
            <a:ext cx="4571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Times New Roman" pitchFamily="18" charset="0"/>
              </a:rPr>
              <a:t>Officially in ENSO neutral territory now and for next 3-months. But overall SST </a:t>
            </a:r>
            <a:r>
              <a:rPr lang="en-US" altLang="en-US" sz="1400" dirty="0" err="1" smtClean="0">
                <a:latin typeface="Times New Roman" pitchFamily="18" charset="0"/>
              </a:rPr>
              <a:t>anom</a:t>
            </a:r>
            <a:r>
              <a:rPr lang="en-US" altLang="en-US" sz="1400" dirty="0" smtClean="0">
                <a:latin typeface="Times New Roman" pitchFamily="18" charset="0"/>
              </a:rPr>
              <a:t> map looks lot more warm!!</a:t>
            </a:r>
            <a:endParaRPr lang="en-US" altLang="en-US" sz="1400" dirty="0">
              <a:latin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239000" y="2667000"/>
            <a:ext cx="533400" cy="0"/>
          </a:xfrm>
          <a:prstGeom prst="straightConnector1">
            <a:avLst/>
          </a:prstGeom>
          <a:ln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3810000" y="762000"/>
            <a:ext cx="457200" cy="56753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499" r="6471" b="53333"/>
          <a:stretch>
            <a:fillRect/>
          </a:stretch>
        </p:blipFill>
        <p:spPr bwMode="auto">
          <a:xfrm>
            <a:off x="4700726" y="2438400"/>
            <a:ext cx="3810000" cy="2022506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heat-last-ye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" b="58453"/>
          <a:stretch>
            <a:fillRect/>
          </a:stretch>
        </p:blipFill>
        <p:spPr bwMode="auto">
          <a:xfrm>
            <a:off x="4700726" y="606887"/>
            <a:ext cx="381000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499" r="6471" b="53333"/>
          <a:stretch>
            <a:fillRect/>
          </a:stretch>
        </p:blipFill>
        <p:spPr bwMode="auto">
          <a:xfrm>
            <a:off x="4700726" y="4648200"/>
            <a:ext cx="3833674" cy="1981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4114800" y="1752600"/>
            <a:ext cx="3733800" cy="1066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000" r="8630" b="10834"/>
          <a:stretch>
            <a:fillRect/>
          </a:stretch>
        </p:blipFill>
        <p:spPr bwMode="auto">
          <a:xfrm>
            <a:off x="0" y="685800"/>
            <a:ext cx="4343400" cy="57515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534150"/>
            <a:ext cx="4572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526022-F0BE-4BFF-A923-CA25245AC1F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dirty="0"/>
          </a:p>
        </p:txBody>
      </p:sp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228600" y="0"/>
            <a:ext cx="373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itchFamily="18" charset="0"/>
              </a:rPr>
              <a:t>Latest values of SST indices in the various Nino Regions.</a:t>
            </a: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4564063" y="76200"/>
            <a:ext cx="45037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Times New Roman" pitchFamily="18" charset="0"/>
            </a:endParaRPr>
          </a:p>
        </p:txBody>
      </p:sp>
      <p:sp>
        <p:nvSpPr>
          <p:cNvPr id="19462" name="Rectangle 13"/>
          <p:cNvSpPr>
            <a:spLocks noChangeArrowheads="1"/>
          </p:cNvSpPr>
          <p:nvPr/>
        </p:nvSpPr>
        <p:spPr bwMode="auto">
          <a:xfrm>
            <a:off x="4495801" y="91589"/>
            <a:ext cx="4571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Times New Roman" pitchFamily="18" charset="0"/>
              </a:rPr>
              <a:t>Officially in ENSO neutral territory now and for next 3-months. But overall SST </a:t>
            </a:r>
            <a:r>
              <a:rPr lang="en-US" altLang="en-US" sz="1400" dirty="0" err="1" smtClean="0">
                <a:latin typeface="Times New Roman" pitchFamily="18" charset="0"/>
              </a:rPr>
              <a:t>anom</a:t>
            </a:r>
            <a:r>
              <a:rPr lang="en-US" altLang="en-US" sz="1400" dirty="0" smtClean="0">
                <a:latin typeface="Times New Roman" pitchFamily="18" charset="0"/>
              </a:rPr>
              <a:t> map looks lot more warm!!</a:t>
            </a:r>
            <a:endParaRPr lang="en-US" altLang="en-US" sz="1400" dirty="0">
              <a:latin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239000" y="2667000"/>
            <a:ext cx="533400" cy="0"/>
          </a:xfrm>
          <a:prstGeom prst="straightConnector1">
            <a:avLst/>
          </a:prstGeom>
          <a:ln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3733800" y="762000"/>
            <a:ext cx="457200" cy="56753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499" r="6471" b="53333"/>
          <a:stretch>
            <a:fillRect/>
          </a:stretch>
        </p:blipFill>
        <p:spPr bwMode="auto">
          <a:xfrm>
            <a:off x="4700726" y="2438400"/>
            <a:ext cx="3810000" cy="2022506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heat-last-ye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" b="58453"/>
          <a:stretch>
            <a:fillRect/>
          </a:stretch>
        </p:blipFill>
        <p:spPr bwMode="auto">
          <a:xfrm>
            <a:off x="4700726" y="606887"/>
            <a:ext cx="381000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499" r="6471" b="53333"/>
          <a:stretch>
            <a:fillRect/>
          </a:stretch>
        </p:blipFill>
        <p:spPr bwMode="auto">
          <a:xfrm>
            <a:off x="4700726" y="4648200"/>
            <a:ext cx="3833674" cy="1981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499" r="8630" b="59167"/>
          <a:stretch>
            <a:fillRect/>
          </a:stretch>
        </p:blipFill>
        <p:spPr bwMode="auto">
          <a:xfrm>
            <a:off x="2171700" y="1773252"/>
            <a:ext cx="6591300" cy="348454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 descr="SSTADifClrBar"/>
          <p:cNvSpPr>
            <a:spLocks noChangeArrowheads="1"/>
          </p:cNvSpPr>
          <p:nvPr/>
        </p:nvSpPr>
        <p:spPr bwMode="auto">
          <a:xfrm>
            <a:off x="2562225" y="5191125"/>
            <a:ext cx="6048375" cy="600075"/>
          </a:xfrm>
          <a:prstGeom prst="rect">
            <a:avLst/>
          </a:prstGeom>
          <a:blipFill dpi="0" rotWithShape="0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 eaLnBrk="1" hangingPunct="1"/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4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473825"/>
            <a:ext cx="381000" cy="384175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4438072" y="228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Sub-Surface Temperature Departures in the Equatorial Pacific</a:t>
            </a:r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068391" y="3060700"/>
            <a:ext cx="310991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Most recent pentad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16002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Tropical Pacific (Nino 3.4) surface SST in ENSO neutral status  vs Subsurface  </a:t>
            </a:r>
            <a:endParaRPr lang="en-US" dirty="0"/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t="1666" r="2158" b="10001"/>
          <a:stretch>
            <a:fillRect/>
          </a:stretch>
        </p:blipFill>
        <p:spPr bwMode="auto">
          <a:xfrm>
            <a:off x="228600" y="381000"/>
            <a:ext cx="3797300" cy="6019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3000" r="1079" b="69667"/>
          <a:stretch>
            <a:fillRect/>
          </a:stretch>
        </p:blipFill>
        <p:spPr bwMode="auto">
          <a:xfrm>
            <a:off x="4267200" y="3441700"/>
            <a:ext cx="4787900" cy="1892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93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63000" y="6550025"/>
            <a:ext cx="381000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6BD1C32-DD72-4C3C-9C99-10BF0BD26BA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20484" name="TextBox 11"/>
          <p:cNvSpPr txBox="1">
            <a:spLocks noChangeArrowheads="1"/>
          </p:cNvSpPr>
          <p:nvPr/>
        </p:nvSpPr>
        <p:spPr bwMode="auto">
          <a:xfrm>
            <a:off x="9525" y="0"/>
            <a:ext cx="4410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itchFamily="18" charset="0"/>
              </a:rPr>
              <a:t>ENSO Forecasts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124700" y="10668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76200" y="38100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latin typeface="Times New Roman" pitchFamily="18" charset="0"/>
              </a:rPr>
              <a:t>Early- </a:t>
            </a:r>
            <a:r>
              <a:rPr lang="en-US" altLang="en-US" sz="1800" b="1" u="sng" dirty="0" smtClean="0">
                <a:latin typeface="Times New Roman" pitchFamily="18" charset="0"/>
              </a:rPr>
              <a:t>April </a:t>
            </a:r>
            <a:r>
              <a:rPr lang="en-US" altLang="en-US" sz="1800" dirty="0">
                <a:latin typeface="Times New Roman" pitchFamily="18" charset="0"/>
              </a:rPr>
              <a:t>CPC/IRI forecast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24000" y="457200"/>
            <a:ext cx="381000" cy="1676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6200" y="62484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ENSO Neutral for this forecast season. Not much help here to models for seasonal  forecast signal!!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200" y="3364468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latin typeface="Times New Roman" pitchFamily="18" charset="0"/>
              </a:rPr>
              <a:t>Early- </a:t>
            </a:r>
            <a:r>
              <a:rPr lang="en-US" altLang="en-US" sz="1800" b="1" u="sng" dirty="0" smtClean="0">
                <a:latin typeface="Times New Roman" pitchFamily="18" charset="0"/>
              </a:rPr>
              <a:t>May </a:t>
            </a:r>
            <a:r>
              <a:rPr lang="en-US" altLang="en-US" sz="1800" dirty="0">
                <a:latin typeface="Times New Roman" pitchFamily="18" charset="0"/>
              </a:rPr>
              <a:t>CPC/IRI forecast</a:t>
            </a:r>
          </a:p>
        </p:txBody>
      </p:sp>
      <p:pic>
        <p:nvPicPr>
          <p:cNvPr id="4098" name="Picture 2" descr="https://iri.columbia.edu/wp-content/uploads/2020/04/figur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29734"/>
            <a:ext cx="3934599" cy="262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ri.columbia.edu/wp-content/uploads/2020/03/figure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52400"/>
            <a:ext cx="4457700" cy="324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54864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</a:rPr>
              <a:t>CPC consolidation </a:t>
            </a:r>
            <a:r>
              <a:rPr lang="en-US" sz="1400" b="1" dirty="0" err="1" smtClean="0">
                <a:solidFill>
                  <a:srgbClr val="0033CC"/>
                </a:solidFill>
              </a:rPr>
              <a:t>fcst</a:t>
            </a:r>
            <a:r>
              <a:rPr lang="en-US" sz="1400" b="1" dirty="0" smtClean="0">
                <a:solidFill>
                  <a:srgbClr val="0033CC"/>
                </a:solidFill>
              </a:rPr>
              <a:t> should stop here..</a:t>
            </a:r>
            <a:endParaRPr lang="en-US" sz="1400" b="1" dirty="0">
              <a:solidFill>
                <a:srgbClr val="0033CC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915150" y="5334000"/>
            <a:ext cx="933450" cy="533400"/>
          </a:xfrm>
          <a:prstGeom prst="straightConnector1">
            <a:avLst/>
          </a:prstGeom>
          <a:ln w="19050">
            <a:solidFill>
              <a:srgbClr val="0033CC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ensoPlot_04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1" y="3300412"/>
            <a:ext cx="4457700" cy="320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ttps://iri.columbia.edu/wp-content/uploads/2020/05/figure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01534"/>
            <a:ext cx="3934599" cy="262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6200" y="3124200"/>
            <a:ext cx="1066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</a:rPr>
              <a:t>Onwards to quick  increasing  probability for La Nina later in the year.</a:t>
            </a:r>
            <a:endParaRPr lang="en-US" sz="14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534150"/>
            <a:ext cx="4572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0B5A81-06C2-4E17-9668-C6A05AF3ECC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dirty="0"/>
          </a:p>
        </p:txBody>
      </p:sp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1066800" y="61214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</a:t>
            </a:r>
          </a:p>
        </p:txBody>
      </p:sp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4191000" y="6015038"/>
            <a:ext cx="327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</a:t>
            </a:r>
          </a:p>
        </p:txBody>
      </p:sp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8077200" y="2173069"/>
            <a:ext cx="106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itchFamily="18" charset="0"/>
              </a:rPr>
              <a:t>Released   </a:t>
            </a:r>
            <a:r>
              <a:rPr lang="en-US" altLang="en-US" sz="1800" dirty="0" smtClean="0">
                <a:latin typeface="Times New Roman" pitchFamily="18" charset="0"/>
              </a:rPr>
              <a:t>Apr 16</a:t>
            </a:r>
            <a:r>
              <a:rPr lang="en-US" altLang="en-US" sz="1800" baseline="30000" dirty="0" smtClean="0">
                <a:latin typeface="Times New Roman" pitchFamily="18" charset="0"/>
              </a:rPr>
              <a:t>th</a:t>
            </a:r>
            <a:r>
              <a:rPr lang="en-US" altLang="en-US" sz="1800" dirty="0" smtClean="0">
                <a:latin typeface="Times New Roman" pitchFamily="18" charset="0"/>
              </a:rPr>
              <a:t>    </a:t>
            </a:r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14515" y="76200"/>
            <a:ext cx="4601776" cy="188414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en-US" sz="2400" kern="0" dirty="0"/>
              <a:t>Previous(Last month)  </a:t>
            </a:r>
          </a:p>
          <a:p>
            <a:pPr>
              <a:defRPr/>
            </a:pPr>
            <a:r>
              <a:rPr lang="en-US" altLang="en-US" sz="2400" kern="0" dirty="0"/>
              <a:t>CPC’s official </a:t>
            </a:r>
          </a:p>
          <a:p>
            <a:pPr>
              <a:defRPr/>
            </a:pPr>
            <a:r>
              <a:rPr lang="en-US" altLang="en-US" sz="2400" kern="0" dirty="0"/>
              <a:t>Precipitation </a:t>
            </a:r>
            <a:r>
              <a:rPr lang="en-US" altLang="en-US" sz="2400" kern="0" dirty="0" smtClean="0"/>
              <a:t>OUTLOOK  </a:t>
            </a:r>
            <a:r>
              <a:rPr lang="en-US" altLang="en-US" sz="2400" kern="0" dirty="0"/>
              <a:t>for</a:t>
            </a:r>
            <a:br>
              <a:rPr lang="en-US" altLang="en-US" sz="2400" kern="0" dirty="0"/>
            </a:br>
            <a:r>
              <a:rPr lang="en-US" altLang="en-US" sz="2400" kern="0" dirty="0"/>
              <a:t>Monthly </a:t>
            </a:r>
            <a:r>
              <a:rPr lang="en-US" altLang="en-US" sz="2400" kern="0" dirty="0" smtClean="0"/>
              <a:t>(May)/</a:t>
            </a:r>
            <a:r>
              <a:rPr lang="en-US" altLang="en-US" sz="2400" kern="0" dirty="0"/>
              <a:t>Seasonal </a:t>
            </a:r>
            <a:r>
              <a:rPr lang="en-US" altLang="en-US" sz="2400" kern="0" dirty="0" smtClean="0"/>
              <a:t>(MJJ)  </a:t>
            </a:r>
            <a:endParaRPr lang="en-US" altLang="en-US" sz="24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478047" y="3804029"/>
            <a:ext cx="301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so far this month!! 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962400" y="1828800"/>
            <a:ext cx="3810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229600" y="1828800"/>
            <a:ext cx="0" cy="41773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59781" y="3886200"/>
            <a:ext cx="152181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Monthly P/T forecasts verified at mid-month are generally good! Why? </a:t>
            </a:r>
            <a:r>
              <a:rPr lang="en-US" sz="1400" b="1" dirty="0" smtClean="0">
                <a:sym typeface="Wingdings" panose="05000000000000000000" pitchFamily="2" charset="2"/>
              </a:rPr>
              <a:t>  (</a:t>
            </a:r>
            <a:r>
              <a:rPr lang="en-US" sz="1400" b="1" dirty="0" err="1" smtClean="0">
                <a:sym typeface="Wingdings" panose="05000000000000000000" pitchFamily="2" charset="2"/>
              </a:rPr>
              <a:t>becoz</a:t>
            </a:r>
            <a:r>
              <a:rPr lang="en-US" sz="1400" b="1" dirty="0" smtClean="0">
                <a:sym typeface="Wingdings" panose="05000000000000000000" pitchFamily="2" charset="2"/>
              </a:rPr>
              <a:t> they r mostly based on GFS’  2-wk </a:t>
            </a:r>
            <a:r>
              <a:rPr lang="en-US" sz="1400" b="1" dirty="0" err="1" smtClean="0">
                <a:sym typeface="Wingdings" panose="05000000000000000000" pitchFamily="2" charset="2"/>
              </a:rPr>
              <a:t>fcsts</a:t>
            </a:r>
            <a:r>
              <a:rPr lang="en-US" sz="1400" b="1" dirty="0" smtClean="0">
                <a:sym typeface="Wingdings" panose="05000000000000000000" pitchFamily="2" charset="2"/>
              </a:rPr>
              <a:t>)</a:t>
            </a:r>
            <a:endParaRPr lang="en-US" sz="1400" b="1" dirty="0"/>
          </a:p>
          <a:p>
            <a:endParaRPr lang="en-US" sz="1400" b="1" dirty="0" smtClean="0"/>
          </a:p>
          <a:p>
            <a:r>
              <a:rPr lang="en-US" sz="1400" b="1" dirty="0" smtClean="0"/>
              <a:t>But this month, so far ????</a:t>
            </a:r>
            <a:endParaRPr lang="en-US" sz="1400" b="1" dirty="0"/>
          </a:p>
        </p:txBody>
      </p:sp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3503427" y="127095"/>
            <a:ext cx="106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itchFamily="18" charset="0"/>
              </a:rPr>
              <a:t>Released  </a:t>
            </a:r>
            <a:r>
              <a:rPr lang="en-US" altLang="en-US" sz="1800" dirty="0" smtClean="0">
                <a:latin typeface="Times New Roman" pitchFamily="18" charset="0"/>
              </a:rPr>
              <a:t>Apr  30</a:t>
            </a:r>
            <a:r>
              <a:rPr lang="en-US" altLang="en-US" sz="1800" baseline="30000" dirty="0" smtClean="0">
                <a:latin typeface="Times New Roman" pitchFamily="18" charset="0"/>
              </a:rPr>
              <a:t>th</a:t>
            </a:r>
            <a:r>
              <a:rPr lang="en-US" altLang="en-US" sz="1800" dirty="0" smtClean="0">
                <a:latin typeface="Times New Roman" pitchFamily="18" charset="0"/>
              </a:rPr>
              <a:t>    </a:t>
            </a:r>
            <a:endParaRPr lang="en-US" altLang="en-US" sz="1800" dirty="0">
              <a:latin typeface="Times New Roman" pitchFamily="18" charset="0"/>
            </a:endParaRPr>
          </a:p>
        </p:txBody>
      </p:sp>
      <p:pic>
        <p:nvPicPr>
          <p:cNvPr id="2050" name="Picture 2" descr="https://www.cpc.ncep.noaa.gov/products/predictions/long_range/lead14/off15_prc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581400" cy="35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cpc.ncep.noaa.gov/products/predictions/long_range/lead01/off01_prc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02097"/>
            <a:ext cx="3733800" cy="367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173361"/>
            <a:ext cx="3588343" cy="244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75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5212" y="6553200"/>
            <a:ext cx="458788" cy="382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13F39C5-1A70-4791-98B0-27DA09AE055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dirty="0"/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4645674" y="457200"/>
            <a:ext cx="19837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itchFamily="18" charset="0"/>
              </a:rPr>
              <a:t>WPC Next 7 days QPF Forecast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1524000" y="4343400"/>
            <a:ext cx="266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itchFamily="18" charset="0"/>
              </a:rPr>
              <a:t>GFS Model Guidance for next 16 days</a:t>
            </a:r>
            <a:r>
              <a:rPr lang="en-US" altLang="en-US" sz="1800" dirty="0">
                <a:latin typeface="Times New Roman" pitchFamily="18" charset="0"/>
              </a:rPr>
              <a:t>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52800"/>
            <a:ext cx="4683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7" descr="https://www.wpc.ncep.noaa.gov/qpf/p168i.gif?15741012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9" descr="https://www.wpc.ncep.noaa.gov/qpf/p168i.gif?157410126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https://www.wpc.ncep.noaa.gov/qpf/p168i.gif?1589821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73"/>
            <a:ext cx="4659375" cy="326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600200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Probably flooding in some parts of the SE this </a:t>
            </a:r>
            <a:r>
              <a:rPr lang="en-US" sz="1400" b="1" dirty="0" smtClean="0"/>
              <a:t>week!!</a:t>
            </a:r>
          </a:p>
          <a:p>
            <a:r>
              <a:rPr lang="en-US" sz="1400" b="1" dirty="0" smtClean="0"/>
              <a:t>But relative dryness parts of Dakotas Minnesota  </a:t>
            </a:r>
            <a:endParaRPr lang="en-US" sz="1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75" y="2987058"/>
            <a:ext cx="4475100" cy="36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534150"/>
            <a:ext cx="381000" cy="32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F93CBF8-CB1C-4E44-BF2A-9C0506748D6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90998" y="152400"/>
            <a:ext cx="4953002" cy="1524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en-US" sz="2400" kern="0" dirty="0"/>
              <a:t>Previous (Last Month) </a:t>
            </a:r>
          </a:p>
          <a:p>
            <a:pPr>
              <a:defRPr/>
            </a:pPr>
            <a:r>
              <a:rPr lang="en-US" altLang="en-US" sz="2400" kern="0" dirty="0"/>
              <a:t>CPC’s official </a:t>
            </a:r>
          </a:p>
          <a:p>
            <a:pPr>
              <a:defRPr/>
            </a:pPr>
            <a:r>
              <a:rPr lang="en-US" altLang="en-US" sz="2400" kern="0" dirty="0"/>
              <a:t>Temperature outlook  for</a:t>
            </a:r>
            <a:br>
              <a:rPr lang="en-US" altLang="en-US" sz="2400" kern="0" dirty="0"/>
            </a:br>
            <a:r>
              <a:rPr lang="en-US" altLang="en-US" sz="2400" kern="0" dirty="0"/>
              <a:t>Monthly </a:t>
            </a:r>
            <a:r>
              <a:rPr lang="en-US" altLang="en-US" sz="2400" kern="0" dirty="0" smtClean="0"/>
              <a:t>(May)/</a:t>
            </a:r>
            <a:r>
              <a:rPr lang="en-US" altLang="en-US" sz="2400" kern="0" dirty="0"/>
              <a:t>Seasonal </a:t>
            </a:r>
            <a:r>
              <a:rPr lang="en-US" altLang="en-US" sz="2400" kern="0" dirty="0" smtClean="0"/>
              <a:t>(MJJ)  </a:t>
            </a:r>
            <a:endParaRPr lang="en-US" altLang="en-US" sz="2400" kern="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982226" y="1524000"/>
            <a:ext cx="3810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305800" y="1603801"/>
            <a:ext cx="0" cy="79152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8600" y="3669268"/>
            <a:ext cx="3206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so far this month</a:t>
            </a:r>
            <a:r>
              <a:rPr lang="en-US" dirty="0" smtClean="0"/>
              <a:t>!! </a:t>
            </a:r>
            <a:r>
              <a:rPr lang="en-US" dirty="0" smtClean="0">
                <a:sym typeface="Wingdings" panose="05000000000000000000" pitchFamily="2" charset="2"/>
              </a:rPr>
              <a:t> 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8092197" y="2391407"/>
            <a:ext cx="99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itchFamily="18" charset="0"/>
              </a:rPr>
              <a:t>Made   </a:t>
            </a:r>
            <a:endParaRPr lang="en-US" altLang="en-US" sz="1800" dirty="0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Times New Roman" pitchFamily="18" charset="0"/>
              </a:rPr>
              <a:t>Apr 16</a:t>
            </a:r>
            <a:r>
              <a:rPr lang="en-US" altLang="en-US" sz="1800" baseline="30000" dirty="0" smtClean="0">
                <a:latin typeface="Times New Roman" pitchFamily="18" charset="0"/>
              </a:rPr>
              <a:t>th</a:t>
            </a:r>
            <a:r>
              <a:rPr lang="en-US" altLang="en-US" sz="1800" dirty="0" smtClean="0">
                <a:latin typeface="Times New Roman" pitchFamily="18" charset="0"/>
              </a:rPr>
              <a:t>    </a:t>
            </a:r>
            <a:endParaRPr lang="en-US" altLang="en-US" sz="1800" dirty="0">
              <a:latin typeface="Times New Roman" pitchFamily="18" charset="0"/>
            </a:endParaRPr>
          </a:p>
        </p:txBody>
      </p:sp>
      <p:pic>
        <p:nvPicPr>
          <p:cNvPr id="3074" name="Picture 2" descr="https://www.cpc.ncep.noaa.gov/products/predictions/long_range/lead14/off15_tem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5" y="43071"/>
            <a:ext cx="3598385" cy="353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3314700" y="268069"/>
            <a:ext cx="1257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itchFamily="18" charset="0"/>
              </a:rPr>
              <a:t>Made </a:t>
            </a:r>
            <a:endParaRPr lang="en-US" altLang="en-US" sz="1800" dirty="0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Times New Roman" pitchFamily="18" charset="0"/>
              </a:rPr>
              <a:t>Apr 30</a:t>
            </a:r>
            <a:r>
              <a:rPr lang="en-US" altLang="en-US" sz="1800" baseline="30000" dirty="0" smtClean="0">
                <a:latin typeface="Times New Roman" pitchFamily="18" charset="0"/>
              </a:rPr>
              <a:t>th</a:t>
            </a:r>
            <a:r>
              <a:rPr lang="en-US" altLang="en-US" sz="1800" dirty="0" smtClean="0">
                <a:latin typeface="Times New Roman" pitchFamily="18" charset="0"/>
              </a:rPr>
              <a:t>      </a:t>
            </a:r>
            <a:endParaRPr lang="en-US" altLang="en-US" sz="1800" dirty="0">
              <a:latin typeface="Times New Roman" pitchFamily="18" charset="0"/>
            </a:endParaRPr>
          </a:p>
        </p:txBody>
      </p:sp>
      <p:pic>
        <p:nvPicPr>
          <p:cNvPr id="3076" name="Picture 4" descr="https://www.cpc.ncep.noaa.gov/products/predictions/long_range/lead01/off01_tem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828" y="3037738"/>
            <a:ext cx="3575129" cy="351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038600"/>
            <a:ext cx="35859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84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1"/>
          <p:cNvSpPr>
            <a:spLocks noChangeArrowheads="1"/>
          </p:cNvSpPr>
          <p:nvPr/>
        </p:nvSpPr>
        <p:spPr bwMode="auto">
          <a:xfrm>
            <a:off x="4255120" y="1967345"/>
            <a:ext cx="659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latin typeface="Times New Roman" pitchFamily="18" charset="0"/>
              </a:rPr>
              <a:t>June</a:t>
            </a:r>
            <a:endParaRPr lang="en-US" altLang="en-US" sz="1800" b="1" dirty="0">
              <a:latin typeface="Times New Roman" pitchFamily="18" charset="0"/>
            </a:endParaRP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4191000" y="4202668"/>
            <a:ext cx="5822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latin typeface="Times New Roman" pitchFamily="18" charset="0"/>
              </a:rPr>
              <a:t>JJA</a:t>
            </a:r>
            <a:endParaRPr lang="en-US" altLang="en-US" sz="1800" b="1" dirty="0">
              <a:latin typeface="Times New Roman" pitchFamily="18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553200"/>
            <a:ext cx="3810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D848FF-6D97-4167-B3CC-57FCF4541E2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 dirty="0"/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657600" y="76200"/>
            <a:ext cx="1752600" cy="1447800"/>
          </a:xfrm>
        </p:spPr>
        <p:txBody>
          <a:bodyPr/>
          <a:lstStyle/>
          <a:p>
            <a:r>
              <a:rPr lang="en-US" altLang="en-US" sz="2800" dirty="0"/>
              <a:t> </a:t>
            </a:r>
            <a:r>
              <a:rPr lang="en-US" altLang="en-US" sz="2000" dirty="0"/>
              <a:t>NMME T &amp; P</a:t>
            </a:r>
            <a:br>
              <a:rPr lang="en-US" altLang="en-US" sz="2000" dirty="0"/>
            </a:br>
            <a:r>
              <a:rPr lang="en-US" altLang="en-US" sz="2000" dirty="0" err="1" smtClean="0"/>
              <a:t>Ens.Mean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forecasts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724400" y="4733925"/>
            <a:ext cx="2209800" cy="8286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724400" y="4407933"/>
            <a:ext cx="2590800" cy="11546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467600" y="4343400"/>
            <a:ext cx="304800" cy="22860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657600" y="2438400"/>
            <a:ext cx="457200" cy="4572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733800" y="2895600"/>
            <a:ext cx="3810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01243" y="2514600"/>
            <a:ext cx="12041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These warm (red) </a:t>
            </a:r>
            <a:r>
              <a:rPr lang="en-US" sz="1400" dirty="0" err="1" smtClean="0"/>
              <a:t>fcsts</a:t>
            </a:r>
            <a:r>
              <a:rPr lang="en-US" sz="1400" dirty="0" smtClean="0"/>
              <a:t> for Temp. – are generally  made and verify too mostly!!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901242" y="4800600"/>
            <a:ext cx="14327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Will these </a:t>
            </a:r>
            <a:r>
              <a:rPr lang="en-US" sz="1400" dirty="0" err="1" smtClean="0"/>
              <a:t>Precip</a:t>
            </a:r>
            <a:r>
              <a:rPr lang="en-US" sz="1400" dirty="0" smtClean="0"/>
              <a:t> </a:t>
            </a:r>
            <a:r>
              <a:rPr lang="en-US" sz="1400" dirty="0" err="1" smtClean="0"/>
              <a:t>fcsts</a:t>
            </a:r>
            <a:r>
              <a:rPr lang="en-US" sz="1400" dirty="0" smtClean="0"/>
              <a:t> turn out to be true? Remember the 2017 Spring  </a:t>
            </a:r>
            <a:r>
              <a:rPr lang="en-US" sz="1400" dirty="0"/>
              <a:t>t</a:t>
            </a:r>
            <a:r>
              <a:rPr lang="en-US" sz="1400" dirty="0" smtClean="0"/>
              <a:t>he Northern Great Plains drought forecast ?? </a:t>
            </a:r>
            <a:endParaRPr lang="en-US" sz="1400" dirty="0"/>
          </a:p>
        </p:txBody>
      </p:sp>
      <p:pic>
        <p:nvPicPr>
          <p:cNvPr id="4098" name="Picture 2" descr="https://www.cpc.ncep.noaa.gov/products/NMME/prob/images/prob_ensemble_prate_us_lea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08" y="0"/>
            <a:ext cx="3970292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cpc.ncep.noaa.gov/products/NMME/prob/images/prob_ensemble_tmp2m_us_lea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886201" cy="300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cpc.ncep.noaa.gov/products/NMME/prob/images/prob_ensemble_tmp2m_us_season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3886200" cy="300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cpc.ncep.noaa.gov/products/NMME/prob/images/prob_ensemble_prate_us_season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08" y="3204781"/>
            <a:ext cx="3970292" cy="299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533400"/>
          </a:xfrm>
        </p:spPr>
        <p:txBody>
          <a:bodyPr/>
          <a:lstStyle/>
          <a:p>
            <a:r>
              <a:rPr lang="en-US" altLang="en-US" sz="3200" dirty="0"/>
              <a:t>(</a:t>
            </a:r>
            <a:r>
              <a:rPr lang="en-US" altLang="en-US" sz="3200" dirty="0" err="1"/>
              <a:t>Prev</a:t>
            </a:r>
            <a:r>
              <a:rPr lang="en-US" altLang="en-US" sz="3200" dirty="0"/>
              <a:t>) Seasonal/Monthly Drought outlooks</a:t>
            </a: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21738" y="6534150"/>
            <a:ext cx="32226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A769D63-4577-4144-9136-6021AF00BF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dirty="0"/>
          </a:p>
        </p:txBody>
      </p:sp>
      <p:sp>
        <p:nvSpPr>
          <p:cNvPr id="4100" name="TextBox 2"/>
          <p:cNvSpPr txBox="1">
            <a:spLocks noChangeArrowheads="1"/>
          </p:cNvSpPr>
          <p:nvPr/>
        </p:nvSpPr>
        <p:spPr bwMode="auto">
          <a:xfrm>
            <a:off x="4495800" y="1066800"/>
            <a:ext cx="274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Seasonal Outlook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(Mid </a:t>
            </a:r>
            <a:r>
              <a:rPr lang="en-US" altLang="en-US" sz="1600" dirty="0" smtClean="0">
                <a:latin typeface="Times New Roman" pitchFamily="18" charset="0"/>
              </a:rPr>
              <a:t>April 2020- July </a:t>
            </a:r>
            <a:r>
              <a:rPr lang="en-US" altLang="en-US" sz="1600" dirty="0">
                <a:latin typeface="Times New Roman" pitchFamily="18" charset="0"/>
              </a:rPr>
              <a:t>2020)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issued  </a:t>
            </a:r>
            <a:r>
              <a:rPr lang="en-US" altLang="en-US" sz="1600" dirty="0" smtClean="0">
                <a:latin typeface="Times New Roman" pitchFamily="18" charset="0"/>
              </a:rPr>
              <a:t>04/16/20</a:t>
            </a:r>
            <a:endParaRPr lang="en-US" altLang="en-US" sz="1600" dirty="0">
              <a:latin typeface="Times New Roman" pitchFamily="18" charset="0"/>
            </a:endParaRPr>
          </a:p>
        </p:txBody>
      </p:sp>
      <p:sp>
        <p:nvSpPr>
          <p:cNvPr id="4101" name="TextBox 9"/>
          <p:cNvSpPr txBox="1">
            <a:spLocks noChangeArrowheads="1"/>
          </p:cNvSpPr>
          <p:nvPr/>
        </p:nvSpPr>
        <p:spPr bwMode="auto">
          <a:xfrm>
            <a:off x="6896675" y="2598003"/>
            <a:ext cx="2209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Monthly outlook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(for </a:t>
            </a:r>
            <a:r>
              <a:rPr lang="en-US" altLang="en-US" sz="1600" dirty="0" smtClean="0">
                <a:latin typeface="Times New Roman" pitchFamily="18" charset="0"/>
              </a:rPr>
              <a:t>May 2020) </a:t>
            </a:r>
            <a:endParaRPr lang="en-US" altLang="en-US" sz="16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itchFamily="18" charset="0"/>
              </a:rPr>
              <a:t>issued </a:t>
            </a:r>
            <a:r>
              <a:rPr lang="en-US" altLang="en-US" sz="1600" dirty="0" smtClean="0">
                <a:latin typeface="Times New Roman" pitchFamily="18" charset="0"/>
              </a:rPr>
              <a:t>04/30/20</a:t>
            </a:r>
            <a:endParaRPr lang="en-US" altLang="en-US" sz="1600" dirty="0"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438835"/>
            <a:ext cx="4762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/>
              <a:t>(New Seasonal Drought Outlook to be released in 2 days!)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" y="3810000"/>
            <a:ext cx="51720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 smtClean="0"/>
              <a:t>Last month in this briefing we recommended:</a:t>
            </a:r>
          </a:p>
          <a:p>
            <a:pPr marL="0" lvl="1"/>
            <a:endParaRPr lang="en-US" sz="1400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</a:rPr>
              <a:t>The drought conditions along the </a:t>
            </a:r>
            <a:r>
              <a:rPr lang="en-US" sz="1200" u="sng" dirty="0">
                <a:latin typeface="Trebuchet MS" panose="020B0603020202020204" pitchFamily="34" charset="0"/>
              </a:rPr>
              <a:t>Gulf coast and in Florida will sporadically remain, but will improve  across the region in the month of </a:t>
            </a:r>
            <a:r>
              <a:rPr lang="en-US" sz="1200" u="sng" dirty="0" smtClean="0">
                <a:latin typeface="Trebuchet MS" panose="020B0603020202020204" pitchFamily="34" charset="0"/>
              </a:rPr>
              <a:t>May …</a:t>
            </a:r>
          </a:p>
          <a:p>
            <a:pPr marL="0" lvl="1"/>
            <a:endParaRPr lang="en-US" sz="1200" dirty="0" smtClean="0">
              <a:latin typeface="Trebuchet MS" panose="020B0603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rebuchet MS" panose="020B0603020202020204" pitchFamily="34" charset="0"/>
              </a:rPr>
              <a:t>Large parts of the  </a:t>
            </a:r>
            <a:r>
              <a:rPr lang="en-US" sz="1200" u="sng" dirty="0">
                <a:latin typeface="Trebuchet MS" panose="020B0603020202020204" pitchFamily="34" charset="0"/>
              </a:rPr>
              <a:t>Northern Rockies and the Great Plains, including parts of Dakotas and Montana </a:t>
            </a:r>
            <a:r>
              <a:rPr lang="en-US" sz="1200" dirty="0">
                <a:latin typeface="Trebuchet MS" panose="020B0603020202020204" pitchFamily="34" charset="0"/>
              </a:rPr>
              <a:t>experienced severe drought in MJJA 2017. Currently low to moderate rainfall/snow/soil moisture shortfalls exist in parts of these states, and is of concern. </a:t>
            </a:r>
            <a:r>
              <a:rPr lang="en-US" sz="1200" dirty="0" smtClean="0">
                <a:latin typeface="Trebuchet MS" panose="020B0603020202020204" pitchFamily="34" charset="0"/>
              </a:rPr>
              <a:t>  …</a:t>
            </a:r>
            <a:r>
              <a:rPr lang="en-US" sz="1200" u="sng" dirty="0" smtClean="0">
                <a:latin typeface="Trebuchet MS" panose="020B0603020202020204" pitchFamily="34" charset="0"/>
              </a:rPr>
              <a:t> </a:t>
            </a:r>
            <a:r>
              <a:rPr lang="en-US" sz="1200" u="sng" dirty="0">
                <a:latin typeface="Trebuchet MS" panose="020B0603020202020204" pitchFamily="34" charset="0"/>
              </a:rPr>
              <a:t>Possible emergence of weak dry conditions is likely </a:t>
            </a:r>
            <a:r>
              <a:rPr lang="en-US" sz="1200" u="sng" dirty="0" smtClean="0">
                <a:latin typeface="Trebuchet MS" panose="020B0603020202020204" pitchFamily="34" charset="0"/>
              </a:rPr>
              <a:t>here …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u="sng" dirty="0">
              <a:latin typeface="Trebuchet MS" panose="020B0603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u="sng" dirty="0">
                <a:latin typeface="Trebuchet MS" panose="020B0603020202020204" pitchFamily="34" charset="0"/>
              </a:rPr>
              <a:t>The drought in the west and the four corners region will continue to persist</a:t>
            </a:r>
            <a:r>
              <a:rPr lang="en-US" sz="1200" dirty="0">
                <a:latin typeface="Trebuchet MS" panose="020B0603020202020204" pitchFamily="34" charset="0"/>
              </a:rPr>
              <a:t>, due to continued short and long term rainfall deficits in the region. </a:t>
            </a:r>
            <a:endParaRPr lang="en-US" sz="1400" dirty="0"/>
          </a:p>
        </p:txBody>
      </p:sp>
      <p:pic>
        <p:nvPicPr>
          <p:cNvPr id="10" name="Picture 9" descr="United States Seasonal Drought Outlook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19100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United States Monthly Drought Outloo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429001"/>
            <a:ext cx="3971925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59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63000" y="6534150"/>
            <a:ext cx="381000" cy="323850"/>
          </a:xfrm>
        </p:spPr>
        <p:txBody>
          <a:bodyPr/>
          <a:lstStyle/>
          <a:p>
            <a:pPr>
              <a:defRPr/>
            </a:pPr>
            <a:fld id="{29FE659A-E67D-4F73-9E46-0170127DE6AC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524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Agreement/Disagreement in the various NMME models’ MJJ seasonal Precip. </a:t>
            </a:r>
            <a:r>
              <a:rPr lang="en-US" dirty="0" err="1" smtClean="0"/>
              <a:t>Forecst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772400" y="3962400"/>
            <a:ext cx="762000" cy="381000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458200" y="41910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??</a:t>
            </a:r>
            <a:endParaRPr lang="en-US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8839200" cy="607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07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58" y="3036888"/>
            <a:ext cx="247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77200" y="2949714"/>
            <a:ext cx="1135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   </a:t>
            </a:r>
            <a:r>
              <a:rPr lang="en-US" sz="1600" dirty="0" smtClean="0"/>
              <a:t>  </a:t>
            </a:r>
            <a:r>
              <a:rPr lang="en-US" sz="1200" dirty="0" smtClean="0"/>
              <a:t>Forecast </a:t>
            </a:r>
            <a:r>
              <a:rPr lang="en-US" sz="1200" dirty="0"/>
              <a:t>uncertain in Hatched areas.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5C66231-A5C8-6B47-950B-4FA4AF63E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0" cy="6768516"/>
          </a:xfrm>
          <a:prstGeom prst="rect">
            <a:avLst/>
          </a:prstGeom>
          <a:ln w="1905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AAB6E9A7-A119-7940-868C-CA1616528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1" y="228600"/>
            <a:ext cx="6629399" cy="65532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2133600" y="1600200"/>
            <a:ext cx="533400" cy="129540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057400" y="3208338"/>
            <a:ext cx="609600" cy="1211262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438401" y="228601"/>
            <a:ext cx="6705599" cy="6553200"/>
          </a:xfrm>
          <a:prstGeom prst="rect">
            <a:avLst/>
          </a:prstGeom>
          <a:noFill/>
          <a:ln>
            <a:solidFill>
              <a:srgbClr val="6600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E57AE30-8B94-4445-BDC5-40227CE6C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6721"/>
            <a:ext cx="7315200" cy="6625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BAD1D6A1-7FC9-5C49-BA4D-2AF0E2F8B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380999"/>
            <a:ext cx="6705599" cy="64008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401" y="380999"/>
            <a:ext cx="6705599" cy="6400801"/>
          </a:xfrm>
          <a:prstGeom prst="rect">
            <a:avLst/>
          </a:prstGeom>
          <a:noFill/>
          <a:ln>
            <a:solidFill>
              <a:srgbClr val="6600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C0753AB-59EC-F248-BFBE-809069EA5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22"/>
            <a:ext cx="8009056" cy="66373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A1E14E90-58B1-0342-BD4A-31DF80FF1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04800"/>
            <a:ext cx="6781800" cy="647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2201" y="304800"/>
            <a:ext cx="6781800" cy="6553199"/>
          </a:xfrm>
          <a:prstGeom prst="rect">
            <a:avLst/>
          </a:prstGeom>
          <a:noFill/>
          <a:ln>
            <a:solidFill>
              <a:srgbClr val="6600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9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458200" y="6534150"/>
            <a:ext cx="685800" cy="247650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5524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1" y="728246"/>
            <a:ext cx="5464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Predicted Monthly Soil Moisture Percentile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423446"/>
            <a:ext cx="5524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http://drought.geo.msu.edu/research/forecast/smi.monthly.php</a:t>
            </a:r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1219200" y="6258580"/>
            <a:ext cx="39731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Times New Roman" pitchFamily="18" charset="0"/>
              </a:rPr>
              <a:t>The inter quartile range suggest </a:t>
            </a:r>
            <a:r>
              <a:rPr lang="en-US" altLang="en-US" sz="1400" u="sng" dirty="0">
                <a:latin typeface="Times New Roman" pitchFamily="18" charset="0"/>
              </a:rPr>
              <a:t>greater uncertainty </a:t>
            </a:r>
            <a:r>
              <a:rPr lang="en-US" altLang="en-US" sz="1400" dirty="0">
                <a:latin typeface="Times New Roman" pitchFamily="18" charset="0"/>
              </a:rPr>
              <a:t>about the forecast in these </a:t>
            </a:r>
            <a:r>
              <a:rPr lang="en-US" altLang="en-US" sz="1400" u="sng" dirty="0">
                <a:latin typeface="Times New Roman" pitchFamily="18" charset="0"/>
              </a:rPr>
              <a:t>shaded</a:t>
            </a:r>
            <a:r>
              <a:rPr lang="en-US" altLang="en-US" sz="1400" dirty="0">
                <a:latin typeface="Times New Roman" pitchFamily="18" charset="0"/>
              </a:rPr>
              <a:t> regions.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21810" y="3515380"/>
            <a:ext cx="2739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 Initial Conditions </a:t>
            </a:r>
            <a:r>
              <a:rPr lang="en-US" sz="1400" b="1" dirty="0" smtClean="0"/>
              <a:t>1 months ago</a:t>
            </a:r>
            <a:r>
              <a:rPr lang="en-US" sz="1400" dirty="0" smtClean="0"/>
              <a:t>: </a:t>
            </a:r>
            <a:endParaRPr lang="en-US" sz="1400" dirty="0"/>
          </a:p>
          <a:p>
            <a:pPr algn="ctr"/>
            <a:r>
              <a:rPr lang="en-US" sz="1400" dirty="0" smtClean="0"/>
              <a:t>04/07/2020</a:t>
            </a:r>
            <a:endParaRPr lang="en-US" sz="1400" dirty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09" y="1171575"/>
            <a:ext cx="42957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970"/>
            <a:ext cx="671084" cy="22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3FC43A-D8E4-4892-8460-9D1B6806C5CC}"/>
              </a:ext>
            </a:extLst>
          </p:cNvPr>
          <p:cNvSpPr/>
          <p:nvPr/>
        </p:nvSpPr>
        <p:spPr>
          <a:xfrm>
            <a:off x="5817670" y="284128"/>
            <a:ext cx="2205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Initial </a:t>
            </a:r>
            <a:r>
              <a:rPr lang="en-US" sz="1400" b="1" dirty="0"/>
              <a:t>Conditions</a:t>
            </a:r>
            <a:r>
              <a:rPr lang="en-US" sz="1400" dirty="0"/>
              <a:t>: </a:t>
            </a:r>
          </a:p>
          <a:p>
            <a:pPr algn="ctr"/>
            <a:r>
              <a:rPr lang="en-US" sz="1400" dirty="0" smtClean="0"/>
              <a:t>05/12/2020</a:t>
            </a:r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48" y="3952220"/>
            <a:ext cx="3504062" cy="275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97" y="1371600"/>
            <a:ext cx="4267287" cy="488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64250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48" y="762000"/>
            <a:ext cx="3544852" cy="276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xmlns="" id="{DB892C8E-D254-4459-AF9C-DE1EA95D7B80}"/>
              </a:ext>
            </a:extLst>
          </p:cNvPr>
          <p:cNvSpPr/>
          <p:nvPr/>
        </p:nvSpPr>
        <p:spPr>
          <a:xfrm rot="21277844">
            <a:off x="7237334" y="2651687"/>
            <a:ext cx="1105464" cy="3241100"/>
          </a:xfrm>
          <a:prstGeom prst="arc">
            <a:avLst>
              <a:gd name="adj1" fmla="val 16215703"/>
              <a:gd name="adj2" fmla="val 557407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1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81400" y="17585"/>
            <a:ext cx="2057400" cy="287215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Summary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0" y="304800"/>
            <a:ext cx="9144000" cy="65532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Current ENSO status and forecast. </a:t>
            </a:r>
            <a:r>
              <a:rPr lang="en-US" sz="1300" kern="1200" dirty="0">
                <a:latin typeface="Trebuchet MS" panose="020B0603020202020204" pitchFamily="34" charset="0"/>
              </a:rPr>
              <a:t>There is a ~65% chance of ENSO-neutral during Northern Hemisphere summer 2020, with chances decreasing through the autumn (to 45-50</a:t>
            </a:r>
            <a:r>
              <a:rPr lang="en-US" sz="1300" kern="1200" dirty="0" smtClean="0">
                <a:latin typeface="Trebuchet MS" panose="020B0603020202020204" pitchFamily="34" charset="0"/>
              </a:rPr>
              <a:t>%).</a:t>
            </a:r>
            <a:endParaRPr lang="en-US" altLang="en-US" sz="1300" dirty="0">
              <a:latin typeface="Trebuchet MS" panose="020B0603020202020204" pitchFamily="34" charset="0"/>
            </a:endParaRPr>
          </a:p>
          <a:p>
            <a:pPr marL="571500" indent="-57150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en-US" altLang="en-US" sz="1600" b="1" dirty="0" smtClean="0">
                <a:solidFill>
                  <a:srgbClr val="FF0000"/>
                </a:solidFill>
              </a:rPr>
              <a:t>Current </a:t>
            </a:r>
            <a:r>
              <a:rPr lang="en-US" altLang="en-US" sz="1600" b="1" dirty="0">
                <a:solidFill>
                  <a:srgbClr val="FF0000"/>
                </a:solidFill>
              </a:rPr>
              <a:t>Drought 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conditions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:</a:t>
            </a:r>
            <a:endParaRPr lang="en-US" sz="1300" dirty="0" smtClean="0">
              <a:latin typeface="Trebuchet MS" panose="020B0603020202020204" pitchFamily="34" charset="0"/>
            </a:endParaRPr>
          </a:p>
          <a:p>
            <a:pPr marL="457200" lvl="1" indent="-228600">
              <a:buFontTx/>
              <a:buChar char="-"/>
            </a:pPr>
            <a:r>
              <a:rPr lang="en-US" sz="1300" dirty="0">
                <a:latin typeface="Trebuchet MS" panose="020B0603020202020204" pitchFamily="34" charset="0"/>
              </a:rPr>
              <a:t>Over the last several months, drought, overall has increased in area across the South and the West</a:t>
            </a:r>
            <a:r>
              <a:rPr lang="en-US" sz="1200" dirty="0"/>
              <a:t>. </a:t>
            </a:r>
            <a:endParaRPr lang="en-US" sz="1300" dirty="0" smtClean="0">
              <a:latin typeface="Trebuchet MS" panose="020B0603020202020204" pitchFamily="34" charset="0"/>
            </a:endParaRPr>
          </a:p>
          <a:p>
            <a:pPr marL="457200" lvl="1" indent="-228600">
              <a:buFontTx/>
              <a:buChar char="-"/>
            </a:pPr>
            <a:r>
              <a:rPr lang="en-US" sz="1300" dirty="0">
                <a:latin typeface="Trebuchet MS" panose="020B0603020202020204" pitchFamily="34" charset="0"/>
              </a:rPr>
              <a:t>The short/long term drought in the four corner states area (AZ/NM/ UT/CO) </a:t>
            </a:r>
            <a:r>
              <a:rPr lang="en-US" sz="1300" dirty="0" smtClean="0">
                <a:latin typeface="Trebuchet MS" panose="020B0603020202020204" pitchFamily="34" charset="0"/>
              </a:rPr>
              <a:t>continued </a:t>
            </a:r>
            <a:r>
              <a:rPr lang="en-US" sz="1300" dirty="0">
                <a:latin typeface="Trebuchet MS" panose="020B0603020202020204" pitchFamily="34" charset="0"/>
              </a:rPr>
              <a:t>to </a:t>
            </a:r>
            <a:r>
              <a:rPr lang="en-US" sz="1300" dirty="0" smtClean="0">
                <a:latin typeface="Trebuchet MS" panose="020B0603020202020204" pitchFamily="34" charset="0"/>
              </a:rPr>
              <a:t>strengthen in CO and extend into Kansas. </a:t>
            </a:r>
            <a:r>
              <a:rPr lang="en-US" sz="1300" dirty="0" smtClean="0">
                <a:latin typeface="Trebuchet MS" panose="020B0603020202020204" pitchFamily="34" charset="0"/>
              </a:rPr>
              <a:t> present/survive/strengthen  </a:t>
            </a:r>
            <a:r>
              <a:rPr lang="en-US" sz="1300" dirty="0">
                <a:latin typeface="Trebuchet MS" panose="020B0603020202020204" pitchFamily="34" charset="0"/>
              </a:rPr>
              <a:t>in some form/shape or </a:t>
            </a:r>
            <a:r>
              <a:rPr lang="en-US" sz="1300" dirty="0" smtClean="0">
                <a:latin typeface="Trebuchet MS" panose="020B0603020202020204" pitchFamily="34" charset="0"/>
              </a:rPr>
              <a:t>other, where long term </a:t>
            </a:r>
            <a:r>
              <a:rPr lang="en-US" sz="1300" dirty="0" smtClean="0">
                <a:latin typeface="Trebuchet MS" panose="020B0603020202020204" pitchFamily="34" charset="0"/>
              </a:rPr>
              <a:t> </a:t>
            </a:r>
            <a:r>
              <a:rPr lang="en-US" sz="1300" dirty="0" smtClean="0">
                <a:latin typeface="Trebuchet MS" panose="020B0603020202020204" pitchFamily="34" charset="0"/>
              </a:rPr>
              <a:t>rainfall </a:t>
            </a:r>
            <a:r>
              <a:rPr lang="en-US" sz="1300" dirty="0" smtClean="0">
                <a:latin typeface="Trebuchet MS" panose="020B0603020202020204" pitchFamily="34" charset="0"/>
              </a:rPr>
              <a:t>deficiencies </a:t>
            </a:r>
            <a:r>
              <a:rPr lang="en-US" sz="1300" dirty="0" smtClean="0">
                <a:latin typeface="Trebuchet MS" panose="020B0603020202020204" pitchFamily="34" charset="0"/>
              </a:rPr>
              <a:t>have been present</a:t>
            </a:r>
            <a:r>
              <a:rPr lang="en-US" sz="1300" dirty="0" smtClean="0">
                <a:latin typeface="Trebuchet MS" panose="020B0603020202020204" pitchFamily="34" charset="0"/>
              </a:rPr>
              <a:t>.  Existing </a:t>
            </a:r>
            <a:r>
              <a:rPr lang="en-US" sz="1300" dirty="0">
                <a:latin typeface="Trebuchet MS" panose="020B0603020202020204" pitchFamily="34" charset="0"/>
              </a:rPr>
              <a:t>and new Drought in CA/OR/WA/NV/ </a:t>
            </a:r>
            <a:r>
              <a:rPr lang="en-US" sz="1300" dirty="0" smtClean="0">
                <a:latin typeface="Trebuchet MS" panose="020B0603020202020204" pitchFamily="34" charset="0"/>
              </a:rPr>
              <a:t>has gotten bigger in area </a:t>
            </a:r>
            <a:r>
              <a:rPr lang="en-US" sz="1300" dirty="0">
                <a:latin typeface="Trebuchet MS" panose="020B0603020202020204" pitchFamily="34" charset="0"/>
              </a:rPr>
              <a:t>and in </a:t>
            </a:r>
            <a:r>
              <a:rPr lang="en-US" sz="1300" dirty="0" smtClean="0">
                <a:latin typeface="Trebuchet MS" panose="020B0603020202020204" pitchFamily="34" charset="0"/>
              </a:rPr>
              <a:t>strength. </a:t>
            </a:r>
            <a:endParaRPr lang="en-US" sz="1300" dirty="0" smtClean="0">
              <a:latin typeface="Trebuchet MS" panose="020B0603020202020204" pitchFamily="34" charset="0"/>
            </a:endParaRPr>
          </a:p>
          <a:p>
            <a:pPr marL="457200" lvl="1" indent="-228600">
              <a:buFontTx/>
              <a:buChar char="-"/>
            </a:pPr>
            <a:r>
              <a:rPr lang="en-US" sz="1300" dirty="0" smtClean="0">
                <a:latin typeface="Trebuchet MS" panose="020B0603020202020204" pitchFamily="34" charset="0"/>
              </a:rPr>
              <a:t>The drought in the southeast along the Gulf coast has either somewhat disappeared or weakened.</a:t>
            </a:r>
            <a:endParaRPr lang="en-US" sz="1300" dirty="0" smtClean="0">
              <a:latin typeface="Trebuchet MS" panose="020B0603020202020204" pitchFamily="34" charset="0"/>
            </a:endParaRPr>
          </a:p>
          <a:p>
            <a:pPr marL="457200" lvl="1" indent="-228600">
              <a:buFontTx/>
              <a:buChar char="-"/>
            </a:pPr>
            <a:r>
              <a:rPr lang="en-US" sz="1300" dirty="0">
                <a:latin typeface="Trebuchet MS" panose="020B0603020202020204" pitchFamily="34" charset="0"/>
              </a:rPr>
              <a:t>Drought in southern TX </a:t>
            </a:r>
            <a:r>
              <a:rPr lang="en-US" sz="1300" dirty="0" smtClean="0">
                <a:latin typeface="Trebuchet MS" panose="020B0603020202020204" pitchFamily="34" charset="0"/>
              </a:rPr>
              <a:t>continues to vacillate, but has slightly decreased in size and intensity.</a:t>
            </a:r>
            <a:endParaRPr lang="en-US" sz="1300" dirty="0">
              <a:latin typeface="Trebuchet MS" panose="020B0603020202020204" pitchFamily="34" charset="0"/>
            </a:endParaRPr>
          </a:p>
          <a:p>
            <a:pPr marL="457200" lvl="1" indent="-228600">
              <a:buFontTx/>
              <a:buChar char="-"/>
            </a:pPr>
            <a:r>
              <a:rPr lang="en-US" sz="1300" dirty="0" smtClean="0">
                <a:latin typeface="Trebuchet MS" panose="020B0603020202020204" pitchFamily="34" charset="0"/>
              </a:rPr>
              <a:t>Much of these were suggested as recommendations from this briefing last month.</a:t>
            </a:r>
          </a:p>
          <a:p>
            <a:pPr marL="457200" lvl="1" indent="-228600">
              <a:buFontTx/>
              <a:buChar char="-"/>
            </a:pPr>
            <a:r>
              <a:rPr lang="en-US" sz="1300" dirty="0" smtClean="0">
                <a:latin typeface="Trebuchet MS" panose="020B0603020202020204" pitchFamily="34" charset="0"/>
              </a:rPr>
              <a:t>The California reservoirs are at </a:t>
            </a:r>
            <a:r>
              <a:rPr lang="en-US" sz="1300" dirty="0" smtClean="0">
                <a:latin typeface="Trebuchet MS" panose="020B0603020202020204" pitchFamily="34" charset="0"/>
              </a:rPr>
              <a:t>somewhat satisfactory </a:t>
            </a:r>
            <a:r>
              <a:rPr lang="en-US" sz="1300" dirty="0" smtClean="0">
                <a:latin typeface="Trebuchet MS" panose="020B0603020202020204" pitchFamily="34" charset="0"/>
              </a:rPr>
              <a:t>levels, but continued dry/drought conditions there, combined with the ending of the rainy winter season will weigh in heavily on these water </a:t>
            </a:r>
            <a:r>
              <a:rPr lang="en-US" sz="1300" dirty="0" smtClean="0">
                <a:latin typeface="Trebuchet MS" panose="020B0603020202020204" pitchFamily="34" charset="0"/>
              </a:rPr>
              <a:t>resources in the upcoming summer and fall months. </a:t>
            </a:r>
            <a:endParaRPr lang="en-US" sz="1300" dirty="0" smtClean="0">
              <a:latin typeface="Trebuchet MS" panose="020B0603020202020204" pitchFamily="34" charset="0"/>
            </a:endParaRPr>
          </a:p>
          <a:p>
            <a:pPr marL="0" lvl="1" indent="0">
              <a:buNone/>
            </a:pPr>
            <a:r>
              <a:rPr lang="en-US" altLang="en-US" sz="1800" b="1" dirty="0" smtClean="0">
                <a:solidFill>
                  <a:srgbClr val="FF0000"/>
                </a:solidFill>
              </a:rPr>
              <a:t>Prediction: </a:t>
            </a:r>
          </a:p>
          <a:p>
            <a:pPr marL="457200" lvl="1" indent="-228600"/>
            <a:r>
              <a:rPr lang="en-US" sz="1300" dirty="0" smtClean="0">
                <a:latin typeface="Trebuchet MS" panose="020B0603020202020204" pitchFamily="34" charset="0"/>
              </a:rPr>
              <a:t>The continued </a:t>
            </a:r>
            <a:r>
              <a:rPr lang="en-US" sz="1300" dirty="0" smtClean="0">
                <a:latin typeface="Trebuchet MS" panose="020B0603020202020204" pitchFamily="34" charset="0"/>
              </a:rPr>
              <a:t>presence </a:t>
            </a:r>
            <a:r>
              <a:rPr lang="en-US" sz="1300" dirty="0" smtClean="0">
                <a:latin typeface="Trebuchet MS" panose="020B0603020202020204" pitchFamily="34" charset="0"/>
              </a:rPr>
              <a:t>and </a:t>
            </a:r>
            <a:r>
              <a:rPr lang="en-US" sz="1300" dirty="0" smtClean="0">
                <a:latin typeface="Trebuchet MS" panose="020B0603020202020204" pitchFamily="34" charset="0"/>
              </a:rPr>
              <a:t>forecast </a:t>
            </a:r>
            <a:r>
              <a:rPr lang="en-US" sz="1300" dirty="0" smtClean="0">
                <a:latin typeface="Trebuchet MS" panose="020B0603020202020204" pitchFamily="34" charset="0"/>
              </a:rPr>
              <a:t>of </a:t>
            </a:r>
            <a:r>
              <a:rPr lang="en-US" sz="1300" dirty="0">
                <a:latin typeface="Trebuchet MS" panose="020B0603020202020204" pitchFamily="34" charset="0"/>
              </a:rPr>
              <a:t>near </a:t>
            </a:r>
            <a:r>
              <a:rPr lang="en-US" sz="1300" dirty="0" smtClean="0">
                <a:latin typeface="Trebuchet MS" panose="020B0603020202020204" pitchFamily="34" charset="0"/>
              </a:rPr>
              <a:t>normal/neutral  </a:t>
            </a:r>
            <a:r>
              <a:rPr lang="en-US" sz="1300" dirty="0">
                <a:latin typeface="Trebuchet MS" panose="020B0603020202020204" pitchFamily="34" charset="0"/>
              </a:rPr>
              <a:t>ENSO conditions in the tropical equatorial Pacific through </a:t>
            </a:r>
            <a:r>
              <a:rPr lang="en-US" sz="1300" dirty="0" smtClean="0">
                <a:latin typeface="Trebuchet MS" panose="020B0603020202020204" pitchFamily="34" charset="0"/>
              </a:rPr>
              <a:t>the rest of spring and summer, </a:t>
            </a:r>
            <a:r>
              <a:rPr lang="en-US" sz="1300" dirty="0">
                <a:latin typeface="Trebuchet MS" panose="020B0603020202020204" pitchFamily="34" charset="0"/>
              </a:rPr>
              <a:t>is </a:t>
            </a:r>
            <a:r>
              <a:rPr lang="en-US" sz="1300" dirty="0" smtClean="0">
                <a:latin typeface="Trebuchet MS" panose="020B0603020202020204" pitchFamily="34" charset="0"/>
              </a:rPr>
              <a:t>taking away the  little edge </a:t>
            </a:r>
            <a:r>
              <a:rPr lang="en-US" sz="1300" dirty="0">
                <a:latin typeface="Trebuchet MS" panose="020B0603020202020204" pitchFamily="34" charset="0"/>
              </a:rPr>
              <a:t>and confidence </a:t>
            </a:r>
            <a:r>
              <a:rPr lang="en-US" sz="1300" dirty="0" smtClean="0">
                <a:latin typeface="Trebuchet MS" panose="020B0603020202020204" pitchFamily="34" charset="0"/>
              </a:rPr>
              <a:t>via lower Eq. Pacific SST boundary conditions  in the model’s seasonal forecasts of precipitation.  Also the continued forecast of above normal monthly/seasonal temperatures across the entire US, does not help the drought conditions in the west.</a:t>
            </a:r>
          </a:p>
          <a:p>
            <a:pPr marL="457200" lvl="1" indent="-228600"/>
            <a:r>
              <a:rPr lang="en-US" sz="1300" dirty="0" smtClean="0">
                <a:latin typeface="Trebuchet MS" panose="020B0603020202020204" pitchFamily="34" charset="0"/>
              </a:rPr>
              <a:t>The drought in the west and the four corners region will continue to persist, due to continued short and long term rainfall deficits in the region. </a:t>
            </a:r>
            <a:r>
              <a:rPr lang="en-US" sz="1300" dirty="0" smtClean="0">
                <a:latin typeface="Trebuchet MS" panose="020B0603020202020204" pitchFamily="34" charset="0"/>
              </a:rPr>
              <a:t>Drought along </a:t>
            </a:r>
            <a:r>
              <a:rPr lang="en-US" sz="1300" dirty="0">
                <a:latin typeface="Trebuchet MS" panose="020B0603020202020204" pitchFamily="34" charset="0"/>
              </a:rPr>
              <a:t>t</a:t>
            </a:r>
            <a:r>
              <a:rPr lang="en-US" sz="1300" dirty="0" smtClean="0">
                <a:latin typeface="Trebuchet MS" panose="020B0603020202020204" pitchFamily="34" charset="0"/>
              </a:rPr>
              <a:t>he deep southern Texas coast will be present in some moderate form barring a rainfall impact from a tropical system in the upcoming hurricane season.</a:t>
            </a:r>
            <a:endParaRPr lang="en-US" sz="1300" dirty="0" smtClean="0">
              <a:latin typeface="Trebuchet MS" panose="020B0603020202020204" pitchFamily="34" charset="0"/>
            </a:endParaRPr>
          </a:p>
          <a:p>
            <a:pPr marL="457200" lvl="1" indent="-228600"/>
            <a:r>
              <a:rPr lang="en-US" sz="1300" dirty="0" smtClean="0">
                <a:latin typeface="Trebuchet MS" panose="020B0603020202020204" pitchFamily="34" charset="0"/>
              </a:rPr>
              <a:t>Dry to low to moderate drought conditions will continue to emerge in l</a:t>
            </a:r>
            <a:r>
              <a:rPr lang="en-US" sz="1300" dirty="0" smtClean="0">
                <a:latin typeface="Trebuchet MS" panose="020B0603020202020204" pitchFamily="34" charset="0"/>
              </a:rPr>
              <a:t>arge </a:t>
            </a:r>
            <a:r>
              <a:rPr lang="en-US" sz="1300" dirty="0">
                <a:latin typeface="Trebuchet MS" panose="020B0603020202020204" pitchFamily="34" charset="0"/>
              </a:rPr>
              <a:t>parts of the  Northern Rockies and the Great </a:t>
            </a:r>
            <a:r>
              <a:rPr lang="en-US" sz="1300" dirty="0" smtClean="0">
                <a:latin typeface="Trebuchet MS" panose="020B0603020202020204" pitchFamily="34" charset="0"/>
              </a:rPr>
              <a:t>Plains </a:t>
            </a:r>
            <a:r>
              <a:rPr lang="en-US" sz="1300" dirty="0">
                <a:latin typeface="Trebuchet MS" panose="020B0603020202020204" pitchFamily="34" charset="0"/>
              </a:rPr>
              <a:t>including parts of Dakotas and </a:t>
            </a:r>
            <a:r>
              <a:rPr lang="en-US" sz="1300" dirty="0" smtClean="0">
                <a:latin typeface="Trebuchet MS" panose="020B0603020202020204" pitchFamily="34" charset="0"/>
              </a:rPr>
              <a:t>Minnesota, where low </a:t>
            </a:r>
            <a:r>
              <a:rPr lang="en-US" sz="1300" dirty="0">
                <a:latin typeface="Trebuchet MS" panose="020B0603020202020204" pitchFamily="34" charset="0"/>
              </a:rPr>
              <a:t>to moderate </a:t>
            </a:r>
            <a:r>
              <a:rPr lang="en-US" sz="1300" dirty="0" smtClean="0">
                <a:latin typeface="Trebuchet MS" panose="020B0603020202020204" pitchFamily="34" charset="0"/>
              </a:rPr>
              <a:t>rainfall </a:t>
            </a:r>
            <a:r>
              <a:rPr lang="en-US" sz="1300" dirty="0">
                <a:latin typeface="Trebuchet MS" panose="020B0603020202020204" pitchFamily="34" charset="0"/>
              </a:rPr>
              <a:t>shortfalls exist in parts of these </a:t>
            </a:r>
            <a:r>
              <a:rPr lang="en-US" sz="1300" dirty="0" smtClean="0">
                <a:latin typeface="Trebuchet MS" panose="020B0603020202020204" pitchFamily="34" charset="0"/>
              </a:rPr>
              <a:t>states</a:t>
            </a:r>
            <a:r>
              <a:rPr lang="en-US" sz="1300" dirty="0" smtClean="0">
                <a:latin typeface="Trebuchet MS" panose="020B0603020202020204" pitchFamily="34" charset="0"/>
              </a:rPr>
              <a:t>. </a:t>
            </a:r>
            <a:r>
              <a:rPr lang="en-US" sz="1300" dirty="0" smtClean="0">
                <a:latin typeface="Trebuchet MS" panose="020B0603020202020204" pitchFamily="34" charset="0"/>
              </a:rPr>
              <a:t> </a:t>
            </a:r>
          </a:p>
          <a:p>
            <a:pPr marL="457200" lvl="1" indent="-228600"/>
            <a:r>
              <a:rPr lang="en-US" sz="1300" dirty="0" smtClean="0">
                <a:latin typeface="Trebuchet MS" panose="020B0603020202020204" pitchFamily="34" charset="0"/>
              </a:rPr>
              <a:t>With the upcoming rainfall season, and the expected rainfall in the short and medium term, the </a:t>
            </a:r>
            <a:r>
              <a:rPr lang="en-US" sz="1300" dirty="0" smtClean="0">
                <a:latin typeface="Trebuchet MS" panose="020B0603020202020204" pitchFamily="34" charset="0"/>
              </a:rPr>
              <a:t>drought conditions along the Gulf coast and in Florida will </a:t>
            </a:r>
            <a:r>
              <a:rPr lang="en-US" sz="1300" dirty="0" smtClean="0">
                <a:latin typeface="Trebuchet MS" panose="020B0603020202020204" pitchFamily="34" charset="0"/>
              </a:rPr>
              <a:t> be considerably improved will be pretty much gone in the upcoming month of June and JJA season. </a:t>
            </a:r>
            <a:r>
              <a:rPr lang="en-US" sz="1300" dirty="0">
                <a:latin typeface="Trebuchet MS" panose="020B0603020202020204" pitchFamily="34" charset="0"/>
              </a:rPr>
              <a:t>	</a:t>
            </a:r>
            <a:r>
              <a:rPr lang="en-US" sz="1300" dirty="0" smtClean="0">
                <a:latin typeface="Trebuchet MS" panose="020B0603020202020204" pitchFamily="34" charset="0"/>
              </a:rPr>
              <a:t>			</a:t>
            </a:r>
            <a:endParaRPr lang="en-US" sz="1300" dirty="0" smtClean="0">
              <a:latin typeface="Trebuchet MS" panose="020B0603020202020204" pitchFamily="34" charset="0"/>
            </a:endParaRPr>
          </a:p>
          <a:p>
            <a:pPr marL="228600" lvl="1" indent="0">
              <a:buNone/>
            </a:pPr>
            <a:r>
              <a:rPr lang="en-US" sz="1300" dirty="0">
                <a:latin typeface="Trebuchet MS" panose="020B0603020202020204" pitchFamily="34" charset="0"/>
              </a:rPr>
              <a:t> </a:t>
            </a:r>
            <a:r>
              <a:rPr lang="en-US" sz="1300" dirty="0" smtClean="0">
                <a:latin typeface="Trebuchet MS" panose="020B0603020202020204" pitchFamily="34" charset="0"/>
              </a:rPr>
              <a:t>                                                                      </a:t>
            </a:r>
            <a:r>
              <a:rPr lang="en-US" sz="1300" dirty="0" smtClean="0">
                <a:latin typeface="Trebuchet MS" panose="020B0603020202020204" pitchFamily="34" charset="0"/>
              </a:rPr>
              <a:t>*********************</a:t>
            </a:r>
            <a:endParaRPr lang="en-US" sz="1300" dirty="0" smtClean="0">
              <a:latin typeface="Trebuchet MS" panose="020B0603020202020204" pitchFamily="34" charset="0"/>
            </a:endParaRPr>
          </a:p>
          <a:p>
            <a:pPr marL="457200" lvl="1" indent="-228600"/>
            <a:endParaRPr lang="en-US" sz="1300" dirty="0" smtClean="0">
              <a:latin typeface="Trebuchet MS" panose="020B0603020202020204" pitchFamily="34" charset="0"/>
            </a:endParaRPr>
          </a:p>
          <a:p>
            <a:pPr marL="228600" lvl="1" indent="0">
              <a:buNone/>
            </a:pPr>
            <a:endParaRPr lang="en-US" sz="1300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2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7"/>
            <a:ext cx="9144000" cy="5639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615267" y="52400"/>
            <a:ext cx="2188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SDO [FMA’20]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37063"/>
            <a:ext cx="1491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(1/7/20 USDM)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t="65432" r="35702" b="1975"/>
          <a:stretch/>
        </p:blipFill>
        <p:spPr>
          <a:xfrm>
            <a:off x="-33867" y="5306907"/>
            <a:ext cx="3920067" cy="15680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1600" y="5276333"/>
            <a:ext cx="2514600" cy="784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199" y="5540493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A7500"/>
                </a:solidFill>
              </a:rPr>
              <a:t>Persist</a:t>
            </a:r>
            <a:endParaRPr lang="en-US" sz="1400" b="1" dirty="0">
              <a:solidFill>
                <a:srgbClr val="9A75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42266" y="6324600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A7500"/>
                </a:solidFill>
              </a:rPr>
              <a:t>Persist</a:t>
            </a:r>
            <a:endParaRPr lang="en-US" sz="1400" b="1" dirty="0">
              <a:solidFill>
                <a:srgbClr val="9A75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2765" y="6060346"/>
            <a:ext cx="840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Improve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00" y="4573844"/>
            <a:ext cx="840230" cy="307777"/>
          </a:xfrm>
          <a:prstGeom prst="rect">
            <a:avLst/>
          </a:prstGeom>
          <a:noFill/>
          <a:scene3d>
            <a:camera prst="orthographicFront">
              <a:rot lat="0" lon="0" rev="30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Improve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33400" y="372533"/>
            <a:ext cx="1972733" cy="524934"/>
          </a:xfrm>
          <a:custGeom>
            <a:avLst/>
            <a:gdLst>
              <a:gd name="connsiteX0" fmla="*/ 0 w 1972733"/>
              <a:gd name="connsiteY0" fmla="*/ 262467 h 524934"/>
              <a:gd name="connsiteX1" fmla="*/ 42333 w 1972733"/>
              <a:gd name="connsiteY1" fmla="*/ 287867 h 524934"/>
              <a:gd name="connsiteX2" fmla="*/ 67733 w 1972733"/>
              <a:gd name="connsiteY2" fmla="*/ 296334 h 524934"/>
              <a:gd name="connsiteX3" fmla="*/ 84667 w 1972733"/>
              <a:gd name="connsiteY3" fmla="*/ 313267 h 524934"/>
              <a:gd name="connsiteX4" fmla="*/ 186267 w 1972733"/>
              <a:gd name="connsiteY4" fmla="*/ 338667 h 524934"/>
              <a:gd name="connsiteX5" fmla="*/ 618067 w 1972733"/>
              <a:gd name="connsiteY5" fmla="*/ 347134 h 524934"/>
              <a:gd name="connsiteX6" fmla="*/ 668867 w 1972733"/>
              <a:gd name="connsiteY6" fmla="*/ 355600 h 524934"/>
              <a:gd name="connsiteX7" fmla="*/ 711200 w 1972733"/>
              <a:gd name="connsiteY7" fmla="*/ 364067 h 524934"/>
              <a:gd name="connsiteX8" fmla="*/ 804333 w 1972733"/>
              <a:gd name="connsiteY8" fmla="*/ 372534 h 524934"/>
              <a:gd name="connsiteX9" fmla="*/ 897467 w 1972733"/>
              <a:gd name="connsiteY9" fmla="*/ 389467 h 524934"/>
              <a:gd name="connsiteX10" fmla="*/ 939800 w 1972733"/>
              <a:gd name="connsiteY10" fmla="*/ 397934 h 524934"/>
              <a:gd name="connsiteX11" fmla="*/ 990600 w 1972733"/>
              <a:gd name="connsiteY11" fmla="*/ 414867 h 524934"/>
              <a:gd name="connsiteX12" fmla="*/ 1024467 w 1972733"/>
              <a:gd name="connsiteY12" fmla="*/ 423334 h 524934"/>
              <a:gd name="connsiteX13" fmla="*/ 1075267 w 1972733"/>
              <a:gd name="connsiteY13" fmla="*/ 440267 h 524934"/>
              <a:gd name="connsiteX14" fmla="*/ 1117600 w 1972733"/>
              <a:gd name="connsiteY14" fmla="*/ 448734 h 524934"/>
              <a:gd name="connsiteX15" fmla="*/ 1168400 w 1972733"/>
              <a:gd name="connsiteY15" fmla="*/ 465667 h 524934"/>
              <a:gd name="connsiteX16" fmla="*/ 1193800 w 1972733"/>
              <a:gd name="connsiteY16" fmla="*/ 474134 h 524934"/>
              <a:gd name="connsiteX17" fmla="*/ 1253067 w 1972733"/>
              <a:gd name="connsiteY17" fmla="*/ 499534 h 524934"/>
              <a:gd name="connsiteX18" fmla="*/ 1397000 w 1972733"/>
              <a:gd name="connsiteY18" fmla="*/ 524934 h 524934"/>
              <a:gd name="connsiteX19" fmla="*/ 1600200 w 1972733"/>
              <a:gd name="connsiteY19" fmla="*/ 516467 h 524934"/>
              <a:gd name="connsiteX20" fmla="*/ 1651000 w 1972733"/>
              <a:gd name="connsiteY20" fmla="*/ 491067 h 524934"/>
              <a:gd name="connsiteX21" fmla="*/ 1710267 w 1972733"/>
              <a:gd name="connsiteY21" fmla="*/ 465667 h 524934"/>
              <a:gd name="connsiteX22" fmla="*/ 1752600 w 1972733"/>
              <a:gd name="connsiteY22" fmla="*/ 431800 h 524934"/>
              <a:gd name="connsiteX23" fmla="*/ 1786467 w 1972733"/>
              <a:gd name="connsiteY23" fmla="*/ 414867 h 524934"/>
              <a:gd name="connsiteX24" fmla="*/ 1837267 w 1972733"/>
              <a:gd name="connsiteY24" fmla="*/ 364067 h 524934"/>
              <a:gd name="connsiteX25" fmla="*/ 1862667 w 1972733"/>
              <a:gd name="connsiteY25" fmla="*/ 321734 h 524934"/>
              <a:gd name="connsiteX26" fmla="*/ 1871133 w 1972733"/>
              <a:gd name="connsiteY26" fmla="*/ 287867 h 524934"/>
              <a:gd name="connsiteX27" fmla="*/ 1888067 w 1972733"/>
              <a:gd name="connsiteY27" fmla="*/ 270934 h 524934"/>
              <a:gd name="connsiteX28" fmla="*/ 1896533 w 1972733"/>
              <a:gd name="connsiteY28" fmla="*/ 237067 h 524934"/>
              <a:gd name="connsiteX29" fmla="*/ 1921933 w 1972733"/>
              <a:gd name="connsiteY29" fmla="*/ 177800 h 524934"/>
              <a:gd name="connsiteX30" fmla="*/ 1930400 w 1972733"/>
              <a:gd name="connsiteY30" fmla="*/ 143934 h 524934"/>
              <a:gd name="connsiteX31" fmla="*/ 1947333 w 1972733"/>
              <a:gd name="connsiteY31" fmla="*/ 93134 h 524934"/>
              <a:gd name="connsiteX32" fmla="*/ 1955800 w 1972733"/>
              <a:gd name="connsiteY32" fmla="*/ 59267 h 524934"/>
              <a:gd name="connsiteX33" fmla="*/ 1964267 w 1972733"/>
              <a:gd name="connsiteY33" fmla="*/ 16934 h 524934"/>
              <a:gd name="connsiteX34" fmla="*/ 1972733 w 1972733"/>
              <a:gd name="connsiteY34" fmla="*/ 0 h 52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72733" h="524934">
                <a:moveTo>
                  <a:pt x="0" y="262467"/>
                </a:moveTo>
                <a:cubicBezTo>
                  <a:pt x="14111" y="270934"/>
                  <a:pt x="27614" y="280508"/>
                  <a:pt x="42333" y="287867"/>
                </a:cubicBezTo>
                <a:cubicBezTo>
                  <a:pt x="50315" y="291858"/>
                  <a:pt x="60080" y="291742"/>
                  <a:pt x="67733" y="296334"/>
                </a:cubicBezTo>
                <a:cubicBezTo>
                  <a:pt x="74578" y="300441"/>
                  <a:pt x="77527" y="309697"/>
                  <a:pt x="84667" y="313267"/>
                </a:cubicBezTo>
                <a:cubicBezTo>
                  <a:pt x="107572" y="324719"/>
                  <a:pt x="160352" y="337758"/>
                  <a:pt x="186267" y="338667"/>
                </a:cubicBezTo>
                <a:cubicBezTo>
                  <a:pt x="330139" y="343715"/>
                  <a:pt x="474134" y="344312"/>
                  <a:pt x="618067" y="347134"/>
                </a:cubicBezTo>
                <a:lnTo>
                  <a:pt x="668867" y="355600"/>
                </a:lnTo>
                <a:cubicBezTo>
                  <a:pt x="683025" y="358174"/>
                  <a:pt x="696921" y="362282"/>
                  <a:pt x="711200" y="364067"/>
                </a:cubicBezTo>
                <a:cubicBezTo>
                  <a:pt x="742132" y="367934"/>
                  <a:pt x="773351" y="369092"/>
                  <a:pt x="804333" y="372534"/>
                </a:cubicBezTo>
                <a:cubicBezTo>
                  <a:pt x="877721" y="380688"/>
                  <a:pt x="842723" y="377301"/>
                  <a:pt x="897467" y="389467"/>
                </a:cubicBezTo>
                <a:cubicBezTo>
                  <a:pt x="911515" y="392589"/>
                  <a:pt x="925917" y="394148"/>
                  <a:pt x="939800" y="397934"/>
                </a:cubicBezTo>
                <a:cubicBezTo>
                  <a:pt x="957020" y="402630"/>
                  <a:pt x="973284" y="410538"/>
                  <a:pt x="990600" y="414867"/>
                </a:cubicBezTo>
                <a:cubicBezTo>
                  <a:pt x="1001889" y="417689"/>
                  <a:pt x="1013321" y="419990"/>
                  <a:pt x="1024467" y="423334"/>
                </a:cubicBezTo>
                <a:cubicBezTo>
                  <a:pt x="1041564" y="428463"/>
                  <a:pt x="1057764" y="436766"/>
                  <a:pt x="1075267" y="440267"/>
                </a:cubicBezTo>
                <a:cubicBezTo>
                  <a:pt x="1089378" y="443089"/>
                  <a:pt x="1103717" y="444948"/>
                  <a:pt x="1117600" y="448734"/>
                </a:cubicBezTo>
                <a:cubicBezTo>
                  <a:pt x="1134820" y="453430"/>
                  <a:pt x="1151467" y="460023"/>
                  <a:pt x="1168400" y="465667"/>
                </a:cubicBezTo>
                <a:cubicBezTo>
                  <a:pt x="1176867" y="468489"/>
                  <a:pt x="1185817" y="470143"/>
                  <a:pt x="1193800" y="474134"/>
                </a:cubicBezTo>
                <a:cubicBezTo>
                  <a:pt x="1221551" y="488009"/>
                  <a:pt x="1225662" y="492060"/>
                  <a:pt x="1253067" y="499534"/>
                </a:cubicBezTo>
                <a:cubicBezTo>
                  <a:pt x="1332579" y="521219"/>
                  <a:pt x="1311961" y="515485"/>
                  <a:pt x="1397000" y="524934"/>
                </a:cubicBezTo>
                <a:cubicBezTo>
                  <a:pt x="1464733" y="522112"/>
                  <a:pt x="1532593" y="521475"/>
                  <a:pt x="1600200" y="516467"/>
                </a:cubicBezTo>
                <a:cubicBezTo>
                  <a:pt x="1625181" y="514617"/>
                  <a:pt x="1629659" y="501738"/>
                  <a:pt x="1651000" y="491067"/>
                </a:cubicBezTo>
                <a:cubicBezTo>
                  <a:pt x="1745992" y="443571"/>
                  <a:pt x="1586934" y="536141"/>
                  <a:pt x="1710267" y="465667"/>
                </a:cubicBezTo>
                <a:cubicBezTo>
                  <a:pt x="1817916" y="404155"/>
                  <a:pt x="1669160" y="487427"/>
                  <a:pt x="1752600" y="431800"/>
                </a:cubicBezTo>
                <a:cubicBezTo>
                  <a:pt x="1763102" y="424799"/>
                  <a:pt x="1775178" y="420511"/>
                  <a:pt x="1786467" y="414867"/>
                </a:cubicBezTo>
                <a:cubicBezTo>
                  <a:pt x="1803400" y="397934"/>
                  <a:pt x="1829695" y="386786"/>
                  <a:pt x="1837267" y="364067"/>
                </a:cubicBezTo>
                <a:cubicBezTo>
                  <a:pt x="1848257" y="331094"/>
                  <a:pt x="1839422" y="344977"/>
                  <a:pt x="1862667" y="321734"/>
                </a:cubicBezTo>
                <a:cubicBezTo>
                  <a:pt x="1865489" y="310445"/>
                  <a:pt x="1865929" y="298275"/>
                  <a:pt x="1871133" y="287867"/>
                </a:cubicBezTo>
                <a:cubicBezTo>
                  <a:pt x="1874703" y="280727"/>
                  <a:pt x="1884497" y="278074"/>
                  <a:pt x="1888067" y="270934"/>
                </a:cubicBezTo>
                <a:cubicBezTo>
                  <a:pt x="1893271" y="260526"/>
                  <a:pt x="1892447" y="247962"/>
                  <a:pt x="1896533" y="237067"/>
                </a:cubicBezTo>
                <a:cubicBezTo>
                  <a:pt x="1923635" y="164795"/>
                  <a:pt x="1905109" y="236685"/>
                  <a:pt x="1921933" y="177800"/>
                </a:cubicBezTo>
                <a:cubicBezTo>
                  <a:pt x="1925130" y="166612"/>
                  <a:pt x="1927056" y="155079"/>
                  <a:pt x="1930400" y="143934"/>
                </a:cubicBezTo>
                <a:cubicBezTo>
                  <a:pt x="1935529" y="126838"/>
                  <a:pt x="1943004" y="110450"/>
                  <a:pt x="1947333" y="93134"/>
                </a:cubicBezTo>
                <a:cubicBezTo>
                  <a:pt x="1950155" y="81845"/>
                  <a:pt x="1953276" y="70626"/>
                  <a:pt x="1955800" y="59267"/>
                </a:cubicBezTo>
                <a:cubicBezTo>
                  <a:pt x="1958922" y="45219"/>
                  <a:pt x="1960314" y="30771"/>
                  <a:pt x="1964267" y="16934"/>
                </a:cubicBezTo>
                <a:cubicBezTo>
                  <a:pt x="1966001" y="10866"/>
                  <a:pt x="1969911" y="5645"/>
                  <a:pt x="1972733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02016" y="52400"/>
            <a:ext cx="840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Improve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501" y="928132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A7500"/>
                </a:solidFill>
              </a:rPr>
              <a:t>Persist</a:t>
            </a:r>
            <a:endParaRPr lang="en-US" sz="1400" b="1" dirty="0">
              <a:solidFill>
                <a:srgbClr val="9A75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94733" y="1532467"/>
            <a:ext cx="1778032" cy="1100666"/>
          </a:xfrm>
          <a:custGeom>
            <a:avLst/>
            <a:gdLst>
              <a:gd name="connsiteX0" fmla="*/ 0 w 1778032"/>
              <a:gd name="connsiteY0" fmla="*/ 541866 h 1100666"/>
              <a:gd name="connsiteX1" fmla="*/ 25400 w 1778032"/>
              <a:gd name="connsiteY1" fmla="*/ 584200 h 1100666"/>
              <a:gd name="connsiteX2" fmla="*/ 42334 w 1778032"/>
              <a:gd name="connsiteY2" fmla="*/ 601133 h 1100666"/>
              <a:gd name="connsiteX3" fmla="*/ 76200 w 1778032"/>
              <a:gd name="connsiteY3" fmla="*/ 651933 h 1100666"/>
              <a:gd name="connsiteX4" fmla="*/ 110067 w 1778032"/>
              <a:gd name="connsiteY4" fmla="*/ 685800 h 1100666"/>
              <a:gd name="connsiteX5" fmla="*/ 143934 w 1778032"/>
              <a:gd name="connsiteY5" fmla="*/ 736600 h 1100666"/>
              <a:gd name="connsiteX6" fmla="*/ 177800 w 1778032"/>
              <a:gd name="connsiteY6" fmla="*/ 778933 h 1100666"/>
              <a:gd name="connsiteX7" fmla="*/ 220134 w 1778032"/>
              <a:gd name="connsiteY7" fmla="*/ 829733 h 1100666"/>
              <a:gd name="connsiteX8" fmla="*/ 254000 w 1778032"/>
              <a:gd name="connsiteY8" fmla="*/ 846666 h 1100666"/>
              <a:gd name="connsiteX9" fmla="*/ 279400 w 1778032"/>
              <a:gd name="connsiteY9" fmla="*/ 863600 h 1100666"/>
              <a:gd name="connsiteX10" fmla="*/ 321734 w 1778032"/>
              <a:gd name="connsiteY10" fmla="*/ 872066 h 1100666"/>
              <a:gd name="connsiteX11" fmla="*/ 347134 w 1778032"/>
              <a:gd name="connsiteY11" fmla="*/ 880533 h 1100666"/>
              <a:gd name="connsiteX12" fmla="*/ 440267 w 1778032"/>
              <a:gd name="connsiteY12" fmla="*/ 897466 h 1100666"/>
              <a:gd name="connsiteX13" fmla="*/ 465667 w 1778032"/>
              <a:gd name="connsiteY13" fmla="*/ 905933 h 1100666"/>
              <a:gd name="connsiteX14" fmla="*/ 516467 w 1778032"/>
              <a:gd name="connsiteY14" fmla="*/ 931333 h 1100666"/>
              <a:gd name="connsiteX15" fmla="*/ 533400 w 1778032"/>
              <a:gd name="connsiteY15" fmla="*/ 956733 h 1100666"/>
              <a:gd name="connsiteX16" fmla="*/ 567267 w 1778032"/>
              <a:gd name="connsiteY16" fmla="*/ 990600 h 1100666"/>
              <a:gd name="connsiteX17" fmla="*/ 592667 w 1778032"/>
              <a:gd name="connsiteY17" fmla="*/ 1041400 h 1100666"/>
              <a:gd name="connsiteX18" fmla="*/ 626534 w 1778032"/>
              <a:gd name="connsiteY18" fmla="*/ 1083733 h 1100666"/>
              <a:gd name="connsiteX19" fmla="*/ 677334 w 1778032"/>
              <a:gd name="connsiteY19" fmla="*/ 1100666 h 1100666"/>
              <a:gd name="connsiteX20" fmla="*/ 753534 w 1778032"/>
              <a:gd name="connsiteY20" fmla="*/ 1092200 h 1100666"/>
              <a:gd name="connsiteX21" fmla="*/ 795867 w 1778032"/>
              <a:gd name="connsiteY21" fmla="*/ 1049866 h 1100666"/>
              <a:gd name="connsiteX22" fmla="*/ 821267 w 1778032"/>
              <a:gd name="connsiteY22" fmla="*/ 965200 h 1100666"/>
              <a:gd name="connsiteX23" fmla="*/ 829734 w 1778032"/>
              <a:gd name="connsiteY23" fmla="*/ 914400 h 1100666"/>
              <a:gd name="connsiteX24" fmla="*/ 812800 w 1778032"/>
              <a:gd name="connsiteY24" fmla="*/ 795866 h 1100666"/>
              <a:gd name="connsiteX25" fmla="*/ 804334 w 1778032"/>
              <a:gd name="connsiteY25" fmla="*/ 770466 h 1100666"/>
              <a:gd name="connsiteX26" fmla="*/ 770467 w 1778032"/>
              <a:gd name="connsiteY26" fmla="*/ 728133 h 1100666"/>
              <a:gd name="connsiteX27" fmla="*/ 762000 w 1778032"/>
              <a:gd name="connsiteY27" fmla="*/ 702733 h 1100666"/>
              <a:gd name="connsiteX28" fmla="*/ 745067 w 1778032"/>
              <a:gd name="connsiteY28" fmla="*/ 626533 h 1100666"/>
              <a:gd name="connsiteX29" fmla="*/ 736600 w 1778032"/>
              <a:gd name="connsiteY29" fmla="*/ 601133 h 1100666"/>
              <a:gd name="connsiteX30" fmla="*/ 745067 w 1778032"/>
              <a:gd name="connsiteY30" fmla="*/ 440266 h 1100666"/>
              <a:gd name="connsiteX31" fmla="*/ 770467 w 1778032"/>
              <a:gd name="connsiteY31" fmla="*/ 389466 h 1100666"/>
              <a:gd name="connsiteX32" fmla="*/ 795867 w 1778032"/>
              <a:gd name="connsiteY32" fmla="*/ 355600 h 1100666"/>
              <a:gd name="connsiteX33" fmla="*/ 829734 w 1778032"/>
              <a:gd name="connsiteY33" fmla="*/ 321733 h 1100666"/>
              <a:gd name="connsiteX34" fmla="*/ 855134 w 1778032"/>
              <a:gd name="connsiteY34" fmla="*/ 313266 h 1100666"/>
              <a:gd name="connsiteX35" fmla="*/ 905934 w 1778032"/>
              <a:gd name="connsiteY35" fmla="*/ 279400 h 1100666"/>
              <a:gd name="connsiteX36" fmla="*/ 922867 w 1778032"/>
              <a:gd name="connsiteY36" fmla="*/ 262466 h 1100666"/>
              <a:gd name="connsiteX37" fmla="*/ 982134 w 1778032"/>
              <a:gd name="connsiteY37" fmla="*/ 245533 h 1100666"/>
              <a:gd name="connsiteX38" fmla="*/ 1109134 w 1778032"/>
              <a:gd name="connsiteY38" fmla="*/ 228600 h 1100666"/>
              <a:gd name="connsiteX39" fmla="*/ 1143000 w 1778032"/>
              <a:gd name="connsiteY39" fmla="*/ 220133 h 1100666"/>
              <a:gd name="connsiteX40" fmla="*/ 1168400 w 1778032"/>
              <a:gd name="connsiteY40" fmla="*/ 211666 h 1100666"/>
              <a:gd name="connsiteX41" fmla="*/ 1253067 w 1778032"/>
              <a:gd name="connsiteY41" fmla="*/ 203200 h 1100666"/>
              <a:gd name="connsiteX42" fmla="*/ 1329267 w 1778032"/>
              <a:gd name="connsiteY42" fmla="*/ 194733 h 1100666"/>
              <a:gd name="connsiteX43" fmla="*/ 1354667 w 1778032"/>
              <a:gd name="connsiteY43" fmla="*/ 186266 h 1100666"/>
              <a:gd name="connsiteX44" fmla="*/ 1464734 w 1778032"/>
              <a:gd name="connsiteY44" fmla="*/ 169333 h 1100666"/>
              <a:gd name="connsiteX45" fmla="*/ 1540934 w 1778032"/>
              <a:gd name="connsiteY45" fmla="*/ 152400 h 1100666"/>
              <a:gd name="connsiteX46" fmla="*/ 1625600 w 1778032"/>
              <a:gd name="connsiteY46" fmla="*/ 143933 h 1100666"/>
              <a:gd name="connsiteX47" fmla="*/ 1676400 w 1778032"/>
              <a:gd name="connsiteY47" fmla="*/ 110066 h 1100666"/>
              <a:gd name="connsiteX48" fmla="*/ 1701800 w 1778032"/>
              <a:gd name="connsiteY48" fmla="*/ 93133 h 1100666"/>
              <a:gd name="connsiteX49" fmla="*/ 1727200 w 1778032"/>
              <a:gd name="connsiteY49" fmla="*/ 84666 h 1100666"/>
              <a:gd name="connsiteX50" fmla="*/ 1761067 w 1778032"/>
              <a:gd name="connsiteY50" fmla="*/ 33866 h 1100666"/>
              <a:gd name="connsiteX51" fmla="*/ 1778000 w 1778032"/>
              <a:gd name="connsiteY51" fmla="*/ 0 h 110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778032" h="1100666">
                <a:moveTo>
                  <a:pt x="0" y="541866"/>
                </a:moveTo>
                <a:cubicBezTo>
                  <a:pt x="8467" y="555977"/>
                  <a:pt x="15835" y="570809"/>
                  <a:pt x="25400" y="584200"/>
                </a:cubicBezTo>
                <a:cubicBezTo>
                  <a:pt x="30040" y="590696"/>
                  <a:pt x="37544" y="594747"/>
                  <a:pt x="42334" y="601133"/>
                </a:cubicBezTo>
                <a:cubicBezTo>
                  <a:pt x="54545" y="617414"/>
                  <a:pt x="61810" y="637543"/>
                  <a:pt x="76200" y="651933"/>
                </a:cubicBezTo>
                <a:lnTo>
                  <a:pt x="110067" y="685800"/>
                </a:lnTo>
                <a:cubicBezTo>
                  <a:pt x="130200" y="746198"/>
                  <a:pt x="101651" y="673175"/>
                  <a:pt x="143934" y="736600"/>
                </a:cubicBezTo>
                <a:cubicBezTo>
                  <a:pt x="176650" y="785675"/>
                  <a:pt x="120994" y="741063"/>
                  <a:pt x="177800" y="778933"/>
                </a:cubicBezTo>
                <a:cubicBezTo>
                  <a:pt x="191302" y="799185"/>
                  <a:pt x="199392" y="814917"/>
                  <a:pt x="220134" y="829733"/>
                </a:cubicBezTo>
                <a:cubicBezTo>
                  <a:pt x="230404" y="837069"/>
                  <a:pt x="243042" y="840404"/>
                  <a:pt x="254000" y="846666"/>
                </a:cubicBezTo>
                <a:cubicBezTo>
                  <a:pt x="262835" y="851715"/>
                  <a:pt x="269872" y="860027"/>
                  <a:pt x="279400" y="863600"/>
                </a:cubicBezTo>
                <a:cubicBezTo>
                  <a:pt x="292874" y="868653"/>
                  <a:pt x="307773" y="868576"/>
                  <a:pt x="321734" y="872066"/>
                </a:cubicBezTo>
                <a:cubicBezTo>
                  <a:pt x="330392" y="874230"/>
                  <a:pt x="338476" y="878368"/>
                  <a:pt x="347134" y="880533"/>
                </a:cubicBezTo>
                <a:cubicBezTo>
                  <a:pt x="370810" y="886452"/>
                  <a:pt x="417610" y="893690"/>
                  <a:pt x="440267" y="897466"/>
                </a:cubicBezTo>
                <a:cubicBezTo>
                  <a:pt x="448734" y="900288"/>
                  <a:pt x="457685" y="901942"/>
                  <a:pt x="465667" y="905933"/>
                </a:cubicBezTo>
                <a:cubicBezTo>
                  <a:pt x="531319" y="938759"/>
                  <a:pt x="452623" y="910051"/>
                  <a:pt x="516467" y="931333"/>
                </a:cubicBezTo>
                <a:cubicBezTo>
                  <a:pt x="522111" y="939800"/>
                  <a:pt x="526778" y="949007"/>
                  <a:pt x="533400" y="956733"/>
                </a:cubicBezTo>
                <a:cubicBezTo>
                  <a:pt x="543790" y="968855"/>
                  <a:pt x="567267" y="990600"/>
                  <a:pt x="567267" y="990600"/>
                </a:cubicBezTo>
                <a:cubicBezTo>
                  <a:pt x="588549" y="1054444"/>
                  <a:pt x="559841" y="975748"/>
                  <a:pt x="592667" y="1041400"/>
                </a:cubicBezTo>
                <a:cubicBezTo>
                  <a:pt x="607750" y="1071566"/>
                  <a:pt x="589834" y="1067422"/>
                  <a:pt x="626534" y="1083733"/>
                </a:cubicBezTo>
                <a:cubicBezTo>
                  <a:pt x="642845" y="1090982"/>
                  <a:pt x="677334" y="1100666"/>
                  <a:pt x="677334" y="1100666"/>
                </a:cubicBezTo>
                <a:cubicBezTo>
                  <a:pt x="702734" y="1097844"/>
                  <a:pt x="730044" y="1102267"/>
                  <a:pt x="753534" y="1092200"/>
                </a:cubicBezTo>
                <a:cubicBezTo>
                  <a:pt x="771877" y="1084339"/>
                  <a:pt x="795867" y="1049866"/>
                  <a:pt x="795867" y="1049866"/>
                </a:cubicBezTo>
                <a:cubicBezTo>
                  <a:pt x="806664" y="1017475"/>
                  <a:pt x="814870" y="997185"/>
                  <a:pt x="821267" y="965200"/>
                </a:cubicBezTo>
                <a:cubicBezTo>
                  <a:pt x="824634" y="948366"/>
                  <a:pt x="826912" y="931333"/>
                  <a:pt x="829734" y="914400"/>
                </a:cubicBezTo>
                <a:cubicBezTo>
                  <a:pt x="822985" y="846917"/>
                  <a:pt x="826966" y="845449"/>
                  <a:pt x="812800" y="795866"/>
                </a:cubicBezTo>
                <a:cubicBezTo>
                  <a:pt x="810348" y="787285"/>
                  <a:pt x="808926" y="778119"/>
                  <a:pt x="804334" y="770466"/>
                </a:cubicBezTo>
                <a:cubicBezTo>
                  <a:pt x="757077" y="691706"/>
                  <a:pt x="821309" y="829817"/>
                  <a:pt x="770467" y="728133"/>
                </a:cubicBezTo>
                <a:cubicBezTo>
                  <a:pt x="766476" y="720151"/>
                  <a:pt x="764452" y="711314"/>
                  <a:pt x="762000" y="702733"/>
                </a:cubicBezTo>
                <a:cubicBezTo>
                  <a:pt x="744621" y="641903"/>
                  <a:pt x="762523" y="696355"/>
                  <a:pt x="745067" y="626533"/>
                </a:cubicBezTo>
                <a:cubicBezTo>
                  <a:pt x="742902" y="617875"/>
                  <a:pt x="739422" y="609600"/>
                  <a:pt x="736600" y="601133"/>
                </a:cubicBezTo>
                <a:cubicBezTo>
                  <a:pt x="739422" y="547511"/>
                  <a:pt x="740205" y="493742"/>
                  <a:pt x="745067" y="440266"/>
                </a:cubicBezTo>
                <a:cubicBezTo>
                  <a:pt x="746814" y="421045"/>
                  <a:pt x="759914" y="404240"/>
                  <a:pt x="770467" y="389466"/>
                </a:cubicBezTo>
                <a:cubicBezTo>
                  <a:pt x="778669" y="377983"/>
                  <a:pt x="786575" y="366220"/>
                  <a:pt x="795867" y="355600"/>
                </a:cubicBezTo>
                <a:cubicBezTo>
                  <a:pt x="806380" y="343585"/>
                  <a:pt x="814588" y="326782"/>
                  <a:pt x="829734" y="321733"/>
                </a:cubicBezTo>
                <a:cubicBezTo>
                  <a:pt x="838201" y="318911"/>
                  <a:pt x="847332" y="317600"/>
                  <a:pt x="855134" y="313266"/>
                </a:cubicBezTo>
                <a:cubicBezTo>
                  <a:pt x="872924" y="303383"/>
                  <a:pt x="891544" y="293791"/>
                  <a:pt x="905934" y="279400"/>
                </a:cubicBezTo>
                <a:cubicBezTo>
                  <a:pt x="911578" y="273755"/>
                  <a:pt x="916022" y="266573"/>
                  <a:pt x="922867" y="262466"/>
                </a:cubicBezTo>
                <a:cubicBezTo>
                  <a:pt x="930749" y="257737"/>
                  <a:pt x="976844" y="246495"/>
                  <a:pt x="982134" y="245533"/>
                </a:cubicBezTo>
                <a:cubicBezTo>
                  <a:pt x="1007858" y="240856"/>
                  <a:pt x="1085526" y="231551"/>
                  <a:pt x="1109134" y="228600"/>
                </a:cubicBezTo>
                <a:cubicBezTo>
                  <a:pt x="1120423" y="225778"/>
                  <a:pt x="1131812" y="223330"/>
                  <a:pt x="1143000" y="220133"/>
                </a:cubicBezTo>
                <a:cubicBezTo>
                  <a:pt x="1151581" y="217681"/>
                  <a:pt x="1159579" y="213023"/>
                  <a:pt x="1168400" y="211666"/>
                </a:cubicBezTo>
                <a:cubicBezTo>
                  <a:pt x="1196433" y="207353"/>
                  <a:pt x="1224860" y="206169"/>
                  <a:pt x="1253067" y="203200"/>
                </a:cubicBezTo>
                <a:lnTo>
                  <a:pt x="1329267" y="194733"/>
                </a:lnTo>
                <a:cubicBezTo>
                  <a:pt x="1337734" y="191911"/>
                  <a:pt x="1346009" y="188431"/>
                  <a:pt x="1354667" y="186266"/>
                </a:cubicBezTo>
                <a:cubicBezTo>
                  <a:pt x="1393447" y="176571"/>
                  <a:pt x="1423618" y="174473"/>
                  <a:pt x="1464734" y="169333"/>
                </a:cubicBezTo>
                <a:cubicBezTo>
                  <a:pt x="1487738" y="163582"/>
                  <a:pt x="1517889" y="155473"/>
                  <a:pt x="1540934" y="152400"/>
                </a:cubicBezTo>
                <a:cubicBezTo>
                  <a:pt x="1569048" y="148652"/>
                  <a:pt x="1597378" y="146755"/>
                  <a:pt x="1625600" y="143933"/>
                </a:cubicBezTo>
                <a:lnTo>
                  <a:pt x="1676400" y="110066"/>
                </a:lnTo>
                <a:cubicBezTo>
                  <a:pt x="1684867" y="104422"/>
                  <a:pt x="1692147" y="96351"/>
                  <a:pt x="1701800" y="93133"/>
                </a:cubicBezTo>
                <a:lnTo>
                  <a:pt x="1727200" y="84666"/>
                </a:lnTo>
                <a:cubicBezTo>
                  <a:pt x="1757381" y="54487"/>
                  <a:pt x="1733730" y="81706"/>
                  <a:pt x="1761067" y="33866"/>
                </a:cubicBezTo>
                <a:cubicBezTo>
                  <a:pt x="1779565" y="1493"/>
                  <a:pt x="1778000" y="19924"/>
                  <a:pt x="1778000" y="0"/>
                </a:cubicBez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600200"/>
            <a:ext cx="80342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Develop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203142" y="2626630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A7500"/>
                </a:solidFill>
              </a:rPr>
              <a:t>Persist</a:t>
            </a:r>
            <a:endParaRPr lang="en-US" sz="1400" b="1" dirty="0">
              <a:solidFill>
                <a:srgbClr val="9A75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78556" y="4356669"/>
            <a:ext cx="840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Improve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54581" y="3505200"/>
            <a:ext cx="840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</a:rPr>
              <a:t>Improve</a:t>
            </a:r>
            <a:endParaRPr lang="en-US" sz="1400" b="1" dirty="0">
              <a:solidFill>
                <a:srgbClr val="00B05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495800" y="4724400"/>
            <a:ext cx="914400" cy="126125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10200" y="5875680"/>
            <a:ext cx="215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ERFs wetness; LLFs = EC;</a:t>
            </a:r>
          </a:p>
          <a:p>
            <a:r>
              <a:rPr lang="en-US" sz="1400" dirty="0" smtClean="0"/>
              <a:t>FMA </a:t>
            </a:r>
            <a:r>
              <a:rPr lang="en-US" sz="1400" dirty="0" err="1" smtClean="0"/>
              <a:t>climo</a:t>
            </a:r>
            <a:r>
              <a:rPr lang="en-US" sz="1400" dirty="0" smtClean="0"/>
              <a:t> ~ dry (west)</a:t>
            </a:r>
            <a:endParaRPr lang="en-US" sz="14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343400" y="3874532"/>
            <a:ext cx="1219200" cy="20011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2506133" y="3318933"/>
            <a:ext cx="986368" cy="457200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506133" y="3547533"/>
            <a:ext cx="366484" cy="117686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266936" y="4664446"/>
            <a:ext cx="210666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Considered Development,</a:t>
            </a:r>
          </a:p>
          <a:p>
            <a:r>
              <a:rPr lang="en-US" sz="1200" dirty="0"/>
              <a:t>b</a:t>
            </a:r>
            <a:r>
              <a:rPr lang="en-US" sz="1200" dirty="0" smtClean="0"/>
              <a:t>ut short-term &amp; ERF wetness,</a:t>
            </a:r>
          </a:p>
          <a:p>
            <a:r>
              <a:rPr lang="en-US" sz="1200" dirty="0" smtClean="0"/>
              <a:t>FMA </a:t>
            </a:r>
            <a:r>
              <a:rPr lang="en-US" sz="1200" dirty="0" err="1" smtClean="0"/>
              <a:t>climo</a:t>
            </a:r>
            <a:r>
              <a:rPr lang="en-US" sz="1200" dirty="0" smtClean="0"/>
              <a:t> dry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4060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/>
          <a:lstStyle/>
          <a:p>
            <a:r>
              <a:rPr lang="en-US" sz="2000" dirty="0"/>
              <a:t>Miscellaneous maps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7DA51B-2321-4810-ABB0-476517693214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  <p:pic>
        <p:nvPicPr>
          <p:cNvPr id="1028" name="Picture 4" descr="Image result for meteorological regions 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82773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5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pic>
        <p:nvPicPr>
          <p:cNvPr id="2050" name="Picture 2" descr="File:Map of USA showing state nam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62000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46038"/>
            <a:ext cx="8229600" cy="4873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000" kern="0" dirty="0"/>
              <a:t>Miscellaneous maps</a:t>
            </a:r>
          </a:p>
        </p:txBody>
      </p:sp>
    </p:spTree>
    <p:extLst>
      <p:ext uri="{BB962C8B-B14F-4D97-AF65-F5344CB8AC3E}">
        <p14:creationId xmlns:p14="http://schemas.microsoft.com/office/powerpoint/2010/main" val="6281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S 4 panel 1wk - 2month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055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63000" y="6550025"/>
            <a:ext cx="381000" cy="307975"/>
          </a:xfrm>
        </p:spPr>
        <p:txBody>
          <a:bodyPr/>
          <a:lstStyle/>
          <a:p>
            <a:pPr>
              <a:defRPr/>
            </a:pPr>
            <a:fld id="{29FE659A-E67D-4F73-9E46-0170127DE6AC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581400" y="3200400"/>
            <a:ext cx="838200" cy="533400"/>
            <a:chOff x="3429000" y="3124200"/>
            <a:chExt cx="838200" cy="533400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4267200" y="3124200"/>
              <a:ext cx="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3429000" y="3124200"/>
              <a:ext cx="83820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3429000" y="3200400"/>
              <a:ext cx="0" cy="3048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143000" y="76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Precipitation </a:t>
            </a:r>
            <a:r>
              <a:rPr lang="en-US" b="1" dirty="0"/>
              <a:t>ANOM</a:t>
            </a:r>
            <a:r>
              <a:rPr lang="en-US" dirty="0"/>
              <a:t> during last 7, 14, 30, &amp; 60 days.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971599" y="76200"/>
            <a:ext cx="679546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438400" y="76200"/>
            <a:ext cx="762000" cy="409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96200" y="1881187"/>
            <a:ext cx="1371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These maps in this and following slides, </a:t>
            </a:r>
            <a:r>
              <a:rPr lang="en-US" sz="1400" dirty="0" smtClean="0"/>
              <a:t>including          </a:t>
            </a:r>
            <a:r>
              <a:rPr lang="en-US" sz="1400" dirty="0" smtClean="0">
                <a:solidFill>
                  <a:srgbClr val="FF0000"/>
                </a:solidFill>
              </a:rPr>
              <a:t>a) Total, 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b</a:t>
            </a:r>
            <a:r>
              <a:rPr lang="en-US" sz="1400" dirty="0" smtClean="0">
                <a:solidFill>
                  <a:srgbClr val="FF0000"/>
                </a:solidFill>
              </a:rPr>
              <a:t>) </a:t>
            </a:r>
            <a:r>
              <a:rPr lang="en-US" sz="1400" dirty="0" err="1">
                <a:solidFill>
                  <a:srgbClr val="FF0000"/>
                </a:solidFill>
              </a:rPr>
              <a:t>Anom</a:t>
            </a:r>
            <a:r>
              <a:rPr lang="en-US" sz="1400" dirty="0">
                <a:solidFill>
                  <a:srgbClr val="FF0000"/>
                </a:solidFill>
              </a:rPr>
              <a:t> and 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c) </a:t>
            </a:r>
            <a:r>
              <a:rPr lang="en-US" sz="1400" dirty="0">
                <a:solidFill>
                  <a:srgbClr val="FF0000"/>
                </a:solidFill>
              </a:rPr>
              <a:t>Percent of </a:t>
            </a:r>
            <a:r>
              <a:rPr lang="en-US" sz="1400" dirty="0" smtClean="0">
                <a:solidFill>
                  <a:srgbClr val="FF0000"/>
                </a:solidFill>
              </a:rPr>
              <a:t>Normal precip</a:t>
            </a:r>
            <a:r>
              <a:rPr lang="en-US" sz="1400" dirty="0">
                <a:solidFill>
                  <a:srgbClr val="FF0000"/>
                </a:solidFill>
              </a:rPr>
              <a:t>.  </a:t>
            </a:r>
            <a:r>
              <a:rPr lang="en-US" sz="1400" dirty="0"/>
              <a:t>in these and other longer time </a:t>
            </a:r>
            <a:r>
              <a:rPr lang="en-US" sz="1400" dirty="0" smtClean="0"/>
              <a:t>ranges are now (routinely) daily </a:t>
            </a:r>
            <a:r>
              <a:rPr lang="en-US" sz="1400" dirty="0"/>
              <a:t>updated at: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10200" y="3200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Days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0200" y="533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 Days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20625" y="3200400"/>
            <a:ext cx="95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Days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17276" y="533400"/>
            <a:ext cx="95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 Days</a:t>
            </a:r>
          </a:p>
        </p:txBody>
      </p:sp>
      <p:sp>
        <p:nvSpPr>
          <p:cNvPr id="2" name="Oval 1"/>
          <p:cNvSpPr/>
          <p:nvPr/>
        </p:nvSpPr>
        <p:spPr>
          <a:xfrm>
            <a:off x="533400" y="4909828"/>
            <a:ext cx="11379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1708" y="6550223"/>
            <a:ext cx="8253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From: Recent Accumulated Precipitation </a:t>
            </a:r>
            <a:r>
              <a:rPr lang="en-US" sz="1400" dirty="0">
                <a:solidFill>
                  <a:srgbClr val="6600CC"/>
                </a:solidFill>
                <a:hlinkClick r:id="rId3"/>
              </a:rPr>
              <a:t>https://www.cpc.ncep.noaa.gov/products/Drought/briefing_prcp.shtml</a:t>
            </a:r>
            <a:r>
              <a:rPr lang="en-US" sz="1400" dirty="0">
                <a:solidFill>
                  <a:srgbClr val="6600CC"/>
                </a:solidFill>
              </a:rPr>
              <a:t>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696200" y="4774287"/>
            <a:ext cx="304800" cy="17759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01000" y="5181600"/>
            <a:ext cx="114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Alaska </a:t>
            </a:r>
            <a:r>
              <a:rPr lang="en-US" sz="1400" dirty="0" err="1" smtClean="0"/>
              <a:t>regn</a:t>
            </a:r>
            <a:r>
              <a:rPr lang="en-US" sz="1400" dirty="0" smtClean="0"/>
              <a:t>. was </a:t>
            </a:r>
            <a:r>
              <a:rPr lang="en-US" sz="1400" dirty="0" smtClean="0"/>
              <a:t>also added here as separate maps </a:t>
            </a:r>
            <a:r>
              <a:rPr lang="en-US" sz="1400" dirty="0" smtClean="0"/>
              <a:t>recently.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8001000" y="5181600"/>
            <a:ext cx="1066800" cy="13849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4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S 4 panel 1wk - 2month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892386" y="6553002"/>
            <a:ext cx="251614" cy="304998"/>
          </a:xfrm>
        </p:spPr>
        <p:txBody>
          <a:bodyPr/>
          <a:lstStyle/>
          <a:p>
            <a:pPr>
              <a:defRPr/>
            </a:pPr>
            <a:fld id="{29FE659A-E67D-4F73-9E46-0170127DE6AC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381701" y="3124200"/>
            <a:ext cx="0" cy="5334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543501" y="3124200"/>
            <a:ext cx="838200" cy="3810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543501" y="3200400"/>
            <a:ext cx="0" cy="3048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38400" y="76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Precipitation </a:t>
            </a:r>
            <a:r>
              <a:rPr lang="en-US" b="1" dirty="0"/>
              <a:t>Percent </a:t>
            </a:r>
            <a:r>
              <a:rPr lang="en-US" dirty="0"/>
              <a:t>during last 7, 14, 30, &amp; 60 days.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3398" y="76201"/>
            <a:ext cx="8386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43701" y="3200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Days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43701" y="4688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 Days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38441" y="3244334"/>
            <a:ext cx="95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days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90841" y="533400"/>
            <a:ext cx="95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 Days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81708" y="6550223"/>
            <a:ext cx="8253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From: Recent Accumulated Precipitation </a:t>
            </a:r>
            <a:r>
              <a:rPr lang="en-US" sz="1400" dirty="0">
                <a:solidFill>
                  <a:srgbClr val="6600CC"/>
                </a:solidFill>
                <a:hlinkClick r:id="rId3"/>
              </a:rPr>
              <a:t>https://www.cpc.ncep.noaa.gov/products/Drought/briefing_prcp.shtml</a:t>
            </a:r>
            <a:r>
              <a:rPr lang="en-US" sz="1400" dirty="0">
                <a:solidFill>
                  <a:srgbClr val="6600CC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82AD78-6D13-47C1-B2C2-656AA7C1C3C7}"/>
              </a:ext>
            </a:extLst>
          </p:cNvPr>
          <p:cNvSpPr txBox="1"/>
          <p:nvPr/>
        </p:nvSpPr>
        <p:spPr>
          <a:xfrm>
            <a:off x="7620000" y="1905000"/>
            <a:ext cx="1524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In regions, where the </a:t>
            </a:r>
            <a:r>
              <a:rPr lang="en-US" sz="1400" dirty="0" smtClean="0">
                <a:solidFill>
                  <a:srgbClr val="FF0000"/>
                </a:solidFill>
              </a:rPr>
              <a:t>main rainfall </a:t>
            </a:r>
            <a:r>
              <a:rPr lang="en-US" sz="1400" dirty="0">
                <a:solidFill>
                  <a:srgbClr val="FF0000"/>
                </a:solidFill>
              </a:rPr>
              <a:t>season </a:t>
            </a:r>
            <a:r>
              <a:rPr lang="en-US" sz="1400" dirty="0" smtClean="0">
                <a:solidFill>
                  <a:srgbClr val="FF0000"/>
                </a:solidFill>
              </a:rPr>
              <a:t>is  </a:t>
            </a:r>
            <a:r>
              <a:rPr lang="en-US" sz="1400" dirty="0">
                <a:solidFill>
                  <a:srgbClr val="FF0000"/>
                </a:solidFill>
              </a:rPr>
              <a:t>limited to a </a:t>
            </a:r>
            <a:r>
              <a:rPr lang="en-US" sz="1400" dirty="0" smtClean="0">
                <a:solidFill>
                  <a:srgbClr val="FF0000"/>
                </a:solidFill>
              </a:rPr>
              <a:t>few (3-4) months of the year, </a:t>
            </a:r>
            <a:r>
              <a:rPr lang="en-US" sz="1400" dirty="0">
                <a:solidFill>
                  <a:srgbClr val="FF0000"/>
                </a:solidFill>
              </a:rPr>
              <a:t>even one month of </a:t>
            </a:r>
            <a:r>
              <a:rPr lang="en-US" sz="1400" dirty="0" smtClean="0">
                <a:solidFill>
                  <a:srgbClr val="FF0000"/>
                </a:solidFill>
              </a:rPr>
              <a:t>large </a:t>
            </a:r>
            <a:r>
              <a:rPr lang="en-US" sz="1400" dirty="0">
                <a:solidFill>
                  <a:srgbClr val="FF0000"/>
                </a:solidFill>
              </a:rPr>
              <a:t>rainfall deficit can be of concern !! </a:t>
            </a:r>
          </a:p>
          <a:p>
            <a:endParaRPr lang="en-US" sz="1400" dirty="0"/>
          </a:p>
          <a:p>
            <a:r>
              <a:rPr lang="en-US" sz="1400" dirty="0"/>
              <a:t>In other regions of relatively broad rainfall months, this need not be a big issue!! 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04800" y="2209800"/>
            <a:ext cx="228600" cy="1905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1708" y="2286000"/>
            <a:ext cx="732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already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2" name="Arc 11"/>
          <p:cNvSpPr/>
          <p:nvPr/>
        </p:nvSpPr>
        <p:spPr>
          <a:xfrm>
            <a:off x="6248400" y="2424499"/>
            <a:ext cx="990600" cy="2743200"/>
          </a:xfrm>
          <a:prstGeom prst="arc">
            <a:avLst>
              <a:gd name="adj1" fmla="val 15913266"/>
              <a:gd name="adj2" fmla="val 5646573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endCxn id="12" idx="0"/>
          </p:cNvCxnSpPr>
          <p:nvPr/>
        </p:nvCxnSpPr>
        <p:spPr>
          <a:xfrm flipH="1">
            <a:off x="6631987" y="2424499"/>
            <a:ext cx="149813" cy="3534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631987" y="5167699"/>
            <a:ext cx="149813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858000" y="5007114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This may look bad, may be not!!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2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S 4 panel 3-6 month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15400" y="6553002"/>
            <a:ext cx="152400" cy="304998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76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precipitation </a:t>
            </a:r>
            <a:r>
              <a:rPr lang="en-US" b="1" dirty="0"/>
              <a:t>ANOM</a:t>
            </a:r>
            <a:r>
              <a:rPr lang="en-US" dirty="0"/>
              <a:t> during last 3, 4, 5, and 6 months.</a:t>
            </a:r>
          </a:p>
        </p:txBody>
      </p:sp>
      <p:sp>
        <p:nvSpPr>
          <p:cNvPr id="7" name="Rectangle 6"/>
          <p:cNvSpPr/>
          <p:nvPr/>
        </p:nvSpPr>
        <p:spPr>
          <a:xfrm>
            <a:off x="2971800" y="76200"/>
            <a:ext cx="762000" cy="409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86400" y="3276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1873" y="48808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600" y="325587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6673" y="45707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1708" y="6550223"/>
            <a:ext cx="8253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From: Recent Accumulated Precipitation </a:t>
            </a:r>
            <a:r>
              <a:rPr lang="en-US" sz="1400" dirty="0">
                <a:solidFill>
                  <a:srgbClr val="6600CC"/>
                </a:solidFill>
                <a:hlinkClick r:id="rId3"/>
              </a:rPr>
              <a:t>https://www.cpc.ncep.noaa.gov/products/Drought/briefing_prcp.shtml</a:t>
            </a:r>
            <a:r>
              <a:rPr lang="en-US" sz="1400" dirty="0">
                <a:solidFill>
                  <a:srgbClr val="6600CC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96200" y="1266885"/>
            <a:ext cx="1371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While the </a:t>
            </a:r>
            <a:r>
              <a:rPr lang="en-US" sz="1600" dirty="0" smtClean="0">
                <a:solidFill>
                  <a:srgbClr val="FF0000"/>
                </a:solidFill>
              </a:rPr>
              <a:t>Precipitation </a:t>
            </a:r>
            <a:r>
              <a:rPr lang="en-US" sz="1600" dirty="0">
                <a:solidFill>
                  <a:srgbClr val="FF0000"/>
                </a:solidFill>
              </a:rPr>
              <a:t>anomalies deficit  may seem large in some regions (compared to others), </a:t>
            </a:r>
            <a:r>
              <a:rPr lang="en-US" sz="1600" b="1" dirty="0">
                <a:solidFill>
                  <a:srgbClr val="FF0000"/>
                </a:solidFill>
              </a:rPr>
              <a:t>it is the </a:t>
            </a:r>
            <a:r>
              <a:rPr lang="en-US" sz="1600" b="1" u="sng" dirty="0">
                <a:solidFill>
                  <a:srgbClr val="FF0000"/>
                </a:solidFill>
              </a:rPr>
              <a:t>% of </a:t>
            </a:r>
            <a:r>
              <a:rPr lang="en-US" sz="1600" b="1" u="sng" dirty="0" smtClean="0">
                <a:solidFill>
                  <a:srgbClr val="FF0000"/>
                </a:solidFill>
              </a:rPr>
              <a:t>normal </a:t>
            </a:r>
            <a:r>
              <a:rPr lang="en-US" sz="1600" b="1" dirty="0" err="1" smtClean="0">
                <a:solidFill>
                  <a:srgbClr val="FF0000"/>
                </a:solidFill>
              </a:rPr>
              <a:t>precip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(next slide) </a:t>
            </a:r>
            <a:r>
              <a:rPr lang="en-US" sz="1600" b="1" dirty="0" smtClean="0">
                <a:solidFill>
                  <a:srgbClr val="FF0000"/>
                </a:solidFill>
              </a:rPr>
              <a:t>that </a:t>
            </a:r>
            <a:r>
              <a:rPr lang="en-US" sz="1600" b="1" dirty="0">
                <a:solidFill>
                  <a:srgbClr val="FF0000"/>
                </a:solidFill>
              </a:rPr>
              <a:t>matters more!!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96200" y="1219200"/>
            <a:ext cx="1371600" cy="35871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US 4 panel 3-6 month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2174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A05FD4BC-C7FC-4C6C-9D72-5231D55A8AB1}"/>
              </a:ext>
            </a:extLst>
          </p:cNvPr>
          <p:cNvCxnSpPr/>
          <p:nvPr/>
        </p:nvCxnSpPr>
        <p:spPr>
          <a:xfrm>
            <a:off x="5181600" y="5105400"/>
            <a:ext cx="228600" cy="1524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C338C7F5-818B-46B7-A930-90C49BE86381}"/>
              </a:ext>
            </a:extLst>
          </p:cNvPr>
          <p:cNvCxnSpPr>
            <a:cxnSpLocks/>
          </p:cNvCxnSpPr>
          <p:nvPr/>
        </p:nvCxnSpPr>
        <p:spPr>
          <a:xfrm>
            <a:off x="5114925" y="2286000"/>
            <a:ext cx="295275" cy="2286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8">
            <a:extLst>
              <a:ext uri="{FF2B5EF4-FFF2-40B4-BE49-F238E27FC236}">
                <a16:creationId xmlns:a16="http://schemas.microsoft.com/office/drawing/2014/main" xmlns="" id="{DB7567D3-44AD-4180-9379-3B6ACF0BCDB2}"/>
              </a:ext>
            </a:extLst>
          </p:cNvPr>
          <p:cNvSpPr/>
          <p:nvPr/>
        </p:nvSpPr>
        <p:spPr>
          <a:xfrm>
            <a:off x="4191000" y="1752600"/>
            <a:ext cx="457200" cy="2667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55182" y="6534150"/>
            <a:ext cx="588818" cy="323850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76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precipitation </a:t>
            </a:r>
            <a:r>
              <a:rPr lang="en-US" b="1" dirty="0"/>
              <a:t>Percent</a:t>
            </a:r>
            <a:r>
              <a:rPr lang="en-US" dirty="0"/>
              <a:t> during last 3, 4, 5, and 6  months.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71800" y="76200"/>
            <a:ext cx="762000" cy="409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34000" y="3276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81600" y="48808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76400" y="324433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5 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76400" y="50886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95249" y="1106775"/>
            <a:ext cx="14540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In these interim time scale 3-6 months, </a:t>
            </a:r>
            <a:r>
              <a:rPr lang="en-US" sz="1500" u="sng" dirty="0"/>
              <a:t>we need to pay attention </a:t>
            </a:r>
            <a:r>
              <a:rPr lang="en-US" sz="1500" dirty="0"/>
              <a:t>to regions, which are </a:t>
            </a:r>
            <a:r>
              <a:rPr lang="en-US" sz="1500" dirty="0" smtClean="0"/>
              <a:t>dark-brown, red </a:t>
            </a:r>
            <a:r>
              <a:rPr lang="en-US" sz="1500" dirty="0" smtClean="0"/>
              <a:t>&amp; </a:t>
            </a:r>
            <a:r>
              <a:rPr lang="en-US" sz="1500" dirty="0" smtClean="0"/>
              <a:t>dark red</a:t>
            </a:r>
            <a:r>
              <a:rPr lang="en-US" sz="1500" dirty="0" smtClean="0"/>
              <a:t> </a:t>
            </a:r>
            <a:r>
              <a:rPr lang="en-US" sz="1500" b="1" dirty="0">
                <a:solidFill>
                  <a:srgbClr val="FF0000"/>
                </a:solidFill>
              </a:rPr>
              <a:t>(&lt;50</a:t>
            </a:r>
            <a:r>
              <a:rPr lang="en-US" sz="1500" b="1" dirty="0" smtClean="0">
                <a:solidFill>
                  <a:srgbClr val="FF0000"/>
                </a:solidFill>
              </a:rPr>
              <a:t>%).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695249" y="3352800"/>
            <a:ext cx="144875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While accrued  precipitation deficits are real &amp; objective, 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droughts are subjective declarations!! 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6019800"/>
            <a:ext cx="556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With these various rainfall deficits in diff. time ranges, where and how exactly does one declare drought? Other factors (T/SM/E, etc..) do matter, but is cumulative </a:t>
            </a:r>
            <a:r>
              <a:rPr lang="en-US" sz="1400" dirty="0" err="1" smtClean="0"/>
              <a:t>precip</a:t>
            </a:r>
            <a:r>
              <a:rPr lang="en-US" sz="1400" dirty="0" smtClean="0"/>
              <a:t>. deficits ultimately more important?  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695249" y="5181600"/>
            <a:ext cx="14487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East  vs  West!</a:t>
            </a:r>
          </a:p>
          <a:p>
            <a:endParaRPr lang="en-US" sz="1400" dirty="0" smtClean="0"/>
          </a:p>
          <a:p>
            <a:r>
              <a:rPr lang="en-US" sz="1600" b="1" dirty="0" smtClean="0">
                <a:solidFill>
                  <a:srgbClr val="FF0000"/>
                </a:solidFill>
              </a:rPr>
              <a:t>Broad vs Narrow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rainfall </a:t>
            </a:r>
            <a:r>
              <a:rPr lang="en-US" sz="1400" dirty="0" smtClean="0"/>
              <a:t>season.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14924" y="4648200"/>
            <a:ext cx="371475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8">
            <a:extLst>
              <a:ext uri="{FF2B5EF4-FFF2-40B4-BE49-F238E27FC236}">
                <a16:creationId xmlns:a16="http://schemas.microsoft.com/office/drawing/2014/main" xmlns="" id="{DB7567D3-44AD-4180-9379-3B6ACF0BCDB2}"/>
              </a:ext>
            </a:extLst>
          </p:cNvPr>
          <p:cNvSpPr/>
          <p:nvPr/>
        </p:nvSpPr>
        <p:spPr>
          <a:xfrm>
            <a:off x="457200" y="4533900"/>
            <a:ext cx="457200" cy="2667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8">
            <a:extLst>
              <a:ext uri="{FF2B5EF4-FFF2-40B4-BE49-F238E27FC236}">
                <a16:creationId xmlns:a16="http://schemas.microsoft.com/office/drawing/2014/main" xmlns="" id="{DB7567D3-44AD-4180-9379-3B6ACF0BCDB2}"/>
              </a:ext>
            </a:extLst>
          </p:cNvPr>
          <p:cNvSpPr/>
          <p:nvPr/>
        </p:nvSpPr>
        <p:spPr>
          <a:xfrm>
            <a:off x="4191000" y="4533900"/>
            <a:ext cx="457200" cy="2667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191125" y="4038600"/>
            <a:ext cx="371475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724525" y="4023064"/>
            <a:ext cx="185737" cy="183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S 4 panel 9-24 month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435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14">
            <a:extLst>
              <a:ext uri="{FF2B5EF4-FFF2-40B4-BE49-F238E27FC236}">
                <a16:creationId xmlns:a16="http://schemas.microsoft.com/office/drawing/2014/main" xmlns="" id="{FD86DCD3-F2DF-4A12-B2DA-8A876D98DD4D}"/>
              </a:ext>
            </a:extLst>
          </p:cNvPr>
          <p:cNvSpPr/>
          <p:nvPr/>
        </p:nvSpPr>
        <p:spPr>
          <a:xfrm>
            <a:off x="990600" y="4469603"/>
            <a:ext cx="609600" cy="4071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486400" y="2438400"/>
            <a:ext cx="304800" cy="3310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6800" y="6534150"/>
            <a:ext cx="457200" cy="323850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762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precipitation </a:t>
            </a:r>
            <a:r>
              <a:rPr lang="en-US" b="1" dirty="0"/>
              <a:t>Percent</a:t>
            </a:r>
            <a:r>
              <a:rPr lang="en-US" dirty="0"/>
              <a:t> during last 9 months, 1 yr, 1.5yrs, &amp; 2 yrs.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71800" y="76201"/>
            <a:ext cx="7620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90600" y="1676400"/>
            <a:ext cx="6096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0" y="3276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 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48577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5000" y="323588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 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5450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1708" y="6550223"/>
            <a:ext cx="8253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From: Recent Accumulated Precipitation </a:t>
            </a:r>
            <a:r>
              <a:rPr lang="en-US" sz="1400" dirty="0">
                <a:solidFill>
                  <a:srgbClr val="6600CC"/>
                </a:solidFill>
                <a:hlinkClick r:id="rId3"/>
              </a:rPr>
              <a:t>https://www.cpc.ncep.noaa.gov/products/Drought/briefing_prcp.shtml</a:t>
            </a:r>
            <a:r>
              <a:rPr lang="en-US" sz="1400" dirty="0">
                <a:solidFill>
                  <a:srgbClr val="6600CC"/>
                </a:solidFill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403273" y="5257800"/>
            <a:ext cx="464127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E6866BDB-8AC6-45E0-8CD6-7D57CC7668D7}"/>
              </a:ext>
            </a:extLst>
          </p:cNvPr>
          <p:cNvCxnSpPr>
            <a:cxnSpLocks/>
          </p:cNvCxnSpPr>
          <p:nvPr/>
        </p:nvCxnSpPr>
        <p:spPr>
          <a:xfrm flipH="1" flipV="1">
            <a:off x="5105401" y="2209800"/>
            <a:ext cx="380999" cy="3048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xmlns="" id="{90D022DE-3CFC-4479-975F-220CF58E671A}"/>
              </a:ext>
            </a:extLst>
          </p:cNvPr>
          <p:cNvSpPr/>
          <p:nvPr/>
        </p:nvSpPr>
        <p:spPr>
          <a:xfrm>
            <a:off x="4114800" y="4419600"/>
            <a:ext cx="990601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75574" y="4572000"/>
            <a:ext cx="1368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What exactly are the time scales for short(S) and long(L) term drought?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488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S 4 panel 2-5 year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86800" y="6534150"/>
            <a:ext cx="457200" cy="323850"/>
          </a:xfrm>
        </p:spPr>
        <p:txBody>
          <a:bodyPr/>
          <a:lstStyle/>
          <a:p>
            <a:pPr>
              <a:defRPr/>
            </a:pPr>
            <a:fld id="{AE0D35B7-164B-4BDA-8435-F6440E98459E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762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precipitation </a:t>
            </a:r>
            <a:r>
              <a:rPr lang="en-US" b="1" dirty="0"/>
              <a:t>Percent </a:t>
            </a:r>
            <a:r>
              <a:rPr lang="en-US" dirty="0"/>
              <a:t>during last 2 </a:t>
            </a:r>
            <a:r>
              <a:rPr lang="en-US" dirty="0" err="1"/>
              <a:t>yrs</a:t>
            </a:r>
            <a:r>
              <a:rPr lang="en-US" dirty="0"/>
              <a:t>, 3 </a:t>
            </a:r>
            <a:r>
              <a:rPr lang="en-US" dirty="0" err="1"/>
              <a:t>yrs</a:t>
            </a:r>
            <a:r>
              <a:rPr lang="en-US" dirty="0"/>
              <a:t>, 4 </a:t>
            </a:r>
            <a:r>
              <a:rPr lang="en-US" dirty="0" err="1"/>
              <a:t>yrs</a:t>
            </a:r>
            <a:r>
              <a:rPr lang="en-US" dirty="0"/>
              <a:t>, &amp; 5 yrs.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0" y="1143000"/>
            <a:ext cx="15240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Still longer term rainfall deficit variability in play?  Especially in the southwest!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971800" y="76201"/>
            <a:ext cx="8382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038600" y="4495800"/>
            <a:ext cx="1292225" cy="685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962400" y="1676400"/>
            <a:ext cx="1368425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58824" y="1752600"/>
            <a:ext cx="838201" cy="7202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0825" y="3276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5352" y="48577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7025" y="323588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51734" y="5450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Y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8200" y="4495800"/>
            <a:ext cx="758825" cy="8001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1708" y="6550223"/>
            <a:ext cx="8253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From: Recent Accumulated Precipitation </a:t>
            </a:r>
            <a:r>
              <a:rPr lang="en-US" sz="1400" dirty="0">
                <a:solidFill>
                  <a:srgbClr val="6600CC"/>
                </a:solidFill>
                <a:hlinkClick r:id="rId3"/>
              </a:rPr>
              <a:t>https://www.cpc.ncep.noaa.gov/products/Drought/briefing_prcp.shtml</a:t>
            </a:r>
            <a:r>
              <a:rPr lang="en-US" sz="1400" dirty="0">
                <a:solidFill>
                  <a:srgbClr val="6600CC"/>
                </a:solidFill>
              </a:rPr>
              <a:t>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E6866BDB-8AC6-45E0-8CD6-7D57CC7668D7}"/>
              </a:ext>
            </a:extLst>
          </p:cNvPr>
          <p:cNvCxnSpPr>
            <a:cxnSpLocks/>
          </p:cNvCxnSpPr>
          <p:nvPr/>
        </p:nvCxnSpPr>
        <p:spPr>
          <a:xfrm>
            <a:off x="5330825" y="5181600"/>
            <a:ext cx="159327" cy="2286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11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81323</TotalTime>
  <Words>2071</Words>
  <Application>Microsoft Office PowerPoint</Application>
  <PresentationFormat>On-screen Show (4:3)</PresentationFormat>
  <Paragraphs>281</Paragraphs>
  <Slides>38</Slides>
  <Notes>9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Default Design</vt:lpstr>
      <vt:lpstr>Drought  Outlook  Support Briefing   May 2020  </vt:lpstr>
      <vt:lpstr>Drought Monitor </vt:lpstr>
      <vt:lpstr>(Prev) Seasonal/Monthly Drought outlooks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Standardized Precipitation Index SPI (based on Observed P)</vt:lpstr>
      <vt:lpstr>The Standardized Precipitation Index SPI (based on Observed P)</vt:lpstr>
      <vt:lpstr>PowerPoint Presentation</vt:lpstr>
      <vt:lpstr>PowerPoint Presentation</vt:lpstr>
      <vt:lpstr>Streamflow (USGS)</vt:lpstr>
      <vt:lpstr>PowerPoint Presentation</vt:lpstr>
      <vt:lpstr>Snow cover &amp; Soil Moisture Anomalies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NMME T &amp; P Ens.Mean forecasts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Miscellaneous maps</vt:lpstr>
      <vt:lpstr>PowerPoint Presentation</vt:lpstr>
    </vt:vector>
  </TitlesOfParts>
  <Company>CPC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kingtsemo</dc:creator>
  <cp:lastModifiedBy>Muthuvel Chelliah</cp:lastModifiedBy>
  <cp:revision>6201</cp:revision>
  <cp:lastPrinted>2014-07-10T13:24:01Z</cp:lastPrinted>
  <dcterms:created xsi:type="dcterms:W3CDTF">2008-10-04T17:35:30Z</dcterms:created>
  <dcterms:modified xsi:type="dcterms:W3CDTF">2020-05-19T03:41:50Z</dcterms:modified>
</cp:coreProperties>
</file>