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49" r:id="rId14"/>
    <p:sldId id="900" r:id="rId15"/>
    <p:sldId id="936" r:id="rId16"/>
    <p:sldId id="937" r:id="rId17"/>
    <p:sldId id="946" r:id="rId18"/>
    <p:sldId id="948" r:id="rId19"/>
    <p:sldId id="889" r:id="rId20"/>
    <p:sldId id="757" r:id="rId21"/>
    <p:sldId id="922" r:id="rId22"/>
    <p:sldId id="796" r:id="rId23"/>
    <p:sldId id="795" r:id="rId24"/>
    <p:sldId id="890" r:id="rId25"/>
    <p:sldId id="790" r:id="rId26"/>
    <p:sldId id="877" r:id="rId27"/>
    <p:sldId id="878" r:id="rId28"/>
    <p:sldId id="804" r:id="rId29"/>
    <p:sldId id="943" r:id="rId30"/>
    <p:sldId id="944" r:id="rId31"/>
    <p:sldId id="942" r:id="rId32"/>
    <p:sldId id="947" r:id="rId33"/>
    <p:sldId id="728" r:id="rId34"/>
    <p:sldId id="935" r:id="rId35"/>
    <p:sldId id="926" r:id="rId36"/>
    <p:sldId id="915" r:id="rId37"/>
    <p:sldId id="950" r:id="rId38"/>
    <p:sldId id="945" r:id="rId39"/>
    <p:sldId id="883" r:id="rId40"/>
    <p:sldId id="918" r:id="rId41"/>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F3300"/>
    <a:srgbClr val="FA5236"/>
    <a:srgbClr val="6600CC"/>
    <a:srgbClr val="A88000"/>
    <a:srgbClr val="9A75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99289" autoAdjust="0"/>
  </p:normalViewPr>
  <p:slideViewPr>
    <p:cSldViewPr>
      <p:cViewPr varScale="1">
        <p:scale>
          <a:sx n="102" d="100"/>
          <a:sy n="102" d="100"/>
        </p:scale>
        <p:origin x="318" y="11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fsapps.nwcg.gov/" TargetMode="External"/><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gif"/><Relationship Id="rId7" Type="http://schemas.openxmlformats.org/officeDocument/2006/relationships/image" Target="../media/image60.png"/><Relationship Id="rId12" Type="http://schemas.openxmlformats.org/officeDocument/2006/relationships/image" Target="../media/image65.gif"/><Relationship Id="rId2"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drought.geo.msu.edu/research/forecast/smi.monthly.php" TargetMode="External"/><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gif"/><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May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184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584775"/>
          </a:xfrm>
          <a:prstGeom prst="rect">
            <a:avLst/>
          </a:prstGeom>
          <a:noFill/>
        </p:spPr>
        <p:txBody>
          <a:bodyPr wrap="square" rtlCol="0">
            <a:spAutoFit/>
          </a:bodyPr>
          <a:lstStyle/>
          <a:p>
            <a:r>
              <a:rPr lang="en-US" sz="1600" dirty="0" smtClean="0"/>
              <a:t>Total precipitation </a:t>
            </a:r>
            <a:r>
              <a:rPr lang="en-US" sz="1600" b="1" dirty="0" smtClean="0"/>
              <a:t>Percent </a:t>
            </a:r>
            <a:r>
              <a:rPr lang="en-US" sz="1600" dirty="0" smtClean="0"/>
              <a:t>during last 2 </a:t>
            </a:r>
            <a:r>
              <a:rPr lang="en-US" sz="1600" dirty="0" err="1" smtClean="0"/>
              <a:t>yrs</a:t>
            </a:r>
            <a:r>
              <a:rPr lang="en-US" sz="1600" dirty="0" smtClean="0"/>
              <a:t>, 3 </a:t>
            </a:r>
            <a:r>
              <a:rPr lang="en-US" sz="1600" dirty="0" err="1" smtClean="0"/>
              <a:t>yrs</a:t>
            </a:r>
            <a:r>
              <a:rPr lang="en-US" sz="1600" dirty="0" smtClean="0"/>
              <a:t>, 4 </a:t>
            </a:r>
            <a:r>
              <a:rPr lang="en-US" sz="1600" dirty="0" err="1" smtClean="0"/>
              <a:t>yrs</a:t>
            </a:r>
            <a:r>
              <a:rPr lang="en-US" sz="1600" dirty="0" smtClean="0"/>
              <a:t>, &amp; 5 yrs.</a:t>
            </a:r>
            <a:r>
              <a:rPr lang="en-US" sz="1600" b="1" u="sng" dirty="0"/>
              <a:t> .</a:t>
            </a:r>
            <a:r>
              <a:rPr lang="en-US" sz="1600" b="1" u="sng" dirty="0">
                <a:solidFill>
                  <a:srgbClr val="FF0000"/>
                </a:solidFill>
              </a:rPr>
              <a:t>–Only Deficit </a:t>
            </a:r>
            <a:r>
              <a:rPr lang="en-US" sz="1600" b="1" u="sng" dirty="0" smtClean="0">
                <a:solidFill>
                  <a:srgbClr val="FF0000"/>
                </a:solidFill>
              </a:rPr>
              <a:t>Areas shown!! </a:t>
            </a:r>
            <a:r>
              <a:rPr lang="en-US" sz="1600" b="1" u="sng" dirty="0">
                <a:solidFill>
                  <a:srgbClr val="FF0000"/>
                </a:solidFill>
              </a:rPr>
              <a:t>&lt;=90%</a:t>
            </a:r>
          </a:p>
          <a:p>
            <a:endParaRPr lang="en-US" sz="1600" dirty="0"/>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20000"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the end of this current ongoing La Nina the long term situation will get even worse!! </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43200" y="3580246"/>
            <a:ext cx="2590800" cy="1601354"/>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88631" y="1676400"/>
            <a:ext cx="2721570" cy="1734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8630" y="5029200"/>
            <a:ext cx="2721570" cy="182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92894" y="3407373"/>
            <a:ext cx="2717308" cy="16497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pic>
        <p:nvPicPr>
          <p:cNvPr id="3" name="Picture 2">
            <a:extLst>
              <a:ext uri="{FF2B5EF4-FFF2-40B4-BE49-F238E27FC236}">
                <a16:creationId xmlns:a16="http://schemas.microsoft.com/office/drawing/2014/main" id="{18EB9F6C-227E-7A4C-9CD3-FD83368E20A3}"/>
              </a:ext>
            </a:extLst>
          </p:cNvPr>
          <p:cNvPicPr>
            <a:picLocks noChangeAspect="1"/>
          </p:cNvPicPr>
          <p:nvPr/>
        </p:nvPicPr>
        <p:blipFill>
          <a:blip r:embed="rId2"/>
          <a:stretch>
            <a:fillRect/>
          </a:stretch>
        </p:blipFill>
        <p:spPr>
          <a:xfrm>
            <a:off x="25924" y="36136"/>
            <a:ext cx="7488190" cy="6492875"/>
          </a:xfrm>
          <a:prstGeom prst="rect">
            <a:avLst/>
          </a:prstGeom>
        </p:spPr>
      </p:pic>
      <p:sp>
        <p:nvSpPr>
          <p:cNvPr id="4" name="TextBox 4">
            <a:extLst>
              <a:ext uri="{FF2B5EF4-FFF2-40B4-BE49-F238E27FC236}">
                <a16:creationId xmlns:a16="http://schemas.microsoft.com/office/drawing/2014/main" id="{FCB78157-AC3D-574B-BD18-5F1CEBFDEBFE}"/>
              </a:ext>
            </a:extLst>
          </p:cNvPr>
          <p:cNvSpPr txBox="1"/>
          <p:nvPr/>
        </p:nvSpPr>
        <p:spPr>
          <a:xfrm>
            <a:off x="7514115" y="2362200"/>
            <a:ext cx="1629886"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monthly Climatology difference </a:t>
            </a:r>
            <a:r>
              <a:rPr lang="en-US" dirty="0" smtClean="0"/>
              <a:t>:</a:t>
            </a:r>
          </a:p>
          <a:p>
            <a:pPr algn="ctr"/>
            <a:r>
              <a:rPr lang="en-US" dirty="0" smtClean="0"/>
              <a:t> </a:t>
            </a:r>
            <a:r>
              <a:rPr lang="en-US" dirty="0"/>
              <a:t>Pclimo_9120 </a:t>
            </a:r>
            <a:r>
              <a:rPr lang="en-US" dirty="0" smtClean="0"/>
              <a:t>minus  Pclimo_8110</a:t>
            </a:r>
          </a:p>
          <a:p>
            <a:pPr algn="ctr"/>
            <a:r>
              <a:rPr lang="en-US" dirty="0" smtClean="0"/>
              <a:t>(New-Old)</a:t>
            </a:r>
            <a:endParaRPr lang="en-US" dirty="0"/>
          </a:p>
        </p:txBody>
      </p:sp>
    </p:spTree>
    <p:extLst>
      <p:ext uri="{BB962C8B-B14F-4D97-AF65-F5344CB8AC3E}">
        <p14:creationId xmlns:p14="http://schemas.microsoft.com/office/powerpoint/2010/main" val="2789255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pc.ncep.noaa.gov/products/precip/CWlink/ENSO/composites/lanina.jja.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863" y="480874"/>
            <a:ext cx="4698138" cy="614852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precip/CWlink/ENSO/composites/lanina.jja.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824"/>
            <a:ext cx="4397564" cy="61675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JJA</a:t>
              </a:r>
              <a:endParaRPr lang="en-US" sz="2800" b="1" dirty="0">
                <a:solidFill>
                  <a:srgbClr val="FF0000"/>
                </a:solidFill>
              </a:endParaRPr>
            </a:p>
          </p:txBody>
        </p:sp>
      </p:grpSp>
      <p:sp>
        <p:nvSpPr>
          <p:cNvPr id="5" name="Rectangle 4"/>
          <p:cNvSpPr/>
          <p:nvPr/>
        </p:nvSpPr>
        <p:spPr>
          <a:xfrm>
            <a:off x="76200" y="2971800"/>
            <a:ext cx="8991600" cy="1568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10242" y="3048000"/>
            <a:ext cx="966558" cy="1492716"/>
          </a:xfrm>
          <a:prstGeom prst="rect">
            <a:avLst/>
          </a:prstGeom>
          <a:noFill/>
        </p:spPr>
        <p:txBody>
          <a:bodyPr wrap="square" rtlCol="0">
            <a:spAutoFit/>
          </a:bodyPr>
          <a:lstStyle/>
          <a:p>
            <a:r>
              <a:rPr lang="en-US" sz="1300" b="1" dirty="0" smtClean="0">
                <a:solidFill>
                  <a:srgbClr val="FF3300"/>
                </a:solidFill>
              </a:rPr>
              <a:t>With expected ENSO-neutral conditions,  this row is relevant!!</a:t>
            </a:r>
            <a:endParaRPr lang="en-US" sz="1300" b="1" dirty="0">
              <a:solidFill>
                <a:srgbClr val="FF33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570202"/>
            <a:ext cx="5638800" cy="553998"/>
          </a:xfrm>
          <a:prstGeom prst="rect">
            <a:avLst/>
          </a:prstGeom>
          <a:noFill/>
        </p:spPr>
        <p:txBody>
          <a:bodyPr wrap="square" rtlCol="0">
            <a:spAutoFit/>
          </a:bodyPr>
          <a:lstStyle/>
          <a:p>
            <a:r>
              <a:rPr lang="en-US" sz="1500" b="1" dirty="0" smtClean="0">
                <a:solidFill>
                  <a:srgbClr val="00B050"/>
                </a:solidFill>
              </a:rPr>
              <a:t>Short-term situation has gotten slightly better in the west, but long term situation is, and will stay worse -- as we said last month!! </a:t>
            </a:r>
            <a:endParaRPr lang="en-US" sz="1500" b="1" dirty="0">
              <a:solidFill>
                <a:srgbClr val="00B050"/>
              </a:solidFill>
            </a:endParaRPr>
          </a:p>
        </p:txBody>
      </p:sp>
      <p:pic>
        <p:nvPicPr>
          <p:cNvPr id="12"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86400" cy="6824709"/>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1200" cy="6851464"/>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700726" y="1371600"/>
            <a:ext cx="442274"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1663125"/>
            <a:ext cx="381000" cy="584775"/>
          </a:xfrm>
          <a:prstGeom prst="rect">
            <a:avLst/>
          </a:prstGeom>
          <a:noFill/>
        </p:spPr>
        <p:txBody>
          <a:bodyPr wrap="square" rtlCol="0">
            <a:spAutoFit/>
          </a:bodyPr>
          <a:lstStyle/>
          <a:p>
            <a:r>
              <a:rPr lang="en-US" sz="3200" dirty="0" smtClean="0">
                <a:solidFill>
                  <a:srgbClr val="FA5236"/>
                </a:solidFill>
              </a:rPr>
              <a:t>S</a:t>
            </a:r>
            <a:endParaRPr lang="en-US" sz="3200" dirty="0">
              <a:solidFill>
                <a:srgbClr val="FA5236"/>
              </a:solidFill>
            </a:endParaRPr>
          </a:p>
        </p:txBody>
      </p:sp>
      <p:sp>
        <p:nvSpPr>
          <p:cNvPr id="16" name="TextBox 15"/>
          <p:cNvSpPr txBox="1"/>
          <p:nvPr/>
        </p:nvSpPr>
        <p:spPr>
          <a:xfrm>
            <a:off x="2619866" y="3669514"/>
            <a:ext cx="381000" cy="584775"/>
          </a:xfrm>
          <a:prstGeom prst="rect">
            <a:avLst/>
          </a:prstGeom>
          <a:noFill/>
        </p:spPr>
        <p:txBody>
          <a:bodyPr wrap="square" rtlCol="0">
            <a:spAutoFit/>
          </a:bodyPr>
          <a:lstStyle/>
          <a:p>
            <a:r>
              <a:rPr lang="en-US" sz="3200" dirty="0" smtClean="0">
                <a:solidFill>
                  <a:srgbClr val="FA5236"/>
                </a:solidFill>
              </a:rPr>
              <a:t>L</a:t>
            </a:r>
            <a:endParaRPr lang="en-US" sz="3200" dirty="0">
              <a:solidFill>
                <a:srgbClr val="FA5236"/>
              </a:solidFill>
            </a:endParaRPr>
          </a:p>
        </p:txBody>
      </p:sp>
      <p:sp>
        <p:nvSpPr>
          <p:cNvPr id="5" name="TextBox 4"/>
          <p:cNvSpPr txBox="1"/>
          <p:nvPr/>
        </p:nvSpPr>
        <p:spPr>
          <a:xfrm>
            <a:off x="228600" y="2272253"/>
            <a:ext cx="5410200" cy="461665"/>
          </a:xfrm>
          <a:prstGeom prst="rect">
            <a:avLst/>
          </a:prstGeom>
          <a:noFill/>
        </p:spPr>
        <p:txBody>
          <a:bodyPr wrap="square" rtlCol="0">
            <a:spAutoFit/>
          </a:bodyPr>
          <a:lstStyle/>
          <a:p>
            <a:r>
              <a:rPr lang="en-US" sz="1200" dirty="0" smtClean="0"/>
              <a:t>The short term drought has shifted/extended from southwest to northwest.  But the long term drought in the southwest remains.</a:t>
            </a:r>
            <a:endParaRPr lang="en-US" sz="12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cpc.ncep.noaa.gov/products/tanal/30day/mean/2021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7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257800" y="127263"/>
            <a:ext cx="3124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a:p>
            <a:pPr algn="ctr" eaLnBrk="1" hangingPunct="1">
              <a:spcBef>
                <a:spcPct val="0"/>
              </a:spcBef>
              <a:buFontTx/>
              <a:buNone/>
            </a:pPr>
            <a:r>
              <a:rPr lang="en-US" altLang="en-US" sz="1800" b="1" dirty="0" smtClean="0">
                <a:solidFill>
                  <a:srgbClr val="FF0000"/>
                </a:solidFill>
                <a:latin typeface="Times New Roman" pitchFamily="18" charset="0"/>
              </a:rPr>
              <a:t>(MARCH-</a:t>
            </a:r>
          </a:p>
          <a:p>
            <a:pPr algn="ctr" eaLnBrk="1" hangingPunct="1">
              <a:spcBef>
                <a:spcPct val="0"/>
              </a:spcBef>
              <a:buFontTx/>
              <a:buNone/>
            </a:pPr>
            <a:r>
              <a:rPr lang="en-US" altLang="en-US" sz="1800" b="1" dirty="0" smtClean="0">
                <a:solidFill>
                  <a:srgbClr val="FF0000"/>
                </a:solidFill>
                <a:latin typeface="Times New Roman" pitchFamily="18" charset="0"/>
              </a:rPr>
              <a:t>Slide shown last month)</a:t>
            </a:r>
          </a:p>
        </p:txBody>
      </p:sp>
      <p:sp>
        <p:nvSpPr>
          <p:cNvPr id="6" name="TextBox 5"/>
          <p:cNvSpPr txBox="1"/>
          <p:nvPr/>
        </p:nvSpPr>
        <p:spPr>
          <a:xfrm>
            <a:off x="5029200" y="1720334"/>
            <a:ext cx="3886200" cy="1477328"/>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Jan –&gt; Feb -&gt; Mar</a:t>
            </a:r>
          </a:p>
          <a:p>
            <a:r>
              <a:rPr lang="en-US" u="sng" dirty="0" smtClean="0"/>
              <a:t>Great volatility even during strong ENSO!</a:t>
            </a:r>
            <a:endParaRPr lang="en-US" u="sng"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348514"/>
            <a:ext cx="4081462" cy="317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78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4993849" y="1219200"/>
            <a:ext cx="3886200" cy="1754326"/>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Jan –&gt; Feb -&gt; Mar</a:t>
            </a:r>
          </a:p>
          <a:p>
            <a:endParaRPr lang="en-US" u="sng" dirty="0"/>
          </a:p>
          <a:p>
            <a:r>
              <a:rPr lang="en-US" u="sng" dirty="0" smtClean="0"/>
              <a:t>Now back to cold across much of US! So far!!</a:t>
            </a:r>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12290" name="Picture 2" descr="https://www.cpc.ncep.noaa.gov/products/tanal/30day/mean/202104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4953000" cy="6829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993849" y="3352801"/>
            <a:ext cx="4150151" cy="3200400"/>
          </a:xfrm>
          <a:prstGeom prst="rect">
            <a:avLst/>
          </a:prstGeom>
        </p:spPr>
      </p:pic>
    </p:spTree>
    <p:extLst>
      <p:ext uri="{BB962C8B-B14F-4D97-AF65-F5344CB8AC3E}">
        <p14:creationId xmlns:p14="http://schemas.microsoft.com/office/powerpoint/2010/main" val="4052348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13933" y="4721515"/>
            <a:ext cx="2367842" cy="1778249"/>
          </a:xfrm>
          <a:prstGeom prst="rect">
            <a:avLst/>
          </a:prstGeom>
        </p:spPr>
      </p:pic>
      <p:pic>
        <p:nvPicPr>
          <p:cNvPr id="7" name="Picture 6"/>
          <p:cNvPicPr>
            <a:picLocks noChangeAspect="1"/>
          </p:cNvPicPr>
          <p:nvPr/>
        </p:nvPicPr>
        <p:blipFill>
          <a:blip r:embed="rId4"/>
          <a:stretch>
            <a:fillRect/>
          </a:stretch>
        </p:blipFill>
        <p:spPr>
          <a:xfrm>
            <a:off x="6961222" y="4721516"/>
            <a:ext cx="2177523" cy="1793254"/>
          </a:xfrm>
          <a:prstGeom prst="rect">
            <a:avLst/>
          </a:prstGeom>
        </p:spPr>
      </p:pic>
      <p:pic>
        <p:nvPicPr>
          <p:cNvPr id="6" name="Picture 5"/>
          <p:cNvPicPr>
            <a:picLocks noChangeAspect="1"/>
          </p:cNvPicPr>
          <p:nvPr/>
        </p:nvPicPr>
        <p:blipFill>
          <a:blip r:embed="rId5"/>
          <a:stretch>
            <a:fillRect/>
          </a:stretch>
        </p:blipFill>
        <p:spPr>
          <a:xfrm>
            <a:off x="4519411" y="14460"/>
            <a:ext cx="2322408" cy="2957932"/>
          </a:xfrm>
          <a:prstGeom prst="rect">
            <a:avLst/>
          </a:prstGeom>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1943" y="14459"/>
            <a:ext cx="2318064" cy="294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stretch>
            <a:fillRect/>
          </a:stretch>
        </p:blipFill>
        <p:spPr>
          <a:xfrm>
            <a:off x="0" y="1"/>
            <a:ext cx="4451086" cy="5943599"/>
          </a:xfrm>
          <a:prstGeom prst="rect">
            <a:avLst/>
          </a:prstGeom>
        </p:spPr>
      </p:pic>
      <p:sp>
        <p:nvSpPr>
          <p:cNvPr id="5" name="Rectangle 4"/>
          <p:cNvSpPr/>
          <p:nvPr/>
        </p:nvSpPr>
        <p:spPr>
          <a:xfrm>
            <a:off x="5932659" y="378023"/>
            <a:ext cx="1941557" cy="307777"/>
          </a:xfrm>
          <a:prstGeom prst="rect">
            <a:avLst/>
          </a:prstGeom>
        </p:spPr>
        <p:txBody>
          <a:bodyPr wrap="none">
            <a:spAutoFit/>
          </a:bodyPr>
          <a:lstStyle/>
          <a:p>
            <a:r>
              <a:rPr lang="en-US" sz="1400" dirty="0">
                <a:hlinkClick r:id="rId8"/>
              </a:rPr>
              <a:t>https://fsapps.nwcg.gov/</a:t>
            </a:r>
            <a:endParaRPr lang="en-US" sz="1400" dirty="0"/>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15" name="TextBox 14"/>
          <p:cNvSpPr txBox="1"/>
          <p:nvPr/>
        </p:nvSpPr>
        <p:spPr>
          <a:xfrm>
            <a:off x="7256859" y="5107619"/>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6350167" y="5650468"/>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83380" y="134779"/>
            <a:ext cx="1236820" cy="276999"/>
          </a:xfrm>
          <a:prstGeom prst="rect">
            <a:avLst/>
          </a:prstGeom>
          <a:noFill/>
        </p:spPr>
        <p:txBody>
          <a:bodyPr wrap="square" rtlCol="0">
            <a:spAutoFit/>
          </a:bodyPr>
          <a:lstStyle/>
          <a:p>
            <a:r>
              <a:rPr lang="en-US" sz="1200" b="1" dirty="0">
                <a:solidFill>
                  <a:srgbClr val="FF0000"/>
                </a:solidFill>
              </a:rPr>
              <a:t>1</a:t>
            </a:r>
            <a:r>
              <a:rPr lang="en-US" sz="1200" b="1" dirty="0" smtClean="0">
                <a:solidFill>
                  <a:srgbClr val="FF0000"/>
                </a:solidFill>
              </a:rPr>
              <a:t> MONTH ago</a:t>
            </a:r>
            <a:endParaRPr lang="en-US" sz="1200" b="1" dirty="0">
              <a:solidFill>
                <a:srgbClr val="FF0000"/>
              </a:solidFill>
            </a:endParaRPr>
          </a:p>
        </p:txBody>
      </p:sp>
      <p:sp>
        <p:nvSpPr>
          <p:cNvPr id="11" name="TextBox 10"/>
          <p:cNvSpPr txBox="1"/>
          <p:nvPr/>
        </p:nvSpPr>
        <p:spPr>
          <a:xfrm>
            <a:off x="2452418" y="4800600"/>
            <a:ext cx="2078115" cy="584775"/>
          </a:xfrm>
          <a:prstGeom prst="rect">
            <a:avLst/>
          </a:prstGeom>
          <a:noFill/>
        </p:spPr>
        <p:txBody>
          <a:bodyPr wrap="square" rtlCol="0">
            <a:spAutoFit/>
          </a:bodyPr>
          <a:lstStyle/>
          <a:p>
            <a:r>
              <a:rPr lang="en-US" sz="1600" dirty="0" smtClean="0">
                <a:solidFill>
                  <a:srgbClr val="FF0000"/>
                </a:solidFill>
              </a:rPr>
              <a:t>Many CA  reservoirs are already low!! </a:t>
            </a:r>
            <a:endParaRPr lang="en-US" sz="1600" dirty="0">
              <a:solidFill>
                <a:srgbClr val="FF0000"/>
              </a:solidFill>
            </a:endParaRPr>
          </a:p>
        </p:txBody>
      </p:sp>
      <p:sp>
        <p:nvSpPr>
          <p:cNvPr id="9217" name="TextBox 9216"/>
          <p:cNvSpPr txBox="1"/>
          <p:nvPr/>
        </p:nvSpPr>
        <p:spPr>
          <a:xfrm>
            <a:off x="6324600" y="5923746"/>
            <a:ext cx="677405" cy="477054"/>
          </a:xfrm>
          <a:prstGeom prst="rect">
            <a:avLst/>
          </a:prstGeom>
          <a:noFill/>
        </p:spPr>
        <p:txBody>
          <a:bodyPr wrap="square" rtlCol="0">
            <a:spAutoFit/>
          </a:bodyPr>
          <a:lstStyle/>
          <a:p>
            <a:r>
              <a:rPr lang="en-US" sz="1600" b="1" dirty="0" smtClean="0"/>
              <a:t>85 %</a:t>
            </a:r>
          </a:p>
          <a:p>
            <a:r>
              <a:rPr lang="en-US" sz="900" b="1" dirty="0"/>
              <a:t>o</a:t>
            </a:r>
            <a:r>
              <a:rPr lang="en-US" sz="900" b="1" dirty="0" smtClean="0"/>
              <a:t>f  AVG!</a:t>
            </a:r>
            <a:endParaRPr lang="en-US" sz="900" b="1" dirty="0"/>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sp>
        <p:nvSpPr>
          <p:cNvPr id="3" name="TextBox 2"/>
          <p:cNvSpPr txBox="1"/>
          <p:nvPr/>
        </p:nvSpPr>
        <p:spPr>
          <a:xfrm>
            <a:off x="19974" y="5943600"/>
            <a:ext cx="4648200" cy="954107"/>
          </a:xfrm>
          <a:prstGeom prst="rect">
            <a:avLst/>
          </a:prstGeom>
          <a:noFill/>
        </p:spPr>
        <p:txBody>
          <a:bodyPr wrap="square" rtlCol="0">
            <a:spAutoFit/>
          </a:bodyPr>
          <a:lstStyle/>
          <a:p>
            <a:r>
              <a:rPr lang="en-US" sz="1400" b="1" dirty="0" smtClean="0">
                <a:solidFill>
                  <a:srgbClr val="0033CC"/>
                </a:solidFill>
              </a:rPr>
              <a:t>If La Nina continues reappears later this year, it will be a major problem for  water in the western states!!!!    </a:t>
            </a:r>
          </a:p>
          <a:p>
            <a:r>
              <a:rPr lang="en-US" sz="1400" b="1" dirty="0" smtClean="0">
                <a:solidFill>
                  <a:srgbClr val="FF0000"/>
                </a:solidFill>
              </a:rPr>
              <a:t>ALARM/WARNING!! for this year’s Fire Season for the US West/Southwest states!! (see US Drought Monitor!)</a:t>
            </a:r>
            <a:endParaRPr lang="en-US" sz="1400" b="1" dirty="0">
              <a:solidFill>
                <a:srgbClr val="FF0000"/>
              </a:solidFill>
            </a:endParaRPr>
          </a:p>
        </p:txBody>
      </p:sp>
      <p:pic>
        <p:nvPicPr>
          <p:cNvPr id="1029" name="Picture 5" descr="Forecast Fire Danger Rating Continental Ma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0176" y="2957183"/>
            <a:ext cx="2321598" cy="172909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Forecast Fire Danger Rating Continental Ma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14249" y="2971800"/>
            <a:ext cx="2310298" cy="1720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1"/>
          <a:stretch>
            <a:fillRect/>
          </a:stretch>
        </p:blipFill>
        <p:spPr>
          <a:xfrm>
            <a:off x="5979319" y="6575025"/>
            <a:ext cx="2947987" cy="139397"/>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4647" y="995343"/>
            <a:ext cx="3035323" cy="5893921"/>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4-5 months, </a:t>
            </a:r>
            <a:r>
              <a:rPr lang="en-US" sz="1300" u="sng" dirty="0" smtClean="0">
                <a:latin typeface="Trebuchet MS" panose="020B0603020202020204" pitchFamily="34" charset="0"/>
              </a:rPr>
              <a:t>drought area &amp; severity has overall generally remained about the same. </a:t>
            </a:r>
            <a:r>
              <a:rPr lang="en-US" sz="1300" dirty="0" smtClean="0">
                <a:latin typeface="Trebuchet MS" panose="020B0603020202020204" pitchFamily="34" charset="0"/>
              </a:rPr>
              <a:t>The worse drought conditions are in the border areas of southwest states  CA, AZ, NV, UT, CO, and western TX. These are regions are part of the  long term drought.</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drought OR, WA in the Dakotas, MT, ID, Wyoming, Nebraska, Kansas and vicinity which developed in the last year continues to hang in there. Next months rain crucial! </a:t>
            </a: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About </a:t>
            </a:r>
            <a:r>
              <a:rPr lang="en-US" sz="1300" dirty="0">
                <a:latin typeface="Trebuchet MS" panose="020B0603020202020204" pitchFamily="34" charset="0"/>
              </a:rPr>
              <a:t>5</a:t>
            </a:r>
            <a:r>
              <a:rPr lang="en-US" sz="1300" dirty="0" smtClean="0">
                <a:latin typeface="Trebuchet MS" panose="020B0603020202020204" pitchFamily="34" charset="0"/>
              </a:rPr>
              <a:t>0 %  of the country is continuing to experience category D1 or worse drought condition (next side!). Parts of central/eastern TX did get some relief.</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a:t>
            </a:r>
            <a:r>
              <a:rPr lang="en-US" sz="1300" dirty="0">
                <a:latin typeface="Trebuchet MS" panose="020B0603020202020204" pitchFamily="34" charset="0"/>
              </a:rPr>
              <a:t>o</a:t>
            </a:r>
            <a:r>
              <a:rPr lang="en-US" sz="1300" dirty="0" smtClean="0">
                <a:latin typeface="Trebuchet MS" panose="020B0603020202020204" pitchFamily="34" charset="0"/>
              </a:rPr>
              <a:t>n/off drought and area extent in the New England states appears to be shrinking. Mild drought along the Carolina border  has emerged as forecast.</a:t>
            </a:r>
          </a:p>
        </p:txBody>
      </p:sp>
      <p:sp>
        <p:nvSpPr>
          <p:cNvPr id="3076" name="Title 1"/>
          <p:cNvSpPr>
            <a:spLocks noGrp="1"/>
          </p:cNvSpPr>
          <p:nvPr>
            <p:ph type="title"/>
          </p:nvPr>
        </p:nvSpPr>
        <p:spPr>
          <a:xfrm>
            <a:off x="2386709" y="-1525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081" name="TextBox 17"/>
          <p:cNvSpPr txBox="1">
            <a:spLocks noChangeArrowheads="1"/>
          </p:cNvSpPr>
          <p:nvPr/>
        </p:nvSpPr>
        <p:spPr bwMode="auto">
          <a:xfrm>
            <a:off x="1547905" y="3516868"/>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6196710" y="0"/>
            <a:ext cx="2871092" cy="1015663"/>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4" name="TextBox 23"/>
          <p:cNvSpPr txBox="1"/>
          <p:nvPr/>
        </p:nvSpPr>
        <p:spPr>
          <a:xfrm>
            <a:off x="4572576" y="4630406"/>
            <a:ext cx="902811" cy="369332"/>
          </a:xfrm>
          <a:prstGeom prst="rect">
            <a:avLst/>
          </a:prstGeom>
          <a:noFill/>
        </p:spPr>
        <p:txBody>
          <a:bodyPr wrap="none" rtlCol="0">
            <a:spAutoFit/>
          </a:bodyPr>
          <a:lstStyle/>
          <a:p>
            <a:r>
              <a:rPr lang="en-US" dirty="0" smtClean="0"/>
              <a:t>January</a:t>
            </a:r>
            <a:endParaRPr lang="en-US" dirty="0"/>
          </a:p>
        </p:txBody>
      </p:sp>
      <p:sp>
        <p:nvSpPr>
          <p:cNvPr id="29" name="TextBox 28"/>
          <p:cNvSpPr txBox="1"/>
          <p:nvPr/>
        </p:nvSpPr>
        <p:spPr>
          <a:xfrm>
            <a:off x="4696773" y="2678668"/>
            <a:ext cx="1018227" cy="369332"/>
          </a:xfrm>
          <a:prstGeom prst="rect">
            <a:avLst/>
          </a:prstGeom>
          <a:noFill/>
        </p:spPr>
        <p:txBody>
          <a:bodyPr wrap="none" rtlCol="0">
            <a:spAutoFit/>
          </a:bodyPr>
          <a:lstStyle/>
          <a:p>
            <a:r>
              <a:rPr lang="en-US" dirty="0" smtClean="0"/>
              <a:t>February</a:t>
            </a:r>
            <a:endParaRPr lang="en-US" dirty="0"/>
          </a:p>
        </p:txBody>
      </p:sp>
      <p:pic>
        <p:nvPicPr>
          <p:cNvPr id="30" name="Picture 29"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487" y="5012957"/>
            <a:ext cx="2286001" cy="1695797"/>
          </a:xfrm>
          <a:prstGeom prst="rect">
            <a:avLst/>
          </a:prstGeom>
          <a:noFill/>
          <a:ln>
            <a:noFill/>
          </a:ln>
        </p:spPr>
      </p:pic>
      <p:pic>
        <p:nvPicPr>
          <p:cNvPr id="21" name="Picture 2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2942" y="3062303"/>
            <a:ext cx="2304205" cy="1585897"/>
          </a:xfrm>
          <a:prstGeom prst="rect">
            <a:avLst/>
          </a:prstGeom>
          <a:noFill/>
          <a:ln>
            <a:noFill/>
          </a:ln>
        </p:spPr>
      </p:pic>
      <p:sp>
        <p:nvSpPr>
          <p:cNvPr id="4" name="TextBox 3"/>
          <p:cNvSpPr txBox="1"/>
          <p:nvPr/>
        </p:nvSpPr>
        <p:spPr>
          <a:xfrm>
            <a:off x="4639097" y="548162"/>
            <a:ext cx="914400" cy="369332"/>
          </a:xfrm>
          <a:prstGeom prst="rect">
            <a:avLst/>
          </a:prstGeom>
          <a:noFill/>
        </p:spPr>
        <p:txBody>
          <a:bodyPr wrap="square" rtlCol="0">
            <a:spAutoFit/>
          </a:bodyPr>
          <a:lstStyle/>
          <a:p>
            <a:r>
              <a:rPr lang="en-US" dirty="0" smtClean="0"/>
              <a:t>March</a:t>
            </a:r>
            <a:endParaRPr lang="en-US" dirty="0"/>
          </a:p>
        </p:txBody>
      </p:sp>
      <p:pic>
        <p:nvPicPr>
          <p:cNvPr id="31" name="Picture 3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995343"/>
            <a:ext cx="2366758" cy="1533106"/>
          </a:xfrm>
          <a:prstGeom prst="rect">
            <a:avLst/>
          </a:prstGeom>
          <a:noFill/>
          <a:ln>
            <a:noFill/>
          </a:ln>
        </p:spPr>
      </p:pic>
      <p:sp>
        <p:nvSpPr>
          <p:cNvPr id="23" name="TextBox 22"/>
          <p:cNvSpPr txBox="1"/>
          <p:nvPr/>
        </p:nvSpPr>
        <p:spPr>
          <a:xfrm>
            <a:off x="1447800" y="257284"/>
            <a:ext cx="762000" cy="369332"/>
          </a:xfrm>
          <a:prstGeom prst="rect">
            <a:avLst/>
          </a:prstGeom>
          <a:noFill/>
        </p:spPr>
        <p:txBody>
          <a:bodyPr wrap="square" rtlCol="0">
            <a:spAutoFit/>
          </a:bodyPr>
          <a:lstStyle/>
          <a:p>
            <a:r>
              <a:rPr lang="en-US" dirty="0" smtClean="0"/>
              <a:t>April</a:t>
            </a:r>
            <a:endParaRPr lang="en-US" dirty="0"/>
          </a:p>
        </p:txBody>
      </p:sp>
      <p:pic>
        <p:nvPicPr>
          <p:cNvPr id="32" name="Picture 3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51492"/>
            <a:ext cx="3791905" cy="2678668"/>
          </a:xfrm>
          <a:prstGeom prst="rect">
            <a:avLst/>
          </a:prstGeom>
          <a:noFill/>
          <a:ln>
            <a:noFill/>
          </a:ln>
        </p:spPr>
      </p:pic>
      <p:sp>
        <p:nvSpPr>
          <p:cNvPr id="28" name="TextBox 27"/>
          <p:cNvSpPr txBox="1"/>
          <p:nvPr/>
        </p:nvSpPr>
        <p:spPr>
          <a:xfrm>
            <a:off x="838200" y="3505200"/>
            <a:ext cx="762000" cy="369332"/>
          </a:xfrm>
          <a:prstGeom prst="rect">
            <a:avLst/>
          </a:prstGeom>
          <a:noFill/>
        </p:spPr>
        <p:txBody>
          <a:bodyPr wrap="square" rtlCol="0">
            <a:spAutoFit/>
          </a:bodyPr>
          <a:lstStyle/>
          <a:p>
            <a:r>
              <a:rPr lang="en-US" dirty="0" smtClean="0"/>
              <a:t>May</a:t>
            </a:r>
            <a:endParaRPr lang="en-US" dirty="0"/>
          </a:p>
        </p:txBody>
      </p:sp>
      <p:pic>
        <p:nvPicPr>
          <p:cNvPr id="5" name="Picture 4"/>
          <p:cNvPicPr>
            <a:picLocks noChangeAspect="1"/>
          </p:cNvPicPr>
          <p:nvPr/>
        </p:nvPicPr>
        <p:blipFill>
          <a:blip r:embed="rId8"/>
          <a:stretch>
            <a:fillRect/>
          </a:stretch>
        </p:blipFill>
        <p:spPr>
          <a:xfrm>
            <a:off x="13624" y="3861988"/>
            <a:ext cx="3837629" cy="284676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24448"/>
            <a:ext cx="34164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081848"/>
            <a:ext cx="3416452" cy="2185352"/>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20</a:t>
            </a:fld>
            <a:endParaRPr lang="en-US" altLang="en-US" sz="140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pic>
        <p:nvPicPr>
          <p:cNvPr id="12301" name="Picture 31" descr="map lege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1" y="4495800"/>
            <a:ext cx="1773460" cy="1600438"/>
          </a:xfrm>
          <a:prstGeom prst="rect">
            <a:avLst/>
          </a:prstGeom>
          <a:noFill/>
        </p:spPr>
        <p:txBody>
          <a:bodyPr wrap="square" rtlCol="0">
            <a:spAutoFit/>
          </a:bodyPr>
          <a:lstStyle/>
          <a:p>
            <a:r>
              <a:rPr lang="en-US" sz="1400" u="sng" dirty="0" smtClean="0"/>
              <a:t>Look along the Pacific coastal states.</a:t>
            </a:r>
          </a:p>
          <a:p>
            <a:r>
              <a:rPr lang="en-US" sz="1400" u="sng" dirty="0" smtClean="0"/>
              <a:t>If sometimes, the various indicators are confusing, go back to % of rainfall deficit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Arrow Connector 34"/>
          <p:cNvCxnSpPr/>
          <p:nvPr/>
        </p:nvCxnSpPr>
        <p:spPr>
          <a:xfrm>
            <a:off x="5570911" y="3874532"/>
            <a:ext cx="2277689"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8861" y="2653837"/>
            <a:ext cx="2525386" cy="163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6709755" y="3086100"/>
            <a:ext cx="1900845" cy="15150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338"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99" y="4267200"/>
            <a:ext cx="341645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3"/>
          <a:stretch>
            <a:fillRect/>
          </a:stretch>
        </p:blipFill>
        <p:spPr>
          <a:xfrm>
            <a:off x="6779961" y="4388587"/>
            <a:ext cx="2340726" cy="150920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882283" y="3276600"/>
            <a:ext cx="1371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57400" y="4267200"/>
            <a:ext cx="1371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3" y="3102768"/>
            <a:ext cx="4428054" cy="28805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73158"/>
            <a:ext cx="4572000" cy="297419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6250"/>
            <a:ext cx="4417697" cy="28738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18969" y="5466546"/>
            <a:ext cx="3733800" cy="954107"/>
          </a:xfrm>
          <a:prstGeom prst="rect">
            <a:avLst/>
          </a:prstGeom>
          <a:noFill/>
        </p:spPr>
        <p:txBody>
          <a:bodyPr wrap="square" rtlCol="0">
            <a:spAutoFit/>
          </a:bodyPr>
          <a:lstStyle/>
          <a:p>
            <a:r>
              <a:rPr lang="en-US" sz="1400" dirty="0" smtClean="0"/>
              <a:t>These NLDAS based SM tendency mas are a few days old!! But note the change in the middle part of the country!! Upper </a:t>
            </a:r>
            <a:r>
              <a:rPr lang="en-US" sz="1400" dirty="0"/>
              <a:t>M</a:t>
            </a:r>
            <a:r>
              <a:rPr lang="en-US" sz="1400" dirty="0" smtClean="0"/>
              <a:t>idwest consistently dry!!</a:t>
            </a:r>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21</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22</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893764797"/>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13 May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Final 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verdana,arial"/>
                          <a:cs typeface="Arial" pitchFamily="34" charset="0"/>
                        </a:rPr>
                        <a:t>Synopsis: </a:t>
                      </a:r>
                      <a:r>
                        <a:rPr lang="en-US" sz="1800" b="1" i="0" u="none" kern="1200" dirty="0" smtClean="0">
                          <a:solidFill>
                            <a:srgbClr val="0033CC"/>
                          </a:solidFill>
                          <a:effectLst/>
                          <a:latin typeface="Verdana" panose="020B0604030504040204" pitchFamily="34" charset="0"/>
                          <a:ea typeface="Verdana" panose="020B0604030504040204" pitchFamily="34" charset="0"/>
                          <a:cs typeface="Verdana" panose="020B0604030504040204" pitchFamily="34" charset="0"/>
                        </a:rPr>
                        <a:t>La</a:t>
                      </a:r>
                      <a:r>
                        <a:rPr lang="en-US" sz="1800" b="1" i="0" kern="1200" dirty="0" smtClean="0">
                          <a:solidFill>
                            <a:srgbClr val="0033CC"/>
                          </a:solidFill>
                          <a:effectLst/>
                          <a:latin typeface="Verdana" panose="020B0604030504040204" pitchFamily="34" charset="0"/>
                          <a:ea typeface="Verdana" panose="020B0604030504040204" pitchFamily="34" charset="0"/>
                          <a:cs typeface="Verdana" panose="020B0604030504040204" pitchFamily="34" charset="0"/>
                        </a:rPr>
                        <a:t> Niña has ended, with ENSO-neutral likely to continue through the Northern Hemisphere summer (67% chance in June-August 2021)</a:t>
                      </a:r>
                    </a:p>
                    <a:p>
                      <a:pPr marL="0" marR="0" indent="0" algn="ctr"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i="0" kern="1200" dirty="0" smtClean="0">
                          <a:solidFill>
                            <a:srgbClr val="0033CC"/>
                          </a:solidFill>
                          <a:effectLst/>
                          <a:latin typeface="Arial" pitchFamily="34" charset="0"/>
                          <a:ea typeface="+mn-ea"/>
                          <a:cs typeface="+mn-cs"/>
                        </a:rPr>
                        <a:t>--------</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646112"/>
            <a:ext cx="4343400" cy="605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23</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75522" y="2362200"/>
            <a:ext cx="3949503" cy="22830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80235" y="152400"/>
            <a:ext cx="3944790" cy="217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675522" y="4685316"/>
            <a:ext cx="3935078" cy="20964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24</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571999" y="1371600"/>
            <a:ext cx="4344879" cy="1323439"/>
          </a:xfrm>
          <a:prstGeom prst="rect">
            <a:avLst/>
          </a:prstGeom>
          <a:noFill/>
        </p:spPr>
        <p:txBody>
          <a:bodyPr wrap="square" rtlCol="0">
            <a:spAutoFit/>
          </a:bodyPr>
          <a:lstStyle/>
          <a:p>
            <a:r>
              <a:rPr lang="en-US" sz="1600" dirty="0" smtClean="0"/>
              <a:t>The current La Nina conditions has finally ended.</a:t>
            </a:r>
          </a:p>
          <a:p>
            <a:endParaRPr lang="en-US" sz="1600" dirty="0"/>
          </a:p>
          <a:p>
            <a:r>
              <a:rPr lang="en-US" sz="1600" dirty="0" smtClean="0"/>
              <a:t>But the million dollar question is: Will there be ENSO neutral conditions in the upcoming season as forecast or ? Look at subsurface conditions!!</a:t>
            </a:r>
            <a:endParaRPr lang="en-US" sz="1600" dirty="0"/>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0" y="99318"/>
            <a:ext cx="4184384" cy="66062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398836"/>
            <a:ext cx="4787900" cy="2163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25</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a:t>
            </a:r>
            <a:r>
              <a:rPr lang="en-US" altLang="en-US" sz="1800" b="1" u="sng" dirty="0" smtClean="0">
                <a:latin typeface="Times New Roman" pitchFamily="18" charset="0"/>
              </a:rPr>
              <a:t>pril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May  </a:t>
            </a:r>
            <a:r>
              <a:rPr lang="en-US" altLang="en-US" sz="1800" dirty="0">
                <a:latin typeface="Times New Roman" pitchFamily="18" charset="0"/>
              </a:rPr>
              <a:t>CPC/IRI forecast</a:t>
            </a:r>
          </a:p>
        </p:txBody>
      </p:sp>
      <p:sp>
        <p:nvSpPr>
          <p:cNvPr id="2" name="TextBox 1"/>
          <p:cNvSpPr txBox="1"/>
          <p:nvPr/>
        </p:nvSpPr>
        <p:spPr>
          <a:xfrm>
            <a:off x="53266" y="6343080"/>
            <a:ext cx="8610600" cy="307777"/>
          </a:xfrm>
          <a:prstGeom prst="rect">
            <a:avLst/>
          </a:prstGeom>
          <a:noFill/>
        </p:spPr>
        <p:txBody>
          <a:bodyPr wrap="square" rtlCol="0">
            <a:spAutoFit/>
          </a:bodyPr>
          <a:lstStyle/>
          <a:p>
            <a:r>
              <a:rPr lang="en-US" sz="1400" b="1" u="sng" dirty="0" smtClean="0">
                <a:solidFill>
                  <a:srgbClr val="0033CC"/>
                </a:solidFill>
              </a:rPr>
              <a:t>La Nina is on its way out </a:t>
            </a:r>
            <a:r>
              <a:rPr lang="en-US" sz="1400" b="1" u="sng" dirty="0" err="1" smtClean="0">
                <a:solidFill>
                  <a:srgbClr val="0033CC"/>
                </a:solidFill>
              </a:rPr>
              <a:t>temporariy</a:t>
            </a:r>
            <a:r>
              <a:rPr lang="en-US" sz="1400" b="1" u="sng" dirty="0" smtClean="0">
                <a:solidFill>
                  <a:srgbClr val="0033CC"/>
                </a:solidFill>
              </a:rPr>
              <a:t>? Only to come back later in the year?  </a:t>
            </a:r>
          </a:p>
        </p:txBody>
      </p:sp>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42" name="Picture 2" descr="https://iri.columbia.edu/wp-content/uploads/2021/04/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613978"/>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iri.columbia.edu/wp-content/uploads/2021/03/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3077" y="304800"/>
            <a:ext cx="4346358" cy="287441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iri.columbia.edu/wp-content/uploads/2021/05/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4" y="3634148"/>
            <a:ext cx="4105275" cy="27368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iri.columbia.edu/wp-content/uploads/2021/04/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3076" y="3294307"/>
            <a:ext cx="4380923" cy="3048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4" y="73984"/>
            <a:ext cx="3733800" cy="3519084"/>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26</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9306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Apr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Apr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8434" name="Picture 2"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56239"/>
            <a:ext cx="4013462" cy="39464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37329" y="3939552"/>
            <a:ext cx="3771130" cy="2893049"/>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1" y="62288"/>
            <a:ext cx="3790290" cy="3727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2181" y="3886200"/>
            <a:ext cx="1521819"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a:t>
            </a:r>
            <a:r>
              <a:rPr lang="en-US" sz="1400" b="1" dirty="0" err="1" smtClean="0">
                <a:sym typeface="Wingdings" panose="05000000000000000000" pitchFamily="2" charset="2"/>
              </a:rPr>
              <a:t>becoz</a:t>
            </a:r>
            <a:r>
              <a:rPr lang="en-US" sz="1400" b="1" dirty="0" smtClean="0">
                <a:sym typeface="Wingdings" panose="05000000000000000000" pitchFamily="2" charset="2"/>
              </a:rPr>
              <a:t> they are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27</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771677" y="1230966"/>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460"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2810970"/>
            <a:ext cx="3779352" cy="3716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7484" y="4069150"/>
            <a:ext cx="3754049" cy="2426650"/>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352238"/>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419600" y="475778"/>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3" name="TextBox 2"/>
          <p:cNvSpPr txBox="1"/>
          <p:nvPr/>
        </p:nvSpPr>
        <p:spPr>
          <a:xfrm>
            <a:off x="4932743" y="1588398"/>
            <a:ext cx="4201563" cy="584775"/>
          </a:xfrm>
          <a:prstGeom prst="rect">
            <a:avLst/>
          </a:prstGeom>
          <a:noFill/>
        </p:spPr>
        <p:txBody>
          <a:bodyPr wrap="square" rtlCol="0">
            <a:spAutoFit/>
          </a:bodyPr>
          <a:lstStyle/>
          <a:p>
            <a:r>
              <a:rPr lang="en-US" sz="1600" dirty="0" smtClean="0"/>
              <a:t>Actual Precip amounts and region generally varies highly from one model run to next!! </a:t>
            </a:r>
            <a:endParaRPr lang="en-US" sz="1600" dirty="0"/>
          </a:p>
        </p:txBody>
      </p:sp>
      <p:sp>
        <p:nvSpPr>
          <p:cNvPr id="4" name="TextBox 3"/>
          <p:cNvSpPr txBox="1"/>
          <p:nvPr/>
        </p:nvSpPr>
        <p:spPr>
          <a:xfrm>
            <a:off x="155575" y="5267860"/>
            <a:ext cx="3425823" cy="584775"/>
          </a:xfrm>
          <a:prstGeom prst="rect">
            <a:avLst/>
          </a:prstGeom>
          <a:noFill/>
        </p:spPr>
        <p:txBody>
          <a:bodyPr wrap="square" rtlCol="0">
            <a:spAutoFit/>
          </a:bodyPr>
          <a:lstStyle/>
          <a:p>
            <a:r>
              <a:rPr lang="en-US" sz="1600" dirty="0" smtClean="0"/>
              <a:t>These </a:t>
            </a:r>
            <a:r>
              <a:rPr lang="en-US" sz="1600" dirty="0" err="1" smtClean="0"/>
              <a:t>fcsts</a:t>
            </a:r>
            <a:r>
              <a:rPr lang="en-US" sz="1600" dirty="0" smtClean="0"/>
              <a:t> soak Central/eastern TX!! – pretty much ending drought there!!?</a:t>
            </a:r>
            <a:endParaRPr lang="en-US" sz="1600" dirty="0"/>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4281473" y="880269"/>
            <a:ext cx="914400" cy="3730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4" name="Picture 2" descr="https://www.wpc.ncep.noaa.gov/qpf/p168i.gif?1621274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 y="-5418"/>
            <a:ext cx="4245586" cy="29772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492306" y="2224230"/>
            <a:ext cx="4642000" cy="463377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6" y="0"/>
            <a:ext cx="8779029"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Apr 2021- Jul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04/15/21</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May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04/30/21</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a:t>
            </a:r>
            <a:r>
              <a:rPr lang="en-US" sz="1500" u="sng" dirty="0" smtClean="0">
                <a:solidFill>
                  <a:srgbClr val="FF0000"/>
                </a:solidFill>
              </a:rPr>
              <a:t>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this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152400" y="4267200"/>
            <a:ext cx="4114800" cy="1384995"/>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looking Monthly and seasonal outlooks, except in the northeast! </a:t>
            </a:r>
          </a:p>
          <a:p>
            <a:pPr marL="285750" lvl="1" indent="-285750">
              <a:buFont typeface="Arial" panose="020B0604020202020204" pitchFamily="34" charset="0"/>
              <a:buChar char="•"/>
            </a:pPr>
            <a:endParaRPr lang="en-US" sz="1400" dirty="0" smtClean="0"/>
          </a:p>
          <a:p>
            <a:pPr marL="285750" lvl="1" indent="-285750">
              <a:buFont typeface="Arial" panose="020B0604020202020204" pitchFamily="34" charset="0"/>
              <a:buChar char="•"/>
            </a:pPr>
            <a:r>
              <a:rPr lang="en-US" sz="1400" dirty="0" smtClean="0"/>
              <a:t>Also  compare  West vs East.</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sz="1400" dirty="0"/>
          </a:p>
        </p:txBody>
      </p:sp>
      <p:pic>
        <p:nvPicPr>
          <p:cNvPr id="2050"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3410548"/>
            <a:ext cx="4114800" cy="31796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3379"/>
            <a:ext cx="4457698" cy="344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 y="51062"/>
            <a:ext cx="8620453" cy="66593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cxnSp>
        <p:nvCxnSpPr>
          <p:cNvPr id="4" name="Straight Arrow Connector 3"/>
          <p:cNvCxnSpPr/>
          <p:nvPr/>
        </p:nvCxnSpPr>
        <p:spPr>
          <a:xfrm flipV="1">
            <a:off x="2819400" y="2560268"/>
            <a:ext cx="228600" cy="1563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810000" y="1600200"/>
            <a:ext cx="228600" cy="2365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09600" y="2066917"/>
            <a:ext cx="457200" cy="5028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209800" y="680621"/>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99"/>
            <a:ext cx="8686800" cy="671055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7" name="Rectangle 6"/>
          <p:cNvSpPr/>
          <p:nvPr/>
        </p:nvSpPr>
        <p:spPr>
          <a:xfrm>
            <a:off x="44196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609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241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1739"/>
            <a:ext cx="8686800" cy="6710553"/>
          </a:xfrm>
          <a:prstGeom prst="rect">
            <a:avLst/>
          </a:prstGeom>
        </p:spPr>
      </p:pic>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June</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JJA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362200"/>
            <a:ext cx="1204157" cy="1384995"/>
          </a:xfrm>
          <a:prstGeom prst="rect">
            <a:avLst/>
          </a:prstGeom>
          <a:noFill/>
        </p:spPr>
        <p:txBody>
          <a:bodyPr wrap="square" rtlCol="0">
            <a:spAutoFit/>
          </a:bodyPr>
          <a:lstStyle/>
          <a:p>
            <a:r>
              <a:rPr lang="en-US" sz="1400" dirty="0" smtClean="0"/>
              <a:t>Much of the country is </a:t>
            </a:r>
            <a:r>
              <a:rPr lang="en-US" sz="1400" dirty="0" err="1" smtClean="0"/>
              <a:t>fcst</a:t>
            </a:r>
            <a:r>
              <a:rPr lang="en-US" sz="1400" dirty="0" smtClean="0"/>
              <a:t> to be warm. The south/ west is WARM+</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 y="76200"/>
            <a:ext cx="3945631" cy="3048000"/>
          </a:xfrm>
          <a:prstGeom prst="rect">
            <a:avLst/>
          </a:prstGeom>
          <a:noFill/>
          <a:extLst>
            <a:ext uri="{909E8E84-426E-40DD-AFC4-6F175D3DCCD1}">
              <a14:hiddenFill xmlns:a14="http://schemas.microsoft.com/office/drawing/2010/main">
                <a:solidFill>
                  <a:srgbClr val="FFFFFF"/>
                </a:solidFill>
              </a14:hiddenFill>
            </a:ext>
          </a:extLst>
        </p:spPr>
      </p:pic>
      <p:sp>
        <p:nvSpPr>
          <p:cNvPr id="21506" name="Title 1"/>
          <p:cNvSpPr>
            <a:spLocks noGrp="1"/>
          </p:cNvSpPr>
          <p:nvPr>
            <p:ph type="title"/>
          </p:nvPr>
        </p:nvSpPr>
        <p:spPr>
          <a:xfrm>
            <a:off x="3657600" y="76200"/>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3"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492" y="-1"/>
            <a:ext cx="3922549" cy="303016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9784"/>
            <a:ext cx="3950903" cy="30862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01242" y="4571999"/>
            <a:ext cx="1352601" cy="2031325"/>
          </a:xfrm>
          <a:prstGeom prst="rect">
            <a:avLst/>
          </a:prstGeom>
          <a:noFill/>
        </p:spPr>
        <p:txBody>
          <a:bodyPr wrap="square" rtlCol="0">
            <a:spAutoFit/>
          </a:bodyPr>
          <a:lstStyle/>
          <a:p>
            <a:r>
              <a:rPr lang="en-US" sz="1400" dirty="0" smtClean="0"/>
              <a:t>With No ENSO signal!!  Less rain in the west where there is drought! </a:t>
            </a:r>
          </a:p>
          <a:p>
            <a:r>
              <a:rPr lang="en-US" sz="1400" dirty="0" smtClean="0"/>
              <a:t>Will the drought expand/</a:t>
            </a:r>
            <a:r>
              <a:rPr lang="en-US" sz="1400" dirty="0" err="1" smtClean="0"/>
              <a:t>redevel</a:t>
            </a:r>
            <a:r>
              <a:rPr lang="en-US" sz="1400" dirty="0" smtClean="0"/>
              <a:t>-op further in the NW?</a:t>
            </a:r>
            <a:endParaRPr lang="en-US" sz="1400" dirty="0"/>
          </a:p>
        </p:txBody>
      </p:sp>
      <p:pic>
        <p:nvPicPr>
          <p:cNvPr id="2151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492" y="3187456"/>
            <a:ext cx="3931323" cy="30609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152400"/>
            <a:ext cx="8763000" cy="369332"/>
          </a:xfrm>
          <a:prstGeom prst="rect">
            <a:avLst/>
          </a:prstGeom>
          <a:noFill/>
        </p:spPr>
        <p:txBody>
          <a:bodyPr wrap="square" rtlCol="0">
            <a:spAutoFit/>
          </a:bodyPr>
          <a:lstStyle/>
          <a:p>
            <a:r>
              <a:rPr lang="en-US" dirty="0" smtClean="0"/>
              <a:t>Agreement/Disagreement among the various NMME models’ </a:t>
            </a:r>
            <a:r>
              <a:rPr lang="en-US" b="1" u="sng" dirty="0" smtClean="0"/>
              <a:t>JJA</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33350" y="543729"/>
            <a:ext cx="8934450" cy="5990422"/>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35</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7162800" y="2187714"/>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sp>
        <p:nvSpPr>
          <p:cNvPr id="3" name="TextBox 2"/>
          <p:cNvSpPr txBox="1"/>
          <p:nvPr/>
        </p:nvSpPr>
        <p:spPr>
          <a:xfrm>
            <a:off x="7229475" y="3246090"/>
            <a:ext cx="1827228" cy="1384995"/>
          </a:xfrm>
          <a:prstGeom prst="rect">
            <a:avLst/>
          </a:prstGeom>
          <a:noFill/>
        </p:spPr>
        <p:txBody>
          <a:bodyPr wrap="square" rtlCol="0">
            <a:spAutoFit/>
          </a:bodyPr>
          <a:lstStyle/>
          <a:p>
            <a:r>
              <a:rPr lang="en-US" sz="1400" u="sng" dirty="0" smtClean="0"/>
              <a:t>No change/relief to drought in the south and west! Possible expansion of worsening drought in the Northwest. </a:t>
            </a:r>
            <a:endParaRPr lang="en-US" sz="1400" u="sng" dirty="0"/>
          </a:p>
        </p:txBody>
      </p:sp>
      <p:sp>
        <p:nvSpPr>
          <p:cNvPr id="6" name="Rectangle 5"/>
          <p:cNvSpPr/>
          <p:nvPr/>
        </p:nvSpPr>
        <p:spPr>
          <a:xfrm>
            <a:off x="30334" y="6031468"/>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600" y="6488668"/>
            <a:ext cx="3733801" cy="369332"/>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255428"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414"/>
          <a:stretch/>
        </p:blipFill>
        <p:spPr bwMode="auto">
          <a:xfrm>
            <a:off x="8249" y="263395"/>
            <a:ext cx="2277751" cy="566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1752600" y="6031468"/>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2514601" y="345727"/>
            <a:ext cx="4572000" cy="5685741"/>
          </a:xfrm>
          <a:prstGeom prst="rect">
            <a:avLst/>
          </a:prstGeom>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89088" y="411480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36</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05/11/2021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sp>
        <p:nvSpPr>
          <p:cNvPr id="20" name="TextBox 9"/>
          <p:cNvSpPr txBox="1">
            <a:spLocks noChangeArrowheads="1"/>
          </p:cNvSpPr>
          <p:nvPr/>
        </p:nvSpPr>
        <p:spPr bwMode="auto">
          <a:xfrm>
            <a:off x="42035"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22530"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7639" y="4143251"/>
            <a:ext cx="3386762" cy="26162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42035" y="1196419"/>
            <a:ext cx="679625" cy="5138361"/>
          </a:xfrm>
          <a:prstGeom prst="rect">
            <a:avLst/>
          </a:prstGeom>
        </p:spPr>
      </p:pic>
      <p:pic>
        <p:nvPicPr>
          <p:cNvPr id="9" name="Picture 8"/>
          <p:cNvPicPr>
            <a:picLocks noChangeAspect="1"/>
          </p:cNvPicPr>
          <p:nvPr/>
        </p:nvPicPr>
        <p:blipFill>
          <a:blip r:embed="rId8"/>
          <a:stretch>
            <a:fillRect/>
          </a:stretch>
        </p:blipFill>
        <p:spPr>
          <a:xfrm>
            <a:off x="5175919" y="1040507"/>
            <a:ext cx="3499682" cy="2620575"/>
          </a:xfrm>
          <a:prstGeom prst="rect">
            <a:avLst/>
          </a:prstGeom>
        </p:spPr>
      </p:pic>
      <p:pic>
        <p:nvPicPr>
          <p:cNvPr id="10" name="Picture 9"/>
          <p:cNvPicPr>
            <a:picLocks noChangeAspect="1"/>
          </p:cNvPicPr>
          <p:nvPr/>
        </p:nvPicPr>
        <p:blipFill>
          <a:blip r:embed="rId9"/>
          <a:stretch>
            <a:fillRect/>
          </a:stretch>
        </p:blipFill>
        <p:spPr>
          <a:xfrm>
            <a:off x="741299" y="1208258"/>
            <a:ext cx="4233339" cy="5126522"/>
          </a:xfrm>
          <a:prstGeom prst="rect">
            <a:avLst/>
          </a:prstGeom>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609600" y="228600"/>
            <a:ext cx="8077200" cy="646331"/>
          </a:xfrm>
          <a:prstGeom prst="rect">
            <a:avLst/>
          </a:prstGeom>
          <a:noFill/>
        </p:spPr>
        <p:txBody>
          <a:bodyPr wrap="square" rtlCol="0">
            <a:spAutoFit/>
          </a:bodyPr>
          <a:lstStyle/>
          <a:p>
            <a:r>
              <a:rPr lang="en-US" dirty="0"/>
              <a:t>ECMWF-extended forecast</a:t>
            </a:r>
            <a:br>
              <a:rPr lang="en-US" dirty="0"/>
            </a:br>
            <a:r>
              <a:rPr lang="en-US" dirty="0" smtClean="0"/>
              <a:t>derived </a:t>
            </a:r>
            <a:r>
              <a:rPr lang="en-US" dirty="0"/>
              <a:t>VIC model soil moisture percentile forecast</a:t>
            </a:r>
          </a:p>
        </p:txBody>
      </p:sp>
      <p:sp>
        <p:nvSpPr>
          <p:cNvPr id="6" name="Rectangle 5"/>
          <p:cNvSpPr/>
          <p:nvPr/>
        </p:nvSpPr>
        <p:spPr>
          <a:xfrm>
            <a:off x="0" y="6477000"/>
            <a:ext cx="8915400" cy="307777"/>
          </a:xfrm>
          <a:prstGeom prst="rect">
            <a:avLst/>
          </a:prstGeom>
        </p:spPr>
        <p:txBody>
          <a:bodyPr wrap="square">
            <a:spAutoFit/>
          </a:bodyPr>
          <a:lstStyle/>
          <a:p>
            <a:r>
              <a:rPr lang="en-US" sz="1400" dirty="0" smtClean="0"/>
              <a:t>(From Dr. Li Xu)  More detail at </a:t>
            </a:r>
            <a:r>
              <a:rPr lang="en-US" sz="1400" dirty="0"/>
              <a:t>https://www.cpc.ncep.noaa.gov/products/people/lxu/flashd/flash_prediction.html</a:t>
            </a:r>
          </a:p>
        </p:txBody>
      </p:sp>
      <p:pic>
        <p:nvPicPr>
          <p:cNvPr id="10242"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59" y="990599"/>
            <a:ext cx="7019041" cy="545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34482"/>
            <a:ext cx="9144000" cy="6723517"/>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800" b="1" dirty="0" smtClean="0">
                <a:solidFill>
                  <a:srgbClr val="FF0000"/>
                </a:solidFill>
                <a:latin typeface="Trebuchet MS" panose="020B0603020202020204" pitchFamily="34" charset="0"/>
              </a:rPr>
              <a:t>:</a:t>
            </a:r>
          </a:p>
          <a:p>
            <a:pPr marL="285750" indent="-285750">
              <a:buFont typeface="Arial" panose="020B0604020202020204" pitchFamily="34" charset="0"/>
              <a:buChar char="•"/>
            </a:pPr>
            <a:r>
              <a:rPr lang="en-US" sz="1300" dirty="0">
                <a:latin typeface="Trebuchet MS" panose="020B0603020202020204" pitchFamily="34" charset="0"/>
              </a:rPr>
              <a:t>Over the last 4-5 months, </a:t>
            </a:r>
            <a:r>
              <a:rPr lang="en-US" sz="1300" u="sng" dirty="0">
                <a:latin typeface="Trebuchet MS" panose="020B0603020202020204" pitchFamily="34" charset="0"/>
              </a:rPr>
              <a:t>drought area &amp; severity has overall generally remained about the same. </a:t>
            </a:r>
            <a:r>
              <a:rPr lang="en-US" sz="1300" dirty="0">
                <a:latin typeface="Trebuchet MS" panose="020B0603020202020204" pitchFamily="34" charset="0"/>
              </a:rPr>
              <a:t>The worse drought conditions are in the border areas of southwest states  CA, AZ, NV, UT, CO, and western TX. These are regions </a:t>
            </a:r>
            <a:r>
              <a:rPr lang="en-US" sz="1300" dirty="0" smtClean="0">
                <a:latin typeface="Trebuchet MS" panose="020B0603020202020204" pitchFamily="34" charset="0"/>
              </a:rPr>
              <a:t>that are </a:t>
            </a:r>
            <a:r>
              <a:rPr lang="en-US" sz="1300" dirty="0">
                <a:latin typeface="Trebuchet MS" panose="020B0603020202020204" pitchFamily="34" charset="0"/>
              </a:rPr>
              <a:t>part of the  long term drought</a:t>
            </a:r>
            <a:r>
              <a:rPr lang="en-US" sz="1300" dirty="0" smtClean="0">
                <a:latin typeface="Trebuchet MS" panose="020B0603020202020204" pitchFamily="34" charset="0"/>
              </a:rPr>
              <a:t>. The eastern half of the country is nearly drought free.</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drought </a:t>
            </a:r>
            <a:r>
              <a:rPr lang="en-US" sz="1300" dirty="0" smtClean="0">
                <a:latin typeface="Trebuchet MS" panose="020B0603020202020204" pitchFamily="34" charset="0"/>
              </a:rPr>
              <a:t>in OR</a:t>
            </a:r>
            <a:r>
              <a:rPr lang="en-US" sz="1300" dirty="0">
                <a:latin typeface="Trebuchet MS" panose="020B0603020202020204" pitchFamily="34" charset="0"/>
              </a:rPr>
              <a:t>, WA </a:t>
            </a:r>
            <a:r>
              <a:rPr lang="en-US" sz="1300" dirty="0" smtClean="0">
                <a:latin typeface="Trebuchet MS" panose="020B0603020202020204" pitchFamily="34" charset="0"/>
              </a:rPr>
              <a:t>is continuing to get worse, and the drought in </a:t>
            </a:r>
            <a:r>
              <a:rPr lang="en-US" sz="1300" dirty="0">
                <a:latin typeface="Trebuchet MS" panose="020B0603020202020204" pitchFamily="34" charset="0"/>
              </a:rPr>
              <a:t>the Dakotas, MT, ID, Wyoming, Nebraska, Kansas and vicinity which developed in the last year continues to hang in there. Next months rain </a:t>
            </a:r>
            <a:r>
              <a:rPr lang="en-US" sz="1300" dirty="0" smtClean="0">
                <a:latin typeface="Trebuchet MS" panose="020B0603020202020204" pitchFamily="34" charset="0"/>
              </a:rPr>
              <a:t>in the Northern Great Plains states during the  rainy summer season here is crucial</a:t>
            </a:r>
            <a:r>
              <a:rPr lang="en-US" sz="1300" dirty="0">
                <a:latin typeface="Trebuchet MS" panose="020B0603020202020204" pitchFamily="34" charset="0"/>
              </a:rPr>
              <a:t>! </a:t>
            </a:r>
          </a:p>
          <a:p>
            <a:pPr marL="285750" indent="-285750">
              <a:buFont typeface="Arial" panose="020B0604020202020204" pitchFamily="34" charset="0"/>
              <a:buChar char="•"/>
            </a:pPr>
            <a:r>
              <a:rPr lang="en-US" sz="1300" dirty="0">
                <a:latin typeface="Trebuchet MS" panose="020B0603020202020204" pitchFamily="34" charset="0"/>
              </a:rPr>
              <a:t>About 50 %  of the country is continuing to experience category D1 or worse drought </a:t>
            </a:r>
            <a:r>
              <a:rPr lang="en-US" sz="1300" dirty="0" smtClean="0">
                <a:latin typeface="Trebuchet MS" panose="020B0603020202020204" pitchFamily="34" charset="0"/>
              </a:rPr>
              <a:t>condition. </a:t>
            </a:r>
            <a:r>
              <a:rPr lang="en-US" sz="1300" dirty="0">
                <a:latin typeface="Trebuchet MS" panose="020B0603020202020204" pitchFamily="34" charset="0"/>
              </a:rPr>
              <a:t>Parts of central/eastern TX did get some relief</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on/off drought and area extent in the New England states appears to be shrinking. Mild drought along the Carolina border  has emerged as </a:t>
            </a:r>
            <a:r>
              <a:rPr lang="en-US" sz="1300" dirty="0" smtClean="0">
                <a:latin typeface="Trebuchet MS" panose="020B0603020202020204" pitchFamily="34" charset="0"/>
              </a:rPr>
              <a:t>forecast.</a:t>
            </a:r>
          </a:p>
          <a:p>
            <a:pPr marL="285750" indent="-285750">
              <a:buFont typeface="Arial" panose="020B0604020202020204" pitchFamily="34" charset="0"/>
              <a:buChar char="•"/>
            </a:pPr>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a:t>
            </a:r>
            <a:r>
              <a:rPr lang="en-US" sz="1300" dirty="0" smtClean="0">
                <a:latin typeface="Trebuchet MS" panose="020B0603020202020204" pitchFamily="34" charset="0"/>
              </a:rPr>
              <a:t>levels.  If a second year La Nina remerge later this year (hope not!) it will worsen the water situation much further! Current drought conditions in the western states is unfortunately a harbinger of probably bad fire season this year also! </a:t>
            </a: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  </a:t>
            </a:r>
            <a:r>
              <a:rPr lang="en-US" sz="1300" b="1" kern="1200" dirty="0" smtClean="0">
                <a:solidFill>
                  <a:srgbClr val="0033CC"/>
                </a:solidFill>
                <a:latin typeface="Trebuchet MS" panose="020B0603020202020204" pitchFamily="34" charset="0"/>
                <a:ea typeface="Verdana" panose="020B0604030504040204" pitchFamily="34" charset="0"/>
                <a:cs typeface="Verdana" panose="020B0604030504040204" pitchFamily="34" charset="0"/>
              </a:rPr>
              <a:t>La </a:t>
            </a:r>
            <a:r>
              <a:rPr lang="en-US" sz="1300" b="1" kern="1200" dirty="0">
                <a:solidFill>
                  <a:srgbClr val="0033CC"/>
                </a:solidFill>
                <a:latin typeface="Trebuchet MS" panose="020B0603020202020204" pitchFamily="34" charset="0"/>
                <a:ea typeface="Verdana" panose="020B0604030504040204" pitchFamily="34" charset="0"/>
                <a:cs typeface="Verdana" panose="020B0604030504040204" pitchFamily="34" charset="0"/>
              </a:rPr>
              <a:t>Niña has ended, with ENSO-neutral likely to continue through the Northern Hemisphere summer (67% chance in June-August 2021</a:t>
            </a:r>
            <a:r>
              <a:rPr lang="en-US" sz="1300" b="1" kern="1200" dirty="0" smtClean="0">
                <a:solidFill>
                  <a:srgbClr val="0033CC"/>
                </a:solidFill>
                <a:latin typeface="Trebuchet MS" panose="020B0603020202020204" pitchFamily="34" charset="0"/>
                <a:ea typeface="Verdana" panose="020B0604030504040204" pitchFamily="34" charset="0"/>
                <a:cs typeface="Verdana" panose="020B0604030504040204" pitchFamily="34" charset="0"/>
              </a:rPr>
              <a:t>). </a:t>
            </a:r>
            <a:r>
              <a:rPr lang="en-US" sz="1300" kern="1200" dirty="0">
                <a:solidFill>
                  <a:srgbClr val="002060"/>
                </a:solidFill>
                <a:latin typeface="Trebuchet MS" panose="020B0603020202020204" pitchFamily="34" charset="0"/>
              </a:rPr>
              <a:t>(ENSO Caveat): </a:t>
            </a:r>
            <a:r>
              <a:rPr lang="en-US" sz="1300" kern="1200" dirty="0" smtClean="0">
                <a:solidFill>
                  <a:srgbClr val="002060"/>
                </a:solidFill>
                <a:latin typeface="Trebuchet MS" panose="020B0603020202020204" pitchFamily="34" charset="0"/>
              </a:rPr>
              <a:t>Much of the subsurface </a:t>
            </a:r>
            <a:r>
              <a:rPr lang="en-US" sz="1300" kern="1200" dirty="0">
                <a:solidFill>
                  <a:srgbClr val="002060"/>
                </a:solidFill>
                <a:latin typeface="Trebuchet MS" panose="020B0603020202020204" pitchFamily="34" charset="0"/>
              </a:rPr>
              <a:t>ocean waters in the tropical Pacific Ocean are mostly anomalously </a:t>
            </a:r>
            <a:r>
              <a:rPr lang="en-US" sz="1300" kern="1200" dirty="0" smtClean="0">
                <a:solidFill>
                  <a:srgbClr val="002060"/>
                </a:solidFill>
                <a:latin typeface="Trebuchet MS" panose="020B0603020202020204" pitchFamily="34" charset="0"/>
              </a:rPr>
              <a:t>warm!!</a:t>
            </a: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endParaRPr lang="en-US" sz="1300" kern="1200" dirty="0">
              <a:solidFill>
                <a:srgbClr val="002060"/>
              </a:solidFill>
              <a:latin typeface="Trebuchet MS" panose="020B0603020202020204" pitchFamily="34" charset="0"/>
            </a:endParaRPr>
          </a:p>
          <a:p>
            <a:pPr marL="346075" lvl="1" indent="-346075"/>
            <a:r>
              <a:rPr lang="en-US" sz="1300" kern="1200" dirty="0" smtClean="0">
                <a:latin typeface="Trebuchet MS" panose="020B0603020202020204" pitchFamily="34" charset="0"/>
              </a:rPr>
              <a:t>With the likely transition to ENSO neutral conditions during the forecast season, how good will be the model forecasts? Nevertheless, with the forecast above normal temperatures in the west and the beginning of the dry season along the west coast states, the short term drought in the Pacific coastal and adjoining states especially in OR/WA is expected to broaden and get worse. As noted above, this is not helpful for the fire season this year.</a:t>
            </a:r>
          </a:p>
          <a:p>
            <a:pPr marL="346075" lvl="1" indent="-346075"/>
            <a:r>
              <a:rPr lang="en-US" sz="1300" kern="1200" dirty="0" smtClean="0">
                <a:latin typeface="Trebuchet MS" panose="020B0603020202020204" pitchFamily="34" charset="0"/>
              </a:rPr>
              <a:t>The S/L term drought in the south and west is so entrenched, it is likely that those conditions will probably stay the same through the forecast season, especially when the forecast temperatures here are so warm. When the southwest monsoon rainfall begins soon, there can be some short term relief here, but not for long term drought.</a:t>
            </a:r>
          </a:p>
          <a:p>
            <a:pPr marL="346075" lvl="1" indent="-346075"/>
            <a:r>
              <a:rPr lang="en-US" sz="1300" dirty="0" smtClean="0">
                <a:latin typeface="Trebuchet MS" panose="020B0603020202020204" pitchFamily="34" charset="0"/>
              </a:rPr>
              <a:t>The drought in the Northern Great Plains is both short and long term, and is likely to get some relief in some form in the forecast season, as these upcoming months are part of the main rainy season. </a:t>
            </a:r>
          </a:p>
          <a:p>
            <a:pPr marL="346075" lvl="1" indent="-346075"/>
            <a:r>
              <a:rPr lang="en-US" sz="1300" dirty="0" smtClean="0">
                <a:latin typeface="Trebuchet MS" panose="020B0603020202020204" pitchFamily="34" charset="0"/>
              </a:rPr>
              <a:t>The </a:t>
            </a:r>
            <a:r>
              <a:rPr lang="en-US" sz="1300" dirty="0">
                <a:latin typeface="Trebuchet MS" panose="020B0603020202020204" pitchFamily="34" charset="0"/>
              </a:rPr>
              <a:t>remaining pockets of drought in the northeast, along with the small recently emerged drought in the Carolinas border are likely to go away by the end of forecast season with seasonal rains and a </a:t>
            </a:r>
            <a:r>
              <a:rPr lang="en-US" sz="1300" dirty="0" smtClean="0">
                <a:latin typeface="Trebuchet MS" panose="020B0603020202020204" pitchFamily="34" charset="0"/>
              </a:rPr>
              <a:t>likely near-to-above </a:t>
            </a:r>
            <a:r>
              <a:rPr lang="en-US" sz="1300" dirty="0">
                <a:latin typeface="Trebuchet MS" panose="020B0603020202020204" pitchFamily="34" charset="0"/>
              </a:rPr>
              <a:t>normal Atlantic hurricane </a:t>
            </a:r>
            <a:r>
              <a:rPr lang="en-US" sz="1300" dirty="0" smtClean="0">
                <a:latin typeface="Trebuchet MS" panose="020B0603020202020204" pitchFamily="34" charset="0"/>
              </a:rPr>
              <a:t>season (neutral ENSO).   	*********************</a:t>
            </a: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39</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a:stretch/>
        </p:blipFill>
        <p:spPr bwMode="auto">
          <a:xfrm>
            <a:off x="77680" y="76200"/>
            <a:ext cx="7108933"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97" y="2768338"/>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81200" y="426720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971800"/>
            <a:ext cx="5715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stretch>
            <a:fillRect/>
          </a:stretch>
        </p:blipFill>
        <p:spPr>
          <a:xfrm>
            <a:off x="1981200" y="3052047"/>
            <a:ext cx="4595813" cy="2662953"/>
          </a:xfrm>
          <a:prstGeom prst="rect">
            <a:avLst/>
          </a:prstGeom>
        </p:spPr>
      </p:pic>
      <p:cxnSp>
        <p:nvCxnSpPr>
          <p:cNvPr id="10" name="Straight Arrow Connector 9"/>
          <p:cNvCxnSpPr/>
          <p:nvPr/>
        </p:nvCxnSpPr>
        <p:spPr>
          <a:xfrm flipH="1">
            <a:off x="6091839" y="2133600"/>
            <a:ext cx="80361" cy="27432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7211766" y="299008"/>
            <a:ext cx="1950645" cy="1453592"/>
          </a:xfrm>
          <a:prstGeom prst="rect">
            <a:avLst/>
          </a:prstGeom>
        </p:spPr>
      </p:pic>
      <p:sp>
        <p:nvSpPr>
          <p:cNvPr id="19" name="TextBox 18"/>
          <p:cNvSpPr txBox="1"/>
          <p:nvPr/>
        </p:nvSpPr>
        <p:spPr>
          <a:xfrm>
            <a:off x="7211766" y="1752600"/>
            <a:ext cx="1932234" cy="276999"/>
          </a:xfrm>
          <a:prstGeom prst="rect">
            <a:avLst/>
          </a:prstGeom>
          <a:noFill/>
        </p:spPr>
        <p:txBody>
          <a:bodyPr wrap="square" rtlCol="0">
            <a:spAutoFit/>
          </a:bodyPr>
          <a:lstStyle/>
          <a:p>
            <a:pPr algn="ctr"/>
            <a:r>
              <a:rPr lang="en-US" sz="1200" dirty="0" smtClean="0"/>
              <a:t>Famous 2011 TX drought</a:t>
            </a:r>
            <a:endParaRPr lang="en-US" sz="1200" dirty="0"/>
          </a:p>
        </p:txBody>
      </p: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pic>
        <p:nvPicPr>
          <p:cNvPr id="24" name="Picture 23"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8500" y="4925198"/>
            <a:ext cx="2087203" cy="1545743"/>
          </a:xfrm>
          <a:prstGeom prst="rect">
            <a:avLst/>
          </a:prstGeom>
          <a:noFill/>
          <a:ln>
            <a:noFill/>
          </a:ln>
        </p:spPr>
      </p:pic>
      <p:sp>
        <p:nvSpPr>
          <p:cNvPr id="20" name="TextBox 19"/>
          <p:cNvSpPr txBox="1"/>
          <p:nvPr/>
        </p:nvSpPr>
        <p:spPr>
          <a:xfrm>
            <a:off x="7848600" y="4648200"/>
            <a:ext cx="685800" cy="307777"/>
          </a:xfrm>
          <a:prstGeom prst="rect">
            <a:avLst/>
          </a:prstGeom>
          <a:noFill/>
        </p:spPr>
        <p:txBody>
          <a:bodyPr wrap="square" rtlCol="0">
            <a:spAutoFit/>
          </a:bodyPr>
          <a:lstStyle/>
          <a:p>
            <a:r>
              <a:rPr lang="en-US" sz="1400" dirty="0" smtClean="0"/>
              <a:t>Now!</a:t>
            </a:r>
            <a:endParaRPr lang="en-US" sz="1400" dirty="0"/>
          </a:p>
        </p:txBody>
      </p:sp>
      <p:sp>
        <p:nvSpPr>
          <p:cNvPr id="21" name="Arc 20"/>
          <p:cNvSpPr/>
          <p:nvPr/>
        </p:nvSpPr>
        <p:spPr>
          <a:xfrm>
            <a:off x="5867400" y="580253"/>
            <a:ext cx="1600200" cy="1400948"/>
          </a:xfrm>
          <a:prstGeom prst="arc">
            <a:avLst>
              <a:gd name="adj1" fmla="val 8595351"/>
              <a:gd name="adj2" fmla="val 0"/>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7848600" y="2768338"/>
            <a:ext cx="1219200" cy="923330"/>
          </a:xfrm>
          <a:prstGeom prst="rect">
            <a:avLst/>
          </a:prstGeom>
          <a:noFill/>
        </p:spPr>
        <p:txBody>
          <a:bodyPr wrap="square" rtlCol="0">
            <a:spAutoFit/>
          </a:bodyPr>
          <a:lstStyle/>
          <a:p>
            <a:r>
              <a:rPr lang="en-US" dirty="0" smtClean="0"/>
              <a:t>Each drought is different!!</a:t>
            </a:r>
            <a:endParaRPr lang="en-US" dirty="0"/>
          </a:p>
        </p:txBody>
      </p:sp>
      <p:cxnSp>
        <p:nvCxnSpPr>
          <p:cNvPr id="28" name="Straight Arrow Connector 27"/>
          <p:cNvCxnSpPr/>
          <p:nvPr/>
        </p:nvCxnSpPr>
        <p:spPr>
          <a:xfrm>
            <a:off x="5029200" y="3752850"/>
            <a:ext cx="890588" cy="97007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40</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19200" y="1524000"/>
            <a:ext cx="1019210" cy="5163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86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83820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r>
              <a:rPr lang="en-US" b="1" u="sng" dirty="0" smtClean="0"/>
              <a:t>.</a:t>
            </a:r>
            <a:r>
              <a:rPr lang="en-US" sz="1600" b="1" u="sng" dirty="0" smtClean="0">
                <a:solidFill>
                  <a:srgbClr val="FF0000"/>
                </a:solidFill>
              </a:rPr>
              <a:t>–Only Deficit Areas shown!! &lt;=90%</a:t>
            </a:r>
            <a:endParaRPr lang="en-US" sz="1600" b="1" u="sng" dirty="0">
              <a:solidFill>
                <a:srgbClr val="FF0000"/>
              </a:solidFill>
            </a:endParaRPr>
          </a:p>
        </p:txBody>
      </p:sp>
      <p:sp>
        <p:nvSpPr>
          <p:cNvPr id="8" name="Rectangle 7"/>
          <p:cNvSpPr/>
          <p:nvPr/>
        </p:nvSpPr>
        <p:spPr>
          <a:xfrm>
            <a:off x="1295400" y="76201"/>
            <a:ext cx="81922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620000" y="1960126"/>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8" y="53579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53000" y="4267200"/>
            <a:ext cx="1066800" cy="5925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8839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a:t>
            </a:r>
            <a:r>
              <a:rPr lang="en-US" dirty="0" smtClean="0"/>
              <a:t>months</a:t>
            </a:r>
            <a:r>
              <a:rPr lang="en-US" b="1" u="sng" dirty="0" smtClean="0">
                <a:solidFill>
                  <a:srgbClr val="FF0000"/>
                </a:solidFill>
              </a:rPr>
              <a:t>–Only </a:t>
            </a:r>
            <a:r>
              <a:rPr lang="en-US" b="1" u="sng" dirty="0">
                <a:solidFill>
                  <a:srgbClr val="FF0000"/>
                </a:solidFill>
              </a:rPr>
              <a:t>Deficit Areas!! &lt;=90</a:t>
            </a:r>
            <a:r>
              <a:rPr lang="en-US" b="1" u="sng" dirty="0" smtClean="0">
                <a:solidFill>
                  <a:srgbClr val="FF0000"/>
                </a:solidFill>
              </a:rPr>
              <a:t>%</a:t>
            </a:r>
            <a:endParaRPr lang="en-US" b="1" u="sng" dirty="0">
              <a:solidFill>
                <a:srgbClr val="FF0000"/>
              </a:solidFill>
            </a:endParaRPr>
          </a:p>
        </p:txBody>
      </p:sp>
      <p:sp>
        <p:nvSpPr>
          <p:cNvPr id="6" name="Rectangle 5"/>
          <p:cNvSpPr/>
          <p:nvPr/>
        </p:nvSpPr>
        <p:spPr>
          <a:xfrm>
            <a:off x="1828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Rectangle 22"/>
          <p:cNvSpPr/>
          <p:nvPr/>
        </p:nvSpPr>
        <p:spPr>
          <a:xfrm>
            <a:off x="5670223" y="4809146"/>
            <a:ext cx="1066800" cy="5925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2954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539430"/>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southwest!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4812268"/>
            <a:ext cx="457200" cy="597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209800"/>
            <a:ext cx="304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90857</TotalTime>
  <Words>2525</Words>
  <Application>Microsoft Office PowerPoint</Application>
  <PresentationFormat>On-screen Show (4:3)</PresentationFormat>
  <Paragraphs>299</Paragraphs>
  <Slides>40</Slides>
  <Notes>8</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MS PGothic</vt:lpstr>
      <vt:lpstr>Arial</vt:lpstr>
      <vt:lpstr>Times New Roman</vt:lpstr>
      <vt:lpstr>Trebuchet MS</vt:lpstr>
      <vt:lpstr>Verdana</vt:lpstr>
      <vt:lpstr>verdana,arial</vt:lpstr>
      <vt:lpstr>verdana,arial,serif</vt:lpstr>
      <vt:lpstr>Wingdings</vt:lpstr>
      <vt:lpstr>Wingdings 2</vt:lpstr>
      <vt:lpstr>Default Design</vt:lpstr>
      <vt:lpstr>Drought  Outlook  Support Briefing   May 2021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7350</cp:revision>
  <cp:lastPrinted>2021-02-15T18:18:07Z</cp:lastPrinted>
  <dcterms:created xsi:type="dcterms:W3CDTF">2008-10-04T17:35:30Z</dcterms:created>
  <dcterms:modified xsi:type="dcterms:W3CDTF">2021-05-18T03:31:23Z</dcterms:modified>
</cp:coreProperties>
</file>