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3" r:id="rId17"/>
    <p:sldId id="964" r:id="rId18"/>
    <p:sldId id="889"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61" r:id="rId32"/>
    <p:sldId id="728" r:id="rId33"/>
    <p:sldId id="935" r:id="rId34"/>
    <p:sldId id="926" r:id="rId35"/>
    <p:sldId id="915" r:id="rId36"/>
    <p:sldId id="959" r:id="rId37"/>
    <p:sldId id="945" r:id="rId38"/>
    <p:sldId id="96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33CC33"/>
    <a:srgbClr val="008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73" d="100"/>
          <a:sy n="73" d="100"/>
        </p:scale>
        <p:origin x="260" y="4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92302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ytimes.com/2022/02/14/climate/western-drought-megadrought.html" TargetMode="External"/><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gif"/><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drought.geo.msu.edu/research/forecast/smi.monthly.php" TargetMode="External"/><Relationship Id="rId9" Type="http://schemas.openxmlformats.org/officeDocument/2006/relationships/image" Target="../media/image102.gif"/></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May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743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886200"/>
            <a:ext cx="9144000" cy="2800767"/>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tends to focus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600" dirty="0" smtClean="0">
                <a:solidFill>
                  <a:srgbClr val="FF0000"/>
                </a:solidFill>
              </a:rPr>
              <a:t>Is the ongoing La Nina going to extend up into the third year winter this year</a:t>
            </a:r>
            <a:r>
              <a:rPr lang="en-US" sz="1600" dirty="0" smtClean="0">
                <a:solidFill>
                  <a:srgbClr val="FF0000"/>
                </a:solidFill>
              </a:rPr>
              <a:t>? </a:t>
            </a:r>
            <a:r>
              <a:rPr lang="en-US" sz="1600" smtClean="0">
                <a:solidFill>
                  <a:srgbClr val="FF0000"/>
                </a:solidFill>
              </a:rPr>
              <a:t>Chances exceed 50%!</a:t>
            </a:r>
            <a:r>
              <a:rPr lang="en-US" sz="1600" smtClean="0">
                <a:solidFill>
                  <a:srgbClr val="FF0000"/>
                </a:solidFill>
              </a:rPr>
              <a:t> </a:t>
            </a:r>
            <a:endParaRPr lang="en-US" sz="1600" dirty="0" smtClean="0">
              <a:solidFill>
                <a:srgbClr val="FF0000"/>
              </a:solidFill>
            </a:endParaRPr>
          </a:p>
          <a:p>
            <a:pPr marL="285750" indent="-285750">
              <a:buFont typeface="Arial" panose="020B0604020202020204" pitchFamily="34" charset="0"/>
              <a:buChar char="•"/>
            </a:pPr>
            <a:r>
              <a:rPr lang="en-US" sz="1600" dirty="0" smtClean="0">
                <a:solidFill>
                  <a:srgbClr val="FF0000"/>
                </a:solidFill>
              </a:rPr>
              <a:t>How is 2022 southwest monsoon going to be? As active as last year, or as bad as the year before! </a:t>
            </a:r>
          </a:p>
          <a:p>
            <a:pPr marL="285750" indent="-285750">
              <a:buFont typeface="Arial" panose="020B0604020202020204" pitchFamily="34" charset="0"/>
              <a:buChar char="•"/>
            </a:pPr>
            <a:r>
              <a:rPr lang="en-US" sz="1600" dirty="0" smtClean="0">
                <a:solidFill>
                  <a:srgbClr val="FF0000"/>
                </a:solidFill>
              </a:rPr>
              <a:t>Drought </a:t>
            </a:r>
            <a:r>
              <a:rPr lang="en-US" sz="1600" dirty="0">
                <a:solidFill>
                  <a:srgbClr val="FF0000"/>
                </a:solidFill>
              </a:rPr>
              <a:t>f</a:t>
            </a:r>
            <a:r>
              <a:rPr lang="en-US" sz="1600" dirty="0" smtClean="0">
                <a:solidFill>
                  <a:srgbClr val="FF0000"/>
                </a:solidFill>
              </a:rPr>
              <a:t>orecast season JJA includes July which includes the first 2 month of the SW monsoon season! </a:t>
            </a:r>
            <a:endParaRPr lang="en-US" sz="16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76200" y="59098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a:t>
            </a:r>
            <a:r>
              <a:rPr lang="en-US" sz="1600" dirty="0" err="1" smtClean="0">
                <a:solidFill>
                  <a:srgbClr val="FF0000"/>
                </a:solidFill>
              </a:rPr>
              <a:t>SouthWest</a:t>
            </a:r>
            <a:r>
              <a:rPr lang="en-US" sz="1600" dirty="0" smtClean="0">
                <a:solidFill>
                  <a:srgbClr val="FF0000"/>
                </a:solidFill>
              </a:rPr>
              <a: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3"/>
              </a:rPr>
              <a:t>American Southwest is now the driest 22 years since 800 A.D</a:t>
            </a:r>
            <a:r>
              <a:rPr lang="en-US" sz="1400" dirty="0">
                <a:solidFill>
                  <a:srgbClr val="FF0000"/>
                </a:solidFill>
              </a:rPr>
              <a:t>. Researchers said climate change is to blame. Their proof? Tree rings.</a:t>
            </a:r>
          </a:p>
        </p:txBody>
      </p:sp>
      <p:pic>
        <p:nvPicPr>
          <p:cNvPr id="6146" name="Picture 2" descr="US 4 panel 2-5 year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1043"/>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3241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200" y="3505200"/>
            <a:ext cx="2743200" cy="16002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076813"/>
            <a:ext cx="1219199" cy="3339376"/>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15287" y="227737"/>
            <a:ext cx="962025" cy="1754326"/>
          </a:xfrm>
          <a:prstGeom prst="rect">
            <a:avLst/>
          </a:prstGeom>
          <a:noFill/>
        </p:spPr>
        <p:txBody>
          <a:bodyPr wrap="square" rtlCol="0">
            <a:spAutoFit/>
          </a:bodyPr>
          <a:lstStyle/>
          <a:p>
            <a:r>
              <a:rPr lang="en-US" sz="1200" b="1" u="sng" dirty="0" smtClean="0"/>
              <a:t>AMJ:</a:t>
            </a:r>
            <a:r>
              <a:rPr lang="en-US" sz="1200" dirty="0" smtClean="0"/>
              <a:t> </a:t>
            </a:r>
          </a:p>
          <a:p>
            <a:r>
              <a:rPr lang="en-US" sz="1200" b="1" dirty="0" smtClean="0"/>
              <a:t>End</a:t>
            </a:r>
            <a:r>
              <a:rPr lang="en-US" sz="1200" dirty="0" smtClean="0"/>
              <a:t> of rainy season in w. coast.</a:t>
            </a:r>
          </a:p>
          <a:p>
            <a:r>
              <a:rPr lang="en-US" sz="1200" b="1" dirty="0" smtClean="0"/>
              <a:t>Begin</a:t>
            </a:r>
            <a:r>
              <a:rPr lang="en-US" sz="1200" dirty="0" smtClean="0"/>
              <a:t> of rainy season in northern &amp; central high plains. </a:t>
            </a:r>
            <a:endParaRPr lang="en-US" sz="12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2" y="1668149"/>
            <a:ext cx="2662754" cy="17202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4952999"/>
            <a:ext cx="2659511" cy="16874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66998" y="3352800"/>
            <a:ext cx="2667002" cy="16408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84888"/>
            <a:ext cx="1126492" cy="2123658"/>
          </a:xfrm>
          <a:prstGeom prst="rect">
            <a:avLst/>
          </a:prstGeom>
          <a:noFill/>
        </p:spPr>
        <p:txBody>
          <a:bodyPr wrap="square" rtlCol="0">
            <a:spAutoFit/>
          </a:bodyPr>
          <a:lstStyle/>
          <a:p>
            <a:r>
              <a:rPr lang="en-US" sz="1200" dirty="0" smtClean="0"/>
              <a:t>For the forecast season MJJ, </a:t>
            </a:r>
            <a:r>
              <a:rPr lang="en-US" sz="1200" u="sng" dirty="0" smtClean="0">
                <a:solidFill>
                  <a:srgbClr val="FF0000"/>
                </a:solidFill>
              </a:rPr>
              <a:t>we are entering the rainy season for the northern Great Plains and states to the south </a:t>
            </a:r>
            <a:r>
              <a:rPr lang="en-US" sz="1200" u="sng" dirty="0" err="1" smtClean="0">
                <a:solidFill>
                  <a:srgbClr val="FF0000"/>
                </a:solidFill>
              </a:rPr>
              <a:t>oninto</a:t>
            </a:r>
            <a:r>
              <a:rPr lang="en-US" sz="1200" u="sng" dirty="0" smtClean="0">
                <a:solidFill>
                  <a:srgbClr val="FF0000"/>
                </a:solidFill>
              </a:rPr>
              <a:t> southwest.</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066800"/>
            <a:ext cx="304800" cy="4876800"/>
            <a:chOff x="76200" y="1066800"/>
            <a:chExt cx="304800" cy="4876800"/>
          </a:xfrm>
        </p:grpSpPr>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7172" name="Picture 4" descr="https://www.cpc.ncep.noaa.gov/products/precip/CWlink/ENSO/composites/lanina.jja.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798" y="457200"/>
            <a:ext cx="4648201" cy="59435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jja.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565367" cy="59435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812516" cy="523220"/>
            </a:xfrm>
            <a:prstGeom prst="rect">
              <a:avLst/>
            </a:prstGeom>
            <a:noFill/>
          </p:spPr>
          <p:txBody>
            <a:bodyPr wrap="square" rtlCol="0">
              <a:spAutoFit/>
            </a:bodyPr>
            <a:lstStyle/>
            <a:p>
              <a:r>
                <a:rPr lang="en-US" sz="2800" b="1" dirty="0" smtClean="0">
                  <a:solidFill>
                    <a:srgbClr val="FF0000"/>
                  </a:solidFill>
                </a:rPr>
                <a:t>JJA</a:t>
              </a:r>
              <a:endParaRPr lang="en-US" sz="2800" b="1" dirty="0">
                <a:solidFill>
                  <a:srgbClr val="FF0000"/>
                </a:solidFill>
              </a:endParaRPr>
            </a:p>
          </p:txBody>
        </p:sp>
      </p:grpSp>
      <p:sp>
        <p:nvSpPr>
          <p:cNvPr id="7194" name="TextBox 7193"/>
          <p:cNvSpPr txBox="1"/>
          <p:nvPr/>
        </p:nvSpPr>
        <p:spPr>
          <a:xfrm>
            <a:off x="3886200" y="4876800"/>
            <a:ext cx="725828" cy="861774"/>
          </a:xfrm>
          <a:prstGeom prst="rect">
            <a:avLst/>
          </a:prstGeom>
          <a:noFill/>
        </p:spPr>
        <p:txBody>
          <a:bodyPr wrap="square" rtlCol="0">
            <a:spAutoFit/>
          </a:bodyPr>
          <a:lstStyle/>
          <a:p>
            <a:r>
              <a:rPr lang="en-US" sz="1000" dirty="0" smtClean="0"/>
              <a:t>Look at frequency along southeast!</a:t>
            </a:r>
          </a:p>
          <a:p>
            <a:r>
              <a:rPr lang="en-US" sz="1000" dirty="0" smtClean="0"/>
              <a:t>Over 70%</a:t>
            </a:r>
          </a:p>
        </p:txBody>
      </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85691"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895600"/>
            <a:ext cx="11430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67000" y="2895600"/>
            <a:ext cx="1157654"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02"/>
            <a:ext cx="5486401" cy="683629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674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1" y="4419600"/>
            <a:ext cx="2043327"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3622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pic>
        <p:nvPicPr>
          <p:cNvPr id="10242" name="Picture 2" descr="https://www.cpc.ncep.noaa.gov/products/tanal/30day/mean/2022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5020800" cy="68500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062262" y="3449566"/>
            <a:ext cx="4078720" cy="3152634"/>
          </a:xfrm>
          <a:prstGeom prst="rect">
            <a:avLst/>
          </a:prstGeom>
        </p:spPr>
      </p:pic>
      <p:sp>
        <p:nvSpPr>
          <p:cNvPr id="12" name="TextBox 11"/>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-Slide not shown now.</a:t>
            </a:r>
            <a:endParaRPr lang="en-US" i="1" dirty="0">
              <a:solidFill>
                <a:srgbClr val="FF0000"/>
              </a:solidFill>
            </a:endParaRPr>
          </a:p>
        </p:txBody>
      </p:sp>
    </p:spTree>
    <p:extLst>
      <p:ext uri="{BB962C8B-B14F-4D97-AF65-F5344CB8AC3E}">
        <p14:creationId xmlns:p14="http://schemas.microsoft.com/office/powerpoint/2010/main" val="3937668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i="1" dirty="0" smtClean="0">
                <a:solidFill>
                  <a:srgbClr val="FF0000"/>
                </a:solidFill>
              </a:rPr>
              <a:t>Now</a:t>
            </a:r>
            <a:endParaRPr lang="en-US" i="1" dirty="0">
              <a:solidFill>
                <a:srgbClr val="FF0000"/>
              </a:solidFill>
            </a:endParaRPr>
          </a:p>
        </p:txBody>
      </p:sp>
      <p:pic>
        <p:nvPicPr>
          <p:cNvPr id="2" name="Picture 1"/>
          <p:cNvPicPr>
            <a:picLocks noChangeAspect="1"/>
          </p:cNvPicPr>
          <p:nvPr/>
        </p:nvPicPr>
        <p:blipFill>
          <a:blip r:embed="rId2"/>
          <a:stretch>
            <a:fillRect/>
          </a:stretch>
        </p:blipFill>
        <p:spPr>
          <a:xfrm>
            <a:off x="3313" y="-3313"/>
            <a:ext cx="4486275" cy="7058025"/>
          </a:xfrm>
          <a:prstGeom prst="rect">
            <a:avLst/>
          </a:prstGeom>
        </p:spPr>
      </p:pic>
      <p:pic>
        <p:nvPicPr>
          <p:cNvPr id="7" name="Picture 6"/>
          <p:cNvPicPr>
            <a:picLocks noChangeAspect="1"/>
          </p:cNvPicPr>
          <p:nvPr/>
        </p:nvPicPr>
        <p:blipFill>
          <a:blip r:embed="rId3"/>
          <a:stretch>
            <a:fillRect/>
          </a:stretch>
        </p:blipFill>
        <p:spPr>
          <a:xfrm>
            <a:off x="4572000" y="3135471"/>
            <a:ext cx="4572000" cy="3417729"/>
          </a:xfrm>
          <a:prstGeom prst="rect">
            <a:avLst/>
          </a:prstGeom>
        </p:spPr>
      </p:pic>
    </p:spTree>
    <p:extLst>
      <p:ext uri="{BB962C8B-B14F-4D97-AF65-F5344CB8AC3E}">
        <p14:creationId xmlns:p14="http://schemas.microsoft.com/office/powerpoint/2010/main" val="3288941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21724" y="8013"/>
            <a:ext cx="2012476" cy="2661444"/>
          </a:xfrm>
          <a:prstGeom prst="rect">
            <a:avLst/>
          </a:prstGeom>
        </p:spPr>
      </p:pic>
      <p:pic>
        <p:nvPicPr>
          <p:cNvPr id="7" name="Picture 6"/>
          <p:cNvPicPr>
            <a:picLocks noChangeAspect="1"/>
          </p:cNvPicPr>
          <p:nvPr/>
        </p:nvPicPr>
        <p:blipFill>
          <a:blip r:embed="rId4"/>
          <a:stretch>
            <a:fillRect/>
          </a:stretch>
        </p:blipFill>
        <p:spPr>
          <a:xfrm>
            <a:off x="56001" y="-35689"/>
            <a:ext cx="4723164" cy="6421520"/>
          </a:xfrm>
          <a:prstGeom prst="rect">
            <a:avLst/>
          </a:prstGeom>
        </p:spPr>
      </p:pic>
      <p:pic>
        <p:nvPicPr>
          <p:cNvPr id="2" name="Picture 1"/>
          <p:cNvPicPr>
            <a:picLocks noChangeAspect="1"/>
          </p:cNvPicPr>
          <p:nvPr/>
        </p:nvPicPr>
        <p:blipFill>
          <a:blip r:embed="rId5"/>
          <a:stretch>
            <a:fillRect/>
          </a:stretch>
        </p:blipFill>
        <p:spPr>
          <a:xfrm>
            <a:off x="7033022" y="0"/>
            <a:ext cx="2110978" cy="2669456"/>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La Nina (if it comes!) this coming 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6" name="TextBox 5"/>
          <p:cNvSpPr txBox="1"/>
          <p:nvPr/>
        </p:nvSpPr>
        <p:spPr>
          <a:xfrm>
            <a:off x="8257304" y="76200"/>
            <a:ext cx="886696" cy="338554"/>
          </a:xfrm>
          <a:prstGeom prst="rect">
            <a:avLst/>
          </a:prstGeom>
          <a:noFill/>
        </p:spPr>
        <p:txBody>
          <a:bodyPr wrap="square" rtlCol="0">
            <a:spAutoFit/>
          </a:bodyPr>
          <a:lstStyle/>
          <a:p>
            <a:r>
              <a:rPr lang="en-US" sz="1600" dirty="0" smtClean="0"/>
              <a:t>April</a:t>
            </a:r>
            <a:endParaRPr lang="en-US" sz="1600" dirty="0"/>
          </a:p>
        </p:txBody>
      </p:sp>
      <p:sp>
        <p:nvSpPr>
          <p:cNvPr id="14" name="TextBox 13"/>
          <p:cNvSpPr txBox="1"/>
          <p:nvPr/>
        </p:nvSpPr>
        <p:spPr>
          <a:xfrm>
            <a:off x="6248400" y="76200"/>
            <a:ext cx="685800" cy="338554"/>
          </a:xfrm>
          <a:prstGeom prst="rect">
            <a:avLst/>
          </a:prstGeom>
          <a:noFill/>
        </p:spPr>
        <p:txBody>
          <a:bodyPr wrap="square" rtlCol="0">
            <a:spAutoFit/>
          </a:bodyPr>
          <a:lstStyle/>
          <a:p>
            <a:r>
              <a:rPr lang="en-US" sz="1600" dirty="0" smtClean="0"/>
              <a:t>May</a:t>
            </a:r>
            <a:endParaRPr lang="en-US" sz="1600" dirty="0"/>
          </a:p>
        </p:txBody>
      </p:sp>
      <p:pic>
        <p:nvPicPr>
          <p:cNvPr id="4" name="Picture 3"/>
          <p:cNvPicPr>
            <a:picLocks noChangeAspect="1"/>
          </p:cNvPicPr>
          <p:nvPr/>
        </p:nvPicPr>
        <p:blipFill>
          <a:blip r:embed="rId6"/>
          <a:stretch>
            <a:fillRect/>
          </a:stretch>
        </p:blipFill>
        <p:spPr>
          <a:xfrm>
            <a:off x="4916901" y="2669457"/>
            <a:ext cx="2474499" cy="1645494"/>
          </a:xfrm>
          <a:prstGeom prst="rect">
            <a:avLst/>
          </a:prstGeom>
        </p:spPr>
      </p:pic>
      <p:pic>
        <p:nvPicPr>
          <p:cNvPr id="5" name="Picture 4"/>
          <p:cNvPicPr>
            <a:picLocks noChangeAspect="1"/>
          </p:cNvPicPr>
          <p:nvPr/>
        </p:nvPicPr>
        <p:blipFill>
          <a:blip r:embed="rId7"/>
          <a:stretch>
            <a:fillRect/>
          </a:stretch>
        </p:blipFill>
        <p:spPr>
          <a:xfrm>
            <a:off x="6168758" y="4458479"/>
            <a:ext cx="2826824" cy="1914519"/>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08" y="0"/>
            <a:ext cx="3349625" cy="2118789"/>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a:off x="5867400" y="3738603"/>
            <a:ext cx="2667000" cy="161099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544" y="2118789"/>
            <a:ext cx="3361422" cy="2059974"/>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3013398" y="1066800"/>
            <a:ext cx="1" cy="4306037"/>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1"/>
          <a:stretch>
            <a:fillRect/>
          </a:stretch>
        </p:blipFill>
        <p:spPr>
          <a:xfrm>
            <a:off x="3887498" y="2515241"/>
            <a:ext cx="2533569" cy="1661949"/>
          </a:xfrm>
          <a:prstGeom prst="rect">
            <a:avLst/>
          </a:prstGeom>
        </p:spPr>
      </p:pic>
      <p:pic>
        <p:nvPicPr>
          <p:cNvPr id="2050"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0936" y="4178180"/>
            <a:ext cx="3381665" cy="2163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6409112" y="4004540"/>
            <a:ext cx="2734888" cy="17359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1415" y="830997"/>
            <a:ext cx="3129111" cy="629403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several months, the classic </a:t>
            </a:r>
            <a:r>
              <a:rPr lang="en-US" sz="1300" dirty="0" smtClean="0">
                <a:latin typeface="Trebuchet MS" panose="020B0603020202020204" pitchFamily="34" charset="0"/>
              </a:rPr>
              <a:t>East-West dipole </a:t>
            </a:r>
            <a:r>
              <a:rPr lang="en-US" sz="1300" dirty="0" smtClean="0">
                <a:latin typeface="Trebuchet MS" panose="020B0603020202020204" pitchFamily="34" charset="0"/>
              </a:rPr>
              <a:t>pattern with drought in the west, and (almost) no drought in the east, has been and continues to settle in place in the national drought picture!</a:t>
            </a:r>
            <a:endParaRPr lang="en-US" sz="1300" dirty="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minor/short term drought conditions along the Atlantic coastal states has been and is  emerging on and off over the past several months.</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It s somewhat ominous that the central and southern California is starting their long dry season with low very water storage levels in their major reservoirs. This, combined with the fire season coming up, here and in the generally drought ridden southwest, particularly in western TX and vicinity is not </a:t>
            </a:r>
            <a:r>
              <a:rPr lang="en-US" sz="1300" dirty="0">
                <a:latin typeface="Trebuchet MS" panose="020B0603020202020204" pitchFamily="34" charset="0"/>
              </a:rPr>
              <a:t>i</a:t>
            </a:r>
            <a:r>
              <a:rPr lang="en-US" sz="1300" dirty="0" smtClean="0">
                <a:latin typeface="Trebuchet MS" panose="020B0603020202020204" pitchFamily="34" charset="0"/>
              </a:rPr>
              <a:t>ndicative of any good prospects for the region. </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Drought conditions in eastern TX  and the neighboring states of LA and MS is also waxing and waning.</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endParaRPr lang="en-US" sz="1300" dirty="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563629" y="3593068"/>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May</a:t>
            </a:r>
            <a:endParaRPr lang="en-US" dirty="0"/>
          </a:p>
        </p:txBody>
      </p:sp>
      <p:pic>
        <p:nvPicPr>
          <p:cNvPr id="25" name="Picture 2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759" y="4917709"/>
            <a:ext cx="2361298" cy="1787891"/>
          </a:xfrm>
          <a:prstGeom prst="rect">
            <a:avLst/>
          </a:prstGeom>
          <a:noFill/>
          <a:ln>
            <a:noFill/>
          </a:ln>
        </p:spPr>
      </p:pic>
      <p:sp>
        <p:nvSpPr>
          <p:cNvPr id="21" name="TextBox 20"/>
          <p:cNvSpPr txBox="1"/>
          <p:nvPr/>
        </p:nvSpPr>
        <p:spPr>
          <a:xfrm>
            <a:off x="4434341" y="4548377"/>
            <a:ext cx="914400" cy="369332"/>
          </a:xfrm>
          <a:prstGeom prst="rect">
            <a:avLst/>
          </a:prstGeom>
          <a:noFill/>
        </p:spPr>
        <p:txBody>
          <a:bodyPr wrap="square" rtlCol="0">
            <a:spAutoFit/>
          </a:bodyPr>
          <a:lstStyle/>
          <a:p>
            <a:r>
              <a:rPr lang="en-US" dirty="0" smtClean="0"/>
              <a:t>January</a:t>
            </a:r>
            <a:endParaRPr lang="en-US" dirty="0"/>
          </a:p>
        </p:txBody>
      </p:sp>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5643" y="2791485"/>
            <a:ext cx="2380313" cy="1864362"/>
          </a:xfrm>
          <a:prstGeom prst="rect">
            <a:avLst/>
          </a:prstGeom>
          <a:noFill/>
          <a:ln>
            <a:noFill/>
          </a:ln>
        </p:spPr>
      </p:pic>
      <p:sp>
        <p:nvSpPr>
          <p:cNvPr id="20" name="TextBox 19"/>
          <p:cNvSpPr txBox="1"/>
          <p:nvPr/>
        </p:nvSpPr>
        <p:spPr>
          <a:xfrm>
            <a:off x="4318581" y="2439865"/>
            <a:ext cx="1066800" cy="369332"/>
          </a:xfrm>
          <a:prstGeom prst="rect">
            <a:avLst/>
          </a:prstGeom>
          <a:noFill/>
        </p:spPr>
        <p:txBody>
          <a:bodyPr wrap="square" rtlCol="0">
            <a:spAutoFit/>
          </a:bodyPr>
          <a:lstStyle/>
          <a:p>
            <a:r>
              <a:rPr lang="en-US" dirty="0" smtClean="0"/>
              <a:t>February</a:t>
            </a:r>
            <a:endParaRPr lang="en-US" dirty="0"/>
          </a:p>
        </p:txBody>
      </p:sp>
      <p:pic>
        <p:nvPicPr>
          <p:cNvPr id="26" name="Picture 25"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1" y="902732"/>
            <a:ext cx="2362200" cy="1604469"/>
          </a:xfrm>
          <a:prstGeom prst="rect">
            <a:avLst/>
          </a:prstGeom>
          <a:noFill/>
          <a:ln>
            <a:noFill/>
          </a:ln>
        </p:spPr>
      </p:pic>
      <p:sp>
        <p:nvSpPr>
          <p:cNvPr id="19" name="TextBox 18"/>
          <p:cNvSpPr txBox="1"/>
          <p:nvPr/>
        </p:nvSpPr>
        <p:spPr>
          <a:xfrm>
            <a:off x="4221229" y="533400"/>
            <a:ext cx="1112771" cy="369332"/>
          </a:xfrm>
          <a:prstGeom prst="rect">
            <a:avLst/>
          </a:prstGeom>
          <a:noFill/>
        </p:spPr>
        <p:txBody>
          <a:bodyPr wrap="square" rtlCol="0">
            <a:spAutoFit/>
          </a:bodyPr>
          <a:lstStyle/>
          <a:p>
            <a:r>
              <a:rPr lang="en-US" dirty="0"/>
              <a:t> </a:t>
            </a:r>
            <a:r>
              <a:rPr lang="en-US" dirty="0" smtClean="0"/>
              <a:t>   March</a:t>
            </a:r>
            <a:endParaRPr lang="en-US" dirty="0"/>
          </a:p>
        </p:txBody>
      </p:sp>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 y="914400"/>
            <a:ext cx="3583275" cy="2698775"/>
          </a:xfrm>
          <a:prstGeom prst="rect">
            <a:avLst/>
          </a:prstGeom>
          <a:noFill/>
          <a:ln>
            <a:noFill/>
          </a:ln>
        </p:spPr>
      </p:pic>
      <p:sp>
        <p:nvSpPr>
          <p:cNvPr id="22" name="TextBox 21"/>
          <p:cNvSpPr txBox="1"/>
          <p:nvPr/>
        </p:nvSpPr>
        <p:spPr>
          <a:xfrm>
            <a:off x="1173229" y="533400"/>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April</a:t>
            </a:r>
            <a:endParaRPr lang="en-US" dirty="0"/>
          </a:p>
        </p:txBody>
      </p:sp>
      <p:pic>
        <p:nvPicPr>
          <p:cNvPr id="5" name="Picture 4"/>
          <p:cNvPicPr>
            <a:picLocks noChangeAspect="1"/>
          </p:cNvPicPr>
          <p:nvPr/>
        </p:nvPicPr>
        <p:blipFill>
          <a:blip r:embed="rId7"/>
          <a:stretch>
            <a:fillRect/>
          </a:stretch>
        </p:blipFill>
        <p:spPr>
          <a:xfrm>
            <a:off x="-83176" y="3928841"/>
            <a:ext cx="3664577" cy="285295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6" name="TextBox 5"/>
          <p:cNvSpPr txBox="1"/>
          <p:nvPr/>
        </p:nvSpPr>
        <p:spPr>
          <a:xfrm>
            <a:off x="152400" y="76200"/>
            <a:ext cx="8839200" cy="5016758"/>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12 May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algn="ctr"/>
            <a:r>
              <a:rPr lang="en-US" altLang="en-US" b="1" u="sng" dirty="0">
                <a:solidFill>
                  <a:srgbClr val="0033CC"/>
                </a:solidFill>
              </a:rPr>
              <a:t>Synopsis</a:t>
            </a:r>
            <a:r>
              <a:rPr lang="en-US" altLang="en-US" b="1" dirty="0" smtClean="0">
                <a:solidFill>
                  <a:srgbClr val="0033CC"/>
                </a:solidFill>
              </a:rPr>
              <a:t>: (April): </a:t>
            </a:r>
            <a:r>
              <a:rPr lang="en-US" b="1" dirty="0">
                <a:solidFill>
                  <a:srgbClr val="0033CC"/>
                </a:solidFill>
              </a:rPr>
              <a:t>La Niña </a:t>
            </a:r>
            <a:r>
              <a:rPr lang="en-US" b="1" dirty="0" smtClean="0">
                <a:solidFill>
                  <a:srgbClr val="0033CC"/>
                </a:solidFill>
              </a:rPr>
              <a:t>is favored </a:t>
            </a:r>
            <a:r>
              <a:rPr lang="en-US" b="1" dirty="0">
                <a:solidFill>
                  <a:srgbClr val="0033CC"/>
                </a:solidFill>
              </a:rPr>
              <a:t>to continue through the Northern Hemisphere summer (59% chance during June-August 2022), with a 50-55% chance through the fall</a:t>
            </a:r>
            <a:r>
              <a:rPr lang="en-US" b="1" dirty="0" smtClean="0">
                <a:solidFill>
                  <a:srgbClr val="0033CC"/>
                </a:solidFill>
              </a:rPr>
              <a:t>.</a:t>
            </a:r>
          </a:p>
          <a:p>
            <a:pPr algn="ctr"/>
            <a:r>
              <a:rPr lang="en-US" altLang="en-US" b="1" u="sng" dirty="0" smtClean="0">
                <a:solidFill>
                  <a:srgbClr val="0033CC"/>
                </a:solidFill>
                <a:latin typeface="Arial" pitchFamily="34" charset="0"/>
              </a:rPr>
              <a:t>NOW: </a:t>
            </a:r>
            <a:r>
              <a:rPr lang="en-US" b="1" dirty="0"/>
              <a:t>Though La Niña is favored to continue, the odds for La Niña decrease into the late Northern Hemisphere summer (58% chance in August-October 2022) before slightly increasing through the Northern Hemisphere fall and early winter 2022 (61% chance).</a:t>
            </a:r>
            <a:endParaRPr lang="en-US" altLang="en-US" dirty="0">
              <a:solidFill>
                <a:srgbClr val="0033CC"/>
              </a:solidFill>
              <a:latin typeface="Arial" pitchFamily="34" charset="0"/>
            </a:endParaRPr>
          </a:p>
        </p:txBody>
      </p:sp>
      <p:sp>
        <p:nvSpPr>
          <p:cNvPr id="7" name="TextBox 6"/>
          <p:cNvSpPr txBox="1"/>
          <p:nvPr/>
        </p:nvSpPr>
        <p:spPr>
          <a:xfrm>
            <a:off x="304800" y="51816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2" name="Picture 1"/>
          <p:cNvPicPr>
            <a:picLocks noChangeAspect="1"/>
          </p:cNvPicPr>
          <p:nvPr/>
        </p:nvPicPr>
        <p:blipFill>
          <a:blip r:embed="rId3"/>
          <a:stretch>
            <a:fillRect/>
          </a:stretch>
        </p:blipFill>
        <p:spPr>
          <a:xfrm>
            <a:off x="762000" y="5606346"/>
            <a:ext cx="7291387" cy="1094873"/>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45332" y="646112"/>
            <a:ext cx="4240929"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5334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3931" y="2209800"/>
            <a:ext cx="3962400" cy="2241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48639" y="13134"/>
            <a:ext cx="3969028" cy="212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33931" y="4522985"/>
            <a:ext cx="3983736" cy="21064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477328"/>
          </a:xfrm>
          <a:prstGeom prst="rect">
            <a:avLst/>
          </a:prstGeom>
          <a:noFill/>
        </p:spPr>
        <p:txBody>
          <a:bodyPr wrap="square" rtlCol="0">
            <a:spAutoFit/>
          </a:bodyPr>
          <a:lstStyle/>
          <a:p>
            <a:r>
              <a:rPr lang="en-US" dirty="0" smtClean="0"/>
              <a:t>The subsurface cold anomalies in east Pacific are </a:t>
            </a:r>
            <a:r>
              <a:rPr lang="en-US" dirty="0" smtClean="0"/>
              <a:t>slowly beginning to surface!</a:t>
            </a:r>
          </a:p>
          <a:p>
            <a:endParaRPr lang="en-US" dirty="0" smtClean="0"/>
          </a:p>
          <a:p>
            <a:r>
              <a:rPr lang="en-US" dirty="0" smtClean="0"/>
              <a:t>Warm waters in the WP/CP that strengthened earlier have recently stalled.</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3"/>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9477" y="120152"/>
            <a:ext cx="4219920" cy="65854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412875"/>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ttps://iri.columbia.edu/wp-content/uploads/2022/04/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2" y="611875"/>
            <a:ext cx="4176120" cy="26647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May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April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sp>
        <p:nvSpPr>
          <p:cNvPr id="2" name="TextBox 1"/>
          <p:cNvSpPr txBox="1"/>
          <p:nvPr/>
        </p:nvSpPr>
        <p:spPr>
          <a:xfrm>
            <a:off x="304800" y="6483334"/>
            <a:ext cx="8229600" cy="307777"/>
          </a:xfrm>
          <a:prstGeom prst="rect">
            <a:avLst/>
          </a:prstGeom>
          <a:noFill/>
        </p:spPr>
        <p:txBody>
          <a:bodyPr wrap="square" rtlCol="0">
            <a:spAutoFit/>
          </a:bodyPr>
          <a:lstStyle/>
          <a:p>
            <a:r>
              <a:rPr lang="en-US" sz="1400" dirty="0" smtClean="0"/>
              <a:t>As compared to last month, the odds of La Nina (for next several months) has slightly increased !! </a:t>
            </a:r>
          </a:p>
        </p:txBody>
      </p:sp>
      <p:pic>
        <p:nvPicPr>
          <p:cNvPr id="20" name="Picture 19"/>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5316" y="0"/>
            <a:ext cx="4192588" cy="31262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s://iri.columbia.edu/wp-content/uploads/2022/05/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6" y="3613477"/>
            <a:ext cx="4195976" cy="2797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945316" y="3134777"/>
            <a:ext cx="4233253" cy="3113623"/>
          </a:xfrm>
          <a:prstGeom prst="rect">
            <a:avLst/>
          </a:prstGeom>
        </p:spPr>
      </p:pic>
      <p:cxnSp>
        <p:nvCxnSpPr>
          <p:cNvPr id="18" name="Straight Arrow Connector 17"/>
          <p:cNvCxnSpPr/>
          <p:nvPr/>
        </p:nvCxnSpPr>
        <p:spPr>
          <a:xfrm flipH="1">
            <a:off x="1489742" y="3059668"/>
            <a:ext cx="428153" cy="1631920"/>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05098" y="2989731"/>
            <a:ext cx="514462" cy="1887069"/>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066800" y="3015734"/>
            <a:ext cx="457201" cy="12514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4820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8154" y="0"/>
            <a:ext cx="4070566" cy="3201995"/>
          </a:xfrm>
          <a:prstGeom prst="rect">
            <a:avLst/>
          </a:prstGeom>
        </p:spPr>
      </p:pic>
      <p:pic>
        <p:nvPicPr>
          <p:cNvPr id="9" name="Picture 8"/>
          <p:cNvPicPr>
            <a:picLocks noChangeAspect="1"/>
          </p:cNvPicPr>
          <p:nvPr/>
        </p:nvPicPr>
        <p:blipFill>
          <a:blip r:embed="rId3"/>
          <a:stretch>
            <a:fillRect/>
          </a:stretch>
        </p:blipFill>
        <p:spPr>
          <a:xfrm>
            <a:off x="4724400" y="2852384"/>
            <a:ext cx="4419599" cy="3775246"/>
          </a:xfrm>
          <a:prstGeom prst="rect">
            <a:avLst/>
          </a:prstGeom>
        </p:spPr>
      </p:pic>
      <p:pic>
        <p:nvPicPr>
          <p:cNvPr id="15" name="Picture 14"/>
          <p:cNvPicPr>
            <a:picLocks noChangeAspect="1"/>
          </p:cNvPicPr>
          <p:nvPr/>
        </p:nvPicPr>
        <p:blipFill>
          <a:blip r:embed="rId4"/>
          <a:stretch>
            <a:fillRect/>
          </a:stretch>
        </p:blipFill>
        <p:spPr>
          <a:xfrm>
            <a:off x="0" y="3505200"/>
            <a:ext cx="4224062" cy="3157633"/>
          </a:xfrm>
          <a:prstGeom prst="rect">
            <a:avLst/>
          </a:prstGeom>
        </p:spPr>
      </p:pic>
      <p:sp>
        <p:nvSpPr>
          <p:cNvPr id="17" name="TextBox 9"/>
          <p:cNvSpPr txBox="1">
            <a:spLocks noChangeArrowheads="1"/>
          </p:cNvSpPr>
          <p:nvPr/>
        </p:nvSpPr>
        <p:spPr bwMode="auto">
          <a:xfrm>
            <a:off x="6858000" y="24310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21</a:t>
            </a:r>
            <a:r>
              <a:rPr lang="en-US" altLang="en-US" sz="1800" baseline="30000" dirty="0" smtClean="0">
                <a:latin typeface="Times New Roman" pitchFamily="18" charset="0"/>
              </a:rPr>
              <a:t>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sp>
        <p:nvSpPr>
          <p:cNvPr id="13" name="TextBox 12"/>
          <p:cNvSpPr txBox="1"/>
          <p:nvPr/>
        </p:nvSpPr>
        <p:spPr>
          <a:xfrm>
            <a:off x="3505200" y="5345668"/>
            <a:ext cx="701768" cy="369332"/>
          </a:xfrm>
          <a:prstGeom prst="rect">
            <a:avLst/>
          </a:prstGeom>
          <a:noFill/>
        </p:spPr>
        <p:txBody>
          <a:bodyPr wrap="square" rtlCol="0">
            <a:spAutoFit/>
          </a:bodyPr>
          <a:lstStyle/>
          <a:p>
            <a:r>
              <a:rPr lang="en-US" dirty="0" smtClean="0"/>
              <a:t>E/W</a:t>
            </a:r>
            <a:endParaRPr lang="en-US" dirty="0"/>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416235"/>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21</a:t>
            </a:r>
            <a:r>
              <a:rPr lang="en-US" altLang="en-US" sz="1800" baseline="30000" dirty="0" smtClean="0">
                <a:latin typeface="Times New Roman" pitchFamily="18" charset="0"/>
              </a:rPr>
              <a:t>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May</a:t>
            </a:r>
            <a:r>
              <a:rPr lang="en-US" altLang="en-US" sz="2400" kern="0" dirty="0" smtClean="0"/>
              <a:t>)/</a:t>
            </a:r>
            <a:r>
              <a:rPr lang="en-US" altLang="en-US" sz="2400" kern="0" dirty="0"/>
              <a:t>Seasonal </a:t>
            </a:r>
            <a:r>
              <a:rPr lang="en-US" altLang="en-US" sz="2400" kern="0" dirty="0" smtClean="0"/>
              <a:t>(</a:t>
            </a:r>
            <a:r>
              <a:rPr lang="en-US" altLang="en-US" sz="2400" b="1" u="sng" kern="0" dirty="0" smtClean="0"/>
              <a:t>MJJ</a:t>
            </a:r>
            <a:r>
              <a:rPr lang="en-US" altLang="en-US" sz="2400" kern="0" dirty="0" smtClean="0"/>
              <a:t>)  </a:t>
            </a:r>
            <a:endParaRPr lang="en-US" altLang="en-US" sz="2400" kern="0" dirty="0"/>
          </a:p>
        </p:txBody>
      </p:sp>
      <p:sp>
        <p:nvSpPr>
          <p:cNvPr id="6" name="TextBox 5"/>
          <p:cNvSpPr txBox="1"/>
          <p:nvPr/>
        </p:nvSpPr>
        <p:spPr>
          <a:xfrm>
            <a:off x="447436" y="3276600"/>
            <a:ext cx="3070071"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0" y="3629525"/>
            <a:ext cx="3901944" cy="2904625"/>
          </a:xfrm>
          <a:prstGeom prst="rect">
            <a:avLst/>
          </a:prstGeom>
        </p:spPr>
      </p:pic>
      <p:sp>
        <p:nvSpPr>
          <p:cNvPr id="3" name="TextBox 2"/>
          <p:cNvSpPr txBox="1"/>
          <p:nvPr/>
        </p:nvSpPr>
        <p:spPr>
          <a:xfrm>
            <a:off x="3901944" y="2925961"/>
            <a:ext cx="1074308" cy="3539430"/>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a:p>
          <a:p>
            <a:r>
              <a:rPr lang="en-US" sz="1400" b="1" u="sng" dirty="0" smtClean="0"/>
              <a:t>But so far </a:t>
            </a:r>
            <a:r>
              <a:rPr lang="en-US" sz="1400" b="1" u="sng" dirty="0" smtClean="0">
                <a:sym typeface="Wingdings" panose="05000000000000000000" pitchFamily="2" charset="2"/>
              </a:rPr>
              <a:t>, esp. along the west ! </a:t>
            </a:r>
            <a:r>
              <a:rPr lang="en-US" sz="1400" b="1" u="sng" dirty="0" smtClean="0"/>
              <a:t> </a:t>
            </a:r>
            <a:endParaRPr lang="en-US" sz="1400" b="1" u="sng" dirty="0"/>
          </a:p>
        </p:txBody>
      </p:sp>
      <p:pic>
        <p:nvPicPr>
          <p:cNvPr id="7" name="Picture 6"/>
          <p:cNvPicPr>
            <a:picLocks noChangeAspect="1"/>
          </p:cNvPicPr>
          <p:nvPr/>
        </p:nvPicPr>
        <p:blipFill>
          <a:blip r:embed="rId3"/>
          <a:stretch>
            <a:fillRect/>
          </a:stretch>
        </p:blipFill>
        <p:spPr>
          <a:xfrm>
            <a:off x="-21874" y="0"/>
            <a:ext cx="3923818" cy="3333057"/>
          </a:xfrm>
          <a:prstGeom prst="rect">
            <a:avLst/>
          </a:prstGeom>
        </p:spPr>
      </p:pic>
      <p:pic>
        <p:nvPicPr>
          <p:cNvPr id="10" name="Picture 9"/>
          <p:cNvPicPr>
            <a:picLocks noChangeAspect="1"/>
          </p:cNvPicPr>
          <p:nvPr/>
        </p:nvPicPr>
        <p:blipFill>
          <a:blip r:embed="rId4"/>
          <a:stretch>
            <a:fillRect/>
          </a:stretch>
        </p:blipFill>
        <p:spPr>
          <a:xfrm>
            <a:off x="4855534" y="2896783"/>
            <a:ext cx="4260758" cy="3685196"/>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460361"/>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s://www.wpc.ncep.noaa.gov/qpf/p168i.gif?16527337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8" y="-28938"/>
            <a:ext cx="4387788" cy="3076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19600" y="2286000"/>
            <a:ext cx="4670266" cy="4479043"/>
          </a:xfrm>
          <a:prstGeom prst="rect">
            <a:avLst/>
          </a:prstGeom>
        </p:spPr>
      </p:pic>
      <p:sp>
        <p:nvSpPr>
          <p:cNvPr id="2" name="TextBox 1"/>
          <p:cNvSpPr txBox="1"/>
          <p:nvPr/>
        </p:nvSpPr>
        <p:spPr>
          <a:xfrm>
            <a:off x="838200" y="4876800"/>
            <a:ext cx="2362200" cy="369332"/>
          </a:xfrm>
          <a:prstGeom prst="rect">
            <a:avLst/>
          </a:prstGeom>
          <a:noFill/>
        </p:spPr>
        <p:txBody>
          <a:bodyPr wrap="square" rtlCol="0">
            <a:spAutoFit/>
          </a:bodyPr>
          <a:lstStyle/>
          <a:p>
            <a:r>
              <a:rPr lang="en-US" dirty="0" smtClean="0"/>
              <a:t>South West ! </a:t>
            </a:r>
            <a:r>
              <a:rPr lang="en-US" dirty="0" smtClean="0">
                <a:sym typeface="Wingdings" panose="05000000000000000000" pitchFamily="2" charset="2"/>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18472"/>
            <a:ext cx="8662639" cy="6691889"/>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16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7" y="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16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85800" y="685800"/>
            <a:ext cx="1143000" cy="388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3390900"/>
            <a:ext cx="2603331" cy="1181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667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16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a:t>
            </a:r>
            <a:r>
              <a:rPr lang="en-US" altLang="en-US" sz="1600" dirty="0" smtClean="0">
                <a:latin typeface="Times New Roman" pitchFamily="18" charset="0"/>
              </a:rPr>
              <a:t>May</a:t>
            </a:r>
            <a:r>
              <a:rPr lang="en-US" altLang="en-US" sz="1600" dirty="0" smtClean="0">
                <a:latin typeface="Times New Roman" pitchFamily="18" charset="0"/>
              </a:rPr>
              <a:t> </a:t>
            </a:r>
            <a:r>
              <a:rPr lang="en-US" altLang="en-US" sz="1600" dirty="0" smtClean="0">
                <a:latin typeface="Times New Roman" pitchFamily="18" charset="0"/>
              </a:rPr>
              <a:t>– 30 </a:t>
            </a:r>
            <a:r>
              <a:rPr lang="en-US" altLang="en-US" sz="1600" dirty="0" smtClean="0">
                <a:latin typeface="Times New Roman" pitchFamily="18" charset="0"/>
              </a:rPr>
              <a:t>Jul 31,  </a:t>
            </a:r>
            <a:r>
              <a:rPr lang="en-US" altLang="en-US" sz="1600" dirty="0" smtClean="0">
                <a:latin typeface="Times New Roman" pitchFamily="18" charset="0"/>
              </a:rPr>
              <a:t>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4/</a:t>
            </a:r>
            <a:r>
              <a:rPr lang="en-US" altLang="en-US" sz="1600" dirty="0" smtClean="0">
                <a:latin typeface="Times New Roman" pitchFamily="18" charset="0"/>
              </a:rPr>
              <a:t>30/22</a:t>
            </a:r>
            <a:endParaRPr lang="en-US" altLang="en-US" sz="1600" dirty="0">
              <a:latin typeface="Times New Roman" pitchFamily="18" charset="0"/>
            </a:endParaRPr>
          </a:p>
        </p:txBody>
      </p:sp>
      <p:sp>
        <p:nvSpPr>
          <p:cNvPr id="4101" name="TextBox 9"/>
          <p:cNvSpPr txBox="1">
            <a:spLocks noChangeArrowheads="1"/>
          </p:cNvSpPr>
          <p:nvPr/>
        </p:nvSpPr>
        <p:spPr bwMode="auto">
          <a:xfrm>
            <a:off x="5996553" y="2844225"/>
            <a:ext cx="311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a:t>
            </a:r>
            <a:r>
              <a:rPr lang="en-US" altLang="en-US" sz="1600" dirty="0" smtClean="0">
                <a:latin typeface="Times New Roman" pitchFamily="18" charset="0"/>
              </a:rPr>
              <a:t>May</a:t>
            </a:r>
            <a:r>
              <a:rPr lang="en-US" altLang="en-US" sz="1600" dirty="0" smtClean="0">
                <a:latin typeface="Times New Roman" pitchFamily="18" charset="0"/>
              </a:rPr>
              <a:t> </a:t>
            </a:r>
            <a:r>
              <a:rPr lang="en-US" altLang="en-US" sz="1600" dirty="0" smtClean="0">
                <a:latin typeface="Times New Roman" pitchFamily="18" charset="0"/>
              </a:rPr>
              <a:t>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a:latin typeface="Times New Roman" pitchFamily="18" charset="0"/>
              </a:rPr>
              <a:t>4</a:t>
            </a:r>
            <a:r>
              <a:rPr lang="en-US" altLang="en-US" sz="1600" dirty="0" smtClean="0">
                <a:latin typeface="Times New Roman" pitchFamily="18" charset="0"/>
              </a:rPr>
              <a:t>/30/22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4" name="Picture 13" descr="https://www.cpc.ncep.noaa.gov/products/expert_assessment/season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92" y="541337"/>
            <a:ext cx="4323739" cy="3162070"/>
          </a:xfrm>
          <a:prstGeom prst="rect">
            <a:avLst/>
          </a:prstGeom>
          <a:noFill/>
          <a:ln>
            <a:noFill/>
          </a:ln>
        </p:spPr>
      </p:pic>
      <p:pic>
        <p:nvPicPr>
          <p:cNvPr id="15" name="Picture 14" descr="United States Monthly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4724401" y="3429000"/>
            <a:ext cx="4419599" cy="3138805"/>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16 May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28282"/>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989"/>
            <a:ext cx="6781800" cy="526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Jun</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JJA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02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94563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77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9" y="3313435"/>
            <a:ext cx="3934820" cy="30396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343275"/>
            <a:ext cx="3886200" cy="30020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JJA</a:t>
            </a:r>
            <a:r>
              <a:rPr lang="en-US" dirty="0" smtClean="0"/>
              <a:t> </a:t>
            </a:r>
            <a:r>
              <a:rPr lang="en-US" dirty="0" smtClean="0"/>
              <a:t>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93954" y="457200"/>
            <a:ext cx="8859546" cy="607695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B52F36BD-B22E-8E48-9222-C8BB706778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57" t="2852"/>
          <a:stretch/>
        </p:blipFill>
        <p:spPr bwMode="auto">
          <a:xfrm>
            <a:off x="2212263" y="304800"/>
            <a:ext cx="4817188" cy="57813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r="51087"/>
          <a:stretch/>
        </p:blipFill>
        <p:spPr>
          <a:xfrm>
            <a:off x="-3253" y="304799"/>
            <a:ext cx="2289254" cy="5774778"/>
          </a:xfrm>
          <a:prstGeom prst="rect">
            <a:avLst/>
          </a:prstGeom>
        </p:spPr>
      </p:pic>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10242"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9096" y="4144141"/>
            <a:ext cx="3555512" cy="244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central eq. Pacific?  - Just my thought !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dirty="0" smtClean="0"/>
              <a:t>(</a:t>
            </a:r>
            <a:r>
              <a:rPr lang="en-US" sz="1250" b="1" dirty="0" smtClean="0"/>
              <a:t>26 </a:t>
            </a:r>
            <a:r>
              <a:rPr lang="en-US" sz="1250" b="1" dirty="0" smtClean="0"/>
              <a:t>years)  (47 years)  (</a:t>
            </a:r>
            <a:r>
              <a:rPr lang="en-US" sz="1250" b="1" dirty="0" smtClean="0"/>
              <a:t>73 </a:t>
            </a:r>
            <a:r>
              <a:rPr lang="en-US" sz="1250" b="1" dirty="0" smtClean="0"/>
              <a:t>years)</a:t>
            </a:r>
          </a:p>
          <a:p>
            <a:r>
              <a:rPr lang="en-US" sz="1250" dirty="0" smtClean="0"/>
              <a:t>	      </a:t>
            </a:r>
            <a:r>
              <a:rPr lang="en-US" sz="1250" b="1" dirty="0" smtClean="0"/>
              <a:t>1997-2022  </a:t>
            </a:r>
            <a:r>
              <a:rPr lang="en-US" sz="1250" b="1" dirty="0" smtClean="0"/>
              <a:t>1950-1996    </a:t>
            </a:r>
            <a:r>
              <a:rPr lang="en-US" sz="1250" b="1" dirty="0" smtClean="0"/>
              <a:t>1950-2022</a:t>
            </a:r>
            <a:endParaRPr lang="en-US" sz="1250" b="1" dirty="0" smtClean="0"/>
          </a:p>
          <a:p>
            <a:r>
              <a:rPr lang="en-US" sz="1300" dirty="0"/>
              <a:t> </a:t>
            </a:r>
            <a:r>
              <a:rPr lang="en-US" sz="1300" dirty="0" smtClean="0"/>
              <a:t>  </a:t>
            </a:r>
            <a:r>
              <a:rPr lang="en-US" sz="1300" dirty="0" smtClean="0">
                <a:solidFill>
                  <a:srgbClr val="0033CC"/>
                </a:solidFill>
              </a:rPr>
              <a:t>La Nina(DJF)          </a:t>
            </a:r>
            <a:r>
              <a:rPr lang="en-US" sz="1300" dirty="0" smtClean="0">
                <a:solidFill>
                  <a:srgbClr val="0033CC"/>
                </a:solidFill>
              </a:rPr>
              <a:t>12</a:t>
            </a:r>
            <a:r>
              <a:rPr lang="en-US" sz="1300" dirty="0" smtClean="0">
                <a:solidFill>
                  <a:srgbClr val="0033CC"/>
                </a:solidFill>
              </a:rPr>
              <a:t>	              16          </a:t>
            </a:r>
            <a:r>
              <a:rPr lang="en-US" sz="1300" dirty="0" smtClean="0">
                <a:solidFill>
                  <a:srgbClr val="0033CC"/>
                </a:solidFill>
              </a:rPr>
              <a:t>28</a:t>
            </a:r>
            <a:endParaRPr lang="en-US" sz="1300" dirty="0" smtClean="0">
              <a:solidFill>
                <a:srgbClr val="0033CC"/>
              </a:solidFill>
            </a:endParaRP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a:t>
            </a:r>
            <a:r>
              <a:rPr lang="en-US" sz="1300" dirty="0" smtClean="0">
                <a:solidFill>
                  <a:srgbClr val="0033CC"/>
                </a:solidFill>
              </a:rPr>
              <a:t>109              </a:t>
            </a:r>
            <a:r>
              <a:rPr lang="en-US" sz="1300" dirty="0" smtClean="0">
                <a:solidFill>
                  <a:srgbClr val="0033CC"/>
                </a:solidFill>
              </a:rPr>
              <a:t>150          </a:t>
            </a:r>
            <a:r>
              <a:rPr lang="en-US" sz="1300" dirty="0" smtClean="0">
                <a:solidFill>
                  <a:srgbClr val="0033CC"/>
                </a:solidFill>
              </a:rPr>
              <a:t>259</a:t>
            </a:r>
            <a:endParaRPr lang="en-US" sz="1300" dirty="0" smtClean="0">
              <a:solidFill>
                <a:srgbClr val="0033CC"/>
              </a:solidFill>
            </a:endParaRP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a:t>
            </a:r>
            <a:r>
              <a:rPr lang="en-US" sz="1000" dirty="0" smtClean="0"/>
              <a:t>26 </a:t>
            </a:r>
            <a:r>
              <a:rPr lang="en-US" sz="1000" dirty="0" smtClean="0"/>
              <a:t>yr) period vs the longer (47 yr) earlier period</a:t>
            </a:r>
            <a:r>
              <a:rPr lang="en-US" sz="1000" dirty="0" smtClean="0"/>
              <a:t>!!</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a:t>
            </a:r>
            <a:r>
              <a:rPr lang="en-US" sz="900" b="1" dirty="0" smtClean="0"/>
              <a: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21450" y="1727848"/>
            <a:ext cx="2862509" cy="4606934"/>
          </a:xfrm>
          <a:prstGeom prst="rect">
            <a:avLst/>
          </a:prstGeom>
        </p:spPr>
      </p:pic>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52400"/>
            <a:ext cx="9144000" cy="66294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400" dirty="0">
                <a:latin typeface="Trebuchet MS" panose="020B0603020202020204" pitchFamily="34" charset="0"/>
              </a:rPr>
              <a:t>Over the last several months, the classic East-West dipole pattern with drought in the west, and (almost) no drought in the east, has been and continues to settle in place in the national drought picture</a:t>
            </a:r>
            <a:r>
              <a:rPr lang="en-US" sz="1400" dirty="0" smtClean="0">
                <a:latin typeface="Trebuchet MS" panose="020B0603020202020204" pitchFamily="34" charset="0"/>
              </a:rPr>
              <a:t>!</a:t>
            </a:r>
            <a:endParaRPr lang="en-US" sz="1400" dirty="0">
              <a:latin typeface="Trebuchet MS" panose="020B0603020202020204" pitchFamily="34" charset="0"/>
            </a:endParaRPr>
          </a:p>
          <a:p>
            <a:pPr marL="285750" indent="-285750">
              <a:buFont typeface="Arial" panose="020B0604020202020204" pitchFamily="34" charset="0"/>
              <a:buChar char="•"/>
            </a:pPr>
            <a:r>
              <a:rPr lang="en-US" sz="1400" dirty="0">
                <a:latin typeface="Trebuchet MS" panose="020B0603020202020204" pitchFamily="34" charset="0"/>
              </a:rPr>
              <a:t>The minor/short term drought conditions along the Atlantic coastal states has been and is  emerging on and off over the past several months</a:t>
            </a:r>
            <a:r>
              <a:rPr lang="en-US" sz="1400" dirty="0" smtClean="0">
                <a:latin typeface="Trebuchet MS" panose="020B0603020202020204" pitchFamily="34" charset="0"/>
              </a:rPr>
              <a:t>.</a:t>
            </a:r>
            <a:endParaRPr lang="en-US" sz="1400" dirty="0">
              <a:latin typeface="Trebuchet MS" panose="020B0603020202020204" pitchFamily="34" charset="0"/>
            </a:endParaRPr>
          </a:p>
          <a:p>
            <a:pPr marL="285750" indent="-285750">
              <a:buFont typeface="Arial" panose="020B0604020202020204" pitchFamily="34" charset="0"/>
              <a:buChar char="•"/>
            </a:pPr>
            <a:r>
              <a:rPr lang="en-US" sz="1400" dirty="0">
                <a:latin typeface="Trebuchet MS" panose="020B0603020202020204" pitchFamily="34" charset="0"/>
              </a:rPr>
              <a:t>It s somewhat ominous that the central and southern California is starting their long dry season with low very water storage levels in their major reservoirs. This, combined with the fire season coming up, here and in the generally drought ridden southwest, particularly in western TX and vicinity is not indicative of any good prospects for the region. </a:t>
            </a:r>
          </a:p>
          <a:p>
            <a:pPr marL="285750" indent="-285750">
              <a:buFont typeface="Arial" panose="020B0604020202020204" pitchFamily="34" charset="0"/>
              <a:buChar char="•"/>
            </a:pPr>
            <a:r>
              <a:rPr lang="en-US" sz="1400" dirty="0">
                <a:latin typeface="Trebuchet MS" panose="020B0603020202020204" pitchFamily="34" charset="0"/>
              </a:rPr>
              <a:t>Drought conditions in eastern </a:t>
            </a:r>
            <a:r>
              <a:rPr lang="en-US" sz="1400" dirty="0" smtClean="0">
                <a:latin typeface="Trebuchet MS" panose="020B0603020202020204" pitchFamily="34" charset="0"/>
              </a:rPr>
              <a:t>TX </a:t>
            </a:r>
            <a:r>
              <a:rPr lang="en-US" sz="1400" dirty="0">
                <a:latin typeface="Trebuchet MS" panose="020B0603020202020204" pitchFamily="34" charset="0"/>
              </a:rPr>
              <a:t>and the neighboring </a:t>
            </a:r>
            <a:r>
              <a:rPr lang="en-US" sz="1400" dirty="0" smtClean="0">
                <a:latin typeface="Trebuchet MS" panose="020B0603020202020204" pitchFamily="34" charset="0"/>
              </a:rPr>
              <a:t>Gulf states </a:t>
            </a:r>
            <a:r>
              <a:rPr lang="en-US" sz="1400" dirty="0">
                <a:latin typeface="Trebuchet MS" panose="020B0603020202020204" pitchFamily="34" charset="0"/>
              </a:rPr>
              <a:t>of LA and MS is also waxing and waning</a:t>
            </a:r>
            <a:r>
              <a:rPr lang="en-US" sz="1400" dirty="0" smtClean="0">
                <a:latin typeface="Trebuchet MS" panose="020B0603020202020204" pitchFamily="34" charset="0"/>
              </a:rPr>
              <a:t>.</a:t>
            </a:r>
            <a:endParaRPr lang="en-US" altLang="en-US" sz="1400" b="1" dirty="0" smtClean="0">
              <a:solidFill>
                <a:srgbClr val="FF0000"/>
              </a:solidFill>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 </a:t>
            </a:r>
            <a:r>
              <a:rPr lang="en-US" sz="1400" dirty="0" smtClean="0">
                <a:solidFill>
                  <a:srgbClr val="0033CC"/>
                </a:solidFill>
                <a:latin typeface="Trebuchet MS" panose="020B0603020202020204" pitchFamily="34" charset="0"/>
              </a:rPr>
              <a:t>Though </a:t>
            </a:r>
            <a:r>
              <a:rPr lang="en-US" sz="1400" dirty="0">
                <a:solidFill>
                  <a:srgbClr val="0033CC"/>
                </a:solidFill>
                <a:latin typeface="Trebuchet MS" panose="020B0603020202020204" pitchFamily="34" charset="0"/>
              </a:rPr>
              <a:t>La Niña is favored to continue, the odds for La Niña decrease into the late Northern Hemisphere summer (58% chance in August-October 2022) before slightly increasing through the Northern Hemisphere fall and early winter 2022 (61% chance</a:t>
            </a:r>
            <a:r>
              <a:rPr lang="en-US" sz="1400" dirty="0" smtClean="0">
                <a:solidFill>
                  <a:srgbClr val="0033CC"/>
                </a:solidFill>
                <a:latin typeface="Trebuchet MS" panose="020B0603020202020204" pitchFamily="34" charset="0"/>
              </a:rPr>
              <a:t>). </a:t>
            </a: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smtClean="0">
              <a:solidFill>
                <a:srgbClr val="002060"/>
              </a:solidFill>
              <a:latin typeface="Trebuchet MS" panose="020B0603020202020204" pitchFamily="34" charset="0"/>
            </a:endParaRPr>
          </a:p>
          <a:p>
            <a:r>
              <a:rPr lang="en-US" sz="1400" dirty="0" smtClean="0">
                <a:solidFill>
                  <a:srgbClr val="0033CC"/>
                </a:solidFill>
                <a:latin typeface="Trebuchet MS" panose="020B0603020202020204" pitchFamily="34" charset="0"/>
              </a:rPr>
              <a:t>The rough translation of the above ENSO status and forecast in plain language is :</a:t>
            </a:r>
            <a:r>
              <a:rPr lang="en-US" sz="1400" u="sng" dirty="0" smtClean="0">
                <a:solidFill>
                  <a:srgbClr val="0033CC"/>
                </a:solidFill>
                <a:latin typeface="Trebuchet MS" panose="020B0603020202020204" pitchFamily="34" charset="0"/>
              </a:rPr>
              <a:t> </a:t>
            </a:r>
            <a:r>
              <a:rPr lang="en-US" sz="1400" dirty="0">
                <a:solidFill>
                  <a:srgbClr val="0033CC"/>
                </a:solidFill>
                <a:latin typeface="Trebuchet MS" panose="020B0603020202020204" pitchFamily="34" charset="0"/>
              </a:rPr>
              <a:t>The odds of La Nina continuing into </a:t>
            </a:r>
            <a:r>
              <a:rPr lang="en-US" sz="1400" dirty="0" smtClean="0">
                <a:solidFill>
                  <a:srgbClr val="0033CC"/>
                </a:solidFill>
                <a:latin typeface="Trebuchet MS" panose="020B0603020202020204" pitchFamily="34" charset="0"/>
              </a:rPr>
              <a:t>this </a:t>
            </a:r>
            <a:r>
              <a:rPr lang="en-US" sz="1400" dirty="0">
                <a:solidFill>
                  <a:srgbClr val="0033CC"/>
                </a:solidFill>
                <a:latin typeface="Trebuchet MS" panose="020B0603020202020204" pitchFamily="34" charset="0"/>
              </a:rPr>
              <a:t>coming summer through winter are slightly better(~60%) than 50/50</a:t>
            </a:r>
            <a:r>
              <a:rPr lang="en-US" sz="1400" dirty="0" smtClean="0">
                <a:solidFill>
                  <a:srgbClr val="0033CC"/>
                </a:solidFill>
                <a:latin typeface="Trebuchet MS" panose="020B0603020202020204" pitchFamily="34" charset="0"/>
              </a:rPr>
              <a:t>!</a:t>
            </a:r>
            <a:endParaRPr lang="en-US" sz="1400" kern="1200" dirty="0" smtClean="0">
              <a:solidFill>
                <a:srgbClr val="002060"/>
              </a:solidFill>
              <a:latin typeface="Trebuchet MS" panose="020B0603020202020204" pitchFamily="34" charset="0"/>
            </a:endParaRPr>
          </a:p>
          <a:p>
            <a:pPr marL="346075" lvl="1" indent="-346075"/>
            <a:r>
              <a:rPr lang="en-US" sz="1400" kern="1200" dirty="0" smtClean="0">
                <a:latin typeface="Trebuchet MS" panose="020B0603020202020204" pitchFamily="34" charset="0"/>
              </a:rPr>
              <a:t>Hence, It </a:t>
            </a:r>
            <a:r>
              <a:rPr lang="en-US" sz="1400" kern="1200" dirty="0" smtClean="0">
                <a:latin typeface="Trebuchet MS" panose="020B0603020202020204" pitchFamily="34" charset="0"/>
              </a:rPr>
              <a:t>appears that the La Nina may not be gone after all, and may continue to stay through the next forecast season </a:t>
            </a:r>
            <a:r>
              <a:rPr lang="en-US" sz="1400" kern="1200" dirty="0" smtClean="0">
                <a:latin typeface="Trebuchet MS" panose="020B0603020202020204" pitchFamily="34" charset="0"/>
              </a:rPr>
              <a:t>JJA </a:t>
            </a:r>
            <a:r>
              <a:rPr lang="en-US" sz="1400" kern="1200" dirty="0" smtClean="0">
                <a:latin typeface="Trebuchet MS" panose="020B0603020202020204" pitchFamily="34" charset="0"/>
              </a:rPr>
              <a:t>and possibly beyond. With this, we can continue to expect </a:t>
            </a:r>
            <a:r>
              <a:rPr lang="en-US" sz="1400" kern="1200" dirty="0" smtClean="0">
                <a:latin typeface="Trebuchet MS" panose="020B0603020202020204" pitchFamily="34" charset="0"/>
              </a:rPr>
              <a:t>at least the </a:t>
            </a:r>
            <a:r>
              <a:rPr lang="en-US" sz="1400" kern="1200" dirty="0" smtClean="0">
                <a:latin typeface="Trebuchet MS" panose="020B0603020202020204" pitchFamily="34" charset="0"/>
              </a:rPr>
              <a:t>canonical impacts for the season. </a:t>
            </a:r>
            <a:r>
              <a:rPr lang="en-US" sz="1400" kern="1200" dirty="0" smtClean="0">
                <a:latin typeface="Trebuchet MS" panose="020B0603020202020204" pitchFamily="34" charset="0"/>
              </a:rPr>
              <a:t>Note that the </a:t>
            </a:r>
            <a:r>
              <a:rPr lang="en-US" sz="1400" kern="1200" dirty="0" smtClean="0">
                <a:latin typeface="Trebuchet MS" panose="020B0603020202020204" pitchFamily="34" charset="0"/>
              </a:rPr>
              <a:t>observed T/P anomalies even during the past peak La Nina conditions in the winter months resembled only weakly similar/like the forecasts or the past La Nina composites. </a:t>
            </a:r>
          </a:p>
          <a:p>
            <a:pPr marL="346075" lvl="1" indent="-346075"/>
            <a:r>
              <a:rPr lang="en-US" sz="1400" kern="1200" dirty="0" smtClean="0">
                <a:latin typeface="Trebuchet MS" panose="020B0603020202020204" pitchFamily="34" charset="0"/>
              </a:rPr>
              <a:t>JJA </a:t>
            </a:r>
            <a:r>
              <a:rPr lang="en-US" sz="1400" kern="1200" dirty="0" smtClean="0">
                <a:latin typeface="Trebuchet MS" panose="020B0603020202020204" pitchFamily="34" charset="0"/>
              </a:rPr>
              <a:t>is the </a:t>
            </a:r>
            <a:r>
              <a:rPr lang="en-US" sz="1400" kern="1200" dirty="0" smtClean="0">
                <a:latin typeface="Trebuchet MS" panose="020B0603020202020204" pitchFamily="34" charset="0"/>
              </a:rPr>
              <a:t>main rainy </a:t>
            </a:r>
            <a:r>
              <a:rPr lang="en-US" sz="1400" kern="1200" dirty="0" smtClean="0">
                <a:latin typeface="Trebuchet MS" panose="020B0603020202020204" pitchFamily="34" charset="0"/>
              </a:rPr>
              <a:t>season in the northern Great Plains and the upper central Plains, and we may expect improvement or even removal of drought in some of these regions. But the NMME models </a:t>
            </a:r>
            <a:r>
              <a:rPr lang="en-US" sz="1400" kern="1200" dirty="0" smtClean="0">
                <a:latin typeface="Trebuchet MS" panose="020B0603020202020204" pitchFamily="34" charset="0"/>
              </a:rPr>
              <a:t>continue to not </a:t>
            </a:r>
            <a:r>
              <a:rPr lang="en-US" sz="1400" kern="1200" dirty="0" smtClean="0">
                <a:latin typeface="Trebuchet MS" panose="020B0603020202020204" pitchFamily="34" charset="0"/>
              </a:rPr>
              <a:t>support this and predicts below normal rainfall, and hence the drought in these regions may persist and may even get worse</a:t>
            </a:r>
            <a:r>
              <a:rPr lang="en-US" sz="1400" kern="1200" dirty="0" smtClean="0">
                <a:latin typeface="Trebuchet MS" panose="020B0603020202020204" pitchFamily="34" charset="0"/>
              </a:rPr>
              <a:t>. Regions around western TX and vicinity may encounter some of the worst drought!</a:t>
            </a:r>
          </a:p>
          <a:p>
            <a:pPr marL="346075" lvl="1" indent="-346075"/>
            <a:r>
              <a:rPr lang="en-US" sz="1400" kern="1200" dirty="0" smtClean="0">
                <a:latin typeface="Trebuchet MS" panose="020B0603020202020204" pitchFamily="34" charset="0"/>
              </a:rPr>
              <a:t>The rainfall climatology, the active Atlantic hurricane season associated with La Nina, and the temporal nature of the short term dryness conditions in the east suggest us to not worry of any drought emerging here during the forecast season JJA, even though development of some dryness on monthly time scale around GA and vicinity is quite possible!  </a:t>
            </a:r>
            <a:r>
              <a:rPr lang="en-US" sz="1250" kern="1200" dirty="0" smtClean="0">
                <a:latin typeface="Trebuchet MS" panose="020B0603020202020204" pitchFamily="34" charset="0"/>
              </a:rPr>
              <a:t>*************</a:t>
            </a:r>
            <a:endParaRPr lang="en-US" sz="1250" kern="1200" dirty="0" smtClean="0">
              <a:latin typeface="Trebuchet MS" panose="020B0603020202020204" pitchFamily="34" charset="0"/>
            </a:endParaRPr>
          </a:p>
          <a:p>
            <a:pPr marL="3489325" lvl="8" indent="-346075"/>
            <a:r>
              <a:rPr lang="en-US" sz="450" kern="1200" dirty="0" smtClean="0">
                <a:latin typeface="Trebuchet MS" panose="020B0603020202020204" pitchFamily="34" charset="0"/>
              </a:rPr>
              <a:t>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76200" y="380999"/>
            <a:ext cx="8763000" cy="6492089"/>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a:latin typeface="Trebuchet MS" panose="020B0603020202020204" pitchFamily="34" charset="0"/>
              </a:rPr>
              <a:t>As the winter rainfall season is coming to a close along the Pacific West, the severe drought has also expanded further from last month. The excess winter snowfall in/near the Great Lakes region has slightly improved the drought conditions in the region.</a:t>
            </a:r>
          </a:p>
          <a:p>
            <a:pPr marL="285750" indent="-285750">
              <a:buFont typeface="Arial" panose="020B0604020202020204" pitchFamily="34" charset="0"/>
              <a:buChar char="•"/>
            </a:pPr>
            <a:r>
              <a:rPr lang="en-US" sz="1300" dirty="0">
                <a:latin typeface="Trebuchet MS" panose="020B0603020202020204" pitchFamily="34" charset="0"/>
              </a:rPr>
              <a:t>Besides this, elsewhere in the west, in the west central mountain and vicinity, and the southwest the overall drought situation has remained the same from last month.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short and temporary drought conditions along the mid-Atlantic coastal regions, and east coast droughts (unlike the southern/western US droughts) generally do not last long.  Hence these droughts go back and forth in intensity and extent, and need not be of much concern, even though their short term effects do matter.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Most CA water reservoirs are drastically low</a:t>
            </a:r>
            <a:r>
              <a:rPr lang="en-US" sz="1300" dirty="0" smtClean="0">
                <a:latin typeface="Trebuchet MS" panose="020B0603020202020204" pitchFamily="34" charset="0"/>
              </a:rPr>
              <a:t>! This </a:t>
            </a:r>
            <a:r>
              <a:rPr lang="en-US" sz="1300" dirty="0">
                <a:latin typeface="Trebuchet MS" panose="020B0603020202020204" pitchFamily="34" charset="0"/>
              </a:rPr>
              <a:t>is particularly consequential as the rainy season is </a:t>
            </a:r>
            <a:r>
              <a:rPr lang="en-US" sz="1300" dirty="0" smtClean="0">
                <a:latin typeface="Trebuchet MS" panose="020B0603020202020204" pitchFamily="34" charset="0"/>
              </a:rPr>
              <a:t>just about to end.</a:t>
            </a:r>
            <a:endParaRPr lang="en-US" sz="1300" dirty="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 </a:t>
            </a:r>
            <a:r>
              <a:rPr lang="en-US" sz="1400" b="1" dirty="0">
                <a:solidFill>
                  <a:srgbClr val="0033CC"/>
                </a:solidFill>
              </a:rPr>
              <a:t>La Niña is favored to continue through the Northern Hemisphere summer (59% chance during June-August 2022), with a 50-55% chance through the fall</a:t>
            </a:r>
            <a:r>
              <a:rPr lang="en-US" sz="1400" b="1" dirty="0" smtClean="0">
                <a:solidFill>
                  <a:srgbClr val="0033CC"/>
                </a:solidFill>
              </a:rPr>
              <a:t>.</a:t>
            </a:r>
            <a:endParaRPr lang="en-US" sz="1300" b="1" i="1" kern="12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 </a:t>
            </a:r>
            <a:r>
              <a:rPr lang="en-US" sz="1300" kern="1200" dirty="0" smtClean="0">
                <a:solidFill>
                  <a:srgbClr val="002060"/>
                </a:solidFill>
                <a:latin typeface="Trebuchet MS" panose="020B0603020202020204" pitchFamily="34" charset="0"/>
              </a:rPr>
              <a:t> </a:t>
            </a:r>
          </a:p>
          <a:p>
            <a:pPr marL="346075" lvl="1" indent="-346075"/>
            <a:r>
              <a:rPr lang="en-US" sz="1250" kern="1200" dirty="0" smtClean="0">
                <a:latin typeface="Trebuchet MS" panose="020B0603020202020204" pitchFamily="34" charset="0"/>
              </a:rPr>
              <a:t>It appears that the La Nina may not be gone after all, and may continue to stay through the next forecast season MJJ and possibly beyond. With this, we can continue to expect the canonical impacts for the season. The observed T/P anomalies even during the past peak La Nina conditions in the winter months resembled only weakly similar/like the forecasts or the past La Nina composites. </a:t>
            </a:r>
          </a:p>
          <a:p>
            <a:pPr marL="346075" lvl="1" indent="-346075"/>
            <a:r>
              <a:rPr lang="en-US" sz="1250" kern="1200" dirty="0" smtClean="0">
                <a:solidFill>
                  <a:srgbClr val="002060"/>
                </a:solidFill>
                <a:latin typeface="Trebuchet MS" panose="020B0603020202020204" pitchFamily="34" charset="0"/>
              </a:rPr>
              <a:t>In spite of these, especially </a:t>
            </a:r>
            <a:r>
              <a:rPr lang="en-US" sz="1250" kern="1200" dirty="0">
                <a:solidFill>
                  <a:srgbClr val="002060"/>
                </a:solidFill>
                <a:latin typeface="Trebuchet MS" panose="020B0603020202020204" pitchFamily="34" charset="0"/>
              </a:rPr>
              <a:t>as the winter rainy season is coming to an </a:t>
            </a:r>
            <a:r>
              <a:rPr lang="en-US" sz="1250" kern="1200" dirty="0" smtClean="0">
                <a:solidFill>
                  <a:srgbClr val="002060"/>
                </a:solidFill>
                <a:latin typeface="Trebuchet MS" panose="020B0603020202020204" pitchFamily="34" charset="0"/>
              </a:rPr>
              <a:t>end along the west coast states, </a:t>
            </a:r>
            <a:r>
              <a:rPr lang="en-US" sz="1250" kern="1200" dirty="0">
                <a:solidFill>
                  <a:srgbClr val="002060"/>
                </a:solidFill>
                <a:latin typeface="Trebuchet MS" panose="020B0603020202020204" pitchFamily="34" charset="0"/>
              </a:rPr>
              <a:t>the long term </a:t>
            </a:r>
            <a:r>
              <a:rPr lang="en-US" sz="1250" kern="1200" dirty="0" smtClean="0">
                <a:solidFill>
                  <a:srgbClr val="002060"/>
                </a:solidFill>
                <a:latin typeface="Trebuchet MS" panose="020B0603020202020204" pitchFamily="34" charset="0"/>
              </a:rPr>
              <a:t>existing drought </a:t>
            </a:r>
            <a:r>
              <a:rPr lang="en-US" sz="1250" kern="1200" dirty="0">
                <a:solidFill>
                  <a:srgbClr val="002060"/>
                </a:solidFill>
                <a:latin typeface="Trebuchet MS" panose="020B0603020202020204" pitchFamily="34" charset="0"/>
              </a:rPr>
              <a:t>in the western and southwestern states will continue to stay and </a:t>
            </a:r>
            <a:r>
              <a:rPr lang="en-US" sz="1250" kern="1200" dirty="0" smtClean="0">
                <a:solidFill>
                  <a:srgbClr val="002060"/>
                </a:solidFill>
                <a:latin typeface="Trebuchet MS" panose="020B0603020202020204" pitchFamily="34" charset="0"/>
              </a:rPr>
              <a:t>persist during  MJJ.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MJJ is the rainy season in the northern Great Plains and the upper central Plains, and we may expect improvement or even removal of drought in some of these regions. But the NMME models do not support this and predicts below normal rainfall, and hence the drought in these regions may persist and may even get worse. </a:t>
            </a:r>
          </a:p>
          <a:p>
            <a:pPr marL="346075" lvl="1" indent="-346075"/>
            <a:r>
              <a:rPr lang="en-US" sz="1250" kern="1200" dirty="0" smtClean="0">
                <a:latin typeface="Trebuchet MS" panose="020B0603020202020204" pitchFamily="34" charset="0"/>
              </a:rPr>
              <a:t>In the southeastern Gulf/Atlantic coastal  states, only weak, temporary and short term dryness drought conditions exists now.  For the forecast season MJJ, even though the climatology is favorable, the removal of those conditions depends on the nature and strength of the La Nina conditions. The short term rainfall and the NMME models forecast for the season seem to indicate the existing drought conditions in MS eastward onto and along the Atlantic coastal states will likely go away by the end of the forecast season.</a:t>
            </a:r>
          </a:p>
          <a:p>
            <a:pPr marL="346075" lvl="1" indent="-346075"/>
            <a:r>
              <a:rPr lang="en-US" sz="1250" kern="1200" dirty="0" smtClean="0">
                <a:latin typeface="Trebuchet MS" panose="020B0603020202020204" pitchFamily="34" charset="0"/>
              </a:rPr>
              <a:t>However, the near 50% chance of weak La Nina conditions  in the upcoming months makes the forecast that much difficult especially in these transition months. *************</a:t>
            </a:r>
          </a:p>
          <a:p>
            <a:pPr marL="3489325" lvl="8" indent="-346075"/>
            <a:r>
              <a:rPr lang="en-US" sz="450" kern="1200" dirty="0" smtClean="0">
                <a:latin typeface="Trebuchet MS" panose="020B0603020202020204" pitchFamily="34" charset="0"/>
              </a:rPr>
              <a:t>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971708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69128" y="3144644"/>
            <a:ext cx="5246538" cy="3000176"/>
          </a:xfrm>
          <a:prstGeom prst="rect">
            <a:avLst/>
          </a:prstGeom>
        </p:spPr>
      </p:pic>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182622"/>
            <a:ext cx="6711553" cy="523220"/>
          </a:xfrm>
          <a:prstGeom prst="rect">
            <a:avLst/>
          </a:prstGeom>
          <a:noFill/>
        </p:spPr>
        <p:txBody>
          <a:bodyPr wrap="square" rtlCol="0">
            <a:spAutoFit/>
          </a:bodyPr>
          <a:lstStyle/>
          <a:p>
            <a:r>
              <a:rPr lang="en-US" sz="1400" dirty="0" smtClean="0"/>
              <a:t>Now</a:t>
            </a:r>
            <a:r>
              <a:rPr lang="en-US" sz="1400" dirty="0" smtClean="0"/>
              <a:t>: Well, Looks like the La Nina is not going away yet! </a:t>
            </a:r>
            <a:endParaRPr lang="en-US" sz="1400" dirty="0" smtClean="0"/>
          </a:p>
          <a:p>
            <a:r>
              <a:rPr lang="en-US" sz="1400" dirty="0" smtClean="0"/>
              <a:t>How worse will the drought in the southwest can get?</a:t>
            </a:r>
            <a:endParaRPr lang="en-US" sz="1400"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396374" y="3200400"/>
            <a:ext cx="2586857" cy="954107"/>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r>
              <a:rPr lang="en-US" sz="1400" dirty="0" smtClean="0"/>
              <a:t>Every </a:t>
            </a:r>
            <a:r>
              <a:rPr lang="en-US" sz="1400" dirty="0" smtClean="0"/>
              <a:t>situation is different!!</a:t>
            </a:r>
          </a:p>
          <a:p>
            <a:r>
              <a:rPr lang="en-US" sz="1400" dirty="0" smtClean="0"/>
              <a:t> </a:t>
            </a:r>
            <a:r>
              <a:rPr lang="en-US" sz="1400" dirty="0" smtClean="0"/>
              <a:t>D3/D4 </a:t>
            </a:r>
            <a:r>
              <a:rPr lang="en-US" sz="1400" dirty="0" smtClean="0"/>
              <a:t>areas have decreased. </a:t>
            </a:r>
          </a:p>
          <a:p>
            <a:r>
              <a:rPr lang="en-US" sz="1400" dirty="0" smtClean="0"/>
              <a:t>But, D0/D1/D2 areas increased.</a:t>
            </a:r>
            <a:endParaRPr lang="en-US" sz="1400" dirty="0"/>
          </a:p>
        </p:txBody>
      </p:sp>
      <p:pic>
        <p:nvPicPr>
          <p:cNvPr id="24" name="Picture 23" descr="Drought Monitor for usdm"/>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3091543"/>
            <a:ext cx="571500" cy="23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a:off x="5410200" y="4343400"/>
            <a:ext cx="1066800" cy="45720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171" y="49406"/>
            <a:ext cx="7108933" cy="3212435"/>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pic>
        <p:nvPicPr>
          <p:cNvPr id="21" name="Picture 20"/>
          <p:cNvPicPr>
            <a:picLocks noChangeAspect="1"/>
          </p:cNvPicPr>
          <p:nvPr/>
        </p:nvPicPr>
        <p:blipFill>
          <a:blip r:embed="rId7"/>
          <a:stretch>
            <a:fillRect/>
          </a:stretch>
        </p:blipFill>
        <p:spPr>
          <a:xfrm>
            <a:off x="6515100" y="4442622"/>
            <a:ext cx="2689540" cy="2173864"/>
          </a:xfrm>
          <a:prstGeom prst="rect">
            <a:avLst/>
          </a:prstGeom>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8" y="49911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S 4 panel 1wk - 2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609600"/>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6096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800600"/>
            <a:ext cx="760396" cy="990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5181600" y="6035838"/>
            <a:ext cx="1272649" cy="593562"/>
            <a:chOff x="5181600" y="6035838"/>
            <a:chExt cx="1272649" cy="593562"/>
          </a:xfrm>
        </p:grpSpPr>
        <p:pic>
          <p:nvPicPr>
            <p:cNvPr id="28" name="Picture 27" descr="https://www.cpc.ncep.noaa.gov/products/predictions/long_range/lead01/off01_prc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6035838"/>
              <a:ext cx="967849" cy="593562"/>
            </a:xfrm>
            <a:prstGeom prst="rect">
              <a:avLst/>
            </a:prstGeom>
            <a:noFill/>
            <a:ln>
              <a:noFill/>
            </a:ln>
          </p:spPr>
        </p:pic>
        <p:sp>
          <p:nvSpPr>
            <p:cNvPr id="29" name="TextBox 28"/>
            <p:cNvSpPr txBox="1"/>
            <p:nvPr/>
          </p:nvSpPr>
          <p:spPr>
            <a:xfrm>
              <a:off x="5181600" y="6172200"/>
              <a:ext cx="457200" cy="276999"/>
            </a:xfrm>
            <a:prstGeom prst="rect">
              <a:avLst/>
            </a:prstGeom>
            <a:noFill/>
          </p:spPr>
          <p:txBody>
            <a:bodyPr wrap="square" rtlCol="0">
              <a:spAutoFit/>
            </a:bodyPr>
            <a:lstStyle/>
            <a:p>
              <a:r>
                <a:rPr lang="en-US" sz="1200" dirty="0" err="1"/>
                <a:t>F</a:t>
              </a:r>
              <a:r>
                <a:rPr lang="en-US" sz="1200" dirty="0" err="1" smtClean="0"/>
                <a:t>cst</a:t>
              </a:r>
              <a:endParaRPr lang="en-US" sz="1200" dirty="0"/>
            </a:p>
          </p:txBody>
        </p:sp>
      </p:grpSp>
      <p:sp>
        <p:nvSpPr>
          <p:cNvPr id="4" name="Rectangle 3"/>
          <p:cNvSpPr/>
          <p:nvPr/>
        </p:nvSpPr>
        <p:spPr>
          <a:xfrm>
            <a:off x="3962400" y="3886200"/>
            <a:ext cx="18288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7362225" y="5410200"/>
            <a:ext cx="1799959" cy="1113463"/>
          </a:xfrm>
          <a:prstGeom prst="rect">
            <a:avLst/>
          </a:prstGeom>
        </p:spPr>
      </p:pic>
      <p:grpSp>
        <p:nvGrpSpPr>
          <p:cNvPr id="27" name="Group 26"/>
          <p:cNvGrpSpPr/>
          <p:nvPr/>
        </p:nvGrpSpPr>
        <p:grpSpPr>
          <a:xfrm>
            <a:off x="6795591" y="4560887"/>
            <a:ext cx="2348410" cy="600164"/>
            <a:chOff x="6008940" y="4808816"/>
            <a:chExt cx="3285856" cy="600164"/>
          </a:xfrm>
        </p:grpSpPr>
        <p:sp>
          <p:nvSpPr>
            <p:cNvPr id="24" name="TextBox 23"/>
            <p:cNvSpPr txBox="1"/>
            <p:nvPr/>
          </p:nvSpPr>
          <p:spPr>
            <a:xfrm>
              <a:off x="6008940" y="5015990"/>
              <a:ext cx="1500986" cy="261610"/>
            </a:xfrm>
            <a:prstGeom prst="rect">
              <a:avLst/>
            </a:prstGeom>
            <a:noFill/>
          </p:spPr>
          <p:txBody>
            <a:bodyPr wrap="square" rtlCol="0">
              <a:spAutoFit/>
            </a:bodyPr>
            <a:lstStyle/>
            <a:p>
              <a:r>
                <a:rPr lang="en-US" sz="1100" dirty="0" smtClean="0"/>
                <a:t>But ~ this happened!!</a:t>
              </a:r>
              <a:endParaRPr lang="en-US" sz="1100" dirty="0"/>
            </a:p>
          </p:txBody>
        </p:sp>
        <p:sp>
          <p:nvSpPr>
            <p:cNvPr id="14" name="TextBox 13"/>
            <p:cNvSpPr txBox="1"/>
            <p:nvPr/>
          </p:nvSpPr>
          <p:spPr>
            <a:xfrm>
              <a:off x="7055824" y="4808816"/>
              <a:ext cx="2238972" cy="600164"/>
            </a:xfrm>
            <a:prstGeom prst="rect">
              <a:avLst/>
            </a:prstGeom>
            <a:noFill/>
          </p:spPr>
          <p:txBody>
            <a:bodyPr wrap="square" rtlCol="0">
              <a:spAutoFit/>
            </a:bodyPr>
            <a:lstStyle/>
            <a:p>
              <a:r>
                <a:rPr lang="en-US" sz="1100" dirty="0" smtClean="0"/>
                <a:t>Typical </a:t>
              </a:r>
              <a:r>
                <a:rPr lang="en-US" sz="1100" b="1" u="sng" dirty="0" smtClean="0"/>
                <a:t>FM</a:t>
              </a:r>
              <a:r>
                <a:rPr lang="en-US" sz="1100" b="1" dirty="0"/>
                <a:t>A</a:t>
              </a:r>
              <a:r>
                <a:rPr lang="en-US" sz="1100" dirty="0" smtClean="0"/>
                <a:t> Precip </a:t>
              </a:r>
              <a:r>
                <a:rPr lang="en-US" sz="1100" dirty="0" smtClean="0"/>
                <a:t>composite during </a:t>
              </a:r>
            </a:p>
            <a:p>
              <a:r>
                <a:rPr lang="en-US" sz="1100" dirty="0" smtClean="0"/>
                <a:t>La Nina–to be expected!</a:t>
              </a:r>
              <a:endParaRPr lang="en-US" sz="1100" dirty="0"/>
            </a:p>
          </p:txBody>
        </p: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854631" y="10668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10" name="Oval 9"/>
          <p:cNvSpPr/>
          <p:nvPr/>
        </p:nvSpPr>
        <p:spPr>
          <a:xfrm>
            <a:off x="5105400" y="4114800"/>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Oval 25"/>
          <p:cNvSpPr/>
          <p:nvPr/>
        </p:nvSpPr>
        <p:spPr>
          <a:xfrm>
            <a:off x="1371600" y="1447800"/>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15000" y="3912751"/>
            <a:ext cx="1600200" cy="1421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67400" y="1219200"/>
            <a:ext cx="1600200" cy="14212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25" name="Oval 24"/>
          <p:cNvSpPr/>
          <p:nvPr/>
        </p:nvSpPr>
        <p:spPr>
          <a:xfrm>
            <a:off x="5105400" y="4203335"/>
            <a:ext cx="609600" cy="1466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pic>
        <p:nvPicPr>
          <p:cNvPr id="5122" name="Picture 2" descr="US 4 panel 9-24 month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996"/>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101318</TotalTime>
  <Words>3843</Words>
  <Application>Microsoft Office PowerPoint</Application>
  <PresentationFormat>On-screen Show (4:3)</PresentationFormat>
  <Paragraphs>371</Paragraphs>
  <Slides>38</Slides>
  <Notes>9</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MS PGothic</vt:lpstr>
      <vt:lpstr>Arial</vt:lpstr>
      <vt:lpstr>Times New Roman</vt:lpstr>
      <vt:lpstr>Trebuchet MS</vt:lpstr>
      <vt:lpstr>verdana</vt:lpstr>
      <vt:lpstr>verdana,arial,serif</vt:lpstr>
      <vt:lpstr>Wingdings</vt:lpstr>
      <vt:lpstr>Default Design</vt:lpstr>
      <vt:lpstr>Drought  Outlook  Support Briefing   May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8584</cp:revision>
  <cp:lastPrinted>2021-02-15T18:18:07Z</cp:lastPrinted>
  <dcterms:created xsi:type="dcterms:W3CDTF">2008-10-04T17:35:30Z</dcterms:created>
  <dcterms:modified xsi:type="dcterms:W3CDTF">2022-05-17T04:14:45Z</dcterms:modified>
</cp:coreProperties>
</file>